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 id="2147484665" r:id="rId2"/>
    <p:sldMasterId id="2147484677" r:id="rId3"/>
    <p:sldMasterId id="2147484816" r:id="rId4"/>
  </p:sldMasterIdLst>
  <p:notesMasterIdLst>
    <p:notesMasterId r:id="rId39"/>
  </p:notesMasterIdLst>
  <p:handoutMasterIdLst>
    <p:handoutMasterId r:id="rId40"/>
  </p:handoutMasterIdLst>
  <p:sldIdLst>
    <p:sldId id="323" r:id="rId5"/>
    <p:sldId id="256" r:id="rId6"/>
    <p:sldId id="292" r:id="rId7"/>
    <p:sldId id="272" r:id="rId8"/>
    <p:sldId id="299" r:id="rId9"/>
    <p:sldId id="300" r:id="rId10"/>
    <p:sldId id="274" r:id="rId11"/>
    <p:sldId id="302" r:id="rId12"/>
    <p:sldId id="283" r:id="rId13"/>
    <p:sldId id="303" r:id="rId14"/>
    <p:sldId id="276" r:id="rId15"/>
    <p:sldId id="278" r:id="rId16"/>
    <p:sldId id="286" r:id="rId17"/>
    <p:sldId id="291" r:id="rId18"/>
    <p:sldId id="297" r:id="rId19"/>
    <p:sldId id="295" r:id="rId20"/>
    <p:sldId id="305" r:id="rId21"/>
    <p:sldId id="320" r:id="rId22"/>
    <p:sldId id="321" r:id="rId23"/>
    <p:sldId id="322" r:id="rId24"/>
    <p:sldId id="306" r:id="rId25"/>
    <p:sldId id="307" r:id="rId26"/>
    <p:sldId id="308" r:id="rId27"/>
    <p:sldId id="309" r:id="rId28"/>
    <p:sldId id="310" r:id="rId29"/>
    <p:sldId id="311" r:id="rId30"/>
    <p:sldId id="312" r:id="rId31"/>
    <p:sldId id="313" r:id="rId32"/>
    <p:sldId id="314" r:id="rId33"/>
    <p:sldId id="319" r:id="rId34"/>
    <p:sldId id="315" r:id="rId35"/>
    <p:sldId id="316" r:id="rId36"/>
    <p:sldId id="317" r:id="rId37"/>
    <p:sldId id="318" r:id="rId38"/>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1E0"/>
    <a:srgbClr val="ECFBFE"/>
    <a:srgbClr val="FFEBF5"/>
    <a:srgbClr val="000099"/>
    <a:srgbClr val="FDD7BB"/>
    <a:srgbClr val="FF33CC"/>
    <a:srgbClr val="FF0066"/>
    <a:srgbClr val="FF99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753" autoAdjust="0"/>
  </p:normalViewPr>
  <p:slideViewPr>
    <p:cSldViewPr>
      <p:cViewPr>
        <p:scale>
          <a:sx n="75" d="100"/>
          <a:sy n="75" d="100"/>
        </p:scale>
        <p:origin x="-570" y="-55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8" d="100"/>
          <a:sy n="78" d="100"/>
        </p:scale>
        <p:origin x="-3234" y="-54"/>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F9E6B-D0BE-4140-8A3A-2CB061076E35}" type="doc">
      <dgm:prSet loTypeId="urn:microsoft.com/office/officeart/2005/8/layout/list1" loCatId="list" qsTypeId="urn:microsoft.com/office/officeart/2005/8/quickstyle/simple1#16" qsCatId="simple" csTypeId="urn:microsoft.com/office/officeart/2005/8/colors/colorful3" csCatId="colorful" phldr="1"/>
      <dgm:spPr/>
      <dgm:t>
        <a:bodyPr/>
        <a:lstStyle/>
        <a:p>
          <a:endParaRPr kumimoji="1" lang="ja-JP" altLang="en-US"/>
        </a:p>
      </dgm:t>
    </dgm:pt>
    <dgm:pt modelId="{5C38585F-A95A-4A82-B236-6A8A0148C04F}">
      <dgm:prSet custT="1"/>
      <dgm:spPr>
        <a:solidFill>
          <a:srgbClr val="FFEBF5"/>
        </a:solidFill>
        <a:ln>
          <a:solidFill>
            <a:srgbClr val="FF33CC"/>
          </a:solidFill>
        </a:ln>
      </dgm:spPr>
      <dgm:t>
        <a:bodyPr/>
        <a:lstStyle/>
        <a:p>
          <a:r>
            <a:rPr kumimoji="0" lang="ja-JP" altLang="en-US" sz="2000" b="1" dirty="0" smtClean="0">
              <a:solidFill>
                <a:schemeClr val="tx1"/>
              </a:solidFill>
              <a:effectLst/>
              <a:latin typeface="ＭＳ Ｐゴシック" pitchFamily="50" charset="-128"/>
              <a:ea typeface="ＭＳ Ｐゴシック" pitchFamily="50" charset="-128"/>
            </a:rPr>
            <a:t>動物とは、生物を、微生物、植物及び動物の三つに分類した場合の動物</a:t>
          </a:r>
          <a:r>
            <a:rPr kumimoji="0" lang="en-US" altLang="ja-JP" sz="2000" b="1" dirty="0" smtClean="0">
              <a:solidFill>
                <a:schemeClr val="tx1"/>
              </a:solidFill>
              <a:effectLst/>
              <a:latin typeface="ＭＳ Ｐゴシック" pitchFamily="50" charset="-128"/>
              <a:ea typeface="ＭＳ Ｐゴシック" pitchFamily="50" charset="-128"/>
            </a:rPr>
            <a:t>(</a:t>
          </a:r>
          <a:r>
            <a:rPr kumimoji="0" lang="ja-JP" altLang="en-US" sz="2000" b="1" dirty="0" smtClean="0">
              <a:solidFill>
                <a:schemeClr val="tx1"/>
              </a:solidFill>
              <a:effectLst/>
              <a:latin typeface="ＭＳ Ｐゴシック" pitchFamily="50" charset="-128"/>
              <a:ea typeface="ＭＳ Ｐゴシック" pitchFamily="50" charset="-128"/>
            </a:rPr>
            <a:t>人を除く。</a:t>
          </a:r>
          <a:r>
            <a:rPr kumimoji="0" lang="en-US" altLang="ja-JP" sz="2000" b="1" dirty="0" smtClean="0">
              <a:solidFill>
                <a:schemeClr val="tx1"/>
              </a:solidFill>
              <a:effectLst/>
              <a:latin typeface="ＭＳ Ｐゴシック" pitchFamily="50" charset="-128"/>
              <a:ea typeface="ＭＳ Ｐゴシック" pitchFamily="50" charset="-128"/>
            </a:rPr>
            <a:t>) </a:t>
          </a:r>
          <a:r>
            <a:rPr kumimoji="0" lang="ja-JP" altLang="en-US" sz="2000" b="1" dirty="0" smtClean="0">
              <a:solidFill>
                <a:schemeClr val="tx1"/>
              </a:solidFill>
              <a:effectLst/>
              <a:latin typeface="ＭＳ Ｐゴシック" pitchFamily="50" charset="-128"/>
              <a:ea typeface="ＭＳ Ｐゴシック" pitchFamily="50" charset="-128"/>
            </a:rPr>
            <a:t>を意味する。</a:t>
          </a:r>
        </a:p>
      </dgm:t>
    </dgm:pt>
    <dgm:pt modelId="{5EC8F3E3-21DD-4B66-B6AE-13745807587F}" type="parTrans" cxnId="{2CADF3FF-1392-4569-B84E-A61126E6380C}">
      <dgm:prSet/>
      <dgm:spPr/>
      <dgm:t>
        <a:bodyPr/>
        <a:lstStyle/>
        <a:p>
          <a:endParaRPr kumimoji="1" lang="ja-JP" altLang="en-US"/>
        </a:p>
      </dgm:t>
    </dgm:pt>
    <dgm:pt modelId="{68C37E69-087D-4F23-929C-94137747A302}" type="sibTrans" cxnId="{2CADF3FF-1392-4569-B84E-A61126E6380C}">
      <dgm:prSet/>
      <dgm:spPr/>
      <dgm:t>
        <a:bodyPr/>
        <a:lstStyle/>
        <a:p>
          <a:endParaRPr kumimoji="1" lang="ja-JP" altLang="en-US"/>
        </a:p>
      </dgm:t>
    </dgm:pt>
    <dgm:pt modelId="{82627B5E-02CC-49F2-8732-B98B9B2ADDE0}">
      <dgm:prSet custT="1"/>
      <dgm:spPr/>
      <dgm:t>
        <a:bodyPr/>
        <a:lstStyle/>
        <a:p>
          <a:r>
            <a:rPr kumimoji="0" lang="ja-JP" altLang="en-US" sz="2000" b="0" dirty="0" smtClean="0">
              <a:effectLst/>
              <a:latin typeface="Tahoma" pitchFamily="34" charset="0"/>
              <a:ea typeface="ＭＳ Ｐゴシック" pitchFamily="50" charset="-128"/>
            </a:rPr>
            <a:t>動物に関する発明とは、自体の発明、動物の部分に関する発明、動物の作出方法の発明、動物の利用に関する発明など。</a:t>
          </a:r>
          <a:endParaRPr kumimoji="1" lang="ja-JP" altLang="en-US" sz="2000" b="0" dirty="0">
            <a:effectLst/>
          </a:endParaRPr>
        </a:p>
      </dgm:t>
    </dgm:pt>
    <dgm:pt modelId="{E7D1BC76-243D-4BB2-B8FB-05018A776EE4}" type="parTrans" cxnId="{DF5E296B-E456-4118-B5EC-75D3D5C2F8DF}">
      <dgm:prSet/>
      <dgm:spPr/>
      <dgm:t>
        <a:bodyPr/>
        <a:lstStyle/>
        <a:p>
          <a:endParaRPr kumimoji="1" lang="ja-JP" altLang="en-US"/>
        </a:p>
      </dgm:t>
    </dgm:pt>
    <dgm:pt modelId="{950A134C-82C8-45ED-910B-EFA712DB39B3}" type="sibTrans" cxnId="{DF5E296B-E456-4118-B5EC-75D3D5C2F8DF}">
      <dgm:prSet/>
      <dgm:spPr/>
      <dgm:t>
        <a:bodyPr/>
        <a:lstStyle/>
        <a:p>
          <a:endParaRPr kumimoji="1" lang="ja-JP" altLang="en-US"/>
        </a:p>
      </dgm:t>
    </dgm:pt>
    <dgm:pt modelId="{878E7D26-1D2A-4849-8D3F-602EBDA1B610}">
      <dgm:prSet custT="1"/>
      <dgm:spPr>
        <a:solidFill>
          <a:srgbClr val="FDD7BB"/>
        </a:solidFill>
        <a:ln>
          <a:solidFill>
            <a:schemeClr val="accent4"/>
          </a:solidFill>
        </a:ln>
      </dgm:spPr>
      <dgm:t>
        <a:bodyPr/>
        <a:lstStyle/>
        <a:p>
          <a:r>
            <a:rPr kumimoji="0" lang="ja-JP" altLang="en-US" sz="2000" b="1" dirty="0" smtClean="0">
              <a:solidFill>
                <a:schemeClr val="tx1"/>
              </a:solidFill>
              <a:effectLst/>
              <a:latin typeface="Tahoma" pitchFamily="34" charset="0"/>
              <a:ea typeface="ＭＳ Ｐゴシック" pitchFamily="50" charset="-128"/>
            </a:rPr>
            <a:t>植物とは、生物を微生物、植物及び動物の三つに分類した場合の植物を意味する。</a:t>
          </a:r>
          <a:endParaRPr kumimoji="0" lang="zh-CN" altLang="en-US" sz="2000" b="1" dirty="0" smtClean="0">
            <a:solidFill>
              <a:schemeClr val="tx1"/>
            </a:solidFill>
            <a:effectLst/>
            <a:latin typeface="Tahoma" pitchFamily="34" charset="0"/>
            <a:ea typeface="ＭＳ Ｐゴシック" pitchFamily="50" charset="-128"/>
          </a:endParaRPr>
        </a:p>
      </dgm:t>
    </dgm:pt>
    <dgm:pt modelId="{697B086C-72BC-4C21-8665-19A727B4E1D3}" type="parTrans" cxnId="{A33D17DD-D5DC-481B-AB5E-9B5BF3E5EA27}">
      <dgm:prSet/>
      <dgm:spPr/>
      <dgm:t>
        <a:bodyPr/>
        <a:lstStyle/>
        <a:p>
          <a:endParaRPr kumimoji="1" lang="ja-JP" altLang="en-US"/>
        </a:p>
      </dgm:t>
    </dgm:pt>
    <dgm:pt modelId="{CCB05933-3346-4AC9-B8FA-755E8439061E}" type="sibTrans" cxnId="{A33D17DD-D5DC-481B-AB5E-9B5BF3E5EA27}">
      <dgm:prSet/>
      <dgm:spPr/>
      <dgm:t>
        <a:bodyPr/>
        <a:lstStyle/>
        <a:p>
          <a:endParaRPr kumimoji="1" lang="ja-JP" altLang="en-US"/>
        </a:p>
      </dgm:t>
    </dgm:pt>
    <dgm:pt modelId="{EBEA580A-9A05-4B34-9DD3-8DD60496520D}">
      <dgm:prSet custT="1"/>
      <dgm:spPr/>
      <dgm:t>
        <a:bodyPr/>
        <a:lstStyle/>
        <a:p>
          <a:r>
            <a:rPr kumimoji="0" lang="ja-JP" altLang="en-US" sz="2000" b="0" dirty="0" smtClean="0">
              <a:effectLst/>
              <a:latin typeface="Tahoma" pitchFamily="34" charset="0"/>
              <a:ea typeface="ＭＳ Ｐゴシック" pitchFamily="50" charset="-128"/>
            </a:rPr>
            <a:t>植物に関する発明とは、植物自体の発明、植物の部分</a:t>
          </a:r>
          <a:r>
            <a:rPr kumimoji="0" lang="en-US" altLang="ja-JP" sz="2000" b="0" dirty="0" smtClean="0">
              <a:effectLst/>
              <a:latin typeface="Tahoma" pitchFamily="34" charset="0"/>
              <a:ea typeface="ＭＳ Ｐゴシック" pitchFamily="50" charset="-128"/>
            </a:rPr>
            <a:t>(</a:t>
          </a:r>
          <a:r>
            <a:rPr kumimoji="0" lang="ja-JP" altLang="en-US" sz="2000" b="0" dirty="0" smtClean="0">
              <a:effectLst/>
              <a:latin typeface="Tahoma" pitchFamily="34" charset="0"/>
              <a:ea typeface="ＭＳ Ｐゴシック" pitchFamily="50" charset="-128"/>
            </a:rPr>
            <a:t>例：果実</a:t>
          </a:r>
          <a:r>
            <a:rPr kumimoji="0" lang="en-US" altLang="ja-JP" sz="2000" b="0" dirty="0" smtClean="0">
              <a:effectLst/>
              <a:latin typeface="Tahoma" pitchFamily="34" charset="0"/>
              <a:ea typeface="ＭＳ Ｐゴシック" pitchFamily="50" charset="-128"/>
            </a:rPr>
            <a:t>)</a:t>
          </a:r>
          <a:r>
            <a:rPr kumimoji="0" lang="ja-JP" altLang="en-US" sz="2000" b="0" dirty="0" smtClean="0">
              <a:effectLst/>
              <a:latin typeface="Tahoma" pitchFamily="34" charset="0"/>
              <a:ea typeface="ＭＳ Ｐゴシック" pitchFamily="50" charset="-128"/>
            </a:rPr>
            <a:t>に関する発明、植物の作出方法の発明、植物の利用に関する発明など。</a:t>
          </a:r>
          <a:endParaRPr kumimoji="1" lang="ja-JP" altLang="en-US" sz="2000" b="0" dirty="0">
            <a:effectLst/>
          </a:endParaRPr>
        </a:p>
      </dgm:t>
    </dgm:pt>
    <dgm:pt modelId="{C1C6F6F2-29F4-48A3-BE2E-DEFB5D983B27}" type="parTrans" cxnId="{5393F9D4-DED3-4EB7-B99D-5E5B357F0155}">
      <dgm:prSet/>
      <dgm:spPr/>
      <dgm:t>
        <a:bodyPr/>
        <a:lstStyle/>
        <a:p>
          <a:endParaRPr kumimoji="1" lang="ja-JP" altLang="en-US"/>
        </a:p>
      </dgm:t>
    </dgm:pt>
    <dgm:pt modelId="{DDB28EF5-3397-4707-9B13-B696804CB01D}" type="sibTrans" cxnId="{5393F9D4-DED3-4EB7-B99D-5E5B357F0155}">
      <dgm:prSet/>
      <dgm:spPr/>
      <dgm:t>
        <a:bodyPr/>
        <a:lstStyle/>
        <a:p>
          <a:endParaRPr kumimoji="1" lang="ja-JP" altLang="en-US"/>
        </a:p>
      </dgm:t>
    </dgm:pt>
    <dgm:pt modelId="{EADB59A8-F829-4D25-A804-ABD2525F5765}" type="pres">
      <dgm:prSet presAssocID="{776F9E6B-D0BE-4140-8A3A-2CB061076E35}" presName="linear" presStyleCnt="0">
        <dgm:presLayoutVars>
          <dgm:dir/>
          <dgm:animLvl val="lvl"/>
          <dgm:resizeHandles val="exact"/>
        </dgm:presLayoutVars>
      </dgm:prSet>
      <dgm:spPr/>
      <dgm:t>
        <a:bodyPr/>
        <a:lstStyle/>
        <a:p>
          <a:endParaRPr kumimoji="1" lang="ja-JP" altLang="en-US"/>
        </a:p>
      </dgm:t>
    </dgm:pt>
    <dgm:pt modelId="{85448055-FB4F-467E-B3A0-16ADFA73F8D7}" type="pres">
      <dgm:prSet presAssocID="{5C38585F-A95A-4A82-B236-6A8A0148C04F}" presName="parentLin" presStyleCnt="0"/>
      <dgm:spPr/>
    </dgm:pt>
    <dgm:pt modelId="{BA790450-7A1E-4303-8071-69BD85F68185}" type="pres">
      <dgm:prSet presAssocID="{5C38585F-A95A-4A82-B236-6A8A0148C04F}" presName="parentLeftMargin" presStyleLbl="node1" presStyleIdx="0" presStyleCnt="2"/>
      <dgm:spPr/>
      <dgm:t>
        <a:bodyPr/>
        <a:lstStyle/>
        <a:p>
          <a:endParaRPr kumimoji="1" lang="ja-JP" altLang="en-US"/>
        </a:p>
      </dgm:t>
    </dgm:pt>
    <dgm:pt modelId="{3C114004-EC53-47B1-825D-C0E55FB7F5A4}" type="pres">
      <dgm:prSet presAssocID="{5C38585F-A95A-4A82-B236-6A8A0148C04F}" presName="parentText" presStyleLbl="node1" presStyleIdx="0" presStyleCnt="2" custScaleX="129291" custScaleY="174100">
        <dgm:presLayoutVars>
          <dgm:chMax val="0"/>
          <dgm:bulletEnabled val="1"/>
        </dgm:presLayoutVars>
      </dgm:prSet>
      <dgm:spPr/>
      <dgm:t>
        <a:bodyPr/>
        <a:lstStyle/>
        <a:p>
          <a:endParaRPr kumimoji="1" lang="ja-JP" altLang="en-US"/>
        </a:p>
      </dgm:t>
    </dgm:pt>
    <dgm:pt modelId="{DEB32D9E-9DA1-4FCB-A1C8-1B51597C0C8A}" type="pres">
      <dgm:prSet presAssocID="{5C38585F-A95A-4A82-B236-6A8A0148C04F}" presName="negativeSpace" presStyleCnt="0"/>
      <dgm:spPr/>
    </dgm:pt>
    <dgm:pt modelId="{4FD3A506-D3D1-4C3C-BB16-D1FDD8993FEC}" type="pres">
      <dgm:prSet presAssocID="{5C38585F-A95A-4A82-B236-6A8A0148C04F}" presName="childText" presStyleLbl="conFgAcc1" presStyleIdx="0" presStyleCnt="2">
        <dgm:presLayoutVars>
          <dgm:bulletEnabled val="1"/>
        </dgm:presLayoutVars>
      </dgm:prSet>
      <dgm:spPr/>
      <dgm:t>
        <a:bodyPr/>
        <a:lstStyle/>
        <a:p>
          <a:endParaRPr kumimoji="1" lang="ja-JP" altLang="en-US"/>
        </a:p>
      </dgm:t>
    </dgm:pt>
    <dgm:pt modelId="{D5749197-B756-49B3-966A-2A29C6251ACD}" type="pres">
      <dgm:prSet presAssocID="{68C37E69-087D-4F23-929C-94137747A302}" presName="spaceBetweenRectangles" presStyleCnt="0"/>
      <dgm:spPr/>
    </dgm:pt>
    <dgm:pt modelId="{2EC42FCF-F0C1-4906-8CC5-09F79E433373}" type="pres">
      <dgm:prSet presAssocID="{878E7D26-1D2A-4849-8D3F-602EBDA1B610}" presName="parentLin" presStyleCnt="0"/>
      <dgm:spPr/>
    </dgm:pt>
    <dgm:pt modelId="{146CEFC4-345B-492E-8DC1-598A41AE345A}" type="pres">
      <dgm:prSet presAssocID="{878E7D26-1D2A-4849-8D3F-602EBDA1B610}" presName="parentLeftMargin" presStyleLbl="node1" presStyleIdx="0" presStyleCnt="2"/>
      <dgm:spPr/>
      <dgm:t>
        <a:bodyPr/>
        <a:lstStyle/>
        <a:p>
          <a:endParaRPr kumimoji="1" lang="ja-JP" altLang="en-US"/>
        </a:p>
      </dgm:t>
    </dgm:pt>
    <dgm:pt modelId="{B53353AE-11A6-4AB2-AC6F-69FA7E8D3B42}" type="pres">
      <dgm:prSet presAssocID="{878E7D26-1D2A-4849-8D3F-602EBDA1B610}" presName="parentText" presStyleLbl="node1" presStyleIdx="1" presStyleCnt="2" custScaleX="126949" custScaleY="172999">
        <dgm:presLayoutVars>
          <dgm:chMax val="0"/>
          <dgm:bulletEnabled val="1"/>
        </dgm:presLayoutVars>
      </dgm:prSet>
      <dgm:spPr/>
      <dgm:t>
        <a:bodyPr/>
        <a:lstStyle/>
        <a:p>
          <a:endParaRPr kumimoji="1" lang="ja-JP" altLang="en-US"/>
        </a:p>
      </dgm:t>
    </dgm:pt>
    <dgm:pt modelId="{A2579D9C-B6E5-464D-BE66-29408ADF7B62}" type="pres">
      <dgm:prSet presAssocID="{878E7D26-1D2A-4849-8D3F-602EBDA1B610}" presName="negativeSpace" presStyleCnt="0"/>
      <dgm:spPr/>
    </dgm:pt>
    <dgm:pt modelId="{7F712F05-F587-44CE-8C6F-58844A8984A8}" type="pres">
      <dgm:prSet presAssocID="{878E7D26-1D2A-4849-8D3F-602EBDA1B610}" presName="childText" presStyleLbl="conFgAcc1" presStyleIdx="1" presStyleCnt="2" custScaleY="108250">
        <dgm:presLayoutVars>
          <dgm:bulletEnabled val="1"/>
        </dgm:presLayoutVars>
      </dgm:prSet>
      <dgm:spPr/>
      <dgm:t>
        <a:bodyPr/>
        <a:lstStyle/>
        <a:p>
          <a:endParaRPr kumimoji="1" lang="ja-JP" altLang="en-US"/>
        </a:p>
      </dgm:t>
    </dgm:pt>
  </dgm:ptLst>
  <dgm:cxnLst>
    <dgm:cxn modelId="{3D2DB23C-C5D1-42DE-A6B3-4D2E020A9A10}" type="presOf" srcId="{82627B5E-02CC-49F2-8732-B98B9B2ADDE0}" destId="{4FD3A506-D3D1-4C3C-BB16-D1FDD8993FEC}" srcOrd="0" destOrd="0" presId="urn:microsoft.com/office/officeart/2005/8/layout/list1"/>
    <dgm:cxn modelId="{0B2DBCD0-1851-4059-9A68-BCBEB1D240C6}" type="presOf" srcId="{EBEA580A-9A05-4B34-9DD3-8DD60496520D}" destId="{7F712F05-F587-44CE-8C6F-58844A8984A8}" srcOrd="0" destOrd="0" presId="urn:microsoft.com/office/officeart/2005/8/layout/list1"/>
    <dgm:cxn modelId="{2CADF3FF-1392-4569-B84E-A61126E6380C}" srcId="{776F9E6B-D0BE-4140-8A3A-2CB061076E35}" destId="{5C38585F-A95A-4A82-B236-6A8A0148C04F}" srcOrd="0" destOrd="0" parTransId="{5EC8F3E3-21DD-4B66-B6AE-13745807587F}" sibTransId="{68C37E69-087D-4F23-929C-94137747A302}"/>
    <dgm:cxn modelId="{19548161-3035-4A5F-B420-15244D3E17F2}" type="presOf" srcId="{878E7D26-1D2A-4849-8D3F-602EBDA1B610}" destId="{B53353AE-11A6-4AB2-AC6F-69FA7E8D3B42}" srcOrd="1" destOrd="0" presId="urn:microsoft.com/office/officeart/2005/8/layout/list1"/>
    <dgm:cxn modelId="{34B8C0A5-6023-45E9-84BD-87E470E99C20}" type="presOf" srcId="{5C38585F-A95A-4A82-B236-6A8A0148C04F}" destId="{BA790450-7A1E-4303-8071-69BD85F68185}" srcOrd="0" destOrd="0" presId="urn:microsoft.com/office/officeart/2005/8/layout/list1"/>
    <dgm:cxn modelId="{5B152289-9D6E-4A30-8AFE-589BF3C5D4D4}" type="presOf" srcId="{776F9E6B-D0BE-4140-8A3A-2CB061076E35}" destId="{EADB59A8-F829-4D25-A804-ABD2525F5765}" srcOrd="0" destOrd="0" presId="urn:microsoft.com/office/officeart/2005/8/layout/list1"/>
    <dgm:cxn modelId="{F3A559B9-8E90-4D4E-8E3F-CA2EA92ED3D3}" type="presOf" srcId="{5C38585F-A95A-4A82-B236-6A8A0148C04F}" destId="{3C114004-EC53-47B1-825D-C0E55FB7F5A4}" srcOrd="1" destOrd="0" presId="urn:microsoft.com/office/officeart/2005/8/layout/list1"/>
    <dgm:cxn modelId="{DF5E296B-E456-4118-B5EC-75D3D5C2F8DF}" srcId="{5C38585F-A95A-4A82-B236-6A8A0148C04F}" destId="{82627B5E-02CC-49F2-8732-B98B9B2ADDE0}" srcOrd="0" destOrd="0" parTransId="{E7D1BC76-243D-4BB2-B8FB-05018A776EE4}" sibTransId="{950A134C-82C8-45ED-910B-EFA712DB39B3}"/>
    <dgm:cxn modelId="{5393F9D4-DED3-4EB7-B99D-5E5B357F0155}" srcId="{878E7D26-1D2A-4849-8D3F-602EBDA1B610}" destId="{EBEA580A-9A05-4B34-9DD3-8DD60496520D}" srcOrd="0" destOrd="0" parTransId="{C1C6F6F2-29F4-48A3-BE2E-DEFB5D983B27}" sibTransId="{DDB28EF5-3397-4707-9B13-B696804CB01D}"/>
    <dgm:cxn modelId="{A33D17DD-D5DC-481B-AB5E-9B5BF3E5EA27}" srcId="{776F9E6B-D0BE-4140-8A3A-2CB061076E35}" destId="{878E7D26-1D2A-4849-8D3F-602EBDA1B610}" srcOrd="1" destOrd="0" parTransId="{697B086C-72BC-4C21-8665-19A727B4E1D3}" sibTransId="{CCB05933-3346-4AC9-B8FA-755E8439061E}"/>
    <dgm:cxn modelId="{85F34CF8-A75A-4FA1-A956-C6E7512982F9}" type="presOf" srcId="{878E7D26-1D2A-4849-8D3F-602EBDA1B610}" destId="{146CEFC4-345B-492E-8DC1-598A41AE345A}" srcOrd="0" destOrd="0" presId="urn:microsoft.com/office/officeart/2005/8/layout/list1"/>
    <dgm:cxn modelId="{05F89EFA-FDD7-4128-87C5-A28CB67D83DE}" type="presParOf" srcId="{EADB59A8-F829-4D25-A804-ABD2525F5765}" destId="{85448055-FB4F-467E-B3A0-16ADFA73F8D7}" srcOrd="0" destOrd="0" presId="urn:microsoft.com/office/officeart/2005/8/layout/list1"/>
    <dgm:cxn modelId="{116EF892-D410-45A6-A8EA-739C61B89745}" type="presParOf" srcId="{85448055-FB4F-467E-B3A0-16ADFA73F8D7}" destId="{BA790450-7A1E-4303-8071-69BD85F68185}" srcOrd="0" destOrd="0" presId="urn:microsoft.com/office/officeart/2005/8/layout/list1"/>
    <dgm:cxn modelId="{2BD3AA7A-90EE-447D-8258-C52472E37243}" type="presParOf" srcId="{85448055-FB4F-467E-B3A0-16ADFA73F8D7}" destId="{3C114004-EC53-47B1-825D-C0E55FB7F5A4}" srcOrd="1" destOrd="0" presId="urn:microsoft.com/office/officeart/2005/8/layout/list1"/>
    <dgm:cxn modelId="{9F3275F6-F222-449E-8EE5-24978B1F37AB}" type="presParOf" srcId="{EADB59A8-F829-4D25-A804-ABD2525F5765}" destId="{DEB32D9E-9DA1-4FCB-A1C8-1B51597C0C8A}" srcOrd="1" destOrd="0" presId="urn:microsoft.com/office/officeart/2005/8/layout/list1"/>
    <dgm:cxn modelId="{4095D816-2B87-4BAC-B971-6C528A5880F6}" type="presParOf" srcId="{EADB59A8-F829-4D25-A804-ABD2525F5765}" destId="{4FD3A506-D3D1-4C3C-BB16-D1FDD8993FEC}" srcOrd="2" destOrd="0" presId="urn:microsoft.com/office/officeart/2005/8/layout/list1"/>
    <dgm:cxn modelId="{ABD08BCF-DA98-4EF4-871F-D45C73E81318}" type="presParOf" srcId="{EADB59A8-F829-4D25-A804-ABD2525F5765}" destId="{D5749197-B756-49B3-966A-2A29C6251ACD}" srcOrd="3" destOrd="0" presId="urn:microsoft.com/office/officeart/2005/8/layout/list1"/>
    <dgm:cxn modelId="{E4ADAF8C-FED3-4130-A3D1-8BA318B8426E}" type="presParOf" srcId="{EADB59A8-F829-4D25-A804-ABD2525F5765}" destId="{2EC42FCF-F0C1-4906-8CC5-09F79E433373}" srcOrd="4" destOrd="0" presId="urn:microsoft.com/office/officeart/2005/8/layout/list1"/>
    <dgm:cxn modelId="{C13B2C66-725E-483B-AE24-22018E4EA0EE}" type="presParOf" srcId="{2EC42FCF-F0C1-4906-8CC5-09F79E433373}" destId="{146CEFC4-345B-492E-8DC1-598A41AE345A}" srcOrd="0" destOrd="0" presId="urn:microsoft.com/office/officeart/2005/8/layout/list1"/>
    <dgm:cxn modelId="{EF22567F-4434-4309-BB39-879308B1F5F6}" type="presParOf" srcId="{2EC42FCF-F0C1-4906-8CC5-09F79E433373}" destId="{B53353AE-11A6-4AB2-AC6F-69FA7E8D3B42}" srcOrd="1" destOrd="0" presId="urn:microsoft.com/office/officeart/2005/8/layout/list1"/>
    <dgm:cxn modelId="{58329E27-DF6E-40E5-8D00-9CC85164797B}" type="presParOf" srcId="{EADB59A8-F829-4D25-A804-ABD2525F5765}" destId="{A2579D9C-B6E5-464D-BE66-29408ADF7B62}" srcOrd="5" destOrd="0" presId="urn:microsoft.com/office/officeart/2005/8/layout/list1"/>
    <dgm:cxn modelId="{A3D08A5A-E552-489A-8CAD-A03D20D894EC}" type="presParOf" srcId="{EADB59A8-F829-4D25-A804-ABD2525F5765}" destId="{7F712F05-F587-44CE-8C6F-58844A8984A8}" srcOrd="6" destOrd="0" presId="urn:microsoft.com/office/officeart/2005/8/layout/list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D6CEEF54-4A1D-4D7E-872C-11FDCC8DDBDD}" type="doc">
      <dgm:prSet loTypeId="urn:microsoft.com/office/officeart/2008/layout/VerticalCurvedList" loCatId="list" qsTypeId="urn:microsoft.com/office/officeart/2005/8/quickstyle/simple1#17" qsCatId="simple" csTypeId="urn:microsoft.com/office/officeart/2005/8/colors/accent1_2#10" csCatId="accent1" phldr="1"/>
      <dgm:spPr/>
      <dgm:t>
        <a:bodyPr/>
        <a:lstStyle/>
        <a:p>
          <a:endParaRPr kumimoji="1" lang="ja-JP" altLang="en-US"/>
        </a:p>
      </dgm:t>
    </dgm:pt>
    <dgm:pt modelId="{12158AAD-4464-41CB-9621-A48B0A423012}">
      <dgm:prSet phldrT="[テキスト]" custT="1"/>
      <dgm:spPr>
        <a:solidFill>
          <a:schemeClr val="accent1">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標準化技術に含まれる必須特許は、無償もしくは非差別的合理的条件（ＲＡＮＤ）で、技術標準の普及の観点から非メンバーにも許諾する。（特許の利用許諾が得られない場合には、標準化を行わない。）</a:t>
          </a:r>
          <a:endParaRPr kumimoji="1" lang="ja-JP" altLang="en-US" sz="1400" dirty="0">
            <a:solidFill>
              <a:schemeClr val="tx1"/>
            </a:solidFill>
            <a:latin typeface="ＭＳ Ｐゴシック" pitchFamily="50" charset="-128"/>
            <a:ea typeface="ＭＳ Ｐゴシック" pitchFamily="50" charset="-128"/>
          </a:endParaRPr>
        </a:p>
      </dgm:t>
    </dgm:pt>
    <dgm:pt modelId="{0B62394E-446B-4A9A-8409-73136314B781}" type="parTrans" cxnId="{452FCBA2-F34B-4167-9CB5-47E6264641E8}">
      <dgm:prSet/>
      <dgm:spPr/>
      <dgm:t>
        <a:bodyPr/>
        <a:lstStyle/>
        <a:p>
          <a:endParaRPr kumimoji="1" lang="ja-JP" altLang="en-US"/>
        </a:p>
      </dgm:t>
    </dgm:pt>
    <dgm:pt modelId="{0E3DFB6E-F6B7-4636-80D0-1BFCD64C7F9F}" type="sibTrans" cxnId="{452FCBA2-F34B-4167-9CB5-47E6264641E8}">
      <dgm:prSet/>
      <dgm:spPr/>
      <dgm:t>
        <a:bodyPr/>
        <a:lstStyle/>
        <a:p>
          <a:endParaRPr kumimoji="1" lang="ja-JP" altLang="en-US"/>
        </a:p>
      </dgm:t>
    </dgm:pt>
    <dgm:pt modelId="{66804A39-3F6F-4EF0-BA3E-69B1A3EEE270}">
      <dgm:prSet custT="1"/>
      <dgm:spPr>
        <a:solidFill>
          <a:schemeClr val="accent2">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標準化技術に含まれる特許のライセンスの効率化、ロイヤルティの適正化のためには、パテントプールが活用される。</a:t>
          </a:r>
          <a:endParaRPr kumimoji="1" lang="ja-JP" altLang="en-US" sz="1400" dirty="0">
            <a:solidFill>
              <a:schemeClr val="tx1"/>
            </a:solidFill>
            <a:latin typeface="ＭＳ Ｐゴシック" pitchFamily="50" charset="-128"/>
            <a:ea typeface="ＭＳ Ｐゴシック" pitchFamily="50" charset="-128"/>
          </a:endParaRPr>
        </a:p>
      </dgm:t>
    </dgm:pt>
    <dgm:pt modelId="{5445E3DA-87F9-4E0D-A805-623C7C6C5971}" type="parTrans" cxnId="{2E21F7B3-EFD7-414C-B107-5C113299D651}">
      <dgm:prSet/>
      <dgm:spPr/>
      <dgm:t>
        <a:bodyPr/>
        <a:lstStyle/>
        <a:p>
          <a:endParaRPr kumimoji="1" lang="ja-JP" altLang="en-US"/>
        </a:p>
      </dgm:t>
    </dgm:pt>
    <dgm:pt modelId="{EAC101B2-E622-417E-ADC0-310D92CAF266}" type="sibTrans" cxnId="{2E21F7B3-EFD7-414C-B107-5C113299D651}">
      <dgm:prSet/>
      <dgm:spPr/>
      <dgm:t>
        <a:bodyPr/>
        <a:lstStyle/>
        <a:p>
          <a:endParaRPr kumimoji="1" lang="ja-JP" altLang="en-US"/>
        </a:p>
      </dgm:t>
    </dgm:pt>
    <dgm:pt modelId="{EEA32710-91B8-49B2-8C9A-C63236B125D3}" type="pres">
      <dgm:prSet presAssocID="{D6CEEF54-4A1D-4D7E-872C-11FDCC8DDBDD}" presName="Name0" presStyleCnt="0">
        <dgm:presLayoutVars>
          <dgm:chMax val="7"/>
          <dgm:chPref val="7"/>
          <dgm:dir/>
        </dgm:presLayoutVars>
      </dgm:prSet>
      <dgm:spPr/>
      <dgm:t>
        <a:bodyPr/>
        <a:lstStyle/>
        <a:p>
          <a:endParaRPr kumimoji="1" lang="ja-JP" altLang="en-US"/>
        </a:p>
      </dgm:t>
    </dgm:pt>
    <dgm:pt modelId="{1F550A73-CA9E-4BA9-96C5-7247691EA35F}" type="pres">
      <dgm:prSet presAssocID="{D6CEEF54-4A1D-4D7E-872C-11FDCC8DDBDD}" presName="Name1" presStyleCnt="0"/>
      <dgm:spPr/>
    </dgm:pt>
    <dgm:pt modelId="{A96A9E47-0EC6-401D-923F-009B31E31BD5}" type="pres">
      <dgm:prSet presAssocID="{D6CEEF54-4A1D-4D7E-872C-11FDCC8DDBDD}" presName="cycle" presStyleCnt="0"/>
      <dgm:spPr/>
    </dgm:pt>
    <dgm:pt modelId="{E279E185-A639-4E2C-B5B2-8D953AD345A6}" type="pres">
      <dgm:prSet presAssocID="{D6CEEF54-4A1D-4D7E-872C-11FDCC8DDBDD}" presName="srcNode" presStyleLbl="node1" presStyleIdx="0" presStyleCnt="2"/>
      <dgm:spPr/>
    </dgm:pt>
    <dgm:pt modelId="{4F75DF4A-D7BF-4133-AF8C-09CD8FB3F2A4}" type="pres">
      <dgm:prSet presAssocID="{D6CEEF54-4A1D-4D7E-872C-11FDCC8DDBDD}" presName="conn" presStyleLbl="parChTrans1D2" presStyleIdx="0" presStyleCnt="1"/>
      <dgm:spPr/>
      <dgm:t>
        <a:bodyPr/>
        <a:lstStyle/>
        <a:p>
          <a:endParaRPr kumimoji="1" lang="ja-JP" altLang="en-US"/>
        </a:p>
      </dgm:t>
    </dgm:pt>
    <dgm:pt modelId="{AA58EBFD-0F92-4BBF-AEA6-343210BCA450}" type="pres">
      <dgm:prSet presAssocID="{D6CEEF54-4A1D-4D7E-872C-11FDCC8DDBDD}" presName="extraNode" presStyleLbl="node1" presStyleIdx="0" presStyleCnt="2"/>
      <dgm:spPr/>
    </dgm:pt>
    <dgm:pt modelId="{CABA8D67-59D8-43A0-99BE-16E39CCBED79}" type="pres">
      <dgm:prSet presAssocID="{D6CEEF54-4A1D-4D7E-872C-11FDCC8DDBDD}" presName="dstNode" presStyleLbl="node1" presStyleIdx="0" presStyleCnt="2"/>
      <dgm:spPr/>
    </dgm:pt>
    <dgm:pt modelId="{66124F59-0724-4DE8-9C2C-BE0112664DD2}" type="pres">
      <dgm:prSet presAssocID="{12158AAD-4464-41CB-9621-A48B0A423012}" presName="text_1" presStyleLbl="node1" presStyleIdx="0" presStyleCnt="2" custLinFactNeighborX="46" custLinFactNeighborY="50626">
        <dgm:presLayoutVars>
          <dgm:bulletEnabled val="1"/>
        </dgm:presLayoutVars>
      </dgm:prSet>
      <dgm:spPr/>
      <dgm:t>
        <a:bodyPr/>
        <a:lstStyle/>
        <a:p>
          <a:endParaRPr kumimoji="1" lang="ja-JP" altLang="en-US"/>
        </a:p>
      </dgm:t>
    </dgm:pt>
    <dgm:pt modelId="{7552D0CF-5183-465D-91DA-F8C607CF93E6}" type="pres">
      <dgm:prSet presAssocID="{12158AAD-4464-41CB-9621-A48B0A423012}" presName="accent_1" presStyleCnt="0"/>
      <dgm:spPr/>
    </dgm:pt>
    <dgm:pt modelId="{FA74E19A-C6EA-4A5A-8E54-B674869F952D}" type="pres">
      <dgm:prSet presAssocID="{12158AAD-4464-41CB-9621-A48B0A423012}" presName="accentRepeatNode" presStyleLbl="solidFgAcc1" presStyleIdx="0" presStyleCnt="2" custFlipVert="1" custFlipHor="1" custScaleX="23857" custScaleY="3932" custLinFactNeighborX="-24991" custLinFactNeighborY="58202"/>
      <dgm:spPr>
        <a:solidFill>
          <a:schemeClr val="accent1">
            <a:lumMod val="20000"/>
            <a:lumOff val="80000"/>
          </a:schemeClr>
        </a:solidFill>
      </dgm:spPr>
    </dgm:pt>
    <dgm:pt modelId="{ABE5488B-EBCF-436D-AF94-202A310B20CF}" type="pres">
      <dgm:prSet presAssocID="{66804A39-3F6F-4EF0-BA3E-69B1A3EEE270}" presName="text_2" presStyleLbl="node1" presStyleIdx="1" presStyleCnt="2">
        <dgm:presLayoutVars>
          <dgm:bulletEnabled val="1"/>
        </dgm:presLayoutVars>
      </dgm:prSet>
      <dgm:spPr/>
      <dgm:t>
        <a:bodyPr/>
        <a:lstStyle/>
        <a:p>
          <a:endParaRPr kumimoji="1" lang="ja-JP" altLang="en-US"/>
        </a:p>
      </dgm:t>
    </dgm:pt>
    <dgm:pt modelId="{8F4948A5-D16D-40AD-B827-CED13F8B4BA0}" type="pres">
      <dgm:prSet presAssocID="{66804A39-3F6F-4EF0-BA3E-69B1A3EEE270}" presName="accent_2" presStyleCnt="0"/>
      <dgm:spPr/>
    </dgm:pt>
    <dgm:pt modelId="{8A63BDCC-8F50-4DFE-84AE-4A98773DFC8C}" type="pres">
      <dgm:prSet presAssocID="{66804A39-3F6F-4EF0-BA3E-69B1A3EEE270}" presName="accentRepeatNode" presStyleLbl="solidFgAcc1" presStyleIdx="1" presStyleCnt="2" custFlipVert="0" custFlipHor="0" custScaleX="62404" custScaleY="65644" custLinFactNeighborX="-49068" custLinFactNeighborY="-49542"/>
      <dgm:spPr>
        <a:solidFill>
          <a:schemeClr val="accent2">
            <a:lumMod val="20000"/>
            <a:lumOff val="80000"/>
          </a:schemeClr>
        </a:solidFill>
      </dgm:spPr>
    </dgm:pt>
  </dgm:ptLst>
  <dgm:cxnLst>
    <dgm:cxn modelId="{38D5CE49-1D47-4E6B-A4F6-0AA3FE6DDAD2}" type="presOf" srcId="{D6CEEF54-4A1D-4D7E-872C-11FDCC8DDBDD}" destId="{EEA32710-91B8-49B2-8C9A-C63236B125D3}" srcOrd="0" destOrd="0" presId="urn:microsoft.com/office/officeart/2008/layout/VerticalCurvedList"/>
    <dgm:cxn modelId="{7C83FF60-44A5-4AAB-921C-FD5827E2C787}" type="presOf" srcId="{0E3DFB6E-F6B7-4636-80D0-1BFCD64C7F9F}" destId="{4F75DF4A-D7BF-4133-AF8C-09CD8FB3F2A4}" srcOrd="0" destOrd="0" presId="urn:microsoft.com/office/officeart/2008/layout/VerticalCurvedList"/>
    <dgm:cxn modelId="{CAF9AEDB-8DD0-41FE-86FF-4AC69769AE64}" type="presOf" srcId="{12158AAD-4464-41CB-9621-A48B0A423012}" destId="{66124F59-0724-4DE8-9C2C-BE0112664DD2}" srcOrd="0" destOrd="0" presId="urn:microsoft.com/office/officeart/2008/layout/VerticalCurvedList"/>
    <dgm:cxn modelId="{E5CBFAFD-5602-453F-A74B-00F732183C93}" type="presOf" srcId="{66804A39-3F6F-4EF0-BA3E-69B1A3EEE270}" destId="{ABE5488B-EBCF-436D-AF94-202A310B20CF}" srcOrd="0" destOrd="0" presId="urn:microsoft.com/office/officeart/2008/layout/VerticalCurvedList"/>
    <dgm:cxn modelId="{452FCBA2-F34B-4167-9CB5-47E6264641E8}" srcId="{D6CEEF54-4A1D-4D7E-872C-11FDCC8DDBDD}" destId="{12158AAD-4464-41CB-9621-A48B0A423012}" srcOrd="0" destOrd="0" parTransId="{0B62394E-446B-4A9A-8409-73136314B781}" sibTransId="{0E3DFB6E-F6B7-4636-80D0-1BFCD64C7F9F}"/>
    <dgm:cxn modelId="{2E21F7B3-EFD7-414C-B107-5C113299D651}" srcId="{D6CEEF54-4A1D-4D7E-872C-11FDCC8DDBDD}" destId="{66804A39-3F6F-4EF0-BA3E-69B1A3EEE270}" srcOrd="1" destOrd="0" parTransId="{5445E3DA-87F9-4E0D-A805-623C7C6C5971}" sibTransId="{EAC101B2-E622-417E-ADC0-310D92CAF266}"/>
    <dgm:cxn modelId="{35D54D4E-2310-4E9D-A83A-88F7EE98FF5C}" type="presParOf" srcId="{EEA32710-91B8-49B2-8C9A-C63236B125D3}" destId="{1F550A73-CA9E-4BA9-96C5-7247691EA35F}" srcOrd="0" destOrd="0" presId="urn:microsoft.com/office/officeart/2008/layout/VerticalCurvedList"/>
    <dgm:cxn modelId="{67629ADA-4BF7-4BF9-B36E-1B0B0593C6C8}" type="presParOf" srcId="{1F550A73-CA9E-4BA9-96C5-7247691EA35F}" destId="{A96A9E47-0EC6-401D-923F-009B31E31BD5}" srcOrd="0" destOrd="0" presId="urn:microsoft.com/office/officeart/2008/layout/VerticalCurvedList"/>
    <dgm:cxn modelId="{09A1021A-BACA-4F4F-BBB8-04BBE8369545}" type="presParOf" srcId="{A96A9E47-0EC6-401D-923F-009B31E31BD5}" destId="{E279E185-A639-4E2C-B5B2-8D953AD345A6}" srcOrd="0" destOrd="0" presId="urn:microsoft.com/office/officeart/2008/layout/VerticalCurvedList"/>
    <dgm:cxn modelId="{91DDD452-F6EC-4518-B56B-3CDE3DE47935}" type="presParOf" srcId="{A96A9E47-0EC6-401D-923F-009B31E31BD5}" destId="{4F75DF4A-D7BF-4133-AF8C-09CD8FB3F2A4}" srcOrd="1" destOrd="0" presId="urn:microsoft.com/office/officeart/2008/layout/VerticalCurvedList"/>
    <dgm:cxn modelId="{177CD063-E6D4-4195-9DF9-8CD2A23923B6}" type="presParOf" srcId="{A96A9E47-0EC6-401D-923F-009B31E31BD5}" destId="{AA58EBFD-0F92-4BBF-AEA6-343210BCA450}" srcOrd="2" destOrd="0" presId="urn:microsoft.com/office/officeart/2008/layout/VerticalCurvedList"/>
    <dgm:cxn modelId="{82C4E4E7-0AC6-4678-BED7-9C082226240F}" type="presParOf" srcId="{A96A9E47-0EC6-401D-923F-009B31E31BD5}" destId="{CABA8D67-59D8-43A0-99BE-16E39CCBED79}" srcOrd="3" destOrd="0" presId="urn:microsoft.com/office/officeart/2008/layout/VerticalCurvedList"/>
    <dgm:cxn modelId="{2E66A10E-ADAA-4000-98D0-FC8A73949814}" type="presParOf" srcId="{1F550A73-CA9E-4BA9-96C5-7247691EA35F}" destId="{66124F59-0724-4DE8-9C2C-BE0112664DD2}" srcOrd="1" destOrd="0" presId="urn:microsoft.com/office/officeart/2008/layout/VerticalCurvedList"/>
    <dgm:cxn modelId="{3BCB7D19-D755-47A4-A4FC-81591066B559}" type="presParOf" srcId="{1F550A73-CA9E-4BA9-96C5-7247691EA35F}" destId="{7552D0CF-5183-465D-91DA-F8C607CF93E6}" srcOrd="2" destOrd="0" presId="urn:microsoft.com/office/officeart/2008/layout/VerticalCurvedList"/>
    <dgm:cxn modelId="{8555A37E-5525-462B-AA52-8EB08B9F2FFE}" type="presParOf" srcId="{7552D0CF-5183-465D-91DA-F8C607CF93E6}" destId="{FA74E19A-C6EA-4A5A-8E54-B674869F952D}" srcOrd="0" destOrd="0" presId="urn:microsoft.com/office/officeart/2008/layout/VerticalCurvedList"/>
    <dgm:cxn modelId="{0A7D30A8-0BF9-48A5-A952-D3D3BF75D1B0}" type="presParOf" srcId="{1F550A73-CA9E-4BA9-96C5-7247691EA35F}" destId="{ABE5488B-EBCF-436D-AF94-202A310B20CF}" srcOrd="3" destOrd="0" presId="urn:microsoft.com/office/officeart/2008/layout/VerticalCurvedList"/>
    <dgm:cxn modelId="{16481ACC-1EDF-41A9-8219-6C0FFB47F05D}" type="presParOf" srcId="{1F550A73-CA9E-4BA9-96C5-7247691EA35F}" destId="{8F4948A5-D16D-40AD-B827-CED13F8B4BA0}" srcOrd="4" destOrd="0" presId="urn:microsoft.com/office/officeart/2008/layout/VerticalCurvedList"/>
    <dgm:cxn modelId="{F52349A9-6D25-483C-8527-A4D19A17A40B}" type="presParOf" srcId="{8F4948A5-D16D-40AD-B827-CED13F8B4BA0}" destId="{8A63BDCC-8F50-4DFE-84AE-4A98773DFC8C}" srcOrd="0" destOrd="0" presId="urn:microsoft.com/office/officeart/2008/layout/VerticalCurvedList"/>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5EA3D0F7-B38A-4DF0-926F-74AC6F0ADFD0}" type="doc">
      <dgm:prSet loTypeId="urn:microsoft.com/office/officeart/2005/8/layout/list1" loCatId="list" qsTypeId="urn:microsoft.com/office/officeart/2005/8/quickstyle/simple1#18" qsCatId="simple" csTypeId="urn:microsoft.com/office/officeart/2005/8/colors/accent1_2#11" csCatId="accent1" phldr="1"/>
      <dgm:spPr/>
      <dgm:t>
        <a:bodyPr/>
        <a:lstStyle/>
        <a:p>
          <a:endParaRPr kumimoji="1" lang="ja-JP" altLang="en-US"/>
        </a:p>
      </dgm:t>
    </dgm:pt>
    <dgm:pt modelId="{BF0FB26D-4317-4B77-A8AD-5955B610A863}">
      <dgm:prSet phldrT="[テキスト]" custT="1"/>
      <dgm:spPr>
        <a:solidFill>
          <a:schemeClr val="accent2">
            <a:lumMod val="20000"/>
            <a:lumOff val="80000"/>
          </a:schemeClr>
        </a:solidFill>
      </dgm:spPr>
      <dgm:t>
        <a:bodyPr/>
        <a:lstStyle/>
        <a:p>
          <a:r>
            <a:rPr kumimoji="1" lang="ja-JP" altLang="en-US" sz="2000" dirty="0" smtClean="0">
              <a:solidFill>
                <a:schemeClr val="tx1"/>
              </a:solidFill>
              <a:latin typeface="ＭＳ Ｐゴシック" pitchFamily="50" charset="-128"/>
              <a:ea typeface="ＭＳ Ｐゴシック" pitchFamily="50" charset="-128"/>
            </a:rPr>
            <a:t>標準化技術に自社特許が含まれる場合</a:t>
          </a:r>
          <a:endParaRPr kumimoji="1" lang="ja-JP" altLang="en-US" sz="2000" dirty="0">
            <a:solidFill>
              <a:schemeClr val="tx1"/>
            </a:solidFill>
            <a:latin typeface="ＭＳ Ｐゴシック" pitchFamily="50" charset="-128"/>
            <a:ea typeface="ＭＳ Ｐゴシック" pitchFamily="50" charset="-128"/>
          </a:endParaRPr>
        </a:p>
      </dgm:t>
    </dgm:pt>
    <dgm:pt modelId="{0C6D9CAB-C5CE-41BB-8F22-705D095A0514}" type="parTrans" cxnId="{F9167EB1-1133-4830-9FC1-A02D272A43B7}">
      <dgm:prSet/>
      <dgm:spPr/>
      <dgm:t>
        <a:bodyPr/>
        <a:lstStyle/>
        <a:p>
          <a:endParaRPr kumimoji="1" lang="ja-JP" altLang="en-US"/>
        </a:p>
      </dgm:t>
    </dgm:pt>
    <dgm:pt modelId="{DDC5342E-BCDA-480F-AA37-38652C6E65DA}" type="sibTrans" cxnId="{F9167EB1-1133-4830-9FC1-A02D272A43B7}">
      <dgm:prSet/>
      <dgm:spPr/>
      <dgm:t>
        <a:bodyPr/>
        <a:lstStyle/>
        <a:p>
          <a:endParaRPr kumimoji="1" lang="ja-JP" altLang="en-US"/>
        </a:p>
      </dgm:t>
    </dgm:pt>
    <dgm:pt modelId="{64290F77-66DB-4648-AFD2-F727E288C662}">
      <dgm:prSet phldrT="[テキスト]" custT="1"/>
      <dgm:spPr>
        <a:solidFill>
          <a:schemeClr val="accent3">
            <a:lumMod val="20000"/>
            <a:lumOff val="80000"/>
          </a:schemeClr>
        </a:solidFill>
      </dgm:spPr>
      <dgm:t>
        <a:bodyPr/>
        <a:lstStyle/>
        <a:p>
          <a:r>
            <a:rPr kumimoji="1" lang="ja-JP" altLang="en-US" sz="2000" dirty="0" smtClean="0">
              <a:solidFill>
                <a:schemeClr val="tx1"/>
              </a:solidFill>
              <a:latin typeface="ＭＳ Ｐゴシック" pitchFamily="50" charset="-128"/>
              <a:ea typeface="ＭＳ Ｐゴシック" pitchFamily="50" charset="-128"/>
            </a:rPr>
            <a:t>標準化技術に他社の重要な特許が含まれる場合</a:t>
          </a:r>
          <a:endParaRPr kumimoji="1" lang="ja-JP" altLang="en-US" sz="2000" dirty="0">
            <a:solidFill>
              <a:schemeClr val="tx1"/>
            </a:solidFill>
            <a:latin typeface="ＭＳ Ｐゴシック" pitchFamily="50" charset="-128"/>
            <a:ea typeface="ＭＳ Ｐゴシック" pitchFamily="50" charset="-128"/>
          </a:endParaRPr>
        </a:p>
      </dgm:t>
    </dgm:pt>
    <dgm:pt modelId="{C4070977-1F43-4041-96F1-E259DEEA3FC9}" type="parTrans" cxnId="{DAD71DE3-6B92-4502-A24E-74F45EB42232}">
      <dgm:prSet/>
      <dgm:spPr/>
      <dgm:t>
        <a:bodyPr/>
        <a:lstStyle/>
        <a:p>
          <a:endParaRPr kumimoji="1" lang="ja-JP" altLang="en-US"/>
        </a:p>
      </dgm:t>
    </dgm:pt>
    <dgm:pt modelId="{1A7EB1EF-5560-488E-B6D9-9210B8AF38AE}" type="sibTrans" cxnId="{DAD71DE3-6B92-4502-A24E-74F45EB42232}">
      <dgm:prSet/>
      <dgm:spPr/>
      <dgm:t>
        <a:bodyPr/>
        <a:lstStyle/>
        <a:p>
          <a:endParaRPr kumimoji="1" lang="ja-JP" altLang="en-US"/>
        </a:p>
      </dgm:t>
    </dgm:pt>
    <dgm:pt modelId="{F7E5F2C4-8A79-444A-92C4-1F486286E4F4}">
      <dgm:prSet phldrT="[テキスト]" custT="1"/>
      <dgm:spPr>
        <a:solidFill>
          <a:schemeClr val="accent1">
            <a:lumMod val="20000"/>
            <a:lumOff val="80000"/>
          </a:schemeClr>
        </a:solidFill>
      </dgm:spPr>
      <dgm:t>
        <a:bodyPr/>
        <a:lstStyle/>
        <a:p>
          <a:r>
            <a:rPr kumimoji="1" lang="ja-JP" altLang="en-US" sz="2000" dirty="0" smtClean="0">
              <a:solidFill>
                <a:schemeClr val="tx1"/>
              </a:solidFill>
              <a:latin typeface="ＭＳ Ｐゴシック" pitchFamily="50" charset="-128"/>
              <a:ea typeface="ＭＳ Ｐゴシック" pitchFamily="50" charset="-128"/>
            </a:rPr>
            <a:t>標準を利用する場合に必須となる技術（特許）が標準の範囲外にある場合</a:t>
          </a:r>
          <a:endParaRPr kumimoji="1" lang="ja-JP" altLang="en-US" sz="2000" dirty="0">
            <a:solidFill>
              <a:schemeClr val="tx1"/>
            </a:solidFill>
            <a:latin typeface="ＭＳ Ｐゴシック" pitchFamily="50" charset="-128"/>
            <a:ea typeface="ＭＳ Ｐゴシック" pitchFamily="50" charset="-128"/>
          </a:endParaRPr>
        </a:p>
      </dgm:t>
    </dgm:pt>
    <dgm:pt modelId="{2D77ED75-5186-4B78-9021-3AD3B58CEA53}" type="parTrans" cxnId="{E7E2F6A7-1FAC-49EC-A632-F1B906A2312F}">
      <dgm:prSet/>
      <dgm:spPr/>
      <dgm:t>
        <a:bodyPr/>
        <a:lstStyle/>
        <a:p>
          <a:endParaRPr kumimoji="1" lang="ja-JP" altLang="en-US"/>
        </a:p>
      </dgm:t>
    </dgm:pt>
    <dgm:pt modelId="{515FEF12-1F5C-4C6C-AA06-3E115B0C70F0}" type="sibTrans" cxnId="{E7E2F6A7-1FAC-49EC-A632-F1B906A2312F}">
      <dgm:prSet/>
      <dgm:spPr/>
      <dgm:t>
        <a:bodyPr/>
        <a:lstStyle/>
        <a:p>
          <a:endParaRPr kumimoji="1" lang="ja-JP" altLang="en-US"/>
        </a:p>
      </dgm:t>
    </dgm:pt>
    <dgm:pt modelId="{7EB8C98D-DED6-48D2-8617-53776E3FDE51}">
      <dgm:prSet custT="1"/>
      <dgm:spPr/>
      <dgm:t>
        <a:bodyPr/>
        <a:lstStyle/>
        <a:p>
          <a:r>
            <a:rPr kumimoji="1" lang="ja-JP" altLang="en-US" sz="1600" dirty="0" smtClean="0">
              <a:solidFill>
                <a:schemeClr val="tx1"/>
              </a:solidFill>
              <a:latin typeface="ＭＳ Ｐゴシック" pitchFamily="50" charset="-128"/>
              <a:ea typeface="ＭＳ Ｐゴシック" pitchFamily="50" charset="-128"/>
            </a:rPr>
            <a:t>当該特許によりライセンス料が得られるなどの有利な面があるが、その反面、だれにでも妥当な対価で利用させることが義務となるため、当該技術により他者の製品と差別化ができなくなる。</a:t>
          </a:r>
          <a:endParaRPr kumimoji="1" lang="ja-JP" altLang="en-US" sz="1600" dirty="0">
            <a:solidFill>
              <a:schemeClr val="tx1"/>
            </a:solidFill>
            <a:latin typeface="ＭＳ Ｐゴシック" pitchFamily="50" charset="-128"/>
            <a:ea typeface="ＭＳ Ｐゴシック" pitchFamily="50" charset="-128"/>
          </a:endParaRPr>
        </a:p>
      </dgm:t>
    </dgm:pt>
    <dgm:pt modelId="{014CA64D-FB4A-4675-BDF1-AA859AF58076}" type="parTrans" cxnId="{83E60733-556B-4906-906C-940E443A980D}">
      <dgm:prSet/>
      <dgm:spPr/>
      <dgm:t>
        <a:bodyPr/>
        <a:lstStyle/>
        <a:p>
          <a:endParaRPr kumimoji="1" lang="ja-JP" altLang="en-US"/>
        </a:p>
      </dgm:t>
    </dgm:pt>
    <dgm:pt modelId="{18039BA9-788F-45E5-BE84-284CE33E78B4}" type="sibTrans" cxnId="{83E60733-556B-4906-906C-940E443A980D}">
      <dgm:prSet/>
      <dgm:spPr/>
      <dgm:t>
        <a:bodyPr/>
        <a:lstStyle/>
        <a:p>
          <a:endParaRPr kumimoji="1" lang="ja-JP" altLang="en-US"/>
        </a:p>
      </dgm:t>
    </dgm:pt>
    <dgm:pt modelId="{D9EFA93B-2631-4936-8C9E-C2C4C4C719E6}">
      <dgm:prSet phldrT="[テキスト]" custT="1"/>
      <dgm:spPr>
        <a:solidFill>
          <a:schemeClr val="bg1"/>
        </a:solidFill>
      </dgm:spPr>
      <dgm:t>
        <a:bodyPr/>
        <a:lstStyle/>
        <a:p>
          <a:r>
            <a:rPr kumimoji="1" lang="ja-JP" altLang="en-US" sz="1600" dirty="0" smtClean="0">
              <a:solidFill>
                <a:schemeClr val="tx1"/>
              </a:solidFill>
              <a:latin typeface="ＭＳ Ｐゴシック" pitchFamily="50" charset="-128"/>
              <a:ea typeface="ＭＳ Ｐゴシック" pitchFamily="50" charset="-128"/>
            </a:rPr>
            <a:t>その特許を妥当な対価で利用することが可能となるが、ライセンス料の支払いが発生する。</a:t>
          </a:r>
          <a:endParaRPr kumimoji="1" lang="ja-JP" altLang="en-US" sz="1600" dirty="0">
            <a:solidFill>
              <a:schemeClr val="tx1"/>
            </a:solidFill>
            <a:latin typeface="ＭＳ Ｐゴシック" pitchFamily="50" charset="-128"/>
            <a:ea typeface="ＭＳ Ｐゴシック" pitchFamily="50" charset="-128"/>
          </a:endParaRPr>
        </a:p>
      </dgm:t>
    </dgm:pt>
    <dgm:pt modelId="{1A8CAD6D-8D4E-400B-A1EF-1E8D0D231281}" type="parTrans" cxnId="{D7F20290-5762-440F-8F23-2F14419CFFA5}">
      <dgm:prSet/>
      <dgm:spPr/>
      <dgm:t>
        <a:bodyPr/>
        <a:lstStyle/>
        <a:p>
          <a:endParaRPr kumimoji="1" lang="ja-JP" altLang="en-US"/>
        </a:p>
      </dgm:t>
    </dgm:pt>
    <dgm:pt modelId="{8C46604F-CEC7-4544-84D5-522185371EBB}" type="sibTrans" cxnId="{D7F20290-5762-440F-8F23-2F14419CFFA5}">
      <dgm:prSet/>
      <dgm:spPr/>
      <dgm:t>
        <a:bodyPr/>
        <a:lstStyle/>
        <a:p>
          <a:endParaRPr kumimoji="1" lang="ja-JP" altLang="en-US"/>
        </a:p>
      </dgm:t>
    </dgm:pt>
    <dgm:pt modelId="{2829F2DF-BCB1-4095-9C21-0F9D54298972}">
      <dgm:prSet custT="1"/>
      <dgm:spPr/>
      <dgm:t>
        <a:bodyPr/>
        <a:lstStyle/>
        <a:p>
          <a:r>
            <a:rPr kumimoji="1" lang="ja-JP" altLang="en-US" sz="1600" dirty="0" smtClean="0">
              <a:solidFill>
                <a:schemeClr val="tx1"/>
              </a:solidFill>
              <a:latin typeface="ＭＳ Ｐゴシック" pitchFamily="50" charset="-128"/>
              <a:ea typeface="ＭＳ Ｐゴシック" pitchFamily="50" charset="-128"/>
            </a:rPr>
            <a:t>標準を利用するためには、当該特許の利用を余儀なくされるが、その利用料は必ずしも妥当な対価の範囲であるとは限らない。高額利用料が発生するとその標準の普及を阻害。反面、自社の特許が、そのようなものとなれば、ライセンス料収入等が期待できる。</a:t>
          </a:r>
          <a:endParaRPr kumimoji="1" lang="ja-JP" altLang="en-US" sz="1600" dirty="0">
            <a:solidFill>
              <a:schemeClr val="tx1"/>
            </a:solidFill>
            <a:latin typeface="ＭＳ Ｐゴシック" pitchFamily="50" charset="-128"/>
            <a:ea typeface="ＭＳ Ｐゴシック" pitchFamily="50" charset="-128"/>
          </a:endParaRPr>
        </a:p>
      </dgm:t>
    </dgm:pt>
    <dgm:pt modelId="{79F0B53F-E9D4-4F8D-8001-E0CFAE58B6A2}" type="parTrans" cxnId="{ED63854C-F1AA-4779-B085-C3ED0364F7F1}">
      <dgm:prSet/>
      <dgm:spPr/>
      <dgm:t>
        <a:bodyPr/>
        <a:lstStyle/>
        <a:p>
          <a:endParaRPr kumimoji="1" lang="ja-JP" altLang="en-US"/>
        </a:p>
      </dgm:t>
    </dgm:pt>
    <dgm:pt modelId="{538F2209-2D69-40B7-B92B-64E48DE272A3}" type="sibTrans" cxnId="{ED63854C-F1AA-4779-B085-C3ED0364F7F1}">
      <dgm:prSet/>
      <dgm:spPr/>
      <dgm:t>
        <a:bodyPr/>
        <a:lstStyle/>
        <a:p>
          <a:endParaRPr kumimoji="1" lang="ja-JP" altLang="en-US"/>
        </a:p>
      </dgm:t>
    </dgm:pt>
    <dgm:pt modelId="{C54C8C57-6117-40E0-AB6E-6DE7102B40DF}" type="pres">
      <dgm:prSet presAssocID="{5EA3D0F7-B38A-4DF0-926F-74AC6F0ADFD0}" presName="linear" presStyleCnt="0">
        <dgm:presLayoutVars>
          <dgm:dir/>
          <dgm:animLvl val="lvl"/>
          <dgm:resizeHandles val="exact"/>
        </dgm:presLayoutVars>
      </dgm:prSet>
      <dgm:spPr/>
      <dgm:t>
        <a:bodyPr/>
        <a:lstStyle/>
        <a:p>
          <a:endParaRPr kumimoji="1" lang="ja-JP" altLang="en-US"/>
        </a:p>
      </dgm:t>
    </dgm:pt>
    <dgm:pt modelId="{09508939-0AD4-4B0F-B7A9-C38C33F088F6}" type="pres">
      <dgm:prSet presAssocID="{BF0FB26D-4317-4B77-A8AD-5955B610A863}" presName="parentLin" presStyleCnt="0"/>
      <dgm:spPr/>
    </dgm:pt>
    <dgm:pt modelId="{0ACBB04D-D8F2-4C26-B97D-37781D2F7656}" type="pres">
      <dgm:prSet presAssocID="{BF0FB26D-4317-4B77-A8AD-5955B610A863}" presName="parentLeftMargin" presStyleLbl="node1" presStyleIdx="0" presStyleCnt="3"/>
      <dgm:spPr/>
      <dgm:t>
        <a:bodyPr/>
        <a:lstStyle/>
        <a:p>
          <a:endParaRPr kumimoji="1" lang="ja-JP" altLang="en-US"/>
        </a:p>
      </dgm:t>
    </dgm:pt>
    <dgm:pt modelId="{A60DD414-74E0-4060-A354-DE1661A26FEC}" type="pres">
      <dgm:prSet presAssocID="{BF0FB26D-4317-4B77-A8AD-5955B610A863}" presName="parentText" presStyleLbl="node1" presStyleIdx="0" presStyleCnt="3" custScaleY="209896">
        <dgm:presLayoutVars>
          <dgm:chMax val="0"/>
          <dgm:bulletEnabled val="1"/>
        </dgm:presLayoutVars>
      </dgm:prSet>
      <dgm:spPr/>
      <dgm:t>
        <a:bodyPr/>
        <a:lstStyle/>
        <a:p>
          <a:endParaRPr kumimoji="1" lang="ja-JP" altLang="en-US"/>
        </a:p>
      </dgm:t>
    </dgm:pt>
    <dgm:pt modelId="{120865EC-83D6-4551-8554-F0A3B9B4A38A}" type="pres">
      <dgm:prSet presAssocID="{BF0FB26D-4317-4B77-A8AD-5955B610A863}" presName="negativeSpace" presStyleCnt="0"/>
      <dgm:spPr/>
    </dgm:pt>
    <dgm:pt modelId="{FB9FF04C-5420-4DF7-A689-A4033799A039}" type="pres">
      <dgm:prSet presAssocID="{BF0FB26D-4317-4B77-A8AD-5955B610A863}" presName="childText" presStyleLbl="conFgAcc1" presStyleIdx="0" presStyleCnt="3">
        <dgm:presLayoutVars>
          <dgm:bulletEnabled val="1"/>
        </dgm:presLayoutVars>
      </dgm:prSet>
      <dgm:spPr/>
      <dgm:t>
        <a:bodyPr/>
        <a:lstStyle/>
        <a:p>
          <a:endParaRPr kumimoji="1" lang="ja-JP" altLang="en-US"/>
        </a:p>
      </dgm:t>
    </dgm:pt>
    <dgm:pt modelId="{B4243867-89F1-4B67-B830-37E4D436BFDB}" type="pres">
      <dgm:prSet presAssocID="{DDC5342E-BCDA-480F-AA37-38652C6E65DA}" presName="spaceBetweenRectangles" presStyleCnt="0"/>
      <dgm:spPr/>
    </dgm:pt>
    <dgm:pt modelId="{FECF5EF1-6786-487B-B6BB-3AA3080D36CA}" type="pres">
      <dgm:prSet presAssocID="{64290F77-66DB-4648-AFD2-F727E288C662}" presName="parentLin" presStyleCnt="0"/>
      <dgm:spPr/>
    </dgm:pt>
    <dgm:pt modelId="{25060BAF-A341-4C6F-9958-E3380B6CE1FA}" type="pres">
      <dgm:prSet presAssocID="{64290F77-66DB-4648-AFD2-F727E288C662}" presName="parentLeftMargin" presStyleLbl="node1" presStyleIdx="0" presStyleCnt="3"/>
      <dgm:spPr/>
      <dgm:t>
        <a:bodyPr/>
        <a:lstStyle/>
        <a:p>
          <a:endParaRPr kumimoji="1" lang="ja-JP" altLang="en-US"/>
        </a:p>
      </dgm:t>
    </dgm:pt>
    <dgm:pt modelId="{F4A87AF5-4993-4D74-B636-D26C7A4D83EF}" type="pres">
      <dgm:prSet presAssocID="{64290F77-66DB-4648-AFD2-F727E288C662}" presName="parentText" presStyleLbl="node1" presStyleIdx="1" presStyleCnt="3" custScaleY="261625">
        <dgm:presLayoutVars>
          <dgm:chMax val="0"/>
          <dgm:bulletEnabled val="1"/>
        </dgm:presLayoutVars>
      </dgm:prSet>
      <dgm:spPr/>
      <dgm:t>
        <a:bodyPr/>
        <a:lstStyle/>
        <a:p>
          <a:endParaRPr kumimoji="1" lang="ja-JP" altLang="en-US"/>
        </a:p>
      </dgm:t>
    </dgm:pt>
    <dgm:pt modelId="{81EFCEAD-9DE1-4A8B-ACF6-7914CFC83A36}" type="pres">
      <dgm:prSet presAssocID="{64290F77-66DB-4648-AFD2-F727E288C662}" presName="negativeSpace" presStyleCnt="0"/>
      <dgm:spPr/>
    </dgm:pt>
    <dgm:pt modelId="{DEC7A5CF-1C64-42A3-80EF-AA1E01081C3D}" type="pres">
      <dgm:prSet presAssocID="{64290F77-66DB-4648-AFD2-F727E288C662}" presName="childText" presStyleLbl="conFgAcc1" presStyleIdx="1" presStyleCnt="3" custScaleY="120334">
        <dgm:presLayoutVars>
          <dgm:bulletEnabled val="1"/>
        </dgm:presLayoutVars>
      </dgm:prSet>
      <dgm:spPr/>
      <dgm:t>
        <a:bodyPr/>
        <a:lstStyle/>
        <a:p>
          <a:endParaRPr kumimoji="1" lang="ja-JP" altLang="en-US"/>
        </a:p>
      </dgm:t>
    </dgm:pt>
    <dgm:pt modelId="{A918A5A9-1EBD-465F-B0F5-4D7D3AEDF63F}" type="pres">
      <dgm:prSet presAssocID="{1A7EB1EF-5560-488E-B6D9-9210B8AF38AE}" presName="spaceBetweenRectangles" presStyleCnt="0"/>
      <dgm:spPr/>
    </dgm:pt>
    <dgm:pt modelId="{3112F529-CA95-468E-B6DC-878D2EAC039B}" type="pres">
      <dgm:prSet presAssocID="{F7E5F2C4-8A79-444A-92C4-1F486286E4F4}" presName="parentLin" presStyleCnt="0"/>
      <dgm:spPr/>
    </dgm:pt>
    <dgm:pt modelId="{364A3960-B976-4ECC-933D-170D53AE3F80}" type="pres">
      <dgm:prSet presAssocID="{F7E5F2C4-8A79-444A-92C4-1F486286E4F4}" presName="parentLeftMargin" presStyleLbl="node1" presStyleIdx="1" presStyleCnt="3"/>
      <dgm:spPr/>
      <dgm:t>
        <a:bodyPr/>
        <a:lstStyle/>
        <a:p>
          <a:endParaRPr kumimoji="1" lang="ja-JP" altLang="en-US"/>
        </a:p>
      </dgm:t>
    </dgm:pt>
    <dgm:pt modelId="{A17920FA-5E98-450F-9901-8D8168B82E1C}" type="pres">
      <dgm:prSet presAssocID="{F7E5F2C4-8A79-444A-92C4-1F486286E4F4}" presName="parentText" presStyleLbl="node1" presStyleIdx="2" presStyleCnt="3" custScaleY="238467">
        <dgm:presLayoutVars>
          <dgm:chMax val="0"/>
          <dgm:bulletEnabled val="1"/>
        </dgm:presLayoutVars>
      </dgm:prSet>
      <dgm:spPr/>
      <dgm:t>
        <a:bodyPr/>
        <a:lstStyle/>
        <a:p>
          <a:endParaRPr kumimoji="1" lang="ja-JP" altLang="en-US"/>
        </a:p>
      </dgm:t>
    </dgm:pt>
    <dgm:pt modelId="{09DA757B-C5FE-4059-BDE0-49CA895C7B1A}" type="pres">
      <dgm:prSet presAssocID="{F7E5F2C4-8A79-444A-92C4-1F486286E4F4}" presName="negativeSpace" presStyleCnt="0"/>
      <dgm:spPr/>
    </dgm:pt>
    <dgm:pt modelId="{BFE2F278-A6C5-4868-9179-474A14AC699B}" type="pres">
      <dgm:prSet presAssocID="{F7E5F2C4-8A79-444A-92C4-1F486286E4F4}" presName="childText" presStyleLbl="conFgAcc1" presStyleIdx="2" presStyleCnt="3">
        <dgm:presLayoutVars>
          <dgm:bulletEnabled val="1"/>
        </dgm:presLayoutVars>
      </dgm:prSet>
      <dgm:spPr/>
      <dgm:t>
        <a:bodyPr/>
        <a:lstStyle/>
        <a:p>
          <a:endParaRPr kumimoji="1" lang="ja-JP" altLang="en-US"/>
        </a:p>
      </dgm:t>
    </dgm:pt>
  </dgm:ptLst>
  <dgm:cxnLst>
    <dgm:cxn modelId="{83E60733-556B-4906-906C-940E443A980D}" srcId="{BF0FB26D-4317-4B77-A8AD-5955B610A863}" destId="{7EB8C98D-DED6-48D2-8617-53776E3FDE51}" srcOrd="0" destOrd="0" parTransId="{014CA64D-FB4A-4675-BDF1-AA859AF58076}" sibTransId="{18039BA9-788F-45E5-BE84-284CE33E78B4}"/>
    <dgm:cxn modelId="{08DCA29E-567B-43B4-BBDD-0D5D1B8B8DB6}" type="presOf" srcId="{BF0FB26D-4317-4B77-A8AD-5955B610A863}" destId="{A60DD414-74E0-4060-A354-DE1661A26FEC}" srcOrd="1" destOrd="0" presId="urn:microsoft.com/office/officeart/2005/8/layout/list1"/>
    <dgm:cxn modelId="{D99B5C4E-F7B0-424E-BA52-19AE71411D24}" type="presOf" srcId="{2829F2DF-BCB1-4095-9C21-0F9D54298972}" destId="{BFE2F278-A6C5-4868-9179-474A14AC699B}" srcOrd="0" destOrd="0" presId="urn:microsoft.com/office/officeart/2005/8/layout/list1"/>
    <dgm:cxn modelId="{DAD71DE3-6B92-4502-A24E-74F45EB42232}" srcId="{5EA3D0F7-B38A-4DF0-926F-74AC6F0ADFD0}" destId="{64290F77-66DB-4648-AFD2-F727E288C662}" srcOrd="1" destOrd="0" parTransId="{C4070977-1F43-4041-96F1-E259DEEA3FC9}" sibTransId="{1A7EB1EF-5560-488E-B6D9-9210B8AF38AE}"/>
    <dgm:cxn modelId="{AB2B46B4-4A25-487B-B340-DD3B86FF7872}" type="presOf" srcId="{F7E5F2C4-8A79-444A-92C4-1F486286E4F4}" destId="{364A3960-B976-4ECC-933D-170D53AE3F80}" srcOrd="0" destOrd="0" presId="urn:microsoft.com/office/officeart/2005/8/layout/list1"/>
    <dgm:cxn modelId="{D7F20290-5762-440F-8F23-2F14419CFFA5}" srcId="{64290F77-66DB-4648-AFD2-F727E288C662}" destId="{D9EFA93B-2631-4936-8C9E-C2C4C4C719E6}" srcOrd="0" destOrd="0" parTransId="{1A8CAD6D-8D4E-400B-A1EF-1E8D0D231281}" sibTransId="{8C46604F-CEC7-4544-84D5-522185371EBB}"/>
    <dgm:cxn modelId="{3207A7C7-5F8C-4B24-B08E-63A52BA9C858}" type="presOf" srcId="{64290F77-66DB-4648-AFD2-F727E288C662}" destId="{F4A87AF5-4993-4D74-B636-D26C7A4D83EF}" srcOrd="1" destOrd="0" presId="urn:microsoft.com/office/officeart/2005/8/layout/list1"/>
    <dgm:cxn modelId="{ED63854C-F1AA-4779-B085-C3ED0364F7F1}" srcId="{F7E5F2C4-8A79-444A-92C4-1F486286E4F4}" destId="{2829F2DF-BCB1-4095-9C21-0F9D54298972}" srcOrd="0" destOrd="0" parTransId="{79F0B53F-E9D4-4F8D-8001-E0CFAE58B6A2}" sibTransId="{538F2209-2D69-40B7-B92B-64E48DE272A3}"/>
    <dgm:cxn modelId="{4576153C-0601-49C0-9142-6A153F842D45}" type="presOf" srcId="{F7E5F2C4-8A79-444A-92C4-1F486286E4F4}" destId="{A17920FA-5E98-450F-9901-8D8168B82E1C}" srcOrd="1" destOrd="0" presId="urn:microsoft.com/office/officeart/2005/8/layout/list1"/>
    <dgm:cxn modelId="{F62E7C7B-CEE3-4012-A9F0-43DDC7006E28}" type="presOf" srcId="{7EB8C98D-DED6-48D2-8617-53776E3FDE51}" destId="{FB9FF04C-5420-4DF7-A689-A4033799A039}" srcOrd="0" destOrd="0" presId="urn:microsoft.com/office/officeart/2005/8/layout/list1"/>
    <dgm:cxn modelId="{E7E2F6A7-1FAC-49EC-A632-F1B906A2312F}" srcId="{5EA3D0F7-B38A-4DF0-926F-74AC6F0ADFD0}" destId="{F7E5F2C4-8A79-444A-92C4-1F486286E4F4}" srcOrd="2" destOrd="0" parTransId="{2D77ED75-5186-4B78-9021-3AD3B58CEA53}" sibTransId="{515FEF12-1F5C-4C6C-AA06-3E115B0C70F0}"/>
    <dgm:cxn modelId="{3AF0A8E2-462A-4437-9D85-4383A354501A}" type="presOf" srcId="{D9EFA93B-2631-4936-8C9E-C2C4C4C719E6}" destId="{DEC7A5CF-1C64-42A3-80EF-AA1E01081C3D}" srcOrd="0" destOrd="0" presId="urn:microsoft.com/office/officeart/2005/8/layout/list1"/>
    <dgm:cxn modelId="{E78168B4-AE79-4C11-B78B-8F8717ABA198}" type="presOf" srcId="{BF0FB26D-4317-4B77-A8AD-5955B610A863}" destId="{0ACBB04D-D8F2-4C26-B97D-37781D2F7656}" srcOrd="0" destOrd="0" presId="urn:microsoft.com/office/officeart/2005/8/layout/list1"/>
    <dgm:cxn modelId="{8EBF7619-04EE-42D1-87BE-4CE7DE00A019}" type="presOf" srcId="{64290F77-66DB-4648-AFD2-F727E288C662}" destId="{25060BAF-A341-4C6F-9958-E3380B6CE1FA}" srcOrd="0" destOrd="0" presId="urn:microsoft.com/office/officeart/2005/8/layout/list1"/>
    <dgm:cxn modelId="{CB4C7639-63BA-495A-B03A-FFD169205C33}" type="presOf" srcId="{5EA3D0F7-B38A-4DF0-926F-74AC6F0ADFD0}" destId="{C54C8C57-6117-40E0-AB6E-6DE7102B40DF}" srcOrd="0" destOrd="0" presId="urn:microsoft.com/office/officeart/2005/8/layout/list1"/>
    <dgm:cxn modelId="{F9167EB1-1133-4830-9FC1-A02D272A43B7}" srcId="{5EA3D0F7-B38A-4DF0-926F-74AC6F0ADFD0}" destId="{BF0FB26D-4317-4B77-A8AD-5955B610A863}" srcOrd="0" destOrd="0" parTransId="{0C6D9CAB-C5CE-41BB-8F22-705D095A0514}" sibTransId="{DDC5342E-BCDA-480F-AA37-38652C6E65DA}"/>
    <dgm:cxn modelId="{D20ABADF-6B95-45AD-8AC5-C28B216088E2}" type="presParOf" srcId="{C54C8C57-6117-40E0-AB6E-6DE7102B40DF}" destId="{09508939-0AD4-4B0F-B7A9-C38C33F088F6}" srcOrd="0" destOrd="0" presId="urn:microsoft.com/office/officeart/2005/8/layout/list1"/>
    <dgm:cxn modelId="{816D6A38-441D-4EA2-9D77-2F5EA8727E4F}" type="presParOf" srcId="{09508939-0AD4-4B0F-B7A9-C38C33F088F6}" destId="{0ACBB04D-D8F2-4C26-B97D-37781D2F7656}" srcOrd="0" destOrd="0" presId="urn:microsoft.com/office/officeart/2005/8/layout/list1"/>
    <dgm:cxn modelId="{D4079E9E-AE63-47E9-8323-935B1240CB84}" type="presParOf" srcId="{09508939-0AD4-4B0F-B7A9-C38C33F088F6}" destId="{A60DD414-74E0-4060-A354-DE1661A26FEC}" srcOrd="1" destOrd="0" presId="urn:microsoft.com/office/officeart/2005/8/layout/list1"/>
    <dgm:cxn modelId="{EA493C7F-090E-45D6-96AB-1D5A9EB41AAC}" type="presParOf" srcId="{C54C8C57-6117-40E0-AB6E-6DE7102B40DF}" destId="{120865EC-83D6-4551-8554-F0A3B9B4A38A}" srcOrd="1" destOrd="0" presId="urn:microsoft.com/office/officeart/2005/8/layout/list1"/>
    <dgm:cxn modelId="{3551AFC3-87FF-42C1-87BE-BE6C28A8C0ED}" type="presParOf" srcId="{C54C8C57-6117-40E0-AB6E-6DE7102B40DF}" destId="{FB9FF04C-5420-4DF7-A689-A4033799A039}" srcOrd="2" destOrd="0" presId="urn:microsoft.com/office/officeart/2005/8/layout/list1"/>
    <dgm:cxn modelId="{405A46FD-8152-4BAC-BB28-A1FAA4FB9DEA}" type="presParOf" srcId="{C54C8C57-6117-40E0-AB6E-6DE7102B40DF}" destId="{B4243867-89F1-4B67-B830-37E4D436BFDB}" srcOrd="3" destOrd="0" presId="urn:microsoft.com/office/officeart/2005/8/layout/list1"/>
    <dgm:cxn modelId="{CBC9408F-9F17-4F84-A051-C88E0D006C98}" type="presParOf" srcId="{C54C8C57-6117-40E0-AB6E-6DE7102B40DF}" destId="{FECF5EF1-6786-487B-B6BB-3AA3080D36CA}" srcOrd="4" destOrd="0" presId="urn:microsoft.com/office/officeart/2005/8/layout/list1"/>
    <dgm:cxn modelId="{52877360-AF92-499F-9EE2-C3D2346B69B3}" type="presParOf" srcId="{FECF5EF1-6786-487B-B6BB-3AA3080D36CA}" destId="{25060BAF-A341-4C6F-9958-E3380B6CE1FA}" srcOrd="0" destOrd="0" presId="urn:microsoft.com/office/officeart/2005/8/layout/list1"/>
    <dgm:cxn modelId="{EE7783C8-75F8-4C84-8E8E-89C11421484D}" type="presParOf" srcId="{FECF5EF1-6786-487B-B6BB-3AA3080D36CA}" destId="{F4A87AF5-4993-4D74-B636-D26C7A4D83EF}" srcOrd="1" destOrd="0" presId="urn:microsoft.com/office/officeart/2005/8/layout/list1"/>
    <dgm:cxn modelId="{1538FF30-C1FF-4BB5-B17C-E0DE2B9E8A9D}" type="presParOf" srcId="{C54C8C57-6117-40E0-AB6E-6DE7102B40DF}" destId="{81EFCEAD-9DE1-4A8B-ACF6-7914CFC83A36}" srcOrd="5" destOrd="0" presId="urn:microsoft.com/office/officeart/2005/8/layout/list1"/>
    <dgm:cxn modelId="{32AF1652-B3DD-45F2-AFFB-827BE42C0236}" type="presParOf" srcId="{C54C8C57-6117-40E0-AB6E-6DE7102B40DF}" destId="{DEC7A5CF-1C64-42A3-80EF-AA1E01081C3D}" srcOrd="6" destOrd="0" presId="urn:microsoft.com/office/officeart/2005/8/layout/list1"/>
    <dgm:cxn modelId="{A57E561B-F596-4AAA-A0EA-3D5C6601B4D0}" type="presParOf" srcId="{C54C8C57-6117-40E0-AB6E-6DE7102B40DF}" destId="{A918A5A9-1EBD-465F-B0F5-4D7D3AEDF63F}" srcOrd="7" destOrd="0" presId="urn:microsoft.com/office/officeart/2005/8/layout/list1"/>
    <dgm:cxn modelId="{AC6C205A-6011-44B3-A9FD-CDB881D25164}" type="presParOf" srcId="{C54C8C57-6117-40E0-AB6E-6DE7102B40DF}" destId="{3112F529-CA95-468E-B6DC-878D2EAC039B}" srcOrd="8" destOrd="0" presId="urn:microsoft.com/office/officeart/2005/8/layout/list1"/>
    <dgm:cxn modelId="{15CB9E13-ACCE-41C3-BCE3-66E56CCEC885}" type="presParOf" srcId="{3112F529-CA95-468E-B6DC-878D2EAC039B}" destId="{364A3960-B976-4ECC-933D-170D53AE3F80}" srcOrd="0" destOrd="0" presId="urn:microsoft.com/office/officeart/2005/8/layout/list1"/>
    <dgm:cxn modelId="{74B96E22-6ED9-4898-AA8F-77F9C0F781A0}" type="presParOf" srcId="{3112F529-CA95-468E-B6DC-878D2EAC039B}" destId="{A17920FA-5E98-450F-9901-8D8168B82E1C}" srcOrd="1" destOrd="0" presId="urn:microsoft.com/office/officeart/2005/8/layout/list1"/>
    <dgm:cxn modelId="{BC60F740-4DB1-45F5-9289-F192DF8A3885}" type="presParOf" srcId="{C54C8C57-6117-40E0-AB6E-6DE7102B40DF}" destId="{09DA757B-C5FE-4059-BDE0-49CA895C7B1A}" srcOrd="9" destOrd="0" presId="urn:microsoft.com/office/officeart/2005/8/layout/list1"/>
    <dgm:cxn modelId="{663704D5-3991-4E8D-A5E7-BACA9E409A9E}" type="presParOf" srcId="{C54C8C57-6117-40E0-AB6E-6DE7102B40DF}" destId="{BFE2F278-A6C5-4868-9179-474A14AC699B}" srcOrd="10" destOrd="0" presId="urn:microsoft.com/office/officeart/2005/8/layout/list1"/>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11526730-C6B4-4D54-8745-01DA08EC6D4A}" type="doc">
      <dgm:prSet loTypeId="urn:microsoft.com/office/officeart/2005/8/layout/vList2" loCatId="list" qsTypeId="urn:microsoft.com/office/officeart/2005/8/quickstyle/simple1#19" qsCatId="simple" csTypeId="urn:microsoft.com/office/officeart/2005/8/colors/accent1_1" csCatId="accent1" phldr="1"/>
      <dgm:spPr/>
      <dgm:t>
        <a:bodyPr/>
        <a:lstStyle/>
        <a:p>
          <a:endParaRPr kumimoji="1" lang="ja-JP" altLang="en-US"/>
        </a:p>
      </dgm:t>
    </dgm:pt>
    <dgm:pt modelId="{716708B7-1E21-4112-BC3A-CF1CE5D0834E}">
      <dgm:prSet phldrT="[テキスト]" custT="1"/>
      <dgm:spPr>
        <a:solidFill>
          <a:schemeClr val="accent1">
            <a:lumMod val="20000"/>
            <a:lumOff val="80000"/>
          </a:schemeClr>
        </a:solidFill>
      </dgm:spPr>
      <dgm:t>
        <a:bodyPr/>
        <a:lstStyle/>
        <a:p>
          <a:r>
            <a:rPr kumimoji="1" lang="ja-JP" altLang="en-US" sz="2000" dirty="0" smtClean="0">
              <a:latin typeface="ＭＳ Ｐゴシック" pitchFamily="50" charset="-128"/>
              <a:ea typeface="ＭＳ Ｐゴシック" pitchFamily="50" charset="-128"/>
            </a:rPr>
            <a:t>　世界中の人々の健康な生活に貢献する総合医療メーカー</a:t>
          </a:r>
          <a:r>
            <a:rPr kumimoji="1" lang="en-US" altLang="ja-JP" sz="2000" dirty="0" smtClean="0">
              <a:latin typeface="ＭＳ Ｐゴシック" pitchFamily="50" charset="-128"/>
              <a:ea typeface="ＭＳ Ｐゴシック" pitchFamily="50" charset="-128"/>
            </a:rPr>
            <a:t>C</a:t>
          </a:r>
        </a:p>
      </dgm:t>
    </dgm:pt>
    <dgm:pt modelId="{C977FE51-E03D-435F-AD74-E8DE83195C0D}" type="parTrans" cxnId="{8E184AE8-4717-4984-9A5F-C97293926C35}">
      <dgm:prSet/>
      <dgm:spPr/>
      <dgm:t>
        <a:bodyPr/>
        <a:lstStyle/>
        <a:p>
          <a:endParaRPr kumimoji="1" lang="ja-JP" altLang="en-US"/>
        </a:p>
      </dgm:t>
    </dgm:pt>
    <dgm:pt modelId="{600C8FAA-119D-48A4-BC76-7D95C75E2EF7}" type="sibTrans" cxnId="{8E184AE8-4717-4984-9A5F-C97293926C35}">
      <dgm:prSet/>
      <dgm:spPr/>
      <dgm:t>
        <a:bodyPr/>
        <a:lstStyle/>
        <a:p>
          <a:endParaRPr kumimoji="1" lang="ja-JP" altLang="en-US"/>
        </a:p>
      </dgm:t>
    </dgm:pt>
    <dgm:pt modelId="{43EE39C2-0E50-46F2-B518-4904EE7C42B1}">
      <dgm:prSet phldrT="[テキスト]" custT="1"/>
      <dgm:spPr/>
      <dgm:t>
        <a:bodyPr/>
        <a:lstStyle/>
        <a:p>
          <a:r>
            <a:rPr kumimoji="1" lang="ja-JP" altLang="en-US" sz="1400" dirty="0" smtClean="0">
              <a:latin typeface="ＭＳ ゴシック" pitchFamily="49" charset="-128"/>
              <a:ea typeface="ＭＳ ゴシック" pitchFamily="49" charset="-128"/>
            </a:rPr>
            <a:t>独創的な技術で製品を生み出し、その成果を知的財産権で確実に保護。</a:t>
          </a:r>
          <a:endParaRPr kumimoji="1" lang="ja-JP" altLang="en-US" sz="1400" dirty="0">
            <a:latin typeface="ＭＳ ゴシック" pitchFamily="49" charset="-128"/>
            <a:ea typeface="ＭＳ ゴシック" pitchFamily="49" charset="-128"/>
          </a:endParaRPr>
        </a:p>
      </dgm:t>
    </dgm:pt>
    <dgm:pt modelId="{34C3A886-D901-4AA8-BEE9-9BEFE53475F9}" type="parTrans" cxnId="{46A38C2F-3978-49FB-A2D0-6BB025F8C6F8}">
      <dgm:prSet/>
      <dgm:spPr/>
      <dgm:t>
        <a:bodyPr/>
        <a:lstStyle/>
        <a:p>
          <a:endParaRPr kumimoji="1" lang="ja-JP" altLang="en-US"/>
        </a:p>
      </dgm:t>
    </dgm:pt>
    <dgm:pt modelId="{B4E57063-55FF-4D62-969A-8AC95AD3C5B9}" type="sibTrans" cxnId="{46A38C2F-3978-49FB-A2D0-6BB025F8C6F8}">
      <dgm:prSet/>
      <dgm:spPr/>
      <dgm:t>
        <a:bodyPr/>
        <a:lstStyle/>
        <a:p>
          <a:endParaRPr kumimoji="1" lang="ja-JP" altLang="en-US"/>
        </a:p>
      </dgm:t>
    </dgm:pt>
    <dgm:pt modelId="{9FEB974F-F7AE-4C07-8682-F03492A63C04}">
      <dgm:prSet custT="1"/>
      <dgm:spPr/>
      <dgm:t>
        <a:bodyPr/>
        <a:lstStyle/>
        <a:p>
          <a:r>
            <a:rPr kumimoji="1" lang="ja-JP" altLang="en-US" sz="1400" dirty="0" smtClean="0">
              <a:latin typeface="ＭＳ ゴシック" pitchFamily="49" charset="-128"/>
              <a:ea typeface="ＭＳ ゴシック" pitchFamily="49" charset="-128"/>
            </a:rPr>
            <a:t>新しい価値を提供することに挑戦し続けること。</a:t>
          </a:r>
          <a:endParaRPr kumimoji="1" lang="ja-JP" altLang="en-US" sz="1400" dirty="0">
            <a:latin typeface="ＭＳ ゴシック" pitchFamily="49" charset="-128"/>
            <a:ea typeface="ＭＳ ゴシック" pitchFamily="49" charset="-128"/>
          </a:endParaRPr>
        </a:p>
      </dgm:t>
    </dgm:pt>
    <dgm:pt modelId="{85A9144E-FC26-4B32-99F7-FD2E1C1CE814}" type="parTrans" cxnId="{801F79CC-2477-4CBD-B3B8-834956895A62}">
      <dgm:prSet/>
      <dgm:spPr/>
      <dgm:t>
        <a:bodyPr/>
        <a:lstStyle/>
        <a:p>
          <a:endParaRPr kumimoji="1" lang="ja-JP" altLang="en-US"/>
        </a:p>
      </dgm:t>
    </dgm:pt>
    <dgm:pt modelId="{3F07D30D-6A13-47CE-8869-7FE2783C43F0}" type="sibTrans" cxnId="{801F79CC-2477-4CBD-B3B8-834956895A62}">
      <dgm:prSet/>
      <dgm:spPr/>
      <dgm:t>
        <a:bodyPr/>
        <a:lstStyle/>
        <a:p>
          <a:endParaRPr kumimoji="1" lang="ja-JP" altLang="en-US"/>
        </a:p>
      </dgm:t>
    </dgm:pt>
    <dgm:pt modelId="{39D52B64-44E3-4AD7-B8F3-EF7F15324C3F}">
      <dgm:prSet phldrT="[テキスト]"/>
      <dgm:spPr>
        <a:solidFill>
          <a:schemeClr val="accent3">
            <a:lumMod val="20000"/>
            <a:lumOff val="80000"/>
          </a:schemeClr>
        </a:solidFill>
      </dgm:spPr>
      <dgm:t>
        <a:bodyPr/>
        <a:lstStyle/>
        <a:p>
          <a:r>
            <a:rPr kumimoji="1" lang="ja-JP" altLang="en-US" dirty="0" smtClean="0">
              <a:latin typeface="ＭＳ Ｐゴシック" pitchFamily="50" charset="-128"/>
              <a:ea typeface="ＭＳ Ｐゴシック" pitchFamily="50" charset="-128"/>
            </a:rPr>
            <a:t>　</a:t>
          </a:r>
          <a:r>
            <a:rPr kumimoji="1" lang="en-US" altLang="en-US" dirty="0" smtClean="0">
              <a:latin typeface="ＭＳ Ｐゴシック" pitchFamily="50" charset="-128"/>
              <a:ea typeface="ＭＳ Ｐゴシック" pitchFamily="50" charset="-128"/>
            </a:rPr>
            <a:t>RAW</a:t>
          </a:r>
          <a:r>
            <a:rPr kumimoji="1" lang="ja-JP" altLang="en-US" dirty="0" smtClean="0">
              <a:latin typeface="ＭＳ Ｐゴシック" pitchFamily="50" charset="-128"/>
              <a:ea typeface="ＭＳ Ｐゴシック" pitchFamily="50" charset="-128"/>
            </a:rPr>
            <a:t>現像ソフトでワールドワイドのビジネスを展開するソフトウエアハウス</a:t>
          </a:r>
          <a:r>
            <a:rPr kumimoji="1" lang="en-US" altLang="ja-JP" dirty="0" smtClean="0">
              <a:latin typeface="ＭＳ Ｐゴシック" pitchFamily="50" charset="-128"/>
              <a:ea typeface="ＭＳ Ｐゴシック" pitchFamily="50" charset="-128"/>
            </a:rPr>
            <a:t>A</a:t>
          </a:r>
        </a:p>
      </dgm:t>
    </dgm:pt>
    <dgm:pt modelId="{F0319AD3-3FFE-4EF8-A526-1A07A5691B8F}" type="parTrans" cxnId="{E5B96E7F-8430-44E6-91AB-D495EA227AE2}">
      <dgm:prSet/>
      <dgm:spPr/>
      <dgm:t>
        <a:bodyPr/>
        <a:lstStyle/>
        <a:p>
          <a:endParaRPr kumimoji="1" lang="ja-JP" altLang="en-US"/>
        </a:p>
      </dgm:t>
    </dgm:pt>
    <dgm:pt modelId="{7BD89CBF-A534-493D-A94D-ABF93CB6505E}" type="sibTrans" cxnId="{E5B96E7F-8430-44E6-91AB-D495EA227AE2}">
      <dgm:prSet/>
      <dgm:spPr/>
      <dgm:t>
        <a:bodyPr/>
        <a:lstStyle/>
        <a:p>
          <a:endParaRPr kumimoji="1" lang="ja-JP" altLang="en-US"/>
        </a:p>
      </dgm:t>
    </dgm:pt>
    <dgm:pt modelId="{BB5FF018-D04D-474D-A931-59B1578B6360}">
      <dgm:prSet custT="1"/>
      <dgm:spPr/>
      <dgm:t>
        <a:bodyPr/>
        <a:lstStyle/>
        <a:p>
          <a:r>
            <a:rPr kumimoji="1" lang="ja-JP" altLang="ja-JP" sz="1400" dirty="0" smtClean="0">
              <a:latin typeface="ＭＳ Ｐゴシック" pitchFamily="50" charset="-128"/>
              <a:ea typeface="ＭＳ Ｐゴシック" pitchFamily="50" charset="-128"/>
            </a:rPr>
            <a:t>特許出願の方針として、外から見て分かる部分だけ出願する。</a:t>
          </a:r>
        </a:p>
      </dgm:t>
    </dgm:pt>
    <dgm:pt modelId="{3039B6A6-6021-4CA8-AE21-69B135AE5C7C}" type="parTrans" cxnId="{9F5E8171-1FC1-4F97-879F-1496751F15EA}">
      <dgm:prSet/>
      <dgm:spPr/>
      <dgm:t>
        <a:bodyPr/>
        <a:lstStyle/>
        <a:p>
          <a:endParaRPr kumimoji="1" lang="ja-JP" altLang="en-US"/>
        </a:p>
      </dgm:t>
    </dgm:pt>
    <dgm:pt modelId="{FC3622DF-A4F5-4C53-90D0-60C522A4D045}" type="sibTrans" cxnId="{9F5E8171-1FC1-4F97-879F-1496751F15EA}">
      <dgm:prSet/>
      <dgm:spPr/>
      <dgm:t>
        <a:bodyPr/>
        <a:lstStyle/>
        <a:p>
          <a:endParaRPr kumimoji="1" lang="ja-JP" altLang="en-US"/>
        </a:p>
      </dgm:t>
    </dgm:pt>
    <dgm:pt modelId="{2E53FF3C-7914-440C-A119-EE0B4E4EBE7C}">
      <dgm:prSet custT="1"/>
      <dgm:spPr/>
      <dgm:t>
        <a:bodyPr/>
        <a:lstStyle/>
        <a:p>
          <a:r>
            <a:rPr kumimoji="1" lang="ja-JP" altLang="ja-JP" sz="1400" dirty="0" smtClean="0">
              <a:latin typeface="ＭＳ Ｐゴシック" pitchFamily="50" charset="-128"/>
              <a:ea typeface="ＭＳ Ｐゴシック" pitchFamily="50" charset="-128"/>
            </a:rPr>
            <a:t>ソースコードは公開しない。すべて詳細に規定した秘密保持契約を締結する。</a:t>
          </a:r>
        </a:p>
      </dgm:t>
    </dgm:pt>
    <dgm:pt modelId="{DC12AC54-6673-4D8B-93E0-A646ADF0F0AD}" type="parTrans" cxnId="{CEDF0780-FF43-4CC8-90CE-D8559CC4BA57}">
      <dgm:prSet/>
      <dgm:spPr/>
      <dgm:t>
        <a:bodyPr/>
        <a:lstStyle/>
        <a:p>
          <a:endParaRPr kumimoji="1" lang="ja-JP" altLang="en-US"/>
        </a:p>
      </dgm:t>
    </dgm:pt>
    <dgm:pt modelId="{4FC8592B-9E54-4E2F-A99F-F2BEC8CF7235}" type="sibTrans" cxnId="{CEDF0780-FF43-4CC8-90CE-D8559CC4BA57}">
      <dgm:prSet/>
      <dgm:spPr/>
      <dgm:t>
        <a:bodyPr/>
        <a:lstStyle/>
        <a:p>
          <a:endParaRPr kumimoji="1" lang="ja-JP" altLang="en-US"/>
        </a:p>
      </dgm:t>
    </dgm:pt>
    <dgm:pt modelId="{8AD4D419-9201-44D2-A346-E55E10101AED}">
      <dgm:prSet custT="1"/>
      <dgm:spPr>
        <a:solidFill>
          <a:schemeClr val="accent2">
            <a:lumMod val="20000"/>
            <a:lumOff val="80000"/>
          </a:schemeClr>
        </a:solidFill>
      </dgm:spPr>
      <dgm:t>
        <a:bodyPr/>
        <a:lstStyle/>
        <a:p>
          <a:r>
            <a:rPr kumimoji="1" lang="ja-JP" altLang="en-US" sz="2000" dirty="0" smtClean="0">
              <a:latin typeface="ＭＳ Ｐゴシック" pitchFamily="50" charset="-128"/>
              <a:ea typeface="ＭＳ Ｐゴシック" pitchFamily="50" charset="-128"/>
            </a:rPr>
            <a:t>　</a:t>
          </a:r>
          <a:r>
            <a:rPr kumimoji="1" lang="ja-JP" altLang="ja-JP" sz="2000" dirty="0" smtClean="0">
              <a:latin typeface="ＭＳ Ｐゴシック" pitchFamily="50" charset="-128"/>
              <a:ea typeface="ＭＳ Ｐゴシック" pitchFamily="50" charset="-128"/>
            </a:rPr>
            <a:t>サプリメントと創薬を事業の柱とするバイオベンチャー</a:t>
          </a:r>
          <a:r>
            <a:rPr kumimoji="1" lang="en-US" altLang="ja-JP" sz="2000" dirty="0" smtClean="0">
              <a:latin typeface="ＭＳ Ｐゴシック" pitchFamily="50" charset="-128"/>
              <a:ea typeface="ＭＳ Ｐゴシック" pitchFamily="50" charset="-128"/>
            </a:rPr>
            <a:t>B</a:t>
          </a:r>
          <a:endParaRPr kumimoji="1" lang="ja-JP" altLang="ja-JP" sz="2000" dirty="0" smtClean="0">
            <a:latin typeface="ＭＳ Ｐゴシック" pitchFamily="50" charset="-128"/>
            <a:ea typeface="ＭＳ Ｐゴシック" pitchFamily="50" charset="-128"/>
          </a:endParaRPr>
        </a:p>
      </dgm:t>
    </dgm:pt>
    <dgm:pt modelId="{00BC296B-11BB-435E-93FB-ED3F04769599}" type="parTrans" cxnId="{DCF5A2CF-0A99-4F1E-A476-088461049996}">
      <dgm:prSet/>
      <dgm:spPr/>
      <dgm:t>
        <a:bodyPr/>
        <a:lstStyle/>
        <a:p>
          <a:endParaRPr kumimoji="1" lang="ja-JP" altLang="en-US"/>
        </a:p>
      </dgm:t>
    </dgm:pt>
    <dgm:pt modelId="{57DE3F82-D42C-4C8E-8E15-3240B4C790B5}" type="sibTrans" cxnId="{DCF5A2CF-0A99-4F1E-A476-088461049996}">
      <dgm:prSet/>
      <dgm:spPr/>
      <dgm:t>
        <a:bodyPr/>
        <a:lstStyle/>
        <a:p>
          <a:endParaRPr kumimoji="1" lang="ja-JP" altLang="en-US"/>
        </a:p>
      </dgm:t>
    </dgm:pt>
    <dgm:pt modelId="{62D60781-9399-4B17-B64A-36153CE17303}">
      <dgm:prSet custT="1"/>
      <dgm:spPr/>
      <dgm:t>
        <a:bodyPr/>
        <a:lstStyle/>
        <a:p>
          <a:r>
            <a:rPr kumimoji="1" lang="ja-JP" altLang="ja-JP" sz="1400" dirty="0" smtClean="0">
              <a:latin typeface="ＭＳ Ｐゴシック" pitchFamily="50" charset="-128"/>
              <a:ea typeface="ＭＳ Ｐゴシック" pitchFamily="50" charset="-128"/>
            </a:rPr>
            <a:t>創薬シーズは物質特許で、サプリメントは用途特許及び製剤特許で押さえることが重要。</a:t>
          </a:r>
        </a:p>
      </dgm:t>
    </dgm:pt>
    <dgm:pt modelId="{85F950B2-D2C2-48B8-A3B7-0183C2EA720B}" type="parTrans" cxnId="{18DA2FC1-AD25-4B51-AC01-4230A79A1D54}">
      <dgm:prSet/>
      <dgm:spPr/>
      <dgm:t>
        <a:bodyPr/>
        <a:lstStyle/>
        <a:p>
          <a:endParaRPr kumimoji="1" lang="ja-JP" altLang="en-US"/>
        </a:p>
      </dgm:t>
    </dgm:pt>
    <dgm:pt modelId="{C5ABB0FE-BBD6-4617-9305-CCEC0FADE0C5}" type="sibTrans" cxnId="{18DA2FC1-AD25-4B51-AC01-4230A79A1D54}">
      <dgm:prSet/>
      <dgm:spPr/>
      <dgm:t>
        <a:bodyPr/>
        <a:lstStyle/>
        <a:p>
          <a:endParaRPr kumimoji="1" lang="ja-JP" altLang="en-US"/>
        </a:p>
      </dgm:t>
    </dgm:pt>
    <dgm:pt modelId="{18C55EB2-B027-444B-8105-D20D320FAF01}">
      <dgm:prSet custT="1"/>
      <dgm:spPr/>
      <dgm:t>
        <a:bodyPr/>
        <a:lstStyle/>
        <a:p>
          <a:r>
            <a:rPr kumimoji="1" lang="ja-JP" altLang="ja-JP" sz="1400" dirty="0" smtClean="0">
              <a:latin typeface="ＭＳ Ｐゴシック" pitchFamily="50" charset="-128"/>
              <a:ea typeface="ＭＳ Ｐゴシック" pitchFamily="50" charset="-128"/>
            </a:rPr>
            <a:t>大手メーカーに特許をライセンスすることにより、安定的な収入を確保。</a:t>
          </a:r>
        </a:p>
      </dgm:t>
    </dgm:pt>
    <dgm:pt modelId="{3360ABC2-13FB-482E-95D3-252B8A303EAA}" type="parTrans" cxnId="{561BEAC4-EDC5-4F6C-B0BE-88E7E0C2B350}">
      <dgm:prSet/>
      <dgm:spPr/>
      <dgm:t>
        <a:bodyPr/>
        <a:lstStyle/>
        <a:p>
          <a:endParaRPr kumimoji="1" lang="ja-JP" altLang="en-US"/>
        </a:p>
      </dgm:t>
    </dgm:pt>
    <dgm:pt modelId="{CAF6F84F-3FB2-418F-941C-954DF1D5549B}" type="sibTrans" cxnId="{561BEAC4-EDC5-4F6C-B0BE-88E7E0C2B350}">
      <dgm:prSet/>
      <dgm:spPr/>
      <dgm:t>
        <a:bodyPr/>
        <a:lstStyle/>
        <a:p>
          <a:endParaRPr kumimoji="1" lang="ja-JP" altLang="en-US"/>
        </a:p>
      </dgm:t>
    </dgm:pt>
    <dgm:pt modelId="{1DE97089-6120-4E2D-8678-865EE9FD1E46}">
      <dgm:prSet custT="1"/>
      <dgm:spPr/>
      <dgm:t>
        <a:bodyPr/>
        <a:lstStyle/>
        <a:p>
          <a:r>
            <a:rPr kumimoji="1" lang="ja-JP" altLang="ja-JP" sz="1400" dirty="0" smtClean="0">
              <a:latin typeface="ＭＳ Ｐゴシック" pitchFamily="50" charset="-128"/>
              <a:ea typeface="ＭＳ Ｐゴシック" pitchFamily="50" charset="-128"/>
            </a:rPr>
            <a:t>サプリメントのライセンス収入で事業資金を確保し、創薬事業の開発費に充てる</a:t>
          </a:r>
          <a:r>
            <a:rPr kumimoji="1" lang="ja-JP" altLang="ja-JP" sz="1200" dirty="0" smtClean="0">
              <a:latin typeface="ＭＳ Ｐゴシック" pitchFamily="50" charset="-128"/>
              <a:ea typeface="ＭＳ Ｐゴシック" pitchFamily="50" charset="-128"/>
            </a:rPr>
            <a:t>。</a:t>
          </a:r>
        </a:p>
      </dgm:t>
    </dgm:pt>
    <dgm:pt modelId="{2434F218-EB20-4918-AAB1-655E86EB00E3}" type="parTrans" cxnId="{7AD61589-0D44-4BCD-BAE7-98C0C53262B7}">
      <dgm:prSet/>
      <dgm:spPr/>
      <dgm:t>
        <a:bodyPr/>
        <a:lstStyle/>
        <a:p>
          <a:endParaRPr kumimoji="1" lang="ja-JP" altLang="en-US"/>
        </a:p>
      </dgm:t>
    </dgm:pt>
    <dgm:pt modelId="{C8858E43-3578-4FE5-BA0E-9D60D9C49400}" type="sibTrans" cxnId="{7AD61589-0D44-4BCD-BAE7-98C0C53262B7}">
      <dgm:prSet/>
      <dgm:spPr/>
      <dgm:t>
        <a:bodyPr/>
        <a:lstStyle/>
        <a:p>
          <a:endParaRPr kumimoji="1" lang="ja-JP" altLang="en-US"/>
        </a:p>
      </dgm:t>
    </dgm:pt>
    <dgm:pt modelId="{45FB5DAA-E38F-4AD3-A8A6-3B60853B68A8}">
      <dgm:prSet custT="1"/>
      <dgm:spPr/>
      <dgm:t>
        <a:bodyPr/>
        <a:lstStyle/>
        <a:p>
          <a:r>
            <a:rPr kumimoji="1" lang="ja-JP" altLang="en-US" sz="1400" dirty="0" smtClean="0">
              <a:latin typeface="ＭＳ ゴシック" pitchFamily="49" charset="-128"/>
              <a:ea typeface="ＭＳ ゴシック" pitchFamily="49" charset="-128"/>
            </a:rPr>
            <a:t>国内外百大学等と共同研究し、基礎研究や臨床試験等を通じて得られたデータにより、商品の科学的根拠を明確にする。</a:t>
          </a:r>
          <a:endParaRPr kumimoji="1" lang="ja-JP" altLang="en-US" sz="1400" dirty="0">
            <a:latin typeface="ＭＳ ゴシック" pitchFamily="49" charset="-128"/>
            <a:ea typeface="ＭＳ ゴシック" pitchFamily="49" charset="-128"/>
          </a:endParaRPr>
        </a:p>
      </dgm:t>
    </dgm:pt>
    <dgm:pt modelId="{09DFEA2C-D1E2-43B0-8B5D-8A8707B84198}" type="parTrans" cxnId="{BB247B5A-8281-4A30-9A94-CB672DE974CC}">
      <dgm:prSet/>
      <dgm:spPr/>
      <dgm:t>
        <a:bodyPr/>
        <a:lstStyle/>
        <a:p>
          <a:endParaRPr kumimoji="1" lang="ja-JP" altLang="en-US"/>
        </a:p>
      </dgm:t>
    </dgm:pt>
    <dgm:pt modelId="{65E69193-AD5C-482B-AA7E-C2CB967D1206}" type="sibTrans" cxnId="{BB247B5A-8281-4A30-9A94-CB672DE974CC}">
      <dgm:prSet/>
      <dgm:spPr/>
      <dgm:t>
        <a:bodyPr/>
        <a:lstStyle/>
        <a:p>
          <a:endParaRPr kumimoji="1" lang="ja-JP" altLang="en-US"/>
        </a:p>
      </dgm:t>
    </dgm:pt>
    <dgm:pt modelId="{34EA8D08-BD16-4E35-A4A8-562DA18D30E8}" type="pres">
      <dgm:prSet presAssocID="{11526730-C6B4-4D54-8745-01DA08EC6D4A}" presName="linear" presStyleCnt="0">
        <dgm:presLayoutVars>
          <dgm:animLvl val="lvl"/>
          <dgm:resizeHandles val="exact"/>
        </dgm:presLayoutVars>
      </dgm:prSet>
      <dgm:spPr/>
      <dgm:t>
        <a:bodyPr/>
        <a:lstStyle/>
        <a:p>
          <a:endParaRPr kumimoji="1" lang="ja-JP" altLang="en-US"/>
        </a:p>
      </dgm:t>
    </dgm:pt>
    <dgm:pt modelId="{87A6E486-DF77-4F19-93BF-FD3ECBCEE645}" type="pres">
      <dgm:prSet presAssocID="{39D52B64-44E3-4AD7-B8F3-EF7F15324C3F}" presName="parentText" presStyleLbl="node1" presStyleIdx="0" presStyleCnt="3" custScaleY="118101" custLinFactNeighborY="-59719">
        <dgm:presLayoutVars>
          <dgm:chMax val="0"/>
          <dgm:bulletEnabled val="1"/>
        </dgm:presLayoutVars>
      </dgm:prSet>
      <dgm:spPr/>
      <dgm:t>
        <a:bodyPr/>
        <a:lstStyle/>
        <a:p>
          <a:endParaRPr kumimoji="1" lang="ja-JP" altLang="en-US"/>
        </a:p>
      </dgm:t>
    </dgm:pt>
    <dgm:pt modelId="{4A0526DC-E6C0-48B8-9B0D-56BF8051676A}" type="pres">
      <dgm:prSet presAssocID="{39D52B64-44E3-4AD7-B8F3-EF7F15324C3F}" presName="childText" presStyleLbl="revTx" presStyleIdx="0" presStyleCnt="3" custLinFactNeighborY="-44852">
        <dgm:presLayoutVars>
          <dgm:bulletEnabled val="1"/>
        </dgm:presLayoutVars>
      </dgm:prSet>
      <dgm:spPr/>
      <dgm:t>
        <a:bodyPr/>
        <a:lstStyle/>
        <a:p>
          <a:endParaRPr kumimoji="1" lang="ja-JP" altLang="en-US"/>
        </a:p>
      </dgm:t>
    </dgm:pt>
    <dgm:pt modelId="{4DE29017-7F9B-4F3B-883C-6273CBF0F4F0}" type="pres">
      <dgm:prSet presAssocID="{8AD4D419-9201-44D2-A346-E55E10101AED}" presName="parentText" presStyleLbl="node1" presStyleIdx="1" presStyleCnt="3" custScaleY="120732" custLinFactNeighborY="-29360">
        <dgm:presLayoutVars>
          <dgm:chMax val="0"/>
          <dgm:bulletEnabled val="1"/>
        </dgm:presLayoutVars>
      </dgm:prSet>
      <dgm:spPr/>
      <dgm:t>
        <a:bodyPr/>
        <a:lstStyle/>
        <a:p>
          <a:endParaRPr kumimoji="1" lang="ja-JP" altLang="en-US"/>
        </a:p>
      </dgm:t>
    </dgm:pt>
    <dgm:pt modelId="{347E9EBC-2A54-4156-99EB-3C00031B622D}" type="pres">
      <dgm:prSet presAssocID="{8AD4D419-9201-44D2-A346-E55E10101AED}" presName="childText" presStyleLbl="revTx" presStyleIdx="1" presStyleCnt="3" custLinFactNeighborY="-37453">
        <dgm:presLayoutVars>
          <dgm:bulletEnabled val="1"/>
        </dgm:presLayoutVars>
      </dgm:prSet>
      <dgm:spPr/>
      <dgm:t>
        <a:bodyPr/>
        <a:lstStyle/>
        <a:p>
          <a:endParaRPr kumimoji="1" lang="ja-JP" altLang="en-US"/>
        </a:p>
      </dgm:t>
    </dgm:pt>
    <dgm:pt modelId="{EE13C7B4-F5E8-4D46-A7E3-F3030AE88434}" type="pres">
      <dgm:prSet presAssocID="{716708B7-1E21-4112-BC3A-CF1CE5D0834E}" presName="parentText" presStyleLbl="node1" presStyleIdx="2" presStyleCnt="3" custScaleY="127335" custLinFactNeighborY="-24601">
        <dgm:presLayoutVars>
          <dgm:chMax val="0"/>
          <dgm:bulletEnabled val="1"/>
        </dgm:presLayoutVars>
      </dgm:prSet>
      <dgm:spPr/>
      <dgm:t>
        <a:bodyPr/>
        <a:lstStyle/>
        <a:p>
          <a:endParaRPr kumimoji="1" lang="ja-JP" altLang="en-US"/>
        </a:p>
      </dgm:t>
    </dgm:pt>
    <dgm:pt modelId="{71621BD6-02DD-4A4E-B4E3-68C2461D7A84}" type="pres">
      <dgm:prSet presAssocID="{716708B7-1E21-4112-BC3A-CF1CE5D0834E}" presName="childText" presStyleLbl="revTx" presStyleIdx="2" presStyleCnt="3" custLinFactNeighborY="-32216">
        <dgm:presLayoutVars>
          <dgm:bulletEnabled val="1"/>
        </dgm:presLayoutVars>
      </dgm:prSet>
      <dgm:spPr/>
      <dgm:t>
        <a:bodyPr/>
        <a:lstStyle/>
        <a:p>
          <a:endParaRPr kumimoji="1" lang="ja-JP" altLang="en-US"/>
        </a:p>
      </dgm:t>
    </dgm:pt>
  </dgm:ptLst>
  <dgm:cxnLst>
    <dgm:cxn modelId="{7AD61589-0D44-4BCD-BAE7-98C0C53262B7}" srcId="{8AD4D419-9201-44D2-A346-E55E10101AED}" destId="{1DE97089-6120-4E2D-8678-865EE9FD1E46}" srcOrd="2" destOrd="0" parTransId="{2434F218-EB20-4918-AAB1-655E86EB00E3}" sibTransId="{C8858E43-3578-4FE5-BA0E-9D60D9C49400}"/>
    <dgm:cxn modelId="{801F79CC-2477-4CBD-B3B8-834956895A62}" srcId="{716708B7-1E21-4112-BC3A-CF1CE5D0834E}" destId="{9FEB974F-F7AE-4C07-8682-F03492A63C04}" srcOrd="1" destOrd="0" parTransId="{85A9144E-FC26-4B32-99F7-FD2E1C1CE814}" sibTransId="{3F07D30D-6A13-47CE-8869-7FE2783C43F0}"/>
    <dgm:cxn modelId="{CEDF0780-FF43-4CC8-90CE-D8559CC4BA57}" srcId="{39D52B64-44E3-4AD7-B8F3-EF7F15324C3F}" destId="{2E53FF3C-7914-440C-A119-EE0B4E4EBE7C}" srcOrd="1" destOrd="0" parTransId="{DC12AC54-6673-4D8B-93E0-A646ADF0F0AD}" sibTransId="{4FC8592B-9E54-4E2F-A99F-F2BEC8CF7235}"/>
    <dgm:cxn modelId="{46A38C2F-3978-49FB-A2D0-6BB025F8C6F8}" srcId="{716708B7-1E21-4112-BC3A-CF1CE5D0834E}" destId="{43EE39C2-0E50-46F2-B518-4904EE7C42B1}" srcOrd="0" destOrd="0" parTransId="{34C3A886-D901-4AA8-BEE9-9BEFE53475F9}" sibTransId="{B4E57063-55FF-4D62-969A-8AC95AD3C5B9}"/>
    <dgm:cxn modelId="{18DA2FC1-AD25-4B51-AC01-4230A79A1D54}" srcId="{8AD4D419-9201-44D2-A346-E55E10101AED}" destId="{62D60781-9399-4B17-B64A-36153CE17303}" srcOrd="0" destOrd="0" parTransId="{85F950B2-D2C2-48B8-A3B7-0183C2EA720B}" sibTransId="{C5ABB0FE-BBD6-4617-9305-CCEC0FADE0C5}"/>
    <dgm:cxn modelId="{561BEAC4-EDC5-4F6C-B0BE-88E7E0C2B350}" srcId="{8AD4D419-9201-44D2-A346-E55E10101AED}" destId="{18C55EB2-B027-444B-8105-D20D320FAF01}" srcOrd="1" destOrd="0" parTransId="{3360ABC2-13FB-482E-95D3-252B8A303EAA}" sibTransId="{CAF6F84F-3FB2-418F-941C-954DF1D5549B}"/>
    <dgm:cxn modelId="{ADC558F5-E124-45F3-A6CE-31CABF899742}" type="presOf" srcId="{9FEB974F-F7AE-4C07-8682-F03492A63C04}" destId="{71621BD6-02DD-4A4E-B4E3-68C2461D7A84}" srcOrd="0" destOrd="1" presId="urn:microsoft.com/office/officeart/2005/8/layout/vList2"/>
    <dgm:cxn modelId="{77748BD5-8277-4414-862C-ED55279F4A09}" type="presOf" srcId="{62D60781-9399-4B17-B64A-36153CE17303}" destId="{347E9EBC-2A54-4156-99EB-3C00031B622D}" srcOrd="0" destOrd="0" presId="urn:microsoft.com/office/officeart/2005/8/layout/vList2"/>
    <dgm:cxn modelId="{E5B96E7F-8430-44E6-91AB-D495EA227AE2}" srcId="{11526730-C6B4-4D54-8745-01DA08EC6D4A}" destId="{39D52B64-44E3-4AD7-B8F3-EF7F15324C3F}" srcOrd="0" destOrd="0" parTransId="{F0319AD3-3FFE-4EF8-A526-1A07A5691B8F}" sibTransId="{7BD89CBF-A534-493D-A94D-ABF93CB6505E}"/>
    <dgm:cxn modelId="{9F5E8171-1FC1-4F97-879F-1496751F15EA}" srcId="{39D52B64-44E3-4AD7-B8F3-EF7F15324C3F}" destId="{BB5FF018-D04D-474D-A931-59B1578B6360}" srcOrd="0" destOrd="0" parTransId="{3039B6A6-6021-4CA8-AE21-69B135AE5C7C}" sibTransId="{FC3622DF-A4F5-4C53-90D0-60C522A4D045}"/>
    <dgm:cxn modelId="{7938C548-8EEA-4CB1-A7EF-64EB9A837F84}" type="presOf" srcId="{BB5FF018-D04D-474D-A931-59B1578B6360}" destId="{4A0526DC-E6C0-48B8-9B0D-56BF8051676A}" srcOrd="0" destOrd="0" presId="urn:microsoft.com/office/officeart/2005/8/layout/vList2"/>
    <dgm:cxn modelId="{CE74556A-8A4F-4D18-8244-3073586F33A3}" type="presOf" srcId="{8AD4D419-9201-44D2-A346-E55E10101AED}" destId="{4DE29017-7F9B-4F3B-883C-6273CBF0F4F0}" srcOrd="0" destOrd="0" presId="urn:microsoft.com/office/officeart/2005/8/layout/vList2"/>
    <dgm:cxn modelId="{7AD8C08B-DB35-4313-ABE3-95A8A67B300A}" type="presOf" srcId="{18C55EB2-B027-444B-8105-D20D320FAF01}" destId="{347E9EBC-2A54-4156-99EB-3C00031B622D}" srcOrd="0" destOrd="1" presId="urn:microsoft.com/office/officeart/2005/8/layout/vList2"/>
    <dgm:cxn modelId="{8E184AE8-4717-4984-9A5F-C97293926C35}" srcId="{11526730-C6B4-4D54-8745-01DA08EC6D4A}" destId="{716708B7-1E21-4112-BC3A-CF1CE5D0834E}" srcOrd="2" destOrd="0" parTransId="{C977FE51-E03D-435F-AD74-E8DE83195C0D}" sibTransId="{600C8FAA-119D-48A4-BC76-7D95C75E2EF7}"/>
    <dgm:cxn modelId="{6D7494D4-DEDB-4929-84D9-04CFA7F097BA}" type="presOf" srcId="{11526730-C6B4-4D54-8745-01DA08EC6D4A}" destId="{34EA8D08-BD16-4E35-A4A8-562DA18D30E8}" srcOrd="0" destOrd="0" presId="urn:microsoft.com/office/officeart/2005/8/layout/vList2"/>
    <dgm:cxn modelId="{23A85238-50CB-462B-9AC1-697F8DBD3CBC}" type="presOf" srcId="{39D52B64-44E3-4AD7-B8F3-EF7F15324C3F}" destId="{87A6E486-DF77-4F19-93BF-FD3ECBCEE645}" srcOrd="0" destOrd="0" presId="urn:microsoft.com/office/officeart/2005/8/layout/vList2"/>
    <dgm:cxn modelId="{80772827-11D9-4652-B441-91A577DF0B65}" type="presOf" srcId="{1DE97089-6120-4E2D-8678-865EE9FD1E46}" destId="{347E9EBC-2A54-4156-99EB-3C00031B622D}" srcOrd="0" destOrd="2" presId="urn:microsoft.com/office/officeart/2005/8/layout/vList2"/>
    <dgm:cxn modelId="{A10E6FF1-013B-4941-96EB-FDD2C5461CC3}" type="presOf" srcId="{716708B7-1E21-4112-BC3A-CF1CE5D0834E}" destId="{EE13C7B4-F5E8-4D46-A7E3-F3030AE88434}" srcOrd="0" destOrd="0" presId="urn:microsoft.com/office/officeart/2005/8/layout/vList2"/>
    <dgm:cxn modelId="{F53A5959-9711-4266-99C6-3FB2553E0431}" type="presOf" srcId="{2E53FF3C-7914-440C-A119-EE0B4E4EBE7C}" destId="{4A0526DC-E6C0-48B8-9B0D-56BF8051676A}" srcOrd="0" destOrd="1" presId="urn:microsoft.com/office/officeart/2005/8/layout/vList2"/>
    <dgm:cxn modelId="{76159188-D8E5-49BF-83B8-93B4146ABA3D}" type="presOf" srcId="{43EE39C2-0E50-46F2-B518-4904EE7C42B1}" destId="{71621BD6-02DD-4A4E-B4E3-68C2461D7A84}" srcOrd="0" destOrd="0" presId="urn:microsoft.com/office/officeart/2005/8/layout/vList2"/>
    <dgm:cxn modelId="{DCF5A2CF-0A99-4F1E-A476-088461049996}" srcId="{11526730-C6B4-4D54-8745-01DA08EC6D4A}" destId="{8AD4D419-9201-44D2-A346-E55E10101AED}" srcOrd="1" destOrd="0" parTransId="{00BC296B-11BB-435E-93FB-ED3F04769599}" sibTransId="{57DE3F82-D42C-4C8E-8E15-3240B4C790B5}"/>
    <dgm:cxn modelId="{BB247B5A-8281-4A30-9A94-CB672DE974CC}" srcId="{716708B7-1E21-4112-BC3A-CF1CE5D0834E}" destId="{45FB5DAA-E38F-4AD3-A8A6-3B60853B68A8}" srcOrd="2" destOrd="0" parTransId="{09DFEA2C-D1E2-43B0-8B5D-8A8707B84198}" sibTransId="{65E69193-AD5C-482B-AA7E-C2CB967D1206}"/>
    <dgm:cxn modelId="{AAE13AEA-2BE5-4DE2-9E88-348C5AEB5834}" type="presOf" srcId="{45FB5DAA-E38F-4AD3-A8A6-3B60853B68A8}" destId="{71621BD6-02DD-4A4E-B4E3-68C2461D7A84}" srcOrd="0" destOrd="2" presId="urn:microsoft.com/office/officeart/2005/8/layout/vList2"/>
    <dgm:cxn modelId="{E3036073-8BFD-4870-AB1E-42A19ACCF210}" type="presParOf" srcId="{34EA8D08-BD16-4E35-A4A8-562DA18D30E8}" destId="{87A6E486-DF77-4F19-93BF-FD3ECBCEE645}" srcOrd="0" destOrd="0" presId="urn:microsoft.com/office/officeart/2005/8/layout/vList2"/>
    <dgm:cxn modelId="{7BE89D5E-1C3D-4B50-8E23-39F4C9DEFFCD}" type="presParOf" srcId="{34EA8D08-BD16-4E35-A4A8-562DA18D30E8}" destId="{4A0526DC-E6C0-48B8-9B0D-56BF8051676A}" srcOrd="1" destOrd="0" presId="urn:microsoft.com/office/officeart/2005/8/layout/vList2"/>
    <dgm:cxn modelId="{E31ABCD1-1AD8-4727-88CD-E648FDFA86F9}" type="presParOf" srcId="{34EA8D08-BD16-4E35-A4A8-562DA18D30E8}" destId="{4DE29017-7F9B-4F3B-883C-6273CBF0F4F0}" srcOrd="2" destOrd="0" presId="urn:microsoft.com/office/officeart/2005/8/layout/vList2"/>
    <dgm:cxn modelId="{F2A77325-2043-4710-9909-E07CD91B9835}" type="presParOf" srcId="{34EA8D08-BD16-4E35-A4A8-562DA18D30E8}" destId="{347E9EBC-2A54-4156-99EB-3C00031B622D}" srcOrd="3" destOrd="0" presId="urn:microsoft.com/office/officeart/2005/8/layout/vList2"/>
    <dgm:cxn modelId="{EC1E248D-C47E-4164-9E1B-F06F2F789C43}" type="presParOf" srcId="{34EA8D08-BD16-4E35-A4A8-562DA18D30E8}" destId="{EE13C7B4-F5E8-4D46-A7E3-F3030AE88434}" srcOrd="4" destOrd="0" presId="urn:microsoft.com/office/officeart/2005/8/layout/vList2"/>
    <dgm:cxn modelId="{C0B586B0-1A49-4A74-B827-6DD71A4F0B97}" type="presParOf" srcId="{34EA8D08-BD16-4E35-A4A8-562DA18D30E8}" destId="{71621BD6-02DD-4A4E-B4E3-68C2461D7A84}" srcOrd="5" destOrd="0" presId="urn:microsoft.com/office/officeart/2005/8/layout/vList2"/>
  </dgm:cxnLst>
  <dgm:bg/>
  <dgm:whole>
    <a:ln w="57150">
      <a:noFill/>
    </a:ln>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ea typeface="SimSun" pitchFamily="2" charset="-122"/>
              </a:defRPr>
            </a:lvl1pPr>
          </a:lstStyle>
          <a:p>
            <a:endParaRPr lang="zh-CN" altLang="en-US"/>
          </a:p>
        </p:txBody>
      </p:sp>
      <p:sp>
        <p:nvSpPr>
          <p:cNvPr id="52227" name="Rectangle 3"/>
          <p:cNvSpPr>
            <a:spLocks noGrp="1" noChangeArrowheads="1"/>
          </p:cNvSpPr>
          <p:nvPr>
            <p:ph type="dt" sz="quarter" idx="1"/>
          </p:nvPr>
        </p:nvSpPr>
        <p:spPr bwMode="auto">
          <a:xfrm>
            <a:off x="3854450" y="0"/>
            <a:ext cx="2949575"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lvl1pPr>
          </a:lstStyle>
          <a:p>
            <a:fld id="{ABAA0B05-3471-4BB3-9E7D-E681022BF183}" type="datetimeFigureOut">
              <a:rPr lang="en-US" altLang="ja-JP"/>
              <a:pPr/>
              <a:t>4/9/2013</a:t>
            </a:fld>
            <a:endParaRPr lang="en-US" altLang="zh-CN">
              <a:ea typeface="SimSun" pitchFamily="2" charset="-122"/>
            </a:endParaRPr>
          </a:p>
        </p:txBody>
      </p:sp>
      <p:sp>
        <p:nvSpPr>
          <p:cNvPr id="52228"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200">
                <a:ea typeface="SimSun" pitchFamily="2" charset="-122"/>
              </a:defRPr>
            </a:lvl1pPr>
          </a:lstStyle>
          <a:p>
            <a:endParaRPr lang="en-US" altLang="zh-CN"/>
          </a:p>
        </p:txBody>
      </p:sp>
      <p:sp>
        <p:nvSpPr>
          <p:cNvPr id="52229" name="Rectangle 5"/>
          <p:cNvSpPr>
            <a:spLocks noGrp="1" noChangeArrowheads="1"/>
          </p:cNvSpPr>
          <p:nvPr>
            <p:ph type="sldNum" sz="quarter" idx="3"/>
          </p:nvPr>
        </p:nvSpPr>
        <p:spPr bwMode="auto">
          <a:xfrm>
            <a:off x="3854450" y="9440863"/>
            <a:ext cx="2949575"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ea typeface="SimSun" pitchFamily="2" charset="-122"/>
              </a:defRPr>
            </a:lvl1pPr>
          </a:lstStyle>
          <a:p>
            <a:fld id="{1E1A19D0-CF65-4BAF-B070-60AC83F91654}" type="slidenum">
              <a:rPr lang="zh-CN" altLang="en-US"/>
              <a:pPr/>
              <a:t>&lt;#&gt;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ＭＳ Ｐゴシック" pitchFamily="50" charset="-128"/>
                <a:cs typeface="+mn-cs"/>
              </a:defRPr>
            </a:lvl1pPr>
          </a:lstStyle>
          <a:p>
            <a:pPr>
              <a:defRPr/>
            </a:pPr>
            <a:endParaRPr lang="ja-JP" alt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5302977B-62A7-496E-A263-D7ECE12AD67D}"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ＭＳ Ｐゴシック" pitchFamily="50" charset="-128"/>
                <a:cs typeface="+mn-cs"/>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34E853FD-3202-4820-AE85-A636E53A53D7}"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mn-lt"/>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po.go.jp/tetuzuki/t_tokkyo/shinsa/pdf/bio_update/0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jpo.go.jp/tetuzuki/t_tokkyo/shinsa/pdf/bio_update/0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jpo.go.jp/tetuzuki/t_tokkyo/shinsa/pdf/bio_update/0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162819" name="Notes Placeholder 2"/>
          <p:cNvSpPr>
            <a:spLocks noGrp="1"/>
          </p:cNvSpPr>
          <p:nvPr>
            <p:ph type="body" idx="1"/>
          </p:nvPr>
        </p:nvSpPr>
        <p:spPr bwMode="auto">
          <a:xfrm>
            <a:off x="161925" y="4721225"/>
            <a:ext cx="6481763" cy="4471988"/>
          </a:xfrm>
          <a:noFill/>
        </p:spPr>
        <p:txBody>
          <a:bodyPr wrap="square" lIns="91434" tIns="45717" rIns="91434" bIns="45717"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162820"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0370FA24-3497-436D-8AB2-54FBB125C5BE}" type="slidenum">
              <a:rPr kumimoji="0" lang="en-US" altLang="zh-CN" sz="1200">
                <a:latin typeface="Calibri" pitchFamily="34" charset="0"/>
                <a:ea typeface="SimSun" pitchFamily="2" charset="-122"/>
              </a:rPr>
              <a:pPr algn="r"/>
              <a:t>1</a:t>
            </a:fld>
            <a:endParaRPr kumimoji="0" lang="en-US" altLang="zh-CN" sz="1200">
              <a:latin typeface="Calibri" pitchFamily="34" charset="0"/>
              <a:ea typeface="SimSun"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ea typeface="ＭＳ Ｐゴシック" charset="-128"/>
              </a:rPr>
              <a:t>〔</a:t>
            </a:r>
            <a:r>
              <a:rPr lang="ja-JP" altLang="en-US" smtClean="0">
                <a:ea typeface="ＭＳ Ｐゴシック" charset="-128"/>
              </a:rPr>
              <a:t>狙い</a:t>
            </a:r>
            <a:r>
              <a:rPr lang="en-US" altLang="ja-JP" smtClean="0">
                <a:ea typeface="ＭＳ Ｐゴシック" charset="-128"/>
              </a:rPr>
              <a:t>〕</a:t>
            </a:r>
          </a:p>
          <a:p>
            <a:r>
              <a:rPr lang="ja-JP" altLang="en-US" smtClean="0">
                <a:ea typeface="ＭＳ Ｐゴシック" charset="-128"/>
              </a:rPr>
              <a:t>　前頁において説明した動物及び植物に関する発明の実例を提示する。</a:t>
            </a:r>
          </a:p>
        </p:txBody>
      </p:sp>
      <p:sp>
        <p:nvSpPr>
          <p:cNvPr id="68611" name="スライド番号プレースホルダー 3"/>
          <p:cNvSpPr>
            <a:spLocks noGrp="1"/>
          </p:cNvSpPr>
          <p:nvPr>
            <p:ph type="sldNum" sz="quarter" idx="5"/>
          </p:nvPr>
        </p:nvSpPr>
        <p:spPr bwMode="auto">
          <a:noFill/>
          <a:ln>
            <a:miter lim="800000"/>
            <a:headEnd/>
            <a:tailEnd/>
          </a:ln>
        </p:spPr>
        <p:txBody>
          <a:bodyPr/>
          <a:lstStyle/>
          <a:p>
            <a:fld id="{30D2D6BC-EA12-445A-8527-B3A0B04F932C}" type="slidenum">
              <a:rPr lang="en-US" altLang="ja-JP" smtClean="0">
                <a:ea typeface="ＭＳ Ｐゴシック" charset="-128"/>
              </a:rPr>
              <a:pPr/>
              <a:t>10</a:t>
            </a:fld>
            <a:endParaRPr lang="en-US" altLang="ja-JP"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6"/>
          <p:cNvSpPr>
            <a:spLocks noGrp="1"/>
          </p:cNvSpPr>
          <p:nvPr>
            <p:ph type="sldNum" sz="quarter" idx="5"/>
          </p:nvPr>
        </p:nvSpPr>
        <p:spPr bwMode="auto">
          <a:noFill/>
          <a:ln>
            <a:miter lim="800000"/>
            <a:headEnd/>
            <a:tailEnd/>
          </a:ln>
        </p:spPr>
        <p:txBody>
          <a:bodyPr/>
          <a:lstStyle/>
          <a:p>
            <a:fld id="{8A12EDB5-D6B8-4518-8EB7-B470CE3DD3A7}" type="slidenum">
              <a:rPr lang="en-US" altLang="ja-JP" smtClean="0">
                <a:ea typeface="ＭＳ Ｐゴシック" charset="-128"/>
              </a:rPr>
              <a:pPr/>
              <a:t>11</a:t>
            </a:fld>
            <a:endParaRPr lang="en-US" altLang="ja-JP" smtClean="0">
              <a:ea typeface="ＭＳ Ｐゴシック" charset="-128"/>
            </a:endParaRPr>
          </a:p>
        </p:txBody>
      </p:sp>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xfrm>
            <a:off x="593725" y="4576763"/>
            <a:ext cx="5834063" cy="5218112"/>
          </a:xfrm>
          <a:noFill/>
        </p:spPr>
        <p:txBody>
          <a:bodyPr wrap="square" lIns="91440" tIns="45720" rIns="91440" bIns="45720" numCol="1" anchor="t" anchorCtr="0" compatLnSpc="1">
            <a:prstTxWarp prst="textNoShape">
              <a:avLst/>
            </a:prstTxWarp>
          </a:bodyPr>
          <a:lstStyle/>
          <a:p>
            <a:pPr>
              <a:lnSpc>
                <a:spcPts val="1038"/>
              </a:lnSpc>
            </a:pP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狙い</a:t>
            </a:r>
            <a:r>
              <a:rPr kumimoji="0" lang="en-US" altLang="ja-JP" smtClean="0">
                <a:latin typeface="ＭＳ Ｐゴシック" charset="-128"/>
                <a:ea typeface="ＭＳ Ｐゴシック" charset="-128"/>
              </a:rPr>
              <a:t>〕</a:t>
            </a:r>
            <a:endParaRPr kumimoji="0" lang="ja-JP" altLang="en-US"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遺伝子工学関連発明の定義、例を挙げることを通じて内容を認識させる。</a:t>
            </a:r>
          </a:p>
          <a:p>
            <a:pPr>
              <a:lnSpc>
                <a:spcPts val="1038"/>
              </a:lnSpc>
            </a:pPr>
            <a:endParaRPr kumimoji="0" lang="ja-JP" altLang="en-US" smtClean="0">
              <a:latin typeface="ＭＳ Ｐゴシック" charset="-128"/>
              <a:ea typeface="ＭＳ Ｐゴシック" charset="-128"/>
            </a:endParaRPr>
          </a:p>
          <a:p>
            <a:pPr>
              <a:lnSpc>
                <a:spcPts val="1038"/>
              </a:lnSpc>
            </a:pP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説明</a:t>
            </a:r>
            <a:r>
              <a:rPr kumimoji="0" lang="en-US" altLang="ja-JP" smtClean="0">
                <a:latin typeface="ＭＳ Ｐゴシック" charset="-128"/>
                <a:ea typeface="ＭＳ Ｐゴシック" charset="-128"/>
              </a:rPr>
              <a:t>〕</a:t>
            </a:r>
          </a:p>
          <a:p>
            <a:pPr>
              <a:lnSpc>
                <a:spcPts val="1038"/>
              </a:lnSpc>
            </a:pPr>
            <a:r>
              <a:rPr kumimoji="0" lang="ja-JP" altLang="en-US" smtClean="0">
                <a:latin typeface="ＭＳ Ｐゴシック" charset="-128"/>
                <a:ea typeface="ＭＳ Ｐゴシック" charset="-128"/>
              </a:rPr>
              <a:t>バイオ関連の遺伝子工学発明の理解を深める。</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遺伝子においては、発明であるためには機能が明確なものに限られ、単に配列を</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明らかにしただけでは発明とならないなどをとりあげる。</a:t>
            </a:r>
            <a:endParaRPr kumimoji="0" lang="en-US" altLang="ja-JP" smtClean="0">
              <a:latin typeface="ＭＳ Ｐゴシック" charset="-128"/>
              <a:ea typeface="ＭＳ Ｐゴシック" charset="-128"/>
            </a:endParaRPr>
          </a:p>
          <a:p>
            <a:pPr>
              <a:lnSpc>
                <a:spcPts val="1038"/>
              </a:lnSpc>
            </a:pP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山中教授のノーベル賞受賞にみられるように、日本の技術は、世界的にも注目</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されている領域であり、遺伝子工学は、わが国のライフサイエンス分野でも中核で</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あることもとりあげる。</a:t>
            </a:r>
            <a:endParaRPr kumimoji="0" lang="en-US" altLang="ja-JP" smtClean="0">
              <a:latin typeface="ＭＳ Ｐゴシック" charset="-128"/>
              <a:ea typeface="ＭＳ Ｐゴシック" charset="-128"/>
            </a:endParaRPr>
          </a:p>
          <a:p>
            <a:pPr>
              <a:lnSpc>
                <a:spcPts val="1038"/>
              </a:lnSpc>
            </a:pP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また、これらの技術が様々な方面に応用されていくことを理解させる。</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第１、生物化学的プロセスとして、有用物質の生産やエネルギー創出、環境浄化など</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第２、新機能をもつ物質やクローン技術や組み換え技術など</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第３、遺伝子治療、診断技術など</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第４、バイオセンサー（生化学物質が特定物質と反応する性質を利用して物質の検出</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　　　</a:t>
            </a:r>
            <a:r>
              <a:rPr kumimoji="0" lang="en-US" altLang="ja-JP" smtClean="0">
                <a:latin typeface="ＭＳ Ｐゴシック" charset="-128"/>
                <a:ea typeface="ＭＳ Ｐゴシック" charset="-128"/>
              </a:rPr>
              <a:t> </a:t>
            </a:r>
            <a:r>
              <a:rPr kumimoji="0" lang="ja-JP" altLang="en-US" smtClean="0">
                <a:latin typeface="ＭＳ Ｐゴシック" charset="-128"/>
                <a:ea typeface="ＭＳ Ｐゴシック" charset="-128"/>
              </a:rPr>
              <a:t>や定量などを行う）など生物の機能を利用するなどして特異性の高い測定技術へ</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　　　　の応用</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第５、</a:t>
            </a:r>
            <a:r>
              <a:rPr kumimoji="0" lang="en-US" altLang="ja-JP" smtClean="0">
                <a:latin typeface="ＭＳ Ｐゴシック" charset="-128"/>
                <a:ea typeface="ＭＳ Ｐゴシック" charset="-128"/>
              </a:rPr>
              <a:t>iPS</a:t>
            </a:r>
            <a:r>
              <a:rPr kumimoji="0" lang="ja-JP" altLang="en-US" smtClean="0">
                <a:latin typeface="ＭＳ Ｐゴシック" charset="-128"/>
                <a:ea typeface="ＭＳ Ｐゴシック" charset="-128"/>
              </a:rPr>
              <a:t>細胞作製の革新的進歩</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　　　多能性幹細胞の作製：人間の皮膚などから採取した細胞から極小数の</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　　　遺伝子を培養することで、人間の組織や臓器に分化する細胞技術</a:t>
            </a: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　　　（山中伸弥教授</a:t>
            </a:r>
            <a:r>
              <a:rPr kumimoji="0" lang="en-US" altLang="ja-JP" smtClean="0">
                <a:latin typeface="ＭＳ Ｐゴシック" charset="-128"/>
                <a:ea typeface="ＭＳ Ｐゴシック" charset="-128"/>
              </a:rPr>
              <a:t>2012</a:t>
            </a:r>
            <a:r>
              <a:rPr kumimoji="0" lang="ja-JP" altLang="en-US" smtClean="0">
                <a:latin typeface="ＭＳ Ｐゴシック" charset="-128"/>
                <a:ea typeface="ＭＳ Ｐゴシック" charset="-128"/>
              </a:rPr>
              <a:t>年ノーベル賞：再生医療、創薬研究への応用が期待される）</a:t>
            </a:r>
            <a:endParaRPr kumimoji="0" lang="en-US" altLang="ja-JP" smtClean="0">
              <a:latin typeface="ＭＳ Ｐゴシック" charset="-128"/>
              <a:ea typeface="ＭＳ Ｐゴシック" charset="-128"/>
            </a:endParaRPr>
          </a:p>
          <a:p>
            <a:pPr>
              <a:lnSpc>
                <a:spcPts val="1038"/>
              </a:lnSpc>
            </a:pPr>
            <a:endParaRPr kumimoji="0" lang="en-US" altLang="ja-JP" smtClean="0">
              <a:latin typeface="ＭＳ Ｐゴシック" charset="-128"/>
              <a:ea typeface="ＭＳ Ｐゴシック" charset="-128"/>
            </a:endParaRPr>
          </a:p>
          <a:p>
            <a:pPr>
              <a:lnSpc>
                <a:spcPts val="1038"/>
              </a:lnSpc>
            </a:pPr>
            <a:r>
              <a:rPr kumimoji="0" lang="ja-JP" altLang="en-US" smtClean="0">
                <a:latin typeface="ＭＳ Ｐゴシック" charset="-128"/>
                <a:ea typeface="ＭＳ Ｐゴシック" charset="-128"/>
              </a:rPr>
              <a:t>参考：</a:t>
            </a:r>
          </a:p>
          <a:p>
            <a:pPr>
              <a:lnSpc>
                <a:spcPts val="1038"/>
              </a:lnSpc>
            </a:pPr>
            <a:r>
              <a:rPr kumimoji="0" lang="en-US" altLang="zh-CN" smtClean="0">
                <a:latin typeface="ＭＳ Ｐゴシック" charset="-128"/>
                <a:ea typeface="ＭＳ Ｐゴシック" charset="-128"/>
                <a:hlinkClick r:id="rId3"/>
              </a:rPr>
              <a:t>http://www.jpo.go.jp/tetuzuki/t_tokkyo/shinsa/pdf/bio_update/01.pdf</a:t>
            </a:r>
            <a:r>
              <a:rPr kumimoji="0" lang="ja-JP" altLang="en-US" smtClean="0">
                <a:latin typeface="ＭＳ Ｐゴシック" charset="-128"/>
                <a:ea typeface="ＭＳ Ｐゴシック" charset="-128"/>
              </a:rPr>
              <a:t>　</a:t>
            </a:r>
            <a:endParaRPr kumimoji="0" lang="en-US" altLang="ja-JP" smtClean="0">
              <a:latin typeface="ＭＳ Ｐゴシック" charset="-128"/>
              <a:ea typeface="ＭＳ Ｐゴシック" charset="-128"/>
            </a:endParaRPr>
          </a:p>
          <a:p>
            <a:pPr>
              <a:lnSpc>
                <a:spcPts val="1038"/>
              </a:lnSpc>
            </a:pP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審査基準第</a:t>
            </a:r>
            <a:r>
              <a:rPr kumimoji="0" lang="en-US" altLang="ja-JP" smtClean="0">
                <a:latin typeface="ＭＳ Ｐゴシック" charset="-128"/>
                <a:ea typeface="ＭＳ Ｐゴシック" charset="-128"/>
              </a:rPr>
              <a:t>Ⅶ</a:t>
            </a:r>
            <a:r>
              <a:rPr kumimoji="0" lang="ja-JP" altLang="en-US" smtClean="0">
                <a:latin typeface="ＭＳ Ｐゴシック" charset="-128"/>
                <a:ea typeface="ＭＳ Ｐゴシック" charset="-128"/>
              </a:rPr>
              <a:t>部第２章「生物関連発明」</a:t>
            </a:r>
            <a:r>
              <a:rPr kumimoji="0" lang="en-US" altLang="ja-JP" smtClean="0">
                <a:latin typeface="ＭＳ Ｐゴシック" charset="-128"/>
                <a:ea typeface="ＭＳ Ｐゴシック" charset="-128"/>
              </a:rPr>
              <a:t>)</a:t>
            </a:r>
            <a:endParaRPr kumimoji="0" lang="ja-JP" altLang="en-US" smtClean="0">
              <a:latin typeface="ＭＳ Ｐゴシック" charset="-128"/>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6"/>
          <p:cNvSpPr>
            <a:spLocks noGrp="1"/>
          </p:cNvSpPr>
          <p:nvPr>
            <p:ph type="sldNum" sz="quarter" idx="5"/>
          </p:nvPr>
        </p:nvSpPr>
        <p:spPr bwMode="auto">
          <a:noFill/>
          <a:ln>
            <a:miter lim="800000"/>
            <a:headEnd/>
            <a:tailEnd/>
          </a:ln>
        </p:spPr>
        <p:txBody>
          <a:bodyPr/>
          <a:lstStyle/>
          <a:p>
            <a:fld id="{8A29F19E-67A8-44F9-A561-FC9C617C5EA4}" type="slidenum">
              <a:rPr lang="en-US" altLang="ja-JP" smtClean="0">
                <a:ea typeface="ＭＳ Ｐゴシック" charset="-128"/>
              </a:rPr>
              <a:pPr/>
              <a:t>12</a:t>
            </a:fld>
            <a:endParaRPr lang="en-US" altLang="ja-JP" smtClean="0">
              <a:ea typeface="ＭＳ Ｐゴシック" charset="-128"/>
            </a:endParaRPr>
          </a:p>
        </p:txBody>
      </p:sp>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lnSpc>
                <a:spcPct val="90000"/>
              </a:lnSpc>
            </a:pP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狙い</a:t>
            </a:r>
            <a:r>
              <a:rPr kumimoji="0" lang="en-US" altLang="ja-JP" sz="1600" smtClean="0">
                <a:latin typeface="ＭＳ Ｐゴシック" charset="-128"/>
                <a:ea typeface="ＭＳ Ｐゴシック" charset="-128"/>
              </a:rPr>
              <a:t>〕</a:t>
            </a:r>
            <a:endParaRPr kumimoji="0" lang="ja-JP" altLang="en-US" sz="1600" smtClean="0">
              <a:latin typeface="ＭＳ Ｐゴシック" charset="-128"/>
              <a:ea typeface="ＭＳ Ｐゴシック" charset="-128"/>
            </a:endParaRPr>
          </a:p>
          <a:p>
            <a:pPr>
              <a:lnSpc>
                <a:spcPct val="90000"/>
              </a:lnSpc>
            </a:pPr>
            <a:r>
              <a:rPr kumimoji="0" lang="ja-JP" altLang="en-US" sz="1600" smtClean="0">
                <a:latin typeface="ＭＳ Ｐゴシック" charset="-128"/>
                <a:ea typeface="ＭＳ Ｐゴシック" charset="-128"/>
              </a:rPr>
              <a:t>医薬、バイオ、遺伝子などライフサイエンス関連特許の特徴的な考え方を学ぶ。</a:t>
            </a:r>
            <a:endParaRPr kumimoji="0" lang="en-US" altLang="ja-JP" sz="1600" smtClean="0">
              <a:latin typeface="ＭＳ Ｐゴシック" charset="-128"/>
              <a:ea typeface="ＭＳ Ｐゴシック" charset="-128"/>
            </a:endParaRPr>
          </a:p>
          <a:p>
            <a:pPr>
              <a:lnSpc>
                <a:spcPct val="90000"/>
              </a:lnSpc>
            </a:pPr>
            <a:endParaRPr kumimoji="0" lang="en-US" altLang="ja-JP" sz="1600" smtClean="0">
              <a:latin typeface="ＭＳ Ｐゴシック" charset="-128"/>
              <a:ea typeface="ＭＳ Ｐゴシック" charset="-128"/>
            </a:endParaRPr>
          </a:p>
          <a:p>
            <a:pPr>
              <a:lnSpc>
                <a:spcPct val="90000"/>
              </a:lnSpc>
            </a:pP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説明</a:t>
            </a:r>
            <a:r>
              <a:rPr kumimoji="0" lang="en-US" altLang="ja-JP" sz="1600" smtClean="0">
                <a:latin typeface="ＭＳ Ｐゴシック" charset="-128"/>
                <a:ea typeface="ＭＳ Ｐゴシック" charset="-128"/>
              </a:rPr>
              <a:t>〕</a:t>
            </a:r>
          </a:p>
          <a:p>
            <a:pPr>
              <a:lnSpc>
                <a:spcPct val="90000"/>
              </a:lnSpc>
            </a:pPr>
            <a:r>
              <a:rPr kumimoji="0" lang="ja-JP" altLang="en-US" sz="1600" smtClean="0">
                <a:latin typeface="ＭＳ Ｐゴシック" charset="-128"/>
                <a:ea typeface="ＭＳ Ｐゴシック" charset="-128"/>
              </a:rPr>
              <a:t>ライフサイエンス関連特許において、特徴的な五つの点をあげ、これらの理解をとおして、ライフサイエンス分野の特殊性を把握する。</a:t>
            </a:r>
          </a:p>
          <a:p>
            <a:pPr>
              <a:lnSpc>
                <a:spcPct val="90000"/>
              </a:lnSpc>
            </a:pPr>
            <a:endParaRPr kumimoji="0" lang="ja-JP" altLang="en-US" sz="1600" smtClean="0">
              <a:latin typeface="ＭＳ Ｐゴシック" charset="-128"/>
              <a:ea typeface="ＭＳ Ｐゴシック" charset="-128"/>
            </a:endParaRPr>
          </a:p>
          <a:p>
            <a:pPr>
              <a:lnSpc>
                <a:spcPct val="90000"/>
              </a:lnSpc>
            </a:pPr>
            <a:r>
              <a:rPr kumimoji="0" lang="ja-JP" altLang="en-US" sz="1600" smtClean="0">
                <a:latin typeface="ＭＳ Ｐゴシック" charset="-128"/>
                <a:ea typeface="ＭＳ Ｐゴシック" charset="-128"/>
              </a:rPr>
              <a:t>①１件の特許の重み　</a:t>
            </a: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　簡単に真似できる</a:t>
            </a:r>
          </a:p>
          <a:p>
            <a:pPr>
              <a:lnSpc>
                <a:spcPct val="90000"/>
              </a:lnSpc>
            </a:pPr>
            <a:r>
              <a:rPr kumimoji="0" lang="ja-JP" altLang="en-US" sz="1600" smtClean="0">
                <a:latin typeface="ＭＳ Ｐゴシック" charset="-128"/>
                <a:ea typeface="ＭＳ Ｐゴシック" charset="-128"/>
              </a:rPr>
              <a:t>②権利行使における問題　</a:t>
            </a: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　厚生労働省の認可等</a:t>
            </a:r>
          </a:p>
          <a:p>
            <a:pPr>
              <a:lnSpc>
                <a:spcPct val="90000"/>
              </a:lnSpc>
            </a:pPr>
            <a:r>
              <a:rPr kumimoji="0" lang="ja-JP" altLang="en-US" sz="1600" smtClean="0">
                <a:latin typeface="ＭＳ Ｐゴシック" charset="-128"/>
                <a:ea typeface="ＭＳ Ｐゴシック" charset="-128"/>
              </a:rPr>
              <a:t>③倫理問題　</a:t>
            </a: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　医療行為の特殊性、クローン生物、再生医療、遺伝子組み換え作物等</a:t>
            </a:r>
          </a:p>
          <a:p>
            <a:pPr>
              <a:lnSpc>
                <a:spcPct val="90000"/>
              </a:lnSpc>
            </a:pPr>
            <a:r>
              <a:rPr kumimoji="0" lang="ja-JP" altLang="en-US" sz="1600" smtClean="0">
                <a:latin typeface="ＭＳ Ｐゴシック" charset="-128"/>
                <a:ea typeface="ＭＳ Ｐゴシック" charset="-128"/>
              </a:rPr>
              <a:t>④薬用資源問題　</a:t>
            </a: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　途上国との関係</a:t>
            </a:r>
            <a:endParaRPr kumimoji="0" lang="en-US" altLang="ja-JP" sz="1600" smtClean="0">
              <a:latin typeface="ＭＳ Ｐゴシック" charset="-128"/>
              <a:ea typeface="ＭＳ Ｐゴシック" charset="-128"/>
            </a:endParaRPr>
          </a:p>
          <a:p>
            <a:pPr>
              <a:lnSpc>
                <a:spcPct val="90000"/>
              </a:lnSpc>
            </a:pPr>
            <a:r>
              <a:rPr kumimoji="0" lang="en-US" altLang="ja-JP" sz="1600" smtClean="0">
                <a:latin typeface="ＭＳ Ｐゴシック" charset="-128"/>
                <a:ea typeface="ＭＳ Ｐゴシック" charset="-128"/>
              </a:rPr>
              <a:t>⑤</a:t>
            </a:r>
            <a:r>
              <a:rPr kumimoji="0" lang="ja-JP" altLang="en-US" sz="1600" smtClean="0">
                <a:latin typeface="ＭＳ Ｐゴシック" charset="-128"/>
                <a:ea typeface="ＭＳ Ｐゴシック" charset="-128"/>
              </a:rPr>
              <a:t>後発品問題</a:t>
            </a:r>
            <a:endParaRPr kumimoji="0" lang="en-US" altLang="ja-JP" sz="1600" smtClean="0">
              <a:latin typeface="ＭＳ Ｐゴシック" charset="-128"/>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6"/>
          <p:cNvSpPr>
            <a:spLocks noGrp="1"/>
          </p:cNvSpPr>
          <p:nvPr>
            <p:ph type="sldNum" sz="quarter" idx="5"/>
          </p:nvPr>
        </p:nvSpPr>
        <p:spPr bwMode="auto">
          <a:noFill/>
          <a:ln>
            <a:miter lim="800000"/>
            <a:headEnd/>
            <a:tailEnd/>
          </a:ln>
        </p:spPr>
        <p:txBody>
          <a:bodyPr/>
          <a:lstStyle/>
          <a:p>
            <a:fld id="{10262756-C9BF-491E-87FD-5F4C26E025C8}" type="slidenum">
              <a:rPr lang="en-US" altLang="ja-JP" smtClean="0">
                <a:ea typeface="ＭＳ Ｐゴシック" charset="-128"/>
              </a:rPr>
              <a:pPr/>
              <a:t>13</a:t>
            </a:fld>
            <a:endParaRPr lang="en-US" altLang="ja-JP" smtClean="0">
              <a:ea typeface="ＭＳ Ｐゴシック" charset="-128"/>
            </a:endParaRPr>
          </a:p>
        </p:txBody>
      </p:sp>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xfrm>
            <a:off x="687388" y="4735513"/>
            <a:ext cx="5443537" cy="4471987"/>
          </a:xfrm>
          <a:noFill/>
        </p:spPr>
        <p:txBody>
          <a:bodyPr wrap="square" lIns="91440" tIns="45720" rIns="91440" bIns="45720" numCol="1" anchor="t" anchorCtr="0" compatLnSpc="1">
            <a:prstTxWarp prst="textNoShape">
              <a:avLst/>
            </a:prstTxWarp>
          </a:bodyPr>
          <a:lstStyle/>
          <a:p>
            <a:pPr>
              <a:lnSpc>
                <a:spcPct val="80000"/>
              </a:lnSpc>
            </a:pP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狙い</a:t>
            </a:r>
            <a:r>
              <a:rPr kumimoji="0" lang="en-US" altLang="ja-JP" sz="1600" smtClean="0">
                <a:latin typeface="ＭＳ Ｐゴシック" charset="-128"/>
                <a:ea typeface="ＭＳ Ｐゴシック" charset="-128"/>
              </a:rPr>
              <a:t>〕</a:t>
            </a:r>
          </a:p>
          <a:p>
            <a:pPr>
              <a:lnSpc>
                <a:spcPct val="80000"/>
              </a:lnSpc>
            </a:pPr>
            <a:r>
              <a:rPr kumimoji="0" lang="ja-JP" altLang="en-US" sz="1600" smtClean="0">
                <a:latin typeface="ＭＳ Ｐゴシック" charset="-128"/>
                <a:ea typeface="ＭＳ Ｐゴシック" charset="-128"/>
              </a:rPr>
              <a:t>ソフトウェア関連発明に関する主な出来事を説明し、プログラムの保護の歴史がどのように流れてきたかを理解させる。</a:t>
            </a:r>
            <a:endParaRPr kumimoji="0" lang="en-US" altLang="ja-JP" sz="1600" smtClean="0">
              <a:latin typeface="ＭＳ Ｐゴシック" charset="-128"/>
              <a:ea typeface="ＭＳ Ｐゴシック" charset="-128"/>
            </a:endParaRPr>
          </a:p>
          <a:p>
            <a:pPr>
              <a:lnSpc>
                <a:spcPct val="80000"/>
              </a:lnSpc>
            </a:pPr>
            <a:endParaRPr kumimoji="0" lang="en-US" altLang="ja-JP" sz="1600" smtClean="0">
              <a:latin typeface="ＭＳ Ｐゴシック" charset="-128"/>
              <a:ea typeface="ＭＳ Ｐゴシック" charset="-128"/>
            </a:endParaRPr>
          </a:p>
          <a:p>
            <a:pPr>
              <a:lnSpc>
                <a:spcPct val="80000"/>
              </a:lnSpc>
            </a:pP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説明</a:t>
            </a:r>
            <a:r>
              <a:rPr kumimoji="0" lang="en-US" altLang="ja-JP" sz="1600" smtClean="0">
                <a:latin typeface="ＭＳ Ｐゴシック" charset="-128"/>
                <a:ea typeface="ＭＳ Ｐゴシック" charset="-128"/>
              </a:rPr>
              <a:t>〕</a:t>
            </a:r>
          </a:p>
          <a:p>
            <a:pPr>
              <a:lnSpc>
                <a:spcPct val="80000"/>
              </a:lnSpc>
            </a:pPr>
            <a:r>
              <a:rPr kumimoji="0" lang="en-US" altLang="ja-JP" sz="1400" smtClean="0">
                <a:latin typeface="ＭＳ Ｐゴシック" charset="-128"/>
                <a:ea typeface="ＭＳ Ｐゴシック" charset="-128"/>
              </a:rPr>
              <a:t>http://www.jipdec.or.jp/archives/icot/FTS/REPORTS/H10-reports/AITEC9903Re5_Folder/ch1/AITEC9903R5-ch1.htm</a:t>
            </a:r>
            <a:r>
              <a:rPr kumimoji="0" lang="ja-JP" altLang="en-US" sz="1400" smtClean="0">
                <a:latin typeface="ＭＳ Ｐゴシック" charset="-128"/>
                <a:ea typeface="ＭＳ Ｐゴシック" charset="-128"/>
              </a:rPr>
              <a:t>参照</a:t>
            </a:r>
            <a:endParaRPr kumimoji="0" lang="zh-CN" altLang="ja-JP" sz="1400" smtClean="0">
              <a:latin typeface="ＭＳ Ｐゴシック" charset="-128"/>
              <a:ea typeface="ＭＳ Ｐゴシック" charset="-128"/>
            </a:endParaRPr>
          </a:p>
          <a:p>
            <a:pPr>
              <a:lnSpc>
                <a:spcPct val="80000"/>
              </a:lnSpc>
            </a:pPr>
            <a:r>
              <a:rPr kumimoji="0" lang="zh-CN" altLang="en-US" sz="1600" smtClean="0">
                <a:latin typeface="ＭＳ Ｐゴシック" charset="-128"/>
                <a:ea typeface="ＭＳ Ｐゴシック" charset="-128"/>
              </a:rPr>
              <a:t>従来より、ソフトウェア権利保護は著作権法による保護が中心であったが、</a:t>
            </a:r>
            <a:r>
              <a:rPr kumimoji="0" lang="en-US" altLang="zh-CN" sz="1600" smtClean="0">
                <a:latin typeface="ＭＳ Ｐゴシック" charset="-128"/>
                <a:ea typeface="ＭＳ Ｐゴシック" charset="-128"/>
              </a:rPr>
              <a:t>1997</a:t>
            </a:r>
            <a:r>
              <a:rPr kumimoji="0" lang="zh-CN" altLang="en-US" sz="1600" smtClean="0">
                <a:latin typeface="ＭＳ Ｐゴシック" charset="-128"/>
                <a:ea typeface="ＭＳ Ｐゴシック" charset="-128"/>
              </a:rPr>
              <a:t>年</a:t>
            </a:r>
            <a:r>
              <a:rPr kumimoji="0" lang="en-US" altLang="zh-CN" sz="1600" smtClean="0">
                <a:latin typeface="ＭＳ Ｐゴシック" charset="-128"/>
                <a:ea typeface="ＭＳ Ｐゴシック" charset="-128"/>
              </a:rPr>
              <a:t>4</a:t>
            </a:r>
            <a:r>
              <a:rPr kumimoji="0" lang="zh-CN" altLang="en-US" sz="1600" smtClean="0">
                <a:latin typeface="ＭＳ Ｐゴシック" charset="-128"/>
                <a:ea typeface="ＭＳ Ｐゴシック" charset="-128"/>
              </a:rPr>
              <a:t>月</a:t>
            </a:r>
            <a:r>
              <a:rPr kumimoji="0" lang="en-US" altLang="zh-CN" sz="1600" smtClean="0">
                <a:latin typeface="ＭＳ Ｐゴシック" charset="-128"/>
                <a:ea typeface="ＭＳ Ｐゴシック" charset="-128"/>
              </a:rPr>
              <a:t>1</a:t>
            </a:r>
            <a:r>
              <a:rPr kumimoji="0" lang="zh-CN" altLang="en-US" sz="1600" smtClean="0">
                <a:latin typeface="ＭＳ Ｐゴシック" charset="-128"/>
                <a:ea typeface="ＭＳ Ｐゴシック" charset="-128"/>
              </a:rPr>
              <a:t>日より施行された新しい特許審査基準により、特許法による保護も現実のものとなっている。 </a:t>
            </a:r>
            <a:r>
              <a:rPr kumimoji="0" lang="ja-JP" altLang="en-US" sz="1600" smtClean="0">
                <a:latin typeface="ＭＳ Ｐゴシック" charset="-128"/>
                <a:ea typeface="ＭＳ Ｐゴシック" charset="-128"/>
              </a:rPr>
              <a:t> 日本では、発明は「自然法則を利用した技術的思想の創作」でなければならず、ソフトウェア関連発明の成立性を認める根拠としては、ソフトウェアが物理的な装置であるコンピュータのハードウェア資源を利用するものである点に専ら依存してきたと言える。</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680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r>
              <a:rPr lang="ja-JP" altLang="en-US" sz="1600" smtClean="0">
                <a:ea typeface="ＭＳ Ｐゴシック" charset="-128"/>
              </a:rPr>
              <a:t>ソフトウェア関連発明の特質＝歴史的背景について理解させる。</a:t>
            </a:r>
            <a:endParaRPr lang="en-US" altLang="ja-JP" sz="1600" smtClean="0">
              <a:ea typeface="ＭＳ Ｐゴシック" charset="-128"/>
            </a:endParaRPr>
          </a:p>
          <a:p>
            <a:endParaRPr lang="en-US" altLang="ja-JP" sz="1600" smtClean="0">
              <a:ea typeface="ＭＳ Ｐゴシック" charset="-128"/>
            </a:endParaRPr>
          </a:p>
          <a:p>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r>
              <a:rPr lang="ja-JP" altLang="en-US" sz="1600" smtClean="0">
                <a:ea typeface="ＭＳ Ｐゴシック" charset="-128"/>
              </a:rPr>
              <a:t>　ソフトウェア関連発明の保護が、技術の進展により、ソフトウェア自体の保護に移ってきていることを説明する。</a:t>
            </a:r>
            <a:endParaRPr lang="en-US" altLang="ja-JP" sz="1600" smtClean="0">
              <a:ea typeface="ＭＳ Ｐゴシック" charset="-128"/>
            </a:endParaRPr>
          </a:p>
          <a:p>
            <a:r>
              <a:rPr lang="ja-JP" altLang="en-US" sz="1600" smtClean="0">
                <a:ea typeface="ＭＳ Ｐゴシック" charset="-128"/>
              </a:rPr>
              <a:t>　当初はハードウェアの付属物であったソフトウェアが、今やソフトウェア自体としての保護すべき価値を有してきた変化について説明する。</a:t>
            </a:r>
          </a:p>
        </p:txBody>
      </p:sp>
      <p:sp>
        <p:nvSpPr>
          <p:cNvPr id="76803" name="スライド番号プレースホルダー 3"/>
          <p:cNvSpPr>
            <a:spLocks noGrp="1"/>
          </p:cNvSpPr>
          <p:nvPr>
            <p:ph type="sldNum" sz="quarter" idx="5"/>
          </p:nvPr>
        </p:nvSpPr>
        <p:spPr bwMode="auto">
          <a:noFill/>
          <a:ln>
            <a:miter lim="800000"/>
            <a:headEnd/>
            <a:tailEnd/>
          </a:ln>
        </p:spPr>
        <p:txBody>
          <a:bodyPr/>
          <a:lstStyle/>
          <a:p>
            <a:fld id="{E9435D15-A48A-4287-89B4-C5F3C0A950DD}" type="slidenum">
              <a:rPr lang="en-US" altLang="ja-JP" smtClean="0">
                <a:ea typeface="ＭＳ Ｐゴシック" charset="-128"/>
              </a:rPr>
              <a:pPr/>
              <a:t>14</a:t>
            </a:fld>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ー 2"/>
          <p:cNvSpPr>
            <a:spLocks noGrp="1"/>
          </p:cNvSpPr>
          <p:nvPr>
            <p:ph type="body" idx="1"/>
          </p:nvPr>
        </p:nvSpPr>
        <p:spPr bwMode="auto">
          <a:xfrm>
            <a:off x="681038" y="4721225"/>
            <a:ext cx="5443537" cy="4929188"/>
          </a:xfrm>
          <a:extLst>
            <a:ext uri="{909E8E84-426E-40DD-AFC4-6F175D3DCCD1}"/>
            <a:ext uri="{91240B29-F687-4F45-9708-019B960494DF}"/>
          </a:extLst>
        </p:spPr>
        <p:txBody>
          <a:bodyPr wrap="square" lIns="91440" tIns="45720" rIns="91440" bIns="45720" numCol="1" anchor="t" anchorCtr="0" compatLnSpc="1">
            <a:prstTxWarp prst="textNoShape">
              <a:avLst/>
            </a:prstTxWarp>
          </a:bodyPr>
          <a:lstStyle/>
          <a:p>
            <a:pPr>
              <a:defRPr/>
            </a:pPr>
            <a:r>
              <a:rPr lang="en-US" altLang="ja-JP" sz="1500" dirty="0" smtClean="0">
                <a:ea typeface="ＭＳ Ｐゴシック" pitchFamily="50" charset="-128"/>
                <a:cs typeface="+mn-cs"/>
              </a:rPr>
              <a:t>〔</a:t>
            </a:r>
            <a:r>
              <a:rPr lang="ja-JP" altLang="en-US" sz="1500" dirty="0" smtClean="0">
                <a:ea typeface="ＭＳ Ｐゴシック" pitchFamily="50" charset="-128"/>
                <a:cs typeface="+mn-cs"/>
              </a:rPr>
              <a:t>狙い</a:t>
            </a:r>
            <a:r>
              <a:rPr lang="en-US" altLang="ja-JP" sz="1500" dirty="0" smtClean="0">
                <a:ea typeface="ＭＳ Ｐゴシック" pitchFamily="50" charset="-128"/>
                <a:cs typeface="+mn-cs"/>
              </a:rPr>
              <a:t>〕</a:t>
            </a:r>
          </a:p>
          <a:p>
            <a:pPr>
              <a:defRPr/>
            </a:pPr>
            <a:r>
              <a:rPr lang="ja-JP" altLang="en-US" sz="1500" dirty="0" smtClean="0">
                <a:ea typeface="ＭＳ Ｐゴシック" pitchFamily="50" charset="-128"/>
                <a:cs typeface="+mn-cs"/>
              </a:rPr>
              <a:t>ソフトウェア関連発明として、保護されるためには、ソフトウェアによる情報処理がハードウェア資源を用いて具体的に実現されていることが必要であることを理解させる。</a:t>
            </a:r>
            <a:endParaRPr lang="en-US" altLang="ja-JP" sz="1500" dirty="0" smtClean="0">
              <a:ea typeface="ＭＳ Ｐゴシック" pitchFamily="50" charset="-128"/>
              <a:cs typeface="+mn-cs"/>
            </a:endParaRPr>
          </a:p>
          <a:p>
            <a:pPr>
              <a:defRPr/>
            </a:pPr>
            <a:endParaRPr lang="en-US" altLang="ja-JP" sz="1500" dirty="0" smtClean="0">
              <a:ea typeface="ＭＳ Ｐゴシック" pitchFamily="50" charset="-128"/>
              <a:cs typeface="+mn-cs"/>
            </a:endParaRPr>
          </a:p>
          <a:p>
            <a:pPr>
              <a:defRPr/>
            </a:pPr>
            <a:r>
              <a:rPr lang="en-US" altLang="ja-JP" sz="1500" dirty="0" smtClean="0">
                <a:ea typeface="ＭＳ Ｐゴシック" pitchFamily="50" charset="-128"/>
                <a:cs typeface="+mn-cs"/>
              </a:rPr>
              <a:t>〔</a:t>
            </a:r>
            <a:r>
              <a:rPr lang="ja-JP" altLang="en-US" sz="1500" dirty="0" smtClean="0">
                <a:ea typeface="ＭＳ Ｐゴシック" pitchFamily="50" charset="-128"/>
                <a:cs typeface="+mn-cs"/>
              </a:rPr>
              <a:t>説明</a:t>
            </a:r>
            <a:r>
              <a:rPr lang="en-US" altLang="ja-JP" sz="1500" dirty="0" smtClean="0">
                <a:ea typeface="ＭＳ Ｐゴシック" pitchFamily="50" charset="-128"/>
                <a:cs typeface="+mn-cs"/>
              </a:rPr>
              <a:t>〕</a:t>
            </a:r>
          </a:p>
          <a:p>
            <a:pPr>
              <a:defRPr/>
            </a:pPr>
            <a:r>
              <a:rPr lang="ja-JP" altLang="en-US" sz="1500" dirty="0" smtClean="0">
                <a:ea typeface="ＭＳ Ｐゴシック" pitchFamily="50" charset="-128"/>
                <a:cs typeface="+mn-cs"/>
              </a:rPr>
              <a:t>　コンピュータを用いさえすれば、なんでも発明として保護されるわけではないことを説明する。</a:t>
            </a:r>
            <a:endParaRPr lang="en-US" altLang="ja-JP" sz="1500" dirty="0" smtClean="0">
              <a:ea typeface="ＭＳ Ｐゴシック" pitchFamily="50" charset="-128"/>
              <a:cs typeface="+mn-cs"/>
            </a:endParaRPr>
          </a:p>
          <a:p>
            <a:pPr>
              <a:defRPr/>
            </a:pPr>
            <a:r>
              <a:rPr lang="ja-JP" altLang="en-US" sz="1500" dirty="0" smtClean="0">
                <a:ea typeface="ＭＳ Ｐゴシック" pitchFamily="50" charset="-128"/>
                <a:cs typeface="+mn-cs"/>
              </a:rPr>
              <a:t>　例えば、ある数式をコンピュータで演算して、円の直径を求める装置などの抽象的レベルの記載では、実質的に円の直径を求める数式を保護することに等しいこととなってしまい、適切ではない。そのような発明を保護するためには、数式をコンピュータで演算するにあたって、演算速度をあげるための計算テーブルを用いるなど、ハードウェア資源を具体的に用いることによりその数式による演算を行うような特許請求の範囲の記載であれば発明として保護される可能性がある。</a:t>
            </a:r>
            <a:endParaRPr lang="en-US" altLang="ja-JP" sz="1500" dirty="0" smtClean="0">
              <a:ea typeface="ＭＳ Ｐゴシック" pitchFamily="50" charset="-128"/>
              <a:cs typeface="+mn-cs"/>
            </a:endParaRPr>
          </a:p>
          <a:p>
            <a:pPr>
              <a:defRPr/>
            </a:pPr>
            <a:r>
              <a:rPr lang="ja-JP" altLang="en-US" sz="1500" dirty="0" smtClean="0">
                <a:ea typeface="ＭＳ Ｐゴシック" pitchFamily="50" charset="-128"/>
                <a:cs typeface="+mn-cs"/>
              </a:rPr>
              <a:t>　また、制御対象の物理的性質に基づく処理を具体的に行う方法や対象の物理的性質を利用した処理を行う方法なども発明として保護される可能性がある。</a:t>
            </a:r>
            <a:endParaRPr lang="en-US" altLang="ja-JP" sz="1500" dirty="0" smtClean="0">
              <a:ea typeface="ＭＳ Ｐゴシック" pitchFamily="50" charset="-128"/>
              <a:cs typeface="+mn-cs"/>
            </a:endParaRPr>
          </a:p>
        </p:txBody>
      </p:sp>
      <p:sp>
        <p:nvSpPr>
          <p:cNvPr id="78851" name="スライド番号プレースホルダー 3"/>
          <p:cNvSpPr>
            <a:spLocks noGrp="1"/>
          </p:cNvSpPr>
          <p:nvPr>
            <p:ph type="sldNum" sz="quarter" idx="5"/>
          </p:nvPr>
        </p:nvSpPr>
        <p:spPr bwMode="auto">
          <a:noFill/>
          <a:ln>
            <a:miter lim="800000"/>
            <a:headEnd/>
            <a:tailEnd/>
          </a:ln>
        </p:spPr>
        <p:txBody>
          <a:bodyPr/>
          <a:lstStyle/>
          <a:p>
            <a:fld id="{251F12C1-127B-4CF3-B765-5E5A7B4BA342}" type="slidenum">
              <a:rPr lang="en-US" altLang="ja-JP" smtClean="0">
                <a:ea typeface="ＭＳ Ｐゴシック" charset="-128"/>
              </a:rPr>
              <a:pPr/>
              <a:t>15</a:t>
            </a:fld>
            <a:endParaRPr lang="en-US" altLang="ja-JP"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089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r>
              <a:rPr lang="ja-JP" altLang="en-US" sz="1600" smtClean="0">
                <a:ea typeface="ＭＳ Ｐゴシック" charset="-128"/>
              </a:rPr>
              <a:t>グローバル社会における、ソフトウェア発明の保護と、属地主義である特許制度の関係とその課題について理解をさせる。</a:t>
            </a:r>
            <a:endParaRPr lang="en-US" altLang="ja-JP" sz="1600" smtClean="0">
              <a:ea typeface="ＭＳ Ｐゴシック" charset="-128"/>
            </a:endParaRPr>
          </a:p>
          <a:p>
            <a:endParaRPr lang="en-US" altLang="ja-JP" sz="1600" smtClean="0">
              <a:ea typeface="ＭＳ Ｐゴシック" charset="-128"/>
            </a:endParaRPr>
          </a:p>
          <a:p>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r>
              <a:rPr lang="ja-JP" altLang="en-US" sz="1600" smtClean="0">
                <a:ea typeface="ＭＳ Ｐゴシック" charset="-128"/>
              </a:rPr>
              <a:t>　権利を侵害する人がどこにいるかで、裁判管轄や適用法規が左右されること、図のような場合に、その適用問題が簡単ではないことを説明する。</a:t>
            </a:r>
            <a:endParaRPr lang="en-US" altLang="ja-JP" sz="1600" smtClean="0">
              <a:ea typeface="ＭＳ Ｐゴシック" charset="-128"/>
            </a:endParaRPr>
          </a:p>
          <a:p>
            <a:r>
              <a:rPr lang="ja-JP" altLang="en-US" sz="1600" smtClean="0">
                <a:ea typeface="ＭＳ Ｐゴシック" charset="-128"/>
              </a:rPr>
              <a:t>　詳細まで踏み込むことはレベルの問題で避けるべきであり、あくまで属地主義を前提に、世界各地で簡単に侵害が起こりうる一方で、それへの対応が難しいことを説明すれば足る。</a:t>
            </a:r>
            <a:endParaRPr lang="en-US" altLang="ja-JP" sz="1600" smtClean="0">
              <a:ea typeface="ＭＳ Ｐゴシック" charset="-128"/>
            </a:endParaRPr>
          </a:p>
        </p:txBody>
      </p:sp>
      <p:sp>
        <p:nvSpPr>
          <p:cNvPr id="80899" name="スライド番号プレースホルダー 3"/>
          <p:cNvSpPr>
            <a:spLocks noGrp="1"/>
          </p:cNvSpPr>
          <p:nvPr>
            <p:ph type="sldNum" sz="quarter" idx="5"/>
          </p:nvPr>
        </p:nvSpPr>
        <p:spPr bwMode="auto">
          <a:noFill/>
          <a:ln>
            <a:miter lim="800000"/>
            <a:headEnd/>
            <a:tailEnd/>
          </a:ln>
        </p:spPr>
        <p:txBody>
          <a:bodyPr/>
          <a:lstStyle/>
          <a:p>
            <a:fld id="{26F43496-17C3-44D7-AA9A-84A00C837A50}" type="slidenum">
              <a:rPr lang="en-US" altLang="ja-JP" smtClean="0">
                <a:ea typeface="ＭＳ Ｐゴシック" charset="-128"/>
              </a:rPr>
              <a:pPr/>
              <a:t>16</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番号プレースホルダー 6"/>
          <p:cNvSpPr>
            <a:spLocks noGrp="1"/>
          </p:cNvSpPr>
          <p:nvPr>
            <p:ph type="sldNum" sz="quarter" idx="5"/>
          </p:nvPr>
        </p:nvSpPr>
        <p:spPr bwMode="auto">
          <a:noFill/>
          <a:ln>
            <a:miter lim="800000"/>
            <a:headEnd/>
            <a:tailEnd/>
          </a:ln>
        </p:spPr>
        <p:txBody>
          <a:bodyPr/>
          <a:lstStyle/>
          <a:p>
            <a:fld id="{922CCAFD-477F-4A2A-A258-F94D36FE7317}" type="slidenum">
              <a:rPr lang="ja-JP" altLang="en-US" smtClean="0">
                <a:ea typeface="ＭＳ Ｐゴシック" charset="-128"/>
              </a:rPr>
              <a:pPr/>
              <a:t>17</a:t>
            </a:fld>
            <a:endParaRPr lang="en-US" altLang="ja-JP" smtClean="0">
              <a:ea typeface="ＭＳ Ｐゴシック" charset="-128"/>
            </a:endParaRPr>
          </a:p>
        </p:txBody>
      </p:sp>
      <p:sp>
        <p:nvSpPr>
          <p:cNvPr id="82946" name="Rectangle 2"/>
          <p:cNvSpPr>
            <a:spLocks noGrp="1" noRot="1" noChangeAspect="1" noTextEdit="1"/>
          </p:cNvSpPr>
          <p:nvPr>
            <p:ph type="sldImg"/>
          </p:nvPr>
        </p:nvSpPr>
        <p:spPr bwMode="auto">
          <a:xfrm>
            <a:off x="593725" y="679450"/>
            <a:ext cx="5743575" cy="3976688"/>
          </a:xfrm>
          <a:noFill/>
          <a:ln>
            <a:solidFill>
              <a:srgbClr val="000000"/>
            </a:solidFill>
            <a:miter lim="800000"/>
            <a:headEnd/>
            <a:tailEnd/>
          </a:ln>
        </p:spPr>
      </p:sp>
      <p:sp>
        <p:nvSpPr>
          <p:cNvPr id="8294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6"/>
          <p:cNvSpPr>
            <a:spLocks noGrp="1"/>
          </p:cNvSpPr>
          <p:nvPr>
            <p:ph type="sldNum" sz="quarter" idx="5"/>
          </p:nvPr>
        </p:nvSpPr>
        <p:spPr bwMode="auto">
          <a:noFill/>
          <a:ln>
            <a:miter lim="800000"/>
            <a:headEnd/>
            <a:tailEnd/>
          </a:ln>
        </p:spPr>
        <p:txBody>
          <a:bodyPr/>
          <a:lstStyle/>
          <a:p>
            <a:fld id="{41A9106D-BF6A-45B4-BAD0-D449E4ADBAD9}" type="slidenum">
              <a:rPr lang="en-US" altLang="ja-JP" smtClean="0">
                <a:solidFill>
                  <a:srgbClr val="000000"/>
                </a:solidFill>
                <a:ea typeface="ＭＳ Ｐゴシック" charset="-128"/>
              </a:rPr>
              <a:pPr/>
              <a:t>18</a:t>
            </a:fld>
            <a:endParaRPr lang="en-US" altLang="ja-JP" smtClean="0">
              <a:solidFill>
                <a:srgbClr val="000000"/>
              </a:solidFill>
              <a:ea typeface="ＭＳ Ｐゴシック" charset="-128"/>
            </a:endParaRPr>
          </a:p>
        </p:txBody>
      </p:sp>
      <p:sp>
        <p:nvSpPr>
          <p:cNvPr id="84994" name="Rectangle 2"/>
          <p:cNvSpPr>
            <a:spLocks noGrp="1" noRot="1" noChangeAspect="1" noTextEdit="1"/>
          </p:cNvSpPr>
          <p:nvPr>
            <p:ph type="sldImg"/>
          </p:nvPr>
        </p:nvSpPr>
        <p:spPr bwMode="auto">
          <a:xfrm>
            <a:off x="482600" y="585788"/>
            <a:ext cx="5816600" cy="4027487"/>
          </a:xfrm>
          <a:noFill/>
          <a:ln>
            <a:solidFill>
              <a:srgbClr val="000000"/>
            </a:solidFill>
            <a:miter lim="800000"/>
            <a:headEnd/>
            <a:tailEnd/>
          </a:ln>
        </p:spPr>
      </p:sp>
      <p:sp>
        <p:nvSpPr>
          <p:cNvPr id="20483" name="Rectangle 3"/>
          <p:cNvSpPr>
            <a:spLocks noGrp="1"/>
          </p:cNvSpPr>
          <p:nvPr>
            <p:ph type="body" idx="1"/>
          </p:nvPr>
        </p:nvSpPr>
        <p:spPr bwMode="auto">
          <a:xfrm>
            <a:off x="377825" y="4721225"/>
            <a:ext cx="5954713" cy="4471988"/>
          </a:xfrm>
        </p:spPr>
        <p:txBody>
          <a:bodyPr wrap="square" lIns="91440" tIns="45720" rIns="91440" bIns="45720" numCol="1" anchor="t" anchorCtr="0" compatLnSpc="1">
            <a:prstTxWarp prst="textNoShape">
              <a:avLst/>
            </a:prstTxWarp>
            <a:normAutofit lnSpcReduction="10000"/>
          </a:bodyPr>
          <a:lstStyle/>
          <a:p>
            <a:pPr>
              <a:defRPr/>
            </a:pPr>
            <a:r>
              <a:rPr lang="en-US" altLang="ja-JP" sz="1600" dirty="0" smtClean="0"/>
              <a:t>〔</a:t>
            </a:r>
            <a:r>
              <a:rPr lang="ja-JP" altLang="en-US" sz="1600" dirty="0" smtClean="0"/>
              <a:t>狙い</a:t>
            </a:r>
            <a:r>
              <a:rPr lang="en-US" altLang="ja-JP" sz="1600" dirty="0" smtClean="0"/>
              <a:t>〕</a:t>
            </a:r>
            <a:endParaRPr lang="ja-JP" altLang="en-US" sz="1600" dirty="0" smtClean="0"/>
          </a:p>
          <a:p>
            <a:pPr>
              <a:defRPr/>
            </a:pPr>
            <a:r>
              <a:rPr lang="ja-JP" altLang="en-US" sz="1600" dirty="0" smtClean="0"/>
              <a:t>研究活動の中で他人の知的財産を利用する場面について理解させる。</a:t>
            </a:r>
          </a:p>
          <a:p>
            <a:pPr>
              <a:defRPr/>
            </a:pPr>
            <a:endParaRPr lang="en-US" altLang="ja-JP" sz="1600" dirty="0" smtClean="0"/>
          </a:p>
          <a:p>
            <a:pPr>
              <a:defRPr/>
            </a:pPr>
            <a:r>
              <a:rPr lang="en-US" altLang="ja-JP" sz="1600" dirty="0" smtClean="0"/>
              <a:t>〔</a:t>
            </a:r>
            <a:r>
              <a:rPr lang="ja-JP" altLang="en-US" sz="1600" dirty="0" smtClean="0"/>
              <a:t>説明</a:t>
            </a:r>
            <a:r>
              <a:rPr lang="en-US" altLang="ja-JP" sz="1600" dirty="0" smtClean="0"/>
              <a:t>〕</a:t>
            </a:r>
          </a:p>
          <a:p>
            <a:pPr>
              <a:defRPr/>
            </a:pPr>
            <a:r>
              <a:rPr lang="ja-JP" altLang="en-US" sz="1600" dirty="0" smtClean="0"/>
              <a:t>　具体例にあるような経験を学生に具体的に想起させ、自分たちの研究においては、他人の知的財産が不可欠であることを理解させる。</a:t>
            </a:r>
            <a:endParaRPr lang="en-US" altLang="ja-JP" sz="1600" dirty="0" smtClean="0"/>
          </a:p>
          <a:p>
            <a:pPr>
              <a:defRPr/>
            </a:pPr>
            <a:r>
              <a:rPr lang="ja-JP" altLang="en-US" sz="1600" dirty="0" smtClean="0"/>
              <a:t>　ここでは、特に、研究活動において他人の知的財産を利用する場面を想起させるために、具体例としては、研究活動において、他人の特許発明を利用する場合をあげて、試験研究の例外（６９条）との関係や、他人の発明との利用関係（７２条）などにつながる事例をあげるとともに、研究活動に密接に関連する論文発表などにおける他人の論文の引用という著作権法上の問題を具体例として取り上げた。</a:t>
            </a:r>
            <a:endParaRPr lang="en-US" altLang="ja-JP" sz="1600" dirty="0" smtClean="0"/>
          </a:p>
          <a:p>
            <a:pPr>
              <a:defRPr/>
            </a:pPr>
            <a:r>
              <a:rPr lang="ja-JP" altLang="en-US" sz="1600" dirty="0" smtClean="0"/>
              <a:t>　実験装置の使用や実施（特許法２条３項）の概念に注意する。</a:t>
            </a:r>
            <a:endParaRPr lang="en-US" altLang="ja-JP" sz="16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スライド イメージ プレースホルダ 1"/>
          <p:cNvSpPr>
            <a:spLocks noGrp="1" noRot="1" noChangeAspect="1" noTextEdit="1"/>
          </p:cNvSpPr>
          <p:nvPr>
            <p:ph type="sldImg"/>
          </p:nvPr>
        </p:nvSpPr>
        <p:spPr bwMode="auto">
          <a:xfrm>
            <a:off x="482600" y="585788"/>
            <a:ext cx="5816600" cy="4027487"/>
          </a:xfrm>
          <a:noFill/>
          <a:ln>
            <a:solidFill>
              <a:srgbClr val="000000"/>
            </a:solidFill>
            <a:miter lim="800000"/>
            <a:headEnd/>
            <a:tailEnd/>
          </a:ln>
        </p:spPr>
      </p:sp>
      <p:sp>
        <p:nvSpPr>
          <p:cNvPr id="87042" name="スライド番号プレースホルダ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defTabSz="457200"/>
            <a:fld id="{BDCAEF0C-C36E-4FE0-B4B7-E7014772D6DD}" type="slidenum">
              <a:rPr lang="ja-JP" altLang="en-US" sz="1200">
                <a:solidFill>
                  <a:srgbClr val="000000"/>
                </a:solidFill>
                <a:latin typeface="Calibri" pitchFamily="34" charset="0"/>
              </a:rPr>
              <a:pPr algn="r" defTabSz="457200"/>
              <a:t>19</a:t>
            </a:fld>
            <a:endParaRPr lang="en-US" altLang="ja-JP" sz="1200">
              <a:solidFill>
                <a:srgbClr val="000000"/>
              </a:solidFill>
              <a:latin typeface="Calibri" pitchFamily="34" charset="0"/>
            </a:endParaRPr>
          </a:p>
        </p:txBody>
      </p:sp>
      <p:sp>
        <p:nvSpPr>
          <p:cNvPr id="87043" name="ノート プレースホルダ 4"/>
          <p:cNvSpPr>
            <a:spLocks noGrp="1"/>
          </p:cNvSpPr>
          <p:nvPr>
            <p:ph type="body" idx="1"/>
          </p:nvPr>
        </p:nvSpPr>
        <p:spPr bwMode="auto">
          <a:xfrm>
            <a:off x="522288" y="4721225"/>
            <a:ext cx="5602287" cy="4471988"/>
          </a:xfrm>
          <a:noFill/>
        </p:spPr>
        <p:txBody>
          <a:bodyPr wrap="square" lIns="91440" tIns="45720" rIns="91440" bIns="45720" numCol="1" anchor="t" anchorCtr="0" compatLnSpc="1">
            <a:prstTxWarp prst="textNoShape">
              <a:avLst/>
            </a:prstTxWarp>
          </a:bodyPr>
          <a:lstStyle/>
          <a:p>
            <a:pPr>
              <a:spcBef>
                <a:spcPct val="0"/>
              </a:spcBef>
            </a:pPr>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pPr>
              <a:spcBef>
                <a:spcPct val="0"/>
              </a:spcBef>
            </a:pPr>
            <a:r>
              <a:rPr lang="ja-JP" altLang="en-US" sz="1600" smtClean="0">
                <a:ea typeface="ＭＳ Ｐゴシック" charset="-128"/>
              </a:rPr>
              <a:t>他人の権利の利用について説明する前提として、他人の知的財産権をなぜ尊重することが必要であるのかについてその概念を説明する。</a:t>
            </a:r>
            <a:endParaRPr lang="en-US" altLang="ja-JP" sz="1600" smtClean="0">
              <a:ea typeface="ＭＳ Ｐゴシック" charset="-128"/>
            </a:endParaRPr>
          </a:p>
          <a:p>
            <a:pPr>
              <a:spcBef>
                <a:spcPct val="0"/>
              </a:spcBef>
            </a:pPr>
            <a:endParaRPr lang="en-US" altLang="ja-JP" sz="1600" smtClean="0">
              <a:ea typeface="ＭＳ Ｐゴシック" charset="-128"/>
            </a:endParaRPr>
          </a:p>
          <a:p>
            <a:pPr>
              <a:spcBef>
                <a:spcPct val="0"/>
              </a:spcBef>
            </a:pPr>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pPr>
              <a:spcBef>
                <a:spcPct val="0"/>
              </a:spcBef>
            </a:pPr>
            <a:r>
              <a:rPr lang="ja-JP" altLang="en-US" sz="1600" smtClean="0">
                <a:ea typeface="ＭＳ Ｐゴシック" charset="-128"/>
              </a:rPr>
              <a:t>知的財産権制度が目指す社会を実現するためには、制度による保護のみならず、他人の権利を尊重するという個人個人のモラル、姿勢が必要であることを説明し、他人の権利を尊重するためには、他人の権利を適法に利用する方法について学ぶことが重要であることを説明する。</a:t>
            </a:r>
            <a:endParaRPr lang="en-US" altLang="ja-JP" sz="1600"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kumimoji="0" lang="ja-JP" altLang="en-US" smtClean="0">
              <a:ea typeface="ＭＳ Ｐゴシック" charset="-128"/>
            </a:endParaRPr>
          </a:p>
        </p:txBody>
      </p:sp>
      <p:sp>
        <p:nvSpPr>
          <p:cNvPr id="52227"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2756F27F-406A-4C40-A499-C2B4A153D09B}" type="slidenum">
              <a:rPr kumimoji="0" lang="en-US" altLang="ja-JP" sz="1200">
                <a:latin typeface="Calibri" pitchFamily="34" charset="0"/>
              </a:rPr>
              <a:pPr algn="r"/>
              <a:t>2</a:t>
            </a:fld>
            <a:endParaRPr kumimoji="0" lang="en-US" altLang="ja-JP"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6"/>
          <p:cNvSpPr>
            <a:spLocks noGrp="1"/>
          </p:cNvSpPr>
          <p:nvPr>
            <p:ph type="sldNum" sz="quarter" idx="5"/>
          </p:nvPr>
        </p:nvSpPr>
        <p:spPr bwMode="auto">
          <a:noFill/>
          <a:ln>
            <a:miter lim="800000"/>
            <a:headEnd/>
            <a:tailEnd/>
          </a:ln>
        </p:spPr>
        <p:txBody>
          <a:bodyPr/>
          <a:lstStyle/>
          <a:p>
            <a:fld id="{9689385C-018B-4CDC-A426-6381AE452983}" type="slidenum">
              <a:rPr lang="en-US" altLang="ja-JP" smtClean="0">
                <a:solidFill>
                  <a:srgbClr val="000000"/>
                </a:solidFill>
                <a:ea typeface="ＭＳ Ｐゴシック" charset="-128"/>
              </a:rPr>
              <a:pPr/>
              <a:t>20</a:t>
            </a:fld>
            <a:endParaRPr lang="en-US" altLang="ja-JP" smtClean="0">
              <a:solidFill>
                <a:srgbClr val="000000"/>
              </a:solidFill>
              <a:ea typeface="ＭＳ Ｐゴシック" charset="-128"/>
            </a:endParaRPr>
          </a:p>
        </p:txBody>
      </p:sp>
      <p:sp>
        <p:nvSpPr>
          <p:cNvPr id="89090" name="Rectangle 2"/>
          <p:cNvSpPr>
            <a:spLocks noGrp="1" noRot="1" noChangeAspect="1" noTextEdit="1"/>
          </p:cNvSpPr>
          <p:nvPr>
            <p:ph type="sldImg"/>
          </p:nvPr>
        </p:nvSpPr>
        <p:spPr bwMode="auto">
          <a:xfrm>
            <a:off x="482600" y="585788"/>
            <a:ext cx="5816600" cy="4027487"/>
          </a:xfrm>
          <a:noFill/>
          <a:ln>
            <a:solidFill>
              <a:srgbClr val="000000"/>
            </a:solidFill>
            <a:miter lim="800000"/>
            <a:headEnd/>
            <a:tailEnd/>
          </a:ln>
        </p:spPr>
      </p:sp>
      <p:sp>
        <p:nvSpPr>
          <p:cNvPr id="89091" name="Rectangle 3"/>
          <p:cNvSpPr>
            <a:spLocks noGrp="1"/>
          </p:cNvSpPr>
          <p:nvPr>
            <p:ph type="body" idx="1"/>
          </p:nvPr>
        </p:nvSpPr>
        <p:spPr bwMode="auto">
          <a:xfrm>
            <a:off x="450850" y="4735513"/>
            <a:ext cx="5903913" cy="4471987"/>
          </a:xfrm>
          <a:noFill/>
        </p:spPr>
        <p:txBody>
          <a:bodyPr wrap="square" lIns="91440" tIns="45720" rIns="91440" bIns="45720" numCol="1" anchor="t" anchorCtr="0" compatLnSpc="1">
            <a:prstTxWarp prst="textNoShape">
              <a:avLst/>
            </a:prstTxWarp>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２限の特許権の効力でもふれたように、発明を利用する場合に特許権者であっても自分の発明を利用できない場合があったり、特許権がおよばない場合があることを説明。また、他人の権利を利用する場合には、実施権を得ればよいことを理解させる。</a:t>
            </a:r>
            <a:endParaRPr lang="en-US" altLang="ja-JP" sz="1600" smtClean="0">
              <a:latin typeface="ＭＳ Ｐゴシック" charset="-128"/>
              <a:ea typeface="ＭＳ Ｐゴシック" charset="-128"/>
            </a:endParaRPr>
          </a:p>
          <a:p>
            <a:endParaRPr lang="ja-JP" altLang="en-US"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スライド上半分で、特許を取得しさえすれば、権利者は自由に実施できるという誤解を防ぐ。特に利用関係（</a:t>
            </a:r>
            <a:r>
              <a:rPr lang="en-US" altLang="ja-JP" sz="1600" smtClean="0">
                <a:latin typeface="ＭＳ Ｐゴシック" charset="-128"/>
                <a:ea typeface="ＭＳ Ｐゴシック" charset="-128"/>
              </a:rPr>
              <a:t>72</a:t>
            </a:r>
            <a:r>
              <a:rPr lang="ja-JP" altLang="en-US" sz="1600" smtClean="0">
                <a:latin typeface="ＭＳ Ｐゴシック" charset="-128"/>
                <a:ea typeface="ＭＳ Ｐゴシック" charset="-128"/>
              </a:rPr>
              <a:t>条）。</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他方、スライド下半分で、他人の特許の存する発明であっても、一定の場合には使用できることを説明する。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試験研究については後に触れるため、ここでは主に実施権（ライセンス）について説明する。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その具体的な活用については、特許の活用にて言及する。</a:t>
            </a:r>
            <a:endParaRPr lang="en-US" altLang="ja-JP" sz="1600" smtClean="0">
              <a:latin typeface="ＭＳ Ｐゴシック" charset="-128"/>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ー 1"/>
          <p:cNvSpPr>
            <a:spLocks noGrp="1" noRot="1" noChangeAspect="1" noTextEdit="1"/>
          </p:cNvSpPr>
          <p:nvPr>
            <p:ph type="sldImg"/>
          </p:nvPr>
        </p:nvSpPr>
        <p:spPr bwMode="auto">
          <a:xfrm>
            <a:off x="492125" y="385763"/>
            <a:ext cx="6107113" cy="4229100"/>
          </a:xfrm>
          <a:noFill/>
          <a:ln>
            <a:solidFill>
              <a:srgbClr val="000000"/>
            </a:solidFill>
            <a:miter lim="800000"/>
            <a:headEnd/>
            <a:tailEnd/>
          </a:ln>
        </p:spPr>
      </p:sp>
      <p:sp>
        <p:nvSpPr>
          <p:cNvPr id="91138" name="ノート プレースホルダー 2"/>
          <p:cNvSpPr>
            <a:spLocks noGrp="1"/>
          </p:cNvSpPr>
          <p:nvPr>
            <p:ph type="body" idx="1"/>
          </p:nvPr>
        </p:nvSpPr>
        <p:spPr bwMode="auto">
          <a:xfrm>
            <a:off x="473075" y="4721225"/>
            <a:ext cx="5930900" cy="5100638"/>
          </a:xfrm>
          <a:noFill/>
        </p:spPr>
        <p:txBody>
          <a:bodyPr wrap="square" lIns="91440" tIns="45720" rIns="91440" bIns="45720" numCol="1" anchor="t" anchorCtr="0" compatLnSpc="1">
            <a:prstTxWarp prst="textNoShape">
              <a:avLst/>
            </a:prstTxWarp>
          </a:bodyPr>
          <a:lstStyle/>
          <a:p>
            <a:pPr eaLnBrk="1" hangingPunct="1">
              <a:spcBef>
                <a:spcPct val="0"/>
              </a:spcBef>
            </a:pPr>
            <a:r>
              <a:rPr lang="en-US" altLang="ja-JP" sz="1500" smtClean="0">
                <a:latin typeface="ＭＳ Ｐゴシック" charset="-128"/>
                <a:ea typeface="ＭＳ Ｐゴシック" charset="-128"/>
              </a:rPr>
              <a:t>〔</a:t>
            </a:r>
            <a:r>
              <a:rPr lang="ja-JP" altLang="en-US" sz="1500" smtClean="0">
                <a:latin typeface="ＭＳ Ｐゴシック" charset="-128"/>
                <a:ea typeface="ＭＳ Ｐゴシック" charset="-128"/>
              </a:rPr>
              <a:t>狙い</a:t>
            </a:r>
            <a:r>
              <a:rPr lang="en-US" altLang="ja-JP" sz="1500" smtClean="0">
                <a:latin typeface="ＭＳ Ｐゴシック" charset="-128"/>
                <a:ea typeface="ＭＳ Ｐゴシック" charset="-128"/>
              </a:rPr>
              <a:t>〕</a:t>
            </a:r>
          </a:p>
          <a:p>
            <a:pPr eaLnBrk="1" hangingPunct="1">
              <a:spcBef>
                <a:spcPct val="0"/>
              </a:spcBef>
            </a:pPr>
            <a:r>
              <a:rPr lang="ja-JP" altLang="en-US" sz="1500" smtClean="0">
                <a:latin typeface="ＭＳ Ｐゴシック" charset="-128"/>
                <a:ea typeface="ＭＳ Ｐゴシック" charset="-128"/>
              </a:rPr>
              <a:t>知的財産活動が企業の事業に対してどのような役割を果たすのかを説明することで、企業にとっての知的財産権の重要性を理解させる。</a:t>
            </a:r>
            <a:endParaRPr lang="en-US" altLang="ja-JP" sz="1500" smtClean="0">
              <a:latin typeface="ＭＳ Ｐゴシック" charset="-128"/>
              <a:ea typeface="ＭＳ Ｐゴシック" charset="-128"/>
            </a:endParaRPr>
          </a:p>
          <a:p>
            <a:pPr eaLnBrk="1" hangingPunct="1">
              <a:spcBef>
                <a:spcPct val="0"/>
              </a:spcBef>
            </a:pPr>
            <a:endParaRPr lang="en-US" altLang="ja-JP" sz="1500" smtClean="0">
              <a:latin typeface="ＭＳ Ｐゴシック" charset="-128"/>
              <a:ea typeface="ＭＳ Ｐゴシック" charset="-128"/>
            </a:endParaRPr>
          </a:p>
          <a:p>
            <a:pPr eaLnBrk="1" hangingPunct="1">
              <a:spcBef>
                <a:spcPct val="0"/>
              </a:spcBef>
            </a:pPr>
            <a:r>
              <a:rPr lang="en-US" altLang="ja-JP" sz="1500" smtClean="0">
                <a:latin typeface="ＭＳ Ｐゴシック" charset="-128"/>
                <a:ea typeface="ＭＳ Ｐゴシック" charset="-128"/>
              </a:rPr>
              <a:t>〔</a:t>
            </a:r>
            <a:r>
              <a:rPr lang="ja-JP" altLang="en-US" sz="1500" smtClean="0">
                <a:latin typeface="ＭＳ Ｐゴシック" charset="-128"/>
                <a:ea typeface="ＭＳ Ｐゴシック" charset="-128"/>
              </a:rPr>
              <a:t>説明</a:t>
            </a:r>
            <a:r>
              <a:rPr lang="en-US" altLang="ja-JP" sz="1500" smtClean="0">
                <a:latin typeface="ＭＳ Ｐゴシック" charset="-128"/>
                <a:ea typeface="ＭＳ Ｐゴシック" charset="-128"/>
              </a:rPr>
              <a:t>〕</a:t>
            </a:r>
          </a:p>
          <a:p>
            <a:pPr eaLnBrk="1" hangingPunct="1">
              <a:spcBef>
                <a:spcPct val="0"/>
              </a:spcBef>
            </a:pPr>
            <a:r>
              <a:rPr lang="ja-JP" altLang="en-US" sz="1500" smtClean="0">
                <a:latin typeface="ＭＳ Ｐゴシック" charset="-128"/>
                <a:ea typeface="ＭＳ Ｐゴシック" charset="-128"/>
              </a:rPr>
              <a:t>○事業等の安全性の確保</a:t>
            </a:r>
            <a:endParaRPr lang="en-US" altLang="ja-JP" sz="1500" smtClean="0">
              <a:latin typeface="ＭＳ Ｐゴシック" charset="-128"/>
              <a:ea typeface="ＭＳ Ｐゴシック" charset="-128"/>
            </a:endParaRPr>
          </a:p>
          <a:p>
            <a:pPr eaLnBrk="1" hangingPunct="1">
              <a:spcBef>
                <a:spcPct val="0"/>
              </a:spcBef>
            </a:pPr>
            <a:r>
              <a:rPr lang="ja-JP" altLang="en-US" sz="1400" smtClean="0">
                <a:latin typeface="ＭＳ Ｐゴシック" charset="-128"/>
                <a:ea typeface="ＭＳ Ｐゴシック" charset="-128"/>
              </a:rPr>
              <a:t>　世界に知財紛争リスクを知らしめた事例：コダックポラロイドの特許紛争</a:t>
            </a:r>
            <a:endParaRPr lang="en-US" altLang="ja-JP" sz="1400" smtClean="0">
              <a:latin typeface="ＭＳ Ｐゴシック" charset="-128"/>
              <a:ea typeface="ＭＳ Ｐゴシック" charset="-128"/>
            </a:endParaRPr>
          </a:p>
          <a:p>
            <a:pPr eaLnBrk="1" hangingPunct="1">
              <a:spcBef>
                <a:spcPct val="0"/>
              </a:spcBef>
            </a:pPr>
            <a:r>
              <a:rPr lang="en-US" altLang="ja-JP" sz="1400" smtClean="0">
                <a:latin typeface="ＭＳ Ｐゴシック" charset="-128"/>
                <a:ea typeface="ＭＳ Ｐゴシック" charset="-128"/>
              </a:rPr>
              <a:t>1980</a:t>
            </a:r>
            <a:r>
              <a:rPr lang="ja-JP" altLang="en-US" sz="1400" smtClean="0">
                <a:latin typeface="ＭＳ Ｐゴシック" charset="-128"/>
                <a:ea typeface="ＭＳ Ｐゴシック" charset="-128"/>
              </a:rPr>
              <a:t>年代、コダックのインスタントフィルムがポラロイドの特許を侵害するとして、コダックが</a:t>
            </a:r>
            <a:r>
              <a:rPr lang="en-US" altLang="ja-JP" sz="1400" smtClean="0">
                <a:latin typeface="ＭＳ Ｐゴシック" charset="-128"/>
                <a:ea typeface="ＭＳ Ｐゴシック" charset="-128"/>
              </a:rPr>
              <a:t>1000</a:t>
            </a:r>
            <a:r>
              <a:rPr lang="ja-JP" altLang="en-US" sz="1400" smtClean="0">
                <a:latin typeface="ＭＳ Ｐゴシック" charset="-128"/>
                <a:ea typeface="ＭＳ Ｐゴシック" charset="-128"/>
              </a:rPr>
              <a:t>億円規模の賠償金支払と製品廃棄を命じられた事例　</a:t>
            </a:r>
            <a:endParaRPr lang="en-US" altLang="ja-JP" sz="1400" smtClean="0">
              <a:latin typeface="ＭＳ Ｐゴシック" charset="-128"/>
              <a:ea typeface="ＭＳ Ｐゴシック" charset="-128"/>
            </a:endParaRPr>
          </a:p>
          <a:p>
            <a:pPr eaLnBrk="1" hangingPunct="1">
              <a:spcBef>
                <a:spcPct val="0"/>
              </a:spcBef>
            </a:pPr>
            <a:r>
              <a:rPr lang="ja-JP" altLang="en-US" sz="1400" smtClean="0">
                <a:latin typeface="ＭＳ Ｐゴシック" charset="-128"/>
                <a:ea typeface="ＭＳ Ｐゴシック" charset="-128"/>
              </a:rPr>
              <a:t>⇒これによりコダックはインスタントカメラ事業から撤退</a:t>
            </a:r>
            <a:endParaRPr lang="en-US" altLang="ja-JP" sz="1400" smtClean="0">
              <a:latin typeface="ＭＳ Ｐゴシック" charset="-128"/>
              <a:ea typeface="ＭＳ Ｐゴシック" charset="-128"/>
            </a:endParaRPr>
          </a:p>
          <a:p>
            <a:pPr eaLnBrk="1" hangingPunct="1">
              <a:spcBef>
                <a:spcPct val="0"/>
              </a:spcBef>
            </a:pPr>
            <a:endParaRPr lang="en-US" altLang="ja-JP" sz="1500" smtClean="0">
              <a:latin typeface="ＭＳ Ｐゴシック" charset="-128"/>
              <a:ea typeface="ＭＳ Ｐゴシック" charset="-128"/>
            </a:endParaRPr>
          </a:p>
          <a:p>
            <a:pPr eaLnBrk="1" hangingPunct="1">
              <a:spcBef>
                <a:spcPct val="0"/>
              </a:spcBef>
            </a:pPr>
            <a:r>
              <a:rPr lang="ja-JP" altLang="en-US" sz="1500" smtClean="0">
                <a:latin typeface="ＭＳ Ｐゴシック" charset="-128"/>
                <a:ea typeface="ＭＳ Ｐゴシック" charset="-128"/>
              </a:rPr>
              <a:t>○事業等の優位性の確保</a:t>
            </a:r>
            <a:endParaRPr lang="en-US" altLang="ja-JP" sz="1500" smtClean="0">
              <a:latin typeface="ＭＳ Ｐゴシック" charset="-128"/>
              <a:ea typeface="ＭＳ Ｐゴシック" charset="-128"/>
            </a:endParaRPr>
          </a:p>
          <a:p>
            <a:pPr eaLnBrk="1" hangingPunct="1">
              <a:spcBef>
                <a:spcPct val="0"/>
              </a:spcBef>
            </a:pPr>
            <a:r>
              <a:rPr lang="ja-JP" altLang="en-US" sz="1400" smtClean="0">
                <a:latin typeface="ＭＳ Ｐゴシック" charset="-128"/>
                <a:ea typeface="ＭＳ Ｐゴシック" charset="-128"/>
              </a:rPr>
              <a:t>　例えば、その技術分野の核となる技術を中心に特許網を構築すれば、優位な競争をすることができる。</a:t>
            </a:r>
            <a:endParaRPr lang="en-US" altLang="ja-JP" sz="1400" smtClean="0">
              <a:latin typeface="ＭＳ Ｐゴシック" charset="-128"/>
              <a:ea typeface="ＭＳ Ｐゴシック" charset="-128"/>
            </a:endParaRPr>
          </a:p>
          <a:p>
            <a:pPr eaLnBrk="1" hangingPunct="1">
              <a:spcBef>
                <a:spcPct val="0"/>
              </a:spcBef>
            </a:pPr>
            <a:r>
              <a:rPr lang="ja-JP" altLang="en-US" sz="1400" smtClean="0">
                <a:latin typeface="ＭＳ Ｐゴシック" charset="-128"/>
                <a:ea typeface="ＭＳ Ｐゴシック" charset="-128"/>
              </a:rPr>
              <a:t>キャノンのインクジェットプリンタ技術（バブルジェット方式）</a:t>
            </a:r>
            <a:endParaRPr lang="en-US" altLang="ja-JP" sz="1400" smtClean="0">
              <a:latin typeface="ＭＳ Ｐゴシック" charset="-128"/>
              <a:ea typeface="ＭＳ Ｐゴシック" charset="-128"/>
            </a:endParaRPr>
          </a:p>
          <a:p>
            <a:pPr eaLnBrk="1" hangingPunct="1">
              <a:spcBef>
                <a:spcPct val="0"/>
              </a:spcBef>
            </a:pPr>
            <a:endParaRPr lang="en-US" altLang="ja-JP" sz="1500" smtClean="0">
              <a:latin typeface="ＭＳ Ｐゴシック" charset="-128"/>
              <a:ea typeface="ＭＳ Ｐゴシック" charset="-128"/>
            </a:endParaRPr>
          </a:p>
          <a:p>
            <a:pPr eaLnBrk="1" hangingPunct="1">
              <a:spcBef>
                <a:spcPct val="0"/>
              </a:spcBef>
            </a:pPr>
            <a:r>
              <a:rPr lang="ja-JP" altLang="en-US" sz="1500" smtClean="0">
                <a:latin typeface="ＭＳ Ｐゴシック" charset="-128"/>
                <a:ea typeface="ＭＳ Ｐゴシック" charset="-128"/>
              </a:rPr>
              <a:t>○事業等の市場形成：知的財産権により他社の参入障壁を構築して市場の独占化を図ることができる。</a:t>
            </a:r>
            <a:endParaRPr lang="en-US" altLang="ja-JP" sz="1500" smtClean="0">
              <a:latin typeface="ＭＳ Ｐゴシック" charset="-128"/>
              <a:ea typeface="ＭＳ Ｐゴシック" charset="-128"/>
            </a:endParaRPr>
          </a:p>
          <a:p>
            <a:pPr eaLnBrk="1" hangingPunct="1">
              <a:spcBef>
                <a:spcPct val="0"/>
              </a:spcBef>
            </a:pPr>
            <a:r>
              <a:rPr lang="ja-JP" altLang="en-US" sz="1400" smtClean="0">
                <a:latin typeface="ＭＳ Ｐゴシック" charset="-128"/>
                <a:ea typeface="ＭＳ Ｐゴシック" charset="-128"/>
              </a:rPr>
              <a:t>　事例：青色ＬＥＤは、日亜化学工業と豊田合成が必須特許をそれぞれ保有していたため、ローム等の企業の参入が大幅に遅れた</a:t>
            </a:r>
            <a:endParaRPr lang="en-US" altLang="ja-JP" sz="1400" smtClean="0">
              <a:latin typeface="ＭＳ Ｐゴシック" charset="-128"/>
              <a:ea typeface="ＭＳ Ｐゴシック" charset="-128"/>
            </a:endParaRPr>
          </a:p>
          <a:p>
            <a:pPr eaLnBrk="1" hangingPunct="1">
              <a:spcBef>
                <a:spcPct val="0"/>
              </a:spcBef>
            </a:pPr>
            <a:r>
              <a:rPr lang="ja-JP" altLang="en-US" sz="1400" smtClean="0">
                <a:latin typeface="ＭＳ Ｐゴシック" charset="-128"/>
                <a:ea typeface="ＭＳ Ｐゴシック" charset="-128"/>
              </a:rPr>
              <a:t>　事例：クローズからオープンへの切り替えにより、市場規模の増大に対応する（⇒後述）</a:t>
            </a:r>
            <a:endParaRPr lang="en-US" altLang="ja-JP" sz="1400" smtClean="0">
              <a:latin typeface="ＭＳ Ｐゴシック" charset="-128"/>
              <a:ea typeface="ＭＳ Ｐゴシック" charset="-128"/>
            </a:endParaRPr>
          </a:p>
        </p:txBody>
      </p:sp>
      <p:sp>
        <p:nvSpPr>
          <p:cNvPr id="91139" name="スライド番号プレースホルダー 3"/>
          <p:cNvSpPr>
            <a:spLocks noGrp="1"/>
          </p:cNvSpPr>
          <p:nvPr>
            <p:ph type="sldNum" sz="quarter" idx="5"/>
          </p:nvPr>
        </p:nvSpPr>
        <p:spPr bwMode="auto">
          <a:noFill/>
          <a:ln>
            <a:miter lim="800000"/>
            <a:headEnd/>
            <a:tailEnd/>
          </a:ln>
        </p:spPr>
        <p:txBody>
          <a:bodyPr/>
          <a:lstStyle/>
          <a:p>
            <a:fld id="{332F14D2-57A5-470B-A8BA-AADB902008AD}" type="slidenum">
              <a:rPr lang="en-US" altLang="zh-CN" smtClean="0">
                <a:solidFill>
                  <a:srgbClr val="000000"/>
                </a:solidFill>
                <a:ea typeface="ＭＳ Ｐゴシック" charset="-128"/>
              </a:rPr>
              <a:pPr/>
              <a:t>21</a:t>
            </a:fld>
            <a:endParaRPr lang="en-US" altLang="zh-CN" smtClean="0">
              <a:solidFill>
                <a:srgbClr val="000000"/>
              </a:solidFill>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 イメージ プレースホルダー 1"/>
          <p:cNvSpPr>
            <a:spLocks noGrp="1" noRot="1" noChangeAspect="1" noTextEdit="1"/>
          </p:cNvSpPr>
          <p:nvPr>
            <p:ph type="sldImg"/>
          </p:nvPr>
        </p:nvSpPr>
        <p:spPr bwMode="auto">
          <a:xfrm>
            <a:off x="593725" y="679450"/>
            <a:ext cx="5743575" cy="3976688"/>
          </a:xfrm>
          <a:noFill/>
          <a:ln>
            <a:solidFill>
              <a:srgbClr val="000000"/>
            </a:solidFill>
            <a:miter lim="800000"/>
            <a:headEnd/>
            <a:tailEnd/>
          </a:ln>
        </p:spPr>
      </p:sp>
      <p:sp>
        <p:nvSpPr>
          <p:cNvPr id="9318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r>
              <a:rPr lang="ja-JP" altLang="en-US" sz="1600" smtClean="0">
                <a:ea typeface="ＭＳ Ｐゴシック" charset="-128"/>
              </a:rPr>
              <a:t>企業が市場においてどのような思考で戦略を立てているのかを理解させる。</a:t>
            </a:r>
            <a:endParaRPr lang="en-US" altLang="ja-JP" sz="1600" smtClean="0">
              <a:ea typeface="ＭＳ Ｐゴシック" charset="-128"/>
            </a:endParaRPr>
          </a:p>
          <a:p>
            <a:endParaRPr lang="en-US" altLang="ja-JP" sz="1600" smtClean="0">
              <a:ea typeface="ＭＳ Ｐゴシック" charset="-128"/>
            </a:endParaRPr>
          </a:p>
          <a:p>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r>
              <a:rPr lang="ja-JP" altLang="en-US" sz="1600" smtClean="0">
                <a:ea typeface="ＭＳ Ｐゴシック" charset="-128"/>
              </a:rPr>
              <a:t>　研究者の創出した発明に係る特許について、どのような目的でどのような戦略を採用するのかを示している。</a:t>
            </a:r>
            <a:endParaRPr lang="en-US" altLang="ja-JP" sz="1600" smtClean="0">
              <a:ea typeface="ＭＳ Ｐゴシック" charset="-128"/>
            </a:endParaRPr>
          </a:p>
          <a:p>
            <a:r>
              <a:rPr lang="ja-JP" altLang="en-US" sz="1600" smtClean="0">
                <a:ea typeface="ＭＳ Ｐゴシック" charset="-128"/>
              </a:rPr>
              <a:t>　通常学生が想定するような独占実施が全てではなく、ライセンス等も含めた戦略的な活用が検討されていることを認識させる。</a:t>
            </a:r>
          </a:p>
        </p:txBody>
      </p:sp>
      <p:sp>
        <p:nvSpPr>
          <p:cNvPr id="93187" name="スライド番号プレースホルダー 3"/>
          <p:cNvSpPr>
            <a:spLocks noGrp="1"/>
          </p:cNvSpPr>
          <p:nvPr>
            <p:ph type="sldNum" sz="quarter" idx="5"/>
          </p:nvPr>
        </p:nvSpPr>
        <p:spPr bwMode="auto">
          <a:noFill/>
          <a:ln>
            <a:miter lim="800000"/>
            <a:headEnd/>
            <a:tailEnd/>
          </a:ln>
        </p:spPr>
        <p:txBody>
          <a:bodyPr/>
          <a:lstStyle/>
          <a:p>
            <a:fld id="{2D31F760-1587-4C02-AC11-C5657D169F07}" type="slidenum">
              <a:rPr lang="ja-JP" altLang="en-US" smtClean="0">
                <a:solidFill>
                  <a:srgbClr val="000000"/>
                </a:solidFill>
                <a:ea typeface="ＭＳ Ｐゴシック" charset="-128"/>
              </a:rPr>
              <a:pPr/>
              <a:t>22</a:t>
            </a:fld>
            <a:endParaRPr lang="en-US" altLang="ja-JP" smtClean="0">
              <a:solidFill>
                <a:srgbClr val="000000"/>
              </a:solidFill>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5234" name="ノート プレースホルダー 2"/>
          <p:cNvSpPr>
            <a:spLocks noGrp="1"/>
          </p:cNvSpPr>
          <p:nvPr>
            <p:ph type="body" idx="1"/>
          </p:nvPr>
        </p:nvSpPr>
        <p:spPr bwMode="auto">
          <a:xfrm>
            <a:off x="522288" y="4752975"/>
            <a:ext cx="5976937" cy="4473575"/>
          </a:xfrm>
          <a:noFill/>
        </p:spPr>
        <p:txBody>
          <a:bodyPr wrap="square" lIns="91440" tIns="45720" rIns="91440" bIns="45720" numCol="1" anchor="t" anchorCtr="0" compatLnSpc="1">
            <a:prstTxWarp prst="textNoShape">
              <a:avLst/>
            </a:prstTxWarp>
          </a:bodyPr>
          <a:lstStyle/>
          <a:p>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r>
              <a:rPr lang="ja-JP" altLang="en-US" sz="1600" smtClean="0">
                <a:ea typeface="ＭＳ Ｐゴシック" charset="-128"/>
              </a:rPr>
              <a:t>標準化の意義と、知的財産（ここでは問題になりやすい特許について）が絡んだ場合の問題を認識させる。</a:t>
            </a:r>
            <a:endParaRPr lang="en-US" altLang="ja-JP" sz="1600" smtClean="0">
              <a:ea typeface="ＭＳ Ｐゴシック" charset="-128"/>
            </a:endParaRPr>
          </a:p>
          <a:p>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r>
              <a:rPr lang="ja-JP" altLang="en-US" sz="1600" smtClean="0">
                <a:ea typeface="ＭＳ Ｐゴシック" charset="-128"/>
              </a:rPr>
              <a:t>　技術の標準化は、互換性・利便性の観点や製品普及のみならず、製品製造の効率性や市場確保など様々な観点から重要視されている。</a:t>
            </a:r>
            <a:endParaRPr lang="en-US" altLang="ja-JP" sz="1600" smtClean="0">
              <a:ea typeface="ＭＳ Ｐゴシック" charset="-128"/>
            </a:endParaRPr>
          </a:p>
          <a:p>
            <a:r>
              <a:rPr lang="ja-JP" altLang="en-US" sz="1600" smtClean="0">
                <a:ea typeface="ＭＳ Ｐゴシック" charset="-128"/>
              </a:rPr>
              <a:t>　そして、特に情報通信技術の分野においては、製品普及前に標準が策定されるようになってきていること、標準の対象となる技術が複雑・高度化していることなどから、技術標準に多数の特許が含まれるようになっている。</a:t>
            </a:r>
            <a:endParaRPr lang="en-US" altLang="ja-JP" sz="1600" smtClean="0">
              <a:ea typeface="ＭＳ Ｐゴシック" charset="-128"/>
            </a:endParaRPr>
          </a:p>
          <a:p>
            <a:r>
              <a:rPr lang="ja-JP" altLang="en-US" sz="1600" smtClean="0">
                <a:ea typeface="ＭＳ Ｐゴシック" charset="-128"/>
              </a:rPr>
              <a:t>　この項目では、技術標準に特許が含まれる場合にどのようにその権利が取り扱われるのかや、技術標準を策定する場合に、企業等が取りうる特許戦略について簡単な例をあげて、技術標準と特許の関係を簡単に説明する。</a:t>
            </a:r>
            <a:endParaRPr lang="en-US" altLang="ja-JP" sz="1600" smtClean="0">
              <a:ea typeface="ＭＳ Ｐゴシック" charset="-128"/>
            </a:endParaRPr>
          </a:p>
          <a:p>
            <a:endParaRPr lang="en-US" altLang="ja-JP" smtClean="0">
              <a:ea typeface="ＭＳ Ｐゴシック" charset="-128"/>
            </a:endParaRPr>
          </a:p>
        </p:txBody>
      </p:sp>
      <p:sp>
        <p:nvSpPr>
          <p:cNvPr id="95235" name="スライド番号プレースホルダー 3"/>
          <p:cNvSpPr>
            <a:spLocks noGrp="1"/>
          </p:cNvSpPr>
          <p:nvPr>
            <p:ph type="sldNum" sz="quarter" idx="5"/>
          </p:nvPr>
        </p:nvSpPr>
        <p:spPr bwMode="auto">
          <a:noFill/>
          <a:ln>
            <a:miter lim="800000"/>
            <a:headEnd/>
            <a:tailEnd/>
          </a:ln>
        </p:spPr>
        <p:txBody>
          <a:bodyPr/>
          <a:lstStyle/>
          <a:p>
            <a:fld id="{81B4E3C8-F489-45E4-B3EF-EB6901FE280B}" type="slidenum">
              <a:rPr lang="ja-JP" altLang="en-US" smtClean="0">
                <a:solidFill>
                  <a:srgbClr val="000000"/>
                </a:solidFill>
                <a:ea typeface="ＭＳ Ｐゴシック" charset="-128"/>
              </a:rPr>
              <a:pPr/>
              <a:t>23</a:t>
            </a:fld>
            <a:endParaRPr lang="en-US" altLang="ja-JP" smtClean="0">
              <a:solidFill>
                <a:srgbClr val="000000"/>
              </a:solidFill>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7282" name="ノート プレースホルダー 2"/>
          <p:cNvSpPr>
            <a:spLocks noGrp="1"/>
          </p:cNvSpPr>
          <p:nvPr>
            <p:ph type="body" idx="1"/>
          </p:nvPr>
        </p:nvSpPr>
        <p:spPr bwMode="auto">
          <a:xfrm>
            <a:off x="522288" y="4721225"/>
            <a:ext cx="5832475" cy="4713288"/>
          </a:xfrm>
          <a:noFill/>
        </p:spPr>
        <p:txBody>
          <a:bodyPr wrap="square" lIns="91440" tIns="45720" rIns="91440" bIns="45720" numCol="1" anchor="t" anchorCtr="0" compatLnSpc="1">
            <a:prstTxWarp prst="textNoShape">
              <a:avLst/>
            </a:prstTxWarp>
          </a:bodyPr>
          <a:lstStyle/>
          <a:p>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r>
              <a:rPr lang="ja-JP" altLang="en-US" sz="1600" smtClean="0">
                <a:ea typeface="ＭＳ Ｐゴシック" charset="-128"/>
              </a:rPr>
              <a:t>標準化における知的財産の取扱いについて理解する</a:t>
            </a:r>
            <a:endParaRPr lang="en-US" altLang="ja-JP" sz="1600" smtClean="0">
              <a:ea typeface="ＭＳ Ｐゴシック" charset="-128"/>
            </a:endParaRPr>
          </a:p>
          <a:p>
            <a:endParaRPr lang="en-US" altLang="ja-JP" sz="1600" smtClean="0">
              <a:ea typeface="ＭＳ Ｐゴシック" charset="-128"/>
            </a:endParaRPr>
          </a:p>
          <a:p>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r>
              <a:rPr lang="ja-JP" altLang="en-US" sz="1600" smtClean="0">
                <a:ea typeface="ＭＳ Ｐゴシック" charset="-128"/>
              </a:rPr>
              <a:t>　標準化に必須の特許については、標準化の目的から、基本的に無償または</a:t>
            </a:r>
            <a:r>
              <a:rPr lang="en-US" altLang="ja-JP" sz="1600" smtClean="0">
                <a:ea typeface="ＭＳ Ｐゴシック" charset="-128"/>
              </a:rPr>
              <a:t>RAND</a:t>
            </a:r>
            <a:r>
              <a:rPr lang="ja-JP" altLang="en-US" sz="1600" smtClean="0">
                <a:ea typeface="ＭＳ Ｐゴシック" charset="-128"/>
              </a:rPr>
              <a:t>条件で許諾するよう求められること、近年、標準化技術に多数の特許が含まれることから、ライセンスの効率化や実施料（ロイヤルティ）の一括支払いによる適正化などを目的としてパテントプールが活用されることを説明する。</a:t>
            </a:r>
            <a:endParaRPr lang="en-US" altLang="ja-JP" sz="1600" smtClean="0">
              <a:ea typeface="ＭＳ Ｐゴシック" charset="-128"/>
            </a:endParaRPr>
          </a:p>
          <a:p>
            <a:r>
              <a:rPr lang="ja-JP" altLang="en-US" sz="1600" smtClean="0">
                <a:ea typeface="ＭＳ Ｐゴシック" charset="-128"/>
              </a:rPr>
              <a:t>　技術標準の内容によっては、技術競争力の点で影響を受けたりするから、技術標準がどうなるかは企業の活動に大きな影響を与える。</a:t>
            </a:r>
            <a:endParaRPr lang="en-US" altLang="ja-JP" sz="1600" smtClean="0">
              <a:ea typeface="ＭＳ Ｐゴシック" charset="-128"/>
            </a:endParaRPr>
          </a:p>
          <a:p>
            <a:r>
              <a:rPr lang="ja-JP" altLang="en-US" sz="1600" smtClean="0">
                <a:ea typeface="ＭＳ Ｐゴシック" charset="-128"/>
              </a:rPr>
              <a:t>　技術標準の策定には戦略を持って関与する必要があること、時には、技術標準の策定には、国家レベルの利害争いが生じることなどを説明する。</a:t>
            </a:r>
            <a:endParaRPr lang="en-US" altLang="ja-JP" sz="1600" smtClean="0">
              <a:ea typeface="ＭＳ Ｐゴシック" charset="-128"/>
            </a:endParaRPr>
          </a:p>
          <a:p>
            <a:endParaRPr lang="ja-JP" altLang="en-US" smtClean="0">
              <a:ea typeface="ＭＳ Ｐゴシック" charset="-128"/>
            </a:endParaRPr>
          </a:p>
        </p:txBody>
      </p:sp>
      <p:sp>
        <p:nvSpPr>
          <p:cNvPr id="97283" name="スライド番号プレースホルダー 3"/>
          <p:cNvSpPr>
            <a:spLocks noGrp="1"/>
          </p:cNvSpPr>
          <p:nvPr>
            <p:ph type="sldNum" sz="quarter" idx="5"/>
          </p:nvPr>
        </p:nvSpPr>
        <p:spPr bwMode="auto">
          <a:noFill/>
          <a:ln>
            <a:miter lim="800000"/>
            <a:headEnd/>
            <a:tailEnd/>
          </a:ln>
        </p:spPr>
        <p:txBody>
          <a:bodyPr/>
          <a:lstStyle/>
          <a:p>
            <a:fld id="{F2434A9E-F4E9-4589-A61E-C04E79B1D87D}" type="slidenum">
              <a:rPr lang="ja-JP" altLang="en-US" smtClean="0">
                <a:solidFill>
                  <a:srgbClr val="000000"/>
                </a:solidFill>
                <a:ea typeface="ＭＳ Ｐゴシック" charset="-128"/>
              </a:rPr>
              <a:pPr/>
              <a:t>24</a:t>
            </a:fld>
            <a:endParaRPr lang="en-US" altLang="ja-JP" smtClean="0">
              <a:solidFill>
                <a:srgbClr val="000000"/>
              </a:solidFill>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9330" name="ノート プレースホルダー 2"/>
          <p:cNvSpPr>
            <a:spLocks noGrp="1"/>
          </p:cNvSpPr>
          <p:nvPr>
            <p:ph type="body" idx="1"/>
          </p:nvPr>
        </p:nvSpPr>
        <p:spPr bwMode="auto">
          <a:xfrm>
            <a:off x="377825" y="4721225"/>
            <a:ext cx="5905500" cy="4784725"/>
          </a:xfrm>
          <a:noFill/>
        </p:spPr>
        <p:txBody>
          <a:bodyPr wrap="square" lIns="91440" tIns="45720" rIns="91440" bIns="45720" numCol="1" anchor="t" anchorCtr="0" compatLnSpc="1">
            <a:prstTxWarp prst="textNoShape">
              <a:avLst/>
            </a:prstTxWarp>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標準化技術の策定に関して、知的財産の観点から、どのような戦略があるのかを例示することにより、標準技術の範囲により企業の活動に影響が生じることを具体的にイメージさせる。</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標準化の中に特許が含まれた場合には、その特許は適正な対価で利用されることとなるため、上２つは表裏の関係にある。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他方、標準化の外側に、標準化技術を実施するために必須の特許がある場合に、そのような特許を自分が所有している場合には、有利な事業展開が可能であり、そのような特許を他者が保有しているにもかかわらず、標準が策定されてしまえば、事業展開上大きな不利益が生じることとな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このように技術標準を定める際に、知的財産の観点からの戦略的な対応が必要であることを説明する。</a:t>
            </a:r>
            <a:endParaRPr lang="en-US" altLang="ja-JP" sz="1600" smtClean="0">
              <a:latin typeface="ＭＳ Ｐゴシック" charset="-128"/>
              <a:ea typeface="ＭＳ Ｐゴシック" charset="-128"/>
            </a:endParaRPr>
          </a:p>
        </p:txBody>
      </p:sp>
      <p:sp>
        <p:nvSpPr>
          <p:cNvPr id="99331" name="スライド番号プレースホルダー 3"/>
          <p:cNvSpPr>
            <a:spLocks noGrp="1"/>
          </p:cNvSpPr>
          <p:nvPr>
            <p:ph type="sldNum" sz="quarter" idx="5"/>
          </p:nvPr>
        </p:nvSpPr>
        <p:spPr bwMode="auto">
          <a:noFill/>
          <a:ln>
            <a:miter lim="800000"/>
            <a:headEnd/>
            <a:tailEnd/>
          </a:ln>
        </p:spPr>
        <p:txBody>
          <a:bodyPr/>
          <a:lstStyle/>
          <a:p>
            <a:fld id="{41500382-6F29-4AE6-9254-4638B5BBAED3}" type="slidenum">
              <a:rPr lang="ja-JP" altLang="en-US" smtClean="0">
                <a:solidFill>
                  <a:srgbClr val="000000"/>
                </a:solidFill>
                <a:ea typeface="ＭＳ Ｐゴシック" charset="-128"/>
              </a:rPr>
              <a:pPr/>
              <a:t>25</a:t>
            </a:fld>
            <a:endParaRPr lang="en-US" altLang="ja-JP" smtClean="0">
              <a:solidFill>
                <a:srgbClr val="000000"/>
              </a:solidFill>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スライド番号プレースホルダー 6"/>
          <p:cNvSpPr>
            <a:spLocks noGrp="1"/>
          </p:cNvSpPr>
          <p:nvPr>
            <p:ph type="sldNum" sz="quarter" idx="5"/>
          </p:nvPr>
        </p:nvSpPr>
        <p:spPr bwMode="auto">
          <a:noFill/>
          <a:ln>
            <a:miter lim="800000"/>
            <a:headEnd/>
            <a:tailEnd/>
          </a:ln>
        </p:spPr>
        <p:txBody>
          <a:bodyPr/>
          <a:lstStyle/>
          <a:p>
            <a:fld id="{3663E0A7-4BAA-4AA5-B96B-503D6F761D36}" type="slidenum">
              <a:rPr lang="ja-JP" altLang="en-US" smtClean="0">
                <a:ea typeface="ＭＳ Ｐゴシック" charset="-128"/>
              </a:rPr>
              <a:pPr/>
              <a:t>26</a:t>
            </a:fld>
            <a:endParaRPr lang="en-US" altLang="ja-JP" smtClean="0">
              <a:ea typeface="ＭＳ Ｐゴシック" charset="-128"/>
            </a:endParaRPr>
          </a:p>
        </p:txBody>
      </p:sp>
      <p:sp>
        <p:nvSpPr>
          <p:cNvPr id="101378" name="Rectangle 2"/>
          <p:cNvSpPr>
            <a:spLocks noGrp="1" noRot="1" noChangeAspect="1" noTextEdit="1"/>
          </p:cNvSpPr>
          <p:nvPr>
            <p:ph type="sldImg"/>
          </p:nvPr>
        </p:nvSpPr>
        <p:spPr bwMode="auto">
          <a:xfrm>
            <a:off x="593725" y="679450"/>
            <a:ext cx="5743575" cy="3976688"/>
          </a:xfrm>
          <a:noFill/>
          <a:ln>
            <a:solidFill>
              <a:srgbClr val="000000"/>
            </a:solidFill>
            <a:miter lim="800000"/>
            <a:headEnd/>
            <a:tailEnd/>
          </a:ln>
        </p:spPr>
      </p:sp>
      <p:sp>
        <p:nvSpPr>
          <p:cNvPr id="101379" name="Rectangle 3"/>
          <p:cNvSpPr>
            <a:spLocks noGrp="1"/>
          </p:cNvSpPr>
          <p:nvPr>
            <p:ph type="body" idx="1"/>
          </p:nvPr>
        </p:nvSpPr>
        <p:spPr bwMode="auto">
          <a:xfrm>
            <a:off x="522288" y="4721225"/>
            <a:ext cx="5667375" cy="4471988"/>
          </a:xfrm>
          <a:noFill/>
        </p:spPr>
        <p:txBody>
          <a:bodyPr wrap="square" lIns="91440" tIns="45720" rIns="91440" bIns="45720" numCol="1" anchor="t" anchorCtr="0" compatLnSpc="1">
            <a:prstTxWarp prst="textNoShape">
              <a:avLst/>
            </a:prstTxWarp>
          </a:bodyPr>
          <a:lstStyle/>
          <a:p>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r>
              <a:rPr lang="ja-JP" altLang="en-US" sz="1600" smtClean="0">
                <a:ea typeface="ＭＳ Ｐゴシック" charset="-128"/>
              </a:rPr>
              <a:t>特許を中心に、知的財産の活用について理解させる。</a:t>
            </a:r>
            <a:endParaRPr lang="en-US" altLang="ja-JP" sz="1600" smtClean="0">
              <a:ea typeface="ＭＳ Ｐゴシック" charset="-128"/>
            </a:endParaRPr>
          </a:p>
          <a:p>
            <a:endParaRPr lang="en-US" altLang="zh-CN" sz="1600" smtClean="0">
              <a:ea typeface="ＭＳ Ｐゴシック" charset="-128"/>
            </a:endParaRPr>
          </a:p>
          <a:p>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r>
              <a:rPr lang="ja-JP" altLang="en-US" sz="1600" smtClean="0">
                <a:ea typeface="ＭＳ Ｐゴシック" charset="-128"/>
              </a:rPr>
              <a:t>　ここでは一例として、製品に関連する特許の数を指標として、活用形態を区別している。</a:t>
            </a:r>
            <a:endParaRPr lang="en-US" altLang="ja-JP" sz="1600" smtClean="0">
              <a:ea typeface="ＭＳ Ｐゴシック" charset="-128"/>
            </a:endParaRPr>
          </a:p>
          <a:p>
            <a:r>
              <a:rPr lang="ja-JP" altLang="en-US" sz="1600" smtClean="0">
                <a:ea typeface="ＭＳ Ｐゴシック" charset="-128"/>
              </a:rPr>
              <a:t>　業種によって特許の活用方法に大きな違いがありうることを認識させた上で、学生の専攻する研究分野での議論を展開することが考えられる。</a:t>
            </a:r>
            <a:endParaRPr lang="en-US" altLang="ja-JP" sz="1600" smtClean="0">
              <a:ea typeface="ＭＳ Ｐゴシック" charset="-128"/>
            </a:endParaRPr>
          </a:p>
          <a:p>
            <a:endParaRPr lang="en-US" altLang="ja-JP" sz="1600"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342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600" smtClean="0">
                <a:solidFill>
                  <a:srgbClr val="000000"/>
                </a:solidFill>
                <a:ea typeface="ＭＳ Ｐゴシック" charset="-128"/>
              </a:rPr>
              <a:t>〔</a:t>
            </a:r>
            <a:r>
              <a:rPr lang="ja-JP" altLang="en-US" sz="1600" smtClean="0">
                <a:solidFill>
                  <a:srgbClr val="000000"/>
                </a:solidFill>
                <a:ea typeface="ＭＳ Ｐゴシック" charset="-128"/>
              </a:rPr>
              <a:t>狙い</a:t>
            </a:r>
            <a:r>
              <a:rPr lang="en-US" altLang="ja-JP" sz="1600" smtClean="0">
                <a:solidFill>
                  <a:srgbClr val="000000"/>
                </a:solidFill>
                <a:ea typeface="ＭＳ Ｐゴシック" charset="-128"/>
              </a:rPr>
              <a:t>〕</a:t>
            </a:r>
          </a:p>
          <a:p>
            <a:r>
              <a:rPr lang="ja-JP" altLang="en-US" sz="1600" smtClean="0">
                <a:latin typeface="ＭＳ Ｐゴシック" charset="-128"/>
                <a:ea typeface="ＭＳ Ｐゴシック" charset="-128"/>
              </a:rPr>
              <a:t>実際の事例を通じて知的財産の活用を学ぶ。</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endParaRPr lang="ja-JP" altLang="en-US" sz="1600" smtClean="0">
              <a:latin typeface="ＭＳ Ｐゴシック" charset="-128"/>
              <a:ea typeface="ＭＳ Ｐゴシック" charset="-128"/>
            </a:endParaRPr>
          </a:p>
          <a:p>
            <a:r>
              <a:rPr lang="en-US" altLang="ja-JP" sz="1600" smtClean="0">
                <a:ea typeface="ＭＳ Ｐゴシック" charset="-128"/>
              </a:rPr>
              <a:t>〔</a:t>
            </a:r>
            <a:r>
              <a:rPr lang="ja-JP" altLang="en-US" sz="1600" smtClean="0">
                <a:ea typeface="ＭＳ Ｐゴシック" charset="-128"/>
              </a:rPr>
              <a:t> 説明</a:t>
            </a:r>
            <a:r>
              <a:rPr lang="en-US" altLang="ja-JP" sz="1600" smtClean="0">
                <a:ea typeface="ＭＳ Ｐゴシック" charset="-128"/>
              </a:rPr>
              <a:t>〕</a:t>
            </a:r>
          </a:p>
          <a:p>
            <a:r>
              <a:rPr lang="ja-JP" altLang="en-US" sz="1600" smtClean="0">
                <a:ea typeface="ＭＳ Ｐゴシック" charset="-128"/>
              </a:rPr>
              <a:t>　特許庁ホームページに、（頑張ろう日本！知的財産権活用企業事例集</a:t>
            </a:r>
            <a:r>
              <a:rPr lang="en-US" altLang="ja-JP" sz="1600" smtClean="0">
                <a:ea typeface="ＭＳ Ｐゴシック" charset="-128"/>
              </a:rPr>
              <a:t>2011</a:t>
            </a:r>
            <a:r>
              <a:rPr lang="ja-JP" altLang="en-US" sz="1600" smtClean="0">
                <a:ea typeface="ＭＳ Ｐゴシック" charset="-128"/>
              </a:rPr>
              <a:t>～知恵と知財でがんばる中小企業</a:t>
            </a:r>
            <a:r>
              <a:rPr lang="en-US" altLang="ja-JP" sz="1600" smtClean="0">
                <a:ea typeface="ＭＳ Ｐゴシック" charset="-128"/>
              </a:rPr>
              <a:t>50</a:t>
            </a:r>
            <a:r>
              <a:rPr lang="ja-JP" altLang="en-US" sz="1600" smtClean="0">
                <a:ea typeface="ＭＳ Ｐゴシック" charset="-128"/>
              </a:rPr>
              <a:t>の物語～ </a:t>
            </a:r>
            <a:r>
              <a:rPr lang="en-US" altLang="ja-JP" sz="1600" smtClean="0">
                <a:ea typeface="ＭＳ Ｐゴシック" charset="-128"/>
              </a:rPr>
              <a:t>《</a:t>
            </a:r>
            <a:r>
              <a:rPr lang="ja-JP" altLang="en-US" sz="1600" smtClean="0">
                <a:ea typeface="ＭＳ Ｐゴシック" charset="-128"/>
              </a:rPr>
              <a:t>第</a:t>
            </a:r>
            <a:r>
              <a:rPr lang="en-US" altLang="ja-JP" sz="1600" smtClean="0">
                <a:ea typeface="ＭＳ Ｐゴシック" charset="-128"/>
              </a:rPr>
              <a:t>1</a:t>
            </a:r>
            <a:r>
              <a:rPr lang="ja-JP" altLang="en-US" sz="1600" smtClean="0">
                <a:ea typeface="ＭＳ Ｐゴシック" charset="-128"/>
              </a:rPr>
              <a:t>弾</a:t>
            </a:r>
            <a:r>
              <a:rPr lang="en-US" altLang="ja-JP" sz="1600" smtClean="0">
                <a:ea typeface="ＭＳ Ｐゴシック" charset="-128"/>
              </a:rPr>
              <a:t>》</a:t>
            </a:r>
            <a:r>
              <a:rPr lang="ja-JP" altLang="en-US" sz="1600" smtClean="0">
                <a:ea typeface="ＭＳ Ｐゴシック" charset="-128"/>
              </a:rPr>
              <a:t>）を参照しながら説明する。</a:t>
            </a:r>
            <a:endParaRPr lang="en-US" altLang="ja-JP" sz="1600" smtClean="0">
              <a:ea typeface="ＭＳ Ｐゴシック" charset="-128"/>
            </a:endParaRPr>
          </a:p>
          <a:p>
            <a:endParaRPr lang="en-US" altLang="ja-JP" smtClean="0">
              <a:ea typeface="ＭＳ Ｐゴシック" charset="-128"/>
            </a:endParaRPr>
          </a:p>
          <a:p>
            <a:r>
              <a:rPr lang="ja-JP" altLang="en-US" sz="1600" smtClean="0">
                <a:solidFill>
                  <a:srgbClr val="000000"/>
                </a:solidFill>
                <a:latin typeface="ＭＳ Ｐゴシック" charset="-128"/>
                <a:ea typeface="ＭＳ Ｐゴシック" charset="-128"/>
              </a:rPr>
              <a:t>参考：</a:t>
            </a:r>
            <a:endParaRPr lang="en-US" altLang="ja-JP" sz="1600" smtClean="0">
              <a:solidFill>
                <a:srgbClr val="000000"/>
              </a:solidFill>
              <a:latin typeface="ＭＳ Ｐゴシック" charset="-128"/>
              <a:ea typeface="ＭＳ Ｐゴシック" charset="-128"/>
            </a:endParaRPr>
          </a:p>
          <a:p>
            <a:r>
              <a:rPr lang="en-US" altLang="ja-JP" smtClean="0">
                <a:ea typeface="ＭＳ Ｐゴシック" charset="-128"/>
              </a:rPr>
              <a:t>http://www.jpo.go.jp/cgi/link.cgi?url=/torikumi/chushou/kigyou_jireii2011.htm</a:t>
            </a:r>
          </a:p>
          <a:p>
            <a:endParaRPr lang="ja-JP" altLang="en-US" smtClean="0">
              <a:ea typeface="ＭＳ Ｐゴシック" charset="-128"/>
            </a:endParaRPr>
          </a:p>
        </p:txBody>
      </p:sp>
      <p:sp>
        <p:nvSpPr>
          <p:cNvPr id="103427" name="スライド番号プレースホルダー 3"/>
          <p:cNvSpPr>
            <a:spLocks noGrp="1"/>
          </p:cNvSpPr>
          <p:nvPr>
            <p:ph type="sldNum" sz="quarter" idx="5"/>
          </p:nvPr>
        </p:nvSpPr>
        <p:spPr bwMode="auto">
          <a:noFill/>
          <a:ln>
            <a:miter lim="800000"/>
            <a:headEnd/>
            <a:tailEnd/>
          </a:ln>
        </p:spPr>
        <p:txBody>
          <a:bodyPr/>
          <a:lstStyle/>
          <a:p>
            <a:fld id="{9479867F-DF9D-4893-95EC-D922C23FA77F}" type="slidenum">
              <a:rPr lang="en-US" altLang="ja-JP" smtClean="0">
                <a:ea typeface="ＭＳ Ｐゴシック" charset="-128"/>
              </a:rPr>
              <a:pPr/>
              <a:t>27</a:t>
            </a:fld>
            <a:endParaRPr lang="en-US" altLang="ja-JP"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defTabSz="457200"/>
            <a:fld id="{DA7A2913-A6D1-4279-94C8-F6EC5C33B3C8}" type="slidenum">
              <a:rPr lang="en-US" altLang="ja-JP" sz="1200">
                <a:solidFill>
                  <a:srgbClr val="000000"/>
                </a:solidFill>
                <a:latin typeface="Calibri" pitchFamily="34" charset="0"/>
              </a:rPr>
              <a:pPr algn="r" defTabSz="457200"/>
              <a:t>28</a:t>
            </a:fld>
            <a:endParaRPr lang="en-US" altLang="ja-JP" sz="1200">
              <a:solidFill>
                <a:srgbClr val="000000"/>
              </a:solidFill>
              <a:latin typeface="Calibri" pitchFamily="34" charset="0"/>
            </a:endParaRPr>
          </a:p>
        </p:txBody>
      </p:sp>
      <p:sp>
        <p:nvSpPr>
          <p:cNvPr id="105474" name="Rectangle 2"/>
          <p:cNvSpPr>
            <a:spLocks noGrp="1" noRot="1" noChangeAspect="1" noChangeArrowheads="1" noTextEdit="1"/>
          </p:cNvSpPr>
          <p:nvPr>
            <p:ph type="sldImg"/>
          </p:nvPr>
        </p:nvSpPr>
        <p:spPr bwMode="auto">
          <a:xfrm>
            <a:off x="711200" y="742950"/>
            <a:ext cx="5387975" cy="3732213"/>
          </a:xfrm>
          <a:noFill/>
          <a:ln>
            <a:solidFill>
              <a:srgbClr val="000000"/>
            </a:solidFill>
            <a:miter lim="800000"/>
            <a:headEnd/>
            <a:tailEnd/>
          </a:ln>
        </p:spPr>
      </p:sp>
      <p:sp>
        <p:nvSpPr>
          <p:cNvPr id="105475" name="Rectangle 3"/>
          <p:cNvSpPr>
            <a:spLocks noGrp="1" noChangeArrowheads="1"/>
          </p:cNvSpPr>
          <p:nvPr>
            <p:ph type="body" idx="1"/>
          </p:nvPr>
        </p:nvSpPr>
        <p:spPr bwMode="auto">
          <a:xfrm>
            <a:off x="738188" y="4721225"/>
            <a:ext cx="5400675" cy="4475163"/>
          </a:xfrm>
          <a:noFill/>
        </p:spPr>
        <p:txBody>
          <a:bodyPr wrap="square" lIns="91440" tIns="45720" rIns="91440" bIns="45720" numCol="1" anchor="t" anchorCtr="0" compatLnSpc="1">
            <a:prstTxWarp prst="textNoShape">
              <a:avLst/>
            </a:prstTxWarp>
          </a:bodyPr>
          <a:lstStyle/>
          <a:p>
            <a:pPr eaLnBrk="1" hangingPunct="1">
              <a:spcBef>
                <a:spcPct val="0"/>
              </a:spcBef>
            </a:pPr>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pPr eaLnBrk="1" hangingPunct="1">
              <a:spcBef>
                <a:spcPct val="0"/>
              </a:spcBef>
            </a:pPr>
            <a:r>
              <a:rPr lang="ja-JP" altLang="en-US" sz="1600" smtClean="0">
                <a:ea typeface="ＭＳ Ｐゴシック" charset="-128"/>
              </a:rPr>
              <a:t>特許の具体的な活用方法について理解させる。</a:t>
            </a:r>
            <a:endParaRPr lang="en-US" altLang="ja-JP" sz="1600" smtClean="0">
              <a:ea typeface="ＭＳ Ｐゴシック" charset="-128"/>
            </a:endParaRPr>
          </a:p>
          <a:p>
            <a:pPr eaLnBrk="1" hangingPunct="1">
              <a:spcBef>
                <a:spcPct val="0"/>
              </a:spcBef>
            </a:pPr>
            <a:endParaRPr lang="en-US" altLang="zh-CN" sz="1600" smtClean="0">
              <a:ea typeface="ＭＳ Ｐゴシック" charset="-128"/>
            </a:endParaRPr>
          </a:p>
          <a:p>
            <a:pPr eaLnBrk="1" hangingPunct="1">
              <a:spcBef>
                <a:spcPct val="0"/>
              </a:spcBef>
            </a:pPr>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pPr eaLnBrk="1" hangingPunct="1">
              <a:spcBef>
                <a:spcPct val="0"/>
              </a:spcBef>
            </a:pPr>
            <a:r>
              <a:rPr lang="ja-JP" altLang="en-US" sz="1600" smtClean="0">
                <a:ea typeface="ＭＳ Ｐゴシック" charset="-128"/>
              </a:rPr>
              <a:t>　特許権は自己実施以外にも多様な活用方法が存在することを理解させる。</a:t>
            </a:r>
            <a:endParaRPr lang="en-US" altLang="ja-JP" sz="1600" smtClean="0">
              <a:ea typeface="ＭＳ Ｐゴシック" charset="-128"/>
            </a:endParaRPr>
          </a:p>
          <a:p>
            <a:pPr eaLnBrk="1" hangingPunct="1">
              <a:spcBef>
                <a:spcPct val="0"/>
              </a:spcBef>
            </a:pPr>
            <a:r>
              <a:rPr lang="ja-JP" altLang="en-US" sz="1600" smtClean="0">
                <a:ea typeface="ＭＳ Ｐゴシック" charset="-128"/>
              </a:rPr>
              <a:t>　また、このような活用が可能なのは、それ以外の者を排除する権限が認められているからであることを改めて確認しておく。</a:t>
            </a:r>
            <a:endParaRPr lang="en-US" altLang="ja-JP" sz="1600" smtClean="0">
              <a:ea typeface="ＭＳ Ｐゴシック" charset="-128"/>
            </a:endParaRPr>
          </a:p>
          <a:p>
            <a:pPr eaLnBrk="1" hangingPunct="1">
              <a:spcBef>
                <a:spcPct val="0"/>
              </a:spcBef>
            </a:pPr>
            <a:r>
              <a:rPr lang="ja-JP" altLang="en-US" sz="1600" smtClean="0">
                <a:ea typeface="ＭＳ Ｐゴシック" charset="-128"/>
              </a:rPr>
              <a:t>　学生には、実施能力のない大学が知財を保有した場合の問題を検討させることが考えられる。</a:t>
            </a:r>
            <a:endParaRPr lang="en-US" altLang="ja-JP" sz="1600"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スライド番号プレースホルダー 6"/>
          <p:cNvSpPr>
            <a:spLocks noGrp="1"/>
          </p:cNvSpPr>
          <p:nvPr>
            <p:ph type="sldNum" sz="quarter" idx="5"/>
          </p:nvPr>
        </p:nvSpPr>
        <p:spPr bwMode="auto">
          <a:noFill/>
          <a:ln>
            <a:miter lim="800000"/>
            <a:headEnd/>
            <a:tailEnd/>
          </a:ln>
        </p:spPr>
        <p:txBody>
          <a:bodyPr/>
          <a:lstStyle/>
          <a:p>
            <a:fld id="{45F8F520-EB28-44C2-A543-0EBB1422313E}" type="slidenum">
              <a:rPr lang="ja-JP" altLang="en-US" smtClean="0">
                <a:ea typeface="ＭＳ Ｐゴシック" charset="-128"/>
              </a:rPr>
              <a:pPr/>
              <a:t>29</a:t>
            </a:fld>
            <a:endParaRPr lang="en-US" altLang="ja-JP" smtClean="0">
              <a:ea typeface="ＭＳ Ｐゴシック" charset="-128"/>
            </a:endParaRPr>
          </a:p>
        </p:txBody>
      </p:sp>
      <p:sp>
        <p:nvSpPr>
          <p:cNvPr id="107522" name="Rectangle 2"/>
          <p:cNvSpPr>
            <a:spLocks noGrp="1" noRot="1" noChangeAspect="1" noChangeArrowheads="1" noTextEdit="1"/>
          </p:cNvSpPr>
          <p:nvPr>
            <p:ph type="sldImg"/>
          </p:nvPr>
        </p:nvSpPr>
        <p:spPr bwMode="auto">
          <a:xfrm>
            <a:off x="711200" y="742950"/>
            <a:ext cx="5387975" cy="3732213"/>
          </a:xfrm>
          <a:noFill/>
          <a:ln>
            <a:solidFill>
              <a:srgbClr val="000000"/>
            </a:solidFill>
            <a:miter lim="800000"/>
            <a:headEnd/>
            <a:tailEnd/>
          </a:ln>
        </p:spPr>
      </p:sp>
      <p:sp>
        <p:nvSpPr>
          <p:cNvPr id="107523" name="Rectangle 3"/>
          <p:cNvSpPr>
            <a:spLocks noGrp="1" noChangeArrowheads="1"/>
          </p:cNvSpPr>
          <p:nvPr>
            <p:ph type="body" idx="1"/>
          </p:nvPr>
        </p:nvSpPr>
        <p:spPr bwMode="auto">
          <a:xfrm>
            <a:off x="593725" y="4721225"/>
            <a:ext cx="5618163" cy="4475163"/>
          </a:xfrm>
          <a:noFill/>
        </p:spPr>
        <p:txBody>
          <a:bodyPr wrap="square" lIns="91440" tIns="45720" rIns="91440" bIns="45720" numCol="1" anchor="t" anchorCtr="0" compatLnSpc="1">
            <a:prstTxWarp prst="textNoShape">
              <a:avLst/>
            </a:prstTxWarp>
          </a:bodyPr>
          <a:lstStyle/>
          <a:p>
            <a:pPr eaLnBrk="1" hangingPunct="1">
              <a:spcBef>
                <a:spcPct val="0"/>
              </a:spcBef>
            </a:pPr>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pPr eaLnBrk="1" hangingPunct="1">
              <a:spcBef>
                <a:spcPct val="0"/>
              </a:spcBef>
            </a:pPr>
            <a:r>
              <a:rPr lang="ja-JP" altLang="en-US" sz="1600" smtClean="0">
                <a:ea typeface="ＭＳ Ｐゴシック" charset="-128"/>
              </a:rPr>
              <a:t>より実際的な活用方法について理解させる。</a:t>
            </a:r>
            <a:endParaRPr lang="en-US" altLang="ja-JP" sz="1600" smtClean="0">
              <a:ea typeface="ＭＳ Ｐゴシック" charset="-128"/>
            </a:endParaRPr>
          </a:p>
          <a:p>
            <a:pPr eaLnBrk="1" hangingPunct="1">
              <a:spcBef>
                <a:spcPct val="0"/>
              </a:spcBef>
            </a:pPr>
            <a:endParaRPr lang="en-US" altLang="ja-JP" sz="1600" smtClean="0">
              <a:ea typeface="ＭＳ Ｐゴシック" charset="-128"/>
            </a:endParaRPr>
          </a:p>
          <a:p>
            <a:pPr eaLnBrk="1" hangingPunct="1">
              <a:spcBef>
                <a:spcPct val="0"/>
              </a:spcBef>
            </a:pPr>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pPr eaLnBrk="1" hangingPunct="1">
              <a:spcBef>
                <a:spcPct val="0"/>
              </a:spcBef>
            </a:pPr>
            <a:r>
              <a:rPr lang="ja-JP" altLang="en-US" sz="1600" smtClean="0">
                <a:ea typeface="ＭＳ Ｐゴシック" charset="-128"/>
              </a:rPr>
              <a:t>　具体的な方法のメリット・デメリットについても説明し、研究者の生み出した知財（特許）を企業がどのように駆使しているのかを説明する。</a:t>
            </a:r>
            <a:endParaRPr lang="en-US" altLang="ja-JP" sz="1600" smtClean="0">
              <a:ea typeface="ＭＳ Ｐゴシック" charset="-128"/>
            </a:endParaRPr>
          </a:p>
          <a:p>
            <a:pPr eaLnBrk="1" hangingPunct="1">
              <a:spcBef>
                <a:spcPct val="0"/>
              </a:spcBef>
            </a:pPr>
            <a:r>
              <a:rPr lang="ja-JP" altLang="en-US" sz="1600" smtClean="0">
                <a:ea typeface="ＭＳ Ｐゴシック" charset="-128"/>
              </a:rPr>
              <a:t>　スライド３に戻ってもう一度確認する。</a:t>
            </a:r>
            <a:endParaRPr lang="en-US" altLang="ja-JP" sz="1600" smtClean="0">
              <a:ea typeface="ＭＳ Ｐゴシック" charset="-128"/>
            </a:endParaRPr>
          </a:p>
          <a:p>
            <a:pPr eaLnBrk="1" hangingPunct="1">
              <a:spcBef>
                <a:spcPct val="0"/>
              </a:spcBef>
            </a:pPr>
            <a:endParaRPr lang="ja-JP" altLang="en-US" sz="1600" smtClean="0">
              <a:ea typeface="ＭＳ Ｐゴシック" charset="-128"/>
            </a:endParaRPr>
          </a:p>
          <a:p>
            <a:r>
              <a:rPr lang="en-US" altLang="ja-JP" sz="1400" smtClean="0">
                <a:ea typeface="ＭＳ Ｐゴシック" charset="-128"/>
              </a:rPr>
              <a:t>※</a:t>
            </a:r>
            <a:r>
              <a:rPr lang="ja-JP" altLang="en-US" sz="1400" smtClean="0">
                <a:ea typeface="ＭＳ Ｐゴシック" charset="-128"/>
              </a:rPr>
              <a:t>参考事例</a:t>
            </a:r>
            <a:endParaRPr lang="en-US" altLang="ja-JP" sz="1400" smtClean="0">
              <a:ea typeface="ＭＳ Ｐゴシック" charset="-128"/>
            </a:endParaRPr>
          </a:p>
          <a:p>
            <a:r>
              <a:rPr lang="ja-JP" altLang="en-US" sz="1400" smtClean="0">
                <a:ea typeface="ＭＳ Ｐゴシック" charset="-128"/>
              </a:rPr>
              <a:t>事例：パチンコ機製造特許プール事件（平成</a:t>
            </a:r>
            <a:r>
              <a:rPr lang="en-US" altLang="ja-JP" sz="1400" smtClean="0">
                <a:ea typeface="ＭＳ Ｐゴシック" charset="-128"/>
              </a:rPr>
              <a:t>9</a:t>
            </a:r>
            <a:r>
              <a:rPr lang="ja-JP" altLang="en-US" sz="1400" smtClean="0">
                <a:ea typeface="ＭＳ Ｐゴシック" charset="-128"/>
              </a:rPr>
              <a:t>年</a:t>
            </a:r>
            <a:r>
              <a:rPr lang="en-US" altLang="ja-JP" sz="1400" smtClean="0">
                <a:ea typeface="ＭＳ Ｐゴシック" charset="-128"/>
              </a:rPr>
              <a:t>8</a:t>
            </a:r>
            <a:r>
              <a:rPr lang="ja-JP" altLang="en-US" sz="1400" smtClean="0">
                <a:ea typeface="ＭＳ Ｐゴシック" charset="-128"/>
              </a:rPr>
              <a:t>月</a:t>
            </a:r>
            <a:r>
              <a:rPr lang="en-US" altLang="ja-JP" sz="1400" smtClean="0">
                <a:ea typeface="ＭＳ Ｐゴシック" charset="-128"/>
              </a:rPr>
              <a:t>6</a:t>
            </a:r>
            <a:r>
              <a:rPr lang="ja-JP" altLang="en-US" sz="1400" smtClean="0">
                <a:ea typeface="ＭＳ Ｐゴシック" charset="-128"/>
              </a:rPr>
              <a:t>日公正取引委員会勧告審決（平成</a:t>
            </a:r>
            <a:r>
              <a:rPr lang="en-US" altLang="ja-JP" sz="1400" smtClean="0">
                <a:ea typeface="ＭＳ Ｐゴシック" charset="-128"/>
              </a:rPr>
              <a:t>9</a:t>
            </a:r>
            <a:r>
              <a:rPr lang="ja-JP" altLang="en-US" sz="1400" smtClean="0">
                <a:ea typeface="ＭＳ Ｐゴシック" charset="-128"/>
              </a:rPr>
              <a:t>年（勧）第</a:t>
            </a:r>
            <a:r>
              <a:rPr lang="en-US" altLang="ja-JP" sz="1400" smtClean="0">
                <a:ea typeface="ＭＳ Ｐゴシック" charset="-128"/>
              </a:rPr>
              <a:t>5</a:t>
            </a:r>
            <a:r>
              <a:rPr lang="ja-JP" altLang="en-US" sz="1400" smtClean="0">
                <a:ea typeface="ＭＳ Ｐゴシック" charset="-128"/>
              </a:rPr>
              <a:t>号　公正取引委員会審決集</a:t>
            </a:r>
            <a:r>
              <a:rPr lang="en-US" altLang="ja-JP" sz="1400" smtClean="0">
                <a:ea typeface="ＭＳ Ｐゴシック" charset="-128"/>
              </a:rPr>
              <a:t>44</a:t>
            </a:r>
            <a:r>
              <a:rPr lang="ja-JP" altLang="en-US" sz="1400" smtClean="0">
                <a:ea typeface="ＭＳ Ｐゴシック" charset="-128"/>
              </a:rPr>
              <a:t>巻</a:t>
            </a:r>
            <a:r>
              <a:rPr lang="en-US" altLang="ja-JP" sz="1400" smtClean="0">
                <a:ea typeface="ＭＳ Ｐゴシック" charset="-128"/>
              </a:rPr>
              <a:t>238</a:t>
            </a:r>
            <a:r>
              <a:rPr lang="ja-JP" altLang="en-US" sz="1400" smtClean="0">
                <a:ea typeface="ＭＳ Ｐゴシック" charset="-128"/>
              </a:rPr>
              <a:t>頁・ジュリスト</a:t>
            </a:r>
            <a:r>
              <a:rPr lang="en-US" altLang="ja-JP" sz="1400" smtClean="0">
                <a:ea typeface="ＭＳ Ｐゴシック" charset="-128"/>
              </a:rPr>
              <a:t>1130</a:t>
            </a:r>
            <a:r>
              <a:rPr lang="ja-JP" altLang="en-US" sz="1400" smtClean="0">
                <a:ea typeface="ＭＳ Ｐゴシック" charset="-128"/>
              </a:rPr>
              <a:t>号</a:t>
            </a:r>
            <a:r>
              <a:rPr lang="en-US" altLang="ja-JP" sz="1400" smtClean="0">
                <a:ea typeface="ＭＳ Ｐゴシック" charset="-128"/>
              </a:rPr>
              <a:t>111</a:t>
            </a:r>
            <a:r>
              <a:rPr lang="ja-JP" altLang="en-US" sz="1400" smtClean="0">
                <a:ea typeface="ＭＳ Ｐゴシック" charset="-128"/>
              </a:rPr>
              <a:t>頁）</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427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ja-JP" altLang="en-US" smtClean="0">
              <a:ea typeface="ＭＳ Ｐゴシック" charset="-128"/>
            </a:endParaRPr>
          </a:p>
        </p:txBody>
      </p:sp>
      <p:sp>
        <p:nvSpPr>
          <p:cNvPr id="54275" name="スライド番号プレースホルダー 3"/>
          <p:cNvSpPr>
            <a:spLocks noGrp="1"/>
          </p:cNvSpPr>
          <p:nvPr>
            <p:ph type="sldNum" sz="quarter" idx="5"/>
          </p:nvPr>
        </p:nvSpPr>
        <p:spPr bwMode="auto">
          <a:noFill/>
          <a:ln>
            <a:miter lim="800000"/>
            <a:headEnd/>
            <a:tailEnd/>
          </a:ln>
        </p:spPr>
        <p:txBody>
          <a:bodyPr/>
          <a:lstStyle/>
          <a:p>
            <a:fld id="{A1F147B7-20DD-40B9-AB2F-E4203C8A9E18}" type="slidenum">
              <a:rPr lang="en-US" altLang="ja-JP" smtClean="0">
                <a:ea typeface="ＭＳ Ｐゴシック" charset="-128"/>
              </a:rPr>
              <a:pPr/>
              <a:t>3</a:t>
            </a:fld>
            <a:endParaRPr lang="en-US" altLang="ja-JP"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957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ja-JP" altLang="en-US" smtClean="0">
              <a:ea typeface="ＭＳ Ｐゴシック" charset="-128"/>
            </a:endParaRPr>
          </a:p>
        </p:txBody>
      </p:sp>
      <p:sp>
        <p:nvSpPr>
          <p:cNvPr id="109571" name="スライド番号プレースホルダー 3"/>
          <p:cNvSpPr>
            <a:spLocks noGrp="1"/>
          </p:cNvSpPr>
          <p:nvPr>
            <p:ph type="sldNum" sz="quarter" idx="5"/>
          </p:nvPr>
        </p:nvSpPr>
        <p:spPr bwMode="auto">
          <a:noFill/>
          <a:ln>
            <a:miter lim="800000"/>
            <a:headEnd/>
            <a:tailEnd/>
          </a:ln>
        </p:spPr>
        <p:txBody>
          <a:bodyPr/>
          <a:lstStyle/>
          <a:p>
            <a:fld id="{08DD0AB5-EED0-473A-A9D5-8A9B61A4E841}" type="slidenum">
              <a:rPr lang="en-US" altLang="ja-JP" smtClean="0">
                <a:ea typeface="ＭＳ Ｐゴシック" charset="-128"/>
              </a:rPr>
              <a:pPr/>
              <a:t>30</a:t>
            </a:fld>
            <a:endParaRPr lang="en-US" altLang="ja-JP"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ln>
            <a:miter lim="800000"/>
            <a:headEnd/>
            <a:tailEnd/>
          </a:ln>
        </p:spPr>
        <p:txBody>
          <a:bodyPr/>
          <a:lstStyle/>
          <a:p>
            <a:fld id="{D8F5C658-6739-4F72-BA08-95C9F4551E71}" type="slidenum">
              <a:rPr lang="en-US" altLang="ja-JP" smtClean="0">
                <a:solidFill>
                  <a:srgbClr val="000000"/>
                </a:solidFill>
                <a:latin typeface="Arial" charset="0"/>
                <a:ea typeface="ＭＳ Ｐゴシック" charset="-128"/>
              </a:rPr>
              <a:pPr/>
              <a:t>31</a:t>
            </a:fld>
            <a:endParaRPr lang="en-US" altLang="ja-JP" smtClean="0">
              <a:solidFill>
                <a:srgbClr val="000000"/>
              </a:solidFill>
              <a:latin typeface="Arial" charset="0"/>
              <a:ea typeface="ＭＳ Ｐゴシック" charset="-128"/>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xfrm>
            <a:off x="666750" y="4721225"/>
            <a:ext cx="5400675" cy="4471988"/>
          </a:xfrm>
          <a:noFill/>
        </p:spPr>
        <p:txBody>
          <a:bodyPr wrap="square" lIns="91440" tIns="45720" rIns="91440" bIns="45720" numCol="1" anchor="t" anchorCtr="0" compatLnSpc="1">
            <a:prstTxWarp prst="textNoShape">
              <a:avLst/>
            </a:prstTxWarp>
          </a:bodyPr>
          <a:lstStyle/>
          <a:p>
            <a:r>
              <a:rPr lang="en-US" altLang="ja-JP" smtClean="0">
                <a:ea typeface="ＭＳ Ｐゴシック" charset="-128"/>
              </a:rPr>
              <a:t>〔</a:t>
            </a:r>
            <a:r>
              <a:rPr lang="ja-JP" altLang="en-US" smtClean="0">
                <a:ea typeface="ＭＳ Ｐゴシック" charset="-128"/>
              </a:rPr>
              <a:t>狙い</a:t>
            </a:r>
            <a:r>
              <a:rPr lang="en-US" altLang="ja-JP" smtClean="0">
                <a:ea typeface="ＭＳ Ｐゴシック" charset="-128"/>
              </a:rPr>
              <a:t>〕</a:t>
            </a:r>
          </a:p>
          <a:p>
            <a:r>
              <a:rPr lang="ja-JP" altLang="en-US" smtClean="0">
                <a:ea typeface="ＭＳ Ｐゴシック" charset="-128"/>
              </a:rPr>
              <a:t>具体的な物品を念頭に、色々な制度、権利が関係していることを理解させる。</a:t>
            </a:r>
            <a:endParaRPr lang="en-US" altLang="ja-JP" smtClean="0">
              <a:ea typeface="ＭＳ Ｐゴシック" charset="-128"/>
            </a:endParaRPr>
          </a:p>
          <a:p>
            <a:endParaRPr lang="en-US" altLang="ja-JP" smtClean="0">
              <a:ea typeface="ＭＳ Ｐゴシック" charset="-128"/>
            </a:endParaRPr>
          </a:p>
          <a:p>
            <a:r>
              <a:rPr lang="en-US" altLang="ja-JP" smtClean="0">
                <a:ea typeface="ＭＳ Ｐゴシック" charset="-128"/>
              </a:rPr>
              <a:t>〔</a:t>
            </a:r>
            <a:r>
              <a:rPr lang="ja-JP" altLang="en-US" smtClean="0">
                <a:ea typeface="ＭＳ Ｐゴシック" charset="-128"/>
              </a:rPr>
              <a:t>説明</a:t>
            </a:r>
            <a:r>
              <a:rPr lang="en-US" altLang="ja-JP" smtClean="0">
                <a:ea typeface="ＭＳ Ｐゴシック" charset="-128"/>
              </a:rPr>
              <a:t>〕</a:t>
            </a:r>
          </a:p>
          <a:p>
            <a:r>
              <a:rPr lang="ja-JP" altLang="en-US" smtClean="0">
                <a:ea typeface="ＭＳ Ｐゴシック" charset="-128"/>
              </a:rPr>
              <a:t>　色々な制度が存在すること、及び各々の制度の目的・保護対象が違うことを前提に、ひとつの物品に多数の制度による保護が及び得ること（保護が重なること）について説明する。</a:t>
            </a:r>
            <a:endParaRPr lang="en-US" altLang="ja-JP" smtClean="0">
              <a:ea typeface="ＭＳ Ｐゴシック" charset="-128"/>
            </a:endParaRPr>
          </a:p>
          <a:p>
            <a:r>
              <a:rPr lang="ja-JP" altLang="en-US" smtClean="0">
                <a:ea typeface="ＭＳ Ｐゴシック" charset="-128"/>
              </a:rPr>
              <a:t>　現実にはひとつの製品に多数の権利が絡んでおり、一つの製品が生み出されるまでには、実際は特許制度以外の検討も必要であることを説明する（特許権のクリアランスに成功しても、意匠権を侵害してしまう場面等）。</a:t>
            </a:r>
            <a:endParaRPr lang="en-US" altLang="ja-JP" smtClean="0">
              <a:ea typeface="ＭＳ Ｐゴシック" charset="-128"/>
            </a:endParaRPr>
          </a:p>
          <a:p>
            <a:r>
              <a:rPr lang="ja-JP" altLang="en-US" smtClean="0">
                <a:ea typeface="ＭＳ Ｐゴシック" charset="-128"/>
              </a:rPr>
              <a:t>　各制度の目的規定を読み比べる（第１条）。</a:t>
            </a:r>
            <a:endParaRPr lang="en-US" altLang="ja-JP" smtClean="0">
              <a:ea typeface="ＭＳ Ｐゴシック" charset="-128"/>
            </a:endParaRPr>
          </a:p>
          <a:p>
            <a:pPr eaLnBrk="1" hangingPunct="1"/>
            <a:endParaRPr lang="ja-JP" altLang="ja-JP" sz="2000" smtClean="0">
              <a:latin typeface="Arial" charset="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3666" name="ノート プレースホルダー 2"/>
          <p:cNvSpPr>
            <a:spLocks noGrp="1"/>
          </p:cNvSpPr>
          <p:nvPr>
            <p:ph type="body" idx="1"/>
          </p:nvPr>
        </p:nvSpPr>
        <p:spPr bwMode="auto">
          <a:xfrm>
            <a:off x="522288" y="4721225"/>
            <a:ext cx="5738812" cy="4471988"/>
          </a:xfrm>
          <a:noFill/>
        </p:spPr>
        <p:txBody>
          <a:bodyPr wrap="square" lIns="91440" tIns="45720" rIns="91440" bIns="45720" numCol="1" anchor="t" anchorCtr="0" compatLnSpc="1">
            <a:prstTxWarp prst="textNoShape">
              <a:avLst/>
            </a:prstTxWarp>
          </a:bodyPr>
          <a:lstStyle/>
          <a:p>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r>
              <a:rPr lang="ja-JP" altLang="en-US" sz="1600" smtClean="0">
                <a:ea typeface="ＭＳ Ｐゴシック" charset="-128"/>
              </a:rPr>
              <a:t>特許制度の違いを示しつつ、実用新案制度について理解させる。</a:t>
            </a:r>
            <a:endParaRPr lang="en-US" altLang="ja-JP" sz="1600" smtClean="0">
              <a:ea typeface="ＭＳ Ｐゴシック" charset="-128"/>
            </a:endParaRPr>
          </a:p>
          <a:p>
            <a:endParaRPr lang="en-US" altLang="ja-JP" sz="1600" smtClean="0">
              <a:ea typeface="ＭＳ Ｐゴシック" charset="-128"/>
            </a:endParaRPr>
          </a:p>
          <a:p>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r>
              <a:rPr lang="ja-JP" altLang="en-US" sz="1600" smtClean="0">
                <a:ea typeface="ＭＳ Ｐゴシック" charset="-128"/>
              </a:rPr>
              <a:t>　実用新案の対象である考案は、特許制度の対象である発明と「高度のもの」であるか否かという点で区別される。いわゆる「工夫」は実用新案制度の対象である。</a:t>
            </a:r>
            <a:endParaRPr lang="en-US" altLang="ja-JP" sz="1600" smtClean="0">
              <a:ea typeface="ＭＳ Ｐゴシック" charset="-128"/>
            </a:endParaRPr>
          </a:p>
          <a:p>
            <a:r>
              <a:rPr lang="ja-JP" altLang="en-US" sz="1600" smtClean="0">
                <a:ea typeface="ＭＳ Ｐゴシック" charset="-128"/>
              </a:rPr>
              <a:t>　その他の基本的な制度設計は特許制度と同じであること、「高度のもの」か否かの区別は実際は困難であることなどを説明する。</a:t>
            </a:r>
            <a:endParaRPr lang="en-US" altLang="ja-JP" sz="1600" smtClean="0">
              <a:ea typeface="ＭＳ Ｐゴシック" charset="-128"/>
            </a:endParaRPr>
          </a:p>
        </p:txBody>
      </p:sp>
      <p:sp>
        <p:nvSpPr>
          <p:cNvPr id="113667" name="スライド番号プレースホルダー 3"/>
          <p:cNvSpPr>
            <a:spLocks noGrp="1"/>
          </p:cNvSpPr>
          <p:nvPr>
            <p:ph type="sldNum" sz="quarter" idx="5"/>
          </p:nvPr>
        </p:nvSpPr>
        <p:spPr bwMode="auto">
          <a:noFill/>
          <a:ln>
            <a:miter lim="800000"/>
            <a:headEnd/>
            <a:tailEnd/>
          </a:ln>
        </p:spPr>
        <p:txBody>
          <a:bodyPr/>
          <a:lstStyle/>
          <a:p>
            <a:fld id="{0F5182C8-2D7D-4658-A538-78198CFD90A8}" type="slidenum">
              <a:rPr lang="en-US" altLang="ja-JP" smtClean="0">
                <a:solidFill>
                  <a:srgbClr val="000000"/>
                </a:solidFill>
                <a:ea typeface="ＭＳ Ｐゴシック" charset="-128"/>
              </a:rPr>
              <a:pPr/>
              <a:t>32</a:t>
            </a:fld>
            <a:endParaRPr lang="en-US" altLang="ja-JP" smtClean="0">
              <a:solidFill>
                <a:srgbClr val="000000"/>
              </a:solidFill>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571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z="1600" smtClean="0">
                <a:ea typeface="ＭＳ Ｐゴシック" charset="-128"/>
              </a:rPr>
              <a:t>〔</a:t>
            </a:r>
            <a:r>
              <a:rPr lang="ja-JP" altLang="en-US" sz="1600" smtClean="0">
                <a:ea typeface="ＭＳ Ｐゴシック" charset="-128"/>
              </a:rPr>
              <a:t>狙い</a:t>
            </a:r>
            <a:r>
              <a:rPr lang="en-US" altLang="ja-JP" sz="1600" smtClean="0">
                <a:ea typeface="ＭＳ Ｐゴシック" charset="-128"/>
              </a:rPr>
              <a:t>〕</a:t>
            </a:r>
          </a:p>
          <a:p>
            <a:r>
              <a:rPr lang="ja-JP" altLang="en-US" sz="1600" smtClean="0">
                <a:ea typeface="ＭＳ Ｐゴシック" charset="-128"/>
              </a:rPr>
              <a:t>特許制度との対比を中心に、意匠制度を理解させる。</a:t>
            </a:r>
            <a:endParaRPr lang="en-US" altLang="ja-JP" sz="1600" smtClean="0">
              <a:ea typeface="ＭＳ Ｐゴシック" charset="-128"/>
            </a:endParaRPr>
          </a:p>
          <a:p>
            <a:endParaRPr lang="en-US" altLang="ja-JP" sz="1600" smtClean="0">
              <a:ea typeface="ＭＳ Ｐゴシック" charset="-128"/>
            </a:endParaRPr>
          </a:p>
          <a:p>
            <a:r>
              <a:rPr lang="en-US" altLang="ja-JP" sz="1600" smtClean="0">
                <a:ea typeface="ＭＳ Ｐゴシック" charset="-128"/>
              </a:rPr>
              <a:t>〔</a:t>
            </a:r>
            <a:r>
              <a:rPr lang="ja-JP" altLang="en-US" sz="1600" smtClean="0">
                <a:ea typeface="ＭＳ Ｐゴシック" charset="-128"/>
              </a:rPr>
              <a:t>説明</a:t>
            </a:r>
            <a:r>
              <a:rPr lang="en-US" altLang="ja-JP" sz="1600" smtClean="0">
                <a:ea typeface="ＭＳ Ｐゴシック" charset="-128"/>
              </a:rPr>
              <a:t>〕</a:t>
            </a:r>
          </a:p>
          <a:p>
            <a:r>
              <a:rPr lang="ja-JP" altLang="en-US" sz="1600" smtClean="0">
                <a:ea typeface="ＭＳ Ｐゴシック" charset="-128"/>
              </a:rPr>
              <a:t>　まず意匠がデザインの保護制度であることを説明する。身近なコンピュータを例に、具体的な</a:t>
            </a:r>
            <a:r>
              <a:rPr lang="en-US" altLang="ja-JP" sz="1600" smtClean="0">
                <a:ea typeface="ＭＳ Ｐゴシック" charset="-128"/>
              </a:rPr>
              <a:t>3</a:t>
            </a:r>
            <a:r>
              <a:rPr lang="ja-JP" altLang="en-US" sz="1600" smtClean="0">
                <a:ea typeface="ＭＳ Ｐゴシック" charset="-128"/>
              </a:rPr>
              <a:t>つの物品について、そのデザインについての保護の必要性を認識させる。その上でその権利の概要等について説明する。もっとも、意匠制度の利用はあまり活発ではなく、出願数も減少傾向である。この点について、アップル社の製品等を引き合いに出しつつ、重要性を再認識させることも重要である。</a:t>
            </a:r>
            <a:endParaRPr lang="en-US" altLang="ja-JP" sz="1600" smtClean="0">
              <a:ea typeface="ＭＳ Ｐゴシック" charset="-128"/>
            </a:endParaRPr>
          </a:p>
          <a:p>
            <a:r>
              <a:rPr lang="ja-JP" altLang="en-US" sz="1600" smtClean="0">
                <a:ea typeface="ＭＳ Ｐゴシック" charset="-128"/>
              </a:rPr>
              <a:t>　その上で、製品開発の場面では製品の技術的機能だけでなくそのデザインも重要であり、その保護についても、特許制度による保護と意匠制度による保護が、（目的は違うが）同じ製品に同時に及ぶことを認識させる（一つの権利をとったら、他の権利がとれないというわけではないことを説明する）。</a:t>
            </a:r>
            <a:endParaRPr lang="en-US" altLang="ja-JP" sz="1600" smtClean="0">
              <a:ea typeface="ＭＳ Ｐゴシック" charset="-128"/>
            </a:endParaRPr>
          </a:p>
        </p:txBody>
      </p:sp>
      <p:sp>
        <p:nvSpPr>
          <p:cNvPr id="115715" name="スライド番号プレースホルダー 3"/>
          <p:cNvSpPr>
            <a:spLocks noGrp="1"/>
          </p:cNvSpPr>
          <p:nvPr>
            <p:ph type="sldNum" sz="quarter" idx="5"/>
          </p:nvPr>
        </p:nvSpPr>
        <p:spPr bwMode="auto">
          <a:noFill/>
          <a:ln>
            <a:miter lim="800000"/>
            <a:headEnd/>
            <a:tailEnd/>
          </a:ln>
        </p:spPr>
        <p:txBody>
          <a:bodyPr/>
          <a:lstStyle/>
          <a:p>
            <a:fld id="{54E79EEF-A59E-43C0-87EA-1F7D73DFBB1F}" type="slidenum">
              <a:rPr lang="en-US" altLang="ja-JP" smtClean="0">
                <a:solidFill>
                  <a:srgbClr val="000000"/>
                </a:solidFill>
                <a:ea typeface="ＭＳ Ｐゴシック" charset="-128"/>
              </a:rPr>
              <a:pPr/>
              <a:t>33</a:t>
            </a:fld>
            <a:endParaRPr lang="en-US" altLang="ja-JP" smtClean="0">
              <a:solidFill>
                <a:srgbClr val="000000"/>
              </a:solidFill>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p:txBody>
          <a:bodyPr wrap="square" lIns="91440" tIns="45720" rIns="91440" bIns="45720" numCol="1" anchor="t" anchorCtr="0" compatLnSpc="1">
            <a:prstTxWarp prst="textNoShape">
              <a:avLst/>
            </a:prstTxWarp>
            <a:normAutofit lnSpcReduction="10000"/>
          </a:bodyPr>
          <a:lstStyle/>
          <a:p>
            <a:pPr>
              <a:defRPr/>
            </a:pPr>
            <a:r>
              <a:rPr lang="en-US" altLang="ja-JP" sz="1600" dirty="0" smtClean="0"/>
              <a:t>〔</a:t>
            </a:r>
            <a:r>
              <a:rPr lang="ja-JP" altLang="en-US" sz="1600" dirty="0" smtClean="0"/>
              <a:t>狙い</a:t>
            </a:r>
            <a:r>
              <a:rPr lang="en-US" altLang="ja-JP" sz="1600" dirty="0" smtClean="0"/>
              <a:t>〕</a:t>
            </a:r>
          </a:p>
          <a:p>
            <a:pPr>
              <a:defRPr/>
            </a:pPr>
            <a:r>
              <a:rPr lang="ja-JP" altLang="en-US" sz="1600" dirty="0" smtClean="0"/>
              <a:t>特許制度と関連させつつ、商標制度について理解させる。</a:t>
            </a:r>
            <a:endParaRPr lang="en-US" altLang="ja-JP" sz="1600" dirty="0" smtClean="0"/>
          </a:p>
          <a:p>
            <a:pPr>
              <a:defRPr/>
            </a:pPr>
            <a:endParaRPr lang="en-US" altLang="ja-JP" sz="1600" dirty="0" smtClean="0"/>
          </a:p>
          <a:p>
            <a:pPr>
              <a:defRPr/>
            </a:pPr>
            <a:r>
              <a:rPr lang="en-US" altLang="ja-JP" sz="1600" dirty="0" smtClean="0"/>
              <a:t>〔</a:t>
            </a:r>
            <a:r>
              <a:rPr lang="ja-JP" altLang="en-US" sz="1600" dirty="0" smtClean="0"/>
              <a:t>説明</a:t>
            </a:r>
            <a:r>
              <a:rPr lang="en-US" altLang="ja-JP" sz="1600" dirty="0" smtClean="0"/>
              <a:t>〕</a:t>
            </a:r>
          </a:p>
          <a:p>
            <a:pPr>
              <a:defRPr/>
            </a:pPr>
            <a:r>
              <a:rPr lang="ja-JP" altLang="en-US" sz="1600" dirty="0" smtClean="0"/>
              <a:t>　商標は商品のブランドを保護し、誰の商品・役務であるかを明らかにすることを目的とする（出所表示機能の保護）ことを説明する。</a:t>
            </a:r>
            <a:endParaRPr lang="en-US" altLang="ja-JP" sz="1600" dirty="0" smtClean="0"/>
          </a:p>
          <a:p>
            <a:pPr>
              <a:defRPr/>
            </a:pPr>
            <a:r>
              <a:rPr lang="ja-JP" altLang="en-US" sz="1600" dirty="0" smtClean="0"/>
              <a:t>　その上で、商標については創作を保護するものではないという点に重点を置きつつ、概要を説明する。（対比図の内容が他の制度と異なるのは、商標の特異性故である）</a:t>
            </a:r>
            <a:endParaRPr lang="en-US" altLang="ja-JP" sz="1600" dirty="0" smtClean="0"/>
          </a:p>
          <a:p>
            <a:pPr>
              <a:defRPr/>
            </a:pPr>
            <a:r>
              <a:rPr lang="ja-JP" altLang="en-US" sz="1600" dirty="0" smtClean="0"/>
              <a:t>　製品開発の場面では、優れた技術等は特許権で保護できるものの、同じような製品名を付した粗悪品等が出回ることを防げない。こういった例を挙げつつ、商標権は粗悪品の排除等に有効であり、制度の目的や保護対象が違うため、実際はこれらを巧く組み合わせて知的財産の保護を図っていることを説明する。</a:t>
            </a:r>
            <a:endParaRPr lang="en-US" altLang="ja-JP" sz="1600" dirty="0" smtClean="0"/>
          </a:p>
          <a:p>
            <a:pPr>
              <a:defRPr/>
            </a:pPr>
            <a:endParaRPr lang="en-US" altLang="ja-JP" sz="1600" dirty="0" smtClean="0"/>
          </a:p>
        </p:txBody>
      </p:sp>
      <p:sp>
        <p:nvSpPr>
          <p:cNvPr id="117763" name="スライド番号プレースホルダー 3"/>
          <p:cNvSpPr>
            <a:spLocks noGrp="1"/>
          </p:cNvSpPr>
          <p:nvPr>
            <p:ph type="sldNum" sz="quarter" idx="5"/>
          </p:nvPr>
        </p:nvSpPr>
        <p:spPr bwMode="auto">
          <a:noFill/>
          <a:ln>
            <a:miter lim="800000"/>
            <a:headEnd/>
            <a:tailEnd/>
          </a:ln>
        </p:spPr>
        <p:txBody>
          <a:bodyPr/>
          <a:lstStyle/>
          <a:p>
            <a:fld id="{366DDF9D-69CA-4C18-8FB7-EC371E5279CA}" type="slidenum">
              <a:rPr lang="en-US" altLang="ja-JP" smtClean="0">
                <a:solidFill>
                  <a:srgbClr val="000000"/>
                </a:solidFill>
                <a:ea typeface="ＭＳ Ｐゴシック" charset="-128"/>
              </a:rPr>
              <a:pPr/>
              <a:t>34</a:t>
            </a:fld>
            <a:endParaRPr lang="en-US" altLang="ja-JP" smtClean="0">
              <a:solidFill>
                <a:srgbClr val="000000"/>
              </a:solidFill>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6"/>
          <p:cNvSpPr>
            <a:spLocks noGrp="1"/>
          </p:cNvSpPr>
          <p:nvPr>
            <p:ph type="sldNum" sz="quarter" idx="5"/>
          </p:nvPr>
        </p:nvSpPr>
        <p:spPr bwMode="auto">
          <a:noFill/>
          <a:ln>
            <a:miter lim="800000"/>
            <a:headEnd/>
            <a:tailEnd/>
          </a:ln>
        </p:spPr>
        <p:txBody>
          <a:bodyPr/>
          <a:lstStyle/>
          <a:p>
            <a:fld id="{56E7EA47-C9AA-4948-87F2-4A8A0BEA30E2}" type="slidenum">
              <a:rPr lang="en-US" altLang="ja-JP" smtClean="0">
                <a:ea typeface="ＭＳ Ｐゴシック" charset="-128"/>
              </a:rPr>
              <a:pPr/>
              <a:t>4</a:t>
            </a:fld>
            <a:endParaRPr lang="en-US" altLang="ja-JP" smtClean="0">
              <a:ea typeface="ＭＳ Ｐゴシック" charset="-128"/>
            </a:endParaRPr>
          </a:p>
        </p:txBody>
      </p:sp>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xfrm>
            <a:off x="306388" y="4752975"/>
            <a:ext cx="6121400" cy="4929188"/>
          </a:xfrm>
          <a:extLst>
            <a:ext uri="{909E8E84-426E-40DD-AFC4-6F175D3DCCD1}"/>
            <a:ext uri="{91240B29-F687-4F45-9708-019B960494DF}"/>
          </a:extLst>
        </p:spPr>
        <p:txBody>
          <a:bodyPr wrap="square" lIns="91440" tIns="45720" rIns="91440" bIns="45720" numCol="1" anchor="t" anchorCtr="0" compatLnSpc="1">
            <a:prstTxWarp prst="textNoShape">
              <a:avLst/>
            </a:prstTxWarp>
            <a:normAutofit fontScale="70000" lnSpcReduction="20000"/>
          </a:bodyPr>
          <a:lstStyle/>
          <a:p>
            <a:pPr>
              <a:defRPr/>
            </a:pPr>
            <a:r>
              <a:rPr kumimoji="0" lang="en-US" altLang="ja-JP" sz="1800" dirty="0">
                <a:latin typeface="ＭＳ Ｐゴシック" charset="0"/>
              </a:rPr>
              <a:t>〔</a:t>
            </a:r>
            <a:r>
              <a:rPr kumimoji="0" lang="ja-JP" altLang="en-US" sz="1800" dirty="0">
                <a:latin typeface="ＭＳ Ｐゴシック" charset="0"/>
              </a:rPr>
              <a:t>狙い</a:t>
            </a:r>
            <a:r>
              <a:rPr kumimoji="0" lang="en-US" altLang="ja-JP" sz="1800" dirty="0">
                <a:latin typeface="ＭＳ Ｐゴシック" charset="0"/>
              </a:rPr>
              <a:t>〕</a:t>
            </a:r>
            <a:endParaRPr kumimoji="0" lang="ja-JP" altLang="en-US" sz="1800" dirty="0">
              <a:latin typeface="ＭＳ Ｐゴシック" charset="0"/>
            </a:endParaRPr>
          </a:p>
          <a:p>
            <a:pPr>
              <a:defRPr/>
            </a:pPr>
            <a:r>
              <a:rPr kumimoji="0" lang="zh-CN" altLang="en-US" sz="1800" dirty="0">
                <a:latin typeface="ＭＳ Ｐゴシック" charset="0"/>
              </a:rPr>
              <a:t>近年ライフサイエンス分野の取組を強化し</a:t>
            </a:r>
            <a:r>
              <a:rPr kumimoji="0" lang="ja-JP" altLang="en-US" sz="1800" dirty="0">
                <a:latin typeface="ＭＳ Ｐゴシック" charset="0"/>
              </a:rPr>
              <a:t>つつ、</a:t>
            </a:r>
            <a:r>
              <a:rPr kumimoji="0" lang="zh-CN" altLang="en-US" sz="1800" dirty="0">
                <a:latin typeface="ＭＳ Ｐゴシック" charset="0"/>
              </a:rPr>
              <a:t>我が国としても、強みを生かした戦略的な対応が強く求められて</a:t>
            </a:r>
            <a:r>
              <a:rPr kumimoji="0" lang="ja-JP" altLang="en-US" sz="1800" dirty="0">
                <a:latin typeface="ＭＳ Ｐゴシック" charset="0"/>
              </a:rPr>
              <a:t>ることを認識させる。</a:t>
            </a:r>
          </a:p>
          <a:p>
            <a:pPr>
              <a:defRPr/>
            </a:pPr>
            <a:endParaRPr kumimoji="0" lang="ja-JP" sz="1800" dirty="0">
              <a:latin typeface="ＭＳ Ｐゴシック" charset="0"/>
            </a:endParaRPr>
          </a:p>
          <a:p>
            <a:pPr>
              <a:defRPr/>
            </a:pPr>
            <a:r>
              <a:rPr kumimoji="0" lang="en-US" altLang="ja-JP" sz="1800" dirty="0" smtClean="0">
                <a:latin typeface="ＭＳ Ｐゴシック" charset="0"/>
              </a:rPr>
              <a:t>〔</a:t>
            </a:r>
            <a:r>
              <a:rPr kumimoji="0" lang="ja-JP" altLang="en-US" sz="1800" dirty="0" smtClean="0">
                <a:latin typeface="ＭＳ Ｐゴシック" charset="0"/>
              </a:rPr>
              <a:t>説明</a:t>
            </a:r>
            <a:r>
              <a:rPr kumimoji="0" lang="en-US" altLang="ja-JP" sz="1800" dirty="0" smtClean="0">
                <a:latin typeface="ＭＳ Ｐゴシック" charset="0"/>
              </a:rPr>
              <a:t>〕</a:t>
            </a:r>
            <a:endParaRPr kumimoji="0" lang="ja-JP" sz="1800" dirty="0" smtClean="0">
              <a:latin typeface="ＭＳ Ｐゴシック" charset="0"/>
            </a:endParaRPr>
          </a:p>
          <a:p>
            <a:pPr>
              <a:defRPr/>
            </a:pPr>
            <a:r>
              <a:rPr kumimoji="0" lang="ja-JP" altLang="en-US" sz="1800" dirty="0" smtClean="0">
                <a:latin typeface="ＭＳ Ｐゴシック" charset="0"/>
              </a:rPr>
              <a:t>　ライフサイエンスは人間生活の基本である「生命・健康」、「食糧」、「環境」に深く関わる技術分野であり、予想もされない新しい技術が登場し、そこから新しい産業が創出される可能性が高い。時代の変遷とともに説明する。</a:t>
            </a:r>
            <a:endParaRPr kumimoji="0" lang="en-US" altLang="ja-JP" sz="1800" dirty="0" smtClean="0">
              <a:latin typeface="ＭＳ Ｐゴシック" charset="0"/>
            </a:endParaRPr>
          </a:p>
          <a:p>
            <a:pPr>
              <a:defRPr/>
            </a:pPr>
            <a:endParaRPr kumimoji="0" lang="en-US" altLang="ja-JP" sz="1800" dirty="0" smtClean="0">
              <a:latin typeface="ＭＳ Ｐゴシック" charset="0"/>
            </a:endParaRPr>
          </a:p>
          <a:p>
            <a:pPr>
              <a:defRPr/>
            </a:pPr>
            <a:r>
              <a:rPr kumimoji="0" lang="ja-JP" altLang="en-US" sz="1800" dirty="0" smtClean="0">
                <a:latin typeface="ＭＳ Ｐゴシック" charset="0"/>
              </a:rPr>
              <a:t>ライフサイエンスの歴史：</a:t>
            </a:r>
            <a:endParaRPr kumimoji="0" lang="en-US" altLang="ja-JP" sz="1800" dirty="0" smtClean="0">
              <a:latin typeface="ＭＳ Ｐゴシック" charset="0"/>
            </a:endParaRPr>
          </a:p>
          <a:p>
            <a:pPr>
              <a:defRPr/>
            </a:pPr>
            <a:r>
              <a:rPr kumimoji="0" lang="en-US" altLang="ja-JP" sz="1800" dirty="0" smtClean="0">
                <a:latin typeface="ＭＳ Ｐゴシック" charset="0"/>
              </a:rPr>
              <a:t>1970</a:t>
            </a:r>
            <a:r>
              <a:rPr kumimoji="0" lang="ja-JP" altLang="en-US" sz="1800" dirty="0" smtClean="0">
                <a:latin typeface="ＭＳ Ｐゴシック" charset="0"/>
              </a:rPr>
              <a:t>年以前：生物化学時代</a:t>
            </a:r>
            <a:r>
              <a:rPr kumimoji="0" lang="en-US" altLang="ja-JP" sz="1800" dirty="0" smtClean="0">
                <a:latin typeface="ＭＳ Ｐゴシック" charset="0"/>
              </a:rPr>
              <a:t>→</a:t>
            </a:r>
            <a:r>
              <a:rPr kumimoji="0" lang="ja-JP" altLang="en-US" sz="1800" dirty="0" smtClean="0">
                <a:latin typeface="ＭＳ Ｐゴシック" charset="0"/>
              </a:rPr>
              <a:t>自然界の生物およびその生物を成分を分析して有用なものを利用。</a:t>
            </a:r>
            <a:endParaRPr kumimoji="0" lang="en-US" altLang="ja-JP" sz="1800" dirty="0" smtClean="0">
              <a:latin typeface="ＭＳ Ｐゴシック" charset="0"/>
            </a:endParaRPr>
          </a:p>
          <a:p>
            <a:pPr>
              <a:defRPr/>
            </a:pPr>
            <a:r>
              <a:rPr kumimoji="0" lang="en-US" altLang="ja-JP" sz="1800" dirty="0" smtClean="0">
                <a:latin typeface="ＭＳ Ｐゴシック" charset="0"/>
              </a:rPr>
              <a:t>1970</a:t>
            </a:r>
            <a:r>
              <a:rPr kumimoji="0" lang="ja-JP" altLang="en-US" sz="1800" dirty="0" smtClean="0">
                <a:latin typeface="ＭＳ Ｐゴシック" charset="0"/>
              </a:rPr>
              <a:t>年代：遺伝子工学</a:t>
            </a:r>
            <a:r>
              <a:rPr kumimoji="0" lang="en-US" altLang="ja-JP" sz="1800" dirty="0" smtClean="0">
                <a:latin typeface="ＭＳ Ｐゴシック" charset="0"/>
              </a:rPr>
              <a:t>→</a:t>
            </a:r>
            <a:r>
              <a:rPr kumimoji="0" lang="ja-JP" altLang="en-US" sz="1800" dirty="0" smtClean="0">
                <a:latin typeface="ＭＳ Ｐゴシック" charset="0"/>
              </a:rPr>
              <a:t>さらに遺伝子レベルで改変させる。</a:t>
            </a:r>
            <a:endParaRPr kumimoji="0" lang="en-US" altLang="ja-JP" sz="1800" dirty="0" smtClean="0">
              <a:latin typeface="ＭＳ Ｐゴシック" charset="0"/>
            </a:endParaRPr>
          </a:p>
          <a:p>
            <a:pPr>
              <a:defRPr/>
            </a:pPr>
            <a:r>
              <a:rPr kumimoji="0" lang="en-US" altLang="ja-JP" sz="1800" dirty="0" smtClean="0">
                <a:latin typeface="ＭＳ Ｐゴシック" charset="0"/>
              </a:rPr>
              <a:t>1990</a:t>
            </a:r>
            <a:r>
              <a:rPr kumimoji="0" lang="ja-JP" altLang="en-US" sz="1800" dirty="0" smtClean="0">
                <a:latin typeface="ＭＳ Ｐゴシック" charset="0"/>
              </a:rPr>
              <a:t>年代ゲノム解析時代</a:t>
            </a:r>
            <a:r>
              <a:rPr kumimoji="0" lang="en-US" altLang="ja-JP" sz="1800" dirty="0" smtClean="0">
                <a:latin typeface="ＭＳ Ｐゴシック" charset="0"/>
              </a:rPr>
              <a:t>→</a:t>
            </a:r>
            <a:r>
              <a:rPr kumimoji="0" lang="ja-JP" altLang="en-US" sz="1800" dirty="0" smtClean="0">
                <a:latin typeface="ＭＳ Ｐゴシック" charset="0"/>
              </a:rPr>
              <a:t>ヒト・動植物、微生物の</a:t>
            </a:r>
            <a:r>
              <a:rPr kumimoji="0" lang="en-US" altLang="ja-JP" sz="1800" dirty="0" smtClean="0">
                <a:latin typeface="ＭＳ Ｐゴシック" charset="0"/>
              </a:rPr>
              <a:t>DNA</a:t>
            </a:r>
            <a:r>
              <a:rPr kumimoji="0" lang="ja-JP" altLang="en-US" sz="1800" dirty="0" smtClean="0">
                <a:latin typeface="ＭＳ Ｐゴシック" charset="0"/>
              </a:rPr>
              <a:t>配列を解析</a:t>
            </a:r>
            <a:endParaRPr kumimoji="0" lang="en-US" altLang="ja-JP" sz="1800" dirty="0" smtClean="0">
              <a:latin typeface="ＭＳ Ｐゴシック" charset="0"/>
            </a:endParaRPr>
          </a:p>
          <a:p>
            <a:pPr>
              <a:defRPr/>
            </a:pPr>
            <a:r>
              <a:rPr kumimoji="0" lang="en-US" altLang="ja-JP" sz="1800" dirty="0" smtClean="0">
                <a:latin typeface="ＭＳ Ｐゴシック" charset="0"/>
              </a:rPr>
              <a:t>2000</a:t>
            </a:r>
            <a:r>
              <a:rPr kumimoji="0" lang="ja-JP" altLang="en-US" sz="1800" dirty="0" smtClean="0">
                <a:latin typeface="ＭＳ Ｐゴシック" charset="0"/>
              </a:rPr>
              <a:t>年代：ポストゲノム時代</a:t>
            </a:r>
            <a:r>
              <a:rPr kumimoji="0" lang="en-US" altLang="ja-JP" sz="1800" dirty="0" smtClean="0">
                <a:latin typeface="ＭＳ Ｐゴシック" charset="0"/>
              </a:rPr>
              <a:t>→</a:t>
            </a:r>
            <a:r>
              <a:rPr kumimoji="0" lang="ja-JP" altLang="en-US" sz="1800" dirty="0" smtClean="0">
                <a:latin typeface="ＭＳ Ｐゴシック" charset="0"/>
              </a:rPr>
              <a:t>遺伝子および遺伝子産物である蛋白質の機能解析</a:t>
            </a:r>
            <a:endParaRPr kumimoji="0" lang="en-US" altLang="ja-JP" sz="1800" dirty="0" smtClean="0">
              <a:latin typeface="ＭＳ Ｐゴシック" charset="0"/>
            </a:endParaRPr>
          </a:p>
          <a:p>
            <a:pPr>
              <a:defRPr/>
            </a:pPr>
            <a:r>
              <a:rPr kumimoji="0" lang="en-US" altLang="ja-JP" sz="1800" dirty="0" smtClean="0">
                <a:latin typeface="ＭＳ Ｐゴシック" charset="0"/>
              </a:rPr>
              <a:t>2006</a:t>
            </a:r>
            <a:r>
              <a:rPr kumimoji="0" lang="ja-JP" altLang="en-US" sz="1800" dirty="0" smtClean="0">
                <a:latin typeface="ＭＳ Ｐゴシック" charset="0"/>
              </a:rPr>
              <a:t>年以降：発生工学の発達</a:t>
            </a:r>
            <a:r>
              <a:rPr kumimoji="0" lang="en-US" altLang="ja-JP" sz="1800" dirty="0" smtClean="0">
                <a:latin typeface="ＭＳ Ｐゴシック" charset="0"/>
              </a:rPr>
              <a:t>-</a:t>
            </a:r>
            <a:r>
              <a:rPr kumimoji="0" lang="en-US" altLang="ja-JP" sz="1800" dirty="0" err="1" smtClean="0">
                <a:latin typeface="ＭＳ Ｐゴシック" charset="0"/>
              </a:rPr>
              <a:t>iPS</a:t>
            </a:r>
            <a:r>
              <a:rPr kumimoji="0" lang="ja-JP" altLang="en-US" sz="1800" dirty="0" smtClean="0">
                <a:latin typeface="ＭＳ Ｐゴシック" charset="0"/>
              </a:rPr>
              <a:t>細胞時代へ</a:t>
            </a:r>
            <a:r>
              <a:rPr kumimoji="0" lang="en-US" altLang="ja-JP" sz="1800" dirty="0" smtClean="0">
                <a:latin typeface="ＭＳ Ｐゴシック" charset="0"/>
              </a:rPr>
              <a:t>→</a:t>
            </a:r>
            <a:r>
              <a:rPr kumimoji="0" lang="ja-JP" altLang="en-US" sz="1800" dirty="0" smtClean="0">
                <a:latin typeface="ＭＳ Ｐゴシック" charset="0"/>
              </a:rPr>
              <a:t>人間の皮膚などから採取した細胞から極小数の遺伝子を培養することで、人間の組織や臓器に分化する多能性幹細胞の作製技術（山中伸弥教授</a:t>
            </a:r>
            <a:r>
              <a:rPr kumimoji="0" lang="en-US" altLang="ja-JP" sz="1800" dirty="0" smtClean="0">
                <a:latin typeface="ＭＳ Ｐゴシック" charset="0"/>
              </a:rPr>
              <a:t>2012</a:t>
            </a:r>
            <a:r>
              <a:rPr kumimoji="0" lang="ja-JP" altLang="en-US" sz="1800" dirty="0" smtClean="0">
                <a:latin typeface="ＭＳ Ｐゴシック" charset="0"/>
              </a:rPr>
              <a:t>年ノーベル賞：再生医療、創薬研究への応用が期待される）</a:t>
            </a:r>
            <a:endParaRPr kumimoji="0" lang="en-US" altLang="ja-JP" sz="1800" dirty="0" smtClean="0">
              <a:latin typeface="ＭＳ Ｐゴシック" charset="0"/>
            </a:endParaRPr>
          </a:p>
          <a:p>
            <a:pPr>
              <a:defRPr/>
            </a:pPr>
            <a:endParaRPr kumimoji="0" lang="en-US" altLang="ja-JP" sz="1800" dirty="0" smtClean="0">
              <a:latin typeface="ＭＳ Ｐゴシック" charset="0"/>
            </a:endParaRPr>
          </a:p>
          <a:p>
            <a:pPr>
              <a:defRPr/>
            </a:pPr>
            <a:r>
              <a:rPr kumimoji="0" lang="ja-JP" altLang="en-US" sz="1800" dirty="0" smtClean="0">
                <a:latin typeface="ＭＳ Ｐゴシック" charset="0"/>
              </a:rPr>
              <a:t>　</a:t>
            </a:r>
            <a:r>
              <a:rPr kumimoji="0" lang="zh-CN" altLang="en-US" sz="1800" dirty="0" smtClean="0">
                <a:latin typeface="ＭＳ Ｐゴシック" charset="0"/>
              </a:rPr>
              <a:t>近年世界的脅威となっている新興・再興感染症への対応など</a:t>
            </a:r>
            <a:r>
              <a:rPr kumimoji="0" lang="ja-JP" altLang="en-US" sz="1800" dirty="0" smtClean="0">
                <a:latin typeface="ＭＳ Ｐゴシック" charset="0"/>
              </a:rPr>
              <a:t>、</a:t>
            </a:r>
            <a:r>
              <a:rPr kumimoji="0" lang="zh-CN" altLang="en-US" sz="1800" dirty="0" smtClean="0">
                <a:latin typeface="ＭＳ Ｐゴシック" charset="0"/>
              </a:rPr>
              <a:t>社会のニーズに対応した</a:t>
            </a:r>
            <a:r>
              <a:rPr kumimoji="0" lang="ja-JP" altLang="en-US" sz="1800" dirty="0" smtClean="0">
                <a:latin typeface="ＭＳ Ｐゴシック" charset="0"/>
              </a:rPr>
              <a:t>、</a:t>
            </a:r>
            <a:r>
              <a:rPr kumimoji="0" lang="zh-CN" altLang="en-US" sz="1800" dirty="0" smtClean="0">
                <a:latin typeface="ＭＳ Ｐゴシック" charset="0"/>
              </a:rPr>
              <a:t>国民の安全・安心確保の観点からの研究開発の推進も重要と</a:t>
            </a:r>
            <a:r>
              <a:rPr kumimoji="0" lang="ja-JP" altLang="en-US" sz="1800" dirty="0" smtClean="0">
                <a:latin typeface="ＭＳ Ｐゴシック" charset="0"/>
              </a:rPr>
              <a:t>されていることを説明する</a:t>
            </a:r>
            <a:r>
              <a:rPr kumimoji="0" lang="ja-JP" altLang="en-US" sz="1600" dirty="0" smtClean="0">
                <a:latin typeface="ＭＳ Ｐゴシック" charset="0"/>
              </a:rPr>
              <a:t>。</a:t>
            </a:r>
            <a:endParaRPr kumimoji="0" lang="ja-JP" altLang="en-US" sz="1600" dirty="0">
              <a:ea typeface="ＭＳ 明朝" charset="0"/>
              <a:cs typeface="ＭＳ 明朝"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6"/>
          <p:cNvSpPr>
            <a:spLocks noGrp="1"/>
          </p:cNvSpPr>
          <p:nvPr>
            <p:ph type="sldNum" sz="quarter" idx="5"/>
          </p:nvPr>
        </p:nvSpPr>
        <p:spPr bwMode="auto">
          <a:noFill/>
          <a:ln>
            <a:miter lim="800000"/>
            <a:headEnd/>
            <a:tailEnd/>
          </a:ln>
        </p:spPr>
        <p:txBody>
          <a:bodyPr/>
          <a:lstStyle/>
          <a:p>
            <a:fld id="{DD7C88EA-281B-4FF3-983A-0656D58CF277}" type="slidenum">
              <a:rPr lang="en-US" altLang="ja-JP" smtClean="0">
                <a:ea typeface="ＭＳ Ｐゴシック" charset="-128"/>
              </a:rPr>
              <a:pPr/>
              <a:t>5</a:t>
            </a:fld>
            <a:endParaRPr lang="en-US" altLang="ja-JP" smtClean="0">
              <a:ea typeface="ＭＳ Ｐゴシック" charset="-128"/>
            </a:endParaRPr>
          </a:p>
        </p:txBody>
      </p:sp>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29700" name="Rectangle 3"/>
          <p:cNvSpPr>
            <a:spLocks noGrp="1"/>
          </p:cNvSpPr>
          <p:nvPr>
            <p:ph type="body" idx="1"/>
          </p:nvPr>
        </p:nvSpPr>
        <p:spPr bwMode="auto">
          <a:xfrm>
            <a:off x="306388" y="4681538"/>
            <a:ext cx="6192837" cy="5040312"/>
          </a:xfrm>
          <a:extLst>
            <a:ext uri="{909E8E84-426E-40DD-AFC4-6F175D3DCCD1}"/>
            <a:ext uri="{91240B29-F687-4F45-9708-019B960494DF}"/>
          </a:extLst>
        </p:spPr>
        <p:txBody>
          <a:bodyPr wrap="square" lIns="91440" tIns="45720" rIns="91440" bIns="45720" numCol="1" anchor="t" anchorCtr="0" compatLnSpc="1">
            <a:prstTxWarp prst="textNoShape">
              <a:avLst/>
            </a:prstTxWarp>
            <a:noAutofit/>
          </a:bodyPr>
          <a:lstStyle/>
          <a:p>
            <a:pPr>
              <a:defRPr/>
            </a:pPr>
            <a:r>
              <a:rPr kumimoji="0" lang="en-US" altLang="ja-JP" sz="1600" dirty="0" smtClean="0">
                <a:latin typeface="+mn-ea"/>
                <a:ea typeface="+mn-ea"/>
              </a:rPr>
              <a:t>〔</a:t>
            </a:r>
            <a:r>
              <a:rPr kumimoji="0" lang="ja-JP" altLang="en-US" sz="1600" dirty="0" smtClean="0">
                <a:latin typeface="+mn-ea"/>
                <a:ea typeface="+mn-ea"/>
              </a:rPr>
              <a:t>狙い</a:t>
            </a:r>
            <a:r>
              <a:rPr kumimoji="0" lang="en-US" altLang="ja-JP" sz="1600" dirty="0" smtClean="0">
                <a:latin typeface="+mn-ea"/>
                <a:ea typeface="+mn-ea"/>
              </a:rPr>
              <a:t>〕</a:t>
            </a:r>
            <a:endParaRPr kumimoji="0" lang="ja-JP" altLang="en-US" sz="1600" dirty="0" smtClean="0">
              <a:latin typeface="+mn-ea"/>
              <a:ea typeface="+mn-ea"/>
            </a:endParaRPr>
          </a:p>
          <a:p>
            <a:pPr>
              <a:defRPr/>
            </a:pPr>
            <a:r>
              <a:rPr kumimoji="0" lang="ja-JP" altLang="en-US" sz="1600" dirty="0" smtClean="0">
                <a:latin typeface="+mn-ea"/>
                <a:ea typeface="+mn-ea"/>
              </a:rPr>
              <a:t>人間を手術、治療又は診断する方法に関する発明について、現状を把握する。</a:t>
            </a:r>
            <a:endParaRPr kumimoji="0" lang="en-US" altLang="ja-JP" sz="1600" dirty="0" smtClean="0">
              <a:latin typeface="+mn-ea"/>
              <a:ea typeface="+mn-ea"/>
            </a:endParaRPr>
          </a:p>
          <a:p>
            <a:pPr>
              <a:defRPr/>
            </a:pPr>
            <a:r>
              <a:rPr kumimoji="0" lang="en-US" altLang="ja-JP" sz="1600" dirty="0" smtClean="0">
                <a:latin typeface="+mn-ea"/>
                <a:ea typeface="+mn-ea"/>
              </a:rPr>
              <a:t>〔</a:t>
            </a:r>
            <a:r>
              <a:rPr kumimoji="0" lang="ja-JP" altLang="en-US" sz="1600" dirty="0" smtClean="0">
                <a:latin typeface="+mn-ea"/>
                <a:ea typeface="+mn-ea"/>
              </a:rPr>
              <a:t>説明</a:t>
            </a:r>
            <a:r>
              <a:rPr kumimoji="0" lang="en-US" altLang="ja-JP" sz="1600" dirty="0" smtClean="0">
                <a:latin typeface="+mn-ea"/>
                <a:ea typeface="+mn-ea"/>
              </a:rPr>
              <a:t>〕</a:t>
            </a:r>
          </a:p>
          <a:p>
            <a:pPr>
              <a:defRPr/>
            </a:pPr>
            <a:r>
              <a:rPr kumimoji="0" lang="ja-JP" altLang="en-US" sz="1600" dirty="0" smtClean="0">
                <a:latin typeface="+mn-ea"/>
                <a:ea typeface="+mn-ea"/>
              </a:rPr>
              <a:t>いわゆる「医療行為」とそれに関連する発明との理解を深める趣旨であり、具体例を例示する。</a:t>
            </a:r>
            <a:endParaRPr kumimoji="0" lang="en-US" altLang="ja-JP" sz="1600" dirty="0" smtClean="0">
              <a:latin typeface="+mn-ea"/>
              <a:ea typeface="+mn-ea"/>
            </a:endParaRPr>
          </a:p>
          <a:p>
            <a:pPr>
              <a:defRPr/>
            </a:pPr>
            <a:r>
              <a:rPr kumimoji="0" lang="ja-JP" altLang="en-US" sz="1600" dirty="0" smtClean="0">
                <a:latin typeface="+mn-ea"/>
                <a:ea typeface="+mn-ea"/>
              </a:rPr>
              <a:t>・人間を手術、治療する方法が特許保護の対象外となることについては、</a:t>
            </a:r>
            <a:r>
              <a:rPr lang="ja-JP" altLang="en-US" sz="1600" dirty="0" smtClean="0">
                <a:latin typeface="+mn-ea"/>
                <a:ea typeface="+mn-ea"/>
              </a:rPr>
              <a:t>研究開発競争になじまないとする政策的理由や緊急の対応の可能性があるにもかかわらず、特許権者の許諾を求めなければならないとするのは不当であるとする人道的理由があげられる。</a:t>
            </a:r>
            <a:endParaRPr lang="en-US" altLang="ja-JP" sz="1600" dirty="0" smtClean="0">
              <a:latin typeface="+mn-ea"/>
              <a:ea typeface="+mn-ea"/>
            </a:endParaRPr>
          </a:p>
          <a:p>
            <a:pPr>
              <a:defRPr/>
            </a:pPr>
            <a:r>
              <a:rPr lang="ja-JP" altLang="en-US" sz="1600" dirty="0" smtClean="0">
                <a:latin typeface="+mn-ea"/>
                <a:ea typeface="+mn-ea"/>
              </a:rPr>
              <a:t>・医薬品や医療機器は「物の発明」や「方法の発明」として特許保護の対象となる。医療行為については、米国で認められていることもあり、日本でも特許保護についての是非の議論が活発に重ねられたが、現状では、保護するという結論には至っていない。</a:t>
            </a:r>
            <a:endParaRPr lang="en-US" altLang="ja-JP" sz="1600" dirty="0">
              <a:latin typeface="+mn-ea"/>
              <a:ea typeface="+mn-ea"/>
            </a:endParaRPr>
          </a:p>
          <a:p>
            <a:pPr>
              <a:defRPr/>
            </a:pPr>
            <a:endParaRPr lang="en-US" altLang="ja-JP" sz="1600" dirty="0" smtClean="0">
              <a:latin typeface="+mn-ea"/>
              <a:ea typeface="+mn-ea"/>
            </a:endParaRPr>
          </a:p>
          <a:p>
            <a:pPr>
              <a:defRPr/>
            </a:pPr>
            <a:r>
              <a:rPr kumimoji="0" lang="ja-JP" altLang="en-US" sz="1400" dirty="0" smtClean="0">
                <a:latin typeface="+mn-ea"/>
                <a:ea typeface="+mn-ea"/>
              </a:rPr>
              <a:t>参考：</a:t>
            </a:r>
            <a:endParaRPr kumimoji="0" lang="en-US" altLang="ja-JP" sz="1400" dirty="0" smtClean="0">
              <a:latin typeface="+mn-ea"/>
              <a:ea typeface="+mn-ea"/>
            </a:endParaRPr>
          </a:p>
          <a:p>
            <a:pPr>
              <a:defRPr/>
            </a:pPr>
            <a:r>
              <a:rPr kumimoji="0" lang="ja-JP" altLang="en-US" sz="1400" dirty="0" smtClean="0">
                <a:latin typeface="+mn-ea"/>
                <a:ea typeface="+mn-ea"/>
              </a:rPr>
              <a:t> </a:t>
            </a:r>
            <a:r>
              <a:rPr lang="en-US" altLang="ja-JP" sz="1400" dirty="0" smtClean="0">
                <a:latin typeface="+mn-ea"/>
                <a:ea typeface="+mn-ea"/>
              </a:rPr>
              <a:t>http: //www.jpo.go.jp/shiryou/kijun/kijun2/pdf/tjkijun_ii-1.pdf</a:t>
            </a:r>
          </a:p>
          <a:p>
            <a:pPr>
              <a:defRPr/>
            </a:pPr>
            <a:r>
              <a:rPr kumimoji="0" lang="ja-JP" altLang="en-US" sz="1400" dirty="0" smtClean="0">
                <a:latin typeface="ＭＳ Ｐゴシック" pitchFamily="50" charset="-128"/>
                <a:ea typeface="ＭＳ Ｐゴシック" pitchFamily="50" charset="-128"/>
              </a:rPr>
              <a:t>（審査第</a:t>
            </a:r>
            <a:r>
              <a:rPr kumimoji="0" lang="en-US" altLang="ja-JP" sz="1400" dirty="0" smtClean="0">
                <a:latin typeface="ＭＳ Ｐゴシック" pitchFamily="50" charset="-128"/>
                <a:ea typeface="ＭＳ Ｐゴシック" pitchFamily="50" charset="-128"/>
              </a:rPr>
              <a:t>Ⅱ</a:t>
            </a:r>
            <a:r>
              <a:rPr kumimoji="0" lang="ja-JP" altLang="en-US" sz="1400" dirty="0" smtClean="0">
                <a:latin typeface="ＭＳ Ｐゴシック" pitchFamily="50" charset="-128"/>
                <a:ea typeface="ＭＳ Ｐゴシック" pitchFamily="50" charset="-128"/>
              </a:rPr>
              <a:t>部 第</a:t>
            </a:r>
            <a:r>
              <a:rPr kumimoji="0" lang="en-US" altLang="ja-JP" sz="1400" dirty="0" smtClean="0">
                <a:latin typeface="ＭＳ Ｐゴシック" pitchFamily="50" charset="-128"/>
                <a:ea typeface="ＭＳ Ｐゴシック" pitchFamily="50" charset="-128"/>
              </a:rPr>
              <a:t>1</a:t>
            </a:r>
            <a:r>
              <a:rPr kumimoji="0" lang="ja-JP" altLang="en-US" sz="1400" dirty="0" smtClean="0">
                <a:latin typeface="ＭＳ Ｐゴシック" pitchFamily="50" charset="-128"/>
                <a:ea typeface="ＭＳ Ｐゴシック" pitchFamily="50" charset="-128"/>
              </a:rPr>
              <a:t>章 「産業上利用することができる発明」参照）</a:t>
            </a:r>
            <a:endParaRPr kumimoji="0" lang="en-US" altLang="ja-JP" sz="1400" dirty="0" smtClean="0">
              <a:latin typeface="ＭＳ Ｐゴシック" pitchFamily="50" charset="-128"/>
              <a:ea typeface="ＭＳ Ｐゴシック" pitchFamily="50" charset="-128"/>
            </a:endParaRPr>
          </a:p>
          <a:p>
            <a:pPr>
              <a:defRPr/>
            </a:pPr>
            <a:endParaRPr kumimoji="0" lang="ja-JP" altLang="en-US" dirty="0" smtClean="0">
              <a:latin typeface="+mn-ea"/>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6"/>
          <p:cNvSpPr>
            <a:spLocks noGrp="1"/>
          </p:cNvSpPr>
          <p:nvPr>
            <p:ph type="sldNum" sz="quarter" idx="5"/>
          </p:nvPr>
        </p:nvSpPr>
        <p:spPr bwMode="auto">
          <a:noFill/>
          <a:ln>
            <a:miter lim="800000"/>
            <a:headEnd/>
            <a:tailEnd/>
          </a:ln>
        </p:spPr>
        <p:txBody>
          <a:bodyPr/>
          <a:lstStyle/>
          <a:p>
            <a:fld id="{08FE728E-ADF8-4D82-B09B-03EE655C2194}" type="slidenum">
              <a:rPr lang="en-US" altLang="ja-JP" smtClean="0">
                <a:ea typeface="ＭＳ Ｐゴシック" charset="-128"/>
              </a:rPr>
              <a:pPr/>
              <a:t>6</a:t>
            </a:fld>
            <a:endParaRPr lang="en-US" altLang="ja-JP" smtClean="0">
              <a:ea typeface="ＭＳ Ｐゴシック" charset="-128"/>
            </a:endParaRPr>
          </a:p>
        </p:txBody>
      </p:sp>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30724" name="Rectangle 3"/>
          <p:cNvSpPr>
            <a:spLocks noGrp="1"/>
          </p:cNvSpPr>
          <p:nvPr>
            <p:ph type="body" idx="1"/>
          </p:nvPr>
        </p:nvSpPr>
        <p:spPr bwMode="auto">
          <a:xfrm>
            <a:off x="377825" y="4681538"/>
            <a:ext cx="6121400" cy="5040312"/>
          </a:xfrm>
          <a:extLst>
            <a:ext uri="{909E8E84-426E-40DD-AFC4-6F175D3DCCD1}"/>
            <a:ext uri="{91240B29-F687-4F45-9708-019B960494DF}"/>
          </a:extLst>
        </p:spPr>
        <p:txBody>
          <a:bodyPr wrap="square" lIns="91440" tIns="45720" rIns="91440" bIns="45720" numCol="1" anchor="t" anchorCtr="0" compatLnSpc="1">
            <a:prstTxWarp prst="textNoShape">
              <a:avLst/>
            </a:prstTxWarp>
            <a:normAutofit fontScale="92500" lnSpcReduction="10000"/>
          </a:bodyPr>
          <a:lstStyle/>
          <a:p>
            <a:pPr>
              <a:lnSpc>
                <a:spcPts val="1400"/>
              </a:lnSpc>
              <a:defRPr/>
            </a:pPr>
            <a:r>
              <a:rPr kumimoji="0" lang="en-US" altLang="ja-JP" sz="1600" dirty="0" smtClean="0">
                <a:latin typeface="ＭＳ Ｐゴシック" pitchFamily="50" charset="-128"/>
                <a:ea typeface="ＭＳ Ｐゴシック" pitchFamily="50" charset="-128"/>
              </a:rPr>
              <a:t>〔</a:t>
            </a:r>
            <a:r>
              <a:rPr kumimoji="0" lang="ja-JP" altLang="en-US" sz="1600" dirty="0" smtClean="0">
                <a:latin typeface="ＭＳ Ｐゴシック" pitchFamily="50" charset="-128"/>
                <a:ea typeface="ＭＳ Ｐゴシック" pitchFamily="50" charset="-128"/>
              </a:rPr>
              <a:t>狙い</a:t>
            </a:r>
            <a:r>
              <a:rPr kumimoji="0" lang="en-US" altLang="ja-JP" sz="1600" dirty="0" smtClean="0">
                <a:latin typeface="ＭＳ Ｐゴシック" pitchFamily="50" charset="-128"/>
                <a:ea typeface="ＭＳ Ｐゴシック" pitchFamily="50" charset="-128"/>
              </a:rPr>
              <a:t>〕</a:t>
            </a:r>
            <a:endParaRPr kumimoji="0" lang="ja-JP" altLang="en-US" sz="1600" dirty="0" smtClean="0">
              <a:latin typeface="ＭＳ Ｐゴシック" pitchFamily="50" charset="-128"/>
              <a:ea typeface="ＭＳ Ｐゴシック" pitchFamily="50" charset="-128"/>
            </a:endParaRPr>
          </a:p>
          <a:p>
            <a:pPr>
              <a:lnSpc>
                <a:spcPts val="1400"/>
              </a:lnSpc>
              <a:defRPr/>
            </a:pPr>
            <a:r>
              <a:rPr kumimoji="0" lang="ja-JP" altLang="en-US" sz="1600" dirty="0" smtClean="0">
                <a:latin typeface="ＭＳ Ｐゴシック" pitchFamily="50" charset="-128"/>
                <a:ea typeface="ＭＳ Ｐゴシック" pitchFamily="50" charset="-128"/>
              </a:rPr>
              <a:t>医薬発明に関する発明の定義を把握する。</a:t>
            </a:r>
            <a:endParaRPr kumimoji="0" lang="en-US" altLang="ja-JP" sz="1600" dirty="0" smtClean="0">
              <a:latin typeface="ＭＳ Ｐゴシック" pitchFamily="50" charset="-128"/>
              <a:ea typeface="ＭＳ Ｐゴシック" pitchFamily="50" charset="-128"/>
            </a:endParaRPr>
          </a:p>
          <a:p>
            <a:pPr>
              <a:lnSpc>
                <a:spcPts val="1400"/>
              </a:lnSpc>
              <a:defRPr/>
            </a:pPr>
            <a:endParaRPr kumimoji="0" lang="ja-JP" altLang="en-US" sz="1600" dirty="0" smtClean="0">
              <a:latin typeface="ＭＳ Ｐゴシック" pitchFamily="50" charset="-128"/>
              <a:ea typeface="ＭＳ Ｐゴシック" pitchFamily="50" charset="-128"/>
            </a:endParaRPr>
          </a:p>
          <a:p>
            <a:pPr>
              <a:lnSpc>
                <a:spcPts val="1400"/>
              </a:lnSpc>
              <a:defRPr/>
            </a:pPr>
            <a:r>
              <a:rPr kumimoji="0" lang="en-US" altLang="ja-JP" sz="1600" dirty="0" smtClean="0">
                <a:latin typeface="ＭＳ Ｐゴシック" pitchFamily="50" charset="-128"/>
                <a:ea typeface="ＭＳ Ｐゴシック" pitchFamily="50" charset="-128"/>
              </a:rPr>
              <a:t>〔</a:t>
            </a:r>
            <a:r>
              <a:rPr kumimoji="0" lang="ja-JP" altLang="en-US" sz="1600" dirty="0" smtClean="0">
                <a:latin typeface="ＭＳ Ｐゴシック" pitchFamily="50" charset="-128"/>
                <a:ea typeface="ＭＳ Ｐゴシック" pitchFamily="50" charset="-128"/>
              </a:rPr>
              <a:t>説明</a:t>
            </a:r>
            <a:r>
              <a:rPr kumimoji="0" lang="en-US" altLang="ja-JP" sz="1600" dirty="0" smtClean="0">
                <a:latin typeface="ＭＳ Ｐゴシック" pitchFamily="50" charset="-128"/>
                <a:ea typeface="ＭＳ Ｐゴシック" pitchFamily="50" charset="-128"/>
              </a:rPr>
              <a:t>〕</a:t>
            </a:r>
          </a:p>
          <a:p>
            <a:pPr>
              <a:lnSpc>
                <a:spcPts val="1400"/>
              </a:lnSpc>
              <a:defRPr/>
            </a:pPr>
            <a:r>
              <a:rPr kumimoji="0" lang="ja-JP" altLang="en-US" sz="1600" dirty="0" smtClean="0">
                <a:latin typeface="ＭＳ Ｐゴシック" pitchFamily="50" charset="-128"/>
                <a:ea typeface="ＭＳ Ｐゴシック" pitchFamily="50" charset="-128"/>
              </a:rPr>
              <a:t>　まず、医薬発明が他の産業分野と違う特徴を理解してもらう。</a:t>
            </a:r>
            <a:endParaRPr kumimoji="0" lang="en-US" altLang="ja-JP" sz="1600" dirty="0" smtClean="0">
              <a:latin typeface="ＭＳ Ｐゴシック" pitchFamily="50" charset="-128"/>
              <a:ea typeface="ＭＳ Ｐゴシック" pitchFamily="50" charset="-128"/>
            </a:endParaRPr>
          </a:p>
          <a:p>
            <a:pPr>
              <a:lnSpc>
                <a:spcPts val="1400"/>
              </a:lnSpc>
              <a:defRPr/>
            </a:pPr>
            <a:r>
              <a:rPr kumimoji="0" lang="ja-JP" altLang="en-US" sz="1600" dirty="0" smtClean="0">
                <a:latin typeface="ＭＳ Ｐゴシック" pitchFamily="50" charset="-128"/>
                <a:ea typeface="ＭＳ Ｐゴシック" pitchFamily="50" charset="-128"/>
              </a:rPr>
              <a:t>医薬発明（医薬品、医療機器） → 人間の生命・健康の維持に直結</a:t>
            </a:r>
            <a:endParaRPr kumimoji="0" lang="en-US" altLang="ja-JP" sz="1600" dirty="0" smtClean="0">
              <a:latin typeface="ＭＳ Ｐゴシック" pitchFamily="50" charset="-128"/>
              <a:ea typeface="ＭＳ Ｐゴシック" pitchFamily="50" charset="-128"/>
            </a:endParaRPr>
          </a:p>
          <a:p>
            <a:pPr>
              <a:lnSpc>
                <a:spcPts val="1400"/>
              </a:lnSpc>
              <a:defRPr/>
            </a:pPr>
            <a:r>
              <a:rPr kumimoji="0" lang="ja-JP" altLang="en-US" sz="1600" dirty="0" smtClean="0">
                <a:latin typeface="ＭＳ Ｐゴシック" pitchFamily="50" charset="-128"/>
                <a:ea typeface="ＭＳ Ｐゴシック" pitchFamily="50" charset="-128"/>
              </a:rPr>
              <a:t>他の産業分野（自動車、テレビ） → 産業の発展や快適な生活に貢献</a:t>
            </a:r>
            <a:endParaRPr kumimoji="0" lang="en-US" altLang="ja-JP" sz="1600" dirty="0" smtClean="0">
              <a:latin typeface="ＭＳ Ｐゴシック" pitchFamily="50" charset="-128"/>
              <a:ea typeface="ＭＳ Ｐゴシック" pitchFamily="50" charset="-128"/>
            </a:endParaRPr>
          </a:p>
          <a:p>
            <a:pPr>
              <a:lnSpc>
                <a:spcPts val="1400"/>
              </a:lnSpc>
              <a:defRPr/>
            </a:pPr>
            <a:r>
              <a:rPr kumimoji="0" lang="ja-JP" altLang="en-US" sz="1600" dirty="0" smtClean="0">
                <a:latin typeface="ＭＳ Ｐゴシック" pitchFamily="50" charset="-128"/>
                <a:ea typeface="ＭＳ Ｐゴシック" pitchFamily="50" charset="-128"/>
              </a:rPr>
              <a:t>　また他の産業分野と違い、開発期間・費用・成功率に特徴がある点にも触れる。</a:t>
            </a:r>
            <a:endParaRPr kumimoji="0" lang="en-US" altLang="ja-JP" sz="1600" dirty="0" smtClean="0">
              <a:latin typeface="ＭＳ Ｐゴシック" pitchFamily="50" charset="-128"/>
              <a:ea typeface="ＭＳ Ｐゴシック" pitchFamily="50" charset="-128"/>
            </a:endParaRPr>
          </a:p>
          <a:p>
            <a:pPr>
              <a:lnSpc>
                <a:spcPts val="1400"/>
              </a:lnSpc>
              <a:defRPr/>
            </a:pPr>
            <a:endParaRPr kumimoji="0" lang="en-US" altLang="ja-JP" sz="1600" dirty="0" smtClean="0">
              <a:latin typeface="ＭＳ Ｐゴシック" pitchFamily="50" charset="-128"/>
              <a:ea typeface="ＭＳ Ｐゴシック" pitchFamily="50" charset="-128"/>
            </a:endParaRPr>
          </a:p>
          <a:p>
            <a:pPr>
              <a:lnSpc>
                <a:spcPts val="1400"/>
              </a:lnSpc>
              <a:defRPr/>
            </a:pPr>
            <a:r>
              <a:rPr kumimoji="0" lang="ja-JP" altLang="en-US" sz="1600" dirty="0" smtClean="0">
                <a:latin typeface="ＭＳ Ｐゴシック" pitchFamily="50" charset="-128"/>
                <a:ea typeface="ＭＳ Ｐゴシック" pitchFamily="50" charset="-128"/>
              </a:rPr>
              <a:t>　続いて、特許として保護されうる範囲を理解する。</a:t>
            </a:r>
            <a:endParaRPr kumimoji="0" lang="en-US" altLang="ja-JP" sz="1600" dirty="0" smtClean="0">
              <a:latin typeface="ＭＳ Ｐゴシック" pitchFamily="50" charset="-128"/>
              <a:ea typeface="ＭＳ Ｐゴシック" pitchFamily="50" charset="-128"/>
            </a:endParaRPr>
          </a:p>
          <a:p>
            <a:pPr>
              <a:lnSpc>
                <a:spcPts val="1400"/>
              </a:lnSpc>
              <a:defRPr/>
            </a:pPr>
            <a:r>
              <a:rPr lang="ja-JP" altLang="en-US" sz="1600" dirty="0" smtClean="0">
                <a:ea typeface="ＭＳ Ｐゴシック" pitchFamily="50" charset="-128"/>
              </a:rPr>
              <a:t>　</a:t>
            </a:r>
            <a:r>
              <a:rPr lang="en-US" altLang="ja-JP" sz="1600" dirty="0" smtClean="0">
                <a:ea typeface="ＭＳ Ｐゴシック" pitchFamily="50" charset="-128"/>
              </a:rPr>
              <a:t>H21</a:t>
            </a:r>
            <a:r>
              <a:rPr lang="ja-JP" altLang="en-US" sz="1600" dirty="0" smtClean="0">
                <a:ea typeface="ＭＳ Ｐゴシック" pitchFamily="50" charset="-128"/>
              </a:rPr>
              <a:t>年</a:t>
            </a:r>
            <a:r>
              <a:rPr lang="en-US" altLang="ja-JP" sz="1600" dirty="0" smtClean="0">
                <a:ea typeface="ＭＳ Ｐゴシック" pitchFamily="50" charset="-128"/>
              </a:rPr>
              <a:t>11</a:t>
            </a:r>
            <a:r>
              <a:rPr lang="ja-JP" altLang="en-US" sz="1600" dirty="0" smtClean="0">
                <a:ea typeface="ＭＳ Ｐゴシック" pitchFamily="50" charset="-128"/>
              </a:rPr>
              <a:t>月より医薬品発明の新規性判断に関して新たに追加された点についても取り上げる。具体的には、「化合物、適用する疾病が従来と同じであっても、化合物の属性に基づき、特定の用法又は用量で特定の疾病に適用するという医薬用途において相違する場合、新規性は否定されない」という点が追加されている。</a:t>
            </a:r>
            <a:endParaRPr kumimoji="0" lang="en-US" altLang="ja-JP" sz="1600" dirty="0" smtClean="0">
              <a:latin typeface="ＭＳ Ｐゴシック" pitchFamily="50" charset="-128"/>
              <a:ea typeface="ＭＳ Ｐゴシック" pitchFamily="50" charset="-128"/>
            </a:endParaRPr>
          </a:p>
          <a:p>
            <a:pPr>
              <a:lnSpc>
                <a:spcPts val="1400"/>
              </a:lnSpc>
              <a:defRPr/>
            </a:pPr>
            <a:endParaRPr kumimoji="0" lang="en-US" altLang="ja-JP" sz="1600" dirty="0" smtClean="0">
              <a:latin typeface="ＭＳ Ｐゴシック" pitchFamily="50" charset="-128"/>
              <a:ea typeface="ＭＳ Ｐゴシック" pitchFamily="50" charset="-128"/>
            </a:endParaRPr>
          </a:p>
          <a:p>
            <a:pPr>
              <a:lnSpc>
                <a:spcPts val="1400"/>
              </a:lnSpc>
              <a:defRPr/>
            </a:pPr>
            <a:r>
              <a:rPr kumimoji="0" lang="ja-JP" altLang="en-US" sz="1600" dirty="0" smtClean="0">
                <a:latin typeface="ＭＳ Ｐゴシック" pitchFamily="50" charset="-128"/>
                <a:ea typeface="ＭＳ Ｐゴシック" pitchFamily="50" charset="-128"/>
              </a:rPr>
              <a:t>参考：</a:t>
            </a:r>
          </a:p>
          <a:p>
            <a:pPr>
              <a:buFont typeface="Wingdings" pitchFamily="2" charset="2"/>
              <a:buNone/>
              <a:defRPr/>
            </a:pPr>
            <a:r>
              <a:rPr lang="en-US" altLang="ja-JP" sz="1600" dirty="0" smtClean="0"/>
              <a:t>http://www.jpo.go.jp/shiryou/kijun/kijun2/pdf/tjkijun_vii-3.pdf</a:t>
            </a:r>
          </a:p>
          <a:p>
            <a:pPr>
              <a:buFont typeface="Wingdings" pitchFamily="2" charset="2"/>
              <a:buNone/>
              <a:defRPr/>
            </a:pPr>
            <a:r>
              <a:rPr kumimoji="0" lang="ja-JP" altLang="en-US" sz="1600" dirty="0" smtClean="0">
                <a:latin typeface="ＭＳ Ｐゴシック" pitchFamily="50" charset="-128"/>
                <a:ea typeface="ＭＳ Ｐゴシック" pitchFamily="50" charset="-128"/>
              </a:rPr>
              <a:t>（審査基準第</a:t>
            </a:r>
            <a:r>
              <a:rPr kumimoji="0" lang="en-US" altLang="ja-JP" sz="1600" dirty="0" smtClean="0">
                <a:latin typeface="ＭＳ Ｐゴシック" pitchFamily="50" charset="-128"/>
                <a:ea typeface="ＭＳ Ｐゴシック" pitchFamily="50" charset="-128"/>
              </a:rPr>
              <a:t>Ⅶ</a:t>
            </a:r>
            <a:r>
              <a:rPr kumimoji="0" lang="ja-JP" altLang="en-US" sz="1600" dirty="0" smtClean="0">
                <a:latin typeface="ＭＳ Ｐゴシック" pitchFamily="50" charset="-128"/>
                <a:ea typeface="ＭＳ Ｐゴシック" pitchFamily="50" charset="-128"/>
              </a:rPr>
              <a:t>部第３章「医薬発明」参照）</a:t>
            </a:r>
            <a:endParaRPr kumimoji="0" lang="en-US" altLang="ja-JP" sz="1600" dirty="0" smtClean="0">
              <a:latin typeface="ＭＳ Ｐゴシック" pitchFamily="50" charset="-128"/>
              <a:ea typeface="ＭＳ Ｐゴシック" pitchFamily="50" charset="-128"/>
            </a:endParaRPr>
          </a:p>
          <a:p>
            <a:pPr>
              <a:lnSpc>
                <a:spcPts val="1400"/>
              </a:lnSpc>
              <a:defRPr/>
            </a:pPr>
            <a:endParaRPr kumimoji="0" lang="ja-JP" altLang="en-US" sz="1600" dirty="0" smtClean="0">
              <a:latin typeface="ＭＳ Ｐゴシック" pitchFamily="50" charset="-128"/>
              <a:ea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6"/>
          <p:cNvSpPr>
            <a:spLocks noGrp="1"/>
          </p:cNvSpPr>
          <p:nvPr>
            <p:ph type="sldNum" sz="quarter" idx="5"/>
          </p:nvPr>
        </p:nvSpPr>
        <p:spPr bwMode="auto">
          <a:noFill/>
          <a:ln>
            <a:miter lim="800000"/>
            <a:headEnd/>
            <a:tailEnd/>
          </a:ln>
        </p:spPr>
        <p:txBody>
          <a:bodyPr/>
          <a:lstStyle/>
          <a:p>
            <a:fld id="{8F0C389C-F74C-4E9E-AF6F-580A38ABBFCC}" type="slidenum">
              <a:rPr lang="en-US" altLang="ja-JP" smtClean="0">
                <a:ea typeface="ＭＳ Ｐゴシック" charset="-128"/>
              </a:rPr>
              <a:pPr/>
              <a:t>7</a:t>
            </a:fld>
            <a:endParaRPr lang="en-US" altLang="ja-JP" smtClean="0">
              <a:ea typeface="ＭＳ Ｐゴシック" charset="-128"/>
            </a:endParaRPr>
          </a:p>
        </p:txBody>
      </p:sp>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xfrm>
            <a:off x="522288" y="4681538"/>
            <a:ext cx="5832475" cy="4929187"/>
          </a:xfrm>
          <a:noFill/>
        </p:spPr>
        <p:txBody>
          <a:bodyPr wrap="square" lIns="91440" tIns="45720" rIns="91440" bIns="45720" numCol="1" anchor="t" anchorCtr="0" compatLnSpc="1">
            <a:prstTxWarp prst="textNoShape">
              <a:avLst/>
            </a:prstTxWarp>
          </a:bodyPr>
          <a:lstStyle/>
          <a:p>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狙い</a:t>
            </a:r>
            <a:r>
              <a:rPr kumimoji="0" lang="en-US" altLang="ja-JP" sz="1600" smtClean="0">
                <a:latin typeface="ＭＳ Ｐゴシック" charset="-128"/>
                <a:ea typeface="ＭＳ Ｐゴシック" charset="-128"/>
              </a:rPr>
              <a:t>〕</a:t>
            </a:r>
            <a:endParaRPr kumimoji="0" lang="ja-JP" altLang="en-US" sz="1600" smtClean="0">
              <a:latin typeface="ＭＳ Ｐゴシック" charset="-128"/>
              <a:ea typeface="ＭＳ Ｐゴシック" charset="-128"/>
            </a:endParaRPr>
          </a:p>
          <a:p>
            <a:r>
              <a:rPr kumimoji="0" lang="ja-JP" altLang="en-US" sz="1600" smtClean="0">
                <a:latin typeface="ＭＳ Ｐゴシック" charset="-128"/>
                <a:ea typeface="ＭＳ Ｐゴシック" charset="-128"/>
              </a:rPr>
              <a:t>微生物の定義と微生物に関する発明の定義を把握する。</a:t>
            </a:r>
            <a:endParaRPr kumimoji="0" lang="en-US" altLang="ja-JP" sz="1600" smtClean="0">
              <a:latin typeface="ＭＳ Ｐゴシック" charset="-128"/>
              <a:ea typeface="ＭＳ Ｐゴシック" charset="-128"/>
            </a:endParaRPr>
          </a:p>
          <a:p>
            <a:endParaRPr kumimoji="0" lang="ja-JP" altLang="en-US" sz="1600" smtClean="0">
              <a:latin typeface="ＭＳ Ｐゴシック" charset="-128"/>
              <a:ea typeface="ＭＳ Ｐゴシック" charset="-128"/>
            </a:endParaRPr>
          </a:p>
          <a:p>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説明</a:t>
            </a:r>
            <a:r>
              <a:rPr kumimoji="0" lang="en-US" altLang="ja-JP" sz="1600" smtClean="0">
                <a:latin typeface="ＭＳ Ｐゴシック" charset="-128"/>
                <a:ea typeface="ＭＳ Ｐゴシック" charset="-128"/>
              </a:rPr>
              <a:t>〕</a:t>
            </a:r>
          </a:p>
          <a:p>
            <a:r>
              <a:rPr kumimoji="0" lang="ja-JP" altLang="en-US" sz="1600" smtClean="0">
                <a:latin typeface="ＭＳ Ｐゴシック" charset="-128"/>
                <a:ea typeface="ＭＳ Ｐゴシック" charset="-128"/>
              </a:rPr>
              <a:t>第１に、微生物をただ発見しただけでは、特許にならないこと、そして特許を与えられるためには、人為的に抽出され、産業有用性のある機能が解明されている必要があることを説明する。</a:t>
            </a:r>
            <a:endParaRPr kumimoji="0" lang="en-US" altLang="ja-JP" sz="1600" smtClean="0">
              <a:latin typeface="ＭＳ Ｐゴシック" charset="-128"/>
              <a:ea typeface="ＭＳ Ｐゴシック" charset="-128"/>
            </a:endParaRPr>
          </a:p>
          <a:p>
            <a:r>
              <a:rPr kumimoji="0" lang="ja-JP" altLang="en-US" sz="1600" smtClean="0">
                <a:latin typeface="ＭＳ Ｐゴシック" charset="-128"/>
                <a:ea typeface="ＭＳ Ｐゴシック" charset="-128"/>
              </a:rPr>
              <a:t>第２に、それらの発明をとおして、人類の健康や食物増産、環境保護などにつながり、産業の発展をうながすことにつながっていくことを理解してもらう。</a:t>
            </a:r>
            <a:endParaRPr kumimoji="0" lang="en-US" altLang="ja-JP" sz="1600" smtClean="0">
              <a:latin typeface="ＭＳ Ｐゴシック" charset="-128"/>
              <a:ea typeface="ＭＳ Ｐゴシック" charset="-128"/>
            </a:endParaRPr>
          </a:p>
          <a:p>
            <a:endParaRPr kumimoji="0" lang="en-US" altLang="ja-JP" sz="1600" smtClean="0">
              <a:latin typeface="ＭＳ Ｐゴシック" charset="-128"/>
              <a:ea typeface="ＭＳ Ｐゴシック" charset="-128"/>
            </a:endParaRPr>
          </a:p>
          <a:p>
            <a:r>
              <a:rPr kumimoji="0" lang="ja-JP" altLang="en-US" sz="1600" smtClean="0">
                <a:latin typeface="ＭＳ Ｐゴシック" charset="-128"/>
                <a:ea typeface="ＭＳ Ｐゴシック" charset="-128"/>
              </a:rPr>
              <a:t>参考：</a:t>
            </a:r>
          </a:p>
          <a:p>
            <a:r>
              <a:rPr kumimoji="0" lang="en-US" altLang="zh-CN" sz="1600" smtClean="0">
                <a:latin typeface="ＭＳ Ｐゴシック" charset="-128"/>
                <a:ea typeface="ＭＳ Ｐゴシック" charset="-128"/>
                <a:hlinkClick r:id="rId3"/>
              </a:rPr>
              <a:t>http://www.jpo.go.jp/tetuzuki/t_tokkyo/shinsa/pdf/bio_update/01.pdf</a:t>
            </a:r>
            <a:r>
              <a:rPr kumimoji="0" lang="ja-JP" altLang="en-US" sz="1600" smtClean="0">
                <a:latin typeface="ＭＳ Ｐゴシック" charset="-128"/>
                <a:ea typeface="ＭＳ Ｐゴシック" charset="-128"/>
              </a:rPr>
              <a:t>　（審査基準第</a:t>
            </a:r>
            <a:r>
              <a:rPr kumimoji="0" lang="en-US" altLang="ja-JP" sz="1600" smtClean="0">
                <a:latin typeface="ＭＳ Ｐゴシック" charset="-128"/>
                <a:ea typeface="ＭＳ Ｐゴシック" charset="-128"/>
              </a:rPr>
              <a:t>Ⅶ</a:t>
            </a:r>
            <a:r>
              <a:rPr kumimoji="0" lang="ja-JP" altLang="en-US" sz="1600" smtClean="0">
                <a:latin typeface="ＭＳ Ｐゴシック" charset="-128"/>
                <a:ea typeface="ＭＳ Ｐゴシック" charset="-128"/>
              </a:rPr>
              <a:t>部第２章「生物関連発明」参照）</a:t>
            </a:r>
            <a:endParaRPr kumimoji="0" lang="en-US" altLang="ja-JP" sz="1600" smtClean="0">
              <a:latin typeface="ＭＳ Ｐゴシック" charset="-128"/>
              <a:ea typeface="ＭＳ Ｐゴシック" charset="-128"/>
            </a:endParaRPr>
          </a:p>
          <a:p>
            <a:endParaRPr kumimoji="0" lang="ja-JP" altLang="en-US" sz="1600" smtClean="0">
              <a:latin typeface="ＭＳ Ｐゴシック" charset="-128"/>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451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ea typeface="ＭＳ Ｐゴシック" charset="-128"/>
              </a:rPr>
              <a:t>〔</a:t>
            </a:r>
            <a:r>
              <a:rPr lang="ja-JP" altLang="en-US" smtClean="0">
                <a:ea typeface="ＭＳ Ｐゴシック" charset="-128"/>
              </a:rPr>
              <a:t>狙い</a:t>
            </a:r>
            <a:r>
              <a:rPr lang="en-US" altLang="ja-JP" smtClean="0">
                <a:ea typeface="ＭＳ Ｐゴシック" charset="-128"/>
              </a:rPr>
              <a:t>〕</a:t>
            </a:r>
          </a:p>
          <a:p>
            <a:r>
              <a:rPr lang="ja-JP" altLang="en-US" smtClean="0">
                <a:ea typeface="ＭＳ Ｐゴシック" charset="-128"/>
              </a:rPr>
              <a:t>　前頁において説明した微生物に関する発明の実例を提示する。</a:t>
            </a:r>
          </a:p>
        </p:txBody>
      </p:sp>
      <p:sp>
        <p:nvSpPr>
          <p:cNvPr id="64515" name="スライド番号プレースホルダー 3"/>
          <p:cNvSpPr>
            <a:spLocks noGrp="1"/>
          </p:cNvSpPr>
          <p:nvPr>
            <p:ph type="sldNum" sz="quarter" idx="5"/>
          </p:nvPr>
        </p:nvSpPr>
        <p:spPr bwMode="auto">
          <a:noFill/>
          <a:ln>
            <a:miter lim="800000"/>
            <a:headEnd/>
            <a:tailEnd/>
          </a:ln>
        </p:spPr>
        <p:txBody>
          <a:bodyPr/>
          <a:lstStyle/>
          <a:p>
            <a:fld id="{804FCAFE-30AB-45DE-85B6-5C6CDE64A5A8}" type="slidenum">
              <a:rPr lang="en-US" altLang="ja-JP" smtClean="0">
                <a:ea typeface="ＭＳ Ｐゴシック" charset="-128"/>
              </a:rPr>
              <a:pPr/>
              <a:t>8</a:t>
            </a:fld>
            <a:endParaRPr lang="en-US" altLang="ja-JP"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6"/>
          <p:cNvSpPr>
            <a:spLocks noGrp="1"/>
          </p:cNvSpPr>
          <p:nvPr>
            <p:ph type="sldNum" sz="quarter" idx="5"/>
          </p:nvPr>
        </p:nvSpPr>
        <p:spPr bwMode="auto">
          <a:noFill/>
          <a:ln>
            <a:miter lim="800000"/>
            <a:headEnd/>
            <a:tailEnd/>
          </a:ln>
        </p:spPr>
        <p:txBody>
          <a:bodyPr/>
          <a:lstStyle/>
          <a:p>
            <a:fld id="{678BA651-C3CB-463D-9E20-4D3F2C47EA7E}" type="slidenum">
              <a:rPr lang="en-US" altLang="ja-JP" smtClean="0">
                <a:ea typeface="ＭＳ Ｐゴシック" charset="-128"/>
              </a:rPr>
              <a:pPr/>
              <a:t>9</a:t>
            </a:fld>
            <a:endParaRPr lang="en-US" altLang="ja-JP" smtClean="0">
              <a:ea typeface="ＭＳ Ｐゴシック" charset="-128"/>
            </a:endParaRPr>
          </a:p>
        </p:txBody>
      </p:sp>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6563" name="ノート プレースホルダー 2"/>
          <p:cNvSpPr>
            <a:spLocks noGrp="1"/>
          </p:cNvSpPr>
          <p:nvPr>
            <p:ph type="body" idx="1"/>
          </p:nvPr>
        </p:nvSpPr>
        <p:spPr bwMode="auto">
          <a:xfrm>
            <a:off x="593725" y="4721225"/>
            <a:ext cx="5761038" cy="4471988"/>
          </a:xfrm>
          <a:noFill/>
        </p:spPr>
        <p:txBody>
          <a:bodyPr wrap="square" lIns="91440" tIns="45720" rIns="91440" bIns="45720" numCol="1" anchor="t" anchorCtr="0" compatLnSpc="1">
            <a:prstTxWarp prst="textNoShape">
              <a:avLst/>
            </a:prstTxWarp>
          </a:bodyPr>
          <a:lstStyle/>
          <a:p>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狙い</a:t>
            </a:r>
            <a:r>
              <a:rPr kumimoji="0" lang="en-US" altLang="ja-JP" sz="1600" smtClean="0">
                <a:latin typeface="ＭＳ Ｐゴシック" charset="-128"/>
                <a:ea typeface="ＭＳ Ｐゴシック" charset="-128"/>
              </a:rPr>
              <a:t>〕</a:t>
            </a:r>
            <a:endParaRPr kumimoji="0" lang="ja-JP" altLang="en-US" sz="1600" smtClean="0">
              <a:latin typeface="ＭＳ Ｐゴシック" charset="-128"/>
              <a:ea typeface="ＭＳ Ｐゴシック" charset="-128"/>
            </a:endParaRPr>
          </a:p>
          <a:p>
            <a:r>
              <a:rPr kumimoji="0" lang="ja-JP" altLang="en-US" sz="1600" smtClean="0">
                <a:latin typeface="ＭＳ Ｐゴシック" charset="-128"/>
                <a:ea typeface="ＭＳ Ｐゴシック" charset="-128"/>
              </a:rPr>
              <a:t>動物に関する発明の定義並びに植物に関する発明の定義を把握する。</a:t>
            </a:r>
          </a:p>
          <a:p>
            <a:endParaRPr kumimoji="0" lang="ja-JP" altLang="en-US" sz="1600" smtClean="0">
              <a:latin typeface="ＭＳ Ｐゴシック" charset="-128"/>
              <a:ea typeface="ＭＳ Ｐゴシック" charset="-128"/>
            </a:endParaRPr>
          </a:p>
          <a:p>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説明</a:t>
            </a:r>
            <a:r>
              <a:rPr kumimoji="0" lang="en-US" altLang="ja-JP" sz="1600" smtClean="0">
                <a:latin typeface="ＭＳ Ｐゴシック" charset="-128"/>
                <a:ea typeface="ＭＳ Ｐゴシック" charset="-128"/>
              </a:rPr>
              <a:t>〕</a:t>
            </a:r>
          </a:p>
          <a:p>
            <a:r>
              <a:rPr kumimoji="0" lang="ja-JP" altLang="en-US" sz="1600" smtClean="0">
                <a:latin typeface="ＭＳ Ｐゴシック" charset="-128"/>
                <a:ea typeface="ＭＳ Ｐゴシック" charset="-128"/>
              </a:rPr>
              <a:t>単に新種の動植物を発見しただけでは、発明とはいえず、例えば、植物・動物自体、またはその一部、動物・植物の作出方法や利用法など、具体的には、動物を使用したクローン技術や植物の遺伝子組み換え技術などがある。</a:t>
            </a:r>
            <a:endParaRPr kumimoji="0" lang="en-US" altLang="ja-JP" sz="1600" smtClean="0">
              <a:latin typeface="ＭＳ Ｐゴシック" charset="-128"/>
              <a:ea typeface="ＭＳ Ｐゴシック" charset="-128"/>
            </a:endParaRPr>
          </a:p>
          <a:p>
            <a:endParaRPr kumimoji="0" lang="en-US" altLang="ja-JP" sz="1600" smtClean="0">
              <a:latin typeface="ＭＳ Ｐゴシック" charset="-128"/>
              <a:ea typeface="ＭＳ Ｐゴシック" charset="-128"/>
            </a:endParaRPr>
          </a:p>
          <a:p>
            <a:r>
              <a:rPr kumimoji="0" lang="ja-JP" altLang="en-US" sz="1600" smtClean="0">
                <a:latin typeface="ＭＳ Ｐゴシック" charset="-128"/>
                <a:ea typeface="ＭＳ Ｐゴシック" charset="-128"/>
              </a:rPr>
              <a:t>参考：</a:t>
            </a:r>
          </a:p>
          <a:p>
            <a:r>
              <a:rPr kumimoji="0" lang="en-US" altLang="zh-CN" sz="1600" smtClean="0">
                <a:latin typeface="ＭＳ Ｐゴシック" charset="-128"/>
                <a:ea typeface="ＭＳ Ｐゴシック" charset="-128"/>
                <a:hlinkClick r:id="rId3"/>
              </a:rPr>
              <a:t>http://www.jpo.go.jp/tetuzuki/t_tokkyo/shinsa/pdf/bio_update/01.pdf</a:t>
            </a:r>
            <a:r>
              <a:rPr kumimoji="0" lang="en-US" altLang="zh-CN" sz="1600" smtClean="0">
                <a:latin typeface="ＭＳ Ｐゴシック" charset="-128"/>
                <a:ea typeface="ＭＳ Ｐゴシック" charset="-128"/>
              </a:rPr>
              <a:t> </a:t>
            </a: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審査基準第</a:t>
            </a:r>
            <a:r>
              <a:rPr kumimoji="0" lang="en-US" altLang="ja-JP" sz="1600" smtClean="0">
                <a:latin typeface="ＭＳ Ｐゴシック" charset="-128"/>
                <a:ea typeface="ＭＳ Ｐゴシック" charset="-128"/>
              </a:rPr>
              <a:t>Ⅶ</a:t>
            </a:r>
            <a:r>
              <a:rPr kumimoji="0" lang="ja-JP" altLang="en-US" sz="1600" smtClean="0">
                <a:latin typeface="ＭＳ Ｐゴシック" charset="-128"/>
                <a:ea typeface="ＭＳ Ｐゴシック" charset="-128"/>
              </a:rPr>
              <a:t>部第２章「生物関連発明」参照</a:t>
            </a:r>
            <a:r>
              <a:rPr kumimoji="0" lang="en-US" altLang="ja-JP" sz="1600" smtClean="0">
                <a:latin typeface="ＭＳ Ｐゴシック" charset="-128"/>
                <a:ea typeface="ＭＳ Ｐゴシック" charset="-128"/>
              </a:rPr>
              <a:t>)</a:t>
            </a:r>
            <a:endParaRPr kumimoji="0" lang="ja-JP" altLang="en-US" sz="1600" smtClean="0">
              <a:latin typeface="ＭＳ Ｐゴシック" charset="-128"/>
              <a:ea typeface="ＭＳ Ｐゴシック" charset="-128"/>
            </a:endParaRPr>
          </a:p>
          <a:p>
            <a:endParaRPr lang="ja-JP" altLang="en-US" sz="1600" smtClean="0">
              <a:latin typeface="ＭＳ Ｐゴシック" charset="-128"/>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FB730F4F-686B-4B02-B03B-FF988101744E}"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B9010CBC-88FB-4B62-BBA6-5EB53A25F97D}"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D02FDBAA-1395-4054-BA7E-DADDC221A8FC}" type="datetime8">
              <a:rPr lang="en-US" altLang="ja-JP"/>
              <a:pPr>
                <a:defRPr/>
              </a:pPr>
              <a:t>4/9/2013 9:18 PM</a:t>
            </a:fld>
            <a:endParaRPr lang="en-US" altLang="ja-JP"/>
          </a:p>
        </p:txBody>
      </p:sp>
      <p:sp>
        <p:nvSpPr>
          <p:cNvPr id="6" name="Footer Placeholder 11"/>
          <p:cNvSpPr>
            <a:spLocks noGrp="1"/>
          </p:cNvSpPr>
          <p:nvPr>
            <p:ph type="ftr" sz="quarter" idx="11"/>
          </p:nvPr>
        </p:nvSpPr>
        <p:spPr/>
        <p:txBody>
          <a:bodyPr/>
          <a:lstStyle>
            <a:lvl1pPr>
              <a:defRPr/>
            </a:lvl1pPr>
          </a:lstStyle>
          <a:p>
            <a:pPr>
              <a:defRPr/>
            </a:pPr>
            <a:endParaRPr lang="en-US" altLang="ja-JP"/>
          </a:p>
        </p:txBody>
      </p:sp>
      <p:sp>
        <p:nvSpPr>
          <p:cNvPr id="7" name="Slide Number Placeholder 9"/>
          <p:cNvSpPr>
            <a:spLocks noGrp="1"/>
          </p:cNvSpPr>
          <p:nvPr>
            <p:ph type="sldNum" sz="quarter" idx="12"/>
          </p:nvPr>
        </p:nvSpPr>
        <p:spPr/>
        <p:txBody>
          <a:bodyPr/>
          <a:lstStyle>
            <a:lvl1pPr>
              <a:defRPr sz="1400">
                <a:solidFill>
                  <a:schemeClr val="tx1"/>
                </a:solidFill>
              </a:defRPr>
            </a:lvl1pPr>
          </a:lstStyle>
          <a:p>
            <a:pPr>
              <a:defRPr/>
            </a:pPr>
            <a:fld id="{459EAB86-3C17-43BD-A9DF-C1507DA9D602}"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FF3A406B-6F6E-459A-8264-6E0CCAE46140}"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solidFill>
                  <a:srgbClr val="4F271C"/>
                </a:solidFill>
              </a:defRPr>
            </a:lvl1pPr>
          </a:lstStyle>
          <a:p>
            <a:pPr>
              <a:defRPr/>
            </a:pPr>
            <a:fld id="{29B38AF9-8D26-4035-BBDF-9ECCBAF87089}"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32520" y="62136"/>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ED6BEBA3-265C-40F5-8D4C-009F84795EF8}"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lvl1pPr>
          </a:lstStyle>
          <a:p>
            <a:pPr>
              <a:defRPr/>
            </a:pPr>
            <a:fld id="{E17A03E5-6430-494C-B454-2E8F9F8423F8}"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AE4BD94B-96DC-4C71-99E2-6B0D85EEC270}"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F2866785-E33A-4DD6-8548-507C8546315E}"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atin typeface="Tw Cen MT" charset="0"/>
                <a:ea typeface="ＭＳ Ｐゴシック" charset="0"/>
                <a:cs typeface="ＭＳ Ｐゴシック" charset="0"/>
              </a:defRPr>
            </a:lvl1pPr>
          </a:lstStyle>
          <a:p>
            <a:pPr>
              <a:defRPr/>
            </a:pP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E614078D-4C64-4A04-B70D-14D75907BCFB}" type="datetime8">
              <a:rPr lang="en-US" altLang="ja-JP"/>
              <a:pPr>
                <a:defRPr/>
              </a:pPr>
              <a:t>4/9/2013 9:18 PM</a:t>
            </a:fld>
            <a:endParaRPr lang="en-US" altLang="ja-JP"/>
          </a:p>
        </p:txBody>
      </p:sp>
      <p:sp>
        <p:nvSpPr>
          <p:cNvPr id="6" name="Footer Placeholder 11"/>
          <p:cNvSpPr>
            <a:spLocks noGrp="1"/>
          </p:cNvSpPr>
          <p:nvPr>
            <p:ph type="ftr" sz="quarter" idx="11"/>
          </p:nvPr>
        </p:nvSpPr>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7" name="Slide Number Placeholder 9"/>
          <p:cNvSpPr>
            <a:spLocks noGrp="1"/>
          </p:cNvSpPr>
          <p:nvPr>
            <p:ph type="sldNum" sz="quarter" idx="12"/>
          </p:nvPr>
        </p:nvSpPr>
        <p:spPr/>
        <p:txBody>
          <a:bodyPr/>
          <a:lstStyle>
            <a:lvl1pPr>
              <a:defRPr sz="1400"/>
            </a:lvl1pPr>
          </a:lstStyle>
          <a:p>
            <a:pPr>
              <a:defRPr/>
            </a:pPr>
            <a:fld id="{23E7E4E5-1AF7-414D-A0CD-D88E3AC9FC4F}"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DBB38166-DC6D-43F3-A9BA-5D63B5FAC110}" type="datetime8">
              <a:rPr lang="en-US" altLang="ja-JP"/>
              <a:pPr>
                <a:defRPr/>
              </a:pPr>
              <a:t>4/9/2013 9:18 PM</a:t>
            </a:fld>
            <a:endParaRPr lang="en-US" altLang="ja-JP"/>
          </a:p>
        </p:txBody>
      </p:sp>
      <p:sp>
        <p:nvSpPr>
          <p:cNvPr id="8" name="Footer Placeholder 13"/>
          <p:cNvSpPr>
            <a:spLocks noGrp="1"/>
          </p:cNvSpPr>
          <p:nvPr>
            <p:ph type="ftr" sz="quarter" idx="11"/>
          </p:nvPr>
        </p:nvSpPr>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9" name="Slide Number Placeholder 11"/>
          <p:cNvSpPr>
            <a:spLocks noGrp="1"/>
          </p:cNvSpPr>
          <p:nvPr>
            <p:ph type="sldNum" sz="quarter" idx="12"/>
          </p:nvPr>
        </p:nvSpPr>
        <p:spPr/>
        <p:txBody>
          <a:bodyPr/>
          <a:lstStyle>
            <a:lvl1pPr>
              <a:defRPr sz="1400"/>
            </a:lvl1pPr>
          </a:lstStyle>
          <a:p>
            <a:pPr>
              <a:defRPr/>
            </a:pPr>
            <a:fld id="{4EFD6CDC-7E72-4E0D-968C-049FB26C89BC}" type="slidenum">
              <a:rPr lang="en-US" altLang="ja-JP"/>
              <a:pPr>
                <a:defRPr/>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7DA8BF56-BFD6-45FA-B0EC-7C1D2141E21D}"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7" name="Slide Number Placeholder 4"/>
          <p:cNvSpPr>
            <a:spLocks noGrp="1"/>
          </p:cNvSpPr>
          <p:nvPr>
            <p:ph type="sldNum" sz="quarter" idx="12"/>
          </p:nvPr>
        </p:nvSpPr>
        <p:spPr>
          <a:xfrm>
            <a:off x="9328150" y="6613525"/>
            <a:ext cx="577850" cy="244475"/>
          </a:xfrm>
        </p:spPr>
        <p:txBody>
          <a:bodyPr/>
          <a:lstStyle>
            <a:lvl1pPr>
              <a:defRPr sz="1400"/>
            </a:lvl1pPr>
          </a:lstStyle>
          <a:p>
            <a:pPr>
              <a:defRPr/>
            </a:pPr>
            <a:fld id="{E295B46E-4A3B-453E-A3DE-B3D174ECE3E6}" type="slidenum">
              <a:rPr lang="en-US" altLang="ja-JP"/>
              <a:pPr>
                <a:defRPr/>
              </a:pPr>
              <a:t>&lt;#&gt;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CCCB9FC-5497-4A94-9BB0-DBB22660544A}"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4" name="Slide Number Placeholder 3"/>
          <p:cNvSpPr>
            <a:spLocks noGrp="1"/>
          </p:cNvSpPr>
          <p:nvPr>
            <p:ph type="sldNum" sz="quarter" idx="12"/>
          </p:nvPr>
        </p:nvSpPr>
        <p:spPr>
          <a:xfrm>
            <a:off x="9328150" y="6477000"/>
            <a:ext cx="577850" cy="381000"/>
          </a:xfrm>
        </p:spPr>
        <p:txBody>
          <a:bodyPr/>
          <a:lstStyle>
            <a:lvl1pPr>
              <a:defRPr sz="1400"/>
            </a:lvl1pPr>
          </a:lstStyle>
          <a:p>
            <a:pPr>
              <a:defRPr/>
            </a:pPr>
            <a:fld id="{9B53C485-EC41-482C-B805-5DA3E258B149}"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A2EB5406-FAC6-449C-865D-772C22185917}"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10" name="Slide Number Placeholder 6"/>
          <p:cNvSpPr>
            <a:spLocks noGrp="1"/>
          </p:cNvSpPr>
          <p:nvPr>
            <p:ph type="sldNum" sz="quarter" idx="12"/>
          </p:nvPr>
        </p:nvSpPr>
        <p:spPr>
          <a:xfrm>
            <a:off x="9328150" y="6613525"/>
            <a:ext cx="577850" cy="244475"/>
          </a:xfrm>
        </p:spPr>
        <p:txBody>
          <a:bodyPr/>
          <a:lstStyle>
            <a:lvl1pPr>
              <a:defRPr sz="1400"/>
            </a:lvl1pPr>
          </a:lstStyle>
          <a:p>
            <a:pPr>
              <a:defRPr/>
            </a:pPr>
            <a:fld id="{6CD53841-B684-48D2-A80B-0D4A3344EA6D}"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BB739624-C9E0-4787-944F-F9A95C4E8285}"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9738A323-E3DC-4CB2-B604-FCC4E4FB4CDC}"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atin typeface="Tw Cen MT" charset="0"/>
                <a:ea typeface="ＭＳ Ｐゴシック" charset="0"/>
                <a:cs typeface="ＭＳ Ｐゴシック" charset="0"/>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116632"/>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79FDFB1E-60DF-4769-B311-8DA34CC15C2E}"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297988" y="6613525"/>
            <a:ext cx="577850" cy="244475"/>
          </a:xfrm>
        </p:spPr>
        <p:txBody>
          <a:bodyPr/>
          <a:lstStyle>
            <a:lvl1pPr>
              <a:defRPr sz="1400">
                <a:solidFill>
                  <a:schemeClr val="tx1"/>
                </a:solidFill>
              </a:defRPr>
            </a:lvl1pPr>
          </a:lstStyle>
          <a:p>
            <a:pPr>
              <a:defRPr/>
            </a:pPr>
            <a:fld id="{967F6593-6F9E-4FC7-95FE-9D146726C002}" type="slidenum">
              <a:rPr lang="en-US" altLang="ja-JP"/>
              <a:pPr>
                <a:defRPr/>
              </a:pPr>
              <a:t>&lt;#&gt;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A36B3492-CF3A-4D7B-9BC1-E0DAC738C1B2}"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3ED4E4C2-5B0B-4A69-BBA1-D1C0CCA4C826}" type="slidenum">
              <a:rPr lang="en-US" altLang="ja-JP"/>
              <a:pPr>
                <a:defRPr/>
              </a:pPr>
              <a:t>&lt;#&gt;</a:t>
            </a:fld>
            <a:endParaRPr lang="en-US" altLang="ja-JP" sz="14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D9CE1EE0-1E51-4245-B943-CED31F17C1E6}"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atin typeface="Tw Cen MT" charset="0"/>
                <a:ea typeface="ＭＳ Ｐゴシック" charset="0"/>
                <a:cs typeface="ＭＳ Ｐゴシック" charset="0"/>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solidFill>
                  <a:srgbClr val="4F271C"/>
                </a:solidFill>
              </a:defRPr>
            </a:lvl1pPr>
          </a:lstStyle>
          <a:p>
            <a:pPr>
              <a:defRPr/>
            </a:pPr>
            <a:fld id="{5876BE7A-44A5-413C-A3E8-8CBCE227132E}"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7CA26F81-1DE7-42BC-8D44-A18BF41DAEB3}"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97950" y="6477000"/>
            <a:ext cx="908050" cy="381000"/>
          </a:xfrm>
        </p:spPr>
        <p:txBody>
          <a:bodyPr/>
          <a:lstStyle>
            <a:lvl1pPr>
              <a:defRPr sz="1400"/>
            </a:lvl1pPr>
          </a:lstStyle>
          <a:p>
            <a:pPr>
              <a:defRPr/>
            </a:pPr>
            <a:fld id="{F3A29E10-D245-4C78-AF84-B49F9698A514}" type="slidenum">
              <a:rPr lang="en-US" altLang="ja-JP"/>
              <a:pPr>
                <a:defRPr/>
              </a:pPr>
              <a:t>&lt;#&gt;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8CE7FBA0-ED13-475C-94EF-10443A92013E}"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lvl1pPr>
          </a:lstStyle>
          <a:p>
            <a:pPr>
              <a:defRPr/>
            </a:pPr>
            <a:fld id="{C865489A-2485-4C96-8D5C-2FB378AE2289}" type="slidenum">
              <a:rPr lang="en-US" altLang="ja-JP"/>
              <a:pPr>
                <a:defRPr/>
              </a:pPr>
              <a:t>&lt;#&gt;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85FB3E68-53FB-40C5-A23D-5783CE03068F}"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AFB7B7C3-55EB-4BDE-B384-152A47D181E3}"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7B029DF8-D44E-47F4-9949-FCA8E04CE386}" type="datetime8">
              <a:rPr lang="en-US" altLang="ja-JP"/>
              <a:pPr>
                <a:defRPr/>
              </a:pPr>
              <a:t>4/9/2013 9:18 PM</a:t>
            </a:fld>
            <a:endParaRPr lang="en-US" altLang="ja-JP"/>
          </a:p>
        </p:txBody>
      </p:sp>
      <p:sp>
        <p:nvSpPr>
          <p:cNvPr id="6" name="Footer Placeholder 11"/>
          <p:cNvSpPr>
            <a:spLocks noGrp="1"/>
          </p:cNvSpPr>
          <p:nvPr>
            <p:ph type="ftr" sz="quarter" idx="11"/>
          </p:nvPr>
        </p:nvSpPr>
        <p:spPr/>
        <p:txBody>
          <a:bodyPr/>
          <a:lstStyle>
            <a:lvl1pPr>
              <a:defRPr/>
            </a:lvl1pPr>
          </a:lstStyle>
          <a:p>
            <a:pPr>
              <a:defRPr/>
            </a:pPr>
            <a:endParaRPr lang="en-US" altLang="ja-JP"/>
          </a:p>
        </p:txBody>
      </p:sp>
      <p:sp>
        <p:nvSpPr>
          <p:cNvPr id="7" name="Slide Number Placeholder 9"/>
          <p:cNvSpPr>
            <a:spLocks noGrp="1"/>
          </p:cNvSpPr>
          <p:nvPr>
            <p:ph type="sldNum" sz="quarter" idx="12"/>
          </p:nvPr>
        </p:nvSpPr>
        <p:spPr/>
        <p:txBody>
          <a:bodyPr/>
          <a:lstStyle>
            <a:lvl1pPr>
              <a:defRPr sz="1400"/>
            </a:lvl1pPr>
          </a:lstStyle>
          <a:p>
            <a:pPr>
              <a:defRPr/>
            </a:pPr>
            <a:fld id="{90526F41-6F40-46E6-BE0F-97927F57D993}" type="slidenum">
              <a:rPr lang="en-US" altLang="ja-JP"/>
              <a:pPr>
                <a:defRPr/>
              </a:pPr>
              <a:t>&lt;#&gt;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solidFill>
                  <a:schemeClr val="tx1"/>
                </a:solidFill>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904C2B67-AF40-44C7-9AEB-E02A8E6D46DC}" type="datetime8">
              <a:rPr lang="en-US" altLang="ja-JP"/>
              <a:pPr>
                <a:defRPr/>
              </a:pPr>
              <a:t>4/9/2013 9:18 PM</a:t>
            </a:fld>
            <a:endParaRPr lang="en-US" altLang="ja-JP"/>
          </a:p>
        </p:txBody>
      </p:sp>
      <p:sp>
        <p:nvSpPr>
          <p:cNvPr id="8" name="Footer Placeholder 13"/>
          <p:cNvSpPr>
            <a:spLocks noGrp="1"/>
          </p:cNvSpPr>
          <p:nvPr>
            <p:ph type="ftr" sz="quarter" idx="11"/>
          </p:nvPr>
        </p:nvSpPr>
        <p:spPr/>
        <p:txBody>
          <a:bodyPr/>
          <a:lstStyle>
            <a:lvl1pPr>
              <a:defRPr/>
            </a:lvl1pPr>
          </a:lstStyle>
          <a:p>
            <a:pPr>
              <a:defRPr/>
            </a:pPr>
            <a:endParaRPr lang="en-US" altLang="ja-JP"/>
          </a:p>
        </p:txBody>
      </p:sp>
      <p:sp>
        <p:nvSpPr>
          <p:cNvPr id="9" name="Slide Number Placeholder 11"/>
          <p:cNvSpPr>
            <a:spLocks noGrp="1"/>
          </p:cNvSpPr>
          <p:nvPr>
            <p:ph type="sldNum" sz="quarter" idx="12"/>
          </p:nvPr>
        </p:nvSpPr>
        <p:spPr/>
        <p:txBody>
          <a:bodyPr/>
          <a:lstStyle>
            <a:lvl1pPr>
              <a:defRPr sz="1400"/>
            </a:lvl1pPr>
          </a:lstStyle>
          <a:p>
            <a:pPr>
              <a:defRPr/>
            </a:pPr>
            <a:fld id="{A15CD5D8-4B31-47F6-B58E-8D871063DDE5}" type="slidenum">
              <a:rPr lang="en-US" altLang="ja-JP"/>
              <a:pPr>
                <a:defRPr/>
              </a:pPr>
              <a:t>&lt;#&gt;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Title 1"/>
          <p:cNvSpPr>
            <a:spLocks noGrp="1"/>
          </p:cNvSpPr>
          <p:nvPr>
            <p:ph type="title"/>
          </p:nvPr>
        </p:nvSpPr>
        <p:spPr/>
        <p:txBody>
          <a:bodyPr/>
          <a:lstStyle>
            <a:lvl1pPr>
              <a:defRPr sz="3600">
                <a:solidFill>
                  <a:schemeClr val="tx1"/>
                </a:solidFill>
              </a:defRPr>
            </a:lvl1p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BF1024B8-81E1-4824-81B9-C78150E50677}"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p:txBody>
          <a:bodyPr/>
          <a:lstStyle>
            <a:lvl1pPr>
              <a:defRPr sz="1400"/>
            </a:lvl1pPr>
          </a:lstStyle>
          <a:p>
            <a:pPr>
              <a:defRPr/>
            </a:pPr>
            <a:fld id="{F47E0B7E-C5D4-4DC5-ADD2-A5892BF33897}" type="slidenum">
              <a:rPr lang="en-US" altLang="ja-JP"/>
              <a:pPr>
                <a:defRPr/>
              </a:pPr>
              <a:t>&lt;#&gt;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B9AB6CC-4316-4C38-94D0-7B7B3DAF8D87}"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9328150" y="6477000"/>
            <a:ext cx="577850" cy="381000"/>
          </a:xfrm>
        </p:spPr>
        <p:txBody>
          <a:bodyPr/>
          <a:lstStyle>
            <a:lvl1pPr>
              <a:defRPr sz="1400"/>
            </a:lvl1pPr>
          </a:lstStyle>
          <a:p>
            <a:pPr>
              <a:defRPr/>
            </a:pPr>
            <a:fld id="{3A6C8BD2-E6BD-4293-8C50-CB0DFD9F9031}" type="slidenum">
              <a:rPr lang="en-US" altLang="ja-JP"/>
              <a:pPr>
                <a:defRPr/>
              </a:pPr>
              <a:t>&lt;#&gt;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02C69439-3111-43BE-93C0-F2C918BE8457}"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p:txBody>
          <a:bodyPr/>
          <a:lstStyle>
            <a:lvl1pPr>
              <a:defRPr sz="1400"/>
            </a:lvl1pPr>
          </a:lstStyle>
          <a:p>
            <a:pPr>
              <a:defRPr/>
            </a:pPr>
            <a:fld id="{5EED14C6-0729-4249-BB59-1217F7201AC2}"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44427FEC-7E6F-4C64-8CCC-9A5514BCC973}"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802171B3-F138-429C-8B1F-C4382176FE70}"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6D3AF46C-0AE2-4012-8BAF-FBD02E28BA96}"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9AF6619D-F191-4BD4-BFC8-55B5B9C08D17}"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2724C082-3133-4A1D-9B11-756175049BC0}"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2FA5EBB2-7533-4B42-862B-D96D66CF0690}"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F45DCA06-FEF1-4CFB-9476-8CD0033BCB84}"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22BBC7CB-DA80-4E0A-B1FB-B27356608ECB}"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8" name="Title 7"/>
          <p:cNvSpPr>
            <a:spLocks noGrp="1"/>
          </p:cNvSpPr>
          <p:nvPr>
            <p:ph type="ctrTitle"/>
          </p:nvPr>
        </p:nvSpPr>
        <p:spPr>
          <a:xfrm>
            <a:off x="2559050" y="4038600"/>
            <a:ext cx="7016750" cy="1828800"/>
          </a:xfrm>
        </p:spPr>
        <p:txBody>
          <a:bodyPr anchor="b"/>
          <a:lstStyle>
            <a:lvl1pPr>
              <a:defRPr sz="3600" cap="all" baseline="0">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Tw Cen MT" pitchFamily="34" charset="0"/>
              </a:defRPr>
            </a:lvl1pPr>
          </a:lstStyle>
          <a:p>
            <a:pPr>
              <a:defRPr/>
            </a:pPr>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atin typeface="Tw Cen MT" pitchFamily="34" charset="0"/>
              </a:defRPr>
            </a:lvl1pPr>
          </a:lstStyle>
          <a:p>
            <a:pPr>
              <a:defRPr/>
            </a:pPr>
            <a:endParaRPr lang="en-US" altLang="ja-JP"/>
          </a:p>
        </p:txBody>
      </p:sp>
      <p:sp>
        <p:nvSpPr>
          <p:cNvPr id="11" name="Slide Number Placeholder 28"/>
          <p:cNvSpPr>
            <a:spLocks noGrp="1"/>
          </p:cNvSpPr>
          <p:nvPr>
            <p:ph type="sldNum" sz="quarter" idx="12"/>
          </p:nvPr>
        </p:nvSpPr>
        <p:spPr>
          <a:xfrm>
            <a:off x="8961438" y="6353175"/>
            <a:ext cx="908050" cy="381000"/>
          </a:xfrm>
        </p:spPr>
        <p:txBody>
          <a:bodyPr/>
          <a:lstStyle>
            <a:lvl1pPr>
              <a:defRPr sz="1400">
                <a:solidFill>
                  <a:prstClr val="black"/>
                </a:solidFill>
                <a:latin typeface="Tw Cen MT" pitchFamily="34" charset="0"/>
              </a:defRPr>
            </a:lvl1pPr>
          </a:lstStyle>
          <a:p>
            <a:pPr>
              <a:defRPr/>
            </a:pPr>
            <a:fld id="{21339005-7931-43C1-94D8-415528BA2E77}" type="slidenum">
              <a:rPr lang="en-US" altLang="ja-JP"/>
              <a:pPr>
                <a:defRPr/>
              </a:pPr>
              <a:t>&lt;#&gt;</a:t>
            </a:fld>
            <a:endParaRPr lang="en-US" altLang="ja-JP"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7"/>
          <p:cNvSpPr/>
          <p:nvPr/>
        </p:nvSpPr>
        <p:spPr>
          <a:xfrm>
            <a:off x="0" y="1112838"/>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5" name="Rectangle 8"/>
          <p:cNvSpPr/>
          <p:nvPr/>
        </p:nvSpPr>
        <p:spPr>
          <a:xfrm>
            <a:off x="639763" y="1112838"/>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Date Placeholder 3"/>
          <p:cNvSpPr>
            <a:spLocks noGrp="1"/>
          </p:cNvSpPr>
          <p:nvPr>
            <p:ph type="dt" sz="half" idx="10"/>
          </p:nvPr>
        </p:nvSpPr>
        <p:spPr/>
        <p:txBody>
          <a:bodyPr/>
          <a:lstStyle>
            <a:lvl1pPr>
              <a:defRPr>
                <a:latin typeface="Tw Cen MT" pitchFamily="34" charset="0"/>
              </a:defRPr>
            </a:lvl1pPr>
          </a:lstStyle>
          <a:p>
            <a:pPr>
              <a:defRPr/>
            </a:pPr>
            <a:endParaRPr lang="en-US" altLang="ja-JP"/>
          </a:p>
        </p:txBody>
      </p:sp>
      <p:sp>
        <p:nvSpPr>
          <p:cNvPr id="7" name="Footer Placeholder 4"/>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9" name="Slide Number Placeholder 5"/>
          <p:cNvSpPr>
            <a:spLocks noGrp="1"/>
          </p:cNvSpPr>
          <p:nvPr>
            <p:ph type="sldNum" sz="quarter" idx="12"/>
          </p:nvPr>
        </p:nvSpPr>
        <p:spPr>
          <a:xfrm>
            <a:off x="9401175" y="6178550"/>
            <a:ext cx="503238" cy="679450"/>
          </a:xfrm>
        </p:spPr>
        <p:txBody>
          <a:bodyPr/>
          <a:lstStyle>
            <a:lvl1pPr>
              <a:defRPr sz="1400">
                <a:solidFill>
                  <a:prstClr val="black"/>
                </a:solidFill>
                <a:latin typeface="Tw Cen MT" pitchFamily="34" charset="0"/>
              </a:defRPr>
            </a:lvl1pPr>
          </a:lstStyle>
          <a:p>
            <a:pPr>
              <a:defRPr/>
            </a:pPr>
            <a:fld id="{DA401CD9-8BE5-4D40-A732-1F0BEBE27D0F}" type="slidenum">
              <a:rPr lang="en-US" altLang="ja-JP"/>
              <a:pPr>
                <a:defRPr/>
              </a:pPr>
              <a:t>&lt;#&gt;</a:t>
            </a:fld>
            <a:endParaRPr lang="en-US" altLang="ja-JP"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atin typeface="Tw Cen MT" pitchFamily="34" charset="0"/>
              </a:defRPr>
            </a:lvl1pPr>
          </a:lstStyle>
          <a:p>
            <a:pPr>
              <a:defRPr/>
            </a:pPr>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latin typeface="Tw Cen MT" pitchFamily="34" charset="0"/>
              </a:defRPr>
            </a:lvl1pPr>
          </a:lstStyle>
          <a:p>
            <a:pPr>
              <a:defRPr/>
            </a:pPr>
            <a:fld id="{56BF1A8E-CD75-4DEF-BDAF-8E1E9F559248}"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atin typeface="Tw Cen MT" pitchFamily="34" charset="0"/>
              </a:defRPr>
            </a:lvl1pPr>
          </a:lstStyle>
          <a:p>
            <a:pPr>
              <a:defRPr/>
            </a:pPr>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atin typeface="Tw Cen MT" pitchFamily="34" charset="0"/>
              </a:defRPr>
            </a:lvl1pPr>
          </a:lstStyle>
          <a:p>
            <a:pPr>
              <a:defRPr/>
            </a:pPr>
            <a:endParaRPr lang="en-US" altLang="ja-JP"/>
          </a:p>
        </p:txBody>
      </p:sp>
      <p:sp>
        <p:nvSpPr>
          <p:cNvPr id="6" name="Footer Placeholder 11"/>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7" name="Slide Number Placeholder 9"/>
          <p:cNvSpPr>
            <a:spLocks noGrp="1"/>
          </p:cNvSpPr>
          <p:nvPr>
            <p:ph type="sldNum" sz="quarter" idx="12"/>
          </p:nvPr>
        </p:nvSpPr>
        <p:spPr>
          <a:xfrm>
            <a:off x="9328150" y="6453188"/>
            <a:ext cx="577850" cy="244475"/>
          </a:xfrm>
        </p:spPr>
        <p:txBody>
          <a:bodyPr/>
          <a:lstStyle>
            <a:lvl1pPr>
              <a:defRPr sz="1400">
                <a:solidFill>
                  <a:prstClr val="black"/>
                </a:solidFill>
                <a:latin typeface="Tw Cen MT" pitchFamily="34" charset="0"/>
              </a:defRPr>
            </a:lvl1pPr>
          </a:lstStyle>
          <a:p>
            <a:pPr>
              <a:defRPr/>
            </a:pPr>
            <a:fld id="{7248D8FD-F41B-4085-8EC0-59E7F4AE3108}" type="slidenum">
              <a:rPr lang="en-US" altLang="ja-JP"/>
              <a:pPr>
                <a:defRPr/>
              </a:pPr>
              <a:t>&lt;#&gt;</a:t>
            </a:fld>
            <a:endParaRPr lang="en-US" altLang="ja-JP"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atin typeface="Tw Cen MT" pitchFamily="34" charset="0"/>
              </a:defRPr>
            </a:lvl1pPr>
          </a:lstStyle>
          <a:p>
            <a:pPr>
              <a:defRPr/>
            </a:pPr>
            <a:endParaRPr lang="en-US" altLang="ja-JP"/>
          </a:p>
        </p:txBody>
      </p:sp>
      <p:sp>
        <p:nvSpPr>
          <p:cNvPr id="8" name="Footer Placeholder 13"/>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9" name="Slide Number Placeholder 11"/>
          <p:cNvSpPr>
            <a:spLocks noGrp="1"/>
          </p:cNvSpPr>
          <p:nvPr>
            <p:ph type="sldNum" sz="quarter" idx="12"/>
          </p:nvPr>
        </p:nvSpPr>
        <p:spPr>
          <a:xfrm>
            <a:off x="9328150" y="6381750"/>
            <a:ext cx="577850" cy="244475"/>
          </a:xfrm>
        </p:spPr>
        <p:txBody>
          <a:bodyPr/>
          <a:lstStyle>
            <a:lvl1pPr>
              <a:defRPr sz="1400">
                <a:solidFill>
                  <a:prstClr val="black"/>
                </a:solidFill>
                <a:latin typeface="Tw Cen MT" pitchFamily="34" charset="0"/>
              </a:defRPr>
            </a:lvl1pPr>
          </a:lstStyle>
          <a:p>
            <a:pPr>
              <a:defRPr/>
            </a:pPr>
            <a:fld id="{9305FFD1-759B-4B53-9E4B-0C1FBBDE9836}"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2" name="Title 1"/>
          <p:cNvSpPr>
            <a:spLocks noGrp="1"/>
          </p:cNvSpPr>
          <p:nvPr>
            <p:ph type="title"/>
          </p:nvPr>
        </p:nvSpPr>
        <p:spPr>
          <a:xfrm>
            <a:off x="662931" y="0"/>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atin typeface="Tw Cen MT" pitchFamily="34" charset="0"/>
              </a:defRPr>
            </a:lvl1pPr>
          </a:lstStyle>
          <a:p>
            <a:pPr>
              <a:defRPr/>
            </a:pPr>
            <a:endParaRPr lang="en-US" altLang="ja-JP"/>
          </a:p>
        </p:txBody>
      </p:sp>
      <p:sp>
        <p:nvSpPr>
          <p:cNvPr id="6" name="Footer Placeholder 3"/>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7" name="Slide Number Placeholder 4"/>
          <p:cNvSpPr>
            <a:spLocks noGrp="1"/>
          </p:cNvSpPr>
          <p:nvPr>
            <p:ph type="sldNum" sz="quarter" idx="12"/>
          </p:nvPr>
        </p:nvSpPr>
        <p:spPr>
          <a:xfrm>
            <a:off x="9321800" y="6381750"/>
            <a:ext cx="577850" cy="244475"/>
          </a:xfrm>
        </p:spPr>
        <p:txBody>
          <a:bodyPr/>
          <a:lstStyle>
            <a:lvl1pPr>
              <a:defRPr sz="1400">
                <a:solidFill>
                  <a:prstClr val="black"/>
                </a:solidFill>
                <a:latin typeface="Tw Cen MT" pitchFamily="34" charset="0"/>
              </a:defRPr>
            </a:lvl1pPr>
          </a:lstStyle>
          <a:p>
            <a:pPr>
              <a:defRPr/>
            </a:pPr>
            <a:fld id="{3D3EFA98-DB5D-4A56-BEB5-957E9CB8180E}" type="slidenum">
              <a:rPr lang="en-US" altLang="ja-JP"/>
              <a:pPr>
                <a:defRPr/>
              </a:pPr>
              <a:t>&lt;#&gt;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pitchFamily="34" charset="0"/>
              </a:defRPr>
            </a:lvl1pPr>
          </a:lstStyle>
          <a:p>
            <a:pPr>
              <a:defRPr/>
            </a:pPr>
            <a:endParaRPr lang="en-US" altLang="ja-JP"/>
          </a:p>
        </p:txBody>
      </p:sp>
      <p:sp>
        <p:nvSpPr>
          <p:cNvPr id="3" name="Footer Placeholder 2"/>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atin typeface="Tw Cen MT" pitchFamily="34" charset="0"/>
              </a:defRPr>
            </a:lvl1pPr>
          </a:lstStyle>
          <a:p>
            <a:pPr>
              <a:defRPr/>
            </a:pPr>
            <a:fld id="{A96B23DD-0751-4409-B480-0FB11FC98842}"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393630CE-7D79-4E78-A414-B1DCC24DBC7E}" type="datetime8">
              <a:rPr lang="en-US" altLang="ja-JP"/>
              <a:pPr>
                <a:defRPr/>
              </a:pPr>
              <a:t>4/9/2013 9:18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6595FE43-1378-4A84-A640-FE9CFB663BAD}"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atin typeface="Tw Cen MT" pitchFamily="34" charset="0"/>
              </a:defRPr>
            </a:lvl1pPr>
          </a:lstStyle>
          <a:p>
            <a:pPr>
              <a:defRPr/>
            </a:pPr>
            <a:endParaRPr lang="en-US" altLang="ja-JP"/>
          </a:p>
        </p:txBody>
      </p:sp>
      <p:sp>
        <p:nvSpPr>
          <p:cNvPr id="8" name="Footer Placeholder 5"/>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latin typeface="Tw Cen MT" pitchFamily="34" charset="0"/>
              </a:defRPr>
            </a:lvl1pPr>
          </a:lstStyle>
          <a:p>
            <a:pPr>
              <a:defRPr/>
            </a:pPr>
            <a:fld id="{63626081-EEC7-4D99-800B-A3AFD253B9ED}" type="slidenum">
              <a:rPr lang="en-US" altLang="ja-JP"/>
              <a:pPr>
                <a:defRPr/>
              </a:pPr>
              <a:t>&lt;#&gt;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atin typeface="Tw Cen MT" pitchFamily="34" charset="0"/>
              </a:defRPr>
            </a:lvl1pPr>
          </a:lstStyle>
          <a:p>
            <a:pPr>
              <a:defRPr/>
            </a:pPr>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latin typeface="Tw Cen MT" pitchFamily="34" charset="0"/>
              </a:defRPr>
            </a:lvl1pPr>
          </a:lstStyle>
          <a:p>
            <a:pPr>
              <a:defRPr/>
            </a:pPr>
            <a:fld id="{8772D66E-3389-4FE8-B72D-1BB0B52E6308}"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atin typeface="Tw Cen MT" pitchFamily="34" charset="0"/>
              </a:defRPr>
            </a:lvl1pPr>
          </a:lstStyle>
          <a:p>
            <a:pPr>
              <a:defRPr/>
            </a:pPr>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atin typeface="Tw Cen MT" pitchFamily="34" charset="0"/>
              </a:defRPr>
            </a:lvl1pPr>
          </a:lstStyle>
          <a:p>
            <a:pPr>
              <a:defRPr/>
            </a:pPr>
            <a:endParaRPr lang="en-US" altLang="ja-JP"/>
          </a:p>
        </p:txBody>
      </p:sp>
      <p:sp>
        <p:nvSpPr>
          <p:cNvPr id="5" name="Footer Placeholder 2"/>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atin typeface="Tw Cen MT" pitchFamily="34" charset="0"/>
              </a:defRPr>
            </a:lvl1pPr>
          </a:lstStyle>
          <a:p>
            <a:pPr>
              <a:defRPr/>
            </a:pPr>
            <a:fld id="{CA20D533-D661-4FFE-81C6-CFDF6FC33231}" type="slidenum">
              <a:rPr lang="en-US" altLang="ja-JP"/>
              <a:pPr>
                <a:defRPr/>
              </a:pPr>
              <a:t>&lt;#&gt;</a:t>
            </a:fld>
            <a:endParaRPr lang="en-US" altLang="ja-JP" sz="1400">
              <a:solidFill>
                <a:srgbClr val="FFFFFF"/>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2" name="Vertical Title 1"/>
          <p:cNvSpPr>
            <a:spLocks noGrp="1"/>
          </p:cNvSpPr>
          <p:nvPr>
            <p:ph type="title" orient="vert"/>
          </p:nvPr>
        </p:nvSpPr>
        <p:spPr>
          <a:xfrm>
            <a:off x="7099300" y="609607"/>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atin typeface="Tw Cen MT" pitchFamily="34" charset="0"/>
              </a:defRPr>
            </a:lvl1pPr>
          </a:lstStyle>
          <a:p>
            <a:pPr>
              <a:defRPr/>
            </a:pPr>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atin typeface="Tw Cen MT" pitchFamily="34" charset="0"/>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atin typeface="Tw Cen MT" pitchFamily="34" charset="0"/>
              </a:defRPr>
            </a:lvl1pPr>
          </a:lstStyle>
          <a:p>
            <a:pPr>
              <a:defRPr/>
            </a:pPr>
            <a:fld id="{667B524A-32D1-43C4-9663-10DEAC59FBBD}"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0400" y="44624"/>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7E254A77-A26C-40CE-86D0-44BC26B1E7ED}"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66271692-0EBE-44C3-A566-CE53BAA9A309}"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35B7CA8-DAD9-4BD4-8674-A8B716F072BF}"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3FFD8D0C-EFA1-440D-9491-DE60EFED64A7}"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B3F5306F-FFD4-40A3-A53E-62CA5AC13675}"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653742E5-4EB3-4F94-A031-8BA4DBC1CD89}"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a:lvl1pPr>
          </a:lstStyle>
          <a:p>
            <a:pPr>
              <a:defRPr/>
            </a:pPr>
            <a:fld id="{4A8F3D4F-EE7C-43A1-B538-CBA1118A54C2}"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A4B84048-4760-497F-A6DB-1390FF17788B}"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3"/>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5759B3FA-E4CB-47D4-B13D-6FFFDDE6BB04}"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F086AE61-9B6B-4976-BBF9-687B209A3966}" type="slidenum">
              <a:rPr lang="en-US" altLang="ja-JP"/>
              <a:pPr>
                <a:defRPr/>
              </a:pPr>
              <a:t>&lt;#&gt;</a:t>
            </a:fld>
            <a:endParaRPr lang="en-US" altLang="ja-JP" sz="14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4445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ea typeface="ＭＳ Ｐゴシック" pitchFamily="50" charset="-128"/>
              </a:defRPr>
            </a:lvl1pPr>
          </a:lstStyle>
          <a:p>
            <a:pPr>
              <a:defRPr/>
            </a:pPr>
            <a:fld id="{7D96BFEE-9723-48EA-9B7B-A253B0384994}"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Tw Cen MT" pitchFamily="34" charset="0"/>
                <a:ea typeface="ＭＳ Ｐゴシック" pitchFamily="50" charset="-128"/>
                <a:cs typeface="+mn-cs"/>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112838"/>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112838"/>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9309100" y="659923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ea typeface="ＭＳ Ｐゴシック" pitchFamily="50" charset="-128"/>
              </a:defRPr>
            </a:lvl1pPr>
          </a:lstStyle>
          <a:p>
            <a:pPr>
              <a:defRPr/>
            </a:pPr>
            <a:fld id="{8E0D7EA7-B686-4E0B-903E-F105FD216E6C}"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59" r:id="rId8"/>
    <p:sldLayoutId id="2147484867" r:id="rId9"/>
    <p:sldLayoutId id="2147484868" r:id="rId10"/>
  </p:sldLayoutIdLst>
  <p:txStyles>
    <p:titleStyle>
      <a:lvl1pPr algn="l" rtl="0" eaLnBrk="0" fontAlgn="base" hangingPunct="0">
        <a:spcBef>
          <a:spcPct val="0"/>
        </a:spcBef>
        <a:spcAft>
          <a:spcPct val="0"/>
        </a:spcAft>
        <a:defRPr kumimoji="1" sz="3600" kern="1200">
          <a:solidFill>
            <a:schemeClr val="tx2"/>
          </a:solidFill>
          <a:latin typeface="ＭＳ Ｐゴシック" pitchFamily="50" charset="-128"/>
          <a:ea typeface="ＭＳ Ｐゴシック" pitchFamily="50" charset="-128"/>
          <a:cs typeface="ＭＳ Ｐゴシック" charset="0"/>
        </a:defRPr>
      </a:lvl1pPr>
      <a:lvl2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2pPr>
      <a:lvl3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3pPr>
      <a:lvl4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4pPr>
      <a:lvl5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290"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2291"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9A353F58-A55D-4DF4-B895-5EB2ECC453D1}"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022350"/>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07156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07156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9334500" y="6613525"/>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000000"/>
                </a:solidFill>
                <a:ea typeface="ＭＳ Ｐゴシック" pitchFamily="50" charset="-128"/>
              </a:defRPr>
            </a:lvl1pPr>
          </a:lstStyle>
          <a:p>
            <a:pPr>
              <a:defRPr/>
            </a:pPr>
            <a:fld id="{E956DA9F-6C58-4513-8026-92E87D1E78C4}" type="slidenum">
              <a:rPr lang="en-US" altLang="ja-JP"/>
              <a:pPr>
                <a:defRPr/>
              </a:pPr>
              <a:t>&lt;#&gt;</a:t>
            </a:fld>
            <a:endParaRPr lang="en-US" altLang="ja-JP" sz="1400"/>
          </a:p>
        </p:txBody>
      </p:sp>
    </p:spTree>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4578" name="Title Placeholder 21"/>
          <p:cNvSpPr>
            <a:spLocks noGrp="1"/>
          </p:cNvSpPr>
          <p:nvPr>
            <p:ph type="title"/>
          </p:nvPr>
        </p:nvSpPr>
        <p:spPr bwMode="auto">
          <a:xfrm>
            <a:off x="649288" y="71438"/>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24579"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0DD66E21-B0B4-4176-937B-2841B48D1CEE}"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pitchFamily="50" charset="-128"/>
              </a:defRPr>
            </a:lvl1pPr>
          </a:lstStyle>
          <a:p>
            <a:pPr>
              <a:defRPr/>
            </a:pPr>
            <a:endParaRPr lang="en-US" altLang="ja-JP"/>
          </a:p>
        </p:txBody>
      </p:sp>
      <p:sp>
        <p:nvSpPr>
          <p:cNvPr id="7" name="Rectangle 6"/>
          <p:cNvSpPr/>
          <p:nvPr/>
        </p:nvSpPr>
        <p:spPr bwMode="white">
          <a:xfrm>
            <a:off x="0" y="1004888"/>
            <a:ext cx="9906000" cy="3206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7"/>
          <p:cNvSpPr/>
          <p:nvPr/>
        </p:nvSpPr>
        <p:spPr>
          <a:xfrm>
            <a:off x="0" y="10509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9" name="Rectangle 8"/>
          <p:cNvSpPr/>
          <p:nvPr/>
        </p:nvSpPr>
        <p:spPr>
          <a:xfrm>
            <a:off x="639763" y="10509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3" name="Slide Number Placeholder 22"/>
          <p:cNvSpPr>
            <a:spLocks noGrp="1"/>
          </p:cNvSpPr>
          <p:nvPr>
            <p:ph type="sldNum" sz="quarter" idx="4"/>
          </p:nvPr>
        </p:nvSpPr>
        <p:spPr>
          <a:xfrm>
            <a:off x="9328150" y="6613525"/>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000000"/>
                </a:solidFill>
                <a:ea typeface="ＭＳ Ｐゴシック" pitchFamily="50" charset="-128"/>
              </a:defRPr>
            </a:lvl1pPr>
          </a:lstStyle>
          <a:p>
            <a:pPr>
              <a:defRPr/>
            </a:pPr>
            <a:fld id="{C6795D1E-F2C4-4597-A409-82E0A20E1B6B}" type="slidenum">
              <a:rPr lang="en-US" altLang="ja-JP"/>
              <a:pPr>
                <a:defRPr/>
              </a:pPr>
              <a:t>&lt;#&gt;</a:t>
            </a:fld>
            <a:endParaRPr lang="en-US" altLang="ja-JP" sz="1400"/>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686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3686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latin typeface="Tw Cen MT"/>
                <a:ea typeface="MS PGothic" pitchFamily="34" charset="-128"/>
              </a:defRPr>
            </a:lvl1pPr>
          </a:lstStyle>
          <a:p>
            <a:pPr>
              <a:defRPr/>
            </a:pPr>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a:ea typeface="MS PGothic" pitchFamily="34"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MS PGothic" pitchFamily="34"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latin typeface="Tw Cen MT"/>
                <a:ea typeface="MS PGothic" pitchFamily="34" charset="-128"/>
              </a:defRPr>
            </a:lvl1pPr>
          </a:lstStyle>
          <a:p>
            <a:pPr>
              <a:defRPr/>
            </a:pPr>
            <a:fld id="{B32B620D-44E2-4159-BF97-78D9F17D4535}"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diagramData" Target="../diagrams/data2.xml"/><Relationship Id="rId7"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diagramData" Target="../diagrams/data4.xml"/><Relationship Id="rId7"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61795"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1500" smtClean="0">
                <a:solidFill>
                  <a:srgbClr val="FFFFFF"/>
                </a:solidFill>
                <a:latin typeface="ＭＳ Ｐゴシック" charset="-128"/>
                <a:ea typeface="ＭＳ Ｐゴシック" charset="-128"/>
              </a:rPr>
              <a:t/>
            </a:r>
            <a:br>
              <a:rPr lang="ja-JP" altLang="en-US" sz="1500" smtClean="0">
                <a:solidFill>
                  <a:srgbClr val="FFFFFF"/>
                </a:solidFill>
                <a:latin typeface="ＭＳ Ｐゴシック" charset="-128"/>
                <a:ea typeface="ＭＳ Ｐゴシック" charset="-128"/>
              </a:rPr>
            </a:br>
            <a:endParaRPr lang="ja-JP" altLang="en-US" sz="15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62013" y="549275"/>
            <a:ext cx="8915400" cy="417513"/>
          </a:xfrm>
        </p:spPr>
        <p:txBody>
          <a:bodyPr>
            <a:normAutofit fontScale="90000"/>
          </a:bodyPr>
          <a:lstStyle/>
          <a:p>
            <a:pPr eaLnBrk="1" hangingPunct="1">
              <a:defRPr/>
            </a:pPr>
            <a:r>
              <a:rPr lang="ja-JP" altLang="en-US" sz="4000" dirty="0" smtClean="0">
                <a:solidFill>
                  <a:schemeClr val="tx1"/>
                </a:solidFill>
              </a:rPr>
              <a:t>動植物発明</a:t>
            </a:r>
          </a:p>
        </p:txBody>
      </p:sp>
      <p:sp>
        <p:nvSpPr>
          <p:cNvPr id="67586" name="スライド番号プレースホルダ 3"/>
          <p:cNvSpPr>
            <a:spLocks noGrp="1"/>
          </p:cNvSpPr>
          <p:nvPr>
            <p:ph type="sldNum" sz="quarter" idx="12"/>
          </p:nvPr>
        </p:nvSpPr>
        <p:spPr bwMode="auto">
          <a:noFill/>
          <a:ln>
            <a:miter lim="800000"/>
            <a:headEnd/>
            <a:tailEnd/>
          </a:ln>
        </p:spPr>
        <p:txBody>
          <a:bodyPr/>
          <a:lstStyle/>
          <a:p>
            <a:pPr>
              <a:lnSpc>
                <a:spcPct val="80000"/>
              </a:lnSpc>
            </a:pPr>
            <a:fld id="{D8035469-4AE6-4C19-951B-7F707178C5BA}" type="slidenum">
              <a:rPr lang="en-US" altLang="ja-JP" sz="1200" smtClean="0">
                <a:solidFill>
                  <a:srgbClr val="FFFFFF"/>
                </a:solidFill>
                <a:ea typeface="ＭＳ Ｐゴシック" charset="-128"/>
              </a:rPr>
              <a:pPr>
                <a:lnSpc>
                  <a:spcPct val="80000"/>
                </a:lnSpc>
              </a:pPr>
              <a:t>10</a:t>
            </a:fld>
            <a:endParaRPr lang="en-US" altLang="ja-JP" sz="1200" smtClean="0">
              <a:solidFill>
                <a:srgbClr val="FFFFFF"/>
              </a:solidFill>
              <a:ea typeface="ＭＳ Ｐゴシック" charset="-128"/>
            </a:endParaRPr>
          </a:p>
        </p:txBody>
      </p:sp>
      <p:sp>
        <p:nvSpPr>
          <p:cNvPr id="67587"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nchor="ctr">
            <a:spAutoFit/>
          </a:bodyPr>
          <a:lstStyle/>
          <a:p>
            <a:r>
              <a:rPr lang="ja-JP" altLang="en-US" sz="2800">
                <a:latin typeface="ＭＳ Ｐゴシック" charset="-128"/>
              </a:rPr>
              <a:t>５－１－１</a:t>
            </a:r>
            <a:endParaRPr lang="en-US" altLang="ja-JP" sz="2800">
              <a:latin typeface="ＭＳ Ｐゴシック" charset="-128"/>
            </a:endParaRPr>
          </a:p>
        </p:txBody>
      </p:sp>
      <p:sp>
        <p:nvSpPr>
          <p:cNvPr id="67588" name="スライド番号プレースホルダー 1"/>
          <p:cNvSpPr txBox="1">
            <a:spLocks/>
          </p:cNvSpPr>
          <p:nvPr/>
        </p:nvSpPr>
        <p:spPr bwMode="auto">
          <a:xfrm>
            <a:off x="9309100" y="6599238"/>
            <a:ext cx="577850" cy="244475"/>
          </a:xfrm>
          <a:prstGeom prst="rect">
            <a:avLst/>
          </a:prstGeom>
          <a:noFill/>
          <a:ln w="9525">
            <a:noFill/>
            <a:miter lim="800000"/>
            <a:headEnd/>
            <a:tailEnd/>
          </a:ln>
        </p:spPr>
        <p:txBody>
          <a:bodyPr anchor="ctr"/>
          <a:lstStyle/>
          <a:p>
            <a:pPr algn="ctr">
              <a:lnSpc>
                <a:spcPct val="80000"/>
              </a:lnSpc>
            </a:pPr>
            <a:fld id="{6DC5A72E-FB30-4E97-85C9-5C669A8A143C}" type="slidenum">
              <a:rPr kumimoji="0" lang="en-US" altLang="ja-JP" sz="1200" b="1"/>
              <a:pPr algn="ctr">
                <a:lnSpc>
                  <a:spcPct val="80000"/>
                </a:lnSpc>
              </a:pPr>
              <a:t>10</a:t>
            </a:fld>
            <a:endParaRPr kumimoji="0" lang="en-US" altLang="ja-JP" sz="1200" b="1"/>
          </a:p>
        </p:txBody>
      </p:sp>
      <p:sp>
        <p:nvSpPr>
          <p:cNvPr id="8" name="Rectangle 3"/>
          <p:cNvSpPr txBox="1">
            <a:spLocks noChangeArrowheads="1"/>
          </p:cNvSpPr>
          <p:nvPr/>
        </p:nvSpPr>
        <p:spPr bwMode="auto">
          <a:xfrm>
            <a:off x="273050" y="1341438"/>
            <a:ext cx="9504363" cy="5473700"/>
          </a:xfrm>
          <a:prstGeom prst="rect">
            <a:avLst/>
          </a:prstGeom>
          <a:noFill/>
          <a:ln>
            <a:noFill/>
          </a:ln>
          <a:extLst>
            <a:ext uri="{909E8E84-426E-40DD-AFC4-6F175D3DCCD1}"/>
            <a:ext uri="{91240B29-F687-4F45-9708-019B960494DF}"/>
          </a:extLst>
        </p:spPr>
        <p:txBody>
          <a:bodyPr anchor="ctr"/>
          <a:lstStyle>
            <a:lvl1pPr marL="319088" indent="-319088" algn="l" rtl="0" eaLnBrk="0" fontAlgn="base" hangingPunct="0">
              <a:spcBef>
                <a:spcPts val="700"/>
              </a:spcBef>
              <a:spcAft>
                <a:spcPct val="0"/>
              </a:spcAft>
              <a:buClr>
                <a:schemeClr val="accent2"/>
              </a:buClr>
              <a:buSzPct val="60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a:lstStyle>
          <a:p>
            <a:pPr eaLnBrk="1" hangingPunct="1">
              <a:lnSpc>
                <a:spcPts val="2400"/>
              </a:lnSpc>
              <a:buFont typeface="Wingdings" pitchFamily="2" charset="2"/>
              <a:buChar char="p"/>
              <a:defRPr/>
            </a:pPr>
            <a:r>
              <a:rPr lang="ja-JP" altLang="en-US" sz="2200" dirty="0">
                <a:latin typeface="ＭＳ Ｐゴシック" charset="-128"/>
                <a:ea typeface="ＭＳ Ｐゴシック" charset="-128"/>
              </a:rPr>
              <a:t>　</a:t>
            </a:r>
            <a:r>
              <a:rPr lang="ja-JP" altLang="en-US" sz="2200" dirty="0" smtClean="0">
                <a:latin typeface="ＭＳ Ｐゴシック" charset="-128"/>
                <a:ea typeface="ＭＳ Ｐゴシック" charset="-128"/>
              </a:rPr>
              <a:t>回虫駆除薬サントニン高含有率ペンタヨモギ</a:t>
            </a:r>
            <a:endParaRPr lang="en-US" altLang="ja-JP" sz="2200" dirty="0" smtClean="0">
              <a:latin typeface="ＭＳ Ｐゴシック" charset="-128"/>
              <a:ea typeface="ＭＳ Ｐゴシック" charset="-128"/>
            </a:endParaRPr>
          </a:p>
          <a:p>
            <a:pPr eaLnBrk="1" hangingPunct="1">
              <a:lnSpc>
                <a:spcPts val="2400"/>
              </a:lnSpc>
              <a:buFontTx/>
              <a:buNone/>
              <a:defRPr/>
            </a:pPr>
            <a:r>
              <a:rPr lang="ja-JP" altLang="en-US" sz="2200" dirty="0" smtClean="0">
                <a:latin typeface="ＭＳ Ｐゴシック" charset="-128"/>
                <a:ea typeface="ＭＳ Ｐゴシック" charset="-128"/>
              </a:rPr>
              <a:t>　（「ヨモギ属に属する新植物」　公告</a:t>
            </a:r>
            <a:r>
              <a:rPr lang="en-US" altLang="ja-JP" sz="2200" dirty="0" smtClean="0">
                <a:latin typeface="ＭＳ Ｐゴシック" charset="-128"/>
                <a:ea typeface="ＭＳ Ｐゴシック" charset="-128"/>
              </a:rPr>
              <a:t>S58-3646</a:t>
            </a:r>
            <a:r>
              <a:rPr lang="ja-JP" altLang="en-US" sz="2200" dirty="0" smtClean="0">
                <a:latin typeface="ＭＳ Ｐゴシック" charset="-128"/>
                <a:ea typeface="ＭＳ Ｐゴシック" charset="-128"/>
              </a:rPr>
              <a:t>　</a:t>
            </a:r>
            <a:r>
              <a:rPr lang="en-US" altLang="ja-JP" sz="2200" dirty="0" smtClean="0">
                <a:latin typeface="ＭＳ Ｐゴシック" charset="-128"/>
                <a:ea typeface="ＭＳ Ｐゴシック" charset="-128"/>
              </a:rPr>
              <a:t>PAT1281544</a:t>
            </a:r>
            <a:r>
              <a:rPr lang="ja-JP" altLang="en-US" sz="2200" dirty="0" smtClean="0">
                <a:latin typeface="ＭＳ Ｐゴシック" charset="-128"/>
                <a:ea typeface="ＭＳ Ｐゴシック" charset="-128"/>
              </a:rPr>
              <a:t>）</a:t>
            </a:r>
            <a:endParaRPr lang="en-US" altLang="ja-JP" sz="2200" dirty="0" smtClean="0">
              <a:latin typeface="ＭＳ Ｐゴシック" charset="-128"/>
              <a:ea typeface="ＭＳ Ｐゴシック" charset="-128"/>
            </a:endParaRPr>
          </a:p>
          <a:p>
            <a:pPr eaLnBrk="1" hangingPunct="1">
              <a:lnSpc>
                <a:spcPts val="2400"/>
              </a:lnSpc>
              <a:defRPr/>
            </a:pPr>
            <a:r>
              <a:rPr lang="ja-JP" altLang="en-US" sz="2200" dirty="0" smtClean="0">
                <a:latin typeface="ＭＳ Ｐゴシック" charset="-128"/>
                <a:ea typeface="ＭＳ Ｐゴシック" charset="-128"/>
              </a:rPr>
              <a:t>　子宮角短縮豚</a:t>
            </a:r>
            <a:endParaRPr lang="en-US" altLang="ja-JP" sz="2200" dirty="0" smtClean="0">
              <a:latin typeface="ＭＳ Ｐゴシック" charset="-128"/>
              <a:ea typeface="ＭＳ Ｐゴシック" charset="-128"/>
            </a:endParaRPr>
          </a:p>
          <a:p>
            <a:pPr eaLnBrk="1" hangingPunct="1">
              <a:lnSpc>
                <a:spcPts val="2400"/>
              </a:lnSpc>
              <a:buFontTx/>
              <a:buNone/>
              <a:defRPr/>
            </a:pPr>
            <a:r>
              <a:rPr lang="ja-JP" altLang="en-US" sz="2200" dirty="0" smtClean="0">
                <a:latin typeface="ＭＳ Ｐゴシック" charset="-128"/>
                <a:ea typeface="ＭＳ Ｐゴシック" charset="-128"/>
              </a:rPr>
              <a:t>　（「子宮角短縮豚及び非外科的豚受精卵の採取方法」　公告</a:t>
            </a:r>
            <a:r>
              <a:rPr lang="en-US" altLang="ja-JP" sz="2200" dirty="0" smtClean="0">
                <a:latin typeface="ＭＳ Ｐゴシック" charset="-128"/>
                <a:ea typeface="ＭＳ Ｐゴシック" charset="-128"/>
              </a:rPr>
              <a:t>S63-27013</a:t>
            </a:r>
            <a:r>
              <a:rPr lang="ja-JP" altLang="en-US" sz="2200" dirty="0" smtClean="0">
                <a:latin typeface="ＭＳ Ｐゴシック" charset="-128"/>
                <a:ea typeface="ＭＳ Ｐゴシック" charset="-128"/>
              </a:rPr>
              <a:t>）</a:t>
            </a:r>
            <a:endParaRPr lang="en-US" altLang="ja-JP" sz="2200" dirty="0" smtClean="0">
              <a:latin typeface="ＭＳ Ｐゴシック" charset="-128"/>
              <a:ea typeface="ＭＳ Ｐゴシック" charset="-128"/>
            </a:endParaRPr>
          </a:p>
          <a:p>
            <a:pPr eaLnBrk="1" hangingPunct="1">
              <a:lnSpc>
                <a:spcPts val="2400"/>
              </a:lnSpc>
              <a:defRPr/>
            </a:pPr>
            <a:r>
              <a:rPr lang="ja-JP" altLang="en-US" sz="2200" dirty="0" smtClean="0">
                <a:latin typeface="ＭＳ Ｐゴシック" charset="-128"/>
                <a:ea typeface="ＭＳ Ｐゴシック" charset="-128"/>
              </a:rPr>
              <a:t>　白内障ラット</a:t>
            </a:r>
            <a:endParaRPr lang="en-US" altLang="ja-JP" sz="2200" dirty="0" smtClean="0">
              <a:latin typeface="ＭＳ Ｐゴシック" charset="-128"/>
              <a:ea typeface="ＭＳ Ｐゴシック" charset="-128"/>
            </a:endParaRPr>
          </a:p>
          <a:p>
            <a:pPr eaLnBrk="1" hangingPunct="1">
              <a:lnSpc>
                <a:spcPts val="2400"/>
              </a:lnSpc>
              <a:buFontTx/>
              <a:buNone/>
              <a:defRPr/>
            </a:pPr>
            <a:r>
              <a:rPr lang="ja-JP" altLang="en-US" sz="2200" dirty="0" smtClean="0">
                <a:latin typeface="ＭＳ Ｐゴシック" charset="-128"/>
                <a:ea typeface="ＭＳ Ｐゴシック" charset="-128"/>
              </a:rPr>
              <a:t>　（「遺伝性白内障ラット」　公告</a:t>
            </a:r>
            <a:r>
              <a:rPr lang="en-US" altLang="ja-JP" sz="2200" dirty="0" smtClean="0">
                <a:latin typeface="ＭＳ Ｐゴシック" charset="-128"/>
                <a:ea typeface="ＭＳ Ｐゴシック" charset="-128"/>
              </a:rPr>
              <a:t>H02-62201</a:t>
            </a:r>
            <a:r>
              <a:rPr lang="ja-JP" altLang="en-US" sz="2200" dirty="0" smtClean="0">
                <a:latin typeface="ＭＳ Ｐゴシック" charset="-128"/>
                <a:ea typeface="ＭＳ Ｐゴシック" charset="-128"/>
              </a:rPr>
              <a:t>　</a:t>
            </a:r>
            <a:r>
              <a:rPr lang="en-US" altLang="ja-JP" sz="2200" dirty="0" smtClean="0">
                <a:latin typeface="ＭＳ Ｐゴシック" charset="-128"/>
                <a:ea typeface="ＭＳ Ｐゴシック" charset="-128"/>
              </a:rPr>
              <a:t>PAT1635260</a:t>
            </a:r>
            <a:r>
              <a:rPr lang="ja-JP" altLang="en-US" sz="2200" dirty="0" smtClean="0">
                <a:latin typeface="ＭＳ Ｐゴシック" charset="-128"/>
                <a:ea typeface="ＭＳ Ｐゴシック" charset="-128"/>
              </a:rPr>
              <a:t>）</a:t>
            </a:r>
            <a:endParaRPr lang="en-US" altLang="ja-JP" sz="2200" dirty="0" smtClean="0">
              <a:latin typeface="ＭＳ Ｐゴシック" charset="-128"/>
              <a:ea typeface="ＭＳ Ｐゴシック" charset="-128"/>
            </a:endParaRPr>
          </a:p>
          <a:p>
            <a:pPr eaLnBrk="1" hangingPunct="1">
              <a:lnSpc>
                <a:spcPts val="2400"/>
              </a:lnSpc>
              <a:buFontTx/>
              <a:buNone/>
              <a:defRPr/>
            </a:pPr>
            <a:endParaRPr lang="ja-JP" altLang="en-US" sz="2200" dirty="0" smtClean="0">
              <a:latin typeface="ＭＳ Ｐゴシック" charset="-128"/>
              <a:ea typeface="ＭＳ Ｐゴシック" charset="-128"/>
            </a:endParaRPr>
          </a:p>
          <a:p>
            <a:pPr marL="0" indent="0" eaLnBrk="1" hangingPunct="1">
              <a:lnSpc>
                <a:spcPts val="2400"/>
              </a:lnSpc>
              <a:buFont typeface="Wingdings" pitchFamily="2" charset="2"/>
              <a:buNone/>
              <a:defRPr/>
            </a:pPr>
            <a:r>
              <a:rPr lang="ja-JP" altLang="en-US" sz="2200" dirty="0" smtClean="0">
                <a:solidFill>
                  <a:srgbClr val="000099"/>
                </a:solidFill>
                <a:latin typeface="ＭＳ Ｐゴシック" charset="-128"/>
                <a:ea typeface="ＭＳ Ｐゴシック" charset="-128"/>
              </a:rPr>
              <a:t>　反復</a:t>
            </a:r>
            <a:r>
              <a:rPr lang="ja-JP" altLang="en-US" sz="2200" dirty="0">
                <a:solidFill>
                  <a:srgbClr val="000099"/>
                </a:solidFill>
                <a:latin typeface="ＭＳ Ｐゴシック" charset="-128"/>
                <a:ea typeface="ＭＳ Ｐゴシック" charset="-128"/>
              </a:rPr>
              <a:t>可能性</a:t>
            </a:r>
            <a:r>
              <a:rPr lang="ja-JP" altLang="en-US" sz="2200" dirty="0" smtClean="0">
                <a:solidFill>
                  <a:srgbClr val="000099"/>
                </a:solidFill>
                <a:latin typeface="ＭＳ Ｐゴシック" charset="-128"/>
                <a:ea typeface="ＭＳ Ｐゴシック" charset="-128"/>
              </a:rPr>
              <a:t>が争われた事例</a:t>
            </a:r>
            <a:r>
              <a:rPr lang="ja-JP" altLang="en-US" sz="2200" dirty="0">
                <a:solidFill>
                  <a:srgbClr val="000099"/>
                </a:solidFill>
                <a:latin typeface="ＭＳ Ｐゴシック" charset="-128"/>
                <a:ea typeface="ＭＳ Ｐゴシック" charset="-128"/>
              </a:rPr>
              <a:t>：　</a:t>
            </a:r>
            <a:r>
              <a:rPr lang="ja-JP" altLang="en-US" sz="2200" dirty="0" smtClean="0">
                <a:latin typeface="ＭＳ Ｐゴシック" charset="-128"/>
                <a:ea typeface="ＭＳ Ｐゴシック" charset="-128"/>
              </a:rPr>
              <a:t>「</a:t>
            </a:r>
            <a:r>
              <a:rPr lang="ja-JP" altLang="en-US" sz="2200" dirty="0">
                <a:latin typeface="ＭＳ Ｐゴシック" charset="-128"/>
                <a:ea typeface="ＭＳ Ｐゴシック" charset="-128"/>
              </a:rPr>
              <a:t>黄桃事件」　最高裁平成</a:t>
            </a:r>
            <a:r>
              <a:rPr lang="en-US" altLang="ja-JP" sz="2200" dirty="0">
                <a:latin typeface="ＭＳ Ｐゴシック" charset="-128"/>
                <a:ea typeface="ＭＳ Ｐゴシック" charset="-128"/>
              </a:rPr>
              <a:t>10</a:t>
            </a:r>
            <a:r>
              <a:rPr lang="ja-JP" altLang="en-US" sz="2200" dirty="0">
                <a:latin typeface="ＭＳ Ｐゴシック" charset="-128"/>
                <a:ea typeface="ＭＳ Ｐゴシック" charset="-128"/>
              </a:rPr>
              <a:t>年（行ツ）第</a:t>
            </a:r>
            <a:r>
              <a:rPr lang="en-US" altLang="ja-JP" sz="2200" dirty="0">
                <a:latin typeface="ＭＳ Ｐゴシック" charset="-128"/>
                <a:ea typeface="ＭＳ Ｐゴシック" charset="-128"/>
              </a:rPr>
              <a:t>19</a:t>
            </a:r>
            <a:r>
              <a:rPr lang="ja-JP" altLang="en-US" sz="2200" dirty="0">
                <a:latin typeface="ＭＳ Ｐゴシック" charset="-128"/>
                <a:ea typeface="ＭＳ Ｐゴシック" charset="-128"/>
              </a:rPr>
              <a:t>号</a:t>
            </a:r>
            <a:endParaRPr lang="en-US" altLang="ja-JP" sz="2200" dirty="0">
              <a:latin typeface="ＭＳ Ｐゴシック" charset="-128"/>
              <a:ea typeface="ＭＳ Ｐゴシック" charset="-128"/>
            </a:endParaRPr>
          </a:p>
          <a:p>
            <a:pPr eaLnBrk="1" hangingPunct="1">
              <a:lnSpc>
                <a:spcPts val="2400"/>
              </a:lnSpc>
              <a:buFontTx/>
              <a:buNone/>
              <a:defRPr/>
            </a:pPr>
            <a:endParaRPr lang="ja-JP" altLang="en-US" sz="2200" dirty="0" smtClean="0">
              <a:latin typeface="ＭＳ Ｐゴシック" charset="-128"/>
              <a:ea typeface="ＭＳ Ｐゴシック" charset="-128"/>
            </a:endParaRPr>
          </a:p>
          <a:p>
            <a:pPr eaLnBrk="1" hangingPunct="1">
              <a:lnSpc>
                <a:spcPts val="2400"/>
              </a:lnSpc>
              <a:defRPr/>
            </a:pPr>
            <a:r>
              <a:rPr lang="ja-JP" altLang="en-US" sz="2200" dirty="0" smtClean="0">
                <a:latin typeface="ＭＳ Ｐゴシック" charset="-128"/>
                <a:ea typeface="ＭＳ Ｐゴシック" charset="-128"/>
              </a:rPr>
              <a:t>　植物品種</a:t>
            </a:r>
          </a:p>
          <a:p>
            <a:pPr eaLnBrk="1" hangingPunct="1">
              <a:lnSpc>
                <a:spcPts val="2400"/>
              </a:lnSpc>
              <a:buFontTx/>
              <a:buNone/>
              <a:defRPr/>
            </a:pPr>
            <a:r>
              <a:rPr lang="ja-JP" altLang="en-US" sz="2200" dirty="0" smtClean="0">
                <a:latin typeface="ＭＳ Ｐゴシック" charset="-128"/>
                <a:ea typeface="ＭＳ Ｐゴシック" charset="-128"/>
              </a:rPr>
              <a:t>　育成が反復して行うことができ、親植物と特性等で相違している創作</a:t>
            </a:r>
          </a:p>
          <a:p>
            <a:pPr eaLnBrk="1" hangingPunct="1">
              <a:lnSpc>
                <a:spcPts val="2400"/>
              </a:lnSpc>
              <a:buFontTx/>
              <a:buNone/>
              <a:defRPr/>
            </a:pPr>
            <a:r>
              <a:rPr lang="ja-JP" altLang="en-US" sz="2200" dirty="0" smtClean="0">
                <a:latin typeface="ＭＳ Ｐゴシック" charset="-128"/>
                <a:ea typeface="ＭＳ Ｐゴシック" charset="-128"/>
              </a:rPr>
              <a:t>　　</a:t>
            </a:r>
          </a:p>
          <a:p>
            <a:pPr eaLnBrk="1" hangingPunct="1">
              <a:lnSpc>
                <a:spcPts val="2400"/>
              </a:lnSpc>
              <a:buFontTx/>
              <a:buNone/>
              <a:defRPr/>
            </a:pPr>
            <a:r>
              <a:rPr lang="ja-JP" altLang="en-US" sz="2200" dirty="0" smtClean="0">
                <a:latin typeface="ＭＳ Ｐゴシック" charset="-128"/>
                <a:ea typeface="ＭＳ Ｐゴシック" charset="-128"/>
              </a:rPr>
              <a:t>　種苗法の制定（</a:t>
            </a:r>
            <a:r>
              <a:rPr lang="en-US" altLang="ja-JP" sz="2200" dirty="0" smtClean="0">
                <a:latin typeface="ＭＳ Ｐゴシック" charset="-128"/>
                <a:ea typeface="ＭＳ Ｐゴシック" charset="-128"/>
              </a:rPr>
              <a:t>1978</a:t>
            </a:r>
            <a:r>
              <a:rPr lang="ja-JP" altLang="en-US" sz="2200" dirty="0" smtClean="0">
                <a:latin typeface="ＭＳ Ｐゴシック" charset="-128"/>
                <a:ea typeface="ＭＳ Ｐゴシック" charset="-128"/>
              </a:rPr>
              <a:t>年）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5"/>
          <p:cNvSpPr>
            <a:spLocks noChangeArrowheads="1"/>
          </p:cNvSpPr>
          <p:nvPr/>
        </p:nvSpPr>
        <p:spPr bwMode="auto">
          <a:xfrm>
            <a:off x="488950" y="2060575"/>
            <a:ext cx="5516563" cy="4103688"/>
          </a:xfrm>
          <a:prstGeom prst="roundRect">
            <a:avLst>
              <a:gd name="adj" fmla="val 16667"/>
            </a:avLst>
          </a:prstGeom>
          <a:solidFill>
            <a:srgbClr val="CCFFFF"/>
          </a:solidFill>
          <a:ln w="38100">
            <a:solidFill>
              <a:schemeClr val="accent1"/>
            </a:solidFill>
            <a:round/>
            <a:headEnd/>
            <a:tailEnd/>
          </a:ln>
        </p:spPr>
        <p:txBody>
          <a:bodyPr wrap="none" lIns="95782" tIns="47891" rIns="95782" bIns="47891" anchor="ctr"/>
          <a:lstStyle/>
          <a:p>
            <a:pPr>
              <a:buFont typeface="Wingdings" pitchFamily="2" charset="2"/>
              <a:buNone/>
            </a:pPr>
            <a:r>
              <a:rPr lang="ja-JP" altLang="en-US" sz="2800"/>
              <a:t>遺伝子工学関連発明には、</a:t>
            </a:r>
          </a:p>
          <a:p>
            <a:pPr>
              <a:buFont typeface="Wingdings" pitchFamily="2" charset="2"/>
              <a:buNone/>
            </a:pPr>
            <a:r>
              <a:rPr lang="ja-JP" altLang="en-US" sz="2800"/>
              <a:t>　</a:t>
            </a:r>
            <a:r>
              <a:rPr lang="ja-JP" altLang="en-US" sz="2400"/>
              <a:t>・遺伝子</a:t>
            </a:r>
          </a:p>
          <a:p>
            <a:pPr>
              <a:buFont typeface="Wingdings" pitchFamily="2" charset="2"/>
              <a:buNone/>
            </a:pPr>
            <a:r>
              <a:rPr lang="ja-JP" altLang="en-US" sz="2400"/>
              <a:t>　・ベクター</a:t>
            </a:r>
          </a:p>
          <a:p>
            <a:pPr>
              <a:buFont typeface="Wingdings" pitchFamily="2" charset="2"/>
              <a:buNone/>
            </a:pPr>
            <a:r>
              <a:rPr lang="ja-JP" altLang="en-US" sz="2400"/>
              <a:t>　・形質転換体</a:t>
            </a:r>
          </a:p>
          <a:p>
            <a:pPr>
              <a:buFont typeface="Wingdings" pitchFamily="2" charset="2"/>
              <a:buNone/>
            </a:pPr>
            <a:r>
              <a:rPr lang="ja-JP" altLang="en-US" sz="2400"/>
              <a:t>　・融合細胞</a:t>
            </a:r>
          </a:p>
          <a:p>
            <a:pPr>
              <a:buFont typeface="Wingdings" pitchFamily="2" charset="2"/>
              <a:buNone/>
            </a:pPr>
            <a:r>
              <a:rPr lang="ja-JP" altLang="en-US" sz="2400"/>
              <a:t>　・組換えタンパク質</a:t>
            </a:r>
          </a:p>
          <a:p>
            <a:pPr>
              <a:buFont typeface="Wingdings" pitchFamily="2" charset="2"/>
              <a:buNone/>
            </a:pPr>
            <a:r>
              <a:rPr lang="ja-JP" altLang="en-US" sz="2800"/>
              <a:t>等に関する発明が包含される</a:t>
            </a:r>
            <a:r>
              <a:rPr lang="ja-JP" altLang="en-US" sz="2000"/>
              <a:t>。</a:t>
            </a:r>
          </a:p>
        </p:txBody>
      </p:sp>
      <p:sp>
        <p:nvSpPr>
          <p:cNvPr id="69634" name="Rectangle 2"/>
          <p:cNvSpPr>
            <a:spLocks noGrp="1"/>
          </p:cNvSpPr>
          <p:nvPr>
            <p:ph type="title" idx="4294967295"/>
          </p:nvPr>
        </p:nvSpPr>
        <p:spPr>
          <a:xfrm>
            <a:off x="660400" y="404813"/>
            <a:ext cx="8832850" cy="792162"/>
          </a:xfrm>
        </p:spPr>
        <p:txBody>
          <a:bodyPr/>
          <a:lstStyle/>
          <a:p>
            <a:pPr eaLnBrk="1" hangingPunct="1"/>
            <a:r>
              <a:rPr lang="ja-JP" altLang="en-US" smtClean="0">
                <a:solidFill>
                  <a:schemeClr val="tx1"/>
                </a:solidFill>
                <a:latin typeface="ＭＳ Ｐゴシック" charset="-128"/>
                <a:ea typeface="ＭＳ Ｐゴシック" charset="-128"/>
              </a:rPr>
              <a:t>　遺伝子工学に関する発明</a:t>
            </a:r>
            <a:endParaRPr lang="zh-CN" altLang="en-US" smtClean="0">
              <a:solidFill>
                <a:schemeClr val="tx1"/>
              </a:solidFill>
              <a:latin typeface="ＭＳ Ｐゴシック" charset="-128"/>
              <a:ea typeface="ＭＳ Ｐゴシック" charset="-128"/>
            </a:endParaRPr>
          </a:p>
        </p:txBody>
      </p:sp>
      <p:sp>
        <p:nvSpPr>
          <p:cNvPr id="69635" name="テキスト ボックス 1"/>
          <p:cNvSpPr txBox="1">
            <a:spLocks noChangeArrowheads="1"/>
          </p:cNvSpPr>
          <p:nvPr/>
        </p:nvSpPr>
        <p:spPr bwMode="auto">
          <a:xfrm>
            <a:off x="0" y="0"/>
            <a:ext cx="3081338" cy="519113"/>
          </a:xfrm>
          <a:prstGeom prst="rect">
            <a:avLst/>
          </a:prstGeom>
          <a:noFill/>
          <a:ln w="9525">
            <a:noFill/>
            <a:miter lim="800000"/>
            <a:headEnd/>
            <a:tailEnd/>
          </a:ln>
        </p:spPr>
        <p:txBody>
          <a:bodyPr>
            <a:spAutoFit/>
          </a:bodyPr>
          <a:lstStyle/>
          <a:p>
            <a:r>
              <a:rPr lang="ja-JP" altLang="en-US" sz="2800">
                <a:latin typeface="ＭＳ Ｐゴシック" charset="-128"/>
              </a:rPr>
              <a:t>５－１－１</a:t>
            </a:r>
          </a:p>
        </p:txBody>
      </p:sp>
      <p:sp>
        <p:nvSpPr>
          <p:cNvPr id="69636"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6CB9049D-F1E4-420C-AC43-A46952D4F59F}" type="slidenum">
              <a:rPr lang="en-US" altLang="ja-JP" sz="1200" smtClean="0">
                <a:ea typeface="ＭＳ Ｐゴシック" charset="-128"/>
              </a:rPr>
              <a:pPr>
                <a:lnSpc>
                  <a:spcPct val="80000"/>
                </a:lnSpc>
              </a:pPr>
              <a:t>11</a:t>
            </a:fld>
            <a:endParaRPr lang="en-US" altLang="ja-JP" sz="1200" smtClean="0">
              <a:ea typeface="ＭＳ Ｐゴシック" charset="-128"/>
            </a:endParaRPr>
          </a:p>
        </p:txBody>
      </p:sp>
      <p:pic>
        <p:nvPicPr>
          <p:cNvPr id="69637" name="図 6"/>
          <p:cNvPicPr>
            <a:picLocks noChangeAspect="1"/>
          </p:cNvPicPr>
          <p:nvPr/>
        </p:nvPicPr>
        <p:blipFill>
          <a:blip r:embed="rId3"/>
          <a:srcRect/>
          <a:stretch>
            <a:fillRect/>
          </a:stretch>
        </p:blipFill>
        <p:spPr bwMode="auto">
          <a:xfrm rot="921437">
            <a:off x="7427913" y="4022725"/>
            <a:ext cx="1878012" cy="2633663"/>
          </a:xfrm>
          <a:prstGeom prst="rect">
            <a:avLst/>
          </a:prstGeom>
          <a:noFill/>
          <a:ln w="9525">
            <a:noFill/>
            <a:miter lim="800000"/>
            <a:headEnd/>
            <a:tailEnd/>
          </a:ln>
        </p:spPr>
      </p:pic>
      <p:pic>
        <p:nvPicPr>
          <p:cNvPr id="8" name="図 7"/>
          <p:cNvPicPr>
            <a:picLocks noChangeAspect="1"/>
          </p:cNvPicPr>
          <p:nvPr/>
        </p:nvPicPr>
        <p:blipFill>
          <a:blip r:embed="rId4">
            <a:duotone>
              <a:prstClr val="black"/>
              <a:schemeClr val="accent2">
                <a:tint val="45000"/>
                <a:satMod val="400000"/>
              </a:schemeClr>
            </a:duotone>
            <a:extLst>
              <a:ext uri="{BEBA8EAE-BF5A-486C-A8C5-ECC9F3942E4B}"/>
            </a:extLst>
          </a:blip>
          <a:stretch>
            <a:fillRect/>
          </a:stretch>
        </p:blipFill>
        <p:spPr>
          <a:xfrm rot="20999300">
            <a:off x="6458685" y="1711494"/>
            <a:ext cx="2172486" cy="30455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2"/>
          <p:cNvGrpSpPr>
            <a:grpSpLocks/>
          </p:cNvGrpSpPr>
          <p:nvPr/>
        </p:nvGrpSpPr>
        <p:grpSpPr bwMode="auto">
          <a:xfrm>
            <a:off x="74613" y="1844675"/>
            <a:ext cx="9831387" cy="4725988"/>
            <a:chOff x="203" y="1310"/>
            <a:chExt cx="4648" cy="2338"/>
          </a:xfrm>
        </p:grpSpPr>
        <p:sp>
          <p:nvSpPr>
            <p:cNvPr id="71688" name="Oval 3"/>
            <p:cNvSpPr>
              <a:spLocks noChangeArrowheads="1"/>
            </p:cNvSpPr>
            <p:nvPr/>
          </p:nvSpPr>
          <p:spPr bwMode="gray">
            <a:xfrm>
              <a:off x="1347" y="2813"/>
              <a:ext cx="3504" cy="835"/>
            </a:xfrm>
            <a:prstGeom prst="ellipse">
              <a:avLst/>
            </a:prstGeom>
            <a:gradFill rotWithShape="1">
              <a:gsLst>
                <a:gs pos="0">
                  <a:schemeClr val="bg2"/>
                </a:gs>
                <a:gs pos="100000">
                  <a:srgbClr val="EEEDFD"/>
                </a:gs>
              </a:gsLst>
              <a:lin ang="2700000" scaled="1"/>
            </a:gradFill>
            <a:ln w="9525">
              <a:noFill/>
              <a:round/>
              <a:headEnd/>
              <a:tailEnd/>
            </a:ln>
          </p:spPr>
          <p:txBody>
            <a:bodyPr vert="eaVert" wrap="none" lIns="92075" tIns="46038" rIns="92075" bIns="46038" anchor="ctr"/>
            <a:lstStyle/>
            <a:p>
              <a:endParaRPr lang="ja-JP" altLang="en-US"/>
            </a:p>
          </p:txBody>
        </p:sp>
        <p:sp>
          <p:nvSpPr>
            <p:cNvPr id="71689" name="Oval 4"/>
            <p:cNvSpPr>
              <a:spLocks noChangeArrowheads="1"/>
            </p:cNvSpPr>
            <p:nvPr/>
          </p:nvSpPr>
          <p:spPr bwMode="gray">
            <a:xfrm rot="-998297">
              <a:off x="890" y="1482"/>
              <a:ext cx="3630" cy="1900"/>
            </a:xfrm>
            <a:prstGeom prst="ellipse">
              <a:avLst/>
            </a:prstGeom>
            <a:gradFill rotWithShape="0">
              <a:gsLst>
                <a:gs pos="0">
                  <a:srgbClr val="808080"/>
                </a:gs>
                <a:gs pos="50000">
                  <a:srgbClr val="AEAEAE"/>
                </a:gs>
                <a:gs pos="100000">
                  <a:srgbClr val="808080"/>
                </a:gs>
              </a:gsLst>
              <a:lin ang="0" scaled="1"/>
            </a:gradFill>
            <a:ln w="9525">
              <a:noFill/>
              <a:round/>
              <a:headEnd/>
              <a:tailEnd/>
            </a:ln>
          </p:spPr>
          <p:txBody>
            <a:bodyPr wrap="none" anchor="ctr"/>
            <a:lstStyle/>
            <a:p>
              <a:endParaRPr lang="ja-JP" altLang="en-US"/>
            </a:p>
          </p:txBody>
        </p:sp>
        <p:sp>
          <p:nvSpPr>
            <p:cNvPr id="71690" name="Oval 5"/>
            <p:cNvSpPr>
              <a:spLocks noChangeArrowheads="1"/>
            </p:cNvSpPr>
            <p:nvPr/>
          </p:nvSpPr>
          <p:spPr bwMode="gray">
            <a:xfrm rot="-998297">
              <a:off x="926" y="1380"/>
              <a:ext cx="3504" cy="1841"/>
            </a:xfrm>
            <a:prstGeom prst="ellipse">
              <a:avLst/>
            </a:prstGeom>
            <a:gradFill rotWithShape="1">
              <a:gsLst>
                <a:gs pos="0">
                  <a:srgbClr val="2791BB"/>
                </a:gs>
                <a:gs pos="100000">
                  <a:srgbClr val="000000"/>
                </a:gs>
              </a:gsLst>
              <a:lin ang="2700000" scaled="1"/>
            </a:gradFill>
            <a:ln w="9525">
              <a:noFill/>
              <a:round/>
              <a:headEnd/>
              <a:tailEnd/>
            </a:ln>
          </p:spPr>
          <p:txBody>
            <a:bodyPr wrap="none" anchor="ctr"/>
            <a:lstStyle/>
            <a:p>
              <a:endParaRPr lang="ja-JP" altLang="en-US"/>
            </a:p>
          </p:txBody>
        </p:sp>
        <p:sp>
          <p:nvSpPr>
            <p:cNvPr id="108550" name="Arc 6"/>
            <p:cNvSpPr>
              <a:spLocks/>
            </p:cNvSpPr>
            <p:nvPr/>
          </p:nvSpPr>
          <p:spPr bwMode="gray">
            <a:xfrm rot="-998297">
              <a:off x="2599" y="1310"/>
              <a:ext cx="1795" cy="1239"/>
            </a:xfrm>
            <a:custGeom>
              <a:avLst/>
              <a:gdLst>
                <a:gd name="T0" fmla="*/ 0 w 21600"/>
                <a:gd name="T1" fmla="*/ 0 h 29046"/>
                <a:gd name="T2" fmla="*/ 0 w 21600"/>
                <a:gd name="T3" fmla="*/ 0 h 29046"/>
                <a:gd name="T4" fmla="*/ 0 w 21600"/>
                <a:gd name="T5" fmla="*/ 0 h 29046"/>
                <a:gd name="T6" fmla="*/ 0 60000 65536"/>
                <a:gd name="T7" fmla="*/ 0 60000 65536"/>
                <a:gd name="T8" fmla="*/ 0 60000 65536"/>
              </a:gdLst>
              <a:ahLst/>
              <a:cxnLst>
                <a:cxn ang="T6">
                  <a:pos x="T0" y="T1"/>
                </a:cxn>
                <a:cxn ang="T7">
                  <a:pos x="T2" y="T3"/>
                </a:cxn>
                <a:cxn ang="T8">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rgbClr val="E4BEBE"/>
            </a:solidFill>
            <a:ln w="10000" cap="flat" cmpd="sng">
              <a:solidFill>
                <a:srgbClr val="C32D2E"/>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ＭＳ Ｐゴシック" pitchFamily="50" charset="-128"/>
              </a:endParaRPr>
            </a:p>
          </p:txBody>
        </p:sp>
        <p:sp>
          <p:nvSpPr>
            <p:cNvPr id="108551" name="Arc 7"/>
            <p:cNvSpPr>
              <a:spLocks/>
            </p:cNvSpPr>
            <p:nvPr/>
          </p:nvSpPr>
          <p:spPr bwMode="gray">
            <a:xfrm rot="20601703" flipH="1">
              <a:off x="1080" y="2491"/>
              <a:ext cx="2068" cy="930"/>
            </a:xfrm>
            <a:custGeom>
              <a:avLst/>
              <a:gdLst>
                <a:gd name="T0" fmla="*/ 0 w 25114"/>
                <a:gd name="T1" fmla="*/ 0 h 21600"/>
                <a:gd name="T2" fmla="*/ 0 w 25114"/>
                <a:gd name="T3" fmla="*/ 0 h 21600"/>
                <a:gd name="T4" fmla="*/ 0 w 25114"/>
                <a:gd name="T5" fmla="*/ 0 h 21600"/>
                <a:gd name="T6" fmla="*/ 0 60000 65536"/>
                <a:gd name="T7" fmla="*/ 0 60000 65536"/>
                <a:gd name="T8" fmla="*/ 0 60000 65536"/>
              </a:gdLst>
              <a:ahLst/>
              <a:cxnLst>
                <a:cxn ang="T6">
                  <a:pos x="T0" y="T1"/>
                </a:cxn>
                <a:cxn ang="T7">
                  <a:pos x="T2" y="T3"/>
                </a:cxn>
                <a:cxn ang="T8">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lnTo>
                    <a:pt x="25114" y="2497"/>
                  </a:lnTo>
                  <a:close/>
                </a:path>
              </a:pathLst>
            </a:custGeom>
            <a:solidFill>
              <a:schemeClr val="accent2"/>
            </a:solidFill>
            <a:ln w="47625" cap="flat" cmpd="dbl">
              <a:solidFill>
                <a:schemeClr val="bg1"/>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ＭＳ Ｐゴシック" pitchFamily="50" charset="-128"/>
              </a:endParaRPr>
            </a:p>
          </p:txBody>
        </p:sp>
        <p:sp>
          <p:nvSpPr>
            <p:cNvPr id="108552" name="Arc 8"/>
            <p:cNvSpPr>
              <a:spLocks/>
            </p:cNvSpPr>
            <p:nvPr/>
          </p:nvSpPr>
          <p:spPr bwMode="gray">
            <a:xfrm rot="-998297">
              <a:off x="1715" y="1339"/>
              <a:ext cx="2034" cy="893"/>
            </a:xfrm>
            <a:custGeom>
              <a:avLst/>
              <a:gdLst>
                <a:gd name="T0" fmla="*/ 0 w 24549"/>
                <a:gd name="T1" fmla="*/ 0 h 21600"/>
                <a:gd name="T2" fmla="*/ 0 w 24549"/>
                <a:gd name="T3" fmla="*/ 0 h 21600"/>
                <a:gd name="T4" fmla="*/ 0 w 24549"/>
                <a:gd name="T5" fmla="*/ 0 h 21600"/>
                <a:gd name="T6" fmla="*/ 0 60000 65536"/>
                <a:gd name="T7" fmla="*/ 0 60000 65536"/>
                <a:gd name="T8" fmla="*/ 0 60000 65536"/>
                <a:gd name="T9" fmla="*/ 0 w 24549"/>
                <a:gd name="T10" fmla="*/ 0 h 21600"/>
                <a:gd name="T11" fmla="*/ 24549 w 24549"/>
                <a:gd name="T12" fmla="*/ 21600 h 21600"/>
              </a:gdLst>
              <a:ahLst/>
              <a:cxnLst>
                <a:cxn ang="T6">
                  <a:pos x="T0" y="T1"/>
                </a:cxn>
                <a:cxn ang="T7">
                  <a:pos x="T2" y="T3"/>
                </a:cxn>
                <a:cxn ang="T8">
                  <a:pos x="T4" y="T5"/>
                </a:cxn>
              </a:cxnLst>
              <a:rect l="T9" t="T10" r="T11" b="T12"/>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lnTo>
                    <a:pt x="0" y="2373"/>
                  </a:lnTo>
                  <a:close/>
                </a:path>
              </a:pathLst>
            </a:custGeom>
            <a:solidFill>
              <a:srgbClr val="FFDFBC"/>
            </a:solidFill>
            <a:ln w="10000" cap="flat" cmpd="sng">
              <a:solidFill>
                <a:schemeClr val="accent2"/>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ＭＳ Ｐゴシック" pitchFamily="50" charset="-128"/>
              </a:endParaRPr>
            </a:p>
          </p:txBody>
        </p:sp>
        <p:sp>
          <p:nvSpPr>
            <p:cNvPr id="108553" name="Arc 9"/>
            <p:cNvSpPr>
              <a:spLocks/>
            </p:cNvSpPr>
            <p:nvPr/>
          </p:nvSpPr>
          <p:spPr bwMode="gray">
            <a:xfrm rot="20601703" flipH="1">
              <a:off x="864" y="1713"/>
              <a:ext cx="1796" cy="1302"/>
            </a:xfrm>
            <a:custGeom>
              <a:avLst/>
              <a:gdLst>
                <a:gd name="T0" fmla="*/ 0 w 21600"/>
                <a:gd name="T1" fmla="*/ 0 h 30468"/>
                <a:gd name="T2" fmla="*/ 0 w 21600"/>
                <a:gd name="T3" fmla="*/ 0 h 30468"/>
                <a:gd name="T4" fmla="*/ 0 w 21600"/>
                <a:gd name="T5" fmla="*/ 0 h 30468"/>
                <a:gd name="T6" fmla="*/ 0 60000 65536"/>
                <a:gd name="T7" fmla="*/ 0 60000 65536"/>
                <a:gd name="T8" fmla="*/ 0 60000 65536"/>
                <a:gd name="T9" fmla="*/ 0 w 21600"/>
                <a:gd name="T10" fmla="*/ 0 h 30468"/>
                <a:gd name="T11" fmla="*/ 21600 w 21600"/>
                <a:gd name="T12" fmla="*/ 30468 h 30468"/>
              </a:gdLst>
              <a:ahLst/>
              <a:cxnLst>
                <a:cxn ang="T6">
                  <a:pos x="T0" y="T1"/>
                </a:cxn>
                <a:cxn ang="T7">
                  <a:pos x="T2" y="T3"/>
                </a:cxn>
                <a:cxn ang="T8">
                  <a:pos x="T4" y="T5"/>
                </a:cxn>
              </a:cxnLst>
              <a:rect l="T9" t="T10" r="T11" b="T12"/>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lnTo>
                    <a:pt x="8291" y="0"/>
                  </a:lnTo>
                  <a:close/>
                </a:path>
              </a:pathLst>
            </a:custGeom>
            <a:solidFill>
              <a:srgbClr val="7EC3D4"/>
            </a:solidFill>
            <a:ln w="10000" cap="flat" cmpd="sng">
              <a:solidFill>
                <a:schemeClr val="accent1"/>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ＭＳ Ｐゴシック" pitchFamily="50" charset="-128"/>
              </a:endParaRPr>
            </a:p>
          </p:txBody>
        </p:sp>
        <p:sp>
          <p:nvSpPr>
            <p:cNvPr id="108554" name="Freeform 10"/>
            <p:cNvSpPr>
              <a:spLocks/>
            </p:cNvSpPr>
            <p:nvPr/>
          </p:nvSpPr>
          <p:spPr bwMode="gray">
            <a:xfrm>
              <a:off x="3442" y="2282"/>
              <a:ext cx="1105" cy="183"/>
            </a:xfrm>
            <a:custGeom>
              <a:avLst/>
              <a:gdLst>
                <a:gd name="T0" fmla="*/ 9 w 1105"/>
                <a:gd name="T1" fmla="*/ 145 h 1120"/>
                <a:gd name="T2" fmla="*/ 1105 w 1105"/>
                <a:gd name="T3" fmla="*/ 0 h 1120"/>
                <a:gd name="T4" fmla="*/ 1081 w 1105"/>
                <a:gd name="T5" fmla="*/ 42 h 1120"/>
                <a:gd name="T6" fmla="*/ 705 w 1105"/>
                <a:gd name="T7" fmla="*/ 115 h 1120"/>
                <a:gd name="T8" fmla="*/ 17 w 1105"/>
                <a:gd name="T9" fmla="*/ 183 h 1120"/>
                <a:gd name="T10" fmla="*/ 9 w 1105"/>
                <a:gd name="T11" fmla="*/ 145 h 1120"/>
                <a:gd name="T12" fmla="*/ 0 60000 65536"/>
                <a:gd name="T13" fmla="*/ 0 60000 65536"/>
                <a:gd name="T14" fmla="*/ 0 60000 65536"/>
                <a:gd name="T15" fmla="*/ 0 60000 65536"/>
                <a:gd name="T16" fmla="*/ 0 60000 65536"/>
                <a:gd name="T17" fmla="*/ 0 60000 65536"/>
                <a:gd name="T18" fmla="*/ 0 w 1105"/>
                <a:gd name="T19" fmla="*/ 0 h 1120"/>
                <a:gd name="T20" fmla="*/ 1105 w 1105"/>
                <a:gd name="T21" fmla="*/ 1120 h 1120"/>
              </a:gdLst>
              <a:ahLst/>
              <a:cxnLst>
                <a:cxn ang="T12">
                  <a:pos x="T0" y="T1"/>
                </a:cxn>
                <a:cxn ang="T13">
                  <a:pos x="T2" y="T3"/>
                </a:cxn>
                <a:cxn ang="T14">
                  <a:pos x="T4" y="T5"/>
                </a:cxn>
                <a:cxn ang="T15">
                  <a:pos x="T6" y="T7"/>
                </a:cxn>
                <a:cxn ang="T16">
                  <a:pos x="T8" y="T9"/>
                </a:cxn>
                <a:cxn ang="T17">
                  <a:pos x="T10" y="T11"/>
                </a:cxn>
              </a:cxnLst>
              <a:rect l="T18" t="T19" r="T20" b="T21"/>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solidFill>
              <a:srgbClr val="FFCCFF"/>
            </a:solidFill>
            <a:ln w="47625" cap="flat" cmpd="dbl">
              <a:solidFill>
                <a:schemeClr val="bg1"/>
              </a:solidFill>
              <a:prstDash val="solid"/>
              <a:round/>
              <a:headEnd/>
              <a:tailEnd/>
            </a:ln>
            <a:effectLst>
              <a:outerShdw blurRad="38100" dist="30000" dir="5400000" rotWithShape="0">
                <a:srgbClr val="000000">
                  <a:alpha val="45000"/>
                </a:srgbClr>
              </a:outerShdw>
            </a:effectLst>
          </p:spPr>
          <p:txBody>
            <a:bodyPr>
              <a:spAutoFit/>
            </a:bodyPr>
            <a:lstStyle/>
            <a:p>
              <a:pPr>
                <a:defRPr/>
              </a:pPr>
              <a:endParaRPr lang="ja-JP" altLang="en-US">
                <a:ea typeface="ＭＳ Ｐゴシック" pitchFamily="50" charset="-128"/>
              </a:endParaRPr>
            </a:p>
          </p:txBody>
        </p:sp>
        <p:sp>
          <p:nvSpPr>
            <p:cNvPr id="108555" name="Arc 11"/>
            <p:cNvSpPr>
              <a:spLocks/>
            </p:cNvSpPr>
            <p:nvPr/>
          </p:nvSpPr>
          <p:spPr bwMode="gray">
            <a:xfrm rot="-1060795">
              <a:off x="2840" y="1897"/>
              <a:ext cx="1719" cy="1171"/>
            </a:xfrm>
            <a:custGeom>
              <a:avLst/>
              <a:gdLst>
                <a:gd name="T0" fmla="*/ 0 w 18016"/>
                <a:gd name="T1" fmla="*/ 0 h 21282"/>
                <a:gd name="T2" fmla="*/ 0 w 18016"/>
                <a:gd name="T3" fmla="*/ 0 h 21282"/>
                <a:gd name="T4" fmla="*/ 0 w 18016"/>
                <a:gd name="T5" fmla="*/ 0 h 21282"/>
                <a:gd name="T6" fmla="*/ 0 60000 65536"/>
                <a:gd name="T7" fmla="*/ 0 60000 65536"/>
                <a:gd name="T8" fmla="*/ 0 60000 65536"/>
                <a:gd name="T9" fmla="*/ 0 w 18016"/>
                <a:gd name="T10" fmla="*/ 0 h 21282"/>
                <a:gd name="T11" fmla="*/ 18016 w 18016"/>
                <a:gd name="T12" fmla="*/ 21282 h 21282"/>
              </a:gdLst>
              <a:ahLst/>
              <a:cxnLst>
                <a:cxn ang="T6">
                  <a:pos x="T0" y="T1"/>
                </a:cxn>
                <a:cxn ang="T7">
                  <a:pos x="T2" y="T3"/>
                </a:cxn>
                <a:cxn ang="T8">
                  <a:pos x="T4" y="T5"/>
                </a:cxn>
              </a:cxnLst>
              <a:rect l="T9" t="T10" r="T11" b="T12"/>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lnTo>
                    <a:pt x="18016" y="11915"/>
                  </a:lnTo>
                  <a:close/>
                </a:path>
              </a:pathLst>
            </a:custGeom>
            <a:solidFill>
              <a:srgbClr val="E17B7C"/>
            </a:solidFill>
            <a:ln w="47625" cap="flat" cmpd="dbl">
              <a:solidFill>
                <a:schemeClr val="bg1"/>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ＭＳ Ｐゴシック" pitchFamily="50" charset="-128"/>
              </a:endParaRPr>
            </a:p>
          </p:txBody>
        </p:sp>
        <p:sp>
          <p:nvSpPr>
            <p:cNvPr id="108556" name="Freeform 12"/>
            <p:cNvSpPr>
              <a:spLocks/>
            </p:cNvSpPr>
            <p:nvPr/>
          </p:nvSpPr>
          <p:spPr bwMode="gray">
            <a:xfrm>
              <a:off x="2819" y="2496"/>
              <a:ext cx="648" cy="183"/>
            </a:xfrm>
            <a:custGeom>
              <a:avLst/>
              <a:gdLst>
                <a:gd name="T0" fmla="*/ 648 w 648"/>
                <a:gd name="T1" fmla="*/ 125 h 928"/>
                <a:gd name="T2" fmla="*/ 648 w 648"/>
                <a:gd name="T3" fmla="*/ 183 h 928"/>
                <a:gd name="T4" fmla="*/ 0 w 648"/>
                <a:gd name="T5" fmla="*/ 13 h 928"/>
                <a:gd name="T6" fmla="*/ 96 w 648"/>
                <a:gd name="T7" fmla="*/ 0 h 928"/>
                <a:gd name="T8" fmla="*/ 648 w 648"/>
                <a:gd name="T9" fmla="*/ 125 h 928"/>
                <a:gd name="T10" fmla="*/ 0 60000 65536"/>
                <a:gd name="T11" fmla="*/ 0 60000 65536"/>
                <a:gd name="T12" fmla="*/ 0 60000 65536"/>
                <a:gd name="T13" fmla="*/ 0 60000 65536"/>
                <a:gd name="T14" fmla="*/ 0 60000 65536"/>
                <a:gd name="T15" fmla="*/ 0 w 648"/>
                <a:gd name="T16" fmla="*/ 0 h 928"/>
                <a:gd name="T17" fmla="*/ 648 w 648"/>
                <a:gd name="T18" fmla="*/ 928 h 928"/>
              </a:gdLst>
              <a:ahLst/>
              <a:cxnLst>
                <a:cxn ang="T10">
                  <a:pos x="T0" y="T1"/>
                </a:cxn>
                <a:cxn ang="T11">
                  <a:pos x="T2" y="T3"/>
                </a:cxn>
                <a:cxn ang="T12">
                  <a:pos x="T4" y="T5"/>
                </a:cxn>
                <a:cxn ang="T13">
                  <a:pos x="T6" y="T7"/>
                </a:cxn>
                <a:cxn ang="T14">
                  <a:pos x="T8" y="T9"/>
                </a:cxn>
              </a:cxnLst>
              <a:rect l="T15" t="T16" r="T17" b="T18"/>
              <a:pathLst>
                <a:path w="648" h="928">
                  <a:moveTo>
                    <a:pt x="648" y="632"/>
                  </a:moveTo>
                  <a:lnTo>
                    <a:pt x="648" y="928"/>
                  </a:lnTo>
                  <a:lnTo>
                    <a:pt x="0" y="64"/>
                  </a:lnTo>
                  <a:lnTo>
                    <a:pt x="96" y="0"/>
                  </a:lnTo>
                  <a:lnTo>
                    <a:pt x="648" y="632"/>
                  </a:lnTo>
                  <a:close/>
                </a:path>
              </a:pathLst>
            </a:custGeom>
            <a:solidFill>
              <a:srgbClr val="F5D3D3"/>
            </a:solidFill>
            <a:ln w="47625" cap="flat" cmpd="dbl">
              <a:solidFill>
                <a:schemeClr val="bg1"/>
              </a:solidFill>
              <a:prstDash val="solid"/>
              <a:round/>
              <a:headEnd/>
              <a:tailEnd/>
            </a:ln>
            <a:effectLst>
              <a:outerShdw blurRad="38100" dist="30000" dir="5400000" rotWithShape="0">
                <a:srgbClr val="000000">
                  <a:alpha val="45000"/>
                </a:srgbClr>
              </a:outerShdw>
            </a:effectLst>
          </p:spPr>
          <p:txBody>
            <a:bodyPr>
              <a:spAutoFit/>
            </a:bodyPr>
            <a:lstStyle/>
            <a:p>
              <a:pPr>
                <a:defRPr/>
              </a:pPr>
              <a:endParaRPr lang="ja-JP" altLang="en-US">
                <a:ea typeface="ＭＳ Ｐゴシック" pitchFamily="50" charset="-128"/>
              </a:endParaRPr>
            </a:p>
          </p:txBody>
        </p:sp>
        <p:sp>
          <p:nvSpPr>
            <p:cNvPr id="71698" name="Oval 13"/>
            <p:cNvSpPr>
              <a:spLocks noChangeArrowheads="1"/>
            </p:cNvSpPr>
            <p:nvPr/>
          </p:nvSpPr>
          <p:spPr bwMode="gray">
            <a:xfrm rot="-998297">
              <a:off x="1846" y="1830"/>
              <a:ext cx="1698" cy="844"/>
            </a:xfrm>
            <a:prstGeom prst="ellipse">
              <a:avLst/>
            </a:prstGeom>
            <a:gradFill rotWithShape="0">
              <a:gsLst>
                <a:gs pos="0">
                  <a:srgbClr val="DDDDDD"/>
                </a:gs>
                <a:gs pos="50000">
                  <a:srgbClr val="F7F7F7"/>
                </a:gs>
                <a:gs pos="100000">
                  <a:srgbClr val="DDDDDD"/>
                </a:gs>
              </a:gsLst>
              <a:lin ang="0" scaled="1"/>
            </a:gradFill>
            <a:ln w="9525">
              <a:noFill/>
              <a:round/>
              <a:headEnd/>
              <a:tailEnd/>
            </a:ln>
          </p:spPr>
          <p:txBody>
            <a:bodyPr wrap="none" anchor="ctr"/>
            <a:lstStyle/>
            <a:p>
              <a:endParaRPr lang="ja-JP" altLang="en-US"/>
            </a:p>
          </p:txBody>
        </p:sp>
        <p:sp>
          <p:nvSpPr>
            <p:cNvPr id="71699" name="Text Box 14"/>
            <p:cNvSpPr txBox="1">
              <a:spLocks noChangeArrowheads="1"/>
            </p:cNvSpPr>
            <p:nvPr/>
          </p:nvSpPr>
          <p:spPr bwMode="gray">
            <a:xfrm>
              <a:off x="203" y="2092"/>
              <a:ext cx="2598" cy="939"/>
            </a:xfrm>
            <a:prstGeom prst="rect">
              <a:avLst/>
            </a:prstGeom>
            <a:noFill/>
            <a:ln w="9525">
              <a:noFill/>
              <a:miter lim="800000"/>
              <a:headEnd/>
              <a:tailEnd/>
            </a:ln>
          </p:spPr>
          <p:txBody>
            <a:bodyPr lIns="95782" tIns="47891" rIns="95782" bIns="47891">
              <a:spAutoFit/>
            </a:bodyPr>
            <a:lstStyle/>
            <a:p>
              <a:pPr algn="ctr" defTabSz="957263"/>
              <a:r>
                <a:rPr lang="ja-JP" altLang="en-US" sz="2000" b="1">
                  <a:latin typeface="Tahoma" pitchFamily="34" charset="0"/>
                </a:rPr>
                <a:t>権利行使</a:t>
              </a:r>
            </a:p>
            <a:p>
              <a:pPr algn="ctr" defTabSz="957263"/>
              <a:r>
                <a:rPr lang="ja-JP" altLang="en-US" sz="2000" b="1">
                  <a:latin typeface="Tahoma" pitchFamily="34" charset="0"/>
                </a:rPr>
                <a:t>における問題</a:t>
              </a:r>
            </a:p>
            <a:p>
              <a:pPr algn="ctr" defTabSz="957263"/>
              <a:r>
                <a:rPr lang="ja-JP" altLang="en-US" sz="2000" b="1">
                  <a:latin typeface="Tahoma" pitchFamily="34" charset="0"/>
                </a:rPr>
                <a:t>（厚生労働省</a:t>
              </a:r>
            </a:p>
            <a:p>
              <a:pPr algn="ctr" defTabSz="957263"/>
              <a:r>
                <a:rPr lang="ja-JP" altLang="en-US" sz="2000" b="1">
                  <a:latin typeface="Tahoma" pitchFamily="34" charset="0"/>
                </a:rPr>
                <a:t>の認可等）</a:t>
              </a:r>
              <a:endParaRPr lang="en-US" altLang="ja-JP" sz="2000" b="1">
                <a:latin typeface="Tahoma" pitchFamily="34" charset="0"/>
              </a:endParaRPr>
            </a:p>
            <a:p>
              <a:pPr algn="ctr" defTabSz="957263"/>
              <a:endParaRPr lang="en-US" altLang="ja-JP">
                <a:solidFill>
                  <a:schemeClr val="bg1"/>
                </a:solidFill>
                <a:latin typeface="Tahoma" pitchFamily="34" charset="0"/>
              </a:endParaRPr>
            </a:p>
            <a:p>
              <a:pPr algn="ctr" defTabSz="957263" eaLnBrk="0" hangingPunct="0"/>
              <a:endParaRPr kumimoji="0" lang="zh-CN" altLang="en-US" sz="1900" b="1">
                <a:solidFill>
                  <a:schemeClr val="bg1"/>
                </a:solidFill>
                <a:latin typeface="Verdana" pitchFamily="34" charset="0"/>
                <a:ea typeface="SimSun" pitchFamily="2" charset="-122"/>
              </a:endParaRPr>
            </a:p>
          </p:txBody>
        </p:sp>
        <p:sp>
          <p:nvSpPr>
            <p:cNvPr id="71700" name="Text Box 15"/>
            <p:cNvSpPr txBox="1">
              <a:spLocks noChangeArrowheads="1"/>
            </p:cNvSpPr>
            <p:nvPr/>
          </p:nvSpPr>
          <p:spPr bwMode="gray">
            <a:xfrm>
              <a:off x="1904" y="1476"/>
              <a:ext cx="1525" cy="345"/>
            </a:xfrm>
            <a:prstGeom prst="rect">
              <a:avLst/>
            </a:prstGeom>
            <a:noFill/>
            <a:ln w="9525">
              <a:noFill/>
              <a:miter lim="800000"/>
              <a:headEnd/>
              <a:tailEnd/>
            </a:ln>
          </p:spPr>
          <p:txBody>
            <a:bodyPr lIns="95782" tIns="47891" rIns="95782" bIns="47891">
              <a:spAutoFit/>
            </a:bodyPr>
            <a:lstStyle/>
            <a:p>
              <a:pPr algn="ctr" defTabSz="957263"/>
              <a:r>
                <a:rPr lang="ja-JP" altLang="en-US" sz="2000" b="1">
                  <a:latin typeface="Tahoma" pitchFamily="34" charset="0"/>
                </a:rPr>
                <a:t>１件の特許の重み</a:t>
              </a:r>
              <a:endParaRPr lang="en-US" altLang="ja-JP" sz="2000" b="1">
                <a:latin typeface="Tahoma" pitchFamily="34" charset="0"/>
              </a:endParaRPr>
            </a:p>
            <a:p>
              <a:pPr algn="ctr" defTabSz="957263"/>
              <a:endParaRPr kumimoji="0" lang="zh-CN" altLang="en-US" sz="1900" b="1">
                <a:solidFill>
                  <a:srgbClr val="FFFFFF"/>
                </a:solidFill>
                <a:latin typeface="Verdana" pitchFamily="34" charset="0"/>
                <a:ea typeface="SimSun" pitchFamily="2" charset="-122"/>
              </a:endParaRPr>
            </a:p>
          </p:txBody>
        </p:sp>
        <p:sp>
          <p:nvSpPr>
            <p:cNvPr id="71701" name="Text Box 16"/>
            <p:cNvSpPr txBox="1">
              <a:spLocks noChangeArrowheads="1"/>
            </p:cNvSpPr>
            <p:nvPr/>
          </p:nvSpPr>
          <p:spPr bwMode="gray">
            <a:xfrm>
              <a:off x="3770" y="1677"/>
              <a:ext cx="91" cy="192"/>
            </a:xfrm>
            <a:prstGeom prst="rect">
              <a:avLst/>
            </a:prstGeom>
            <a:noFill/>
            <a:ln w="9525">
              <a:noFill/>
              <a:miter lim="800000"/>
              <a:headEnd/>
              <a:tailEnd/>
            </a:ln>
          </p:spPr>
          <p:txBody>
            <a:bodyPr wrap="none" lIns="95782" tIns="47891" rIns="95782" bIns="47891">
              <a:spAutoFit/>
            </a:bodyPr>
            <a:lstStyle/>
            <a:p>
              <a:pPr algn="ctr" defTabSz="957263"/>
              <a:endParaRPr kumimoji="0" lang="zh-CN" altLang="en-US" sz="1900" b="1">
                <a:solidFill>
                  <a:schemeClr val="bg1"/>
                </a:solidFill>
                <a:latin typeface="Verdana" pitchFamily="34" charset="0"/>
                <a:ea typeface="SimSun" pitchFamily="2" charset="-122"/>
              </a:endParaRPr>
            </a:p>
          </p:txBody>
        </p:sp>
        <p:sp>
          <p:nvSpPr>
            <p:cNvPr id="71702" name="Text Box 17"/>
            <p:cNvSpPr txBox="1">
              <a:spLocks noChangeArrowheads="1"/>
            </p:cNvSpPr>
            <p:nvPr/>
          </p:nvSpPr>
          <p:spPr bwMode="gray">
            <a:xfrm>
              <a:off x="3341" y="2450"/>
              <a:ext cx="567" cy="200"/>
            </a:xfrm>
            <a:prstGeom prst="rect">
              <a:avLst/>
            </a:prstGeom>
            <a:noFill/>
            <a:ln w="9525">
              <a:noFill/>
              <a:miter lim="800000"/>
              <a:headEnd/>
              <a:tailEnd/>
            </a:ln>
          </p:spPr>
          <p:txBody>
            <a:bodyPr lIns="95782" tIns="47891" rIns="95782" bIns="47891">
              <a:spAutoFit/>
            </a:bodyPr>
            <a:lstStyle/>
            <a:p>
              <a:pPr defTabSz="957263"/>
              <a:endParaRPr kumimoji="0" lang="zh-CN" altLang="en-US" sz="2000" b="1">
                <a:solidFill>
                  <a:schemeClr val="bg1"/>
                </a:solidFill>
                <a:latin typeface="Verdana" pitchFamily="34" charset="0"/>
                <a:ea typeface="SimSun" pitchFamily="2" charset="-122"/>
              </a:endParaRPr>
            </a:p>
          </p:txBody>
        </p:sp>
        <p:sp>
          <p:nvSpPr>
            <p:cNvPr id="71703" name="Text Box 18"/>
            <p:cNvSpPr txBox="1">
              <a:spLocks noChangeArrowheads="1"/>
            </p:cNvSpPr>
            <p:nvPr/>
          </p:nvSpPr>
          <p:spPr bwMode="gray">
            <a:xfrm>
              <a:off x="1716" y="2871"/>
              <a:ext cx="1033" cy="505"/>
            </a:xfrm>
            <a:prstGeom prst="rect">
              <a:avLst/>
            </a:prstGeom>
            <a:noFill/>
            <a:ln w="9525">
              <a:noFill/>
              <a:miter lim="800000"/>
              <a:headEnd/>
              <a:tailEnd/>
            </a:ln>
          </p:spPr>
          <p:txBody>
            <a:bodyPr wrap="none" lIns="95782" tIns="47891" rIns="95782" bIns="47891">
              <a:spAutoFit/>
            </a:bodyPr>
            <a:lstStyle/>
            <a:p>
              <a:pPr algn="ctr" defTabSz="957263"/>
              <a:r>
                <a:rPr lang="ja-JP" altLang="en-US" sz="2000" b="1">
                  <a:latin typeface="Tahoma" pitchFamily="34" charset="0"/>
                </a:rPr>
                <a:t>薬用資源問題</a:t>
              </a:r>
            </a:p>
            <a:p>
              <a:pPr algn="ctr" defTabSz="957263"/>
              <a:r>
                <a:rPr lang="ja-JP" altLang="en-US" sz="2000" b="1">
                  <a:latin typeface="Tahoma" pitchFamily="34" charset="0"/>
                </a:rPr>
                <a:t>（途上国との関係）</a:t>
              </a:r>
              <a:endParaRPr lang="en-US" altLang="ja-JP" sz="2000" b="1">
                <a:latin typeface="Tahoma" pitchFamily="34" charset="0"/>
              </a:endParaRPr>
            </a:p>
            <a:p>
              <a:pPr algn="ctr" defTabSz="957263"/>
              <a:endParaRPr kumimoji="0" lang="zh-CN" altLang="en-US" sz="2000" b="1">
                <a:solidFill>
                  <a:schemeClr val="bg1"/>
                </a:solidFill>
                <a:latin typeface="Verdana" pitchFamily="34" charset="0"/>
              </a:endParaRPr>
            </a:p>
          </p:txBody>
        </p:sp>
        <p:sp>
          <p:nvSpPr>
            <p:cNvPr id="71704" name="Freeform 19"/>
            <p:cNvSpPr>
              <a:spLocks/>
            </p:cNvSpPr>
            <p:nvPr/>
          </p:nvSpPr>
          <p:spPr bwMode="gray">
            <a:xfrm rot="-456700">
              <a:off x="2895" y="2577"/>
              <a:ext cx="544" cy="68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 name="T14" fmla="*/ 0 60000 65536"/>
                <a:gd name="T15" fmla="*/ 0 60000 65536"/>
                <a:gd name="T16" fmla="*/ 0 60000 65536"/>
                <a:gd name="T17" fmla="*/ 0 60000 65536"/>
                <a:gd name="T18" fmla="*/ 0 60000 65536"/>
                <a:gd name="T19" fmla="*/ 0 60000 65536"/>
                <a:gd name="T20" fmla="*/ 0 60000 65536"/>
                <a:gd name="T21" fmla="*/ 0 w 544"/>
                <a:gd name="T22" fmla="*/ 0 h 680"/>
                <a:gd name="T23" fmla="*/ 544 w 544"/>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680">
                  <a:moveTo>
                    <a:pt x="0" y="16"/>
                  </a:moveTo>
                  <a:lnTo>
                    <a:pt x="256" y="528"/>
                  </a:lnTo>
                  <a:lnTo>
                    <a:pt x="264" y="680"/>
                  </a:lnTo>
                  <a:lnTo>
                    <a:pt x="448" y="624"/>
                  </a:lnTo>
                  <a:lnTo>
                    <a:pt x="544" y="576"/>
                  </a:lnTo>
                  <a:lnTo>
                    <a:pt x="112" y="0"/>
                  </a:lnTo>
                  <a:lnTo>
                    <a:pt x="0" y="16"/>
                  </a:lnTo>
                  <a:close/>
                </a:path>
              </a:pathLst>
            </a:custGeom>
            <a:gradFill rotWithShape="1">
              <a:gsLst>
                <a:gs pos="0">
                  <a:srgbClr val="2B7CD5">
                    <a:alpha val="18999"/>
                  </a:srgbClr>
                </a:gs>
                <a:gs pos="100000">
                  <a:srgbClr val="72A8E3"/>
                </a:gs>
              </a:gsLst>
              <a:lin ang="5400000" scaled="1"/>
            </a:gradFill>
            <a:ln w="9525">
              <a:noFill/>
              <a:miter lim="800000"/>
              <a:headEnd/>
              <a:tailEnd/>
            </a:ln>
          </p:spPr>
          <p:txBody>
            <a:bodyPr wrap="none" anchor="ctr"/>
            <a:lstStyle/>
            <a:p>
              <a:endParaRPr lang="ja-JP" altLang="en-US"/>
            </a:p>
          </p:txBody>
        </p:sp>
        <p:sp>
          <p:nvSpPr>
            <p:cNvPr id="71705" name="Oval 20"/>
            <p:cNvSpPr>
              <a:spLocks noChangeArrowheads="1"/>
            </p:cNvSpPr>
            <p:nvPr/>
          </p:nvSpPr>
          <p:spPr bwMode="gray">
            <a:xfrm rot="-998297">
              <a:off x="1863" y="1854"/>
              <a:ext cx="1661" cy="754"/>
            </a:xfrm>
            <a:prstGeom prst="ellipse">
              <a:avLst/>
            </a:prstGeom>
            <a:solidFill>
              <a:srgbClr val="FFFFFF"/>
            </a:solidFill>
            <a:ln w="9525">
              <a:noFill/>
              <a:round/>
              <a:headEnd/>
              <a:tailEnd/>
            </a:ln>
          </p:spPr>
          <p:txBody>
            <a:bodyPr wrap="none" anchor="ctr"/>
            <a:lstStyle/>
            <a:p>
              <a:endParaRPr lang="ja-JP" altLang="en-US"/>
            </a:p>
          </p:txBody>
        </p:sp>
      </p:grpSp>
      <p:sp>
        <p:nvSpPr>
          <p:cNvPr id="71682" name="Rectangle 21"/>
          <p:cNvSpPr>
            <a:spLocks noGrp="1"/>
          </p:cNvSpPr>
          <p:nvPr>
            <p:ph type="title" idx="4294967295"/>
          </p:nvPr>
        </p:nvSpPr>
        <p:spPr>
          <a:xfrm>
            <a:off x="560388" y="354013"/>
            <a:ext cx="9345612" cy="790575"/>
          </a:xfrm>
        </p:spPr>
        <p:txBody>
          <a:bodyPr/>
          <a:lstStyle/>
          <a:p>
            <a:pPr eaLnBrk="1" hangingPunct="1"/>
            <a:r>
              <a:rPr lang="ja-JP" altLang="en-US" smtClean="0">
                <a:solidFill>
                  <a:schemeClr val="tx1"/>
                </a:solidFill>
                <a:latin typeface="ＭＳ Ｐゴシック" charset="-128"/>
                <a:ea typeface="ＭＳ Ｐゴシック" charset="-128"/>
              </a:rPr>
              <a:t>　ライフサイエンス関連特許の特殊性</a:t>
            </a:r>
            <a:endParaRPr lang="zh-CN" altLang="en-US" smtClean="0">
              <a:solidFill>
                <a:schemeClr val="tx1"/>
              </a:solidFill>
              <a:latin typeface="ＭＳ Ｐゴシック" charset="-128"/>
              <a:ea typeface="ＭＳ Ｐゴシック" charset="-128"/>
            </a:endParaRPr>
          </a:p>
        </p:txBody>
      </p:sp>
      <p:sp>
        <p:nvSpPr>
          <p:cNvPr id="18436" name="Text Box 23"/>
          <p:cNvSpPr txBox="1">
            <a:spLocks noChangeArrowheads="1"/>
          </p:cNvSpPr>
          <p:nvPr/>
        </p:nvSpPr>
        <p:spPr bwMode="auto">
          <a:xfrm rot="19714281">
            <a:off x="3854493" y="2822284"/>
            <a:ext cx="3325039" cy="1815882"/>
          </a:xfrm>
          <a:prstGeom prst="rect">
            <a:avLst/>
          </a:prstGeom>
          <a:noFill/>
          <a:ln>
            <a:noFill/>
          </a:ln>
          <a:scene3d>
            <a:camera prst="isometricBottomDown"/>
            <a:lightRig rig="threePt" dir="t"/>
          </a:scene3d>
          <a:extLst>
            <a:ext uri="{909E8E84-426E-40DD-AFC4-6F175D3DCCD1}"/>
            <a:ext uri="{91240B29-F687-4F45-9708-019B960494DF}"/>
          </a:extLst>
        </p:spPr>
        <p:txBody>
          <a:bodyPr>
            <a:spAutoFit/>
          </a:bodyPr>
          <a:lstStyle>
            <a:lvl1pPr eaLnBrk="0" hangingPunct="0">
              <a:defRPr kumimoji="1">
                <a:solidFill>
                  <a:schemeClr val="tx1"/>
                </a:solidFill>
                <a:latin typeface="Tw Cen MT" pitchFamily="34" charset="0"/>
                <a:ea typeface="SimSun" pitchFamily="2" charset="-122"/>
              </a:defRPr>
            </a:lvl1pPr>
            <a:lvl2pPr marL="742950" indent="-285750" eaLnBrk="0" hangingPunct="0">
              <a:defRPr kumimoji="1">
                <a:solidFill>
                  <a:schemeClr val="tx1"/>
                </a:solidFill>
                <a:latin typeface="Tw Cen MT" pitchFamily="34" charset="0"/>
                <a:ea typeface="SimSun" pitchFamily="2" charset="-122"/>
              </a:defRPr>
            </a:lvl2pPr>
            <a:lvl3pPr marL="1143000" indent="-228600" eaLnBrk="0" hangingPunct="0">
              <a:defRPr kumimoji="1">
                <a:solidFill>
                  <a:schemeClr val="tx1"/>
                </a:solidFill>
                <a:latin typeface="Tw Cen MT" pitchFamily="34" charset="0"/>
                <a:ea typeface="SimSun" pitchFamily="2" charset="-122"/>
              </a:defRPr>
            </a:lvl3pPr>
            <a:lvl4pPr marL="1600200" indent="-228600" eaLnBrk="0" hangingPunct="0">
              <a:defRPr kumimoji="1">
                <a:solidFill>
                  <a:schemeClr val="tx1"/>
                </a:solidFill>
                <a:latin typeface="Tw Cen MT" pitchFamily="34" charset="0"/>
                <a:ea typeface="SimSun" pitchFamily="2" charset="-122"/>
              </a:defRPr>
            </a:lvl4pPr>
            <a:lvl5pPr marL="2057400" indent="-228600" eaLnBrk="0" hangingPunct="0">
              <a:defRPr kumimoji="1">
                <a:solidFill>
                  <a:schemeClr val="tx1"/>
                </a:solidFill>
                <a:latin typeface="Tw Cen MT"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Tw Cen MT"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Tw Cen MT"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Tw Cen MT"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Tw Cen MT" pitchFamily="34" charset="0"/>
                <a:ea typeface="SimSun" pitchFamily="2" charset="-122"/>
              </a:defRPr>
            </a:lvl9pPr>
          </a:lstStyle>
          <a:p>
            <a:pPr eaLnBrk="1" hangingPunct="1">
              <a:spcBef>
                <a:spcPct val="50000"/>
              </a:spcBef>
              <a:defRPr/>
            </a:pPr>
            <a:r>
              <a:rPr kumimoji="0" lang="ja-JP" altLang="en-US" sz="3200" dirty="0" smtClean="0">
                <a:latin typeface="Tahoma" pitchFamily="34" charset="0"/>
                <a:ea typeface="ＭＳ Ｐゴシック" pitchFamily="50" charset="-128"/>
              </a:rPr>
              <a:t>医薬、バイオ、</a:t>
            </a:r>
            <a:endParaRPr kumimoji="0" lang="en-US" altLang="ja-JP" sz="3200" dirty="0" smtClean="0">
              <a:latin typeface="Tahoma" pitchFamily="34" charset="0"/>
              <a:ea typeface="ＭＳ Ｐゴシック" pitchFamily="50" charset="-128"/>
            </a:endParaRPr>
          </a:p>
          <a:p>
            <a:pPr eaLnBrk="1" hangingPunct="1">
              <a:spcBef>
                <a:spcPct val="50000"/>
              </a:spcBef>
              <a:defRPr/>
            </a:pPr>
            <a:r>
              <a:rPr kumimoji="0" lang="ja-JP" altLang="en-US" sz="3200" dirty="0" smtClean="0">
                <a:latin typeface="Tahoma" pitchFamily="34" charset="0"/>
                <a:ea typeface="ＭＳ Ｐゴシック" pitchFamily="50" charset="-128"/>
              </a:rPr>
              <a:t>遺伝子、関連特許の特殊性</a:t>
            </a:r>
          </a:p>
        </p:txBody>
      </p:sp>
      <p:sp>
        <p:nvSpPr>
          <p:cNvPr id="71684" name="Rectangle 24"/>
          <p:cNvSpPr>
            <a:spLocks noChangeArrowheads="1"/>
          </p:cNvSpPr>
          <p:nvPr/>
        </p:nvSpPr>
        <p:spPr bwMode="auto">
          <a:xfrm>
            <a:off x="6465888" y="3933825"/>
            <a:ext cx="2417762" cy="1311275"/>
          </a:xfrm>
          <a:prstGeom prst="rect">
            <a:avLst/>
          </a:prstGeom>
          <a:noFill/>
          <a:ln w="9525">
            <a:noFill/>
            <a:miter lim="800000"/>
            <a:headEnd/>
            <a:tailEnd/>
          </a:ln>
        </p:spPr>
        <p:txBody>
          <a:bodyPr>
            <a:spAutoFit/>
          </a:bodyPr>
          <a:lstStyle/>
          <a:p>
            <a:r>
              <a:rPr lang="ja-JP" altLang="en-US" sz="2000" b="1">
                <a:latin typeface="Tahoma" pitchFamily="34" charset="0"/>
              </a:rPr>
              <a:t>倫理問題（クローン、再生医療、遺伝子</a:t>
            </a:r>
            <a:endParaRPr lang="en-US" altLang="ja-JP" sz="2000" b="1">
              <a:latin typeface="Tahoma" pitchFamily="34" charset="0"/>
            </a:endParaRPr>
          </a:p>
          <a:p>
            <a:r>
              <a:rPr lang="ja-JP" altLang="en-US" sz="2000" b="1">
                <a:latin typeface="Tahoma" pitchFamily="34" charset="0"/>
              </a:rPr>
              <a:t>組み換え作物</a:t>
            </a:r>
          </a:p>
          <a:p>
            <a:r>
              <a:rPr lang="ja-JP" altLang="en-US" sz="2000" b="1">
                <a:latin typeface="Tahoma" pitchFamily="34" charset="0"/>
              </a:rPr>
              <a:t>など）</a:t>
            </a:r>
            <a:endParaRPr lang="zh-CN" altLang="en-US" sz="2000" b="1">
              <a:latin typeface="Tahoma" pitchFamily="34" charset="0"/>
            </a:endParaRPr>
          </a:p>
        </p:txBody>
      </p:sp>
      <p:sp>
        <p:nvSpPr>
          <p:cNvPr id="71685" name="Rectangle 25"/>
          <p:cNvSpPr>
            <a:spLocks noChangeArrowheads="1"/>
          </p:cNvSpPr>
          <p:nvPr/>
        </p:nvSpPr>
        <p:spPr bwMode="auto">
          <a:xfrm>
            <a:off x="7077075" y="2586038"/>
            <a:ext cx="1806575" cy="396875"/>
          </a:xfrm>
          <a:prstGeom prst="rect">
            <a:avLst/>
          </a:prstGeom>
          <a:noFill/>
          <a:ln w="9525">
            <a:noFill/>
            <a:miter lim="800000"/>
            <a:headEnd/>
            <a:tailEnd/>
          </a:ln>
        </p:spPr>
        <p:txBody>
          <a:bodyPr>
            <a:spAutoFit/>
          </a:bodyPr>
          <a:lstStyle/>
          <a:p>
            <a:r>
              <a:rPr lang="ja-JP" altLang="en-US" sz="2000" b="1">
                <a:latin typeface="Tahoma" pitchFamily="34" charset="0"/>
              </a:rPr>
              <a:t>後発品問題</a:t>
            </a:r>
            <a:endParaRPr lang="en-US" altLang="ja-JP" sz="2000" b="1">
              <a:latin typeface="Tahoma" pitchFamily="34" charset="0"/>
            </a:endParaRPr>
          </a:p>
        </p:txBody>
      </p:sp>
      <p:sp>
        <p:nvSpPr>
          <p:cNvPr id="71686" name="テキスト ボックス 1"/>
          <p:cNvSpPr txBox="1">
            <a:spLocks noChangeArrowheads="1"/>
          </p:cNvSpPr>
          <p:nvPr/>
        </p:nvSpPr>
        <p:spPr bwMode="auto">
          <a:xfrm>
            <a:off x="0" y="0"/>
            <a:ext cx="2936875" cy="523875"/>
          </a:xfrm>
          <a:prstGeom prst="rect">
            <a:avLst/>
          </a:prstGeom>
          <a:noFill/>
          <a:ln w="9525">
            <a:noFill/>
            <a:miter lim="800000"/>
            <a:headEnd/>
            <a:tailEnd/>
          </a:ln>
        </p:spPr>
        <p:txBody>
          <a:bodyPr>
            <a:spAutoFit/>
          </a:bodyPr>
          <a:lstStyle/>
          <a:p>
            <a:r>
              <a:rPr lang="ja-JP" altLang="en-US" sz="2800">
                <a:latin typeface="ＭＳ Ｐゴシック" charset="-128"/>
              </a:rPr>
              <a:t>５－１－１</a:t>
            </a:r>
          </a:p>
        </p:txBody>
      </p:sp>
      <p:sp>
        <p:nvSpPr>
          <p:cNvPr id="71687"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44910848-FE0F-45DD-9308-AFD73D0E19A2}" type="slidenum">
              <a:rPr lang="en-US" altLang="ja-JP" sz="1200" smtClean="0">
                <a:ea typeface="ＭＳ Ｐゴシック" charset="-128"/>
              </a:rPr>
              <a:pPr>
                <a:lnSpc>
                  <a:spcPct val="80000"/>
                </a:lnSpc>
              </a:pPr>
              <a:t>12</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Line 16"/>
          <p:cNvSpPr>
            <a:spLocks noChangeShapeType="1"/>
          </p:cNvSpPr>
          <p:nvPr/>
        </p:nvSpPr>
        <p:spPr bwMode="auto">
          <a:xfrm>
            <a:off x="849313" y="1700213"/>
            <a:ext cx="0" cy="4752975"/>
          </a:xfrm>
          <a:prstGeom prst="line">
            <a:avLst/>
          </a:prstGeom>
          <a:noFill/>
          <a:ln w="38100">
            <a:solidFill>
              <a:schemeClr val="tx1"/>
            </a:solidFill>
            <a:prstDash val="lgDash"/>
            <a:round/>
            <a:headEnd/>
            <a:tailEnd/>
          </a:ln>
        </p:spPr>
        <p:txBody>
          <a:bodyPr/>
          <a:lstStyle/>
          <a:p>
            <a:endParaRPr lang="ja-JP" altLang="en-US"/>
          </a:p>
        </p:txBody>
      </p:sp>
      <p:sp>
        <p:nvSpPr>
          <p:cNvPr id="73730" name="タイトル 1"/>
          <p:cNvSpPr>
            <a:spLocks noGrp="1"/>
          </p:cNvSpPr>
          <p:nvPr>
            <p:ph type="title"/>
          </p:nvPr>
        </p:nvSpPr>
        <p:spPr>
          <a:xfrm>
            <a:off x="944563" y="206375"/>
            <a:ext cx="8832850" cy="990600"/>
          </a:xfrm>
        </p:spPr>
        <p:txBody>
          <a:bodyPr/>
          <a:lstStyle/>
          <a:p>
            <a:r>
              <a:rPr lang="ja-JP" altLang="en-US" smtClean="0">
                <a:solidFill>
                  <a:schemeClr val="tx1"/>
                </a:solidFill>
                <a:latin typeface="ＭＳ Ｐゴシック" charset="-128"/>
                <a:ea typeface="ＭＳ Ｐゴシック" charset="-128"/>
              </a:rPr>
              <a:t>ソフトウェア関連発明の歴史</a:t>
            </a:r>
          </a:p>
        </p:txBody>
      </p:sp>
      <p:sp>
        <p:nvSpPr>
          <p:cNvPr id="73731" name="テキスト ボックス 4"/>
          <p:cNvSpPr txBox="1">
            <a:spLocks noChangeArrowheads="1"/>
          </p:cNvSpPr>
          <p:nvPr/>
        </p:nvSpPr>
        <p:spPr bwMode="auto">
          <a:xfrm>
            <a:off x="2144713" y="1557338"/>
            <a:ext cx="3743325" cy="400050"/>
          </a:xfrm>
          <a:prstGeom prst="rect">
            <a:avLst/>
          </a:prstGeom>
          <a:solidFill>
            <a:srgbClr val="CCFFFF"/>
          </a:solidFill>
          <a:ln w="9525">
            <a:solidFill>
              <a:srgbClr val="CCFFFF"/>
            </a:solidFill>
            <a:miter lim="800000"/>
            <a:headEnd/>
            <a:tailEnd/>
          </a:ln>
        </p:spPr>
        <p:txBody>
          <a:bodyPr>
            <a:spAutoFit/>
          </a:bodyPr>
          <a:lstStyle/>
          <a:p>
            <a:r>
              <a:rPr lang="ja-JP" altLang="en-US" sz="2000" b="1">
                <a:latin typeface="ＭＳ Ｐゴシック" charset="-128"/>
              </a:rPr>
              <a:t>ソフトウェアの歴史と保護の背景</a:t>
            </a:r>
          </a:p>
        </p:txBody>
      </p:sp>
      <p:pic>
        <p:nvPicPr>
          <p:cNvPr id="73732" name="Picture 35"/>
          <p:cNvPicPr>
            <a:picLocks noChangeAspect="1" noChangeArrowheads="1"/>
          </p:cNvPicPr>
          <p:nvPr/>
        </p:nvPicPr>
        <p:blipFill>
          <a:blip r:embed="rId3"/>
          <a:srcRect/>
          <a:stretch>
            <a:fillRect/>
          </a:stretch>
        </p:blipFill>
        <p:spPr bwMode="auto">
          <a:xfrm>
            <a:off x="6608763" y="3429000"/>
            <a:ext cx="3297237" cy="3013075"/>
          </a:xfrm>
          <a:prstGeom prst="rect">
            <a:avLst/>
          </a:prstGeom>
          <a:noFill/>
          <a:ln w="9525">
            <a:noFill/>
            <a:miter lim="800000"/>
            <a:headEnd/>
            <a:tailEnd/>
          </a:ln>
        </p:spPr>
      </p:pic>
      <p:sp>
        <p:nvSpPr>
          <p:cNvPr id="26630" name="Rectangle 11"/>
          <p:cNvSpPr>
            <a:spLocks noChangeArrowheads="1"/>
          </p:cNvSpPr>
          <p:nvPr/>
        </p:nvSpPr>
        <p:spPr bwMode="gray">
          <a:xfrm rot="10800000">
            <a:off x="312738" y="1804988"/>
            <a:ext cx="923925" cy="1003300"/>
          </a:xfrm>
          <a:prstGeom prst="rect">
            <a:avLst/>
          </a:prstGeom>
          <a:solidFill>
            <a:srgbClr val="FFFF99"/>
          </a:solidFill>
          <a:ln w="38100">
            <a:solidFill>
              <a:srgbClr val="FFFFFF"/>
            </a:solidFill>
            <a:miter lim="800000"/>
            <a:headEnd/>
            <a:tailEnd/>
          </a:ln>
          <a:effectLst>
            <a:outerShdw blurRad="63500" dist="179829" dir="516950" algn="ctr" rotWithShape="0">
              <a:srgbClr val="000000">
                <a:alpha val="50000"/>
              </a:srgbClr>
            </a:outerShdw>
          </a:effectLst>
        </p:spPr>
        <p:txBody>
          <a:bodyPr rot="10800000" vert="eaVert" wrap="none" anchor="ctr"/>
          <a:lstStyle/>
          <a:p>
            <a:pPr algn="ctr">
              <a:defRPr/>
            </a:pPr>
            <a:r>
              <a:rPr lang="en-US" altLang="ja-JP">
                <a:ea typeface="ＭＳ Ｐゴシック" pitchFamily="50" charset="-128"/>
              </a:rPr>
              <a:t>1970</a:t>
            </a:r>
            <a:r>
              <a:rPr lang="ja-JP" altLang="en-US">
                <a:ea typeface="ＭＳ Ｐゴシック" pitchFamily="50" charset="-128"/>
              </a:rPr>
              <a:t>年代</a:t>
            </a:r>
          </a:p>
        </p:txBody>
      </p:sp>
      <p:sp>
        <p:nvSpPr>
          <p:cNvPr id="26631" name="Rectangle 14"/>
          <p:cNvSpPr>
            <a:spLocks noChangeArrowheads="1"/>
          </p:cNvSpPr>
          <p:nvPr/>
        </p:nvSpPr>
        <p:spPr bwMode="gray">
          <a:xfrm rot="10800000">
            <a:off x="455613" y="5478463"/>
            <a:ext cx="923925" cy="1001712"/>
          </a:xfrm>
          <a:prstGeom prst="rect">
            <a:avLst/>
          </a:prstGeom>
          <a:solidFill>
            <a:srgbClr val="FFFF99"/>
          </a:solidFill>
          <a:ln w="38100">
            <a:solidFill>
              <a:srgbClr val="FFFFFF"/>
            </a:solidFill>
            <a:miter lim="800000"/>
            <a:headEnd/>
            <a:tailEnd/>
          </a:ln>
          <a:effectLst>
            <a:outerShdw blurRad="63500" dist="179829" dir="516950" algn="ctr" rotWithShape="0">
              <a:srgbClr val="000000">
                <a:alpha val="50000"/>
              </a:srgbClr>
            </a:outerShdw>
          </a:effectLst>
        </p:spPr>
        <p:txBody>
          <a:bodyPr rot="10800000" vert="eaVert" wrap="none" anchor="ctr"/>
          <a:lstStyle/>
          <a:p>
            <a:pPr algn="ctr">
              <a:defRPr/>
            </a:pPr>
            <a:r>
              <a:rPr lang="en-US" altLang="ja-JP">
                <a:ea typeface="ＭＳ Ｐゴシック" pitchFamily="50" charset="-128"/>
              </a:rPr>
              <a:t>1990</a:t>
            </a:r>
            <a:r>
              <a:rPr lang="ja-JP" altLang="en-US">
                <a:ea typeface="ＭＳ Ｐゴシック" pitchFamily="50" charset="-128"/>
              </a:rPr>
              <a:t>年代</a:t>
            </a:r>
          </a:p>
        </p:txBody>
      </p:sp>
      <p:sp>
        <p:nvSpPr>
          <p:cNvPr id="26632" name="Rectangle 15"/>
          <p:cNvSpPr>
            <a:spLocks noChangeArrowheads="1"/>
          </p:cNvSpPr>
          <p:nvPr/>
        </p:nvSpPr>
        <p:spPr bwMode="gray">
          <a:xfrm rot="10800000">
            <a:off x="382588" y="3462338"/>
            <a:ext cx="923925" cy="1001712"/>
          </a:xfrm>
          <a:prstGeom prst="rect">
            <a:avLst/>
          </a:prstGeom>
          <a:solidFill>
            <a:srgbClr val="FFFF99"/>
          </a:solidFill>
          <a:ln w="38100">
            <a:solidFill>
              <a:srgbClr val="FFFFFF"/>
            </a:solidFill>
            <a:miter lim="800000"/>
            <a:headEnd/>
            <a:tailEnd/>
          </a:ln>
          <a:effectLst>
            <a:outerShdw blurRad="63500" dist="179829" dir="516950" algn="ctr" rotWithShape="0">
              <a:srgbClr val="000000">
                <a:alpha val="50000"/>
              </a:srgbClr>
            </a:outerShdw>
          </a:effectLst>
        </p:spPr>
        <p:txBody>
          <a:bodyPr rot="10800000" vert="eaVert" wrap="none" anchor="ctr"/>
          <a:lstStyle/>
          <a:p>
            <a:pPr algn="ctr">
              <a:defRPr/>
            </a:pPr>
            <a:r>
              <a:rPr lang="en-US" altLang="ja-JP">
                <a:ea typeface="ＭＳ Ｐゴシック" pitchFamily="50" charset="-128"/>
              </a:rPr>
              <a:t>1980</a:t>
            </a:r>
            <a:r>
              <a:rPr lang="ja-JP" altLang="en-US">
                <a:ea typeface="ＭＳ Ｐゴシック" pitchFamily="50" charset="-128"/>
              </a:rPr>
              <a:t>年代</a:t>
            </a:r>
          </a:p>
        </p:txBody>
      </p:sp>
      <p:sp>
        <p:nvSpPr>
          <p:cNvPr id="73736" name="Line 17"/>
          <p:cNvSpPr>
            <a:spLocks noChangeShapeType="1"/>
          </p:cNvSpPr>
          <p:nvPr/>
        </p:nvSpPr>
        <p:spPr bwMode="auto">
          <a:xfrm flipV="1">
            <a:off x="920750" y="2997200"/>
            <a:ext cx="5616575" cy="0"/>
          </a:xfrm>
          <a:prstGeom prst="line">
            <a:avLst/>
          </a:prstGeom>
          <a:noFill/>
          <a:ln w="9525">
            <a:solidFill>
              <a:schemeClr val="tx1"/>
            </a:solidFill>
            <a:prstDash val="lgDashDot"/>
            <a:round/>
            <a:headEnd/>
            <a:tailEnd/>
          </a:ln>
        </p:spPr>
        <p:txBody>
          <a:bodyPr/>
          <a:lstStyle/>
          <a:p>
            <a:endParaRPr lang="ja-JP" altLang="en-US"/>
          </a:p>
        </p:txBody>
      </p:sp>
      <p:sp>
        <p:nvSpPr>
          <p:cNvPr id="73737" name="Line 18"/>
          <p:cNvSpPr>
            <a:spLocks noChangeShapeType="1"/>
          </p:cNvSpPr>
          <p:nvPr/>
        </p:nvSpPr>
        <p:spPr bwMode="auto">
          <a:xfrm flipV="1">
            <a:off x="849313" y="5157788"/>
            <a:ext cx="5832475" cy="0"/>
          </a:xfrm>
          <a:prstGeom prst="line">
            <a:avLst/>
          </a:prstGeom>
          <a:noFill/>
          <a:ln w="9525">
            <a:solidFill>
              <a:schemeClr val="tx1"/>
            </a:solidFill>
            <a:prstDash val="lgDashDot"/>
            <a:round/>
            <a:headEnd/>
            <a:tailEnd/>
          </a:ln>
        </p:spPr>
        <p:txBody>
          <a:bodyPr/>
          <a:lstStyle/>
          <a:p>
            <a:endParaRPr lang="ja-JP" altLang="en-US"/>
          </a:p>
        </p:txBody>
      </p:sp>
      <p:sp>
        <p:nvSpPr>
          <p:cNvPr id="73738" name="Text Box 20"/>
          <p:cNvSpPr txBox="1">
            <a:spLocks noChangeArrowheads="1"/>
          </p:cNvSpPr>
          <p:nvPr/>
        </p:nvSpPr>
        <p:spPr bwMode="auto">
          <a:xfrm>
            <a:off x="1639888" y="2492375"/>
            <a:ext cx="4392612" cy="366713"/>
          </a:xfrm>
          <a:prstGeom prst="rect">
            <a:avLst/>
          </a:prstGeom>
          <a:noFill/>
          <a:ln w="9525">
            <a:noFill/>
            <a:miter lim="800000"/>
            <a:headEnd/>
            <a:tailEnd/>
          </a:ln>
        </p:spPr>
        <p:txBody>
          <a:bodyPr>
            <a:spAutoFit/>
          </a:bodyPr>
          <a:lstStyle/>
          <a:p>
            <a:pPr>
              <a:spcBef>
                <a:spcPct val="50000"/>
              </a:spcBef>
              <a:buFontTx/>
              <a:buChar char="•"/>
            </a:pPr>
            <a:r>
              <a:rPr lang="ja-JP" altLang="en-US" b="1"/>
              <a:t>　ビデオゲームプログラムコピー訴訟</a:t>
            </a:r>
          </a:p>
        </p:txBody>
      </p:sp>
      <p:sp>
        <p:nvSpPr>
          <p:cNvPr id="73739" name="Text Box 21"/>
          <p:cNvSpPr txBox="1">
            <a:spLocks noChangeArrowheads="1"/>
          </p:cNvSpPr>
          <p:nvPr/>
        </p:nvSpPr>
        <p:spPr bwMode="auto">
          <a:xfrm>
            <a:off x="1639888" y="3213100"/>
            <a:ext cx="4751387" cy="1879600"/>
          </a:xfrm>
          <a:prstGeom prst="rect">
            <a:avLst/>
          </a:prstGeom>
          <a:noFill/>
          <a:ln w="9525">
            <a:noFill/>
            <a:miter lim="800000"/>
            <a:headEnd/>
            <a:tailEnd/>
          </a:ln>
        </p:spPr>
        <p:txBody>
          <a:bodyPr>
            <a:spAutoFit/>
          </a:bodyPr>
          <a:lstStyle/>
          <a:p>
            <a:pPr>
              <a:spcBef>
                <a:spcPct val="50000"/>
              </a:spcBef>
              <a:buFontTx/>
              <a:buChar char="•"/>
            </a:pPr>
            <a:r>
              <a:rPr lang="en-US" altLang="ja-JP" b="1">
                <a:latin typeface="ＭＳ Ｐゴシック" charset="-128"/>
              </a:rPr>
              <a:t>1980</a:t>
            </a:r>
            <a:r>
              <a:rPr lang="ja-JP" altLang="en-US" b="1">
                <a:latin typeface="ＭＳ Ｐゴシック" charset="-128"/>
              </a:rPr>
              <a:t>年　日米科学技術協定締結</a:t>
            </a:r>
          </a:p>
          <a:p>
            <a:pPr>
              <a:spcBef>
                <a:spcPct val="50000"/>
              </a:spcBef>
              <a:buFontTx/>
              <a:buChar char="•"/>
            </a:pPr>
            <a:r>
              <a:rPr lang="en-US" altLang="ja-JP" b="1">
                <a:latin typeface="ＭＳ Ｐゴシック" charset="-128"/>
              </a:rPr>
              <a:t>1982</a:t>
            </a:r>
            <a:r>
              <a:rPr lang="ja-JP" altLang="en-US" b="1">
                <a:latin typeface="ＭＳ Ｐゴシック" charset="-128"/>
              </a:rPr>
              <a:t>年　</a:t>
            </a:r>
            <a:r>
              <a:rPr lang="en-US" altLang="ja-JP" b="1">
                <a:latin typeface="ＭＳ Ｐゴシック" charset="-128"/>
              </a:rPr>
              <a:t>IBM</a:t>
            </a:r>
            <a:r>
              <a:rPr lang="ja-JP" altLang="en-US" b="1">
                <a:latin typeface="ＭＳ Ｐゴシック" charset="-128"/>
              </a:rPr>
              <a:t>産業スパイ事件</a:t>
            </a:r>
          </a:p>
          <a:p>
            <a:pPr>
              <a:spcBef>
                <a:spcPct val="50000"/>
              </a:spcBef>
              <a:buFontTx/>
              <a:buChar char="•"/>
            </a:pPr>
            <a:r>
              <a:rPr lang="en-US" altLang="ja-JP" b="1">
                <a:latin typeface="ＭＳ Ｐゴシック" charset="-128"/>
              </a:rPr>
              <a:t>1983</a:t>
            </a:r>
            <a:r>
              <a:rPr lang="ja-JP" altLang="en-US" b="1">
                <a:latin typeface="ＭＳ Ｐゴシック" charset="-128"/>
              </a:rPr>
              <a:t>年　プログラム権法の検討</a:t>
            </a:r>
          </a:p>
          <a:p>
            <a:pPr>
              <a:spcBef>
                <a:spcPct val="50000"/>
              </a:spcBef>
              <a:buFontTx/>
              <a:buChar char="•"/>
            </a:pPr>
            <a:r>
              <a:rPr lang="en-US" altLang="ja-JP" b="1">
                <a:latin typeface="ＭＳ Ｐゴシック" charset="-128"/>
              </a:rPr>
              <a:t>1986</a:t>
            </a:r>
            <a:r>
              <a:rPr lang="ja-JP" altLang="en-US" b="1">
                <a:latin typeface="ＭＳ Ｐゴシック" charset="-128"/>
              </a:rPr>
              <a:t>年　著作権法改定（著作権によるソフトウェア保護）</a:t>
            </a:r>
          </a:p>
        </p:txBody>
      </p:sp>
      <p:sp>
        <p:nvSpPr>
          <p:cNvPr id="73740" name="Text Box 22"/>
          <p:cNvSpPr txBox="1">
            <a:spLocks noChangeArrowheads="1"/>
          </p:cNvSpPr>
          <p:nvPr/>
        </p:nvSpPr>
        <p:spPr bwMode="auto">
          <a:xfrm>
            <a:off x="1712913" y="5300663"/>
            <a:ext cx="4248150" cy="1328737"/>
          </a:xfrm>
          <a:prstGeom prst="rect">
            <a:avLst/>
          </a:prstGeom>
          <a:noFill/>
          <a:ln w="9525">
            <a:noFill/>
            <a:miter lim="800000"/>
            <a:headEnd/>
            <a:tailEnd/>
          </a:ln>
        </p:spPr>
        <p:txBody>
          <a:bodyPr>
            <a:spAutoFit/>
          </a:bodyPr>
          <a:lstStyle/>
          <a:p>
            <a:pPr>
              <a:spcBef>
                <a:spcPct val="50000"/>
              </a:spcBef>
              <a:buFontTx/>
              <a:buChar char="•"/>
            </a:pPr>
            <a:r>
              <a:rPr lang="en-US" altLang="ja-JP" b="1">
                <a:latin typeface="ＭＳ Ｐゴシック" charset="-128"/>
              </a:rPr>
              <a:t>1990</a:t>
            </a:r>
            <a:r>
              <a:rPr lang="ja-JP" altLang="en-US" b="1">
                <a:latin typeface="ＭＳ Ｐゴシック" charset="-128"/>
              </a:rPr>
              <a:t>年　日米知的所有権協議</a:t>
            </a:r>
          </a:p>
          <a:p>
            <a:pPr>
              <a:spcBef>
                <a:spcPct val="50000"/>
              </a:spcBef>
              <a:buFontTx/>
              <a:buChar char="•"/>
            </a:pPr>
            <a:r>
              <a:rPr lang="en-US" altLang="ja-JP" b="1">
                <a:latin typeface="ＭＳ Ｐゴシック" charset="-128"/>
              </a:rPr>
              <a:t>1997</a:t>
            </a:r>
            <a:r>
              <a:rPr lang="ja-JP" altLang="en-US" b="1">
                <a:latin typeface="ＭＳ Ｐゴシック" charset="-128"/>
              </a:rPr>
              <a:t>年　ソフトウェア関連発明に関する運用指針の改訂（ソフトウェア単体での特許認可）</a:t>
            </a:r>
          </a:p>
        </p:txBody>
      </p:sp>
      <p:sp>
        <p:nvSpPr>
          <p:cNvPr id="73741"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５－１－２</a:t>
            </a:r>
          </a:p>
        </p:txBody>
      </p:sp>
      <p:sp>
        <p:nvSpPr>
          <p:cNvPr id="73742"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0DD0B3BC-5F42-4981-9DBD-66DBDEDD5722}" type="slidenum">
              <a:rPr lang="en-US" altLang="ja-JP" sz="1200" smtClean="0">
                <a:ea typeface="ＭＳ Ｐゴシック" charset="-128"/>
              </a:rPr>
              <a:pPr>
                <a:lnSpc>
                  <a:spcPct val="80000"/>
                </a:lnSpc>
              </a:pPr>
              <a:t>13</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タイトル 1"/>
          <p:cNvSpPr>
            <a:spLocks noGrp="1"/>
          </p:cNvSpPr>
          <p:nvPr>
            <p:ph type="title"/>
          </p:nvPr>
        </p:nvSpPr>
        <p:spPr>
          <a:xfrm>
            <a:off x="663575" y="228600"/>
            <a:ext cx="8832850" cy="990600"/>
          </a:xfrm>
        </p:spPr>
        <p:txBody>
          <a:bodyPr/>
          <a:lstStyle/>
          <a:p>
            <a:r>
              <a:rPr lang="ja-JP" altLang="en-US" smtClean="0">
                <a:solidFill>
                  <a:schemeClr val="tx1"/>
                </a:solidFill>
                <a:latin typeface="ＭＳ Ｐゴシック" charset="-128"/>
                <a:ea typeface="ＭＳ Ｐゴシック" charset="-128"/>
              </a:rPr>
              <a:t>　ソフトウェア関連発明の歴史</a:t>
            </a:r>
          </a:p>
        </p:txBody>
      </p:sp>
      <p:sp>
        <p:nvSpPr>
          <p:cNvPr id="75778" name="テキスト ボックス 3"/>
          <p:cNvSpPr txBox="1">
            <a:spLocks noChangeArrowheads="1"/>
          </p:cNvSpPr>
          <p:nvPr/>
        </p:nvSpPr>
        <p:spPr bwMode="auto">
          <a:xfrm>
            <a:off x="0" y="0"/>
            <a:ext cx="3008313" cy="523875"/>
          </a:xfrm>
          <a:prstGeom prst="rect">
            <a:avLst/>
          </a:prstGeom>
          <a:noFill/>
          <a:ln w="9525">
            <a:noFill/>
            <a:miter lim="800000"/>
            <a:headEnd/>
            <a:tailEnd/>
          </a:ln>
        </p:spPr>
        <p:txBody>
          <a:bodyPr>
            <a:spAutoFit/>
          </a:bodyPr>
          <a:lstStyle/>
          <a:p>
            <a:r>
              <a:rPr lang="ja-JP" altLang="en-US" sz="2800">
                <a:latin typeface="ＭＳ Ｐゴシック" charset="-128"/>
              </a:rPr>
              <a:t>５－１－２</a:t>
            </a:r>
          </a:p>
        </p:txBody>
      </p:sp>
      <p:sp>
        <p:nvSpPr>
          <p:cNvPr id="6" name="角丸四角形 5"/>
          <p:cNvSpPr/>
          <p:nvPr/>
        </p:nvSpPr>
        <p:spPr>
          <a:xfrm>
            <a:off x="128588" y="1628775"/>
            <a:ext cx="5688012" cy="431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a:solidFill>
                  <a:schemeClr val="tx1"/>
                </a:solidFill>
                <a:latin typeface="ＭＳ Ｐゴシック" pitchFamily="50" charset="-128"/>
                <a:ea typeface="ＭＳ Ｐゴシック" pitchFamily="50" charset="-128"/>
              </a:rPr>
              <a:t>かつての技術開発、製品開発のメインはハードウェア</a:t>
            </a:r>
          </a:p>
        </p:txBody>
      </p:sp>
      <p:pic>
        <p:nvPicPr>
          <p:cNvPr id="75780" name="Picture 2"/>
          <p:cNvPicPr>
            <a:picLocks noChangeAspect="1" noChangeArrowheads="1"/>
          </p:cNvPicPr>
          <p:nvPr/>
        </p:nvPicPr>
        <p:blipFill>
          <a:blip r:embed="rId3"/>
          <a:srcRect/>
          <a:stretch>
            <a:fillRect/>
          </a:stretch>
        </p:blipFill>
        <p:spPr bwMode="auto">
          <a:xfrm>
            <a:off x="6513513" y="1989138"/>
            <a:ext cx="1008062" cy="1079500"/>
          </a:xfrm>
          <a:prstGeom prst="rect">
            <a:avLst/>
          </a:prstGeom>
          <a:noFill/>
          <a:ln w="9525">
            <a:noFill/>
            <a:miter lim="800000"/>
            <a:headEnd/>
            <a:tailEnd/>
          </a:ln>
        </p:spPr>
      </p:pic>
      <p:pic>
        <p:nvPicPr>
          <p:cNvPr id="75781" name="Picture 4"/>
          <p:cNvPicPr>
            <a:picLocks noChangeAspect="1" noChangeArrowheads="1"/>
          </p:cNvPicPr>
          <p:nvPr/>
        </p:nvPicPr>
        <p:blipFill>
          <a:blip r:embed="rId4"/>
          <a:srcRect/>
          <a:stretch>
            <a:fillRect/>
          </a:stretch>
        </p:blipFill>
        <p:spPr bwMode="auto">
          <a:xfrm>
            <a:off x="7545388" y="2205038"/>
            <a:ext cx="1223962" cy="1079500"/>
          </a:xfrm>
          <a:prstGeom prst="rect">
            <a:avLst/>
          </a:prstGeom>
          <a:noFill/>
          <a:ln w="9525">
            <a:noFill/>
            <a:miter lim="800000"/>
            <a:headEnd/>
            <a:tailEnd/>
          </a:ln>
        </p:spPr>
      </p:pic>
      <p:pic>
        <p:nvPicPr>
          <p:cNvPr id="75782" name="Picture 5" descr="C:\Users\IPrism-N\AppData\Local\Microsoft\Windows\Temporary Internet Files\Low\Content.IE5\AWQ2ARKJ\MC900433852[1].PNG"/>
          <p:cNvPicPr>
            <a:picLocks noChangeAspect="1" noChangeArrowheads="1"/>
          </p:cNvPicPr>
          <p:nvPr/>
        </p:nvPicPr>
        <p:blipFill>
          <a:blip r:embed="rId5"/>
          <a:srcRect/>
          <a:stretch>
            <a:fillRect/>
          </a:stretch>
        </p:blipFill>
        <p:spPr bwMode="auto">
          <a:xfrm>
            <a:off x="8840788" y="2708275"/>
            <a:ext cx="1081087" cy="1081088"/>
          </a:xfrm>
          <a:prstGeom prst="rect">
            <a:avLst/>
          </a:prstGeom>
          <a:noFill/>
          <a:ln w="9525">
            <a:noFill/>
            <a:miter lim="800000"/>
            <a:headEnd/>
            <a:tailEnd/>
          </a:ln>
        </p:spPr>
      </p:pic>
      <p:pic>
        <p:nvPicPr>
          <p:cNvPr id="75783" name="Picture 6"/>
          <p:cNvPicPr>
            <a:picLocks noChangeAspect="1" noChangeArrowheads="1"/>
          </p:cNvPicPr>
          <p:nvPr/>
        </p:nvPicPr>
        <p:blipFill>
          <a:blip r:embed="rId6"/>
          <a:srcRect/>
          <a:stretch>
            <a:fillRect/>
          </a:stretch>
        </p:blipFill>
        <p:spPr bwMode="auto">
          <a:xfrm>
            <a:off x="7977188" y="4840288"/>
            <a:ext cx="1247775" cy="1200150"/>
          </a:xfrm>
          <a:prstGeom prst="rect">
            <a:avLst/>
          </a:prstGeom>
          <a:noFill/>
          <a:ln w="9525">
            <a:noFill/>
            <a:miter lim="800000"/>
            <a:headEnd/>
            <a:tailEnd/>
          </a:ln>
        </p:spPr>
      </p:pic>
      <p:sp>
        <p:nvSpPr>
          <p:cNvPr id="7" name="テキスト ボックス 6"/>
          <p:cNvSpPr txBox="1"/>
          <p:nvPr/>
        </p:nvSpPr>
        <p:spPr>
          <a:xfrm>
            <a:off x="128588" y="2555875"/>
            <a:ext cx="5688012" cy="585788"/>
          </a:xfrm>
          <a:prstGeom prst="rect">
            <a:avLst/>
          </a:prstGeom>
          <a:solidFill>
            <a:schemeClr val="accent1">
              <a:lumMod val="40000"/>
              <a:lumOff val="60000"/>
            </a:schemeClr>
          </a:solidFill>
          <a:ln>
            <a:solidFill>
              <a:schemeClr val="tx1"/>
            </a:solidFill>
          </a:ln>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ja-JP" altLang="en-US" sz="1600" b="1" smtClean="0">
                <a:latin typeface="ＭＳ Ｐゴシック" pitchFamily="50" charset="-128"/>
                <a:ea typeface="ＭＳ Ｐゴシック" pitchFamily="50" charset="-128"/>
              </a:rPr>
              <a:t>ハードウェアの性能が向上することにより、専用の</a:t>
            </a:r>
            <a:r>
              <a:rPr lang="en-US" altLang="ja-JP" sz="1600" b="1" smtClean="0">
                <a:latin typeface="ＭＳ Ｐゴシック" pitchFamily="50" charset="-128"/>
                <a:ea typeface="ＭＳ Ｐゴシック" pitchFamily="50" charset="-128"/>
              </a:rPr>
              <a:t>LSI</a:t>
            </a:r>
            <a:r>
              <a:rPr lang="ja-JP" altLang="en-US" sz="1600" b="1" smtClean="0">
                <a:latin typeface="ＭＳ Ｐゴシック" pitchFamily="50" charset="-128"/>
                <a:ea typeface="ＭＳ Ｐゴシック" pitchFamily="50" charset="-128"/>
              </a:rPr>
              <a:t>による処理からソフトウェアによる処理へ移行した</a:t>
            </a:r>
          </a:p>
        </p:txBody>
      </p:sp>
      <p:sp>
        <p:nvSpPr>
          <p:cNvPr id="8" name="テキスト ボックス 7"/>
          <p:cNvSpPr txBox="1"/>
          <p:nvPr/>
        </p:nvSpPr>
        <p:spPr>
          <a:xfrm>
            <a:off x="128588" y="3141663"/>
            <a:ext cx="5688012" cy="584200"/>
          </a:xfrm>
          <a:prstGeom prst="rect">
            <a:avLst/>
          </a:prstGeom>
          <a:solidFill>
            <a:schemeClr val="accent2">
              <a:lumMod val="60000"/>
              <a:lumOff val="40000"/>
            </a:schemeClr>
          </a:solidFill>
          <a:ln>
            <a:solidFill>
              <a:schemeClr val="tx1"/>
            </a:solid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b="1" smtClean="0">
                <a:latin typeface="ＭＳ Ｐゴシック" pitchFamily="50" charset="-128"/>
              </a:rPr>
              <a:t>ハードウェアのコストは低減する一方、ソフトウェア開発に莫大な資本、労力がかかるように</a:t>
            </a:r>
          </a:p>
        </p:txBody>
      </p:sp>
      <p:sp>
        <p:nvSpPr>
          <p:cNvPr id="9" name="角丸四角形 8"/>
          <p:cNvSpPr/>
          <p:nvPr/>
        </p:nvSpPr>
        <p:spPr>
          <a:xfrm>
            <a:off x="128588" y="5516563"/>
            <a:ext cx="6408737" cy="7207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ＭＳ Ｐゴシック" pitchFamily="50" charset="-128"/>
                <a:ea typeface="ＭＳ Ｐゴシック" pitchFamily="50" charset="-128"/>
              </a:rPr>
              <a:t>ソフトウェアが独自の価値を持つ財産となり、保護の要請が強まる</a:t>
            </a:r>
            <a:endParaRPr lang="en-US" altLang="ja-JP" sz="2000" dirty="0">
              <a:solidFill>
                <a:schemeClr val="tx1"/>
              </a:solidFill>
              <a:latin typeface="ＭＳ Ｐゴシック" pitchFamily="50" charset="-128"/>
              <a:ea typeface="ＭＳ Ｐゴシック" pitchFamily="50" charset="-128"/>
            </a:endParaRPr>
          </a:p>
        </p:txBody>
      </p:sp>
      <p:sp>
        <p:nvSpPr>
          <p:cNvPr id="75787" name="テキスト ボックス 9"/>
          <p:cNvSpPr txBox="1">
            <a:spLocks noChangeArrowheads="1"/>
          </p:cNvSpPr>
          <p:nvPr/>
        </p:nvSpPr>
        <p:spPr bwMode="auto">
          <a:xfrm>
            <a:off x="6248400" y="1511300"/>
            <a:ext cx="1273175" cy="430213"/>
          </a:xfrm>
          <a:prstGeom prst="rect">
            <a:avLst/>
          </a:prstGeom>
          <a:noFill/>
          <a:ln w="9525">
            <a:solidFill>
              <a:schemeClr val="tx1"/>
            </a:solidFill>
            <a:miter lim="800000"/>
            <a:headEnd/>
            <a:tailEnd/>
          </a:ln>
        </p:spPr>
        <p:txBody>
          <a:bodyPr>
            <a:spAutoFit/>
          </a:bodyPr>
          <a:lstStyle/>
          <a:p>
            <a:r>
              <a:rPr lang="ja-JP" altLang="en-US" sz="1100" b="1">
                <a:latin typeface="ＭＳ Ｐゴシック" charset="-128"/>
              </a:rPr>
              <a:t>電卓</a:t>
            </a:r>
            <a:endParaRPr lang="en-US" altLang="ja-JP" sz="1100" b="1">
              <a:latin typeface="ＭＳ Ｐゴシック" charset="-128"/>
            </a:endParaRPr>
          </a:p>
          <a:p>
            <a:r>
              <a:rPr lang="ja-JP" altLang="en-US" sz="1100" b="1">
                <a:latin typeface="ＭＳ Ｐゴシック" charset="-128"/>
              </a:rPr>
              <a:t>：ハードそのもの</a:t>
            </a:r>
          </a:p>
        </p:txBody>
      </p:sp>
      <p:sp>
        <p:nvSpPr>
          <p:cNvPr id="75788" name="テキスト ボックス 10"/>
          <p:cNvSpPr txBox="1">
            <a:spLocks noChangeArrowheads="1"/>
          </p:cNvSpPr>
          <p:nvPr/>
        </p:nvSpPr>
        <p:spPr bwMode="auto">
          <a:xfrm>
            <a:off x="7521575" y="1511300"/>
            <a:ext cx="2039938" cy="600075"/>
          </a:xfrm>
          <a:prstGeom prst="rect">
            <a:avLst/>
          </a:prstGeom>
          <a:noFill/>
          <a:ln w="9525">
            <a:solidFill>
              <a:schemeClr val="tx1"/>
            </a:solidFill>
            <a:miter lim="800000"/>
            <a:headEnd/>
            <a:tailEnd/>
          </a:ln>
        </p:spPr>
        <p:txBody>
          <a:bodyPr>
            <a:spAutoFit/>
          </a:bodyPr>
          <a:lstStyle/>
          <a:p>
            <a:r>
              <a:rPr lang="ja-JP" altLang="en-US" sz="1100" b="1">
                <a:latin typeface="ＭＳ Ｐゴシック" charset="-128"/>
              </a:rPr>
              <a:t>ワープロ</a:t>
            </a:r>
            <a:endParaRPr lang="en-US" altLang="ja-JP" sz="1100" b="1">
              <a:latin typeface="ＭＳ Ｐゴシック" charset="-128"/>
            </a:endParaRPr>
          </a:p>
          <a:p>
            <a:r>
              <a:rPr lang="ja-JP" altLang="en-US" sz="1100" b="1">
                <a:latin typeface="ＭＳ Ｐゴシック" charset="-128"/>
              </a:rPr>
              <a:t>本体：ハード</a:t>
            </a:r>
            <a:endParaRPr lang="en-US" altLang="ja-JP" sz="1100" b="1">
              <a:latin typeface="ＭＳ Ｐゴシック" charset="-128"/>
            </a:endParaRPr>
          </a:p>
          <a:p>
            <a:r>
              <a:rPr lang="ja-JP" altLang="en-US" sz="1100" b="1">
                <a:latin typeface="ＭＳ Ｐゴシック" charset="-128"/>
              </a:rPr>
              <a:t>かな漢字変換プログラム：ソフト</a:t>
            </a:r>
          </a:p>
        </p:txBody>
      </p:sp>
      <p:sp>
        <p:nvSpPr>
          <p:cNvPr id="75789" name="テキスト ボックス 12"/>
          <p:cNvSpPr txBox="1">
            <a:spLocks noChangeArrowheads="1"/>
          </p:cNvSpPr>
          <p:nvPr/>
        </p:nvSpPr>
        <p:spPr bwMode="auto">
          <a:xfrm>
            <a:off x="8266113" y="3716338"/>
            <a:ext cx="1655762" cy="600075"/>
          </a:xfrm>
          <a:prstGeom prst="rect">
            <a:avLst/>
          </a:prstGeom>
          <a:noFill/>
          <a:ln w="9525">
            <a:solidFill>
              <a:schemeClr val="tx1"/>
            </a:solidFill>
            <a:miter lim="800000"/>
            <a:headEnd/>
            <a:tailEnd/>
          </a:ln>
        </p:spPr>
        <p:txBody>
          <a:bodyPr>
            <a:spAutoFit/>
          </a:bodyPr>
          <a:lstStyle/>
          <a:p>
            <a:r>
              <a:rPr lang="ja-JP" altLang="en-US" sz="1100" b="1">
                <a:latin typeface="ＭＳ Ｐゴシック" charset="-128"/>
              </a:rPr>
              <a:t>かな漢字変換プログラム</a:t>
            </a:r>
            <a:endParaRPr lang="en-US" altLang="ja-JP" sz="1100" b="1">
              <a:latin typeface="ＭＳ Ｐゴシック" charset="-128"/>
            </a:endParaRPr>
          </a:p>
          <a:p>
            <a:r>
              <a:rPr lang="ja-JP" altLang="en-US" sz="1100" b="1">
                <a:latin typeface="ＭＳ Ｐゴシック" charset="-128"/>
              </a:rPr>
              <a:t>媒体（フロッピー）：ハード</a:t>
            </a:r>
            <a:endParaRPr lang="en-US" altLang="ja-JP" sz="1100" b="1">
              <a:latin typeface="ＭＳ Ｐゴシック" charset="-128"/>
            </a:endParaRPr>
          </a:p>
          <a:p>
            <a:r>
              <a:rPr lang="ja-JP" altLang="en-US" sz="1100" b="1">
                <a:latin typeface="ＭＳ Ｐゴシック" charset="-128"/>
              </a:rPr>
              <a:t>プログラム：ソフト</a:t>
            </a:r>
          </a:p>
        </p:txBody>
      </p:sp>
      <p:sp>
        <p:nvSpPr>
          <p:cNvPr id="14" name="屈折矢印 13"/>
          <p:cNvSpPr/>
          <p:nvPr/>
        </p:nvSpPr>
        <p:spPr>
          <a:xfrm rot="5400000">
            <a:off x="7086601" y="2825750"/>
            <a:ext cx="215900" cy="7016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屈折矢印 19"/>
          <p:cNvSpPr/>
          <p:nvPr/>
        </p:nvSpPr>
        <p:spPr>
          <a:xfrm rot="5400000">
            <a:off x="8382001" y="3041650"/>
            <a:ext cx="215900" cy="7016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792" name="テキスト ボックス 14"/>
          <p:cNvSpPr txBox="1">
            <a:spLocks noChangeArrowheads="1"/>
          </p:cNvSpPr>
          <p:nvPr/>
        </p:nvSpPr>
        <p:spPr bwMode="auto">
          <a:xfrm>
            <a:off x="6843713" y="6040438"/>
            <a:ext cx="2717800" cy="430212"/>
          </a:xfrm>
          <a:prstGeom prst="rect">
            <a:avLst/>
          </a:prstGeom>
          <a:noFill/>
          <a:ln w="9525">
            <a:solidFill>
              <a:schemeClr val="tx1"/>
            </a:solidFill>
            <a:miter lim="800000"/>
            <a:headEnd/>
            <a:tailEnd/>
          </a:ln>
        </p:spPr>
        <p:txBody>
          <a:bodyPr>
            <a:spAutoFit/>
          </a:bodyPr>
          <a:lstStyle/>
          <a:p>
            <a:r>
              <a:rPr lang="en-US" altLang="ja-JP" sz="1100" b="1">
                <a:latin typeface="ＭＳ Ｐゴシック" charset="-128"/>
              </a:rPr>
              <a:t>ASP</a:t>
            </a:r>
            <a:r>
              <a:rPr lang="ja-JP" altLang="en-US" sz="1100" b="1">
                <a:latin typeface="ＭＳ Ｐゴシック" charset="-128"/>
              </a:rPr>
              <a:t>プログラム</a:t>
            </a:r>
            <a:endParaRPr lang="en-US" altLang="ja-JP" sz="1100" b="1">
              <a:latin typeface="ＭＳ Ｐゴシック" charset="-128"/>
            </a:endParaRPr>
          </a:p>
          <a:p>
            <a:r>
              <a:rPr lang="ja-JP" altLang="en-US" sz="1100" b="1">
                <a:latin typeface="ＭＳ Ｐゴシック" charset="-128"/>
              </a:rPr>
              <a:t>ネットワーク上のプログラム：ソフトそのもの</a:t>
            </a:r>
          </a:p>
        </p:txBody>
      </p:sp>
      <p:sp>
        <p:nvSpPr>
          <p:cNvPr id="16" name="左中かっこ 15"/>
          <p:cNvSpPr/>
          <p:nvPr/>
        </p:nvSpPr>
        <p:spPr>
          <a:xfrm>
            <a:off x="5816600" y="1511300"/>
            <a:ext cx="431800" cy="2805113"/>
          </a:xfrm>
          <a:prstGeom prst="leftBrace">
            <a:avLst>
              <a:gd name="adj1" fmla="val 62474"/>
              <a:gd name="adj2" fmla="val 5553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左中かっこ 16"/>
          <p:cNvSpPr/>
          <p:nvPr/>
        </p:nvSpPr>
        <p:spPr>
          <a:xfrm>
            <a:off x="6537325" y="4868863"/>
            <a:ext cx="347663" cy="1603375"/>
          </a:xfrm>
          <a:prstGeom prst="leftBrace">
            <a:avLst>
              <a:gd name="adj1" fmla="val 57118"/>
              <a:gd name="adj2" fmla="val 5936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下矢印 17"/>
          <p:cNvSpPr/>
          <p:nvPr/>
        </p:nvSpPr>
        <p:spPr>
          <a:xfrm>
            <a:off x="2144713" y="2111375"/>
            <a:ext cx="720725" cy="417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9" name="下矢印 18"/>
          <p:cNvSpPr/>
          <p:nvPr/>
        </p:nvSpPr>
        <p:spPr>
          <a:xfrm>
            <a:off x="2162175" y="3860800"/>
            <a:ext cx="684213" cy="1579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5797"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C28C8476-DE1C-4B4E-9E9D-5DC09ECC0FC1}" type="slidenum">
              <a:rPr lang="en-US" altLang="ja-JP" sz="1200" smtClean="0">
                <a:ea typeface="ＭＳ Ｐゴシック" charset="-128"/>
              </a:rPr>
              <a:pPr>
                <a:lnSpc>
                  <a:spcPct val="80000"/>
                </a:lnSpc>
              </a:pPr>
              <a:t>14</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コンテンツ プレースホルダー 21"/>
          <p:cNvSpPr>
            <a:spLocks noGrp="1"/>
          </p:cNvSpPr>
          <p:nvPr>
            <p:ph sz="quarter" idx="1"/>
          </p:nvPr>
        </p:nvSpPr>
        <p:spPr>
          <a:xfrm>
            <a:off x="663575" y="1600200"/>
            <a:ext cx="8832850" cy="4495800"/>
          </a:xfrm>
        </p:spPr>
        <p:txBody>
          <a:bodyPr/>
          <a:lstStyle/>
          <a:p>
            <a:pPr marL="0" indent="0">
              <a:buFont typeface="Wingdings" pitchFamily="2" charset="2"/>
              <a:buNone/>
            </a:pPr>
            <a:r>
              <a:rPr lang="ja-JP" altLang="en-US" smtClean="0">
                <a:latin typeface="ＭＳ Ｐゴシック" charset="-128"/>
                <a:ea typeface="ＭＳ Ｐゴシック" charset="-128"/>
              </a:rPr>
              <a:t>　</a:t>
            </a:r>
          </a:p>
        </p:txBody>
      </p:sp>
      <p:sp>
        <p:nvSpPr>
          <p:cNvPr id="77826" name="タイトル 1"/>
          <p:cNvSpPr>
            <a:spLocks noGrp="1"/>
          </p:cNvSpPr>
          <p:nvPr>
            <p:ph type="title"/>
          </p:nvPr>
        </p:nvSpPr>
        <p:spPr>
          <a:xfrm>
            <a:off x="663575" y="228600"/>
            <a:ext cx="8832850" cy="990600"/>
          </a:xfrm>
        </p:spPr>
        <p:txBody>
          <a:bodyPr/>
          <a:lstStyle/>
          <a:p>
            <a:r>
              <a:rPr lang="ja-JP" altLang="en-US" smtClean="0">
                <a:solidFill>
                  <a:schemeClr val="tx1"/>
                </a:solidFill>
                <a:latin typeface="ＭＳ Ｐゴシック" charset="-128"/>
                <a:ea typeface="ＭＳ Ｐゴシック" charset="-128"/>
              </a:rPr>
              <a:t>　ソフトウェア関連発明の特許性</a:t>
            </a:r>
          </a:p>
        </p:txBody>
      </p:sp>
      <p:sp>
        <p:nvSpPr>
          <p:cNvPr id="77827" name="テキスト ボックス 3"/>
          <p:cNvSpPr txBox="1">
            <a:spLocks noChangeArrowheads="1"/>
          </p:cNvSpPr>
          <p:nvPr/>
        </p:nvSpPr>
        <p:spPr bwMode="auto">
          <a:xfrm>
            <a:off x="0" y="0"/>
            <a:ext cx="3008313" cy="523875"/>
          </a:xfrm>
          <a:prstGeom prst="rect">
            <a:avLst/>
          </a:prstGeom>
          <a:noFill/>
          <a:ln w="9525">
            <a:noFill/>
            <a:miter lim="800000"/>
            <a:headEnd/>
            <a:tailEnd/>
          </a:ln>
        </p:spPr>
        <p:txBody>
          <a:bodyPr>
            <a:spAutoFit/>
          </a:bodyPr>
          <a:lstStyle/>
          <a:p>
            <a:r>
              <a:rPr lang="ja-JP" altLang="en-US" sz="2800">
                <a:latin typeface="ＭＳ Ｐゴシック" charset="-128"/>
              </a:rPr>
              <a:t>５－１－２</a:t>
            </a:r>
          </a:p>
        </p:txBody>
      </p:sp>
      <p:sp>
        <p:nvSpPr>
          <p:cNvPr id="77828" name="AutoShape 2"/>
          <p:cNvSpPr>
            <a:spLocks noChangeAspect="1" noChangeArrowheads="1"/>
          </p:cNvSpPr>
          <p:nvPr/>
        </p:nvSpPr>
        <p:spPr bwMode="auto">
          <a:xfrm>
            <a:off x="4665663" y="3122613"/>
            <a:ext cx="3467100" cy="1789112"/>
          </a:xfrm>
          <a:prstGeom prst="star32">
            <a:avLst>
              <a:gd name="adj" fmla="val 37500"/>
            </a:avLst>
          </a:prstGeom>
          <a:gradFill rotWithShape="1">
            <a:gsLst>
              <a:gs pos="0">
                <a:srgbClr val="FF6699"/>
              </a:gs>
              <a:gs pos="50000">
                <a:srgbClr val="FFFFFF"/>
              </a:gs>
              <a:gs pos="100000">
                <a:srgbClr val="FF6699"/>
              </a:gs>
            </a:gsLst>
            <a:lin ang="5400000" scaled="1"/>
          </a:gradFill>
          <a:ln w="9525">
            <a:solidFill>
              <a:srgbClr val="FF0000"/>
            </a:solidFill>
            <a:miter lim="800000"/>
            <a:headEnd/>
            <a:tailEnd/>
          </a:ln>
        </p:spPr>
        <p:txBody>
          <a:bodyPr wrap="none" anchor="ctr"/>
          <a:lstStyle/>
          <a:p>
            <a:pPr algn="ctr" eaLnBrk="0" hangingPunct="0"/>
            <a:r>
              <a:rPr lang="ja-JP" altLang="en-US" sz="2000">
                <a:latin typeface="ＭＳ Ｐゴシック" charset="-128"/>
              </a:rPr>
              <a:t>応用分野がビジネス</a:t>
            </a:r>
          </a:p>
          <a:p>
            <a:pPr algn="ctr" eaLnBrk="0" hangingPunct="0"/>
            <a:r>
              <a:rPr lang="ja-JP" altLang="en-US" sz="2000">
                <a:latin typeface="ＭＳ Ｐゴシック" charset="-128"/>
              </a:rPr>
              <a:t>であっても同様！</a:t>
            </a:r>
          </a:p>
        </p:txBody>
      </p:sp>
      <p:pic>
        <p:nvPicPr>
          <p:cNvPr id="77829" name="Picture 3"/>
          <p:cNvPicPr>
            <a:picLocks noChangeAspect="1" noChangeArrowheads="1"/>
          </p:cNvPicPr>
          <p:nvPr/>
        </p:nvPicPr>
        <p:blipFill>
          <a:blip r:embed="rId3"/>
          <a:srcRect/>
          <a:stretch>
            <a:fillRect/>
          </a:stretch>
        </p:blipFill>
        <p:spPr bwMode="auto">
          <a:xfrm>
            <a:off x="417513" y="2265363"/>
            <a:ext cx="942975" cy="2820987"/>
          </a:xfrm>
          <a:prstGeom prst="rect">
            <a:avLst/>
          </a:prstGeom>
          <a:noFill/>
          <a:ln w="9525">
            <a:noFill/>
            <a:miter lim="800000"/>
            <a:headEnd/>
            <a:tailEnd/>
          </a:ln>
        </p:spPr>
      </p:pic>
      <p:pic>
        <p:nvPicPr>
          <p:cNvPr id="77830" name="Picture 4"/>
          <p:cNvPicPr>
            <a:picLocks noChangeAspect="1" noChangeArrowheads="1"/>
          </p:cNvPicPr>
          <p:nvPr/>
        </p:nvPicPr>
        <p:blipFill>
          <a:blip r:embed="rId4"/>
          <a:srcRect/>
          <a:stretch>
            <a:fillRect/>
          </a:stretch>
        </p:blipFill>
        <p:spPr bwMode="auto">
          <a:xfrm>
            <a:off x="7667625" y="4084638"/>
            <a:ext cx="2179638" cy="1652587"/>
          </a:xfrm>
          <a:prstGeom prst="rect">
            <a:avLst/>
          </a:prstGeom>
          <a:noFill/>
          <a:ln w="9525">
            <a:noFill/>
            <a:miter lim="800000"/>
            <a:headEnd/>
            <a:tailEnd/>
          </a:ln>
        </p:spPr>
      </p:pic>
      <p:sp>
        <p:nvSpPr>
          <p:cNvPr id="20488" name="Text Box 5"/>
          <p:cNvSpPr txBox="1">
            <a:spLocks noChangeAspect="1" noChangeArrowheads="1"/>
          </p:cNvSpPr>
          <p:nvPr/>
        </p:nvSpPr>
        <p:spPr bwMode="auto">
          <a:xfrm>
            <a:off x="1616075" y="2068513"/>
            <a:ext cx="2889250" cy="590550"/>
          </a:xfrm>
          <a:prstGeom prst="rect">
            <a:avLst/>
          </a:prstGeom>
          <a:gradFill rotWithShape="1">
            <a:gsLst>
              <a:gs pos="0">
                <a:srgbClr val="FFFF99"/>
              </a:gs>
              <a:gs pos="100000">
                <a:srgbClr val="FFFFFF"/>
              </a:gs>
            </a:gsLst>
            <a:lin ang="5400000" scaled="1"/>
          </a:gra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kumimoji="1">
                <a:solidFill>
                  <a:schemeClr val="tx1"/>
                </a:solidFill>
                <a:latin typeface="Tw Cen MT" charset="0"/>
                <a:ea typeface="ＭＳ Ｐゴシック" charset="0"/>
                <a:cs typeface="SimSun" charset="0"/>
              </a:defRPr>
            </a:lvl1pPr>
            <a:lvl2pPr marL="742950" indent="-285750" eaLnBrk="0" hangingPunct="0">
              <a:defRPr kumimoji="1">
                <a:solidFill>
                  <a:schemeClr val="tx1"/>
                </a:solidFill>
                <a:latin typeface="Tw Cen MT" charset="0"/>
                <a:ea typeface="SimSun" charset="0"/>
                <a:cs typeface="SimSun" charset="0"/>
              </a:defRPr>
            </a:lvl2pPr>
            <a:lvl3pPr marL="1143000" indent="-228600" eaLnBrk="0" hangingPunct="0">
              <a:defRPr kumimoji="1">
                <a:solidFill>
                  <a:schemeClr val="tx1"/>
                </a:solidFill>
                <a:latin typeface="Tw Cen MT" charset="0"/>
                <a:ea typeface="SimSun" charset="0"/>
                <a:cs typeface="SimSun" charset="0"/>
              </a:defRPr>
            </a:lvl3pPr>
            <a:lvl4pPr marL="1600200" indent="-228600" eaLnBrk="0" hangingPunct="0">
              <a:defRPr kumimoji="1">
                <a:solidFill>
                  <a:schemeClr val="tx1"/>
                </a:solidFill>
                <a:latin typeface="Tw Cen MT" charset="0"/>
                <a:ea typeface="SimSun" charset="0"/>
                <a:cs typeface="SimSun" charset="0"/>
              </a:defRPr>
            </a:lvl4pPr>
            <a:lvl5pPr marL="2057400" indent="-228600" eaLnBrk="0" hangingPunct="0">
              <a:defRPr kumimoji="1">
                <a:solidFill>
                  <a:schemeClr val="tx1"/>
                </a:solidFill>
                <a:latin typeface="Tw Cen MT" charset="0"/>
                <a:ea typeface="SimSun" charset="0"/>
                <a:cs typeface="SimSun" charset="0"/>
              </a:defRPr>
            </a:lvl5pPr>
            <a:lvl6pPr marL="2514600" indent="-228600" eaLnBrk="0" fontAlgn="base" hangingPunct="0">
              <a:spcBef>
                <a:spcPct val="0"/>
              </a:spcBef>
              <a:spcAft>
                <a:spcPct val="0"/>
              </a:spcAft>
              <a:defRPr kumimoji="1">
                <a:solidFill>
                  <a:schemeClr val="tx1"/>
                </a:solidFill>
                <a:latin typeface="Tw Cen MT" charset="0"/>
                <a:ea typeface="SimSun" charset="0"/>
                <a:cs typeface="SimSun" charset="0"/>
              </a:defRPr>
            </a:lvl6pPr>
            <a:lvl7pPr marL="2971800" indent="-228600" eaLnBrk="0" fontAlgn="base" hangingPunct="0">
              <a:spcBef>
                <a:spcPct val="0"/>
              </a:spcBef>
              <a:spcAft>
                <a:spcPct val="0"/>
              </a:spcAft>
              <a:defRPr kumimoji="1">
                <a:solidFill>
                  <a:schemeClr val="tx1"/>
                </a:solidFill>
                <a:latin typeface="Tw Cen MT" charset="0"/>
                <a:ea typeface="SimSun" charset="0"/>
                <a:cs typeface="SimSun" charset="0"/>
              </a:defRPr>
            </a:lvl7pPr>
            <a:lvl8pPr marL="3429000" indent="-228600" eaLnBrk="0" fontAlgn="base" hangingPunct="0">
              <a:spcBef>
                <a:spcPct val="0"/>
              </a:spcBef>
              <a:spcAft>
                <a:spcPct val="0"/>
              </a:spcAft>
              <a:defRPr kumimoji="1">
                <a:solidFill>
                  <a:schemeClr val="tx1"/>
                </a:solidFill>
                <a:latin typeface="Tw Cen MT" charset="0"/>
                <a:ea typeface="SimSun" charset="0"/>
                <a:cs typeface="SimSun" charset="0"/>
              </a:defRPr>
            </a:lvl8pPr>
            <a:lvl9pPr marL="3886200" indent="-228600" eaLnBrk="0" fontAlgn="base" hangingPunct="0">
              <a:spcBef>
                <a:spcPct val="0"/>
              </a:spcBef>
              <a:spcAft>
                <a:spcPct val="0"/>
              </a:spcAft>
              <a:defRPr kumimoji="1">
                <a:solidFill>
                  <a:schemeClr val="tx1"/>
                </a:solidFill>
                <a:latin typeface="Tw Cen MT" charset="0"/>
                <a:ea typeface="SimSun" charset="0"/>
                <a:cs typeface="SimSun" charset="0"/>
              </a:defRPr>
            </a:lvl9pPr>
          </a:lstStyle>
          <a:p>
            <a:pPr>
              <a:defRPr/>
            </a:pPr>
            <a:r>
              <a:rPr lang="ja-JP" altLang="en-US" sz="1600" b="1" smtClean="0">
                <a:solidFill>
                  <a:srgbClr val="000000"/>
                </a:solidFill>
                <a:latin typeface="ＭＳ ゴシック" charset="0"/>
                <a:ea typeface="ＭＳ ゴシック" charset="0"/>
                <a:cs typeface="ＭＳ ゴシック" charset="0"/>
              </a:rPr>
              <a:t>ある課題を解決するための</a:t>
            </a:r>
          </a:p>
          <a:p>
            <a:pPr>
              <a:defRPr/>
            </a:pPr>
            <a:r>
              <a:rPr lang="ja-JP" altLang="en-US" sz="1600" b="1" smtClean="0">
                <a:solidFill>
                  <a:srgbClr val="000000"/>
                </a:solidFill>
                <a:latin typeface="ＭＳ ゴシック" charset="0"/>
                <a:ea typeface="ＭＳ ゴシック" charset="0"/>
                <a:cs typeface="ＭＳ ゴシック" charset="0"/>
              </a:rPr>
              <a:t>アイデアを思いつく</a:t>
            </a:r>
            <a:r>
              <a:rPr lang="ja-JP" altLang="en-US" sz="1600" b="1" smtClean="0">
                <a:solidFill>
                  <a:srgbClr val="000000"/>
                </a:solidFill>
                <a:latin typeface="ＭＳ Ｐ明朝" charset="0"/>
                <a:ea typeface="ＭＳ Ｐ明朝" charset="0"/>
                <a:cs typeface="ＭＳ Ｐ明朝" charset="0"/>
              </a:rPr>
              <a:t>！</a:t>
            </a:r>
          </a:p>
        </p:txBody>
      </p:sp>
      <p:sp>
        <p:nvSpPr>
          <p:cNvPr id="20489" name="Text Box 7"/>
          <p:cNvSpPr txBox="1">
            <a:spLocks noChangeAspect="1" noChangeArrowheads="1"/>
          </p:cNvSpPr>
          <p:nvPr/>
        </p:nvSpPr>
        <p:spPr bwMode="auto">
          <a:xfrm>
            <a:off x="1635125" y="3143250"/>
            <a:ext cx="2895600" cy="850900"/>
          </a:xfrm>
          <a:prstGeom prst="rect">
            <a:avLst/>
          </a:prstGeom>
          <a:gradFill rotWithShape="1">
            <a:gsLst>
              <a:gs pos="0">
                <a:srgbClr val="FFFF99"/>
              </a:gs>
              <a:gs pos="100000">
                <a:srgbClr val="FFFFFF"/>
              </a:gs>
            </a:gsLst>
            <a:lin ang="5400000" scaled="1"/>
          </a:gradFill>
          <a:ln w="25400">
            <a:solidFill>
              <a:schemeClr val="tx1"/>
            </a:solidFill>
            <a:miter lim="800000"/>
            <a:headEnd/>
            <a:tailEnd/>
          </a:ln>
          <a:effectLst>
            <a:outerShdw blurRad="63500" dist="107763" dir="2700000" algn="ctr" rotWithShape="0">
              <a:schemeClr val="bg2">
                <a:alpha val="74998"/>
              </a:schemeClr>
            </a:outerShdw>
          </a:effectLst>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eaLnBrk="0" hangingPunct="0">
              <a:defRPr/>
            </a:pPr>
            <a:r>
              <a:rPr lang="ja-JP" altLang="en-US" sz="1600" b="1" smtClean="0">
                <a:solidFill>
                  <a:srgbClr val="000000"/>
                </a:solidFill>
                <a:latin typeface="ＭＳ ゴシック" pitchFamily="49" charset="-128"/>
                <a:ea typeface="ＭＳ ゴシック" pitchFamily="49" charset="-128"/>
              </a:rPr>
              <a:t>コンピュータを使えば </a:t>
            </a:r>
          </a:p>
          <a:p>
            <a:pPr eaLnBrk="0" hangingPunct="0">
              <a:defRPr/>
            </a:pPr>
            <a:r>
              <a:rPr lang="ja-JP" altLang="en-US" sz="1600" b="1" smtClean="0">
                <a:solidFill>
                  <a:srgbClr val="000000"/>
                </a:solidFill>
                <a:latin typeface="ＭＳ ゴシック" pitchFamily="49" charset="-128"/>
                <a:ea typeface="ＭＳ ゴシック" pitchFamily="49" charset="-128"/>
              </a:rPr>
              <a:t>実現できるかもしれない！</a:t>
            </a:r>
          </a:p>
          <a:p>
            <a:pPr eaLnBrk="0" hangingPunct="0">
              <a:defRPr/>
            </a:pPr>
            <a:r>
              <a:rPr lang="ja-JP" altLang="en-US" sz="1600" b="1" smtClean="0">
                <a:solidFill>
                  <a:srgbClr val="000000"/>
                </a:solidFill>
                <a:latin typeface="ＭＳ ゴシック" pitchFamily="49" charset="-128"/>
                <a:ea typeface="ＭＳ ゴシック" pitchFamily="49" charset="-128"/>
              </a:rPr>
              <a:t>でもどうやって？</a:t>
            </a:r>
            <a:endParaRPr lang="ja-JP" altLang="en-US" sz="1200" smtClean="0">
              <a:latin typeface="Times New Roman" pitchFamily="18" charset="0"/>
            </a:endParaRPr>
          </a:p>
        </p:txBody>
      </p:sp>
      <p:sp>
        <p:nvSpPr>
          <p:cNvPr id="20490" name="Text Box 9"/>
          <p:cNvSpPr txBox="1">
            <a:spLocks noChangeAspect="1" noChangeArrowheads="1"/>
          </p:cNvSpPr>
          <p:nvPr/>
        </p:nvSpPr>
        <p:spPr bwMode="auto">
          <a:xfrm>
            <a:off x="1390650" y="4489450"/>
            <a:ext cx="3340100" cy="954088"/>
          </a:xfrm>
          <a:prstGeom prst="rect">
            <a:avLst/>
          </a:prstGeom>
          <a:gradFill rotWithShape="1">
            <a:gsLst>
              <a:gs pos="0">
                <a:srgbClr val="FFFF99"/>
              </a:gs>
              <a:gs pos="100000">
                <a:srgbClr val="FFFFFF"/>
              </a:gs>
            </a:gsLst>
            <a:lin ang="5400000" scaled="1"/>
          </a:gra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lgn="just" eaLnBrk="0" hangingPunct="0">
              <a:defRPr/>
            </a:pPr>
            <a:r>
              <a:rPr lang="ja-JP" altLang="en-US" sz="1600" b="1" smtClean="0">
                <a:solidFill>
                  <a:srgbClr val="000000"/>
                </a:solidFill>
                <a:latin typeface="Century" pitchFamily="18" charset="0"/>
                <a:ea typeface="ＭＳ ゴシック" pitchFamily="49" charset="-128"/>
              </a:rPr>
              <a:t>ハードウエア資源を用いて具体的に実現すれば</a:t>
            </a:r>
            <a:r>
              <a:rPr lang="en-US" altLang="ja-JP" sz="1600" b="1" smtClean="0">
                <a:solidFill>
                  <a:srgbClr val="000000"/>
                </a:solidFill>
                <a:latin typeface="Century" pitchFamily="18" charset="0"/>
                <a:ea typeface="ＭＳ ゴシック" pitchFamily="49" charset="-128"/>
              </a:rPr>
              <a:t>...</a:t>
            </a:r>
            <a:endParaRPr lang="en-US" altLang="ja-JP" sz="1200" b="1" smtClean="0">
              <a:solidFill>
                <a:srgbClr val="000000"/>
              </a:solidFill>
              <a:latin typeface="Century" pitchFamily="18" charset="0"/>
              <a:ea typeface="ＭＳ ゴシック" pitchFamily="49" charset="-128"/>
            </a:endParaRPr>
          </a:p>
          <a:p>
            <a:pPr algn="just" eaLnBrk="0" hangingPunct="0">
              <a:defRPr/>
            </a:pPr>
            <a:r>
              <a:rPr lang="en-US" altLang="ja-JP" sz="1600" b="1" smtClean="0">
                <a:solidFill>
                  <a:srgbClr val="000000"/>
                </a:solidFill>
                <a:latin typeface="Century" pitchFamily="18" charset="0"/>
                <a:ea typeface="ＭＳ ゴシック" pitchFamily="49" charset="-128"/>
              </a:rPr>
              <a:t>→</a:t>
            </a:r>
            <a:r>
              <a:rPr lang="ja-JP" altLang="en-US" b="1" smtClean="0">
                <a:solidFill>
                  <a:srgbClr val="FF0000"/>
                </a:solidFill>
                <a:latin typeface="Century" pitchFamily="18" charset="0"/>
                <a:ea typeface="ＭＳ ゴシック" pitchFamily="49" charset="-128"/>
              </a:rPr>
              <a:t>発明！</a:t>
            </a:r>
            <a:endParaRPr lang="ja-JP" altLang="en-US" smtClean="0">
              <a:latin typeface="Times New Roman" pitchFamily="18" charset="0"/>
            </a:endParaRPr>
          </a:p>
        </p:txBody>
      </p:sp>
      <p:sp>
        <p:nvSpPr>
          <p:cNvPr id="77834" name="Text Box 11"/>
          <p:cNvSpPr txBox="1">
            <a:spLocks noChangeAspect="1" noChangeArrowheads="1"/>
          </p:cNvSpPr>
          <p:nvPr/>
        </p:nvSpPr>
        <p:spPr bwMode="auto">
          <a:xfrm>
            <a:off x="4891088" y="1765300"/>
            <a:ext cx="4679950" cy="1323975"/>
          </a:xfrm>
          <a:prstGeom prst="rect">
            <a:avLst/>
          </a:prstGeom>
          <a:gradFill rotWithShape="1">
            <a:gsLst>
              <a:gs pos="0">
                <a:schemeClr val="hlink"/>
              </a:gs>
              <a:gs pos="100000">
                <a:srgbClr val="FFFFFF"/>
              </a:gs>
            </a:gsLst>
            <a:lin ang="5400000" scaled="1"/>
          </a:gradFill>
          <a:ln w="28575">
            <a:solidFill>
              <a:schemeClr val="hlink"/>
            </a:solidFill>
            <a:miter lim="800000"/>
            <a:headEnd/>
            <a:tailEnd/>
          </a:ln>
        </p:spPr>
        <p:txBody>
          <a:bodyPr>
            <a:spAutoFit/>
          </a:bodyPr>
          <a:lstStyle/>
          <a:p>
            <a:pPr>
              <a:spcBef>
                <a:spcPct val="50000"/>
              </a:spcBef>
            </a:pPr>
            <a:r>
              <a:rPr lang="ja-JP" altLang="en-US" sz="2000">
                <a:latin typeface="ＭＳ Ｐゴシック" charset="-128"/>
              </a:rPr>
              <a:t>「</a:t>
            </a:r>
            <a:r>
              <a:rPr lang="ja-JP" altLang="en-US" sz="2000" b="1">
                <a:solidFill>
                  <a:srgbClr val="FF3300"/>
                </a:solidFill>
                <a:latin typeface="ＭＳ Ｐゴシック" charset="-128"/>
              </a:rPr>
              <a:t>ソフトウエアによる情報処理がハードウエア資源を用いて具体的に実現されている場合</a:t>
            </a:r>
            <a:r>
              <a:rPr lang="ja-JP" altLang="en-US" sz="2000">
                <a:latin typeface="ＭＳ Ｐゴシック" charset="-128"/>
              </a:rPr>
              <a:t>」　⇒「</a:t>
            </a:r>
            <a:r>
              <a:rPr lang="ja-JP" altLang="en-US" sz="2000" b="1">
                <a:solidFill>
                  <a:srgbClr val="FF3300"/>
                </a:solidFill>
                <a:latin typeface="ＭＳ Ｐゴシック" charset="-128"/>
              </a:rPr>
              <a:t>発明</a:t>
            </a:r>
            <a:r>
              <a:rPr lang="ja-JP" altLang="en-US" sz="2000">
                <a:latin typeface="ＭＳ Ｐゴシック" charset="-128"/>
              </a:rPr>
              <a:t>」（「自然法則を利用した技術的思想の創作」）</a:t>
            </a:r>
          </a:p>
        </p:txBody>
      </p:sp>
      <p:sp>
        <p:nvSpPr>
          <p:cNvPr id="77835" name="Text Box 13"/>
          <p:cNvSpPr txBox="1">
            <a:spLocks noChangeAspect="1" noChangeArrowheads="1"/>
          </p:cNvSpPr>
          <p:nvPr/>
        </p:nvSpPr>
        <p:spPr bwMode="auto">
          <a:xfrm>
            <a:off x="1411288" y="5805488"/>
            <a:ext cx="7083425" cy="708025"/>
          </a:xfrm>
          <a:prstGeom prst="rect">
            <a:avLst/>
          </a:prstGeom>
          <a:gradFill rotWithShape="1">
            <a:gsLst>
              <a:gs pos="0">
                <a:schemeClr val="hlink"/>
              </a:gs>
              <a:gs pos="100000">
                <a:srgbClr val="FFFFFF"/>
              </a:gs>
            </a:gsLst>
            <a:lin ang="5400000" scaled="1"/>
          </a:gradFill>
          <a:ln w="28575">
            <a:solidFill>
              <a:schemeClr val="hlink"/>
            </a:solidFill>
            <a:miter lim="800000"/>
            <a:headEnd/>
            <a:tailEnd/>
          </a:ln>
        </p:spPr>
        <p:txBody>
          <a:bodyPr>
            <a:spAutoFit/>
          </a:bodyPr>
          <a:lstStyle/>
          <a:p>
            <a:pPr>
              <a:spcBef>
                <a:spcPct val="50000"/>
              </a:spcBef>
            </a:pPr>
            <a:r>
              <a:rPr lang="ja-JP" altLang="en-US" sz="2000" b="1">
                <a:latin typeface="ＭＳ Ｐゴシック" charset="-128"/>
              </a:rPr>
              <a:t>特許法は、抽象的な「</a:t>
            </a:r>
            <a:r>
              <a:rPr lang="ja-JP" altLang="en-US" sz="2000" b="1">
                <a:solidFill>
                  <a:srgbClr val="FF3300"/>
                </a:solidFill>
                <a:latin typeface="ＭＳ Ｐゴシック" charset="-128"/>
              </a:rPr>
              <a:t>ア</a:t>
            </a:r>
            <a:r>
              <a:rPr lang="ja-JP" altLang="en-US" sz="2000" b="1">
                <a:solidFill>
                  <a:srgbClr val="FF0066"/>
                </a:solidFill>
                <a:latin typeface="ＭＳ Ｐゴシック" charset="-128"/>
              </a:rPr>
              <a:t>イデア</a:t>
            </a:r>
            <a:r>
              <a:rPr lang="ja-JP" altLang="en-US" sz="2000" b="1">
                <a:latin typeface="ＭＳ Ｐゴシック" charset="-128"/>
              </a:rPr>
              <a:t>」そのものではなく、アイデアを具現化する「</a:t>
            </a:r>
            <a:r>
              <a:rPr lang="ja-JP" altLang="en-US" sz="2000" b="1">
                <a:solidFill>
                  <a:srgbClr val="FF3300"/>
                </a:solidFill>
                <a:latin typeface="ＭＳ Ｐゴシック" charset="-128"/>
              </a:rPr>
              <a:t>技術</a:t>
            </a:r>
            <a:r>
              <a:rPr lang="ja-JP" altLang="en-US" sz="2000" b="1">
                <a:latin typeface="ＭＳ Ｐゴシック" charset="-128"/>
              </a:rPr>
              <a:t>」を保護する法律</a:t>
            </a:r>
          </a:p>
        </p:txBody>
      </p:sp>
      <p:sp>
        <p:nvSpPr>
          <p:cNvPr id="19" name="下矢印 18"/>
          <p:cNvSpPr/>
          <p:nvPr/>
        </p:nvSpPr>
        <p:spPr>
          <a:xfrm>
            <a:off x="2855913" y="4084638"/>
            <a:ext cx="454025" cy="404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下矢印 19"/>
          <p:cNvSpPr/>
          <p:nvPr/>
        </p:nvSpPr>
        <p:spPr>
          <a:xfrm>
            <a:off x="2833688" y="2720975"/>
            <a:ext cx="454025" cy="404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838"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B010DF48-B9C0-44E7-B93B-0246B601C687}" type="slidenum">
              <a:rPr lang="en-US" altLang="ja-JP" sz="1200" smtClean="0">
                <a:ea typeface="ＭＳ Ｐゴシック" charset="-128"/>
              </a:rPr>
              <a:pPr>
                <a:lnSpc>
                  <a:spcPct val="80000"/>
                </a:lnSpc>
              </a:pPr>
              <a:t>15</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305300" y="1700213"/>
            <a:ext cx="3849688" cy="1285875"/>
          </a:xfrm>
          <a:prstGeom prst="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9874" name="タイトル 1"/>
          <p:cNvSpPr>
            <a:spLocks noGrp="1"/>
          </p:cNvSpPr>
          <p:nvPr>
            <p:ph type="title"/>
          </p:nvPr>
        </p:nvSpPr>
        <p:spPr>
          <a:xfrm>
            <a:off x="663575" y="228600"/>
            <a:ext cx="8832850" cy="990600"/>
          </a:xfrm>
        </p:spPr>
        <p:txBody>
          <a:bodyPr/>
          <a:lstStyle/>
          <a:p>
            <a:r>
              <a:rPr lang="ja-JP" altLang="en-US" smtClean="0">
                <a:solidFill>
                  <a:schemeClr val="tx1"/>
                </a:solidFill>
                <a:latin typeface="ＭＳ Ｐゴシック" charset="-128"/>
                <a:ea typeface="ＭＳ Ｐゴシック" charset="-128"/>
              </a:rPr>
              <a:t>　ソフトウェア関連発明の課題</a:t>
            </a:r>
          </a:p>
        </p:txBody>
      </p:sp>
      <p:sp>
        <p:nvSpPr>
          <p:cNvPr id="79875" name="テキスト ボックス 3"/>
          <p:cNvSpPr txBox="1">
            <a:spLocks noChangeArrowheads="1"/>
          </p:cNvSpPr>
          <p:nvPr/>
        </p:nvSpPr>
        <p:spPr bwMode="auto">
          <a:xfrm>
            <a:off x="0" y="0"/>
            <a:ext cx="2216150" cy="523875"/>
          </a:xfrm>
          <a:prstGeom prst="rect">
            <a:avLst/>
          </a:prstGeom>
          <a:noFill/>
          <a:ln w="9525">
            <a:noFill/>
            <a:miter lim="800000"/>
            <a:headEnd/>
            <a:tailEnd/>
          </a:ln>
        </p:spPr>
        <p:txBody>
          <a:bodyPr>
            <a:spAutoFit/>
          </a:bodyPr>
          <a:lstStyle/>
          <a:p>
            <a:r>
              <a:rPr lang="ja-JP" altLang="en-US" sz="2800">
                <a:latin typeface="ＭＳ Ｐゴシック" charset="-128"/>
              </a:rPr>
              <a:t>５－１－２</a:t>
            </a:r>
          </a:p>
        </p:txBody>
      </p:sp>
      <p:sp>
        <p:nvSpPr>
          <p:cNvPr id="6" name="テキスト ボックス 5"/>
          <p:cNvSpPr txBox="1">
            <a:spLocks noChangeArrowheads="1"/>
          </p:cNvSpPr>
          <p:nvPr/>
        </p:nvSpPr>
        <p:spPr bwMode="auto">
          <a:xfrm>
            <a:off x="812800" y="1916113"/>
            <a:ext cx="3132138" cy="584200"/>
          </a:xfrm>
          <a:prstGeom prst="rect">
            <a:avLst/>
          </a:prstGeom>
          <a:solidFill>
            <a:srgbClr val="BFD2D9"/>
          </a:solidFill>
          <a:ln w="10000">
            <a:solidFill>
              <a:schemeClr val="accent1"/>
            </a:solidFill>
            <a:miter lim="800000"/>
            <a:headEnd/>
            <a:tailEnd/>
          </a:ln>
          <a:effectLst>
            <a:outerShdw blurRad="38100" dist="30000" dir="5400000" rotWithShape="0">
              <a:srgbClr val="808080">
                <a:alpha val="45000"/>
              </a:srgbClr>
            </a:outerShdw>
          </a:effec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lgn="ctr">
              <a:defRPr/>
            </a:pPr>
            <a:r>
              <a:rPr lang="ja-JP" altLang="en-US" sz="1600" b="1" dirty="0" smtClean="0">
                <a:solidFill>
                  <a:srgbClr val="000000"/>
                </a:solidFill>
                <a:latin typeface="ＭＳ Ｐゴシック" pitchFamily="50" charset="-128"/>
                <a:ea typeface="ＭＳ Ｐゴシック" pitchFamily="50" charset="-128"/>
              </a:rPr>
              <a:t>　　特許は国内でのみ有効</a:t>
            </a:r>
            <a:endParaRPr lang="en-US" altLang="ja-JP" sz="1600" b="1" dirty="0" smtClean="0">
              <a:solidFill>
                <a:srgbClr val="000000"/>
              </a:solidFill>
              <a:latin typeface="ＭＳ Ｐゴシック" pitchFamily="50" charset="-128"/>
              <a:ea typeface="ＭＳ Ｐゴシック" pitchFamily="50" charset="-128"/>
            </a:endParaRPr>
          </a:p>
          <a:p>
            <a:pPr algn="ctr">
              <a:defRPr/>
            </a:pPr>
            <a:r>
              <a:rPr lang="ja-JP" altLang="en-US" sz="1600" b="1" dirty="0" smtClean="0">
                <a:solidFill>
                  <a:srgbClr val="000000"/>
                </a:solidFill>
                <a:latin typeface="ＭＳ Ｐゴシック" pitchFamily="50" charset="-128"/>
                <a:ea typeface="ＭＳ Ｐゴシック" pitchFamily="50" charset="-128"/>
              </a:rPr>
              <a:t>（属地主義）</a:t>
            </a:r>
          </a:p>
        </p:txBody>
      </p:sp>
      <p:sp>
        <p:nvSpPr>
          <p:cNvPr id="5" name="テキスト ボックス 4"/>
          <p:cNvSpPr txBox="1">
            <a:spLocks noChangeArrowheads="1"/>
          </p:cNvSpPr>
          <p:nvPr/>
        </p:nvSpPr>
        <p:spPr bwMode="auto">
          <a:xfrm>
            <a:off x="200025" y="1628775"/>
            <a:ext cx="936625" cy="400050"/>
          </a:xfrm>
          <a:prstGeom prst="rect">
            <a:avLst/>
          </a:prstGeom>
          <a:solidFill>
            <a:srgbClr val="BFD2D9"/>
          </a:solidFill>
          <a:ln w="10000">
            <a:solidFill>
              <a:schemeClr val="accent1"/>
            </a:solidFill>
            <a:miter lim="800000"/>
            <a:headEnd/>
            <a:tailEnd/>
          </a:ln>
          <a:effectLst>
            <a:outerShdw blurRad="38100" dist="30000" dir="5400000" rotWithShape="0">
              <a:srgbClr val="808080">
                <a:alpha val="45000"/>
              </a:srgbClr>
            </a:outerShdw>
          </a:effec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lgn="ctr">
              <a:defRPr/>
            </a:pPr>
            <a:r>
              <a:rPr lang="ja-JP" altLang="en-US" sz="2000" smtClean="0">
                <a:solidFill>
                  <a:srgbClr val="000000"/>
                </a:solidFill>
                <a:latin typeface="ＭＳ Ｐゴシック" pitchFamily="50" charset="-128"/>
                <a:ea typeface="ＭＳ Ｐゴシック" pitchFamily="50" charset="-128"/>
              </a:rPr>
              <a:t>原則</a:t>
            </a:r>
          </a:p>
        </p:txBody>
      </p:sp>
      <p:pic>
        <p:nvPicPr>
          <p:cNvPr id="79878" name="Picture 2"/>
          <p:cNvPicPr>
            <a:picLocks noChangeAspect="1" noChangeArrowheads="1"/>
          </p:cNvPicPr>
          <p:nvPr/>
        </p:nvPicPr>
        <p:blipFill>
          <a:blip r:embed="rId3"/>
          <a:srcRect/>
          <a:stretch>
            <a:fillRect/>
          </a:stretch>
        </p:blipFill>
        <p:spPr bwMode="auto">
          <a:xfrm rot="588838">
            <a:off x="5294313" y="1785938"/>
            <a:ext cx="1439862" cy="1189037"/>
          </a:xfrm>
          <a:prstGeom prst="rect">
            <a:avLst/>
          </a:prstGeom>
          <a:noFill/>
          <a:ln w="9525">
            <a:noFill/>
            <a:miter lim="800000"/>
            <a:headEnd/>
            <a:tailEnd/>
          </a:ln>
        </p:spPr>
      </p:pic>
      <p:pic>
        <p:nvPicPr>
          <p:cNvPr id="79879" name="Picture 4"/>
          <p:cNvPicPr>
            <a:picLocks noChangeAspect="1" noChangeArrowheads="1"/>
          </p:cNvPicPr>
          <p:nvPr/>
        </p:nvPicPr>
        <p:blipFill>
          <a:blip r:embed="rId4"/>
          <a:srcRect/>
          <a:stretch>
            <a:fillRect/>
          </a:stretch>
        </p:blipFill>
        <p:spPr bwMode="auto">
          <a:xfrm>
            <a:off x="4305300" y="4076700"/>
            <a:ext cx="3849688" cy="2160588"/>
          </a:xfrm>
          <a:prstGeom prst="rect">
            <a:avLst/>
          </a:prstGeom>
          <a:noFill/>
          <a:ln w="9525">
            <a:noFill/>
            <a:miter lim="800000"/>
            <a:headEnd/>
            <a:tailEnd/>
          </a:ln>
        </p:spPr>
      </p:pic>
      <p:pic>
        <p:nvPicPr>
          <p:cNvPr id="79880" name="Picture 5"/>
          <p:cNvPicPr>
            <a:picLocks noChangeAspect="1" noChangeArrowheads="1"/>
          </p:cNvPicPr>
          <p:nvPr/>
        </p:nvPicPr>
        <p:blipFill>
          <a:blip r:embed="rId5"/>
          <a:srcRect/>
          <a:stretch>
            <a:fillRect/>
          </a:stretch>
        </p:blipFill>
        <p:spPr bwMode="auto">
          <a:xfrm>
            <a:off x="6753225" y="4181475"/>
            <a:ext cx="755650" cy="615950"/>
          </a:xfrm>
          <a:prstGeom prst="rect">
            <a:avLst/>
          </a:prstGeom>
          <a:noFill/>
          <a:ln w="9525">
            <a:noFill/>
            <a:miter lim="800000"/>
            <a:headEnd/>
            <a:tailEnd/>
          </a:ln>
        </p:spPr>
      </p:pic>
      <p:pic>
        <p:nvPicPr>
          <p:cNvPr id="79881" name="Picture 5"/>
          <p:cNvPicPr>
            <a:picLocks noChangeAspect="1" noChangeArrowheads="1"/>
          </p:cNvPicPr>
          <p:nvPr/>
        </p:nvPicPr>
        <p:blipFill>
          <a:blip r:embed="rId5"/>
          <a:srcRect/>
          <a:stretch>
            <a:fillRect/>
          </a:stretch>
        </p:blipFill>
        <p:spPr bwMode="auto">
          <a:xfrm>
            <a:off x="4737100" y="4397375"/>
            <a:ext cx="755650" cy="615950"/>
          </a:xfrm>
          <a:prstGeom prst="rect">
            <a:avLst/>
          </a:prstGeom>
          <a:noFill/>
          <a:ln w="9525">
            <a:noFill/>
            <a:miter lim="800000"/>
            <a:headEnd/>
            <a:tailEnd/>
          </a:ln>
        </p:spPr>
      </p:pic>
      <p:pic>
        <p:nvPicPr>
          <p:cNvPr id="79882" name="Picture 5"/>
          <p:cNvPicPr>
            <a:picLocks noChangeAspect="1" noChangeArrowheads="1"/>
          </p:cNvPicPr>
          <p:nvPr/>
        </p:nvPicPr>
        <p:blipFill>
          <a:blip r:embed="rId5"/>
          <a:srcRect/>
          <a:stretch>
            <a:fillRect/>
          </a:stretch>
        </p:blipFill>
        <p:spPr bwMode="auto">
          <a:xfrm>
            <a:off x="7113588" y="4973638"/>
            <a:ext cx="755650" cy="615950"/>
          </a:xfrm>
          <a:prstGeom prst="rect">
            <a:avLst/>
          </a:prstGeom>
          <a:noFill/>
          <a:ln w="9525">
            <a:noFill/>
            <a:miter lim="800000"/>
            <a:headEnd/>
            <a:tailEnd/>
          </a:ln>
        </p:spPr>
      </p:pic>
      <p:pic>
        <p:nvPicPr>
          <p:cNvPr id="79883" name="Picture 5"/>
          <p:cNvPicPr>
            <a:picLocks noChangeAspect="1" noChangeArrowheads="1"/>
          </p:cNvPicPr>
          <p:nvPr/>
        </p:nvPicPr>
        <p:blipFill>
          <a:blip r:embed="rId5"/>
          <a:srcRect/>
          <a:stretch>
            <a:fillRect/>
          </a:stretch>
        </p:blipFill>
        <p:spPr bwMode="auto">
          <a:xfrm>
            <a:off x="5745163" y="4149725"/>
            <a:ext cx="755650" cy="615950"/>
          </a:xfrm>
          <a:prstGeom prst="rect">
            <a:avLst/>
          </a:prstGeom>
          <a:noFill/>
          <a:ln w="9525">
            <a:noFill/>
            <a:miter lim="800000"/>
            <a:headEnd/>
            <a:tailEnd/>
          </a:ln>
        </p:spPr>
      </p:pic>
      <p:sp>
        <p:nvSpPr>
          <p:cNvPr id="8" name="テキスト ボックス 7"/>
          <p:cNvSpPr txBox="1">
            <a:spLocks noChangeArrowheads="1"/>
          </p:cNvSpPr>
          <p:nvPr/>
        </p:nvSpPr>
        <p:spPr bwMode="auto">
          <a:xfrm>
            <a:off x="200025" y="3844925"/>
            <a:ext cx="3744913" cy="1724025"/>
          </a:xfrm>
          <a:prstGeom prst="rect">
            <a:avLst/>
          </a:prstGeom>
          <a:solidFill>
            <a:srgbClr val="E4BEBE"/>
          </a:solidFill>
          <a:ln w="10000">
            <a:solidFill>
              <a:srgbClr val="C32D2E"/>
            </a:solidFill>
            <a:miter lim="800000"/>
            <a:headEnd/>
            <a:tailEnd/>
          </a:ln>
          <a:effectLst>
            <a:outerShdw blurRad="38100" dist="30000" dir="5400000" rotWithShape="0">
              <a:srgbClr val="808080">
                <a:alpha val="45000"/>
              </a:srgbClr>
            </a:outerShdw>
          </a:effectLst>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b="1" smtClean="0">
                <a:solidFill>
                  <a:srgbClr val="000000"/>
                </a:solidFill>
                <a:latin typeface="ＭＳ Ｐゴシック" pitchFamily="50" charset="-128"/>
              </a:rPr>
              <a:t>　特許（国内）の侵害行為が国境を越えて行われ、国内で被害が発生した場合どのようにして権利行使するか</a:t>
            </a:r>
            <a:endParaRPr lang="en-US" altLang="ja-JP" sz="1600" b="1" smtClean="0">
              <a:solidFill>
                <a:srgbClr val="000000"/>
              </a:solidFill>
              <a:latin typeface="ＭＳ Ｐゴシック" pitchFamily="50" charset="-128"/>
            </a:endParaRPr>
          </a:p>
          <a:p>
            <a:pPr>
              <a:defRPr/>
            </a:pPr>
            <a:endParaRPr lang="en-US" altLang="ja-JP" sz="1600" b="1" smtClean="0">
              <a:solidFill>
                <a:srgbClr val="000000"/>
              </a:solidFill>
              <a:latin typeface="ＭＳ Ｐゴシック" pitchFamily="50" charset="-128"/>
            </a:endParaRPr>
          </a:p>
          <a:p>
            <a:pPr>
              <a:defRPr/>
            </a:pPr>
            <a:r>
              <a:rPr lang="ja-JP" altLang="en-US" sz="1400" b="1" smtClean="0">
                <a:solidFill>
                  <a:srgbClr val="000000"/>
                </a:solidFill>
                <a:latin typeface="ＭＳ Ｐゴシック" pitchFamily="50" charset="-128"/>
              </a:rPr>
              <a:t>例：プログラムのダウンロードが海外のサーバ（日本の特許権の及ばない国のサーバ）から行われる場合など</a:t>
            </a:r>
          </a:p>
        </p:txBody>
      </p:sp>
      <p:sp>
        <p:nvSpPr>
          <p:cNvPr id="9" name="下矢印 8"/>
          <p:cNvSpPr/>
          <p:nvPr/>
        </p:nvSpPr>
        <p:spPr>
          <a:xfrm>
            <a:off x="1784350" y="2555875"/>
            <a:ext cx="792163" cy="904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 name="円形吹き出し 9"/>
          <p:cNvSpPr/>
          <p:nvPr/>
        </p:nvSpPr>
        <p:spPr>
          <a:xfrm>
            <a:off x="3944938" y="4402138"/>
            <a:ext cx="4537075" cy="1042987"/>
          </a:xfrm>
          <a:prstGeom prst="wedgeEllipseCallout">
            <a:avLst>
              <a:gd name="adj1" fmla="val -53080"/>
              <a:gd name="adj2" fmla="val 773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4" name="テキスト ボックス 13"/>
          <p:cNvSpPr txBox="1">
            <a:spLocks noChangeArrowheads="1"/>
          </p:cNvSpPr>
          <p:nvPr/>
        </p:nvSpPr>
        <p:spPr bwMode="auto">
          <a:xfrm>
            <a:off x="200025" y="3460750"/>
            <a:ext cx="936625" cy="400050"/>
          </a:xfrm>
          <a:prstGeom prst="rect">
            <a:avLst/>
          </a:prstGeom>
          <a:solidFill>
            <a:srgbClr val="E4BEBE"/>
          </a:solidFill>
          <a:ln w="10000">
            <a:solidFill>
              <a:srgbClr val="C32D2E"/>
            </a:solidFill>
            <a:miter lim="800000"/>
            <a:headEnd/>
            <a:tailEnd/>
          </a:ln>
          <a:effectLst>
            <a:outerShdw blurRad="38100" dist="30000" dir="5400000" rotWithShape="0">
              <a:srgbClr val="808080">
                <a:alpha val="45000"/>
              </a:srgbClr>
            </a:outerShdw>
          </a:effec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lgn="ctr">
              <a:defRPr/>
            </a:pPr>
            <a:r>
              <a:rPr lang="ja-JP" altLang="en-US" sz="2000" dirty="0" smtClean="0">
                <a:solidFill>
                  <a:srgbClr val="000000"/>
                </a:solidFill>
                <a:latin typeface="ＭＳ Ｐゴシック" pitchFamily="50" charset="-128"/>
                <a:ea typeface="ＭＳ Ｐゴシック" pitchFamily="50" charset="-128"/>
              </a:rPr>
              <a:t>課題</a:t>
            </a:r>
          </a:p>
        </p:txBody>
      </p:sp>
      <p:sp>
        <p:nvSpPr>
          <p:cNvPr id="79888"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79DD1E55-E9A3-4850-A08D-445F02346C9A}" type="slidenum">
              <a:rPr lang="en-US" altLang="ja-JP" sz="1200" smtClean="0">
                <a:ea typeface="ＭＳ Ｐゴシック" charset="-128"/>
              </a:rPr>
              <a:pPr>
                <a:lnSpc>
                  <a:spcPct val="80000"/>
                </a:lnSpc>
              </a:pPr>
              <a:t>16</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idx="4294967295"/>
          </p:nvPr>
        </p:nvSpPr>
        <p:spPr>
          <a:xfrm>
            <a:off x="1073150" y="260350"/>
            <a:ext cx="8832850" cy="990600"/>
          </a:xfrm>
        </p:spPr>
        <p:txBody>
          <a:bodyPr/>
          <a:lstStyle/>
          <a:p>
            <a:r>
              <a:rPr lang="ja-JP" altLang="en-US" smtClean="0">
                <a:solidFill>
                  <a:schemeClr val="tx1"/>
                </a:solidFill>
                <a:latin typeface="ＭＳ Ｐゴシック" charset="-128"/>
                <a:ea typeface="ＭＳ Ｐゴシック" charset="-128"/>
              </a:rPr>
              <a:t>第５時限　目次</a:t>
            </a:r>
          </a:p>
        </p:txBody>
      </p:sp>
      <p:pic>
        <p:nvPicPr>
          <p:cNvPr id="81922"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81923" name="スライド番号プレースホルダー 1"/>
          <p:cNvSpPr>
            <a:spLocks noGrp="1"/>
          </p:cNvSpPr>
          <p:nvPr>
            <p:ph type="sldNum" sz="quarter" idx="11"/>
          </p:nvPr>
        </p:nvSpPr>
        <p:spPr bwMode="auto">
          <a:noFill/>
          <a:ln>
            <a:miter lim="800000"/>
            <a:headEnd/>
            <a:tailEnd/>
          </a:ln>
        </p:spPr>
        <p:txBody>
          <a:bodyPr/>
          <a:lstStyle/>
          <a:p>
            <a:pPr>
              <a:lnSpc>
                <a:spcPct val="80000"/>
              </a:lnSpc>
            </a:pPr>
            <a:fld id="{B11E794A-E1FC-45F6-8F33-55045F6D5557}" type="slidenum">
              <a:rPr lang="en-US" altLang="ja-JP" sz="1200" smtClean="0">
                <a:solidFill>
                  <a:schemeClr val="tx1"/>
                </a:solidFill>
                <a:ea typeface="ＭＳ Ｐゴシック" charset="-128"/>
              </a:rPr>
              <a:pPr>
                <a:lnSpc>
                  <a:spcPct val="80000"/>
                </a:lnSpc>
              </a:pPr>
              <a:t>17</a:t>
            </a:fld>
            <a:endParaRPr lang="en-US" altLang="ja-JP" sz="1200" smtClean="0">
              <a:solidFill>
                <a:schemeClr val="tx1"/>
              </a:solidFill>
              <a:ea typeface="ＭＳ Ｐゴシック" charset="-128"/>
            </a:endParaRPr>
          </a:p>
        </p:txBody>
      </p:sp>
      <p:sp>
        <p:nvSpPr>
          <p:cNvPr id="81924" name="Rectangle 3"/>
          <p:cNvSpPr txBox="1">
            <a:spLocks/>
          </p:cNvSpPr>
          <p:nvPr/>
        </p:nvSpPr>
        <p:spPr bwMode="auto">
          <a:xfrm>
            <a:off x="3008313" y="1628775"/>
            <a:ext cx="6192837" cy="4968875"/>
          </a:xfrm>
          <a:prstGeom prst="rect">
            <a:avLst/>
          </a:prstGeom>
          <a:noFill/>
          <a:ln w="9525">
            <a:solidFill>
              <a:schemeClr val="accent2"/>
            </a:solidFill>
            <a:miter lim="800000"/>
            <a:headEnd/>
            <a:tailEnd/>
          </a:ln>
        </p:spPr>
        <p:txBody>
          <a:bodyPr/>
          <a:lstStyle/>
          <a:p>
            <a:pPr marL="319088" indent="-319088" eaLnBrk="0" hangingPunct="0">
              <a:spcBef>
                <a:spcPts val="700"/>
              </a:spcBef>
              <a:buClr>
                <a:schemeClr val="accent2"/>
              </a:buClr>
              <a:buSzPct val="60000"/>
              <a:buFont typeface="Wingdings" pitchFamily="2" charset="2"/>
              <a:buNone/>
            </a:pPr>
            <a:r>
              <a:rPr lang="ja-JP" altLang="en-US" sz="2400">
                <a:latin typeface="ＭＳ Ｐゴシック" charset="-128"/>
              </a:rPr>
              <a:t>５－１　特定技術分野と知財</a:t>
            </a:r>
          </a:p>
          <a:p>
            <a:pPr marL="319088" indent="-319088" eaLnBrk="0" hangingPunct="0">
              <a:spcBef>
                <a:spcPts val="700"/>
              </a:spcBef>
              <a:buClr>
                <a:schemeClr val="accent2"/>
              </a:buClr>
              <a:buSzPct val="60000"/>
              <a:buFont typeface="Wingdings" pitchFamily="2" charset="2"/>
              <a:buNone/>
            </a:pPr>
            <a:r>
              <a:rPr lang="ja-JP" altLang="en-US" sz="2000">
                <a:latin typeface="ＭＳ Ｐゴシック" charset="-128"/>
              </a:rPr>
              <a:t>５－１－１　ライフサイエンス関連分野</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５－１－２　ソフトウェア関連発明</a:t>
            </a:r>
            <a:endParaRPr lang="en-US" altLang="ja-JP" sz="2000">
              <a:latin typeface="ＭＳ Ｐゴシック" charset="-128"/>
            </a:endParaRPr>
          </a:p>
          <a:p>
            <a:pPr marL="319088" indent="-319088" eaLnBrk="0" hangingPunct="0">
              <a:spcBef>
                <a:spcPts val="700"/>
              </a:spcBef>
              <a:buClr>
                <a:schemeClr val="accent2"/>
              </a:buClr>
              <a:buSzPct val="60000"/>
              <a:buFont typeface="Wingdings" pitchFamily="2" charset="2"/>
              <a:buNone/>
            </a:pPr>
            <a:r>
              <a:rPr lang="ja-JP" altLang="en-US" sz="2400">
                <a:solidFill>
                  <a:srgbClr val="FF0000"/>
                </a:solidFill>
                <a:latin typeface="ＭＳ Ｐゴシック" charset="-128"/>
              </a:rPr>
              <a:t>５－２　知財の利用と活用</a:t>
            </a:r>
            <a:endParaRPr lang="en-US" altLang="ja-JP" sz="2400">
              <a:solidFill>
                <a:srgbClr val="FF0000"/>
              </a:solidFill>
              <a:latin typeface="ＭＳ Ｐゴシック" charset="-128"/>
            </a:endParaRPr>
          </a:p>
          <a:p>
            <a:pPr marL="319088" indent="-319088" eaLnBrk="0" hangingPunct="0">
              <a:spcBef>
                <a:spcPts val="700"/>
              </a:spcBef>
              <a:buClr>
                <a:srgbClr val="FEB80A"/>
              </a:buClr>
              <a:buSzPct val="60000"/>
              <a:buFont typeface="Wingdings" pitchFamily="2" charset="2"/>
              <a:buNone/>
            </a:pPr>
            <a:r>
              <a:rPr lang="ja-JP" altLang="en-US" sz="2000">
                <a:solidFill>
                  <a:srgbClr val="FF0000"/>
                </a:solidFill>
                <a:latin typeface="ＭＳ Ｐゴシック" charset="-128"/>
              </a:rPr>
              <a:t>５－２－１　知的財産の利用、知的財産活動の意義</a:t>
            </a:r>
            <a:endParaRPr lang="en-US" altLang="ja-JP" sz="2000">
              <a:solidFill>
                <a:srgbClr val="FF0000"/>
              </a:solidFill>
              <a:latin typeface="ＭＳ Ｐゴシック" charset="-128"/>
            </a:endParaRPr>
          </a:p>
          <a:p>
            <a:pPr marL="319088" indent="-319088" eaLnBrk="0" hangingPunct="0">
              <a:spcBef>
                <a:spcPts val="700"/>
              </a:spcBef>
              <a:buClr>
                <a:srgbClr val="FEB80A"/>
              </a:buClr>
              <a:buSzPct val="60000"/>
              <a:buFont typeface="Wingdings" pitchFamily="2" charset="2"/>
              <a:buNone/>
            </a:pPr>
            <a:r>
              <a:rPr lang="ja-JP" altLang="en-US" sz="2000">
                <a:solidFill>
                  <a:srgbClr val="FF0000"/>
                </a:solidFill>
                <a:latin typeface="ＭＳ Ｐゴシック" charset="-128"/>
              </a:rPr>
              <a:t>５－２－２　標準化知的財産</a:t>
            </a:r>
            <a:endParaRPr lang="en-US" altLang="ja-JP" sz="2000">
              <a:solidFill>
                <a:srgbClr val="FF0000"/>
              </a:solidFill>
              <a:latin typeface="ＭＳ Ｐゴシック" charset="-128"/>
            </a:endParaRPr>
          </a:p>
          <a:p>
            <a:pPr marL="319088" indent="-319088" eaLnBrk="0" hangingPunct="0">
              <a:spcBef>
                <a:spcPts val="700"/>
              </a:spcBef>
              <a:buClr>
                <a:schemeClr val="accent2"/>
              </a:buClr>
              <a:buSzPct val="60000"/>
              <a:buFont typeface="Wingdings" pitchFamily="2" charset="2"/>
              <a:buNone/>
            </a:pPr>
            <a:r>
              <a:rPr lang="ja-JP" altLang="en-US" sz="2000">
                <a:solidFill>
                  <a:srgbClr val="FF0000"/>
                </a:solidFill>
                <a:latin typeface="ＭＳ Ｐゴシック" charset="-128"/>
              </a:rPr>
              <a:t>５－２－３　知財の活用、特許の活用</a:t>
            </a:r>
            <a:endParaRPr lang="en-US" altLang="ja-JP" sz="2000">
              <a:solidFill>
                <a:srgbClr val="FF0000"/>
              </a:solidFill>
              <a:latin typeface="ＭＳ Ｐゴシック" charset="-128"/>
            </a:endParaRPr>
          </a:p>
          <a:p>
            <a:pPr marL="319088" indent="-319088">
              <a:spcBef>
                <a:spcPts val="700"/>
              </a:spcBef>
              <a:buClr>
                <a:schemeClr val="accent2"/>
              </a:buClr>
              <a:buSzPct val="60000"/>
              <a:buFont typeface="Wingdings" pitchFamily="2" charset="2"/>
              <a:buNone/>
            </a:pPr>
            <a:r>
              <a:rPr lang="ja-JP" altLang="en-US" sz="2400">
                <a:latin typeface="ＭＳ Ｐゴシック" charset="-128"/>
              </a:rPr>
              <a:t>５－３　その他の知的財産制度（１）</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５－３－１　他の知的財産制度</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５－３－２　実用新案制度</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５－３－３　意匠制度</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５－３－４　商標制度</a:t>
            </a:r>
            <a:endParaRPr lang="en-US" altLang="ja-JP" sz="2000">
              <a:solidFill>
                <a:srgbClr val="FF0000"/>
              </a:solidFill>
              <a:latin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テキスト ボックス 4"/>
          <p:cNvSpPr txBox="1">
            <a:spLocks noChangeArrowheads="1"/>
          </p:cNvSpPr>
          <p:nvPr/>
        </p:nvSpPr>
        <p:spPr bwMode="auto">
          <a:xfrm>
            <a:off x="638175" y="1419225"/>
            <a:ext cx="9561513" cy="457200"/>
          </a:xfrm>
          <a:prstGeom prst="rect">
            <a:avLst/>
          </a:prstGeom>
          <a:noFill/>
          <a:ln w="9525">
            <a:noFill/>
            <a:miter lim="800000"/>
            <a:headEnd/>
            <a:tailEnd/>
          </a:ln>
        </p:spPr>
        <p:txBody>
          <a:bodyPr>
            <a:spAutoFit/>
          </a:bodyPr>
          <a:lstStyle/>
          <a:p>
            <a:pPr defTabSz="457200"/>
            <a:r>
              <a:rPr lang="ja-JP" altLang="en-US" sz="2400">
                <a:solidFill>
                  <a:srgbClr val="000000"/>
                </a:solidFill>
                <a:latin typeface="Calibri" pitchFamily="34" charset="0"/>
              </a:rPr>
              <a:t>知的財産に対し、適切な利用方法を把握する必要がある。</a:t>
            </a:r>
            <a:endParaRPr lang="en-US" altLang="ja-JP" sz="2400">
              <a:solidFill>
                <a:srgbClr val="000000"/>
              </a:solidFill>
              <a:latin typeface="Calibri" pitchFamily="34" charset="0"/>
            </a:endParaRPr>
          </a:p>
        </p:txBody>
      </p:sp>
      <p:sp>
        <p:nvSpPr>
          <p:cNvPr id="83970" name="Rectangle 5"/>
          <p:cNvSpPr>
            <a:spLocks noChangeArrowheads="1"/>
          </p:cNvSpPr>
          <p:nvPr/>
        </p:nvSpPr>
        <p:spPr bwMode="auto">
          <a:xfrm>
            <a:off x="1450975" y="333375"/>
            <a:ext cx="3416300" cy="646113"/>
          </a:xfrm>
          <a:prstGeom prst="rect">
            <a:avLst/>
          </a:prstGeom>
          <a:noFill/>
          <a:ln w="9525">
            <a:noFill/>
            <a:miter lim="800000"/>
            <a:headEnd/>
            <a:tailEnd/>
          </a:ln>
        </p:spPr>
        <p:txBody>
          <a:bodyPr wrap="none">
            <a:spAutoFit/>
          </a:bodyPr>
          <a:lstStyle/>
          <a:p>
            <a:r>
              <a:rPr lang="ja-JP" altLang="en-US" sz="3600">
                <a:solidFill>
                  <a:srgbClr val="000000"/>
                </a:solidFill>
              </a:rPr>
              <a:t>知的財産の利用</a:t>
            </a:r>
            <a:endParaRPr lang="zh-CN" altLang="en-US" sz="3600">
              <a:solidFill>
                <a:srgbClr val="000000"/>
              </a:solidFill>
            </a:endParaRPr>
          </a:p>
        </p:txBody>
      </p:sp>
      <p:sp>
        <p:nvSpPr>
          <p:cNvPr id="19459" name="テキスト ボックス 13"/>
          <p:cNvSpPr txBox="1">
            <a:spLocks noChangeArrowheads="1"/>
          </p:cNvSpPr>
          <p:nvPr/>
        </p:nvSpPr>
        <p:spPr bwMode="auto">
          <a:xfrm>
            <a:off x="344488" y="3917950"/>
            <a:ext cx="7448550" cy="400050"/>
          </a:xfrm>
          <a:prstGeom prst="rect">
            <a:avLst/>
          </a:prstGeom>
          <a:solidFill>
            <a:schemeClr val="accent1">
              <a:lumMod val="20000"/>
              <a:lumOff val="80000"/>
            </a:schemeClr>
          </a:solidFill>
          <a:ln w="9525">
            <a:solidFill>
              <a:schemeClr val="accent1"/>
            </a:solidFill>
            <a:miter lim="800000"/>
            <a:headEnd/>
            <a:tailEnd/>
          </a:ln>
        </p:spPr>
        <p:txBody>
          <a:bodyPr>
            <a:spAutoFit/>
          </a:bodyPr>
          <a:lstStyle/>
          <a:p>
            <a:pPr defTabSz="457200">
              <a:defRPr/>
            </a:pPr>
            <a:r>
              <a:rPr lang="ja-JP" altLang="en-US" sz="2000" b="1" dirty="0">
                <a:solidFill>
                  <a:prstClr val="black"/>
                </a:solidFill>
                <a:latin typeface="ＭＳ Ｐゴシック" pitchFamily="50" charset="-128"/>
                <a:ea typeface="ＭＳ Ｐゴシック" pitchFamily="50" charset="-128"/>
              </a:rPr>
              <a:t>・Ａ君は自分の実験に、</a:t>
            </a:r>
            <a:r>
              <a:rPr lang="en-US" altLang="ja-JP" sz="2000" b="1" dirty="0">
                <a:solidFill>
                  <a:prstClr val="black"/>
                </a:solidFill>
                <a:latin typeface="ＭＳ Ｐゴシック" pitchFamily="50" charset="-128"/>
                <a:ea typeface="ＭＳ Ｐゴシック" pitchFamily="50" charset="-128"/>
              </a:rPr>
              <a:t>B</a:t>
            </a:r>
            <a:r>
              <a:rPr lang="ja-JP" altLang="en-US" sz="2000" b="1" dirty="0">
                <a:solidFill>
                  <a:prstClr val="black"/>
                </a:solidFill>
                <a:latin typeface="ＭＳ Ｐゴシック" pitchFamily="50" charset="-128"/>
                <a:ea typeface="ＭＳ Ｐゴシック" pitchFamily="50" charset="-128"/>
              </a:rPr>
              <a:t>社の特許発明である装置を使いたい。</a:t>
            </a:r>
            <a:endParaRPr lang="en-US" altLang="ja-JP" sz="2000" dirty="0">
              <a:solidFill>
                <a:prstClr val="black"/>
              </a:solidFill>
              <a:latin typeface="ＭＳ Ｐゴシック" pitchFamily="50" charset="-128"/>
              <a:ea typeface="ＭＳ Ｐゴシック" pitchFamily="50" charset="-128"/>
            </a:endParaRPr>
          </a:p>
        </p:txBody>
      </p:sp>
      <p:sp>
        <p:nvSpPr>
          <p:cNvPr id="19460" name="テキスト ボックス 14"/>
          <p:cNvSpPr txBox="1">
            <a:spLocks noChangeArrowheads="1"/>
          </p:cNvSpPr>
          <p:nvPr/>
        </p:nvSpPr>
        <p:spPr bwMode="auto">
          <a:xfrm>
            <a:off x="344488" y="5229225"/>
            <a:ext cx="7448550" cy="708025"/>
          </a:xfrm>
          <a:prstGeom prst="rect">
            <a:avLst/>
          </a:prstGeom>
          <a:solidFill>
            <a:schemeClr val="accent2">
              <a:lumMod val="20000"/>
              <a:lumOff val="80000"/>
            </a:schemeClr>
          </a:solidFill>
          <a:ln w="9525">
            <a:solidFill>
              <a:schemeClr val="accent1"/>
            </a:solidFill>
            <a:miter lim="800000"/>
            <a:headEnd/>
            <a:tailEnd/>
          </a:ln>
        </p:spPr>
        <p:txBody>
          <a:bodyPr>
            <a:spAutoFit/>
          </a:bodyPr>
          <a:lstStyle/>
          <a:p>
            <a:pPr defTabSz="457200">
              <a:defRPr/>
            </a:pPr>
            <a:r>
              <a:rPr lang="ja-JP" altLang="en-US" sz="2000" b="1" dirty="0">
                <a:solidFill>
                  <a:prstClr val="black"/>
                </a:solidFill>
                <a:latin typeface="Calibri" pitchFamily="34" charset="0"/>
                <a:ea typeface="MS PGothic" pitchFamily="34" charset="-128"/>
              </a:rPr>
              <a:t>・</a:t>
            </a:r>
            <a:r>
              <a:rPr lang="en-US" altLang="ja-JP" sz="2000" b="1" dirty="0">
                <a:solidFill>
                  <a:prstClr val="black"/>
                </a:solidFill>
                <a:latin typeface="Calibri" pitchFamily="34" charset="0"/>
                <a:ea typeface="MS PGothic" pitchFamily="34" charset="-128"/>
              </a:rPr>
              <a:t>E</a:t>
            </a:r>
            <a:r>
              <a:rPr lang="ja-JP" altLang="en-US" sz="2000" b="1" dirty="0">
                <a:solidFill>
                  <a:prstClr val="black"/>
                </a:solidFill>
                <a:latin typeface="Calibri" pitchFamily="34" charset="0"/>
                <a:ea typeface="MS PGothic" pitchFamily="34" charset="-128"/>
              </a:rPr>
              <a:t>君は論文執筆、学会発表において、</a:t>
            </a:r>
            <a:r>
              <a:rPr lang="en-US" altLang="ja-JP" sz="2000" b="1" dirty="0">
                <a:solidFill>
                  <a:prstClr val="black"/>
                </a:solidFill>
                <a:latin typeface="Calibri" pitchFamily="34" charset="0"/>
                <a:ea typeface="MS PGothic" pitchFamily="34" charset="-128"/>
              </a:rPr>
              <a:t>F</a:t>
            </a:r>
            <a:r>
              <a:rPr lang="ja-JP" altLang="en-US" sz="2000" b="1" dirty="0">
                <a:solidFill>
                  <a:prstClr val="black"/>
                </a:solidFill>
                <a:latin typeface="Calibri" pitchFamily="34" charset="0"/>
                <a:ea typeface="MS PGothic" pitchFamily="34" charset="-128"/>
              </a:rPr>
              <a:t>先生の先行論文を引用</a:t>
            </a:r>
            <a:endParaRPr lang="en-US" altLang="ja-JP" sz="2000" b="1" dirty="0">
              <a:solidFill>
                <a:prstClr val="black"/>
              </a:solidFill>
              <a:latin typeface="Calibri" pitchFamily="34" charset="0"/>
              <a:ea typeface="MS PGothic" pitchFamily="34" charset="-128"/>
            </a:endParaRPr>
          </a:p>
          <a:p>
            <a:pPr defTabSz="457200">
              <a:defRPr/>
            </a:pPr>
            <a:r>
              <a:rPr lang="ja-JP" altLang="en-US" sz="2000" b="1" dirty="0">
                <a:solidFill>
                  <a:prstClr val="black"/>
                </a:solidFill>
                <a:latin typeface="Calibri" pitchFamily="34" charset="0"/>
                <a:ea typeface="MS PGothic" pitchFamily="34" charset="-128"/>
              </a:rPr>
              <a:t>　したい。</a:t>
            </a:r>
            <a:endParaRPr lang="en-US" altLang="ja-JP" sz="2000" b="1" dirty="0">
              <a:solidFill>
                <a:prstClr val="black"/>
              </a:solidFill>
              <a:latin typeface="Calibri" pitchFamily="34" charset="0"/>
              <a:ea typeface="MS PGothic" pitchFamily="34" charset="-128"/>
            </a:endParaRPr>
          </a:p>
        </p:txBody>
      </p:sp>
      <p:pic>
        <p:nvPicPr>
          <p:cNvPr id="83973" name="Picture 3"/>
          <p:cNvPicPr>
            <a:picLocks noChangeAspect="1" noChangeArrowheads="1"/>
          </p:cNvPicPr>
          <p:nvPr/>
        </p:nvPicPr>
        <p:blipFill>
          <a:blip r:embed="rId3"/>
          <a:srcRect/>
          <a:stretch>
            <a:fillRect/>
          </a:stretch>
        </p:blipFill>
        <p:spPr bwMode="auto">
          <a:xfrm>
            <a:off x="4521200" y="2636838"/>
            <a:ext cx="1223963" cy="1082675"/>
          </a:xfrm>
          <a:prstGeom prst="rect">
            <a:avLst/>
          </a:prstGeom>
          <a:noFill/>
          <a:ln w="9525">
            <a:noFill/>
            <a:miter lim="800000"/>
            <a:headEnd/>
            <a:tailEnd/>
          </a:ln>
        </p:spPr>
      </p:pic>
      <p:pic>
        <p:nvPicPr>
          <p:cNvPr id="83974" name="Picture 2"/>
          <p:cNvPicPr>
            <a:picLocks noChangeAspect="1" noChangeArrowheads="1"/>
          </p:cNvPicPr>
          <p:nvPr/>
        </p:nvPicPr>
        <p:blipFill>
          <a:blip r:embed="rId4"/>
          <a:srcRect/>
          <a:stretch>
            <a:fillRect/>
          </a:stretch>
        </p:blipFill>
        <p:spPr bwMode="auto">
          <a:xfrm>
            <a:off x="8253413" y="4335463"/>
            <a:ext cx="1411287" cy="1247775"/>
          </a:xfrm>
          <a:prstGeom prst="rect">
            <a:avLst/>
          </a:prstGeom>
          <a:noFill/>
          <a:ln w="9525">
            <a:noFill/>
            <a:miter lim="800000"/>
            <a:headEnd/>
            <a:tailEnd/>
          </a:ln>
        </p:spPr>
      </p:pic>
      <p:sp>
        <p:nvSpPr>
          <p:cNvPr id="3" name="テキスト ボックス 2"/>
          <p:cNvSpPr txBox="1"/>
          <p:nvPr/>
        </p:nvSpPr>
        <p:spPr>
          <a:xfrm>
            <a:off x="344488" y="3284538"/>
            <a:ext cx="1447800" cy="477837"/>
          </a:xfrm>
          <a:prstGeom prst="roundRect">
            <a:avLst/>
          </a:prstGeom>
          <a:solidFill>
            <a:schemeClr val="accent2">
              <a:lumMod val="60000"/>
              <a:lumOff val="40000"/>
            </a:schemeClr>
          </a:solidFill>
          <a:ln>
            <a:solidFill>
              <a:schemeClr val="tx1"/>
            </a:solidFill>
          </a:ln>
        </p:spPr>
        <p:txBody>
          <a:bodyPr>
            <a:spAutoFit/>
          </a:bodyPr>
          <a:lstStyle/>
          <a:p>
            <a:pPr algn="ctr">
              <a:defRPr/>
            </a:pPr>
            <a:r>
              <a:rPr lang="ja-JP" altLang="en-US" sz="2200" dirty="0">
                <a:solidFill>
                  <a:prstClr val="black"/>
                </a:solidFill>
                <a:latin typeface="MS PGothic" pitchFamily="34" charset="-128"/>
                <a:ea typeface="MS PGothic" pitchFamily="34" charset="-128"/>
              </a:rPr>
              <a:t>具体例</a:t>
            </a:r>
          </a:p>
        </p:txBody>
      </p:sp>
      <p:sp>
        <p:nvSpPr>
          <p:cNvPr id="18449" name="Text Box 17"/>
          <p:cNvSpPr txBox="1">
            <a:spLocks noChangeArrowheads="1"/>
          </p:cNvSpPr>
          <p:nvPr/>
        </p:nvSpPr>
        <p:spPr bwMode="auto">
          <a:xfrm>
            <a:off x="344488" y="4541838"/>
            <a:ext cx="7448550" cy="400050"/>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a:spcBef>
                <a:spcPct val="50000"/>
              </a:spcBef>
              <a:defRPr/>
            </a:pPr>
            <a:r>
              <a:rPr lang="ja-JP" altLang="en-US" sz="2000" b="1" dirty="0">
                <a:solidFill>
                  <a:prstClr val="black"/>
                </a:solidFill>
                <a:latin typeface="ＭＳ Ｐゴシック" pitchFamily="50" charset="-128"/>
                <a:ea typeface="ＭＳ Ｐゴシック" pitchFamily="50" charset="-128"/>
              </a:rPr>
              <a:t>・</a:t>
            </a:r>
            <a:r>
              <a:rPr lang="en-US" altLang="ja-JP" sz="2000" b="1" dirty="0">
                <a:solidFill>
                  <a:prstClr val="black"/>
                </a:solidFill>
                <a:latin typeface="ＭＳ Ｐゴシック" pitchFamily="50" charset="-128"/>
                <a:ea typeface="ＭＳ Ｐゴシック" pitchFamily="50" charset="-128"/>
              </a:rPr>
              <a:t>C</a:t>
            </a:r>
            <a:r>
              <a:rPr lang="ja-JP" altLang="en-US" sz="2000" b="1" dirty="0">
                <a:solidFill>
                  <a:prstClr val="black"/>
                </a:solidFill>
                <a:latin typeface="ＭＳ Ｐゴシック" pitchFamily="50" charset="-128"/>
                <a:ea typeface="ＭＳ Ｐゴシック" pitchFamily="50" charset="-128"/>
              </a:rPr>
              <a:t>君は</a:t>
            </a:r>
            <a:r>
              <a:rPr lang="en-US" altLang="ja-JP" sz="2000" b="1" dirty="0">
                <a:solidFill>
                  <a:prstClr val="black"/>
                </a:solidFill>
                <a:latin typeface="ＭＳ Ｐゴシック" pitchFamily="50" charset="-128"/>
                <a:ea typeface="ＭＳ Ｐゴシック" pitchFamily="50" charset="-128"/>
              </a:rPr>
              <a:t>D</a:t>
            </a:r>
            <a:r>
              <a:rPr lang="ja-JP" altLang="en-US" sz="2000" b="1" dirty="0">
                <a:solidFill>
                  <a:prstClr val="black"/>
                </a:solidFill>
                <a:latin typeface="ＭＳ Ｐゴシック" pitchFamily="50" charset="-128"/>
                <a:ea typeface="ＭＳ Ｐゴシック" pitchFamily="50" charset="-128"/>
              </a:rPr>
              <a:t>君の発明を取り込んだ新たな発明を行い、自ら使った。</a:t>
            </a:r>
            <a:endParaRPr lang="en-US" altLang="ja-JP" sz="2000" b="1" dirty="0">
              <a:solidFill>
                <a:prstClr val="black"/>
              </a:solidFill>
              <a:latin typeface="ＭＳ Ｐゴシック" pitchFamily="50" charset="-128"/>
              <a:ea typeface="ＭＳ Ｐゴシック" pitchFamily="50" charset="-128"/>
            </a:endParaRPr>
          </a:p>
        </p:txBody>
      </p:sp>
      <p:sp>
        <p:nvSpPr>
          <p:cNvPr id="17" name="テキスト ボックス 16"/>
          <p:cNvSpPr txBox="1"/>
          <p:nvPr/>
        </p:nvSpPr>
        <p:spPr>
          <a:xfrm>
            <a:off x="3872883" y="1988846"/>
            <a:ext cx="2232248" cy="461665"/>
          </a:xfrm>
          <a:prstGeom prst="rect">
            <a:avLst/>
          </a:prstGeom>
          <a:solidFill>
            <a:schemeClr val="bg1"/>
          </a:solidFill>
          <a:ln w="28575">
            <a:solidFill>
              <a:schemeClr val="accent5">
                <a:lumMod val="60000"/>
                <a:lumOff val="4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defTabSz="457200" fontAlgn="auto">
              <a:spcBef>
                <a:spcPts val="0"/>
              </a:spcBef>
              <a:spcAft>
                <a:spcPts val="0"/>
              </a:spcAft>
              <a:defRPr/>
            </a:pPr>
            <a:r>
              <a:rPr lang="ja-JP" altLang="en-US" sz="2400" dirty="0">
                <a:solidFill>
                  <a:srgbClr val="475A8D">
                    <a:lumMod val="75000"/>
                  </a:srgbClr>
                </a:solidFill>
                <a:latin typeface="ＭＳ Ｐゴシック" pitchFamily="50" charset="-128"/>
                <a:ea typeface="ＭＳ Ｐゴシック" pitchFamily="50" charset="-128"/>
              </a:rPr>
              <a:t>研究・開発活動</a:t>
            </a:r>
          </a:p>
        </p:txBody>
      </p:sp>
      <p:sp>
        <p:nvSpPr>
          <p:cNvPr id="18" name="右矢印 17"/>
          <p:cNvSpPr/>
          <p:nvPr/>
        </p:nvSpPr>
        <p:spPr>
          <a:xfrm>
            <a:off x="2505075" y="2060575"/>
            <a:ext cx="1223963" cy="322263"/>
          </a:xfrm>
          <a:prstGeom prst="rightArrow">
            <a:avLst/>
          </a:prstGeom>
          <a:solidFill>
            <a:srgbClr val="95CEDB"/>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latin typeface="ＭＳ Ｐゴシック" pitchFamily="50" charset="-128"/>
              <a:ea typeface="ＭＳ Ｐゴシック" pitchFamily="50" charset="-128"/>
            </a:endParaRPr>
          </a:p>
        </p:txBody>
      </p:sp>
      <p:sp>
        <p:nvSpPr>
          <p:cNvPr id="19" name="テキスト ボックス 18"/>
          <p:cNvSpPr txBox="1"/>
          <p:nvPr/>
        </p:nvSpPr>
        <p:spPr>
          <a:xfrm>
            <a:off x="7444390" y="2031237"/>
            <a:ext cx="1669047" cy="461665"/>
          </a:xfrm>
          <a:prstGeom prst="rect">
            <a:avLst/>
          </a:prstGeom>
          <a:solidFill>
            <a:schemeClr val="bg1"/>
          </a:solidFill>
          <a:ln w="25400">
            <a:solidFill>
              <a:srgbClr val="C00000"/>
            </a:solidFill>
          </a:ln>
        </p:spPr>
        <p:style>
          <a:lnRef idx="0">
            <a:schemeClr val="accent6"/>
          </a:lnRef>
          <a:fillRef idx="3">
            <a:schemeClr val="accent6"/>
          </a:fillRef>
          <a:effectRef idx="3">
            <a:schemeClr val="accent6"/>
          </a:effectRef>
          <a:fontRef idx="minor">
            <a:schemeClr val="lt1"/>
          </a:fontRef>
        </p:style>
        <p:txBody>
          <a:bodyPr wrap="none">
            <a:spAutoFit/>
          </a:bodyPr>
          <a:lstStyle/>
          <a:p>
            <a:pPr defTabSz="457200" fontAlgn="auto">
              <a:spcBef>
                <a:spcPts val="0"/>
              </a:spcBef>
              <a:spcAft>
                <a:spcPts val="0"/>
              </a:spcAft>
              <a:defRPr/>
            </a:pPr>
            <a:r>
              <a:rPr lang="ja-JP" altLang="en-US" sz="2400" dirty="0">
                <a:solidFill>
                  <a:srgbClr val="993366"/>
                </a:solidFill>
                <a:latin typeface="ＭＳ Ｐゴシック" pitchFamily="50" charset="-128"/>
                <a:ea typeface="ＭＳ Ｐゴシック" pitchFamily="50" charset="-128"/>
              </a:rPr>
              <a:t>新たな成果</a:t>
            </a:r>
          </a:p>
        </p:txBody>
      </p:sp>
      <p:sp>
        <p:nvSpPr>
          <p:cNvPr id="21" name="右矢印 20"/>
          <p:cNvSpPr/>
          <p:nvPr/>
        </p:nvSpPr>
        <p:spPr>
          <a:xfrm>
            <a:off x="6280150" y="2060575"/>
            <a:ext cx="925513" cy="322263"/>
          </a:xfrm>
          <a:prstGeom prst="rightArrow">
            <a:avLst/>
          </a:prstGeom>
          <a:solidFill>
            <a:srgbClr val="3D9EB5"/>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latin typeface="ＭＳ Ｐゴシック" pitchFamily="50" charset="-128"/>
              <a:ea typeface="ＭＳ Ｐゴシック" pitchFamily="50" charset="-128"/>
            </a:endParaRPr>
          </a:p>
        </p:txBody>
      </p:sp>
      <p:sp>
        <p:nvSpPr>
          <p:cNvPr id="22" name="テキスト ボックス 21"/>
          <p:cNvSpPr txBox="1"/>
          <p:nvPr/>
        </p:nvSpPr>
        <p:spPr>
          <a:xfrm>
            <a:off x="573174" y="1988846"/>
            <a:ext cx="1723549" cy="461665"/>
          </a:xfrm>
          <a:prstGeom prst="rect">
            <a:avLst/>
          </a:prstGeom>
          <a:solidFill>
            <a:schemeClr val="bg1"/>
          </a:solidFill>
          <a:ln w="25400">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none">
            <a:spAutoFit/>
          </a:bodyPr>
          <a:lstStyle/>
          <a:p>
            <a:pPr defTabSz="457200" fontAlgn="auto">
              <a:spcBef>
                <a:spcPts val="0"/>
              </a:spcBef>
              <a:spcAft>
                <a:spcPts val="0"/>
              </a:spcAft>
              <a:defRPr/>
            </a:pPr>
            <a:r>
              <a:rPr lang="ja-JP" altLang="en-US" sz="2400" dirty="0">
                <a:solidFill>
                  <a:srgbClr val="000099"/>
                </a:solidFill>
                <a:latin typeface="ＭＳ Ｐゴシック" pitchFamily="50" charset="-128"/>
                <a:ea typeface="ＭＳ Ｐゴシック" pitchFamily="50" charset="-128"/>
              </a:rPr>
              <a:t>既存の成果</a:t>
            </a:r>
          </a:p>
        </p:txBody>
      </p:sp>
      <p:sp>
        <p:nvSpPr>
          <p:cNvPr id="2" name="テキスト ボックス 1"/>
          <p:cNvSpPr txBox="1"/>
          <p:nvPr/>
        </p:nvSpPr>
        <p:spPr>
          <a:xfrm>
            <a:off x="2505075" y="2454275"/>
            <a:ext cx="1108075" cy="830263"/>
          </a:xfrm>
          <a:prstGeom prst="rect">
            <a:avLst/>
          </a:prstGeom>
          <a:noFill/>
          <a:ln>
            <a:solidFill>
              <a:schemeClr val="accent1">
                <a:lumMod val="50000"/>
              </a:schemeClr>
            </a:solidFill>
          </a:ln>
        </p:spPr>
        <p:txBody>
          <a:bodyPr wrap="none">
            <a:spAutoFit/>
          </a:bodyPr>
          <a:lstStyle/>
          <a:p>
            <a:pPr>
              <a:defRPr/>
            </a:pPr>
            <a:r>
              <a:rPr lang="ja-JP" altLang="en-US" sz="1600" dirty="0">
                <a:solidFill>
                  <a:srgbClr val="0070C0"/>
                </a:solidFill>
                <a:latin typeface="ＭＳ Ｐゴシック" pitchFamily="50" charset="-128"/>
                <a:ea typeface="ＭＳ Ｐゴシック" pitchFamily="50" charset="-128"/>
              </a:rPr>
              <a:t>・特許</a:t>
            </a:r>
            <a:endParaRPr lang="en-US" altLang="ja-JP" sz="1600" dirty="0">
              <a:solidFill>
                <a:srgbClr val="0070C0"/>
              </a:solidFill>
              <a:latin typeface="ＭＳ Ｐゴシック" pitchFamily="50" charset="-128"/>
              <a:ea typeface="ＭＳ Ｐゴシック" pitchFamily="50" charset="-128"/>
            </a:endParaRPr>
          </a:p>
          <a:p>
            <a:pPr>
              <a:defRPr/>
            </a:pPr>
            <a:r>
              <a:rPr lang="ja-JP" altLang="en-US" sz="1600" dirty="0">
                <a:solidFill>
                  <a:srgbClr val="0070C0"/>
                </a:solidFill>
                <a:latin typeface="ＭＳ Ｐゴシック" pitchFamily="50" charset="-128"/>
                <a:ea typeface="ＭＳ Ｐゴシック" pitchFamily="50" charset="-128"/>
              </a:rPr>
              <a:t>・研究論文</a:t>
            </a:r>
            <a:endParaRPr lang="en-US" altLang="ja-JP" sz="1600" dirty="0">
              <a:solidFill>
                <a:srgbClr val="0070C0"/>
              </a:solidFill>
              <a:latin typeface="ＭＳ Ｐゴシック" pitchFamily="50" charset="-128"/>
              <a:ea typeface="ＭＳ Ｐゴシック" pitchFamily="50" charset="-128"/>
            </a:endParaRPr>
          </a:p>
          <a:p>
            <a:pPr>
              <a:defRPr/>
            </a:pPr>
            <a:r>
              <a:rPr lang="ja-JP" altLang="en-US" sz="1600" dirty="0">
                <a:solidFill>
                  <a:srgbClr val="0070C0"/>
                </a:solidFill>
                <a:latin typeface="ＭＳ Ｐゴシック" pitchFamily="50" charset="-128"/>
                <a:ea typeface="ＭＳ Ｐゴシック" pitchFamily="50" charset="-128"/>
              </a:rPr>
              <a:t>・学会発表</a:t>
            </a:r>
            <a:endParaRPr lang="en-US" altLang="ja-JP" sz="1600" dirty="0">
              <a:solidFill>
                <a:srgbClr val="0070C0"/>
              </a:solidFill>
              <a:latin typeface="ＭＳ Ｐゴシック" pitchFamily="50" charset="-128"/>
              <a:ea typeface="ＭＳ Ｐゴシック" pitchFamily="50" charset="-128"/>
            </a:endParaRPr>
          </a:p>
        </p:txBody>
      </p:sp>
      <p:sp>
        <p:nvSpPr>
          <p:cNvPr id="83989" name="スライド番号プレースホルダー 4"/>
          <p:cNvSpPr>
            <a:spLocks noGrp="1"/>
          </p:cNvSpPr>
          <p:nvPr>
            <p:ph type="sldNum" sz="quarter" idx="12"/>
          </p:nvPr>
        </p:nvSpPr>
        <p:spPr bwMode="auto">
          <a:xfrm>
            <a:off x="9201150" y="6453188"/>
            <a:ext cx="685800" cy="463550"/>
          </a:xfrm>
          <a:noFill/>
          <a:ln>
            <a:miter lim="800000"/>
            <a:headEnd/>
            <a:tailEnd/>
          </a:ln>
        </p:spPr>
        <p:txBody>
          <a:bodyPr/>
          <a:lstStyle/>
          <a:p>
            <a:fld id="{D3429BE1-29C1-4AB8-91AF-6AB232143687}" type="slidenum">
              <a:rPr lang="en-US" altLang="ja-JP" sz="1200" smtClean="0">
                <a:solidFill>
                  <a:srgbClr val="000000"/>
                </a:solidFill>
                <a:ea typeface="ＭＳ Ｐゴシック" charset="-128"/>
              </a:rPr>
              <a:pPr/>
              <a:t>18</a:t>
            </a:fld>
            <a:endParaRPr lang="en-US" altLang="ja-JP" sz="1200" smtClean="0">
              <a:solidFill>
                <a:srgbClr val="000000"/>
              </a:solidFill>
              <a:ea typeface="ＭＳ Ｐゴシック" charset="-128"/>
            </a:endParaRPr>
          </a:p>
        </p:txBody>
      </p:sp>
      <p:sp>
        <p:nvSpPr>
          <p:cNvPr id="83990" name="Rectangle 13"/>
          <p:cNvSpPr>
            <a:spLocks noChangeArrowheads="1"/>
          </p:cNvSpPr>
          <p:nvPr/>
        </p:nvSpPr>
        <p:spPr bwMode="auto">
          <a:xfrm>
            <a:off x="0" y="0"/>
            <a:ext cx="1639888" cy="523875"/>
          </a:xfrm>
          <a:prstGeom prst="rect">
            <a:avLst/>
          </a:prstGeom>
          <a:noFill/>
          <a:ln w="9525">
            <a:noFill/>
            <a:miter lim="800000"/>
            <a:headEnd/>
            <a:tailEnd/>
          </a:ln>
          <a:effectLst>
            <a:prstShdw prst="shdw17" dist="17961" dir="2700000">
              <a:srgbClr val="225764"/>
            </a:prstShdw>
          </a:effectLst>
        </p:spPr>
        <p:txBody>
          <a:bodyPr wrap="none">
            <a:spAutoFit/>
          </a:bodyPr>
          <a:lstStyle/>
          <a:p>
            <a:r>
              <a:rPr lang="ja-JP" altLang="en-US" sz="2800">
                <a:solidFill>
                  <a:srgbClr val="000000"/>
                </a:solidFill>
              </a:rPr>
              <a:t>５－２－１</a:t>
            </a:r>
            <a:endParaRPr lang="zh-CN" altLang="en-US">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テキスト ボックス 6"/>
          <p:cNvSpPr txBox="1">
            <a:spLocks noChangeArrowheads="1"/>
          </p:cNvSpPr>
          <p:nvPr/>
        </p:nvSpPr>
        <p:spPr bwMode="auto">
          <a:xfrm>
            <a:off x="273050" y="1476375"/>
            <a:ext cx="9218613" cy="457200"/>
          </a:xfrm>
          <a:prstGeom prst="rect">
            <a:avLst/>
          </a:prstGeom>
          <a:noFill/>
          <a:ln w="9525">
            <a:noFill/>
            <a:miter lim="800000"/>
            <a:headEnd/>
            <a:tailEnd/>
          </a:ln>
        </p:spPr>
        <p:txBody>
          <a:bodyPr>
            <a:spAutoFit/>
          </a:bodyPr>
          <a:lstStyle/>
          <a:p>
            <a:pPr defTabSz="457200"/>
            <a:r>
              <a:rPr lang="ja-JP" altLang="en-US" sz="2400">
                <a:solidFill>
                  <a:srgbClr val="000000"/>
                </a:solidFill>
                <a:latin typeface="Calibri" pitchFamily="34" charset="0"/>
              </a:rPr>
              <a:t>◆知的財産権制度が目指す社会</a:t>
            </a:r>
            <a:endParaRPr lang="en-US" altLang="ja-JP" sz="2400">
              <a:solidFill>
                <a:srgbClr val="000000"/>
              </a:solidFill>
              <a:latin typeface="Calibri" pitchFamily="34" charset="0"/>
            </a:endParaRPr>
          </a:p>
        </p:txBody>
      </p:sp>
      <p:sp>
        <p:nvSpPr>
          <p:cNvPr id="14339" name="Rectangle 4"/>
          <p:cNvSpPr>
            <a:spLocks noChangeArrowheads="1"/>
          </p:cNvSpPr>
          <p:nvPr/>
        </p:nvSpPr>
        <p:spPr bwMode="auto">
          <a:xfrm>
            <a:off x="1262063" y="2941638"/>
            <a:ext cx="6122987" cy="701675"/>
          </a:xfrm>
          <a:prstGeom prst="rect">
            <a:avLst/>
          </a:prstGeom>
          <a:solidFill>
            <a:schemeClr val="accent1">
              <a:lumMod val="40000"/>
              <a:lumOff val="60000"/>
            </a:schemeClr>
          </a:solidFill>
          <a:ln w="9525">
            <a:solidFill>
              <a:schemeClr val="accent1">
                <a:lumMod val="60000"/>
                <a:lumOff val="40000"/>
              </a:schemeClr>
            </a:solidFill>
            <a:miter lim="800000"/>
            <a:headEnd/>
            <a:tailEnd/>
          </a:ln>
          <a:effectLst>
            <a:prstShdw prst="shdw17" dist="17961" dir="2700000">
              <a:srgbClr val="995C1F"/>
            </a:prstShdw>
          </a:effectLst>
        </p:spPr>
        <p:txBody>
          <a:bodyPr>
            <a:spAutoFit/>
          </a:bodyPr>
          <a:lstStyle/>
          <a:p>
            <a:pPr eaLnBrk="0" hangingPunct="0">
              <a:defRPr/>
            </a:pPr>
            <a:r>
              <a:rPr lang="ja-JP" altLang="en-US" sz="2000" b="1" dirty="0">
                <a:solidFill>
                  <a:srgbClr val="000000"/>
                </a:solidFill>
                <a:latin typeface="Times New Roman" pitchFamily="18" charset="0"/>
                <a:ea typeface="MS PGothic" pitchFamily="34" charset="-128"/>
              </a:rPr>
              <a:t>新しい技術、デザイン、プログラムなどが知的創作物として生み出されることによって達成</a:t>
            </a:r>
            <a:endParaRPr lang="en-US" altLang="ja-JP" sz="2000" b="1" dirty="0">
              <a:solidFill>
                <a:srgbClr val="000000"/>
              </a:solidFill>
              <a:latin typeface="Times New Roman" pitchFamily="18" charset="0"/>
              <a:ea typeface="MS PGothic" pitchFamily="34" charset="-128"/>
            </a:endParaRPr>
          </a:p>
        </p:txBody>
      </p:sp>
      <p:sp>
        <p:nvSpPr>
          <p:cNvPr id="14340" name="Rectangle 5"/>
          <p:cNvSpPr>
            <a:spLocks noChangeArrowheads="1"/>
          </p:cNvSpPr>
          <p:nvPr/>
        </p:nvSpPr>
        <p:spPr bwMode="auto">
          <a:xfrm>
            <a:off x="2052638" y="2066925"/>
            <a:ext cx="3703637" cy="396875"/>
          </a:xfrm>
          <a:prstGeom prst="rect">
            <a:avLst/>
          </a:prstGeom>
          <a:solidFill>
            <a:schemeClr val="accent2">
              <a:lumMod val="20000"/>
              <a:lumOff val="80000"/>
            </a:schemeClr>
          </a:solidFill>
          <a:ln w="9525">
            <a:solidFill>
              <a:schemeClr val="accent2">
                <a:lumMod val="20000"/>
                <a:lumOff val="80000"/>
              </a:schemeClr>
            </a:solidFill>
            <a:miter lim="800000"/>
            <a:headEnd/>
            <a:tailEnd/>
          </a:ln>
          <a:effectLst>
            <a:prstShdw prst="shdw17" dist="17961" dir="2700000">
              <a:srgbClr val="007A99"/>
            </a:prstShdw>
          </a:effectLst>
        </p:spPr>
        <p:txBody>
          <a:bodyPr>
            <a:spAutoFit/>
          </a:bodyPr>
          <a:lstStyle/>
          <a:p>
            <a:pPr eaLnBrk="0" hangingPunct="0">
              <a:defRPr/>
            </a:pPr>
            <a:r>
              <a:rPr lang="ja-JP" altLang="en-US" sz="2000" b="1" dirty="0">
                <a:solidFill>
                  <a:srgbClr val="000000"/>
                </a:solidFill>
                <a:latin typeface="Times New Roman" pitchFamily="18" charset="0"/>
                <a:ea typeface="MS PGothic" pitchFamily="34" charset="-128"/>
              </a:rPr>
              <a:t>産業や文化が発展する社会</a:t>
            </a:r>
          </a:p>
        </p:txBody>
      </p:sp>
      <p:sp>
        <p:nvSpPr>
          <p:cNvPr id="9" name="下矢印 8"/>
          <p:cNvSpPr/>
          <p:nvPr/>
        </p:nvSpPr>
        <p:spPr>
          <a:xfrm rot="10800000">
            <a:off x="3705225" y="2463800"/>
            <a:ext cx="523875" cy="37623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endParaRPr>
          </a:p>
        </p:txBody>
      </p:sp>
      <p:sp>
        <p:nvSpPr>
          <p:cNvPr id="13" name="雲形吹き出し 12"/>
          <p:cNvSpPr>
            <a:spLocks noChangeArrowheads="1"/>
          </p:cNvSpPr>
          <p:nvPr/>
        </p:nvSpPr>
        <p:spPr bwMode="auto">
          <a:xfrm>
            <a:off x="7280275" y="1438275"/>
            <a:ext cx="2211388" cy="1411288"/>
          </a:xfrm>
          <a:prstGeom prst="cloudCallout">
            <a:avLst>
              <a:gd name="adj1" fmla="val -73415"/>
              <a:gd name="adj2" fmla="val 34283"/>
            </a:avLst>
          </a:prstGeom>
          <a:solidFill>
            <a:schemeClr val="accent3">
              <a:lumMod val="40000"/>
              <a:lumOff val="60000"/>
            </a:schemeClr>
          </a:solidFill>
          <a:ln w="9525" algn="ctr">
            <a:solidFill>
              <a:schemeClr val="accent1">
                <a:lumMod val="20000"/>
                <a:lumOff val="80000"/>
              </a:schemeClr>
            </a:solidFill>
            <a:round/>
            <a:headEnd/>
            <a:tailEnd/>
          </a:ln>
          <a:effectLst>
            <a:outerShdw dist="23000" dir="5400000" rotWithShape="0">
              <a:srgbClr val="000000">
                <a:alpha val="34999"/>
              </a:srgbClr>
            </a:outerShdw>
          </a:effectLst>
        </p:spPr>
        <p:txBody>
          <a:bodyPr anchor="ctr"/>
          <a:lstStyle/>
          <a:p>
            <a:pPr algn="ctr" defTabSz="457200">
              <a:defRPr/>
            </a:pPr>
            <a:r>
              <a:rPr lang="ja-JP" altLang="en-US" sz="2000" b="1" dirty="0">
                <a:solidFill>
                  <a:prstClr val="black"/>
                </a:solidFill>
                <a:latin typeface="Calibri" pitchFamily="34" charset="0"/>
                <a:ea typeface="MS PGothic" pitchFamily="34" charset="-128"/>
              </a:rPr>
              <a:t>研究開発等を促進する必要</a:t>
            </a:r>
          </a:p>
        </p:txBody>
      </p:sp>
      <p:sp>
        <p:nvSpPr>
          <p:cNvPr id="18" name="正方形/長方形 17"/>
          <p:cNvSpPr/>
          <p:nvPr/>
        </p:nvSpPr>
        <p:spPr>
          <a:xfrm>
            <a:off x="920750" y="3771900"/>
            <a:ext cx="1454150" cy="1055688"/>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ja-JP" altLang="en-US" sz="2000" b="1" dirty="0">
                <a:solidFill>
                  <a:prstClr val="black"/>
                </a:solidFill>
                <a:latin typeface="ＭＳ Ｐゴシック" pitchFamily="50" charset="-128"/>
                <a:ea typeface="ＭＳ Ｐゴシック" pitchFamily="50" charset="-128"/>
              </a:rPr>
              <a:t>研究開発は社会を発展させる</a:t>
            </a:r>
          </a:p>
        </p:txBody>
      </p:sp>
      <p:sp>
        <p:nvSpPr>
          <p:cNvPr id="20" name="下矢印 19"/>
          <p:cNvSpPr/>
          <p:nvPr/>
        </p:nvSpPr>
        <p:spPr>
          <a:xfrm rot="16200000">
            <a:off x="2447925" y="4095750"/>
            <a:ext cx="484188" cy="4079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a:solidFill>
                <a:srgbClr val="FFFFFF"/>
              </a:solidFill>
            </a:endParaRPr>
          </a:p>
        </p:txBody>
      </p:sp>
      <p:sp>
        <p:nvSpPr>
          <p:cNvPr id="21" name="正方形/長方形 20"/>
          <p:cNvSpPr/>
          <p:nvPr/>
        </p:nvSpPr>
        <p:spPr>
          <a:xfrm>
            <a:off x="2979738" y="3771900"/>
            <a:ext cx="2255837" cy="1055688"/>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ja-JP" altLang="en-US" sz="2000" b="1" dirty="0">
                <a:solidFill>
                  <a:prstClr val="black"/>
                </a:solidFill>
                <a:latin typeface="ＭＳ Ｐゴシック" pitchFamily="50" charset="-128"/>
                <a:ea typeface="ＭＳ Ｐゴシック" pitchFamily="50" charset="-128"/>
              </a:rPr>
              <a:t>他人の権利を尊重するとは、創作者に敬意を払うこと</a:t>
            </a:r>
          </a:p>
        </p:txBody>
      </p:sp>
      <p:sp>
        <p:nvSpPr>
          <p:cNvPr id="23" name="正方形/長方形 22"/>
          <p:cNvSpPr/>
          <p:nvPr/>
        </p:nvSpPr>
        <p:spPr>
          <a:xfrm>
            <a:off x="7575550" y="3778250"/>
            <a:ext cx="1770063" cy="1055688"/>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ja-JP" altLang="en-US" sz="2000" b="1" dirty="0">
                <a:solidFill>
                  <a:prstClr val="black"/>
                </a:solidFill>
                <a:latin typeface="ＭＳ Ｐゴシック" pitchFamily="50" charset="-128"/>
                <a:ea typeface="ＭＳ Ｐゴシック" pitchFamily="50" charset="-128"/>
              </a:rPr>
              <a:t>創作者、研究開発に敬意を払わない社会</a:t>
            </a:r>
          </a:p>
        </p:txBody>
      </p:sp>
      <p:sp>
        <p:nvSpPr>
          <p:cNvPr id="25" name="雲 24"/>
          <p:cNvSpPr/>
          <p:nvPr/>
        </p:nvSpPr>
        <p:spPr>
          <a:xfrm>
            <a:off x="5321300" y="3459163"/>
            <a:ext cx="2347913" cy="1196975"/>
          </a:xfrm>
          <a:prstGeom prst="cloud">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ja-JP" altLang="en-US" b="1" dirty="0">
                <a:solidFill>
                  <a:prstClr val="black"/>
                </a:solidFill>
                <a:latin typeface="Calibri" pitchFamily="34" charset="0"/>
                <a:ea typeface="MS PGothic" pitchFamily="34" charset="-128"/>
              </a:rPr>
              <a:t>しかし、他人の権利を尊重しないと・・・</a:t>
            </a:r>
          </a:p>
        </p:txBody>
      </p:sp>
      <p:sp>
        <p:nvSpPr>
          <p:cNvPr id="27" name="星 12 26"/>
          <p:cNvSpPr/>
          <p:nvPr/>
        </p:nvSpPr>
        <p:spPr>
          <a:xfrm>
            <a:off x="314325" y="4927600"/>
            <a:ext cx="3551238" cy="1762125"/>
          </a:xfrm>
          <a:prstGeom prst="star12">
            <a:avLst/>
          </a:prstGeom>
          <a:solidFill>
            <a:schemeClr val="accent1">
              <a:lumMod val="20000"/>
              <a:lumOff val="8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black"/>
              </a:solidFill>
            </a:endParaRPr>
          </a:p>
        </p:txBody>
      </p:sp>
      <p:sp>
        <p:nvSpPr>
          <p:cNvPr id="86028" name="テキスト ボックス 27"/>
          <p:cNvSpPr txBox="1">
            <a:spLocks noChangeArrowheads="1"/>
          </p:cNvSpPr>
          <p:nvPr/>
        </p:nvSpPr>
        <p:spPr bwMode="auto">
          <a:xfrm>
            <a:off x="701675" y="5343525"/>
            <a:ext cx="2827338" cy="1006475"/>
          </a:xfrm>
          <a:prstGeom prst="rect">
            <a:avLst/>
          </a:prstGeom>
          <a:noFill/>
          <a:ln w="9525">
            <a:noFill/>
            <a:miter lim="800000"/>
            <a:headEnd/>
            <a:tailEnd/>
          </a:ln>
        </p:spPr>
        <p:txBody>
          <a:bodyPr>
            <a:spAutoFit/>
          </a:bodyPr>
          <a:lstStyle/>
          <a:p>
            <a:pPr defTabSz="457200"/>
            <a:r>
              <a:rPr lang="ja-JP" altLang="en-US" sz="2000" b="1">
                <a:solidFill>
                  <a:srgbClr val="000000"/>
                </a:solidFill>
                <a:latin typeface="Calibri" pitchFamily="34" charset="0"/>
              </a:rPr>
              <a:t>研究開発にインセンティブを与えて研究が行われる社会を作る</a:t>
            </a:r>
          </a:p>
        </p:txBody>
      </p:sp>
      <p:sp>
        <p:nvSpPr>
          <p:cNvPr id="29" name="正方形/長方形 28"/>
          <p:cNvSpPr/>
          <p:nvPr/>
        </p:nvSpPr>
        <p:spPr>
          <a:xfrm>
            <a:off x="4106863" y="5557838"/>
            <a:ext cx="5565775" cy="709612"/>
          </a:xfrm>
          <a:prstGeom prst="rect">
            <a:avLst/>
          </a:prstGeom>
          <a:solidFill>
            <a:schemeClr val="accent3">
              <a:lumMod val="20000"/>
              <a:lumOff val="80000"/>
            </a:schemeClr>
          </a:solidFill>
          <a:ln>
            <a:solidFill>
              <a:schemeClr val="accent3">
                <a:lumMod val="40000"/>
                <a:lumOff val="60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r>
              <a:rPr lang="ja-JP" altLang="en-US" sz="2400" dirty="0">
                <a:solidFill>
                  <a:srgbClr val="000000"/>
                </a:solidFill>
                <a:latin typeface="ＭＳ Ｐゴシック" pitchFamily="50" charset="-128"/>
                <a:ea typeface="ＭＳ Ｐゴシック" pitchFamily="50" charset="-128"/>
              </a:rPr>
              <a:t>創作者に報いる社会風土の醸成が必要</a:t>
            </a:r>
          </a:p>
        </p:txBody>
      </p:sp>
      <p:sp>
        <p:nvSpPr>
          <p:cNvPr id="86030"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知的財産権の尊重</a:t>
            </a:r>
          </a:p>
        </p:txBody>
      </p:sp>
      <p:sp>
        <p:nvSpPr>
          <p:cNvPr id="86031" name="Rectangle 13"/>
          <p:cNvSpPr>
            <a:spLocks noChangeArrowheads="1"/>
          </p:cNvSpPr>
          <p:nvPr/>
        </p:nvSpPr>
        <p:spPr bwMode="auto">
          <a:xfrm>
            <a:off x="0" y="0"/>
            <a:ext cx="1639888" cy="523875"/>
          </a:xfrm>
          <a:prstGeom prst="rect">
            <a:avLst/>
          </a:prstGeom>
          <a:noFill/>
          <a:ln w="9525">
            <a:noFill/>
            <a:miter lim="800000"/>
            <a:headEnd/>
            <a:tailEnd/>
          </a:ln>
          <a:effectLst>
            <a:prstShdw prst="shdw17" dist="17961" dir="2700000">
              <a:srgbClr val="225764"/>
            </a:prstShdw>
          </a:effectLst>
        </p:spPr>
        <p:txBody>
          <a:bodyPr wrap="none">
            <a:spAutoFit/>
          </a:bodyPr>
          <a:lstStyle/>
          <a:p>
            <a:r>
              <a:rPr lang="ja-JP" altLang="en-US" sz="2800">
                <a:solidFill>
                  <a:srgbClr val="000000"/>
                </a:solidFill>
              </a:rPr>
              <a:t>５－２－１</a:t>
            </a:r>
            <a:endParaRPr lang="zh-CN" altLang="en-US">
              <a:solidFill>
                <a:srgbClr val="000000"/>
              </a:solidFill>
            </a:endParaRPr>
          </a:p>
        </p:txBody>
      </p:sp>
      <p:sp>
        <p:nvSpPr>
          <p:cNvPr id="86032" name="スライド番号プレースホルダー 1"/>
          <p:cNvSpPr txBox="1">
            <a:spLocks/>
          </p:cNvSpPr>
          <p:nvPr/>
        </p:nvSpPr>
        <p:spPr bwMode="auto">
          <a:xfrm>
            <a:off x="9344025" y="6569075"/>
            <a:ext cx="577850" cy="244475"/>
          </a:xfrm>
          <a:prstGeom prst="rect">
            <a:avLst/>
          </a:prstGeom>
          <a:noFill/>
          <a:ln w="9525">
            <a:noFill/>
            <a:miter lim="800000"/>
            <a:headEnd/>
            <a:tailEnd/>
          </a:ln>
        </p:spPr>
        <p:txBody>
          <a:bodyPr anchor="ctr"/>
          <a:lstStyle/>
          <a:p>
            <a:pPr algn="ctr">
              <a:lnSpc>
                <a:spcPct val="80000"/>
              </a:lnSpc>
            </a:pPr>
            <a:fld id="{C2789895-13DD-4E35-8988-DC50DE65DF54}" type="slidenum">
              <a:rPr kumimoji="0" lang="en-US" altLang="ja-JP" sz="1200" b="1"/>
              <a:pPr algn="ctr">
                <a:lnSpc>
                  <a:spcPct val="80000"/>
                </a:lnSpc>
              </a:pPr>
              <a:t>19</a:t>
            </a:fld>
            <a:endParaRPr kumimoji="0" lang="en-US" altLang="ja-JP" sz="12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p:cNvSpPr>
          <p:nvPr>
            <p:ph type="ctrTitle"/>
          </p:nvPr>
        </p:nvSpPr>
        <p:spPr>
          <a:xfrm>
            <a:off x="2576513" y="4048125"/>
            <a:ext cx="7056437" cy="1828800"/>
          </a:xfrm>
        </p:spPr>
        <p:txBody>
          <a:bodyPr anchor="t"/>
          <a:lstStyle/>
          <a:p>
            <a:pPr eaLnBrk="1" hangingPunct="1"/>
            <a:r>
              <a:rPr lang="ja-JP" altLang="en-US" sz="3600" cap="none" smtClean="0">
                <a:solidFill>
                  <a:schemeClr val="tx1"/>
                </a:solidFill>
                <a:latin typeface="ＭＳ Ｐゴシック" charset="-128"/>
                <a:ea typeface="ＭＳ Ｐゴシック" charset="-128"/>
              </a:rPr>
              <a:t>第５時限　研究活動と知的財産（３）</a:t>
            </a:r>
            <a:r>
              <a:rPr lang="en-US" altLang="ja-JP" cap="none" smtClean="0">
                <a:solidFill>
                  <a:schemeClr val="tx1"/>
                </a:solidFill>
                <a:latin typeface="ＭＳ Ｐゴシック" charset="-128"/>
                <a:ea typeface="ＭＳ Ｐゴシック" charset="-128"/>
              </a:rPr>
              <a:t/>
            </a:r>
            <a:br>
              <a:rPr lang="en-US" altLang="ja-JP" cap="none" smtClean="0">
                <a:solidFill>
                  <a:schemeClr val="tx1"/>
                </a:solidFill>
                <a:latin typeface="ＭＳ Ｐゴシック" charset="-128"/>
                <a:ea typeface="ＭＳ Ｐゴシック" charset="-128"/>
              </a:rPr>
            </a:br>
            <a:r>
              <a:rPr lang="ja-JP" altLang="en-US" sz="2800" cap="none" smtClean="0">
                <a:solidFill>
                  <a:schemeClr val="tx1"/>
                </a:solidFill>
                <a:latin typeface="ＭＳ Ｐゴシック" charset="-128"/>
                <a:ea typeface="ＭＳ Ｐゴシック" charset="-128"/>
              </a:rPr>
              <a:t>　　　　　　　　　◇特定技術分野と知財</a:t>
            </a:r>
            <a:br>
              <a:rPr lang="ja-JP" altLang="en-US" sz="2800" cap="none" smtClean="0">
                <a:solidFill>
                  <a:schemeClr val="tx1"/>
                </a:solidFill>
                <a:latin typeface="ＭＳ Ｐゴシック" charset="-128"/>
                <a:ea typeface="ＭＳ Ｐゴシック" charset="-128"/>
              </a:rPr>
            </a:br>
            <a:r>
              <a:rPr lang="ja-JP" altLang="en-US" sz="2800" cap="none" smtClean="0">
                <a:solidFill>
                  <a:schemeClr val="tx1"/>
                </a:solidFill>
                <a:latin typeface="ＭＳ Ｐゴシック" charset="-128"/>
                <a:ea typeface="ＭＳ Ｐゴシック" charset="-128"/>
              </a:rPr>
              <a:t>　　　　　　　　　◇知的財産の利用と活用</a:t>
            </a:r>
            <a:br>
              <a:rPr lang="ja-JP" altLang="en-US" sz="2800" cap="none" smtClean="0">
                <a:solidFill>
                  <a:schemeClr val="tx1"/>
                </a:solidFill>
                <a:latin typeface="ＭＳ Ｐゴシック" charset="-128"/>
                <a:ea typeface="ＭＳ Ｐゴシック" charset="-128"/>
              </a:rPr>
            </a:br>
            <a:r>
              <a:rPr lang="ja-JP" altLang="en-US" sz="2800" cap="none" smtClean="0">
                <a:solidFill>
                  <a:schemeClr val="tx1"/>
                </a:solidFill>
                <a:latin typeface="ＭＳ Ｐゴシック" charset="-128"/>
                <a:ea typeface="ＭＳ Ｐゴシック" charset="-128"/>
              </a:rPr>
              <a:t>　　　　　　　　　◇その他の知的財産制度（１）</a:t>
            </a:r>
          </a:p>
        </p:txBody>
      </p:sp>
      <p:sp>
        <p:nvSpPr>
          <p:cNvPr id="51202" name="サブタイトル 1"/>
          <p:cNvSpPr>
            <a:spLocks noGrp="1"/>
          </p:cNvSpPr>
          <p:nvPr>
            <p:ph type="subTitle" idx="1"/>
          </p:nvPr>
        </p:nvSpPr>
        <p:spPr>
          <a:xfrm>
            <a:off x="2559050" y="6049963"/>
            <a:ext cx="7264400" cy="685800"/>
          </a:xfrm>
        </p:spPr>
        <p:txBody>
          <a:bodyPr/>
          <a:lstStyle/>
          <a:p>
            <a:r>
              <a:rPr lang="ja-JP" altLang="en-US" smtClean="0">
                <a:latin typeface="ＭＳ Ｐゴシック" charset="-128"/>
                <a:ea typeface="ＭＳ Ｐゴシック" charset="-128"/>
              </a:rPr>
              <a:t>　</a:t>
            </a:r>
          </a:p>
        </p:txBody>
      </p:sp>
      <p:sp>
        <p:nvSpPr>
          <p:cNvPr id="51203" name="スライド番号プレースホルダー 1"/>
          <p:cNvSpPr>
            <a:spLocks noGrp="1"/>
          </p:cNvSpPr>
          <p:nvPr>
            <p:ph type="sldNum" sz="quarter" idx="12"/>
          </p:nvPr>
        </p:nvSpPr>
        <p:spPr bwMode="auto">
          <a:xfrm>
            <a:off x="9309100" y="6524625"/>
            <a:ext cx="577850" cy="244475"/>
          </a:xfrm>
          <a:noFill/>
          <a:ln>
            <a:miter lim="800000"/>
            <a:headEnd/>
            <a:tailEnd/>
          </a:ln>
        </p:spPr>
        <p:txBody>
          <a:bodyPr/>
          <a:lstStyle/>
          <a:p>
            <a:pPr>
              <a:lnSpc>
                <a:spcPct val="80000"/>
              </a:lnSpc>
            </a:pPr>
            <a:fld id="{5EEFA94D-CD66-444D-B636-739AC320C4C5}" type="slidenum">
              <a:rPr lang="en-US" altLang="ja-JP" sz="1200" smtClean="0">
                <a:solidFill>
                  <a:schemeClr val="tx1"/>
                </a:solidFill>
                <a:ea typeface="ＭＳ Ｐゴシック" charset="-128"/>
              </a:rPr>
              <a:pPr>
                <a:lnSpc>
                  <a:spcPct val="80000"/>
                </a:lnSpc>
              </a:pPr>
              <a:t>2</a:t>
            </a:fld>
            <a:endParaRPr lang="en-US" altLang="ja-JP" sz="1200" smtClean="0">
              <a:solidFill>
                <a:schemeClr val="tx1"/>
              </a:solidFill>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4"/>
          <p:cNvSpPr txBox="1">
            <a:spLocks noChangeArrowheads="1"/>
          </p:cNvSpPr>
          <p:nvPr/>
        </p:nvSpPr>
        <p:spPr bwMode="auto">
          <a:xfrm>
            <a:off x="1608138" y="346075"/>
            <a:ext cx="5576887" cy="646113"/>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rPr>
              <a:t>発明の利用</a:t>
            </a:r>
          </a:p>
        </p:txBody>
      </p:sp>
      <p:graphicFrame>
        <p:nvGraphicFramePr>
          <p:cNvPr id="20620" name="Group 140"/>
          <p:cNvGraphicFramePr>
            <a:graphicFrameLocks noGrp="1"/>
          </p:cNvGraphicFramePr>
          <p:nvPr/>
        </p:nvGraphicFramePr>
        <p:xfrm>
          <a:off x="273050" y="1412875"/>
          <a:ext cx="9288463" cy="3311525"/>
        </p:xfrm>
        <a:graphic>
          <a:graphicData uri="http://schemas.openxmlformats.org/drawingml/2006/table">
            <a:tbl>
              <a:tblPr/>
              <a:tblGrid>
                <a:gridCol w="2807742"/>
                <a:gridCol w="6480721"/>
              </a:tblGrid>
              <a:tr h="122555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800" b="0" i="0" u="none" strike="noStrike" cap="none" normalizeH="0" baseline="0" dirty="0" smtClean="0">
                          <a:ln>
                            <a:noFill/>
                          </a:ln>
                          <a:solidFill>
                            <a:schemeClr val="tx1"/>
                          </a:solidFill>
                          <a:effectLst/>
                          <a:latin typeface="Tw Cen MT"/>
                          <a:ea typeface="MS PGothic" pitchFamily="34" charset="-128"/>
                        </a:rPr>
                        <a:t>特許権者であっても、他人の権利を利用している場合は、実施できない。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①他人の特許発明を利用し、又は特許権が他人の権利と抵触関係にある場合（</a:t>
                      </a:r>
                      <a:r>
                        <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rPr>
                        <a:t>72</a:t>
                      </a: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条）</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②専用実施権が設定されている場合（</a:t>
                      </a:r>
                      <a:r>
                        <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rPr>
                        <a:t>68</a:t>
                      </a: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条）</a:t>
                      </a:r>
                      <a:endParaRPr kumimoji="1" lang="ja-JP" altLang="en-US" sz="1800" b="0" i="0" u="none" strike="noStrike" cap="none" normalizeH="0" baseline="0" dirty="0" smtClean="0">
                        <a:ln>
                          <a:noFill/>
                        </a:ln>
                        <a:solidFill>
                          <a:schemeClr val="tx1"/>
                        </a:solidFill>
                        <a:effectLst/>
                        <a:latin typeface="MS PGothic" pitchFamily="34" charset="-128"/>
                        <a:ea typeface="MS PGothic" pitchFamily="34" charset="-128"/>
                      </a:endParaRP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400" b="1" i="0" u="none" strike="noStrike" cap="none" normalizeH="0" baseline="0" dirty="0" smtClean="0">
                          <a:ln>
                            <a:noFill/>
                          </a:ln>
                          <a:solidFill>
                            <a:srgbClr val="FF0000"/>
                          </a:solidFill>
                          <a:effectLst/>
                          <a:latin typeface="MS PGothic" pitchFamily="34" charset="-128"/>
                          <a:ea typeface="MS PGothic" pitchFamily="34" charset="-128"/>
                        </a:rPr>
                        <a:t>→自分で権利を持っていたとしても、実施できない場合がある！</a:t>
                      </a:r>
                      <a:endParaRPr kumimoji="1" lang="en-US" altLang="ja-JP" sz="1400" b="1" i="0" u="none" strike="noStrike" cap="none" normalizeH="0" baseline="0" dirty="0" smtClean="0">
                        <a:ln>
                          <a:noFill/>
                        </a:ln>
                        <a:solidFill>
                          <a:srgbClr val="FF0000"/>
                        </a:solidFill>
                        <a:effectLst/>
                        <a:latin typeface="MS PGothic" pitchFamily="34" charset="-128"/>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597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800" b="0" i="0" u="none" strike="noStrike" cap="none" normalizeH="0" baseline="0" dirty="0" smtClean="0">
                          <a:ln>
                            <a:noFill/>
                          </a:ln>
                          <a:solidFill>
                            <a:schemeClr val="tx1"/>
                          </a:solidFill>
                          <a:effectLst/>
                          <a:latin typeface="Tw Cen MT"/>
                          <a:ea typeface="MS PGothic" pitchFamily="34" charset="-128"/>
                        </a:rPr>
                        <a:t>第三者が使って良い場合</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①特許権の効力が及ばない場合（</a:t>
                      </a:r>
                      <a:r>
                        <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rPr>
                        <a:t>69</a:t>
                      </a: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条）</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rPr>
                        <a:t>ⅰ</a:t>
                      </a: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a:t>
                      </a:r>
                      <a:r>
                        <a:rPr kumimoji="1" lang="ja-JP" altLang="en-US" sz="1600" b="0" i="0" u="none" strike="noStrike" cap="none" normalizeH="0" baseline="0" dirty="0" smtClean="0">
                          <a:ln>
                            <a:noFill/>
                          </a:ln>
                          <a:solidFill>
                            <a:srgbClr val="FF0000"/>
                          </a:solidFill>
                          <a:effectLst/>
                          <a:latin typeface="MS PGothic" pitchFamily="34" charset="-128"/>
                          <a:ea typeface="MS PGothic" pitchFamily="34" charset="-128"/>
                        </a:rPr>
                        <a:t>試験又は研究のためにする実施</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rPr>
                        <a:t>ⅱ</a:t>
                      </a: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）単に日本国内を通過するに過ぎない船舶、飛行機等</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rPr>
                        <a:t>ⅲ</a:t>
                      </a: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）特許出願時から日本国内にある物 </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rPr>
                        <a:t>ⅳ</a:t>
                      </a: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）医師、歯科医師の処方箋により調剤する行為又は調剤する医薬</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②実施権が有する場合（以下参照）</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77" name="AutoShape 47"/>
          <p:cNvSpPr>
            <a:spLocks noChangeArrowheads="1"/>
          </p:cNvSpPr>
          <p:nvPr/>
        </p:nvSpPr>
        <p:spPr bwMode="auto">
          <a:xfrm>
            <a:off x="236538" y="5127625"/>
            <a:ext cx="971550" cy="1214438"/>
          </a:xfrm>
          <a:prstGeom prst="roundRect">
            <a:avLst>
              <a:gd name="adj" fmla="val 13745"/>
            </a:avLst>
          </a:prstGeom>
          <a:solidFill>
            <a:srgbClr val="CCFFFF"/>
          </a:solidFill>
          <a:ln w="38100">
            <a:solidFill>
              <a:srgbClr val="3366FF"/>
            </a:solidFill>
            <a:round/>
            <a:headEnd/>
            <a:tailEnd/>
          </a:ln>
        </p:spPr>
        <p:txBody>
          <a:bodyPr vert="eaVert" wrap="none" anchor="ctr"/>
          <a:lstStyle/>
          <a:p>
            <a:pPr algn="ctr"/>
            <a:r>
              <a:rPr lang="ja-JP" altLang="en-US" sz="2800">
                <a:solidFill>
                  <a:srgbClr val="000000"/>
                </a:solidFill>
                <a:latin typeface="ＭＳ Ｐゴシック" charset="-128"/>
              </a:rPr>
              <a:t>実施権</a:t>
            </a:r>
            <a:endParaRPr lang="zh-CN" altLang="en-US" sz="2800">
              <a:solidFill>
                <a:srgbClr val="000000"/>
              </a:solidFill>
              <a:latin typeface="ＭＳ Ｐゴシック" charset="-128"/>
            </a:endParaRPr>
          </a:p>
        </p:txBody>
      </p:sp>
      <p:pic>
        <p:nvPicPr>
          <p:cNvPr id="88078" name="下矢印 11"/>
          <p:cNvPicPr>
            <a:picLocks noChangeArrowheads="1"/>
          </p:cNvPicPr>
          <p:nvPr/>
        </p:nvPicPr>
        <p:blipFill>
          <a:blip r:embed="rId3"/>
          <a:srcRect/>
          <a:stretch>
            <a:fillRect/>
          </a:stretch>
        </p:blipFill>
        <p:spPr bwMode="auto">
          <a:xfrm>
            <a:off x="1352550" y="5400675"/>
            <a:ext cx="863600" cy="719138"/>
          </a:xfrm>
          <a:prstGeom prst="rect">
            <a:avLst/>
          </a:prstGeom>
          <a:solidFill>
            <a:srgbClr val="FFFFFF"/>
          </a:solidFill>
          <a:ln w="9525">
            <a:noFill/>
            <a:miter lim="800000"/>
            <a:headEnd/>
            <a:tailEnd/>
          </a:ln>
        </p:spPr>
      </p:pic>
      <p:grpSp>
        <p:nvGrpSpPr>
          <p:cNvPr id="88079" name="Group 54"/>
          <p:cNvGrpSpPr>
            <a:grpSpLocks/>
          </p:cNvGrpSpPr>
          <p:nvPr/>
        </p:nvGrpSpPr>
        <p:grpSpPr bwMode="auto">
          <a:xfrm>
            <a:off x="2287588" y="4849813"/>
            <a:ext cx="7618412" cy="1895475"/>
            <a:chOff x="2247" y="2694"/>
            <a:chExt cx="4111" cy="1454"/>
          </a:xfrm>
        </p:grpSpPr>
        <p:grpSp>
          <p:nvGrpSpPr>
            <p:cNvPr id="88082" name="Group 25"/>
            <p:cNvGrpSpPr>
              <a:grpSpLocks/>
            </p:cNvGrpSpPr>
            <p:nvPr/>
          </p:nvGrpSpPr>
          <p:grpSpPr bwMode="auto">
            <a:xfrm>
              <a:off x="2247" y="2694"/>
              <a:ext cx="4030" cy="401"/>
              <a:chOff x="901" y="3128"/>
              <a:chExt cx="4164" cy="913"/>
            </a:xfrm>
          </p:grpSpPr>
          <p:sp>
            <p:nvSpPr>
              <p:cNvPr id="88094" name="AutoShape 26"/>
              <p:cNvSpPr>
                <a:spLocks noChangeArrowheads="1"/>
              </p:cNvSpPr>
              <p:nvPr/>
            </p:nvSpPr>
            <p:spPr bwMode="gray">
              <a:xfrm>
                <a:off x="901" y="3128"/>
                <a:ext cx="4164" cy="913"/>
              </a:xfrm>
              <a:prstGeom prst="roundRect">
                <a:avLst>
                  <a:gd name="adj" fmla="val 10889"/>
                </a:avLst>
              </a:prstGeom>
              <a:noFill/>
              <a:ln w="25400">
                <a:solidFill>
                  <a:srgbClr val="0070C0"/>
                </a:solidFill>
                <a:round/>
                <a:headEnd/>
                <a:tailEnd/>
              </a:ln>
            </p:spPr>
            <p:txBody>
              <a:bodyPr wrap="none" anchor="ctr"/>
              <a:lstStyle/>
              <a:p>
                <a:endParaRPr lang="zh-CN" altLang="en-US">
                  <a:solidFill>
                    <a:srgbClr val="000000"/>
                  </a:solidFill>
                  <a:ea typeface="SimSun" pitchFamily="2" charset="-122"/>
                </a:endParaRPr>
              </a:p>
            </p:txBody>
          </p:sp>
          <p:sp>
            <p:nvSpPr>
              <p:cNvPr id="30748" name="AutoShape 28"/>
              <p:cNvSpPr>
                <a:spLocks noChangeArrowheads="1"/>
              </p:cNvSpPr>
              <p:nvPr/>
            </p:nvSpPr>
            <p:spPr bwMode="gray">
              <a:xfrm>
                <a:off x="958" y="3208"/>
                <a:ext cx="874" cy="746"/>
              </a:xfrm>
              <a:prstGeom prst="roundRect">
                <a:avLst>
                  <a:gd name="adj" fmla="val 11921"/>
                </a:avLst>
              </a:prstGeom>
              <a:solidFill>
                <a:schemeClr val="accent1">
                  <a:lumMod val="40000"/>
                  <a:lumOff val="60000"/>
                </a:schemeClr>
              </a:solidFill>
              <a:ln w="19050">
                <a:solidFill>
                  <a:schemeClr val="accent1">
                    <a:lumMod val="75000"/>
                  </a:schemeClr>
                </a:solidFill>
                <a:round/>
                <a:headEnd/>
                <a:tailEnd/>
              </a:ln>
              <a:effectLst/>
            </p:spPr>
            <p:txBody>
              <a:bodyPr wrap="none" anchor="ctr"/>
              <a:lstStyle/>
              <a:p>
                <a:pPr algn="ctr">
                  <a:defRPr/>
                </a:pPr>
                <a:r>
                  <a:rPr lang="ja-JP" altLang="en-US" b="1" dirty="0">
                    <a:solidFill>
                      <a:prstClr val="black"/>
                    </a:solidFill>
                    <a:latin typeface="MS PGothic" pitchFamily="34" charset="-128"/>
                    <a:ea typeface="MS PGothic" pitchFamily="34" charset="-128"/>
                  </a:rPr>
                  <a:t>許諾実施権</a:t>
                </a:r>
                <a:endParaRPr lang="zh-CN" altLang="en-US" b="1" dirty="0">
                  <a:solidFill>
                    <a:prstClr val="black"/>
                  </a:solidFill>
                  <a:latin typeface="MS PGothic" pitchFamily="34" charset="-128"/>
                  <a:ea typeface="MS PGothic" pitchFamily="34" charset="-128"/>
                </a:endParaRPr>
              </a:p>
            </p:txBody>
          </p:sp>
          <p:sp>
            <p:nvSpPr>
              <p:cNvPr id="88096" name="Text Box 31"/>
              <p:cNvSpPr txBox="1">
                <a:spLocks noChangeArrowheads="1"/>
              </p:cNvSpPr>
              <p:nvPr/>
            </p:nvSpPr>
            <p:spPr bwMode="gray">
              <a:xfrm>
                <a:off x="1872" y="3162"/>
                <a:ext cx="2928" cy="645"/>
              </a:xfrm>
              <a:prstGeom prst="rect">
                <a:avLst/>
              </a:prstGeom>
              <a:noFill/>
              <a:ln w="9525" algn="ctr">
                <a:noFill/>
                <a:miter lim="800000"/>
                <a:headEnd/>
                <a:tailEnd/>
              </a:ln>
            </p:spPr>
            <p:txBody>
              <a:bodyPr>
                <a:spAutoFit/>
              </a:bodyPr>
              <a:lstStyle/>
              <a:p>
                <a:pPr eaLnBrk="0" hangingPunct="0"/>
                <a:endParaRPr kumimoji="0" lang="en-US" altLang="zh-CN">
                  <a:solidFill>
                    <a:srgbClr val="000000"/>
                  </a:solidFill>
                  <a:latin typeface="Arial" charset="0"/>
                  <a:ea typeface="SimSun" pitchFamily="2" charset="-122"/>
                </a:endParaRPr>
              </a:p>
            </p:txBody>
          </p:sp>
        </p:grpSp>
        <p:grpSp>
          <p:nvGrpSpPr>
            <p:cNvPr id="88083" name="Group 32"/>
            <p:cNvGrpSpPr>
              <a:grpSpLocks/>
            </p:cNvGrpSpPr>
            <p:nvPr/>
          </p:nvGrpSpPr>
          <p:grpSpPr bwMode="auto">
            <a:xfrm>
              <a:off x="2258" y="3201"/>
              <a:ext cx="4030" cy="402"/>
              <a:chOff x="912" y="3035"/>
              <a:chExt cx="4164" cy="914"/>
            </a:xfrm>
          </p:grpSpPr>
          <p:sp>
            <p:nvSpPr>
              <p:cNvPr id="88091" name="AutoShape 33"/>
              <p:cNvSpPr>
                <a:spLocks noChangeArrowheads="1"/>
              </p:cNvSpPr>
              <p:nvPr/>
            </p:nvSpPr>
            <p:spPr bwMode="gray">
              <a:xfrm>
                <a:off x="912" y="3035"/>
                <a:ext cx="4164" cy="914"/>
              </a:xfrm>
              <a:prstGeom prst="roundRect">
                <a:avLst>
                  <a:gd name="adj" fmla="val 10889"/>
                </a:avLst>
              </a:prstGeom>
              <a:noFill/>
              <a:ln w="25400">
                <a:solidFill>
                  <a:srgbClr val="0070C0"/>
                </a:solidFill>
                <a:round/>
                <a:headEnd/>
                <a:tailEnd/>
              </a:ln>
            </p:spPr>
            <p:txBody>
              <a:bodyPr wrap="none" anchor="ctr"/>
              <a:lstStyle/>
              <a:p>
                <a:endParaRPr lang="zh-CN" altLang="en-US">
                  <a:solidFill>
                    <a:srgbClr val="000000"/>
                  </a:solidFill>
                  <a:ea typeface="SimSun" pitchFamily="2" charset="-122"/>
                </a:endParaRPr>
              </a:p>
            </p:txBody>
          </p:sp>
          <p:sp>
            <p:nvSpPr>
              <p:cNvPr id="30755" name="AutoShape 35"/>
              <p:cNvSpPr>
                <a:spLocks noChangeArrowheads="1"/>
              </p:cNvSpPr>
              <p:nvPr/>
            </p:nvSpPr>
            <p:spPr bwMode="gray">
              <a:xfrm>
                <a:off x="958" y="3117"/>
                <a:ext cx="873" cy="748"/>
              </a:xfrm>
              <a:prstGeom prst="roundRect">
                <a:avLst>
                  <a:gd name="adj" fmla="val 11921"/>
                </a:avLst>
              </a:prstGeom>
              <a:solidFill>
                <a:schemeClr val="accent2">
                  <a:lumMod val="60000"/>
                  <a:lumOff val="40000"/>
                </a:schemeClr>
              </a:solidFill>
              <a:ln w="19050">
                <a:solidFill>
                  <a:schemeClr val="accent1">
                    <a:lumMod val="75000"/>
                  </a:schemeClr>
                </a:solidFill>
                <a:round/>
                <a:headEnd/>
                <a:tailEnd/>
              </a:ln>
              <a:effectLst/>
            </p:spPr>
            <p:txBody>
              <a:bodyPr wrap="none" anchor="ctr"/>
              <a:lstStyle/>
              <a:p>
                <a:pPr algn="ctr">
                  <a:defRPr/>
                </a:pPr>
                <a:r>
                  <a:rPr lang="ja-JP" altLang="en-US" b="1">
                    <a:solidFill>
                      <a:prstClr val="black"/>
                    </a:solidFill>
                    <a:latin typeface="MS PGothic" pitchFamily="34" charset="-128"/>
                    <a:ea typeface="MS PGothic" pitchFamily="34" charset="-128"/>
                  </a:rPr>
                  <a:t>法定実施権</a:t>
                </a:r>
                <a:endParaRPr lang="zh-CN" altLang="en-US" b="1">
                  <a:solidFill>
                    <a:prstClr val="black"/>
                  </a:solidFill>
                  <a:latin typeface="MS PGothic" pitchFamily="34" charset="-128"/>
                  <a:ea typeface="MS PGothic" pitchFamily="34" charset="-128"/>
                </a:endParaRPr>
              </a:p>
            </p:txBody>
          </p:sp>
          <p:sp>
            <p:nvSpPr>
              <p:cNvPr id="88093" name="Text Box 38"/>
              <p:cNvSpPr txBox="1">
                <a:spLocks noChangeArrowheads="1"/>
              </p:cNvSpPr>
              <p:nvPr/>
            </p:nvSpPr>
            <p:spPr bwMode="gray">
              <a:xfrm>
                <a:off x="1872" y="3164"/>
                <a:ext cx="2928" cy="644"/>
              </a:xfrm>
              <a:prstGeom prst="rect">
                <a:avLst/>
              </a:prstGeom>
              <a:noFill/>
              <a:ln w="9525" algn="ctr">
                <a:noFill/>
                <a:miter lim="800000"/>
                <a:headEnd/>
                <a:tailEnd/>
              </a:ln>
            </p:spPr>
            <p:txBody>
              <a:bodyPr>
                <a:spAutoFit/>
              </a:bodyPr>
              <a:lstStyle/>
              <a:p>
                <a:pPr eaLnBrk="0" hangingPunct="0"/>
                <a:endParaRPr kumimoji="0" lang="en-US" altLang="zh-CN">
                  <a:solidFill>
                    <a:srgbClr val="000000"/>
                  </a:solidFill>
                  <a:latin typeface="Arial" charset="0"/>
                  <a:ea typeface="SimSun" pitchFamily="2" charset="-122"/>
                </a:endParaRPr>
              </a:p>
            </p:txBody>
          </p:sp>
        </p:grpSp>
        <p:grpSp>
          <p:nvGrpSpPr>
            <p:cNvPr id="88084" name="Group 39"/>
            <p:cNvGrpSpPr>
              <a:grpSpLocks/>
            </p:cNvGrpSpPr>
            <p:nvPr/>
          </p:nvGrpSpPr>
          <p:grpSpPr bwMode="auto">
            <a:xfrm>
              <a:off x="2258" y="3746"/>
              <a:ext cx="4030" cy="402"/>
              <a:chOff x="912" y="3035"/>
              <a:chExt cx="4165" cy="914"/>
            </a:xfrm>
          </p:grpSpPr>
          <p:sp>
            <p:nvSpPr>
              <p:cNvPr id="88088" name="AutoShape 40"/>
              <p:cNvSpPr>
                <a:spLocks noChangeArrowheads="1"/>
              </p:cNvSpPr>
              <p:nvPr/>
            </p:nvSpPr>
            <p:spPr bwMode="gray">
              <a:xfrm>
                <a:off x="912" y="3035"/>
                <a:ext cx="4165" cy="914"/>
              </a:xfrm>
              <a:prstGeom prst="roundRect">
                <a:avLst>
                  <a:gd name="adj" fmla="val 10889"/>
                </a:avLst>
              </a:prstGeom>
              <a:noFill/>
              <a:ln w="25400">
                <a:solidFill>
                  <a:srgbClr val="0070C0"/>
                </a:solidFill>
                <a:round/>
                <a:headEnd/>
                <a:tailEnd/>
              </a:ln>
            </p:spPr>
            <p:txBody>
              <a:bodyPr wrap="none" anchor="ctr"/>
              <a:lstStyle/>
              <a:p>
                <a:endParaRPr lang="zh-CN" altLang="en-US">
                  <a:solidFill>
                    <a:srgbClr val="000000"/>
                  </a:solidFill>
                  <a:ea typeface="SimSun" pitchFamily="2" charset="-122"/>
                </a:endParaRPr>
              </a:p>
            </p:txBody>
          </p:sp>
          <p:sp>
            <p:nvSpPr>
              <p:cNvPr id="30762" name="AutoShape 42"/>
              <p:cNvSpPr>
                <a:spLocks noChangeArrowheads="1"/>
              </p:cNvSpPr>
              <p:nvPr/>
            </p:nvSpPr>
            <p:spPr bwMode="gray">
              <a:xfrm>
                <a:off x="960" y="3118"/>
                <a:ext cx="874" cy="750"/>
              </a:xfrm>
              <a:prstGeom prst="roundRect">
                <a:avLst>
                  <a:gd name="adj" fmla="val 11921"/>
                </a:avLst>
              </a:prstGeom>
              <a:solidFill>
                <a:schemeClr val="accent3">
                  <a:lumMod val="40000"/>
                  <a:lumOff val="60000"/>
                </a:schemeClr>
              </a:solidFill>
              <a:ln w="19050">
                <a:solidFill>
                  <a:schemeClr val="accent1">
                    <a:lumMod val="75000"/>
                  </a:schemeClr>
                </a:solidFill>
                <a:round/>
                <a:headEnd/>
                <a:tailEnd/>
              </a:ln>
              <a:effectLst/>
            </p:spPr>
            <p:txBody>
              <a:bodyPr wrap="none" anchor="ctr"/>
              <a:lstStyle/>
              <a:p>
                <a:pPr algn="ctr">
                  <a:defRPr/>
                </a:pPr>
                <a:r>
                  <a:rPr lang="ja-JP" altLang="en-US" b="1" dirty="0">
                    <a:solidFill>
                      <a:prstClr val="black"/>
                    </a:solidFill>
                    <a:latin typeface="MS PGothic" pitchFamily="34" charset="-128"/>
                    <a:ea typeface="MS PGothic" pitchFamily="34" charset="-128"/>
                  </a:rPr>
                  <a:t>裁定実施権</a:t>
                </a:r>
                <a:endParaRPr lang="zh-CN" altLang="en-US" b="1" dirty="0">
                  <a:solidFill>
                    <a:prstClr val="black"/>
                  </a:solidFill>
                  <a:latin typeface="MS PGothic" pitchFamily="34" charset="-128"/>
                  <a:ea typeface="MS PGothic" pitchFamily="34" charset="-128"/>
                </a:endParaRPr>
              </a:p>
            </p:txBody>
          </p:sp>
          <p:sp>
            <p:nvSpPr>
              <p:cNvPr id="88090" name="Text Box 45"/>
              <p:cNvSpPr txBox="1">
                <a:spLocks noChangeArrowheads="1"/>
              </p:cNvSpPr>
              <p:nvPr/>
            </p:nvSpPr>
            <p:spPr bwMode="gray">
              <a:xfrm>
                <a:off x="1872" y="3075"/>
                <a:ext cx="2928" cy="644"/>
              </a:xfrm>
              <a:prstGeom prst="rect">
                <a:avLst/>
              </a:prstGeom>
              <a:noFill/>
              <a:ln w="9525" algn="ctr">
                <a:noFill/>
                <a:miter lim="800000"/>
                <a:headEnd/>
                <a:tailEnd/>
              </a:ln>
            </p:spPr>
            <p:txBody>
              <a:bodyPr anchor="ctr">
                <a:spAutoFit/>
              </a:bodyPr>
              <a:lstStyle/>
              <a:p>
                <a:pPr eaLnBrk="0" hangingPunct="0"/>
                <a:endParaRPr kumimoji="0" lang="en-US" altLang="zh-CN">
                  <a:solidFill>
                    <a:srgbClr val="000000"/>
                  </a:solidFill>
                  <a:latin typeface="Arial" charset="0"/>
                  <a:ea typeface="SimSun" pitchFamily="2" charset="-122"/>
                </a:endParaRPr>
              </a:p>
            </p:txBody>
          </p:sp>
        </p:grpSp>
        <p:sp>
          <p:nvSpPr>
            <p:cNvPr id="88085" name="Rectangle 52"/>
            <p:cNvSpPr>
              <a:spLocks noChangeArrowheads="1"/>
            </p:cNvSpPr>
            <p:nvPr/>
          </p:nvSpPr>
          <p:spPr bwMode="auto">
            <a:xfrm>
              <a:off x="3180" y="2749"/>
              <a:ext cx="2689" cy="283"/>
            </a:xfrm>
            <a:prstGeom prst="rect">
              <a:avLst/>
            </a:prstGeom>
            <a:noFill/>
            <a:ln w="9525">
              <a:noFill/>
              <a:miter lim="800000"/>
              <a:headEnd/>
              <a:tailEnd/>
            </a:ln>
          </p:spPr>
          <p:txBody>
            <a:bodyPr anchor="ctr">
              <a:spAutoFit/>
            </a:bodyPr>
            <a:lstStyle/>
            <a:p>
              <a:r>
                <a:rPr lang="ja-JP" altLang="en-US">
                  <a:solidFill>
                    <a:srgbClr val="000000"/>
                  </a:solidFill>
                </a:rPr>
                <a:t>権利者の許諾に基づいて発生する</a:t>
              </a:r>
              <a:endParaRPr lang="zh-CN" altLang="en-US">
                <a:solidFill>
                  <a:srgbClr val="000000"/>
                </a:solidFill>
              </a:endParaRPr>
            </a:p>
          </p:txBody>
        </p:sp>
        <p:sp>
          <p:nvSpPr>
            <p:cNvPr id="88086" name="Rectangle 54"/>
            <p:cNvSpPr>
              <a:spLocks noChangeArrowheads="1"/>
            </p:cNvSpPr>
            <p:nvPr/>
          </p:nvSpPr>
          <p:spPr bwMode="auto">
            <a:xfrm>
              <a:off x="3120" y="3279"/>
              <a:ext cx="3238" cy="283"/>
            </a:xfrm>
            <a:prstGeom prst="rect">
              <a:avLst/>
            </a:prstGeom>
            <a:noFill/>
            <a:ln w="9525">
              <a:noFill/>
              <a:miter lim="800000"/>
              <a:headEnd/>
              <a:tailEnd/>
            </a:ln>
          </p:spPr>
          <p:txBody>
            <a:bodyPr anchor="ctr">
              <a:spAutoFit/>
            </a:bodyPr>
            <a:lstStyle/>
            <a:p>
              <a:r>
                <a:rPr lang="ja-JP" altLang="en-US">
                  <a:solidFill>
                    <a:srgbClr val="000000"/>
                  </a:solidFill>
                </a:rPr>
                <a:t>権利者の意思とは無関係に、法律の規定によって発生する</a:t>
              </a:r>
              <a:endParaRPr lang="zh-CN" altLang="en-US">
                <a:solidFill>
                  <a:srgbClr val="000000"/>
                </a:solidFill>
              </a:endParaRPr>
            </a:p>
          </p:txBody>
        </p:sp>
        <p:sp>
          <p:nvSpPr>
            <p:cNvPr id="88087" name="Rectangle 56"/>
            <p:cNvSpPr>
              <a:spLocks noChangeArrowheads="1"/>
            </p:cNvSpPr>
            <p:nvPr/>
          </p:nvSpPr>
          <p:spPr bwMode="auto">
            <a:xfrm>
              <a:off x="3198" y="3813"/>
              <a:ext cx="1914" cy="283"/>
            </a:xfrm>
            <a:prstGeom prst="rect">
              <a:avLst/>
            </a:prstGeom>
            <a:noFill/>
            <a:ln w="9525">
              <a:noFill/>
              <a:miter lim="800000"/>
              <a:headEnd/>
              <a:tailEnd/>
            </a:ln>
          </p:spPr>
          <p:txBody>
            <a:bodyPr wrap="none">
              <a:spAutoFit/>
            </a:bodyPr>
            <a:lstStyle/>
            <a:p>
              <a:r>
                <a:rPr lang="ja-JP" altLang="en-US">
                  <a:solidFill>
                    <a:srgbClr val="000000"/>
                  </a:solidFill>
                </a:rPr>
                <a:t>行政庁の裁定に基づいて発生する</a:t>
              </a:r>
              <a:endParaRPr lang="zh-CN" altLang="en-US">
                <a:solidFill>
                  <a:srgbClr val="000000"/>
                </a:solidFill>
              </a:endParaRPr>
            </a:p>
          </p:txBody>
        </p:sp>
      </p:grpSp>
      <p:sp>
        <p:nvSpPr>
          <p:cNvPr id="88080" name="Rectangle 13"/>
          <p:cNvSpPr>
            <a:spLocks noChangeArrowheads="1"/>
          </p:cNvSpPr>
          <p:nvPr/>
        </p:nvSpPr>
        <p:spPr bwMode="auto">
          <a:xfrm>
            <a:off x="0" y="0"/>
            <a:ext cx="1639888" cy="523875"/>
          </a:xfrm>
          <a:prstGeom prst="rect">
            <a:avLst/>
          </a:prstGeom>
          <a:noFill/>
          <a:ln w="9525">
            <a:noFill/>
            <a:miter lim="800000"/>
            <a:headEnd/>
            <a:tailEnd/>
          </a:ln>
          <a:effectLst>
            <a:prstShdw prst="shdw17" dist="17961" dir="2700000">
              <a:srgbClr val="225764"/>
            </a:prstShdw>
          </a:effectLst>
        </p:spPr>
        <p:txBody>
          <a:bodyPr wrap="none">
            <a:spAutoFit/>
          </a:bodyPr>
          <a:lstStyle/>
          <a:p>
            <a:r>
              <a:rPr lang="ja-JP" altLang="en-US" sz="2800">
                <a:solidFill>
                  <a:srgbClr val="000000"/>
                </a:solidFill>
              </a:rPr>
              <a:t>５－２－１</a:t>
            </a:r>
            <a:endParaRPr lang="zh-CN" altLang="en-US">
              <a:solidFill>
                <a:srgbClr val="000000"/>
              </a:solidFill>
            </a:endParaRPr>
          </a:p>
        </p:txBody>
      </p:sp>
      <p:sp>
        <p:nvSpPr>
          <p:cNvPr id="88081" name="スライド番号プレースホルダー 1"/>
          <p:cNvSpPr txBox="1">
            <a:spLocks/>
          </p:cNvSpPr>
          <p:nvPr/>
        </p:nvSpPr>
        <p:spPr bwMode="auto">
          <a:xfrm>
            <a:off x="9344025" y="6569075"/>
            <a:ext cx="577850" cy="244475"/>
          </a:xfrm>
          <a:prstGeom prst="rect">
            <a:avLst/>
          </a:prstGeom>
          <a:noFill/>
          <a:ln w="9525">
            <a:noFill/>
            <a:miter lim="800000"/>
            <a:headEnd/>
            <a:tailEnd/>
          </a:ln>
        </p:spPr>
        <p:txBody>
          <a:bodyPr anchor="ctr"/>
          <a:lstStyle/>
          <a:p>
            <a:pPr algn="ctr">
              <a:lnSpc>
                <a:spcPct val="80000"/>
              </a:lnSpc>
            </a:pPr>
            <a:fld id="{A4D7E7B8-C5C6-4A04-BA6C-3DF627C74BAE}" type="slidenum">
              <a:rPr kumimoji="0" lang="en-US" altLang="ja-JP" sz="1200" b="1"/>
              <a:pPr algn="ctr">
                <a:lnSpc>
                  <a:spcPct val="80000"/>
                </a:lnSpc>
              </a:pPr>
              <a:t>20</a:t>
            </a:fld>
            <a:endParaRPr kumimoji="0" lang="en-US" altLang="ja-JP" sz="12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タイトル 1"/>
          <p:cNvSpPr>
            <a:spLocks noGrp="1"/>
          </p:cNvSpPr>
          <p:nvPr>
            <p:ph type="title"/>
          </p:nvPr>
        </p:nvSpPr>
        <p:spPr>
          <a:xfrm>
            <a:off x="1065213" y="260350"/>
            <a:ext cx="9282112" cy="792163"/>
          </a:xfrm>
        </p:spPr>
        <p:txBody>
          <a:bodyPr/>
          <a:lstStyle/>
          <a:p>
            <a:pPr eaLnBrk="1" hangingPunct="1"/>
            <a:r>
              <a:rPr lang="ja-JP" altLang="en-US" smtClean="0">
                <a:solidFill>
                  <a:schemeClr val="tx1"/>
                </a:solidFill>
                <a:latin typeface="ＭＳ Ｐゴシック" charset="-128"/>
                <a:ea typeface="ＭＳ Ｐゴシック" charset="-128"/>
              </a:rPr>
              <a:t>　（再掲）企業の知的財産活動の意義</a:t>
            </a:r>
          </a:p>
        </p:txBody>
      </p:sp>
      <p:sp>
        <p:nvSpPr>
          <p:cNvPr id="90114" name="Rectangle 13"/>
          <p:cNvSpPr>
            <a:spLocks noChangeArrowheads="1"/>
          </p:cNvSpPr>
          <p:nvPr/>
        </p:nvSpPr>
        <p:spPr bwMode="auto">
          <a:xfrm>
            <a:off x="0" y="0"/>
            <a:ext cx="1639888" cy="523875"/>
          </a:xfrm>
          <a:prstGeom prst="rect">
            <a:avLst/>
          </a:prstGeom>
          <a:noFill/>
          <a:ln w="9525">
            <a:noFill/>
            <a:miter lim="800000"/>
            <a:headEnd/>
            <a:tailEnd/>
          </a:ln>
          <a:effectLst>
            <a:prstShdw prst="shdw17" dist="17961" dir="2700000">
              <a:srgbClr val="225764"/>
            </a:prstShdw>
          </a:effectLst>
        </p:spPr>
        <p:txBody>
          <a:bodyPr wrap="none">
            <a:spAutoFit/>
          </a:bodyPr>
          <a:lstStyle/>
          <a:p>
            <a:r>
              <a:rPr lang="ja-JP" altLang="en-US" sz="2800">
                <a:solidFill>
                  <a:srgbClr val="000000"/>
                </a:solidFill>
              </a:rPr>
              <a:t>５－２－１</a:t>
            </a:r>
            <a:endParaRPr lang="zh-CN" altLang="en-US">
              <a:solidFill>
                <a:srgbClr val="000000"/>
              </a:solidFill>
            </a:endParaRPr>
          </a:p>
        </p:txBody>
      </p:sp>
      <p:sp>
        <p:nvSpPr>
          <p:cNvPr id="5" name="フローチャート : 代替処理 4"/>
          <p:cNvSpPr/>
          <p:nvPr/>
        </p:nvSpPr>
        <p:spPr>
          <a:xfrm>
            <a:off x="776536" y="4437112"/>
            <a:ext cx="2520280" cy="1872208"/>
          </a:xfrm>
          <a:prstGeom prst="flowChartAlternateProcess">
            <a:avLst/>
          </a:prstGeom>
          <a:solidFill>
            <a:schemeClr val="accent2"/>
          </a:solidFill>
          <a:effectLst>
            <a:outerShdw blurRad="38100" dist="30000" dir="5400000" rotWithShape="0">
              <a:srgbClr val="000000">
                <a:alpha val="45000"/>
              </a:srgbClr>
            </a:outerShdw>
            <a:softEdge rad="635000"/>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prstClr val="black"/>
                </a:solidFill>
                <a:latin typeface="ＭＳ Ｐゴシック" pitchFamily="50" charset="-128"/>
                <a:ea typeface="ＭＳ Ｐゴシック" pitchFamily="50" charset="-128"/>
              </a:rPr>
              <a:t>知的財産活動</a:t>
            </a:r>
          </a:p>
        </p:txBody>
      </p:sp>
      <p:sp>
        <p:nvSpPr>
          <p:cNvPr id="11" name="対角する 2 つの角を丸めた四角形 10"/>
          <p:cNvSpPr/>
          <p:nvPr/>
        </p:nvSpPr>
        <p:spPr>
          <a:xfrm>
            <a:off x="6032500" y="1989138"/>
            <a:ext cx="3678238" cy="1368425"/>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ＭＳ Ｐゴシック" pitchFamily="50" charset="-128"/>
                <a:ea typeface="ＭＳ Ｐゴシック" pitchFamily="50" charset="-128"/>
              </a:rPr>
              <a:t>事業等の優位性の確保</a:t>
            </a:r>
            <a:endParaRPr lang="en-US" altLang="ja-JP" sz="2400" dirty="0">
              <a:solidFill>
                <a:prstClr val="black"/>
              </a:solidFill>
              <a:latin typeface="ＭＳ Ｐゴシック" pitchFamily="50" charset="-128"/>
              <a:ea typeface="ＭＳ Ｐゴシック" pitchFamily="50" charset="-128"/>
            </a:endParaRPr>
          </a:p>
          <a:p>
            <a:pPr algn="ctr">
              <a:defRPr/>
            </a:pPr>
            <a:endParaRPr lang="en-US" altLang="ja-JP" sz="2400" dirty="0">
              <a:solidFill>
                <a:prstClr val="black"/>
              </a:solidFill>
              <a:latin typeface="ＭＳ Ｐゴシック" pitchFamily="50" charset="-128"/>
              <a:ea typeface="ＭＳ Ｐゴシック" pitchFamily="50" charset="-128"/>
            </a:endParaRPr>
          </a:p>
          <a:p>
            <a:pPr marL="342900" indent="-342900" algn="ctr">
              <a:buFont typeface="Wingdings" pitchFamily="2" charset="2"/>
              <a:buChar char="u"/>
              <a:defRPr/>
            </a:pPr>
            <a:r>
              <a:rPr lang="ja-JP" altLang="en-US" sz="2000" b="1" dirty="0">
                <a:solidFill>
                  <a:prstClr val="black"/>
                </a:solidFill>
                <a:latin typeface="ＭＳ Ｐゴシック" pitchFamily="50" charset="-128"/>
                <a:ea typeface="ＭＳ Ｐゴシック" pitchFamily="50" charset="-128"/>
              </a:rPr>
              <a:t>競争力を高める</a:t>
            </a:r>
          </a:p>
        </p:txBody>
      </p:sp>
      <p:sp>
        <p:nvSpPr>
          <p:cNvPr id="12" name="対角する 2 つの角を丸めた四角形 11"/>
          <p:cNvSpPr/>
          <p:nvPr/>
        </p:nvSpPr>
        <p:spPr>
          <a:xfrm>
            <a:off x="514350" y="1844675"/>
            <a:ext cx="3814763" cy="1728788"/>
          </a:xfrm>
          <a:prstGeom prst="round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ＭＳ Ｐゴシック" pitchFamily="50" charset="-128"/>
                <a:ea typeface="ＭＳ Ｐゴシック" pitchFamily="50" charset="-128"/>
              </a:rPr>
              <a:t>事業等の安全性の確保</a:t>
            </a:r>
            <a:endParaRPr lang="en-US" altLang="ja-JP" sz="2400" dirty="0">
              <a:solidFill>
                <a:prstClr val="black"/>
              </a:solidFill>
              <a:latin typeface="ＭＳ Ｐゴシック" pitchFamily="50" charset="-128"/>
              <a:ea typeface="ＭＳ Ｐゴシック" pitchFamily="50" charset="-128"/>
            </a:endParaRPr>
          </a:p>
          <a:p>
            <a:pPr algn="ctr">
              <a:defRPr/>
            </a:pPr>
            <a:endParaRPr lang="en-US" altLang="ja-JP" sz="2400" dirty="0">
              <a:solidFill>
                <a:prstClr val="black"/>
              </a:solidFill>
              <a:latin typeface="ＭＳ Ｐゴシック" pitchFamily="50" charset="-128"/>
              <a:ea typeface="ＭＳ Ｐゴシック" pitchFamily="50" charset="-128"/>
            </a:endParaRPr>
          </a:p>
          <a:p>
            <a:pPr marL="342900" indent="-342900" algn="ctr">
              <a:buFont typeface="Wingdings" pitchFamily="2" charset="2"/>
              <a:buChar char="u"/>
              <a:defRPr/>
            </a:pPr>
            <a:r>
              <a:rPr lang="ja-JP" altLang="en-US" sz="2000" b="1" dirty="0">
                <a:solidFill>
                  <a:prstClr val="black"/>
                </a:solidFill>
                <a:latin typeface="ＭＳ Ｐゴシック" pitchFamily="50" charset="-128"/>
                <a:ea typeface="ＭＳ Ｐゴシック" pitchFamily="50" charset="-128"/>
              </a:rPr>
              <a:t>知財リスクの低減</a:t>
            </a:r>
            <a:endParaRPr lang="en-US" altLang="ja-JP" sz="2000" b="1" dirty="0">
              <a:solidFill>
                <a:prstClr val="black"/>
              </a:solidFill>
              <a:latin typeface="ＭＳ Ｐゴシック" pitchFamily="50" charset="-128"/>
              <a:ea typeface="ＭＳ Ｐゴシック" pitchFamily="50" charset="-128"/>
            </a:endParaRPr>
          </a:p>
          <a:p>
            <a:pPr marL="342900" indent="-342900" algn="ctr">
              <a:buFont typeface="Wingdings" pitchFamily="2" charset="2"/>
              <a:buChar char="u"/>
              <a:defRPr/>
            </a:pPr>
            <a:r>
              <a:rPr lang="ja-JP" altLang="en-US" sz="2000" b="1" dirty="0">
                <a:solidFill>
                  <a:prstClr val="black"/>
                </a:solidFill>
                <a:latin typeface="ＭＳ Ｐゴシック" pitchFamily="50" charset="-128"/>
                <a:ea typeface="ＭＳ Ｐゴシック" pitchFamily="50" charset="-128"/>
              </a:rPr>
              <a:t>他者特許対策</a:t>
            </a:r>
          </a:p>
        </p:txBody>
      </p:sp>
      <p:sp>
        <p:nvSpPr>
          <p:cNvPr id="13" name="対角する 2 つの角を丸めた四角形 12"/>
          <p:cNvSpPr/>
          <p:nvPr/>
        </p:nvSpPr>
        <p:spPr>
          <a:xfrm>
            <a:off x="5457825" y="5084763"/>
            <a:ext cx="4019550" cy="1512887"/>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ＭＳ Ｐゴシック" pitchFamily="50" charset="-128"/>
                <a:ea typeface="ＭＳ Ｐゴシック" pitchFamily="50" charset="-128"/>
              </a:rPr>
              <a:t>事業等の市場形成</a:t>
            </a:r>
            <a:endParaRPr lang="en-US" altLang="ja-JP" sz="2400" dirty="0">
              <a:solidFill>
                <a:prstClr val="black"/>
              </a:solidFill>
              <a:latin typeface="ＭＳ Ｐゴシック" pitchFamily="50" charset="-128"/>
              <a:ea typeface="ＭＳ Ｐゴシック" pitchFamily="50" charset="-128"/>
            </a:endParaRPr>
          </a:p>
          <a:p>
            <a:pPr algn="ctr">
              <a:defRPr/>
            </a:pPr>
            <a:endParaRPr lang="en-US" altLang="ja-JP" dirty="0">
              <a:solidFill>
                <a:prstClr val="black"/>
              </a:solidFill>
              <a:latin typeface="ＭＳ Ｐゴシック" pitchFamily="50" charset="-128"/>
              <a:ea typeface="ＭＳ Ｐゴシック" pitchFamily="50" charset="-128"/>
            </a:endParaRPr>
          </a:p>
          <a:p>
            <a:pPr marL="285750" indent="-285750" algn="ctr">
              <a:buFont typeface="Wingdings" pitchFamily="2" charset="2"/>
              <a:buChar char="u"/>
              <a:defRPr/>
            </a:pPr>
            <a:r>
              <a:rPr lang="ja-JP" altLang="en-US" b="1" dirty="0">
                <a:solidFill>
                  <a:prstClr val="black"/>
                </a:solidFill>
                <a:latin typeface="ＭＳ Ｐゴシック" pitchFamily="50" charset="-128"/>
                <a:ea typeface="ＭＳ Ｐゴシック" pitchFamily="50" charset="-128"/>
              </a:rPr>
              <a:t>市場（マーケット）への影響力</a:t>
            </a:r>
            <a:endParaRPr lang="en-US" altLang="ja-JP" b="1" dirty="0">
              <a:solidFill>
                <a:prstClr val="black"/>
              </a:solidFill>
              <a:latin typeface="ＭＳ Ｐゴシック" pitchFamily="50" charset="-128"/>
              <a:ea typeface="ＭＳ Ｐゴシック" pitchFamily="50" charset="-128"/>
            </a:endParaRPr>
          </a:p>
          <a:p>
            <a:pPr marL="285750" indent="-285750" algn="ctr">
              <a:buFont typeface="Wingdings" pitchFamily="2" charset="2"/>
              <a:buChar char="u"/>
              <a:defRPr/>
            </a:pPr>
            <a:r>
              <a:rPr lang="ja-JP" altLang="en-US" b="1" dirty="0">
                <a:solidFill>
                  <a:prstClr val="black"/>
                </a:solidFill>
                <a:latin typeface="ＭＳ Ｐゴシック" pitchFamily="50" charset="-128"/>
                <a:ea typeface="ＭＳ Ｐゴシック" pitchFamily="50" charset="-128"/>
              </a:rPr>
              <a:t>市場参入障壁の構築、対応</a:t>
            </a:r>
          </a:p>
        </p:txBody>
      </p:sp>
      <p:sp>
        <p:nvSpPr>
          <p:cNvPr id="14" name="上矢印 13"/>
          <p:cNvSpPr>
            <a:spLocks noChangeArrowheads="1"/>
          </p:cNvSpPr>
          <p:nvPr/>
        </p:nvSpPr>
        <p:spPr bwMode="auto">
          <a:xfrm>
            <a:off x="1568450" y="3573463"/>
            <a:ext cx="936625" cy="863600"/>
          </a:xfrm>
          <a:prstGeom prst="upArrow">
            <a:avLst>
              <a:gd name="adj1" fmla="val 50000"/>
              <a:gd name="adj2" fmla="val 50000"/>
            </a:avLst>
          </a:prstGeom>
          <a:solidFill>
            <a:srgbClr val="BFD2D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defRPr/>
            </a:pPr>
            <a:endParaRPr lang="ja-JP" altLang="en-US">
              <a:solidFill>
                <a:prstClr val="black"/>
              </a:solidFill>
              <a:latin typeface="+mn-lt"/>
              <a:ea typeface="+mn-ea"/>
            </a:endParaRPr>
          </a:p>
        </p:txBody>
      </p:sp>
      <p:sp>
        <p:nvSpPr>
          <p:cNvPr id="15" name="右矢印 14"/>
          <p:cNvSpPr>
            <a:spLocks noChangeArrowheads="1"/>
          </p:cNvSpPr>
          <p:nvPr/>
        </p:nvSpPr>
        <p:spPr bwMode="auto">
          <a:xfrm>
            <a:off x="3551238" y="5157788"/>
            <a:ext cx="1906587" cy="1079500"/>
          </a:xfrm>
          <a:prstGeom prst="rightArrow">
            <a:avLst>
              <a:gd name="adj1" fmla="val 28833"/>
              <a:gd name="adj2" fmla="val 50001"/>
            </a:avLst>
          </a:prstGeom>
          <a:solidFill>
            <a:srgbClr val="BFD2D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defRPr/>
            </a:pPr>
            <a:endParaRPr lang="ja-JP" altLang="en-US">
              <a:solidFill>
                <a:prstClr val="black"/>
              </a:solidFill>
              <a:latin typeface="+mn-lt"/>
              <a:ea typeface="+mn-ea"/>
            </a:endParaRPr>
          </a:p>
        </p:txBody>
      </p:sp>
      <p:sp>
        <p:nvSpPr>
          <p:cNvPr id="16" name="上矢印 15"/>
          <p:cNvSpPr>
            <a:spLocks noChangeArrowheads="1"/>
          </p:cNvSpPr>
          <p:nvPr/>
        </p:nvSpPr>
        <p:spPr bwMode="auto">
          <a:xfrm rot="3674599">
            <a:off x="4087812" y="2533651"/>
            <a:ext cx="1325563" cy="2855912"/>
          </a:xfrm>
          <a:prstGeom prst="upArrow">
            <a:avLst>
              <a:gd name="adj1" fmla="val 32435"/>
              <a:gd name="adj2" fmla="val 38232"/>
            </a:avLst>
          </a:prstGeom>
          <a:solidFill>
            <a:srgbClr val="BFD2D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defRPr/>
            </a:pPr>
            <a:endParaRPr lang="ja-JP" altLang="en-US">
              <a:solidFill>
                <a:prstClr val="black"/>
              </a:solidFill>
              <a:latin typeface="+mn-lt"/>
              <a:ea typeface="+mn-ea"/>
            </a:endParaRPr>
          </a:p>
        </p:txBody>
      </p:sp>
      <p:sp>
        <p:nvSpPr>
          <p:cNvPr id="90124"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F0D22AAB-8385-4C23-B03F-35FDAE8F0CE5}" type="slidenum">
              <a:rPr lang="en-US" altLang="ja-JP" sz="1200" smtClean="0">
                <a:ea typeface="ＭＳ Ｐゴシック" charset="-128"/>
              </a:rPr>
              <a:pPr>
                <a:lnSpc>
                  <a:spcPct val="80000"/>
                </a:lnSpc>
              </a:pPr>
              <a:t>21</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18"/>
          <p:cNvGrpSpPr>
            <a:grpSpLocks/>
          </p:cNvGrpSpPr>
          <p:nvPr/>
        </p:nvGrpSpPr>
        <p:grpSpPr bwMode="auto">
          <a:xfrm rot="-5400000">
            <a:off x="4117182" y="5963444"/>
            <a:ext cx="419100" cy="617537"/>
            <a:chOff x="3228" y="2592"/>
            <a:chExt cx="264" cy="359"/>
          </a:xfrm>
        </p:grpSpPr>
        <p:sp>
          <p:nvSpPr>
            <p:cNvPr id="92197" name="AutoShape 19"/>
            <p:cNvSpPr>
              <a:spLocks noChangeArrowheads="1"/>
            </p:cNvSpPr>
            <p:nvPr/>
          </p:nvSpPr>
          <p:spPr bwMode="auto">
            <a:xfrm rot="5400000">
              <a:off x="3292" y="2528"/>
              <a:ext cx="136" cy="264"/>
            </a:xfrm>
            <a:prstGeom prst="roundRect">
              <a:avLst>
                <a:gd name="adj" fmla="val 37500"/>
              </a:avLst>
            </a:prstGeom>
            <a:noFill/>
            <a:ln w="9525">
              <a:noFill/>
              <a:round/>
              <a:headEnd/>
              <a:tailEnd/>
            </a:ln>
          </p:spPr>
          <p:txBody>
            <a:bodyPr wrap="none" anchor="ctr">
              <a:spAutoFit/>
            </a:bodyPr>
            <a:lstStyle/>
            <a:p>
              <a:endParaRPr lang="zh-CN" altLang="en-US">
                <a:solidFill>
                  <a:srgbClr val="000000"/>
                </a:solidFill>
              </a:endParaRPr>
            </a:p>
          </p:txBody>
        </p:sp>
        <p:sp>
          <p:nvSpPr>
            <p:cNvPr id="92198" name="Freeform 20"/>
            <p:cNvSpPr>
              <a:spLocks/>
            </p:cNvSpPr>
            <p:nvPr/>
          </p:nvSpPr>
          <p:spPr bwMode="auto">
            <a:xfrm>
              <a:off x="3302" y="2737"/>
              <a:ext cx="116" cy="214"/>
            </a:xfrm>
            <a:custGeom>
              <a:avLst/>
              <a:gdLst>
                <a:gd name="T0" fmla="*/ 0 w 289"/>
                <a:gd name="T1" fmla="*/ 0 h 505"/>
                <a:gd name="T2" fmla="*/ 0 w 289"/>
                <a:gd name="T3" fmla="*/ 0 h 505"/>
                <a:gd name="T4" fmla="*/ 0 w 289"/>
                <a:gd name="T5" fmla="*/ 0 h 505"/>
                <a:gd name="T6" fmla="*/ 0 w 289"/>
                <a:gd name="T7" fmla="*/ 0 h 505"/>
                <a:gd name="T8" fmla="*/ 0 w 289"/>
                <a:gd name="T9" fmla="*/ 0 h 505"/>
                <a:gd name="T10" fmla="*/ 0 w 289"/>
                <a:gd name="T11" fmla="*/ 0 h 505"/>
                <a:gd name="T12" fmla="*/ 0 w 289"/>
                <a:gd name="T13" fmla="*/ 0 h 505"/>
                <a:gd name="T14" fmla="*/ 0 w 289"/>
                <a:gd name="T15" fmla="*/ 0 h 505"/>
                <a:gd name="T16" fmla="*/ 0 w 289"/>
                <a:gd name="T17" fmla="*/ 0 h 505"/>
                <a:gd name="T18" fmla="*/ 0 w 289"/>
                <a:gd name="T19" fmla="*/ 0 h 505"/>
                <a:gd name="T20" fmla="*/ 0 w 289"/>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505"/>
                <a:gd name="T35" fmla="*/ 289 w 289"/>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505">
                  <a:moveTo>
                    <a:pt x="230" y="0"/>
                  </a:moveTo>
                  <a:lnTo>
                    <a:pt x="230" y="360"/>
                  </a:lnTo>
                  <a:lnTo>
                    <a:pt x="288" y="360"/>
                  </a:lnTo>
                  <a:lnTo>
                    <a:pt x="144" y="504"/>
                  </a:lnTo>
                  <a:lnTo>
                    <a:pt x="0" y="360"/>
                  </a:lnTo>
                  <a:lnTo>
                    <a:pt x="58" y="360"/>
                  </a:lnTo>
                  <a:lnTo>
                    <a:pt x="58" y="0"/>
                  </a:lnTo>
                  <a:lnTo>
                    <a:pt x="144" y="0"/>
                  </a:lnTo>
                  <a:lnTo>
                    <a:pt x="230" y="0"/>
                  </a:lnTo>
                  <a:close/>
                </a:path>
              </a:pathLst>
            </a:custGeom>
            <a:solidFill>
              <a:schemeClr val="accent2"/>
            </a:solidFill>
            <a:ln w="9525">
              <a:noFill/>
              <a:miter lim="800000"/>
              <a:headEnd/>
              <a:tailEnd/>
            </a:ln>
          </p:spPr>
          <p:txBody>
            <a:bodyPr wrap="none" anchor="ctr">
              <a:spAutoFit/>
            </a:bodyPr>
            <a:lstStyle/>
            <a:p>
              <a:endParaRPr lang="ja-JP" altLang="en-US"/>
            </a:p>
          </p:txBody>
        </p:sp>
      </p:grpSp>
      <p:grpSp>
        <p:nvGrpSpPr>
          <p:cNvPr id="92162" name="Group 12"/>
          <p:cNvGrpSpPr>
            <a:grpSpLocks/>
          </p:cNvGrpSpPr>
          <p:nvPr/>
        </p:nvGrpSpPr>
        <p:grpSpPr bwMode="auto">
          <a:xfrm rot="-5400000">
            <a:off x="4116388" y="1346200"/>
            <a:ext cx="420688" cy="617537"/>
            <a:chOff x="3228" y="2592"/>
            <a:chExt cx="264" cy="359"/>
          </a:xfrm>
        </p:grpSpPr>
        <p:sp>
          <p:nvSpPr>
            <p:cNvPr id="92195" name="AutoShape 13"/>
            <p:cNvSpPr>
              <a:spLocks noChangeArrowheads="1"/>
            </p:cNvSpPr>
            <p:nvPr/>
          </p:nvSpPr>
          <p:spPr bwMode="auto">
            <a:xfrm rot="5400000">
              <a:off x="3292" y="2528"/>
              <a:ext cx="136" cy="264"/>
            </a:xfrm>
            <a:prstGeom prst="roundRect">
              <a:avLst>
                <a:gd name="adj" fmla="val 37500"/>
              </a:avLst>
            </a:prstGeom>
            <a:noFill/>
            <a:ln w="9525">
              <a:noFill/>
              <a:round/>
              <a:headEnd/>
              <a:tailEnd/>
            </a:ln>
          </p:spPr>
          <p:txBody>
            <a:bodyPr wrap="none" anchor="ctr">
              <a:spAutoFit/>
            </a:bodyPr>
            <a:lstStyle/>
            <a:p>
              <a:endParaRPr lang="zh-CN" altLang="en-US">
                <a:solidFill>
                  <a:srgbClr val="000000"/>
                </a:solidFill>
              </a:endParaRPr>
            </a:p>
          </p:txBody>
        </p:sp>
        <p:sp>
          <p:nvSpPr>
            <p:cNvPr id="92196" name="Freeform 14"/>
            <p:cNvSpPr>
              <a:spLocks/>
            </p:cNvSpPr>
            <p:nvPr/>
          </p:nvSpPr>
          <p:spPr bwMode="auto">
            <a:xfrm>
              <a:off x="3302" y="2737"/>
              <a:ext cx="116" cy="214"/>
            </a:xfrm>
            <a:custGeom>
              <a:avLst/>
              <a:gdLst>
                <a:gd name="T0" fmla="*/ 0 w 289"/>
                <a:gd name="T1" fmla="*/ 0 h 505"/>
                <a:gd name="T2" fmla="*/ 0 w 289"/>
                <a:gd name="T3" fmla="*/ 0 h 505"/>
                <a:gd name="T4" fmla="*/ 0 w 289"/>
                <a:gd name="T5" fmla="*/ 0 h 505"/>
                <a:gd name="T6" fmla="*/ 0 w 289"/>
                <a:gd name="T7" fmla="*/ 0 h 505"/>
                <a:gd name="T8" fmla="*/ 0 w 289"/>
                <a:gd name="T9" fmla="*/ 0 h 505"/>
                <a:gd name="T10" fmla="*/ 0 w 289"/>
                <a:gd name="T11" fmla="*/ 0 h 505"/>
                <a:gd name="T12" fmla="*/ 0 w 289"/>
                <a:gd name="T13" fmla="*/ 0 h 505"/>
                <a:gd name="T14" fmla="*/ 0 w 289"/>
                <a:gd name="T15" fmla="*/ 0 h 505"/>
                <a:gd name="T16" fmla="*/ 0 w 289"/>
                <a:gd name="T17" fmla="*/ 0 h 505"/>
                <a:gd name="T18" fmla="*/ 0 w 289"/>
                <a:gd name="T19" fmla="*/ 0 h 505"/>
                <a:gd name="T20" fmla="*/ 0 w 289"/>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505"/>
                <a:gd name="T35" fmla="*/ 289 w 289"/>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505">
                  <a:moveTo>
                    <a:pt x="230" y="0"/>
                  </a:moveTo>
                  <a:lnTo>
                    <a:pt x="230" y="360"/>
                  </a:lnTo>
                  <a:lnTo>
                    <a:pt x="288" y="360"/>
                  </a:lnTo>
                  <a:lnTo>
                    <a:pt x="144" y="504"/>
                  </a:lnTo>
                  <a:lnTo>
                    <a:pt x="0" y="360"/>
                  </a:lnTo>
                  <a:lnTo>
                    <a:pt x="58" y="360"/>
                  </a:lnTo>
                  <a:lnTo>
                    <a:pt x="58" y="0"/>
                  </a:lnTo>
                  <a:lnTo>
                    <a:pt x="144" y="0"/>
                  </a:lnTo>
                  <a:lnTo>
                    <a:pt x="230" y="0"/>
                  </a:lnTo>
                  <a:close/>
                </a:path>
              </a:pathLst>
            </a:custGeom>
            <a:solidFill>
              <a:schemeClr val="accent2"/>
            </a:solidFill>
            <a:ln w="9525">
              <a:noFill/>
              <a:miter lim="800000"/>
              <a:headEnd/>
              <a:tailEnd/>
            </a:ln>
          </p:spPr>
          <p:txBody>
            <a:bodyPr wrap="none" anchor="ctr">
              <a:spAutoFit/>
            </a:bodyPr>
            <a:lstStyle/>
            <a:p>
              <a:endParaRPr lang="ja-JP" altLang="en-US"/>
            </a:p>
          </p:txBody>
        </p:sp>
      </p:grpSp>
      <p:grpSp>
        <p:nvGrpSpPr>
          <p:cNvPr id="92163" name="Group 9"/>
          <p:cNvGrpSpPr>
            <a:grpSpLocks/>
          </p:cNvGrpSpPr>
          <p:nvPr/>
        </p:nvGrpSpPr>
        <p:grpSpPr bwMode="auto">
          <a:xfrm rot="-5400000">
            <a:off x="4116388" y="2209800"/>
            <a:ext cx="420688" cy="617537"/>
            <a:chOff x="3228" y="2592"/>
            <a:chExt cx="264" cy="359"/>
          </a:xfrm>
        </p:grpSpPr>
        <p:sp>
          <p:nvSpPr>
            <p:cNvPr id="92193" name="AutoShape 10"/>
            <p:cNvSpPr>
              <a:spLocks noChangeArrowheads="1"/>
            </p:cNvSpPr>
            <p:nvPr/>
          </p:nvSpPr>
          <p:spPr bwMode="auto">
            <a:xfrm rot="5400000">
              <a:off x="3292" y="2528"/>
              <a:ext cx="136" cy="264"/>
            </a:xfrm>
            <a:prstGeom prst="roundRect">
              <a:avLst>
                <a:gd name="adj" fmla="val 37500"/>
              </a:avLst>
            </a:prstGeom>
            <a:noFill/>
            <a:ln w="9525">
              <a:noFill/>
              <a:round/>
              <a:headEnd/>
              <a:tailEnd/>
            </a:ln>
          </p:spPr>
          <p:txBody>
            <a:bodyPr wrap="none" anchor="ctr">
              <a:spAutoFit/>
            </a:bodyPr>
            <a:lstStyle/>
            <a:p>
              <a:endParaRPr lang="zh-CN" altLang="en-US">
                <a:solidFill>
                  <a:srgbClr val="000000"/>
                </a:solidFill>
              </a:endParaRPr>
            </a:p>
          </p:txBody>
        </p:sp>
        <p:sp>
          <p:nvSpPr>
            <p:cNvPr id="92194" name="Freeform 11"/>
            <p:cNvSpPr>
              <a:spLocks/>
            </p:cNvSpPr>
            <p:nvPr/>
          </p:nvSpPr>
          <p:spPr bwMode="auto">
            <a:xfrm>
              <a:off x="3302" y="2737"/>
              <a:ext cx="116" cy="214"/>
            </a:xfrm>
            <a:custGeom>
              <a:avLst/>
              <a:gdLst>
                <a:gd name="T0" fmla="*/ 0 w 289"/>
                <a:gd name="T1" fmla="*/ 0 h 505"/>
                <a:gd name="T2" fmla="*/ 0 w 289"/>
                <a:gd name="T3" fmla="*/ 0 h 505"/>
                <a:gd name="T4" fmla="*/ 0 w 289"/>
                <a:gd name="T5" fmla="*/ 0 h 505"/>
                <a:gd name="T6" fmla="*/ 0 w 289"/>
                <a:gd name="T7" fmla="*/ 0 h 505"/>
                <a:gd name="T8" fmla="*/ 0 w 289"/>
                <a:gd name="T9" fmla="*/ 0 h 505"/>
                <a:gd name="T10" fmla="*/ 0 w 289"/>
                <a:gd name="T11" fmla="*/ 0 h 505"/>
                <a:gd name="T12" fmla="*/ 0 w 289"/>
                <a:gd name="T13" fmla="*/ 0 h 505"/>
                <a:gd name="T14" fmla="*/ 0 w 289"/>
                <a:gd name="T15" fmla="*/ 0 h 505"/>
                <a:gd name="T16" fmla="*/ 0 w 289"/>
                <a:gd name="T17" fmla="*/ 0 h 505"/>
                <a:gd name="T18" fmla="*/ 0 w 289"/>
                <a:gd name="T19" fmla="*/ 0 h 505"/>
                <a:gd name="T20" fmla="*/ 0 w 289"/>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505"/>
                <a:gd name="T35" fmla="*/ 289 w 289"/>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505">
                  <a:moveTo>
                    <a:pt x="230" y="0"/>
                  </a:moveTo>
                  <a:lnTo>
                    <a:pt x="230" y="360"/>
                  </a:lnTo>
                  <a:lnTo>
                    <a:pt x="288" y="360"/>
                  </a:lnTo>
                  <a:lnTo>
                    <a:pt x="144" y="504"/>
                  </a:lnTo>
                  <a:lnTo>
                    <a:pt x="0" y="360"/>
                  </a:lnTo>
                  <a:lnTo>
                    <a:pt x="58" y="360"/>
                  </a:lnTo>
                  <a:lnTo>
                    <a:pt x="58" y="0"/>
                  </a:lnTo>
                  <a:lnTo>
                    <a:pt x="144" y="0"/>
                  </a:lnTo>
                  <a:lnTo>
                    <a:pt x="230" y="0"/>
                  </a:lnTo>
                  <a:close/>
                </a:path>
              </a:pathLst>
            </a:custGeom>
            <a:solidFill>
              <a:schemeClr val="accent2"/>
            </a:solidFill>
            <a:ln w="9525">
              <a:noFill/>
              <a:miter lim="800000"/>
              <a:headEnd/>
              <a:tailEnd/>
            </a:ln>
          </p:spPr>
          <p:txBody>
            <a:bodyPr wrap="none" anchor="ctr">
              <a:spAutoFit/>
            </a:bodyPr>
            <a:lstStyle/>
            <a:p>
              <a:endParaRPr lang="ja-JP" altLang="en-US"/>
            </a:p>
          </p:txBody>
        </p:sp>
      </p:grpSp>
      <p:grpSp>
        <p:nvGrpSpPr>
          <p:cNvPr id="92164" name="Group 15"/>
          <p:cNvGrpSpPr>
            <a:grpSpLocks/>
          </p:cNvGrpSpPr>
          <p:nvPr/>
        </p:nvGrpSpPr>
        <p:grpSpPr bwMode="auto">
          <a:xfrm rot="-5400000">
            <a:off x="4116388" y="3263900"/>
            <a:ext cx="420688" cy="617537"/>
            <a:chOff x="3228" y="2592"/>
            <a:chExt cx="264" cy="359"/>
          </a:xfrm>
        </p:grpSpPr>
        <p:sp>
          <p:nvSpPr>
            <p:cNvPr id="92191" name="AutoShape 16"/>
            <p:cNvSpPr>
              <a:spLocks noChangeArrowheads="1"/>
            </p:cNvSpPr>
            <p:nvPr/>
          </p:nvSpPr>
          <p:spPr bwMode="auto">
            <a:xfrm rot="5400000">
              <a:off x="3292" y="2528"/>
              <a:ext cx="136" cy="264"/>
            </a:xfrm>
            <a:prstGeom prst="roundRect">
              <a:avLst>
                <a:gd name="adj" fmla="val 37500"/>
              </a:avLst>
            </a:prstGeom>
            <a:noFill/>
            <a:ln w="9525">
              <a:noFill/>
              <a:round/>
              <a:headEnd/>
              <a:tailEnd/>
            </a:ln>
          </p:spPr>
          <p:txBody>
            <a:bodyPr wrap="none" anchor="ctr">
              <a:spAutoFit/>
            </a:bodyPr>
            <a:lstStyle/>
            <a:p>
              <a:endParaRPr lang="zh-CN" altLang="en-US">
                <a:solidFill>
                  <a:srgbClr val="000000"/>
                </a:solidFill>
              </a:endParaRPr>
            </a:p>
          </p:txBody>
        </p:sp>
        <p:sp>
          <p:nvSpPr>
            <p:cNvPr id="92192" name="Freeform 17"/>
            <p:cNvSpPr>
              <a:spLocks/>
            </p:cNvSpPr>
            <p:nvPr/>
          </p:nvSpPr>
          <p:spPr bwMode="auto">
            <a:xfrm>
              <a:off x="3302" y="2737"/>
              <a:ext cx="116" cy="214"/>
            </a:xfrm>
            <a:custGeom>
              <a:avLst/>
              <a:gdLst>
                <a:gd name="T0" fmla="*/ 0 w 289"/>
                <a:gd name="T1" fmla="*/ 0 h 505"/>
                <a:gd name="T2" fmla="*/ 0 w 289"/>
                <a:gd name="T3" fmla="*/ 0 h 505"/>
                <a:gd name="T4" fmla="*/ 0 w 289"/>
                <a:gd name="T5" fmla="*/ 0 h 505"/>
                <a:gd name="T6" fmla="*/ 0 w 289"/>
                <a:gd name="T7" fmla="*/ 0 h 505"/>
                <a:gd name="T8" fmla="*/ 0 w 289"/>
                <a:gd name="T9" fmla="*/ 0 h 505"/>
                <a:gd name="T10" fmla="*/ 0 w 289"/>
                <a:gd name="T11" fmla="*/ 0 h 505"/>
                <a:gd name="T12" fmla="*/ 0 w 289"/>
                <a:gd name="T13" fmla="*/ 0 h 505"/>
                <a:gd name="T14" fmla="*/ 0 w 289"/>
                <a:gd name="T15" fmla="*/ 0 h 505"/>
                <a:gd name="T16" fmla="*/ 0 w 289"/>
                <a:gd name="T17" fmla="*/ 0 h 505"/>
                <a:gd name="T18" fmla="*/ 0 w 289"/>
                <a:gd name="T19" fmla="*/ 0 h 505"/>
                <a:gd name="T20" fmla="*/ 0 w 289"/>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505"/>
                <a:gd name="T35" fmla="*/ 289 w 289"/>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505">
                  <a:moveTo>
                    <a:pt x="230" y="0"/>
                  </a:moveTo>
                  <a:lnTo>
                    <a:pt x="230" y="360"/>
                  </a:lnTo>
                  <a:lnTo>
                    <a:pt x="288" y="360"/>
                  </a:lnTo>
                  <a:lnTo>
                    <a:pt x="144" y="504"/>
                  </a:lnTo>
                  <a:lnTo>
                    <a:pt x="0" y="360"/>
                  </a:lnTo>
                  <a:lnTo>
                    <a:pt x="58" y="360"/>
                  </a:lnTo>
                  <a:lnTo>
                    <a:pt x="58" y="0"/>
                  </a:lnTo>
                  <a:lnTo>
                    <a:pt x="144" y="0"/>
                  </a:lnTo>
                  <a:lnTo>
                    <a:pt x="230" y="0"/>
                  </a:lnTo>
                  <a:close/>
                </a:path>
              </a:pathLst>
            </a:custGeom>
            <a:solidFill>
              <a:schemeClr val="accent2"/>
            </a:solidFill>
            <a:ln w="9525">
              <a:noFill/>
              <a:miter lim="800000"/>
              <a:headEnd/>
              <a:tailEnd/>
            </a:ln>
          </p:spPr>
          <p:txBody>
            <a:bodyPr wrap="none" anchor="ctr">
              <a:spAutoFit/>
            </a:bodyPr>
            <a:lstStyle/>
            <a:p>
              <a:endParaRPr lang="ja-JP" altLang="en-US"/>
            </a:p>
          </p:txBody>
        </p:sp>
      </p:grpSp>
      <p:sp>
        <p:nvSpPr>
          <p:cNvPr id="92165" name="Rectangle 4"/>
          <p:cNvSpPr>
            <a:spLocks noGrp="1"/>
          </p:cNvSpPr>
          <p:nvPr>
            <p:ph type="title" idx="4294967295"/>
          </p:nvPr>
        </p:nvSpPr>
        <p:spPr>
          <a:xfrm>
            <a:off x="1449388" y="134938"/>
            <a:ext cx="7175500" cy="990600"/>
          </a:xfrm>
        </p:spPr>
        <p:txBody>
          <a:bodyPr/>
          <a:lstStyle/>
          <a:p>
            <a:r>
              <a:rPr lang="ja-JP" altLang="en-US" smtClean="0">
                <a:solidFill>
                  <a:schemeClr val="tx1"/>
                </a:solidFill>
                <a:latin typeface="ＭＳ Ｐゴシック" charset="-128"/>
                <a:ea typeface="ＭＳ Ｐゴシック" charset="-128"/>
              </a:rPr>
              <a:t>企業の市場における考え方</a:t>
            </a:r>
          </a:p>
        </p:txBody>
      </p:sp>
      <p:sp>
        <p:nvSpPr>
          <p:cNvPr id="92166" name="AutoShape 7"/>
          <p:cNvSpPr>
            <a:spLocks noChangeArrowheads="1"/>
          </p:cNvSpPr>
          <p:nvPr/>
        </p:nvSpPr>
        <p:spPr bwMode="auto">
          <a:xfrm>
            <a:off x="350838" y="1341438"/>
            <a:ext cx="3860800" cy="660400"/>
          </a:xfrm>
          <a:prstGeom prst="roundRect">
            <a:avLst>
              <a:gd name="adj" fmla="val 16667"/>
            </a:avLst>
          </a:prstGeom>
          <a:solidFill>
            <a:srgbClr val="CCFFFF"/>
          </a:solidFill>
          <a:ln w="9525">
            <a:solidFill>
              <a:schemeClr val="accent1"/>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2000" b="1">
                <a:solidFill>
                  <a:srgbClr val="000000"/>
                </a:solidFill>
                <a:latin typeface="ＭＳ Ｐゴシック" charset="-128"/>
              </a:rPr>
              <a:t>市場を独占する</a:t>
            </a:r>
            <a:endParaRPr lang="en-US" altLang="ja-JP" sz="2000" b="1">
              <a:solidFill>
                <a:srgbClr val="000000"/>
              </a:solidFill>
              <a:latin typeface="ＭＳ Ｐゴシック" charset="-128"/>
            </a:endParaRPr>
          </a:p>
        </p:txBody>
      </p:sp>
      <p:sp>
        <p:nvSpPr>
          <p:cNvPr id="92167" name="AutoShape 7"/>
          <p:cNvSpPr>
            <a:spLocks noChangeArrowheads="1"/>
          </p:cNvSpPr>
          <p:nvPr/>
        </p:nvSpPr>
        <p:spPr bwMode="auto">
          <a:xfrm>
            <a:off x="361950" y="2187575"/>
            <a:ext cx="3860800" cy="660400"/>
          </a:xfrm>
          <a:prstGeom prst="roundRect">
            <a:avLst>
              <a:gd name="adj" fmla="val 16667"/>
            </a:avLst>
          </a:prstGeom>
          <a:solidFill>
            <a:srgbClr val="CCFFFF"/>
          </a:solidFill>
          <a:ln w="9525">
            <a:solidFill>
              <a:schemeClr val="accent1"/>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2000" b="1">
                <a:solidFill>
                  <a:srgbClr val="000000"/>
                </a:solidFill>
                <a:latin typeface="ＭＳ Ｐゴシック" charset="-128"/>
              </a:rPr>
              <a:t>市場を活性化させる</a:t>
            </a:r>
            <a:endParaRPr lang="en-US" altLang="ja-JP" sz="2000" b="1">
              <a:solidFill>
                <a:srgbClr val="000000"/>
              </a:solidFill>
              <a:latin typeface="ＭＳ Ｐゴシック" charset="-128"/>
            </a:endParaRPr>
          </a:p>
        </p:txBody>
      </p:sp>
      <p:sp>
        <p:nvSpPr>
          <p:cNvPr id="92168" name="AutoShape 7"/>
          <p:cNvSpPr>
            <a:spLocks noChangeArrowheads="1"/>
          </p:cNvSpPr>
          <p:nvPr/>
        </p:nvSpPr>
        <p:spPr bwMode="auto">
          <a:xfrm>
            <a:off x="350838" y="3213100"/>
            <a:ext cx="3871912" cy="2232025"/>
          </a:xfrm>
          <a:prstGeom prst="roundRect">
            <a:avLst>
              <a:gd name="adj" fmla="val 16667"/>
            </a:avLst>
          </a:prstGeom>
          <a:solidFill>
            <a:srgbClr val="CCFFFF"/>
          </a:solidFill>
          <a:ln w="9525">
            <a:solidFill>
              <a:schemeClr val="accent1"/>
            </a:solidFill>
            <a:round/>
            <a:headEnd/>
            <a:tailEnd/>
          </a:ln>
          <a:effectLst>
            <a:prstShdw prst="shdw17" dist="17961" dir="2700000">
              <a:srgbClr val="7A9999"/>
            </a:prstShdw>
          </a:effectLst>
        </p:spPr>
        <p:txBody>
          <a:bodyPr wrap="none" lIns="65017" tIns="32509" rIns="65017" bIns="32509"/>
          <a:lstStyle/>
          <a:p>
            <a:pPr algn="ctr" defTabSz="873125" eaLnBrk="0" hangingPunct="0"/>
            <a:endParaRPr lang="en-US" altLang="ja-JP" sz="2000" b="1">
              <a:solidFill>
                <a:srgbClr val="000000"/>
              </a:solidFill>
              <a:latin typeface="ＭＳ Ｐゴシック" charset="-128"/>
            </a:endParaRPr>
          </a:p>
          <a:p>
            <a:pPr algn="ctr" defTabSz="873125" eaLnBrk="0" hangingPunct="0"/>
            <a:endParaRPr lang="en-US" altLang="ja-JP" sz="2000" b="1">
              <a:solidFill>
                <a:srgbClr val="000000"/>
              </a:solidFill>
              <a:latin typeface="ＭＳ Ｐゴシック" charset="-128"/>
            </a:endParaRPr>
          </a:p>
          <a:p>
            <a:pPr algn="ctr" defTabSz="873125" eaLnBrk="0" hangingPunct="0"/>
            <a:r>
              <a:rPr lang="ja-JP" altLang="en-US" sz="2000" b="1">
                <a:solidFill>
                  <a:srgbClr val="000000"/>
                </a:solidFill>
                <a:latin typeface="ＭＳ Ｐゴシック" charset="-128"/>
              </a:rPr>
              <a:t>市場を伸長させる</a:t>
            </a:r>
          </a:p>
        </p:txBody>
      </p:sp>
      <p:sp>
        <p:nvSpPr>
          <p:cNvPr id="92169" name="AutoShape 7"/>
          <p:cNvSpPr>
            <a:spLocks noChangeArrowheads="1"/>
          </p:cNvSpPr>
          <p:nvPr/>
        </p:nvSpPr>
        <p:spPr bwMode="auto">
          <a:xfrm>
            <a:off x="271463" y="5942013"/>
            <a:ext cx="3940175" cy="660400"/>
          </a:xfrm>
          <a:prstGeom prst="roundRect">
            <a:avLst>
              <a:gd name="adj" fmla="val 16667"/>
            </a:avLst>
          </a:prstGeom>
          <a:solidFill>
            <a:srgbClr val="CCFFFF"/>
          </a:solidFill>
          <a:ln w="9525">
            <a:solidFill>
              <a:schemeClr val="accent1"/>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2000" b="1">
                <a:solidFill>
                  <a:srgbClr val="000000"/>
                </a:solidFill>
                <a:latin typeface="ＭＳ Ｐゴシック" charset="-128"/>
              </a:rPr>
              <a:t>市場を創出する</a:t>
            </a:r>
            <a:endParaRPr lang="en-US" altLang="ja-JP" sz="2000" b="1">
              <a:solidFill>
                <a:srgbClr val="000000"/>
              </a:solidFill>
              <a:latin typeface="ＭＳ Ｐゴシック" charset="-128"/>
            </a:endParaRPr>
          </a:p>
        </p:txBody>
      </p:sp>
      <p:sp>
        <p:nvSpPr>
          <p:cNvPr id="92170" name="AutoShape 7"/>
          <p:cNvSpPr>
            <a:spLocks noChangeArrowheads="1"/>
          </p:cNvSpPr>
          <p:nvPr/>
        </p:nvSpPr>
        <p:spPr bwMode="auto">
          <a:xfrm>
            <a:off x="5110163" y="1268413"/>
            <a:ext cx="3041650" cy="792162"/>
          </a:xfrm>
          <a:prstGeom prst="roundRect">
            <a:avLst>
              <a:gd name="adj" fmla="val 16667"/>
            </a:avLst>
          </a:prstGeom>
          <a:solidFill>
            <a:srgbClr val="FFF1CE"/>
          </a:solidFill>
          <a:ln w="9525">
            <a:solidFill>
              <a:schemeClr val="accent2"/>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solidFill>
                  <a:srgbClr val="000000"/>
                </a:solidFill>
                <a:latin typeface="ＭＳ Ｐゴシック" charset="-128"/>
              </a:rPr>
              <a:t>単独で実施する</a:t>
            </a:r>
          </a:p>
        </p:txBody>
      </p:sp>
      <p:sp>
        <p:nvSpPr>
          <p:cNvPr id="92171" name="AutoShape 7"/>
          <p:cNvSpPr>
            <a:spLocks noChangeArrowheads="1"/>
          </p:cNvSpPr>
          <p:nvPr/>
        </p:nvSpPr>
        <p:spPr bwMode="auto">
          <a:xfrm>
            <a:off x="5110163" y="3068638"/>
            <a:ext cx="3041650" cy="792162"/>
          </a:xfrm>
          <a:prstGeom prst="roundRect">
            <a:avLst>
              <a:gd name="adj" fmla="val 16667"/>
            </a:avLst>
          </a:prstGeom>
          <a:solidFill>
            <a:srgbClr val="FFF1CE"/>
          </a:solidFill>
          <a:ln w="9525">
            <a:solidFill>
              <a:schemeClr val="accent2"/>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solidFill>
                  <a:srgbClr val="000000"/>
                </a:solidFill>
                <a:latin typeface="ＭＳ Ｐゴシック" charset="-128"/>
              </a:rPr>
              <a:t>単独で実施する</a:t>
            </a:r>
          </a:p>
        </p:txBody>
      </p:sp>
      <p:sp>
        <p:nvSpPr>
          <p:cNvPr id="92172" name="AutoShape 7"/>
          <p:cNvSpPr>
            <a:spLocks noChangeArrowheads="1"/>
          </p:cNvSpPr>
          <p:nvPr/>
        </p:nvSpPr>
        <p:spPr bwMode="auto">
          <a:xfrm>
            <a:off x="5110163" y="5876925"/>
            <a:ext cx="3041650" cy="792163"/>
          </a:xfrm>
          <a:prstGeom prst="roundRect">
            <a:avLst>
              <a:gd name="adj" fmla="val 16667"/>
            </a:avLst>
          </a:prstGeom>
          <a:solidFill>
            <a:srgbClr val="FFF1CE"/>
          </a:solidFill>
          <a:ln w="9525">
            <a:solidFill>
              <a:schemeClr val="accent2"/>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solidFill>
                  <a:srgbClr val="000000"/>
                </a:solidFill>
                <a:latin typeface="ＭＳ Ｐゴシック" charset="-128"/>
              </a:rPr>
              <a:t>一番乗り</a:t>
            </a:r>
          </a:p>
        </p:txBody>
      </p:sp>
      <p:sp>
        <p:nvSpPr>
          <p:cNvPr id="92173" name="AutoShape 7"/>
          <p:cNvSpPr>
            <a:spLocks noChangeArrowheads="1"/>
          </p:cNvSpPr>
          <p:nvPr/>
        </p:nvSpPr>
        <p:spPr bwMode="auto">
          <a:xfrm>
            <a:off x="5110163" y="2133600"/>
            <a:ext cx="3041650" cy="792163"/>
          </a:xfrm>
          <a:prstGeom prst="roundRect">
            <a:avLst>
              <a:gd name="adj" fmla="val 16667"/>
            </a:avLst>
          </a:prstGeom>
          <a:solidFill>
            <a:srgbClr val="FFF1CE"/>
          </a:solidFill>
          <a:ln w="9525">
            <a:solidFill>
              <a:schemeClr val="accent2"/>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solidFill>
                  <a:srgbClr val="000000"/>
                </a:solidFill>
                <a:latin typeface="ＭＳ Ｐゴシック" charset="-128"/>
              </a:rPr>
              <a:t>他者と一緒に実施する</a:t>
            </a:r>
          </a:p>
        </p:txBody>
      </p:sp>
      <p:sp>
        <p:nvSpPr>
          <p:cNvPr id="92174" name="AutoShape 7"/>
          <p:cNvSpPr>
            <a:spLocks noChangeArrowheads="1"/>
          </p:cNvSpPr>
          <p:nvPr/>
        </p:nvSpPr>
        <p:spPr bwMode="auto">
          <a:xfrm>
            <a:off x="5110163" y="4005263"/>
            <a:ext cx="3041650" cy="792162"/>
          </a:xfrm>
          <a:prstGeom prst="roundRect">
            <a:avLst>
              <a:gd name="adj" fmla="val 16667"/>
            </a:avLst>
          </a:prstGeom>
          <a:solidFill>
            <a:srgbClr val="FFF1CE"/>
          </a:solidFill>
          <a:ln w="9525">
            <a:solidFill>
              <a:schemeClr val="accent2"/>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solidFill>
                  <a:srgbClr val="000000"/>
                </a:solidFill>
                <a:latin typeface="ＭＳ Ｐゴシック" charset="-128"/>
              </a:rPr>
              <a:t>他者と一緒に実施する</a:t>
            </a:r>
          </a:p>
        </p:txBody>
      </p:sp>
      <p:sp>
        <p:nvSpPr>
          <p:cNvPr id="92175" name="Line 44"/>
          <p:cNvSpPr>
            <a:spLocks noChangeShapeType="1"/>
          </p:cNvSpPr>
          <p:nvPr/>
        </p:nvSpPr>
        <p:spPr bwMode="auto">
          <a:xfrm flipH="1">
            <a:off x="4719638" y="5516563"/>
            <a:ext cx="311150" cy="0"/>
          </a:xfrm>
          <a:prstGeom prst="line">
            <a:avLst/>
          </a:prstGeom>
          <a:noFill/>
          <a:ln w="9525">
            <a:solidFill>
              <a:schemeClr val="tx1"/>
            </a:solidFill>
            <a:round/>
            <a:headEnd/>
            <a:tailEnd/>
          </a:ln>
          <a:effectLst>
            <a:prstShdw prst="shdw17" dist="17961" dir="2700000">
              <a:srgbClr val="808080"/>
            </a:prstShdw>
          </a:effectLst>
        </p:spPr>
        <p:txBody>
          <a:bodyPr/>
          <a:lstStyle/>
          <a:p>
            <a:endParaRPr lang="ja-JP" altLang="en-US"/>
          </a:p>
        </p:txBody>
      </p:sp>
      <p:sp>
        <p:nvSpPr>
          <p:cNvPr id="92176" name="Line 45"/>
          <p:cNvSpPr>
            <a:spLocks noChangeShapeType="1"/>
          </p:cNvSpPr>
          <p:nvPr/>
        </p:nvSpPr>
        <p:spPr bwMode="auto">
          <a:xfrm flipH="1">
            <a:off x="4719638" y="4292600"/>
            <a:ext cx="311150" cy="0"/>
          </a:xfrm>
          <a:prstGeom prst="line">
            <a:avLst/>
          </a:prstGeom>
          <a:noFill/>
          <a:ln w="9525">
            <a:solidFill>
              <a:schemeClr val="tx1"/>
            </a:solidFill>
            <a:round/>
            <a:headEnd/>
            <a:tailEnd/>
          </a:ln>
          <a:effectLst>
            <a:prstShdw prst="shdw17" dist="17961" dir="2700000">
              <a:srgbClr val="808080"/>
            </a:prstShdw>
          </a:effectLst>
        </p:spPr>
        <p:txBody>
          <a:bodyPr/>
          <a:lstStyle/>
          <a:p>
            <a:endParaRPr lang="ja-JP" altLang="en-US"/>
          </a:p>
        </p:txBody>
      </p:sp>
      <p:sp>
        <p:nvSpPr>
          <p:cNvPr id="92177" name="Line 46"/>
          <p:cNvSpPr>
            <a:spLocks noChangeShapeType="1"/>
          </p:cNvSpPr>
          <p:nvPr/>
        </p:nvSpPr>
        <p:spPr bwMode="auto">
          <a:xfrm>
            <a:off x="4719638" y="4292600"/>
            <a:ext cx="0" cy="1223963"/>
          </a:xfrm>
          <a:prstGeom prst="line">
            <a:avLst/>
          </a:prstGeom>
          <a:noFill/>
          <a:ln w="9525">
            <a:solidFill>
              <a:schemeClr val="tx1"/>
            </a:solidFill>
            <a:round/>
            <a:headEnd/>
            <a:tailEnd/>
          </a:ln>
          <a:effectLst>
            <a:prstShdw prst="shdw17" dist="17961" dir="2700000">
              <a:srgbClr val="808080"/>
            </a:prstShdw>
          </a:effectLst>
        </p:spPr>
        <p:txBody>
          <a:bodyPr/>
          <a:lstStyle/>
          <a:p>
            <a:endParaRPr lang="ja-JP" altLang="en-US"/>
          </a:p>
        </p:txBody>
      </p:sp>
      <p:sp>
        <p:nvSpPr>
          <p:cNvPr id="92178" name="Line 47"/>
          <p:cNvSpPr>
            <a:spLocks noChangeShapeType="1"/>
          </p:cNvSpPr>
          <p:nvPr/>
        </p:nvSpPr>
        <p:spPr bwMode="auto">
          <a:xfrm flipH="1">
            <a:off x="4017963" y="4868863"/>
            <a:ext cx="701675" cy="0"/>
          </a:xfrm>
          <a:prstGeom prst="line">
            <a:avLst/>
          </a:prstGeom>
          <a:noFill/>
          <a:ln w="9525">
            <a:solidFill>
              <a:schemeClr val="tx1"/>
            </a:solidFill>
            <a:round/>
            <a:headEnd/>
            <a:tailEnd/>
          </a:ln>
          <a:effectLst>
            <a:prstShdw prst="shdw17" dist="17961" dir="2700000">
              <a:srgbClr val="808080"/>
            </a:prstShdw>
          </a:effectLst>
        </p:spPr>
        <p:txBody>
          <a:bodyPr/>
          <a:lstStyle/>
          <a:p>
            <a:endParaRPr lang="ja-JP" altLang="en-US"/>
          </a:p>
        </p:txBody>
      </p:sp>
      <p:sp>
        <p:nvSpPr>
          <p:cNvPr id="92179" name="AutoShape 7"/>
          <p:cNvSpPr>
            <a:spLocks noChangeArrowheads="1"/>
          </p:cNvSpPr>
          <p:nvPr/>
        </p:nvSpPr>
        <p:spPr bwMode="auto">
          <a:xfrm>
            <a:off x="1052513" y="4508500"/>
            <a:ext cx="3041650" cy="792163"/>
          </a:xfrm>
          <a:prstGeom prst="roundRect">
            <a:avLst>
              <a:gd name="adj" fmla="val 16667"/>
            </a:avLst>
          </a:prstGeom>
          <a:solidFill>
            <a:srgbClr val="FFCCFF"/>
          </a:solidFill>
          <a:ln w="9525">
            <a:no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solidFill>
                  <a:srgbClr val="000000"/>
                </a:solidFill>
                <a:latin typeface="ＭＳ Ｐゴシック" charset="-128"/>
              </a:rPr>
              <a:t>条件設定（販売地域、数量、</a:t>
            </a:r>
          </a:p>
          <a:p>
            <a:pPr algn="ctr" defTabSz="873125" eaLnBrk="0" hangingPunct="0"/>
            <a:r>
              <a:rPr lang="ja-JP" altLang="en-US" sz="1600" b="1">
                <a:solidFill>
                  <a:srgbClr val="000000"/>
                </a:solidFill>
                <a:latin typeface="ＭＳ Ｐゴシック" charset="-128"/>
              </a:rPr>
              <a:t>範囲の限定）</a:t>
            </a:r>
          </a:p>
        </p:txBody>
      </p:sp>
      <p:grpSp>
        <p:nvGrpSpPr>
          <p:cNvPr id="92180" name="Group 63"/>
          <p:cNvGrpSpPr>
            <a:grpSpLocks/>
          </p:cNvGrpSpPr>
          <p:nvPr/>
        </p:nvGrpSpPr>
        <p:grpSpPr bwMode="auto">
          <a:xfrm rot="-2565548">
            <a:off x="8240713" y="3684588"/>
            <a:ext cx="239712" cy="387350"/>
            <a:chOff x="3669" y="3056"/>
            <a:chExt cx="78" cy="160"/>
          </a:xfrm>
        </p:grpSpPr>
        <p:sp>
          <p:nvSpPr>
            <p:cNvPr id="92189" name="Freeform 64"/>
            <p:cNvSpPr>
              <a:spLocks/>
            </p:cNvSpPr>
            <p:nvPr/>
          </p:nvSpPr>
          <p:spPr bwMode="auto">
            <a:xfrm>
              <a:off x="3687" y="3056"/>
              <a:ext cx="60" cy="152"/>
            </a:xfrm>
            <a:custGeom>
              <a:avLst/>
              <a:gdLst>
                <a:gd name="T0" fmla="*/ 0 w 433"/>
                <a:gd name="T1" fmla="*/ 0 h 649"/>
                <a:gd name="T2" fmla="*/ 0 w 433"/>
                <a:gd name="T3" fmla="*/ 0 h 649"/>
                <a:gd name="T4" fmla="*/ 0 w 433"/>
                <a:gd name="T5" fmla="*/ 0 h 649"/>
                <a:gd name="T6" fmla="*/ 0 w 433"/>
                <a:gd name="T7" fmla="*/ 0 h 649"/>
                <a:gd name="T8" fmla="*/ 0 w 433"/>
                <a:gd name="T9" fmla="*/ 0 h 649"/>
                <a:gd name="T10" fmla="*/ 0 w 433"/>
                <a:gd name="T11" fmla="*/ 0 h 649"/>
                <a:gd name="T12" fmla="*/ 0 w 433"/>
                <a:gd name="T13" fmla="*/ 0 h 649"/>
                <a:gd name="T14" fmla="*/ 0 w 433"/>
                <a:gd name="T15" fmla="*/ 0 h 649"/>
                <a:gd name="T16" fmla="*/ 0 w 433"/>
                <a:gd name="T17" fmla="*/ 0 h 649"/>
                <a:gd name="T18" fmla="*/ 0 w 433"/>
                <a:gd name="T19" fmla="*/ 0 h 649"/>
                <a:gd name="T20" fmla="*/ 0 w 433"/>
                <a:gd name="T21" fmla="*/ 0 h 649"/>
                <a:gd name="T22" fmla="*/ 0 w 433"/>
                <a:gd name="T23" fmla="*/ 0 h 649"/>
                <a:gd name="T24" fmla="*/ 0 w 433"/>
                <a:gd name="T25" fmla="*/ 0 h 649"/>
                <a:gd name="T26" fmla="*/ 0 w 433"/>
                <a:gd name="T27" fmla="*/ 0 h 649"/>
                <a:gd name="T28" fmla="*/ 0 w 433"/>
                <a:gd name="T29" fmla="*/ 0 h 649"/>
                <a:gd name="T30" fmla="*/ 0 w 433"/>
                <a:gd name="T31" fmla="*/ 0 h 649"/>
                <a:gd name="T32" fmla="*/ 0 w 433"/>
                <a:gd name="T33" fmla="*/ 0 h 649"/>
                <a:gd name="T34" fmla="*/ 0 w 433"/>
                <a:gd name="T35" fmla="*/ 0 h 649"/>
                <a:gd name="T36" fmla="*/ 0 w 433"/>
                <a:gd name="T37" fmla="*/ 0 h 649"/>
                <a:gd name="T38" fmla="*/ 0 w 433"/>
                <a:gd name="T39" fmla="*/ 0 h 649"/>
                <a:gd name="T40" fmla="*/ 0 w 433"/>
                <a:gd name="T41" fmla="*/ 0 h 649"/>
                <a:gd name="T42" fmla="*/ 0 w 433"/>
                <a:gd name="T43" fmla="*/ 0 h 649"/>
                <a:gd name="T44" fmla="*/ 0 w 433"/>
                <a:gd name="T45" fmla="*/ 0 h 649"/>
                <a:gd name="T46" fmla="*/ 0 w 433"/>
                <a:gd name="T47" fmla="*/ 0 h 649"/>
                <a:gd name="T48" fmla="*/ 0 w 433"/>
                <a:gd name="T49" fmla="*/ 0 h 6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3"/>
                <a:gd name="T76" fmla="*/ 0 h 649"/>
                <a:gd name="T77" fmla="*/ 433 w 433"/>
                <a:gd name="T78" fmla="*/ 649 h 6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3" h="649">
                  <a:moveTo>
                    <a:pt x="291" y="577"/>
                  </a:moveTo>
                  <a:lnTo>
                    <a:pt x="334" y="528"/>
                  </a:lnTo>
                  <a:lnTo>
                    <a:pt x="363" y="484"/>
                  </a:lnTo>
                  <a:lnTo>
                    <a:pt x="387" y="430"/>
                  </a:lnTo>
                  <a:lnTo>
                    <a:pt x="406" y="369"/>
                  </a:lnTo>
                  <a:lnTo>
                    <a:pt x="420" y="306"/>
                  </a:lnTo>
                  <a:lnTo>
                    <a:pt x="427" y="237"/>
                  </a:lnTo>
                  <a:lnTo>
                    <a:pt x="432" y="164"/>
                  </a:lnTo>
                  <a:lnTo>
                    <a:pt x="432" y="86"/>
                  </a:lnTo>
                  <a:lnTo>
                    <a:pt x="375" y="0"/>
                  </a:lnTo>
                  <a:lnTo>
                    <a:pt x="370" y="42"/>
                  </a:lnTo>
                  <a:lnTo>
                    <a:pt x="363" y="83"/>
                  </a:lnTo>
                  <a:lnTo>
                    <a:pt x="351" y="132"/>
                  </a:lnTo>
                  <a:lnTo>
                    <a:pt x="337" y="176"/>
                  </a:lnTo>
                  <a:lnTo>
                    <a:pt x="320" y="218"/>
                  </a:lnTo>
                  <a:lnTo>
                    <a:pt x="291" y="271"/>
                  </a:lnTo>
                  <a:lnTo>
                    <a:pt x="260" y="318"/>
                  </a:lnTo>
                  <a:lnTo>
                    <a:pt x="229" y="355"/>
                  </a:lnTo>
                  <a:lnTo>
                    <a:pt x="198" y="384"/>
                  </a:lnTo>
                  <a:lnTo>
                    <a:pt x="169" y="406"/>
                  </a:lnTo>
                  <a:lnTo>
                    <a:pt x="88" y="381"/>
                  </a:lnTo>
                  <a:lnTo>
                    <a:pt x="0" y="621"/>
                  </a:lnTo>
                  <a:lnTo>
                    <a:pt x="115" y="648"/>
                  </a:lnTo>
                  <a:lnTo>
                    <a:pt x="358" y="648"/>
                  </a:lnTo>
                  <a:lnTo>
                    <a:pt x="291" y="577"/>
                  </a:lnTo>
                  <a:close/>
                </a:path>
              </a:pathLst>
            </a:custGeom>
            <a:solidFill>
              <a:srgbClr val="888888"/>
            </a:solidFill>
            <a:ln w="9525">
              <a:noFill/>
              <a:miter lim="800000"/>
              <a:headEnd/>
              <a:tailEnd/>
            </a:ln>
          </p:spPr>
          <p:txBody>
            <a:bodyPr wrap="none" anchor="ctr">
              <a:spAutoFit/>
            </a:bodyPr>
            <a:lstStyle/>
            <a:p>
              <a:endParaRPr lang="ja-JP" altLang="en-US"/>
            </a:p>
          </p:txBody>
        </p:sp>
        <p:sp>
          <p:nvSpPr>
            <p:cNvPr id="92190" name="Freeform 65"/>
            <p:cNvSpPr>
              <a:spLocks/>
            </p:cNvSpPr>
            <p:nvPr/>
          </p:nvSpPr>
          <p:spPr bwMode="auto">
            <a:xfrm>
              <a:off x="3669" y="3064"/>
              <a:ext cx="60" cy="152"/>
            </a:xfrm>
            <a:custGeom>
              <a:avLst/>
              <a:gdLst>
                <a:gd name="T0" fmla="*/ 0 w 369"/>
                <a:gd name="T1" fmla="*/ 0 h 566"/>
                <a:gd name="T2" fmla="*/ 0 w 369"/>
                <a:gd name="T3" fmla="*/ 0 h 566"/>
                <a:gd name="T4" fmla="*/ 0 w 369"/>
                <a:gd name="T5" fmla="*/ 0 h 566"/>
                <a:gd name="T6" fmla="*/ 0 w 369"/>
                <a:gd name="T7" fmla="*/ 0 h 566"/>
                <a:gd name="T8" fmla="*/ 0 w 369"/>
                <a:gd name="T9" fmla="*/ 0 h 566"/>
                <a:gd name="T10" fmla="*/ 0 w 369"/>
                <a:gd name="T11" fmla="*/ 0 h 566"/>
                <a:gd name="T12" fmla="*/ 0 w 369"/>
                <a:gd name="T13" fmla="*/ 0 h 566"/>
                <a:gd name="T14" fmla="*/ 0 w 369"/>
                <a:gd name="T15" fmla="*/ 0 h 566"/>
                <a:gd name="T16" fmla="*/ 0 w 369"/>
                <a:gd name="T17" fmla="*/ 0 h 566"/>
                <a:gd name="T18" fmla="*/ 0 w 369"/>
                <a:gd name="T19" fmla="*/ 0 h 566"/>
                <a:gd name="T20" fmla="*/ 0 w 369"/>
                <a:gd name="T21" fmla="*/ 0 h 566"/>
                <a:gd name="T22" fmla="*/ 0 w 369"/>
                <a:gd name="T23" fmla="*/ 0 h 566"/>
                <a:gd name="T24" fmla="*/ 0 w 369"/>
                <a:gd name="T25" fmla="*/ 0 h 566"/>
                <a:gd name="T26" fmla="*/ 0 w 369"/>
                <a:gd name="T27" fmla="*/ 0 h 566"/>
                <a:gd name="T28" fmla="*/ 0 w 369"/>
                <a:gd name="T29" fmla="*/ 0 h 566"/>
                <a:gd name="T30" fmla="*/ 0 w 369"/>
                <a:gd name="T31" fmla="*/ 0 h 566"/>
                <a:gd name="T32" fmla="*/ 0 w 369"/>
                <a:gd name="T33" fmla="*/ 0 h 566"/>
                <a:gd name="T34" fmla="*/ 0 w 369"/>
                <a:gd name="T35" fmla="*/ 0 h 566"/>
                <a:gd name="T36" fmla="*/ 0 w 369"/>
                <a:gd name="T37" fmla="*/ 0 h 566"/>
                <a:gd name="T38" fmla="*/ 0 w 369"/>
                <a:gd name="T39" fmla="*/ 0 h 566"/>
                <a:gd name="T40" fmla="*/ 0 w 369"/>
                <a:gd name="T41" fmla="*/ 0 h 566"/>
                <a:gd name="T42" fmla="*/ 0 w 369"/>
                <a:gd name="T43" fmla="*/ 0 h 566"/>
                <a:gd name="T44" fmla="*/ 0 w 369"/>
                <a:gd name="T45" fmla="*/ 0 h 566"/>
                <a:gd name="T46" fmla="*/ 0 w 369"/>
                <a:gd name="T47" fmla="*/ 0 h 566"/>
                <a:gd name="T48" fmla="*/ 0 w 369"/>
                <a:gd name="T49" fmla="*/ 0 h 566"/>
                <a:gd name="T50" fmla="*/ 0 w 369"/>
                <a:gd name="T51" fmla="*/ 0 h 566"/>
                <a:gd name="T52" fmla="*/ 0 w 369"/>
                <a:gd name="T53" fmla="*/ 0 h 566"/>
                <a:gd name="T54" fmla="*/ 0 w 369"/>
                <a:gd name="T55" fmla="*/ 0 h 566"/>
                <a:gd name="T56" fmla="*/ 0 w 369"/>
                <a:gd name="T57" fmla="*/ 0 h 566"/>
                <a:gd name="T58" fmla="*/ 0 w 369"/>
                <a:gd name="T59" fmla="*/ 0 h 566"/>
                <a:gd name="T60" fmla="*/ 0 w 369"/>
                <a:gd name="T61" fmla="*/ 0 h 566"/>
                <a:gd name="T62" fmla="*/ 0 w 369"/>
                <a:gd name="T63" fmla="*/ 0 h 566"/>
                <a:gd name="T64" fmla="*/ 0 w 369"/>
                <a:gd name="T65" fmla="*/ 0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566"/>
                <a:gd name="T101" fmla="*/ 369 w 369"/>
                <a:gd name="T102" fmla="*/ 566 h 5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566">
                  <a:moveTo>
                    <a:pt x="201" y="518"/>
                  </a:moveTo>
                  <a:lnTo>
                    <a:pt x="244" y="474"/>
                  </a:lnTo>
                  <a:lnTo>
                    <a:pt x="282" y="425"/>
                  </a:lnTo>
                  <a:lnTo>
                    <a:pt x="313" y="369"/>
                  </a:lnTo>
                  <a:lnTo>
                    <a:pt x="339" y="310"/>
                  </a:lnTo>
                  <a:lnTo>
                    <a:pt x="349" y="279"/>
                  </a:lnTo>
                  <a:lnTo>
                    <a:pt x="356" y="244"/>
                  </a:lnTo>
                  <a:lnTo>
                    <a:pt x="361" y="208"/>
                  </a:lnTo>
                  <a:lnTo>
                    <a:pt x="365" y="171"/>
                  </a:lnTo>
                  <a:lnTo>
                    <a:pt x="368" y="132"/>
                  </a:lnTo>
                  <a:lnTo>
                    <a:pt x="368" y="90"/>
                  </a:lnTo>
                  <a:lnTo>
                    <a:pt x="368" y="46"/>
                  </a:lnTo>
                  <a:lnTo>
                    <a:pt x="363" y="0"/>
                  </a:lnTo>
                  <a:lnTo>
                    <a:pt x="358" y="39"/>
                  </a:lnTo>
                  <a:lnTo>
                    <a:pt x="351" y="76"/>
                  </a:lnTo>
                  <a:lnTo>
                    <a:pt x="342" y="110"/>
                  </a:lnTo>
                  <a:lnTo>
                    <a:pt x="330" y="144"/>
                  </a:lnTo>
                  <a:lnTo>
                    <a:pt x="318" y="174"/>
                  </a:lnTo>
                  <a:lnTo>
                    <a:pt x="303" y="203"/>
                  </a:lnTo>
                  <a:lnTo>
                    <a:pt x="289" y="232"/>
                  </a:lnTo>
                  <a:lnTo>
                    <a:pt x="272" y="257"/>
                  </a:lnTo>
                  <a:lnTo>
                    <a:pt x="253" y="281"/>
                  </a:lnTo>
                  <a:lnTo>
                    <a:pt x="237" y="303"/>
                  </a:lnTo>
                  <a:lnTo>
                    <a:pt x="218" y="323"/>
                  </a:lnTo>
                  <a:lnTo>
                    <a:pt x="198" y="340"/>
                  </a:lnTo>
                  <a:lnTo>
                    <a:pt x="179" y="357"/>
                  </a:lnTo>
                  <a:lnTo>
                    <a:pt x="160" y="369"/>
                  </a:lnTo>
                  <a:lnTo>
                    <a:pt x="141" y="381"/>
                  </a:lnTo>
                  <a:lnTo>
                    <a:pt x="124" y="391"/>
                  </a:lnTo>
                  <a:lnTo>
                    <a:pt x="81" y="350"/>
                  </a:lnTo>
                  <a:lnTo>
                    <a:pt x="0" y="565"/>
                  </a:lnTo>
                  <a:lnTo>
                    <a:pt x="249" y="565"/>
                  </a:lnTo>
                  <a:lnTo>
                    <a:pt x="201" y="518"/>
                  </a:lnTo>
                  <a:close/>
                </a:path>
              </a:pathLst>
            </a:custGeom>
            <a:solidFill>
              <a:srgbClr val="FFFFFF"/>
            </a:solidFill>
            <a:ln w="38100">
              <a:solidFill>
                <a:srgbClr val="000000"/>
              </a:solidFill>
              <a:round/>
              <a:headEnd/>
              <a:tailEnd/>
            </a:ln>
          </p:spPr>
          <p:txBody>
            <a:bodyPr wrap="none" anchor="ctr">
              <a:spAutoFit/>
            </a:bodyPr>
            <a:lstStyle/>
            <a:p>
              <a:endParaRPr lang="ja-JP" altLang="en-US"/>
            </a:p>
          </p:txBody>
        </p:sp>
      </p:grpSp>
      <p:grpSp>
        <p:nvGrpSpPr>
          <p:cNvPr id="92181" name="Group 66"/>
          <p:cNvGrpSpPr>
            <a:grpSpLocks/>
          </p:cNvGrpSpPr>
          <p:nvPr/>
        </p:nvGrpSpPr>
        <p:grpSpPr bwMode="auto">
          <a:xfrm rot="-2565548">
            <a:off x="8285163" y="4730750"/>
            <a:ext cx="246062" cy="385763"/>
            <a:chOff x="3672" y="3050"/>
            <a:chExt cx="72" cy="171"/>
          </a:xfrm>
        </p:grpSpPr>
        <p:sp>
          <p:nvSpPr>
            <p:cNvPr id="92187" name="Freeform 67"/>
            <p:cNvSpPr>
              <a:spLocks/>
            </p:cNvSpPr>
            <p:nvPr/>
          </p:nvSpPr>
          <p:spPr bwMode="auto">
            <a:xfrm>
              <a:off x="3690" y="3050"/>
              <a:ext cx="54" cy="163"/>
            </a:xfrm>
            <a:custGeom>
              <a:avLst/>
              <a:gdLst>
                <a:gd name="T0" fmla="*/ 0 w 433"/>
                <a:gd name="T1" fmla="*/ 0 h 649"/>
                <a:gd name="T2" fmla="*/ 0 w 433"/>
                <a:gd name="T3" fmla="*/ 0 h 649"/>
                <a:gd name="T4" fmla="*/ 0 w 433"/>
                <a:gd name="T5" fmla="*/ 0 h 649"/>
                <a:gd name="T6" fmla="*/ 0 w 433"/>
                <a:gd name="T7" fmla="*/ 0 h 649"/>
                <a:gd name="T8" fmla="*/ 0 w 433"/>
                <a:gd name="T9" fmla="*/ 0 h 649"/>
                <a:gd name="T10" fmla="*/ 0 w 433"/>
                <a:gd name="T11" fmla="*/ 0 h 649"/>
                <a:gd name="T12" fmla="*/ 0 w 433"/>
                <a:gd name="T13" fmla="*/ 0 h 649"/>
                <a:gd name="T14" fmla="*/ 0 w 433"/>
                <a:gd name="T15" fmla="*/ 0 h 649"/>
                <a:gd name="T16" fmla="*/ 0 w 433"/>
                <a:gd name="T17" fmla="*/ 0 h 649"/>
                <a:gd name="T18" fmla="*/ 0 w 433"/>
                <a:gd name="T19" fmla="*/ 0 h 649"/>
                <a:gd name="T20" fmla="*/ 0 w 433"/>
                <a:gd name="T21" fmla="*/ 0 h 649"/>
                <a:gd name="T22" fmla="*/ 0 w 433"/>
                <a:gd name="T23" fmla="*/ 0 h 649"/>
                <a:gd name="T24" fmla="*/ 0 w 433"/>
                <a:gd name="T25" fmla="*/ 0 h 649"/>
                <a:gd name="T26" fmla="*/ 0 w 433"/>
                <a:gd name="T27" fmla="*/ 0 h 649"/>
                <a:gd name="T28" fmla="*/ 0 w 433"/>
                <a:gd name="T29" fmla="*/ 0 h 649"/>
                <a:gd name="T30" fmla="*/ 0 w 433"/>
                <a:gd name="T31" fmla="*/ 0 h 649"/>
                <a:gd name="T32" fmla="*/ 0 w 433"/>
                <a:gd name="T33" fmla="*/ 0 h 649"/>
                <a:gd name="T34" fmla="*/ 0 w 433"/>
                <a:gd name="T35" fmla="*/ 0 h 649"/>
                <a:gd name="T36" fmla="*/ 0 w 433"/>
                <a:gd name="T37" fmla="*/ 0 h 649"/>
                <a:gd name="T38" fmla="*/ 0 w 433"/>
                <a:gd name="T39" fmla="*/ 0 h 649"/>
                <a:gd name="T40" fmla="*/ 0 w 433"/>
                <a:gd name="T41" fmla="*/ 0 h 649"/>
                <a:gd name="T42" fmla="*/ 0 w 433"/>
                <a:gd name="T43" fmla="*/ 0 h 649"/>
                <a:gd name="T44" fmla="*/ 0 w 433"/>
                <a:gd name="T45" fmla="*/ 0 h 649"/>
                <a:gd name="T46" fmla="*/ 0 w 433"/>
                <a:gd name="T47" fmla="*/ 0 h 649"/>
                <a:gd name="T48" fmla="*/ 0 w 433"/>
                <a:gd name="T49" fmla="*/ 0 h 6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3"/>
                <a:gd name="T76" fmla="*/ 0 h 649"/>
                <a:gd name="T77" fmla="*/ 433 w 433"/>
                <a:gd name="T78" fmla="*/ 649 h 6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3" h="649">
                  <a:moveTo>
                    <a:pt x="291" y="577"/>
                  </a:moveTo>
                  <a:lnTo>
                    <a:pt x="334" y="528"/>
                  </a:lnTo>
                  <a:lnTo>
                    <a:pt x="363" y="484"/>
                  </a:lnTo>
                  <a:lnTo>
                    <a:pt x="387" y="430"/>
                  </a:lnTo>
                  <a:lnTo>
                    <a:pt x="406" y="369"/>
                  </a:lnTo>
                  <a:lnTo>
                    <a:pt x="420" y="306"/>
                  </a:lnTo>
                  <a:lnTo>
                    <a:pt x="427" y="237"/>
                  </a:lnTo>
                  <a:lnTo>
                    <a:pt x="432" y="164"/>
                  </a:lnTo>
                  <a:lnTo>
                    <a:pt x="432" y="86"/>
                  </a:lnTo>
                  <a:lnTo>
                    <a:pt x="375" y="0"/>
                  </a:lnTo>
                  <a:lnTo>
                    <a:pt x="370" y="42"/>
                  </a:lnTo>
                  <a:lnTo>
                    <a:pt x="363" y="83"/>
                  </a:lnTo>
                  <a:lnTo>
                    <a:pt x="351" y="132"/>
                  </a:lnTo>
                  <a:lnTo>
                    <a:pt x="337" y="176"/>
                  </a:lnTo>
                  <a:lnTo>
                    <a:pt x="320" y="218"/>
                  </a:lnTo>
                  <a:lnTo>
                    <a:pt x="291" y="271"/>
                  </a:lnTo>
                  <a:lnTo>
                    <a:pt x="260" y="318"/>
                  </a:lnTo>
                  <a:lnTo>
                    <a:pt x="229" y="355"/>
                  </a:lnTo>
                  <a:lnTo>
                    <a:pt x="198" y="384"/>
                  </a:lnTo>
                  <a:lnTo>
                    <a:pt x="169" y="406"/>
                  </a:lnTo>
                  <a:lnTo>
                    <a:pt x="88" y="381"/>
                  </a:lnTo>
                  <a:lnTo>
                    <a:pt x="0" y="621"/>
                  </a:lnTo>
                  <a:lnTo>
                    <a:pt x="115" y="648"/>
                  </a:lnTo>
                  <a:lnTo>
                    <a:pt x="358" y="648"/>
                  </a:lnTo>
                  <a:lnTo>
                    <a:pt x="291" y="577"/>
                  </a:lnTo>
                  <a:close/>
                </a:path>
              </a:pathLst>
            </a:custGeom>
            <a:solidFill>
              <a:srgbClr val="888888"/>
            </a:solidFill>
            <a:ln w="9525">
              <a:noFill/>
              <a:miter lim="800000"/>
              <a:headEnd/>
              <a:tailEnd/>
            </a:ln>
          </p:spPr>
          <p:txBody>
            <a:bodyPr wrap="none" anchor="ctr">
              <a:spAutoFit/>
            </a:bodyPr>
            <a:lstStyle/>
            <a:p>
              <a:endParaRPr lang="ja-JP" altLang="en-US"/>
            </a:p>
          </p:txBody>
        </p:sp>
        <p:sp>
          <p:nvSpPr>
            <p:cNvPr id="92188" name="Freeform 68"/>
            <p:cNvSpPr>
              <a:spLocks/>
            </p:cNvSpPr>
            <p:nvPr/>
          </p:nvSpPr>
          <p:spPr bwMode="auto">
            <a:xfrm>
              <a:off x="3672" y="3058"/>
              <a:ext cx="54" cy="163"/>
            </a:xfrm>
            <a:custGeom>
              <a:avLst/>
              <a:gdLst>
                <a:gd name="T0" fmla="*/ 0 w 369"/>
                <a:gd name="T1" fmla="*/ 0 h 566"/>
                <a:gd name="T2" fmla="*/ 0 w 369"/>
                <a:gd name="T3" fmla="*/ 0 h 566"/>
                <a:gd name="T4" fmla="*/ 0 w 369"/>
                <a:gd name="T5" fmla="*/ 0 h 566"/>
                <a:gd name="T6" fmla="*/ 0 w 369"/>
                <a:gd name="T7" fmla="*/ 0 h 566"/>
                <a:gd name="T8" fmla="*/ 0 w 369"/>
                <a:gd name="T9" fmla="*/ 0 h 566"/>
                <a:gd name="T10" fmla="*/ 0 w 369"/>
                <a:gd name="T11" fmla="*/ 0 h 566"/>
                <a:gd name="T12" fmla="*/ 0 w 369"/>
                <a:gd name="T13" fmla="*/ 0 h 566"/>
                <a:gd name="T14" fmla="*/ 0 w 369"/>
                <a:gd name="T15" fmla="*/ 0 h 566"/>
                <a:gd name="T16" fmla="*/ 0 w 369"/>
                <a:gd name="T17" fmla="*/ 0 h 566"/>
                <a:gd name="T18" fmla="*/ 0 w 369"/>
                <a:gd name="T19" fmla="*/ 0 h 566"/>
                <a:gd name="T20" fmla="*/ 0 w 369"/>
                <a:gd name="T21" fmla="*/ 0 h 566"/>
                <a:gd name="T22" fmla="*/ 0 w 369"/>
                <a:gd name="T23" fmla="*/ 0 h 566"/>
                <a:gd name="T24" fmla="*/ 0 w 369"/>
                <a:gd name="T25" fmla="*/ 0 h 566"/>
                <a:gd name="T26" fmla="*/ 0 w 369"/>
                <a:gd name="T27" fmla="*/ 0 h 566"/>
                <a:gd name="T28" fmla="*/ 0 w 369"/>
                <a:gd name="T29" fmla="*/ 0 h 566"/>
                <a:gd name="T30" fmla="*/ 0 w 369"/>
                <a:gd name="T31" fmla="*/ 0 h 566"/>
                <a:gd name="T32" fmla="*/ 0 w 369"/>
                <a:gd name="T33" fmla="*/ 0 h 566"/>
                <a:gd name="T34" fmla="*/ 0 w 369"/>
                <a:gd name="T35" fmla="*/ 0 h 566"/>
                <a:gd name="T36" fmla="*/ 0 w 369"/>
                <a:gd name="T37" fmla="*/ 0 h 566"/>
                <a:gd name="T38" fmla="*/ 0 w 369"/>
                <a:gd name="T39" fmla="*/ 0 h 566"/>
                <a:gd name="T40" fmla="*/ 0 w 369"/>
                <a:gd name="T41" fmla="*/ 0 h 566"/>
                <a:gd name="T42" fmla="*/ 0 w 369"/>
                <a:gd name="T43" fmla="*/ 0 h 566"/>
                <a:gd name="T44" fmla="*/ 0 w 369"/>
                <a:gd name="T45" fmla="*/ 0 h 566"/>
                <a:gd name="T46" fmla="*/ 0 w 369"/>
                <a:gd name="T47" fmla="*/ 0 h 566"/>
                <a:gd name="T48" fmla="*/ 0 w 369"/>
                <a:gd name="T49" fmla="*/ 0 h 566"/>
                <a:gd name="T50" fmla="*/ 0 w 369"/>
                <a:gd name="T51" fmla="*/ 0 h 566"/>
                <a:gd name="T52" fmla="*/ 0 w 369"/>
                <a:gd name="T53" fmla="*/ 0 h 566"/>
                <a:gd name="T54" fmla="*/ 0 w 369"/>
                <a:gd name="T55" fmla="*/ 0 h 566"/>
                <a:gd name="T56" fmla="*/ 0 w 369"/>
                <a:gd name="T57" fmla="*/ 0 h 566"/>
                <a:gd name="T58" fmla="*/ 0 w 369"/>
                <a:gd name="T59" fmla="*/ 0 h 566"/>
                <a:gd name="T60" fmla="*/ 0 w 369"/>
                <a:gd name="T61" fmla="*/ 0 h 566"/>
                <a:gd name="T62" fmla="*/ 0 w 369"/>
                <a:gd name="T63" fmla="*/ 0 h 566"/>
                <a:gd name="T64" fmla="*/ 0 w 369"/>
                <a:gd name="T65" fmla="*/ 0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566"/>
                <a:gd name="T101" fmla="*/ 369 w 369"/>
                <a:gd name="T102" fmla="*/ 566 h 5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566">
                  <a:moveTo>
                    <a:pt x="201" y="518"/>
                  </a:moveTo>
                  <a:lnTo>
                    <a:pt x="244" y="474"/>
                  </a:lnTo>
                  <a:lnTo>
                    <a:pt x="282" y="425"/>
                  </a:lnTo>
                  <a:lnTo>
                    <a:pt x="313" y="369"/>
                  </a:lnTo>
                  <a:lnTo>
                    <a:pt x="339" y="310"/>
                  </a:lnTo>
                  <a:lnTo>
                    <a:pt x="349" y="279"/>
                  </a:lnTo>
                  <a:lnTo>
                    <a:pt x="356" y="244"/>
                  </a:lnTo>
                  <a:lnTo>
                    <a:pt x="361" y="208"/>
                  </a:lnTo>
                  <a:lnTo>
                    <a:pt x="365" y="171"/>
                  </a:lnTo>
                  <a:lnTo>
                    <a:pt x="368" y="132"/>
                  </a:lnTo>
                  <a:lnTo>
                    <a:pt x="368" y="90"/>
                  </a:lnTo>
                  <a:lnTo>
                    <a:pt x="368" y="46"/>
                  </a:lnTo>
                  <a:lnTo>
                    <a:pt x="363" y="0"/>
                  </a:lnTo>
                  <a:lnTo>
                    <a:pt x="358" y="39"/>
                  </a:lnTo>
                  <a:lnTo>
                    <a:pt x="351" y="76"/>
                  </a:lnTo>
                  <a:lnTo>
                    <a:pt x="342" y="110"/>
                  </a:lnTo>
                  <a:lnTo>
                    <a:pt x="330" y="144"/>
                  </a:lnTo>
                  <a:lnTo>
                    <a:pt x="318" y="174"/>
                  </a:lnTo>
                  <a:lnTo>
                    <a:pt x="303" y="203"/>
                  </a:lnTo>
                  <a:lnTo>
                    <a:pt x="289" y="232"/>
                  </a:lnTo>
                  <a:lnTo>
                    <a:pt x="272" y="257"/>
                  </a:lnTo>
                  <a:lnTo>
                    <a:pt x="253" y="281"/>
                  </a:lnTo>
                  <a:lnTo>
                    <a:pt x="237" y="303"/>
                  </a:lnTo>
                  <a:lnTo>
                    <a:pt x="218" y="323"/>
                  </a:lnTo>
                  <a:lnTo>
                    <a:pt x="198" y="340"/>
                  </a:lnTo>
                  <a:lnTo>
                    <a:pt x="179" y="357"/>
                  </a:lnTo>
                  <a:lnTo>
                    <a:pt x="160" y="369"/>
                  </a:lnTo>
                  <a:lnTo>
                    <a:pt x="141" y="381"/>
                  </a:lnTo>
                  <a:lnTo>
                    <a:pt x="124" y="391"/>
                  </a:lnTo>
                  <a:lnTo>
                    <a:pt x="81" y="350"/>
                  </a:lnTo>
                  <a:lnTo>
                    <a:pt x="0" y="565"/>
                  </a:lnTo>
                  <a:lnTo>
                    <a:pt x="249" y="565"/>
                  </a:lnTo>
                  <a:lnTo>
                    <a:pt x="201" y="518"/>
                  </a:lnTo>
                  <a:close/>
                </a:path>
              </a:pathLst>
            </a:custGeom>
            <a:solidFill>
              <a:srgbClr val="FFFFFF"/>
            </a:solidFill>
            <a:ln w="38100">
              <a:solidFill>
                <a:srgbClr val="000000"/>
              </a:solidFill>
              <a:round/>
              <a:headEnd/>
              <a:tailEnd/>
            </a:ln>
          </p:spPr>
          <p:txBody>
            <a:bodyPr wrap="none" anchor="ctr">
              <a:spAutoFit/>
            </a:bodyPr>
            <a:lstStyle/>
            <a:p>
              <a:endParaRPr lang="ja-JP" altLang="en-US"/>
            </a:p>
          </p:txBody>
        </p:sp>
      </p:grpSp>
      <p:sp>
        <p:nvSpPr>
          <p:cNvPr id="92182" name="AutoShape 7"/>
          <p:cNvSpPr>
            <a:spLocks noChangeArrowheads="1"/>
          </p:cNvSpPr>
          <p:nvPr/>
        </p:nvSpPr>
        <p:spPr bwMode="auto">
          <a:xfrm>
            <a:off x="5110163" y="4941888"/>
            <a:ext cx="3041650" cy="792162"/>
          </a:xfrm>
          <a:prstGeom prst="roundRect">
            <a:avLst>
              <a:gd name="adj" fmla="val 16667"/>
            </a:avLst>
          </a:prstGeom>
          <a:solidFill>
            <a:srgbClr val="FFF1CE"/>
          </a:solidFill>
          <a:ln w="9525">
            <a:solidFill>
              <a:schemeClr val="accent2"/>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endParaRPr lang="en-US" altLang="ja-JP" sz="1600" b="1">
              <a:solidFill>
                <a:srgbClr val="000000"/>
              </a:solidFill>
              <a:latin typeface="ＭＳ Ｐゴシック" charset="-128"/>
            </a:endParaRPr>
          </a:p>
          <a:p>
            <a:pPr algn="ctr" defTabSz="873125" eaLnBrk="0" hangingPunct="0"/>
            <a:r>
              <a:rPr lang="ja-JP" altLang="en-US" sz="1600" b="1">
                <a:solidFill>
                  <a:srgbClr val="000000"/>
                </a:solidFill>
                <a:latin typeface="ＭＳ Ｐゴシック" charset="-128"/>
              </a:rPr>
              <a:t>業界挙げて（標準化の検討）</a:t>
            </a:r>
          </a:p>
          <a:p>
            <a:pPr algn="ctr" defTabSz="873125" eaLnBrk="0" hangingPunct="0"/>
            <a:endParaRPr lang="ja-JP" altLang="en-US" sz="1600" b="1">
              <a:solidFill>
                <a:srgbClr val="000000"/>
              </a:solidFill>
              <a:latin typeface="ＭＳ Ｐゴシック" charset="-128"/>
            </a:endParaRPr>
          </a:p>
        </p:txBody>
      </p:sp>
      <p:sp>
        <p:nvSpPr>
          <p:cNvPr id="92183" name="AutoShape 7"/>
          <p:cNvSpPr>
            <a:spLocks noChangeArrowheads="1"/>
          </p:cNvSpPr>
          <p:nvPr/>
        </p:nvSpPr>
        <p:spPr bwMode="auto">
          <a:xfrm>
            <a:off x="8775700" y="3213100"/>
            <a:ext cx="936625" cy="719138"/>
          </a:xfrm>
          <a:prstGeom prst="roundRect">
            <a:avLst>
              <a:gd name="adj" fmla="val 16667"/>
            </a:avLst>
          </a:prstGeom>
          <a:noFill/>
          <a:ln w="9525">
            <a:solidFill>
              <a:schemeClr val="accent1"/>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solidFill>
                  <a:srgbClr val="000000"/>
                </a:solidFill>
                <a:latin typeface="ＭＳ Ｐゴシック" charset="-128"/>
              </a:rPr>
              <a:t>限界</a:t>
            </a:r>
          </a:p>
        </p:txBody>
      </p:sp>
      <p:sp>
        <p:nvSpPr>
          <p:cNvPr id="92184" name="AutoShape 7"/>
          <p:cNvSpPr>
            <a:spLocks noChangeArrowheads="1"/>
          </p:cNvSpPr>
          <p:nvPr/>
        </p:nvSpPr>
        <p:spPr bwMode="auto">
          <a:xfrm>
            <a:off x="8775700" y="4508500"/>
            <a:ext cx="936625" cy="719138"/>
          </a:xfrm>
          <a:prstGeom prst="roundRect">
            <a:avLst>
              <a:gd name="adj" fmla="val 16667"/>
            </a:avLst>
          </a:prstGeom>
          <a:noFill/>
          <a:ln w="9525">
            <a:solidFill>
              <a:schemeClr val="accent1"/>
            </a:solid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solidFill>
                  <a:srgbClr val="000000"/>
                </a:solidFill>
                <a:latin typeface="ＭＳ Ｐゴシック" charset="-128"/>
              </a:rPr>
              <a:t>限界</a:t>
            </a:r>
          </a:p>
        </p:txBody>
      </p:sp>
      <p:sp>
        <p:nvSpPr>
          <p:cNvPr id="92185" name="Rectangle 72"/>
          <p:cNvSpPr>
            <a:spLocks noChangeArrowheads="1"/>
          </p:cNvSpPr>
          <p:nvPr/>
        </p:nvSpPr>
        <p:spPr bwMode="auto">
          <a:xfrm>
            <a:off x="0" y="0"/>
            <a:ext cx="2222500" cy="519113"/>
          </a:xfrm>
          <a:prstGeom prst="rect">
            <a:avLst/>
          </a:prstGeom>
          <a:noFill/>
          <a:ln w="9525">
            <a:noFill/>
            <a:miter lim="800000"/>
            <a:headEnd/>
            <a:tailEnd/>
          </a:ln>
          <a:effectLst>
            <a:prstShdw prst="shdw17" dist="17961" dir="2700000">
              <a:srgbClr val="225764"/>
            </a:prstShdw>
          </a:effectLst>
        </p:spPr>
        <p:txBody>
          <a:bodyPr>
            <a:spAutoFit/>
          </a:bodyPr>
          <a:lstStyle/>
          <a:p>
            <a:r>
              <a:rPr lang="ja-JP" altLang="en-US" sz="2800">
                <a:solidFill>
                  <a:srgbClr val="000000"/>
                </a:solidFill>
              </a:rPr>
              <a:t>５－２－１</a:t>
            </a:r>
          </a:p>
        </p:txBody>
      </p:sp>
      <p:sp>
        <p:nvSpPr>
          <p:cNvPr id="92186" name="スライド番号プレースホルダー 1"/>
          <p:cNvSpPr>
            <a:spLocks noGrp="1"/>
          </p:cNvSpPr>
          <p:nvPr>
            <p:ph type="sldNum" sz="quarter" idx="12"/>
          </p:nvPr>
        </p:nvSpPr>
        <p:spPr bwMode="auto">
          <a:xfrm>
            <a:off x="9244013" y="6546850"/>
            <a:ext cx="577850" cy="244475"/>
          </a:xfrm>
          <a:noFill/>
          <a:ln>
            <a:miter lim="800000"/>
            <a:headEnd/>
            <a:tailEnd/>
          </a:ln>
        </p:spPr>
        <p:txBody>
          <a:bodyPr/>
          <a:lstStyle/>
          <a:p>
            <a:pPr>
              <a:lnSpc>
                <a:spcPct val="80000"/>
              </a:lnSpc>
            </a:pPr>
            <a:fld id="{99A6B5E5-9DAD-4DF7-9C54-0771C3495F9E}" type="slidenum">
              <a:rPr lang="en-US" altLang="ja-JP" sz="1200" smtClean="0">
                <a:ea typeface="ＭＳ Ｐゴシック" charset="-128"/>
              </a:rPr>
              <a:pPr>
                <a:lnSpc>
                  <a:spcPct val="80000"/>
                </a:lnSpc>
              </a:pPr>
              <a:t>22</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タイトル 1"/>
          <p:cNvSpPr>
            <a:spLocks noGrp="1"/>
          </p:cNvSpPr>
          <p:nvPr>
            <p:ph type="title"/>
          </p:nvPr>
        </p:nvSpPr>
        <p:spPr>
          <a:xfrm>
            <a:off x="1365250" y="188913"/>
            <a:ext cx="8832850" cy="990600"/>
          </a:xfrm>
        </p:spPr>
        <p:txBody>
          <a:bodyPr/>
          <a:lstStyle/>
          <a:p>
            <a:r>
              <a:rPr lang="ja-JP" altLang="en-US" smtClean="0">
                <a:solidFill>
                  <a:schemeClr val="tx1"/>
                </a:solidFill>
                <a:latin typeface="ＭＳ Ｐゴシック" charset="-128"/>
                <a:ea typeface="ＭＳ Ｐゴシック" charset="-128"/>
              </a:rPr>
              <a:t>標準化と知的財産</a:t>
            </a:r>
          </a:p>
        </p:txBody>
      </p:sp>
      <p:sp>
        <p:nvSpPr>
          <p:cNvPr id="6" name="正方形/長方形 5"/>
          <p:cNvSpPr/>
          <p:nvPr/>
        </p:nvSpPr>
        <p:spPr>
          <a:xfrm>
            <a:off x="274638" y="1673225"/>
            <a:ext cx="9256712" cy="1108075"/>
          </a:xfrm>
          <a:prstGeom prst="rect">
            <a:avLst/>
          </a:prstGeom>
          <a:noFill/>
          <a:ln>
            <a:solidFill>
              <a:schemeClr val="accent3">
                <a:lumMod val="40000"/>
                <a:lumOff val="60000"/>
              </a:schemeClr>
            </a:solidFill>
          </a:ln>
        </p:spPr>
        <p:txBody>
          <a:bodyPr>
            <a:spAutoFit/>
          </a:bodyPr>
          <a:lstStyle/>
          <a:p>
            <a:pPr>
              <a:defRPr/>
            </a:pPr>
            <a:endParaRPr lang="en-US" altLang="ja-JP" sz="1600" dirty="0">
              <a:solidFill>
                <a:prstClr val="black"/>
              </a:solidFill>
              <a:latin typeface="ＭＳ Ｐゴシック" pitchFamily="50" charset="-128"/>
              <a:ea typeface="ＭＳ Ｐゴシック" pitchFamily="50" charset="-128"/>
              <a:cs typeface="ＭＳ Ｐゴシック" charset="0"/>
            </a:endParaRPr>
          </a:p>
          <a:p>
            <a:pPr>
              <a:defRPr/>
            </a:pPr>
            <a:r>
              <a:rPr lang="ja-JP" altLang="en-US" sz="1600" dirty="0">
                <a:solidFill>
                  <a:prstClr val="black"/>
                </a:solidFill>
                <a:latin typeface="ＭＳ Ｐゴシック" pitchFamily="50" charset="-128"/>
                <a:ea typeface="ＭＳ Ｐゴシック" pitchFamily="50" charset="-128"/>
                <a:cs typeface="ＭＳ Ｐゴシック" charset="0"/>
              </a:rPr>
              <a:t>製品の規格や仕様などがそれぞれの会社の製品で異なると、互換性がなく、利用者は不便。</a:t>
            </a:r>
            <a:endParaRPr lang="en-US" altLang="ja-JP" sz="1600" dirty="0">
              <a:solidFill>
                <a:prstClr val="black"/>
              </a:solidFill>
              <a:latin typeface="ＭＳ Ｐゴシック" pitchFamily="50" charset="-128"/>
              <a:ea typeface="ＭＳ Ｐゴシック" pitchFamily="50" charset="-128"/>
              <a:cs typeface="ＭＳ Ｐゴシック" charset="0"/>
            </a:endParaRPr>
          </a:p>
          <a:p>
            <a:pPr>
              <a:defRPr/>
            </a:pPr>
            <a:r>
              <a:rPr lang="ja-JP" altLang="en-US" sz="1600" dirty="0">
                <a:solidFill>
                  <a:prstClr val="black"/>
                </a:solidFill>
                <a:latin typeface="ＭＳ Ｐゴシック" pitchFamily="50" charset="-128"/>
                <a:ea typeface="ＭＳ Ｐゴシック" pitchFamily="50" charset="-128"/>
                <a:cs typeface="ＭＳ Ｐゴシック" charset="0"/>
              </a:rPr>
              <a:t>例：コンセント、電池のサイズなど</a:t>
            </a:r>
          </a:p>
          <a:p>
            <a:pPr>
              <a:defRPr/>
            </a:pPr>
            <a:endParaRPr lang="ja-JP" altLang="en-US" dirty="0">
              <a:solidFill>
                <a:prstClr val="black"/>
              </a:solidFill>
              <a:latin typeface="ＭＳ Ｐゴシック" pitchFamily="50" charset="-128"/>
              <a:ea typeface="ＭＳ Ｐゴシック" pitchFamily="50" charset="-128"/>
              <a:cs typeface="ＭＳ Ｐゴシック" charset="0"/>
            </a:endParaRPr>
          </a:p>
        </p:txBody>
      </p:sp>
      <p:pic>
        <p:nvPicPr>
          <p:cNvPr id="94211" name="Picture 2"/>
          <p:cNvPicPr>
            <a:picLocks noChangeAspect="1" noChangeArrowheads="1"/>
          </p:cNvPicPr>
          <p:nvPr/>
        </p:nvPicPr>
        <p:blipFill>
          <a:blip r:embed="rId3"/>
          <a:srcRect/>
          <a:stretch>
            <a:fillRect/>
          </a:stretch>
        </p:blipFill>
        <p:spPr bwMode="auto">
          <a:xfrm flipH="1">
            <a:off x="3641725" y="2397125"/>
            <a:ext cx="2170113" cy="1681163"/>
          </a:xfrm>
          <a:prstGeom prst="rect">
            <a:avLst/>
          </a:prstGeom>
          <a:noFill/>
          <a:ln w="9525">
            <a:noFill/>
            <a:miter lim="800000"/>
            <a:headEnd/>
            <a:tailEnd/>
          </a:ln>
        </p:spPr>
      </p:pic>
      <p:sp>
        <p:nvSpPr>
          <p:cNvPr id="5" name="円/楕円 4"/>
          <p:cNvSpPr/>
          <p:nvPr/>
        </p:nvSpPr>
        <p:spPr>
          <a:xfrm>
            <a:off x="3267075" y="1244600"/>
            <a:ext cx="2808288" cy="647700"/>
          </a:xfrm>
          <a:prstGeom prst="ellipse">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black"/>
                </a:solidFill>
                <a:latin typeface="ＭＳ Ｐゴシック" pitchFamily="50" charset="-128"/>
                <a:ea typeface="ＭＳ Ｐゴシック" pitchFamily="50" charset="-128"/>
              </a:rPr>
              <a:t>標準化の意義</a:t>
            </a:r>
          </a:p>
        </p:txBody>
      </p:sp>
      <p:pic>
        <p:nvPicPr>
          <p:cNvPr id="94213" name="Picture 3"/>
          <p:cNvPicPr>
            <a:picLocks noChangeAspect="1" noChangeArrowheads="1"/>
          </p:cNvPicPr>
          <p:nvPr/>
        </p:nvPicPr>
        <p:blipFill>
          <a:blip r:embed="rId4"/>
          <a:srcRect/>
          <a:stretch>
            <a:fillRect/>
          </a:stretch>
        </p:blipFill>
        <p:spPr bwMode="auto">
          <a:xfrm>
            <a:off x="6621463" y="2636838"/>
            <a:ext cx="2170112" cy="1270000"/>
          </a:xfrm>
          <a:prstGeom prst="rect">
            <a:avLst/>
          </a:prstGeom>
          <a:noFill/>
          <a:ln w="9525">
            <a:noFill/>
            <a:miter lim="800000"/>
            <a:headEnd/>
            <a:tailEnd/>
          </a:ln>
        </p:spPr>
      </p:pic>
      <p:sp>
        <p:nvSpPr>
          <p:cNvPr id="7" name="ホームベース 6"/>
          <p:cNvSpPr/>
          <p:nvPr/>
        </p:nvSpPr>
        <p:spPr>
          <a:xfrm>
            <a:off x="274638" y="4076700"/>
            <a:ext cx="5070475" cy="1512888"/>
          </a:xfrm>
          <a:prstGeom prst="homePlate">
            <a:avLst/>
          </a:prstGeom>
          <a:solidFill>
            <a:schemeClr val="accent1">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solidFill>
                  <a:srgbClr val="000000"/>
                </a:solidFill>
                <a:latin typeface="ＭＳ Ｐゴシック" pitchFamily="50" charset="-128"/>
                <a:ea typeface="ＭＳ Ｐゴシック" pitchFamily="50" charset="-128"/>
              </a:rPr>
              <a:t>製品の互換性・インターフェースの整合性を確保することで、利便性が確保される。また、標準を用いる製品の普及が促進される。</a:t>
            </a:r>
          </a:p>
        </p:txBody>
      </p:sp>
      <p:sp>
        <p:nvSpPr>
          <p:cNvPr id="8" name="下矢印 7"/>
          <p:cNvSpPr/>
          <p:nvPr/>
        </p:nvSpPr>
        <p:spPr>
          <a:xfrm>
            <a:off x="819150" y="2916238"/>
            <a:ext cx="1325563" cy="936625"/>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角丸四角形 10"/>
          <p:cNvSpPr/>
          <p:nvPr/>
        </p:nvSpPr>
        <p:spPr>
          <a:xfrm>
            <a:off x="5426075" y="4152900"/>
            <a:ext cx="3894138" cy="1360488"/>
          </a:xfrm>
          <a:prstGeom prst="roundRect">
            <a:avLst/>
          </a:prstGeom>
          <a:solidFill>
            <a:schemeClr val="accent2">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近年は、技術標準に包含される特許の取り扱いが問題。</a:t>
            </a:r>
            <a:endParaRPr lang="en-US" altLang="ja-JP" dirty="0">
              <a:solidFill>
                <a:prstClr val="black"/>
              </a:solidFill>
              <a:latin typeface="ＭＳ Ｐゴシック" pitchFamily="50" charset="-128"/>
              <a:ea typeface="ＭＳ Ｐゴシック" pitchFamily="50" charset="-128"/>
            </a:endParaRPr>
          </a:p>
          <a:p>
            <a:pPr algn="ctr">
              <a:defRPr/>
            </a:pPr>
            <a:endParaRPr lang="ja-JP" altLang="en-US" dirty="0">
              <a:solidFill>
                <a:prstClr val="black"/>
              </a:solidFill>
              <a:latin typeface="ＭＳ Ｐゴシック" pitchFamily="50" charset="-128"/>
              <a:ea typeface="ＭＳ Ｐゴシック" pitchFamily="50" charset="-128"/>
            </a:endParaRPr>
          </a:p>
        </p:txBody>
      </p:sp>
      <p:sp>
        <p:nvSpPr>
          <p:cNvPr id="12" name="下矢印 11"/>
          <p:cNvSpPr/>
          <p:nvPr/>
        </p:nvSpPr>
        <p:spPr>
          <a:xfrm>
            <a:off x="6824663" y="5556250"/>
            <a:ext cx="781050" cy="484188"/>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 name="正方形/長方形 12"/>
          <p:cNvSpPr/>
          <p:nvPr/>
        </p:nvSpPr>
        <p:spPr>
          <a:xfrm>
            <a:off x="506413" y="6051550"/>
            <a:ext cx="8793162" cy="523875"/>
          </a:xfrm>
          <a:prstGeom prst="rect">
            <a:avLst/>
          </a:prstGeom>
          <a:solidFill>
            <a:schemeClr val="accent3">
              <a:lumMod val="20000"/>
              <a:lumOff val="80000"/>
            </a:schemeClr>
          </a:solidFill>
          <a:ln>
            <a:solidFill>
              <a:schemeClr val="accent3">
                <a:lumMod val="60000"/>
                <a:lumOff val="40000"/>
              </a:schemeClr>
            </a:solidFill>
          </a:ln>
        </p:spPr>
        <p:txBody>
          <a:bodyPr>
            <a:spAutoFit/>
          </a:bodyPr>
          <a:lstStyle/>
          <a:p>
            <a:pPr>
              <a:defRPr/>
            </a:pPr>
            <a:r>
              <a:rPr lang="ja-JP" altLang="en-US" sz="1400">
                <a:solidFill>
                  <a:srgbClr val="000000"/>
                </a:solidFill>
                <a:latin typeface="ＭＳ Ｐゴシック" pitchFamily="50" charset="-128"/>
                <a:ea typeface="ＭＳ Ｐゴシック" pitchFamily="50" charset="-128"/>
              </a:rPr>
              <a:t>例えば、標準化の技術の複雑・高度化に伴い、標準化技術には、多数の特許が含まれるようになってきている。（ＪＰＥＧ，Ｇ３携帯電話技術等）</a:t>
            </a:r>
          </a:p>
        </p:txBody>
      </p:sp>
      <p:sp>
        <p:nvSpPr>
          <p:cNvPr id="94219" name="テキスト ボックス 1"/>
          <p:cNvSpPr txBox="1">
            <a:spLocks noChangeArrowheads="1"/>
          </p:cNvSpPr>
          <p:nvPr/>
        </p:nvSpPr>
        <p:spPr bwMode="auto">
          <a:xfrm>
            <a:off x="0" y="0"/>
            <a:ext cx="1871663" cy="523875"/>
          </a:xfrm>
          <a:prstGeom prst="rect">
            <a:avLst/>
          </a:prstGeom>
          <a:noFill/>
          <a:ln w="9525">
            <a:noFill/>
            <a:miter lim="800000"/>
            <a:headEnd/>
            <a:tailEnd/>
          </a:ln>
        </p:spPr>
        <p:txBody>
          <a:bodyPr>
            <a:spAutoFit/>
          </a:bodyPr>
          <a:lstStyle/>
          <a:p>
            <a:r>
              <a:rPr lang="ja-JP" altLang="en-US" sz="2800">
                <a:solidFill>
                  <a:srgbClr val="000000"/>
                </a:solidFill>
              </a:rPr>
              <a:t>５－２－２</a:t>
            </a:r>
          </a:p>
        </p:txBody>
      </p:sp>
      <p:sp>
        <p:nvSpPr>
          <p:cNvPr id="94220"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fld id="{997D8C5D-D8D5-4248-946A-267BA8A7AB0F}" type="slidenum">
              <a:rPr lang="en-US" altLang="ja-JP" sz="1200" smtClean="0">
                <a:ea typeface="ＭＳ Ｐゴシック" charset="-128"/>
              </a:rPr>
              <a:pPr>
                <a:lnSpc>
                  <a:spcPct val="80000"/>
                </a:lnSpc>
              </a:pPr>
              <a:t>23</a:t>
            </a:fld>
            <a:endParaRPr lang="en-US" altLang="ja-JP" sz="1200" smtClean="0">
              <a:ea typeface="ＭＳ Ｐゴシック"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タイトル 1"/>
          <p:cNvSpPr>
            <a:spLocks noGrp="1"/>
          </p:cNvSpPr>
          <p:nvPr>
            <p:ph type="title"/>
          </p:nvPr>
        </p:nvSpPr>
        <p:spPr>
          <a:xfrm>
            <a:off x="663575" y="188913"/>
            <a:ext cx="8832850" cy="990600"/>
          </a:xfrm>
        </p:spPr>
        <p:txBody>
          <a:bodyPr/>
          <a:lstStyle/>
          <a:p>
            <a:r>
              <a:rPr lang="ja-JP" altLang="en-US" sz="4000" smtClean="0">
                <a:solidFill>
                  <a:srgbClr val="000000"/>
                </a:solidFill>
                <a:latin typeface="Calibri" pitchFamily="34" charset="0"/>
                <a:ea typeface="ＭＳ Ｐゴシック" charset="-128"/>
              </a:rPr>
              <a:t>標準化における知的財産の取扱い</a:t>
            </a:r>
            <a:endParaRPr lang="ja-JP" altLang="en-US" smtClean="0">
              <a:latin typeface="ＭＳ Ｐゴシック" charset="-128"/>
              <a:ea typeface="ＭＳ Ｐゴシック" charset="-128"/>
            </a:endParaRPr>
          </a:p>
        </p:txBody>
      </p:sp>
      <p:graphicFrame>
        <p:nvGraphicFramePr>
          <p:cNvPr id="4" name="図表 3"/>
          <p:cNvGraphicFramePr/>
          <p:nvPr/>
        </p:nvGraphicFramePr>
        <p:xfrm>
          <a:off x="1910662" y="1052736"/>
          <a:ext cx="7488832"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円/楕円 4"/>
          <p:cNvSpPr/>
          <p:nvPr/>
        </p:nvSpPr>
        <p:spPr>
          <a:xfrm>
            <a:off x="3003550" y="1412875"/>
            <a:ext cx="5226050" cy="593725"/>
          </a:xfrm>
          <a:prstGeom prst="ellipse">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solidFill>
                  <a:prstClr val="black"/>
                </a:solidFill>
                <a:latin typeface="ＭＳ Ｐゴシック" pitchFamily="50" charset="-128"/>
                <a:ea typeface="ＭＳ Ｐゴシック" pitchFamily="50" charset="-128"/>
              </a:rPr>
              <a:t>標準化における知的財産の取り扱い</a:t>
            </a:r>
          </a:p>
        </p:txBody>
      </p:sp>
      <p:pic>
        <p:nvPicPr>
          <p:cNvPr id="96260" name="Picture 2"/>
          <p:cNvPicPr>
            <a:picLocks noChangeAspect="1" noChangeArrowheads="1"/>
          </p:cNvPicPr>
          <p:nvPr/>
        </p:nvPicPr>
        <p:blipFill>
          <a:blip r:embed="rId7"/>
          <a:srcRect/>
          <a:stretch>
            <a:fillRect/>
          </a:stretch>
        </p:blipFill>
        <p:spPr bwMode="auto">
          <a:xfrm>
            <a:off x="195263" y="2006600"/>
            <a:ext cx="2635250" cy="1493838"/>
          </a:xfrm>
          <a:prstGeom prst="rect">
            <a:avLst/>
          </a:prstGeom>
          <a:noFill/>
          <a:ln w="9525">
            <a:noFill/>
            <a:miter lim="800000"/>
            <a:headEnd/>
            <a:tailEnd/>
          </a:ln>
        </p:spPr>
      </p:pic>
      <p:sp>
        <p:nvSpPr>
          <p:cNvPr id="8" name="角丸四角形吹き出し 7"/>
          <p:cNvSpPr/>
          <p:nvPr/>
        </p:nvSpPr>
        <p:spPr>
          <a:xfrm>
            <a:off x="171450" y="4175125"/>
            <a:ext cx="6240463" cy="2016125"/>
          </a:xfrm>
          <a:prstGeom prst="wedgeRoundRectCallout">
            <a:avLst>
              <a:gd name="adj1" fmla="val 58767"/>
              <a:gd name="adj2" fmla="val 32870"/>
              <a:gd name="adj3" fmla="val 16667"/>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a:solidFill>
                  <a:srgbClr val="000000"/>
                </a:solidFill>
                <a:latin typeface="ＭＳ Ｐゴシック" pitchFamily="50" charset="-128"/>
                <a:ea typeface="ＭＳ Ｐゴシック" pitchFamily="50" charset="-128"/>
              </a:rPr>
              <a:t>　標準となる技術の内容によっては、商品開発に技術上の有利不利が生じたり、製品そのものの売上を左右したりするなどの影響が生じることから、技術標準の策定には、戦略を持って関与することが大事。</a:t>
            </a:r>
          </a:p>
        </p:txBody>
      </p:sp>
      <p:pic>
        <p:nvPicPr>
          <p:cNvPr id="96262" name="Picture 3"/>
          <p:cNvPicPr>
            <a:picLocks noChangeAspect="1" noChangeArrowheads="1"/>
          </p:cNvPicPr>
          <p:nvPr/>
        </p:nvPicPr>
        <p:blipFill>
          <a:blip r:embed="rId8"/>
          <a:srcRect/>
          <a:stretch>
            <a:fillRect/>
          </a:stretch>
        </p:blipFill>
        <p:spPr bwMode="auto">
          <a:xfrm>
            <a:off x="6897688" y="4652963"/>
            <a:ext cx="3008312" cy="1719262"/>
          </a:xfrm>
          <a:prstGeom prst="rect">
            <a:avLst/>
          </a:prstGeom>
          <a:noFill/>
          <a:ln w="9525">
            <a:noFill/>
            <a:miter lim="800000"/>
            <a:headEnd/>
            <a:tailEnd/>
          </a:ln>
        </p:spPr>
      </p:pic>
      <p:sp>
        <p:nvSpPr>
          <p:cNvPr id="96263" name="テキスト ボックス 1"/>
          <p:cNvSpPr txBox="1">
            <a:spLocks noChangeArrowheads="1"/>
          </p:cNvSpPr>
          <p:nvPr/>
        </p:nvSpPr>
        <p:spPr bwMode="auto">
          <a:xfrm>
            <a:off x="0" y="0"/>
            <a:ext cx="1871663" cy="523875"/>
          </a:xfrm>
          <a:prstGeom prst="rect">
            <a:avLst/>
          </a:prstGeom>
          <a:noFill/>
          <a:ln w="9525">
            <a:noFill/>
            <a:miter lim="800000"/>
            <a:headEnd/>
            <a:tailEnd/>
          </a:ln>
        </p:spPr>
        <p:txBody>
          <a:bodyPr>
            <a:spAutoFit/>
          </a:bodyPr>
          <a:lstStyle/>
          <a:p>
            <a:r>
              <a:rPr lang="ja-JP" altLang="en-US" sz="2800">
                <a:solidFill>
                  <a:srgbClr val="000000"/>
                </a:solidFill>
              </a:rPr>
              <a:t>５－２－２</a:t>
            </a:r>
          </a:p>
        </p:txBody>
      </p:sp>
      <p:sp>
        <p:nvSpPr>
          <p:cNvPr id="96264" name="スライド番号プレースホルダー 2"/>
          <p:cNvSpPr>
            <a:spLocks noGrp="1"/>
          </p:cNvSpPr>
          <p:nvPr>
            <p:ph type="sldNum" sz="quarter" idx="12"/>
          </p:nvPr>
        </p:nvSpPr>
        <p:spPr bwMode="auto">
          <a:xfrm>
            <a:off x="9328150" y="6642100"/>
            <a:ext cx="577850" cy="244475"/>
          </a:xfrm>
          <a:noFill/>
          <a:ln>
            <a:miter lim="800000"/>
            <a:headEnd/>
            <a:tailEnd/>
          </a:ln>
        </p:spPr>
        <p:txBody>
          <a:bodyPr/>
          <a:lstStyle/>
          <a:p>
            <a:pPr>
              <a:lnSpc>
                <a:spcPct val="80000"/>
              </a:lnSpc>
            </a:pPr>
            <a:fld id="{E93016B2-958F-46D1-89B2-9BF571B40BAD}" type="slidenum">
              <a:rPr lang="en-US" altLang="ja-JP" sz="1200" smtClean="0">
                <a:ea typeface="ＭＳ Ｐゴシック" charset="-128"/>
              </a:rPr>
              <a:pPr>
                <a:lnSpc>
                  <a:spcPct val="80000"/>
                </a:lnSpc>
              </a:pPr>
              <a:t>24</a:t>
            </a:fld>
            <a:endParaRPr lang="en-US" altLang="ja-JP" sz="1200" smtClean="0">
              <a:ea typeface="ＭＳ Ｐゴシック"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タイトル 1"/>
          <p:cNvSpPr>
            <a:spLocks noGrp="1"/>
          </p:cNvSpPr>
          <p:nvPr>
            <p:ph type="title"/>
          </p:nvPr>
        </p:nvSpPr>
        <p:spPr>
          <a:xfrm>
            <a:off x="663575" y="228600"/>
            <a:ext cx="8832850" cy="990600"/>
          </a:xfrm>
        </p:spPr>
        <p:txBody>
          <a:bodyPr/>
          <a:lstStyle/>
          <a:p>
            <a:r>
              <a:rPr lang="ja-JP" altLang="en-US" sz="4000" smtClean="0">
                <a:solidFill>
                  <a:srgbClr val="000000"/>
                </a:solidFill>
                <a:latin typeface="Calibri" pitchFamily="34" charset="0"/>
                <a:ea typeface="ＭＳ Ｐゴシック" charset="-128"/>
              </a:rPr>
              <a:t>標準化対象の知的財産に係る対応</a:t>
            </a:r>
            <a:endParaRPr lang="ja-JP" altLang="en-US" smtClean="0">
              <a:latin typeface="ＭＳ Ｐゴシック" charset="-128"/>
              <a:ea typeface="ＭＳ Ｐゴシック" charset="-128"/>
            </a:endParaRPr>
          </a:p>
        </p:txBody>
      </p:sp>
      <p:graphicFrame>
        <p:nvGraphicFramePr>
          <p:cNvPr id="4" name="図表 3"/>
          <p:cNvGraphicFramePr/>
          <p:nvPr/>
        </p:nvGraphicFramePr>
        <p:xfrm>
          <a:off x="428498" y="1340770"/>
          <a:ext cx="9283031" cy="5517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7" name="テキスト ボックス 1"/>
          <p:cNvSpPr txBox="1">
            <a:spLocks noChangeArrowheads="1"/>
          </p:cNvSpPr>
          <p:nvPr/>
        </p:nvSpPr>
        <p:spPr bwMode="auto">
          <a:xfrm>
            <a:off x="0" y="0"/>
            <a:ext cx="1871663" cy="523875"/>
          </a:xfrm>
          <a:prstGeom prst="rect">
            <a:avLst/>
          </a:prstGeom>
          <a:noFill/>
          <a:ln w="9525">
            <a:noFill/>
            <a:miter lim="800000"/>
            <a:headEnd/>
            <a:tailEnd/>
          </a:ln>
        </p:spPr>
        <p:txBody>
          <a:bodyPr>
            <a:spAutoFit/>
          </a:bodyPr>
          <a:lstStyle/>
          <a:p>
            <a:r>
              <a:rPr lang="ja-JP" altLang="en-US" sz="2800">
                <a:solidFill>
                  <a:srgbClr val="000000"/>
                </a:solidFill>
              </a:rPr>
              <a:t>５－２－２</a:t>
            </a:r>
          </a:p>
        </p:txBody>
      </p:sp>
      <p:sp>
        <p:nvSpPr>
          <p:cNvPr id="98308"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fld id="{608E19BF-CE4D-44CD-813C-22B6CF757FB5}" type="slidenum">
              <a:rPr lang="en-US" altLang="ja-JP" sz="1200" smtClean="0">
                <a:ea typeface="ＭＳ Ｐゴシック" charset="-128"/>
              </a:rPr>
              <a:pPr>
                <a:lnSpc>
                  <a:spcPct val="80000"/>
                </a:lnSpc>
              </a:pPr>
              <a:t>25</a:t>
            </a:fld>
            <a:endParaRPr lang="en-US" altLang="ja-JP" sz="1200" smtClean="0">
              <a:ea typeface="ＭＳ Ｐゴシック"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テキスト ボックス 9"/>
          <p:cNvSpPr txBox="1">
            <a:spLocks noChangeArrowheads="1"/>
          </p:cNvSpPr>
          <p:nvPr/>
        </p:nvSpPr>
        <p:spPr bwMode="auto">
          <a:xfrm>
            <a:off x="428625" y="1412875"/>
            <a:ext cx="5749925" cy="369888"/>
          </a:xfrm>
          <a:prstGeom prst="rect">
            <a:avLst/>
          </a:prstGeom>
          <a:solidFill>
            <a:schemeClr val="accent2">
              <a:lumMod val="20000"/>
              <a:lumOff val="80000"/>
            </a:schemeClr>
          </a:solidFill>
          <a:ln w="9525">
            <a:solidFill>
              <a:srgbClr val="00CCFF"/>
            </a:solidFill>
            <a:miter lim="800000"/>
            <a:headEnd/>
            <a:tailEnd/>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800" b="1" dirty="0" smtClean="0"/>
              <a:t>製品の特許保護のイメージが違うと、知財の活用も異なる</a:t>
            </a:r>
            <a:endParaRPr lang="en-US" altLang="ja-JP" sz="1800" b="1" dirty="0" smtClean="0"/>
          </a:p>
        </p:txBody>
      </p:sp>
      <p:sp>
        <p:nvSpPr>
          <p:cNvPr id="100354" name="テキスト ボックス 1"/>
          <p:cNvSpPr txBox="1">
            <a:spLocks noChangeArrowheads="1"/>
          </p:cNvSpPr>
          <p:nvPr/>
        </p:nvSpPr>
        <p:spPr bwMode="auto">
          <a:xfrm>
            <a:off x="0" y="0"/>
            <a:ext cx="1871663" cy="523875"/>
          </a:xfrm>
          <a:prstGeom prst="rect">
            <a:avLst/>
          </a:prstGeom>
          <a:noFill/>
          <a:ln w="9525">
            <a:noFill/>
            <a:miter lim="800000"/>
            <a:headEnd/>
            <a:tailEnd/>
          </a:ln>
        </p:spPr>
        <p:txBody>
          <a:bodyPr>
            <a:spAutoFit/>
          </a:bodyPr>
          <a:lstStyle/>
          <a:p>
            <a:r>
              <a:rPr lang="ja-JP" altLang="en-US" sz="2800"/>
              <a:t>５－２－３</a:t>
            </a:r>
          </a:p>
        </p:txBody>
      </p:sp>
      <p:sp>
        <p:nvSpPr>
          <p:cNvPr id="59404" name="テキスト ボックス 18"/>
          <p:cNvSpPr txBox="1">
            <a:spLocks noChangeArrowheads="1"/>
          </p:cNvSpPr>
          <p:nvPr/>
        </p:nvSpPr>
        <p:spPr bwMode="auto">
          <a:xfrm>
            <a:off x="1497013" y="333375"/>
            <a:ext cx="2470150" cy="641350"/>
          </a:xfrm>
          <a:prstGeom prst="rect">
            <a:avLst/>
          </a:prstGeom>
          <a:noFill/>
          <a:ln>
            <a:noFill/>
          </a:ln>
          <a:effectLst>
            <a:outerShdw dist="30000" dir="5400000" rotWithShape="0">
              <a:schemeClr val="bg1">
                <a:alpha val="45000"/>
              </a:schemeClr>
            </a:outerShdw>
          </a:effectLst>
          <a:extLst>
            <a:ext uri="{909E8E84-426E-40DD-AFC4-6F175D3DCCD1}"/>
            <a:ext uri="{91240B29-F687-4F45-9708-019B960494DF}"/>
          </a:extLst>
        </p:spPr>
        <p:txBody>
          <a:bodyPr wrap="none">
            <a:spAutoFit/>
          </a:bodyPr>
          <a:lstStyle>
            <a:lvl1pPr defTabSz="457200" eaLnBrk="0" hangingPunct="0">
              <a:defRPr kumimoji="1">
                <a:solidFill>
                  <a:schemeClr val="tx1"/>
                </a:solidFill>
                <a:latin typeface="Tw Cen MT" pitchFamily="34" charset="0"/>
                <a:ea typeface="ＭＳ Ｐゴシック" charset="-128"/>
              </a:defRPr>
            </a:lvl1pPr>
            <a:lvl2pPr marL="742950" indent="-285750" defTabSz="457200" eaLnBrk="0" hangingPunct="0">
              <a:defRPr kumimoji="1">
                <a:solidFill>
                  <a:schemeClr val="tx1"/>
                </a:solidFill>
                <a:latin typeface="Tw Cen MT" pitchFamily="34" charset="0"/>
                <a:ea typeface="ＭＳ Ｐゴシック" charset="-128"/>
              </a:defRPr>
            </a:lvl2pPr>
            <a:lvl3pPr marL="1143000" indent="-228600" defTabSz="457200" eaLnBrk="0" hangingPunct="0">
              <a:defRPr kumimoji="1">
                <a:solidFill>
                  <a:schemeClr val="tx1"/>
                </a:solidFill>
                <a:latin typeface="Tw Cen MT" pitchFamily="34" charset="0"/>
                <a:ea typeface="ＭＳ Ｐゴシック" charset="-128"/>
              </a:defRPr>
            </a:lvl3pPr>
            <a:lvl4pPr marL="1600200" indent="-228600" defTabSz="457200" eaLnBrk="0" hangingPunct="0">
              <a:defRPr kumimoji="1">
                <a:solidFill>
                  <a:schemeClr val="tx1"/>
                </a:solidFill>
                <a:latin typeface="Tw Cen MT" pitchFamily="34" charset="0"/>
                <a:ea typeface="ＭＳ Ｐゴシック" charset="-128"/>
              </a:defRPr>
            </a:lvl4pPr>
            <a:lvl5pPr marL="2057400" indent="-228600" defTabSz="457200" eaLnBrk="0" hangingPunct="0">
              <a:defRPr kumimoji="1">
                <a:solidFill>
                  <a:schemeClr val="tx1"/>
                </a:solidFill>
                <a:latin typeface="Tw Cen MT" pitchFamily="34"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9pPr>
          </a:lstStyle>
          <a:p>
            <a:pPr eaLnBrk="1" hangingPunct="1">
              <a:defRPr/>
            </a:pPr>
            <a:r>
              <a:rPr lang="ja-JP" altLang="en-US" sz="3600"/>
              <a:t>知財の活用</a:t>
            </a:r>
          </a:p>
        </p:txBody>
      </p:sp>
      <p:sp>
        <p:nvSpPr>
          <p:cNvPr id="100356" name="スライド番号プレースホルダー 1"/>
          <p:cNvSpPr>
            <a:spLocks noGrp="1"/>
          </p:cNvSpPr>
          <p:nvPr>
            <p:ph type="sldNum" sz="quarter" idx="12"/>
          </p:nvPr>
        </p:nvSpPr>
        <p:spPr bwMode="auto">
          <a:xfrm>
            <a:off x="9344025" y="6524625"/>
            <a:ext cx="577850" cy="244475"/>
          </a:xfrm>
          <a:noFill/>
          <a:ln>
            <a:miter lim="800000"/>
            <a:headEnd/>
            <a:tailEnd/>
          </a:ln>
        </p:spPr>
        <p:txBody>
          <a:bodyPr/>
          <a:lstStyle/>
          <a:p>
            <a:pPr>
              <a:lnSpc>
                <a:spcPct val="80000"/>
              </a:lnSpc>
            </a:pPr>
            <a:fld id="{5CBBE1A8-969D-4D6D-8220-A88C659AA5FB}" type="slidenum">
              <a:rPr lang="en-US" altLang="ja-JP" sz="1200" smtClean="0">
                <a:ea typeface="ＭＳ Ｐゴシック" charset="-128"/>
              </a:rPr>
              <a:pPr>
                <a:lnSpc>
                  <a:spcPct val="80000"/>
                </a:lnSpc>
              </a:pPr>
              <a:t>26</a:t>
            </a:fld>
            <a:endParaRPr lang="en-US" altLang="ja-JP" sz="1200" smtClean="0">
              <a:ea typeface="ＭＳ Ｐゴシック" charset="-128"/>
            </a:endParaRPr>
          </a:p>
        </p:txBody>
      </p:sp>
      <p:sp>
        <p:nvSpPr>
          <p:cNvPr id="21" name="正方形/長方形 20"/>
          <p:cNvSpPr/>
          <p:nvPr/>
        </p:nvSpPr>
        <p:spPr>
          <a:xfrm>
            <a:off x="115888" y="2163763"/>
            <a:ext cx="9661525" cy="4578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 name="テキスト ボックス 1"/>
          <p:cNvSpPr txBox="1">
            <a:spLocks noChangeArrowheads="1"/>
          </p:cNvSpPr>
          <p:nvPr/>
        </p:nvSpPr>
        <p:spPr bwMode="auto">
          <a:xfrm>
            <a:off x="7448550" y="1916113"/>
            <a:ext cx="2190750" cy="369887"/>
          </a:xfrm>
          <a:prstGeom prst="rect">
            <a:avLst/>
          </a:prstGeom>
          <a:solidFill>
            <a:schemeClr val="accent2">
              <a:lumMod val="20000"/>
              <a:lumOff val="80000"/>
            </a:schemeClr>
          </a:solidFill>
          <a:ln w="9525">
            <a:solidFill>
              <a:schemeClr val="tx1"/>
            </a:solidFill>
            <a:miter lim="800000"/>
            <a:headEnd/>
            <a:tailEnd/>
          </a:ln>
        </p:spPr>
        <p:txBody>
          <a:bodyPr wrap="none">
            <a:spAutoFit/>
          </a:bodyPr>
          <a:lstStyle/>
          <a:p>
            <a:pPr>
              <a:defRPr/>
            </a:pPr>
            <a:r>
              <a:rPr lang="ja-JP" altLang="en-US" b="1">
                <a:solidFill>
                  <a:prstClr val="black"/>
                </a:solidFill>
                <a:ea typeface="MS PGothic" pitchFamily="34" charset="-128"/>
              </a:rPr>
              <a:t>１つの特許の影響力</a:t>
            </a:r>
          </a:p>
        </p:txBody>
      </p:sp>
      <p:sp>
        <p:nvSpPr>
          <p:cNvPr id="100359" name="テキスト ボックス 4"/>
          <p:cNvSpPr txBox="1">
            <a:spLocks noChangeArrowheads="1"/>
          </p:cNvSpPr>
          <p:nvPr/>
        </p:nvSpPr>
        <p:spPr bwMode="auto">
          <a:xfrm>
            <a:off x="8385175" y="2244725"/>
            <a:ext cx="493713" cy="461963"/>
          </a:xfrm>
          <a:prstGeom prst="rect">
            <a:avLst/>
          </a:prstGeom>
          <a:noFill/>
          <a:ln w="9525">
            <a:noFill/>
            <a:miter lim="800000"/>
            <a:headEnd/>
            <a:tailEnd/>
          </a:ln>
        </p:spPr>
        <p:txBody>
          <a:bodyPr wrap="none">
            <a:spAutoFit/>
          </a:bodyPr>
          <a:lstStyle/>
          <a:p>
            <a:r>
              <a:rPr lang="ja-JP" altLang="en-US" sz="2400">
                <a:solidFill>
                  <a:srgbClr val="000000"/>
                </a:solidFill>
              </a:rPr>
              <a:t>大</a:t>
            </a:r>
          </a:p>
        </p:txBody>
      </p:sp>
      <p:cxnSp>
        <p:nvCxnSpPr>
          <p:cNvPr id="100360" name="直線矢印コネクタ 6"/>
          <p:cNvCxnSpPr>
            <a:cxnSpLocks noChangeShapeType="1"/>
          </p:cNvCxnSpPr>
          <p:nvPr/>
        </p:nvCxnSpPr>
        <p:spPr bwMode="auto">
          <a:xfrm flipV="1">
            <a:off x="8629650" y="2759075"/>
            <a:ext cx="23813" cy="3478213"/>
          </a:xfrm>
          <a:prstGeom prst="straightConnector1">
            <a:avLst/>
          </a:prstGeom>
          <a:noFill/>
          <a:ln w="38100" algn="ctr">
            <a:solidFill>
              <a:srgbClr val="FF0000"/>
            </a:solidFill>
            <a:round/>
            <a:headEnd/>
            <a:tailEnd type="arrow" w="med" len="med"/>
          </a:ln>
        </p:spPr>
      </p:cxnSp>
      <p:sp>
        <p:nvSpPr>
          <p:cNvPr id="100361" name="テキスト ボックス 7"/>
          <p:cNvSpPr txBox="1">
            <a:spLocks noChangeArrowheads="1"/>
          </p:cNvSpPr>
          <p:nvPr/>
        </p:nvSpPr>
        <p:spPr bwMode="auto">
          <a:xfrm>
            <a:off x="8378825" y="6272213"/>
            <a:ext cx="442913" cy="400050"/>
          </a:xfrm>
          <a:prstGeom prst="rect">
            <a:avLst/>
          </a:prstGeom>
          <a:noFill/>
          <a:ln w="9525">
            <a:noFill/>
            <a:miter lim="800000"/>
            <a:headEnd/>
            <a:tailEnd/>
          </a:ln>
        </p:spPr>
        <p:txBody>
          <a:bodyPr wrap="none">
            <a:spAutoFit/>
          </a:bodyPr>
          <a:lstStyle/>
          <a:p>
            <a:r>
              <a:rPr lang="ja-JP" altLang="en-US" sz="2000" b="1">
                <a:solidFill>
                  <a:srgbClr val="000000"/>
                </a:solidFill>
              </a:rPr>
              <a:t>小</a:t>
            </a:r>
          </a:p>
        </p:txBody>
      </p:sp>
      <p:grpSp>
        <p:nvGrpSpPr>
          <p:cNvPr id="100362" name="Group 16"/>
          <p:cNvGrpSpPr>
            <a:grpSpLocks/>
          </p:cNvGrpSpPr>
          <p:nvPr/>
        </p:nvGrpSpPr>
        <p:grpSpPr bwMode="auto">
          <a:xfrm>
            <a:off x="508000" y="2549525"/>
            <a:ext cx="7175500" cy="1166813"/>
            <a:chOff x="158" y="1666"/>
            <a:chExt cx="4173" cy="817"/>
          </a:xfrm>
        </p:grpSpPr>
        <p:sp>
          <p:nvSpPr>
            <p:cNvPr id="100369" name="コンテンツ プレースホルダー 2"/>
            <p:cNvSpPr>
              <a:spLocks/>
            </p:cNvSpPr>
            <p:nvPr/>
          </p:nvSpPr>
          <p:spPr bwMode="auto">
            <a:xfrm>
              <a:off x="158" y="1903"/>
              <a:ext cx="4173" cy="580"/>
            </a:xfrm>
            <a:prstGeom prst="rect">
              <a:avLst/>
            </a:prstGeom>
            <a:solidFill>
              <a:srgbClr val="FFFFCC"/>
            </a:solidFill>
            <a:ln w="9525">
              <a:solidFill>
                <a:srgbClr val="FFFF00"/>
              </a:solidFill>
              <a:miter lim="800000"/>
              <a:headEnd/>
              <a:tailEnd/>
            </a:ln>
          </p:spPr>
          <p:txBody>
            <a:bodyPr/>
            <a:lstStyle/>
            <a:p>
              <a:pPr eaLnBrk="0" hangingPunct="0">
                <a:lnSpc>
                  <a:spcPts val="2500"/>
                </a:lnSpc>
                <a:spcBef>
                  <a:spcPts val="700"/>
                </a:spcBef>
                <a:buClr>
                  <a:srgbClr val="FEB80A"/>
                </a:buClr>
                <a:buSzPct val="60000"/>
                <a:buFont typeface="Wingdings" pitchFamily="2" charset="2"/>
                <a:buNone/>
              </a:pPr>
              <a:r>
                <a:rPr lang="ja-JP" altLang="en-US" sz="1600" b="1">
                  <a:solidFill>
                    <a:srgbClr val="000000"/>
                  </a:solidFill>
                  <a:latin typeface="ＭＳ Ｐゴシック" charset="-128"/>
                </a:rPr>
                <a:t>１製品あたり、基本特許は原則１つ　（主に医薬品分野）　</a:t>
              </a:r>
              <a:endParaRPr lang="en-US" altLang="ja-JP" sz="1600" b="1">
                <a:solidFill>
                  <a:srgbClr val="000000"/>
                </a:solidFill>
                <a:latin typeface="ＭＳ Ｐゴシック" charset="-128"/>
              </a:endParaRPr>
            </a:p>
            <a:p>
              <a:pPr eaLnBrk="0" hangingPunct="0">
                <a:lnSpc>
                  <a:spcPts val="2200"/>
                </a:lnSpc>
                <a:spcBef>
                  <a:spcPts val="700"/>
                </a:spcBef>
                <a:buClr>
                  <a:srgbClr val="FEB80A"/>
                </a:buClr>
                <a:buSzPct val="60000"/>
                <a:buFont typeface="Wingdings" pitchFamily="2" charset="2"/>
                <a:buNone/>
              </a:pPr>
              <a:r>
                <a:rPr lang="ja-JP" altLang="en-US" sz="1600" b="1">
                  <a:solidFill>
                    <a:srgbClr val="000000"/>
                  </a:solidFill>
                  <a:latin typeface="ＭＳ Ｐゴシック" charset="-128"/>
                </a:rPr>
                <a:t>研究開発費が膨大のため、市場を独占して開発費用を回収</a:t>
              </a:r>
              <a:endParaRPr lang="en-US" altLang="ja-JP" sz="1600" b="1">
                <a:solidFill>
                  <a:srgbClr val="000000"/>
                </a:solidFill>
                <a:latin typeface="ＭＳ Ｐゴシック" charset="-128"/>
              </a:endParaRPr>
            </a:p>
            <a:p>
              <a:pPr eaLnBrk="0" hangingPunct="0">
                <a:lnSpc>
                  <a:spcPts val="2200"/>
                </a:lnSpc>
                <a:spcBef>
                  <a:spcPts val="700"/>
                </a:spcBef>
                <a:buClr>
                  <a:srgbClr val="FEB80A"/>
                </a:buClr>
                <a:buSzPct val="60000"/>
                <a:buFont typeface="Wingdings" pitchFamily="2" charset="2"/>
                <a:buNone/>
              </a:pPr>
              <a:endParaRPr lang="en-US" altLang="ja-JP" sz="2000">
                <a:solidFill>
                  <a:srgbClr val="000000"/>
                </a:solidFill>
                <a:ea typeface="HGPｺﾞｼｯｸE" pitchFamily="50" charset="-128"/>
              </a:endParaRPr>
            </a:p>
          </p:txBody>
        </p:sp>
        <p:sp>
          <p:nvSpPr>
            <p:cNvPr id="29" name="Rectangle 15"/>
            <p:cNvSpPr>
              <a:spLocks noChangeArrowheads="1"/>
            </p:cNvSpPr>
            <p:nvPr/>
          </p:nvSpPr>
          <p:spPr bwMode="auto">
            <a:xfrm>
              <a:off x="158" y="1666"/>
              <a:ext cx="1325" cy="262"/>
            </a:xfrm>
            <a:prstGeom prst="rect">
              <a:avLst/>
            </a:prstGeom>
            <a:solidFill>
              <a:schemeClr val="accent2">
                <a:lumMod val="40000"/>
                <a:lumOff val="60000"/>
              </a:schemeClr>
            </a:solidFill>
            <a:ln w="9525">
              <a:noFill/>
              <a:miter lim="800000"/>
              <a:headEnd/>
              <a:tailEnd/>
            </a:ln>
            <a:effectLst>
              <a:prstShdw prst="shdw17" dist="17961" dir="2700000">
                <a:srgbClr val="FFFF00">
                  <a:gamma/>
                  <a:shade val="60000"/>
                  <a:invGamma/>
                </a:srgbClr>
              </a:prstShdw>
            </a:effectLst>
          </p:spPr>
          <p:txBody>
            <a:bodyPr wrap="none">
              <a:spAutoFit/>
            </a:bodyPr>
            <a:lstStyle/>
            <a:p>
              <a:pPr eaLnBrk="0" hangingPunct="0">
                <a:lnSpc>
                  <a:spcPts val="2200"/>
                </a:lnSpc>
                <a:spcBef>
                  <a:spcPts val="700"/>
                </a:spcBef>
                <a:buClr>
                  <a:srgbClr val="FEB80A"/>
                </a:buClr>
                <a:buSzPct val="60000"/>
                <a:buFont typeface="Wingdings" pitchFamily="2" charset="2"/>
                <a:buNone/>
                <a:defRPr/>
              </a:pPr>
              <a:r>
                <a:rPr lang="en-US" altLang="ja-JP" b="1" dirty="0">
                  <a:solidFill>
                    <a:prstClr val="black"/>
                  </a:solidFill>
                  <a:latin typeface="Arial" charset="0"/>
                  <a:ea typeface="MS PGothic" pitchFamily="34" charset="-128"/>
                </a:rPr>
                <a:t>【</a:t>
              </a:r>
              <a:r>
                <a:rPr lang="ja-JP" altLang="en-US" b="1" dirty="0">
                  <a:solidFill>
                    <a:prstClr val="black"/>
                  </a:solidFill>
                  <a:latin typeface="Arial" charset="0"/>
                  <a:ea typeface="MS PGothic" pitchFamily="34" charset="-128"/>
                </a:rPr>
                <a:t>一製品少数特許型</a:t>
              </a:r>
              <a:r>
                <a:rPr lang="en-US" altLang="ja-JP" b="1" dirty="0">
                  <a:solidFill>
                    <a:prstClr val="black"/>
                  </a:solidFill>
                  <a:latin typeface="Arial" charset="0"/>
                  <a:ea typeface="MS PGothic" pitchFamily="34" charset="-128"/>
                </a:rPr>
                <a:t>】</a:t>
              </a:r>
            </a:p>
          </p:txBody>
        </p:sp>
      </p:grpSp>
      <p:grpSp>
        <p:nvGrpSpPr>
          <p:cNvPr id="100363" name="Group 25"/>
          <p:cNvGrpSpPr>
            <a:grpSpLocks/>
          </p:cNvGrpSpPr>
          <p:nvPr/>
        </p:nvGrpSpPr>
        <p:grpSpPr bwMode="auto">
          <a:xfrm>
            <a:off x="415925" y="3933825"/>
            <a:ext cx="7632700" cy="2738438"/>
            <a:chOff x="141" y="2852"/>
            <a:chExt cx="4188" cy="1499"/>
          </a:xfrm>
        </p:grpSpPr>
        <p:sp>
          <p:nvSpPr>
            <p:cNvPr id="100367" name="コンテンツ プレースホルダー 2"/>
            <p:cNvSpPr>
              <a:spLocks/>
            </p:cNvSpPr>
            <p:nvPr/>
          </p:nvSpPr>
          <p:spPr bwMode="auto">
            <a:xfrm>
              <a:off x="156" y="3074"/>
              <a:ext cx="4173" cy="1277"/>
            </a:xfrm>
            <a:prstGeom prst="rect">
              <a:avLst/>
            </a:prstGeom>
            <a:solidFill>
              <a:srgbClr val="FFCCCC"/>
            </a:solidFill>
            <a:ln w="9525">
              <a:solidFill>
                <a:srgbClr val="FF5050"/>
              </a:solidFill>
              <a:miter lim="800000"/>
              <a:headEnd/>
              <a:tailEnd/>
            </a:ln>
          </p:spPr>
          <p:txBody>
            <a:bodyPr/>
            <a:lstStyle/>
            <a:p>
              <a:pPr eaLnBrk="0" hangingPunct="0">
                <a:spcBef>
                  <a:spcPts val="700"/>
                </a:spcBef>
                <a:buClr>
                  <a:srgbClr val="FEB80A"/>
                </a:buClr>
                <a:buSzPct val="60000"/>
              </a:pPr>
              <a:r>
                <a:rPr lang="ja-JP" altLang="en-US" sz="1600" b="1">
                  <a:solidFill>
                    <a:srgbClr val="000000"/>
                  </a:solidFill>
                </a:rPr>
                <a:t>１製品あたり、数百から数千の特許</a:t>
              </a:r>
              <a:endParaRPr lang="en-US" altLang="ja-JP" sz="1600" b="1">
                <a:solidFill>
                  <a:srgbClr val="000000"/>
                </a:solidFill>
              </a:endParaRPr>
            </a:p>
            <a:p>
              <a:pPr eaLnBrk="0" hangingPunct="0">
                <a:spcBef>
                  <a:spcPts val="700"/>
                </a:spcBef>
                <a:buClr>
                  <a:srgbClr val="FEB80A"/>
                </a:buClr>
                <a:buSzPct val="60000"/>
                <a:buFont typeface="Wingdings" pitchFamily="2" charset="2"/>
                <a:buNone/>
              </a:pPr>
              <a:r>
                <a:rPr lang="ja-JP" altLang="en-US" sz="1600" b="1">
                  <a:solidFill>
                    <a:srgbClr val="000000"/>
                  </a:solidFill>
                </a:rPr>
                <a:t>一つの製品について、１社で権利を独占することは実質的に不可能であったり、　</a:t>
              </a:r>
              <a:endParaRPr lang="en-US" altLang="ja-JP" sz="1600" b="1">
                <a:solidFill>
                  <a:srgbClr val="000000"/>
                </a:solidFill>
              </a:endParaRPr>
            </a:p>
            <a:p>
              <a:pPr eaLnBrk="0" hangingPunct="0">
                <a:spcBef>
                  <a:spcPts val="700"/>
                </a:spcBef>
                <a:buClr>
                  <a:srgbClr val="FEB80A"/>
                </a:buClr>
                <a:buSzPct val="60000"/>
                <a:buFont typeface="Wingdings" pitchFamily="2" charset="2"/>
                <a:buNone/>
              </a:pPr>
              <a:r>
                <a:rPr lang="ja-JP" altLang="en-US" sz="1600" b="1">
                  <a:solidFill>
                    <a:srgbClr val="000000"/>
                  </a:solidFill>
                </a:rPr>
                <a:t>他者の特許をすべて回避して自社の製品を製造することも非常に困難という背景</a:t>
              </a:r>
              <a:endParaRPr lang="en-US" altLang="ja-JP" sz="1600" b="1">
                <a:solidFill>
                  <a:srgbClr val="000000"/>
                </a:solidFill>
              </a:endParaRPr>
            </a:p>
            <a:p>
              <a:pPr eaLnBrk="0" hangingPunct="0">
                <a:spcBef>
                  <a:spcPts val="700"/>
                </a:spcBef>
                <a:buClr>
                  <a:srgbClr val="FEB80A"/>
                </a:buClr>
                <a:buSzPct val="60000"/>
                <a:buFont typeface="Wingdings" pitchFamily="2" charset="2"/>
                <a:buNone/>
              </a:pPr>
              <a:r>
                <a:rPr lang="ja-JP" altLang="en-US" sz="1600" b="1">
                  <a:solidFill>
                    <a:srgbClr val="000000"/>
                  </a:solidFill>
                </a:rPr>
                <a:t>→→他者の保有する特許を利用するために実施許諾を得る必要がある。ある範囲内</a:t>
              </a:r>
              <a:endParaRPr lang="en-US" altLang="ja-JP" sz="1600" b="1">
                <a:solidFill>
                  <a:srgbClr val="000000"/>
                </a:solidFill>
              </a:endParaRPr>
            </a:p>
            <a:p>
              <a:pPr eaLnBrk="0" hangingPunct="0">
                <a:spcBef>
                  <a:spcPts val="700"/>
                </a:spcBef>
                <a:buClr>
                  <a:srgbClr val="FEB80A"/>
                </a:buClr>
                <a:buSzPct val="60000"/>
                <a:buFont typeface="Wingdings" pitchFamily="2" charset="2"/>
                <a:buNone/>
              </a:pPr>
              <a:r>
                <a:rPr lang="ja-JP" altLang="en-US" sz="1600" b="1">
                  <a:solidFill>
                    <a:srgbClr val="000000"/>
                  </a:solidFill>
                </a:rPr>
                <a:t>　の特許をお互いに使いあうクロスライセンス契約を締結することもある。</a:t>
              </a:r>
              <a:endParaRPr lang="en-US" altLang="ja-JP" sz="1600" b="1">
                <a:solidFill>
                  <a:srgbClr val="000000"/>
                </a:solidFill>
              </a:endParaRPr>
            </a:p>
            <a:p>
              <a:pPr eaLnBrk="0" hangingPunct="0">
                <a:spcBef>
                  <a:spcPts val="700"/>
                </a:spcBef>
                <a:buClr>
                  <a:srgbClr val="FEB80A"/>
                </a:buClr>
                <a:buSzPct val="60000"/>
                <a:buFont typeface="Wingdings" pitchFamily="2" charset="2"/>
                <a:buNone/>
              </a:pPr>
              <a:r>
                <a:rPr lang="ja-JP" altLang="en-US" sz="1600" b="1">
                  <a:solidFill>
                    <a:srgbClr val="000000"/>
                  </a:solidFill>
                </a:rPr>
                <a:t>その他、ある製品の製造に必要な特許を持ち寄って一括許諾管理を行うために</a:t>
              </a:r>
              <a:endParaRPr lang="en-US" altLang="ja-JP" sz="1600" b="1">
                <a:solidFill>
                  <a:srgbClr val="000000"/>
                </a:solidFill>
              </a:endParaRPr>
            </a:p>
            <a:p>
              <a:pPr eaLnBrk="0" hangingPunct="0">
                <a:spcBef>
                  <a:spcPts val="700"/>
                </a:spcBef>
                <a:buClr>
                  <a:srgbClr val="FEB80A"/>
                </a:buClr>
                <a:buSzPct val="60000"/>
                <a:buFont typeface="Wingdings" pitchFamily="2" charset="2"/>
                <a:buNone/>
              </a:pPr>
              <a:r>
                <a:rPr lang="ja-JP" altLang="en-US" sz="1600" b="1">
                  <a:solidFill>
                    <a:srgbClr val="000000"/>
                  </a:solidFill>
                </a:rPr>
                <a:t>パテントプールを活用する場合もある。</a:t>
              </a:r>
              <a:endParaRPr lang="en-US" altLang="ja-JP">
                <a:solidFill>
                  <a:srgbClr val="000000"/>
                </a:solidFill>
              </a:endParaRPr>
            </a:p>
          </p:txBody>
        </p:sp>
        <p:sp>
          <p:nvSpPr>
            <p:cNvPr id="100368" name="Rectangle 27"/>
            <p:cNvSpPr>
              <a:spLocks noChangeArrowheads="1"/>
            </p:cNvSpPr>
            <p:nvPr/>
          </p:nvSpPr>
          <p:spPr bwMode="auto">
            <a:xfrm>
              <a:off x="141" y="2852"/>
              <a:ext cx="1587" cy="229"/>
            </a:xfrm>
            <a:prstGeom prst="rect">
              <a:avLst/>
            </a:prstGeom>
            <a:solidFill>
              <a:srgbClr val="FF5050"/>
            </a:solidFill>
            <a:ln w="9525">
              <a:noFill/>
              <a:miter lim="800000"/>
              <a:headEnd/>
              <a:tailEnd/>
            </a:ln>
            <a:effectLst>
              <a:prstShdw prst="shdw17" dist="17961" dir="2700000">
                <a:srgbClr val="993030"/>
              </a:prstShdw>
            </a:effectLst>
          </p:spPr>
          <p:txBody>
            <a:bodyPr>
              <a:spAutoFit/>
            </a:bodyPr>
            <a:lstStyle/>
            <a:p>
              <a:pPr eaLnBrk="0" hangingPunct="0">
                <a:lnSpc>
                  <a:spcPts val="2200"/>
                </a:lnSpc>
                <a:spcBef>
                  <a:spcPts val="700"/>
                </a:spcBef>
                <a:buClr>
                  <a:srgbClr val="FEB80A"/>
                </a:buClr>
                <a:buSzPct val="60000"/>
                <a:buFont typeface="Wingdings" pitchFamily="2" charset="2"/>
                <a:buNone/>
              </a:pPr>
              <a:r>
                <a:rPr lang="en-US" altLang="ja-JP" b="1">
                  <a:solidFill>
                    <a:srgbClr val="000000"/>
                  </a:solidFill>
                  <a:latin typeface="ＭＳ Ｐゴシック" charset="-128"/>
                </a:rPr>
                <a:t>【</a:t>
              </a:r>
              <a:r>
                <a:rPr lang="ja-JP" altLang="en-US" b="1">
                  <a:solidFill>
                    <a:srgbClr val="000000"/>
                  </a:solidFill>
                  <a:latin typeface="ＭＳ Ｐゴシック" charset="-128"/>
                </a:rPr>
                <a:t>一製品多数特許型</a:t>
              </a:r>
              <a:r>
                <a:rPr lang="en-US" altLang="ja-JP" b="1">
                  <a:solidFill>
                    <a:srgbClr val="000000"/>
                  </a:solidFill>
                  <a:latin typeface="ＭＳ Ｐゴシック" charset="-128"/>
                </a:rPr>
                <a:t>】</a:t>
              </a:r>
            </a:p>
          </p:txBody>
        </p:sp>
      </p:grpSp>
      <p:sp>
        <p:nvSpPr>
          <p:cNvPr id="33" name="Rectangle 12"/>
          <p:cNvSpPr>
            <a:spLocks noChangeArrowheads="1"/>
          </p:cNvSpPr>
          <p:nvPr/>
        </p:nvSpPr>
        <p:spPr bwMode="auto">
          <a:xfrm>
            <a:off x="508000" y="1901825"/>
            <a:ext cx="2303463" cy="523875"/>
          </a:xfrm>
          <a:prstGeom prst="rect">
            <a:avLst/>
          </a:prstGeom>
          <a:solidFill>
            <a:srgbClr val="CCFFFF"/>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prstClr val="black"/>
                </a:solidFill>
                <a:latin typeface="Arial" charset="0"/>
                <a:ea typeface="MS PGothic" pitchFamily="34" charset="-128"/>
              </a:rPr>
              <a:t>主な活用形態</a:t>
            </a:r>
            <a:endParaRPr lang="zh-CN" altLang="en-US" sz="2800" dirty="0">
              <a:solidFill>
                <a:prstClr val="black"/>
              </a:solidFill>
              <a:latin typeface="Arial" charset="0"/>
              <a:ea typeface="MS PGothic" pitchFamily="34" charset="-128"/>
            </a:endParaRPr>
          </a:p>
        </p:txBody>
      </p:sp>
      <p:sp>
        <p:nvSpPr>
          <p:cNvPr id="100365" name="正方形/長方形 34"/>
          <p:cNvSpPr>
            <a:spLocks noChangeArrowheads="1"/>
          </p:cNvSpPr>
          <p:nvPr/>
        </p:nvSpPr>
        <p:spPr bwMode="auto">
          <a:xfrm>
            <a:off x="3440113" y="3930650"/>
            <a:ext cx="4368800" cy="368300"/>
          </a:xfrm>
          <a:prstGeom prst="rect">
            <a:avLst/>
          </a:prstGeom>
          <a:noFill/>
          <a:ln w="9525">
            <a:noFill/>
            <a:miter lim="800000"/>
            <a:headEnd/>
            <a:tailEnd/>
          </a:ln>
        </p:spPr>
        <p:txBody>
          <a:bodyPr wrap="none">
            <a:spAutoFit/>
          </a:bodyPr>
          <a:lstStyle/>
          <a:p>
            <a:pPr eaLnBrk="0" hangingPunct="0">
              <a:spcBef>
                <a:spcPts val="700"/>
              </a:spcBef>
              <a:buClr>
                <a:schemeClr val="accent2"/>
              </a:buClr>
              <a:buSzPct val="60000"/>
              <a:buFont typeface="Wingdings" pitchFamily="2" charset="2"/>
              <a:buNone/>
            </a:pPr>
            <a:r>
              <a:rPr lang="ja-JP" altLang="en-US" b="1"/>
              <a:t>共同でより強力な事業基盤開発を目指す</a:t>
            </a:r>
            <a:endParaRPr lang="zh-CN" altLang="en-US" b="1"/>
          </a:p>
        </p:txBody>
      </p:sp>
      <p:sp>
        <p:nvSpPr>
          <p:cNvPr id="100366" name="正方形/長方形 35"/>
          <p:cNvSpPr>
            <a:spLocks noChangeArrowheads="1"/>
          </p:cNvSpPr>
          <p:nvPr/>
        </p:nvSpPr>
        <p:spPr bwMode="auto">
          <a:xfrm>
            <a:off x="3152775" y="2390775"/>
            <a:ext cx="1312863" cy="368300"/>
          </a:xfrm>
          <a:prstGeom prst="rect">
            <a:avLst/>
          </a:prstGeom>
          <a:noFill/>
          <a:ln w="9525">
            <a:noFill/>
            <a:miter lim="800000"/>
            <a:headEnd/>
            <a:tailEnd/>
          </a:ln>
        </p:spPr>
        <p:txBody>
          <a:bodyPr wrap="none">
            <a:spAutoFit/>
          </a:bodyPr>
          <a:lstStyle/>
          <a:p>
            <a:r>
              <a:rPr lang="ja-JP" altLang="en-US" b="1">
                <a:solidFill>
                  <a:srgbClr val="000000"/>
                </a:solidFill>
                <a:latin typeface="ＭＳ Ｐゴシック" charset="-128"/>
              </a:rPr>
              <a:t>市場を独占</a:t>
            </a:r>
            <a:endParaRPr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タイトル 1"/>
          <p:cNvSpPr>
            <a:spLocks noGrp="1"/>
          </p:cNvSpPr>
          <p:nvPr>
            <p:ph type="title"/>
          </p:nvPr>
        </p:nvSpPr>
        <p:spPr>
          <a:xfrm>
            <a:off x="663575" y="228600"/>
            <a:ext cx="9072563" cy="990600"/>
          </a:xfrm>
        </p:spPr>
        <p:txBody>
          <a:bodyPr/>
          <a:lstStyle/>
          <a:p>
            <a:r>
              <a:rPr lang="ja-JP" altLang="en-US" smtClean="0">
                <a:solidFill>
                  <a:schemeClr val="tx1"/>
                </a:solidFill>
                <a:latin typeface="ＭＳ Ｐゴシック" charset="-128"/>
                <a:ea typeface="ＭＳ Ｐゴシック" charset="-128"/>
              </a:rPr>
              <a:t>企業における知的財産の活用事例</a:t>
            </a:r>
          </a:p>
        </p:txBody>
      </p:sp>
      <p:graphicFrame>
        <p:nvGraphicFramePr>
          <p:cNvPr id="4" name="コンテンツ プレースホルダー 3"/>
          <p:cNvGraphicFramePr>
            <a:graphicFrameLocks noGrp="1"/>
          </p:cNvGraphicFramePr>
          <p:nvPr>
            <p:ph sz="quarter" idx="1"/>
          </p:nvPr>
        </p:nvGraphicFramePr>
        <p:xfrm>
          <a:off x="344490" y="1412778"/>
          <a:ext cx="8976419" cy="5005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正方形/長方形 6"/>
          <p:cNvSpPr/>
          <p:nvPr/>
        </p:nvSpPr>
        <p:spPr>
          <a:xfrm>
            <a:off x="519113" y="6081713"/>
            <a:ext cx="9217025" cy="461962"/>
          </a:xfrm>
          <a:prstGeom prst="rect">
            <a:avLst/>
          </a:prstGeom>
          <a:ln>
            <a:solidFill>
              <a:schemeClr val="accent1">
                <a:lumMod val="60000"/>
                <a:lumOff val="40000"/>
              </a:schemeClr>
            </a:solidFill>
          </a:ln>
        </p:spPr>
        <p:txBody>
          <a:bodyPr>
            <a:spAutoFit/>
          </a:bodyPr>
          <a:lstStyle/>
          <a:p>
            <a:pPr>
              <a:defRPr/>
            </a:pPr>
            <a:r>
              <a:rPr lang="ja-JP" altLang="en-US" sz="1200" dirty="0">
                <a:latin typeface="ＭＳ ゴシック" pitchFamily="49" charset="-128"/>
                <a:ea typeface="ＭＳ ゴシック" pitchFamily="49" charset="-128"/>
                <a:cs typeface="ＭＳ Ｐゴシック" charset="0"/>
              </a:rPr>
              <a:t>　詳しくは特許庁ホームページ</a:t>
            </a:r>
            <a:endParaRPr lang="en-US" altLang="ja-JP" sz="1200" dirty="0">
              <a:latin typeface="ＭＳ ゴシック" pitchFamily="49" charset="-128"/>
              <a:ea typeface="ＭＳ ゴシック" pitchFamily="49" charset="-128"/>
              <a:cs typeface="ＭＳ Ｐゴシック" charset="0"/>
            </a:endParaRPr>
          </a:p>
          <a:p>
            <a:pPr>
              <a:defRPr/>
            </a:pPr>
            <a:r>
              <a:rPr lang="ja-JP" altLang="en-US" sz="1200" dirty="0">
                <a:latin typeface="ＭＳ ゴシック" pitchFamily="49" charset="-128"/>
                <a:ea typeface="ＭＳ ゴシック" pitchFamily="49" charset="-128"/>
                <a:cs typeface="ＭＳ Ｐゴシック" charset="0"/>
              </a:rPr>
              <a:t>（頑張</a:t>
            </a:r>
            <a:r>
              <a:rPr lang="ja-JP" altLang="en-US" sz="1200" dirty="0" err="1">
                <a:latin typeface="ＭＳ ゴシック" pitchFamily="49" charset="-128"/>
                <a:ea typeface="ＭＳ ゴシック" pitchFamily="49" charset="-128"/>
                <a:cs typeface="ＭＳ Ｐゴシック" charset="0"/>
              </a:rPr>
              <a:t>ろう</a:t>
            </a:r>
            <a:r>
              <a:rPr lang="ja-JP" altLang="en-US" sz="1200" dirty="0">
                <a:latin typeface="ＭＳ ゴシック" pitchFamily="49" charset="-128"/>
                <a:ea typeface="ＭＳ ゴシック" pitchFamily="49" charset="-128"/>
                <a:cs typeface="ＭＳ Ｐゴシック" charset="0"/>
              </a:rPr>
              <a:t>日本！知的財産権活用企業事例集</a:t>
            </a:r>
            <a:r>
              <a:rPr lang="en-US" altLang="ja-JP" sz="1200" dirty="0">
                <a:latin typeface="ＭＳ ゴシック" pitchFamily="49" charset="-128"/>
                <a:ea typeface="ＭＳ ゴシック" pitchFamily="49" charset="-128"/>
                <a:cs typeface="ＭＳ Ｐゴシック" charset="0"/>
              </a:rPr>
              <a:t>2011</a:t>
            </a:r>
            <a:r>
              <a:rPr lang="ja-JP" altLang="en-US" sz="1200" dirty="0">
                <a:latin typeface="ＭＳ ゴシック" pitchFamily="49" charset="-128"/>
                <a:ea typeface="ＭＳ ゴシック" pitchFamily="49" charset="-128"/>
                <a:cs typeface="ＭＳ Ｐゴシック" charset="0"/>
              </a:rPr>
              <a:t>～知恵と知財でがんばる中小企業</a:t>
            </a:r>
            <a:r>
              <a:rPr lang="en-US" altLang="ja-JP" sz="1200" dirty="0">
                <a:latin typeface="ＭＳ ゴシック" pitchFamily="49" charset="-128"/>
                <a:ea typeface="ＭＳ ゴシック" pitchFamily="49" charset="-128"/>
                <a:cs typeface="ＭＳ Ｐゴシック" charset="0"/>
              </a:rPr>
              <a:t>50</a:t>
            </a:r>
            <a:r>
              <a:rPr lang="ja-JP" altLang="en-US" sz="1200" dirty="0">
                <a:latin typeface="ＭＳ ゴシック" pitchFamily="49" charset="-128"/>
                <a:ea typeface="ＭＳ ゴシック" pitchFamily="49" charset="-128"/>
                <a:cs typeface="ＭＳ Ｐゴシック" charset="0"/>
              </a:rPr>
              <a:t>の物語～ </a:t>
            </a:r>
            <a:r>
              <a:rPr lang="en-US" altLang="ja-JP" sz="1200" dirty="0">
                <a:latin typeface="ＭＳ ゴシック" pitchFamily="49" charset="-128"/>
                <a:ea typeface="ＭＳ ゴシック" pitchFamily="49" charset="-128"/>
                <a:cs typeface="ＭＳ Ｐゴシック" charset="0"/>
              </a:rPr>
              <a:t>《</a:t>
            </a:r>
            <a:r>
              <a:rPr lang="ja-JP" altLang="en-US" sz="1200" dirty="0">
                <a:latin typeface="ＭＳ ゴシック" pitchFamily="49" charset="-128"/>
                <a:ea typeface="ＭＳ ゴシック" pitchFamily="49" charset="-128"/>
                <a:cs typeface="ＭＳ Ｐゴシック" charset="0"/>
              </a:rPr>
              <a:t>第</a:t>
            </a:r>
            <a:r>
              <a:rPr lang="en-US" altLang="ja-JP" sz="1200" dirty="0">
                <a:latin typeface="ＭＳ ゴシック" pitchFamily="49" charset="-128"/>
                <a:ea typeface="ＭＳ ゴシック" pitchFamily="49" charset="-128"/>
                <a:cs typeface="ＭＳ Ｐゴシック" charset="0"/>
              </a:rPr>
              <a:t>1</a:t>
            </a:r>
            <a:r>
              <a:rPr lang="ja-JP" altLang="en-US" sz="1200" dirty="0">
                <a:latin typeface="ＭＳ ゴシック" pitchFamily="49" charset="-128"/>
                <a:ea typeface="ＭＳ ゴシック" pitchFamily="49" charset="-128"/>
                <a:cs typeface="ＭＳ Ｐゴシック" charset="0"/>
              </a:rPr>
              <a:t>弾</a:t>
            </a:r>
            <a:r>
              <a:rPr lang="en-US" altLang="ja-JP" sz="1200" dirty="0">
                <a:latin typeface="ＭＳ ゴシック" pitchFamily="49" charset="-128"/>
                <a:ea typeface="ＭＳ ゴシック" pitchFamily="49" charset="-128"/>
                <a:cs typeface="ＭＳ Ｐゴシック" charset="0"/>
              </a:rPr>
              <a:t>》</a:t>
            </a:r>
            <a:r>
              <a:rPr lang="ja-JP" altLang="en-US" sz="1200" dirty="0">
                <a:latin typeface="ＭＳ ゴシック" pitchFamily="49" charset="-128"/>
                <a:ea typeface="ＭＳ ゴシック" pitchFamily="49" charset="-128"/>
                <a:cs typeface="ＭＳ Ｐゴシック" charset="0"/>
              </a:rPr>
              <a:t>）</a:t>
            </a:r>
          </a:p>
        </p:txBody>
      </p:sp>
      <p:pic>
        <p:nvPicPr>
          <p:cNvPr id="102404" name="Picture 2"/>
          <p:cNvPicPr>
            <a:picLocks noChangeAspect="1" noChangeArrowheads="1"/>
          </p:cNvPicPr>
          <p:nvPr/>
        </p:nvPicPr>
        <p:blipFill>
          <a:blip r:embed="rId7"/>
          <a:srcRect/>
          <a:stretch>
            <a:fillRect/>
          </a:stretch>
        </p:blipFill>
        <p:spPr bwMode="auto">
          <a:xfrm>
            <a:off x="8018463" y="3789363"/>
            <a:ext cx="1871662" cy="1497012"/>
          </a:xfrm>
          <a:prstGeom prst="rect">
            <a:avLst/>
          </a:prstGeom>
          <a:noFill/>
          <a:ln w="9525">
            <a:noFill/>
            <a:miter lim="800000"/>
            <a:headEnd/>
            <a:tailEnd/>
          </a:ln>
        </p:spPr>
      </p:pic>
      <p:pic>
        <p:nvPicPr>
          <p:cNvPr id="102405" name="Picture 3"/>
          <p:cNvPicPr>
            <a:picLocks noChangeAspect="1" noChangeArrowheads="1"/>
          </p:cNvPicPr>
          <p:nvPr/>
        </p:nvPicPr>
        <p:blipFill>
          <a:blip r:embed="rId8"/>
          <a:srcRect/>
          <a:stretch>
            <a:fillRect/>
          </a:stretch>
        </p:blipFill>
        <p:spPr bwMode="auto">
          <a:xfrm>
            <a:off x="8148638" y="1941513"/>
            <a:ext cx="1768475" cy="1296987"/>
          </a:xfrm>
          <a:prstGeom prst="rect">
            <a:avLst/>
          </a:prstGeom>
          <a:noFill/>
          <a:ln w="9525">
            <a:noFill/>
            <a:miter lim="800000"/>
            <a:headEnd/>
            <a:tailEnd/>
          </a:ln>
        </p:spPr>
      </p:pic>
      <p:sp>
        <p:nvSpPr>
          <p:cNvPr id="102406" name="テキスト ボックス 3"/>
          <p:cNvSpPr txBox="1">
            <a:spLocks noChangeArrowheads="1"/>
          </p:cNvSpPr>
          <p:nvPr/>
        </p:nvSpPr>
        <p:spPr bwMode="auto">
          <a:xfrm>
            <a:off x="0" y="0"/>
            <a:ext cx="2216150" cy="523875"/>
          </a:xfrm>
          <a:prstGeom prst="rect">
            <a:avLst/>
          </a:prstGeom>
          <a:noFill/>
          <a:ln w="9525">
            <a:noFill/>
            <a:miter lim="800000"/>
            <a:headEnd/>
            <a:tailEnd/>
          </a:ln>
        </p:spPr>
        <p:txBody>
          <a:bodyPr>
            <a:spAutoFit/>
          </a:bodyPr>
          <a:lstStyle/>
          <a:p>
            <a:r>
              <a:rPr lang="ja-JP" altLang="en-US" sz="2800">
                <a:latin typeface="ＭＳ Ｐゴシック" charset="-128"/>
              </a:rPr>
              <a:t>５－２－３</a:t>
            </a:r>
          </a:p>
        </p:txBody>
      </p:sp>
      <p:sp>
        <p:nvSpPr>
          <p:cNvPr id="102407"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3E5E3322-6930-4296-8DDC-67B14E0384F6}" type="slidenum">
              <a:rPr lang="en-US" altLang="ja-JP" sz="1200" smtClean="0">
                <a:ea typeface="ＭＳ Ｐゴシック" charset="-128"/>
              </a:rPr>
              <a:pPr>
                <a:lnSpc>
                  <a:spcPct val="80000"/>
                </a:lnSpc>
              </a:pPr>
              <a:t>27</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テキスト ボックス 1"/>
          <p:cNvSpPr txBox="1">
            <a:spLocks noChangeArrowheads="1"/>
          </p:cNvSpPr>
          <p:nvPr/>
        </p:nvSpPr>
        <p:spPr bwMode="auto">
          <a:xfrm>
            <a:off x="0" y="0"/>
            <a:ext cx="1795463" cy="523875"/>
          </a:xfrm>
          <a:prstGeom prst="rect">
            <a:avLst/>
          </a:prstGeom>
          <a:noFill/>
          <a:ln w="9525">
            <a:noFill/>
            <a:miter lim="800000"/>
            <a:headEnd/>
            <a:tailEnd/>
          </a:ln>
        </p:spPr>
        <p:txBody>
          <a:bodyPr>
            <a:spAutoFit/>
          </a:bodyPr>
          <a:lstStyle/>
          <a:p>
            <a:r>
              <a:rPr lang="ja-JP" altLang="en-US" sz="2800"/>
              <a:t>５－２－３</a:t>
            </a:r>
          </a:p>
        </p:txBody>
      </p:sp>
      <p:grpSp>
        <p:nvGrpSpPr>
          <p:cNvPr id="104450" name="グループ化 2"/>
          <p:cNvGrpSpPr>
            <a:grpSpLocks/>
          </p:cNvGrpSpPr>
          <p:nvPr/>
        </p:nvGrpSpPr>
        <p:grpSpPr bwMode="auto">
          <a:xfrm>
            <a:off x="312738" y="1390650"/>
            <a:ext cx="9398000" cy="3298825"/>
            <a:chOff x="288801" y="1268760"/>
            <a:chExt cx="8675687" cy="3349625"/>
          </a:xfrm>
        </p:grpSpPr>
        <p:sp>
          <p:nvSpPr>
            <p:cNvPr id="104464" name="AutoShape 2"/>
            <p:cNvSpPr>
              <a:spLocks noChangeArrowheads="1"/>
            </p:cNvSpPr>
            <p:nvPr/>
          </p:nvSpPr>
          <p:spPr bwMode="auto">
            <a:xfrm>
              <a:off x="1801184" y="1268760"/>
              <a:ext cx="7163304" cy="773112"/>
            </a:xfrm>
            <a:prstGeom prst="roundRect">
              <a:avLst>
                <a:gd name="adj" fmla="val 16667"/>
              </a:avLst>
            </a:prstGeom>
            <a:solidFill>
              <a:srgbClr val="FFF1CE"/>
            </a:solidFill>
            <a:ln w="9525">
              <a:noFill/>
              <a:round/>
              <a:headEnd/>
              <a:tailEnd/>
            </a:ln>
            <a:effectLst>
              <a:prstShdw prst="shdw17" dist="17961" dir="2700000">
                <a:srgbClr val="1F1F5C"/>
              </a:prstShdw>
            </a:effectLst>
          </p:spPr>
          <p:txBody>
            <a:bodyPr wrap="none" lIns="65017" tIns="32509" rIns="65017" bIns="32509" anchor="ctr"/>
            <a:lstStyle/>
            <a:p>
              <a:pPr defTabSz="873125" eaLnBrk="0" hangingPunct="0"/>
              <a:r>
                <a:rPr lang="ja-JP" altLang="en-US" sz="1600" b="1">
                  <a:solidFill>
                    <a:srgbClr val="FFFFFF"/>
                  </a:solidFill>
                  <a:latin typeface="ＭＳ Ｐゴシック" charset="-128"/>
                </a:rPr>
                <a:t>　</a:t>
              </a:r>
              <a:r>
                <a:rPr lang="ja-JP" altLang="en-US" sz="1600" b="1">
                  <a:latin typeface="ＭＳ Ｐゴシック" charset="-128"/>
                </a:rPr>
                <a:t>自己実施</a:t>
              </a:r>
            </a:p>
          </p:txBody>
        </p:sp>
        <p:sp>
          <p:nvSpPr>
            <p:cNvPr id="104465" name="AutoShape 3"/>
            <p:cNvSpPr>
              <a:spLocks noChangeArrowheads="1"/>
            </p:cNvSpPr>
            <p:nvPr/>
          </p:nvSpPr>
          <p:spPr bwMode="auto">
            <a:xfrm>
              <a:off x="1804863" y="2083148"/>
              <a:ext cx="7159625" cy="806450"/>
            </a:xfrm>
            <a:prstGeom prst="roundRect">
              <a:avLst>
                <a:gd name="adj" fmla="val 16667"/>
              </a:avLst>
            </a:prstGeom>
            <a:solidFill>
              <a:srgbClr val="FFFF99"/>
            </a:solidFill>
            <a:ln w="9525">
              <a:noFill/>
              <a:round/>
              <a:headEnd/>
              <a:tailEnd/>
            </a:ln>
            <a:effectLst>
              <a:prstShdw prst="shdw17" dist="17961" dir="2700000">
                <a:srgbClr val="1F1F5C"/>
              </a:prstShdw>
            </a:effectLst>
          </p:spPr>
          <p:txBody>
            <a:bodyPr wrap="none" lIns="65017" tIns="32509" rIns="65017" bIns="32509" anchor="ctr"/>
            <a:lstStyle/>
            <a:p>
              <a:pPr defTabSz="873125" eaLnBrk="0" hangingPunct="0"/>
              <a:r>
                <a:rPr lang="ja-JP" altLang="en-US" sz="1600" b="1">
                  <a:latin typeface="ＭＳ Ｐゴシック" charset="-128"/>
                </a:rPr>
                <a:t>　　許  諾</a:t>
              </a:r>
            </a:p>
            <a:p>
              <a:pPr defTabSz="873125" eaLnBrk="0" hangingPunct="0"/>
              <a:r>
                <a:rPr lang="ja-JP" altLang="en-US" sz="1600" b="1">
                  <a:latin typeface="ＭＳ Ｐゴシック" charset="-128"/>
                </a:rPr>
                <a:t>（ライセンス）</a:t>
              </a:r>
            </a:p>
          </p:txBody>
        </p:sp>
        <p:sp>
          <p:nvSpPr>
            <p:cNvPr id="983044" name="AutoShape 4"/>
            <p:cNvSpPr>
              <a:spLocks noChangeArrowheads="1"/>
            </p:cNvSpPr>
            <p:nvPr/>
          </p:nvSpPr>
          <p:spPr bwMode="auto">
            <a:xfrm>
              <a:off x="1805580" y="3812412"/>
              <a:ext cx="7158908" cy="805973"/>
            </a:xfrm>
            <a:prstGeom prst="roundRect">
              <a:avLst>
                <a:gd name="adj" fmla="val 16667"/>
              </a:avLst>
            </a:prstGeom>
            <a:solidFill>
              <a:srgbClr val="CCFFFF"/>
            </a:solidFill>
            <a:ln>
              <a:noFill/>
            </a:ln>
            <a:effectLst>
              <a:prstShdw prst="shdw17" dist="17961" dir="2700000">
                <a:srgbClr val="1F1F5C"/>
              </a:prstShdw>
            </a:effectLst>
            <a:extLst>
              <a:ext uri="{91240B29-F687-4F45-9708-019B960494DF}"/>
            </a:extLst>
          </p:spPr>
          <p:txBody>
            <a:bodyPr wrap="none" lIns="65017" tIns="32509" rIns="65017" bIns="32509" anchor="ctr"/>
            <a:lstStyle/>
            <a:p>
              <a:pPr defTabSz="873125" eaLnBrk="0" hangingPunct="0">
                <a:defRPr/>
              </a:pPr>
              <a:r>
                <a:rPr lang="ja-JP" altLang="en-US" sz="1600" b="1">
                  <a:solidFill>
                    <a:srgbClr val="000000"/>
                  </a:solidFill>
                  <a:effectLst>
                    <a:outerShdw blurRad="38100" dist="38100" dir="2700000" algn="tl">
                      <a:srgbClr val="FFFFFF"/>
                    </a:outerShdw>
                  </a:effectLst>
                  <a:latin typeface="ＭＳ Ｐゴシック" pitchFamily="50" charset="-128"/>
                  <a:ea typeface="ＭＳ Ｐゴシック" pitchFamily="50" charset="-128"/>
                </a:rPr>
                <a:t>　</a:t>
              </a:r>
              <a:r>
                <a:rPr lang="ja-JP" altLang="en-US" sz="1600" b="1">
                  <a:latin typeface="ＭＳ Ｐゴシック" pitchFamily="50" charset="-128"/>
                  <a:ea typeface="ＭＳ Ｐゴシック" pitchFamily="50" charset="-128"/>
                </a:rPr>
                <a:t>　 移  転</a:t>
              </a:r>
            </a:p>
            <a:p>
              <a:pPr defTabSz="873125" eaLnBrk="0" hangingPunct="0">
                <a:defRPr/>
              </a:pPr>
              <a:r>
                <a:rPr lang="ja-JP" altLang="en-US" sz="1600" b="1">
                  <a:latin typeface="ＭＳ Ｐゴシック" pitchFamily="50" charset="-128"/>
                  <a:ea typeface="ＭＳ Ｐゴシック" pitchFamily="50" charset="-128"/>
                </a:rPr>
                <a:t>（譲渡・担保）</a:t>
              </a:r>
            </a:p>
          </p:txBody>
        </p:sp>
        <p:sp>
          <p:nvSpPr>
            <p:cNvPr id="104467" name="AutoShape 5"/>
            <p:cNvSpPr>
              <a:spLocks noChangeArrowheads="1"/>
            </p:cNvSpPr>
            <p:nvPr/>
          </p:nvSpPr>
          <p:spPr bwMode="auto">
            <a:xfrm>
              <a:off x="3601913" y="1319560"/>
              <a:ext cx="4718050" cy="660400"/>
            </a:xfrm>
            <a:prstGeom prst="roundRect">
              <a:avLst>
                <a:gd name="adj" fmla="val 16667"/>
              </a:avLst>
            </a:prstGeom>
            <a:solidFill>
              <a:schemeClr val="bg1"/>
            </a:solidFill>
            <a:ln w="9525">
              <a:no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latin typeface="ＭＳ Ｐゴシック" charset="-128"/>
                </a:rPr>
                <a:t>権利者自らが、独占的に実施</a:t>
              </a:r>
            </a:p>
          </p:txBody>
        </p:sp>
        <p:sp>
          <p:nvSpPr>
            <p:cNvPr id="104468" name="AutoShape 6"/>
            <p:cNvSpPr>
              <a:spLocks noChangeArrowheads="1"/>
            </p:cNvSpPr>
            <p:nvPr/>
          </p:nvSpPr>
          <p:spPr bwMode="auto">
            <a:xfrm>
              <a:off x="3601913" y="2156173"/>
              <a:ext cx="4718050" cy="660400"/>
            </a:xfrm>
            <a:prstGeom prst="roundRect">
              <a:avLst>
                <a:gd name="adj" fmla="val 16667"/>
              </a:avLst>
            </a:prstGeom>
            <a:solidFill>
              <a:schemeClr val="bg1"/>
            </a:solidFill>
            <a:ln w="9525">
              <a:no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latin typeface="ＭＳ Ｐゴシック" charset="-128"/>
                </a:rPr>
                <a:t>対価を得て他人にライセンスを許諾</a:t>
              </a:r>
            </a:p>
          </p:txBody>
        </p:sp>
        <p:sp>
          <p:nvSpPr>
            <p:cNvPr id="104469" name="AutoShape 7"/>
            <p:cNvSpPr>
              <a:spLocks noChangeArrowheads="1"/>
            </p:cNvSpPr>
            <p:nvPr/>
          </p:nvSpPr>
          <p:spPr bwMode="auto">
            <a:xfrm>
              <a:off x="3601913" y="3883373"/>
              <a:ext cx="4718050" cy="660400"/>
            </a:xfrm>
            <a:prstGeom prst="roundRect">
              <a:avLst>
                <a:gd name="adj" fmla="val 16667"/>
              </a:avLst>
            </a:prstGeom>
            <a:solidFill>
              <a:schemeClr val="bg1"/>
            </a:solidFill>
            <a:ln w="9525">
              <a:no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latin typeface="ＭＳ Ｐゴシック" charset="-128"/>
                </a:rPr>
                <a:t>財産権として権利自体を移転（譲渡・担保化）</a:t>
              </a:r>
            </a:p>
          </p:txBody>
        </p:sp>
        <p:sp>
          <p:nvSpPr>
            <p:cNvPr id="104470" name="AutoShape 8"/>
            <p:cNvSpPr>
              <a:spLocks noChangeArrowheads="1"/>
            </p:cNvSpPr>
            <p:nvPr/>
          </p:nvSpPr>
          <p:spPr bwMode="auto">
            <a:xfrm>
              <a:off x="288801" y="1722785"/>
              <a:ext cx="792828" cy="2493962"/>
            </a:xfrm>
            <a:prstGeom prst="roundRect">
              <a:avLst>
                <a:gd name="adj" fmla="val 16667"/>
              </a:avLst>
            </a:prstGeom>
            <a:solidFill>
              <a:srgbClr val="EBA7A8"/>
            </a:solidFill>
            <a:ln w="9525">
              <a:solidFill>
                <a:srgbClr val="FF5050"/>
              </a:solidFill>
              <a:round/>
              <a:headEnd/>
              <a:tailEnd/>
            </a:ln>
            <a:effectLst>
              <a:prstShdw prst="shdw17" dist="17961" dir="2700000">
                <a:srgbClr val="986E06"/>
              </a:prstShdw>
            </a:effectLst>
          </p:spPr>
          <p:txBody>
            <a:bodyPr vert="eaVert" wrap="none" lIns="65017" tIns="32509" rIns="65017" bIns="32509" anchor="ctr"/>
            <a:lstStyle/>
            <a:p>
              <a:pPr algn="ctr" defTabSz="873125" eaLnBrk="0" hangingPunct="0"/>
              <a:r>
                <a:rPr lang="ja-JP" altLang="en-US" sz="2400" b="1">
                  <a:solidFill>
                    <a:srgbClr val="000000"/>
                  </a:solidFill>
                  <a:latin typeface="ＭＳ Ｐゴシック" charset="-128"/>
                </a:rPr>
                <a:t>活用の形態</a:t>
              </a:r>
              <a:endParaRPr lang="en-US" altLang="zh-CN" sz="2400" b="1">
                <a:solidFill>
                  <a:srgbClr val="000000"/>
                </a:solidFill>
                <a:latin typeface="ＭＳ Ｐゴシック" charset="-128"/>
              </a:endParaRPr>
            </a:p>
          </p:txBody>
        </p:sp>
        <p:sp>
          <p:nvSpPr>
            <p:cNvPr id="104471" name="Line 9"/>
            <p:cNvSpPr>
              <a:spLocks noChangeShapeType="1"/>
            </p:cNvSpPr>
            <p:nvPr/>
          </p:nvSpPr>
          <p:spPr bwMode="auto">
            <a:xfrm>
              <a:off x="1080963" y="3091210"/>
              <a:ext cx="360362" cy="0"/>
            </a:xfrm>
            <a:prstGeom prst="line">
              <a:avLst/>
            </a:prstGeom>
            <a:noFill/>
            <a:ln w="38100">
              <a:solidFill>
                <a:schemeClr val="tx1"/>
              </a:solidFill>
              <a:round/>
              <a:headEnd/>
              <a:tailEnd/>
            </a:ln>
          </p:spPr>
          <p:txBody>
            <a:bodyPr wrap="none" lIns="65024" tIns="32512" rIns="65024" bIns="32512" anchor="ctr"/>
            <a:lstStyle/>
            <a:p>
              <a:endParaRPr lang="ja-JP" altLang="en-US"/>
            </a:p>
          </p:txBody>
        </p:sp>
        <p:sp>
          <p:nvSpPr>
            <p:cNvPr id="104472" name="Line 10"/>
            <p:cNvSpPr>
              <a:spLocks noChangeShapeType="1"/>
            </p:cNvSpPr>
            <p:nvPr/>
          </p:nvSpPr>
          <p:spPr bwMode="auto">
            <a:xfrm>
              <a:off x="1441326" y="1651348"/>
              <a:ext cx="0" cy="2736851"/>
            </a:xfrm>
            <a:prstGeom prst="line">
              <a:avLst/>
            </a:prstGeom>
            <a:noFill/>
            <a:ln w="38100">
              <a:solidFill>
                <a:schemeClr val="tx1"/>
              </a:solidFill>
              <a:round/>
              <a:headEnd/>
              <a:tailEnd/>
            </a:ln>
          </p:spPr>
          <p:txBody>
            <a:bodyPr wrap="none" lIns="65024" tIns="32512" rIns="65024" bIns="32512" anchor="ctr"/>
            <a:lstStyle/>
            <a:p>
              <a:endParaRPr lang="ja-JP" altLang="en-US"/>
            </a:p>
          </p:txBody>
        </p:sp>
        <p:sp>
          <p:nvSpPr>
            <p:cNvPr id="104473" name="Line 11"/>
            <p:cNvSpPr>
              <a:spLocks noChangeShapeType="1"/>
            </p:cNvSpPr>
            <p:nvPr/>
          </p:nvSpPr>
          <p:spPr bwMode="auto">
            <a:xfrm flipH="1">
              <a:off x="1441326" y="4388198"/>
              <a:ext cx="288925" cy="0"/>
            </a:xfrm>
            <a:prstGeom prst="line">
              <a:avLst/>
            </a:prstGeom>
            <a:noFill/>
            <a:ln w="38100">
              <a:solidFill>
                <a:schemeClr val="tx1"/>
              </a:solidFill>
              <a:round/>
              <a:headEnd/>
              <a:tailEnd/>
            </a:ln>
          </p:spPr>
          <p:txBody>
            <a:bodyPr wrap="none" lIns="65024" tIns="32512" rIns="65024" bIns="32512" anchor="ctr"/>
            <a:lstStyle/>
            <a:p>
              <a:endParaRPr lang="ja-JP" altLang="en-US"/>
            </a:p>
          </p:txBody>
        </p:sp>
        <p:sp>
          <p:nvSpPr>
            <p:cNvPr id="104474" name="Line 12"/>
            <p:cNvSpPr>
              <a:spLocks noChangeShapeType="1"/>
            </p:cNvSpPr>
            <p:nvPr/>
          </p:nvSpPr>
          <p:spPr bwMode="auto">
            <a:xfrm>
              <a:off x="1441326" y="1651348"/>
              <a:ext cx="288925" cy="0"/>
            </a:xfrm>
            <a:prstGeom prst="line">
              <a:avLst/>
            </a:prstGeom>
            <a:noFill/>
            <a:ln w="38100">
              <a:solidFill>
                <a:schemeClr val="tx1"/>
              </a:solidFill>
              <a:round/>
              <a:headEnd/>
              <a:tailEnd/>
            </a:ln>
          </p:spPr>
          <p:txBody>
            <a:bodyPr wrap="none" lIns="65024" tIns="32512" rIns="65024" bIns="32512" anchor="ctr"/>
            <a:lstStyle/>
            <a:p>
              <a:endParaRPr lang="ja-JP" altLang="en-US"/>
            </a:p>
          </p:txBody>
        </p:sp>
        <p:sp>
          <p:nvSpPr>
            <p:cNvPr id="104475" name="AutoShape 3"/>
            <p:cNvSpPr>
              <a:spLocks noChangeArrowheads="1"/>
            </p:cNvSpPr>
            <p:nvPr/>
          </p:nvSpPr>
          <p:spPr bwMode="auto">
            <a:xfrm>
              <a:off x="1805580" y="2946747"/>
              <a:ext cx="7158908" cy="806450"/>
            </a:xfrm>
            <a:prstGeom prst="roundRect">
              <a:avLst>
                <a:gd name="adj" fmla="val 16667"/>
              </a:avLst>
            </a:prstGeom>
            <a:solidFill>
              <a:srgbClr val="D9D9D9"/>
            </a:solidFill>
            <a:ln w="9525">
              <a:noFill/>
              <a:round/>
              <a:headEnd/>
              <a:tailEnd/>
            </a:ln>
            <a:effectLst>
              <a:prstShdw prst="shdw17" dist="17961" dir="2700000">
                <a:srgbClr val="1F1F5C"/>
              </a:prstShdw>
            </a:effectLst>
          </p:spPr>
          <p:txBody>
            <a:bodyPr wrap="none" lIns="65017" tIns="32509" rIns="65017" bIns="32509" anchor="ctr"/>
            <a:lstStyle/>
            <a:p>
              <a:pPr defTabSz="873125" eaLnBrk="0" hangingPunct="0"/>
              <a:r>
                <a:rPr lang="ja-JP" altLang="en-US" sz="1600" b="1">
                  <a:latin typeface="ＭＳ Ｐゴシック" charset="-128"/>
                </a:rPr>
                <a:t>　　防　衛</a:t>
              </a:r>
            </a:p>
            <a:p>
              <a:pPr defTabSz="873125" eaLnBrk="0" hangingPunct="0"/>
              <a:r>
                <a:rPr lang="ja-JP" altLang="en-US" sz="1600" b="1">
                  <a:latin typeface="ＭＳ Ｐゴシック" charset="-128"/>
                </a:rPr>
                <a:t>（権利行使）</a:t>
              </a:r>
            </a:p>
          </p:txBody>
        </p:sp>
        <p:sp>
          <p:nvSpPr>
            <p:cNvPr id="104476" name="AutoShape 7"/>
            <p:cNvSpPr>
              <a:spLocks noChangeArrowheads="1"/>
            </p:cNvSpPr>
            <p:nvPr/>
          </p:nvSpPr>
          <p:spPr bwMode="auto">
            <a:xfrm>
              <a:off x="3601913" y="3019773"/>
              <a:ext cx="4718050" cy="660400"/>
            </a:xfrm>
            <a:prstGeom prst="roundRect">
              <a:avLst>
                <a:gd name="adj" fmla="val 16667"/>
              </a:avLst>
            </a:prstGeom>
            <a:solidFill>
              <a:schemeClr val="bg1"/>
            </a:solidFill>
            <a:ln w="9525">
              <a:noFill/>
              <a:round/>
              <a:headEnd/>
              <a:tailEnd/>
            </a:ln>
            <a:effectLst>
              <a:prstShdw prst="shdw17" dist="17961" dir="2700000">
                <a:srgbClr val="7A9999"/>
              </a:prstShdw>
            </a:effectLst>
          </p:spPr>
          <p:txBody>
            <a:bodyPr wrap="none" lIns="65017" tIns="32509" rIns="65017" bIns="32509" anchor="ctr"/>
            <a:lstStyle/>
            <a:p>
              <a:pPr algn="ctr" defTabSz="873125" eaLnBrk="0" hangingPunct="0"/>
              <a:r>
                <a:rPr lang="ja-JP" altLang="en-US" sz="1600" b="1">
                  <a:latin typeface="ＭＳ Ｐゴシック" charset="-128"/>
                </a:rPr>
                <a:t>侵害排除、模倣品排除</a:t>
              </a:r>
            </a:p>
          </p:txBody>
        </p:sp>
      </p:grpSp>
      <p:sp>
        <p:nvSpPr>
          <p:cNvPr id="61444" name="テキスト ボックス 26"/>
          <p:cNvSpPr txBox="1">
            <a:spLocks noChangeArrowheads="1"/>
          </p:cNvSpPr>
          <p:nvPr/>
        </p:nvSpPr>
        <p:spPr bwMode="auto">
          <a:xfrm>
            <a:off x="1833563" y="198438"/>
            <a:ext cx="2492375" cy="646112"/>
          </a:xfrm>
          <a:prstGeom prst="rect">
            <a:avLst/>
          </a:prstGeom>
          <a:noFill/>
          <a:ln>
            <a:noFill/>
          </a:ln>
          <a:effectLst>
            <a:outerShdw dist="30000" dir="5400000" rotWithShape="0">
              <a:schemeClr val="bg1">
                <a:alpha val="45000"/>
              </a:schemeClr>
            </a:outerShdw>
          </a:effectLst>
          <a:extLst>
            <a:ext uri="{909E8E84-426E-40DD-AFC4-6F175D3DCCD1}"/>
            <a:ext uri="{91240B29-F687-4F45-9708-019B960494DF}"/>
          </a:extLst>
        </p:spPr>
        <p:txBody>
          <a:bodyPr wrap="none">
            <a:spAutoFit/>
          </a:bodyPr>
          <a:lstStyle>
            <a:lvl1pPr defTabSz="457200" eaLnBrk="0" hangingPunct="0">
              <a:defRPr kumimoji="1">
                <a:solidFill>
                  <a:schemeClr val="tx1"/>
                </a:solidFill>
                <a:latin typeface="Tw Cen MT" pitchFamily="34" charset="0"/>
                <a:ea typeface="ＭＳ Ｐゴシック" charset="-128"/>
              </a:defRPr>
            </a:lvl1pPr>
            <a:lvl2pPr marL="742950" indent="-285750" defTabSz="457200" eaLnBrk="0" hangingPunct="0">
              <a:defRPr kumimoji="1">
                <a:solidFill>
                  <a:schemeClr val="tx1"/>
                </a:solidFill>
                <a:latin typeface="Tw Cen MT" pitchFamily="34" charset="0"/>
                <a:ea typeface="ＭＳ Ｐゴシック" charset="-128"/>
              </a:defRPr>
            </a:lvl2pPr>
            <a:lvl3pPr marL="1143000" indent="-228600" defTabSz="457200" eaLnBrk="0" hangingPunct="0">
              <a:defRPr kumimoji="1">
                <a:solidFill>
                  <a:schemeClr val="tx1"/>
                </a:solidFill>
                <a:latin typeface="Tw Cen MT" pitchFamily="34" charset="0"/>
                <a:ea typeface="ＭＳ Ｐゴシック" charset="-128"/>
              </a:defRPr>
            </a:lvl3pPr>
            <a:lvl4pPr marL="1600200" indent="-228600" defTabSz="457200" eaLnBrk="0" hangingPunct="0">
              <a:defRPr kumimoji="1">
                <a:solidFill>
                  <a:schemeClr val="tx1"/>
                </a:solidFill>
                <a:latin typeface="Tw Cen MT" pitchFamily="34" charset="0"/>
                <a:ea typeface="ＭＳ Ｐゴシック" charset="-128"/>
              </a:defRPr>
            </a:lvl4pPr>
            <a:lvl5pPr marL="2057400" indent="-228600" defTabSz="457200" eaLnBrk="0" hangingPunct="0">
              <a:defRPr kumimoji="1">
                <a:solidFill>
                  <a:schemeClr val="tx1"/>
                </a:solidFill>
                <a:latin typeface="Tw Cen MT" pitchFamily="34"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9pPr>
          </a:lstStyle>
          <a:p>
            <a:pPr eaLnBrk="1" hangingPunct="1">
              <a:defRPr/>
            </a:pPr>
            <a:r>
              <a:rPr lang="ja-JP" altLang="en-US" sz="3600"/>
              <a:t>特許の活用</a:t>
            </a:r>
          </a:p>
        </p:txBody>
      </p:sp>
      <p:grpSp>
        <p:nvGrpSpPr>
          <p:cNvPr id="104452" name="グループ化 3"/>
          <p:cNvGrpSpPr>
            <a:grpSpLocks/>
          </p:cNvGrpSpPr>
          <p:nvPr/>
        </p:nvGrpSpPr>
        <p:grpSpPr bwMode="auto">
          <a:xfrm>
            <a:off x="428625" y="4864100"/>
            <a:ext cx="9166225" cy="1949450"/>
            <a:chOff x="395292" y="4761846"/>
            <a:chExt cx="8461371" cy="1979522"/>
          </a:xfrm>
        </p:grpSpPr>
        <p:sp>
          <p:nvSpPr>
            <p:cNvPr id="104454" name="AutoShape 20"/>
            <p:cNvSpPr>
              <a:spLocks noChangeArrowheads="1"/>
            </p:cNvSpPr>
            <p:nvPr/>
          </p:nvSpPr>
          <p:spPr bwMode="auto">
            <a:xfrm>
              <a:off x="5583113" y="6043961"/>
              <a:ext cx="2195512" cy="365125"/>
            </a:xfrm>
            <a:prstGeom prst="roundRect">
              <a:avLst>
                <a:gd name="adj" fmla="val 16667"/>
              </a:avLst>
            </a:prstGeom>
            <a:solidFill>
              <a:srgbClr val="FFFF99"/>
            </a:solidFill>
            <a:ln w="9525">
              <a:noFill/>
              <a:round/>
              <a:headEnd/>
              <a:tailEnd/>
            </a:ln>
            <a:effectLst>
              <a:prstShdw prst="shdw17" dist="17961" dir="2700000">
                <a:srgbClr val="986E06"/>
              </a:prstShdw>
            </a:effectLst>
          </p:spPr>
          <p:txBody>
            <a:bodyPr wrap="none" lIns="65017" tIns="32509" rIns="65017" bIns="32509" anchor="ctr"/>
            <a:lstStyle/>
            <a:p>
              <a:pPr algn="ctr" defTabSz="873125" eaLnBrk="0" hangingPunct="0"/>
              <a:r>
                <a:rPr lang="ja-JP" altLang="en-US" sz="1600" b="1">
                  <a:latin typeface="Times New Roman" pitchFamily="18" charset="0"/>
                </a:rPr>
                <a:t>侵害の罪</a:t>
              </a:r>
              <a:endParaRPr lang="ja-JP" altLang="en-US" sz="1600">
                <a:latin typeface="Times New Roman" pitchFamily="18" charset="0"/>
              </a:endParaRPr>
            </a:p>
          </p:txBody>
        </p:sp>
        <p:grpSp>
          <p:nvGrpSpPr>
            <p:cNvPr id="104455" name="グループ化 1"/>
            <p:cNvGrpSpPr>
              <a:grpSpLocks/>
            </p:cNvGrpSpPr>
            <p:nvPr/>
          </p:nvGrpSpPr>
          <p:grpSpPr bwMode="auto">
            <a:xfrm>
              <a:off x="395292" y="4761846"/>
              <a:ext cx="8461371" cy="1979522"/>
              <a:chOff x="395292" y="4711799"/>
              <a:chExt cx="8461371" cy="1979522"/>
            </a:xfrm>
          </p:grpSpPr>
          <p:sp>
            <p:nvSpPr>
              <p:cNvPr id="104456" name="AutoShape 19"/>
              <p:cNvSpPr>
                <a:spLocks noChangeArrowheads="1"/>
              </p:cNvSpPr>
              <p:nvPr/>
            </p:nvSpPr>
            <p:spPr bwMode="auto">
              <a:xfrm>
                <a:off x="4716463" y="5373696"/>
                <a:ext cx="4140200" cy="1317625"/>
              </a:xfrm>
              <a:prstGeom prst="roundRect">
                <a:avLst>
                  <a:gd name="adj" fmla="val 16667"/>
                </a:avLst>
              </a:prstGeom>
              <a:noFill/>
              <a:ln w="12700">
                <a:solidFill>
                  <a:schemeClr val="accent1"/>
                </a:solidFill>
                <a:round/>
                <a:headEnd/>
                <a:tailEnd/>
              </a:ln>
            </p:spPr>
            <p:txBody>
              <a:bodyPr wrap="none" lIns="65017" tIns="32509" rIns="65017" bIns="32509" anchor="ctr"/>
              <a:lstStyle/>
              <a:p>
                <a:pPr algn="ctr" defTabSz="873125" eaLnBrk="0" hangingPunct="0"/>
                <a:endParaRPr lang="en-US" altLang="ja-JP" sz="1600">
                  <a:solidFill>
                    <a:srgbClr val="000066"/>
                  </a:solidFill>
                  <a:latin typeface="Times New Roman" pitchFamily="18" charset="0"/>
                </a:endParaRPr>
              </a:p>
              <a:p>
                <a:pPr algn="ctr" defTabSz="873125" eaLnBrk="0" hangingPunct="0"/>
                <a:endParaRPr lang="en-US" altLang="ja-JP" sz="1600" b="1">
                  <a:latin typeface="Times New Roman" pitchFamily="18" charset="0"/>
                </a:endParaRPr>
              </a:p>
              <a:p>
                <a:pPr algn="ctr" defTabSz="873125" eaLnBrk="0" hangingPunct="0"/>
                <a:r>
                  <a:rPr lang="ja-JP" altLang="en-US" sz="1600" b="1">
                    <a:latin typeface="Times New Roman" pitchFamily="18" charset="0"/>
                  </a:rPr>
                  <a:t>刑事上の罰則</a:t>
                </a:r>
              </a:p>
              <a:p>
                <a:pPr algn="ctr" defTabSz="873125" eaLnBrk="0" hangingPunct="0"/>
                <a:endParaRPr lang="ja-JP" altLang="en-US" sz="1600" b="1">
                  <a:solidFill>
                    <a:srgbClr val="000066"/>
                  </a:solidFill>
                  <a:latin typeface="Times New Roman" pitchFamily="18" charset="0"/>
                </a:endParaRPr>
              </a:p>
              <a:p>
                <a:pPr algn="ctr" defTabSz="873125" eaLnBrk="0" hangingPunct="0"/>
                <a:endParaRPr lang="ja-JP" altLang="en-US" sz="1600">
                  <a:solidFill>
                    <a:srgbClr val="000066"/>
                  </a:solidFill>
                  <a:latin typeface="Times New Roman" pitchFamily="18" charset="0"/>
                </a:endParaRPr>
              </a:p>
              <a:p>
                <a:pPr algn="ctr" defTabSz="873125" eaLnBrk="0" hangingPunct="0"/>
                <a:endParaRPr lang="ja-JP" altLang="en-US" sz="1600">
                  <a:solidFill>
                    <a:srgbClr val="000066"/>
                  </a:solidFill>
                  <a:latin typeface="Times New Roman" pitchFamily="18" charset="0"/>
                </a:endParaRPr>
              </a:p>
              <a:p>
                <a:pPr algn="ctr" defTabSz="873125" eaLnBrk="0" hangingPunct="0"/>
                <a:endParaRPr lang="ja-JP" altLang="en-US" sz="1600">
                  <a:solidFill>
                    <a:srgbClr val="000066"/>
                  </a:solidFill>
                  <a:latin typeface="Times New Roman" pitchFamily="18" charset="0"/>
                </a:endParaRPr>
              </a:p>
              <a:p>
                <a:pPr algn="ctr" defTabSz="873125" eaLnBrk="0" hangingPunct="0"/>
                <a:endParaRPr lang="en-US" altLang="ja-JP" sz="1600">
                  <a:solidFill>
                    <a:srgbClr val="000066"/>
                  </a:solidFill>
                  <a:latin typeface="Times New Roman" pitchFamily="18" charset="0"/>
                </a:endParaRPr>
              </a:p>
            </p:txBody>
          </p:sp>
          <p:sp>
            <p:nvSpPr>
              <p:cNvPr id="104457" name="AutoShape 14"/>
              <p:cNvSpPr>
                <a:spLocks noChangeArrowheads="1"/>
              </p:cNvSpPr>
              <p:nvPr/>
            </p:nvSpPr>
            <p:spPr bwMode="auto">
              <a:xfrm>
                <a:off x="395292" y="5300671"/>
                <a:ext cx="4140200" cy="1317625"/>
              </a:xfrm>
              <a:prstGeom prst="roundRect">
                <a:avLst>
                  <a:gd name="adj" fmla="val 16667"/>
                </a:avLst>
              </a:prstGeom>
              <a:noFill/>
              <a:ln w="9525">
                <a:noFill/>
                <a:round/>
                <a:headEnd/>
                <a:tailEnd/>
              </a:ln>
              <a:effectLst>
                <a:prstShdw prst="shdw17" dist="17961" dir="2700000">
                  <a:srgbClr val="7A9999"/>
                </a:prstShdw>
              </a:effectLst>
            </p:spPr>
            <p:txBody>
              <a:bodyPr wrap="none" lIns="65017" tIns="32509" rIns="65017" bIns="32509" anchor="ctr"/>
              <a:lstStyle/>
              <a:p>
                <a:pPr algn="ctr" defTabSz="873125" eaLnBrk="0" hangingPunct="0"/>
                <a:endParaRPr lang="en-US" altLang="ja-JP" sz="1600">
                  <a:solidFill>
                    <a:srgbClr val="000066"/>
                  </a:solidFill>
                  <a:latin typeface="Times New Roman" pitchFamily="18" charset="0"/>
                </a:endParaRPr>
              </a:p>
              <a:p>
                <a:pPr algn="ctr" defTabSz="873125" eaLnBrk="0" hangingPunct="0"/>
                <a:endParaRPr lang="en-US" altLang="ja-JP" sz="1600" b="1">
                  <a:latin typeface="Times New Roman" pitchFamily="18" charset="0"/>
                </a:endParaRPr>
              </a:p>
              <a:p>
                <a:pPr algn="ctr" defTabSz="873125" eaLnBrk="0" hangingPunct="0"/>
                <a:r>
                  <a:rPr lang="ja-JP" altLang="en-US" sz="1600" b="1">
                    <a:latin typeface="Times New Roman" pitchFamily="18" charset="0"/>
                  </a:rPr>
                  <a:t>民事上の救済措置</a:t>
                </a:r>
              </a:p>
              <a:p>
                <a:pPr algn="ctr" defTabSz="873125" eaLnBrk="0" hangingPunct="0"/>
                <a:endParaRPr lang="ja-JP" altLang="en-US" sz="1600">
                  <a:solidFill>
                    <a:srgbClr val="000066"/>
                  </a:solidFill>
                  <a:latin typeface="Times New Roman" pitchFamily="18" charset="0"/>
                </a:endParaRPr>
              </a:p>
              <a:p>
                <a:pPr algn="ctr" defTabSz="873125" eaLnBrk="0" hangingPunct="0"/>
                <a:endParaRPr lang="ja-JP" altLang="en-US" sz="1600">
                  <a:solidFill>
                    <a:srgbClr val="000066"/>
                  </a:solidFill>
                  <a:latin typeface="Times New Roman" pitchFamily="18" charset="0"/>
                </a:endParaRPr>
              </a:p>
              <a:p>
                <a:pPr algn="ctr" defTabSz="873125" eaLnBrk="0" hangingPunct="0"/>
                <a:endParaRPr lang="ja-JP" altLang="en-US" sz="1600">
                  <a:solidFill>
                    <a:srgbClr val="000066"/>
                  </a:solidFill>
                  <a:latin typeface="Times New Roman" pitchFamily="18" charset="0"/>
                </a:endParaRPr>
              </a:p>
              <a:p>
                <a:pPr algn="ctr" defTabSz="873125" eaLnBrk="0" hangingPunct="0"/>
                <a:endParaRPr lang="ja-JP" altLang="en-US" sz="1600">
                  <a:solidFill>
                    <a:srgbClr val="000066"/>
                  </a:solidFill>
                  <a:latin typeface="Times New Roman" pitchFamily="18" charset="0"/>
                </a:endParaRPr>
              </a:p>
              <a:p>
                <a:pPr algn="ctr" defTabSz="873125" eaLnBrk="0" hangingPunct="0"/>
                <a:endParaRPr lang="en-US" altLang="ja-JP" sz="1600">
                  <a:solidFill>
                    <a:srgbClr val="000066"/>
                  </a:solidFill>
                  <a:latin typeface="Times New Roman" pitchFamily="18" charset="0"/>
                </a:endParaRPr>
              </a:p>
            </p:txBody>
          </p:sp>
          <p:sp>
            <p:nvSpPr>
              <p:cNvPr id="104458" name="AutoShape 17"/>
              <p:cNvSpPr>
                <a:spLocks noChangeArrowheads="1"/>
              </p:cNvSpPr>
              <p:nvPr/>
            </p:nvSpPr>
            <p:spPr bwMode="auto">
              <a:xfrm>
                <a:off x="2627784" y="6237320"/>
                <a:ext cx="1765300" cy="365125"/>
              </a:xfrm>
              <a:prstGeom prst="roundRect">
                <a:avLst>
                  <a:gd name="adj" fmla="val 16667"/>
                </a:avLst>
              </a:prstGeom>
              <a:solidFill>
                <a:srgbClr val="FFFF99"/>
              </a:solidFill>
              <a:ln w="9525">
                <a:noFill/>
                <a:round/>
                <a:headEnd/>
                <a:tailEnd/>
              </a:ln>
              <a:effectLst>
                <a:prstShdw prst="shdw17" dist="17961" dir="2700000">
                  <a:srgbClr val="986E06"/>
                </a:prstShdw>
              </a:effectLst>
            </p:spPr>
            <p:txBody>
              <a:bodyPr wrap="none" lIns="65017" tIns="32509" rIns="65017" bIns="32509" anchor="ctr"/>
              <a:lstStyle/>
              <a:p>
                <a:pPr algn="ctr" defTabSz="873125" eaLnBrk="0" hangingPunct="0"/>
                <a:r>
                  <a:rPr lang="ja-JP" altLang="en-US" sz="1600" b="1">
                    <a:latin typeface="Times New Roman" pitchFamily="18" charset="0"/>
                  </a:rPr>
                  <a:t>信用回復措置請求</a:t>
                </a:r>
                <a:endParaRPr lang="ja-JP" altLang="en-US" sz="1600">
                  <a:latin typeface="Times New Roman" pitchFamily="18" charset="0"/>
                </a:endParaRPr>
              </a:p>
            </p:txBody>
          </p:sp>
          <p:sp>
            <p:nvSpPr>
              <p:cNvPr id="104459" name="AutoShape 18"/>
              <p:cNvSpPr>
                <a:spLocks noChangeArrowheads="1"/>
              </p:cNvSpPr>
              <p:nvPr/>
            </p:nvSpPr>
            <p:spPr bwMode="auto">
              <a:xfrm>
                <a:off x="2627784" y="5805488"/>
                <a:ext cx="1765300" cy="366712"/>
              </a:xfrm>
              <a:prstGeom prst="roundRect">
                <a:avLst>
                  <a:gd name="adj" fmla="val 16667"/>
                </a:avLst>
              </a:prstGeom>
              <a:solidFill>
                <a:srgbClr val="FFFF99"/>
              </a:solidFill>
              <a:ln w="9525">
                <a:noFill/>
                <a:round/>
                <a:headEnd/>
                <a:tailEnd/>
              </a:ln>
              <a:effectLst>
                <a:prstShdw prst="shdw17" dist="17961" dir="2700000">
                  <a:srgbClr val="986E06"/>
                </a:prstShdw>
              </a:effectLst>
            </p:spPr>
            <p:txBody>
              <a:bodyPr wrap="none" lIns="65017" tIns="32509" rIns="65017" bIns="32509" anchor="ctr"/>
              <a:lstStyle/>
              <a:p>
                <a:pPr algn="ctr" defTabSz="873125" eaLnBrk="0" hangingPunct="0"/>
                <a:r>
                  <a:rPr lang="ja-JP" altLang="en-US" sz="1600" b="1">
                    <a:latin typeface="Times New Roman" pitchFamily="18" charset="0"/>
                  </a:rPr>
                  <a:t>不当利得返還請求</a:t>
                </a:r>
              </a:p>
            </p:txBody>
          </p:sp>
          <p:sp>
            <p:nvSpPr>
              <p:cNvPr id="104460" name="AutoShape 14"/>
              <p:cNvSpPr>
                <a:spLocks noChangeArrowheads="1"/>
              </p:cNvSpPr>
              <p:nvPr/>
            </p:nvSpPr>
            <p:spPr bwMode="auto">
              <a:xfrm>
                <a:off x="468314" y="5373696"/>
                <a:ext cx="4140200" cy="1317625"/>
              </a:xfrm>
              <a:prstGeom prst="roundRect">
                <a:avLst>
                  <a:gd name="adj" fmla="val 16667"/>
                </a:avLst>
              </a:prstGeom>
              <a:noFill/>
              <a:ln w="9525">
                <a:solidFill>
                  <a:schemeClr val="accent1"/>
                </a:solidFill>
                <a:round/>
                <a:headEnd/>
                <a:tailEnd/>
              </a:ln>
            </p:spPr>
            <p:txBody>
              <a:bodyPr wrap="none" lIns="65017" tIns="32509" rIns="65017" bIns="32509" anchor="ctr"/>
              <a:lstStyle/>
              <a:p>
                <a:pPr algn="ctr" defTabSz="873125" eaLnBrk="0" hangingPunct="0"/>
                <a:endParaRPr lang="ja-JP" altLang="en-US" sz="1600" b="1">
                  <a:latin typeface="ＭＳ Ｐゴシック" charset="-128"/>
                </a:endParaRPr>
              </a:p>
              <a:p>
                <a:pPr algn="ctr" defTabSz="873125" eaLnBrk="0" hangingPunct="0"/>
                <a:endParaRPr lang="ja-JP" altLang="en-US" sz="1600">
                  <a:solidFill>
                    <a:srgbClr val="000066"/>
                  </a:solidFill>
                  <a:latin typeface="ＭＳ Ｐゴシック" charset="-128"/>
                </a:endParaRPr>
              </a:p>
              <a:p>
                <a:pPr algn="ctr" defTabSz="873125" eaLnBrk="0" hangingPunct="0"/>
                <a:endParaRPr lang="ja-JP" altLang="en-US" sz="1600">
                  <a:solidFill>
                    <a:srgbClr val="000066"/>
                  </a:solidFill>
                  <a:latin typeface="ＭＳ Ｐゴシック" charset="-128"/>
                </a:endParaRPr>
              </a:p>
              <a:p>
                <a:pPr algn="ctr" defTabSz="873125" eaLnBrk="0" hangingPunct="0"/>
                <a:endParaRPr lang="ja-JP" altLang="en-US" sz="1600">
                  <a:solidFill>
                    <a:srgbClr val="000066"/>
                  </a:solidFill>
                  <a:latin typeface="ＭＳ Ｐゴシック" charset="-128"/>
                </a:endParaRPr>
              </a:p>
              <a:p>
                <a:pPr algn="ctr" defTabSz="873125" eaLnBrk="0" hangingPunct="0"/>
                <a:endParaRPr lang="ja-JP" altLang="en-US" sz="1600">
                  <a:solidFill>
                    <a:srgbClr val="000066"/>
                  </a:solidFill>
                  <a:latin typeface="ＭＳ Ｐゴシック" charset="-128"/>
                </a:endParaRPr>
              </a:p>
              <a:p>
                <a:pPr algn="ctr" defTabSz="873125" eaLnBrk="0" hangingPunct="0"/>
                <a:endParaRPr lang="en-US" altLang="ja-JP" sz="1600">
                  <a:solidFill>
                    <a:srgbClr val="000066"/>
                  </a:solidFill>
                  <a:latin typeface="ＭＳ Ｐゴシック" charset="-128"/>
                </a:endParaRPr>
              </a:p>
            </p:txBody>
          </p:sp>
          <p:sp>
            <p:nvSpPr>
              <p:cNvPr id="104461" name="AutoShape 15"/>
              <p:cNvSpPr>
                <a:spLocks noChangeArrowheads="1"/>
              </p:cNvSpPr>
              <p:nvPr/>
            </p:nvSpPr>
            <p:spPr bwMode="auto">
              <a:xfrm>
                <a:off x="720059" y="6232235"/>
                <a:ext cx="1763713" cy="365125"/>
              </a:xfrm>
              <a:prstGeom prst="roundRect">
                <a:avLst>
                  <a:gd name="adj" fmla="val 16667"/>
                </a:avLst>
              </a:prstGeom>
              <a:solidFill>
                <a:srgbClr val="FFFF99"/>
              </a:solidFill>
              <a:ln w="9525">
                <a:noFill/>
                <a:round/>
                <a:headEnd/>
                <a:tailEnd/>
              </a:ln>
              <a:effectLst>
                <a:prstShdw prst="shdw17" dist="17961" dir="2700000">
                  <a:srgbClr val="986E06"/>
                </a:prstShdw>
              </a:effectLst>
            </p:spPr>
            <p:txBody>
              <a:bodyPr wrap="none" lIns="65017" tIns="32509" rIns="65017" bIns="32509" anchor="ctr"/>
              <a:lstStyle/>
              <a:p>
                <a:pPr algn="ctr" defTabSz="873125" eaLnBrk="0" hangingPunct="0"/>
                <a:r>
                  <a:rPr lang="ja-JP" altLang="en-US" sz="1600" b="1">
                    <a:latin typeface="Times New Roman" pitchFamily="18" charset="0"/>
                  </a:rPr>
                  <a:t>差止請求</a:t>
                </a:r>
                <a:endParaRPr lang="ja-JP" altLang="en-US" sz="1600">
                  <a:latin typeface="Times New Roman" pitchFamily="18" charset="0"/>
                </a:endParaRPr>
              </a:p>
            </p:txBody>
          </p:sp>
          <p:sp>
            <p:nvSpPr>
              <p:cNvPr id="104462" name="AutoShape 16"/>
              <p:cNvSpPr>
                <a:spLocks noChangeArrowheads="1"/>
              </p:cNvSpPr>
              <p:nvPr/>
            </p:nvSpPr>
            <p:spPr bwMode="auto">
              <a:xfrm>
                <a:off x="701679" y="5805488"/>
                <a:ext cx="1763713" cy="366712"/>
              </a:xfrm>
              <a:prstGeom prst="roundRect">
                <a:avLst>
                  <a:gd name="adj" fmla="val 16667"/>
                </a:avLst>
              </a:prstGeom>
              <a:solidFill>
                <a:srgbClr val="FFFF99"/>
              </a:solidFill>
              <a:ln w="9525">
                <a:noFill/>
                <a:round/>
                <a:headEnd/>
                <a:tailEnd/>
              </a:ln>
              <a:effectLst>
                <a:prstShdw prst="shdw17" dist="17961" dir="2700000">
                  <a:srgbClr val="986E06"/>
                </a:prstShdw>
              </a:effectLst>
            </p:spPr>
            <p:txBody>
              <a:bodyPr wrap="none" lIns="65017" tIns="32509" rIns="65017" bIns="32509" anchor="ctr"/>
              <a:lstStyle/>
              <a:p>
                <a:pPr algn="ctr" defTabSz="873125" eaLnBrk="0" hangingPunct="0"/>
                <a:r>
                  <a:rPr lang="ja-JP" altLang="en-US" sz="1600" b="1">
                    <a:latin typeface="Times New Roman" pitchFamily="18" charset="0"/>
                  </a:rPr>
                  <a:t>損害賠償請求</a:t>
                </a:r>
                <a:endParaRPr lang="ja-JP" altLang="en-US" sz="1600">
                  <a:latin typeface="Times New Roman" pitchFamily="18" charset="0"/>
                </a:endParaRPr>
              </a:p>
            </p:txBody>
          </p:sp>
          <p:sp>
            <p:nvSpPr>
              <p:cNvPr id="104463" name="Rectangle 13"/>
              <p:cNvSpPr>
                <a:spLocks noChangeArrowheads="1"/>
              </p:cNvSpPr>
              <p:nvPr/>
            </p:nvSpPr>
            <p:spPr bwMode="auto">
              <a:xfrm>
                <a:off x="701567" y="4711799"/>
                <a:ext cx="7903043" cy="733391"/>
              </a:xfrm>
              <a:prstGeom prst="rect">
                <a:avLst/>
              </a:prstGeom>
              <a:solidFill>
                <a:srgbClr val="D4EBF1"/>
              </a:solidFill>
              <a:ln w="9525">
                <a:noFill/>
                <a:miter lim="800000"/>
                <a:headEnd/>
                <a:tailEnd/>
              </a:ln>
              <a:effectLst>
                <a:prstShdw prst="shdw17" dist="17961" dir="2700000">
                  <a:srgbClr val="7A997A"/>
                </a:prstShdw>
              </a:effectLst>
            </p:spPr>
            <p:txBody>
              <a:bodyPr wrap="none" lIns="87062" tIns="43533" rIns="87062" bIns="43533" anchor="ctr"/>
              <a:lstStyle/>
              <a:p>
                <a:pPr algn="ctr" defTabSz="873125" eaLnBrk="0" hangingPunct="0"/>
                <a:r>
                  <a:rPr lang="ja-JP" altLang="en-US" sz="2400" b="1">
                    <a:latin typeface="ＭＳ Ｐゴシック" charset="-128"/>
                  </a:rPr>
                  <a:t>侵害に対する権利行使</a:t>
                </a:r>
                <a:endParaRPr lang="ja-JP" altLang="en-US" sz="900">
                  <a:latin typeface="ＭＳ Ｐゴシック" charset="-128"/>
                </a:endParaRPr>
              </a:p>
            </p:txBody>
          </p:sp>
        </p:grpSp>
      </p:grpSp>
      <p:sp>
        <p:nvSpPr>
          <p:cNvPr id="104453" name="スライド番号プレースホルダー 4"/>
          <p:cNvSpPr>
            <a:spLocks noGrp="1"/>
          </p:cNvSpPr>
          <p:nvPr>
            <p:ph type="sldNum" sz="quarter" idx="12"/>
          </p:nvPr>
        </p:nvSpPr>
        <p:spPr bwMode="auto">
          <a:xfrm>
            <a:off x="9421813" y="6569075"/>
            <a:ext cx="577850" cy="244475"/>
          </a:xfrm>
          <a:noFill/>
          <a:ln>
            <a:miter lim="800000"/>
            <a:headEnd/>
            <a:tailEnd/>
          </a:ln>
        </p:spPr>
        <p:txBody>
          <a:bodyPr/>
          <a:lstStyle/>
          <a:p>
            <a:pPr>
              <a:lnSpc>
                <a:spcPct val="80000"/>
              </a:lnSpc>
            </a:pPr>
            <a:fld id="{3D20874B-1CBF-4D1D-A1EB-C2550CABC592}" type="slidenum">
              <a:rPr lang="en-US" altLang="ja-JP" sz="1200" smtClean="0">
                <a:ea typeface="ＭＳ Ｐゴシック" charset="-128"/>
              </a:rPr>
              <a:pPr>
                <a:lnSpc>
                  <a:spcPct val="80000"/>
                </a:lnSpc>
              </a:pPr>
              <a:t>28</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7" name="Group 16"/>
          <p:cNvGrpSpPr>
            <a:grpSpLocks/>
          </p:cNvGrpSpPr>
          <p:nvPr/>
        </p:nvGrpSpPr>
        <p:grpSpPr bwMode="auto">
          <a:xfrm>
            <a:off x="271463" y="1484313"/>
            <a:ext cx="9145587" cy="5257800"/>
            <a:chOff x="108" y="799"/>
            <a:chExt cx="5459" cy="3448"/>
          </a:xfrm>
        </p:grpSpPr>
        <p:sp>
          <p:nvSpPr>
            <p:cNvPr id="106501" name="Rectangle 2"/>
            <p:cNvSpPr>
              <a:spLocks noChangeArrowheads="1"/>
            </p:cNvSpPr>
            <p:nvPr/>
          </p:nvSpPr>
          <p:spPr bwMode="auto">
            <a:xfrm>
              <a:off x="116" y="799"/>
              <a:ext cx="1043" cy="726"/>
            </a:xfrm>
            <a:prstGeom prst="rect">
              <a:avLst/>
            </a:prstGeom>
            <a:solidFill>
              <a:srgbClr val="FFFF99"/>
            </a:solidFill>
            <a:ln w="9525">
              <a:noFill/>
              <a:miter lim="800000"/>
              <a:headEnd/>
              <a:tailEnd/>
            </a:ln>
            <a:effectLst>
              <a:prstShdw prst="shdw17" dist="17961" dir="2700000">
                <a:srgbClr val="986E06"/>
              </a:prstShdw>
            </a:effectLst>
          </p:spPr>
          <p:txBody>
            <a:bodyPr wrap="none" lIns="91431" tIns="45715" rIns="91431" bIns="45715" anchor="ctr"/>
            <a:lstStyle/>
            <a:p>
              <a:pPr algn="ctr"/>
              <a:r>
                <a:rPr lang="ja-JP" altLang="en-US" sz="2000" b="1">
                  <a:solidFill>
                    <a:srgbClr val="000000"/>
                  </a:solidFill>
                </a:rPr>
                <a:t>独占実施</a:t>
              </a:r>
            </a:p>
          </p:txBody>
        </p:sp>
        <p:sp>
          <p:nvSpPr>
            <p:cNvPr id="106502" name="Rectangle 3"/>
            <p:cNvSpPr>
              <a:spLocks noChangeArrowheads="1"/>
            </p:cNvSpPr>
            <p:nvPr/>
          </p:nvSpPr>
          <p:spPr bwMode="auto">
            <a:xfrm>
              <a:off x="1247" y="802"/>
              <a:ext cx="4320" cy="726"/>
            </a:xfrm>
            <a:prstGeom prst="rect">
              <a:avLst/>
            </a:prstGeom>
            <a:solidFill>
              <a:srgbClr val="CCFFFF"/>
            </a:solidFill>
            <a:ln w="33401">
              <a:solidFill>
                <a:srgbClr val="33CCCC"/>
              </a:solidFill>
              <a:miter lim="800000"/>
              <a:headEnd/>
              <a:tailEnd/>
            </a:ln>
          </p:spPr>
          <p:txBody>
            <a:bodyPr wrap="none" lIns="91431" tIns="45715" rIns="91431" bIns="45715" anchor="ctr"/>
            <a:lstStyle/>
            <a:p>
              <a:r>
                <a:rPr lang="en-US" altLang="ja-JP" sz="1400" b="1"/>
                <a:t>○</a:t>
              </a:r>
              <a:r>
                <a:rPr lang="ja-JP" altLang="en-US" sz="1400" b="1"/>
                <a:t>最も基本的な機能で、市場を独占でき価格も維持</a:t>
              </a:r>
            </a:p>
            <a:p>
              <a:r>
                <a:rPr lang="ja-JP" altLang="en-US" sz="1400" b="1"/>
                <a:t>△侵害した他社商品がでないよう監視体制が必要</a:t>
              </a:r>
            </a:p>
            <a:p>
              <a:r>
                <a:rPr lang="ja-JP" altLang="en-US" sz="1400" b="1"/>
                <a:t>△一社独占のため、その技術が普及しないこともある</a:t>
              </a:r>
            </a:p>
            <a:p>
              <a:r>
                <a:rPr lang="ja-JP" altLang="en-US" sz="1400" b="1"/>
                <a:t>△重要特許であるほど、他社に無効審判等による攻撃を受けるおそれ</a:t>
              </a:r>
            </a:p>
          </p:txBody>
        </p:sp>
        <p:sp>
          <p:nvSpPr>
            <p:cNvPr id="106503" name="Rectangle 4"/>
            <p:cNvSpPr>
              <a:spLocks noChangeArrowheads="1"/>
            </p:cNvSpPr>
            <p:nvPr/>
          </p:nvSpPr>
          <p:spPr bwMode="auto">
            <a:xfrm>
              <a:off x="113" y="1572"/>
              <a:ext cx="1043" cy="546"/>
            </a:xfrm>
            <a:prstGeom prst="rect">
              <a:avLst/>
            </a:prstGeom>
            <a:solidFill>
              <a:srgbClr val="FFFF99"/>
            </a:solidFill>
            <a:ln w="9525">
              <a:noFill/>
              <a:miter lim="800000"/>
              <a:headEnd/>
              <a:tailEnd/>
            </a:ln>
            <a:effectLst>
              <a:prstShdw prst="shdw17" dist="17961" dir="2700000">
                <a:srgbClr val="986E06"/>
              </a:prstShdw>
            </a:effectLst>
          </p:spPr>
          <p:txBody>
            <a:bodyPr wrap="none" lIns="91431" tIns="45715" rIns="91431" bIns="45715" anchor="ctr"/>
            <a:lstStyle/>
            <a:p>
              <a:pPr algn="ctr"/>
              <a:r>
                <a:rPr lang="ja-JP" altLang="en-US" sz="2000" b="1">
                  <a:solidFill>
                    <a:srgbClr val="000000"/>
                  </a:solidFill>
                </a:rPr>
                <a:t>通常実施権</a:t>
              </a:r>
            </a:p>
            <a:p>
              <a:pPr algn="ctr"/>
              <a:r>
                <a:rPr lang="ja-JP" altLang="en-US" sz="2000" b="1">
                  <a:solidFill>
                    <a:srgbClr val="000000"/>
                  </a:solidFill>
                </a:rPr>
                <a:t>の許諾</a:t>
              </a:r>
            </a:p>
          </p:txBody>
        </p:sp>
        <p:sp>
          <p:nvSpPr>
            <p:cNvPr id="106504" name="Rectangle 5"/>
            <p:cNvSpPr>
              <a:spLocks noChangeArrowheads="1"/>
            </p:cNvSpPr>
            <p:nvPr/>
          </p:nvSpPr>
          <p:spPr bwMode="auto">
            <a:xfrm>
              <a:off x="1247" y="1572"/>
              <a:ext cx="4320" cy="546"/>
            </a:xfrm>
            <a:prstGeom prst="rect">
              <a:avLst/>
            </a:prstGeom>
            <a:solidFill>
              <a:schemeClr val="bg1"/>
            </a:solidFill>
            <a:ln w="33401">
              <a:solidFill>
                <a:srgbClr val="33CCCC"/>
              </a:solidFill>
              <a:miter lim="800000"/>
              <a:headEnd/>
              <a:tailEnd/>
            </a:ln>
          </p:spPr>
          <p:txBody>
            <a:bodyPr wrap="none" lIns="91431" tIns="45715" rIns="91431" bIns="45715" anchor="ctr"/>
            <a:lstStyle/>
            <a:p>
              <a:r>
                <a:rPr lang="en-US" altLang="ja-JP" sz="1400" b="1"/>
                <a:t>○</a:t>
              </a:r>
              <a:r>
                <a:rPr lang="ja-JP" altLang="en-US" sz="1400" b="1"/>
                <a:t>事業リスクを分散することが可能</a:t>
              </a:r>
            </a:p>
            <a:p>
              <a:r>
                <a:rPr lang="ja-JP" altLang="en-US" sz="1400" b="1"/>
                <a:t>○数多くの事業者に利用させることにより販路拡大が期待</a:t>
              </a:r>
            </a:p>
            <a:p>
              <a:r>
                <a:rPr lang="ja-JP" altLang="en-US" sz="1400" b="1"/>
                <a:t>△一般的にライセンス料は少額（交渉によって差）</a:t>
              </a:r>
            </a:p>
          </p:txBody>
        </p:sp>
        <p:sp>
          <p:nvSpPr>
            <p:cNvPr id="106505" name="Rectangle 6"/>
            <p:cNvSpPr>
              <a:spLocks noChangeArrowheads="1"/>
            </p:cNvSpPr>
            <p:nvPr/>
          </p:nvSpPr>
          <p:spPr bwMode="auto">
            <a:xfrm>
              <a:off x="116" y="2160"/>
              <a:ext cx="1043" cy="544"/>
            </a:xfrm>
            <a:prstGeom prst="rect">
              <a:avLst/>
            </a:prstGeom>
            <a:solidFill>
              <a:srgbClr val="FFFF99"/>
            </a:solidFill>
            <a:ln w="9525">
              <a:noFill/>
              <a:miter lim="800000"/>
              <a:headEnd/>
              <a:tailEnd/>
            </a:ln>
            <a:effectLst>
              <a:prstShdw prst="shdw17" dist="17961" dir="2700000">
                <a:srgbClr val="986E06"/>
              </a:prstShdw>
            </a:effectLst>
          </p:spPr>
          <p:txBody>
            <a:bodyPr wrap="none" lIns="91431" tIns="45715" rIns="91431" bIns="45715" anchor="ctr"/>
            <a:lstStyle/>
            <a:p>
              <a:pPr algn="ctr"/>
              <a:r>
                <a:rPr lang="ja-JP" altLang="en-US" sz="2000" b="1">
                  <a:solidFill>
                    <a:srgbClr val="000000"/>
                  </a:solidFill>
                </a:rPr>
                <a:t>部分</a:t>
              </a:r>
            </a:p>
            <a:p>
              <a:pPr algn="ctr"/>
              <a:r>
                <a:rPr lang="ja-JP" altLang="en-US" sz="2000" b="1">
                  <a:solidFill>
                    <a:srgbClr val="000000"/>
                  </a:solidFill>
                </a:rPr>
                <a:t>ライセンス</a:t>
              </a:r>
            </a:p>
          </p:txBody>
        </p:sp>
        <p:sp>
          <p:nvSpPr>
            <p:cNvPr id="106506" name="Rectangle 7"/>
            <p:cNvSpPr>
              <a:spLocks noChangeArrowheads="1"/>
            </p:cNvSpPr>
            <p:nvPr/>
          </p:nvSpPr>
          <p:spPr bwMode="auto">
            <a:xfrm>
              <a:off x="1247" y="2162"/>
              <a:ext cx="4320" cy="544"/>
            </a:xfrm>
            <a:prstGeom prst="rect">
              <a:avLst/>
            </a:prstGeom>
            <a:solidFill>
              <a:srgbClr val="CCFFFF"/>
            </a:solidFill>
            <a:ln w="33401">
              <a:solidFill>
                <a:srgbClr val="33CCCC"/>
              </a:solidFill>
              <a:miter lim="800000"/>
              <a:headEnd/>
              <a:tailEnd/>
            </a:ln>
          </p:spPr>
          <p:txBody>
            <a:bodyPr wrap="none" lIns="91431" tIns="45715" rIns="91431" bIns="45715" anchor="ctr"/>
            <a:lstStyle/>
            <a:p>
              <a:r>
                <a:rPr lang="en-US" altLang="ja-JP" sz="1400" b="1"/>
                <a:t>○</a:t>
              </a:r>
              <a:r>
                <a:rPr lang="ja-JP" altLang="en-US" sz="1400" b="1"/>
                <a:t>自社で実施しながら、商品・地域等を限定してライセンスする</a:t>
              </a:r>
            </a:p>
            <a:p>
              <a:r>
                <a:rPr lang="ja-JP" altLang="en-US" sz="1400" b="1"/>
                <a:t>　ことにより、利益を最大に得ようとする戦略が可能</a:t>
              </a:r>
            </a:p>
            <a:p>
              <a:r>
                <a:rPr lang="ja-JP" altLang="en-US" sz="1400" b="1"/>
                <a:t>△契約内容が複雑化</a:t>
              </a:r>
            </a:p>
          </p:txBody>
        </p:sp>
        <p:sp>
          <p:nvSpPr>
            <p:cNvPr id="106507" name="Rectangle 8"/>
            <p:cNvSpPr>
              <a:spLocks noChangeArrowheads="1"/>
            </p:cNvSpPr>
            <p:nvPr/>
          </p:nvSpPr>
          <p:spPr bwMode="auto">
            <a:xfrm>
              <a:off x="113" y="2753"/>
              <a:ext cx="1043" cy="416"/>
            </a:xfrm>
            <a:prstGeom prst="rect">
              <a:avLst/>
            </a:prstGeom>
            <a:solidFill>
              <a:srgbClr val="FFFF99"/>
            </a:solidFill>
            <a:ln w="9525">
              <a:noFill/>
              <a:miter lim="800000"/>
              <a:headEnd/>
              <a:tailEnd/>
            </a:ln>
            <a:effectLst>
              <a:prstShdw prst="shdw17" dist="17961" dir="2700000">
                <a:srgbClr val="986E06"/>
              </a:prstShdw>
            </a:effectLst>
          </p:spPr>
          <p:txBody>
            <a:bodyPr wrap="none" lIns="91431" tIns="45715" rIns="91431" bIns="45715" anchor="ctr"/>
            <a:lstStyle/>
            <a:p>
              <a:pPr algn="ctr"/>
              <a:r>
                <a:rPr lang="ja-JP" altLang="en-US" sz="2000" b="1">
                  <a:solidFill>
                    <a:srgbClr val="000000"/>
                  </a:solidFill>
                </a:rPr>
                <a:t>クロス</a:t>
              </a:r>
            </a:p>
            <a:p>
              <a:pPr algn="ctr"/>
              <a:r>
                <a:rPr lang="ja-JP" altLang="en-US" sz="2000" b="1">
                  <a:solidFill>
                    <a:srgbClr val="000000"/>
                  </a:solidFill>
                </a:rPr>
                <a:t>ライセンス</a:t>
              </a:r>
            </a:p>
          </p:txBody>
        </p:sp>
        <p:sp>
          <p:nvSpPr>
            <p:cNvPr id="106508" name="Rectangle 9"/>
            <p:cNvSpPr>
              <a:spLocks noChangeArrowheads="1"/>
            </p:cNvSpPr>
            <p:nvPr/>
          </p:nvSpPr>
          <p:spPr bwMode="auto">
            <a:xfrm>
              <a:off x="1247" y="2753"/>
              <a:ext cx="4320" cy="427"/>
            </a:xfrm>
            <a:prstGeom prst="rect">
              <a:avLst/>
            </a:prstGeom>
            <a:solidFill>
              <a:schemeClr val="bg1"/>
            </a:solidFill>
            <a:ln w="33401">
              <a:solidFill>
                <a:srgbClr val="33CCCC"/>
              </a:solidFill>
              <a:miter lim="800000"/>
              <a:headEnd/>
              <a:tailEnd/>
            </a:ln>
          </p:spPr>
          <p:txBody>
            <a:bodyPr wrap="none" lIns="91431" tIns="45715" rIns="91431" bIns="45715" anchor="ctr"/>
            <a:lstStyle/>
            <a:p>
              <a:r>
                <a:rPr lang="en-US" altLang="ja-JP" sz="1400" b="1"/>
                <a:t>○</a:t>
              </a:r>
              <a:r>
                <a:rPr lang="ja-JP" altLang="en-US" sz="1400" b="1"/>
                <a:t>自社特許と他社特許の相互利用が可能（共倒れの防止）</a:t>
              </a:r>
            </a:p>
            <a:p>
              <a:r>
                <a:rPr lang="ja-JP" altLang="en-US" sz="1400" b="1"/>
                <a:t>△ライバルと締結しなければならない場合あり</a:t>
              </a:r>
            </a:p>
          </p:txBody>
        </p:sp>
        <p:sp>
          <p:nvSpPr>
            <p:cNvPr id="106509" name="Rectangle 10"/>
            <p:cNvSpPr>
              <a:spLocks noChangeArrowheads="1"/>
            </p:cNvSpPr>
            <p:nvPr/>
          </p:nvSpPr>
          <p:spPr bwMode="auto">
            <a:xfrm>
              <a:off x="113" y="3215"/>
              <a:ext cx="1043" cy="555"/>
            </a:xfrm>
            <a:prstGeom prst="rect">
              <a:avLst/>
            </a:prstGeom>
            <a:solidFill>
              <a:srgbClr val="FFFF99"/>
            </a:solidFill>
            <a:ln w="9525">
              <a:noFill/>
              <a:miter lim="800000"/>
              <a:headEnd/>
              <a:tailEnd/>
            </a:ln>
            <a:effectLst>
              <a:prstShdw prst="shdw17" dist="17961" dir="2700000">
                <a:srgbClr val="986E06"/>
              </a:prstShdw>
            </a:effectLst>
          </p:spPr>
          <p:txBody>
            <a:bodyPr wrap="none" lIns="91431" tIns="45715" rIns="91431" bIns="45715" anchor="ctr"/>
            <a:lstStyle/>
            <a:p>
              <a:pPr algn="ctr"/>
              <a:r>
                <a:rPr lang="ja-JP" altLang="en-US" sz="2000" b="1">
                  <a:solidFill>
                    <a:srgbClr val="000000"/>
                  </a:solidFill>
                </a:rPr>
                <a:t>パテント</a:t>
              </a:r>
            </a:p>
            <a:p>
              <a:pPr algn="ctr"/>
              <a:r>
                <a:rPr lang="ja-JP" altLang="en-US" sz="2000" b="1">
                  <a:solidFill>
                    <a:srgbClr val="000000"/>
                  </a:solidFill>
                </a:rPr>
                <a:t>プール</a:t>
              </a:r>
            </a:p>
          </p:txBody>
        </p:sp>
        <p:sp>
          <p:nvSpPr>
            <p:cNvPr id="106510" name="Rectangle 11"/>
            <p:cNvSpPr>
              <a:spLocks noChangeArrowheads="1"/>
            </p:cNvSpPr>
            <p:nvPr/>
          </p:nvSpPr>
          <p:spPr bwMode="auto">
            <a:xfrm>
              <a:off x="1247" y="3227"/>
              <a:ext cx="4320" cy="544"/>
            </a:xfrm>
            <a:prstGeom prst="rect">
              <a:avLst/>
            </a:prstGeom>
            <a:solidFill>
              <a:srgbClr val="CCFFFF"/>
            </a:solidFill>
            <a:ln w="33401">
              <a:solidFill>
                <a:srgbClr val="33CCCC"/>
              </a:solidFill>
              <a:miter lim="800000"/>
              <a:headEnd/>
              <a:tailEnd/>
            </a:ln>
          </p:spPr>
          <p:txBody>
            <a:bodyPr wrap="none" lIns="91431" tIns="45715" rIns="91431" bIns="45715" anchor="ctr"/>
            <a:lstStyle/>
            <a:p>
              <a:r>
                <a:rPr lang="en-US" altLang="ja-JP" sz="1400" b="1"/>
                <a:t>○</a:t>
              </a:r>
              <a:r>
                <a:rPr lang="ja-JP" altLang="en-US" sz="1400" b="1"/>
                <a:t>協議会設立による特許権の開放（安価なライセンス料金）</a:t>
              </a:r>
            </a:p>
            <a:p>
              <a:r>
                <a:rPr lang="ja-JP" altLang="en-US" sz="1400" b="1"/>
                <a:t>○複数の同業者が特許を持ち寄り一括管理（１人よりは多数）</a:t>
              </a:r>
            </a:p>
            <a:p>
              <a:r>
                <a:rPr lang="ja-JP" altLang="en-US" sz="1400" b="1"/>
                <a:t>△独禁法の不当な取引制限に注意</a:t>
              </a:r>
            </a:p>
          </p:txBody>
        </p:sp>
        <p:sp>
          <p:nvSpPr>
            <p:cNvPr id="106511" name="Rectangle 12"/>
            <p:cNvSpPr>
              <a:spLocks noChangeArrowheads="1"/>
            </p:cNvSpPr>
            <p:nvPr/>
          </p:nvSpPr>
          <p:spPr bwMode="auto">
            <a:xfrm>
              <a:off x="108" y="3807"/>
              <a:ext cx="1048" cy="438"/>
            </a:xfrm>
            <a:prstGeom prst="rect">
              <a:avLst/>
            </a:prstGeom>
            <a:solidFill>
              <a:srgbClr val="FFFF99"/>
            </a:solidFill>
            <a:ln w="9525">
              <a:noFill/>
              <a:miter lim="800000"/>
              <a:headEnd/>
              <a:tailEnd/>
            </a:ln>
            <a:effectLst>
              <a:prstShdw prst="shdw17" dist="17961" dir="2700000">
                <a:srgbClr val="986E06"/>
              </a:prstShdw>
            </a:effectLst>
          </p:spPr>
          <p:txBody>
            <a:bodyPr wrap="none" lIns="91431" tIns="45715" rIns="91431" bIns="45715" anchor="ctr"/>
            <a:lstStyle/>
            <a:p>
              <a:pPr algn="ctr"/>
              <a:r>
                <a:rPr lang="ja-JP" altLang="en-US" sz="2000" b="1">
                  <a:solidFill>
                    <a:srgbClr val="000000"/>
                  </a:solidFill>
                </a:rPr>
                <a:t>専用実施権</a:t>
              </a:r>
            </a:p>
            <a:p>
              <a:pPr algn="ctr"/>
              <a:r>
                <a:rPr lang="ja-JP" altLang="en-US" sz="2000" b="1">
                  <a:solidFill>
                    <a:srgbClr val="000000"/>
                  </a:solidFill>
                </a:rPr>
                <a:t>の設定</a:t>
              </a:r>
            </a:p>
          </p:txBody>
        </p:sp>
        <p:sp>
          <p:nvSpPr>
            <p:cNvPr id="106512" name="Rectangle 13"/>
            <p:cNvSpPr>
              <a:spLocks noChangeArrowheads="1"/>
            </p:cNvSpPr>
            <p:nvPr/>
          </p:nvSpPr>
          <p:spPr bwMode="auto">
            <a:xfrm>
              <a:off x="1236" y="3819"/>
              <a:ext cx="4320" cy="428"/>
            </a:xfrm>
            <a:prstGeom prst="rect">
              <a:avLst/>
            </a:prstGeom>
            <a:solidFill>
              <a:schemeClr val="bg1"/>
            </a:solidFill>
            <a:ln w="33401">
              <a:solidFill>
                <a:srgbClr val="33CCCC"/>
              </a:solidFill>
              <a:miter lim="800000"/>
              <a:headEnd/>
              <a:tailEnd/>
            </a:ln>
          </p:spPr>
          <p:txBody>
            <a:bodyPr wrap="none" lIns="91431" tIns="45715" rIns="91431" bIns="45715" anchor="ctr"/>
            <a:lstStyle/>
            <a:p>
              <a:r>
                <a:rPr lang="en-US" altLang="ja-JP" sz="1400" b="1"/>
                <a:t>○</a:t>
              </a:r>
              <a:r>
                <a:rPr lang="ja-JP" altLang="en-US" sz="1400" b="1"/>
                <a:t>通常実施権よりも高額なライセンス料が期待できる</a:t>
              </a:r>
            </a:p>
            <a:p>
              <a:r>
                <a:rPr lang="ja-JP" altLang="en-US" sz="1400" b="1"/>
                <a:t>△特許権者であっても実施できない</a:t>
              </a:r>
            </a:p>
          </p:txBody>
        </p:sp>
      </p:grpSp>
      <p:sp>
        <p:nvSpPr>
          <p:cNvPr id="62467" name="テキスト ボックス 15"/>
          <p:cNvSpPr txBox="1">
            <a:spLocks noChangeArrowheads="1"/>
          </p:cNvSpPr>
          <p:nvPr/>
        </p:nvSpPr>
        <p:spPr bwMode="auto">
          <a:xfrm>
            <a:off x="1833563" y="198438"/>
            <a:ext cx="2492375" cy="646112"/>
          </a:xfrm>
          <a:prstGeom prst="rect">
            <a:avLst/>
          </a:prstGeom>
          <a:noFill/>
          <a:ln>
            <a:noFill/>
          </a:ln>
          <a:effectLst>
            <a:outerShdw dist="30000" dir="5400000" rotWithShape="0">
              <a:schemeClr val="bg1">
                <a:alpha val="45000"/>
              </a:schemeClr>
            </a:outerShdw>
          </a:effectLst>
          <a:extLst>
            <a:ext uri="{909E8E84-426E-40DD-AFC4-6F175D3DCCD1}"/>
            <a:ext uri="{91240B29-F687-4F45-9708-019B960494DF}"/>
          </a:extLst>
        </p:spPr>
        <p:txBody>
          <a:bodyPr wrap="none">
            <a:spAutoFit/>
          </a:bodyPr>
          <a:lstStyle>
            <a:lvl1pPr defTabSz="457200" eaLnBrk="0" hangingPunct="0">
              <a:defRPr kumimoji="1">
                <a:solidFill>
                  <a:schemeClr val="tx1"/>
                </a:solidFill>
                <a:latin typeface="Tw Cen MT" pitchFamily="34" charset="0"/>
                <a:ea typeface="ＭＳ Ｐゴシック" charset="-128"/>
              </a:defRPr>
            </a:lvl1pPr>
            <a:lvl2pPr marL="742950" indent="-285750" defTabSz="457200" eaLnBrk="0" hangingPunct="0">
              <a:defRPr kumimoji="1">
                <a:solidFill>
                  <a:schemeClr val="tx1"/>
                </a:solidFill>
                <a:latin typeface="Tw Cen MT" pitchFamily="34" charset="0"/>
                <a:ea typeface="ＭＳ Ｐゴシック" charset="-128"/>
              </a:defRPr>
            </a:lvl2pPr>
            <a:lvl3pPr marL="1143000" indent="-228600" defTabSz="457200" eaLnBrk="0" hangingPunct="0">
              <a:defRPr kumimoji="1">
                <a:solidFill>
                  <a:schemeClr val="tx1"/>
                </a:solidFill>
                <a:latin typeface="Tw Cen MT" pitchFamily="34" charset="0"/>
                <a:ea typeface="ＭＳ Ｐゴシック" charset="-128"/>
              </a:defRPr>
            </a:lvl3pPr>
            <a:lvl4pPr marL="1600200" indent="-228600" defTabSz="457200" eaLnBrk="0" hangingPunct="0">
              <a:defRPr kumimoji="1">
                <a:solidFill>
                  <a:schemeClr val="tx1"/>
                </a:solidFill>
                <a:latin typeface="Tw Cen MT" pitchFamily="34" charset="0"/>
                <a:ea typeface="ＭＳ Ｐゴシック" charset="-128"/>
              </a:defRPr>
            </a:lvl4pPr>
            <a:lvl5pPr marL="2057400" indent="-228600" defTabSz="457200" eaLnBrk="0" hangingPunct="0">
              <a:defRPr kumimoji="1">
                <a:solidFill>
                  <a:schemeClr val="tx1"/>
                </a:solidFill>
                <a:latin typeface="Tw Cen MT" pitchFamily="34"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Tw Cen MT" pitchFamily="34" charset="0"/>
                <a:ea typeface="ＭＳ Ｐゴシック" charset="-128"/>
              </a:defRPr>
            </a:lvl9pPr>
          </a:lstStyle>
          <a:p>
            <a:pPr eaLnBrk="1" hangingPunct="1">
              <a:defRPr/>
            </a:pPr>
            <a:r>
              <a:rPr lang="ja-JP" altLang="en-US" sz="3600"/>
              <a:t>特許の活用</a:t>
            </a:r>
          </a:p>
        </p:txBody>
      </p:sp>
      <p:sp>
        <p:nvSpPr>
          <p:cNvPr id="106499" name="テキスト ボックス 1"/>
          <p:cNvSpPr txBox="1">
            <a:spLocks noChangeArrowheads="1"/>
          </p:cNvSpPr>
          <p:nvPr/>
        </p:nvSpPr>
        <p:spPr bwMode="auto">
          <a:xfrm>
            <a:off x="0" y="0"/>
            <a:ext cx="1833563" cy="523875"/>
          </a:xfrm>
          <a:prstGeom prst="rect">
            <a:avLst/>
          </a:prstGeom>
          <a:noFill/>
          <a:ln w="9525">
            <a:noFill/>
            <a:miter lim="800000"/>
            <a:headEnd/>
            <a:tailEnd/>
          </a:ln>
        </p:spPr>
        <p:txBody>
          <a:bodyPr>
            <a:spAutoFit/>
          </a:bodyPr>
          <a:lstStyle/>
          <a:p>
            <a:r>
              <a:rPr lang="ja-JP" altLang="en-US" sz="2800"/>
              <a:t>５－２－３</a:t>
            </a:r>
          </a:p>
        </p:txBody>
      </p:sp>
      <p:sp>
        <p:nvSpPr>
          <p:cNvPr id="106500" name="スライド番号プレースホルダー 1"/>
          <p:cNvSpPr>
            <a:spLocks noGrp="1"/>
          </p:cNvSpPr>
          <p:nvPr>
            <p:ph type="sldNum" sz="quarter" idx="12"/>
          </p:nvPr>
        </p:nvSpPr>
        <p:spPr bwMode="auto">
          <a:xfrm>
            <a:off x="9371013" y="6497638"/>
            <a:ext cx="577850" cy="244475"/>
          </a:xfrm>
          <a:noFill/>
          <a:ln>
            <a:miter lim="800000"/>
            <a:headEnd/>
            <a:tailEnd/>
          </a:ln>
        </p:spPr>
        <p:txBody>
          <a:bodyPr/>
          <a:lstStyle/>
          <a:p>
            <a:pPr>
              <a:lnSpc>
                <a:spcPct val="80000"/>
              </a:lnSpc>
            </a:pPr>
            <a:fld id="{2C3542F5-F25C-4A76-BB05-1DFC1C8C4164}" type="slidenum">
              <a:rPr lang="en-US" altLang="ja-JP" sz="1200" smtClean="0">
                <a:ea typeface="ＭＳ Ｐゴシック" charset="-128"/>
              </a:rPr>
              <a:pPr>
                <a:lnSpc>
                  <a:spcPct val="80000"/>
                </a:lnSpc>
              </a:pPr>
              <a:t>29</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a:xfrm>
            <a:off x="1352550" y="333375"/>
            <a:ext cx="8832850" cy="990600"/>
          </a:xfrm>
        </p:spPr>
        <p:txBody>
          <a:bodyPr/>
          <a:lstStyle/>
          <a:p>
            <a:r>
              <a:rPr lang="ja-JP" altLang="en-US" smtClean="0">
                <a:solidFill>
                  <a:schemeClr val="tx1"/>
                </a:solidFill>
                <a:latin typeface="ＭＳ Ｐゴシック" charset="-128"/>
                <a:ea typeface="ＭＳ Ｐゴシック" charset="-128"/>
              </a:rPr>
              <a:t>第５時限　目次</a:t>
            </a:r>
          </a:p>
        </p:txBody>
      </p:sp>
      <p:pic>
        <p:nvPicPr>
          <p:cNvPr id="53250"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53251"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E9EAC39C-EA1B-423A-A59A-1D0A71546030}" type="slidenum">
              <a:rPr lang="en-US" altLang="ja-JP" sz="1200" smtClean="0">
                <a:ea typeface="ＭＳ Ｐゴシック" charset="-128"/>
              </a:rPr>
              <a:pPr>
                <a:lnSpc>
                  <a:spcPct val="80000"/>
                </a:lnSpc>
              </a:pPr>
              <a:t>3</a:t>
            </a:fld>
            <a:endParaRPr lang="en-US" altLang="ja-JP" sz="1200" smtClean="0">
              <a:ea typeface="ＭＳ Ｐゴシック" charset="-128"/>
            </a:endParaRPr>
          </a:p>
        </p:txBody>
      </p:sp>
      <p:sp>
        <p:nvSpPr>
          <p:cNvPr id="53252" name="Rectangle 3"/>
          <p:cNvSpPr txBox="1">
            <a:spLocks/>
          </p:cNvSpPr>
          <p:nvPr/>
        </p:nvSpPr>
        <p:spPr bwMode="auto">
          <a:xfrm>
            <a:off x="3008313" y="1628775"/>
            <a:ext cx="6192837" cy="4968875"/>
          </a:xfrm>
          <a:prstGeom prst="rect">
            <a:avLst/>
          </a:prstGeom>
          <a:noFill/>
          <a:ln w="9525">
            <a:solidFill>
              <a:schemeClr val="accent2"/>
            </a:solidFill>
            <a:miter lim="800000"/>
            <a:headEnd/>
            <a:tailEnd/>
          </a:ln>
        </p:spPr>
        <p:txBody>
          <a:bodyPr/>
          <a:lstStyle/>
          <a:p>
            <a:pPr marL="319088" indent="-319088" eaLnBrk="0" hangingPunct="0">
              <a:spcBef>
                <a:spcPts val="700"/>
              </a:spcBef>
              <a:buClr>
                <a:schemeClr val="accent2"/>
              </a:buClr>
              <a:buSzPct val="60000"/>
              <a:buFont typeface="Wingdings" pitchFamily="2" charset="2"/>
              <a:buNone/>
            </a:pPr>
            <a:r>
              <a:rPr lang="ja-JP" altLang="en-US" sz="2400">
                <a:solidFill>
                  <a:srgbClr val="FF0000"/>
                </a:solidFill>
                <a:latin typeface="ＭＳ Ｐゴシック" charset="-128"/>
              </a:rPr>
              <a:t>５－１　特定技術分野と知財</a:t>
            </a:r>
          </a:p>
          <a:p>
            <a:pPr marL="319088" indent="-319088" eaLnBrk="0" hangingPunct="0">
              <a:spcBef>
                <a:spcPts val="700"/>
              </a:spcBef>
              <a:buClr>
                <a:schemeClr val="accent2"/>
              </a:buClr>
              <a:buSzPct val="60000"/>
              <a:buFont typeface="Wingdings" pitchFamily="2" charset="2"/>
              <a:buNone/>
            </a:pPr>
            <a:r>
              <a:rPr lang="ja-JP" altLang="en-US" sz="2000">
                <a:solidFill>
                  <a:srgbClr val="FF0000"/>
                </a:solidFill>
                <a:latin typeface="ＭＳ Ｐゴシック" charset="-128"/>
              </a:rPr>
              <a:t>５－１－１　ライフサイエンス関連分野</a:t>
            </a:r>
          </a:p>
          <a:p>
            <a:pPr marL="319088" indent="-319088">
              <a:spcBef>
                <a:spcPts val="700"/>
              </a:spcBef>
              <a:buClr>
                <a:schemeClr val="accent2"/>
              </a:buClr>
              <a:buSzPct val="60000"/>
              <a:buFont typeface="Wingdings" pitchFamily="2" charset="2"/>
              <a:buNone/>
            </a:pPr>
            <a:r>
              <a:rPr lang="ja-JP" altLang="en-US" sz="2000">
                <a:solidFill>
                  <a:srgbClr val="FF0000"/>
                </a:solidFill>
                <a:latin typeface="ＭＳ Ｐゴシック" charset="-128"/>
              </a:rPr>
              <a:t>５－１－２　ソフトウェア関連発明</a:t>
            </a:r>
            <a:endParaRPr lang="en-US" altLang="ja-JP" sz="2000">
              <a:solidFill>
                <a:srgbClr val="FF0000"/>
              </a:solidFill>
              <a:latin typeface="ＭＳ Ｐゴシック" charset="-128"/>
            </a:endParaRPr>
          </a:p>
          <a:p>
            <a:pPr marL="319088" indent="-319088" eaLnBrk="0" hangingPunct="0">
              <a:spcBef>
                <a:spcPts val="700"/>
              </a:spcBef>
              <a:buClr>
                <a:schemeClr val="accent2"/>
              </a:buClr>
              <a:buSzPct val="60000"/>
              <a:buFont typeface="Wingdings" pitchFamily="2" charset="2"/>
              <a:buNone/>
            </a:pPr>
            <a:r>
              <a:rPr lang="ja-JP" altLang="en-US" sz="2400">
                <a:latin typeface="ＭＳ Ｐゴシック" charset="-128"/>
              </a:rPr>
              <a:t>５－２　知財の利用と活用</a:t>
            </a:r>
            <a:endParaRPr lang="en-US" altLang="ja-JP" sz="2400">
              <a:latin typeface="ＭＳ Ｐゴシック" charset="-128"/>
            </a:endParaRPr>
          </a:p>
          <a:p>
            <a:pPr marL="319088" indent="-319088" eaLnBrk="0" hangingPunct="0">
              <a:spcBef>
                <a:spcPts val="700"/>
              </a:spcBef>
              <a:buClr>
                <a:srgbClr val="FEB80A"/>
              </a:buClr>
              <a:buSzPct val="60000"/>
              <a:buFont typeface="Wingdings" pitchFamily="2" charset="2"/>
              <a:buNone/>
            </a:pPr>
            <a:r>
              <a:rPr lang="ja-JP" altLang="en-US" sz="2000">
                <a:latin typeface="ＭＳ Ｐゴシック" charset="-128"/>
              </a:rPr>
              <a:t>５－２－１　知的財産の利用、知的財産活動の意義</a:t>
            </a:r>
            <a:endParaRPr lang="en-US" altLang="ja-JP" sz="2000">
              <a:latin typeface="ＭＳ Ｐゴシック" charset="-128"/>
            </a:endParaRPr>
          </a:p>
          <a:p>
            <a:pPr marL="319088" indent="-319088" eaLnBrk="0" hangingPunct="0">
              <a:spcBef>
                <a:spcPts val="700"/>
              </a:spcBef>
              <a:buClr>
                <a:srgbClr val="FEB80A"/>
              </a:buClr>
              <a:buSzPct val="60000"/>
              <a:buFont typeface="Wingdings" pitchFamily="2" charset="2"/>
              <a:buNone/>
            </a:pPr>
            <a:r>
              <a:rPr lang="ja-JP" altLang="en-US" sz="2000">
                <a:latin typeface="ＭＳ Ｐゴシック" charset="-128"/>
              </a:rPr>
              <a:t>５－２－２　標準化知的財産</a:t>
            </a:r>
            <a:endParaRPr lang="en-US" altLang="ja-JP" sz="2000">
              <a:latin typeface="ＭＳ Ｐゴシック" charset="-128"/>
            </a:endParaRPr>
          </a:p>
          <a:p>
            <a:pPr marL="319088" indent="-319088" eaLnBrk="0" hangingPunct="0">
              <a:spcBef>
                <a:spcPts val="700"/>
              </a:spcBef>
              <a:buClr>
                <a:schemeClr val="accent2"/>
              </a:buClr>
              <a:buSzPct val="60000"/>
              <a:buFont typeface="Wingdings" pitchFamily="2" charset="2"/>
              <a:buNone/>
            </a:pPr>
            <a:r>
              <a:rPr lang="ja-JP" altLang="en-US" sz="2000">
                <a:latin typeface="ＭＳ Ｐゴシック" charset="-128"/>
              </a:rPr>
              <a:t>５－２－３　知財の活用、特許の活用</a:t>
            </a:r>
            <a:endParaRPr lang="en-US" altLang="ja-JP" sz="2000">
              <a:latin typeface="ＭＳ Ｐゴシック" charset="-128"/>
            </a:endParaRPr>
          </a:p>
          <a:p>
            <a:pPr marL="319088" indent="-319088">
              <a:spcBef>
                <a:spcPts val="700"/>
              </a:spcBef>
              <a:buClr>
                <a:schemeClr val="accent2"/>
              </a:buClr>
              <a:buSzPct val="60000"/>
              <a:buFont typeface="Wingdings" pitchFamily="2" charset="2"/>
              <a:buNone/>
            </a:pPr>
            <a:r>
              <a:rPr lang="ja-JP" altLang="en-US" sz="2400">
                <a:latin typeface="ＭＳ Ｐゴシック" charset="-128"/>
              </a:rPr>
              <a:t>５－３　その他の知的財産制度（１）</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５－３－１　他の知的財産制度</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５－３－２　実用新案制度</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５－３－３　意匠制度</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５－３－４　商標制度</a:t>
            </a:r>
            <a:endParaRPr lang="ja-JP" altLang="en-US" sz="2000">
              <a:solidFill>
                <a:srgbClr val="FF0000"/>
              </a:solidFill>
              <a:latin typeface="ＭＳ Ｐゴシック"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idx="4294967295"/>
          </p:nvPr>
        </p:nvSpPr>
        <p:spPr>
          <a:xfrm>
            <a:off x="1281113" y="188913"/>
            <a:ext cx="8832850" cy="990600"/>
          </a:xfrm>
        </p:spPr>
        <p:txBody>
          <a:bodyPr/>
          <a:lstStyle/>
          <a:p>
            <a:r>
              <a:rPr lang="ja-JP" altLang="en-US" smtClean="0">
                <a:solidFill>
                  <a:schemeClr val="tx1"/>
                </a:solidFill>
                <a:latin typeface="ＭＳ Ｐゴシック" charset="-128"/>
                <a:ea typeface="ＭＳ Ｐゴシック" charset="-128"/>
              </a:rPr>
              <a:t>第５時限　目次</a:t>
            </a:r>
          </a:p>
        </p:txBody>
      </p:sp>
      <p:pic>
        <p:nvPicPr>
          <p:cNvPr id="108546"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108547"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817DD576-169E-4659-8A24-3AAC6D8256AA}" type="slidenum">
              <a:rPr lang="en-US" altLang="ja-JP" sz="1200" smtClean="0">
                <a:ea typeface="ＭＳ Ｐゴシック" charset="-128"/>
              </a:rPr>
              <a:pPr>
                <a:lnSpc>
                  <a:spcPct val="80000"/>
                </a:lnSpc>
              </a:pPr>
              <a:t>30</a:t>
            </a:fld>
            <a:endParaRPr lang="en-US" altLang="ja-JP" sz="1200" smtClean="0">
              <a:ea typeface="ＭＳ Ｐゴシック" charset="-128"/>
            </a:endParaRPr>
          </a:p>
        </p:txBody>
      </p:sp>
      <p:sp>
        <p:nvSpPr>
          <p:cNvPr id="108548" name="Rectangle 3"/>
          <p:cNvSpPr txBox="1">
            <a:spLocks/>
          </p:cNvSpPr>
          <p:nvPr/>
        </p:nvSpPr>
        <p:spPr bwMode="auto">
          <a:xfrm>
            <a:off x="3008313" y="1628775"/>
            <a:ext cx="6192837" cy="4968875"/>
          </a:xfrm>
          <a:prstGeom prst="rect">
            <a:avLst/>
          </a:prstGeom>
          <a:noFill/>
          <a:ln w="9525">
            <a:solidFill>
              <a:schemeClr val="accent2"/>
            </a:solidFill>
            <a:miter lim="800000"/>
            <a:headEnd/>
            <a:tailEnd/>
          </a:ln>
        </p:spPr>
        <p:txBody>
          <a:bodyPr/>
          <a:lstStyle/>
          <a:p>
            <a:pPr marL="319088" indent="-319088" eaLnBrk="0" hangingPunct="0">
              <a:spcBef>
                <a:spcPts val="700"/>
              </a:spcBef>
              <a:buClr>
                <a:schemeClr val="accent2"/>
              </a:buClr>
              <a:buSzPct val="60000"/>
              <a:buFont typeface="Wingdings" pitchFamily="2" charset="2"/>
              <a:buNone/>
            </a:pPr>
            <a:r>
              <a:rPr lang="ja-JP" altLang="en-US" sz="2400">
                <a:latin typeface="ＭＳ Ｐゴシック" charset="-128"/>
              </a:rPr>
              <a:t>５－１　特定技術分野と知財</a:t>
            </a:r>
          </a:p>
          <a:p>
            <a:pPr marL="319088" indent="-319088" eaLnBrk="0" hangingPunct="0">
              <a:spcBef>
                <a:spcPts val="700"/>
              </a:spcBef>
              <a:buClr>
                <a:schemeClr val="accent2"/>
              </a:buClr>
              <a:buSzPct val="60000"/>
              <a:buFont typeface="Wingdings" pitchFamily="2" charset="2"/>
              <a:buNone/>
            </a:pPr>
            <a:r>
              <a:rPr lang="ja-JP" altLang="en-US" sz="2000">
                <a:latin typeface="ＭＳ Ｐゴシック" charset="-128"/>
              </a:rPr>
              <a:t>５－１－１　ライフサイエンス関連分野</a:t>
            </a:r>
          </a:p>
          <a:p>
            <a:pPr marL="319088" indent="-319088">
              <a:spcBef>
                <a:spcPts val="700"/>
              </a:spcBef>
              <a:buClr>
                <a:schemeClr val="accent2"/>
              </a:buClr>
              <a:buSzPct val="60000"/>
              <a:buFont typeface="Wingdings" pitchFamily="2" charset="2"/>
              <a:buNone/>
            </a:pPr>
            <a:r>
              <a:rPr lang="ja-JP" altLang="en-US" sz="2000">
                <a:latin typeface="ＭＳ Ｐゴシック" charset="-128"/>
              </a:rPr>
              <a:t>５－１－２　ソフトウェア関連発明</a:t>
            </a:r>
            <a:endParaRPr lang="en-US" altLang="ja-JP" sz="2000">
              <a:latin typeface="ＭＳ Ｐゴシック" charset="-128"/>
            </a:endParaRPr>
          </a:p>
          <a:p>
            <a:pPr marL="319088" indent="-319088" eaLnBrk="0" hangingPunct="0">
              <a:spcBef>
                <a:spcPts val="700"/>
              </a:spcBef>
              <a:buClr>
                <a:schemeClr val="accent2"/>
              </a:buClr>
              <a:buSzPct val="60000"/>
              <a:buFont typeface="Wingdings" pitchFamily="2" charset="2"/>
              <a:buNone/>
            </a:pPr>
            <a:r>
              <a:rPr lang="ja-JP" altLang="en-US" sz="2400">
                <a:latin typeface="ＭＳ Ｐゴシック" charset="-128"/>
              </a:rPr>
              <a:t>５－２　知財の利用と活用</a:t>
            </a:r>
            <a:endParaRPr lang="en-US" altLang="ja-JP" sz="2400">
              <a:latin typeface="ＭＳ Ｐゴシック" charset="-128"/>
            </a:endParaRPr>
          </a:p>
          <a:p>
            <a:pPr marL="319088" indent="-319088" eaLnBrk="0" hangingPunct="0">
              <a:spcBef>
                <a:spcPts val="700"/>
              </a:spcBef>
              <a:buClr>
                <a:srgbClr val="FEB80A"/>
              </a:buClr>
              <a:buSzPct val="60000"/>
              <a:buFont typeface="Wingdings" pitchFamily="2" charset="2"/>
              <a:buNone/>
            </a:pPr>
            <a:r>
              <a:rPr lang="ja-JP" altLang="en-US" sz="2000">
                <a:latin typeface="ＭＳ Ｐゴシック" charset="-128"/>
              </a:rPr>
              <a:t>５－２－１　知的財産の利用、知的財産活動の意義</a:t>
            </a:r>
            <a:endParaRPr lang="en-US" altLang="ja-JP" sz="2000">
              <a:latin typeface="ＭＳ Ｐゴシック" charset="-128"/>
            </a:endParaRPr>
          </a:p>
          <a:p>
            <a:pPr marL="319088" indent="-319088" eaLnBrk="0" hangingPunct="0">
              <a:spcBef>
                <a:spcPts val="700"/>
              </a:spcBef>
              <a:buClr>
                <a:srgbClr val="FEB80A"/>
              </a:buClr>
              <a:buSzPct val="60000"/>
              <a:buFont typeface="Wingdings" pitchFamily="2" charset="2"/>
              <a:buNone/>
            </a:pPr>
            <a:r>
              <a:rPr lang="ja-JP" altLang="en-US" sz="2000">
                <a:latin typeface="ＭＳ Ｐゴシック" charset="-128"/>
              </a:rPr>
              <a:t>５－２－２　標準化知的財産</a:t>
            </a:r>
            <a:endParaRPr lang="en-US" altLang="ja-JP" sz="2000">
              <a:latin typeface="ＭＳ Ｐゴシック" charset="-128"/>
            </a:endParaRPr>
          </a:p>
          <a:p>
            <a:pPr marL="319088" indent="-319088" eaLnBrk="0" hangingPunct="0">
              <a:spcBef>
                <a:spcPts val="700"/>
              </a:spcBef>
              <a:buClr>
                <a:schemeClr val="accent2"/>
              </a:buClr>
              <a:buSzPct val="60000"/>
              <a:buFont typeface="Wingdings" pitchFamily="2" charset="2"/>
              <a:buNone/>
            </a:pPr>
            <a:r>
              <a:rPr lang="ja-JP" altLang="en-US" sz="2000">
                <a:latin typeface="ＭＳ Ｐゴシック" charset="-128"/>
              </a:rPr>
              <a:t>５－２－３　知財の活用、特許の活用</a:t>
            </a:r>
            <a:endParaRPr lang="en-US" altLang="ja-JP" sz="2000">
              <a:latin typeface="ＭＳ Ｐゴシック" charset="-128"/>
            </a:endParaRPr>
          </a:p>
          <a:p>
            <a:pPr marL="319088" indent="-319088">
              <a:spcBef>
                <a:spcPts val="700"/>
              </a:spcBef>
              <a:buClr>
                <a:schemeClr val="accent2"/>
              </a:buClr>
              <a:buSzPct val="60000"/>
              <a:buFont typeface="Wingdings" pitchFamily="2" charset="2"/>
              <a:buNone/>
            </a:pPr>
            <a:r>
              <a:rPr lang="ja-JP" altLang="en-US" sz="2400">
                <a:solidFill>
                  <a:srgbClr val="FF0000"/>
                </a:solidFill>
                <a:latin typeface="ＭＳ Ｐゴシック" charset="-128"/>
              </a:rPr>
              <a:t>５－３　その他の知的財産制度（１）</a:t>
            </a:r>
          </a:p>
          <a:p>
            <a:pPr marL="319088" indent="-319088">
              <a:spcBef>
                <a:spcPts val="700"/>
              </a:spcBef>
              <a:buClr>
                <a:schemeClr val="accent2"/>
              </a:buClr>
              <a:buSzPct val="60000"/>
              <a:buFont typeface="Wingdings" pitchFamily="2" charset="2"/>
              <a:buNone/>
            </a:pPr>
            <a:r>
              <a:rPr lang="ja-JP" altLang="en-US" sz="2000">
                <a:solidFill>
                  <a:srgbClr val="FF0000"/>
                </a:solidFill>
                <a:latin typeface="ＭＳ Ｐゴシック" charset="-128"/>
              </a:rPr>
              <a:t>５－３－１　他の知的財産制度</a:t>
            </a:r>
          </a:p>
          <a:p>
            <a:pPr marL="319088" indent="-319088">
              <a:spcBef>
                <a:spcPts val="700"/>
              </a:spcBef>
              <a:buClr>
                <a:schemeClr val="accent2"/>
              </a:buClr>
              <a:buSzPct val="60000"/>
              <a:buFont typeface="Wingdings" pitchFamily="2" charset="2"/>
              <a:buNone/>
            </a:pPr>
            <a:r>
              <a:rPr lang="ja-JP" altLang="en-US" sz="2000">
                <a:solidFill>
                  <a:srgbClr val="FF0000"/>
                </a:solidFill>
                <a:latin typeface="ＭＳ Ｐゴシック" charset="-128"/>
              </a:rPr>
              <a:t>５－３－２　実用新案制度</a:t>
            </a:r>
          </a:p>
          <a:p>
            <a:pPr marL="319088" indent="-319088">
              <a:spcBef>
                <a:spcPts val="700"/>
              </a:spcBef>
              <a:buClr>
                <a:schemeClr val="accent2"/>
              </a:buClr>
              <a:buSzPct val="60000"/>
              <a:buFont typeface="Wingdings" pitchFamily="2" charset="2"/>
              <a:buNone/>
            </a:pPr>
            <a:r>
              <a:rPr lang="ja-JP" altLang="en-US" sz="2000">
                <a:solidFill>
                  <a:srgbClr val="FF0000"/>
                </a:solidFill>
                <a:latin typeface="ＭＳ Ｐゴシック" charset="-128"/>
              </a:rPr>
              <a:t>５－３－３　意匠制度</a:t>
            </a:r>
          </a:p>
          <a:p>
            <a:pPr marL="319088" indent="-319088">
              <a:spcBef>
                <a:spcPts val="700"/>
              </a:spcBef>
              <a:buClr>
                <a:schemeClr val="accent2"/>
              </a:buClr>
              <a:buSzPct val="60000"/>
              <a:buFont typeface="Wingdings" pitchFamily="2" charset="2"/>
              <a:buNone/>
            </a:pPr>
            <a:r>
              <a:rPr lang="ja-JP" altLang="en-US" sz="2000">
                <a:solidFill>
                  <a:srgbClr val="FF0000"/>
                </a:solidFill>
                <a:latin typeface="ＭＳ Ｐゴシック" charset="-128"/>
              </a:rPr>
              <a:t>５－３－４　商標制度</a:t>
            </a:r>
            <a:endParaRPr lang="en-US" altLang="ja-JP" sz="2000">
              <a:solidFill>
                <a:srgbClr val="FF0000"/>
              </a:solidFill>
              <a:latin typeface="ＭＳ Ｐゴシック"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16"/>
          <p:cNvGrpSpPr>
            <a:grpSpLocks/>
          </p:cNvGrpSpPr>
          <p:nvPr/>
        </p:nvGrpSpPr>
        <p:grpSpPr bwMode="auto">
          <a:xfrm>
            <a:off x="6608763" y="1412875"/>
            <a:ext cx="3195637" cy="1628775"/>
            <a:chOff x="3915" y="864"/>
            <a:chExt cx="1508" cy="1812"/>
          </a:xfrm>
        </p:grpSpPr>
        <p:sp>
          <p:nvSpPr>
            <p:cNvPr id="64572" name="AutoShape 17"/>
            <p:cNvSpPr>
              <a:spLocks noChangeArrowheads="1"/>
            </p:cNvSpPr>
            <p:nvPr/>
          </p:nvSpPr>
          <p:spPr bwMode="auto">
            <a:xfrm>
              <a:off x="3915" y="864"/>
              <a:ext cx="1508" cy="1812"/>
            </a:xfrm>
            <a:prstGeom prst="roundRect">
              <a:avLst>
                <a:gd name="adj" fmla="val 208"/>
              </a:avLst>
            </a:prstGeom>
            <a:noFill/>
            <a:ln w="57240">
              <a:solidFill>
                <a:srgbClr val="3333CC"/>
              </a:solidFill>
              <a:round/>
              <a:headEnd/>
              <a:tailEnd/>
            </a:ln>
            <a:effectLst>
              <a:outerShdw dist="17819" dir="2700000" algn="ctr" rotWithShape="0">
                <a:srgbClr val="1E1E79"/>
              </a:outerShdw>
            </a:effectLst>
            <a:extLst>
              <a:ext uri="{909E8E84-426E-40DD-AFC4-6F175D3DCCD1}"/>
            </a:extLst>
          </p:spPr>
          <p:txBody>
            <a:bodyPr wrap="none" anchor="ctr"/>
            <a:lstStyle/>
            <a:p>
              <a:pPr>
                <a:defRPr/>
              </a:pPr>
              <a:endParaRPr lang="ja-JP" altLang="en-US">
                <a:solidFill>
                  <a:srgbClr val="000000"/>
                </a:solidFill>
                <a:latin typeface="ＭＳ Ｐゴシック" charset="-128"/>
              </a:endParaRPr>
            </a:p>
          </p:txBody>
        </p:sp>
        <p:grpSp>
          <p:nvGrpSpPr>
            <p:cNvPr id="110638" name="Group 18"/>
            <p:cNvGrpSpPr>
              <a:grpSpLocks/>
            </p:cNvGrpSpPr>
            <p:nvPr/>
          </p:nvGrpSpPr>
          <p:grpSpPr bwMode="auto">
            <a:xfrm>
              <a:off x="3915" y="864"/>
              <a:ext cx="1508" cy="1666"/>
              <a:chOff x="3915" y="864"/>
              <a:chExt cx="1508" cy="1666"/>
            </a:xfrm>
          </p:grpSpPr>
          <p:sp>
            <p:nvSpPr>
              <p:cNvPr id="110639" name="AutoShape 19"/>
              <p:cNvSpPr>
                <a:spLocks noChangeArrowheads="1"/>
              </p:cNvSpPr>
              <p:nvPr/>
            </p:nvSpPr>
            <p:spPr bwMode="auto">
              <a:xfrm>
                <a:off x="4320" y="864"/>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ndParaRPr>
              </a:p>
            </p:txBody>
          </p:sp>
          <p:sp>
            <p:nvSpPr>
              <p:cNvPr id="292884" name="Text Box 20"/>
              <p:cNvSpPr txBox="1">
                <a:spLocks noChangeArrowheads="1"/>
              </p:cNvSpPr>
              <p:nvPr/>
            </p:nvSpPr>
            <p:spPr bwMode="auto">
              <a:xfrm>
                <a:off x="3915" y="995"/>
                <a:ext cx="1508" cy="1535"/>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特許権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リチウムイオン電池に関する発明や、画面操作インターフェイス</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（ズーム・回転等）に関する発明、ゲームプログラムの発明など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110594" name="Group 24"/>
          <p:cNvGrpSpPr>
            <a:grpSpLocks/>
          </p:cNvGrpSpPr>
          <p:nvPr/>
        </p:nvGrpSpPr>
        <p:grpSpPr bwMode="auto">
          <a:xfrm>
            <a:off x="304800" y="1327150"/>
            <a:ext cx="2909888" cy="1143000"/>
            <a:chOff x="288" y="576"/>
            <a:chExt cx="1133" cy="507"/>
          </a:xfrm>
        </p:grpSpPr>
        <p:sp>
          <p:nvSpPr>
            <p:cNvPr id="64568" name="AutoShape 25"/>
            <p:cNvSpPr>
              <a:spLocks noChangeArrowheads="1"/>
            </p:cNvSpPr>
            <p:nvPr/>
          </p:nvSpPr>
          <p:spPr bwMode="auto">
            <a:xfrm>
              <a:off x="318" y="604"/>
              <a:ext cx="1103" cy="479"/>
            </a:xfrm>
            <a:prstGeom prst="roundRect">
              <a:avLst>
                <a:gd name="adj" fmla="val 208"/>
              </a:avLst>
            </a:prstGeom>
            <a:noFill/>
            <a:ln w="57240">
              <a:solidFill>
                <a:srgbClr val="FF0000"/>
              </a:solidFill>
              <a:round/>
              <a:headEnd/>
              <a:tailEnd/>
            </a:ln>
            <a:effectLst>
              <a:outerShdw dist="17819" dir="2700000" algn="ctr" rotWithShape="0">
                <a:srgbClr val="980000"/>
              </a:outerShdw>
            </a:effectLst>
            <a:extLst>
              <a:ext uri="{909E8E84-426E-40DD-AFC4-6F175D3DCCD1}"/>
            </a:extLst>
          </p:spPr>
          <p:txBody>
            <a:bodyPr wrap="none" anchor="ctr"/>
            <a:lstStyle/>
            <a:p>
              <a:pPr>
                <a:defRPr/>
              </a:pPr>
              <a:endParaRPr lang="ja-JP" altLang="en-US">
                <a:solidFill>
                  <a:srgbClr val="000000"/>
                </a:solidFill>
                <a:latin typeface="ＭＳ Ｐゴシック" charset="-128"/>
              </a:endParaRPr>
            </a:p>
          </p:txBody>
        </p:sp>
        <p:grpSp>
          <p:nvGrpSpPr>
            <p:cNvPr id="110634" name="Group 26"/>
            <p:cNvGrpSpPr>
              <a:grpSpLocks/>
            </p:cNvGrpSpPr>
            <p:nvPr/>
          </p:nvGrpSpPr>
          <p:grpSpPr bwMode="auto">
            <a:xfrm>
              <a:off x="288" y="576"/>
              <a:ext cx="1133" cy="479"/>
              <a:chOff x="288" y="576"/>
              <a:chExt cx="1133" cy="479"/>
            </a:xfrm>
          </p:grpSpPr>
          <p:sp>
            <p:nvSpPr>
              <p:cNvPr id="110635" name="AutoShape 27"/>
              <p:cNvSpPr>
                <a:spLocks noChangeArrowheads="1"/>
              </p:cNvSpPr>
              <p:nvPr/>
            </p:nvSpPr>
            <p:spPr bwMode="auto">
              <a:xfrm>
                <a:off x="288" y="576"/>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ndParaRPr>
              </a:p>
            </p:txBody>
          </p:sp>
          <p:sp>
            <p:nvSpPr>
              <p:cNvPr id="292892" name="Text Box 28"/>
              <p:cNvSpPr txBox="1">
                <a:spLocks noChangeArrowheads="1"/>
              </p:cNvSpPr>
              <p:nvPr/>
            </p:nvSpPr>
            <p:spPr bwMode="auto">
              <a:xfrm>
                <a:off x="318" y="604"/>
                <a:ext cx="1103" cy="405"/>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実用新案権</a:t>
                </a:r>
                <a:endParaRPr lang="en-US" altLang="ja-JP" sz="20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電話機の構造に関する考案、</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ボタンの配置や構造など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110595" name="Group 30"/>
          <p:cNvGrpSpPr>
            <a:grpSpLocks/>
          </p:cNvGrpSpPr>
          <p:nvPr/>
        </p:nvGrpSpPr>
        <p:grpSpPr bwMode="auto">
          <a:xfrm>
            <a:off x="334963" y="5041900"/>
            <a:ext cx="2833687" cy="1614488"/>
            <a:chOff x="288" y="3296"/>
            <a:chExt cx="1103" cy="491"/>
          </a:xfrm>
        </p:grpSpPr>
        <p:sp>
          <p:nvSpPr>
            <p:cNvPr id="64564" name="AutoShape 31"/>
            <p:cNvSpPr>
              <a:spLocks noChangeArrowheads="1"/>
            </p:cNvSpPr>
            <p:nvPr/>
          </p:nvSpPr>
          <p:spPr bwMode="auto">
            <a:xfrm>
              <a:off x="288" y="3296"/>
              <a:ext cx="1103" cy="479"/>
            </a:xfrm>
            <a:prstGeom prst="roundRect">
              <a:avLst>
                <a:gd name="adj" fmla="val 208"/>
              </a:avLst>
            </a:prstGeom>
            <a:noFill/>
            <a:ln w="57240">
              <a:solidFill>
                <a:srgbClr val="00FF00"/>
              </a:solidFill>
              <a:round/>
              <a:headEnd/>
              <a:tailEnd/>
            </a:ln>
            <a:effectLst>
              <a:outerShdw dist="17819" dir="2700000" algn="ctr" rotWithShape="0">
                <a:srgbClr val="009800"/>
              </a:outerShdw>
            </a:effectLst>
            <a:extLst>
              <a:ext uri="{909E8E84-426E-40DD-AFC4-6F175D3DCCD1}"/>
            </a:extLst>
          </p:spPr>
          <p:txBody>
            <a:bodyPr wrap="none" anchor="ctr"/>
            <a:lstStyle/>
            <a:p>
              <a:pPr>
                <a:defRPr/>
              </a:pPr>
              <a:endParaRPr lang="ja-JP" altLang="en-US">
                <a:solidFill>
                  <a:srgbClr val="000000"/>
                </a:solidFill>
                <a:latin typeface="ＭＳ Ｐゴシック" charset="-128"/>
              </a:endParaRPr>
            </a:p>
          </p:txBody>
        </p:sp>
        <p:grpSp>
          <p:nvGrpSpPr>
            <p:cNvPr id="110630" name="Group 32"/>
            <p:cNvGrpSpPr>
              <a:grpSpLocks/>
            </p:cNvGrpSpPr>
            <p:nvPr/>
          </p:nvGrpSpPr>
          <p:grpSpPr bwMode="auto">
            <a:xfrm>
              <a:off x="288" y="3296"/>
              <a:ext cx="1103" cy="491"/>
              <a:chOff x="288" y="3296"/>
              <a:chExt cx="1103" cy="491"/>
            </a:xfrm>
          </p:grpSpPr>
          <p:sp>
            <p:nvSpPr>
              <p:cNvPr id="110631" name="AutoShape 33"/>
              <p:cNvSpPr>
                <a:spLocks noChangeArrowheads="1"/>
              </p:cNvSpPr>
              <p:nvPr/>
            </p:nvSpPr>
            <p:spPr bwMode="auto">
              <a:xfrm>
                <a:off x="288" y="3296"/>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ndParaRPr>
              </a:p>
            </p:txBody>
          </p:sp>
          <p:sp>
            <p:nvSpPr>
              <p:cNvPr id="292898" name="Text Box 34"/>
              <p:cNvSpPr txBox="1">
                <a:spLocks noChangeArrowheads="1"/>
              </p:cNvSpPr>
              <p:nvPr/>
            </p:nvSpPr>
            <p:spPr bwMode="auto">
              <a:xfrm>
                <a:off x="288" y="3296"/>
                <a:ext cx="1103" cy="491"/>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意匠権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電話機をスマートにした形状や模様、色彩に関するデザイン、画面デザイン（メニュー画面・数値入力画面・キーボード画面等）など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110596" name="Group 38"/>
          <p:cNvGrpSpPr>
            <a:grpSpLocks/>
          </p:cNvGrpSpPr>
          <p:nvPr/>
        </p:nvGrpSpPr>
        <p:grpSpPr bwMode="auto">
          <a:xfrm>
            <a:off x="334963" y="2827338"/>
            <a:ext cx="2058987" cy="1785937"/>
            <a:chOff x="288" y="1922"/>
            <a:chExt cx="1103" cy="479"/>
          </a:xfrm>
        </p:grpSpPr>
        <p:sp>
          <p:nvSpPr>
            <p:cNvPr id="64560" name="AutoShape 39"/>
            <p:cNvSpPr>
              <a:spLocks noChangeArrowheads="1"/>
            </p:cNvSpPr>
            <p:nvPr/>
          </p:nvSpPr>
          <p:spPr bwMode="auto">
            <a:xfrm>
              <a:off x="288" y="1922"/>
              <a:ext cx="1103" cy="479"/>
            </a:xfrm>
            <a:prstGeom prst="roundRect">
              <a:avLst>
                <a:gd name="adj" fmla="val 208"/>
              </a:avLst>
            </a:prstGeom>
            <a:noFill/>
            <a:ln w="57240">
              <a:solidFill>
                <a:srgbClr val="FFFF00"/>
              </a:solidFill>
              <a:round/>
              <a:headEnd/>
              <a:tailEnd/>
            </a:ln>
            <a:effectLst>
              <a:outerShdw dist="17819" dir="2700000" algn="ctr" rotWithShape="0">
                <a:srgbClr val="989800"/>
              </a:outerShdw>
            </a:effectLst>
            <a:extLst>
              <a:ext uri="{909E8E84-426E-40DD-AFC4-6F175D3DCCD1}"/>
            </a:extLst>
          </p:spPr>
          <p:txBody>
            <a:bodyPr wrap="none" anchor="ctr"/>
            <a:lstStyle/>
            <a:p>
              <a:pPr>
                <a:defRPr/>
              </a:pPr>
              <a:endParaRPr lang="ja-JP" altLang="en-US">
                <a:solidFill>
                  <a:srgbClr val="000000"/>
                </a:solidFill>
                <a:latin typeface="ＭＳ Ｐゴシック" charset="-128"/>
              </a:endParaRPr>
            </a:p>
          </p:txBody>
        </p:sp>
        <p:grpSp>
          <p:nvGrpSpPr>
            <p:cNvPr id="110626" name="Group 40"/>
            <p:cNvGrpSpPr>
              <a:grpSpLocks/>
            </p:cNvGrpSpPr>
            <p:nvPr/>
          </p:nvGrpSpPr>
          <p:grpSpPr bwMode="auto">
            <a:xfrm>
              <a:off x="288" y="1922"/>
              <a:ext cx="1103" cy="479"/>
              <a:chOff x="288" y="1922"/>
              <a:chExt cx="1103" cy="479"/>
            </a:xfrm>
          </p:grpSpPr>
          <p:sp>
            <p:nvSpPr>
              <p:cNvPr id="110627" name="AutoShape 41"/>
              <p:cNvSpPr>
                <a:spLocks noChangeArrowheads="1"/>
              </p:cNvSpPr>
              <p:nvPr/>
            </p:nvSpPr>
            <p:spPr bwMode="auto">
              <a:xfrm>
                <a:off x="288" y="1922"/>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ndParaRPr>
              </a:p>
            </p:txBody>
          </p:sp>
          <p:sp>
            <p:nvSpPr>
              <p:cNvPr id="292906" name="Text Box 42"/>
              <p:cNvSpPr txBox="1">
                <a:spLocks noChangeArrowheads="1"/>
              </p:cNvSpPr>
              <p:nvPr/>
            </p:nvSpPr>
            <p:spPr bwMode="auto">
              <a:xfrm>
                <a:off x="288" y="1953"/>
                <a:ext cx="1103" cy="433"/>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商標権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電話機メーカーやキャリア各社が自社製品の信用保持のため製品や包装に表示するマーク</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sp>
        <p:nvSpPr>
          <p:cNvPr id="110597" name="Text Box 43"/>
          <p:cNvSpPr txBox="1">
            <a:spLocks noChangeArrowheads="1"/>
          </p:cNvSpPr>
          <p:nvPr/>
        </p:nvSpPr>
        <p:spPr bwMode="auto">
          <a:xfrm>
            <a:off x="2471738" y="2970213"/>
            <a:ext cx="1470025" cy="989012"/>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rPr>
              <a:t>商品やサービスに使用するマークを</a:t>
            </a:r>
            <a:endParaRPr lang="en-US" altLang="ja-JP" sz="1200" b="1">
              <a:solidFill>
                <a:srgbClr val="000000"/>
              </a:solidFill>
              <a:latin typeface="ＭＳ Ｐゴシック"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rPr>
              <a:t>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rPr>
              <a:t>（登録から１０年。</a:t>
            </a:r>
            <a:r>
              <a:rPr lang="ja-JP" altLang="en-US" sz="1200">
                <a:solidFill>
                  <a:srgbClr val="000000"/>
                </a:solidFill>
                <a:latin typeface="ＭＳ Ｐゴシック" charset="-128"/>
              </a:rPr>
              <a:t>　　　</a:t>
            </a:r>
            <a:r>
              <a:rPr lang="ja-JP" altLang="en-GB" sz="1200">
                <a:solidFill>
                  <a:srgbClr val="000000"/>
                </a:solidFill>
                <a:latin typeface="ＭＳ Ｐゴシック" charset="-128"/>
              </a:rPr>
              <a:t>更新有）</a:t>
            </a:r>
          </a:p>
        </p:txBody>
      </p:sp>
      <p:grpSp>
        <p:nvGrpSpPr>
          <p:cNvPr id="110598" name="Group 44"/>
          <p:cNvGrpSpPr>
            <a:grpSpLocks/>
          </p:cNvGrpSpPr>
          <p:nvPr/>
        </p:nvGrpSpPr>
        <p:grpSpPr bwMode="auto">
          <a:xfrm>
            <a:off x="6943725" y="3484563"/>
            <a:ext cx="2362200" cy="1214437"/>
            <a:chOff x="4320" y="2544"/>
            <a:chExt cx="1103" cy="479"/>
          </a:xfrm>
        </p:grpSpPr>
        <p:sp>
          <p:nvSpPr>
            <p:cNvPr id="64556" name="AutoShape 45"/>
            <p:cNvSpPr>
              <a:spLocks noChangeArrowheads="1"/>
            </p:cNvSpPr>
            <p:nvPr/>
          </p:nvSpPr>
          <p:spPr bwMode="auto">
            <a:xfrm>
              <a:off x="4320" y="2544"/>
              <a:ext cx="1103" cy="479"/>
            </a:xfrm>
            <a:prstGeom prst="roundRect">
              <a:avLst>
                <a:gd name="adj" fmla="val 208"/>
              </a:avLst>
            </a:prstGeom>
            <a:noFill/>
            <a:ln w="57240">
              <a:solidFill>
                <a:srgbClr val="800080"/>
              </a:solidFill>
              <a:round/>
              <a:headEnd/>
              <a:tailEnd/>
            </a:ln>
            <a:effectLst>
              <a:outerShdw dist="17819" dir="2700000" algn="ctr" rotWithShape="0">
                <a:srgbClr val="4C004C"/>
              </a:outerShdw>
            </a:effectLst>
            <a:extLst>
              <a:ext uri="{909E8E84-426E-40DD-AFC4-6F175D3DCCD1}"/>
            </a:extLst>
          </p:spPr>
          <p:txBody>
            <a:bodyPr wrap="none" anchor="ctr"/>
            <a:lstStyle/>
            <a:p>
              <a:pPr>
                <a:defRPr/>
              </a:pPr>
              <a:endParaRPr lang="ja-JP" altLang="en-US">
                <a:solidFill>
                  <a:srgbClr val="000000"/>
                </a:solidFill>
                <a:latin typeface="ＭＳ Ｐゴシック" charset="-128"/>
              </a:endParaRPr>
            </a:p>
          </p:txBody>
        </p:sp>
        <p:grpSp>
          <p:nvGrpSpPr>
            <p:cNvPr id="110622" name="Group 46"/>
            <p:cNvGrpSpPr>
              <a:grpSpLocks/>
            </p:cNvGrpSpPr>
            <p:nvPr/>
          </p:nvGrpSpPr>
          <p:grpSpPr bwMode="auto">
            <a:xfrm>
              <a:off x="4320" y="2544"/>
              <a:ext cx="1103" cy="479"/>
              <a:chOff x="4320" y="2544"/>
              <a:chExt cx="1103" cy="479"/>
            </a:xfrm>
          </p:grpSpPr>
          <p:sp>
            <p:nvSpPr>
              <p:cNvPr id="110623" name="AutoShape 47"/>
              <p:cNvSpPr>
                <a:spLocks noChangeArrowheads="1"/>
              </p:cNvSpPr>
              <p:nvPr/>
            </p:nvSpPr>
            <p:spPr bwMode="auto">
              <a:xfrm>
                <a:off x="4320" y="2544"/>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ndParaRPr>
              </a:p>
            </p:txBody>
          </p:sp>
          <p:sp>
            <p:nvSpPr>
              <p:cNvPr id="292912" name="Text Box 48"/>
              <p:cNvSpPr txBox="1">
                <a:spLocks noChangeArrowheads="1"/>
              </p:cNvSpPr>
              <p:nvPr/>
            </p:nvSpPr>
            <p:spPr bwMode="auto">
              <a:xfrm>
                <a:off x="4320" y="2544"/>
                <a:ext cx="1103" cy="452"/>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著作権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着信メロディ、まんがのキャラクター、ゲーム、</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音楽などの創作（表現）</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sp>
        <p:nvSpPr>
          <p:cNvPr id="110599" name="AutoShape 50"/>
          <p:cNvSpPr>
            <a:spLocks noChangeArrowheads="1"/>
          </p:cNvSpPr>
          <p:nvPr/>
        </p:nvSpPr>
        <p:spPr bwMode="auto">
          <a:xfrm>
            <a:off x="9561513" y="5688013"/>
            <a:ext cx="2827337" cy="611187"/>
          </a:xfrm>
          <a:prstGeom prst="roundRect">
            <a:avLst>
              <a:gd name="adj" fmla="val 259"/>
            </a:avLst>
          </a:prstGeom>
          <a:noFill/>
          <a:ln w="9525">
            <a:noFill/>
            <a:round/>
            <a:headEnd/>
            <a:tailEnd/>
          </a:ln>
        </p:spPr>
        <p:txBody>
          <a:bodyPr wrap="none" anchor="ctr"/>
          <a:lstStyle/>
          <a:p>
            <a:endParaRPr lang="ja-JP" altLang="en-US">
              <a:solidFill>
                <a:srgbClr val="000000"/>
              </a:solidFill>
              <a:latin typeface="ＭＳ Ｐゴシック" charset="-128"/>
            </a:endParaRPr>
          </a:p>
        </p:txBody>
      </p:sp>
      <p:sp>
        <p:nvSpPr>
          <p:cNvPr id="110600" name="AutoShape 54"/>
          <p:cNvSpPr>
            <a:spLocks noChangeArrowheads="1"/>
          </p:cNvSpPr>
          <p:nvPr/>
        </p:nvSpPr>
        <p:spPr bwMode="auto">
          <a:xfrm>
            <a:off x="3227388" y="2336800"/>
            <a:ext cx="754062" cy="558800"/>
          </a:xfrm>
          <a:prstGeom prst="roundRect">
            <a:avLst>
              <a:gd name="adj" fmla="val 282"/>
            </a:avLst>
          </a:prstGeom>
          <a:noFill/>
          <a:ln w="9525">
            <a:noFill/>
            <a:round/>
            <a:headEnd/>
            <a:tailEnd/>
          </a:ln>
        </p:spPr>
        <p:txBody>
          <a:bodyPr wrap="none" anchor="ctr"/>
          <a:lstStyle/>
          <a:p>
            <a:endParaRPr lang="ja-JP" altLang="en-US">
              <a:solidFill>
                <a:srgbClr val="000000"/>
              </a:solidFill>
              <a:latin typeface="ＭＳ Ｐゴシック" charset="-128"/>
            </a:endParaRPr>
          </a:p>
        </p:txBody>
      </p:sp>
      <p:sp>
        <p:nvSpPr>
          <p:cNvPr id="110601" name="AutoShape 59"/>
          <p:cNvSpPr>
            <a:spLocks noChangeArrowheads="1"/>
          </p:cNvSpPr>
          <p:nvPr/>
        </p:nvSpPr>
        <p:spPr bwMode="auto">
          <a:xfrm>
            <a:off x="3203575" y="5676900"/>
            <a:ext cx="1552575" cy="363538"/>
          </a:xfrm>
          <a:prstGeom prst="roundRect">
            <a:avLst>
              <a:gd name="adj" fmla="val 435"/>
            </a:avLst>
          </a:prstGeom>
          <a:noFill/>
          <a:ln w="9525">
            <a:noFill/>
            <a:round/>
            <a:headEnd/>
            <a:tailEnd/>
          </a:ln>
        </p:spPr>
        <p:txBody>
          <a:bodyPr wrap="none" anchor="ctr"/>
          <a:lstStyle/>
          <a:p>
            <a:endParaRPr lang="ja-JP" altLang="en-US">
              <a:solidFill>
                <a:srgbClr val="000000"/>
              </a:solidFill>
              <a:latin typeface="ＭＳ Ｐゴシック" charset="-128"/>
            </a:endParaRPr>
          </a:p>
        </p:txBody>
      </p:sp>
      <p:sp>
        <p:nvSpPr>
          <p:cNvPr id="110602" name="テキスト ボックス 79"/>
          <p:cNvSpPr txBox="1">
            <a:spLocks noChangeArrowheads="1"/>
          </p:cNvSpPr>
          <p:nvPr/>
        </p:nvSpPr>
        <p:spPr bwMode="auto">
          <a:xfrm>
            <a:off x="3244850" y="1398588"/>
            <a:ext cx="1471613" cy="627062"/>
          </a:xfrm>
          <a:prstGeom prst="rect">
            <a:avLst/>
          </a:prstGeom>
          <a:noFill/>
          <a:ln w="9525">
            <a:noFill/>
            <a:miter lim="800000"/>
            <a:headEnd/>
            <a:tailEnd/>
          </a:ln>
        </p:spPr>
        <p:txBody>
          <a:bodyPr>
            <a:spAutoFit/>
          </a:bodyPr>
          <a:lstStyle/>
          <a:p>
            <a:pPr>
              <a:lnSpc>
                <a:spcPct val="95000"/>
              </a:lnSpc>
              <a:spcBef>
                <a:spcPts val="1125"/>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rPr>
              <a:t>物品の構造</a:t>
            </a:r>
            <a:r>
              <a:rPr lang="ja-JP" altLang="en-US" sz="1200" b="1">
                <a:solidFill>
                  <a:srgbClr val="000000"/>
                </a:solidFill>
                <a:latin typeface="ＭＳ Ｐゴシック" charset="-128"/>
              </a:rPr>
              <a:t>・</a:t>
            </a:r>
            <a:r>
              <a:rPr lang="ja-JP" altLang="en-GB" sz="1200" b="1">
                <a:solidFill>
                  <a:srgbClr val="000000"/>
                </a:solidFill>
                <a:latin typeface="ＭＳ Ｐゴシック" charset="-128"/>
              </a:rPr>
              <a:t>形状の考案を保護</a:t>
            </a:r>
          </a:p>
          <a:p>
            <a:pP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rPr>
              <a:t>（出願から１０年）</a:t>
            </a:r>
          </a:p>
        </p:txBody>
      </p:sp>
      <p:sp>
        <p:nvSpPr>
          <p:cNvPr id="110603" name="テキスト ボックス 80"/>
          <p:cNvSpPr txBox="1">
            <a:spLocks noChangeArrowheads="1"/>
          </p:cNvSpPr>
          <p:nvPr/>
        </p:nvSpPr>
        <p:spPr bwMode="auto">
          <a:xfrm>
            <a:off x="3244850" y="6042025"/>
            <a:ext cx="1471613" cy="627063"/>
          </a:xfrm>
          <a:prstGeom prst="rect">
            <a:avLst/>
          </a:prstGeom>
          <a:noFill/>
          <a:ln w="9525">
            <a:noFill/>
            <a:miter lim="800000"/>
            <a:headEnd/>
            <a:tailEnd/>
          </a:ln>
        </p:spPr>
        <p:txBody>
          <a:bodyP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rPr>
              <a:t>物品のデザインを保護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rPr>
              <a:t>（登録から２０年）</a:t>
            </a:r>
          </a:p>
        </p:txBody>
      </p:sp>
      <p:sp>
        <p:nvSpPr>
          <p:cNvPr id="87" name="左矢印 86"/>
          <p:cNvSpPr/>
          <p:nvPr/>
        </p:nvSpPr>
        <p:spPr>
          <a:xfrm>
            <a:off x="5549900" y="4127500"/>
            <a:ext cx="1393825" cy="214313"/>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88" name="屈折矢印 87"/>
          <p:cNvSpPr/>
          <p:nvPr/>
        </p:nvSpPr>
        <p:spPr>
          <a:xfrm rot="10800000">
            <a:off x="5240338" y="1989138"/>
            <a:ext cx="1368425" cy="481012"/>
          </a:xfrm>
          <a:prstGeom prst="bentUpArrow">
            <a:avLst>
              <a:gd name="adj1" fmla="val 17282"/>
              <a:gd name="adj2" fmla="val 25000"/>
              <a:gd name="adj3" fmla="val 25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89" name="屈折矢印 88"/>
          <p:cNvSpPr/>
          <p:nvPr/>
        </p:nvSpPr>
        <p:spPr>
          <a:xfrm>
            <a:off x="3168650" y="5200650"/>
            <a:ext cx="1692275" cy="769938"/>
          </a:xfrm>
          <a:prstGeom prst="bentUpArrow">
            <a:avLst>
              <a:gd name="adj1" fmla="val 17906"/>
              <a:gd name="adj2" fmla="val 25000"/>
              <a:gd name="adj3" fmla="val 25000"/>
            </a:avLst>
          </a:prstGeom>
          <a:solidFill>
            <a:srgbClr val="45F949"/>
          </a:solidFill>
          <a:ln>
            <a:solidFill>
              <a:srgbClr val="45F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90" name="屈折矢印 89"/>
          <p:cNvSpPr/>
          <p:nvPr/>
        </p:nvSpPr>
        <p:spPr>
          <a:xfrm flipV="1">
            <a:off x="3244850" y="1989138"/>
            <a:ext cx="1471613" cy="439737"/>
          </a:xfrm>
          <a:prstGeom prst="bentUpArrow">
            <a:avLst>
              <a:gd name="adj1" fmla="val 25000"/>
              <a:gd name="adj2" fmla="val 1984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91" name="右矢印 90"/>
          <p:cNvSpPr/>
          <p:nvPr/>
        </p:nvSpPr>
        <p:spPr>
          <a:xfrm>
            <a:off x="2393950" y="3970338"/>
            <a:ext cx="1784350" cy="21431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110609" name="正方形/長方形 92"/>
          <p:cNvSpPr>
            <a:spLocks noChangeArrowheads="1"/>
          </p:cNvSpPr>
          <p:nvPr/>
        </p:nvSpPr>
        <p:spPr bwMode="auto">
          <a:xfrm>
            <a:off x="5240338" y="1484313"/>
            <a:ext cx="1471612" cy="506412"/>
          </a:xfrm>
          <a:prstGeom prst="rect">
            <a:avLst/>
          </a:prstGeom>
          <a:noFill/>
          <a:ln w="9525">
            <a:noFill/>
            <a:miter lim="800000"/>
            <a:headEnd/>
            <a:tailEnd/>
          </a:ln>
        </p:spPr>
        <p:txBody>
          <a:bodyPr>
            <a:spAutoFit/>
          </a:bodyPr>
          <a:lstStyle/>
          <a:p>
            <a:pPr algn="ctr">
              <a:lnSpc>
                <a:spcPct val="95000"/>
              </a:lnSpc>
              <a:spcBef>
                <a:spcPts val="1125"/>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rPr>
              <a:t>新しい発明を保護</a:t>
            </a:r>
          </a:p>
          <a:p>
            <a:pPr algn="ctr">
              <a:lnSpc>
                <a:spcPct val="60000"/>
              </a:lnSpc>
              <a:spcBef>
                <a:spcPts val="1000"/>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rPr>
              <a:t>（出願から２０年）</a:t>
            </a:r>
          </a:p>
        </p:txBody>
      </p:sp>
      <p:sp>
        <p:nvSpPr>
          <p:cNvPr id="110610" name="正方形/長方形 93"/>
          <p:cNvSpPr>
            <a:spLocks noChangeArrowheads="1"/>
          </p:cNvSpPr>
          <p:nvPr/>
        </p:nvSpPr>
        <p:spPr bwMode="auto">
          <a:xfrm>
            <a:off x="5549900" y="3484563"/>
            <a:ext cx="1393825" cy="628650"/>
          </a:xfrm>
          <a:prstGeom prst="rect">
            <a:avLst/>
          </a:prstGeom>
          <a:noFill/>
          <a:ln w="9525">
            <a:noFill/>
            <a:miter lim="800000"/>
            <a:headEnd/>
            <a:tailEnd/>
          </a:ln>
        </p:spPr>
        <p:txBody>
          <a:bodyP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rPr>
              <a:t>創作的な表現を</a:t>
            </a:r>
            <a:endParaRPr lang="en-US" altLang="ja-JP" sz="1200" b="1">
              <a:solidFill>
                <a:srgbClr val="000000"/>
              </a:solidFill>
              <a:latin typeface="ＭＳ Ｐゴシック"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rPr>
              <a:t>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rPr>
              <a:t>（死後５０年まで）</a:t>
            </a:r>
          </a:p>
        </p:txBody>
      </p:sp>
      <p:sp>
        <p:nvSpPr>
          <p:cNvPr id="95" name="Text Box 48"/>
          <p:cNvSpPr txBox="1">
            <a:spLocks noChangeArrowheads="1"/>
          </p:cNvSpPr>
          <p:nvPr/>
        </p:nvSpPr>
        <p:spPr bwMode="auto">
          <a:xfrm>
            <a:off x="7059613" y="5183188"/>
            <a:ext cx="2501900" cy="1030287"/>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半導体集積回路</a:t>
            </a:r>
            <a:endParaRPr lang="en-US" altLang="ja-JP">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a:solidFill>
                  <a:prstClr val="black"/>
                </a:solidFill>
                <a:effectLst>
                  <a:outerShdw blurRad="38100" dist="38100" dir="2700000" algn="tl">
                    <a:srgbClr val="C0C0C0"/>
                  </a:outerShdw>
                </a:effectLst>
                <a:latin typeface="ＭＳ Ｐゴシック" pitchFamily="50" charset="-128"/>
                <a:ea typeface="ＭＳ Ｐゴシック" pitchFamily="50" charset="-128"/>
              </a:rPr>
              <a:t>の</a:t>
            </a:r>
            <a:r>
              <a:rPr lang="ja-JP" altLang="en-US"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回路配置</a:t>
            </a:r>
            <a:endParaRPr lang="en-US" altLang="ja-JP"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半導体集積回路の回路素子や導線の配置パターンなど</a:t>
            </a:r>
            <a:endParaRPr lang="ja-JP" altLang="en-GB" sz="1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nvGrpSpPr>
          <p:cNvPr id="110612" name="Group 44"/>
          <p:cNvGrpSpPr>
            <a:grpSpLocks/>
          </p:cNvGrpSpPr>
          <p:nvPr/>
        </p:nvGrpSpPr>
        <p:grpSpPr bwMode="auto">
          <a:xfrm>
            <a:off x="7021513" y="5199063"/>
            <a:ext cx="2540000" cy="1143000"/>
            <a:chOff x="4320" y="2544"/>
            <a:chExt cx="1103" cy="479"/>
          </a:xfrm>
        </p:grpSpPr>
        <p:sp>
          <p:nvSpPr>
            <p:cNvPr id="64554" name="AutoShape 45"/>
            <p:cNvSpPr>
              <a:spLocks noChangeArrowheads="1"/>
            </p:cNvSpPr>
            <p:nvPr/>
          </p:nvSpPr>
          <p:spPr bwMode="auto">
            <a:xfrm>
              <a:off x="4320" y="2544"/>
              <a:ext cx="1103" cy="479"/>
            </a:xfrm>
            <a:prstGeom prst="roundRect">
              <a:avLst>
                <a:gd name="adj" fmla="val 208"/>
              </a:avLst>
            </a:prstGeom>
            <a:noFill/>
            <a:ln w="57150">
              <a:solidFill>
                <a:srgbClr val="800080"/>
              </a:solidFill>
              <a:round/>
              <a:headEnd/>
              <a:tailEnd/>
            </a:ln>
            <a:effectLst>
              <a:outerShdw dist="17819" dir="2700000" algn="ctr" rotWithShape="0">
                <a:srgbClr val="4C004C"/>
              </a:outerShdw>
            </a:effectLst>
            <a:extLst>
              <a:ext uri="{909E8E84-426E-40DD-AFC4-6F175D3DCCD1}"/>
            </a:extLst>
          </p:spPr>
          <p:txBody>
            <a:bodyPr wrap="none" anchor="ctr"/>
            <a:lstStyle/>
            <a:p>
              <a:pPr>
                <a:defRPr/>
              </a:pPr>
              <a:endParaRPr lang="ja-JP" altLang="en-US">
                <a:solidFill>
                  <a:srgbClr val="000000"/>
                </a:solidFill>
                <a:latin typeface="ＭＳ Ｐゴシック" charset="-128"/>
              </a:endParaRPr>
            </a:p>
          </p:txBody>
        </p:sp>
        <p:sp>
          <p:nvSpPr>
            <p:cNvPr id="99" name="AutoShape 47"/>
            <p:cNvSpPr>
              <a:spLocks noChangeArrowheads="1"/>
            </p:cNvSpPr>
            <p:nvPr/>
          </p:nvSpPr>
          <p:spPr bwMode="auto">
            <a:xfrm>
              <a:off x="4320" y="2544"/>
              <a:ext cx="1103" cy="479"/>
            </a:xfrm>
            <a:prstGeom prst="roundRect">
              <a:avLst>
                <a:gd name="adj" fmla="val 208"/>
              </a:avLst>
            </a:prstGeom>
            <a:noFill/>
            <a:ln w="57150">
              <a:solidFill>
                <a:schemeClr val="accent6">
                  <a:lumMod val="75000"/>
                </a:schemeClr>
              </a:solidFill>
              <a:round/>
              <a:headEnd/>
              <a:tailEnd/>
            </a:ln>
          </p:spPr>
          <p:txBody>
            <a:bodyPr wrap="none" anchor="ctr"/>
            <a:lstStyle/>
            <a:p>
              <a:pPr>
                <a:defRPr/>
              </a:pPr>
              <a:endParaRPr lang="ja-JP" altLang="en-US" dirty="0">
                <a:solidFill>
                  <a:srgbClr val="F79646">
                    <a:lumMod val="75000"/>
                  </a:srgbClr>
                </a:solidFill>
                <a:latin typeface="ＭＳ Ｐゴシック" pitchFamily="50" charset="-128"/>
                <a:ea typeface="ＭＳ Ｐゴシック" pitchFamily="50" charset="-128"/>
              </a:endParaRPr>
            </a:p>
          </p:txBody>
        </p:sp>
      </p:grpSp>
      <p:sp>
        <p:nvSpPr>
          <p:cNvPr id="101" name="屈折矢印 100"/>
          <p:cNvSpPr/>
          <p:nvPr/>
        </p:nvSpPr>
        <p:spPr>
          <a:xfrm flipH="1">
            <a:off x="5097463" y="5211763"/>
            <a:ext cx="1924050" cy="773112"/>
          </a:xfrm>
          <a:prstGeom prst="bentUpArrow">
            <a:avLst>
              <a:gd name="adj1" fmla="val 16166"/>
              <a:gd name="adj2" fmla="val 25000"/>
              <a:gd name="adj3" fmla="val 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110614" name="テキスト ボックス 101"/>
          <p:cNvSpPr txBox="1">
            <a:spLocks noChangeArrowheads="1"/>
          </p:cNvSpPr>
          <p:nvPr/>
        </p:nvSpPr>
        <p:spPr bwMode="auto">
          <a:xfrm>
            <a:off x="5395913" y="6056313"/>
            <a:ext cx="1547812" cy="646112"/>
          </a:xfrm>
          <a:prstGeom prst="rect">
            <a:avLst/>
          </a:prstGeom>
          <a:noFill/>
          <a:ln w="9525">
            <a:noFill/>
            <a:miter lim="800000"/>
            <a:headEnd/>
            <a:tailEnd/>
          </a:ln>
        </p:spPr>
        <p:txBody>
          <a:bodyPr>
            <a:spAutoFit/>
          </a:bodyPr>
          <a:lstStyle/>
          <a:p>
            <a:pPr algn="ctr"/>
            <a:r>
              <a:rPr lang="ja-JP" altLang="en-US" sz="1200" b="1">
                <a:solidFill>
                  <a:srgbClr val="000000"/>
                </a:solidFill>
                <a:latin typeface="ＭＳ Ｐゴシック" charset="-128"/>
              </a:rPr>
              <a:t>回路配置の利用を</a:t>
            </a:r>
            <a:endParaRPr lang="en-US" altLang="ja-JP" sz="1200" b="1">
              <a:solidFill>
                <a:srgbClr val="000000"/>
              </a:solidFill>
              <a:latin typeface="ＭＳ Ｐゴシック" charset="-128"/>
            </a:endParaRPr>
          </a:p>
          <a:p>
            <a:pPr algn="ctr"/>
            <a:r>
              <a:rPr lang="ja-JP" altLang="en-US" sz="1200" b="1">
                <a:solidFill>
                  <a:srgbClr val="000000"/>
                </a:solidFill>
                <a:latin typeface="ＭＳ Ｐゴシック" charset="-128"/>
              </a:rPr>
              <a:t>保護</a:t>
            </a:r>
            <a:endParaRPr lang="en-US" altLang="ja-JP" sz="1200" b="1">
              <a:solidFill>
                <a:srgbClr val="000000"/>
              </a:solidFill>
              <a:latin typeface="ＭＳ Ｐゴシック" charset="-128"/>
            </a:endParaRPr>
          </a:p>
          <a:p>
            <a:pPr algn="ctr"/>
            <a:r>
              <a:rPr lang="ja-JP" altLang="en-US" sz="1200">
                <a:solidFill>
                  <a:srgbClr val="000000"/>
                </a:solidFill>
                <a:latin typeface="ＭＳ Ｐゴシック" charset="-128"/>
              </a:rPr>
              <a:t>（登録から１０年）</a:t>
            </a:r>
          </a:p>
        </p:txBody>
      </p:sp>
      <p:sp>
        <p:nvSpPr>
          <p:cNvPr id="110615" name="タイトル 11"/>
          <p:cNvSpPr>
            <a:spLocks noGrp="1"/>
          </p:cNvSpPr>
          <p:nvPr>
            <p:ph type="title"/>
          </p:nvPr>
        </p:nvSpPr>
        <p:spPr>
          <a:xfrm>
            <a:off x="631825" y="61913"/>
            <a:ext cx="8832850" cy="990600"/>
          </a:xfrm>
        </p:spPr>
        <p:txBody>
          <a:bodyPr/>
          <a:lstStyle/>
          <a:p>
            <a:r>
              <a:rPr lang="ja-JP" altLang="en-US" smtClean="0">
                <a:latin typeface="ＭＳ Ｐゴシック" charset="-128"/>
                <a:ea typeface="ＭＳ Ｐゴシック" charset="-128"/>
              </a:rPr>
              <a:t>　　　　他の知的財産制度</a:t>
            </a:r>
          </a:p>
        </p:txBody>
      </p:sp>
      <p:sp>
        <p:nvSpPr>
          <p:cNvPr id="110616" name="テキスト ボックス 5"/>
          <p:cNvSpPr txBox="1">
            <a:spLocks noChangeArrowheads="1"/>
          </p:cNvSpPr>
          <p:nvPr/>
        </p:nvSpPr>
        <p:spPr bwMode="auto">
          <a:xfrm>
            <a:off x="0" y="0"/>
            <a:ext cx="1841500" cy="523875"/>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５－３－１</a:t>
            </a:r>
          </a:p>
        </p:txBody>
      </p:sp>
      <p:sp>
        <p:nvSpPr>
          <p:cNvPr id="110617"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D5A91A53-5144-4B2C-AB1D-0351F5FD2A23}" type="slidenum">
              <a:rPr lang="en-US" altLang="ja-JP" sz="1200" smtClean="0">
                <a:ea typeface="ＭＳ Ｐゴシック" charset="-128"/>
              </a:rPr>
              <a:pPr>
                <a:lnSpc>
                  <a:spcPct val="80000"/>
                </a:lnSpc>
              </a:pPr>
              <a:t>31</a:t>
            </a:fld>
            <a:endParaRPr lang="en-US" altLang="ja-JP" sz="1200" smtClean="0">
              <a:ea typeface="ＭＳ Ｐゴシック" charset="-128"/>
            </a:endParaRPr>
          </a:p>
        </p:txBody>
      </p:sp>
      <p:pic>
        <p:nvPicPr>
          <p:cNvPr id="110618" name="Picture 41"/>
          <p:cNvPicPr>
            <a:picLocks noChangeAspect="1" noChangeArrowheads="1"/>
          </p:cNvPicPr>
          <p:nvPr/>
        </p:nvPicPr>
        <p:blipFill>
          <a:blip r:embed="rId3"/>
          <a:srcRect/>
          <a:stretch>
            <a:fillRect/>
          </a:stretch>
        </p:blipFill>
        <p:spPr bwMode="auto">
          <a:xfrm>
            <a:off x="4289425" y="2565400"/>
            <a:ext cx="1239838" cy="24495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テキスト ボックス 2"/>
          <p:cNvSpPr txBox="1">
            <a:spLocks noChangeArrowheads="1"/>
          </p:cNvSpPr>
          <p:nvPr/>
        </p:nvSpPr>
        <p:spPr bwMode="auto">
          <a:xfrm>
            <a:off x="0" y="0"/>
            <a:ext cx="1784350" cy="523875"/>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５－３－２</a:t>
            </a:r>
          </a:p>
        </p:txBody>
      </p:sp>
      <p:graphicFrame>
        <p:nvGraphicFramePr>
          <p:cNvPr id="4" name="表 3"/>
          <p:cNvGraphicFramePr>
            <a:graphicFrameLocks noGrp="1"/>
          </p:cNvGraphicFramePr>
          <p:nvPr/>
        </p:nvGraphicFramePr>
        <p:xfrm>
          <a:off x="149225" y="3213100"/>
          <a:ext cx="9556750" cy="3340100"/>
        </p:xfrm>
        <a:graphic>
          <a:graphicData uri="http://schemas.openxmlformats.org/drawingml/2006/table">
            <a:tbl>
              <a:tblPr/>
              <a:tblGrid>
                <a:gridCol w="2066925"/>
                <a:gridCol w="3529013"/>
                <a:gridCol w="3960812"/>
              </a:tblGrid>
              <a:tr h="371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特許権</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実用新案権</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chemeClr val="accent2"/>
                    </a:solidFill>
                  </a:tcPr>
                </a:tc>
              </a:tr>
              <a:tr h="5792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目的</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技術を保護、発明を奨励し、産業の発達を目的とする</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物品の形状、構造又は組合せに係る考案を奨励し、産業の発達を目的とする</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823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保護対象</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発明</a:t>
                      </a:r>
                      <a:endParaRPr kumimoji="1" lang="en-US" altLang="ja-JP" sz="16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（自然法則を利用した技術的思想の創作のうち</a:t>
                      </a:r>
                      <a:r>
                        <a:rPr kumimoji="1" lang="ja-JP" altLang="en-US" sz="1600" b="0" i="0" u="none" strike="noStrike" cap="none" normalizeH="0" baseline="0" smtClean="0">
                          <a:ln>
                            <a:noFill/>
                          </a:ln>
                          <a:solidFill>
                            <a:srgbClr val="FF0000"/>
                          </a:solidFill>
                          <a:effectLst/>
                          <a:latin typeface="ＭＳ Ｐゴシック" pitchFamily="50" charset="-128"/>
                          <a:ea typeface="ＭＳ Ｐゴシック" pitchFamily="50" charset="-128"/>
                        </a:rPr>
                        <a:t>高度のもの</a:t>
                      </a: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考案</a:t>
                      </a:r>
                      <a:endParaRPr kumimoji="1" lang="en-US" altLang="ja-JP" sz="16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（自然法則を利用した技術的思想の創作（実用新案法２条１項））</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71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手続</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出願手続（実体審査あり）</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出願手続（実体審査</a:t>
                      </a:r>
                      <a:r>
                        <a:rPr kumimoji="1" lang="ja-JP" altLang="en-US" sz="1600" b="0" i="0" u="none" strike="noStrike" cap="none" normalizeH="0" baseline="0" dirty="0" smtClean="0">
                          <a:ln>
                            <a:noFill/>
                          </a:ln>
                          <a:solidFill>
                            <a:srgbClr val="FF0000"/>
                          </a:solidFill>
                          <a:effectLst/>
                          <a:latin typeface="ＭＳ Ｐゴシック" pitchFamily="50" charset="-128"/>
                          <a:ea typeface="ＭＳ Ｐゴシック" pitchFamily="50" charset="-128"/>
                        </a:rPr>
                        <a:t>なし</a:t>
                      </a: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823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権利の効力</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発明の業としての「実施」に対して及ぶ</a:t>
                      </a:r>
                      <a:endParaRPr kumimoji="1" lang="en-US" alt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（発明品の生産、使用、譲渡等の行為）</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考案の業としての「実施」に対して及ぶ</a:t>
                      </a:r>
                      <a:endParaRPr kumimoji="1" lang="en-US" alt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（考案に係る物品の製造、使用、譲渡等の行為）</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371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ＭＳ Ｐゴシック" pitchFamily="50" charset="-128"/>
                          <a:ea typeface="ＭＳ Ｐゴシック" pitchFamily="50" charset="-128"/>
                        </a:rPr>
                        <a:t>権利存続期間</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出願から２０年</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出願から１０年</a:t>
                      </a:r>
                    </a:p>
                  </a:txBody>
                  <a:tcPr marT="45729" marB="4572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12672" name="テキスト ボックス 4"/>
          <p:cNvSpPr txBox="1">
            <a:spLocks noChangeArrowheads="1"/>
          </p:cNvSpPr>
          <p:nvPr/>
        </p:nvSpPr>
        <p:spPr bwMode="auto">
          <a:xfrm>
            <a:off x="1892300" y="115888"/>
            <a:ext cx="7021513" cy="647700"/>
          </a:xfrm>
          <a:prstGeom prst="rect">
            <a:avLst/>
          </a:prstGeom>
          <a:noFill/>
          <a:ln w="9525">
            <a:noFill/>
            <a:miter lim="800000"/>
            <a:headEnd/>
            <a:tailEnd/>
          </a:ln>
        </p:spPr>
        <p:txBody>
          <a:bodyPr>
            <a:spAutoFit/>
          </a:bodyPr>
          <a:lstStyle/>
          <a:p>
            <a:r>
              <a:rPr lang="ja-JP" altLang="en-US" sz="3600">
                <a:solidFill>
                  <a:srgbClr val="000000"/>
                </a:solidFill>
                <a:latin typeface="ＭＳ Ｐゴシック" charset="-128"/>
              </a:rPr>
              <a:t>実用新案制度</a:t>
            </a:r>
          </a:p>
        </p:txBody>
      </p:sp>
      <p:sp>
        <p:nvSpPr>
          <p:cNvPr id="12" name="右矢印吹き出し 11"/>
          <p:cNvSpPr/>
          <p:nvPr/>
        </p:nvSpPr>
        <p:spPr>
          <a:xfrm>
            <a:off x="488950" y="1458913"/>
            <a:ext cx="3024188" cy="1295400"/>
          </a:xfrm>
          <a:prstGeom prst="rightArrowCallout">
            <a:avLst>
              <a:gd name="adj1" fmla="val 18234"/>
              <a:gd name="adj2" fmla="val 26691"/>
              <a:gd name="adj3" fmla="val 22886"/>
              <a:gd name="adj4" fmla="val 7832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rPr>
              <a:t>特許</a:t>
            </a:r>
            <a:endParaRPr lang="en-US" altLang="ja-JP" dirty="0">
              <a:solidFill>
                <a:prstClr val="black"/>
              </a:solidFill>
            </a:endParaRPr>
          </a:p>
          <a:p>
            <a:pPr algn="ctr">
              <a:defRPr/>
            </a:pPr>
            <a:r>
              <a:rPr lang="ja-JP" altLang="en-US" dirty="0">
                <a:solidFill>
                  <a:prstClr val="black"/>
                </a:solidFill>
              </a:rPr>
              <a:t>：軽い力で筆記が可能なペンのインク</a:t>
            </a:r>
          </a:p>
        </p:txBody>
      </p:sp>
      <p:pic>
        <p:nvPicPr>
          <p:cNvPr id="112674" name="Picture 2"/>
          <p:cNvPicPr>
            <a:picLocks noChangeAspect="1" noChangeArrowheads="1"/>
          </p:cNvPicPr>
          <p:nvPr/>
        </p:nvPicPr>
        <p:blipFill>
          <a:blip r:embed="rId3"/>
          <a:srcRect/>
          <a:stretch>
            <a:fillRect/>
          </a:stretch>
        </p:blipFill>
        <p:spPr bwMode="auto">
          <a:xfrm>
            <a:off x="3513138" y="1449388"/>
            <a:ext cx="2087562" cy="1403350"/>
          </a:xfrm>
          <a:prstGeom prst="rect">
            <a:avLst/>
          </a:prstGeom>
          <a:noFill/>
          <a:ln w="9525">
            <a:noFill/>
            <a:miter lim="800000"/>
            <a:headEnd/>
            <a:tailEnd/>
          </a:ln>
        </p:spPr>
      </p:pic>
      <p:sp>
        <p:nvSpPr>
          <p:cNvPr id="2" name="左矢印吹き出し 1"/>
          <p:cNvSpPr>
            <a:spLocks noChangeArrowheads="1"/>
          </p:cNvSpPr>
          <p:nvPr/>
        </p:nvSpPr>
        <p:spPr bwMode="auto">
          <a:xfrm>
            <a:off x="5529263" y="1458913"/>
            <a:ext cx="3960812" cy="1295400"/>
          </a:xfrm>
          <a:prstGeom prst="leftArrowCallout">
            <a:avLst>
              <a:gd name="adj1" fmla="val 25000"/>
              <a:gd name="adj2" fmla="val 25000"/>
              <a:gd name="adj3" fmla="val 25013"/>
              <a:gd name="adj4" fmla="val 64977"/>
            </a:avLst>
          </a:prstGeom>
          <a:solidFill>
            <a:srgbClr val="CEDABE"/>
          </a:solidFill>
          <a:ln w="19050">
            <a:solidFill>
              <a:srgbClr val="425519"/>
            </a:solidFill>
            <a:miter lim="800000"/>
            <a:headEnd/>
            <a:tailEnd/>
          </a:ln>
          <a:effectLst>
            <a:outerShdw blurRad="38100" dist="30000" dir="5400000" rotWithShape="0">
              <a:srgbClr val="808080">
                <a:alpha val="45000"/>
              </a:srgbClr>
            </a:outerShdw>
          </a:effectLst>
        </p:spPr>
        <p:txBody>
          <a:bodyPr anchor="ctr"/>
          <a:lstStyle/>
          <a:p>
            <a:pPr algn="ctr">
              <a:defRPr/>
            </a:pPr>
            <a:r>
              <a:rPr lang="ja-JP" altLang="en-US" dirty="0">
                <a:solidFill>
                  <a:prstClr val="black"/>
                </a:solidFill>
                <a:latin typeface="Calibri"/>
                <a:ea typeface="ＭＳ Ｐゴシック"/>
              </a:rPr>
              <a:t>実用新案</a:t>
            </a:r>
            <a:endParaRPr lang="en-US" altLang="ja-JP" dirty="0">
              <a:solidFill>
                <a:prstClr val="black"/>
              </a:solidFill>
              <a:latin typeface="Calibri"/>
              <a:ea typeface="ＭＳ Ｐゴシック"/>
            </a:endParaRPr>
          </a:p>
          <a:p>
            <a:pPr algn="ctr">
              <a:defRPr/>
            </a:pPr>
            <a:r>
              <a:rPr lang="ja-JP" altLang="en-US" dirty="0">
                <a:solidFill>
                  <a:prstClr val="black"/>
                </a:solidFill>
                <a:latin typeface="Calibri"/>
                <a:ea typeface="ＭＳ Ｐゴシック"/>
              </a:rPr>
              <a:t>：ペンのグリップの持ちやすい形状</a:t>
            </a:r>
          </a:p>
        </p:txBody>
      </p:sp>
      <p:sp>
        <p:nvSpPr>
          <p:cNvPr id="112676"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fld id="{B71EF0C6-BABE-4C19-A265-3DFD53C71766}" type="slidenum">
              <a:rPr lang="en-US" altLang="ja-JP" sz="1200" smtClean="0">
                <a:ea typeface="ＭＳ Ｐゴシック" charset="-128"/>
              </a:rPr>
              <a:pPr>
                <a:lnSpc>
                  <a:spcPct val="80000"/>
                </a:lnSpc>
              </a:pPr>
              <a:t>32</a:t>
            </a:fld>
            <a:endParaRPr lang="en-US" altLang="ja-JP" sz="1200" smtClean="0">
              <a:ea typeface="ＭＳ Ｐゴシック"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タイトル 1"/>
          <p:cNvSpPr>
            <a:spLocks noGrp="1"/>
          </p:cNvSpPr>
          <p:nvPr>
            <p:ph type="title"/>
          </p:nvPr>
        </p:nvSpPr>
        <p:spPr>
          <a:xfrm>
            <a:off x="1073150" y="277813"/>
            <a:ext cx="8832850" cy="990600"/>
          </a:xfrm>
        </p:spPr>
        <p:txBody>
          <a:bodyPr/>
          <a:lstStyle/>
          <a:p>
            <a:r>
              <a:rPr lang="ja-JP" altLang="en-US" smtClean="0">
                <a:latin typeface="ＭＳ Ｐゴシック" charset="-128"/>
                <a:ea typeface="ＭＳ Ｐゴシック" charset="-128"/>
              </a:rPr>
              <a:t>意匠制度</a:t>
            </a:r>
          </a:p>
        </p:txBody>
      </p:sp>
      <p:sp>
        <p:nvSpPr>
          <p:cNvPr id="114690" name="Rectangle 6"/>
          <p:cNvSpPr>
            <a:spLocks noChangeArrowheads="1"/>
          </p:cNvSpPr>
          <p:nvPr/>
        </p:nvSpPr>
        <p:spPr bwMode="auto">
          <a:xfrm>
            <a:off x="-15875" y="0"/>
            <a:ext cx="1638300" cy="523875"/>
          </a:xfrm>
          <a:prstGeom prst="rect">
            <a:avLst/>
          </a:prstGeom>
          <a:noFill/>
          <a:ln w="9525">
            <a:noFill/>
            <a:miter lim="800000"/>
            <a:headEnd/>
            <a:tailEnd/>
          </a:ln>
          <a:effectLst>
            <a:prstShdw prst="shdw17" dist="17961" dir="2700000">
              <a:srgbClr val="225764"/>
            </a:prstShdw>
          </a:effectLst>
        </p:spPr>
        <p:txBody>
          <a:bodyPr wrap="none">
            <a:spAutoFit/>
          </a:bodyPr>
          <a:lstStyle/>
          <a:p>
            <a:r>
              <a:rPr lang="ja-JP" altLang="en-US" sz="2800">
                <a:solidFill>
                  <a:srgbClr val="000000"/>
                </a:solidFill>
                <a:latin typeface="ＭＳ Ｐゴシック" charset="-128"/>
              </a:rPr>
              <a:t>５－３－３</a:t>
            </a:r>
            <a:endParaRPr lang="en-US" altLang="ja-JP" sz="2800">
              <a:solidFill>
                <a:srgbClr val="000000"/>
              </a:solidFill>
              <a:latin typeface="ＭＳ Ｐゴシック" charset="-128"/>
            </a:endParaRPr>
          </a:p>
        </p:txBody>
      </p:sp>
      <p:graphicFrame>
        <p:nvGraphicFramePr>
          <p:cNvPr id="7" name="コンテンツ プレースホルダー 3"/>
          <p:cNvGraphicFramePr>
            <a:graphicFrameLocks noGrp="1"/>
          </p:cNvGraphicFramePr>
          <p:nvPr>
            <p:ph sz="quarter" idx="1"/>
          </p:nvPr>
        </p:nvGraphicFramePr>
        <p:xfrm>
          <a:off x="128588" y="4144963"/>
          <a:ext cx="9720262" cy="2668587"/>
        </p:xfrm>
        <a:graphic>
          <a:graphicData uri="http://schemas.openxmlformats.org/drawingml/2006/table">
            <a:tbl>
              <a:tblPr/>
              <a:tblGrid>
                <a:gridCol w="1295400"/>
                <a:gridCol w="4176712"/>
                <a:gridCol w="4248150"/>
              </a:tblGrid>
              <a:tr h="304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T="45715" marB="45715"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特許制度</a:t>
                      </a:r>
                    </a:p>
                  </a:txBody>
                  <a:tcPr marT="45715" marB="45715"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意匠制度</a:t>
                      </a:r>
                    </a:p>
                  </a:txBody>
                  <a:tcPr marT="45715" marB="45715"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r>
              <a:tr h="5180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目的</a:t>
                      </a:r>
                    </a:p>
                  </a:txBody>
                  <a:tcPr marT="45715" marB="45715"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技術を保護、発明を奨励し、産業の発達を目的とする</a:t>
                      </a:r>
                    </a:p>
                  </a:txBody>
                  <a:tcPr marT="45715" marB="45715"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意匠の保護・利用を図り、意匠の創作を奨励し、産業の発達を目的とする</a:t>
                      </a:r>
                    </a:p>
                  </a:txBody>
                  <a:tcPr marT="45715" marB="45715"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保護対象</a:t>
                      </a:r>
                    </a:p>
                  </a:txBody>
                  <a:tcPr marT="45715" marB="45715"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発明（課題解決のための技術）</a:t>
                      </a:r>
                    </a:p>
                  </a:txBody>
                  <a:tcPr marT="45715" marB="45715"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意匠（物の外部デザイン）</a:t>
                      </a:r>
                    </a:p>
                  </a:txBody>
                  <a:tcPr marT="45715" marB="45715"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手続</a:t>
                      </a:r>
                    </a:p>
                  </a:txBody>
                  <a:tcPr marT="45715" marB="45715"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出願手続（実体審査あり）</a:t>
                      </a:r>
                    </a:p>
                  </a:txBody>
                  <a:tcPr marT="45715" marB="45715"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出願手続（実体審査あり）</a:t>
                      </a:r>
                    </a:p>
                  </a:txBody>
                  <a:tcPr marT="45715" marB="45715"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731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権利の効力</a:t>
                      </a:r>
                    </a:p>
                  </a:txBody>
                  <a:tcPr marT="45715" marB="45715"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発明の業としての「実施」に対して及ぶ</a:t>
                      </a:r>
                      <a:endPar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（発明品の生産、使用、譲渡等の行為）</a:t>
                      </a:r>
                    </a:p>
                  </a:txBody>
                  <a:tcPr marT="45715" marB="45715"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意匠の業としての「実施」に対して及ぶ</a:t>
                      </a:r>
                      <a:endPar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（意匠に係る物品の製造、使用、譲渡等の行為）</a:t>
                      </a:r>
                    </a:p>
                  </a:txBody>
                  <a:tcPr marT="45715" marB="45715"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権利存続期間</a:t>
                      </a:r>
                    </a:p>
                  </a:txBody>
                  <a:tcPr marT="45715" marB="45715"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出願から２０年</a:t>
                      </a:r>
                    </a:p>
                  </a:txBody>
                  <a:tcPr marT="45715" marB="45715"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登録から２０年</a:t>
                      </a:r>
                    </a:p>
                  </a:txBody>
                  <a:tcPr marT="45715" marB="45715"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14719"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EB4A697C-6187-486F-968C-6F88EDB5414F}" type="slidenum">
              <a:rPr lang="en-US" altLang="ja-JP" sz="1200" smtClean="0">
                <a:ea typeface="ＭＳ Ｐゴシック" charset="-128"/>
              </a:rPr>
              <a:pPr>
                <a:lnSpc>
                  <a:spcPct val="80000"/>
                </a:lnSpc>
              </a:pPr>
              <a:t>33</a:t>
            </a:fld>
            <a:endParaRPr lang="en-US" altLang="ja-JP" sz="1200" smtClean="0">
              <a:ea typeface="ＭＳ Ｐゴシック" charset="-128"/>
            </a:endParaRPr>
          </a:p>
        </p:txBody>
      </p:sp>
      <p:sp>
        <p:nvSpPr>
          <p:cNvPr id="114720" name="右矢印吹き出し 4"/>
          <p:cNvSpPr>
            <a:spLocks noChangeArrowheads="1"/>
          </p:cNvSpPr>
          <p:nvPr/>
        </p:nvSpPr>
        <p:spPr bwMode="auto">
          <a:xfrm>
            <a:off x="128588" y="1412875"/>
            <a:ext cx="3960812" cy="2663825"/>
          </a:xfrm>
          <a:prstGeom prst="rightArrowCallout">
            <a:avLst>
              <a:gd name="adj1" fmla="val 13583"/>
              <a:gd name="adj2" fmla="val 12815"/>
              <a:gd name="adj3" fmla="val 18001"/>
              <a:gd name="adj4" fmla="val 82204"/>
            </a:avLst>
          </a:prstGeom>
          <a:solidFill>
            <a:srgbClr val="FFFF99"/>
          </a:solidFill>
          <a:ln w="19050" algn="ctr">
            <a:solidFill>
              <a:schemeClr val="tx1"/>
            </a:solidFill>
            <a:miter lim="800000"/>
            <a:headEnd/>
            <a:tailEnd/>
          </a:ln>
        </p:spPr>
        <p:txBody>
          <a:bodyPr/>
          <a:lstStyle/>
          <a:p>
            <a:r>
              <a:rPr lang="ja-JP" altLang="en-US" sz="2000">
                <a:latin typeface="ＭＳ Ｐゴシック" charset="-128"/>
              </a:rPr>
              <a:t>特許：発明を保護</a:t>
            </a:r>
            <a:endParaRPr lang="en-US" altLang="ja-JP" sz="2000">
              <a:latin typeface="ＭＳ Ｐゴシック" charset="-128"/>
            </a:endParaRPr>
          </a:p>
          <a:p>
            <a:endParaRPr lang="en-US" altLang="ja-JP" sz="2000">
              <a:latin typeface="ＭＳ Ｐゴシック" charset="-128"/>
            </a:endParaRPr>
          </a:p>
          <a:p>
            <a:r>
              <a:rPr lang="ja-JP" altLang="en-US" sz="1600" b="1">
                <a:latin typeface="ＭＳ Ｐゴシック" charset="-128"/>
              </a:rPr>
              <a:t>・キーボード</a:t>
            </a:r>
            <a:endParaRPr lang="en-US" altLang="ja-JP" sz="1600" b="1">
              <a:latin typeface="ＭＳ Ｐゴシック" charset="-128"/>
            </a:endParaRPr>
          </a:p>
          <a:p>
            <a:r>
              <a:rPr lang="ja-JP" altLang="en-US" sz="1600" b="1">
                <a:latin typeface="ＭＳ Ｐゴシック" charset="-128"/>
              </a:rPr>
              <a:t>→効率的な入力装置の発明</a:t>
            </a:r>
            <a:endParaRPr lang="en-US" altLang="ja-JP" sz="1600" b="1">
              <a:latin typeface="ＭＳ Ｐゴシック" charset="-128"/>
            </a:endParaRPr>
          </a:p>
          <a:p>
            <a:r>
              <a:rPr lang="ja-JP" altLang="en-US" sz="1600" b="1">
                <a:latin typeface="ＭＳ Ｐゴシック" charset="-128"/>
              </a:rPr>
              <a:t>・ディスプレイ</a:t>
            </a:r>
            <a:endParaRPr lang="en-US" altLang="ja-JP" sz="1600" b="1">
              <a:latin typeface="ＭＳ Ｐゴシック" charset="-128"/>
            </a:endParaRPr>
          </a:p>
          <a:p>
            <a:r>
              <a:rPr lang="ja-JP" altLang="en-US" sz="1600" b="1">
                <a:latin typeface="ＭＳ Ｐゴシック" charset="-128"/>
              </a:rPr>
              <a:t>→描画性能の高い表示技術の発明</a:t>
            </a:r>
            <a:endParaRPr lang="en-US" altLang="ja-JP" sz="1600" b="1">
              <a:latin typeface="ＭＳ Ｐゴシック" charset="-128"/>
            </a:endParaRPr>
          </a:p>
          <a:p>
            <a:r>
              <a:rPr lang="ja-JP" altLang="en-US" sz="1600" b="1">
                <a:latin typeface="ＭＳ Ｐゴシック" charset="-128"/>
              </a:rPr>
              <a:t>・マウス</a:t>
            </a:r>
            <a:endParaRPr lang="en-US" altLang="ja-JP" sz="1600" b="1">
              <a:latin typeface="ＭＳ Ｐゴシック" charset="-128"/>
            </a:endParaRPr>
          </a:p>
          <a:p>
            <a:r>
              <a:rPr lang="ja-JP" altLang="en-US" sz="1600" b="1">
                <a:latin typeface="ＭＳ Ｐゴシック" charset="-128"/>
              </a:rPr>
              <a:t>→反応速度の早いマウスの発明</a:t>
            </a:r>
            <a:endParaRPr lang="en-US" altLang="ja-JP" sz="1600" b="1">
              <a:latin typeface="ＭＳ Ｐゴシック" charset="-128"/>
            </a:endParaRPr>
          </a:p>
          <a:p>
            <a:pPr algn="ctr"/>
            <a:endParaRPr lang="ja-JP" altLang="en-US" sz="2000">
              <a:solidFill>
                <a:srgbClr val="FFFFFF"/>
              </a:solidFill>
              <a:latin typeface="ＭＳ Ｐゴシック" charset="-128"/>
            </a:endParaRPr>
          </a:p>
        </p:txBody>
      </p:sp>
      <p:sp>
        <p:nvSpPr>
          <p:cNvPr id="114721" name="左矢印吹き出し 5"/>
          <p:cNvSpPr>
            <a:spLocks noChangeArrowheads="1"/>
          </p:cNvSpPr>
          <p:nvPr/>
        </p:nvSpPr>
        <p:spPr bwMode="auto">
          <a:xfrm>
            <a:off x="5673725" y="1412875"/>
            <a:ext cx="4102100" cy="2663825"/>
          </a:xfrm>
          <a:prstGeom prst="leftArrowCallout">
            <a:avLst>
              <a:gd name="adj1" fmla="val 12750"/>
              <a:gd name="adj2" fmla="val 13231"/>
              <a:gd name="adj3" fmla="val 16568"/>
              <a:gd name="adj4" fmla="val 83787"/>
            </a:avLst>
          </a:prstGeom>
          <a:solidFill>
            <a:srgbClr val="CCFFFF"/>
          </a:solidFill>
          <a:ln w="19050" algn="ctr">
            <a:solidFill>
              <a:schemeClr val="tx1"/>
            </a:solidFill>
            <a:miter lim="800000"/>
            <a:headEnd/>
            <a:tailEnd/>
          </a:ln>
        </p:spPr>
        <p:txBody>
          <a:bodyPr/>
          <a:lstStyle/>
          <a:p>
            <a:r>
              <a:rPr lang="ja-JP" altLang="en-US" sz="2000">
                <a:latin typeface="ＭＳ Ｐゴシック" charset="-128"/>
              </a:rPr>
              <a:t>意匠：デザインを保護</a:t>
            </a:r>
            <a:endParaRPr lang="en-US" altLang="ja-JP" sz="2000">
              <a:latin typeface="ＭＳ Ｐゴシック" charset="-128"/>
            </a:endParaRPr>
          </a:p>
          <a:p>
            <a:endParaRPr lang="en-US" altLang="ja-JP" sz="2000">
              <a:latin typeface="ＭＳ Ｐゴシック" charset="-128"/>
            </a:endParaRPr>
          </a:p>
          <a:p>
            <a:r>
              <a:rPr lang="ja-JP" altLang="en-US" sz="1600" b="1">
                <a:latin typeface="ＭＳ Ｐゴシック" charset="-128"/>
              </a:rPr>
              <a:t>・キーボード</a:t>
            </a:r>
            <a:endParaRPr lang="en-US" altLang="ja-JP" sz="1600" b="1">
              <a:latin typeface="ＭＳ Ｐゴシック" charset="-128"/>
            </a:endParaRPr>
          </a:p>
          <a:p>
            <a:r>
              <a:rPr lang="ja-JP" altLang="en-US" sz="1600" b="1">
                <a:latin typeface="ＭＳ Ｐゴシック" charset="-128"/>
              </a:rPr>
              <a:t>→操作しやすいキーボードのデザイン</a:t>
            </a:r>
            <a:endParaRPr lang="en-US" altLang="ja-JP" sz="1600" b="1">
              <a:latin typeface="ＭＳ Ｐゴシック" charset="-128"/>
            </a:endParaRPr>
          </a:p>
          <a:p>
            <a:r>
              <a:rPr lang="ja-JP" altLang="en-US" sz="1600" b="1">
                <a:latin typeface="ＭＳ Ｐゴシック" charset="-128"/>
              </a:rPr>
              <a:t>・ディスプレイ</a:t>
            </a:r>
            <a:endParaRPr lang="en-US" altLang="ja-JP" sz="1600" b="1">
              <a:latin typeface="ＭＳ Ｐゴシック" charset="-128"/>
            </a:endParaRPr>
          </a:p>
          <a:p>
            <a:r>
              <a:rPr lang="ja-JP" altLang="en-US" sz="1600" b="1">
                <a:latin typeface="ＭＳ Ｐゴシック" charset="-128"/>
              </a:rPr>
              <a:t>→ソフトな印象を与えるデザイン</a:t>
            </a:r>
            <a:endParaRPr lang="en-US" altLang="ja-JP" sz="1600" b="1">
              <a:latin typeface="ＭＳ Ｐゴシック" charset="-128"/>
            </a:endParaRPr>
          </a:p>
          <a:p>
            <a:r>
              <a:rPr lang="ja-JP" altLang="en-US" sz="1600" b="1">
                <a:latin typeface="ＭＳ Ｐゴシック" charset="-128"/>
              </a:rPr>
              <a:t>・マウス</a:t>
            </a:r>
            <a:endParaRPr lang="en-US" altLang="ja-JP" sz="1600" b="1">
              <a:latin typeface="ＭＳ Ｐゴシック" charset="-128"/>
            </a:endParaRPr>
          </a:p>
          <a:p>
            <a:r>
              <a:rPr lang="ja-JP" altLang="en-US" sz="1600" b="1">
                <a:latin typeface="ＭＳ Ｐゴシック" charset="-128"/>
              </a:rPr>
              <a:t>→持ちやすいマウスのデザイン</a:t>
            </a:r>
            <a:endParaRPr lang="en-US" altLang="ja-JP" sz="1600" b="1">
              <a:latin typeface="ＭＳ Ｐゴシック" charset="-128"/>
            </a:endParaRPr>
          </a:p>
          <a:p>
            <a:pPr algn="ctr"/>
            <a:endParaRPr lang="ja-JP" altLang="en-US" sz="1600">
              <a:latin typeface="ＭＳ Ｐゴシック" charset="-128"/>
            </a:endParaRPr>
          </a:p>
        </p:txBody>
      </p:sp>
      <p:pic>
        <p:nvPicPr>
          <p:cNvPr id="114722" name="Picture 3"/>
          <p:cNvPicPr>
            <a:picLocks noChangeAspect="1" noChangeArrowheads="1"/>
          </p:cNvPicPr>
          <p:nvPr/>
        </p:nvPicPr>
        <p:blipFill>
          <a:blip r:embed="rId3"/>
          <a:srcRect/>
          <a:stretch>
            <a:fillRect/>
          </a:stretch>
        </p:blipFill>
        <p:spPr bwMode="auto">
          <a:xfrm>
            <a:off x="3729038" y="1700213"/>
            <a:ext cx="2071687" cy="216058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タイトル 1"/>
          <p:cNvSpPr>
            <a:spLocks noGrp="1"/>
          </p:cNvSpPr>
          <p:nvPr>
            <p:ph type="title"/>
          </p:nvPr>
        </p:nvSpPr>
        <p:spPr>
          <a:xfrm>
            <a:off x="1136650" y="260350"/>
            <a:ext cx="8832850" cy="990600"/>
          </a:xfrm>
        </p:spPr>
        <p:txBody>
          <a:bodyPr/>
          <a:lstStyle/>
          <a:p>
            <a:r>
              <a:rPr lang="ja-JP" altLang="en-US" smtClean="0">
                <a:latin typeface="ＭＳ Ｐゴシック" charset="-128"/>
                <a:ea typeface="ＭＳ Ｐゴシック" charset="-128"/>
              </a:rPr>
              <a:t>商標制度</a:t>
            </a:r>
          </a:p>
        </p:txBody>
      </p:sp>
      <p:sp>
        <p:nvSpPr>
          <p:cNvPr id="116738" name="Rectangle 8"/>
          <p:cNvSpPr>
            <a:spLocks noChangeArrowheads="1"/>
          </p:cNvSpPr>
          <p:nvPr/>
        </p:nvSpPr>
        <p:spPr bwMode="auto">
          <a:xfrm>
            <a:off x="-15875" y="-26988"/>
            <a:ext cx="1638300" cy="523876"/>
          </a:xfrm>
          <a:prstGeom prst="rect">
            <a:avLst/>
          </a:prstGeom>
          <a:noFill/>
          <a:ln w="9525">
            <a:noFill/>
            <a:miter lim="800000"/>
            <a:headEnd/>
            <a:tailEnd/>
          </a:ln>
          <a:effectLst>
            <a:prstShdw prst="shdw17" dist="17961" dir="2700000">
              <a:srgbClr val="225764"/>
            </a:prstShdw>
          </a:effectLst>
        </p:spPr>
        <p:txBody>
          <a:bodyPr wrap="none">
            <a:spAutoFit/>
          </a:bodyPr>
          <a:lstStyle/>
          <a:p>
            <a:r>
              <a:rPr lang="ja-JP" altLang="en-US" sz="2800">
                <a:solidFill>
                  <a:srgbClr val="000000"/>
                </a:solidFill>
                <a:latin typeface="ＭＳ Ｐゴシック" charset="-128"/>
              </a:rPr>
              <a:t>５－３－４</a:t>
            </a:r>
            <a:endParaRPr lang="en-US" altLang="ja-JP" sz="2800">
              <a:solidFill>
                <a:srgbClr val="000000"/>
              </a:solidFill>
              <a:latin typeface="ＭＳ Ｐゴシック" charset="-128"/>
            </a:endParaRPr>
          </a:p>
        </p:txBody>
      </p:sp>
      <p:graphicFrame>
        <p:nvGraphicFramePr>
          <p:cNvPr id="12" name="表 11"/>
          <p:cNvGraphicFramePr>
            <a:graphicFrameLocks noGrp="1"/>
          </p:cNvGraphicFramePr>
          <p:nvPr/>
        </p:nvGraphicFramePr>
        <p:xfrm>
          <a:off x="238125" y="3135313"/>
          <a:ext cx="9610725" cy="3676650"/>
        </p:xfrm>
        <a:graphic>
          <a:graphicData uri="http://schemas.openxmlformats.org/drawingml/2006/table">
            <a:tbl>
              <a:tblPr/>
              <a:tblGrid>
                <a:gridCol w="1185863"/>
                <a:gridCol w="3457575"/>
                <a:gridCol w="4967287"/>
              </a:tblGrid>
              <a:tr h="389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T="45728" marB="45728"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特許制度</a:t>
                      </a:r>
                    </a:p>
                  </a:txBody>
                  <a:tcPr marT="45728" marB="45728"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商標制度</a:t>
                      </a:r>
                    </a:p>
                  </a:txBody>
                  <a:tcPr marT="45728" marB="45728"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r>
              <a:tr h="6192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目的</a:t>
                      </a:r>
                    </a:p>
                  </a:txBody>
                  <a:tcPr marT="45728" marB="45728"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技術を保護、発明を奨励し、産業の発達を目的とする</a:t>
                      </a:r>
                    </a:p>
                  </a:txBody>
                  <a:tcPr marT="45728" marB="45728"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商品のブランドを保護し、出所表示機能の保護を目的とする</a:t>
                      </a:r>
                    </a:p>
                  </a:txBody>
                  <a:tcPr marT="45728" marB="45728"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945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保護対象</a:t>
                      </a:r>
                    </a:p>
                  </a:txBody>
                  <a:tcPr marT="45728" marB="45728"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発明</a:t>
                      </a:r>
                      <a:endParaRPr kumimoji="1" lang="en-US" alt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（自然法則を利用した技術的思想の創作のうち高度のもの）</a:t>
                      </a:r>
                    </a:p>
                  </a:txBody>
                  <a:tcPr marT="45728" marB="45728"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商標</a:t>
                      </a:r>
                      <a:endPar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（文字、図形、記号若しくは立体的形状によって構成される。これらを単独で、組み合わせて、あるいは色彩と結び付け標章が商業的に使われるもの）</a:t>
                      </a:r>
                    </a:p>
                  </a:txBody>
                  <a:tcPr marT="45728" marB="45728"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89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手続</a:t>
                      </a:r>
                    </a:p>
                  </a:txBody>
                  <a:tcPr marT="45728" marB="45728"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出願手続（実体審査あり）</a:t>
                      </a:r>
                    </a:p>
                  </a:txBody>
                  <a:tcPr marT="45728" marB="45728"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出願手続（実体審査あり）</a:t>
                      </a:r>
                    </a:p>
                  </a:txBody>
                  <a:tcPr marT="45728" marB="45728"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823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権利の効力</a:t>
                      </a:r>
                    </a:p>
                  </a:txBody>
                  <a:tcPr marT="45728" marB="45728"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発明の業としての「実施」に対して及ぶ</a:t>
                      </a:r>
                      <a:endParaRPr kumimoji="1" lang="en-US" alt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（発明品の生産、使用、譲渡等の行為）</a:t>
                      </a:r>
                    </a:p>
                  </a:txBody>
                  <a:tcPr marT="45728" marB="45728"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商標の</a:t>
                      </a: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「使用」に対して及ぶ（商品（の包装）に標章を付する行為、標章を付した商品を譲渡等する行為、役務の提供にあたり利用する物に標章を付する行為、当該物を用いて役務を提供する行為等）</a:t>
                      </a:r>
                    </a:p>
                  </a:txBody>
                  <a:tcPr marT="45728" marB="45728"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89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存続期間</a:t>
                      </a:r>
                    </a:p>
                  </a:txBody>
                  <a:tcPr marT="45728" marB="45728"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rPr>
                        <a:t>出願から２０年</a:t>
                      </a:r>
                    </a:p>
                  </a:txBody>
                  <a:tcPr marT="45728" marB="45728"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登録日から１０年（更新無制限）</a:t>
                      </a:r>
                    </a:p>
                  </a:txBody>
                  <a:tcPr marT="45728" marB="45728"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16767"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B615B652-ACB4-4698-987A-71A2CE81AD10}" type="slidenum">
              <a:rPr lang="en-US" altLang="ja-JP" sz="1200" smtClean="0">
                <a:ea typeface="ＭＳ Ｐゴシック" charset="-128"/>
              </a:rPr>
              <a:pPr>
                <a:lnSpc>
                  <a:spcPct val="80000"/>
                </a:lnSpc>
              </a:pPr>
              <a:t>34</a:t>
            </a:fld>
            <a:endParaRPr lang="en-US" altLang="ja-JP" sz="1200" smtClean="0">
              <a:ea typeface="ＭＳ Ｐゴシック" charset="-128"/>
            </a:endParaRPr>
          </a:p>
        </p:txBody>
      </p:sp>
      <p:pic>
        <p:nvPicPr>
          <p:cNvPr id="116768" name="Picture 2" descr="C:\Users\IPrism-N\AppData\Local\Microsoft\Windows\Temporary Internet Files\Low\Content.IE5\SAG2ZRNM\MC900434818[1].PNG"/>
          <p:cNvPicPr>
            <a:picLocks noChangeAspect="1" noChangeArrowheads="1"/>
          </p:cNvPicPr>
          <p:nvPr/>
        </p:nvPicPr>
        <p:blipFill>
          <a:blip r:embed="rId3"/>
          <a:srcRect/>
          <a:stretch>
            <a:fillRect/>
          </a:stretch>
        </p:blipFill>
        <p:spPr bwMode="auto">
          <a:xfrm>
            <a:off x="4192588" y="1052513"/>
            <a:ext cx="1836737" cy="1990725"/>
          </a:xfrm>
          <a:prstGeom prst="rect">
            <a:avLst/>
          </a:prstGeom>
          <a:noFill/>
          <a:ln w="9525">
            <a:noFill/>
            <a:miter lim="800000"/>
            <a:headEnd/>
            <a:tailEnd/>
          </a:ln>
        </p:spPr>
      </p:pic>
      <p:sp>
        <p:nvSpPr>
          <p:cNvPr id="116769" name="右矢印吹き出し 7"/>
          <p:cNvSpPr>
            <a:spLocks noChangeArrowheads="1"/>
          </p:cNvSpPr>
          <p:nvPr/>
        </p:nvSpPr>
        <p:spPr bwMode="auto">
          <a:xfrm>
            <a:off x="776288" y="1412875"/>
            <a:ext cx="3289300" cy="1584325"/>
          </a:xfrm>
          <a:prstGeom prst="rightArrowCallout">
            <a:avLst>
              <a:gd name="adj1" fmla="val 25000"/>
              <a:gd name="adj2" fmla="val 25000"/>
              <a:gd name="adj3" fmla="val 25000"/>
              <a:gd name="adj4" fmla="val 72440"/>
            </a:avLst>
          </a:prstGeom>
          <a:noFill/>
          <a:ln w="19050" algn="ctr">
            <a:solidFill>
              <a:srgbClr val="26697A"/>
            </a:solidFill>
            <a:miter lim="800000"/>
            <a:headEnd/>
            <a:tailEnd/>
          </a:ln>
        </p:spPr>
        <p:txBody>
          <a:bodyPr anchor="ctr"/>
          <a:lstStyle/>
          <a:p>
            <a:pPr algn="ctr"/>
            <a:r>
              <a:rPr lang="ja-JP" altLang="en-US" sz="3600">
                <a:solidFill>
                  <a:srgbClr val="000000"/>
                </a:solidFill>
                <a:latin typeface="Calibri" pitchFamily="34" charset="0"/>
              </a:rPr>
              <a:t>特許</a:t>
            </a:r>
            <a:endParaRPr lang="en-US" altLang="ja-JP" sz="3600">
              <a:solidFill>
                <a:srgbClr val="000000"/>
              </a:solidFill>
              <a:latin typeface="Calibri" pitchFamily="34" charset="0"/>
            </a:endParaRPr>
          </a:p>
          <a:p>
            <a:pPr algn="ctr"/>
            <a:r>
              <a:rPr lang="ja-JP" altLang="en-US" sz="2000">
                <a:solidFill>
                  <a:srgbClr val="000000"/>
                </a:solidFill>
                <a:latin typeface="Calibri" pitchFamily="34" charset="0"/>
              </a:rPr>
              <a:t>例）エンジン、タイヤ、車体等の技術</a:t>
            </a:r>
          </a:p>
        </p:txBody>
      </p:sp>
      <p:sp>
        <p:nvSpPr>
          <p:cNvPr id="116770" name="右矢印吹き出し 7"/>
          <p:cNvSpPr>
            <a:spLocks noChangeArrowheads="1"/>
          </p:cNvSpPr>
          <p:nvPr/>
        </p:nvSpPr>
        <p:spPr bwMode="auto">
          <a:xfrm flipH="1">
            <a:off x="6137275" y="1412875"/>
            <a:ext cx="3240088" cy="1584325"/>
          </a:xfrm>
          <a:prstGeom prst="rightArrowCallout">
            <a:avLst>
              <a:gd name="adj1" fmla="val 25000"/>
              <a:gd name="adj2" fmla="val 25000"/>
              <a:gd name="adj3" fmla="val 24626"/>
              <a:gd name="adj4" fmla="val 71236"/>
            </a:avLst>
          </a:prstGeom>
          <a:solidFill>
            <a:srgbClr val="FFCC99"/>
          </a:solidFill>
          <a:ln w="19050" algn="ctr">
            <a:solidFill>
              <a:srgbClr val="26697A"/>
            </a:solidFill>
            <a:miter lim="800000"/>
            <a:headEnd/>
            <a:tailEnd/>
          </a:ln>
        </p:spPr>
        <p:txBody>
          <a:bodyPr anchor="ctr"/>
          <a:lstStyle/>
          <a:p>
            <a:pPr algn="ctr"/>
            <a:r>
              <a:rPr lang="ja-JP" altLang="en-US" sz="3600">
                <a:solidFill>
                  <a:srgbClr val="000000"/>
                </a:solidFill>
                <a:latin typeface="Calibri" pitchFamily="34" charset="0"/>
              </a:rPr>
              <a:t>商標</a:t>
            </a:r>
            <a:endParaRPr lang="en-US" altLang="ja-JP" sz="3600">
              <a:solidFill>
                <a:srgbClr val="000000"/>
              </a:solidFill>
              <a:latin typeface="Calibri" pitchFamily="34" charset="0"/>
            </a:endParaRPr>
          </a:p>
          <a:p>
            <a:pPr algn="ctr"/>
            <a:r>
              <a:rPr lang="ja-JP" altLang="en-US" sz="2000">
                <a:solidFill>
                  <a:srgbClr val="000000"/>
                </a:solidFill>
                <a:latin typeface="Calibri" pitchFamily="34" charset="0"/>
              </a:rPr>
              <a:t>例）車の</a:t>
            </a:r>
          </a:p>
          <a:p>
            <a:pPr algn="ctr"/>
            <a:r>
              <a:rPr lang="ja-JP" altLang="en-US" sz="2000">
                <a:solidFill>
                  <a:srgbClr val="000000"/>
                </a:solidFill>
                <a:latin typeface="Calibri" pitchFamily="34" charset="0"/>
              </a:rPr>
              <a:t>名前やマーク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9"/>
          <p:cNvSpPr>
            <a:spLocks noChangeArrowheads="1"/>
          </p:cNvSpPr>
          <p:nvPr/>
        </p:nvSpPr>
        <p:spPr bwMode="auto">
          <a:xfrm>
            <a:off x="1065213" y="4652963"/>
            <a:ext cx="6786562" cy="1557337"/>
          </a:xfrm>
          <a:prstGeom prst="roundRect">
            <a:avLst>
              <a:gd name="adj" fmla="val 16667"/>
            </a:avLst>
          </a:prstGeom>
          <a:solidFill>
            <a:srgbClr val="CCFFFF"/>
          </a:solidFill>
          <a:ln w="38100">
            <a:solidFill>
              <a:schemeClr val="accent1"/>
            </a:solidFill>
            <a:round/>
            <a:headEnd/>
            <a:tailEnd/>
          </a:ln>
        </p:spPr>
        <p:txBody>
          <a:bodyPr wrap="none" lIns="95782" tIns="47891" rIns="95782" bIns="47891" anchor="ctr"/>
          <a:lstStyle/>
          <a:p>
            <a:pPr algn="ctr"/>
            <a:r>
              <a:rPr lang="ja-JP" altLang="en-US" sz="2400">
                <a:latin typeface="Tahoma" pitchFamily="34" charset="0"/>
              </a:rPr>
              <a:t>近年、革新的な科学技術の進歩により</a:t>
            </a:r>
            <a:endParaRPr lang="en-US" altLang="ja-JP" sz="2400">
              <a:latin typeface="Tahoma" pitchFamily="34" charset="0"/>
            </a:endParaRPr>
          </a:p>
          <a:p>
            <a:pPr algn="ctr"/>
            <a:r>
              <a:rPr lang="ja-JP" altLang="en-US" sz="2400">
                <a:latin typeface="Tahoma" pitchFamily="34" charset="0"/>
              </a:rPr>
              <a:t>様々な発明がみられるようになった。</a:t>
            </a:r>
            <a:endParaRPr lang="zh-CN" altLang="en-US" sz="2400">
              <a:latin typeface="Tahoma" pitchFamily="34" charset="0"/>
            </a:endParaRPr>
          </a:p>
        </p:txBody>
      </p:sp>
      <p:sp>
        <p:nvSpPr>
          <p:cNvPr id="55298" name="Rectangle 2"/>
          <p:cNvSpPr>
            <a:spLocks noGrp="1"/>
          </p:cNvSpPr>
          <p:nvPr>
            <p:ph type="title" idx="4294967295"/>
          </p:nvPr>
        </p:nvSpPr>
        <p:spPr>
          <a:xfrm>
            <a:off x="1209675" y="261938"/>
            <a:ext cx="8442325" cy="935037"/>
          </a:xfrm>
        </p:spPr>
        <p:txBody>
          <a:bodyPr/>
          <a:lstStyle/>
          <a:p>
            <a:pPr eaLnBrk="1" hangingPunct="1"/>
            <a:r>
              <a:rPr lang="ja-JP" altLang="en-US" smtClean="0">
                <a:solidFill>
                  <a:schemeClr val="tx1"/>
                </a:solidFill>
                <a:latin typeface="ＭＳ Ｐゴシック" charset="-128"/>
                <a:ea typeface="ＭＳ Ｐゴシック" charset="-128"/>
              </a:rPr>
              <a:t>ライフサイエンス関連分野</a:t>
            </a:r>
          </a:p>
        </p:txBody>
      </p:sp>
      <p:sp>
        <p:nvSpPr>
          <p:cNvPr id="55299" name="Rectangle 3"/>
          <p:cNvSpPr>
            <a:spLocks noChangeArrowheads="1"/>
          </p:cNvSpPr>
          <p:nvPr/>
        </p:nvSpPr>
        <p:spPr bwMode="auto">
          <a:xfrm>
            <a:off x="1363663" y="3933825"/>
            <a:ext cx="6397625" cy="1384300"/>
          </a:xfrm>
          <a:prstGeom prst="rect">
            <a:avLst/>
          </a:prstGeom>
          <a:noFill/>
          <a:ln w="9525">
            <a:noFill/>
            <a:miter lim="800000"/>
            <a:headEnd/>
            <a:tailEnd/>
          </a:ln>
        </p:spPr>
        <p:txBody>
          <a:bodyPr>
            <a:spAutoFit/>
          </a:bodyPr>
          <a:lstStyle/>
          <a:p>
            <a:endParaRPr lang="ja-JP" altLang="en-US" sz="2800">
              <a:latin typeface="Tahoma" pitchFamily="34" charset="0"/>
            </a:endParaRPr>
          </a:p>
          <a:p>
            <a:endParaRPr lang="en-US" altLang="ja-JP" sz="2800">
              <a:latin typeface="Tahoma" pitchFamily="34" charset="0"/>
            </a:endParaRPr>
          </a:p>
          <a:p>
            <a:r>
              <a:rPr lang="ja-JP" altLang="en-US" sz="2800">
                <a:latin typeface="Tahoma" pitchFamily="34" charset="0"/>
              </a:rPr>
              <a:t>　</a:t>
            </a:r>
            <a:endParaRPr lang="zh-CN" altLang="en-US" sz="2400" b="1">
              <a:latin typeface="Tahoma" pitchFamily="34" charset="0"/>
            </a:endParaRPr>
          </a:p>
        </p:txBody>
      </p:sp>
      <p:sp>
        <p:nvSpPr>
          <p:cNvPr id="12293" name="AutoShape 4"/>
          <p:cNvSpPr>
            <a:spLocks noChangeArrowheads="1"/>
          </p:cNvSpPr>
          <p:nvPr/>
        </p:nvSpPr>
        <p:spPr bwMode="auto">
          <a:xfrm>
            <a:off x="200025" y="2133600"/>
            <a:ext cx="3041650" cy="1223963"/>
          </a:xfrm>
          <a:prstGeom prst="roundRect">
            <a:avLst>
              <a:gd name="adj" fmla="val 16667"/>
            </a:avLst>
          </a:prstGeom>
          <a:solidFill>
            <a:schemeClr val="accent1">
              <a:lumMod val="20000"/>
              <a:lumOff val="80000"/>
            </a:schemeClr>
          </a:solidFill>
          <a:ln w="38100">
            <a:solidFill>
              <a:srgbClr val="33CCCC"/>
            </a:solidFill>
            <a:round/>
            <a:headEnd/>
            <a:tailEnd/>
          </a:ln>
        </p:spPr>
        <p:txBody>
          <a:bodyPr wrap="none" lIns="95782" tIns="47891" rIns="95782" bIns="47891" anchor="ctr"/>
          <a:lstStyle/>
          <a:p>
            <a:pPr algn="ctr"/>
            <a:r>
              <a:rPr lang="ja-JP" altLang="en-US" sz="2400">
                <a:latin typeface="Tahoma" pitchFamily="34" charset="0"/>
              </a:rPr>
              <a:t>医薬発明</a:t>
            </a:r>
            <a:endParaRPr lang="en-US" altLang="ja-JP" sz="2400">
              <a:latin typeface="Tahoma" pitchFamily="34" charset="0"/>
            </a:endParaRPr>
          </a:p>
          <a:p>
            <a:pPr algn="ctr"/>
            <a:r>
              <a:rPr lang="ja-JP" altLang="en-US" sz="2400">
                <a:latin typeface="Tahoma" pitchFamily="34" charset="0"/>
              </a:rPr>
              <a:t>遺伝子発明</a:t>
            </a:r>
            <a:endParaRPr lang="en-US" altLang="ja-JP" sz="2400">
              <a:latin typeface="Tahoma" pitchFamily="34" charset="0"/>
            </a:endParaRPr>
          </a:p>
          <a:p>
            <a:pPr algn="ctr"/>
            <a:r>
              <a:rPr lang="ja-JP" altLang="en-US" sz="2400">
                <a:latin typeface="Tahoma" pitchFamily="34" charset="0"/>
              </a:rPr>
              <a:t>用途発明</a:t>
            </a:r>
            <a:endParaRPr lang="zh-CN" altLang="en-US" sz="2400">
              <a:latin typeface="Tahoma" pitchFamily="34" charset="0"/>
              <a:ea typeface="SimSun" pitchFamily="2" charset="-122"/>
            </a:endParaRPr>
          </a:p>
        </p:txBody>
      </p:sp>
      <p:sp>
        <p:nvSpPr>
          <p:cNvPr id="55301" name="Rectangle 5"/>
          <p:cNvSpPr>
            <a:spLocks noChangeArrowheads="1"/>
          </p:cNvSpPr>
          <p:nvPr/>
        </p:nvSpPr>
        <p:spPr bwMode="auto">
          <a:xfrm>
            <a:off x="271463" y="2349500"/>
            <a:ext cx="4291012" cy="461963"/>
          </a:xfrm>
          <a:prstGeom prst="rect">
            <a:avLst/>
          </a:prstGeom>
          <a:noFill/>
          <a:ln w="9525">
            <a:noFill/>
            <a:miter lim="800000"/>
            <a:headEnd/>
            <a:tailEnd/>
          </a:ln>
        </p:spPr>
        <p:txBody>
          <a:bodyPr>
            <a:spAutoFit/>
          </a:bodyPr>
          <a:lstStyle/>
          <a:p>
            <a:endParaRPr lang="zh-CN" altLang="en-US" sz="2400" b="1">
              <a:latin typeface="Tahoma" pitchFamily="34" charset="0"/>
            </a:endParaRPr>
          </a:p>
        </p:txBody>
      </p:sp>
      <p:sp>
        <p:nvSpPr>
          <p:cNvPr id="12295" name="AutoShape 6"/>
          <p:cNvSpPr>
            <a:spLocks noChangeArrowheads="1"/>
          </p:cNvSpPr>
          <p:nvPr/>
        </p:nvSpPr>
        <p:spPr bwMode="auto">
          <a:xfrm>
            <a:off x="3657600" y="2133600"/>
            <a:ext cx="1403350" cy="863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3">
              <a:lumMod val="60000"/>
              <a:lumOff val="40000"/>
            </a:schemeClr>
          </a:solidFill>
          <a:ln w="9525">
            <a:solidFill>
              <a:schemeClr val="accent1"/>
            </a:solidFill>
            <a:miter lim="800000"/>
            <a:headEnd/>
            <a:tailEnd/>
          </a:ln>
        </p:spPr>
        <p:txBody>
          <a:bodyPr wrap="none" anchor="ctr"/>
          <a:lstStyle/>
          <a:p>
            <a:endParaRPr lang="ja-JP" altLang="en-US">
              <a:ea typeface="SimSun" pitchFamily="2" charset="-122"/>
            </a:endParaRPr>
          </a:p>
        </p:txBody>
      </p:sp>
      <p:sp>
        <p:nvSpPr>
          <p:cNvPr id="55303" name="AutoShape 7"/>
          <p:cNvSpPr>
            <a:spLocks noChangeArrowheads="1"/>
          </p:cNvSpPr>
          <p:nvPr/>
        </p:nvSpPr>
        <p:spPr bwMode="auto">
          <a:xfrm>
            <a:off x="5240338" y="2060575"/>
            <a:ext cx="2924175" cy="1800225"/>
          </a:xfrm>
          <a:prstGeom prst="roundRect">
            <a:avLst>
              <a:gd name="adj" fmla="val 16667"/>
            </a:avLst>
          </a:prstGeom>
          <a:solidFill>
            <a:srgbClr val="FFFF99"/>
          </a:solidFill>
          <a:ln w="38100">
            <a:solidFill>
              <a:srgbClr val="FFFF00"/>
            </a:solidFill>
            <a:round/>
            <a:headEnd/>
            <a:tailEnd/>
          </a:ln>
        </p:spPr>
        <p:txBody>
          <a:bodyPr wrap="none" lIns="95782" tIns="47891" rIns="95782" bIns="47891" anchor="ctr"/>
          <a:lstStyle/>
          <a:p>
            <a:pPr algn="ctr"/>
            <a:r>
              <a:rPr lang="ja-JP" altLang="en-US" sz="2400">
                <a:latin typeface="Tahoma" pitchFamily="34" charset="0"/>
              </a:rPr>
              <a:t>化学物質や微生物を</a:t>
            </a:r>
            <a:endParaRPr lang="en-US" altLang="ja-JP" sz="2400">
              <a:latin typeface="Tahoma" pitchFamily="34" charset="0"/>
            </a:endParaRPr>
          </a:p>
          <a:p>
            <a:pPr algn="ctr"/>
            <a:r>
              <a:rPr lang="ja-JP" altLang="en-US" sz="2400">
                <a:latin typeface="Tahoma" pitchFamily="34" charset="0"/>
              </a:rPr>
              <a:t>用いた発明は、</a:t>
            </a:r>
            <a:endParaRPr lang="en-US" altLang="ja-JP" sz="2400">
              <a:latin typeface="Tahoma" pitchFamily="34" charset="0"/>
            </a:endParaRPr>
          </a:p>
          <a:p>
            <a:pPr algn="ctr"/>
            <a:r>
              <a:rPr lang="ja-JP" altLang="en-US" sz="2400">
                <a:latin typeface="Tahoma" pitchFamily="34" charset="0"/>
              </a:rPr>
              <a:t>昔から行われてきた。</a:t>
            </a:r>
            <a:endParaRPr lang="zh-CN" altLang="en-US" sz="2400">
              <a:latin typeface="Tahoma" pitchFamily="34" charset="0"/>
            </a:endParaRPr>
          </a:p>
        </p:txBody>
      </p:sp>
      <p:sp>
        <p:nvSpPr>
          <p:cNvPr id="12297" name="AutoShape 10"/>
          <p:cNvSpPr>
            <a:spLocks noChangeArrowheads="1"/>
          </p:cNvSpPr>
          <p:nvPr/>
        </p:nvSpPr>
        <p:spPr bwMode="auto">
          <a:xfrm>
            <a:off x="8482013" y="2349500"/>
            <a:ext cx="1052512" cy="2736850"/>
          </a:xfrm>
          <a:prstGeom prst="curvedLeftArrow">
            <a:avLst>
              <a:gd name="adj1" fmla="val 52006"/>
              <a:gd name="adj2" fmla="val 104012"/>
              <a:gd name="adj3" fmla="val 33333"/>
            </a:avLst>
          </a:prstGeom>
          <a:solidFill>
            <a:schemeClr val="accent3">
              <a:lumMod val="60000"/>
              <a:lumOff val="40000"/>
            </a:schemeClr>
          </a:solidFill>
          <a:ln w="9525">
            <a:solidFill>
              <a:schemeClr val="tx1"/>
            </a:solidFill>
            <a:miter lim="800000"/>
            <a:headEnd/>
            <a:tailEnd/>
          </a:ln>
        </p:spPr>
        <p:txBody>
          <a:bodyPr wrap="none" anchor="ctr"/>
          <a:lstStyle/>
          <a:p>
            <a:pPr>
              <a:defRPr/>
            </a:pPr>
            <a:endParaRPr lang="ja-JP" altLang="en-US">
              <a:ea typeface="ＭＳ Ｐゴシック" pitchFamily="50" charset="-128"/>
            </a:endParaRPr>
          </a:p>
        </p:txBody>
      </p:sp>
      <p:sp>
        <p:nvSpPr>
          <p:cNvPr id="55305" name="テキスト ボックス 1"/>
          <p:cNvSpPr txBox="1">
            <a:spLocks noChangeArrowheads="1"/>
          </p:cNvSpPr>
          <p:nvPr/>
        </p:nvSpPr>
        <p:spPr bwMode="auto">
          <a:xfrm>
            <a:off x="0" y="0"/>
            <a:ext cx="1720850" cy="523875"/>
          </a:xfrm>
          <a:prstGeom prst="rect">
            <a:avLst/>
          </a:prstGeom>
          <a:noFill/>
          <a:ln w="9525">
            <a:noFill/>
            <a:miter lim="800000"/>
            <a:headEnd/>
            <a:tailEnd/>
          </a:ln>
        </p:spPr>
        <p:txBody>
          <a:bodyPr>
            <a:spAutoFit/>
          </a:bodyPr>
          <a:lstStyle/>
          <a:p>
            <a:r>
              <a:rPr lang="ja-JP" altLang="en-US" sz="2800">
                <a:latin typeface="ＭＳ Ｐゴシック" charset="-128"/>
              </a:rPr>
              <a:t>５－１－１</a:t>
            </a:r>
          </a:p>
        </p:txBody>
      </p:sp>
      <p:pic>
        <p:nvPicPr>
          <p:cNvPr id="55306" name="Picture 13" descr="PE01023_"/>
          <p:cNvPicPr>
            <a:picLocks noChangeAspect="1" noChangeArrowheads="1"/>
          </p:cNvPicPr>
          <p:nvPr/>
        </p:nvPicPr>
        <p:blipFill>
          <a:blip r:embed="rId3"/>
          <a:srcRect/>
          <a:stretch>
            <a:fillRect/>
          </a:stretch>
        </p:blipFill>
        <p:spPr bwMode="auto">
          <a:xfrm>
            <a:off x="3368675" y="2997200"/>
            <a:ext cx="1116013" cy="1752600"/>
          </a:xfrm>
          <a:prstGeom prst="rect">
            <a:avLst/>
          </a:prstGeom>
          <a:noFill/>
          <a:ln w="9525">
            <a:noFill/>
            <a:miter lim="800000"/>
            <a:headEnd/>
            <a:tailEnd/>
          </a:ln>
        </p:spPr>
      </p:pic>
      <p:sp>
        <p:nvSpPr>
          <p:cNvPr id="55307"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DD9967C8-7FE6-4274-96F7-803460513E0A}" type="slidenum">
              <a:rPr lang="en-US" altLang="ja-JP" sz="1200" smtClean="0">
                <a:ea typeface="ＭＳ Ｐゴシック" charset="-128"/>
              </a:rPr>
              <a:pPr>
                <a:lnSpc>
                  <a:spcPct val="80000"/>
                </a:lnSpc>
              </a:pPr>
              <a:t>4</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5043488" y="1854200"/>
            <a:ext cx="4535487" cy="4454525"/>
          </a:xfrm>
          <a:prstGeom prst="rect">
            <a:avLst/>
          </a:prstGeom>
          <a:solidFill>
            <a:srgbClr val="FFEBF5"/>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104775" y="1844675"/>
            <a:ext cx="4535488" cy="4464050"/>
          </a:xfrm>
          <a:prstGeom prst="rect">
            <a:avLst/>
          </a:prstGeom>
          <a:solidFill>
            <a:srgbClr val="FFEBF5"/>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347" name="Rectangle 2"/>
          <p:cNvSpPr>
            <a:spLocks noGrp="1"/>
          </p:cNvSpPr>
          <p:nvPr>
            <p:ph type="title" idx="4294967295"/>
          </p:nvPr>
        </p:nvSpPr>
        <p:spPr>
          <a:xfrm>
            <a:off x="344488" y="260350"/>
            <a:ext cx="9274175" cy="720725"/>
          </a:xfrm>
        </p:spPr>
        <p:txBody>
          <a:bodyPr/>
          <a:lstStyle/>
          <a:p>
            <a:pPr eaLnBrk="1" hangingPunct="1"/>
            <a:r>
              <a:rPr lang="ja-JP" altLang="en-US" sz="4000" smtClean="0">
                <a:solidFill>
                  <a:schemeClr val="tx1"/>
                </a:solidFill>
                <a:latin typeface="ＭＳ Ｐゴシック" charset="-128"/>
                <a:ea typeface="ＭＳ Ｐゴシック" charset="-128"/>
              </a:rPr>
              <a:t/>
            </a:r>
            <a:br>
              <a:rPr lang="ja-JP" altLang="en-US" sz="4000" smtClean="0">
                <a:solidFill>
                  <a:schemeClr val="tx1"/>
                </a:solidFill>
                <a:latin typeface="ＭＳ Ｐゴシック" charset="-128"/>
                <a:ea typeface="ＭＳ Ｐゴシック" charset="-128"/>
              </a:rPr>
            </a:br>
            <a:r>
              <a:rPr lang="ja-JP" altLang="en-US" sz="4000" smtClean="0">
                <a:solidFill>
                  <a:schemeClr val="tx1"/>
                </a:solidFill>
                <a:latin typeface="ＭＳ Ｐゴシック" charset="-128"/>
                <a:ea typeface="ＭＳ Ｐゴシック" charset="-128"/>
              </a:rPr>
              <a:t>　</a:t>
            </a:r>
            <a:r>
              <a:rPr lang="ja-JP" altLang="en-US" sz="3200" smtClean="0">
                <a:solidFill>
                  <a:schemeClr val="tx1"/>
                </a:solidFill>
                <a:latin typeface="ＭＳ Ｐゴシック" charset="-128"/>
                <a:ea typeface="ＭＳ Ｐゴシック" charset="-128"/>
              </a:rPr>
              <a:t>人間を手術、治療又は診断する方法に関する発明</a:t>
            </a:r>
            <a:br>
              <a:rPr lang="ja-JP" altLang="en-US" sz="3200" smtClean="0">
                <a:solidFill>
                  <a:schemeClr val="tx1"/>
                </a:solidFill>
                <a:latin typeface="ＭＳ Ｐゴシック" charset="-128"/>
                <a:ea typeface="ＭＳ Ｐゴシック" charset="-128"/>
              </a:rPr>
            </a:br>
            <a:endParaRPr lang="zh-CN" altLang="en-US" sz="3200" smtClean="0">
              <a:solidFill>
                <a:schemeClr val="tx1"/>
              </a:solidFill>
              <a:latin typeface="ＭＳ Ｐゴシック" charset="-128"/>
              <a:ea typeface="ＭＳ Ｐゴシック" charset="-128"/>
            </a:endParaRPr>
          </a:p>
        </p:txBody>
      </p:sp>
      <p:sp>
        <p:nvSpPr>
          <p:cNvPr id="57348"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latin typeface="ＭＳ Ｐゴシック" charset="-128"/>
              </a:rPr>
              <a:t>５－１－１</a:t>
            </a:r>
            <a:endParaRPr lang="en-US" altLang="ja-JP" sz="2800">
              <a:latin typeface="ＭＳ Ｐゴシック" charset="-128"/>
            </a:endParaRPr>
          </a:p>
        </p:txBody>
      </p:sp>
      <p:sp>
        <p:nvSpPr>
          <p:cNvPr id="57349" name="正方形/長方形 2"/>
          <p:cNvSpPr>
            <a:spLocks noChangeArrowheads="1"/>
          </p:cNvSpPr>
          <p:nvPr/>
        </p:nvSpPr>
        <p:spPr bwMode="auto">
          <a:xfrm>
            <a:off x="560388" y="6381750"/>
            <a:ext cx="3852862" cy="276225"/>
          </a:xfrm>
          <a:prstGeom prst="rect">
            <a:avLst/>
          </a:prstGeom>
          <a:noFill/>
          <a:ln w="9525">
            <a:noFill/>
            <a:miter lim="800000"/>
            <a:headEnd/>
            <a:tailEnd/>
          </a:ln>
        </p:spPr>
        <p:txBody>
          <a:bodyPr wrap="none">
            <a:spAutoFit/>
          </a:bodyPr>
          <a:lstStyle/>
          <a:p>
            <a:r>
              <a:rPr lang="ja-JP" altLang="en-US" baseline="30000"/>
              <a:t>審査基準</a:t>
            </a:r>
            <a:r>
              <a:rPr lang="en-US" altLang="ja-JP" baseline="30000"/>
              <a:t>(</a:t>
            </a:r>
            <a:r>
              <a:rPr lang="ja-JP" altLang="en-US" baseline="30000"/>
              <a:t>第</a:t>
            </a:r>
            <a:r>
              <a:rPr lang="en-US" altLang="ja-JP" baseline="30000"/>
              <a:t>II</a:t>
            </a:r>
            <a:r>
              <a:rPr lang="ja-JP" altLang="en-US" baseline="30000"/>
              <a:t>部第</a:t>
            </a:r>
            <a:r>
              <a:rPr lang="en-US" altLang="ja-JP" baseline="30000"/>
              <a:t>1</a:t>
            </a:r>
            <a:r>
              <a:rPr lang="ja-JP" altLang="en-US" baseline="30000"/>
              <a:t>章 産業上利用することができる発明</a:t>
            </a:r>
            <a:r>
              <a:rPr lang="en-US" altLang="ja-JP" baseline="30000"/>
              <a:t>)</a:t>
            </a:r>
            <a:endParaRPr lang="ja-JP" altLang="en-US"/>
          </a:p>
        </p:txBody>
      </p:sp>
      <p:sp>
        <p:nvSpPr>
          <p:cNvPr id="3" name="テキスト ボックス 3"/>
          <p:cNvSpPr txBox="1">
            <a:spLocks noChangeArrowheads="1"/>
          </p:cNvSpPr>
          <p:nvPr/>
        </p:nvSpPr>
        <p:spPr bwMode="auto">
          <a:xfrm>
            <a:off x="1279525" y="1619250"/>
            <a:ext cx="1800225" cy="369888"/>
          </a:xfrm>
          <a:prstGeom prst="rect">
            <a:avLst/>
          </a:prstGeom>
          <a:solidFill>
            <a:schemeClr val="accent3">
              <a:lumMod val="40000"/>
              <a:lumOff val="60000"/>
            </a:schemeClr>
          </a:solidFill>
          <a:ln w="9525">
            <a:solidFill>
              <a:srgbClr val="000000"/>
            </a:solidFill>
            <a:miter lim="800000"/>
            <a:headEnd/>
            <a:tailEnd/>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800" dirty="0" smtClean="0"/>
              <a:t>特許保護の対象</a:t>
            </a:r>
          </a:p>
        </p:txBody>
      </p:sp>
      <p:sp>
        <p:nvSpPr>
          <p:cNvPr id="4" name="テキスト ボックス 4"/>
          <p:cNvSpPr txBox="1">
            <a:spLocks noChangeArrowheads="1"/>
          </p:cNvSpPr>
          <p:nvPr/>
        </p:nvSpPr>
        <p:spPr bwMode="auto">
          <a:xfrm>
            <a:off x="6124575" y="1619250"/>
            <a:ext cx="2032000" cy="369888"/>
          </a:xfrm>
          <a:prstGeom prst="rect">
            <a:avLst/>
          </a:prstGeom>
          <a:solidFill>
            <a:schemeClr val="accent3">
              <a:lumMod val="40000"/>
              <a:lumOff val="60000"/>
            </a:schemeClr>
          </a:solidFill>
          <a:ln>
            <a:solidFill>
              <a:schemeClr val="tx1"/>
            </a:solid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800" dirty="0" smtClean="0"/>
              <a:t>特許保護の対象外</a:t>
            </a:r>
          </a:p>
        </p:txBody>
      </p:sp>
      <p:sp>
        <p:nvSpPr>
          <p:cNvPr id="19462" name="テキスト ボックス 5"/>
          <p:cNvSpPr txBox="1">
            <a:spLocks noChangeArrowheads="1"/>
          </p:cNvSpPr>
          <p:nvPr/>
        </p:nvSpPr>
        <p:spPr bwMode="auto">
          <a:xfrm>
            <a:off x="215900" y="2092325"/>
            <a:ext cx="595313"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医薬</a:t>
            </a:r>
          </a:p>
        </p:txBody>
      </p:sp>
      <p:sp>
        <p:nvSpPr>
          <p:cNvPr id="19463" name="テキスト ボックス 6"/>
          <p:cNvSpPr txBox="1">
            <a:spLocks noChangeArrowheads="1"/>
          </p:cNvSpPr>
          <p:nvPr/>
        </p:nvSpPr>
        <p:spPr bwMode="auto">
          <a:xfrm>
            <a:off x="222250" y="2619375"/>
            <a:ext cx="898525"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ベクター</a:t>
            </a:r>
          </a:p>
        </p:txBody>
      </p:sp>
      <p:sp>
        <p:nvSpPr>
          <p:cNvPr id="19464" name="テキスト ボックス 7"/>
          <p:cNvSpPr txBox="1">
            <a:spLocks noChangeArrowheads="1"/>
          </p:cNvSpPr>
          <p:nvPr/>
        </p:nvSpPr>
        <p:spPr bwMode="auto">
          <a:xfrm>
            <a:off x="223838" y="3140075"/>
            <a:ext cx="1004887"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医療材料</a:t>
            </a:r>
          </a:p>
        </p:txBody>
      </p:sp>
      <p:sp>
        <p:nvSpPr>
          <p:cNvPr id="19465" name="テキスト ボックス 8"/>
          <p:cNvSpPr txBox="1">
            <a:spLocks noChangeArrowheads="1"/>
          </p:cNvSpPr>
          <p:nvPr/>
        </p:nvSpPr>
        <p:spPr bwMode="auto">
          <a:xfrm>
            <a:off x="214313" y="3689350"/>
            <a:ext cx="2032000"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医療材料の製造方法</a:t>
            </a:r>
          </a:p>
        </p:txBody>
      </p:sp>
      <p:sp>
        <p:nvSpPr>
          <p:cNvPr id="19466" name="テキスト ボックス 9"/>
          <p:cNvSpPr txBox="1">
            <a:spLocks noChangeArrowheads="1"/>
          </p:cNvSpPr>
          <p:nvPr/>
        </p:nvSpPr>
        <p:spPr bwMode="auto">
          <a:xfrm>
            <a:off x="207963" y="4175125"/>
            <a:ext cx="1724025" cy="584200"/>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細胞の分化誘導・</a:t>
            </a:r>
            <a:endParaRPr lang="en-US" altLang="ja-JP" sz="1600" dirty="0" smtClean="0">
              <a:latin typeface="ＭＳ Ｐゴシック" pitchFamily="50" charset="-128"/>
            </a:endParaRPr>
          </a:p>
          <a:p>
            <a:pPr>
              <a:defRPr/>
            </a:pPr>
            <a:r>
              <a:rPr lang="ja-JP" altLang="en-US" sz="1600" dirty="0" smtClean="0">
                <a:latin typeface="ＭＳ Ｐゴシック" pitchFamily="50" charset="-128"/>
              </a:rPr>
              <a:t>分析方法</a:t>
            </a:r>
          </a:p>
        </p:txBody>
      </p:sp>
      <p:sp>
        <p:nvSpPr>
          <p:cNvPr id="19467" name="テキスト ボックス 10"/>
          <p:cNvSpPr txBox="1">
            <a:spLocks noChangeArrowheads="1"/>
          </p:cNvSpPr>
          <p:nvPr/>
        </p:nvSpPr>
        <p:spPr bwMode="auto">
          <a:xfrm>
            <a:off x="222250" y="4884738"/>
            <a:ext cx="1004888" cy="338137"/>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医療機器</a:t>
            </a:r>
          </a:p>
        </p:txBody>
      </p:sp>
      <p:sp>
        <p:nvSpPr>
          <p:cNvPr id="19468" name="テキスト ボックス 11"/>
          <p:cNvSpPr txBox="1">
            <a:spLocks noChangeArrowheads="1"/>
          </p:cNvSpPr>
          <p:nvPr/>
        </p:nvSpPr>
        <p:spPr bwMode="auto">
          <a:xfrm>
            <a:off x="2608263" y="2097088"/>
            <a:ext cx="1620837" cy="338137"/>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医薬の製造方法</a:t>
            </a:r>
          </a:p>
        </p:txBody>
      </p:sp>
      <p:sp>
        <p:nvSpPr>
          <p:cNvPr id="19469" name="テキスト ボックス 12"/>
          <p:cNvSpPr txBox="1">
            <a:spLocks noChangeArrowheads="1"/>
          </p:cNvSpPr>
          <p:nvPr/>
        </p:nvSpPr>
        <p:spPr bwMode="auto">
          <a:xfrm>
            <a:off x="2305050" y="2584450"/>
            <a:ext cx="1924050"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ベクターの製造方法</a:t>
            </a:r>
          </a:p>
        </p:txBody>
      </p:sp>
      <p:sp>
        <p:nvSpPr>
          <p:cNvPr id="19470" name="テキスト ボックス 13"/>
          <p:cNvSpPr txBox="1">
            <a:spLocks noChangeArrowheads="1"/>
          </p:cNvSpPr>
          <p:nvPr/>
        </p:nvSpPr>
        <p:spPr bwMode="auto">
          <a:xfrm>
            <a:off x="2301875" y="3017838"/>
            <a:ext cx="2332038" cy="584200"/>
          </a:xfrm>
          <a:prstGeom prst="rect">
            <a:avLst/>
          </a:prstGeom>
          <a:solidFill>
            <a:schemeClr val="accent1">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医療材料をマウスに移植する方法</a:t>
            </a:r>
          </a:p>
        </p:txBody>
      </p:sp>
      <p:sp>
        <p:nvSpPr>
          <p:cNvPr id="19471" name="テキスト ボックス 14"/>
          <p:cNvSpPr txBox="1">
            <a:spLocks noChangeArrowheads="1"/>
          </p:cNvSpPr>
          <p:nvPr/>
        </p:nvSpPr>
        <p:spPr bwMode="auto">
          <a:xfrm>
            <a:off x="2132013" y="4027488"/>
            <a:ext cx="2393950" cy="584200"/>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物理手段と生化学手段の</a:t>
            </a:r>
            <a:endParaRPr lang="en-US" altLang="ja-JP" sz="1600" dirty="0" smtClean="0">
              <a:latin typeface="ＭＳ Ｐゴシック" pitchFamily="50" charset="-128"/>
            </a:endParaRPr>
          </a:p>
          <a:p>
            <a:pPr>
              <a:defRPr/>
            </a:pPr>
            <a:r>
              <a:rPr lang="ja-JP" altLang="en-US" sz="1600" dirty="0" smtClean="0">
                <a:latin typeface="ＭＳ Ｐゴシック" pitchFamily="50" charset="-128"/>
              </a:rPr>
              <a:t>組み合わせ物</a:t>
            </a:r>
          </a:p>
        </p:txBody>
      </p:sp>
      <p:sp>
        <p:nvSpPr>
          <p:cNvPr id="19472" name="テキスト ボックス 15"/>
          <p:cNvSpPr txBox="1">
            <a:spLocks noChangeArrowheads="1"/>
          </p:cNvSpPr>
          <p:nvPr/>
        </p:nvSpPr>
        <p:spPr bwMode="auto">
          <a:xfrm>
            <a:off x="2619375" y="4884738"/>
            <a:ext cx="1878013" cy="584200"/>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医療目的ではない</a:t>
            </a:r>
            <a:endParaRPr lang="en-US" altLang="ja-JP" sz="1600" dirty="0" smtClean="0">
              <a:latin typeface="ＭＳ Ｐゴシック" pitchFamily="50" charset="-128"/>
            </a:endParaRPr>
          </a:p>
          <a:p>
            <a:pPr>
              <a:defRPr/>
            </a:pPr>
            <a:r>
              <a:rPr lang="ja-JP" altLang="en-US" sz="1600" dirty="0" smtClean="0">
                <a:latin typeface="ＭＳ Ｐゴシック" pitchFamily="50" charset="-128"/>
              </a:rPr>
              <a:t>パワーアシスト方法</a:t>
            </a:r>
          </a:p>
        </p:txBody>
      </p:sp>
      <p:sp>
        <p:nvSpPr>
          <p:cNvPr id="19473" name="テキスト ボックス 16"/>
          <p:cNvSpPr txBox="1">
            <a:spLocks noChangeArrowheads="1"/>
          </p:cNvSpPr>
          <p:nvPr/>
        </p:nvSpPr>
        <p:spPr bwMode="auto">
          <a:xfrm>
            <a:off x="2543175" y="5792788"/>
            <a:ext cx="2032000" cy="338137"/>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医療機器の作動方法</a:t>
            </a:r>
          </a:p>
        </p:txBody>
      </p:sp>
      <p:sp>
        <p:nvSpPr>
          <p:cNvPr id="19474" name="テキスト ボックス 17"/>
          <p:cNvSpPr txBox="1">
            <a:spLocks noChangeArrowheads="1"/>
          </p:cNvSpPr>
          <p:nvPr/>
        </p:nvSpPr>
        <p:spPr bwMode="auto">
          <a:xfrm>
            <a:off x="207963" y="5376863"/>
            <a:ext cx="2335212" cy="584200"/>
          </a:xfrm>
          <a:prstGeom prst="rect">
            <a:avLst/>
          </a:prstGeom>
          <a:solidFill>
            <a:schemeClr val="accent1">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人体から各種の資料を</a:t>
            </a:r>
            <a:endParaRPr lang="en-US" altLang="ja-JP" sz="1600" dirty="0" smtClean="0">
              <a:latin typeface="ＭＳ Ｐゴシック" pitchFamily="50" charset="-128"/>
            </a:endParaRPr>
          </a:p>
          <a:p>
            <a:pPr>
              <a:defRPr/>
            </a:pPr>
            <a:r>
              <a:rPr lang="ja-JP" altLang="en-US" sz="1600" dirty="0" smtClean="0">
                <a:latin typeface="ＭＳ Ｐゴシック" pitchFamily="50" charset="-128"/>
              </a:rPr>
              <a:t>収集するための方法</a:t>
            </a:r>
          </a:p>
        </p:txBody>
      </p:sp>
      <p:sp>
        <p:nvSpPr>
          <p:cNvPr id="19475" name="テキスト ボックス 18"/>
          <p:cNvSpPr txBox="1">
            <a:spLocks noChangeArrowheads="1"/>
          </p:cNvSpPr>
          <p:nvPr/>
        </p:nvSpPr>
        <p:spPr bwMode="auto">
          <a:xfrm>
            <a:off x="6167438" y="2076450"/>
            <a:ext cx="2449512" cy="338138"/>
          </a:xfrm>
          <a:prstGeom prst="rect">
            <a:avLst/>
          </a:prstGeom>
          <a:solidFill>
            <a:schemeClr val="accent2">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医薬をヒトに投与する方法</a:t>
            </a:r>
          </a:p>
        </p:txBody>
      </p:sp>
      <p:sp>
        <p:nvSpPr>
          <p:cNvPr id="19476" name="テキスト ボックス 19"/>
          <p:cNvSpPr txBox="1">
            <a:spLocks noChangeArrowheads="1"/>
          </p:cNvSpPr>
          <p:nvPr/>
        </p:nvSpPr>
        <p:spPr bwMode="auto">
          <a:xfrm>
            <a:off x="5170488" y="2703513"/>
            <a:ext cx="1870075" cy="831850"/>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ベクターを用いて遺伝子をヒトに導入する方法</a:t>
            </a:r>
          </a:p>
        </p:txBody>
      </p:sp>
      <p:sp>
        <p:nvSpPr>
          <p:cNvPr id="19477" name="テキスト ボックス 20"/>
          <p:cNvSpPr txBox="1">
            <a:spLocks noChangeArrowheads="1"/>
          </p:cNvSpPr>
          <p:nvPr/>
        </p:nvSpPr>
        <p:spPr bwMode="auto">
          <a:xfrm>
            <a:off x="7327900" y="2725738"/>
            <a:ext cx="2105025" cy="585787"/>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医療材料をヒトに移植する方法</a:t>
            </a:r>
          </a:p>
        </p:txBody>
      </p:sp>
      <p:sp>
        <p:nvSpPr>
          <p:cNvPr id="19478" name="テキスト ボックス 21"/>
          <p:cNvSpPr txBox="1">
            <a:spLocks noChangeArrowheads="1"/>
          </p:cNvSpPr>
          <p:nvPr/>
        </p:nvSpPr>
        <p:spPr bwMode="auto">
          <a:xfrm>
            <a:off x="5200650" y="3689350"/>
            <a:ext cx="1839913" cy="584200"/>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組合せ物を用いてヒトを治療する方法</a:t>
            </a:r>
          </a:p>
        </p:txBody>
      </p:sp>
      <p:sp>
        <p:nvSpPr>
          <p:cNvPr id="19479" name="テキスト ボックス 22"/>
          <p:cNvSpPr txBox="1">
            <a:spLocks noChangeArrowheads="1"/>
          </p:cNvSpPr>
          <p:nvPr/>
        </p:nvSpPr>
        <p:spPr bwMode="auto">
          <a:xfrm>
            <a:off x="7346950" y="3602038"/>
            <a:ext cx="2108200" cy="831850"/>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医療目的（リハビリ用等）のパワーアシスト方法</a:t>
            </a:r>
          </a:p>
        </p:txBody>
      </p:sp>
      <p:sp>
        <p:nvSpPr>
          <p:cNvPr id="19480" name="テキスト ボックス 23"/>
          <p:cNvSpPr txBox="1">
            <a:spLocks noChangeArrowheads="1"/>
          </p:cNvSpPr>
          <p:nvPr/>
        </p:nvSpPr>
        <p:spPr bwMode="auto">
          <a:xfrm>
            <a:off x="5170488" y="4749800"/>
            <a:ext cx="1968500" cy="830263"/>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医療機器を使用してヒトに手術、治療又は診断する方法</a:t>
            </a:r>
          </a:p>
        </p:txBody>
      </p:sp>
      <p:sp>
        <p:nvSpPr>
          <p:cNvPr id="19481" name="テキスト ボックス 24"/>
          <p:cNvSpPr txBox="1">
            <a:spLocks noChangeArrowheads="1"/>
          </p:cNvSpPr>
          <p:nvPr/>
        </p:nvSpPr>
        <p:spPr bwMode="auto">
          <a:xfrm>
            <a:off x="7362825" y="4960938"/>
            <a:ext cx="2106613" cy="831850"/>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latin typeface="ＭＳ Ｐゴシック" pitchFamily="50" charset="-128"/>
              </a:rPr>
              <a:t>医療目的で人間の病状等を判断する工程を含む方法</a:t>
            </a:r>
          </a:p>
        </p:txBody>
      </p:sp>
      <p:pic>
        <p:nvPicPr>
          <p:cNvPr id="57372" name="Picture 27"/>
          <p:cNvPicPr>
            <a:picLocks noChangeAspect="1" noChangeArrowheads="1"/>
          </p:cNvPicPr>
          <p:nvPr/>
        </p:nvPicPr>
        <p:blipFill>
          <a:blip r:embed="rId3"/>
          <a:srcRect/>
          <a:stretch>
            <a:fillRect/>
          </a:stretch>
        </p:blipFill>
        <p:spPr bwMode="auto">
          <a:xfrm>
            <a:off x="4010025" y="1352550"/>
            <a:ext cx="2136775" cy="1335088"/>
          </a:xfrm>
          <a:prstGeom prst="rect">
            <a:avLst/>
          </a:prstGeom>
          <a:noFill/>
          <a:ln w="9525">
            <a:noFill/>
            <a:miter lim="800000"/>
            <a:headEnd/>
            <a:tailEnd/>
          </a:ln>
        </p:spPr>
      </p:pic>
      <p:sp>
        <p:nvSpPr>
          <p:cNvPr id="57373"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23137BC3-A02C-4809-B747-A84DE91C0E78}" type="slidenum">
              <a:rPr lang="en-US" altLang="ja-JP" sz="1200" smtClean="0">
                <a:ea typeface="ＭＳ Ｐゴシック" charset="-128"/>
              </a:rPr>
              <a:pPr>
                <a:lnSpc>
                  <a:spcPct val="80000"/>
                </a:lnSpc>
              </a:pPr>
              <a:t>5</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p:cNvSpPr/>
          <p:nvPr/>
        </p:nvSpPr>
        <p:spPr>
          <a:xfrm>
            <a:off x="5591175" y="2420938"/>
            <a:ext cx="4102100" cy="2268537"/>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0" y="2362200"/>
            <a:ext cx="5462588" cy="415925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i="1" dirty="0">
              <a:solidFill>
                <a:schemeClr val="accent2">
                  <a:lumMod val="20000"/>
                  <a:lumOff val="80000"/>
                </a:schemeClr>
              </a:solidFill>
            </a:endParaRPr>
          </a:p>
        </p:txBody>
      </p:sp>
      <p:sp>
        <p:nvSpPr>
          <p:cNvPr id="59395" name="Rectangle 2"/>
          <p:cNvSpPr>
            <a:spLocks noGrp="1"/>
          </p:cNvSpPr>
          <p:nvPr>
            <p:ph type="title" idx="4294967295"/>
          </p:nvPr>
        </p:nvSpPr>
        <p:spPr>
          <a:xfrm>
            <a:off x="1265238" y="258763"/>
            <a:ext cx="7634287" cy="720725"/>
          </a:xfrm>
        </p:spPr>
        <p:txBody>
          <a:bodyPr/>
          <a:lstStyle/>
          <a:p>
            <a:pPr eaLnBrk="1" hangingPunct="1"/>
            <a:r>
              <a:rPr lang="ja-JP" altLang="en-US" sz="4000" smtClean="0">
                <a:solidFill>
                  <a:schemeClr val="tx1"/>
                </a:solidFill>
                <a:latin typeface="ＭＳ Ｐゴシック" charset="-128"/>
                <a:ea typeface="ＭＳ Ｐゴシック" charset="-128"/>
              </a:rPr>
              <a:t/>
            </a:r>
            <a:br>
              <a:rPr lang="ja-JP" altLang="en-US" sz="4000" smtClean="0">
                <a:solidFill>
                  <a:schemeClr val="tx1"/>
                </a:solidFill>
                <a:latin typeface="ＭＳ Ｐゴシック" charset="-128"/>
                <a:ea typeface="ＭＳ Ｐゴシック" charset="-128"/>
              </a:rPr>
            </a:br>
            <a:r>
              <a:rPr lang="ja-JP" altLang="en-US" sz="4000" smtClean="0">
                <a:solidFill>
                  <a:schemeClr val="tx1"/>
                </a:solidFill>
                <a:latin typeface="ＭＳ Ｐゴシック" charset="-128"/>
                <a:ea typeface="ＭＳ Ｐゴシック" charset="-128"/>
              </a:rPr>
              <a:t>　</a:t>
            </a:r>
            <a:r>
              <a:rPr lang="ja-JP" altLang="en-US" smtClean="0">
                <a:solidFill>
                  <a:schemeClr val="tx1"/>
                </a:solidFill>
                <a:latin typeface="ＭＳ Ｐゴシック" charset="-128"/>
                <a:ea typeface="ＭＳ Ｐゴシック" charset="-128"/>
              </a:rPr>
              <a:t>医薬発明</a:t>
            </a:r>
            <a:br>
              <a:rPr lang="ja-JP" altLang="en-US" smtClean="0">
                <a:solidFill>
                  <a:schemeClr val="tx1"/>
                </a:solidFill>
                <a:latin typeface="ＭＳ Ｐゴシック" charset="-128"/>
                <a:ea typeface="ＭＳ Ｐゴシック" charset="-128"/>
              </a:rPr>
            </a:br>
            <a:endParaRPr lang="zh-CN" altLang="en-US" smtClean="0">
              <a:solidFill>
                <a:schemeClr val="tx1"/>
              </a:solidFill>
              <a:latin typeface="ＭＳ Ｐゴシック" charset="-128"/>
              <a:ea typeface="ＭＳ Ｐゴシック" charset="-128"/>
            </a:endParaRPr>
          </a:p>
        </p:txBody>
      </p:sp>
      <p:sp>
        <p:nvSpPr>
          <p:cNvPr id="59396"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latin typeface="ＭＳ Ｐゴシック" charset="-128"/>
              </a:rPr>
              <a:t>５－１－１</a:t>
            </a:r>
            <a:endParaRPr lang="en-US" altLang="ja-JP" sz="2800">
              <a:latin typeface="ＭＳ Ｐゴシック" charset="-128"/>
            </a:endParaRPr>
          </a:p>
        </p:txBody>
      </p:sp>
      <p:sp>
        <p:nvSpPr>
          <p:cNvPr id="2" name="テキスト ボックス 2"/>
          <p:cNvSpPr txBox="1">
            <a:spLocks noChangeArrowheads="1"/>
          </p:cNvSpPr>
          <p:nvPr/>
        </p:nvSpPr>
        <p:spPr bwMode="auto">
          <a:xfrm>
            <a:off x="1543050" y="2349500"/>
            <a:ext cx="1860550" cy="523875"/>
          </a:xfrm>
          <a:prstGeom prst="rect">
            <a:avLst/>
          </a:prstGeom>
          <a:solidFill>
            <a:schemeClr val="accent2">
              <a:lumMod val="40000"/>
              <a:lumOff val="60000"/>
            </a:schemeClr>
          </a:solidFill>
          <a:ln w="9525">
            <a:solidFill>
              <a:schemeClr val="accent2">
                <a:lumMod val="60000"/>
                <a:lumOff val="40000"/>
              </a:schemeClr>
            </a:solidFill>
            <a:miter lim="800000"/>
            <a:headEnd/>
            <a:tailEnd/>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lgn="ctr">
              <a:defRPr/>
            </a:pPr>
            <a:r>
              <a:rPr lang="ja-JP" altLang="en-US" sz="1400" dirty="0" smtClean="0"/>
              <a:t>特許保護されうる範囲</a:t>
            </a:r>
            <a:endParaRPr lang="en-US" altLang="ja-JP" sz="1400" dirty="0" smtClean="0"/>
          </a:p>
          <a:p>
            <a:pPr algn="ctr">
              <a:defRPr/>
            </a:pPr>
            <a:r>
              <a:rPr lang="ja-JP" altLang="en-US" sz="1400" dirty="0" smtClean="0"/>
              <a:t>（物の発明）</a:t>
            </a:r>
          </a:p>
        </p:txBody>
      </p:sp>
      <p:sp>
        <p:nvSpPr>
          <p:cNvPr id="4" name="テキスト ボックス 3"/>
          <p:cNvSpPr txBox="1">
            <a:spLocks noChangeArrowheads="1"/>
          </p:cNvSpPr>
          <p:nvPr/>
        </p:nvSpPr>
        <p:spPr bwMode="auto">
          <a:xfrm>
            <a:off x="6169025" y="2362200"/>
            <a:ext cx="3173413" cy="523875"/>
          </a:xfrm>
          <a:prstGeom prst="rect">
            <a:avLst/>
          </a:prstGeom>
          <a:solidFill>
            <a:schemeClr val="accent3">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lgn="ctr">
              <a:defRPr/>
            </a:pPr>
            <a:r>
              <a:rPr lang="ja-JP" altLang="en-US" sz="1400" dirty="0" smtClean="0"/>
              <a:t>特許保護されない範囲</a:t>
            </a:r>
            <a:endParaRPr lang="en-US" altLang="ja-JP" sz="1400" dirty="0" smtClean="0"/>
          </a:p>
          <a:p>
            <a:pPr algn="ctr">
              <a:defRPr/>
            </a:pPr>
            <a:r>
              <a:rPr lang="ja-JP" altLang="en-US" sz="1400" dirty="0" smtClean="0"/>
              <a:t>（人間を手術、治療又は診断する方法 ）</a:t>
            </a:r>
          </a:p>
        </p:txBody>
      </p:sp>
      <p:sp>
        <p:nvSpPr>
          <p:cNvPr id="21509" name="テキスト ボックス 4"/>
          <p:cNvSpPr txBox="1">
            <a:spLocks noChangeArrowheads="1"/>
          </p:cNvSpPr>
          <p:nvPr/>
        </p:nvSpPr>
        <p:spPr bwMode="auto">
          <a:xfrm>
            <a:off x="6710363" y="2963863"/>
            <a:ext cx="2032000" cy="369887"/>
          </a:xfrm>
          <a:prstGeom prst="rect">
            <a:avLst/>
          </a:prstGeom>
          <a:solidFill>
            <a:schemeClr val="accent1">
              <a:lumMod val="60000"/>
              <a:lumOff val="4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800" dirty="0" smtClean="0"/>
              <a:t>医薬の投与方法等</a:t>
            </a:r>
          </a:p>
        </p:txBody>
      </p:sp>
      <p:sp>
        <p:nvSpPr>
          <p:cNvPr id="9" name="円/楕円 8"/>
          <p:cNvSpPr/>
          <p:nvPr/>
        </p:nvSpPr>
        <p:spPr>
          <a:xfrm>
            <a:off x="2473325" y="2630488"/>
            <a:ext cx="2897188" cy="3890962"/>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tx1"/>
              </a:solidFill>
              <a:latin typeface="ＭＳ Ｐゴシック" pitchFamily="50" charset="-128"/>
              <a:ea typeface="ＭＳ Ｐゴシック" pitchFamily="50" charset="-128"/>
            </a:endParaRPr>
          </a:p>
        </p:txBody>
      </p:sp>
      <p:pic>
        <p:nvPicPr>
          <p:cNvPr id="59401" name="Picture 9"/>
          <p:cNvPicPr>
            <a:picLocks noChangeAspect="1" noChangeArrowheads="1"/>
          </p:cNvPicPr>
          <p:nvPr/>
        </p:nvPicPr>
        <p:blipFill>
          <a:blip r:embed="rId3"/>
          <a:srcRect/>
          <a:stretch>
            <a:fillRect/>
          </a:stretch>
        </p:blipFill>
        <p:spPr bwMode="auto">
          <a:xfrm>
            <a:off x="266700" y="3914775"/>
            <a:ext cx="998538" cy="739775"/>
          </a:xfrm>
          <a:prstGeom prst="rect">
            <a:avLst/>
          </a:prstGeom>
          <a:noFill/>
          <a:ln w="9525">
            <a:noFill/>
            <a:miter lim="800000"/>
            <a:headEnd/>
            <a:tailEnd/>
          </a:ln>
        </p:spPr>
      </p:pic>
      <p:pic>
        <p:nvPicPr>
          <p:cNvPr id="59402" name="Picture 10"/>
          <p:cNvPicPr>
            <a:picLocks noChangeAspect="1" noChangeArrowheads="1"/>
          </p:cNvPicPr>
          <p:nvPr/>
        </p:nvPicPr>
        <p:blipFill>
          <a:blip r:embed="rId4"/>
          <a:srcRect/>
          <a:stretch>
            <a:fillRect/>
          </a:stretch>
        </p:blipFill>
        <p:spPr bwMode="auto">
          <a:xfrm>
            <a:off x="1417638" y="5105400"/>
            <a:ext cx="592137" cy="782638"/>
          </a:xfrm>
          <a:prstGeom prst="rect">
            <a:avLst/>
          </a:prstGeom>
          <a:noFill/>
          <a:ln w="9525">
            <a:noFill/>
            <a:miter lim="800000"/>
            <a:headEnd/>
            <a:tailEnd/>
          </a:ln>
        </p:spPr>
      </p:pic>
      <p:sp>
        <p:nvSpPr>
          <p:cNvPr id="27" name="正方形/長方形 26"/>
          <p:cNvSpPr/>
          <p:nvPr/>
        </p:nvSpPr>
        <p:spPr>
          <a:xfrm>
            <a:off x="792163" y="5341938"/>
            <a:ext cx="804862" cy="307975"/>
          </a:xfrm>
          <a:prstGeom prst="rect">
            <a:avLst/>
          </a:prstGeom>
          <a:solidFill>
            <a:schemeClr val="accent1">
              <a:lumMod val="60000"/>
              <a:lumOff val="40000"/>
            </a:schemeClr>
          </a:solidFill>
        </p:spPr>
        <p:txBody>
          <a:bodyPr>
            <a:spAutoFit/>
          </a:bodyPr>
          <a:lstStyle/>
          <a:p>
            <a:pPr>
              <a:defRPr/>
            </a:pPr>
            <a:r>
              <a:rPr lang="ja-JP" altLang="en-US" sz="1400" dirty="0">
                <a:ea typeface="ＭＳ Ｐゴシック" pitchFamily="50" charset="-128"/>
              </a:rPr>
              <a:t>注射剤</a:t>
            </a:r>
          </a:p>
        </p:txBody>
      </p:sp>
      <p:pic>
        <p:nvPicPr>
          <p:cNvPr id="59404" name="Picture 11"/>
          <p:cNvPicPr>
            <a:picLocks noChangeAspect="1" noChangeArrowheads="1"/>
          </p:cNvPicPr>
          <p:nvPr/>
        </p:nvPicPr>
        <p:blipFill>
          <a:blip r:embed="rId5"/>
          <a:srcRect/>
          <a:stretch>
            <a:fillRect/>
          </a:stretch>
        </p:blipFill>
        <p:spPr bwMode="auto">
          <a:xfrm>
            <a:off x="1417638" y="4348163"/>
            <a:ext cx="769937" cy="684212"/>
          </a:xfrm>
          <a:prstGeom prst="rect">
            <a:avLst/>
          </a:prstGeom>
          <a:noFill/>
          <a:ln w="9525">
            <a:noFill/>
            <a:miter lim="800000"/>
            <a:headEnd/>
            <a:tailEnd/>
          </a:ln>
        </p:spPr>
      </p:pic>
      <p:sp>
        <p:nvSpPr>
          <p:cNvPr id="29" name="正方形/長方形 28"/>
          <p:cNvSpPr/>
          <p:nvPr/>
        </p:nvSpPr>
        <p:spPr>
          <a:xfrm>
            <a:off x="1597025" y="4084638"/>
            <a:ext cx="1006475" cy="306387"/>
          </a:xfrm>
          <a:prstGeom prst="rect">
            <a:avLst/>
          </a:prstGeom>
          <a:solidFill>
            <a:schemeClr val="accent1">
              <a:lumMod val="60000"/>
              <a:lumOff val="40000"/>
            </a:schemeClr>
          </a:solidFill>
        </p:spPr>
        <p:txBody>
          <a:bodyPr>
            <a:spAutoFit/>
          </a:bodyPr>
          <a:lstStyle/>
          <a:p>
            <a:pPr>
              <a:defRPr/>
            </a:pPr>
            <a:r>
              <a:rPr lang="ja-JP" altLang="en-US" sz="1400" dirty="0">
                <a:ea typeface="ＭＳ Ｐゴシック" pitchFamily="50" charset="-128"/>
              </a:rPr>
              <a:t>経口剤</a:t>
            </a:r>
          </a:p>
        </p:txBody>
      </p:sp>
      <p:pic>
        <p:nvPicPr>
          <p:cNvPr id="14351" name="Picture 12"/>
          <p:cNvPicPr>
            <a:picLocks noChangeAspect="1" noChangeArrowheads="1"/>
          </p:cNvPicPr>
          <p:nvPr/>
        </p:nvPicPr>
        <p:blipFill>
          <a:blip r:embed="rId6"/>
          <a:srcRect/>
          <a:stretch>
            <a:fillRect/>
          </a:stretch>
        </p:blipFill>
        <p:spPr bwMode="auto">
          <a:xfrm>
            <a:off x="792163" y="2963863"/>
            <a:ext cx="947737" cy="519112"/>
          </a:xfrm>
          <a:prstGeom prst="rect">
            <a:avLst/>
          </a:prstGeom>
          <a:noFill/>
          <a:ln>
            <a:noFill/>
          </a:ln>
          <a:effectLst>
            <a:outerShdw blurRad="63500" dist="17961" dir="2700000" algn="ctr" rotWithShape="0">
              <a:srgbClr val="225764">
                <a:alpha val="74998"/>
              </a:srgbClr>
            </a:outerShdw>
          </a:effectLst>
          <a:extLst>
            <a:ext uri="{909E8E84-426E-40DD-AFC4-6F175D3DCCD1}"/>
            <a:ext uri="{91240B29-F687-4F45-9708-019B960494DF}"/>
          </a:extLst>
        </p:spPr>
      </p:pic>
      <p:sp>
        <p:nvSpPr>
          <p:cNvPr id="32" name="正方形/長方形 31"/>
          <p:cNvSpPr/>
          <p:nvPr/>
        </p:nvSpPr>
        <p:spPr>
          <a:xfrm>
            <a:off x="1543050" y="2900363"/>
            <a:ext cx="681038" cy="307975"/>
          </a:xfrm>
          <a:prstGeom prst="rect">
            <a:avLst/>
          </a:prstGeom>
          <a:solidFill>
            <a:schemeClr val="accent1">
              <a:lumMod val="60000"/>
              <a:lumOff val="40000"/>
            </a:schemeClr>
          </a:solidFill>
        </p:spPr>
        <p:txBody>
          <a:bodyPr>
            <a:spAutoFit/>
          </a:bodyPr>
          <a:lstStyle/>
          <a:p>
            <a:pPr>
              <a:defRPr/>
            </a:pPr>
            <a:r>
              <a:rPr lang="ja-JP" altLang="en-US" sz="1400" dirty="0">
                <a:ea typeface="ＭＳ Ｐゴシック" pitchFamily="50" charset="-128"/>
              </a:rPr>
              <a:t>単剤</a:t>
            </a:r>
          </a:p>
        </p:txBody>
      </p:sp>
      <p:sp>
        <p:nvSpPr>
          <p:cNvPr id="17" name="正方形/長方形 16"/>
          <p:cNvSpPr/>
          <p:nvPr/>
        </p:nvSpPr>
        <p:spPr>
          <a:xfrm>
            <a:off x="3001963" y="2884488"/>
            <a:ext cx="1663700" cy="338137"/>
          </a:xfrm>
          <a:prstGeom prst="rect">
            <a:avLst/>
          </a:prstGeom>
          <a:solidFill>
            <a:schemeClr val="accent1">
              <a:lumMod val="40000"/>
              <a:lumOff val="60000"/>
            </a:schemeClr>
          </a:solidFill>
          <a:ln>
            <a:solidFill>
              <a:schemeClr val="accent1">
                <a:lumMod val="60000"/>
                <a:lumOff val="40000"/>
              </a:schemeClr>
            </a:solidFill>
          </a:ln>
        </p:spPr>
        <p:txBody>
          <a:bodyPr>
            <a:spAutoFit/>
          </a:bodyPr>
          <a:lstStyle/>
          <a:p>
            <a:pPr>
              <a:defRPr/>
            </a:pPr>
            <a:r>
              <a:rPr lang="ja-JP" altLang="en-US" sz="1600">
                <a:ea typeface="ＭＳ Ｐゴシック" pitchFamily="50" charset="-128"/>
              </a:rPr>
              <a:t>新たな医薬用途 </a:t>
            </a:r>
          </a:p>
        </p:txBody>
      </p:sp>
      <p:sp>
        <p:nvSpPr>
          <p:cNvPr id="18" name="正方形/長方形 17"/>
          <p:cNvSpPr/>
          <p:nvPr/>
        </p:nvSpPr>
        <p:spPr>
          <a:xfrm>
            <a:off x="2879725" y="3606800"/>
            <a:ext cx="2073275" cy="954088"/>
          </a:xfrm>
          <a:prstGeom prst="rect">
            <a:avLst/>
          </a:prstGeom>
          <a:solidFill>
            <a:schemeClr val="accent1">
              <a:lumMod val="60000"/>
              <a:lumOff val="40000"/>
            </a:schemeClr>
          </a:solidFill>
        </p:spPr>
        <p:txBody>
          <a:bodyPr>
            <a:spAutoFit/>
          </a:bodyPr>
          <a:lstStyle/>
          <a:p>
            <a:pPr>
              <a:defRPr/>
            </a:pPr>
            <a:r>
              <a:rPr lang="ja-JP" altLang="en-US" sz="1400">
                <a:ea typeface="ＭＳ Ｐゴシック" pitchFamily="50" charset="-128"/>
              </a:rPr>
              <a:t>特定の疾病への適用 </a:t>
            </a:r>
            <a:endParaRPr lang="en-US" altLang="ja-JP" sz="1400">
              <a:ea typeface="ＭＳ Ｐゴシック" pitchFamily="50" charset="-128"/>
            </a:endParaRPr>
          </a:p>
          <a:p>
            <a:pPr>
              <a:defRPr/>
            </a:pPr>
            <a:r>
              <a:rPr lang="ja-JP" altLang="en-US" sz="1400">
                <a:ea typeface="ＭＳ Ｐゴシック" pitchFamily="50" charset="-128"/>
              </a:rPr>
              <a:t>喘息治療剤 </a:t>
            </a:r>
            <a:endParaRPr lang="en-US" altLang="ja-JP" sz="1400">
              <a:ea typeface="ＭＳ Ｐゴシック" pitchFamily="50" charset="-128"/>
            </a:endParaRPr>
          </a:p>
          <a:p>
            <a:pPr>
              <a:defRPr/>
            </a:pPr>
            <a:r>
              <a:rPr lang="ja-JP" altLang="en-US" sz="1400">
                <a:ea typeface="ＭＳ Ｐゴシック" pitchFamily="50" charset="-128"/>
              </a:rPr>
              <a:t>血圧降下剤 </a:t>
            </a:r>
            <a:endParaRPr lang="en-US" altLang="ja-JP" sz="1400">
              <a:ea typeface="ＭＳ Ｐゴシック" pitchFamily="50" charset="-128"/>
            </a:endParaRPr>
          </a:p>
          <a:p>
            <a:pPr>
              <a:defRPr/>
            </a:pPr>
            <a:r>
              <a:rPr lang="ja-JP" altLang="en-US" sz="1400">
                <a:ea typeface="ＭＳ Ｐゴシック" pitchFamily="50" charset="-128"/>
              </a:rPr>
              <a:t>抗アレルギー剤等 </a:t>
            </a:r>
          </a:p>
        </p:txBody>
      </p:sp>
      <p:sp>
        <p:nvSpPr>
          <p:cNvPr id="19" name="正方形/長方形 18"/>
          <p:cNvSpPr/>
          <p:nvPr/>
        </p:nvSpPr>
        <p:spPr>
          <a:xfrm>
            <a:off x="2784475" y="4811713"/>
            <a:ext cx="2168525" cy="1169987"/>
          </a:xfrm>
          <a:prstGeom prst="rect">
            <a:avLst/>
          </a:prstGeom>
          <a:solidFill>
            <a:schemeClr val="accent1">
              <a:lumMod val="60000"/>
              <a:lumOff val="40000"/>
            </a:schemeClr>
          </a:solidFill>
        </p:spPr>
        <p:txBody>
          <a:bodyPr>
            <a:spAutoFit/>
          </a:bodyPr>
          <a:lstStyle/>
          <a:p>
            <a:pPr algn="ctr">
              <a:defRPr/>
            </a:pPr>
            <a:r>
              <a:rPr lang="ja-JP" altLang="en-US" sz="1400">
                <a:ea typeface="ＭＳ Ｐゴシック" pitchFamily="50" charset="-128"/>
              </a:rPr>
              <a:t>用法又は用量が 特定された 特定の疾病への適用 </a:t>
            </a:r>
            <a:endParaRPr lang="en-US" altLang="ja-JP" sz="1400">
              <a:ea typeface="ＭＳ Ｐゴシック" pitchFamily="50" charset="-128"/>
            </a:endParaRPr>
          </a:p>
          <a:p>
            <a:pPr algn="ctr">
              <a:defRPr/>
            </a:pPr>
            <a:r>
              <a:rPr lang="ja-JP" altLang="en-US" sz="1400">
                <a:ea typeface="ＭＳ Ｐゴシック" pitchFamily="50" charset="-128"/>
              </a:rPr>
              <a:t>－用法又は用量－</a:t>
            </a:r>
            <a:endParaRPr lang="en-US" altLang="ja-JP" sz="1400">
              <a:ea typeface="ＭＳ Ｐゴシック" pitchFamily="50" charset="-128"/>
            </a:endParaRPr>
          </a:p>
          <a:p>
            <a:pPr algn="ctr">
              <a:defRPr/>
            </a:pPr>
            <a:r>
              <a:rPr lang="ja-JP" altLang="en-US" sz="1400">
                <a:ea typeface="ＭＳ Ｐゴシック" pitchFamily="50" charset="-128"/>
              </a:rPr>
              <a:t> 投与時間 </a:t>
            </a:r>
            <a:r>
              <a:rPr lang="en-US" altLang="ja-JP" sz="1400">
                <a:ea typeface="ＭＳ Ｐゴシック" pitchFamily="50" charset="-128"/>
              </a:rPr>
              <a:t>/ </a:t>
            </a:r>
            <a:r>
              <a:rPr lang="ja-JP" altLang="en-US" sz="1400">
                <a:ea typeface="ＭＳ Ｐゴシック" pitchFamily="50" charset="-128"/>
              </a:rPr>
              <a:t>投与手順 </a:t>
            </a:r>
            <a:r>
              <a:rPr lang="en-US" altLang="ja-JP" sz="1400">
                <a:ea typeface="ＭＳ Ｐゴシック" pitchFamily="50" charset="-128"/>
              </a:rPr>
              <a:t>/ </a:t>
            </a:r>
          </a:p>
          <a:p>
            <a:pPr algn="ctr">
              <a:defRPr/>
            </a:pPr>
            <a:r>
              <a:rPr lang="ja-JP" altLang="en-US" sz="1400">
                <a:ea typeface="ＭＳ Ｐゴシック" pitchFamily="50" charset="-128"/>
              </a:rPr>
              <a:t>投与量 </a:t>
            </a:r>
            <a:r>
              <a:rPr lang="en-US" altLang="ja-JP" sz="1400">
                <a:ea typeface="ＭＳ Ｐゴシック" pitchFamily="50" charset="-128"/>
              </a:rPr>
              <a:t>/ </a:t>
            </a:r>
            <a:r>
              <a:rPr lang="ja-JP" altLang="en-US" sz="1400">
                <a:ea typeface="ＭＳ Ｐゴシック" pitchFamily="50" charset="-128"/>
              </a:rPr>
              <a:t>投与部位等 </a:t>
            </a:r>
          </a:p>
        </p:txBody>
      </p:sp>
      <p:sp>
        <p:nvSpPr>
          <p:cNvPr id="20" name="正方形/長方形 19"/>
          <p:cNvSpPr/>
          <p:nvPr/>
        </p:nvSpPr>
        <p:spPr>
          <a:xfrm>
            <a:off x="2784475" y="4821238"/>
            <a:ext cx="2168525" cy="1160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i="1" dirty="0">
              <a:solidFill>
                <a:schemeClr val="accent2">
                  <a:lumMod val="20000"/>
                  <a:lumOff val="80000"/>
                </a:schemeClr>
              </a:solidFill>
            </a:endParaRPr>
          </a:p>
        </p:txBody>
      </p:sp>
      <p:cxnSp>
        <p:nvCxnSpPr>
          <p:cNvPr id="22" name="直線矢印コネクタ 21"/>
          <p:cNvCxnSpPr/>
          <p:nvPr/>
        </p:nvCxnSpPr>
        <p:spPr>
          <a:xfrm>
            <a:off x="4953000" y="5981700"/>
            <a:ext cx="417513" cy="127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13" name="正方形/長方形 22"/>
          <p:cNvSpPr>
            <a:spLocks noChangeArrowheads="1"/>
          </p:cNvSpPr>
          <p:nvPr/>
        </p:nvSpPr>
        <p:spPr bwMode="auto">
          <a:xfrm>
            <a:off x="128588" y="6521450"/>
            <a:ext cx="6316662" cy="307975"/>
          </a:xfrm>
          <a:prstGeom prst="rect">
            <a:avLst/>
          </a:prstGeom>
          <a:noFill/>
          <a:ln w="9525">
            <a:noFill/>
            <a:miter lim="800000"/>
            <a:headEnd/>
            <a:tailEnd/>
          </a:ln>
        </p:spPr>
        <p:txBody>
          <a:bodyPr>
            <a:spAutoFit/>
          </a:bodyPr>
          <a:lstStyle/>
          <a:p>
            <a:r>
              <a:rPr lang="zh-TW" altLang="en-US" sz="1400"/>
              <a:t>（審査基準第 </a:t>
            </a:r>
            <a:r>
              <a:rPr lang="en-US" altLang="zh-TW" sz="1400"/>
              <a:t>Ⅶ</a:t>
            </a:r>
            <a:r>
              <a:rPr lang="zh-CN" altLang="en-US" sz="1400"/>
              <a:t>部第３章「医薬発明」参照。） </a:t>
            </a:r>
            <a:endParaRPr lang="ja-JP" altLang="en-US" sz="1400"/>
          </a:p>
        </p:txBody>
      </p:sp>
      <p:sp>
        <p:nvSpPr>
          <p:cNvPr id="12" name="正方形/長方形 11"/>
          <p:cNvSpPr/>
          <p:nvPr/>
        </p:nvSpPr>
        <p:spPr>
          <a:xfrm>
            <a:off x="266700" y="3606800"/>
            <a:ext cx="1673225" cy="307975"/>
          </a:xfrm>
          <a:prstGeom prst="rect">
            <a:avLst/>
          </a:prstGeom>
          <a:solidFill>
            <a:schemeClr val="accent1">
              <a:lumMod val="60000"/>
              <a:lumOff val="40000"/>
            </a:schemeClr>
          </a:solidFill>
        </p:spPr>
        <p:txBody>
          <a:bodyPr>
            <a:spAutoFit/>
          </a:bodyPr>
          <a:lstStyle/>
          <a:p>
            <a:pPr>
              <a:defRPr/>
            </a:pPr>
            <a:r>
              <a:rPr lang="ja-JP" altLang="en-US" sz="1400" dirty="0">
                <a:ea typeface="ＭＳ Ｐゴシック" pitchFamily="50" charset="-128"/>
              </a:rPr>
              <a:t>組み合わせ剤</a:t>
            </a:r>
          </a:p>
        </p:txBody>
      </p:sp>
      <p:sp>
        <p:nvSpPr>
          <p:cNvPr id="28" name="正方形/長方形 27"/>
          <p:cNvSpPr/>
          <p:nvPr/>
        </p:nvSpPr>
        <p:spPr>
          <a:xfrm>
            <a:off x="5011738" y="6170613"/>
            <a:ext cx="1158875" cy="450850"/>
          </a:xfrm>
          <a:prstGeom prst="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i="1" dirty="0">
                <a:solidFill>
                  <a:schemeClr val="tx1"/>
                </a:solidFill>
              </a:rPr>
              <a:t>改訂部分</a:t>
            </a:r>
          </a:p>
        </p:txBody>
      </p:sp>
      <p:pic>
        <p:nvPicPr>
          <p:cNvPr id="59416" name="Picture 13"/>
          <p:cNvPicPr>
            <a:picLocks noChangeAspect="1" noChangeArrowheads="1"/>
          </p:cNvPicPr>
          <p:nvPr/>
        </p:nvPicPr>
        <p:blipFill>
          <a:blip r:embed="rId7"/>
          <a:srcRect/>
          <a:stretch>
            <a:fillRect/>
          </a:stretch>
        </p:blipFill>
        <p:spPr bwMode="auto">
          <a:xfrm>
            <a:off x="6062663" y="3406775"/>
            <a:ext cx="920750" cy="1009650"/>
          </a:xfrm>
          <a:prstGeom prst="rect">
            <a:avLst/>
          </a:prstGeom>
          <a:noFill/>
          <a:ln w="9525">
            <a:noFill/>
            <a:miter lim="800000"/>
            <a:headEnd/>
            <a:tailEnd/>
          </a:ln>
        </p:spPr>
      </p:pic>
      <p:sp>
        <p:nvSpPr>
          <p:cNvPr id="33" name="右矢印 32"/>
          <p:cNvSpPr/>
          <p:nvPr/>
        </p:nvSpPr>
        <p:spPr>
          <a:xfrm>
            <a:off x="7329488" y="3644900"/>
            <a:ext cx="792162" cy="417513"/>
          </a:xfrm>
          <a:prstGeom prst="rightArrow">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i="1" dirty="0">
              <a:solidFill>
                <a:schemeClr val="accent2">
                  <a:lumMod val="20000"/>
                  <a:lumOff val="80000"/>
                </a:schemeClr>
              </a:solidFill>
            </a:endParaRPr>
          </a:p>
        </p:txBody>
      </p:sp>
      <p:pic>
        <p:nvPicPr>
          <p:cNvPr id="59418" name="Picture 14"/>
          <p:cNvPicPr>
            <a:picLocks noChangeAspect="1" noChangeArrowheads="1"/>
          </p:cNvPicPr>
          <p:nvPr/>
        </p:nvPicPr>
        <p:blipFill>
          <a:blip r:embed="rId8"/>
          <a:srcRect/>
          <a:stretch>
            <a:fillRect/>
          </a:stretch>
        </p:blipFill>
        <p:spPr bwMode="auto">
          <a:xfrm>
            <a:off x="8661400" y="3284538"/>
            <a:ext cx="684213" cy="998537"/>
          </a:xfrm>
          <a:prstGeom prst="rect">
            <a:avLst/>
          </a:prstGeom>
          <a:noFill/>
          <a:ln w="9525">
            <a:noFill/>
            <a:miter lim="800000"/>
            <a:headEnd/>
            <a:tailEnd/>
          </a:ln>
        </p:spPr>
      </p:pic>
      <p:sp>
        <p:nvSpPr>
          <p:cNvPr id="34" name="正方形/長方形 33"/>
          <p:cNvSpPr/>
          <p:nvPr/>
        </p:nvSpPr>
        <p:spPr>
          <a:xfrm>
            <a:off x="331788" y="1630363"/>
            <a:ext cx="9361487" cy="646112"/>
          </a:xfrm>
          <a:prstGeom prst="rect">
            <a:avLst/>
          </a:prstGeom>
          <a:solidFill>
            <a:schemeClr val="accent2">
              <a:lumMod val="20000"/>
              <a:lumOff val="80000"/>
            </a:schemeClr>
          </a:solidFill>
          <a:ln>
            <a:solidFill>
              <a:schemeClr val="accent2">
                <a:lumMod val="75000"/>
              </a:schemeClr>
            </a:solidFill>
          </a:ln>
        </p:spPr>
        <p:txBody>
          <a:bodyPr>
            <a:spAutoFit/>
          </a:bodyPr>
          <a:lstStyle/>
          <a:p>
            <a:pPr>
              <a:defRPr/>
            </a:pPr>
            <a:r>
              <a:rPr lang="ja-JP" altLang="en-US" dirty="0">
                <a:ea typeface="ＭＳ Ｐゴシック" pitchFamily="50" charset="-128"/>
              </a:rPr>
              <a:t>医薬発明は、ある 物の未知の属性の発見 に基づき、当該物の 新たな医薬用途 を提供しようとする「 物の発明 」である。</a:t>
            </a:r>
          </a:p>
        </p:txBody>
      </p:sp>
      <p:sp>
        <p:nvSpPr>
          <p:cNvPr id="59420" name="テキスト ボックス 1"/>
          <p:cNvSpPr txBox="1">
            <a:spLocks noChangeArrowheads="1"/>
          </p:cNvSpPr>
          <p:nvPr/>
        </p:nvSpPr>
        <p:spPr bwMode="auto">
          <a:xfrm flipH="1">
            <a:off x="6321425" y="5373688"/>
            <a:ext cx="3455988" cy="1200150"/>
          </a:xfrm>
          <a:prstGeom prst="rect">
            <a:avLst/>
          </a:prstGeom>
          <a:solidFill>
            <a:srgbClr val="ECFBFE"/>
          </a:solidFill>
          <a:ln w="15875">
            <a:solidFill>
              <a:srgbClr val="7030A0"/>
            </a:solidFill>
            <a:miter lim="800000"/>
            <a:headEnd/>
            <a:tailEnd/>
          </a:ln>
        </p:spPr>
        <p:txBody>
          <a:bodyPr>
            <a:spAutoFit/>
          </a:bodyPr>
          <a:lstStyle/>
          <a:p>
            <a:r>
              <a:rPr lang="ja-JP" altLang="en-US" b="1"/>
              <a:t>新薬開発には・・・</a:t>
            </a:r>
            <a:endParaRPr lang="en-US" altLang="ja-JP" b="1"/>
          </a:p>
          <a:p>
            <a:r>
              <a:rPr lang="ja-JP" altLang="en-US" b="1"/>
              <a:t>研究開発期間 ：　約</a:t>
            </a:r>
            <a:r>
              <a:rPr lang="en-US" altLang="ja-JP" b="1"/>
              <a:t>9-17</a:t>
            </a:r>
            <a:r>
              <a:rPr lang="ja-JP" altLang="en-US" b="1"/>
              <a:t>年</a:t>
            </a:r>
            <a:endParaRPr lang="en-US" altLang="ja-JP" b="1"/>
          </a:p>
          <a:p>
            <a:r>
              <a:rPr lang="ja-JP" altLang="en-US" b="1"/>
              <a:t>研究開発費　　：約</a:t>
            </a:r>
            <a:r>
              <a:rPr lang="en-US" altLang="ja-JP" b="1"/>
              <a:t>200</a:t>
            </a:r>
            <a:r>
              <a:rPr lang="ja-JP" altLang="en-US" b="1"/>
              <a:t>－</a:t>
            </a:r>
            <a:r>
              <a:rPr lang="en-US" altLang="ja-JP" b="1"/>
              <a:t>500</a:t>
            </a:r>
            <a:r>
              <a:rPr lang="ja-JP" altLang="en-US" b="1"/>
              <a:t>億円</a:t>
            </a:r>
            <a:endParaRPr lang="en-US" altLang="ja-JP" b="1"/>
          </a:p>
          <a:p>
            <a:r>
              <a:rPr lang="ja-JP" altLang="en-US" b="1"/>
              <a:t>開発成功率　　：約</a:t>
            </a:r>
            <a:r>
              <a:rPr lang="en-US" altLang="ja-JP" b="1"/>
              <a:t>1/20000</a:t>
            </a:r>
            <a:endParaRPr lang="ja-JP" altLang="en-US" b="1"/>
          </a:p>
        </p:txBody>
      </p:sp>
      <p:sp>
        <p:nvSpPr>
          <p:cNvPr id="3" name="対角する 2 つの角を切り取った四角形 2"/>
          <p:cNvSpPr/>
          <p:nvPr/>
        </p:nvSpPr>
        <p:spPr>
          <a:xfrm>
            <a:off x="5637213" y="4868863"/>
            <a:ext cx="3779837" cy="431800"/>
          </a:xfrm>
          <a:prstGeom prst="snip2Diag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i="1" dirty="0">
                <a:solidFill>
                  <a:srgbClr val="7030A0"/>
                </a:solidFill>
              </a:rPr>
              <a:t>他の領域より時間と費用がかかる！</a:t>
            </a:r>
          </a:p>
        </p:txBody>
      </p:sp>
      <p:sp>
        <p:nvSpPr>
          <p:cNvPr id="59422"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ADEE5D94-6B59-4A44-A8B6-7E701018E2D5}" type="slidenum">
              <a:rPr lang="en-US" altLang="ja-JP" sz="1200" smtClean="0">
                <a:ea typeface="ＭＳ Ｐゴシック" charset="-128"/>
              </a:rPr>
              <a:pPr>
                <a:lnSpc>
                  <a:spcPct val="80000"/>
                </a:lnSpc>
              </a:pPr>
              <a:t>6</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919163" y="333375"/>
            <a:ext cx="7634287" cy="720725"/>
          </a:xfrm>
        </p:spPr>
        <p:txBody>
          <a:bodyPr/>
          <a:lstStyle/>
          <a:p>
            <a:pPr eaLnBrk="1" hangingPunct="1"/>
            <a:r>
              <a:rPr lang="ja-JP" altLang="en-US" sz="4000" smtClean="0">
                <a:solidFill>
                  <a:schemeClr val="tx1"/>
                </a:solidFill>
                <a:latin typeface="ＭＳ Ｐゴシック" charset="-128"/>
                <a:ea typeface="ＭＳ Ｐゴシック" charset="-128"/>
              </a:rPr>
              <a:t/>
            </a:r>
            <a:br>
              <a:rPr lang="ja-JP" altLang="en-US" sz="4000" smtClean="0">
                <a:solidFill>
                  <a:schemeClr val="tx1"/>
                </a:solidFill>
                <a:latin typeface="ＭＳ Ｐゴシック" charset="-128"/>
                <a:ea typeface="ＭＳ Ｐゴシック" charset="-128"/>
              </a:rPr>
            </a:br>
            <a:r>
              <a:rPr lang="ja-JP" altLang="en-US" sz="4000" smtClean="0">
                <a:solidFill>
                  <a:schemeClr val="tx1"/>
                </a:solidFill>
                <a:latin typeface="ＭＳ Ｐゴシック" charset="-128"/>
                <a:ea typeface="ＭＳ Ｐゴシック" charset="-128"/>
              </a:rPr>
              <a:t>　</a:t>
            </a:r>
            <a:r>
              <a:rPr lang="ja-JP" altLang="en-US" smtClean="0">
                <a:solidFill>
                  <a:schemeClr val="tx1"/>
                </a:solidFill>
                <a:latin typeface="ＭＳ Ｐゴシック" charset="-128"/>
                <a:ea typeface="ＭＳ Ｐゴシック" charset="-128"/>
              </a:rPr>
              <a:t>微生物に関する発明</a:t>
            </a:r>
            <a:br>
              <a:rPr lang="ja-JP" altLang="en-US" smtClean="0">
                <a:solidFill>
                  <a:schemeClr val="tx1"/>
                </a:solidFill>
                <a:latin typeface="ＭＳ Ｐゴシック" charset="-128"/>
                <a:ea typeface="ＭＳ Ｐゴシック" charset="-128"/>
              </a:rPr>
            </a:br>
            <a:endParaRPr lang="zh-CN" altLang="en-US" smtClean="0">
              <a:solidFill>
                <a:schemeClr val="tx1"/>
              </a:solidFill>
              <a:latin typeface="ＭＳ Ｐゴシック" charset="-128"/>
              <a:ea typeface="ＭＳ Ｐゴシック" charset="-128"/>
            </a:endParaRPr>
          </a:p>
        </p:txBody>
      </p:sp>
      <p:sp>
        <p:nvSpPr>
          <p:cNvPr id="104451" name="Text Box 3"/>
          <p:cNvSpPr txBox="1">
            <a:spLocks noChangeArrowheads="1"/>
          </p:cNvSpPr>
          <p:nvPr/>
        </p:nvSpPr>
        <p:spPr bwMode="auto">
          <a:xfrm>
            <a:off x="0" y="6237288"/>
            <a:ext cx="5654675" cy="422275"/>
          </a:xfrm>
          <a:prstGeom prst="rect">
            <a:avLst/>
          </a:prstGeom>
          <a:noFill/>
          <a:ln>
            <a:noFill/>
          </a:ln>
          <a:effectLst/>
          <a:ex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lgn="ctr">
              <a:lnSpc>
                <a:spcPct val="120000"/>
              </a:lnSpc>
              <a:defRPr/>
            </a:pPr>
            <a:r>
              <a:rPr lang="ja-JP" altLang="en-US" sz="1800" b="1" smtClean="0">
                <a:solidFill>
                  <a:srgbClr val="000000"/>
                </a:solidFill>
                <a:effectLst>
                  <a:outerShdw blurRad="38100" dist="38100" dir="2700000" algn="tl">
                    <a:srgbClr val="C0C0C0"/>
                  </a:outerShdw>
                </a:effectLst>
                <a:latin typeface="Arial" pitchFamily="34" charset="0"/>
                <a:ea typeface="ＭＳ Ｐゴシック" pitchFamily="50" charset="-128"/>
              </a:rPr>
              <a:t>（審査基準第</a:t>
            </a:r>
            <a:r>
              <a:rPr lang="en-US" altLang="ja-JP" sz="1800" b="1" smtClean="0">
                <a:solidFill>
                  <a:srgbClr val="000000"/>
                </a:solidFill>
                <a:effectLst>
                  <a:outerShdw blurRad="38100" dist="38100" dir="2700000" algn="tl">
                    <a:srgbClr val="C0C0C0"/>
                  </a:outerShdw>
                </a:effectLst>
                <a:latin typeface="Arial" pitchFamily="34" charset="0"/>
                <a:ea typeface="ＭＳ Ｐゴシック" pitchFamily="50" charset="-128"/>
              </a:rPr>
              <a:t>Ⅶ</a:t>
            </a:r>
            <a:r>
              <a:rPr lang="ja-JP" altLang="en-US" sz="1800" b="1" smtClean="0">
                <a:solidFill>
                  <a:srgbClr val="000000"/>
                </a:solidFill>
                <a:effectLst>
                  <a:outerShdw blurRad="38100" dist="38100" dir="2700000" algn="tl">
                    <a:srgbClr val="C0C0C0"/>
                  </a:outerShdw>
                </a:effectLst>
                <a:latin typeface="Arial" pitchFamily="34" charset="0"/>
                <a:ea typeface="ＭＳ Ｐゴシック" pitchFamily="50" charset="-128"/>
              </a:rPr>
              <a:t>部第２章「生物関連発明」２．参照）</a:t>
            </a:r>
          </a:p>
        </p:txBody>
      </p:sp>
      <p:sp>
        <p:nvSpPr>
          <p:cNvPr id="15364" name="AutoShape 4"/>
          <p:cNvSpPr>
            <a:spLocks noChangeArrowheads="1"/>
          </p:cNvSpPr>
          <p:nvPr/>
        </p:nvSpPr>
        <p:spPr bwMode="auto">
          <a:xfrm flipH="1">
            <a:off x="4160838" y="1700213"/>
            <a:ext cx="5745162" cy="2252662"/>
          </a:xfrm>
          <a:prstGeom prst="cloudCallout">
            <a:avLst>
              <a:gd name="adj1" fmla="val -13944"/>
              <a:gd name="adj2" fmla="val 87769"/>
            </a:avLst>
          </a:prstGeom>
          <a:gradFill rotWithShape="1">
            <a:gsLst>
              <a:gs pos="0">
                <a:srgbClr val="FFFFFF"/>
              </a:gs>
              <a:gs pos="100000">
                <a:srgbClr val="FFE7F9"/>
              </a:gs>
            </a:gsLst>
            <a:lin ang="5400000" scaled="1"/>
          </a:gradFill>
          <a:ln w="38100">
            <a:solidFill>
              <a:schemeClr val="accent1"/>
            </a:solidFill>
            <a:round/>
            <a:headEnd/>
            <a:tailEnd/>
          </a:ln>
          <a:effectLst>
            <a:outerShdw blurRad="63500" dist="38099" dir="2700000" algn="ctr" rotWithShape="0">
              <a:schemeClr val="bg2">
                <a:alpha val="74997"/>
              </a:schemeClr>
            </a:outerShdw>
          </a:effectLst>
        </p:spPr>
        <p:txBody>
          <a:bodyPr anchor="ctr"/>
          <a:lstStyle/>
          <a:p>
            <a:pPr>
              <a:defRPr/>
            </a:pPr>
            <a:r>
              <a:rPr kumimoji="0" lang="ja-JP" altLang="en-US" sz="1900" dirty="0">
                <a:solidFill>
                  <a:srgbClr val="FF0000"/>
                </a:solidFill>
                <a:latin typeface="Tahoma" pitchFamily="34" charset="0"/>
                <a:ea typeface="ＭＳ Ｐゴシック" pitchFamily="50" charset="-128"/>
              </a:rPr>
              <a:t>微生物</a:t>
            </a:r>
            <a:r>
              <a:rPr kumimoji="0" lang="ja-JP" altLang="en-US" sz="1900" dirty="0">
                <a:latin typeface="Tahoma" pitchFamily="34" charset="0"/>
                <a:ea typeface="ＭＳ Ｐゴシック" pitchFamily="50" charset="-128"/>
              </a:rPr>
              <a:t>とは、酵母、カビ、キノコ、細菌、放線菌、単細胞藻類、ウイルス、原生動物などを意味し、さらには、</a:t>
            </a:r>
            <a:r>
              <a:rPr kumimoji="0" lang="ja-JP" altLang="en-US" sz="1900" u="sng" dirty="0">
                <a:latin typeface="Tahoma" pitchFamily="34" charset="0"/>
                <a:ea typeface="ＭＳ Ｐゴシック" pitchFamily="50" charset="-128"/>
              </a:rPr>
              <a:t>動物又は植物の分化していない細胞及び組織培養物</a:t>
            </a:r>
            <a:r>
              <a:rPr kumimoji="0" lang="ja-JP" altLang="en-US" sz="1900" dirty="0">
                <a:latin typeface="Tahoma" pitchFamily="34" charset="0"/>
                <a:ea typeface="ＭＳ Ｐゴシック" pitchFamily="50" charset="-128"/>
              </a:rPr>
              <a:t>も含まれる。</a:t>
            </a:r>
          </a:p>
        </p:txBody>
      </p:sp>
      <p:sp>
        <p:nvSpPr>
          <p:cNvPr id="15365" name="AutoShape 5"/>
          <p:cNvSpPr>
            <a:spLocks noChangeArrowheads="1"/>
          </p:cNvSpPr>
          <p:nvPr/>
        </p:nvSpPr>
        <p:spPr bwMode="auto">
          <a:xfrm flipH="1">
            <a:off x="0" y="2852738"/>
            <a:ext cx="5529263" cy="3455987"/>
          </a:xfrm>
          <a:prstGeom prst="cloudCallout">
            <a:avLst>
              <a:gd name="adj1" fmla="val -83704"/>
              <a:gd name="adj2" fmla="val 20801"/>
            </a:avLst>
          </a:prstGeom>
          <a:gradFill rotWithShape="1">
            <a:gsLst>
              <a:gs pos="0">
                <a:srgbClr val="FFFFFF"/>
              </a:gs>
              <a:gs pos="100000">
                <a:srgbClr val="FFE7F9"/>
              </a:gs>
            </a:gsLst>
            <a:lin ang="5400000" scaled="1"/>
          </a:gradFill>
          <a:ln w="38100">
            <a:solidFill>
              <a:srgbClr val="33CCCC"/>
            </a:solidFill>
            <a:round/>
            <a:headEnd/>
            <a:tailEnd/>
          </a:ln>
          <a:effectLst>
            <a:outerShdw blurRad="63500" dist="38099" dir="2700000" algn="ctr" rotWithShape="0">
              <a:schemeClr val="bg2">
                <a:alpha val="74997"/>
              </a:schemeClr>
            </a:outerShdw>
          </a:effectLst>
        </p:spPr>
        <p:txBody>
          <a:bodyPr anchor="ctr"/>
          <a:lstStyle/>
          <a:p>
            <a:pPr>
              <a:defRPr/>
            </a:pPr>
            <a:r>
              <a:rPr kumimoji="0" lang="ja-JP" altLang="en-US" sz="1900">
                <a:solidFill>
                  <a:srgbClr val="FF0000"/>
                </a:solidFill>
                <a:latin typeface="Tahoma" pitchFamily="34" charset="0"/>
                <a:ea typeface="ＭＳ Ｐゴシック" pitchFamily="50" charset="-128"/>
              </a:rPr>
              <a:t>微生物に関する発明</a:t>
            </a:r>
            <a:endParaRPr kumimoji="0" lang="en-US" altLang="ja-JP" sz="1900">
              <a:solidFill>
                <a:srgbClr val="FF0000"/>
              </a:solidFill>
              <a:latin typeface="Tahoma" pitchFamily="34" charset="0"/>
              <a:ea typeface="ＭＳ Ｐゴシック" pitchFamily="50" charset="-128"/>
            </a:endParaRPr>
          </a:p>
          <a:p>
            <a:pPr algn="ctr">
              <a:defRPr/>
            </a:pPr>
            <a:r>
              <a:rPr kumimoji="0" lang="ja-JP" altLang="en-US" sz="1900">
                <a:latin typeface="Tahoma" pitchFamily="34" charset="0"/>
                <a:ea typeface="ＭＳ Ｐゴシック" pitchFamily="50" charset="-128"/>
              </a:rPr>
              <a:t>とは、微生物自体の発明、微生物の利用に関する発明などである。</a:t>
            </a:r>
          </a:p>
          <a:p>
            <a:pPr algn="ctr">
              <a:defRPr/>
            </a:pPr>
            <a:r>
              <a:rPr kumimoji="0" lang="ja-JP" altLang="en-US" sz="1900">
                <a:latin typeface="Tahoma" pitchFamily="34" charset="0"/>
                <a:ea typeface="ＭＳ Ｐゴシック" pitchFamily="50" charset="-128"/>
              </a:rPr>
              <a:t>（微生物の利用に関する発明には、公知微生物の利用方法を発見したことに基づく発明も含まれる。）</a:t>
            </a:r>
          </a:p>
          <a:p>
            <a:pPr algn="ctr">
              <a:defRPr/>
            </a:pPr>
            <a:endParaRPr lang="ja-JP" altLang="en-US" sz="1900">
              <a:latin typeface="Arial" pitchFamily="34" charset="0"/>
              <a:ea typeface="ＭＳ Ｐゴシック" pitchFamily="50" charset="-128"/>
            </a:endParaRPr>
          </a:p>
        </p:txBody>
      </p:sp>
      <p:pic>
        <p:nvPicPr>
          <p:cNvPr id="61445" name="Picture 6" descr="hatsumo1"/>
          <p:cNvPicPr>
            <a:picLocks noChangeAspect="1" noChangeArrowheads="1"/>
          </p:cNvPicPr>
          <p:nvPr/>
        </p:nvPicPr>
        <p:blipFill>
          <a:blip r:embed="rId3"/>
          <a:srcRect/>
          <a:stretch>
            <a:fillRect/>
          </a:stretch>
        </p:blipFill>
        <p:spPr bwMode="auto">
          <a:xfrm>
            <a:off x="7642225" y="4941888"/>
            <a:ext cx="1741488" cy="1916112"/>
          </a:xfrm>
          <a:prstGeom prst="rect">
            <a:avLst/>
          </a:prstGeom>
          <a:noFill/>
          <a:ln w="9525">
            <a:noFill/>
            <a:miter lim="800000"/>
            <a:headEnd/>
            <a:tailEnd/>
          </a:ln>
        </p:spPr>
      </p:pic>
      <p:sp>
        <p:nvSpPr>
          <p:cNvPr id="61446"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latin typeface="ＭＳ Ｐゴシック" charset="-128"/>
              </a:rPr>
              <a:t>５－１－１</a:t>
            </a:r>
            <a:endParaRPr lang="en-US" altLang="ja-JP" sz="2800">
              <a:latin typeface="ＭＳ Ｐゴシック" charset="-128"/>
            </a:endParaRPr>
          </a:p>
        </p:txBody>
      </p:sp>
      <p:sp>
        <p:nvSpPr>
          <p:cNvPr id="61447"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09016AB7-E73A-4507-9C1C-EB242AFAE31B}" type="slidenum">
              <a:rPr lang="en-US" altLang="ja-JP" sz="1200" smtClean="0">
                <a:ea typeface="ＭＳ Ｐゴシック" charset="-128"/>
              </a:rPr>
              <a:pPr>
                <a:lnSpc>
                  <a:spcPct val="80000"/>
                </a:lnSpc>
              </a:pPr>
              <a:t>7</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81113" y="404813"/>
            <a:ext cx="5929312" cy="577850"/>
          </a:xfrm>
        </p:spPr>
        <p:txBody>
          <a:bodyPr>
            <a:normAutofit fontScale="90000"/>
          </a:bodyPr>
          <a:lstStyle/>
          <a:p>
            <a:pPr eaLnBrk="1" hangingPunct="1">
              <a:defRPr/>
            </a:pPr>
            <a:r>
              <a:rPr lang="ja-JP" altLang="en-US" sz="4000" dirty="0" smtClean="0">
                <a:solidFill>
                  <a:schemeClr val="tx1"/>
                </a:solidFill>
              </a:rPr>
              <a:t>微生物の発明</a:t>
            </a:r>
          </a:p>
        </p:txBody>
      </p:sp>
      <p:sp>
        <p:nvSpPr>
          <p:cNvPr id="63490" name="Rectangle 3"/>
          <p:cNvSpPr>
            <a:spLocks noGrp="1" noChangeArrowheads="1"/>
          </p:cNvSpPr>
          <p:nvPr>
            <p:ph type="body" idx="1"/>
          </p:nvPr>
        </p:nvSpPr>
        <p:spPr>
          <a:xfrm>
            <a:off x="428625" y="1484313"/>
            <a:ext cx="8915400" cy="2663825"/>
          </a:xfrm>
        </p:spPr>
        <p:txBody>
          <a:bodyPr/>
          <a:lstStyle/>
          <a:p>
            <a:pPr eaLnBrk="1" hangingPunct="1">
              <a:lnSpc>
                <a:spcPct val="80000"/>
              </a:lnSpc>
            </a:pPr>
            <a:r>
              <a:rPr lang="ja-JP" altLang="en-US" sz="2400" smtClean="0">
                <a:latin typeface="ＭＳ Ｐゴシック" charset="-128"/>
                <a:ea typeface="ＭＳ Ｐゴシック" charset="-128"/>
              </a:rPr>
              <a:t>微生物の寄託</a:t>
            </a:r>
          </a:p>
          <a:p>
            <a:pPr eaLnBrk="1" hangingPunct="1">
              <a:lnSpc>
                <a:spcPct val="80000"/>
              </a:lnSpc>
            </a:pPr>
            <a:r>
              <a:rPr lang="ja-JP" altLang="en-US" sz="2400" smtClean="0">
                <a:latin typeface="ＭＳ Ｐゴシック" charset="-128"/>
                <a:ea typeface="ＭＳ Ｐゴシック" charset="-128"/>
              </a:rPr>
              <a:t>寄託番号の開示</a:t>
            </a:r>
          </a:p>
          <a:p>
            <a:pPr eaLnBrk="1" hangingPunct="1">
              <a:lnSpc>
                <a:spcPct val="80000"/>
              </a:lnSpc>
            </a:pPr>
            <a:r>
              <a:rPr lang="ja-JP" altLang="en-US" sz="2400" smtClean="0">
                <a:latin typeface="ＭＳ Ｐゴシック" charset="-128"/>
                <a:ea typeface="ＭＳ Ｐゴシック" charset="-128"/>
              </a:rPr>
              <a:t>微生物の特性</a:t>
            </a:r>
          </a:p>
        </p:txBody>
      </p:sp>
      <p:sp>
        <p:nvSpPr>
          <p:cNvPr id="41988" name="Rectangle 5"/>
          <p:cNvSpPr>
            <a:spLocks noChangeArrowheads="1"/>
          </p:cNvSpPr>
          <p:nvPr/>
        </p:nvSpPr>
        <p:spPr bwMode="auto">
          <a:xfrm>
            <a:off x="428625" y="2716213"/>
            <a:ext cx="9126538" cy="1728787"/>
          </a:xfrm>
          <a:prstGeom prst="rect">
            <a:avLst/>
          </a:prstGeom>
          <a:noFill/>
          <a:ln>
            <a:noFill/>
          </a:ln>
          <a:extLst>
            <a:ext uri="{909E8E84-426E-40DD-AFC4-6F175D3DCCD1}"/>
            <a:ext uri="{91240B29-F687-4F45-9708-019B960494DF}"/>
          </a:extLst>
        </p:spPr>
        <p:txBody>
          <a:bodyPr/>
          <a:lstStyle/>
          <a:p>
            <a:pPr>
              <a:spcBef>
                <a:spcPct val="20000"/>
              </a:spcBef>
              <a:defRPr/>
            </a:pPr>
            <a:r>
              <a:rPr lang="ja-JP" altLang="en-US" sz="2000" dirty="0"/>
              <a:t>次の微生物は、産業上利用することができる発明に該当しない</a:t>
            </a:r>
          </a:p>
          <a:p>
            <a:pPr marL="342900" indent="-342900">
              <a:spcBef>
                <a:spcPct val="20000"/>
              </a:spcBef>
              <a:defRPr/>
            </a:pPr>
            <a:r>
              <a:rPr lang="ja-JP" altLang="en-US" sz="2000" dirty="0"/>
              <a:t>　①天然にある微生物を単に発見したもの</a:t>
            </a:r>
          </a:p>
          <a:p>
            <a:pPr marL="342900" indent="-342900">
              <a:spcBef>
                <a:spcPct val="20000"/>
              </a:spcBef>
              <a:defRPr/>
            </a:pPr>
            <a:r>
              <a:rPr lang="ja-JP" altLang="en-US" sz="2000" dirty="0"/>
              <a:t>　　　（天然物から人為的に単離した微生物は創作性あり）</a:t>
            </a:r>
          </a:p>
          <a:p>
            <a:pPr marL="342900" indent="-342900">
              <a:spcBef>
                <a:spcPct val="20000"/>
              </a:spcBef>
              <a:defRPr/>
            </a:pPr>
            <a:r>
              <a:rPr lang="ja-JP" altLang="en-US" sz="2000" dirty="0"/>
              <a:t>　②微生物自体の発明、有用性が記載されていない、有用性が類推できない</a:t>
            </a:r>
          </a:p>
        </p:txBody>
      </p:sp>
      <p:sp>
        <p:nvSpPr>
          <p:cNvPr id="63492" name="スライド番号プレースホルダ 4"/>
          <p:cNvSpPr>
            <a:spLocks noGrp="1"/>
          </p:cNvSpPr>
          <p:nvPr>
            <p:ph type="sldNum" sz="quarter" idx="12"/>
          </p:nvPr>
        </p:nvSpPr>
        <p:spPr bwMode="auto">
          <a:noFill/>
          <a:ln>
            <a:miter lim="800000"/>
            <a:headEnd/>
            <a:tailEnd/>
          </a:ln>
        </p:spPr>
        <p:txBody>
          <a:bodyPr/>
          <a:lstStyle/>
          <a:p>
            <a:pPr>
              <a:lnSpc>
                <a:spcPct val="80000"/>
              </a:lnSpc>
            </a:pPr>
            <a:fld id="{86DEAD5E-D817-46D6-91D1-CBCC848CA072}" type="slidenum">
              <a:rPr lang="en-US" altLang="ja-JP" sz="1200" smtClean="0">
                <a:solidFill>
                  <a:srgbClr val="FFFFFF"/>
                </a:solidFill>
                <a:ea typeface="ＭＳ Ｐゴシック" charset="-128"/>
              </a:rPr>
              <a:pPr>
                <a:lnSpc>
                  <a:spcPct val="80000"/>
                </a:lnSpc>
              </a:pPr>
              <a:t>8</a:t>
            </a:fld>
            <a:endParaRPr lang="en-US" altLang="ja-JP" sz="1200" smtClean="0">
              <a:solidFill>
                <a:srgbClr val="FFFFFF"/>
              </a:solidFill>
              <a:ea typeface="ＭＳ Ｐゴシック" charset="-128"/>
            </a:endParaRPr>
          </a:p>
        </p:txBody>
      </p:sp>
      <p:sp>
        <p:nvSpPr>
          <p:cNvPr id="63493" name="テキスト ボックス 5"/>
          <p:cNvSpPr txBox="1">
            <a:spLocks noChangeArrowheads="1"/>
          </p:cNvSpPr>
          <p:nvPr/>
        </p:nvSpPr>
        <p:spPr bwMode="auto">
          <a:xfrm>
            <a:off x="428625" y="4221163"/>
            <a:ext cx="8424863" cy="2584450"/>
          </a:xfrm>
          <a:prstGeom prst="rect">
            <a:avLst/>
          </a:prstGeom>
          <a:noFill/>
          <a:ln w="9525">
            <a:noFill/>
            <a:miter lim="800000"/>
            <a:headEnd/>
            <a:tailEnd/>
          </a:ln>
        </p:spPr>
        <p:txBody>
          <a:bodyPr>
            <a:spAutoFit/>
          </a:bodyPr>
          <a:lstStyle/>
          <a:p>
            <a:r>
              <a:rPr lang="en-US" altLang="ja-JP"/>
              <a:t>【</a:t>
            </a:r>
            <a:r>
              <a:rPr lang="ja-JP" altLang="en-US"/>
              <a:t>請求項１</a:t>
            </a:r>
            <a:r>
              <a:rPr lang="en-US" altLang="ja-JP"/>
              <a:t>】</a:t>
            </a:r>
            <a:br>
              <a:rPr lang="en-US" altLang="ja-JP"/>
            </a:br>
            <a:r>
              <a:rPr lang="ja-JP" altLang="en-US"/>
              <a:t>ラクトバチルス・ロイテリ菌株ＣＦ２－７Ｆ（ＡＴＣＣ ＰＴＡ－４９６５）の生物学的に純粋な培養物。（Ｐ４４８６９５７）</a:t>
            </a:r>
            <a:endParaRPr lang="en-US" altLang="ja-JP"/>
          </a:p>
          <a:p>
            <a:endParaRPr lang="en-US" altLang="ja-JP"/>
          </a:p>
          <a:p>
            <a:r>
              <a:rPr lang="en-US" altLang="ja-JP"/>
              <a:t>【</a:t>
            </a:r>
            <a:r>
              <a:rPr lang="ja-JP" altLang="en-US"/>
              <a:t>微生物の受託番号</a:t>
            </a:r>
            <a:r>
              <a:rPr lang="en-US" altLang="ja-JP"/>
              <a:t>】 </a:t>
            </a:r>
            <a:r>
              <a:rPr lang="ja-JP" altLang="en-US"/>
              <a:t>ＦＥＲＭ　Ｐ－１４０３８</a:t>
            </a:r>
            <a:r>
              <a:rPr lang="en-US" altLang="ja-JP"/>
              <a:t/>
            </a:r>
            <a:br>
              <a:rPr lang="en-US" altLang="ja-JP"/>
            </a:br>
            <a:r>
              <a:rPr lang="en-US" altLang="ja-JP"/>
              <a:t>【</a:t>
            </a:r>
            <a:r>
              <a:rPr lang="ja-JP" altLang="en-US"/>
              <a:t>請求項１</a:t>
            </a:r>
            <a:r>
              <a:rPr lang="en-US" altLang="ja-JP"/>
              <a:t>】 </a:t>
            </a:r>
            <a:r>
              <a:rPr lang="ja-JP" altLang="en-US"/>
              <a:t>醤油用麹菌株として用いられる醤油用</a:t>
            </a:r>
            <a:r>
              <a:rPr lang="en-US" altLang="ja-JP"/>
              <a:t>Aspergillus sojae </a:t>
            </a:r>
            <a:r>
              <a:rPr lang="ja-JP" altLang="en-US"/>
              <a:t>株又は醤油用</a:t>
            </a:r>
            <a:r>
              <a:rPr lang="en-US" altLang="ja-JP"/>
              <a:t>Aspergillus oryzae </a:t>
            </a:r>
            <a:r>
              <a:rPr lang="ja-JP" altLang="en-US"/>
              <a:t>株の変異株であって、胞子が白色である白色変異株であり、且つ前記白色変異株が味噌麹用菌株として蒸米上で生育し得る菌株であることを特徴とする味噌麹用菌株。</a:t>
            </a:r>
            <a:r>
              <a:rPr lang="en-US" altLang="ja-JP"/>
              <a:t> </a:t>
            </a:r>
            <a:r>
              <a:rPr lang="ja-JP" altLang="en-US"/>
              <a:t>（Ｐ３１０１１４０）</a:t>
            </a:r>
          </a:p>
        </p:txBody>
      </p:sp>
      <p:sp>
        <p:nvSpPr>
          <p:cNvPr id="63494"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latin typeface="ＭＳ Ｐゴシック" charset="-128"/>
              </a:rPr>
              <a:t>５－１－１</a:t>
            </a:r>
            <a:endParaRPr lang="en-US" altLang="ja-JP" sz="2800">
              <a:latin typeface="ＭＳ Ｐゴシック" charset="-128"/>
            </a:endParaRPr>
          </a:p>
        </p:txBody>
      </p:sp>
      <p:sp>
        <p:nvSpPr>
          <p:cNvPr id="63495" name="スライド番号プレースホルダー 1"/>
          <p:cNvSpPr txBox="1">
            <a:spLocks/>
          </p:cNvSpPr>
          <p:nvPr/>
        </p:nvSpPr>
        <p:spPr bwMode="auto">
          <a:xfrm>
            <a:off x="9344025" y="6569075"/>
            <a:ext cx="577850" cy="244475"/>
          </a:xfrm>
          <a:prstGeom prst="rect">
            <a:avLst/>
          </a:prstGeom>
          <a:noFill/>
          <a:ln w="9525">
            <a:noFill/>
            <a:miter lim="800000"/>
            <a:headEnd/>
            <a:tailEnd/>
          </a:ln>
        </p:spPr>
        <p:txBody>
          <a:bodyPr anchor="ctr"/>
          <a:lstStyle/>
          <a:p>
            <a:pPr algn="ctr">
              <a:lnSpc>
                <a:spcPct val="80000"/>
              </a:lnSpc>
            </a:pPr>
            <a:fld id="{84DB3BA4-5B81-4288-84E6-45C736F3BF79}" type="slidenum">
              <a:rPr kumimoji="0" lang="en-US" altLang="ja-JP" sz="1200" b="1"/>
              <a:pPr algn="ctr">
                <a:lnSpc>
                  <a:spcPct val="80000"/>
                </a:lnSpc>
              </a:pPr>
              <a:t>8</a:t>
            </a:fld>
            <a:endParaRPr kumimoji="0" lang="en-US" altLang="ja-JP" sz="12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a:xfrm>
            <a:off x="873125" y="333375"/>
            <a:ext cx="8832850" cy="814388"/>
          </a:xfrm>
        </p:spPr>
        <p:txBody>
          <a:bodyPr/>
          <a:lstStyle/>
          <a:p>
            <a:r>
              <a:rPr lang="ja-JP" altLang="en-US" smtClean="0">
                <a:solidFill>
                  <a:schemeClr val="tx1"/>
                </a:solidFill>
                <a:latin typeface="ＭＳ Ｐゴシック" charset="-128"/>
                <a:ea typeface="ＭＳ Ｐゴシック" charset="-128"/>
              </a:rPr>
              <a:t>　動植物に関する発明</a:t>
            </a:r>
          </a:p>
        </p:txBody>
      </p:sp>
      <p:graphicFrame>
        <p:nvGraphicFramePr>
          <p:cNvPr id="4" name="コンテンツ プレースホルダー 3"/>
          <p:cNvGraphicFramePr>
            <a:graphicFrameLocks noGrp="1"/>
          </p:cNvGraphicFramePr>
          <p:nvPr>
            <p:ph sz="quarter" idx="1"/>
          </p:nvPr>
        </p:nvGraphicFramePr>
        <p:xfrm>
          <a:off x="493712" y="1625600"/>
          <a:ext cx="911396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39" name="Rectangle 3"/>
          <p:cNvSpPr>
            <a:spLocks noChangeArrowheads="1"/>
          </p:cNvSpPr>
          <p:nvPr/>
        </p:nvSpPr>
        <p:spPr bwMode="auto">
          <a:xfrm>
            <a:off x="3584575" y="6308725"/>
            <a:ext cx="5270500" cy="415925"/>
          </a:xfrm>
          <a:prstGeom prst="rect">
            <a:avLst/>
          </a:prstGeom>
          <a:noFill/>
          <a:ln w="9525">
            <a:noFill/>
            <a:miter lim="800000"/>
            <a:headEnd/>
            <a:tailEnd/>
          </a:ln>
        </p:spPr>
        <p:txBody>
          <a:bodyPr wrap="none">
            <a:spAutoFit/>
          </a:bodyPr>
          <a:lstStyle/>
          <a:p>
            <a:pPr>
              <a:lnSpc>
                <a:spcPct val="120000"/>
              </a:lnSpc>
            </a:pPr>
            <a:r>
              <a:rPr lang="en-US" altLang="ja-JP" b="1">
                <a:solidFill>
                  <a:srgbClr val="000000"/>
                </a:solidFill>
                <a:latin typeface="Tahoma" pitchFamily="34" charset="0"/>
              </a:rPr>
              <a:t>※</a:t>
            </a:r>
            <a:r>
              <a:rPr lang="ja-JP" altLang="en-US" b="1">
                <a:solidFill>
                  <a:srgbClr val="000000"/>
                </a:solidFill>
                <a:latin typeface="Tahoma" pitchFamily="34" charset="0"/>
              </a:rPr>
              <a:t>（審査基準第</a:t>
            </a:r>
            <a:r>
              <a:rPr lang="en-US" altLang="ja-JP" b="1">
                <a:solidFill>
                  <a:srgbClr val="000000"/>
                </a:solidFill>
                <a:latin typeface="Tahoma" pitchFamily="34" charset="0"/>
              </a:rPr>
              <a:t>Ⅶ</a:t>
            </a:r>
            <a:r>
              <a:rPr lang="ja-JP" altLang="en-US" b="1">
                <a:solidFill>
                  <a:srgbClr val="000000"/>
                </a:solidFill>
                <a:latin typeface="Tahoma" pitchFamily="34" charset="0"/>
              </a:rPr>
              <a:t>部第２章「生物関連発明」２．参照）</a:t>
            </a:r>
          </a:p>
        </p:txBody>
      </p:sp>
      <p:sp>
        <p:nvSpPr>
          <p:cNvPr id="65540" name="テキスト ボックス 5"/>
          <p:cNvSpPr txBox="1">
            <a:spLocks noChangeArrowheads="1"/>
          </p:cNvSpPr>
          <p:nvPr/>
        </p:nvSpPr>
        <p:spPr bwMode="auto">
          <a:xfrm>
            <a:off x="0" y="0"/>
            <a:ext cx="2360613" cy="519113"/>
          </a:xfrm>
          <a:prstGeom prst="rect">
            <a:avLst/>
          </a:prstGeom>
          <a:noFill/>
          <a:ln w="9525">
            <a:noFill/>
            <a:miter lim="800000"/>
            <a:headEnd/>
            <a:tailEnd/>
          </a:ln>
        </p:spPr>
        <p:txBody>
          <a:bodyPr>
            <a:spAutoFit/>
          </a:bodyPr>
          <a:lstStyle/>
          <a:p>
            <a:r>
              <a:rPr lang="ja-JP" altLang="en-US" sz="2800">
                <a:latin typeface="ＭＳ Ｐゴシック" charset="-128"/>
              </a:rPr>
              <a:t>５－１－１</a:t>
            </a:r>
          </a:p>
        </p:txBody>
      </p:sp>
      <p:sp>
        <p:nvSpPr>
          <p:cNvPr id="65541" name="スライド番号プレースホルダー 1"/>
          <p:cNvSpPr>
            <a:spLocks noGrp="1"/>
          </p:cNvSpPr>
          <p:nvPr>
            <p:ph type="sldNum" sz="quarter" idx="12"/>
          </p:nvPr>
        </p:nvSpPr>
        <p:spPr bwMode="auto">
          <a:xfrm>
            <a:off x="9309100" y="6599238"/>
            <a:ext cx="577850" cy="244475"/>
          </a:xfrm>
          <a:noFill/>
          <a:ln>
            <a:miter lim="800000"/>
            <a:headEnd/>
            <a:tailEnd/>
          </a:ln>
        </p:spPr>
        <p:txBody>
          <a:bodyPr/>
          <a:lstStyle/>
          <a:p>
            <a:pPr>
              <a:lnSpc>
                <a:spcPct val="80000"/>
              </a:lnSpc>
            </a:pPr>
            <a:fld id="{D660E3F1-82F0-426F-AB87-A936967D43DD}" type="slidenum">
              <a:rPr lang="en-US" altLang="ja-JP" sz="1200" smtClean="0">
                <a:ea typeface="ＭＳ Ｐゴシック" charset="-128"/>
              </a:rPr>
              <a:pPr>
                <a:lnSpc>
                  <a:spcPct val="80000"/>
                </a:lnSpc>
              </a:pPr>
              <a:t>9</a:t>
            </a:fld>
            <a:endParaRPr lang="en-US" altLang="ja-JP" sz="1200" smtClean="0">
              <a:ea typeface="ＭＳ Ｐゴシック"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accent2">
            <a:lumMod val="20000"/>
            <a:lumOff val="80000"/>
          </a:schemeClr>
        </a:solidFill>
        <a:ln>
          <a:solidFill>
            <a:schemeClr val="accent2">
              <a:lumMod val="40000"/>
              <a:lumOff val="60000"/>
            </a:schemeClr>
          </a:solidFill>
        </a:ln>
      </a:spPr>
      <a:bodyPr rtlCol="0" anchor="ctr"/>
      <a:lstStyle>
        <a:defPPr algn="ctr">
          <a:defRPr kumimoji="1" i="1" dirty="0">
            <a:solidFill>
              <a:schemeClr val="accent2">
                <a:lumMod val="20000"/>
                <a:lumOff val="8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132</TotalTime>
  <Words>12810</Words>
  <Application>Microsoft Office PowerPoint</Application>
  <PresentationFormat>A4 210 x 297 mm</PresentationFormat>
  <Paragraphs>842</Paragraphs>
  <Slides>34</Slides>
  <Notes>34</Notes>
  <HiddenSlides>0</HiddenSlides>
  <MMClips>0</MMClips>
  <ScaleCrop>false</ScaleCrop>
  <HeadingPairs>
    <vt:vector size="6" baseType="variant">
      <vt:variant>
        <vt:lpstr>使用されているフォント</vt:lpstr>
      </vt:variant>
      <vt:variant>
        <vt:i4>15</vt:i4>
      </vt:variant>
      <vt:variant>
        <vt:lpstr>デザイン テンプレート</vt:lpstr>
      </vt:variant>
      <vt:variant>
        <vt:i4>46</vt:i4>
      </vt:variant>
      <vt:variant>
        <vt:lpstr>スライド タイトル</vt:lpstr>
      </vt:variant>
      <vt:variant>
        <vt:i4>34</vt:i4>
      </vt:variant>
    </vt:vector>
  </HeadingPairs>
  <TitlesOfParts>
    <vt:vector size="95" baseType="lpstr">
      <vt:lpstr>Tw Cen MT</vt:lpstr>
      <vt:lpstr>ＭＳ Ｐゴシック</vt:lpstr>
      <vt:lpstr>Arial</vt:lpstr>
      <vt:lpstr>Wingdings</vt:lpstr>
      <vt:lpstr>Wingdings 2</vt:lpstr>
      <vt:lpstr>Calibri</vt:lpstr>
      <vt:lpstr>SimSun</vt:lpstr>
      <vt:lpstr>Tahoma</vt:lpstr>
      <vt:lpstr>HGPｺﾞｼｯｸE</vt:lpstr>
      <vt:lpstr>Verdana</vt:lpstr>
      <vt:lpstr>ＭＳ ゴシック</vt:lpstr>
      <vt:lpstr>ＭＳ Ｐ明朝</vt:lpstr>
      <vt:lpstr>Times New Roman</vt:lpstr>
      <vt:lpstr>Century</vt:lpstr>
      <vt:lpstr>ＭＳ 明朝</vt:lpstr>
      <vt:lpstr>木村　テンプレート</vt:lpstr>
      <vt:lpstr>1_木村　テンプレート</vt:lpstr>
      <vt:lpstr>2_木村　テンプレート</vt:lpstr>
      <vt:lpstr>3_木村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スライド 1</vt:lpstr>
      <vt:lpstr>第５時限　研究活動と知的財産（３） 　　　　　　　　　◇特定技術分野と知財 　　　　　　　　　◇知的財産の利用と活用 　　　　　　　　　◇その他の知的財産制度（１）</vt:lpstr>
      <vt:lpstr>第５時限　目次</vt:lpstr>
      <vt:lpstr>ライフサイエンス関連分野</vt:lpstr>
      <vt:lpstr> 　人間を手術、治療又は診断する方法に関する発明 </vt:lpstr>
      <vt:lpstr> 　医薬発明 </vt:lpstr>
      <vt:lpstr> 　微生物に関する発明 </vt:lpstr>
      <vt:lpstr>微生物の発明</vt:lpstr>
      <vt:lpstr>　動植物に関する発明</vt:lpstr>
      <vt:lpstr>動植物発明</vt:lpstr>
      <vt:lpstr>　遺伝子工学に関する発明</vt:lpstr>
      <vt:lpstr>　ライフサイエンス関連特許の特殊性</vt:lpstr>
      <vt:lpstr>ソフトウェア関連発明の歴史</vt:lpstr>
      <vt:lpstr>　ソフトウェア関連発明の歴史</vt:lpstr>
      <vt:lpstr>　ソフトウェア関連発明の特許性</vt:lpstr>
      <vt:lpstr>　ソフトウェア関連発明の課題</vt:lpstr>
      <vt:lpstr>第５時限　目次</vt:lpstr>
      <vt:lpstr>スライド 18</vt:lpstr>
      <vt:lpstr>知的財産権の尊重</vt:lpstr>
      <vt:lpstr>スライド 20</vt:lpstr>
      <vt:lpstr>　（再掲）企業の知的財産活動の意義</vt:lpstr>
      <vt:lpstr>企業の市場における考え方</vt:lpstr>
      <vt:lpstr>標準化と知的財産</vt:lpstr>
      <vt:lpstr>標準化における知的財産の取扱い</vt:lpstr>
      <vt:lpstr>標準化対象の知的財産に係る対応</vt:lpstr>
      <vt:lpstr>スライド 26</vt:lpstr>
      <vt:lpstr>企業における知的財産の活用事例</vt:lpstr>
      <vt:lpstr>スライド 28</vt:lpstr>
      <vt:lpstr>スライド 29</vt:lpstr>
      <vt:lpstr>第５時限　目次</vt:lpstr>
      <vt:lpstr>　　　　他の知的財産制度</vt:lpstr>
      <vt:lpstr>スライド 32</vt:lpstr>
      <vt:lpstr>意匠制度</vt:lpstr>
      <vt:lpstr>商標制度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132</cp:revision>
  <dcterms:created xsi:type="dcterms:W3CDTF">2012-08-22T07:48:13Z</dcterms:created>
  <dcterms:modified xsi:type="dcterms:W3CDTF">2013-04-09T12:18:32Z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