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 id="2147483724" r:id="rId2"/>
    <p:sldMasterId id="2147483736" r:id="rId3"/>
  </p:sldMasterIdLst>
  <p:notesMasterIdLst>
    <p:notesMasterId r:id="rId62"/>
  </p:notesMasterIdLst>
  <p:handoutMasterIdLst>
    <p:handoutMasterId r:id="rId63"/>
  </p:handoutMasterIdLst>
  <p:sldIdLst>
    <p:sldId id="372" r:id="rId4"/>
    <p:sldId id="263" r:id="rId5"/>
    <p:sldId id="371" r:id="rId6"/>
    <p:sldId id="265" r:id="rId7"/>
    <p:sldId id="266" r:id="rId8"/>
    <p:sldId id="295" r:id="rId9"/>
    <p:sldId id="270" r:id="rId10"/>
    <p:sldId id="298" r:id="rId11"/>
    <p:sldId id="370" r:id="rId12"/>
    <p:sldId id="271" r:id="rId13"/>
    <p:sldId id="272" r:id="rId14"/>
    <p:sldId id="273" r:id="rId15"/>
    <p:sldId id="274" r:id="rId16"/>
    <p:sldId id="275" r:id="rId17"/>
    <p:sldId id="276" r:id="rId18"/>
    <p:sldId id="369" r:id="rId19"/>
    <p:sldId id="31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28" r:id="rId47"/>
    <p:sldId id="329" r:id="rId48"/>
    <p:sldId id="330" r:id="rId49"/>
    <p:sldId id="331" r:id="rId50"/>
    <p:sldId id="332" r:id="rId51"/>
    <p:sldId id="333" r:id="rId52"/>
    <p:sldId id="334" r:id="rId53"/>
    <p:sldId id="335" r:id="rId54"/>
    <p:sldId id="336" r:id="rId55"/>
    <p:sldId id="342" r:id="rId56"/>
    <p:sldId id="338" r:id="rId57"/>
    <p:sldId id="339" r:id="rId58"/>
    <p:sldId id="340" r:id="rId59"/>
    <p:sldId id="341" r:id="rId60"/>
    <p:sldId id="337" r:id="rId61"/>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成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CC"/>
    <a:srgbClr val="FF7C80"/>
    <a:srgbClr val="FEE8F2"/>
    <a:srgbClr val="E8E8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14" autoAdjust="0"/>
    <p:restoredTop sz="78149" autoAdjust="0"/>
  </p:normalViewPr>
  <p:slideViewPr>
    <p:cSldViewPr>
      <p:cViewPr varScale="1">
        <p:scale>
          <a:sx n="76" d="100"/>
          <a:sy n="76" d="100"/>
        </p:scale>
        <p:origin x="-720" y="-9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344" y="-7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CD88D45-7A42-441A-A5F8-A66F9588224E}" type="datetimeFigureOut">
              <a:rPr lang="ja-JP" altLang="en-US"/>
              <a:pPr>
                <a:defRPr/>
              </a:pPr>
              <a:t>2013/4/9</a:t>
            </a:fld>
            <a:endParaRPr lang="en-US" altLang="ja-JP"/>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5C889D-6D8D-41BE-96A6-851E610062DB}"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charset="-128"/>
              </a:defRPr>
            </a:lvl1pPr>
          </a:lstStyle>
          <a:p>
            <a:pPr>
              <a:defRPr/>
            </a:pPr>
            <a:fld id="{8312C55F-2F57-45E7-B751-AA2F4E1270CD}"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charset="-128"/>
              </a:defRPr>
            </a:lvl1pPr>
          </a:lstStyle>
          <a:p>
            <a:pPr>
              <a:defRPr/>
            </a:pPr>
            <a:fld id="{42FD75C5-E474-4982-8106-CB3C9B5A9C72}"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83299"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183300"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0445AA3B-FD48-4675-88C8-D04CF8A5570E}"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6"/>
          <p:cNvSpPr>
            <a:spLocks noGrp="1"/>
          </p:cNvSpPr>
          <p:nvPr>
            <p:ph type="sldNum" sz="quarter" idx="5"/>
          </p:nvPr>
        </p:nvSpPr>
        <p:spPr bwMode="auto">
          <a:noFill/>
          <a:ln>
            <a:miter lim="800000"/>
            <a:headEnd/>
            <a:tailEnd/>
          </a:ln>
        </p:spPr>
        <p:txBody>
          <a:bodyPr/>
          <a:lstStyle/>
          <a:p>
            <a:fld id="{4A8942A0-C5F1-4E1D-B468-81A05B841B22}" type="slidenum">
              <a:rPr lang="en-US" altLang="ja-JP" smtClean="0"/>
              <a:pPr/>
              <a:t>10</a:t>
            </a:fld>
            <a:endParaRPr lang="en-US" altLang="ja-JP" smtClean="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extLst>
            <a:ext uri="{909E8E84-426E-40DD-AFC4-6F175D3DCCD1}"/>
            <a:ext uri="{91240B29-F687-4F45-9708-019B960494DF}"/>
          </a:extLst>
        </p:spPr>
        <p:txBody>
          <a:bodyPr>
            <a:normAutofit fontScale="92500" lnSpcReduction="10000"/>
          </a:bodyPr>
          <a:lstStyle/>
          <a:p>
            <a:pPr eaLnBrk="1" hangingPunct="1">
              <a:lnSpc>
                <a:spcPct val="90000"/>
              </a:lnSpc>
              <a:defRPr/>
            </a:pPr>
            <a:r>
              <a:rPr lang="en-US" altLang="ja-JP" dirty="0" smtClean="0"/>
              <a:t>〔</a:t>
            </a:r>
            <a:r>
              <a:rPr lang="ja-JP" altLang="en-US" dirty="0" smtClean="0"/>
              <a:t>狙い</a:t>
            </a:r>
            <a:r>
              <a:rPr lang="en-US" altLang="ja-JP" dirty="0" smtClean="0"/>
              <a:t>〕</a:t>
            </a:r>
          </a:p>
          <a:p>
            <a:pPr eaLnBrk="1" hangingPunct="1">
              <a:lnSpc>
                <a:spcPct val="90000"/>
              </a:lnSpc>
              <a:defRPr/>
            </a:pPr>
            <a:r>
              <a:rPr lang="ja-JP" altLang="en-US" dirty="0" smtClean="0"/>
              <a:t>先行技術文献調査を行うにあたって、ＩＰＤＬで用いることができる検索キー（インデックスやテキスト）を紹介する。</a:t>
            </a:r>
            <a:endParaRPr lang="en-US" altLang="ja-JP" dirty="0" smtClean="0"/>
          </a:p>
          <a:p>
            <a:pPr eaLnBrk="1" hangingPunct="1">
              <a:lnSpc>
                <a:spcPct val="90000"/>
              </a:lnSpc>
              <a:defRPr/>
            </a:pPr>
            <a:endParaRPr lang="en-US" altLang="ja-JP" b="1" dirty="0" smtClean="0"/>
          </a:p>
          <a:p>
            <a:pPr eaLnBrk="1" hangingPunct="1">
              <a:lnSpc>
                <a:spcPct val="90000"/>
              </a:lnSpc>
              <a:defRPr/>
            </a:pPr>
            <a:r>
              <a:rPr lang="en-US" altLang="ja-JP" dirty="0" smtClean="0"/>
              <a:t>〔</a:t>
            </a:r>
            <a:r>
              <a:rPr lang="ja-JP" altLang="en-US" dirty="0" smtClean="0"/>
              <a:t>説明</a:t>
            </a:r>
            <a:r>
              <a:rPr lang="en-US" altLang="ja-JP" dirty="0" smtClean="0"/>
              <a:t>〕</a:t>
            </a:r>
          </a:p>
          <a:p>
            <a:pPr eaLnBrk="1" hangingPunct="1">
              <a:lnSpc>
                <a:spcPct val="90000"/>
              </a:lnSpc>
              <a:defRPr/>
            </a:pPr>
            <a:r>
              <a:rPr lang="ja-JP" altLang="en-US" dirty="0" smtClean="0"/>
              <a:t>　世界共通の特許分類として特許公報にはＩＰＣが付与されているが、ＩＰＣによる検索では、技術の区分けが粗いため、数百から数千件の文献がヒットすることとなり、効率的に検索することができない。また、ワード検索では、特定のキーワードにより文献を抽出することから、例えば、コンピュータなどの用語では、さまざまな用途のものがヒットするなどノイズが発生するし、ＬＥＤなどを検索するときには、ＬＥＤは、発光ダイオードなどとも表現されるため、ＬＥＤのみの検索では、発光ダイオードと表現されたものが漏れるなど、漏れが発生する場合がある。</a:t>
            </a:r>
            <a:endParaRPr lang="en-US" altLang="ja-JP" dirty="0" smtClean="0"/>
          </a:p>
          <a:p>
            <a:pPr eaLnBrk="1" hangingPunct="1">
              <a:lnSpc>
                <a:spcPct val="90000"/>
              </a:lnSpc>
              <a:defRPr/>
            </a:pPr>
            <a:r>
              <a:rPr lang="ja-JP" altLang="en-US" dirty="0" smtClean="0"/>
              <a:t>　そこで、特許庁の審査官は、特許情報を調査する際には、ＩＰＣをさらに細かく区分したＦＩと、特定の技術主題となる範囲でＩＰＣを区分したテーマと呼ばれる範囲内で、技術の種々の側面（発明の目的、用途、構造、機能、材料、制御手段等）で区分したコードであるＦタームを複数文献に付与しておくことで、関連する特許文献をスクリーニング可能な程度に絞り込み、検索時間の短縮と検索の精度の向上を図っている。</a:t>
            </a:r>
            <a:endParaRPr lang="en-US" altLang="ja-JP" dirty="0" smtClean="0"/>
          </a:p>
          <a:p>
            <a:pPr eaLnBrk="1" hangingPunct="1">
              <a:lnSpc>
                <a:spcPct val="90000"/>
              </a:lnSpc>
              <a:defRPr/>
            </a:pPr>
            <a:endParaRPr lang="ja-JP" altLang="en-US" dirty="0" smtClean="0"/>
          </a:p>
          <a:p>
            <a:pPr eaLnBrk="1" hangingPunct="1">
              <a:lnSpc>
                <a:spcPct val="90000"/>
              </a:lnSpc>
              <a:defRPr/>
            </a:pPr>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6"/>
          <p:cNvSpPr>
            <a:spLocks noGrp="1"/>
          </p:cNvSpPr>
          <p:nvPr>
            <p:ph type="sldNum" sz="quarter" idx="5"/>
          </p:nvPr>
        </p:nvSpPr>
        <p:spPr bwMode="auto">
          <a:noFill/>
          <a:ln>
            <a:miter lim="800000"/>
            <a:headEnd/>
            <a:tailEnd/>
          </a:ln>
        </p:spPr>
        <p:txBody>
          <a:bodyPr/>
          <a:lstStyle/>
          <a:p>
            <a:fld id="{E7FBC81E-2749-4AA4-85BA-9F9E70007B92}" type="slidenum">
              <a:rPr lang="en-US" altLang="ja-JP" smtClean="0"/>
              <a:pPr/>
              <a:t>11</a:t>
            </a:fld>
            <a:endParaRPr lang="en-US" altLang="ja-JP" smtClean="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xfrm>
            <a:off x="377825" y="4610100"/>
            <a:ext cx="6121400" cy="5184775"/>
          </a:xfrm>
          <a:noFill/>
        </p:spPr>
        <p:txBody>
          <a:bodyPr wrap="square" lIns="91440" tIns="45720" rIns="91440" bIns="45720" numCol="1" anchor="t" anchorCtr="0" compatLnSpc="1">
            <a:prstTxWarp prst="textNoShape">
              <a:avLst/>
            </a:prstTxWarp>
          </a:bodyPr>
          <a:lstStyle/>
          <a:p>
            <a:pPr eaLnBrk="1" hangingPunct="1">
              <a:lnSpc>
                <a:spcPct val="80000"/>
              </a:lnSpc>
            </a:pP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狙い</a:t>
            </a:r>
            <a:r>
              <a:rPr lang="en-US" altLang="ja-JP" sz="1200" smtClean="0">
                <a:latin typeface="ＭＳ Ｐゴシック" charset="-128"/>
                <a:ea typeface="ＭＳ Ｐゴシック" charset="-128"/>
              </a:rPr>
              <a:t>〕</a:t>
            </a:r>
          </a:p>
          <a:p>
            <a:pPr eaLnBrk="1" hangingPunct="1">
              <a:lnSpc>
                <a:spcPct val="80000"/>
              </a:lnSpc>
            </a:pPr>
            <a:r>
              <a:rPr lang="ja-JP" altLang="en-US" sz="1200" smtClean="0">
                <a:latin typeface="ＭＳ Ｐゴシック" charset="-128"/>
                <a:ea typeface="ＭＳ Ｐゴシック" charset="-128"/>
              </a:rPr>
              <a:t>国際特許分類により、特許文献が技術的観点から分類整理されていること、その構造について理解させる。</a:t>
            </a:r>
            <a:endParaRPr lang="en-US" altLang="ja-JP" sz="1200" smtClean="0">
              <a:latin typeface="ＭＳ Ｐゴシック" charset="-128"/>
              <a:ea typeface="ＭＳ Ｐゴシック" charset="-128"/>
            </a:endParaRPr>
          </a:p>
          <a:p>
            <a:pPr eaLnBrk="1" hangingPunct="1">
              <a:lnSpc>
                <a:spcPct val="80000"/>
              </a:lnSpc>
            </a:pPr>
            <a:endParaRPr lang="en-US" altLang="ja-JP" sz="1200" smtClean="0">
              <a:latin typeface="ＭＳ Ｐゴシック" charset="-128"/>
              <a:ea typeface="ＭＳ Ｐゴシック" charset="-128"/>
            </a:endParaRPr>
          </a:p>
          <a:p>
            <a:pPr eaLnBrk="1" hangingPunct="1">
              <a:lnSpc>
                <a:spcPct val="80000"/>
              </a:lnSpc>
            </a:pP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説明</a:t>
            </a:r>
            <a:r>
              <a:rPr lang="en-US" altLang="ja-JP" sz="1200" smtClean="0">
                <a:latin typeface="ＭＳ Ｐゴシック" charset="-128"/>
                <a:ea typeface="ＭＳ Ｐゴシック" charset="-128"/>
              </a:rPr>
              <a:t>〕</a:t>
            </a:r>
          </a:p>
          <a:p>
            <a:pPr eaLnBrk="1" hangingPunct="1">
              <a:lnSpc>
                <a:spcPct val="80000"/>
              </a:lnSpc>
            </a:pP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国際特許分類</a:t>
            </a:r>
          </a:p>
          <a:p>
            <a:pPr eaLnBrk="1" hangingPunct="1">
              <a:lnSpc>
                <a:spcPct val="80000"/>
              </a:lnSpc>
            </a:pPr>
            <a:r>
              <a:rPr lang="ja-JP" altLang="en-US" sz="1200" smtClean="0">
                <a:latin typeface="ＭＳ Ｐゴシック" charset="-128"/>
                <a:ea typeface="ＭＳ Ｐゴシック" charset="-128"/>
              </a:rPr>
              <a:t>国際特許分類（</a:t>
            </a:r>
            <a:r>
              <a:rPr lang="en-US" altLang="ja-JP" sz="1200" smtClean="0">
                <a:latin typeface="ＭＳ Ｐゴシック" charset="-128"/>
                <a:ea typeface="ＭＳ Ｐゴシック" charset="-128"/>
              </a:rPr>
              <a:t>International Patent Classification </a:t>
            </a:r>
            <a:r>
              <a:rPr lang="ja-JP" altLang="en-US" sz="1200" smtClean="0">
                <a:latin typeface="ＭＳ Ｐゴシック" charset="-128"/>
                <a:ea typeface="ＭＳ Ｐゴシック" charset="-128"/>
              </a:rPr>
              <a:t>略してＩＰＣと呼ばれる）は、発明に関する全技術分野をＡからＨの</a:t>
            </a:r>
            <a:r>
              <a:rPr lang="en-US" altLang="ja-JP" sz="1200" smtClean="0">
                <a:latin typeface="ＭＳ Ｐゴシック" charset="-128"/>
                <a:ea typeface="ＭＳ Ｐゴシック" charset="-128"/>
              </a:rPr>
              <a:t>8</a:t>
            </a:r>
            <a:r>
              <a:rPr lang="ja-JP" altLang="en-US" sz="1200" smtClean="0">
                <a:latin typeface="ＭＳ Ｐゴシック" charset="-128"/>
                <a:ea typeface="ＭＳ Ｐゴシック" charset="-128"/>
              </a:rPr>
              <a:t>つのセクションに分け、それぞれを段階的に細分化</a:t>
            </a:r>
          </a:p>
          <a:p>
            <a:pPr eaLnBrk="1" hangingPunct="1">
              <a:lnSpc>
                <a:spcPct val="80000"/>
              </a:lnSpc>
            </a:pPr>
            <a:r>
              <a:rPr lang="ja-JP" altLang="en-US" sz="1200" smtClean="0">
                <a:latin typeface="ＭＳ Ｐゴシック" charset="-128"/>
                <a:ea typeface="ＭＳ Ｐゴシック" charset="-128"/>
              </a:rPr>
              <a:t>国際特許分類表は、各セクションごとに、特許庁のホームページから簡単にダウンロード可能</a:t>
            </a:r>
          </a:p>
          <a:p>
            <a:pPr eaLnBrk="1" hangingPunct="1">
              <a:lnSpc>
                <a:spcPct val="80000"/>
              </a:lnSpc>
            </a:pPr>
            <a:r>
              <a:rPr lang="ja-JP" altLang="en-US" sz="1200" smtClean="0">
                <a:latin typeface="ＭＳ Ｐゴシック" charset="-128"/>
                <a:ea typeface="ＭＳ Ｐゴシック" charset="-128"/>
              </a:rPr>
              <a:t>□国際特許分類の表記方法</a:t>
            </a:r>
          </a:p>
          <a:p>
            <a:pPr eaLnBrk="1" hangingPunct="1">
              <a:lnSpc>
                <a:spcPct val="80000"/>
              </a:lnSpc>
            </a:pPr>
            <a:r>
              <a:rPr lang="ja-JP" altLang="en-US" sz="1200" smtClean="0">
                <a:latin typeface="ＭＳ Ｐゴシック" charset="-128"/>
                <a:ea typeface="ＭＳ Ｐゴシック" charset="-128"/>
              </a:rPr>
              <a:t>国際特許分類は、セクション、クラス、サブクラス、メイングループ、サブグループへと順次階層的に細分化。</a:t>
            </a:r>
          </a:p>
          <a:p>
            <a:pPr eaLnBrk="1" hangingPunct="1">
              <a:lnSpc>
                <a:spcPct val="80000"/>
              </a:lnSpc>
            </a:pPr>
            <a:r>
              <a:rPr lang="ja-JP" altLang="en-US" sz="1200" smtClean="0">
                <a:latin typeface="ＭＳ Ｐゴシック" charset="-128"/>
                <a:ea typeface="ＭＳ Ｐゴシック" charset="-128"/>
              </a:rPr>
              <a:t>①セクション</a:t>
            </a:r>
          </a:p>
          <a:p>
            <a:pPr eaLnBrk="1" hangingPunct="1">
              <a:lnSpc>
                <a:spcPct val="80000"/>
              </a:lnSpc>
            </a:pPr>
            <a:r>
              <a:rPr lang="ja-JP" altLang="en-US" sz="1200" smtClean="0">
                <a:latin typeface="ＭＳ Ｐゴシック" charset="-128"/>
                <a:ea typeface="ＭＳ Ｐゴシック" charset="-128"/>
              </a:rPr>
              <a:t>　セクションは、特許の対象である全技術をＡからＨのアルファベット大文字１個からなる表示記号で表記。</a:t>
            </a:r>
          </a:p>
          <a:p>
            <a:pPr eaLnBrk="1" hangingPunct="1">
              <a:lnSpc>
                <a:spcPct val="80000"/>
              </a:lnSpc>
            </a:pPr>
            <a:r>
              <a:rPr lang="ja-JP" altLang="en-US" sz="1200" smtClean="0">
                <a:latin typeface="ＭＳ Ｐゴシック" charset="-128"/>
                <a:ea typeface="ＭＳ Ｐゴシック" charset="-128"/>
              </a:rPr>
              <a:t>　＜セクション＞		</a:t>
            </a:r>
          </a:p>
          <a:p>
            <a:pPr eaLnBrk="1" hangingPunct="1">
              <a:lnSpc>
                <a:spcPct val="80000"/>
              </a:lnSpc>
            </a:pPr>
            <a:r>
              <a:rPr lang="ja-JP" altLang="en-US" sz="1200" smtClean="0">
                <a:latin typeface="ＭＳ Ｐゴシック" charset="-128"/>
                <a:ea typeface="ＭＳ Ｐゴシック" charset="-128"/>
              </a:rPr>
              <a:t>Ａ 生活必需品（農業、食料品；たばこ、個人用品または家庭用品、健康</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娯楽）</a:t>
            </a:r>
          </a:p>
          <a:p>
            <a:pPr eaLnBrk="1" hangingPunct="1">
              <a:lnSpc>
                <a:spcPct val="80000"/>
              </a:lnSpc>
            </a:pPr>
            <a:r>
              <a:rPr lang="ja-JP" altLang="en-US" sz="1200" smtClean="0">
                <a:latin typeface="ＭＳ Ｐゴシック" charset="-128"/>
                <a:ea typeface="ＭＳ Ｐゴシック" charset="-128"/>
              </a:rPr>
              <a:t>Ｂ 処理操作</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運輸</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分離</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混合、成形、印刷、運輸）	</a:t>
            </a:r>
          </a:p>
          <a:p>
            <a:pPr eaLnBrk="1" hangingPunct="1">
              <a:lnSpc>
                <a:spcPct val="80000"/>
              </a:lnSpc>
            </a:pPr>
            <a:r>
              <a:rPr lang="ja-JP" altLang="en-US" sz="1200" smtClean="0">
                <a:latin typeface="ＭＳ Ｐゴシック" charset="-128"/>
                <a:ea typeface="ＭＳ Ｐゴシック" charset="-128"/>
              </a:rPr>
              <a:t>Ｃ 化学；冶金（化学、冶金）	</a:t>
            </a:r>
          </a:p>
          <a:p>
            <a:pPr eaLnBrk="1" hangingPunct="1">
              <a:lnSpc>
                <a:spcPct val="80000"/>
              </a:lnSpc>
            </a:pPr>
            <a:r>
              <a:rPr lang="ja-JP" altLang="en-US" sz="1200" smtClean="0">
                <a:latin typeface="ＭＳ Ｐゴシック" charset="-128"/>
                <a:ea typeface="ＭＳ Ｐゴシック" charset="-128"/>
              </a:rPr>
              <a:t>Ｄ 繊維</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紙（繊維または他に分類されない可とう性材料、紙）	</a:t>
            </a:r>
          </a:p>
          <a:p>
            <a:pPr eaLnBrk="1" hangingPunct="1">
              <a:lnSpc>
                <a:spcPct val="80000"/>
              </a:lnSpc>
            </a:pPr>
            <a:r>
              <a:rPr lang="ja-JP" altLang="en-US" sz="1200" smtClean="0">
                <a:latin typeface="ＭＳ Ｐゴシック" charset="-128"/>
                <a:ea typeface="ＭＳ Ｐゴシック" charset="-128"/>
              </a:rPr>
              <a:t>Ｅ 固定構造物（建造物、地中削孔</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採鉱）</a:t>
            </a:r>
          </a:p>
          <a:p>
            <a:pPr eaLnBrk="1" hangingPunct="1">
              <a:lnSpc>
                <a:spcPct val="80000"/>
              </a:lnSpc>
            </a:pPr>
            <a:r>
              <a:rPr lang="ja-JP" altLang="en-US" sz="1200" smtClean="0">
                <a:latin typeface="ＭＳ Ｐゴシック" charset="-128"/>
                <a:ea typeface="ＭＳ Ｐゴシック" charset="-128"/>
              </a:rPr>
              <a:t>Ｆ 機械工学</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照明</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加熱</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武器</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爆破（機関またはポンプ、工学一般、照明</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加熱、武器</a:t>
            </a:r>
            <a:r>
              <a:rPr lang="en-US" altLang="ja-JP" sz="1200" smtClean="0">
                <a:latin typeface="ＭＳ Ｐゴシック" charset="-128"/>
                <a:ea typeface="ＭＳ Ｐゴシック" charset="-128"/>
              </a:rPr>
              <a:t>;</a:t>
            </a:r>
            <a:r>
              <a:rPr lang="ja-JP" altLang="en-US" sz="1200" smtClean="0">
                <a:latin typeface="ＭＳ Ｐゴシック" charset="-128"/>
                <a:ea typeface="ＭＳ Ｐゴシック" charset="-128"/>
              </a:rPr>
              <a:t>爆破）</a:t>
            </a:r>
          </a:p>
          <a:p>
            <a:pPr eaLnBrk="1" hangingPunct="1">
              <a:lnSpc>
                <a:spcPct val="80000"/>
              </a:lnSpc>
            </a:pPr>
            <a:r>
              <a:rPr lang="ja-JP" altLang="en-US" sz="1200" smtClean="0">
                <a:latin typeface="ＭＳ Ｐゴシック" charset="-128"/>
                <a:ea typeface="ＭＳ Ｐゴシック" charset="-128"/>
              </a:rPr>
              <a:t>Ｇ 物理学（光学、原始核工学）	</a:t>
            </a:r>
          </a:p>
          <a:p>
            <a:pPr eaLnBrk="1" hangingPunct="1">
              <a:lnSpc>
                <a:spcPct val="80000"/>
              </a:lnSpc>
            </a:pPr>
            <a:r>
              <a:rPr lang="ja-JP" altLang="en-US" sz="1200" smtClean="0">
                <a:latin typeface="ＭＳ Ｐゴシック" charset="-128"/>
                <a:ea typeface="ＭＳ Ｐゴシック" charset="-128"/>
              </a:rPr>
              <a:t>Ｈ 電気</a:t>
            </a:r>
            <a:r>
              <a:rPr lang="ja-JP" altLang="en-US" smtClean="0">
                <a:latin typeface="ＭＳ Ｐゴシック" charset="-128"/>
                <a:ea typeface="ＭＳ Ｐゴシック" charset="-128"/>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6"/>
          <p:cNvSpPr>
            <a:spLocks noGrp="1"/>
          </p:cNvSpPr>
          <p:nvPr>
            <p:ph type="sldNum" sz="quarter" idx="5"/>
          </p:nvPr>
        </p:nvSpPr>
        <p:spPr bwMode="auto">
          <a:noFill/>
          <a:ln>
            <a:miter lim="800000"/>
            <a:headEnd/>
            <a:tailEnd/>
          </a:ln>
        </p:spPr>
        <p:txBody>
          <a:bodyPr/>
          <a:lstStyle/>
          <a:p>
            <a:fld id="{CBF956DF-297A-4B10-A81A-E659AD806385}" type="slidenum">
              <a:rPr lang="en-US" altLang="ja-JP" smtClean="0"/>
              <a:pPr/>
              <a:t>12</a:t>
            </a:fld>
            <a:endParaRPr lang="en-US" altLang="ja-JP" smtClean="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pPr eaLnBrk="1" hangingPunct="1"/>
            <a:r>
              <a:rPr lang="ja-JP" altLang="en-US" smtClean="0">
                <a:latin typeface="ＭＳ Ｐゴシック" charset="-128"/>
                <a:ea typeface="ＭＳ Ｐゴシック" charset="-128"/>
              </a:rPr>
              <a:t>ＩＰＣを細分化した我が国が独自に付与しているＦＩについてその構造を説明する。</a:t>
            </a:r>
            <a:endParaRPr lang="en-US" altLang="ja-JP" smtClean="0">
              <a:latin typeface="ＭＳ Ｐゴシック" charset="-128"/>
              <a:ea typeface="ＭＳ Ｐゴシック" charset="-128"/>
            </a:endParaRPr>
          </a:p>
          <a:p>
            <a:pPr eaLnBrk="1" hangingPunct="1"/>
            <a:endParaRPr lang="en-US" altLang="ja-JP" smtClean="0">
              <a:latin typeface="ＭＳ Ｐゴシック" charset="-128"/>
              <a:ea typeface="ＭＳ Ｐゴシック" charset="-128"/>
            </a:endParaRPr>
          </a:p>
          <a:p>
            <a:pPr eaLnBrk="1" hangingPunct="1"/>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pPr eaLnBrk="1" hangingPunct="1"/>
            <a:r>
              <a:rPr lang="ja-JP" altLang="en-US" smtClean="0">
                <a:latin typeface="ＭＳ Ｐゴシック" charset="-128"/>
                <a:ea typeface="ＭＳ Ｐゴシック" charset="-128"/>
              </a:rPr>
              <a:t>　ＦＩが、ＩＰＣでは、区分けが粗すぎるため、効率的な検索を行うことができない部分をさらに細かく区分するために、日本独自で用いる分類であることを説明する。</a:t>
            </a:r>
            <a:endParaRPr lang="en-US" altLang="ja-JP" smtClean="0">
              <a:latin typeface="ＭＳ Ｐゴシック" charset="-128"/>
              <a:ea typeface="ＭＳ Ｐゴシック" charset="-128"/>
            </a:endParaRPr>
          </a:p>
          <a:p>
            <a:pPr eaLnBrk="1" hangingPunct="1"/>
            <a:r>
              <a:rPr lang="ja-JP" altLang="en-US" smtClean="0">
                <a:latin typeface="ＭＳ Ｐゴシック" charset="-128"/>
                <a:ea typeface="ＭＳ Ｐゴシック" charset="-128"/>
              </a:rPr>
              <a:t>　なお、現在、日本、米国、欧州、中国、韓国のいわゆる５大特許庁間でＩＰＣをさらに細分化した共通の検索用分類の策定作業を行っているところである。</a:t>
            </a:r>
            <a:endParaRPr lang="en-US" altLang="ja-JP" smtClean="0">
              <a:latin typeface="ＭＳ Ｐゴシック" charset="-128"/>
              <a:ea typeface="ＭＳ Ｐゴシック" charset="-128"/>
            </a:endParaRPr>
          </a:p>
          <a:p>
            <a:pPr eaLnBrk="1" hangingPunct="1"/>
            <a:r>
              <a:rPr lang="ja-JP" altLang="en-US" smtClean="0">
                <a:latin typeface="ＭＳ Ｐゴシック" charset="-128"/>
                <a:ea typeface="ＭＳ Ｐゴシック" charset="-128"/>
              </a:rPr>
              <a:t>　</a:t>
            </a:r>
            <a:endParaRPr lang="ja-JP" altLang="ja-JP" smtClean="0">
              <a:latin typeface="ＭＳ Ｐゴシック" charset="-128"/>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6"/>
          <p:cNvSpPr>
            <a:spLocks noGrp="1"/>
          </p:cNvSpPr>
          <p:nvPr>
            <p:ph type="sldNum" sz="quarter" idx="5"/>
          </p:nvPr>
        </p:nvSpPr>
        <p:spPr bwMode="auto">
          <a:noFill/>
          <a:ln>
            <a:miter lim="800000"/>
            <a:headEnd/>
            <a:tailEnd/>
          </a:ln>
        </p:spPr>
        <p:txBody>
          <a:bodyPr/>
          <a:lstStyle/>
          <a:p>
            <a:fld id="{2D893CC5-17E0-4E54-B412-1CED69CF9287}" type="slidenum">
              <a:rPr lang="en-US" altLang="ja-JP" smtClean="0"/>
              <a:pPr/>
              <a:t>13</a:t>
            </a:fld>
            <a:endParaRPr lang="en-US" altLang="ja-JP" smtClean="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pPr eaLnBrk="1" hangingPunct="1">
              <a:spcBef>
                <a:spcPct val="0"/>
              </a:spcBef>
            </a:pPr>
            <a:r>
              <a:rPr lang="ja-JP" altLang="en-US" smtClean="0">
                <a:latin typeface="ＭＳ Ｐゴシック" charset="-128"/>
                <a:ea typeface="ＭＳ Ｐゴシック" charset="-128"/>
              </a:rPr>
              <a:t>日本独特の特許情報検索手段であるＦタームについて説明する。</a:t>
            </a:r>
            <a:endParaRPr lang="en-US" altLang="ja-JP" smtClean="0">
              <a:latin typeface="ＭＳ Ｐゴシック" charset="-128"/>
              <a:ea typeface="ＭＳ Ｐゴシック" charset="-128"/>
            </a:endParaRPr>
          </a:p>
          <a:p>
            <a:pPr eaLnBrk="1" hangingPunct="1">
              <a:spcBef>
                <a:spcPct val="0"/>
              </a:spcBef>
            </a:pPr>
            <a:endParaRPr lang="en-US" altLang="ja-JP" smtClean="0">
              <a:latin typeface="ＭＳ Ｐゴシック" charset="-128"/>
              <a:ea typeface="ＭＳ Ｐゴシック" charset="-128"/>
            </a:endParaRPr>
          </a:p>
          <a:p>
            <a:pPr eaLnBrk="1" hangingPunct="1">
              <a:spcBef>
                <a:spcPct val="0"/>
              </a:spcBef>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pPr eaLnBrk="1" hangingPunct="1">
              <a:spcBef>
                <a:spcPct val="0"/>
              </a:spcBef>
            </a:pPr>
            <a:r>
              <a:rPr lang="ja-JP" altLang="en-US" smtClean="0">
                <a:latin typeface="ＭＳ Ｐゴシック" charset="-128"/>
                <a:ea typeface="ＭＳ Ｐゴシック" charset="-128"/>
              </a:rPr>
              <a:t>・テーマコード</a:t>
            </a:r>
            <a:endParaRPr lang="en-US" altLang="ja-JP"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　特許情報を、特定の技術主題となる範囲でＩＰＣを２６００のテーマに区分してテーマコードが付与さえている。</a:t>
            </a:r>
            <a:endParaRPr lang="en-US" altLang="ja-JP"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　約１８００のテーマについてＦタームが作成されており、Ｆタームを用いた調査を可能としている。</a:t>
            </a:r>
            <a:endParaRPr lang="en-US" altLang="ja-JP" smtClean="0">
              <a:latin typeface="ＭＳ Ｐゴシック" charset="-128"/>
              <a:ea typeface="ＭＳ Ｐゴシック" charset="-128"/>
            </a:endParaRPr>
          </a:p>
          <a:p>
            <a:pPr eaLnBrk="1" hangingPunct="1">
              <a:spcBef>
                <a:spcPct val="0"/>
              </a:spcBef>
            </a:pPr>
            <a:endParaRPr lang="en-US" altLang="ja-JP"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・Ｆターム</a:t>
            </a:r>
            <a:endParaRPr lang="en-US" altLang="ja-JP"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　Ｆタームとは、テーマのカバーする技術範囲の特許文献をいろいろな切り口の観点を用意して、検索キーとして複数付与することにより、その複数の観点を組み合わせることで、調査する文献を絞り込むことを可能とするものである。</a:t>
            </a:r>
            <a:endParaRPr lang="en-US" altLang="ja-JP"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p:cNvSpPr>
            <a:spLocks noGrp="1"/>
          </p:cNvSpPr>
          <p:nvPr>
            <p:ph type="sldNum" sz="quarter" idx="5"/>
          </p:nvPr>
        </p:nvSpPr>
        <p:spPr bwMode="auto">
          <a:noFill/>
          <a:ln>
            <a:miter lim="800000"/>
            <a:headEnd/>
            <a:tailEnd/>
          </a:ln>
        </p:spPr>
        <p:txBody>
          <a:bodyPr/>
          <a:lstStyle/>
          <a:p>
            <a:fld id="{1F98A2D3-B890-4560-B9C2-17080658CB99}" type="slidenum">
              <a:rPr lang="en-US" altLang="ja-JP" smtClean="0"/>
              <a:pPr/>
              <a:t>14</a:t>
            </a:fld>
            <a:endParaRPr lang="en-US" altLang="ja-JP" smtClean="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xfrm>
            <a:off x="401638" y="4721225"/>
            <a:ext cx="6002337" cy="4945063"/>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特許電子図書館（ＩＰＤＬ）により特許情報が検索可能であることを紹介する。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特許電子図書館 </a:t>
            </a:r>
            <a:r>
              <a:rPr lang="en-US" altLang="ja-JP" smtClean="0">
                <a:latin typeface="ＭＳ Ｐゴシック" charset="-128"/>
                <a:ea typeface="ＭＳ Ｐゴシック" charset="-128"/>
              </a:rPr>
              <a:t>｢IPDL｣ http://www.ipdl.inpit.go.jp/homepg.ipdl</a:t>
            </a: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工業所有権情報研修館による特許に関する情報検索サイト。明治以降に発行された特許・実用新案・意匠・商標とその関連情報について検索可能</a:t>
            </a:r>
          </a:p>
          <a:p>
            <a:r>
              <a:rPr lang="ja-JP" altLang="en-US" sz="1400" smtClean="0">
                <a:latin typeface="ＭＳ Ｐゴシック" charset="-128"/>
                <a:ea typeface="ＭＳ Ｐゴシック" charset="-128"/>
              </a:rPr>
              <a:t>　・「公報テキスト検索」：技術用語や出願人名により特許情報が検索　</a:t>
            </a:r>
            <a:endParaRPr lang="en-US" altLang="ja-JP" sz="1400" smtClean="0">
              <a:latin typeface="ＭＳ Ｐゴシック" charset="-128"/>
              <a:ea typeface="ＭＳ Ｐゴシック" charset="-128"/>
            </a:endParaRPr>
          </a:p>
          <a:p>
            <a:r>
              <a:rPr lang="ja-JP" altLang="en-US" sz="1400" smtClean="0">
                <a:latin typeface="ＭＳ Ｐゴシック" charset="-128"/>
                <a:ea typeface="ＭＳ Ｐゴシック" charset="-128"/>
              </a:rPr>
              <a:t>　　できる。</a:t>
            </a:r>
            <a:endParaRPr lang="en-US" altLang="ja-JP" sz="1400" smtClean="0">
              <a:latin typeface="ＭＳ Ｐゴシック" charset="-128"/>
              <a:ea typeface="ＭＳ Ｐゴシック" charset="-128"/>
            </a:endParaRPr>
          </a:p>
          <a:p>
            <a:r>
              <a:rPr lang="ja-JP" altLang="en-US" sz="1400" smtClean="0">
                <a:latin typeface="ＭＳ Ｐゴシック" charset="-128"/>
                <a:ea typeface="ＭＳ Ｐゴシック" charset="-128"/>
              </a:rPr>
              <a:t>　・「特許分類検索」：ＩＰＣ、ＦＩ・Ｆタームにより特許情報が検索できる。</a:t>
            </a:r>
            <a:endParaRPr lang="en-US" altLang="ja-JP" sz="1400"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ja-JP" altLang="en-US" sz="1400" smtClean="0">
                <a:latin typeface="ＭＳ Ｐゴシック" charset="-128"/>
                <a:ea typeface="ＭＳ Ｐゴシック" charset="-128"/>
              </a:rPr>
              <a:t> ＜参考＞特許電子図書館ガイドブック・マニュアル　　</a:t>
            </a:r>
            <a:r>
              <a:rPr lang="en-US" altLang="ja-JP" sz="1400" smtClean="0">
                <a:latin typeface="ＭＳ Ｐゴシック" charset="-128"/>
                <a:ea typeface="ＭＳ Ｐゴシック" charset="-128"/>
              </a:rPr>
              <a:t>http://www.inpit.go.jp/info/ipdl/manual/index.html</a:t>
            </a:r>
            <a:endParaRPr lang="ja-JP" altLang="en-US" sz="1400" smtClean="0">
              <a:latin typeface="ＭＳ Ｐゴシック" charset="-128"/>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6"/>
          <p:cNvSpPr>
            <a:spLocks noGrp="1"/>
          </p:cNvSpPr>
          <p:nvPr>
            <p:ph type="sldNum" sz="quarter" idx="5"/>
          </p:nvPr>
        </p:nvSpPr>
        <p:spPr bwMode="auto">
          <a:xfrm>
            <a:off x="3854450" y="9361488"/>
            <a:ext cx="2949575" cy="576262"/>
          </a:xfrm>
          <a:noFill/>
          <a:ln>
            <a:miter lim="800000"/>
            <a:headEnd/>
            <a:tailEnd/>
          </a:ln>
        </p:spPr>
        <p:txBody>
          <a:bodyPr/>
          <a:lstStyle/>
          <a:p>
            <a:fld id="{6F9173C7-95EF-467F-BFD5-2C1D0316A378}" type="slidenum">
              <a:rPr lang="en-US" altLang="ja-JP" smtClean="0"/>
              <a:pPr/>
              <a:t>15</a:t>
            </a:fld>
            <a:endParaRPr lang="en-US" altLang="ja-JP" smtClean="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extLst>
            <a:ext uri="{909E8E84-426E-40DD-AFC4-6F175D3DCCD1}"/>
            <a:ext uri="{91240B29-F687-4F45-9708-019B960494DF}"/>
          </a:extLst>
        </p:spPr>
        <p:txBody>
          <a:bodyPr>
            <a:normAutofit lnSpcReduction="10000"/>
          </a:bodyPr>
          <a:lstStyle/>
          <a:p>
            <a:pPr eaLnBrk="1" hangingPunct="1">
              <a:spcBef>
                <a:spcPct val="0"/>
              </a:spcBef>
              <a:defRPr/>
            </a:pPr>
            <a:r>
              <a:rPr kumimoji="1" lang="en-US" altLang="ja-JP" dirty="0" smtClean="0">
                <a:solidFill>
                  <a:prstClr val="black"/>
                </a:solidFill>
              </a:rPr>
              <a:t>〔</a:t>
            </a:r>
            <a:r>
              <a:rPr kumimoji="1" lang="ja-JP" altLang="en-US" dirty="0" smtClean="0">
                <a:solidFill>
                  <a:prstClr val="black"/>
                </a:solidFill>
              </a:rPr>
              <a:t>狙い</a:t>
            </a:r>
            <a:r>
              <a:rPr kumimoji="1" lang="en-US" altLang="ja-JP" dirty="0" smtClean="0">
                <a:solidFill>
                  <a:prstClr val="black"/>
                </a:solidFill>
              </a:rPr>
              <a:t>〕</a:t>
            </a:r>
            <a:endParaRPr kumimoji="1" lang="ja-JP" altLang="en-US" dirty="0" smtClean="0">
              <a:solidFill>
                <a:prstClr val="black"/>
              </a:solidFill>
            </a:endParaRPr>
          </a:p>
          <a:p>
            <a:pPr eaLnBrk="1" hangingPunct="1">
              <a:defRPr/>
            </a:pPr>
            <a:r>
              <a:rPr lang="en-US" altLang="ja-JP" dirty="0" smtClean="0">
                <a:solidFill>
                  <a:prstClr val="black"/>
                </a:solidFill>
              </a:rPr>
              <a:t>IPDL</a:t>
            </a:r>
            <a:r>
              <a:rPr lang="ja-JP" altLang="en-US" dirty="0" smtClean="0">
                <a:solidFill>
                  <a:prstClr val="black"/>
                </a:solidFill>
              </a:rPr>
              <a:t>のパテントマップガイダンスシステムにより、</a:t>
            </a:r>
            <a:r>
              <a:rPr lang="en-US" altLang="ja-JP" dirty="0" smtClean="0">
                <a:solidFill>
                  <a:prstClr val="black"/>
                </a:solidFill>
              </a:rPr>
              <a:t>FI</a:t>
            </a:r>
            <a:r>
              <a:rPr lang="ja-JP" altLang="en-US" dirty="0" err="1" smtClean="0">
                <a:solidFill>
                  <a:prstClr val="black"/>
                </a:solidFill>
              </a:rPr>
              <a:t>、</a:t>
            </a:r>
            <a:r>
              <a:rPr lang="en-US" altLang="ja-JP" dirty="0" smtClean="0">
                <a:solidFill>
                  <a:prstClr val="black"/>
                </a:solidFill>
              </a:rPr>
              <a:t>F</a:t>
            </a:r>
            <a:r>
              <a:rPr lang="ja-JP" altLang="en-US" dirty="0" smtClean="0">
                <a:solidFill>
                  <a:prstClr val="black"/>
                </a:solidFill>
              </a:rPr>
              <a:t>ターム、</a:t>
            </a:r>
            <a:r>
              <a:rPr lang="en-US" altLang="ja-JP" dirty="0" smtClean="0">
                <a:solidFill>
                  <a:prstClr val="black"/>
                </a:solidFill>
              </a:rPr>
              <a:t>IPC</a:t>
            </a:r>
            <a:r>
              <a:rPr lang="ja-JP" altLang="en-US" dirty="0" smtClean="0">
                <a:solidFill>
                  <a:prstClr val="black"/>
                </a:solidFill>
              </a:rPr>
              <a:t>が照会可能であることを紹介する。</a:t>
            </a:r>
            <a:endParaRPr lang="en-US" altLang="ja-JP" dirty="0" smtClean="0">
              <a:solidFill>
                <a:prstClr val="black"/>
              </a:solidFill>
            </a:endParaRPr>
          </a:p>
          <a:p>
            <a:pPr eaLnBrk="1" hangingPunct="1">
              <a:defRPr/>
            </a:pPr>
            <a:endParaRPr lang="en-US" altLang="ja-JP" dirty="0" smtClean="0">
              <a:solidFill>
                <a:prstClr val="black"/>
              </a:solidFill>
            </a:endParaRPr>
          </a:p>
          <a:p>
            <a:pPr eaLnBrk="1" hangingPunct="1">
              <a:defRPr/>
            </a:pPr>
            <a:r>
              <a:rPr lang="en-US" altLang="ja-JP" dirty="0" smtClean="0">
                <a:solidFill>
                  <a:prstClr val="black"/>
                </a:solidFill>
              </a:rPr>
              <a:t>〔</a:t>
            </a:r>
            <a:r>
              <a:rPr lang="ja-JP" altLang="en-US" dirty="0" smtClean="0">
                <a:solidFill>
                  <a:prstClr val="black"/>
                </a:solidFill>
              </a:rPr>
              <a:t>説明</a:t>
            </a:r>
            <a:r>
              <a:rPr lang="en-US" altLang="ja-JP" dirty="0" smtClean="0">
                <a:solidFill>
                  <a:prstClr val="black"/>
                </a:solidFill>
              </a:rPr>
              <a:t>〕</a:t>
            </a:r>
          </a:p>
          <a:p>
            <a:pPr eaLnBrk="1" hangingPunct="1">
              <a:defRPr/>
            </a:pPr>
            <a:r>
              <a:rPr lang="ja-JP" altLang="en-US" dirty="0" smtClean="0">
                <a:solidFill>
                  <a:prstClr val="black"/>
                </a:solidFill>
              </a:rPr>
              <a:t>　特許公報には、ＩＰＣやＦＩ、Ｆタームのテーマコードなどの検索キーが記載されていることから、それらの情報をもとに、それぞれの検索キーの意味や、その周辺の検索キーを調査することで、どのような検索式を用いればよいかを検討することが可能となる。</a:t>
            </a:r>
            <a:endParaRPr lang="en-US" altLang="ja-JP" dirty="0" smtClean="0">
              <a:solidFill>
                <a:prstClr val="black"/>
              </a:solidFill>
            </a:endParaRPr>
          </a:p>
          <a:p>
            <a:pPr eaLnBrk="1" hangingPunct="1">
              <a:defRPr/>
            </a:pPr>
            <a:r>
              <a:rPr lang="ja-JP" altLang="en-US" dirty="0" smtClean="0">
                <a:solidFill>
                  <a:prstClr val="black"/>
                </a:solidFill>
              </a:rPr>
              <a:t>　また、検索を行う発明の内容を表すキーワードを入力することで、その発明にどのようなＩＰＣ・ＦＩが付与されるのかを調査することができる。</a:t>
            </a:r>
            <a:endParaRPr lang="en-US" altLang="ja-JP" dirty="0" smtClean="0">
              <a:solidFill>
                <a:prstClr val="black"/>
              </a:solidFill>
            </a:endParaRPr>
          </a:p>
          <a:p>
            <a:pPr eaLnBrk="1" hangingPunct="1">
              <a:defRPr/>
            </a:pPr>
            <a:r>
              <a:rPr lang="ja-JP" altLang="en-US" dirty="0" smtClean="0">
                <a:solidFill>
                  <a:prstClr val="black"/>
                </a:solidFill>
              </a:rPr>
              <a:t>　そして、ＩＰＣがわかれば、そのＩＰＣをＩＰＣ照会に入力して照会することで、ＦＩやＦタームのテーマコードを調査することができる。なお具体的な使用方法については、検索事例で詳細に説明する。</a:t>
            </a:r>
          </a:p>
          <a:p>
            <a:pPr eaLnBrk="1" hangingPunct="1">
              <a:defRPr/>
            </a:pPr>
            <a:endParaRPr lang="ja-JP"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p:cNvSpPr>
            <a:spLocks noGrp="1"/>
          </p:cNvSpPr>
          <p:nvPr>
            <p:ph type="sldNum" sz="quarter" idx="5"/>
          </p:nvPr>
        </p:nvSpPr>
        <p:spPr bwMode="auto">
          <a:noFill/>
          <a:ln>
            <a:miter lim="800000"/>
            <a:headEnd/>
            <a:tailEnd/>
          </a:ln>
        </p:spPr>
        <p:txBody>
          <a:bodyPr/>
          <a:lstStyle/>
          <a:p>
            <a:fld id="{E5E25733-D802-4CDA-A886-0363FDB169B1}" type="slidenum">
              <a:rPr lang="en-US" altLang="ja-JP" smtClean="0">
                <a:solidFill>
                  <a:srgbClr val="000000"/>
                </a:solidFill>
              </a:rPr>
              <a:pPr/>
              <a:t>16</a:t>
            </a:fld>
            <a:endParaRPr lang="en-US" altLang="ja-JP" smtClean="0">
              <a:solidFill>
                <a:srgbClr val="000000"/>
              </a:solidFill>
            </a:endParaRPr>
          </a:p>
        </p:txBody>
      </p:sp>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6"/>
          <p:cNvSpPr>
            <a:spLocks noGrp="1"/>
          </p:cNvSpPr>
          <p:nvPr>
            <p:ph type="sldNum" sz="quarter" idx="5"/>
          </p:nvPr>
        </p:nvSpPr>
        <p:spPr bwMode="auto">
          <a:noFill/>
          <a:ln>
            <a:miter lim="800000"/>
            <a:headEnd/>
            <a:tailEnd/>
          </a:ln>
        </p:spPr>
        <p:txBody>
          <a:bodyPr/>
          <a:lstStyle/>
          <a:p>
            <a:fld id="{17787485-D0E6-4B1A-B66B-5FF326F54F2E}" type="slidenum">
              <a:rPr lang="en-US" altLang="ja-JP" smtClean="0">
                <a:solidFill>
                  <a:srgbClr val="000000"/>
                </a:solidFill>
              </a:rPr>
              <a:pPr/>
              <a:t>17</a:t>
            </a:fld>
            <a:endParaRPr lang="en-US" altLang="ja-JP" smtClean="0">
              <a:solidFill>
                <a:srgbClr val="000000"/>
              </a:solidFill>
            </a:endParaRPr>
          </a:p>
        </p:txBody>
      </p:sp>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153604" name="Rectangle 3"/>
          <p:cNvSpPr>
            <a:spLocks noGrp="1"/>
          </p:cNvSpPr>
          <p:nvPr>
            <p:ph type="body" idx="1"/>
          </p:nvPr>
        </p:nvSpPr>
        <p:spPr bwMode="auto">
          <a:extLst>
            <a:ext uri="{909E8E84-426E-40DD-AFC4-6F175D3DCCD1}"/>
            <a:ext uri="{91240B29-F687-4F45-9708-019B960494DF}"/>
          </a:extLst>
        </p:spPr>
        <p:txBody>
          <a:bodyPr>
            <a:normAutofit fontScale="77500" lnSpcReduction="20000"/>
          </a:bodyPr>
          <a:lstStyle/>
          <a:p>
            <a:pPr>
              <a:defRPr/>
            </a:pPr>
            <a:r>
              <a:rPr kumimoji="1" lang="en-US" altLang="ja-JP" dirty="0">
                <a:solidFill>
                  <a:srgbClr val="000000"/>
                </a:solidFill>
                <a:latin typeface="Calibri" pitchFamily="34" charset="0"/>
              </a:rPr>
              <a:t>〔</a:t>
            </a:r>
            <a:r>
              <a:rPr kumimoji="1" lang="ja-JP" altLang="en-US" dirty="0">
                <a:solidFill>
                  <a:srgbClr val="000000"/>
                </a:solidFill>
                <a:latin typeface="Calibri" pitchFamily="34" charset="0"/>
              </a:rPr>
              <a:t>狙い</a:t>
            </a:r>
            <a:r>
              <a:rPr kumimoji="1" lang="en-US" altLang="ja-JP" dirty="0">
                <a:solidFill>
                  <a:srgbClr val="000000"/>
                </a:solidFill>
                <a:latin typeface="Calibri" pitchFamily="34" charset="0"/>
              </a:rPr>
              <a:t>〕</a:t>
            </a:r>
          </a:p>
          <a:p>
            <a:pPr>
              <a:defRPr/>
            </a:pPr>
            <a:r>
              <a:rPr lang="ja-JP" altLang="en-US" dirty="0">
                <a:solidFill>
                  <a:prstClr val="black"/>
                </a:solidFill>
              </a:rPr>
              <a:t>特許検索事例の</a:t>
            </a:r>
            <a:r>
              <a:rPr lang="ja-JP" altLang="en-US" dirty="0" smtClean="0">
                <a:solidFill>
                  <a:prstClr val="black"/>
                </a:solidFill>
              </a:rPr>
              <a:t>提示</a:t>
            </a:r>
            <a:endParaRPr lang="en-US" altLang="ja-JP" dirty="0" smtClean="0">
              <a:solidFill>
                <a:prstClr val="black"/>
              </a:solidFill>
            </a:endParaRPr>
          </a:p>
          <a:p>
            <a:pPr>
              <a:defRPr/>
            </a:pPr>
            <a:endParaRPr lang="en-US" altLang="ja-JP" dirty="0" smtClean="0">
              <a:solidFill>
                <a:prstClr val="black"/>
              </a:solidFill>
            </a:endParaRPr>
          </a:p>
          <a:p>
            <a:pPr>
              <a:defRPr/>
            </a:pPr>
            <a:r>
              <a:rPr lang="en-US" altLang="ja-JP" dirty="0"/>
              <a:t>〔</a:t>
            </a:r>
            <a:r>
              <a:rPr lang="ja-JP" altLang="en-US" dirty="0"/>
              <a:t>留意点</a:t>
            </a:r>
            <a:r>
              <a:rPr lang="en-US" altLang="ja-JP" dirty="0" smtClean="0"/>
              <a:t>〕</a:t>
            </a:r>
          </a:p>
          <a:p>
            <a:pPr>
              <a:defRPr/>
            </a:pPr>
            <a:r>
              <a:rPr lang="ja-JP" altLang="en-US" dirty="0" smtClean="0"/>
              <a:t>　この</a:t>
            </a:r>
            <a:r>
              <a:rPr lang="ja-JP" altLang="en-US" dirty="0"/>
              <a:t>項目では</a:t>
            </a:r>
            <a:r>
              <a:rPr lang="ja-JP" altLang="en-US" dirty="0" smtClean="0"/>
              <a:t>、ＩＰＤＬ</a:t>
            </a:r>
            <a:r>
              <a:rPr lang="ja-JP" altLang="en-US" dirty="0"/>
              <a:t>を使ってどのように特許情報を検索するのかについて説明をするが、講義を行う環境が、インターネットに接続されたＰＣを学生が利用できる環境であるのであれば、実際に、学生にＩＰＤＬにアクセスさせて操作させて説明を行う形式で実施する方法もある。</a:t>
            </a:r>
            <a:endParaRPr lang="en-US" altLang="ja-JP" dirty="0"/>
          </a:p>
          <a:p>
            <a:pPr>
              <a:defRPr/>
            </a:pPr>
            <a:r>
              <a:rPr lang="ja-JP" altLang="en-US" dirty="0"/>
              <a:t>　また、受講学生が多く、個々の学生にＰＣの利用できる環境を提供できない場合であっても、講師が実際にＩＰＤＬにアクセスして操作してみせることで説明することも可能である。</a:t>
            </a:r>
            <a:endParaRPr lang="en-US" altLang="ja-JP" dirty="0"/>
          </a:p>
          <a:p>
            <a:pPr>
              <a:defRPr/>
            </a:pPr>
            <a:endParaRPr lang="en-US" altLang="zh-CN" dirty="0"/>
          </a:p>
          <a:p>
            <a:pPr>
              <a:defRPr/>
            </a:pPr>
            <a:r>
              <a:rPr lang="ja-JP" altLang="en-US" dirty="0"/>
              <a:t>　なお、検索事例は、学生の技術分野にかかわらず理解できるものとして、傘や枕などの日常品を用いたが、特定の専門分野（電気、物理、機械、化学、生命工学など）の学生に講義を行う際には、専門技術分野の発明を例にして、講義を行うことも考えられる。</a:t>
            </a:r>
            <a:endParaRPr lang="en-US" altLang="ja-JP" dirty="0"/>
          </a:p>
          <a:p>
            <a:pPr>
              <a:defRPr/>
            </a:pPr>
            <a:endParaRPr lang="en-US" altLang="ja-JP" dirty="0"/>
          </a:p>
          <a:p>
            <a:pPr>
              <a:defRPr/>
            </a:pPr>
            <a:r>
              <a:rPr lang="ja-JP" altLang="en-US" dirty="0"/>
              <a:t>実習課題として、例えば、</a:t>
            </a:r>
            <a:endParaRPr lang="en-US" altLang="ja-JP" dirty="0"/>
          </a:p>
          <a:p>
            <a:pPr>
              <a:defRPr/>
            </a:pPr>
            <a:r>
              <a:rPr lang="ja-JP" altLang="en-US" dirty="0"/>
              <a:t>（１）特定の発明、調査範囲を設定して、類似の発明が記載されている公報を調査させる（ＩＰＤＬの審査書類情報照会などで、拒絶理由通知が参照できるので、課題作成に利用できる）。</a:t>
            </a:r>
            <a:endParaRPr lang="en-US" altLang="ja-JP" dirty="0"/>
          </a:p>
          <a:p>
            <a:pPr>
              <a:defRPr/>
            </a:pPr>
            <a:r>
              <a:rPr lang="ja-JP" altLang="en-US" dirty="0"/>
              <a:t>（２）就職したい企業名で検索を行うなどして、どのような技術を出願しているかなどを調査させることで、自分の専門とその企業の関係を確認させる。</a:t>
            </a:r>
            <a:endParaRPr lang="en-US" altLang="ja-JP" dirty="0"/>
          </a:p>
          <a:p>
            <a:pPr>
              <a:defRPr/>
            </a:pPr>
            <a:r>
              <a:rPr lang="ja-JP" altLang="en-US" dirty="0"/>
              <a:t>（３）パテントマップについての講義の終了後に、特定の調査範囲、目的を設定して、特許情報調査をＩＰＤＬを用いて行い、特許マップを作成させる。</a:t>
            </a:r>
            <a:endParaRPr lang="en-US" altLang="ja-JP" dirty="0"/>
          </a:p>
          <a:p>
            <a:pPr>
              <a:defRPr/>
            </a:pPr>
            <a:endParaRPr lang="en-US" altLang="ja-JP" dirty="0"/>
          </a:p>
          <a:p>
            <a:pPr>
              <a:defRPr/>
            </a:pPr>
            <a:endParaRPr lang="zh-CN" altLang="en-US" dirty="0">
              <a:solidFill>
                <a:prstClr val="black"/>
              </a:solidFill>
            </a:endParaRPr>
          </a:p>
          <a:p>
            <a:pPr>
              <a:defRPr/>
            </a:pPr>
            <a:endParaRPr lang="zh-CN"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6"/>
          <p:cNvSpPr>
            <a:spLocks noGrp="1"/>
          </p:cNvSpPr>
          <p:nvPr>
            <p:ph type="sldNum" sz="quarter" idx="5"/>
          </p:nvPr>
        </p:nvSpPr>
        <p:spPr bwMode="auto">
          <a:noFill/>
          <a:ln>
            <a:miter lim="800000"/>
            <a:headEnd/>
            <a:tailEnd/>
          </a:ln>
        </p:spPr>
        <p:txBody>
          <a:bodyPr/>
          <a:lstStyle/>
          <a:p>
            <a:fld id="{99DA97AD-201C-480B-B523-B3A9EE473C75}" type="slidenum">
              <a:rPr lang="en-US" altLang="ja-JP" smtClean="0"/>
              <a:pPr/>
              <a:t>18</a:t>
            </a:fld>
            <a:endParaRPr lang="en-US" altLang="ja-JP" smtClean="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xfrm>
            <a:off x="401638" y="4721225"/>
            <a:ext cx="6002337" cy="4945063"/>
          </a:xfrm>
          <a:noFill/>
        </p:spPr>
        <p:txBody>
          <a:bodyPr wrap="square" lIns="91440" tIns="45720" rIns="91440" bIns="45720" numCol="1" anchor="t" anchorCtr="0" compatLnSpc="1">
            <a:prstTxWarp prst="textNoShape">
              <a:avLst/>
            </a:prstTxWarp>
          </a:bodyPr>
          <a:lstStyle/>
          <a:p>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狙い</a:t>
            </a:r>
            <a:r>
              <a:rPr lang="en-US" altLang="ja-JP" sz="1400" smtClean="0">
                <a:latin typeface="ＭＳ Ｐゴシック" charset="-128"/>
                <a:ea typeface="ＭＳ Ｐゴシック" charset="-128"/>
              </a:rPr>
              <a:t>〕</a:t>
            </a:r>
          </a:p>
          <a:p>
            <a:r>
              <a:rPr lang="ja-JP" altLang="en-US" sz="1400" smtClean="0">
                <a:latin typeface="ＭＳ Ｐゴシック" charset="-128"/>
                <a:ea typeface="ＭＳ Ｐゴシック" charset="-128"/>
              </a:rPr>
              <a:t>特許電子図書館 </a:t>
            </a:r>
            <a:r>
              <a:rPr lang="en-US" altLang="ja-JP" sz="1400" smtClean="0">
                <a:latin typeface="ＭＳ Ｐゴシック" charset="-128"/>
                <a:ea typeface="ＭＳ Ｐゴシック" charset="-128"/>
              </a:rPr>
              <a:t>｢IPDL｣ http://www.ipdl.inpit.go.jp/homepg.ipdl</a:t>
            </a:r>
            <a:r>
              <a:rPr lang="ja-JP" altLang="en-US" sz="1400" smtClean="0">
                <a:latin typeface="ＭＳ Ｐゴシック" charset="-128"/>
                <a:ea typeface="ＭＳ Ｐゴシック" charset="-128"/>
              </a:rPr>
              <a:t>のサイトから、公報テキスト検索を行う方法を説明する。</a:t>
            </a:r>
            <a:endParaRPr lang="en-US" altLang="ja-JP" sz="1400"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説明</a:t>
            </a:r>
            <a:r>
              <a:rPr lang="en-US" altLang="ja-JP" sz="1400" smtClean="0">
                <a:latin typeface="ＭＳ Ｐゴシック" charset="-128"/>
                <a:ea typeface="ＭＳ Ｐゴシック" charset="-128"/>
              </a:rPr>
              <a:t>〕</a:t>
            </a:r>
          </a:p>
          <a:p>
            <a:r>
              <a:rPr lang="ja-JP" altLang="en-US" sz="1400" smtClean="0">
                <a:latin typeface="ＭＳ Ｐゴシック" charset="-128"/>
                <a:ea typeface="ＭＳ Ｐゴシック" charset="-128"/>
              </a:rPr>
              <a:t>　「公報テキスト検索」では、技術用語や出願人名、ＩＰＣなどを用いて特許情報が検索できる。</a:t>
            </a:r>
            <a:endParaRPr lang="en-US" altLang="ja-JP" sz="1400" smtClean="0">
              <a:latin typeface="ＭＳ Ｐゴシック" charset="-128"/>
              <a:ea typeface="ＭＳ Ｐゴシック" charset="-128"/>
            </a:endParaRPr>
          </a:p>
          <a:p>
            <a:r>
              <a:rPr lang="ja-JP" altLang="en-US" sz="1400" smtClean="0">
                <a:latin typeface="ＭＳ Ｐゴシック" charset="-128"/>
                <a:ea typeface="ＭＳ Ｐゴシック" charset="-128"/>
              </a:rPr>
              <a:t>　特許情報は、出願されてから、</a:t>
            </a:r>
            <a:r>
              <a:rPr lang="en-US" altLang="ja-JP" sz="1400" smtClean="0">
                <a:latin typeface="ＭＳ Ｐゴシック" charset="-128"/>
                <a:ea typeface="ＭＳ Ｐゴシック" charset="-128"/>
              </a:rPr>
              <a:t>1</a:t>
            </a:r>
            <a:r>
              <a:rPr lang="ja-JP" altLang="en-US" sz="1400" smtClean="0">
                <a:latin typeface="ＭＳ Ｐゴシック" charset="-128"/>
                <a:ea typeface="ＭＳ Ｐゴシック" charset="-128"/>
              </a:rPr>
              <a:t>年</a:t>
            </a:r>
            <a:r>
              <a:rPr lang="en-US" altLang="ja-JP" sz="1400" smtClean="0">
                <a:latin typeface="ＭＳ Ｐゴシック" charset="-128"/>
                <a:ea typeface="ＭＳ Ｐゴシック" charset="-128"/>
              </a:rPr>
              <a:t>6</a:t>
            </a:r>
            <a:r>
              <a:rPr lang="ja-JP" altLang="en-US" sz="1400" smtClean="0">
                <a:latin typeface="ＭＳ Ｐゴシック" charset="-128"/>
                <a:ea typeface="ＭＳ Ｐゴシック" charset="-128"/>
              </a:rPr>
              <a:t>月後に公開されることから、ここで検索可能な情報には、出願公開前の情報、すなわち検索時より</a:t>
            </a:r>
            <a:r>
              <a:rPr lang="en-US" altLang="ja-JP" sz="1400" smtClean="0">
                <a:latin typeface="ＭＳ Ｐゴシック" charset="-128"/>
                <a:ea typeface="ＭＳ Ｐゴシック" charset="-128"/>
              </a:rPr>
              <a:t>1</a:t>
            </a:r>
            <a:r>
              <a:rPr lang="ja-JP" altLang="en-US" sz="1400" smtClean="0">
                <a:latin typeface="ＭＳ Ｐゴシック" charset="-128"/>
                <a:ea typeface="ＭＳ Ｐゴシック" charset="-128"/>
              </a:rPr>
              <a:t>年６月以内の情報は検索できない。　</a:t>
            </a:r>
            <a:endParaRPr lang="en-US" altLang="ja-JP" sz="1400" smtClean="0">
              <a:latin typeface="ＭＳ Ｐゴシック" charset="-128"/>
              <a:ea typeface="ＭＳ Ｐゴシック" charset="-128"/>
            </a:endParaRPr>
          </a:p>
          <a:p>
            <a:r>
              <a:rPr lang="ja-JP" altLang="en-US" sz="1400" smtClean="0">
                <a:latin typeface="ＭＳ Ｐゴシック" charset="-128"/>
                <a:ea typeface="ＭＳ Ｐゴシック" charset="-128"/>
              </a:rPr>
              <a:t>　検索範囲については、公開公報が平成５年以降に公開されたもののみが対象など、制限があることにも留意する。</a:t>
            </a:r>
            <a:endParaRPr lang="en-US" altLang="ja-JP" sz="1400" smtClean="0">
              <a:latin typeface="ＭＳ Ｐゴシック" charset="-128"/>
              <a:ea typeface="ＭＳ Ｐゴシック" charset="-128"/>
            </a:endParaRPr>
          </a:p>
          <a:p>
            <a:r>
              <a:rPr lang="ja-JP" altLang="en-US" sz="1400" smtClean="0">
                <a:latin typeface="ＭＳ Ｐゴシック" charset="-128"/>
                <a:ea typeface="ＭＳ Ｐゴシック" charset="-128"/>
              </a:rPr>
              <a:t>　検索可能な文献の蓄積範囲については次ページで説明する。</a:t>
            </a:r>
            <a:endParaRPr lang="en-US" altLang="ja-JP" sz="1400"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ja-JP" altLang="en-US" sz="1400" smtClean="0">
                <a:latin typeface="ＭＳ Ｐゴシック" charset="-128"/>
                <a:ea typeface="ＭＳ Ｐゴシック" charset="-128"/>
              </a:rPr>
              <a:t> ＜参考＞特許電子図書館ガイドブック・マニュアル　　</a:t>
            </a:r>
            <a:r>
              <a:rPr lang="en-US" altLang="ja-JP" sz="1400" smtClean="0">
                <a:latin typeface="ＭＳ Ｐゴシック" charset="-128"/>
                <a:ea typeface="ＭＳ Ｐゴシック" charset="-128"/>
              </a:rPr>
              <a:t>http://www.inpit.go.jp/info/ipdl/manual/index.html</a:t>
            </a:r>
            <a:endParaRPr lang="ja-JP" altLang="en-US" sz="1400" smtClean="0">
              <a:latin typeface="ＭＳ Ｐゴシック" charset="-128"/>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6"/>
          <p:cNvSpPr>
            <a:spLocks noGrp="1"/>
          </p:cNvSpPr>
          <p:nvPr>
            <p:ph type="sldNum" sz="quarter" idx="5"/>
          </p:nvPr>
        </p:nvSpPr>
        <p:spPr bwMode="auto">
          <a:noFill/>
          <a:ln>
            <a:miter lim="800000"/>
            <a:headEnd/>
            <a:tailEnd/>
          </a:ln>
        </p:spPr>
        <p:txBody>
          <a:bodyPr/>
          <a:lstStyle/>
          <a:p>
            <a:fld id="{6B842708-D8F3-4B7A-B4BC-8AFE70B750AA}" type="slidenum">
              <a:rPr lang="en-US" altLang="ja-JP" smtClean="0"/>
              <a:pPr/>
              <a:t>19</a:t>
            </a:fld>
            <a:endParaRPr lang="en-US" altLang="ja-JP" smtClean="0"/>
          </a:p>
        </p:txBody>
      </p:sp>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3252" name="ノート プレースホルダー 2"/>
          <p:cNvSpPr>
            <a:spLocks noGrp="1"/>
          </p:cNvSpPr>
          <p:nvPr>
            <p:ph type="body" idx="1"/>
          </p:nvPr>
        </p:nvSpPr>
        <p:spPr bwMode="auto">
          <a:extLst>
            <a:ext uri="{909E8E84-426E-40DD-AFC4-6F175D3DCCD1}"/>
            <a:ext uri="{91240B29-F687-4F45-9708-019B960494DF}"/>
          </a:extLst>
        </p:spPr>
        <p:txBody>
          <a:bodyPr>
            <a:normAutofit fontScale="92500" lnSpcReduction="200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公報テキスト検索機能を用いて公報検索を行う場合の入力画面の操作を説明する。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a:t>　</a:t>
            </a:r>
            <a:r>
              <a:rPr kumimoji="1" lang="ja-JP" altLang="en-US" dirty="0" smtClean="0"/>
              <a:t>検索可能範囲をクリックすると各文献の蓄積範囲が表示される。</a:t>
            </a:r>
            <a:endParaRPr kumimoji="1" lang="en-US" altLang="ja-JP" dirty="0" smtClean="0"/>
          </a:p>
          <a:p>
            <a:pPr>
              <a:defRPr/>
            </a:pPr>
            <a:r>
              <a:rPr kumimoji="1" lang="ja-JP" altLang="en-US" dirty="0" smtClean="0"/>
              <a:t>　公報種別のチェック欄をチェックすることで、各種別の公報を検索対象とすることができる。</a:t>
            </a:r>
            <a:endParaRPr kumimoji="1" lang="en-US" altLang="ja-JP" dirty="0" smtClean="0"/>
          </a:p>
          <a:p>
            <a:pPr>
              <a:defRPr/>
            </a:pPr>
            <a:r>
              <a:rPr kumimoji="1" lang="ja-JP" altLang="en-US" dirty="0" smtClean="0"/>
              <a:t>　左の青い入力欄は、検索キーワードを入力する欄であり、検索項目選択をプルダウンすることで、キーワード検索を行う範囲を選択することができる。公報全文を検索する場合には、検索項目選択のプルダウンメニューから公報全文を選択すればよいが、上の画面では、上から２つ目に、公報全文を検索範囲とする入力欄があらかじめ設けられている。</a:t>
            </a:r>
            <a:endParaRPr kumimoji="1" lang="en-US" altLang="ja-JP" dirty="0" smtClean="0"/>
          </a:p>
          <a:p>
            <a:pPr>
              <a:defRPr/>
            </a:pPr>
            <a:r>
              <a:rPr kumimoji="1" lang="ja-JP" altLang="en-US" dirty="0" smtClean="0"/>
              <a:t>　右の赤い入力欄は、いわゆる</a:t>
            </a:r>
            <a:r>
              <a:rPr kumimoji="1" lang="en-US" altLang="ja-JP" dirty="0" smtClean="0"/>
              <a:t>NOT</a:t>
            </a:r>
            <a:r>
              <a:rPr kumimoji="1" lang="ja-JP" altLang="en-US" dirty="0" smtClean="0"/>
              <a:t>検索を行うためのキーワードを入力する欄である。</a:t>
            </a:r>
            <a:r>
              <a:rPr kumimoji="1" lang="en-US" altLang="ja-JP" dirty="0" smtClean="0"/>
              <a:t>NOT</a:t>
            </a:r>
            <a:r>
              <a:rPr kumimoji="1" lang="ja-JP" altLang="en-US" dirty="0" smtClean="0"/>
              <a:t>検索とは、例えば、検索キーワードとして「傘」を入力して検索する場合に、日傘を除外する場合、</a:t>
            </a:r>
            <a:r>
              <a:rPr kumimoji="1" lang="en-US" altLang="ja-JP" dirty="0" smtClean="0"/>
              <a:t>NOT</a:t>
            </a:r>
            <a:r>
              <a:rPr kumimoji="1" lang="ja-JP" altLang="en-US" dirty="0" smtClean="0"/>
              <a:t>検索キーワード欄に「日傘」を入力すると、「傘」が含まれる文献のうち、「日傘」が含まれる文献が除外される。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6"/>
          <p:cNvSpPr>
            <a:spLocks noGrp="1"/>
          </p:cNvSpPr>
          <p:nvPr>
            <p:ph type="sldNum" sz="quarter" idx="5"/>
          </p:nvPr>
        </p:nvSpPr>
        <p:spPr bwMode="auto">
          <a:noFill/>
          <a:ln>
            <a:miter lim="800000"/>
            <a:headEnd/>
            <a:tailEnd/>
          </a:ln>
        </p:spPr>
        <p:txBody>
          <a:bodyPr/>
          <a:lstStyle/>
          <a:p>
            <a:fld id="{AF00A99F-63A5-4FB9-813D-6FCDB42E2B75}" type="slidenum">
              <a:rPr lang="en-US" altLang="ja-JP" smtClean="0"/>
              <a:pPr/>
              <a:t>2</a:t>
            </a:fld>
            <a:endParaRPr lang="en-US" altLang="ja-JP" smtClean="0"/>
          </a:p>
        </p:txBody>
      </p:sp>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522288" y="4721225"/>
            <a:ext cx="5602287" cy="4471988"/>
          </a:xfrm>
          <a:noFill/>
        </p:spPr>
        <p:txBody>
          <a:bodyPr wrap="square" lIns="91440" tIns="45720" rIns="91440" bIns="45720"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37892"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A74A8859-815B-47BF-A542-815A60C6D481}" type="slidenum">
              <a:rPr kumimoji="0" lang="en-US" altLang="ja-JP" sz="1200">
                <a:latin typeface="Calibri" pitchFamily="34" charset="0"/>
                <a:ea typeface="ＭＳ Ｐゴシック" charset="-128"/>
              </a:rPr>
              <a:pPr algn="r"/>
              <a:t>2</a:t>
            </a:fld>
            <a:endParaRPr kumimoji="0" lang="en-US" altLang="ja-JP" sz="1200">
              <a:latin typeface="Calibri" pitchFamily="34"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5"/>
          </p:nvPr>
        </p:nvSpPr>
        <p:spPr bwMode="auto">
          <a:noFill/>
          <a:ln>
            <a:miter lim="800000"/>
            <a:headEnd/>
            <a:tailEnd/>
          </a:ln>
        </p:spPr>
        <p:txBody>
          <a:bodyPr/>
          <a:lstStyle/>
          <a:p>
            <a:fld id="{AAD1553D-75C7-4114-BA9A-71684EF93195}" type="slidenum">
              <a:rPr lang="en-US" altLang="ja-JP" smtClean="0"/>
              <a:pPr/>
              <a:t>20</a:t>
            </a:fld>
            <a:endParaRPr lang="en-US" altLang="ja-JP" smtClean="0"/>
          </a:p>
        </p:txBody>
      </p:sp>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公報テキスト検索機能を用いて公報検索を行う場合の入力画面の操作を説明する。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検索可能範囲をクリックすると、各文献の蓄積範囲が表示される。</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6"/>
          <p:cNvSpPr>
            <a:spLocks noGrp="1"/>
          </p:cNvSpPr>
          <p:nvPr>
            <p:ph type="sldNum" sz="quarter" idx="5"/>
          </p:nvPr>
        </p:nvSpPr>
        <p:spPr bwMode="auto">
          <a:noFill/>
          <a:ln>
            <a:miter lim="800000"/>
            <a:headEnd/>
            <a:tailEnd/>
          </a:ln>
        </p:spPr>
        <p:txBody>
          <a:bodyPr/>
          <a:lstStyle/>
          <a:p>
            <a:fld id="{90D0F7D1-37F6-4A85-9424-FE7DE8EF17C3}" type="slidenum">
              <a:rPr lang="en-US" altLang="ja-JP" smtClean="0"/>
              <a:pPr/>
              <a:t>21</a:t>
            </a:fld>
            <a:endParaRPr lang="en-US" altLang="ja-JP" smtClean="0"/>
          </a:p>
        </p:txBody>
      </p:sp>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5300" name="ノート プレースホルダー 2"/>
          <p:cNvSpPr>
            <a:spLocks noGrp="1"/>
          </p:cNvSpPr>
          <p:nvPr>
            <p:ph type="body" idx="1"/>
          </p:nvPr>
        </p:nvSpPr>
        <p:spPr bwMode="auto">
          <a:extLst>
            <a:ext uri="{909E8E84-426E-40DD-AFC4-6F175D3DCCD1}"/>
            <a:ext uri="{91240B29-F687-4F45-9708-019B960494DF}"/>
          </a:extLst>
        </p:spPr>
        <p:txBody>
          <a:bodyPr>
            <a:normAutofit fontScale="92500" lnSpcReduction="200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公報テキスト検索機能を用いて公報検索を行う場合の入力画面の操作を説明</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smtClean="0"/>
              <a:t>　できるだけ検索漏れを少なくするために、「ＬＥＤ（全角）」　「</a:t>
            </a:r>
            <a:r>
              <a:rPr kumimoji="1" lang="en-US" altLang="ja-JP" dirty="0" smtClean="0"/>
              <a:t>LED</a:t>
            </a:r>
            <a:r>
              <a:rPr kumimoji="1" lang="ja-JP" altLang="en-US" dirty="0" smtClean="0"/>
              <a:t>（半角）」、「発光ダイオード」をＯＲ「夜間」、「夜」をＯＲ検索し、各キーワードをＡＮＤ検索した。</a:t>
            </a:r>
            <a:endParaRPr kumimoji="1" lang="en-US" altLang="ja-JP" dirty="0" smtClean="0"/>
          </a:p>
          <a:p>
            <a:pPr>
              <a:defRPr/>
            </a:pPr>
            <a:r>
              <a:rPr kumimoji="1" lang="ja-JP" altLang="en-US" dirty="0" smtClean="0"/>
              <a:t>　検索項目を選択し（上記例では、公報全文）、検索キーワードを入力する。よく使われる単語を用いて検索すると、閲覧可能件数（１０００件）を超えてしまうため、適度に組み合わせた検索が必要である。</a:t>
            </a:r>
            <a:endParaRPr kumimoji="1" lang="en-US" altLang="ja-JP" dirty="0" smtClean="0"/>
          </a:p>
          <a:p>
            <a:pPr>
              <a:defRPr/>
            </a:pPr>
            <a:r>
              <a:rPr kumimoji="1" lang="ja-JP" altLang="en-US" dirty="0" smtClean="0"/>
              <a:t>　また、検索対象技術範囲を限定するために、ＩＰＣを用いることも一つの方法である。</a:t>
            </a:r>
            <a:endParaRPr kumimoji="1" lang="en-US" altLang="ja-JP" dirty="0" smtClean="0"/>
          </a:p>
          <a:p>
            <a:pPr>
              <a:defRPr/>
            </a:pPr>
            <a:r>
              <a:rPr kumimoji="1" lang="ja-JP" altLang="en-US" dirty="0" smtClean="0"/>
              <a:t>　検索項目を出願人とすれば、出願人による絞り込みが可能であるため、例えば、自分の興味のある会社名などで検索をすると、その会社がどのような技術を出願しているのかを調査することが可能となる。</a:t>
            </a:r>
            <a:endParaRPr kumimoji="1" lang="en-US" altLang="ja-JP" dirty="0" smtClean="0"/>
          </a:p>
          <a:p>
            <a:pPr>
              <a:defRPr/>
            </a:pPr>
            <a:r>
              <a:rPr kumimoji="1" lang="ja-JP" altLang="en-US" dirty="0" smtClean="0"/>
              <a:t>　キーワードを入力して、検索をクリックすれば検索が行われる。</a:t>
            </a:r>
            <a:endParaRPr kumimoji="1"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6"/>
          <p:cNvSpPr>
            <a:spLocks noGrp="1"/>
          </p:cNvSpPr>
          <p:nvPr>
            <p:ph type="sldNum" sz="quarter" idx="5"/>
          </p:nvPr>
        </p:nvSpPr>
        <p:spPr bwMode="auto">
          <a:noFill/>
          <a:ln>
            <a:miter lim="800000"/>
            <a:headEnd/>
            <a:tailEnd/>
          </a:ln>
        </p:spPr>
        <p:txBody>
          <a:bodyPr/>
          <a:lstStyle/>
          <a:p>
            <a:fld id="{A6F2EE7F-8A32-45C1-9DC5-9C0BCF3CE288}" type="slidenum">
              <a:rPr lang="en-US" altLang="ja-JP" smtClean="0"/>
              <a:pPr/>
              <a:t>22</a:t>
            </a:fld>
            <a:endParaRPr lang="en-US" altLang="ja-JP" smtClean="0"/>
          </a:p>
        </p:txBody>
      </p:sp>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検索結果が表示された後に、公報を表示する操作を説明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一覧表示をクリックすると文献リストが表示される。</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6"/>
          <p:cNvSpPr>
            <a:spLocks noGrp="1"/>
          </p:cNvSpPr>
          <p:nvPr>
            <p:ph type="sldNum" sz="quarter" idx="5"/>
          </p:nvPr>
        </p:nvSpPr>
        <p:spPr bwMode="auto">
          <a:noFill/>
          <a:ln>
            <a:miter lim="800000"/>
            <a:headEnd/>
            <a:tailEnd/>
          </a:ln>
        </p:spPr>
        <p:txBody>
          <a:bodyPr/>
          <a:lstStyle/>
          <a:p>
            <a:fld id="{149D1016-F6EE-4552-8FE3-AE8247222E95}" type="slidenum">
              <a:rPr lang="en-US" altLang="ja-JP" smtClean="0"/>
              <a:pPr/>
              <a:t>23</a:t>
            </a:fld>
            <a:endParaRPr lang="en-US" altLang="ja-JP" smtClean="0"/>
          </a:p>
        </p:txBody>
      </p:sp>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一覧表示をクリックした後に表示される文献一覧表示画面の例示</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検索一覧画面のいずれかの公報の番号をクリックすると、その内容が表示される。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6"/>
          <p:cNvSpPr>
            <a:spLocks noGrp="1"/>
          </p:cNvSpPr>
          <p:nvPr>
            <p:ph type="sldNum" sz="quarter" idx="5"/>
          </p:nvPr>
        </p:nvSpPr>
        <p:spPr bwMode="auto">
          <a:noFill/>
          <a:ln>
            <a:miter lim="800000"/>
            <a:headEnd/>
            <a:tailEnd/>
          </a:ln>
        </p:spPr>
        <p:txBody>
          <a:bodyPr/>
          <a:lstStyle/>
          <a:p>
            <a:fld id="{7DD7F509-8695-479C-9B7F-027C52718F8B}" type="slidenum">
              <a:rPr lang="en-US" altLang="ja-JP" smtClean="0"/>
              <a:pPr/>
              <a:t>24</a:t>
            </a:fld>
            <a:endParaRPr lang="en-US" altLang="ja-JP" smtClean="0"/>
          </a:p>
        </p:txBody>
      </p:sp>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2947"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検索一覧画面の４５番の文献番号をクリックしてその内容を表示させる操作を説明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４５番の青字で示されている文献番号「特開２００６－２５５２１９」をクリックするとつぎのスライドのような特許公開公報の記載内容が表示される。</a:t>
            </a:r>
          </a:p>
          <a:p>
            <a:r>
              <a:rPr kumimoji="1" lang="ja-JP" altLang="en-US" smtClean="0">
                <a:latin typeface="ＭＳ Ｐゴシック" charset="-128"/>
                <a:ea typeface="ＭＳ Ｐゴシック" charset="-128"/>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6"/>
          <p:cNvSpPr>
            <a:spLocks noGrp="1"/>
          </p:cNvSpPr>
          <p:nvPr>
            <p:ph type="sldNum" sz="quarter" idx="5"/>
          </p:nvPr>
        </p:nvSpPr>
        <p:spPr bwMode="auto">
          <a:noFill/>
          <a:ln>
            <a:miter lim="800000"/>
            <a:headEnd/>
            <a:tailEnd/>
          </a:ln>
        </p:spPr>
        <p:txBody>
          <a:bodyPr/>
          <a:lstStyle/>
          <a:p>
            <a:fld id="{7DE1ADF8-4A6B-4E8B-B44B-65DA9B08C1C4}" type="slidenum">
              <a:rPr lang="en-US" altLang="ja-JP" smtClean="0"/>
              <a:pPr/>
              <a:t>25</a:t>
            </a:fld>
            <a:endParaRPr lang="en-US" altLang="ja-JP" smtClean="0"/>
          </a:p>
        </p:txBody>
      </p:sp>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検索結果の中から、類似の発明についての公報が発見されたことを説明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特許請求の範囲や要約の記載と図面などが表示されることを説明するとともに、検索に用いたキーワードがハイライト表示されることも説明する。</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6"/>
          <p:cNvSpPr>
            <a:spLocks noGrp="1"/>
          </p:cNvSpPr>
          <p:nvPr>
            <p:ph type="sldNum" sz="quarter" idx="5"/>
          </p:nvPr>
        </p:nvSpPr>
        <p:spPr bwMode="auto">
          <a:noFill/>
          <a:ln>
            <a:miter lim="800000"/>
            <a:headEnd/>
            <a:tailEnd/>
          </a:ln>
        </p:spPr>
        <p:txBody>
          <a:bodyPr/>
          <a:lstStyle/>
          <a:p>
            <a:fld id="{2EDC95DB-4207-43BB-8557-05B14CDF3019}" type="slidenum">
              <a:rPr lang="en-US" altLang="ja-JP" smtClean="0"/>
              <a:pPr/>
              <a:t>26</a:t>
            </a:fld>
            <a:endParaRPr lang="en-US" altLang="ja-JP" smtClean="0"/>
          </a:p>
        </p:txBody>
      </p:sp>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7043"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検索結果である公報の内容を連続して表示する操作方法を説明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前文献をクリックするとリストのひとつ前の文献が表示され、次文献をクリックすると、リストのひとつ後の文献が表示される。</a:t>
            </a:r>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6"/>
          <p:cNvSpPr>
            <a:spLocks noGrp="1"/>
          </p:cNvSpPr>
          <p:nvPr>
            <p:ph type="sldNum" sz="quarter" idx="5"/>
          </p:nvPr>
        </p:nvSpPr>
        <p:spPr bwMode="auto">
          <a:noFill/>
          <a:ln>
            <a:miter lim="800000"/>
            <a:headEnd/>
            <a:tailEnd/>
          </a:ln>
        </p:spPr>
        <p:txBody>
          <a:bodyPr/>
          <a:lstStyle/>
          <a:p>
            <a:fld id="{168DFE55-F3F2-4881-A7CA-15B112FACEBB}" type="slidenum">
              <a:rPr lang="en-US" altLang="ja-JP" smtClean="0"/>
              <a:pPr/>
              <a:t>27</a:t>
            </a:fld>
            <a:endParaRPr lang="en-US" altLang="ja-JP" smtClean="0"/>
          </a:p>
        </p:txBody>
      </p:sp>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en-US" altLang="ja-JP" smtClean="0">
                <a:solidFill>
                  <a:srgbClr val="000000"/>
                </a:solidFill>
                <a:latin typeface="ＭＳ Ｐゴシック" charset="-128"/>
                <a:ea typeface="ＭＳ Ｐゴシック" charset="-128"/>
              </a:rPr>
              <a:t>F</a:t>
            </a:r>
            <a:r>
              <a:rPr lang="ja-JP" altLang="en-US" smtClean="0">
                <a:solidFill>
                  <a:srgbClr val="000000"/>
                </a:solidFill>
                <a:latin typeface="ＭＳ Ｐゴシック" charset="-128"/>
                <a:ea typeface="ＭＳ Ｐゴシック" charset="-128"/>
              </a:rPr>
              <a:t>タームにより検索する場合のテーマコード、観点記号をパテントマップガイダンスシステムを利用して特定する方法を説明</a:t>
            </a:r>
            <a:endParaRPr lang="zh-CN" altLang="en-US"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いままではＩＰＤＬのキーワード検索機能を用いた検索例を説明してきたが、ここからは同じ検索事例について、審査官が通常用いている、テーマコードやＦタームを用いた検索の手法を紹介する。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最初に、傘の技術分野の分類やＦタームを調査するために、パテントマップガイダンスシステムを用いて、キーワード「傘」により、ＦＩハンドブックを検索して分類やＦタームを特定する。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6"/>
          <p:cNvSpPr>
            <a:spLocks noGrp="1"/>
          </p:cNvSpPr>
          <p:nvPr>
            <p:ph type="sldNum" sz="quarter" idx="5"/>
          </p:nvPr>
        </p:nvSpPr>
        <p:spPr bwMode="auto">
          <a:noFill/>
          <a:ln>
            <a:miter lim="800000"/>
            <a:headEnd/>
            <a:tailEnd/>
          </a:ln>
        </p:spPr>
        <p:txBody>
          <a:bodyPr/>
          <a:lstStyle/>
          <a:p>
            <a:fld id="{A425E354-A255-4B0A-AAF0-D1150D0ABDD0}" type="slidenum">
              <a:rPr lang="en-US" altLang="ja-JP" smtClean="0"/>
              <a:pPr/>
              <a:t>28</a:t>
            </a:fld>
            <a:endParaRPr lang="en-US" altLang="ja-JP" smtClean="0"/>
          </a:p>
        </p:txBody>
      </p:sp>
      <p:sp>
        <p:nvSpPr>
          <p:cNvPr id="911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1139"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en-US" altLang="ja-JP" smtClean="0">
                <a:solidFill>
                  <a:srgbClr val="000000"/>
                </a:solidFill>
                <a:latin typeface="Calibri" pitchFamily="34" charset="0"/>
                <a:ea typeface="ＭＳ Ｐゴシック" charset="-128"/>
              </a:rPr>
              <a:t>F</a:t>
            </a:r>
            <a:r>
              <a:rPr lang="ja-JP" altLang="en-US" smtClean="0">
                <a:solidFill>
                  <a:srgbClr val="000000"/>
                </a:solidFill>
                <a:latin typeface="Calibri" pitchFamily="34" charset="0"/>
                <a:ea typeface="ＭＳ Ｐゴシック" charset="-128"/>
              </a:rPr>
              <a:t>タームにより検索する場合のテーマコード、観点記号をパテントマップガイダンスシステムを利用して特定する方法を説明</a:t>
            </a: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解説</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パテントマップガイダンスシステムで「傘」をキーワードにＦＩハンドブックの検索を行うと、分類はＡ４５Ｂあたりであること、テーマコードが３Ｂ１０４であることが特定できる。</a:t>
            </a:r>
            <a:endParaRPr lang="zh-CN" altLang="en-US" smtClean="0">
              <a:solidFill>
                <a:srgbClr val="000000"/>
              </a:solidFill>
              <a:latin typeface="ＭＳ Ｐゴシック" charset="-128"/>
              <a:ea typeface="ＭＳ Ｐゴシック" charset="-128"/>
            </a:endParaRPr>
          </a:p>
          <a:p>
            <a:r>
              <a:rPr lang="ja-JP" altLang="en-US" smtClean="0">
                <a:latin typeface="ＭＳ Ｐゴシック" charset="-128"/>
                <a:ea typeface="ＭＳ Ｐゴシック" charset="-128"/>
              </a:rPr>
              <a:t>　</a:t>
            </a:r>
            <a:r>
              <a:rPr lang="ja-JP" altLang="en-US" smtClean="0">
                <a:solidFill>
                  <a:srgbClr val="000000"/>
                </a:solidFill>
                <a:latin typeface="Calibri" pitchFamily="34" charset="0"/>
                <a:ea typeface="ＭＳ Ｐゴシック" charset="-128"/>
              </a:rPr>
              <a:t>３Ｂ１０４をクリックすると、つぎのスライドに示す３Ｂ１０４のＦタームリストを参照できる。</a:t>
            </a:r>
          </a:p>
          <a:p>
            <a:endParaRPr lang="ja-JP" altLang="en-US" smtClean="0">
              <a:latin typeface="ＭＳ Ｐゴシック" charset="-128"/>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6"/>
          <p:cNvSpPr>
            <a:spLocks noGrp="1"/>
          </p:cNvSpPr>
          <p:nvPr>
            <p:ph type="sldNum" sz="quarter" idx="5"/>
          </p:nvPr>
        </p:nvSpPr>
        <p:spPr bwMode="auto">
          <a:noFill/>
          <a:ln>
            <a:miter lim="800000"/>
            <a:headEnd/>
            <a:tailEnd/>
          </a:ln>
        </p:spPr>
        <p:txBody>
          <a:bodyPr/>
          <a:lstStyle/>
          <a:p>
            <a:fld id="{10CDB556-E34D-4A14-8E65-C27E9EA9AF92}" type="slidenum">
              <a:rPr lang="en-US" altLang="ja-JP" smtClean="0"/>
              <a:pPr/>
              <a:t>29</a:t>
            </a:fld>
            <a:endParaRPr lang="en-US" altLang="ja-JP" smtClean="0"/>
          </a:p>
        </p:txBody>
      </p:sp>
      <p:sp>
        <p:nvSpPr>
          <p:cNvPr id="931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3187"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テーマコード３</a:t>
            </a:r>
            <a:r>
              <a:rPr lang="en-US" altLang="ja-JP" smtClean="0">
                <a:solidFill>
                  <a:srgbClr val="000000"/>
                </a:solidFill>
                <a:latin typeface="ＭＳ Ｐゴシック" charset="-128"/>
                <a:ea typeface="ＭＳ Ｐゴシック" charset="-128"/>
              </a:rPr>
              <a:t>B104</a:t>
            </a:r>
            <a:r>
              <a:rPr lang="ja-JP" altLang="en-US" smtClean="0">
                <a:solidFill>
                  <a:srgbClr val="000000"/>
                </a:solidFill>
                <a:latin typeface="ＭＳ Ｐゴシック" charset="-128"/>
                <a:ea typeface="ＭＳ Ｐゴシック" charset="-128"/>
              </a:rPr>
              <a:t>の観点記号が示されたＦタームリストの解説</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パテントマップガイダンスシステムで、テーマコードが３Ｂ１０４のＦタームリストを照会すると、当該テーマの文献を検索するために付与されている検索キーである観点記号を知ることができる。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今回の検索対象に用いる適切な観点記号はＡＡ０８とＢＣ０３であることが特定できる。</a:t>
            </a:r>
            <a:endParaRPr lang="zh-CN" altLang="en-US"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5"/>
          </p:nvPr>
        </p:nvSpPr>
        <p:spPr bwMode="auto">
          <a:noFill/>
          <a:ln>
            <a:miter lim="800000"/>
            <a:headEnd/>
            <a:tailEnd/>
          </a:ln>
        </p:spPr>
        <p:txBody>
          <a:bodyPr/>
          <a:lstStyle/>
          <a:p>
            <a:fld id="{9EA7FC52-0E56-405E-BFC5-3B36B562176F}" type="slidenum">
              <a:rPr lang="en-US" altLang="ja-JP" smtClean="0">
                <a:solidFill>
                  <a:srgbClr val="000000"/>
                </a:solidFill>
              </a:rPr>
              <a:pPr/>
              <a:t>3</a:t>
            </a:fld>
            <a:endParaRPr lang="en-US" altLang="ja-JP" smtClean="0">
              <a:solidFill>
                <a:srgbClr val="000000"/>
              </a:solidFill>
            </a:endParaRPr>
          </a:p>
        </p:txBody>
      </p:sp>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6"/>
          <p:cNvSpPr>
            <a:spLocks noGrp="1"/>
          </p:cNvSpPr>
          <p:nvPr>
            <p:ph type="sldNum" sz="quarter" idx="5"/>
          </p:nvPr>
        </p:nvSpPr>
        <p:spPr bwMode="auto">
          <a:noFill/>
          <a:ln>
            <a:miter lim="800000"/>
            <a:headEnd/>
            <a:tailEnd/>
          </a:ln>
        </p:spPr>
        <p:txBody>
          <a:bodyPr/>
          <a:lstStyle/>
          <a:p>
            <a:fld id="{CA51DB6E-F7AB-4372-9AA1-2F0CFC43B95A}" type="slidenum">
              <a:rPr lang="en-US" altLang="ja-JP" smtClean="0"/>
              <a:pPr/>
              <a:t>30</a:t>
            </a:fld>
            <a:endParaRPr lang="en-US" altLang="ja-JP" smtClean="0"/>
          </a:p>
        </p:txBody>
      </p:sp>
      <p:sp>
        <p:nvSpPr>
          <p:cNvPr id="952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5235"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400" smtClean="0">
                <a:solidFill>
                  <a:srgbClr val="000000"/>
                </a:solidFill>
                <a:latin typeface="ＭＳ Ｐゴシック" charset="-128"/>
                <a:ea typeface="ＭＳ Ｐゴシック" charset="-128"/>
              </a:rPr>
              <a:t>〔</a:t>
            </a:r>
            <a:r>
              <a:rPr lang="ja-JP" altLang="en-US" sz="1400" smtClean="0">
                <a:solidFill>
                  <a:srgbClr val="000000"/>
                </a:solidFill>
                <a:latin typeface="ＭＳ Ｐゴシック" charset="-128"/>
                <a:ea typeface="ＭＳ Ｐゴシック" charset="-128"/>
              </a:rPr>
              <a:t>狙い</a:t>
            </a:r>
            <a:r>
              <a:rPr lang="en-US" altLang="ja-JP" sz="1400" smtClean="0">
                <a:solidFill>
                  <a:srgbClr val="000000"/>
                </a:solidFill>
                <a:latin typeface="ＭＳ Ｐゴシック" charset="-128"/>
                <a:ea typeface="ＭＳ Ｐゴシック" charset="-128"/>
              </a:rPr>
              <a:t>〕</a:t>
            </a:r>
          </a:p>
          <a:p>
            <a:r>
              <a:rPr lang="ja-JP" altLang="en-US" sz="1400" smtClean="0">
                <a:solidFill>
                  <a:srgbClr val="000000"/>
                </a:solidFill>
                <a:latin typeface="ＭＳ Ｐゴシック" charset="-128"/>
                <a:ea typeface="ＭＳ Ｐゴシック" charset="-128"/>
              </a:rPr>
              <a:t>特許分類検索により、テーマコードと観点記号を用いた特許検索事例の提示</a:t>
            </a:r>
            <a:endParaRPr lang="zh-CN" altLang="en-US" sz="1400"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説明</a:t>
            </a:r>
            <a:r>
              <a:rPr lang="en-US" altLang="ja-JP" sz="1400" smtClean="0">
                <a:latin typeface="ＭＳ Ｐゴシック" charset="-128"/>
                <a:ea typeface="ＭＳ Ｐゴシック" charset="-128"/>
              </a:rPr>
              <a:t>〕</a:t>
            </a:r>
          </a:p>
          <a:p>
            <a:r>
              <a:rPr lang="ja-JP" altLang="en-US" sz="1400" smtClean="0">
                <a:latin typeface="ＭＳ Ｐゴシック" charset="-128"/>
                <a:ea typeface="ＭＳ Ｐゴシック" charset="-128"/>
              </a:rPr>
              <a:t>特許分類検索画面に移動して、パテントマップガイダンスシステムにより特定した　テーマコード「３Ｂ１０４」とＦタームの観点記号である「ＡＡ０８」と「ＢＣ０３」とを掛け合わせた検索式により検索を行う。</a:t>
            </a:r>
            <a:endParaRPr lang="en-US" altLang="ja-JP" sz="1400" smtClean="0">
              <a:latin typeface="ＭＳ Ｐゴシック" charset="-128"/>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6"/>
          <p:cNvSpPr>
            <a:spLocks noGrp="1"/>
          </p:cNvSpPr>
          <p:nvPr>
            <p:ph type="sldNum" sz="quarter" idx="5"/>
          </p:nvPr>
        </p:nvSpPr>
        <p:spPr bwMode="auto">
          <a:noFill/>
          <a:ln>
            <a:miter lim="800000"/>
            <a:headEnd/>
            <a:tailEnd/>
          </a:ln>
        </p:spPr>
        <p:txBody>
          <a:bodyPr/>
          <a:lstStyle/>
          <a:p>
            <a:fld id="{DDE4AE17-7DAA-4A94-A452-9C19A4BF9AF9}" type="slidenum">
              <a:rPr lang="en-US" altLang="ja-JP" smtClean="0"/>
              <a:pPr/>
              <a:t>31</a:t>
            </a:fld>
            <a:endParaRPr lang="en-US" altLang="ja-JP" smtClean="0"/>
          </a:p>
        </p:txBody>
      </p:sp>
      <p:sp>
        <p:nvSpPr>
          <p:cNvPr id="972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9748"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400" dirty="0" smtClean="0">
                <a:solidFill>
                  <a:srgbClr val="000000"/>
                </a:solidFill>
                <a:latin typeface="+mn-ea"/>
                <a:ea typeface="+mn-ea"/>
              </a:rPr>
              <a:t>〔</a:t>
            </a:r>
            <a:r>
              <a:rPr lang="ja-JP" altLang="en-US" sz="1400" dirty="0" smtClean="0">
                <a:solidFill>
                  <a:srgbClr val="000000"/>
                </a:solidFill>
                <a:latin typeface="+mn-ea"/>
                <a:ea typeface="+mn-ea"/>
              </a:rPr>
              <a:t>狙い</a:t>
            </a:r>
            <a:r>
              <a:rPr lang="en-US" altLang="ja-JP" sz="1400" dirty="0" smtClean="0">
                <a:solidFill>
                  <a:srgbClr val="000000"/>
                </a:solidFill>
                <a:latin typeface="+mn-ea"/>
                <a:ea typeface="+mn-ea"/>
              </a:rPr>
              <a:t>〕</a:t>
            </a:r>
          </a:p>
          <a:p>
            <a:pPr>
              <a:defRPr/>
            </a:pPr>
            <a:r>
              <a:rPr lang="ja-JP" altLang="en-US" sz="1400" dirty="0" smtClean="0">
                <a:solidFill>
                  <a:srgbClr val="000000"/>
                </a:solidFill>
                <a:latin typeface="+mn-ea"/>
                <a:ea typeface="+mn-ea"/>
              </a:rPr>
              <a:t>検索結果の表示の解説</a:t>
            </a:r>
            <a:endParaRPr lang="en-US" altLang="ja-JP" sz="1400" dirty="0" smtClean="0">
              <a:solidFill>
                <a:srgbClr val="000000"/>
              </a:solidFill>
              <a:latin typeface="+mn-ea"/>
              <a:ea typeface="+mn-ea"/>
            </a:endParaRPr>
          </a:p>
          <a:p>
            <a:pPr>
              <a:defRPr/>
            </a:pPr>
            <a:endParaRPr lang="en-US" altLang="ja-JP" sz="1400" dirty="0" smtClean="0">
              <a:latin typeface="+mn-ea"/>
              <a:ea typeface="+mn-ea"/>
            </a:endParaRPr>
          </a:p>
          <a:p>
            <a:pPr>
              <a:defRPr/>
            </a:pPr>
            <a:r>
              <a:rPr lang="en-US" altLang="ja-JP" sz="1400" dirty="0" smtClean="0">
                <a:latin typeface="+mn-ea"/>
                <a:ea typeface="+mn-ea"/>
              </a:rPr>
              <a:t>〔</a:t>
            </a:r>
            <a:r>
              <a:rPr lang="ja-JP" altLang="en-US" sz="1400" dirty="0" smtClean="0">
                <a:latin typeface="+mn-ea"/>
                <a:ea typeface="+mn-ea"/>
              </a:rPr>
              <a:t>説明</a:t>
            </a:r>
            <a:r>
              <a:rPr lang="en-US" altLang="ja-JP" sz="1400" dirty="0" smtClean="0">
                <a:latin typeface="+mn-ea"/>
                <a:ea typeface="+mn-ea"/>
              </a:rPr>
              <a:t>〕</a:t>
            </a:r>
          </a:p>
          <a:p>
            <a:pPr>
              <a:defRPr/>
            </a:pPr>
            <a:r>
              <a:rPr lang="ja-JP" altLang="en-US" sz="1400" dirty="0" smtClean="0">
                <a:latin typeface="+mn-ea"/>
                <a:ea typeface="+mn-ea"/>
              </a:rPr>
              <a:t>　前のスライドの検索式で検索した結果を示している。この中に、類似の発明の特許公開公報特開２００６－２５５２１９号が含まれている。</a:t>
            </a:r>
            <a:endParaRPr lang="en-US" altLang="ja-JP" sz="1400" dirty="0" smtClean="0">
              <a:latin typeface="+mn-ea"/>
              <a:ea typeface="+mn-ea"/>
            </a:endParaRPr>
          </a:p>
          <a:p>
            <a:pPr>
              <a:defRPr/>
            </a:pPr>
            <a:r>
              <a:rPr lang="ja-JP" altLang="en-US" sz="1400" dirty="0" smtClean="0">
                <a:latin typeface="+mn-ea"/>
                <a:ea typeface="+mn-ea"/>
              </a:rPr>
              <a:t>　先ほどの検索と同様に、当該公開公報の文献番号をクリックすると、次のスライドの内容が表示される。</a:t>
            </a:r>
          </a:p>
          <a:p>
            <a:pPr>
              <a:defRPr/>
            </a:pPr>
            <a:endParaRPr lang="ja-JP" altLang="en-US" sz="1400" dirty="0" smtClean="0">
              <a:latin typeface="+mn-ea"/>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6"/>
          <p:cNvSpPr>
            <a:spLocks noGrp="1"/>
          </p:cNvSpPr>
          <p:nvPr>
            <p:ph type="sldNum" sz="quarter" idx="5"/>
          </p:nvPr>
        </p:nvSpPr>
        <p:spPr bwMode="auto">
          <a:noFill/>
          <a:ln>
            <a:miter lim="800000"/>
            <a:headEnd/>
            <a:tailEnd/>
          </a:ln>
        </p:spPr>
        <p:txBody>
          <a:bodyPr/>
          <a:lstStyle/>
          <a:p>
            <a:fld id="{A2056C92-DE7B-4685-8C9B-AD0F032B6A98}" type="slidenum">
              <a:rPr lang="en-US" altLang="ja-JP" smtClean="0"/>
              <a:pPr/>
              <a:t>32</a:t>
            </a:fld>
            <a:endParaRPr lang="en-US" altLang="ja-JP" smtClean="0"/>
          </a:p>
        </p:txBody>
      </p:sp>
      <p:sp>
        <p:nvSpPr>
          <p:cNvPr id="993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9331"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400" smtClean="0">
                <a:solidFill>
                  <a:srgbClr val="000000"/>
                </a:solidFill>
                <a:latin typeface="ＭＳ Ｐゴシック" charset="-128"/>
                <a:ea typeface="ＭＳ Ｐゴシック" charset="-128"/>
              </a:rPr>
              <a:t>〔</a:t>
            </a:r>
            <a:r>
              <a:rPr lang="ja-JP" altLang="en-US" sz="1400" smtClean="0">
                <a:solidFill>
                  <a:srgbClr val="000000"/>
                </a:solidFill>
                <a:latin typeface="ＭＳ Ｐゴシック" charset="-128"/>
                <a:ea typeface="ＭＳ Ｐゴシック" charset="-128"/>
              </a:rPr>
              <a:t>狙い</a:t>
            </a:r>
            <a:r>
              <a:rPr lang="en-US" altLang="ja-JP" sz="1400" smtClean="0">
                <a:solidFill>
                  <a:srgbClr val="000000"/>
                </a:solidFill>
                <a:latin typeface="ＭＳ Ｐゴシック" charset="-128"/>
                <a:ea typeface="ＭＳ Ｐゴシック" charset="-128"/>
              </a:rPr>
              <a:t>〕</a:t>
            </a:r>
          </a:p>
          <a:p>
            <a:r>
              <a:rPr lang="ja-JP" altLang="en-US" sz="1400" smtClean="0">
                <a:solidFill>
                  <a:srgbClr val="000000"/>
                </a:solidFill>
                <a:latin typeface="ＭＳ Ｐゴシック" charset="-128"/>
                <a:ea typeface="ＭＳ Ｐゴシック" charset="-128"/>
              </a:rPr>
              <a:t>テキスト検索と同じ公報を検索できたことを説明</a:t>
            </a:r>
            <a:endParaRPr lang="en-US" altLang="ja-JP" sz="1400" smtClean="0">
              <a:solidFill>
                <a:srgbClr val="000000"/>
              </a:solidFill>
              <a:latin typeface="ＭＳ Ｐゴシック" charset="-128"/>
              <a:ea typeface="ＭＳ Ｐゴシック" charset="-128"/>
            </a:endParaRPr>
          </a:p>
          <a:p>
            <a:endParaRPr lang="en-US" altLang="zh-CN" sz="1400" smtClean="0">
              <a:solidFill>
                <a:srgbClr val="000000"/>
              </a:solidFill>
              <a:latin typeface="SimSun" pitchFamily="2" charset="-122"/>
              <a:ea typeface="SimSun" pitchFamily="2" charset="-122"/>
            </a:endParaRPr>
          </a:p>
          <a:p>
            <a:r>
              <a:rPr lang="en-US" altLang="ja-JP" sz="1400" smtClean="0">
                <a:solidFill>
                  <a:srgbClr val="000000"/>
                </a:solidFill>
                <a:latin typeface="ＭＳ Ｐゴシック" charset="-128"/>
                <a:ea typeface="ＭＳ Ｐゴシック" charset="-128"/>
              </a:rPr>
              <a:t>〔</a:t>
            </a:r>
            <a:r>
              <a:rPr lang="ja-JP" altLang="en-US" sz="1400" smtClean="0">
                <a:solidFill>
                  <a:srgbClr val="000000"/>
                </a:solidFill>
                <a:latin typeface="ＭＳ Ｐゴシック" charset="-128"/>
                <a:ea typeface="ＭＳ Ｐゴシック" charset="-128"/>
              </a:rPr>
              <a:t>説明</a:t>
            </a:r>
            <a:r>
              <a:rPr lang="en-US" altLang="ja-JP" sz="1400" smtClean="0">
                <a:solidFill>
                  <a:srgbClr val="000000"/>
                </a:solidFill>
                <a:latin typeface="ＭＳ Ｐゴシック" charset="-128"/>
                <a:ea typeface="ＭＳ Ｐゴシック" charset="-128"/>
              </a:rPr>
              <a:t>〕</a:t>
            </a:r>
            <a:endParaRPr lang="zh-CN" altLang="en-US" sz="1400" smtClean="0">
              <a:solidFill>
                <a:srgbClr val="000000"/>
              </a:solidFill>
              <a:latin typeface="SimSun" pitchFamily="2" charset="-122"/>
              <a:ea typeface="SimSun" pitchFamily="2" charset="-122"/>
            </a:endParaRPr>
          </a:p>
          <a:p>
            <a:r>
              <a:rPr lang="ja-JP" altLang="en-US" sz="1400" smtClean="0">
                <a:latin typeface="ＭＳ Ｐゴシック" charset="-128"/>
                <a:ea typeface="ＭＳ Ｐゴシック" charset="-128"/>
              </a:rPr>
              <a:t>テキスト検索により発見した公報と同じ特許公開公報を表示している。</a:t>
            </a:r>
          </a:p>
          <a:p>
            <a:endParaRPr lang="ja-JP" altLang="en-US" smtClean="0">
              <a:latin typeface="ＭＳ Ｐゴシック" charset="-128"/>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6"/>
          <p:cNvSpPr>
            <a:spLocks noGrp="1"/>
          </p:cNvSpPr>
          <p:nvPr>
            <p:ph type="sldNum" sz="quarter" idx="5"/>
          </p:nvPr>
        </p:nvSpPr>
        <p:spPr bwMode="auto">
          <a:noFill/>
          <a:ln>
            <a:miter lim="800000"/>
            <a:headEnd/>
            <a:tailEnd/>
          </a:ln>
        </p:spPr>
        <p:txBody>
          <a:bodyPr/>
          <a:lstStyle/>
          <a:p>
            <a:fld id="{55340F30-2FC4-418B-9DF7-4E04B5B183F2}" type="slidenum">
              <a:rPr lang="en-US" altLang="ja-JP" smtClean="0"/>
              <a:pPr/>
              <a:t>33</a:t>
            </a:fld>
            <a:endParaRPr lang="en-US" altLang="ja-JP" smtClean="0"/>
          </a:p>
        </p:txBody>
      </p:sp>
      <p:sp>
        <p:nvSpPr>
          <p:cNvPr id="1013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1379"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特許検索事例の提示</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特許検索事例として、枕に磁石を入れた構造の安眠枕を例に検索事例を提示する。</a:t>
            </a:r>
          </a:p>
          <a:p>
            <a:r>
              <a:rPr lang="ja-JP" altLang="en-US" smtClean="0">
                <a:solidFill>
                  <a:srgbClr val="000000"/>
                </a:solidFill>
                <a:latin typeface="ＭＳ Ｐゴシック" charset="-128"/>
                <a:ea typeface="ＭＳ Ｐゴシック" charset="-128"/>
              </a:rPr>
              <a:t>　この枕の構成に着目した特徴点である「磁石」や目的に着目した「安眠」をキーワードに検索を行なう事例を説明する。</a:t>
            </a:r>
            <a:endParaRPr lang="ja-JP" altLang="en-US" smtClean="0">
              <a:latin typeface="ＭＳ Ｐゴシック" charset="-128"/>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6"/>
          <p:cNvSpPr>
            <a:spLocks noGrp="1"/>
          </p:cNvSpPr>
          <p:nvPr>
            <p:ph type="sldNum" sz="quarter" idx="5"/>
          </p:nvPr>
        </p:nvSpPr>
        <p:spPr bwMode="auto">
          <a:noFill/>
          <a:ln>
            <a:miter lim="800000"/>
            <a:headEnd/>
            <a:tailEnd/>
          </a:ln>
        </p:spPr>
        <p:txBody>
          <a:bodyPr/>
          <a:lstStyle/>
          <a:p>
            <a:fld id="{4F27BCD5-21DD-414A-9D18-CFC15C1EB4B6}" type="slidenum">
              <a:rPr lang="en-US" altLang="ja-JP" smtClean="0"/>
              <a:pPr/>
              <a:t>34</a:t>
            </a:fld>
            <a:endParaRPr lang="en-US" altLang="ja-JP" smtClean="0"/>
          </a:p>
        </p:txBody>
      </p:sp>
      <p:sp>
        <p:nvSpPr>
          <p:cNvPr id="1034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3427"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公報テキスト検索機能を用いて公報検索を行う場合の入力画面の操作を説明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特許検索事例として、枕に磁石を入れた構造の安眠枕を例に検索事例を提示する。</a:t>
            </a:r>
          </a:p>
          <a:p>
            <a:r>
              <a:rPr kumimoji="1" lang="ja-JP" altLang="en-US" smtClean="0">
                <a:latin typeface="ＭＳ Ｐゴシック" charset="-128"/>
                <a:ea typeface="ＭＳ Ｐゴシック" charset="-128"/>
              </a:rPr>
              <a:t>　この枕の構成に着目した特徴点である「磁石」や目的に着目した「安眠」をキーワードに検索を行なう事例を説明する。</a:t>
            </a:r>
          </a:p>
          <a:p>
            <a:r>
              <a:rPr kumimoji="1" lang="ja-JP" altLang="en-US" smtClean="0">
                <a:latin typeface="ＭＳ Ｐゴシック" charset="-128"/>
                <a:ea typeface="ＭＳ Ｐゴシック" charset="-128"/>
              </a:rPr>
              <a:t>　検索の例１と同様に、キーワードを入力して、検索した結果６０件がヒットしている。</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6"/>
          <p:cNvSpPr>
            <a:spLocks noGrp="1"/>
          </p:cNvSpPr>
          <p:nvPr>
            <p:ph type="sldNum" sz="quarter" idx="5"/>
          </p:nvPr>
        </p:nvSpPr>
        <p:spPr bwMode="auto">
          <a:noFill/>
          <a:ln>
            <a:miter lim="800000"/>
            <a:headEnd/>
            <a:tailEnd/>
          </a:ln>
        </p:spPr>
        <p:txBody>
          <a:bodyPr/>
          <a:lstStyle/>
          <a:p>
            <a:fld id="{0F115557-C889-4834-A991-B6A5EE074D19}" type="slidenum">
              <a:rPr lang="en-US" altLang="ja-JP" smtClean="0"/>
              <a:pPr/>
              <a:t>35</a:t>
            </a:fld>
            <a:endParaRPr lang="en-US" altLang="ja-JP" smtClean="0"/>
          </a:p>
        </p:txBody>
      </p:sp>
      <p:sp>
        <p:nvSpPr>
          <p:cNvPr id="1054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5475"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公報テキスト検索機能を用いて公報検索を行う場合の入力画面の操作を説明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一覧をクリックして文献リストを表示した画面を表示　関連する文献は赤で囲んだ範囲にあるため、次ページで拡大表示</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6"/>
          <p:cNvSpPr>
            <a:spLocks noGrp="1"/>
          </p:cNvSpPr>
          <p:nvPr>
            <p:ph type="sldNum" sz="quarter" idx="5"/>
          </p:nvPr>
        </p:nvSpPr>
        <p:spPr bwMode="auto">
          <a:noFill/>
          <a:ln>
            <a:miter lim="800000"/>
            <a:headEnd/>
            <a:tailEnd/>
          </a:ln>
        </p:spPr>
        <p:txBody>
          <a:bodyPr/>
          <a:lstStyle/>
          <a:p>
            <a:fld id="{0AF0C8A4-1A94-42A3-8E1D-3A04571172E8}" type="slidenum">
              <a:rPr lang="en-US" altLang="ja-JP" smtClean="0"/>
              <a:pPr/>
              <a:t>36</a:t>
            </a:fld>
            <a:endParaRPr lang="en-US" altLang="ja-JP" smtClean="0"/>
          </a:p>
        </p:txBody>
      </p:sp>
      <p:sp>
        <p:nvSpPr>
          <p:cNvPr id="1075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7523"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公報テキスト検索機能を用いて公報検索を行う場合の入力画面の操作を説明</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３７番の公報が関連する公報であり、青字で表示された「特開２０００－２３７０２０」をクリックすると、公報の内容が表示される。</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6"/>
          <p:cNvSpPr>
            <a:spLocks noGrp="1"/>
          </p:cNvSpPr>
          <p:nvPr>
            <p:ph type="sldNum" sz="quarter" idx="5"/>
          </p:nvPr>
        </p:nvSpPr>
        <p:spPr bwMode="auto">
          <a:noFill/>
          <a:ln>
            <a:miter lim="800000"/>
            <a:headEnd/>
            <a:tailEnd/>
          </a:ln>
        </p:spPr>
        <p:txBody>
          <a:bodyPr/>
          <a:lstStyle/>
          <a:p>
            <a:fld id="{A06DAC65-459C-4BF9-86E4-769C3E349388}" type="slidenum">
              <a:rPr lang="en-US" altLang="ja-JP" smtClean="0"/>
              <a:pPr/>
              <a:t>37</a:t>
            </a:fld>
            <a:endParaRPr lang="en-US" altLang="ja-JP" smtClean="0"/>
          </a:p>
        </p:txBody>
      </p:sp>
      <p:sp>
        <p:nvSpPr>
          <p:cNvPr id="1095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9571"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検索結果の中から、類似の発明についての公報が発見されたことを説明</a:t>
            </a:r>
          </a:p>
          <a:p>
            <a:endParaRPr kumimoji="1" lang="ja-JP" altLang="en-US"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特許請求の範囲や要約の記載と図面などが表示されることを説明するとともに、検索に用いたキーワードがハイライト表示されることも説明する。</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6"/>
          <p:cNvSpPr>
            <a:spLocks noGrp="1"/>
          </p:cNvSpPr>
          <p:nvPr>
            <p:ph type="sldNum" sz="quarter" idx="5"/>
          </p:nvPr>
        </p:nvSpPr>
        <p:spPr bwMode="auto">
          <a:noFill/>
          <a:ln>
            <a:miter lim="800000"/>
            <a:headEnd/>
            <a:tailEnd/>
          </a:ln>
        </p:spPr>
        <p:txBody>
          <a:bodyPr/>
          <a:lstStyle/>
          <a:p>
            <a:fld id="{EFEB58FF-764D-4D2D-94F8-B93AFCBC6767}" type="slidenum">
              <a:rPr lang="en-US" altLang="ja-JP" smtClean="0"/>
              <a:pPr/>
              <a:t>38</a:t>
            </a:fld>
            <a:endParaRPr lang="en-US" altLang="ja-JP" smtClean="0"/>
          </a:p>
        </p:txBody>
      </p:sp>
      <p:sp>
        <p:nvSpPr>
          <p:cNvPr id="11161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1619"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en-US" altLang="ja-JP" smtClean="0">
                <a:solidFill>
                  <a:srgbClr val="000000"/>
                </a:solidFill>
                <a:latin typeface="ＭＳ Ｐゴシック" charset="-128"/>
                <a:ea typeface="ＭＳ Ｐゴシック" charset="-128"/>
              </a:rPr>
              <a:t>F</a:t>
            </a:r>
            <a:r>
              <a:rPr lang="ja-JP" altLang="en-US" smtClean="0">
                <a:solidFill>
                  <a:srgbClr val="000000"/>
                </a:solidFill>
                <a:latin typeface="ＭＳ Ｐゴシック" charset="-128"/>
                <a:ea typeface="ＭＳ Ｐゴシック" charset="-128"/>
              </a:rPr>
              <a:t>タームにより検索する場合のテーマコード、観点記号をパテントマップガイダンスシステムを利用して特定する方法を説明</a:t>
            </a:r>
            <a:endParaRPr lang="zh-CN" altLang="en-US" smtClean="0">
              <a:solidFill>
                <a:srgbClr val="000000"/>
              </a:solidFill>
              <a:latin typeface="SimSun" pitchFamily="2" charset="-122"/>
              <a:ea typeface="SimSun" pitchFamily="2" charset="-122"/>
            </a:endParaRPr>
          </a:p>
          <a:p>
            <a:endParaRPr lang="en-US" altLang="ja-JP" sz="2000"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いままではＩＰＤＬのキーワード検索機能を用いた検索例を説明してきたが、ここからは同じ検索事例について、審査官が通常用いている、テーマコードやＦタームを用いた検索の手法を紹介する。</a:t>
            </a:r>
          </a:p>
          <a:p>
            <a:r>
              <a:rPr lang="ja-JP" altLang="en-US" smtClean="0">
                <a:latin typeface="ＭＳ Ｐゴシック" charset="-128"/>
                <a:ea typeface="ＭＳ Ｐゴシック" charset="-128"/>
              </a:rPr>
              <a:t>　最初に、枕の技術分野の分類やＦタームのテーマコードを調査するために、パテントマップガイダンスシステムを用いて、キーワード「枕」により、ＦＩハンドブックを検索して分類やＦタームのテーマコードを特定する。</a:t>
            </a:r>
          </a:p>
          <a:p>
            <a:r>
              <a:rPr lang="ja-JP" altLang="en-US" smtClean="0">
                <a:latin typeface="ＭＳ Ｐゴシック" charset="-128"/>
                <a:ea typeface="ＭＳ Ｐゴシック" charset="-128"/>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6"/>
          <p:cNvSpPr>
            <a:spLocks noGrp="1"/>
          </p:cNvSpPr>
          <p:nvPr>
            <p:ph type="sldNum" sz="quarter" idx="5"/>
          </p:nvPr>
        </p:nvSpPr>
        <p:spPr bwMode="auto">
          <a:noFill/>
          <a:ln>
            <a:miter lim="800000"/>
            <a:headEnd/>
            <a:tailEnd/>
          </a:ln>
        </p:spPr>
        <p:txBody>
          <a:bodyPr/>
          <a:lstStyle/>
          <a:p>
            <a:fld id="{66DF5BAB-DB58-4FA6-8F9D-131CB49E93C2}" type="slidenum">
              <a:rPr lang="en-US" altLang="ja-JP" smtClean="0"/>
              <a:pPr/>
              <a:t>39</a:t>
            </a:fld>
            <a:endParaRPr lang="en-US" altLang="ja-JP" smtClean="0"/>
          </a:p>
        </p:txBody>
      </p:sp>
      <p:sp>
        <p:nvSpPr>
          <p:cNvPr id="11366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3667"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パテントマップガイダンスシステムにおける表示例を用いて、テーマコードが特定できたことを説明</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説明</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　パテントマップガイダンスシステムで「枕」をキーワードにＦＩハンドブックの検索を行うと、分類は</a:t>
            </a:r>
            <a:r>
              <a:rPr lang="en-US" altLang="ja-JP" smtClean="0">
                <a:solidFill>
                  <a:srgbClr val="000000"/>
                </a:solidFill>
                <a:latin typeface="Calibri" pitchFamily="34" charset="0"/>
                <a:ea typeface="ＭＳ Ｐゴシック" charset="-128"/>
              </a:rPr>
              <a:t>A47G9/10</a:t>
            </a:r>
            <a:r>
              <a:rPr lang="ja-JP" altLang="en-US" smtClean="0">
                <a:solidFill>
                  <a:srgbClr val="000000"/>
                </a:solidFill>
                <a:latin typeface="Calibri" pitchFamily="34" charset="0"/>
                <a:ea typeface="ＭＳ Ｐゴシック" charset="-128"/>
              </a:rPr>
              <a:t>あたりであること、テーマコードが３Ｂ１０２であることがわかる。</a:t>
            </a:r>
            <a:endParaRPr lang="en-US" altLang="ja-JP" smtClean="0">
              <a:solidFill>
                <a:srgbClr val="000000"/>
              </a:solidFill>
              <a:latin typeface="Calibri" pitchFamily="34" charset="0"/>
              <a:ea typeface="ＭＳ Ｐゴシック" charset="-128"/>
            </a:endParaRPr>
          </a:p>
          <a:p>
            <a:r>
              <a:rPr lang="ja-JP" altLang="en-US" smtClean="0">
                <a:solidFill>
                  <a:srgbClr val="000000"/>
                </a:solidFill>
                <a:latin typeface="Calibri" pitchFamily="34" charset="0"/>
                <a:ea typeface="ＭＳ Ｐゴシック" charset="-128"/>
              </a:rPr>
              <a:t>　３Ｂ１０２をクリックすると、つぎのスライドに示す３Ｂ１０２のＦタームリストを参照できる。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5"/>
          </p:nvPr>
        </p:nvSpPr>
        <p:spPr bwMode="auto">
          <a:noFill/>
          <a:ln>
            <a:miter lim="800000"/>
            <a:headEnd/>
            <a:tailEnd/>
          </a:ln>
        </p:spPr>
        <p:txBody>
          <a:bodyPr/>
          <a:lstStyle/>
          <a:p>
            <a:fld id="{01D5AEC2-555E-4BB4-A568-BC0E6CDF7110}" type="slidenum">
              <a:rPr lang="en-US" altLang="ja-JP" smtClean="0"/>
              <a:pPr/>
              <a:t>4</a:t>
            </a:fld>
            <a:endParaRPr lang="en-US" altLang="ja-JP" smtClean="0"/>
          </a:p>
        </p:txBody>
      </p:sp>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pPr eaLnBrk="1" hangingPunct="1">
              <a:spcBef>
                <a:spcPct val="0"/>
              </a:spcBef>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eaLnBrk="1" hangingPunct="1">
              <a:spcBef>
                <a:spcPct val="0"/>
              </a:spcBef>
            </a:pPr>
            <a:r>
              <a:rPr lang="ja-JP" altLang="en-US" smtClean="0">
                <a:latin typeface="ＭＳ Ｐゴシック" charset="-128"/>
                <a:ea typeface="ＭＳ Ｐゴシック" charset="-128"/>
              </a:rPr>
              <a:t>研究活動で日常的に用いる実験ノートと特許の関係について理解させることを目的とする。</a:t>
            </a:r>
          </a:p>
          <a:p>
            <a:pPr eaLnBrk="1" hangingPunct="1">
              <a:spcBef>
                <a:spcPct val="0"/>
              </a:spcBef>
            </a:pPr>
            <a:endParaRPr lang="en-US" altLang="ja-JP" smtClean="0">
              <a:latin typeface="ＭＳ Ｐゴシック" charset="-128"/>
              <a:ea typeface="ＭＳ Ｐゴシック" charset="-128"/>
            </a:endParaRPr>
          </a:p>
          <a:p>
            <a:pPr eaLnBrk="1" hangingPunct="1">
              <a:spcBef>
                <a:spcPct val="0"/>
              </a:spcBef>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pPr eaLnBrk="1" hangingPunct="1">
              <a:spcBef>
                <a:spcPct val="0"/>
              </a:spcBef>
            </a:pPr>
            <a:r>
              <a:rPr lang="zh-CN" altLang="en-US" smtClean="0">
                <a:latin typeface="ＭＳ Ｐゴシック" charset="-128"/>
                <a:ea typeface="ＭＳ Ｐゴシック" charset="-128"/>
              </a:rPr>
              <a:t>実験ノートとは、実験を行う者が、「どのような実験を行ったときどのような結果が得られた」といった実験の一次的データの記録や、場合によっては「研究の過程での議論」、「データの一次的な解析</a:t>
            </a:r>
            <a:r>
              <a:rPr lang="en-US" altLang="zh-CN" smtClean="0">
                <a:latin typeface="ＭＳ Ｐゴシック" charset="-128"/>
                <a:ea typeface="ＭＳ Ｐゴシック" charset="-128"/>
              </a:rPr>
              <a:t>(</a:t>
            </a:r>
            <a:r>
              <a:rPr lang="zh-CN" altLang="en-US" smtClean="0">
                <a:latin typeface="ＭＳ Ｐゴシック" charset="-128"/>
                <a:ea typeface="ＭＳ Ｐゴシック" charset="-128"/>
              </a:rPr>
              <a:t>計算等</a:t>
            </a:r>
            <a:r>
              <a:rPr lang="en-US" altLang="zh-CN" smtClean="0">
                <a:latin typeface="ＭＳ Ｐゴシック" charset="-128"/>
                <a:ea typeface="ＭＳ Ｐゴシック" charset="-128"/>
              </a:rPr>
              <a:t>)</a:t>
            </a:r>
            <a:r>
              <a:rPr lang="zh-CN" altLang="en-US" smtClean="0">
                <a:latin typeface="ＭＳ Ｐゴシック" charset="-128"/>
                <a:ea typeface="ＭＳ Ｐゴシック" charset="-128"/>
              </a:rPr>
              <a:t>」「実験及び解析中などに思いついた事柄」等実験に関わる様々な事柄を記録、処理するためのノートブックあるいは、それに類する記録媒体である</a:t>
            </a:r>
            <a:r>
              <a:rPr lang="ja-JP" altLang="en-US" smtClean="0">
                <a:latin typeface="ＭＳ Ｐゴシック" charset="-128"/>
                <a:ea typeface="ＭＳ Ｐゴシック" charset="-128"/>
              </a:rPr>
              <a:t>が、この記録が、発明者が誰であるのかが争われる裁判などで、証拠として採用されることがある。</a:t>
            </a:r>
            <a:r>
              <a:rPr lang="zh-CN" altLang="en-US" smtClean="0">
                <a:latin typeface="ＭＳ Ｐゴシック" charset="-128"/>
                <a:ea typeface="ＭＳ Ｐゴシック" charset="-128"/>
              </a:rPr>
              <a:t> </a:t>
            </a:r>
            <a:endParaRPr lang="en-US" altLang="zh-CN" smtClean="0">
              <a:latin typeface="ＭＳ Ｐゴシック" charset="-128"/>
              <a:ea typeface="ＭＳ Ｐゴシック" charset="-128"/>
            </a:endParaRPr>
          </a:p>
          <a:p>
            <a:pPr eaLnBrk="1" hangingPunct="1">
              <a:spcBef>
                <a:spcPct val="0"/>
              </a:spcBef>
            </a:pPr>
            <a:endParaRPr lang="en-US" altLang="ja-JP" smtClean="0">
              <a:latin typeface="ＭＳ Ｐゴシック" charset="-128"/>
              <a:ea typeface="ＭＳ Ｐゴシック" charset="-128"/>
            </a:endParaRPr>
          </a:p>
        </p:txBody>
      </p:sp>
      <p:sp>
        <p:nvSpPr>
          <p:cNvPr id="41988"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D82A5884-94CA-499D-B602-70592993B0AF}" type="slidenum">
              <a:rPr kumimoji="0" lang="en-US" altLang="ja-JP" sz="1200">
                <a:latin typeface="Calibri" pitchFamily="34" charset="0"/>
                <a:ea typeface="ＭＳ Ｐゴシック" charset="-128"/>
              </a:rPr>
              <a:pPr algn="r"/>
              <a:t>4</a:t>
            </a:fld>
            <a:endParaRPr kumimoji="0" lang="ja-JP" altLang="en-US" sz="1200">
              <a:latin typeface="Calibri" pitchFamily="34"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6"/>
          <p:cNvSpPr>
            <a:spLocks noGrp="1"/>
          </p:cNvSpPr>
          <p:nvPr>
            <p:ph type="sldNum" sz="quarter" idx="5"/>
          </p:nvPr>
        </p:nvSpPr>
        <p:spPr bwMode="auto">
          <a:noFill/>
          <a:ln>
            <a:miter lim="800000"/>
            <a:headEnd/>
            <a:tailEnd/>
          </a:ln>
        </p:spPr>
        <p:txBody>
          <a:bodyPr/>
          <a:lstStyle/>
          <a:p>
            <a:fld id="{F28153E4-7E89-4768-9EC2-A9B04D2E49C3}" type="slidenum">
              <a:rPr lang="en-US" altLang="ja-JP" smtClean="0"/>
              <a:pPr/>
              <a:t>40</a:t>
            </a:fld>
            <a:endParaRPr lang="en-US" altLang="ja-JP" smtClean="0"/>
          </a:p>
        </p:txBody>
      </p:sp>
      <p:sp>
        <p:nvSpPr>
          <p:cNvPr id="1157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6916"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dirty="0" smtClean="0">
                <a:solidFill>
                  <a:srgbClr val="000000"/>
                </a:solidFill>
                <a:latin typeface="+mn-ea"/>
                <a:ea typeface="+mn-ea"/>
              </a:rPr>
              <a:t>〔</a:t>
            </a:r>
            <a:r>
              <a:rPr lang="ja-JP" altLang="en-US" dirty="0" smtClean="0">
                <a:solidFill>
                  <a:srgbClr val="000000"/>
                </a:solidFill>
                <a:latin typeface="+mn-ea"/>
                <a:ea typeface="+mn-ea"/>
              </a:rPr>
              <a:t>狙い</a:t>
            </a:r>
            <a:r>
              <a:rPr lang="en-US" altLang="ja-JP" dirty="0" smtClean="0">
                <a:solidFill>
                  <a:srgbClr val="000000"/>
                </a:solidFill>
                <a:latin typeface="+mn-ea"/>
                <a:ea typeface="+mn-ea"/>
              </a:rPr>
              <a:t>〕</a:t>
            </a:r>
          </a:p>
          <a:p>
            <a:pPr>
              <a:defRPr/>
            </a:pPr>
            <a:r>
              <a:rPr lang="ja-JP" altLang="en-US" dirty="0" smtClean="0">
                <a:solidFill>
                  <a:srgbClr val="000000"/>
                </a:solidFill>
                <a:latin typeface="+mn-ea"/>
                <a:ea typeface="+mn-ea"/>
              </a:rPr>
              <a:t>テーマコード３</a:t>
            </a:r>
            <a:r>
              <a:rPr lang="en-US" altLang="ja-JP" dirty="0" smtClean="0">
                <a:solidFill>
                  <a:srgbClr val="000000"/>
                </a:solidFill>
                <a:latin typeface="+mn-ea"/>
                <a:ea typeface="+mn-ea"/>
              </a:rPr>
              <a:t>B10</a:t>
            </a:r>
            <a:r>
              <a:rPr lang="ja-JP" altLang="en-US" dirty="0" smtClean="0">
                <a:solidFill>
                  <a:srgbClr val="000000"/>
                </a:solidFill>
                <a:latin typeface="+mn-ea"/>
                <a:ea typeface="+mn-ea"/>
              </a:rPr>
              <a:t>２の観点記号が示されたＦタームリストの解説</a:t>
            </a:r>
          </a:p>
          <a:p>
            <a:pPr>
              <a:defRPr/>
            </a:pPr>
            <a:endParaRPr lang="ja-JP" altLang="en-US" dirty="0" smtClean="0"/>
          </a:p>
          <a:p>
            <a:pPr>
              <a:defRPr/>
            </a:pPr>
            <a:r>
              <a:rPr lang="en-US" altLang="ja-JP" dirty="0" smtClean="0"/>
              <a:t>〔</a:t>
            </a:r>
            <a:r>
              <a:rPr lang="ja-JP" altLang="en-US" dirty="0" smtClean="0"/>
              <a:t>説明</a:t>
            </a:r>
            <a:r>
              <a:rPr lang="en-US" altLang="ja-JP" dirty="0" smtClean="0"/>
              <a:t>〕</a:t>
            </a:r>
          </a:p>
          <a:p>
            <a:pPr>
              <a:defRPr/>
            </a:pPr>
            <a:r>
              <a:rPr lang="ja-JP" altLang="en-US" dirty="0" smtClean="0"/>
              <a:t>　パテントマップガイダンスシステムで、テーマコードが３Ｂ１０２のＦタームリストを照会すると、当該テーマの文献を検索するために付与されている検索キーである</a:t>
            </a:r>
            <a:r>
              <a:rPr lang="en-US" altLang="ja-JP" dirty="0" smtClean="0"/>
              <a:t>F</a:t>
            </a:r>
            <a:r>
              <a:rPr lang="ja-JP" altLang="en-US" dirty="0" smtClean="0"/>
              <a:t>タームの観点記号を知ることができる。</a:t>
            </a:r>
          </a:p>
          <a:p>
            <a:pPr>
              <a:defRPr/>
            </a:pPr>
            <a:r>
              <a:rPr lang="ja-JP" altLang="en-US" dirty="0" smtClean="0"/>
              <a:t>　今回の検索対象に用いる適切な観点記号は「Ａ</a:t>
            </a:r>
            <a:r>
              <a:rPr lang="en-US" altLang="ja-JP" dirty="0" smtClean="0"/>
              <a:t>B</a:t>
            </a:r>
            <a:r>
              <a:rPr lang="ja-JP" altLang="en-US" dirty="0" smtClean="0"/>
              <a:t>０６」であることが特定できる。</a:t>
            </a:r>
          </a:p>
          <a:p>
            <a:pPr>
              <a:defRPr/>
            </a:pPr>
            <a:endParaRPr lang="ja-JP"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6"/>
          <p:cNvSpPr>
            <a:spLocks noGrp="1"/>
          </p:cNvSpPr>
          <p:nvPr>
            <p:ph type="sldNum" sz="quarter" idx="5"/>
          </p:nvPr>
        </p:nvSpPr>
        <p:spPr bwMode="auto">
          <a:noFill/>
          <a:ln>
            <a:miter lim="800000"/>
            <a:headEnd/>
            <a:tailEnd/>
          </a:ln>
        </p:spPr>
        <p:txBody>
          <a:bodyPr/>
          <a:lstStyle/>
          <a:p>
            <a:fld id="{33CD149E-FC44-42B1-AD18-6DA28DAF808E}" type="slidenum">
              <a:rPr lang="en-US" altLang="ja-JP" smtClean="0"/>
              <a:pPr/>
              <a:t>41</a:t>
            </a:fld>
            <a:endParaRPr lang="en-US" altLang="ja-JP" smtClean="0"/>
          </a:p>
        </p:txBody>
      </p:sp>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7940"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dirty="0" smtClean="0">
                <a:solidFill>
                  <a:srgbClr val="000000"/>
                </a:solidFill>
                <a:latin typeface="+mn-ea"/>
                <a:ea typeface="+mn-ea"/>
              </a:rPr>
              <a:t>〔</a:t>
            </a:r>
            <a:r>
              <a:rPr lang="ja-JP" altLang="en-US" dirty="0" smtClean="0">
                <a:solidFill>
                  <a:srgbClr val="000000"/>
                </a:solidFill>
                <a:latin typeface="+mn-ea"/>
                <a:ea typeface="+mn-ea"/>
              </a:rPr>
              <a:t>狙い</a:t>
            </a:r>
            <a:r>
              <a:rPr lang="en-US" altLang="ja-JP" dirty="0" smtClean="0">
                <a:solidFill>
                  <a:srgbClr val="000000"/>
                </a:solidFill>
                <a:latin typeface="+mn-ea"/>
                <a:ea typeface="+mn-ea"/>
              </a:rPr>
              <a:t>〕</a:t>
            </a:r>
          </a:p>
          <a:p>
            <a:pPr>
              <a:defRPr/>
            </a:pPr>
            <a:r>
              <a:rPr lang="ja-JP" altLang="en-US" dirty="0" smtClean="0">
                <a:solidFill>
                  <a:srgbClr val="000000"/>
                </a:solidFill>
                <a:latin typeface="+mn-ea"/>
                <a:ea typeface="+mn-ea"/>
              </a:rPr>
              <a:t>特許分類検索により、テーマコードと観点記号を用いた特許検索事例の提示</a:t>
            </a:r>
          </a:p>
          <a:p>
            <a:pPr>
              <a:defRPr/>
            </a:pPr>
            <a:endParaRPr lang="en-US" altLang="ja-JP" dirty="0" smtClean="0"/>
          </a:p>
          <a:p>
            <a:pPr>
              <a:defRPr/>
            </a:pPr>
            <a:r>
              <a:rPr lang="en-US" altLang="ja-JP" dirty="0" smtClean="0"/>
              <a:t>〔</a:t>
            </a:r>
            <a:r>
              <a:rPr lang="ja-JP" altLang="en-US" dirty="0" smtClean="0"/>
              <a:t>説明</a:t>
            </a:r>
            <a:r>
              <a:rPr lang="en-US" altLang="ja-JP" dirty="0" smtClean="0"/>
              <a:t>〕</a:t>
            </a:r>
          </a:p>
          <a:p>
            <a:pPr>
              <a:defRPr/>
            </a:pPr>
            <a:r>
              <a:rPr lang="ja-JP" altLang="en-US" dirty="0" smtClean="0"/>
              <a:t>特許分類検索画面に移動して、パテントマップガイダンスシステムにより特定した　テーマコード「３Ｂ１０２」とＦタームの観点記号である「Ａ</a:t>
            </a:r>
            <a:r>
              <a:rPr lang="en-US" altLang="ja-JP" dirty="0" smtClean="0"/>
              <a:t>B</a:t>
            </a:r>
            <a:r>
              <a:rPr lang="ja-JP" altLang="en-US" dirty="0" smtClean="0"/>
              <a:t>０６」により検索を行う。</a:t>
            </a:r>
          </a:p>
          <a:p>
            <a:pPr>
              <a:defRPr/>
            </a:pPr>
            <a:endParaRPr lang="ja-JP"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6"/>
          <p:cNvSpPr>
            <a:spLocks noGrp="1"/>
          </p:cNvSpPr>
          <p:nvPr>
            <p:ph type="sldNum" sz="quarter" idx="5"/>
          </p:nvPr>
        </p:nvSpPr>
        <p:spPr bwMode="auto">
          <a:noFill/>
          <a:ln>
            <a:miter lim="800000"/>
            <a:headEnd/>
            <a:tailEnd/>
          </a:ln>
        </p:spPr>
        <p:txBody>
          <a:bodyPr/>
          <a:lstStyle/>
          <a:p>
            <a:fld id="{C703858E-AC91-4CD7-B878-7AB2488967FB}" type="slidenum">
              <a:rPr lang="en-US" altLang="ja-JP" smtClean="0"/>
              <a:pPr/>
              <a:t>42</a:t>
            </a:fld>
            <a:endParaRPr lang="en-US" altLang="ja-JP" smtClean="0"/>
          </a:p>
        </p:txBody>
      </p:sp>
      <p:sp>
        <p:nvSpPr>
          <p:cNvPr id="1198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8964"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dirty="0" smtClean="0">
                <a:solidFill>
                  <a:srgbClr val="000000"/>
                </a:solidFill>
                <a:latin typeface="+mn-ea"/>
                <a:ea typeface="+mn-ea"/>
              </a:rPr>
              <a:t>〔</a:t>
            </a:r>
            <a:r>
              <a:rPr lang="ja-JP" altLang="en-US" dirty="0" smtClean="0">
                <a:solidFill>
                  <a:srgbClr val="000000"/>
                </a:solidFill>
                <a:latin typeface="+mn-ea"/>
                <a:ea typeface="+mn-ea"/>
              </a:rPr>
              <a:t>狙い</a:t>
            </a:r>
            <a:r>
              <a:rPr lang="en-US" altLang="ja-JP" dirty="0" smtClean="0">
                <a:solidFill>
                  <a:srgbClr val="000000"/>
                </a:solidFill>
                <a:latin typeface="+mn-ea"/>
                <a:ea typeface="+mn-ea"/>
              </a:rPr>
              <a:t>〕</a:t>
            </a:r>
          </a:p>
          <a:p>
            <a:pPr>
              <a:defRPr/>
            </a:pPr>
            <a:r>
              <a:rPr lang="ja-JP" altLang="en-US" dirty="0" smtClean="0">
                <a:solidFill>
                  <a:srgbClr val="000000"/>
                </a:solidFill>
                <a:latin typeface="+mn-ea"/>
                <a:ea typeface="+mn-ea"/>
              </a:rPr>
              <a:t>検索結果の表示の解説</a:t>
            </a:r>
          </a:p>
          <a:p>
            <a:pPr>
              <a:defRPr/>
            </a:pPr>
            <a:endParaRPr lang="en-US" altLang="ja-JP" dirty="0" smtClean="0"/>
          </a:p>
          <a:p>
            <a:pPr>
              <a:defRPr/>
            </a:pPr>
            <a:r>
              <a:rPr lang="en-US" altLang="ja-JP" dirty="0" smtClean="0"/>
              <a:t>〔</a:t>
            </a:r>
            <a:r>
              <a:rPr lang="ja-JP" altLang="en-US" dirty="0" smtClean="0"/>
              <a:t>説明</a:t>
            </a:r>
            <a:r>
              <a:rPr lang="en-US" altLang="ja-JP" dirty="0" smtClean="0"/>
              <a:t>〕</a:t>
            </a:r>
          </a:p>
          <a:p>
            <a:pPr>
              <a:defRPr/>
            </a:pPr>
            <a:r>
              <a:rPr lang="ja-JP" altLang="en-US" dirty="0" smtClean="0"/>
              <a:t>　前のスライドの検索式で検索した結果を示している。この中に、類似の発明の特許公開公報特開２００</a:t>
            </a:r>
            <a:r>
              <a:rPr lang="en-US" altLang="ja-JP" dirty="0" smtClean="0"/>
              <a:t>0</a:t>
            </a:r>
            <a:r>
              <a:rPr lang="ja-JP" altLang="en-US" dirty="0" smtClean="0"/>
              <a:t>－２３７０２０が含まれている。</a:t>
            </a:r>
          </a:p>
          <a:p>
            <a:pPr>
              <a:defRPr/>
            </a:pPr>
            <a:r>
              <a:rPr lang="ja-JP" altLang="en-US" dirty="0" smtClean="0"/>
              <a:t>　先ほどの検索と同様に、当該公開公報の文献番号をクリックすると、次のスライドの内容が表示される</a:t>
            </a:r>
          </a:p>
          <a:p>
            <a:pPr>
              <a:defRPr/>
            </a:pPr>
            <a:endParaRPr lang="ja-JP"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6"/>
          <p:cNvSpPr>
            <a:spLocks noGrp="1"/>
          </p:cNvSpPr>
          <p:nvPr>
            <p:ph type="sldNum" sz="quarter" idx="5"/>
          </p:nvPr>
        </p:nvSpPr>
        <p:spPr bwMode="auto">
          <a:noFill/>
          <a:ln>
            <a:miter lim="800000"/>
            <a:headEnd/>
            <a:tailEnd/>
          </a:ln>
        </p:spPr>
        <p:txBody>
          <a:bodyPr/>
          <a:lstStyle/>
          <a:p>
            <a:fld id="{7B3DC663-2B72-432F-BCE9-7FB43917B3CD}" type="slidenum">
              <a:rPr lang="en-US" altLang="ja-JP" smtClean="0"/>
              <a:pPr/>
              <a:t>43</a:t>
            </a:fld>
            <a:endParaRPr lang="en-US" altLang="ja-JP" smtClean="0"/>
          </a:p>
        </p:txBody>
      </p:sp>
      <p:sp>
        <p:nvSpPr>
          <p:cNvPr id="12185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1859"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検索結果の中から、類似の発明についての公報が発見されたことを説明</a:t>
            </a:r>
          </a:p>
          <a:p>
            <a:endParaRPr lang="en-US" altLang="zh-CN" smtClean="0">
              <a:solidFill>
                <a:srgbClr val="000000"/>
              </a:solidFill>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テキスト検索により発見した公報と同じ特許公開公報を表示している。</a:t>
            </a:r>
          </a:p>
          <a:p>
            <a:endParaRPr lang="ja-JP" altLang="en-US" smtClean="0">
              <a:latin typeface="ＭＳ Ｐゴシック" charset="-128"/>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390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商標検索事例の提示</a:t>
            </a:r>
            <a:endParaRPr lang="zh-CN" altLang="en-US"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a:t>
            </a:r>
            <a:r>
              <a:rPr lang="en-US" altLang="ja-JP" smtClean="0">
                <a:latin typeface="ＭＳ Ｐゴシック" charset="-128"/>
                <a:ea typeface="ＭＳ Ｐゴシック" charset="-128"/>
              </a:rPr>
              <a:t>IPDL</a:t>
            </a:r>
            <a:r>
              <a:rPr lang="ja-JP" altLang="en-US" smtClean="0">
                <a:latin typeface="ＭＳ Ｐゴシック" charset="-128"/>
                <a:ea typeface="ＭＳ Ｐゴシック" charset="-128"/>
              </a:rPr>
              <a:t>においては、特許公報だけでなく、商標についても検索が可能である。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商標検索については、称呼検索以外に図形商標検索なども用意されているが、ここでは、もっとも手軽に検索が可能な</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称呼検索を照会するにとどめる。</a:t>
            </a:r>
            <a:endParaRPr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123907" name="スライド番号プレースホルダー 3"/>
          <p:cNvSpPr>
            <a:spLocks noGrp="1"/>
          </p:cNvSpPr>
          <p:nvPr>
            <p:ph type="sldNum" sz="quarter" idx="5"/>
          </p:nvPr>
        </p:nvSpPr>
        <p:spPr bwMode="auto">
          <a:noFill/>
          <a:ln>
            <a:miter lim="800000"/>
            <a:headEnd/>
            <a:tailEnd/>
          </a:ln>
        </p:spPr>
        <p:txBody>
          <a:bodyPr/>
          <a:lstStyle/>
          <a:p>
            <a:fld id="{717A7A7B-64DF-4922-ABD2-77D2B982AA5E}" type="slidenum">
              <a:rPr lang="en-US" altLang="ja-JP" smtClean="0"/>
              <a:pPr/>
              <a:t>44</a:t>
            </a:fld>
            <a:endParaRPr lang="en-US"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fontScale="85000" lnSpcReduction="10000"/>
          </a:bodyPr>
          <a:lstStyle/>
          <a:p>
            <a:pPr>
              <a:defRPr/>
            </a:pPr>
            <a:r>
              <a:rPr lang="en-US" altLang="ja-JP" sz="2000" dirty="0" smtClean="0">
                <a:solidFill>
                  <a:srgbClr val="000000"/>
                </a:solidFill>
                <a:latin typeface="Calibri" pitchFamily="34" charset="0"/>
              </a:rPr>
              <a:t>〔</a:t>
            </a:r>
            <a:r>
              <a:rPr lang="ja-JP" altLang="en-US" sz="2000" dirty="0" smtClean="0">
                <a:solidFill>
                  <a:srgbClr val="000000"/>
                </a:solidFill>
                <a:latin typeface="Calibri" pitchFamily="34" charset="0"/>
              </a:rPr>
              <a:t>狙い</a:t>
            </a:r>
            <a:r>
              <a:rPr lang="en-US" altLang="ja-JP" sz="2000" dirty="0" smtClean="0">
                <a:solidFill>
                  <a:srgbClr val="000000"/>
                </a:solidFill>
                <a:latin typeface="Calibri" pitchFamily="34" charset="0"/>
              </a:rPr>
              <a:t>〕</a:t>
            </a:r>
          </a:p>
          <a:p>
            <a:pPr>
              <a:defRPr/>
            </a:pPr>
            <a:r>
              <a:rPr lang="ja-JP" altLang="en-US" sz="2000" dirty="0" smtClean="0">
                <a:solidFill>
                  <a:srgbClr val="000000"/>
                </a:solidFill>
                <a:latin typeface="Calibri" pitchFamily="34" charset="0"/>
              </a:rPr>
              <a:t>称呼検索を用いて商標を検索する</a:t>
            </a:r>
            <a:r>
              <a:rPr lang="ja-JP" altLang="en-US" sz="2000" dirty="0" smtClean="0">
                <a:solidFill>
                  <a:srgbClr val="000000"/>
                </a:solidFill>
              </a:rPr>
              <a:t>商標検索事例の提示</a:t>
            </a:r>
            <a:endParaRPr lang="en-US" altLang="ja-JP" sz="2000" dirty="0" smtClean="0">
              <a:solidFill>
                <a:srgbClr val="000000"/>
              </a:solidFill>
            </a:endParaRPr>
          </a:p>
          <a:p>
            <a:pPr>
              <a:defRPr/>
            </a:pPr>
            <a:endParaRPr lang="en-US" altLang="zh-CN" sz="2000" dirty="0" smtClean="0">
              <a:solidFill>
                <a:srgbClr val="000000"/>
              </a:solidFill>
            </a:endParaRPr>
          </a:p>
          <a:p>
            <a:pPr>
              <a:defRPr/>
            </a:pPr>
            <a:r>
              <a:rPr lang="en-US" altLang="ja-JP" sz="2000" dirty="0" smtClean="0">
                <a:solidFill>
                  <a:srgbClr val="000000"/>
                </a:solidFill>
              </a:rPr>
              <a:t>〔</a:t>
            </a:r>
            <a:r>
              <a:rPr lang="ja-JP" altLang="en-US" sz="2000" dirty="0" smtClean="0">
                <a:solidFill>
                  <a:srgbClr val="000000"/>
                </a:solidFill>
              </a:rPr>
              <a:t>説明</a:t>
            </a:r>
            <a:r>
              <a:rPr lang="en-US" altLang="ja-JP" sz="2000" dirty="0" smtClean="0">
                <a:solidFill>
                  <a:srgbClr val="000000"/>
                </a:solidFill>
              </a:rPr>
              <a:t>〕</a:t>
            </a:r>
          </a:p>
          <a:p>
            <a:pPr>
              <a:defRPr/>
            </a:pPr>
            <a:r>
              <a:rPr lang="ja-JP" altLang="en-US" sz="2000" dirty="0" smtClean="0">
                <a:solidFill>
                  <a:srgbClr val="000000"/>
                </a:solidFill>
              </a:rPr>
              <a:t>　称呼検索の入力画面を表示している。検索したい商標の読み方を「全角カタカナ」で入力する。ここでは、アイプリズムという読み方の商標について検索することを想定している。</a:t>
            </a:r>
            <a:endParaRPr lang="en-US" altLang="ja-JP" sz="2000" dirty="0" smtClean="0">
              <a:solidFill>
                <a:srgbClr val="000000"/>
              </a:solidFill>
            </a:endParaRPr>
          </a:p>
          <a:p>
            <a:pPr>
              <a:defRPr/>
            </a:pPr>
            <a:r>
              <a:rPr lang="ja-JP" altLang="en-US" sz="2000" dirty="0" smtClean="0">
                <a:solidFill>
                  <a:srgbClr val="000000"/>
                </a:solidFill>
              </a:rPr>
              <a:t>　区分の欄に商品区分を入力したり、類似群コードの欄に類似群コードを入力することで、検索範囲を絞り込むことが可能である。</a:t>
            </a:r>
            <a:endParaRPr lang="en-US" altLang="ja-JP" sz="2000" dirty="0" smtClean="0">
              <a:solidFill>
                <a:srgbClr val="000000"/>
              </a:solidFill>
            </a:endParaRPr>
          </a:p>
          <a:p>
            <a:pPr>
              <a:defRPr/>
            </a:pPr>
            <a:r>
              <a:rPr lang="ja-JP" altLang="en-US" sz="2000" dirty="0" smtClean="0">
                <a:solidFill>
                  <a:srgbClr val="000000"/>
                </a:solidFill>
              </a:rPr>
              <a:t>　商品区分については、商品・役務名リストなどで照会することが可能であり、類似群コードについても類似商品・役務審査基準などを参照することで照会が可能であるが、少し専門的であるので、ここでは、説明のみにとどめて、実際には利用しない。　</a:t>
            </a:r>
            <a:endParaRPr lang="zh-CN" altLang="en-US" sz="2000" dirty="0" smtClean="0">
              <a:solidFill>
                <a:srgbClr val="000000"/>
              </a:solidFill>
            </a:endParaRPr>
          </a:p>
        </p:txBody>
      </p:sp>
      <p:sp>
        <p:nvSpPr>
          <p:cNvPr id="125955" name="スライド番号プレースホルダー 3"/>
          <p:cNvSpPr>
            <a:spLocks noGrp="1"/>
          </p:cNvSpPr>
          <p:nvPr>
            <p:ph type="sldNum" sz="quarter" idx="5"/>
          </p:nvPr>
        </p:nvSpPr>
        <p:spPr bwMode="auto">
          <a:noFill/>
          <a:ln>
            <a:miter lim="800000"/>
            <a:headEnd/>
            <a:tailEnd/>
          </a:ln>
        </p:spPr>
        <p:txBody>
          <a:bodyPr/>
          <a:lstStyle/>
          <a:p>
            <a:fld id="{E03FBBA3-64E2-4D8D-A876-06A63D52542C}" type="slidenum">
              <a:rPr lang="en-US" altLang="ja-JP" smtClean="0"/>
              <a:pPr/>
              <a:t>45</a:t>
            </a:fld>
            <a:endParaRPr lang="en-US"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800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商標検索結果の表示画面の説明</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読み方がアイプリズム又はアイプリズムに類似する商標が</a:t>
            </a:r>
            <a:r>
              <a:rPr lang="en-US" altLang="ja-JP" smtClean="0">
                <a:solidFill>
                  <a:srgbClr val="000000"/>
                </a:solidFill>
                <a:latin typeface="ＭＳ Ｐゴシック" charset="-128"/>
                <a:ea typeface="ＭＳ Ｐゴシック" charset="-128"/>
              </a:rPr>
              <a:t>14</a:t>
            </a:r>
            <a:r>
              <a:rPr lang="ja-JP" altLang="en-US" smtClean="0">
                <a:solidFill>
                  <a:srgbClr val="000000"/>
                </a:solidFill>
                <a:latin typeface="ＭＳ Ｐゴシック" charset="-128"/>
                <a:ea typeface="ＭＳ Ｐゴシック" charset="-128"/>
              </a:rPr>
              <a:t>件検索結果として表示された。</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一覧表示をクリックすることにより、検索結果が表示される。（次のスライド参照）</a:t>
            </a:r>
            <a:endParaRPr lang="zh-CN" altLang="en-US"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28003" name="スライド番号プレースホルダー 3"/>
          <p:cNvSpPr>
            <a:spLocks noGrp="1"/>
          </p:cNvSpPr>
          <p:nvPr>
            <p:ph type="sldNum" sz="quarter" idx="5"/>
          </p:nvPr>
        </p:nvSpPr>
        <p:spPr bwMode="auto">
          <a:noFill/>
          <a:ln>
            <a:miter lim="800000"/>
            <a:headEnd/>
            <a:tailEnd/>
          </a:ln>
        </p:spPr>
        <p:txBody>
          <a:bodyPr/>
          <a:lstStyle/>
          <a:p>
            <a:fld id="{A4F93088-02FD-4EF5-99CB-C1497273FA74}" type="slidenum">
              <a:rPr lang="en-US" altLang="ja-JP" smtClean="0"/>
              <a:pPr/>
              <a:t>46</a:t>
            </a:fld>
            <a:endParaRPr lang="en-US"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3005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商標検索結果の一覧表示画面の説明</a:t>
            </a:r>
            <a:endParaRPr lang="zh-CN" altLang="en-US"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アイプリズムにより検索された</a:t>
            </a:r>
            <a:r>
              <a:rPr lang="en-US" altLang="ja-JP" smtClean="0">
                <a:latin typeface="ＭＳ Ｐゴシック" charset="-128"/>
                <a:ea typeface="ＭＳ Ｐゴシック" charset="-128"/>
              </a:rPr>
              <a:t>14</a:t>
            </a:r>
            <a:r>
              <a:rPr lang="ja-JP" altLang="en-US" smtClean="0">
                <a:latin typeface="ＭＳ Ｐゴシック" charset="-128"/>
                <a:ea typeface="ＭＳ Ｐゴシック" charset="-128"/>
              </a:rPr>
              <a:t>件の商標の一覧が表示されている。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ここで、一覧表示された商標について、青色表示されている「登録５４１８９７５」をクリックすると、次のスライドの商標に関する情報を表示することができる。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また、多くの商標が一覧表示された場合には、一番上の行に数字を入力して、「表示する」をクリックするとその番号からはじまる所定数の商標が一覧表示される。</a:t>
            </a:r>
          </a:p>
        </p:txBody>
      </p:sp>
      <p:sp>
        <p:nvSpPr>
          <p:cNvPr id="130051" name="スライド番号プレースホルダー 3"/>
          <p:cNvSpPr>
            <a:spLocks noGrp="1"/>
          </p:cNvSpPr>
          <p:nvPr>
            <p:ph type="sldNum" sz="quarter" idx="5"/>
          </p:nvPr>
        </p:nvSpPr>
        <p:spPr bwMode="auto">
          <a:noFill/>
          <a:ln>
            <a:miter lim="800000"/>
            <a:headEnd/>
            <a:tailEnd/>
          </a:ln>
        </p:spPr>
        <p:txBody>
          <a:bodyPr/>
          <a:lstStyle/>
          <a:p>
            <a:fld id="{195CAF14-79B5-4762-83DB-362A0C6838CB}" type="slidenum">
              <a:rPr lang="en-US" altLang="ja-JP" smtClean="0"/>
              <a:pPr/>
              <a:t>47</a:t>
            </a:fld>
            <a:endParaRPr lang="en-US"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3209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検索された商標の個別表示画面の説明</a:t>
            </a:r>
            <a:endParaRPr lang="zh-CN" altLang="en-US"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商標検索の結果を表示している。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アイプリズムという商標が国立大学法人大阪大学を権利者として登録されていることやどのような商品が指定されているかが表示されている。</a:t>
            </a:r>
          </a:p>
        </p:txBody>
      </p:sp>
      <p:sp>
        <p:nvSpPr>
          <p:cNvPr id="132099" name="スライド番号プレースホルダー 3"/>
          <p:cNvSpPr>
            <a:spLocks noGrp="1"/>
          </p:cNvSpPr>
          <p:nvPr>
            <p:ph type="sldNum" sz="quarter" idx="5"/>
          </p:nvPr>
        </p:nvSpPr>
        <p:spPr bwMode="auto">
          <a:noFill/>
          <a:ln>
            <a:miter lim="800000"/>
            <a:headEnd/>
            <a:tailEnd/>
          </a:ln>
        </p:spPr>
        <p:txBody>
          <a:bodyPr/>
          <a:lstStyle/>
          <a:p>
            <a:fld id="{57019720-62CF-476C-9C70-EE09352A3640}" type="slidenum">
              <a:rPr lang="en-US" altLang="ja-JP" smtClean="0"/>
              <a:pPr/>
              <a:t>48</a:t>
            </a:fld>
            <a:endParaRPr lang="en-US"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3414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狙い</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意匠検索事例の提示</a:t>
            </a:r>
            <a:endParaRPr lang="zh-CN" altLang="en-US" smtClean="0">
              <a:solidFill>
                <a:srgbClr val="000000"/>
              </a:solidFill>
              <a:latin typeface="SimSun" pitchFamily="2" charset="-122"/>
              <a:ea typeface="SimSun" pitchFamily="2" charset="-122"/>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a:t>
            </a:r>
            <a:r>
              <a:rPr lang="en-US" altLang="ja-JP" smtClean="0">
                <a:latin typeface="ＭＳ Ｐゴシック" charset="-128"/>
                <a:ea typeface="ＭＳ Ｐゴシック" charset="-128"/>
              </a:rPr>
              <a:t>IPDL</a:t>
            </a:r>
            <a:r>
              <a:rPr lang="ja-JP" altLang="en-US" smtClean="0">
                <a:latin typeface="ＭＳ Ｐゴシック" charset="-128"/>
                <a:ea typeface="ＭＳ Ｐゴシック" charset="-128"/>
              </a:rPr>
              <a:t>においては、特許公報だけでなく、意匠公報についても検索が可能である。</a:t>
            </a:r>
          </a:p>
          <a:p>
            <a:r>
              <a:rPr lang="ja-JP" altLang="en-US" smtClean="0">
                <a:latin typeface="ＭＳ Ｐゴシック" charset="-128"/>
                <a:ea typeface="ＭＳ Ｐゴシック" charset="-128"/>
              </a:rPr>
              <a:t>　意匠検索についても、キーワード検索以外にも、意匠審査官が検索において用いている日本意匠分類や</a:t>
            </a:r>
            <a:r>
              <a:rPr lang="en-US" altLang="ja-JP" smtClean="0">
                <a:latin typeface="ＭＳ Ｐゴシック" charset="-128"/>
                <a:ea typeface="ＭＳ Ｐゴシック" charset="-128"/>
              </a:rPr>
              <a:t>D</a:t>
            </a:r>
            <a:r>
              <a:rPr lang="ja-JP" altLang="en-US" smtClean="0">
                <a:latin typeface="ＭＳ Ｐゴシック" charset="-128"/>
                <a:ea typeface="ＭＳ Ｐゴシック" charset="-128"/>
              </a:rPr>
              <a:t>タームを用いた検索が可能であるが、ここでは、もっとも手軽に検索が可能なキーワード検索を照会するにとどめる。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a:t>
            </a:r>
            <a:r>
              <a:rPr lang="en-US" altLang="ja-JP" smtClean="0">
                <a:latin typeface="ＭＳ Ｐゴシック" charset="-128"/>
                <a:ea typeface="ＭＳ Ｐゴシック" charset="-128"/>
              </a:rPr>
              <a:t>IPDL</a:t>
            </a:r>
            <a:r>
              <a:rPr lang="ja-JP" altLang="en-US" smtClean="0">
                <a:latin typeface="ＭＳ Ｐゴシック" charset="-128"/>
                <a:ea typeface="ＭＳ Ｐゴシック" charset="-128"/>
              </a:rPr>
              <a:t>のトップページから、意匠検索をクリックし、意匠公報テキスト検索をさらにクリックして選択すると次のスライドのページが表示される。</a:t>
            </a:r>
          </a:p>
          <a:p>
            <a:r>
              <a:rPr lang="ja-JP" altLang="en-US" smtClean="0">
                <a:latin typeface="ＭＳ Ｐゴシック" charset="-128"/>
                <a:ea typeface="ＭＳ Ｐゴシック" charset="-128"/>
              </a:rPr>
              <a:t>　</a:t>
            </a:r>
          </a:p>
        </p:txBody>
      </p:sp>
      <p:sp>
        <p:nvSpPr>
          <p:cNvPr id="134147" name="スライド番号プレースホルダー 3"/>
          <p:cNvSpPr>
            <a:spLocks noGrp="1"/>
          </p:cNvSpPr>
          <p:nvPr>
            <p:ph type="sldNum" sz="quarter" idx="5"/>
          </p:nvPr>
        </p:nvSpPr>
        <p:spPr bwMode="auto">
          <a:noFill/>
          <a:ln>
            <a:miter lim="800000"/>
            <a:headEnd/>
            <a:tailEnd/>
          </a:ln>
        </p:spPr>
        <p:txBody>
          <a:bodyPr/>
          <a:lstStyle/>
          <a:p>
            <a:fld id="{697D4AF1-03C0-486A-BEB5-BFD3D2A2F205}" type="slidenum">
              <a:rPr lang="en-US" altLang="ja-JP" smtClean="0"/>
              <a:pPr/>
              <a:t>49</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6"/>
          <p:cNvSpPr>
            <a:spLocks noGrp="1"/>
          </p:cNvSpPr>
          <p:nvPr>
            <p:ph type="sldNum" sz="quarter" idx="5"/>
          </p:nvPr>
        </p:nvSpPr>
        <p:spPr bwMode="auto">
          <a:noFill/>
          <a:ln>
            <a:miter lim="800000"/>
            <a:headEnd/>
            <a:tailEnd/>
          </a:ln>
        </p:spPr>
        <p:txBody>
          <a:bodyPr/>
          <a:lstStyle/>
          <a:p>
            <a:fld id="{F77BDFE8-645E-4592-86EA-EE5AEB6B2895}" type="slidenum">
              <a:rPr lang="en-US" altLang="ja-JP" smtClean="0"/>
              <a:pPr/>
              <a:t>5</a:t>
            </a:fld>
            <a:endParaRPr lang="en-US" altLang="ja-JP" smtClean="0"/>
          </a:p>
        </p:txBody>
      </p:sp>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56324" name="Rectangle 3"/>
          <p:cNvSpPr>
            <a:spLocks noGrp="1"/>
          </p:cNvSpPr>
          <p:nvPr>
            <p:ph type="body" idx="1"/>
          </p:nvPr>
        </p:nvSpPr>
        <p:spPr bwMode="auto">
          <a:xfrm>
            <a:off x="522288" y="4681538"/>
            <a:ext cx="5689600" cy="4695825"/>
          </a:xfrm>
          <a:extLst>
            <a:ext uri="{909E8E84-426E-40DD-AFC4-6F175D3DCCD1}"/>
            <a:ext uri="{91240B29-F687-4F45-9708-019B960494DF}"/>
          </a:extLst>
        </p:spPr>
        <p:txBody>
          <a:bodyPr>
            <a:normAutofit lnSpcReduction="10000"/>
          </a:bodyPr>
          <a:lstStyle/>
          <a:p>
            <a:pPr eaLnBrk="1" hangingPunct="1">
              <a:spcBef>
                <a:spcPct val="0"/>
              </a:spcBef>
              <a:defRPr/>
            </a:pPr>
            <a:r>
              <a:rPr lang="en-US" altLang="ja-JP" sz="1400" dirty="0" smtClean="0"/>
              <a:t>〔</a:t>
            </a:r>
            <a:r>
              <a:rPr lang="ja-JP" altLang="en-US" sz="1400" dirty="0" smtClean="0"/>
              <a:t>狙い</a:t>
            </a:r>
            <a:r>
              <a:rPr lang="en-US" altLang="ja-JP" sz="1400" dirty="0" smtClean="0"/>
              <a:t>〕</a:t>
            </a:r>
          </a:p>
          <a:p>
            <a:pPr eaLnBrk="1" hangingPunct="1">
              <a:spcBef>
                <a:spcPct val="0"/>
              </a:spcBef>
              <a:defRPr/>
            </a:pPr>
            <a:r>
              <a:rPr lang="ja-JP" altLang="en-US" sz="1400" dirty="0" smtClean="0"/>
              <a:t>研究ノートをつける目的について理解させる。</a:t>
            </a:r>
            <a:endParaRPr lang="en-US" altLang="zh-CN" sz="1400" dirty="0" smtClean="0"/>
          </a:p>
          <a:p>
            <a:pPr eaLnBrk="1" hangingPunct="1">
              <a:spcBef>
                <a:spcPct val="0"/>
              </a:spcBef>
              <a:defRPr/>
            </a:pPr>
            <a:endParaRPr lang="en-US" altLang="ja-JP" sz="1400" dirty="0" smtClean="0"/>
          </a:p>
          <a:p>
            <a:pPr eaLnBrk="1" hangingPunct="1">
              <a:spcBef>
                <a:spcPct val="0"/>
              </a:spcBef>
              <a:defRPr/>
            </a:pPr>
            <a:r>
              <a:rPr lang="en-US" altLang="ja-JP" sz="1400" dirty="0" smtClean="0"/>
              <a:t>〔</a:t>
            </a:r>
            <a:r>
              <a:rPr lang="ja-JP" altLang="en-US" sz="1400" dirty="0" smtClean="0"/>
              <a:t>説明</a:t>
            </a:r>
            <a:r>
              <a:rPr lang="en-US" altLang="ja-JP" sz="1400" dirty="0" smtClean="0"/>
              <a:t>〕</a:t>
            </a:r>
            <a:endParaRPr lang="ja-JP" altLang="zh-CN" sz="1400" dirty="0" smtClean="0"/>
          </a:p>
          <a:p>
            <a:pPr eaLnBrk="1" hangingPunct="1">
              <a:spcBef>
                <a:spcPct val="0"/>
              </a:spcBef>
              <a:defRPr/>
            </a:pPr>
            <a:r>
              <a:rPr lang="ja-JP" altLang="en-US" sz="1400" dirty="0" smtClean="0"/>
              <a:t>　研究</a:t>
            </a:r>
            <a:r>
              <a:rPr lang="zh-CN" altLang="en-US" sz="1400" dirty="0" smtClean="0"/>
              <a:t>ノートは実験を行う研究者にとって必</a:t>
            </a:r>
            <a:r>
              <a:rPr lang="ja-JP" altLang="en-US" sz="1400" dirty="0" smtClean="0"/>
              <a:t>携</a:t>
            </a:r>
            <a:r>
              <a:rPr lang="zh-CN" altLang="en-US" sz="1400" dirty="0" smtClean="0"/>
              <a:t>のものであり、実験に関する記録の中では最も重要なものである。</a:t>
            </a:r>
          </a:p>
          <a:p>
            <a:pPr eaLnBrk="1" hangingPunct="1">
              <a:spcBef>
                <a:spcPct val="0"/>
              </a:spcBef>
              <a:defRPr/>
            </a:pPr>
            <a:r>
              <a:rPr lang="ja-JP" altLang="en-US" sz="1400" dirty="0" smtClean="0"/>
              <a:t>　研究</a:t>
            </a:r>
            <a:r>
              <a:rPr lang="zh-CN" altLang="en-US" sz="1400" dirty="0" smtClean="0"/>
              <a:t>ノートを取る第一の直接的な目的は、実験の記録、手順を</a:t>
            </a:r>
            <a:r>
              <a:rPr lang="ja-JP" altLang="en-US" sz="1400" dirty="0" smtClean="0"/>
              <a:t>記録として</a:t>
            </a:r>
            <a:r>
              <a:rPr lang="zh-CN" altLang="en-US" sz="1400" dirty="0" smtClean="0"/>
              <a:t>残すことである。これによって実験中及び事後検討を付け加えたり、整理する事が出来る。実験を行ってる内、自分の目的や手順を見失うこと、また、予期せぬ現象が起こったりすること、実験中に何らかの戦略変更、判断を迫られることがある。このような場合にも、目的、手順の再確認、思考、行動の補助及び事後分析に役立つ</a:t>
            </a:r>
            <a:r>
              <a:rPr lang="ja-JP" altLang="en-US" sz="1400" dirty="0" err="1" smtClean="0"/>
              <a:t>。</a:t>
            </a:r>
            <a:endParaRPr lang="en-US" altLang="ja-JP" sz="1400" dirty="0" smtClean="0"/>
          </a:p>
          <a:p>
            <a:pPr eaLnBrk="1" hangingPunct="1">
              <a:spcBef>
                <a:spcPct val="0"/>
              </a:spcBef>
              <a:defRPr/>
            </a:pPr>
            <a:r>
              <a:rPr lang="ja-JP" altLang="en-US" sz="1400" dirty="0" smtClean="0"/>
              <a:t>　このような記録がいつ誰が、発明について着想、具体化、完成させたのかを証明することが可能であるから、発明者や発明完成時期の立証などの際に、証拠として用いられる。</a:t>
            </a:r>
            <a:endParaRPr lang="en-US" altLang="ja-JP" sz="1400" dirty="0" smtClean="0"/>
          </a:p>
          <a:p>
            <a:pPr eaLnBrk="1" hangingPunct="1">
              <a:spcBef>
                <a:spcPct val="0"/>
              </a:spcBef>
              <a:defRPr/>
            </a:pPr>
            <a:endParaRPr lang="ja-JP" altLang="en-US" sz="1400" dirty="0" smtClean="0"/>
          </a:p>
          <a:p>
            <a:pPr>
              <a:defRPr/>
            </a:pPr>
            <a:r>
              <a:rPr lang="en-US" altLang="ja-JP" sz="1400" dirty="0" smtClean="0"/>
              <a:t>※</a:t>
            </a:r>
            <a:r>
              <a:rPr lang="ja-JP" altLang="en-US" sz="1400" dirty="0" smtClean="0"/>
              <a:t>参考事例</a:t>
            </a:r>
            <a:endParaRPr lang="en-US" altLang="ja-JP" sz="1400" dirty="0" smtClean="0"/>
          </a:p>
          <a:p>
            <a:pPr>
              <a:defRPr/>
            </a:pPr>
            <a:r>
              <a:rPr lang="ja-JP" altLang="en-US" sz="1400" dirty="0" smtClean="0"/>
              <a:t>事例：ピッツバーグ大学</a:t>
            </a:r>
            <a:r>
              <a:rPr lang="en-US" altLang="ja-JP" sz="1400" dirty="0" err="1" smtClean="0"/>
              <a:t>vs</a:t>
            </a:r>
            <a:r>
              <a:rPr lang="ja-JP" altLang="en-US" sz="1400" dirty="0" smtClean="0"/>
              <a:t>ヘドリック事件（</a:t>
            </a:r>
            <a:r>
              <a:rPr kumimoji="1" lang="ja-JP" altLang="ja-JP" sz="1400" dirty="0" smtClean="0">
                <a:cs typeface="ＭＳ Ｐゴシック" charset="0"/>
              </a:rPr>
              <a:t>平成</a:t>
            </a:r>
            <a:r>
              <a:rPr kumimoji="1" lang="en-US" altLang="ja-JP" sz="1400" dirty="0" smtClean="0">
                <a:cs typeface="ＭＳ Ｐゴシック" charset="0"/>
              </a:rPr>
              <a:t>21</a:t>
            </a:r>
            <a:r>
              <a:rPr kumimoji="1" lang="ja-JP" altLang="ja-JP" sz="1400" dirty="0" smtClean="0">
                <a:cs typeface="ＭＳ Ｐゴシック" charset="0"/>
              </a:rPr>
              <a:t>年</a:t>
            </a:r>
            <a:r>
              <a:rPr kumimoji="1" lang="en-US" altLang="ja-JP" sz="1400" dirty="0" smtClean="0">
                <a:cs typeface="ＭＳ Ｐゴシック" charset="0"/>
              </a:rPr>
              <a:t>7</a:t>
            </a:r>
            <a:r>
              <a:rPr kumimoji="1" lang="ja-JP" altLang="ja-JP" sz="1400" dirty="0" smtClean="0">
                <a:cs typeface="ＭＳ Ｐゴシック" charset="0"/>
              </a:rPr>
              <a:t>月</a:t>
            </a:r>
            <a:r>
              <a:rPr kumimoji="1" lang="en-US" altLang="ja-JP" sz="1400" dirty="0" smtClean="0">
                <a:cs typeface="ＭＳ Ｐゴシック" charset="0"/>
              </a:rPr>
              <a:t>23</a:t>
            </a:r>
            <a:r>
              <a:rPr kumimoji="1" lang="ja-JP" altLang="ja-JP" sz="1400" dirty="0" smtClean="0">
                <a:cs typeface="ＭＳ Ｐゴシック" charset="0"/>
              </a:rPr>
              <a:t>日　連邦巡回区控訴裁判所（</a:t>
            </a:r>
            <a:r>
              <a:rPr kumimoji="1" lang="en-US" altLang="ja-JP" sz="1400" dirty="0" smtClean="0">
                <a:cs typeface="ＭＳ Ｐゴシック" charset="0"/>
              </a:rPr>
              <a:t>CAFC</a:t>
            </a:r>
            <a:r>
              <a:rPr kumimoji="1" lang="ja-JP" altLang="ja-JP" sz="1400" dirty="0" smtClean="0">
                <a:cs typeface="ＭＳ Ｐゴシック" charset="0"/>
              </a:rPr>
              <a:t>）</a:t>
            </a:r>
            <a:r>
              <a:rPr lang="ja-JP" altLang="en-US" sz="1400" dirty="0" smtClean="0"/>
              <a:t>　国際商事法務</a:t>
            </a:r>
            <a:r>
              <a:rPr lang="en-US" altLang="ja-JP" sz="1400" dirty="0" smtClean="0"/>
              <a:t>Vol.38,No.1 111</a:t>
            </a:r>
            <a:r>
              <a:rPr lang="ja-JP" altLang="en-US" sz="1400" dirty="0" smtClean="0"/>
              <a:t>頁）</a:t>
            </a:r>
          </a:p>
          <a:p>
            <a:pPr>
              <a:defRPr/>
            </a:pPr>
            <a:r>
              <a:rPr lang="ja-JP" altLang="en-US" sz="1400" dirty="0" smtClean="0"/>
              <a:t>ヘドリックが参加する前に、他の研究者たちが着想を抱いていたかが問題</a:t>
            </a:r>
            <a:endParaRPr lang="zh-CN" altLang="en-US" sz="1400" dirty="0" smtClean="0"/>
          </a:p>
          <a:p>
            <a:pPr eaLnBrk="1" hangingPunct="1">
              <a:spcBef>
                <a:spcPct val="0"/>
              </a:spcBef>
              <a:defRPr/>
            </a:pPr>
            <a:r>
              <a:rPr lang="ja-JP" altLang="en-US" sz="1400" dirty="0" smtClean="0"/>
              <a:t>いずれも、発明者の認定において、研究ノートの記載が証拠として用いられた。</a:t>
            </a:r>
            <a:r>
              <a:rPr lang="zh-CN" altLang="en-US" sz="1400" dirty="0" smtClean="0"/>
              <a:t> </a:t>
            </a:r>
          </a:p>
          <a:p>
            <a:pPr eaLnBrk="1" hangingPunct="1">
              <a:spcBef>
                <a:spcPct val="0"/>
              </a:spcBef>
              <a:defRPr/>
            </a:pPr>
            <a:endParaRPr lang="zh-CN" altLang="en-US" sz="1400" dirty="0" smtClean="0"/>
          </a:p>
          <a:p>
            <a:pPr eaLnBrk="1" hangingPunct="1">
              <a:spcBef>
                <a:spcPct val="0"/>
              </a:spcBef>
              <a:defRPr/>
            </a:pPr>
            <a:endParaRPr lang="zh-CN"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3619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　意匠公報テキスト検索画面の説明</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検索キーワードとして、意匠に係る物品の名称を用いて検索を行う。</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ここでは、傘の柄に関する意匠を検索する例を示している。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なお、物品名だけでなく、登録日や出願人／意匠権者名などによる絞り込みも可能であるが、ここでは、キーワードのみを用いて検索する例を示すにとどめる。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キーワードとして、傘</a:t>
            </a:r>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柄を検索式として入力し、検索ボタンをクリックすると次のスライドが表示される。</a:t>
            </a:r>
            <a:endParaRPr lang="zh-CN" altLang="en-US" smtClean="0">
              <a:solidFill>
                <a:srgbClr val="000000"/>
              </a:solidFill>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136195" name="スライド番号プレースホルダー 3"/>
          <p:cNvSpPr>
            <a:spLocks noGrp="1"/>
          </p:cNvSpPr>
          <p:nvPr>
            <p:ph type="sldNum" sz="quarter" idx="5"/>
          </p:nvPr>
        </p:nvSpPr>
        <p:spPr bwMode="auto">
          <a:noFill/>
          <a:ln>
            <a:miter lim="800000"/>
            <a:headEnd/>
            <a:tailEnd/>
          </a:ln>
        </p:spPr>
        <p:txBody>
          <a:bodyPr/>
          <a:lstStyle/>
          <a:p>
            <a:fld id="{21777CE7-16B8-497B-AA03-256A8D3029BC}" type="slidenum">
              <a:rPr lang="en-US" altLang="ja-JP" smtClean="0"/>
              <a:pPr/>
              <a:t>50</a:t>
            </a:fld>
            <a:endParaRPr lang="en-US"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3824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意匠公報テキスト検索の検索結果の表示画面の説明</a:t>
            </a:r>
            <a:endParaRPr lang="en-US" altLang="ja-JP" smtClean="0">
              <a:solidFill>
                <a:srgbClr val="000000"/>
              </a:solidFill>
              <a:latin typeface="ＭＳ Ｐゴシック" charset="-128"/>
              <a:ea typeface="ＭＳ Ｐゴシック" charset="-128"/>
            </a:endParaRP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左に示す画面のように、傘と柄をキーワードとして用いて検索を行った結果、６０件の意匠公報がヒットしたことが表示されている。ここで、一覧表示をクリックすると、右に示す検索結果一覧画面が表示される。</a:t>
            </a:r>
            <a:endParaRPr lang="en-US" altLang="ja-JP" smtClean="0">
              <a:solidFill>
                <a:srgbClr val="000000"/>
              </a:solidFill>
              <a:latin typeface="ＭＳ Ｐゴシック" charset="-128"/>
              <a:ea typeface="ＭＳ Ｐゴシック" charset="-128"/>
            </a:endParaRPr>
          </a:p>
        </p:txBody>
      </p:sp>
      <p:sp>
        <p:nvSpPr>
          <p:cNvPr id="138243" name="スライド番号プレースホルダー 3"/>
          <p:cNvSpPr>
            <a:spLocks noGrp="1"/>
          </p:cNvSpPr>
          <p:nvPr>
            <p:ph type="sldNum" sz="quarter" idx="5"/>
          </p:nvPr>
        </p:nvSpPr>
        <p:spPr bwMode="auto">
          <a:noFill/>
          <a:ln>
            <a:miter lim="800000"/>
            <a:headEnd/>
            <a:tailEnd/>
          </a:ln>
        </p:spPr>
        <p:txBody>
          <a:bodyPr/>
          <a:lstStyle/>
          <a:p>
            <a:fld id="{09E3431F-361E-4039-8689-0E8ABFBF975D}" type="slidenum">
              <a:rPr lang="en-US" altLang="ja-JP" smtClean="0"/>
              <a:pPr/>
              <a:t>51</a:t>
            </a:fld>
            <a:endParaRPr lang="en-US"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4029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ＭＳ Ｐゴシック" charset="-128"/>
                <a:ea typeface="ＭＳ Ｐゴシック" charset="-128"/>
              </a:rPr>
              <a:t>意匠公報テキスト検索の検索結果の表示画面の説明</a:t>
            </a:r>
          </a:p>
          <a:p>
            <a:endParaRPr lang="en-US" altLang="zh-CN" smtClean="0">
              <a:solidFill>
                <a:srgbClr val="000000"/>
              </a:solidFill>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一覧表示画面に表示されたいずれか特定のものをクリックすると、その意匠の意匠権者や出願日・登録日などの詳細情報が表示される。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なお、検索に用いたキーワードは赤字で表示されている。</a:t>
            </a:r>
            <a:endParaRPr lang="en-US" altLang="ja-JP" smtClean="0">
              <a:solidFill>
                <a:srgbClr val="000000"/>
              </a:solidFill>
              <a:latin typeface="ＭＳ Ｐゴシック" charset="-128"/>
              <a:ea typeface="ＭＳ Ｐゴシック" charset="-128"/>
            </a:endParaRPr>
          </a:p>
          <a:p>
            <a:endParaRPr lang="zh-CN" altLang="en-US" smtClean="0">
              <a:solidFill>
                <a:srgbClr val="000000"/>
              </a:solidFill>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140291" name="スライド番号プレースホルダー 3"/>
          <p:cNvSpPr>
            <a:spLocks noGrp="1"/>
          </p:cNvSpPr>
          <p:nvPr>
            <p:ph type="sldNum" sz="quarter" idx="5"/>
          </p:nvPr>
        </p:nvSpPr>
        <p:spPr bwMode="auto">
          <a:noFill/>
          <a:ln>
            <a:miter lim="800000"/>
            <a:headEnd/>
            <a:tailEnd/>
          </a:ln>
        </p:spPr>
        <p:txBody>
          <a:bodyPr/>
          <a:lstStyle/>
          <a:p>
            <a:fld id="{C2EEE479-C4C8-4BBE-BED9-031ED7D840F2}" type="slidenum">
              <a:rPr lang="en-US" altLang="ja-JP" smtClean="0"/>
              <a:pPr/>
              <a:t>52</a:t>
            </a:fld>
            <a:endParaRPr lang="en-US"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6"/>
          <p:cNvSpPr>
            <a:spLocks noGrp="1"/>
          </p:cNvSpPr>
          <p:nvPr>
            <p:ph type="sldNum" sz="quarter" idx="5"/>
          </p:nvPr>
        </p:nvSpPr>
        <p:spPr bwMode="auto">
          <a:noFill/>
          <a:ln>
            <a:miter lim="800000"/>
            <a:headEnd/>
            <a:tailEnd/>
          </a:ln>
        </p:spPr>
        <p:txBody>
          <a:bodyPr/>
          <a:lstStyle/>
          <a:p>
            <a:fld id="{6B499173-BC42-437B-9AC4-22571E2B5448}" type="slidenum">
              <a:rPr lang="en-US" altLang="ja-JP" smtClean="0">
                <a:solidFill>
                  <a:srgbClr val="000000"/>
                </a:solidFill>
              </a:rPr>
              <a:pPr/>
              <a:t>53</a:t>
            </a:fld>
            <a:endParaRPr lang="en-US" altLang="ja-JP" smtClean="0">
              <a:solidFill>
                <a:srgbClr val="000000"/>
              </a:solidFill>
            </a:endParaRPr>
          </a:p>
        </p:txBody>
      </p:sp>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4438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米国の特許情報検索サイトを紹介する。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参考までに、米国でも同様の調査が可能であることを説明する。</a:t>
            </a:r>
          </a:p>
        </p:txBody>
      </p:sp>
      <p:sp>
        <p:nvSpPr>
          <p:cNvPr id="144387" name="スライド番号プレースホルダー 3"/>
          <p:cNvSpPr>
            <a:spLocks noGrp="1"/>
          </p:cNvSpPr>
          <p:nvPr>
            <p:ph type="sldNum" sz="quarter" idx="5"/>
          </p:nvPr>
        </p:nvSpPr>
        <p:spPr bwMode="auto">
          <a:noFill/>
          <a:ln>
            <a:miter lim="800000"/>
            <a:headEnd/>
            <a:tailEnd/>
          </a:ln>
        </p:spPr>
        <p:txBody>
          <a:bodyPr/>
          <a:lstStyle/>
          <a:p>
            <a:fld id="{23714AC9-BC76-4974-B79C-6B516B4EECAD}" type="slidenum">
              <a:rPr lang="en-US" altLang="ja-JP" smtClean="0"/>
              <a:pPr/>
              <a:t>54</a:t>
            </a:fld>
            <a:endParaRPr lang="en-US"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4643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欧州特許庁（</a:t>
            </a:r>
            <a:r>
              <a:rPr kumimoji="1" lang="en-US" altLang="ja-JP" smtClean="0">
                <a:latin typeface="ＭＳ Ｐゴシック" charset="-128"/>
                <a:ea typeface="ＭＳ Ｐゴシック" charset="-128"/>
              </a:rPr>
              <a:t>EPO</a:t>
            </a:r>
            <a:r>
              <a:rPr kumimoji="1" lang="ja-JP" altLang="en-US" smtClean="0">
                <a:latin typeface="ＭＳ Ｐゴシック" charset="-128"/>
                <a:ea typeface="ＭＳ Ｐゴシック" charset="-128"/>
              </a:rPr>
              <a:t>）の特許情報検索サイトを紹介する。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参考までに、欧州特許庁でも同様の調査が可能であることを説明する。</a:t>
            </a:r>
          </a:p>
        </p:txBody>
      </p:sp>
      <p:sp>
        <p:nvSpPr>
          <p:cNvPr id="146435" name="スライド番号プレースホルダー 3"/>
          <p:cNvSpPr>
            <a:spLocks noGrp="1"/>
          </p:cNvSpPr>
          <p:nvPr>
            <p:ph type="sldNum" sz="quarter" idx="5"/>
          </p:nvPr>
        </p:nvSpPr>
        <p:spPr bwMode="auto">
          <a:noFill/>
          <a:ln>
            <a:miter lim="800000"/>
            <a:headEnd/>
            <a:tailEnd/>
          </a:ln>
        </p:spPr>
        <p:txBody>
          <a:bodyPr/>
          <a:lstStyle/>
          <a:p>
            <a:fld id="{AE69D71A-4287-497C-A20C-5CDEDA858C88}" type="slidenum">
              <a:rPr lang="en-US" altLang="ja-JP" smtClean="0"/>
              <a:pPr/>
              <a:t>55</a:t>
            </a:fld>
            <a:endParaRPr lang="en-US"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484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中国の特許情報検索サイトを紹介する。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参考までに、中国でも同様の調査が可能であることを説明する。</a:t>
            </a:r>
          </a:p>
          <a:p>
            <a:endParaRPr kumimoji="1" lang="ja-JP" altLang="en-US" smtClean="0">
              <a:latin typeface="ＭＳ Ｐゴシック" charset="-128"/>
              <a:ea typeface="ＭＳ Ｐゴシック" charset="-128"/>
            </a:endParaRPr>
          </a:p>
        </p:txBody>
      </p:sp>
      <p:sp>
        <p:nvSpPr>
          <p:cNvPr id="148483" name="スライド番号プレースホルダー 3"/>
          <p:cNvSpPr>
            <a:spLocks noGrp="1"/>
          </p:cNvSpPr>
          <p:nvPr>
            <p:ph type="sldNum" sz="quarter" idx="5"/>
          </p:nvPr>
        </p:nvSpPr>
        <p:spPr bwMode="auto">
          <a:noFill/>
          <a:ln>
            <a:miter lim="800000"/>
            <a:headEnd/>
            <a:tailEnd/>
          </a:ln>
        </p:spPr>
        <p:txBody>
          <a:bodyPr/>
          <a:lstStyle/>
          <a:p>
            <a:fld id="{FEAEABBF-2826-4CCD-B966-CABB9897CF7D}" type="slidenum">
              <a:rPr lang="en-US" altLang="ja-JP" smtClean="0"/>
              <a:pPr/>
              <a:t>56</a:t>
            </a:fld>
            <a:endParaRPr lang="en-US"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0530" name="ノート プレースホルダー 2"/>
          <p:cNvSpPr>
            <a:spLocks noGrp="1"/>
          </p:cNvSpPr>
          <p:nvPr>
            <p:ph type="body" idx="1"/>
          </p:nvPr>
        </p:nvSpPr>
        <p:spPr bwMode="auto">
          <a:xfrm>
            <a:off x="738188" y="4681538"/>
            <a:ext cx="5761037" cy="4471987"/>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韓国の特許情報検索サイトを紹介する。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参考までに、韓国でも同様の調査が可能であることを説明する。</a:t>
            </a:r>
          </a:p>
          <a:p>
            <a:endParaRPr kumimoji="1" lang="ja-JP" altLang="en-US" smtClean="0">
              <a:latin typeface="ＭＳ Ｐゴシック" charset="-128"/>
              <a:ea typeface="ＭＳ Ｐゴシック" charset="-128"/>
            </a:endParaRPr>
          </a:p>
        </p:txBody>
      </p:sp>
      <p:sp>
        <p:nvSpPr>
          <p:cNvPr id="150531" name="スライド番号プレースホルダー 3"/>
          <p:cNvSpPr>
            <a:spLocks noGrp="1"/>
          </p:cNvSpPr>
          <p:nvPr>
            <p:ph type="sldNum" sz="quarter" idx="5"/>
          </p:nvPr>
        </p:nvSpPr>
        <p:spPr bwMode="auto">
          <a:noFill/>
          <a:ln>
            <a:miter lim="800000"/>
            <a:headEnd/>
            <a:tailEnd/>
          </a:ln>
        </p:spPr>
        <p:txBody>
          <a:bodyPr/>
          <a:lstStyle/>
          <a:p>
            <a:fld id="{74B4BBA7-8124-4C28-98D6-AF930D0A553A}" type="slidenum">
              <a:rPr lang="en-US" altLang="ja-JP" smtClean="0"/>
              <a:pPr/>
              <a:t>57</a:t>
            </a:fld>
            <a:endParaRPr lang="en-US"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6"/>
          <p:cNvSpPr>
            <a:spLocks noGrp="1"/>
          </p:cNvSpPr>
          <p:nvPr>
            <p:ph type="sldNum" sz="quarter" idx="5"/>
          </p:nvPr>
        </p:nvSpPr>
        <p:spPr bwMode="auto">
          <a:noFill/>
          <a:ln>
            <a:miter lim="800000"/>
            <a:headEnd/>
            <a:tailEnd/>
          </a:ln>
        </p:spPr>
        <p:txBody>
          <a:bodyPr/>
          <a:lstStyle/>
          <a:p>
            <a:fld id="{EC6412D7-BF3F-4E5C-80ED-C4BE53998D9B}" type="slidenum">
              <a:rPr lang="en-US" altLang="ja-JP" smtClean="0">
                <a:solidFill>
                  <a:srgbClr val="000000"/>
                </a:solidFill>
              </a:rPr>
              <a:pPr/>
              <a:t>58</a:t>
            </a:fld>
            <a:endParaRPr lang="en-US" altLang="ja-JP" smtClean="0">
              <a:solidFill>
                <a:srgbClr val="000000"/>
              </a:solidFill>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endParaRPr lang="ja-JP" altLang="en-US" smtClean="0">
              <a:latin typeface="ＭＳ Ｐゴシック" charset="-128"/>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solidFill>
                  <a:srgbClr val="000000"/>
                </a:solidFill>
                <a:latin typeface="ＭＳ Ｐゴシック" charset="-128"/>
                <a:ea typeface="ＭＳ Ｐゴシック" charset="-128"/>
              </a:rPr>
              <a:t>〔</a:t>
            </a:r>
            <a:r>
              <a:rPr kumimoji="1" lang="ja-JP" altLang="en-US" smtClean="0">
                <a:solidFill>
                  <a:srgbClr val="000000"/>
                </a:solidFill>
                <a:latin typeface="ＭＳ Ｐゴシック" charset="-128"/>
                <a:ea typeface="ＭＳ Ｐゴシック" charset="-128"/>
              </a:rPr>
              <a:t>狙い</a:t>
            </a:r>
            <a:r>
              <a:rPr kumimoji="1" lang="en-US" altLang="ja-JP" smtClean="0">
                <a:solidFill>
                  <a:srgbClr val="000000"/>
                </a:solidFill>
                <a:latin typeface="ＭＳ Ｐゴシック" charset="-128"/>
                <a:ea typeface="ＭＳ Ｐゴシック" charset="-128"/>
              </a:rPr>
              <a:t>〕</a:t>
            </a:r>
            <a:endParaRPr kumimoji="1" lang="ja-JP" altLang="en-US" smtClean="0">
              <a:solidFill>
                <a:srgbClr val="000000"/>
              </a:solidFill>
              <a:latin typeface="ＭＳ Ｐゴシック" charset="-128"/>
              <a:ea typeface="ＭＳ Ｐゴシック" charset="-128"/>
            </a:endParaRPr>
          </a:p>
          <a:p>
            <a:r>
              <a:rPr kumimoji="1" lang="ja-JP" altLang="en-US" smtClean="0">
                <a:solidFill>
                  <a:srgbClr val="000000"/>
                </a:solidFill>
                <a:latin typeface="ＭＳ Ｐゴシック" charset="-128"/>
                <a:ea typeface="ＭＳ Ｐゴシック" charset="-128"/>
              </a:rPr>
              <a:t>この項目では、研究・技術開発活動において、何故先行技術文献調査が必要であるのかや、先行技術文献調査を行う目的・時期やその重要性について解説を行う。</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先行技術調査の趣旨や目的について説明する。詳細は次のスライドを参照。</a:t>
            </a:r>
            <a:endParaRPr kumimoji="1" lang="en-US" altLang="ja-JP" smtClean="0">
              <a:latin typeface="ＭＳ Ｐゴシック" charset="-128"/>
              <a:ea typeface="ＭＳ Ｐゴシック" charset="-128"/>
            </a:endParaRPr>
          </a:p>
        </p:txBody>
      </p:sp>
      <p:sp>
        <p:nvSpPr>
          <p:cNvPr id="46083" name="スライド番号プレースホルダー 3"/>
          <p:cNvSpPr>
            <a:spLocks noGrp="1"/>
          </p:cNvSpPr>
          <p:nvPr>
            <p:ph type="sldNum" sz="quarter" idx="5"/>
          </p:nvPr>
        </p:nvSpPr>
        <p:spPr bwMode="auto">
          <a:noFill/>
          <a:ln>
            <a:miter lim="800000"/>
            <a:headEnd/>
            <a:tailEnd/>
          </a:ln>
        </p:spPr>
        <p:txBody>
          <a:bodyPr/>
          <a:lstStyle/>
          <a:p>
            <a:fld id="{4279C844-603B-45A4-B491-BC5742D231B2}"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6"/>
          <p:cNvSpPr>
            <a:spLocks noGrp="1"/>
          </p:cNvSpPr>
          <p:nvPr>
            <p:ph type="sldNum" sz="quarter" idx="5"/>
          </p:nvPr>
        </p:nvSpPr>
        <p:spPr bwMode="auto">
          <a:noFill/>
          <a:ln>
            <a:miter lim="800000"/>
            <a:headEnd/>
            <a:tailEnd/>
          </a:ln>
        </p:spPr>
        <p:txBody>
          <a:bodyPr/>
          <a:lstStyle/>
          <a:p>
            <a:fld id="{38F0B47D-E8A6-4720-9716-A330C6648BD9}" type="slidenum">
              <a:rPr lang="en-US" altLang="ja-JP" smtClean="0"/>
              <a:pPr/>
              <a:t>7</a:t>
            </a:fld>
            <a:endParaRPr lang="en-US" altLang="ja-JP" smtClean="0"/>
          </a:p>
        </p:txBody>
      </p:sp>
      <p:sp>
        <p:nvSpPr>
          <p:cNvPr id="48130" name="Rectangle 2"/>
          <p:cNvSpPr>
            <a:spLocks noGrp="1" noRot="1" noChangeAspect="1" noChangeArrowheads="1" noTextEdit="1"/>
          </p:cNvSpPr>
          <p:nvPr>
            <p:ph type="sldImg"/>
          </p:nvPr>
        </p:nvSpPr>
        <p:spPr bwMode="auto">
          <a:xfrm>
            <a:off x="711200" y="430213"/>
            <a:ext cx="5383213" cy="3727450"/>
          </a:xfrm>
          <a:noFill/>
          <a:ln>
            <a:solidFill>
              <a:srgbClr val="000000"/>
            </a:solidFill>
            <a:miter lim="800000"/>
            <a:headEnd/>
            <a:tailEnd/>
          </a:ln>
        </p:spPr>
      </p:sp>
      <p:sp>
        <p:nvSpPr>
          <p:cNvPr id="48131" name="Rectangle 3"/>
          <p:cNvSpPr>
            <a:spLocks noGrp="1" noChangeArrowheads="1"/>
          </p:cNvSpPr>
          <p:nvPr>
            <p:ph type="body" idx="1"/>
          </p:nvPr>
        </p:nvSpPr>
        <p:spPr bwMode="auto">
          <a:xfrm>
            <a:off x="666750" y="4343400"/>
            <a:ext cx="5472113" cy="5322888"/>
          </a:xfrm>
          <a:noFill/>
        </p:spPr>
        <p:txBody>
          <a:bodyPr wrap="square" lIns="91440" tIns="45720" rIns="91440" bIns="45720" numCol="1" anchor="t" anchorCtr="0" compatLnSpc="1">
            <a:prstTxWarp prst="textNoShape">
              <a:avLst/>
            </a:prstTxWarp>
          </a:bodyPr>
          <a:lstStyle/>
          <a:p>
            <a:pPr algn="just"/>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pPr algn="just"/>
            <a:r>
              <a:rPr lang="ja-JP" altLang="en-US" smtClean="0">
                <a:latin typeface="ＭＳ Ｐゴシック" charset="-128"/>
                <a:ea typeface="ＭＳ Ｐゴシック" charset="-128"/>
              </a:rPr>
              <a:t>先行技術文献調査を行う場面と目的、そのメリットなどを理解させる。</a:t>
            </a:r>
            <a:endParaRPr lang="en-US" altLang="ja-JP" smtClean="0">
              <a:latin typeface="ＭＳ Ｐゴシック" charset="-128"/>
              <a:ea typeface="ＭＳ Ｐゴシック" charset="-128"/>
            </a:endParaRPr>
          </a:p>
          <a:p>
            <a:pPr algn="just"/>
            <a:endParaRPr lang="en-US" altLang="ja-JP" smtClean="0">
              <a:latin typeface="ＭＳ Ｐゴシック" charset="-128"/>
              <a:ea typeface="ＭＳ Ｐゴシック" charset="-128"/>
            </a:endParaRPr>
          </a:p>
          <a:p>
            <a:pPr algn="just"/>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pPr algn="just"/>
            <a:r>
              <a:rPr lang="ja-JP" altLang="en-US" smtClean="0">
                <a:latin typeface="ＭＳ Ｐゴシック" charset="-128"/>
                <a:ea typeface="ＭＳ Ｐゴシック" charset="-128"/>
              </a:rPr>
              <a:t>研究開発、製品開発の進行段階のそれぞれにおいて、異なる目的で先行技術調査を行うことが有効であること、他社からの侵害警告に対する対応としても先行技術調査が有効であることなどを説明することで、研究開発活動や知的財産管理活動において、先行技術調査が重要であることを理解させる。</a:t>
            </a:r>
            <a:endParaRPr lang="en-US" altLang="ja-JP" smtClean="0">
              <a:latin typeface="ＭＳ Ｐゴシック" charset="-128"/>
              <a:ea typeface="ＭＳ Ｐゴシック" charset="-128"/>
            </a:endParaRPr>
          </a:p>
          <a:p>
            <a:pPr algn="just"/>
            <a:endParaRPr lang="en-US" altLang="ja-JP" smtClean="0">
              <a:latin typeface="ＭＳ Ｐゴシック" charset="-128"/>
              <a:ea typeface="ＭＳ Ｐゴシック" charset="-128"/>
            </a:endParaRPr>
          </a:p>
          <a:p>
            <a:pPr algn="just"/>
            <a:endParaRPr lang="en-US" altLang="ja-JP" smtClean="0">
              <a:latin typeface="ＭＳ Ｐゴシック" charset="-128"/>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１年間に審査される件数のうち約半分程度が拒絶されている現状を説明し、効率の良い特許取得のためには、先行技術調査を実施することが有効であることを説明する。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審査により特許出願が拒絶される理由のほとんどが、新規性・進歩性の欠如を理由とするものである。先行技術調査を行なって、自分のなした発明と公知技術とを比較して、あらかじめ、公知技術との差異やその差異による効果を出願する発明に盛り込むことにより、新規性や進歩性がないとして拒絶されるリスクを軽減することが可能とな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また、みすみす拒絶となる発明を出願することがなくなることから、出願費用を節約することもできる。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p:txBody>
      </p:sp>
      <p:sp>
        <p:nvSpPr>
          <p:cNvPr id="50179" name="スライド番号プレースホルダー 3"/>
          <p:cNvSpPr>
            <a:spLocks noGrp="1"/>
          </p:cNvSpPr>
          <p:nvPr>
            <p:ph type="sldNum" sz="quarter" idx="5"/>
          </p:nvPr>
        </p:nvSpPr>
        <p:spPr bwMode="auto">
          <a:noFill/>
          <a:ln>
            <a:miter lim="800000"/>
            <a:headEnd/>
            <a:tailEnd/>
          </a:ln>
        </p:spPr>
        <p:txBody>
          <a:bodyPr/>
          <a:lstStyle/>
          <a:p>
            <a:fld id="{62E8759B-7C9E-4436-BE32-9B0011AD9F92}"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6"/>
          <p:cNvSpPr>
            <a:spLocks noGrp="1"/>
          </p:cNvSpPr>
          <p:nvPr>
            <p:ph type="sldNum" sz="quarter" idx="5"/>
          </p:nvPr>
        </p:nvSpPr>
        <p:spPr bwMode="auto">
          <a:noFill/>
          <a:ln>
            <a:miter lim="800000"/>
            <a:headEnd/>
            <a:tailEnd/>
          </a:ln>
        </p:spPr>
        <p:txBody>
          <a:bodyPr/>
          <a:lstStyle/>
          <a:p>
            <a:fld id="{35ED2AB9-12D0-47DF-A304-2040BB5166A5}" type="slidenum">
              <a:rPr lang="en-US" altLang="ja-JP" smtClean="0">
                <a:solidFill>
                  <a:srgbClr val="000000"/>
                </a:solidFill>
              </a:rPr>
              <a:pPr/>
              <a:t>9</a:t>
            </a:fld>
            <a:endParaRPr lang="en-US" altLang="ja-JP" smtClean="0">
              <a:solidFill>
                <a:srgbClr val="000000"/>
              </a:solidFill>
            </a:endParaRPr>
          </a:p>
        </p:txBody>
      </p:sp>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dirty="0"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ＭＳ Ｐゴシック" pitchFamily="50" charset="-128"/>
              </a:defRPr>
            </a:lvl1pPr>
          </a:lstStyle>
          <a:p>
            <a:pPr>
              <a:defRPr/>
            </a:pPr>
            <a:fld id="{58D437D4-280A-44D4-8645-876C9EFDB17B}"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099C0785-A452-414A-966F-72AC31E833B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25EE07B7-69B4-4A8A-B5CA-E836053F1477}" type="datetime8">
              <a:rPr lang="en-US" altLang="ja-JP"/>
              <a:pPr>
                <a:defRPr/>
              </a:pPr>
              <a:t>4/9/2013 9:13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9A62F2A2-92A0-44F3-838C-E7B387169DE8}" type="slidenum">
              <a:rPr lang="en-US" altLang="ja-JP"/>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4D90B4F3-BC7A-40AF-BBD7-EB69E933FB7F}"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8A4C5139-4FA0-46FB-A731-CED4CF6487E1}"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5AAEFDE6-5C2E-4E10-912A-6DF0CB389DA5}" type="datetime8">
              <a:rPr lang="en-US" altLang="ja-JP"/>
              <a:pPr>
                <a:defRPr/>
              </a:pPr>
              <a:t>4/9/2013 9:13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5ED0876E-2ABC-43B1-AFCA-24362303B598}"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233D650-7012-4C3D-9654-A29950F33F95}" type="datetime8">
              <a:rPr lang="en-US" altLang="ja-JP"/>
              <a:pPr>
                <a:defRPr/>
              </a:pPr>
              <a:t>4/9/2013 9:13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DA70F064-D1EB-4342-8D78-54ED855C08F2}"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39763" y="3175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BFF67849-A9E2-404C-9974-72DED9F91DBD}" type="datetime8">
              <a:rPr lang="en-US" altLang="ja-JP"/>
              <a:pPr>
                <a:defRPr/>
              </a:pPr>
              <a:t>4/9/2013 9:13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92175"/>
            <a:ext cx="577850" cy="244475"/>
          </a:xfrm>
        </p:spPr>
        <p:txBody>
          <a:bodyPr/>
          <a:lstStyle>
            <a:lvl1pPr>
              <a:defRPr sz="1400">
                <a:solidFill>
                  <a:srgbClr val="FFFFFF"/>
                </a:solidFill>
              </a:defRPr>
            </a:lvl1pPr>
          </a:lstStyle>
          <a:p>
            <a:pPr>
              <a:defRPr/>
            </a:pPr>
            <a:fld id="{6375D019-8A0E-4B49-8E40-D812A71A0708}"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E7109ACE-57F6-4B74-B805-3B041C6813C1}" type="datetime8">
              <a:rPr lang="en-US" altLang="ja-JP"/>
              <a:pPr>
                <a:defRPr/>
              </a:pPr>
              <a:t>4/9/2013 9:13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prstClr val="black"/>
                </a:solidFill>
              </a:defRPr>
            </a:lvl1pPr>
          </a:lstStyle>
          <a:p>
            <a:pPr>
              <a:defRPr/>
            </a:pPr>
            <a:fld id="{2A0B3735-F125-4605-9C05-D663C051E2B2}"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prstClr val="black"/>
                </a:solidFill>
              </a:defRPr>
            </a:lvl1pPr>
          </a:lstStyle>
          <a:p>
            <a:pPr>
              <a:defRPr/>
            </a:pPr>
            <a:fld id="{CF80EF77-1820-427E-BD09-3FC6C9ABEF36}"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ED5F1417-0FB6-45C8-A98B-3C96AEF80C6C}"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4201F963-E484-432B-80C9-A304BE4B0ABB}"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55E9ECD0-28BC-47BE-B1E3-9EBA978BF3FF}"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27433AFF-510E-41E1-9DAA-BCAA2AA754B3}" type="datetime8">
              <a:rPr lang="en-US" altLang="ja-JP"/>
              <a:pPr>
                <a:defRPr/>
              </a:pPr>
              <a:t>4/9/2013 9:13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5903B341-3590-4831-B5C4-C73BDED8BCF9}"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AB12A018-0C45-44DA-B16E-32C6FAD762CD}" type="datetime8">
              <a:rPr lang="en-US" altLang="ja-JP"/>
              <a:pPr>
                <a:defRPr/>
              </a:pPr>
              <a:t>4/9/2013 9:13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24A880EA-70BE-43DA-B625-B1A9430ACC95}"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6" name="Date Placeholder 3"/>
          <p:cNvSpPr>
            <a:spLocks noGrp="1"/>
          </p:cNvSpPr>
          <p:nvPr>
            <p:ph type="dt" sz="half" idx="10"/>
          </p:nvPr>
        </p:nvSpPr>
        <p:spPr>
          <a:xfrm>
            <a:off x="6604000" y="6248400"/>
            <a:ext cx="2889250" cy="365125"/>
          </a:xfrm>
        </p:spPr>
        <p:txBody>
          <a:bodyPr/>
          <a:lstStyle>
            <a:lvl1pPr>
              <a:defRPr/>
            </a:lvl1pPr>
          </a:lstStyle>
          <a:p>
            <a:pPr>
              <a:defRPr/>
            </a:pPr>
            <a:fld id="{028D375F-CB1F-45BD-A612-C5BE38F19185}" type="datetime8">
              <a:rPr lang="en-US" altLang="ja-JP"/>
              <a:pPr>
                <a:defRPr/>
              </a:pPr>
              <a:t>4/9/2013 9:13 PM</a:t>
            </a:fld>
            <a:endParaRPr lang="en-US" altLang="ja-JP"/>
          </a:p>
        </p:txBody>
      </p:sp>
      <p:sp>
        <p:nvSpPr>
          <p:cNvPr id="7" name="Footer Placeholder 4"/>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6C87D3D3-1C5D-4C4F-8E9D-AC3C8D1465F2}"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CAA6A315-3200-417E-8486-72B5CDA2B293}"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481D2C15-438D-4125-8B2F-4F6A2414D58A}"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F38DB40D-C5F4-43BB-B112-40DF0F7934CE}" type="datetime8">
              <a:rPr lang="en-US" altLang="ja-JP"/>
              <a:pPr>
                <a:defRPr/>
              </a:pPr>
              <a:t>4/9/2013 9:13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08725"/>
            <a:ext cx="577850" cy="244475"/>
          </a:xfrm>
        </p:spPr>
        <p:txBody>
          <a:bodyPr/>
          <a:lstStyle>
            <a:lvl1pPr>
              <a:defRPr sz="1400">
                <a:solidFill>
                  <a:schemeClr val="tx1"/>
                </a:solidFill>
              </a:defRPr>
            </a:lvl1pPr>
          </a:lstStyle>
          <a:p>
            <a:pPr>
              <a:defRPr/>
            </a:pPr>
            <a:fld id="{BFD1EAB6-EFF7-49F3-9BBF-8D29C6C59A78}" type="slidenum">
              <a:rPr lang="en-US" altLang="ja-JP"/>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D0975BC4-056E-4B9B-B8E7-4ECE48F5FCFA}"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ECB141E0-C601-4021-8E48-718C88F80DB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C0F221C4-2077-4CE0-94D0-18C6B08CB5E5}" type="datetime8">
              <a:rPr lang="en-US" altLang="ja-JP"/>
              <a:pPr>
                <a:defRPr/>
              </a:pPr>
              <a:t>4/9/2013 9:13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FD6A215C-AA62-49C5-AD3A-F3E562DD115E}"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39415FE7-046C-4356-A8AD-B9DDC95561FE}" type="datetime8">
              <a:rPr lang="en-US" altLang="ja-JP"/>
              <a:pPr>
                <a:defRPr/>
              </a:pPr>
              <a:t>4/9/2013 9:13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CAFA24B0-2271-4CE4-817D-AA529E4D79B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39763" y="3175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2C2FF346-73DA-4A64-BF64-BDBD7621349F}" type="datetime8">
              <a:rPr lang="en-US" altLang="ja-JP"/>
              <a:pPr>
                <a:defRPr/>
              </a:pPr>
              <a:t>4/9/2013 9:13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92175"/>
            <a:ext cx="577850" cy="244475"/>
          </a:xfrm>
        </p:spPr>
        <p:txBody>
          <a:bodyPr/>
          <a:lstStyle>
            <a:lvl1pPr>
              <a:defRPr sz="1400">
                <a:solidFill>
                  <a:srgbClr val="FFFFFF"/>
                </a:solidFill>
              </a:defRPr>
            </a:lvl1pPr>
          </a:lstStyle>
          <a:p>
            <a:pPr>
              <a:defRPr/>
            </a:pPr>
            <a:fld id="{229CC96E-E457-4FC6-AF62-0F337827E45F}" type="slidenum">
              <a:rPr lang="en-US" altLang="ja-JP"/>
              <a:pPr>
                <a:defRPr/>
              </a:pPr>
              <a:t>&lt;#&gt;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330470E0-CB25-46ED-A7F8-A12BAFD0C7A2}" type="datetime8">
              <a:rPr lang="en-US" altLang="ja-JP"/>
              <a:pPr>
                <a:defRPr/>
              </a:pPr>
              <a:t>4/9/2013 9:13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prstClr val="black"/>
                </a:solidFill>
              </a:defRPr>
            </a:lvl1pPr>
          </a:lstStyle>
          <a:p>
            <a:pPr>
              <a:defRPr/>
            </a:pPr>
            <a:fld id="{9D7E39C5-B331-476B-8440-061310D7AD30}" type="slidenum">
              <a:rPr lang="en-US" altLang="ja-JP"/>
              <a:pPr>
                <a:defRPr/>
              </a:pPr>
              <a:t>&lt;#&gt;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prstClr val="black"/>
                </a:solidFill>
              </a:defRPr>
            </a:lvl1pPr>
          </a:lstStyle>
          <a:p>
            <a:pPr>
              <a:defRPr/>
            </a:pPr>
            <a:fld id="{A3224DEC-9FA9-413F-A862-340B4482FA05}"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6A102030-A076-467B-A217-59E6DC832BCD}" type="slidenum">
              <a:rPr lang="en-US" altLang="ja-JP"/>
              <a:pPr>
                <a:defRPr/>
              </a:pPr>
              <a:t>&lt;#&gt;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E7351BF3-2685-46A9-914E-E5314D59B79F}"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41D7FD4F-F047-4195-B99A-952E41C0AC07}"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E9F9206F-63FF-4107-BB05-D85AC81A5FD4}" type="datetime8">
              <a:rPr lang="en-US" altLang="ja-JP"/>
              <a:pPr>
                <a:defRPr/>
              </a:pPr>
              <a:t>4/9/2013 9:13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CBB5309C-DA59-4D9C-B905-87D23EB37DB2}"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a:xfrm>
            <a:off x="6604000" y="6248400"/>
            <a:ext cx="2889250" cy="365125"/>
          </a:xfrm>
        </p:spPr>
        <p:txBody>
          <a:bodyPr/>
          <a:lstStyle>
            <a:lvl1pPr>
              <a:defRPr/>
            </a:lvl1pPr>
          </a:lstStyle>
          <a:p>
            <a:pPr>
              <a:defRPr/>
            </a:pPr>
            <a:fld id="{7E65F514-0836-406C-B9AA-C7B9B9786A84}"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4FBE5FF-9DF3-4505-BDB0-74D03B5C8927}" type="slidenum">
              <a:rPr lang="en-US" altLang="ja-JP"/>
              <a:pPr>
                <a:defRPr/>
              </a:pPr>
              <a:t>&lt;#&gt;</a:t>
            </a:fld>
            <a:endParaRPr lang="en-US" altLang="ja-JP"/>
          </a:p>
        </p:txBody>
      </p:sp>
      <p:sp>
        <p:nvSpPr>
          <p:cNvPr id="9" name="Footer Placeholder 13"/>
          <p:cNvSpPr>
            <a:spLocks noGrp="1"/>
          </p:cNvSpPr>
          <p:nvPr>
            <p:ph type="ftr" sz="quarter" idx="12"/>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04449C53-335D-474E-B3C8-EFF142183D04}" type="datetime8">
              <a:rPr lang="en-US" altLang="ja-JP"/>
              <a:pPr>
                <a:defRPr/>
              </a:pPr>
              <a:t>4/9/2013 9:13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64F590E7-4923-44B0-936B-15CC6AD3CEB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7"/>
          <p:cNvSpPr/>
          <p:nvPr/>
        </p:nvSpPr>
        <p:spPr>
          <a:xfrm>
            <a:off x="0" y="6207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Rectangle 8"/>
          <p:cNvSpPr/>
          <p:nvPr/>
        </p:nvSpPr>
        <p:spPr>
          <a:xfrm>
            <a:off x="639763" y="6207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a:xfrm>
            <a:off x="6604000" y="6248400"/>
            <a:ext cx="2889250" cy="365125"/>
          </a:xfrm>
        </p:spPr>
        <p:txBody>
          <a:bodyPr/>
          <a:lstStyle>
            <a:lvl1pPr>
              <a:defRPr/>
            </a:lvl1pPr>
          </a:lstStyle>
          <a:p>
            <a:pPr>
              <a:defRPr/>
            </a:pPr>
            <a:fld id="{49863ADC-4B9F-4508-91CD-B319C65996AF}" type="datetime8">
              <a:rPr lang="en-US" altLang="ja-JP"/>
              <a:pPr>
                <a:defRPr/>
              </a:pPr>
              <a:t>4/9/2013 9:13 PM</a:t>
            </a:fld>
            <a:endParaRPr lang="en-US" altLang="ja-JP"/>
          </a:p>
        </p:txBody>
      </p:sp>
      <p:sp>
        <p:nvSpPr>
          <p:cNvPr id="6" name="Footer Placeholder 3"/>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333375"/>
            <a:ext cx="577850" cy="244475"/>
          </a:xfrm>
        </p:spPr>
        <p:txBody>
          <a:bodyPr/>
          <a:lstStyle>
            <a:lvl1pPr>
              <a:defRPr sz="1400">
                <a:solidFill>
                  <a:srgbClr val="FFFFFF"/>
                </a:solidFill>
              </a:defRPr>
            </a:lvl1pPr>
          </a:lstStyle>
          <a:p>
            <a:pPr>
              <a:defRPr/>
            </a:pPr>
            <a:fld id="{8672D7CF-93B7-4ECB-A4C9-684C4BCD332B}"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4000" y="6248400"/>
            <a:ext cx="2889250" cy="365125"/>
          </a:xfrm>
        </p:spPr>
        <p:txBody>
          <a:bodyPr/>
          <a:lstStyle>
            <a:lvl1pPr>
              <a:defRPr/>
            </a:lvl1pPr>
          </a:lstStyle>
          <a:p>
            <a:pPr>
              <a:defRPr/>
            </a:pPr>
            <a:fld id="{A7026617-E884-457C-8638-5D407E4B6514}" type="datetime8">
              <a:rPr lang="en-US" altLang="ja-JP"/>
              <a:pPr>
                <a:defRPr/>
              </a:pPr>
              <a:t>4/9/2013 9:13 PM</a:t>
            </a:fld>
            <a:endParaRPr lang="en-US" altLang="ja-JP"/>
          </a:p>
        </p:txBody>
      </p:sp>
      <p:sp>
        <p:nvSpPr>
          <p:cNvPr id="3" name="Footer Placeholder 2"/>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40CCF3DE-E02E-4296-9817-063D2AEFAC4A}"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EE205C14-2F72-4ABB-87A6-92FE507C7797}"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E55B7FF6-4891-4495-B26B-ACDF3680EC5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631249D7-1F2D-4010-9627-A94EB8F6E7F2}" type="datetime8">
              <a:rPr lang="en-US" altLang="ja-JP"/>
              <a:pPr>
                <a:defRPr/>
              </a:pPr>
              <a:t>4/9/2013 9:13 PM</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E5B0A188-D357-41F7-8FD4-4C10F0020D29}"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schemeClr val="tx1"/>
                </a:solidFill>
              </a:defRPr>
            </a:lvl1pPr>
          </a:lstStyle>
          <a:p>
            <a:pPr>
              <a:defRPr/>
            </a:pPr>
            <a:fld id="{D83B2B97-DF0D-474C-AA81-01833353EE44}"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F5DEFE61-3C7C-4D0E-A2DA-0E3100FFCB3F}"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B27ADE90-3C30-49B7-B127-E57CD75CAEBF}"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BA206064-D809-4FC8-857A-668A16BBFDB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5" name="Date Placeholder 3"/>
          <p:cNvSpPr>
            <a:spLocks noGrp="1"/>
          </p:cNvSpPr>
          <p:nvPr>
            <p:ph type="dt" sz="half" idx="2"/>
          </p:nvPr>
        </p:nvSpPr>
        <p:spPr>
          <a:xfrm>
            <a:off x="7099300" y="6248400"/>
            <a:ext cx="23939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3D9DCBFD-4601-41E6-8637-9B8D620E8EE6}" type="datetime8">
              <a:rPr lang="en-US" altLang="ja-JP"/>
              <a:pPr>
                <a:defRPr/>
              </a:pPr>
              <a:t>4/9/2013 9:13 PM</a:t>
            </a:fld>
            <a:endParaRPr lang="en-US" altLang="ja-JP"/>
          </a:p>
        </p:txBody>
      </p:sp>
      <p:sp>
        <p:nvSpPr>
          <p:cNvPr id="16" name="Footer Placeholder 4"/>
          <p:cNvSpPr>
            <a:spLocks noGrp="1"/>
          </p:cNvSpPr>
          <p:nvPr>
            <p:ph type="ftr" sz="quarter" idx="3"/>
          </p:nvPr>
        </p:nvSpPr>
        <p:spPr>
          <a:xfrm>
            <a:off x="495300" y="6248400"/>
            <a:ext cx="60372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17" name="Slide Number Placeholder 5"/>
          <p:cNvSpPr>
            <a:spLocks noGrp="1"/>
          </p:cNvSpPr>
          <p:nvPr>
            <p:ph type="sldNum" sz="quarter" idx="4"/>
          </p:nvPr>
        </p:nvSpPr>
        <p:spPr>
          <a:xfrm rot="5400000">
            <a:off x="6511132" y="134143"/>
            <a:ext cx="533400" cy="265113"/>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0A677C67-B9EB-4463-9EBF-5CD448F19412}"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4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6F596E17-DF46-455D-BE39-989F00FD6F55}" type="datetime8">
              <a:rPr lang="en-US" altLang="ja-JP"/>
              <a:pPr>
                <a:defRPr/>
              </a:pPr>
              <a:t>4/9/2013 9:13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D1D32A5D-95BC-4771-A12C-B52830488DE8}"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65" r:id="rId10"/>
    <p:sldLayoutId id="2147483784"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530"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253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B43961F8-CC3C-499A-863D-C76A85CA162A}" type="datetime8">
              <a:rPr lang="en-US" altLang="ja-JP"/>
              <a:pPr>
                <a:defRPr/>
              </a:pPr>
              <a:t>4/9/2013 9:13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1568CBE9-C39D-4940-8788-E233B77403AC}"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66" r:id="rId10"/>
    <p:sldLayoutId id="2147483794"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82275"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28588" y="117475"/>
            <a:ext cx="9269412" cy="803275"/>
          </a:xfrm>
          <a:effectLst>
            <a:prstShdw prst="shdw17" dist="17961" dir="2700000">
              <a:srgbClr val="00003D"/>
            </a:prstShdw>
          </a:effectLst>
        </p:spPr>
        <p:txBody>
          <a:bodyPr wrap="none" lIns="87037" tIns="43519" rIns="87037" bIns="43519"/>
          <a:lstStyle/>
          <a:p>
            <a:pPr algn="ctr" defTabSz="871538" eaLnBrk="1" hangingPunct="1"/>
            <a:r>
              <a:rPr lang="ja-JP" altLang="en-US" b="1" smtClean="0">
                <a:solidFill>
                  <a:schemeClr val="tx1"/>
                </a:solidFill>
                <a:latin typeface="ＭＳ Ｐゴシック" charset="-128"/>
                <a:ea typeface="ＭＳ Ｐゴシック" charset="-128"/>
              </a:rPr>
              <a:t>ＩＰＤＬで用いる検索キー</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917D8CA0-3F49-495D-A6BD-5B560B944899}" type="slidenum">
              <a:rPr lang="en-US" altLang="ja-JP"/>
              <a:pPr>
                <a:defRPr/>
              </a:pPr>
              <a:t>10</a:t>
            </a:fld>
            <a:endParaRPr lang="en-US" altLang="ja-JP"/>
          </a:p>
        </p:txBody>
      </p:sp>
      <p:sp>
        <p:nvSpPr>
          <p:cNvPr id="27651" name="Rectangle 3"/>
          <p:cNvSpPr>
            <a:spLocks noChangeArrowheads="1"/>
          </p:cNvSpPr>
          <p:nvPr/>
        </p:nvSpPr>
        <p:spPr bwMode="auto">
          <a:xfrm>
            <a:off x="339725" y="1916113"/>
            <a:ext cx="9274175" cy="3770312"/>
          </a:xfrm>
          <a:prstGeom prst="rect">
            <a:avLst/>
          </a:prstGeom>
          <a:solidFill>
            <a:schemeClr val="accent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ja-JP" altLang="en-US">
              <a:latin typeface="Arial" pitchFamily="34" charset="0"/>
              <a:ea typeface="ＭＳ Ｐゴシック" pitchFamily="50" charset="-128"/>
            </a:endParaRPr>
          </a:p>
        </p:txBody>
      </p:sp>
      <p:sp>
        <p:nvSpPr>
          <p:cNvPr id="3" name="Rectangle 4"/>
          <p:cNvSpPr>
            <a:spLocks noChangeArrowheads="1"/>
          </p:cNvSpPr>
          <p:nvPr/>
        </p:nvSpPr>
        <p:spPr bwMode="auto">
          <a:xfrm>
            <a:off x="339725" y="1712913"/>
            <a:ext cx="3355975" cy="503237"/>
          </a:xfrm>
          <a:prstGeom prst="rect">
            <a:avLst/>
          </a:prstGeom>
          <a:solidFill>
            <a:schemeClr val="accent1"/>
          </a:solidFill>
          <a:ln>
            <a:noFill/>
          </a:ln>
          <a:effectLst>
            <a:prstShdw prst="shdw17" dist="17961" dir="2700000">
              <a:srgbClr val="995C00"/>
            </a:prstShdw>
          </a:effectLst>
          <a:extLst/>
        </p:spPr>
        <p:txBody>
          <a:bodyPr wrap="none" lIns="78969" tIns="39484" rIns="78969" bIns="39484" anchor="ctr"/>
          <a:lstStyle/>
          <a:p>
            <a:pPr algn="ctr" defTabSz="871538">
              <a:defRPr/>
            </a:pPr>
            <a:r>
              <a:rPr lang="ja-JP" altLang="en-US" sz="2400" b="1" dirty="0">
                <a:solidFill>
                  <a:schemeClr val="bg1"/>
                </a:solidFill>
                <a:effectLst>
                  <a:outerShdw blurRad="38100" dist="38100" dir="2700000" algn="tl">
                    <a:srgbClr val="000000"/>
                  </a:outerShdw>
                </a:effectLst>
                <a:latin typeface="Arial" pitchFamily="34" charset="0"/>
                <a:ea typeface="ＭＳ Ｐゴシック" pitchFamily="50" charset="-128"/>
              </a:rPr>
              <a:t>インデックスサーチ</a:t>
            </a:r>
          </a:p>
        </p:txBody>
      </p:sp>
      <p:sp>
        <p:nvSpPr>
          <p:cNvPr id="53253" name="Text Box 5"/>
          <p:cNvSpPr txBox="1">
            <a:spLocks noChangeArrowheads="1"/>
          </p:cNvSpPr>
          <p:nvPr/>
        </p:nvSpPr>
        <p:spPr bwMode="auto">
          <a:xfrm>
            <a:off x="515938" y="2216150"/>
            <a:ext cx="8882062" cy="3170238"/>
          </a:xfrm>
          <a:prstGeom prst="rect">
            <a:avLst/>
          </a:prstGeom>
          <a:noFill/>
          <a:ln w="9525">
            <a:noFill/>
            <a:miter lim="800000"/>
            <a:headEnd/>
            <a:tailEnd/>
          </a:ln>
        </p:spPr>
        <p:txBody>
          <a:bodyPr>
            <a:spAutoFit/>
          </a:bodyPr>
          <a:lstStyle/>
          <a:p>
            <a:r>
              <a:rPr lang="ja-JP" altLang="en-US" sz="2000" b="1">
                <a:latin typeface="ＭＳ Ｐゴシック" charset="-128"/>
                <a:ea typeface="ＭＳ Ｐゴシック" charset="-128"/>
                <a:cs typeface="FC平成丸ゴシック体" pitchFamily="49" charset="-128"/>
              </a:rPr>
              <a:t>ＩＰＣ      </a:t>
            </a:r>
            <a:r>
              <a:rPr lang="en-US" altLang="ja-JP" sz="2000" b="1">
                <a:latin typeface="ＭＳ Ｐゴシック" charset="-128"/>
                <a:ea typeface="ＭＳ Ｐゴシック" charset="-128"/>
                <a:cs typeface="FC平成丸ゴシック体" pitchFamily="49" charset="-128"/>
              </a:rPr>
              <a:t>: International Patent Classification </a:t>
            </a:r>
            <a:r>
              <a:rPr lang="ja-JP" altLang="en-US" sz="2000" b="1">
                <a:latin typeface="ＭＳ Ｐゴシック" charset="-128"/>
                <a:ea typeface="ＭＳ Ｐゴシック" charset="-128"/>
                <a:cs typeface="FC平成丸ゴシック体" pitchFamily="49" charset="-128"/>
              </a:rPr>
              <a:t>（国際特許分類）</a:t>
            </a:r>
          </a:p>
          <a:p>
            <a:pPr algn="ctr"/>
            <a:r>
              <a:rPr lang="ja-JP" altLang="en-US" sz="2000">
                <a:latin typeface="ＭＳ Ｐゴシック" charset="-128"/>
                <a:ea typeface="ＭＳ Ｐゴシック" charset="-128"/>
                <a:cs typeface="FC平成丸ゴシック体" pitchFamily="49" charset="-128"/>
              </a:rPr>
              <a:t>　　　　       </a:t>
            </a:r>
            <a:r>
              <a:rPr lang="ja-JP" altLang="en-US" sz="2000" b="1">
                <a:latin typeface="ＭＳ Ｐゴシック" charset="-128"/>
                <a:ea typeface="ＭＳ Ｐゴシック" charset="-128"/>
                <a:cs typeface="FC平成丸ゴシック体" pitchFamily="49" charset="-128"/>
              </a:rPr>
              <a:t>世界共通の特許分類で約７万の分類項目。</a:t>
            </a:r>
          </a:p>
          <a:p>
            <a:endParaRPr lang="ja-JP" altLang="en-US" sz="2000">
              <a:latin typeface="ＭＳ Ｐゴシック" charset="-128"/>
              <a:ea typeface="ＭＳ Ｐゴシック" charset="-128"/>
              <a:cs typeface="FC平成丸ゴシック体" pitchFamily="49" charset="-128"/>
            </a:endParaRPr>
          </a:p>
          <a:p>
            <a:r>
              <a:rPr lang="ja-JP" altLang="en-US" sz="2000" b="1">
                <a:latin typeface="ＭＳ Ｐゴシック" charset="-128"/>
                <a:ea typeface="ＭＳ Ｐゴシック" charset="-128"/>
                <a:cs typeface="FC平成丸ゴシック体" pitchFamily="49" charset="-128"/>
              </a:rPr>
              <a:t>ＦＩ 　     </a:t>
            </a:r>
            <a:r>
              <a:rPr lang="en-US" altLang="ja-JP" sz="2000" b="1">
                <a:latin typeface="ＭＳ Ｐゴシック" charset="-128"/>
                <a:ea typeface="ＭＳ Ｐゴシック" charset="-128"/>
                <a:cs typeface="FC平成丸ゴシック体" pitchFamily="49" charset="-128"/>
              </a:rPr>
              <a:t>: File Index</a:t>
            </a:r>
          </a:p>
          <a:p>
            <a:r>
              <a:rPr lang="ja-JP" altLang="en-US" sz="2000" b="1">
                <a:latin typeface="ＭＳ Ｐゴシック" charset="-128"/>
                <a:ea typeface="ＭＳ Ｐゴシック" charset="-128"/>
                <a:cs typeface="FC平成丸ゴシック体" pitchFamily="49" charset="-128"/>
              </a:rPr>
              <a:t>　　　　     　　　　　　　ＩＰＣ第４版を我が国独自に細分化したもの。</a:t>
            </a:r>
          </a:p>
          <a:p>
            <a:r>
              <a:rPr lang="ja-JP" altLang="en-US" sz="2000" b="1">
                <a:latin typeface="ＭＳ Ｐゴシック" charset="-128"/>
                <a:ea typeface="ＭＳ Ｐゴシック" charset="-128"/>
                <a:cs typeface="FC平成丸ゴシック体" pitchFamily="49" charset="-128"/>
              </a:rPr>
              <a:t>　　　      　　　　　　　 約１９万の分類項目。</a:t>
            </a:r>
          </a:p>
          <a:p>
            <a:endParaRPr lang="ja-JP" altLang="en-US" sz="2000">
              <a:latin typeface="ＭＳ Ｐゴシック" charset="-128"/>
              <a:ea typeface="ＭＳ Ｐゴシック" charset="-128"/>
              <a:cs typeface="FC平成丸ゴシック体" pitchFamily="49" charset="-128"/>
            </a:endParaRPr>
          </a:p>
          <a:p>
            <a:r>
              <a:rPr lang="ja-JP" altLang="en-US" sz="2000" b="1">
                <a:latin typeface="ＭＳ Ｐゴシック" charset="-128"/>
                <a:ea typeface="ＭＳ Ｐゴシック" charset="-128"/>
                <a:cs typeface="FC平成丸ゴシック体" pitchFamily="49" charset="-128"/>
              </a:rPr>
              <a:t>Ｆターム</a:t>
            </a:r>
            <a:r>
              <a:rPr lang="ja-JP" altLang="en-US" sz="2000">
                <a:latin typeface="ＭＳ Ｐゴシック" charset="-128"/>
                <a:ea typeface="ＭＳ Ｐゴシック" charset="-128"/>
                <a:cs typeface="FC平成丸ゴシック体" pitchFamily="49" charset="-128"/>
              </a:rPr>
              <a:t>  　</a:t>
            </a:r>
            <a:r>
              <a:rPr lang="en-US" altLang="ja-JP" sz="2000" b="1">
                <a:latin typeface="ＭＳ Ｐゴシック" charset="-128"/>
                <a:ea typeface="ＭＳ Ｐゴシック" charset="-128"/>
                <a:cs typeface="FC平成丸ゴシック体" pitchFamily="49" charset="-128"/>
              </a:rPr>
              <a:t>: File Forming Term</a:t>
            </a:r>
          </a:p>
          <a:p>
            <a:r>
              <a:rPr lang="ja-JP" altLang="en-US" sz="2000" b="1">
                <a:latin typeface="ＭＳ Ｐゴシック" charset="-128"/>
                <a:ea typeface="ＭＳ Ｐゴシック" charset="-128"/>
                <a:cs typeface="FC平成丸ゴシック体" pitchFamily="49" charset="-128"/>
              </a:rPr>
              <a:t>　    　      　　　　　　　ＩＰＣやＦＩとは異なる複数の技術的観点で</a:t>
            </a:r>
          </a:p>
          <a:p>
            <a:r>
              <a:rPr lang="ja-JP" altLang="en-US" sz="2000" b="1">
                <a:latin typeface="ＭＳ Ｐゴシック" charset="-128"/>
                <a:ea typeface="ＭＳ Ｐゴシック" charset="-128"/>
                <a:cs typeface="FC平成丸ゴシック体" pitchFamily="49" charset="-128"/>
              </a:rPr>
              <a:t>             　　　　　　　 分類項目を作成したもの。</a:t>
            </a:r>
          </a:p>
        </p:txBody>
      </p:sp>
      <p:sp>
        <p:nvSpPr>
          <p:cNvPr id="53254" name="Rectangle 6"/>
          <p:cNvSpPr>
            <a:spLocks noChangeArrowheads="1"/>
          </p:cNvSpPr>
          <p:nvPr/>
        </p:nvSpPr>
        <p:spPr bwMode="auto">
          <a:xfrm>
            <a:off x="547688" y="5703888"/>
            <a:ext cx="8143875" cy="1006475"/>
          </a:xfrm>
          <a:prstGeom prst="rect">
            <a:avLst/>
          </a:prstGeom>
          <a:noFill/>
          <a:ln w="9525">
            <a:noFill/>
            <a:miter lim="800000"/>
            <a:headEnd/>
            <a:tailEnd/>
          </a:ln>
        </p:spPr>
        <p:txBody>
          <a:bodyPr>
            <a:spAutoFit/>
          </a:bodyPr>
          <a:lstStyle/>
          <a:p>
            <a:r>
              <a:rPr lang="ja-JP" altLang="en-US" sz="2000" b="1" u="sng">
                <a:latin typeface="ＭＳ Ｐゴシック" charset="-128"/>
                <a:ea typeface="ＭＳ Ｐゴシック" charset="-128"/>
                <a:cs typeface="FC平成丸ゴシック体" pitchFamily="49" charset="-128"/>
              </a:rPr>
              <a:t>テキストサーチ</a:t>
            </a:r>
            <a:r>
              <a:rPr lang="ja-JP" altLang="en-US" sz="2000" b="1">
                <a:latin typeface="ＭＳ Ｐゴシック" charset="-128"/>
                <a:ea typeface="ＭＳ Ｐゴシック" charset="-128"/>
                <a:cs typeface="FC平成丸ゴシック体" pitchFamily="49" charset="-128"/>
              </a:rPr>
              <a:t>　　　　　　　技術用語（同義語に注意）</a:t>
            </a:r>
          </a:p>
          <a:p>
            <a:endParaRPr lang="ja-JP" altLang="en-US" sz="2000" b="1">
              <a:latin typeface="ＭＳ Ｐゴシック" charset="-128"/>
              <a:ea typeface="ＭＳ Ｐゴシック" charset="-128"/>
              <a:cs typeface="FC平成丸ゴシック体" pitchFamily="49" charset="-128"/>
            </a:endParaRPr>
          </a:p>
          <a:p>
            <a:r>
              <a:rPr lang="ja-JP" altLang="en-US" sz="2000" b="1" u="sng">
                <a:latin typeface="ＭＳ Ｐゴシック" charset="-128"/>
                <a:ea typeface="ＭＳ Ｐゴシック" charset="-128"/>
                <a:cs typeface="FC平成丸ゴシック体" pitchFamily="49" charset="-128"/>
              </a:rPr>
              <a:t>書誌事項</a:t>
            </a:r>
            <a:r>
              <a:rPr lang="ja-JP" altLang="en-US" sz="2000" b="1">
                <a:latin typeface="ＭＳ Ｐゴシック" charset="-128"/>
                <a:ea typeface="ＭＳ Ｐゴシック" charset="-128"/>
                <a:cs typeface="FC平成丸ゴシック体" pitchFamily="49" charset="-128"/>
              </a:rPr>
              <a:t>　　　　　　　　　  出願人名、発明者名等</a:t>
            </a:r>
          </a:p>
        </p:txBody>
      </p:sp>
      <p:sp>
        <p:nvSpPr>
          <p:cNvPr id="5325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3"/>
          <p:cNvGrpSpPr>
            <a:grpSpLocks noChangeAspect="1"/>
          </p:cNvGrpSpPr>
          <p:nvPr/>
        </p:nvGrpSpPr>
        <p:grpSpPr bwMode="auto">
          <a:xfrm>
            <a:off x="6586538" y="1660525"/>
            <a:ext cx="3133725" cy="2755900"/>
            <a:chOff x="3649" y="672"/>
            <a:chExt cx="2015" cy="1920"/>
          </a:xfrm>
        </p:grpSpPr>
        <p:sp>
          <p:nvSpPr>
            <p:cNvPr id="55330" name="Oval 4"/>
            <p:cNvSpPr>
              <a:spLocks noChangeAspect="1" noChangeArrowheads="1"/>
            </p:cNvSpPr>
            <p:nvPr/>
          </p:nvSpPr>
          <p:spPr bwMode="auto">
            <a:xfrm>
              <a:off x="3649" y="672"/>
              <a:ext cx="1968" cy="1920"/>
            </a:xfrm>
            <a:prstGeom prst="ellipse">
              <a:avLst/>
            </a:prstGeom>
            <a:solidFill>
              <a:srgbClr val="CCCCFF"/>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5331" name="Text Box 5"/>
            <p:cNvSpPr txBox="1">
              <a:spLocks noChangeAspect="1" noChangeArrowheads="1"/>
            </p:cNvSpPr>
            <p:nvPr/>
          </p:nvSpPr>
          <p:spPr bwMode="auto">
            <a:xfrm>
              <a:off x="5184" y="1420"/>
              <a:ext cx="480" cy="420"/>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3400" b="1">
                  <a:latin typeface="ＭＳ Ｐゴシック" charset="-128"/>
                  <a:ea typeface="ＭＳ Ｐゴシック" charset="-128"/>
                </a:rPr>
                <a:t>Ｈ</a:t>
              </a:r>
            </a:p>
          </p:txBody>
        </p:sp>
      </p:grpSp>
      <p:grpSp>
        <p:nvGrpSpPr>
          <p:cNvPr id="55298" name="Group 9"/>
          <p:cNvGrpSpPr>
            <a:grpSpLocks/>
          </p:cNvGrpSpPr>
          <p:nvPr/>
        </p:nvGrpSpPr>
        <p:grpSpPr bwMode="auto">
          <a:xfrm>
            <a:off x="6761163" y="1771650"/>
            <a:ext cx="2959100" cy="2589213"/>
            <a:chOff x="3931" y="1116"/>
            <a:chExt cx="1721" cy="1631"/>
          </a:xfrm>
        </p:grpSpPr>
        <p:sp>
          <p:nvSpPr>
            <p:cNvPr id="55326" name="Oval 10"/>
            <p:cNvSpPr>
              <a:spLocks noChangeAspect="1" noChangeArrowheads="1"/>
            </p:cNvSpPr>
            <p:nvPr/>
          </p:nvSpPr>
          <p:spPr bwMode="auto">
            <a:xfrm>
              <a:off x="3931" y="1116"/>
              <a:ext cx="1258" cy="1128"/>
            </a:xfrm>
            <a:prstGeom prst="ellipse">
              <a:avLst/>
            </a:prstGeom>
            <a:solidFill>
              <a:srgbClr val="CC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grpSp>
          <p:nvGrpSpPr>
            <p:cNvPr id="55327" name="Group 11"/>
            <p:cNvGrpSpPr>
              <a:grpSpLocks noChangeAspect="1"/>
            </p:cNvGrpSpPr>
            <p:nvPr/>
          </p:nvGrpSpPr>
          <p:grpSpPr bwMode="auto">
            <a:xfrm>
              <a:off x="4959" y="1680"/>
              <a:ext cx="693" cy="1067"/>
              <a:chOff x="4753" y="1824"/>
              <a:chExt cx="767" cy="1180"/>
            </a:xfrm>
          </p:grpSpPr>
          <p:sp>
            <p:nvSpPr>
              <p:cNvPr id="55328" name="Text Box 12"/>
              <p:cNvSpPr txBox="1">
                <a:spLocks noChangeAspect="1" noChangeArrowheads="1"/>
              </p:cNvSpPr>
              <p:nvPr/>
            </p:nvSpPr>
            <p:spPr bwMode="auto">
              <a:xfrm>
                <a:off x="4753" y="2690"/>
                <a:ext cx="767" cy="31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a:t>
                </a:r>
              </a:p>
            </p:txBody>
          </p:sp>
          <p:sp>
            <p:nvSpPr>
              <p:cNvPr id="55329" name="Line 13"/>
              <p:cNvSpPr>
                <a:spLocks noChangeAspect="1" noChangeShapeType="1"/>
              </p:cNvSpPr>
              <p:nvPr/>
            </p:nvSpPr>
            <p:spPr bwMode="auto">
              <a:xfrm flipV="1">
                <a:off x="4848" y="1824"/>
                <a:ext cx="0" cy="912"/>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sp>
        <p:nvSpPr>
          <p:cNvPr id="14352" name="Text Box 16"/>
          <p:cNvSpPr txBox="1">
            <a:spLocks noChangeAspect="1" noChangeArrowheads="1"/>
          </p:cNvSpPr>
          <p:nvPr/>
        </p:nvSpPr>
        <p:spPr bwMode="auto">
          <a:xfrm>
            <a:off x="160338" y="1579563"/>
            <a:ext cx="1774825" cy="450850"/>
          </a:xfrm>
          <a:prstGeom prst="rect">
            <a:avLst/>
          </a:prstGeom>
          <a:noFill/>
          <a:ln w="9525">
            <a:noFill/>
            <a:miter lim="800000"/>
            <a:headEnd/>
            <a:tailEnd/>
          </a:ln>
          <a:effectLst/>
        </p:spPr>
        <p:txBody>
          <a:bodyPr lIns="86387" tIns="43193" rIns="86387" bIns="43193">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eaLnBrk="0" hangingPunct="0">
              <a:spcBef>
                <a:spcPct val="50000"/>
              </a:spcBef>
              <a:defRPr/>
            </a:pPr>
            <a:r>
              <a:rPr lang="ja-JP" altLang="en-US" sz="2400" b="1" dirty="0" smtClean="0">
                <a:effectLst>
                  <a:outerShdw blurRad="38100" dist="38100" dir="2700000" algn="tl">
                    <a:srgbClr val="C0C0C0"/>
                  </a:outerShdw>
                </a:effectLst>
                <a:latin typeface="Times New Roman" pitchFamily="18" charset="0"/>
                <a:ea typeface="ＭＳ Ｐゴシック" pitchFamily="50" charset="-128"/>
              </a:rPr>
              <a:t>上位階層</a:t>
            </a:r>
          </a:p>
        </p:txBody>
      </p:sp>
      <p:sp>
        <p:nvSpPr>
          <p:cNvPr id="14353" name="Text Box 17"/>
          <p:cNvSpPr txBox="1">
            <a:spLocks noChangeAspect="1" noChangeArrowheads="1"/>
          </p:cNvSpPr>
          <p:nvPr/>
        </p:nvSpPr>
        <p:spPr bwMode="auto">
          <a:xfrm>
            <a:off x="160338" y="6376988"/>
            <a:ext cx="1774825" cy="450850"/>
          </a:xfrm>
          <a:prstGeom prst="rect">
            <a:avLst/>
          </a:prstGeom>
          <a:noFill/>
          <a:ln w="9525">
            <a:noFill/>
            <a:miter lim="800000"/>
            <a:headEnd/>
            <a:tailEnd/>
          </a:ln>
          <a:effectLst/>
        </p:spPr>
        <p:txBody>
          <a:bodyPr lIns="86387" tIns="43193" rIns="86387" bIns="43193">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eaLnBrk="0" hangingPunct="0">
              <a:spcBef>
                <a:spcPct val="50000"/>
              </a:spcBef>
              <a:defRPr/>
            </a:pPr>
            <a:r>
              <a:rPr lang="ja-JP" altLang="en-US" sz="2400" b="1" dirty="0" smtClean="0">
                <a:effectLst>
                  <a:outerShdw blurRad="38100" dist="38100" dir="2700000" algn="tl">
                    <a:srgbClr val="C0C0C0"/>
                  </a:outerShdw>
                </a:effectLst>
                <a:latin typeface="Times New Roman" pitchFamily="18" charset="0"/>
                <a:ea typeface="ＭＳ Ｐゴシック" pitchFamily="50" charset="-128"/>
              </a:rPr>
              <a:t>下位階層</a:t>
            </a:r>
          </a:p>
        </p:txBody>
      </p:sp>
      <p:sp>
        <p:nvSpPr>
          <p:cNvPr id="55301" name="AutoShape 18"/>
          <p:cNvSpPr>
            <a:spLocks noChangeAspect="1" noChangeArrowheads="1"/>
          </p:cNvSpPr>
          <p:nvPr/>
        </p:nvSpPr>
        <p:spPr bwMode="auto">
          <a:xfrm>
            <a:off x="500063" y="2032000"/>
            <a:ext cx="354012" cy="4468813"/>
          </a:xfrm>
          <a:prstGeom prst="downArrow">
            <a:avLst>
              <a:gd name="adj1" fmla="val 26713"/>
              <a:gd name="adj2" fmla="val 107707"/>
            </a:avLst>
          </a:prstGeom>
          <a:solidFill>
            <a:srgbClr val="FFCCCC"/>
          </a:solidFill>
          <a:ln w="9525">
            <a:noFill/>
            <a:miter lim="800000"/>
            <a:headEnd/>
            <a:tailEnd/>
          </a:ln>
          <a:effectLst>
            <a:prstShdw prst="shdw17" dist="17961" dir="2700000">
              <a:srgbClr val="997A7A"/>
            </a:prstShdw>
          </a:effectLst>
        </p:spPr>
        <p:txBody>
          <a:bodyPr lIns="91425" tIns="45712" rIns="91425" bIns="45712">
            <a:spAutoFit/>
          </a:bodyPr>
          <a:lstStyle/>
          <a:p>
            <a:endParaRPr lang="ja-JP" altLang="en-US">
              <a:latin typeface="Arial" charset="0"/>
              <a:ea typeface="ＭＳ Ｐゴシック" charset="-128"/>
            </a:endParaRPr>
          </a:p>
        </p:txBody>
      </p:sp>
      <p:grpSp>
        <p:nvGrpSpPr>
          <p:cNvPr id="55302" name="Group 20"/>
          <p:cNvGrpSpPr>
            <a:grpSpLocks/>
          </p:cNvGrpSpPr>
          <p:nvPr/>
        </p:nvGrpSpPr>
        <p:grpSpPr bwMode="auto">
          <a:xfrm>
            <a:off x="6781800" y="1978025"/>
            <a:ext cx="2443163" cy="2779713"/>
            <a:chOff x="3943" y="1246"/>
            <a:chExt cx="1421" cy="1751"/>
          </a:xfrm>
        </p:grpSpPr>
        <p:sp>
          <p:nvSpPr>
            <p:cNvPr id="55323" name="Oval 21"/>
            <p:cNvSpPr>
              <a:spLocks noChangeAspect="1" noChangeArrowheads="1"/>
            </p:cNvSpPr>
            <p:nvPr/>
          </p:nvSpPr>
          <p:spPr bwMode="auto">
            <a:xfrm>
              <a:off x="3943" y="1246"/>
              <a:ext cx="955" cy="868"/>
            </a:xfrm>
            <a:prstGeom prst="ellipse">
              <a:avLst/>
            </a:prstGeom>
            <a:solidFill>
              <a:srgbClr val="FF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5324" name="Text Box 22"/>
            <p:cNvSpPr txBox="1">
              <a:spLocks noChangeAspect="1" noChangeArrowheads="1"/>
            </p:cNvSpPr>
            <p:nvPr/>
          </p:nvSpPr>
          <p:spPr bwMode="auto">
            <a:xfrm>
              <a:off x="4585" y="2713"/>
              <a:ext cx="779"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a:t>
              </a:r>
            </a:p>
          </p:txBody>
        </p:sp>
        <p:sp>
          <p:nvSpPr>
            <p:cNvPr id="55325" name="Line 23"/>
            <p:cNvSpPr>
              <a:spLocks noChangeAspect="1" noChangeShapeType="1"/>
            </p:cNvSpPr>
            <p:nvPr/>
          </p:nvSpPr>
          <p:spPr bwMode="auto">
            <a:xfrm flipV="1">
              <a:off x="4702" y="1680"/>
              <a:ext cx="0" cy="1041"/>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nvGrpSpPr>
          <p:cNvPr id="55303" name="Group 28"/>
          <p:cNvGrpSpPr>
            <a:grpSpLocks/>
          </p:cNvGrpSpPr>
          <p:nvPr/>
        </p:nvGrpSpPr>
        <p:grpSpPr bwMode="auto">
          <a:xfrm>
            <a:off x="6780213" y="2184400"/>
            <a:ext cx="3125787" cy="2995613"/>
            <a:chOff x="3943" y="1376"/>
            <a:chExt cx="1817" cy="1887"/>
          </a:xfrm>
        </p:grpSpPr>
        <p:sp>
          <p:nvSpPr>
            <p:cNvPr id="55320" name="Oval 29"/>
            <p:cNvSpPr>
              <a:spLocks noChangeAspect="1" noChangeArrowheads="1"/>
            </p:cNvSpPr>
            <p:nvPr/>
          </p:nvSpPr>
          <p:spPr bwMode="auto">
            <a:xfrm>
              <a:off x="3943" y="1376"/>
              <a:ext cx="607" cy="608"/>
            </a:xfrm>
            <a:prstGeom prst="ellipse">
              <a:avLst/>
            </a:prstGeom>
            <a:solidFill>
              <a:srgbClr val="FFCC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5321" name="Text Box 30"/>
            <p:cNvSpPr txBox="1">
              <a:spLocks noChangeAspect="1" noChangeArrowheads="1"/>
            </p:cNvSpPr>
            <p:nvPr/>
          </p:nvSpPr>
          <p:spPr bwMode="auto">
            <a:xfrm>
              <a:off x="4329" y="2979"/>
              <a:ext cx="1431"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　１／００</a:t>
              </a:r>
            </a:p>
          </p:txBody>
        </p:sp>
        <p:sp>
          <p:nvSpPr>
            <p:cNvPr id="55322" name="Line 31"/>
            <p:cNvSpPr>
              <a:spLocks noChangeAspect="1" noChangeShapeType="1"/>
            </p:cNvSpPr>
            <p:nvPr/>
          </p:nvSpPr>
          <p:spPr bwMode="auto">
            <a:xfrm flipV="1">
              <a:off x="4404" y="1680"/>
              <a:ext cx="1" cy="1303"/>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nvGrpSpPr>
          <p:cNvPr id="55304" name="Group 34"/>
          <p:cNvGrpSpPr>
            <a:grpSpLocks/>
          </p:cNvGrpSpPr>
          <p:nvPr/>
        </p:nvGrpSpPr>
        <p:grpSpPr bwMode="auto">
          <a:xfrm>
            <a:off x="6762750" y="2433638"/>
            <a:ext cx="2462213" cy="3368675"/>
            <a:chOff x="3934" y="1487"/>
            <a:chExt cx="1432" cy="2122"/>
          </a:xfrm>
        </p:grpSpPr>
        <p:sp>
          <p:nvSpPr>
            <p:cNvPr id="55317" name="Oval 35"/>
            <p:cNvSpPr>
              <a:spLocks noChangeAspect="1" noChangeArrowheads="1"/>
            </p:cNvSpPr>
            <p:nvPr/>
          </p:nvSpPr>
          <p:spPr bwMode="auto">
            <a:xfrm>
              <a:off x="3948" y="1487"/>
              <a:ext cx="348" cy="321"/>
            </a:xfrm>
            <a:prstGeom prst="ellipse">
              <a:avLst/>
            </a:prstGeom>
            <a:solidFill>
              <a:srgbClr val="FF99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5318" name="Text Box 36"/>
            <p:cNvSpPr txBox="1">
              <a:spLocks noChangeAspect="1" noChangeArrowheads="1"/>
            </p:cNvSpPr>
            <p:nvPr/>
          </p:nvSpPr>
          <p:spPr bwMode="auto">
            <a:xfrm>
              <a:off x="3934" y="3325"/>
              <a:ext cx="1432"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　１／０２</a:t>
              </a:r>
            </a:p>
          </p:txBody>
        </p:sp>
        <p:sp>
          <p:nvSpPr>
            <p:cNvPr id="55319" name="Line 37"/>
            <p:cNvSpPr>
              <a:spLocks noChangeAspect="1" noChangeShapeType="1"/>
            </p:cNvSpPr>
            <p:nvPr/>
          </p:nvSpPr>
          <p:spPr bwMode="auto">
            <a:xfrm flipV="1">
              <a:off x="4121" y="1680"/>
              <a:ext cx="0" cy="1649"/>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sp>
        <p:nvSpPr>
          <p:cNvPr id="55305" name="Text Box 38"/>
          <p:cNvSpPr txBox="1">
            <a:spLocks noChangeAspect="1" noChangeArrowheads="1"/>
          </p:cNvSpPr>
          <p:nvPr/>
        </p:nvSpPr>
        <p:spPr bwMode="auto">
          <a:xfrm>
            <a:off x="2290763" y="1543050"/>
            <a:ext cx="4537075" cy="509588"/>
          </a:xfrm>
          <a:prstGeom prst="rect">
            <a:avLst/>
          </a:prstGeom>
          <a:noFill/>
          <a:ln w="9525">
            <a:noFill/>
            <a:miter lim="800000"/>
            <a:headEnd/>
            <a:tailEnd/>
          </a:ln>
          <a:effectLst>
            <a:prstShdw prst="shdw17" dist="17961" dir="2700000">
              <a:srgbClr val="00003D"/>
            </a:prstShdw>
          </a:effectLst>
        </p:spPr>
        <p:txBody>
          <a:bodyPr lIns="82280" tIns="41140" rIns="82280" bIns="41140" anchor="ctr">
            <a:spAutoFit/>
          </a:bodyPr>
          <a:lstStyle/>
          <a:p>
            <a:pPr algn="ctr" defTabSz="863600">
              <a:spcBef>
                <a:spcPct val="50000"/>
              </a:spcBef>
            </a:pPr>
            <a:r>
              <a:rPr kumimoji="0" lang="ja-JP" altLang="en-US" sz="2800" b="1" u="sng">
                <a:latin typeface="ＭＳ Ｐゴシック" charset="-128"/>
                <a:ea typeface="ＭＳ Ｐゴシック" charset="-128"/>
              </a:rPr>
              <a:t>（例）Ｈ０４</a:t>
            </a:r>
            <a:r>
              <a:rPr kumimoji="0" lang="en-US" altLang="ja-JP" sz="2800" b="1" u="sng">
                <a:latin typeface="ＭＳ Ｐゴシック" charset="-128"/>
                <a:ea typeface="ＭＳ Ｐゴシック" charset="-128"/>
              </a:rPr>
              <a:t>M</a:t>
            </a:r>
            <a:r>
              <a:rPr kumimoji="0" lang="ja-JP" altLang="en-US" sz="2800" b="1" u="sng">
                <a:latin typeface="ＭＳ Ｐゴシック" charset="-128"/>
                <a:ea typeface="ＭＳ Ｐゴシック" charset="-128"/>
              </a:rPr>
              <a:t>　１／０２</a:t>
            </a:r>
          </a:p>
        </p:txBody>
      </p:sp>
      <p:sp>
        <p:nvSpPr>
          <p:cNvPr id="55306" name="Rectangle 39"/>
          <p:cNvSpPr>
            <a:spLocks noGrp="1" noChangeArrowheads="1"/>
          </p:cNvSpPr>
          <p:nvPr>
            <p:ph type="title"/>
          </p:nvPr>
        </p:nvSpPr>
        <p:spPr>
          <a:xfrm>
            <a:off x="1130300" y="190500"/>
            <a:ext cx="6481763" cy="657225"/>
          </a:xfrm>
          <a:effectLst>
            <a:prstShdw prst="shdw17" dist="17961" dir="2700000">
              <a:srgbClr val="00003D"/>
            </a:prstShdw>
          </a:effectLst>
        </p:spPr>
        <p:txBody>
          <a:bodyPr wrap="none" lIns="86999" tIns="43501" rIns="86999" bIns="43501"/>
          <a:lstStyle/>
          <a:p>
            <a:pPr algn="ctr" defTabSz="871538" eaLnBrk="1" hangingPunct="1"/>
            <a:r>
              <a:rPr lang="ja-JP" altLang="en-US" sz="3600" smtClean="0">
                <a:solidFill>
                  <a:schemeClr val="tx1"/>
                </a:solidFill>
                <a:latin typeface="ＭＳ Ｐゴシック" charset="-128"/>
                <a:ea typeface="ＭＳ Ｐゴシック" charset="-128"/>
              </a:rPr>
              <a:t>ＩＰＣ（国際特許分類）</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006F02C4-BA1A-49CA-82EE-8B106909B8AE}" type="slidenum">
              <a:rPr lang="en-US" altLang="ja-JP"/>
              <a:pPr>
                <a:defRPr/>
              </a:pPr>
              <a:t>11</a:t>
            </a:fld>
            <a:endParaRPr lang="en-US" altLang="ja-JP"/>
          </a:p>
        </p:txBody>
      </p:sp>
      <p:sp>
        <p:nvSpPr>
          <p:cNvPr id="41" name="Text Box 33"/>
          <p:cNvSpPr txBox="1">
            <a:spLocks noChangeAspect="1" noChangeArrowheads="1"/>
          </p:cNvSpPr>
          <p:nvPr/>
        </p:nvSpPr>
        <p:spPr bwMode="auto">
          <a:xfrm>
            <a:off x="830263" y="5514975"/>
            <a:ext cx="5440362"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１／０２　・電話機の構造的態様</a:t>
            </a:r>
          </a:p>
        </p:txBody>
      </p:sp>
      <p:sp>
        <p:nvSpPr>
          <p:cNvPr id="42" name="Text Box 27"/>
          <p:cNvSpPr txBox="1">
            <a:spLocks noChangeAspect="1" noChangeArrowheads="1"/>
          </p:cNvSpPr>
          <p:nvPr/>
        </p:nvSpPr>
        <p:spPr bwMode="auto">
          <a:xfrm>
            <a:off x="830263" y="4616450"/>
            <a:ext cx="5427662"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１／００　サブステーション装置</a:t>
            </a:r>
          </a:p>
        </p:txBody>
      </p:sp>
      <p:sp>
        <p:nvSpPr>
          <p:cNvPr id="43" name="Text Box 24"/>
          <p:cNvSpPr txBox="1">
            <a:spLocks noChangeAspect="1" noChangeArrowheads="1"/>
          </p:cNvSpPr>
          <p:nvPr/>
        </p:nvSpPr>
        <p:spPr bwMode="auto">
          <a:xfrm>
            <a:off x="854075" y="3810000"/>
            <a:ext cx="2682875"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電話通信</a:t>
            </a:r>
          </a:p>
        </p:txBody>
      </p:sp>
      <p:sp>
        <p:nvSpPr>
          <p:cNvPr id="44" name="Text Box 14"/>
          <p:cNvSpPr txBox="1">
            <a:spLocks noChangeAspect="1" noChangeArrowheads="1"/>
          </p:cNvSpPr>
          <p:nvPr/>
        </p:nvSpPr>
        <p:spPr bwMode="auto">
          <a:xfrm>
            <a:off x="854075" y="3127375"/>
            <a:ext cx="2930525"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　電気通信技術</a:t>
            </a:r>
          </a:p>
        </p:txBody>
      </p:sp>
      <p:sp>
        <p:nvSpPr>
          <p:cNvPr id="45" name="Text Box 6"/>
          <p:cNvSpPr txBox="1">
            <a:spLocks noChangeAspect="1" noChangeArrowheads="1"/>
          </p:cNvSpPr>
          <p:nvPr/>
        </p:nvSpPr>
        <p:spPr bwMode="auto">
          <a:xfrm>
            <a:off x="830263" y="2422525"/>
            <a:ext cx="1341437"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　電気　</a:t>
            </a:r>
          </a:p>
        </p:txBody>
      </p:sp>
      <p:sp>
        <p:nvSpPr>
          <p:cNvPr id="46" name="AutoShape 25"/>
          <p:cNvSpPr>
            <a:spLocks noChangeAspect="1" noChangeArrowheads="1"/>
          </p:cNvSpPr>
          <p:nvPr/>
        </p:nvSpPr>
        <p:spPr bwMode="auto">
          <a:xfrm>
            <a:off x="4498975" y="3778868"/>
            <a:ext cx="1716088" cy="456578"/>
          </a:xfrm>
          <a:prstGeom prst="wedgeRectCallout">
            <a:avLst>
              <a:gd name="adj1" fmla="val -106111"/>
              <a:gd name="adj2" fmla="val 17255"/>
            </a:avLst>
          </a:prstGeom>
          <a:ln>
            <a:headEnd/>
            <a:tailEnd/>
          </a:ln>
        </p:spPr>
        <p:style>
          <a:lnRef idx="2">
            <a:schemeClr val="accent1"/>
          </a:lnRef>
          <a:fillRef idx="1">
            <a:schemeClr val="lt1"/>
          </a:fillRef>
          <a:effectRef idx="0">
            <a:schemeClr val="accent1"/>
          </a:effectRef>
          <a:fontRef idx="minor">
            <a:schemeClr val="dk1"/>
          </a:fontRef>
        </p:style>
        <p:txBody>
          <a:bodyPr lIns="86402" tIns="43201" rIns="86402" bIns="43201" anchor="ctr">
            <a:spAutoFit/>
          </a:bodyPr>
          <a:lstStyle/>
          <a:p>
            <a:pPr algn="ctr" defTabSz="863600">
              <a:spcBef>
                <a:spcPct val="50000"/>
              </a:spcBef>
              <a:defRPr/>
            </a:pPr>
            <a:r>
              <a:rPr lang="ja-JP"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ゴシック" pitchFamily="50" charset="-128"/>
                <a:ea typeface="ＭＳ Ｐゴシック" pitchFamily="50" charset="-128"/>
              </a:rPr>
              <a:t>サブクラス</a:t>
            </a:r>
          </a:p>
        </p:txBody>
      </p:sp>
      <p:sp>
        <p:nvSpPr>
          <p:cNvPr id="47" name="AutoShape 15"/>
          <p:cNvSpPr>
            <a:spLocks noChangeAspect="1" noChangeArrowheads="1"/>
          </p:cNvSpPr>
          <p:nvPr/>
        </p:nvSpPr>
        <p:spPr bwMode="auto">
          <a:xfrm>
            <a:off x="4488069" y="2867863"/>
            <a:ext cx="1119188" cy="456578"/>
          </a:xfrm>
          <a:prstGeom prst="wedgeRectCallout">
            <a:avLst>
              <a:gd name="adj1" fmla="val -106528"/>
              <a:gd name="adj2" fmla="val 51056"/>
            </a:avLst>
          </a:prstGeom>
          <a:ln>
            <a:headEnd/>
            <a:tailEnd/>
          </a:ln>
        </p:spPr>
        <p:style>
          <a:lnRef idx="2">
            <a:schemeClr val="accent1"/>
          </a:lnRef>
          <a:fillRef idx="1">
            <a:schemeClr val="lt1"/>
          </a:fillRef>
          <a:effectRef idx="0">
            <a:schemeClr val="accent1"/>
          </a:effectRef>
          <a:fontRef idx="minor">
            <a:schemeClr val="dk1"/>
          </a:fontRef>
        </p:style>
        <p:txBody>
          <a:bodyPr lIns="86402" tIns="43201" rIns="86402" bIns="43201" anchor="ctr">
            <a:spAutoFit/>
          </a:bodyPr>
          <a:lstStyle/>
          <a:p>
            <a:pPr algn="ctr" defTabSz="863600">
              <a:spcBef>
                <a:spcPct val="50000"/>
              </a:spcBef>
              <a:defRPr/>
            </a:pPr>
            <a:r>
              <a:rPr lang="ja-JP"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ゴシック" pitchFamily="50" charset="-128"/>
                <a:ea typeface="ＭＳ Ｐゴシック" pitchFamily="50" charset="-128"/>
              </a:rPr>
              <a:t>クラス</a:t>
            </a:r>
          </a:p>
        </p:txBody>
      </p:sp>
      <p:sp>
        <p:nvSpPr>
          <p:cNvPr id="48" name="AutoShape 7"/>
          <p:cNvSpPr>
            <a:spLocks noChangeAspect="1" noChangeArrowheads="1"/>
          </p:cNvSpPr>
          <p:nvPr/>
        </p:nvSpPr>
        <p:spPr bwMode="auto">
          <a:xfrm>
            <a:off x="3031723" y="2178361"/>
            <a:ext cx="3282950" cy="456578"/>
          </a:xfrm>
          <a:prstGeom prst="wedgeRectCallout">
            <a:avLst>
              <a:gd name="adj1" fmla="val -79979"/>
              <a:gd name="adj2" fmla="val 69944"/>
            </a:avLst>
          </a:prstGeom>
          <a:ln>
            <a:headEnd/>
            <a:tailEnd/>
          </a:ln>
        </p:spPr>
        <p:style>
          <a:lnRef idx="2">
            <a:schemeClr val="accent1"/>
          </a:lnRef>
          <a:fillRef idx="1">
            <a:schemeClr val="lt1"/>
          </a:fillRef>
          <a:effectRef idx="0">
            <a:schemeClr val="accent1"/>
          </a:effectRef>
          <a:fontRef idx="minor">
            <a:schemeClr val="dk1"/>
          </a:fontRef>
        </p:style>
        <p:txBody>
          <a:bodyPr lIns="86402" tIns="43201" rIns="86402" bIns="43201" anchor="ctr">
            <a:spAutoFit/>
          </a:bodyPr>
          <a:lstStyle/>
          <a:p>
            <a:pPr algn="ctr" defTabSz="863600">
              <a:spcBef>
                <a:spcPct val="50000"/>
              </a:spcBef>
              <a:defRPr/>
            </a:pPr>
            <a:r>
              <a:rPr lang="ja-JP"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ゴシック" pitchFamily="50" charset="-128"/>
                <a:ea typeface="ＭＳ Ｐゴシック" pitchFamily="50" charset="-128"/>
              </a:rPr>
              <a:t>セクション（Ａ～Ｈ）</a:t>
            </a:r>
          </a:p>
        </p:txBody>
      </p:sp>
      <p:sp>
        <p:nvSpPr>
          <p:cNvPr id="55316"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023938" y="176213"/>
            <a:ext cx="7058025" cy="685800"/>
          </a:xfrm>
          <a:effectLst>
            <a:prstShdw prst="shdw17" dist="17961" dir="2700000">
              <a:srgbClr val="00003D"/>
            </a:prstShdw>
          </a:effectLst>
        </p:spPr>
        <p:txBody>
          <a:bodyPr wrap="none" lIns="86967" tIns="43483" rIns="86967" bIns="43483"/>
          <a:lstStyle/>
          <a:p>
            <a:pPr defTabSz="871538" eaLnBrk="1" hangingPunct="1"/>
            <a:r>
              <a:rPr lang="ja-JP" altLang="en-US" sz="3600" smtClean="0">
                <a:solidFill>
                  <a:schemeClr val="tx1"/>
                </a:solidFill>
                <a:latin typeface="ＭＳ Ｐゴシック" charset="-128"/>
                <a:ea typeface="ＭＳ Ｐゴシック" charset="-128"/>
              </a:rPr>
              <a:t>　　　　ＦＩ（ファイルインデックス）</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9D17E7E7-6D71-4907-AA3B-3D6F01932E27}" type="slidenum">
              <a:rPr lang="en-US" altLang="ja-JP"/>
              <a:pPr>
                <a:defRPr/>
              </a:pPr>
              <a:t>12</a:t>
            </a:fld>
            <a:endParaRPr lang="en-US" altLang="ja-JP" dirty="0"/>
          </a:p>
        </p:txBody>
      </p:sp>
      <p:sp>
        <p:nvSpPr>
          <p:cNvPr id="57347" name="Rectangle 4"/>
          <p:cNvSpPr>
            <a:spLocks noChangeArrowheads="1"/>
          </p:cNvSpPr>
          <p:nvPr/>
        </p:nvSpPr>
        <p:spPr bwMode="auto">
          <a:xfrm>
            <a:off x="407988" y="1916113"/>
            <a:ext cx="9498012" cy="1089025"/>
          </a:xfrm>
          <a:prstGeom prst="rect">
            <a:avLst/>
          </a:prstGeom>
          <a:noFill/>
          <a:ln w="9525">
            <a:noFill/>
            <a:miter lim="800000"/>
            <a:headEnd/>
            <a:tailEnd/>
          </a:ln>
        </p:spPr>
        <p:txBody>
          <a:bodyPr>
            <a:spAutoFit/>
          </a:bodyPr>
          <a:lstStyle/>
          <a:p>
            <a:pPr>
              <a:spcBef>
                <a:spcPct val="30000"/>
              </a:spcBef>
            </a:pPr>
            <a:r>
              <a:rPr lang="ja-JP" altLang="en-US" b="1">
                <a:latin typeface="Arial" charset="0"/>
                <a:ea typeface="ＭＳ Ｐゴシック" charset="-128"/>
              </a:rPr>
              <a:t>国際特許分類（ＩＰＣ）では技術の区分けが粗いため</a:t>
            </a:r>
          </a:p>
          <a:p>
            <a:pPr>
              <a:spcBef>
                <a:spcPct val="30000"/>
              </a:spcBef>
            </a:pPr>
            <a:r>
              <a:rPr lang="ja-JP" altLang="en-US" b="1">
                <a:latin typeface="Arial" charset="0"/>
                <a:ea typeface="ＭＳ Ｐゴシック" charset="-128"/>
              </a:rPr>
              <a:t>日本の技術分野を考慮して更に細かく区分したもの［</a:t>
            </a:r>
            <a:r>
              <a:rPr lang="ja-JP" altLang="en-US" b="1">
                <a:solidFill>
                  <a:srgbClr val="FF0000"/>
                </a:solidFill>
                <a:latin typeface="Arial" charset="0"/>
                <a:ea typeface="ＭＳ Ｐゴシック" charset="-128"/>
              </a:rPr>
              <a:t>ＩＰＣ第４版</a:t>
            </a:r>
            <a:r>
              <a:rPr lang="ja-JP" altLang="en-US" b="1">
                <a:latin typeface="Arial" charset="0"/>
                <a:ea typeface="ＭＳ Ｐゴシック" charset="-128"/>
              </a:rPr>
              <a:t>をもとに作成］</a:t>
            </a:r>
          </a:p>
          <a:p>
            <a:pPr>
              <a:spcBef>
                <a:spcPct val="30000"/>
              </a:spcBef>
            </a:pPr>
            <a:r>
              <a:rPr lang="ja-JP" altLang="en-US" b="1">
                <a:latin typeface="Arial" charset="0"/>
                <a:ea typeface="ＭＳ Ｐゴシック" charset="-128"/>
              </a:rPr>
              <a:t>　　　　　　　　　　　　　　　　　　　　　　　　　　　　　　　　　　　　　　　　　　　　</a:t>
            </a:r>
            <a:endParaRPr lang="en-US" altLang="ja-JP" sz="1600" b="1">
              <a:latin typeface="Arial" charset="0"/>
              <a:ea typeface="ＭＳ Ｐゴシック" charset="-128"/>
            </a:endParaRPr>
          </a:p>
        </p:txBody>
      </p:sp>
      <p:grpSp>
        <p:nvGrpSpPr>
          <p:cNvPr id="57348" name="Group 5"/>
          <p:cNvGrpSpPr>
            <a:grpSpLocks/>
          </p:cNvGrpSpPr>
          <p:nvPr/>
        </p:nvGrpSpPr>
        <p:grpSpPr bwMode="auto">
          <a:xfrm>
            <a:off x="6618288" y="3648075"/>
            <a:ext cx="3060700" cy="2755900"/>
            <a:chOff x="3848" y="2298"/>
            <a:chExt cx="1780" cy="1736"/>
          </a:xfrm>
        </p:grpSpPr>
        <p:sp>
          <p:nvSpPr>
            <p:cNvPr id="57356" name="Oval 6"/>
            <p:cNvSpPr>
              <a:spLocks noChangeAspect="1" noChangeArrowheads="1"/>
            </p:cNvSpPr>
            <p:nvPr/>
          </p:nvSpPr>
          <p:spPr bwMode="auto">
            <a:xfrm>
              <a:off x="3848" y="2298"/>
              <a:ext cx="1780" cy="1736"/>
            </a:xfrm>
            <a:prstGeom prst="ellipse">
              <a:avLst/>
            </a:prstGeom>
            <a:solidFill>
              <a:srgbClr val="CCCCFF"/>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7357" name="Oval 7"/>
            <p:cNvSpPr>
              <a:spLocks noChangeAspect="1" noChangeArrowheads="1"/>
            </p:cNvSpPr>
            <p:nvPr/>
          </p:nvSpPr>
          <p:spPr bwMode="auto">
            <a:xfrm>
              <a:off x="3985" y="2608"/>
              <a:ext cx="1258" cy="1128"/>
            </a:xfrm>
            <a:prstGeom prst="ellipse">
              <a:avLst/>
            </a:prstGeom>
            <a:solidFill>
              <a:srgbClr val="CC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7358" name="Oval 8"/>
            <p:cNvSpPr>
              <a:spLocks noChangeAspect="1" noChangeArrowheads="1"/>
            </p:cNvSpPr>
            <p:nvPr/>
          </p:nvSpPr>
          <p:spPr bwMode="auto">
            <a:xfrm>
              <a:off x="3985" y="2738"/>
              <a:ext cx="955" cy="868"/>
            </a:xfrm>
            <a:prstGeom prst="ellipse">
              <a:avLst/>
            </a:prstGeom>
            <a:solidFill>
              <a:srgbClr val="FF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7359" name="Oval 9"/>
            <p:cNvSpPr>
              <a:spLocks noChangeAspect="1" noChangeArrowheads="1"/>
            </p:cNvSpPr>
            <p:nvPr/>
          </p:nvSpPr>
          <p:spPr bwMode="auto">
            <a:xfrm>
              <a:off x="3985" y="2868"/>
              <a:ext cx="607" cy="608"/>
            </a:xfrm>
            <a:prstGeom prst="ellipse">
              <a:avLst/>
            </a:prstGeom>
            <a:solidFill>
              <a:srgbClr val="FFCC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3" name="Oval 10"/>
            <p:cNvSpPr>
              <a:spLocks noChangeAspect="1" noChangeArrowheads="1"/>
            </p:cNvSpPr>
            <p:nvPr/>
          </p:nvSpPr>
          <p:spPr bwMode="auto">
            <a:xfrm>
              <a:off x="3985" y="2999"/>
              <a:ext cx="347" cy="347"/>
            </a:xfrm>
            <a:prstGeom prst="ellipse">
              <a:avLst/>
            </a:prstGeom>
            <a:solidFill>
              <a:srgbClr val="FF99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grpSp>
      <p:grpSp>
        <p:nvGrpSpPr>
          <p:cNvPr id="57349" name="Group 11"/>
          <p:cNvGrpSpPr>
            <a:grpSpLocks/>
          </p:cNvGrpSpPr>
          <p:nvPr/>
        </p:nvGrpSpPr>
        <p:grpSpPr bwMode="auto">
          <a:xfrm>
            <a:off x="6610350" y="4926013"/>
            <a:ext cx="2944813" cy="1901825"/>
            <a:chOff x="3844" y="3103"/>
            <a:chExt cx="1712" cy="1198"/>
          </a:xfrm>
        </p:grpSpPr>
        <p:sp>
          <p:nvSpPr>
            <p:cNvPr id="57353" name="Oval 12"/>
            <p:cNvSpPr>
              <a:spLocks noChangeAspect="1" noChangeArrowheads="1"/>
            </p:cNvSpPr>
            <p:nvPr/>
          </p:nvSpPr>
          <p:spPr bwMode="auto">
            <a:xfrm>
              <a:off x="3993" y="3103"/>
              <a:ext cx="175" cy="175"/>
            </a:xfrm>
            <a:prstGeom prst="ellipse">
              <a:avLst/>
            </a:prstGeom>
            <a:solidFill>
              <a:srgbClr val="FF0000"/>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57354" name="Text Box 13"/>
            <p:cNvSpPr txBox="1">
              <a:spLocks noChangeAspect="1" noChangeArrowheads="1"/>
            </p:cNvSpPr>
            <p:nvPr/>
          </p:nvSpPr>
          <p:spPr bwMode="auto">
            <a:xfrm>
              <a:off x="3844" y="4026"/>
              <a:ext cx="1712" cy="275"/>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300" b="1">
                  <a:latin typeface="ＭＳ Ｐゴシック" charset="-128"/>
                  <a:ea typeface="ＭＳ Ｐゴシック" charset="-128"/>
                </a:rPr>
                <a:t>Ｈ０４Ｍ　１／０２　Ａ</a:t>
              </a:r>
            </a:p>
          </p:txBody>
        </p:sp>
        <p:sp>
          <p:nvSpPr>
            <p:cNvPr id="57355" name="Line 14"/>
            <p:cNvSpPr>
              <a:spLocks noChangeAspect="1" noChangeShapeType="1"/>
            </p:cNvSpPr>
            <p:nvPr/>
          </p:nvSpPr>
          <p:spPr bwMode="auto">
            <a:xfrm flipV="1">
              <a:off x="4059" y="3183"/>
              <a:ext cx="0" cy="849"/>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sp>
        <p:nvSpPr>
          <p:cNvPr id="57350" name="Rectangle 15"/>
          <p:cNvSpPr>
            <a:spLocks noChangeArrowheads="1"/>
          </p:cNvSpPr>
          <p:nvPr/>
        </p:nvSpPr>
        <p:spPr bwMode="auto">
          <a:xfrm>
            <a:off x="488950" y="1497013"/>
            <a:ext cx="9950450" cy="457200"/>
          </a:xfrm>
          <a:prstGeom prst="rect">
            <a:avLst/>
          </a:prstGeom>
          <a:noFill/>
          <a:ln w="9525">
            <a:noFill/>
            <a:miter lim="800000"/>
            <a:headEnd/>
            <a:tailEnd/>
          </a:ln>
        </p:spPr>
        <p:txBody>
          <a:bodyPr>
            <a:spAutoFit/>
          </a:bodyPr>
          <a:lstStyle/>
          <a:p>
            <a:r>
              <a:rPr lang="ja-JP" altLang="en-US" sz="2400" b="1">
                <a:latin typeface="Arial" charset="0"/>
                <a:ea typeface="ＭＳ Ｐゴシック" charset="-128"/>
              </a:rPr>
              <a:t>ＩＰＣを細分化した我が国固有のインデックス（ＡからＺまで</a:t>
            </a:r>
            <a:r>
              <a:rPr lang="ja-JP" altLang="en-US" sz="2400" b="1">
                <a:latin typeface="Arial" charset="0"/>
                <a:ea typeface="FC平成丸ゴシック体" pitchFamily="49" charset="-128"/>
              </a:rPr>
              <a:t>）</a:t>
            </a:r>
          </a:p>
        </p:txBody>
      </p:sp>
      <p:sp>
        <p:nvSpPr>
          <p:cNvPr id="57360" name="Rectangle 16"/>
          <p:cNvSpPr>
            <a:spLocks noChangeArrowheads="1"/>
          </p:cNvSpPr>
          <p:nvPr/>
        </p:nvSpPr>
        <p:spPr bwMode="auto">
          <a:xfrm>
            <a:off x="0" y="3352800"/>
            <a:ext cx="9129713" cy="3505200"/>
          </a:xfrm>
          <a:prstGeom prst="rect">
            <a:avLst/>
          </a:prstGeom>
          <a:noFill/>
          <a:ln>
            <a:noFill/>
          </a:ln>
          <a:effectLst>
            <a:prstShdw prst="shdw17" dist="17961" dir="2700000">
              <a:schemeClr val="accent1">
                <a:gamma/>
                <a:shade val="60000"/>
                <a:invGamma/>
              </a:schemeClr>
            </a:prstShdw>
          </a:effectLst>
          <a:extLst/>
        </p:spPr>
        <p:txBody>
          <a:bodyPr>
            <a:spAutoFit/>
          </a:bodyPr>
          <a:lstStyle/>
          <a:p>
            <a:pPr>
              <a:defRPr/>
            </a:pPr>
            <a:r>
              <a:rPr lang="ja-JP" altLang="en-US" sz="2400" b="1" dirty="0">
                <a:latin typeface="ＭＳ Ｐゴシック" pitchFamily="50" charset="-128"/>
                <a:ea typeface="ＭＳ Ｐゴシック" pitchFamily="50" charset="-128"/>
              </a:rPr>
              <a:t>（</a:t>
            </a:r>
            <a:r>
              <a:rPr lang="ja-JP" altLang="en-US" sz="2000" b="1" dirty="0">
                <a:latin typeface="ＭＳ Ｐゴシック" pitchFamily="50" charset="-128"/>
                <a:ea typeface="ＭＳ Ｐゴシック" pitchFamily="50" charset="-128"/>
              </a:rPr>
              <a:t>例）　</a:t>
            </a:r>
            <a:r>
              <a:rPr lang="en-US" altLang="ja-JP" sz="2000" b="1" dirty="0">
                <a:latin typeface="ＭＳ Ｐゴシック" pitchFamily="50" charset="-128"/>
                <a:ea typeface="ＭＳ Ｐゴシック" pitchFamily="50" charset="-128"/>
              </a:rPr>
              <a:t>H04M 1/02</a:t>
            </a:r>
            <a:r>
              <a:rPr lang="ja-JP" altLang="en-US" sz="2000" b="1" dirty="0">
                <a:latin typeface="ＭＳ Ｐゴシック" pitchFamily="50" charset="-128"/>
                <a:ea typeface="ＭＳ Ｐゴシック" pitchFamily="50" charset="-128"/>
              </a:rPr>
              <a:t>・電話機の構造的態様</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A </a:t>
            </a:r>
            <a:r>
              <a:rPr lang="ja-JP" altLang="en-US" sz="2000" b="1" dirty="0">
                <a:latin typeface="ＭＳ Ｐゴシック" pitchFamily="50" charset="-128"/>
                <a:ea typeface="ＭＳ Ｐゴシック" pitchFamily="50" charset="-128"/>
              </a:rPr>
              <a:t>表示・ボタン</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B </a:t>
            </a:r>
            <a:r>
              <a:rPr lang="ja-JP" altLang="en-US" sz="2000" b="1" dirty="0">
                <a:latin typeface="ＭＳ Ｐゴシック" pitchFamily="50" charset="-128"/>
                <a:ea typeface="ＭＳ Ｐゴシック" pitchFamily="50" charset="-128"/>
              </a:rPr>
              <a:t>特殊な電話機</a:t>
            </a:r>
            <a:r>
              <a:rPr lang="en-US" altLang="ja-JP" sz="2000" b="1" dirty="0">
                <a:latin typeface="ＭＳ Ｐゴシック" pitchFamily="50" charset="-128"/>
                <a:ea typeface="ＭＳ Ｐゴシック" pitchFamily="50" charset="-128"/>
              </a:rPr>
              <a:t>〔</a:t>
            </a:r>
            <a:r>
              <a:rPr lang="ja-JP" altLang="en-US" sz="2000" b="1" dirty="0">
                <a:latin typeface="ＭＳ Ｐゴシック" pitchFamily="50" charset="-128"/>
                <a:ea typeface="ＭＳ Ｐゴシック" pitchFamily="50" charset="-128"/>
              </a:rPr>
              <a:t>構造・用途が特殊なものを含む</a:t>
            </a:r>
            <a:r>
              <a:rPr lang="en-US" altLang="ja-JP" sz="2000" b="1" dirty="0">
                <a:latin typeface="ＭＳ Ｐゴシック" pitchFamily="50" charset="-128"/>
                <a:ea typeface="ＭＳ Ｐゴシック" pitchFamily="50" charset="-128"/>
              </a:rPr>
              <a:t>〕</a:t>
            </a:r>
            <a:br>
              <a:rPr lang="en-US" altLang="ja-JP"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C </a:t>
            </a:r>
            <a:r>
              <a:rPr lang="ja-JP" altLang="en-US" sz="2000" b="1" dirty="0">
                <a:latin typeface="ＭＳ Ｐゴシック" pitchFamily="50" charset="-128"/>
                <a:ea typeface="ＭＳ Ｐゴシック" pitchFamily="50" charset="-128"/>
              </a:rPr>
              <a:t>・コ－ドレス電話機</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D </a:t>
            </a:r>
            <a:r>
              <a:rPr lang="ja-JP" altLang="en-US" sz="2000" b="1" dirty="0">
                <a:latin typeface="ＭＳ Ｐゴシック" pitchFamily="50" charset="-128"/>
                <a:ea typeface="ＭＳ Ｐゴシック" pitchFamily="50" charset="-128"/>
              </a:rPr>
              <a:t>・公衆電話機</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E </a:t>
            </a:r>
            <a:r>
              <a:rPr lang="ja-JP" altLang="en-US" sz="2000" b="1" dirty="0">
                <a:latin typeface="ＭＳ Ｐゴシック" pitchFamily="50" charset="-128"/>
                <a:ea typeface="ＭＳ Ｐゴシック" pitchFamily="50" charset="-128"/>
              </a:rPr>
              <a:t>・多機能電話機</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F  </a:t>
            </a:r>
            <a:r>
              <a:rPr lang="ja-JP" altLang="en-US" sz="2000" b="1" dirty="0">
                <a:latin typeface="ＭＳ Ｐゴシック" pitchFamily="50" charset="-128"/>
                <a:ea typeface="ＭＳ Ｐゴシック" pitchFamily="50" charset="-128"/>
              </a:rPr>
              <a:t>・・ボタン電話機</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G </a:t>
            </a:r>
            <a:r>
              <a:rPr lang="ja-JP" altLang="en-US" sz="2000" b="1" dirty="0">
                <a:latin typeface="ＭＳ Ｐゴシック" pitchFamily="50" charset="-128"/>
                <a:ea typeface="ＭＳ Ｐゴシック" pitchFamily="50" charset="-128"/>
              </a:rPr>
              <a:t>・インタ－ホン</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H </a:t>
            </a:r>
            <a:r>
              <a:rPr lang="ja-JP" altLang="en-US" sz="2000" b="1" dirty="0">
                <a:latin typeface="ＭＳ Ｐゴシック" pitchFamily="50" charset="-128"/>
                <a:ea typeface="ＭＳ Ｐゴシック" pitchFamily="50" charset="-128"/>
              </a:rPr>
              <a:t>・ハンドセツト形</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J  </a:t>
            </a:r>
            <a:r>
              <a:rPr lang="ja-JP" altLang="en-US" sz="2000" b="1" dirty="0">
                <a:latin typeface="ＭＳ Ｐゴシック" pitchFamily="50" charset="-128"/>
                <a:ea typeface="ＭＳ Ｐゴシック" pitchFamily="50" charset="-128"/>
              </a:rPr>
              <a:t>・装飾電話</a:t>
            </a:r>
            <a:br>
              <a:rPr lang="ja-JP" altLang="en-US" sz="2000" b="1" dirty="0">
                <a:latin typeface="ＭＳ Ｐゴシック" pitchFamily="50" charset="-128"/>
                <a:ea typeface="ＭＳ Ｐゴシック" pitchFamily="50" charset="-128"/>
              </a:rPr>
            </a:br>
            <a:r>
              <a:rPr lang="ja-JP" altLang="en-US" sz="2000" b="1" dirty="0">
                <a:latin typeface="ＭＳ Ｐゴシック" pitchFamily="50" charset="-128"/>
                <a:ea typeface="ＭＳ Ｐゴシック" pitchFamily="50" charset="-128"/>
              </a:rPr>
              <a:t>                       　</a:t>
            </a:r>
            <a:r>
              <a:rPr lang="en-US" altLang="ja-JP" sz="2000" b="1" dirty="0">
                <a:latin typeface="ＭＳ Ｐゴシック" pitchFamily="50" charset="-128"/>
                <a:ea typeface="ＭＳ Ｐゴシック" pitchFamily="50" charset="-128"/>
              </a:rPr>
              <a:t>Z  </a:t>
            </a:r>
            <a:r>
              <a:rPr lang="ja-JP" altLang="en-US" sz="2000" b="1" dirty="0">
                <a:latin typeface="ＭＳ Ｐゴシック" pitchFamily="50" charset="-128"/>
                <a:ea typeface="ＭＳ Ｐゴシック" pitchFamily="50" charset="-128"/>
              </a:rPr>
              <a:t>その他のもの</a:t>
            </a:r>
          </a:p>
        </p:txBody>
      </p:sp>
      <p:sp>
        <p:nvSpPr>
          <p:cNvPr id="57352"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1"/>
          <p:cNvSpPr txBox="1">
            <a:spLocks noChangeAspect="1" noChangeArrowheads="1"/>
          </p:cNvSpPr>
          <p:nvPr/>
        </p:nvSpPr>
        <p:spPr bwMode="auto">
          <a:xfrm>
            <a:off x="446088" y="6459538"/>
            <a:ext cx="5994400" cy="390525"/>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en-US" altLang="ja-JP" sz="2000" b="1">
                <a:solidFill>
                  <a:srgbClr val="FF0000"/>
                </a:solidFill>
                <a:latin typeface="Times New Roman" pitchFamily="18" charset="0"/>
                <a:ea typeface="ＭＳ Ｐゴシック" charset="-128"/>
              </a:rPr>
              <a:t>※</a:t>
            </a:r>
            <a:r>
              <a:rPr lang="ja-JP" altLang="en-US" sz="2000" b="1">
                <a:solidFill>
                  <a:srgbClr val="FF0000"/>
                </a:solidFill>
                <a:latin typeface="Times New Roman" pitchFamily="18" charset="0"/>
                <a:ea typeface="ＭＳ Ｐゴシック" charset="-128"/>
              </a:rPr>
              <a:t>後述のＩＰＤＬのパテントマップガイダンスを利用</a:t>
            </a:r>
          </a:p>
        </p:txBody>
      </p:sp>
      <p:sp>
        <p:nvSpPr>
          <p:cNvPr id="59394" name="Rectangle 90"/>
          <p:cNvSpPr>
            <a:spLocks noChangeArrowheads="1"/>
          </p:cNvSpPr>
          <p:nvPr/>
        </p:nvSpPr>
        <p:spPr bwMode="auto">
          <a:xfrm>
            <a:off x="334963" y="1565275"/>
            <a:ext cx="6394450" cy="544513"/>
          </a:xfrm>
          <a:prstGeom prst="rect">
            <a:avLst/>
          </a:prstGeom>
          <a:noFill/>
          <a:ln w="9525">
            <a:noFill/>
            <a:miter lim="800000"/>
            <a:headEnd/>
            <a:tailEnd/>
          </a:ln>
        </p:spPr>
        <p:txBody>
          <a:bodyPr wrap="none">
            <a:spAutoFit/>
          </a:bodyPr>
          <a:lstStyle/>
          <a:p>
            <a:pPr>
              <a:lnSpc>
                <a:spcPct val="80000"/>
              </a:lnSpc>
              <a:spcBef>
                <a:spcPct val="5000"/>
              </a:spcBef>
            </a:pPr>
            <a:r>
              <a:rPr lang="ja-JP" altLang="en-US" b="1">
                <a:latin typeface="ＭＳ Ｐゴシック" charset="-128"/>
                <a:ea typeface="ＭＳ Ｐゴシック" charset="-128"/>
              </a:rPr>
              <a:t>従来技術を効率的に検索するために開発された検索キー</a:t>
            </a:r>
          </a:p>
          <a:p>
            <a:pPr>
              <a:lnSpc>
                <a:spcPct val="80000"/>
              </a:lnSpc>
              <a:spcBef>
                <a:spcPct val="5000"/>
              </a:spcBef>
            </a:pPr>
            <a:r>
              <a:rPr lang="en-US" altLang="ja-JP" b="1">
                <a:latin typeface="ＭＳ Ｐゴシック" charset="-128"/>
                <a:ea typeface="ＭＳ Ｐゴシック" charset="-128"/>
              </a:rPr>
              <a:t>FI</a:t>
            </a:r>
            <a:r>
              <a:rPr lang="ja-JP" altLang="en-US" b="1">
                <a:latin typeface="ＭＳ Ｐゴシック" charset="-128"/>
                <a:ea typeface="ＭＳ Ｐゴシック" charset="-128"/>
              </a:rPr>
              <a:t>を複数の異なる観点で区分（目的、用途、構造、機能、材料等）</a:t>
            </a:r>
          </a:p>
        </p:txBody>
      </p:sp>
      <p:sp>
        <p:nvSpPr>
          <p:cNvPr id="59395" name="Rectangle 91"/>
          <p:cNvSpPr>
            <a:spLocks noChangeArrowheads="1"/>
          </p:cNvSpPr>
          <p:nvPr/>
        </p:nvSpPr>
        <p:spPr bwMode="auto">
          <a:xfrm>
            <a:off x="719138" y="176213"/>
            <a:ext cx="9906000" cy="6858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defTabSz="871538"/>
            <a:r>
              <a:rPr lang="ja-JP" altLang="en-US" sz="3600">
                <a:latin typeface="ＭＳ Ｐゴシック" charset="-128"/>
                <a:ea typeface="ＭＳ Ｐゴシック" charset="-128"/>
              </a:rPr>
              <a:t>　　　　　Ｆターム</a:t>
            </a:r>
          </a:p>
        </p:txBody>
      </p:sp>
      <p:grpSp>
        <p:nvGrpSpPr>
          <p:cNvPr id="59396" name="グループ化 1"/>
          <p:cNvGrpSpPr>
            <a:grpSpLocks/>
          </p:cNvGrpSpPr>
          <p:nvPr/>
        </p:nvGrpSpPr>
        <p:grpSpPr bwMode="auto">
          <a:xfrm>
            <a:off x="446088" y="1963738"/>
            <a:ext cx="9115425" cy="4495800"/>
            <a:chOff x="233998" y="1341438"/>
            <a:chExt cx="9317990" cy="5159375"/>
          </a:xfrm>
        </p:grpSpPr>
        <p:sp>
          <p:nvSpPr>
            <p:cNvPr id="59399" name="Rectangle 88"/>
            <p:cNvSpPr>
              <a:spLocks noChangeArrowheads="1"/>
            </p:cNvSpPr>
            <p:nvPr/>
          </p:nvSpPr>
          <p:spPr bwMode="auto">
            <a:xfrm>
              <a:off x="9055100" y="4214813"/>
              <a:ext cx="463550" cy="512762"/>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0" name="Rectangle 88"/>
            <p:cNvSpPr>
              <a:spLocks noChangeArrowheads="1"/>
            </p:cNvSpPr>
            <p:nvPr/>
          </p:nvSpPr>
          <p:spPr bwMode="auto">
            <a:xfrm>
              <a:off x="9055100" y="3714750"/>
              <a:ext cx="463550" cy="512763"/>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1" name="Rectangle 88"/>
            <p:cNvSpPr>
              <a:spLocks noChangeArrowheads="1"/>
            </p:cNvSpPr>
            <p:nvPr/>
          </p:nvSpPr>
          <p:spPr bwMode="auto">
            <a:xfrm>
              <a:off x="9055100" y="3155950"/>
              <a:ext cx="463550" cy="511175"/>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2" name="Rectangle 88"/>
            <p:cNvSpPr>
              <a:spLocks noChangeArrowheads="1"/>
            </p:cNvSpPr>
            <p:nvPr/>
          </p:nvSpPr>
          <p:spPr bwMode="auto">
            <a:xfrm>
              <a:off x="9055100" y="2714625"/>
              <a:ext cx="463550" cy="512763"/>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3" name="Rectangle 88"/>
            <p:cNvSpPr>
              <a:spLocks noChangeArrowheads="1"/>
            </p:cNvSpPr>
            <p:nvPr/>
          </p:nvSpPr>
          <p:spPr bwMode="auto">
            <a:xfrm>
              <a:off x="7585075" y="4273550"/>
              <a:ext cx="385763" cy="512763"/>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4" name="Rectangle 88"/>
            <p:cNvSpPr>
              <a:spLocks noChangeArrowheads="1"/>
            </p:cNvSpPr>
            <p:nvPr/>
          </p:nvSpPr>
          <p:spPr bwMode="auto">
            <a:xfrm>
              <a:off x="7585075" y="3773488"/>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5" name="Rectangle 88"/>
            <p:cNvSpPr>
              <a:spLocks noChangeArrowheads="1"/>
            </p:cNvSpPr>
            <p:nvPr/>
          </p:nvSpPr>
          <p:spPr bwMode="auto">
            <a:xfrm>
              <a:off x="7585075" y="3214688"/>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6" name="Rectangle 88"/>
            <p:cNvSpPr>
              <a:spLocks noChangeArrowheads="1"/>
            </p:cNvSpPr>
            <p:nvPr/>
          </p:nvSpPr>
          <p:spPr bwMode="auto">
            <a:xfrm>
              <a:off x="7585075" y="2773363"/>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59407" name="Rectangle 17"/>
            <p:cNvSpPr>
              <a:spLocks noChangeAspect="1" noChangeArrowheads="1"/>
            </p:cNvSpPr>
            <p:nvPr/>
          </p:nvSpPr>
          <p:spPr bwMode="auto">
            <a:xfrm>
              <a:off x="7894638" y="4283075"/>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小型、軽量</a:t>
              </a:r>
            </a:p>
          </p:txBody>
        </p:sp>
        <p:sp>
          <p:nvSpPr>
            <p:cNvPr id="59408" name="Rectangle 15"/>
            <p:cNvSpPr>
              <a:spLocks noChangeAspect="1" noChangeArrowheads="1"/>
            </p:cNvSpPr>
            <p:nvPr/>
          </p:nvSpPr>
          <p:spPr bwMode="auto">
            <a:xfrm>
              <a:off x="7894638" y="3779838"/>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ＢＢ０３</a:t>
              </a:r>
            </a:p>
          </p:txBody>
        </p:sp>
        <p:sp>
          <p:nvSpPr>
            <p:cNvPr id="59409" name="Rectangle 11"/>
            <p:cNvSpPr>
              <a:spLocks noChangeAspect="1" noChangeArrowheads="1"/>
            </p:cNvSpPr>
            <p:nvPr/>
          </p:nvSpPr>
          <p:spPr bwMode="auto">
            <a:xfrm>
              <a:off x="7894638" y="3275013"/>
              <a:ext cx="116840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携帯電話</a:t>
              </a:r>
            </a:p>
          </p:txBody>
        </p:sp>
        <p:sp>
          <p:nvSpPr>
            <p:cNvPr id="59410" name="Rectangle 9"/>
            <p:cNvSpPr>
              <a:spLocks noChangeAspect="1" noChangeArrowheads="1"/>
            </p:cNvSpPr>
            <p:nvPr/>
          </p:nvSpPr>
          <p:spPr bwMode="auto">
            <a:xfrm>
              <a:off x="7894638" y="2771775"/>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ＡＡ０７</a:t>
              </a:r>
            </a:p>
          </p:txBody>
        </p:sp>
        <p:sp>
          <p:nvSpPr>
            <p:cNvPr id="59411" name="Rectangle 2"/>
            <p:cNvSpPr>
              <a:spLocks noChangeAspect="1" noChangeArrowheads="1"/>
            </p:cNvSpPr>
            <p:nvPr/>
          </p:nvSpPr>
          <p:spPr bwMode="auto">
            <a:xfrm>
              <a:off x="4494213" y="2268538"/>
              <a:ext cx="1222375" cy="447675"/>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700" b="1">
                  <a:latin typeface="ＭＳ Ｐゴシック" charset="-128"/>
                  <a:ea typeface="ＭＳ Ｐゴシック" charset="-128"/>
                </a:rPr>
                <a:t>５Ｋ０２３</a:t>
              </a:r>
            </a:p>
          </p:txBody>
        </p:sp>
        <p:sp>
          <p:nvSpPr>
            <p:cNvPr id="59412" name="Rectangle 3"/>
            <p:cNvSpPr>
              <a:spLocks noChangeAspect="1" noChangeArrowheads="1"/>
            </p:cNvSpPr>
            <p:nvPr/>
          </p:nvSpPr>
          <p:spPr bwMode="auto">
            <a:xfrm>
              <a:off x="5889625" y="1844675"/>
              <a:ext cx="3152775"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700" b="1">
                  <a:latin typeface="ＭＳ Ｐゴシック" charset="-128"/>
                  <a:ea typeface="ＭＳ Ｐゴシック" charset="-128"/>
                </a:rPr>
                <a:t>電話機の構造</a:t>
              </a:r>
            </a:p>
          </p:txBody>
        </p:sp>
        <p:sp>
          <p:nvSpPr>
            <p:cNvPr id="59413" name="Rectangle 4"/>
            <p:cNvSpPr>
              <a:spLocks noChangeAspect="1" noChangeArrowheads="1"/>
            </p:cNvSpPr>
            <p:nvPr/>
          </p:nvSpPr>
          <p:spPr bwMode="auto">
            <a:xfrm>
              <a:off x="5902325" y="2266950"/>
              <a:ext cx="3152775" cy="433388"/>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Ｈ０４Ｍ　１／０２－１／２３＠Ｚ</a:t>
              </a:r>
            </a:p>
          </p:txBody>
        </p:sp>
        <p:sp>
          <p:nvSpPr>
            <p:cNvPr id="59414" name="Rectangle 5"/>
            <p:cNvSpPr>
              <a:spLocks noChangeAspect="1" noChangeArrowheads="1"/>
            </p:cNvSpPr>
            <p:nvPr/>
          </p:nvSpPr>
          <p:spPr bwMode="auto">
            <a:xfrm>
              <a:off x="4500563" y="2987675"/>
              <a:ext cx="547687" cy="503238"/>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a:t>
              </a:r>
            </a:p>
          </p:txBody>
        </p:sp>
        <p:sp>
          <p:nvSpPr>
            <p:cNvPr id="59415" name="Rectangle 6"/>
            <p:cNvSpPr>
              <a:spLocks noChangeAspect="1" noChangeArrowheads="1"/>
            </p:cNvSpPr>
            <p:nvPr/>
          </p:nvSpPr>
          <p:spPr bwMode="auto">
            <a:xfrm>
              <a:off x="5108575" y="2771775"/>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ＡＡ００</a:t>
              </a:r>
            </a:p>
          </p:txBody>
        </p:sp>
        <p:sp>
          <p:nvSpPr>
            <p:cNvPr id="59416" name="Rectangle 7"/>
            <p:cNvSpPr>
              <a:spLocks noChangeAspect="1" noChangeArrowheads="1"/>
            </p:cNvSpPr>
            <p:nvPr/>
          </p:nvSpPr>
          <p:spPr bwMode="auto">
            <a:xfrm>
              <a:off x="5108575" y="3275013"/>
              <a:ext cx="125095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用途</a:t>
              </a:r>
            </a:p>
          </p:txBody>
        </p:sp>
        <p:sp>
          <p:nvSpPr>
            <p:cNvPr id="59417" name="Rectangle 8"/>
            <p:cNvSpPr>
              <a:spLocks noChangeAspect="1" noChangeArrowheads="1"/>
            </p:cNvSpPr>
            <p:nvPr/>
          </p:nvSpPr>
          <p:spPr bwMode="auto">
            <a:xfrm>
              <a:off x="6403975" y="2771775"/>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ＡＡ０１</a:t>
              </a:r>
            </a:p>
          </p:txBody>
        </p:sp>
        <p:sp>
          <p:nvSpPr>
            <p:cNvPr id="59418" name="Rectangle 10"/>
            <p:cNvSpPr>
              <a:spLocks noChangeAspect="1" noChangeArrowheads="1"/>
            </p:cNvSpPr>
            <p:nvPr/>
          </p:nvSpPr>
          <p:spPr bwMode="auto">
            <a:xfrm>
              <a:off x="6403975" y="3275013"/>
              <a:ext cx="122555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公衆電話</a:t>
              </a:r>
            </a:p>
          </p:txBody>
        </p:sp>
        <p:sp>
          <p:nvSpPr>
            <p:cNvPr id="59419" name="Rectangle 12"/>
            <p:cNvSpPr>
              <a:spLocks noChangeAspect="1" noChangeArrowheads="1"/>
            </p:cNvSpPr>
            <p:nvPr/>
          </p:nvSpPr>
          <p:spPr bwMode="auto">
            <a:xfrm>
              <a:off x="5108575" y="3779838"/>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ＢＢ００</a:t>
              </a:r>
            </a:p>
          </p:txBody>
        </p:sp>
        <p:sp>
          <p:nvSpPr>
            <p:cNvPr id="59420" name="Rectangle 13"/>
            <p:cNvSpPr>
              <a:spLocks noChangeAspect="1" noChangeArrowheads="1"/>
            </p:cNvSpPr>
            <p:nvPr/>
          </p:nvSpPr>
          <p:spPr bwMode="auto">
            <a:xfrm>
              <a:off x="5108575" y="4283075"/>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目的・効果</a:t>
              </a:r>
            </a:p>
          </p:txBody>
        </p:sp>
        <p:sp>
          <p:nvSpPr>
            <p:cNvPr id="59421" name="Rectangle 14"/>
            <p:cNvSpPr>
              <a:spLocks noChangeAspect="1" noChangeArrowheads="1"/>
            </p:cNvSpPr>
            <p:nvPr/>
          </p:nvSpPr>
          <p:spPr bwMode="auto">
            <a:xfrm>
              <a:off x="6403975" y="3779838"/>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ＢＢ０１</a:t>
              </a:r>
            </a:p>
          </p:txBody>
        </p:sp>
        <p:sp>
          <p:nvSpPr>
            <p:cNvPr id="59422" name="Rectangle 16"/>
            <p:cNvSpPr>
              <a:spLocks noChangeAspect="1" noChangeArrowheads="1"/>
            </p:cNvSpPr>
            <p:nvPr/>
          </p:nvSpPr>
          <p:spPr bwMode="auto">
            <a:xfrm>
              <a:off x="6403975" y="4283075"/>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装飾性向上</a:t>
              </a:r>
            </a:p>
          </p:txBody>
        </p:sp>
        <p:sp>
          <p:nvSpPr>
            <p:cNvPr id="59423" name="Rectangle 18"/>
            <p:cNvSpPr>
              <a:spLocks noChangeAspect="1" noChangeArrowheads="1"/>
            </p:cNvSpPr>
            <p:nvPr/>
          </p:nvSpPr>
          <p:spPr bwMode="auto">
            <a:xfrm>
              <a:off x="4500563" y="3995738"/>
              <a:ext cx="547687" cy="50323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a:t>
              </a:r>
            </a:p>
          </p:txBody>
        </p:sp>
        <p:sp>
          <p:nvSpPr>
            <p:cNvPr id="59424" name="Rectangle 19"/>
            <p:cNvSpPr>
              <a:spLocks noChangeAspect="1" noChangeArrowheads="1"/>
            </p:cNvSpPr>
            <p:nvPr/>
          </p:nvSpPr>
          <p:spPr bwMode="auto">
            <a:xfrm>
              <a:off x="350838" y="5084763"/>
              <a:ext cx="2144712" cy="525462"/>
            </a:xfrm>
            <a:prstGeom prst="rect">
              <a:avLst/>
            </a:prstGeom>
            <a:solidFill>
              <a:srgbClr val="CCFFCC"/>
            </a:solidFill>
            <a:ln w="9525">
              <a:noFill/>
              <a:miter lim="800000"/>
              <a:headEnd/>
              <a:tailEnd/>
            </a:ln>
            <a:effectLst>
              <a:prstShdw prst="shdw17" dist="17961" dir="2700000">
                <a:srgbClr val="7A8E99"/>
              </a:prstShdw>
            </a:effectLst>
          </p:spPr>
          <p:txBody>
            <a:bodyPr wrap="none" lIns="74598" tIns="37300" rIns="74598" bIns="37300" anchor="ctr"/>
            <a:lstStyle/>
            <a:p>
              <a:pPr algn="ctr" defTabSz="823913" eaLnBrk="0" hangingPunct="0"/>
              <a:r>
                <a:rPr lang="ja-JP" altLang="en-US" sz="1700" b="1">
                  <a:latin typeface="Times New Roman" pitchFamily="18" charset="0"/>
                  <a:ea typeface="ＭＳ Ｐゴシック" charset="-128"/>
                </a:rPr>
                <a:t>テーマコードを特定</a:t>
              </a:r>
              <a:endParaRPr lang="ja-JP" altLang="en-US" sz="1700" b="1">
                <a:latin typeface="Times New Roman" pitchFamily="18" charset="0"/>
                <a:ea typeface="HG丸ｺﾞｼｯｸM-PRO" pitchFamily="50" charset="-128"/>
              </a:endParaRPr>
            </a:p>
          </p:txBody>
        </p:sp>
        <p:sp>
          <p:nvSpPr>
            <p:cNvPr id="59425" name="Text Box 20"/>
            <p:cNvSpPr txBox="1">
              <a:spLocks noChangeAspect="1" noChangeArrowheads="1"/>
            </p:cNvSpPr>
            <p:nvPr/>
          </p:nvSpPr>
          <p:spPr bwMode="auto">
            <a:xfrm>
              <a:off x="836613" y="5826125"/>
              <a:ext cx="1169987" cy="376238"/>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1900" b="1">
                  <a:latin typeface="Times New Roman" pitchFamily="18" charset="0"/>
                  <a:ea typeface="ＭＳ Ｐゴシック" charset="-128"/>
                </a:rPr>
                <a:t>５Ｋ０２３</a:t>
              </a:r>
            </a:p>
          </p:txBody>
        </p:sp>
        <p:sp>
          <p:nvSpPr>
            <p:cNvPr id="59426" name="Rectangle 22"/>
            <p:cNvSpPr>
              <a:spLocks noChangeAspect="1" noChangeArrowheads="1"/>
            </p:cNvSpPr>
            <p:nvPr/>
          </p:nvSpPr>
          <p:spPr bwMode="auto">
            <a:xfrm>
              <a:off x="3224213" y="4941888"/>
              <a:ext cx="3432175" cy="725487"/>
            </a:xfrm>
            <a:prstGeom prst="rect">
              <a:avLst/>
            </a:prstGeom>
            <a:solidFill>
              <a:srgbClr val="CCFFCC"/>
            </a:solidFill>
            <a:ln w="9525">
              <a:noFill/>
              <a:miter lim="800000"/>
              <a:headEnd/>
              <a:tailEnd/>
            </a:ln>
            <a:effectLst>
              <a:prstShdw prst="shdw17" dist="17961" dir="2700000">
                <a:srgbClr val="7A8E99"/>
              </a:prstShdw>
            </a:effectLst>
          </p:spPr>
          <p:txBody>
            <a:bodyPr wrap="none" lIns="74598" tIns="37300" rIns="74598" bIns="37300" anchor="ctr"/>
            <a:lstStyle/>
            <a:p>
              <a:pPr algn="ctr" defTabSz="823913" eaLnBrk="0" hangingPunct="0"/>
              <a:r>
                <a:rPr lang="ja-JP" altLang="en-US" sz="1700" b="1">
                  <a:latin typeface="ＭＳ Ｐゴシック" charset="-128"/>
                  <a:ea typeface="ＭＳ Ｐゴシック" charset="-128"/>
                </a:rPr>
                <a:t>調査する発明の技術的特徴が</a:t>
              </a:r>
            </a:p>
            <a:p>
              <a:pPr algn="ctr" defTabSz="823913" eaLnBrk="0" hangingPunct="0"/>
              <a:r>
                <a:rPr lang="ja-JP" altLang="en-US" sz="1700" b="1">
                  <a:latin typeface="ＭＳ Ｐゴシック" charset="-128"/>
                  <a:ea typeface="ＭＳ Ｐゴシック" charset="-128"/>
                </a:rPr>
                <a:t>タームリストのどれに該当するか</a:t>
              </a:r>
              <a:endParaRPr lang="ja-JP" altLang="en-US" sz="1900">
                <a:latin typeface="ＭＳ Ｐゴシック" charset="-128"/>
                <a:ea typeface="ＭＳ Ｐゴシック" charset="-128"/>
              </a:endParaRPr>
            </a:p>
          </p:txBody>
        </p:sp>
        <p:sp>
          <p:nvSpPr>
            <p:cNvPr id="59427" name="AutoShape 23"/>
            <p:cNvSpPr>
              <a:spLocks noChangeAspect="1" noChangeArrowheads="1"/>
            </p:cNvSpPr>
            <p:nvPr/>
          </p:nvSpPr>
          <p:spPr bwMode="auto">
            <a:xfrm>
              <a:off x="2736850" y="5195888"/>
              <a:ext cx="292100" cy="276225"/>
            </a:xfrm>
            <a:prstGeom prst="rightArrow">
              <a:avLst>
                <a:gd name="adj1" fmla="val 41667"/>
                <a:gd name="adj2" fmla="val 35249"/>
              </a:avLst>
            </a:prstGeom>
            <a:solidFill>
              <a:srgbClr val="FFFF00"/>
            </a:solidFill>
            <a:ln w="9525">
              <a:noFill/>
              <a:miter lim="800000"/>
              <a:headEnd/>
              <a:tailEnd/>
            </a:ln>
            <a:effectLst>
              <a:prstShdw prst="shdw17" dist="17961" dir="2700000">
                <a:srgbClr val="999900"/>
              </a:prstShdw>
            </a:effectLst>
          </p:spPr>
          <p:txBody>
            <a:bodyPr wrap="none" lIns="78948" tIns="39475" rIns="78948" bIns="39475" anchor="ctr"/>
            <a:lstStyle/>
            <a:p>
              <a:endParaRPr lang="ja-JP" altLang="en-US">
                <a:latin typeface="Arial" charset="0"/>
                <a:ea typeface="ＭＳ Ｐゴシック" charset="-128"/>
              </a:endParaRPr>
            </a:p>
          </p:txBody>
        </p:sp>
        <p:sp>
          <p:nvSpPr>
            <p:cNvPr id="59428" name="Rectangle 25"/>
            <p:cNvSpPr>
              <a:spLocks noChangeAspect="1" noChangeArrowheads="1"/>
            </p:cNvSpPr>
            <p:nvPr/>
          </p:nvSpPr>
          <p:spPr bwMode="auto">
            <a:xfrm>
              <a:off x="7329488" y="5013325"/>
              <a:ext cx="2222500" cy="725488"/>
            </a:xfrm>
            <a:prstGeom prst="rect">
              <a:avLst/>
            </a:prstGeom>
            <a:solidFill>
              <a:srgbClr val="CCFFFF"/>
            </a:solidFill>
            <a:ln w="9525">
              <a:noFill/>
              <a:miter lim="800000"/>
              <a:headEnd/>
              <a:tailEnd/>
            </a:ln>
            <a:effectLst>
              <a:prstShdw prst="shdw17" dist="17961" dir="2700000">
                <a:srgbClr val="7A8E99"/>
              </a:prstShdw>
            </a:effectLst>
          </p:spPr>
          <p:txBody>
            <a:bodyPr wrap="none" lIns="74598" tIns="37300" rIns="74598" bIns="37300" anchor="ctr"/>
            <a:lstStyle/>
            <a:p>
              <a:pPr algn="ctr" defTabSz="823913" eaLnBrk="0" hangingPunct="0"/>
              <a:r>
                <a:rPr lang="ja-JP" altLang="en-US" sz="1700" b="1">
                  <a:latin typeface="ＭＳ Ｐゴシック" charset="-128"/>
                  <a:ea typeface="ＭＳ Ｐゴシック" charset="-128"/>
                </a:rPr>
                <a:t>検索式の</a:t>
              </a:r>
            </a:p>
            <a:p>
              <a:pPr algn="ctr" defTabSz="823913" eaLnBrk="0" hangingPunct="0"/>
              <a:r>
                <a:rPr lang="ja-JP" altLang="en-US" sz="1700" b="1">
                  <a:latin typeface="ＭＳ Ｐゴシック" charset="-128"/>
                  <a:ea typeface="ＭＳ Ｐゴシック" charset="-128"/>
                </a:rPr>
                <a:t>入力、検索</a:t>
              </a:r>
              <a:endParaRPr lang="ja-JP" altLang="en-US" sz="1900">
                <a:latin typeface="ＭＳ Ｐゴシック" charset="-128"/>
                <a:ea typeface="ＭＳ Ｐゴシック" charset="-128"/>
              </a:endParaRPr>
            </a:p>
          </p:txBody>
        </p:sp>
        <p:sp>
          <p:nvSpPr>
            <p:cNvPr id="59429" name="Text Box 26"/>
            <p:cNvSpPr txBox="1">
              <a:spLocks noChangeAspect="1" noChangeArrowheads="1"/>
            </p:cNvSpPr>
            <p:nvPr/>
          </p:nvSpPr>
          <p:spPr bwMode="auto">
            <a:xfrm>
              <a:off x="2941638" y="5759450"/>
              <a:ext cx="3773487" cy="741363"/>
            </a:xfrm>
            <a:prstGeom prst="rect">
              <a:avLst/>
            </a:prstGeom>
            <a:noFill/>
            <a:ln w="9525">
              <a:noFill/>
              <a:miter lim="800000"/>
              <a:headEnd/>
              <a:tailEnd/>
            </a:ln>
          </p:spPr>
          <p:txBody>
            <a:bodyPr lIns="86394" tIns="43197" rIns="86394" bIns="43197">
              <a:spAutoFit/>
            </a:bodyPr>
            <a:lstStyle/>
            <a:p>
              <a:pPr algn="ctr" defTabSz="863600" eaLnBrk="0" hangingPunct="0">
                <a:spcBef>
                  <a:spcPct val="50000"/>
                </a:spcBef>
              </a:pPr>
              <a:r>
                <a:rPr lang="ja-JP" altLang="en-US" sz="1700" b="1">
                  <a:latin typeface="ＭＳ Ｐゴシック" charset="-128"/>
                  <a:ea typeface="ＭＳ Ｐゴシック" charset="-128"/>
                </a:rPr>
                <a:t>携帯電話機　　アンテナ　　小型化</a:t>
              </a:r>
            </a:p>
            <a:p>
              <a:pPr algn="ctr" defTabSz="863600" eaLnBrk="0" hangingPunct="0">
                <a:spcBef>
                  <a:spcPct val="50000"/>
                </a:spcBef>
              </a:pPr>
              <a:r>
                <a:rPr lang="ja-JP" altLang="en-US" sz="1700" b="1">
                  <a:latin typeface="ＭＳ Ｐゴシック" charset="-128"/>
                  <a:ea typeface="ＭＳ Ｐゴシック" charset="-128"/>
                </a:rPr>
                <a:t>　　　ＡＡ０７　＊　ＬＬ０５　＊　ＢＢ０３</a:t>
              </a:r>
              <a:endParaRPr lang="ja-JP" altLang="en-US" sz="1900" b="1">
                <a:latin typeface="ＭＳ Ｐゴシック" charset="-128"/>
                <a:ea typeface="ＭＳ Ｐゴシック" charset="-128"/>
              </a:endParaRPr>
            </a:p>
          </p:txBody>
        </p:sp>
        <p:grpSp>
          <p:nvGrpSpPr>
            <p:cNvPr id="59430" name="Group 27"/>
            <p:cNvGrpSpPr>
              <a:grpSpLocks/>
            </p:cNvGrpSpPr>
            <p:nvPr/>
          </p:nvGrpSpPr>
          <p:grpSpPr bwMode="auto">
            <a:xfrm>
              <a:off x="233998" y="2096546"/>
              <a:ext cx="4156075" cy="2844800"/>
              <a:chOff x="108" y="855"/>
              <a:chExt cx="2160" cy="1600"/>
            </a:xfrm>
          </p:grpSpPr>
          <p:sp>
            <p:nvSpPr>
              <p:cNvPr id="59435" name="Rectangle 28"/>
              <p:cNvSpPr>
                <a:spLocks noChangeArrowheads="1"/>
              </p:cNvSpPr>
              <p:nvPr/>
            </p:nvSpPr>
            <p:spPr bwMode="auto">
              <a:xfrm>
                <a:off x="984" y="1159"/>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観点１</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AA01, AA02, ‥‥</a:t>
                </a:r>
              </a:p>
            </p:txBody>
          </p:sp>
          <p:grpSp>
            <p:nvGrpSpPr>
              <p:cNvPr id="59436" name="Group 29"/>
              <p:cNvGrpSpPr>
                <a:grpSpLocks/>
              </p:cNvGrpSpPr>
              <p:nvPr/>
            </p:nvGrpSpPr>
            <p:grpSpPr bwMode="auto">
              <a:xfrm>
                <a:off x="216" y="1351"/>
                <a:ext cx="698" cy="896"/>
                <a:chOff x="3744" y="1488"/>
                <a:chExt cx="698" cy="896"/>
              </a:xfrm>
            </p:grpSpPr>
            <p:sp>
              <p:nvSpPr>
                <p:cNvPr id="59443" name="Line 30"/>
                <p:cNvSpPr>
                  <a:spLocks noChangeShapeType="1"/>
                </p:cNvSpPr>
                <p:nvPr/>
              </p:nvSpPr>
              <p:spPr bwMode="auto">
                <a:xfrm>
                  <a:off x="4093" y="1488"/>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59444" name="Line 31"/>
                <p:cNvSpPr>
                  <a:spLocks noChangeShapeType="1"/>
                </p:cNvSpPr>
                <p:nvPr/>
              </p:nvSpPr>
              <p:spPr bwMode="auto">
                <a:xfrm>
                  <a:off x="4442" y="1712"/>
                  <a:ext cx="0" cy="448"/>
                </a:xfrm>
                <a:prstGeom prst="line">
                  <a:avLst/>
                </a:prstGeom>
                <a:noFill/>
                <a:ln w="9525">
                  <a:solidFill>
                    <a:srgbClr val="000000"/>
                  </a:solidFill>
                  <a:round/>
                  <a:headEnd type="none" w="sm" len="sm"/>
                  <a:tailEnd type="none" w="sm" len="sm"/>
                </a:ln>
              </p:spPr>
              <p:txBody>
                <a:bodyPr/>
                <a:lstStyle/>
                <a:p>
                  <a:endParaRPr lang="ja-JP" altLang="en-US"/>
                </a:p>
              </p:txBody>
            </p:sp>
            <p:sp>
              <p:nvSpPr>
                <p:cNvPr id="59445" name="Freeform 32"/>
                <p:cNvSpPr>
                  <a:spLocks/>
                </p:cNvSpPr>
                <p:nvPr/>
              </p:nvSpPr>
              <p:spPr bwMode="auto">
                <a:xfrm>
                  <a:off x="3744" y="1712"/>
                  <a:ext cx="349" cy="67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324"/>
                      </a:lnTo>
                      <a:lnTo>
                        <a:pt x="19972" y="19986"/>
                      </a:lnTo>
                      <a:lnTo>
                        <a:pt x="19972" y="6662"/>
                      </a:lnTo>
                      <a:lnTo>
                        <a:pt x="0" y="0"/>
                      </a:lnTo>
                      <a:close/>
                    </a:path>
                  </a:pathLst>
                </a:custGeom>
                <a:noFill/>
                <a:ln w="9525">
                  <a:solidFill>
                    <a:srgbClr val="000000"/>
                  </a:solidFill>
                  <a:round/>
                  <a:headEnd type="none" w="sm" len="sm"/>
                  <a:tailEnd type="none" w="sm" len="sm"/>
                </a:ln>
              </p:spPr>
              <p:txBody>
                <a:bodyPr/>
                <a:lstStyle/>
                <a:p>
                  <a:endParaRPr lang="ja-JP" altLang="en-US"/>
                </a:p>
              </p:txBody>
            </p:sp>
            <p:sp>
              <p:nvSpPr>
                <p:cNvPr id="59446" name="Line 33"/>
                <p:cNvSpPr>
                  <a:spLocks noChangeShapeType="1"/>
                </p:cNvSpPr>
                <p:nvPr/>
              </p:nvSpPr>
              <p:spPr bwMode="auto">
                <a:xfrm flipV="1">
                  <a:off x="3744" y="1488"/>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59447" name="Line 34"/>
                <p:cNvSpPr>
                  <a:spLocks noChangeShapeType="1"/>
                </p:cNvSpPr>
                <p:nvPr/>
              </p:nvSpPr>
              <p:spPr bwMode="auto">
                <a:xfrm flipH="1">
                  <a:off x="4093" y="1796"/>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59448" name="Line 35"/>
                <p:cNvSpPr>
                  <a:spLocks noChangeShapeType="1"/>
                </p:cNvSpPr>
                <p:nvPr/>
              </p:nvSpPr>
              <p:spPr bwMode="auto">
                <a:xfrm flipH="1">
                  <a:off x="4093" y="2160"/>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59449" name="Freeform 36"/>
                <p:cNvSpPr>
                  <a:spLocks/>
                </p:cNvSpPr>
                <p:nvPr/>
              </p:nvSpPr>
              <p:spPr bwMode="auto">
                <a:xfrm>
                  <a:off x="3831" y="1712"/>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0" name="Freeform 37"/>
                <p:cNvSpPr>
                  <a:spLocks/>
                </p:cNvSpPr>
                <p:nvPr/>
              </p:nvSpPr>
              <p:spPr bwMode="auto">
                <a:xfrm>
                  <a:off x="3918"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1" name="Freeform 38"/>
                <p:cNvSpPr>
                  <a:spLocks/>
                </p:cNvSpPr>
                <p:nvPr/>
              </p:nvSpPr>
              <p:spPr bwMode="auto">
                <a:xfrm>
                  <a:off x="4005" y="1600"/>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2" name="Freeform 39"/>
                <p:cNvSpPr>
                  <a:spLocks/>
                </p:cNvSpPr>
                <p:nvPr/>
              </p:nvSpPr>
              <p:spPr bwMode="auto">
                <a:xfrm>
                  <a:off x="4005" y="1488"/>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59453" name="Freeform 40"/>
                <p:cNvSpPr>
                  <a:spLocks/>
                </p:cNvSpPr>
                <p:nvPr/>
              </p:nvSpPr>
              <p:spPr bwMode="auto">
                <a:xfrm>
                  <a:off x="3831" y="1600"/>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4" name="Freeform 41"/>
                <p:cNvSpPr>
                  <a:spLocks/>
                </p:cNvSpPr>
                <p:nvPr/>
              </p:nvSpPr>
              <p:spPr bwMode="auto">
                <a:xfrm>
                  <a:off x="3744"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5" name="Freeform 42"/>
                <p:cNvSpPr>
                  <a:spLocks/>
                </p:cNvSpPr>
                <p:nvPr/>
              </p:nvSpPr>
              <p:spPr bwMode="auto">
                <a:xfrm>
                  <a:off x="3918" y="1544"/>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6" name="Freeform 43"/>
                <p:cNvSpPr>
                  <a:spLocks/>
                </p:cNvSpPr>
                <p:nvPr/>
              </p:nvSpPr>
              <p:spPr bwMode="auto">
                <a:xfrm>
                  <a:off x="3918" y="1768"/>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57" name="Freeform 44"/>
                <p:cNvSpPr>
                  <a:spLocks/>
                </p:cNvSpPr>
                <p:nvPr/>
              </p:nvSpPr>
              <p:spPr bwMode="auto">
                <a:xfrm>
                  <a:off x="4093" y="1544"/>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59458" name="Freeform 45"/>
                <p:cNvSpPr>
                  <a:spLocks/>
                </p:cNvSpPr>
                <p:nvPr/>
              </p:nvSpPr>
              <p:spPr bwMode="auto">
                <a:xfrm>
                  <a:off x="4093" y="1768"/>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59" name="Freeform 46"/>
                <p:cNvSpPr>
                  <a:spLocks/>
                </p:cNvSpPr>
                <p:nvPr/>
              </p:nvSpPr>
              <p:spPr bwMode="auto">
                <a:xfrm>
                  <a:off x="4005" y="1824"/>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60" name="Freeform 47"/>
                <p:cNvSpPr>
                  <a:spLocks/>
                </p:cNvSpPr>
                <p:nvPr/>
              </p:nvSpPr>
              <p:spPr bwMode="auto">
                <a:xfrm>
                  <a:off x="4180" y="1600"/>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59461" name="Freeform 48"/>
                <p:cNvSpPr>
                  <a:spLocks/>
                </p:cNvSpPr>
                <p:nvPr/>
              </p:nvSpPr>
              <p:spPr bwMode="auto">
                <a:xfrm>
                  <a:off x="4093"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62" name="Freeform 49"/>
                <p:cNvSpPr>
                  <a:spLocks/>
                </p:cNvSpPr>
                <p:nvPr/>
              </p:nvSpPr>
              <p:spPr bwMode="auto">
                <a:xfrm>
                  <a:off x="4005" y="1712"/>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63" name="Freeform 50"/>
                <p:cNvSpPr>
                  <a:spLocks/>
                </p:cNvSpPr>
                <p:nvPr/>
              </p:nvSpPr>
              <p:spPr bwMode="auto">
                <a:xfrm>
                  <a:off x="4180" y="1712"/>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64" name="Freeform 51"/>
                <p:cNvSpPr>
                  <a:spLocks/>
                </p:cNvSpPr>
                <p:nvPr/>
              </p:nvSpPr>
              <p:spPr bwMode="auto">
                <a:xfrm>
                  <a:off x="4267"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993300"/>
                </a:solidFill>
                <a:ln w="9525">
                  <a:solidFill>
                    <a:srgbClr val="000000"/>
                  </a:solidFill>
                  <a:round/>
                  <a:headEnd type="none" w="sm" len="sm"/>
                  <a:tailEnd type="none" w="sm" len="sm"/>
                </a:ln>
              </p:spPr>
              <p:txBody>
                <a:bodyPr/>
                <a:lstStyle/>
                <a:p>
                  <a:endParaRPr lang="ja-JP" altLang="en-US"/>
                </a:p>
              </p:txBody>
            </p:sp>
            <p:sp>
              <p:nvSpPr>
                <p:cNvPr id="59465" name="Freeform 52"/>
                <p:cNvSpPr>
                  <a:spLocks/>
                </p:cNvSpPr>
                <p:nvPr/>
              </p:nvSpPr>
              <p:spPr bwMode="auto">
                <a:xfrm>
                  <a:off x="3831" y="176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66" name="Freeform 53"/>
                <p:cNvSpPr>
                  <a:spLocks/>
                </p:cNvSpPr>
                <p:nvPr/>
              </p:nvSpPr>
              <p:spPr bwMode="auto">
                <a:xfrm>
                  <a:off x="3744" y="171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67" name="Freeform 54"/>
                <p:cNvSpPr>
                  <a:spLocks/>
                </p:cNvSpPr>
                <p:nvPr/>
              </p:nvSpPr>
              <p:spPr bwMode="auto">
                <a:xfrm>
                  <a:off x="3918"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59468" name="Freeform 55"/>
                <p:cNvSpPr>
                  <a:spLocks/>
                </p:cNvSpPr>
                <p:nvPr/>
              </p:nvSpPr>
              <p:spPr bwMode="auto">
                <a:xfrm>
                  <a:off x="3831"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69" name="Freeform 56"/>
                <p:cNvSpPr>
                  <a:spLocks/>
                </p:cNvSpPr>
                <p:nvPr/>
              </p:nvSpPr>
              <p:spPr bwMode="auto">
                <a:xfrm>
                  <a:off x="3831"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0" name="Freeform 57"/>
                <p:cNvSpPr>
                  <a:spLocks/>
                </p:cNvSpPr>
                <p:nvPr/>
              </p:nvSpPr>
              <p:spPr bwMode="auto">
                <a:xfrm>
                  <a:off x="3831"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1" name="Freeform 58"/>
                <p:cNvSpPr>
                  <a:spLocks/>
                </p:cNvSpPr>
                <p:nvPr/>
              </p:nvSpPr>
              <p:spPr bwMode="auto">
                <a:xfrm>
                  <a:off x="4005"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72" name="Freeform 59"/>
                <p:cNvSpPr>
                  <a:spLocks/>
                </p:cNvSpPr>
                <p:nvPr/>
              </p:nvSpPr>
              <p:spPr bwMode="auto">
                <a:xfrm>
                  <a:off x="3918" y="216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3" name="Freeform 60"/>
                <p:cNvSpPr>
                  <a:spLocks/>
                </p:cNvSpPr>
                <p:nvPr/>
              </p:nvSpPr>
              <p:spPr bwMode="auto">
                <a:xfrm>
                  <a:off x="4005"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74" name="Freeform 61"/>
                <p:cNvSpPr>
                  <a:spLocks/>
                </p:cNvSpPr>
                <p:nvPr/>
              </p:nvSpPr>
              <p:spPr bwMode="auto">
                <a:xfrm>
                  <a:off x="3918"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5" name="Freeform 62"/>
                <p:cNvSpPr>
                  <a:spLocks/>
                </p:cNvSpPr>
                <p:nvPr/>
              </p:nvSpPr>
              <p:spPr bwMode="auto">
                <a:xfrm>
                  <a:off x="3918"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6" name="Freeform 63"/>
                <p:cNvSpPr>
                  <a:spLocks/>
                </p:cNvSpPr>
                <p:nvPr/>
              </p:nvSpPr>
              <p:spPr bwMode="auto">
                <a:xfrm>
                  <a:off x="3744"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7" name="Freeform 64"/>
                <p:cNvSpPr>
                  <a:spLocks/>
                </p:cNvSpPr>
                <p:nvPr/>
              </p:nvSpPr>
              <p:spPr bwMode="auto">
                <a:xfrm>
                  <a:off x="3744"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8" name="Freeform 65"/>
                <p:cNvSpPr>
                  <a:spLocks/>
                </p:cNvSpPr>
                <p:nvPr/>
              </p:nvSpPr>
              <p:spPr bwMode="auto">
                <a:xfrm>
                  <a:off x="3744"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59479" name="Freeform 66"/>
                <p:cNvSpPr>
                  <a:spLocks/>
                </p:cNvSpPr>
                <p:nvPr/>
              </p:nvSpPr>
              <p:spPr bwMode="auto">
                <a:xfrm>
                  <a:off x="4005"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0" name="Freeform 67"/>
                <p:cNvSpPr>
                  <a:spLocks/>
                </p:cNvSpPr>
                <p:nvPr/>
              </p:nvSpPr>
              <p:spPr bwMode="auto">
                <a:xfrm>
                  <a:off x="4005" y="221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1" name="Freeform 68"/>
                <p:cNvSpPr>
                  <a:spLocks/>
                </p:cNvSpPr>
                <p:nvPr/>
              </p:nvSpPr>
              <p:spPr bwMode="auto">
                <a:xfrm>
                  <a:off x="4093" y="221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2" name="Freeform 69"/>
                <p:cNvSpPr>
                  <a:spLocks/>
                </p:cNvSpPr>
                <p:nvPr/>
              </p:nvSpPr>
              <p:spPr bwMode="auto">
                <a:xfrm>
                  <a:off x="4354"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59483" name="Freeform 70"/>
                <p:cNvSpPr>
                  <a:spLocks/>
                </p:cNvSpPr>
                <p:nvPr/>
              </p:nvSpPr>
              <p:spPr bwMode="auto">
                <a:xfrm>
                  <a:off x="4267"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4" name="Freeform 71"/>
                <p:cNvSpPr>
                  <a:spLocks/>
                </p:cNvSpPr>
                <p:nvPr/>
              </p:nvSpPr>
              <p:spPr bwMode="auto">
                <a:xfrm>
                  <a:off x="4180"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5" name="Freeform 72"/>
                <p:cNvSpPr>
                  <a:spLocks/>
                </p:cNvSpPr>
                <p:nvPr/>
              </p:nvSpPr>
              <p:spPr bwMode="auto">
                <a:xfrm>
                  <a:off x="4267" y="176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86" name="Freeform 73"/>
                <p:cNvSpPr>
                  <a:spLocks/>
                </p:cNvSpPr>
                <p:nvPr/>
              </p:nvSpPr>
              <p:spPr bwMode="auto">
                <a:xfrm>
                  <a:off x="4354" y="171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993300"/>
                </a:solidFill>
                <a:ln w="9525">
                  <a:solidFill>
                    <a:srgbClr val="000000"/>
                  </a:solidFill>
                  <a:round/>
                  <a:headEnd type="none" w="sm" len="sm"/>
                  <a:tailEnd type="none" w="sm" len="sm"/>
                </a:ln>
              </p:spPr>
              <p:txBody>
                <a:bodyPr/>
                <a:lstStyle/>
                <a:p>
                  <a:endParaRPr lang="ja-JP" altLang="en-US"/>
                </a:p>
              </p:txBody>
            </p:sp>
            <p:sp>
              <p:nvSpPr>
                <p:cNvPr id="59487" name="Freeform 74"/>
                <p:cNvSpPr>
                  <a:spLocks/>
                </p:cNvSpPr>
                <p:nvPr/>
              </p:nvSpPr>
              <p:spPr bwMode="auto">
                <a:xfrm>
                  <a:off x="4093"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8" name="Freeform 75"/>
                <p:cNvSpPr>
                  <a:spLocks/>
                </p:cNvSpPr>
                <p:nvPr/>
              </p:nvSpPr>
              <p:spPr bwMode="auto">
                <a:xfrm>
                  <a:off x="4093"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89" name="Freeform 76"/>
                <p:cNvSpPr>
                  <a:spLocks/>
                </p:cNvSpPr>
                <p:nvPr/>
              </p:nvSpPr>
              <p:spPr bwMode="auto">
                <a:xfrm>
                  <a:off x="4354"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59490" name="Freeform 77"/>
                <p:cNvSpPr>
                  <a:spLocks/>
                </p:cNvSpPr>
                <p:nvPr/>
              </p:nvSpPr>
              <p:spPr bwMode="auto">
                <a:xfrm>
                  <a:off x="4267"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91" name="Freeform 78"/>
                <p:cNvSpPr>
                  <a:spLocks/>
                </p:cNvSpPr>
                <p:nvPr/>
              </p:nvSpPr>
              <p:spPr bwMode="auto">
                <a:xfrm>
                  <a:off x="4180"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92" name="Freeform 79"/>
                <p:cNvSpPr>
                  <a:spLocks/>
                </p:cNvSpPr>
                <p:nvPr/>
              </p:nvSpPr>
              <p:spPr bwMode="auto">
                <a:xfrm>
                  <a:off x="4180"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93" name="Freeform 80"/>
                <p:cNvSpPr>
                  <a:spLocks/>
                </p:cNvSpPr>
                <p:nvPr/>
              </p:nvSpPr>
              <p:spPr bwMode="auto">
                <a:xfrm>
                  <a:off x="4180" y="216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94" name="Freeform 81"/>
                <p:cNvSpPr>
                  <a:spLocks/>
                </p:cNvSpPr>
                <p:nvPr/>
              </p:nvSpPr>
              <p:spPr bwMode="auto">
                <a:xfrm>
                  <a:off x="4267"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59495" name="Freeform 82"/>
                <p:cNvSpPr>
                  <a:spLocks/>
                </p:cNvSpPr>
                <p:nvPr/>
              </p:nvSpPr>
              <p:spPr bwMode="auto">
                <a:xfrm>
                  <a:off x="4093"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59496" name="Freeform 83"/>
                <p:cNvSpPr>
                  <a:spLocks/>
                </p:cNvSpPr>
                <p:nvPr/>
              </p:nvSpPr>
              <p:spPr bwMode="auto">
                <a:xfrm>
                  <a:off x="4354"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grpSp>
          <p:sp>
            <p:nvSpPr>
              <p:cNvPr id="59437" name="Line 84"/>
              <p:cNvSpPr>
                <a:spLocks noChangeShapeType="1"/>
              </p:cNvSpPr>
              <p:nvPr/>
            </p:nvSpPr>
            <p:spPr bwMode="auto">
              <a:xfrm flipV="1">
                <a:off x="600" y="2119"/>
                <a:ext cx="384" cy="240"/>
              </a:xfrm>
              <a:prstGeom prst="line">
                <a:avLst/>
              </a:prstGeom>
              <a:noFill/>
              <a:ln w="28575">
                <a:solidFill>
                  <a:schemeClr val="tx1"/>
                </a:solidFill>
                <a:round/>
                <a:headEnd type="stealth" w="med" len="med"/>
                <a:tailEnd/>
              </a:ln>
            </p:spPr>
            <p:txBody>
              <a:bodyPr wrap="none" anchor="ctr"/>
              <a:lstStyle/>
              <a:p>
                <a:endParaRPr lang="ja-JP" altLang="en-US"/>
              </a:p>
            </p:txBody>
          </p:sp>
          <p:sp>
            <p:nvSpPr>
              <p:cNvPr id="59438" name="Line 85"/>
              <p:cNvSpPr>
                <a:spLocks noChangeShapeType="1"/>
              </p:cNvSpPr>
              <p:nvPr/>
            </p:nvSpPr>
            <p:spPr bwMode="auto">
              <a:xfrm>
                <a:off x="1032" y="1591"/>
                <a:ext cx="0" cy="432"/>
              </a:xfrm>
              <a:prstGeom prst="line">
                <a:avLst/>
              </a:prstGeom>
              <a:noFill/>
              <a:ln w="28575">
                <a:solidFill>
                  <a:schemeClr val="tx1"/>
                </a:solidFill>
                <a:round/>
                <a:headEnd/>
                <a:tailEnd type="stealth" w="med" len="med"/>
              </a:ln>
            </p:spPr>
            <p:txBody>
              <a:bodyPr wrap="none" anchor="ctr"/>
              <a:lstStyle/>
              <a:p>
                <a:endParaRPr lang="ja-JP" altLang="en-US"/>
              </a:p>
            </p:txBody>
          </p:sp>
          <p:sp>
            <p:nvSpPr>
              <p:cNvPr id="59439" name="Line 86"/>
              <p:cNvSpPr>
                <a:spLocks noChangeShapeType="1"/>
              </p:cNvSpPr>
              <p:nvPr/>
            </p:nvSpPr>
            <p:spPr bwMode="auto">
              <a:xfrm flipH="1" flipV="1">
                <a:off x="648" y="1255"/>
                <a:ext cx="358" cy="240"/>
              </a:xfrm>
              <a:prstGeom prst="line">
                <a:avLst/>
              </a:prstGeom>
              <a:noFill/>
              <a:ln w="28575">
                <a:solidFill>
                  <a:schemeClr val="tx1"/>
                </a:solidFill>
                <a:round/>
                <a:headEnd/>
                <a:tailEnd type="stealth" w="med" len="med"/>
              </a:ln>
            </p:spPr>
            <p:txBody>
              <a:bodyPr wrap="none" anchor="ctr"/>
              <a:lstStyle/>
              <a:p>
                <a:endParaRPr lang="ja-JP" altLang="en-US"/>
              </a:p>
            </p:txBody>
          </p:sp>
          <p:sp>
            <p:nvSpPr>
              <p:cNvPr id="59440" name="Rectangle 87"/>
              <p:cNvSpPr>
                <a:spLocks noChangeArrowheads="1"/>
              </p:cNvSpPr>
              <p:nvPr/>
            </p:nvSpPr>
            <p:spPr bwMode="auto">
              <a:xfrm>
                <a:off x="1128" y="1639"/>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観点２</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BB01, BB02, ‥‥</a:t>
                </a:r>
              </a:p>
            </p:txBody>
          </p:sp>
          <p:sp>
            <p:nvSpPr>
              <p:cNvPr id="59441" name="Rectangle 88"/>
              <p:cNvSpPr>
                <a:spLocks noChangeArrowheads="1"/>
              </p:cNvSpPr>
              <p:nvPr/>
            </p:nvSpPr>
            <p:spPr bwMode="auto">
              <a:xfrm>
                <a:off x="984" y="2167"/>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観点３</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CC01, CC02, ‥‥</a:t>
                </a:r>
              </a:p>
            </p:txBody>
          </p:sp>
          <p:sp>
            <p:nvSpPr>
              <p:cNvPr id="59442" name="Text Box 89"/>
              <p:cNvSpPr txBox="1">
                <a:spLocks noChangeArrowheads="1"/>
              </p:cNvSpPr>
              <p:nvPr/>
            </p:nvSpPr>
            <p:spPr bwMode="auto">
              <a:xfrm>
                <a:off x="108" y="855"/>
                <a:ext cx="2160" cy="223"/>
              </a:xfrm>
              <a:prstGeom prst="rect">
                <a:avLst/>
              </a:prstGeom>
              <a:noFill/>
              <a:ln w="9525">
                <a:noFill/>
                <a:miter lim="800000"/>
                <a:headEnd/>
                <a:tailEnd/>
              </a:ln>
            </p:spPr>
            <p:txBody>
              <a:bodyPr anchor="ctr">
                <a:spAutoFit/>
              </a:bodyPr>
              <a:lstStyle/>
              <a:p>
                <a:pPr>
                  <a:spcBef>
                    <a:spcPct val="50000"/>
                  </a:spcBef>
                </a:pPr>
                <a:r>
                  <a:rPr lang="ja-JP" altLang="en-US" sz="2000" b="1">
                    <a:latin typeface="Times New Roman" pitchFamily="18" charset="0"/>
                    <a:ea typeface="ＭＳ Ｐゴシック" charset="-128"/>
                  </a:rPr>
                  <a:t>Ｆタームによる多観点検索</a:t>
                </a:r>
              </a:p>
            </p:txBody>
          </p:sp>
        </p:grpSp>
        <p:sp>
          <p:nvSpPr>
            <p:cNvPr id="18524" name="AutoShape 92"/>
            <p:cNvSpPr>
              <a:spLocks noChangeAspect="1" noChangeArrowheads="1"/>
            </p:cNvSpPr>
            <p:nvPr/>
          </p:nvSpPr>
          <p:spPr bwMode="auto">
            <a:xfrm>
              <a:off x="4448351" y="1915309"/>
              <a:ext cx="1200856" cy="298777"/>
            </a:xfrm>
            <a:prstGeom prst="wedgeRectCallout">
              <a:avLst>
                <a:gd name="adj1" fmla="val 20676"/>
                <a:gd name="adj2" fmla="val -41491"/>
              </a:avLst>
            </a:prstGeom>
            <a:solidFill>
              <a:srgbClr val="CCFFFF"/>
            </a:solidFill>
            <a:ln w="38100" cmpd="dbl">
              <a:noFill/>
              <a:miter lim="800000"/>
              <a:headEnd/>
              <a:tailEnd/>
            </a:ln>
            <a:effectLst>
              <a:prstShdw prst="shdw17" dist="17961" dir="2700000">
                <a:srgbClr val="00007A"/>
              </a:prstShdw>
            </a:effectLst>
          </p:spPr>
          <p:txBody>
            <a:bodyPr lIns="86402" tIns="43201" rIns="86402" bIns="43201" anchor="ctr">
              <a:spAutoFit/>
            </a:bodyPr>
            <a:lstStyle/>
            <a:p>
              <a:pPr algn="ctr" defTabSz="863600">
                <a:spcBef>
                  <a:spcPct val="50000"/>
                </a:spcBef>
                <a:defRPr/>
              </a:pPr>
              <a:r>
                <a:rPr lang="ja-JP" altLang="en-US" sz="1400" b="1">
                  <a:effectLst>
                    <a:outerShdw blurRad="38100" dist="38100" dir="2700000" algn="tl">
                      <a:srgbClr val="FFFFFF"/>
                    </a:outerShdw>
                  </a:effectLst>
                  <a:latin typeface="ＭＳ Ｐゴシック" pitchFamily="50" charset="-128"/>
                  <a:ea typeface="ＭＳ Ｐゴシック" pitchFamily="50" charset="-128"/>
                </a:rPr>
                <a:t>テーマコード</a:t>
              </a:r>
            </a:p>
          </p:txBody>
        </p:sp>
        <p:sp>
          <p:nvSpPr>
            <p:cNvPr id="59432" name="Rectangle 93"/>
            <p:cNvSpPr>
              <a:spLocks noChangeArrowheads="1"/>
            </p:cNvSpPr>
            <p:nvPr/>
          </p:nvSpPr>
          <p:spPr bwMode="auto">
            <a:xfrm>
              <a:off x="6969125" y="1341438"/>
              <a:ext cx="1789113" cy="336550"/>
            </a:xfrm>
            <a:prstGeom prst="rect">
              <a:avLst/>
            </a:prstGeom>
            <a:noFill/>
            <a:ln w="9525">
              <a:noFill/>
              <a:miter lim="800000"/>
              <a:headEnd/>
              <a:tailEnd/>
            </a:ln>
          </p:spPr>
          <p:txBody>
            <a:bodyPr>
              <a:spAutoFit/>
            </a:bodyPr>
            <a:lstStyle/>
            <a:p>
              <a:r>
                <a:rPr lang="ja-JP" altLang="en-US" sz="1600" b="1">
                  <a:latin typeface="ＭＳ Ｐゴシック" charset="-128"/>
                  <a:ea typeface="ＭＳ Ｐゴシック" charset="-128"/>
                </a:rPr>
                <a:t>（約</a:t>
              </a:r>
              <a:r>
                <a:rPr lang="en-US" altLang="ja-JP" sz="1600" b="1">
                  <a:latin typeface="ＭＳ Ｐゴシック" charset="-128"/>
                  <a:ea typeface="ＭＳ Ｐゴシック" charset="-128"/>
                </a:rPr>
                <a:t>1800</a:t>
              </a:r>
              <a:r>
                <a:rPr lang="ja-JP" altLang="en-US" sz="1600" b="1">
                  <a:latin typeface="ＭＳ Ｐゴシック" charset="-128"/>
                  <a:ea typeface="ＭＳ Ｐゴシック" charset="-128"/>
                </a:rPr>
                <a:t>テーマ）</a:t>
              </a:r>
            </a:p>
          </p:txBody>
        </p:sp>
        <p:sp>
          <p:nvSpPr>
            <p:cNvPr id="96" name="正方形/長方形 95"/>
            <p:cNvSpPr/>
            <p:nvPr/>
          </p:nvSpPr>
          <p:spPr>
            <a:xfrm>
              <a:off x="4146515" y="1714909"/>
              <a:ext cx="5184776" cy="3071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HGPｺﾞｼｯｸE" pitchFamily="50" charset="-128"/>
              </a:endParaRPr>
            </a:p>
          </p:txBody>
        </p:sp>
        <p:sp>
          <p:nvSpPr>
            <p:cNvPr id="59434" name="AutoShape 23"/>
            <p:cNvSpPr>
              <a:spLocks noChangeAspect="1" noChangeArrowheads="1"/>
            </p:cNvSpPr>
            <p:nvPr/>
          </p:nvSpPr>
          <p:spPr bwMode="auto">
            <a:xfrm>
              <a:off x="6897688" y="5229225"/>
              <a:ext cx="292100" cy="276225"/>
            </a:xfrm>
            <a:prstGeom prst="rightArrow">
              <a:avLst>
                <a:gd name="adj1" fmla="val 41667"/>
                <a:gd name="adj2" fmla="val 35249"/>
              </a:avLst>
            </a:prstGeom>
            <a:solidFill>
              <a:srgbClr val="FFFF00"/>
            </a:solidFill>
            <a:ln w="9525">
              <a:noFill/>
              <a:miter lim="800000"/>
              <a:headEnd/>
              <a:tailEnd/>
            </a:ln>
            <a:effectLst>
              <a:prstShdw prst="shdw17" dist="17961" dir="2700000">
                <a:srgbClr val="999900"/>
              </a:prstShdw>
            </a:effectLst>
          </p:spPr>
          <p:txBody>
            <a:bodyPr wrap="none" lIns="78948" tIns="39475" rIns="78948" bIns="39475" anchor="ctr"/>
            <a:lstStyle/>
            <a:p>
              <a:endParaRPr lang="ja-JP" altLang="en-US">
                <a:latin typeface="Arial" charset="0"/>
                <a:ea typeface="ＭＳ Ｐゴシック" charset="-128"/>
              </a:endParaRPr>
            </a:p>
          </p:txBody>
        </p:sp>
      </p:grpSp>
      <p:sp>
        <p:nvSpPr>
          <p:cNvPr id="59397"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FD90DB74-E298-4AB3-9F58-92BEF322B366}" type="slidenum">
              <a:rPr lang="en-US" altLang="ja-JP"/>
              <a:pPr>
                <a:defRPr/>
              </a:pPr>
              <a:t>13</a:t>
            </a:fld>
            <a:endParaRPr lang="en-US" altLang="ja-JP"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4"/>
          <p:cNvPicPr>
            <a:picLocks noChangeAspect="1" noChangeArrowheads="1"/>
          </p:cNvPicPr>
          <p:nvPr/>
        </p:nvPicPr>
        <p:blipFill>
          <a:blip r:embed="rId3"/>
          <a:srcRect/>
          <a:stretch>
            <a:fillRect/>
          </a:stretch>
        </p:blipFill>
        <p:spPr bwMode="auto">
          <a:xfrm>
            <a:off x="0" y="1125538"/>
            <a:ext cx="9906000" cy="5732462"/>
          </a:xfrm>
          <a:prstGeom prst="rect">
            <a:avLst/>
          </a:prstGeom>
          <a:noFill/>
          <a:ln w="9525">
            <a:noFill/>
            <a:miter lim="800000"/>
            <a:headEnd/>
            <a:tailEnd/>
          </a:ln>
        </p:spPr>
      </p:pic>
      <p:sp>
        <p:nvSpPr>
          <p:cNvPr id="61442" name="Rectangle 8"/>
          <p:cNvSpPr>
            <a:spLocks noChangeArrowheads="1"/>
          </p:cNvSpPr>
          <p:nvPr/>
        </p:nvSpPr>
        <p:spPr bwMode="auto">
          <a:xfrm>
            <a:off x="-936625" y="115888"/>
            <a:ext cx="10137775" cy="698500"/>
          </a:xfrm>
          <a:prstGeom prst="rect">
            <a:avLst/>
          </a:prstGeom>
          <a:noFill/>
          <a:ln w="9525">
            <a:noFill/>
            <a:miter lim="800000"/>
            <a:headEnd/>
            <a:tailEnd/>
          </a:ln>
          <a:effectLst>
            <a:prstShdw prst="shdw17" dist="17961" dir="2700000">
              <a:srgbClr val="00003D"/>
            </a:prstShdw>
          </a:effectLst>
        </p:spPr>
        <p:txBody>
          <a:bodyPr wrap="none" lIns="87025" tIns="43513" rIns="87025" bIns="43513" anchor="ctr"/>
          <a:lstStyle/>
          <a:p>
            <a:pPr algn="ctr" defTabSz="871538"/>
            <a:r>
              <a:rPr lang="ja-JP" altLang="en-US" sz="3600">
                <a:latin typeface="ＭＳ Ｐゴシック" charset="-128"/>
                <a:ea typeface="ＭＳ Ｐゴシック" charset="-128"/>
              </a:rPr>
              <a:t>特許情報へのアクセス</a:t>
            </a:r>
          </a:p>
        </p:txBody>
      </p:sp>
      <p:sp>
        <p:nvSpPr>
          <p:cNvPr id="16389" name="AutoShape 18"/>
          <p:cNvSpPr>
            <a:spLocks noChangeArrowheads="1"/>
          </p:cNvSpPr>
          <p:nvPr/>
        </p:nvSpPr>
        <p:spPr bwMode="auto">
          <a:xfrm>
            <a:off x="508000" y="2781300"/>
            <a:ext cx="1636713" cy="863600"/>
          </a:xfrm>
          <a:prstGeom prst="wedgeRectCallout">
            <a:avLst>
              <a:gd name="adj1" fmla="val 8307"/>
              <a:gd name="adj2" fmla="val 158764"/>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a:solidFill>
                  <a:srgbClr val="000000"/>
                </a:solidFill>
                <a:latin typeface="HGPｺﾞｼｯｸE" pitchFamily="50" charset="-128"/>
                <a:ea typeface="HGPｺﾞｼｯｸE" pitchFamily="50" charset="-128"/>
              </a:rPr>
              <a:t>技術用語や出願人名で調査が可能</a:t>
            </a:r>
          </a:p>
        </p:txBody>
      </p:sp>
      <p:sp>
        <p:nvSpPr>
          <p:cNvPr id="16390" name="AutoShape 19"/>
          <p:cNvSpPr>
            <a:spLocks noChangeArrowheads="1"/>
          </p:cNvSpPr>
          <p:nvPr/>
        </p:nvSpPr>
        <p:spPr bwMode="auto">
          <a:xfrm>
            <a:off x="2865438" y="3429000"/>
            <a:ext cx="1636712" cy="863600"/>
          </a:xfrm>
          <a:prstGeom prst="wedgeRectCallout">
            <a:avLst>
              <a:gd name="adj1" fmla="val -95273"/>
              <a:gd name="adj2" fmla="val 154412"/>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a:solidFill>
                  <a:srgbClr val="000000"/>
                </a:solidFill>
                <a:latin typeface="HGPｺﾞｼｯｸE" pitchFamily="50" charset="-128"/>
                <a:ea typeface="HGPｺﾞｼｯｸE" pitchFamily="50" charset="-128"/>
              </a:rPr>
              <a:t>ＩＰＣ、ＦＩ・Ｆタームが分かればこちらで調査</a:t>
            </a:r>
          </a:p>
        </p:txBody>
      </p:sp>
      <p:sp>
        <p:nvSpPr>
          <p:cNvPr id="16391" name="AutoShape 20"/>
          <p:cNvSpPr>
            <a:spLocks noChangeArrowheads="1"/>
          </p:cNvSpPr>
          <p:nvPr/>
        </p:nvSpPr>
        <p:spPr bwMode="auto">
          <a:xfrm>
            <a:off x="2846388" y="5994400"/>
            <a:ext cx="1636712" cy="863600"/>
          </a:xfrm>
          <a:prstGeom prst="wedgeRectCallout">
            <a:avLst>
              <a:gd name="adj1" fmla="val -88657"/>
              <a:gd name="adj2" fmla="val -2003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a:solidFill>
                  <a:srgbClr val="000000"/>
                </a:solidFill>
                <a:latin typeface="HGPｺﾞｼｯｸE" pitchFamily="50" charset="-128"/>
                <a:ea typeface="HGPｺﾞｼｯｸE" pitchFamily="50" charset="-128"/>
              </a:rPr>
              <a:t>特許庁から出願人に通知した書類を提供</a:t>
            </a:r>
          </a:p>
        </p:txBody>
      </p:sp>
      <p:sp>
        <p:nvSpPr>
          <p:cNvPr id="61446" name="Rectangle 21"/>
          <p:cNvSpPr>
            <a:spLocks noChangeArrowheads="1"/>
          </p:cNvSpPr>
          <p:nvPr/>
        </p:nvSpPr>
        <p:spPr bwMode="auto">
          <a:xfrm>
            <a:off x="2589213" y="5300663"/>
            <a:ext cx="2651125" cy="576262"/>
          </a:xfrm>
          <a:prstGeom prst="rect">
            <a:avLst/>
          </a:prstGeom>
          <a:noFill/>
          <a:ln w="57150">
            <a:solidFill>
              <a:srgbClr val="FF0000"/>
            </a:solidFill>
            <a:prstDash val="sysDot"/>
            <a:miter lim="800000"/>
            <a:headEnd/>
            <a:tailEnd/>
          </a:ln>
        </p:spPr>
        <p:txBody>
          <a:bodyPr wrap="none" anchor="ctr"/>
          <a:lstStyle/>
          <a:p>
            <a:endParaRPr lang="ja-JP" altLang="en-US">
              <a:latin typeface="Arial" charset="0"/>
              <a:ea typeface="ＭＳ Ｐゴシック" charset="-128"/>
            </a:endParaRPr>
          </a:p>
        </p:txBody>
      </p:sp>
      <p:sp>
        <p:nvSpPr>
          <p:cNvPr id="16393" name="AutoShape 22"/>
          <p:cNvSpPr>
            <a:spLocks noChangeArrowheads="1"/>
          </p:cNvSpPr>
          <p:nvPr/>
        </p:nvSpPr>
        <p:spPr bwMode="auto">
          <a:xfrm>
            <a:off x="3665538" y="4333875"/>
            <a:ext cx="1711325" cy="823913"/>
          </a:xfrm>
          <a:prstGeom prst="wedgeRectCallout">
            <a:avLst>
              <a:gd name="adj1" fmla="val -126505"/>
              <a:gd name="adj2" fmla="val 6849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a:solidFill>
                  <a:srgbClr val="000000"/>
                </a:solidFill>
                <a:latin typeface="HGPｺﾞｼｯｸE" pitchFamily="50" charset="-128"/>
                <a:ea typeface="HGPｺﾞｼｯｸE" pitchFamily="50" charset="-128"/>
              </a:rPr>
              <a:t>ＩＰＣやＦＩの内容を確認する</a:t>
            </a:r>
          </a:p>
        </p:txBody>
      </p:sp>
      <p:sp>
        <p:nvSpPr>
          <p:cNvPr id="20488" name="Text Box 8"/>
          <p:cNvSpPr txBox="1">
            <a:spLocks noChangeArrowheads="1"/>
          </p:cNvSpPr>
          <p:nvPr/>
        </p:nvSpPr>
        <p:spPr bwMode="auto">
          <a:xfrm>
            <a:off x="3849688" y="1125538"/>
            <a:ext cx="6056312" cy="488950"/>
          </a:xfrm>
          <a:prstGeom prst="rect">
            <a:avLst/>
          </a:prstGeom>
          <a:solidFill>
            <a:srgbClr val="FFCCFF"/>
          </a:solidFill>
          <a:ln w="31750" cap="sq" algn="ctr">
            <a:solidFill>
              <a:srgbClr val="FF99CC"/>
            </a:solidFill>
            <a:miter lim="800000"/>
            <a:headEnd type="none" w="sm" len="sm"/>
            <a:tailEnd type="none" w="sm" len="sm"/>
          </a:ln>
        </p:spPr>
        <p:txBody>
          <a:bodyPr>
            <a:spAutoFit/>
          </a:bodyPr>
          <a:lstStyle/>
          <a:p>
            <a:pPr>
              <a:defRPr/>
            </a:pPr>
            <a:r>
              <a:rPr lang="en-US" altLang="ja-JP" sz="2400" dirty="0">
                <a:effectLst>
                  <a:outerShdw blurRad="38100" dist="38100" dir="2700000" algn="tl">
                    <a:srgbClr val="FFFFFF"/>
                  </a:outerShdw>
                </a:effectLst>
                <a:latin typeface="Arial" charset="0"/>
                <a:ea typeface="ＭＳ Ｐゴシック" pitchFamily="50" charset="-128"/>
              </a:rPr>
              <a:t>http://www.ipdl.inpit.go.jp/homepg.ipdl</a:t>
            </a:r>
          </a:p>
        </p:txBody>
      </p:sp>
      <p:sp>
        <p:nvSpPr>
          <p:cNvPr id="61449"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3AF12229-485F-4E2A-8CBB-8617ED8CB607}" type="slidenum">
              <a:rPr lang="en-US" altLang="ja-JP"/>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984250" y="195263"/>
            <a:ext cx="7848600" cy="647700"/>
          </a:xfrm>
          <a:effectLst>
            <a:prstShdw prst="shdw17" dist="17961" dir="2700000">
              <a:srgbClr val="00003D"/>
            </a:prstShdw>
          </a:effectLst>
        </p:spPr>
        <p:txBody>
          <a:bodyPr wrap="none" lIns="86967" tIns="43483" rIns="86967" bIns="43483"/>
          <a:lstStyle/>
          <a:p>
            <a:pPr algn="ctr" defTabSz="871538" eaLnBrk="1" hangingPunct="1"/>
            <a:r>
              <a:rPr lang="ja-JP" altLang="en-US" sz="3600" smtClean="0">
                <a:solidFill>
                  <a:schemeClr val="tx1"/>
                </a:solidFill>
                <a:latin typeface="ＭＳ Ｐゴシック" charset="-128"/>
                <a:ea typeface="ＭＳ Ｐゴシック" charset="-128"/>
              </a:rPr>
              <a:t>パテントマップガイダンスの利用</a:t>
            </a:r>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E409424B-DC04-43FE-9313-FCA6E0C82E49}" type="slidenum">
              <a:rPr lang="en-US" altLang="ja-JP"/>
              <a:pPr>
                <a:defRPr/>
              </a:pPr>
              <a:t>15</a:t>
            </a:fld>
            <a:endParaRPr lang="en-US" altLang="ja-JP"/>
          </a:p>
        </p:txBody>
      </p:sp>
      <p:sp>
        <p:nvSpPr>
          <p:cNvPr id="63491" name="Rectangle 3"/>
          <p:cNvSpPr>
            <a:spLocks noChangeArrowheads="1"/>
          </p:cNvSpPr>
          <p:nvPr/>
        </p:nvSpPr>
        <p:spPr bwMode="auto">
          <a:xfrm>
            <a:off x="704850" y="1196975"/>
            <a:ext cx="8612188" cy="695325"/>
          </a:xfrm>
          <a:prstGeom prst="rect">
            <a:avLst/>
          </a:prstGeom>
          <a:noFill/>
          <a:ln w="9525">
            <a:noFill/>
            <a:miter lim="800000"/>
            <a:headEnd/>
            <a:tailEnd/>
          </a:ln>
        </p:spPr>
        <p:txBody>
          <a:bodyPr>
            <a:spAutoFit/>
          </a:bodyPr>
          <a:lstStyle/>
          <a:p>
            <a:pPr>
              <a:lnSpc>
                <a:spcPct val="80000"/>
              </a:lnSpc>
              <a:spcBef>
                <a:spcPct val="5000"/>
              </a:spcBef>
            </a:pPr>
            <a:r>
              <a:rPr lang="en-US" altLang="ja-JP" sz="2400" b="1">
                <a:latin typeface="ＭＳ Ｐゴシック" charset="-128"/>
                <a:ea typeface="ＭＳ Ｐゴシック" charset="-128"/>
              </a:rPr>
              <a:t>IPC</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FI</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a:t>
            </a:r>
            <a:r>
              <a:rPr lang="ja-JP" altLang="en-US" sz="2400" b="1">
                <a:latin typeface="ＭＳ Ｐゴシック" charset="-128"/>
                <a:ea typeface="ＭＳ Ｐゴシック" charset="-128"/>
              </a:rPr>
              <a:t>タームの説明文の照会、</a:t>
            </a:r>
          </a:p>
          <a:p>
            <a:pPr>
              <a:lnSpc>
                <a:spcPct val="80000"/>
              </a:lnSpc>
              <a:spcBef>
                <a:spcPct val="5000"/>
              </a:spcBef>
            </a:pPr>
            <a:r>
              <a:rPr lang="ja-JP" altLang="en-US" sz="2400" b="1">
                <a:latin typeface="ＭＳ Ｐゴシック" charset="-128"/>
                <a:ea typeface="ＭＳ Ｐゴシック" charset="-128"/>
              </a:rPr>
              <a:t>キーワードに該当する</a:t>
            </a:r>
            <a:r>
              <a:rPr lang="en-US" altLang="ja-JP" sz="2400" b="1">
                <a:latin typeface="ＭＳ Ｐゴシック" charset="-128"/>
                <a:ea typeface="ＭＳ Ｐゴシック" charset="-128"/>
              </a:rPr>
              <a:t>IPC</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FI</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a:t>
            </a:r>
            <a:r>
              <a:rPr lang="ja-JP" altLang="en-US" sz="2400" b="1">
                <a:latin typeface="ＭＳ Ｐゴシック" charset="-128"/>
                <a:ea typeface="ＭＳ Ｐゴシック" charset="-128"/>
              </a:rPr>
              <a:t>タームの照会ができる</a:t>
            </a:r>
          </a:p>
        </p:txBody>
      </p:sp>
      <p:grpSp>
        <p:nvGrpSpPr>
          <p:cNvPr id="63492" name="グループ化 1"/>
          <p:cNvGrpSpPr>
            <a:grpSpLocks/>
          </p:cNvGrpSpPr>
          <p:nvPr/>
        </p:nvGrpSpPr>
        <p:grpSpPr bwMode="auto">
          <a:xfrm>
            <a:off x="488950" y="1968500"/>
            <a:ext cx="9001125" cy="4556125"/>
            <a:chOff x="415925" y="1989138"/>
            <a:chExt cx="9144000" cy="4752975"/>
          </a:xfrm>
        </p:grpSpPr>
        <p:pic>
          <p:nvPicPr>
            <p:cNvPr id="63494" name="Picture 13"/>
            <p:cNvPicPr>
              <a:picLocks noChangeAspect="1" noChangeArrowheads="1"/>
            </p:cNvPicPr>
            <p:nvPr/>
          </p:nvPicPr>
          <p:blipFill>
            <a:blip r:embed="rId3">
              <a:lum bright="-12000" contrast="18000"/>
            </a:blip>
            <a:srcRect/>
            <a:stretch>
              <a:fillRect/>
            </a:stretch>
          </p:blipFill>
          <p:spPr bwMode="auto">
            <a:xfrm>
              <a:off x="415925" y="1989138"/>
              <a:ext cx="9144000" cy="4752975"/>
            </a:xfrm>
            <a:prstGeom prst="rect">
              <a:avLst/>
            </a:prstGeom>
            <a:noFill/>
            <a:ln w="9525">
              <a:solidFill>
                <a:schemeClr val="tx1"/>
              </a:solidFill>
              <a:miter lim="800000"/>
              <a:headEnd/>
              <a:tailEnd/>
            </a:ln>
          </p:spPr>
        </p:pic>
        <p:sp>
          <p:nvSpPr>
            <p:cNvPr id="22535" name="AutoShape 7"/>
            <p:cNvSpPr>
              <a:spLocks noChangeAspect="1" noChangeArrowheads="1"/>
            </p:cNvSpPr>
            <p:nvPr/>
          </p:nvSpPr>
          <p:spPr bwMode="auto">
            <a:xfrm>
              <a:off x="6307113" y="2835400"/>
              <a:ext cx="2615797" cy="712118"/>
            </a:xfrm>
            <a:prstGeom prst="wedgeRectCallout">
              <a:avLst>
                <a:gd name="adj1" fmla="val -142420"/>
                <a:gd name="adj2" fmla="val 83189"/>
              </a:avLst>
            </a:prstGeom>
            <a:solidFill>
              <a:srgbClr val="FFFF99"/>
            </a:solidFill>
            <a:ln>
              <a:noFill/>
            </a:ln>
            <a:effectLst>
              <a:prstShdw prst="shdw17" dist="17961" dir="2700000">
                <a:srgbClr val="00007A"/>
              </a:prstShdw>
            </a:effectLst>
            <a:extLst/>
          </p:spPr>
          <p:txBody>
            <a:bodyPr lIns="86402" tIns="43201" rIns="86402" bIns="43201" anchor="ctr">
              <a:spAutoFit/>
            </a:bodyPr>
            <a:lstStyle/>
            <a:p>
              <a:pPr algn="ctr" defTabSz="863600">
                <a:spcBef>
                  <a:spcPct val="5000"/>
                </a:spcBef>
                <a:defRPr/>
              </a:pPr>
              <a:r>
                <a:rPr lang="en-US" altLang="ja-JP" sz="2000" b="1" dirty="0">
                  <a:effectLst>
                    <a:outerShdw blurRad="38100" dist="38100" dir="2700000" algn="tl">
                      <a:srgbClr val="FFFFFF"/>
                    </a:outerShdw>
                  </a:effectLst>
                  <a:latin typeface="ＭＳ Ｐゴシック" pitchFamily="50" charset="-128"/>
                  <a:ea typeface="ＭＳ Ｐゴシック" pitchFamily="50" charset="-128"/>
                </a:rPr>
                <a:t>FI</a:t>
              </a:r>
              <a:r>
                <a:rPr lang="ja-JP" altLang="en-US" sz="2000" b="1" dirty="0">
                  <a:effectLst>
                    <a:outerShdw blurRad="38100" dist="38100" dir="2700000" algn="tl">
                      <a:srgbClr val="FFFFFF"/>
                    </a:outerShdw>
                  </a:effectLst>
                  <a:latin typeface="ＭＳ Ｐゴシック" pitchFamily="50" charset="-128"/>
                  <a:ea typeface="ＭＳ Ｐゴシック" pitchFamily="50" charset="-128"/>
                </a:rPr>
                <a:t>を入力</a:t>
              </a:r>
            </a:p>
            <a:p>
              <a:pPr algn="ctr" defTabSz="863600">
                <a:spcBef>
                  <a:spcPct val="5000"/>
                </a:spcBef>
                <a:defRPr/>
              </a:pPr>
              <a:r>
                <a:rPr lang="ja-JP" altLang="en-US" sz="2000" b="1" dirty="0">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dirty="0">
                  <a:effectLst>
                    <a:outerShdw blurRad="38100" dist="38100" dir="2700000" algn="tl">
                      <a:srgbClr val="FFFFFF"/>
                    </a:outerShdw>
                  </a:effectLst>
                  <a:latin typeface="ＭＳ Ｐゴシック" pitchFamily="50" charset="-128"/>
                  <a:ea typeface="ＭＳ Ｐゴシック" pitchFamily="50" charset="-128"/>
                </a:rPr>
                <a:t>H04M1/02@A</a:t>
              </a:r>
              <a:endParaRPr lang="en-US" altLang="ja-JP" sz="2000" dirty="0">
                <a:latin typeface="Arial" pitchFamily="34" charset="0"/>
                <a:ea typeface="ＭＳ Ｐゴシック" pitchFamily="50" charset="-128"/>
              </a:endParaRPr>
            </a:p>
          </p:txBody>
        </p:sp>
        <p:sp>
          <p:nvSpPr>
            <p:cNvPr id="22536" name="AutoShape 8"/>
            <p:cNvSpPr>
              <a:spLocks noChangeAspect="1" noChangeArrowheads="1"/>
            </p:cNvSpPr>
            <p:nvPr/>
          </p:nvSpPr>
          <p:spPr bwMode="auto">
            <a:xfrm>
              <a:off x="6392585" y="3681661"/>
              <a:ext cx="2585156" cy="1069833"/>
            </a:xfrm>
            <a:prstGeom prst="wedgeRectCallout">
              <a:avLst>
                <a:gd name="adj1" fmla="val -143551"/>
                <a:gd name="adj2" fmla="val 19837"/>
              </a:avLst>
            </a:prstGeom>
            <a:solidFill>
              <a:srgbClr val="FFFF99"/>
            </a:solidFill>
            <a:ln>
              <a:noFill/>
            </a:ln>
            <a:effectLst>
              <a:prstShdw prst="shdw17" dist="17961" dir="2700000">
                <a:srgbClr val="00007A"/>
              </a:prstShdw>
            </a:effectLst>
            <a:extLst/>
          </p:spPr>
          <p:txBody>
            <a:bodyPr lIns="86402" tIns="43201" rIns="86402" bIns="43201" anchor="ctr">
              <a:spAutoFit/>
            </a:bodyPr>
            <a:lstStyle/>
            <a:p>
              <a:pPr algn="ctr" defTabSz="863600">
                <a:spcBef>
                  <a:spcPct val="5000"/>
                </a:spcBef>
                <a:defRPr/>
              </a:pPr>
              <a:r>
                <a:rPr lang="en-US" altLang="ja-JP" sz="2000" b="1" dirty="0">
                  <a:effectLst>
                    <a:outerShdw blurRad="38100" dist="38100" dir="2700000" algn="tl">
                      <a:srgbClr val="FFFFFF"/>
                    </a:outerShdw>
                  </a:effectLst>
                  <a:latin typeface="ＭＳ Ｐゴシック" pitchFamily="50" charset="-128"/>
                  <a:ea typeface="ＭＳ Ｐゴシック" pitchFamily="50" charset="-128"/>
                </a:rPr>
                <a:t>F</a:t>
              </a:r>
              <a:r>
                <a:rPr lang="ja-JP" altLang="en-US" sz="2000" b="1" dirty="0">
                  <a:effectLst>
                    <a:outerShdw blurRad="38100" dist="38100" dir="2700000" algn="tl">
                      <a:srgbClr val="FFFFFF"/>
                    </a:outerShdw>
                  </a:effectLst>
                  <a:latin typeface="ＭＳ Ｐゴシック" pitchFamily="50" charset="-128"/>
                  <a:ea typeface="ＭＳ Ｐゴシック" pitchFamily="50" charset="-128"/>
                </a:rPr>
                <a:t>タームテーマコードを入力</a:t>
              </a:r>
            </a:p>
            <a:p>
              <a:pPr algn="ctr" defTabSz="863600">
                <a:spcBef>
                  <a:spcPct val="5000"/>
                </a:spcBef>
                <a:defRPr/>
              </a:pPr>
              <a:r>
                <a:rPr lang="ja-JP" altLang="en-US" sz="2000" b="1" dirty="0">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dirty="0">
                  <a:effectLst>
                    <a:outerShdw blurRad="38100" dist="38100" dir="2700000" algn="tl">
                      <a:srgbClr val="FFFFFF"/>
                    </a:outerShdw>
                  </a:effectLst>
                  <a:latin typeface="ＭＳ Ｐゴシック" pitchFamily="50" charset="-128"/>
                  <a:ea typeface="ＭＳ Ｐゴシック" pitchFamily="50" charset="-128"/>
                </a:rPr>
                <a:t>5K023</a:t>
              </a:r>
              <a:endParaRPr lang="en-US" altLang="ja-JP" sz="2000" dirty="0">
                <a:latin typeface="Arial" pitchFamily="34" charset="0"/>
                <a:ea typeface="ＭＳ Ｐゴシック" pitchFamily="50" charset="-128"/>
              </a:endParaRPr>
            </a:p>
          </p:txBody>
        </p:sp>
        <p:sp>
          <p:nvSpPr>
            <p:cNvPr id="22537" name="AutoShape 9"/>
            <p:cNvSpPr>
              <a:spLocks noChangeAspect="1" noChangeArrowheads="1"/>
            </p:cNvSpPr>
            <p:nvPr/>
          </p:nvSpPr>
          <p:spPr bwMode="auto">
            <a:xfrm>
              <a:off x="6374846" y="4864108"/>
              <a:ext cx="2552901" cy="710463"/>
            </a:xfrm>
            <a:prstGeom prst="wedgeRectCallout">
              <a:avLst>
                <a:gd name="adj1" fmla="val -145314"/>
                <a:gd name="adj2" fmla="val -49737"/>
              </a:avLst>
            </a:prstGeom>
            <a:solidFill>
              <a:srgbClr val="FFFF99"/>
            </a:solidFill>
            <a:ln>
              <a:noFill/>
            </a:ln>
            <a:effectLst>
              <a:prstShdw prst="shdw17" dist="17961" dir="2700000">
                <a:srgbClr val="00007A"/>
              </a:prstShdw>
            </a:effectLst>
            <a:extLst/>
          </p:spPr>
          <p:txBody>
            <a:bodyPr lIns="86402" tIns="43201" rIns="86402" bIns="43201" anchor="ctr">
              <a:spAutoFit/>
            </a:bodyPr>
            <a:lstStyle/>
            <a:p>
              <a:pPr algn="ctr" defTabSz="863600">
                <a:spcBef>
                  <a:spcPct val="5000"/>
                </a:spcBef>
                <a:defRPr/>
              </a:pPr>
              <a:r>
                <a:rPr lang="en-US" altLang="ja-JP" sz="2000" b="1">
                  <a:effectLst>
                    <a:outerShdw blurRad="38100" dist="38100" dir="2700000" algn="tl">
                      <a:srgbClr val="FFFFFF"/>
                    </a:outerShdw>
                  </a:effectLst>
                  <a:latin typeface="ＭＳ Ｐゴシック" pitchFamily="50" charset="-128"/>
                  <a:ea typeface="ＭＳ Ｐゴシック" pitchFamily="50" charset="-128"/>
                </a:rPr>
                <a:t>IPC</a:t>
              </a:r>
              <a:r>
                <a:rPr lang="ja-JP" altLang="en-US" sz="2000" b="1">
                  <a:effectLst>
                    <a:outerShdw blurRad="38100" dist="38100" dir="2700000" algn="tl">
                      <a:srgbClr val="FFFFFF"/>
                    </a:outerShdw>
                  </a:effectLst>
                  <a:latin typeface="ＭＳ Ｐゴシック" pitchFamily="50" charset="-128"/>
                  <a:ea typeface="ＭＳ Ｐゴシック" pitchFamily="50" charset="-128"/>
                </a:rPr>
                <a:t>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a:effectLst>
                    <a:outerShdw blurRad="38100" dist="38100" dir="2700000" algn="tl">
                      <a:srgbClr val="FFFFFF"/>
                    </a:outerShdw>
                  </a:effectLst>
                  <a:latin typeface="ＭＳ Ｐゴシック" pitchFamily="50" charset="-128"/>
                  <a:ea typeface="ＭＳ Ｐゴシック" pitchFamily="50" charset="-128"/>
                </a:rPr>
                <a:t>H04M1/02</a:t>
              </a:r>
              <a:endParaRPr lang="en-US" altLang="ja-JP" sz="2000">
                <a:latin typeface="Arial" pitchFamily="34" charset="0"/>
                <a:ea typeface="ＭＳ Ｐゴシック" pitchFamily="50" charset="-128"/>
              </a:endParaRPr>
            </a:p>
          </p:txBody>
        </p:sp>
        <p:sp>
          <p:nvSpPr>
            <p:cNvPr id="22538" name="AutoShape 10"/>
            <p:cNvSpPr>
              <a:spLocks noChangeAspect="1" noChangeArrowheads="1"/>
            </p:cNvSpPr>
            <p:nvPr/>
          </p:nvSpPr>
          <p:spPr bwMode="auto">
            <a:xfrm>
              <a:off x="6465157" y="5733555"/>
              <a:ext cx="2554514" cy="712118"/>
            </a:xfrm>
            <a:prstGeom prst="wedgeRectCallout">
              <a:avLst>
                <a:gd name="adj1" fmla="val -161435"/>
                <a:gd name="adj2" fmla="val 57588"/>
              </a:avLst>
            </a:prstGeom>
            <a:solidFill>
              <a:srgbClr val="FFFF99"/>
            </a:solidFill>
            <a:ln>
              <a:noFill/>
            </a:ln>
            <a:effectLst>
              <a:prstShdw prst="shdw17" dist="17961" dir="2700000">
                <a:srgbClr val="00007A"/>
              </a:prstShdw>
            </a:effectLst>
            <a:extLst/>
          </p:spPr>
          <p:txBody>
            <a:bodyPr lIns="86402" tIns="43201" rIns="86402" bIns="43201" anchor="ctr">
              <a:spAutoFit/>
            </a:bodyPr>
            <a:lstStyle/>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キーワードを入力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携帯電話</a:t>
              </a:r>
              <a:endParaRPr lang="ja-JP" altLang="en-US" sz="2000">
                <a:latin typeface="Arial" pitchFamily="34" charset="0"/>
                <a:ea typeface="ＭＳ Ｐゴシック" pitchFamily="50" charset="-128"/>
              </a:endParaRPr>
            </a:p>
          </p:txBody>
        </p:sp>
      </p:grpSp>
      <p:sp>
        <p:nvSpPr>
          <p:cNvPr id="6349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920750" y="7938"/>
            <a:ext cx="8832850" cy="990600"/>
          </a:xfrm>
        </p:spPr>
        <p:txBody>
          <a:bodyPr/>
          <a:lstStyle/>
          <a:p>
            <a:r>
              <a:rPr lang="ja-JP" altLang="en-US" sz="3600" smtClean="0">
                <a:solidFill>
                  <a:schemeClr val="tx1"/>
                </a:solidFill>
                <a:latin typeface="ＭＳ ゴシック" pitchFamily="49" charset="-128"/>
                <a:ea typeface="ＭＳ ゴシック" pitchFamily="49" charset="-128"/>
              </a:rPr>
              <a:t>　</a:t>
            </a:r>
            <a:r>
              <a:rPr lang="ja-JP" altLang="en-US" sz="3600" smtClean="0">
                <a:solidFill>
                  <a:schemeClr val="tx1"/>
                </a:solidFill>
                <a:latin typeface="ＭＳ Ｐゴシック" charset="-128"/>
                <a:ea typeface="ＭＳ Ｐゴシック" charset="-128"/>
              </a:rPr>
              <a:t>第３時限　目次</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21806359-965B-4996-A030-DDB9CDD5DA5C}" type="slidenum">
              <a:rPr lang="en-US" altLang="ja-JP"/>
              <a:pPr>
                <a:defRPr/>
              </a:pPr>
              <a:t>16</a:t>
            </a:fld>
            <a:endParaRPr lang="en-US" altLang="ja-JP" dirty="0"/>
          </a:p>
        </p:txBody>
      </p:sp>
      <p:pic>
        <p:nvPicPr>
          <p:cNvPr id="65539"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 name="Rectangle 6"/>
          <p:cNvSpPr txBox="1">
            <a:spLocks/>
          </p:cNvSpPr>
          <p:nvPr/>
        </p:nvSpPr>
        <p:spPr bwMode="auto">
          <a:xfrm>
            <a:off x="2649538" y="1341438"/>
            <a:ext cx="6983412" cy="5256212"/>
          </a:xfrm>
          <a:prstGeom prst="rect">
            <a:avLst/>
          </a:prstGeom>
          <a:noFill/>
          <a:ln>
            <a:solidFill>
              <a:schemeClr val="accent2"/>
            </a:solidFill>
            <a:miter lim="800000"/>
            <a:headEnd/>
            <a:tailEnd/>
          </a:ln>
          <a:extLst>
            <a:ext uri="{909E8E84-426E-40DD-AFC4-6F175D3DCCD1}"/>
          </a:extLst>
        </p:spPr>
        <p:txBody>
          <a:bodyPr>
            <a:normAutofit fontScale="92500"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marL="0" indent="0">
              <a:lnSpc>
                <a:spcPct val="90000"/>
              </a:lnSpc>
              <a:buFont typeface="Wingdings" pitchFamily="2" charset="2"/>
              <a:buNone/>
              <a:defRPr/>
            </a:pPr>
            <a:r>
              <a:rPr lang="ja-JP" altLang="en-US" sz="2400" b="1" dirty="0" smtClean="0"/>
              <a:t>３－１　研究活動と知的財産</a:t>
            </a:r>
          </a:p>
          <a:p>
            <a:pPr>
              <a:lnSpc>
                <a:spcPct val="90000"/>
              </a:lnSpc>
              <a:buFont typeface="Wingdings" pitchFamily="2" charset="2"/>
              <a:buChar char="l"/>
              <a:defRPr/>
            </a:pPr>
            <a:r>
              <a:rPr lang="ja-JP" altLang="en-US" sz="1400" b="1" dirty="0" smtClean="0"/>
              <a:t>研究ノートとは</a:t>
            </a:r>
            <a:endParaRPr lang="en-US" altLang="ja-JP" sz="1400" b="1" dirty="0" smtClean="0"/>
          </a:p>
          <a:p>
            <a:pPr>
              <a:lnSpc>
                <a:spcPct val="90000"/>
              </a:lnSpc>
              <a:buFont typeface="Wingdings" pitchFamily="2" charset="2"/>
              <a:buChar char="l"/>
              <a:defRPr/>
            </a:pPr>
            <a:r>
              <a:rPr lang="ja-JP" altLang="en-US" sz="1400" b="1" dirty="0" smtClean="0"/>
              <a:t>研究ノートの必要性</a:t>
            </a:r>
          </a:p>
          <a:p>
            <a:pPr>
              <a:lnSpc>
                <a:spcPct val="90000"/>
              </a:lnSpc>
              <a:buFont typeface="Wingdings" pitchFamily="2" charset="2"/>
              <a:buChar char="l"/>
              <a:defRPr/>
            </a:pPr>
            <a:r>
              <a:rPr lang="ja-JP" altLang="en-US" sz="1400" b="1" dirty="0" smtClean="0"/>
              <a:t>先行技術文献調査とは</a:t>
            </a:r>
            <a:endParaRPr lang="en-US" altLang="ja-JP" sz="1400" b="1" dirty="0" smtClean="0"/>
          </a:p>
          <a:p>
            <a:pPr>
              <a:lnSpc>
                <a:spcPct val="90000"/>
              </a:lnSpc>
              <a:buFont typeface="Wingdings" pitchFamily="2" charset="2"/>
              <a:buChar char="l"/>
              <a:defRPr/>
            </a:pPr>
            <a:r>
              <a:rPr lang="ja-JP" altLang="en-US" sz="1400" b="1" dirty="0" smtClean="0"/>
              <a:t>先行技術調査の必要性</a:t>
            </a:r>
            <a:endParaRPr lang="en-US" altLang="ja-JP" sz="1400" b="1" dirty="0" smtClean="0"/>
          </a:p>
          <a:p>
            <a:pPr>
              <a:lnSpc>
                <a:spcPct val="90000"/>
              </a:lnSpc>
              <a:buFont typeface="Wingdings" pitchFamily="2" charset="2"/>
              <a:buChar char="l"/>
              <a:defRPr/>
            </a:pPr>
            <a:r>
              <a:rPr lang="ja-JP" altLang="en-US" sz="1400" b="1" dirty="0" smtClean="0"/>
              <a:t>特許出願すれば、特許となるか</a:t>
            </a:r>
            <a:endParaRPr lang="en-US" altLang="ja-JP" sz="1400" b="1" dirty="0" smtClean="0"/>
          </a:p>
          <a:p>
            <a:pPr marL="0" indent="0">
              <a:lnSpc>
                <a:spcPct val="90000"/>
              </a:lnSpc>
              <a:buFont typeface="Wingdings" pitchFamily="2" charset="2"/>
              <a:buNone/>
              <a:defRPr/>
            </a:pPr>
            <a:r>
              <a:rPr lang="ja-JP" altLang="en-US" sz="1600" b="1" dirty="0" smtClean="0"/>
              <a:t>３－２　先行技術文献調査の方法</a:t>
            </a:r>
            <a:endParaRPr lang="en-US" altLang="ja-JP" sz="1600" b="1" dirty="0" smtClean="0"/>
          </a:p>
          <a:p>
            <a:pPr>
              <a:lnSpc>
                <a:spcPct val="90000"/>
              </a:lnSpc>
              <a:buFont typeface="Wingdings" pitchFamily="2" charset="2"/>
              <a:buChar char="l"/>
              <a:defRPr/>
            </a:pPr>
            <a:r>
              <a:rPr lang="ja-JP" altLang="en-US" sz="1400" b="1" dirty="0" smtClean="0"/>
              <a:t>特許庁が提供する主な先行技術文献調査手法</a:t>
            </a:r>
            <a:endParaRPr lang="en-US" altLang="ja-JP" sz="1400" b="1" dirty="0" smtClean="0"/>
          </a:p>
          <a:p>
            <a:pPr>
              <a:lnSpc>
                <a:spcPct val="90000"/>
              </a:lnSpc>
              <a:buFont typeface="Wingdings" pitchFamily="2" charset="2"/>
              <a:buChar char="l"/>
              <a:defRPr/>
            </a:pPr>
            <a:r>
              <a:rPr lang="zh-TW" altLang="en-US" sz="1400" b="1" dirty="0" smtClean="0"/>
              <a:t>ＩＰＣ（国際特許分類）</a:t>
            </a:r>
            <a:endParaRPr lang="en-US" altLang="zh-TW" sz="1400" b="1" dirty="0" smtClean="0"/>
          </a:p>
          <a:p>
            <a:pPr>
              <a:lnSpc>
                <a:spcPct val="90000"/>
              </a:lnSpc>
              <a:buFont typeface="Wingdings" pitchFamily="2" charset="2"/>
              <a:buChar char="l"/>
              <a:defRPr/>
            </a:pPr>
            <a:r>
              <a:rPr lang="ja-JP" altLang="en-US" sz="1400" b="1" dirty="0" smtClean="0"/>
              <a:t>ＦＩ（ファイルインデックス）</a:t>
            </a:r>
            <a:endParaRPr lang="en-US" altLang="ja-JP" sz="1400" b="1" dirty="0" smtClean="0"/>
          </a:p>
          <a:p>
            <a:pPr>
              <a:lnSpc>
                <a:spcPct val="90000"/>
              </a:lnSpc>
              <a:buFont typeface="Wingdings" pitchFamily="2" charset="2"/>
              <a:buChar char="l"/>
              <a:defRPr/>
            </a:pPr>
            <a:r>
              <a:rPr lang="ja-JP" altLang="en-US" sz="1400" b="1" dirty="0" smtClean="0"/>
              <a:t>Ｆターム</a:t>
            </a:r>
            <a:endParaRPr lang="en-US" altLang="ja-JP" sz="1400" b="1" dirty="0" smtClean="0"/>
          </a:p>
          <a:p>
            <a:pPr>
              <a:lnSpc>
                <a:spcPct val="90000"/>
              </a:lnSpc>
              <a:buFont typeface="Wingdings" pitchFamily="2" charset="2"/>
              <a:buChar char="l"/>
              <a:defRPr/>
            </a:pPr>
            <a:r>
              <a:rPr lang="ja-JP" altLang="en-US" sz="1400" b="1" dirty="0" smtClean="0"/>
              <a:t>特許情報へのアクセス</a:t>
            </a:r>
            <a:endParaRPr lang="en-US" altLang="ja-JP" sz="1400" b="1" dirty="0" smtClean="0"/>
          </a:p>
          <a:p>
            <a:pPr>
              <a:lnSpc>
                <a:spcPct val="90000"/>
              </a:lnSpc>
              <a:buFont typeface="Wingdings" pitchFamily="2" charset="2"/>
              <a:buChar char="l"/>
              <a:defRPr/>
            </a:pPr>
            <a:r>
              <a:rPr lang="ja-JP" altLang="en-US" sz="1400" b="1" dirty="0" smtClean="0"/>
              <a:t>パテントマップガイダンスの利用</a:t>
            </a:r>
            <a:endParaRPr lang="en-US" altLang="ja-JP" sz="1400" b="1" dirty="0" smtClean="0"/>
          </a:p>
          <a:p>
            <a:pPr marL="0" indent="0">
              <a:lnSpc>
                <a:spcPct val="90000"/>
              </a:lnSpc>
              <a:buFont typeface="Wingdings" pitchFamily="2" charset="2"/>
              <a:buNone/>
              <a:defRPr/>
            </a:pPr>
            <a:r>
              <a:rPr lang="ja-JP" altLang="en-US" sz="1600" b="1" dirty="0" smtClean="0"/>
              <a:t>３－３　先行文献調査の具体例</a:t>
            </a:r>
            <a:endParaRPr lang="en-US" altLang="ja-JP" sz="1600" b="1" dirty="0" smtClean="0"/>
          </a:p>
          <a:p>
            <a:pPr>
              <a:lnSpc>
                <a:spcPct val="90000"/>
              </a:lnSpc>
              <a:buFont typeface="Wingdings" pitchFamily="2" charset="2"/>
              <a:buChar char="l"/>
              <a:defRPr/>
            </a:pPr>
            <a:r>
              <a:rPr lang="ja-JP" altLang="en-US" sz="1400" b="1" dirty="0" smtClean="0">
                <a:solidFill>
                  <a:srgbClr val="FF0000"/>
                </a:solidFill>
              </a:rPr>
              <a:t>検索の例１（特許検索）</a:t>
            </a:r>
            <a:endParaRPr lang="en-US" altLang="ja-JP"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検索の例２（特許検索）</a:t>
            </a:r>
            <a:endParaRPr lang="en-US" altLang="ja-JP"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検索の例３</a:t>
            </a:r>
            <a:r>
              <a:rPr lang="en-US" altLang="ja-JP" sz="1400" b="1" dirty="0" smtClean="0">
                <a:solidFill>
                  <a:srgbClr val="FF0000"/>
                </a:solidFill>
              </a:rPr>
              <a:t>(</a:t>
            </a:r>
            <a:r>
              <a:rPr lang="ja-JP" altLang="en-US" sz="1400" b="1" dirty="0" smtClean="0">
                <a:solidFill>
                  <a:srgbClr val="FF0000"/>
                </a:solidFill>
              </a:rPr>
              <a:t>商標検索</a:t>
            </a:r>
            <a:r>
              <a:rPr lang="en-US" altLang="ja-JP" sz="1400" b="1" dirty="0" smtClean="0">
                <a:solidFill>
                  <a:srgbClr val="FF0000"/>
                </a:solidFill>
              </a:rPr>
              <a:t>)</a:t>
            </a:r>
          </a:p>
          <a:p>
            <a:pPr>
              <a:lnSpc>
                <a:spcPct val="90000"/>
              </a:lnSpc>
              <a:buFont typeface="Wingdings" pitchFamily="2" charset="2"/>
              <a:buChar char="l"/>
              <a:defRPr/>
            </a:pPr>
            <a:r>
              <a:rPr lang="ja-JP" altLang="en-US" sz="1400" b="1" dirty="0" smtClean="0">
                <a:solidFill>
                  <a:srgbClr val="FF0000"/>
                </a:solidFill>
              </a:rPr>
              <a:t>検索の例４（意匠検索）</a:t>
            </a:r>
            <a:endParaRPr lang="en-US" altLang="ja-JP" sz="1400" b="1" dirty="0" smtClean="0">
              <a:solidFill>
                <a:srgbClr val="FF0000"/>
              </a:solidFill>
            </a:endParaRPr>
          </a:p>
          <a:p>
            <a:pPr marL="0" indent="0">
              <a:lnSpc>
                <a:spcPct val="90000"/>
              </a:lnSpc>
              <a:buClr>
                <a:srgbClr val="FEB80A"/>
              </a:buClr>
              <a:buFont typeface="Wingdings" pitchFamily="2" charset="2"/>
              <a:buNone/>
              <a:defRPr/>
            </a:pPr>
            <a:r>
              <a:rPr lang="ja-JP" altLang="en-US" sz="1600" b="1" dirty="0" smtClean="0"/>
              <a:t>３－４　外国における特許情報のアクセス</a:t>
            </a:r>
            <a:endParaRPr lang="en-US" altLang="ja-JP" sz="1200" b="1" dirty="0" smtClean="0"/>
          </a:p>
          <a:p>
            <a:pPr>
              <a:lnSpc>
                <a:spcPct val="90000"/>
              </a:lnSpc>
              <a:buFont typeface="Wingdings" pitchFamily="2" charset="2"/>
              <a:buChar char="l"/>
              <a:defRPr/>
            </a:pPr>
            <a:r>
              <a:rPr lang="ja-JP" altLang="en-US" sz="1500" b="1" dirty="0" smtClean="0"/>
              <a:t>参考資料</a:t>
            </a:r>
            <a:endParaRPr lang="en-US" altLang="ja-JP" sz="1500" b="1" dirty="0" smtClean="0"/>
          </a:p>
          <a:p>
            <a:pPr>
              <a:lnSpc>
                <a:spcPct val="90000"/>
              </a:lnSpc>
              <a:buFont typeface="Wingdings" pitchFamily="2" charset="2"/>
              <a:buChar char="l"/>
              <a:defRPr/>
            </a:pPr>
            <a:endParaRPr lang="ja-JP" altLang="en-US" sz="1800" b="1" dirty="0" smtClean="0"/>
          </a:p>
          <a:p>
            <a:pPr>
              <a:lnSpc>
                <a:spcPct val="90000"/>
              </a:lnSpc>
              <a:defRPr/>
            </a:pPr>
            <a:endParaRPr lang="ja-JP" altLang="en-US" sz="1800" b="1" dirty="0" smtClean="0"/>
          </a:p>
          <a:p>
            <a:pPr>
              <a:lnSpc>
                <a:spcPct val="90000"/>
              </a:lnSpc>
              <a:buFont typeface="Wingdings" pitchFamily="2" charset="2"/>
              <a:buChar char="l"/>
              <a:defRPr/>
            </a:pPr>
            <a:endParaRPr lang="ja-JP" altLang="en-US" sz="1800" b="1" dirty="0" smtClean="0"/>
          </a:p>
          <a:p>
            <a:pPr>
              <a:lnSpc>
                <a:spcPct val="90000"/>
              </a:lnSpc>
              <a:buFont typeface="Wingdings" pitchFamily="2" charset="2"/>
              <a:buChar char="l"/>
              <a:defRPr/>
            </a:pPr>
            <a:endParaRPr lang="en-US" altLang="ja-JP" sz="1800" b="1" dirty="0" smtClean="0"/>
          </a:p>
          <a:p>
            <a:pPr>
              <a:lnSpc>
                <a:spcPct val="90000"/>
              </a:lnSpc>
              <a:buFont typeface="Wingdings" pitchFamily="2" charset="2"/>
              <a:buChar char="l"/>
              <a:defRPr/>
            </a:pPr>
            <a:endParaRPr lang="ja-JP" altLang="en-US" sz="1800" b="1" dirty="0" smtClean="0"/>
          </a:p>
          <a:p>
            <a:pPr>
              <a:lnSpc>
                <a:spcPct val="90000"/>
              </a:lnSpc>
              <a:buFont typeface="Wingdings" pitchFamily="2" charset="2"/>
              <a:buChar char="l"/>
              <a:defRPr/>
            </a:pPr>
            <a:endParaRPr lang="ja-JP" altLang="en-US" sz="1800" b="1" dirty="0" smtClean="0"/>
          </a:p>
          <a:p>
            <a:pPr>
              <a:lnSpc>
                <a:spcPct val="90000"/>
              </a:lnSpc>
              <a:defRPr/>
            </a:pPr>
            <a:endParaRPr lang="ja-JP" alt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2936875" y="1773238"/>
            <a:ext cx="5226050" cy="1223962"/>
          </a:xfrm>
          <a:prstGeom prst="roundRect">
            <a:avLst>
              <a:gd name="adj" fmla="val 16667"/>
            </a:avLst>
          </a:prstGeom>
          <a:solidFill>
            <a:schemeClr val="accent2">
              <a:lumMod val="20000"/>
              <a:lumOff val="80000"/>
            </a:schemeClr>
          </a:solidFill>
          <a:ln w="38100">
            <a:solidFill>
              <a:srgbClr val="FFFF00"/>
            </a:solidFill>
            <a:round/>
            <a:headEnd/>
            <a:tailEnd/>
          </a:ln>
        </p:spPr>
        <p:txBody>
          <a:bodyPr wrap="none" lIns="95782" tIns="47891" rIns="95782" bIns="47891" anchor="ctr"/>
          <a:lstStyle/>
          <a:p>
            <a:pPr algn="ctr" defTabSz="957263" eaLnBrk="0" hangingPunct="0">
              <a:defRPr/>
            </a:pPr>
            <a:endParaRPr kumimoji="0" lang="zh-CN" altLang="en-US" sz="1900">
              <a:solidFill>
                <a:srgbClr val="000000"/>
              </a:solidFill>
              <a:latin typeface="Verdana" pitchFamily="34" charset="0"/>
            </a:endParaRPr>
          </a:p>
        </p:txBody>
      </p:sp>
      <p:grpSp>
        <p:nvGrpSpPr>
          <p:cNvPr id="67586" name="Group 27"/>
          <p:cNvGrpSpPr>
            <a:grpSpLocks/>
          </p:cNvGrpSpPr>
          <p:nvPr/>
        </p:nvGrpSpPr>
        <p:grpSpPr bwMode="auto">
          <a:xfrm>
            <a:off x="428625" y="1619250"/>
            <a:ext cx="2338388" cy="2286000"/>
            <a:chOff x="657" y="996"/>
            <a:chExt cx="907" cy="1122"/>
          </a:xfrm>
        </p:grpSpPr>
        <p:grpSp>
          <p:nvGrpSpPr>
            <p:cNvPr id="67594" name="Group 24"/>
            <p:cNvGrpSpPr>
              <a:grpSpLocks/>
            </p:cNvGrpSpPr>
            <p:nvPr/>
          </p:nvGrpSpPr>
          <p:grpSpPr bwMode="auto">
            <a:xfrm>
              <a:off x="657" y="1026"/>
              <a:ext cx="907" cy="1092"/>
              <a:chOff x="1066" y="1703"/>
              <a:chExt cx="907" cy="1092"/>
            </a:xfrm>
          </p:grpSpPr>
          <p:sp>
            <p:nvSpPr>
              <p:cNvPr id="67596" name="AutoShape 7"/>
              <p:cNvSpPr>
                <a:spLocks noChangeArrowheads="1"/>
              </p:cNvSpPr>
              <p:nvPr/>
            </p:nvSpPr>
            <p:spPr bwMode="auto">
              <a:xfrm>
                <a:off x="1338" y="1752"/>
                <a:ext cx="363" cy="40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a typeface="ＭＳ Ｐゴシック" charset="-128"/>
                </a:endParaRPr>
              </a:p>
            </p:txBody>
          </p:sp>
          <p:sp>
            <p:nvSpPr>
              <p:cNvPr id="67597" name="AutoShape 8"/>
              <p:cNvSpPr>
                <a:spLocks noChangeArrowheads="1"/>
              </p:cNvSpPr>
              <p:nvPr/>
            </p:nvSpPr>
            <p:spPr bwMode="auto">
              <a:xfrm rot="2348643">
                <a:off x="1265" y="1709"/>
                <a:ext cx="227" cy="429"/>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a typeface="ＭＳ Ｐゴシック" charset="-128"/>
                </a:endParaRPr>
              </a:p>
            </p:txBody>
          </p:sp>
          <p:sp>
            <p:nvSpPr>
              <p:cNvPr id="67598" name="AutoShape 9"/>
              <p:cNvSpPr>
                <a:spLocks noChangeArrowheads="1"/>
              </p:cNvSpPr>
              <p:nvPr/>
            </p:nvSpPr>
            <p:spPr bwMode="auto">
              <a:xfrm rot="17845141" flipH="1">
                <a:off x="1656" y="1639"/>
                <a:ext cx="132" cy="436"/>
              </a:xfrm>
              <a:prstGeom prst="triangle">
                <a:avLst>
                  <a:gd name="adj" fmla="val 50000"/>
                </a:avLst>
              </a:prstGeom>
              <a:solidFill>
                <a:schemeClr val="accent1"/>
              </a:solidFill>
              <a:ln w="9525">
                <a:solidFill>
                  <a:schemeClr val="tx1"/>
                </a:solidFill>
                <a:miter lim="800000"/>
                <a:headEnd/>
                <a:tailEnd/>
              </a:ln>
            </p:spPr>
            <p:txBody>
              <a:bodyPr vert="eaVert" wrap="none" anchor="ctr"/>
              <a:lstStyle/>
              <a:p>
                <a:endParaRPr lang="ja-JP" altLang="en-US">
                  <a:solidFill>
                    <a:srgbClr val="000000"/>
                  </a:solidFill>
                  <a:latin typeface="Arial" charset="0"/>
                  <a:ea typeface="ＭＳ Ｐゴシック" charset="-128"/>
                </a:endParaRPr>
              </a:p>
            </p:txBody>
          </p:sp>
          <p:sp>
            <p:nvSpPr>
              <p:cNvPr id="67599" name="AutoShape 14"/>
              <p:cNvSpPr>
                <a:spLocks noChangeArrowheads="1"/>
              </p:cNvSpPr>
              <p:nvPr/>
            </p:nvSpPr>
            <p:spPr bwMode="auto">
              <a:xfrm rot="19251357" flipH="1">
                <a:off x="1539" y="1703"/>
                <a:ext cx="227" cy="429"/>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a typeface="ＭＳ Ｐゴシック" charset="-128"/>
                </a:endParaRPr>
              </a:p>
            </p:txBody>
          </p:sp>
          <p:sp>
            <p:nvSpPr>
              <p:cNvPr id="67600" name="AutoShape 15"/>
              <p:cNvSpPr>
                <a:spLocks noChangeArrowheads="1"/>
              </p:cNvSpPr>
              <p:nvPr/>
            </p:nvSpPr>
            <p:spPr bwMode="auto">
              <a:xfrm rot="3754859">
                <a:off x="1251" y="1641"/>
                <a:ext cx="132" cy="436"/>
              </a:xfrm>
              <a:prstGeom prst="triangle">
                <a:avLst>
                  <a:gd name="adj" fmla="val 50000"/>
                </a:avLst>
              </a:prstGeom>
              <a:solidFill>
                <a:schemeClr val="accent1"/>
              </a:solidFill>
              <a:ln w="9525">
                <a:solidFill>
                  <a:schemeClr val="tx1"/>
                </a:solidFill>
                <a:miter lim="800000"/>
                <a:headEnd/>
                <a:tailEnd/>
              </a:ln>
            </p:spPr>
            <p:txBody>
              <a:bodyPr rot="10800000" vert="eaVert" wrap="none" anchor="ctr"/>
              <a:lstStyle/>
              <a:p>
                <a:endParaRPr lang="ja-JP" altLang="en-US">
                  <a:solidFill>
                    <a:srgbClr val="000000"/>
                  </a:solidFill>
                  <a:latin typeface="Arial" charset="0"/>
                  <a:ea typeface="ＭＳ Ｐゴシック" charset="-128"/>
                </a:endParaRPr>
              </a:p>
            </p:txBody>
          </p:sp>
          <p:sp>
            <p:nvSpPr>
              <p:cNvPr id="67601" name="Rectangle 16"/>
              <p:cNvSpPr>
                <a:spLocks noChangeArrowheads="1"/>
              </p:cNvSpPr>
              <p:nvPr/>
            </p:nvSpPr>
            <p:spPr bwMode="auto">
              <a:xfrm>
                <a:off x="1474" y="2160"/>
                <a:ext cx="45" cy="544"/>
              </a:xfrm>
              <a:prstGeom prst="rect">
                <a:avLst/>
              </a:prstGeom>
              <a:solidFill>
                <a:srgbClr val="969696"/>
              </a:solidFill>
              <a:ln w="9525">
                <a:solidFill>
                  <a:schemeClr val="tx1"/>
                </a:solidFill>
                <a:miter lim="800000"/>
                <a:headEnd/>
                <a:tailEnd/>
              </a:ln>
            </p:spPr>
            <p:txBody>
              <a:bodyPr wrap="none" anchor="ctr"/>
              <a:lstStyle/>
              <a:p>
                <a:endParaRPr lang="ja-JP" altLang="en-US">
                  <a:solidFill>
                    <a:srgbClr val="000000"/>
                  </a:solidFill>
                  <a:latin typeface="Arial" charset="0"/>
                  <a:ea typeface="ＭＳ Ｐゴシック" charset="-128"/>
                </a:endParaRPr>
              </a:p>
            </p:txBody>
          </p:sp>
          <p:sp>
            <p:nvSpPr>
              <p:cNvPr id="67602" name="AutoShape 17"/>
              <p:cNvSpPr>
                <a:spLocks noChangeArrowheads="1"/>
              </p:cNvSpPr>
              <p:nvPr/>
            </p:nvSpPr>
            <p:spPr bwMode="auto">
              <a:xfrm flipV="1">
                <a:off x="1474" y="2568"/>
                <a:ext cx="182"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solidFill>
                  <a:schemeClr val="tx1"/>
                </a:solidFill>
                <a:miter lim="800000"/>
                <a:headEnd/>
                <a:tailEnd/>
              </a:ln>
            </p:spPr>
            <p:txBody>
              <a:bodyPr wrap="none" anchor="ctr"/>
              <a:lstStyle/>
              <a:p>
                <a:endParaRPr lang="ja-JP" altLang="en-US">
                  <a:solidFill>
                    <a:srgbClr val="000000"/>
                  </a:solidFill>
                </a:endParaRPr>
              </a:p>
            </p:txBody>
          </p:sp>
          <p:sp>
            <p:nvSpPr>
              <p:cNvPr id="67603" name="Oval 18"/>
              <p:cNvSpPr>
                <a:spLocks noChangeArrowheads="1"/>
              </p:cNvSpPr>
              <p:nvPr/>
            </p:nvSpPr>
            <p:spPr bwMode="auto">
              <a:xfrm>
                <a:off x="1066" y="1888"/>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sp>
            <p:nvSpPr>
              <p:cNvPr id="67604" name="Oval 19"/>
              <p:cNvSpPr>
                <a:spLocks noChangeArrowheads="1"/>
              </p:cNvSpPr>
              <p:nvPr/>
            </p:nvSpPr>
            <p:spPr bwMode="auto">
              <a:xfrm>
                <a:off x="1111" y="1979"/>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sp>
            <p:nvSpPr>
              <p:cNvPr id="67605" name="Oval 20"/>
              <p:cNvSpPr>
                <a:spLocks noChangeArrowheads="1"/>
              </p:cNvSpPr>
              <p:nvPr/>
            </p:nvSpPr>
            <p:spPr bwMode="auto">
              <a:xfrm>
                <a:off x="1292" y="2160"/>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sp>
            <p:nvSpPr>
              <p:cNvPr id="67606" name="Oval 21"/>
              <p:cNvSpPr>
                <a:spLocks noChangeArrowheads="1"/>
              </p:cNvSpPr>
              <p:nvPr/>
            </p:nvSpPr>
            <p:spPr bwMode="auto">
              <a:xfrm>
                <a:off x="1701" y="2160"/>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sp>
            <p:nvSpPr>
              <p:cNvPr id="67607" name="Oval 22"/>
              <p:cNvSpPr>
                <a:spLocks noChangeArrowheads="1"/>
              </p:cNvSpPr>
              <p:nvPr/>
            </p:nvSpPr>
            <p:spPr bwMode="auto">
              <a:xfrm>
                <a:off x="1882" y="2024"/>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sp>
            <p:nvSpPr>
              <p:cNvPr id="67608" name="Oval 23"/>
              <p:cNvSpPr>
                <a:spLocks noChangeArrowheads="1"/>
              </p:cNvSpPr>
              <p:nvPr/>
            </p:nvSpPr>
            <p:spPr bwMode="auto">
              <a:xfrm>
                <a:off x="1927" y="1888"/>
                <a:ext cx="46" cy="45"/>
              </a:xfrm>
              <a:prstGeom prst="ellipse">
                <a:avLst/>
              </a:prstGeom>
              <a:solidFill>
                <a:srgbClr val="FFCC00"/>
              </a:solidFill>
              <a:ln w="9525">
                <a:solidFill>
                  <a:schemeClr val="tx1"/>
                </a:solidFill>
                <a:round/>
                <a:headEnd/>
                <a:tailEnd/>
              </a:ln>
            </p:spPr>
            <p:txBody>
              <a:bodyPr wrap="none" anchor="ctr"/>
              <a:lstStyle/>
              <a:p>
                <a:endParaRPr lang="ja-JP" altLang="en-US">
                  <a:solidFill>
                    <a:srgbClr val="000000"/>
                  </a:solidFill>
                  <a:latin typeface="Arial" charset="0"/>
                  <a:ea typeface="ＭＳ Ｐゴシック" charset="-128"/>
                </a:endParaRPr>
              </a:p>
            </p:txBody>
          </p:sp>
        </p:grpSp>
        <p:sp>
          <p:nvSpPr>
            <p:cNvPr id="67595" name="Rectangle 25"/>
            <p:cNvSpPr>
              <a:spLocks noChangeArrowheads="1"/>
            </p:cNvSpPr>
            <p:nvPr/>
          </p:nvSpPr>
          <p:spPr bwMode="auto">
            <a:xfrm>
              <a:off x="1087" y="996"/>
              <a:ext cx="45" cy="90"/>
            </a:xfrm>
            <a:prstGeom prst="rect">
              <a:avLst/>
            </a:prstGeom>
            <a:solidFill>
              <a:srgbClr val="969696"/>
            </a:solidFill>
            <a:ln w="9525">
              <a:solidFill>
                <a:schemeClr val="tx1"/>
              </a:solidFill>
              <a:miter lim="800000"/>
              <a:headEnd/>
              <a:tailEnd/>
            </a:ln>
          </p:spPr>
          <p:txBody>
            <a:bodyPr wrap="none" anchor="ctr"/>
            <a:lstStyle/>
            <a:p>
              <a:endParaRPr lang="ja-JP" altLang="en-US">
                <a:solidFill>
                  <a:srgbClr val="000000"/>
                </a:solidFill>
                <a:latin typeface="Arial" charset="0"/>
                <a:ea typeface="ＭＳ Ｐゴシック" charset="-128"/>
              </a:endParaRPr>
            </a:p>
          </p:txBody>
        </p:sp>
      </p:grpSp>
      <p:sp>
        <p:nvSpPr>
          <p:cNvPr id="67587" name="Text Box 26"/>
          <p:cNvSpPr txBox="1">
            <a:spLocks noChangeArrowheads="1"/>
          </p:cNvSpPr>
          <p:nvPr/>
        </p:nvSpPr>
        <p:spPr bwMode="auto">
          <a:xfrm>
            <a:off x="3159125" y="2060575"/>
            <a:ext cx="5149850" cy="701675"/>
          </a:xfrm>
          <a:prstGeom prst="rect">
            <a:avLst/>
          </a:prstGeom>
          <a:noFill/>
          <a:ln w="9525">
            <a:noFill/>
            <a:miter lim="800000"/>
            <a:headEnd/>
            <a:tailEnd/>
          </a:ln>
        </p:spPr>
        <p:txBody>
          <a:bodyPr>
            <a:spAutoFit/>
          </a:bodyPr>
          <a:lstStyle/>
          <a:p>
            <a:pPr>
              <a:spcBef>
                <a:spcPct val="50000"/>
              </a:spcBef>
            </a:pPr>
            <a:r>
              <a:rPr lang="ja-JP" altLang="en-US" sz="2000" b="1">
                <a:solidFill>
                  <a:srgbClr val="000000"/>
                </a:solidFill>
                <a:latin typeface="Arial" charset="0"/>
                <a:ea typeface="ＭＳ Ｐゴシック" charset="-128"/>
              </a:rPr>
              <a:t>骨の先端にＬＥＤランプをつけて、夜間の安全性を高めた傘</a:t>
            </a:r>
          </a:p>
        </p:txBody>
      </p:sp>
      <p:sp>
        <p:nvSpPr>
          <p:cNvPr id="67588" name="AutoShape 28"/>
          <p:cNvSpPr>
            <a:spLocks noChangeArrowheads="1"/>
          </p:cNvSpPr>
          <p:nvPr/>
        </p:nvSpPr>
        <p:spPr bwMode="auto">
          <a:xfrm>
            <a:off x="4448175" y="3213100"/>
            <a:ext cx="1793875" cy="936625"/>
          </a:xfrm>
          <a:prstGeom prst="downArrow">
            <a:avLst>
              <a:gd name="adj1" fmla="val 50000"/>
              <a:gd name="adj2" fmla="val 25000"/>
            </a:avLst>
          </a:prstGeom>
          <a:solidFill>
            <a:srgbClr val="FFFF99"/>
          </a:solidFill>
          <a:ln w="9525">
            <a:solidFill>
              <a:schemeClr val="tx1"/>
            </a:solidFill>
            <a:miter lim="800000"/>
            <a:headEnd/>
            <a:tailEnd/>
          </a:ln>
        </p:spPr>
        <p:txBody>
          <a:bodyPr vert="eaVert" wrap="none" anchor="ctr"/>
          <a:lstStyle/>
          <a:p>
            <a:endParaRPr lang="ja-JP" altLang="en-US">
              <a:solidFill>
                <a:srgbClr val="000000"/>
              </a:solidFill>
              <a:latin typeface="Arial" charset="0"/>
              <a:ea typeface="ＭＳ Ｐゴシック" charset="-128"/>
            </a:endParaRPr>
          </a:p>
        </p:txBody>
      </p:sp>
      <p:sp>
        <p:nvSpPr>
          <p:cNvPr id="67589" name="Text Box 29"/>
          <p:cNvSpPr txBox="1">
            <a:spLocks noChangeArrowheads="1"/>
          </p:cNvSpPr>
          <p:nvPr/>
        </p:nvSpPr>
        <p:spPr bwMode="auto">
          <a:xfrm>
            <a:off x="2613025" y="4292600"/>
            <a:ext cx="6942138" cy="519113"/>
          </a:xfrm>
          <a:prstGeom prst="rect">
            <a:avLst/>
          </a:prstGeom>
          <a:noFill/>
          <a:ln w="9525">
            <a:noFill/>
            <a:miter lim="800000"/>
            <a:headEnd/>
            <a:tailEnd/>
          </a:ln>
        </p:spPr>
        <p:txBody>
          <a:bodyPr>
            <a:spAutoFit/>
          </a:bodyPr>
          <a:lstStyle/>
          <a:p>
            <a:pPr>
              <a:spcBef>
                <a:spcPct val="50000"/>
              </a:spcBef>
            </a:pPr>
            <a:r>
              <a:rPr lang="ja-JP" altLang="en-US" sz="2800" b="1">
                <a:solidFill>
                  <a:srgbClr val="FF0000"/>
                </a:solidFill>
                <a:latin typeface="Arial" charset="0"/>
                <a:ea typeface="ＭＳ Ｐゴシック" charset="-128"/>
              </a:rPr>
              <a:t>どのような検索がより確実で効率的か？</a:t>
            </a:r>
          </a:p>
        </p:txBody>
      </p:sp>
      <p:sp>
        <p:nvSpPr>
          <p:cNvPr id="67590"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pic>
        <p:nvPicPr>
          <p:cNvPr id="67591" name="Picture 24" descr="PE01561_"/>
          <p:cNvPicPr>
            <a:picLocks noChangeAspect="1" noChangeArrowheads="1"/>
          </p:cNvPicPr>
          <p:nvPr/>
        </p:nvPicPr>
        <p:blipFill>
          <a:blip r:embed="rId3"/>
          <a:srcRect/>
          <a:stretch>
            <a:fillRect/>
          </a:stretch>
        </p:blipFill>
        <p:spPr bwMode="auto">
          <a:xfrm>
            <a:off x="6032500" y="5084763"/>
            <a:ext cx="3001963" cy="1466850"/>
          </a:xfrm>
          <a:prstGeom prst="rect">
            <a:avLst/>
          </a:prstGeom>
          <a:noFill/>
          <a:ln w="9525">
            <a:noFill/>
            <a:miter lim="800000"/>
            <a:headEnd/>
            <a:tailEnd/>
          </a:ln>
        </p:spPr>
      </p:pic>
      <p:sp>
        <p:nvSpPr>
          <p:cNvPr id="6759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26" name="スライド番号プレースホルダー 1"/>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chemeClr val="tx1"/>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宋体" charset="-122"/>
                <a:cs typeface="+mn-cs"/>
              </a:defRPr>
            </a:lvl2pPr>
            <a:lvl3pPr marL="914400" algn="l" rtl="0" fontAlgn="base">
              <a:spcBef>
                <a:spcPct val="0"/>
              </a:spcBef>
              <a:spcAft>
                <a:spcPct val="0"/>
              </a:spcAft>
              <a:defRPr kumimoji="1" kern="1200">
                <a:solidFill>
                  <a:schemeClr val="tx1"/>
                </a:solidFill>
                <a:latin typeface="Tw Cen MT" pitchFamily="34" charset="0"/>
                <a:ea typeface="宋体" charset="-122"/>
                <a:cs typeface="+mn-cs"/>
              </a:defRPr>
            </a:lvl3pPr>
            <a:lvl4pPr marL="1371600" algn="l" rtl="0" fontAlgn="base">
              <a:spcBef>
                <a:spcPct val="0"/>
              </a:spcBef>
              <a:spcAft>
                <a:spcPct val="0"/>
              </a:spcAft>
              <a:defRPr kumimoji="1" kern="1200">
                <a:solidFill>
                  <a:schemeClr val="tx1"/>
                </a:solidFill>
                <a:latin typeface="Tw Cen MT" pitchFamily="34" charset="0"/>
                <a:ea typeface="宋体" charset="-122"/>
                <a:cs typeface="+mn-cs"/>
              </a:defRPr>
            </a:lvl4pPr>
            <a:lvl5pPr marL="1828800" algn="l" rtl="0" fontAlgn="base">
              <a:spcBef>
                <a:spcPct val="0"/>
              </a:spcBef>
              <a:spcAft>
                <a:spcPct val="0"/>
              </a:spcAft>
              <a:defRPr kumimoji="1" kern="1200">
                <a:solidFill>
                  <a:schemeClr val="tx1"/>
                </a:solidFill>
                <a:latin typeface="Tw Cen MT" pitchFamily="34" charset="0"/>
                <a:ea typeface="宋体" charset="-122"/>
                <a:cs typeface="+mn-cs"/>
              </a:defRPr>
            </a:lvl5pPr>
            <a:lvl6pPr marL="2286000" algn="l" defTabSz="914400" rtl="0" eaLnBrk="1" latinLnBrk="0" hangingPunct="1">
              <a:defRPr kumimoji="1" kern="1200">
                <a:solidFill>
                  <a:schemeClr val="tx1"/>
                </a:solidFill>
                <a:latin typeface="Tw Cen MT" pitchFamily="34" charset="0"/>
                <a:ea typeface="宋体" charset="-122"/>
                <a:cs typeface="+mn-cs"/>
              </a:defRPr>
            </a:lvl6pPr>
            <a:lvl7pPr marL="2743200" algn="l" defTabSz="914400" rtl="0" eaLnBrk="1" latinLnBrk="0" hangingPunct="1">
              <a:defRPr kumimoji="1" kern="1200">
                <a:solidFill>
                  <a:schemeClr val="tx1"/>
                </a:solidFill>
                <a:latin typeface="Tw Cen MT" pitchFamily="34" charset="0"/>
                <a:ea typeface="宋体" charset="-122"/>
                <a:cs typeface="+mn-cs"/>
              </a:defRPr>
            </a:lvl7pPr>
            <a:lvl8pPr marL="3200400" algn="l" defTabSz="914400" rtl="0" eaLnBrk="1" latinLnBrk="0" hangingPunct="1">
              <a:defRPr kumimoji="1" kern="1200">
                <a:solidFill>
                  <a:schemeClr val="tx1"/>
                </a:solidFill>
                <a:latin typeface="Tw Cen MT" pitchFamily="34" charset="0"/>
                <a:ea typeface="宋体" charset="-122"/>
                <a:cs typeface="+mn-cs"/>
              </a:defRPr>
            </a:lvl8pPr>
            <a:lvl9pPr marL="3657600" algn="l" defTabSz="914400" rtl="0" eaLnBrk="1" latinLnBrk="0" hangingPunct="1">
              <a:defRPr kumimoji="1" kern="1200">
                <a:solidFill>
                  <a:schemeClr val="tx1"/>
                </a:solidFill>
                <a:latin typeface="Tw Cen MT" pitchFamily="34" charset="0"/>
                <a:ea typeface="宋体" charset="-122"/>
                <a:cs typeface="+mn-cs"/>
              </a:defRPr>
            </a:lvl9pPr>
          </a:lstStyle>
          <a:p>
            <a:pPr>
              <a:defRPr/>
            </a:pPr>
            <a:fld id="{1B39A5F0-9DD9-4A05-BA94-C3E3C120D962}" type="slidenum">
              <a:rPr lang="en-US" altLang="ja-JP" smtClean="0"/>
              <a:pPr>
                <a:defRPr/>
              </a:pPr>
              <a:t>17</a:t>
            </a:fld>
            <a:endParaRPr lang="en-US" altLang="ja-JP"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4"/>
          <p:cNvPicPr>
            <a:picLocks noChangeAspect="1" noChangeArrowheads="1"/>
          </p:cNvPicPr>
          <p:nvPr/>
        </p:nvPicPr>
        <p:blipFill>
          <a:blip r:embed="rId3"/>
          <a:srcRect/>
          <a:stretch>
            <a:fillRect/>
          </a:stretch>
        </p:blipFill>
        <p:spPr bwMode="auto">
          <a:xfrm>
            <a:off x="-28575" y="838200"/>
            <a:ext cx="9906000" cy="5732463"/>
          </a:xfrm>
          <a:prstGeom prst="rect">
            <a:avLst/>
          </a:prstGeom>
          <a:noFill/>
          <a:ln w="9525">
            <a:noFill/>
            <a:miter lim="800000"/>
            <a:headEnd/>
            <a:tailEnd/>
          </a:ln>
        </p:spPr>
      </p:pic>
      <p:sp>
        <p:nvSpPr>
          <p:cNvPr id="16389" name="AutoShape 18"/>
          <p:cNvSpPr>
            <a:spLocks noChangeArrowheads="1"/>
          </p:cNvSpPr>
          <p:nvPr/>
        </p:nvSpPr>
        <p:spPr bwMode="auto">
          <a:xfrm>
            <a:off x="508000" y="2603500"/>
            <a:ext cx="3005138" cy="863600"/>
          </a:xfrm>
          <a:prstGeom prst="wedgeRectCallout">
            <a:avLst>
              <a:gd name="adj1" fmla="val -24495"/>
              <a:gd name="adj2" fmla="val 164264"/>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公報テキスト検索機能を利用して技術用語を用いて検索を行う。</a:t>
            </a:r>
          </a:p>
        </p:txBody>
      </p:sp>
      <p:sp>
        <p:nvSpPr>
          <p:cNvPr id="69635" name="Rectangle 21"/>
          <p:cNvSpPr>
            <a:spLocks noChangeArrowheads="1"/>
          </p:cNvSpPr>
          <p:nvPr/>
        </p:nvSpPr>
        <p:spPr bwMode="auto">
          <a:xfrm>
            <a:off x="2613025" y="5084763"/>
            <a:ext cx="2651125" cy="576262"/>
          </a:xfrm>
          <a:prstGeom prst="rect">
            <a:avLst/>
          </a:prstGeom>
          <a:noFill/>
          <a:ln w="57150">
            <a:solidFill>
              <a:srgbClr val="FF0000"/>
            </a:solidFill>
            <a:prstDash val="sysDot"/>
            <a:miter lim="800000"/>
            <a:headEnd/>
            <a:tailEnd/>
          </a:ln>
        </p:spPr>
        <p:txBody>
          <a:bodyPr wrap="none" anchor="ctr"/>
          <a:lstStyle/>
          <a:p>
            <a:endParaRPr lang="ja-JP" altLang="en-US">
              <a:latin typeface="Arial" charset="0"/>
              <a:ea typeface="ＭＳ Ｐゴシック" charset="-128"/>
            </a:endParaRPr>
          </a:p>
        </p:txBody>
      </p:sp>
      <p:sp>
        <p:nvSpPr>
          <p:cNvPr id="20488" name="Text Box 8"/>
          <p:cNvSpPr txBox="1">
            <a:spLocks noChangeArrowheads="1"/>
          </p:cNvSpPr>
          <p:nvPr/>
        </p:nvSpPr>
        <p:spPr bwMode="auto">
          <a:xfrm>
            <a:off x="3849688" y="1125538"/>
            <a:ext cx="6056312" cy="488950"/>
          </a:xfrm>
          <a:prstGeom prst="rect">
            <a:avLst/>
          </a:prstGeom>
          <a:solidFill>
            <a:srgbClr val="FFCCFF"/>
          </a:solidFill>
          <a:ln w="31750" cap="sq" algn="ctr">
            <a:solidFill>
              <a:srgbClr val="FF99CC"/>
            </a:solidFill>
            <a:miter lim="800000"/>
            <a:headEnd type="none" w="sm" len="sm"/>
            <a:tailEnd type="none" w="sm" len="sm"/>
          </a:ln>
        </p:spPr>
        <p:txBody>
          <a:bodyPr>
            <a:spAutoFit/>
          </a:bodyPr>
          <a:lstStyle/>
          <a:p>
            <a:pPr>
              <a:defRPr/>
            </a:pPr>
            <a:r>
              <a:rPr lang="en-US" altLang="ja-JP" sz="2400" dirty="0">
                <a:effectLst>
                  <a:outerShdw blurRad="38100" dist="38100" dir="2700000" algn="tl">
                    <a:srgbClr val="FFFFFF"/>
                  </a:outerShdw>
                </a:effectLst>
                <a:latin typeface="Arial" charset="0"/>
                <a:ea typeface="ＭＳ Ｐゴシック" pitchFamily="50" charset="-128"/>
              </a:rPr>
              <a:t>http://www.ipdl.inpit.go.jp/homepg.ipdl</a:t>
            </a:r>
          </a:p>
        </p:txBody>
      </p:sp>
      <p:sp>
        <p:nvSpPr>
          <p:cNvPr id="69637" name="Text Box 8"/>
          <p:cNvSpPr txBox="1">
            <a:spLocks noChangeArrowheads="1"/>
          </p:cNvSpPr>
          <p:nvPr/>
        </p:nvSpPr>
        <p:spPr bwMode="auto">
          <a:xfrm>
            <a:off x="0"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円/楕円 1"/>
          <p:cNvSpPr/>
          <p:nvPr/>
        </p:nvSpPr>
        <p:spPr>
          <a:xfrm>
            <a:off x="76200" y="4292600"/>
            <a:ext cx="173831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69639"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3"/>
          <p:cNvSpPr txBox="1">
            <a:spLocks noChangeArrowheads="1"/>
          </p:cNvSpPr>
          <p:nvPr/>
        </p:nvSpPr>
        <p:spPr bwMode="auto">
          <a:xfrm>
            <a:off x="565150" y="1085850"/>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（１）検索キーワード入力画面</a:t>
            </a:r>
          </a:p>
        </p:txBody>
      </p:sp>
      <p:sp>
        <p:nvSpPr>
          <p:cNvPr id="71682"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71684" name="Picture 7"/>
          <p:cNvPicPr>
            <a:picLocks noChangeAspect="1" noChangeArrowheads="1"/>
          </p:cNvPicPr>
          <p:nvPr/>
        </p:nvPicPr>
        <p:blipFill>
          <a:blip r:embed="rId3"/>
          <a:srcRect/>
          <a:stretch>
            <a:fillRect/>
          </a:stretch>
        </p:blipFill>
        <p:spPr bwMode="auto">
          <a:xfrm>
            <a:off x="496888" y="2068513"/>
            <a:ext cx="8640762" cy="4273550"/>
          </a:xfrm>
          <a:prstGeom prst="rect">
            <a:avLst/>
          </a:prstGeom>
          <a:noFill/>
          <a:ln w="9525">
            <a:noFill/>
            <a:miter lim="800000"/>
            <a:headEnd/>
            <a:tailEnd/>
          </a:ln>
        </p:spPr>
      </p:pic>
      <p:sp>
        <p:nvSpPr>
          <p:cNvPr id="8" name="円/楕円 7"/>
          <p:cNvSpPr/>
          <p:nvPr/>
        </p:nvSpPr>
        <p:spPr>
          <a:xfrm>
            <a:off x="6032500" y="6054725"/>
            <a:ext cx="1738313"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9" name="AutoShape 18"/>
          <p:cNvSpPr>
            <a:spLocks noChangeArrowheads="1"/>
          </p:cNvSpPr>
          <p:nvPr/>
        </p:nvSpPr>
        <p:spPr bwMode="auto">
          <a:xfrm>
            <a:off x="2646363" y="2890838"/>
            <a:ext cx="2160587" cy="357187"/>
          </a:xfrm>
          <a:prstGeom prst="wedgeRectCallout">
            <a:avLst>
              <a:gd name="adj1" fmla="val -98489"/>
              <a:gd name="adj2" fmla="val 13421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sp>
        <p:nvSpPr>
          <p:cNvPr id="10" name="AutoShape 18"/>
          <p:cNvSpPr>
            <a:spLocks noChangeArrowheads="1"/>
          </p:cNvSpPr>
          <p:nvPr/>
        </p:nvSpPr>
        <p:spPr bwMode="auto">
          <a:xfrm>
            <a:off x="5024438" y="1533525"/>
            <a:ext cx="2160587" cy="357188"/>
          </a:xfrm>
          <a:prstGeom prst="wedgeRectCallout">
            <a:avLst>
              <a:gd name="adj1" fmla="val -137947"/>
              <a:gd name="adj2" fmla="val 16394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検索対象文献を選択</a:t>
            </a:r>
          </a:p>
        </p:txBody>
      </p:sp>
      <p:sp>
        <p:nvSpPr>
          <p:cNvPr id="71688"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3"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5D4A6720-2853-4C02-AAA0-1B177F0F6C9C}" type="slidenum">
              <a:rPr lang="en-US" altLang="ja-JP"/>
              <a:pPr>
                <a:defRPr/>
              </a:pPr>
              <a:t>19</a:t>
            </a:fld>
            <a:endParaRPr lang="en-US" altLang="ja-JP"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p:cNvSpPr>
          <p:nvPr>
            <p:ph type="ctrTitle"/>
          </p:nvPr>
        </p:nvSpPr>
        <p:spPr>
          <a:xfrm>
            <a:off x="2144713" y="5084763"/>
            <a:ext cx="8424862" cy="863600"/>
          </a:xfrm>
        </p:spPr>
        <p:txBody>
          <a:bodyPr anchor="t"/>
          <a:lstStyle/>
          <a:p>
            <a:pPr eaLnBrk="1" hangingPunct="1"/>
            <a:r>
              <a:rPr lang="ja-JP" altLang="en-US" sz="4000" cap="none" smtClean="0">
                <a:solidFill>
                  <a:schemeClr val="tx1"/>
                </a:solidFill>
                <a:latin typeface="ＭＳ Ｐゴシック" charset="-128"/>
                <a:ea typeface="ＭＳ Ｐゴシック" charset="-128"/>
              </a:rPr>
              <a:t>第３時限　研究活動と知的財産（１）</a:t>
            </a:r>
            <a:endParaRPr lang="ja-JP" altLang="en-US" sz="4000" cap="none" smtClean="0">
              <a:solidFill>
                <a:schemeClr val="tx1"/>
              </a:solidFill>
              <a:latin typeface="Tw Cen MT" pitchFamily="34" charset="0"/>
              <a:ea typeface="ＭＳ Ｐゴシック" charset="-128"/>
            </a:endParaRPr>
          </a:p>
        </p:txBody>
      </p:sp>
      <p:sp>
        <p:nvSpPr>
          <p:cNvPr id="36866" name="Rectangle 2"/>
          <p:cNvSpPr>
            <a:spLocks noGrp="1"/>
          </p:cNvSpPr>
          <p:nvPr>
            <p:ph type="subTitle" idx="1"/>
          </p:nvPr>
        </p:nvSpPr>
        <p:spPr>
          <a:xfrm>
            <a:off x="2559050" y="6049963"/>
            <a:ext cx="7264400" cy="685800"/>
          </a:xfrm>
        </p:spPr>
        <p:txBody>
          <a:bodyPr/>
          <a:lstStyle/>
          <a:p>
            <a:pPr eaLnBrk="1" hangingPunct="1"/>
            <a:endParaRPr lang="ja-JP" altLang="en-US" sz="2400" smtClean="0">
              <a:latin typeface="Tw Cen MT" pitchFamily="34" charset="0"/>
              <a:ea typeface="ＭＳ Ｐゴシック" charset="-128"/>
            </a:endParaRPr>
          </a:p>
          <a:p>
            <a:pPr eaLnBrk="1" hangingPunct="1"/>
            <a:endParaRPr lang="ja-JP" altLang="en-US" sz="2400" smtClean="0">
              <a:latin typeface="Tw Cen MT" pitchFamily="34" charset="0"/>
              <a:ea typeface="ＭＳ Ｐゴシック" charset="-128"/>
            </a:endParaRPr>
          </a:p>
        </p:txBody>
      </p:sp>
      <p:sp>
        <p:nvSpPr>
          <p:cNvPr id="36867" name="スライド番号プレースホルダー 1"/>
          <p:cNvSpPr>
            <a:spLocks noGrp="1"/>
          </p:cNvSpPr>
          <p:nvPr>
            <p:ph type="sldNum" sz="quarter" idx="12"/>
          </p:nvPr>
        </p:nvSpPr>
        <p:spPr bwMode="auto">
          <a:xfrm>
            <a:off x="9129713" y="6308725"/>
            <a:ext cx="908050" cy="381000"/>
          </a:xfrm>
          <a:noFill/>
          <a:ln>
            <a:miter lim="800000"/>
            <a:headEnd/>
            <a:tailEnd/>
          </a:ln>
        </p:spPr>
        <p:txBody>
          <a:bodyPr/>
          <a:lstStyle/>
          <a:p>
            <a:fld id="{A71E8EB4-6453-468E-ABC4-745157CF44A8}" type="slidenum">
              <a:rPr lang="en-US" altLang="ja-JP" smtClean="0">
                <a:solidFill>
                  <a:schemeClr val="tx2"/>
                </a:solidFill>
                <a:ea typeface="ＭＳ Ｐゴシック" charset="-128"/>
              </a:rPr>
              <a:pPr/>
              <a:t>2</a:t>
            </a:fld>
            <a:endParaRPr lang="en-US" altLang="ja-JP" smtClean="0">
              <a:solidFill>
                <a:schemeClr val="tx2"/>
              </a:solidFill>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3"/>
          <p:cNvSpPr txBox="1">
            <a:spLocks noChangeArrowheads="1"/>
          </p:cNvSpPr>
          <p:nvPr/>
        </p:nvSpPr>
        <p:spPr bwMode="auto">
          <a:xfrm>
            <a:off x="7048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（２）検索可能範囲について</a:t>
            </a:r>
          </a:p>
        </p:txBody>
      </p:sp>
      <p:sp>
        <p:nvSpPr>
          <p:cNvPr id="73730"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73731" name="Picture 2"/>
          <p:cNvPicPr>
            <a:picLocks noChangeAspect="1" noChangeArrowheads="1"/>
          </p:cNvPicPr>
          <p:nvPr/>
        </p:nvPicPr>
        <p:blipFill>
          <a:blip r:embed="rId3"/>
          <a:srcRect/>
          <a:stretch>
            <a:fillRect/>
          </a:stretch>
        </p:blipFill>
        <p:spPr bwMode="auto">
          <a:xfrm>
            <a:off x="1420813" y="1658938"/>
            <a:ext cx="6826250" cy="4922837"/>
          </a:xfrm>
          <a:prstGeom prst="rect">
            <a:avLst/>
          </a:prstGeom>
          <a:noFill/>
          <a:ln w="9525">
            <a:noFill/>
            <a:miter lim="800000"/>
            <a:headEnd/>
            <a:tailEnd/>
          </a:ln>
        </p:spPr>
      </p:pic>
      <p:sp>
        <p:nvSpPr>
          <p:cNvPr id="73732"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7"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54BA6335-DDAD-43BA-B6A1-8CD5BD2B51BE}" type="slidenum">
              <a:rPr lang="en-US" altLang="ja-JP"/>
              <a:pPr>
                <a:defRPr/>
              </a:pPr>
              <a:t>20</a:t>
            </a:fld>
            <a:endParaRPr lang="en-US" altLang="ja-JP"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3"/>
          <p:cNvSpPr txBox="1">
            <a:spLocks noChangeArrowheads="1"/>
          </p:cNvSpPr>
          <p:nvPr/>
        </p:nvSpPr>
        <p:spPr bwMode="auto">
          <a:xfrm>
            <a:off x="631825" y="1212850"/>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（３）検索項目を選択して、検索キーワードを入力</a:t>
            </a:r>
          </a:p>
        </p:txBody>
      </p:sp>
      <p:sp>
        <p:nvSpPr>
          <p:cNvPr id="75778"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75779" name="Picture 3"/>
          <p:cNvPicPr>
            <a:picLocks noChangeAspect="1" noChangeArrowheads="1"/>
          </p:cNvPicPr>
          <p:nvPr/>
        </p:nvPicPr>
        <p:blipFill>
          <a:blip r:embed="rId3"/>
          <a:srcRect/>
          <a:stretch>
            <a:fillRect/>
          </a:stretch>
        </p:blipFill>
        <p:spPr bwMode="auto">
          <a:xfrm>
            <a:off x="415925" y="1868488"/>
            <a:ext cx="8739188" cy="4592637"/>
          </a:xfrm>
          <a:prstGeom prst="rect">
            <a:avLst/>
          </a:prstGeom>
          <a:noFill/>
          <a:ln w="9525">
            <a:noFill/>
            <a:miter lim="800000"/>
            <a:headEnd/>
            <a:tailEnd/>
          </a:ln>
        </p:spPr>
      </p:pic>
      <p:sp>
        <p:nvSpPr>
          <p:cNvPr id="11" name="AutoShape 18"/>
          <p:cNvSpPr>
            <a:spLocks noChangeArrowheads="1"/>
          </p:cNvSpPr>
          <p:nvPr/>
        </p:nvSpPr>
        <p:spPr bwMode="auto">
          <a:xfrm>
            <a:off x="3221038" y="1890713"/>
            <a:ext cx="2160587" cy="357187"/>
          </a:xfrm>
          <a:prstGeom prst="wedgeRectCallout">
            <a:avLst>
              <a:gd name="adj1" fmla="val -122559"/>
              <a:gd name="adj2" fmla="val 37019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公報全文選択</a:t>
            </a:r>
          </a:p>
        </p:txBody>
      </p:sp>
      <p:sp>
        <p:nvSpPr>
          <p:cNvPr id="9" name="円/楕円 8"/>
          <p:cNvSpPr/>
          <p:nvPr/>
        </p:nvSpPr>
        <p:spPr>
          <a:xfrm>
            <a:off x="76200" y="5805488"/>
            <a:ext cx="1738313"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75782"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0"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72DD895A-D4B3-4F24-B164-7598F2B2A51A}" type="slidenum">
              <a:rPr lang="en-US" altLang="ja-JP"/>
              <a:pPr>
                <a:defRPr/>
              </a:pPr>
              <a:t>21</a:t>
            </a:fld>
            <a:endParaRPr lang="en-US" altLang="ja-JP"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（４）検索した結果１２０件の公報がヒットした。</a:t>
            </a:r>
          </a:p>
        </p:txBody>
      </p:sp>
      <p:sp>
        <p:nvSpPr>
          <p:cNvPr id="77826"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77828" name="Picture 2"/>
          <p:cNvPicPr>
            <a:picLocks noChangeAspect="1" noChangeArrowheads="1"/>
          </p:cNvPicPr>
          <p:nvPr/>
        </p:nvPicPr>
        <p:blipFill>
          <a:blip r:embed="rId3"/>
          <a:srcRect/>
          <a:stretch>
            <a:fillRect/>
          </a:stretch>
        </p:blipFill>
        <p:spPr bwMode="auto">
          <a:xfrm>
            <a:off x="415925" y="1624013"/>
            <a:ext cx="8893175" cy="5033962"/>
          </a:xfrm>
          <a:prstGeom prst="rect">
            <a:avLst/>
          </a:prstGeom>
          <a:noFill/>
          <a:ln w="9525">
            <a:noFill/>
            <a:miter lim="800000"/>
            <a:headEnd/>
            <a:tailEnd/>
          </a:ln>
        </p:spPr>
      </p:pic>
      <p:sp>
        <p:nvSpPr>
          <p:cNvPr id="7" name="AutoShape 18"/>
          <p:cNvSpPr>
            <a:spLocks noChangeArrowheads="1"/>
          </p:cNvSpPr>
          <p:nvPr/>
        </p:nvSpPr>
        <p:spPr bwMode="auto">
          <a:xfrm>
            <a:off x="4232275" y="5876925"/>
            <a:ext cx="2160588" cy="358775"/>
          </a:xfrm>
          <a:prstGeom prst="wedgeRectCallout">
            <a:avLst>
              <a:gd name="adj1" fmla="val -179722"/>
              <a:gd name="adj2" fmla="val 3815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検索結果が表示される。</a:t>
            </a:r>
          </a:p>
        </p:txBody>
      </p:sp>
      <p:sp>
        <p:nvSpPr>
          <p:cNvPr id="8" name="円/楕円 7"/>
          <p:cNvSpPr/>
          <p:nvPr/>
        </p:nvSpPr>
        <p:spPr>
          <a:xfrm flipV="1">
            <a:off x="962025" y="6235700"/>
            <a:ext cx="1738313"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77831"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0"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64782B20-67EF-4413-A308-5CFB0AA37B70}" type="slidenum">
              <a:rPr lang="en-US" altLang="ja-JP"/>
              <a:pPr>
                <a:defRPr/>
              </a:pPr>
              <a:t>22</a:t>
            </a:fld>
            <a:endParaRPr lang="en-US" altLang="ja-JP"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3"/>
          <p:cNvSpPr txBox="1">
            <a:spLocks noChangeArrowheads="1"/>
          </p:cNvSpPr>
          <p:nvPr/>
        </p:nvSpPr>
        <p:spPr bwMode="auto">
          <a:xfrm>
            <a:off x="822325" y="10826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（５）ヒットした公報の一覧表示画面</a:t>
            </a:r>
          </a:p>
        </p:txBody>
      </p:sp>
      <p:sp>
        <p:nvSpPr>
          <p:cNvPr id="79874"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79876" name="Picture 2"/>
          <p:cNvPicPr>
            <a:picLocks noChangeAspect="1" noChangeArrowheads="1"/>
          </p:cNvPicPr>
          <p:nvPr/>
        </p:nvPicPr>
        <p:blipFill>
          <a:blip r:embed="rId3"/>
          <a:srcRect/>
          <a:stretch>
            <a:fillRect/>
          </a:stretch>
        </p:blipFill>
        <p:spPr bwMode="auto">
          <a:xfrm>
            <a:off x="631825" y="1455738"/>
            <a:ext cx="8426450" cy="5419725"/>
          </a:xfrm>
          <a:prstGeom prst="rect">
            <a:avLst/>
          </a:prstGeom>
          <a:noFill/>
          <a:ln w="9525">
            <a:noFill/>
            <a:miter lim="800000"/>
            <a:headEnd/>
            <a:tailEnd/>
          </a:ln>
        </p:spPr>
      </p:pic>
      <p:sp>
        <p:nvSpPr>
          <p:cNvPr id="79877"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A9444C0E-2D29-47BF-992F-EAB1E0A36602}" type="slidenum">
              <a:rPr lang="en-US" altLang="ja-JP"/>
              <a:pPr>
                <a:defRPr/>
              </a:pPr>
              <a:t>23</a:t>
            </a:fld>
            <a:endParaRPr lang="en-US" altLang="ja-JP"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3"/>
          <p:cNvSpPr txBox="1">
            <a:spLocks noChangeArrowheads="1"/>
          </p:cNvSpPr>
          <p:nvPr/>
        </p:nvSpPr>
        <p:spPr bwMode="auto">
          <a:xfrm>
            <a:off x="619125" y="1268413"/>
            <a:ext cx="9048750"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（６）一覧表示結果の文献番号をクリックしてその内容を表示</a:t>
            </a:r>
          </a:p>
        </p:txBody>
      </p:sp>
      <p:sp>
        <p:nvSpPr>
          <p:cNvPr id="81922"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81924" name="Picture 4"/>
          <p:cNvPicPr>
            <a:picLocks noChangeAspect="1" noChangeArrowheads="1"/>
          </p:cNvPicPr>
          <p:nvPr/>
        </p:nvPicPr>
        <p:blipFill>
          <a:blip r:embed="rId3"/>
          <a:srcRect/>
          <a:stretch>
            <a:fillRect/>
          </a:stretch>
        </p:blipFill>
        <p:spPr bwMode="auto">
          <a:xfrm>
            <a:off x="200025" y="2046288"/>
            <a:ext cx="9445625" cy="3881437"/>
          </a:xfrm>
          <a:prstGeom prst="rect">
            <a:avLst/>
          </a:prstGeom>
          <a:noFill/>
          <a:ln w="9525">
            <a:noFill/>
            <a:miter lim="800000"/>
            <a:headEnd/>
            <a:tailEnd/>
          </a:ln>
        </p:spPr>
      </p:pic>
      <p:sp>
        <p:nvSpPr>
          <p:cNvPr id="81925" name="Oval 5"/>
          <p:cNvSpPr>
            <a:spLocks noChangeArrowheads="1"/>
          </p:cNvSpPr>
          <p:nvPr/>
        </p:nvSpPr>
        <p:spPr bwMode="auto">
          <a:xfrm>
            <a:off x="22225" y="3500438"/>
            <a:ext cx="2449513" cy="287337"/>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81926"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D72CA8D8-515D-4A28-8DCC-08DF32B72850}" type="slidenum">
              <a:rPr lang="en-US" altLang="ja-JP"/>
              <a:pPr>
                <a:defRPr/>
              </a:pPr>
              <a:t>24</a:t>
            </a:fld>
            <a:endParaRPr lang="en-US" altLang="ja-JP"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（７）類似の発明を記載した公報を発見</a:t>
            </a:r>
          </a:p>
        </p:txBody>
      </p:sp>
      <p:sp>
        <p:nvSpPr>
          <p:cNvPr id="83970"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83971" name="Picture 2"/>
          <p:cNvPicPr>
            <a:picLocks noChangeAspect="1" noChangeArrowheads="1"/>
          </p:cNvPicPr>
          <p:nvPr/>
        </p:nvPicPr>
        <p:blipFill>
          <a:blip r:embed="rId3"/>
          <a:srcRect/>
          <a:stretch>
            <a:fillRect/>
          </a:stretch>
        </p:blipFill>
        <p:spPr bwMode="auto">
          <a:xfrm>
            <a:off x="884238" y="1665288"/>
            <a:ext cx="8553450" cy="5121275"/>
          </a:xfrm>
          <a:prstGeom prst="rect">
            <a:avLst/>
          </a:prstGeom>
          <a:noFill/>
          <a:ln w="9525">
            <a:noFill/>
            <a:miter lim="800000"/>
            <a:headEnd/>
            <a:tailEnd/>
          </a:ln>
        </p:spPr>
      </p:pic>
      <p:sp>
        <p:nvSpPr>
          <p:cNvPr id="83972"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7"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893503D3-911B-4066-8CCE-D1663B772D36}" type="slidenum">
              <a:rPr lang="en-US" altLang="ja-JP"/>
              <a:pPr>
                <a:defRPr/>
              </a:pPr>
              <a:t>25</a:t>
            </a:fld>
            <a:endParaRPr lang="en-US" altLang="ja-JP"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srcRect/>
          <a:stretch>
            <a:fillRect/>
          </a:stretch>
        </p:blipFill>
        <p:spPr bwMode="auto">
          <a:xfrm>
            <a:off x="1031875" y="1544638"/>
            <a:ext cx="6978650" cy="5295900"/>
          </a:xfrm>
          <a:prstGeom prst="rect">
            <a:avLst/>
          </a:prstGeom>
          <a:noFill/>
          <a:ln w="9525">
            <a:noFill/>
            <a:miter lim="800000"/>
            <a:headEnd/>
            <a:tailEnd/>
          </a:ln>
        </p:spPr>
      </p:pic>
      <p:sp>
        <p:nvSpPr>
          <p:cNvPr id="86018" name="Text Box 3"/>
          <p:cNvSpPr txBox="1">
            <a:spLocks noChangeArrowheads="1"/>
          </p:cNvSpPr>
          <p:nvPr/>
        </p:nvSpPr>
        <p:spPr bwMode="auto">
          <a:xfrm>
            <a:off x="857250" y="10826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（８）公報の連続表示方法（スクリーニング）</a:t>
            </a:r>
          </a:p>
        </p:txBody>
      </p:sp>
      <p:sp>
        <p:nvSpPr>
          <p:cNvPr id="86019"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5097463" y="4508500"/>
            <a:ext cx="3600450" cy="719138"/>
          </a:xfrm>
          <a:prstGeom prst="wedgeRectCallout">
            <a:avLst>
              <a:gd name="adj1" fmla="val -129375"/>
              <a:gd name="adj2" fmla="val 23045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このボタンをクリックすることで、文献を連続して表示できる。</a:t>
            </a:r>
          </a:p>
        </p:txBody>
      </p:sp>
      <p:sp>
        <p:nvSpPr>
          <p:cNvPr id="86021" name="Rectangle 19"/>
          <p:cNvSpPr>
            <a:spLocks noChangeArrowheads="1"/>
          </p:cNvSpPr>
          <p:nvPr/>
        </p:nvSpPr>
        <p:spPr bwMode="auto">
          <a:xfrm>
            <a:off x="273050" y="1952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36597AA2-7F2D-44D0-A889-4489B6A88857}" type="slidenum">
              <a:rPr lang="en-US" altLang="ja-JP"/>
              <a:pPr>
                <a:defRPr/>
              </a:pPr>
              <a:t>26</a:t>
            </a:fld>
            <a:endParaRPr lang="en-US" altLang="ja-JP"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3"/>
          <p:cNvPicPr>
            <a:picLocks noChangeAspect="1" noChangeArrowheads="1"/>
          </p:cNvPicPr>
          <p:nvPr/>
        </p:nvPicPr>
        <p:blipFill>
          <a:blip r:embed="rId3">
            <a:lum bright="-24000" contrast="36000"/>
          </a:blip>
          <a:srcRect/>
          <a:stretch>
            <a:fillRect/>
          </a:stretch>
        </p:blipFill>
        <p:spPr bwMode="auto">
          <a:xfrm>
            <a:off x="344488" y="1773238"/>
            <a:ext cx="9283700" cy="4486275"/>
          </a:xfrm>
          <a:prstGeom prst="rect">
            <a:avLst/>
          </a:prstGeom>
          <a:noFill/>
          <a:ln w="9525">
            <a:solidFill>
              <a:schemeClr val="tx1"/>
            </a:solidFill>
            <a:miter lim="800000"/>
            <a:headEnd/>
            <a:tailEnd/>
          </a:ln>
        </p:spPr>
      </p:pic>
      <p:sp>
        <p:nvSpPr>
          <p:cNvPr id="88066" name="Oval 24"/>
          <p:cNvSpPr>
            <a:spLocks noChangeArrowheads="1"/>
          </p:cNvSpPr>
          <p:nvPr/>
        </p:nvSpPr>
        <p:spPr bwMode="auto">
          <a:xfrm>
            <a:off x="1209675" y="4941888"/>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88067" name="Oval 25"/>
          <p:cNvSpPr>
            <a:spLocks noChangeArrowheads="1"/>
          </p:cNvSpPr>
          <p:nvPr/>
        </p:nvSpPr>
        <p:spPr bwMode="auto">
          <a:xfrm>
            <a:off x="5168900" y="5216525"/>
            <a:ext cx="16398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88068" name="Text Box 6"/>
          <p:cNvSpPr txBox="1">
            <a:spLocks noChangeArrowheads="1"/>
          </p:cNvSpPr>
          <p:nvPr/>
        </p:nvSpPr>
        <p:spPr bwMode="gray">
          <a:xfrm>
            <a:off x="33338" y="1146175"/>
            <a:ext cx="9906000" cy="434975"/>
          </a:xfrm>
          <a:prstGeom prst="rect">
            <a:avLst/>
          </a:prstGeom>
          <a:noFill/>
          <a:ln w="9525">
            <a:noFill/>
            <a:miter lim="800000"/>
            <a:headEnd/>
            <a:tailEnd/>
          </a:ln>
        </p:spPr>
        <p:txBody>
          <a:bodyPr lIns="68415" tIns="34208" rIns="68415" bIns="34208">
            <a:spAutoFit/>
          </a:bodyPr>
          <a:lstStyle/>
          <a:p>
            <a:pPr defTabSz="684213" eaLnBrk="0" hangingPunct="0"/>
            <a:r>
              <a:rPr lang="ja-JP" altLang="en-US" sz="2400" b="1">
                <a:latin typeface="Arial" charset="0"/>
                <a:ea typeface="ＭＳ Ｐゴシック" charset="-128"/>
              </a:rPr>
              <a:t>（９）パテントマップガイダンスで、</a:t>
            </a:r>
            <a:r>
              <a:rPr lang="ja-JP" altLang="en-US" sz="2400" b="1">
                <a:latin typeface="ＭＳ Ｐゴシック" charset="-128"/>
                <a:ea typeface="ＭＳ Ｐゴシック" charset="-128"/>
              </a:rPr>
              <a:t>“</a:t>
            </a:r>
            <a:r>
              <a:rPr lang="ja-JP" altLang="en-US" sz="2400" b="1">
                <a:latin typeface="Arial" charset="0"/>
                <a:ea typeface="ＭＳ Ｐゴシック" charset="-128"/>
              </a:rPr>
              <a:t>傘</a:t>
            </a:r>
            <a:r>
              <a:rPr lang="ja-JP" altLang="en-US" sz="2400" b="1">
                <a:latin typeface="ＭＳ Ｐゴシック" charset="-128"/>
                <a:ea typeface="ＭＳ Ｐゴシック" charset="-128"/>
              </a:rPr>
              <a:t>”</a:t>
            </a:r>
            <a:r>
              <a:rPr lang="ja-JP" altLang="en-US" sz="2400" b="1">
                <a:latin typeface="Arial" charset="0"/>
                <a:ea typeface="ＭＳ Ｐゴシック" charset="-128"/>
              </a:rPr>
              <a:t>の「分類」もしくは「Ｆターム」を特定。</a:t>
            </a:r>
            <a:endParaRPr lang="en-US" altLang="zh-CN" sz="2400" b="1">
              <a:latin typeface="Arial" charset="0"/>
              <a:ea typeface="ＭＳ Ｐゴシック" charset="-128"/>
            </a:endParaRPr>
          </a:p>
        </p:txBody>
      </p:sp>
      <p:sp>
        <p:nvSpPr>
          <p:cNvPr id="88069" name="Text Box 7"/>
          <p:cNvSpPr txBox="1">
            <a:spLocks noChangeArrowheads="1"/>
          </p:cNvSpPr>
          <p:nvPr/>
        </p:nvSpPr>
        <p:spPr bwMode="gray">
          <a:xfrm>
            <a:off x="488950" y="817563"/>
            <a:ext cx="368300" cy="434975"/>
          </a:xfrm>
          <a:prstGeom prst="rect">
            <a:avLst/>
          </a:prstGeom>
          <a:noFill/>
          <a:ln w="9525">
            <a:noFill/>
            <a:miter lim="800000"/>
            <a:headEnd/>
            <a:tailEnd/>
          </a:ln>
        </p:spPr>
        <p:txBody>
          <a:bodyPr wrap="none" lIns="68415" tIns="34208" rIns="68415" bIns="34208">
            <a:spAutoFit/>
          </a:bodyPr>
          <a:lstStyle/>
          <a:p>
            <a:pPr algn="ctr" defTabSz="684213" eaLnBrk="0" hangingPunct="0"/>
            <a:r>
              <a:rPr kumimoji="0" lang="ja-JP" altLang="en-US" sz="2400">
                <a:solidFill>
                  <a:schemeClr val="bg1"/>
                </a:solidFill>
                <a:latin typeface="Arial" charset="0"/>
                <a:ea typeface="ＭＳ Ｐゴシック" charset="-128"/>
              </a:rPr>
              <a:t>　</a:t>
            </a:r>
          </a:p>
        </p:txBody>
      </p:sp>
      <p:sp>
        <p:nvSpPr>
          <p:cNvPr id="88070" name="Rectangle 8"/>
          <p:cNvSpPr>
            <a:spLocks noChangeArrowheads="1"/>
          </p:cNvSpPr>
          <p:nvPr/>
        </p:nvSpPr>
        <p:spPr bwMode="auto">
          <a:xfrm>
            <a:off x="1784350" y="190500"/>
            <a:ext cx="5616575" cy="646113"/>
          </a:xfrm>
          <a:prstGeom prst="rect">
            <a:avLst/>
          </a:prstGeom>
          <a:noFill/>
          <a:ln w="9525">
            <a:noFill/>
            <a:miter lim="800000"/>
            <a:headEnd/>
            <a:tailEnd/>
          </a:ln>
        </p:spPr>
        <p:txBody>
          <a:bodyPr>
            <a:spAutoFit/>
          </a:bodyP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88071"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6F137705-6E2C-4C99-92D1-277F6E308C19}" type="slidenum">
              <a:rPr lang="en-US" altLang="ja-JP"/>
              <a:pPr>
                <a:defRPr/>
              </a:pPr>
              <a:t>27</a:t>
            </a:fld>
            <a:endParaRPr lang="en-US" altLang="ja-JP"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6" descr="PMGS2"/>
          <p:cNvPicPr>
            <a:picLocks noChangeAspect="1" noChangeArrowheads="1"/>
          </p:cNvPicPr>
          <p:nvPr/>
        </p:nvPicPr>
        <p:blipFill>
          <a:blip r:embed="rId3">
            <a:lum bright="-18000" contrast="36000"/>
          </a:blip>
          <a:srcRect/>
          <a:stretch>
            <a:fillRect/>
          </a:stretch>
        </p:blipFill>
        <p:spPr bwMode="auto">
          <a:xfrm>
            <a:off x="200025" y="1773238"/>
            <a:ext cx="9144000" cy="4527550"/>
          </a:xfrm>
          <a:prstGeom prst="rect">
            <a:avLst/>
          </a:prstGeom>
          <a:noFill/>
          <a:ln w="9525">
            <a:solidFill>
              <a:schemeClr val="tx1"/>
            </a:solidFill>
            <a:miter lim="800000"/>
            <a:headEnd/>
            <a:tailEnd/>
          </a:ln>
        </p:spPr>
      </p:pic>
      <p:sp>
        <p:nvSpPr>
          <p:cNvPr id="90114" name="Text Box 3"/>
          <p:cNvSpPr txBox="1">
            <a:spLocks noChangeArrowheads="1"/>
          </p:cNvSpPr>
          <p:nvPr/>
        </p:nvSpPr>
        <p:spPr bwMode="auto">
          <a:xfrm>
            <a:off x="344488" y="1196975"/>
            <a:ext cx="8658225"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10</a:t>
            </a:r>
            <a:r>
              <a:rPr lang="ja-JP" altLang="en-US" sz="2400" b="1">
                <a:latin typeface="Arial" charset="0"/>
                <a:ea typeface="ＭＳ Ｐゴシック" charset="-128"/>
              </a:rPr>
              <a:t>）分類は「Ａ４５Ｂ」付近で、Ｆタームのテーマコードは「３Ｂ１０４」</a:t>
            </a:r>
          </a:p>
        </p:txBody>
      </p:sp>
      <p:sp>
        <p:nvSpPr>
          <p:cNvPr id="90115" name="Oval 5"/>
          <p:cNvSpPr>
            <a:spLocks noChangeArrowheads="1"/>
          </p:cNvSpPr>
          <p:nvPr/>
        </p:nvSpPr>
        <p:spPr bwMode="auto">
          <a:xfrm>
            <a:off x="3854450" y="2852738"/>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0116" name="Oval 7"/>
          <p:cNvSpPr>
            <a:spLocks noChangeArrowheads="1"/>
          </p:cNvSpPr>
          <p:nvPr/>
        </p:nvSpPr>
        <p:spPr bwMode="auto">
          <a:xfrm>
            <a:off x="8266113" y="3357563"/>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0117" name="Rectangle 19"/>
          <p:cNvSpPr>
            <a:spLocks noChangeArrowheads="1"/>
          </p:cNvSpPr>
          <p:nvPr/>
        </p:nvSpPr>
        <p:spPr bwMode="auto">
          <a:xfrm>
            <a:off x="849313" y="188913"/>
            <a:ext cx="7445375"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0118"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E1ACB2F6-17C6-44E3-A8B2-4B115E01CFCC}" type="slidenum">
              <a:rPr lang="en-US" altLang="ja-JP"/>
              <a:pPr>
                <a:defRPr/>
              </a:pPr>
              <a:t>28</a:t>
            </a:fld>
            <a:endParaRPr lang="en-US" altLang="ja-JP"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7" descr="PMGS3"/>
          <p:cNvPicPr>
            <a:picLocks noChangeAspect="1" noChangeArrowheads="1"/>
          </p:cNvPicPr>
          <p:nvPr/>
        </p:nvPicPr>
        <p:blipFill>
          <a:blip r:embed="rId3">
            <a:lum bright="-24000" contrast="36000"/>
          </a:blip>
          <a:srcRect/>
          <a:stretch>
            <a:fillRect/>
          </a:stretch>
        </p:blipFill>
        <p:spPr bwMode="auto">
          <a:xfrm>
            <a:off x="200025" y="1844675"/>
            <a:ext cx="9440863" cy="4518025"/>
          </a:xfrm>
          <a:prstGeom prst="rect">
            <a:avLst/>
          </a:prstGeom>
          <a:noFill/>
          <a:ln w="9525">
            <a:solidFill>
              <a:schemeClr val="tx1"/>
            </a:solidFill>
            <a:miter lim="800000"/>
            <a:headEnd/>
            <a:tailEnd/>
          </a:ln>
        </p:spPr>
      </p:pic>
      <p:sp>
        <p:nvSpPr>
          <p:cNvPr id="92162" name="Text Box 4"/>
          <p:cNvSpPr txBox="1">
            <a:spLocks noChangeArrowheads="1"/>
          </p:cNvSpPr>
          <p:nvPr/>
        </p:nvSpPr>
        <p:spPr bwMode="auto">
          <a:xfrm>
            <a:off x="776288" y="1204913"/>
            <a:ext cx="7096125"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11</a:t>
            </a:r>
            <a:r>
              <a:rPr lang="ja-JP" altLang="en-US" sz="2400" b="1">
                <a:latin typeface="ＭＳ Ｐゴシック" charset="-128"/>
                <a:ea typeface="ＭＳ Ｐゴシック" charset="-128"/>
              </a:rPr>
              <a:t>）適切な観点は「</a:t>
            </a:r>
            <a:r>
              <a:rPr lang="en-US" altLang="ja-JP" sz="2400" b="1">
                <a:latin typeface="ＭＳ Ｐゴシック" charset="-128"/>
                <a:ea typeface="ＭＳ Ｐゴシック" charset="-128"/>
              </a:rPr>
              <a:t>AA08</a:t>
            </a:r>
            <a:r>
              <a:rPr lang="ja-JP" altLang="en-US" sz="2400" b="1">
                <a:latin typeface="ＭＳ Ｐゴシック" charset="-128"/>
                <a:ea typeface="ＭＳ Ｐゴシック" charset="-128"/>
              </a:rPr>
              <a:t>」と「</a:t>
            </a:r>
            <a:r>
              <a:rPr lang="en-US" altLang="ja-JP" sz="2400" b="1">
                <a:latin typeface="ＭＳ Ｐゴシック" charset="-128"/>
                <a:ea typeface="ＭＳ Ｐゴシック" charset="-128"/>
              </a:rPr>
              <a:t>BC03</a:t>
            </a:r>
            <a:r>
              <a:rPr lang="ja-JP" altLang="en-US" sz="2400" b="1">
                <a:latin typeface="ＭＳ Ｐゴシック" charset="-128"/>
                <a:ea typeface="ＭＳ Ｐゴシック" charset="-128"/>
              </a:rPr>
              <a:t>」</a:t>
            </a:r>
          </a:p>
        </p:txBody>
      </p:sp>
      <p:sp>
        <p:nvSpPr>
          <p:cNvPr id="92163" name="Oval 5"/>
          <p:cNvSpPr>
            <a:spLocks noChangeArrowheads="1"/>
          </p:cNvSpPr>
          <p:nvPr/>
        </p:nvSpPr>
        <p:spPr bwMode="auto">
          <a:xfrm>
            <a:off x="2768600" y="4149725"/>
            <a:ext cx="16398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2164" name="Oval 6"/>
          <p:cNvSpPr>
            <a:spLocks noChangeArrowheads="1"/>
          </p:cNvSpPr>
          <p:nvPr/>
        </p:nvSpPr>
        <p:spPr bwMode="auto">
          <a:xfrm>
            <a:off x="7256463" y="2565400"/>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2165" name="Rectangle 19"/>
          <p:cNvSpPr>
            <a:spLocks noChangeArrowheads="1"/>
          </p:cNvSpPr>
          <p:nvPr/>
        </p:nvSpPr>
        <p:spPr bwMode="auto">
          <a:xfrm>
            <a:off x="-298450" y="188913"/>
            <a:ext cx="9788525"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2166"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52ED926B-8B59-4A76-B4E0-727C6DA88DF1}" type="slidenum">
              <a:rPr lang="en-US" altLang="ja-JP"/>
              <a:pPr>
                <a:defRPr/>
              </a:pPr>
              <a:t>29</a:t>
            </a:fld>
            <a:endParaRPr lang="en-US" altLang="ja-JP"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920750" y="7938"/>
            <a:ext cx="8832850" cy="990600"/>
          </a:xfrm>
        </p:spPr>
        <p:txBody>
          <a:bodyPr/>
          <a:lstStyle/>
          <a:p>
            <a:r>
              <a:rPr lang="ja-JP" altLang="en-US" sz="3600" smtClean="0">
                <a:solidFill>
                  <a:schemeClr val="tx1"/>
                </a:solidFill>
                <a:latin typeface="ＭＳ ゴシック" pitchFamily="49" charset="-128"/>
                <a:ea typeface="ＭＳ ゴシック" pitchFamily="49" charset="-128"/>
              </a:rPr>
              <a:t>　</a:t>
            </a:r>
            <a:r>
              <a:rPr lang="ja-JP" altLang="en-US" sz="3600" smtClean="0">
                <a:solidFill>
                  <a:schemeClr val="tx1"/>
                </a:solidFill>
                <a:latin typeface="ＭＳ Ｐゴシック" charset="-128"/>
                <a:ea typeface="ＭＳ Ｐゴシック" charset="-128"/>
              </a:rPr>
              <a:t>第３時限　目次</a:t>
            </a:r>
          </a:p>
        </p:txBody>
      </p:sp>
      <p:sp>
        <p:nvSpPr>
          <p:cNvPr id="38914" name="Rectangle 6"/>
          <p:cNvSpPr>
            <a:spLocks noGrp="1"/>
          </p:cNvSpPr>
          <p:nvPr>
            <p:ph sz="quarter" idx="1"/>
          </p:nvPr>
        </p:nvSpPr>
        <p:spPr>
          <a:xfrm>
            <a:off x="2649538" y="1341438"/>
            <a:ext cx="6983412" cy="5256212"/>
          </a:xfrm>
          <a:ln>
            <a:solidFill>
              <a:schemeClr val="accent2"/>
            </a:solidFill>
          </a:ln>
        </p:spPr>
        <p:txBody>
          <a:bodyPr/>
          <a:lstStyle/>
          <a:p>
            <a:pPr marL="0" indent="0">
              <a:lnSpc>
                <a:spcPct val="80000"/>
              </a:lnSpc>
              <a:buFont typeface="Wingdings" pitchFamily="2" charset="2"/>
              <a:buNone/>
            </a:pPr>
            <a:r>
              <a:rPr lang="ja-JP" altLang="en-US" sz="2200" b="1" smtClean="0">
                <a:solidFill>
                  <a:srgbClr val="FF0000"/>
                </a:solidFill>
                <a:latin typeface="ＭＳ Ｐゴシック" charset="-128"/>
                <a:ea typeface="ＭＳ Ｐゴシック" charset="-128"/>
              </a:rPr>
              <a:t>３－１　研究活動と知的財産</a:t>
            </a:r>
          </a:p>
          <a:p>
            <a:pPr marL="0" indent="0">
              <a:lnSpc>
                <a:spcPct val="80000"/>
              </a:lnSpc>
              <a:buFont typeface="Wingdings" pitchFamily="2" charset="2"/>
              <a:buChar char="l"/>
            </a:pPr>
            <a:r>
              <a:rPr lang="ja-JP" altLang="en-US" sz="1300" b="1" smtClean="0">
                <a:solidFill>
                  <a:srgbClr val="FF0000"/>
                </a:solidFill>
                <a:latin typeface="ＭＳ Ｐゴシック" charset="-128"/>
                <a:ea typeface="ＭＳ Ｐゴシック" charset="-128"/>
              </a:rPr>
              <a:t>研究ノートとは</a:t>
            </a:r>
            <a:endParaRPr lang="en-US" altLang="ja-JP" sz="1300" b="1" smtClean="0">
              <a:solidFill>
                <a:srgbClr val="FF0000"/>
              </a:solidFill>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solidFill>
                  <a:srgbClr val="FF0000"/>
                </a:solidFill>
                <a:latin typeface="ＭＳ Ｐゴシック" charset="-128"/>
                <a:ea typeface="ＭＳ Ｐゴシック" charset="-128"/>
              </a:rPr>
              <a:t>研究ノートの必要性</a:t>
            </a:r>
          </a:p>
          <a:p>
            <a:pPr marL="0" indent="0">
              <a:lnSpc>
                <a:spcPct val="80000"/>
              </a:lnSpc>
              <a:buFont typeface="Wingdings" pitchFamily="2" charset="2"/>
              <a:buChar char="l"/>
            </a:pPr>
            <a:r>
              <a:rPr lang="ja-JP" altLang="en-US" sz="1300" b="1" smtClean="0">
                <a:solidFill>
                  <a:srgbClr val="FF0000"/>
                </a:solidFill>
                <a:latin typeface="ＭＳ Ｐゴシック" charset="-128"/>
                <a:ea typeface="ＭＳ Ｐゴシック" charset="-128"/>
              </a:rPr>
              <a:t>先行技術文献調査とは</a:t>
            </a:r>
            <a:endParaRPr lang="en-US" altLang="ja-JP" sz="1300" b="1" smtClean="0">
              <a:solidFill>
                <a:srgbClr val="FF0000"/>
              </a:solidFill>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solidFill>
                  <a:srgbClr val="FF0000"/>
                </a:solidFill>
                <a:latin typeface="ＭＳ Ｐゴシック" charset="-128"/>
                <a:ea typeface="ＭＳ Ｐゴシック" charset="-128"/>
              </a:rPr>
              <a:t>先行技術調査の必要性</a:t>
            </a:r>
            <a:endParaRPr lang="en-US" altLang="ja-JP" sz="1300" b="1" smtClean="0">
              <a:solidFill>
                <a:srgbClr val="FF0000"/>
              </a:solidFill>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solidFill>
                  <a:srgbClr val="FF0000"/>
                </a:solidFill>
                <a:latin typeface="ＭＳ Ｐゴシック" charset="-128"/>
                <a:ea typeface="ＭＳ Ｐゴシック" charset="-128"/>
              </a:rPr>
              <a:t>特許出願すれば、特許となるか</a:t>
            </a:r>
            <a:endParaRPr lang="en-US" altLang="ja-JP" sz="1300" b="1" smtClean="0">
              <a:solidFill>
                <a:srgbClr val="FF0000"/>
              </a:solidFill>
              <a:latin typeface="ＭＳ Ｐゴシック" charset="-128"/>
              <a:ea typeface="ＭＳ Ｐゴシック" charset="-128"/>
            </a:endParaRPr>
          </a:p>
          <a:p>
            <a:pPr marL="0" indent="0">
              <a:lnSpc>
                <a:spcPct val="80000"/>
              </a:lnSpc>
              <a:buFont typeface="Wingdings" pitchFamily="2" charset="2"/>
              <a:buNone/>
            </a:pPr>
            <a:r>
              <a:rPr lang="ja-JP" altLang="en-US" sz="1500" b="1" smtClean="0">
                <a:latin typeface="ＭＳ Ｐゴシック" charset="-128"/>
                <a:ea typeface="ＭＳ Ｐゴシック" charset="-128"/>
              </a:rPr>
              <a:t>３－２　先行技術文献調査の方法</a:t>
            </a:r>
            <a:endParaRPr lang="en-US" altLang="ja-JP" sz="15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特許庁が提供する主な先行技術文献調査手法</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zh-TW" altLang="en-US" sz="1300" b="1" smtClean="0">
                <a:latin typeface="ＭＳ Ｐゴシック" charset="-128"/>
                <a:ea typeface="ＭＳ Ｐゴシック" charset="-128"/>
              </a:rPr>
              <a:t>ＩＰＣ（国際特許分類）</a:t>
            </a:r>
            <a:endParaRPr lang="en-US" altLang="zh-TW"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ＦＩ（ファイルインデックス）</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Ｆターム</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特許情報へのアクセス</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パテントマップガイダンスの利用</a:t>
            </a:r>
            <a:endParaRPr lang="en-US" altLang="ja-JP" sz="1300" b="1" smtClean="0">
              <a:latin typeface="ＭＳ Ｐゴシック" charset="-128"/>
              <a:ea typeface="ＭＳ Ｐゴシック" charset="-128"/>
            </a:endParaRPr>
          </a:p>
          <a:p>
            <a:pPr marL="0" indent="0">
              <a:lnSpc>
                <a:spcPct val="80000"/>
              </a:lnSpc>
              <a:buFont typeface="Wingdings" pitchFamily="2" charset="2"/>
              <a:buNone/>
            </a:pPr>
            <a:r>
              <a:rPr lang="ja-JP" altLang="en-US" sz="1500" b="1" smtClean="0">
                <a:latin typeface="ＭＳ Ｐゴシック" charset="-128"/>
                <a:ea typeface="ＭＳ Ｐゴシック" charset="-128"/>
              </a:rPr>
              <a:t>３－３　先行文献調査の具体例</a:t>
            </a:r>
            <a:endParaRPr lang="en-US" altLang="ja-JP" sz="15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検索の例１（特許検索）</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検索の例２（特許検索）</a:t>
            </a:r>
            <a:endParaRPr lang="en-US" altLang="ja-JP" sz="1300" b="1" smtClean="0">
              <a:latin typeface="ＭＳ Ｐゴシック" charset="-128"/>
              <a:ea typeface="ＭＳ Ｐゴシック" charset="-128"/>
            </a:endParaRPr>
          </a:p>
          <a:p>
            <a:pPr marL="0" indent="0">
              <a:lnSpc>
                <a:spcPct val="80000"/>
              </a:lnSpc>
              <a:buFont typeface="Wingdings" pitchFamily="2" charset="2"/>
              <a:buChar char="l"/>
            </a:pPr>
            <a:r>
              <a:rPr lang="ja-JP" altLang="en-US" sz="1300" b="1" smtClean="0">
                <a:latin typeface="ＭＳ Ｐゴシック" charset="-128"/>
                <a:ea typeface="ＭＳ Ｐゴシック" charset="-128"/>
              </a:rPr>
              <a:t>検索の例３</a:t>
            </a:r>
            <a:r>
              <a:rPr lang="en-US" altLang="ja-JP" sz="1300" b="1" smtClean="0">
                <a:latin typeface="ＭＳ Ｐゴシック" charset="-128"/>
                <a:ea typeface="ＭＳ Ｐゴシック" charset="-128"/>
              </a:rPr>
              <a:t>(</a:t>
            </a:r>
            <a:r>
              <a:rPr lang="ja-JP" altLang="en-US" sz="1300" b="1" smtClean="0">
                <a:latin typeface="ＭＳ Ｐゴシック" charset="-128"/>
                <a:ea typeface="ＭＳ Ｐゴシック" charset="-128"/>
              </a:rPr>
              <a:t>商標検索</a:t>
            </a:r>
            <a:r>
              <a:rPr lang="en-US" altLang="ja-JP" sz="1300" b="1" smtClean="0">
                <a:latin typeface="ＭＳ Ｐゴシック" charset="-128"/>
                <a:ea typeface="ＭＳ Ｐゴシック" charset="-128"/>
              </a:rPr>
              <a:t>)</a:t>
            </a:r>
          </a:p>
          <a:p>
            <a:pPr marL="0" indent="0">
              <a:lnSpc>
                <a:spcPct val="80000"/>
              </a:lnSpc>
              <a:buFont typeface="Wingdings" pitchFamily="2" charset="2"/>
              <a:buChar char="l"/>
            </a:pPr>
            <a:r>
              <a:rPr lang="ja-JP" altLang="en-US" sz="1300" b="1" smtClean="0">
                <a:latin typeface="ＭＳ Ｐゴシック" charset="-128"/>
                <a:ea typeface="ＭＳ Ｐゴシック" charset="-128"/>
              </a:rPr>
              <a:t>検索の例４（意匠検索）</a:t>
            </a:r>
            <a:endParaRPr lang="en-US" altLang="ja-JP" sz="1300" b="1" smtClean="0">
              <a:latin typeface="ＭＳ Ｐゴシック" charset="-128"/>
              <a:ea typeface="ＭＳ Ｐゴシック" charset="-128"/>
            </a:endParaRPr>
          </a:p>
          <a:p>
            <a:pPr marL="0" indent="0">
              <a:lnSpc>
                <a:spcPct val="80000"/>
              </a:lnSpc>
              <a:buClr>
                <a:srgbClr val="FEB80A"/>
              </a:buClr>
              <a:buFont typeface="Wingdings" pitchFamily="2" charset="2"/>
              <a:buNone/>
            </a:pPr>
            <a:r>
              <a:rPr lang="ja-JP" altLang="en-US" sz="1500" b="1" smtClean="0">
                <a:latin typeface="ＭＳ Ｐゴシック" charset="-128"/>
                <a:ea typeface="ＭＳ Ｐゴシック" charset="-128"/>
              </a:rPr>
              <a:t>３－４　外国における特許情報のアクセス</a:t>
            </a:r>
            <a:endParaRPr lang="en-US" altLang="ja-JP" sz="1100" b="1" smtClean="0">
              <a:latin typeface="ＭＳ Ｐゴシック" charset="-128"/>
              <a:ea typeface="ＭＳ Ｐゴシック" charset="-128"/>
            </a:endParaRPr>
          </a:p>
          <a:p>
            <a:pPr marL="0" indent="0">
              <a:lnSpc>
                <a:spcPct val="80000"/>
              </a:lnSpc>
              <a:buFont typeface="Wingdings" pitchFamily="2" charset="2"/>
              <a:buChar char="l"/>
            </a:pPr>
            <a:r>
              <a:rPr lang="ja-JP" altLang="en-US" sz="1400" b="1" smtClean="0">
                <a:latin typeface="ＭＳ Ｐゴシック" charset="-128"/>
                <a:ea typeface="ＭＳ Ｐゴシック" charset="-128"/>
              </a:rPr>
              <a:t>参考資料</a:t>
            </a:r>
            <a:endParaRPr lang="ja-JP" altLang="en-US" sz="1900" smtClean="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DD00A1DE-B1D7-498C-A33D-85A1F47CA6E8}" type="slidenum">
              <a:rPr lang="en-US" altLang="ja-JP"/>
              <a:pPr>
                <a:defRPr/>
              </a:pPr>
              <a:t>3</a:t>
            </a:fld>
            <a:endParaRPr lang="en-US" altLang="ja-JP"/>
          </a:p>
        </p:txBody>
      </p:sp>
      <p:pic>
        <p:nvPicPr>
          <p:cNvPr id="38916"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7"/>
          <p:cNvPicPr>
            <a:picLocks noChangeAspect="1" noChangeArrowheads="1"/>
          </p:cNvPicPr>
          <p:nvPr/>
        </p:nvPicPr>
        <p:blipFill>
          <a:blip r:embed="rId3">
            <a:lum bright="-12000" contrast="12000"/>
          </a:blip>
          <a:srcRect/>
          <a:stretch>
            <a:fillRect/>
          </a:stretch>
        </p:blipFill>
        <p:spPr bwMode="auto">
          <a:xfrm>
            <a:off x="560388" y="1700213"/>
            <a:ext cx="8582025" cy="4868862"/>
          </a:xfrm>
          <a:prstGeom prst="rect">
            <a:avLst/>
          </a:prstGeom>
          <a:noFill/>
          <a:ln w="9525">
            <a:solidFill>
              <a:schemeClr val="tx1"/>
            </a:solidFill>
            <a:miter lim="800000"/>
            <a:headEnd/>
            <a:tailEnd/>
          </a:ln>
        </p:spPr>
      </p:pic>
      <p:sp>
        <p:nvSpPr>
          <p:cNvPr id="94210" name="Oval 5"/>
          <p:cNvSpPr>
            <a:spLocks noChangeArrowheads="1"/>
          </p:cNvSpPr>
          <p:nvPr/>
        </p:nvSpPr>
        <p:spPr bwMode="auto">
          <a:xfrm>
            <a:off x="273050" y="4149725"/>
            <a:ext cx="16398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4211" name="Oval 6"/>
          <p:cNvSpPr>
            <a:spLocks noChangeArrowheads="1"/>
          </p:cNvSpPr>
          <p:nvPr/>
        </p:nvSpPr>
        <p:spPr bwMode="auto">
          <a:xfrm>
            <a:off x="200025" y="5229225"/>
            <a:ext cx="16398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4212" name="Rectangle 19"/>
          <p:cNvSpPr>
            <a:spLocks noChangeArrowheads="1"/>
          </p:cNvSpPr>
          <p:nvPr/>
        </p:nvSpPr>
        <p:spPr bwMode="auto">
          <a:xfrm>
            <a:off x="-87313" y="188913"/>
            <a:ext cx="94376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4213" name="Text Box 4"/>
          <p:cNvSpPr txBox="1">
            <a:spLocks noChangeArrowheads="1"/>
          </p:cNvSpPr>
          <p:nvPr/>
        </p:nvSpPr>
        <p:spPr bwMode="auto">
          <a:xfrm>
            <a:off x="128588" y="1125538"/>
            <a:ext cx="9777412" cy="461962"/>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12</a:t>
            </a:r>
            <a:r>
              <a:rPr lang="ja-JP" altLang="en-US" sz="2400" b="1">
                <a:latin typeface="ＭＳ Ｐゴシック" charset="-128"/>
                <a:ea typeface="ＭＳ Ｐゴシック" charset="-128"/>
              </a:rPr>
              <a:t>）特許分類検索により３Ｂ</a:t>
            </a:r>
            <a:r>
              <a:rPr lang="en-US" altLang="ja-JP" sz="2400" b="1">
                <a:latin typeface="ＭＳ Ｐゴシック" charset="-128"/>
                <a:ea typeface="ＭＳ Ｐゴシック" charset="-128"/>
              </a:rPr>
              <a:t>104</a:t>
            </a:r>
            <a:r>
              <a:rPr lang="ja-JP" altLang="en-US" sz="2400" b="1">
                <a:latin typeface="ＭＳ Ｐゴシック" charset="-128"/>
                <a:ea typeface="ＭＳ Ｐゴシック" charset="-128"/>
              </a:rPr>
              <a:t>のテーマを「</a:t>
            </a:r>
            <a:r>
              <a:rPr lang="en-US" altLang="ja-JP" sz="2400" b="1">
                <a:latin typeface="ＭＳ Ｐゴシック" charset="-128"/>
                <a:ea typeface="ＭＳ Ｐゴシック" charset="-128"/>
              </a:rPr>
              <a:t>AA08</a:t>
            </a:r>
            <a:r>
              <a:rPr lang="ja-JP" altLang="en-US" sz="2400" b="1">
                <a:latin typeface="ＭＳ Ｐゴシック" charset="-128"/>
                <a:ea typeface="ＭＳ Ｐゴシック" charset="-128"/>
              </a:rPr>
              <a:t>」と「</a:t>
            </a:r>
            <a:r>
              <a:rPr lang="en-US" altLang="ja-JP" sz="2400" b="1">
                <a:latin typeface="ＭＳ Ｐゴシック" charset="-128"/>
                <a:ea typeface="ＭＳ Ｐゴシック" charset="-128"/>
              </a:rPr>
              <a:t>BC03</a:t>
            </a:r>
            <a:r>
              <a:rPr lang="ja-JP" altLang="en-US" sz="2400" b="1">
                <a:latin typeface="ＭＳ Ｐゴシック" charset="-128"/>
                <a:ea typeface="ＭＳ Ｐゴシック" charset="-128"/>
              </a:rPr>
              <a:t>」を用いて検索</a:t>
            </a:r>
          </a:p>
        </p:txBody>
      </p:sp>
      <p:sp>
        <p:nvSpPr>
          <p:cNvPr id="94214"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C032EA59-C13F-4F32-8A3B-D1EDAEF44740}" type="slidenum">
              <a:rPr lang="en-US" altLang="ja-JP"/>
              <a:pPr>
                <a:defRPr/>
              </a:pPr>
              <a:t>30</a:t>
            </a:fld>
            <a:endParaRPr lang="en-US" altLang="ja-JP"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4"/>
          <p:cNvSpPr txBox="1">
            <a:spLocks noChangeArrowheads="1"/>
          </p:cNvSpPr>
          <p:nvPr/>
        </p:nvSpPr>
        <p:spPr bwMode="auto">
          <a:xfrm>
            <a:off x="920750" y="1196975"/>
            <a:ext cx="7059613" cy="457200"/>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13</a:t>
            </a:r>
            <a:r>
              <a:rPr lang="ja-JP" altLang="en-US" sz="2400" b="1">
                <a:latin typeface="Arial" charset="0"/>
                <a:ea typeface="ＭＳ Ｐゴシック" charset="-128"/>
              </a:rPr>
              <a:t>）ヒット件数は５０件</a:t>
            </a:r>
          </a:p>
        </p:txBody>
      </p:sp>
      <p:pic>
        <p:nvPicPr>
          <p:cNvPr id="96258" name="Picture 8"/>
          <p:cNvPicPr>
            <a:picLocks noChangeAspect="1" noChangeArrowheads="1"/>
          </p:cNvPicPr>
          <p:nvPr/>
        </p:nvPicPr>
        <p:blipFill>
          <a:blip r:embed="rId3">
            <a:lum bright="-18000" contrast="24000"/>
          </a:blip>
          <a:srcRect/>
          <a:stretch>
            <a:fillRect/>
          </a:stretch>
        </p:blipFill>
        <p:spPr bwMode="auto">
          <a:xfrm>
            <a:off x="1208088" y="1746250"/>
            <a:ext cx="5226050" cy="5111750"/>
          </a:xfrm>
          <a:prstGeom prst="rect">
            <a:avLst/>
          </a:prstGeom>
          <a:noFill/>
          <a:ln w="9525">
            <a:noFill/>
            <a:miter lim="800000"/>
            <a:headEnd/>
            <a:tailEnd/>
          </a:ln>
        </p:spPr>
      </p:pic>
      <p:sp>
        <p:nvSpPr>
          <p:cNvPr id="96259" name="Rectangle 19"/>
          <p:cNvSpPr>
            <a:spLocks noChangeArrowheads="1"/>
          </p:cNvSpPr>
          <p:nvPr/>
        </p:nvSpPr>
        <p:spPr bwMode="auto">
          <a:xfrm>
            <a:off x="1563688" y="188913"/>
            <a:ext cx="6126162"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6260" name="Text Box 8"/>
          <p:cNvSpPr txBox="1">
            <a:spLocks noChangeArrowheads="1"/>
          </p:cNvSpPr>
          <p:nvPr/>
        </p:nvSpPr>
        <p:spPr bwMode="auto">
          <a:xfrm>
            <a:off x="0"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F421B1B3-8B35-4F35-8FB5-67458592DB93}" type="slidenum">
              <a:rPr lang="en-US" altLang="ja-JP"/>
              <a:pPr>
                <a:defRPr/>
              </a:pPr>
              <a:t>31</a:t>
            </a:fld>
            <a:endParaRPr lang="en-US" altLang="ja-JP"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560388" y="1196975"/>
            <a:ext cx="9047162" cy="457200"/>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14</a:t>
            </a:r>
            <a:r>
              <a:rPr lang="ja-JP" altLang="en-US" sz="2400" b="1">
                <a:latin typeface="Arial" charset="0"/>
                <a:ea typeface="ＭＳ Ｐゴシック" charset="-128"/>
              </a:rPr>
              <a:t>）類似の公報発見！</a:t>
            </a:r>
          </a:p>
        </p:txBody>
      </p:sp>
      <p:pic>
        <p:nvPicPr>
          <p:cNvPr id="98306" name="Picture 5" descr="PMGS6"/>
          <p:cNvPicPr>
            <a:picLocks noChangeAspect="1" noChangeArrowheads="1"/>
          </p:cNvPicPr>
          <p:nvPr/>
        </p:nvPicPr>
        <p:blipFill>
          <a:blip r:embed="rId3">
            <a:lum bright="-12000" contrast="18000"/>
          </a:blip>
          <a:srcRect/>
          <a:stretch>
            <a:fillRect/>
          </a:stretch>
        </p:blipFill>
        <p:spPr bwMode="auto">
          <a:xfrm>
            <a:off x="631825" y="1700213"/>
            <a:ext cx="8347075" cy="4672012"/>
          </a:xfrm>
          <a:prstGeom prst="rect">
            <a:avLst/>
          </a:prstGeom>
          <a:noFill/>
          <a:ln w="9525">
            <a:solidFill>
              <a:schemeClr val="tx1"/>
            </a:solidFill>
            <a:miter lim="800000"/>
            <a:headEnd/>
            <a:tailEnd/>
          </a:ln>
        </p:spPr>
      </p:pic>
      <p:sp>
        <p:nvSpPr>
          <p:cNvPr id="98307" name="Oval 6"/>
          <p:cNvSpPr>
            <a:spLocks noChangeArrowheads="1"/>
          </p:cNvSpPr>
          <p:nvPr/>
        </p:nvSpPr>
        <p:spPr bwMode="auto">
          <a:xfrm>
            <a:off x="584200" y="4149725"/>
            <a:ext cx="49926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8308" name="Oval 7"/>
          <p:cNvSpPr>
            <a:spLocks noChangeArrowheads="1"/>
          </p:cNvSpPr>
          <p:nvPr/>
        </p:nvSpPr>
        <p:spPr bwMode="auto">
          <a:xfrm>
            <a:off x="6045200" y="1700213"/>
            <a:ext cx="3355975" cy="30956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98309" name="Rectangle 19"/>
          <p:cNvSpPr>
            <a:spLocks noChangeArrowheads="1"/>
          </p:cNvSpPr>
          <p:nvPr/>
        </p:nvSpPr>
        <p:spPr bwMode="auto">
          <a:xfrm>
            <a:off x="1646238" y="188913"/>
            <a:ext cx="5754687"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98310"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03F50F7A-A783-4786-AE10-8EAA14EBC0E9}" type="slidenum">
              <a:rPr lang="en-US" altLang="ja-JP"/>
              <a:pPr>
                <a:defRPr/>
              </a:pPr>
              <a:t>32</a:t>
            </a:fld>
            <a:endParaRPr lang="en-US" altLang="ja-JP"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9"/>
          <p:cNvSpPr txBox="1">
            <a:spLocks noChangeArrowheads="1"/>
          </p:cNvSpPr>
          <p:nvPr/>
        </p:nvSpPr>
        <p:spPr bwMode="auto">
          <a:xfrm>
            <a:off x="3440113" y="1557338"/>
            <a:ext cx="5148262" cy="1562100"/>
          </a:xfrm>
          <a:prstGeom prst="rect">
            <a:avLst/>
          </a:prstGeom>
          <a:solidFill>
            <a:schemeClr val="accent2">
              <a:lumMod val="20000"/>
              <a:lumOff val="80000"/>
            </a:schemeClr>
          </a:solidFill>
          <a:ln w="9525">
            <a:solidFill>
              <a:srgbClr val="FFCC00"/>
            </a:solidFill>
            <a:miter lim="800000"/>
            <a:headEnd/>
            <a:tailEnd/>
          </a:ln>
        </p:spPr>
        <p:txBody>
          <a:bodyPr>
            <a:spAutoFit/>
          </a:bodyPr>
          <a:lstStyle>
            <a:lvl1pPr eaLnBrk="0" hangingPunct="0">
              <a:defRPr kumimoji="1">
                <a:solidFill>
                  <a:schemeClr val="tx1"/>
                </a:solidFill>
                <a:latin typeface="Tw Cen MT" pitchFamily="34" charset="0"/>
                <a:ea typeface="SimSun" pitchFamily="2" charset="-122"/>
              </a:defRPr>
            </a:lvl1pPr>
            <a:lvl2pPr marL="742950" indent="-285750" eaLnBrk="0" hangingPunct="0">
              <a:defRPr kumimoji="1">
                <a:solidFill>
                  <a:schemeClr val="tx1"/>
                </a:solidFill>
                <a:latin typeface="Tw Cen MT" pitchFamily="34" charset="0"/>
                <a:ea typeface="SimSun" pitchFamily="2" charset="-122"/>
              </a:defRPr>
            </a:lvl2pPr>
            <a:lvl3pPr marL="1143000" indent="-228600" eaLnBrk="0" hangingPunct="0">
              <a:defRPr kumimoji="1">
                <a:solidFill>
                  <a:schemeClr val="tx1"/>
                </a:solidFill>
                <a:latin typeface="Tw Cen MT" pitchFamily="34" charset="0"/>
                <a:ea typeface="SimSun" pitchFamily="2" charset="-122"/>
              </a:defRPr>
            </a:lvl3pPr>
            <a:lvl4pPr marL="1600200" indent="-228600" eaLnBrk="0" hangingPunct="0">
              <a:defRPr kumimoji="1">
                <a:solidFill>
                  <a:schemeClr val="tx1"/>
                </a:solidFill>
                <a:latin typeface="Tw Cen MT" pitchFamily="34" charset="0"/>
                <a:ea typeface="SimSun" pitchFamily="2" charset="-122"/>
              </a:defRPr>
            </a:lvl4pPr>
            <a:lvl5pPr marL="2057400" indent="-228600" eaLnBrk="0" hangingPunct="0">
              <a:defRPr kumimoji="1">
                <a:solidFill>
                  <a:schemeClr val="tx1"/>
                </a:solidFill>
                <a:latin typeface="Tw Cen MT"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Tw Cen MT"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Tw Cen MT"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Tw Cen MT"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Tw Cen MT" pitchFamily="34" charset="0"/>
                <a:ea typeface="SimSun" pitchFamily="2" charset="-122"/>
              </a:defRPr>
            </a:lvl9pPr>
          </a:lstStyle>
          <a:p>
            <a:pPr eaLnBrk="1" hangingPunct="1">
              <a:spcBef>
                <a:spcPct val="50000"/>
              </a:spcBef>
              <a:defRPr/>
            </a:pPr>
            <a:endParaRPr lang="ja-JP" altLang="en-US" sz="2400" b="1" dirty="0" smtClean="0">
              <a:latin typeface="Arial" pitchFamily="34" charset="0"/>
              <a:ea typeface="ＭＳ Ｐゴシック" pitchFamily="50" charset="-128"/>
            </a:endParaRPr>
          </a:p>
          <a:p>
            <a:pPr algn="ctr" eaLnBrk="1" hangingPunct="1">
              <a:spcBef>
                <a:spcPct val="50000"/>
              </a:spcBef>
              <a:defRPr/>
            </a:pPr>
            <a:r>
              <a:rPr lang="ja-JP" altLang="en-US" sz="2400" b="1" dirty="0" smtClean="0">
                <a:latin typeface="Arial" pitchFamily="34" charset="0"/>
                <a:ea typeface="ＭＳ Ｐゴシック" pitchFamily="50" charset="-128"/>
              </a:rPr>
              <a:t>磁石を枕に入れた安眠枕</a:t>
            </a:r>
          </a:p>
          <a:p>
            <a:pPr algn="ctr" eaLnBrk="1" hangingPunct="1">
              <a:spcBef>
                <a:spcPct val="50000"/>
              </a:spcBef>
              <a:defRPr/>
            </a:pPr>
            <a:endParaRPr lang="ja-JP" altLang="en-US" sz="2400" b="1" dirty="0" smtClean="0">
              <a:latin typeface="Arial" pitchFamily="34" charset="0"/>
              <a:ea typeface="ＭＳ Ｐゴシック" pitchFamily="50" charset="-128"/>
            </a:endParaRPr>
          </a:p>
        </p:txBody>
      </p:sp>
      <p:sp>
        <p:nvSpPr>
          <p:cNvPr id="100354" name="AutoShape 20"/>
          <p:cNvSpPr>
            <a:spLocks noChangeArrowheads="1"/>
          </p:cNvSpPr>
          <p:nvPr/>
        </p:nvSpPr>
        <p:spPr bwMode="auto">
          <a:xfrm>
            <a:off x="4562475" y="3213100"/>
            <a:ext cx="1793875" cy="1008063"/>
          </a:xfrm>
          <a:prstGeom prst="downArrow">
            <a:avLst>
              <a:gd name="adj1" fmla="val 50000"/>
              <a:gd name="adj2" fmla="val 25000"/>
            </a:avLst>
          </a:prstGeom>
          <a:gradFill rotWithShape="1">
            <a:gsLst>
              <a:gs pos="0">
                <a:srgbClr val="83D3FF"/>
              </a:gs>
              <a:gs pos="50000">
                <a:srgbClr val="B5E2FF"/>
              </a:gs>
              <a:gs pos="100000">
                <a:srgbClr val="DBF0FF"/>
              </a:gs>
            </a:gsLst>
            <a:lin ang="2700000" scaled="1"/>
          </a:gradFill>
          <a:ln w="9525">
            <a:solidFill>
              <a:schemeClr val="tx1"/>
            </a:solidFill>
            <a:miter lim="800000"/>
            <a:headEnd/>
            <a:tailEnd/>
          </a:ln>
        </p:spPr>
        <p:txBody>
          <a:bodyPr vert="eaVert" wrap="none" anchor="ctr"/>
          <a:lstStyle/>
          <a:p>
            <a:endParaRPr lang="ja-JP" altLang="en-US">
              <a:latin typeface="Arial" charset="0"/>
              <a:ea typeface="ＭＳ Ｐゴシック" charset="-128"/>
            </a:endParaRPr>
          </a:p>
        </p:txBody>
      </p:sp>
      <p:sp>
        <p:nvSpPr>
          <p:cNvPr id="100355" name="Text Box 21"/>
          <p:cNvSpPr txBox="1">
            <a:spLocks noChangeArrowheads="1"/>
          </p:cNvSpPr>
          <p:nvPr/>
        </p:nvSpPr>
        <p:spPr bwMode="auto">
          <a:xfrm>
            <a:off x="3314700" y="4221163"/>
            <a:ext cx="6238875" cy="396875"/>
          </a:xfrm>
          <a:prstGeom prst="rect">
            <a:avLst/>
          </a:prstGeom>
          <a:noFill/>
          <a:ln w="9525">
            <a:noFill/>
            <a:miter lim="800000"/>
            <a:headEnd/>
            <a:tailEnd/>
          </a:ln>
        </p:spPr>
        <p:txBody>
          <a:bodyPr>
            <a:spAutoFit/>
          </a:bodyPr>
          <a:lstStyle/>
          <a:p>
            <a:pPr>
              <a:spcBef>
                <a:spcPct val="50000"/>
              </a:spcBef>
            </a:pPr>
            <a:r>
              <a:rPr lang="ja-JP" altLang="en-US" sz="2000" b="1">
                <a:solidFill>
                  <a:srgbClr val="FF0000"/>
                </a:solidFill>
                <a:latin typeface="Arial" charset="0"/>
                <a:ea typeface="ＭＳ Ｐゴシック" charset="-128"/>
              </a:rPr>
              <a:t>どのような検索がより確実で効率的か？</a:t>
            </a:r>
          </a:p>
        </p:txBody>
      </p:sp>
      <p:sp>
        <p:nvSpPr>
          <p:cNvPr id="100356" name="AutoShape 23" descr="ブーケ"/>
          <p:cNvSpPr>
            <a:spLocks noChangeArrowheads="1"/>
          </p:cNvSpPr>
          <p:nvPr/>
        </p:nvSpPr>
        <p:spPr bwMode="auto">
          <a:xfrm>
            <a:off x="741363" y="2636838"/>
            <a:ext cx="2495550" cy="863600"/>
          </a:xfrm>
          <a:prstGeom prst="cube">
            <a:avLst>
              <a:gd name="adj" fmla="val 45181"/>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00357" name="Oval 24"/>
          <p:cNvSpPr>
            <a:spLocks noChangeArrowheads="1"/>
          </p:cNvSpPr>
          <p:nvPr/>
        </p:nvSpPr>
        <p:spPr bwMode="auto">
          <a:xfrm>
            <a:off x="974725"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58" name="Oval 25"/>
          <p:cNvSpPr>
            <a:spLocks noChangeArrowheads="1"/>
          </p:cNvSpPr>
          <p:nvPr/>
        </p:nvSpPr>
        <p:spPr bwMode="auto">
          <a:xfrm>
            <a:off x="1363663" y="3141663"/>
            <a:ext cx="157162"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59" name="Oval 26"/>
          <p:cNvSpPr>
            <a:spLocks noChangeArrowheads="1"/>
          </p:cNvSpPr>
          <p:nvPr/>
        </p:nvSpPr>
        <p:spPr bwMode="auto">
          <a:xfrm>
            <a:off x="1676400"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0" name="Oval 27"/>
          <p:cNvSpPr>
            <a:spLocks noChangeArrowheads="1"/>
          </p:cNvSpPr>
          <p:nvPr/>
        </p:nvSpPr>
        <p:spPr bwMode="auto">
          <a:xfrm>
            <a:off x="1987550"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1" name="Oval 28"/>
          <p:cNvSpPr>
            <a:spLocks noChangeArrowheads="1"/>
          </p:cNvSpPr>
          <p:nvPr/>
        </p:nvSpPr>
        <p:spPr bwMode="auto">
          <a:xfrm>
            <a:off x="2378075"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2" name="Oval 29"/>
          <p:cNvSpPr>
            <a:spLocks noChangeArrowheads="1"/>
          </p:cNvSpPr>
          <p:nvPr/>
        </p:nvSpPr>
        <p:spPr bwMode="auto">
          <a:xfrm>
            <a:off x="2690813" y="2781300"/>
            <a:ext cx="157162"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3" name="Oval 30"/>
          <p:cNvSpPr>
            <a:spLocks noChangeArrowheads="1"/>
          </p:cNvSpPr>
          <p:nvPr/>
        </p:nvSpPr>
        <p:spPr bwMode="auto">
          <a:xfrm>
            <a:off x="2378075"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4" name="Oval 31"/>
          <p:cNvSpPr>
            <a:spLocks noChangeArrowheads="1"/>
          </p:cNvSpPr>
          <p:nvPr/>
        </p:nvSpPr>
        <p:spPr bwMode="auto">
          <a:xfrm>
            <a:off x="1987550"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5" name="Oval 32"/>
          <p:cNvSpPr>
            <a:spLocks noChangeArrowheads="1"/>
          </p:cNvSpPr>
          <p:nvPr/>
        </p:nvSpPr>
        <p:spPr bwMode="auto">
          <a:xfrm>
            <a:off x="1676400"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6" name="Oval 33"/>
          <p:cNvSpPr>
            <a:spLocks noChangeArrowheads="1"/>
          </p:cNvSpPr>
          <p:nvPr/>
        </p:nvSpPr>
        <p:spPr bwMode="auto">
          <a:xfrm>
            <a:off x="1363663" y="2781300"/>
            <a:ext cx="157162"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00367"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pic>
        <p:nvPicPr>
          <p:cNvPr id="100368" name="Picture 19"/>
          <p:cNvPicPr>
            <a:picLocks noChangeAspect="1" noChangeArrowheads="1"/>
          </p:cNvPicPr>
          <p:nvPr/>
        </p:nvPicPr>
        <p:blipFill>
          <a:blip r:embed="rId4"/>
          <a:srcRect/>
          <a:stretch>
            <a:fillRect/>
          </a:stretch>
        </p:blipFill>
        <p:spPr bwMode="auto">
          <a:xfrm>
            <a:off x="7905750" y="4149725"/>
            <a:ext cx="1147763" cy="2057400"/>
          </a:xfrm>
          <a:prstGeom prst="rect">
            <a:avLst/>
          </a:prstGeom>
          <a:noFill/>
          <a:ln w="9525">
            <a:noFill/>
            <a:miter lim="800000"/>
            <a:headEnd/>
            <a:tailEnd/>
          </a:ln>
        </p:spPr>
      </p:pic>
      <p:sp>
        <p:nvSpPr>
          <p:cNvPr id="100369"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90452313-671F-440F-8A10-D07DEF16AC29}" type="slidenum">
              <a:rPr lang="en-US" altLang="ja-JP"/>
              <a:pPr>
                <a:defRPr/>
              </a:pPr>
              <a:t>33</a:t>
            </a:fld>
            <a:endParaRPr lang="en-US" altLang="ja-JP"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（１）検索キーワード入力画面</a:t>
            </a:r>
          </a:p>
        </p:txBody>
      </p:sp>
      <p:sp>
        <p:nvSpPr>
          <p:cNvPr id="102402"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02404" name="Picture 2"/>
          <p:cNvPicPr>
            <a:picLocks noChangeAspect="1" noChangeArrowheads="1"/>
          </p:cNvPicPr>
          <p:nvPr/>
        </p:nvPicPr>
        <p:blipFill>
          <a:blip r:embed="rId3"/>
          <a:srcRect/>
          <a:stretch>
            <a:fillRect/>
          </a:stretch>
        </p:blipFill>
        <p:spPr bwMode="auto">
          <a:xfrm>
            <a:off x="415925" y="1692275"/>
            <a:ext cx="8842375" cy="4914900"/>
          </a:xfrm>
          <a:prstGeom prst="rect">
            <a:avLst/>
          </a:prstGeom>
          <a:noFill/>
          <a:ln w="9525">
            <a:noFill/>
            <a:miter lim="800000"/>
            <a:headEnd/>
            <a:tailEnd/>
          </a:ln>
        </p:spPr>
      </p:pic>
      <p:sp>
        <p:nvSpPr>
          <p:cNvPr id="102405"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54718B3E-C94C-418C-A20E-7DDC019EC2A6}" type="slidenum">
              <a:rPr lang="en-US" altLang="ja-JP"/>
              <a:pPr>
                <a:defRPr/>
              </a:pPr>
              <a:t>34</a:t>
            </a:fld>
            <a:endParaRPr lang="en-US" altLang="ja-JP"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（２）ヒットした公報の一覧表示画面①</a:t>
            </a:r>
          </a:p>
        </p:txBody>
      </p:sp>
      <p:sp>
        <p:nvSpPr>
          <p:cNvPr id="104450"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04451" name="Picture 3"/>
          <p:cNvPicPr>
            <a:picLocks noChangeAspect="1" noChangeArrowheads="1"/>
          </p:cNvPicPr>
          <p:nvPr/>
        </p:nvPicPr>
        <p:blipFill>
          <a:blip r:embed="rId3"/>
          <a:srcRect/>
          <a:stretch>
            <a:fillRect/>
          </a:stretch>
        </p:blipFill>
        <p:spPr bwMode="auto">
          <a:xfrm>
            <a:off x="1374775" y="1773238"/>
            <a:ext cx="5759450" cy="4879975"/>
          </a:xfrm>
          <a:prstGeom prst="rect">
            <a:avLst/>
          </a:prstGeom>
          <a:noFill/>
          <a:ln w="9525">
            <a:noFill/>
            <a:miter lim="800000"/>
            <a:headEnd/>
            <a:tailEnd/>
          </a:ln>
        </p:spPr>
      </p:pic>
      <p:sp>
        <p:nvSpPr>
          <p:cNvPr id="104452" name="Oval 6"/>
          <p:cNvSpPr>
            <a:spLocks noChangeArrowheads="1"/>
          </p:cNvSpPr>
          <p:nvPr/>
        </p:nvSpPr>
        <p:spPr bwMode="auto">
          <a:xfrm>
            <a:off x="652463" y="4941888"/>
            <a:ext cx="4994275" cy="1916112"/>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04453"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DBCABE25-F50B-40AD-A287-47FA93CE2A53}" type="slidenum">
              <a:rPr lang="en-US" altLang="ja-JP"/>
              <a:pPr>
                <a:defRPr/>
              </a:pPr>
              <a:t>35</a:t>
            </a:fld>
            <a:endParaRPr lang="en-US" altLang="ja-JP"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（３）ヒットした公報の一覧表示画面②</a:t>
            </a:r>
          </a:p>
        </p:txBody>
      </p:sp>
      <p:sp>
        <p:nvSpPr>
          <p:cNvPr id="106498"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06499" name="Picture 2"/>
          <p:cNvPicPr>
            <a:picLocks noChangeAspect="1" noChangeArrowheads="1"/>
          </p:cNvPicPr>
          <p:nvPr/>
        </p:nvPicPr>
        <p:blipFill>
          <a:blip r:embed="rId3"/>
          <a:srcRect/>
          <a:stretch>
            <a:fillRect/>
          </a:stretch>
        </p:blipFill>
        <p:spPr bwMode="auto">
          <a:xfrm>
            <a:off x="200025" y="1989138"/>
            <a:ext cx="9561513" cy="2560637"/>
          </a:xfrm>
          <a:prstGeom prst="rect">
            <a:avLst/>
          </a:prstGeom>
          <a:noFill/>
          <a:ln w="9525">
            <a:noFill/>
            <a:miter lim="800000"/>
            <a:headEnd/>
            <a:tailEnd/>
          </a:ln>
        </p:spPr>
      </p:pic>
      <p:sp>
        <p:nvSpPr>
          <p:cNvPr id="106500" name="Oval 6"/>
          <p:cNvSpPr>
            <a:spLocks noChangeArrowheads="1"/>
          </p:cNvSpPr>
          <p:nvPr/>
        </p:nvSpPr>
        <p:spPr bwMode="auto">
          <a:xfrm>
            <a:off x="200025" y="2546350"/>
            <a:ext cx="49926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06501"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9720CFD2-A9BA-44DD-AA37-F44CAFE42583}" type="slidenum">
              <a:rPr lang="en-US" altLang="ja-JP"/>
              <a:pPr>
                <a:defRPr/>
              </a:pPr>
              <a:t>36</a:t>
            </a:fld>
            <a:endParaRPr lang="en-US" altLang="ja-JP"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（４）類似の発明を記載した公報を発見</a:t>
            </a:r>
          </a:p>
        </p:txBody>
      </p:sp>
      <p:sp>
        <p:nvSpPr>
          <p:cNvPr id="108546"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08548" name="Picture 2"/>
          <p:cNvPicPr>
            <a:picLocks noChangeAspect="1" noChangeArrowheads="1"/>
          </p:cNvPicPr>
          <p:nvPr/>
        </p:nvPicPr>
        <p:blipFill>
          <a:blip r:embed="rId3"/>
          <a:srcRect/>
          <a:stretch>
            <a:fillRect/>
          </a:stretch>
        </p:blipFill>
        <p:spPr bwMode="auto">
          <a:xfrm>
            <a:off x="857250" y="1658938"/>
            <a:ext cx="7912100" cy="5083175"/>
          </a:xfrm>
          <a:prstGeom prst="rect">
            <a:avLst/>
          </a:prstGeom>
          <a:noFill/>
          <a:ln w="9525">
            <a:noFill/>
            <a:miter lim="800000"/>
            <a:headEnd/>
            <a:tailEnd/>
          </a:ln>
        </p:spPr>
      </p:pic>
      <p:sp>
        <p:nvSpPr>
          <p:cNvPr id="108549"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8"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FA71FDC2-753A-479A-9A98-A2068FE8766B}" type="slidenum">
              <a:rPr lang="en-US" altLang="ja-JP"/>
              <a:pPr>
                <a:defRPr/>
              </a:pPr>
              <a:t>37</a:t>
            </a:fld>
            <a:endParaRPr lang="en-US" altLang="ja-JP"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7" descr="MAKURA1"/>
          <p:cNvPicPr>
            <a:picLocks noChangeAspect="1" noChangeArrowheads="1"/>
          </p:cNvPicPr>
          <p:nvPr/>
        </p:nvPicPr>
        <p:blipFill>
          <a:blip r:embed="rId3">
            <a:lum bright="-12000" contrast="18000"/>
          </a:blip>
          <a:srcRect/>
          <a:stretch>
            <a:fillRect/>
          </a:stretch>
        </p:blipFill>
        <p:spPr bwMode="auto">
          <a:xfrm>
            <a:off x="631825" y="1916113"/>
            <a:ext cx="8815388" cy="4002087"/>
          </a:xfrm>
          <a:prstGeom prst="rect">
            <a:avLst/>
          </a:prstGeom>
          <a:noFill/>
          <a:ln w="9525">
            <a:solidFill>
              <a:schemeClr val="tx1"/>
            </a:solidFill>
            <a:miter lim="800000"/>
            <a:headEnd/>
            <a:tailEnd/>
          </a:ln>
        </p:spPr>
      </p:pic>
      <p:sp>
        <p:nvSpPr>
          <p:cNvPr id="110594" name="Text Box 3"/>
          <p:cNvSpPr txBox="1">
            <a:spLocks noChangeArrowheads="1"/>
          </p:cNvSpPr>
          <p:nvPr/>
        </p:nvSpPr>
        <p:spPr bwMode="auto">
          <a:xfrm>
            <a:off x="0" y="1268413"/>
            <a:ext cx="9523413"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（５）パテントマップガイダンスで、</a:t>
            </a:r>
            <a:r>
              <a:rPr lang="ja-JP" altLang="en-US" sz="2400" b="1">
                <a:latin typeface="ＭＳ Ｐゴシック" charset="-128"/>
                <a:ea typeface="ＭＳ Ｐゴシック" charset="-128"/>
              </a:rPr>
              <a:t>“</a:t>
            </a:r>
            <a:r>
              <a:rPr lang="ja-JP" altLang="en-US" sz="2400" b="1">
                <a:latin typeface="Arial" charset="0"/>
                <a:ea typeface="ＭＳ Ｐゴシック" charset="-128"/>
              </a:rPr>
              <a:t>枕</a:t>
            </a:r>
            <a:r>
              <a:rPr lang="ja-JP" altLang="en-US" sz="2400" b="1">
                <a:latin typeface="ＭＳ Ｐゴシック" charset="-128"/>
                <a:ea typeface="ＭＳ Ｐゴシック" charset="-128"/>
              </a:rPr>
              <a:t>”</a:t>
            </a:r>
            <a:r>
              <a:rPr lang="ja-JP" altLang="en-US" sz="2400" b="1">
                <a:latin typeface="Arial" charset="0"/>
                <a:ea typeface="ＭＳ Ｐゴシック" charset="-128"/>
              </a:rPr>
              <a:t>の「分類」もしくは「Ｆターム」を特定。</a:t>
            </a:r>
          </a:p>
        </p:txBody>
      </p:sp>
      <p:sp>
        <p:nvSpPr>
          <p:cNvPr id="110595" name="Oval 5"/>
          <p:cNvSpPr>
            <a:spLocks noChangeArrowheads="1"/>
          </p:cNvSpPr>
          <p:nvPr/>
        </p:nvSpPr>
        <p:spPr bwMode="auto">
          <a:xfrm>
            <a:off x="895350" y="4437063"/>
            <a:ext cx="16398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0596" name="Oval 6"/>
          <p:cNvSpPr>
            <a:spLocks noChangeArrowheads="1"/>
          </p:cNvSpPr>
          <p:nvPr/>
        </p:nvSpPr>
        <p:spPr bwMode="auto">
          <a:xfrm>
            <a:off x="5343525" y="4724400"/>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0597"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ED22CEAC-5045-4EA5-B214-C68E7A47BE50}" type="slidenum">
              <a:rPr lang="en-US" altLang="ja-JP"/>
              <a:pPr>
                <a:defRPr/>
              </a:pPr>
              <a:t>38</a:t>
            </a:fld>
            <a:endParaRPr lang="en-US" altLang="ja-JP" dirty="0"/>
          </a:p>
        </p:txBody>
      </p:sp>
      <p:sp>
        <p:nvSpPr>
          <p:cNvPr id="110599"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スライド番号プレースホルダー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DDB987D1-9C20-498D-8332-B7E3B9CCB1C0}" type="slidenum">
              <a:rPr lang="en-US" altLang="ja-JP" sz="1400">
                <a:latin typeface="Arial" charset="0"/>
                <a:ea typeface="ＭＳ Ｐゴシック" charset="-128"/>
              </a:rPr>
              <a:pPr algn="r"/>
              <a:t>39</a:t>
            </a:fld>
            <a:endParaRPr lang="en-US" altLang="ja-JP" sz="1400">
              <a:latin typeface="Arial" charset="0"/>
              <a:ea typeface="ＭＳ Ｐゴシック" charset="-128"/>
            </a:endParaRPr>
          </a:p>
        </p:txBody>
      </p:sp>
      <p:pic>
        <p:nvPicPr>
          <p:cNvPr id="112642" name="Picture 7"/>
          <p:cNvPicPr>
            <a:picLocks noChangeAspect="1" noChangeArrowheads="1"/>
          </p:cNvPicPr>
          <p:nvPr/>
        </p:nvPicPr>
        <p:blipFill>
          <a:blip r:embed="rId3">
            <a:lum bright="-12000" contrast="12000"/>
          </a:blip>
          <a:srcRect/>
          <a:stretch>
            <a:fillRect/>
          </a:stretch>
        </p:blipFill>
        <p:spPr bwMode="auto">
          <a:xfrm>
            <a:off x="415925" y="1773238"/>
            <a:ext cx="9077325" cy="4748212"/>
          </a:xfrm>
          <a:prstGeom prst="rect">
            <a:avLst/>
          </a:prstGeom>
          <a:noFill/>
          <a:ln w="9525">
            <a:solidFill>
              <a:schemeClr val="tx1"/>
            </a:solidFill>
            <a:miter lim="800000"/>
            <a:headEnd/>
            <a:tailEnd/>
          </a:ln>
        </p:spPr>
      </p:pic>
      <p:sp>
        <p:nvSpPr>
          <p:cNvPr id="112643" name="Text Box 4"/>
          <p:cNvSpPr txBox="1">
            <a:spLocks noChangeArrowheads="1"/>
          </p:cNvSpPr>
          <p:nvPr/>
        </p:nvSpPr>
        <p:spPr bwMode="auto">
          <a:xfrm>
            <a:off x="560388" y="1268413"/>
            <a:ext cx="8656637"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（６）分類は「Ａ４７Ｇ」付近で、Ｆタームのテーマコードは「３Ｂ１０２」。</a:t>
            </a:r>
          </a:p>
        </p:txBody>
      </p:sp>
      <p:sp>
        <p:nvSpPr>
          <p:cNvPr id="112644" name="Oval 5"/>
          <p:cNvSpPr>
            <a:spLocks noChangeArrowheads="1"/>
          </p:cNvSpPr>
          <p:nvPr/>
        </p:nvSpPr>
        <p:spPr bwMode="auto">
          <a:xfrm>
            <a:off x="117475" y="4508500"/>
            <a:ext cx="44465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2645" name="Oval 6"/>
          <p:cNvSpPr>
            <a:spLocks noChangeArrowheads="1"/>
          </p:cNvSpPr>
          <p:nvPr/>
        </p:nvSpPr>
        <p:spPr bwMode="auto">
          <a:xfrm>
            <a:off x="8072438" y="4508500"/>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2646"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F7DE3204-CC53-4142-983C-A8B56801EAC6}" type="slidenum">
              <a:rPr lang="en-US" altLang="ja-JP"/>
              <a:pPr>
                <a:defRPr/>
              </a:pPr>
              <a:t>39</a:t>
            </a:fld>
            <a:endParaRPr lang="en-US" altLang="ja-JP" dirty="0"/>
          </a:p>
        </p:txBody>
      </p:sp>
      <p:sp>
        <p:nvSpPr>
          <p:cNvPr id="112648"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9"/>
          <p:cNvSpPr txBox="1">
            <a:spLocks noChangeArrowheads="1"/>
          </p:cNvSpPr>
          <p:nvPr/>
        </p:nvSpPr>
        <p:spPr bwMode="auto">
          <a:xfrm>
            <a:off x="1344613" y="203200"/>
            <a:ext cx="6450012" cy="641350"/>
          </a:xfrm>
          <a:prstGeom prst="rect">
            <a:avLst/>
          </a:prstGeom>
          <a:noFill/>
          <a:ln w="9525">
            <a:noFill/>
            <a:miter lim="800000"/>
            <a:headEnd/>
            <a:tailEnd/>
          </a:ln>
        </p:spPr>
        <p:txBody>
          <a:bodyPr>
            <a:spAutoFit/>
          </a:bodyPr>
          <a:lstStyle/>
          <a:p>
            <a:pPr>
              <a:spcBef>
                <a:spcPct val="50000"/>
              </a:spcBef>
            </a:pPr>
            <a:r>
              <a:rPr lang="ja-JP" altLang="en-US" sz="3600">
                <a:latin typeface="ＭＳ Ｐゴシック" charset="-128"/>
                <a:ea typeface="ＭＳ Ｐゴシック" charset="-128"/>
              </a:rPr>
              <a:t>　研究ノートとは</a:t>
            </a:r>
          </a:p>
        </p:txBody>
      </p:sp>
      <p:grpSp>
        <p:nvGrpSpPr>
          <p:cNvPr id="40962" name="Group 13"/>
          <p:cNvGrpSpPr>
            <a:grpSpLocks/>
          </p:cNvGrpSpPr>
          <p:nvPr/>
        </p:nvGrpSpPr>
        <p:grpSpPr bwMode="auto">
          <a:xfrm>
            <a:off x="292100" y="1693863"/>
            <a:ext cx="600075" cy="268287"/>
            <a:chOff x="3396" y="2808"/>
            <a:chExt cx="377" cy="169"/>
          </a:xfrm>
        </p:grpSpPr>
        <p:sp>
          <p:nvSpPr>
            <p:cNvPr id="40973" name="Freeform 14"/>
            <p:cNvSpPr>
              <a:spLocks/>
            </p:cNvSpPr>
            <p:nvPr/>
          </p:nvSpPr>
          <p:spPr bwMode="auto">
            <a:xfrm>
              <a:off x="3404" y="2824"/>
              <a:ext cx="201" cy="153"/>
            </a:xfrm>
            <a:custGeom>
              <a:avLst/>
              <a:gdLst>
                <a:gd name="T0" fmla="*/ 176 w 201"/>
                <a:gd name="T1" fmla="*/ 0 h 153"/>
                <a:gd name="T2" fmla="*/ 0 w 201"/>
                <a:gd name="T3" fmla="*/ 40 h 153"/>
                <a:gd name="T4" fmla="*/ 0 w 201"/>
                <a:gd name="T5" fmla="*/ 152 h 153"/>
                <a:gd name="T6" fmla="*/ 24 w 201"/>
                <a:gd name="T7" fmla="*/ 144 h 153"/>
                <a:gd name="T8" fmla="*/ 48 w 201"/>
                <a:gd name="T9" fmla="*/ 152 h 153"/>
                <a:gd name="T10" fmla="*/ 200 w 201"/>
                <a:gd name="T11" fmla="*/ 152 h 153"/>
                <a:gd name="T12" fmla="*/ 0 60000 65536"/>
                <a:gd name="T13" fmla="*/ 0 60000 65536"/>
                <a:gd name="T14" fmla="*/ 0 60000 65536"/>
                <a:gd name="T15" fmla="*/ 0 60000 65536"/>
                <a:gd name="T16" fmla="*/ 0 60000 65536"/>
                <a:gd name="T17" fmla="*/ 0 60000 65536"/>
                <a:gd name="T18" fmla="*/ 0 w 201"/>
                <a:gd name="T19" fmla="*/ 0 h 153"/>
                <a:gd name="T20" fmla="*/ 201 w 201"/>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01" h="153">
                  <a:moveTo>
                    <a:pt x="176" y="0"/>
                  </a:moveTo>
                  <a:lnTo>
                    <a:pt x="0" y="40"/>
                  </a:lnTo>
                  <a:lnTo>
                    <a:pt x="0" y="152"/>
                  </a:lnTo>
                  <a:lnTo>
                    <a:pt x="24" y="144"/>
                  </a:lnTo>
                  <a:lnTo>
                    <a:pt x="48" y="152"/>
                  </a:lnTo>
                  <a:lnTo>
                    <a:pt x="200" y="15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4" name="Freeform 15"/>
            <p:cNvSpPr>
              <a:spLocks/>
            </p:cNvSpPr>
            <p:nvPr/>
          </p:nvSpPr>
          <p:spPr bwMode="auto">
            <a:xfrm>
              <a:off x="3572" y="2824"/>
              <a:ext cx="41" cy="137"/>
            </a:xfrm>
            <a:custGeom>
              <a:avLst/>
              <a:gdLst>
                <a:gd name="T0" fmla="*/ 8 w 41"/>
                <a:gd name="T1" fmla="*/ 0 h 137"/>
                <a:gd name="T2" fmla="*/ 24 w 41"/>
                <a:gd name="T3" fmla="*/ 32 h 137"/>
                <a:gd name="T4" fmla="*/ 40 w 41"/>
                <a:gd name="T5" fmla="*/ 64 h 137"/>
                <a:gd name="T6" fmla="*/ 0 w 41"/>
                <a:gd name="T7" fmla="*/ 136 h 137"/>
                <a:gd name="T8" fmla="*/ 0 60000 65536"/>
                <a:gd name="T9" fmla="*/ 0 60000 65536"/>
                <a:gd name="T10" fmla="*/ 0 60000 65536"/>
                <a:gd name="T11" fmla="*/ 0 60000 65536"/>
                <a:gd name="T12" fmla="*/ 0 w 41"/>
                <a:gd name="T13" fmla="*/ 0 h 137"/>
                <a:gd name="T14" fmla="*/ 41 w 41"/>
                <a:gd name="T15" fmla="*/ 137 h 137"/>
              </a:gdLst>
              <a:ahLst/>
              <a:cxnLst>
                <a:cxn ang="T8">
                  <a:pos x="T0" y="T1"/>
                </a:cxn>
                <a:cxn ang="T9">
                  <a:pos x="T2" y="T3"/>
                </a:cxn>
                <a:cxn ang="T10">
                  <a:pos x="T4" y="T5"/>
                </a:cxn>
                <a:cxn ang="T11">
                  <a:pos x="T6" y="T7"/>
                </a:cxn>
              </a:cxnLst>
              <a:rect l="T12" t="T13" r="T14" b="T15"/>
              <a:pathLst>
                <a:path w="41" h="137">
                  <a:moveTo>
                    <a:pt x="8" y="0"/>
                  </a:moveTo>
                  <a:lnTo>
                    <a:pt x="24" y="32"/>
                  </a:lnTo>
                  <a:lnTo>
                    <a:pt x="40" y="64"/>
                  </a:lnTo>
                  <a:lnTo>
                    <a:pt x="0" y="136"/>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5" name="Freeform 16"/>
            <p:cNvSpPr>
              <a:spLocks/>
            </p:cNvSpPr>
            <p:nvPr/>
          </p:nvSpPr>
          <p:spPr bwMode="auto">
            <a:xfrm>
              <a:off x="3596" y="2848"/>
              <a:ext cx="73" cy="65"/>
            </a:xfrm>
            <a:custGeom>
              <a:avLst/>
              <a:gdLst>
                <a:gd name="T0" fmla="*/ 0 w 73"/>
                <a:gd name="T1" fmla="*/ 0 h 65"/>
                <a:gd name="T2" fmla="*/ 72 w 73"/>
                <a:gd name="T3" fmla="*/ 24 h 65"/>
                <a:gd name="T4" fmla="*/ 72 w 73"/>
                <a:gd name="T5" fmla="*/ 32 h 65"/>
                <a:gd name="T6" fmla="*/ 64 w 73"/>
                <a:gd name="T7" fmla="*/ 56 h 65"/>
                <a:gd name="T8" fmla="*/ 48 w 73"/>
                <a:gd name="T9" fmla="*/ 64 h 65"/>
                <a:gd name="T10" fmla="*/ 16 w 73"/>
                <a:gd name="T11" fmla="*/ 48 h 65"/>
                <a:gd name="T12" fmla="*/ 0 60000 65536"/>
                <a:gd name="T13" fmla="*/ 0 60000 65536"/>
                <a:gd name="T14" fmla="*/ 0 60000 65536"/>
                <a:gd name="T15" fmla="*/ 0 60000 65536"/>
                <a:gd name="T16" fmla="*/ 0 60000 65536"/>
                <a:gd name="T17" fmla="*/ 0 60000 65536"/>
                <a:gd name="T18" fmla="*/ 0 w 73"/>
                <a:gd name="T19" fmla="*/ 0 h 65"/>
                <a:gd name="T20" fmla="*/ 73 w 7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3" h="65">
                  <a:moveTo>
                    <a:pt x="0" y="0"/>
                  </a:moveTo>
                  <a:lnTo>
                    <a:pt x="72" y="24"/>
                  </a:lnTo>
                  <a:lnTo>
                    <a:pt x="72" y="32"/>
                  </a:lnTo>
                  <a:lnTo>
                    <a:pt x="64" y="56"/>
                  </a:lnTo>
                  <a:lnTo>
                    <a:pt x="48" y="64"/>
                  </a:lnTo>
                  <a:lnTo>
                    <a:pt x="16"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6" name="Freeform 17"/>
            <p:cNvSpPr>
              <a:spLocks/>
            </p:cNvSpPr>
            <p:nvPr/>
          </p:nvSpPr>
          <p:spPr bwMode="auto">
            <a:xfrm>
              <a:off x="3588" y="2896"/>
              <a:ext cx="65" cy="49"/>
            </a:xfrm>
            <a:custGeom>
              <a:avLst/>
              <a:gdLst>
                <a:gd name="T0" fmla="*/ 16 w 65"/>
                <a:gd name="T1" fmla="*/ 0 h 49"/>
                <a:gd name="T2" fmla="*/ 56 w 65"/>
                <a:gd name="T3" fmla="*/ 16 h 49"/>
                <a:gd name="T4" fmla="*/ 64 w 65"/>
                <a:gd name="T5" fmla="*/ 24 h 49"/>
                <a:gd name="T6" fmla="*/ 48 w 65"/>
                <a:gd name="T7" fmla="*/ 48 h 49"/>
                <a:gd name="T8" fmla="*/ 40 w 65"/>
                <a:gd name="T9" fmla="*/ 48 h 49"/>
                <a:gd name="T10" fmla="*/ 0 w 65"/>
                <a:gd name="T11" fmla="*/ 32 h 49"/>
                <a:gd name="T12" fmla="*/ 0 60000 65536"/>
                <a:gd name="T13" fmla="*/ 0 60000 65536"/>
                <a:gd name="T14" fmla="*/ 0 60000 65536"/>
                <a:gd name="T15" fmla="*/ 0 60000 65536"/>
                <a:gd name="T16" fmla="*/ 0 60000 65536"/>
                <a:gd name="T17" fmla="*/ 0 60000 65536"/>
                <a:gd name="T18" fmla="*/ 0 w 65"/>
                <a:gd name="T19" fmla="*/ 0 h 49"/>
                <a:gd name="T20" fmla="*/ 65 w 6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5" h="49">
                  <a:moveTo>
                    <a:pt x="16" y="0"/>
                  </a:moveTo>
                  <a:lnTo>
                    <a:pt x="56" y="16"/>
                  </a:lnTo>
                  <a:lnTo>
                    <a:pt x="64" y="24"/>
                  </a:lnTo>
                  <a:lnTo>
                    <a:pt x="48" y="48"/>
                  </a:lnTo>
                  <a:lnTo>
                    <a:pt x="40" y="48"/>
                  </a:lnTo>
                  <a:lnTo>
                    <a:pt x="0" y="3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7" name="Freeform 18"/>
            <p:cNvSpPr>
              <a:spLocks/>
            </p:cNvSpPr>
            <p:nvPr/>
          </p:nvSpPr>
          <p:spPr bwMode="auto">
            <a:xfrm>
              <a:off x="3572" y="2936"/>
              <a:ext cx="57" cy="41"/>
            </a:xfrm>
            <a:custGeom>
              <a:avLst/>
              <a:gdLst>
                <a:gd name="T0" fmla="*/ 16 w 57"/>
                <a:gd name="T1" fmla="*/ 0 h 41"/>
                <a:gd name="T2" fmla="*/ 56 w 57"/>
                <a:gd name="T3" fmla="*/ 8 h 41"/>
                <a:gd name="T4" fmla="*/ 56 w 57"/>
                <a:gd name="T5" fmla="*/ 16 h 41"/>
                <a:gd name="T6" fmla="*/ 48 w 57"/>
                <a:gd name="T7" fmla="*/ 32 h 41"/>
                <a:gd name="T8" fmla="*/ 40 w 57"/>
                <a:gd name="T9" fmla="*/ 40 h 41"/>
                <a:gd name="T10" fmla="*/ 0 w 57"/>
                <a:gd name="T11" fmla="*/ 24 h 41"/>
                <a:gd name="T12" fmla="*/ 0 60000 65536"/>
                <a:gd name="T13" fmla="*/ 0 60000 65536"/>
                <a:gd name="T14" fmla="*/ 0 60000 65536"/>
                <a:gd name="T15" fmla="*/ 0 60000 65536"/>
                <a:gd name="T16" fmla="*/ 0 60000 65536"/>
                <a:gd name="T17" fmla="*/ 0 60000 65536"/>
                <a:gd name="T18" fmla="*/ 0 w 57"/>
                <a:gd name="T19" fmla="*/ 0 h 41"/>
                <a:gd name="T20" fmla="*/ 57 w 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7" h="41">
                  <a:moveTo>
                    <a:pt x="16" y="0"/>
                  </a:moveTo>
                  <a:lnTo>
                    <a:pt x="56" y="8"/>
                  </a:lnTo>
                  <a:lnTo>
                    <a:pt x="56" y="16"/>
                  </a:lnTo>
                  <a:lnTo>
                    <a:pt x="48" y="32"/>
                  </a:lnTo>
                  <a:lnTo>
                    <a:pt x="40"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8" name="Freeform 19"/>
            <p:cNvSpPr>
              <a:spLocks/>
            </p:cNvSpPr>
            <p:nvPr/>
          </p:nvSpPr>
          <p:spPr bwMode="auto">
            <a:xfrm>
              <a:off x="3428" y="2872"/>
              <a:ext cx="153" cy="97"/>
            </a:xfrm>
            <a:custGeom>
              <a:avLst/>
              <a:gdLst>
                <a:gd name="T0" fmla="*/ 144 w 153"/>
                <a:gd name="T1" fmla="*/ 80 h 97"/>
                <a:gd name="T2" fmla="*/ 136 w 153"/>
                <a:gd name="T3" fmla="*/ 96 h 97"/>
                <a:gd name="T4" fmla="*/ 120 w 153"/>
                <a:gd name="T5" fmla="*/ 80 h 97"/>
                <a:gd name="T6" fmla="*/ 120 w 153"/>
                <a:gd name="T7" fmla="*/ 64 h 97"/>
                <a:gd name="T8" fmla="*/ 128 w 153"/>
                <a:gd name="T9" fmla="*/ 40 h 97"/>
                <a:gd name="T10" fmla="*/ 152 w 153"/>
                <a:gd name="T11" fmla="*/ 24 h 97"/>
                <a:gd name="T12" fmla="*/ 128 w 153"/>
                <a:gd name="T13" fmla="*/ 0 h 97"/>
                <a:gd name="T14" fmla="*/ 104 w 153"/>
                <a:gd name="T15" fmla="*/ 24 h 97"/>
                <a:gd name="T16" fmla="*/ 80 w 153"/>
                <a:gd name="T17" fmla="*/ 40 h 97"/>
                <a:gd name="T18" fmla="*/ 48 w 153"/>
                <a:gd name="T19" fmla="*/ 48 h 97"/>
                <a:gd name="T20" fmla="*/ 24 w 153"/>
                <a:gd name="T21" fmla="*/ 40 h 97"/>
                <a:gd name="T22" fmla="*/ 0 w 153"/>
                <a:gd name="T23" fmla="*/ 2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97"/>
                <a:gd name="T38" fmla="*/ 153 w 15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97">
                  <a:moveTo>
                    <a:pt x="144" y="80"/>
                  </a:moveTo>
                  <a:lnTo>
                    <a:pt x="136" y="96"/>
                  </a:lnTo>
                  <a:lnTo>
                    <a:pt x="120" y="80"/>
                  </a:lnTo>
                  <a:lnTo>
                    <a:pt x="120" y="64"/>
                  </a:lnTo>
                  <a:lnTo>
                    <a:pt x="128" y="40"/>
                  </a:lnTo>
                  <a:lnTo>
                    <a:pt x="152" y="24"/>
                  </a:lnTo>
                  <a:lnTo>
                    <a:pt x="128" y="0"/>
                  </a:lnTo>
                  <a:lnTo>
                    <a:pt x="104" y="24"/>
                  </a:lnTo>
                  <a:lnTo>
                    <a:pt x="80" y="40"/>
                  </a:lnTo>
                  <a:lnTo>
                    <a:pt x="48" y="48"/>
                  </a:lnTo>
                  <a:lnTo>
                    <a:pt x="24"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79" name="Freeform 20"/>
            <p:cNvSpPr>
              <a:spLocks/>
            </p:cNvSpPr>
            <p:nvPr/>
          </p:nvSpPr>
          <p:spPr bwMode="auto">
            <a:xfrm>
              <a:off x="3572" y="2808"/>
              <a:ext cx="201" cy="49"/>
            </a:xfrm>
            <a:custGeom>
              <a:avLst/>
              <a:gdLst>
                <a:gd name="T0" fmla="*/ 0 w 201"/>
                <a:gd name="T1" fmla="*/ 16 h 49"/>
                <a:gd name="T2" fmla="*/ 176 w 201"/>
                <a:gd name="T3" fmla="*/ 0 h 49"/>
                <a:gd name="T4" fmla="*/ 192 w 201"/>
                <a:gd name="T5" fmla="*/ 8 h 49"/>
                <a:gd name="T6" fmla="*/ 200 w 201"/>
                <a:gd name="T7" fmla="*/ 16 h 49"/>
                <a:gd name="T8" fmla="*/ 200 w 201"/>
                <a:gd name="T9" fmla="*/ 24 h 49"/>
                <a:gd name="T10" fmla="*/ 184 w 201"/>
                <a:gd name="T11" fmla="*/ 32 h 49"/>
                <a:gd name="T12" fmla="*/ 40 w 201"/>
                <a:gd name="T13" fmla="*/ 48 h 49"/>
                <a:gd name="T14" fmla="*/ 0 60000 65536"/>
                <a:gd name="T15" fmla="*/ 0 60000 65536"/>
                <a:gd name="T16" fmla="*/ 0 60000 65536"/>
                <a:gd name="T17" fmla="*/ 0 60000 65536"/>
                <a:gd name="T18" fmla="*/ 0 60000 65536"/>
                <a:gd name="T19" fmla="*/ 0 60000 65536"/>
                <a:gd name="T20" fmla="*/ 0 60000 65536"/>
                <a:gd name="T21" fmla="*/ 0 w 201"/>
                <a:gd name="T22" fmla="*/ 0 h 49"/>
                <a:gd name="T23" fmla="*/ 201 w 20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49">
                  <a:moveTo>
                    <a:pt x="0" y="16"/>
                  </a:moveTo>
                  <a:lnTo>
                    <a:pt x="176" y="0"/>
                  </a:lnTo>
                  <a:lnTo>
                    <a:pt x="192" y="8"/>
                  </a:lnTo>
                  <a:lnTo>
                    <a:pt x="200" y="16"/>
                  </a:lnTo>
                  <a:lnTo>
                    <a:pt x="200" y="24"/>
                  </a:lnTo>
                  <a:lnTo>
                    <a:pt x="184" y="32"/>
                  </a:lnTo>
                  <a:lnTo>
                    <a:pt x="40"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0980" name="Line 21"/>
            <p:cNvSpPr>
              <a:spLocks noChangeShapeType="1"/>
            </p:cNvSpPr>
            <p:nvPr/>
          </p:nvSpPr>
          <p:spPr bwMode="auto">
            <a:xfrm>
              <a:off x="3404" y="2864"/>
              <a:ext cx="0" cy="112"/>
            </a:xfrm>
            <a:prstGeom prst="line">
              <a:avLst/>
            </a:prstGeom>
            <a:noFill/>
            <a:ln w="6350">
              <a:solidFill>
                <a:srgbClr val="000000"/>
              </a:solidFill>
              <a:round/>
              <a:headEnd/>
              <a:tailEnd/>
            </a:ln>
          </p:spPr>
          <p:txBody>
            <a:bodyPr wrap="none" anchor="ctr">
              <a:spAutoFit/>
            </a:bodyPr>
            <a:lstStyle/>
            <a:p>
              <a:endParaRPr lang="ja-JP" altLang="en-US"/>
            </a:p>
          </p:txBody>
        </p:sp>
        <p:sp>
          <p:nvSpPr>
            <p:cNvPr id="40981" name="Line 22"/>
            <p:cNvSpPr>
              <a:spLocks noChangeShapeType="1"/>
            </p:cNvSpPr>
            <p:nvPr/>
          </p:nvSpPr>
          <p:spPr bwMode="auto">
            <a:xfrm>
              <a:off x="3396" y="2864"/>
              <a:ext cx="0" cy="112"/>
            </a:xfrm>
            <a:prstGeom prst="line">
              <a:avLst/>
            </a:prstGeom>
            <a:noFill/>
            <a:ln w="6350">
              <a:solidFill>
                <a:srgbClr val="000000"/>
              </a:solidFill>
              <a:round/>
              <a:headEnd/>
              <a:tailEnd/>
            </a:ln>
          </p:spPr>
          <p:txBody>
            <a:bodyPr wrap="none" anchor="ctr">
              <a:spAutoFit/>
            </a:bodyPr>
            <a:lstStyle/>
            <a:p>
              <a:endParaRPr lang="ja-JP" altLang="en-US"/>
            </a:p>
          </p:txBody>
        </p:sp>
      </p:grpSp>
      <p:sp>
        <p:nvSpPr>
          <p:cNvPr id="40963" name="Rectangle 23"/>
          <p:cNvSpPr>
            <a:spLocks noChangeArrowheads="1"/>
          </p:cNvSpPr>
          <p:nvPr/>
        </p:nvSpPr>
        <p:spPr bwMode="auto">
          <a:xfrm>
            <a:off x="1065213" y="1568450"/>
            <a:ext cx="2447925" cy="522288"/>
          </a:xfrm>
          <a:prstGeom prst="rect">
            <a:avLst/>
          </a:prstGeom>
          <a:noFill/>
          <a:ln w="9525">
            <a:noFill/>
            <a:miter lim="800000"/>
            <a:headEnd/>
            <a:tailEnd/>
          </a:ln>
        </p:spPr>
        <p:txBody>
          <a:bodyPr>
            <a:spAutoFit/>
          </a:bodyPr>
          <a:lstStyle/>
          <a:p>
            <a:r>
              <a:rPr lang="ja-JP" altLang="en-US" sz="2800" b="1">
                <a:ea typeface="ＭＳ Ｐゴシック" charset="-128"/>
              </a:rPr>
              <a:t>研究ノートとは</a:t>
            </a:r>
            <a:endParaRPr lang="en-US" altLang="ja-JP" sz="2800" b="1">
              <a:ea typeface="ＭＳ Ｐゴシック" charset="-128"/>
            </a:endParaRPr>
          </a:p>
        </p:txBody>
      </p:sp>
      <p:sp>
        <p:nvSpPr>
          <p:cNvPr id="40964" name="Text Box 25"/>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zh-CN" sz="2800">
              <a:latin typeface="ＭＳ Ｐゴシック" charset="-128"/>
              <a:ea typeface="ＭＳ Ｐゴシック" charset="-128"/>
            </a:endParaRPr>
          </a:p>
        </p:txBody>
      </p:sp>
      <p:pic>
        <p:nvPicPr>
          <p:cNvPr id="40965" name="Picture 2" descr="C:\Users\IPrism\AppData\Local\Microsoft\Windows\Temporary Internet Files\Low\Content.IE5\UHFHOAMR\MC900432665[1].PNG"/>
          <p:cNvPicPr>
            <a:picLocks noChangeAspect="1" noChangeArrowheads="1"/>
          </p:cNvPicPr>
          <p:nvPr/>
        </p:nvPicPr>
        <p:blipFill>
          <a:blip r:embed="rId3"/>
          <a:srcRect/>
          <a:stretch>
            <a:fillRect/>
          </a:stretch>
        </p:blipFill>
        <p:spPr bwMode="auto">
          <a:xfrm>
            <a:off x="3170238" y="1901825"/>
            <a:ext cx="3151187" cy="3151188"/>
          </a:xfrm>
          <a:prstGeom prst="rect">
            <a:avLst/>
          </a:prstGeom>
          <a:noFill/>
          <a:ln w="9525">
            <a:noFill/>
            <a:miter lim="800000"/>
            <a:headEnd/>
            <a:tailEnd/>
          </a:ln>
        </p:spPr>
      </p:pic>
      <p:sp>
        <p:nvSpPr>
          <p:cNvPr id="2" name="右矢印吹き出し 1"/>
          <p:cNvSpPr/>
          <p:nvPr/>
        </p:nvSpPr>
        <p:spPr>
          <a:xfrm>
            <a:off x="465138" y="2205038"/>
            <a:ext cx="2470150" cy="2016125"/>
          </a:xfrm>
          <a:prstGeom prst="rightArrowCallou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srgbClr val="000000"/>
                </a:solidFill>
                <a:latin typeface="Tw Cen MT" pitchFamily="34" charset="0"/>
                <a:ea typeface="ＭＳ Ｐゴシック" pitchFamily="50" charset="-128"/>
              </a:rPr>
              <a:t>手書きが原則で、日付、記入者のサイン、確認者のサインが必要</a:t>
            </a:r>
            <a:endParaRPr lang="en-US" altLang="ja-JP" b="1" dirty="0">
              <a:solidFill>
                <a:srgbClr val="000000"/>
              </a:solidFill>
              <a:latin typeface="Tw Cen MT" pitchFamily="34" charset="0"/>
              <a:ea typeface="ＭＳ Ｐゴシック" pitchFamily="50" charset="-128"/>
            </a:endParaRPr>
          </a:p>
        </p:txBody>
      </p:sp>
      <p:sp>
        <p:nvSpPr>
          <p:cNvPr id="3" name="左矢印吹き出し 2"/>
          <p:cNvSpPr/>
          <p:nvPr/>
        </p:nvSpPr>
        <p:spPr>
          <a:xfrm>
            <a:off x="6530975" y="2041525"/>
            <a:ext cx="2525713" cy="2179638"/>
          </a:xfrm>
          <a:prstGeom prst="leftArrow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spcBef>
                <a:spcPct val="50000"/>
              </a:spcBef>
              <a:defRPr/>
            </a:pPr>
            <a:r>
              <a:rPr lang="ja-JP" altLang="en-US" b="1" dirty="0">
                <a:ea typeface="ＭＳ Ｐゴシック" pitchFamily="50" charset="-128"/>
              </a:rPr>
              <a:t>実験のデータやアイデアなどを記録するもの</a:t>
            </a:r>
            <a:endParaRPr lang="zh-CN" altLang="en-US" b="1" dirty="0">
              <a:ea typeface="ＭＳ Ｐゴシック" pitchFamily="50" charset="-128"/>
            </a:endParaRPr>
          </a:p>
        </p:txBody>
      </p:sp>
      <p:pic>
        <p:nvPicPr>
          <p:cNvPr id="40968" name="Picture 8" descr="BS00580_"/>
          <p:cNvPicPr>
            <a:picLocks noChangeAspect="1" noChangeArrowheads="1"/>
          </p:cNvPicPr>
          <p:nvPr/>
        </p:nvPicPr>
        <p:blipFill>
          <a:blip r:embed="rId4"/>
          <a:srcRect/>
          <a:stretch>
            <a:fillRect/>
          </a:stretch>
        </p:blipFill>
        <p:spPr bwMode="auto">
          <a:xfrm>
            <a:off x="6824663" y="4760913"/>
            <a:ext cx="2376487" cy="2003425"/>
          </a:xfrm>
          <a:prstGeom prst="rect">
            <a:avLst/>
          </a:prstGeom>
          <a:noFill/>
          <a:ln w="9525">
            <a:noFill/>
            <a:miter lim="800000"/>
            <a:headEnd/>
            <a:tailEnd/>
          </a:ln>
        </p:spPr>
      </p:pic>
      <p:sp>
        <p:nvSpPr>
          <p:cNvPr id="40969" name="Rectangle 5"/>
          <p:cNvSpPr>
            <a:spLocks noChangeArrowheads="1"/>
          </p:cNvSpPr>
          <p:nvPr/>
        </p:nvSpPr>
        <p:spPr bwMode="auto">
          <a:xfrm>
            <a:off x="342900" y="5062538"/>
            <a:ext cx="5827713" cy="738187"/>
          </a:xfrm>
          <a:prstGeom prst="rect">
            <a:avLst/>
          </a:prstGeom>
          <a:noFill/>
          <a:ln w="9525">
            <a:noFill/>
            <a:miter lim="800000"/>
            <a:headEnd/>
            <a:tailEnd/>
          </a:ln>
        </p:spPr>
        <p:txBody>
          <a:bodyPr>
            <a:spAutoFit/>
          </a:bodyPr>
          <a:lstStyle/>
          <a:p>
            <a:r>
              <a:rPr lang="ja-JP" altLang="en-US" sz="1200" b="1">
                <a:latin typeface="ＭＳ Ｐゴシック" charset="-128"/>
                <a:ea typeface="ＭＳ Ｐゴシック" charset="-128"/>
              </a:rPr>
              <a:t>現状調査アンケート結果　（</a:t>
            </a:r>
            <a:r>
              <a:rPr lang="en-US" altLang="ja-JP" sz="1200" b="1">
                <a:latin typeface="ＭＳ Ｐゴシック" charset="-128"/>
                <a:ea typeface="ＭＳ Ｐゴシック" charset="-128"/>
              </a:rPr>
              <a:t>2012</a:t>
            </a:r>
            <a:r>
              <a:rPr lang="ja-JP" altLang="en-US" sz="1200" b="1">
                <a:latin typeface="ＭＳ Ｐゴシック" charset="-128"/>
                <a:ea typeface="ＭＳ Ｐゴシック" charset="-128"/>
              </a:rPr>
              <a:t>年</a:t>
            </a:r>
            <a:r>
              <a:rPr lang="en-US" altLang="ja-JP" sz="1200" b="1">
                <a:latin typeface="ＭＳ Ｐゴシック" charset="-128"/>
                <a:ea typeface="ＭＳ Ｐゴシック" charset="-128"/>
              </a:rPr>
              <a:t>7</a:t>
            </a:r>
            <a:r>
              <a:rPr lang="ja-JP" altLang="en-US" sz="1200" b="1">
                <a:latin typeface="ＭＳ Ｐゴシック" charset="-128"/>
                <a:ea typeface="ＭＳ Ｐゴシック" charset="-128"/>
              </a:rPr>
              <a:t>月実施）</a:t>
            </a:r>
            <a:endParaRPr lang="en-US" altLang="ja-JP" sz="1200" b="1">
              <a:latin typeface="ＭＳ Ｐゴシック" charset="-128"/>
              <a:ea typeface="ＭＳ Ｐゴシック" charset="-128"/>
            </a:endParaRPr>
          </a:p>
          <a:p>
            <a:r>
              <a:rPr lang="ja-JP" altLang="en-US" sz="1200" b="1">
                <a:latin typeface="ＭＳ Ｐゴシック" charset="-128"/>
                <a:ea typeface="ＭＳ Ｐゴシック" charset="-128"/>
              </a:rPr>
              <a:t>「研究ノートの記載方法について」　　　　　　研究開発従事者回答数</a:t>
            </a:r>
            <a:r>
              <a:rPr lang="en-US" altLang="ja-JP" sz="1200" b="1">
                <a:latin typeface="ＭＳ Ｐゴシック" charset="-128"/>
                <a:ea typeface="ＭＳ Ｐゴシック" charset="-128"/>
              </a:rPr>
              <a:t>213</a:t>
            </a:r>
            <a:r>
              <a:rPr lang="ja-JP" altLang="en-US" sz="1200" b="1">
                <a:latin typeface="ＭＳ Ｐゴシック" charset="-128"/>
                <a:ea typeface="ＭＳ Ｐゴシック" charset="-128"/>
              </a:rPr>
              <a:t>件中</a:t>
            </a:r>
            <a:endParaRPr lang="en-US" altLang="ja-JP" sz="1200" b="1">
              <a:latin typeface="ＭＳ Ｐゴシック" charset="-128"/>
              <a:ea typeface="ＭＳ Ｐゴシック" charset="-128"/>
            </a:endParaRPr>
          </a:p>
          <a:p>
            <a:r>
              <a:rPr lang="ja-JP" altLang="en-US">
                <a:ea typeface="ＭＳ Ｐゴシック" charset="-128"/>
              </a:rPr>
              <a:t>　　　　</a:t>
            </a:r>
            <a:endParaRPr lang="en-US" altLang="ja-JP">
              <a:ea typeface="ＭＳ Ｐゴシック" charset="-128"/>
            </a:endParaRPr>
          </a:p>
        </p:txBody>
      </p:sp>
      <p:sp>
        <p:nvSpPr>
          <p:cNvPr id="40970" name="Rectangle 11"/>
          <p:cNvSpPr>
            <a:spLocks noChangeArrowheads="1"/>
          </p:cNvSpPr>
          <p:nvPr/>
        </p:nvSpPr>
        <p:spPr bwMode="auto">
          <a:xfrm>
            <a:off x="280988" y="5516563"/>
            <a:ext cx="3424237" cy="1939925"/>
          </a:xfrm>
          <a:prstGeom prst="rect">
            <a:avLst/>
          </a:prstGeom>
          <a:noFill/>
          <a:ln w="9525">
            <a:noFill/>
            <a:miter lim="800000"/>
            <a:headEnd/>
            <a:tailEnd/>
          </a:ln>
        </p:spPr>
        <p:txBody>
          <a:bodyPr>
            <a:spAutoFit/>
          </a:bodyPr>
          <a:lstStyle/>
          <a:p>
            <a:pPr algn="ctr"/>
            <a:r>
              <a:rPr lang="ja-JP" altLang="en-US" sz="1600" b="1">
                <a:latin typeface="ＭＳ Ｐゴシック" charset="-128"/>
                <a:ea typeface="ＭＳ Ｐゴシック" charset="-128"/>
              </a:rPr>
              <a:t>紙媒体　　　　　　　　　</a:t>
            </a:r>
            <a:r>
              <a:rPr lang="en-US" altLang="ja-JP" sz="1600" b="1">
                <a:latin typeface="ＭＳ Ｐゴシック" charset="-128"/>
                <a:ea typeface="ＭＳ Ｐゴシック" charset="-128"/>
              </a:rPr>
              <a:t>65</a:t>
            </a:r>
            <a:r>
              <a:rPr lang="ja-JP" altLang="en-US" sz="1600" b="1">
                <a:latin typeface="ＭＳ Ｐゴシック" charset="-128"/>
                <a:ea typeface="ＭＳ Ｐゴシック" charset="-128"/>
              </a:rPr>
              <a:t>％</a:t>
            </a:r>
            <a:endParaRPr lang="en-US" altLang="ja-JP" sz="1600" b="1">
              <a:latin typeface="ＭＳ Ｐゴシック" charset="-128"/>
              <a:ea typeface="ＭＳ Ｐゴシック" charset="-128"/>
            </a:endParaRPr>
          </a:p>
          <a:p>
            <a:pPr algn="ctr"/>
            <a:r>
              <a:rPr lang="ja-JP" altLang="en-US" sz="1600" b="1">
                <a:solidFill>
                  <a:srgbClr val="000000"/>
                </a:solidFill>
                <a:latin typeface="ＭＳ Ｐゴシック" charset="-128"/>
                <a:ea typeface="ＭＳ Ｐゴシック" charset="-128"/>
              </a:rPr>
              <a:t>電子化　　　　　　　　　</a:t>
            </a:r>
            <a:r>
              <a:rPr lang="en-US" altLang="ja-JP" sz="1600" b="1">
                <a:solidFill>
                  <a:srgbClr val="000000"/>
                </a:solidFill>
                <a:latin typeface="ＭＳ Ｐゴシック" charset="-128"/>
                <a:ea typeface="ＭＳ Ｐゴシック" charset="-128"/>
              </a:rPr>
              <a:t>25</a:t>
            </a:r>
            <a:r>
              <a:rPr lang="ja-JP" altLang="en-US" sz="1600" b="1">
                <a:solidFill>
                  <a:srgbClr val="000000"/>
                </a:solidFill>
                <a:latin typeface="ＭＳ Ｐゴシック" charset="-128"/>
                <a:ea typeface="ＭＳ Ｐゴシック" charset="-128"/>
              </a:rPr>
              <a:t>％</a:t>
            </a:r>
            <a:endParaRPr lang="en-US" altLang="ja-JP" sz="1600" b="1">
              <a:solidFill>
                <a:srgbClr val="000000"/>
              </a:solidFill>
              <a:latin typeface="ＭＳ Ｐゴシック" charset="-128"/>
              <a:ea typeface="ＭＳ Ｐゴシック" charset="-128"/>
            </a:endParaRPr>
          </a:p>
          <a:p>
            <a:pPr algn="ctr"/>
            <a:r>
              <a:rPr lang="ja-JP" altLang="en-US" sz="1600" b="1">
                <a:latin typeface="ＭＳ Ｐゴシック" charset="-128"/>
                <a:ea typeface="ＭＳ Ｐゴシック" charset="-128"/>
              </a:rPr>
              <a:t>記載していない　　　　</a:t>
            </a:r>
            <a:r>
              <a:rPr lang="en-US" altLang="ja-JP" sz="1600" b="1">
                <a:latin typeface="ＭＳ Ｐゴシック" charset="-128"/>
                <a:ea typeface="ＭＳ Ｐゴシック" charset="-128"/>
              </a:rPr>
              <a:t>1</a:t>
            </a:r>
            <a:r>
              <a:rPr lang="ja-JP" altLang="en-US" sz="1600" b="1">
                <a:latin typeface="ＭＳ Ｐゴシック" charset="-128"/>
                <a:ea typeface="ＭＳ Ｐゴシック" charset="-128"/>
              </a:rPr>
              <a:t>０％</a:t>
            </a:r>
            <a:endParaRPr lang="zh-CN" altLang="en-US" sz="1600" b="1">
              <a:latin typeface="ＭＳ Ｐゴシック" charset="-128"/>
              <a:ea typeface="ＭＳ Ｐゴシック" charset="-128"/>
            </a:endParaRPr>
          </a:p>
          <a:p>
            <a:pPr algn="ctr"/>
            <a:endParaRPr lang="en-US" altLang="ja-JP" sz="2400" b="1">
              <a:solidFill>
                <a:srgbClr val="000000"/>
              </a:solidFill>
              <a:latin typeface="ＭＳ Ｐゴシック" charset="-128"/>
              <a:ea typeface="ＭＳ Ｐゴシック" charset="-128"/>
            </a:endParaRPr>
          </a:p>
          <a:p>
            <a:pPr algn="ctr"/>
            <a:endParaRPr lang="zh-CN" altLang="en-US" sz="2400" b="1">
              <a:solidFill>
                <a:srgbClr val="000000"/>
              </a:solidFill>
              <a:latin typeface="ＭＳ Ｐゴシック" charset="-128"/>
              <a:ea typeface="ＭＳ Ｐゴシック" charset="-128"/>
            </a:endParaRPr>
          </a:p>
          <a:p>
            <a:pPr algn="ctr"/>
            <a:endParaRPr lang="zh-CN" altLang="en-US" sz="2400" b="1">
              <a:latin typeface="ＭＳ Ｐゴシック" charset="-128"/>
              <a:ea typeface="ＭＳ Ｐゴシック" charset="-128"/>
            </a:endParaRPr>
          </a:p>
        </p:txBody>
      </p:sp>
      <p:sp>
        <p:nvSpPr>
          <p:cNvPr id="40971" name="正方形/長方形 4"/>
          <p:cNvSpPr>
            <a:spLocks noChangeArrowheads="1"/>
          </p:cNvSpPr>
          <p:nvPr/>
        </p:nvSpPr>
        <p:spPr bwMode="auto">
          <a:xfrm>
            <a:off x="342900" y="4683125"/>
            <a:ext cx="9290050" cy="369888"/>
          </a:xfrm>
          <a:prstGeom prst="rect">
            <a:avLst/>
          </a:prstGeom>
          <a:noFill/>
          <a:ln w="9525">
            <a:noFill/>
            <a:miter lim="800000"/>
            <a:headEnd/>
            <a:tailEnd/>
          </a:ln>
        </p:spPr>
        <p:txBody>
          <a:bodyPr>
            <a:spAutoFit/>
          </a:bodyPr>
          <a:lstStyle/>
          <a:p>
            <a:r>
              <a:rPr lang="en-US" altLang="ja-JP" b="1">
                <a:solidFill>
                  <a:srgbClr val="FF0000"/>
                </a:solidFill>
                <a:ea typeface="ＭＳ Ｐゴシック" charset="-128"/>
              </a:rPr>
              <a:t>※</a:t>
            </a:r>
            <a:r>
              <a:rPr lang="ja-JP" altLang="en-US" b="1">
                <a:ea typeface="ＭＳ Ｐゴシック" charset="-128"/>
              </a:rPr>
              <a:t>手書きで証明する必要性がなくなった　→研究ノートの電子化</a:t>
            </a:r>
          </a:p>
        </p:txBody>
      </p:sp>
      <p:sp>
        <p:nvSpPr>
          <p:cNvPr id="4" name="スライド番号プレースホルダー 3"/>
          <p:cNvSpPr>
            <a:spLocks noGrp="1"/>
          </p:cNvSpPr>
          <p:nvPr>
            <p:ph type="sldNum" sz="quarter" idx="12"/>
          </p:nvPr>
        </p:nvSpPr>
        <p:spPr>
          <a:xfrm>
            <a:off x="9328150" y="6569075"/>
            <a:ext cx="577850" cy="244475"/>
          </a:xfrm>
        </p:spPr>
        <p:txBody>
          <a:bodyPr>
            <a:normAutofit fontScale="85000" lnSpcReduction="20000"/>
          </a:bodyPr>
          <a:lstStyle/>
          <a:p>
            <a:pPr>
              <a:defRPr/>
            </a:pPr>
            <a:fld id="{0EFDD3A5-DFA0-4B3A-8692-14EC4B4181F1}" type="slidenum">
              <a:rPr lang="en-US" altLang="ja-JP"/>
              <a:pPr>
                <a:defRPr/>
              </a:pPr>
              <a:t>4</a:t>
            </a:fld>
            <a:endParaRPr lang="en-US" altLang="ja-JP"/>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7" descr="MAKURA3"/>
          <p:cNvPicPr>
            <a:picLocks noChangeAspect="1" noChangeArrowheads="1"/>
          </p:cNvPicPr>
          <p:nvPr/>
        </p:nvPicPr>
        <p:blipFill>
          <a:blip r:embed="rId3">
            <a:lum bright="-6000" contrast="12000"/>
          </a:blip>
          <a:srcRect/>
          <a:stretch>
            <a:fillRect/>
          </a:stretch>
        </p:blipFill>
        <p:spPr bwMode="auto">
          <a:xfrm>
            <a:off x="631825" y="1700213"/>
            <a:ext cx="8399463" cy="4606925"/>
          </a:xfrm>
          <a:prstGeom prst="rect">
            <a:avLst/>
          </a:prstGeom>
          <a:noFill/>
          <a:ln w="9525">
            <a:solidFill>
              <a:schemeClr val="tx1"/>
            </a:solidFill>
            <a:miter lim="800000"/>
            <a:headEnd/>
            <a:tailEnd/>
          </a:ln>
        </p:spPr>
      </p:pic>
      <p:sp>
        <p:nvSpPr>
          <p:cNvPr id="114690" name="Text Box 4"/>
          <p:cNvSpPr txBox="1">
            <a:spLocks noChangeArrowheads="1"/>
          </p:cNvSpPr>
          <p:nvPr/>
        </p:nvSpPr>
        <p:spPr bwMode="auto">
          <a:xfrm>
            <a:off x="776288" y="1268413"/>
            <a:ext cx="8656637"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（７）適切な観点は「</a:t>
            </a:r>
            <a:r>
              <a:rPr lang="en-US" altLang="ja-JP" sz="2400" b="1">
                <a:latin typeface="ＭＳ Ｐゴシック" charset="-128"/>
                <a:ea typeface="ＭＳ Ｐゴシック" charset="-128"/>
              </a:rPr>
              <a:t>AB06</a:t>
            </a:r>
            <a:r>
              <a:rPr lang="ja-JP" altLang="en-US" sz="2400" b="1">
                <a:latin typeface="ＭＳ Ｐゴシック" charset="-128"/>
                <a:ea typeface="ＭＳ Ｐゴシック" charset="-128"/>
              </a:rPr>
              <a:t>」</a:t>
            </a:r>
          </a:p>
        </p:txBody>
      </p:sp>
      <p:sp>
        <p:nvSpPr>
          <p:cNvPr id="114691" name="Oval 6"/>
          <p:cNvSpPr>
            <a:spLocks noChangeArrowheads="1"/>
          </p:cNvSpPr>
          <p:nvPr/>
        </p:nvSpPr>
        <p:spPr bwMode="auto">
          <a:xfrm>
            <a:off x="5024438" y="3413125"/>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4692"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6A5102C1-8542-4AE7-B235-D8BC11F45E54}" type="slidenum">
              <a:rPr lang="en-US" altLang="ja-JP"/>
              <a:pPr>
                <a:defRPr/>
              </a:pPr>
              <a:t>40</a:t>
            </a:fld>
            <a:endParaRPr lang="en-US" altLang="ja-JP" dirty="0"/>
          </a:p>
        </p:txBody>
      </p:sp>
      <p:sp>
        <p:nvSpPr>
          <p:cNvPr id="114694"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7" descr="MAKURA4"/>
          <p:cNvPicPr>
            <a:picLocks noChangeAspect="1" noChangeArrowheads="1"/>
          </p:cNvPicPr>
          <p:nvPr/>
        </p:nvPicPr>
        <p:blipFill>
          <a:blip r:embed="rId3">
            <a:lum bright="-12000" contrast="12000"/>
          </a:blip>
          <a:srcRect/>
          <a:stretch>
            <a:fillRect/>
          </a:stretch>
        </p:blipFill>
        <p:spPr bwMode="auto">
          <a:xfrm>
            <a:off x="631825" y="1628775"/>
            <a:ext cx="8269288" cy="4530725"/>
          </a:xfrm>
          <a:prstGeom prst="rect">
            <a:avLst/>
          </a:prstGeom>
          <a:noFill/>
          <a:ln w="9525">
            <a:solidFill>
              <a:schemeClr val="tx1"/>
            </a:solidFill>
            <a:miter lim="800000"/>
            <a:headEnd/>
            <a:tailEnd/>
          </a:ln>
        </p:spPr>
      </p:pic>
      <p:sp>
        <p:nvSpPr>
          <p:cNvPr id="116738" name="Text Box 4"/>
          <p:cNvSpPr txBox="1">
            <a:spLocks noChangeArrowheads="1"/>
          </p:cNvSpPr>
          <p:nvPr/>
        </p:nvSpPr>
        <p:spPr bwMode="auto">
          <a:xfrm>
            <a:off x="488950" y="1125538"/>
            <a:ext cx="9047163"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（８）特許分類検索により３Ｂ</a:t>
            </a:r>
            <a:r>
              <a:rPr lang="en-US" altLang="ja-JP" sz="2400" b="1">
                <a:latin typeface="ＭＳ Ｐゴシック" charset="-128"/>
                <a:ea typeface="ＭＳ Ｐゴシック" charset="-128"/>
              </a:rPr>
              <a:t>102</a:t>
            </a:r>
            <a:r>
              <a:rPr lang="ja-JP" altLang="en-US" sz="2400" b="1">
                <a:latin typeface="ＭＳ Ｐゴシック" charset="-128"/>
                <a:ea typeface="ＭＳ Ｐゴシック" charset="-128"/>
              </a:rPr>
              <a:t>のテーマを「</a:t>
            </a:r>
            <a:r>
              <a:rPr lang="en-US" altLang="ja-JP" sz="2400" b="1">
                <a:latin typeface="ＭＳ Ｐゴシック" charset="-128"/>
                <a:ea typeface="ＭＳ Ｐゴシック" charset="-128"/>
              </a:rPr>
              <a:t>AB06</a:t>
            </a:r>
            <a:r>
              <a:rPr lang="ja-JP" altLang="en-US" sz="2400" b="1">
                <a:latin typeface="ＭＳ Ｐゴシック" charset="-128"/>
                <a:ea typeface="ＭＳ Ｐゴシック" charset="-128"/>
              </a:rPr>
              <a:t>」を用いて検索</a:t>
            </a:r>
          </a:p>
        </p:txBody>
      </p:sp>
      <p:sp>
        <p:nvSpPr>
          <p:cNvPr id="116739" name="Oval 5"/>
          <p:cNvSpPr>
            <a:spLocks noChangeArrowheads="1"/>
          </p:cNvSpPr>
          <p:nvPr/>
        </p:nvSpPr>
        <p:spPr bwMode="auto">
          <a:xfrm>
            <a:off x="146050" y="3840163"/>
            <a:ext cx="1638300" cy="722312"/>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6740" name="Oval 6"/>
          <p:cNvSpPr>
            <a:spLocks noChangeArrowheads="1"/>
          </p:cNvSpPr>
          <p:nvPr/>
        </p:nvSpPr>
        <p:spPr bwMode="auto">
          <a:xfrm>
            <a:off x="128588" y="4579938"/>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16741"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D1A2F422-9FE2-4F09-9A0C-E297AD8A0277}" type="slidenum">
              <a:rPr lang="en-US" altLang="ja-JP"/>
              <a:pPr>
                <a:defRPr/>
              </a:pPr>
              <a:t>41</a:t>
            </a:fld>
            <a:endParaRPr lang="en-US" altLang="ja-JP" dirty="0"/>
          </a:p>
        </p:txBody>
      </p:sp>
      <p:sp>
        <p:nvSpPr>
          <p:cNvPr id="116743"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3"/>
          <p:cNvSpPr txBox="1">
            <a:spLocks noChangeArrowheads="1"/>
          </p:cNvSpPr>
          <p:nvPr/>
        </p:nvSpPr>
        <p:spPr bwMode="auto">
          <a:xfrm>
            <a:off x="857250" y="1196975"/>
            <a:ext cx="9048750" cy="457200"/>
          </a:xfrm>
          <a:prstGeom prst="rect">
            <a:avLst/>
          </a:prstGeom>
          <a:noFill/>
          <a:ln w="9525">
            <a:noFill/>
            <a:miter lim="800000"/>
            <a:headEnd/>
            <a:tailEnd/>
          </a:ln>
        </p:spPr>
        <p:txBody>
          <a:bodyPr>
            <a:spAutoFit/>
          </a:bodyPr>
          <a:lstStyle/>
          <a:p>
            <a:pPr>
              <a:spcBef>
                <a:spcPct val="50000"/>
              </a:spcBef>
            </a:pP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９</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ヒット件数は７２件</a:t>
            </a:r>
          </a:p>
        </p:txBody>
      </p:sp>
      <p:pic>
        <p:nvPicPr>
          <p:cNvPr id="118786" name="Picture 5" descr="MAKURA5"/>
          <p:cNvPicPr>
            <a:picLocks noChangeAspect="1" noChangeArrowheads="1"/>
          </p:cNvPicPr>
          <p:nvPr/>
        </p:nvPicPr>
        <p:blipFill>
          <a:blip r:embed="rId3">
            <a:lum bright="-6000" contrast="6000"/>
          </a:blip>
          <a:srcRect/>
          <a:stretch>
            <a:fillRect/>
          </a:stretch>
        </p:blipFill>
        <p:spPr bwMode="auto">
          <a:xfrm>
            <a:off x="1928813" y="1700213"/>
            <a:ext cx="5494337" cy="4884737"/>
          </a:xfrm>
          <a:prstGeom prst="rect">
            <a:avLst/>
          </a:prstGeom>
          <a:noFill/>
          <a:ln w="9525">
            <a:solidFill>
              <a:schemeClr val="tx1"/>
            </a:solidFill>
            <a:miter lim="800000"/>
            <a:headEnd/>
            <a:tailEnd/>
          </a:ln>
        </p:spPr>
      </p:pic>
      <p:sp>
        <p:nvSpPr>
          <p:cNvPr id="118787" name="Text Box 6"/>
          <p:cNvSpPr txBox="1">
            <a:spLocks noChangeArrowheads="1"/>
          </p:cNvSpPr>
          <p:nvPr/>
        </p:nvSpPr>
        <p:spPr bwMode="auto">
          <a:xfrm>
            <a:off x="661988" y="981075"/>
            <a:ext cx="312737" cy="366713"/>
          </a:xfrm>
          <a:prstGeom prst="rect">
            <a:avLst/>
          </a:prstGeom>
          <a:noFill/>
          <a:ln w="9525">
            <a:noFill/>
            <a:miter lim="800000"/>
            <a:headEnd/>
            <a:tailEnd/>
          </a:ln>
          <a:effectLst>
            <a:prstShdw prst="shdw17" dist="17961" dir="2700000">
              <a:srgbClr val="225764"/>
            </a:prstShdw>
          </a:effectLst>
        </p:spPr>
        <p:txBody>
          <a:bodyPr>
            <a:spAutoFit/>
          </a:bodyPr>
          <a:lstStyle/>
          <a:p>
            <a:pPr>
              <a:spcBef>
                <a:spcPct val="50000"/>
              </a:spcBef>
            </a:pPr>
            <a:endParaRPr lang="zh-CN" altLang="en-US">
              <a:latin typeface="Arial" charset="0"/>
              <a:ea typeface="ＭＳ Ｐゴシック" charset="-128"/>
            </a:endParaRPr>
          </a:p>
        </p:txBody>
      </p:sp>
      <p:sp>
        <p:nvSpPr>
          <p:cNvPr id="118788"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2F545F0A-1611-456E-9FF5-FAB2F3D1C657}" type="slidenum">
              <a:rPr lang="en-US" altLang="ja-JP"/>
              <a:pPr>
                <a:defRPr/>
              </a:pPr>
              <a:t>42</a:t>
            </a:fld>
            <a:endParaRPr lang="en-US" altLang="ja-JP" dirty="0"/>
          </a:p>
        </p:txBody>
      </p:sp>
      <p:sp>
        <p:nvSpPr>
          <p:cNvPr id="118790"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7" descr="MAKURA6"/>
          <p:cNvPicPr>
            <a:picLocks noChangeAspect="1" noChangeArrowheads="1"/>
          </p:cNvPicPr>
          <p:nvPr/>
        </p:nvPicPr>
        <p:blipFill>
          <a:blip r:embed="rId3">
            <a:lum bright="-12000" contrast="12000"/>
          </a:blip>
          <a:srcRect/>
          <a:stretch>
            <a:fillRect/>
          </a:stretch>
        </p:blipFill>
        <p:spPr bwMode="auto">
          <a:xfrm>
            <a:off x="631825" y="1700213"/>
            <a:ext cx="8424863" cy="4832350"/>
          </a:xfrm>
          <a:prstGeom prst="rect">
            <a:avLst/>
          </a:prstGeom>
          <a:noFill/>
          <a:ln w="9525">
            <a:solidFill>
              <a:schemeClr val="tx1"/>
            </a:solidFill>
            <a:miter lim="800000"/>
            <a:headEnd/>
            <a:tailEnd/>
          </a:ln>
        </p:spPr>
      </p:pic>
      <p:sp>
        <p:nvSpPr>
          <p:cNvPr id="120834" name="Text Box 3"/>
          <p:cNvSpPr txBox="1">
            <a:spLocks noChangeArrowheads="1"/>
          </p:cNvSpPr>
          <p:nvPr/>
        </p:nvSpPr>
        <p:spPr bwMode="auto">
          <a:xfrm>
            <a:off x="858838" y="1125538"/>
            <a:ext cx="9047162" cy="457200"/>
          </a:xfrm>
          <a:prstGeom prst="rect">
            <a:avLst/>
          </a:prstGeom>
          <a:noFill/>
          <a:ln w="9525">
            <a:noFill/>
            <a:miter lim="800000"/>
            <a:headEnd/>
            <a:tailEnd/>
          </a:ln>
        </p:spPr>
        <p:txBody>
          <a:bodyPr>
            <a:spAutoFit/>
          </a:bodyPr>
          <a:lstStyle/>
          <a:p>
            <a:pPr>
              <a:spcBef>
                <a:spcPct val="50000"/>
              </a:spcBef>
            </a:pPr>
            <a:r>
              <a:rPr lang="en-US" altLang="ja-JP" sz="2400" b="1">
                <a:latin typeface="ＭＳ Ｐゴシック" charset="-128"/>
                <a:ea typeface="ＭＳ Ｐゴシック" charset="-128"/>
              </a:rPr>
              <a:t>(10)</a:t>
            </a:r>
            <a:r>
              <a:rPr lang="ja-JP" altLang="en-US" sz="2400" b="1">
                <a:latin typeface="ＭＳ Ｐゴシック" charset="-128"/>
                <a:ea typeface="ＭＳ Ｐゴシック" charset="-128"/>
              </a:rPr>
              <a:t>類似の公報発見！</a:t>
            </a:r>
          </a:p>
        </p:txBody>
      </p:sp>
      <p:sp>
        <p:nvSpPr>
          <p:cNvPr id="120835" name="Oval 5"/>
          <p:cNvSpPr>
            <a:spLocks noChangeArrowheads="1"/>
          </p:cNvSpPr>
          <p:nvPr/>
        </p:nvSpPr>
        <p:spPr bwMode="auto">
          <a:xfrm>
            <a:off x="584200" y="3789363"/>
            <a:ext cx="6084888" cy="1295400"/>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20836" name="Oval 6"/>
          <p:cNvSpPr>
            <a:spLocks noChangeArrowheads="1"/>
          </p:cNvSpPr>
          <p:nvPr/>
        </p:nvSpPr>
        <p:spPr bwMode="auto">
          <a:xfrm>
            <a:off x="6045200" y="1700213"/>
            <a:ext cx="3355975" cy="15843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20837" name="Text Box 8"/>
          <p:cNvSpPr txBox="1">
            <a:spLocks noChangeArrowheads="1"/>
          </p:cNvSpPr>
          <p:nvPr/>
        </p:nvSpPr>
        <p:spPr bwMode="auto">
          <a:xfrm>
            <a:off x="-15875" y="0"/>
            <a:ext cx="180022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65B219C2-0D81-42C8-A922-035E0DA95B52}" type="slidenum">
              <a:rPr lang="en-US" altLang="ja-JP"/>
              <a:pPr>
                <a:defRPr/>
              </a:pPr>
              <a:t>43</a:t>
            </a:fld>
            <a:endParaRPr lang="en-US" altLang="ja-JP" dirty="0"/>
          </a:p>
        </p:txBody>
      </p:sp>
      <p:sp>
        <p:nvSpPr>
          <p:cNvPr id="120839" name="Rectangle 19"/>
          <p:cNvSpPr>
            <a:spLocks noChangeArrowheads="1"/>
          </p:cNvSpPr>
          <p:nvPr/>
        </p:nvSpPr>
        <p:spPr bwMode="auto">
          <a:xfrm>
            <a:off x="1054100" y="188913"/>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3"/>
          <p:cNvSpPr>
            <a:spLocks noGrp="1"/>
          </p:cNvSpPr>
          <p:nvPr>
            <p:ph type="title"/>
          </p:nvPr>
        </p:nvSpPr>
        <p:spPr>
          <a:xfrm>
            <a:off x="1784350" y="-12700"/>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検索の例３（商標検索）</a:t>
            </a:r>
          </a:p>
        </p:txBody>
      </p:sp>
      <p:sp>
        <p:nvSpPr>
          <p:cNvPr id="122882" name="コンテンツ プレースホルダー 2"/>
          <p:cNvSpPr>
            <a:spLocks noGrp="1"/>
          </p:cNvSpPr>
          <p:nvPr>
            <p:ph sz="quarter" idx="1"/>
          </p:nvPr>
        </p:nvSpPr>
        <p:spPr>
          <a:xfrm>
            <a:off x="663575" y="1600200"/>
            <a:ext cx="8832850" cy="4495800"/>
          </a:xfrm>
        </p:spPr>
        <p:txBody>
          <a:bodyPr/>
          <a:lstStyle/>
          <a:p>
            <a:endParaRPr lang="ja-JP" altLang="en-US" smtClean="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8109258C-6F51-46C0-AC84-1AC4D509DFE1}" type="slidenum">
              <a:rPr lang="en-US" altLang="ja-JP"/>
              <a:pPr>
                <a:defRPr/>
              </a:pPr>
              <a:t>44</a:t>
            </a:fld>
            <a:endParaRPr lang="en-US" altLang="ja-JP"/>
          </a:p>
        </p:txBody>
      </p:sp>
      <p:pic>
        <p:nvPicPr>
          <p:cNvPr id="122884" name="Picture 2"/>
          <p:cNvPicPr>
            <a:picLocks noChangeAspect="1" noChangeArrowheads="1"/>
          </p:cNvPicPr>
          <p:nvPr/>
        </p:nvPicPr>
        <p:blipFill>
          <a:blip r:embed="rId3"/>
          <a:srcRect/>
          <a:stretch>
            <a:fillRect/>
          </a:stretch>
        </p:blipFill>
        <p:spPr bwMode="auto">
          <a:xfrm>
            <a:off x="200025" y="1503363"/>
            <a:ext cx="6469063" cy="3784600"/>
          </a:xfrm>
          <a:prstGeom prst="rect">
            <a:avLst/>
          </a:prstGeom>
          <a:noFill/>
          <a:ln w="9525">
            <a:noFill/>
            <a:miter lim="800000"/>
            <a:headEnd/>
            <a:tailEnd/>
          </a:ln>
        </p:spPr>
      </p:pic>
      <p:sp>
        <p:nvSpPr>
          <p:cNvPr id="6" name="右矢印 5"/>
          <p:cNvSpPr/>
          <p:nvPr/>
        </p:nvSpPr>
        <p:spPr>
          <a:xfrm rot="3613654" flipV="1">
            <a:off x="3319463" y="3186112"/>
            <a:ext cx="534988" cy="195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7" name="円/楕円 6"/>
          <p:cNvSpPr/>
          <p:nvPr/>
        </p:nvSpPr>
        <p:spPr>
          <a:xfrm>
            <a:off x="3424238" y="3497263"/>
            <a:ext cx="1951037"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pic>
        <p:nvPicPr>
          <p:cNvPr id="122887" name="Picture 3"/>
          <p:cNvPicPr>
            <a:picLocks noChangeAspect="1" noChangeArrowheads="1"/>
          </p:cNvPicPr>
          <p:nvPr/>
        </p:nvPicPr>
        <p:blipFill>
          <a:blip r:embed="rId4"/>
          <a:srcRect r="40463"/>
          <a:stretch>
            <a:fillRect/>
          </a:stretch>
        </p:blipFill>
        <p:spPr bwMode="auto">
          <a:xfrm>
            <a:off x="5499100" y="3214688"/>
            <a:ext cx="3990975" cy="3324225"/>
          </a:xfrm>
          <a:prstGeom prst="rect">
            <a:avLst/>
          </a:prstGeom>
          <a:noFill/>
          <a:ln w="9525">
            <a:noFill/>
            <a:miter lim="800000"/>
            <a:headEnd/>
            <a:tailEnd/>
          </a:ln>
        </p:spPr>
      </p:pic>
      <p:cxnSp>
        <p:nvCxnSpPr>
          <p:cNvPr id="9" name="直線コネクタ 8"/>
          <p:cNvCxnSpPr>
            <a:stCxn id="7" idx="5"/>
          </p:cNvCxnSpPr>
          <p:nvPr/>
        </p:nvCxnSpPr>
        <p:spPr>
          <a:xfrm rot="16200000" flipH="1">
            <a:off x="4789487" y="4289426"/>
            <a:ext cx="1298575" cy="698500"/>
          </a:xfrm>
          <a:prstGeom prst="bentConnector3">
            <a:avLst>
              <a:gd name="adj1" fmla="val 50000"/>
            </a:avLst>
          </a:prstGeom>
          <a:ln w="25400"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5607050" y="5106988"/>
            <a:ext cx="4108450"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4" name="四角形吹き出し 13"/>
          <p:cNvSpPr/>
          <p:nvPr/>
        </p:nvSpPr>
        <p:spPr>
          <a:xfrm>
            <a:off x="376238" y="5426075"/>
            <a:ext cx="2641600" cy="576263"/>
          </a:xfrm>
          <a:prstGeom prst="wedgeRectCallout">
            <a:avLst>
              <a:gd name="adj1" fmla="val 148088"/>
              <a:gd name="adj2" fmla="val -112298"/>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ここでは、商標の読み方（称呼）で検索する方法を紹介する。</a:t>
            </a:r>
          </a:p>
        </p:txBody>
      </p:sp>
      <p:sp>
        <p:nvSpPr>
          <p:cNvPr id="16" name="右矢印 15"/>
          <p:cNvSpPr/>
          <p:nvPr/>
        </p:nvSpPr>
        <p:spPr>
          <a:xfrm rot="3613654" flipV="1">
            <a:off x="5672138" y="5045075"/>
            <a:ext cx="534987" cy="195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2289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082800" y="2636838"/>
            <a:ext cx="42545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5" name="右矢印 4"/>
          <p:cNvSpPr/>
          <p:nvPr/>
        </p:nvSpPr>
        <p:spPr>
          <a:xfrm rot="3480626">
            <a:off x="3244057" y="5514181"/>
            <a:ext cx="488950" cy="2619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24931" name="タイトル 3"/>
          <p:cNvSpPr>
            <a:spLocks noGrp="1"/>
          </p:cNvSpPr>
          <p:nvPr>
            <p:ph type="title"/>
          </p:nvPr>
        </p:nvSpPr>
        <p:spPr>
          <a:xfrm>
            <a:off x="2144713" y="23813"/>
            <a:ext cx="8832850" cy="990600"/>
          </a:xfrm>
        </p:spPr>
        <p:txBody>
          <a:bodyPr/>
          <a:lstStyle/>
          <a:p>
            <a:r>
              <a:rPr lang="ja-JP" altLang="en-US" sz="3600" smtClean="0">
                <a:solidFill>
                  <a:schemeClr val="tx1"/>
                </a:solidFill>
                <a:latin typeface="ＭＳ Ｐゴシック" charset="-128"/>
                <a:ea typeface="ＭＳ Ｐゴシック" charset="-128"/>
              </a:rPr>
              <a:t>検索の例３（商標検索）</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128B3F20-7B72-4D77-8114-DE75728AEBEA}" type="slidenum">
              <a:rPr lang="en-US" altLang="ja-JP"/>
              <a:pPr>
                <a:defRPr/>
              </a:pPr>
              <a:t>45</a:t>
            </a:fld>
            <a:endParaRPr lang="en-US" altLang="ja-JP"/>
          </a:p>
        </p:txBody>
      </p:sp>
      <p:grpSp>
        <p:nvGrpSpPr>
          <p:cNvPr id="124933" name="グループ化 1"/>
          <p:cNvGrpSpPr>
            <a:grpSpLocks/>
          </p:cNvGrpSpPr>
          <p:nvPr/>
        </p:nvGrpSpPr>
        <p:grpSpPr bwMode="auto">
          <a:xfrm>
            <a:off x="581025" y="1557338"/>
            <a:ext cx="8693150" cy="5041900"/>
            <a:chOff x="581535" y="1052736"/>
            <a:chExt cx="9286056" cy="5546497"/>
          </a:xfrm>
        </p:grpSpPr>
        <p:pic>
          <p:nvPicPr>
            <p:cNvPr id="124935" name="Picture 2"/>
            <p:cNvPicPr>
              <a:picLocks noChangeAspect="1" noChangeArrowheads="1"/>
            </p:cNvPicPr>
            <p:nvPr/>
          </p:nvPicPr>
          <p:blipFill>
            <a:blip r:embed="rId3"/>
            <a:srcRect/>
            <a:stretch>
              <a:fillRect/>
            </a:stretch>
          </p:blipFill>
          <p:spPr bwMode="auto">
            <a:xfrm>
              <a:off x="1121950" y="1484784"/>
              <a:ext cx="7583824" cy="5114449"/>
            </a:xfrm>
            <a:prstGeom prst="rect">
              <a:avLst/>
            </a:prstGeom>
            <a:noFill/>
            <a:ln w="9525">
              <a:noFill/>
              <a:miter lim="800000"/>
              <a:headEnd/>
              <a:tailEnd/>
            </a:ln>
          </p:spPr>
        </p:pic>
        <p:sp>
          <p:nvSpPr>
            <p:cNvPr id="6" name="四角形吹き出し 5"/>
            <p:cNvSpPr/>
            <p:nvPr/>
          </p:nvSpPr>
          <p:spPr>
            <a:xfrm>
              <a:off x="581535" y="1052736"/>
              <a:ext cx="2655581" cy="647906"/>
            </a:xfrm>
            <a:prstGeom prst="wedgeRectCallout">
              <a:avLst>
                <a:gd name="adj1" fmla="val -10879"/>
                <a:gd name="adj2" fmla="val 18345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検索をしたい商標の読み方を全角カタカナで入力する</a:t>
              </a:r>
            </a:p>
          </p:txBody>
        </p:sp>
        <p:sp>
          <p:nvSpPr>
            <p:cNvPr id="10" name="四角形吹き出し 9"/>
            <p:cNvSpPr/>
            <p:nvPr/>
          </p:nvSpPr>
          <p:spPr>
            <a:xfrm>
              <a:off x="6915250" y="3385897"/>
              <a:ext cx="2889598" cy="647906"/>
            </a:xfrm>
            <a:prstGeom prst="wedgeRectCallout">
              <a:avLst>
                <a:gd name="adj1" fmla="val -146003"/>
                <a:gd name="adj2" fmla="val 95273"/>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商品区分を用いて絞りこむこともできる。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900" b="1" dirty="0">
                  <a:solidFill>
                    <a:prstClr val="black"/>
                  </a:solidFill>
                  <a:latin typeface="ＭＳ Ｐゴシック" pitchFamily="50" charset="-128"/>
                  <a:ea typeface="ＭＳ Ｐゴシック" pitchFamily="50" charset="-128"/>
                </a:rPr>
                <a:t>（例えば　１０を指定すると医療用機械器具及び医療用品を指定商品とする商標が検索される。）</a:t>
              </a:r>
              <a:endParaRPr lang="en-US" altLang="ja-JP" sz="900" b="1" dirty="0">
                <a:solidFill>
                  <a:prstClr val="black"/>
                </a:solidFill>
                <a:latin typeface="ＭＳ Ｐゴシック" pitchFamily="50" charset="-128"/>
                <a:ea typeface="ＭＳ Ｐゴシック" pitchFamily="50" charset="-128"/>
              </a:endParaRPr>
            </a:p>
          </p:txBody>
        </p:sp>
        <p:sp>
          <p:nvSpPr>
            <p:cNvPr id="12" name="四角形吹き出し 11"/>
            <p:cNvSpPr/>
            <p:nvPr/>
          </p:nvSpPr>
          <p:spPr>
            <a:xfrm>
              <a:off x="6616794" y="4445948"/>
              <a:ext cx="3250797" cy="998928"/>
            </a:xfrm>
            <a:prstGeom prst="wedgeRectCallout">
              <a:avLst>
                <a:gd name="adj1" fmla="val -146432"/>
                <a:gd name="adj2" fmla="val 4941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類似群コードを用いて絞りこむことができる。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1100" b="1" dirty="0">
                  <a:solidFill>
                    <a:prstClr val="black"/>
                  </a:solidFill>
                  <a:latin typeface="ＭＳ Ｐゴシック" pitchFamily="50" charset="-128"/>
                  <a:ea typeface="ＭＳ Ｐゴシック" pitchFamily="50" charset="-128"/>
                </a:rPr>
                <a:t>（例えば　</a:t>
              </a:r>
              <a:r>
                <a:rPr lang="en-US" altLang="ja-JP" sz="1100" b="1" dirty="0">
                  <a:solidFill>
                    <a:prstClr val="black"/>
                  </a:solidFill>
                  <a:latin typeface="ＭＳ Ｐゴシック" pitchFamily="50" charset="-128"/>
                  <a:ea typeface="ＭＳ Ｐゴシック" pitchFamily="50" charset="-128"/>
                </a:rPr>
                <a:t>25B01</a:t>
              </a:r>
              <a:r>
                <a:rPr lang="ja-JP" altLang="en-US" sz="1100" b="1" dirty="0">
                  <a:solidFill>
                    <a:prstClr val="black"/>
                  </a:solidFill>
                  <a:latin typeface="ＭＳ Ｐゴシック" pitchFamily="50" charset="-128"/>
                  <a:ea typeface="ＭＳ Ｐゴシック" pitchFamily="50" charset="-128"/>
                </a:rPr>
                <a:t>を指定すると、文房具類（鉛筆、シャープペンシル、ボールペン、消しゴム、筆箱など）をして指定商品とする商標が検索される。）</a:t>
              </a:r>
              <a:endParaRPr lang="en-US" altLang="ja-JP" sz="1100" b="1" dirty="0">
                <a:solidFill>
                  <a:prstClr val="black"/>
                </a:solidFill>
                <a:latin typeface="ＭＳ Ｐゴシック" pitchFamily="50" charset="-128"/>
                <a:ea typeface="ＭＳ Ｐゴシック" pitchFamily="50" charset="-128"/>
              </a:endParaRPr>
            </a:p>
          </p:txBody>
        </p:sp>
      </p:grpSp>
      <p:sp>
        <p:nvSpPr>
          <p:cNvPr id="12493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タイトル 3"/>
          <p:cNvSpPr>
            <a:spLocks noGrp="1"/>
          </p:cNvSpPr>
          <p:nvPr>
            <p:ph type="title"/>
          </p:nvPr>
        </p:nvSpPr>
        <p:spPr>
          <a:xfrm>
            <a:off x="1790700" y="0"/>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検索の例３（商標検索）</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F04B05E1-F073-4C86-8714-617D4E286092}" type="slidenum">
              <a:rPr lang="en-US" altLang="ja-JP"/>
              <a:pPr>
                <a:defRPr/>
              </a:pPr>
              <a:t>46</a:t>
            </a:fld>
            <a:endParaRPr lang="en-US" altLang="ja-JP"/>
          </a:p>
        </p:txBody>
      </p:sp>
      <p:grpSp>
        <p:nvGrpSpPr>
          <p:cNvPr id="126979" name="グループ化 1"/>
          <p:cNvGrpSpPr>
            <a:grpSpLocks/>
          </p:cNvGrpSpPr>
          <p:nvPr/>
        </p:nvGrpSpPr>
        <p:grpSpPr bwMode="auto">
          <a:xfrm>
            <a:off x="488950" y="1484313"/>
            <a:ext cx="8712200" cy="5040312"/>
            <a:chOff x="1520620" y="741306"/>
            <a:chExt cx="7725839" cy="5577844"/>
          </a:xfrm>
        </p:grpSpPr>
        <p:pic>
          <p:nvPicPr>
            <p:cNvPr id="126982" name="Picture 2"/>
            <p:cNvPicPr>
              <a:picLocks noChangeAspect="1" noChangeArrowheads="1"/>
            </p:cNvPicPr>
            <p:nvPr/>
          </p:nvPicPr>
          <p:blipFill>
            <a:blip r:embed="rId3"/>
            <a:srcRect/>
            <a:stretch>
              <a:fillRect/>
            </a:stretch>
          </p:blipFill>
          <p:spPr bwMode="auto">
            <a:xfrm>
              <a:off x="1520620" y="1196755"/>
              <a:ext cx="6596745" cy="5122395"/>
            </a:xfrm>
            <a:prstGeom prst="rect">
              <a:avLst/>
            </a:prstGeom>
            <a:noFill/>
            <a:ln w="9525">
              <a:noFill/>
              <a:miter lim="800000"/>
              <a:headEnd/>
              <a:tailEnd/>
            </a:ln>
          </p:spPr>
        </p:pic>
        <p:sp>
          <p:nvSpPr>
            <p:cNvPr id="8" name="四角形吹き出し 7"/>
            <p:cNvSpPr/>
            <p:nvPr/>
          </p:nvSpPr>
          <p:spPr>
            <a:xfrm>
              <a:off x="6591406" y="741306"/>
              <a:ext cx="2655053" cy="648259"/>
            </a:xfrm>
            <a:prstGeom prst="wedgeRectCallout">
              <a:avLst>
                <a:gd name="adj1" fmla="val -148914"/>
                <a:gd name="adj2" fmla="val 13583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読み方がアイプリズム又はアイプリズムに似ている商標が１４件検索された。</a:t>
              </a:r>
            </a:p>
          </p:txBody>
        </p:sp>
      </p:grpSp>
      <p:sp>
        <p:nvSpPr>
          <p:cNvPr id="4" name="円/楕円 3"/>
          <p:cNvSpPr/>
          <p:nvPr/>
        </p:nvSpPr>
        <p:spPr>
          <a:xfrm>
            <a:off x="1911350" y="2270125"/>
            <a:ext cx="4681538" cy="1223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2698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730209CF-53A4-4C28-9BC1-7D053EE933D7}" type="slidenum">
              <a:rPr lang="en-US" altLang="ja-JP"/>
              <a:pPr>
                <a:defRPr/>
              </a:pPr>
              <a:t>47</a:t>
            </a:fld>
            <a:endParaRPr lang="en-US" altLang="ja-JP"/>
          </a:p>
        </p:txBody>
      </p:sp>
      <p:grpSp>
        <p:nvGrpSpPr>
          <p:cNvPr id="129026" name="グループ化 1"/>
          <p:cNvGrpSpPr>
            <a:grpSpLocks/>
          </p:cNvGrpSpPr>
          <p:nvPr/>
        </p:nvGrpSpPr>
        <p:grpSpPr bwMode="auto">
          <a:xfrm>
            <a:off x="358775" y="1484313"/>
            <a:ext cx="9058275" cy="5116512"/>
            <a:chOff x="740533" y="705372"/>
            <a:chExt cx="9165469" cy="5247753"/>
          </a:xfrm>
        </p:grpSpPr>
        <p:pic>
          <p:nvPicPr>
            <p:cNvPr id="129029" name="Picture 2"/>
            <p:cNvPicPr>
              <a:picLocks noChangeAspect="1" noChangeArrowheads="1"/>
            </p:cNvPicPr>
            <p:nvPr/>
          </p:nvPicPr>
          <p:blipFill>
            <a:blip r:embed="rId3"/>
            <a:srcRect/>
            <a:stretch>
              <a:fillRect/>
            </a:stretch>
          </p:blipFill>
          <p:spPr bwMode="auto">
            <a:xfrm>
              <a:off x="740533" y="1102963"/>
              <a:ext cx="8783674" cy="4850162"/>
            </a:xfrm>
            <a:prstGeom prst="rect">
              <a:avLst/>
            </a:prstGeom>
            <a:noFill/>
            <a:ln w="9525">
              <a:noFill/>
              <a:miter lim="800000"/>
              <a:headEnd/>
              <a:tailEnd/>
            </a:ln>
          </p:spPr>
        </p:pic>
        <p:sp>
          <p:nvSpPr>
            <p:cNvPr id="4" name="右矢印 3"/>
            <p:cNvSpPr/>
            <p:nvPr/>
          </p:nvSpPr>
          <p:spPr>
            <a:xfrm rot="20092767">
              <a:off x="785509" y="2763442"/>
              <a:ext cx="701948" cy="242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7" name="四角形吹き出し 6"/>
            <p:cNvSpPr/>
            <p:nvPr/>
          </p:nvSpPr>
          <p:spPr>
            <a:xfrm>
              <a:off x="7250811" y="705372"/>
              <a:ext cx="2655191" cy="648032"/>
            </a:xfrm>
            <a:prstGeom prst="wedgeRectCallout">
              <a:avLst>
                <a:gd name="adj1" fmla="val -157308"/>
                <a:gd name="adj2" fmla="val 38834"/>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複数の商標を一括表示する場合には、数字を入力してここをクリックする。</a:t>
              </a:r>
            </a:p>
          </p:txBody>
        </p:sp>
        <p:sp>
          <p:nvSpPr>
            <p:cNvPr id="8" name="四角形吹き出し 7"/>
            <p:cNvSpPr/>
            <p:nvPr/>
          </p:nvSpPr>
          <p:spPr>
            <a:xfrm>
              <a:off x="6161749" y="1597637"/>
              <a:ext cx="2655191" cy="648032"/>
            </a:xfrm>
            <a:prstGeom prst="wedgeRectCallout">
              <a:avLst>
                <a:gd name="adj1" fmla="val -198346"/>
                <a:gd name="adj2" fmla="val 12172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この商標に関する情報を表示するときは、数字をクリックする。</a:t>
              </a:r>
            </a:p>
          </p:txBody>
        </p:sp>
      </p:grpSp>
      <p:sp>
        <p:nvSpPr>
          <p:cNvPr id="12902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129028" name="タイトル 3"/>
          <p:cNvSpPr>
            <a:spLocks noGrp="1"/>
          </p:cNvSpPr>
          <p:nvPr>
            <p:ph type="title"/>
          </p:nvPr>
        </p:nvSpPr>
        <p:spPr>
          <a:xfrm>
            <a:off x="1790700" y="0"/>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検索の例３（商標検索）</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コンテンツ プレースホルダー 2"/>
          <p:cNvSpPr>
            <a:spLocks noGrp="1"/>
          </p:cNvSpPr>
          <p:nvPr>
            <p:ph sz="quarter" idx="1"/>
          </p:nvPr>
        </p:nvSpPr>
        <p:spPr>
          <a:xfrm>
            <a:off x="663575" y="1600200"/>
            <a:ext cx="8832850" cy="4495800"/>
          </a:xfrm>
        </p:spPr>
        <p:txBody>
          <a:bodyPr/>
          <a:lstStyle/>
          <a:p>
            <a:endParaRPr lang="ja-JP" altLang="en-US" smtClean="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E9858F92-C923-4446-8908-B6DADD8E7B14}" type="slidenum">
              <a:rPr lang="en-US" altLang="ja-JP"/>
              <a:pPr>
                <a:defRPr/>
              </a:pPr>
              <a:t>48</a:t>
            </a:fld>
            <a:endParaRPr lang="en-US" altLang="ja-JP"/>
          </a:p>
        </p:txBody>
      </p:sp>
      <p:pic>
        <p:nvPicPr>
          <p:cNvPr id="131075" name="Picture 2"/>
          <p:cNvPicPr>
            <a:picLocks noChangeAspect="1" noChangeArrowheads="1"/>
          </p:cNvPicPr>
          <p:nvPr/>
        </p:nvPicPr>
        <p:blipFill>
          <a:blip r:embed="rId3"/>
          <a:srcRect/>
          <a:stretch>
            <a:fillRect/>
          </a:stretch>
        </p:blipFill>
        <p:spPr bwMode="auto">
          <a:xfrm>
            <a:off x="350838" y="1557338"/>
            <a:ext cx="9204325" cy="4940300"/>
          </a:xfrm>
          <a:prstGeom prst="rect">
            <a:avLst/>
          </a:prstGeom>
          <a:noFill/>
          <a:ln w="9525">
            <a:noFill/>
            <a:miter lim="800000"/>
            <a:headEnd/>
            <a:tailEnd/>
          </a:ln>
        </p:spPr>
      </p:pic>
      <p:sp>
        <p:nvSpPr>
          <p:cNvPr id="13107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131077" name="タイトル 3"/>
          <p:cNvSpPr>
            <a:spLocks noGrp="1"/>
          </p:cNvSpPr>
          <p:nvPr>
            <p:ph type="title"/>
          </p:nvPr>
        </p:nvSpPr>
        <p:spPr>
          <a:xfrm>
            <a:off x="1790700" y="0"/>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検索の例３（商標検索）</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タイトル 3"/>
          <p:cNvSpPr>
            <a:spLocks noGrp="1"/>
          </p:cNvSpPr>
          <p:nvPr>
            <p:ph type="title"/>
          </p:nvPr>
        </p:nvSpPr>
        <p:spPr>
          <a:xfrm>
            <a:off x="1808163" y="-9525"/>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検索の例４（意匠検索）</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7DF7BBE3-D37C-4438-AA41-AD9D97A0189E}" type="slidenum">
              <a:rPr lang="en-US" altLang="ja-JP"/>
              <a:pPr>
                <a:defRPr/>
              </a:pPr>
              <a:t>49</a:t>
            </a:fld>
            <a:endParaRPr lang="en-US" altLang="ja-JP"/>
          </a:p>
        </p:txBody>
      </p:sp>
      <p:sp>
        <p:nvSpPr>
          <p:cNvPr id="133123" name="テキスト ボックス 1"/>
          <p:cNvSpPr txBox="1">
            <a:spLocks noChangeArrowheads="1"/>
          </p:cNvSpPr>
          <p:nvPr/>
        </p:nvSpPr>
        <p:spPr bwMode="auto">
          <a:xfrm>
            <a:off x="657225" y="1557338"/>
            <a:ext cx="8897938" cy="368300"/>
          </a:xfrm>
          <a:prstGeom prst="rect">
            <a:avLst/>
          </a:prstGeom>
          <a:noFill/>
          <a:ln w="9525">
            <a:noFill/>
            <a:miter lim="800000"/>
            <a:headEnd/>
            <a:tailEnd/>
          </a:ln>
        </p:spPr>
        <p:txBody>
          <a:bodyPr>
            <a:spAutoFit/>
          </a:bodyPr>
          <a:lstStyle/>
          <a:p>
            <a:r>
              <a:rPr lang="ja-JP" altLang="en-US">
                <a:solidFill>
                  <a:srgbClr val="000000"/>
                </a:solidFill>
                <a:latin typeface="ＭＳ ゴシック" pitchFamily="49" charset="-128"/>
                <a:ea typeface="ＭＳ ゴシック" pitchFamily="49" charset="-128"/>
              </a:rPr>
              <a:t>ここでは、意匠をキーワードで検索する方法を紹介する</a:t>
            </a:r>
            <a:r>
              <a:rPr lang="ja-JP" altLang="en-US">
                <a:solidFill>
                  <a:srgbClr val="000000"/>
                </a:solidFill>
              </a:rPr>
              <a:t>。</a:t>
            </a:r>
          </a:p>
        </p:txBody>
      </p:sp>
      <p:sp>
        <p:nvSpPr>
          <p:cNvPr id="3" name="円/楕円 2"/>
          <p:cNvSpPr/>
          <p:nvPr/>
        </p:nvSpPr>
        <p:spPr>
          <a:xfrm>
            <a:off x="3627438" y="3716338"/>
            <a:ext cx="1716087"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cxnSp>
        <p:nvCxnSpPr>
          <p:cNvPr id="6" name="カギ線コネクタ 5"/>
          <p:cNvCxnSpPr/>
          <p:nvPr/>
        </p:nvCxnSpPr>
        <p:spPr>
          <a:xfrm rot="16200000" flipH="1">
            <a:off x="5084762" y="4227513"/>
            <a:ext cx="828675" cy="311150"/>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3126" name="グループ化 3"/>
          <p:cNvGrpSpPr>
            <a:grpSpLocks/>
          </p:cNvGrpSpPr>
          <p:nvPr/>
        </p:nvGrpSpPr>
        <p:grpSpPr bwMode="auto">
          <a:xfrm>
            <a:off x="928688" y="2152650"/>
            <a:ext cx="8096250" cy="4516438"/>
            <a:chOff x="-2460" y="1124747"/>
            <a:chExt cx="9732234" cy="5420278"/>
          </a:xfrm>
        </p:grpSpPr>
        <p:pic>
          <p:nvPicPr>
            <p:cNvPr id="133131" name="Picture 2"/>
            <p:cNvPicPr>
              <a:picLocks noChangeAspect="1" noChangeArrowheads="1"/>
            </p:cNvPicPr>
            <p:nvPr/>
          </p:nvPicPr>
          <p:blipFill>
            <a:blip r:embed="rId3"/>
            <a:srcRect/>
            <a:stretch>
              <a:fillRect/>
            </a:stretch>
          </p:blipFill>
          <p:spPr bwMode="auto">
            <a:xfrm>
              <a:off x="-2460" y="1124747"/>
              <a:ext cx="6608541" cy="3844251"/>
            </a:xfrm>
            <a:prstGeom prst="rect">
              <a:avLst/>
            </a:prstGeom>
            <a:noFill/>
            <a:ln w="9525">
              <a:noFill/>
              <a:miter lim="800000"/>
              <a:headEnd/>
              <a:tailEnd/>
            </a:ln>
          </p:spPr>
        </p:pic>
        <p:pic>
          <p:nvPicPr>
            <p:cNvPr id="133132" name="Picture 3"/>
            <p:cNvPicPr>
              <a:picLocks noChangeAspect="1" noChangeArrowheads="1"/>
            </p:cNvPicPr>
            <p:nvPr/>
          </p:nvPicPr>
          <p:blipFill>
            <a:blip r:embed="rId4"/>
            <a:srcRect/>
            <a:stretch>
              <a:fillRect/>
            </a:stretch>
          </p:blipFill>
          <p:spPr bwMode="auto">
            <a:xfrm>
              <a:off x="5498020" y="2924945"/>
              <a:ext cx="4231754" cy="3620080"/>
            </a:xfrm>
            <a:prstGeom prst="rect">
              <a:avLst/>
            </a:prstGeom>
            <a:noFill/>
            <a:ln w="9525">
              <a:noFill/>
              <a:miter lim="800000"/>
              <a:headEnd/>
              <a:tailEnd/>
            </a:ln>
          </p:spPr>
        </p:pic>
        <p:sp>
          <p:nvSpPr>
            <p:cNvPr id="9" name="四角形吹き出し 8"/>
            <p:cNvSpPr/>
            <p:nvPr/>
          </p:nvSpPr>
          <p:spPr>
            <a:xfrm>
              <a:off x="814284" y="5228535"/>
              <a:ext cx="2641061" cy="577274"/>
            </a:xfrm>
            <a:prstGeom prst="wedgeRectCallout">
              <a:avLst>
                <a:gd name="adj1" fmla="val 130871"/>
                <a:gd name="adj2" fmla="val -10817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ここでは、意匠公報をキーワード検索する方法を紹介する。</a:t>
              </a:r>
            </a:p>
          </p:txBody>
        </p:sp>
      </p:grpSp>
      <p:sp>
        <p:nvSpPr>
          <p:cNvPr id="10" name="円/楕円 9"/>
          <p:cNvSpPr/>
          <p:nvPr/>
        </p:nvSpPr>
        <p:spPr>
          <a:xfrm>
            <a:off x="5395913" y="4908550"/>
            <a:ext cx="36290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1" name="右矢印 10"/>
          <p:cNvSpPr/>
          <p:nvPr/>
        </p:nvSpPr>
        <p:spPr>
          <a:xfrm rot="3613654" flipV="1">
            <a:off x="5849938" y="4530725"/>
            <a:ext cx="534987" cy="195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2" name="右矢印 11"/>
          <p:cNvSpPr/>
          <p:nvPr/>
        </p:nvSpPr>
        <p:spPr>
          <a:xfrm rot="3613654" flipV="1">
            <a:off x="3947319" y="4125119"/>
            <a:ext cx="534987" cy="193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3313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ChangeArrowheads="1"/>
          </p:cNvSpPr>
          <p:nvPr/>
        </p:nvSpPr>
        <p:spPr bwMode="auto">
          <a:xfrm>
            <a:off x="776288" y="1773238"/>
            <a:ext cx="4953000" cy="1220787"/>
          </a:xfrm>
          <a:prstGeom prst="rect">
            <a:avLst/>
          </a:prstGeom>
          <a:noFill/>
          <a:ln w="9525">
            <a:noFill/>
            <a:miter lim="800000"/>
            <a:headEnd/>
            <a:tailEnd/>
          </a:ln>
        </p:spPr>
        <p:txBody>
          <a:bodyPr>
            <a:spAutoFit/>
          </a:bodyPr>
          <a:lstStyle/>
          <a:p>
            <a:r>
              <a:rPr lang="ja-JP" altLang="en-US" sz="2800" b="1">
                <a:ea typeface="ＭＳ Ｐゴシック" charset="-128"/>
              </a:rPr>
              <a:t>何のためにつける</a:t>
            </a:r>
            <a:endParaRPr lang="en-US" altLang="ja-JP" sz="2800" b="1">
              <a:ea typeface="ＭＳ Ｐゴシック" charset="-128"/>
            </a:endParaRPr>
          </a:p>
          <a:p>
            <a:endParaRPr lang="en-US" altLang="ja-JP" sz="2800" b="1">
              <a:solidFill>
                <a:srgbClr val="FF0000"/>
              </a:solidFill>
              <a:ea typeface="ＭＳ Ｐゴシック" charset="-128"/>
            </a:endParaRPr>
          </a:p>
          <a:p>
            <a:endParaRPr lang="en-US" altLang="ja-JP">
              <a:ea typeface="ＭＳ Ｐゴシック" charset="-128"/>
            </a:endParaRPr>
          </a:p>
        </p:txBody>
      </p:sp>
      <p:sp>
        <p:nvSpPr>
          <p:cNvPr id="43010" name="Text Box 7"/>
          <p:cNvSpPr txBox="1">
            <a:spLocks noChangeArrowheads="1"/>
          </p:cNvSpPr>
          <p:nvPr/>
        </p:nvSpPr>
        <p:spPr bwMode="auto">
          <a:xfrm>
            <a:off x="1446213" y="166688"/>
            <a:ext cx="4537075" cy="647700"/>
          </a:xfrm>
          <a:prstGeom prst="rect">
            <a:avLst/>
          </a:prstGeom>
          <a:noFill/>
          <a:ln w="9525">
            <a:noFill/>
            <a:miter lim="800000"/>
            <a:headEnd/>
            <a:tailEnd/>
          </a:ln>
        </p:spPr>
        <p:txBody>
          <a:bodyPr>
            <a:spAutoFit/>
          </a:bodyPr>
          <a:lstStyle/>
          <a:p>
            <a:pPr algn="ctr">
              <a:spcBef>
                <a:spcPct val="50000"/>
              </a:spcBef>
            </a:pPr>
            <a:r>
              <a:rPr lang="ja-JP" altLang="en-US" sz="3600">
                <a:ea typeface="ＭＳ Ｐゴシック" charset="-128"/>
              </a:rPr>
              <a:t>　研究ノートの必要性</a:t>
            </a:r>
          </a:p>
        </p:txBody>
      </p:sp>
      <p:pic>
        <p:nvPicPr>
          <p:cNvPr id="43011" name="Picture 8" descr="j0234752"/>
          <p:cNvPicPr>
            <a:picLocks noChangeAspect="1" noChangeArrowheads="1" noCrop="1"/>
          </p:cNvPicPr>
          <p:nvPr/>
        </p:nvPicPr>
        <p:blipFill>
          <a:blip r:embed="rId3"/>
          <a:srcRect/>
          <a:stretch>
            <a:fillRect/>
          </a:stretch>
        </p:blipFill>
        <p:spPr bwMode="auto">
          <a:xfrm>
            <a:off x="6969125" y="1916113"/>
            <a:ext cx="2647950" cy="2808287"/>
          </a:xfrm>
          <a:prstGeom prst="rect">
            <a:avLst/>
          </a:prstGeom>
          <a:noFill/>
          <a:ln w="9525">
            <a:noFill/>
            <a:miter lim="800000"/>
            <a:headEnd/>
            <a:tailEnd/>
          </a:ln>
        </p:spPr>
      </p:pic>
      <p:grpSp>
        <p:nvGrpSpPr>
          <p:cNvPr id="43012" name="Group 56"/>
          <p:cNvGrpSpPr>
            <a:grpSpLocks/>
          </p:cNvGrpSpPr>
          <p:nvPr/>
        </p:nvGrpSpPr>
        <p:grpSpPr bwMode="auto">
          <a:xfrm rot="873616">
            <a:off x="3657600" y="1773238"/>
            <a:ext cx="488950" cy="571500"/>
            <a:chOff x="3071" y="2446"/>
            <a:chExt cx="575" cy="866"/>
          </a:xfrm>
        </p:grpSpPr>
        <p:sp>
          <p:nvSpPr>
            <p:cNvPr id="22554" name="Oval 57"/>
            <p:cNvSpPr>
              <a:spLocks noChangeArrowheads="1"/>
            </p:cNvSpPr>
            <p:nvPr/>
          </p:nvSpPr>
          <p:spPr bwMode="auto">
            <a:xfrm>
              <a:off x="3218" y="3105"/>
              <a:ext cx="230" cy="202"/>
            </a:xfrm>
            <a:prstGeom prst="ellipse">
              <a:avLst/>
            </a:prstGeom>
            <a:solidFill>
              <a:srgbClr val="FF0000"/>
            </a:solidFill>
            <a:ln w="6350">
              <a:solidFill>
                <a:srgbClr val="000011"/>
              </a:solidFill>
              <a:round/>
              <a:headEnd/>
              <a:tailEnd/>
            </a:ln>
            <a:effectLst>
              <a:outerShdw dist="57150" dir="2700000" algn="ctr" rotWithShape="0">
                <a:srgbClr val="666666"/>
              </a:outerShdw>
            </a:effectLst>
          </p:spPr>
          <p:txBody>
            <a:bodyPr wrap="none" anchor="ctr">
              <a:spAutoFit/>
            </a:bodyPr>
            <a:lstStyle/>
            <a:p>
              <a:pPr>
                <a:defRPr/>
              </a:pPr>
              <a:endParaRPr lang="zh-CN" altLang="en-US">
                <a:ea typeface="ＭＳ Ｐゴシック" pitchFamily="50" charset="-128"/>
              </a:endParaRPr>
            </a:p>
          </p:txBody>
        </p:sp>
        <p:sp>
          <p:nvSpPr>
            <p:cNvPr id="22555" name="Freeform 58"/>
            <p:cNvSpPr>
              <a:spLocks/>
            </p:cNvSpPr>
            <p:nvPr/>
          </p:nvSpPr>
          <p:spPr bwMode="auto">
            <a:xfrm>
              <a:off x="3060" y="2441"/>
              <a:ext cx="575" cy="611"/>
            </a:xfrm>
            <a:custGeom>
              <a:avLst/>
              <a:gdLst>
                <a:gd name="T0" fmla="*/ 246 w 575"/>
                <a:gd name="T1" fmla="*/ 615 h 610"/>
                <a:gd name="T2" fmla="*/ 285 w 575"/>
                <a:gd name="T3" fmla="*/ 615 h 610"/>
                <a:gd name="T4" fmla="*/ 290 w 575"/>
                <a:gd name="T5" fmla="*/ 606 h 610"/>
                <a:gd name="T6" fmla="*/ 294 w 575"/>
                <a:gd name="T7" fmla="*/ 565 h 610"/>
                <a:gd name="T8" fmla="*/ 301 w 575"/>
                <a:gd name="T9" fmla="*/ 531 h 610"/>
                <a:gd name="T10" fmla="*/ 311 w 575"/>
                <a:gd name="T11" fmla="*/ 509 h 610"/>
                <a:gd name="T12" fmla="*/ 327 w 575"/>
                <a:gd name="T13" fmla="*/ 491 h 610"/>
                <a:gd name="T14" fmla="*/ 348 w 575"/>
                <a:gd name="T15" fmla="*/ 475 h 610"/>
                <a:gd name="T16" fmla="*/ 389 w 575"/>
                <a:gd name="T17" fmla="*/ 452 h 610"/>
                <a:gd name="T18" fmla="*/ 443 w 575"/>
                <a:gd name="T19" fmla="*/ 421 h 610"/>
                <a:gd name="T20" fmla="*/ 486 w 575"/>
                <a:gd name="T21" fmla="*/ 392 h 610"/>
                <a:gd name="T22" fmla="*/ 512 w 575"/>
                <a:gd name="T23" fmla="*/ 370 h 610"/>
                <a:gd name="T24" fmla="*/ 540 w 575"/>
                <a:gd name="T25" fmla="*/ 337 h 610"/>
                <a:gd name="T26" fmla="*/ 561 w 575"/>
                <a:gd name="T27" fmla="*/ 294 h 610"/>
                <a:gd name="T28" fmla="*/ 572 w 575"/>
                <a:gd name="T29" fmla="*/ 248 h 610"/>
                <a:gd name="T30" fmla="*/ 572 w 575"/>
                <a:gd name="T31" fmla="*/ 190 h 610"/>
                <a:gd name="T32" fmla="*/ 557 w 575"/>
                <a:gd name="T33" fmla="*/ 138 h 610"/>
                <a:gd name="T34" fmla="*/ 526 w 575"/>
                <a:gd name="T35" fmla="*/ 91 h 610"/>
                <a:gd name="T36" fmla="*/ 486 w 575"/>
                <a:gd name="T37" fmla="*/ 55 h 610"/>
                <a:gd name="T38" fmla="*/ 440 w 575"/>
                <a:gd name="T39" fmla="*/ 30 h 610"/>
                <a:gd name="T40" fmla="*/ 390 w 575"/>
                <a:gd name="T41" fmla="*/ 13 h 610"/>
                <a:gd name="T42" fmla="*/ 340 w 575"/>
                <a:gd name="T43" fmla="*/ 4 h 610"/>
                <a:gd name="T44" fmla="*/ 290 w 575"/>
                <a:gd name="T45" fmla="*/ 1 h 610"/>
                <a:gd name="T46" fmla="*/ 233 w 575"/>
                <a:gd name="T47" fmla="*/ 2 h 610"/>
                <a:gd name="T48" fmla="*/ 174 w 575"/>
                <a:gd name="T49" fmla="*/ 10 h 610"/>
                <a:gd name="T50" fmla="*/ 125 w 575"/>
                <a:gd name="T51" fmla="*/ 26 h 610"/>
                <a:gd name="T52" fmla="*/ 85 w 575"/>
                <a:gd name="T53" fmla="*/ 47 h 610"/>
                <a:gd name="T54" fmla="*/ 51 w 575"/>
                <a:gd name="T55" fmla="*/ 77 h 610"/>
                <a:gd name="T56" fmla="*/ 24 w 575"/>
                <a:gd name="T57" fmla="*/ 110 h 610"/>
                <a:gd name="T58" fmla="*/ 4 w 575"/>
                <a:gd name="T59" fmla="*/ 157 h 610"/>
                <a:gd name="T60" fmla="*/ 0 w 575"/>
                <a:gd name="T61" fmla="*/ 207 h 610"/>
                <a:gd name="T62" fmla="*/ 11 w 575"/>
                <a:gd name="T63" fmla="*/ 244 h 610"/>
                <a:gd name="T64" fmla="*/ 34 w 575"/>
                <a:gd name="T65" fmla="*/ 271 h 610"/>
                <a:gd name="T66" fmla="*/ 68 w 575"/>
                <a:gd name="T67" fmla="*/ 288 h 610"/>
                <a:gd name="T68" fmla="*/ 109 w 575"/>
                <a:gd name="T69" fmla="*/ 292 h 610"/>
                <a:gd name="T70" fmla="*/ 148 w 575"/>
                <a:gd name="T71" fmla="*/ 282 h 610"/>
                <a:gd name="T72" fmla="*/ 176 w 575"/>
                <a:gd name="T73" fmla="*/ 260 h 610"/>
                <a:gd name="T74" fmla="*/ 191 w 575"/>
                <a:gd name="T75" fmla="*/ 229 h 610"/>
                <a:gd name="T76" fmla="*/ 191 w 575"/>
                <a:gd name="T77" fmla="*/ 192 h 610"/>
                <a:gd name="T78" fmla="*/ 179 w 575"/>
                <a:gd name="T79" fmla="*/ 161 h 610"/>
                <a:gd name="T80" fmla="*/ 159 w 575"/>
                <a:gd name="T81" fmla="*/ 137 h 610"/>
                <a:gd name="T82" fmla="*/ 141 w 575"/>
                <a:gd name="T83" fmla="*/ 114 h 610"/>
                <a:gd name="T84" fmla="*/ 140 w 575"/>
                <a:gd name="T85" fmla="*/ 96 h 610"/>
                <a:gd name="T86" fmla="*/ 151 w 575"/>
                <a:gd name="T87" fmla="*/ 74 h 610"/>
                <a:gd name="T88" fmla="*/ 169 w 575"/>
                <a:gd name="T89" fmla="*/ 59 h 610"/>
                <a:gd name="T90" fmla="*/ 194 w 575"/>
                <a:gd name="T91" fmla="*/ 51 h 610"/>
                <a:gd name="T92" fmla="*/ 231 w 575"/>
                <a:gd name="T93" fmla="*/ 48 h 610"/>
                <a:gd name="T94" fmla="*/ 268 w 575"/>
                <a:gd name="T95" fmla="*/ 55 h 610"/>
                <a:gd name="T96" fmla="*/ 297 w 575"/>
                <a:gd name="T97" fmla="*/ 70 h 610"/>
                <a:gd name="T98" fmla="*/ 320 w 575"/>
                <a:gd name="T99" fmla="*/ 91 h 610"/>
                <a:gd name="T100" fmla="*/ 333 w 575"/>
                <a:gd name="T101" fmla="*/ 114 h 610"/>
                <a:gd name="T102" fmla="*/ 344 w 575"/>
                <a:gd name="T103" fmla="*/ 146 h 610"/>
                <a:gd name="T104" fmla="*/ 351 w 575"/>
                <a:gd name="T105" fmla="*/ 180 h 610"/>
                <a:gd name="T106" fmla="*/ 353 w 575"/>
                <a:gd name="T107" fmla="*/ 223 h 610"/>
                <a:gd name="T108" fmla="*/ 348 w 575"/>
                <a:gd name="T109" fmla="*/ 275 h 610"/>
                <a:gd name="T110" fmla="*/ 335 w 575"/>
                <a:gd name="T111" fmla="*/ 333 h 610"/>
                <a:gd name="T112" fmla="*/ 313 w 575"/>
                <a:gd name="T113" fmla="*/ 385 h 610"/>
                <a:gd name="T114" fmla="*/ 284 w 575"/>
                <a:gd name="T115" fmla="*/ 436 h 610"/>
                <a:gd name="T116" fmla="*/ 261 w 575"/>
                <a:gd name="T117" fmla="*/ 484 h 610"/>
                <a:gd name="T118" fmla="*/ 246 w 575"/>
                <a:gd name="T119" fmla="*/ 530 h 610"/>
                <a:gd name="T120" fmla="*/ 244 w 575"/>
                <a:gd name="T121" fmla="*/ 583 h 6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5" h="610">
                  <a:moveTo>
                    <a:pt x="244" y="577"/>
                  </a:moveTo>
                  <a:lnTo>
                    <a:pt x="244" y="581"/>
                  </a:lnTo>
                  <a:lnTo>
                    <a:pt x="244" y="585"/>
                  </a:lnTo>
                  <a:lnTo>
                    <a:pt x="244" y="588"/>
                  </a:lnTo>
                  <a:lnTo>
                    <a:pt x="244" y="591"/>
                  </a:lnTo>
                  <a:lnTo>
                    <a:pt x="244" y="594"/>
                  </a:lnTo>
                  <a:lnTo>
                    <a:pt x="244" y="597"/>
                  </a:lnTo>
                  <a:lnTo>
                    <a:pt x="244" y="599"/>
                  </a:lnTo>
                  <a:lnTo>
                    <a:pt x="244" y="601"/>
                  </a:lnTo>
                  <a:lnTo>
                    <a:pt x="244" y="603"/>
                  </a:lnTo>
                  <a:lnTo>
                    <a:pt x="244" y="605"/>
                  </a:lnTo>
                  <a:lnTo>
                    <a:pt x="244" y="606"/>
                  </a:lnTo>
                  <a:lnTo>
                    <a:pt x="245" y="607"/>
                  </a:lnTo>
                  <a:lnTo>
                    <a:pt x="245" y="608"/>
                  </a:lnTo>
                  <a:lnTo>
                    <a:pt x="245" y="609"/>
                  </a:lnTo>
                  <a:lnTo>
                    <a:pt x="246" y="609"/>
                  </a:lnTo>
                  <a:lnTo>
                    <a:pt x="247" y="609"/>
                  </a:lnTo>
                  <a:lnTo>
                    <a:pt x="248" y="609"/>
                  </a:lnTo>
                  <a:lnTo>
                    <a:pt x="249" y="609"/>
                  </a:lnTo>
                  <a:lnTo>
                    <a:pt x="250" y="609"/>
                  </a:lnTo>
                  <a:lnTo>
                    <a:pt x="252" y="609"/>
                  </a:lnTo>
                  <a:lnTo>
                    <a:pt x="253" y="609"/>
                  </a:lnTo>
                  <a:lnTo>
                    <a:pt x="255" y="609"/>
                  </a:lnTo>
                  <a:lnTo>
                    <a:pt x="257" y="609"/>
                  </a:lnTo>
                  <a:lnTo>
                    <a:pt x="259" y="609"/>
                  </a:lnTo>
                  <a:lnTo>
                    <a:pt x="262" y="609"/>
                  </a:lnTo>
                  <a:lnTo>
                    <a:pt x="264" y="609"/>
                  </a:lnTo>
                  <a:lnTo>
                    <a:pt x="267" y="609"/>
                  </a:lnTo>
                  <a:lnTo>
                    <a:pt x="270" y="609"/>
                  </a:lnTo>
                  <a:lnTo>
                    <a:pt x="272" y="609"/>
                  </a:lnTo>
                  <a:lnTo>
                    <a:pt x="275" y="609"/>
                  </a:lnTo>
                  <a:lnTo>
                    <a:pt x="277" y="609"/>
                  </a:lnTo>
                  <a:lnTo>
                    <a:pt x="279" y="609"/>
                  </a:lnTo>
                  <a:lnTo>
                    <a:pt x="281" y="609"/>
                  </a:lnTo>
                  <a:lnTo>
                    <a:pt x="283" y="609"/>
                  </a:lnTo>
                  <a:lnTo>
                    <a:pt x="284" y="609"/>
                  </a:lnTo>
                  <a:lnTo>
                    <a:pt x="285" y="609"/>
                  </a:lnTo>
                  <a:lnTo>
                    <a:pt x="286" y="609"/>
                  </a:lnTo>
                  <a:lnTo>
                    <a:pt x="287" y="609"/>
                  </a:lnTo>
                  <a:lnTo>
                    <a:pt x="288" y="609"/>
                  </a:lnTo>
                  <a:lnTo>
                    <a:pt x="289" y="609"/>
                  </a:lnTo>
                  <a:lnTo>
                    <a:pt x="290" y="609"/>
                  </a:lnTo>
                  <a:lnTo>
                    <a:pt x="290" y="608"/>
                  </a:lnTo>
                  <a:lnTo>
                    <a:pt x="290" y="607"/>
                  </a:lnTo>
                  <a:lnTo>
                    <a:pt x="290" y="606"/>
                  </a:lnTo>
                  <a:lnTo>
                    <a:pt x="290" y="605"/>
                  </a:lnTo>
                  <a:lnTo>
                    <a:pt x="290" y="604"/>
                  </a:lnTo>
                  <a:lnTo>
                    <a:pt x="290" y="603"/>
                  </a:lnTo>
                  <a:lnTo>
                    <a:pt x="290" y="602"/>
                  </a:lnTo>
                  <a:lnTo>
                    <a:pt x="290" y="601"/>
                  </a:lnTo>
                  <a:lnTo>
                    <a:pt x="290" y="600"/>
                  </a:lnTo>
                  <a:lnTo>
                    <a:pt x="290" y="598"/>
                  </a:lnTo>
                  <a:lnTo>
                    <a:pt x="290" y="597"/>
                  </a:lnTo>
                  <a:lnTo>
                    <a:pt x="291" y="595"/>
                  </a:lnTo>
                  <a:lnTo>
                    <a:pt x="291" y="593"/>
                  </a:lnTo>
                  <a:lnTo>
                    <a:pt x="291" y="592"/>
                  </a:lnTo>
                  <a:lnTo>
                    <a:pt x="291" y="590"/>
                  </a:lnTo>
                  <a:lnTo>
                    <a:pt x="291" y="588"/>
                  </a:lnTo>
                  <a:lnTo>
                    <a:pt x="291" y="586"/>
                  </a:lnTo>
                  <a:lnTo>
                    <a:pt x="291" y="584"/>
                  </a:lnTo>
                  <a:lnTo>
                    <a:pt x="292" y="583"/>
                  </a:lnTo>
                  <a:lnTo>
                    <a:pt x="292" y="581"/>
                  </a:lnTo>
                  <a:lnTo>
                    <a:pt x="292" y="579"/>
                  </a:lnTo>
                  <a:lnTo>
                    <a:pt x="292" y="576"/>
                  </a:lnTo>
                  <a:lnTo>
                    <a:pt x="292" y="574"/>
                  </a:lnTo>
                  <a:lnTo>
                    <a:pt x="293" y="572"/>
                  </a:lnTo>
                  <a:lnTo>
                    <a:pt x="293" y="570"/>
                  </a:lnTo>
                  <a:lnTo>
                    <a:pt x="293" y="568"/>
                  </a:lnTo>
                  <a:lnTo>
                    <a:pt x="293" y="565"/>
                  </a:lnTo>
                  <a:lnTo>
                    <a:pt x="294" y="563"/>
                  </a:lnTo>
                  <a:lnTo>
                    <a:pt x="294" y="561"/>
                  </a:lnTo>
                  <a:lnTo>
                    <a:pt x="294" y="559"/>
                  </a:lnTo>
                  <a:lnTo>
                    <a:pt x="294" y="556"/>
                  </a:lnTo>
                  <a:lnTo>
                    <a:pt x="295" y="554"/>
                  </a:lnTo>
                  <a:lnTo>
                    <a:pt x="295" y="552"/>
                  </a:lnTo>
                  <a:lnTo>
                    <a:pt x="295" y="550"/>
                  </a:lnTo>
                  <a:lnTo>
                    <a:pt x="296" y="548"/>
                  </a:lnTo>
                  <a:lnTo>
                    <a:pt x="296" y="547"/>
                  </a:lnTo>
                  <a:lnTo>
                    <a:pt x="296" y="545"/>
                  </a:lnTo>
                  <a:lnTo>
                    <a:pt x="297" y="543"/>
                  </a:lnTo>
                  <a:lnTo>
                    <a:pt x="297" y="541"/>
                  </a:lnTo>
                  <a:lnTo>
                    <a:pt x="297" y="540"/>
                  </a:lnTo>
                  <a:lnTo>
                    <a:pt x="298" y="538"/>
                  </a:lnTo>
                  <a:lnTo>
                    <a:pt x="298" y="537"/>
                  </a:lnTo>
                  <a:lnTo>
                    <a:pt x="298" y="535"/>
                  </a:lnTo>
                  <a:lnTo>
                    <a:pt x="299" y="534"/>
                  </a:lnTo>
                  <a:lnTo>
                    <a:pt x="299" y="533"/>
                  </a:lnTo>
                  <a:lnTo>
                    <a:pt x="300" y="531"/>
                  </a:lnTo>
                  <a:lnTo>
                    <a:pt x="300" y="530"/>
                  </a:lnTo>
                  <a:lnTo>
                    <a:pt x="300" y="529"/>
                  </a:lnTo>
                  <a:lnTo>
                    <a:pt x="301" y="527"/>
                  </a:lnTo>
                  <a:lnTo>
                    <a:pt x="301" y="526"/>
                  </a:lnTo>
                  <a:lnTo>
                    <a:pt x="301" y="525"/>
                  </a:lnTo>
                  <a:lnTo>
                    <a:pt x="302" y="524"/>
                  </a:lnTo>
                  <a:lnTo>
                    <a:pt x="302" y="523"/>
                  </a:lnTo>
                  <a:lnTo>
                    <a:pt x="303" y="521"/>
                  </a:lnTo>
                  <a:lnTo>
                    <a:pt x="303" y="520"/>
                  </a:lnTo>
                  <a:lnTo>
                    <a:pt x="303" y="519"/>
                  </a:lnTo>
                  <a:lnTo>
                    <a:pt x="304" y="518"/>
                  </a:lnTo>
                  <a:lnTo>
                    <a:pt x="304" y="517"/>
                  </a:lnTo>
                  <a:lnTo>
                    <a:pt x="305" y="516"/>
                  </a:lnTo>
                  <a:lnTo>
                    <a:pt x="305" y="515"/>
                  </a:lnTo>
                  <a:lnTo>
                    <a:pt x="305" y="514"/>
                  </a:lnTo>
                  <a:lnTo>
                    <a:pt x="306" y="513"/>
                  </a:lnTo>
                  <a:lnTo>
                    <a:pt x="306" y="512"/>
                  </a:lnTo>
                  <a:lnTo>
                    <a:pt x="307" y="511"/>
                  </a:lnTo>
                  <a:lnTo>
                    <a:pt x="307" y="510"/>
                  </a:lnTo>
                  <a:lnTo>
                    <a:pt x="308" y="509"/>
                  </a:lnTo>
                  <a:lnTo>
                    <a:pt x="308" y="508"/>
                  </a:lnTo>
                  <a:lnTo>
                    <a:pt x="309" y="507"/>
                  </a:lnTo>
                  <a:lnTo>
                    <a:pt x="310" y="506"/>
                  </a:lnTo>
                  <a:lnTo>
                    <a:pt x="310" y="505"/>
                  </a:lnTo>
                  <a:lnTo>
                    <a:pt x="311" y="504"/>
                  </a:lnTo>
                  <a:lnTo>
                    <a:pt x="311" y="503"/>
                  </a:lnTo>
                  <a:lnTo>
                    <a:pt x="312" y="502"/>
                  </a:lnTo>
                  <a:lnTo>
                    <a:pt x="313" y="501"/>
                  </a:lnTo>
                  <a:lnTo>
                    <a:pt x="314" y="500"/>
                  </a:lnTo>
                  <a:lnTo>
                    <a:pt x="314" y="499"/>
                  </a:lnTo>
                  <a:lnTo>
                    <a:pt x="315" y="498"/>
                  </a:lnTo>
                  <a:lnTo>
                    <a:pt x="316" y="497"/>
                  </a:lnTo>
                  <a:lnTo>
                    <a:pt x="316" y="496"/>
                  </a:lnTo>
                  <a:lnTo>
                    <a:pt x="317" y="495"/>
                  </a:lnTo>
                  <a:lnTo>
                    <a:pt x="318" y="495"/>
                  </a:lnTo>
                  <a:lnTo>
                    <a:pt x="319" y="494"/>
                  </a:lnTo>
                  <a:lnTo>
                    <a:pt x="319" y="493"/>
                  </a:lnTo>
                  <a:lnTo>
                    <a:pt x="320" y="492"/>
                  </a:lnTo>
                  <a:lnTo>
                    <a:pt x="321" y="491"/>
                  </a:lnTo>
                  <a:lnTo>
                    <a:pt x="322" y="490"/>
                  </a:lnTo>
                  <a:lnTo>
                    <a:pt x="323" y="489"/>
                  </a:lnTo>
                  <a:lnTo>
                    <a:pt x="324" y="488"/>
                  </a:lnTo>
                  <a:lnTo>
                    <a:pt x="325" y="487"/>
                  </a:lnTo>
                  <a:lnTo>
                    <a:pt x="326" y="486"/>
                  </a:lnTo>
                  <a:lnTo>
                    <a:pt x="327" y="485"/>
                  </a:lnTo>
                  <a:lnTo>
                    <a:pt x="328" y="485"/>
                  </a:lnTo>
                  <a:lnTo>
                    <a:pt x="329" y="484"/>
                  </a:lnTo>
                  <a:lnTo>
                    <a:pt x="329" y="483"/>
                  </a:lnTo>
                  <a:lnTo>
                    <a:pt x="330" y="482"/>
                  </a:lnTo>
                  <a:lnTo>
                    <a:pt x="331" y="482"/>
                  </a:lnTo>
                  <a:lnTo>
                    <a:pt x="332" y="481"/>
                  </a:lnTo>
                  <a:lnTo>
                    <a:pt x="333" y="480"/>
                  </a:lnTo>
                  <a:lnTo>
                    <a:pt x="334" y="479"/>
                  </a:lnTo>
                  <a:lnTo>
                    <a:pt x="335" y="479"/>
                  </a:lnTo>
                  <a:lnTo>
                    <a:pt x="336" y="478"/>
                  </a:lnTo>
                  <a:lnTo>
                    <a:pt x="337" y="477"/>
                  </a:lnTo>
                  <a:lnTo>
                    <a:pt x="338" y="476"/>
                  </a:lnTo>
                  <a:lnTo>
                    <a:pt x="339" y="476"/>
                  </a:lnTo>
                  <a:lnTo>
                    <a:pt x="340" y="475"/>
                  </a:lnTo>
                  <a:lnTo>
                    <a:pt x="341" y="474"/>
                  </a:lnTo>
                  <a:lnTo>
                    <a:pt x="342" y="473"/>
                  </a:lnTo>
                  <a:lnTo>
                    <a:pt x="343" y="472"/>
                  </a:lnTo>
                  <a:lnTo>
                    <a:pt x="344" y="472"/>
                  </a:lnTo>
                  <a:lnTo>
                    <a:pt x="346" y="471"/>
                  </a:lnTo>
                  <a:lnTo>
                    <a:pt x="347" y="470"/>
                  </a:lnTo>
                  <a:lnTo>
                    <a:pt x="348" y="469"/>
                  </a:lnTo>
                  <a:lnTo>
                    <a:pt x="350" y="468"/>
                  </a:lnTo>
                  <a:lnTo>
                    <a:pt x="351" y="467"/>
                  </a:lnTo>
                  <a:lnTo>
                    <a:pt x="353" y="466"/>
                  </a:lnTo>
                  <a:lnTo>
                    <a:pt x="354" y="465"/>
                  </a:lnTo>
                  <a:lnTo>
                    <a:pt x="356" y="464"/>
                  </a:lnTo>
                  <a:lnTo>
                    <a:pt x="358" y="463"/>
                  </a:lnTo>
                  <a:lnTo>
                    <a:pt x="359" y="463"/>
                  </a:lnTo>
                  <a:lnTo>
                    <a:pt x="361" y="462"/>
                  </a:lnTo>
                  <a:lnTo>
                    <a:pt x="363" y="461"/>
                  </a:lnTo>
                  <a:lnTo>
                    <a:pt x="365" y="459"/>
                  </a:lnTo>
                  <a:lnTo>
                    <a:pt x="367" y="458"/>
                  </a:lnTo>
                  <a:lnTo>
                    <a:pt x="369" y="457"/>
                  </a:lnTo>
                  <a:lnTo>
                    <a:pt x="371" y="456"/>
                  </a:lnTo>
                  <a:lnTo>
                    <a:pt x="373" y="455"/>
                  </a:lnTo>
                  <a:lnTo>
                    <a:pt x="375" y="454"/>
                  </a:lnTo>
                  <a:lnTo>
                    <a:pt x="377" y="453"/>
                  </a:lnTo>
                  <a:lnTo>
                    <a:pt x="379" y="451"/>
                  </a:lnTo>
                  <a:lnTo>
                    <a:pt x="382" y="450"/>
                  </a:lnTo>
                  <a:lnTo>
                    <a:pt x="384" y="449"/>
                  </a:lnTo>
                  <a:lnTo>
                    <a:pt x="386" y="447"/>
                  </a:lnTo>
                  <a:lnTo>
                    <a:pt x="389" y="446"/>
                  </a:lnTo>
                  <a:lnTo>
                    <a:pt x="391" y="445"/>
                  </a:lnTo>
                  <a:lnTo>
                    <a:pt x="394" y="443"/>
                  </a:lnTo>
                  <a:lnTo>
                    <a:pt x="397" y="442"/>
                  </a:lnTo>
                  <a:lnTo>
                    <a:pt x="399" y="440"/>
                  </a:lnTo>
                  <a:lnTo>
                    <a:pt x="402" y="439"/>
                  </a:lnTo>
                  <a:lnTo>
                    <a:pt x="405" y="437"/>
                  </a:lnTo>
                  <a:lnTo>
                    <a:pt x="407" y="435"/>
                  </a:lnTo>
                  <a:lnTo>
                    <a:pt x="410" y="434"/>
                  </a:lnTo>
                  <a:lnTo>
                    <a:pt x="412" y="432"/>
                  </a:lnTo>
                  <a:lnTo>
                    <a:pt x="415" y="431"/>
                  </a:lnTo>
                  <a:lnTo>
                    <a:pt x="418" y="429"/>
                  </a:lnTo>
                  <a:lnTo>
                    <a:pt x="420" y="428"/>
                  </a:lnTo>
                  <a:lnTo>
                    <a:pt x="423" y="426"/>
                  </a:lnTo>
                  <a:lnTo>
                    <a:pt x="426" y="425"/>
                  </a:lnTo>
                  <a:lnTo>
                    <a:pt x="428" y="423"/>
                  </a:lnTo>
                  <a:lnTo>
                    <a:pt x="431" y="422"/>
                  </a:lnTo>
                  <a:lnTo>
                    <a:pt x="433" y="420"/>
                  </a:lnTo>
                  <a:lnTo>
                    <a:pt x="436" y="419"/>
                  </a:lnTo>
                  <a:lnTo>
                    <a:pt x="438" y="418"/>
                  </a:lnTo>
                  <a:lnTo>
                    <a:pt x="441" y="416"/>
                  </a:lnTo>
                  <a:lnTo>
                    <a:pt x="443" y="415"/>
                  </a:lnTo>
                  <a:lnTo>
                    <a:pt x="446" y="413"/>
                  </a:lnTo>
                  <a:lnTo>
                    <a:pt x="448" y="412"/>
                  </a:lnTo>
                  <a:lnTo>
                    <a:pt x="451" y="410"/>
                  </a:lnTo>
                  <a:lnTo>
                    <a:pt x="453" y="409"/>
                  </a:lnTo>
                  <a:lnTo>
                    <a:pt x="455" y="407"/>
                  </a:lnTo>
                  <a:lnTo>
                    <a:pt x="457" y="406"/>
                  </a:lnTo>
                  <a:lnTo>
                    <a:pt x="460" y="405"/>
                  </a:lnTo>
                  <a:lnTo>
                    <a:pt x="462" y="403"/>
                  </a:lnTo>
                  <a:lnTo>
                    <a:pt x="464" y="402"/>
                  </a:lnTo>
                  <a:lnTo>
                    <a:pt x="466" y="401"/>
                  </a:lnTo>
                  <a:lnTo>
                    <a:pt x="468" y="399"/>
                  </a:lnTo>
                  <a:lnTo>
                    <a:pt x="470" y="398"/>
                  </a:lnTo>
                  <a:lnTo>
                    <a:pt x="472" y="396"/>
                  </a:lnTo>
                  <a:lnTo>
                    <a:pt x="474" y="395"/>
                  </a:lnTo>
                  <a:lnTo>
                    <a:pt x="476" y="394"/>
                  </a:lnTo>
                  <a:lnTo>
                    <a:pt x="478" y="392"/>
                  </a:lnTo>
                  <a:lnTo>
                    <a:pt x="479" y="391"/>
                  </a:lnTo>
                  <a:lnTo>
                    <a:pt x="481" y="390"/>
                  </a:lnTo>
                  <a:lnTo>
                    <a:pt x="483" y="389"/>
                  </a:lnTo>
                  <a:lnTo>
                    <a:pt x="484" y="387"/>
                  </a:lnTo>
                  <a:lnTo>
                    <a:pt x="486" y="386"/>
                  </a:lnTo>
                  <a:lnTo>
                    <a:pt x="488" y="385"/>
                  </a:lnTo>
                  <a:lnTo>
                    <a:pt x="489" y="384"/>
                  </a:lnTo>
                  <a:lnTo>
                    <a:pt x="490" y="383"/>
                  </a:lnTo>
                  <a:lnTo>
                    <a:pt x="492" y="382"/>
                  </a:lnTo>
                  <a:lnTo>
                    <a:pt x="493" y="381"/>
                  </a:lnTo>
                  <a:lnTo>
                    <a:pt x="494" y="380"/>
                  </a:lnTo>
                  <a:lnTo>
                    <a:pt x="496" y="379"/>
                  </a:lnTo>
                  <a:lnTo>
                    <a:pt x="497" y="378"/>
                  </a:lnTo>
                  <a:lnTo>
                    <a:pt x="498" y="377"/>
                  </a:lnTo>
                  <a:lnTo>
                    <a:pt x="499" y="376"/>
                  </a:lnTo>
                  <a:lnTo>
                    <a:pt x="500" y="375"/>
                  </a:lnTo>
                  <a:lnTo>
                    <a:pt x="501" y="374"/>
                  </a:lnTo>
                  <a:lnTo>
                    <a:pt x="502" y="373"/>
                  </a:lnTo>
                  <a:lnTo>
                    <a:pt x="503" y="372"/>
                  </a:lnTo>
                  <a:lnTo>
                    <a:pt x="504" y="371"/>
                  </a:lnTo>
                  <a:lnTo>
                    <a:pt x="505" y="370"/>
                  </a:lnTo>
                  <a:lnTo>
                    <a:pt x="507" y="369"/>
                  </a:lnTo>
                  <a:lnTo>
                    <a:pt x="508" y="368"/>
                  </a:lnTo>
                  <a:lnTo>
                    <a:pt x="509" y="367"/>
                  </a:lnTo>
                  <a:lnTo>
                    <a:pt x="510" y="366"/>
                  </a:lnTo>
                  <a:lnTo>
                    <a:pt x="512" y="364"/>
                  </a:lnTo>
                  <a:lnTo>
                    <a:pt x="513" y="363"/>
                  </a:lnTo>
                  <a:lnTo>
                    <a:pt x="514" y="362"/>
                  </a:lnTo>
                  <a:lnTo>
                    <a:pt x="516" y="360"/>
                  </a:lnTo>
                  <a:lnTo>
                    <a:pt x="517" y="359"/>
                  </a:lnTo>
                  <a:lnTo>
                    <a:pt x="518" y="357"/>
                  </a:lnTo>
                  <a:lnTo>
                    <a:pt x="520" y="356"/>
                  </a:lnTo>
                  <a:lnTo>
                    <a:pt x="521" y="354"/>
                  </a:lnTo>
                  <a:lnTo>
                    <a:pt x="522" y="353"/>
                  </a:lnTo>
                  <a:lnTo>
                    <a:pt x="524" y="351"/>
                  </a:lnTo>
                  <a:lnTo>
                    <a:pt x="525" y="350"/>
                  </a:lnTo>
                  <a:lnTo>
                    <a:pt x="526" y="348"/>
                  </a:lnTo>
                  <a:lnTo>
                    <a:pt x="528" y="347"/>
                  </a:lnTo>
                  <a:lnTo>
                    <a:pt x="529" y="345"/>
                  </a:lnTo>
                  <a:lnTo>
                    <a:pt x="531" y="343"/>
                  </a:lnTo>
                  <a:lnTo>
                    <a:pt x="532" y="342"/>
                  </a:lnTo>
                  <a:lnTo>
                    <a:pt x="533" y="340"/>
                  </a:lnTo>
                  <a:lnTo>
                    <a:pt x="535" y="338"/>
                  </a:lnTo>
                  <a:lnTo>
                    <a:pt x="536" y="337"/>
                  </a:lnTo>
                  <a:lnTo>
                    <a:pt x="537" y="335"/>
                  </a:lnTo>
                  <a:lnTo>
                    <a:pt x="538" y="333"/>
                  </a:lnTo>
                  <a:lnTo>
                    <a:pt x="540" y="331"/>
                  </a:lnTo>
                  <a:lnTo>
                    <a:pt x="541" y="329"/>
                  </a:lnTo>
                  <a:lnTo>
                    <a:pt x="542" y="328"/>
                  </a:lnTo>
                  <a:lnTo>
                    <a:pt x="543" y="326"/>
                  </a:lnTo>
                  <a:lnTo>
                    <a:pt x="545" y="324"/>
                  </a:lnTo>
                  <a:lnTo>
                    <a:pt x="546" y="322"/>
                  </a:lnTo>
                  <a:lnTo>
                    <a:pt x="547" y="321"/>
                  </a:lnTo>
                  <a:lnTo>
                    <a:pt x="548" y="319"/>
                  </a:lnTo>
                  <a:lnTo>
                    <a:pt x="549" y="317"/>
                  </a:lnTo>
                  <a:lnTo>
                    <a:pt x="550" y="315"/>
                  </a:lnTo>
                  <a:lnTo>
                    <a:pt x="551" y="313"/>
                  </a:lnTo>
                  <a:lnTo>
                    <a:pt x="552" y="312"/>
                  </a:lnTo>
                  <a:lnTo>
                    <a:pt x="553" y="310"/>
                  </a:lnTo>
                  <a:lnTo>
                    <a:pt x="554" y="308"/>
                  </a:lnTo>
                  <a:lnTo>
                    <a:pt x="555" y="306"/>
                  </a:lnTo>
                  <a:lnTo>
                    <a:pt x="556" y="305"/>
                  </a:lnTo>
                  <a:lnTo>
                    <a:pt x="557" y="303"/>
                  </a:lnTo>
                  <a:lnTo>
                    <a:pt x="558" y="301"/>
                  </a:lnTo>
                  <a:lnTo>
                    <a:pt x="558" y="299"/>
                  </a:lnTo>
                  <a:lnTo>
                    <a:pt x="559" y="297"/>
                  </a:lnTo>
                  <a:lnTo>
                    <a:pt x="560" y="295"/>
                  </a:lnTo>
                  <a:lnTo>
                    <a:pt x="561" y="294"/>
                  </a:lnTo>
                  <a:lnTo>
                    <a:pt x="561" y="292"/>
                  </a:lnTo>
                  <a:lnTo>
                    <a:pt x="562" y="290"/>
                  </a:lnTo>
                  <a:lnTo>
                    <a:pt x="563" y="288"/>
                  </a:lnTo>
                  <a:lnTo>
                    <a:pt x="563" y="286"/>
                  </a:lnTo>
                  <a:lnTo>
                    <a:pt x="564" y="284"/>
                  </a:lnTo>
                  <a:lnTo>
                    <a:pt x="565" y="282"/>
                  </a:lnTo>
                  <a:lnTo>
                    <a:pt x="565" y="280"/>
                  </a:lnTo>
                  <a:lnTo>
                    <a:pt x="566" y="278"/>
                  </a:lnTo>
                  <a:lnTo>
                    <a:pt x="566" y="276"/>
                  </a:lnTo>
                  <a:lnTo>
                    <a:pt x="567" y="274"/>
                  </a:lnTo>
                  <a:lnTo>
                    <a:pt x="568" y="272"/>
                  </a:lnTo>
                  <a:lnTo>
                    <a:pt x="568" y="270"/>
                  </a:lnTo>
                  <a:lnTo>
                    <a:pt x="569" y="268"/>
                  </a:lnTo>
                  <a:lnTo>
                    <a:pt x="569" y="265"/>
                  </a:lnTo>
                  <a:lnTo>
                    <a:pt x="570" y="263"/>
                  </a:lnTo>
                  <a:lnTo>
                    <a:pt x="570" y="261"/>
                  </a:lnTo>
                  <a:lnTo>
                    <a:pt x="570" y="258"/>
                  </a:lnTo>
                  <a:lnTo>
                    <a:pt x="571" y="256"/>
                  </a:lnTo>
                  <a:lnTo>
                    <a:pt x="571" y="254"/>
                  </a:lnTo>
                  <a:lnTo>
                    <a:pt x="572" y="251"/>
                  </a:lnTo>
                  <a:lnTo>
                    <a:pt x="572" y="248"/>
                  </a:lnTo>
                  <a:lnTo>
                    <a:pt x="572" y="246"/>
                  </a:lnTo>
                  <a:lnTo>
                    <a:pt x="572" y="243"/>
                  </a:lnTo>
                  <a:lnTo>
                    <a:pt x="573" y="240"/>
                  </a:lnTo>
                  <a:lnTo>
                    <a:pt x="573" y="238"/>
                  </a:lnTo>
                  <a:lnTo>
                    <a:pt x="573" y="235"/>
                  </a:lnTo>
                  <a:lnTo>
                    <a:pt x="573" y="232"/>
                  </a:lnTo>
                  <a:lnTo>
                    <a:pt x="574" y="229"/>
                  </a:lnTo>
                  <a:lnTo>
                    <a:pt x="574" y="226"/>
                  </a:lnTo>
                  <a:lnTo>
                    <a:pt x="574" y="223"/>
                  </a:lnTo>
                  <a:lnTo>
                    <a:pt x="574" y="220"/>
                  </a:lnTo>
                  <a:lnTo>
                    <a:pt x="574" y="218"/>
                  </a:lnTo>
                  <a:lnTo>
                    <a:pt x="574" y="215"/>
                  </a:lnTo>
                  <a:lnTo>
                    <a:pt x="574" y="212"/>
                  </a:lnTo>
                  <a:lnTo>
                    <a:pt x="574" y="209"/>
                  </a:lnTo>
                  <a:lnTo>
                    <a:pt x="574" y="206"/>
                  </a:lnTo>
                  <a:lnTo>
                    <a:pt x="573" y="204"/>
                  </a:lnTo>
                  <a:lnTo>
                    <a:pt x="573" y="201"/>
                  </a:lnTo>
                  <a:lnTo>
                    <a:pt x="573" y="198"/>
                  </a:lnTo>
                  <a:lnTo>
                    <a:pt x="573" y="195"/>
                  </a:lnTo>
                  <a:lnTo>
                    <a:pt x="572" y="193"/>
                  </a:lnTo>
                  <a:lnTo>
                    <a:pt x="572" y="190"/>
                  </a:lnTo>
                  <a:lnTo>
                    <a:pt x="572" y="187"/>
                  </a:lnTo>
                  <a:lnTo>
                    <a:pt x="571" y="185"/>
                  </a:lnTo>
                  <a:lnTo>
                    <a:pt x="571" y="182"/>
                  </a:lnTo>
                  <a:lnTo>
                    <a:pt x="570" y="180"/>
                  </a:lnTo>
                  <a:lnTo>
                    <a:pt x="570" y="177"/>
                  </a:lnTo>
                  <a:lnTo>
                    <a:pt x="569" y="174"/>
                  </a:lnTo>
                  <a:lnTo>
                    <a:pt x="568" y="172"/>
                  </a:lnTo>
                  <a:lnTo>
                    <a:pt x="568" y="169"/>
                  </a:lnTo>
                  <a:lnTo>
                    <a:pt x="567" y="167"/>
                  </a:lnTo>
                  <a:lnTo>
                    <a:pt x="567" y="164"/>
                  </a:lnTo>
                  <a:lnTo>
                    <a:pt x="566" y="162"/>
                  </a:lnTo>
                  <a:lnTo>
                    <a:pt x="565" y="159"/>
                  </a:lnTo>
                  <a:lnTo>
                    <a:pt x="564" y="157"/>
                  </a:lnTo>
                  <a:lnTo>
                    <a:pt x="564" y="155"/>
                  </a:lnTo>
                  <a:lnTo>
                    <a:pt x="563" y="152"/>
                  </a:lnTo>
                  <a:lnTo>
                    <a:pt x="562" y="150"/>
                  </a:lnTo>
                  <a:lnTo>
                    <a:pt x="561" y="147"/>
                  </a:lnTo>
                  <a:lnTo>
                    <a:pt x="560" y="145"/>
                  </a:lnTo>
                  <a:lnTo>
                    <a:pt x="559" y="143"/>
                  </a:lnTo>
                  <a:lnTo>
                    <a:pt x="558" y="140"/>
                  </a:lnTo>
                  <a:lnTo>
                    <a:pt x="557" y="138"/>
                  </a:lnTo>
                  <a:lnTo>
                    <a:pt x="556" y="136"/>
                  </a:lnTo>
                  <a:lnTo>
                    <a:pt x="555" y="133"/>
                  </a:lnTo>
                  <a:lnTo>
                    <a:pt x="554" y="131"/>
                  </a:lnTo>
                  <a:lnTo>
                    <a:pt x="552" y="129"/>
                  </a:lnTo>
                  <a:lnTo>
                    <a:pt x="551" y="126"/>
                  </a:lnTo>
                  <a:lnTo>
                    <a:pt x="550" y="124"/>
                  </a:lnTo>
                  <a:lnTo>
                    <a:pt x="549" y="122"/>
                  </a:lnTo>
                  <a:lnTo>
                    <a:pt x="547" y="119"/>
                  </a:lnTo>
                  <a:lnTo>
                    <a:pt x="546" y="117"/>
                  </a:lnTo>
                  <a:lnTo>
                    <a:pt x="544" y="115"/>
                  </a:lnTo>
                  <a:lnTo>
                    <a:pt x="543" y="113"/>
                  </a:lnTo>
                  <a:lnTo>
                    <a:pt x="541" y="110"/>
                  </a:lnTo>
                  <a:lnTo>
                    <a:pt x="540" y="108"/>
                  </a:lnTo>
                  <a:lnTo>
                    <a:pt x="538" y="106"/>
                  </a:lnTo>
                  <a:lnTo>
                    <a:pt x="537" y="104"/>
                  </a:lnTo>
                  <a:lnTo>
                    <a:pt x="535" y="101"/>
                  </a:lnTo>
                  <a:lnTo>
                    <a:pt x="533" y="99"/>
                  </a:lnTo>
                  <a:lnTo>
                    <a:pt x="532" y="97"/>
                  </a:lnTo>
                  <a:lnTo>
                    <a:pt x="530" y="95"/>
                  </a:lnTo>
                  <a:lnTo>
                    <a:pt x="528" y="93"/>
                  </a:lnTo>
                  <a:lnTo>
                    <a:pt x="526" y="91"/>
                  </a:lnTo>
                  <a:lnTo>
                    <a:pt x="525" y="89"/>
                  </a:lnTo>
                  <a:lnTo>
                    <a:pt x="523" y="87"/>
                  </a:lnTo>
                  <a:lnTo>
                    <a:pt x="521" y="85"/>
                  </a:lnTo>
                  <a:lnTo>
                    <a:pt x="519" y="83"/>
                  </a:lnTo>
                  <a:lnTo>
                    <a:pt x="517" y="81"/>
                  </a:lnTo>
                  <a:lnTo>
                    <a:pt x="515" y="80"/>
                  </a:lnTo>
                  <a:lnTo>
                    <a:pt x="513" y="78"/>
                  </a:lnTo>
                  <a:lnTo>
                    <a:pt x="512" y="76"/>
                  </a:lnTo>
                  <a:lnTo>
                    <a:pt x="510" y="74"/>
                  </a:lnTo>
                  <a:lnTo>
                    <a:pt x="508" y="72"/>
                  </a:lnTo>
                  <a:lnTo>
                    <a:pt x="506" y="71"/>
                  </a:lnTo>
                  <a:lnTo>
                    <a:pt x="504" y="69"/>
                  </a:lnTo>
                  <a:lnTo>
                    <a:pt x="502" y="67"/>
                  </a:lnTo>
                  <a:lnTo>
                    <a:pt x="500" y="66"/>
                  </a:lnTo>
                  <a:lnTo>
                    <a:pt x="498" y="64"/>
                  </a:lnTo>
                  <a:lnTo>
                    <a:pt x="496" y="62"/>
                  </a:lnTo>
                  <a:lnTo>
                    <a:pt x="494" y="61"/>
                  </a:lnTo>
                  <a:lnTo>
                    <a:pt x="492" y="59"/>
                  </a:lnTo>
                  <a:lnTo>
                    <a:pt x="490" y="58"/>
                  </a:lnTo>
                  <a:lnTo>
                    <a:pt x="488" y="56"/>
                  </a:lnTo>
                  <a:lnTo>
                    <a:pt x="486" y="55"/>
                  </a:lnTo>
                  <a:lnTo>
                    <a:pt x="483" y="53"/>
                  </a:lnTo>
                  <a:lnTo>
                    <a:pt x="481" y="52"/>
                  </a:lnTo>
                  <a:lnTo>
                    <a:pt x="479" y="51"/>
                  </a:lnTo>
                  <a:lnTo>
                    <a:pt x="477" y="49"/>
                  </a:lnTo>
                  <a:lnTo>
                    <a:pt x="475" y="48"/>
                  </a:lnTo>
                  <a:lnTo>
                    <a:pt x="473" y="47"/>
                  </a:lnTo>
                  <a:lnTo>
                    <a:pt x="471" y="45"/>
                  </a:lnTo>
                  <a:lnTo>
                    <a:pt x="469" y="44"/>
                  </a:lnTo>
                  <a:lnTo>
                    <a:pt x="467" y="43"/>
                  </a:lnTo>
                  <a:lnTo>
                    <a:pt x="464" y="42"/>
                  </a:lnTo>
                  <a:lnTo>
                    <a:pt x="462" y="40"/>
                  </a:lnTo>
                  <a:lnTo>
                    <a:pt x="460" y="39"/>
                  </a:lnTo>
                  <a:lnTo>
                    <a:pt x="458" y="38"/>
                  </a:lnTo>
                  <a:lnTo>
                    <a:pt x="456" y="37"/>
                  </a:lnTo>
                  <a:lnTo>
                    <a:pt x="454" y="36"/>
                  </a:lnTo>
                  <a:lnTo>
                    <a:pt x="451" y="35"/>
                  </a:lnTo>
                  <a:lnTo>
                    <a:pt x="449" y="34"/>
                  </a:lnTo>
                  <a:lnTo>
                    <a:pt x="447" y="33"/>
                  </a:lnTo>
                  <a:lnTo>
                    <a:pt x="445" y="32"/>
                  </a:lnTo>
                  <a:lnTo>
                    <a:pt x="442" y="31"/>
                  </a:lnTo>
                  <a:lnTo>
                    <a:pt x="440" y="30"/>
                  </a:lnTo>
                  <a:lnTo>
                    <a:pt x="438" y="29"/>
                  </a:lnTo>
                  <a:lnTo>
                    <a:pt x="436" y="28"/>
                  </a:lnTo>
                  <a:lnTo>
                    <a:pt x="433" y="27"/>
                  </a:lnTo>
                  <a:lnTo>
                    <a:pt x="431" y="26"/>
                  </a:lnTo>
                  <a:lnTo>
                    <a:pt x="429" y="25"/>
                  </a:lnTo>
                  <a:lnTo>
                    <a:pt x="426" y="24"/>
                  </a:lnTo>
                  <a:lnTo>
                    <a:pt x="424" y="23"/>
                  </a:lnTo>
                  <a:lnTo>
                    <a:pt x="421" y="23"/>
                  </a:lnTo>
                  <a:lnTo>
                    <a:pt x="419" y="22"/>
                  </a:lnTo>
                  <a:lnTo>
                    <a:pt x="417" y="21"/>
                  </a:lnTo>
                  <a:lnTo>
                    <a:pt x="414" y="20"/>
                  </a:lnTo>
                  <a:lnTo>
                    <a:pt x="412" y="19"/>
                  </a:lnTo>
                  <a:lnTo>
                    <a:pt x="409" y="19"/>
                  </a:lnTo>
                  <a:lnTo>
                    <a:pt x="407" y="18"/>
                  </a:lnTo>
                  <a:lnTo>
                    <a:pt x="404" y="17"/>
                  </a:lnTo>
                  <a:lnTo>
                    <a:pt x="402" y="16"/>
                  </a:lnTo>
                  <a:lnTo>
                    <a:pt x="399" y="16"/>
                  </a:lnTo>
                  <a:lnTo>
                    <a:pt x="397" y="15"/>
                  </a:lnTo>
                  <a:lnTo>
                    <a:pt x="395" y="14"/>
                  </a:lnTo>
                  <a:lnTo>
                    <a:pt x="392" y="14"/>
                  </a:lnTo>
                  <a:lnTo>
                    <a:pt x="390" y="13"/>
                  </a:lnTo>
                  <a:lnTo>
                    <a:pt x="387" y="12"/>
                  </a:lnTo>
                  <a:lnTo>
                    <a:pt x="385" y="12"/>
                  </a:lnTo>
                  <a:lnTo>
                    <a:pt x="383" y="11"/>
                  </a:lnTo>
                  <a:lnTo>
                    <a:pt x="380" y="11"/>
                  </a:lnTo>
                  <a:lnTo>
                    <a:pt x="378" y="10"/>
                  </a:lnTo>
                  <a:lnTo>
                    <a:pt x="376" y="10"/>
                  </a:lnTo>
                  <a:lnTo>
                    <a:pt x="373" y="9"/>
                  </a:lnTo>
                  <a:lnTo>
                    <a:pt x="371" y="9"/>
                  </a:lnTo>
                  <a:lnTo>
                    <a:pt x="369" y="8"/>
                  </a:lnTo>
                  <a:lnTo>
                    <a:pt x="366" y="8"/>
                  </a:lnTo>
                  <a:lnTo>
                    <a:pt x="364" y="8"/>
                  </a:lnTo>
                  <a:lnTo>
                    <a:pt x="362" y="7"/>
                  </a:lnTo>
                  <a:lnTo>
                    <a:pt x="359" y="7"/>
                  </a:lnTo>
                  <a:lnTo>
                    <a:pt x="357" y="6"/>
                  </a:lnTo>
                  <a:lnTo>
                    <a:pt x="355" y="6"/>
                  </a:lnTo>
                  <a:lnTo>
                    <a:pt x="352" y="6"/>
                  </a:lnTo>
                  <a:lnTo>
                    <a:pt x="350" y="5"/>
                  </a:lnTo>
                  <a:lnTo>
                    <a:pt x="347" y="5"/>
                  </a:lnTo>
                  <a:lnTo>
                    <a:pt x="345" y="5"/>
                  </a:lnTo>
                  <a:lnTo>
                    <a:pt x="342" y="4"/>
                  </a:lnTo>
                  <a:lnTo>
                    <a:pt x="340" y="4"/>
                  </a:lnTo>
                  <a:lnTo>
                    <a:pt x="337" y="4"/>
                  </a:lnTo>
                  <a:lnTo>
                    <a:pt x="335" y="4"/>
                  </a:lnTo>
                  <a:lnTo>
                    <a:pt x="332" y="3"/>
                  </a:lnTo>
                  <a:lnTo>
                    <a:pt x="330" y="3"/>
                  </a:lnTo>
                  <a:lnTo>
                    <a:pt x="327" y="3"/>
                  </a:lnTo>
                  <a:lnTo>
                    <a:pt x="324" y="3"/>
                  </a:lnTo>
                  <a:lnTo>
                    <a:pt x="322" y="2"/>
                  </a:lnTo>
                  <a:lnTo>
                    <a:pt x="320" y="2"/>
                  </a:lnTo>
                  <a:lnTo>
                    <a:pt x="317" y="2"/>
                  </a:lnTo>
                  <a:lnTo>
                    <a:pt x="315" y="2"/>
                  </a:lnTo>
                  <a:lnTo>
                    <a:pt x="312" y="2"/>
                  </a:lnTo>
                  <a:lnTo>
                    <a:pt x="310" y="2"/>
                  </a:lnTo>
                  <a:lnTo>
                    <a:pt x="308" y="1"/>
                  </a:lnTo>
                  <a:lnTo>
                    <a:pt x="306" y="1"/>
                  </a:lnTo>
                  <a:lnTo>
                    <a:pt x="303" y="1"/>
                  </a:lnTo>
                  <a:lnTo>
                    <a:pt x="301" y="1"/>
                  </a:lnTo>
                  <a:lnTo>
                    <a:pt x="299" y="1"/>
                  </a:lnTo>
                  <a:lnTo>
                    <a:pt x="297" y="1"/>
                  </a:lnTo>
                  <a:lnTo>
                    <a:pt x="295" y="1"/>
                  </a:lnTo>
                  <a:lnTo>
                    <a:pt x="293" y="1"/>
                  </a:lnTo>
                  <a:lnTo>
                    <a:pt x="290" y="1"/>
                  </a:lnTo>
                  <a:lnTo>
                    <a:pt x="288" y="1"/>
                  </a:lnTo>
                  <a:lnTo>
                    <a:pt x="286" y="0"/>
                  </a:lnTo>
                  <a:lnTo>
                    <a:pt x="284" y="0"/>
                  </a:lnTo>
                  <a:lnTo>
                    <a:pt x="281" y="0"/>
                  </a:lnTo>
                  <a:lnTo>
                    <a:pt x="279" y="0"/>
                  </a:lnTo>
                  <a:lnTo>
                    <a:pt x="276" y="0"/>
                  </a:lnTo>
                  <a:lnTo>
                    <a:pt x="274" y="0"/>
                  </a:lnTo>
                  <a:lnTo>
                    <a:pt x="271" y="0"/>
                  </a:lnTo>
                  <a:lnTo>
                    <a:pt x="268" y="1"/>
                  </a:lnTo>
                  <a:lnTo>
                    <a:pt x="265" y="1"/>
                  </a:lnTo>
                  <a:lnTo>
                    <a:pt x="263" y="1"/>
                  </a:lnTo>
                  <a:lnTo>
                    <a:pt x="260" y="1"/>
                  </a:lnTo>
                  <a:lnTo>
                    <a:pt x="257" y="1"/>
                  </a:lnTo>
                  <a:lnTo>
                    <a:pt x="254" y="1"/>
                  </a:lnTo>
                  <a:lnTo>
                    <a:pt x="251" y="1"/>
                  </a:lnTo>
                  <a:lnTo>
                    <a:pt x="248" y="1"/>
                  </a:lnTo>
                  <a:lnTo>
                    <a:pt x="245" y="1"/>
                  </a:lnTo>
                  <a:lnTo>
                    <a:pt x="242" y="2"/>
                  </a:lnTo>
                  <a:lnTo>
                    <a:pt x="239" y="2"/>
                  </a:lnTo>
                  <a:lnTo>
                    <a:pt x="236" y="2"/>
                  </a:lnTo>
                  <a:lnTo>
                    <a:pt x="233" y="2"/>
                  </a:lnTo>
                  <a:lnTo>
                    <a:pt x="230" y="2"/>
                  </a:lnTo>
                  <a:lnTo>
                    <a:pt x="227" y="3"/>
                  </a:lnTo>
                  <a:lnTo>
                    <a:pt x="224" y="3"/>
                  </a:lnTo>
                  <a:lnTo>
                    <a:pt x="221" y="3"/>
                  </a:lnTo>
                  <a:lnTo>
                    <a:pt x="218" y="3"/>
                  </a:lnTo>
                  <a:lnTo>
                    <a:pt x="215" y="4"/>
                  </a:lnTo>
                  <a:lnTo>
                    <a:pt x="212" y="4"/>
                  </a:lnTo>
                  <a:lnTo>
                    <a:pt x="210" y="4"/>
                  </a:lnTo>
                  <a:lnTo>
                    <a:pt x="207" y="5"/>
                  </a:lnTo>
                  <a:lnTo>
                    <a:pt x="204" y="5"/>
                  </a:lnTo>
                  <a:lnTo>
                    <a:pt x="201" y="6"/>
                  </a:lnTo>
                  <a:lnTo>
                    <a:pt x="198" y="6"/>
                  </a:lnTo>
                  <a:lnTo>
                    <a:pt x="195" y="6"/>
                  </a:lnTo>
                  <a:lnTo>
                    <a:pt x="193" y="7"/>
                  </a:lnTo>
                  <a:lnTo>
                    <a:pt x="190" y="7"/>
                  </a:lnTo>
                  <a:lnTo>
                    <a:pt x="187" y="8"/>
                  </a:lnTo>
                  <a:lnTo>
                    <a:pt x="184" y="8"/>
                  </a:lnTo>
                  <a:lnTo>
                    <a:pt x="182" y="9"/>
                  </a:lnTo>
                  <a:lnTo>
                    <a:pt x="179" y="9"/>
                  </a:lnTo>
                  <a:lnTo>
                    <a:pt x="176" y="10"/>
                  </a:lnTo>
                  <a:lnTo>
                    <a:pt x="174" y="10"/>
                  </a:lnTo>
                  <a:lnTo>
                    <a:pt x="171" y="11"/>
                  </a:lnTo>
                  <a:lnTo>
                    <a:pt x="169" y="12"/>
                  </a:lnTo>
                  <a:lnTo>
                    <a:pt x="166" y="12"/>
                  </a:lnTo>
                  <a:lnTo>
                    <a:pt x="164" y="13"/>
                  </a:lnTo>
                  <a:lnTo>
                    <a:pt x="161" y="14"/>
                  </a:lnTo>
                  <a:lnTo>
                    <a:pt x="159" y="14"/>
                  </a:lnTo>
                  <a:lnTo>
                    <a:pt x="156" y="15"/>
                  </a:lnTo>
                  <a:lnTo>
                    <a:pt x="154" y="16"/>
                  </a:lnTo>
                  <a:lnTo>
                    <a:pt x="152" y="17"/>
                  </a:lnTo>
                  <a:lnTo>
                    <a:pt x="149" y="17"/>
                  </a:lnTo>
                  <a:lnTo>
                    <a:pt x="147" y="18"/>
                  </a:lnTo>
                  <a:lnTo>
                    <a:pt x="145" y="19"/>
                  </a:lnTo>
                  <a:lnTo>
                    <a:pt x="142" y="20"/>
                  </a:lnTo>
                  <a:lnTo>
                    <a:pt x="140" y="20"/>
                  </a:lnTo>
                  <a:lnTo>
                    <a:pt x="138" y="21"/>
                  </a:lnTo>
                  <a:lnTo>
                    <a:pt x="136" y="22"/>
                  </a:lnTo>
                  <a:lnTo>
                    <a:pt x="134" y="23"/>
                  </a:lnTo>
                  <a:lnTo>
                    <a:pt x="132" y="23"/>
                  </a:lnTo>
                  <a:lnTo>
                    <a:pt x="129" y="24"/>
                  </a:lnTo>
                  <a:lnTo>
                    <a:pt x="127" y="25"/>
                  </a:lnTo>
                  <a:lnTo>
                    <a:pt x="125" y="26"/>
                  </a:lnTo>
                  <a:lnTo>
                    <a:pt x="123" y="27"/>
                  </a:lnTo>
                  <a:lnTo>
                    <a:pt x="121" y="27"/>
                  </a:lnTo>
                  <a:lnTo>
                    <a:pt x="119" y="28"/>
                  </a:lnTo>
                  <a:lnTo>
                    <a:pt x="117" y="29"/>
                  </a:lnTo>
                  <a:lnTo>
                    <a:pt x="115" y="30"/>
                  </a:lnTo>
                  <a:lnTo>
                    <a:pt x="113" y="31"/>
                  </a:lnTo>
                  <a:lnTo>
                    <a:pt x="111" y="32"/>
                  </a:lnTo>
                  <a:lnTo>
                    <a:pt x="109" y="33"/>
                  </a:lnTo>
                  <a:lnTo>
                    <a:pt x="107" y="34"/>
                  </a:lnTo>
                  <a:lnTo>
                    <a:pt x="105" y="35"/>
                  </a:lnTo>
                  <a:lnTo>
                    <a:pt x="104" y="36"/>
                  </a:lnTo>
                  <a:lnTo>
                    <a:pt x="102" y="37"/>
                  </a:lnTo>
                  <a:lnTo>
                    <a:pt x="100" y="38"/>
                  </a:lnTo>
                  <a:lnTo>
                    <a:pt x="98" y="39"/>
                  </a:lnTo>
                  <a:lnTo>
                    <a:pt x="96" y="40"/>
                  </a:lnTo>
                  <a:lnTo>
                    <a:pt x="94" y="41"/>
                  </a:lnTo>
                  <a:lnTo>
                    <a:pt x="92" y="42"/>
                  </a:lnTo>
                  <a:lnTo>
                    <a:pt x="91" y="44"/>
                  </a:lnTo>
                  <a:lnTo>
                    <a:pt x="89" y="45"/>
                  </a:lnTo>
                  <a:lnTo>
                    <a:pt x="87" y="46"/>
                  </a:lnTo>
                  <a:lnTo>
                    <a:pt x="85" y="47"/>
                  </a:lnTo>
                  <a:lnTo>
                    <a:pt x="83" y="48"/>
                  </a:lnTo>
                  <a:lnTo>
                    <a:pt x="82" y="50"/>
                  </a:lnTo>
                  <a:lnTo>
                    <a:pt x="80" y="51"/>
                  </a:lnTo>
                  <a:lnTo>
                    <a:pt x="78" y="52"/>
                  </a:lnTo>
                  <a:lnTo>
                    <a:pt x="76" y="54"/>
                  </a:lnTo>
                  <a:lnTo>
                    <a:pt x="75" y="55"/>
                  </a:lnTo>
                  <a:lnTo>
                    <a:pt x="73" y="56"/>
                  </a:lnTo>
                  <a:lnTo>
                    <a:pt x="71" y="58"/>
                  </a:lnTo>
                  <a:lnTo>
                    <a:pt x="69" y="59"/>
                  </a:lnTo>
                  <a:lnTo>
                    <a:pt x="68" y="61"/>
                  </a:lnTo>
                  <a:lnTo>
                    <a:pt x="66" y="62"/>
                  </a:lnTo>
                  <a:lnTo>
                    <a:pt x="64" y="64"/>
                  </a:lnTo>
                  <a:lnTo>
                    <a:pt x="63" y="65"/>
                  </a:lnTo>
                  <a:lnTo>
                    <a:pt x="61" y="66"/>
                  </a:lnTo>
                  <a:lnTo>
                    <a:pt x="60" y="68"/>
                  </a:lnTo>
                  <a:lnTo>
                    <a:pt x="58" y="69"/>
                  </a:lnTo>
                  <a:lnTo>
                    <a:pt x="56" y="71"/>
                  </a:lnTo>
                  <a:lnTo>
                    <a:pt x="55" y="72"/>
                  </a:lnTo>
                  <a:lnTo>
                    <a:pt x="53" y="74"/>
                  </a:lnTo>
                  <a:lnTo>
                    <a:pt x="52" y="75"/>
                  </a:lnTo>
                  <a:lnTo>
                    <a:pt x="51" y="77"/>
                  </a:lnTo>
                  <a:lnTo>
                    <a:pt x="49" y="78"/>
                  </a:lnTo>
                  <a:lnTo>
                    <a:pt x="48" y="80"/>
                  </a:lnTo>
                  <a:lnTo>
                    <a:pt x="46" y="81"/>
                  </a:lnTo>
                  <a:lnTo>
                    <a:pt x="45" y="83"/>
                  </a:lnTo>
                  <a:lnTo>
                    <a:pt x="44" y="84"/>
                  </a:lnTo>
                  <a:lnTo>
                    <a:pt x="43" y="86"/>
                  </a:lnTo>
                  <a:lnTo>
                    <a:pt x="41" y="87"/>
                  </a:lnTo>
                  <a:lnTo>
                    <a:pt x="40" y="89"/>
                  </a:lnTo>
                  <a:lnTo>
                    <a:pt x="39" y="90"/>
                  </a:lnTo>
                  <a:lnTo>
                    <a:pt x="37" y="92"/>
                  </a:lnTo>
                  <a:lnTo>
                    <a:pt x="36" y="93"/>
                  </a:lnTo>
                  <a:lnTo>
                    <a:pt x="35" y="95"/>
                  </a:lnTo>
                  <a:lnTo>
                    <a:pt x="34" y="97"/>
                  </a:lnTo>
                  <a:lnTo>
                    <a:pt x="33" y="98"/>
                  </a:lnTo>
                  <a:lnTo>
                    <a:pt x="31" y="100"/>
                  </a:lnTo>
                  <a:lnTo>
                    <a:pt x="30" y="102"/>
                  </a:lnTo>
                  <a:lnTo>
                    <a:pt x="29" y="103"/>
                  </a:lnTo>
                  <a:lnTo>
                    <a:pt x="28" y="105"/>
                  </a:lnTo>
                  <a:lnTo>
                    <a:pt x="27" y="107"/>
                  </a:lnTo>
                  <a:lnTo>
                    <a:pt x="25" y="108"/>
                  </a:lnTo>
                  <a:lnTo>
                    <a:pt x="24" y="110"/>
                  </a:lnTo>
                  <a:lnTo>
                    <a:pt x="23" y="112"/>
                  </a:lnTo>
                  <a:lnTo>
                    <a:pt x="22" y="114"/>
                  </a:lnTo>
                  <a:lnTo>
                    <a:pt x="21" y="116"/>
                  </a:lnTo>
                  <a:lnTo>
                    <a:pt x="20" y="118"/>
                  </a:lnTo>
                  <a:lnTo>
                    <a:pt x="19" y="120"/>
                  </a:lnTo>
                  <a:lnTo>
                    <a:pt x="18" y="122"/>
                  </a:lnTo>
                  <a:lnTo>
                    <a:pt x="16" y="124"/>
                  </a:lnTo>
                  <a:lnTo>
                    <a:pt x="15" y="126"/>
                  </a:lnTo>
                  <a:lnTo>
                    <a:pt x="14" y="128"/>
                  </a:lnTo>
                  <a:lnTo>
                    <a:pt x="13" y="130"/>
                  </a:lnTo>
                  <a:lnTo>
                    <a:pt x="12" y="133"/>
                  </a:lnTo>
                  <a:lnTo>
                    <a:pt x="11" y="135"/>
                  </a:lnTo>
                  <a:lnTo>
                    <a:pt x="11" y="137"/>
                  </a:lnTo>
                  <a:lnTo>
                    <a:pt x="10" y="140"/>
                  </a:lnTo>
                  <a:lnTo>
                    <a:pt x="9" y="142"/>
                  </a:lnTo>
                  <a:lnTo>
                    <a:pt x="8" y="144"/>
                  </a:lnTo>
                  <a:lnTo>
                    <a:pt x="7" y="147"/>
                  </a:lnTo>
                  <a:lnTo>
                    <a:pt x="6" y="149"/>
                  </a:lnTo>
                  <a:lnTo>
                    <a:pt x="5" y="152"/>
                  </a:lnTo>
                  <a:lnTo>
                    <a:pt x="5" y="154"/>
                  </a:lnTo>
                  <a:lnTo>
                    <a:pt x="4" y="157"/>
                  </a:lnTo>
                  <a:lnTo>
                    <a:pt x="3" y="159"/>
                  </a:lnTo>
                  <a:lnTo>
                    <a:pt x="3" y="162"/>
                  </a:lnTo>
                  <a:lnTo>
                    <a:pt x="2" y="164"/>
                  </a:lnTo>
                  <a:lnTo>
                    <a:pt x="2" y="167"/>
                  </a:lnTo>
                  <a:lnTo>
                    <a:pt x="1" y="169"/>
                  </a:lnTo>
                  <a:lnTo>
                    <a:pt x="1" y="172"/>
                  </a:lnTo>
                  <a:lnTo>
                    <a:pt x="1" y="174"/>
                  </a:lnTo>
                  <a:lnTo>
                    <a:pt x="0" y="177"/>
                  </a:lnTo>
                  <a:lnTo>
                    <a:pt x="0" y="179"/>
                  </a:lnTo>
                  <a:lnTo>
                    <a:pt x="0" y="182"/>
                  </a:lnTo>
                  <a:lnTo>
                    <a:pt x="0" y="184"/>
                  </a:lnTo>
                  <a:lnTo>
                    <a:pt x="0" y="187"/>
                  </a:lnTo>
                  <a:lnTo>
                    <a:pt x="0" y="189"/>
                  </a:lnTo>
                  <a:lnTo>
                    <a:pt x="0" y="191"/>
                  </a:lnTo>
                  <a:lnTo>
                    <a:pt x="0" y="194"/>
                  </a:lnTo>
                  <a:lnTo>
                    <a:pt x="0" y="196"/>
                  </a:lnTo>
                  <a:lnTo>
                    <a:pt x="0" y="198"/>
                  </a:lnTo>
                  <a:lnTo>
                    <a:pt x="0" y="201"/>
                  </a:lnTo>
                  <a:lnTo>
                    <a:pt x="0" y="203"/>
                  </a:lnTo>
                  <a:lnTo>
                    <a:pt x="0" y="205"/>
                  </a:lnTo>
                  <a:lnTo>
                    <a:pt x="0" y="207"/>
                  </a:lnTo>
                  <a:lnTo>
                    <a:pt x="1" y="209"/>
                  </a:lnTo>
                  <a:lnTo>
                    <a:pt x="1" y="211"/>
                  </a:lnTo>
                  <a:lnTo>
                    <a:pt x="1" y="213"/>
                  </a:lnTo>
                  <a:lnTo>
                    <a:pt x="2" y="215"/>
                  </a:lnTo>
                  <a:lnTo>
                    <a:pt x="2" y="217"/>
                  </a:lnTo>
                  <a:lnTo>
                    <a:pt x="2" y="219"/>
                  </a:lnTo>
                  <a:lnTo>
                    <a:pt x="3" y="221"/>
                  </a:lnTo>
                  <a:lnTo>
                    <a:pt x="3" y="223"/>
                  </a:lnTo>
                  <a:lnTo>
                    <a:pt x="4" y="225"/>
                  </a:lnTo>
                  <a:lnTo>
                    <a:pt x="4" y="226"/>
                  </a:lnTo>
                  <a:lnTo>
                    <a:pt x="5" y="228"/>
                  </a:lnTo>
                  <a:lnTo>
                    <a:pt x="5" y="230"/>
                  </a:lnTo>
                  <a:lnTo>
                    <a:pt x="6" y="232"/>
                  </a:lnTo>
                  <a:lnTo>
                    <a:pt x="6" y="233"/>
                  </a:lnTo>
                  <a:lnTo>
                    <a:pt x="7" y="235"/>
                  </a:lnTo>
                  <a:lnTo>
                    <a:pt x="8" y="236"/>
                  </a:lnTo>
                  <a:lnTo>
                    <a:pt x="8" y="238"/>
                  </a:lnTo>
                  <a:lnTo>
                    <a:pt x="9" y="239"/>
                  </a:lnTo>
                  <a:lnTo>
                    <a:pt x="9" y="241"/>
                  </a:lnTo>
                  <a:lnTo>
                    <a:pt x="10" y="242"/>
                  </a:lnTo>
                  <a:lnTo>
                    <a:pt x="11" y="244"/>
                  </a:lnTo>
                  <a:lnTo>
                    <a:pt x="11" y="245"/>
                  </a:lnTo>
                  <a:lnTo>
                    <a:pt x="12" y="246"/>
                  </a:lnTo>
                  <a:lnTo>
                    <a:pt x="13" y="248"/>
                  </a:lnTo>
                  <a:lnTo>
                    <a:pt x="14" y="249"/>
                  </a:lnTo>
                  <a:lnTo>
                    <a:pt x="15" y="250"/>
                  </a:lnTo>
                  <a:lnTo>
                    <a:pt x="16" y="252"/>
                  </a:lnTo>
                  <a:lnTo>
                    <a:pt x="16" y="253"/>
                  </a:lnTo>
                  <a:lnTo>
                    <a:pt x="17" y="254"/>
                  </a:lnTo>
                  <a:lnTo>
                    <a:pt x="18" y="256"/>
                  </a:lnTo>
                  <a:lnTo>
                    <a:pt x="20" y="257"/>
                  </a:lnTo>
                  <a:lnTo>
                    <a:pt x="21" y="258"/>
                  </a:lnTo>
                  <a:lnTo>
                    <a:pt x="22" y="259"/>
                  </a:lnTo>
                  <a:lnTo>
                    <a:pt x="23" y="261"/>
                  </a:lnTo>
                  <a:lnTo>
                    <a:pt x="24" y="262"/>
                  </a:lnTo>
                  <a:lnTo>
                    <a:pt x="26" y="263"/>
                  </a:lnTo>
                  <a:lnTo>
                    <a:pt x="27" y="265"/>
                  </a:lnTo>
                  <a:lnTo>
                    <a:pt x="28" y="266"/>
                  </a:lnTo>
                  <a:lnTo>
                    <a:pt x="30" y="267"/>
                  </a:lnTo>
                  <a:lnTo>
                    <a:pt x="31" y="268"/>
                  </a:lnTo>
                  <a:lnTo>
                    <a:pt x="33" y="270"/>
                  </a:lnTo>
                  <a:lnTo>
                    <a:pt x="34" y="271"/>
                  </a:lnTo>
                  <a:lnTo>
                    <a:pt x="36" y="272"/>
                  </a:lnTo>
                  <a:lnTo>
                    <a:pt x="37" y="273"/>
                  </a:lnTo>
                  <a:lnTo>
                    <a:pt x="39" y="274"/>
                  </a:lnTo>
                  <a:lnTo>
                    <a:pt x="40" y="275"/>
                  </a:lnTo>
                  <a:lnTo>
                    <a:pt x="42" y="276"/>
                  </a:lnTo>
                  <a:lnTo>
                    <a:pt x="43" y="277"/>
                  </a:lnTo>
                  <a:lnTo>
                    <a:pt x="45" y="278"/>
                  </a:lnTo>
                  <a:lnTo>
                    <a:pt x="46" y="279"/>
                  </a:lnTo>
                  <a:lnTo>
                    <a:pt x="48" y="280"/>
                  </a:lnTo>
                  <a:lnTo>
                    <a:pt x="50" y="281"/>
                  </a:lnTo>
                  <a:lnTo>
                    <a:pt x="51" y="282"/>
                  </a:lnTo>
                  <a:lnTo>
                    <a:pt x="53" y="282"/>
                  </a:lnTo>
                  <a:lnTo>
                    <a:pt x="54" y="283"/>
                  </a:lnTo>
                  <a:lnTo>
                    <a:pt x="56" y="284"/>
                  </a:lnTo>
                  <a:lnTo>
                    <a:pt x="58" y="284"/>
                  </a:lnTo>
                  <a:lnTo>
                    <a:pt x="59" y="285"/>
                  </a:lnTo>
                  <a:lnTo>
                    <a:pt x="61" y="286"/>
                  </a:lnTo>
                  <a:lnTo>
                    <a:pt x="63" y="286"/>
                  </a:lnTo>
                  <a:lnTo>
                    <a:pt x="65" y="287"/>
                  </a:lnTo>
                  <a:lnTo>
                    <a:pt x="66" y="288"/>
                  </a:lnTo>
                  <a:lnTo>
                    <a:pt x="68" y="288"/>
                  </a:lnTo>
                  <a:lnTo>
                    <a:pt x="70" y="289"/>
                  </a:lnTo>
                  <a:lnTo>
                    <a:pt x="72" y="289"/>
                  </a:lnTo>
                  <a:lnTo>
                    <a:pt x="74" y="290"/>
                  </a:lnTo>
                  <a:lnTo>
                    <a:pt x="76" y="290"/>
                  </a:lnTo>
                  <a:lnTo>
                    <a:pt x="78" y="290"/>
                  </a:lnTo>
                  <a:lnTo>
                    <a:pt x="80" y="291"/>
                  </a:lnTo>
                  <a:lnTo>
                    <a:pt x="81" y="291"/>
                  </a:lnTo>
                  <a:lnTo>
                    <a:pt x="83" y="291"/>
                  </a:lnTo>
                  <a:lnTo>
                    <a:pt x="85" y="292"/>
                  </a:lnTo>
                  <a:lnTo>
                    <a:pt x="87" y="292"/>
                  </a:lnTo>
                  <a:lnTo>
                    <a:pt x="89" y="292"/>
                  </a:lnTo>
                  <a:lnTo>
                    <a:pt x="91" y="292"/>
                  </a:lnTo>
                  <a:lnTo>
                    <a:pt x="93" y="292"/>
                  </a:lnTo>
                  <a:lnTo>
                    <a:pt x="95" y="293"/>
                  </a:lnTo>
                  <a:lnTo>
                    <a:pt x="97" y="293"/>
                  </a:lnTo>
                  <a:lnTo>
                    <a:pt x="99" y="293"/>
                  </a:lnTo>
                  <a:lnTo>
                    <a:pt x="101" y="293"/>
                  </a:lnTo>
                  <a:lnTo>
                    <a:pt x="103" y="293"/>
                  </a:lnTo>
                  <a:lnTo>
                    <a:pt x="105" y="293"/>
                  </a:lnTo>
                  <a:lnTo>
                    <a:pt x="107" y="293"/>
                  </a:lnTo>
                  <a:lnTo>
                    <a:pt x="109" y="292"/>
                  </a:lnTo>
                  <a:lnTo>
                    <a:pt x="111" y="292"/>
                  </a:lnTo>
                  <a:lnTo>
                    <a:pt x="113" y="292"/>
                  </a:lnTo>
                  <a:lnTo>
                    <a:pt x="115" y="292"/>
                  </a:lnTo>
                  <a:lnTo>
                    <a:pt x="117" y="292"/>
                  </a:lnTo>
                  <a:lnTo>
                    <a:pt x="119" y="291"/>
                  </a:lnTo>
                  <a:lnTo>
                    <a:pt x="121" y="291"/>
                  </a:lnTo>
                  <a:lnTo>
                    <a:pt x="123" y="291"/>
                  </a:lnTo>
                  <a:lnTo>
                    <a:pt x="125" y="290"/>
                  </a:lnTo>
                  <a:lnTo>
                    <a:pt x="127" y="290"/>
                  </a:lnTo>
                  <a:lnTo>
                    <a:pt x="129" y="289"/>
                  </a:lnTo>
                  <a:lnTo>
                    <a:pt x="131" y="289"/>
                  </a:lnTo>
                  <a:lnTo>
                    <a:pt x="132" y="288"/>
                  </a:lnTo>
                  <a:lnTo>
                    <a:pt x="134" y="288"/>
                  </a:lnTo>
                  <a:lnTo>
                    <a:pt x="136" y="287"/>
                  </a:lnTo>
                  <a:lnTo>
                    <a:pt x="138" y="286"/>
                  </a:lnTo>
                  <a:lnTo>
                    <a:pt x="140" y="286"/>
                  </a:lnTo>
                  <a:lnTo>
                    <a:pt x="141" y="285"/>
                  </a:lnTo>
                  <a:lnTo>
                    <a:pt x="143" y="284"/>
                  </a:lnTo>
                  <a:lnTo>
                    <a:pt x="145" y="283"/>
                  </a:lnTo>
                  <a:lnTo>
                    <a:pt x="146" y="283"/>
                  </a:lnTo>
                  <a:lnTo>
                    <a:pt x="148" y="282"/>
                  </a:lnTo>
                  <a:lnTo>
                    <a:pt x="150" y="281"/>
                  </a:lnTo>
                  <a:lnTo>
                    <a:pt x="151" y="280"/>
                  </a:lnTo>
                  <a:lnTo>
                    <a:pt x="153" y="279"/>
                  </a:lnTo>
                  <a:lnTo>
                    <a:pt x="154" y="278"/>
                  </a:lnTo>
                  <a:lnTo>
                    <a:pt x="156" y="277"/>
                  </a:lnTo>
                  <a:lnTo>
                    <a:pt x="157" y="276"/>
                  </a:lnTo>
                  <a:lnTo>
                    <a:pt x="159" y="276"/>
                  </a:lnTo>
                  <a:lnTo>
                    <a:pt x="160" y="275"/>
                  </a:lnTo>
                  <a:lnTo>
                    <a:pt x="161" y="274"/>
                  </a:lnTo>
                  <a:lnTo>
                    <a:pt x="163" y="273"/>
                  </a:lnTo>
                  <a:lnTo>
                    <a:pt x="164" y="272"/>
                  </a:lnTo>
                  <a:lnTo>
                    <a:pt x="165" y="271"/>
                  </a:lnTo>
                  <a:lnTo>
                    <a:pt x="167" y="269"/>
                  </a:lnTo>
                  <a:lnTo>
                    <a:pt x="168" y="268"/>
                  </a:lnTo>
                  <a:lnTo>
                    <a:pt x="169" y="267"/>
                  </a:lnTo>
                  <a:lnTo>
                    <a:pt x="170" y="266"/>
                  </a:lnTo>
                  <a:lnTo>
                    <a:pt x="171" y="265"/>
                  </a:lnTo>
                  <a:lnTo>
                    <a:pt x="173" y="264"/>
                  </a:lnTo>
                  <a:lnTo>
                    <a:pt x="174" y="263"/>
                  </a:lnTo>
                  <a:lnTo>
                    <a:pt x="175" y="261"/>
                  </a:lnTo>
                  <a:lnTo>
                    <a:pt x="176" y="260"/>
                  </a:lnTo>
                  <a:lnTo>
                    <a:pt x="177" y="259"/>
                  </a:lnTo>
                  <a:lnTo>
                    <a:pt x="178" y="258"/>
                  </a:lnTo>
                  <a:lnTo>
                    <a:pt x="179" y="256"/>
                  </a:lnTo>
                  <a:lnTo>
                    <a:pt x="180" y="255"/>
                  </a:lnTo>
                  <a:lnTo>
                    <a:pt x="181" y="254"/>
                  </a:lnTo>
                  <a:lnTo>
                    <a:pt x="182" y="252"/>
                  </a:lnTo>
                  <a:lnTo>
                    <a:pt x="182" y="251"/>
                  </a:lnTo>
                  <a:lnTo>
                    <a:pt x="183" y="250"/>
                  </a:lnTo>
                  <a:lnTo>
                    <a:pt x="184" y="248"/>
                  </a:lnTo>
                  <a:lnTo>
                    <a:pt x="185" y="247"/>
                  </a:lnTo>
                  <a:lnTo>
                    <a:pt x="186" y="245"/>
                  </a:lnTo>
                  <a:lnTo>
                    <a:pt x="186" y="244"/>
                  </a:lnTo>
                  <a:lnTo>
                    <a:pt x="187" y="242"/>
                  </a:lnTo>
                  <a:lnTo>
                    <a:pt x="188" y="241"/>
                  </a:lnTo>
                  <a:lnTo>
                    <a:pt x="188" y="239"/>
                  </a:lnTo>
                  <a:lnTo>
                    <a:pt x="189" y="238"/>
                  </a:lnTo>
                  <a:lnTo>
                    <a:pt x="189" y="236"/>
                  </a:lnTo>
                  <a:lnTo>
                    <a:pt x="190" y="234"/>
                  </a:lnTo>
                  <a:lnTo>
                    <a:pt x="190" y="233"/>
                  </a:lnTo>
                  <a:lnTo>
                    <a:pt x="191" y="231"/>
                  </a:lnTo>
                  <a:lnTo>
                    <a:pt x="191" y="229"/>
                  </a:lnTo>
                  <a:lnTo>
                    <a:pt x="191" y="228"/>
                  </a:lnTo>
                  <a:lnTo>
                    <a:pt x="192" y="226"/>
                  </a:lnTo>
                  <a:lnTo>
                    <a:pt x="192" y="224"/>
                  </a:lnTo>
                  <a:lnTo>
                    <a:pt x="192" y="223"/>
                  </a:lnTo>
                  <a:lnTo>
                    <a:pt x="192" y="221"/>
                  </a:lnTo>
                  <a:lnTo>
                    <a:pt x="192" y="219"/>
                  </a:lnTo>
                  <a:lnTo>
                    <a:pt x="192" y="217"/>
                  </a:lnTo>
                  <a:lnTo>
                    <a:pt x="193" y="216"/>
                  </a:lnTo>
                  <a:lnTo>
                    <a:pt x="193" y="214"/>
                  </a:lnTo>
                  <a:lnTo>
                    <a:pt x="193" y="212"/>
                  </a:lnTo>
                  <a:lnTo>
                    <a:pt x="193" y="210"/>
                  </a:lnTo>
                  <a:lnTo>
                    <a:pt x="193" y="209"/>
                  </a:lnTo>
                  <a:lnTo>
                    <a:pt x="193" y="207"/>
                  </a:lnTo>
                  <a:lnTo>
                    <a:pt x="193" y="205"/>
                  </a:lnTo>
                  <a:lnTo>
                    <a:pt x="192" y="203"/>
                  </a:lnTo>
                  <a:lnTo>
                    <a:pt x="192" y="201"/>
                  </a:lnTo>
                  <a:lnTo>
                    <a:pt x="192" y="200"/>
                  </a:lnTo>
                  <a:lnTo>
                    <a:pt x="192" y="198"/>
                  </a:lnTo>
                  <a:lnTo>
                    <a:pt x="192" y="196"/>
                  </a:lnTo>
                  <a:lnTo>
                    <a:pt x="192" y="194"/>
                  </a:lnTo>
                  <a:lnTo>
                    <a:pt x="191" y="192"/>
                  </a:lnTo>
                  <a:lnTo>
                    <a:pt x="191" y="191"/>
                  </a:lnTo>
                  <a:lnTo>
                    <a:pt x="191" y="189"/>
                  </a:lnTo>
                  <a:lnTo>
                    <a:pt x="190" y="187"/>
                  </a:lnTo>
                  <a:lnTo>
                    <a:pt x="190" y="186"/>
                  </a:lnTo>
                  <a:lnTo>
                    <a:pt x="189" y="184"/>
                  </a:lnTo>
                  <a:lnTo>
                    <a:pt x="189" y="182"/>
                  </a:lnTo>
                  <a:lnTo>
                    <a:pt x="188" y="181"/>
                  </a:lnTo>
                  <a:lnTo>
                    <a:pt x="188" y="179"/>
                  </a:lnTo>
                  <a:lnTo>
                    <a:pt x="187" y="178"/>
                  </a:lnTo>
                  <a:lnTo>
                    <a:pt x="187" y="176"/>
                  </a:lnTo>
                  <a:lnTo>
                    <a:pt x="186" y="175"/>
                  </a:lnTo>
                  <a:lnTo>
                    <a:pt x="186" y="173"/>
                  </a:lnTo>
                  <a:lnTo>
                    <a:pt x="185" y="172"/>
                  </a:lnTo>
                  <a:lnTo>
                    <a:pt x="184" y="170"/>
                  </a:lnTo>
                  <a:lnTo>
                    <a:pt x="183" y="169"/>
                  </a:lnTo>
                  <a:lnTo>
                    <a:pt x="183" y="167"/>
                  </a:lnTo>
                  <a:lnTo>
                    <a:pt x="182" y="166"/>
                  </a:lnTo>
                  <a:lnTo>
                    <a:pt x="181" y="165"/>
                  </a:lnTo>
                  <a:lnTo>
                    <a:pt x="180" y="163"/>
                  </a:lnTo>
                  <a:lnTo>
                    <a:pt x="180" y="162"/>
                  </a:lnTo>
                  <a:lnTo>
                    <a:pt x="179" y="161"/>
                  </a:lnTo>
                  <a:lnTo>
                    <a:pt x="178" y="160"/>
                  </a:lnTo>
                  <a:lnTo>
                    <a:pt x="177" y="158"/>
                  </a:lnTo>
                  <a:lnTo>
                    <a:pt x="176" y="157"/>
                  </a:lnTo>
                  <a:lnTo>
                    <a:pt x="176" y="156"/>
                  </a:lnTo>
                  <a:lnTo>
                    <a:pt x="175" y="155"/>
                  </a:lnTo>
                  <a:lnTo>
                    <a:pt x="174" y="154"/>
                  </a:lnTo>
                  <a:lnTo>
                    <a:pt x="173" y="153"/>
                  </a:lnTo>
                  <a:lnTo>
                    <a:pt x="172" y="152"/>
                  </a:lnTo>
                  <a:lnTo>
                    <a:pt x="171" y="151"/>
                  </a:lnTo>
                  <a:lnTo>
                    <a:pt x="171" y="150"/>
                  </a:lnTo>
                  <a:lnTo>
                    <a:pt x="170" y="149"/>
                  </a:lnTo>
                  <a:lnTo>
                    <a:pt x="169" y="148"/>
                  </a:lnTo>
                  <a:lnTo>
                    <a:pt x="168" y="146"/>
                  </a:lnTo>
                  <a:lnTo>
                    <a:pt x="167" y="145"/>
                  </a:lnTo>
                  <a:lnTo>
                    <a:pt x="166" y="144"/>
                  </a:lnTo>
                  <a:lnTo>
                    <a:pt x="165" y="143"/>
                  </a:lnTo>
                  <a:lnTo>
                    <a:pt x="164" y="142"/>
                  </a:lnTo>
                  <a:lnTo>
                    <a:pt x="163" y="141"/>
                  </a:lnTo>
                  <a:lnTo>
                    <a:pt x="162" y="140"/>
                  </a:lnTo>
                  <a:lnTo>
                    <a:pt x="160" y="138"/>
                  </a:lnTo>
                  <a:lnTo>
                    <a:pt x="159" y="137"/>
                  </a:lnTo>
                  <a:lnTo>
                    <a:pt x="158" y="136"/>
                  </a:lnTo>
                  <a:lnTo>
                    <a:pt x="157" y="135"/>
                  </a:lnTo>
                  <a:lnTo>
                    <a:pt x="156" y="133"/>
                  </a:lnTo>
                  <a:lnTo>
                    <a:pt x="154" y="132"/>
                  </a:lnTo>
                  <a:lnTo>
                    <a:pt x="153" y="131"/>
                  </a:lnTo>
                  <a:lnTo>
                    <a:pt x="152" y="130"/>
                  </a:lnTo>
                  <a:lnTo>
                    <a:pt x="151" y="128"/>
                  </a:lnTo>
                  <a:lnTo>
                    <a:pt x="150" y="127"/>
                  </a:lnTo>
                  <a:lnTo>
                    <a:pt x="149" y="126"/>
                  </a:lnTo>
                  <a:lnTo>
                    <a:pt x="148" y="125"/>
                  </a:lnTo>
                  <a:lnTo>
                    <a:pt x="147" y="124"/>
                  </a:lnTo>
                  <a:lnTo>
                    <a:pt x="146" y="123"/>
                  </a:lnTo>
                  <a:lnTo>
                    <a:pt x="145" y="121"/>
                  </a:lnTo>
                  <a:lnTo>
                    <a:pt x="145" y="120"/>
                  </a:lnTo>
                  <a:lnTo>
                    <a:pt x="144" y="119"/>
                  </a:lnTo>
                  <a:lnTo>
                    <a:pt x="143" y="118"/>
                  </a:lnTo>
                  <a:lnTo>
                    <a:pt x="143" y="117"/>
                  </a:lnTo>
                  <a:lnTo>
                    <a:pt x="142" y="117"/>
                  </a:lnTo>
                  <a:lnTo>
                    <a:pt x="142" y="116"/>
                  </a:lnTo>
                  <a:lnTo>
                    <a:pt x="142" y="115"/>
                  </a:lnTo>
                  <a:lnTo>
                    <a:pt x="141" y="114"/>
                  </a:lnTo>
                  <a:lnTo>
                    <a:pt x="141" y="113"/>
                  </a:lnTo>
                  <a:lnTo>
                    <a:pt x="141" y="112"/>
                  </a:lnTo>
                  <a:lnTo>
                    <a:pt x="141" y="111"/>
                  </a:lnTo>
                  <a:lnTo>
                    <a:pt x="140" y="110"/>
                  </a:lnTo>
                  <a:lnTo>
                    <a:pt x="140" y="109"/>
                  </a:lnTo>
                  <a:lnTo>
                    <a:pt x="140" y="108"/>
                  </a:lnTo>
                  <a:lnTo>
                    <a:pt x="140" y="107"/>
                  </a:lnTo>
                  <a:lnTo>
                    <a:pt x="139" y="106"/>
                  </a:lnTo>
                  <a:lnTo>
                    <a:pt x="139" y="105"/>
                  </a:lnTo>
                  <a:lnTo>
                    <a:pt x="139" y="104"/>
                  </a:lnTo>
                  <a:lnTo>
                    <a:pt x="139" y="103"/>
                  </a:lnTo>
                  <a:lnTo>
                    <a:pt x="139" y="102"/>
                  </a:lnTo>
                  <a:lnTo>
                    <a:pt x="139" y="101"/>
                  </a:lnTo>
                  <a:lnTo>
                    <a:pt x="139" y="100"/>
                  </a:lnTo>
                  <a:lnTo>
                    <a:pt x="139" y="99"/>
                  </a:lnTo>
                  <a:lnTo>
                    <a:pt x="140" y="98"/>
                  </a:lnTo>
                  <a:lnTo>
                    <a:pt x="140" y="97"/>
                  </a:lnTo>
                  <a:lnTo>
                    <a:pt x="140" y="96"/>
                  </a:lnTo>
                  <a:lnTo>
                    <a:pt x="140" y="95"/>
                  </a:lnTo>
                  <a:lnTo>
                    <a:pt x="141" y="94"/>
                  </a:lnTo>
                  <a:lnTo>
                    <a:pt x="141" y="93"/>
                  </a:lnTo>
                  <a:lnTo>
                    <a:pt x="141" y="92"/>
                  </a:lnTo>
                  <a:lnTo>
                    <a:pt x="142" y="91"/>
                  </a:lnTo>
                  <a:lnTo>
                    <a:pt x="142" y="89"/>
                  </a:lnTo>
                  <a:lnTo>
                    <a:pt x="142" y="88"/>
                  </a:lnTo>
                  <a:lnTo>
                    <a:pt x="143" y="87"/>
                  </a:lnTo>
                  <a:lnTo>
                    <a:pt x="143" y="86"/>
                  </a:lnTo>
                  <a:lnTo>
                    <a:pt x="144" y="85"/>
                  </a:lnTo>
                  <a:lnTo>
                    <a:pt x="144" y="84"/>
                  </a:lnTo>
                  <a:lnTo>
                    <a:pt x="145" y="83"/>
                  </a:lnTo>
                  <a:lnTo>
                    <a:pt x="145" y="82"/>
                  </a:lnTo>
                  <a:lnTo>
                    <a:pt x="146" y="81"/>
                  </a:lnTo>
                  <a:lnTo>
                    <a:pt x="147" y="80"/>
                  </a:lnTo>
                  <a:lnTo>
                    <a:pt x="147" y="79"/>
                  </a:lnTo>
                  <a:lnTo>
                    <a:pt x="148" y="78"/>
                  </a:lnTo>
                  <a:lnTo>
                    <a:pt x="149" y="77"/>
                  </a:lnTo>
                  <a:lnTo>
                    <a:pt x="150" y="76"/>
                  </a:lnTo>
                  <a:lnTo>
                    <a:pt x="150" y="75"/>
                  </a:lnTo>
                  <a:lnTo>
                    <a:pt x="151" y="74"/>
                  </a:lnTo>
                  <a:lnTo>
                    <a:pt x="152" y="73"/>
                  </a:lnTo>
                  <a:lnTo>
                    <a:pt x="153" y="72"/>
                  </a:lnTo>
                  <a:lnTo>
                    <a:pt x="154" y="71"/>
                  </a:lnTo>
                  <a:lnTo>
                    <a:pt x="155" y="70"/>
                  </a:lnTo>
                  <a:lnTo>
                    <a:pt x="155" y="69"/>
                  </a:lnTo>
                  <a:lnTo>
                    <a:pt x="156" y="68"/>
                  </a:lnTo>
                  <a:lnTo>
                    <a:pt x="157" y="67"/>
                  </a:lnTo>
                  <a:lnTo>
                    <a:pt x="158" y="67"/>
                  </a:lnTo>
                  <a:lnTo>
                    <a:pt x="159" y="66"/>
                  </a:lnTo>
                  <a:lnTo>
                    <a:pt x="160" y="65"/>
                  </a:lnTo>
                  <a:lnTo>
                    <a:pt x="161" y="64"/>
                  </a:lnTo>
                  <a:lnTo>
                    <a:pt x="162" y="64"/>
                  </a:lnTo>
                  <a:lnTo>
                    <a:pt x="163" y="63"/>
                  </a:lnTo>
                  <a:lnTo>
                    <a:pt x="163" y="62"/>
                  </a:lnTo>
                  <a:lnTo>
                    <a:pt x="164" y="62"/>
                  </a:lnTo>
                  <a:lnTo>
                    <a:pt x="165" y="61"/>
                  </a:lnTo>
                  <a:lnTo>
                    <a:pt x="166" y="61"/>
                  </a:lnTo>
                  <a:lnTo>
                    <a:pt x="167" y="60"/>
                  </a:lnTo>
                  <a:lnTo>
                    <a:pt x="168" y="60"/>
                  </a:lnTo>
                  <a:lnTo>
                    <a:pt x="168" y="59"/>
                  </a:lnTo>
                  <a:lnTo>
                    <a:pt x="169" y="59"/>
                  </a:lnTo>
                  <a:lnTo>
                    <a:pt x="170" y="58"/>
                  </a:lnTo>
                  <a:lnTo>
                    <a:pt x="171" y="58"/>
                  </a:lnTo>
                  <a:lnTo>
                    <a:pt x="172" y="57"/>
                  </a:lnTo>
                  <a:lnTo>
                    <a:pt x="173" y="57"/>
                  </a:lnTo>
                  <a:lnTo>
                    <a:pt x="174" y="57"/>
                  </a:lnTo>
                  <a:lnTo>
                    <a:pt x="175" y="56"/>
                  </a:lnTo>
                  <a:lnTo>
                    <a:pt x="176" y="56"/>
                  </a:lnTo>
                  <a:lnTo>
                    <a:pt x="177" y="55"/>
                  </a:lnTo>
                  <a:lnTo>
                    <a:pt x="178" y="55"/>
                  </a:lnTo>
                  <a:lnTo>
                    <a:pt x="179" y="55"/>
                  </a:lnTo>
                  <a:lnTo>
                    <a:pt x="180" y="54"/>
                  </a:lnTo>
                  <a:lnTo>
                    <a:pt x="181" y="54"/>
                  </a:lnTo>
                  <a:lnTo>
                    <a:pt x="183" y="54"/>
                  </a:lnTo>
                  <a:lnTo>
                    <a:pt x="184" y="53"/>
                  </a:lnTo>
                  <a:lnTo>
                    <a:pt x="185" y="53"/>
                  </a:lnTo>
                  <a:lnTo>
                    <a:pt x="187" y="53"/>
                  </a:lnTo>
                  <a:lnTo>
                    <a:pt x="188" y="52"/>
                  </a:lnTo>
                  <a:lnTo>
                    <a:pt x="190" y="52"/>
                  </a:lnTo>
                  <a:lnTo>
                    <a:pt x="191" y="52"/>
                  </a:lnTo>
                  <a:lnTo>
                    <a:pt x="193" y="51"/>
                  </a:lnTo>
                  <a:lnTo>
                    <a:pt x="194" y="51"/>
                  </a:lnTo>
                  <a:lnTo>
                    <a:pt x="196" y="51"/>
                  </a:lnTo>
                  <a:lnTo>
                    <a:pt x="197" y="50"/>
                  </a:lnTo>
                  <a:lnTo>
                    <a:pt x="199" y="50"/>
                  </a:lnTo>
                  <a:lnTo>
                    <a:pt x="200" y="50"/>
                  </a:lnTo>
                  <a:lnTo>
                    <a:pt x="202" y="50"/>
                  </a:lnTo>
                  <a:lnTo>
                    <a:pt x="204" y="49"/>
                  </a:lnTo>
                  <a:lnTo>
                    <a:pt x="205" y="49"/>
                  </a:lnTo>
                  <a:lnTo>
                    <a:pt x="207" y="49"/>
                  </a:lnTo>
                  <a:lnTo>
                    <a:pt x="209" y="49"/>
                  </a:lnTo>
                  <a:lnTo>
                    <a:pt x="211" y="48"/>
                  </a:lnTo>
                  <a:lnTo>
                    <a:pt x="213" y="48"/>
                  </a:lnTo>
                  <a:lnTo>
                    <a:pt x="214" y="48"/>
                  </a:lnTo>
                  <a:lnTo>
                    <a:pt x="216" y="48"/>
                  </a:lnTo>
                  <a:lnTo>
                    <a:pt x="218" y="48"/>
                  </a:lnTo>
                  <a:lnTo>
                    <a:pt x="220" y="48"/>
                  </a:lnTo>
                  <a:lnTo>
                    <a:pt x="222" y="48"/>
                  </a:lnTo>
                  <a:lnTo>
                    <a:pt x="224" y="48"/>
                  </a:lnTo>
                  <a:lnTo>
                    <a:pt x="225" y="48"/>
                  </a:lnTo>
                  <a:lnTo>
                    <a:pt x="227" y="48"/>
                  </a:lnTo>
                  <a:lnTo>
                    <a:pt x="229" y="48"/>
                  </a:lnTo>
                  <a:lnTo>
                    <a:pt x="231" y="48"/>
                  </a:lnTo>
                  <a:lnTo>
                    <a:pt x="233" y="48"/>
                  </a:lnTo>
                  <a:lnTo>
                    <a:pt x="235" y="48"/>
                  </a:lnTo>
                  <a:lnTo>
                    <a:pt x="237" y="48"/>
                  </a:lnTo>
                  <a:lnTo>
                    <a:pt x="239" y="49"/>
                  </a:lnTo>
                  <a:lnTo>
                    <a:pt x="241" y="49"/>
                  </a:lnTo>
                  <a:lnTo>
                    <a:pt x="243" y="49"/>
                  </a:lnTo>
                  <a:lnTo>
                    <a:pt x="244" y="50"/>
                  </a:lnTo>
                  <a:lnTo>
                    <a:pt x="246" y="50"/>
                  </a:lnTo>
                  <a:lnTo>
                    <a:pt x="248" y="50"/>
                  </a:lnTo>
                  <a:lnTo>
                    <a:pt x="250" y="51"/>
                  </a:lnTo>
                  <a:lnTo>
                    <a:pt x="252" y="51"/>
                  </a:lnTo>
                  <a:lnTo>
                    <a:pt x="253" y="51"/>
                  </a:lnTo>
                  <a:lnTo>
                    <a:pt x="255" y="52"/>
                  </a:lnTo>
                  <a:lnTo>
                    <a:pt x="257" y="52"/>
                  </a:lnTo>
                  <a:lnTo>
                    <a:pt x="259" y="53"/>
                  </a:lnTo>
                  <a:lnTo>
                    <a:pt x="260" y="53"/>
                  </a:lnTo>
                  <a:lnTo>
                    <a:pt x="262" y="53"/>
                  </a:lnTo>
                  <a:lnTo>
                    <a:pt x="263" y="54"/>
                  </a:lnTo>
                  <a:lnTo>
                    <a:pt x="265" y="54"/>
                  </a:lnTo>
                  <a:lnTo>
                    <a:pt x="267" y="55"/>
                  </a:lnTo>
                  <a:lnTo>
                    <a:pt x="268" y="55"/>
                  </a:lnTo>
                  <a:lnTo>
                    <a:pt x="269" y="56"/>
                  </a:lnTo>
                  <a:lnTo>
                    <a:pt x="271" y="56"/>
                  </a:lnTo>
                  <a:lnTo>
                    <a:pt x="272" y="57"/>
                  </a:lnTo>
                  <a:lnTo>
                    <a:pt x="274" y="57"/>
                  </a:lnTo>
                  <a:lnTo>
                    <a:pt x="275" y="58"/>
                  </a:lnTo>
                  <a:lnTo>
                    <a:pt x="277" y="58"/>
                  </a:lnTo>
                  <a:lnTo>
                    <a:pt x="278" y="59"/>
                  </a:lnTo>
                  <a:lnTo>
                    <a:pt x="280" y="59"/>
                  </a:lnTo>
                  <a:lnTo>
                    <a:pt x="281" y="60"/>
                  </a:lnTo>
                  <a:lnTo>
                    <a:pt x="282" y="61"/>
                  </a:lnTo>
                  <a:lnTo>
                    <a:pt x="284" y="61"/>
                  </a:lnTo>
                  <a:lnTo>
                    <a:pt x="285" y="62"/>
                  </a:lnTo>
                  <a:lnTo>
                    <a:pt x="287" y="63"/>
                  </a:lnTo>
                  <a:lnTo>
                    <a:pt x="288" y="64"/>
                  </a:lnTo>
                  <a:lnTo>
                    <a:pt x="289" y="64"/>
                  </a:lnTo>
                  <a:lnTo>
                    <a:pt x="291" y="65"/>
                  </a:lnTo>
                  <a:lnTo>
                    <a:pt x="292" y="66"/>
                  </a:lnTo>
                  <a:lnTo>
                    <a:pt x="293" y="67"/>
                  </a:lnTo>
                  <a:lnTo>
                    <a:pt x="295" y="68"/>
                  </a:lnTo>
                  <a:lnTo>
                    <a:pt x="296" y="69"/>
                  </a:lnTo>
                  <a:lnTo>
                    <a:pt x="297" y="70"/>
                  </a:lnTo>
                  <a:lnTo>
                    <a:pt x="299" y="70"/>
                  </a:lnTo>
                  <a:lnTo>
                    <a:pt x="300" y="71"/>
                  </a:lnTo>
                  <a:lnTo>
                    <a:pt x="301" y="72"/>
                  </a:lnTo>
                  <a:lnTo>
                    <a:pt x="302" y="73"/>
                  </a:lnTo>
                  <a:lnTo>
                    <a:pt x="304" y="74"/>
                  </a:lnTo>
                  <a:lnTo>
                    <a:pt x="305" y="75"/>
                  </a:lnTo>
                  <a:lnTo>
                    <a:pt x="306" y="76"/>
                  </a:lnTo>
                  <a:lnTo>
                    <a:pt x="307" y="77"/>
                  </a:lnTo>
                  <a:lnTo>
                    <a:pt x="308" y="78"/>
                  </a:lnTo>
                  <a:lnTo>
                    <a:pt x="309" y="79"/>
                  </a:lnTo>
                  <a:lnTo>
                    <a:pt x="311" y="80"/>
                  </a:lnTo>
                  <a:lnTo>
                    <a:pt x="312" y="82"/>
                  </a:lnTo>
                  <a:lnTo>
                    <a:pt x="313" y="83"/>
                  </a:lnTo>
                  <a:lnTo>
                    <a:pt x="314" y="84"/>
                  </a:lnTo>
                  <a:lnTo>
                    <a:pt x="315" y="85"/>
                  </a:lnTo>
                  <a:lnTo>
                    <a:pt x="316" y="86"/>
                  </a:lnTo>
                  <a:lnTo>
                    <a:pt x="317" y="87"/>
                  </a:lnTo>
                  <a:lnTo>
                    <a:pt x="318" y="88"/>
                  </a:lnTo>
                  <a:lnTo>
                    <a:pt x="319" y="89"/>
                  </a:lnTo>
                  <a:lnTo>
                    <a:pt x="319" y="90"/>
                  </a:lnTo>
                  <a:lnTo>
                    <a:pt x="320" y="91"/>
                  </a:lnTo>
                  <a:lnTo>
                    <a:pt x="321" y="92"/>
                  </a:lnTo>
                  <a:lnTo>
                    <a:pt x="322" y="93"/>
                  </a:lnTo>
                  <a:lnTo>
                    <a:pt x="322" y="94"/>
                  </a:lnTo>
                  <a:lnTo>
                    <a:pt x="323" y="95"/>
                  </a:lnTo>
                  <a:lnTo>
                    <a:pt x="324" y="96"/>
                  </a:lnTo>
                  <a:lnTo>
                    <a:pt x="324" y="97"/>
                  </a:lnTo>
                  <a:lnTo>
                    <a:pt x="325" y="98"/>
                  </a:lnTo>
                  <a:lnTo>
                    <a:pt x="325" y="99"/>
                  </a:lnTo>
                  <a:lnTo>
                    <a:pt x="326" y="100"/>
                  </a:lnTo>
                  <a:lnTo>
                    <a:pt x="327" y="101"/>
                  </a:lnTo>
                  <a:lnTo>
                    <a:pt x="327" y="102"/>
                  </a:lnTo>
                  <a:lnTo>
                    <a:pt x="328" y="103"/>
                  </a:lnTo>
                  <a:lnTo>
                    <a:pt x="328" y="104"/>
                  </a:lnTo>
                  <a:lnTo>
                    <a:pt x="329" y="105"/>
                  </a:lnTo>
                  <a:lnTo>
                    <a:pt x="329" y="107"/>
                  </a:lnTo>
                  <a:lnTo>
                    <a:pt x="330" y="108"/>
                  </a:lnTo>
                  <a:lnTo>
                    <a:pt x="331" y="109"/>
                  </a:lnTo>
                  <a:lnTo>
                    <a:pt x="331" y="110"/>
                  </a:lnTo>
                  <a:lnTo>
                    <a:pt x="332" y="111"/>
                  </a:lnTo>
                  <a:lnTo>
                    <a:pt x="332" y="112"/>
                  </a:lnTo>
                  <a:lnTo>
                    <a:pt x="333" y="114"/>
                  </a:lnTo>
                  <a:lnTo>
                    <a:pt x="334" y="115"/>
                  </a:lnTo>
                  <a:lnTo>
                    <a:pt x="334" y="116"/>
                  </a:lnTo>
                  <a:lnTo>
                    <a:pt x="335" y="117"/>
                  </a:lnTo>
                  <a:lnTo>
                    <a:pt x="335" y="119"/>
                  </a:lnTo>
                  <a:lnTo>
                    <a:pt x="336" y="120"/>
                  </a:lnTo>
                  <a:lnTo>
                    <a:pt x="337" y="122"/>
                  </a:lnTo>
                  <a:lnTo>
                    <a:pt x="337" y="123"/>
                  </a:lnTo>
                  <a:lnTo>
                    <a:pt x="338" y="124"/>
                  </a:lnTo>
                  <a:lnTo>
                    <a:pt x="338" y="126"/>
                  </a:lnTo>
                  <a:lnTo>
                    <a:pt x="339" y="127"/>
                  </a:lnTo>
                  <a:lnTo>
                    <a:pt x="339" y="129"/>
                  </a:lnTo>
                  <a:lnTo>
                    <a:pt x="340" y="130"/>
                  </a:lnTo>
                  <a:lnTo>
                    <a:pt x="340" y="132"/>
                  </a:lnTo>
                  <a:lnTo>
                    <a:pt x="341" y="134"/>
                  </a:lnTo>
                  <a:lnTo>
                    <a:pt x="341" y="135"/>
                  </a:lnTo>
                  <a:lnTo>
                    <a:pt x="342" y="137"/>
                  </a:lnTo>
                  <a:lnTo>
                    <a:pt x="342" y="139"/>
                  </a:lnTo>
                  <a:lnTo>
                    <a:pt x="343" y="140"/>
                  </a:lnTo>
                  <a:lnTo>
                    <a:pt x="343" y="142"/>
                  </a:lnTo>
                  <a:lnTo>
                    <a:pt x="344" y="144"/>
                  </a:lnTo>
                  <a:lnTo>
                    <a:pt x="344" y="146"/>
                  </a:lnTo>
                  <a:lnTo>
                    <a:pt x="345" y="147"/>
                  </a:lnTo>
                  <a:lnTo>
                    <a:pt x="345" y="149"/>
                  </a:lnTo>
                  <a:lnTo>
                    <a:pt x="346" y="151"/>
                  </a:lnTo>
                  <a:lnTo>
                    <a:pt x="346" y="152"/>
                  </a:lnTo>
                  <a:lnTo>
                    <a:pt x="346" y="154"/>
                  </a:lnTo>
                  <a:lnTo>
                    <a:pt x="347" y="156"/>
                  </a:lnTo>
                  <a:lnTo>
                    <a:pt x="347" y="157"/>
                  </a:lnTo>
                  <a:lnTo>
                    <a:pt x="347" y="159"/>
                  </a:lnTo>
                  <a:lnTo>
                    <a:pt x="348" y="161"/>
                  </a:lnTo>
                  <a:lnTo>
                    <a:pt x="348" y="162"/>
                  </a:lnTo>
                  <a:lnTo>
                    <a:pt x="348" y="164"/>
                  </a:lnTo>
                  <a:lnTo>
                    <a:pt x="349" y="165"/>
                  </a:lnTo>
                  <a:lnTo>
                    <a:pt x="349" y="167"/>
                  </a:lnTo>
                  <a:lnTo>
                    <a:pt x="349" y="169"/>
                  </a:lnTo>
                  <a:lnTo>
                    <a:pt x="349" y="170"/>
                  </a:lnTo>
                  <a:lnTo>
                    <a:pt x="349" y="172"/>
                  </a:lnTo>
                  <a:lnTo>
                    <a:pt x="350" y="174"/>
                  </a:lnTo>
                  <a:lnTo>
                    <a:pt x="350" y="175"/>
                  </a:lnTo>
                  <a:lnTo>
                    <a:pt x="350" y="177"/>
                  </a:lnTo>
                  <a:lnTo>
                    <a:pt x="350" y="179"/>
                  </a:lnTo>
                  <a:lnTo>
                    <a:pt x="351" y="180"/>
                  </a:lnTo>
                  <a:lnTo>
                    <a:pt x="351" y="182"/>
                  </a:lnTo>
                  <a:lnTo>
                    <a:pt x="351" y="184"/>
                  </a:lnTo>
                  <a:lnTo>
                    <a:pt x="351" y="186"/>
                  </a:lnTo>
                  <a:lnTo>
                    <a:pt x="351" y="187"/>
                  </a:lnTo>
                  <a:lnTo>
                    <a:pt x="351" y="189"/>
                  </a:lnTo>
                  <a:lnTo>
                    <a:pt x="352" y="191"/>
                  </a:lnTo>
                  <a:lnTo>
                    <a:pt x="352" y="193"/>
                  </a:lnTo>
                  <a:lnTo>
                    <a:pt x="352" y="195"/>
                  </a:lnTo>
                  <a:lnTo>
                    <a:pt x="352" y="197"/>
                  </a:lnTo>
                  <a:lnTo>
                    <a:pt x="352" y="199"/>
                  </a:lnTo>
                  <a:lnTo>
                    <a:pt x="352" y="201"/>
                  </a:lnTo>
                  <a:lnTo>
                    <a:pt x="353" y="203"/>
                  </a:lnTo>
                  <a:lnTo>
                    <a:pt x="353" y="205"/>
                  </a:lnTo>
                  <a:lnTo>
                    <a:pt x="353" y="207"/>
                  </a:lnTo>
                  <a:lnTo>
                    <a:pt x="353" y="209"/>
                  </a:lnTo>
                  <a:lnTo>
                    <a:pt x="353" y="211"/>
                  </a:lnTo>
                  <a:lnTo>
                    <a:pt x="353" y="214"/>
                  </a:lnTo>
                  <a:lnTo>
                    <a:pt x="353" y="216"/>
                  </a:lnTo>
                  <a:lnTo>
                    <a:pt x="353" y="218"/>
                  </a:lnTo>
                  <a:lnTo>
                    <a:pt x="353" y="220"/>
                  </a:lnTo>
                  <a:lnTo>
                    <a:pt x="353" y="223"/>
                  </a:lnTo>
                  <a:lnTo>
                    <a:pt x="353" y="225"/>
                  </a:lnTo>
                  <a:lnTo>
                    <a:pt x="353" y="228"/>
                  </a:lnTo>
                  <a:lnTo>
                    <a:pt x="353" y="230"/>
                  </a:lnTo>
                  <a:lnTo>
                    <a:pt x="352" y="233"/>
                  </a:lnTo>
                  <a:lnTo>
                    <a:pt x="352" y="235"/>
                  </a:lnTo>
                  <a:lnTo>
                    <a:pt x="352" y="238"/>
                  </a:lnTo>
                  <a:lnTo>
                    <a:pt x="352" y="240"/>
                  </a:lnTo>
                  <a:lnTo>
                    <a:pt x="352" y="243"/>
                  </a:lnTo>
                  <a:lnTo>
                    <a:pt x="352" y="245"/>
                  </a:lnTo>
                  <a:lnTo>
                    <a:pt x="351" y="248"/>
                  </a:lnTo>
                  <a:lnTo>
                    <a:pt x="351" y="250"/>
                  </a:lnTo>
                  <a:lnTo>
                    <a:pt x="351" y="253"/>
                  </a:lnTo>
                  <a:lnTo>
                    <a:pt x="351" y="255"/>
                  </a:lnTo>
                  <a:lnTo>
                    <a:pt x="350" y="258"/>
                  </a:lnTo>
                  <a:lnTo>
                    <a:pt x="350" y="260"/>
                  </a:lnTo>
                  <a:lnTo>
                    <a:pt x="350" y="263"/>
                  </a:lnTo>
                  <a:lnTo>
                    <a:pt x="349" y="265"/>
                  </a:lnTo>
                  <a:lnTo>
                    <a:pt x="349" y="268"/>
                  </a:lnTo>
                  <a:lnTo>
                    <a:pt x="349" y="270"/>
                  </a:lnTo>
                  <a:lnTo>
                    <a:pt x="348" y="272"/>
                  </a:lnTo>
                  <a:lnTo>
                    <a:pt x="348" y="275"/>
                  </a:lnTo>
                  <a:lnTo>
                    <a:pt x="348" y="277"/>
                  </a:lnTo>
                  <a:lnTo>
                    <a:pt x="347" y="280"/>
                  </a:lnTo>
                  <a:lnTo>
                    <a:pt x="347" y="282"/>
                  </a:lnTo>
                  <a:lnTo>
                    <a:pt x="346" y="285"/>
                  </a:lnTo>
                  <a:lnTo>
                    <a:pt x="346" y="287"/>
                  </a:lnTo>
                  <a:lnTo>
                    <a:pt x="345" y="290"/>
                  </a:lnTo>
                  <a:lnTo>
                    <a:pt x="345" y="292"/>
                  </a:lnTo>
                  <a:lnTo>
                    <a:pt x="344" y="294"/>
                  </a:lnTo>
                  <a:lnTo>
                    <a:pt x="344" y="297"/>
                  </a:lnTo>
                  <a:lnTo>
                    <a:pt x="343" y="299"/>
                  </a:lnTo>
                  <a:lnTo>
                    <a:pt x="342" y="302"/>
                  </a:lnTo>
                  <a:lnTo>
                    <a:pt x="342" y="304"/>
                  </a:lnTo>
                  <a:lnTo>
                    <a:pt x="341" y="307"/>
                  </a:lnTo>
                  <a:lnTo>
                    <a:pt x="341" y="309"/>
                  </a:lnTo>
                  <a:lnTo>
                    <a:pt x="340" y="312"/>
                  </a:lnTo>
                  <a:lnTo>
                    <a:pt x="339" y="314"/>
                  </a:lnTo>
                  <a:lnTo>
                    <a:pt x="338" y="317"/>
                  </a:lnTo>
                  <a:lnTo>
                    <a:pt x="338" y="319"/>
                  </a:lnTo>
                  <a:lnTo>
                    <a:pt x="337" y="322"/>
                  </a:lnTo>
                  <a:lnTo>
                    <a:pt x="336" y="324"/>
                  </a:lnTo>
                  <a:lnTo>
                    <a:pt x="335" y="327"/>
                  </a:lnTo>
                  <a:lnTo>
                    <a:pt x="335" y="329"/>
                  </a:lnTo>
                  <a:lnTo>
                    <a:pt x="334" y="332"/>
                  </a:lnTo>
                  <a:lnTo>
                    <a:pt x="333" y="334"/>
                  </a:lnTo>
                  <a:lnTo>
                    <a:pt x="332" y="337"/>
                  </a:lnTo>
                  <a:lnTo>
                    <a:pt x="331" y="339"/>
                  </a:lnTo>
                  <a:lnTo>
                    <a:pt x="330" y="342"/>
                  </a:lnTo>
                  <a:lnTo>
                    <a:pt x="329" y="344"/>
                  </a:lnTo>
                  <a:lnTo>
                    <a:pt x="328" y="347"/>
                  </a:lnTo>
                  <a:lnTo>
                    <a:pt x="327" y="350"/>
                  </a:lnTo>
                  <a:lnTo>
                    <a:pt x="326" y="352"/>
                  </a:lnTo>
                  <a:lnTo>
                    <a:pt x="325" y="355"/>
                  </a:lnTo>
                  <a:lnTo>
                    <a:pt x="324" y="357"/>
                  </a:lnTo>
                  <a:lnTo>
                    <a:pt x="323" y="360"/>
                  </a:lnTo>
                  <a:lnTo>
                    <a:pt x="322" y="362"/>
                  </a:lnTo>
                  <a:lnTo>
                    <a:pt x="321" y="365"/>
                  </a:lnTo>
                  <a:lnTo>
                    <a:pt x="319" y="367"/>
                  </a:lnTo>
                  <a:lnTo>
                    <a:pt x="318" y="369"/>
                  </a:lnTo>
                  <a:lnTo>
                    <a:pt x="317" y="372"/>
                  </a:lnTo>
                  <a:lnTo>
                    <a:pt x="316" y="374"/>
                  </a:lnTo>
                  <a:lnTo>
                    <a:pt x="314" y="377"/>
                  </a:lnTo>
                  <a:lnTo>
                    <a:pt x="313" y="379"/>
                  </a:lnTo>
                  <a:lnTo>
                    <a:pt x="312" y="382"/>
                  </a:lnTo>
                  <a:lnTo>
                    <a:pt x="311" y="384"/>
                  </a:lnTo>
                  <a:lnTo>
                    <a:pt x="309" y="386"/>
                  </a:lnTo>
                  <a:lnTo>
                    <a:pt x="308" y="389"/>
                  </a:lnTo>
                  <a:lnTo>
                    <a:pt x="307" y="391"/>
                  </a:lnTo>
                  <a:lnTo>
                    <a:pt x="305" y="394"/>
                  </a:lnTo>
                  <a:lnTo>
                    <a:pt x="304" y="396"/>
                  </a:lnTo>
                  <a:lnTo>
                    <a:pt x="302" y="398"/>
                  </a:lnTo>
                  <a:lnTo>
                    <a:pt x="301" y="401"/>
                  </a:lnTo>
                  <a:lnTo>
                    <a:pt x="300" y="403"/>
                  </a:lnTo>
                  <a:lnTo>
                    <a:pt x="298" y="406"/>
                  </a:lnTo>
                  <a:lnTo>
                    <a:pt x="297" y="408"/>
                  </a:lnTo>
                  <a:lnTo>
                    <a:pt x="295" y="411"/>
                  </a:lnTo>
                  <a:lnTo>
                    <a:pt x="294" y="413"/>
                  </a:lnTo>
                  <a:lnTo>
                    <a:pt x="293" y="415"/>
                  </a:lnTo>
                  <a:lnTo>
                    <a:pt x="291" y="418"/>
                  </a:lnTo>
                  <a:lnTo>
                    <a:pt x="290" y="420"/>
                  </a:lnTo>
                  <a:lnTo>
                    <a:pt x="288" y="423"/>
                  </a:lnTo>
                  <a:lnTo>
                    <a:pt x="287" y="425"/>
                  </a:lnTo>
                  <a:lnTo>
                    <a:pt x="285" y="428"/>
                  </a:lnTo>
                  <a:lnTo>
                    <a:pt x="284" y="430"/>
                  </a:lnTo>
                  <a:lnTo>
                    <a:pt x="283" y="433"/>
                  </a:lnTo>
                  <a:lnTo>
                    <a:pt x="281" y="435"/>
                  </a:lnTo>
                  <a:lnTo>
                    <a:pt x="280" y="438"/>
                  </a:lnTo>
                  <a:lnTo>
                    <a:pt x="279" y="440"/>
                  </a:lnTo>
                  <a:lnTo>
                    <a:pt x="277" y="443"/>
                  </a:lnTo>
                  <a:lnTo>
                    <a:pt x="276" y="445"/>
                  </a:lnTo>
                  <a:lnTo>
                    <a:pt x="275" y="447"/>
                  </a:lnTo>
                  <a:lnTo>
                    <a:pt x="274" y="450"/>
                  </a:lnTo>
                  <a:lnTo>
                    <a:pt x="272" y="452"/>
                  </a:lnTo>
                  <a:lnTo>
                    <a:pt x="271" y="454"/>
                  </a:lnTo>
                  <a:lnTo>
                    <a:pt x="270" y="457"/>
                  </a:lnTo>
                  <a:lnTo>
                    <a:pt x="269" y="459"/>
                  </a:lnTo>
                  <a:lnTo>
                    <a:pt x="268" y="461"/>
                  </a:lnTo>
                  <a:lnTo>
                    <a:pt x="267" y="463"/>
                  </a:lnTo>
                  <a:lnTo>
                    <a:pt x="266" y="465"/>
                  </a:lnTo>
                  <a:lnTo>
                    <a:pt x="265" y="467"/>
                  </a:lnTo>
                  <a:lnTo>
                    <a:pt x="264" y="470"/>
                  </a:lnTo>
                  <a:lnTo>
                    <a:pt x="263" y="472"/>
                  </a:lnTo>
                  <a:lnTo>
                    <a:pt x="262" y="474"/>
                  </a:lnTo>
                  <a:lnTo>
                    <a:pt x="261" y="476"/>
                  </a:lnTo>
                  <a:lnTo>
                    <a:pt x="261" y="478"/>
                  </a:lnTo>
                  <a:lnTo>
                    <a:pt x="260" y="481"/>
                  </a:lnTo>
                  <a:lnTo>
                    <a:pt x="259" y="483"/>
                  </a:lnTo>
                  <a:lnTo>
                    <a:pt x="258" y="485"/>
                  </a:lnTo>
                  <a:lnTo>
                    <a:pt x="257" y="487"/>
                  </a:lnTo>
                  <a:lnTo>
                    <a:pt x="256" y="489"/>
                  </a:lnTo>
                  <a:lnTo>
                    <a:pt x="256" y="492"/>
                  </a:lnTo>
                  <a:lnTo>
                    <a:pt x="255" y="494"/>
                  </a:lnTo>
                  <a:lnTo>
                    <a:pt x="254" y="496"/>
                  </a:lnTo>
                  <a:lnTo>
                    <a:pt x="253" y="499"/>
                  </a:lnTo>
                  <a:lnTo>
                    <a:pt x="253" y="501"/>
                  </a:lnTo>
                  <a:lnTo>
                    <a:pt x="252" y="503"/>
                  </a:lnTo>
                  <a:lnTo>
                    <a:pt x="251" y="505"/>
                  </a:lnTo>
                  <a:lnTo>
                    <a:pt x="250" y="508"/>
                  </a:lnTo>
                  <a:lnTo>
                    <a:pt x="250" y="510"/>
                  </a:lnTo>
                  <a:lnTo>
                    <a:pt x="249" y="512"/>
                  </a:lnTo>
                  <a:lnTo>
                    <a:pt x="249" y="514"/>
                  </a:lnTo>
                  <a:lnTo>
                    <a:pt x="248" y="516"/>
                  </a:lnTo>
                  <a:lnTo>
                    <a:pt x="248" y="518"/>
                  </a:lnTo>
                  <a:lnTo>
                    <a:pt x="247" y="520"/>
                  </a:lnTo>
                  <a:lnTo>
                    <a:pt x="247" y="522"/>
                  </a:lnTo>
                  <a:lnTo>
                    <a:pt x="246" y="524"/>
                  </a:lnTo>
                  <a:lnTo>
                    <a:pt x="246" y="525"/>
                  </a:lnTo>
                  <a:lnTo>
                    <a:pt x="246" y="527"/>
                  </a:lnTo>
                  <a:lnTo>
                    <a:pt x="245" y="529"/>
                  </a:lnTo>
                  <a:lnTo>
                    <a:pt x="245" y="530"/>
                  </a:lnTo>
                  <a:lnTo>
                    <a:pt x="245" y="532"/>
                  </a:lnTo>
                  <a:lnTo>
                    <a:pt x="245" y="534"/>
                  </a:lnTo>
                  <a:lnTo>
                    <a:pt x="244" y="535"/>
                  </a:lnTo>
                  <a:lnTo>
                    <a:pt x="244" y="537"/>
                  </a:lnTo>
                  <a:lnTo>
                    <a:pt x="244" y="540"/>
                  </a:lnTo>
                  <a:lnTo>
                    <a:pt x="244" y="542"/>
                  </a:lnTo>
                  <a:lnTo>
                    <a:pt x="244" y="544"/>
                  </a:lnTo>
                  <a:lnTo>
                    <a:pt x="244" y="547"/>
                  </a:lnTo>
                  <a:lnTo>
                    <a:pt x="244" y="550"/>
                  </a:lnTo>
                  <a:lnTo>
                    <a:pt x="244" y="552"/>
                  </a:lnTo>
                  <a:lnTo>
                    <a:pt x="244" y="555"/>
                  </a:lnTo>
                  <a:lnTo>
                    <a:pt x="244" y="559"/>
                  </a:lnTo>
                  <a:lnTo>
                    <a:pt x="244" y="562"/>
                  </a:lnTo>
                  <a:lnTo>
                    <a:pt x="244" y="566"/>
                  </a:lnTo>
                  <a:lnTo>
                    <a:pt x="244" y="569"/>
                  </a:lnTo>
                  <a:lnTo>
                    <a:pt x="244" y="573"/>
                  </a:lnTo>
                  <a:lnTo>
                    <a:pt x="244" y="577"/>
                  </a:lnTo>
                  <a:close/>
                </a:path>
              </a:pathLst>
            </a:custGeom>
            <a:solidFill>
              <a:srgbClr val="FF0000"/>
            </a:solidFill>
            <a:ln w="6350" cap="flat">
              <a:solidFill>
                <a:srgbClr val="000011"/>
              </a:solidFill>
              <a:prstDash val="solid"/>
              <a:round/>
              <a:headEnd/>
              <a:tailEnd/>
            </a:ln>
            <a:effectLst>
              <a:outerShdw dist="57150" dir="2700000" algn="ctr" rotWithShape="0">
                <a:srgbClr val="666666"/>
              </a:outerShdw>
            </a:effectLst>
          </p:spPr>
          <p:txBody>
            <a:bodyPr anchor="ctr">
              <a:spAutoFit/>
            </a:bodyPr>
            <a:lstStyle/>
            <a:p>
              <a:pPr>
                <a:defRPr/>
              </a:pPr>
              <a:endParaRPr lang="ja-JP" altLang="en-US"/>
            </a:p>
          </p:txBody>
        </p:sp>
      </p:grpSp>
      <p:sp>
        <p:nvSpPr>
          <p:cNvPr id="22534" name="Rectangle 60"/>
          <p:cNvSpPr>
            <a:spLocks noChangeArrowheads="1"/>
          </p:cNvSpPr>
          <p:nvPr/>
        </p:nvSpPr>
        <p:spPr bwMode="auto">
          <a:xfrm>
            <a:off x="1792288" y="5446713"/>
            <a:ext cx="8048625" cy="10779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600" b="1" dirty="0">
                <a:ea typeface="ＭＳ Ｐゴシック" pitchFamily="50" charset="-128"/>
              </a:rPr>
              <a:t>特に先に発明した者が特許を受ける権利を有する（</a:t>
            </a:r>
            <a:r>
              <a:rPr lang="ja-JP" altLang="en-US" sz="1600" b="1" dirty="0">
                <a:solidFill>
                  <a:srgbClr val="FF0000"/>
                </a:solidFill>
                <a:ea typeface="ＭＳ Ｐゴシック" pitchFamily="50" charset="-128"/>
              </a:rPr>
              <a:t>先発明主義</a:t>
            </a:r>
            <a:r>
              <a:rPr lang="ja-JP" altLang="en-US" sz="1600" b="1" dirty="0">
                <a:ea typeface="ＭＳ Ｐゴシック" pitchFamily="50" charset="-128"/>
              </a:rPr>
              <a:t>）</a:t>
            </a:r>
            <a:endParaRPr lang="en-US" altLang="ja-JP" sz="1600" b="1" dirty="0">
              <a:ea typeface="ＭＳ Ｐゴシック" pitchFamily="50" charset="-128"/>
            </a:endParaRPr>
          </a:p>
          <a:p>
            <a:pPr>
              <a:defRPr/>
            </a:pPr>
            <a:r>
              <a:rPr lang="ja-JP" altLang="en-US" sz="1600" b="1" dirty="0">
                <a:ea typeface="ＭＳ Ｐゴシック" pitchFamily="50" charset="-128"/>
              </a:rPr>
              <a:t>アメリカでは裁判時の証拠として重要。（</a:t>
            </a:r>
            <a:r>
              <a:rPr lang="ja-JP" altLang="en-US" sz="1600" b="1" dirty="0">
                <a:solidFill>
                  <a:srgbClr val="FF0000"/>
                </a:solidFill>
                <a:ea typeface="ＭＳ Ｐゴシック" pitchFamily="50" charset="-128"/>
              </a:rPr>
              <a:t>アメリカ以外は先願主義</a:t>
            </a:r>
            <a:r>
              <a:rPr lang="ja-JP" altLang="en-US" sz="1600" b="1" dirty="0">
                <a:ea typeface="ＭＳ Ｐゴシック" pitchFamily="50" charset="-128"/>
              </a:rPr>
              <a:t>）。</a:t>
            </a:r>
          </a:p>
          <a:p>
            <a:pPr>
              <a:defRPr/>
            </a:pPr>
            <a:r>
              <a:rPr lang="ja-JP" altLang="en-US" sz="1600" b="1" dirty="0">
                <a:ea typeface="ＭＳ Ｐゴシック" pitchFamily="50" charset="-128"/>
              </a:rPr>
              <a:t>そのアメリカも、最近、先発明主義から先願主義へ移行することが決まった。</a:t>
            </a:r>
          </a:p>
          <a:p>
            <a:pPr>
              <a:defRPr/>
            </a:pPr>
            <a:r>
              <a:rPr lang="ja-JP" altLang="en-US" sz="1600" b="1" dirty="0">
                <a:ea typeface="ＭＳ Ｐゴシック" pitchFamily="50" charset="-128"/>
              </a:rPr>
              <a:t>（２０１１．０９．１６→２０１３．０３．１６施行）</a:t>
            </a:r>
          </a:p>
        </p:txBody>
      </p:sp>
      <p:grpSp>
        <p:nvGrpSpPr>
          <p:cNvPr id="43014" name="Group 61"/>
          <p:cNvGrpSpPr>
            <a:grpSpLocks/>
          </p:cNvGrpSpPr>
          <p:nvPr/>
        </p:nvGrpSpPr>
        <p:grpSpPr bwMode="auto">
          <a:xfrm>
            <a:off x="200025" y="1916113"/>
            <a:ext cx="600075" cy="268287"/>
            <a:chOff x="3396" y="2808"/>
            <a:chExt cx="377" cy="169"/>
          </a:xfrm>
        </p:grpSpPr>
        <p:sp>
          <p:nvSpPr>
            <p:cNvPr id="43025" name="Freeform 62"/>
            <p:cNvSpPr>
              <a:spLocks/>
            </p:cNvSpPr>
            <p:nvPr/>
          </p:nvSpPr>
          <p:spPr bwMode="auto">
            <a:xfrm>
              <a:off x="3404" y="2824"/>
              <a:ext cx="201" cy="153"/>
            </a:xfrm>
            <a:custGeom>
              <a:avLst/>
              <a:gdLst>
                <a:gd name="T0" fmla="*/ 176 w 201"/>
                <a:gd name="T1" fmla="*/ 0 h 153"/>
                <a:gd name="T2" fmla="*/ 0 w 201"/>
                <a:gd name="T3" fmla="*/ 40 h 153"/>
                <a:gd name="T4" fmla="*/ 0 w 201"/>
                <a:gd name="T5" fmla="*/ 152 h 153"/>
                <a:gd name="T6" fmla="*/ 24 w 201"/>
                <a:gd name="T7" fmla="*/ 144 h 153"/>
                <a:gd name="T8" fmla="*/ 48 w 201"/>
                <a:gd name="T9" fmla="*/ 152 h 153"/>
                <a:gd name="T10" fmla="*/ 200 w 201"/>
                <a:gd name="T11" fmla="*/ 152 h 153"/>
                <a:gd name="T12" fmla="*/ 0 60000 65536"/>
                <a:gd name="T13" fmla="*/ 0 60000 65536"/>
                <a:gd name="T14" fmla="*/ 0 60000 65536"/>
                <a:gd name="T15" fmla="*/ 0 60000 65536"/>
                <a:gd name="T16" fmla="*/ 0 60000 65536"/>
                <a:gd name="T17" fmla="*/ 0 60000 65536"/>
                <a:gd name="T18" fmla="*/ 0 w 201"/>
                <a:gd name="T19" fmla="*/ 0 h 153"/>
                <a:gd name="T20" fmla="*/ 201 w 201"/>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01" h="153">
                  <a:moveTo>
                    <a:pt x="176" y="0"/>
                  </a:moveTo>
                  <a:lnTo>
                    <a:pt x="0" y="40"/>
                  </a:lnTo>
                  <a:lnTo>
                    <a:pt x="0" y="152"/>
                  </a:lnTo>
                  <a:lnTo>
                    <a:pt x="24" y="144"/>
                  </a:lnTo>
                  <a:lnTo>
                    <a:pt x="48" y="152"/>
                  </a:lnTo>
                  <a:lnTo>
                    <a:pt x="200" y="15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26" name="Freeform 63"/>
            <p:cNvSpPr>
              <a:spLocks/>
            </p:cNvSpPr>
            <p:nvPr/>
          </p:nvSpPr>
          <p:spPr bwMode="auto">
            <a:xfrm>
              <a:off x="3572" y="2824"/>
              <a:ext cx="41" cy="137"/>
            </a:xfrm>
            <a:custGeom>
              <a:avLst/>
              <a:gdLst>
                <a:gd name="T0" fmla="*/ 8 w 41"/>
                <a:gd name="T1" fmla="*/ 0 h 137"/>
                <a:gd name="T2" fmla="*/ 24 w 41"/>
                <a:gd name="T3" fmla="*/ 32 h 137"/>
                <a:gd name="T4" fmla="*/ 40 w 41"/>
                <a:gd name="T5" fmla="*/ 64 h 137"/>
                <a:gd name="T6" fmla="*/ 0 w 41"/>
                <a:gd name="T7" fmla="*/ 136 h 137"/>
                <a:gd name="T8" fmla="*/ 0 60000 65536"/>
                <a:gd name="T9" fmla="*/ 0 60000 65536"/>
                <a:gd name="T10" fmla="*/ 0 60000 65536"/>
                <a:gd name="T11" fmla="*/ 0 60000 65536"/>
                <a:gd name="T12" fmla="*/ 0 w 41"/>
                <a:gd name="T13" fmla="*/ 0 h 137"/>
                <a:gd name="T14" fmla="*/ 41 w 41"/>
                <a:gd name="T15" fmla="*/ 137 h 137"/>
              </a:gdLst>
              <a:ahLst/>
              <a:cxnLst>
                <a:cxn ang="T8">
                  <a:pos x="T0" y="T1"/>
                </a:cxn>
                <a:cxn ang="T9">
                  <a:pos x="T2" y="T3"/>
                </a:cxn>
                <a:cxn ang="T10">
                  <a:pos x="T4" y="T5"/>
                </a:cxn>
                <a:cxn ang="T11">
                  <a:pos x="T6" y="T7"/>
                </a:cxn>
              </a:cxnLst>
              <a:rect l="T12" t="T13" r="T14" b="T15"/>
              <a:pathLst>
                <a:path w="41" h="137">
                  <a:moveTo>
                    <a:pt x="8" y="0"/>
                  </a:moveTo>
                  <a:lnTo>
                    <a:pt x="24" y="32"/>
                  </a:lnTo>
                  <a:lnTo>
                    <a:pt x="40" y="64"/>
                  </a:lnTo>
                  <a:lnTo>
                    <a:pt x="0" y="136"/>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27" name="Freeform 64"/>
            <p:cNvSpPr>
              <a:spLocks/>
            </p:cNvSpPr>
            <p:nvPr/>
          </p:nvSpPr>
          <p:spPr bwMode="auto">
            <a:xfrm>
              <a:off x="3596" y="2848"/>
              <a:ext cx="73" cy="65"/>
            </a:xfrm>
            <a:custGeom>
              <a:avLst/>
              <a:gdLst>
                <a:gd name="T0" fmla="*/ 0 w 73"/>
                <a:gd name="T1" fmla="*/ 0 h 65"/>
                <a:gd name="T2" fmla="*/ 72 w 73"/>
                <a:gd name="T3" fmla="*/ 24 h 65"/>
                <a:gd name="T4" fmla="*/ 72 w 73"/>
                <a:gd name="T5" fmla="*/ 32 h 65"/>
                <a:gd name="T6" fmla="*/ 64 w 73"/>
                <a:gd name="T7" fmla="*/ 56 h 65"/>
                <a:gd name="T8" fmla="*/ 48 w 73"/>
                <a:gd name="T9" fmla="*/ 64 h 65"/>
                <a:gd name="T10" fmla="*/ 16 w 73"/>
                <a:gd name="T11" fmla="*/ 48 h 65"/>
                <a:gd name="T12" fmla="*/ 0 60000 65536"/>
                <a:gd name="T13" fmla="*/ 0 60000 65536"/>
                <a:gd name="T14" fmla="*/ 0 60000 65536"/>
                <a:gd name="T15" fmla="*/ 0 60000 65536"/>
                <a:gd name="T16" fmla="*/ 0 60000 65536"/>
                <a:gd name="T17" fmla="*/ 0 60000 65536"/>
                <a:gd name="T18" fmla="*/ 0 w 73"/>
                <a:gd name="T19" fmla="*/ 0 h 65"/>
                <a:gd name="T20" fmla="*/ 73 w 7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3" h="65">
                  <a:moveTo>
                    <a:pt x="0" y="0"/>
                  </a:moveTo>
                  <a:lnTo>
                    <a:pt x="72" y="24"/>
                  </a:lnTo>
                  <a:lnTo>
                    <a:pt x="72" y="32"/>
                  </a:lnTo>
                  <a:lnTo>
                    <a:pt x="64" y="56"/>
                  </a:lnTo>
                  <a:lnTo>
                    <a:pt x="48" y="64"/>
                  </a:lnTo>
                  <a:lnTo>
                    <a:pt x="16"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28" name="Freeform 65"/>
            <p:cNvSpPr>
              <a:spLocks/>
            </p:cNvSpPr>
            <p:nvPr/>
          </p:nvSpPr>
          <p:spPr bwMode="auto">
            <a:xfrm>
              <a:off x="3588" y="2896"/>
              <a:ext cx="65" cy="49"/>
            </a:xfrm>
            <a:custGeom>
              <a:avLst/>
              <a:gdLst>
                <a:gd name="T0" fmla="*/ 16 w 65"/>
                <a:gd name="T1" fmla="*/ 0 h 49"/>
                <a:gd name="T2" fmla="*/ 56 w 65"/>
                <a:gd name="T3" fmla="*/ 16 h 49"/>
                <a:gd name="T4" fmla="*/ 64 w 65"/>
                <a:gd name="T5" fmla="*/ 24 h 49"/>
                <a:gd name="T6" fmla="*/ 48 w 65"/>
                <a:gd name="T7" fmla="*/ 48 h 49"/>
                <a:gd name="T8" fmla="*/ 40 w 65"/>
                <a:gd name="T9" fmla="*/ 48 h 49"/>
                <a:gd name="T10" fmla="*/ 0 w 65"/>
                <a:gd name="T11" fmla="*/ 32 h 49"/>
                <a:gd name="T12" fmla="*/ 0 60000 65536"/>
                <a:gd name="T13" fmla="*/ 0 60000 65536"/>
                <a:gd name="T14" fmla="*/ 0 60000 65536"/>
                <a:gd name="T15" fmla="*/ 0 60000 65536"/>
                <a:gd name="T16" fmla="*/ 0 60000 65536"/>
                <a:gd name="T17" fmla="*/ 0 60000 65536"/>
                <a:gd name="T18" fmla="*/ 0 w 65"/>
                <a:gd name="T19" fmla="*/ 0 h 49"/>
                <a:gd name="T20" fmla="*/ 65 w 6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5" h="49">
                  <a:moveTo>
                    <a:pt x="16" y="0"/>
                  </a:moveTo>
                  <a:lnTo>
                    <a:pt x="56" y="16"/>
                  </a:lnTo>
                  <a:lnTo>
                    <a:pt x="64" y="24"/>
                  </a:lnTo>
                  <a:lnTo>
                    <a:pt x="48" y="48"/>
                  </a:lnTo>
                  <a:lnTo>
                    <a:pt x="40" y="48"/>
                  </a:lnTo>
                  <a:lnTo>
                    <a:pt x="0" y="3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29" name="Freeform 66"/>
            <p:cNvSpPr>
              <a:spLocks/>
            </p:cNvSpPr>
            <p:nvPr/>
          </p:nvSpPr>
          <p:spPr bwMode="auto">
            <a:xfrm>
              <a:off x="3572" y="2936"/>
              <a:ext cx="57" cy="41"/>
            </a:xfrm>
            <a:custGeom>
              <a:avLst/>
              <a:gdLst>
                <a:gd name="T0" fmla="*/ 16 w 57"/>
                <a:gd name="T1" fmla="*/ 0 h 41"/>
                <a:gd name="T2" fmla="*/ 56 w 57"/>
                <a:gd name="T3" fmla="*/ 8 h 41"/>
                <a:gd name="T4" fmla="*/ 56 w 57"/>
                <a:gd name="T5" fmla="*/ 16 h 41"/>
                <a:gd name="T6" fmla="*/ 48 w 57"/>
                <a:gd name="T7" fmla="*/ 32 h 41"/>
                <a:gd name="T8" fmla="*/ 40 w 57"/>
                <a:gd name="T9" fmla="*/ 40 h 41"/>
                <a:gd name="T10" fmla="*/ 0 w 57"/>
                <a:gd name="T11" fmla="*/ 24 h 41"/>
                <a:gd name="T12" fmla="*/ 0 60000 65536"/>
                <a:gd name="T13" fmla="*/ 0 60000 65536"/>
                <a:gd name="T14" fmla="*/ 0 60000 65536"/>
                <a:gd name="T15" fmla="*/ 0 60000 65536"/>
                <a:gd name="T16" fmla="*/ 0 60000 65536"/>
                <a:gd name="T17" fmla="*/ 0 60000 65536"/>
                <a:gd name="T18" fmla="*/ 0 w 57"/>
                <a:gd name="T19" fmla="*/ 0 h 41"/>
                <a:gd name="T20" fmla="*/ 57 w 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7" h="41">
                  <a:moveTo>
                    <a:pt x="16" y="0"/>
                  </a:moveTo>
                  <a:lnTo>
                    <a:pt x="56" y="8"/>
                  </a:lnTo>
                  <a:lnTo>
                    <a:pt x="56" y="16"/>
                  </a:lnTo>
                  <a:lnTo>
                    <a:pt x="48" y="32"/>
                  </a:lnTo>
                  <a:lnTo>
                    <a:pt x="40"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30" name="Freeform 67"/>
            <p:cNvSpPr>
              <a:spLocks/>
            </p:cNvSpPr>
            <p:nvPr/>
          </p:nvSpPr>
          <p:spPr bwMode="auto">
            <a:xfrm>
              <a:off x="3428" y="2872"/>
              <a:ext cx="153" cy="97"/>
            </a:xfrm>
            <a:custGeom>
              <a:avLst/>
              <a:gdLst>
                <a:gd name="T0" fmla="*/ 144 w 153"/>
                <a:gd name="T1" fmla="*/ 80 h 97"/>
                <a:gd name="T2" fmla="*/ 136 w 153"/>
                <a:gd name="T3" fmla="*/ 96 h 97"/>
                <a:gd name="T4" fmla="*/ 120 w 153"/>
                <a:gd name="T5" fmla="*/ 80 h 97"/>
                <a:gd name="T6" fmla="*/ 120 w 153"/>
                <a:gd name="T7" fmla="*/ 64 h 97"/>
                <a:gd name="T8" fmla="*/ 128 w 153"/>
                <a:gd name="T9" fmla="*/ 40 h 97"/>
                <a:gd name="T10" fmla="*/ 152 w 153"/>
                <a:gd name="T11" fmla="*/ 24 h 97"/>
                <a:gd name="T12" fmla="*/ 128 w 153"/>
                <a:gd name="T13" fmla="*/ 0 h 97"/>
                <a:gd name="T14" fmla="*/ 104 w 153"/>
                <a:gd name="T15" fmla="*/ 24 h 97"/>
                <a:gd name="T16" fmla="*/ 80 w 153"/>
                <a:gd name="T17" fmla="*/ 40 h 97"/>
                <a:gd name="T18" fmla="*/ 48 w 153"/>
                <a:gd name="T19" fmla="*/ 48 h 97"/>
                <a:gd name="T20" fmla="*/ 24 w 153"/>
                <a:gd name="T21" fmla="*/ 40 h 97"/>
                <a:gd name="T22" fmla="*/ 0 w 153"/>
                <a:gd name="T23" fmla="*/ 2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97"/>
                <a:gd name="T38" fmla="*/ 153 w 15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97">
                  <a:moveTo>
                    <a:pt x="144" y="80"/>
                  </a:moveTo>
                  <a:lnTo>
                    <a:pt x="136" y="96"/>
                  </a:lnTo>
                  <a:lnTo>
                    <a:pt x="120" y="80"/>
                  </a:lnTo>
                  <a:lnTo>
                    <a:pt x="120" y="64"/>
                  </a:lnTo>
                  <a:lnTo>
                    <a:pt x="128" y="40"/>
                  </a:lnTo>
                  <a:lnTo>
                    <a:pt x="152" y="24"/>
                  </a:lnTo>
                  <a:lnTo>
                    <a:pt x="128" y="0"/>
                  </a:lnTo>
                  <a:lnTo>
                    <a:pt x="104" y="24"/>
                  </a:lnTo>
                  <a:lnTo>
                    <a:pt x="80" y="40"/>
                  </a:lnTo>
                  <a:lnTo>
                    <a:pt x="48" y="48"/>
                  </a:lnTo>
                  <a:lnTo>
                    <a:pt x="24"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31" name="Freeform 68"/>
            <p:cNvSpPr>
              <a:spLocks/>
            </p:cNvSpPr>
            <p:nvPr/>
          </p:nvSpPr>
          <p:spPr bwMode="auto">
            <a:xfrm>
              <a:off x="3572" y="2808"/>
              <a:ext cx="201" cy="49"/>
            </a:xfrm>
            <a:custGeom>
              <a:avLst/>
              <a:gdLst>
                <a:gd name="T0" fmla="*/ 0 w 201"/>
                <a:gd name="T1" fmla="*/ 16 h 49"/>
                <a:gd name="T2" fmla="*/ 176 w 201"/>
                <a:gd name="T3" fmla="*/ 0 h 49"/>
                <a:gd name="T4" fmla="*/ 192 w 201"/>
                <a:gd name="T5" fmla="*/ 8 h 49"/>
                <a:gd name="T6" fmla="*/ 200 w 201"/>
                <a:gd name="T7" fmla="*/ 16 h 49"/>
                <a:gd name="T8" fmla="*/ 200 w 201"/>
                <a:gd name="T9" fmla="*/ 24 h 49"/>
                <a:gd name="T10" fmla="*/ 184 w 201"/>
                <a:gd name="T11" fmla="*/ 32 h 49"/>
                <a:gd name="T12" fmla="*/ 40 w 201"/>
                <a:gd name="T13" fmla="*/ 48 h 49"/>
                <a:gd name="T14" fmla="*/ 0 60000 65536"/>
                <a:gd name="T15" fmla="*/ 0 60000 65536"/>
                <a:gd name="T16" fmla="*/ 0 60000 65536"/>
                <a:gd name="T17" fmla="*/ 0 60000 65536"/>
                <a:gd name="T18" fmla="*/ 0 60000 65536"/>
                <a:gd name="T19" fmla="*/ 0 60000 65536"/>
                <a:gd name="T20" fmla="*/ 0 60000 65536"/>
                <a:gd name="T21" fmla="*/ 0 w 201"/>
                <a:gd name="T22" fmla="*/ 0 h 49"/>
                <a:gd name="T23" fmla="*/ 201 w 20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49">
                  <a:moveTo>
                    <a:pt x="0" y="16"/>
                  </a:moveTo>
                  <a:lnTo>
                    <a:pt x="176" y="0"/>
                  </a:lnTo>
                  <a:lnTo>
                    <a:pt x="192" y="8"/>
                  </a:lnTo>
                  <a:lnTo>
                    <a:pt x="200" y="16"/>
                  </a:lnTo>
                  <a:lnTo>
                    <a:pt x="200" y="24"/>
                  </a:lnTo>
                  <a:lnTo>
                    <a:pt x="184" y="32"/>
                  </a:lnTo>
                  <a:lnTo>
                    <a:pt x="40"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43032" name="Line 69"/>
            <p:cNvSpPr>
              <a:spLocks noChangeShapeType="1"/>
            </p:cNvSpPr>
            <p:nvPr/>
          </p:nvSpPr>
          <p:spPr bwMode="auto">
            <a:xfrm>
              <a:off x="3404" y="2864"/>
              <a:ext cx="0" cy="112"/>
            </a:xfrm>
            <a:prstGeom prst="line">
              <a:avLst/>
            </a:prstGeom>
            <a:noFill/>
            <a:ln w="6350">
              <a:solidFill>
                <a:srgbClr val="000000"/>
              </a:solidFill>
              <a:round/>
              <a:headEnd/>
              <a:tailEnd/>
            </a:ln>
          </p:spPr>
          <p:txBody>
            <a:bodyPr wrap="none" anchor="ctr">
              <a:spAutoFit/>
            </a:bodyPr>
            <a:lstStyle/>
            <a:p>
              <a:endParaRPr lang="ja-JP" altLang="en-US"/>
            </a:p>
          </p:txBody>
        </p:sp>
        <p:sp>
          <p:nvSpPr>
            <p:cNvPr id="43033" name="Line 70"/>
            <p:cNvSpPr>
              <a:spLocks noChangeShapeType="1"/>
            </p:cNvSpPr>
            <p:nvPr/>
          </p:nvSpPr>
          <p:spPr bwMode="auto">
            <a:xfrm>
              <a:off x="3396" y="2864"/>
              <a:ext cx="0" cy="112"/>
            </a:xfrm>
            <a:prstGeom prst="line">
              <a:avLst/>
            </a:prstGeom>
            <a:noFill/>
            <a:ln w="6350">
              <a:solidFill>
                <a:srgbClr val="000000"/>
              </a:solidFill>
              <a:round/>
              <a:headEnd/>
              <a:tailEnd/>
            </a:ln>
          </p:spPr>
          <p:txBody>
            <a:bodyPr wrap="none" anchor="ctr">
              <a:spAutoFit/>
            </a:bodyPr>
            <a:lstStyle/>
            <a:p>
              <a:endParaRPr lang="ja-JP" altLang="en-US"/>
            </a:p>
          </p:txBody>
        </p:sp>
      </p:grpSp>
      <p:sp>
        <p:nvSpPr>
          <p:cNvPr id="22536" name="正方形/長方形 18"/>
          <p:cNvSpPr>
            <a:spLocks noChangeArrowheads="1"/>
          </p:cNvSpPr>
          <p:nvPr/>
        </p:nvSpPr>
        <p:spPr bwMode="auto">
          <a:xfrm>
            <a:off x="415925" y="3860800"/>
            <a:ext cx="5832475" cy="482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2000" b="1">
                <a:ea typeface="ＭＳ Ｐゴシック" pitchFamily="50" charset="-128"/>
              </a:rPr>
              <a:t>・いつ発明したかを証明</a:t>
            </a:r>
            <a:endParaRPr lang="zh-CN" altLang="en-US" sz="2000" b="1">
              <a:ea typeface="ＭＳ Ｐゴシック" pitchFamily="50" charset="-128"/>
            </a:endParaRPr>
          </a:p>
        </p:txBody>
      </p:sp>
      <p:sp>
        <p:nvSpPr>
          <p:cNvPr id="22537" name="正方形/長方形 18"/>
          <p:cNvSpPr>
            <a:spLocks noChangeArrowheads="1"/>
          </p:cNvSpPr>
          <p:nvPr/>
        </p:nvSpPr>
        <p:spPr bwMode="auto">
          <a:xfrm>
            <a:off x="415925" y="3141663"/>
            <a:ext cx="5832475" cy="482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2000" b="1">
                <a:solidFill>
                  <a:srgbClr val="000000"/>
                </a:solidFill>
                <a:ea typeface="ＭＳ Ｐゴシック" pitchFamily="50" charset="-128"/>
              </a:rPr>
              <a:t>・ねつ造でないことを証明</a:t>
            </a:r>
          </a:p>
        </p:txBody>
      </p:sp>
      <p:sp>
        <p:nvSpPr>
          <p:cNvPr id="22538" name="正方形/長方形 18"/>
          <p:cNvSpPr>
            <a:spLocks noChangeArrowheads="1"/>
          </p:cNvSpPr>
          <p:nvPr/>
        </p:nvSpPr>
        <p:spPr bwMode="auto">
          <a:xfrm>
            <a:off x="415925" y="2420938"/>
            <a:ext cx="5832475" cy="482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b="1">
                <a:ea typeface="ＭＳ Ｐゴシック" pitchFamily="50" charset="-128"/>
              </a:rPr>
              <a:t>・実験の再現性</a:t>
            </a:r>
          </a:p>
        </p:txBody>
      </p:sp>
      <p:sp>
        <p:nvSpPr>
          <p:cNvPr id="43018" name="Rectangle 73"/>
          <p:cNvSpPr>
            <a:spLocks noChangeArrowheads="1"/>
          </p:cNvSpPr>
          <p:nvPr/>
        </p:nvSpPr>
        <p:spPr bwMode="auto">
          <a:xfrm>
            <a:off x="1865313" y="1131888"/>
            <a:ext cx="4953000" cy="1200150"/>
          </a:xfrm>
          <a:prstGeom prst="rect">
            <a:avLst/>
          </a:prstGeom>
          <a:noFill/>
          <a:ln w="9525">
            <a:noFill/>
            <a:miter lim="800000"/>
            <a:headEnd/>
            <a:tailEnd/>
          </a:ln>
        </p:spPr>
        <p:txBody>
          <a:bodyPr>
            <a:spAutoFit/>
          </a:bodyPr>
          <a:lstStyle/>
          <a:p>
            <a:endParaRPr lang="en-US" altLang="ja-JP" sz="2400" b="1">
              <a:ea typeface="ＭＳ Ｐゴシック" charset="-128"/>
            </a:endParaRPr>
          </a:p>
          <a:p>
            <a:endParaRPr lang="en-US" altLang="ja-JP" sz="2400" b="1">
              <a:ea typeface="ＭＳ Ｐゴシック" charset="-128"/>
            </a:endParaRPr>
          </a:p>
          <a:p>
            <a:endParaRPr lang="en-US" altLang="ja-JP" sz="2400" b="1">
              <a:ea typeface="ＭＳ Ｐゴシック" charset="-128"/>
            </a:endParaRPr>
          </a:p>
        </p:txBody>
      </p:sp>
      <p:grpSp>
        <p:nvGrpSpPr>
          <p:cNvPr id="43019" name="Group 77"/>
          <p:cNvGrpSpPr>
            <a:grpSpLocks/>
          </p:cNvGrpSpPr>
          <p:nvPr/>
        </p:nvGrpSpPr>
        <p:grpSpPr bwMode="auto">
          <a:xfrm>
            <a:off x="169863" y="5178425"/>
            <a:ext cx="1376362" cy="1146175"/>
            <a:chOff x="2928" y="2520"/>
            <a:chExt cx="865" cy="721"/>
          </a:xfrm>
        </p:grpSpPr>
        <p:sp>
          <p:nvSpPr>
            <p:cNvPr id="43022" name="Freeform 78"/>
            <p:cNvSpPr>
              <a:spLocks/>
            </p:cNvSpPr>
            <p:nvPr/>
          </p:nvSpPr>
          <p:spPr bwMode="auto">
            <a:xfrm>
              <a:off x="2928" y="2713"/>
              <a:ext cx="556" cy="528"/>
            </a:xfrm>
            <a:custGeom>
              <a:avLst/>
              <a:gdLst>
                <a:gd name="T0" fmla="*/ 555 w 556"/>
                <a:gd name="T1" fmla="*/ 0 h 528"/>
                <a:gd name="T2" fmla="*/ 555 w 556"/>
                <a:gd name="T3" fmla="*/ 527 h 528"/>
                <a:gd name="T4" fmla="*/ 0 w 556"/>
                <a:gd name="T5" fmla="*/ 527 h 528"/>
                <a:gd name="T6" fmla="*/ 0 w 556"/>
                <a:gd name="T7" fmla="*/ 0 h 528"/>
                <a:gd name="T8" fmla="*/ 555 w 556"/>
                <a:gd name="T9" fmla="*/ 0 h 528"/>
                <a:gd name="T10" fmla="*/ 0 60000 65536"/>
                <a:gd name="T11" fmla="*/ 0 60000 65536"/>
                <a:gd name="T12" fmla="*/ 0 60000 65536"/>
                <a:gd name="T13" fmla="*/ 0 60000 65536"/>
                <a:gd name="T14" fmla="*/ 0 60000 65536"/>
                <a:gd name="T15" fmla="*/ 0 w 556"/>
                <a:gd name="T16" fmla="*/ 0 h 528"/>
                <a:gd name="T17" fmla="*/ 556 w 556"/>
                <a:gd name="T18" fmla="*/ 528 h 528"/>
              </a:gdLst>
              <a:ahLst/>
              <a:cxnLst>
                <a:cxn ang="T10">
                  <a:pos x="T0" y="T1"/>
                </a:cxn>
                <a:cxn ang="T11">
                  <a:pos x="T2" y="T3"/>
                </a:cxn>
                <a:cxn ang="T12">
                  <a:pos x="T4" y="T5"/>
                </a:cxn>
                <a:cxn ang="T13">
                  <a:pos x="T6" y="T7"/>
                </a:cxn>
                <a:cxn ang="T14">
                  <a:pos x="T8" y="T9"/>
                </a:cxn>
              </a:cxnLst>
              <a:rect l="T15" t="T16" r="T17" b="T18"/>
              <a:pathLst>
                <a:path w="556" h="528">
                  <a:moveTo>
                    <a:pt x="555" y="0"/>
                  </a:moveTo>
                  <a:lnTo>
                    <a:pt x="555" y="527"/>
                  </a:lnTo>
                  <a:lnTo>
                    <a:pt x="0" y="527"/>
                  </a:lnTo>
                  <a:lnTo>
                    <a:pt x="0" y="0"/>
                  </a:lnTo>
                  <a:lnTo>
                    <a:pt x="555" y="0"/>
                  </a:lnTo>
                  <a:close/>
                </a:path>
              </a:pathLst>
            </a:custGeom>
            <a:solidFill>
              <a:srgbClr val="EEEEEE"/>
            </a:solidFill>
            <a:ln w="3175">
              <a:solidFill>
                <a:srgbClr val="000000"/>
              </a:solidFill>
              <a:round/>
              <a:headEnd/>
              <a:tailEnd/>
            </a:ln>
          </p:spPr>
          <p:txBody>
            <a:bodyPr wrap="none" anchor="ctr">
              <a:spAutoFit/>
            </a:bodyPr>
            <a:lstStyle/>
            <a:p>
              <a:endParaRPr lang="ja-JP" altLang="en-US"/>
            </a:p>
          </p:txBody>
        </p:sp>
        <p:sp>
          <p:nvSpPr>
            <p:cNvPr id="43023" name="Freeform 79"/>
            <p:cNvSpPr>
              <a:spLocks/>
            </p:cNvSpPr>
            <p:nvPr/>
          </p:nvSpPr>
          <p:spPr bwMode="auto">
            <a:xfrm>
              <a:off x="2980" y="2760"/>
              <a:ext cx="455" cy="434"/>
            </a:xfrm>
            <a:custGeom>
              <a:avLst/>
              <a:gdLst>
                <a:gd name="T0" fmla="*/ 454 w 455"/>
                <a:gd name="T1" fmla="*/ 119 h 434"/>
                <a:gd name="T2" fmla="*/ 454 w 455"/>
                <a:gd name="T3" fmla="*/ 0 h 434"/>
                <a:gd name="T4" fmla="*/ 0 w 455"/>
                <a:gd name="T5" fmla="*/ 0 h 434"/>
                <a:gd name="T6" fmla="*/ 0 w 455"/>
                <a:gd name="T7" fmla="*/ 433 h 434"/>
                <a:gd name="T8" fmla="*/ 454 w 455"/>
                <a:gd name="T9" fmla="*/ 433 h 434"/>
                <a:gd name="T10" fmla="*/ 454 w 455"/>
                <a:gd name="T11" fmla="*/ 119 h 434"/>
                <a:gd name="T12" fmla="*/ 0 60000 65536"/>
                <a:gd name="T13" fmla="*/ 0 60000 65536"/>
                <a:gd name="T14" fmla="*/ 0 60000 65536"/>
                <a:gd name="T15" fmla="*/ 0 60000 65536"/>
                <a:gd name="T16" fmla="*/ 0 60000 65536"/>
                <a:gd name="T17" fmla="*/ 0 60000 65536"/>
                <a:gd name="T18" fmla="*/ 0 w 455"/>
                <a:gd name="T19" fmla="*/ 0 h 434"/>
                <a:gd name="T20" fmla="*/ 455 w 455"/>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455" h="434">
                  <a:moveTo>
                    <a:pt x="454" y="119"/>
                  </a:moveTo>
                  <a:lnTo>
                    <a:pt x="454" y="0"/>
                  </a:lnTo>
                  <a:lnTo>
                    <a:pt x="0" y="0"/>
                  </a:lnTo>
                  <a:lnTo>
                    <a:pt x="0" y="433"/>
                  </a:lnTo>
                  <a:lnTo>
                    <a:pt x="454" y="433"/>
                  </a:lnTo>
                  <a:lnTo>
                    <a:pt x="454" y="119"/>
                  </a:lnTo>
                  <a:close/>
                </a:path>
              </a:pathLst>
            </a:custGeom>
            <a:solidFill>
              <a:srgbClr val="FFFFFF"/>
            </a:solidFill>
            <a:ln w="3175">
              <a:solidFill>
                <a:srgbClr val="000000"/>
              </a:solidFill>
              <a:round/>
              <a:headEnd/>
              <a:tailEnd/>
            </a:ln>
          </p:spPr>
          <p:txBody>
            <a:bodyPr wrap="none" anchor="ctr">
              <a:spAutoFit/>
            </a:bodyPr>
            <a:lstStyle/>
            <a:p>
              <a:endParaRPr lang="ja-JP" altLang="en-US"/>
            </a:p>
          </p:txBody>
        </p:sp>
        <p:sp>
          <p:nvSpPr>
            <p:cNvPr id="43024" name="Freeform 80"/>
            <p:cNvSpPr>
              <a:spLocks/>
            </p:cNvSpPr>
            <p:nvPr/>
          </p:nvSpPr>
          <p:spPr bwMode="auto">
            <a:xfrm>
              <a:off x="3014" y="2520"/>
              <a:ext cx="779" cy="611"/>
            </a:xfrm>
            <a:custGeom>
              <a:avLst/>
              <a:gdLst>
                <a:gd name="T0" fmla="*/ 686 w 779"/>
                <a:gd name="T1" fmla="*/ 145 h 611"/>
                <a:gd name="T2" fmla="*/ 616 w 779"/>
                <a:gd name="T3" fmla="*/ 199 h 611"/>
                <a:gd name="T4" fmla="*/ 548 w 779"/>
                <a:gd name="T5" fmla="*/ 249 h 611"/>
                <a:gd name="T6" fmla="*/ 481 w 779"/>
                <a:gd name="T7" fmla="*/ 305 h 611"/>
                <a:gd name="T8" fmla="*/ 416 w 779"/>
                <a:gd name="T9" fmla="*/ 361 h 611"/>
                <a:gd name="T10" fmla="*/ 355 w 779"/>
                <a:gd name="T11" fmla="*/ 421 h 611"/>
                <a:gd name="T12" fmla="*/ 294 w 779"/>
                <a:gd name="T13" fmla="*/ 483 h 611"/>
                <a:gd name="T14" fmla="*/ 236 w 779"/>
                <a:gd name="T15" fmla="*/ 548 h 611"/>
                <a:gd name="T16" fmla="*/ 187 w 779"/>
                <a:gd name="T17" fmla="*/ 610 h 611"/>
                <a:gd name="T18" fmla="*/ 138 w 779"/>
                <a:gd name="T19" fmla="*/ 521 h 611"/>
                <a:gd name="T20" fmla="*/ 104 w 779"/>
                <a:gd name="T21" fmla="*/ 465 h 611"/>
                <a:gd name="T22" fmla="*/ 58 w 779"/>
                <a:gd name="T23" fmla="*/ 409 h 611"/>
                <a:gd name="T24" fmla="*/ 15 w 779"/>
                <a:gd name="T25" fmla="*/ 367 h 611"/>
                <a:gd name="T26" fmla="*/ 40 w 779"/>
                <a:gd name="T27" fmla="*/ 347 h 611"/>
                <a:gd name="T28" fmla="*/ 18 w 779"/>
                <a:gd name="T29" fmla="*/ 329 h 611"/>
                <a:gd name="T30" fmla="*/ 0 w 779"/>
                <a:gd name="T31" fmla="*/ 311 h 611"/>
                <a:gd name="T32" fmla="*/ 37 w 779"/>
                <a:gd name="T33" fmla="*/ 284 h 611"/>
                <a:gd name="T34" fmla="*/ 67 w 779"/>
                <a:gd name="T35" fmla="*/ 314 h 611"/>
                <a:gd name="T36" fmla="*/ 95 w 779"/>
                <a:gd name="T37" fmla="*/ 344 h 611"/>
                <a:gd name="T38" fmla="*/ 122 w 779"/>
                <a:gd name="T39" fmla="*/ 382 h 611"/>
                <a:gd name="T40" fmla="*/ 156 w 779"/>
                <a:gd name="T41" fmla="*/ 433 h 611"/>
                <a:gd name="T42" fmla="*/ 196 w 779"/>
                <a:gd name="T43" fmla="*/ 507 h 611"/>
                <a:gd name="T44" fmla="*/ 266 w 779"/>
                <a:gd name="T45" fmla="*/ 430 h 611"/>
                <a:gd name="T46" fmla="*/ 331 w 779"/>
                <a:gd name="T47" fmla="*/ 364 h 611"/>
                <a:gd name="T48" fmla="*/ 398 w 779"/>
                <a:gd name="T49" fmla="*/ 299 h 611"/>
                <a:gd name="T50" fmla="*/ 469 w 779"/>
                <a:gd name="T51" fmla="*/ 234 h 611"/>
                <a:gd name="T52" fmla="*/ 539 w 779"/>
                <a:gd name="T53" fmla="*/ 172 h 611"/>
                <a:gd name="T54" fmla="*/ 613 w 779"/>
                <a:gd name="T55" fmla="*/ 113 h 611"/>
                <a:gd name="T56" fmla="*/ 686 w 779"/>
                <a:gd name="T57" fmla="*/ 53 h 611"/>
                <a:gd name="T58" fmla="*/ 763 w 779"/>
                <a:gd name="T59" fmla="*/ 0 h 611"/>
                <a:gd name="T60" fmla="*/ 778 w 779"/>
                <a:gd name="T61" fmla="*/ 33 h 611"/>
                <a:gd name="T62" fmla="*/ 726 w 779"/>
                <a:gd name="T63" fmla="*/ 74 h 611"/>
                <a:gd name="T64" fmla="*/ 741 w 779"/>
                <a:gd name="T65" fmla="*/ 110 h 611"/>
                <a:gd name="T66" fmla="*/ 686 w 779"/>
                <a:gd name="T67" fmla="*/ 145 h 6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9"/>
                <a:gd name="T103" fmla="*/ 0 h 611"/>
                <a:gd name="T104" fmla="*/ 779 w 779"/>
                <a:gd name="T105" fmla="*/ 611 h 6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9" h="611">
                  <a:moveTo>
                    <a:pt x="686" y="145"/>
                  </a:moveTo>
                  <a:lnTo>
                    <a:pt x="616" y="199"/>
                  </a:lnTo>
                  <a:lnTo>
                    <a:pt x="548" y="249"/>
                  </a:lnTo>
                  <a:lnTo>
                    <a:pt x="481" y="305"/>
                  </a:lnTo>
                  <a:lnTo>
                    <a:pt x="416" y="361"/>
                  </a:lnTo>
                  <a:lnTo>
                    <a:pt x="355" y="421"/>
                  </a:lnTo>
                  <a:lnTo>
                    <a:pt x="294" y="483"/>
                  </a:lnTo>
                  <a:lnTo>
                    <a:pt x="236" y="548"/>
                  </a:lnTo>
                  <a:lnTo>
                    <a:pt x="187" y="610"/>
                  </a:lnTo>
                  <a:lnTo>
                    <a:pt x="138" y="521"/>
                  </a:lnTo>
                  <a:lnTo>
                    <a:pt x="104" y="465"/>
                  </a:lnTo>
                  <a:lnTo>
                    <a:pt x="58" y="409"/>
                  </a:lnTo>
                  <a:lnTo>
                    <a:pt x="15" y="367"/>
                  </a:lnTo>
                  <a:lnTo>
                    <a:pt x="40" y="347"/>
                  </a:lnTo>
                  <a:lnTo>
                    <a:pt x="18" y="329"/>
                  </a:lnTo>
                  <a:lnTo>
                    <a:pt x="0" y="311"/>
                  </a:lnTo>
                  <a:lnTo>
                    <a:pt x="37" y="284"/>
                  </a:lnTo>
                  <a:lnTo>
                    <a:pt x="67" y="314"/>
                  </a:lnTo>
                  <a:lnTo>
                    <a:pt x="95" y="344"/>
                  </a:lnTo>
                  <a:lnTo>
                    <a:pt x="122" y="382"/>
                  </a:lnTo>
                  <a:lnTo>
                    <a:pt x="156" y="433"/>
                  </a:lnTo>
                  <a:lnTo>
                    <a:pt x="196" y="507"/>
                  </a:lnTo>
                  <a:lnTo>
                    <a:pt x="266" y="430"/>
                  </a:lnTo>
                  <a:lnTo>
                    <a:pt x="331" y="364"/>
                  </a:lnTo>
                  <a:lnTo>
                    <a:pt x="398" y="299"/>
                  </a:lnTo>
                  <a:lnTo>
                    <a:pt x="469" y="234"/>
                  </a:lnTo>
                  <a:lnTo>
                    <a:pt x="539" y="172"/>
                  </a:lnTo>
                  <a:lnTo>
                    <a:pt x="613" y="113"/>
                  </a:lnTo>
                  <a:lnTo>
                    <a:pt x="686" y="53"/>
                  </a:lnTo>
                  <a:lnTo>
                    <a:pt x="763" y="0"/>
                  </a:lnTo>
                  <a:lnTo>
                    <a:pt x="778" y="33"/>
                  </a:lnTo>
                  <a:lnTo>
                    <a:pt x="726" y="74"/>
                  </a:lnTo>
                  <a:lnTo>
                    <a:pt x="741" y="110"/>
                  </a:lnTo>
                  <a:lnTo>
                    <a:pt x="686" y="145"/>
                  </a:lnTo>
                  <a:close/>
                </a:path>
              </a:pathLst>
            </a:custGeom>
            <a:solidFill>
              <a:srgbClr val="FF0000"/>
            </a:solidFill>
            <a:ln w="9525">
              <a:noFill/>
              <a:miter lim="800000"/>
              <a:headEnd/>
              <a:tailEnd/>
            </a:ln>
          </p:spPr>
          <p:txBody>
            <a:bodyPr wrap="none" anchor="ctr">
              <a:spAutoFit/>
            </a:bodyPr>
            <a:lstStyle/>
            <a:p>
              <a:endParaRPr lang="ja-JP" altLang="en-US"/>
            </a:p>
          </p:txBody>
        </p:sp>
      </p:grpSp>
      <p:sp>
        <p:nvSpPr>
          <p:cNvPr id="43020" name="Text Box 27"/>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zh-CN"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23929CFA-BDA0-4393-974F-7D37A2788429}" type="slidenum">
              <a:rPr lang="en-US" altLang="ja-JP"/>
              <a:pPr>
                <a:defRPr/>
              </a:pPr>
              <a:t>5</a:t>
            </a:fld>
            <a:endParaRPr lang="en-US" altLang="ja-JP"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F8B2305F-C5D5-423E-94A8-1881ACCF3D33}" type="slidenum">
              <a:rPr lang="en-US" altLang="ja-JP"/>
              <a:pPr>
                <a:defRPr/>
              </a:pPr>
              <a:t>50</a:t>
            </a:fld>
            <a:endParaRPr lang="en-US" altLang="ja-JP"/>
          </a:p>
        </p:txBody>
      </p:sp>
      <p:grpSp>
        <p:nvGrpSpPr>
          <p:cNvPr id="135170" name="グループ化 1"/>
          <p:cNvGrpSpPr>
            <a:grpSpLocks/>
          </p:cNvGrpSpPr>
          <p:nvPr/>
        </p:nvGrpSpPr>
        <p:grpSpPr bwMode="auto">
          <a:xfrm>
            <a:off x="584200" y="1916113"/>
            <a:ext cx="8493125" cy="4592637"/>
            <a:chOff x="584516" y="1196752"/>
            <a:chExt cx="8822115" cy="3943350"/>
          </a:xfrm>
        </p:grpSpPr>
        <p:pic>
          <p:nvPicPr>
            <p:cNvPr id="135174" name="Picture 4"/>
            <p:cNvPicPr>
              <a:picLocks noChangeAspect="1" noChangeArrowheads="1"/>
            </p:cNvPicPr>
            <p:nvPr/>
          </p:nvPicPr>
          <p:blipFill>
            <a:blip r:embed="rId3"/>
            <a:srcRect/>
            <a:stretch>
              <a:fillRect/>
            </a:stretch>
          </p:blipFill>
          <p:spPr bwMode="auto">
            <a:xfrm>
              <a:off x="584516" y="1196752"/>
              <a:ext cx="6180931" cy="3943350"/>
            </a:xfrm>
            <a:prstGeom prst="rect">
              <a:avLst/>
            </a:prstGeom>
            <a:noFill/>
            <a:ln w="9525">
              <a:noFill/>
              <a:miter lim="800000"/>
              <a:headEnd/>
              <a:tailEnd/>
            </a:ln>
          </p:spPr>
        </p:pic>
        <p:sp>
          <p:nvSpPr>
            <p:cNvPr id="8" name="四角形吹き出し 7"/>
            <p:cNvSpPr/>
            <p:nvPr/>
          </p:nvSpPr>
          <p:spPr>
            <a:xfrm>
              <a:off x="6357643" y="1844208"/>
              <a:ext cx="2640038" cy="576577"/>
            </a:xfrm>
            <a:prstGeom prst="wedgeRectCallout">
              <a:avLst>
                <a:gd name="adj1" fmla="val -160737"/>
                <a:gd name="adj2" fmla="val 159684"/>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ここでは、意匠に係る物品名が「傘」アンド「柄」である意匠公報を検索する。</a:t>
              </a:r>
            </a:p>
          </p:txBody>
        </p:sp>
        <p:sp>
          <p:nvSpPr>
            <p:cNvPr id="9" name="四角形吹き出し 8"/>
            <p:cNvSpPr/>
            <p:nvPr/>
          </p:nvSpPr>
          <p:spPr>
            <a:xfrm>
              <a:off x="6764943" y="3284969"/>
              <a:ext cx="2641688" cy="576577"/>
            </a:xfrm>
            <a:prstGeom prst="wedgeRectCallout">
              <a:avLst>
                <a:gd name="adj1" fmla="val -198243"/>
                <a:gd name="adj2" fmla="val 68413"/>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物品だけでなく、意匠権者、登録日などを用いて絞り込みができる。</a:t>
              </a:r>
            </a:p>
          </p:txBody>
        </p:sp>
      </p:grpSp>
      <p:sp>
        <p:nvSpPr>
          <p:cNvPr id="7" name="右矢印 6"/>
          <p:cNvSpPr/>
          <p:nvPr/>
        </p:nvSpPr>
        <p:spPr>
          <a:xfrm rot="3613654" flipV="1">
            <a:off x="474663" y="5845175"/>
            <a:ext cx="536575" cy="193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3517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135173" name="タイトル 3"/>
          <p:cNvSpPr>
            <a:spLocks noGrp="1"/>
          </p:cNvSpPr>
          <p:nvPr>
            <p:ph type="title"/>
          </p:nvPr>
        </p:nvSpPr>
        <p:spPr>
          <a:xfrm>
            <a:off x="1808163" y="-9525"/>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検索の例４（意匠検索）</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61ACAFD5-2748-4CCD-AB47-8077FA2E6A8B}" type="slidenum">
              <a:rPr lang="en-US" altLang="ja-JP"/>
              <a:pPr>
                <a:defRPr/>
              </a:pPr>
              <a:t>51</a:t>
            </a:fld>
            <a:endParaRPr lang="en-US" altLang="ja-JP"/>
          </a:p>
        </p:txBody>
      </p:sp>
      <p:grpSp>
        <p:nvGrpSpPr>
          <p:cNvPr id="137218" name="グループ化 1"/>
          <p:cNvGrpSpPr>
            <a:grpSpLocks/>
          </p:cNvGrpSpPr>
          <p:nvPr/>
        </p:nvGrpSpPr>
        <p:grpSpPr bwMode="auto">
          <a:xfrm>
            <a:off x="704850" y="1625600"/>
            <a:ext cx="8910638" cy="4994275"/>
            <a:chOff x="146228" y="692696"/>
            <a:chExt cx="9387374" cy="5787352"/>
          </a:xfrm>
        </p:grpSpPr>
        <p:pic>
          <p:nvPicPr>
            <p:cNvPr id="137223" name="Picture 2"/>
            <p:cNvPicPr>
              <a:picLocks noChangeAspect="1" noChangeArrowheads="1"/>
            </p:cNvPicPr>
            <p:nvPr/>
          </p:nvPicPr>
          <p:blipFill>
            <a:blip r:embed="rId3"/>
            <a:srcRect/>
            <a:stretch>
              <a:fillRect/>
            </a:stretch>
          </p:blipFill>
          <p:spPr bwMode="auto">
            <a:xfrm>
              <a:off x="387222" y="692696"/>
              <a:ext cx="5835831" cy="4447838"/>
            </a:xfrm>
            <a:prstGeom prst="rect">
              <a:avLst/>
            </a:prstGeom>
            <a:noFill/>
            <a:ln w="9525">
              <a:noFill/>
              <a:miter lim="800000"/>
              <a:headEnd/>
              <a:tailEnd/>
            </a:ln>
          </p:spPr>
        </p:pic>
        <p:sp>
          <p:nvSpPr>
            <p:cNvPr id="4" name="四角形吹き出し 3"/>
            <p:cNvSpPr/>
            <p:nvPr/>
          </p:nvSpPr>
          <p:spPr>
            <a:xfrm>
              <a:off x="146228" y="5904257"/>
              <a:ext cx="2640774" cy="575791"/>
            </a:xfrm>
            <a:prstGeom prst="wedgeRectCallout">
              <a:avLst>
                <a:gd name="adj1" fmla="val -12228"/>
                <a:gd name="adj2" fmla="val -25765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検索の結果６０件の意匠公報がヒットした。</a:t>
              </a:r>
            </a:p>
          </p:txBody>
        </p:sp>
        <p:pic>
          <p:nvPicPr>
            <p:cNvPr id="137225" name="Picture 2"/>
            <p:cNvPicPr>
              <a:picLocks noChangeAspect="1" noChangeArrowheads="1"/>
            </p:cNvPicPr>
            <p:nvPr/>
          </p:nvPicPr>
          <p:blipFill>
            <a:blip r:embed="rId4"/>
            <a:srcRect/>
            <a:stretch>
              <a:fillRect/>
            </a:stretch>
          </p:blipFill>
          <p:spPr bwMode="auto">
            <a:xfrm>
              <a:off x="6223053" y="1268760"/>
              <a:ext cx="3310549" cy="4396741"/>
            </a:xfrm>
            <a:prstGeom prst="rect">
              <a:avLst/>
            </a:prstGeom>
            <a:noFill/>
            <a:ln w="9525">
              <a:noFill/>
              <a:miter lim="800000"/>
              <a:headEnd/>
              <a:tailEnd/>
            </a:ln>
          </p:spPr>
        </p:pic>
        <p:sp>
          <p:nvSpPr>
            <p:cNvPr id="13" name="四角形吹き出し 12"/>
            <p:cNvSpPr/>
            <p:nvPr/>
          </p:nvSpPr>
          <p:spPr>
            <a:xfrm>
              <a:off x="3581408" y="5856427"/>
              <a:ext cx="2642446" cy="575791"/>
            </a:xfrm>
            <a:prstGeom prst="wedgeRectCallout">
              <a:avLst>
                <a:gd name="adj1" fmla="val 48719"/>
                <a:gd name="adj2" fmla="val -261618"/>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一覧表示をクリックすると、検索結果一覧画面が表示される。</a:t>
              </a:r>
            </a:p>
          </p:txBody>
        </p:sp>
      </p:grpSp>
      <p:cxnSp>
        <p:nvCxnSpPr>
          <p:cNvPr id="10" name="カギ線コネクタ 9"/>
          <p:cNvCxnSpPr/>
          <p:nvPr/>
        </p:nvCxnSpPr>
        <p:spPr>
          <a:xfrm flipV="1">
            <a:off x="2576513" y="4214813"/>
            <a:ext cx="3860800" cy="1158875"/>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rot="13842777">
            <a:off x="2266156" y="5399882"/>
            <a:ext cx="534987" cy="196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3722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137222" name="タイトル 3"/>
          <p:cNvSpPr>
            <a:spLocks noGrp="1"/>
          </p:cNvSpPr>
          <p:nvPr>
            <p:ph type="title"/>
          </p:nvPr>
        </p:nvSpPr>
        <p:spPr>
          <a:xfrm>
            <a:off x="1808163" y="-9525"/>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検索の例４（意匠検索）</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B3B26AEB-026A-43DC-8305-CA53C53393BE}" type="slidenum">
              <a:rPr lang="en-US" altLang="ja-JP"/>
              <a:pPr>
                <a:defRPr/>
              </a:pPr>
              <a:t>52</a:t>
            </a:fld>
            <a:endParaRPr lang="en-US" altLang="ja-JP"/>
          </a:p>
        </p:txBody>
      </p:sp>
      <p:grpSp>
        <p:nvGrpSpPr>
          <p:cNvPr id="139266" name="グループ化 1"/>
          <p:cNvGrpSpPr>
            <a:grpSpLocks/>
          </p:cNvGrpSpPr>
          <p:nvPr/>
        </p:nvGrpSpPr>
        <p:grpSpPr bwMode="auto">
          <a:xfrm>
            <a:off x="560388" y="1557338"/>
            <a:ext cx="9001125" cy="4987925"/>
            <a:chOff x="272482" y="741473"/>
            <a:chExt cx="9323896" cy="5445215"/>
          </a:xfrm>
        </p:grpSpPr>
        <p:pic>
          <p:nvPicPr>
            <p:cNvPr id="139270" name="Picture 2"/>
            <p:cNvPicPr>
              <a:picLocks noChangeAspect="1" noChangeArrowheads="1"/>
            </p:cNvPicPr>
            <p:nvPr/>
          </p:nvPicPr>
          <p:blipFill>
            <a:blip r:embed="rId3"/>
            <a:srcRect/>
            <a:stretch>
              <a:fillRect/>
            </a:stretch>
          </p:blipFill>
          <p:spPr bwMode="auto">
            <a:xfrm>
              <a:off x="427524" y="741473"/>
              <a:ext cx="3310549" cy="4396741"/>
            </a:xfrm>
            <a:prstGeom prst="rect">
              <a:avLst/>
            </a:prstGeom>
            <a:noFill/>
            <a:ln w="9525">
              <a:noFill/>
              <a:miter lim="800000"/>
              <a:headEnd/>
              <a:tailEnd/>
            </a:ln>
          </p:spPr>
        </p:pic>
        <p:cxnSp>
          <p:nvCxnSpPr>
            <p:cNvPr id="10" name="カギ線コネクタ 9"/>
            <p:cNvCxnSpPr/>
            <p:nvPr/>
          </p:nvCxnSpPr>
          <p:spPr>
            <a:xfrm>
              <a:off x="818431" y="1436422"/>
              <a:ext cx="3431917" cy="1800630"/>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四角形吹き出し 12"/>
            <p:cNvSpPr/>
            <p:nvPr/>
          </p:nvSpPr>
          <p:spPr>
            <a:xfrm>
              <a:off x="272482" y="5611318"/>
              <a:ext cx="2640948" cy="575370"/>
            </a:xfrm>
            <a:prstGeom prst="wedgeRectCallout">
              <a:avLst>
                <a:gd name="adj1" fmla="val -31919"/>
                <a:gd name="adj2" fmla="val -749721"/>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a:solidFill>
                    <a:srgbClr val="000000"/>
                  </a:solidFill>
                  <a:latin typeface="ＭＳ Ｐゴシック" charset="-128"/>
                  <a:ea typeface="ＭＳ Ｐゴシック" charset="-128"/>
                </a:rPr>
                <a:t>一覧画面をクリックすると、それぞれの意匠の詳細が表示される。</a:t>
              </a:r>
              <a:endParaRPr lang="en-US" altLang="ja-JP" sz="1100" b="1">
                <a:solidFill>
                  <a:srgbClr val="000000"/>
                </a:solidFill>
                <a:latin typeface="ＭＳ Ｐゴシック" charset="-128"/>
                <a:ea typeface="ＭＳ Ｐゴシック" charset="-128"/>
              </a:endParaRPr>
            </a:p>
            <a:p>
              <a:pPr algn="ctr">
                <a:defRPr/>
              </a:pPr>
              <a:endParaRPr lang="ja-JP" altLang="en-US" sz="1100" b="1">
                <a:solidFill>
                  <a:srgbClr val="000000"/>
                </a:solidFill>
                <a:latin typeface="Tw Cen MT" pitchFamily="34" charset="0"/>
                <a:ea typeface="SimSun" pitchFamily="2" charset="-122"/>
              </a:endParaRPr>
            </a:p>
          </p:txBody>
        </p:sp>
        <p:pic>
          <p:nvPicPr>
            <p:cNvPr id="139273" name="Picture 2"/>
            <p:cNvPicPr>
              <a:picLocks noChangeAspect="1" noChangeArrowheads="1"/>
            </p:cNvPicPr>
            <p:nvPr/>
          </p:nvPicPr>
          <p:blipFill>
            <a:blip r:embed="rId4"/>
            <a:srcRect/>
            <a:stretch>
              <a:fillRect/>
            </a:stretch>
          </p:blipFill>
          <p:spPr bwMode="auto">
            <a:xfrm>
              <a:off x="4250923" y="2337289"/>
              <a:ext cx="5345455" cy="2800922"/>
            </a:xfrm>
            <a:prstGeom prst="rect">
              <a:avLst/>
            </a:prstGeom>
            <a:noFill/>
            <a:ln w="9525">
              <a:noFill/>
              <a:miter lim="800000"/>
              <a:headEnd/>
              <a:tailEnd/>
            </a:ln>
          </p:spPr>
        </p:pic>
        <p:sp>
          <p:nvSpPr>
            <p:cNvPr id="4" name="四角形吹き出し 3"/>
            <p:cNvSpPr/>
            <p:nvPr/>
          </p:nvSpPr>
          <p:spPr>
            <a:xfrm>
              <a:off x="4960740" y="1101946"/>
              <a:ext cx="2640948" cy="575370"/>
            </a:xfrm>
            <a:prstGeom prst="wedgeRectCallout">
              <a:avLst>
                <a:gd name="adj1" fmla="val 14964"/>
                <a:gd name="adj2" fmla="val 20862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意匠権者や出願日、登録日などの詳細情報が表示される。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1100" b="1" dirty="0">
                  <a:solidFill>
                    <a:prstClr val="black"/>
                  </a:solidFill>
                  <a:latin typeface="ＭＳ Ｐゴシック" pitchFamily="50" charset="-128"/>
                  <a:ea typeface="ＭＳ Ｐゴシック" pitchFamily="50" charset="-128"/>
                </a:rPr>
                <a:t>（公報表示や経過情報も表示可能）</a:t>
              </a:r>
            </a:p>
          </p:txBody>
        </p:sp>
      </p:grpSp>
      <p:sp>
        <p:nvSpPr>
          <p:cNvPr id="8" name="右矢印 7"/>
          <p:cNvSpPr/>
          <p:nvPr/>
        </p:nvSpPr>
        <p:spPr>
          <a:xfrm rot="13842777">
            <a:off x="1199356" y="2328069"/>
            <a:ext cx="534988" cy="196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139268"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３－３</a:t>
            </a:r>
          </a:p>
        </p:txBody>
      </p:sp>
      <p:sp>
        <p:nvSpPr>
          <p:cNvPr id="139269" name="タイトル 3"/>
          <p:cNvSpPr>
            <a:spLocks noGrp="1"/>
          </p:cNvSpPr>
          <p:nvPr>
            <p:ph type="title"/>
          </p:nvPr>
        </p:nvSpPr>
        <p:spPr>
          <a:xfrm>
            <a:off x="1808163" y="-9525"/>
            <a:ext cx="8832850" cy="990600"/>
          </a:xfrm>
        </p:spPr>
        <p:txBody>
          <a:bodyPr/>
          <a:lstStyle/>
          <a:p>
            <a:r>
              <a:rPr lang="ja-JP" altLang="en-US" smtClean="0">
                <a:latin typeface="ＭＳ Ｐゴシック" charset="-128"/>
                <a:ea typeface="ＭＳ Ｐゴシック" charset="-128"/>
              </a:rPr>
              <a:t>　</a:t>
            </a:r>
            <a:r>
              <a:rPr lang="ja-JP" altLang="en-US" sz="3600" smtClean="0">
                <a:solidFill>
                  <a:schemeClr val="tx1"/>
                </a:solidFill>
                <a:latin typeface="ＭＳ Ｐゴシック" charset="-128"/>
                <a:ea typeface="ＭＳ Ｐゴシック" charset="-128"/>
              </a:rPr>
              <a:t>検索の例４（意匠検索）</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タイトル 1"/>
          <p:cNvSpPr>
            <a:spLocks noGrp="1"/>
          </p:cNvSpPr>
          <p:nvPr>
            <p:ph type="title"/>
          </p:nvPr>
        </p:nvSpPr>
        <p:spPr>
          <a:xfrm>
            <a:off x="920750" y="188913"/>
            <a:ext cx="8832850" cy="990600"/>
          </a:xfrm>
        </p:spPr>
        <p:txBody>
          <a:bodyPr/>
          <a:lstStyle/>
          <a:p>
            <a:r>
              <a:rPr lang="ja-JP" altLang="en-US" smtClean="0">
                <a:latin typeface="ＭＳ ゴシック" pitchFamily="49" charset="-128"/>
                <a:ea typeface="ＭＳ ゴシック" pitchFamily="49" charset="-128"/>
              </a:rPr>
              <a:t>　</a:t>
            </a:r>
            <a:r>
              <a:rPr lang="ja-JP" altLang="en-US" smtClean="0">
                <a:latin typeface="ＭＳ Ｐゴシック" charset="-128"/>
                <a:ea typeface="ＭＳ Ｐゴシック" charset="-128"/>
              </a:rPr>
              <a:t>第３時限　目次</a:t>
            </a:r>
          </a:p>
        </p:txBody>
      </p:sp>
      <p:sp>
        <p:nvSpPr>
          <p:cNvPr id="20483" name="Rectangle 6"/>
          <p:cNvSpPr>
            <a:spLocks noGrp="1"/>
          </p:cNvSpPr>
          <p:nvPr>
            <p:ph type="body" idx="4294967295"/>
          </p:nvPr>
        </p:nvSpPr>
        <p:spPr>
          <a:xfrm>
            <a:off x="2649538" y="1484313"/>
            <a:ext cx="6983412" cy="5257800"/>
          </a:xfrm>
          <a:ln>
            <a:solidFill>
              <a:schemeClr val="accent2"/>
            </a:solidFill>
          </a:ln>
        </p:spPr>
        <p:txBody>
          <a:bodyPr/>
          <a:lstStyle/>
          <a:p>
            <a:pPr marL="0" indent="0">
              <a:lnSpc>
                <a:spcPct val="90000"/>
              </a:lnSpc>
              <a:buFont typeface="Wingdings" pitchFamily="2" charset="2"/>
              <a:buNone/>
              <a:defRPr/>
            </a:pPr>
            <a:r>
              <a:rPr lang="ja-JP" altLang="en-US" sz="1600" b="1" dirty="0"/>
              <a:t>３－１　研究活動と知的財産</a:t>
            </a:r>
          </a:p>
          <a:p>
            <a:pPr>
              <a:lnSpc>
                <a:spcPct val="90000"/>
              </a:lnSpc>
              <a:buFont typeface="Wingdings" pitchFamily="2" charset="2"/>
              <a:buChar char="l"/>
              <a:defRPr/>
            </a:pPr>
            <a:r>
              <a:rPr lang="ja-JP" altLang="en-US" sz="1200" b="1" dirty="0" smtClean="0"/>
              <a:t>研究ノートとは</a:t>
            </a:r>
            <a:endParaRPr lang="en-US" altLang="ja-JP" sz="1200" b="1" dirty="0" smtClean="0"/>
          </a:p>
          <a:p>
            <a:pPr>
              <a:lnSpc>
                <a:spcPct val="90000"/>
              </a:lnSpc>
              <a:buFont typeface="Wingdings" pitchFamily="2" charset="2"/>
              <a:buChar char="l"/>
              <a:defRPr/>
            </a:pPr>
            <a:r>
              <a:rPr lang="ja-JP" altLang="en-US" sz="1200" b="1" dirty="0" smtClean="0"/>
              <a:t>研究</a:t>
            </a:r>
            <a:r>
              <a:rPr lang="ja-JP" altLang="en-US" sz="1200" b="1" dirty="0"/>
              <a:t>ノートの</a:t>
            </a:r>
            <a:r>
              <a:rPr lang="ja-JP" altLang="en-US" sz="1200" b="1" dirty="0" smtClean="0"/>
              <a:t>必要性</a:t>
            </a:r>
          </a:p>
          <a:p>
            <a:pPr>
              <a:lnSpc>
                <a:spcPct val="90000"/>
              </a:lnSpc>
              <a:buFont typeface="Wingdings" pitchFamily="2" charset="2"/>
              <a:buChar char="l"/>
              <a:defRPr/>
            </a:pPr>
            <a:r>
              <a:rPr lang="ja-JP" altLang="en-US" sz="1200" b="1" dirty="0" smtClean="0"/>
              <a:t>先行技術文献調査とは</a:t>
            </a:r>
            <a:endParaRPr lang="en-US" altLang="ja-JP" sz="1200" b="1" dirty="0" smtClean="0"/>
          </a:p>
          <a:p>
            <a:pPr>
              <a:lnSpc>
                <a:spcPct val="90000"/>
              </a:lnSpc>
              <a:buFont typeface="Wingdings" pitchFamily="2" charset="2"/>
              <a:buChar char="l"/>
              <a:defRPr/>
            </a:pPr>
            <a:r>
              <a:rPr lang="ja-JP" altLang="en-US" sz="1200" b="1" dirty="0" smtClean="0"/>
              <a:t>先行技術調査の必要性</a:t>
            </a:r>
            <a:endParaRPr lang="en-US" altLang="ja-JP" sz="1200" b="1" dirty="0" smtClean="0"/>
          </a:p>
          <a:p>
            <a:pPr>
              <a:lnSpc>
                <a:spcPct val="90000"/>
              </a:lnSpc>
              <a:buFont typeface="Wingdings" pitchFamily="2" charset="2"/>
              <a:buChar char="l"/>
              <a:defRPr/>
            </a:pPr>
            <a:r>
              <a:rPr lang="ja-JP" altLang="en-US" sz="1200" b="1" dirty="0"/>
              <a:t>特許出願すれば、特許となる</a:t>
            </a:r>
            <a:r>
              <a:rPr lang="ja-JP" altLang="en-US" sz="1200" b="1" dirty="0" smtClean="0"/>
              <a:t>か</a:t>
            </a:r>
            <a:endParaRPr lang="en-US" altLang="ja-JP" sz="1200" b="1" dirty="0" smtClean="0"/>
          </a:p>
          <a:p>
            <a:pPr marL="0" indent="0">
              <a:lnSpc>
                <a:spcPct val="90000"/>
              </a:lnSpc>
              <a:buFont typeface="Wingdings" pitchFamily="2" charset="2"/>
              <a:buNone/>
              <a:defRPr/>
            </a:pPr>
            <a:r>
              <a:rPr lang="ja-JP" altLang="en-US" sz="1600" b="1" dirty="0" smtClean="0"/>
              <a:t>３－２　先行技術文献調査の方法</a:t>
            </a:r>
            <a:endParaRPr lang="en-US" altLang="ja-JP" sz="1600" b="1" dirty="0" smtClean="0"/>
          </a:p>
          <a:p>
            <a:pPr>
              <a:lnSpc>
                <a:spcPct val="90000"/>
              </a:lnSpc>
              <a:buFont typeface="Wingdings" pitchFamily="2" charset="2"/>
              <a:buChar char="l"/>
              <a:defRPr/>
            </a:pPr>
            <a:r>
              <a:rPr lang="ja-JP" altLang="en-US" sz="1200" b="1" dirty="0"/>
              <a:t>特許庁が提供する主な先行技術文献調査</a:t>
            </a:r>
            <a:r>
              <a:rPr lang="ja-JP" altLang="en-US" sz="1200" b="1" dirty="0" smtClean="0"/>
              <a:t>手法</a:t>
            </a:r>
            <a:endParaRPr lang="en-US" altLang="ja-JP" sz="1200" b="1" dirty="0" smtClean="0"/>
          </a:p>
          <a:p>
            <a:pPr>
              <a:lnSpc>
                <a:spcPct val="90000"/>
              </a:lnSpc>
              <a:buFont typeface="Wingdings" pitchFamily="2" charset="2"/>
              <a:buChar char="l"/>
              <a:defRPr/>
            </a:pPr>
            <a:r>
              <a:rPr lang="zh-TW" altLang="en-US" sz="1200" b="1" dirty="0"/>
              <a:t>ＩＰＣ（国際特許分類</a:t>
            </a:r>
            <a:r>
              <a:rPr lang="zh-TW" altLang="en-US" sz="1200" b="1" dirty="0" smtClean="0"/>
              <a:t>）</a:t>
            </a:r>
            <a:endParaRPr lang="en-US" altLang="zh-TW" sz="1200" b="1" dirty="0" smtClean="0"/>
          </a:p>
          <a:p>
            <a:pPr>
              <a:lnSpc>
                <a:spcPct val="90000"/>
              </a:lnSpc>
              <a:buFont typeface="Wingdings" pitchFamily="2" charset="2"/>
              <a:buChar char="l"/>
              <a:defRPr/>
            </a:pPr>
            <a:r>
              <a:rPr lang="ja-JP" altLang="en-US" sz="1200" b="1" dirty="0"/>
              <a:t>ＦＩ（ファイルインデックス</a:t>
            </a:r>
            <a:r>
              <a:rPr lang="ja-JP" altLang="en-US" sz="1200" b="1" dirty="0" smtClean="0"/>
              <a:t>）</a:t>
            </a:r>
            <a:endParaRPr lang="en-US" altLang="ja-JP" sz="1200" b="1" dirty="0" smtClean="0"/>
          </a:p>
          <a:p>
            <a:pPr>
              <a:lnSpc>
                <a:spcPct val="90000"/>
              </a:lnSpc>
              <a:buFont typeface="Wingdings" pitchFamily="2" charset="2"/>
              <a:buChar char="l"/>
              <a:defRPr/>
            </a:pPr>
            <a:r>
              <a:rPr lang="ja-JP" altLang="en-US" sz="1200" b="1" dirty="0" smtClean="0"/>
              <a:t>Ｆターム</a:t>
            </a:r>
            <a:endParaRPr lang="en-US" altLang="ja-JP" sz="1200" b="1" dirty="0" smtClean="0"/>
          </a:p>
          <a:p>
            <a:pPr>
              <a:lnSpc>
                <a:spcPct val="90000"/>
              </a:lnSpc>
              <a:buFont typeface="Wingdings" pitchFamily="2" charset="2"/>
              <a:buChar char="l"/>
              <a:defRPr/>
            </a:pPr>
            <a:r>
              <a:rPr lang="ja-JP" altLang="en-US" sz="1200" b="1" dirty="0"/>
              <a:t>特許情報への</a:t>
            </a:r>
            <a:r>
              <a:rPr lang="ja-JP" altLang="en-US" sz="1200" b="1" dirty="0" smtClean="0"/>
              <a:t>アクセス</a:t>
            </a:r>
            <a:endParaRPr lang="en-US" altLang="ja-JP" sz="1200" b="1" dirty="0" smtClean="0"/>
          </a:p>
          <a:p>
            <a:pPr>
              <a:lnSpc>
                <a:spcPct val="90000"/>
              </a:lnSpc>
              <a:buFont typeface="Wingdings" pitchFamily="2" charset="2"/>
              <a:buChar char="l"/>
              <a:defRPr/>
            </a:pPr>
            <a:r>
              <a:rPr lang="ja-JP" altLang="en-US" sz="1200" b="1" dirty="0"/>
              <a:t>パテントマップガイダンスの</a:t>
            </a:r>
            <a:r>
              <a:rPr lang="ja-JP" altLang="en-US" sz="1200" b="1" dirty="0" smtClean="0"/>
              <a:t>利用</a:t>
            </a:r>
            <a:endParaRPr lang="en-US" altLang="ja-JP" sz="1200" b="1" dirty="0" smtClean="0"/>
          </a:p>
          <a:p>
            <a:pPr marL="0" indent="0">
              <a:lnSpc>
                <a:spcPct val="90000"/>
              </a:lnSpc>
              <a:buFont typeface="Wingdings" pitchFamily="2" charset="2"/>
              <a:buNone/>
              <a:defRPr/>
            </a:pPr>
            <a:r>
              <a:rPr lang="ja-JP" altLang="en-US" sz="1600" b="1" dirty="0"/>
              <a:t>３－３　先行文献調査の</a:t>
            </a:r>
            <a:r>
              <a:rPr lang="ja-JP" altLang="en-US" sz="1600" b="1" dirty="0" smtClean="0"/>
              <a:t>具体例</a:t>
            </a:r>
            <a:endParaRPr lang="en-US" altLang="ja-JP" sz="1600" b="1" dirty="0" smtClean="0"/>
          </a:p>
          <a:p>
            <a:pPr>
              <a:lnSpc>
                <a:spcPct val="90000"/>
              </a:lnSpc>
              <a:buFont typeface="Wingdings" pitchFamily="2" charset="2"/>
              <a:buChar char="l"/>
              <a:defRPr/>
            </a:pPr>
            <a:r>
              <a:rPr lang="ja-JP" altLang="en-US" sz="1200" b="1" dirty="0" smtClean="0"/>
              <a:t>検索の例１（特許検索）</a:t>
            </a:r>
            <a:endParaRPr lang="en-US" altLang="ja-JP" sz="1200" b="1" dirty="0" smtClean="0"/>
          </a:p>
          <a:p>
            <a:pPr>
              <a:lnSpc>
                <a:spcPct val="90000"/>
              </a:lnSpc>
              <a:buFont typeface="Wingdings" pitchFamily="2" charset="2"/>
              <a:buChar char="l"/>
              <a:defRPr/>
            </a:pPr>
            <a:r>
              <a:rPr lang="ja-JP" altLang="en-US" sz="1200" b="1" dirty="0" smtClean="0"/>
              <a:t>検索の例２</a:t>
            </a:r>
            <a:r>
              <a:rPr lang="en-US" altLang="ja-JP" sz="1200" b="1" dirty="0" smtClean="0"/>
              <a:t>(</a:t>
            </a:r>
            <a:r>
              <a:rPr lang="ja-JP" altLang="en-US" sz="1200" b="1" dirty="0" smtClean="0"/>
              <a:t>特許検索）</a:t>
            </a:r>
            <a:endParaRPr lang="en-US" altLang="ja-JP" sz="1200" b="1" dirty="0" smtClean="0"/>
          </a:p>
          <a:p>
            <a:pPr>
              <a:lnSpc>
                <a:spcPct val="90000"/>
              </a:lnSpc>
              <a:buFont typeface="Wingdings" pitchFamily="2" charset="2"/>
              <a:buChar char="l"/>
              <a:defRPr/>
            </a:pPr>
            <a:r>
              <a:rPr lang="ja-JP" altLang="en-US" sz="1200" b="1" dirty="0"/>
              <a:t>検索の</a:t>
            </a:r>
            <a:r>
              <a:rPr lang="ja-JP" altLang="en-US" sz="1200" b="1" dirty="0" smtClean="0"/>
              <a:t>例３</a:t>
            </a:r>
            <a:r>
              <a:rPr lang="en-US" altLang="ja-JP" sz="1200" b="1" dirty="0" smtClean="0"/>
              <a:t>(</a:t>
            </a:r>
            <a:r>
              <a:rPr lang="ja-JP" altLang="en-US" sz="1200" b="1" dirty="0" smtClean="0"/>
              <a:t>商標検索</a:t>
            </a:r>
            <a:r>
              <a:rPr lang="en-US" altLang="ja-JP" sz="1200" b="1" dirty="0" smtClean="0"/>
              <a:t>)</a:t>
            </a:r>
          </a:p>
          <a:p>
            <a:pPr>
              <a:lnSpc>
                <a:spcPct val="90000"/>
              </a:lnSpc>
              <a:buFont typeface="Wingdings" pitchFamily="2" charset="2"/>
              <a:buChar char="l"/>
              <a:defRPr/>
            </a:pPr>
            <a:r>
              <a:rPr lang="ja-JP" altLang="en-US" sz="1200" b="1" dirty="0"/>
              <a:t>検索の</a:t>
            </a:r>
            <a:r>
              <a:rPr lang="ja-JP" altLang="en-US" sz="1200" b="1" dirty="0" smtClean="0"/>
              <a:t>例４（意匠検索）</a:t>
            </a:r>
            <a:endParaRPr lang="en-US" altLang="ja-JP" sz="1200" b="1" dirty="0" smtClean="0"/>
          </a:p>
          <a:p>
            <a:pPr marL="0" indent="0">
              <a:lnSpc>
                <a:spcPct val="90000"/>
              </a:lnSpc>
              <a:buClr>
                <a:srgbClr val="FEB80A"/>
              </a:buClr>
              <a:buFont typeface="Wingdings" pitchFamily="2" charset="2"/>
              <a:buNone/>
              <a:defRPr/>
            </a:pPr>
            <a:r>
              <a:rPr lang="ja-JP" altLang="en-US" sz="1600" b="1" dirty="0">
                <a:solidFill>
                  <a:srgbClr val="FF0000"/>
                </a:solidFill>
              </a:rPr>
              <a:t>３－４　外国における特許情報の</a:t>
            </a:r>
            <a:r>
              <a:rPr lang="ja-JP" altLang="en-US" sz="1600" b="1" dirty="0" smtClean="0">
                <a:solidFill>
                  <a:srgbClr val="FF0000"/>
                </a:solidFill>
              </a:rPr>
              <a:t>アクセス</a:t>
            </a:r>
            <a:endParaRPr lang="en-US" altLang="ja-JP" sz="1200" b="1" dirty="0" smtClean="0">
              <a:solidFill>
                <a:srgbClr val="FF0000"/>
              </a:solidFill>
            </a:endParaRPr>
          </a:p>
          <a:p>
            <a:pPr>
              <a:lnSpc>
                <a:spcPct val="90000"/>
              </a:lnSpc>
              <a:buFont typeface="Wingdings" pitchFamily="2" charset="2"/>
              <a:buChar char="l"/>
              <a:defRPr/>
            </a:pPr>
            <a:r>
              <a:rPr lang="ja-JP" altLang="en-US" sz="1200" b="1" dirty="0" smtClean="0">
                <a:solidFill>
                  <a:srgbClr val="FF0000"/>
                </a:solidFill>
              </a:rPr>
              <a:t>参考</a:t>
            </a:r>
            <a:r>
              <a:rPr lang="ja-JP" altLang="en-US" sz="1200" b="1" dirty="0">
                <a:solidFill>
                  <a:srgbClr val="FF0000"/>
                </a:solidFill>
              </a:rPr>
              <a:t>資料</a:t>
            </a:r>
            <a:endParaRPr lang="en-US" altLang="ja-JP" sz="1200" b="1" dirty="0" smtClean="0">
              <a:solidFill>
                <a:srgbClr val="FF0000"/>
              </a:solidFill>
            </a:endParaRPr>
          </a:p>
          <a:p>
            <a:pPr>
              <a:lnSpc>
                <a:spcPct val="90000"/>
              </a:lnSpc>
              <a:buFont typeface="Wingdings" pitchFamily="2" charset="2"/>
              <a:buChar char="l"/>
              <a:defRPr/>
            </a:pPr>
            <a:endParaRPr lang="ja-JP" altLang="en-US" sz="1800" b="1" dirty="0"/>
          </a:p>
          <a:p>
            <a:pPr>
              <a:lnSpc>
                <a:spcPct val="90000"/>
              </a:lnSpc>
              <a:defRPr/>
            </a:pPr>
            <a:endParaRPr lang="ja-JP" altLang="en-US" sz="1800" b="1" dirty="0"/>
          </a:p>
          <a:p>
            <a:pPr>
              <a:lnSpc>
                <a:spcPct val="90000"/>
              </a:lnSpc>
              <a:buFont typeface="Wingdings" pitchFamily="2" charset="2"/>
              <a:buChar char="l"/>
              <a:defRPr/>
            </a:pPr>
            <a:endParaRPr lang="ja-JP" altLang="en-US" sz="1800" b="1" dirty="0"/>
          </a:p>
          <a:p>
            <a:pPr>
              <a:lnSpc>
                <a:spcPct val="90000"/>
              </a:lnSpc>
              <a:buFont typeface="Wingdings" pitchFamily="2" charset="2"/>
              <a:buChar char="l"/>
              <a:defRPr/>
            </a:pPr>
            <a:endParaRPr lang="en-US" altLang="ja-JP" sz="1800" b="1" dirty="0" smtClean="0"/>
          </a:p>
          <a:p>
            <a:pPr>
              <a:lnSpc>
                <a:spcPct val="90000"/>
              </a:lnSpc>
              <a:buFont typeface="Wingdings" pitchFamily="2" charset="2"/>
              <a:buChar char="l"/>
              <a:defRPr/>
            </a:pPr>
            <a:endParaRPr lang="ja-JP" altLang="en-US" sz="1800" b="1" dirty="0" smtClean="0"/>
          </a:p>
          <a:p>
            <a:pPr>
              <a:lnSpc>
                <a:spcPct val="90000"/>
              </a:lnSpc>
              <a:buFont typeface="Wingdings" pitchFamily="2" charset="2"/>
              <a:buChar char="l"/>
              <a:defRPr/>
            </a:pPr>
            <a:endParaRPr lang="ja-JP" altLang="en-US" sz="1800" b="1" dirty="0" smtClean="0"/>
          </a:p>
          <a:p>
            <a:pPr>
              <a:lnSpc>
                <a:spcPct val="90000"/>
              </a:lnSpc>
              <a:defRPr/>
            </a:pPr>
            <a:endParaRPr lang="ja-JP" altLang="en-US" sz="2000" dirty="0" smtClean="0"/>
          </a:p>
        </p:txBody>
      </p:sp>
      <p:pic>
        <p:nvPicPr>
          <p:cNvPr id="141315"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81C2FD67-6AA5-4FCF-B3F3-FB25B094F53D}" type="slidenum">
              <a:rPr lang="en-US" altLang="ja-JP"/>
              <a:pPr>
                <a:defRPr/>
              </a:pPr>
              <a:t>53</a:t>
            </a:fld>
            <a:endParaRPr lang="en-US" altLang="ja-JP"/>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タイトル 1"/>
          <p:cNvSpPr>
            <a:spLocks noGrp="1"/>
          </p:cNvSpPr>
          <p:nvPr>
            <p:ph type="title"/>
          </p:nvPr>
        </p:nvSpPr>
        <p:spPr>
          <a:xfrm>
            <a:off x="1423988" y="23813"/>
            <a:ext cx="8832850" cy="990600"/>
          </a:xfrm>
        </p:spPr>
        <p:txBody>
          <a:bodyPr/>
          <a:lstStyle/>
          <a:p>
            <a:r>
              <a:rPr lang="ja-JP" altLang="en-US" smtClean="0">
                <a:latin typeface="ＭＳ Ｐゴシック" charset="-128"/>
                <a:ea typeface="ＭＳ Ｐゴシック" charset="-128"/>
              </a:rPr>
              <a:t>米国における特許情報のアクセス</a:t>
            </a:r>
          </a:p>
        </p:txBody>
      </p:sp>
      <p:sp>
        <p:nvSpPr>
          <p:cNvPr id="143362" name="正方形/長方形 2"/>
          <p:cNvSpPr>
            <a:spLocks noChangeArrowheads="1"/>
          </p:cNvSpPr>
          <p:nvPr/>
        </p:nvSpPr>
        <p:spPr bwMode="auto">
          <a:xfrm>
            <a:off x="2720975" y="6381750"/>
            <a:ext cx="2389188" cy="368300"/>
          </a:xfrm>
          <a:prstGeom prst="rect">
            <a:avLst/>
          </a:prstGeom>
          <a:noFill/>
          <a:ln w="9525">
            <a:noFill/>
            <a:miter lim="800000"/>
            <a:headEnd/>
            <a:tailEnd/>
          </a:ln>
        </p:spPr>
        <p:txBody>
          <a:bodyPr wrap="none">
            <a:spAutoFit/>
          </a:bodyPr>
          <a:lstStyle/>
          <a:p>
            <a:r>
              <a:rPr lang="en-US" altLang="ja-JP">
                <a:latin typeface="ＭＳ Ｐゴシック" charset="-128"/>
                <a:ea typeface="ＭＳ Ｐゴシック" charset="-128"/>
              </a:rPr>
              <a:t>http://patft.uspto.gov</a:t>
            </a:r>
            <a:r>
              <a:rPr lang="en-US" altLang="ja-JP"/>
              <a:t>/</a:t>
            </a:r>
            <a:endParaRPr lang="ja-JP" altLang="en-US"/>
          </a:p>
        </p:txBody>
      </p:sp>
      <p:sp>
        <p:nvSpPr>
          <p:cNvPr id="14336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4" name="スライド番号プレースホルダー 3"/>
          <p:cNvSpPr>
            <a:spLocks noGrp="1"/>
          </p:cNvSpPr>
          <p:nvPr>
            <p:ph type="sldNum" sz="quarter" idx="12"/>
          </p:nvPr>
        </p:nvSpPr>
        <p:spPr>
          <a:xfrm>
            <a:off x="9328150" y="6569075"/>
            <a:ext cx="577850" cy="244475"/>
          </a:xfrm>
        </p:spPr>
        <p:txBody>
          <a:bodyPr>
            <a:normAutofit fontScale="85000" lnSpcReduction="20000"/>
          </a:bodyPr>
          <a:lstStyle/>
          <a:p>
            <a:pPr>
              <a:defRPr/>
            </a:pPr>
            <a:fld id="{038C2C9A-E698-4B02-B93D-33EBB1111B3C}" type="slidenum">
              <a:rPr lang="en-US" altLang="ja-JP"/>
              <a:pPr>
                <a:defRPr/>
              </a:pPr>
              <a:t>54</a:t>
            </a:fld>
            <a:endParaRPr lang="en-US" altLang="ja-JP"/>
          </a:p>
        </p:txBody>
      </p:sp>
      <p:pic>
        <p:nvPicPr>
          <p:cNvPr id="143365" name="Picture 2"/>
          <p:cNvPicPr>
            <a:picLocks noChangeAspect="1" noChangeArrowheads="1"/>
          </p:cNvPicPr>
          <p:nvPr/>
        </p:nvPicPr>
        <p:blipFill>
          <a:blip r:embed="rId3"/>
          <a:srcRect/>
          <a:stretch>
            <a:fillRect/>
          </a:stretch>
        </p:blipFill>
        <p:spPr bwMode="auto">
          <a:xfrm>
            <a:off x="1309688" y="1647825"/>
            <a:ext cx="69564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タイトル 1"/>
          <p:cNvSpPr>
            <a:spLocks noGrp="1"/>
          </p:cNvSpPr>
          <p:nvPr>
            <p:ph type="title"/>
          </p:nvPr>
        </p:nvSpPr>
        <p:spPr>
          <a:xfrm>
            <a:off x="1352550" y="23813"/>
            <a:ext cx="9072563" cy="990600"/>
          </a:xfrm>
        </p:spPr>
        <p:txBody>
          <a:bodyPr/>
          <a:lstStyle/>
          <a:p>
            <a:r>
              <a:rPr lang="ja-JP" altLang="en-US" smtClean="0">
                <a:latin typeface="ＭＳ Ｐゴシック" charset="-128"/>
                <a:ea typeface="ＭＳ Ｐゴシック" charset="-128"/>
              </a:rPr>
              <a:t>欧州における特許情報のアクセス</a:t>
            </a:r>
          </a:p>
        </p:txBody>
      </p:sp>
      <p:pic>
        <p:nvPicPr>
          <p:cNvPr id="145410" name="Picture 2"/>
          <p:cNvPicPr>
            <a:picLocks noChangeAspect="1" noChangeArrowheads="1"/>
          </p:cNvPicPr>
          <p:nvPr/>
        </p:nvPicPr>
        <p:blipFill>
          <a:blip r:embed="rId3"/>
          <a:srcRect/>
          <a:stretch>
            <a:fillRect/>
          </a:stretch>
        </p:blipFill>
        <p:spPr bwMode="auto">
          <a:xfrm>
            <a:off x="654050" y="1628775"/>
            <a:ext cx="7827963" cy="4608513"/>
          </a:xfrm>
          <a:prstGeom prst="rect">
            <a:avLst/>
          </a:prstGeom>
          <a:noFill/>
          <a:ln w="9525">
            <a:noFill/>
            <a:miter lim="800000"/>
            <a:headEnd/>
            <a:tailEnd/>
          </a:ln>
        </p:spPr>
      </p:pic>
      <p:sp>
        <p:nvSpPr>
          <p:cNvPr id="145411" name="正方形/長方形 2"/>
          <p:cNvSpPr>
            <a:spLocks noChangeArrowheads="1"/>
          </p:cNvSpPr>
          <p:nvPr/>
        </p:nvSpPr>
        <p:spPr bwMode="auto">
          <a:xfrm>
            <a:off x="920750" y="6453188"/>
            <a:ext cx="8280400" cy="369887"/>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http://worldwide.espacenet.com/quickSearch?locale=en_EP</a:t>
            </a:r>
            <a:endParaRPr lang="ja-JP" altLang="en-US">
              <a:latin typeface="ＭＳ Ｐゴシック" charset="-128"/>
              <a:ea typeface="ＭＳ Ｐゴシック" charset="-128"/>
            </a:endParaRPr>
          </a:p>
        </p:txBody>
      </p:sp>
      <p:sp>
        <p:nvSpPr>
          <p:cNvPr id="14541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4" name="スライド番号プレースホルダー 3"/>
          <p:cNvSpPr>
            <a:spLocks noGrp="1"/>
          </p:cNvSpPr>
          <p:nvPr>
            <p:ph type="sldNum" sz="quarter" idx="12"/>
          </p:nvPr>
        </p:nvSpPr>
        <p:spPr>
          <a:xfrm>
            <a:off x="9328150" y="6569075"/>
            <a:ext cx="577850" cy="244475"/>
          </a:xfrm>
        </p:spPr>
        <p:txBody>
          <a:bodyPr>
            <a:normAutofit fontScale="85000" lnSpcReduction="20000"/>
          </a:bodyPr>
          <a:lstStyle/>
          <a:p>
            <a:pPr>
              <a:defRPr/>
            </a:pPr>
            <a:fld id="{1A063BC2-0E9E-40F9-BA98-6A40B6AAB8C3}" type="slidenum">
              <a:rPr lang="en-US" altLang="ja-JP"/>
              <a:pPr>
                <a:defRPr/>
              </a:pPr>
              <a:t>55</a:t>
            </a:fld>
            <a:endParaRPr lang="en-US" altLang="ja-JP"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タイトル 1"/>
          <p:cNvSpPr>
            <a:spLocks noGrp="1"/>
          </p:cNvSpPr>
          <p:nvPr>
            <p:ph type="title"/>
          </p:nvPr>
        </p:nvSpPr>
        <p:spPr>
          <a:xfrm>
            <a:off x="1497013" y="34925"/>
            <a:ext cx="8832850" cy="990600"/>
          </a:xfrm>
        </p:spPr>
        <p:txBody>
          <a:bodyPr/>
          <a:lstStyle/>
          <a:p>
            <a:r>
              <a:rPr lang="ja-JP" altLang="en-US" smtClean="0">
                <a:latin typeface="ＭＳ Ｐゴシック" charset="-128"/>
                <a:ea typeface="ＭＳ Ｐゴシック" charset="-128"/>
              </a:rPr>
              <a:t>中国における特許情報のアクセス</a:t>
            </a:r>
          </a:p>
        </p:txBody>
      </p:sp>
      <p:pic>
        <p:nvPicPr>
          <p:cNvPr id="147458" name="Picture 2"/>
          <p:cNvPicPr>
            <a:picLocks noChangeAspect="1" noChangeArrowheads="1"/>
          </p:cNvPicPr>
          <p:nvPr/>
        </p:nvPicPr>
        <p:blipFill>
          <a:blip r:embed="rId3"/>
          <a:srcRect/>
          <a:stretch>
            <a:fillRect/>
          </a:stretch>
        </p:blipFill>
        <p:spPr bwMode="auto">
          <a:xfrm>
            <a:off x="1065213" y="1700213"/>
            <a:ext cx="7991475" cy="4281487"/>
          </a:xfrm>
          <a:prstGeom prst="rect">
            <a:avLst/>
          </a:prstGeom>
          <a:noFill/>
          <a:ln w="9525">
            <a:noFill/>
            <a:miter lim="800000"/>
            <a:headEnd/>
            <a:tailEnd/>
          </a:ln>
        </p:spPr>
      </p:pic>
      <p:sp>
        <p:nvSpPr>
          <p:cNvPr id="147459" name="正方形/長方形 2"/>
          <p:cNvSpPr>
            <a:spLocks noChangeArrowheads="1"/>
          </p:cNvSpPr>
          <p:nvPr/>
        </p:nvSpPr>
        <p:spPr bwMode="auto">
          <a:xfrm>
            <a:off x="1281113" y="6165850"/>
            <a:ext cx="7429500" cy="368300"/>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a:t>
            </a:r>
            <a:r>
              <a:rPr lang="en-US" altLang="ja-JP"/>
              <a:t>english.cnipr.com/sipo_EN/search/tabSearch.do?method=init</a:t>
            </a:r>
            <a:endParaRPr lang="ja-JP" altLang="en-US">
              <a:latin typeface="ＭＳ Ｐゴシック" charset="-128"/>
              <a:ea typeface="ＭＳ Ｐゴシック" charset="-128"/>
            </a:endParaRPr>
          </a:p>
        </p:txBody>
      </p:sp>
      <p:sp>
        <p:nvSpPr>
          <p:cNvPr id="14746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4" name="スライド番号プレースホルダー 3"/>
          <p:cNvSpPr>
            <a:spLocks noGrp="1"/>
          </p:cNvSpPr>
          <p:nvPr>
            <p:ph type="sldNum" sz="quarter" idx="12"/>
          </p:nvPr>
        </p:nvSpPr>
        <p:spPr>
          <a:xfrm>
            <a:off x="9328150" y="6569075"/>
            <a:ext cx="577850" cy="244475"/>
          </a:xfrm>
        </p:spPr>
        <p:txBody>
          <a:bodyPr>
            <a:normAutofit fontScale="85000" lnSpcReduction="20000"/>
          </a:bodyPr>
          <a:lstStyle/>
          <a:p>
            <a:pPr>
              <a:defRPr/>
            </a:pPr>
            <a:fld id="{CA5C36EB-F55A-4BCF-8B44-DAF3083B8E7F}" type="slidenum">
              <a:rPr lang="en-US" altLang="ja-JP"/>
              <a:pPr>
                <a:defRPr/>
              </a:pPr>
              <a:t>56</a:t>
            </a:fld>
            <a:endParaRPr lang="en-US" altLang="ja-JP"/>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タイトル 1"/>
          <p:cNvSpPr>
            <a:spLocks noGrp="1"/>
          </p:cNvSpPr>
          <p:nvPr>
            <p:ph type="title"/>
          </p:nvPr>
        </p:nvSpPr>
        <p:spPr>
          <a:xfrm>
            <a:off x="1639888" y="23813"/>
            <a:ext cx="8832850" cy="990600"/>
          </a:xfrm>
        </p:spPr>
        <p:txBody>
          <a:bodyPr/>
          <a:lstStyle/>
          <a:p>
            <a:r>
              <a:rPr lang="ja-JP" altLang="en-US" smtClean="0">
                <a:latin typeface="ＭＳ Ｐゴシック" charset="-128"/>
                <a:ea typeface="ＭＳ Ｐゴシック" charset="-128"/>
              </a:rPr>
              <a:t>韓国における特許情報のアクセス</a:t>
            </a:r>
          </a:p>
        </p:txBody>
      </p:sp>
      <p:pic>
        <p:nvPicPr>
          <p:cNvPr id="149506" name="Picture 2"/>
          <p:cNvPicPr>
            <a:picLocks noChangeAspect="1" noChangeArrowheads="1"/>
          </p:cNvPicPr>
          <p:nvPr/>
        </p:nvPicPr>
        <p:blipFill>
          <a:blip r:embed="rId3"/>
          <a:srcRect/>
          <a:stretch>
            <a:fillRect/>
          </a:stretch>
        </p:blipFill>
        <p:spPr bwMode="auto">
          <a:xfrm>
            <a:off x="1323975" y="1628775"/>
            <a:ext cx="6869113" cy="4572000"/>
          </a:xfrm>
          <a:prstGeom prst="rect">
            <a:avLst/>
          </a:prstGeom>
          <a:noFill/>
          <a:ln w="9525">
            <a:noFill/>
            <a:miter lim="800000"/>
            <a:headEnd/>
            <a:tailEnd/>
          </a:ln>
        </p:spPr>
      </p:pic>
      <p:sp>
        <p:nvSpPr>
          <p:cNvPr id="14950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149508" name="正方形/長方形 3"/>
          <p:cNvSpPr>
            <a:spLocks noChangeArrowheads="1"/>
          </p:cNvSpPr>
          <p:nvPr/>
        </p:nvSpPr>
        <p:spPr bwMode="auto">
          <a:xfrm>
            <a:off x="1439863" y="6165850"/>
            <a:ext cx="5861050" cy="368300"/>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http://kpa.kipris.or.kr/kpa2010/loin1000a.do?searchType=A</a:t>
            </a:r>
            <a:endParaRPr lang="ja-JP" altLang="en-US">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94E22703-5C75-4D31-A191-3FE0EC5D3720}" type="slidenum">
              <a:rPr lang="en-US" altLang="ja-JP"/>
              <a:pPr>
                <a:defRPr/>
              </a:pPr>
              <a:t>57</a:t>
            </a:fld>
            <a:endParaRPr lang="en-US" altLang="ja-JP"/>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1425575" y="44450"/>
            <a:ext cx="3095625" cy="850900"/>
          </a:xfrm>
          <a:effectLst>
            <a:prstShdw prst="shdw17" dist="17961" dir="2700000">
              <a:srgbClr val="00003D"/>
            </a:prstShdw>
          </a:effectLst>
        </p:spPr>
        <p:txBody>
          <a:bodyPr wrap="none" lIns="86967" tIns="43483" rIns="86967" bIns="43483"/>
          <a:lstStyle/>
          <a:p>
            <a:pPr algn="ctr" defTabSz="871538" eaLnBrk="1" hangingPunct="1"/>
            <a:r>
              <a:rPr lang="ja-JP" altLang="en-US" sz="3600" smtClean="0">
                <a:solidFill>
                  <a:schemeClr val="tx1"/>
                </a:solidFill>
                <a:latin typeface="ＭＳ Ｐゴシック" charset="-128"/>
                <a:ea typeface="ＭＳ Ｐゴシック" charset="-128"/>
              </a:rPr>
              <a:t>参考資料</a:t>
            </a:r>
          </a:p>
        </p:txBody>
      </p:sp>
      <p:sp>
        <p:nvSpPr>
          <p:cNvPr id="2" name="スライド番号プレースホルダー 1"/>
          <p:cNvSpPr>
            <a:spLocks noGrp="1"/>
          </p:cNvSpPr>
          <p:nvPr>
            <p:ph type="sldNum" sz="quarter" idx="12"/>
          </p:nvPr>
        </p:nvSpPr>
        <p:spPr>
          <a:xfrm>
            <a:off x="9274175" y="6569075"/>
            <a:ext cx="577850" cy="244475"/>
          </a:xfrm>
        </p:spPr>
        <p:txBody>
          <a:bodyPr>
            <a:normAutofit fontScale="85000" lnSpcReduction="20000"/>
          </a:bodyPr>
          <a:lstStyle/>
          <a:p>
            <a:pPr>
              <a:defRPr/>
            </a:pPr>
            <a:fld id="{04413894-62AA-42C5-87CE-BD3EDDDF1590}" type="slidenum">
              <a:rPr lang="en-US" altLang="ja-JP"/>
              <a:pPr>
                <a:defRPr/>
              </a:pPr>
              <a:t>58</a:t>
            </a:fld>
            <a:endParaRPr lang="en-US" altLang="ja-JP" dirty="0"/>
          </a:p>
        </p:txBody>
      </p:sp>
      <p:sp>
        <p:nvSpPr>
          <p:cNvPr id="151555" name="Rectangle 3"/>
          <p:cNvSpPr>
            <a:spLocks noChangeArrowheads="1"/>
          </p:cNvSpPr>
          <p:nvPr/>
        </p:nvSpPr>
        <p:spPr bwMode="auto">
          <a:xfrm>
            <a:off x="0" y="1484313"/>
            <a:ext cx="9515475" cy="4516437"/>
          </a:xfrm>
          <a:prstGeom prst="rect">
            <a:avLst/>
          </a:prstGeom>
          <a:noFill/>
          <a:ln w="9525">
            <a:noFill/>
            <a:miter lim="800000"/>
            <a:headEnd/>
            <a:tailEnd/>
          </a:ln>
        </p:spPr>
        <p:txBody>
          <a:bodyPr/>
          <a:lstStyle/>
          <a:p>
            <a:pPr marL="342900" indent="-342900">
              <a:lnSpc>
                <a:spcPct val="125000"/>
              </a:lnSpc>
              <a:spcBef>
                <a:spcPct val="20000"/>
              </a:spcBef>
              <a:buFontTx/>
              <a:buChar char="•"/>
            </a:pPr>
            <a:r>
              <a:rPr lang="ja-JP" altLang="en-US" sz="3200">
                <a:solidFill>
                  <a:srgbClr val="000000"/>
                </a:solidFill>
                <a:latin typeface="Arial" charset="0"/>
                <a:ea typeface="ＭＳ Ｐゴシック" charset="-128"/>
              </a:rPr>
              <a:t>特許電子図書館</a:t>
            </a:r>
          </a:p>
          <a:p>
            <a:pPr marL="342900" indent="-342900">
              <a:lnSpc>
                <a:spcPct val="125000"/>
              </a:lnSpc>
              <a:spcBef>
                <a:spcPct val="20000"/>
              </a:spcBef>
            </a:pPr>
            <a:r>
              <a:rPr lang="ja-JP" altLang="en-US" sz="2400" b="1">
                <a:solidFill>
                  <a:srgbClr val="000000"/>
                </a:solidFill>
                <a:latin typeface="Arial" charset="0"/>
                <a:ea typeface="ＭＳ Ｐゴシック" charset="-128"/>
              </a:rPr>
              <a:t>　</a:t>
            </a:r>
            <a:r>
              <a:rPr lang="en-US" altLang="ja-JP" b="1" u="sng">
                <a:solidFill>
                  <a:srgbClr val="000000"/>
                </a:solidFill>
                <a:latin typeface="Arial" charset="0"/>
                <a:ea typeface="ＭＳ Ｐゴシック" charset="-128"/>
              </a:rPr>
              <a:t>http://www.ipdl.inpit.go.jp/homepg.ipdl</a:t>
            </a:r>
            <a:endParaRPr lang="en-US" altLang="ja-JP" sz="2400" b="1">
              <a:solidFill>
                <a:srgbClr val="000000"/>
              </a:solidFill>
              <a:latin typeface="Arial" charset="0"/>
              <a:ea typeface="ＭＳ Ｐゴシック" charset="-128"/>
            </a:endParaRPr>
          </a:p>
          <a:p>
            <a:pPr marL="342900" indent="-342900">
              <a:lnSpc>
                <a:spcPct val="125000"/>
              </a:lnSpc>
              <a:spcBef>
                <a:spcPct val="20000"/>
              </a:spcBef>
              <a:buFontTx/>
              <a:buChar char="•"/>
            </a:pPr>
            <a:r>
              <a:rPr lang="ja-JP" altLang="en-US" sz="3200">
                <a:solidFill>
                  <a:srgbClr val="000000"/>
                </a:solidFill>
                <a:latin typeface="Arial" charset="0"/>
                <a:ea typeface="ＭＳ Ｐゴシック" charset="-128"/>
              </a:rPr>
              <a:t>パテントマップガイダンス（ＦＩ・Ｆターム）</a:t>
            </a:r>
          </a:p>
          <a:p>
            <a:pPr marL="342900" indent="-342900">
              <a:lnSpc>
                <a:spcPct val="125000"/>
              </a:lnSpc>
              <a:spcBef>
                <a:spcPct val="20000"/>
              </a:spcBef>
            </a:pPr>
            <a:r>
              <a:rPr lang="ja-JP" altLang="en-US" sz="2400">
                <a:solidFill>
                  <a:srgbClr val="000000"/>
                </a:solidFill>
                <a:latin typeface="Arial" charset="0"/>
                <a:ea typeface="ＭＳ Ｐゴシック" charset="-128"/>
              </a:rPr>
              <a:t>　</a:t>
            </a:r>
            <a:r>
              <a:rPr lang="en-US" altLang="ja-JP" b="1" u="sng">
                <a:solidFill>
                  <a:srgbClr val="000000"/>
                </a:solidFill>
                <a:latin typeface="Arial" charset="0"/>
                <a:ea typeface="ＭＳ Ｐゴシック" charset="-128"/>
              </a:rPr>
              <a:t>http://www5.ipdl.inpit.go.jp/pmgs1/pmgs1/pmgs</a:t>
            </a:r>
            <a:endParaRPr lang="en-US" altLang="ja-JP" b="1">
              <a:solidFill>
                <a:srgbClr val="000000"/>
              </a:solidFill>
              <a:latin typeface="Arial" charset="0"/>
              <a:ea typeface="ＭＳ Ｐゴシック" charset="-128"/>
            </a:endParaRPr>
          </a:p>
          <a:p>
            <a:pPr marL="342900" indent="-342900">
              <a:lnSpc>
                <a:spcPct val="125000"/>
              </a:lnSpc>
              <a:spcBef>
                <a:spcPct val="20000"/>
              </a:spcBef>
              <a:buFontTx/>
              <a:buChar char="•"/>
            </a:pPr>
            <a:r>
              <a:rPr lang="ja-JP" altLang="en-US" sz="3200">
                <a:solidFill>
                  <a:srgbClr val="000000"/>
                </a:solidFill>
                <a:latin typeface="Arial" charset="0"/>
                <a:ea typeface="ＭＳ Ｐゴシック" charset="-128"/>
              </a:rPr>
              <a:t>特許検索ポータルサイト</a:t>
            </a:r>
          </a:p>
          <a:p>
            <a:pPr marL="342900" indent="-342900"/>
            <a:r>
              <a:rPr lang="ja-JP" altLang="en-US">
                <a:solidFill>
                  <a:srgbClr val="8DC765"/>
                </a:solidFill>
                <a:latin typeface="Arial" charset="0"/>
                <a:ea typeface="ＭＳ Ｐゴシック" charset="-128"/>
              </a:rPr>
              <a:t>　</a:t>
            </a:r>
            <a:r>
              <a:rPr lang="en-US" altLang="ja-JP" b="1" u="sng">
                <a:solidFill>
                  <a:srgbClr val="000000"/>
                </a:solidFill>
                <a:latin typeface="Arial" charset="0"/>
                <a:ea typeface="ＭＳ Ｐゴシック" charset="-128"/>
              </a:rPr>
              <a:t>http://www.jpo.go.jp/torikumi/searchportal/htdocs/search-portal/top.html</a:t>
            </a:r>
          </a:p>
        </p:txBody>
      </p:sp>
      <p:sp>
        <p:nvSpPr>
          <p:cNvPr id="15155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３－４</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8088" y="28575"/>
            <a:ext cx="8832850" cy="990600"/>
          </a:xfrm>
        </p:spPr>
        <p:txBody>
          <a:bodyPr/>
          <a:lstStyle/>
          <a:p>
            <a:pPr>
              <a:defRPr/>
            </a:pPr>
            <a:r>
              <a:rPr lang="ja-JP" altLang="en-US" sz="3600" dirty="0">
                <a:solidFill>
                  <a:prstClr val="black"/>
                </a:solidFill>
                <a:latin typeface="Tw Cen MT" pitchFamily="34" charset="0"/>
                <a:cs typeface="+mn-cs"/>
              </a:rPr>
              <a:t>先行技術文献</a:t>
            </a:r>
            <a:r>
              <a:rPr lang="ja-JP" altLang="en-US" sz="3600" dirty="0" smtClean="0">
                <a:solidFill>
                  <a:prstClr val="black"/>
                </a:solidFill>
                <a:latin typeface="Tw Cen MT" pitchFamily="34" charset="0"/>
                <a:cs typeface="+mn-cs"/>
              </a:rPr>
              <a:t>調査とは</a:t>
            </a:r>
            <a:endParaRPr lang="ja-JP" altLang="en-US" dirty="0"/>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7619681A-D892-4D06-98B7-A28C5091AC5A}" type="slidenum">
              <a:rPr lang="en-US" altLang="ja-JP"/>
              <a:pPr>
                <a:defRPr/>
              </a:pPr>
              <a:t>6</a:t>
            </a:fld>
            <a:endParaRPr lang="en-US" altLang="ja-JP"/>
          </a:p>
        </p:txBody>
      </p:sp>
      <p:sp>
        <p:nvSpPr>
          <p:cNvPr id="5" name="メモ 4"/>
          <p:cNvSpPr/>
          <p:nvPr/>
        </p:nvSpPr>
        <p:spPr>
          <a:xfrm>
            <a:off x="1136650" y="1593850"/>
            <a:ext cx="7704138" cy="2411413"/>
          </a:xfrm>
          <a:prstGeom prst="foldedCorner">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u="sng">
                <a:solidFill>
                  <a:schemeClr val="tx1"/>
                </a:solidFill>
                <a:latin typeface="ＭＳ Ｐゴシック" charset="-128"/>
                <a:ea typeface="ＭＳ Ｐゴシック" charset="-128"/>
              </a:rPr>
              <a:t>先行技術調査とは、</a:t>
            </a:r>
            <a:endParaRPr lang="en-US" altLang="ja-JP" sz="2400" b="1" u="sng">
              <a:solidFill>
                <a:schemeClr val="tx1"/>
              </a:solidFill>
              <a:latin typeface="ＭＳ Ｐゴシック" charset="-128"/>
              <a:ea typeface="ＭＳ Ｐゴシック" charset="-128"/>
            </a:endParaRPr>
          </a:p>
          <a:p>
            <a:pPr>
              <a:defRPr/>
            </a:pPr>
            <a:endParaRPr lang="ja-JP" altLang="en-US" sz="2400" b="1">
              <a:solidFill>
                <a:schemeClr val="tx1"/>
              </a:solidFill>
              <a:latin typeface="ＭＳ Ｐゴシック" charset="-128"/>
              <a:ea typeface="ＭＳ Ｐゴシック" charset="-128"/>
            </a:endParaRPr>
          </a:p>
          <a:p>
            <a:pPr>
              <a:defRPr/>
            </a:pPr>
            <a:r>
              <a:rPr lang="ja-JP" altLang="en-US" sz="2400" b="1">
                <a:solidFill>
                  <a:schemeClr val="tx1"/>
                </a:solidFill>
                <a:latin typeface="ＭＳ Ｐゴシック" charset="-128"/>
                <a:ea typeface="ＭＳ Ｐゴシック" charset="-128"/>
              </a:rPr>
              <a:t>出願や審査請求の前に、自社の発明に関連する技術分野でどのような先行出願が存在するかを把握するために、公開されているすべての資料を調査することを言う。</a:t>
            </a:r>
            <a:endParaRPr lang="ja-JP" altLang="en-US" sz="2400" b="1">
              <a:solidFill>
                <a:schemeClr val="tx1"/>
              </a:solidFill>
              <a:latin typeface="Tw Cen MT" pitchFamily="34" charset="0"/>
              <a:ea typeface="ＭＳ Ｐゴシック" charset="-128"/>
            </a:endParaRPr>
          </a:p>
        </p:txBody>
      </p:sp>
      <p:pic>
        <p:nvPicPr>
          <p:cNvPr id="45060" name="Picture 1"/>
          <p:cNvPicPr>
            <a:picLocks noChangeAspect="1" noChangeArrowheads="1"/>
          </p:cNvPicPr>
          <p:nvPr/>
        </p:nvPicPr>
        <p:blipFill>
          <a:blip r:embed="rId3"/>
          <a:srcRect/>
          <a:stretch>
            <a:fillRect/>
          </a:stretch>
        </p:blipFill>
        <p:spPr bwMode="auto">
          <a:xfrm>
            <a:off x="890588" y="4235450"/>
            <a:ext cx="2549525" cy="2433638"/>
          </a:xfrm>
          <a:prstGeom prst="rect">
            <a:avLst/>
          </a:prstGeom>
          <a:noFill/>
          <a:ln w="9525">
            <a:noFill/>
            <a:miter lim="800000"/>
            <a:headEnd/>
            <a:tailEnd/>
          </a:ln>
        </p:spPr>
      </p:pic>
      <p:sp>
        <p:nvSpPr>
          <p:cNvPr id="45061" name="Text Box 27"/>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zh-CN" sz="2800">
              <a:latin typeface="ＭＳ Ｐゴシック" charset="-128"/>
              <a:ea typeface="ＭＳ Ｐゴシック" charset="-128"/>
            </a:endParaRPr>
          </a:p>
        </p:txBody>
      </p:sp>
      <p:sp>
        <p:nvSpPr>
          <p:cNvPr id="45062" name="AutoShape 9"/>
          <p:cNvSpPr>
            <a:spLocks noChangeArrowheads="1"/>
          </p:cNvSpPr>
          <p:nvPr/>
        </p:nvSpPr>
        <p:spPr bwMode="auto">
          <a:xfrm>
            <a:off x="5311775" y="4941888"/>
            <a:ext cx="3457575" cy="1295400"/>
          </a:xfrm>
          <a:prstGeom prst="wedgeRoundRectCallout">
            <a:avLst>
              <a:gd name="adj1" fmla="val -40269"/>
              <a:gd name="adj2" fmla="val -136644"/>
              <a:gd name="adj3" fmla="val 16667"/>
            </a:avLst>
          </a:prstGeom>
          <a:solidFill>
            <a:srgbClr val="FFCCCC"/>
          </a:solidFill>
          <a:ln w="9525">
            <a:solidFill>
              <a:srgbClr val="FF7C80"/>
            </a:solidFill>
            <a:miter lim="800000"/>
            <a:headEnd/>
            <a:tailEnd/>
          </a:ln>
          <a:effectLst>
            <a:prstShdw prst="shdw17" dist="17961" dir="2700000">
              <a:srgbClr val="994A4D"/>
            </a:prstShdw>
          </a:effectLst>
        </p:spPr>
        <p:txBody>
          <a:bodyPr/>
          <a:lstStyle/>
          <a:p>
            <a:pPr eaLnBrk="0" hangingPunct="0">
              <a:spcBef>
                <a:spcPts val="700"/>
              </a:spcBef>
              <a:buClr>
                <a:schemeClr val="accent2"/>
              </a:buClr>
              <a:buSzPct val="60000"/>
              <a:buFont typeface="Wingdings" pitchFamily="2" charset="2"/>
              <a:buNone/>
            </a:pPr>
            <a:r>
              <a:rPr lang="ja-JP" altLang="en-US" sz="2200">
                <a:ea typeface="ＭＳ Ｐゴシック" charset="-128"/>
              </a:rPr>
              <a:t>特許性調査、無効調査、技術情報収集などのすべての調査が含まれる。</a:t>
            </a:r>
          </a:p>
          <a:p>
            <a:pPr algn="ctr"/>
            <a:endParaRPr lang="ja-JP" altLang="en-US" sz="2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テキスト ボックス 17"/>
          <p:cNvSpPr txBox="1">
            <a:spLocks noChangeArrowheads="1"/>
          </p:cNvSpPr>
          <p:nvPr/>
        </p:nvSpPr>
        <p:spPr bwMode="auto">
          <a:xfrm>
            <a:off x="2446338" y="1738313"/>
            <a:ext cx="2378075" cy="482600"/>
          </a:xfrm>
          <a:prstGeom prst="rect">
            <a:avLst/>
          </a:prstGeom>
          <a:solidFill>
            <a:srgbClr val="FFFFFF"/>
          </a:solidFill>
          <a:ln w="25400">
            <a:solidFill>
              <a:srgbClr val="FF9900"/>
            </a:solidFill>
            <a:miter lim="800000"/>
            <a:headEnd/>
            <a:tailEnd/>
          </a:ln>
        </p:spPr>
        <p:txBody>
          <a:bodyPr>
            <a:spAutoFit/>
          </a:bodyPr>
          <a:lstStyle/>
          <a:p>
            <a:pPr algn="ctr"/>
            <a:r>
              <a:rPr lang="ja-JP" altLang="en-US" sz="2400" b="1">
                <a:latin typeface="ＭＳ Ｐゴシック" charset="-128"/>
                <a:ea typeface="ＭＳ Ｐゴシック" charset="-128"/>
              </a:rPr>
              <a:t>技術動向調査</a:t>
            </a:r>
          </a:p>
        </p:txBody>
      </p:sp>
      <p:sp>
        <p:nvSpPr>
          <p:cNvPr id="47106" name="テキスト ボックス 17"/>
          <p:cNvSpPr txBox="1">
            <a:spLocks noChangeArrowheads="1"/>
          </p:cNvSpPr>
          <p:nvPr/>
        </p:nvSpPr>
        <p:spPr bwMode="auto">
          <a:xfrm>
            <a:off x="2446338" y="3235325"/>
            <a:ext cx="2378075" cy="482600"/>
          </a:xfrm>
          <a:prstGeom prst="rect">
            <a:avLst/>
          </a:prstGeom>
          <a:solidFill>
            <a:srgbClr val="FFFFFF"/>
          </a:solidFill>
          <a:ln w="25400">
            <a:solidFill>
              <a:srgbClr val="FF9900"/>
            </a:solidFill>
            <a:miter lim="800000"/>
            <a:headEnd/>
            <a:tailEnd/>
          </a:ln>
        </p:spPr>
        <p:txBody>
          <a:bodyPr>
            <a:spAutoFit/>
          </a:bodyPr>
          <a:lstStyle/>
          <a:p>
            <a:pPr algn="ctr"/>
            <a:r>
              <a:rPr lang="ja-JP" altLang="en-US" sz="2400" b="1">
                <a:latin typeface="ＭＳ Ｐゴシック" charset="-128"/>
                <a:ea typeface="ＭＳ Ｐゴシック" charset="-128"/>
              </a:rPr>
              <a:t>出願前調査</a:t>
            </a:r>
          </a:p>
        </p:txBody>
      </p:sp>
      <p:sp>
        <p:nvSpPr>
          <p:cNvPr id="47107" name="テキスト ボックス 17"/>
          <p:cNvSpPr txBox="1">
            <a:spLocks noChangeArrowheads="1"/>
          </p:cNvSpPr>
          <p:nvPr/>
        </p:nvSpPr>
        <p:spPr bwMode="auto">
          <a:xfrm>
            <a:off x="2446338" y="4437063"/>
            <a:ext cx="2378075" cy="482600"/>
          </a:xfrm>
          <a:prstGeom prst="rect">
            <a:avLst/>
          </a:prstGeom>
          <a:solidFill>
            <a:srgbClr val="FFFFFF"/>
          </a:solidFill>
          <a:ln w="25400">
            <a:solidFill>
              <a:srgbClr val="FF9900"/>
            </a:solidFill>
            <a:miter lim="800000"/>
            <a:headEnd/>
            <a:tailEnd/>
          </a:ln>
        </p:spPr>
        <p:txBody>
          <a:bodyPr>
            <a:spAutoFit/>
          </a:bodyPr>
          <a:lstStyle/>
          <a:p>
            <a:pPr algn="ctr"/>
            <a:r>
              <a:rPr lang="ja-JP" altLang="en-US" sz="2400" b="1">
                <a:latin typeface="ＭＳ Ｐゴシック" charset="-128"/>
                <a:ea typeface="ＭＳ Ｐゴシック" charset="-128"/>
              </a:rPr>
              <a:t>他者権利調査</a:t>
            </a:r>
          </a:p>
        </p:txBody>
      </p:sp>
      <p:sp>
        <p:nvSpPr>
          <p:cNvPr id="47108" name="テキスト ボックス 17"/>
          <p:cNvSpPr txBox="1">
            <a:spLocks noChangeArrowheads="1"/>
          </p:cNvSpPr>
          <p:nvPr/>
        </p:nvSpPr>
        <p:spPr bwMode="auto">
          <a:xfrm>
            <a:off x="2446338" y="5878513"/>
            <a:ext cx="2378075" cy="482600"/>
          </a:xfrm>
          <a:prstGeom prst="rect">
            <a:avLst/>
          </a:prstGeom>
          <a:solidFill>
            <a:srgbClr val="FFFFFF"/>
          </a:solidFill>
          <a:ln w="25400">
            <a:solidFill>
              <a:srgbClr val="FF0000"/>
            </a:solidFill>
            <a:miter lim="800000"/>
            <a:headEnd/>
            <a:tailEnd/>
          </a:ln>
        </p:spPr>
        <p:txBody>
          <a:bodyPr>
            <a:spAutoFit/>
          </a:bodyPr>
          <a:lstStyle/>
          <a:p>
            <a:pPr algn="ctr"/>
            <a:r>
              <a:rPr lang="ja-JP" altLang="en-US" sz="2400" b="1">
                <a:latin typeface="ＭＳ Ｐゴシック" charset="-128"/>
                <a:ea typeface="ＭＳ Ｐゴシック" charset="-128"/>
              </a:rPr>
              <a:t>公知例調査</a:t>
            </a:r>
          </a:p>
        </p:txBody>
      </p:sp>
      <p:sp>
        <p:nvSpPr>
          <p:cNvPr id="47109" name="Line 4"/>
          <p:cNvSpPr>
            <a:spLocks noChangeAspect="1" noChangeShapeType="1"/>
          </p:cNvSpPr>
          <p:nvPr/>
        </p:nvSpPr>
        <p:spPr bwMode="auto">
          <a:xfrm>
            <a:off x="936625" y="2466975"/>
            <a:ext cx="0" cy="771525"/>
          </a:xfrm>
          <a:prstGeom prst="line">
            <a:avLst/>
          </a:prstGeom>
          <a:noFill/>
          <a:ln w="76200">
            <a:solidFill>
              <a:srgbClr val="000080"/>
            </a:solidFill>
            <a:round/>
            <a:headEnd/>
            <a:tailEnd type="triangle" w="med" len="med"/>
          </a:ln>
          <a:effectLst>
            <a:prstShdw prst="shdw17" dist="17961" dir="2700000">
              <a:srgbClr val="999900"/>
            </a:prstShdw>
          </a:effectLst>
        </p:spPr>
        <p:txBody>
          <a:bodyPr wrap="none" lIns="98304" tIns="49152" rIns="98304" bIns="49152" anchor="ctr"/>
          <a:lstStyle/>
          <a:p>
            <a:endParaRPr lang="ja-JP" altLang="en-US"/>
          </a:p>
        </p:txBody>
      </p:sp>
      <p:sp>
        <p:nvSpPr>
          <p:cNvPr id="26629" name="Line 5"/>
          <p:cNvSpPr>
            <a:spLocks noChangeAspect="1" noChangeShapeType="1"/>
          </p:cNvSpPr>
          <p:nvPr/>
        </p:nvSpPr>
        <p:spPr bwMode="auto">
          <a:xfrm>
            <a:off x="1922463" y="1920875"/>
            <a:ext cx="309562" cy="0"/>
          </a:xfrm>
          <a:prstGeom prst="line">
            <a:avLst/>
          </a:prstGeom>
          <a:noFill/>
          <a:ln w="57150">
            <a:solidFill>
              <a:srgbClr val="000080"/>
            </a:solidFill>
            <a:round/>
            <a:headEnd/>
            <a:tailEnd type="triangle" w="med" len="med"/>
          </a:ln>
          <a:effectLst>
            <a:outerShdw dist="35921" dir="2700000" algn="ctr" rotWithShape="0">
              <a:srgbClr val="808080"/>
            </a:outerShdw>
          </a:effectLst>
          <a:extLst>
            <a:ext uri="{909E8E84-426E-40DD-AFC4-6F175D3DCCD1}"/>
          </a:extLst>
        </p:spPr>
        <p:txBody>
          <a:bodyPr wrap="none" lIns="98304" tIns="49152" rIns="98304" bIns="49152" anchor="ctr"/>
          <a:lstStyle/>
          <a:p>
            <a:pPr>
              <a:defRPr/>
            </a:pPr>
            <a:endParaRPr lang="ja-JP" altLang="en-US">
              <a:ea typeface="宋体" charset="-122"/>
            </a:endParaRPr>
          </a:p>
        </p:txBody>
      </p:sp>
      <p:sp>
        <p:nvSpPr>
          <p:cNvPr id="26632" name="AutoShape 8"/>
          <p:cNvSpPr>
            <a:spLocks noChangeAspect="1" noChangeArrowheads="1"/>
          </p:cNvSpPr>
          <p:nvPr/>
        </p:nvSpPr>
        <p:spPr bwMode="auto">
          <a:xfrm>
            <a:off x="5148263" y="1412875"/>
            <a:ext cx="4605337" cy="1554163"/>
          </a:xfrm>
          <a:prstGeom prst="wedgeRectCallout">
            <a:avLst>
              <a:gd name="adj1" fmla="val -60340"/>
              <a:gd name="adj2" fmla="val -12047"/>
            </a:avLst>
          </a:prstGeom>
          <a:ln>
            <a:headEnd/>
            <a:tailEnd/>
          </a:ln>
        </p:spPr>
        <p:style>
          <a:lnRef idx="2">
            <a:schemeClr val="accent1"/>
          </a:lnRef>
          <a:fillRef idx="1">
            <a:schemeClr val="lt1"/>
          </a:fillRef>
          <a:effectRef idx="0">
            <a:schemeClr val="accent1"/>
          </a:effectRef>
          <a:fontRef idx="minor">
            <a:schemeClr val="dk1"/>
          </a:fontRef>
        </p:style>
        <p:txBody>
          <a:bodyPr wrap="none" lIns="92887" tIns="46444" rIns="92887" bIns="46444" anchor="ctr"/>
          <a:lstStyle/>
          <a:p>
            <a:pPr defTabSz="825500">
              <a:lnSpc>
                <a:spcPct val="70000"/>
              </a:lnSpc>
              <a:spcBef>
                <a:spcPct val="50000"/>
              </a:spcBef>
              <a:defRPr/>
            </a:pPr>
            <a:r>
              <a:rPr lang="ja-JP" altLang="en-US" sz="1400" b="1" dirty="0">
                <a:solidFill>
                  <a:srgbClr val="000066"/>
                </a:solidFill>
                <a:latin typeface="Times New Roman" pitchFamily="18" charset="0"/>
                <a:ea typeface="ＭＳ Ｐゴシック" pitchFamily="50" charset="-128"/>
              </a:rPr>
              <a:t>◎重複研究の回避</a:t>
            </a:r>
          </a:p>
          <a:p>
            <a:pPr defTabSz="825500">
              <a:lnSpc>
                <a:spcPct val="70000"/>
              </a:lnSpc>
              <a:spcBef>
                <a:spcPct val="50000"/>
              </a:spcBef>
              <a:defRPr/>
            </a:pPr>
            <a:r>
              <a:rPr lang="ja-JP" altLang="en-US" sz="1400" dirty="0">
                <a:latin typeface="Times New Roman" pitchFamily="18" charset="0"/>
                <a:ea typeface="ＭＳ Ｐゴシック" pitchFamily="50" charset="-128"/>
              </a:rPr>
              <a:t>　</a:t>
            </a:r>
            <a:r>
              <a:rPr lang="ja-JP" altLang="en-US" sz="1400" b="1" dirty="0">
                <a:latin typeface="Times New Roman" pitchFamily="18" charset="0"/>
                <a:ea typeface="ＭＳ Ｐゴシック" pitchFamily="50" charset="-128"/>
              </a:rPr>
              <a:t>＝過去の存在技術、今後開発すべき技術の把握</a:t>
            </a:r>
          </a:p>
          <a:p>
            <a:pPr defTabSz="825500">
              <a:lnSpc>
                <a:spcPct val="70000"/>
              </a:lnSpc>
              <a:spcBef>
                <a:spcPct val="50000"/>
              </a:spcBef>
              <a:defRPr/>
            </a:pPr>
            <a:r>
              <a:rPr lang="ja-JP" altLang="en-US" sz="1400" b="1" dirty="0">
                <a:solidFill>
                  <a:srgbClr val="000066"/>
                </a:solidFill>
                <a:latin typeface="Times New Roman" pitchFamily="18" charset="0"/>
                <a:ea typeface="ＭＳ Ｐゴシック" pitchFamily="50" charset="-128"/>
              </a:rPr>
              <a:t>◎発明の手がかり</a:t>
            </a:r>
          </a:p>
          <a:p>
            <a:pPr defTabSz="825500">
              <a:lnSpc>
                <a:spcPct val="70000"/>
              </a:lnSpc>
              <a:spcBef>
                <a:spcPct val="50000"/>
              </a:spcBef>
              <a:defRPr/>
            </a:pPr>
            <a:r>
              <a:rPr lang="ja-JP" altLang="en-US" sz="1400" b="1" dirty="0">
                <a:solidFill>
                  <a:srgbClr val="000066"/>
                </a:solidFill>
                <a:latin typeface="Times New Roman" pitchFamily="18" charset="0"/>
                <a:ea typeface="ＭＳ Ｐゴシック" pitchFamily="50" charset="-128"/>
              </a:rPr>
              <a:t>　＝</a:t>
            </a:r>
            <a:r>
              <a:rPr lang="ja-JP" altLang="en-US" sz="1400" b="1" dirty="0">
                <a:latin typeface="Times New Roman" pitchFamily="18" charset="0"/>
                <a:ea typeface="ＭＳ Ｐゴシック" pitchFamily="50" charset="-128"/>
              </a:rPr>
              <a:t>他人を知ることで、新たなアイデアを見いだす</a:t>
            </a:r>
          </a:p>
          <a:p>
            <a:pPr defTabSz="825500">
              <a:lnSpc>
                <a:spcPct val="70000"/>
              </a:lnSpc>
              <a:spcBef>
                <a:spcPct val="50000"/>
              </a:spcBef>
              <a:defRPr/>
            </a:pPr>
            <a:r>
              <a:rPr lang="ja-JP" altLang="en-US" sz="1400" b="1" dirty="0">
                <a:latin typeface="Times New Roman" pitchFamily="18" charset="0"/>
                <a:ea typeface="ＭＳ Ｐゴシック" pitchFamily="50" charset="-128"/>
              </a:rPr>
              <a:t>　　（特許のすきまを埋める、代替技術）</a:t>
            </a:r>
          </a:p>
          <a:p>
            <a:pPr defTabSz="825500">
              <a:lnSpc>
                <a:spcPct val="70000"/>
              </a:lnSpc>
              <a:spcBef>
                <a:spcPct val="50000"/>
              </a:spcBef>
              <a:defRPr/>
            </a:pPr>
            <a:r>
              <a:rPr lang="ja-JP" altLang="en-US" sz="1400" b="1" dirty="0">
                <a:solidFill>
                  <a:srgbClr val="000066"/>
                </a:solidFill>
                <a:latin typeface="Times New Roman" pitchFamily="18" charset="0"/>
                <a:ea typeface="ＭＳ Ｐゴシック" pitchFamily="50" charset="-128"/>
              </a:rPr>
              <a:t>◎技術変化、商品需要予測</a:t>
            </a:r>
            <a:endParaRPr lang="ja-JP" altLang="en-US" sz="1400" dirty="0">
              <a:latin typeface="Times New Roman" pitchFamily="18" charset="0"/>
              <a:ea typeface="ＭＳ Ｐゴシック" pitchFamily="50" charset="-128"/>
            </a:endParaRPr>
          </a:p>
        </p:txBody>
      </p:sp>
      <p:sp>
        <p:nvSpPr>
          <p:cNvPr id="26633" name="AutoShape 9"/>
          <p:cNvSpPr>
            <a:spLocks noChangeAspect="1" noChangeArrowheads="1"/>
          </p:cNvSpPr>
          <p:nvPr/>
        </p:nvSpPr>
        <p:spPr bwMode="auto">
          <a:xfrm>
            <a:off x="5148263" y="3113088"/>
            <a:ext cx="4605337" cy="1108075"/>
          </a:xfrm>
          <a:prstGeom prst="wedgeRectCallout">
            <a:avLst>
              <a:gd name="adj1" fmla="val -61518"/>
              <a:gd name="adj2" fmla="val -8698"/>
            </a:avLst>
          </a:prstGeom>
          <a:ln>
            <a:headEnd/>
            <a:tailEnd/>
          </a:ln>
        </p:spPr>
        <p:style>
          <a:lnRef idx="2">
            <a:schemeClr val="accent1"/>
          </a:lnRef>
          <a:fillRef idx="1">
            <a:schemeClr val="lt1"/>
          </a:fillRef>
          <a:effectRef idx="0">
            <a:schemeClr val="accent1"/>
          </a:effectRef>
          <a:fontRef idx="minor">
            <a:schemeClr val="dk1"/>
          </a:fontRef>
        </p:style>
        <p:txBody>
          <a:bodyPr wrap="none" lIns="92887" tIns="46444" rIns="92887" bIns="46444" anchor="ctr"/>
          <a:lstStyle/>
          <a:p>
            <a:pPr defTabSz="825500">
              <a:lnSpc>
                <a:spcPct val="70000"/>
              </a:lnSpc>
              <a:spcBef>
                <a:spcPct val="50000"/>
              </a:spcBef>
              <a:defRPr/>
            </a:pPr>
            <a:r>
              <a:rPr lang="ja-JP" altLang="en-US" sz="1600" b="1" dirty="0">
                <a:solidFill>
                  <a:srgbClr val="000066"/>
                </a:solidFill>
                <a:latin typeface="Times New Roman" pitchFamily="18" charset="0"/>
                <a:ea typeface="ＭＳ Ｐゴシック" pitchFamily="50" charset="-128"/>
              </a:rPr>
              <a:t>◎無駄な出願の防止</a:t>
            </a:r>
            <a:endParaRPr lang="ja-JP" altLang="en-US" sz="1600" dirty="0">
              <a:latin typeface="Times New Roman" pitchFamily="18" charset="0"/>
              <a:ea typeface="ＭＳ Ｐゴシック" pitchFamily="50" charset="-128"/>
            </a:endParaRPr>
          </a:p>
          <a:p>
            <a:pPr defTabSz="825500">
              <a:lnSpc>
                <a:spcPct val="70000"/>
              </a:lnSpc>
              <a:spcBef>
                <a:spcPct val="50000"/>
              </a:spcBef>
              <a:defRPr/>
            </a:pPr>
            <a:r>
              <a:rPr lang="ja-JP" altLang="en-US" sz="1600" b="1" dirty="0">
                <a:solidFill>
                  <a:srgbClr val="000066"/>
                </a:solidFill>
                <a:latin typeface="Times New Roman" pitchFamily="18" charset="0"/>
                <a:ea typeface="ＭＳ Ｐゴシック" pitchFamily="50" charset="-128"/>
              </a:rPr>
              <a:t>◎明細書作成の参考</a:t>
            </a:r>
            <a:endParaRPr lang="ja-JP" altLang="en-US" sz="1600" dirty="0">
              <a:latin typeface="Times New Roman" pitchFamily="18" charset="0"/>
              <a:ea typeface="ＭＳ Ｐゴシック" pitchFamily="50" charset="-128"/>
            </a:endParaRPr>
          </a:p>
          <a:p>
            <a:pPr defTabSz="825500">
              <a:lnSpc>
                <a:spcPct val="70000"/>
              </a:lnSpc>
              <a:spcBef>
                <a:spcPct val="50000"/>
              </a:spcBef>
              <a:defRPr/>
            </a:pPr>
            <a:r>
              <a:rPr lang="ja-JP" altLang="en-US" sz="1600" b="1" dirty="0">
                <a:solidFill>
                  <a:srgbClr val="000066"/>
                </a:solidFill>
                <a:latin typeface="Times New Roman" pitchFamily="18" charset="0"/>
                <a:ea typeface="ＭＳ Ｐゴシック" pitchFamily="50" charset="-128"/>
              </a:rPr>
              <a:t>◎従来技術の正確な把握</a:t>
            </a:r>
            <a:endParaRPr lang="ja-JP" altLang="en-US" sz="1600" dirty="0">
              <a:latin typeface="Times New Roman" pitchFamily="18" charset="0"/>
              <a:ea typeface="ＭＳ Ｐゴシック" pitchFamily="50" charset="-128"/>
            </a:endParaRPr>
          </a:p>
        </p:txBody>
      </p:sp>
      <p:sp>
        <p:nvSpPr>
          <p:cNvPr id="26634" name="AutoShape 10"/>
          <p:cNvSpPr>
            <a:spLocks noChangeAspect="1" noChangeArrowheads="1"/>
          </p:cNvSpPr>
          <p:nvPr/>
        </p:nvSpPr>
        <p:spPr bwMode="auto">
          <a:xfrm>
            <a:off x="5148263" y="4354513"/>
            <a:ext cx="4605337" cy="1090612"/>
          </a:xfrm>
          <a:prstGeom prst="wedgeRectCallout">
            <a:avLst>
              <a:gd name="adj1" fmla="val -58999"/>
              <a:gd name="adj2" fmla="val -15793"/>
            </a:avLst>
          </a:prstGeom>
          <a:ln>
            <a:headEnd/>
            <a:tailEnd/>
          </a:ln>
        </p:spPr>
        <p:style>
          <a:lnRef idx="2">
            <a:schemeClr val="accent1"/>
          </a:lnRef>
          <a:fillRef idx="1">
            <a:schemeClr val="lt1"/>
          </a:fillRef>
          <a:effectRef idx="0">
            <a:schemeClr val="accent1"/>
          </a:effectRef>
          <a:fontRef idx="minor">
            <a:schemeClr val="dk1"/>
          </a:fontRef>
        </p:style>
        <p:txBody>
          <a:bodyPr wrap="none" lIns="92887" tIns="46444" rIns="92887" bIns="46444" anchor="ctr"/>
          <a:lstStyle/>
          <a:p>
            <a:pPr defTabSz="825500">
              <a:lnSpc>
                <a:spcPct val="70000"/>
              </a:lnSpc>
              <a:spcBef>
                <a:spcPct val="50000"/>
              </a:spcBef>
              <a:defRPr/>
            </a:pPr>
            <a:r>
              <a:rPr lang="ja-JP" altLang="en-US" sz="1600" b="1" dirty="0">
                <a:solidFill>
                  <a:srgbClr val="000066"/>
                </a:solidFill>
                <a:latin typeface="Times New Roman" pitchFamily="18" charset="0"/>
                <a:ea typeface="ＭＳ Ｐゴシック" pitchFamily="50" charset="-128"/>
              </a:rPr>
              <a:t>◎他社権利との抵触関係調査</a:t>
            </a:r>
          </a:p>
          <a:p>
            <a:pPr defTabSz="825500">
              <a:lnSpc>
                <a:spcPct val="70000"/>
              </a:lnSpc>
              <a:spcBef>
                <a:spcPct val="50000"/>
              </a:spcBef>
              <a:defRPr/>
            </a:pPr>
            <a:r>
              <a:rPr lang="ja-JP" altLang="en-US" sz="1600" b="1" dirty="0">
                <a:latin typeface="Times New Roman" pitchFamily="18" charset="0"/>
                <a:ea typeface="ＭＳ Ｐゴシック" pitchFamily="50" charset="-128"/>
              </a:rPr>
              <a:t>　＝出荷差し止め、損害賠償の未然防止</a:t>
            </a:r>
          </a:p>
          <a:p>
            <a:pPr defTabSz="825500">
              <a:lnSpc>
                <a:spcPct val="70000"/>
              </a:lnSpc>
              <a:spcBef>
                <a:spcPct val="50000"/>
              </a:spcBef>
              <a:defRPr/>
            </a:pPr>
            <a:r>
              <a:rPr lang="ja-JP" altLang="en-US" sz="1600" b="1" dirty="0">
                <a:solidFill>
                  <a:srgbClr val="000066"/>
                </a:solidFill>
                <a:latin typeface="Times New Roman" pitchFamily="18" charset="0"/>
                <a:ea typeface="ＭＳ Ｐゴシック" pitchFamily="50" charset="-128"/>
              </a:rPr>
              <a:t>◎他社からの技術導入・提携の検討</a:t>
            </a:r>
            <a:endParaRPr lang="ja-JP" altLang="en-US" sz="1600" b="1" dirty="0">
              <a:latin typeface="Times New Roman" pitchFamily="18" charset="0"/>
              <a:ea typeface="ＭＳ Ｐゴシック" pitchFamily="50" charset="-128"/>
            </a:endParaRPr>
          </a:p>
        </p:txBody>
      </p:sp>
      <p:sp>
        <p:nvSpPr>
          <p:cNvPr id="26636" name="Line 12"/>
          <p:cNvSpPr>
            <a:spLocks noChangeAspect="1" noChangeShapeType="1"/>
          </p:cNvSpPr>
          <p:nvPr/>
        </p:nvSpPr>
        <p:spPr bwMode="auto">
          <a:xfrm>
            <a:off x="1922463" y="4652963"/>
            <a:ext cx="328612" cy="0"/>
          </a:xfrm>
          <a:prstGeom prst="line">
            <a:avLst/>
          </a:prstGeom>
          <a:noFill/>
          <a:ln w="57150">
            <a:solidFill>
              <a:srgbClr val="000080"/>
            </a:solidFill>
            <a:round/>
            <a:headEnd/>
            <a:tailEnd type="triangle" w="med" len="med"/>
          </a:ln>
          <a:effectLst>
            <a:outerShdw dist="35921" dir="2700000" algn="ctr" rotWithShape="0">
              <a:srgbClr val="808080"/>
            </a:outerShdw>
          </a:effectLst>
          <a:extLst>
            <a:ext uri="{909E8E84-426E-40DD-AFC4-6F175D3DCCD1}"/>
          </a:extLst>
        </p:spPr>
        <p:txBody>
          <a:bodyPr wrap="none" lIns="98304" tIns="49152" rIns="98304" bIns="49152" anchor="ctr"/>
          <a:lstStyle/>
          <a:p>
            <a:pPr>
              <a:defRPr/>
            </a:pPr>
            <a:endParaRPr lang="ja-JP" altLang="en-US">
              <a:ea typeface="宋体" charset="-122"/>
            </a:endParaRPr>
          </a:p>
        </p:txBody>
      </p:sp>
      <p:sp>
        <p:nvSpPr>
          <p:cNvPr id="26638" name="Line 14"/>
          <p:cNvSpPr>
            <a:spLocks noChangeShapeType="1"/>
          </p:cNvSpPr>
          <p:nvPr/>
        </p:nvSpPr>
        <p:spPr bwMode="auto">
          <a:xfrm>
            <a:off x="1922463" y="6081713"/>
            <a:ext cx="327025" cy="1587"/>
          </a:xfrm>
          <a:prstGeom prst="line">
            <a:avLst/>
          </a:prstGeom>
          <a:noFill/>
          <a:ln w="57150">
            <a:solidFill>
              <a:srgbClr val="CC0066"/>
            </a:solidFill>
            <a:round/>
            <a:headEnd/>
            <a:tailEnd type="triangle" w="med" len="med"/>
          </a:ln>
          <a:effectLst>
            <a:outerShdw dist="35921" dir="2700000" algn="ctr" rotWithShape="0">
              <a:srgbClr val="808080"/>
            </a:outerShdw>
          </a:effectLst>
          <a:extLst>
            <a:ext uri="{909E8E84-426E-40DD-AFC4-6F175D3DCCD1}"/>
          </a:extLst>
        </p:spPr>
        <p:txBody>
          <a:bodyPr wrap="none" lIns="98304" tIns="49152" rIns="98304" bIns="49152" anchor="ctr"/>
          <a:lstStyle/>
          <a:p>
            <a:pPr>
              <a:defRPr/>
            </a:pPr>
            <a:endParaRPr lang="ja-JP" altLang="en-US">
              <a:ea typeface="宋体" charset="-122"/>
            </a:endParaRPr>
          </a:p>
        </p:txBody>
      </p:sp>
      <p:sp>
        <p:nvSpPr>
          <p:cNvPr id="26640" name="AutoShape 16"/>
          <p:cNvSpPr>
            <a:spLocks noChangeAspect="1" noChangeArrowheads="1"/>
          </p:cNvSpPr>
          <p:nvPr/>
        </p:nvSpPr>
        <p:spPr bwMode="auto">
          <a:xfrm>
            <a:off x="5148263" y="5589588"/>
            <a:ext cx="4605337" cy="900112"/>
          </a:xfrm>
          <a:prstGeom prst="wedgeRectCallout">
            <a:avLst>
              <a:gd name="adj1" fmla="val -59463"/>
              <a:gd name="adj2" fmla="val -792"/>
            </a:avLst>
          </a:prstGeom>
          <a:ln>
            <a:headEnd/>
            <a:tailEnd/>
          </a:ln>
        </p:spPr>
        <p:style>
          <a:lnRef idx="2">
            <a:schemeClr val="accent3"/>
          </a:lnRef>
          <a:fillRef idx="1">
            <a:schemeClr val="lt1"/>
          </a:fillRef>
          <a:effectRef idx="0">
            <a:schemeClr val="accent3"/>
          </a:effectRef>
          <a:fontRef idx="minor">
            <a:schemeClr val="dk1"/>
          </a:fontRef>
        </p:style>
        <p:txBody>
          <a:bodyPr wrap="none" lIns="92887" tIns="46444" rIns="92887" bIns="46444" anchor="ctr"/>
          <a:lstStyle/>
          <a:p>
            <a:pPr defTabSz="825500">
              <a:lnSpc>
                <a:spcPct val="70000"/>
              </a:lnSpc>
              <a:spcBef>
                <a:spcPct val="50000"/>
              </a:spcBef>
              <a:defRPr/>
            </a:pPr>
            <a:r>
              <a:rPr lang="ja-JP" altLang="en-US" sz="1600" b="1">
                <a:solidFill>
                  <a:srgbClr val="990033"/>
                </a:solidFill>
                <a:latin typeface="Times New Roman" pitchFamily="18" charset="0"/>
                <a:ea typeface="ＭＳ Ｐゴシック" pitchFamily="50" charset="-128"/>
              </a:rPr>
              <a:t>◎権利行使の阻止</a:t>
            </a:r>
          </a:p>
          <a:p>
            <a:pPr defTabSz="825500">
              <a:lnSpc>
                <a:spcPct val="70000"/>
              </a:lnSpc>
              <a:spcBef>
                <a:spcPct val="50000"/>
              </a:spcBef>
              <a:defRPr/>
            </a:pPr>
            <a:r>
              <a:rPr lang="ja-JP" altLang="en-US" sz="1600">
                <a:solidFill>
                  <a:srgbClr val="000066"/>
                </a:solidFill>
                <a:latin typeface="Times New Roman" pitchFamily="18" charset="0"/>
                <a:ea typeface="ＭＳ Ｐゴシック" pitchFamily="50" charset="-128"/>
              </a:rPr>
              <a:t>　</a:t>
            </a:r>
            <a:r>
              <a:rPr lang="ja-JP" altLang="en-US" sz="1600" b="1">
                <a:solidFill>
                  <a:srgbClr val="000066"/>
                </a:solidFill>
                <a:latin typeface="Times New Roman" pitchFamily="18" charset="0"/>
                <a:ea typeface="ＭＳ Ｐゴシック" pitchFamily="50" charset="-128"/>
              </a:rPr>
              <a:t>＝</a:t>
            </a:r>
            <a:r>
              <a:rPr lang="ja-JP" altLang="en-US" sz="1600" b="1">
                <a:latin typeface="Times New Roman" pitchFamily="18" charset="0"/>
                <a:ea typeface="ＭＳ Ｐゴシック" pitchFamily="50" charset="-128"/>
              </a:rPr>
              <a:t>他社権利の出願前の公知例を調査</a:t>
            </a:r>
          </a:p>
          <a:p>
            <a:pPr defTabSz="825500">
              <a:lnSpc>
                <a:spcPct val="70000"/>
              </a:lnSpc>
              <a:spcBef>
                <a:spcPct val="50000"/>
              </a:spcBef>
              <a:defRPr/>
            </a:pPr>
            <a:r>
              <a:rPr lang="ja-JP" altLang="en-US" sz="1600" b="1">
                <a:latin typeface="Times New Roman" pitchFamily="18" charset="0"/>
                <a:ea typeface="ＭＳ Ｐゴシック" pitchFamily="50" charset="-128"/>
              </a:rPr>
              <a:t>　　（特許文献、雑誌・カタログ等）</a:t>
            </a:r>
          </a:p>
        </p:txBody>
      </p:sp>
      <p:sp>
        <p:nvSpPr>
          <p:cNvPr id="26641" name="Line 17"/>
          <p:cNvSpPr>
            <a:spLocks noChangeAspect="1" noChangeShapeType="1"/>
          </p:cNvSpPr>
          <p:nvPr/>
        </p:nvSpPr>
        <p:spPr bwMode="auto">
          <a:xfrm>
            <a:off x="1895475" y="2349500"/>
            <a:ext cx="393700" cy="989013"/>
          </a:xfrm>
          <a:prstGeom prst="line">
            <a:avLst/>
          </a:prstGeom>
          <a:noFill/>
          <a:ln w="57150">
            <a:solidFill>
              <a:srgbClr val="000080"/>
            </a:solidFill>
            <a:round/>
            <a:headEnd/>
            <a:tailEnd type="triangle" w="med" len="med"/>
          </a:ln>
          <a:effectLst>
            <a:outerShdw dist="35921" dir="2700000" algn="ctr" rotWithShape="0">
              <a:srgbClr val="808080"/>
            </a:outerShdw>
          </a:effectLst>
          <a:extLst>
            <a:ext uri="{909E8E84-426E-40DD-AFC4-6F175D3DCCD1}"/>
          </a:extLst>
        </p:spPr>
        <p:txBody>
          <a:bodyPr wrap="none" lIns="98304" tIns="49152" rIns="98304" bIns="49152" anchor="ctr"/>
          <a:lstStyle/>
          <a:p>
            <a:pPr>
              <a:defRPr/>
            </a:pPr>
            <a:endParaRPr lang="ja-JP" altLang="en-US">
              <a:ea typeface="宋体" charset="-122"/>
            </a:endParaRPr>
          </a:p>
        </p:txBody>
      </p:sp>
      <p:sp>
        <p:nvSpPr>
          <p:cNvPr id="26642" name="AutoShape 18"/>
          <p:cNvSpPr>
            <a:spLocks noChangeAspect="1" noChangeArrowheads="1"/>
          </p:cNvSpPr>
          <p:nvPr/>
        </p:nvSpPr>
        <p:spPr bwMode="auto">
          <a:xfrm>
            <a:off x="2230438" y="2492375"/>
            <a:ext cx="1138237" cy="457200"/>
          </a:xfrm>
          <a:prstGeom prst="wedgeEllipseCallout">
            <a:avLst>
              <a:gd name="adj1" fmla="val -45259"/>
              <a:gd name="adj2" fmla="val 58681"/>
            </a:avLst>
          </a:prstGeom>
          <a:solidFill>
            <a:srgbClr val="FFFFFF"/>
          </a:solidFill>
          <a:ln w="9525">
            <a:solidFill>
              <a:srgbClr val="000000"/>
            </a:solidFill>
            <a:miter lim="800000"/>
            <a:headEnd/>
            <a:tailEnd/>
          </a:ln>
          <a:effectLst>
            <a:outerShdw dist="35921" dir="2700000" algn="ctr" rotWithShape="0">
              <a:srgbClr val="808080"/>
            </a:outerShdw>
          </a:effectLst>
        </p:spPr>
        <p:txBody>
          <a:bodyPr wrap="none" lIns="92887" tIns="46444" rIns="92887" bIns="46444" anchor="ctr"/>
          <a:lstStyle/>
          <a:p>
            <a:pPr algn="ctr" defTabSz="825500">
              <a:defRPr/>
            </a:pPr>
            <a:r>
              <a:rPr lang="ja-JP" altLang="en-US" sz="1400" b="1">
                <a:latin typeface="Times New Roman" pitchFamily="18" charset="0"/>
                <a:ea typeface="ＭＳ Ｐゴシック" charset="-128"/>
              </a:rPr>
              <a:t>発明創出</a:t>
            </a:r>
          </a:p>
        </p:txBody>
      </p:sp>
      <p:sp>
        <p:nvSpPr>
          <p:cNvPr id="26643" name="Line 20"/>
          <p:cNvSpPr>
            <a:spLocks noChangeAspect="1" noChangeShapeType="1"/>
          </p:cNvSpPr>
          <p:nvPr/>
        </p:nvSpPr>
        <p:spPr bwMode="auto">
          <a:xfrm>
            <a:off x="1922463" y="3573463"/>
            <a:ext cx="328612" cy="0"/>
          </a:xfrm>
          <a:prstGeom prst="line">
            <a:avLst/>
          </a:prstGeom>
          <a:noFill/>
          <a:ln w="57150">
            <a:solidFill>
              <a:srgbClr val="000080"/>
            </a:solidFill>
            <a:round/>
            <a:headEnd/>
            <a:tailEnd type="triangle" w="med" len="med"/>
          </a:ln>
          <a:effectLst>
            <a:outerShdw dist="35921" dir="2700000" algn="ctr" rotWithShape="0">
              <a:srgbClr val="808080"/>
            </a:outerShdw>
          </a:effectLst>
          <a:extLst>
            <a:ext uri="{909E8E84-426E-40DD-AFC4-6F175D3DCCD1}"/>
          </a:extLst>
        </p:spPr>
        <p:txBody>
          <a:bodyPr wrap="none" lIns="98304" tIns="49152" rIns="98304" bIns="49152" anchor="ctr"/>
          <a:lstStyle/>
          <a:p>
            <a:pPr>
              <a:defRPr/>
            </a:pPr>
            <a:endParaRPr lang="ja-JP" altLang="en-US">
              <a:ea typeface="宋体" charset="-122"/>
            </a:endParaRPr>
          </a:p>
        </p:txBody>
      </p:sp>
      <p:sp>
        <p:nvSpPr>
          <p:cNvPr id="47120" name="Text Box 21"/>
          <p:cNvSpPr txBox="1">
            <a:spLocks noChangeArrowheads="1"/>
          </p:cNvSpPr>
          <p:nvPr/>
        </p:nvSpPr>
        <p:spPr bwMode="auto">
          <a:xfrm>
            <a:off x="1712913" y="195263"/>
            <a:ext cx="6840537" cy="646112"/>
          </a:xfrm>
          <a:prstGeom prst="rect">
            <a:avLst/>
          </a:prstGeom>
          <a:noFill/>
          <a:ln w="9525">
            <a:noFill/>
            <a:miter lim="800000"/>
            <a:headEnd/>
            <a:tailEnd/>
          </a:ln>
        </p:spPr>
        <p:txBody>
          <a:bodyPr>
            <a:spAutoFit/>
          </a:bodyPr>
          <a:lstStyle/>
          <a:p>
            <a:pPr>
              <a:spcBef>
                <a:spcPct val="50000"/>
              </a:spcBef>
            </a:pPr>
            <a:r>
              <a:rPr lang="ja-JP" altLang="en-US" sz="3600">
                <a:ea typeface="ＭＳ Ｐゴシック" charset="-128"/>
              </a:rPr>
              <a:t>先行技術文献調査の必要性</a:t>
            </a:r>
            <a:endParaRPr lang="en-US" altLang="ja-JP" sz="3600">
              <a:ea typeface="ＭＳ Ｐゴシック" charset="-128"/>
            </a:endParaRPr>
          </a:p>
        </p:txBody>
      </p:sp>
      <p:sp>
        <p:nvSpPr>
          <p:cNvPr id="47121" name="Text Box 7"/>
          <p:cNvSpPr txBox="1">
            <a:spLocks noChangeArrowheads="1"/>
          </p:cNvSpPr>
          <p:nvPr/>
        </p:nvSpPr>
        <p:spPr bwMode="auto">
          <a:xfrm>
            <a:off x="5715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ja-JP"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44025" y="6497638"/>
            <a:ext cx="577850" cy="244475"/>
          </a:xfrm>
        </p:spPr>
        <p:txBody>
          <a:bodyPr>
            <a:normAutofit fontScale="85000" lnSpcReduction="20000"/>
          </a:bodyPr>
          <a:lstStyle/>
          <a:p>
            <a:pPr>
              <a:defRPr/>
            </a:pPr>
            <a:fld id="{1AD50635-6A91-4454-82B6-E3E0D2FE91B7}" type="slidenum">
              <a:rPr lang="en-US" altLang="ja-JP"/>
              <a:pPr>
                <a:defRPr/>
              </a:pPr>
              <a:t>7</a:t>
            </a:fld>
            <a:endParaRPr lang="en-US" altLang="ja-JP" dirty="0"/>
          </a:p>
        </p:txBody>
      </p:sp>
      <p:sp>
        <p:nvSpPr>
          <p:cNvPr id="47123" name="テキスト ボックス 17"/>
          <p:cNvSpPr txBox="1">
            <a:spLocks noChangeArrowheads="1"/>
          </p:cNvSpPr>
          <p:nvPr/>
        </p:nvSpPr>
        <p:spPr bwMode="auto">
          <a:xfrm>
            <a:off x="107950" y="1768475"/>
            <a:ext cx="1657350" cy="436563"/>
          </a:xfrm>
          <a:prstGeom prst="rect">
            <a:avLst/>
          </a:prstGeom>
          <a:solidFill>
            <a:srgbClr val="FFFFFF"/>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研究開発</a:t>
            </a:r>
          </a:p>
        </p:txBody>
      </p:sp>
      <p:sp>
        <p:nvSpPr>
          <p:cNvPr id="47124" name="テキスト ボックス 17"/>
          <p:cNvSpPr txBox="1">
            <a:spLocks noChangeArrowheads="1"/>
          </p:cNvSpPr>
          <p:nvPr/>
        </p:nvSpPr>
        <p:spPr bwMode="auto">
          <a:xfrm>
            <a:off x="107950" y="3475038"/>
            <a:ext cx="1657350" cy="1350962"/>
          </a:xfrm>
          <a:prstGeom prst="rect">
            <a:avLst/>
          </a:prstGeom>
          <a:solidFill>
            <a:srgbClr val="FFFFFF"/>
          </a:solidFill>
          <a:ln w="9525">
            <a:solidFill>
              <a:srgbClr val="0070C0"/>
            </a:solidFill>
            <a:miter lim="800000"/>
            <a:headEnd/>
            <a:tailEnd/>
          </a:ln>
        </p:spPr>
        <p:txBody>
          <a:bodyPr>
            <a:spAutoFit/>
          </a:bodyPr>
          <a:lstStyle/>
          <a:p>
            <a:pPr algn="ctr"/>
            <a:endParaRPr lang="ja-JP" altLang="en-US" sz="800" b="1">
              <a:latin typeface="ＭＳ Ｐゴシック" charset="-128"/>
              <a:ea typeface="ＭＳ Ｐゴシック" charset="-128"/>
            </a:endParaRPr>
          </a:p>
          <a:p>
            <a:pPr algn="ctr"/>
            <a:r>
              <a:rPr lang="ja-JP" altLang="en-US" sz="2200" b="1">
                <a:latin typeface="ＭＳ Ｐゴシック" charset="-128"/>
                <a:ea typeface="ＭＳ Ｐゴシック" charset="-128"/>
              </a:rPr>
              <a:t>設計</a:t>
            </a:r>
          </a:p>
          <a:p>
            <a:pPr algn="ctr"/>
            <a:r>
              <a:rPr lang="ja-JP" altLang="en-US" sz="2200" b="1">
                <a:latin typeface="ＭＳ Ｐゴシック" charset="-128"/>
                <a:ea typeface="ＭＳ Ｐゴシック" charset="-128"/>
              </a:rPr>
              <a:t>製造</a:t>
            </a:r>
          </a:p>
          <a:p>
            <a:pPr algn="ctr"/>
            <a:r>
              <a:rPr lang="ja-JP" altLang="en-US" sz="2200" b="1">
                <a:latin typeface="ＭＳ Ｐゴシック" charset="-128"/>
                <a:ea typeface="ＭＳ Ｐゴシック" charset="-128"/>
              </a:rPr>
              <a:t>出荷</a:t>
            </a:r>
          </a:p>
          <a:p>
            <a:pPr algn="ctr"/>
            <a:endParaRPr lang="ja-JP" altLang="en-US" sz="800" b="1">
              <a:latin typeface="ＭＳ Ｐゴシック" charset="-128"/>
              <a:ea typeface="ＭＳ Ｐゴシック" charset="-128"/>
            </a:endParaRPr>
          </a:p>
        </p:txBody>
      </p:sp>
      <p:sp>
        <p:nvSpPr>
          <p:cNvPr id="47125" name="テキスト ボックス 17"/>
          <p:cNvSpPr txBox="1">
            <a:spLocks noChangeArrowheads="1"/>
          </p:cNvSpPr>
          <p:nvPr/>
        </p:nvSpPr>
        <p:spPr bwMode="auto">
          <a:xfrm>
            <a:off x="107950" y="5734050"/>
            <a:ext cx="1657350" cy="771525"/>
          </a:xfrm>
          <a:prstGeom prst="rect">
            <a:avLst/>
          </a:prstGeom>
          <a:solidFill>
            <a:srgbClr val="FFFFFF"/>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他者から</a:t>
            </a:r>
          </a:p>
          <a:p>
            <a:pPr algn="ctr"/>
            <a:r>
              <a:rPr lang="ja-JP" altLang="en-US" sz="2200" b="1">
                <a:latin typeface="ＭＳ Ｐゴシック" charset="-128"/>
                <a:ea typeface="ＭＳ Ｐゴシック" charset="-128"/>
              </a:rPr>
              <a:t>侵害警告</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1281113" y="23813"/>
            <a:ext cx="8832850" cy="990600"/>
          </a:xfrm>
        </p:spPr>
        <p:txBody>
          <a:bodyPr/>
          <a:lstStyle/>
          <a:p>
            <a:r>
              <a:rPr lang="ja-JP" altLang="en-US" sz="3600" smtClean="0">
                <a:solidFill>
                  <a:schemeClr val="tx1"/>
                </a:solidFill>
                <a:latin typeface="ＭＳ Ｐゴシック" charset="-128"/>
                <a:ea typeface="ＭＳ Ｐゴシック" charset="-128"/>
              </a:rPr>
              <a:t>特許出願すれば、特許となるか？</a:t>
            </a:r>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775CF7D2-E525-4BC2-AC67-5E97FF8AA0F8}" type="slidenum">
              <a:rPr lang="en-US" altLang="ja-JP"/>
              <a:pPr>
                <a:defRPr/>
              </a:pPr>
              <a:t>8</a:t>
            </a:fld>
            <a:endParaRPr lang="en-US" altLang="ja-JP" dirty="0"/>
          </a:p>
        </p:txBody>
      </p:sp>
      <p:graphicFrame>
        <p:nvGraphicFramePr>
          <p:cNvPr id="5" name="表 4"/>
          <p:cNvGraphicFramePr>
            <a:graphicFrameLocks noGrp="1"/>
          </p:cNvGraphicFramePr>
          <p:nvPr/>
        </p:nvGraphicFramePr>
        <p:xfrm>
          <a:off x="704850" y="1782763"/>
          <a:ext cx="6084888" cy="3165475"/>
        </p:xfrm>
        <a:graphic>
          <a:graphicData uri="http://schemas.openxmlformats.org/drawingml/2006/table">
            <a:tbl>
              <a:tblPr/>
              <a:tblGrid>
                <a:gridCol w="1039813"/>
                <a:gridCol w="1008062"/>
                <a:gridCol w="1009650"/>
                <a:gridCol w="1009650"/>
                <a:gridCol w="1008063"/>
                <a:gridCol w="1009650"/>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rgbClr val="FFFFFF"/>
                        </a:solidFill>
                        <a:effectLst/>
                        <a:latin typeface="Tw Cen MT" pitchFamily="34" charset="0"/>
                        <a:ea typeface="SimSun"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w Cen MT" pitchFamily="34" charset="0"/>
                          <a:ea typeface="SimSun" pitchFamily="2" charset="-122"/>
                        </a:rPr>
                        <a:t>2006</a:t>
                      </a:r>
                      <a:r>
                        <a:rPr kumimoji="1" lang="ja-JP" altLang="en-US" sz="1400" b="1" i="0" u="none" strike="noStrike" cap="none" normalizeH="0" baseline="0" smtClean="0">
                          <a:ln>
                            <a:noFill/>
                          </a:ln>
                          <a:solidFill>
                            <a:schemeClr val="tx1"/>
                          </a:solidFill>
                          <a:effectLst/>
                          <a:latin typeface="Tw Cen MT" pitchFamily="34" charset="0"/>
                          <a:ea typeface="SimSun" pitchFamily="2" charset="-122"/>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w Cen MT" pitchFamily="34" charset="0"/>
                          <a:ea typeface="SimSun" pitchFamily="2" charset="-122"/>
                        </a:rPr>
                        <a:t>2007</a:t>
                      </a:r>
                      <a:r>
                        <a:rPr kumimoji="1" lang="ja-JP" altLang="en-US" sz="1400" b="1" i="0" u="none" strike="noStrike" cap="none" normalizeH="0" baseline="0" smtClean="0">
                          <a:ln>
                            <a:noFill/>
                          </a:ln>
                          <a:solidFill>
                            <a:schemeClr val="tx1"/>
                          </a:solidFill>
                          <a:effectLst/>
                          <a:latin typeface="Tw Cen MT" pitchFamily="34" charset="0"/>
                          <a:ea typeface="SimSun" pitchFamily="2" charset="-122"/>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w Cen MT" pitchFamily="34" charset="0"/>
                          <a:ea typeface="SimSun" pitchFamily="2" charset="-122"/>
                        </a:rPr>
                        <a:t>2008</a:t>
                      </a:r>
                      <a:r>
                        <a:rPr kumimoji="1" lang="ja-JP" altLang="en-US" sz="1400" b="1" i="0" u="none" strike="noStrike" cap="none" normalizeH="0" baseline="0" smtClean="0">
                          <a:ln>
                            <a:noFill/>
                          </a:ln>
                          <a:solidFill>
                            <a:schemeClr val="tx1"/>
                          </a:solidFill>
                          <a:effectLst/>
                          <a:latin typeface="Tw Cen MT" pitchFamily="34" charset="0"/>
                          <a:ea typeface="SimSun" pitchFamily="2" charset="-122"/>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w Cen MT" pitchFamily="34" charset="0"/>
                          <a:ea typeface="SimSun" pitchFamily="2" charset="-122"/>
                        </a:rPr>
                        <a:t>2009</a:t>
                      </a:r>
                      <a:r>
                        <a:rPr kumimoji="1" lang="ja-JP" altLang="en-US" sz="1400" b="1" i="0" u="none" strike="noStrike" cap="none" normalizeH="0" baseline="0" smtClean="0">
                          <a:ln>
                            <a:noFill/>
                          </a:ln>
                          <a:solidFill>
                            <a:schemeClr val="tx1"/>
                          </a:solidFill>
                          <a:effectLst/>
                          <a:latin typeface="Tw Cen MT" pitchFamily="34" charset="0"/>
                          <a:ea typeface="SimSun" pitchFamily="2" charset="-122"/>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w Cen MT" pitchFamily="34" charset="0"/>
                          <a:ea typeface="SimSun" pitchFamily="2" charset="-122"/>
                        </a:rPr>
                        <a:t>2010</a:t>
                      </a:r>
                      <a:r>
                        <a:rPr kumimoji="1" lang="ja-JP" altLang="en-US" sz="1400" b="1" i="0" u="none" strike="noStrike" cap="none" normalizeH="0" baseline="0" smtClean="0">
                          <a:ln>
                            <a:noFill/>
                          </a:ln>
                          <a:solidFill>
                            <a:schemeClr val="tx1"/>
                          </a:solidFill>
                          <a:effectLst/>
                          <a:latin typeface="Tw Cen MT" pitchFamily="34" charset="0"/>
                          <a:ea typeface="SimSun" pitchFamily="2" charset="-122"/>
                        </a:rPr>
                        <a:t>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charset="-128"/>
                          <a:ea typeface="ＭＳ Ｐゴシック" charset="-128"/>
                        </a:rPr>
                        <a:t>審査処理件数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258,471</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294,061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314,124</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349,623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370,291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charset="-128"/>
                          <a:ea typeface="ＭＳ Ｐゴシック" charset="-128"/>
                        </a:rPr>
                        <a:t>特許査定件数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129,071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146,383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159,961</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178,228</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205,652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BF1"/>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charset="-128"/>
                          <a:ea typeface="ＭＳ Ｐゴシック" charset="-128"/>
                        </a:rPr>
                        <a:t>拒絶査定件数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129,400</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147,678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154,163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171,396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164,639</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charset="-128"/>
                          <a:ea typeface="ＭＳ Ｐゴシック" charset="-128"/>
                        </a:rPr>
                        <a:t>特許査定率（％）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48.5</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48.9</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50.2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50.2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54.9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1CE"/>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charset="-128"/>
                          <a:ea typeface="ＭＳ Ｐゴシック" charset="-128"/>
                        </a:rPr>
                        <a:t>拒絶査定率（％）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51.5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51.1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49.8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49.8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ＭＳ Ｐゴシック" charset="-128"/>
                          <a:ea typeface="ＭＳ Ｐゴシック" charset="-128"/>
                        </a:rPr>
                        <a:t>45.1 </a:t>
                      </a:r>
                      <a:endParaRPr kumimoji="1" lang="ja-JP" altLang="en-US" sz="1400" b="0" i="0" u="none" strike="noStrike" cap="none" normalizeH="0" baseline="0" smtClean="0">
                        <a:ln>
                          <a:noFill/>
                        </a:ln>
                        <a:solidFill>
                          <a:srgbClr val="000000"/>
                        </a:solidFill>
                        <a:effectLst/>
                        <a:latin typeface="ＭＳ Ｐゴシック" charset="-128"/>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D3D3"/>
                    </a:solidFill>
                  </a:tcPr>
                </a:tc>
              </a:tr>
            </a:tbl>
          </a:graphicData>
        </a:graphic>
      </p:graphicFrame>
      <p:sp>
        <p:nvSpPr>
          <p:cNvPr id="49206" name="正方形/長方形 5"/>
          <p:cNvSpPr>
            <a:spLocks noChangeArrowheads="1"/>
          </p:cNvSpPr>
          <p:nvPr/>
        </p:nvSpPr>
        <p:spPr bwMode="auto">
          <a:xfrm>
            <a:off x="2889250" y="4910138"/>
            <a:ext cx="3100388" cy="307975"/>
          </a:xfrm>
          <a:prstGeom prst="rect">
            <a:avLst/>
          </a:prstGeom>
          <a:noFill/>
          <a:ln w="9525">
            <a:noFill/>
            <a:miter lim="800000"/>
            <a:headEnd/>
            <a:tailEnd/>
          </a:ln>
        </p:spPr>
        <p:txBody>
          <a:bodyPr wrap="none">
            <a:spAutoFit/>
          </a:bodyPr>
          <a:lstStyle/>
          <a:p>
            <a:r>
              <a:rPr lang="ja-JP" altLang="en-US" sz="1400">
                <a:latin typeface="ＭＳ Ｐゴシック" charset="-128"/>
                <a:ea typeface="ＭＳ Ｐゴシック" charset="-128"/>
              </a:rPr>
              <a:t>*</a:t>
            </a:r>
            <a:r>
              <a:rPr lang="zh-TW" altLang="en-US" sz="1400">
                <a:latin typeface="ＭＳ Ｐゴシック" charset="-128"/>
                <a:ea typeface="ＭＳ Ｐゴシック" charset="-128"/>
              </a:rPr>
              <a:t>特許行政年次報告書</a:t>
            </a:r>
            <a:r>
              <a:rPr lang="ja-JP" altLang="en-US" sz="1400">
                <a:latin typeface="ＭＳ Ｐゴシック" charset="-128"/>
                <a:ea typeface="ＭＳ Ｐゴシック" charset="-128"/>
              </a:rPr>
              <a:t>に基づいて作成</a:t>
            </a:r>
          </a:p>
        </p:txBody>
      </p:sp>
      <p:sp>
        <p:nvSpPr>
          <p:cNvPr id="7" name="正方形/長方形 6"/>
          <p:cNvSpPr/>
          <p:nvPr/>
        </p:nvSpPr>
        <p:spPr>
          <a:xfrm>
            <a:off x="666750" y="5635625"/>
            <a:ext cx="8135938" cy="922338"/>
          </a:xfrm>
          <a:prstGeom prst="rect">
            <a:avLst/>
          </a:prstGeom>
          <a:solidFill>
            <a:schemeClr val="accent1">
              <a:lumMod val="20000"/>
              <a:lumOff val="80000"/>
            </a:schemeClr>
          </a:solidFill>
          <a:ln>
            <a:solidFill>
              <a:schemeClr val="accent3">
                <a:lumMod val="20000"/>
                <a:lumOff val="80000"/>
              </a:schemeClr>
            </a:solidFill>
          </a:ln>
        </p:spPr>
        <p:txBody>
          <a:bodyPr>
            <a:spAutoFit/>
          </a:bodyPr>
          <a:lstStyle/>
          <a:p>
            <a:pPr>
              <a:defRPr/>
            </a:pPr>
            <a:r>
              <a:rPr lang="ja-JP" altLang="en-US" dirty="0">
                <a:latin typeface="ＭＳ Ｐゴシック" pitchFamily="50" charset="-128"/>
                <a:ea typeface="ＭＳ Ｐゴシック" pitchFamily="50" charset="-128"/>
              </a:rPr>
              <a:t>先行技術文献調査を行ない、その結果から出願案件の内容を見直し、公知技術との相違を盛り込むなどの対策に活用することで、事前に拒絶査定のリスクを軽減することが可能となる。</a:t>
            </a:r>
          </a:p>
        </p:txBody>
      </p:sp>
      <p:sp>
        <p:nvSpPr>
          <p:cNvPr id="49208" name="角丸四角形吹き出し 10"/>
          <p:cNvSpPr>
            <a:spLocks noChangeArrowheads="1"/>
          </p:cNvSpPr>
          <p:nvPr/>
        </p:nvSpPr>
        <p:spPr bwMode="auto">
          <a:xfrm>
            <a:off x="7832725" y="1628775"/>
            <a:ext cx="2073275" cy="1800225"/>
          </a:xfrm>
          <a:prstGeom prst="wedgeRoundRectCallout">
            <a:avLst>
              <a:gd name="adj1" fmla="val -61102"/>
              <a:gd name="adj2" fmla="val 43917"/>
              <a:gd name="adj3" fmla="val 16667"/>
            </a:avLst>
          </a:prstGeom>
          <a:solidFill>
            <a:srgbClr val="FEE8F2"/>
          </a:solidFill>
          <a:ln w="19050" algn="ctr">
            <a:solidFill>
              <a:srgbClr val="F5D3D3"/>
            </a:solidFill>
            <a:miter lim="800000"/>
            <a:headEnd/>
            <a:tailEnd/>
          </a:ln>
        </p:spPr>
        <p:txBody>
          <a:bodyPr anchor="ctr"/>
          <a:lstStyle/>
          <a:p>
            <a:r>
              <a:rPr lang="ja-JP" altLang="en-US">
                <a:latin typeface="ＭＳ Ｐゴシック" charset="-128"/>
                <a:ea typeface="ＭＳ Ｐゴシック" charset="-128"/>
              </a:rPr>
              <a:t>１年間に審査処理されるもののうち、半数弱が拒絶されている。</a:t>
            </a:r>
          </a:p>
        </p:txBody>
      </p:sp>
      <p:pic>
        <p:nvPicPr>
          <p:cNvPr id="49209" name="Picture 3"/>
          <p:cNvPicPr>
            <a:picLocks noChangeAspect="1" noChangeArrowheads="1"/>
          </p:cNvPicPr>
          <p:nvPr/>
        </p:nvPicPr>
        <p:blipFill>
          <a:blip r:embed="rId3"/>
          <a:srcRect/>
          <a:stretch>
            <a:fillRect/>
          </a:stretch>
        </p:blipFill>
        <p:spPr bwMode="auto">
          <a:xfrm>
            <a:off x="6538913" y="3429000"/>
            <a:ext cx="1366837" cy="1870075"/>
          </a:xfrm>
          <a:prstGeom prst="rect">
            <a:avLst/>
          </a:prstGeom>
          <a:noFill/>
          <a:ln w="9525">
            <a:noFill/>
            <a:miter lim="800000"/>
            <a:headEnd/>
            <a:tailEnd/>
          </a:ln>
        </p:spPr>
      </p:pic>
      <p:sp>
        <p:nvSpPr>
          <p:cNvPr id="12" name="下矢印 11"/>
          <p:cNvSpPr/>
          <p:nvPr/>
        </p:nvSpPr>
        <p:spPr>
          <a:xfrm>
            <a:off x="3406775" y="5294313"/>
            <a:ext cx="2016125" cy="366712"/>
          </a:xfrm>
          <a:prstGeom prst="downArrow">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49211" name="Text Box 7"/>
          <p:cNvSpPr txBox="1">
            <a:spLocks noChangeArrowheads="1"/>
          </p:cNvSpPr>
          <p:nvPr/>
        </p:nvSpPr>
        <p:spPr bwMode="auto">
          <a:xfrm>
            <a:off x="5715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ja-JP" sz="2800">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a:xfrm>
            <a:off x="920750" y="0"/>
            <a:ext cx="8832850" cy="990600"/>
          </a:xfrm>
        </p:spPr>
        <p:txBody>
          <a:bodyPr/>
          <a:lstStyle/>
          <a:p>
            <a:r>
              <a:rPr lang="ja-JP" altLang="en-US" sz="3600" smtClean="0">
                <a:solidFill>
                  <a:schemeClr val="tx1"/>
                </a:solidFill>
                <a:latin typeface="ＭＳ ゴシック" pitchFamily="49" charset="-128"/>
                <a:ea typeface="ＭＳ ゴシック" pitchFamily="49" charset="-128"/>
              </a:rPr>
              <a:t>　</a:t>
            </a:r>
            <a:r>
              <a:rPr lang="ja-JP" altLang="en-US" sz="3600" smtClean="0">
                <a:solidFill>
                  <a:schemeClr val="tx1"/>
                </a:solidFill>
                <a:latin typeface="ＭＳ Ｐゴシック" charset="-128"/>
                <a:ea typeface="ＭＳ Ｐゴシック" charset="-128"/>
              </a:rPr>
              <a:t>第３時限　目次</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B93E3E5B-6BCA-431D-A2C9-007DC5265486}" type="slidenum">
              <a:rPr lang="en-US" altLang="ja-JP"/>
              <a:pPr>
                <a:defRPr/>
              </a:pPr>
              <a:t>9</a:t>
            </a:fld>
            <a:endParaRPr lang="en-US" altLang="ja-JP"/>
          </a:p>
        </p:txBody>
      </p:sp>
      <p:pic>
        <p:nvPicPr>
          <p:cNvPr id="51203"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 name="Rectangle 6"/>
          <p:cNvSpPr txBox="1">
            <a:spLocks/>
          </p:cNvSpPr>
          <p:nvPr/>
        </p:nvSpPr>
        <p:spPr bwMode="auto">
          <a:xfrm>
            <a:off x="2649538" y="1341438"/>
            <a:ext cx="6983412" cy="5256212"/>
          </a:xfrm>
          <a:prstGeom prst="rect">
            <a:avLst/>
          </a:prstGeom>
          <a:noFill/>
          <a:ln>
            <a:solidFill>
              <a:schemeClr val="accent2"/>
            </a:solidFill>
            <a:miter lim="800000"/>
            <a:headEnd/>
            <a:tailEnd/>
          </a:ln>
          <a:extLst>
            <a:ext uri="{909E8E84-426E-40DD-AFC4-6F175D3DCCD1}"/>
          </a:extLst>
        </p:spPr>
        <p:txBody>
          <a:bodyPr>
            <a:normAutofit fontScale="92500"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marL="0" indent="0">
              <a:lnSpc>
                <a:spcPct val="90000"/>
              </a:lnSpc>
              <a:buFont typeface="Wingdings" pitchFamily="2" charset="2"/>
              <a:buNone/>
              <a:defRPr/>
            </a:pPr>
            <a:r>
              <a:rPr lang="ja-JP" altLang="en-US" sz="2400" b="1" dirty="0" smtClean="0"/>
              <a:t>３－１　研究活動と知的財産</a:t>
            </a:r>
          </a:p>
          <a:p>
            <a:pPr>
              <a:lnSpc>
                <a:spcPct val="90000"/>
              </a:lnSpc>
              <a:buFont typeface="Wingdings" pitchFamily="2" charset="2"/>
              <a:buChar char="l"/>
              <a:defRPr/>
            </a:pPr>
            <a:r>
              <a:rPr lang="ja-JP" altLang="en-US" sz="1400" b="1" dirty="0" smtClean="0"/>
              <a:t>研究ノートとは</a:t>
            </a:r>
            <a:endParaRPr lang="en-US" altLang="ja-JP" sz="1400" b="1" dirty="0" smtClean="0"/>
          </a:p>
          <a:p>
            <a:pPr>
              <a:lnSpc>
                <a:spcPct val="90000"/>
              </a:lnSpc>
              <a:buFont typeface="Wingdings" pitchFamily="2" charset="2"/>
              <a:buChar char="l"/>
              <a:defRPr/>
            </a:pPr>
            <a:r>
              <a:rPr lang="ja-JP" altLang="en-US" sz="1400" b="1" dirty="0" smtClean="0"/>
              <a:t>研究ノートの必要性</a:t>
            </a:r>
          </a:p>
          <a:p>
            <a:pPr>
              <a:lnSpc>
                <a:spcPct val="90000"/>
              </a:lnSpc>
              <a:buFont typeface="Wingdings" pitchFamily="2" charset="2"/>
              <a:buChar char="l"/>
              <a:defRPr/>
            </a:pPr>
            <a:r>
              <a:rPr lang="ja-JP" altLang="en-US" sz="1400" b="1" dirty="0" smtClean="0"/>
              <a:t>先行技術文献調査とは</a:t>
            </a:r>
            <a:endParaRPr lang="en-US" altLang="ja-JP" sz="1400" b="1" dirty="0" smtClean="0"/>
          </a:p>
          <a:p>
            <a:pPr>
              <a:lnSpc>
                <a:spcPct val="90000"/>
              </a:lnSpc>
              <a:buFont typeface="Wingdings" pitchFamily="2" charset="2"/>
              <a:buChar char="l"/>
              <a:defRPr/>
            </a:pPr>
            <a:r>
              <a:rPr lang="ja-JP" altLang="en-US" sz="1400" b="1" dirty="0" smtClean="0"/>
              <a:t>先行技術調査の必要性</a:t>
            </a:r>
            <a:endParaRPr lang="en-US" altLang="ja-JP" sz="1400" b="1" dirty="0" smtClean="0"/>
          </a:p>
          <a:p>
            <a:pPr>
              <a:lnSpc>
                <a:spcPct val="90000"/>
              </a:lnSpc>
              <a:buFont typeface="Wingdings" pitchFamily="2" charset="2"/>
              <a:buChar char="l"/>
              <a:defRPr/>
            </a:pPr>
            <a:r>
              <a:rPr lang="ja-JP" altLang="en-US" sz="1400" b="1" dirty="0" smtClean="0"/>
              <a:t>特許出願すれば、特許となるか</a:t>
            </a:r>
            <a:endParaRPr lang="en-US" altLang="ja-JP" sz="1400" b="1" dirty="0" smtClean="0"/>
          </a:p>
          <a:p>
            <a:pPr marL="0" indent="0">
              <a:lnSpc>
                <a:spcPct val="90000"/>
              </a:lnSpc>
              <a:buFont typeface="Wingdings" pitchFamily="2" charset="2"/>
              <a:buNone/>
              <a:defRPr/>
            </a:pPr>
            <a:r>
              <a:rPr lang="ja-JP" altLang="en-US" sz="1600" b="1" dirty="0" smtClean="0"/>
              <a:t>３－２　先行技術文献調査の方法</a:t>
            </a:r>
            <a:endParaRPr lang="en-US" altLang="ja-JP" sz="1600" b="1" dirty="0" smtClean="0"/>
          </a:p>
          <a:p>
            <a:pPr>
              <a:lnSpc>
                <a:spcPct val="90000"/>
              </a:lnSpc>
              <a:buFont typeface="Wingdings" pitchFamily="2" charset="2"/>
              <a:buChar char="l"/>
              <a:defRPr/>
            </a:pPr>
            <a:r>
              <a:rPr lang="ja-JP" altLang="en-US" sz="1400" b="1" dirty="0" smtClean="0">
                <a:solidFill>
                  <a:srgbClr val="FF0000"/>
                </a:solidFill>
              </a:rPr>
              <a:t>特許庁が提供する主な先行技術文献調査手法</a:t>
            </a:r>
            <a:endParaRPr lang="en-US" altLang="ja-JP" sz="1400" b="1" dirty="0" smtClean="0">
              <a:solidFill>
                <a:srgbClr val="FF0000"/>
              </a:solidFill>
            </a:endParaRPr>
          </a:p>
          <a:p>
            <a:pPr>
              <a:lnSpc>
                <a:spcPct val="90000"/>
              </a:lnSpc>
              <a:buFont typeface="Wingdings" pitchFamily="2" charset="2"/>
              <a:buChar char="l"/>
              <a:defRPr/>
            </a:pPr>
            <a:r>
              <a:rPr lang="zh-TW" altLang="en-US" sz="1400" b="1" dirty="0" smtClean="0">
                <a:solidFill>
                  <a:srgbClr val="FF0000"/>
                </a:solidFill>
              </a:rPr>
              <a:t>ＩＰＣ（国際特許分類）</a:t>
            </a:r>
            <a:endParaRPr lang="en-US" altLang="zh-TW"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ＦＩ（ファイルインデックス）</a:t>
            </a:r>
            <a:endParaRPr lang="en-US" altLang="ja-JP"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Ｆターム</a:t>
            </a:r>
            <a:endParaRPr lang="en-US" altLang="ja-JP"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特許情報へのアクセス</a:t>
            </a:r>
            <a:endParaRPr lang="en-US" altLang="ja-JP" sz="1400" b="1" dirty="0" smtClean="0">
              <a:solidFill>
                <a:srgbClr val="FF0000"/>
              </a:solidFill>
            </a:endParaRPr>
          </a:p>
          <a:p>
            <a:pPr>
              <a:lnSpc>
                <a:spcPct val="90000"/>
              </a:lnSpc>
              <a:buFont typeface="Wingdings" pitchFamily="2" charset="2"/>
              <a:buChar char="l"/>
              <a:defRPr/>
            </a:pPr>
            <a:r>
              <a:rPr lang="ja-JP" altLang="en-US" sz="1400" b="1" dirty="0" smtClean="0">
                <a:solidFill>
                  <a:srgbClr val="FF0000"/>
                </a:solidFill>
              </a:rPr>
              <a:t>パテントマップガイダンスの利用</a:t>
            </a:r>
            <a:endParaRPr lang="en-US" altLang="ja-JP" sz="1400" b="1" dirty="0" smtClean="0">
              <a:solidFill>
                <a:srgbClr val="FF0000"/>
              </a:solidFill>
            </a:endParaRPr>
          </a:p>
          <a:p>
            <a:pPr marL="0" indent="0">
              <a:lnSpc>
                <a:spcPct val="90000"/>
              </a:lnSpc>
              <a:buFont typeface="Wingdings" pitchFamily="2" charset="2"/>
              <a:buNone/>
              <a:defRPr/>
            </a:pPr>
            <a:r>
              <a:rPr lang="ja-JP" altLang="en-US" sz="1600" b="1" dirty="0" smtClean="0"/>
              <a:t>３－３　先行文献調査の具体例</a:t>
            </a:r>
            <a:endParaRPr lang="en-US" altLang="ja-JP" sz="1600" b="1" dirty="0" smtClean="0"/>
          </a:p>
          <a:p>
            <a:pPr>
              <a:lnSpc>
                <a:spcPct val="90000"/>
              </a:lnSpc>
              <a:buFont typeface="Wingdings" pitchFamily="2" charset="2"/>
              <a:buChar char="l"/>
              <a:defRPr/>
            </a:pPr>
            <a:r>
              <a:rPr lang="ja-JP" altLang="en-US" sz="1400" b="1" dirty="0" smtClean="0"/>
              <a:t>検索の例１（特許検索）</a:t>
            </a:r>
            <a:endParaRPr lang="en-US" altLang="ja-JP" sz="1400" b="1" dirty="0" smtClean="0"/>
          </a:p>
          <a:p>
            <a:pPr>
              <a:lnSpc>
                <a:spcPct val="90000"/>
              </a:lnSpc>
              <a:buFont typeface="Wingdings" pitchFamily="2" charset="2"/>
              <a:buChar char="l"/>
              <a:defRPr/>
            </a:pPr>
            <a:r>
              <a:rPr lang="ja-JP" altLang="en-US" sz="1400" b="1" dirty="0" smtClean="0"/>
              <a:t>検索の例２（特許検索）</a:t>
            </a:r>
            <a:endParaRPr lang="en-US" altLang="ja-JP" sz="1400" b="1" dirty="0" smtClean="0"/>
          </a:p>
          <a:p>
            <a:pPr>
              <a:lnSpc>
                <a:spcPct val="90000"/>
              </a:lnSpc>
              <a:buFont typeface="Wingdings" pitchFamily="2" charset="2"/>
              <a:buChar char="l"/>
              <a:defRPr/>
            </a:pPr>
            <a:r>
              <a:rPr lang="ja-JP" altLang="en-US" sz="1400" b="1" dirty="0" smtClean="0"/>
              <a:t>検索の例３</a:t>
            </a:r>
            <a:r>
              <a:rPr lang="en-US" altLang="ja-JP" sz="1400" b="1" dirty="0" smtClean="0"/>
              <a:t>(</a:t>
            </a:r>
            <a:r>
              <a:rPr lang="ja-JP" altLang="en-US" sz="1400" b="1" dirty="0" smtClean="0"/>
              <a:t>商標検索</a:t>
            </a:r>
            <a:r>
              <a:rPr lang="en-US" altLang="ja-JP" sz="1400" b="1" dirty="0" smtClean="0"/>
              <a:t>)</a:t>
            </a:r>
          </a:p>
          <a:p>
            <a:pPr>
              <a:lnSpc>
                <a:spcPct val="90000"/>
              </a:lnSpc>
              <a:buFont typeface="Wingdings" pitchFamily="2" charset="2"/>
              <a:buChar char="l"/>
              <a:defRPr/>
            </a:pPr>
            <a:r>
              <a:rPr lang="ja-JP" altLang="en-US" sz="1400" b="1" dirty="0" smtClean="0"/>
              <a:t>検索の例４（意匠検索）</a:t>
            </a:r>
            <a:endParaRPr lang="en-US" altLang="ja-JP" sz="1400" b="1" dirty="0" smtClean="0"/>
          </a:p>
          <a:p>
            <a:pPr marL="0" indent="0">
              <a:lnSpc>
                <a:spcPct val="90000"/>
              </a:lnSpc>
              <a:buClr>
                <a:srgbClr val="FEB80A"/>
              </a:buClr>
              <a:buFont typeface="Wingdings" pitchFamily="2" charset="2"/>
              <a:buNone/>
              <a:defRPr/>
            </a:pPr>
            <a:r>
              <a:rPr lang="ja-JP" altLang="en-US" sz="1600" b="1" dirty="0" smtClean="0"/>
              <a:t>３－４　外国における特許情報のアクセス</a:t>
            </a:r>
            <a:endParaRPr lang="en-US" altLang="ja-JP" sz="1200" b="1" dirty="0" smtClean="0"/>
          </a:p>
          <a:p>
            <a:pPr>
              <a:lnSpc>
                <a:spcPct val="90000"/>
              </a:lnSpc>
              <a:buFont typeface="Wingdings" pitchFamily="2" charset="2"/>
              <a:buChar char="l"/>
              <a:defRPr/>
            </a:pPr>
            <a:r>
              <a:rPr lang="ja-JP" altLang="en-US" sz="1500" b="1" dirty="0" smtClean="0"/>
              <a:t>参考資料</a:t>
            </a:r>
            <a:endParaRPr lang="en-US" altLang="ja-JP" sz="1500" b="1" dirty="0" smtClean="0"/>
          </a:p>
          <a:p>
            <a:pPr>
              <a:lnSpc>
                <a:spcPct val="90000"/>
              </a:lnSpc>
              <a:buFont typeface="Wingdings" pitchFamily="2" charset="2"/>
              <a:buChar char="l"/>
              <a:defRPr/>
            </a:pPr>
            <a:endParaRPr lang="ja-JP" altLang="en-US" sz="1800" b="1" dirty="0" smtClean="0"/>
          </a:p>
          <a:p>
            <a:pPr>
              <a:lnSpc>
                <a:spcPct val="90000"/>
              </a:lnSpc>
              <a:defRPr/>
            </a:pPr>
            <a:endParaRPr lang="ja-JP" altLang="en-US" sz="1800" b="1" dirty="0" smtClean="0"/>
          </a:p>
          <a:p>
            <a:pPr>
              <a:lnSpc>
                <a:spcPct val="90000"/>
              </a:lnSpc>
              <a:buFont typeface="Wingdings" pitchFamily="2" charset="2"/>
              <a:buChar char="l"/>
              <a:defRPr/>
            </a:pPr>
            <a:endParaRPr lang="ja-JP" altLang="en-US" sz="1800" b="1" dirty="0" smtClean="0"/>
          </a:p>
          <a:p>
            <a:pPr>
              <a:lnSpc>
                <a:spcPct val="90000"/>
              </a:lnSpc>
              <a:buFont typeface="Wingdings" pitchFamily="2" charset="2"/>
              <a:buChar char="l"/>
              <a:defRPr/>
            </a:pPr>
            <a:endParaRPr lang="en-US" altLang="ja-JP" sz="1800" b="1" dirty="0" smtClean="0"/>
          </a:p>
          <a:p>
            <a:pPr>
              <a:lnSpc>
                <a:spcPct val="90000"/>
              </a:lnSpc>
              <a:buFont typeface="Wingdings" pitchFamily="2" charset="2"/>
              <a:buChar char="l"/>
              <a:defRPr/>
            </a:pPr>
            <a:endParaRPr lang="ja-JP" altLang="en-US" sz="1800" b="1" dirty="0" smtClean="0"/>
          </a:p>
          <a:p>
            <a:pPr>
              <a:lnSpc>
                <a:spcPct val="90000"/>
              </a:lnSpc>
              <a:buFont typeface="Wingdings" pitchFamily="2" charset="2"/>
              <a:buChar char="l"/>
              <a:defRPr/>
            </a:pPr>
            <a:endParaRPr lang="ja-JP" altLang="en-US" sz="1800" b="1" dirty="0" smtClean="0"/>
          </a:p>
          <a:p>
            <a:pPr>
              <a:lnSpc>
                <a:spcPct val="90000"/>
              </a:lnSpc>
              <a:defRPr/>
            </a:pPr>
            <a:endParaRPr lang="ja-JP" altLang="en-US"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10_木村　テンプレート">
      <a:majorFont>
        <a:latin typeface=""/>
        <a:ea typeface=""/>
        <a:cs typeface=""/>
      </a:majorFont>
      <a:minorFont>
        <a:latin typeface=""/>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26</TotalTime>
  <Words>12664</Words>
  <Application>Microsoft Office PowerPoint</Application>
  <PresentationFormat>A4 210 x 297 mm</PresentationFormat>
  <Paragraphs>919</Paragraphs>
  <Slides>58</Slides>
  <Notes>58</Notes>
  <HiddenSlides>0</HiddenSlides>
  <MMClips>0</MMClips>
  <ScaleCrop>false</ScaleCrop>
  <HeadingPairs>
    <vt:vector size="6" baseType="variant">
      <vt:variant>
        <vt:lpstr>使用されているフォント</vt:lpstr>
      </vt:variant>
      <vt:variant>
        <vt:i4>13</vt:i4>
      </vt:variant>
      <vt:variant>
        <vt:lpstr>デザイン テンプレート</vt:lpstr>
      </vt:variant>
      <vt:variant>
        <vt:i4>31</vt:i4>
      </vt:variant>
      <vt:variant>
        <vt:lpstr>スライド タイトル</vt:lpstr>
      </vt:variant>
      <vt:variant>
        <vt:i4>58</vt:i4>
      </vt:variant>
    </vt:vector>
  </HeadingPairs>
  <TitlesOfParts>
    <vt:vector size="102" baseType="lpstr">
      <vt:lpstr>Tw Cen MT</vt:lpstr>
      <vt:lpstr>SimSun</vt:lpstr>
      <vt:lpstr>Arial</vt:lpstr>
      <vt:lpstr>ＭＳ Ｐゴシック</vt:lpstr>
      <vt:lpstr>Wingdings</vt:lpstr>
      <vt:lpstr>Wingdings 2</vt:lpstr>
      <vt:lpstr>Calibri</vt:lpstr>
      <vt:lpstr>ＭＳ ゴシック</vt:lpstr>
      <vt:lpstr>Times New Roman</vt:lpstr>
      <vt:lpstr>FC平成丸ゴシック体</vt:lpstr>
      <vt:lpstr>HG丸ｺﾞｼｯｸM-PRO</vt:lpstr>
      <vt:lpstr>HGPｺﾞｼｯｸE</vt:lpstr>
      <vt:lpstr>Verdana</vt:lpstr>
      <vt:lpstr>10_木村　テンプレート</vt:lpstr>
      <vt:lpstr>1_木村　テンプレート</vt:lpstr>
      <vt:lpstr>2_木村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スライド 1</vt:lpstr>
      <vt:lpstr>第３時限　研究活動と知的財産（１）</vt:lpstr>
      <vt:lpstr>　第３時限　目次</vt:lpstr>
      <vt:lpstr>スライド 4</vt:lpstr>
      <vt:lpstr>スライド 5</vt:lpstr>
      <vt:lpstr>先行技術文献調査とは</vt:lpstr>
      <vt:lpstr>スライド 7</vt:lpstr>
      <vt:lpstr>特許出願すれば、特許となるか？</vt:lpstr>
      <vt:lpstr>　第３時限　目次</vt:lpstr>
      <vt:lpstr>ＩＰＤＬで用いる検索キー</vt:lpstr>
      <vt:lpstr>ＩＰＣ（国際特許分類）</vt:lpstr>
      <vt:lpstr>　　　　ＦＩ（ファイルインデックス）</vt:lpstr>
      <vt:lpstr>スライド 13</vt:lpstr>
      <vt:lpstr>スライド 14</vt:lpstr>
      <vt:lpstr>パテントマップガイダンスの利用</vt:lpstr>
      <vt:lpstr>　第３時限　目次</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　検索の例３（商標検索）</vt:lpstr>
      <vt:lpstr>検索の例３（商標検索）</vt:lpstr>
      <vt:lpstr>　検索の例３（商標検索）</vt:lpstr>
      <vt:lpstr>　検索の例３（商標検索）</vt:lpstr>
      <vt:lpstr>　検索の例３（商標検索）</vt:lpstr>
      <vt:lpstr>　検索の例４（意匠検索）</vt:lpstr>
      <vt:lpstr>　検索の例４（意匠検索）</vt:lpstr>
      <vt:lpstr>　検索の例４（意匠検索）</vt:lpstr>
      <vt:lpstr>　検索の例４（意匠検索）</vt:lpstr>
      <vt:lpstr>　第３時限　目次</vt:lpstr>
      <vt:lpstr>米国における特許情報のアクセス</vt:lpstr>
      <vt:lpstr>欧州における特許情報のアクセス</vt:lpstr>
      <vt:lpstr>中国における特許情報のアクセス</vt:lpstr>
      <vt:lpstr>韓国における特許情報のアクセス</vt:lpstr>
      <vt:lpstr>参考資料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15</cp:revision>
  <dcterms:created xsi:type="dcterms:W3CDTF">2012-08-22T07:48:13Z</dcterms:created>
  <dcterms:modified xsi:type="dcterms:W3CDTF">2013-04-09T12:13:38Z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