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 id="2147483853" r:id="rId2"/>
  </p:sldMasterIdLst>
  <p:notesMasterIdLst>
    <p:notesMasterId r:id="rId27"/>
  </p:notesMasterIdLst>
  <p:handoutMasterIdLst>
    <p:handoutMasterId r:id="rId28"/>
  </p:handoutMasterIdLst>
  <p:sldIdLst>
    <p:sldId id="309" r:id="rId3"/>
    <p:sldId id="256" r:id="rId4"/>
    <p:sldId id="283" r:id="rId5"/>
    <p:sldId id="287" r:id="rId6"/>
    <p:sldId id="288" r:id="rId7"/>
    <p:sldId id="307" r:id="rId8"/>
    <p:sldId id="289" r:id="rId9"/>
    <p:sldId id="290" r:id="rId10"/>
    <p:sldId id="294" r:id="rId11"/>
    <p:sldId id="291" r:id="rId12"/>
    <p:sldId id="301" r:id="rId13"/>
    <p:sldId id="305" r:id="rId14"/>
    <p:sldId id="293" r:id="rId15"/>
    <p:sldId id="302" r:id="rId16"/>
    <p:sldId id="295" r:id="rId17"/>
    <p:sldId id="273" r:id="rId18"/>
    <p:sldId id="274" r:id="rId19"/>
    <p:sldId id="275" r:id="rId20"/>
    <p:sldId id="276" r:id="rId21"/>
    <p:sldId id="277" r:id="rId22"/>
    <p:sldId id="286" r:id="rId23"/>
    <p:sldId id="304" r:id="rId24"/>
    <p:sldId id="308" r:id="rId25"/>
    <p:sldId id="299" r:id="rId26"/>
  </p:sldIdLst>
  <p:sldSz cx="9906000" cy="6858000" type="A4"/>
  <p:notesSz cx="6805613" cy="9939338"/>
  <p:defaultTextStyle>
    <a:defPPr>
      <a:defRPr lang="en-US"/>
    </a:defPPr>
    <a:lvl1pPr algn="l" rtl="0" fontAlgn="base">
      <a:spcBef>
        <a:spcPct val="0"/>
      </a:spcBef>
      <a:spcAft>
        <a:spcPct val="0"/>
      </a:spcAft>
      <a:defRPr kumimoji="1" kern="1200">
        <a:solidFill>
          <a:schemeClr val="tx1"/>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B998F"/>
    <a:srgbClr val="FFFFCC"/>
    <a:srgbClr val="E8E8E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35" autoAdjust="0"/>
    <p:restoredTop sz="68525" autoAdjust="0"/>
  </p:normalViewPr>
  <p:slideViewPr>
    <p:cSldViewPr>
      <p:cViewPr varScale="1">
        <p:scale>
          <a:sx n="66" d="100"/>
          <a:sy n="66" d="100"/>
        </p:scale>
        <p:origin x="-942" y="-96"/>
      </p:cViewPr>
      <p:guideLst>
        <p:guide orient="horz" pos="2160"/>
        <p:guide pos="3120"/>
      </p:guideLst>
    </p:cSldViewPr>
  </p:slideViewPr>
  <p:notesTextViewPr>
    <p:cViewPr>
      <p:scale>
        <a:sx n="125" d="100"/>
        <a:sy n="125" d="100"/>
      </p:scale>
      <p:origin x="0" y="0"/>
    </p:cViewPr>
  </p:notesTextViewPr>
  <p:notesViewPr>
    <p:cSldViewPr>
      <p:cViewPr varScale="1">
        <p:scale>
          <a:sx n="75" d="100"/>
          <a:sy n="75" d="100"/>
        </p:scale>
        <p:origin x="-2928" y="-102"/>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image" Target="../media/image28.em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E2383-28B1-4B3C-BEE7-2662DEE4EA83}" type="doc">
      <dgm:prSet loTypeId="urn:microsoft.com/office/officeart/2005/8/layout/process5" loCatId="process" qsTypeId="urn:microsoft.com/office/officeart/2005/8/quickstyle/simple1#3" qsCatId="simple" csTypeId="urn:microsoft.com/office/officeart/2005/8/colors/accent1_1" csCatId="accent1" phldr="1"/>
      <dgm:spPr/>
      <dgm:t>
        <a:bodyPr/>
        <a:lstStyle/>
        <a:p>
          <a:endParaRPr kumimoji="1" lang="ja-JP" altLang="en-US"/>
        </a:p>
      </dgm:t>
    </dgm:pt>
    <dgm:pt modelId="{5580DDF6-DD24-4EB5-8E6A-E438B64288D9}">
      <dgm:prSet phldrT="[テキスト]" custT="1"/>
      <dgm:spPr>
        <a:solidFill>
          <a:schemeClr val="accent1">
            <a:lumMod val="20000"/>
            <a:lumOff val="80000"/>
          </a:schemeClr>
        </a:solidFill>
      </dgm:spPr>
      <dgm:t>
        <a:bodyPr/>
        <a:lstStyle/>
        <a:p>
          <a:r>
            <a:rPr kumimoji="1" lang="ja-JP" altLang="en-US" sz="1800" dirty="0" smtClean="0">
              <a:latin typeface="ＭＳ Ｐゴシック" pitchFamily="50" charset="-128"/>
              <a:ea typeface="ＭＳ Ｐゴシック" pitchFamily="50" charset="-128"/>
            </a:rPr>
            <a:t>１．目的の明確化</a:t>
          </a:r>
          <a:endParaRPr kumimoji="1" lang="ja-JP" altLang="en-US" sz="1800" dirty="0">
            <a:latin typeface="ＭＳ Ｐゴシック" pitchFamily="50" charset="-128"/>
            <a:ea typeface="ＭＳ Ｐゴシック" pitchFamily="50" charset="-128"/>
          </a:endParaRPr>
        </a:p>
      </dgm:t>
    </dgm:pt>
    <dgm:pt modelId="{327A164A-4156-4482-B814-F3F0CB773172}" type="parTrans" cxnId="{7EDD7547-5895-430D-928E-75FF3F1E6253}">
      <dgm:prSet/>
      <dgm:spPr/>
      <dgm:t>
        <a:bodyPr/>
        <a:lstStyle/>
        <a:p>
          <a:endParaRPr kumimoji="1" lang="ja-JP" altLang="en-US"/>
        </a:p>
      </dgm:t>
    </dgm:pt>
    <dgm:pt modelId="{D1A4ABDD-1875-4613-9A3A-A34AE6BA9B0A}" type="sibTrans" cxnId="{7EDD7547-5895-430D-928E-75FF3F1E6253}">
      <dgm:prSet/>
      <dgm:spPr/>
      <dgm:t>
        <a:bodyPr/>
        <a:lstStyle/>
        <a:p>
          <a:endParaRPr kumimoji="1" lang="ja-JP" altLang="en-US"/>
        </a:p>
      </dgm:t>
    </dgm:pt>
    <dgm:pt modelId="{E5B84A66-43F8-4043-8AFE-59476267BE6A}">
      <dgm:prSet phldrT="[テキスト]" custT="1"/>
      <dgm:spPr>
        <a:solidFill>
          <a:schemeClr val="accent2">
            <a:lumMod val="20000"/>
            <a:lumOff val="80000"/>
          </a:schemeClr>
        </a:solidFill>
      </dgm:spPr>
      <dgm:t>
        <a:bodyPr/>
        <a:lstStyle/>
        <a:p>
          <a:r>
            <a:rPr kumimoji="1" lang="ja-JP" altLang="en-US" sz="1800" dirty="0" smtClean="0">
              <a:latin typeface="ＭＳ Ｐゴシック" pitchFamily="50" charset="-128"/>
              <a:ea typeface="ＭＳ Ｐゴシック" pitchFamily="50" charset="-128"/>
            </a:rPr>
            <a:t>２．調査設計、分析項目の設定</a:t>
          </a:r>
          <a:endParaRPr kumimoji="1" lang="ja-JP" altLang="en-US" sz="1800" dirty="0">
            <a:latin typeface="ＭＳ Ｐゴシック" pitchFamily="50" charset="-128"/>
            <a:ea typeface="ＭＳ Ｐゴシック" pitchFamily="50" charset="-128"/>
          </a:endParaRPr>
        </a:p>
      </dgm:t>
    </dgm:pt>
    <dgm:pt modelId="{74F5D641-3860-46E3-901E-221E3B4D03DA}" type="parTrans" cxnId="{93998612-9D81-4443-BF14-DD4CA5D4EFB8}">
      <dgm:prSet/>
      <dgm:spPr/>
      <dgm:t>
        <a:bodyPr/>
        <a:lstStyle/>
        <a:p>
          <a:endParaRPr kumimoji="1" lang="ja-JP" altLang="en-US"/>
        </a:p>
      </dgm:t>
    </dgm:pt>
    <dgm:pt modelId="{132D8F9E-CFC8-42AE-96D2-BD44FB02E128}" type="sibTrans" cxnId="{93998612-9D81-4443-BF14-DD4CA5D4EFB8}">
      <dgm:prSet/>
      <dgm:spPr/>
      <dgm:t>
        <a:bodyPr/>
        <a:lstStyle/>
        <a:p>
          <a:endParaRPr kumimoji="1" lang="ja-JP" altLang="en-US"/>
        </a:p>
      </dgm:t>
    </dgm:pt>
    <dgm:pt modelId="{A139F199-19BE-4B37-AFA5-6DDB3FC4A044}">
      <dgm:prSet phldrT="[テキスト]" custT="1"/>
      <dgm:spPr>
        <a:solidFill>
          <a:schemeClr val="accent3">
            <a:lumMod val="20000"/>
            <a:lumOff val="80000"/>
          </a:schemeClr>
        </a:solidFill>
      </dgm:spPr>
      <dgm:t>
        <a:bodyPr/>
        <a:lstStyle/>
        <a:p>
          <a:r>
            <a:rPr kumimoji="1" lang="ja-JP" altLang="en-US" sz="1800" dirty="0" smtClean="0">
              <a:latin typeface="ＭＳ Ｐゴシック" pitchFamily="50" charset="-128"/>
              <a:ea typeface="ＭＳ Ｐゴシック" pitchFamily="50" charset="-128"/>
            </a:rPr>
            <a:t>３．自身での作成の必要性検討</a:t>
          </a:r>
          <a:endParaRPr kumimoji="1" lang="ja-JP" altLang="en-US" sz="1800" dirty="0">
            <a:latin typeface="ＭＳ Ｐゴシック" pitchFamily="50" charset="-128"/>
            <a:ea typeface="ＭＳ Ｐゴシック" pitchFamily="50" charset="-128"/>
          </a:endParaRPr>
        </a:p>
      </dgm:t>
    </dgm:pt>
    <dgm:pt modelId="{15847A1F-03FD-434B-82C4-0B276CA1C712}" type="parTrans" cxnId="{2FBEFE35-821F-4840-9E11-4C937AC38C43}">
      <dgm:prSet/>
      <dgm:spPr/>
      <dgm:t>
        <a:bodyPr/>
        <a:lstStyle/>
        <a:p>
          <a:endParaRPr kumimoji="1" lang="ja-JP" altLang="en-US"/>
        </a:p>
      </dgm:t>
    </dgm:pt>
    <dgm:pt modelId="{C7F8E4B1-87FA-4F60-A611-47EB452A6E21}" type="sibTrans" cxnId="{2FBEFE35-821F-4840-9E11-4C937AC38C43}">
      <dgm:prSet/>
      <dgm:spPr/>
      <dgm:t>
        <a:bodyPr/>
        <a:lstStyle/>
        <a:p>
          <a:endParaRPr kumimoji="1" lang="ja-JP" altLang="en-US"/>
        </a:p>
      </dgm:t>
    </dgm:pt>
    <dgm:pt modelId="{87C64BEF-570A-4F50-83DE-39C43C138DD3}">
      <dgm:prSet phldrT="[テキスト]" custT="1"/>
      <dgm:spPr>
        <a:solidFill>
          <a:schemeClr val="accent1">
            <a:lumMod val="20000"/>
            <a:lumOff val="80000"/>
          </a:schemeClr>
        </a:solidFill>
      </dgm:spPr>
      <dgm:t>
        <a:bodyPr/>
        <a:lstStyle/>
        <a:p>
          <a:pPr algn="l"/>
          <a:r>
            <a:rPr kumimoji="1" lang="ja-JP" altLang="en-US" sz="1800" dirty="0" smtClean="0">
              <a:latin typeface="ＭＳ Ｐゴシック" pitchFamily="50" charset="-128"/>
              <a:ea typeface="ＭＳ Ｐゴシック" pitchFamily="50" charset="-128"/>
            </a:rPr>
            <a:t>４．特許情報の収集、　基礎データの作成</a:t>
          </a:r>
          <a:endParaRPr kumimoji="1" lang="ja-JP" altLang="en-US" sz="1800" dirty="0">
            <a:latin typeface="ＭＳ Ｐゴシック" pitchFamily="50" charset="-128"/>
            <a:ea typeface="ＭＳ Ｐゴシック" pitchFamily="50" charset="-128"/>
          </a:endParaRPr>
        </a:p>
      </dgm:t>
    </dgm:pt>
    <dgm:pt modelId="{9B31B276-75FA-4C5D-9EFC-EE7773685EA1}" type="parTrans" cxnId="{F41DB9F1-534B-4E8E-A3A2-C8C1F3554AAA}">
      <dgm:prSet/>
      <dgm:spPr/>
      <dgm:t>
        <a:bodyPr/>
        <a:lstStyle/>
        <a:p>
          <a:endParaRPr kumimoji="1" lang="ja-JP" altLang="en-US"/>
        </a:p>
      </dgm:t>
    </dgm:pt>
    <dgm:pt modelId="{AE0381A3-1562-4492-B4DE-5C451A904DBB}" type="sibTrans" cxnId="{F41DB9F1-534B-4E8E-A3A2-C8C1F3554AAA}">
      <dgm:prSet/>
      <dgm:spPr/>
      <dgm:t>
        <a:bodyPr/>
        <a:lstStyle/>
        <a:p>
          <a:endParaRPr kumimoji="1" lang="ja-JP" altLang="en-US"/>
        </a:p>
      </dgm:t>
    </dgm:pt>
    <dgm:pt modelId="{27028BB6-B017-4518-958C-FE79B9DCFB45}">
      <dgm:prSet phldrT="[テキスト]" custT="1"/>
      <dgm:spPr>
        <a:solidFill>
          <a:schemeClr val="accent2">
            <a:lumMod val="20000"/>
            <a:lumOff val="80000"/>
          </a:schemeClr>
        </a:solidFill>
      </dgm:spPr>
      <dgm:t>
        <a:bodyPr/>
        <a:lstStyle/>
        <a:p>
          <a:r>
            <a:rPr kumimoji="1" lang="ja-JP" altLang="en-US" sz="1800" dirty="0" smtClean="0">
              <a:latin typeface="ＭＳ Ｐゴシック" pitchFamily="50" charset="-128"/>
              <a:ea typeface="ＭＳ Ｐゴシック" pitchFamily="50" charset="-128"/>
            </a:rPr>
            <a:t>５．特許マップ・出願動向作成</a:t>
          </a:r>
          <a:endParaRPr kumimoji="1" lang="ja-JP" altLang="en-US" sz="1800" dirty="0">
            <a:latin typeface="ＭＳ Ｐゴシック" pitchFamily="50" charset="-128"/>
            <a:ea typeface="ＭＳ Ｐゴシック" pitchFamily="50" charset="-128"/>
          </a:endParaRPr>
        </a:p>
      </dgm:t>
    </dgm:pt>
    <dgm:pt modelId="{4B715612-A52A-46A2-B55D-D946A13C77AD}" type="parTrans" cxnId="{C62AFD57-5A6B-461C-BC04-07EE1ED21820}">
      <dgm:prSet/>
      <dgm:spPr/>
      <dgm:t>
        <a:bodyPr/>
        <a:lstStyle/>
        <a:p>
          <a:endParaRPr kumimoji="1" lang="ja-JP" altLang="en-US"/>
        </a:p>
      </dgm:t>
    </dgm:pt>
    <dgm:pt modelId="{60D89A37-E685-47B8-9F39-CAACAF71E61E}" type="sibTrans" cxnId="{C62AFD57-5A6B-461C-BC04-07EE1ED21820}">
      <dgm:prSet/>
      <dgm:spPr/>
      <dgm:t>
        <a:bodyPr/>
        <a:lstStyle/>
        <a:p>
          <a:endParaRPr kumimoji="1" lang="ja-JP" altLang="en-US"/>
        </a:p>
      </dgm:t>
    </dgm:pt>
    <dgm:pt modelId="{6F20FB79-ACFF-4FFC-AA4F-A06FFF71B351}">
      <dgm:prSet phldrT="[テキスト]" custT="1"/>
      <dgm:spPr>
        <a:solidFill>
          <a:schemeClr val="accent3">
            <a:lumMod val="20000"/>
            <a:lumOff val="80000"/>
          </a:schemeClr>
        </a:solidFill>
      </dgm:spPr>
      <dgm:t>
        <a:bodyPr/>
        <a:lstStyle/>
        <a:p>
          <a:r>
            <a:rPr kumimoji="1" lang="ja-JP" altLang="en-US" sz="1800" dirty="0" smtClean="0">
              <a:latin typeface="ＭＳ Ｐゴシック" pitchFamily="50" charset="-128"/>
              <a:ea typeface="ＭＳ Ｐゴシック" pitchFamily="50" charset="-128"/>
            </a:rPr>
            <a:t>６．特許マップ・出願動向分析</a:t>
          </a:r>
          <a:endParaRPr kumimoji="1" lang="ja-JP" altLang="en-US" sz="1800" dirty="0">
            <a:latin typeface="ＭＳ Ｐゴシック" pitchFamily="50" charset="-128"/>
            <a:ea typeface="ＭＳ Ｐゴシック" pitchFamily="50" charset="-128"/>
          </a:endParaRPr>
        </a:p>
      </dgm:t>
    </dgm:pt>
    <dgm:pt modelId="{84CFA475-6937-422F-AB72-72DB2A0CD6F1}" type="parTrans" cxnId="{571E32BA-2354-40F0-9B98-827AE2C67B9D}">
      <dgm:prSet/>
      <dgm:spPr/>
      <dgm:t>
        <a:bodyPr/>
        <a:lstStyle/>
        <a:p>
          <a:endParaRPr kumimoji="1" lang="ja-JP" altLang="en-US"/>
        </a:p>
      </dgm:t>
    </dgm:pt>
    <dgm:pt modelId="{CAFBCB15-A381-4A2E-BB9D-73E9ED120EB7}" type="sibTrans" cxnId="{571E32BA-2354-40F0-9B98-827AE2C67B9D}">
      <dgm:prSet/>
      <dgm:spPr/>
      <dgm:t>
        <a:bodyPr/>
        <a:lstStyle/>
        <a:p>
          <a:endParaRPr kumimoji="1" lang="ja-JP" altLang="en-US"/>
        </a:p>
      </dgm:t>
    </dgm:pt>
    <dgm:pt modelId="{84C84A54-F7F2-4314-A594-39B65DBE3BA0}" type="pres">
      <dgm:prSet presAssocID="{534E2383-28B1-4B3C-BEE7-2662DEE4EA83}" presName="diagram" presStyleCnt="0">
        <dgm:presLayoutVars>
          <dgm:dir/>
          <dgm:resizeHandles val="exact"/>
        </dgm:presLayoutVars>
      </dgm:prSet>
      <dgm:spPr/>
      <dgm:t>
        <a:bodyPr/>
        <a:lstStyle/>
        <a:p>
          <a:endParaRPr kumimoji="1" lang="ja-JP" altLang="en-US"/>
        </a:p>
      </dgm:t>
    </dgm:pt>
    <dgm:pt modelId="{F083C50C-B283-45A9-A1C7-53072D736FB1}" type="pres">
      <dgm:prSet presAssocID="{5580DDF6-DD24-4EB5-8E6A-E438B64288D9}" presName="node" presStyleLbl="node1" presStyleIdx="0" presStyleCnt="6">
        <dgm:presLayoutVars>
          <dgm:bulletEnabled val="1"/>
        </dgm:presLayoutVars>
      </dgm:prSet>
      <dgm:spPr/>
      <dgm:t>
        <a:bodyPr/>
        <a:lstStyle/>
        <a:p>
          <a:endParaRPr kumimoji="1" lang="ja-JP" altLang="en-US"/>
        </a:p>
      </dgm:t>
    </dgm:pt>
    <dgm:pt modelId="{7BC08C7B-A4FE-436E-8AF6-6C69C67300BE}" type="pres">
      <dgm:prSet presAssocID="{D1A4ABDD-1875-4613-9A3A-A34AE6BA9B0A}" presName="sibTrans" presStyleLbl="sibTrans2D1" presStyleIdx="0" presStyleCnt="5"/>
      <dgm:spPr/>
      <dgm:t>
        <a:bodyPr/>
        <a:lstStyle/>
        <a:p>
          <a:endParaRPr kumimoji="1" lang="ja-JP" altLang="en-US"/>
        </a:p>
      </dgm:t>
    </dgm:pt>
    <dgm:pt modelId="{DDB6E86C-5808-47A3-B2EA-525B016F544A}" type="pres">
      <dgm:prSet presAssocID="{D1A4ABDD-1875-4613-9A3A-A34AE6BA9B0A}" presName="connectorText" presStyleLbl="sibTrans2D1" presStyleIdx="0" presStyleCnt="5"/>
      <dgm:spPr/>
      <dgm:t>
        <a:bodyPr/>
        <a:lstStyle/>
        <a:p>
          <a:endParaRPr kumimoji="1" lang="ja-JP" altLang="en-US"/>
        </a:p>
      </dgm:t>
    </dgm:pt>
    <dgm:pt modelId="{49FE82EB-A498-4D7C-965B-3996FD7287F3}" type="pres">
      <dgm:prSet presAssocID="{E5B84A66-43F8-4043-8AFE-59476267BE6A}" presName="node" presStyleLbl="node1" presStyleIdx="1" presStyleCnt="6">
        <dgm:presLayoutVars>
          <dgm:bulletEnabled val="1"/>
        </dgm:presLayoutVars>
      </dgm:prSet>
      <dgm:spPr/>
      <dgm:t>
        <a:bodyPr/>
        <a:lstStyle/>
        <a:p>
          <a:endParaRPr kumimoji="1" lang="ja-JP" altLang="en-US"/>
        </a:p>
      </dgm:t>
    </dgm:pt>
    <dgm:pt modelId="{5D40DF74-D061-461E-9DB1-524526F6CC81}" type="pres">
      <dgm:prSet presAssocID="{132D8F9E-CFC8-42AE-96D2-BD44FB02E128}" presName="sibTrans" presStyleLbl="sibTrans2D1" presStyleIdx="1" presStyleCnt="5"/>
      <dgm:spPr/>
      <dgm:t>
        <a:bodyPr/>
        <a:lstStyle/>
        <a:p>
          <a:endParaRPr kumimoji="1" lang="ja-JP" altLang="en-US"/>
        </a:p>
      </dgm:t>
    </dgm:pt>
    <dgm:pt modelId="{C62D0AD0-2D66-4F45-B366-E05EA806528C}" type="pres">
      <dgm:prSet presAssocID="{132D8F9E-CFC8-42AE-96D2-BD44FB02E128}" presName="connectorText" presStyleLbl="sibTrans2D1" presStyleIdx="1" presStyleCnt="5"/>
      <dgm:spPr/>
      <dgm:t>
        <a:bodyPr/>
        <a:lstStyle/>
        <a:p>
          <a:endParaRPr kumimoji="1" lang="ja-JP" altLang="en-US"/>
        </a:p>
      </dgm:t>
    </dgm:pt>
    <dgm:pt modelId="{DCE8A6F4-D75B-45CE-A500-0501C4B2261A}" type="pres">
      <dgm:prSet presAssocID="{A139F199-19BE-4B37-AFA5-6DDB3FC4A044}" presName="node" presStyleLbl="node1" presStyleIdx="2" presStyleCnt="6">
        <dgm:presLayoutVars>
          <dgm:bulletEnabled val="1"/>
        </dgm:presLayoutVars>
      </dgm:prSet>
      <dgm:spPr/>
      <dgm:t>
        <a:bodyPr/>
        <a:lstStyle/>
        <a:p>
          <a:endParaRPr kumimoji="1" lang="ja-JP" altLang="en-US"/>
        </a:p>
      </dgm:t>
    </dgm:pt>
    <dgm:pt modelId="{DEEE6FDC-1C5C-4BE5-9F89-183710FC4CAD}" type="pres">
      <dgm:prSet presAssocID="{C7F8E4B1-87FA-4F60-A611-47EB452A6E21}" presName="sibTrans" presStyleLbl="sibTrans2D1" presStyleIdx="2" presStyleCnt="5"/>
      <dgm:spPr/>
      <dgm:t>
        <a:bodyPr/>
        <a:lstStyle/>
        <a:p>
          <a:endParaRPr kumimoji="1" lang="ja-JP" altLang="en-US"/>
        </a:p>
      </dgm:t>
    </dgm:pt>
    <dgm:pt modelId="{58687632-47E4-4265-9FC0-FC5F45657060}" type="pres">
      <dgm:prSet presAssocID="{C7F8E4B1-87FA-4F60-A611-47EB452A6E21}" presName="connectorText" presStyleLbl="sibTrans2D1" presStyleIdx="2" presStyleCnt="5"/>
      <dgm:spPr/>
      <dgm:t>
        <a:bodyPr/>
        <a:lstStyle/>
        <a:p>
          <a:endParaRPr kumimoji="1" lang="ja-JP" altLang="en-US"/>
        </a:p>
      </dgm:t>
    </dgm:pt>
    <dgm:pt modelId="{C879253F-C555-455B-BB01-DB55A537C8BF}" type="pres">
      <dgm:prSet presAssocID="{87C64BEF-570A-4F50-83DE-39C43C138DD3}" presName="node" presStyleLbl="node1" presStyleIdx="3" presStyleCnt="6" custScaleX="115997">
        <dgm:presLayoutVars>
          <dgm:bulletEnabled val="1"/>
        </dgm:presLayoutVars>
      </dgm:prSet>
      <dgm:spPr/>
      <dgm:t>
        <a:bodyPr/>
        <a:lstStyle/>
        <a:p>
          <a:endParaRPr kumimoji="1" lang="ja-JP" altLang="en-US"/>
        </a:p>
      </dgm:t>
    </dgm:pt>
    <dgm:pt modelId="{94D0561C-EFF4-499A-9066-5DD4C770C98C}" type="pres">
      <dgm:prSet presAssocID="{AE0381A3-1562-4492-B4DE-5C451A904DBB}" presName="sibTrans" presStyleLbl="sibTrans2D1" presStyleIdx="3" presStyleCnt="5"/>
      <dgm:spPr/>
      <dgm:t>
        <a:bodyPr/>
        <a:lstStyle/>
        <a:p>
          <a:endParaRPr kumimoji="1" lang="ja-JP" altLang="en-US"/>
        </a:p>
      </dgm:t>
    </dgm:pt>
    <dgm:pt modelId="{7857C9C2-2051-406B-9D7A-85B722F40F4A}" type="pres">
      <dgm:prSet presAssocID="{AE0381A3-1562-4492-B4DE-5C451A904DBB}" presName="connectorText" presStyleLbl="sibTrans2D1" presStyleIdx="3" presStyleCnt="5"/>
      <dgm:spPr/>
      <dgm:t>
        <a:bodyPr/>
        <a:lstStyle/>
        <a:p>
          <a:endParaRPr kumimoji="1" lang="ja-JP" altLang="en-US"/>
        </a:p>
      </dgm:t>
    </dgm:pt>
    <dgm:pt modelId="{FD6AEF66-0A52-4598-BE70-1DD834F27AAC}" type="pres">
      <dgm:prSet presAssocID="{27028BB6-B017-4518-958C-FE79B9DCFB45}" presName="node" presStyleLbl="node1" presStyleIdx="4" presStyleCnt="6">
        <dgm:presLayoutVars>
          <dgm:bulletEnabled val="1"/>
        </dgm:presLayoutVars>
      </dgm:prSet>
      <dgm:spPr/>
      <dgm:t>
        <a:bodyPr/>
        <a:lstStyle/>
        <a:p>
          <a:endParaRPr kumimoji="1" lang="ja-JP" altLang="en-US"/>
        </a:p>
      </dgm:t>
    </dgm:pt>
    <dgm:pt modelId="{067E3714-4CF8-4A6B-9B33-ED4E22F7706E}" type="pres">
      <dgm:prSet presAssocID="{60D89A37-E685-47B8-9F39-CAACAF71E61E}" presName="sibTrans" presStyleLbl="sibTrans2D1" presStyleIdx="4" presStyleCnt="5"/>
      <dgm:spPr/>
      <dgm:t>
        <a:bodyPr/>
        <a:lstStyle/>
        <a:p>
          <a:endParaRPr kumimoji="1" lang="ja-JP" altLang="en-US"/>
        </a:p>
      </dgm:t>
    </dgm:pt>
    <dgm:pt modelId="{F7F9B408-D969-4B94-84CC-00DDA6B486D4}" type="pres">
      <dgm:prSet presAssocID="{60D89A37-E685-47B8-9F39-CAACAF71E61E}" presName="connectorText" presStyleLbl="sibTrans2D1" presStyleIdx="4" presStyleCnt="5"/>
      <dgm:spPr/>
      <dgm:t>
        <a:bodyPr/>
        <a:lstStyle/>
        <a:p>
          <a:endParaRPr kumimoji="1" lang="ja-JP" altLang="en-US"/>
        </a:p>
      </dgm:t>
    </dgm:pt>
    <dgm:pt modelId="{2E150839-CE2B-4EA7-ACC3-7D4694671998}" type="pres">
      <dgm:prSet presAssocID="{6F20FB79-ACFF-4FFC-AA4F-A06FFF71B351}" presName="node" presStyleLbl="node1" presStyleIdx="5" presStyleCnt="6">
        <dgm:presLayoutVars>
          <dgm:bulletEnabled val="1"/>
        </dgm:presLayoutVars>
      </dgm:prSet>
      <dgm:spPr/>
      <dgm:t>
        <a:bodyPr/>
        <a:lstStyle/>
        <a:p>
          <a:endParaRPr kumimoji="1" lang="ja-JP" altLang="en-US"/>
        </a:p>
      </dgm:t>
    </dgm:pt>
  </dgm:ptLst>
  <dgm:cxnLst>
    <dgm:cxn modelId="{2FBEFE35-821F-4840-9E11-4C937AC38C43}" srcId="{534E2383-28B1-4B3C-BEE7-2662DEE4EA83}" destId="{A139F199-19BE-4B37-AFA5-6DDB3FC4A044}" srcOrd="2" destOrd="0" parTransId="{15847A1F-03FD-434B-82C4-0B276CA1C712}" sibTransId="{C7F8E4B1-87FA-4F60-A611-47EB452A6E21}"/>
    <dgm:cxn modelId="{88DA6594-D73D-4FA0-B4B5-2E712A9C6866}" type="presOf" srcId="{C7F8E4B1-87FA-4F60-A611-47EB452A6E21}" destId="{DEEE6FDC-1C5C-4BE5-9F89-183710FC4CAD}" srcOrd="0" destOrd="0" presId="urn:microsoft.com/office/officeart/2005/8/layout/process5"/>
    <dgm:cxn modelId="{1191B7AB-D844-4719-954C-324632FBBD48}" type="presOf" srcId="{A139F199-19BE-4B37-AFA5-6DDB3FC4A044}" destId="{DCE8A6F4-D75B-45CE-A500-0501C4B2261A}" srcOrd="0" destOrd="0" presId="urn:microsoft.com/office/officeart/2005/8/layout/process5"/>
    <dgm:cxn modelId="{4B4F38E3-E8A4-4038-AB22-716750DF7FC1}" type="presOf" srcId="{D1A4ABDD-1875-4613-9A3A-A34AE6BA9B0A}" destId="{7BC08C7B-A4FE-436E-8AF6-6C69C67300BE}" srcOrd="0" destOrd="0" presId="urn:microsoft.com/office/officeart/2005/8/layout/process5"/>
    <dgm:cxn modelId="{75A418C0-61ED-4649-A889-ED7FF7264166}" type="presOf" srcId="{D1A4ABDD-1875-4613-9A3A-A34AE6BA9B0A}" destId="{DDB6E86C-5808-47A3-B2EA-525B016F544A}" srcOrd="1" destOrd="0" presId="urn:microsoft.com/office/officeart/2005/8/layout/process5"/>
    <dgm:cxn modelId="{64FE0F82-F514-42AF-B66E-0BAD8B54C639}" type="presOf" srcId="{AE0381A3-1562-4492-B4DE-5C451A904DBB}" destId="{94D0561C-EFF4-499A-9066-5DD4C770C98C}" srcOrd="0" destOrd="0" presId="urn:microsoft.com/office/officeart/2005/8/layout/process5"/>
    <dgm:cxn modelId="{6628CAEC-3C8E-424E-8D43-EBEC6ACDF7D0}" type="presOf" srcId="{AE0381A3-1562-4492-B4DE-5C451A904DBB}" destId="{7857C9C2-2051-406B-9D7A-85B722F40F4A}" srcOrd="1" destOrd="0" presId="urn:microsoft.com/office/officeart/2005/8/layout/process5"/>
    <dgm:cxn modelId="{DB346A0B-251A-4189-86D7-72E85FB0A98E}" type="presOf" srcId="{534E2383-28B1-4B3C-BEE7-2662DEE4EA83}" destId="{84C84A54-F7F2-4314-A594-39B65DBE3BA0}" srcOrd="0" destOrd="0" presId="urn:microsoft.com/office/officeart/2005/8/layout/process5"/>
    <dgm:cxn modelId="{7EDD7547-5895-430D-928E-75FF3F1E6253}" srcId="{534E2383-28B1-4B3C-BEE7-2662DEE4EA83}" destId="{5580DDF6-DD24-4EB5-8E6A-E438B64288D9}" srcOrd="0" destOrd="0" parTransId="{327A164A-4156-4482-B814-F3F0CB773172}" sibTransId="{D1A4ABDD-1875-4613-9A3A-A34AE6BA9B0A}"/>
    <dgm:cxn modelId="{91E2855B-D2A2-49F3-8129-17E4B832FA4D}" type="presOf" srcId="{C7F8E4B1-87FA-4F60-A611-47EB452A6E21}" destId="{58687632-47E4-4265-9FC0-FC5F45657060}" srcOrd="1" destOrd="0" presId="urn:microsoft.com/office/officeart/2005/8/layout/process5"/>
    <dgm:cxn modelId="{004489D6-35AE-4C44-BC16-5A8F65A37A8B}" type="presOf" srcId="{60D89A37-E685-47B8-9F39-CAACAF71E61E}" destId="{067E3714-4CF8-4A6B-9B33-ED4E22F7706E}" srcOrd="0" destOrd="0" presId="urn:microsoft.com/office/officeart/2005/8/layout/process5"/>
    <dgm:cxn modelId="{2104608F-70D3-4C73-93E6-52EECC007F03}" type="presOf" srcId="{5580DDF6-DD24-4EB5-8E6A-E438B64288D9}" destId="{F083C50C-B283-45A9-A1C7-53072D736FB1}" srcOrd="0" destOrd="0" presId="urn:microsoft.com/office/officeart/2005/8/layout/process5"/>
    <dgm:cxn modelId="{C62AFD57-5A6B-461C-BC04-07EE1ED21820}" srcId="{534E2383-28B1-4B3C-BEE7-2662DEE4EA83}" destId="{27028BB6-B017-4518-958C-FE79B9DCFB45}" srcOrd="4" destOrd="0" parTransId="{4B715612-A52A-46A2-B55D-D946A13C77AD}" sibTransId="{60D89A37-E685-47B8-9F39-CAACAF71E61E}"/>
    <dgm:cxn modelId="{1F6BCCC4-A0A8-47E0-AD3D-D59EA6448E29}" type="presOf" srcId="{27028BB6-B017-4518-958C-FE79B9DCFB45}" destId="{FD6AEF66-0A52-4598-BE70-1DD834F27AAC}" srcOrd="0" destOrd="0" presId="urn:microsoft.com/office/officeart/2005/8/layout/process5"/>
    <dgm:cxn modelId="{782454B8-415F-4E27-B17D-68F80BF61932}" type="presOf" srcId="{87C64BEF-570A-4F50-83DE-39C43C138DD3}" destId="{C879253F-C555-455B-BB01-DB55A537C8BF}" srcOrd="0" destOrd="0" presId="urn:microsoft.com/office/officeart/2005/8/layout/process5"/>
    <dgm:cxn modelId="{157BE3D0-D775-4BFE-9935-3AAC72E633FE}" type="presOf" srcId="{E5B84A66-43F8-4043-8AFE-59476267BE6A}" destId="{49FE82EB-A498-4D7C-965B-3996FD7287F3}" srcOrd="0" destOrd="0" presId="urn:microsoft.com/office/officeart/2005/8/layout/process5"/>
    <dgm:cxn modelId="{35950604-06D6-4D53-892E-36A6E7CC24C4}" type="presOf" srcId="{6F20FB79-ACFF-4FFC-AA4F-A06FFF71B351}" destId="{2E150839-CE2B-4EA7-ACC3-7D4694671998}" srcOrd="0" destOrd="0" presId="urn:microsoft.com/office/officeart/2005/8/layout/process5"/>
    <dgm:cxn modelId="{93998612-9D81-4443-BF14-DD4CA5D4EFB8}" srcId="{534E2383-28B1-4B3C-BEE7-2662DEE4EA83}" destId="{E5B84A66-43F8-4043-8AFE-59476267BE6A}" srcOrd="1" destOrd="0" parTransId="{74F5D641-3860-46E3-901E-221E3B4D03DA}" sibTransId="{132D8F9E-CFC8-42AE-96D2-BD44FB02E128}"/>
    <dgm:cxn modelId="{571E32BA-2354-40F0-9B98-827AE2C67B9D}" srcId="{534E2383-28B1-4B3C-BEE7-2662DEE4EA83}" destId="{6F20FB79-ACFF-4FFC-AA4F-A06FFF71B351}" srcOrd="5" destOrd="0" parTransId="{84CFA475-6937-422F-AB72-72DB2A0CD6F1}" sibTransId="{CAFBCB15-A381-4A2E-BB9D-73E9ED120EB7}"/>
    <dgm:cxn modelId="{CAD84FCB-B3C1-44CD-80F4-3747F3FE2C64}" type="presOf" srcId="{132D8F9E-CFC8-42AE-96D2-BD44FB02E128}" destId="{5D40DF74-D061-461E-9DB1-524526F6CC81}" srcOrd="0" destOrd="0" presId="urn:microsoft.com/office/officeart/2005/8/layout/process5"/>
    <dgm:cxn modelId="{045BA0B2-5E58-4B03-9492-D0F5F585C5C4}" type="presOf" srcId="{60D89A37-E685-47B8-9F39-CAACAF71E61E}" destId="{F7F9B408-D969-4B94-84CC-00DDA6B486D4}" srcOrd="1" destOrd="0" presId="urn:microsoft.com/office/officeart/2005/8/layout/process5"/>
    <dgm:cxn modelId="{A570EC73-98AF-474D-ABB8-76965228B8F3}" type="presOf" srcId="{132D8F9E-CFC8-42AE-96D2-BD44FB02E128}" destId="{C62D0AD0-2D66-4F45-B366-E05EA806528C}" srcOrd="1" destOrd="0" presId="urn:microsoft.com/office/officeart/2005/8/layout/process5"/>
    <dgm:cxn modelId="{F41DB9F1-534B-4E8E-A3A2-C8C1F3554AAA}" srcId="{534E2383-28B1-4B3C-BEE7-2662DEE4EA83}" destId="{87C64BEF-570A-4F50-83DE-39C43C138DD3}" srcOrd="3" destOrd="0" parTransId="{9B31B276-75FA-4C5D-9EFC-EE7773685EA1}" sibTransId="{AE0381A3-1562-4492-B4DE-5C451A904DBB}"/>
    <dgm:cxn modelId="{6071F58D-1E39-44C6-A6F6-2E5A77A361F9}" type="presParOf" srcId="{84C84A54-F7F2-4314-A594-39B65DBE3BA0}" destId="{F083C50C-B283-45A9-A1C7-53072D736FB1}" srcOrd="0" destOrd="0" presId="urn:microsoft.com/office/officeart/2005/8/layout/process5"/>
    <dgm:cxn modelId="{30429336-A742-454F-AC15-7BA5AADBCF20}" type="presParOf" srcId="{84C84A54-F7F2-4314-A594-39B65DBE3BA0}" destId="{7BC08C7B-A4FE-436E-8AF6-6C69C67300BE}" srcOrd="1" destOrd="0" presId="urn:microsoft.com/office/officeart/2005/8/layout/process5"/>
    <dgm:cxn modelId="{CDBB1A25-8AE5-437E-8466-6F97C6D072A4}" type="presParOf" srcId="{7BC08C7B-A4FE-436E-8AF6-6C69C67300BE}" destId="{DDB6E86C-5808-47A3-B2EA-525B016F544A}" srcOrd="0" destOrd="0" presId="urn:microsoft.com/office/officeart/2005/8/layout/process5"/>
    <dgm:cxn modelId="{C59B9E44-0908-444A-A80B-FDD1DA2A5A71}" type="presParOf" srcId="{84C84A54-F7F2-4314-A594-39B65DBE3BA0}" destId="{49FE82EB-A498-4D7C-965B-3996FD7287F3}" srcOrd="2" destOrd="0" presId="urn:microsoft.com/office/officeart/2005/8/layout/process5"/>
    <dgm:cxn modelId="{06F46A99-F8C6-4397-9F8C-E0868D714BBC}" type="presParOf" srcId="{84C84A54-F7F2-4314-A594-39B65DBE3BA0}" destId="{5D40DF74-D061-461E-9DB1-524526F6CC81}" srcOrd="3" destOrd="0" presId="urn:microsoft.com/office/officeart/2005/8/layout/process5"/>
    <dgm:cxn modelId="{FF6E172B-9311-4A0C-8420-B495979A469F}" type="presParOf" srcId="{5D40DF74-D061-461E-9DB1-524526F6CC81}" destId="{C62D0AD0-2D66-4F45-B366-E05EA806528C}" srcOrd="0" destOrd="0" presId="urn:microsoft.com/office/officeart/2005/8/layout/process5"/>
    <dgm:cxn modelId="{8B24267C-8D9D-44BB-ACF6-398677FAE5BE}" type="presParOf" srcId="{84C84A54-F7F2-4314-A594-39B65DBE3BA0}" destId="{DCE8A6F4-D75B-45CE-A500-0501C4B2261A}" srcOrd="4" destOrd="0" presId="urn:microsoft.com/office/officeart/2005/8/layout/process5"/>
    <dgm:cxn modelId="{F2098E97-72B3-457E-BA9C-A0FEDF197B8B}" type="presParOf" srcId="{84C84A54-F7F2-4314-A594-39B65DBE3BA0}" destId="{DEEE6FDC-1C5C-4BE5-9F89-183710FC4CAD}" srcOrd="5" destOrd="0" presId="urn:microsoft.com/office/officeart/2005/8/layout/process5"/>
    <dgm:cxn modelId="{86863FB8-CB19-4A49-B021-D3E0FD112BFF}" type="presParOf" srcId="{DEEE6FDC-1C5C-4BE5-9F89-183710FC4CAD}" destId="{58687632-47E4-4265-9FC0-FC5F45657060}" srcOrd="0" destOrd="0" presId="urn:microsoft.com/office/officeart/2005/8/layout/process5"/>
    <dgm:cxn modelId="{6F10C87B-CEF0-4E12-89EA-9DF2D4B93C66}" type="presParOf" srcId="{84C84A54-F7F2-4314-A594-39B65DBE3BA0}" destId="{C879253F-C555-455B-BB01-DB55A537C8BF}" srcOrd="6" destOrd="0" presId="urn:microsoft.com/office/officeart/2005/8/layout/process5"/>
    <dgm:cxn modelId="{CC6810E4-CC47-4EFC-A13C-D76B3C5093B6}" type="presParOf" srcId="{84C84A54-F7F2-4314-A594-39B65DBE3BA0}" destId="{94D0561C-EFF4-499A-9066-5DD4C770C98C}" srcOrd="7" destOrd="0" presId="urn:microsoft.com/office/officeart/2005/8/layout/process5"/>
    <dgm:cxn modelId="{E0D9D867-4AB0-490C-94A2-44C7F10FEB89}" type="presParOf" srcId="{94D0561C-EFF4-499A-9066-5DD4C770C98C}" destId="{7857C9C2-2051-406B-9D7A-85B722F40F4A}" srcOrd="0" destOrd="0" presId="urn:microsoft.com/office/officeart/2005/8/layout/process5"/>
    <dgm:cxn modelId="{DACC3373-FD43-48D7-8F86-2DD6D1CA321D}" type="presParOf" srcId="{84C84A54-F7F2-4314-A594-39B65DBE3BA0}" destId="{FD6AEF66-0A52-4598-BE70-1DD834F27AAC}" srcOrd="8" destOrd="0" presId="urn:microsoft.com/office/officeart/2005/8/layout/process5"/>
    <dgm:cxn modelId="{74700309-A806-41B4-856C-1997BBA20AEE}" type="presParOf" srcId="{84C84A54-F7F2-4314-A594-39B65DBE3BA0}" destId="{067E3714-4CF8-4A6B-9B33-ED4E22F7706E}" srcOrd="9" destOrd="0" presId="urn:microsoft.com/office/officeart/2005/8/layout/process5"/>
    <dgm:cxn modelId="{88EF0935-E7C8-45A3-B9E9-D7D5C3FFB379}" type="presParOf" srcId="{067E3714-4CF8-4A6B-9B33-ED4E22F7706E}" destId="{F7F9B408-D969-4B94-84CC-00DDA6B486D4}" srcOrd="0" destOrd="0" presId="urn:microsoft.com/office/officeart/2005/8/layout/process5"/>
    <dgm:cxn modelId="{A7429548-51A1-4FEF-8BA6-709F7CD6E504}" type="presParOf" srcId="{84C84A54-F7F2-4314-A594-39B65DBE3BA0}" destId="{2E150839-CE2B-4EA7-ACC3-7D4694671998}" srcOrd="10" destOrd="0" presId="urn:microsoft.com/office/officeart/2005/8/layout/process5"/>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33589BB6-4858-401B-9AA0-71C32FA1823E}" type="doc">
      <dgm:prSet loTypeId="urn:microsoft.com/office/officeart/2005/8/layout/vList4" loCatId="list" qsTypeId="urn:microsoft.com/office/officeart/2005/8/quickstyle/simple1#7" qsCatId="simple" csTypeId="urn:microsoft.com/office/officeart/2005/8/colors/accent1_2#3" csCatId="accent1" phldr="1"/>
      <dgm:spPr/>
      <dgm:t>
        <a:bodyPr/>
        <a:lstStyle/>
        <a:p>
          <a:endParaRPr kumimoji="1" lang="ja-JP" altLang="en-US"/>
        </a:p>
      </dgm:t>
    </dgm:pt>
    <dgm:pt modelId="{58FB8B32-6AB1-4D32-84C8-B6743B07660C}">
      <dgm:prSet phldrT="[テキスト]" custT="1"/>
      <dgm:spPr>
        <a:solidFill>
          <a:schemeClr val="accent2">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自分で</a:t>
          </a:r>
          <a:endParaRPr kumimoji="1" lang="ja-JP" altLang="en-US" sz="1400" dirty="0">
            <a:solidFill>
              <a:schemeClr val="tx1"/>
            </a:solidFill>
            <a:latin typeface="ＭＳ Ｐゴシック" pitchFamily="50" charset="-128"/>
            <a:ea typeface="ＭＳ Ｐゴシック" pitchFamily="50" charset="-128"/>
          </a:endParaRPr>
        </a:p>
      </dgm:t>
    </dgm:pt>
    <dgm:pt modelId="{003666DE-C392-42D1-87ED-E681385AB263}" type="parTrans" cxnId="{F6EA7401-1866-4962-84FB-38EB62E69E91}">
      <dgm:prSet/>
      <dgm:spPr/>
      <dgm:t>
        <a:bodyPr/>
        <a:lstStyle/>
        <a:p>
          <a:endParaRPr kumimoji="1" lang="ja-JP" altLang="en-US"/>
        </a:p>
      </dgm:t>
    </dgm:pt>
    <dgm:pt modelId="{7D6F3504-F81B-4547-8394-CC8553856E25}" type="sibTrans" cxnId="{F6EA7401-1866-4962-84FB-38EB62E69E91}">
      <dgm:prSet/>
      <dgm:spPr/>
      <dgm:t>
        <a:bodyPr/>
        <a:lstStyle/>
        <a:p>
          <a:endParaRPr kumimoji="1" lang="ja-JP" altLang="en-US"/>
        </a:p>
      </dgm:t>
    </dgm:pt>
    <dgm:pt modelId="{27E6AE5A-91E2-4B18-B8D7-DBA9AF0F6E7E}">
      <dgm:prSet phldrT="[テキスト]" custT="1"/>
      <dgm:spPr>
        <a:solidFill>
          <a:schemeClr val="accent2">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お金：ゼロもしくは小額</a:t>
          </a:r>
          <a:endParaRPr kumimoji="1" lang="ja-JP" altLang="en-US" sz="1400" dirty="0">
            <a:solidFill>
              <a:schemeClr val="tx1"/>
            </a:solidFill>
            <a:latin typeface="ＭＳ Ｐゴシック" pitchFamily="50" charset="-128"/>
            <a:ea typeface="ＭＳ Ｐゴシック" pitchFamily="50" charset="-128"/>
          </a:endParaRPr>
        </a:p>
      </dgm:t>
    </dgm:pt>
    <dgm:pt modelId="{0593D8B6-613E-4CDD-B012-911C5FA47029}" type="parTrans" cxnId="{3F9C4385-3626-4250-8EB4-9F6A95208925}">
      <dgm:prSet/>
      <dgm:spPr/>
      <dgm:t>
        <a:bodyPr/>
        <a:lstStyle/>
        <a:p>
          <a:endParaRPr kumimoji="1" lang="ja-JP" altLang="en-US"/>
        </a:p>
      </dgm:t>
    </dgm:pt>
    <dgm:pt modelId="{14A586A8-ECC4-4BC6-98FE-72176914E5A8}" type="sibTrans" cxnId="{3F9C4385-3626-4250-8EB4-9F6A95208925}">
      <dgm:prSet/>
      <dgm:spPr/>
      <dgm:t>
        <a:bodyPr/>
        <a:lstStyle/>
        <a:p>
          <a:endParaRPr kumimoji="1" lang="ja-JP" altLang="en-US"/>
        </a:p>
      </dgm:t>
    </dgm:pt>
    <dgm:pt modelId="{2C7EAFCC-5A0F-4B32-BFCB-1F5F2CC3AB1A}">
      <dgm:prSet phldrT="[テキスト]" custT="1"/>
      <dgm:spPr>
        <a:solidFill>
          <a:schemeClr val="accent2">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労力：多大</a:t>
          </a:r>
          <a:endParaRPr kumimoji="1" lang="ja-JP" altLang="en-US" sz="1400" dirty="0">
            <a:solidFill>
              <a:schemeClr val="tx1"/>
            </a:solidFill>
            <a:latin typeface="ＭＳ Ｐゴシック" pitchFamily="50" charset="-128"/>
            <a:ea typeface="ＭＳ Ｐゴシック" pitchFamily="50" charset="-128"/>
          </a:endParaRPr>
        </a:p>
      </dgm:t>
    </dgm:pt>
    <dgm:pt modelId="{7593D153-0A4B-4CD1-B5D1-DEC68AA5F810}" type="parTrans" cxnId="{1487C1F8-0FB4-43BF-8B08-D327984FCF93}">
      <dgm:prSet/>
      <dgm:spPr/>
      <dgm:t>
        <a:bodyPr/>
        <a:lstStyle/>
        <a:p>
          <a:endParaRPr kumimoji="1" lang="ja-JP" altLang="en-US"/>
        </a:p>
      </dgm:t>
    </dgm:pt>
    <dgm:pt modelId="{C880B6F6-F4FD-4570-8989-80FBBDA7ADFE}" type="sibTrans" cxnId="{1487C1F8-0FB4-43BF-8B08-D327984FCF93}">
      <dgm:prSet/>
      <dgm:spPr/>
      <dgm:t>
        <a:bodyPr/>
        <a:lstStyle/>
        <a:p>
          <a:endParaRPr kumimoji="1" lang="ja-JP" altLang="en-US"/>
        </a:p>
      </dgm:t>
    </dgm:pt>
    <dgm:pt modelId="{9774543C-8A39-472E-AF50-AEE2C00FECE5}">
      <dgm:prSet phldrT="[テキスト]" custT="1"/>
      <dgm:spPr>
        <a:solidFill>
          <a:schemeClr val="accent3">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調査会社（委託）で</a:t>
          </a:r>
          <a:endParaRPr kumimoji="1" lang="en-US" altLang="ja-JP" sz="1400" dirty="0" smtClean="0">
            <a:solidFill>
              <a:schemeClr val="tx1"/>
            </a:solidFill>
            <a:latin typeface="ＭＳ Ｐゴシック" pitchFamily="50" charset="-128"/>
            <a:ea typeface="ＭＳ Ｐゴシック" pitchFamily="50" charset="-128"/>
          </a:endParaRPr>
        </a:p>
        <a:p>
          <a:r>
            <a:rPr kumimoji="1" lang="ja-JP" altLang="en-US" sz="1400" dirty="0" smtClean="0">
              <a:solidFill>
                <a:schemeClr val="tx1"/>
              </a:solidFill>
              <a:latin typeface="ＭＳ Ｐゴシック" pitchFamily="50" charset="-128"/>
              <a:ea typeface="ＭＳ Ｐゴシック" pitchFamily="50" charset="-128"/>
            </a:rPr>
            <a:t>・お金：内容次第</a:t>
          </a:r>
          <a:endParaRPr kumimoji="1" lang="en-US" altLang="ja-JP" sz="1400" dirty="0" smtClean="0">
            <a:solidFill>
              <a:schemeClr val="tx1"/>
            </a:solidFill>
            <a:latin typeface="ＭＳ Ｐゴシック" pitchFamily="50" charset="-128"/>
            <a:ea typeface="ＭＳ Ｐゴシック" pitchFamily="50" charset="-128"/>
          </a:endParaRPr>
        </a:p>
        <a:p>
          <a:r>
            <a:rPr kumimoji="1" lang="ja-JP" altLang="en-US" sz="1400" dirty="0" smtClean="0">
              <a:solidFill>
                <a:schemeClr val="tx1"/>
              </a:solidFill>
              <a:latin typeface="ＭＳ Ｐゴシック" pitchFamily="50" charset="-128"/>
              <a:ea typeface="ＭＳ Ｐゴシック" pitchFamily="50" charset="-128"/>
            </a:rPr>
            <a:t>・労力：ゼロ</a:t>
          </a:r>
          <a:endParaRPr kumimoji="1" lang="en-US" altLang="ja-JP" sz="1400" dirty="0" smtClean="0">
            <a:solidFill>
              <a:schemeClr val="tx1"/>
            </a:solidFill>
            <a:latin typeface="ＭＳ Ｐゴシック" pitchFamily="50" charset="-128"/>
            <a:ea typeface="ＭＳ Ｐゴシック" pitchFamily="50" charset="-128"/>
          </a:endParaRPr>
        </a:p>
      </dgm:t>
    </dgm:pt>
    <dgm:pt modelId="{4E6C616D-8A72-4C60-8E56-CF218656A053}" type="parTrans" cxnId="{3A2E70FE-1DF1-428D-9535-AAFCA835C45B}">
      <dgm:prSet/>
      <dgm:spPr/>
      <dgm:t>
        <a:bodyPr/>
        <a:lstStyle/>
        <a:p>
          <a:endParaRPr kumimoji="1" lang="ja-JP" altLang="en-US"/>
        </a:p>
      </dgm:t>
    </dgm:pt>
    <dgm:pt modelId="{DB864972-4BA8-4CAD-B8AA-94A3997457E2}" type="sibTrans" cxnId="{3A2E70FE-1DF1-428D-9535-AAFCA835C45B}">
      <dgm:prSet/>
      <dgm:spPr/>
      <dgm:t>
        <a:bodyPr/>
        <a:lstStyle/>
        <a:p>
          <a:endParaRPr kumimoji="1" lang="ja-JP" altLang="en-US"/>
        </a:p>
      </dgm:t>
    </dgm:pt>
    <dgm:pt modelId="{AADD3669-8157-4AFF-8000-DE8A7FC19F27}">
      <dgm:prSet phldrT="[テキスト]" custT="1"/>
      <dgm:spPr>
        <a:solidFill>
          <a:schemeClr val="accent3">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結果：ほしいもの</a:t>
          </a:r>
          <a:endParaRPr kumimoji="1" lang="ja-JP" altLang="en-US" sz="1400" dirty="0">
            <a:solidFill>
              <a:schemeClr val="tx1"/>
            </a:solidFill>
            <a:latin typeface="ＭＳ Ｐゴシック" pitchFamily="50" charset="-128"/>
            <a:ea typeface="ＭＳ Ｐゴシック" pitchFamily="50" charset="-128"/>
          </a:endParaRPr>
        </a:p>
      </dgm:t>
    </dgm:pt>
    <dgm:pt modelId="{C8E852E1-BD65-439D-BD21-C024ADA12782}" type="parTrans" cxnId="{6FC7A6A0-FACB-4F7A-980E-DA0406575A6C}">
      <dgm:prSet/>
      <dgm:spPr/>
      <dgm:t>
        <a:bodyPr/>
        <a:lstStyle/>
        <a:p>
          <a:endParaRPr kumimoji="1" lang="ja-JP" altLang="en-US"/>
        </a:p>
      </dgm:t>
    </dgm:pt>
    <dgm:pt modelId="{B0C70BA0-8D16-4C2F-AEBE-E72C12616160}" type="sibTrans" cxnId="{6FC7A6A0-FACB-4F7A-980E-DA0406575A6C}">
      <dgm:prSet/>
      <dgm:spPr/>
      <dgm:t>
        <a:bodyPr/>
        <a:lstStyle/>
        <a:p>
          <a:endParaRPr kumimoji="1" lang="ja-JP" altLang="en-US"/>
        </a:p>
      </dgm:t>
    </dgm:pt>
    <dgm:pt modelId="{39D81E18-8C12-43CA-917C-841921A8189C}">
      <dgm:prSet phldrT="[テキスト]" custT="1"/>
      <dgm:spPr>
        <a:solidFill>
          <a:schemeClr val="accent1">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特許庁（特許出願技術動向調査）で</a:t>
          </a:r>
          <a:endParaRPr kumimoji="1" lang="ja-JP" altLang="en-US" sz="1400" dirty="0">
            <a:solidFill>
              <a:schemeClr val="tx1"/>
            </a:solidFill>
            <a:latin typeface="ＭＳ Ｐゴシック" pitchFamily="50" charset="-128"/>
            <a:ea typeface="ＭＳ Ｐゴシック" pitchFamily="50" charset="-128"/>
          </a:endParaRPr>
        </a:p>
      </dgm:t>
    </dgm:pt>
    <dgm:pt modelId="{AFA14F29-6C21-4C4D-9E42-33D8D54A8334}" type="parTrans" cxnId="{F98C79EB-DD18-412B-A5CC-554A33CFD269}">
      <dgm:prSet/>
      <dgm:spPr/>
      <dgm:t>
        <a:bodyPr/>
        <a:lstStyle/>
        <a:p>
          <a:endParaRPr kumimoji="1" lang="ja-JP" altLang="en-US"/>
        </a:p>
      </dgm:t>
    </dgm:pt>
    <dgm:pt modelId="{483B75F0-E286-4046-91E9-7248225C5838}" type="sibTrans" cxnId="{F98C79EB-DD18-412B-A5CC-554A33CFD269}">
      <dgm:prSet/>
      <dgm:spPr/>
      <dgm:t>
        <a:bodyPr/>
        <a:lstStyle/>
        <a:p>
          <a:endParaRPr kumimoji="1" lang="ja-JP" altLang="en-US"/>
        </a:p>
      </dgm:t>
    </dgm:pt>
    <dgm:pt modelId="{22B2E565-EE21-4337-AA5E-45D71B49D42B}">
      <dgm:prSet phldrT="[テキスト]" custT="1"/>
      <dgm:spPr>
        <a:solidFill>
          <a:schemeClr val="accent1">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お金：ゼロ</a:t>
          </a:r>
          <a:endParaRPr kumimoji="1" lang="ja-JP" altLang="en-US" sz="1400" dirty="0">
            <a:solidFill>
              <a:schemeClr val="tx1"/>
            </a:solidFill>
            <a:latin typeface="ＭＳ Ｐゴシック" pitchFamily="50" charset="-128"/>
            <a:ea typeface="ＭＳ Ｐゴシック" pitchFamily="50" charset="-128"/>
          </a:endParaRPr>
        </a:p>
      </dgm:t>
    </dgm:pt>
    <dgm:pt modelId="{1BB17F7C-ECFC-40C1-89F1-A6CDCF28A3FC}" type="parTrans" cxnId="{8C8FC04D-574A-4DD8-906F-D63008CB13FE}">
      <dgm:prSet/>
      <dgm:spPr/>
      <dgm:t>
        <a:bodyPr/>
        <a:lstStyle/>
        <a:p>
          <a:endParaRPr kumimoji="1" lang="ja-JP" altLang="en-US"/>
        </a:p>
      </dgm:t>
    </dgm:pt>
    <dgm:pt modelId="{43BBDC8C-D2FA-4ABE-A072-33402148AB1F}" type="sibTrans" cxnId="{8C8FC04D-574A-4DD8-906F-D63008CB13FE}">
      <dgm:prSet/>
      <dgm:spPr/>
      <dgm:t>
        <a:bodyPr/>
        <a:lstStyle/>
        <a:p>
          <a:endParaRPr kumimoji="1" lang="ja-JP" altLang="en-US"/>
        </a:p>
      </dgm:t>
    </dgm:pt>
    <dgm:pt modelId="{137C2317-6DA1-4169-8E87-3013BFBD769B}">
      <dgm:prSet phldrT="[テキスト]" custT="1"/>
      <dgm:spPr>
        <a:solidFill>
          <a:schemeClr val="accent1">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労力：ゼロ</a:t>
          </a:r>
          <a:endParaRPr kumimoji="1" lang="ja-JP" altLang="en-US" sz="1400" dirty="0">
            <a:solidFill>
              <a:schemeClr val="tx1"/>
            </a:solidFill>
            <a:latin typeface="ＭＳ Ｐゴシック" pitchFamily="50" charset="-128"/>
            <a:ea typeface="ＭＳ Ｐゴシック" pitchFamily="50" charset="-128"/>
          </a:endParaRPr>
        </a:p>
      </dgm:t>
    </dgm:pt>
    <dgm:pt modelId="{84E41723-B13C-4230-9E5D-123EEA1C3DBC}" type="parTrans" cxnId="{991A11FC-228A-4BE6-B687-D1B77D386AA8}">
      <dgm:prSet/>
      <dgm:spPr/>
      <dgm:t>
        <a:bodyPr/>
        <a:lstStyle/>
        <a:p>
          <a:endParaRPr kumimoji="1" lang="ja-JP" altLang="en-US"/>
        </a:p>
      </dgm:t>
    </dgm:pt>
    <dgm:pt modelId="{CA516455-DEB0-4D2F-A6E8-C25D76BBA113}" type="sibTrans" cxnId="{991A11FC-228A-4BE6-B687-D1B77D386AA8}">
      <dgm:prSet/>
      <dgm:spPr/>
      <dgm:t>
        <a:bodyPr/>
        <a:lstStyle/>
        <a:p>
          <a:endParaRPr kumimoji="1" lang="ja-JP" altLang="en-US"/>
        </a:p>
      </dgm:t>
    </dgm:pt>
    <dgm:pt modelId="{77DF1285-EBD4-40BE-ACFE-08D623790984}">
      <dgm:prSet phldrT="[テキスト]" custT="1"/>
      <dgm:spPr>
        <a:solidFill>
          <a:schemeClr val="accent2">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結果：ほしいもの</a:t>
          </a:r>
          <a:endParaRPr kumimoji="1" lang="ja-JP" altLang="en-US" sz="1400" dirty="0">
            <a:solidFill>
              <a:schemeClr val="tx1"/>
            </a:solidFill>
            <a:latin typeface="ＭＳ Ｐゴシック" pitchFamily="50" charset="-128"/>
            <a:ea typeface="ＭＳ Ｐゴシック" pitchFamily="50" charset="-128"/>
          </a:endParaRPr>
        </a:p>
      </dgm:t>
    </dgm:pt>
    <dgm:pt modelId="{DD51AD06-968A-4EA0-8F85-638ACDD46845}" type="parTrans" cxnId="{F1CB110F-AA51-40B7-88C2-7A86997E6360}">
      <dgm:prSet/>
      <dgm:spPr/>
      <dgm:t>
        <a:bodyPr/>
        <a:lstStyle/>
        <a:p>
          <a:endParaRPr kumimoji="1" lang="ja-JP" altLang="en-US"/>
        </a:p>
      </dgm:t>
    </dgm:pt>
    <dgm:pt modelId="{AE70B70F-E0C1-470E-90D0-C806A253D83A}" type="sibTrans" cxnId="{F1CB110F-AA51-40B7-88C2-7A86997E6360}">
      <dgm:prSet/>
      <dgm:spPr/>
      <dgm:t>
        <a:bodyPr/>
        <a:lstStyle/>
        <a:p>
          <a:endParaRPr kumimoji="1" lang="ja-JP" altLang="en-US"/>
        </a:p>
      </dgm:t>
    </dgm:pt>
    <dgm:pt modelId="{DC262CE7-2770-4A03-A6B2-89B4A73A4DA7}">
      <dgm:prSet phldrT="[テキスト]" custT="1"/>
      <dgm:spPr>
        <a:solidFill>
          <a:schemeClr val="accent1">
            <a:lumMod val="20000"/>
            <a:lumOff val="80000"/>
          </a:schemeClr>
        </a:solidFill>
      </dgm:spPr>
      <dgm:t>
        <a:bodyPr/>
        <a:lstStyle/>
        <a:p>
          <a:r>
            <a:rPr kumimoji="1" lang="ja-JP" altLang="en-US" sz="1400" dirty="0" smtClean="0">
              <a:solidFill>
                <a:schemeClr val="tx1"/>
              </a:solidFill>
              <a:latin typeface="ＭＳ Ｐゴシック" pitchFamily="50" charset="-128"/>
              <a:ea typeface="ＭＳ Ｐゴシック" pitchFamily="50" charset="-128"/>
            </a:rPr>
            <a:t>結果：あらかじめ作成されていることから、必ずしも自分がほしいものであるとは限らない。</a:t>
          </a:r>
          <a:endParaRPr kumimoji="1" lang="ja-JP" altLang="en-US" sz="1400" dirty="0">
            <a:solidFill>
              <a:schemeClr val="tx1"/>
            </a:solidFill>
            <a:latin typeface="ＭＳ Ｐゴシック" pitchFamily="50" charset="-128"/>
            <a:ea typeface="ＭＳ Ｐゴシック" pitchFamily="50" charset="-128"/>
          </a:endParaRPr>
        </a:p>
      </dgm:t>
    </dgm:pt>
    <dgm:pt modelId="{4082322E-4EE9-4282-A9B9-19255F820BC8}" type="parTrans" cxnId="{C5F2BD0F-83DF-4A52-8405-EA920358C928}">
      <dgm:prSet/>
      <dgm:spPr/>
      <dgm:t>
        <a:bodyPr/>
        <a:lstStyle/>
        <a:p>
          <a:endParaRPr kumimoji="1" lang="ja-JP" altLang="en-US"/>
        </a:p>
      </dgm:t>
    </dgm:pt>
    <dgm:pt modelId="{FA7C41F0-C490-4B49-A86F-6386C64B0495}" type="sibTrans" cxnId="{C5F2BD0F-83DF-4A52-8405-EA920358C928}">
      <dgm:prSet/>
      <dgm:spPr/>
      <dgm:t>
        <a:bodyPr/>
        <a:lstStyle/>
        <a:p>
          <a:endParaRPr kumimoji="1" lang="ja-JP" altLang="en-US"/>
        </a:p>
      </dgm:t>
    </dgm:pt>
    <dgm:pt modelId="{2BABE475-A995-4608-9D9C-62856C8EE2BB}" type="pres">
      <dgm:prSet presAssocID="{33589BB6-4858-401B-9AA0-71C32FA1823E}" presName="linear" presStyleCnt="0">
        <dgm:presLayoutVars>
          <dgm:dir/>
          <dgm:resizeHandles val="exact"/>
        </dgm:presLayoutVars>
      </dgm:prSet>
      <dgm:spPr/>
      <dgm:t>
        <a:bodyPr/>
        <a:lstStyle/>
        <a:p>
          <a:endParaRPr kumimoji="1" lang="ja-JP" altLang="en-US"/>
        </a:p>
      </dgm:t>
    </dgm:pt>
    <dgm:pt modelId="{918E7B42-850F-45E9-AC9B-9E9FC8CCFC4E}" type="pres">
      <dgm:prSet presAssocID="{58FB8B32-6AB1-4D32-84C8-B6743B07660C}" presName="comp" presStyleCnt="0"/>
      <dgm:spPr/>
    </dgm:pt>
    <dgm:pt modelId="{27EF3504-BF29-4F68-989C-AD43E9D115BE}" type="pres">
      <dgm:prSet presAssocID="{58FB8B32-6AB1-4D32-84C8-B6743B07660C}" presName="box" presStyleLbl="node1" presStyleIdx="0" presStyleCnt="3"/>
      <dgm:spPr/>
      <dgm:t>
        <a:bodyPr/>
        <a:lstStyle/>
        <a:p>
          <a:endParaRPr kumimoji="1" lang="ja-JP" altLang="en-US"/>
        </a:p>
      </dgm:t>
    </dgm:pt>
    <dgm:pt modelId="{803B57B1-CA27-472E-A04C-9093ED6FA862}" type="pres">
      <dgm:prSet presAssocID="{58FB8B32-6AB1-4D32-84C8-B6743B07660C}" presName="img" presStyleLbl="fgImgPlace1" presStyleIdx="0" presStyleCnt="3" custScaleY="110492"/>
      <dgm:spPr>
        <a:blipFill>
          <a:blip xmlns:r="http://schemas.openxmlformats.org/officeDocument/2006/relationships" r:embed="rId1">
            <a:extLst>
              <a:ext uri="{28A0092B-C50C-407E-A947-70E740481C1C}"/>
            </a:extLst>
          </a:blip>
          <a:srcRect/>
          <a:stretch>
            <a:fillRect t="-7000" b="-7000"/>
          </a:stretch>
        </a:blipFill>
      </dgm:spPr>
      <dgm:t>
        <a:bodyPr/>
        <a:lstStyle/>
        <a:p>
          <a:endParaRPr kumimoji="1" lang="ja-JP" altLang="en-US"/>
        </a:p>
      </dgm:t>
    </dgm:pt>
    <dgm:pt modelId="{19BDA65C-1329-4F7F-A439-EFFC9B77BD69}" type="pres">
      <dgm:prSet presAssocID="{58FB8B32-6AB1-4D32-84C8-B6743B07660C}" presName="text" presStyleLbl="node1" presStyleIdx="0" presStyleCnt="3">
        <dgm:presLayoutVars>
          <dgm:bulletEnabled val="1"/>
        </dgm:presLayoutVars>
      </dgm:prSet>
      <dgm:spPr/>
      <dgm:t>
        <a:bodyPr/>
        <a:lstStyle/>
        <a:p>
          <a:endParaRPr kumimoji="1" lang="ja-JP" altLang="en-US"/>
        </a:p>
      </dgm:t>
    </dgm:pt>
    <dgm:pt modelId="{D71DD968-0E54-4EC3-8251-F81DB35EABC8}" type="pres">
      <dgm:prSet presAssocID="{7D6F3504-F81B-4547-8394-CC8553856E25}" presName="spacer" presStyleCnt="0"/>
      <dgm:spPr/>
    </dgm:pt>
    <dgm:pt modelId="{8DF93C51-505C-4694-A7B9-87E3C6AE9E8A}" type="pres">
      <dgm:prSet presAssocID="{9774543C-8A39-472E-AF50-AEE2C00FECE5}" presName="comp" presStyleCnt="0"/>
      <dgm:spPr/>
    </dgm:pt>
    <dgm:pt modelId="{E7524C2A-17D2-4396-A384-23B9F9ED6CD4}" type="pres">
      <dgm:prSet presAssocID="{9774543C-8A39-472E-AF50-AEE2C00FECE5}" presName="box" presStyleLbl="node1" presStyleIdx="1" presStyleCnt="3"/>
      <dgm:spPr/>
      <dgm:t>
        <a:bodyPr/>
        <a:lstStyle/>
        <a:p>
          <a:endParaRPr kumimoji="1" lang="ja-JP" altLang="en-US"/>
        </a:p>
      </dgm:t>
    </dgm:pt>
    <dgm:pt modelId="{B5F28FBE-7950-44D7-A728-57FB9EB35FC0}" type="pres">
      <dgm:prSet presAssocID="{9774543C-8A39-472E-AF50-AEE2C00FECE5}" presName="img" presStyleLbl="fgImgPlace1" presStyleIdx="1" presStyleCnt="3"/>
      <dgm:spPr>
        <a:blipFill>
          <a:blip xmlns:r="http://schemas.openxmlformats.org/officeDocument/2006/relationships" r:embed="rId2">
            <a:extLst>
              <a:ext uri="{28A0092B-C50C-407E-A947-70E740481C1C}"/>
            </a:extLst>
          </a:blip>
          <a:srcRect/>
          <a:stretch>
            <a:fillRect t="-3000" b="-3000"/>
          </a:stretch>
        </a:blipFill>
      </dgm:spPr>
      <dgm:t>
        <a:bodyPr/>
        <a:lstStyle/>
        <a:p>
          <a:endParaRPr kumimoji="1" lang="ja-JP" altLang="en-US"/>
        </a:p>
      </dgm:t>
    </dgm:pt>
    <dgm:pt modelId="{386597B8-AF72-441E-8C56-75D754B46135}" type="pres">
      <dgm:prSet presAssocID="{9774543C-8A39-472E-AF50-AEE2C00FECE5}" presName="text" presStyleLbl="node1" presStyleIdx="1" presStyleCnt="3">
        <dgm:presLayoutVars>
          <dgm:bulletEnabled val="1"/>
        </dgm:presLayoutVars>
      </dgm:prSet>
      <dgm:spPr/>
      <dgm:t>
        <a:bodyPr/>
        <a:lstStyle/>
        <a:p>
          <a:endParaRPr kumimoji="1" lang="ja-JP" altLang="en-US"/>
        </a:p>
      </dgm:t>
    </dgm:pt>
    <dgm:pt modelId="{CD66438F-739C-49D4-91C7-FDE994019993}" type="pres">
      <dgm:prSet presAssocID="{DB864972-4BA8-4CAD-B8AA-94A3997457E2}" presName="spacer" presStyleCnt="0"/>
      <dgm:spPr/>
    </dgm:pt>
    <dgm:pt modelId="{E19EFA96-DDC6-4A05-8822-B46C8BDEF20A}" type="pres">
      <dgm:prSet presAssocID="{39D81E18-8C12-43CA-917C-841921A8189C}" presName="comp" presStyleCnt="0"/>
      <dgm:spPr/>
    </dgm:pt>
    <dgm:pt modelId="{D50E4099-476E-4D70-BF83-C3E7E6F1DBE6}" type="pres">
      <dgm:prSet presAssocID="{39D81E18-8C12-43CA-917C-841921A8189C}" presName="box" presStyleLbl="node1" presStyleIdx="2" presStyleCnt="3"/>
      <dgm:spPr/>
      <dgm:t>
        <a:bodyPr/>
        <a:lstStyle/>
        <a:p>
          <a:endParaRPr kumimoji="1" lang="ja-JP" altLang="en-US"/>
        </a:p>
      </dgm:t>
    </dgm:pt>
    <dgm:pt modelId="{0904183A-5D78-4B29-B187-4BE819D15FB8}" type="pres">
      <dgm:prSet presAssocID="{39D81E18-8C12-43CA-917C-841921A8189C}" presName="img" presStyleLbl="fgImgPlace1" presStyleIdx="2" presStyleCnt="3" custLinFactNeighborX="-1721" custLinFactNeighborY="-2451"/>
      <dgm:spPr>
        <a:blipFill rotWithShape="1">
          <a:blip xmlns:r="http://schemas.openxmlformats.org/officeDocument/2006/relationships" r:embed="rId3"/>
          <a:stretch>
            <a:fillRect/>
          </a:stretch>
        </a:blipFill>
      </dgm:spPr>
      <dgm:t>
        <a:bodyPr/>
        <a:lstStyle/>
        <a:p>
          <a:endParaRPr kumimoji="1" lang="ja-JP" altLang="en-US"/>
        </a:p>
      </dgm:t>
    </dgm:pt>
    <dgm:pt modelId="{2367FF8F-491B-4169-89F1-0841DD795440}" type="pres">
      <dgm:prSet presAssocID="{39D81E18-8C12-43CA-917C-841921A8189C}" presName="text" presStyleLbl="node1" presStyleIdx="2" presStyleCnt="3">
        <dgm:presLayoutVars>
          <dgm:bulletEnabled val="1"/>
        </dgm:presLayoutVars>
      </dgm:prSet>
      <dgm:spPr/>
      <dgm:t>
        <a:bodyPr/>
        <a:lstStyle/>
        <a:p>
          <a:endParaRPr kumimoji="1" lang="ja-JP" altLang="en-US"/>
        </a:p>
      </dgm:t>
    </dgm:pt>
  </dgm:ptLst>
  <dgm:cxnLst>
    <dgm:cxn modelId="{C9888A01-4C10-4C76-9551-4939EE729C5C}" type="presOf" srcId="{AADD3669-8157-4AFF-8000-DE8A7FC19F27}" destId="{386597B8-AF72-441E-8C56-75D754B46135}" srcOrd="1" destOrd="1" presId="urn:microsoft.com/office/officeart/2005/8/layout/vList4"/>
    <dgm:cxn modelId="{991A11FC-228A-4BE6-B687-D1B77D386AA8}" srcId="{39D81E18-8C12-43CA-917C-841921A8189C}" destId="{137C2317-6DA1-4169-8E87-3013BFBD769B}" srcOrd="1" destOrd="0" parTransId="{84E41723-B13C-4230-9E5D-123EEA1C3DBC}" sibTransId="{CA516455-DEB0-4D2F-A6E8-C25D76BBA113}"/>
    <dgm:cxn modelId="{1C3C5B35-2E61-4E32-AA7B-B27D918B4597}" type="presOf" srcId="{58FB8B32-6AB1-4D32-84C8-B6743B07660C}" destId="{19BDA65C-1329-4F7F-A439-EFFC9B77BD69}" srcOrd="1" destOrd="0" presId="urn:microsoft.com/office/officeart/2005/8/layout/vList4"/>
    <dgm:cxn modelId="{D27AAF0C-18DD-4916-86CF-74684225A3E7}" type="presOf" srcId="{77DF1285-EBD4-40BE-ACFE-08D623790984}" destId="{27EF3504-BF29-4F68-989C-AD43E9D115BE}" srcOrd="0" destOrd="3" presId="urn:microsoft.com/office/officeart/2005/8/layout/vList4"/>
    <dgm:cxn modelId="{F1CB110F-AA51-40B7-88C2-7A86997E6360}" srcId="{58FB8B32-6AB1-4D32-84C8-B6743B07660C}" destId="{77DF1285-EBD4-40BE-ACFE-08D623790984}" srcOrd="2" destOrd="0" parTransId="{DD51AD06-968A-4EA0-8F85-638ACDD46845}" sibTransId="{AE70B70F-E0C1-470E-90D0-C806A253D83A}"/>
    <dgm:cxn modelId="{8824EBA9-6AED-4852-A523-414020C946C5}" type="presOf" srcId="{58FB8B32-6AB1-4D32-84C8-B6743B07660C}" destId="{27EF3504-BF29-4F68-989C-AD43E9D115BE}" srcOrd="0" destOrd="0" presId="urn:microsoft.com/office/officeart/2005/8/layout/vList4"/>
    <dgm:cxn modelId="{4522898D-4AAC-4076-8CD4-A70F5E2054D0}" type="presOf" srcId="{137C2317-6DA1-4169-8E87-3013BFBD769B}" destId="{2367FF8F-491B-4169-89F1-0841DD795440}" srcOrd="1" destOrd="2" presId="urn:microsoft.com/office/officeart/2005/8/layout/vList4"/>
    <dgm:cxn modelId="{1F3FECE0-AE35-4CBA-BE39-F2DFA752DB57}" type="presOf" srcId="{2C7EAFCC-5A0F-4B32-BFCB-1F5F2CC3AB1A}" destId="{27EF3504-BF29-4F68-989C-AD43E9D115BE}" srcOrd="0" destOrd="2" presId="urn:microsoft.com/office/officeart/2005/8/layout/vList4"/>
    <dgm:cxn modelId="{75A12097-7A95-440B-81C8-A986658FC0EC}" type="presOf" srcId="{DC262CE7-2770-4A03-A6B2-89B4A73A4DA7}" destId="{2367FF8F-491B-4169-89F1-0841DD795440}" srcOrd="1" destOrd="3" presId="urn:microsoft.com/office/officeart/2005/8/layout/vList4"/>
    <dgm:cxn modelId="{3BACDE3B-ED7C-4D8E-9C57-12AD46B20A03}" type="presOf" srcId="{137C2317-6DA1-4169-8E87-3013BFBD769B}" destId="{D50E4099-476E-4D70-BF83-C3E7E6F1DBE6}" srcOrd="0" destOrd="2" presId="urn:microsoft.com/office/officeart/2005/8/layout/vList4"/>
    <dgm:cxn modelId="{916CD4C2-C722-4425-9F1D-B88ADBC7962A}" type="presOf" srcId="{9774543C-8A39-472E-AF50-AEE2C00FECE5}" destId="{E7524C2A-17D2-4396-A384-23B9F9ED6CD4}" srcOrd="0" destOrd="0" presId="urn:microsoft.com/office/officeart/2005/8/layout/vList4"/>
    <dgm:cxn modelId="{89CBF1F5-6058-43D9-933B-A267B30993C3}" type="presOf" srcId="{39D81E18-8C12-43CA-917C-841921A8189C}" destId="{2367FF8F-491B-4169-89F1-0841DD795440}" srcOrd="1" destOrd="0" presId="urn:microsoft.com/office/officeart/2005/8/layout/vList4"/>
    <dgm:cxn modelId="{71715259-64A7-4B06-90C7-800FF064C932}" type="presOf" srcId="{2C7EAFCC-5A0F-4B32-BFCB-1F5F2CC3AB1A}" destId="{19BDA65C-1329-4F7F-A439-EFFC9B77BD69}" srcOrd="1" destOrd="2" presId="urn:microsoft.com/office/officeart/2005/8/layout/vList4"/>
    <dgm:cxn modelId="{0F8AD22F-C1CB-4CEC-8A6D-59452A8F88E1}" type="presOf" srcId="{27E6AE5A-91E2-4B18-B8D7-DBA9AF0F6E7E}" destId="{27EF3504-BF29-4F68-989C-AD43E9D115BE}" srcOrd="0" destOrd="1" presId="urn:microsoft.com/office/officeart/2005/8/layout/vList4"/>
    <dgm:cxn modelId="{AF2FF48A-5E06-4417-BBA7-68A5C46D99D9}" type="presOf" srcId="{39D81E18-8C12-43CA-917C-841921A8189C}" destId="{D50E4099-476E-4D70-BF83-C3E7E6F1DBE6}" srcOrd="0" destOrd="0" presId="urn:microsoft.com/office/officeart/2005/8/layout/vList4"/>
    <dgm:cxn modelId="{E73B4191-7E13-4D19-B4D5-E922CEE91646}" type="presOf" srcId="{22B2E565-EE21-4337-AA5E-45D71B49D42B}" destId="{D50E4099-476E-4D70-BF83-C3E7E6F1DBE6}" srcOrd="0" destOrd="1" presId="urn:microsoft.com/office/officeart/2005/8/layout/vList4"/>
    <dgm:cxn modelId="{3A2E70FE-1DF1-428D-9535-AAFCA835C45B}" srcId="{33589BB6-4858-401B-9AA0-71C32FA1823E}" destId="{9774543C-8A39-472E-AF50-AEE2C00FECE5}" srcOrd="1" destOrd="0" parTransId="{4E6C616D-8A72-4C60-8E56-CF218656A053}" sibTransId="{DB864972-4BA8-4CAD-B8AA-94A3997457E2}"/>
    <dgm:cxn modelId="{FB90E9D0-61CD-4A59-A572-9B9663F15DDA}" type="presOf" srcId="{9774543C-8A39-472E-AF50-AEE2C00FECE5}" destId="{386597B8-AF72-441E-8C56-75D754B46135}" srcOrd="1" destOrd="0" presId="urn:microsoft.com/office/officeart/2005/8/layout/vList4"/>
    <dgm:cxn modelId="{F6EA7401-1866-4962-84FB-38EB62E69E91}" srcId="{33589BB6-4858-401B-9AA0-71C32FA1823E}" destId="{58FB8B32-6AB1-4D32-84C8-B6743B07660C}" srcOrd="0" destOrd="0" parTransId="{003666DE-C392-42D1-87ED-E681385AB263}" sibTransId="{7D6F3504-F81B-4547-8394-CC8553856E25}"/>
    <dgm:cxn modelId="{354DB535-D8F2-4200-BF50-AAA59893D75A}" type="presOf" srcId="{AADD3669-8157-4AFF-8000-DE8A7FC19F27}" destId="{E7524C2A-17D2-4396-A384-23B9F9ED6CD4}" srcOrd="0" destOrd="1" presId="urn:microsoft.com/office/officeart/2005/8/layout/vList4"/>
    <dgm:cxn modelId="{1487C1F8-0FB4-43BF-8B08-D327984FCF93}" srcId="{58FB8B32-6AB1-4D32-84C8-B6743B07660C}" destId="{2C7EAFCC-5A0F-4B32-BFCB-1F5F2CC3AB1A}" srcOrd="1" destOrd="0" parTransId="{7593D153-0A4B-4CD1-B5D1-DEC68AA5F810}" sibTransId="{C880B6F6-F4FD-4570-8989-80FBBDA7ADFE}"/>
    <dgm:cxn modelId="{F4E393BD-94C5-42AD-803C-A7C2AC964091}" type="presOf" srcId="{DC262CE7-2770-4A03-A6B2-89B4A73A4DA7}" destId="{D50E4099-476E-4D70-BF83-C3E7E6F1DBE6}" srcOrd="0" destOrd="3" presId="urn:microsoft.com/office/officeart/2005/8/layout/vList4"/>
    <dgm:cxn modelId="{C244E1CA-5796-4F02-B148-4E2B684F96D4}" type="presOf" srcId="{33589BB6-4858-401B-9AA0-71C32FA1823E}" destId="{2BABE475-A995-4608-9D9C-62856C8EE2BB}" srcOrd="0" destOrd="0" presId="urn:microsoft.com/office/officeart/2005/8/layout/vList4"/>
    <dgm:cxn modelId="{341E897F-96B3-4FE9-8FA9-6ABD40D7D068}" type="presOf" srcId="{77DF1285-EBD4-40BE-ACFE-08D623790984}" destId="{19BDA65C-1329-4F7F-A439-EFFC9B77BD69}" srcOrd="1" destOrd="3" presId="urn:microsoft.com/office/officeart/2005/8/layout/vList4"/>
    <dgm:cxn modelId="{C5F2BD0F-83DF-4A52-8405-EA920358C928}" srcId="{39D81E18-8C12-43CA-917C-841921A8189C}" destId="{DC262CE7-2770-4A03-A6B2-89B4A73A4DA7}" srcOrd="2" destOrd="0" parTransId="{4082322E-4EE9-4282-A9B9-19255F820BC8}" sibTransId="{FA7C41F0-C490-4B49-A86F-6386C64B0495}"/>
    <dgm:cxn modelId="{F98C79EB-DD18-412B-A5CC-554A33CFD269}" srcId="{33589BB6-4858-401B-9AA0-71C32FA1823E}" destId="{39D81E18-8C12-43CA-917C-841921A8189C}" srcOrd="2" destOrd="0" parTransId="{AFA14F29-6C21-4C4D-9E42-33D8D54A8334}" sibTransId="{483B75F0-E286-4046-91E9-7248225C5838}"/>
    <dgm:cxn modelId="{19D3F81E-7722-43C1-96A5-E01297158C33}" type="presOf" srcId="{27E6AE5A-91E2-4B18-B8D7-DBA9AF0F6E7E}" destId="{19BDA65C-1329-4F7F-A439-EFFC9B77BD69}" srcOrd="1" destOrd="1" presId="urn:microsoft.com/office/officeart/2005/8/layout/vList4"/>
    <dgm:cxn modelId="{62CD11BC-2025-4BA2-99EA-16F1B42109A9}" type="presOf" srcId="{22B2E565-EE21-4337-AA5E-45D71B49D42B}" destId="{2367FF8F-491B-4169-89F1-0841DD795440}" srcOrd="1" destOrd="1" presId="urn:microsoft.com/office/officeart/2005/8/layout/vList4"/>
    <dgm:cxn modelId="{8C8FC04D-574A-4DD8-906F-D63008CB13FE}" srcId="{39D81E18-8C12-43CA-917C-841921A8189C}" destId="{22B2E565-EE21-4337-AA5E-45D71B49D42B}" srcOrd="0" destOrd="0" parTransId="{1BB17F7C-ECFC-40C1-89F1-A6CDCF28A3FC}" sibTransId="{43BBDC8C-D2FA-4ABE-A072-33402148AB1F}"/>
    <dgm:cxn modelId="{3F9C4385-3626-4250-8EB4-9F6A95208925}" srcId="{58FB8B32-6AB1-4D32-84C8-B6743B07660C}" destId="{27E6AE5A-91E2-4B18-B8D7-DBA9AF0F6E7E}" srcOrd="0" destOrd="0" parTransId="{0593D8B6-613E-4CDD-B012-911C5FA47029}" sibTransId="{14A586A8-ECC4-4BC6-98FE-72176914E5A8}"/>
    <dgm:cxn modelId="{6FC7A6A0-FACB-4F7A-980E-DA0406575A6C}" srcId="{9774543C-8A39-472E-AF50-AEE2C00FECE5}" destId="{AADD3669-8157-4AFF-8000-DE8A7FC19F27}" srcOrd="0" destOrd="0" parTransId="{C8E852E1-BD65-439D-BD21-C024ADA12782}" sibTransId="{B0C70BA0-8D16-4C2F-AEBE-E72C12616160}"/>
    <dgm:cxn modelId="{92B91805-3EF0-4652-9DF8-809781803669}" type="presParOf" srcId="{2BABE475-A995-4608-9D9C-62856C8EE2BB}" destId="{918E7B42-850F-45E9-AC9B-9E9FC8CCFC4E}" srcOrd="0" destOrd="0" presId="urn:microsoft.com/office/officeart/2005/8/layout/vList4"/>
    <dgm:cxn modelId="{3478C0C8-4620-4F68-BB28-183D477DE383}" type="presParOf" srcId="{918E7B42-850F-45E9-AC9B-9E9FC8CCFC4E}" destId="{27EF3504-BF29-4F68-989C-AD43E9D115BE}" srcOrd="0" destOrd="0" presId="urn:microsoft.com/office/officeart/2005/8/layout/vList4"/>
    <dgm:cxn modelId="{C1B8B715-E730-42FD-AD04-371320870373}" type="presParOf" srcId="{918E7B42-850F-45E9-AC9B-9E9FC8CCFC4E}" destId="{803B57B1-CA27-472E-A04C-9093ED6FA862}" srcOrd="1" destOrd="0" presId="urn:microsoft.com/office/officeart/2005/8/layout/vList4"/>
    <dgm:cxn modelId="{C43CFFDA-B6E4-4331-8366-8DEFC05C3B73}" type="presParOf" srcId="{918E7B42-850F-45E9-AC9B-9E9FC8CCFC4E}" destId="{19BDA65C-1329-4F7F-A439-EFFC9B77BD69}" srcOrd="2" destOrd="0" presId="urn:microsoft.com/office/officeart/2005/8/layout/vList4"/>
    <dgm:cxn modelId="{F31FA076-B593-4209-AE3A-537D5B781003}" type="presParOf" srcId="{2BABE475-A995-4608-9D9C-62856C8EE2BB}" destId="{D71DD968-0E54-4EC3-8251-F81DB35EABC8}" srcOrd="1" destOrd="0" presId="urn:microsoft.com/office/officeart/2005/8/layout/vList4"/>
    <dgm:cxn modelId="{59A9BE54-57DB-4D67-B6A5-346A6D504FAF}" type="presParOf" srcId="{2BABE475-A995-4608-9D9C-62856C8EE2BB}" destId="{8DF93C51-505C-4694-A7B9-87E3C6AE9E8A}" srcOrd="2" destOrd="0" presId="urn:microsoft.com/office/officeart/2005/8/layout/vList4"/>
    <dgm:cxn modelId="{423F49BD-F221-495E-BD6D-E86DA237E413}" type="presParOf" srcId="{8DF93C51-505C-4694-A7B9-87E3C6AE9E8A}" destId="{E7524C2A-17D2-4396-A384-23B9F9ED6CD4}" srcOrd="0" destOrd="0" presId="urn:microsoft.com/office/officeart/2005/8/layout/vList4"/>
    <dgm:cxn modelId="{C3F1EBAA-EAD4-4EB3-A35A-AD4292749A00}" type="presParOf" srcId="{8DF93C51-505C-4694-A7B9-87E3C6AE9E8A}" destId="{B5F28FBE-7950-44D7-A728-57FB9EB35FC0}" srcOrd="1" destOrd="0" presId="urn:microsoft.com/office/officeart/2005/8/layout/vList4"/>
    <dgm:cxn modelId="{BC1ACB0C-0B73-44D8-AC4C-F5A4879266EE}" type="presParOf" srcId="{8DF93C51-505C-4694-A7B9-87E3C6AE9E8A}" destId="{386597B8-AF72-441E-8C56-75D754B46135}" srcOrd="2" destOrd="0" presId="urn:microsoft.com/office/officeart/2005/8/layout/vList4"/>
    <dgm:cxn modelId="{23ED4BEB-71F1-4ECD-AEC0-A549BCD9F808}" type="presParOf" srcId="{2BABE475-A995-4608-9D9C-62856C8EE2BB}" destId="{CD66438F-739C-49D4-91C7-FDE994019993}" srcOrd="3" destOrd="0" presId="urn:microsoft.com/office/officeart/2005/8/layout/vList4"/>
    <dgm:cxn modelId="{F6F7BEDC-EDC3-4A8C-8E5C-EE15D3BD3F9D}" type="presParOf" srcId="{2BABE475-A995-4608-9D9C-62856C8EE2BB}" destId="{E19EFA96-DDC6-4A05-8822-B46C8BDEF20A}" srcOrd="4" destOrd="0" presId="urn:microsoft.com/office/officeart/2005/8/layout/vList4"/>
    <dgm:cxn modelId="{58446111-6C86-4477-9638-60BDCC1D469C}" type="presParOf" srcId="{E19EFA96-DDC6-4A05-8822-B46C8BDEF20A}" destId="{D50E4099-476E-4D70-BF83-C3E7E6F1DBE6}" srcOrd="0" destOrd="0" presId="urn:microsoft.com/office/officeart/2005/8/layout/vList4"/>
    <dgm:cxn modelId="{5DA3C9C5-3FA1-4190-ADFB-1D96AE1EC43F}" type="presParOf" srcId="{E19EFA96-DDC6-4A05-8822-B46C8BDEF20A}" destId="{0904183A-5D78-4B29-B187-4BE819D15FB8}" srcOrd="1" destOrd="0" presId="urn:microsoft.com/office/officeart/2005/8/layout/vList4"/>
    <dgm:cxn modelId="{35295C6F-554E-4C4F-B8AC-CC2E878A3244}" type="presParOf" srcId="{E19EFA96-DDC6-4A05-8822-B46C8BDEF20A}" destId="{2367FF8F-491B-4169-89F1-0841DD795440}" srcOrd="2" destOrd="0" presId="urn:microsoft.com/office/officeart/2005/8/layout/vList4"/>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ea typeface="ＭＳ Ｐゴシック" pitchFamily="50" charset="-128"/>
              </a:defRPr>
            </a:lvl1pPr>
          </a:lstStyle>
          <a:p>
            <a:pPr>
              <a:defRPr/>
            </a:pPr>
            <a:fld id="{2C9FBC94-6BE1-417C-B03F-4447C6739A00}" type="datetimeFigureOut">
              <a:rPr lang="ja-JP" altLang="en-US"/>
              <a:pPr>
                <a:defRPr/>
              </a:pPr>
              <a:t>2013/4/9</a:t>
            </a:fld>
            <a:endParaRPr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FE486415-D499-49EB-8D3C-85BD9091ABDC}"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ＭＳ Ｐゴシック" charset="-128"/>
              </a:defRPr>
            </a:lvl1pPr>
          </a:lstStyle>
          <a:p>
            <a:pPr>
              <a:defRPr/>
            </a:pPr>
            <a:endParaRPr lang="en-US" altLang="ja-JP"/>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ＭＳ Ｐゴシック" charset="-128"/>
              </a:defRPr>
            </a:lvl1pPr>
          </a:lstStyle>
          <a:p>
            <a:pPr>
              <a:defRPr/>
            </a:pPr>
            <a:fld id="{AA7CDE49-FC3D-45E0-B95F-FC9FDB0D3393}" type="datetimeFigureOut">
              <a:rPr lang="en-US" altLang="ja-JP"/>
              <a:pPr>
                <a:defRPr/>
              </a:pPr>
              <a:t>4/9/2013</a:t>
            </a:fld>
            <a:endParaRPr lang="en-US" altLang="ja-JP"/>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rtlCol="0">
            <a:normAutofit/>
          </a:bodyPr>
          <a:lstStyle/>
          <a:p>
            <a:pPr lvl="0"/>
            <a:endParaRPr lang="en-US" noProof="0" dirty="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ＭＳ Ｐゴシック" charset="-128"/>
              </a:defRPr>
            </a:lvl1pPr>
          </a:lstStyle>
          <a:p>
            <a:pPr>
              <a:defRPr/>
            </a:pPr>
            <a:endParaRPr lang="en-US" altLang="ja-JP"/>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ＭＳ Ｐゴシック" charset="-128"/>
              </a:defRPr>
            </a:lvl1pPr>
          </a:lstStyle>
          <a:p>
            <a:pPr>
              <a:defRPr/>
            </a:pPr>
            <a:fld id="{0531BAFE-C801-4C2C-8967-E7BC29A2ED93}"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1pPr>
    <a:lvl2pPr marL="742950" indent="-28575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2pPr>
    <a:lvl3pPr marL="1143000" indent="-2286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3pPr>
    <a:lvl4pPr marL="1600200" indent="-2286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4pPr>
    <a:lvl5pPr marL="2057400" indent="-2286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93675" y="169863"/>
            <a:ext cx="6416675" cy="4441825"/>
          </a:xfrm>
          <a:noFill/>
          <a:ln>
            <a:solidFill>
              <a:srgbClr val="000000"/>
            </a:solidFill>
            <a:miter lim="800000"/>
            <a:headEnd/>
            <a:tailEnd/>
          </a:ln>
        </p:spPr>
      </p:sp>
      <p:sp>
        <p:nvSpPr>
          <p:cNvPr id="96259" name="Notes Placeholder 2"/>
          <p:cNvSpPr>
            <a:spLocks noGrp="1"/>
          </p:cNvSpPr>
          <p:nvPr>
            <p:ph type="body" idx="1"/>
          </p:nvPr>
        </p:nvSpPr>
        <p:spPr bwMode="auto">
          <a:xfrm>
            <a:off x="161925" y="4721225"/>
            <a:ext cx="6481763" cy="4471988"/>
          </a:xfrm>
          <a:noFill/>
        </p:spPr>
        <p:txBody>
          <a:bodyPr wrap="square" lIns="91434" tIns="45717" rIns="91434" bIns="45717" numCol="1" anchor="t" anchorCtr="0" compatLnSpc="1">
            <a:prstTxWarp prst="textNoShape">
              <a:avLst/>
            </a:prstTxWarp>
          </a:bodyPr>
          <a:lstStyle/>
          <a:p>
            <a:pPr eaLnBrk="1" hangingPunct="1">
              <a:spcBef>
                <a:spcPct val="0"/>
              </a:spcBef>
            </a:pPr>
            <a:endParaRPr lang="ja-JP" altLang="en-US" smtClean="0">
              <a:latin typeface="ＭＳ Ｐゴシック" charset="-128"/>
              <a:ea typeface="ＭＳ Ｐゴシック" charset="-128"/>
            </a:endParaRPr>
          </a:p>
        </p:txBody>
      </p:sp>
      <p:sp>
        <p:nvSpPr>
          <p:cNvPr id="96260"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7C2BD6AB-5C61-4D7B-BCFB-3DEF084403A4}" type="slidenum">
              <a:rPr kumimoji="0" lang="en-US" altLang="zh-CN" sz="1200">
                <a:latin typeface="Calibri" pitchFamily="34" charset="0"/>
                <a:ea typeface="SimSun" pitchFamily="2" charset="-122"/>
              </a:rPr>
              <a:pPr algn="r"/>
              <a:t>1</a:t>
            </a:fld>
            <a:endParaRPr kumimoji="0" lang="en-US" altLang="zh-CN" sz="1200">
              <a:latin typeface="Calibri" pitchFamily="34" charset="0"/>
              <a:ea typeface="SimSun"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505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特許マップの作成の目的が明確となった段階で、その目的に応じて調査設計、　分析項目を設定することについてその内容を具体的に説明する。</a:t>
            </a:r>
          </a:p>
        </p:txBody>
      </p:sp>
      <p:sp>
        <p:nvSpPr>
          <p:cNvPr id="45059" name="スライド番号プレースホルダー 3"/>
          <p:cNvSpPr>
            <a:spLocks noGrp="1"/>
          </p:cNvSpPr>
          <p:nvPr>
            <p:ph type="sldNum" sz="quarter" idx="5"/>
          </p:nvPr>
        </p:nvSpPr>
        <p:spPr bwMode="auto">
          <a:noFill/>
          <a:ln>
            <a:miter lim="800000"/>
            <a:headEnd/>
            <a:tailEnd/>
          </a:ln>
        </p:spPr>
        <p:txBody>
          <a:bodyPr/>
          <a:lstStyle/>
          <a:p>
            <a:fld id="{FBACCE28-3E66-40EF-9ABB-F856F8EF2FAC}" type="slidenum">
              <a:rPr lang="en-US" altLang="ja-JP" smtClean="0"/>
              <a:pPr/>
              <a:t>10</a:t>
            </a:fld>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710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調査設計の設定とは、パテントマップの利用目的に応じて、特許文献調査の対象時期、範囲、国、検索式などを決定することであることを説明する。</a:t>
            </a:r>
          </a:p>
        </p:txBody>
      </p:sp>
      <p:sp>
        <p:nvSpPr>
          <p:cNvPr id="47107" name="スライド番号プレースホルダー 3"/>
          <p:cNvSpPr>
            <a:spLocks noGrp="1"/>
          </p:cNvSpPr>
          <p:nvPr>
            <p:ph type="sldNum" sz="quarter" idx="5"/>
          </p:nvPr>
        </p:nvSpPr>
        <p:spPr bwMode="auto">
          <a:noFill/>
          <a:ln>
            <a:miter lim="800000"/>
            <a:headEnd/>
            <a:tailEnd/>
          </a:ln>
        </p:spPr>
        <p:txBody>
          <a:bodyPr/>
          <a:lstStyle/>
          <a:p>
            <a:fld id="{AA3C5326-6371-40FF-BF78-F89A8359DCAD}" type="slidenum">
              <a:rPr lang="en-US" altLang="ja-JP" smtClean="0"/>
              <a:pPr/>
              <a:t>11</a:t>
            </a:fld>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915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分析項目の設定とは、パテントマップの利用目的に応じて、分析項目として、用途や課題、手法や方法などについて決定することであることを理解させる。</a:t>
            </a:r>
          </a:p>
        </p:txBody>
      </p:sp>
      <p:sp>
        <p:nvSpPr>
          <p:cNvPr id="49155" name="スライド番号プレースホルダー 3"/>
          <p:cNvSpPr>
            <a:spLocks noGrp="1"/>
          </p:cNvSpPr>
          <p:nvPr>
            <p:ph type="sldNum" sz="quarter" idx="5"/>
          </p:nvPr>
        </p:nvSpPr>
        <p:spPr bwMode="auto">
          <a:noFill/>
          <a:ln>
            <a:miter lim="800000"/>
            <a:headEnd/>
            <a:tailEnd/>
          </a:ln>
        </p:spPr>
        <p:txBody>
          <a:bodyPr/>
          <a:lstStyle/>
          <a:p>
            <a:fld id="{6316F610-FF56-4870-A1C0-921B8C279046}" type="slidenum">
              <a:rPr lang="en-US" altLang="ja-JP" smtClean="0"/>
              <a:pPr/>
              <a:t>12</a:t>
            </a:fld>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normAutofit fontScale="92500" lnSpcReduction="10000"/>
          </a:bodyPr>
          <a:lstStyle/>
          <a:p>
            <a:pPr>
              <a:defRPr/>
            </a:pPr>
            <a:r>
              <a:rPr kumimoji="1" lang="en-US" altLang="ja-JP" dirty="0" smtClean="0"/>
              <a:t>〔</a:t>
            </a:r>
            <a:r>
              <a:rPr kumimoji="1" lang="ja-JP" altLang="en-US" dirty="0" smtClean="0"/>
              <a:t>狙い</a:t>
            </a:r>
            <a:r>
              <a:rPr kumimoji="1" lang="en-US" altLang="ja-JP" dirty="0" smtClean="0"/>
              <a:t>〕</a:t>
            </a:r>
            <a:r>
              <a:rPr kumimoji="1" lang="ja-JP" altLang="en-US" dirty="0" smtClean="0"/>
              <a:t>　</a:t>
            </a:r>
            <a:endParaRPr kumimoji="1" lang="en-US" altLang="ja-JP" dirty="0" smtClean="0"/>
          </a:p>
          <a:p>
            <a:pPr>
              <a:defRPr/>
            </a:pPr>
            <a:r>
              <a:rPr kumimoji="1" lang="ja-JP" altLang="en-US" dirty="0" smtClean="0"/>
              <a:t>パテントマップとは、特許情報を分析するものであることから、特許情報の収集方法について第</a:t>
            </a:r>
            <a:r>
              <a:rPr kumimoji="1" lang="en-US" altLang="ja-JP" dirty="0" smtClean="0"/>
              <a:t>3</a:t>
            </a:r>
            <a:r>
              <a:rPr kumimoji="1" lang="ja-JP" altLang="en-US" dirty="0" smtClean="0"/>
              <a:t>時限で説明しているが、再度復習の意味で説明する。</a:t>
            </a:r>
            <a:endParaRPr kumimoji="1" lang="en-US" altLang="ja-JP" dirty="0" smtClean="0"/>
          </a:p>
          <a:p>
            <a:pPr>
              <a:defRPr/>
            </a:pPr>
            <a:endParaRPr kumimoji="1" lang="en-US" altLang="ja-JP" dirty="0" smtClean="0"/>
          </a:p>
          <a:p>
            <a:pPr>
              <a:defRPr/>
            </a:pPr>
            <a:r>
              <a:rPr kumimoji="1" lang="en-US" altLang="ja-JP" dirty="0" smtClean="0"/>
              <a:t>〔</a:t>
            </a:r>
            <a:r>
              <a:rPr kumimoji="1" lang="ja-JP" altLang="en-US" dirty="0" smtClean="0"/>
              <a:t>説明</a:t>
            </a:r>
            <a:r>
              <a:rPr kumimoji="1" lang="en-US" altLang="ja-JP" dirty="0" smtClean="0"/>
              <a:t>〕</a:t>
            </a:r>
          </a:p>
          <a:p>
            <a:pPr>
              <a:defRPr/>
            </a:pPr>
            <a:r>
              <a:rPr kumimoji="1" lang="ja-JP" altLang="en-US" dirty="0" smtClean="0"/>
              <a:t>　工業所有権情報研修館による特許に関する情報検索サイト。明治以降に発行された特許・実用新案・意匠・商標とその関連情報について検索可能</a:t>
            </a:r>
          </a:p>
          <a:p>
            <a:pPr>
              <a:defRPr/>
            </a:pPr>
            <a:r>
              <a:rPr kumimoji="1" lang="ja-JP" altLang="en-US" dirty="0" smtClean="0"/>
              <a:t>・「公報テキスト検索」：技術用語や出願人名により特許情報が検索できる。</a:t>
            </a:r>
          </a:p>
          <a:p>
            <a:pPr>
              <a:defRPr/>
            </a:pPr>
            <a:r>
              <a:rPr kumimoji="1" lang="ja-JP" altLang="en-US" dirty="0" smtClean="0"/>
              <a:t>・「特許分類検索」：ＩＰＣ、ＦＩ・Ｆタームにより特許情報が検索できる。</a:t>
            </a:r>
          </a:p>
          <a:p>
            <a:pPr>
              <a:defRPr/>
            </a:pPr>
            <a:r>
              <a:rPr kumimoji="1" lang="ja-JP" altLang="en-US" dirty="0" smtClean="0"/>
              <a:t>　具体的な検索方法などは、第</a:t>
            </a:r>
            <a:r>
              <a:rPr kumimoji="1" lang="en-US" altLang="ja-JP" dirty="0" smtClean="0"/>
              <a:t>3</a:t>
            </a:r>
            <a:r>
              <a:rPr kumimoji="1" lang="ja-JP" altLang="en-US" dirty="0" smtClean="0"/>
              <a:t>時限で説明済みである。</a:t>
            </a:r>
          </a:p>
          <a:p>
            <a:pPr>
              <a:defRPr/>
            </a:pPr>
            <a:r>
              <a:rPr kumimoji="1" lang="ja-JP" altLang="en-US" dirty="0" smtClean="0"/>
              <a:t> ＜参考＞特許電子図書館ガイドブック・マニュアル　　</a:t>
            </a:r>
            <a:r>
              <a:rPr kumimoji="1" lang="en-US" altLang="ja-JP" dirty="0" smtClean="0"/>
              <a:t>http://www.inpit.go.jp/info/ipdl/manual/index.html</a:t>
            </a:r>
          </a:p>
          <a:p>
            <a:pPr>
              <a:defRPr/>
            </a:pPr>
            <a:endParaRPr kumimoji="1" lang="en-US" altLang="ja-JP" dirty="0" smtClean="0"/>
          </a:p>
        </p:txBody>
      </p:sp>
      <p:sp>
        <p:nvSpPr>
          <p:cNvPr id="51203" name="スライド番号プレースホルダー 3"/>
          <p:cNvSpPr>
            <a:spLocks noGrp="1"/>
          </p:cNvSpPr>
          <p:nvPr>
            <p:ph type="sldNum" sz="quarter" idx="5"/>
          </p:nvPr>
        </p:nvSpPr>
        <p:spPr bwMode="auto">
          <a:noFill/>
          <a:ln>
            <a:miter lim="800000"/>
            <a:headEnd/>
            <a:tailEnd/>
          </a:ln>
        </p:spPr>
        <p:txBody>
          <a:bodyPr/>
          <a:lstStyle/>
          <a:p>
            <a:fld id="{25645F78-F848-4E39-ABFB-F9FD112089EF}" type="slidenum">
              <a:rPr lang="en-US" altLang="ja-JP" smtClean="0"/>
              <a:pPr/>
              <a:t>13</a:t>
            </a:fld>
            <a:endParaRPr lang="en-US"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325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　</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特許情報の具体例として、特許公開公報を提示し、その記載内容をイメージさせる。</a:t>
            </a:r>
          </a:p>
        </p:txBody>
      </p:sp>
      <p:sp>
        <p:nvSpPr>
          <p:cNvPr id="53251" name="スライド番号プレースホルダー 3"/>
          <p:cNvSpPr>
            <a:spLocks noGrp="1"/>
          </p:cNvSpPr>
          <p:nvPr>
            <p:ph type="sldNum" sz="quarter" idx="5"/>
          </p:nvPr>
        </p:nvSpPr>
        <p:spPr bwMode="auto">
          <a:noFill/>
          <a:ln>
            <a:miter lim="800000"/>
            <a:headEnd/>
            <a:tailEnd/>
          </a:ln>
        </p:spPr>
        <p:txBody>
          <a:bodyPr/>
          <a:lstStyle/>
          <a:p>
            <a:fld id="{ABE03ACD-564F-467D-93B3-BD94096D977E}" type="slidenum">
              <a:rPr lang="en-US" altLang="ja-JP" smtClean="0"/>
              <a:pPr/>
              <a:t>14</a:t>
            </a:fld>
            <a:endParaRPr lang="en-US"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　</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パテントマップを作成する場合に、自作することのほか、調査会社に依頼して作成する方法もあることを理解させる。また、特許庁では、特定の技術分野について技術動向調査を行なっており、そのようなものも利用可能であることを理解させる。</a:t>
            </a:r>
          </a:p>
        </p:txBody>
      </p:sp>
      <p:sp>
        <p:nvSpPr>
          <p:cNvPr id="55299" name="スライド番号プレースホルダー 3"/>
          <p:cNvSpPr>
            <a:spLocks noGrp="1"/>
          </p:cNvSpPr>
          <p:nvPr>
            <p:ph type="sldNum" sz="quarter" idx="5"/>
          </p:nvPr>
        </p:nvSpPr>
        <p:spPr bwMode="auto">
          <a:noFill/>
          <a:ln>
            <a:miter lim="800000"/>
            <a:headEnd/>
            <a:tailEnd/>
          </a:ln>
        </p:spPr>
        <p:txBody>
          <a:bodyPr/>
          <a:lstStyle/>
          <a:p>
            <a:fld id="{87A68FAB-3F59-4620-9A6B-465789C1CE15}" type="slidenum">
              <a:rPr lang="en-US" altLang="ja-JP" smtClean="0"/>
              <a:pPr/>
              <a:t>15</a:t>
            </a:fld>
            <a:endParaRPr lang="en-US"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734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パテントマップにはどのような種類のものが存在するのかを概観する。</a:t>
            </a:r>
            <a:endParaRPr kumimoji="1" lang="en-US" altLang="ja-JP"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パテントマップは、いろいろな種類があるが、それぞれ、目的により使い分けられるものである。</a:t>
            </a:r>
          </a:p>
          <a:p>
            <a:r>
              <a:rPr kumimoji="1" lang="ja-JP" altLang="en-US" smtClean="0">
                <a:latin typeface="ＭＳ Ｐゴシック" charset="-128"/>
                <a:ea typeface="ＭＳ Ｐゴシック" charset="-128"/>
              </a:rPr>
              <a:t>　このスライドにおいては、統計的に解析するときに用いられる特許マップと、技術等の内容を解析する場合に用いられる特許マップとに分けて、パテントマップの種類を提示している。</a:t>
            </a:r>
          </a:p>
          <a:p>
            <a:endParaRPr kumimoji="1" lang="ja-JP" altLang="en-US"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p:txBody>
      </p:sp>
      <p:sp>
        <p:nvSpPr>
          <p:cNvPr id="57347" name="スライド番号プレースホルダー 3"/>
          <p:cNvSpPr>
            <a:spLocks noGrp="1"/>
          </p:cNvSpPr>
          <p:nvPr>
            <p:ph type="sldNum" sz="quarter" idx="5"/>
          </p:nvPr>
        </p:nvSpPr>
        <p:spPr bwMode="auto">
          <a:noFill/>
          <a:ln>
            <a:miter lim="800000"/>
            <a:headEnd/>
            <a:tailEnd/>
          </a:ln>
        </p:spPr>
        <p:txBody>
          <a:bodyPr/>
          <a:lstStyle/>
          <a:p>
            <a:fld id="{0A5A063E-A1F5-4120-ABB1-89AD6D14C28A}" type="slidenum">
              <a:rPr lang="en-US" altLang="ja-JP" smtClean="0"/>
              <a:pPr/>
              <a:t>16</a:t>
            </a:fld>
            <a:endParaRPr lang="en-US"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939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　</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出願動向を分析するパテントマップの例として、製品についての要素別表示マップを例示する。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パテントマップの例として、要素別表示マップを例示している。</a:t>
            </a:r>
          </a:p>
          <a:p>
            <a:r>
              <a:rPr kumimoji="1" lang="ja-JP" altLang="en-US" smtClean="0">
                <a:latin typeface="ＭＳ Ｐゴシック" charset="-128"/>
                <a:ea typeface="ＭＳ Ｐゴシック" charset="-128"/>
              </a:rPr>
              <a:t>　要素別表示マップは、製品について、要素技術別にどれくらいの件数の特許があるかなどを表示するものであり、将来の動向を予測したり開発の重点部分を把握するなどの用途に用いられるものである。</a:t>
            </a:r>
          </a:p>
          <a:p>
            <a:endParaRPr kumimoji="1" lang="ja-JP" altLang="en-US"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
        <p:nvSpPr>
          <p:cNvPr id="59395" name="スライド番号プレースホルダー 3"/>
          <p:cNvSpPr>
            <a:spLocks noGrp="1"/>
          </p:cNvSpPr>
          <p:nvPr>
            <p:ph type="sldNum" sz="quarter" idx="5"/>
          </p:nvPr>
        </p:nvSpPr>
        <p:spPr bwMode="auto">
          <a:noFill/>
          <a:ln>
            <a:miter lim="800000"/>
            <a:headEnd/>
            <a:tailEnd/>
          </a:ln>
        </p:spPr>
        <p:txBody>
          <a:bodyPr/>
          <a:lstStyle/>
          <a:p>
            <a:fld id="{B14AD4BA-E609-4D4F-85B7-2BCEEC672964}" type="slidenum">
              <a:rPr lang="en-US" altLang="ja-JP" smtClean="0"/>
              <a:pPr/>
              <a:t>17</a:t>
            </a:fld>
            <a:endParaRPr lang="en-US"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144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出願動向を分析するパテントマップの例として、技術発展表示マップを例示する。</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パテントマップの例として、技術発展表示マップを例示している。</a:t>
            </a:r>
          </a:p>
          <a:p>
            <a:r>
              <a:rPr kumimoji="1" lang="ja-JP" altLang="en-US" smtClean="0">
                <a:latin typeface="ＭＳ Ｐゴシック" charset="-128"/>
                <a:ea typeface="ＭＳ Ｐゴシック" charset="-128"/>
              </a:rPr>
              <a:t>　技術発展表示マップは、技術分野の重要特許を系統別に時系列で表示することで、技術の発展状況を示したものであり、技術開発の大きな流れを把握したり、技術開発の方向を見極めたりするなどの用途に用いられるものである。</a:t>
            </a:r>
          </a:p>
          <a:p>
            <a:endParaRPr kumimoji="1" lang="ja-JP" altLang="en-US" smtClean="0">
              <a:latin typeface="ＭＳ Ｐゴシック" charset="-128"/>
              <a:ea typeface="ＭＳ Ｐゴシック" charset="-128"/>
            </a:endParaRPr>
          </a:p>
        </p:txBody>
      </p:sp>
      <p:sp>
        <p:nvSpPr>
          <p:cNvPr id="61443" name="スライド番号プレースホルダー 3"/>
          <p:cNvSpPr>
            <a:spLocks noGrp="1"/>
          </p:cNvSpPr>
          <p:nvPr>
            <p:ph type="sldNum" sz="quarter" idx="5"/>
          </p:nvPr>
        </p:nvSpPr>
        <p:spPr bwMode="auto">
          <a:noFill/>
          <a:ln>
            <a:miter lim="800000"/>
            <a:headEnd/>
            <a:tailEnd/>
          </a:ln>
        </p:spPr>
        <p:txBody>
          <a:bodyPr/>
          <a:lstStyle/>
          <a:p>
            <a:fld id="{17076948-942B-43C3-8B2B-097A16C6D8C1}" type="slidenum">
              <a:rPr lang="en-US" altLang="ja-JP" smtClean="0"/>
              <a:pPr/>
              <a:t>18</a:t>
            </a:fld>
            <a:endParaRPr lang="en-US"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349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出願動向を分析するパテントマップの例として、件数推移マップを例示する。</a:t>
            </a:r>
          </a:p>
          <a:p>
            <a:endParaRPr kumimoji="1" lang="en-US" altLang="ja-JP" smtClean="0">
              <a:latin typeface="ＭＳ Ｐゴシック" charset="-128"/>
              <a:ea typeface="ＭＳ Ｐゴシック" charset="-128"/>
            </a:endParaRPr>
          </a:p>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説明</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　パテントマップの例として件数推移マップを例示している。</a:t>
            </a:r>
            <a:endParaRPr lang="en-US" altLang="ja-JP" smtClean="0">
              <a:solidFill>
                <a:srgbClr val="000000"/>
              </a:solidFill>
              <a:latin typeface="ＭＳ Ｐゴシック" charset="-128"/>
              <a:ea typeface="ＭＳ Ｐゴシック" charset="-128"/>
            </a:endParaRPr>
          </a:p>
          <a:p>
            <a:r>
              <a:rPr lang="ja-JP" altLang="en-US" smtClean="0">
                <a:solidFill>
                  <a:srgbClr val="000000"/>
                </a:solidFill>
                <a:latin typeface="ＭＳ Ｐゴシック" charset="-128"/>
                <a:ea typeface="ＭＳ Ｐゴシック" charset="-128"/>
              </a:rPr>
              <a:t>　件数推移マップは、技術要素や方式毎に、出願年と出願件数との関係を示したものであり、技術開発の開始時期や急増時期、退潮時期などを捉えるなどの用途に用いられるものである。</a:t>
            </a:r>
            <a:endParaRPr lang="en-US" altLang="ja-JP" smtClean="0">
              <a:solidFill>
                <a:srgbClr val="000000"/>
              </a:solidFill>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
        <p:nvSpPr>
          <p:cNvPr id="63491" name="スライド番号プレースホルダー 3"/>
          <p:cNvSpPr>
            <a:spLocks noGrp="1"/>
          </p:cNvSpPr>
          <p:nvPr>
            <p:ph type="sldNum" sz="quarter" idx="5"/>
          </p:nvPr>
        </p:nvSpPr>
        <p:spPr bwMode="auto">
          <a:noFill/>
          <a:ln>
            <a:miter lim="800000"/>
            <a:headEnd/>
            <a:tailEnd/>
          </a:ln>
        </p:spPr>
        <p:txBody>
          <a:bodyPr/>
          <a:lstStyle/>
          <a:p>
            <a:fld id="{FCBD46B6-821F-4527-8967-36276EA19397}" type="slidenum">
              <a:rPr lang="en-US" altLang="ja-JP" smtClean="0"/>
              <a:pPr/>
              <a:t>19</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ja-JP" altLang="en-US" smtClean="0">
              <a:latin typeface="ＭＳ Ｐゴシック" charset="-128"/>
              <a:ea typeface="ＭＳ Ｐゴシック"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93AEB765-E24D-40BE-AAE2-42CEE6EB6E61}" type="slidenum">
              <a:rPr lang="en-US" altLang="ja-JP" smtClean="0"/>
              <a:pPr/>
              <a:t>2</a:t>
            </a:fld>
            <a:endParaRPr lang="en-US"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553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出願動向を分析するパテントマップの例として、リスト表示マップを例示する。</a:t>
            </a:r>
          </a:p>
          <a:p>
            <a:endParaRPr kumimoji="1" lang="en-US" altLang="ja-JP" smtClean="0">
              <a:latin typeface="ＭＳ Ｐゴシック" charset="-128"/>
              <a:ea typeface="ＭＳ Ｐゴシック" charset="-128"/>
            </a:endParaRPr>
          </a:p>
          <a:p>
            <a:r>
              <a:rPr lang="en-US" altLang="ja-JP" smtClean="0">
                <a:solidFill>
                  <a:srgbClr val="000000"/>
                </a:solidFill>
                <a:latin typeface="ＭＳ Ｐゴシック" charset="-128"/>
                <a:ea typeface="ＭＳ Ｐゴシック" charset="-128"/>
              </a:rPr>
              <a:t>〔</a:t>
            </a:r>
            <a:r>
              <a:rPr lang="ja-JP" altLang="en-US" smtClean="0">
                <a:solidFill>
                  <a:srgbClr val="000000"/>
                </a:solidFill>
                <a:latin typeface="ＭＳ Ｐゴシック" charset="-128"/>
                <a:ea typeface="ＭＳ Ｐゴシック" charset="-128"/>
              </a:rPr>
              <a:t>説明</a:t>
            </a:r>
            <a:r>
              <a:rPr lang="en-US" altLang="ja-JP" smtClean="0">
                <a:solidFill>
                  <a:srgbClr val="000000"/>
                </a:solidFill>
                <a:latin typeface="ＭＳ Ｐゴシック" charset="-128"/>
                <a:ea typeface="ＭＳ Ｐゴシック" charset="-128"/>
              </a:rPr>
              <a:t>〕</a:t>
            </a:r>
          </a:p>
          <a:p>
            <a:r>
              <a:rPr lang="ja-JP" altLang="en-US" smtClean="0">
                <a:solidFill>
                  <a:srgbClr val="000000"/>
                </a:solidFill>
                <a:latin typeface="ＭＳ Ｐゴシック" charset="-128"/>
                <a:ea typeface="ＭＳ Ｐゴシック" charset="-128"/>
              </a:rPr>
              <a:t>　パテントマップの例として、リスト表示マップを例示している。</a:t>
            </a:r>
            <a:endParaRPr lang="en-US" altLang="ja-JP" smtClean="0">
              <a:solidFill>
                <a:srgbClr val="000000"/>
              </a:solidFill>
              <a:latin typeface="ＭＳ Ｐゴシック" charset="-128"/>
              <a:ea typeface="ＭＳ Ｐゴシック" charset="-128"/>
            </a:endParaRPr>
          </a:p>
          <a:p>
            <a:r>
              <a:rPr lang="ja-JP" altLang="en-US" smtClean="0">
                <a:solidFill>
                  <a:srgbClr val="000000"/>
                </a:solidFill>
                <a:latin typeface="ＭＳ Ｐゴシック" charset="-128"/>
                <a:ea typeface="ＭＳ Ｐゴシック" charset="-128"/>
              </a:rPr>
              <a:t>　リスト表示マップは、他者の注目特許などをリストとして表示したものであり、新製品や、新技術開発時の戦略立案において特許の状況の整理のために用いられる。</a:t>
            </a:r>
            <a:endParaRPr lang="en-US" altLang="ja-JP" smtClean="0">
              <a:solidFill>
                <a:srgbClr val="000000"/>
              </a:solidFill>
              <a:latin typeface="ＭＳ Ｐゴシック" charset="-128"/>
              <a:ea typeface="ＭＳ Ｐゴシック" charset="-128"/>
            </a:endParaRPr>
          </a:p>
          <a:p>
            <a:r>
              <a:rPr lang="ja-JP" altLang="en-US" smtClean="0">
                <a:solidFill>
                  <a:srgbClr val="000000"/>
                </a:solidFill>
                <a:latin typeface="ＭＳ Ｐゴシック" charset="-128"/>
                <a:ea typeface="ＭＳ Ｐゴシック" charset="-128"/>
              </a:rPr>
              <a:t>　これにより、リストされた特許の製品との関係について重要度などを把握することなどが可能となる。</a:t>
            </a:r>
            <a:endParaRPr lang="en-US" altLang="ja-JP"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
        <p:nvSpPr>
          <p:cNvPr id="65539" name="スライド番号プレースホルダー 3"/>
          <p:cNvSpPr>
            <a:spLocks noGrp="1"/>
          </p:cNvSpPr>
          <p:nvPr>
            <p:ph type="sldNum" sz="quarter" idx="5"/>
          </p:nvPr>
        </p:nvSpPr>
        <p:spPr bwMode="auto">
          <a:noFill/>
          <a:ln>
            <a:miter lim="800000"/>
            <a:headEnd/>
            <a:tailEnd/>
          </a:ln>
        </p:spPr>
        <p:txBody>
          <a:bodyPr/>
          <a:lstStyle/>
          <a:p>
            <a:fld id="{FB1C2770-7996-4C24-899A-166EEC627A9D}" type="slidenum">
              <a:rPr lang="en-US" altLang="ja-JP" smtClean="0"/>
              <a:pPr/>
              <a:t>20</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758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出願動向を分析するパテントマップの例として、バブルチャートを例示する。</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解説</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パテントマップの例として、バブルチャートを例示している。</a:t>
            </a:r>
          </a:p>
          <a:p>
            <a:r>
              <a:rPr kumimoji="1" lang="ja-JP" altLang="en-US" smtClean="0">
                <a:latin typeface="ＭＳ Ｐゴシック" charset="-128"/>
                <a:ea typeface="ＭＳ Ｐゴシック" charset="-128"/>
              </a:rPr>
              <a:t>　バブルチャートは、縦軸と横軸の項目に合致する特許の件数をバブルの大きさにより表示したマップであり、スライドの例は、ある技術分野に記載されている課題を整理して、時系列的に並べてその件数をバブルの大きさにより表示したものであり、技術開発を企画・立案する際に、開発テーマの選定や優先度の検討などの用途に用いられるものである。</a:t>
            </a:r>
          </a:p>
          <a:p>
            <a:endParaRPr kumimoji="1" lang="ja-JP" altLang="en-US" smtClean="0">
              <a:latin typeface="ＭＳ Ｐゴシック" charset="-128"/>
              <a:ea typeface="ＭＳ Ｐゴシック" charset="-128"/>
            </a:endParaRPr>
          </a:p>
        </p:txBody>
      </p:sp>
      <p:sp>
        <p:nvSpPr>
          <p:cNvPr id="67587" name="スライド番号プレースホルダー 3"/>
          <p:cNvSpPr>
            <a:spLocks noGrp="1"/>
          </p:cNvSpPr>
          <p:nvPr>
            <p:ph type="sldNum" sz="quarter" idx="5"/>
          </p:nvPr>
        </p:nvSpPr>
        <p:spPr bwMode="auto">
          <a:noFill/>
          <a:ln>
            <a:miter lim="800000"/>
            <a:headEnd/>
            <a:tailEnd/>
          </a:ln>
        </p:spPr>
        <p:txBody>
          <a:bodyPr/>
          <a:lstStyle/>
          <a:p>
            <a:fld id="{0668C5EF-4018-41D1-8BAB-572D7C4CC57E}" type="slidenum">
              <a:rPr lang="en-US" altLang="ja-JP" smtClean="0"/>
              <a:pPr/>
              <a:t>21</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963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パテントマップにより出願動向を分析する際、どのように分析が行われるのかについてのイメージを伝える。</a:t>
            </a:r>
          </a:p>
          <a:p>
            <a:endParaRPr kumimoji="1" lang="ja-JP" altLang="en-US" smtClean="0">
              <a:latin typeface="ＭＳ Ｐゴシック" charset="-128"/>
              <a:ea typeface="ＭＳ Ｐゴシック" charset="-128"/>
            </a:endParaRPr>
          </a:p>
        </p:txBody>
      </p:sp>
      <p:sp>
        <p:nvSpPr>
          <p:cNvPr id="69635" name="スライド番号プレースホルダー 3"/>
          <p:cNvSpPr>
            <a:spLocks noGrp="1"/>
          </p:cNvSpPr>
          <p:nvPr>
            <p:ph type="sldNum" sz="quarter" idx="5"/>
          </p:nvPr>
        </p:nvSpPr>
        <p:spPr bwMode="auto">
          <a:noFill/>
          <a:ln>
            <a:miter lim="800000"/>
            <a:headEnd/>
            <a:tailEnd/>
          </a:ln>
        </p:spPr>
        <p:txBody>
          <a:bodyPr/>
          <a:lstStyle/>
          <a:p>
            <a:fld id="{A3E869CF-F26B-47C9-907B-72E8658D81CA}" type="slidenum">
              <a:rPr lang="en-US" altLang="ja-JP" smtClean="0"/>
              <a:pPr/>
              <a:t>22</a:t>
            </a:fld>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168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kumimoji="1" lang="ja-JP" altLang="en-US" smtClean="0">
              <a:latin typeface="ＭＳ Ｐゴシック" charset="-128"/>
              <a:ea typeface="ＭＳ Ｐゴシック" charset="-128"/>
            </a:endParaRPr>
          </a:p>
        </p:txBody>
      </p:sp>
      <p:sp>
        <p:nvSpPr>
          <p:cNvPr id="71683" name="スライド番号プレースホルダー 3"/>
          <p:cNvSpPr>
            <a:spLocks noGrp="1"/>
          </p:cNvSpPr>
          <p:nvPr>
            <p:ph type="sldNum" sz="quarter" idx="5"/>
          </p:nvPr>
        </p:nvSpPr>
        <p:spPr bwMode="auto">
          <a:noFill/>
          <a:ln>
            <a:miter lim="800000"/>
            <a:headEnd/>
            <a:tailEnd/>
          </a:ln>
        </p:spPr>
        <p:txBody>
          <a:bodyPr/>
          <a:lstStyle/>
          <a:p>
            <a:fld id="{48583356-B0F6-4176-97D3-D226FDDFE826}" type="slidenum">
              <a:rPr lang="en-US" altLang="ja-JP" smtClean="0"/>
              <a:pPr/>
              <a:t>23</a:t>
            </a:fld>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3730" name="ノート プレースホルダー 2"/>
          <p:cNvSpPr>
            <a:spLocks noGrp="1"/>
          </p:cNvSpPr>
          <p:nvPr>
            <p:ph type="body" idx="1"/>
          </p:nvPr>
        </p:nvSpPr>
        <p:spPr bwMode="auto">
          <a:xfrm>
            <a:off x="681038" y="4721225"/>
            <a:ext cx="5580062" cy="4471988"/>
          </a:xfrm>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パテントマップの実際の活用について理解させる。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パテントマップがいろいろな場面において活用されること、また、パテントマップの基礎情報は特許情報であり、特許情報が技術情報としての側面と権利情報としての側面の２つの側面を兼ね備えたものであることから、パテントマップも、技術情報としての活用と権利情報としての活用の２つの場面があることを確認して、パテントマップについてのまとめとする。</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なお、課題として、分析目的、調査範囲、分析項目を設定し、パテントマップを作成させると、特許情報を分析することの重要性、有用性の理解を深めることができると考えられる。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p:txBody>
      </p:sp>
      <p:sp>
        <p:nvSpPr>
          <p:cNvPr id="73731" name="スライド番号プレースホルダー 3"/>
          <p:cNvSpPr>
            <a:spLocks noGrp="1"/>
          </p:cNvSpPr>
          <p:nvPr>
            <p:ph type="sldNum" sz="quarter" idx="5"/>
          </p:nvPr>
        </p:nvSpPr>
        <p:spPr bwMode="auto">
          <a:noFill/>
          <a:ln>
            <a:miter lim="800000"/>
            <a:headEnd/>
            <a:tailEnd/>
          </a:ln>
        </p:spPr>
        <p:txBody>
          <a:bodyPr/>
          <a:lstStyle/>
          <a:p>
            <a:fld id="{2036B3FB-38EF-4653-AFD0-35D234D40CC4}" type="slidenum">
              <a:rPr lang="en-US" altLang="ja-JP" smtClean="0"/>
              <a:pPr/>
              <a:t>24</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072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kumimoji="1" lang="ja-JP" altLang="en-US" smtClean="0">
              <a:latin typeface="ＭＳ Ｐゴシック" charset="-128"/>
              <a:ea typeface="ＭＳ Ｐゴシック" charset="-128"/>
            </a:endParaRPr>
          </a:p>
        </p:txBody>
      </p:sp>
      <p:sp>
        <p:nvSpPr>
          <p:cNvPr id="30723" name="スライド番号プレースホルダー 3"/>
          <p:cNvSpPr>
            <a:spLocks noGrp="1"/>
          </p:cNvSpPr>
          <p:nvPr>
            <p:ph type="sldNum" sz="quarter" idx="5"/>
          </p:nvPr>
        </p:nvSpPr>
        <p:spPr bwMode="auto">
          <a:noFill/>
          <a:ln>
            <a:miter lim="800000"/>
            <a:headEnd/>
            <a:tailEnd/>
          </a:ln>
        </p:spPr>
        <p:txBody>
          <a:bodyPr/>
          <a:lstStyle/>
          <a:p>
            <a:fld id="{3AECC14F-C91E-4827-957E-0C72FCE1D68A}" type="slidenum">
              <a:rPr lang="en-US" altLang="ja-JP" smtClean="0"/>
              <a:pPr/>
              <a:t>3</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277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mtClean="0">
                <a:solidFill>
                  <a:srgbClr val="000000"/>
                </a:solidFill>
                <a:latin typeface="ＭＳ Ｐゴシック" charset="-128"/>
                <a:ea typeface="ＭＳ Ｐゴシック" charset="-128"/>
              </a:rPr>
              <a:t>〔</a:t>
            </a:r>
            <a:r>
              <a:rPr kumimoji="1" lang="ja-JP" altLang="en-US" smtClean="0">
                <a:solidFill>
                  <a:srgbClr val="000000"/>
                </a:solidFill>
                <a:latin typeface="ＭＳ Ｐゴシック" charset="-128"/>
                <a:ea typeface="ＭＳ Ｐゴシック" charset="-128"/>
              </a:rPr>
              <a:t>狙い</a:t>
            </a:r>
            <a:r>
              <a:rPr kumimoji="1" lang="en-US" altLang="ja-JP" smtClean="0">
                <a:solidFill>
                  <a:srgbClr val="000000"/>
                </a:solidFill>
                <a:latin typeface="ＭＳ Ｐゴシック" charset="-128"/>
                <a:ea typeface="ＭＳ Ｐゴシック" charset="-128"/>
              </a:rPr>
              <a:t>〕</a:t>
            </a:r>
            <a:endParaRPr kumimoji="1" lang="ja-JP" altLang="en-US" smtClean="0">
              <a:solidFill>
                <a:srgbClr val="000000"/>
              </a:solidFill>
              <a:latin typeface="ＭＳ Ｐゴシック" charset="-128"/>
              <a:ea typeface="ＭＳ Ｐゴシック" charset="-128"/>
            </a:endParaRPr>
          </a:p>
          <a:p>
            <a:r>
              <a:rPr kumimoji="1" lang="ja-JP" altLang="en-US" smtClean="0">
                <a:solidFill>
                  <a:srgbClr val="000000"/>
                </a:solidFill>
                <a:latin typeface="ＭＳ Ｐゴシック" charset="-128"/>
                <a:ea typeface="ＭＳ Ｐゴシック" charset="-128"/>
              </a:rPr>
              <a:t>この項目では、先行技術文献調査を行った結果を視覚的に表示して分析を可能とするために有用なパテントマップについて解説する。</a:t>
            </a: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パテントマップを勉強する意義について、ここで説明する。</a:t>
            </a:r>
          </a:p>
        </p:txBody>
      </p:sp>
      <p:sp>
        <p:nvSpPr>
          <p:cNvPr id="32771" name="スライド番号プレースホルダー 3"/>
          <p:cNvSpPr>
            <a:spLocks noGrp="1"/>
          </p:cNvSpPr>
          <p:nvPr>
            <p:ph type="sldNum" sz="quarter" idx="5"/>
          </p:nvPr>
        </p:nvSpPr>
        <p:spPr bwMode="auto">
          <a:noFill/>
          <a:ln>
            <a:miter lim="800000"/>
            <a:headEnd/>
            <a:tailEnd/>
          </a:ln>
        </p:spPr>
        <p:txBody>
          <a:bodyPr/>
          <a:lstStyle/>
          <a:p>
            <a:fld id="{7ECDF1DD-AC37-4A36-A128-B5074D464127}" type="slidenum">
              <a:rPr lang="en-US" altLang="ja-JP" smtClean="0"/>
              <a:pPr/>
              <a:t>4</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481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solidFill>
                  <a:srgbClr val="000000"/>
                </a:solidFill>
                <a:latin typeface="Calibri" pitchFamily="34" charset="0"/>
                <a:ea typeface="ＭＳ Ｐゴシック" charset="-128"/>
              </a:rPr>
              <a:t>〔</a:t>
            </a:r>
            <a:r>
              <a:rPr kumimoji="1" lang="ja-JP" altLang="en-US" smtClean="0">
                <a:solidFill>
                  <a:srgbClr val="000000"/>
                </a:solidFill>
                <a:latin typeface="Calibri" pitchFamily="34" charset="0"/>
                <a:ea typeface="ＭＳ Ｐゴシック" charset="-128"/>
              </a:rPr>
              <a:t>狙い</a:t>
            </a:r>
            <a:r>
              <a:rPr kumimoji="1" lang="en-US" altLang="ja-JP" smtClean="0">
                <a:solidFill>
                  <a:srgbClr val="000000"/>
                </a:solidFill>
                <a:latin typeface="Calibri" pitchFamily="34" charset="0"/>
                <a:ea typeface="ＭＳ Ｐゴシック" charset="-128"/>
              </a:rPr>
              <a:t>〕</a:t>
            </a:r>
          </a:p>
          <a:p>
            <a:r>
              <a:rPr kumimoji="1" lang="ja-JP" altLang="en-US" smtClean="0">
                <a:solidFill>
                  <a:srgbClr val="000000"/>
                </a:solidFill>
                <a:latin typeface="ＭＳ Ｐゴシック" charset="-128"/>
                <a:ea typeface="ＭＳ Ｐゴシック" charset="-128"/>
              </a:rPr>
              <a:t>パテントマップを作成することの必要性について理解させる。</a:t>
            </a:r>
            <a:endParaRPr kumimoji="1" lang="en-US" altLang="ja-JP" smtClean="0">
              <a:solidFill>
                <a:srgbClr val="000000"/>
              </a:solidFill>
              <a:latin typeface="ＭＳ Ｐゴシック" charset="-128"/>
              <a:ea typeface="ＭＳ Ｐゴシック" charset="-128"/>
            </a:endParaRPr>
          </a:p>
          <a:p>
            <a:endParaRPr kumimoji="1" lang="en-US" altLang="ja-JP" smtClean="0">
              <a:solidFill>
                <a:srgbClr val="000000"/>
              </a:solidFill>
              <a:latin typeface="ＭＳ Ｐゴシック" charset="-128"/>
              <a:ea typeface="ＭＳ Ｐゴシック" charset="-128"/>
            </a:endParaRPr>
          </a:p>
          <a:p>
            <a:r>
              <a:rPr kumimoji="1" lang="en-US" altLang="ja-JP" smtClean="0">
                <a:solidFill>
                  <a:srgbClr val="000000"/>
                </a:solidFill>
                <a:latin typeface="ＭＳ Ｐゴシック" charset="-128"/>
                <a:ea typeface="ＭＳ Ｐゴシック" charset="-128"/>
              </a:rPr>
              <a:t>〔</a:t>
            </a:r>
            <a:r>
              <a:rPr kumimoji="1" lang="ja-JP" altLang="en-US" smtClean="0">
                <a:solidFill>
                  <a:srgbClr val="000000"/>
                </a:solidFill>
                <a:latin typeface="ＭＳ Ｐゴシック" charset="-128"/>
                <a:ea typeface="ＭＳ Ｐゴシック" charset="-128"/>
              </a:rPr>
              <a:t>説明</a:t>
            </a:r>
            <a:r>
              <a:rPr kumimoji="1" lang="en-US" altLang="ja-JP" smtClean="0">
                <a:solidFill>
                  <a:srgbClr val="000000"/>
                </a:solidFill>
                <a:latin typeface="ＭＳ Ｐゴシック" charset="-128"/>
                <a:ea typeface="ＭＳ Ｐゴシック" charset="-128"/>
              </a:rPr>
              <a:t>〕</a:t>
            </a:r>
          </a:p>
          <a:p>
            <a:r>
              <a:rPr kumimoji="1" lang="ja-JP" altLang="en-US" smtClean="0">
                <a:solidFill>
                  <a:srgbClr val="000000"/>
                </a:solidFill>
                <a:latin typeface="ＭＳ Ｐゴシック" charset="-128"/>
                <a:ea typeface="ＭＳ Ｐゴシック" charset="-128"/>
              </a:rPr>
              <a:t>　先行技術文献調査結果を文献のまま利用しようとしても視覚的・感覚的に把握できず、効率的な分析が困難となる。</a:t>
            </a:r>
            <a:endParaRPr kumimoji="1" lang="en-US" altLang="ja-JP" smtClean="0">
              <a:solidFill>
                <a:srgbClr val="000000"/>
              </a:solidFill>
              <a:latin typeface="ＭＳ Ｐゴシック" charset="-128"/>
              <a:ea typeface="ＭＳ Ｐゴシック" charset="-128"/>
            </a:endParaRPr>
          </a:p>
          <a:p>
            <a:r>
              <a:rPr kumimoji="1" lang="ja-JP" altLang="en-US" smtClean="0">
                <a:solidFill>
                  <a:srgbClr val="000000"/>
                </a:solidFill>
                <a:latin typeface="ＭＳ Ｐゴシック" charset="-128"/>
                <a:ea typeface="ＭＳ Ｐゴシック" charset="-128"/>
              </a:rPr>
              <a:t>　先行技術調査結果を利用目的に応じてマッピングすることによって、視覚的、感覚的にその動向を把握し、分析することができることから、企業が知財戦略を検討する際や、大学・企業において研究開発の方向性などを検討するに際して、パテントマップを作成することが有用であることを説明する。</a:t>
            </a:r>
            <a:endParaRPr kumimoji="1" lang="en-US" altLang="ja-JP" smtClean="0">
              <a:solidFill>
                <a:srgbClr val="000000"/>
              </a:solidFill>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
        <p:nvSpPr>
          <p:cNvPr id="34819" name="スライド番号プレースホルダー 3"/>
          <p:cNvSpPr>
            <a:spLocks noGrp="1"/>
          </p:cNvSpPr>
          <p:nvPr>
            <p:ph type="sldNum" sz="quarter" idx="5"/>
          </p:nvPr>
        </p:nvSpPr>
        <p:spPr bwMode="auto">
          <a:noFill/>
          <a:ln>
            <a:miter lim="800000"/>
            <a:headEnd/>
            <a:tailEnd/>
          </a:ln>
        </p:spPr>
        <p:txBody>
          <a:bodyPr/>
          <a:lstStyle/>
          <a:p>
            <a:fld id="{BD207C2C-2296-4FA6-828E-177C8BA287EB}" type="slidenum">
              <a:rPr lang="en-US" altLang="ja-JP" smtClean="0"/>
              <a:pPr/>
              <a:t>5</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686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kumimoji="1" lang="ja-JP" altLang="en-US" smtClean="0">
              <a:latin typeface="ＭＳ Ｐゴシック" charset="-128"/>
              <a:ea typeface="ＭＳ Ｐゴシック" charset="-128"/>
            </a:endParaRPr>
          </a:p>
        </p:txBody>
      </p:sp>
      <p:sp>
        <p:nvSpPr>
          <p:cNvPr id="36867" name="スライド番号プレースホルダー 3"/>
          <p:cNvSpPr>
            <a:spLocks noGrp="1"/>
          </p:cNvSpPr>
          <p:nvPr>
            <p:ph type="sldNum" sz="quarter" idx="5"/>
          </p:nvPr>
        </p:nvSpPr>
        <p:spPr bwMode="auto">
          <a:noFill/>
          <a:ln>
            <a:miter lim="800000"/>
            <a:headEnd/>
            <a:tailEnd/>
          </a:ln>
        </p:spPr>
        <p:txBody>
          <a:bodyPr/>
          <a:lstStyle/>
          <a:p>
            <a:fld id="{F9AE62AF-59C3-4C14-BAAC-E6402DC21E2A}" type="slidenum">
              <a:rPr lang="en-US" altLang="ja-JP" smtClean="0"/>
              <a:pPr/>
              <a:t>6</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normAutofit lnSpcReduction="10000"/>
          </a:bodyPr>
          <a:lstStyle/>
          <a:p>
            <a:pPr>
              <a:defRPr/>
            </a:pPr>
            <a:r>
              <a:rPr kumimoji="1" lang="en-US" altLang="ja-JP" dirty="0" smtClean="0">
                <a:solidFill>
                  <a:srgbClr val="000000"/>
                </a:solidFill>
                <a:latin typeface="Calibri" pitchFamily="34" charset="0"/>
              </a:rPr>
              <a:t>〔</a:t>
            </a:r>
            <a:r>
              <a:rPr kumimoji="1" lang="ja-JP" altLang="en-US" dirty="0" smtClean="0">
                <a:solidFill>
                  <a:srgbClr val="000000"/>
                </a:solidFill>
                <a:latin typeface="Calibri" pitchFamily="34" charset="0"/>
              </a:rPr>
              <a:t>狙い</a:t>
            </a:r>
            <a:r>
              <a:rPr kumimoji="1" lang="en-US" altLang="ja-JP" dirty="0" smtClean="0">
                <a:solidFill>
                  <a:srgbClr val="000000"/>
                </a:solidFill>
                <a:latin typeface="Calibri" pitchFamily="34" charset="0"/>
              </a:rPr>
              <a:t>〕</a:t>
            </a:r>
          </a:p>
          <a:p>
            <a:pPr>
              <a:defRPr/>
            </a:pPr>
            <a:r>
              <a:rPr kumimoji="1" lang="ja-JP" altLang="en-US" dirty="0" smtClean="0">
                <a:solidFill>
                  <a:srgbClr val="000000"/>
                </a:solidFill>
              </a:rPr>
              <a:t>パテントマップを作成するにあたっての手順について理解させる。</a:t>
            </a:r>
            <a:endParaRPr kumimoji="1" lang="en-US" altLang="ja-JP" dirty="0" smtClean="0">
              <a:solidFill>
                <a:srgbClr val="000000"/>
              </a:solidFill>
            </a:endParaRPr>
          </a:p>
          <a:p>
            <a:pPr>
              <a:defRPr/>
            </a:pPr>
            <a:endParaRPr kumimoji="1" lang="en-US" altLang="ja-JP" dirty="0" smtClean="0">
              <a:solidFill>
                <a:prstClr val="black"/>
              </a:solidFill>
            </a:endParaRPr>
          </a:p>
          <a:p>
            <a:pPr>
              <a:defRPr/>
            </a:pPr>
            <a:r>
              <a:rPr kumimoji="1" lang="en-US" altLang="ja-JP" dirty="0" smtClean="0">
                <a:solidFill>
                  <a:srgbClr val="000000"/>
                </a:solidFill>
              </a:rPr>
              <a:t>〔</a:t>
            </a:r>
            <a:r>
              <a:rPr kumimoji="1" lang="ja-JP" altLang="en-US" dirty="0" smtClean="0">
                <a:solidFill>
                  <a:srgbClr val="000000"/>
                </a:solidFill>
              </a:rPr>
              <a:t>説明</a:t>
            </a:r>
            <a:r>
              <a:rPr kumimoji="1" lang="en-US" altLang="ja-JP" dirty="0" smtClean="0">
                <a:solidFill>
                  <a:srgbClr val="000000"/>
                </a:solidFill>
              </a:rPr>
              <a:t>〕</a:t>
            </a:r>
          </a:p>
          <a:p>
            <a:pPr>
              <a:defRPr/>
            </a:pPr>
            <a:r>
              <a:rPr kumimoji="1" lang="ja-JP" altLang="en-US" dirty="0" smtClean="0">
                <a:solidFill>
                  <a:prstClr val="black"/>
                </a:solidFill>
              </a:rPr>
              <a:t>　パテントマップは後に説明するように利用目的に応じて、複数の種類があることから、パテントマップを作成するにあたっては、利用する目的を明確化することが必要である。</a:t>
            </a:r>
            <a:endParaRPr kumimoji="1" lang="en-US" altLang="ja-JP" dirty="0" smtClean="0">
              <a:solidFill>
                <a:prstClr val="black"/>
              </a:solidFill>
            </a:endParaRPr>
          </a:p>
          <a:p>
            <a:pPr>
              <a:defRPr/>
            </a:pPr>
            <a:r>
              <a:rPr kumimoji="1" lang="ja-JP" altLang="en-US" dirty="0" smtClean="0">
                <a:solidFill>
                  <a:prstClr val="black"/>
                </a:solidFill>
              </a:rPr>
              <a:t>　そして、その目的に応じて、パテントマップに盛り込むべき仕様である調査設計、分析項目などを設定する必要がある。</a:t>
            </a:r>
            <a:endParaRPr kumimoji="1" lang="en-US" altLang="ja-JP" dirty="0" smtClean="0">
              <a:solidFill>
                <a:prstClr val="black"/>
              </a:solidFill>
            </a:endParaRPr>
          </a:p>
          <a:p>
            <a:pPr>
              <a:defRPr/>
            </a:pPr>
            <a:r>
              <a:rPr kumimoji="1" lang="ja-JP" altLang="en-US" dirty="0" smtClean="0">
                <a:solidFill>
                  <a:prstClr val="black"/>
                </a:solidFill>
              </a:rPr>
              <a:t>　なお、自分自身でパテントマップを作成する場合には、特許情報を収集し、基礎データを作成する必要があるが、調査会社に依頼して作成するという方法もある。</a:t>
            </a:r>
            <a:endParaRPr kumimoji="1" lang="en-US" altLang="ja-JP" dirty="0" smtClean="0">
              <a:solidFill>
                <a:prstClr val="black"/>
              </a:solidFill>
            </a:endParaRPr>
          </a:p>
          <a:p>
            <a:pPr>
              <a:defRPr/>
            </a:pPr>
            <a:r>
              <a:rPr kumimoji="1" lang="ja-JP" altLang="en-US" dirty="0" smtClean="0"/>
              <a:t>　特許マップ、出願動向を作成したら、それを利用して分析を行うこととなる。各手順において何を検討するのかについては、次のスライドで説明する。</a:t>
            </a:r>
            <a:endParaRPr kumimoji="1" lang="ja-JP" altLang="en-US" dirty="0"/>
          </a:p>
        </p:txBody>
      </p:sp>
      <p:sp>
        <p:nvSpPr>
          <p:cNvPr id="38915" name="スライド番号プレースホルダー 3"/>
          <p:cNvSpPr>
            <a:spLocks noGrp="1"/>
          </p:cNvSpPr>
          <p:nvPr>
            <p:ph type="sldNum" sz="quarter" idx="5"/>
          </p:nvPr>
        </p:nvSpPr>
        <p:spPr bwMode="auto">
          <a:noFill/>
          <a:ln>
            <a:miter lim="800000"/>
            <a:headEnd/>
            <a:tailEnd/>
          </a:ln>
        </p:spPr>
        <p:txBody>
          <a:bodyPr/>
          <a:lstStyle/>
          <a:p>
            <a:fld id="{C4D4DE64-471F-433A-A049-7FBEB0D95C9B}" type="slidenum">
              <a:rPr lang="en-US" altLang="ja-JP" smtClean="0"/>
              <a:pPr/>
              <a:t>7</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096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前のスライドのフローの第一段階であるが、パテントマップを作成する目的の明確化において具体的にどのような点を検討するのかについて確認する。</a:t>
            </a:r>
            <a:endParaRPr kumimoji="1" lang="en-US" altLang="ja-JP" smtClean="0">
              <a:latin typeface="ＭＳ Ｐゴシック" charset="-128"/>
              <a:ea typeface="ＭＳ Ｐゴシック" charset="-128"/>
            </a:endParaRPr>
          </a:p>
        </p:txBody>
      </p:sp>
      <p:sp>
        <p:nvSpPr>
          <p:cNvPr id="40963" name="スライド番号プレースホルダー 3"/>
          <p:cNvSpPr>
            <a:spLocks noGrp="1"/>
          </p:cNvSpPr>
          <p:nvPr>
            <p:ph type="sldNum" sz="quarter" idx="5"/>
          </p:nvPr>
        </p:nvSpPr>
        <p:spPr bwMode="auto">
          <a:noFill/>
          <a:ln>
            <a:miter lim="800000"/>
            <a:headEnd/>
            <a:tailEnd/>
          </a:ln>
        </p:spPr>
        <p:txBody>
          <a:bodyPr/>
          <a:lstStyle/>
          <a:p>
            <a:fld id="{44C84078-3D54-406D-9A8D-0E82D37D970C}" type="slidenum">
              <a:rPr lang="en-US" altLang="ja-JP" smtClean="0"/>
              <a:pPr/>
              <a:t>8</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301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　</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前のスライドに引き続き、パテントマップを作成する目的の明確化において、利用目的としてどのようなものがあるかを具体的に例示する。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p:txBody>
      </p:sp>
      <p:sp>
        <p:nvSpPr>
          <p:cNvPr id="43011" name="スライド番号プレースホルダー 3"/>
          <p:cNvSpPr>
            <a:spLocks noGrp="1"/>
          </p:cNvSpPr>
          <p:nvPr>
            <p:ph type="sldNum" sz="quarter" idx="5"/>
          </p:nvPr>
        </p:nvSpPr>
        <p:spPr bwMode="auto">
          <a:noFill/>
          <a:ln>
            <a:miter lim="800000"/>
            <a:headEnd/>
            <a:tailEnd/>
          </a:ln>
        </p:spPr>
        <p:txBody>
          <a:bodyPr/>
          <a:lstStyle/>
          <a:p>
            <a:fld id="{5192CBD2-2B0F-4976-A7EB-78C73FAC8A63}" type="slidenum">
              <a:rPr lang="en-US" altLang="ja-JP" smtClean="0"/>
              <a:pPr/>
              <a:t>9</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9ACEB0DC-A444-4D5A-BE0F-DD3DBE939723}" type="datetime8">
              <a:rPr lang="en-US" altLang="ja-JP"/>
              <a:pPr>
                <a:defRPr/>
              </a:pPr>
              <a:t>4/9/2013 9:13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97913" y="6224588"/>
            <a:ext cx="908050" cy="381000"/>
          </a:xfrm>
        </p:spPr>
        <p:txBody>
          <a:bodyPr/>
          <a:lstStyle>
            <a:lvl1pPr>
              <a:defRPr sz="1400">
                <a:solidFill>
                  <a:schemeClr val="tx1"/>
                </a:solidFill>
              </a:defRPr>
            </a:lvl1pPr>
          </a:lstStyle>
          <a:p>
            <a:pPr>
              <a:defRPr/>
            </a:pPr>
            <a:fld id="{82925B37-DE67-43B4-BE76-8CBEAE5FBB68}"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A2539B5F-A3B5-4F43-8C8C-2FB032E7D642}" type="datetime8">
              <a:rPr lang="en-US" altLang="ja-JP"/>
              <a:pPr>
                <a:defRPr/>
              </a:pPr>
              <a:t>4/9/2013 9:13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17CB897C-AC62-46BF-A82E-B7EA0BCA76FD}"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86D11274-A2A8-4431-B5CE-6D28C07476B3}" type="datetime8">
              <a:rPr lang="en-US" altLang="ja-JP"/>
              <a:pPr>
                <a:defRPr/>
              </a:pPr>
              <a:t>4/9/2013 9:13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89807352-DF4C-4839-9AB2-8AE264FEE581}"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7B82ACF1-162C-488B-BEBD-7990A6F3CCE9}" type="datetime8">
              <a:rPr lang="en-US" altLang="ja-JP"/>
              <a:pPr>
                <a:defRPr/>
              </a:pPr>
              <a:t>4/9/2013 9:13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61CE6410-8D81-4F78-A6A6-74480A6BE511}"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6ADE039B-50EC-4620-B871-ECBA1B211A95}" type="datetime8">
              <a:rPr lang="en-US" altLang="ja-JP"/>
              <a:pPr>
                <a:defRPr/>
              </a:pPr>
              <a:t>4/9/2013 9:13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28150" y="6308725"/>
            <a:ext cx="577850" cy="244475"/>
          </a:xfrm>
        </p:spPr>
        <p:txBody>
          <a:bodyPr/>
          <a:lstStyle>
            <a:lvl1pPr>
              <a:defRPr sz="1400">
                <a:solidFill>
                  <a:schemeClr val="tx1"/>
                </a:solidFill>
              </a:defRPr>
            </a:lvl1pPr>
          </a:lstStyle>
          <a:p>
            <a:pPr>
              <a:defRPr/>
            </a:pPr>
            <a:fld id="{CDF54106-9CA8-4F07-A48C-22E33F76E1EE}"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1EF46FAF-5832-47CF-A110-C12C29F54FD8}" type="datetime8">
              <a:rPr lang="en-US" altLang="ja-JP"/>
              <a:pPr>
                <a:defRPr/>
              </a:pPr>
              <a:t>4/9/2013 9:13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CCB29DCE-C153-4FA5-9491-C7654795D183}"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B35659E8-10A5-434A-9AB7-E73A160569CF}" type="datetime8">
              <a:rPr lang="en-US" altLang="ja-JP"/>
              <a:pPr>
                <a:defRPr/>
              </a:pPr>
              <a:t>4/9/2013 9:13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95175FA9-5FC5-4B0D-95E6-32F81B5D748E}"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B3A6C6D1-0CA4-499E-BBE1-82D896C08963}" type="datetime8">
              <a:rPr lang="en-US" altLang="ja-JP"/>
              <a:pPr>
                <a:defRPr/>
              </a:pPr>
              <a:t>4/9/2013 9:13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6D45AF8F-C841-4A0A-A986-A1C5ABAC97A7}"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CE83D270-CEC4-49F5-8B14-C7F9ED93DDE8}" type="datetime8">
              <a:rPr lang="en-US" altLang="ja-JP"/>
              <a:pPr>
                <a:defRPr/>
              </a:pPr>
              <a:t>4/9/2013 9:13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A4E40D11-DFE4-44F1-85CD-C5F0C019C100}" type="slidenum">
              <a:rPr lang="en-US" altLang="ja-JP"/>
              <a:pPr>
                <a:defRPr/>
              </a:pPr>
              <a:t>&lt;#&gt;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5639A7F-793D-47C4-B94E-CDE7E7B882FF}" type="datetime8">
              <a:rPr lang="en-US" altLang="ja-JP"/>
              <a:pPr>
                <a:defRPr/>
              </a:pPr>
              <a:t>4/9/2013 9:13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CB00B99F-EDA5-4607-94B3-97F32B3B4AA0}" type="slidenum">
              <a:rPr lang="en-US" altLang="ja-JP"/>
              <a:pPr>
                <a:defRPr/>
              </a:pPr>
              <a:t>&lt;#&gt;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vl1pPr>
          </a:lstStyle>
          <a:p>
            <a:pPr>
              <a:defRPr/>
            </a:pPr>
            <a:fld id="{A3818CBE-6EAA-4CB1-8F6A-3CA3ECB98F2F}" type="datetime8">
              <a:rPr lang="en-US" altLang="ja-JP"/>
              <a:pPr>
                <a:defRPr/>
              </a:pPr>
              <a:t>4/9/2013 9:13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307E1751-4912-4E64-9C5A-BCF76E4B6221}"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3593EFBA-72AA-4602-8909-C7D0483BB1F4}" type="datetime8">
              <a:rPr lang="en-US" altLang="ja-JP"/>
              <a:pPr>
                <a:defRPr/>
              </a:pPr>
              <a:t>4/9/2013 9:13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201150" y="6381750"/>
            <a:ext cx="577850" cy="244475"/>
          </a:xfrm>
        </p:spPr>
        <p:txBody>
          <a:bodyPr/>
          <a:lstStyle>
            <a:lvl1pPr>
              <a:defRPr sz="1400">
                <a:solidFill>
                  <a:schemeClr val="tx1"/>
                </a:solidFill>
              </a:defRPr>
            </a:lvl1pPr>
          </a:lstStyle>
          <a:p>
            <a:pPr>
              <a:defRPr/>
            </a:pPr>
            <a:fld id="{F6BF4176-60FE-44E0-9DA6-4E3EAF89F09C}"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F739889A-CA0D-4C7D-8A09-020D82DBC18B}" type="datetime8">
              <a:rPr lang="en-US" altLang="ja-JP"/>
              <a:pPr>
                <a:defRPr/>
              </a:pPr>
              <a:t>4/9/2013 9:13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E80AD92A-8F0D-46AC-9CDD-898111D34E9B}"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10DB611B-C9B6-4083-A881-6D107BFD9136}" type="datetime8">
              <a:rPr lang="en-US" altLang="ja-JP"/>
              <a:pPr>
                <a:defRPr/>
              </a:pPr>
              <a:t>4/9/2013 9:13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3CB1DD36-92BB-4908-8ADB-B65BA0E26A8D}"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0E42BDE1-7647-439A-8CEA-5A3C02306997}" type="datetime8">
              <a:rPr lang="en-US" altLang="ja-JP"/>
              <a:pPr>
                <a:defRPr/>
              </a:pPr>
              <a:t>4/9/2013 9:13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3AE626F0-2845-47D9-85C1-CA55B00C96C3}"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D47A5499-FD99-4EF5-9DBF-3613FF103038}" type="datetime8">
              <a:rPr lang="en-US" altLang="ja-JP"/>
              <a:pPr>
                <a:defRPr/>
              </a:pPr>
              <a:t>4/9/2013 9:13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4007F626-B893-4053-A3AC-CDE8F8890088}"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9BD7E68B-E405-48DB-829F-94328A507ED8}" type="datetime8">
              <a:rPr lang="en-US" altLang="ja-JP"/>
              <a:pPr>
                <a:defRPr/>
              </a:pPr>
              <a:t>4/9/2013 9:13 PM</a:t>
            </a:fld>
            <a:endParaRPr lang="en-US" altLang="ja-JP"/>
          </a:p>
        </p:txBody>
      </p:sp>
      <p:sp>
        <p:nvSpPr>
          <p:cNvPr id="6" name="Footer Placeholder 11"/>
          <p:cNvSpPr>
            <a:spLocks noGrp="1"/>
          </p:cNvSpPr>
          <p:nvPr>
            <p:ph type="ftr" sz="quarter" idx="11"/>
          </p:nvPr>
        </p:nvSpPr>
        <p:spPr/>
        <p:txBody>
          <a:bodyPr/>
          <a:lstStyle>
            <a:lvl1pPr>
              <a:defRPr/>
            </a:lvl1pPr>
          </a:lstStyle>
          <a:p>
            <a:pPr>
              <a:defRPr/>
            </a:pPr>
            <a:endParaRPr lang="en-US" altLang="ja-JP"/>
          </a:p>
        </p:txBody>
      </p:sp>
      <p:sp>
        <p:nvSpPr>
          <p:cNvPr id="7" name="Slide Number Placeholder 9"/>
          <p:cNvSpPr>
            <a:spLocks noGrp="1"/>
          </p:cNvSpPr>
          <p:nvPr>
            <p:ph type="sldNum" sz="quarter" idx="12"/>
          </p:nvPr>
        </p:nvSpPr>
        <p:spPr>
          <a:xfrm>
            <a:off x="9296400" y="6381750"/>
            <a:ext cx="577850" cy="244475"/>
          </a:xfrm>
        </p:spPr>
        <p:txBody>
          <a:bodyPr/>
          <a:lstStyle>
            <a:lvl1pPr>
              <a:defRPr sz="1400">
                <a:solidFill>
                  <a:schemeClr val="tx1"/>
                </a:solidFill>
              </a:defRPr>
            </a:lvl1pPr>
          </a:lstStyle>
          <a:p>
            <a:pPr>
              <a:defRPr/>
            </a:pPr>
            <a:fld id="{6746856F-8E89-449C-A819-5BE41F83A714}" type="slidenum">
              <a:rPr lang="en-US" altLang="ja-JP"/>
              <a:pPr>
                <a:defRPr/>
              </a:pPr>
              <a:t>&lt;#&gt;</a:t>
            </a:fld>
            <a:endParaRPr lang="en-US" altLang="ja-JP"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827E3EB9-E371-4594-B3C4-462E6BC35FCE}" type="datetime8">
              <a:rPr lang="en-US" altLang="ja-JP"/>
              <a:pPr>
                <a:defRPr/>
              </a:pPr>
              <a:t>4/9/2013 9:13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18467637-C320-48D3-9301-06ADF3242AA3}"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565A1FBD-FEC8-4ED6-ADFE-1EC559B3E98D}" type="datetime8">
              <a:rPr lang="en-US" altLang="ja-JP"/>
              <a:pPr>
                <a:defRPr/>
              </a:pPr>
              <a:t>4/9/2013 9:13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A9D7C30B-AD02-4328-8313-69B789EEF248}"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886A4FF-036D-47A6-9A8C-5608353C18C3}" type="datetime8">
              <a:rPr lang="en-US" altLang="ja-JP"/>
              <a:pPr>
                <a:defRPr/>
              </a:pPr>
              <a:t>4/9/2013 9:13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9D328C75-608C-4D62-8DD3-2A926C73F901}"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3575" y="22523"/>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vl1pPr>
          </a:lstStyle>
          <a:p>
            <a:pPr>
              <a:defRPr/>
            </a:pPr>
            <a:fld id="{1B3E7626-51BA-4F63-9746-A6908B1E4558}" type="datetime8">
              <a:rPr lang="en-US" altLang="ja-JP"/>
              <a:pPr>
                <a:defRPr/>
              </a:pPr>
              <a:t>4/9/2013 9:13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9C0C7D88-83BF-4BFE-8353-375EBC13634B}"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5A62E669-6880-4515-8A70-BD19EA55BAFC}" type="datetime8">
              <a:rPr lang="en-US" altLang="ja-JP"/>
              <a:pPr>
                <a:defRPr/>
              </a:pPr>
              <a:t>4/9/2013 9:13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7CB65BB7-7A21-462F-8938-121830B0410C}"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02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ea typeface="ＭＳ Ｐゴシック" charset="-128"/>
              </a:defRPr>
            </a:lvl1pPr>
          </a:lstStyle>
          <a:p>
            <a:pPr>
              <a:defRPr/>
            </a:pPr>
            <a:fld id="{E431866B-F818-4BBC-A5E3-D78F8F5CD3CE}" type="datetime8">
              <a:rPr lang="en-US" altLang="ja-JP"/>
              <a:pPr>
                <a:defRPr/>
              </a:pPr>
              <a:t>4/9/2013 9:13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ea typeface="ＭＳ Ｐゴシック"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2"/>
                </a:solidFill>
                <a:ea typeface="ＭＳ Ｐゴシック" charset="-128"/>
              </a:defRPr>
            </a:lvl1pPr>
          </a:lstStyle>
          <a:p>
            <a:pPr>
              <a:defRPr/>
            </a:pPr>
            <a:fld id="{9F6ECB6A-3775-4947-9A90-9A4075B1FBD0}"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74" r:id="rId10"/>
    <p:sldLayoutId id="2147483885"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314"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3315"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charset="-128"/>
              </a:defRPr>
            </a:lvl1pPr>
          </a:lstStyle>
          <a:p>
            <a:pPr>
              <a:defRPr/>
            </a:pPr>
            <a:fld id="{D046CDD9-2743-423E-A189-9812F6DB7971}" type="datetime8">
              <a:rPr lang="en-US" altLang="ja-JP"/>
              <a:pPr>
                <a:defRPr/>
              </a:pPr>
              <a:t>4/9/2013 9:13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charset="-128"/>
              </a:defRPr>
            </a:lvl1pPr>
          </a:lstStyle>
          <a:p>
            <a:pPr>
              <a:defRPr/>
            </a:pPr>
            <a:fld id="{2D7DCFF6-7A83-4B1F-AA07-ADCE6486CE68}"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75" r:id="rId10"/>
    <p:sldLayoutId id="2147483895" r:id="rId11"/>
  </p:sldLayoutIdLst>
  <p:hf hdr="0" ftr="0" dt="0"/>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defRPr>
      </a:lvl2pPr>
      <a:lvl3pPr algn="l" rtl="0" eaLnBrk="0" fontAlgn="base" hangingPunct="0">
        <a:spcBef>
          <a:spcPct val="0"/>
        </a:spcBef>
        <a:spcAft>
          <a:spcPct val="0"/>
        </a:spcAft>
        <a:defRPr kumimoji="1" sz="4400">
          <a:solidFill>
            <a:schemeClr val="tx2"/>
          </a:solidFill>
          <a:latin typeface="Tw Cen MT" pitchFamily="34" charset="0"/>
        </a:defRPr>
      </a:lvl3pPr>
      <a:lvl4pPr algn="l" rtl="0" eaLnBrk="0" fontAlgn="base" hangingPunct="0">
        <a:spcBef>
          <a:spcPct val="0"/>
        </a:spcBef>
        <a:spcAft>
          <a:spcPct val="0"/>
        </a:spcAft>
        <a:defRPr kumimoji="1" sz="4400">
          <a:solidFill>
            <a:schemeClr val="tx2"/>
          </a:solidFill>
          <a:latin typeface="Tw Cen MT" pitchFamily="34" charset="0"/>
        </a:defRPr>
      </a:lvl4pPr>
      <a:lvl5pPr algn="l" rtl="0" eaLnBrk="0" fontAlgn="base" hangingPunct="0">
        <a:spcBef>
          <a:spcPct val="0"/>
        </a:spcBef>
        <a:spcAft>
          <a:spcPct val="0"/>
        </a:spcAft>
        <a:defRPr kumimoji="1" sz="4400">
          <a:solidFill>
            <a:schemeClr val="tx2"/>
          </a:solidFill>
          <a:latin typeface="Tw Cen MT" pitchFamily="34"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diagramData" Target="../diagrams/data1.xml"/><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8.emf"/><Relationship Id="rId5" Type="http://schemas.openxmlformats.org/officeDocument/2006/relationships/diagramQuickStyle" Target="../diagrams/quickStyle1.xml"/><Relationship Id="rId10" Type="http://schemas.openxmlformats.org/officeDocument/2006/relationships/image" Target="../media/image17.emf"/><Relationship Id="rId4" Type="http://schemas.openxmlformats.org/officeDocument/2006/relationships/diagramLayout" Target="../diagrams/layout1.xml"/><Relationship Id="rId9"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95235"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latin typeface="ＭＳ Ｐゴシック" charset="-128"/>
                <a:ea typeface="ＭＳ Ｐゴシック" charset="-128"/>
              </a:rPr>
              <a:t/>
            </a:r>
            <a:br>
              <a:rPr lang="ja-JP" altLang="en-US" sz="2200" smtClean="0">
                <a:solidFill>
                  <a:srgbClr val="FFFFFF"/>
                </a:solidFill>
                <a:latin typeface="ＭＳ Ｐゴシック" charset="-128"/>
                <a:ea typeface="ＭＳ Ｐゴシック" charset="-128"/>
              </a:rPr>
            </a:br>
            <a:endParaRPr lang="ja-JP" altLang="en-US" sz="22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コンテンツ プレースホルダー 2"/>
          <p:cNvSpPr>
            <a:spLocks noGrp="1"/>
          </p:cNvSpPr>
          <p:nvPr>
            <p:ph sz="quarter" idx="1"/>
          </p:nvPr>
        </p:nvSpPr>
        <p:spPr>
          <a:xfrm>
            <a:off x="663575" y="1600200"/>
            <a:ext cx="8832850" cy="4495800"/>
          </a:xfrm>
        </p:spPr>
        <p:txBody>
          <a:bodyPr/>
          <a:lstStyle/>
          <a:p>
            <a:r>
              <a:rPr lang="ja-JP" altLang="en-US" smtClean="0">
                <a:latin typeface="ＭＳ Ｐゴシック" charset="-128"/>
                <a:ea typeface="ＭＳ Ｐゴシック" charset="-128"/>
              </a:rPr>
              <a:t>調査設計、分析項目の設定</a:t>
            </a:r>
          </a:p>
        </p:txBody>
      </p:sp>
      <p:sp>
        <p:nvSpPr>
          <p:cNvPr id="5" name="角丸四角形 4"/>
          <p:cNvSpPr/>
          <p:nvPr/>
        </p:nvSpPr>
        <p:spPr>
          <a:xfrm>
            <a:off x="631825" y="2133600"/>
            <a:ext cx="8281988" cy="647700"/>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ＭＳ Ｐゴシック" pitchFamily="50" charset="-128"/>
                <a:ea typeface="ＭＳ Ｐゴシック" pitchFamily="50" charset="-128"/>
              </a:rPr>
              <a:t>自身で作成する場合には、調査設計・検索式や分析項目を決めなければならない。</a:t>
            </a:r>
          </a:p>
        </p:txBody>
      </p:sp>
      <p:sp>
        <p:nvSpPr>
          <p:cNvPr id="6" name="対角する 2 つの角を丸めた四角形 5"/>
          <p:cNvSpPr/>
          <p:nvPr/>
        </p:nvSpPr>
        <p:spPr>
          <a:xfrm>
            <a:off x="631825" y="3141663"/>
            <a:ext cx="4548188" cy="3167062"/>
          </a:xfrm>
          <a:prstGeom prst="round2Diag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ＭＳ Ｐゴシック" pitchFamily="50" charset="-128"/>
                <a:ea typeface="ＭＳ Ｐゴシック" pitchFamily="50" charset="-128"/>
              </a:rPr>
              <a:t>調査設計・検索式作成</a:t>
            </a:r>
            <a:endParaRPr lang="en-US" altLang="ja-JP"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・出願先国（どこの市場を注視したいのか）</a:t>
            </a:r>
            <a:endParaRPr lang="en-US" altLang="ja-JP" sz="1600"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・出願人（ライバル企業はどこか）</a:t>
            </a:r>
            <a:endParaRPr lang="en-US" altLang="ja-JP" sz="1600"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・対象期間（近年の動向</a:t>
            </a:r>
            <a:r>
              <a:rPr lang="en-US" altLang="ja-JP" sz="1600" dirty="0">
                <a:solidFill>
                  <a:schemeClr val="tx1"/>
                </a:solidFill>
                <a:latin typeface="ＭＳ Ｐゴシック" pitchFamily="50" charset="-128"/>
                <a:ea typeface="ＭＳ Ｐゴシック" pitchFamily="50" charset="-128"/>
              </a:rPr>
              <a:t>or</a:t>
            </a:r>
            <a:r>
              <a:rPr lang="ja-JP" altLang="en-US" sz="1600" dirty="0">
                <a:solidFill>
                  <a:schemeClr val="tx1"/>
                </a:solidFill>
                <a:latin typeface="ＭＳ Ｐゴシック" pitchFamily="50" charset="-128"/>
                <a:ea typeface="ＭＳ Ｐゴシック" pitchFamily="50" charset="-128"/>
              </a:rPr>
              <a:t>過去からの動向）</a:t>
            </a:r>
            <a:endParaRPr lang="en-US" altLang="ja-JP" sz="1600"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・特許分類、キーワード（関連分野を網羅するよう設定できているか）</a:t>
            </a:r>
            <a:endParaRPr lang="en-US" altLang="ja-JP" sz="1600" dirty="0">
              <a:solidFill>
                <a:schemeClr val="tx1"/>
              </a:solidFill>
              <a:latin typeface="ＭＳ Ｐゴシック" pitchFamily="50" charset="-128"/>
              <a:ea typeface="ＭＳ Ｐゴシック" pitchFamily="50" charset="-128"/>
            </a:endParaRPr>
          </a:p>
          <a:p>
            <a:pPr>
              <a:defRPr/>
            </a:pPr>
            <a:endParaRPr lang="en-US" altLang="ja-JP" sz="1600" dirty="0">
              <a:solidFill>
                <a:schemeClr val="tx1"/>
              </a:solidFill>
              <a:latin typeface="ＭＳ Ｐゴシック" pitchFamily="50" charset="-128"/>
              <a:ea typeface="ＭＳ Ｐゴシック" pitchFamily="50" charset="-128"/>
            </a:endParaRPr>
          </a:p>
          <a:p>
            <a:pPr>
              <a:defRPr/>
            </a:pPr>
            <a:r>
              <a:rPr lang="ja-JP" altLang="en-US" dirty="0">
                <a:solidFill>
                  <a:schemeClr val="tx1"/>
                </a:solidFill>
                <a:latin typeface="ＭＳ Ｐゴシック" pitchFamily="50" charset="-128"/>
                <a:ea typeface="ＭＳ Ｐゴシック" pitchFamily="50" charset="-128"/>
              </a:rPr>
              <a:t>分析項目の設定</a:t>
            </a:r>
            <a:endParaRPr lang="en-US" altLang="ja-JP"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・用途</a:t>
            </a:r>
            <a:r>
              <a:rPr lang="en-US" altLang="ja-JP" sz="1600" dirty="0">
                <a:solidFill>
                  <a:schemeClr val="tx1"/>
                </a:solidFill>
                <a:latin typeface="ＭＳ Ｐゴシック" pitchFamily="50" charset="-128"/>
                <a:ea typeface="ＭＳ Ｐゴシック" pitchFamily="50" charset="-128"/>
              </a:rPr>
              <a:t>/</a:t>
            </a:r>
            <a:r>
              <a:rPr lang="ja-JP" altLang="en-US" sz="1600" dirty="0">
                <a:solidFill>
                  <a:schemeClr val="tx1"/>
                </a:solidFill>
                <a:latin typeface="ＭＳ Ｐゴシック" pitchFamily="50" charset="-128"/>
                <a:ea typeface="ＭＳ Ｐゴシック" pitchFamily="50" charset="-128"/>
              </a:rPr>
              <a:t>課題</a:t>
            </a:r>
            <a:endParaRPr lang="en-US" altLang="ja-JP" sz="1600"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・手法</a:t>
            </a:r>
            <a:r>
              <a:rPr lang="en-US" altLang="ja-JP" sz="1600" dirty="0">
                <a:solidFill>
                  <a:schemeClr val="tx1"/>
                </a:solidFill>
                <a:latin typeface="ＭＳ Ｐゴシック" pitchFamily="50" charset="-128"/>
                <a:ea typeface="ＭＳ Ｐゴシック" pitchFamily="50" charset="-128"/>
              </a:rPr>
              <a:t>/</a:t>
            </a:r>
            <a:r>
              <a:rPr lang="ja-JP" altLang="en-US" sz="1600" dirty="0">
                <a:solidFill>
                  <a:schemeClr val="tx1"/>
                </a:solidFill>
                <a:latin typeface="ＭＳ Ｐゴシック" pitchFamily="50" charset="-128"/>
                <a:ea typeface="ＭＳ Ｐゴシック" pitchFamily="50" charset="-128"/>
              </a:rPr>
              <a:t>方法</a:t>
            </a:r>
            <a:endParaRPr lang="en-US" altLang="ja-JP" sz="1600" dirty="0">
              <a:solidFill>
                <a:schemeClr val="tx1"/>
              </a:solidFill>
              <a:latin typeface="ＭＳ Ｐゴシック" pitchFamily="50" charset="-128"/>
              <a:ea typeface="ＭＳ Ｐゴシック" pitchFamily="50" charset="-128"/>
            </a:endParaRPr>
          </a:p>
        </p:txBody>
      </p:sp>
      <p:pic>
        <p:nvPicPr>
          <p:cNvPr id="44036" name="Picture 3"/>
          <p:cNvPicPr>
            <a:picLocks noChangeAspect="1" noChangeArrowheads="1"/>
          </p:cNvPicPr>
          <p:nvPr/>
        </p:nvPicPr>
        <p:blipFill>
          <a:blip r:embed="rId3"/>
          <a:srcRect/>
          <a:stretch>
            <a:fillRect/>
          </a:stretch>
        </p:blipFill>
        <p:spPr bwMode="auto">
          <a:xfrm>
            <a:off x="5514975" y="3284538"/>
            <a:ext cx="4378325" cy="2706687"/>
          </a:xfrm>
          <a:prstGeom prst="rect">
            <a:avLst/>
          </a:prstGeom>
          <a:noFill/>
          <a:ln w="9525">
            <a:noFill/>
            <a:miter lim="800000"/>
            <a:headEnd/>
            <a:tailEnd/>
          </a:ln>
        </p:spPr>
      </p:pic>
      <p:sp>
        <p:nvSpPr>
          <p:cNvPr id="44037"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t>４－３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83AD677D-6E3B-4327-B456-48203364DE97}" type="slidenum">
              <a:rPr lang="en-US" altLang="ja-JP"/>
              <a:pPr>
                <a:defRPr/>
              </a:pPr>
              <a:t>10</a:t>
            </a:fld>
            <a:endParaRPr lang="en-US" altLang="ja-JP"/>
          </a:p>
        </p:txBody>
      </p:sp>
      <p:sp>
        <p:nvSpPr>
          <p:cNvPr id="44039" name="タイトル 1"/>
          <p:cNvSpPr>
            <a:spLocks noGrp="1"/>
          </p:cNvSpPr>
          <p:nvPr>
            <p:ph type="title"/>
          </p:nvPr>
        </p:nvSpPr>
        <p:spPr>
          <a:xfrm>
            <a:off x="1160463" y="277813"/>
            <a:ext cx="8832850" cy="990600"/>
          </a:xfrm>
        </p:spPr>
        <p:txBody>
          <a:bodyPr/>
          <a:lstStyle/>
          <a:p>
            <a:r>
              <a:rPr lang="ja-JP" altLang="en-US" smtClean="0">
                <a:latin typeface="ＭＳ Ｐゴシック" charset="-128"/>
                <a:ea typeface="ＭＳ Ｐゴシック" charset="-128"/>
              </a:rPr>
              <a:t>特許マップの作成</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コンテンツ プレースホルダー 2"/>
          <p:cNvSpPr>
            <a:spLocks noGrp="1"/>
          </p:cNvSpPr>
          <p:nvPr>
            <p:ph sz="quarter" idx="1"/>
          </p:nvPr>
        </p:nvSpPr>
        <p:spPr>
          <a:xfrm>
            <a:off x="663575" y="1600200"/>
            <a:ext cx="8832850" cy="4495800"/>
          </a:xfrm>
        </p:spPr>
        <p:txBody>
          <a:bodyPr/>
          <a:lstStyle/>
          <a:p>
            <a:r>
              <a:rPr lang="ja-JP" altLang="en-US" smtClean="0">
                <a:latin typeface="ＭＳ Ｐゴシック" charset="-128"/>
                <a:ea typeface="ＭＳ Ｐゴシック" charset="-128"/>
              </a:rPr>
              <a:t>調査設計の設定</a:t>
            </a:r>
          </a:p>
        </p:txBody>
      </p:sp>
      <p:sp>
        <p:nvSpPr>
          <p:cNvPr id="46082"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solidFill>
                  <a:srgbClr val="000000"/>
                </a:solidFill>
              </a:rPr>
              <a:t>４－３</a:t>
            </a:r>
          </a:p>
        </p:txBody>
      </p:sp>
      <p:pic>
        <p:nvPicPr>
          <p:cNvPr id="46083" name="Picture 2"/>
          <p:cNvPicPr>
            <a:picLocks noChangeAspect="1" noChangeArrowheads="1"/>
          </p:cNvPicPr>
          <p:nvPr/>
        </p:nvPicPr>
        <p:blipFill>
          <a:blip r:embed="rId3"/>
          <a:srcRect/>
          <a:stretch>
            <a:fillRect/>
          </a:stretch>
        </p:blipFill>
        <p:spPr bwMode="auto">
          <a:xfrm>
            <a:off x="1266825" y="2276475"/>
            <a:ext cx="6265863" cy="3924300"/>
          </a:xfrm>
          <a:prstGeom prst="rect">
            <a:avLst/>
          </a:prstGeom>
          <a:noFill/>
          <a:ln w="9525">
            <a:noFill/>
            <a:miter lim="800000"/>
            <a:headEnd/>
            <a:tailEnd/>
          </a:ln>
        </p:spPr>
      </p:pic>
      <p:sp>
        <p:nvSpPr>
          <p:cNvPr id="8" name="円/楕円 7"/>
          <p:cNvSpPr/>
          <p:nvPr/>
        </p:nvSpPr>
        <p:spPr>
          <a:xfrm>
            <a:off x="2000250" y="2420938"/>
            <a:ext cx="792163" cy="576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endParaRPr>
          </a:p>
        </p:txBody>
      </p:sp>
      <p:sp>
        <p:nvSpPr>
          <p:cNvPr id="11" name="右矢印 10"/>
          <p:cNvSpPr/>
          <p:nvPr/>
        </p:nvSpPr>
        <p:spPr>
          <a:xfrm rot="12261332">
            <a:off x="1476375" y="2349500"/>
            <a:ext cx="649288" cy="1428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endParaRPr>
          </a:p>
        </p:txBody>
      </p:sp>
      <p:sp>
        <p:nvSpPr>
          <p:cNvPr id="12" name="円/楕円 11"/>
          <p:cNvSpPr/>
          <p:nvPr/>
        </p:nvSpPr>
        <p:spPr>
          <a:xfrm>
            <a:off x="2020888" y="2997200"/>
            <a:ext cx="792162"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右矢印 13"/>
          <p:cNvSpPr/>
          <p:nvPr/>
        </p:nvSpPr>
        <p:spPr>
          <a:xfrm rot="10800000">
            <a:off x="1336675" y="3281363"/>
            <a:ext cx="663575" cy="1428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endParaRPr>
          </a:p>
        </p:txBody>
      </p:sp>
      <p:sp>
        <p:nvSpPr>
          <p:cNvPr id="15" name="テキスト ボックス 14"/>
          <p:cNvSpPr txBox="1"/>
          <p:nvPr/>
        </p:nvSpPr>
        <p:spPr>
          <a:xfrm>
            <a:off x="223838" y="2133600"/>
            <a:ext cx="1252537" cy="368300"/>
          </a:xfrm>
          <a:prstGeom prst="rect">
            <a:avLst/>
          </a:prstGeom>
          <a:solidFill>
            <a:schemeClr val="accent2">
              <a:lumMod val="20000"/>
              <a:lumOff val="80000"/>
            </a:schemeClr>
          </a:solidFill>
        </p:spPr>
        <p:txBody>
          <a:bodyPr>
            <a:spAutoFit/>
          </a:bodyPr>
          <a:lstStyle/>
          <a:p>
            <a:pPr>
              <a:defRPr/>
            </a:pPr>
            <a:r>
              <a:rPr lang="ja-JP" altLang="en-US" dirty="0">
                <a:ea typeface="ＭＳ Ｐゴシック" pitchFamily="50" charset="-128"/>
              </a:rPr>
              <a:t>対象時期</a:t>
            </a:r>
          </a:p>
        </p:txBody>
      </p:sp>
      <p:sp>
        <p:nvSpPr>
          <p:cNvPr id="16" name="テキスト ボックス 15"/>
          <p:cNvSpPr txBox="1"/>
          <p:nvPr/>
        </p:nvSpPr>
        <p:spPr>
          <a:xfrm>
            <a:off x="155575" y="3216275"/>
            <a:ext cx="1111250" cy="368300"/>
          </a:xfrm>
          <a:prstGeom prst="rect">
            <a:avLst/>
          </a:prstGeom>
          <a:solidFill>
            <a:schemeClr val="accent2">
              <a:lumMod val="20000"/>
              <a:lumOff val="80000"/>
            </a:schemeClr>
          </a:solidFill>
        </p:spPr>
        <p:txBody>
          <a:bodyPr>
            <a:spAutoFit/>
          </a:bodyPr>
          <a:lstStyle/>
          <a:p>
            <a:pPr>
              <a:defRPr/>
            </a:pPr>
            <a:r>
              <a:rPr lang="ja-JP" altLang="en-US" dirty="0">
                <a:ea typeface="ＭＳ Ｐゴシック" pitchFamily="50" charset="-128"/>
              </a:rPr>
              <a:t>出願先国</a:t>
            </a:r>
          </a:p>
        </p:txBody>
      </p:sp>
      <p:sp>
        <p:nvSpPr>
          <p:cNvPr id="46090" name="正方形/長方形 16"/>
          <p:cNvSpPr>
            <a:spLocks noChangeArrowheads="1"/>
          </p:cNvSpPr>
          <p:nvPr/>
        </p:nvSpPr>
        <p:spPr bwMode="auto">
          <a:xfrm>
            <a:off x="1504950" y="6362700"/>
            <a:ext cx="5789613" cy="307975"/>
          </a:xfrm>
          <a:prstGeom prst="rect">
            <a:avLst/>
          </a:prstGeom>
          <a:noFill/>
          <a:ln w="9525">
            <a:noFill/>
            <a:miter lim="800000"/>
            <a:headEnd/>
            <a:tailEnd/>
          </a:ln>
        </p:spPr>
        <p:txBody>
          <a:bodyPr>
            <a:spAutoFit/>
          </a:bodyPr>
          <a:lstStyle/>
          <a:p>
            <a:r>
              <a:rPr lang="zh-TW" altLang="en-US" sz="1400">
                <a:latin typeface="ＭＳ Ｐゴシック" charset="-128"/>
              </a:rPr>
              <a:t>平成</a:t>
            </a:r>
            <a:r>
              <a:rPr lang="en-US" altLang="zh-TW" sz="1400">
                <a:latin typeface="ＭＳ Ｐゴシック" charset="-128"/>
              </a:rPr>
              <a:t>23</a:t>
            </a:r>
            <a:r>
              <a:rPr lang="zh-TW" altLang="en-US" sz="1400">
                <a:latin typeface="ＭＳ Ｐゴシック" charset="-128"/>
              </a:rPr>
              <a:t>年度特許出願技術動向調査－水処理膜－</a:t>
            </a:r>
          </a:p>
        </p:txBody>
      </p:sp>
      <p:cxnSp>
        <p:nvCxnSpPr>
          <p:cNvPr id="19" name="直線コネクタ 18"/>
          <p:cNvCxnSpPr/>
          <p:nvPr/>
        </p:nvCxnSpPr>
        <p:spPr>
          <a:xfrm>
            <a:off x="3224213" y="3716338"/>
            <a:ext cx="38163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右矢印 19"/>
          <p:cNvSpPr/>
          <p:nvPr/>
        </p:nvSpPr>
        <p:spPr>
          <a:xfrm rot="20074274">
            <a:off x="7010400" y="3298825"/>
            <a:ext cx="920750" cy="1476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テキスト ボックス 20"/>
          <p:cNvSpPr txBox="1"/>
          <p:nvPr/>
        </p:nvSpPr>
        <p:spPr>
          <a:xfrm>
            <a:off x="7929563" y="2730500"/>
            <a:ext cx="1284287" cy="584200"/>
          </a:xfrm>
          <a:prstGeom prst="rect">
            <a:avLst/>
          </a:prstGeom>
          <a:solidFill>
            <a:schemeClr val="accent2">
              <a:lumMod val="20000"/>
              <a:lumOff val="80000"/>
            </a:schemeClr>
          </a:solidFill>
        </p:spPr>
        <p:txBody>
          <a:bodyPr>
            <a:spAutoFit/>
          </a:bodyPr>
          <a:lstStyle/>
          <a:p>
            <a:pPr>
              <a:defRPr/>
            </a:pPr>
            <a:r>
              <a:rPr lang="zh-TW" altLang="en-US" sz="1600" dirty="0">
                <a:ea typeface="ＭＳ Ｐゴシック" pitchFamily="50" charset="-128"/>
              </a:rPr>
              <a:t>特許分類</a:t>
            </a:r>
            <a:r>
              <a:rPr lang="ja-JP" altLang="en-US" sz="1600" dirty="0">
                <a:ea typeface="ＭＳ Ｐゴシック" pitchFamily="50" charset="-128"/>
              </a:rPr>
              <a:t>（</a:t>
            </a:r>
            <a:r>
              <a:rPr lang="en-US" altLang="ja-JP" sz="1600" dirty="0">
                <a:ea typeface="ＭＳ Ｐゴシック" pitchFamily="50" charset="-128"/>
              </a:rPr>
              <a:t>IPC</a:t>
            </a:r>
            <a:r>
              <a:rPr lang="ja-JP" altLang="en-US" sz="1600" dirty="0">
                <a:ea typeface="ＭＳ Ｐゴシック" pitchFamily="50" charset="-128"/>
              </a:rPr>
              <a:t>　</a:t>
            </a:r>
            <a:r>
              <a:rPr lang="en-US" altLang="ja-JP" sz="1600" dirty="0">
                <a:ea typeface="ＭＳ Ｐゴシック" pitchFamily="50" charset="-128"/>
              </a:rPr>
              <a:t>FI</a:t>
            </a:r>
            <a:r>
              <a:rPr lang="ja-JP" altLang="en-US" sz="1600" dirty="0">
                <a:ea typeface="ＭＳ Ｐゴシック" pitchFamily="50" charset="-128"/>
              </a:rPr>
              <a:t>）</a:t>
            </a:r>
            <a:endParaRPr lang="zh-TW" altLang="en-US" sz="1600" dirty="0">
              <a:ea typeface="ＭＳ Ｐゴシック" pitchFamily="50" charset="-128"/>
            </a:endParaRPr>
          </a:p>
        </p:txBody>
      </p:sp>
      <p:cxnSp>
        <p:nvCxnSpPr>
          <p:cNvPr id="23" name="直線コネクタ 22"/>
          <p:cNvCxnSpPr/>
          <p:nvPr/>
        </p:nvCxnSpPr>
        <p:spPr>
          <a:xfrm>
            <a:off x="3224213" y="4149725"/>
            <a:ext cx="37988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右矢印 23"/>
          <p:cNvSpPr/>
          <p:nvPr/>
        </p:nvSpPr>
        <p:spPr>
          <a:xfrm rot="495655">
            <a:off x="7113588" y="4076700"/>
            <a:ext cx="1008062" cy="1619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6" name="直線コネクタ 25"/>
          <p:cNvCxnSpPr/>
          <p:nvPr/>
        </p:nvCxnSpPr>
        <p:spPr>
          <a:xfrm>
            <a:off x="3224213" y="4310063"/>
            <a:ext cx="37988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128000" y="4149725"/>
            <a:ext cx="1289050" cy="368300"/>
          </a:xfrm>
          <a:prstGeom prst="rect">
            <a:avLst/>
          </a:prstGeom>
          <a:solidFill>
            <a:schemeClr val="accent2">
              <a:lumMod val="20000"/>
              <a:lumOff val="80000"/>
            </a:schemeClr>
          </a:solidFill>
        </p:spPr>
        <p:txBody>
          <a:bodyPr>
            <a:spAutoFit/>
          </a:bodyPr>
          <a:lstStyle/>
          <a:p>
            <a:pPr>
              <a:defRPr/>
            </a:pPr>
            <a:r>
              <a:rPr lang="ja-JP" altLang="en-US" dirty="0">
                <a:ea typeface="ＭＳ Ｐゴシック" pitchFamily="50" charset="-128"/>
              </a:rPr>
              <a:t>キーワード</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A2611794-54A7-4646-800D-A560FFF63A39}" type="slidenum">
              <a:rPr lang="en-US" altLang="ja-JP"/>
              <a:pPr>
                <a:defRPr/>
              </a:pPr>
              <a:t>11</a:t>
            </a:fld>
            <a:endParaRPr lang="en-US" altLang="ja-JP"/>
          </a:p>
        </p:txBody>
      </p:sp>
      <p:sp>
        <p:nvSpPr>
          <p:cNvPr id="46099" name="タイトル 1"/>
          <p:cNvSpPr>
            <a:spLocks noGrp="1"/>
          </p:cNvSpPr>
          <p:nvPr>
            <p:ph type="title"/>
          </p:nvPr>
        </p:nvSpPr>
        <p:spPr>
          <a:xfrm>
            <a:off x="1160463" y="277813"/>
            <a:ext cx="8832850" cy="990600"/>
          </a:xfrm>
        </p:spPr>
        <p:txBody>
          <a:bodyPr/>
          <a:lstStyle/>
          <a:p>
            <a:r>
              <a:rPr lang="ja-JP" altLang="en-US" smtClean="0">
                <a:latin typeface="ＭＳ Ｐゴシック" charset="-128"/>
                <a:ea typeface="ＭＳ Ｐゴシック" charset="-128"/>
              </a:rPr>
              <a:t>特許マップの作成</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コンテンツ プレースホルダー 2"/>
          <p:cNvSpPr>
            <a:spLocks noGrp="1"/>
          </p:cNvSpPr>
          <p:nvPr>
            <p:ph sz="quarter" idx="1"/>
          </p:nvPr>
        </p:nvSpPr>
        <p:spPr>
          <a:xfrm>
            <a:off x="663575" y="1600200"/>
            <a:ext cx="8832850" cy="4495800"/>
          </a:xfrm>
        </p:spPr>
        <p:txBody>
          <a:bodyPr/>
          <a:lstStyle/>
          <a:p>
            <a:r>
              <a:rPr lang="ja-JP" altLang="en-US" smtClean="0">
                <a:latin typeface="ＭＳ Ｐゴシック" charset="-128"/>
                <a:ea typeface="ＭＳ Ｐゴシック" charset="-128"/>
              </a:rPr>
              <a:t>分析項目の設定</a:t>
            </a:r>
          </a:p>
        </p:txBody>
      </p:sp>
      <p:sp>
        <p:nvSpPr>
          <p:cNvPr id="48130" name="正方形/長方形 3"/>
          <p:cNvSpPr>
            <a:spLocks noChangeArrowheads="1"/>
          </p:cNvSpPr>
          <p:nvPr/>
        </p:nvSpPr>
        <p:spPr bwMode="auto">
          <a:xfrm>
            <a:off x="57150" y="115888"/>
            <a:ext cx="1033463" cy="523875"/>
          </a:xfrm>
          <a:prstGeom prst="rect">
            <a:avLst/>
          </a:prstGeom>
          <a:noFill/>
          <a:ln w="9525">
            <a:noFill/>
            <a:miter lim="800000"/>
            <a:headEnd/>
            <a:tailEnd/>
          </a:ln>
        </p:spPr>
        <p:txBody>
          <a:bodyPr wrap="none">
            <a:spAutoFit/>
          </a:bodyPr>
          <a:lstStyle/>
          <a:p>
            <a:r>
              <a:rPr lang="ja-JP" altLang="en-US" sz="2800">
                <a:solidFill>
                  <a:srgbClr val="000000"/>
                </a:solidFill>
              </a:rPr>
              <a:t>４－３</a:t>
            </a:r>
          </a:p>
        </p:txBody>
      </p:sp>
      <p:pic>
        <p:nvPicPr>
          <p:cNvPr id="48131" name="Picture 2"/>
          <p:cNvPicPr>
            <a:picLocks noChangeAspect="1" noChangeArrowheads="1"/>
          </p:cNvPicPr>
          <p:nvPr/>
        </p:nvPicPr>
        <p:blipFill>
          <a:blip r:embed="rId3"/>
          <a:srcRect/>
          <a:stretch>
            <a:fillRect/>
          </a:stretch>
        </p:blipFill>
        <p:spPr bwMode="auto">
          <a:xfrm>
            <a:off x="1423988" y="2201863"/>
            <a:ext cx="6842125" cy="4600575"/>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normAutofit fontScale="85000" lnSpcReduction="20000"/>
          </a:bodyPr>
          <a:lstStyle/>
          <a:p>
            <a:pPr>
              <a:defRPr/>
            </a:pPr>
            <a:fld id="{65219B66-8278-47C2-B03F-490ADA293BC4}" type="slidenum">
              <a:rPr lang="en-US" altLang="ja-JP"/>
              <a:pPr>
                <a:defRPr/>
              </a:pPr>
              <a:t>12</a:t>
            </a:fld>
            <a:endParaRPr lang="en-US" altLang="ja-JP"/>
          </a:p>
        </p:txBody>
      </p:sp>
      <p:sp>
        <p:nvSpPr>
          <p:cNvPr id="48133" name="タイトル 1"/>
          <p:cNvSpPr>
            <a:spLocks noGrp="1"/>
          </p:cNvSpPr>
          <p:nvPr>
            <p:ph type="title"/>
          </p:nvPr>
        </p:nvSpPr>
        <p:spPr>
          <a:xfrm>
            <a:off x="1160463" y="277813"/>
            <a:ext cx="8832850" cy="990600"/>
          </a:xfrm>
        </p:spPr>
        <p:txBody>
          <a:bodyPr/>
          <a:lstStyle/>
          <a:p>
            <a:r>
              <a:rPr lang="ja-JP" altLang="en-US" smtClean="0">
                <a:latin typeface="ＭＳ Ｐゴシック" charset="-128"/>
                <a:ea typeface="ＭＳ Ｐゴシック" charset="-128"/>
              </a:rPr>
              <a:t>特許マップの作成</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コンテンツ プレースホルダー 2"/>
          <p:cNvSpPr>
            <a:spLocks noGrp="1"/>
          </p:cNvSpPr>
          <p:nvPr>
            <p:ph sz="quarter" idx="1"/>
          </p:nvPr>
        </p:nvSpPr>
        <p:spPr>
          <a:xfrm>
            <a:off x="663575" y="1600200"/>
            <a:ext cx="8832850" cy="4495800"/>
          </a:xfrm>
        </p:spPr>
        <p:txBody>
          <a:bodyPr/>
          <a:lstStyle/>
          <a:p>
            <a:r>
              <a:rPr lang="ja-JP" altLang="en-US" smtClean="0">
                <a:latin typeface="ＭＳ Ｐゴシック" charset="-128"/>
                <a:ea typeface="ＭＳ Ｐゴシック" charset="-128"/>
              </a:rPr>
              <a:t>特許情報の収集、基礎データの作成</a:t>
            </a:r>
          </a:p>
          <a:p>
            <a:endParaRPr lang="ja-JP" altLang="en-US" smtClean="0">
              <a:latin typeface="ＭＳ Ｐゴシック" charset="-128"/>
              <a:ea typeface="ＭＳ Ｐゴシック" charset="-128"/>
            </a:endParaRPr>
          </a:p>
        </p:txBody>
      </p:sp>
      <p:pic>
        <p:nvPicPr>
          <p:cNvPr id="50178" name="Picture 3"/>
          <p:cNvPicPr>
            <a:picLocks noChangeAspect="1" noChangeArrowheads="1"/>
          </p:cNvPicPr>
          <p:nvPr/>
        </p:nvPicPr>
        <p:blipFill>
          <a:blip r:embed="rId3"/>
          <a:srcRect/>
          <a:stretch>
            <a:fillRect/>
          </a:stretch>
        </p:blipFill>
        <p:spPr bwMode="auto">
          <a:xfrm>
            <a:off x="560388" y="2151063"/>
            <a:ext cx="8353425" cy="3983037"/>
          </a:xfrm>
          <a:prstGeom prst="rect">
            <a:avLst/>
          </a:prstGeom>
          <a:noFill/>
          <a:ln w="9525">
            <a:noFill/>
            <a:miter lim="800000"/>
            <a:headEnd/>
            <a:tailEnd/>
          </a:ln>
        </p:spPr>
      </p:pic>
      <p:sp>
        <p:nvSpPr>
          <p:cNvPr id="50179" name="正方形/長方形 3"/>
          <p:cNvSpPr>
            <a:spLocks noChangeArrowheads="1"/>
          </p:cNvSpPr>
          <p:nvPr/>
        </p:nvSpPr>
        <p:spPr bwMode="auto">
          <a:xfrm>
            <a:off x="4521200" y="6211888"/>
            <a:ext cx="3960813" cy="338137"/>
          </a:xfrm>
          <a:prstGeom prst="rect">
            <a:avLst/>
          </a:prstGeom>
          <a:noFill/>
          <a:ln w="9525">
            <a:noFill/>
            <a:miter lim="800000"/>
            <a:headEnd/>
            <a:tailEnd/>
          </a:ln>
        </p:spPr>
        <p:txBody>
          <a:bodyPr>
            <a:spAutoFit/>
          </a:bodyPr>
          <a:lstStyle/>
          <a:p>
            <a:r>
              <a:rPr lang="en-US" altLang="ja-JP" sz="1600">
                <a:solidFill>
                  <a:srgbClr val="000000"/>
                </a:solidFill>
                <a:latin typeface="ＭＳ Ｐゴシック" charset="-128"/>
              </a:rPr>
              <a:t>http://www.ipdl.inpit.go.jp/homepg.ipdl</a:t>
            </a:r>
          </a:p>
        </p:txBody>
      </p:sp>
      <p:sp>
        <p:nvSpPr>
          <p:cNvPr id="9" name="線吹き出し 1 (枠付き) 8"/>
          <p:cNvSpPr/>
          <p:nvPr/>
        </p:nvSpPr>
        <p:spPr>
          <a:xfrm>
            <a:off x="3498850" y="4086225"/>
            <a:ext cx="1655763" cy="865188"/>
          </a:xfrm>
          <a:prstGeom prst="borderCallout1">
            <a:avLst>
              <a:gd name="adj1" fmla="val 2877"/>
              <a:gd name="adj2" fmla="val -1330"/>
              <a:gd name="adj3" fmla="val 97068"/>
              <a:gd name="adj4" fmla="val -131502"/>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latin typeface="ＭＳ Ｐゴシック" pitchFamily="50" charset="-128"/>
                <a:ea typeface="ＭＳ Ｐゴシック" pitchFamily="50" charset="-128"/>
              </a:rPr>
              <a:t>５．特許分類検索</a:t>
            </a:r>
            <a:endParaRPr lang="en-US" altLang="ja-JP" sz="1200" dirty="0">
              <a:solidFill>
                <a:schemeClr val="tx1"/>
              </a:solidFill>
              <a:latin typeface="ＭＳ Ｐゴシック" pitchFamily="50" charset="-128"/>
              <a:ea typeface="ＭＳ Ｐゴシック" pitchFamily="50" charset="-128"/>
            </a:endParaRPr>
          </a:p>
          <a:p>
            <a:pPr algn="ctr">
              <a:defRPr/>
            </a:pPr>
            <a:r>
              <a:rPr lang="ja-JP" altLang="en-US" sz="1200" dirty="0">
                <a:solidFill>
                  <a:schemeClr val="tx1"/>
                </a:solidFill>
                <a:latin typeface="ＭＳ Ｐゴシック" pitchFamily="50" charset="-128"/>
                <a:ea typeface="ＭＳ Ｐゴシック" pitchFamily="50" charset="-128"/>
              </a:rPr>
              <a:t>分類（</a:t>
            </a:r>
            <a:r>
              <a:rPr lang="en-US" altLang="ja-JP" sz="1200" dirty="0">
                <a:solidFill>
                  <a:schemeClr val="tx1"/>
                </a:solidFill>
                <a:latin typeface="ＭＳ Ｐゴシック" pitchFamily="50" charset="-128"/>
                <a:ea typeface="ＭＳ Ｐゴシック" pitchFamily="50" charset="-128"/>
              </a:rPr>
              <a:t>IPC</a:t>
            </a:r>
            <a:r>
              <a:rPr lang="ja-JP" altLang="en-US" sz="1200" dirty="0">
                <a:solidFill>
                  <a:schemeClr val="tx1"/>
                </a:solidFill>
                <a:latin typeface="ＭＳ Ｐゴシック" pitchFamily="50" charset="-128"/>
                <a:ea typeface="ＭＳ Ｐゴシック" pitchFamily="50" charset="-128"/>
              </a:rPr>
              <a:t>・</a:t>
            </a:r>
            <a:r>
              <a:rPr lang="en-US" altLang="ja-JP" sz="1200" dirty="0">
                <a:solidFill>
                  <a:schemeClr val="tx1"/>
                </a:solidFill>
                <a:latin typeface="ＭＳ Ｐゴシック" pitchFamily="50" charset="-128"/>
                <a:ea typeface="ＭＳ Ｐゴシック" pitchFamily="50" charset="-128"/>
              </a:rPr>
              <a:t>FI</a:t>
            </a:r>
            <a:r>
              <a:rPr lang="ja-JP" altLang="en-US" sz="1200" dirty="0">
                <a:solidFill>
                  <a:schemeClr val="tx1"/>
                </a:solidFill>
                <a:latin typeface="ＭＳ Ｐゴシック" pitchFamily="50" charset="-128"/>
                <a:ea typeface="ＭＳ Ｐゴシック" pitchFamily="50" charset="-128"/>
              </a:rPr>
              <a:t>）が分かる場合は分類で調べる</a:t>
            </a:r>
          </a:p>
        </p:txBody>
      </p:sp>
      <p:sp>
        <p:nvSpPr>
          <p:cNvPr id="10" name="線吹き出し 1 (枠付き) 9"/>
          <p:cNvSpPr/>
          <p:nvPr/>
        </p:nvSpPr>
        <p:spPr>
          <a:xfrm>
            <a:off x="5240338" y="4551363"/>
            <a:ext cx="1657350" cy="865187"/>
          </a:xfrm>
          <a:prstGeom prst="borderCallout1">
            <a:avLst>
              <a:gd name="adj1" fmla="val 81141"/>
              <a:gd name="adj2" fmla="val -180"/>
              <a:gd name="adj3" fmla="val 59589"/>
              <a:gd name="adj4" fmla="val -219496"/>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latin typeface="ＭＳ Ｐゴシック" pitchFamily="50" charset="-128"/>
                <a:ea typeface="ＭＳ Ｐゴシック" pitchFamily="50" charset="-128"/>
              </a:rPr>
              <a:t>６．パテントマップガイダンス</a:t>
            </a:r>
            <a:endParaRPr lang="en-US" altLang="ja-JP" sz="1200" dirty="0">
              <a:solidFill>
                <a:schemeClr val="tx1"/>
              </a:solidFill>
              <a:latin typeface="ＭＳ Ｐゴシック" pitchFamily="50" charset="-128"/>
              <a:ea typeface="ＭＳ Ｐゴシック" pitchFamily="50" charset="-128"/>
            </a:endParaRPr>
          </a:p>
          <a:p>
            <a:pPr algn="ctr">
              <a:defRPr/>
            </a:pPr>
            <a:r>
              <a:rPr lang="en-US" altLang="ja-JP" sz="1200" dirty="0">
                <a:solidFill>
                  <a:schemeClr val="tx1"/>
                </a:solidFill>
                <a:latin typeface="ＭＳ Ｐゴシック" pitchFamily="50" charset="-128"/>
                <a:ea typeface="ＭＳ Ｐゴシック" pitchFamily="50" charset="-128"/>
              </a:rPr>
              <a:t>IPC</a:t>
            </a:r>
            <a:r>
              <a:rPr lang="ja-JP" altLang="en-US" sz="1200" dirty="0">
                <a:solidFill>
                  <a:schemeClr val="tx1"/>
                </a:solidFill>
                <a:latin typeface="ＭＳ Ｐゴシック" pitchFamily="50" charset="-128"/>
                <a:ea typeface="ＭＳ Ｐゴシック" pitchFamily="50" charset="-128"/>
              </a:rPr>
              <a:t>や</a:t>
            </a:r>
            <a:r>
              <a:rPr lang="en-US" altLang="ja-JP" sz="1200" dirty="0">
                <a:solidFill>
                  <a:schemeClr val="tx1"/>
                </a:solidFill>
                <a:latin typeface="ＭＳ Ｐゴシック" pitchFamily="50" charset="-128"/>
                <a:ea typeface="ＭＳ Ｐゴシック" pitchFamily="50" charset="-128"/>
              </a:rPr>
              <a:t>FI</a:t>
            </a:r>
            <a:r>
              <a:rPr lang="ja-JP" altLang="en-US" sz="1200" dirty="0">
                <a:solidFill>
                  <a:schemeClr val="tx1"/>
                </a:solidFill>
                <a:latin typeface="ＭＳ Ｐゴシック" pitchFamily="50" charset="-128"/>
                <a:ea typeface="ＭＳ Ｐゴシック" pitchFamily="50" charset="-128"/>
              </a:rPr>
              <a:t>の内容を確認する</a:t>
            </a:r>
          </a:p>
        </p:txBody>
      </p:sp>
      <p:sp>
        <p:nvSpPr>
          <p:cNvPr id="11" name="線吹き出し 1 (枠付き) 10"/>
          <p:cNvSpPr/>
          <p:nvPr/>
        </p:nvSpPr>
        <p:spPr>
          <a:xfrm>
            <a:off x="3297238" y="5254625"/>
            <a:ext cx="1857375" cy="1054100"/>
          </a:xfrm>
          <a:prstGeom prst="borderCallout1">
            <a:avLst>
              <a:gd name="adj1" fmla="val 54685"/>
              <a:gd name="adj2" fmla="val -755"/>
              <a:gd name="adj3" fmla="val 48745"/>
              <a:gd name="adj4" fmla="val -117311"/>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latin typeface="ＭＳ Ｐゴシック" pitchFamily="50" charset="-128"/>
                <a:ea typeface="ＭＳ Ｐゴシック" pitchFamily="50" charset="-128"/>
              </a:rPr>
              <a:t>１１．審査書類情報照会</a:t>
            </a:r>
            <a:endParaRPr lang="en-US" altLang="ja-JP" sz="1200" dirty="0">
              <a:solidFill>
                <a:schemeClr val="tx1"/>
              </a:solidFill>
              <a:latin typeface="ＭＳ Ｐゴシック" pitchFamily="50" charset="-128"/>
              <a:ea typeface="ＭＳ Ｐゴシック" pitchFamily="50" charset="-128"/>
            </a:endParaRPr>
          </a:p>
          <a:p>
            <a:pPr algn="ctr">
              <a:defRPr/>
            </a:pPr>
            <a:r>
              <a:rPr lang="ja-JP" altLang="en-US" sz="1200" dirty="0">
                <a:solidFill>
                  <a:schemeClr val="tx1"/>
                </a:solidFill>
                <a:latin typeface="ＭＳ Ｐゴシック" pitchFamily="50" charset="-128"/>
                <a:ea typeface="ＭＳ Ｐゴシック" pitchFamily="50" charset="-128"/>
              </a:rPr>
              <a:t>特許庁から出願人に通じした書類や出願人が提出した書類が無料で見られる</a:t>
            </a:r>
            <a:endParaRPr lang="ja-JP" altLang="en-US" dirty="0"/>
          </a:p>
        </p:txBody>
      </p:sp>
      <p:sp>
        <p:nvSpPr>
          <p:cNvPr id="6" name="線吹き出し 1 (枠付き) 5"/>
          <p:cNvSpPr/>
          <p:nvPr/>
        </p:nvSpPr>
        <p:spPr>
          <a:xfrm>
            <a:off x="1712913" y="3298825"/>
            <a:ext cx="1655762" cy="863600"/>
          </a:xfrm>
          <a:prstGeom prst="borderCallout1">
            <a:avLst>
              <a:gd name="adj1" fmla="val 44765"/>
              <a:gd name="adj2" fmla="val -1905"/>
              <a:gd name="adj3" fmla="val 153285"/>
              <a:gd name="adj4" fmla="val -32582"/>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latin typeface="ＭＳ Ｐゴシック" pitchFamily="50" charset="-128"/>
                <a:ea typeface="ＭＳ Ｐゴシック" pitchFamily="50" charset="-128"/>
              </a:rPr>
              <a:t>３．公報テキスト検索</a:t>
            </a:r>
            <a:endParaRPr lang="en-US" altLang="ja-JP" sz="1200" dirty="0">
              <a:solidFill>
                <a:schemeClr val="tx1"/>
              </a:solidFill>
              <a:latin typeface="ＭＳ Ｐゴシック" pitchFamily="50" charset="-128"/>
              <a:ea typeface="ＭＳ Ｐゴシック" pitchFamily="50" charset="-128"/>
            </a:endParaRPr>
          </a:p>
          <a:p>
            <a:pPr algn="ctr">
              <a:defRPr/>
            </a:pPr>
            <a:r>
              <a:rPr lang="ja-JP" altLang="en-US" sz="1200" dirty="0">
                <a:solidFill>
                  <a:schemeClr val="tx1"/>
                </a:solidFill>
                <a:latin typeface="ＭＳ Ｐゴシック" pitchFamily="50" charset="-128"/>
                <a:ea typeface="ＭＳ Ｐゴシック" pitchFamily="50" charset="-128"/>
              </a:rPr>
              <a:t>技術用語や出願人名で調べる</a:t>
            </a:r>
          </a:p>
        </p:txBody>
      </p:sp>
      <p:sp>
        <p:nvSpPr>
          <p:cNvPr id="50184"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t>４－３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B2194632-32FA-48E2-BA7D-81AC6907DEDA}" type="slidenum">
              <a:rPr lang="en-US" altLang="ja-JP"/>
              <a:pPr>
                <a:defRPr/>
              </a:pPr>
              <a:t>13</a:t>
            </a:fld>
            <a:endParaRPr lang="en-US" altLang="ja-JP"/>
          </a:p>
        </p:txBody>
      </p:sp>
      <p:sp>
        <p:nvSpPr>
          <p:cNvPr id="50186" name="タイトル 1"/>
          <p:cNvSpPr>
            <a:spLocks noGrp="1"/>
          </p:cNvSpPr>
          <p:nvPr>
            <p:ph type="title"/>
          </p:nvPr>
        </p:nvSpPr>
        <p:spPr>
          <a:xfrm>
            <a:off x="1160463" y="277813"/>
            <a:ext cx="8832850" cy="990600"/>
          </a:xfrm>
        </p:spPr>
        <p:txBody>
          <a:bodyPr/>
          <a:lstStyle/>
          <a:p>
            <a:r>
              <a:rPr lang="ja-JP" altLang="en-US" smtClean="0">
                <a:latin typeface="ＭＳ Ｐゴシック" charset="-128"/>
                <a:ea typeface="ＭＳ Ｐゴシック" charset="-128"/>
              </a:rPr>
              <a:t>特許マップの作成</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コンテンツ プレースホルダー 2"/>
          <p:cNvSpPr>
            <a:spLocks noGrp="1"/>
          </p:cNvSpPr>
          <p:nvPr>
            <p:ph sz="quarter" idx="1"/>
          </p:nvPr>
        </p:nvSpPr>
        <p:spPr>
          <a:xfrm>
            <a:off x="663575" y="1600200"/>
            <a:ext cx="8832850" cy="4495800"/>
          </a:xfrm>
        </p:spPr>
        <p:txBody>
          <a:bodyPr/>
          <a:lstStyle/>
          <a:p>
            <a:pPr>
              <a:buClr>
                <a:srgbClr val="FEB80A"/>
              </a:buClr>
            </a:pPr>
            <a:r>
              <a:rPr lang="ja-JP" altLang="en-US" smtClean="0">
                <a:solidFill>
                  <a:srgbClr val="000000"/>
                </a:solidFill>
                <a:latin typeface="ＭＳ Ｐゴシック" charset="-128"/>
                <a:ea typeface="ＭＳ Ｐゴシック" charset="-128"/>
              </a:rPr>
              <a:t>特許情報の収集、基礎データの作成</a:t>
            </a:r>
          </a:p>
          <a:p>
            <a:endParaRPr lang="ja-JP" altLang="en-US" smtClean="0">
              <a:latin typeface="ＭＳ Ｐゴシック" charset="-128"/>
              <a:ea typeface="ＭＳ Ｐゴシック" charset="-128"/>
            </a:endParaRPr>
          </a:p>
        </p:txBody>
      </p:sp>
      <p:pic>
        <p:nvPicPr>
          <p:cNvPr id="52226" name="Picture 3"/>
          <p:cNvPicPr>
            <a:picLocks noChangeAspect="1" noChangeArrowheads="1"/>
          </p:cNvPicPr>
          <p:nvPr/>
        </p:nvPicPr>
        <p:blipFill>
          <a:blip r:embed="rId3"/>
          <a:srcRect t="3923" b="4494"/>
          <a:stretch>
            <a:fillRect/>
          </a:stretch>
        </p:blipFill>
        <p:spPr bwMode="auto">
          <a:xfrm>
            <a:off x="212725" y="2133600"/>
            <a:ext cx="7810500" cy="4587875"/>
          </a:xfrm>
          <a:prstGeom prst="rect">
            <a:avLst/>
          </a:prstGeom>
          <a:noFill/>
          <a:ln w="9525">
            <a:noFill/>
            <a:miter lim="800000"/>
            <a:headEnd/>
            <a:tailEnd/>
          </a:ln>
        </p:spPr>
      </p:pic>
      <p:sp>
        <p:nvSpPr>
          <p:cNvPr id="52227" name="正方形/長方形 3"/>
          <p:cNvSpPr>
            <a:spLocks noChangeArrowheads="1"/>
          </p:cNvSpPr>
          <p:nvPr/>
        </p:nvSpPr>
        <p:spPr bwMode="auto">
          <a:xfrm>
            <a:off x="128588" y="23813"/>
            <a:ext cx="1033462" cy="523875"/>
          </a:xfrm>
          <a:prstGeom prst="rect">
            <a:avLst/>
          </a:prstGeom>
          <a:noFill/>
          <a:ln w="9525">
            <a:noFill/>
            <a:miter lim="800000"/>
            <a:headEnd/>
            <a:tailEnd/>
          </a:ln>
        </p:spPr>
        <p:txBody>
          <a:bodyPr wrap="none">
            <a:spAutoFit/>
          </a:bodyPr>
          <a:lstStyle/>
          <a:p>
            <a:r>
              <a:rPr lang="ja-JP" altLang="en-US" sz="2800">
                <a:solidFill>
                  <a:srgbClr val="000000"/>
                </a:solidFill>
              </a:rPr>
              <a:t>４－３</a:t>
            </a:r>
          </a:p>
        </p:txBody>
      </p:sp>
      <p:pic>
        <p:nvPicPr>
          <p:cNvPr id="52228" name="Picture 4"/>
          <p:cNvPicPr>
            <a:picLocks noChangeAspect="1" noChangeArrowheads="1"/>
          </p:cNvPicPr>
          <p:nvPr/>
        </p:nvPicPr>
        <p:blipFill>
          <a:blip r:embed="rId4"/>
          <a:srcRect/>
          <a:stretch>
            <a:fillRect/>
          </a:stretch>
        </p:blipFill>
        <p:spPr bwMode="auto">
          <a:xfrm flipH="1">
            <a:off x="7329488" y="4670425"/>
            <a:ext cx="2016125" cy="2205038"/>
          </a:xfrm>
          <a:prstGeom prst="rect">
            <a:avLst/>
          </a:prstGeom>
          <a:noFill/>
          <a:ln w="9525">
            <a:noFill/>
            <a:miter lim="800000"/>
            <a:headEnd/>
            <a:tailEnd/>
          </a:ln>
        </p:spPr>
      </p:pic>
      <p:sp>
        <p:nvSpPr>
          <p:cNvPr id="5" name="スライド番号プレースホルダー 4"/>
          <p:cNvSpPr>
            <a:spLocks noGrp="1"/>
          </p:cNvSpPr>
          <p:nvPr>
            <p:ph type="sldNum" sz="quarter" idx="12"/>
          </p:nvPr>
        </p:nvSpPr>
        <p:spPr/>
        <p:txBody>
          <a:bodyPr>
            <a:normAutofit fontScale="85000" lnSpcReduction="20000"/>
          </a:bodyPr>
          <a:lstStyle/>
          <a:p>
            <a:pPr>
              <a:defRPr/>
            </a:pPr>
            <a:fld id="{5CB96654-C576-4E6C-B700-9A340B7D1F6B}" type="slidenum">
              <a:rPr lang="en-US" altLang="ja-JP"/>
              <a:pPr>
                <a:defRPr/>
              </a:pPr>
              <a:t>14</a:t>
            </a:fld>
            <a:endParaRPr lang="en-US" altLang="ja-JP"/>
          </a:p>
        </p:txBody>
      </p:sp>
      <p:sp>
        <p:nvSpPr>
          <p:cNvPr id="52230" name="タイトル 1"/>
          <p:cNvSpPr>
            <a:spLocks noGrp="1"/>
          </p:cNvSpPr>
          <p:nvPr>
            <p:ph type="title"/>
          </p:nvPr>
        </p:nvSpPr>
        <p:spPr>
          <a:xfrm>
            <a:off x="1160463" y="277813"/>
            <a:ext cx="8832850" cy="990600"/>
          </a:xfrm>
        </p:spPr>
        <p:txBody>
          <a:bodyPr/>
          <a:lstStyle/>
          <a:p>
            <a:r>
              <a:rPr lang="ja-JP" altLang="en-US" smtClean="0">
                <a:latin typeface="ＭＳ Ｐゴシック" charset="-128"/>
                <a:ea typeface="ＭＳ Ｐゴシック" charset="-128"/>
              </a:rPr>
              <a:t>特許マップの作成</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560388" y="1484313"/>
            <a:ext cx="8832850" cy="4495800"/>
          </a:xfrm>
        </p:spPr>
        <p:txBody>
          <a:bodyPr/>
          <a:lstStyle/>
          <a:p>
            <a:pPr>
              <a:defRPr/>
            </a:pPr>
            <a:r>
              <a:rPr lang="ja-JP" altLang="en-US" dirty="0"/>
              <a:t>自身での作成の必要性検討</a:t>
            </a:r>
          </a:p>
          <a:p>
            <a:pPr marL="0" indent="0">
              <a:buFont typeface="Wingdings" pitchFamily="2" charset="2"/>
              <a:buNone/>
              <a:defRPr/>
            </a:pPr>
            <a:endParaRPr lang="ja-JP" altLang="en-US" dirty="0"/>
          </a:p>
        </p:txBody>
      </p:sp>
      <p:sp>
        <p:nvSpPr>
          <p:cNvPr id="4" name="角丸四角形 3"/>
          <p:cNvSpPr/>
          <p:nvPr/>
        </p:nvSpPr>
        <p:spPr>
          <a:xfrm>
            <a:off x="849313" y="2060575"/>
            <a:ext cx="6911975" cy="576263"/>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ＭＳ Ｐゴシック" pitchFamily="50" charset="-128"/>
                <a:ea typeface="ＭＳ Ｐゴシック" pitchFamily="50" charset="-128"/>
              </a:rPr>
              <a:t>それぞれに一長一短があるので、用途に応じた選択が必要</a:t>
            </a:r>
          </a:p>
        </p:txBody>
      </p:sp>
      <p:graphicFrame>
        <p:nvGraphicFramePr>
          <p:cNvPr id="5" name="図表 4"/>
          <p:cNvGraphicFramePr/>
          <p:nvPr/>
        </p:nvGraphicFramePr>
        <p:xfrm>
          <a:off x="992560" y="2804145"/>
          <a:ext cx="6768752" cy="3865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6"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t>４－３</a:t>
            </a:r>
          </a:p>
        </p:txBody>
      </p:sp>
      <p:sp>
        <p:nvSpPr>
          <p:cNvPr id="7" name="スライド番号プレースホルダー 6"/>
          <p:cNvSpPr>
            <a:spLocks noGrp="1"/>
          </p:cNvSpPr>
          <p:nvPr>
            <p:ph type="sldNum" sz="quarter" idx="12"/>
          </p:nvPr>
        </p:nvSpPr>
        <p:spPr/>
        <p:txBody>
          <a:bodyPr>
            <a:normAutofit fontScale="85000" lnSpcReduction="20000"/>
          </a:bodyPr>
          <a:lstStyle/>
          <a:p>
            <a:pPr>
              <a:defRPr/>
            </a:pPr>
            <a:fld id="{62D13A25-A76F-43AB-89FB-AEA1A31AD299}" type="slidenum">
              <a:rPr lang="en-US" altLang="ja-JP"/>
              <a:pPr>
                <a:defRPr/>
              </a:pPr>
              <a:t>15</a:t>
            </a:fld>
            <a:endParaRPr lang="en-US" altLang="ja-JP"/>
          </a:p>
        </p:txBody>
      </p:sp>
      <p:sp>
        <p:nvSpPr>
          <p:cNvPr id="54278" name="タイトル 1"/>
          <p:cNvSpPr>
            <a:spLocks noGrp="1"/>
          </p:cNvSpPr>
          <p:nvPr>
            <p:ph type="title"/>
          </p:nvPr>
        </p:nvSpPr>
        <p:spPr>
          <a:xfrm>
            <a:off x="1160463" y="277813"/>
            <a:ext cx="8832850" cy="990600"/>
          </a:xfrm>
        </p:spPr>
        <p:txBody>
          <a:bodyPr/>
          <a:lstStyle/>
          <a:p>
            <a:r>
              <a:rPr lang="ja-JP" altLang="en-US" smtClean="0">
                <a:latin typeface="ＭＳ Ｐゴシック" charset="-128"/>
                <a:ea typeface="ＭＳ Ｐゴシック" charset="-128"/>
              </a:rPr>
              <a:t>特許マップの作成</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グループ化 2"/>
          <p:cNvGrpSpPr>
            <a:grpSpLocks/>
          </p:cNvGrpSpPr>
          <p:nvPr/>
        </p:nvGrpSpPr>
        <p:grpSpPr bwMode="auto">
          <a:xfrm>
            <a:off x="622300" y="2852738"/>
            <a:ext cx="8867775" cy="3963987"/>
            <a:chOff x="560388" y="2349500"/>
            <a:chExt cx="8361362" cy="4508500"/>
          </a:xfrm>
        </p:grpSpPr>
        <p:sp>
          <p:nvSpPr>
            <p:cNvPr id="4" name="角丸四角形 3"/>
            <p:cNvSpPr/>
            <p:nvPr/>
          </p:nvSpPr>
          <p:spPr>
            <a:xfrm>
              <a:off x="5392195" y="2757558"/>
              <a:ext cx="3529555" cy="410044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dirty="0"/>
            </a:p>
            <a:p>
              <a:pPr algn="ctr">
                <a:defRPr/>
              </a:pPr>
              <a:endParaRPr lang="en-US" altLang="ja-JP" dirty="0"/>
            </a:p>
            <a:p>
              <a:pPr algn="ctr">
                <a:defRPr/>
              </a:pPr>
              <a:endParaRPr lang="en-US" altLang="ja-JP" dirty="0"/>
            </a:p>
            <a:p>
              <a:pPr algn="ctr">
                <a:defRPr/>
              </a:pPr>
              <a:endParaRPr lang="en-US" altLang="ja-JP" dirty="0"/>
            </a:p>
            <a:p>
              <a:pPr algn="ctr">
                <a:defRPr/>
              </a:pPr>
              <a:endParaRPr lang="en-US" altLang="ja-JP" dirty="0"/>
            </a:p>
            <a:p>
              <a:pPr>
                <a:defRPr/>
              </a:pPr>
              <a:r>
                <a:rPr lang="ja-JP" altLang="en-US" sz="1600" dirty="0">
                  <a:latin typeface="ＭＳ Ｐゴシック" pitchFamily="50" charset="-128"/>
                  <a:ea typeface="ＭＳ Ｐゴシック" pitchFamily="50" charset="-128"/>
                </a:rPr>
                <a:t>　</a:t>
              </a:r>
              <a:endParaRPr lang="en-US" altLang="ja-JP" sz="1600" dirty="0">
                <a:latin typeface="ＭＳ Ｐゴシック" pitchFamily="50" charset="-128"/>
                <a:ea typeface="ＭＳ Ｐゴシック" pitchFamily="50" charset="-128"/>
              </a:endParaRPr>
            </a:p>
            <a:p>
              <a:pPr>
                <a:defRPr/>
              </a:pPr>
              <a:r>
                <a:rPr lang="en-US" altLang="ja-JP" sz="1600" dirty="0">
                  <a:latin typeface="ＭＳ Ｐゴシック" pitchFamily="50" charset="-128"/>
                  <a:ea typeface="ＭＳ Ｐゴシック" pitchFamily="50" charset="-128"/>
                </a:rPr>
                <a:t>F.</a:t>
              </a:r>
              <a:r>
                <a:rPr lang="ja-JP" altLang="en-US" sz="1600" dirty="0">
                  <a:latin typeface="ＭＳ Ｐゴシック" pitchFamily="50" charset="-128"/>
                  <a:ea typeface="ＭＳ Ｐゴシック" pitchFamily="50" charset="-128"/>
                </a:rPr>
                <a:t>時系列表示マップ</a:t>
              </a:r>
              <a:endParaRPr lang="en-US" altLang="ja-JP" sz="1600" dirty="0">
                <a:latin typeface="ＭＳ Ｐゴシック" pitchFamily="50" charset="-128"/>
                <a:ea typeface="ＭＳ Ｐゴシック" pitchFamily="50" charset="-128"/>
              </a:endParaRPr>
            </a:p>
            <a:p>
              <a:pPr>
                <a:defRPr/>
              </a:pPr>
              <a:r>
                <a:rPr lang="en-US" altLang="ja-JP" sz="1600" dirty="0">
                  <a:solidFill>
                    <a:schemeClr val="tx1"/>
                  </a:solidFill>
                  <a:latin typeface="ＭＳ Ｐゴシック" pitchFamily="50" charset="-128"/>
                  <a:ea typeface="ＭＳ Ｐゴシック" pitchFamily="50" charset="-128"/>
                </a:rPr>
                <a:t>G.</a:t>
              </a:r>
              <a:r>
                <a:rPr lang="ja-JP" altLang="en-US" sz="1600" dirty="0">
                  <a:solidFill>
                    <a:schemeClr val="tx1"/>
                  </a:solidFill>
                  <a:latin typeface="ＭＳ Ｐゴシック" pitchFamily="50" charset="-128"/>
                  <a:ea typeface="ＭＳ Ｐゴシック" pitchFamily="50" charset="-128"/>
                </a:rPr>
                <a:t>要素別表示マップ</a:t>
              </a:r>
              <a:endParaRPr lang="en-US" altLang="ja-JP" sz="1600" dirty="0">
                <a:solidFill>
                  <a:schemeClr val="tx1"/>
                </a:solidFill>
                <a:latin typeface="ＭＳ Ｐゴシック" pitchFamily="50" charset="-128"/>
                <a:ea typeface="ＭＳ Ｐゴシック" pitchFamily="50" charset="-128"/>
              </a:endParaRPr>
            </a:p>
            <a:p>
              <a:pPr>
                <a:defRPr/>
              </a:pPr>
              <a:r>
                <a:rPr lang="en-US" altLang="ja-JP" sz="1600" dirty="0">
                  <a:solidFill>
                    <a:schemeClr val="tx1"/>
                  </a:solidFill>
                  <a:latin typeface="ＭＳ Ｐゴシック" pitchFamily="50" charset="-128"/>
                  <a:ea typeface="ＭＳ Ｐゴシック" pitchFamily="50" charset="-128"/>
                </a:rPr>
                <a:t>H.</a:t>
              </a:r>
              <a:r>
                <a:rPr lang="ja-JP" altLang="en-US" sz="1600" dirty="0">
                  <a:solidFill>
                    <a:schemeClr val="tx1"/>
                  </a:solidFill>
                  <a:latin typeface="ＭＳ Ｐゴシック" pitchFamily="50" charset="-128"/>
                  <a:ea typeface="ＭＳ Ｐゴシック" pitchFamily="50" charset="-128"/>
                </a:rPr>
                <a:t>技術発展・展開表示マップ</a:t>
              </a:r>
              <a:endParaRPr lang="en-US" altLang="ja-JP" sz="1600" dirty="0">
                <a:solidFill>
                  <a:schemeClr val="tx1"/>
                </a:solidFill>
                <a:latin typeface="ＭＳ Ｐゴシック" pitchFamily="50" charset="-128"/>
                <a:ea typeface="ＭＳ Ｐゴシック" pitchFamily="50" charset="-128"/>
              </a:endParaRPr>
            </a:p>
            <a:p>
              <a:pPr>
                <a:defRPr/>
              </a:pPr>
              <a:r>
                <a:rPr lang="en-US" altLang="ja-JP" sz="1600" dirty="0">
                  <a:solidFill>
                    <a:schemeClr val="tx1"/>
                  </a:solidFill>
                  <a:latin typeface="ＭＳ Ｐゴシック" pitchFamily="50" charset="-128"/>
                  <a:ea typeface="ＭＳ Ｐゴシック" pitchFamily="50" charset="-128"/>
                </a:rPr>
                <a:t> I.</a:t>
              </a:r>
              <a:r>
                <a:rPr lang="ja-JP" altLang="en-US" sz="1600" dirty="0">
                  <a:solidFill>
                    <a:schemeClr val="tx1"/>
                  </a:solidFill>
                  <a:latin typeface="ＭＳ Ｐゴシック" pitchFamily="50" charset="-128"/>
                  <a:ea typeface="ＭＳ Ｐゴシック" pitchFamily="50" charset="-128"/>
                </a:rPr>
                <a:t>リスト表示マップ</a:t>
              </a:r>
              <a:r>
                <a:rPr lang="ja-JP" altLang="en-US" dirty="0">
                  <a:solidFill>
                    <a:schemeClr val="tx1"/>
                  </a:solidFill>
                  <a:latin typeface="ＭＳ Ｐゴシック" pitchFamily="50" charset="-128"/>
                  <a:ea typeface="ＭＳ Ｐゴシック" pitchFamily="50" charset="-128"/>
                </a:rPr>
                <a:t>　</a:t>
              </a:r>
            </a:p>
          </p:txBody>
        </p:sp>
        <p:sp>
          <p:nvSpPr>
            <p:cNvPr id="5" name="角丸四角形 4"/>
            <p:cNvSpPr/>
            <p:nvPr/>
          </p:nvSpPr>
          <p:spPr>
            <a:xfrm>
              <a:off x="5591276" y="2349500"/>
              <a:ext cx="3297543" cy="2506127"/>
            </a:xfrm>
            <a:prstGeom prst="roundRect">
              <a:avLst>
                <a:gd name="adj" fmla="val 15517"/>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altLang="ja-JP" sz="1600" dirty="0">
                  <a:solidFill>
                    <a:schemeClr val="tx1"/>
                  </a:solidFill>
                  <a:latin typeface="ＭＳ Ｐゴシック" pitchFamily="50" charset="-128"/>
                  <a:ea typeface="ＭＳ Ｐゴシック" pitchFamily="50" charset="-128"/>
                </a:rPr>
                <a:t>A.</a:t>
              </a:r>
              <a:r>
                <a:rPr lang="ja-JP" altLang="en-US" sz="1600" dirty="0">
                  <a:solidFill>
                    <a:schemeClr val="tx1"/>
                  </a:solidFill>
                  <a:latin typeface="ＭＳ Ｐゴシック" pitchFamily="50" charset="-128"/>
                  <a:ea typeface="ＭＳ Ｐゴシック" pitchFamily="50" charset="-128"/>
                </a:rPr>
                <a:t>件数推移マップ</a:t>
              </a:r>
              <a:endParaRPr lang="en-US" altLang="ja-JP" sz="1600" dirty="0">
                <a:solidFill>
                  <a:schemeClr val="tx1"/>
                </a:solidFill>
                <a:latin typeface="ＭＳ Ｐゴシック" pitchFamily="50" charset="-128"/>
                <a:ea typeface="ＭＳ Ｐゴシック" pitchFamily="50" charset="-128"/>
              </a:endParaRPr>
            </a:p>
            <a:p>
              <a:pPr>
                <a:defRPr/>
              </a:pPr>
              <a:r>
                <a:rPr lang="en-US" altLang="ja-JP" sz="1600" dirty="0">
                  <a:solidFill>
                    <a:schemeClr val="tx1"/>
                  </a:solidFill>
                  <a:latin typeface="ＭＳ Ｐゴシック" pitchFamily="50" charset="-128"/>
                  <a:ea typeface="ＭＳ Ｐゴシック" pitchFamily="50" charset="-128"/>
                </a:rPr>
                <a:t>B.</a:t>
              </a:r>
              <a:r>
                <a:rPr lang="ja-JP" altLang="en-US" sz="1600" dirty="0">
                  <a:solidFill>
                    <a:schemeClr val="tx1"/>
                  </a:solidFill>
                  <a:latin typeface="ＭＳ Ｐゴシック" pitchFamily="50" charset="-128"/>
                  <a:ea typeface="ＭＳ Ｐゴシック" pitchFamily="50" charset="-128"/>
                </a:rPr>
                <a:t>構成比マップ</a:t>
              </a:r>
              <a:endParaRPr lang="en-US" altLang="ja-JP" sz="1600" dirty="0">
                <a:solidFill>
                  <a:schemeClr val="tx1"/>
                </a:solidFill>
                <a:latin typeface="ＭＳ Ｐゴシック" pitchFamily="50" charset="-128"/>
                <a:ea typeface="ＭＳ Ｐゴシック" pitchFamily="50" charset="-128"/>
              </a:endParaRPr>
            </a:p>
            <a:p>
              <a:pPr>
                <a:defRPr/>
              </a:pPr>
              <a:r>
                <a:rPr lang="en-US" altLang="ja-JP" sz="1600" dirty="0">
                  <a:solidFill>
                    <a:schemeClr val="tx1"/>
                  </a:solidFill>
                  <a:latin typeface="ＭＳ Ｐゴシック" pitchFamily="50" charset="-128"/>
                  <a:ea typeface="ＭＳ Ｐゴシック" pitchFamily="50" charset="-128"/>
                </a:rPr>
                <a:t>C.</a:t>
              </a:r>
              <a:r>
                <a:rPr lang="ja-JP" altLang="en-US" sz="1600" dirty="0">
                  <a:solidFill>
                    <a:schemeClr val="tx1"/>
                  </a:solidFill>
                  <a:latin typeface="ＭＳ Ｐゴシック" pitchFamily="50" charset="-128"/>
                  <a:ea typeface="ＭＳ Ｐゴシック" pitchFamily="50" charset="-128"/>
                </a:rPr>
                <a:t>マトリクス表示マップ</a:t>
              </a:r>
              <a:endParaRPr lang="en-US" altLang="ja-JP" sz="1600" dirty="0">
                <a:solidFill>
                  <a:schemeClr val="tx1"/>
                </a:solidFill>
                <a:latin typeface="ＭＳ Ｐゴシック" pitchFamily="50" charset="-128"/>
                <a:ea typeface="ＭＳ Ｐゴシック" pitchFamily="50" charset="-128"/>
              </a:endParaRPr>
            </a:p>
            <a:p>
              <a:pPr>
                <a:defRPr/>
              </a:pPr>
              <a:r>
                <a:rPr lang="en-US" altLang="ja-JP" sz="1600" dirty="0">
                  <a:solidFill>
                    <a:schemeClr val="tx1"/>
                  </a:solidFill>
                  <a:latin typeface="ＭＳ Ｐゴシック" pitchFamily="50" charset="-128"/>
                  <a:ea typeface="ＭＳ Ｐゴシック" pitchFamily="50" charset="-128"/>
                </a:rPr>
                <a:t>D.</a:t>
              </a:r>
              <a:r>
                <a:rPr lang="ja-JP" altLang="en-US" sz="1600" dirty="0">
                  <a:solidFill>
                    <a:schemeClr val="tx1"/>
                  </a:solidFill>
                  <a:latin typeface="ＭＳ Ｐゴシック" pitchFamily="50" charset="-128"/>
                  <a:ea typeface="ＭＳ Ｐゴシック" pitchFamily="50" charset="-128"/>
                </a:rPr>
                <a:t>レーダーチャート表示マップ</a:t>
              </a:r>
              <a:endParaRPr lang="en-US" altLang="ja-JP" sz="1600" dirty="0">
                <a:solidFill>
                  <a:schemeClr val="tx1"/>
                </a:solidFill>
                <a:latin typeface="ＭＳ Ｐゴシック" pitchFamily="50" charset="-128"/>
                <a:ea typeface="ＭＳ Ｐゴシック" pitchFamily="50" charset="-128"/>
              </a:endParaRPr>
            </a:p>
            <a:p>
              <a:pPr>
                <a:defRPr/>
              </a:pPr>
              <a:r>
                <a:rPr lang="en-US" altLang="ja-JP" sz="1600" dirty="0">
                  <a:solidFill>
                    <a:schemeClr val="tx1"/>
                  </a:solidFill>
                  <a:latin typeface="ＭＳ Ｐゴシック" pitchFamily="50" charset="-128"/>
                  <a:ea typeface="ＭＳ Ｐゴシック" pitchFamily="50" charset="-128"/>
                </a:rPr>
                <a:t>E.</a:t>
              </a:r>
              <a:r>
                <a:rPr lang="ja-JP" altLang="en-US" sz="1600" dirty="0">
                  <a:solidFill>
                    <a:schemeClr val="tx1"/>
                  </a:solidFill>
                  <a:latin typeface="ＭＳ Ｐゴシック" pitchFamily="50" charset="-128"/>
                  <a:ea typeface="ＭＳ Ｐゴシック" pitchFamily="50" charset="-128"/>
                </a:rPr>
                <a:t>分布表示マップ</a:t>
              </a:r>
              <a:endParaRPr lang="en-US" altLang="ja-JP" sz="1600" dirty="0">
                <a:solidFill>
                  <a:schemeClr val="tx1"/>
                </a:solidFill>
                <a:latin typeface="ＭＳ Ｐゴシック" pitchFamily="50" charset="-128"/>
                <a:ea typeface="ＭＳ Ｐゴシック" pitchFamily="50" charset="-128"/>
              </a:endParaRPr>
            </a:p>
            <a:p>
              <a:pPr algn="ctr">
                <a:defRPr/>
              </a:pPr>
              <a:endParaRPr lang="ja-JP" altLang="en-US" dirty="0"/>
            </a:p>
          </p:txBody>
        </p:sp>
        <p:sp>
          <p:nvSpPr>
            <p:cNvPr id="6" name="角丸四角形 5"/>
            <p:cNvSpPr/>
            <p:nvPr/>
          </p:nvSpPr>
          <p:spPr>
            <a:xfrm>
              <a:off x="560388" y="3284784"/>
              <a:ext cx="3529555" cy="86486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ＭＳ Ｐゴシック" pitchFamily="50" charset="-128"/>
                  <a:ea typeface="ＭＳ Ｐゴシック" pitchFamily="50" charset="-128"/>
                </a:rPr>
                <a:t>形態１：</a:t>
              </a:r>
              <a:endParaRPr lang="en-US" altLang="ja-JP" dirty="0">
                <a:solidFill>
                  <a:schemeClr val="tx1"/>
                </a:solidFill>
                <a:latin typeface="ＭＳ Ｐゴシック" pitchFamily="50" charset="-128"/>
                <a:ea typeface="ＭＳ Ｐゴシック" pitchFamily="50" charset="-128"/>
              </a:endParaRPr>
            </a:p>
            <a:p>
              <a:pPr algn="ctr">
                <a:defRPr/>
              </a:pPr>
              <a:r>
                <a:rPr lang="ja-JP" altLang="en-US" dirty="0">
                  <a:solidFill>
                    <a:schemeClr val="tx1"/>
                  </a:solidFill>
                  <a:latin typeface="ＭＳ Ｐゴシック" pitchFamily="50" charset="-128"/>
                  <a:ea typeface="ＭＳ Ｐゴシック" pitchFamily="50" charset="-128"/>
                </a:rPr>
                <a:t>統計的に解析した特許マップ</a:t>
              </a:r>
            </a:p>
          </p:txBody>
        </p:sp>
        <p:sp>
          <p:nvSpPr>
            <p:cNvPr id="7" name="角丸四角形 6"/>
            <p:cNvSpPr/>
            <p:nvPr/>
          </p:nvSpPr>
          <p:spPr>
            <a:xfrm>
              <a:off x="560388" y="5854105"/>
              <a:ext cx="3529555" cy="86486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ＭＳ Ｐゴシック" pitchFamily="50" charset="-128"/>
                  <a:ea typeface="ＭＳ Ｐゴシック" pitchFamily="50" charset="-128"/>
                </a:rPr>
                <a:t>形態２：</a:t>
              </a:r>
              <a:endParaRPr lang="en-US" altLang="ja-JP" dirty="0">
                <a:solidFill>
                  <a:schemeClr val="tx1"/>
                </a:solidFill>
                <a:latin typeface="ＭＳ Ｐゴシック" pitchFamily="50" charset="-128"/>
                <a:ea typeface="ＭＳ Ｐゴシック" pitchFamily="50" charset="-128"/>
              </a:endParaRPr>
            </a:p>
            <a:p>
              <a:pPr algn="ctr">
                <a:defRPr/>
              </a:pPr>
              <a:r>
                <a:rPr lang="ja-JP" altLang="en-US" dirty="0">
                  <a:solidFill>
                    <a:schemeClr val="tx1"/>
                  </a:solidFill>
                  <a:latin typeface="ＭＳ Ｐゴシック" pitchFamily="50" charset="-128"/>
                  <a:ea typeface="ＭＳ Ｐゴシック" pitchFamily="50" charset="-128"/>
                </a:rPr>
                <a:t>内容を解析した特許マップ</a:t>
              </a:r>
            </a:p>
          </p:txBody>
        </p:sp>
        <p:cxnSp>
          <p:nvCxnSpPr>
            <p:cNvPr id="9" name="直線コネクタ 8"/>
            <p:cNvCxnSpPr/>
            <p:nvPr/>
          </p:nvCxnSpPr>
          <p:spPr>
            <a:xfrm>
              <a:off x="4089943" y="3716314"/>
              <a:ext cx="15177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7" idx="3"/>
            </p:cNvCxnSpPr>
            <p:nvPr/>
          </p:nvCxnSpPr>
          <p:spPr>
            <a:xfrm>
              <a:off x="4089943" y="6285636"/>
              <a:ext cx="1258845" cy="0"/>
            </a:xfrm>
            <a:prstGeom prst="line">
              <a:avLst/>
            </a:prstGeom>
          </p:spPr>
          <p:style>
            <a:lnRef idx="1">
              <a:schemeClr val="accent1"/>
            </a:lnRef>
            <a:fillRef idx="0">
              <a:schemeClr val="accent1"/>
            </a:fillRef>
            <a:effectRef idx="0">
              <a:schemeClr val="accent1"/>
            </a:effectRef>
            <a:fontRef idx="minor">
              <a:schemeClr val="tx1"/>
            </a:fontRef>
          </p:style>
        </p:cxnSp>
        <p:pic>
          <p:nvPicPr>
            <p:cNvPr id="56334" name="Picture 2"/>
            <p:cNvPicPr>
              <a:picLocks noChangeAspect="1" noChangeArrowheads="1"/>
            </p:cNvPicPr>
            <p:nvPr/>
          </p:nvPicPr>
          <p:blipFill>
            <a:blip r:embed="rId3"/>
            <a:srcRect/>
            <a:stretch>
              <a:fillRect/>
            </a:stretch>
          </p:blipFill>
          <p:spPr bwMode="auto">
            <a:xfrm>
              <a:off x="1208088" y="4454525"/>
              <a:ext cx="1441450" cy="1174750"/>
            </a:xfrm>
            <a:prstGeom prst="rect">
              <a:avLst/>
            </a:prstGeom>
            <a:noFill/>
            <a:ln w="9525">
              <a:noFill/>
              <a:miter lim="800000"/>
              <a:headEnd/>
              <a:tailEnd/>
            </a:ln>
          </p:spPr>
        </p:pic>
      </p:grpSp>
      <p:pic>
        <p:nvPicPr>
          <p:cNvPr id="56322" name="Picture 3"/>
          <p:cNvPicPr>
            <a:picLocks noChangeAspect="1" noChangeArrowheads="1"/>
          </p:cNvPicPr>
          <p:nvPr/>
        </p:nvPicPr>
        <p:blipFill>
          <a:blip r:embed="rId4"/>
          <a:srcRect/>
          <a:stretch>
            <a:fillRect/>
          </a:stretch>
        </p:blipFill>
        <p:spPr bwMode="auto">
          <a:xfrm>
            <a:off x="3049588" y="4800600"/>
            <a:ext cx="1370012" cy="839788"/>
          </a:xfrm>
          <a:prstGeom prst="rect">
            <a:avLst/>
          </a:prstGeom>
          <a:noFill/>
          <a:ln w="9525">
            <a:noFill/>
            <a:miter lim="800000"/>
            <a:headEnd/>
            <a:tailEnd/>
          </a:ln>
        </p:spPr>
      </p:pic>
      <p:sp>
        <p:nvSpPr>
          <p:cNvPr id="14" name="コンテンツ プレースホルダー 2"/>
          <p:cNvSpPr>
            <a:spLocks noGrp="1"/>
          </p:cNvSpPr>
          <p:nvPr>
            <p:ph sz="quarter" idx="1"/>
          </p:nvPr>
        </p:nvSpPr>
        <p:spPr>
          <a:xfrm>
            <a:off x="128588" y="1587500"/>
            <a:ext cx="9777412" cy="4930775"/>
          </a:xfrm>
        </p:spPr>
        <p:txBody>
          <a:bodyPr/>
          <a:lstStyle/>
          <a:p>
            <a:pPr>
              <a:defRPr/>
            </a:pPr>
            <a:r>
              <a:rPr lang="ja-JP" altLang="en-US" dirty="0"/>
              <a:t>特許マップ・出願動向作成</a:t>
            </a:r>
          </a:p>
          <a:p>
            <a:pPr marL="0" indent="0">
              <a:buFont typeface="Wingdings" pitchFamily="2" charset="2"/>
              <a:buNone/>
              <a:defRPr/>
            </a:pPr>
            <a:endParaRPr lang="ja-JP" altLang="en-US" dirty="0">
              <a:solidFill>
                <a:srgbClr val="2B998F"/>
              </a:solidFill>
            </a:endParaRPr>
          </a:p>
        </p:txBody>
      </p:sp>
      <p:sp>
        <p:nvSpPr>
          <p:cNvPr id="8" name="テキスト ボックス 7"/>
          <p:cNvSpPr txBox="1"/>
          <p:nvPr/>
        </p:nvSpPr>
        <p:spPr>
          <a:xfrm>
            <a:off x="638175" y="2108200"/>
            <a:ext cx="8707438" cy="585788"/>
          </a:xfrm>
          <a:prstGeom prst="rect">
            <a:avLst/>
          </a:prstGeom>
          <a:solidFill>
            <a:schemeClr val="accent1">
              <a:lumMod val="40000"/>
              <a:lumOff val="60000"/>
            </a:schemeClr>
          </a:solidFill>
          <a:ln>
            <a:solidFill>
              <a:schemeClr val="accent1">
                <a:lumMod val="60000"/>
                <a:lumOff val="40000"/>
              </a:schemeClr>
            </a:solidFill>
          </a:ln>
        </p:spPr>
        <p:txBody>
          <a:bodyPr>
            <a:spAutoFit/>
          </a:bodyPr>
          <a:lstStyle/>
          <a:p>
            <a:pPr>
              <a:defRPr/>
            </a:pPr>
            <a:r>
              <a:rPr lang="ja-JP" altLang="en-US" sz="1600" dirty="0">
                <a:ea typeface="ＭＳ Ｐゴシック" pitchFamily="50" charset="-128"/>
              </a:rPr>
              <a:t>特許マップは目的に応じて見せ方を工夫する必要がある。例えば、推移を見たいなら棒グラフや折れ線グラフ、構成比を見たいなら円グラフ、２軸で見たいならバブル図などが適している。</a:t>
            </a:r>
          </a:p>
        </p:txBody>
      </p:sp>
      <p:sp>
        <p:nvSpPr>
          <p:cNvPr id="56325"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t>４－３</a:t>
            </a:r>
          </a:p>
        </p:txBody>
      </p:sp>
      <p:sp>
        <p:nvSpPr>
          <p:cNvPr id="2" name="スライド番号プレースホルダー 1"/>
          <p:cNvSpPr>
            <a:spLocks noGrp="1"/>
          </p:cNvSpPr>
          <p:nvPr>
            <p:ph type="sldNum" sz="quarter" idx="12"/>
          </p:nvPr>
        </p:nvSpPr>
        <p:spPr>
          <a:xfrm>
            <a:off x="9344025" y="6497638"/>
            <a:ext cx="577850" cy="244475"/>
          </a:xfrm>
        </p:spPr>
        <p:txBody>
          <a:bodyPr>
            <a:normAutofit fontScale="85000" lnSpcReduction="20000"/>
          </a:bodyPr>
          <a:lstStyle/>
          <a:p>
            <a:pPr>
              <a:defRPr/>
            </a:pPr>
            <a:fld id="{E057BEF5-EA67-4EC7-A8EB-C7BF7966A343}" type="slidenum">
              <a:rPr lang="en-US" altLang="ja-JP"/>
              <a:pPr>
                <a:defRPr/>
              </a:pPr>
              <a:t>16</a:t>
            </a:fld>
            <a:endParaRPr lang="en-US" altLang="ja-JP" dirty="0"/>
          </a:p>
        </p:txBody>
      </p:sp>
      <p:sp>
        <p:nvSpPr>
          <p:cNvPr id="56327" name="タイトル 1"/>
          <p:cNvSpPr>
            <a:spLocks noGrp="1"/>
          </p:cNvSpPr>
          <p:nvPr>
            <p:ph type="title"/>
          </p:nvPr>
        </p:nvSpPr>
        <p:spPr>
          <a:xfrm>
            <a:off x="1160463" y="277813"/>
            <a:ext cx="8832850" cy="990600"/>
          </a:xfrm>
        </p:spPr>
        <p:txBody>
          <a:bodyPr/>
          <a:lstStyle/>
          <a:p>
            <a:r>
              <a:rPr lang="ja-JP" altLang="en-US" smtClean="0">
                <a:latin typeface="ＭＳ Ｐゴシック" charset="-128"/>
                <a:ea typeface="ＭＳ Ｐゴシック" charset="-128"/>
              </a:rPr>
              <a:t>特許マップの作成</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1500188" y="2133600"/>
            <a:ext cx="3200400" cy="488950"/>
          </a:xfrm>
          <a:solidFill>
            <a:schemeClr val="accent1">
              <a:lumMod val="40000"/>
              <a:lumOff val="60000"/>
            </a:schemeClr>
          </a:solidFill>
          <a:ln>
            <a:solidFill>
              <a:schemeClr val="accent1">
                <a:lumMod val="60000"/>
                <a:lumOff val="40000"/>
              </a:schemeClr>
            </a:solidFill>
          </a:ln>
        </p:spPr>
        <p:txBody>
          <a:bodyPr/>
          <a:lstStyle/>
          <a:p>
            <a:pPr>
              <a:defRPr/>
            </a:pPr>
            <a:r>
              <a:rPr lang="ja-JP" altLang="en-US" sz="2800" dirty="0" smtClean="0">
                <a:solidFill>
                  <a:srgbClr val="000000"/>
                </a:solidFill>
              </a:rPr>
              <a:t>要素別表示マップ</a:t>
            </a:r>
          </a:p>
        </p:txBody>
      </p:sp>
      <p:pic>
        <p:nvPicPr>
          <p:cNvPr id="58370" name="Picture 2"/>
          <p:cNvPicPr>
            <a:picLocks noGrp="1" noChangeAspect="1" noChangeArrowheads="1"/>
          </p:cNvPicPr>
          <p:nvPr>
            <p:ph sz="quarter" idx="1"/>
          </p:nvPr>
        </p:nvPicPr>
        <p:blipFill>
          <a:blip r:embed="rId3"/>
          <a:srcRect/>
          <a:stretch>
            <a:fillRect/>
          </a:stretch>
        </p:blipFill>
        <p:spPr>
          <a:xfrm>
            <a:off x="2913063" y="2640013"/>
            <a:ext cx="3829050" cy="2390775"/>
          </a:xfrm>
        </p:spPr>
      </p:pic>
      <p:sp>
        <p:nvSpPr>
          <p:cNvPr id="58371" name="テキスト ボックス 9"/>
          <p:cNvSpPr txBox="1">
            <a:spLocks noChangeArrowheads="1"/>
          </p:cNvSpPr>
          <p:nvPr/>
        </p:nvSpPr>
        <p:spPr bwMode="auto">
          <a:xfrm>
            <a:off x="790575" y="2786063"/>
            <a:ext cx="1331913" cy="584200"/>
          </a:xfrm>
          <a:prstGeom prst="rect">
            <a:avLst/>
          </a:prstGeom>
          <a:noFill/>
          <a:ln w="9525">
            <a:noFill/>
            <a:miter lim="800000"/>
            <a:headEnd/>
            <a:tailEnd/>
          </a:ln>
        </p:spPr>
        <p:txBody>
          <a:bodyPr>
            <a:spAutoFit/>
          </a:bodyPr>
          <a:lstStyle/>
          <a:p>
            <a:r>
              <a:rPr lang="ja-JP" altLang="en-US" sz="1600">
                <a:latin typeface="ＭＳ Ｐゴシック" charset="-128"/>
              </a:rPr>
              <a:t>座席</a:t>
            </a:r>
            <a:endParaRPr lang="en-US" altLang="ja-JP" sz="1600">
              <a:latin typeface="ＭＳ Ｐゴシック" charset="-128"/>
            </a:endParaRPr>
          </a:p>
          <a:p>
            <a:r>
              <a:rPr lang="ja-JP" altLang="en-US" sz="1600">
                <a:latin typeface="ＭＳ Ｐゴシック" charset="-128"/>
              </a:rPr>
              <a:t>（</a:t>
            </a:r>
            <a:r>
              <a:rPr lang="en-US" altLang="ja-JP" sz="1600">
                <a:latin typeface="ＭＳ Ｐゴシック" charset="-128"/>
              </a:rPr>
              <a:t>1</a:t>
            </a:r>
            <a:r>
              <a:rPr lang="ja-JP" altLang="en-US" sz="1600">
                <a:latin typeface="ＭＳ Ｐゴシック" charset="-128"/>
              </a:rPr>
              <a:t>４</a:t>
            </a:r>
            <a:r>
              <a:rPr lang="en-US" altLang="ja-JP" sz="1600">
                <a:latin typeface="ＭＳ Ｐゴシック" charset="-128"/>
              </a:rPr>
              <a:t>00</a:t>
            </a:r>
            <a:r>
              <a:rPr lang="ja-JP" altLang="en-US" sz="1600">
                <a:latin typeface="ＭＳ Ｐゴシック" charset="-128"/>
              </a:rPr>
              <a:t>件）</a:t>
            </a:r>
          </a:p>
        </p:txBody>
      </p:sp>
      <p:grpSp>
        <p:nvGrpSpPr>
          <p:cNvPr id="58372" name="グループ化 1"/>
          <p:cNvGrpSpPr>
            <a:grpSpLocks/>
          </p:cNvGrpSpPr>
          <p:nvPr/>
        </p:nvGrpSpPr>
        <p:grpSpPr bwMode="auto">
          <a:xfrm>
            <a:off x="790575" y="2641600"/>
            <a:ext cx="8483600" cy="4027488"/>
            <a:chOff x="344488" y="1689100"/>
            <a:chExt cx="9504362" cy="4979988"/>
          </a:xfrm>
        </p:grpSpPr>
        <p:cxnSp>
          <p:nvCxnSpPr>
            <p:cNvPr id="5" name="直線コネクタ 4"/>
            <p:cNvCxnSpPr/>
            <p:nvPr/>
          </p:nvCxnSpPr>
          <p:spPr>
            <a:xfrm flipH="1" flipV="1">
              <a:off x="1858001" y="1981579"/>
              <a:ext cx="1942134" cy="54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5745826" y="1867728"/>
              <a:ext cx="1367674" cy="812659"/>
            </a:xfrm>
            <a:prstGeom prst="line">
              <a:avLst/>
            </a:prstGeom>
          </p:spPr>
          <p:style>
            <a:lnRef idx="1">
              <a:schemeClr val="accent1"/>
            </a:lnRef>
            <a:fillRef idx="0">
              <a:schemeClr val="accent1"/>
            </a:fillRef>
            <a:effectRef idx="0">
              <a:schemeClr val="accent1"/>
            </a:effectRef>
            <a:fontRef idx="minor">
              <a:schemeClr val="tx1"/>
            </a:fontRef>
          </p:style>
        </p:cxnSp>
        <p:sp>
          <p:nvSpPr>
            <p:cNvPr id="58379" name="テキスト ボックス 12"/>
            <p:cNvSpPr txBox="1">
              <a:spLocks noChangeArrowheads="1"/>
            </p:cNvSpPr>
            <p:nvPr/>
          </p:nvSpPr>
          <p:spPr bwMode="auto">
            <a:xfrm>
              <a:off x="7134225" y="1689100"/>
              <a:ext cx="1265238" cy="584200"/>
            </a:xfrm>
            <a:prstGeom prst="rect">
              <a:avLst/>
            </a:prstGeom>
            <a:noFill/>
            <a:ln w="9525">
              <a:noFill/>
              <a:miter lim="800000"/>
              <a:headEnd/>
              <a:tailEnd/>
            </a:ln>
          </p:spPr>
          <p:txBody>
            <a:bodyPr>
              <a:spAutoFit/>
            </a:bodyPr>
            <a:lstStyle/>
            <a:p>
              <a:r>
                <a:rPr lang="ja-JP" altLang="en-US" sz="1600">
                  <a:latin typeface="ＭＳ Ｐゴシック" charset="-128"/>
                </a:rPr>
                <a:t>制動装置（</a:t>
              </a:r>
              <a:r>
                <a:rPr lang="en-US" altLang="ja-JP" sz="1600">
                  <a:latin typeface="ＭＳ Ｐゴシック" charset="-128"/>
                </a:rPr>
                <a:t>1700</a:t>
              </a:r>
              <a:r>
                <a:rPr lang="ja-JP" altLang="en-US" sz="1600">
                  <a:latin typeface="ＭＳ Ｐゴシック" charset="-128"/>
                </a:rPr>
                <a:t>件）</a:t>
              </a:r>
            </a:p>
          </p:txBody>
        </p:sp>
        <p:cxnSp>
          <p:nvCxnSpPr>
            <p:cNvPr id="15" name="直線コネクタ 14"/>
            <p:cNvCxnSpPr/>
            <p:nvPr/>
          </p:nvCxnSpPr>
          <p:spPr>
            <a:xfrm>
              <a:off x="6466122" y="3349750"/>
              <a:ext cx="862578" cy="223776"/>
            </a:xfrm>
            <a:prstGeom prst="line">
              <a:avLst/>
            </a:prstGeom>
          </p:spPr>
          <p:style>
            <a:lnRef idx="1">
              <a:schemeClr val="accent1"/>
            </a:lnRef>
            <a:fillRef idx="0">
              <a:schemeClr val="accent1"/>
            </a:fillRef>
            <a:effectRef idx="0">
              <a:schemeClr val="accent1"/>
            </a:effectRef>
            <a:fontRef idx="minor">
              <a:schemeClr val="tx1"/>
            </a:fontRef>
          </p:style>
        </p:cxnSp>
        <p:sp>
          <p:nvSpPr>
            <p:cNvPr id="58381" name="テキスト ボックス 15"/>
            <p:cNvSpPr txBox="1">
              <a:spLocks noChangeArrowheads="1"/>
            </p:cNvSpPr>
            <p:nvPr/>
          </p:nvSpPr>
          <p:spPr bwMode="auto">
            <a:xfrm>
              <a:off x="7329488" y="3349625"/>
              <a:ext cx="1498600" cy="585788"/>
            </a:xfrm>
            <a:prstGeom prst="rect">
              <a:avLst/>
            </a:prstGeom>
            <a:noFill/>
            <a:ln w="9525">
              <a:noFill/>
              <a:miter lim="800000"/>
              <a:headEnd/>
              <a:tailEnd/>
            </a:ln>
          </p:spPr>
          <p:txBody>
            <a:bodyPr>
              <a:spAutoFit/>
            </a:bodyPr>
            <a:lstStyle/>
            <a:p>
              <a:r>
                <a:rPr lang="ja-JP" altLang="en-US" sz="1600">
                  <a:latin typeface="ＭＳ Ｐゴシック" charset="-128"/>
                </a:rPr>
                <a:t>車輪</a:t>
              </a:r>
              <a:endParaRPr lang="en-US" altLang="ja-JP" sz="1600">
                <a:latin typeface="ＭＳ Ｐゴシック" charset="-128"/>
              </a:endParaRPr>
            </a:p>
            <a:p>
              <a:r>
                <a:rPr lang="ja-JP" altLang="en-US" sz="1600">
                  <a:latin typeface="ＭＳ Ｐゴシック" charset="-128"/>
                </a:rPr>
                <a:t>（</a:t>
              </a:r>
              <a:r>
                <a:rPr lang="en-US" altLang="ja-JP" sz="1600">
                  <a:latin typeface="ＭＳ Ｐゴシック" charset="-128"/>
                </a:rPr>
                <a:t>1500</a:t>
              </a:r>
              <a:r>
                <a:rPr lang="ja-JP" altLang="en-US" sz="1600">
                  <a:latin typeface="ＭＳ Ｐゴシック" charset="-128"/>
                </a:rPr>
                <a:t>件）</a:t>
              </a:r>
            </a:p>
          </p:txBody>
        </p:sp>
        <p:cxnSp>
          <p:nvCxnSpPr>
            <p:cNvPr id="18" name="直線コネクタ 17"/>
            <p:cNvCxnSpPr/>
            <p:nvPr/>
          </p:nvCxnSpPr>
          <p:spPr>
            <a:xfrm>
              <a:off x="4724961" y="2641128"/>
              <a:ext cx="142281" cy="1619428"/>
            </a:xfrm>
            <a:prstGeom prst="line">
              <a:avLst/>
            </a:prstGeom>
          </p:spPr>
          <p:style>
            <a:lnRef idx="1">
              <a:schemeClr val="accent1"/>
            </a:lnRef>
            <a:fillRef idx="0">
              <a:schemeClr val="accent1"/>
            </a:fillRef>
            <a:effectRef idx="0">
              <a:schemeClr val="accent1"/>
            </a:effectRef>
            <a:fontRef idx="minor">
              <a:schemeClr val="tx1"/>
            </a:fontRef>
          </p:style>
        </p:cxnSp>
        <p:sp>
          <p:nvSpPr>
            <p:cNvPr id="58383" name="テキスト ボックス 18"/>
            <p:cNvSpPr txBox="1">
              <a:spLocks noChangeArrowheads="1"/>
            </p:cNvSpPr>
            <p:nvPr/>
          </p:nvSpPr>
          <p:spPr bwMode="auto">
            <a:xfrm>
              <a:off x="4089400" y="4308475"/>
              <a:ext cx="1727200" cy="584200"/>
            </a:xfrm>
            <a:prstGeom prst="rect">
              <a:avLst/>
            </a:prstGeom>
            <a:noFill/>
            <a:ln w="9525">
              <a:noFill/>
              <a:miter lim="800000"/>
              <a:headEnd/>
              <a:tailEnd/>
            </a:ln>
          </p:spPr>
          <p:txBody>
            <a:bodyPr>
              <a:spAutoFit/>
            </a:bodyPr>
            <a:lstStyle/>
            <a:p>
              <a:r>
                <a:rPr lang="ja-JP" altLang="en-US" sz="1600">
                  <a:latin typeface="ＭＳ Ｐゴシック" charset="-128"/>
                </a:rPr>
                <a:t>フレーム構造（</a:t>
              </a:r>
              <a:r>
                <a:rPr lang="en-US" altLang="ja-JP" sz="1600">
                  <a:latin typeface="ＭＳ Ｐゴシック" charset="-128"/>
                </a:rPr>
                <a:t>2300</a:t>
              </a:r>
              <a:r>
                <a:rPr lang="ja-JP" altLang="en-US" sz="1600">
                  <a:latin typeface="ＭＳ Ｐゴシック" charset="-128"/>
                </a:rPr>
                <a:t>件）</a:t>
              </a:r>
            </a:p>
          </p:txBody>
        </p:sp>
        <p:cxnSp>
          <p:nvCxnSpPr>
            <p:cNvPr id="21" name="直線コネクタ 20"/>
            <p:cNvCxnSpPr/>
            <p:nvPr/>
          </p:nvCxnSpPr>
          <p:spPr>
            <a:xfrm flipH="1">
              <a:off x="2505379" y="3390973"/>
              <a:ext cx="1799853" cy="1191506"/>
            </a:xfrm>
            <a:prstGeom prst="line">
              <a:avLst/>
            </a:prstGeom>
          </p:spPr>
          <p:style>
            <a:lnRef idx="1">
              <a:schemeClr val="accent1"/>
            </a:lnRef>
            <a:fillRef idx="0">
              <a:schemeClr val="accent1"/>
            </a:fillRef>
            <a:effectRef idx="0">
              <a:schemeClr val="accent1"/>
            </a:effectRef>
            <a:fontRef idx="minor">
              <a:schemeClr val="tx1"/>
            </a:fontRef>
          </p:style>
        </p:cxnSp>
        <p:sp>
          <p:nvSpPr>
            <p:cNvPr id="58385" name="テキスト ボックス 21"/>
            <p:cNvSpPr txBox="1">
              <a:spLocks noChangeArrowheads="1"/>
            </p:cNvSpPr>
            <p:nvPr/>
          </p:nvSpPr>
          <p:spPr bwMode="auto">
            <a:xfrm>
              <a:off x="560388" y="4525963"/>
              <a:ext cx="1914525" cy="585787"/>
            </a:xfrm>
            <a:prstGeom prst="rect">
              <a:avLst/>
            </a:prstGeom>
            <a:noFill/>
            <a:ln w="9525">
              <a:noFill/>
              <a:miter lim="800000"/>
              <a:headEnd/>
              <a:tailEnd/>
            </a:ln>
          </p:spPr>
          <p:txBody>
            <a:bodyPr>
              <a:spAutoFit/>
            </a:bodyPr>
            <a:lstStyle/>
            <a:p>
              <a:r>
                <a:rPr lang="ja-JP" altLang="en-US" sz="1600">
                  <a:latin typeface="ＭＳ Ｐゴシック" charset="-128"/>
                </a:rPr>
                <a:t>推進装置</a:t>
              </a:r>
              <a:endParaRPr lang="en-US" altLang="ja-JP" sz="1600">
                <a:latin typeface="ＭＳ Ｐゴシック" charset="-128"/>
              </a:endParaRPr>
            </a:p>
            <a:p>
              <a:r>
                <a:rPr lang="ja-JP" altLang="en-US" sz="1600">
                  <a:latin typeface="ＭＳ Ｐゴシック" charset="-128"/>
                </a:rPr>
                <a:t>（</a:t>
              </a:r>
              <a:r>
                <a:rPr lang="en-US" altLang="ja-JP" sz="1600">
                  <a:latin typeface="ＭＳ Ｐゴシック" charset="-128"/>
                </a:rPr>
                <a:t>1800</a:t>
              </a:r>
              <a:r>
                <a:rPr lang="ja-JP" altLang="en-US" sz="1600">
                  <a:latin typeface="ＭＳ Ｐゴシック" charset="-128"/>
                </a:rPr>
                <a:t>件）</a:t>
              </a:r>
            </a:p>
          </p:txBody>
        </p:sp>
        <p:cxnSp>
          <p:nvCxnSpPr>
            <p:cNvPr id="24" name="直線コネクタ 23"/>
            <p:cNvCxnSpPr/>
            <p:nvPr/>
          </p:nvCxnSpPr>
          <p:spPr>
            <a:xfrm flipH="1">
              <a:off x="2144341" y="2888459"/>
              <a:ext cx="1872772" cy="612438"/>
            </a:xfrm>
            <a:prstGeom prst="line">
              <a:avLst/>
            </a:prstGeom>
          </p:spPr>
          <p:style>
            <a:lnRef idx="1">
              <a:schemeClr val="accent1"/>
            </a:lnRef>
            <a:fillRef idx="0">
              <a:schemeClr val="accent1"/>
            </a:fillRef>
            <a:effectRef idx="0">
              <a:schemeClr val="accent1"/>
            </a:effectRef>
            <a:fontRef idx="minor">
              <a:schemeClr val="tx1"/>
            </a:fontRef>
          </p:style>
        </p:cxnSp>
        <p:sp>
          <p:nvSpPr>
            <p:cNvPr id="58387" name="テキスト ボックス 24"/>
            <p:cNvSpPr txBox="1">
              <a:spLocks noChangeArrowheads="1"/>
            </p:cNvSpPr>
            <p:nvPr/>
          </p:nvSpPr>
          <p:spPr bwMode="auto">
            <a:xfrm>
              <a:off x="344488" y="3451225"/>
              <a:ext cx="2305050" cy="584200"/>
            </a:xfrm>
            <a:prstGeom prst="rect">
              <a:avLst/>
            </a:prstGeom>
            <a:noFill/>
            <a:ln w="9525">
              <a:noFill/>
              <a:miter lim="800000"/>
              <a:headEnd/>
              <a:tailEnd/>
            </a:ln>
          </p:spPr>
          <p:txBody>
            <a:bodyPr>
              <a:spAutoFit/>
            </a:bodyPr>
            <a:lstStyle/>
            <a:p>
              <a:r>
                <a:rPr lang="ja-JP" altLang="en-US" sz="1600">
                  <a:latin typeface="ＭＳ Ｐゴシック" charset="-128"/>
                </a:rPr>
                <a:t>盗難防止装置</a:t>
              </a:r>
              <a:endParaRPr lang="en-US" altLang="ja-JP" sz="1600">
                <a:latin typeface="ＭＳ Ｐゴシック" charset="-128"/>
              </a:endParaRPr>
            </a:p>
            <a:p>
              <a:r>
                <a:rPr lang="ja-JP" altLang="en-US" sz="1600">
                  <a:latin typeface="ＭＳ Ｐゴシック" charset="-128"/>
                </a:rPr>
                <a:t>（</a:t>
              </a:r>
              <a:r>
                <a:rPr lang="en-US" altLang="ja-JP" sz="1600">
                  <a:latin typeface="ＭＳ Ｐゴシック" charset="-128"/>
                </a:rPr>
                <a:t>1200</a:t>
              </a:r>
              <a:r>
                <a:rPr lang="ja-JP" altLang="en-US" sz="1600">
                  <a:latin typeface="ＭＳ Ｐゴシック" charset="-128"/>
                </a:rPr>
                <a:t>件）</a:t>
              </a:r>
            </a:p>
          </p:txBody>
        </p:sp>
        <p:sp>
          <p:nvSpPr>
            <p:cNvPr id="42" name="角丸四角形 41"/>
            <p:cNvSpPr/>
            <p:nvPr/>
          </p:nvSpPr>
          <p:spPr>
            <a:xfrm>
              <a:off x="8541645" y="1734248"/>
              <a:ext cx="1298313" cy="58299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b="1" dirty="0">
                  <a:solidFill>
                    <a:schemeClr val="tx1"/>
                  </a:solidFill>
                  <a:latin typeface="ＭＳ Ｐゴシック" pitchFamily="50" charset="-128"/>
                  <a:ea typeface="ＭＳ Ｐゴシック" pitchFamily="50" charset="-128"/>
                </a:rPr>
                <a:t>全体構造技術</a:t>
              </a:r>
              <a:endParaRPr lang="en-US" altLang="ja-JP" sz="1200" b="1" dirty="0">
                <a:solidFill>
                  <a:schemeClr val="tx1"/>
                </a:solidFill>
                <a:latin typeface="ＭＳ Ｐゴシック" pitchFamily="50" charset="-128"/>
                <a:ea typeface="ＭＳ Ｐゴシック" pitchFamily="50" charset="-128"/>
              </a:endParaRPr>
            </a:p>
            <a:p>
              <a:pPr algn="ctr">
                <a:defRPr/>
              </a:pPr>
              <a:r>
                <a:rPr lang="ja-JP" altLang="en-US" sz="1200" b="1" dirty="0">
                  <a:solidFill>
                    <a:schemeClr val="tx1"/>
                  </a:solidFill>
                  <a:latin typeface="ＭＳ Ｐゴシック" pitchFamily="50" charset="-128"/>
                  <a:ea typeface="ＭＳ Ｐゴシック" pitchFamily="50" charset="-128"/>
                </a:rPr>
                <a:t>（○○件）</a:t>
              </a:r>
            </a:p>
          </p:txBody>
        </p:sp>
        <p:sp>
          <p:nvSpPr>
            <p:cNvPr id="44" name="角丸四角形 43"/>
            <p:cNvSpPr/>
            <p:nvPr/>
          </p:nvSpPr>
          <p:spPr>
            <a:xfrm>
              <a:off x="8554094" y="2595980"/>
              <a:ext cx="1294756" cy="58299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b="1" dirty="0">
                  <a:solidFill>
                    <a:schemeClr val="tx1"/>
                  </a:solidFill>
                  <a:latin typeface="ＭＳ Ｐゴシック" pitchFamily="50" charset="-128"/>
                  <a:ea typeface="ＭＳ Ｐゴシック" pitchFamily="50" charset="-128"/>
                </a:rPr>
                <a:t>付属品技術（○○件）</a:t>
              </a:r>
            </a:p>
          </p:txBody>
        </p:sp>
        <p:sp>
          <p:nvSpPr>
            <p:cNvPr id="45" name="角丸四角形 44"/>
            <p:cNvSpPr/>
            <p:nvPr/>
          </p:nvSpPr>
          <p:spPr>
            <a:xfrm>
              <a:off x="8554094" y="3500897"/>
              <a:ext cx="1294756" cy="58495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b="1" dirty="0">
                  <a:solidFill>
                    <a:schemeClr val="tx1"/>
                  </a:solidFill>
                  <a:latin typeface="ＭＳ Ｐゴシック" pitchFamily="50" charset="-128"/>
                  <a:ea typeface="ＭＳ Ｐゴシック" pitchFamily="50" charset="-128"/>
                </a:rPr>
                <a:t>製造技術</a:t>
              </a:r>
              <a:endParaRPr lang="en-US" altLang="ja-JP" sz="1200" b="1" dirty="0">
                <a:solidFill>
                  <a:schemeClr val="tx1"/>
                </a:solidFill>
                <a:latin typeface="ＭＳ Ｐゴシック" pitchFamily="50" charset="-128"/>
                <a:ea typeface="ＭＳ Ｐゴシック" pitchFamily="50" charset="-128"/>
              </a:endParaRPr>
            </a:p>
            <a:p>
              <a:pPr algn="ctr">
                <a:defRPr/>
              </a:pPr>
              <a:r>
                <a:rPr lang="ja-JP" altLang="en-US" sz="1200" b="1" dirty="0">
                  <a:solidFill>
                    <a:schemeClr val="tx1"/>
                  </a:solidFill>
                  <a:latin typeface="ＭＳ Ｐゴシック" pitchFamily="50" charset="-128"/>
                  <a:ea typeface="ＭＳ Ｐゴシック" pitchFamily="50" charset="-128"/>
                </a:rPr>
                <a:t>（○○件）</a:t>
              </a:r>
            </a:p>
          </p:txBody>
        </p:sp>
        <p:sp>
          <p:nvSpPr>
            <p:cNvPr id="46" name="角丸四角形 45"/>
            <p:cNvSpPr/>
            <p:nvPr/>
          </p:nvSpPr>
          <p:spPr>
            <a:xfrm>
              <a:off x="8541645" y="4429369"/>
              <a:ext cx="1296534" cy="58299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b="1" dirty="0">
                  <a:solidFill>
                    <a:schemeClr val="tx1"/>
                  </a:solidFill>
                  <a:latin typeface="ＭＳ Ｐゴシック" pitchFamily="50" charset="-128"/>
                  <a:ea typeface="ＭＳ Ｐゴシック" pitchFamily="50" charset="-128"/>
                </a:rPr>
                <a:t>細部構造技術（○○件）</a:t>
              </a:r>
            </a:p>
          </p:txBody>
        </p:sp>
        <p:sp>
          <p:nvSpPr>
            <p:cNvPr id="58392" name="テキスト ボックス 42"/>
            <p:cNvSpPr txBox="1">
              <a:spLocks noChangeArrowheads="1"/>
            </p:cNvSpPr>
            <p:nvPr/>
          </p:nvSpPr>
          <p:spPr bwMode="auto">
            <a:xfrm>
              <a:off x="6321425" y="4819650"/>
              <a:ext cx="1871663" cy="276225"/>
            </a:xfrm>
            <a:prstGeom prst="rect">
              <a:avLst/>
            </a:prstGeom>
            <a:noFill/>
            <a:ln w="9525">
              <a:noFill/>
              <a:miter lim="800000"/>
              <a:headEnd/>
              <a:tailEnd/>
            </a:ln>
          </p:spPr>
          <p:txBody>
            <a:bodyPr>
              <a:spAutoFit/>
            </a:bodyPr>
            <a:lstStyle/>
            <a:p>
              <a:r>
                <a:rPr lang="ja-JP" altLang="en-US" sz="1200"/>
                <a:t>注）件数は仮である。</a:t>
              </a:r>
            </a:p>
          </p:txBody>
        </p:sp>
        <p:sp>
          <p:nvSpPr>
            <p:cNvPr id="47" name="横巻き 46"/>
            <p:cNvSpPr/>
            <p:nvPr/>
          </p:nvSpPr>
          <p:spPr>
            <a:xfrm>
              <a:off x="344488" y="5300916"/>
              <a:ext cx="9072184" cy="1368172"/>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dirty="0">
                  <a:latin typeface="ＭＳ Ｐゴシック" pitchFamily="50" charset="-128"/>
                  <a:ea typeface="ＭＳ Ｐゴシック" pitchFamily="50" charset="-128"/>
                </a:rPr>
                <a:t>「要素別表示マップ」では、その製品の要素技術別の特許が表示されて、特許の件数から、将来の動向を予測したり、開発の重点部分などを知ることができる。</a:t>
              </a:r>
            </a:p>
          </p:txBody>
        </p:sp>
      </p:grpSp>
      <p:sp>
        <p:nvSpPr>
          <p:cNvPr id="58373" name="正方形/長方形 2"/>
          <p:cNvSpPr>
            <a:spLocks noChangeArrowheads="1"/>
          </p:cNvSpPr>
          <p:nvPr/>
        </p:nvSpPr>
        <p:spPr bwMode="auto">
          <a:xfrm>
            <a:off x="234950" y="1579563"/>
            <a:ext cx="4605338" cy="539750"/>
          </a:xfrm>
          <a:prstGeom prst="rect">
            <a:avLst/>
          </a:prstGeom>
          <a:noFill/>
          <a:ln w="9525">
            <a:noFill/>
            <a:miter lim="800000"/>
            <a:headEnd/>
            <a:tailEnd/>
          </a:ln>
        </p:spPr>
        <p:txBody>
          <a:bodyPr wrap="none">
            <a:spAutoFit/>
          </a:bodyPr>
          <a:lstStyle/>
          <a:p>
            <a:pPr marL="319088" indent="-319088" eaLnBrk="0" hangingPunct="0">
              <a:spcBef>
                <a:spcPts val="700"/>
              </a:spcBef>
              <a:buClr>
                <a:srgbClr val="FEB80A"/>
              </a:buClr>
              <a:buSzPct val="60000"/>
              <a:buFont typeface="Wingdings" pitchFamily="2" charset="2"/>
              <a:buChar char=""/>
            </a:pPr>
            <a:r>
              <a:rPr lang="ja-JP" altLang="en-US" sz="2900">
                <a:solidFill>
                  <a:srgbClr val="000000"/>
                </a:solidFill>
                <a:latin typeface="ＭＳ Ｐゴシック" charset="-128"/>
              </a:rPr>
              <a:t>特許マップ・出願動向作成</a:t>
            </a:r>
          </a:p>
        </p:txBody>
      </p:sp>
      <p:sp>
        <p:nvSpPr>
          <p:cNvPr id="58374"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t>４－３</a:t>
            </a:r>
          </a:p>
        </p:txBody>
      </p:sp>
      <p:sp>
        <p:nvSpPr>
          <p:cNvPr id="4" name="スライド番号プレースホルダー 3"/>
          <p:cNvSpPr>
            <a:spLocks noGrp="1"/>
          </p:cNvSpPr>
          <p:nvPr>
            <p:ph type="sldNum" sz="quarter" idx="12"/>
          </p:nvPr>
        </p:nvSpPr>
        <p:spPr/>
        <p:txBody>
          <a:bodyPr>
            <a:normAutofit fontScale="85000" lnSpcReduction="20000"/>
          </a:bodyPr>
          <a:lstStyle/>
          <a:p>
            <a:pPr>
              <a:defRPr/>
            </a:pPr>
            <a:fld id="{A8C6D805-24A7-4A0A-ACEC-D6A49DD05B33}" type="slidenum">
              <a:rPr lang="en-US" altLang="ja-JP"/>
              <a:pPr>
                <a:defRPr/>
              </a:pPr>
              <a:t>17</a:t>
            </a:fld>
            <a:endParaRPr lang="en-US" altLang="ja-JP"/>
          </a:p>
        </p:txBody>
      </p:sp>
      <p:sp>
        <p:nvSpPr>
          <p:cNvPr id="58376" name="タイトル 1"/>
          <p:cNvSpPr txBox="1">
            <a:spLocks/>
          </p:cNvSpPr>
          <p:nvPr/>
        </p:nvSpPr>
        <p:spPr bwMode="auto">
          <a:xfrm>
            <a:off x="1160463" y="277813"/>
            <a:ext cx="8832850" cy="990600"/>
          </a:xfrm>
          <a:prstGeom prst="rect">
            <a:avLst/>
          </a:prstGeom>
          <a:noFill/>
          <a:ln w="9525">
            <a:noFill/>
            <a:miter lim="800000"/>
            <a:headEnd/>
            <a:tailEnd/>
          </a:ln>
        </p:spPr>
        <p:txBody>
          <a:bodyPr anchor="ctr"/>
          <a:lstStyle/>
          <a:p>
            <a:pPr eaLnBrk="0" hangingPunct="0"/>
            <a:r>
              <a:rPr lang="ja-JP" altLang="en-US" sz="3600">
                <a:latin typeface="ＭＳ Ｐゴシック" charset="-128"/>
              </a:rPr>
              <a:t>特許マップの作成</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1206500" y="2095500"/>
            <a:ext cx="3386138" cy="396875"/>
          </a:xfrm>
          <a:solidFill>
            <a:schemeClr val="accent1">
              <a:lumMod val="40000"/>
              <a:lumOff val="60000"/>
            </a:schemeClr>
          </a:solidFill>
          <a:ln>
            <a:solidFill>
              <a:schemeClr val="accent1">
                <a:lumMod val="60000"/>
                <a:lumOff val="40000"/>
              </a:schemeClr>
            </a:solidFill>
          </a:ln>
        </p:spPr>
        <p:txBody>
          <a:bodyPr/>
          <a:lstStyle/>
          <a:p>
            <a:pPr>
              <a:defRPr/>
            </a:pPr>
            <a:r>
              <a:rPr lang="ja-JP" altLang="en-US" sz="2800" dirty="0" smtClean="0"/>
              <a:t>技術発展表示マップ</a:t>
            </a:r>
          </a:p>
        </p:txBody>
      </p:sp>
      <p:sp>
        <p:nvSpPr>
          <p:cNvPr id="60418" name="正方形/長方形 3"/>
          <p:cNvSpPr>
            <a:spLocks noChangeArrowheads="1"/>
          </p:cNvSpPr>
          <p:nvPr/>
        </p:nvSpPr>
        <p:spPr bwMode="auto">
          <a:xfrm>
            <a:off x="1497013" y="5380038"/>
            <a:ext cx="6840537" cy="277812"/>
          </a:xfrm>
          <a:prstGeom prst="rect">
            <a:avLst/>
          </a:prstGeom>
          <a:noFill/>
          <a:ln w="9525">
            <a:noFill/>
            <a:miter lim="800000"/>
            <a:headEnd/>
            <a:tailEnd/>
          </a:ln>
        </p:spPr>
        <p:txBody>
          <a:bodyPr>
            <a:spAutoFit/>
          </a:bodyPr>
          <a:lstStyle/>
          <a:p>
            <a:r>
              <a:rPr lang="en-US" altLang="ja-JP" sz="1200"/>
              <a:t>http://www.jpo.go.jp/shiryou/s_sonota/map/kagaku18/s/s-1-2.htm</a:t>
            </a:r>
            <a:r>
              <a:rPr lang="ja-JP" altLang="en-US" sz="1200"/>
              <a:t>　　特許庁ホームページより</a:t>
            </a:r>
          </a:p>
        </p:txBody>
      </p:sp>
      <p:grpSp>
        <p:nvGrpSpPr>
          <p:cNvPr id="60419" name="グループ化 1"/>
          <p:cNvGrpSpPr>
            <a:grpSpLocks/>
          </p:cNvGrpSpPr>
          <p:nvPr/>
        </p:nvGrpSpPr>
        <p:grpSpPr bwMode="auto">
          <a:xfrm>
            <a:off x="557213" y="2492375"/>
            <a:ext cx="9064625" cy="4033838"/>
            <a:chOff x="280988" y="1484313"/>
            <a:chExt cx="9504362" cy="5402262"/>
          </a:xfrm>
        </p:grpSpPr>
        <p:pic>
          <p:nvPicPr>
            <p:cNvPr id="60424" name="Picture 4" descr="http://www.jpo.go.jp/shiryou/s_sonota/map/kagaku18/s/image/Image583.gif"/>
            <p:cNvPicPr>
              <a:picLocks noChangeAspect="1" noChangeArrowheads="1"/>
            </p:cNvPicPr>
            <p:nvPr/>
          </p:nvPicPr>
          <p:blipFill>
            <a:blip r:embed="rId3"/>
            <a:srcRect/>
            <a:stretch>
              <a:fillRect/>
            </a:stretch>
          </p:blipFill>
          <p:spPr bwMode="auto">
            <a:xfrm>
              <a:off x="1857375" y="1484313"/>
              <a:ext cx="5759450" cy="3890962"/>
            </a:xfrm>
            <a:prstGeom prst="rect">
              <a:avLst/>
            </a:prstGeom>
            <a:noFill/>
            <a:ln w="9525">
              <a:noFill/>
              <a:miter lim="800000"/>
              <a:headEnd/>
              <a:tailEnd/>
            </a:ln>
          </p:spPr>
        </p:pic>
        <p:sp>
          <p:nvSpPr>
            <p:cNvPr id="7" name="横巻き 6"/>
            <p:cNvSpPr/>
            <p:nvPr/>
          </p:nvSpPr>
          <p:spPr>
            <a:xfrm>
              <a:off x="280988" y="5517407"/>
              <a:ext cx="9504362" cy="1369168"/>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600" b="1" dirty="0">
                  <a:latin typeface="ＭＳ Ｐゴシック" pitchFamily="50" charset="-128"/>
                  <a:ea typeface="ＭＳ Ｐゴシック" pitchFamily="50" charset="-128"/>
                </a:rPr>
                <a:t>「技術発展表示マップ」では、ある技術分野の代表的な重要特許を時系列的に系統的に並べて、技術の発展状況を示したものである。この特許マップによって、技術開発の大きな流れを把握し、技術開発の方向を模索することができる。</a:t>
              </a:r>
            </a:p>
          </p:txBody>
        </p:sp>
      </p:grpSp>
      <p:sp>
        <p:nvSpPr>
          <p:cNvPr id="60420" name="正方形/長方形 2"/>
          <p:cNvSpPr>
            <a:spLocks noChangeArrowheads="1"/>
          </p:cNvSpPr>
          <p:nvPr/>
        </p:nvSpPr>
        <p:spPr bwMode="auto">
          <a:xfrm>
            <a:off x="222250" y="1557338"/>
            <a:ext cx="4605338" cy="538162"/>
          </a:xfrm>
          <a:prstGeom prst="rect">
            <a:avLst/>
          </a:prstGeom>
          <a:noFill/>
          <a:ln w="9525">
            <a:noFill/>
            <a:miter lim="800000"/>
            <a:headEnd/>
            <a:tailEnd/>
          </a:ln>
        </p:spPr>
        <p:txBody>
          <a:bodyPr wrap="none">
            <a:spAutoFit/>
          </a:bodyPr>
          <a:lstStyle/>
          <a:p>
            <a:pPr marL="319088" indent="-319088" eaLnBrk="0" hangingPunct="0">
              <a:spcBef>
                <a:spcPts val="700"/>
              </a:spcBef>
              <a:buClr>
                <a:srgbClr val="FEB80A"/>
              </a:buClr>
              <a:buSzPct val="60000"/>
              <a:buFont typeface="Wingdings" pitchFamily="2" charset="2"/>
              <a:buChar char=""/>
            </a:pPr>
            <a:r>
              <a:rPr lang="ja-JP" altLang="en-US" sz="2900">
                <a:solidFill>
                  <a:srgbClr val="000000"/>
                </a:solidFill>
                <a:latin typeface="ＭＳ Ｐゴシック" charset="-128"/>
              </a:rPr>
              <a:t>特許マップ・出願動向作成</a:t>
            </a:r>
          </a:p>
        </p:txBody>
      </p:sp>
      <p:sp>
        <p:nvSpPr>
          <p:cNvPr id="60421"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t>４－３</a:t>
            </a:r>
          </a:p>
        </p:txBody>
      </p:sp>
      <p:sp>
        <p:nvSpPr>
          <p:cNvPr id="4" name="スライド番号プレースホルダー 3"/>
          <p:cNvSpPr>
            <a:spLocks noGrp="1"/>
          </p:cNvSpPr>
          <p:nvPr>
            <p:ph type="sldNum" sz="quarter" idx="12"/>
          </p:nvPr>
        </p:nvSpPr>
        <p:spPr>
          <a:xfrm>
            <a:off x="9271000" y="6569075"/>
            <a:ext cx="577850" cy="244475"/>
          </a:xfrm>
        </p:spPr>
        <p:txBody>
          <a:bodyPr>
            <a:normAutofit fontScale="85000" lnSpcReduction="20000"/>
          </a:bodyPr>
          <a:lstStyle/>
          <a:p>
            <a:pPr>
              <a:defRPr/>
            </a:pPr>
            <a:fld id="{7F443EE7-776E-4091-AB82-360A205E8540}" type="slidenum">
              <a:rPr lang="en-US" altLang="ja-JP"/>
              <a:pPr>
                <a:defRPr/>
              </a:pPr>
              <a:t>18</a:t>
            </a:fld>
            <a:endParaRPr lang="en-US" altLang="ja-JP" dirty="0"/>
          </a:p>
        </p:txBody>
      </p:sp>
      <p:sp>
        <p:nvSpPr>
          <p:cNvPr id="60423" name="タイトル 1"/>
          <p:cNvSpPr txBox="1">
            <a:spLocks/>
          </p:cNvSpPr>
          <p:nvPr/>
        </p:nvSpPr>
        <p:spPr bwMode="auto">
          <a:xfrm>
            <a:off x="1160463" y="277813"/>
            <a:ext cx="8832850" cy="990600"/>
          </a:xfrm>
          <a:prstGeom prst="rect">
            <a:avLst/>
          </a:prstGeom>
          <a:noFill/>
          <a:ln w="9525">
            <a:noFill/>
            <a:miter lim="800000"/>
            <a:headEnd/>
            <a:tailEnd/>
          </a:ln>
        </p:spPr>
        <p:txBody>
          <a:bodyPr anchor="ctr"/>
          <a:lstStyle/>
          <a:p>
            <a:pPr eaLnBrk="0" hangingPunct="0"/>
            <a:r>
              <a:rPr lang="ja-JP" altLang="en-US" sz="3600">
                <a:latin typeface="ＭＳ Ｐゴシック" charset="-128"/>
              </a:rPr>
              <a:t>特許マップの作成</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550863" y="2128838"/>
            <a:ext cx="2613025" cy="503237"/>
          </a:xfrm>
          <a:solidFill>
            <a:schemeClr val="accent1">
              <a:lumMod val="40000"/>
              <a:lumOff val="60000"/>
            </a:schemeClr>
          </a:solidFill>
          <a:ln>
            <a:solidFill>
              <a:schemeClr val="accent1">
                <a:lumMod val="60000"/>
                <a:lumOff val="40000"/>
              </a:schemeClr>
            </a:solidFill>
          </a:ln>
        </p:spPr>
        <p:txBody>
          <a:bodyPr/>
          <a:lstStyle/>
          <a:p>
            <a:pPr>
              <a:defRPr/>
            </a:pPr>
            <a:r>
              <a:rPr lang="ja-JP" altLang="en-US" sz="2800" dirty="0" smtClean="0">
                <a:solidFill>
                  <a:srgbClr val="000000"/>
                </a:solidFill>
              </a:rPr>
              <a:t>件数推移マップ</a:t>
            </a:r>
            <a:endParaRPr lang="ja-JP" altLang="en-US" sz="2800" dirty="0" smtClean="0"/>
          </a:p>
        </p:txBody>
      </p:sp>
      <p:sp>
        <p:nvSpPr>
          <p:cNvPr id="62466" name="正方形/長方形 4"/>
          <p:cNvSpPr>
            <a:spLocks noChangeArrowheads="1"/>
          </p:cNvSpPr>
          <p:nvPr/>
        </p:nvSpPr>
        <p:spPr bwMode="auto">
          <a:xfrm>
            <a:off x="1857375" y="5180013"/>
            <a:ext cx="6480175" cy="277812"/>
          </a:xfrm>
          <a:prstGeom prst="rect">
            <a:avLst/>
          </a:prstGeom>
          <a:noFill/>
          <a:ln w="9525">
            <a:noFill/>
            <a:miter lim="800000"/>
            <a:headEnd/>
            <a:tailEnd/>
          </a:ln>
        </p:spPr>
        <p:txBody>
          <a:bodyPr>
            <a:spAutoFit/>
          </a:bodyPr>
          <a:lstStyle/>
          <a:p>
            <a:r>
              <a:rPr lang="en-US" altLang="ja-JP" sz="1200">
                <a:latin typeface="ＭＳ Ｐゴシック" charset="-128"/>
              </a:rPr>
              <a:t>http://www.jpo.go.jp/shiryou/s_sonota/map/denki06/map/map4.htm</a:t>
            </a:r>
            <a:r>
              <a:rPr lang="ja-JP" altLang="en-US" sz="1200">
                <a:latin typeface="ＭＳ Ｐゴシック" charset="-128"/>
              </a:rPr>
              <a:t>　特許庁ホームページより</a:t>
            </a:r>
          </a:p>
        </p:txBody>
      </p:sp>
      <p:grpSp>
        <p:nvGrpSpPr>
          <p:cNvPr id="62467" name="グループ化 1"/>
          <p:cNvGrpSpPr>
            <a:grpSpLocks/>
          </p:cNvGrpSpPr>
          <p:nvPr/>
        </p:nvGrpSpPr>
        <p:grpSpPr bwMode="auto">
          <a:xfrm>
            <a:off x="912813" y="2565400"/>
            <a:ext cx="8167687" cy="3819525"/>
            <a:chOff x="307975" y="1528763"/>
            <a:chExt cx="9505950" cy="5216525"/>
          </a:xfrm>
        </p:grpSpPr>
        <p:pic>
          <p:nvPicPr>
            <p:cNvPr id="62472" name="Picture 2" descr="http://www.jpo.go.jp/shiryou/s_sonota/map/common/image/Image127.gif"/>
            <p:cNvPicPr>
              <a:picLocks noChangeAspect="1" noChangeArrowheads="1"/>
            </p:cNvPicPr>
            <p:nvPr/>
          </p:nvPicPr>
          <p:blipFill>
            <a:blip r:embed="rId3"/>
            <a:srcRect/>
            <a:stretch>
              <a:fillRect/>
            </a:stretch>
          </p:blipFill>
          <p:spPr bwMode="auto">
            <a:xfrm>
              <a:off x="1784350" y="1528763"/>
              <a:ext cx="6553200" cy="3571875"/>
            </a:xfrm>
            <a:prstGeom prst="rect">
              <a:avLst/>
            </a:prstGeom>
            <a:noFill/>
            <a:ln w="9525">
              <a:noFill/>
              <a:miter lim="800000"/>
              <a:headEnd/>
              <a:tailEnd/>
            </a:ln>
          </p:spPr>
        </p:pic>
        <p:sp>
          <p:nvSpPr>
            <p:cNvPr id="7" name="横巻き 6"/>
            <p:cNvSpPr/>
            <p:nvPr/>
          </p:nvSpPr>
          <p:spPr>
            <a:xfrm>
              <a:off x="307975" y="5379365"/>
              <a:ext cx="9505950" cy="1365923"/>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600" b="1" dirty="0">
                  <a:latin typeface="ＭＳ Ｐゴシック" pitchFamily="50" charset="-128"/>
                  <a:ea typeface="ＭＳ Ｐゴシック" pitchFamily="50" charset="-128"/>
                </a:rPr>
                <a:t>「件数推移マップ」では、比較すべき技術要素や方式毎に、出願年を横軸に出願件数をプロットしたもので、棒グラフや折れ線グラフで表現される。技術開発の開始時期、急増時期、退潮時期をとらえることができる。</a:t>
              </a:r>
              <a:endParaRPr lang="en-US" altLang="ja-JP" sz="1600" b="1" dirty="0">
                <a:latin typeface="ＭＳ Ｐゴシック" pitchFamily="50" charset="-128"/>
                <a:ea typeface="ＭＳ Ｐゴシック" pitchFamily="50" charset="-128"/>
              </a:endParaRPr>
            </a:p>
          </p:txBody>
        </p:sp>
      </p:grpSp>
      <p:sp>
        <p:nvSpPr>
          <p:cNvPr id="62468" name="テキスト ボックス 5"/>
          <p:cNvSpPr txBox="1">
            <a:spLocks noChangeArrowheads="1"/>
          </p:cNvSpPr>
          <p:nvPr/>
        </p:nvSpPr>
        <p:spPr bwMode="auto">
          <a:xfrm>
            <a:off x="0" y="0"/>
            <a:ext cx="1763713" cy="523875"/>
          </a:xfrm>
          <a:prstGeom prst="rect">
            <a:avLst/>
          </a:prstGeom>
          <a:noFill/>
          <a:ln w="9525">
            <a:noFill/>
            <a:miter lim="800000"/>
            <a:headEnd/>
            <a:tailEnd/>
          </a:ln>
        </p:spPr>
        <p:txBody>
          <a:bodyPr>
            <a:spAutoFit/>
          </a:bodyPr>
          <a:lstStyle/>
          <a:p>
            <a:r>
              <a:rPr lang="ja-JP" altLang="en-US" sz="2800"/>
              <a:t>４－３</a:t>
            </a:r>
          </a:p>
        </p:txBody>
      </p:sp>
      <p:sp>
        <p:nvSpPr>
          <p:cNvPr id="62469" name="正方形/長方形 3"/>
          <p:cNvSpPr>
            <a:spLocks noChangeArrowheads="1"/>
          </p:cNvSpPr>
          <p:nvPr/>
        </p:nvSpPr>
        <p:spPr bwMode="auto">
          <a:xfrm>
            <a:off x="200025" y="1589088"/>
            <a:ext cx="4605338" cy="539750"/>
          </a:xfrm>
          <a:prstGeom prst="rect">
            <a:avLst/>
          </a:prstGeom>
          <a:noFill/>
          <a:ln w="9525">
            <a:noFill/>
            <a:miter lim="800000"/>
            <a:headEnd/>
            <a:tailEnd/>
          </a:ln>
        </p:spPr>
        <p:txBody>
          <a:bodyPr wrap="none">
            <a:spAutoFit/>
          </a:bodyPr>
          <a:lstStyle/>
          <a:p>
            <a:pPr marL="319088" indent="-319088" eaLnBrk="0" hangingPunct="0">
              <a:spcBef>
                <a:spcPts val="700"/>
              </a:spcBef>
              <a:buClr>
                <a:srgbClr val="FEB80A"/>
              </a:buClr>
              <a:buSzPct val="60000"/>
              <a:buFont typeface="Wingdings" pitchFamily="2" charset="2"/>
              <a:buChar char=""/>
            </a:pPr>
            <a:r>
              <a:rPr lang="ja-JP" altLang="en-US" sz="2900">
                <a:solidFill>
                  <a:srgbClr val="000000"/>
                </a:solidFill>
                <a:latin typeface="ＭＳ Ｐゴシック" charset="-128"/>
              </a:rPr>
              <a:t>特許マップ・出願動向作成</a:t>
            </a:r>
          </a:p>
        </p:txBody>
      </p:sp>
      <p:sp>
        <p:nvSpPr>
          <p:cNvPr id="3" name="スライド番号プレースホルダー 2"/>
          <p:cNvSpPr>
            <a:spLocks noGrp="1"/>
          </p:cNvSpPr>
          <p:nvPr>
            <p:ph type="sldNum" sz="quarter" idx="12"/>
          </p:nvPr>
        </p:nvSpPr>
        <p:spPr/>
        <p:txBody>
          <a:bodyPr>
            <a:normAutofit fontScale="85000" lnSpcReduction="20000"/>
          </a:bodyPr>
          <a:lstStyle/>
          <a:p>
            <a:pPr>
              <a:defRPr/>
            </a:pPr>
            <a:fld id="{5C07CC65-AFA9-4519-A970-FA2FA7132DDA}" type="slidenum">
              <a:rPr lang="en-US" altLang="ja-JP"/>
              <a:pPr>
                <a:defRPr/>
              </a:pPr>
              <a:t>19</a:t>
            </a:fld>
            <a:endParaRPr lang="en-US" altLang="ja-JP"/>
          </a:p>
        </p:txBody>
      </p:sp>
      <p:sp>
        <p:nvSpPr>
          <p:cNvPr id="62471" name="タイトル 1"/>
          <p:cNvSpPr txBox="1">
            <a:spLocks/>
          </p:cNvSpPr>
          <p:nvPr/>
        </p:nvSpPr>
        <p:spPr bwMode="auto">
          <a:xfrm>
            <a:off x="1160463" y="277813"/>
            <a:ext cx="8832850" cy="990600"/>
          </a:xfrm>
          <a:prstGeom prst="rect">
            <a:avLst/>
          </a:prstGeom>
          <a:noFill/>
          <a:ln w="9525">
            <a:noFill/>
            <a:miter lim="800000"/>
            <a:headEnd/>
            <a:tailEnd/>
          </a:ln>
        </p:spPr>
        <p:txBody>
          <a:bodyPr anchor="ctr"/>
          <a:lstStyle/>
          <a:p>
            <a:pPr eaLnBrk="0" hangingPunct="0"/>
            <a:r>
              <a:rPr lang="ja-JP" altLang="en-US" sz="3600">
                <a:latin typeface="ＭＳ Ｐゴシック" charset="-128"/>
              </a:rPr>
              <a:t>特許マップの作成</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476500" y="4343400"/>
            <a:ext cx="7429500" cy="1447800"/>
          </a:xfrm>
        </p:spPr>
        <p:txBody>
          <a:bodyPr>
            <a:normAutofit/>
          </a:bodyPr>
          <a:lstStyle/>
          <a:p>
            <a:pPr eaLnBrk="1" fontAlgn="auto" hangingPunct="1">
              <a:spcBef>
                <a:spcPts val="0"/>
              </a:spcBef>
              <a:spcAft>
                <a:spcPts val="0"/>
              </a:spcAft>
              <a:defRPr/>
            </a:pPr>
            <a:r>
              <a:rPr lang="ja-JP" altLang="en-US" sz="4400" dirty="0" smtClean="0"/>
              <a:t>第４時限</a:t>
            </a:r>
            <a:r>
              <a:rPr lang="en-US" altLang="ja-JP" sz="4400" dirty="0" smtClean="0"/>
              <a:t/>
            </a:r>
            <a:br>
              <a:rPr lang="en-US" altLang="ja-JP" sz="4400" dirty="0" smtClean="0"/>
            </a:br>
            <a:r>
              <a:rPr lang="ja-JP" altLang="en-US" sz="4400" dirty="0" smtClean="0"/>
              <a:t>特許マップの活用</a:t>
            </a:r>
            <a:endParaRPr lang="ja-JP" altLang="en-US" sz="4400" dirty="0"/>
          </a:p>
        </p:txBody>
      </p:sp>
      <p:sp>
        <p:nvSpPr>
          <p:cNvPr id="27650" name="Rectangle 2"/>
          <p:cNvSpPr>
            <a:spLocks noGrp="1"/>
          </p:cNvSpPr>
          <p:nvPr>
            <p:ph type="subTitle" idx="1"/>
          </p:nvPr>
        </p:nvSpPr>
        <p:spPr>
          <a:xfrm>
            <a:off x="2559050" y="6049963"/>
            <a:ext cx="7264400" cy="685800"/>
          </a:xfrm>
        </p:spPr>
        <p:txBody>
          <a:bodyPr/>
          <a:lstStyle/>
          <a:p>
            <a:pPr eaLnBrk="1" hangingPunct="1"/>
            <a:endParaRPr lang="ja-JP" altLang="en-US" sz="2400" smtClean="0">
              <a:latin typeface="ＭＳ Ｐゴシック" charset="-128"/>
              <a:ea typeface="ＭＳ Ｐゴシック" charset="-128"/>
            </a:endParaRPr>
          </a:p>
        </p:txBody>
      </p:sp>
      <p:sp>
        <p:nvSpPr>
          <p:cNvPr id="27651" name="スライド番号プレースホルダー 2"/>
          <p:cNvSpPr>
            <a:spLocks noGrp="1"/>
          </p:cNvSpPr>
          <p:nvPr>
            <p:ph type="sldNum" sz="quarter" idx="12"/>
          </p:nvPr>
        </p:nvSpPr>
        <p:spPr bwMode="auto">
          <a:xfrm>
            <a:off x="9013825" y="6288088"/>
            <a:ext cx="908050" cy="381000"/>
          </a:xfrm>
          <a:noFill/>
          <a:ln>
            <a:miter lim="800000"/>
            <a:headEnd/>
            <a:tailEnd/>
          </a:ln>
        </p:spPr>
        <p:txBody>
          <a:bodyPr/>
          <a:lstStyle/>
          <a:p>
            <a:fld id="{A9156F17-93F8-431A-81B9-85DA53857CD7}" type="slidenum">
              <a:rPr lang="en-US" altLang="ja-JP" smtClean="0"/>
              <a:pPr/>
              <a:t>2</a:t>
            </a:fld>
            <a:endParaRPr lang="en-US" altLang="ja-JP"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1543050" y="2133600"/>
            <a:ext cx="2689225" cy="423863"/>
          </a:xfrm>
          <a:solidFill>
            <a:schemeClr val="accent1">
              <a:lumMod val="40000"/>
              <a:lumOff val="60000"/>
            </a:schemeClr>
          </a:solidFill>
          <a:ln>
            <a:solidFill>
              <a:schemeClr val="accent1">
                <a:lumMod val="60000"/>
                <a:lumOff val="40000"/>
              </a:schemeClr>
            </a:solidFill>
          </a:ln>
        </p:spPr>
        <p:txBody>
          <a:bodyPr/>
          <a:lstStyle/>
          <a:p>
            <a:pPr>
              <a:defRPr/>
            </a:pPr>
            <a:r>
              <a:rPr lang="ja-JP" altLang="en-US" sz="2800" dirty="0" smtClean="0"/>
              <a:t>リスト表示マップ</a:t>
            </a:r>
          </a:p>
        </p:txBody>
      </p:sp>
      <p:grpSp>
        <p:nvGrpSpPr>
          <p:cNvPr id="64514" name="グループ化 1"/>
          <p:cNvGrpSpPr>
            <a:grpSpLocks/>
          </p:cNvGrpSpPr>
          <p:nvPr/>
        </p:nvGrpSpPr>
        <p:grpSpPr bwMode="auto">
          <a:xfrm>
            <a:off x="704850" y="2678113"/>
            <a:ext cx="8785225" cy="3817937"/>
            <a:chOff x="112713" y="1582738"/>
            <a:chExt cx="10149884" cy="4870450"/>
          </a:xfrm>
        </p:grpSpPr>
        <p:pic>
          <p:nvPicPr>
            <p:cNvPr id="64519" name="Picture 2" descr="http://www.jpo.go.jp/shiryou/s_sonota/map/common/image/Image-m9.gif"/>
            <p:cNvPicPr>
              <a:picLocks noChangeAspect="1" noChangeArrowheads="1"/>
            </p:cNvPicPr>
            <p:nvPr/>
          </p:nvPicPr>
          <p:blipFill>
            <a:blip r:embed="rId3"/>
            <a:srcRect/>
            <a:stretch>
              <a:fillRect/>
            </a:stretch>
          </p:blipFill>
          <p:spPr bwMode="auto">
            <a:xfrm>
              <a:off x="112713" y="1989138"/>
              <a:ext cx="4587875" cy="2625725"/>
            </a:xfrm>
            <a:prstGeom prst="rect">
              <a:avLst/>
            </a:prstGeom>
            <a:noFill/>
            <a:ln w="9525">
              <a:noFill/>
              <a:miter lim="800000"/>
              <a:headEnd/>
              <a:tailEnd/>
            </a:ln>
          </p:spPr>
        </p:pic>
        <p:pic>
          <p:nvPicPr>
            <p:cNvPr id="64520" name="Picture 4" descr="http://www.jpo.go.jp/shiryou/s_sonota/map/common/image/Image-m10.gif"/>
            <p:cNvPicPr>
              <a:picLocks noChangeAspect="1" noChangeArrowheads="1"/>
            </p:cNvPicPr>
            <p:nvPr/>
          </p:nvPicPr>
          <p:blipFill>
            <a:blip r:embed="rId4"/>
            <a:srcRect/>
            <a:stretch>
              <a:fillRect/>
            </a:stretch>
          </p:blipFill>
          <p:spPr bwMode="auto">
            <a:xfrm>
              <a:off x="4881563" y="1989138"/>
              <a:ext cx="4967287" cy="2625725"/>
            </a:xfrm>
            <a:prstGeom prst="rect">
              <a:avLst/>
            </a:prstGeom>
            <a:noFill/>
            <a:ln w="9525">
              <a:noFill/>
              <a:miter lim="800000"/>
              <a:headEnd/>
              <a:tailEnd/>
            </a:ln>
          </p:spPr>
        </p:pic>
        <p:sp>
          <p:nvSpPr>
            <p:cNvPr id="64521" name="正方形/長方形 3"/>
            <p:cNvSpPr>
              <a:spLocks noChangeArrowheads="1"/>
            </p:cNvSpPr>
            <p:nvPr/>
          </p:nvSpPr>
          <p:spPr bwMode="auto">
            <a:xfrm>
              <a:off x="254000" y="1609725"/>
              <a:ext cx="4252913" cy="339725"/>
            </a:xfrm>
            <a:prstGeom prst="rect">
              <a:avLst/>
            </a:prstGeom>
            <a:noFill/>
            <a:ln w="9525">
              <a:noFill/>
              <a:miter lim="800000"/>
              <a:headEnd/>
              <a:tailEnd/>
            </a:ln>
          </p:spPr>
          <p:txBody>
            <a:bodyPr wrap="none">
              <a:spAutoFit/>
            </a:bodyPr>
            <a:lstStyle/>
            <a:p>
              <a:r>
                <a:rPr lang="ja-JP" altLang="en-US" sz="1600"/>
                <a:t>「リスト表示マップ」の例（他社注目特許一覧表）</a:t>
              </a:r>
            </a:p>
          </p:txBody>
        </p:sp>
        <p:sp>
          <p:nvSpPr>
            <p:cNvPr id="64522" name="正方形/長方形 4"/>
            <p:cNvSpPr>
              <a:spLocks noChangeArrowheads="1"/>
            </p:cNvSpPr>
            <p:nvPr/>
          </p:nvSpPr>
          <p:spPr bwMode="auto">
            <a:xfrm>
              <a:off x="4976813" y="1582738"/>
              <a:ext cx="5285784" cy="431875"/>
            </a:xfrm>
            <a:prstGeom prst="rect">
              <a:avLst/>
            </a:prstGeom>
            <a:noFill/>
            <a:ln w="9525">
              <a:noFill/>
              <a:miter lim="800000"/>
              <a:headEnd/>
              <a:tailEnd/>
            </a:ln>
          </p:spPr>
          <p:txBody>
            <a:bodyPr>
              <a:spAutoFit/>
            </a:bodyPr>
            <a:lstStyle/>
            <a:p>
              <a:r>
                <a:rPr lang="ja-JP" altLang="en-US" sz="1600"/>
                <a:t>「リスト表示マップ」の例（注目特許審査経過リスト）</a:t>
              </a:r>
            </a:p>
          </p:txBody>
        </p:sp>
        <p:sp>
          <p:nvSpPr>
            <p:cNvPr id="64523" name="正方形/長方形 5"/>
            <p:cNvSpPr>
              <a:spLocks noChangeArrowheads="1"/>
            </p:cNvSpPr>
            <p:nvPr/>
          </p:nvSpPr>
          <p:spPr bwMode="auto">
            <a:xfrm>
              <a:off x="1423988" y="4614863"/>
              <a:ext cx="6553200" cy="277812"/>
            </a:xfrm>
            <a:prstGeom prst="rect">
              <a:avLst/>
            </a:prstGeom>
            <a:noFill/>
            <a:ln w="9525">
              <a:noFill/>
              <a:miter lim="800000"/>
              <a:headEnd/>
              <a:tailEnd/>
            </a:ln>
          </p:spPr>
          <p:txBody>
            <a:bodyPr>
              <a:spAutoFit/>
            </a:bodyPr>
            <a:lstStyle/>
            <a:p>
              <a:r>
                <a:rPr lang="en-US" altLang="ja-JP" sz="1200">
                  <a:latin typeface="ＭＳ Ｐゴシック" charset="-128"/>
                </a:rPr>
                <a:t>http://www.jpo.go.jp/shiryou/s_sonota/map/kikai06/map/map12.htm</a:t>
              </a:r>
              <a:r>
                <a:rPr lang="ja-JP" altLang="en-US" sz="1200">
                  <a:latin typeface="ＭＳ Ｐゴシック" charset="-128"/>
                </a:rPr>
                <a:t>　特許庁ホームページより</a:t>
              </a:r>
            </a:p>
          </p:txBody>
        </p:sp>
        <p:sp>
          <p:nvSpPr>
            <p:cNvPr id="9" name="横巻き 8"/>
            <p:cNvSpPr/>
            <p:nvPr/>
          </p:nvSpPr>
          <p:spPr>
            <a:xfrm>
              <a:off x="224593" y="5084196"/>
              <a:ext cx="9504282" cy="1368992"/>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dirty="0">
                  <a:latin typeface="ＭＳ Ｐゴシック" pitchFamily="50" charset="-128"/>
                  <a:ea typeface="ＭＳ Ｐゴシック" pitchFamily="50" charset="-128"/>
                </a:rPr>
                <a:t>これらの表の作成作業は「パテントレビュー」と呼ばれる新製品、新技術開発時の戦略立案時の特許の状況の整理に活用され、リストされた特許の製品との関係について重要度を把握するために用いられる。</a:t>
              </a:r>
              <a:endParaRPr lang="en-US" altLang="ja-JP" dirty="0">
                <a:latin typeface="ＭＳ Ｐゴシック" pitchFamily="50" charset="-128"/>
                <a:ea typeface="ＭＳ Ｐゴシック" pitchFamily="50" charset="-128"/>
              </a:endParaRPr>
            </a:p>
          </p:txBody>
        </p:sp>
      </p:grpSp>
      <p:sp>
        <p:nvSpPr>
          <p:cNvPr id="64515" name="テキスト ボックス 9"/>
          <p:cNvSpPr txBox="1">
            <a:spLocks noChangeArrowheads="1"/>
          </p:cNvSpPr>
          <p:nvPr/>
        </p:nvSpPr>
        <p:spPr bwMode="auto">
          <a:xfrm>
            <a:off x="0" y="0"/>
            <a:ext cx="1763713" cy="523875"/>
          </a:xfrm>
          <a:prstGeom prst="rect">
            <a:avLst/>
          </a:prstGeom>
          <a:noFill/>
          <a:ln w="9525">
            <a:noFill/>
            <a:miter lim="800000"/>
            <a:headEnd/>
            <a:tailEnd/>
          </a:ln>
        </p:spPr>
        <p:txBody>
          <a:bodyPr>
            <a:spAutoFit/>
          </a:bodyPr>
          <a:lstStyle/>
          <a:p>
            <a:r>
              <a:rPr lang="ja-JP" altLang="en-US" sz="2800"/>
              <a:t>４－３</a:t>
            </a:r>
          </a:p>
        </p:txBody>
      </p:sp>
      <p:sp>
        <p:nvSpPr>
          <p:cNvPr id="64516" name="正方形/長方形 2"/>
          <p:cNvSpPr>
            <a:spLocks noChangeArrowheads="1"/>
          </p:cNvSpPr>
          <p:nvPr/>
        </p:nvSpPr>
        <p:spPr bwMode="auto">
          <a:xfrm>
            <a:off x="74613" y="1557338"/>
            <a:ext cx="4603750" cy="538162"/>
          </a:xfrm>
          <a:prstGeom prst="rect">
            <a:avLst/>
          </a:prstGeom>
          <a:noFill/>
          <a:ln w="9525">
            <a:noFill/>
            <a:miter lim="800000"/>
            <a:headEnd/>
            <a:tailEnd/>
          </a:ln>
        </p:spPr>
        <p:txBody>
          <a:bodyPr wrap="none">
            <a:spAutoFit/>
          </a:bodyPr>
          <a:lstStyle/>
          <a:p>
            <a:pPr marL="319088" indent="-319088" eaLnBrk="0" hangingPunct="0">
              <a:spcBef>
                <a:spcPts val="700"/>
              </a:spcBef>
              <a:buClr>
                <a:srgbClr val="FEB80A"/>
              </a:buClr>
              <a:buSzPct val="60000"/>
              <a:buFont typeface="Wingdings" pitchFamily="2" charset="2"/>
              <a:buChar char=""/>
            </a:pPr>
            <a:r>
              <a:rPr lang="ja-JP" altLang="en-US" sz="2900">
                <a:solidFill>
                  <a:srgbClr val="000000"/>
                </a:solidFill>
                <a:latin typeface="ＭＳ Ｐゴシック" charset="-128"/>
              </a:rPr>
              <a:t>特許マップ・出願動向作成</a:t>
            </a:r>
          </a:p>
        </p:txBody>
      </p:sp>
      <p:sp>
        <p:nvSpPr>
          <p:cNvPr id="4" name="スライド番号プレースホルダー 3"/>
          <p:cNvSpPr>
            <a:spLocks noGrp="1"/>
          </p:cNvSpPr>
          <p:nvPr>
            <p:ph type="sldNum" sz="quarter" idx="12"/>
          </p:nvPr>
        </p:nvSpPr>
        <p:spPr/>
        <p:txBody>
          <a:bodyPr>
            <a:normAutofit fontScale="85000" lnSpcReduction="20000"/>
          </a:bodyPr>
          <a:lstStyle/>
          <a:p>
            <a:pPr>
              <a:defRPr/>
            </a:pPr>
            <a:fld id="{E96E4F97-9944-481D-9520-E809FCD1BF39}" type="slidenum">
              <a:rPr lang="en-US" altLang="ja-JP"/>
              <a:pPr>
                <a:defRPr/>
              </a:pPr>
              <a:t>20</a:t>
            </a:fld>
            <a:endParaRPr lang="en-US" altLang="ja-JP"/>
          </a:p>
        </p:txBody>
      </p:sp>
      <p:sp>
        <p:nvSpPr>
          <p:cNvPr id="64518" name="タイトル 1"/>
          <p:cNvSpPr txBox="1">
            <a:spLocks/>
          </p:cNvSpPr>
          <p:nvPr/>
        </p:nvSpPr>
        <p:spPr bwMode="auto">
          <a:xfrm>
            <a:off x="1160463" y="277813"/>
            <a:ext cx="8832850" cy="990600"/>
          </a:xfrm>
          <a:prstGeom prst="rect">
            <a:avLst/>
          </a:prstGeom>
          <a:noFill/>
          <a:ln w="9525">
            <a:noFill/>
            <a:miter lim="800000"/>
            <a:headEnd/>
            <a:tailEnd/>
          </a:ln>
        </p:spPr>
        <p:txBody>
          <a:bodyPr anchor="ctr"/>
          <a:lstStyle/>
          <a:p>
            <a:pPr eaLnBrk="0" hangingPunct="0"/>
            <a:r>
              <a:rPr lang="ja-JP" altLang="en-US" sz="3600">
                <a:latin typeface="ＭＳ Ｐゴシック" charset="-128"/>
              </a:rPr>
              <a:t>特許マップの作成</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97013" y="2205038"/>
            <a:ext cx="2741612" cy="503237"/>
          </a:xfrm>
          <a:solidFill>
            <a:schemeClr val="accent1">
              <a:lumMod val="40000"/>
              <a:lumOff val="60000"/>
            </a:schemeClr>
          </a:solidFill>
          <a:ln>
            <a:solidFill>
              <a:schemeClr val="accent1">
                <a:lumMod val="60000"/>
                <a:lumOff val="40000"/>
              </a:schemeClr>
            </a:solidFill>
          </a:ln>
        </p:spPr>
        <p:txBody>
          <a:bodyPr/>
          <a:lstStyle/>
          <a:p>
            <a:pPr>
              <a:defRPr/>
            </a:pPr>
            <a:r>
              <a:rPr lang="ja-JP" altLang="en-US" sz="2800" dirty="0" smtClean="0"/>
              <a:t>バブルチャート</a:t>
            </a:r>
            <a:endParaRPr lang="ja-JP" altLang="en-US" sz="2800" dirty="0"/>
          </a:p>
        </p:txBody>
      </p:sp>
      <p:sp>
        <p:nvSpPr>
          <p:cNvPr id="66562" name="正方形/長方形 4"/>
          <p:cNvSpPr>
            <a:spLocks noChangeArrowheads="1"/>
          </p:cNvSpPr>
          <p:nvPr/>
        </p:nvSpPr>
        <p:spPr bwMode="auto">
          <a:xfrm>
            <a:off x="4808538" y="6211888"/>
            <a:ext cx="4953000" cy="276225"/>
          </a:xfrm>
          <a:prstGeom prst="rect">
            <a:avLst/>
          </a:prstGeom>
          <a:noFill/>
          <a:ln w="9525">
            <a:noFill/>
            <a:miter lim="800000"/>
            <a:headEnd/>
            <a:tailEnd/>
          </a:ln>
        </p:spPr>
        <p:txBody>
          <a:bodyPr>
            <a:spAutoFit/>
          </a:bodyPr>
          <a:lstStyle/>
          <a:p>
            <a:r>
              <a:rPr lang="ja-JP" altLang="en-US" sz="1200"/>
              <a:t>出典：平成</a:t>
            </a:r>
            <a:r>
              <a:rPr lang="en-US" altLang="ja-JP" sz="1200"/>
              <a:t>16</a:t>
            </a:r>
            <a:r>
              <a:rPr lang="ja-JP" altLang="en-US" sz="1200"/>
              <a:t>年度・特許流通支援チャート「携帯機器用電源」</a:t>
            </a:r>
          </a:p>
        </p:txBody>
      </p:sp>
      <p:sp>
        <p:nvSpPr>
          <p:cNvPr id="66563" name="Rectangle 3"/>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a:r>
              <a:rPr lang="ja-JP" altLang="ja-JP" sz="1000">
                <a:latin typeface="Arial" charset="0"/>
              </a:rPr>
              <a:t>13</a:t>
            </a:r>
            <a:endParaRPr lang="ja-JP" altLang="ja-JP" sz="700">
              <a:latin typeface="Arial" charset="0"/>
            </a:endParaRPr>
          </a:p>
          <a:p>
            <a:pPr algn="ctr" eaLnBrk="0" hangingPunct="0"/>
            <a:r>
              <a:rPr lang="ja-JP" altLang="ja-JP" sz="1200">
                <a:latin typeface="Arial" charset="0"/>
              </a:rPr>
              <a:t>  </a:t>
            </a:r>
            <a:endParaRPr lang="ja-JP" altLang="ja-JP" sz="35500">
              <a:latin typeface="Arial" charset="0"/>
            </a:endParaRPr>
          </a:p>
        </p:txBody>
      </p:sp>
      <p:grpSp>
        <p:nvGrpSpPr>
          <p:cNvPr id="66564" name="グループ化 2"/>
          <p:cNvGrpSpPr>
            <a:grpSpLocks/>
          </p:cNvGrpSpPr>
          <p:nvPr/>
        </p:nvGrpSpPr>
        <p:grpSpPr bwMode="auto">
          <a:xfrm>
            <a:off x="560388" y="2862263"/>
            <a:ext cx="8316912" cy="3814762"/>
            <a:chOff x="307975" y="1628800"/>
            <a:chExt cx="9505950" cy="5039246"/>
          </a:xfrm>
        </p:grpSpPr>
        <p:pic>
          <p:nvPicPr>
            <p:cNvPr id="66569" name="Picture 4" descr="http://www.jpo.go.jp/shiryou/s_sonota/map/denki15/s/image/Image584.gif"/>
            <p:cNvPicPr>
              <a:picLocks noChangeAspect="1" noChangeArrowheads="1"/>
            </p:cNvPicPr>
            <p:nvPr/>
          </p:nvPicPr>
          <p:blipFill>
            <a:blip r:embed="rId3"/>
            <a:srcRect t="7536" b="2872"/>
            <a:stretch>
              <a:fillRect/>
            </a:stretch>
          </p:blipFill>
          <p:spPr bwMode="auto">
            <a:xfrm>
              <a:off x="1136576" y="1628800"/>
              <a:ext cx="5918913" cy="3586709"/>
            </a:xfrm>
            <a:prstGeom prst="rect">
              <a:avLst/>
            </a:prstGeom>
            <a:noFill/>
            <a:ln w="9525">
              <a:noFill/>
              <a:miter lim="800000"/>
              <a:headEnd/>
              <a:tailEnd/>
            </a:ln>
          </p:spPr>
        </p:pic>
        <p:sp>
          <p:nvSpPr>
            <p:cNvPr id="7" name="横巻き 6"/>
            <p:cNvSpPr/>
            <p:nvPr/>
          </p:nvSpPr>
          <p:spPr>
            <a:xfrm>
              <a:off x="307975" y="5300760"/>
              <a:ext cx="9505950" cy="1367286"/>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dirty="0">
                  <a:latin typeface="ＭＳ Ｐゴシック" pitchFamily="50" charset="-128"/>
                  <a:ea typeface="ＭＳ Ｐゴシック" pitchFamily="50" charset="-128"/>
                </a:rPr>
                <a:t>上記のバブルチャートは、当該技術分野の出願に記載されている課題を整理して、時系列的に並べたものであり、技術開発を企画・立案する際に、開発テーマの選定や優先度の検討に有効なツールである。</a:t>
              </a:r>
            </a:p>
          </p:txBody>
        </p:sp>
        <p:sp>
          <p:nvSpPr>
            <p:cNvPr id="66571" name="正方形/長方形 7"/>
            <p:cNvSpPr>
              <a:spLocks noChangeArrowheads="1"/>
            </p:cNvSpPr>
            <p:nvPr/>
          </p:nvSpPr>
          <p:spPr bwMode="auto">
            <a:xfrm>
              <a:off x="1005855" y="5085184"/>
              <a:ext cx="7013004" cy="538609"/>
            </a:xfrm>
            <a:prstGeom prst="rect">
              <a:avLst/>
            </a:prstGeom>
            <a:noFill/>
            <a:ln w="9525">
              <a:noFill/>
              <a:miter lim="800000"/>
              <a:headEnd/>
              <a:tailEnd/>
            </a:ln>
          </p:spPr>
          <p:txBody>
            <a:bodyPr>
              <a:spAutoFit/>
            </a:bodyPr>
            <a:lstStyle/>
            <a:p>
              <a:r>
                <a:rPr lang="en-US" altLang="ja-JP" sz="1100">
                  <a:latin typeface="ＭＳ Ｐゴシック" charset="-128"/>
                </a:rPr>
                <a:t>http://www.jpo.go.jp/shiryou/s_sonota/map/denki15/s/s-1-2.htm</a:t>
              </a:r>
              <a:r>
                <a:rPr lang="ja-JP" altLang="en-US" sz="1100">
                  <a:latin typeface="ＭＳ Ｐゴシック" charset="-128"/>
                </a:rPr>
                <a:t>特許庁ホームページより</a:t>
              </a:r>
            </a:p>
            <a:p>
              <a:endParaRPr lang="ja-JP" altLang="en-US"/>
            </a:p>
          </p:txBody>
        </p:sp>
      </p:grpSp>
      <p:sp>
        <p:nvSpPr>
          <p:cNvPr id="66565" name="正方形/長方形 3"/>
          <p:cNvSpPr>
            <a:spLocks noChangeArrowheads="1"/>
          </p:cNvSpPr>
          <p:nvPr/>
        </p:nvSpPr>
        <p:spPr bwMode="auto">
          <a:xfrm>
            <a:off x="114300" y="1557338"/>
            <a:ext cx="4605338" cy="538162"/>
          </a:xfrm>
          <a:prstGeom prst="rect">
            <a:avLst/>
          </a:prstGeom>
          <a:noFill/>
          <a:ln w="9525">
            <a:noFill/>
            <a:miter lim="800000"/>
            <a:headEnd/>
            <a:tailEnd/>
          </a:ln>
        </p:spPr>
        <p:txBody>
          <a:bodyPr wrap="none">
            <a:spAutoFit/>
          </a:bodyPr>
          <a:lstStyle/>
          <a:p>
            <a:pPr marL="319088" indent="-319088" eaLnBrk="0" hangingPunct="0">
              <a:spcBef>
                <a:spcPts val="700"/>
              </a:spcBef>
              <a:buClr>
                <a:srgbClr val="FEB80A"/>
              </a:buClr>
              <a:buSzPct val="60000"/>
              <a:buFont typeface="Wingdings" pitchFamily="2" charset="2"/>
              <a:buChar char=""/>
            </a:pPr>
            <a:r>
              <a:rPr lang="ja-JP" altLang="en-US" sz="2900">
                <a:solidFill>
                  <a:srgbClr val="000000"/>
                </a:solidFill>
                <a:latin typeface="ＭＳ Ｐゴシック" charset="-128"/>
              </a:rPr>
              <a:t>特許マップ・出願動向作成</a:t>
            </a:r>
          </a:p>
        </p:txBody>
      </p:sp>
      <p:sp>
        <p:nvSpPr>
          <p:cNvPr id="66566"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t>４－３</a:t>
            </a:r>
          </a:p>
        </p:txBody>
      </p:sp>
      <p:sp>
        <p:nvSpPr>
          <p:cNvPr id="10" name="スライド番号プレースホルダー 9"/>
          <p:cNvSpPr>
            <a:spLocks noGrp="1"/>
          </p:cNvSpPr>
          <p:nvPr>
            <p:ph type="sldNum" sz="quarter" idx="12"/>
          </p:nvPr>
        </p:nvSpPr>
        <p:spPr/>
        <p:txBody>
          <a:bodyPr>
            <a:normAutofit fontScale="85000" lnSpcReduction="20000"/>
          </a:bodyPr>
          <a:lstStyle/>
          <a:p>
            <a:pPr>
              <a:defRPr/>
            </a:pPr>
            <a:fld id="{51B25C3C-E355-459D-846D-C59657FC370B}" type="slidenum">
              <a:rPr lang="en-US" altLang="ja-JP"/>
              <a:pPr>
                <a:defRPr/>
              </a:pPr>
              <a:t>21</a:t>
            </a:fld>
            <a:endParaRPr lang="en-US" altLang="ja-JP"/>
          </a:p>
        </p:txBody>
      </p:sp>
      <p:sp>
        <p:nvSpPr>
          <p:cNvPr id="66568" name="タイトル 1"/>
          <p:cNvSpPr txBox="1">
            <a:spLocks/>
          </p:cNvSpPr>
          <p:nvPr/>
        </p:nvSpPr>
        <p:spPr bwMode="auto">
          <a:xfrm>
            <a:off x="1160463" y="277813"/>
            <a:ext cx="8832850" cy="990600"/>
          </a:xfrm>
          <a:prstGeom prst="rect">
            <a:avLst/>
          </a:prstGeom>
          <a:noFill/>
          <a:ln w="9525">
            <a:noFill/>
            <a:miter lim="800000"/>
            <a:headEnd/>
            <a:tailEnd/>
          </a:ln>
        </p:spPr>
        <p:txBody>
          <a:bodyPr anchor="ctr"/>
          <a:lstStyle/>
          <a:p>
            <a:pPr eaLnBrk="0" hangingPunct="0"/>
            <a:r>
              <a:rPr lang="ja-JP" altLang="en-US" sz="3600">
                <a:latin typeface="ＭＳ Ｐゴシック" charset="-128"/>
              </a:rPr>
              <a:t>特許マップの作成</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正方形/長方形 4"/>
          <p:cNvSpPr>
            <a:spLocks noChangeArrowheads="1"/>
          </p:cNvSpPr>
          <p:nvPr/>
        </p:nvSpPr>
        <p:spPr bwMode="auto">
          <a:xfrm>
            <a:off x="273050" y="5300663"/>
            <a:ext cx="4953000" cy="277812"/>
          </a:xfrm>
          <a:prstGeom prst="rect">
            <a:avLst/>
          </a:prstGeom>
          <a:noFill/>
          <a:ln w="9525">
            <a:noFill/>
            <a:miter lim="800000"/>
            <a:headEnd/>
            <a:tailEnd/>
          </a:ln>
        </p:spPr>
        <p:txBody>
          <a:bodyPr>
            <a:spAutoFit/>
          </a:bodyPr>
          <a:lstStyle/>
          <a:p>
            <a:r>
              <a:rPr lang="ja-JP" altLang="en-US" sz="1200">
                <a:solidFill>
                  <a:srgbClr val="000000"/>
                </a:solidFill>
              </a:rPr>
              <a:t>出典：</a:t>
            </a:r>
            <a:r>
              <a:rPr lang="zh-TW" altLang="en-US" sz="1200">
                <a:solidFill>
                  <a:srgbClr val="000000"/>
                </a:solidFill>
                <a:latin typeface="LHEBGH+MS"/>
              </a:rPr>
              <a:t>平成</a:t>
            </a:r>
            <a:r>
              <a:rPr lang="en-US" altLang="zh-TW" sz="1200">
                <a:solidFill>
                  <a:srgbClr val="000000"/>
                </a:solidFill>
                <a:latin typeface="LHEBGH+MS"/>
              </a:rPr>
              <a:t>21</a:t>
            </a:r>
            <a:r>
              <a:rPr lang="zh-TW" altLang="en-US" sz="1200">
                <a:solidFill>
                  <a:srgbClr val="000000"/>
                </a:solidFill>
                <a:latin typeface="LHEBGH+MS"/>
              </a:rPr>
              <a:t>年度特許出願技術動向調査－光触媒－</a:t>
            </a:r>
          </a:p>
        </p:txBody>
      </p:sp>
      <p:sp>
        <p:nvSpPr>
          <p:cNvPr id="68610" name="Rectangle 3"/>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a:r>
              <a:rPr lang="ja-JP" altLang="ja-JP" sz="1000">
                <a:solidFill>
                  <a:srgbClr val="000000"/>
                </a:solidFill>
                <a:latin typeface="Arial" charset="0"/>
              </a:rPr>
              <a:t>13</a:t>
            </a:r>
            <a:endParaRPr lang="ja-JP" altLang="ja-JP" sz="700">
              <a:solidFill>
                <a:srgbClr val="000000"/>
              </a:solidFill>
              <a:latin typeface="Arial" charset="0"/>
            </a:endParaRPr>
          </a:p>
          <a:p>
            <a:pPr algn="ctr" eaLnBrk="0" hangingPunct="0"/>
            <a:r>
              <a:rPr lang="ja-JP" altLang="ja-JP" sz="1200">
                <a:solidFill>
                  <a:srgbClr val="000000"/>
                </a:solidFill>
                <a:latin typeface="Arial" charset="0"/>
              </a:rPr>
              <a:t>  </a:t>
            </a:r>
            <a:endParaRPr lang="ja-JP" altLang="ja-JP" sz="35500">
              <a:solidFill>
                <a:srgbClr val="000000"/>
              </a:solidFill>
              <a:latin typeface="Arial" charset="0"/>
            </a:endParaRPr>
          </a:p>
        </p:txBody>
      </p:sp>
      <p:sp>
        <p:nvSpPr>
          <p:cNvPr id="68611" name="正方形/長方形 3"/>
          <p:cNvSpPr>
            <a:spLocks noChangeArrowheads="1"/>
          </p:cNvSpPr>
          <p:nvPr/>
        </p:nvSpPr>
        <p:spPr bwMode="auto">
          <a:xfrm>
            <a:off x="114300" y="1557338"/>
            <a:ext cx="4605338" cy="538162"/>
          </a:xfrm>
          <a:prstGeom prst="rect">
            <a:avLst/>
          </a:prstGeom>
          <a:noFill/>
          <a:ln w="9525">
            <a:noFill/>
            <a:miter lim="800000"/>
            <a:headEnd/>
            <a:tailEnd/>
          </a:ln>
        </p:spPr>
        <p:txBody>
          <a:bodyPr wrap="none">
            <a:spAutoFit/>
          </a:bodyPr>
          <a:lstStyle/>
          <a:p>
            <a:pPr marL="319088" indent="-319088" eaLnBrk="0" hangingPunct="0">
              <a:spcBef>
                <a:spcPts val="700"/>
              </a:spcBef>
              <a:buClr>
                <a:srgbClr val="FEB80A"/>
              </a:buClr>
              <a:buSzPct val="60000"/>
              <a:buFont typeface="Wingdings" pitchFamily="2" charset="2"/>
              <a:buChar char=""/>
            </a:pPr>
            <a:r>
              <a:rPr lang="ja-JP" altLang="en-US" sz="2900">
                <a:solidFill>
                  <a:srgbClr val="000000"/>
                </a:solidFill>
                <a:latin typeface="ＭＳ Ｐゴシック" charset="-128"/>
              </a:rPr>
              <a:t>特許マップ・出願動向分析</a:t>
            </a:r>
          </a:p>
        </p:txBody>
      </p:sp>
      <p:sp>
        <p:nvSpPr>
          <p:cNvPr id="68612"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solidFill>
                  <a:srgbClr val="000000"/>
                </a:solidFill>
              </a:rPr>
              <a:t>４－３</a:t>
            </a:r>
          </a:p>
        </p:txBody>
      </p:sp>
      <p:pic>
        <p:nvPicPr>
          <p:cNvPr id="3074" name="Picture 2"/>
          <p:cNvPicPr>
            <a:picLocks noChangeAspect="1" noChangeArrowheads="1"/>
          </p:cNvPicPr>
          <p:nvPr/>
        </p:nvPicPr>
        <p:blipFill>
          <a:blip r:embed="rId3"/>
          <a:srcRect/>
          <a:stretch>
            <a:fillRect/>
          </a:stretch>
        </p:blipFill>
        <p:spPr bwMode="auto">
          <a:xfrm>
            <a:off x="371475" y="2205038"/>
            <a:ext cx="4149725" cy="300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12" name="円形吹き出し 11"/>
          <p:cNvSpPr/>
          <p:nvPr/>
        </p:nvSpPr>
        <p:spPr>
          <a:xfrm>
            <a:off x="4705350" y="1552575"/>
            <a:ext cx="2970213" cy="1655763"/>
          </a:xfrm>
          <a:prstGeom prst="wedgeEllipseCallout">
            <a:avLst>
              <a:gd name="adj1" fmla="val -50039"/>
              <a:gd name="adj2" fmla="val 55997"/>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latin typeface="ＭＳ Ｐゴシック" pitchFamily="50" charset="-128"/>
                <a:ea typeface="ＭＳ Ｐゴシック" pitchFamily="50" charset="-128"/>
              </a:rPr>
              <a:t>作成した特許マップ・出願動向を分析し、そこからメッセージを読み取ることで、事業戦略の一つの判断材料とすることができる。</a:t>
            </a:r>
          </a:p>
        </p:txBody>
      </p:sp>
      <p:pic>
        <p:nvPicPr>
          <p:cNvPr id="3075" name="Picture 3"/>
          <p:cNvPicPr>
            <a:picLocks noChangeAspect="1" noChangeArrowheads="1"/>
          </p:cNvPicPr>
          <p:nvPr/>
        </p:nvPicPr>
        <p:blipFill>
          <a:blip r:embed="rId4"/>
          <a:srcRect/>
          <a:stretch>
            <a:fillRect/>
          </a:stretch>
        </p:blipFill>
        <p:spPr bwMode="auto">
          <a:xfrm>
            <a:off x="5226050" y="3465513"/>
            <a:ext cx="4479925" cy="2847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68616" name="正方形/長方形 15"/>
          <p:cNvSpPr>
            <a:spLocks noChangeArrowheads="1"/>
          </p:cNvSpPr>
          <p:nvPr/>
        </p:nvSpPr>
        <p:spPr bwMode="auto">
          <a:xfrm>
            <a:off x="4665663" y="6453188"/>
            <a:ext cx="5132387" cy="277812"/>
          </a:xfrm>
          <a:prstGeom prst="rect">
            <a:avLst/>
          </a:prstGeom>
          <a:noFill/>
          <a:ln w="9525">
            <a:noFill/>
            <a:miter lim="800000"/>
            <a:headEnd/>
            <a:tailEnd/>
          </a:ln>
        </p:spPr>
        <p:txBody>
          <a:bodyPr>
            <a:spAutoFit/>
          </a:bodyPr>
          <a:lstStyle/>
          <a:p>
            <a:r>
              <a:rPr lang="ja-JP" altLang="en-US" sz="1200">
                <a:solidFill>
                  <a:srgbClr val="000000"/>
                </a:solidFill>
              </a:rPr>
              <a:t>出典：</a:t>
            </a:r>
            <a:r>
              <a:rPr lang="zh-TW" altLang="en-US" sz="1200">
                <a:solidFill>
                  <a:srgbClr val="000000"/>
                </a:solidFill>
                <a:latin typeface="LHEBGH+MS"/>
              </a:rPr>
              <a:t>平成</a:t>
            </a:r>
            <a:r>
              <a:rPr lang="en-US" altLang="zh-TW" sz="1200">
                <a:solidFill>
                  <a:srgbClr val="000000"/>
                </a:solidFill>
                <a:latin typeface="LHEBGH+MS"/>
              </a:rPr>
              <a:t>21</a:t>
            </a:r>
            <a:r>
              <a:rPr lang="zh-TW" altLang="en-US" sz="1200">
                <a:solidFill>
                  <a:srgbClr val="000000"/>
                </a:solidFill>
                <a:latin typeface="LHEBGH+MS"/>
              </a:rPr>
              <a:t>年度特許出願技術動向調査</a:t>
            </a:r>
            <a:r>
              <a:rPr lang="ja-JP" altLang="en-US" sz="1200"/>
              <a:t>－ゴルフクラブ及びゴルフボール－</a:t>
            </a:r>
          </a:p>
        </p:txBody>
      </p:sp>
      <p:sp>
        <p:nvSpPr>
          <p:cNvPr id="13" name="円形吹き出し 12"/>
          <p:cNvSpPr/>
          <p:nvPr/>
        </p:nvSpPr>
        <p:spPr>
          <a:xfrm>
            <a:off x="520700" y="5661025"/>
            <a:ext cx="4000500" cy="1069975"/>
          </a:xfrm>
          <a:prstGeom prst="wedgeEllipseCallout">
            <a:avLst>
              <a:gd name="adj1" fmla="val 66077"/>
              <a:gd name="adj2" fmla="val -71585"/>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tx1"/>
                </a:solidFill>
                <a:latin typeface="ＭＳ Ｐゴシック" pitchFamily="50" charset="-128"/>
                <a:ea typeface="ＭＳ Ｐゴシック" pitchFamily="50" charset="-128"/>
              </a:rPr>
              <a:t>ルール改定されると特許出願を増減させる要因になることがうかがえる。</a:t>
            </a:r>
          </a:p>
        </p:txBody>
      </p:sp>
      <p:sp>
        <p:nvSpPr>
          <p:cNvPr id="2" name="スライド番号プレースホルダー 1"/>
          <p:cNvSpPr>
            <a:spLocks noGrp="1"/>
          </p:cNvSpPr>
          <p:nvPr>
            <p:ph type="sldNum" sz="quarter" idx="12"/>
          </p:nvPr>
        </p:nvSpPr>
        <p:spPr>
          <a:xfrm>
            <a:off x="9415463" y="6569075"/>
            <a:ext cx="577850" cy="244475"/>
          </a:xfrm>
        </p:spPr>
        <p:txBody>
          <a:bodyPr>
            <a:normAutofit fontScale="85000" lnSpcReduction="20000"/>
          </a:bodyPr>
          <a:lstStyle/>
          <a:p>
            <a:pPr>
              <a:defRPr/>
            </a:pPr>
            <a:fld id="{BCA63A8B-730C-4DFE-B8D8-33CC5FC4D225}" type="slidenum">
              <a:rPr lang="en-US" altLang="ja-JP"/>
              <a:pPr>
                <a:defRPr/>
              </a:pPr>
              <a:t>22</a:t>
            </a:fld>
            <a:endParaRPr lang="en-US" altLang="ja-JP" dirty="0"/>
          </a:p>
        </p:txBody>
      </p:sp>
      <p:sp>
        <p:nvSpPr>
          <p:cNvPr id="68619" name="タイトル 1"/>
          <p:cNvSpPr>
            <a:spLocks noGrp="1"/>
          </p:cNvSpPr>
          <p:nvPr>
            <p:ph type="title"/>
          </p:nvPr>
        </p:nvSpPr>
        <p:spPr>
          <a:xfrm>
            <a:off x="1160463" y="277813"/>
            <a:ext cx="8832850" cy="990600"/>
          </a:xfrm>
        </p:spPr>
        <p:txBody>
          <a:bodyPr/>
          <a:lstStyle/>
          <a:p>
            <a:r>
              <a:rPr lang="ja-JP" altLang="en-US" smtClean="0">
                <a:latin typeface="ＭＳ Ｐゴシック" charset="-128"/>
                <a:ea typeface="ＭＳ Ｐゴシック" charset="-128"/>
              </a:rPr>
              <a:t>特許マップの作成</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p:cNvSpPr>
          <p:nvPr>
            <p:ph type="body" idx="4294967295"/>
          </p:nvPr>
        </p:nvSpPr>
        <p:spPr>
          <a:xfrm>
            <a:off x="2936875" y="1773238"/>
            <a:ext cx="6911975" cy="4525962"/>
          </a:xfrm>
          <a:ln>
            <a:solidFill>
              <a:schemeClr val="accent2"/>
            </a:solidFill>
          </a:ln>
        </p:spPr>
        <p:txBody>
          <a:bodyPr/>
          <a:lstStyle/>
          <a:p>
            <a:pPr>
              <a:buFont typeface="Wingdings" pitchFamily="2" charset="2"/>
              <a:buNone/>
            </a:pPr>
            <a:r>
              <a:rPr lang="ja-JP" altLang="en-US" sz="2000" smtClean="0">
                <a:latin typeface="ＭＳ Ｐゴシック" charset="-128"/>
                <a:ea typeface="ＭＳ Ｐゴシック" charset="-128"/>
              </a:rPr>
              <a:t>４－１　特許マップとは</a:t>
            </a:r>
            <a:endParaRPr lang="en-US" altLang="ja-JP" sz="2000" smtClean="0">
              <a:latin typeface="ＭＳ Ｐゴシック" charset="-128"/>
              <a:ea typeface="ＭＳ Ｐゴシック" charset="-128"/>
            </a:endParaRPr>
          </a:p>
          <a:p>
            <a:pPr>
              <a:buFont typeface="Wingdings" pitchFamily="2" charset="2"/>
              <a:buNone/>
            </a:pPr>
            <a:r>
              <a:rPr lang="ja-JP" altLang="en-US" sz="2000" smtClean="0">
                <a:solidFill>
                  <a:srgbClr val="000000"/>
                </a:solidFill>
                <a:latin typeface="ＭＳ Ｐゴシック" charset="-128"/>
                <a:ea typeface="ＭＳ Ｐゴシック" charset="-128"/>
              </a:rPr>
              <a:t>４－２　特許マップの必要性</a:t>
            </a:r>
            <a:endParaRPr lang="en-US" altLang="ja-JP" sz="2000" smtClean="0">
              <a:solidFill>
                <a:srgbClr val="000000"/>
              </a:solidFill>
              <a:latin typeface="ＭＳ Ｐゴシック" charset="-128"/>
              <a:ea typeface="ＭＳ Ｐゴシック" charset="-128"/>
            </a:endParaRPr>
          </a:p>
          <a:p>
            <a:pPr>
              <a:buFont typeface="Wingdings" pitchFamily="2" charset="2"/>
              <a:buNone/>
            </a:pPr>
            <a:r>
              <a:rPr lang="ja-JP" altLang="en-US" sz="2000" smtClean="0">
                <a:solidFill>
                  <a:srgbClr val="000000"/>
                </a:solidFill>
                <a:latin typeface="ＭＳ Ｐゴシック" charset="-128"/>
                <a:ea typeface="ＭＳ Ｐゴシック" charset="-128"/>
              </a:rPr>
              <a:t>４－３　特許マップの作成</a:t>
            </a:r>
            <a:endParaRPr lang="en-US" altLang="ja-JP" sz="2000" smtClean="0">
              <a:solidFill>
                <a:srgbClr val="000000"/>
              </a:solidFill>
              <a:latin typeface="ＭＳ Ｐゴシック" charset="-128"/>
              <a:ea typeface="ＭＳ Ｐゴシック" charset="-128"/>
            </a:endParaRPr>
          </a:p>
          <a:p>
            <a:pPr>
              <a:buFont typeface="Wingdings" pitchFamily="2" charset="2"/>
              <a:buNone/>
            </a:pPr>
            <a:r>
              <a:rPr lang="ja-JP" altLang="en-US" sz="2000" smtClean="0">
                <a:solidFill>
                  <a:srgbClr val="FF0000"/>
                </a:solidFill>
                <a:latin typeface="ＭＳ Ｐゴシック" charset="-128"/>
                <a:ea typeface="ＭＳ Ｐゴシック" charset="-128"/>
              </a:rPr>
              <a:t>４－４　特許マップ活用</a:t>
            </a:r>
          </a:p>
        </p:txBody>
      </p:sp>
      <p:pic>
        <p:nvPicPr>
          <p:cNvPr id="70658"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70659" name="タイトル 1"/>
          <p:cNvSpPr>
            <a:spLocks noGrp="1"/>
          </p:cNvSpPr>
          <p:nvPr>
            <p:ph type="title" idx="4294967295"/>
          </p:nvPr>
        </p:nvSpPr>
        <p:spPr>
          <a:xfrm>
            <a:off x="920750" y="333375"/>
            <a:ext cx="8832850" cy="990600"/>
          </a:xfrm>
        </p:spPr>
        <p:txBody>
          <a:bodyPr/>
          <a:lstStyle/>
          <a:p>
            <a:r>
              <a:rPr lang="ja-JP" altLang="en-US" smtClean="0">
                <a:latin typeface="ＭＳ Ｐゴシック" charset="-128"/>
                <a:ea typeface="ＭＳ Ｐゴシック" charset="-128"/>
              </a:rPr>
              <a:t>　目次</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8F3FA604-DF42-4C2D-AA75-C91DD4A5F8EA}" type="slidenum">
              <a:rPr lang="en-US" altLang="ja-JP"/>
              <a:pPr>
                <a:defRPr/>
              </a:pPr>
              <a:t>23</a:t>
            </a:fld>
            <a:endParaRPr lang="en-US" altLang="ja-JP"/>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タイトル 1"/>
          <p:cNvSpPr>
            <a:spLocks noGrp="1"/>
          </p:cNvSpPr>
          <p:nvPr>
            <p:ph type="title"/>
          </p:nvPr>
        </p:nvSpPr>
        <p:spPr>
          <a:xfrm>
            <a:off x="1281113" y="260350"/>
            <a:ext cx="8832850" cy="990600"/>
          </a:xfrm>
        </p:spPr>
        <p:txBody>
          <a:bodyPr/>
          <a:lstStyle/>
          <a:p>
            <a:r>
              <a:rPr lang="ja-JP" altLang="en-US" sz="3600" smtClean="0">
                <a:solidFill>
                  <a:schemeClr val="tx1"/>
                </a:solidFill>
                <a:latin typeface="ＭＳ Ｐゴシック" charset="-128"/>
                <a:ea typeface="ＭＳ Ｐゴシック" charset="-128"/>
              </a:rPr>
              <a:t>特許マップ活用</a:t>
            </a:r>
          </a:p>
        </p:txBody>
      </p:sp>
      <p:sp>
        <p:nvSpPr>
          <p:cNvPr id="6" name="角丸四角形 5"/>
          <p:cNvSpPr/>
          <p:nvPr/>
        </p:nvSpPr>
        <p:spPr>
          <a:xfrm>
            <a:off x="1136650" y="3335338"/>
            <a:ext cx="7148513" cy="33845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a:solidFill>
                  <a:prstClr val="black"/>
                </a:solidFill>
                <a:latin typeface="ＭＳ Ｐゴシック" pitchFamily="50" charset="-128"/>
                <a:ea typeface="ＭＳ Ｐゴシック" pitchFamily="50" charset="-128"/>
              </a:rPr>
              <a:t>技術情報として活用される</a:t>
            </a:r>
          </a:p>
          <a:p>
            <a:pPr marL="285750" indent="-285750">
              <a:buFont typeface="Arial" pitchFamily="34" charset="0"/>
              <a:buChar char="•"/>
              <a:defRPr/>
            </a:pPr>
            <a:r>
              <a:rPr lang="ja-JP" altLang="en-US" dirty="0">
                <a:solidFill>
                  <a:prstClr val="black"/>
                </a:solidFill>
                <a:latin typeface="ＭＳ Ｐゴシック" pitchFamily="50" charset="-128"/>
                <a:ea typeface="ＭＳ Ｐゴシック" pitchFamily="50" charset="-128"/>
              </a:rPr>
              <a:t>技術動向の分析と把握を行ない</a:t>
            </a:r>
          </a:p>
          <a:p>
            <a:pPr marL="285750" indent="-285750">
              <a:buFont typeface="Arial" pitchFamily="34" charset="0"/>
              <a:buChar char="•"/>
              <a:defRPr/>
            </a:pPr>
            <a:r>
              <a:rPr lang="ja-JP" altLang="en-US" dirty="0">
                <a:solidFill>
                  <a:prstClr val="black"/>
                </a:solidFill>
                <a:latin typeface="ＭＳ Ｐゴシック" pitchFamily="50" charset="-128"/>
                <a:ea typeface="ＭＳ Ｐゴシック" pitchFamily="50" charset="-128"/>
              </a:rPr>
              <a:t>その分析結果に応じて、事業戦略と特許戦略の見直しを行う</a:t>
            </a:r>
          </a:p>
          <a:p>
            <a:pPr marL="285750" indent="-285750">
              <a:buFont typeface="Arial" pitchFamily="34" charset="0"/>
              <a:buChar char="•"/>
              <a:defRPr/>
            </a:pPr>
            <a:r>
              <a:rPr lang="ja-JP" altLang="en-US" dirty="0">
                <a:solidFill>
                  <a:prstClr val="black"/>
                </a:solidFill>
                <a:latin typeface="ＭＳ Ｐゴシック" pitchFamily="50" charset="-128"/>
                <a:ea typeface="ＭＳ Ｐゴシック" pitchFamily="50" charset="-128"/>
              </a:rPr>
              <a:t>策定した戦略に基づき、</a:t>
            </a:r>
            <a:r>
              <a:rPr lang="ja-JP" altLang="en-US">
                <a:solidFill>
                  <a:prstClr val="black"/>
                </a:solidFill>
                <a:latin typeface="ＭＳ Ｐゴシック" pitchFamily="50" charset="-128"/>
                <a:ea typeface="ＭＳ Ｐゴシック" pitchFamily="50" charset="-128"/>
              </a:rPr>
              <a:t>自社特許網を</a:t>
            </a:r>
            <a:r>
              <a:rPr lang="ja-JP" altLang="en-US" dirty="0">
                <a:solidFill>
                  <a:prstClr val="black"/>
                </a:solidFill>
                <a:latin typeface="ＭＳ Ｐゴシック" pitchFamily="50" charset="-128"/>
                <a:ea typeface="ＭＳ Ｐゴシック" pitchFamily="50" charset="-128"/>
              </a:rPr>
              <a:t>構築</a:t>
            </a:r>
          </a:p>
          <a:p>
            <a:pPr>
              <a:defRPr/>
            </a:pPr>
            <a:endParaRPr lang="en-US" altLang="ja-JP" sz="1600" b="1" dirty="0">
              <a:solidFill>
                <a:prstClr val="black"/>
              </a:solidFill>
              <a:latin typeface="ＭＳ Ｐゴシック" pitchFamily="50" charset="-128"/>
              <a:ea typeface="ＭＳ Ｐゴシック" pitchFamily="50" charset="-128"/>
            </a:endParaRPr>
          </a:p>
          <a:p>
            <a:pPr>
              <a:defRPr/>
            </a:pPr>
            <a:endParaRPr lang="en-US" altLang="ja-JP" sz="1600" b="1" dirty="0">
              <a:solidFill>
                <a:prstClr val="black"/>
              </a:solidFill>
              <a:latin typeface="ＭＳ Ｐゴシック" pitchFamily="50" charset="-128"/>
              <a:ea typeface="ＭＳ Ｐゴシック" pitchFamily="50" charset="-128"/>
            </a:endParaRPr>
          </a:p>
          <a:p>
            <a:pPr>
              <a:defRPr/>
            </a:pPr>
            <a:r>
              <a:rPr lang="ja-JP" altLang="en-US" sz="1600" b="1" dirty="0">
                <a:solidFill>
                  <a:prstClr val="black"/>
                </a:solidFill>
                <a:latin typeface="ＭＳ Ｐゴシック" pitchFamily="50" charset="-128"/>
                <a:ea typeface="ＭＳ Ｐゴシック" pitchFamily="50" charset="-128"/>
              </a:rPr>
              <a:t>権利情報として活用される</a:t>
            </a:r>
          </a:p>
          <a:p>
            <a:pPr marL="285750" indent="-285750">
              <a:buFont typeface="Arial" pitchFamily="34" charset="0"/>
              <a:buChar char="•"/>
              <a:defRPr/>
            </a:pPr>
            <a:r>
              <a:rPr lang="ja-JP" altLang="en-US" dirty="0">
                <a:solidFill>
                  <a:prstClr val="black"/>
                </a:solidFill>
                <a:latin typeface="ＭＳ Ｐゴシック" pitchFamily="50" charset="-128"/>
                <a:ea typeface="ＭＳ Ｐゴシック" pitchFamily="50" charset="-128"/>
              </a:rPr>
              <a:t>問題特許の抽出を行い</a:t>
            </a:r>
          </a:p>
          <a:p>
            <a:pPr marL="285750" indent="-285750">
              <a:buFont typeface="Arial" pitchFamily="34" charset="0"/>
              <a:buChar char="•"/>
              <a:defRPr/>
            </a:pPr>
            <a:r>
              <a:rPr lang="ja-JP" altLang="en-US" dirty="0">
                <a:solidFill>
                  <a:prstClr val="black"/>
                </a:solidFill>
                <a:latin typeface="ＭＳ Ｐゴシック" pitchFamily="50" charset="-128"/>
                <a:ea typeface="ＭＳ Ｐゴシック" pitchFamily="50" charset="-128"/>
              </a:rPr>
              <a:t>問題特許への対策案を立案する</a:t>
            </a:r>
          </a:p>
          <a:p>
            <a:pPr marL="285750" indent="-285750">
              <a:buFont typeface="Arial" pitchFamily="34" charset="0"/>
              <a:buChar char="•"/>
              <a:defRPr/>
            </a:pPr>
            <a:r>
              <a:rPr lang="ja-JP" altLang="en-US" dirty="0">
                <a:solidFill>
                  <a:prstClr val="black"/>
                </a:solidFill>
                <a:latin typeface="ＭＳ Ｐゴシック" pitchFamily="50" charset="-128"/>
                <a:ea typeface="ＭＳ Ｐゴシック" pitchFamily="50" charset="-128"/>
              </a:rPr>
              <a:t>立案された対策を実施する</a:t>
            </a:r>
          </a:p>
        </p:txBody>
      </p:sp>
      <p:sp>
        <p:nvSpPr>
          <p:cNvPr id="8" name="下矢印吹き出し 7"/>
          <p:cNvSpPr/>
          <p:nvPr/>
        </p:nvSpPr>
        <p:spPr>
          <a:xfrm>
            <a:off x="438150" y="1535113"/>
            <a:ext cx="9001125" cy="1800225"/>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latin typeface="ＭＳ Ｐゴシック" pitchFamily="50" charset="-128"/>
                <a:ea typeface="ＭＳ Ｐゴシック" pitchFamily="50" charset="-128"/>
              </a:rPr>
              <a:t>特許マップは、</a:t>
            </a:r>
            <a:endParaRPr lang="en-US" altLang="ja-JP" sz="1400" b="1" dirty="0">
              <a:solidFill>
                <a:prstClr val="black"/>
              </a:solidFill>
              <a:latin typeface="ＭＳ Ｐゴシック" pitchFamily="50" charset="-128"/>
              <a:ea typeface="ＭＳ Ｐゴシック" pitchFamily="50" charset="-128"/>
            </a:endParaRPr>
          </a:p>
          <a:p>
            <a:pPr marL="171450" indent="-171450" algn="ctr">
              <a:buFont typeface="Arial" pitchFamily="34" charset="0"/>
              <a:buChar char="•"/>
              <a:defRPr/>
            </a:pPr>
            <a:r>
              <a:rPr lang="ja-JP" altLang="en-US" sz="1400" b="1" dirty="0">
                <a:solidFill>
                  <a:prstClr val="black"/>
                </a:solidFill>
                <a:latin typeface="ＭＳ Ｐゴシック" pitchFamily="50" charset="-128"/>
                <a:ea typeface="ＭＳ Ｐゴシック" pitchFamily="50" charset="-128"/>
              </a:rPr>
              <a:t>自社（他社）が現在どのような特許を保有しているのか。</a:t>
            </a:r>
            <a:endParaRPr lang="en-US" altLang="ja-JP" sz="1400" b="1" dirty="0">
              <a:solidFill>
                <a:prstClr val="black"/>
              </a:solidFill>
              <a:latin typeface="ＭＳ Ｐゴシック" pitchFamily="50" charset="-128"/>
              <a:ea typeface="ＭＳ Ｐゴシック" pitchFamily="50" charset="-128"/>
            </a:endParaRPr>
          </a:p>
          <a:p>
            <a:pPr marL="171450" indent="-171450" algn="ctr">
              <a:buFont typeface="Arial" pitchFamily="34" charset="0"/>
              <a:buChar char="•"/>
              <a:defRPr/>
            </a:pPr>
            <a:r>
              <a:rPr lang="ja-JP" altLang="en-US" sz="1400" b="1" dirty="0">
                <a:solidFill>
                  <a:prstClr val="black"/>
                </a:solidFill>
                <a:latin typeface="ＭＳ Ｐゴシック" pitchFamily="50" charset="-128"/>
                <a:ea typeface="ＭＳ Ｐゴシック" pitchFamily="50" charset="-128"/>
              </a:rPr>
              <a:t>開発技術全体の動向を俯瞰したい。</a:t>
            </a:r>
            <a:endParaRPr lang="en-US" altLang="ja-JP" sz="1400" b="1" dirty="0">
              <a:solidFill>
                <a:prstClr val="black"/>
              </a:solidFill>
              <a:latin typeface="ＭＳ Ｐゴシック" pitchFamily="50" charset="-128"/>
              <a:ea typeface="ＭＳ Ｐゴシック" pitchFamily="50" charset="-128"/>
            </a:endParaRPr>
          </a:p>
          <a:p>
            <a:pPr marL="171450" indent="-171450" algn="ctr">
              <a:buFont typeface="Arial" pitchFamily="34" charset="0"/>
              <a:buChar char="•"/>
              <a:defRPr/>
            </a:pPr>
            <a:r>
              <a:rPr lang="ja-JP" altLang="en-US" sz="1400" b="1" dirty="0">
                <a:solidFill>
                  <a:prstClr val="black"/>
                </a:solidFill>
                <a:latin typeface="ＭＳ Ｐゴシック" pitchFamily="50" charset="-128"/>
                <a:ea typeface="ＭＳ Ｐゴシック" pitchFamily="50" charset="-128"/>
              </a:rPr>
              <a:t>新規研究開発に際して他社の特許を侵害するおそれはないか。</a:t>
            </a:r>
            <a:endParaRPr lang="en-US" altLang="ja-JP" sz="1400" b="1" dirty="0">
              <a:solidFill>
                <a:prstClr val="black"/>
              </a:solidFill>
              <a:latin typeface="ＭＳ Ｐゴシック" pitchFamily="50" charset="-128"/>
              <a:ea typeface="ＭＳ Ｐゴシック" pitchFamily="50" charset="-128"/>
            </a:endParaRPr>
          </a:p>
          <a:p>
            <a:pPr algn="ctr">
              <a:defRPr/>
            </a:pPr>
            <a:r>
              <a:rPr lang="ja-JP" altLang="en-US" sz="1400" b="1" dirty="0">
                <a:solidFill>
                  <a:prstClr val="black"/>
                </a:solidFill>
                <a:latin typeface="ＭＳ Ｐゴシック" pitchFamily="50" charset="-128"/>
                <a:ea typeface="ＭＳ Ｐゴシック" pitchFamily="50" charset="-128"/>
              </a:rPr>
              <a:t>など様々な場面において、有効活用が可能である。 </a:t>
            </a:r>
          </a:p>
        </p:txBody>
      </p:sp>
      <p:pic>
        <p:nvPicPr>
          <p:cNvPr id="72708" name="Picture 7"/>
          <p:cNvPicPr>
            <a:picLocks noChangeAspect="1" noChangeArrowheads="1"/>
          </p:cNvPicPr>
          <p:nvPr/>
        </p:nvPicPr>
        <p:blipFill>
          <a:blip r:embed="rId3"/>
          <a:srcRect/>
          <a:stretch>
            <a:fillRect/>
          </a:stretch>
        </p:blipFill>
        <p:spPr bwMode="auto">
          <a:xfrm>
            <a:off x="7150100" y="4797425"/>
            <a:ext cx="2289175" cy="1830388"/>
          </a:xfrm>
          <a:prstGeom prst="rect">
            <a:avLst/>
          </a:prstGeom>
          <a:noFill/>
          <a:ln w="9525">
            <a:noFill/>
            <a:miter lim="800000"/>
            <a:headEnd/>
            <a:tailEnd/>
          </a:ln>
        </p:spPr>
      </p:pic>
      <p:sp>
        <p:nvSpPr>
          <p:cNvPr id="72709" name="テキスト ボックス 6"/>
          <p:cNvSpPr txBox="1">
            <a:spLocks noChangeArrowheads="1"/>
          </p:cNvSpPr>
          <p:nvPr/>
        </p:nvSpPr>
        <p:spPr bwMode="auto">
          <a:xfrm>
            <a:off x="236538" y="152400"/>
            <a:ext cx="1041400" cy="523875"/>
          </a:xfrm>
          <a:prstGeom prst="rect">
            <a:avLst/>
          </a:prstGeom>
          <a:noFill/>
          <a:ln w="9525">
            <a:noFill/>
            <a:miter lim="800000"/>
            <a:headEnd/>
            <a:tailEnd/>
          </a:ln>
        </p:spPr>
        <p:txBody>
          <a:bodyPr>
            <a:spAutoFit/>
          </a:bodyPr>
          <a:lstStyle/>
          <a:p>
            <a:r>
              <a:rPr lang="ja-JP" altLang="en-US" sz="2800">
                <a:solidFill>
                  <a:srgbClr val="000000"/>
                </a:solidFill>
              </a:rPr>
              <a:t>４－４</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1E6EFF37-46AF-47E9-997F-63BACDF634B1}" type="slidenum">
              <a:rPr lang="en-US" altLang="ja-JP"/>
              <a:pPr>
                <a:defRPr/>
              </a:pPr>
              <a:t>24</a:t>
            </a:fld>
            <a:endParaRPr lang="en-US" altLang="ja-JP"/>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body" idx="4294967295"/>
          </p:nvPr>
        </p:nvSpPr>
        <p:spPr>
          <a:xfrm>
            <a:off x="2936875" y="1773238"/>
            <a:ext cx="6911975" cy="4525962"/>
          </a:xfrm>
          <a:ln>
            <a:solidFill>
              <a:schemeClr val="accent2"/>
            </a:solidFill>
          </a:ln>
        </p:spPr>
        <p:txBody>
          <a:bodyPr/>
          <a:lstStyle/>
          <a:p>
            <a:pPr>
              <a:buFont typeface="Wingdings" pitchFamily="2" charset="2"/>
              <a:buNone/>
            </a:pPr>
            <a:r>
              <a:rPr lang="ja-JP" altLang="en-US" sz="2000" b="1" smtClean="0">
                <a:solidFill>
                  <a:srgbClr val="FF0000"/>
                </a:solidFill>
                <a:latin typeface="ＭＳ Ｐゴシック" charset="-128"/>
                <a:ea typeface="ＭＳ Ｐゴシック" charset="-128"/>
              </a:rPr>
              <a:t>４－１　特許マップとは</a:t>
            </a:r>
            <a:endParaRPr lang="en-US" altLang="ja-JP" sz="2000" b="1" smtClean="0">
              <a:solidFill>
                <a:srgbClr val="FF0000"/>
              </a:solidFill>
              <a:latin typeface="ＭＳ Ｐゴシック" charset="-128"/>
              <a:ea typeface="ＭＳ Ｐゴシック" charset="-128"/>
            </a:endParaRPr>
          </a:p>
          <a:p>
            <a:pPr>
              <a:buFont typeface="Wingdings" pitchFamily="2" charset="2"/>
              <a:buNone/>
            </a:pPr>
            <a:r>
              <a:rPr lang="ja-JP" altLang="en-US" sz="2000" b="1" smtClean="0">
                <a:solidFill>
                  <a:srgbClr val="FF0000"/>
                </a:solidFill>
                <a:latin typeface="ＭＳ Ｐゴシック" charset="-128"/>
                <a:ea typeface="ＭＳ Ｐゴシック" charset="-128"/>
              </a:rPr>
              <a:t>４－２　特許マップの必要性</a:t>
            </a:r>
            <a:endParaRPr lang="en-US" altLang="ja-JP" sz="2000" b="1" smtClean="0">
              <a:solidFill>
                <a:srgbClr val="FF0000"/>
              </a:solidFill>
              <a:latin typeface="ＭＳ Ｐゴシック" charset="-128"/>
              <a:ea typeface="ＭＳ Ｐゴシック" charset="-128"/>
            </a:endParaRPr>
          </a:p>
          <a:p>
            <a:pPr>
              <a:buFont typeface="Wingdings" pitchFamily="2" charset="2"/>
              <a:buNone/>
            </a:pPr>
            <a:r>
              <a:rPr lang="ja-JP" altLang="en-US" sz="2000" b="1" smtClean="0">
                <a:solidFill>
                  <a:srgbClr val="000000"/>
                </a:solidFill>
                <a:latin typeface="ＭＳ Ｐゴシック" charset="-128"/>
                <a:ea typeface="ＭＳ Ｐゴシック" charset="-128"/>
              </a:rPr>
              <a:t>４－３　特許マップの作成</a:t>
            </a:r>
            <a:endParaRPr lang="en-US" altLang="ja-JP" sz="2000" b="1" smtClean="0">
              <a:solidFill>
                <a:srgbClr val="000000"/>
              </a:solidFill>
              <a:latin typeface="ＭＳ Ｐゴシック" charset="-128"/>
              <a:ea typeface="ＭＳ Ｐゴシック" charset="-128"/>
            </a:endParaRPr>
          </a:p>
          <a:p>
            <a:pPr>
              <a:buFont typeface="Wingdings" pitchFamily="2" charset="2"/>
              <a:buNone/>
            </a:pPr>
            <a:r>
              <a:rPr lang="ja-JP" altLang="en-US" sz="2000" b="1" smtClean="0">
                <a:latin typeface="ＭＳ Ｐゴシック" charset="-128"/>
                <a:ea typeface="ＭＳ Ｐゴシック" charset="-128"/>
              </a:rPr>
              <a:t>４－４　特許マップ活用</a:t>
            </a:r>
          </a:p>
        </p:txBody>
      </p:sp>
      <p:pic>
        <p:nvPicPr>
          <p:cNvPr id="29698"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9699" name="タイトル 1"/>
          <p:cNvSpPr>
            <a:spLocks noGrp="1"/>
          </p:cNvSpPr>
          <p:nvPr>
            <p:ph type="title" idx="4294967295"/>
          </p:nvPr>
        </p:nvSpPr>
        <p:spPr>
          <a:xfrm>
            <a:off x="920750" y="333375"/>
            <a:ext cx="8832850" cy="990600"/>
          </a:xfrm>
        </p:spPr>
        <p:txBody>
          <a:bodyPr/>
          <a:lstStyle/>
          <a:p>
            <a:r>
              <a:rPr lang="ja-JP" altLang="en-US" smtClean="0">
                <a:latin typeface="ＭＳ Ｐゴシック" charset="-128"/>
                <a:ea typeface="ＭＳ Ｐゴシック" charset="-128"/>
              </a:rPr>
              <a:t>　目次</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BF97B473-F604-4994-9EB1-64E78C18EBE3}" type="slidenum">
              <a:rPr lang="en-US" altLang="ja-JP"/>
              <a:pPr>
                <a:defRPr/>
              </a:pPr>
              <a:t>3</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正方形/長方形 4"/>
          <p:cNvSpPr>
            <a:spLocks noChangeArrowheads="1"/>
          </p:cNvSpPr>
          <p:nvPr/>
        </p:nvSpPr>
        <p:spPr bwMode="auto">
          <a:xfrm>
            <a:off x="3783013" y="6430963"/>
            <a:ext cx="4841875" cy="276225"/>
          </a:xfrm>
          <a:prstGeom prst="rect">
            <a:avLst/>
          </a:prstGeom>
          <a:noFill/>
          <a:ln w="9525">
            <a:noFill/>
            <a:miter lim="800000"/>
            <a:headEnd/>
            <a:tailEnd/>
          </a:ln>
        </p:spPr>
        <p:txBody>
          <a:bodyPr wrap="none">
            <a:spAutoFit/>
          </a:bodyPr>
          <a:lstStyle/>
          <a:p>
            <a:r>
              <a:rPr lang="en-US" altLang="ja-JP" sz="1200">
                <a:solidFill>
                  <a:srgbClr val="000000"/>
                </a:solidFill>
                <a:latin typeface="ＭＳ Ｐゴシック" charset="-128"/>
              </a:rPr>
              <a:t>[</a:t>
            </a:r>
            <a:r>
              <a:rPr lang="ja-JP" altLang="en-US" sz="1200">
                <a:solidFill>
                  <a:srgbClr val="000000"/>
                </a:solidFill>
                <a:latin typeface="ＭＳ Ｐゴシック" charset="-128"/>
              </a:rPr>
              <a:t>出所</a:t>
            </a:r>
            <a:r>
              <a:rPr lang="en-US" altLang="ja-JP" sz="1200">
                <a:solidFill>
                  <a:srgbClr val="000000"/>
                </a:solidFill>
                <a:latin typeface="ＭＳ Ｐゴシック" charset="-128"/>
              </a:rPr>
              <a:t>:</a:t>
            </a:r>
            <a:r>
              <a:rPr lang="ja-JP" altLang="en-US" sz="1200">
                <a:solidFill>
                  <a:srgbClr val="000000"/>
                </a:solidFill>
                <a:latin typeface="ＭＳ Ｐゴシック" charset="-128"/>
              </a:rPr>
              <a:t>特許庁ホームページ　技術分野別特許マップ </a:t>
            </a:r>
            <a:r>
              <a:rPr lang="en-US" altLang="ja-JP" sz="1200">
                <a:solidFill>
                  <a:srgbClr val="000000"/>
                </a:solidFill>
                <a:latin typeface="ＭＳ Ｐゴシック" charset="-128"/>
              </a:rPr>
              <a:t>(</a:t>
            </a:r>
            <a:r>
              <a:rPr lang="ja-JP" altLang="en-US" sz="1200">
                <a:solidFill>
                  <a:srgbClr val="000000"/>
                </a:solidFill>
                <a:latin typeface="ＭＳ Ｐゴシック" charset="-128"/>
              </a:rPr>
              <a:t>機械</a:t>
            </a:r>
            <a:r>
              <a:rPr lang="en-US" altLang="ja-JP" sz="1200">
                <a:solidFill>
                  <a:srgbClr val="000000"/>
                </a:solidFill>
                <a:latin typeface="ＭＳ Ｐゴシック" charset="-128"/>
              </a:rPr>
              <a:t>6 </a:t>
            </a:r>
            <a:r>
              <a:rPr lang="ja-JP" altLang="en-US" sz="1200">
                <a:solidFill>
                  <a:srgbClr val="000000"/>
                </a:solidFill>
                <a:latin typeface="ＭＳ Ｐゴシック" charset="-128"/>
              </a:rPr>
              <a:t>焼却炉技術</a:t>
            </a:r>
            <a:r>
              <a:rPr lang="en-US" altLang="ja-JP" sz="1200">
                <a:solidFill>
                  <a:srgbClr val="000000"/>
                </a:solidFill>
                <a:latin typeface="ＭＳ Ｐゴシック" charset="-128"/>
              </a:rPr>
              <a:t>)]</a:t>
            </a:r>
          </a:p>
        </p:txBody>
      </p:sp>
      <p:sp>
        <p:nvSpPr>
          <p:cNvPr id="7" name="下矢印 6"/>
          <p:cNvSpPr/>
          <p:nvPr/>
        </p:nvSpPr>
        <p:spPr>
          <a:xfrm>
            <a:off x="4332288" y="4824413"/>
            <a:ext cx="1512887" cy="469900"/>
          </a:xfrm>
          <a:prstGeom prst="downArrow">
            <a:avLst/>
          </a:prstGeom>
          <a:solidFill>
            <a:schemeClr val="accent3">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 name="角丸四角形 7"/>
          <p:cNvSpPr/>
          <p:nvPr/>
        </p:nvSpPr>
        <p:spPr>
          <a:xfrm>
            <a:off x="560388" y="4365625"/>
            <a:ext cx="9190037" cy="1857375"/>
          </a:xfrm>
          <a:prstGeom prst="round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prstClr val="black"/>
              </a:solidFill>
              <a:latin typeface="ＭＳ Ｐゴシック" pitchFamily="50" charset="-128"/>
              <a:ea typeface="ＭＳ Ｐゴシック" pitchFamily="50" charset="-128"/>
            </a:endParaRPr>
          </a:p>
          <a:p>
            <a:pPr>
              <a:defRPr/>
            </a:pPr>
            <a:endParaRPr lang="en-US" altLang="ja-JP" dirty="0">
              <a:solidFill>
                <a:prstClr val="black"/>
              </a:solidFill>
              <a:latin typeface="ＭＳ Ｐゴシック" pitchFamily="50" charset="-128"/>
              <a:ea typeface="ＭＳ Ｐゴシック" pitchFamily="50" charset="-128"/>
            </a:endParaRPr>
          </a:p>
          <a:p>
            <a:pPr>
              <a:defRPr/>
            </a:pPr>
            <a:r>
              <a:rPr lang="ja-JP" altLang="en-US" dirty="0">
                <a:solidFill>
                  <a:prstClr val="black"/>
                </a:solidFill>
                <a:latin typeface="ＭＳ Ｐゴシック" pitchFamily="50" charset="-128"/>
                <a:ea typeface="ＭＳ Ｐゴシック" pitchFamily="50" charset="-128"/>
              </a:rPr>
              <a:t>初めての海に船を出す船乗りが正確な海図を必要とするように、経営者が新たな研究開発投資や技術導入を行う際には、「特許マップ（あるいはパテントマップ）」とよばれる「特許の地図」を持っているかどうかが成功の鍵を握るものとなる。</a:t>
            </a:r>
          </a:p>
        </p:txBody>
      </p:sp>
      <p:sp>
        <p:nvSpPr>
          <p:cNvPr id="31748" name="テキスト ボックス 1"/>
          <p:cNvSpPr txBox="1">
            <a:spLocks noChangeArrowheads="1"/>
          </p:cNvSpPr>
          <p:nvPr/>
        </p:nvSpPr>
        <p:spPr bwMode="auto">
          <a:xfrm>
            <a:off x="1423988" y="517525"/>
            <a:ext cx="7200900" cy="646113"/>
          </a:xfrm>
          <a:prstGeom prst="rect">
            <a:avLst/>
          </a:prstGeom>
          <a:noFill/>
          <a:ln w="9525">
            <a:noFill/>
            <a:miter lim="800000"/>
            <a:headEnd/>
            <a:tailEnd/>
          </a:ln>
        </p:spPr>
        <p:txBody>
          <a:bodyPr>
            <a:spAutoFit/>
          </a:bodyPr>
          <a:lstStyle/>
          <a:p>
            <a:r>
              <a:rPr lang="ja-JP" altLang="en-US" sz="3600">
                <a:latin typeface="ＭＳ Ｐゴシック" charset="-128"/>
              </a:rPr>
              <a:t>特許マップとは</a:t>
            </a:r>
          </a:p>
        </p:txBody>
      </p:sp>
      <p:sp>
        <p:nvSpPr>
          <p:cNvPr id="31749"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rPr>
              <a:t>４－１</a:t>
            </a:r>
          </a:p>
        </p:txBody>
      </p:sp>
      <p:pic>
        <p:nvPicPr>
          <p:cNvPr id="89099" name="Picture 11"/>
          <p:cNvPicPr>
            <a:picLocks noChangeAspect="1" noChangeArrowheads="1"/>
          </p:cNvPicPr>
          <p:nvPr/>
        </p:nvPicPr>
        <p:blipFill rotWithShape="1">
          <a:blip r:embed="rId3" cstate="print">
            <a:extLst>
              <a:ext uri="{28A0092B-C50C-407E-A947-70E740481C1C}"/>
            </a:extLst>
          </a:blip>
          <a:srcRect t="8808" b="4819"/>
          <a:stretch/>
        </p:blipFill>
        <p:spPr bwMode="auto">
          <a:xfrm>
            <a:off x="684569" y="1649004"/>
            <a:ext cx="2433015" cy="2101478"/>
          </a:xfrm>
          <a:prstGeom prst="rect">
            <a:avLst/>
          </a:prstGeom>
          <a:ln>
            <a:noFill/>
          </a:ln>
          <a:effectLst>
            <a:softEdge rad="112500"/>
          </a:effectLst>
          <a:extLst>
            <a:ext uri="{909E8E84-426E-40DD-AFC4-6F175D3DCCD1}"/>
            <a:ext uri="{91240B29-F687-4F45-9708-019B960494DF}"/>
            <a:ext uri="{AF507438-7753-43E0-B8FC-AC1667EBCBE1}"/>
          </a:extLst>
        </p:spPr>
      </p:pic>
      <p:sp>
        <p:nvSpPr>
          <p:cNvPr id="3" name="右矢印 2"/>
          <p:cNvSpPr/>
          <p:nvPr/>
        </p:nvSpPr>
        <p:spPr>
          <a:xfrm>
            <a:off x="3308350" y="2632075"/>
            <a:ext cx="3313113" cy="576263"/>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1752" name="Picture 12"/>
          <p:cNvPicPr>
            <a:picLocks noChangeAspect="1" noChangeArrowheads="1"/>
          </p:cNvPicPr>
          <p:nvPr/>
        </p:nvPicPr>
        <p:blipFill>
          <a:blip r:embed="rId4"/>
          <a:srcRect/>
          <a:stretch>
            <a:fillRect/>
          </a:stretch>
        </p:blipFill>
        <p:spPr bwMode="auto">
          <a:xfrm>
            <a:off x="3563938" y="2159000"/>
            <a:ext cx="2457450" cy="1520825"/>
          </a:xfrm>
          <a:prstGeom prst="rect">
            <a:avLst/>
          </a:prstGeom>
          <a:noFill/>
          <a:ln w="9525">
            <a:noFill/>
            <a:miter lim="800000"/>
            <a:headEnd/>
            <a:tailEnd/>
          </a:ln>
        </p:spPr>
      </p:pic>
      <p:pic>
        <p:nvPicPr>
          <p:cNvPr id="31753" name="Picture 13"/>
          <p:cNvPicPr>
            <a:picLocks noChangeAspect="1" noChangeArrowheads="1"/>
          </p:cNvPicPr>
          <p:nvPr/>
        </p:nvPicPr>
        <p:blipFill>
          <a:blip r:embed="rId5"/>
          <a:srcRect/>
          <a:stretch>
            <a:fillRect/>
          </a:stretch>
        </p:blipFill>
        <p:spPr bwMode="auto">
          <a:xfrm>
            <a:off x="6681788" y="2159000"/>
            <a:ext cx="2965450" cy="1854200"/>
          </a:xfrm>
          <a:prstGeom prst="rect">
            <a:avLst/>
          </a:prstGeom>
          <a:noFill/>
          <a:ln w="9525">
            <a:noFill/>
            <a:miter lim="800000"/>
            <a:headEnd/>
            <a:tailEnd/>
          </a:ln>
        </p:spPr>
      </p:pic>
      <p:pic>
        <p:nvPicPr>
          <p:cNvPr id="31754" name="Picture 14"/>
          <p:cNvPicPr>
            <a:picLocks noChangeAspect="1" noChangeArrowheads="1"/>
          </p:cNvPicPr>
          <p:nvPr/>
        </p:nvPicPr>
        <p:blipFill>
          <a:blip r:embed="rId6"/>
          <a:srcRect/>
          <a:stretch>
            <a:fillRect/>
          </a:stretch>
        </p:blipFill>
        <p:spPr bwMode="auto">
          <a:xfrm>
            <a:off x="2720975" y="3829050"/>
            <a:ext cx="1439863" cy="1230313"/>
          </a:xfrm>
          <a:prstGeom prst="rect">
            <a:avLst/>
          </a:prstGeom>
          <a:noFill/>
          <a:ln w="9525">
            <a:noFill/>
            <a:miter lim="800000"/>
            <a:headEnd/>
            <a:tailEnd/>
          </a:ln>
        </p:spPr>
      </p:pic>
      <p:pic>
        <p:nvPicPr>
          <p:cNvPr id="31755" name="Picture 15"/>
          <p:cNvPicPr>
            <a:picLocks noChangeAspect="1" noChangeArrowheads="1"/>
          </p:cNvPicPr>
          <p:nvPr/>
        </p:nvPicPr>
        <p:blipFill>
          <a:blip r:embed="rId7"/>
          <a:srcRect/>
          <a:stretch>
            <a:fillRect/>
          </a:stretch>
        </p:blipFill>
        <p:spPr bwMode="auto">
          <a:xfrm>
            <a:off x="6094413" y="4013200"/>
            <a:ext cx="2006600" cy="1230313"/>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normAutofit fontScale="85000" lnSpcReduction="20000"/>
          </a:bodyPr>
          <a:lstStyle/>
          <a:p>
            <a:pPr>
              <a:defRPr/>
            </a:pPr>
            <a:fld id="{167FD308-F4FE-4B82-8FD9-E35899142DD0}" type="slidenum">
              <a:rPr lang="en-US" altLang="ja-JP"/>
              <a:pPr>
                <a:defRPr/>
              </a:pPr>
              <a:t>4</a:t>
            </a:fld>
            <a:endParaRPr lang="en-US" altLang="ja-JP"/>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テキスト ボックス 1"/>
          <p:cNvSpPr>
            <a:spLocks noGrp="1" noChangeArrowheads="1"/>
          </p:cNvSpPr>
          <p:nvPr>
            <p:ph type="title"/>
          </p:nvPr>
        </p:nvSpPr>
        <p:spPr>
          <a:xfrm>
            <a:off x="1423988" y="504825"/>
            <a:ext cx="8832850" cy="646113"/>
          </a:xfrm>
        </p:spPr>
        <p:txBody>
          <a:bodyPr>
            <a:spAutoFit/>
          </a:bodyPr>
          <a:lstStyle/>
          <a:p>
            <a:pPr eaLnBrk="1" hangingPunct="1"/>
            <a:r>
              <a:rPr lang="ja-JP" altLang="en-US" smtClean="0">
                <a:latin typeface="ＭＳ Ｐゴシック" charset="-128"/>
                <a:ea typeface="ＭＳ Ｐゴシック" charset="-128"/>
              </a:rPr>
              <a:t>特許マップの必要性</a:t>
            </a:r>
          </a:p>
        </p:txBody>
      </p:sp>
      <p:sp>
        <p:nvSpPr>
          <p:cNvPr id="33794"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rPr>
              <a:t>４－２</a:t>
            </a:r>
          </a:p>
        </p:txBody>
      </p:sp>
      <p:sp>
        <p:nvSpPr>
          <p:cNvPr id="7" name="正方形/長方形 6"/>
          <p:cNvSpPr/>
          <p:nvPr/>
        </p:nvSpPr>
        <p:spPr>
          <a:xfrm>
            <a:off x="490538" y="1628775"/>
            <a:ext cx="8999537" cy="738188"/>
          </a:xfrm>
          <a:prstGeom prst="rect">
            <a:avLst/>
          </a:prstGeom>
          <a:solidFill>
            <a:schemeClr val="accent2">
              <a:lumMod val="20000"/>
              <a:lumOff val="80000"/>
            </a:schemeClr>
          </a:solidFill>
        </p:spPr>
        <p:txBody>
          <a:bodyPr>
            <a:spAutoFit/>
          </a:bodyPr>
          <a:lstStyle/>
          <a:p>
            <a:pPr eaLnBrk="0" hangingPunct="0">
              <a:spcBef>
                <a:spcPts val="700"/>
              </a:spcBef>
              <a:buClr>
                <a:srgbClr val="FEB80A"/>
              </a:buClr>
              <a:buSzPct val="60000"/>
              <a:defRPr/>
            </a:pPr>
            <a:r>
              <a:rPr lang="ja-JP" altLang="en-US" sz="1400" dirty="0">
                <a:solidFill>
                  <a:prstClr val="black"/>
                </a:solidFill>
                <a:latin typeface="ＭＳ Ｐゴシック" pitchFamily="50" charset="-128"/>
                <a:ea typeface="ＭＳ Ｐゴシック" pitchFamily="50" charset="-128"/>
              </a:rPr>
              <a:t>しかしながら、これまでに蓄積された特許情報の量は膨大であり、そのすべてについて、そのまま利用することは効率的でない。そこで、それぞれの利用目的に応じて特許情報を収集し、分析し、加工･整理することにより、視覚的に受け入れられるものとすることが行われている。</a:t>
            </a:r>
            <a:endParaRPr lang="en-US" altLang="ja-JP" sz="1400" dirty="0">
              <a:solidFill>
                <a:prstClr val="black"/>
              </a:solidFill>
              <a:latin typeface="ＭＳ Ｐゴシック" pitchFamily="50" charset="-128"/>
              <a:ea typeface="ＭＳ Ｐゴシック" pitchFamily="50" charset="-128"/>
            </a:endParaRPr>
          </a:p>
        </p:txBody>
      </p:sp>
      <p:pic>
        <p:nvPicPr>
          <p:cNvPr id="33796" name="Picture 2"/>
          <p:cNvPicPr>
            <a:picLocks noChangeAspect="1" noChangeArrowheads="1"/>
          </p:cNvPicPr>
          <p:nvPr/>
        </p:nvPicPr>
        <p:blipFill>
          <a:blip r:embed="rId3"/>
          <a:srcRect/>
          <a:stretch>
            <a:fillRect/>
          </a:stretch>
        </p:blipFill>
        <p:spPr bwMode="auto">
          <a:xfrm>
            <a:off x="7113588" y="2492375"/>
            <a:ext cx="2089150" cy="1306513"/>
          </a:xfrm>
          <a:prstGeom prst="rect">
            <a:avLst/>
          </a:prstGeom>
          <a:noFill/>
          <a:ln w="9525">
            <a:noFill/>
            <a:miter lim="800000"/>
            <a:headEnd/>
            <a:tailEnd/>
          </a:ln>
        </p:spPr>
      </p:pic>
      <p:pic>
        <p:nvPicPr>
          <p:cNvPr id="33797" name="Picture 3"/>
          <p:cNvPicPr>
            <a:picLocks noChangeAspect="1" noChangeArrowheads="1"/>
          </p:cNvPicPr>
          <p:nvPr/>
        </p:nvPicPr>
        <p:blipFill>
          <a:blip r:embed="rId4"/>
          <a:srcRect/>
          <a:stretch>
            <a:fillRect/>
          </a:stretch>
        </p:blipFill>
        <p:spPr bwMode="auto">
          <a:xfrm>
            <a:off x="273050" y="2420938"/>
            <a:ext cx="1987550" cy="1223962"/>
          </a:xfrm>
          <a:prstGeom prst="rect">
            <a:avLst/>
          </a:prstGeom>
          <a:noFill/>
          <a:ln w="9525">
            <a:noFill/>
            <a:miter lim="800000"/>
            <a:headEnd/>
            <a:tailEnd/>
          </a:ln>
        </p:spPr>
      </p:pic>
      <p:pic>
        <p:nvPicPr>
          <p:cNvPr id="33798" name="Picture 4"/>
          <p:cNvPicPr>
            <a:picLocks noChangeAspect="1" noChangeArrowheads="1"/>
          </p:cNvPicPr>
          <p:nvPr/>
        </p:nvPicPr>
        <p:blipFill>
          <a:blip r:embed="rId5"/>
          <a:srcRect/>
          <a:stretch>
            <a:fillRect/>
          </a:stretch>
        </p:blipFill>
        <p:spPr bwMode="auto">
          <a:xfrm>
            <a:off x="2209800" y="3090863"/>
            <a:ext cx="1597025" cy="1079500"/>
          </a:xfrm>
          <a:prstGeom prst="rect">
            <a:avLst/>
          </a:prstGeom>
          <a:noFill/>
          <a:ln w="9525">
            <a:noFill/>
            <a:miter lim="800000"/>
            <a:headEnd/>
            <a:tailEnd/>
          </a:ln>
        </p:spPr>
      </p:pic>
      <p:sp>
        <p:nvSpPr>
          <p:cNvPr id="8" name="右矢印 7"/>
          <p:cNvSpPr/>
          <p:nvPr/>
        </p:nvSpPr>
        <p:spPr>
          <a:xfrm>
            <a:off x="4160838" y="2852738"/>
            <a:ext cx="2592387" cy="777875"/>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爆発 1 8"/>
          <p:cNvSpPr/>
          <p:nvPr/>
        </p:nvSpPr>
        <p:spPr>
          <a:xfrm>
            <a:off x="4521200" y="2492375"/>
            <a:ext cx="1727200" cy="1306513"/>
          </a:xfrm>
          <a:prstGeom prst="irregularSeal1">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ＭＳ Ｐゴシック" pitchFamily="50" charset="-128"/>
                <a:ea typeface="ＭＳ Ｐゴシック" pitchFamily="50" charset="-128"/>
              </a:rPr>
              <a:t>事業の成功</a:t>
            </a:r>
          </a:p>
        </p:txBody>
      </p:sp>
      <p:sp>
        <p:nvSpPr>
          <p:cNvPr id="10" name="上矢印吹き出し 9"/>
          <p:cNvSpPr/>
          <p:nvPr/>
        </p:nvSpPr>
        <p:spPr>
          <a:xfrm>
            <a:off x="273050" y="3630613"/>
            <a:ext cx="9432925" cy="3038475"/>
          </a:xfrm>
          <a:prstGeom prst="upArrowCallout">
            <a:avLst>
              <a:gd name="adj1" fmla="val 25868"/>
              <a:gd name="adj2" fmla="val 25000"/>
              <a:gd name="adj3" fmla="val 16320"/>
              <a:gd name="adj4" fmla="val 73698"/>
            </a:avLst>
          </a:prstGeom>
          <a:solidFill>
            <a:schemeClr val="bg1">
              <a:lumMod val="9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3802" name="Picture 5"/>
          <p:cNvPicPr>
            <a:picLocks noChangeAspect="1" noChangeArrowheads="1"/>
          </p:cNvPicPr>
          <p:nvPr/>
        </p:nvPicPr>
        <p:blipFill>
          <a:blip r:embed="rId6"/>
          <a:srcRect/>
          <a:stretch>
            <a:fillRect/>
          </a:stretch>
        </p:blipFill>
        <p:spPr bwMode="auto">
          <a:xfrm>
            <a:off x="3867150" y="4724400"/>
            <a:ext cx="2401888" cy="1508125"/>
          </a:xfrm>
          <a:prstGeom prst="rect">
            <a:avLst/>
          </a:prstGeom>
          <a:noFill/>
          <a:ln w="9525">
            <a:noFill/>
            <a:miter lim="800000"/>
            <a:headEnd/>
            <a:tailEnd/>
          </a:ln>
        </p:spPr>
      </p:pic>
      <p:sp>
        <p:nvSpPr>
          <p:cNvPr id="13" name="角丸四角形 12"/>
          <p:cNvSpPr/>
          <p:nvPr/>
        </p:nvSpPr>
        <p:spPr>
          <a:xfrm>
            <a:off x="704850" y="4508500"/>
            <a:ext cx="2447925" cy="865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ＭＳ Ｐゴシック" pitchFamily="50" charset="-128"/>
                <a:ea typeface="ＭＳ Ｐゴシック" pitchFamily="50" charset="-128"/>
              </a:rPr>
              <a:t>自社開発方向性を評価する必要がある。</a:t>
            </a:r>
          </a:p>
        </p:txBody>
      </p:sp>
      <p:sp>
        <p:nvSpPr>
          <p:cNvPr id="18" name="角丸四角形 17"/>
          <p:cNvSpPr/>
          <p:nvPr/>
        </p:nvSpPr>
        <p:spPr>
          <a:xfrm>
            <a:off x="704850" y="5541963"/>
            <a:ext cx="2447925" cy="863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ＭＳ Ｐゴシック" pitchFamily="50" charset="-128"/>
                <a:ea typeface="ＭＳ Ｐゴシック" pitchFamily="50" charset="-128"/>
              </a:rPr>
              <a:t>新規事業は市場ニーズとマッチしているか？</a:t>
            </a:r>
          </a:p>
        </p:txBody>
      </p:sp>
      <p:sp>
        <p:nvSpPr>
          <p:cNvPr id="19" name="角丸四角形 18"/>
          <p:cNvSpPr/>
          <p:nvPr/>
        </p:nvSpPr>
        <p:spPr>
          <a:xfrm>
            <a:off x="6753225" y="4508500"/>
            <a:ext cx="2449513" cy="865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ＭＳ Ｐゴシック" pitchFamily="50" charset="-128"/>
                <a:ea typeface="ＭＳ Ｐゴシック" pitchFamily="50" charset="-128"/>
              </a:rPr>
              <a:t>競合他社はどのような特許権を持っているか？</a:t>
            </a:r>
          </a:p>
        </p:txBody>
      </p:sp>
      <p:sp>
        <p:nvSpPr>
          <p:cNvPr id="20" name="角丸四角形 19"/>
          <p:cNvSpPr/>
          <p:nvPr/>
        </p:nvSpPr>
        <p:spPr>
          <a:xfrm>
            <a:off x="6762750" y="5589588"/>
            <a:ext cx="2449513" cy="863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ＭＳ Ｐゴシック" pitchFamily="50" charset="-128"/>
                <a:ea typeface="ＭＳ Ｐゴシック" pitchFamily="50" charset="-128"/>
              </a:rPr>
              <a:t>訴訟に巻き込まれたらどのようにするか？</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38892029-5013-4D94-A31F-B02A521A25A5}" type="slidenum">
              <a:rPr lang="en-US" altLang="ja-JP"/>
              <a:pPr>
                <a:defRPr/>
              </a:pPr>
              <a:t>5</a:t>
            </a:fld>
            <a:endParaRPr lang="en-US" altLang="ja-JP"/>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p:cNvSpPr>
          <p:nvPr>
            <p:ph type="body" idx="4294967295"/>
          </p:nvPr>
        </p:nvSpPr>
        <p:spPr>
          <a:xfrm>
            <a:off x="2936875" y="1773238"/>
            <a:ext cx="6911975" cy="4525962"/>
          </a:xfrm>
          <a:ln>
            <a:solidFill>
              <a:schemeClr val="accent2"/>
            </a:solidFill>
          </a:ln>
        </p:spPr>
        <p:txBody>
          <a:bodyPr/>
          <a:lstStyle/>
          <a:p>
            <a:pPr>
              <a:buFont typeface="Wingdings" pitchFamily="2" charset="2"/>
              <a:buNone/>
            </a:pPr>
            <a:r>
              <a:rPr lang="ja-JP" altLang="en-US" sz="2000" smtClean="0">
                <a:latin typeface="ＭＳ Ｐゴシック" charset="-128"/>
                <a:ea typeface="ＭＳ Ｐゴシック" charset="-128"/>
              </a:rPr>
              <a:t>４－１　特許マップとは</a:t>
            </a:r>
            <a:endParaRPr lang="en-US" altLang="ja-JP" sz="2000" smtClean="0">
              <a:latin typeface="ＭＳ Ｐゴシック" charset="-128"/>
              <a:ea typeface="ＭＳ Ｐゴシック" charset="-128"/>
            </a:endParaRPr>
          </a:p>
          <a:p>
            <a:pPr>
              <a:buFont typeface="Wingdings" pitchFamily="2" charset="2"/>
              <a:buNone/>
            </a:pPr>
            <a:r>
              <a:rPr lang="ja-JP" altLang="en-US" sz="2000" smtClean="0">
                <a:solidFill>
                  <a:srgbClr val="000000"/>
                </a:solidFill>
                <a:latin typeface="ＭＳ Ｐゴシック" charset="-128"/>
                <a:ea typeface="ＭＳ Ｐゴシック" charset="-128"/>
              </a:rPr>
              <a:t>４－２　特許マップの必要性</a:t>
            </a:r>
            <a:endParaRPr lang="en-US" altLang="ja-JP" sz="2000" smtClean="0">
              <a:solidFill>
                <a:srgbClr val="000000"/>
              </a:solidFill>
              <a:latin typeface="ＭＳ Ｐゴシック" charset="-128"/>
              <a:ea typeface="ＭＳ Ｐゴシック" charset="-128"/>
            </a:endParaRPr>
          </a:p>
          <a:p>
            <a:pPr>
              <a:buFont typeface="Wingdings" pitchFamily="2" charset="2"/>
              <a:buNone/>
            </a:pPr>
            <a:r>
              <a:rPr lang="ja-JP" altLang="en-US" sz="2000" smtClean="0">
                <a:solidFill>
                  <a:srgbClr val="FF0000"/>
                </a:solidFill>
                <a:latin typeface="ＭＳ Ｐゴシック" charset="-128"/>
                <a:ea typeface="ＭＳ Ｐゴシック" charset="-128"/>
              </a:rPr>
              <a:t>４－３　特許マップの作成</a:t>
            </a:r>
            <a:endParaRPr lang="en-US" altLang="ja-JP" sz="2000" smtClean="0">
              <a:solidFill>
                <a:srgbClr val="FF0000"/>
              </a:solidFill>
              <a:latin typeface="ＭＳ Ｐゴシック" charset="-128"/>
              <a:ea typeface="ＭＳ Ｐゴシック" charset="-128"/>
            </a:endParaRPr>
          </a:p>
          <a:p>
            <a:pPr>
              <a:buFont typeface="Wingdings" pitchFamily="2" charset="2"/>
              <a:buNone/>
            </a:pPr>
            <a:r>
              <a:rPr lang="ja-JP" altLang="en-US" sz="2000" smtClean="0">
                <a:latin typeface="ＭＳ Ｐゴシック" charset="-128"/>
                <a:ea typeface="ＭＳ Ｐゴシック" charset="-128"/>
              </a:rPr>
              <a:t>４－４　特許マップ活用</a:t>
            </a:r>
          </a:p>
        </p:txBody>
      </p:sp>
      <p:pic>
        <p:nvPicPr>
          <p:cNvPr id="35842"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35843" name="タイトル 1"/>
          <p:cNvSpPr>
            <a:spLocks noGrp="1"/>
          </p:cNvSpPr>
          <p:nvPr>
            <p:ph type="title" idx="4294967295"/>
          </p:nvPr>
        </p:nvSpPr>
        <p:spPr>
          <a:xfrm>
            <a:off x="920750" y="333375"/>
            <a:ext cx="8832850" cy="990600"/>
          </a:xfrm>
        </p:spPr>
        <p:txBody>
          <a:bodyPr/>
          <a:lstStyle/>
          <a:p>
            <a:r>
              <a:rPr lang="ja-JP" altLang="en-US" smtClean="0">
                <a:latin typeface="ＭＳ Ｐゴシック" charset="-128"/>
                <a:ea typeface="ＭＳ Ｐゴシック" charset="-128"/>
              </a:rPr>
              <a:t>　目次</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7A23C618-E9B1-4136-8C7D-BA62B18E27F5}" type="slidenum">
              <a:rPr lang="en-US" altLang="ja-JP"/>
              <a:pPr>
                <a:defRPr/>
              </a:pPr>
              <a:t>6</a:t>
            </a:fld>
            <a:endParaRPr lang="en-US" altLang="ja-JP"/>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タイトル 1"/>
          <p:cNvSpPr>
            <a:spLocks noGrp="1"/>
          </p:cNvSpPr>
          <p:nvPr>
            <p:ph type="title"/>
          </p:nvPr>
        </p:nvSpPr>
        <p:spPr>
          <a:xfrm>
            <a:off x="1160463" y="277813"/>
            <a:ext cx="8832850" cy="990600"/>
          </a:xfrm>
        </p:spPr>
        <p:txBody>
          <a:bodyPr/>
          <a:lstStyle/>
          <a:p>
            <a:r>
              <a:rPr lang="ja-JP" altLang="en-US" smtClean="0">
                <a:latin typeface="ＭＳ Ｐゴシック" charset="-128"/>
                <a:ea typeface="ＭＳ Ｐゴシック" charset="-128"/>
              </a:rPr>
              <a:t>特許マップの作成</a:t>
            </a:r>
          </a:p>
        </p:txBody>
      </p:sp>
      <p:graphicFrame>
        <p:nvGraphicFramePr>
          <p:cNvPr id="4" name="図表 3"/>
          <p:cNvGraphicFramePr/>
          <p:nvPr/>
        </p:nvGraphicFramePr>
        <p:xfrm>
          <a:off x="1208584" y="2324791"/>
          <a:ext cx="7776864" cy="4114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891" name="Picture 3"/>
          <p:cNvPicPr>
            <a:picLocks noChangeAspect="1" noChangeArrowheads="1"/>
          </p:cNvPicPr>
          <p:nvPr/>
        </p:nvPicPr>
        <p:blipFill>
          <a:blip r:embed="rId7"/>
          <a:srcRect/>
          <a:stretch>
            <a:fillRect/>
          </a:stretch>
        </p:blipFill>
        <p:spPr bwMode="auto">
          <a:xfrm>
            <a:off x="3800475" y="1557338"/>
            <a:ext cx="2320925" cy="1449387"/>
          </a:xfrm>
          <a:prstGeom prst="rect">
            <a:avLst/>
          </a:prstGeom>
          <a:noFill/>
          <a:ln w="9525">
            <a:noFill/>
            <a:miter lim="800000"/>
            <a:headEnd/>
            <a:tailEnd/>
          </a:ln>
        </p:spPr>
      </p:pic>
      <p:pic>
        <p:nvPicPr>
          <p:cNvPr id="37892" name="Picture 4"/>
          <p:cNvPicPr>
            <a:picLocks noChangeAspect="1" noChangeArrowheads="1"/>
          </p:cNvPicPr>
          <p:nvPr/>
        </p:nvPicPr>
        <p:blipFill>
          <a:blip r:embed="rId8"/>
          <a:srcRect/>
          <a:stretch>
            <a:fillRect/>
          </a:stretch>
        </p:blipFill>
        <p:spPr bwMode="auto">
          <a:xfrm>
            <a:off x="488950" y="1525588"/>
            <a:ext cx="2376488" cy="1481137"/>
          </a:xfrm>
          <a:prstGeom prst="rect">
            <a:avLst/>
          </a:prstGeom>
          <a:noFill/>
          <a:ln w="9525">
            <a:noFill/>
            <a:miter lim="800000"/>
            <a:headEnd/>
            <a:tailEnd/>
          </a:ln>
        </p:spPr>
      </p:pic>
      <p:pic>
        <p:nvPicPr>
          <p:cNvPr id="37893" name="Picture 5"/>
          <p:cNvPicPr>
            <a:picLocks noChangeAspect="1" noChangeArrowheads="1"/>
          </p:cNvPicPr>
          <p:nvPr/>
        </p:nvPicPr>
        <p:blipFill>
          <a:blip r:embed="rId9"/>
          <a:srcRect/>
          <a:stretch>
            <a:fillRect/>
          </a:stretch>
        </p:blipFill>
        <p:spPr bwMode="auto">
          <a:xfrm>
            <a:off x="7400925" y="1677988"/>
            <a:ext cx="1928813" cy="1206500"/>
          </a:xfrm>
          <a:prstGeom prst="rect">
            <a:avLst/>
          </a:prstGeom>
          <a:noFill/>
          <a:ln w="9525">
            <a:noFill/>
            <a:miter lim="800000"/>
            <a:headEnd/>
            <a:tailEnd/>
          </a:ln>
        </p:spPr>
      </p:pic>
      <p:pic>
        <p:nvPicPr>
          <p:cNvPr id="37894" name="Picture 6"/>
          <p:cNvPicPr>
            <a:picLocks noChangeAspect="1" noChangeArrowheads="1"/>
          </p:cNvPicPr>
          <p:nvPr/>
        </p:nvPicPr>
        <p:blipFill>
          <a:blip r:embed="rId10"/>
          <a:srcRect/>
          <a:stretch>
            <a:fillRect/>
          </a:stretch>
        </p:blipFill>
        <p:spPr bwMode="auto">
          <a:xfrm>
            <a:off x="7689850" y="5621338"/>
            <a:ext cx="1800225" cy="1138237"/>
          </a:xfrm>
          <a:prstGeom prst="rect">
            <a:avLst/>
          </a:prstGeom>
          <a:noFill/>
          <a:ln w="9525">
            <a:noFill/>
            <a:miter lim="800000"/>
            <a:headEnd/>
            <a:tailEnd/>
          </a:ln>
        </p:spPr>
      </p:pic>
      <p:pic>
        <p:nvPicPr>
          <p:cNvPr id="37895" name="Picture 7"/>
          <p:cNvPicPr>
            <a:picLocks noChangeAspect="1" noChangeArrowheads="1"/>
          </p:cNvPicPr>
          <p:nvPr/>
        </p:nvPicPr>
        <p:blipFill>
          <a:blip r:embed="rId11"/>
          <a:srcRect/>
          <a:stretch>
            <a:fillRect/>
          </a:stretch>
        </p:blipFill>
        <p:spPr bwMode="auto">
          <a:xfrm>
            <a:off x="3944938" y="5756275"/>
            <a:ext cx="1722437" cy="1060450"/>
          </a:xfrm>
          <a:prstGeom prst="rect">
            <a:avLst/>
          </a:prstGeom>
          <a:noFill/>
          <a:ln w="9525">
            <a:noFill/>
            <a:miter lim="800000"/>
            <a:headEnd/>
            <a:tailEnd/>
          </a:ln>
        </p:spPr>
      </p:pic>
      <p:pic>
        <p:nvPicPr>
          <p:cNvPr id="37896" name="Picture 8"/>
          <p:cNvPicPr>
            <a:picLocks noChangeAspect="1" noChangeArrowheads="1"/>
          </p:cNvPicPr>
          <p:nvPr/>
        </p:nvPicPr>
        <p:blipFill>
          <a:blip r:embed="rId12"/>
          <a:srcRect/>
          <a:stretch>
            <a:fillRect/>
          </a:stretch>
        </p:blipFill>
        <p:spPr bwMode="auto">
          <a:xfrm>
            <a:off x="273050" y="5621338"/>
            <a:ext cx="1871663" cy="1160462"/>
          </a:xfrm>
          <a:prstGeom prst="rect">
            <a:avLst/>
          </a:prstGeom>
          <a:noFill/>
          <a:ln w="9525">
            <a:noFill/>
            <a:miter lim="800000"/>
            <a:headEnd/>
            <a:tailEnd/>
          </a:ln>
        </p:spPr>
      </p:pic>
      <p:sp>
        <p:nvSpPr>
          <p:cNvPr id="37897"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t>４－３</a:t>
            </a:r>
          </a:p>
        </p:txBody>
      </p:sp>
      <p:sp>
        <p:nvSpPr>
          <p:cNvPr id="3" name="スライド番号プレースホルダー 2"/>
          <p:cNvSpPr>
            <a:spLocks noGrp="1"/>
          </p:cNvSpPr>
          <p:nvPr>
            <p:ph type="sldNum" sz="quarter" idx="12"/>
          </p:nvPr>
        </p:nvSpPr>
        <p:spPr/>
        <p:txBody>
          <a:bodyPr>
            <a:normAutofit fontScale="85000" lnSpcReduction="20000"/>
          </a:bodyPr>
          <a:lstStyle/>
          <a:p>
            <a:pPr>
              <a:defRPr/>
            </a:pPr>
            <a:fld id="{FC970158-9568-4F9D-9004-19A56B85D66E}" type="slidenum">
              <a:rPr lang="en-US" altLang="ja-JP"/>
              <a:pPr>
                <a:defRPr/>
              </a:pPr>
              <a:t>7</a:t>
            </a:fld>
            <a:endParaRPr lang="en-US" altLang="ja-JP"/>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コンテンツ プレースホルダー 2"/>
          <p:cNvSpPr>
            <a:spLocks noGrp="1"/>
          </p:cNvSpPr>
          <p:nvPr>
            <p:ph sz="quarter" idx="1"/>
          </p:nvPr>
        </p:nvSpPr>
        <p:spPr>
          <a:xfrm>
            <a:off x="663575" y="1600200"/>
            <a:ext cx="8832850" cy="4495800"/>
          </a:xfrm>
        </p:spPr>
        <p:txBody>
          <a:bodyPr/>
          <a:lstStyle/>
          <a:p>
            <a:r>
              <a:rPr lang="ja-JP" altLang="en-US" smtClean="0">
                <a:latin typeface="ＭＳ Ｐゴシック" charset="-128"/>
                <a:ea typeface="ＭＳ Ｐゴシック" charset="-128"/>
              </a:rPr>
              <a:t>目的の明確化</a:t>
            </a:r>
          </a:p>
        </p:txBody>
      </p:sp>
      <p:sp>
        <p:nvSpPr>
          <p:cNvPr id="4" name="角丸四角形 3"/>
          <p:cNvSpPr/>
          <p:nvPr/>
        </p:nvSpPr>
        <p:spPr>
          <a:xfrm>
            <a:off x="450850" y="2205038"/>
            <a:ext cx="5006975" cy="13684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ＭＳ Ｐゴシック" pitchFamily="50" charset="-128"/>
                <a:ea typeface="ＭＳ Ｐゴシック" pitchFamily="50" charset="-128"/>
              </a:rPr>
              <a:t>目的の明確化</a:t>
            </a:r>
            <a:endParaRPr lang="en-US" altLang="ja-JP"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・出願件数推移を見たい</a:t>
            </a:r>
            <a:endParaRPr lang="en-US" altLang="ja-JP" sz="1600"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・上位出願人を知りたい</a:t>
            </a:r>
            <a:endParaRPr lang="en-US" altLang="ja-JP" sz="1600"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・関連特許の変遷を知りたい</a:t>
            </a:r>
            <a:endParaRPr lang="en-US" altLang="ja-JP" sz="1600"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・その他</a:t>
            </a:r>
          </a:p>
        </p:txBody>
      </p:sp>
      <p:sp>
        <p:nvSpPr>
          <p:cNvPr id="7" name="角丸四角形 6"/>
          <p:cNvSpPr/>
          <p:nvPr/>
        </p:nvSpPr>
        <p:spPr>
          <a:xfrm>
            <a:off x="450850" y="3789363"/>
            <a:ext cx="5006975" cy="1295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ＭＳ Ｐゴシック" pitchFamily="50" charset="-128"/>
                <a:ea typeface="ＭＳ Ｐゴシック" pitchFamily="50" charset="-128"/>
              </a:rPr>
              <a:t>用途の明確化</a:t>
            </a:r>
            <a:endParaRPr lang="en-US" altLang="ja-JP"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・グラフ化の必要性の有無・データで保持</a:t>
            </a:r>
          </a:p>
        </p:txBody>
      </p:sp>
      <p:sp>
        <p:nvSpPr>
          <p:cNvPr id="8" name="角丸四角形 7"/>
          <p:cNvSpPr/>
          <p:nvPr/>
        </p:nvSpPr>
        <p:spPr>
          <a:xfrm>
            <a:off x="481013" y="5287963"/>
            <a:ext cx="4976812" cy="12969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ＭＳ Ｐゴシック" pitchFamily="50" charset="-128"/>
                <a:ea typeface="ＭＳ Ｐゴシック" pitchFamily="50" charset="-128"/>
              </a:rPr>
              <a:t>報告対象者の明確化</a:t>
            </a:r>
            <a:endParaRPr lang="en-US" altLang="ja-JP"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・研究者</a:t>
            </a:r>
            <a:r>
              <a:rPr lang="en-US" altLang="ja-JP" sz="1600" dirty="0">
                <a:solidFill>
                  <a:schemeClr val="tx1"/>
                </a:solidFill>
                <a:latin typeface="ＭＳ Ｐゴシック" pitchFamily="50" charset="-128"/>
                <a:ea typeface="ＭＳ Ｐゴシック" pitchFamily="50" charset="-128"/>
              </a:rPr>
              <a:t>/</a:t>
            </a:r>
            <a:r>
              <a:rPr lang="ja-JP" altLang="en-US" sz="1600" dirty="0">
                <a:solidFill>
                  <a:schemeClr val="tx1"/>
                </a:solidFill>
                <a:latin typeface="ＭＳ Ｐゴシック" pitchFamily="50" charset="-128"/>
                <a:ea typeface="ＭＳ Ｐゴシック" pitchFamily="50" charset="-128"/>
              </a:rPr>
              <a:t>技術者</a:t>
            </a:r>
            <a:endParaRPr lang="en-US" altLang="ja-JP" sz="1600"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・経営者</a:t>
            </a:r>
            <a:endParaRPr lang="en-US" altLang="ja-JP" sz="1600" dirty="0">
              <a:solidFill>
                <a:schemeClr val="tx1"/>
              </a:solidFill>
              <a:latin typeface="ＭＳ Ｐゴシック" pitchFamily="50" charset="-128"/>
              <a:ea typeface="ＭＳ Ｐゴシック" pitchFamily="50" charset="-128"/>
            </a:endParaRPr>
          </a:p>
          <a:p>
            <a:pPr>
              <a:defRPr/>
            </a:pPr>
            <a:r>
              <a:rPr lang="ja-JP" altLang="en-US" sz="1600" dirty="0">
                <a:solidFill>
                  <a:schemeClr val="tx1"/>
                </a:solidFill>
                <a:latin typeface="ＭＳ Ｐゴシック" pitchFamily="50" charset="-128"/>
                <a:ea typeface="ＭＳ Ｐゴシック" pitchFamily="50" charset="-128"/>
              </a:rPr>
              <a:t>・自身</a:t>
            </a:r>
          </a:p>
        </p:txBody>
      </p:sp>
      <p:pic>
        <p:nvPicPr>
          <p:cNvPr id="39941" name="Picture 3"/>
          <p:cNvPicPr>
            <a:picLocks noChangeAspect="1" noChangeArrowheads="1"/>
          </p:cNvPicPr>
          <p:nvPr/>
        </p:nvPicPr>
        <p:blipFill>
          <a:blip r:embed="rId3"/>
          <a:srcRect/>
          <a:stretch>
            <a:fillRect/>
          </a:stretch>
        </p:blipFill>
        <p:spPr bwMode="auto">
          <a:xfrm>
            <a:off x="6753225" y="4652963"/>
            <a:ext cx="2905125" cy="1779587"/>
          </a:xfrm>
          <a:prstGeom prst="rect">
            <a:avLst/>
          </a:prstGeom>
          <a:noFill/>
          <a:ln w="9525">
            <a:noFill/>
            <a:miter lim="800000"/>
            <a:headEnd/>
            <a:tailEnd/>
          </a:ln>
        </p:spPr>
      </p:pic>
      <p:pic>
        <p:nvPicPr>
          <p:cNvPr id="39942" name="Picture 4"/>
          <p:cNvPicPr>
            <a:picLocks noChangeAspect="1" noChangeArrowheads="1"/>
          </p:cNvPicPr>
          <p:nvPr/>
        </p:nvPicPr>
        <p:blipFill>
          <a:blip r:embed="rId4"/>
          <a:srcRect/>
          <a:stretch>
            <a:fillRect/>
          </a:stretch>
        </p:blipFill>
        <p:spPr bwMode="auto">
          <a:xfrm>
            <a:off x="6753225" y="2205038"/>
            <a:ext cx="3184525" cy="1965325"/>
          </a:xfrm>
          <a:prstGeom prst="rect">
            <a:avLst/>
          </a:prstGeom>
          <a:noFill/>
          <a:ln w="9525">
            <a:noFill/>
            <a:miter lim="800000"/>
            <a:headEnd/>
            <a:tailEnd/>
          </a:ln>
        </p:spPr>
      </p:pic>
      <p:sp>
        <p:nvSpPr>
          <p:cNvPr id="39943"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t>４－３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0B922F08-5DBC-425C-9C0E-B61BD9C98B25}" type="slidenum">
              <a:rPr lang="en-US" altLang="ja-JP"/>
              <a:pPr>
                <a:defRPr/>
              </a:pPr>
              <a:t>8</a:t>
            </a:fld>
            <a:endParaRPr lang="en-US" altLang="ja-JP"/>
          </a:p>
        </p:txBody>
      </p:sp>
      <p:sp>
        <p:nvSpPr>
          <p:cNvPr id="39945" name="タイトル 1"/>
          <p:cNvSpPr>
            <a:spLocks noGrp="1"/>
          </p:cNvSpPr>
          <p:nvPr>
            <p:ph type="title"/>
          </p:nvPr>
        </p:nvSpPr>
        <p:spPr>
          <a:xfrm>
            <a:off x="1160463" y="277813"/>
            <a:ext cx="8832850" cy="990600"/>
          </a:xfrm>
        </p:spPr>
        <p:txBody>
          <a:bodyPr/>
          <a:lstStyle/>
          <a:p>
            <a:r>
              <a:rPr lang="ja-JP" altLang="en-US" smtClean="0">
                <a:latin typeface="ＭＳ Ｐゴシック" charset="-128"/>
                <a:ea typeface="ＭＳ Ｐゴシック" charset="-128"/>
              </a:rPr>
              <a:t>特許マップの作成</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sz="quarter" idx="1"/>
          </p:nvPr>
        </p:nvGraphicFramePr>
        <p:xfrm>
          <a:off x="273050" y="2276475"/>
          <a:ext cx="5040313" cy="4418013"/>
        </p:xfrm>
        <a:graphic>
          <a:graphicData uri="http://schemas.openxmlformats.org/drawingml/2006/table">
            <a:tbl>
              <a:tblPr firstRow="1" bandRow="1">
                <a:tableStyleId>{5C22544A-7EE6-4342-B048-85BDC9FD1C3A}</a:tableStyleId>
              </a:tblPr>
              <a:tblGrid>
                <a:gridCol w="2520280"/>
                <a:gridCol w="2520280"/>
              </a:tblGrid>
              <a:tr h="434515">
                <a:tc gridSpan="2">
                  <a:txBody>
                    <a:bodyPr/>
                    <a:lstStyle/>
                    <a:p>
                      <a:pPr algn="ctr"/>
                      <a:r>
                        <a:rPr lang="ja-JP" altLang="en-US" sz="2000" dirty="0" smtClean="0">
                          <a:solidFill>
                            <a:schemeClr val="tx1"/>
                          </a:solidFill>
                          <a:latin typeface="ＭＳ Ｐゴシック" pitchFamily="50" charset="-128"/>
                          <a:ea typeface="ＭＳ Ｐゴシック" pitchFamily="50" charset="-128"/>
                        </a:rPr>
                        <a:t>代表的な特許マップの利用目的</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dirty="0"/>
                    </a:p>
                  </a:txBody>
                  <a:tcPr/>
                </a:tc>
              </a:tr>
              <a:tr h="273620">
                <a:tc rowSpan="5">
                  <a:txBody>
                    <a:bodyPr/>
                    <a:lstStyle/>
                    <a:p>
                      <a:pPr algn="ctr"/>
                      <a:endParaRPr lang="en-US" altLang="ja-JP" sz="1600" dirty="0" smtClean="0">
                        <a:latin typeface="ＭＳ Ｐゴシック" pitchFamily="50" charset="-128"/>
                        <a:ea typeface="ＭＳ Ｐゴシック" pitchFamily="50" charset="-128"/>
                      </a:endParaRPr>
                    </a:p>
                    <a:p>
                      <a:pPr algn="ctr"/>
                      <a:endParaRPr lang="en-US" altLang="ja-JP" sz="1600" dirty="0" smtClean="0">
                        <a:latin typeface="ＭＳ Ｐゴシック" pitchFamily="50" charset="-128"/>
                        <a:ea typeface="ＭＳ Ｐゴシック" pitchFamily="50" charset="-128"/>
                      </a:endParaRPr>
                    </a:p>
                    <a:p>
                      <a:pPr algn="ctr"/>
                      <a:r>
                        <a:rPr lang="ja-JP" altLang="en-US" sz="1600" dirty="0" smtClean="0">
                          <a:latin typeface="ＭＳ Ｐゴシック" pitchFamily="50" charset="-128"/>
                          <a:ea typeface="ＭＳ Ｐゴシック" pitchFamily="50" charset="-128"/>
                        </a:rPr>
                        <a:t>技術開発の方向の分析</a:t>
                      </a:r>
                    </a:p>
                    <a:p>
                      <a:endParaRPr kumimoji="1" lang="ja-JP" altLang="en-US" sz="1600" dirty="0">
                        <a:latin typeface="ＭＳ Ｐゴシック" pitchFamily="50" charset="-128"/>
                        <a:ea typeface="ＭＳ Ｐゴシック"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Ｐゴシック" pitchFamily="50" charset="-128"/>
                          <a:ea typeface="ＭＳ Ｐゴシック" pitchFamily="50" charset="-128"/>
                        </a:rPr>
                        <a:t>技術開発活性化状況を知りたい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7362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節目となった重要特許を見たい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3620">
                <a:tc vMerge="1">
                  <a:txBody>
                    <a:bodyPr/>
                    <a:lstStyle/>
                    <a:p>
                      <a:endParaRPr kumimoji="1" lang="ja-JP" altLang="en-US"/>
                    </a:p>
                  </a:txBody>
                  <a:tcPr/>
                </a:tc>
                <a:tc>
                  <a:txBody>
                    <a:bodyPr/>
                    <a:lstStyle/>
                    <a:p>
                      <a:r>
                        <a:rPr kumimoji="1" lang="ja-JP" altLang="en-US" sz="1200" b="0" dirty="0" smtClean="0">
                          <a:latin typeface="ＭＳ Ｐゴシック" pitchFamily="50" charset="-128"/>
                          <a:ea typeface="ＭＳ Ｐゴシック" pitchFamily="50" charset="-128"/>
                        </a:rPr>
                        <a:t> 技術の広がりを知りたい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73620">
                <a:tc vMerge="1">
                  <a:txBody>
                    <a:bodyPr/>
                    <a:lstStyle/>
                    <a:p>
                      <a:endParaRPr kumimoji="1" lang="ja-JP" altLang="en-US"/>
                    </a:p>
                  </a:txBody>
                  <a:tcPr/>
                </a:tc>
                <a:tc>
                  <a:txBody>
                    <a:bodyPr/>
                    <a:lstStyle/>
                    <a:p>
                      <a:r>
                        <a:rPr kumimoji="1" lang="ja-JP" altLang="en-US" sz="1200" b="0" dirty="0" smtClean="0">
                          <a:latin typeface="ＭＳ Ｐゴシック" pitchFamily="50" charset="-128"/>
                          <a:ea typeface="ＭＳ Ｐゴシック" pitchFamily="50" charset="-128"/>
                        </a:rPr>
                        <a:t>自社製品の位置づけをみたい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7920">
                <a:tc vMerge="1">
                  <a:txBody>
                    <a:bodyPr/>
                    <a:lstStyle/>
                    <a:p>
                      <a:endParaRPr kumimoji="1" lang="ja-JP" altLang="en-US" dirty="0"/>
                    </a:p>
                  </a:txBody>
                  <a:tcPr/>
                </a:tc>
                <a:tc>
                  <a:txBody>
                    <a:bodyPr/>
                    <a:lstStyle/>
                    <a:p>
                      <a:r>
                        <a:rPr kumimoji="1" lang="ja-JP" altLang="en-US" sz="1200" b="0" dirty="0" smtClean="0">
                          <a:latin typeface="ＭＳ Ｐゴシック" pitchFamily="50" charset="-128"/>
                          <a:ea typeface="ＭＳ Ｐゴシック" pitchFamily="50" charset="-128"/>
                        </a:rPr>
                        <a:t>技術の体系を知りたい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67920">
                <a:tc row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ＭＳ Ｐゴシック" pitchFamily="50" charset="-128"/>
                        <a:ea typeface="ＭＳ Ｐゴシック"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ＭＳ Ｐゴシック" pitchFamily="50" charset="-128"/>
                        <a:ea typeface="ＭＳ Ｐゴシック"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ＭＳ Ｐゴシック" pitchFamily="50" charset="-128"/>
                        <a:ea typeface="ＭＳ Ｐゴシック"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ＭＳ Ｐゴシック" pitchFamily="50" charset="-128"/>
                        <a:ea typeface="ＭＳ Ｐゴシック"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ＭＳ Ｐゴシック" pitchFamily="50" charset="-128"/>
                        <a:ea typeface="ＭＳ Ｐゴシック"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ＭＳ Ｐゴシック" pitchFamily="50" charset="-128"/>
                          <a:ea typeface="ＭＳ Ｐゴシック" pitchFamily="50" charset="-128"/>
                        </a:rPr>
                        <a:t>新たな事業拡大のための分析</a:t>
                      </a:r>
                    </a:p>
                    <a:p>
                      <a:endParaRPr kumimoji="1" lang="ja-JP" altLang="en-US" sz="1600" dirty="0">
                        <a:latin typeface="ＭＳ Ｐゴシック" pitchFamily="50" charset="-128"/>
                        <a:ea typeface="ＭＳ Ｐゴシック"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b="0" dirty="0" smtClean="0">
                          <a:latin typeface="ＭＳ Ｐゴシック" pitchFamily="50" charset="-128"/>
                          <a:ea typeface="ＭＳ Ｐゴシック" pitchFamily="50" charset="-128"/>
                        </a:rPr>
                        <a:t>新たな技術開発の方向を知りたい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3620">
                <a:tc vMerge="1">
                  <a:txBody>
                    <a:bodyPr/>
                    <a:lstStyle/>
                    <a:p>
                      <a:endParaRPr kumimoji="1" lang="ja-JP" altLang="en-US"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シーズ・ニーズを知りたい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67920">
                <a:tc vMerge="1">
                  <a:txBody>
                    <a:bodyPr/>
                    <a:lstStyle/>
                    <a:p>
                      <a:endParaRPr kumimoji="1" lang="ja-JP" altLang="en-US" dirty="0"/>
                    </a:p>
                  </a:txBody>
                  <a:tcPr/>
                </a:tc>
                <a:tc>
                  <a:txBody>
                    <a:bodyPr/>
                    <a:lstStyle/>
                    <a:p>
                      <a:r>
                        <a:rPr lang="ja-JP" altLang="en-US" sz="1200" b="0" dirty="0" smtClean="0">
                          <a:latin typeface="ＭＳ Ｐゴシック" pitchFamily="50" charset="-128"/>
                          <a:ea typeface="ＭＳ Ｐゴシック" pitchFamily="50" charset="-128"/>
                        </a:rPr>
                        <a:t>参入の可能性を知りたい</a:t>
                      </a:r>
                      <a:endParaRPr lang="ja-JP" altLang="en-US" sz="1200" b="0"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7920">
                <a:tc vMerge="1">
                  <a:txBody>
                    <a:bodyPr/>
                    <a:lstStyle/>
                    <a:p>
                      <a:endParaRPr kumimoji="1" lang="ja-JP" altLang="en-US"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自社技術を基に展開を図りたい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73620">
                <a:tc vMerge="1">
                  <a:txBody>
                    <a:bodyPr/>
                    <a:lstStyle/>
                    <a:p>
                      <a:endParaRPr kumimoji="1" lang="ja-JP" altLang="en-US"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自社技術を適切な対価で提供したい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3620">
                <a:tc vMerge="1">
                  <a:txBody>
                    <a:bodyPr/>
                    <a:lstStyle/>
                    <a:p>
                      <a:endParaRPr kumimoji="1" lang="ja-JP" altLang="en-US"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海外へ事業展開を図りたい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73620">
                <a:tc vMerge="1">
                  <a:txBody>
                    <a:bodyPr/>
                    <a:lstStyle/>
                    <a:p>
                      <a:endParaRPr kumimoji="1" lang="ja-JP" altLang="en-US" dirty="0"/>
                    </a:p>
                  </a:txBody>
                  <a:tcPr/>
                </a:tc>
                <a:tc>
                  <a:txBody>
                    <a:bodyPr/>
                    <a:lstStyle/>
                    <a:p>
                      <a:r>
                        <a:rPr kumimoji="1" lang="ja-JP" altLang="en-US" sz="1200" b="0" dirty="0" smtClean="0">
                          <a:latin typeface="ＭＳ Ｐゴシック" pitchFamily="50" charset="-128"/>
                          <a:ea typeface="ＭＳ Ｐゴシック" pitchFamily="50" charset="-128"/>
                        </a:rPr>
                        <a:t>実施の際の要注意権利を知りたい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4428">
                <a:tc vMerge="1">
                  <a:txBody>
                    <a:bodyPr/>
                    <a:lstStyle/>
                    <a:p>
                      <a:endParaRPr kumimoji="1" lang="ja-JP" altLang="en-US" dirty="0"/>
                    </a:p>
                  </a:txBody>
                  <a:tcPr/>
                </a:tc>
                <a:tc>
                  <a:txBody>
                    <a:bodyPr/>
                    <a:lstStyle/>
                    <a:p>
                      <a:r>
                        <a:rPr kumimoji="1" lang="ja-JP" altLang="en-US" sz="1200" b="0" dirty="0" smtClean="0">
                          <a:latin typeface="ＭＳ Ｐゴシック" pitchFamily="50" charset="-128"/>
                          <a:ea typeface="ＭＳ Ｐゴシック" pitchFamily="50" charset="-128"/>
                        </a:rPr>
                        <a:t>技術導入を図りたい</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7227">
                <a:tc gridSpan="2">
                  <a:txBody>
                    <a:bodyPr/>
                    <a:lstStyle/>
                    <a:p>
                      <a:r>
                        <a:rPr kumimoji="1" lang="ja-JP" altLang="en-US" sz="1600" dirty="0" smtClean="0">
                          <a:latin typeface="ＭＳ Ｐゴシック" pitchFamily="50" charset="-128"/>
                          <a:ea typeface="ＭＳ Ｐゴシック" pitchFamily="50" charset="-128"/>
                        </a:rPr>
                        <a:t>「強い知的所有権を取得するための明細書作成」</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a:solidFill>
                      <a:schemeClr val="accent2">
                        <a:lumMod val="20000"/>
                        <a:lumOff val="80000"/>
                      </a:schemeClr>
                    </a:solidFill>
                  </a:tcPr>
                </a:tc>
              </a:tr>
            </a:tbl>
          </a:graphicData>
        </a:graphic>
      </p:graphicFrame>
      <p:sp>
        <p:nvSpPr>
          <p:cNvPr id="3" name="角丸四角形吹き出し 2"/>
          <p:cNvSpPr/>
          <p:nvPr/>
        </p:nvSpPr>
        <p:spPr>
          <a:xfrm>
            <a:off x="5529263" y="1700213"/>
            <a:ext cx="4376737" cy="2952750"/>
          </a:xfrm>
          <a:prstGeom prst="wedgeRoundRectCallou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ＭＳ Ｐゴシック" pitchFamily="50" charset="-128"/>
                <a:ea typeface="ＭＳ Ｐゴシック" pitchFamily="50" charset="-128"/>
              </a:rPr>
              <a:t>特許マップを作成する際には、これから作成するマップに何を求めるのかを明確にしてから検討を始めよう。</a:t>
            </a:r>
            <a:endParaRPr lang="en-US" altLang="ja-JP" dirty="0">
              <a:solidFill>
                <a:schemeClr val="tx1"/>
              </a:solidFill>
              <a:latin typeface="ＭＳ Ｐゴシック" pitchFamily="50" charset="-128"/>
              <a:ea typeface="ＭＳ Ｐゴシック" pitchFamily="50" charset="-128"/>
            </a:endParaRPr>
          </a:p>
          <a:p>
            <a:pPr>
              <a:defRPr/>
            </a:pPr>
            <a:r>
              <a:rPr lang="ja-JP" altLang="en-US" dirty="0">
                <a:solidFill>
                  <a:schemeClr val="tx1"/>
                </a:solidFill>
                <a:latin typeface="ＭＳ Ｐゴシック" pitchFamily="50" charset="-128"/>
                <a:ea typeface="ＭＳ Ｐゴシック" pitchFamily="50" charset="-128"/>
              </a:rPr>
              <a:t>利用目的に応じて作るべき特許マップは異なる。</a:t>
            </a:r>
          </a:p>
        </p:txBody>
      </p:sp>
      <p:pic>
        <p:nvPicPr>
          <p:cNvPr id="42019" name="Picture 2"/>
          <p:cNvPicPr>
            <a:picLocks noChangeAspect="1" noChangeArrowheads="1"/>
          </p:cNvPicPr>
          <p:nvPr/>
        </p:nvPicPr>
        <p:blipFill>
          <a:blip r:embed="rId3"/>
          <a:srcRect/>
          <a:stretch>
            <a:fillRect/>
          </a:stretch>
        </p:blipFill>
        <p:spPr bwMode="auto">
          <a:xfrm>
            <a:off x="5808663" y="4897438"/>
            <a:ext cx="3816350" cy="1949450"/>
          </a:xfrm>
          <a:prstGeom prst="rect">
            <a:avLst/>
          </a:prstGeom>
          <a:noFill/>
          <a:ln w="9525">
            <a:noFill/>
            <a:miter lim="800000"/>
            <a:headEnd/>
            <a:tailEnd/>
          </a:ln>
        </p:spPr>
      </p:pic>
      <p:sp>
        <p:nvSpPr>
          <p:cNvPr id="42020" name="テキスト ボックス 3"/>
          <p:cNvSpPr txBox="1">
            <a:spLocks noChangeArrowheads="1"/>
          </p:cNvSpPr>
          <p:nvPr/>
        </p:nvSpPr>
        <p:spPr bwMode="auto">
          <a:xfrm>
            <a:off x="0" y="0"/>
            <a:ext cx="1041400" cy="523875"/>
          </a:xfrm>
          <a:prstGeom prst="rect">
            <a:avLst/>
          </a:prstGeom>
          <a:noFill/>
          <a:ln w="9525">
            <a:noFill/>
            <a:miter lim="800000"/>
            <a:headEnd/>
            <a:tailEnd/>
          </a:ln>
        </p:spPr>
        <p:txBody>
          <a:bodyPr>
            <a:spAutoFit/>
          </a:bodyPr>
          <a:lstStyle/>
          <a:p>
            <a:r>
              <a:rPr lang="ja-JP" altLang="en-US" sz="2800"/>
              <a:t>４－３</a:t>
            </a:r>
          </a:p>
        </p:txBody>
      </p:sp>
      <p:sp>
        <p:nvSpPr>
          <p:cNvPr id="42021" name="コンテンツ プレースホルダー 2"/>
          <p:cNvSpPr txBox="1">
            <a:spLocks/>
          </p:cNvSpPr>
          <p:nvPr/>
        </p:nvSpPr>
        <p:spPr bwMode="auto">
          <a:xfrm>
            <a:off x="520700" y="1628775"/>
            <a:ext cx="8832850" cy="44958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buFont typeface="Wingdings" pitchFamily="2" charset="2"/>
              <a:buChar char=""/>
            </a:pPr>
            <a:r>
              <a:rPr lang="ja-JP" altLang="en-US" sz="2900">
                <a:latin typeface="ＭＳ Ｐゴシック" charset="-128"/>
              </a:rPr>
              <a:t>目的の明確化</a:t>
            </a:r>
          </a:p>
        </p:txBody>
      </p:sp>
      <p:sp>
        <p:nvSpPr>
          <p:cNvPr id="5" name="スライド番号プレースホルダー 4"/>
          <p:cNvSpPr>
            <a:spLocks noGrp="1"/>
          </p:cNvSpPr>
          <p:nvPr>
            <p:ph type="sldNum" sz="quarter" idx="12"/>
          </p:nvPr>
        </p:nvSpPr>
        <p:spPr/>
        <p:txBody>
          <a:bodyPr>
            <a:normAutofit fontScale="85000" lnSpcReduction="20000"/>
          </a:bodyPr>
          <a:lstStyle/>
          <a:p>
            <a:pPr>
              <a:defRPr/>
            </a:pPr>
            <a:fld id="{271F9F68-B576-4AAA-9299-BB94476BE632}" type="slidenum">
              <a:rPr lang="en-US" altLang="ja-JP"/>
              <a:pPr>
                <a:defRPr/>
              </a:pPr>
              <a:t>9</a:t>
            </a:fld>
            <a:endParaRPr lang="en-US" altLang="ja-JP"/>
          </a:p>
        </p:txBody>
      </p:sp>
      <p:sp>
        <p:nvSpPr>
          <p:cNvPr id="42023" name="タイトル 1"/>
          <p:cNvSpPr>
            <a:spLocks noGrp="1"/>
          </p:cNvSpPr>
          <p:nvPr>
            <p:ph type="title"/>
          </p:nvPr>
        </p:nvSpPr>
        <p:spPr>
          <a:xfrm>
            <a:off x="1160463" y="277813"/>
            <a:ext cx="8832850" cy="990600"/>
          </a:xfrm>
        </p:spPr>
        <p:txBody>
          <a:bodyPr/>
          <a:lstStyle/>
          <a:p>
            <a:r>
              <a:rPr lang="ja-JP" altLang="en-US" smtClean="0">
                <a:latin typeface="ＭＳ Ｐゴシック" charset="-128"/>
                <a:ea typeface="ＭＳ Ｐゴシック" charset="-128"/>
              </a:rPr>
              <a:t>特許マップの作成</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木村　テンプレート</Template>
  <TotalTime>15</TotalTime>
  <Words>5265</Words>
  <Application>Microsoft Office PowerPoint</Application>
  <PresentationFormat>A4 210 x 297 mm</PresentationFormat>
  <Paragraphs>353</Paragraphs>
  <Slides>24</Slides>
  <Notes>24</Notes>
  <HiddenSlides>0</HiddenSlides>
  <MMClips>0</MMClips>
  <ScaleCrop>false</ScaleCrop>
  <HeadingPairs>
    <vt:vector size="6" baseType="variant">
      <vt:variant>
        <vt:lpstr>使用されているフォント</vt:lpstr>
      </vt:variant>
      <vt:variant>
        <vt:i4>9</vt:i4>
      </vt:variant>
      <vt:variant>
        <vt:lpstr>デザイン テンプレート</vt:lpstr>
      </vt:variant>
      <vt:variant>
        <vt:i4>22</vt:i4>
      </vt:variant>
      <vt:variant>
        <vt:lpstr>スライド タイトル</vt:lpstr>
      </vt:variant>
      <vt:variant>
        <vt:i4>24</vt:i4>
      </vt:variant>
    </vt:vector>
  </HeadingPairs>
  <TitlesOfParts>
    <vt:vector size="55" baseType="lpstr">
      <vt:lpstr>Tw Cen MT</vt:lpstr>
      <vt:lpstr>ＭＳ Ｐゴシック</vt:lpstr>
      <vt:lpstr>Arial</vt:lpstr>
      <vt:lpstr>Wingdings</vt:lpstr>
      <vt:lpstr>Wingdings 2</vt:lpstr>
      <vt:lpstr>Calibri</vt:lpstr>
      <vt:lpstr>HGPｺﾞｼｯｸE</vt:lpstr>
      <vt:lpstr>LHEBGH+MS</vt:lpstr>
      <vt:lpstr>SimSun</vt:lpstr>
      <vt:lpstr>木村　テンプレート</vt:lpstr>
      <vt:lpstr>1_木村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スライド 1</vt:lpstr>
      <vt:lpstr>第４時限 特許マップの活用</vt:lpstr>
      <vt:lpstr>　目次</vt:lpstr>
      <vt:lpstr>スライド 4</vt:lpstr>
      <vt:lpstr>特許マップの必要性</vt:lpstr>
      <vt:lpstr>　目次</vt:lpstr>
      <vt:lpstr>特許マップの作成</vt:lpstr>
      <vt:lpstr>特許マップの作成</vt:lpstr>
      <vt:lpstr>特許マップの作成</vt:lpstr>
      <vt:lpstr>特許マップの作成</vt:lpstr>
      <vt:lpstr>特許マップの作成</vt:lpstr>
      <vt:lpstr>特許マップの作成</vt:lpstr>
      <vt:lpstr>特許マップの作成</vt:lpstr>
      <vt:lpstr>特許マップの作成</vt:lpstr>
      <vt:lpstr>特許マップの作成</vt:lpstr>
      <vt:lpstr>特許マップの作成</vt:lpstr>
      <vt:lpstr>要素別表示マップ</vt:lpstr>
      <vt:lpstr>技術発展表示マップ</vt:lpstr>
      <vt:lpstr>件数推移マップ</vt:lpstr>
      <vt:lpstr>リスト表示マップ</vt:lpstr>
      <vt:lpstr>バブルチャート</vt:lpstr>
      <vt:lpstr>特許マップの作成</vt:lpstr>
      <vt:lpstr>　目次</vt:lpstr>
      <vt:lpstr>特許マップ活用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 プレゼンテーションのサブタイトル</dc:title>
  <dc:creator/>
  <cp:lastModifiedBy/>
  <cp:revision>5</cp:revision>
  <dcterms:created xsi:type="dcterms:W3CDTF">2012-08-22T07:48:13Z</dcterms:created>
  <dcterms:modified xsi:type="dcterms:W3CDTF">2013-04-09T12:13:55Z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