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0" r:id="rId2"/>
  </p:sldMasterIdLst>
  <p:notesMasterIdLst>
    <p:notesMasterId r:id="rId27"/>
  </p:notesMasterIdLst>
  <p:handoutMasterIdLst>
    <p:handoutMasterId r:id="rId28"/>
  </p:handoutMasterIdLst>
  <p:sldIdLst>
    <p:sldId id="284" r:id="rId3"/>
    <p:sldId id="256" r:id="rId4"/>
    <p:sldId id="260" r:id="rId5"/>
    <p:sldId id="261" r:id="rId6"/>
    <p:sldId id="262" r:id="rId7"/>
    <p:sldId id="263" r:id="rId8"/>
    <p:sldId id="264" r:id="rId9"/>
    <p:sldId id="265" r:id="rId10"/>
    <p:sldId id="266" r:id="rId11"/>
    <p:sldId id="267" r:id="rId12"/>
    <p:sldId id="281" r:id="rId13"/>
    <p:sldId id="269" r:id="rId14"/>
    <p:sldId id="282" r:id="rId15"/>
    <p:sldId id="283" r:id="rId16"/>
    <p:sldId id="258" r:id="rId17"/>
    <p:sldId id="272" r:id="rId18"/>
    <p:sldId id="273" r:id="rId19"/>
    <p:sldId id="274" r:id="rId20"/>
    <p:sldId id="275" r:id="rId21"/>
    <p:sldId id="276" r:id="rId22"/>
    <p:sldId id="277" r:id="rId23"/>
    <p:sldId id="278" r:id="rId24"/>
    <p:sldId id="279" r:id="rId25"/>
    <p:sldId id="280" r:id="rId26"/>
  </p:sldIdLst>
  <p:sldSz cx="9144000" cy="6858000" type="screen4x3"/>
  <p:notesSz cx="6805613" cy="9939338"/>
  <p:defaultTextStyle>
    <a:defPPr>
      <a:defRPr lang="ja-JP"/>
    </a:defPPr>
    <a:lvl1pPr algn="l" defTabSz="457200"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65485" autoAdjust="0"/>
  </p:normalViewPr>
  <p:slideViewPr>
    <p:cSldViewPr snapToGrid="0" snapToObjects="1">
      <p:cViewPr>
        <p:scale>
          <a:sx n="50" d="100"/>
          <a:sy n="50" d="100"/>
        </p:scale>
        <p:origin x="-1470" y="-36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75" d="100"/>
          <a:sy n="75" d="100"/>
        </p:scale>
        <p:origin x="-2928" y="-102"/>
      </p:cViewPr>
      <p:guideLst>
        <p:guide orient="horz" pos="3130"/>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4C34E4FF-1725-4FAA-8188-313E44762E22}" type="datetimeFigureOut">
              <a:rPr lang="ja-JP" altLang="en-US"/>
              <a:pPr>
                <a:defRPr/>
              </a:pPr>
              <a:t>2013/4/9</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47D789D2-E34F-4617-866A-A899177EE628}"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BA8D7450-3325-49F6-A497-965ABDBCE4D3}" type="datetimeFigureOut">
              <a:rPr lang="ja-JP" altLang="en-US"/>
              <a:pPr>
                <a:defRPr/>
              </a:pPr>
              <a:t>2013/4/9</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3537"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3F21A376-E3A1-4806-A9F9-2804D2A13CD5}"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xfrm>
            <a:off x="441325" y="169863"/>
            <a:ext cx="5921375" cy="4441825"/>
          </a:xfrm>
          <a:noFill/>
          <a:ln>
            <a:solidFill>
              <a:srgbClr val="000000"/>
            </a:solidFill>
            <a:miter lim="800000"/>
            <a:headEnd/>
            <a:tailEnd/>
          </a:ln>
        </p:spPr>
      </p:sp>
      <p:sp>
        <p:nvSpPr>
          <p:cNvPr id="90115" name="Notes Placeholder 2"/>
          <p:cNvSpPr>
            <a:spLocks noGrp="1"/>
          </p:cNvSpPr>
          <p:nvPr>
            <p:ph type="body" idx="1"/>
          </p:nvPr>
        </p:nvSpPr>
        <p:spPr bwMode="auto">
          <a:xfrm>
            <a:off x="161925" y="4721225"/>
            <a:ext cx="6481763" cy="4471988"/>
          </a:xfrm>
          <a:noFill/>
        </p:spPr>
        <p:txBody>
          <a:bodyPr wrap="square" lIns="91434" tIns="45717" rIns="91434" bIns="45717" numCol="1" anchor="t" anchorCtr="0" compatLnSpc="1">
            <a:prstTxWarp prst="textNoShape">
              <a:avLst/>
            </a:prstTxWarp>
          </a:bodyPr>
          <a:lstStyle/>
          <a:p>
            <a:pPr eaLnBrk="1" hangingPunct="1">
              <a:spcBef>
                <a:spcPct val="0"/>
              </a:spcBef>
            </a:pPr>
            <a:endParaRPr lang="ja-JP" altLang="en-US" smtClean="0">
              <a:latin typeface="ＭＳ Ｐゴシック" charset="-128"/>
            </a:endParaRPr>
          </a:p>
        </p:txBody>
      </p:sp>
      <p:sp>
        <p:nvSpPr>
          <p:cNvPr id="90116" name="Slide Number Placeholder 3"/>
          <p:cNvSpPr txBox="1">
            <a:spLocks noGrp="1"/>
          </p:cNvSpPr>
          <p:nvPr/>
        </p:nvSpPr>
        <p:spPr bwMode="auto">
          <a:xfrm>
            <a:off x="3854450" y="9440863"/>
            <a:ext cx="2949575" cy="496887"/>
          </a:xfrm>
          <a:prstGeom prst="rect">
            <a:avLst/>
          </a:prstGeom>
          <a:noFill/>
          <a:ln w="9525">
            <a:noFill/>
            <a:miter lim="800000"/>
            <a:headEnd/>
            <a:tailEnd/>
          </a:ln>
        </p:spPr>
        <p:txBody>
          <a:bodyPr lIns="91434" tIns="45717" rIns="91434" bIns="45717" anchor="b"/>
          <a:lstStyle/>
          <a:p>
            <a:pPr algn="r" defTabSz="914400"/>
            <a:fld id="{846D720E-9CAD-482C-98FF-93F784B0B095}" type="slidenum">
              <a:rPr kumimoji="0" lang="en-US" altLang="zh-CN" sz="1200">
                <a:latin typeface="Calibri" pitchFamily="34" charset="0"/>
                <a:ea typeface="SimSun" pitchFamily="2" charset="-122"/>
              </a:rPr>
              <a:pPr algn="r" defTabSz="914400"/>
              <a:t>1</a:t>
            </a:fld>
            <a:endParaRPr kumimoji="0" lang="en-US" altLang="zh-CN" sz="1200">
              <a:latin typeface="Calibri" pitchFamily="34" charset="0"/>
              <a:ea typeface="SimSun"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41987"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64561E-3098-426B-812F-933F5535A776}" type="slidenum">
              <a:rPr lang="ja-JP" altLang="en-US"/>
              <a:pPr fontAlgn="base">
                <a:spcBef>
                  <a:spcPct val="0"/>
                </a:spcBef>
                <a:spcAft>
                  <a:spcPct val="0"/>
                </a:spcAft>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44035" name="スライド番号プレースホルダー 1"/>
          <p:cNvSpPr txBox="1">
            <a:spLocks noGrp="1"/>
          </p:cNvSpPr>
          <p:nvPr/>
        </p:nvSpPr>
        <p:spPr bwMode="auto">
          <a:xfrm>
            <a:off x="3854450" y="9440863"/>
            <a:ext cx="2949575" cy="496887"/>
          </a:xfrm>
          <a:prstGeom prst="rect">
            <a:avLst/>
          </a:prstGeom>
          <a:noFill/>
          <a:ln w="9525">
            <a:noFill/>
            <a:miter lim="800000"/>
            <a:headEnd/>
            <a:tailEnd/>
          </a:ln>
        </p:spPr>
        <p:txBody>
          <a:bodyPr anchor="b"/>
          <a:lstStyle/>
          <a:p>
            <a:pPr algn="r"/>
            <a:fld id="{ED47EEB4-59F4-4C2C-85F4-78B7DC23294E}" type="slidenum">
              <a:rPr lang="ja-JP" altLang="en-US" sz="1200">
                <a:latin typeface="Calibri" pitchFamily="34" charset="0"/>
              </a:rPr>
              <a:pPr algn="r"/>
              <a:t>11</a:t>
            </a:fld>
            <a:endParaRPr lang="en-US" altLang="ja-JP"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46083"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4500CC-4FE8-435A-BF5B-37A0164476CB}" type="slidenum">
              <a:rPr lang="ja-JP" altLang="en-US"/>
              <a:pPr fontAlgn="base">
                <a:spcBef>
                  <a:spcPct val="0"/>
                </a:spcBef>
                <a:spcAft>
                  <a:spcPct val="0"/>
                </a:spcAft>
                <a:defRPr/>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48131" name="スライド番号プレースホルダー 1"/>
          <p:cNvSpPr txBox="1">
            <a:spLocks noGrp="1"/>
          </p:cNvSpPr>
          <p:nvPr/>
        </p:nvSpPr>
        <p:spPr bwMode="auto">
          <a:xfrm>
            <a:off x="3854450" y="9440863"/>
            <a:ext cx="2949575" cy="496887"/>
          </a:xfrm>
          <a:prstGeom prst="rect">
            <a:avLst/>
          </a:prstGeom>
          <a:noFill/>
          <a:ln w="9525">
            <a:noFill/>
            <a:miter lim="800000"/>
            <a:headEnd/>
            <a:tailEnd/>
          </a:ln>
        </p:spPr>
        <p:txBody>
          <a:bodyPr anchor="b"/>
          <a:lstStyle/>
          <a:p>
            <a:pPr algn="r"/>
            <a:fld id="{6C52A370-1088-4B59-B943-F8B8F5566957}" type="slidenum">
              <a:rPr lang="ja-JP" altLang="en-US" sz="1200">
                <a:latin typeface="Calibri" pitchFamily="34" charset="0"/>
              </a:rPr>
              <a:pPr algn="r"/>
              <a:t>13</a:t>
            </a:fld>
            <a:endParaRPr lang="en-US" altLang="ja-JP" sz="12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50179" name="スライド番号プレースホルダー 1"/>
          <p:cNvSpPr txBox="1">
            <a:spLocks noGrp="1"/>
          </p:cNvSpPr>
          <p:nvPr/>
        </p:nvSpPr>
        <p:spPr bwMode="auto">
          <a:xfrm>
            <a:off x="3854450" y="9440863"/>
            <a:ext cx="2949575" cy="496887"/>
          </a:xfrm>
          <a:prstGeom prst="rect">
            <a:avLst/>
          </a:prstGeom>
          <a:noFill/>
          <a:ln w="9525">
            <a:noFill/>
            <a:miter lim="800000"/>
            <a:headEnd/>
            <a:tailEnd/>
          </a:ln>
        </p:spPr>
        <p:txBody>
          <a:bodyPr anchor="b"/>
          <a:lstStyle/>
          <a:p>
            <a:pPr algn="r"/>
            <a:fld id="{54997A4A-44C6-4E4C-9FBC-6492128F7091}" type="slidenum">
              <a:rPr lang="ja-JP" altLang="en-US" sz="1200">
                <a:latin typeface="Calibri" pitchFamily="34" charset="0"/>
              </a:rPr>
              <a:pPr algn="r"/>
              <a:t>14</a:t>
            </a:fld>
            <a:endParaRPr lang="en-US" altLang="ja-JP" sz="12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222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5222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0E88D5-1C70-42B3-98CB-AF26DF8401C6}" type="slidenum">
              <a:rPr lang="ja-JP" altLang="en-US"/>
              <a:pPr fontAlgn="base">
                <a:spcBef>
                  <a:spcPct val="0"/>
                </a:spcBef>
                <a:spcAft>
                  <a:spcPct val="0"/>
                </a:spcAft>
                <a:defRPr/>
              </a:pPr>
              <a:t>15</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427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5427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4E9EF7-D4DE-40F7-A49D-20ABA986CCF4}" type="slidenum">
              <a:rPr lang="ja-JP" altLang="en-US"/>
              <a:pPr fontAlgn="base">
                <a:spcBef>
                  <a:spcPct val="0"/>
                </a:spcBef>
                <a:spcAft>
                  <a:spcPct val="0"/>
                </a:spcAft>
                <a:defRPr/>
              </a:pPr>
              <a:t>16</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632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5632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87CCB6-0DEF-467D-B13A-7E1173C3526E}" type="slidenum">
              <a:rPr lang="ja-JP" altLang="en-US"/>
              <a:pPr fontAlgn="base">
                <a:spcBef>
                  <a:spcPct val="0"/>
                </a:spcBef>
                <a:spcAft>
                  <a:spcPct val="0"/>
                </a:spcAft>
                <a:defRPr/>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837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58371"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127580-73B5-4E08-9775-3C53D1C95FA7}" type="slidenum">
              <a:rPr lang="ja-JP" altLang="en-US"/>
              <a:pPr fontAlgn="base">
                <a:spcBef>
                  <a:spcPct val="0"/>
                </a:spcBef>
                <a:spcAft>
                  <a:spcPct val="0"/>
                </a:spcAft>
                <a:defRPr/>
              </a:pPr>
              <a:t>18</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041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60419"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B46F58-0428-4543-9AAE-3762D0D4A324}" type="slidenum">
              <a:rPr lang="ja-JP" altLang="en-US"/>
              <a:pPr fontAlgn="base">
                <a:spcBef>
                  <a:spcPct val="0"/>
                </a:spcBef>
                <a:spcAft>
                  <a:spcPct val="0"/>
                </a:spcAft>
                <a:defRPr/>
              </a:pPr>
              <a:t>19</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56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演習行うにあたっての留意点</a:t>
            </a:r>
            <a:r>
              <a:rPr lang="en-US" altLang="ja-JP" smtClean="0"/>
              <a:t>〕</a:t>
            </a:r>
            <a:r>
              <a:rPr lang="ja-JP" altLang="en-US" smtClean="0"/>
              <a:t>　</a:t>
            </a:r>
            <a:endParaRPr lang="en-US" altLang="ja-JP" smtClean="0"/>
          </a:p>
          <a:p>
            <a:pPr eaLnBrk="1" hangingPunct="1">
              <a:spcBef>
                <a:spcPct val="0"/>
              </a:spcBef>
            </a:pPr>
            <a:r>
              <a:rPr lang="ja-JP" altLang="en-US" smtClean="0"/>
              <a:t>この時間は、今までの座学中心に展開した講義内容の理解度を確かめることを目的とした演習を行う時間として位置付けている。</a:t>
            </a:r>
            <a:endParaRPr lang="en-US" altLang="ja-JP" smtClean="0"/>
          </a:p>
          <a:p>
            <a:pPr eaLnBrk="1" hangingPunct="1">
              <a:spcBef>
                <a:spcPct val="0"/>
              </a:spcBef>
            </a:pPr>
            <a:r>
              <a:rPr lang="ja-JP" altLang="en-US" smtClean="0"/>
              <a:t>講義資料において示している演習事例はあくまでも一例であって、講義を行う各講師により、適切な題材を選択して実施することを想定している。</a:t>
            </a:r>
            <a:endParaRPr lang="en-US" altLang="ja-JP" smtClean="0"/>
          </a:p>
          <a:p>
            <a:pPr eaLnBrk="1" hangingPunct="1">
              <a:spcBef>
                <a:spcPct val="0"/>
              </a:spcBef>
            </a:pPr>
            <a:r>
              <a:rPr lang="ja-JP" altLang="en-US" smtClean="0"/>
              <a:t>演習問題の検討を行うに際しては、グループでのディスカッション形式などを取り入れるなど、学生がアウトプットできる場をつくることで、より理解度が</a:t>
            </a:r>
            <a:endParaRPr lang="en-US" altLang="ja-JP" smtClean="0"/>
          </a:p>
          <a:p>
            <a:pPr eaLnBrk="1" hangingPunct="1">
              <a:spcBef>
                <a:spcPct val="0"/>
              </a:spcBef>
            </a:pPr>
            <a:r>
              <a:rPr lang="ja-JP" altLang="en-US" smtClean="0"/>
              <a:t>増すことが想定される。</a:t>
            </a:r>
            <a:endParaRPr lang="en-US" altLang="ja-JP" smtClean="0"/>
          </a:p>
        </p:txBody>
      </p:sp>
      <p:sp>
        <p:nvSpPr>
          <p:cNvPr id="2560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9A6BD4-7AA1-4EF5-90FF-4C99B05A4966}" type="slidenum">
              <a:rPr lang="ja-JP" altLang="en-US"/>
              <a:pPr fontAlgn="base">
                <a:spcBef>
                  <a:spcPct val="0"/>
                </a:spcBef>
                <a:spcAft>
                  <a:spcPct val="0"/>
                </a:spcAft>
                <a:defRPr/>
              </a:pPr>
              <a:t>2</a:t>
            </a:fld>
            <a:endParaRPr lang="en-US"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246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6246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E4F1EE-6913-458B-8A0E-F50AFE5FAE2C}" type="slidenum">
              <a:rPr lang="ja-JP" altLang="en-US"/>
              <a:pPr fontAlgn="base">
                <a:spcBef>
                  <a:spcPct val="0"/>
                </a:spcBef>
                <a:spcAft>
                  <a:spcPct val="0"/>
                </a:spcAft>
                <a:defRPr/>
              </a:pPr>
              <a:t>20</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451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645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A57F3E-294B-4DC7-B172-C774DB284364}" type="slidenum">
              <a:rPr lang="ja-JP" altLang="en-US"/>
              <a:pPr fontAlgn="base">
                <a:spcBef>
                  <a:spcPct val="0"/>
                </a:spcBef>
                <a:spcAft>
                  <a:spcPct val="0"/>
                </a:spcAft>
                <a:defRPr/>
              </a:pPr>
              <a:t>21</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65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665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1BE9D3-5179-4891-B726-A8BA515722AB}" type="slidenum">
              <a:rPr lang="ja-JP" altLang="en-US"/>
              <a:pPr fontAlgn="base">
                <a:spcBef>
                  <a:spcPct val="0"/>
                </a:spcBef>
                <a:spcAft>
                  <a:spcPct val="0"/>
                </a:spcAft>
                <a:defRPr/>
              </a:pPr>
              <a:t>22</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861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68611"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455DDF-5161-43AF-9B75-35817D98DA08}" type="slidenum">
              <a:rPr lang="ja-JP" altLang="en-US"/>
              <a:pPr fontAlgn="base">
                <a:spcBef>
                  <a:spcPct val="0"/>
                </a:spcBef>
                <a:spcAft>
                  <a:spcPct val="0"/>
                </a:spcAft>
                <a:defRPr/>
              </a:pPr>
              <a:t>23</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7065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70659"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21650-899D-4061-900B-706C7FB890C1}" type="slidenum">
              <a:rPr lang="ja-JP" altLang="en-US"/>
              <a:pPr fontAlgn="base">
                <a:spcBef>
                  <a:spcPct val="0"/>
                </a:spcBef>
                <a:spcAft>
                  <a:spcPct val="0"/>
                </a:spcAft>
                <a:defRPr/>
              </a:pPr>
              <a:t>24</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進歩性の判断の手法を解説し、どのような場合に、発明が進歩性を有さないとして拒絶されるのかについて理解させる。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出願された発明が進歩性を有するか否かの判断は、新規性を有する発明について行われるのであるが、新規性の判断を行う際に、見出された、本願発明と引用発明との相違点が、出願時において当業者により容易に発明をすることができたかどうかにより判断されることを説明する。</a:t>
            </a:r>
            <a:endParaRPr lang="en-US" altLang="ja-JP" smtClean="0"/>
          </a:p>
          <a:p>
            <a:pPr eaLnBrk="1" hangingPunct="1">
              <a:spcBef>
                <a:spcPct val="0"/>
              </a:spcBef>
            </a:pPr>
            <a:r>
              <a:rPr lang="ja-JP" altLang="en-US" smtClean="0"/>
              <a:t>　なお、相違点が容易に想到し得たといえるか否かは、いわゆる論理づけができるか否かで判断されることを再確認する。（２時限の２－４で解説ずみ）</a:t>
            </a:r>
            <a:endParaRPr lang="en-US" altLang="ja-JP" smtClean="0"/>
          </a:p>
          <a:p>
            <a:pPr eaLnBrk="1" hangingPunct="1">
              <a:spcBef>
                <a:spcPct val="0"/>
              </a:spcBef>
            </a:pPr>
            <a:endParaRPr lang="ja-JP" altLang="ja-JP" smtClean="0"/>
          </a:p>
        </p:txBody>
      </p:sp>
      <p:sp>
        <p:nvSpPr>
          <p:cNvPr id="27651"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1846F6-E830-4C71-8923-E4ED0607E3B8}" type="slidenum">
              <a:rPr lang="ja-JP" altLang="en-US"/>
              <a:pPr fontAlgn="base">
                <a:spcBef>
                  <a:spcPct val="0"/>
                </a:spcBef>
                <a:spcAft>
                  <a:spcPct val="0"/>
                </a:spcAft>
                <a:defRPr/>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9699"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FBA92B-A419-47C9-BC6A-59CFF2E20DD0}" type="slidenum">
              <a:rPr lang="ja-JP" altLang="en-US"/>
              <a:pPr fontAlgn="base">
                <a:spcBef>
                  <a:spcPct val="0"/>
                </a:spcBef>
                <a:spcAft>
                  <a:spcPct val="0"/>
                </a:spcAft>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31747"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56E9FA-F275-4514-A263-942244EB74C3}" type="slidenum">
              <a:rPr lang="ja-JP" altLang="en-US"/>
              <a:pPr fontAlgn="base">
                <a:spcBef>
                  <a:spcPct val="0"/>
                </a:spcBef>
                <a:spcAft>
                  <a:spcPct val="0"/>
                </a:spcAft>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33795"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7E344F-48D6-4E29-A11C-9CE04CC62E4A}" type="slidenum">
              <a:rPr lang="ja-JP" altLang="en-US"/>
              <a:pPr fontAlgn="base">
                <a:spcBef>
                  <a:spcPct val="0"/>
                </a:spcBef>
                <a:spcAft>
                  <a:spcPct val="0"/>
                </a:spcAft>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35843"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4A1850-313D-4F73-889F-521B1BA702BD}" type="slidenum">
              <a:rPr lang="ja-JP" altLang="en-US"/>
              <a:pPr fontAlgn="base">
                <a:spcBef>
                  <a:spcPct val="0"/>
                </a:spcBef>
                <a:spcAft>
                  <a:spcPct val="0"/>
                </a:spcAft>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37891"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E1278B-EC4E-4425-88C8-DB3E2229ECF3}" type="slidenum">
              <a:rPr lang="ja-JP" altLang="en-US"/>
              <a:pPr fontAlgn="base">
                <a:spcBef>
                  <a:spcPct val="0"/>
                </a:spcBef>
                <a:spcAft>
                  <a:spcPct val="0"/>
                </a:spcAft>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39939" name="スライド番号プレースホルダー 1"/>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9899A4-010B-4436-ADAD-B422D489A96D}" type="slidenum">
              <a:rPr lang="ja-JP" altLang="en-US"/>
              <a:pPr fontAlgn="base">
                <a:spcBef>
                  <a:spcPct val="0"/>
                </a:spcBef>
                <a:spcAft>
                  <a:spcPct val="0"/>
                </a:spcAft>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8" name="Title 7"/>
          <p:cNvSpPr>
            <a:spLocks noGrp="1"/>
          </p:cNvSpPr>
          <p:nvPr>
            <p:ph type="ctrTitle"/>
          </p:nvPr>
        </p:nvSpPr>
        <p:spPr>
          <a:xfrm>
            <a:off x="2362200" y="4038600"/>
            <a:ext cx="6477000" cy="1828800"/>
          </a:xfrm>
        </p:spPr>
        <p:txBody>
          <a:bodyPr anchor="b"/>
          <a:lstStyle>
            <a:lvl1pPr>
              <a:defRPr sz="4400" cap="all" baseline="0"/>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59812721-F1DD-4BF8-9C87-3B5646082991}" type="datetimeFigureOut">
              <a:rPr lang="ja-JP" altLang="en-US"/>
              <a:pPr>
                <a:defRPr/>
              </a:pPr>
              <a:t>2013/4/9</a:t>
            </a:fld>
            <a:endParaRPr lang="ja-JP" altLang="en-US"/>
          </a:p>
        </p:txBody>
      </p:sp>
      <p:sp>
        <p:nvSpPr>
          <p:cNvPr id="10" name="Footer Placeholder 16"/>
          <p:cNvSpPr>
            <a:spLocks noGrp="1"/>
          </p:cNvSpPr>
          <p:nvPr>
            <p:ph type="ftr" sz="quarter" idx="11"/>
          </p:nvPr>
        </p:nvSpPr>
        <p:spPr>
          <a:xfrm>
            <a:off x="2085975" y="236538"/>
            <a:ext cx="5867400" cy="365125"/>
          </a:xfrm>
        </p:spPr>
        <p:txBody>
          <a:bodyPr/>
          <a:lstStyle>
            <a:lvl1pPr>
              <a:defRPr/>
            </a:lvl1pPr>
          </a:lstStyle>
          <a:p>
            <a:pPr>
              <a:defRPr/>
            </a:pPr>
            <a:endParaRPr lang="ja-JP" altLang="en-US"/>
          </a:p>
        </p:txBody>
      </p:sp>
      <p:sp>
        <p:nvSpPr>
          <p:cNvPr id="11" name="Slide Number Placeholder 28"/>
          <p:cNvSpPr>
            <a:spLocks noGrp="1"/>
          </p:cNvSpPr>
          <p:nvPr>
            <p:ph type="sldNum" sz="quarter" idx="12"/>
          </p:nvPr>
        </p:nvSpPr>
        <p:spPr>
          <a:xfrm>
            <a:off x="8001000" y="228600"/>
            <a:ext cx="838200" cy="381000"/>
          </a:xfrm>
        </p:spPr>
        <p:txBody>
          <a:bodyPr/>
          <a:lstStyle>
            <a:lvl1pPr>
              <a:defRPr sz="1400"/>
            </a:lvl1pPr>
          </a:lstStyle>
          <a:p>
            <a:pPr>
              <a:defRPr/>
            </a:pPr>
            <a:fld id="{BB9FBC28-D72B-4EE7-B098-8C3AC79EE9B3}"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57200"/>
            <a:ext cx="8229600" cy="13716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57200" y="1981200"/>
            <a:ext cx="8229600" cy="3886200"/>
          </a:xfrm>
        </p:spPr>
        <p:txBody>
          <a:bodyPr/>
          <a:lstStyle/>
          <a:p>
            <a:pPr lvl="0"/>
            <a:endParaRPr lang="ja-JP" altLang="en-US" noProof="0"/>
          </a:p>
        </p:txBody>
      </p:sp>
      <p:sp>
        <p:nvSpPr>
          <p:cNvPr id="4" name="フッター プレースホルダー 3"/>
          <p:cNvSpPr>
            <a:spLocks noGrp="1"/>
          </p:cNvSpPr>
          <p:nvPr>
            <p:ph type="ftr" sz="quarter" idx="10"/>
          </p:nvPr>
        </p:nvSpPr>
        <p:spPr>
          <a:xfrm>
            <a:off x="3124200" y="6248400"/>
            <a:ext cx="2895600" cy="457200"/>
          </a:xfrm>
        </p:spPr>
        <p:txBody>
          <a:bodyPr/>
          <a:lstStyle>
            <a:lvl1pPr>
              <a:defRPr kumimoji="0"/>
            </a:lvl1pPr>
          </a:lstStyle>
          <a:p>
            <a:pPr>
              <a:defRPr/>
            </a:pPr>
            <a:endParaRPr lang="en-US" altLang="ja-JP"/>
          </a:p>
        </p:txBody>
      </p:sp>
      <p:sp>
        <p:nvSpPr>
          <p:cNvPr id="5" name="スライド番号プレースホルダー 4"/>
          <p:cNvSpPr>
            <a:spLocks noGrp="1"/>
          </p:cNvSpPr>
          <p:nvPr>
            <p:ph type="sldNum" sz="quarter" idx="11"/>
          </p:nvPr>
        </p:nvSpPr>
        <p:spPr>
          <a:xfrm>
            <a:off x="6553200" y="6248400"/>
            <a:ext cx="2133600" cy="457200"/>
          </a:xfrm>
        </p:spPr>
        <p:txBody>
          <a:bodyPr/>
          <a:lstStyle>
            <a:lvl1pPr>
              <a:defRPr kumimoji="0"/>
            </a:lvl1pPr>
          </a:lstStyle>
          <a:p>
            <a:pPr>
              <a:defRPr/>
            </a:pPr>
            <a:fld id="{FE7B0EE1-F654-437D-B4EA-3F71BAE43E0F}" type="slidenum">
              <a:rPr lang="en-US" altLang="ja-JP"/>
              <a:pPr>
                <a:defRPr/>
              </a:pPr>
              <a:t>&lt;#&gt;</a:t>
            </a:fld>
            <a:endParaRPr lang="en-US" altLang="ja-JP"/>
          </a:p>
        </p:txBody>
      </p:sp>
      <p:sp>
        <p:nvSpPr>
          <p:cNvPr id="6" name="日付プレースホルダー 5"/>
          <p:cNvSpPr>
            <a:spLocks noGrp="1"/>
          </p:cNvSpPr>
          <p:nvPr>
            <p:ph type="dt" sz="half" idx="12"/>
          </p:nvPr>
        </p:nvSpPr>
        <p:spPr>
          <a:xfrm>
            <a:off x="457200" y="6245225"/>
            <a:ext cx="2133600" cy="476250"/>
          </a:xfrm>
        </p:spPr>
        <p:txBody>
          <a:bodyPr/>
          <a:lstStyle>
            <a:lvl1pPr>
              <a:defRPr kumimoji="0"/>
            </a:lvl1pPr>
          </a:lstStyle>
          <a:p>
            <a:pPr>
              <a:defRPr/>
            </a:pP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8" name="Title 7"/>
          <p:cNvSpPr>
            <a:spLocks noGrp="1"/>
          </p:cNvSpPr>
          <p:nvPr>
            <p:ph type="ctrTitle"/>
          </p:nvPr>
        </p:nvSpPr>
        <p:spPr>
          <a:xfrm>
            <a:off x="2362200" y="4038600"/>
            <a:ext cx="6477000" cy="1828800"/>
          </a:xfrm>
        </p:spPr>
        <p:txBody>
          <a:bodyPr anchor="b"/>
          <a:lstStyle>
            <a:lvl1pPr>
              <a:defRPr sz="4400" cap="all" baseline="0"/>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FCF4A12C-44DC-424B-9F4E-DCE8F32512D3}" type="datetime8">
              <a:rPr lang="en-US" altLang="ja-JP"/>
              <a:pPr>
                <a:defRPr/>
              </a:pPr>
              <a:t>4/9/2013 9:15 PM</a:t>
            </a:fld>
            <a:endParaRPr lang="en-US" altLang="ja-JP"/>
          </a:p>
        </p:txBody>
      </p:sp>
      <p:sp>
        <p:nvSpPr>
          <p:cNvPr id="10" name="Footer Placeholder 16"/>
          <p:cNvSpPr>
            <a:spLocks noGrp="1"/>
          </p:cNvSpPr>
          <p:nvPr>
            <p:ph type="ftr" sz="quarter" idx="11"/>
          </p:nvPr>
        </p:nvSpPr>
        <p:spPr>
          <a:xfrm>
            <a:off x="2085975" y="236538"/>
            <a:ext cx="586740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001000" y="228600"/>
            <a:ext cx="838200" cy="381000"/>
          </a:xfrm>
        </p:spPr>
        <p:txBody>
          <a:bodyPr/>
          <a:lstStyle>
            <a:lvl1pPr>
              <a:defRPr sz="1400"/>
            </a:lvl1pPr>
          </a:lstStyle>
          <a:p>
            <a:pPr>
              <a:defRPr/>
            </a:pPr>
            <a:fld id="{35FEBFFF-0640-480C-B253-CFA4B0276D8C}"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C4AD5F99-B5CB-473A-B4A8-33A6DFDB0395}" type="datetime8">
              <a:rPr lang="en-US" altLang="ja-JP"/>
              <a:pPr>
                <a:defRPr/>
              </a:pPr>
              <a:t>4/9/2013 9:15 PM</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sz="1400">
                <a:solidFill>
                  <a:srgbClr val="FFFFFF"/>
                </a:solidFill>
              </a:defRPr>
            </a:lvl1pPr>
          </a:lstStyle>
          <a:p>
            <a:pPr>
              <a:defRPr/>
            </a:pPr>
            <a:fld id="{504F3E88-F860-4268-B81C-A17C749873FB}"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3" name="Text Placeholder 2"/>
          <p:cNvSpPr>
            <a:spLocks noGrp="1"/>
          </p:cNvSpPr>
          <p:nvPr>
            <p:ph type="body" idx="1"/>
          </p:nvPr>
        </p:nvSpPr>
        <p:spPr>
          <a:xfrm>
            <a:off x="1371600" y="2743200"/>
            <a:ext cx="7123113" cy="1673225"/>
          </a:xfrm>
        </p:spPr>
        <p:txBody>
          <a:bodyPr/>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fld id="{4E8D9C1A-EF3A-44C0-B6C3-4D6B6DE5B5E4}" type="datetime8">
              <a:rPr lang="en-US" altLang="ja-JP"/>
              <a:pPr>
                <a:defRPr/>
              </a:pPr>
              <a:t>4/9/2013 9:15 PM</a:t>
            </a:fld>
            <a:endParaRPr lang="en-US" altLang="ja-JP"/>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96ADD5BE-6007-4CDC-8328-AB38FDF7E45C}"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fld id="{E5964291-4BFD-4848-8D1A-ED5C6DEA37AC}" type="datetime8">
              <a:rPr lang="en-US" altLang="ja-JP"/>
              <a:pPr>
                <a:defRPr/>
              </a:pPr>
              <a:t>4/9/2013 9:15 PM</a:t>
            </a:fld>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0D10A7F8-B76F-4E5B-A220-4CCBCFE2E226}"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4" name="Rectangle 8"/>
          <p:cNvSpPr/>
          <p:nvPr/>
        </p:nvSpPr>
        <p:spPr>
          <a:xfrm>
            <a:off x="590550" y="90805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2" name="Title 1"/>
          <p:cNvSpPr>
            <a:spLocks noGrp="1"/>
          </p:cNvSpPr>
          <p:nvPr>
            <p:ph type="title"/>
          </p:nvPr>
        </p:nvSpPr>
        <p:spPr>
          <a:xfrm>
            <a:off x="609600" y="44624"/>
            <a:ext cx="8153400" cy="990600"/>
          </a:xfrm>
        </p:spPr>
        <p:txBody>
          <a:body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a:lvl1pPr>
          </a:lstStyle>
          <a:p>
            <a:pPr>
              <a:defRPr/>
            </a:pPr>
            <a:fld id="{F3123B6C-F92C-43B7-81FB-7E667FAFE739}" type="datetime8">
              <a:rPr lang="en-US" altLang="ja-JP"/>
              <a:pPr>
                <a:defRPr/>
              </a:pPr>
              <a:t>4/9/2013 9:15 PM</a:t>
            </a:fld>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0" y="836613"/>
            <a:ext cx="533400" cy="244475"/>
          </a:xfrm>
        </p:spPr>
        <p:txBody>
          <a:bodyPr/>
          <a:lstStyle>
            <a:lvl1pPr>
              <a:defRPr sz="1400">
                <a:solidFill>
                  <a:srgbClr val="FFFFFF"/>
                </a:solidFill>
              </a:defRPr>
            </a:lvl1pPr>
          </a:lstStyle>
          <a:p>
            <a:pPr>
              <a:defRPr/>
            </a:pPr>
            <a:fld id="{161A7B98-3949-4C42-96C2-A8F69E1C43A3}" type="slidenum">
              <a:rPr lang="en-US" altLang="ja-JP"/>
              <a:pPr>
                <a:defRPr/>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C70192E-53D0-4A7E-9376-ED26A956A1F7}" type="datetime8">
              <a:rPr lang="en-US" altLang="ja-JP"/>
              <a:pPr>
                <a:defRPr/>
              </a:pPr>
              <a:t>4/9/2013 9:15 PM</a:t>
            </a:fld>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33400" cy="381000"/>
          </a:xfrm>
        </p:spPr>
        <p:txBody>
          <a:bodyPr/>
          <a:lstStyle>
            <a:lvl1pPr>
              <a:defRPr sz="1400"/>
            </a:lvl1pPr>
          </a:lstStyle>
          <a:p>
            <a:pPr>
              <a:defRPr/>
            </a:pPr>
            <a:fld id="{79B60366-8760-4B26-8553-77DFC6A424B9}"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7" name="Rectangle 9"/>
          <p:cNvSpPr/>
          <p:nvPr/>
        </p:nvSpPr>
        <p:spPr>
          <a:xfrm>
            <a:off x="1546225" y="4654550"/>
            <a:ext cx="759777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8" name="Rectangle 10"/>
          <p:cNvSpPr/>
          <p:nvPr/>
        </p:nvSpPr>
        <p:spPr bwMode="white">
          <a:xfrm>
            <a:off x="1447800" y="0"/>
            <a:ext cx="101600"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プレースホルダーまでドラッグするかアイコンをクリックして図を追加</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fld id="{3F254E6A-A528-45A0-99CD-CCD9CA1F354C}" type="datetime8">
              <a:rPr lang="en-US" altLang="ja-JP"/>
              <a:pPr>
                <a:defRPr/>
              </a:pPr>
              <a:t>4/9/2013 9:15 PM</a:t>
            </a:fld>
            <a:endParaRPr lang="en-US" altLang="ja-JP"/>
          </a:p>
        </p:txBody>
      </p:sp>
      <p:sp>
        <p:nvSpPr>
          <p:cNvPr id="10" name="Slide Number Placeholder 12"/>
          <p:cNvSpPr>
            <a:spLocks noGrp="1"/>
          </p:cNvSpPr>
          <p:nvPr>
            <p:ph type="sldNum" sz="quarter" idx="11"/>
          </p:nvPr>
        </p:nvSpPr>
        <p:spPr>
          <a:xfrm>
            <a:off x="0" y="4667250"/>
            <a:ext cx="1447800" cy="663575"/>
          </a:xfrm>
        </p:spPr>
        <p:txBody>
          <a:bodyPr/>
          <a:lstStyle>
            <a:lvl1pPr>
              <a:defRPr sz="2800">
                <a:solidFill>
                  <a:srgbClr val="FFFFFF"/>
                </a:solidFill>
              </a:defRPr>
            </a:lvl1pPr>
          </a:lstStyle>
          <a:p>
            <a:pPr>
              <a:defRPr/>
            </a:pPr>
            <a:fld id="{F93296DE-022E-4895-B1F0-E78D20B01D8A}" type="slidenum">
              <a:rPr lang="en-US" altLang="ja-JP"/>
              <a:pPr>
                <a:defRPr/>
              </a:pPr>
              <a:t>&lt;#&gt;</a:t>
            </a:fld>
            <a:endParaRPr lang="en-US" altLang="ja-JP"/>
          </a:p>
        </p:txBody>
      </p:sp>
      <p:sp>
        <p:nvSpPr>
          <p:cNvPr id="11" name="Footer Placeholder 13"/>
          <p:cNvSpPr>
            <a:spLocks noGrp="1"/>
          </p:cNvSpPr>
          <p:nvPr>
            <p:ph type="ftr" sz="quarter" idx="12"/>
          </p:nvPr>
        </p:nvSpPr>
        <p:spPr>
          <a:xfrm>
            <a:off x="1600200" y="6248400"/>
            <a:ext cx="4572000" cy="365125"/>
          </a:xfrm>
        </p:spPr>
        <p:txBody>
          <a:bodyPr/>
          <a:lstStyle>
            <a:lvl1pPr>
              <a:defRPr/>
            </a:lvl1pPr>
          </a:lstStyle>
          <a:p>
            <a:pPr>
              <a:defRPr/>
            </a:pPr>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13"/>
          <p:cNvSpPr>
            <a:spLocks noGrp="1"/>
          </p:cNvSpPr>
          <p:nvPr>
            <p:ph type="dt" sz="half" idx="10"/>
          </p:nvPr>
        </p:nvSpPr>
        <p:spPr/>
        <p:txBody>
          <a:bodyPr/>
          <a:lstStyle>
            <a:lvl1pPr>
              <a:defRPr/>
            </a:lvl1pPr>
          </a:lstStyle>
          <a:p>
            <a:pPr>
              <a:defRPr/>
            </a:pPr>
            <a:fld id="{4BF26012-BF2C-459F-BD6F-A97448F85175}" type="datetime8">
              <a:rPr lang="en-US" altLang="ja-JP"/>
              <a:pPr>
                <a:defRPr/>
              </a:pPr>
              <a:t>4/9/2013 9:15 PM</a:t>
            </a:fld>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38C004BB-FF6E-49EC-9494-06BF64CC895E}"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2" name="Vertical Title 1"/>
          <p:cNvSpPr>
            <a:spLocks noGrp="1"/>
          </p:cNvSpPr>
          <p:nvPr>
            <p:ph type="title" orient="vert"/>
          </p:nvPr>
        </p:nvSpPr>
        <p:spPr>
          <a:xfrm>
            <a:off x="6553200" y="609606"/>
            <a:ext cx="205740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8F91B14A-F833-4B0A-B11D-B6BC7CBC1B6B}" type="datetime8">
              <a:rPr lang="en-US" altLang="ja-JP"/>
              <a:pPr>
                <a:defRPr/>
              </a:pPr>
              <a:t>4/9/2013 9:15 PM</a:t>
            </a:fld>
            <a:endParaRPr lang="en-US" altLang="ja-JP"/>
          </a:p>
        </p:txBody>
      </p:sp>
      <p:sp>
        <p:nvSpPr>
          <p:cNvPr id="8" name="Footer Placeholder 4"/>
          <p:cNvSpPr>
            <a:spLocks noGrp="1"/>
          </p:cNvSpPr>
          <p:nvPr>
            <p:ph type="ftr" sz="quarter" idx="11"/>
          </p:nvPr>
        </p:nvSpPr>
        <p:spPr>
          <a:xfrm>
            <a:off x="457200" y="6248400"/>
            <a:ext cx="5572125"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0BE5C3A4-3343-4DAC-BC08-AD65A23C2CB6}"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4B70F592-D154-4663-8A2B-624118E4B062}" type="datetimeFigureOut">
              <a:rPr lang="ja-JP" altLang="en-US"/>
              <a:pPr>
                <a:defRPr/>
              </a:pPr>
              <a:t>2013/4/9</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a:xfrm>
            <a:off x="8610600" y="6381750"/>
            <a:ext cx="533400" cy="244475"/>
          </a:xfrm>
        </p:spPr>
        <p:txBody>
          <a:bodyPr/>
          <a:lstStyle>
            <a:lvl1pPr>
              <a:defRPr sz="1400">
                <a:solidFill>
                  <a:schemeClr val="tx1"/>
                </a:solidFill>
              </a:defRPr>
            </a:lvl1pPr>
          </a:lstStyle>
          <a:p>
            <a:pPr>
              <a:defRPr/>
            </a:pPr>
            <a:fld id="{398E7515-2C10-44F5-BCDD-149AB9E6FEFC}" type="slidenum">
              <a:rPr lang="ja-JP" altLang="en-US"/>
              <a:pPr>
                <a:defRPr/>
              </a:pPr>
              <a:t>&lt;#&gt;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3" name="Text Placeholder 2"/>
          <p:cNvSpPr>
            <a:spLocks noGrp="1"/>
          </p:cNvSpPr>
          <p:nvPr>
            <p:ph type="body" idx="1"/>
          </p:nvPr>
        </p:nvSpPr>
        <p:spPr>
          <a:xfrm>
            <a:off x="1371600" y="2743200"/>
            <a:ext cx="7123113" cy="1673225"/>
          </a:xfrm>
        </p:spPr>
        <p:txBody>
          <a:bodyPr/>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fld id="{0D2EFEBD-00BF-4E58-ADED-357A902C42DB}" type="datetimeFigureOut">
              <a:rPr lang="ja-JP" altLang="en-US"/>
              <a:pPr>
                <a:defRPr/>
              </a:pPr>
              <a:t>2013/4/9</a:t>
            </a:fld>
            <a:endParaRPr lang="ja-JP" alt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0B5BECFA-480F-4A76-BB96-1F0AD60C9CBE}" type="slidenum">
              <a:rPr lang="ja-JP" altLang="en-US"/>
              <a:pPr>
                <a:defRPr/>
              </a:pPr>
              <a:t>&lt;#&gt;</a:t>
            </a:fld>
            <a:endParaRPr lang="ja-JP" altLang="en-US"/>
          </a:p>
        </p:txBody>
      </p:sp>
      <p:sp>
        <p:nvSpPr>
          <p:cNvPr id="9" name="Footer Placeholder 13"/>
          <p:cNvSpPr>
            <a:spLocks noGrp="1"/>
          </p:cNvSpPr>
          <p:nvPr>
            <p:ph type="ftr" sz="quarter" idx="12"/>
          </p:nvPr>
        </p:nvSpPr>
        <p:spPr/>
        <p:txBody>
          <a:bodyPr/>
          <a:lstStyle>
            <a:lvl1pPr>
              <a:defRPr/>
            </a:lvl1p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fld id="{7B7C8CE9-A3EA-4B9A-B215-1E1A7A2CAFA9}" type="datetimeFigureOut">
              <a:rPr lang="ja-JP" altLang="en-US"/>
              <a:pPr>
                <a:defRPr/>
              </a:pPr>
              <a:t>2013/4/9</a:t>
            </a:fld>
            <a:endParaRPr lang="ja-JP" altLang="en-US"/>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5E29F3E0-C6A8-4747-B164-EF3BC12EDE62}" type="slidenum">
              <a:rPr lang="ja-JP" altLang="en-US"/>
              <a:pPr>
                <a:defRPr/>
              </a:pPr>
              <a:t>&lt;#&gt;</a:t>
            </a:fld>
            <a:endParaRPr lang="ja-JP" altLang="en-US"/>
          </a:p>
        </p:txBody>
      </p:sp>
      <p:sp>
        <p:nvSpPr>
          <p:cNvPr id="9" name="Footer Placeholder 13"/>
          <p:cNvSpPr>
            <a:spLocks noGrp="1"/>
          </p:cNvSpPr>
          <p:nvPr>
            <p:ph type="ftr" sz="quarter" idx="12"/>
          </p:nvPr>
        </p:nvSpPr>
        <p:spPr/>
        <p:txBody>
          <a:bodyPr/>
          <a:lstStyle>
            <a:lvl1pPr>
              <a:defRPr/>
            </a:lvl1pPr>
          </a:lstStyle>
          <a:p>
            <a:pPr>
              <a:defRPr/>
            </a:pP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4" name="Rectangle 8"/>
          <p:cNvSpPr/>
          <p:nvPr/>
        </p:nvSpPr>
        <p:spPr>
          <a:xfrm>
            <a:off x="590550" y="90805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2" name="Title 1"/>
          <p:cNvSpPr>
            <a:spLocks noGrp="1"/>
          </p:cNvSpPr>
          <p:nvPr>
            <p:ph type="title"/>
          </p:nvPr>
        </p:nvSpPr>
        <p:spPr>
          <a:xfrm>
            <a:off x="609600" y="44624"/>
            <a:ext cx="8153400" cy="990600"/>
          </a:xfrm>
        </p:spPr>
        <p:txBody>
          <a:body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a:lvl1pPr>
          </a:lstStyle>
          <a:p>
            <a:pPr>
              <a:defRPr/>
            </a:pPr>
            <a:fld id="{649657EE-1937-48D5-8974-5FEE071E0DF8}" type="datetimeFigureOut">
              <a:rPr lang="ja-JP" altLang="en-US"/>
              <a:pPr>
                <a:defRPr/>
              </a:pPr>
              <a:t>2013/4/9</a:t>
            </a:fld>
            <a:endParaRPr lang="ja-JP" altLang="en-US"/>
          </a:p>
        </p:txBody>
      </p:sp>
      <p:sp>
        <p:nvSpPr>
          <p:cNvPr id="6" name="Footer Placeholder 3"/>
          <p:cNvSpPr>
            <a:spLocks noGrp="1"/>
          </p:cNvSpPr>
          <p:nvPr>
            <p:ph type="ftr" sz="quarter" idx="11"/>
          </p:nvPr>
        </p:nvSpPr>
        <p:spPr/>
        <p:txBody>
          <a:bodyPr/>
          <a:lstStyle>
            <a:lvl1pPr>
              <a:defRPr/>
            </a:lvl1pPr>
          </a:lstStyle>
          <a:p>
            <a:pPr>
              <a:defRPr/>
            </a:pPr>
            <a:endParaRPr lang="ja-JP" altLang="en-US"/>
          </a:p>
        </p:txBody>
      </p:sp>
      <p:sp>
        <p:nvSpPr>
          <p:cNvPr id="7" name="Slide Number Placeholder 4"/>
          <p:cNvSpPr>
            <a:spLocks noGrp="1"/>
          </p:cNvSpPr>
          <p:nvPr>
            <p:ph type="sldNum" sz="quarter" idx="12"/>
          </p:nvPr>
        </p:nvSpPr>
        <p:spPr>
          <a:xfrm>
            <a:off x="0" y="836613"/>
            <a:ext cx="533400" cy="244475"/>
          </a:xfrm>
        </p:spPr>
        <p:txBody>
          <a:bodyPr/>
          <a:lstStyle>
            <a:lvl1pPr>
              <a:defRPr sz="1400">
                <a:solidFill>
                  <a:srgbClr val="FFFFFF"/>
                </a:solidFill>
              </a:defRPr>
            </a:lvl1pPr>
          </a:lstStyle>
          <a:p>
            <a:pPr>
              <a:defRPr/>
            </a:pPr>
            <a:fld id="{A513D55E-DDAA-46D7-BB92-42DE4E3D2246}"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FF8BAD0D-8E75-439E-8825-E9D1695CC5EB}" type="datetimeFigureOut">
              <a:rPr lang="ja-JP" altLang="en-US"/>
              <a:pPr>
                <a:defRPr/>
              </a:pPr>
              <a:t>2013/4/9</a:t>
            </a:fld>
            <a:endParaRPr lang="ja-JP" altLang="en-US"/>
          </a:p>
        </p:txBody>
      </p:sp>
      <p:sp>
        <p:nvSpPr>
          <p:cNvPr id="3" name="Footer Placeholder 2"/>
          <p:cNvSpPr>
            <a:spLocks noGrp="1"/>
          </p:cNvSpPr>
          <p:nvPr>
            <p:ph type="ftr" sz="quarter" idx="11"/>
          </p:nvPr>
        </p:nvSpPr>
        <p:spPr/>
        <p:txBody>
          <a:bodyPr/>
          <a:lstStyle>
            <a:lvl1pPr>
              <a:defRPr/>
            </a:lvl1pPr>
          </a:lstStyle>
          <a:p>
            <a:pPr>
              <a:defRPr/>
            </a:pPr>
            <a:endParaRPr lang="ja-JP" altLang="en-US"/>
          </a:p>
        </p:txBody>
      </p:sp>
      <p:sp>
        <p:nvSpPr>
          <p:cNvPr id="4" name="Slide Number Placeholder 3"/>
          <p:cNvSpPr>
            <a:spLocks noGrp="1"/>
          </p:cNvSpPr>
          <p:nvPr>
            <p:ph type="sldNum" sz="quarter" idx="12"/>
          </p:nvPr>
        </p:nvSpPr>
        <p:spPr>
          <a:xfrm>
            <a:off x="0" y="6248400"/>
            <a:ext cx="533400" cy="381000"/>
          </a:xfrm>
        </p:spPr>
        <p:txBody>
          <a:bodyPr/>
          <a:lstStyle>
            <a:lvl1pPr>
              <a:defRPr sz="1400"/>
            </a:lvl1pPr>
          </a:lstStyle>
          <a:p>
            <a:pPr>
              <a:defRPr/>
            </a:pPr>
            <a:fld id="{4C10C9AD-A381-4A98-912F-7B192B8F1AF8}"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7" name="Rectangle 9"/>
          <p:cNvSpPr/>
          <p:nvPr/>
        </p:nvSpPr>
        <p:spPr>
          <a:xfrm>
            <a:off x="1546225" y="4654550"/>
            <a:ext cx="759777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8" name="Rectangle 10"/>
          <p:cNvSpPr/>
          <p:nvPr/>
        </p:nvSpPr>
        <p:spPr bwMode="white">
          <a:xfrm>
            <a:off x="1447800" y="0"/>
            <a:ext cx="101600"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プレースホルダーまでドラッグするかアイコンをクリックして図を追加</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fld id="{55C17079-5515-41B4-BCDE-79E43C5A2FBD}" type="datetimeFigureOut">
              <a:rPr lang="ja-JP" altLang="en-US"/>
              <a:pPr>
                <a:defRPr/>
              </a:pPr>
              <a:t>2013/4/9</a:t>
            </a:fld>
            <a:endParaRPr lang="ja-JP" altLang="en-US"/>
          </a:p>
        </p:txBody>
      </p:sp>
      <p:sp>
        <p:nvSpPr>
          <p:cNvPr id="10" name="Slide Number Placeholder 12"/>
          <p:cNvSpPr>
            <a:spLocks noGrp="1"/>
          </p:cNvSpPr>
          <p:nvPr>
            <p:ph type="sldNum" sz="quarter" idx="11"/>
          </p:nvPr>
        </p:nvSpPr>
        <p:spPr>
          <a:xfrm>
            <a:off x="0" y="4667250"/>
            <a:ext cx="1447800" cy="663575"/>
          </a:xfrm>
        </p:spPr>
        <p:txBody>
          <a:bodyPr/>
          <a:lstStyle>
            <a:lvl1pPr>
              <a:defRPr sz="2800">
                <a:solidFill>
                  <a:srgbClr val="FFFFFF"/>
                </a:solidFill>
              </a:defRPr>
            </a:lvl1pPr>
          </a:lstStyle>
          <a:p>
            <a:pPr>
              <a:defRPr/>
            </a:pPr>
            <a:fld id="{D4F85BEF-7CA0-421C-92E9-BCA5DE9E8177}" type="slidenum">
              <a:rPr lang="ja-JP" altLang="en-US"/>
              <a:pPr>
                <a:defRPr/>
              </a:pPr>
              <a:t>&lt;#&gt;</a:t>
            </a:fld>
            <a:endParaRPr lang="ja-JP" altLang="en-US"/>
          </a:p>
        </p:txBody>
      </p:sp>
      <p:sp>
        <p:nvSpPr>
          <p:cNvPr id="11" name="Footer Placeholder 13"/>
          <p:cNvSpPr>
            <a:spLocks noGrp="1"/>
          </p:cNvSpPr>
          <p:nvPr>
            <p:ph type="ftr" sz="quarter" idx="12"/>
          </p:nvPr>
        </p:nvSpPr>
        <p:spPr>
          <a:xfrm>
            <a:off x="1600200" y="6248400"/>
            <a:ext cx="4572000" cy="365125"/>
          </a:xfrm>
        </p:spPr>
        <p:txBody>
          <a:bodyPr/>
          <a:lstStyle>
            <a:lvl1pPr>
              <a:defRPr/>
            </a:lvl1pPr>
          </a:lstStyle>
          <a:p>
            <a:pPr>
              <a:defRPr/>
            </a:pPr>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13"/>
          <p:cNvSpPr>
            <a:spLocks noGrp="1"/>
          </p:cNvSpPr>
          <p:nvPr>
            <p:ph type="dt" sz="half" idx="10"/>
          </p:nvPr>
        </p:nvSpPr>
        <p:spPr/>
        <p:txBody>
          <a:bodyPr/>
          <a:lstStyle>
            <a:lvl1pPr>
              <a:defRPr/>
            </a:lvl1pPr>
          </a:lstStyle>
          <a:p>
            <a:pPr>
              <a:defRPr/>
            </a:pPr>
            <a:fld id="{4B7EBDD0-DB3D-4F7E-9ADE-55CE2E18A5B5}" type="datetimeFigureOut">
              <a:rPr lang="ja-JP" altLang="en-US"/>
              <a:pPr>
                <a:defRPr/>
              </a:pPr>
              <a:t>2013/4/9</a:t>
            </a:fld>
            <a:endParaRPr lang="ja-JP" altLang="en-US"/>
          </a:p>
        </p:txBody>
      </p:sp>
      <p:sp>
        <p:nvSpPr>
          <p:cNvPr id="5" name="Footer Placeholder 2"/>
          <p:cNvSpPr>
            <a:spLocks noGrp="1"/>
          </p:cNvSpPr>
          <p:nvPr>
            <p:ph type="ftr" sz="quarter" idx="11"/>
          </p:nvPr>
        </p:nvSpPr>
        <p:spPr/>
        <p:txBody>
          <a:bodyPr/>
          <a:lstStyle>
            <a:lvl1pPr>
              <a:defRPr/>
            </a:lvl1pPr>
          </a:lstStyle>
          <a:p>
            <a:pPr>
              <a:defRPr/>
            </a:pPr>
            <a:endParaRPr lang="ja-JP" altLang="en-US"/>
          </a:p>
        </p:txBody>
      </p:sp>
      <p:sp>
        <p:nvSpPr>
          <p:cNvPr id="6" name="Slide Number Placeholder 22"/>
          <p:cNvSpPr>
            <a:spLocks noGrp="1"/>
          </p:cNvSpPr>
          <p:nvPr>
            <p:ph type="sldNum" sz="quarter" idx="12"/>
          </p:nvPr>
        </p:nvSpPr>
        <p:spPr/>
        <p:txBody>
          <a:bodyPr/>
          <a:lstStyle>
            <a:lvl1pPr>
              <a:defRPr/>
            </a:lvl1pPr>
          </a:lstStyle>
          <a:p>
            <a:pPr>
              <a:defRPr/>
            </a:pPr>
            <a:fld id="{09AA0AB0-9493-41DB-B785-9F66D8476F9C}"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2" name="Vertical Title 1"/>
          <p:cNvSpPr>
            <a:spLocks noGrp="1"/>
          </p:cNvSpPr>
          <p:nvPr>
            <p:ph type="title" orient="vert"/>
          </p:nvPr>
        </p:nvSpPr>
        <p:spPr>
          <a:xfrm>
            <a:off x="6553200" y="609602"/>
            <a:ext cx="205740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3ACFDCF0-DE7D-4020-8F8B-A1C15BDD8D91}" type="datetimeFigureOut">
              <a:rPr lang="ja-JP" altLang="en-US"/>
              <a:pPr>
                <a:defRPr/>
              </a:pPr>
              <a:t>2013/4/9</a:t>
            </a:fld>
            <a:endParaRPr lang="ja-JP" altLang="en-US"/>
          </a:p>
        </p:txBody>
      </p:sp>
      <p:sp>
        <p:nvSpPr>
          <p:cNvPr id="8" name="Footer Placeholder 4"/>
          <p:cNvSpPr>
            <a:spLocks noGrp="1"/>
          </p:cNvSpPr>
          <p:nvPr>
            <p:ph type="ftr" sz="quarter" idx="11"/>
          </p:nvPr>
        </p:nvSpPr>
        <p:spPr>
          <a:xfrm>
            <a:off x="457200" y="6248400"/>
            <a:ext cx="5572125" cy="365125"/>
          </a:xfrm>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9CFE4FF2-B4D9-4AC8-AA6E-17DAE22AC3D0}"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3.jpe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fontAlgn="auto">
              <a:spcBef>
                <a:spcPts val="0"/>
              </a:spcBef>
              <a:spcAft>
                <a:spcPts val="0"/>
              </a:spcAft>
              <a:defRPr kumimoji="1" sz="1400">
                <a:solidFill>
                  <a:schemeClr val="tx2"/>
                </a:solidFill>
                <a:latin typeface="+mn-lt"/>
                <a:ea typeface="ＭＳ Ｐゴシック" pitchFamily="50" charset="-128"/>
              </a:defRPr>
            </a:lvl1pPr>
          </a:lstStyle>
          <a:p>
            <a:pPr>
              <a:defRPr/>
            </a:pPr>
            <a:fld id="{0E7ED05C-AC6C-4815-8A93-62CB0202EC75}" type="datetimeFigureOut">
              <a:rPr lang="ja-JP" altLang="en-US"/>
              <a:pPr>
                <a:defRPr/>
              </a:pPr>
              <a:t>2013/4/9</a:t>
            </a:fld>
            <a:endParaRPr lang="ja-JP" altLang="en-US"/>
          </a:p>
        </p:txBody>
      </p:sp>
      <p:sp>
        <p:nvSpPr>
          <p:cNvPr id="3" name="Footer Placeholder 2"/>
          <p:cNvSpPr>
            <a:spLocks noGrp="1"/>
          </p:cNvSpPr>
          <p:nvPr>
            <p:ph type="ftr" sz="quarter" idx="3"/>
          </p:nvPr>
        </p:nvSpPr>
        <p:spPr>
          <a:xfrm>
            <a:off x="609600" y="6248400"/>
            <a:ext cx="5419725" cy="365125"/>
          </a:xfrm>
          <a:prstGeom prst="rect">
            <a:avLst/>
          </a:prstGeom>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kumimoji="1" sz="1400">
                <a:solidFill>
                  <a:schemeClr val="tx2"/>
                </a:solidFill>
                <a:latin typeface="Tw Cen MT" pitchFamily="34" charset="0"/>
                <a:ea typeface="ＭＳ Ｐゴシック" pitchFamily="50" charset="-128"/>
                <a:cs typeface="+mn-cs"/>
              </a:defRPr>
            </a:lvl1pPr>
          </a:lstStyle>
          <a:p>
            <a:pPr>
              <a:defRPr/>
            </a:pPr>
            <a:endParaRPr lang="ja-JP" alt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fontAlgn="auto">
              <a:spcBef>
                <a:spcPts val="0"/>
              </a:spcBef>
              <a:spcAft>
                <a:spcPts val="0"/>
              </a:spcAft>
              <a:defRPr kumimoji="1" sz="1200" b="1">
                <a:solidFill>
                  <a:schemeClr val="tx2"/>
                </a:solidFill>
                <a:latin typeface="+mn-lt"/>
                <a:ea typeface="ＭＳ Ｐゴシック" pitchFamily="50" charset="-128"/>
              </a:defRPr>
            </a:lvl1pPr>
          </a:lstStyle>
          <a:p>
            <a:pPr>
              <a:defRPr/>
            </a:pPr>
            <a:fld id="{739DD9D3-9D75-4BD8-979A-C656423675F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88" r:id="rId8"/>
    <p:sldLayoutId id="2147483697" r:id="rId9"/>
    <p:sldLayoutId id="2147483698" r:id="rId10"/>
  </p:sldLayoutIdLst>
  <p:txStyles>
    <p:titleStyle>
      <a:lvl1pPr algn="l" rtl="0" eaLnBrk="0" fontAlgn="base" hangingPunct="0">
        <a:spcBef>
          <a:spcPct val="0"/>
        </a:spcBef>
        <a:spcAft>
          <a:spcPct val="0"/>
        </a:spcAft>
        <a:defRPr kumimoji="1" sz="3600" kern="1200">
          <a:solidFill>
            <a:schemeClr val="tx2"/>
          </a:solidFill>
          <a:latin typeface="ＭＳ Ｐゴシック" pitchFamily="50" charset="-128"/>
          <a:ea typeface="ＭＳ Ｐゴシック" pitchFamily="50" charset="-128"/>
          <a:cs typeface="ＭＳ Ｐゴシック" charset="0"/>
        </a:defRPr>
      </a:lvl1pPr>
      <a:lvl2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cs typeface="ＭＳ Ｐゴシック" charset="0"/>
        </a:defRPr>
      </a:lvl2pPr>
      <a:lvl3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cs typeface="ＭＳ Ｐゴシック" charset="0"/>
        </a:defRPr>
      </a:lvl3pPr>
      <a:lvl4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cs typeface="ＭＳ Ｐゴシック" charset="0"/>
        </a:defRPr>
      </a:lvl4pPr>
      <a:lvl5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cs typeface="ＭＳ Ｐゴシック" charset="0"/>
        </a:defRPr>
      </a:lvl5pPr>
      <a:lvl6pPr marL="457200" algn="l" rtl="0" eaLnBrk="1" fontAlgn="base" hangingPunct="1">
        <a:spcBef>
          <a:spcPct val="0"/>
        </a:spcBef>
        <a:spcAft>
          <a:spcPct val="0"/>
        </a:spcAft>
        <a:defRPr kumimoji="1" sz="4400">
          <a:solidFill>
            <a:schemeClr val="tx2"/>
          </a:solidFill>
          <a:latin typeface="Tw Cen MT" pitchFamily="34" charset="0"/>
        </a:defRPr>
      </a:lvl6pPr>
      <a:lvl7pPr marL="914400" algn="l" rtl="0" eaLnBrk="1" fontAlgn="base" hangingPunct="1">
        <a:spcBef>
          <a:spcPct val="0"/>
        </a:spcBef>
        <a:spcAft>
          <a:spcPct val="0"/>
        </a:spcAft>
        <a:defRPr kumimoji="1" sz="4400">
          <a:solidFill>
            <a:schemeClr val="tx2"/>
          </a:solidFill>
          <a:latin typeface="Tw Cen MT" pitchFamily="34" charset="0"/>
        </a:defRPr>
      </a:lvl7pPr>
      <a:lvl8pPr marL="1371600" algn="l" rtl="0" eaLnBrk="1" fontAlgn="base" hangingPunct="1">
        <a:spcBef>
          <a:spcPct val="0"/>
        </a:spcBef>
        <a:spcAft>
          <a:spcPct val="0"/>
        </a:spcAft>
        <a:defRPr kumimoji="1" sz="4400">
          <a:solidFill>
            <a:schemeClr val="tx2"/>
          </a:solidFill>
          <a:latin typeface="Tw Cen MT" pitchFamily="34" charset="0"/>
        </a:defRPr>
      </a:lvl8pPr>
      <a:lvl9pPr marL="1828800" algn="l" rtl="0" eaLnBrk="1" fontAlgn="base" hangingPunct="1">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kern="1200">
          <a:solidFill>
            <a:schemeClr val="tx1"/>
          </a:solidFill>
          <a:latin typeface="ＭＳ Ｐゴシック" pitchFamily="50" charset="-128"/>
          <a:ea typeface="ＭＳ Ｐゴシック" pitchFamily="50" charset="-128"/>
          <a:cs typeface="ＭＳ Ｐゴシック" charset="0"/>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kern="1200">
          <a:solidFill>
            <a:schemeClr val="tx1"/>
          </a:solidFill>
          <a:latin typeface="ＭＳ Ｐゴシック" pitchFamily="50" charset="-128"/>
          <a:ea typeface="ＭＳ Ｐゴシック" pitchFamily="50" charset="-128"/>
          <a:cs typeface="MS PGothic" charset="0"/>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kern="1200">
          <a:solidFill>
            <a:schemeClr val="tx1"/>
          </a:solidFill>
          <a:latin typeface="ＭＳ Ｐゴシック" pitchFamily="50" charset="-128"/>
          <a:ea typeface="ＭＳ Ｐゴシック" pitchFamily="50" charset="-128"/>
          <a:cs typeface="MS PGothic" charset="0"/>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kern="1200">
          <a:solidFill>
            <a:schemeClr val="tx1"/>
          </a:solidFill>
          <a:latin typeface="ＭＳ Ｐゴシック" pitchFamily="50" charset="-128"/>
          <a:ea typeface="ＭＳ Ｐゴシック" pitchFamily="50" charset="-128"/>
          <a:cs typeface="MS PGothic" charset="0"/>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kern="1200">
          <a:solidFill>
            <a:schemeClr val="tx1"/>
          </a:solidFill>
          <a:latin typeface="ＭＳ Ｐゴシック" pitchFamily="50" charset="-128"/>
          <a:ea typeface="ＭＳ Ｐゴシック" pitchFamily="50" charset="-128"/>
          <a:cs typeface="MS PGothic" charset="0"/>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12290"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2291"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fontAlgn="auto">
              <a:spcBef>
                <a:spcPts val="0"/>
              </a:spcBef>
              <a:spcAft>
                <a:spcPts val="0"/>
              </a:spcAft>
              <a:defRPr kumimoji="0" sz="1400">
                <a:solidFill>
                  <a:srgbClr val="4F271C"/>
                </a:solidFill>
                <a:latin typeface="+mn-lt"/>
                <a:ea typeface="ＭＳ Ｐゴシック" pitchFamily="50" charset="-128"/>
              </a:defRPr>
            </a:lvl1pPr>
          </a:lstStyle>
          <a:p>
            <a:pPr>
              <a:defRPr/>
            </a:pPr>
            <a:fld id="{4BF26012-BF2C-459F-BD6F-A97448F85175}" type="datetime8">
              <a:rPr lang="en-US" altLang="ja-JP"/>
              <a:pPr>
                <a:defRPr/>
              </a:pPr>
              <a:t>4/9/2013 9:15 PM</a:t>
            </a:fld>
            <a:endParaRPr lang="en-US" altLang="ja-JP"/>
          </a:p>
        </p:txBody>
      </p:sp>
      <p:sp>
        <p:nvSpPr>
          <p:cNvPr id="3" name="Footer Placeholder 2"/>
          <p:cNvSpPr>
            <a:spLocks noGrp="1"/>
          </p:cNvSpPr>
          <p:nvPr>
            <p:ph type="ftr" sz="quarter" idx="3"/>
          </p:nvPr>
        </p:nvSpPr>
        <p:spPr>
          <a:xfrm>
            <a:off x="609600" y="6248400"/>
            <a:ext cx="5419725" cy="365125"/>
          </a:xfrm>
          <a:prstGeom prst="rect">
            <a:avLst/>
          </a:prstGeom>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kumimoji="0" sz="1400">
                <a:solidFill>
                  <a:srgbClr val="4F271C"/>
                </a:solidFill>
                <a:latin typeface="Tw Cen MT" pitchFamily="34" charset="0"/>
                <a:ea typeface="ＭＳ Ｐゴシック" pitchFamily="50" charset="-128"/>
                <a:cs typeface="+mn-cs"/>
              </a:defRPr>
            </a:lvl1pPr>
          </a:lstStyle>
          <a:p>
            <a:pPr>
              <a:defRPr/>
            </a:pPr>
            <a:endParaRPr lang="en-US" altLang="ja-JP"/>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ltLang="ja-JP">
              <a:solidFill>
                <a:srgbClr val="FFFFFF"/>
              </a:solidFill>
              <a:ea typeface="ＭＳ Ｐゴシック" pitchFamily="50" charset="-128"/>
            </a:endParaRPr>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fontAlgn="auto">
              <a:spcBef>
                <a:spcPts val="0"/>
              </a:spcBef>
              <a:spcAft>
                <a:spcPts val="0"/>
              </a:spcAft>
              <a:defRPr kumimoji="0" sz="1200" b="1">
                <a:solidFill>
                  <a:srgbClr val="4F271C"/>
                </a:solidFill>
                <a:latin typeface="+mn-lt"/>
                <a:ea typeface="ＭＳ Ｐゴシック" pitchFamily="50" charset="-128"/>
              </a:defRPr>
            </a:lvl1pPr>
          </a:lstStyle>
          <a:p>
            <a:pPr>
              <a:defRPr/>
            </a:pPr>
            <a:fld id="{D11DAE20-F54F-4BD3-8769-A46D4CB31B87}"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689" r:id="rId8"/>
    <p:sldLayoutId id="2147483706" r:id="rId9"/>
  </p:sldLayoutIdLst>
  <p:txStyles>
    <p:titleStyle>
      <a:lvl1pPr algn="l" rtl="0" eaLnBrk="0" fontAlgn="base" hangingPunct="0">
        <a:spcBef>
          <a:spcPct val="0"/>
        </a:spcBef>
        <a:spcAft>
          <a:spcPct val="0"/>
        </a:spcAft>
        <a:defRPr kumimoji="1" sz="3600" kern="1200">
          <a:solidFill>
            <a:schemeClr val="tx2"/>
          </a:solidFill>
          <a:latin typeface="ＭＳ Ｐゴシック" pitchFamily="50" charset="-128"/>
          <a:ea typeface="ＭＳ Ｐゴシック" pitchFamily="50" charset="-128"/>
          <a:cs typeface="ＭＳ Ｐゴシック" charset="0"/>
        </a:defRPr>
      </a:lvl1pPr>
      <a:lvl2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cs typeface="ＭＳ Ｐゴシック" charset="0"/>
        </a:defRPr>
      </a:lvl2pPr>
      <a:lvl3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cs typeface="ＭＳ Ｐゴシック" charset="0"/>
        </a:defRPr>
      </a:lvl3pPr>
      <a:lvl4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cs typeface="ＭＳ Ｐゴシック" charset="0"/>
        </a:defRPr>
      </a:lvl4pPr>
      <a:lvl5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cs typeface="ＭＳ Ｐゴシック" charset="0"/>
        </a:defRPr>
      </a:lvl5pPr>
      <a:lvl6pPr marL="457200" algn="l" rtl="0" eaLnBrk="1" fontAlgn="base" hangingPunct="1">
        <a:spcBef>
          <a:spcPct val="0"/>
        </a:spcBef>
        <a:spcAft>
          <a:spcPct val="0"/>
        </a:spcAft>
        <a:defRPr kumimoji="1" sz="4400">
          <a:solidFill>
            <a:schemeClr val="tx2"/>
          </a:solidFill>
          <a:latin typeface="Tw Cen MT" pitchFamily="34" charset="0"/>
        </a:defRPr>
      </a:lvl6pPr>
      <a:lvl7pPr marL="914400" algn="l" rtl="0" eaLnBrk="1" fontAlgn="base" hangingPunct="1">
        <a:spcBef>
          <a:spcPct val="0"/>
        </a:spcBef>
        <a:spcAft>
          <a:spcPct val="0"/>
        </a:spcAft>
        <a:defRPr kumimoji="1" sz="4400">
          <a:solidFill>
            <a:schemeClr val="tx2"/>
          </a:solidFill>
          <a:latin typeface="Tw Cen MT" pitchFamily="34" charset="0"/>
        </a:defRPr>
      </a:lvl7pPr>
      <a:lvl8pPr marL="1371600" algn="l" rtl="0" eaLnBrk="1" fontAlgn="base" hangingPunct="1">
        <a:spcBef>
          <a:spcPct val="0"/>
        </a:spcBef>
        <a:spcAft>
          <a:spcPct val="0"/>
        </a:spcAft>
        <a:defRPr kumimoji="1" sz="4400">
          <a:solidFill>
            <a:schemeClr val="tx2"/>
          </a:solidFill>
          <a:latin typeface="Tw Cen MT" pitchFamily="34" charset="0"/>
        </a:defRPr>
      </a:lvl8pPr>
      <a:lvl9pPr marL="1828800" algn="l" rtl="0" eaLnBrk="1" fontAlgn="base" hangingPunct="1">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kern="1200">
          <a:solidFill>
            <a:schemeClr val="tx1"/>
          </a:solidFill>
          <a:latin typeface="ＭＳ Ｐゴシック" pitchFamily="50" charset="-128"/>
          <a:ea typeface="ＭＳ Ｐゴシック" pitchFamily="50" charset="-128"/>
          <a:cs typeface="ＭＳ Ｐゴシック" charset="0"/>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kern="1200">
          <a:solidFill>
            <a:schemeClr val="tx1"/>
          </a:solidFill>
          <a:latin typeface="ＭＳ Ｐゴシック" pitchFamily="50" charset="-128"/>
          <a:ea typeface="ＭＳ Ｐゴシック" pitchFamily="50" charset="-128"/>
          <a:cs typeface="MS PGothic" charset="0"/>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kern="1200">
          <a:solidFill>
            <a:schemeClr val="tx1"/>
          </a:solidFill>
          <a:latin typeface="ＭＳ Ｐゴシック" pitchFamily="50" charset="-128"/>
          <a:ea typeface="ＭＳ Ｐゴシック" pitchFamily="50" charset="-128"/>
          <a:cs typeface="MS PGothic" charset="0"/>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kern="1200">
          <a:solidFill>
            <a:schemeClr val="tx1"/>
          </a:solidFill>
          <a:latin typeface="ＭＳ Ｐゴシック" pitchFamily="50" charset="-128"/>
          <a:ea typeface="ＭＳ Ｐゴシック" pitchFamily="50" charset="-128"/>
          <a:cs typeface="MS PGothic" charset="0"/>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kern="1200">
          <a:solidFill>
            <a:schemeClr val="tx1"/>
          </a:solidFill>
          <a:latin typeface="ＭＳ Ｐゴシック" pitchFamily="50" charset="-128"/>
          <a:ea typeface="ＭＳ Ｐゴシック" pitchFamily="50" charset="-128"/>
          <a:cs typeface="MS PGothic" charset="0"/>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図1"/>
          <p:cNvPicPr>
            <a:picLocks noChangeAspect="1" noChangeArrowheads="1"/>
          </p:cNvPicPr>
          <p:nvPr/>
        </p:nvPicPr>
        <p:blipFill>
          <a:blip r:embed="rId3"/>
          <a:srcRect/>
          <a:stretch>
            <a:fillRect/>
          </a:stretch>
        </p:blipFill>
        <p:spPr bwMode="auto">
          <a:xfrm>
            <a:off x="744538" y="188913"/>
            <a:ext cx="7654925" cy="5916612"/>
          </a:xfrm>
          <a:prstGeom prst="rect">
            <a:avLst/>
          </a:prstGeom>
          <a:noFill/>
        </p:spPr>
      </p:pic>
      <p:sp>
        <p:nvSpPr>
          <p:cNvPr id="89091" name="Rectangle 2"/>
          <p:cNvSpPr>
            <a:spLocks noGrp="1"/>
          </p:cNvSpPr>
          <p:nvPr>
            <p:ph type="subTitle" idx="4294967295"/>
          </p:nvPr>
        </p:nvSpPr>
        <p:spPr>
          <a:xfrm>
            <a:off x="2362200" y="6049963"/>
            <a:ext cx="6705600" cy="685800"/>
          </a:xfrm>
        </p:spPr>
        <p:txBody>
          <a:bodyPr anchor="ctr"/>
          <a:lstStyle/>
          <a:p>
            <a:pPr marL="0" indent="0" eaLnBrk="1" hangingPunct="1">
              <a:lnSpc>
                <a:spcPct val="80000"/>
              </a:lnSpc>
              <a:buFont typeface="Wingdings" pitchFamily="2" charset="2"/>
              <a:buNone/>
            </a:pPr>
            <a:r>
              <a:rPr lang="ja-JP" altLang="en-US" sz="1500" smtClean="0">
                <a:solidFill>
                  <a:srgbClr val="FFFFFF"/>
                </a:solidFill>
                <a:latin typeface="ＭＳ Ｐゴシック" charset="-128"/>
                <a:ea typeface="ＭＳ Ｐゴシック" charset="-128"/>
              </a:rPr>
              <a:t/>
            </a:r>
            <a:br>
              <a:rPr lang="ja-JP" altLang="en-US" sz="1500" smtClean="0">
                <a:solidFill>
                  <a:srgbClr val="FFFFFF"/>
                </a:solidFill>
                <a:latin typeface="ＭＳ Ｐゴシック" charset="-128"/>
                <a:ea typeface="ＭＳ Ｐゴシック" charset="-128"/>
              </a:rPr>
            </a:br>
            <a:endParaRPr lang="ja-JP" altLang="en-US" sz="1500" smtClean="0">
              <a:solidFill>
                <a:srgbClr val="FFFFFF"/>
              </a:solidFill>
              <a:latin typeface="ＭＳ Ｐゴシック" charset="-128"/>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6"/>
          <p:cNvSpPr txBox="1">
            <a:spLocks noChangeArrowheads="1"/>
          </p:cNvSpPr>
          <p:nvPr/>
        </p:nvSpPr>
        <p:spPr bwMode="auto">
          <a:xfrm>
            <a:off x="179388" y="1784350"/>
            <a:ext cx="8785225" cy="2800350"/>
          </a:xfrm>
          <a:prstGeom prst="rect">
            <a:avLst/>
          </a:prstGeom>
          <a:noFill/>
          <a:ln w="9525">
            <a:noFill/>
            <a:miter lim="800000"/>
            <a:headEnd/>
            <a:tailEnd/>
          </a:ln>
        </p:spPr>
        <p:txBody>
          <a:bodyPr>
            <a:spAutoFit/>
          </a:bodyPr>
          <a:lstStyle/>
          <a:p>
            <a:r>
              <a:rPr lang="en-US" altLang="ja-JP" sz="2000">
                <a:latin typeface="ＭＳ Ｐゴシック" charset="-128"/>
                <a:ea typeface="HGPｺﾞｼｯｸE" pitchFamily="50" charset="-128"/>
              </a:rPr>
              <a:t>④</a:t>
            </a:r>
            <a:r>
              <a:rPr lang="ja-JP" altLang="en-US" sz="2000">
                <a:latin typeface="ＭＳ Ｐゴシック" charset="-128"/>
                <a:ea typeface="HGPｺﾞｼｯｸE" pitchFamily="50" charset="-128"/>
              </a:rPr>
              <a:t>引用発明の内容中の示唆</a:t>
            </a:r>
          </a:p>
          <a:p>
            <a:r>
              <a:rPr lang="ja-JP" altLang="en-US" sz="2000">
                <a:latin typeface="ＭＳ Ｐゴシック" charset="-128"/>
                <a:ea typeface="HGPｺﾞｼｯｸE" pitchFamily="50" charset="-128"/>
              </a:rPr>
              <a:t>　</a:t>
            </a:r>
            <a:r>
              <a:rPr lang="ja-JP" altLang="en-US" sz="2000" u="sng">
                <a:latin typeface="ＭＳ Ｐゴシック" charset="-128"/>
                <a:ea typeface="HGPｺﾞｼｯｸE" pitchFamily="50" charset="-128"/>
              </a:rPr>
              <a:t>引用発明の内容に請求項に係る発明に対する示唆</a:t>
            </a:r>
            <a:r>
              <a:rPr lang="ja-JP" altLang="en-US" sz="2000">
                <a:latin typeface="ＭＳ Ｐゴシック" charset="-128"/>
                <a:ea typeface="HGPｺﾞｼｯｸE" pitchFamily="50" charset="-128"/>
              </a:rPr>
              <a:t>があれば、当業者が請求項に係る発明に導かれたことの有力な根拠となる。</a:t>
            </a:r>
          </a:p>
          <a:p>
            <a:endParaRPr lang="ja-JP" altLang="en-US" sz="2000">
              <a:latin typeface="ＭＳ Ｐゴシック" charset="-128"/>
              <a:ea typeface="HGPｺﾞｼｯｸE" pitchFamily="50" charset="-128"/>
            </a:endParaRPr>
          </a:p>
          <a:p>
            <a:endParaRPr lang="ja-JP" altLang="en-US" sz="1400">
              <a:latin typeface="ＭＳ Ｐゴシック" charset="-128"/>
              <a:ea typeface="HGPｺﾞｼｯｸE" pitchFamily="50" charset="-128"/>
            </a:endParaRPr>
          </a:p>
          <a:p>
            <a:r>
              <a:rPr lang="ja-JP" altLang="en-US" sz="1400">
                <a:latin typeface="ＭＳ Ｐゴシック" charset="-128"/>
                <a:ea typeface="HGPｺﾞｼｯｸE" pitchFamily="50" charset="-128"/>
              </a:rPr>
              <a:t>例：引用例には、陽イオン性でしかも化学的前処理が不必要な水性電着浴を得るという本願発明と同様の目的に適する</a:t>
            </a:r>
            <a:r>
              <a:rPr lang="ja-JP" altLang="en-US" sz="1400" u="sng">
                <a:latin typeface="ＭＳ Ｐゴシック" charset="-128"/>
                <a:ea typeface="HGPｺﾞｼｯｸE" pitchFamily="50" charset="-128"/>
              </a:rPr>
              <a:t>金属イオンとして</a:t>
            </a:r>
            <a:r>
              <a:rPr lang="ja-JP" altLang="en-US" sz="1400">
                <a:latin typeface="ＭＳ Ｐゴシック" charset="-128"/>
                <a:ea typeface="HGPｺﾞｼｯｸE" pitchFamily="50" charset="-128"/>
              </a:rPr>
              <a:t>、電位列中の電位が</a:t>
            </a:r>
            <a:r>
              <a:rPr lang="ja-JP" altLang="en-US" sz="1400" u="sng">
                <a:latin typeface="ＭＳ Ｐゴシック" charset="-128"/>
                <a:ea typeface="HGPｺﾞｼｯｸE" pitchFamily="50" charset="-128"/>
              </a:rPr>
              <a:t>鉄の電位よりも高いものという条件</a:t>
            </a:r>
            <a:r>
              <a:rPr lang="ja-JP" altLang="en-US" sz="1400">
                <a:latin typeface="ＭＳ Ｐゴシック" charset="-128"/>
                <a:ea typeface="HGPｺﾞｼｯｸE" pitchFamily="50" charset="-128"/>
              </a:rPr>
              <a:t>が挙げられており、具体的に</a:t>
            </a:r>
            <a:r>
              <a:rPr lang="en-US" altLang="ja-JP" sz="1400">
                <a:latin typeface="ＭＳ Ｐゴシック" charset="-128"/>
                <a:ea typeface="HGPｺﾞｼｯｸE" pitchFamily="50" charset="-128"/>
              </a:rPr>
              <a:t>7</a:t>
            </a:r>
            <a:r>
              <a:rPr lang="ja-JP" altLang="en-US" sz="1400">
                <a:latin typeface="ＭＳ Ｐゴシック" charset="-128"/>
                <a:ea typeface="HGPｺﾞｼｯｸE" pitchFamily="50" charset="-128"/>
              </a:rPr>
              <a:t>種の金属イオンが例示されている。この中には本願発明の特定構成である</a:t>
            </a:r>
            <a:r>
              <a:rPr lang="ja-JP" altLang="en-US" sz="1400" u="sng">
                <a:latin typeface="ＭＳ Ｐゴシック" charset="-128"/>
                <a:ea typeface="HGPｺﾞｼｯｸE" pitchFamily="50" charset="-128"/>
              </a:rPr>
              <a:t>鉛イオンは記載されていないが、鉛は電位列中の電位が鉄の電位よりも高いことは周知の事実</a:t>
            </a:r>
            <a:r>
              <a:rPr lang="ja-JP" altLang="en-US" sz="1400">
                <a:latin typeface="ＭＳ Ｐゴシック" charset="-128"/>
                <a:ea typeface="HGPｺﾞｼｯｸE" pitchFamily="50" charset="-128"/>
              </a:rPr>
              <a:t>であるから、鉛イオンを用いることは引用例に示唆されているといえる。したがって、鉛イオンを用いることが本願発明の目的を実現する上で不適当である等の事情がない限り、鉛イオンを電着浴に添加しようとすることは、当業者であれば容易に着想できることである。</a:t>
            </a:r>
          </a:p>
        </p:txBody>
      </p:sp>
      <p:grpSp>
        <p:nvGrpSpPr>
          <p:cNvPr id="40962" name="グループ化 1"/>
          <p:cNvGrpSpPr>
            <a:grpSpLocks/>
          </p:cNvGrpSpPr>
          <p:nvPr/>
        </p:nvGrpSpPr>
        <p:grpSpPr bwMode="auto">
          <a:xfrm>
            <a:off x="609600" y="4833938"/>
            <a:ext cx="7777163" cy="1871662"/>
            <a:chOff x="179388" y="4365625"/>
            <a:chExt cx="7777162" cy="1871663"/>
          </a:xfrm>
        </p:grpSpPr>
        <p:sp>
          <p:nvSpPr>
            <p:cNvPr id="40966" name="Rectangle 9"/>
            <p:cNvSpPr>
              <a:spLocks noChangeArrowheads="1"/>
            </p:cNvSpPr>
            <p:nvPr/>
          </p:nvSpPr>
          <p:spPr bwMode="auto">
            <a:xfrm>
              <a:off x="1116013" y="4652963"/>
              <a:ext cx="6840537" cy="360362"/>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40967" name="Rectangle 10"/>
            <p:cNvSpPr>
              <a:spLocks noChangeArrowheads="1"/>
            </p:cNvSpPr>
            <p:nvPr/>
          </p:nvSpPr>
          <p:spPr bwMode="auto">
            <a:xfrm>
              <a:off x="179388" y="5734050"/>
              <a:ext cx="1873250" cy="503238"/>
            </a:xfrm>
            <a:prstGeom prst="rect">
              <a:avLst/>
            </a:prstGeom>
            <a:no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金属イオン電位列</a:t>
              </a:r>
            </a:p>
          </p:txBody>
        </p:sp>
        <p:sp>
          <p:nvSpPr>
            <p:cNvPr id="40968" name="Line 11"/>
            <p:cNvSpPr>
              <a:spLocks noChangeShapeType="1"/>
            </p:cNvSpPr>
            <p:nvPr/>
          </p:nvSpPr>
          <p:spPr bwMode="auto">
            <a:xfrm flipV="1">
              <a:off x="3851275" y="5013325"/>
              <a:ext cx="0" cy="431800"/>
            </a:xfrm>
            <a:prstGeom prst="line">
              <a:avLst/>
            </a:prstGeom>
            <a:noFill/>
            <a:ln w="38100">
              <a:solidFill>
                <a:schemeClr val="tx1"/>
              </a:solidFill>
              <a:round/>
              <a:headEnd/>
              <a:tailEnd type="triangle" w="med" len="med"/>
            </a:ln>
          </p:spPr>
          <p:txBody>
            <a:bodyPr/>
            <a:lstStyle/>
            <a:p>
              <a:endParaRPr lang="ja-JP" altLang="en-US"/>
            </a:p>
          </p:txBody>
        </p:sp>
        <p:sp>
          <p:nvSpPr>
            <p:cNvPr id="40969" name="Text Box 12"/>
            <p:cNvSpPr txBox="1">
              <a:spLocks noChangeArrowheads="1"/>
            </p:cNvSpPr>
            <p:nvPr/>
          </p:nvSpPr>
          <p:spPr bwMode="auto">
            <a:xfrm>
              <a:off x="2411413" y="5516563"/>
              <a:ext cx="576262" cy="366712"/>
            </a:xfrm>
            <a:prstGeom prst="rect">
              <a:avLst/>
            </a:prstGeom>
            <a:noFill/>
            <a:ln w="9525">
              <a:noFill/>
              <a:miter lim="800000"/>
              <a:headEnd/>
              <a:tailEnd/>
            </a:ln>
          </p:spPr>
          <p:txBody>
            <a:bodyPr>
              <a:spAutoFit/>
            </a:bodyPr>
            <a:lstStyle/>
            <a:p>
              <a:pPr>
                <a:spcBef>
                  <a:spcPct val="50000"/>
                </a:spcBef>
              </a:pPr>
              <a:r>
                <a:rPr lang="en-US" altLang="ja-JP">
                  <a:latin typeface="Tw Cen MT" pitchFamily="34" charset="0"/>
                  <a:ea typeface="HGPｺﾞｼｯｸE" pitchFamily="50" charset="-128"/>
                </a:rPr>
                <a:t>Fe</a:t>
              </a:r>
            </a:p>
          </p:txBody>
        </p:sp>
        <p:sp>
          <p:nvSpPr>
            <p:cNvPr id="40970" name="Line 13"/>
            <p:cNvSpPr>
              <a:spLocks noChangeShapeType="1"/>
            </p:cNvSpPr>
            <p:nvPr/>
          </p:nvSpPr>
          <p:spPr bwMode="auto">
            <a:xfrm flipV="1">
              <a:off x="2627313" y="5013325"/>
              <a:ext cx="0" cy="431800"/>
            </a:xfrm>
            <a:prstGeom prst="line">
              <a:avLst/>
            </a:prstGeom>
            <a:noFill/>
            <a:ln w="38100">
              <a:solidFill>
                <a:schemeClr val="tx1"/>
              </a:solidFill>
              <a:round/>
              <a:headEnd/>
              <a:tailEnd type="triangle" w="med" len="med"/>
            </a:ln>
          </p:spPr>
          <p:txBody>
            <a:bodyPr/>
            <a:lstStyle/>
            <a:p>
              <a:endParaRPr lang="ja-JP" altLang="en-US"/>
            </a:p>
          </p:txBody>
        </p:sp>
        <p:sp>
          <p:nvSpPr>
            <p:cNvPr id="40971" name="Line 14"/>
            <p:cNvSpPr>
              <a:spLocks noChangeShapeType="1"/>
            </p:cNvSpPr>
            <p:nvPr/>
          </p:nvSpPr>
          <p:spPr bwMode="auto">
            <a:xfrm flipV="1">
              <a:off x="5076825" y="5013325"/>
              <a:ext cx="0" cy="431800"/>
            </a:xfrm>
            <a:prstGeom prst="line">
              <a:avLst/>
            </a:prstGeom>
            <a:noFill/>
            <a:ln w="38100">
              <a:solidFill>
                <a:schemeClr val="tx1"/>
              </a:solidFill>
              <a:round/>
              <a:headEnd/>
              <a:tailEnd type="triangle" w="med" len="med"/>
            </a:ln>
          </p:spPr>
          <p:txBody>
            <a:bodyPr/>
            <a:lstStyle/>
            <a:p>
              <a:endParaRPr lang="ja-JP" altLang="en-US"/>
            </a:p>
          </p:txBody>
        </p:sp>
        <p:sp>
          <p:nvSpPr>
            <p:cNvPr id="40972" name="Line 15"/>
            <p:cNvSpPr>
              <a:spLocks noChangeShapeType="1"/>
            </p:cNvSpPr>
            <p:nvPr/>
          </p:nvSpPr>
          <p:spPr bwMode="auto">
            <a:xfrm flipV="1">
              <a:off x="3059113" y="5013325"/>
              <a:ext cx="0" cy="431800"/>
            </a:xfrm>
            <a:prstGeom prst="line">
              <a:avLst/>
            </a:prstGeom>
            <a:noFill/>
            <a:ln w="38100">
              <a:solidFill>
                <a:schemeClr val="tx1"/>
              </a:solidFill>
              <a:round/>
              <a:headEnd/>
              <a:tailEnd type="triangle" w="med" len="med"/>
            </a:ln>
          </p:spPr>
          <p:txBody>
            <a:bodyPr/>
            <a:lstStyle/>
            <a:p>
              <a:endParaRPr lang="ja-JP" altLang="en-US"/>
            </a:p>
          </p:txBody>
        </p:sp>
        <p:sp>
          <p:nvSpPr>
            <p:cNvPr id="40973" name="Line 16"/>
            <p:cNvSpPr>
              <a:spLocks noChangeShapeType="1"/>
            </p:cNvSpPr>
            <p:nvPr/>
          </p:nvSpPr>
          <p:spPr bwMode="auto">
            <a:xfrm flipV="1">
              <a:off x="4572000" y="5013325"/>
              <a:ext cx="0" cy="4318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40974" name="Text Box 17"/>
            <p:cNvSpPr txBox="1">
              <a:spLocks noChangeArrowheads="1"/>
            </p:cNvSpPr>
            <p:nvPr/>
          </p:nvSpPr>
          <p:spPr bwMode="auto">
            <a:xfrm>
              <a:off x="4284663" y="5516563"/>
              <a:ext cx="576262" cy="366712"/>
            </a:xfrm>
            <a:prstGeom prst="rect">
              <a:avLst/>
            </a:prstGeom>
            <a:noFill/>
            <a:ln w="9525">
              <a:noFill/>
              <a:miter lim="800000"/>
              <a:headEnd/>
              <a:tailEnd/>
            </a:ln>
          </p:spPr>
          <p:txBody>
            <a:bodyPr>
              <a:spAutoFit/>
            </a:bodyPr>
            <a:lstStyle/>
            <a:p>
              <a:pPr>
                <a:spcBef>
                  <a:spcPct val="50000"/>
                </a:spcBef>
              </a:pPr>
              <a:r>
                <a:rPr lang="en-US" altLang="ja-JP">
                  <a:latin typeface="Tw Cen MT" pitchFamily="34" charset="0"/>
                  <a:ea typeface="HGPｺﾞｼｯｸE" pitchFamily="50" charset="-128"/>
                </a:rPr>
                <a:t>Pb</a:t>
              </a:r>
            </a:p>
          </p:txBody>
        </p:sp>
        <p:sp>
          <p:nvSpPr>
            <p:cNvPr id="40975" name="AutoShape 18"/>
            <p:cNvSpPr>
              <a:spLocks noChangeArrowheads="1"/>
            </p:cNvSpPr>
            <p:nvPr/>
          </p:nvSpPr>
          <p:spPr bwMode="auto">
            <a:xfrm>
              <a:off x="2555875" y="4365625"/>
              <a:ext cx="4248150" cy="215900"/>
            </a:xfrm>
            <a:prstGeom prst="rightArrow">
              <a:avLst>
                <a:gd name="adj1" fmla="val 50000"/>
                <a:gd name="adj2" fmla="val 491912"/>
              </a:avLst>
            </a:prstGeom>
            <a:no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grpSp>
      <p:sp>
        <p:nvSpPr>
          <p:cNvPr id="40963"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40964" name="テキスト ボックス 15"/>
          <p:cNvSpPr txBox="1">
            <a:spLocks noChangeArrowheads="1"/>
          </p:cNvSpPr>
          <p:nvPr/>
        </p:nvSpPr>
        <p:spPr bwMode="auto">
          <a:xfrm>
            <a:off x="6299200" y="6532563"/>
            <a:ext cx="2701925" cy="246062"/>
          </a:xfrm>
          <a:prstGeom prst="rect">
            <a:avLst/>
          </a:prstGeom>
          <a:noFill/>
          <a:ln w="9525">
            <a:noFill/>
            <a:miter lim="800000"/>
            <a:headEnd/>
            <a:tailEnd/>
          </a:ln>
        </p:spPr>
        <p:txBody>
          <a:bodyPr>
            <a:spAutoFit/>
          </a:bodyPr>
          <a:lstStyle/>
          <a:p>
            <a:r>
              <a:rPr lang="ja-JP" altLang="en-US" sz="1000">
                <a:latin typeface="Tw Cen MT" pitchFamily="34" charset="0"/>
                <a:ea typeface="HGPｺﾞｼｯｸE" pitchFamily="50" charset="-128"/>
              </a:rPr>
              <a:t>特許　実用新案　審査基準　特許庁より引用　</a:t>
            </a:r>
          </a:p>
        </p:txBody>
      </p:sp>
      <p:sp>
        <p:nvSpPr>
          <p:cNvPr id="40965"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317AD077-5417-4C62-AA2D-B124D80F0E7E}" type="slidenum">
              <a:rPr kumimoji="0" lang="en-US" altLang="ja-JP">
                <a:ea typeface="ＭＳ Ｐゴシック" charset="-128"/>
              </a:rPr>
              <a:pPr fontAlgn="base">
                <a:spcBef>
                  <a:spcPct val="0"/>
                </a:spcBef>
                <a:spcAft>
                  <a:spcPct val="0"/>
                </a:spcAft>
                <a:defRPr/>
              </a:pPr>
              <a:t>10</a:t>
            </a:fld>
            <a:endParaRPr kumimoji="0" lang="en-US" altLang="ja-JP">
              <a:ea typeface="ＭＳ Ｐゴシック"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1"/>
          <p:cNvSpPr>
            <a:spLocks noGrp="1"/>
          </p:cNvSpPr>
          <p:nvPr>
            <p:ph type="title" idx="4294967295"/>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43010" name="Text Box 2"/>
          <p:cNvSpPr txBox="1">
            <a:spLocks noChangeArrowheads="1"/>
          </p:cNvSpPr>
          <p:nvPr/>
        </p:nvSpPr>
        <p:spPr bwMode="auto">
          <a:xfrm>
            <a:off x="179388" y="1643063"/>
            <a:ext cx="8785225" cy="2838450"/>
          </a:xfrm>
          <a:prstGeom prst="rect">
            <a:avLst/>
          </a:prstGeom>
          <a:noFill/>
          <a:ln w="9525">
            <a:noFill/>
            <a:miter lim="800000"/>
            <a:headEnd/>
            <a:tailEnd/>
          </a:ln>
        </p:spPr>
        <p:txBody>
          <a:bodyPr>
            <a:spAutoFit/>
          </a:bodyPr>
          <a:lstStyle/>
          <a:p>
            <a:pPr algn="just"/>
            <a:r>
              <a:rPr lang="ja-JP" altLang="en-US">
                <a:solidFill>
                  <a:srgbClr val="080808"/>
                </a:solidFill>
                <a:latin typeface="Century" pitchFamily="18" charset="0"/>
                <a:ea typeface="HGPｺﾞｼｯｸE" pitchFamily="50" charset="-128"/>
              </a:rPr>
              <a:t>Ａ研究員は、人工衛星の研究をしている。現在研究中のものは、</a:t>
            </a:r>
            <a:r>
              <a:rPr lang="ja-JP" altLang="en-US" u="sng">
                <a:solidFill>
                  <a:srgbClr val="080808"/>
                </a:solidFill>
                <a:latin typeface="Century" pitchFamily="18" charset="0"/>
                <a:ea typeface="HGPｺﾞｼｯｸE" pitchFamily="50" charset="-128"/>
              </a:rPr>
              <a:t>ソーラーパネルとカメラとを搭載した人工衛星</a:t>
            </a:r>
            <a:r>
              <a:rPr lang="ja-JP" altLang="en-US">
                <a:solidFill>
                  <a:srgbClr val="080808"/>
                </a:solidFill>
                <a:latin typeface="Century" pitchFamily="18" charset="0"/>
                <a:ea typeface="HGPｺﾞｼｯｸE" pitchFamily="50" charset="-128"/>
              </a:rPr>
              <a:t>であって、前記ソーラーパネルは宇宙空間で人工衛星の外側に張り出し、パネル角度調整用モーターにより角度が調整可能であり、前記カメラはズーム調整用モーターにより倍率が調整可能である。このような人工衛星をシミュレーションした結果、</a:t>
            </a:r>
            <a:r>
              <a:rPr lang="ja-JP" altLang="en-US" u="sng">
                <a:solidFill>
                  <a:srgbClr val="080808"/>
                </a:solidFill>
                <a:latin typeface="Century" pitchFamily="18" charset="0"/>
                <a:ea typeface="HGPｺﾞｼｯｸE" pitchFamily="50" charset="-128"/>
              </a:rPr>
              <a:t>パネル角度調整用モーターとズーム調整用モーターとが同時に作動した場合、これら２つのモーターの振動によるうなりが発生し、</a:t>
            </a:r>
            <a:r>
              <a:rPr lang="ja-JP" altLang="en-US">
                <a:solidFill>
                  <a:srgbClr val="080808"/>
                </a:solidFill>
                <a:latin typeface="Century" pitchFamily="18" charset="0"/>
                <a:ea typeface="HGPｺﾞｼｯｸE" pitchFamily="50" charset="-128"/>
              </a:rPr>
              <a:t>このうなりの周波数にソーラーパネル全体が共振し、</a:t>
            </a:r>
            <a:r>
              <a:rPr lang="ja-JP" altLang="en-US" u="sng">
                <a:solidFill>
                  <a:srgbClr val="080808"/>
                </a:solidFill>
                <a:latin typeface="Century" pitchFamily="18" charset="0"/>
                <a:ea typeface="HGPｺﾞｼｯｸE" pitchFamily="50" charset="-128"/>
              </a:rPr>
              <a:t>ソーラーパネルが破損する問題がある</a:t>
            </a:r>
            <a:r>
              <a:rPr lang="ja-JP" altLang="en-US">
                <a:solidFill>
                  <a:srgbClr val="080808"/>
                </a:solidFill>
                <a:latin typeface="Century" pitchFamily="18" charset="0"/>
                <a:ea typeface="HGPｺﾞｼｯｸE" pitchFamily="50" charset="-128"/>
              </a:rPr>
              <a:t>ことが判明した。Ａ研究員はこの問題を解決するため、ソーラーパネルの中心に</a:t>
            </a:r>
            <a:r>
              <a:rPr lang="ja-JP" altLang="en-US" u="sng">
                <a:solidFill>
                  <a:srgbClr val="080808"/>
                </a:solidFill>
                <a:latin typeface="Century" pitchFamily="18" charset="0"/>
                <a:ea typeface="HGPｺﾞｼｯｸE" pitchFamily="50" charset="-128"/>
              </a:rPr>
              <a:t>ダンパーマスを設けたところ、</a:t>
            </a:r>
            <a:r>
              <a:rPr lang="ja-JP" altLang="en-US">
                <a:solidFill>
                  <a:srgbClr val="080808"/>
                </a:solidFill>
                <a:latin typeface="Century" pitchFamily="18" charset="0"/>
                <a:ea typeface="HGPｺﾞｼｯｸE" pitchFamily="50" charset="-128"/>
              </a:rPr>
              <a:t>このダンパーマスのダンピング効果によってソーラーパネルの振動を吸収し、ソーラーパネル全体が共振するのを低減でき、</a:t>
            </a:r>
            <a:r>
              <a:rPr lang="ja-JP" altLang="en-US" u="sng">
                <a:solidFill>
                  <a:srgbClr val="080808"/>
                </a:solidFill>
                <a:latin typeface="Century" pitchFamily="18" charset="0"/>
                <a:ea typeface="HGPｺﾞｼｯｸE" pitchFamily="50" charset="-128"/>
              </a:rPr>
              <a:t>ソーラーパネルの破損を防止できることがわかった。</a:t>
            </a:r>
            <a:endParaRPr lang="ja-JP" altLang="en-US">
              <a:solidFill>
                <a:srgbClr val="080808"/>
              </a:solidFill>
              <a:latin typeface="Century" pitchFamily="18" charset="0"/>
              <a:ea typeface="HGPｺﾞｼｯｸE" pitchFamily="50" charset="-128"/>
            </a:endParaRPr>
          </a:p>
        </p:txBody>
      </p:sp>
      <p:grpSp>
        <p:nvGrpSpPr>
          <p:cNvPr id="43011" name="Group 3"/>
          <p:cNvGrpSpPr>
            <a:grpSpLocks/>
          </p:cNvGrpSpPr>
          <p:nvPr/>
        </p:nvGrpSpPr>
        <p:grpSpPr bwMode="auto">
          <a:xfrm>
            <a:off x="612775" y="4594225"/>
            <a:ext cx="3602038" cy="2225675"/>
            <a:chOff x="576" y="2544"/>
            <a:chExt cx="2448" cy="1512"/>
          </a:xfrm>
        </p:grpSpPr>
        <p:grpSp>
          <p:nvGrpSpPr>
            <p:cNvPr id="43021" name="Group 4"/>
            <p:cNvGrpSpPr>
              <a:grpSpLocks/>
            </p:cNvGrpSpPr>
            <p:nvPr/>
          </p:nvGrpSpPr>
          <p:grpSpPr bwMode="auto">
            <a:xfrm>
              <a:off x="648" y="2847"/>
              <a:ext cx="2304" cy="1152"/>
              <a:chOff x="2421" y="2885"/>
              <a:chExt cx="5760" cy="2880"/>
            </a:xfrm>
          </p:grpSpPr>
          <p:sp>
            <p:nvSpPr>
              <p:cNvPr id="43032" name="AutoShape 5" descr="5%"/>
              <p:cNvSpPr>
                <a:spLocks noChangeArrowheads="1"/>
              </p:cNvSpPr>
              <p:nvPr/>
            </p:nvSpPr>
            <p:spPr bwMode="auto">
              <a:xfrm rot="-671106">
                <a:off x="2421" y="4505"/>
                <a:ext cx="1620" cy="632"/>
              </a:xfrm>
              <a:prstGeom prst="flowChartManualInput">
                <a:avLst/>
              </a:prstGeom>
              <a:blipFill dpi="0" rotWithShape="0">
                <a:blip r:embed="rId3"/>
                <a:srcRect/>
                <a:tile tx="0" ty="0" sx="100000" sy="100000" flip="none" algn="tl"/>
              </a:blipFill>
              <a:ln w="9525">
                <a:solidFill>
                  <a:srgbClr val="000000"/>
                </a:solidFill>
                <a:miter lim="800000"/>
                <a:headEnd/>
                <a:tailEnd/>
              </a:ln>
            </p:spPr>
            <p:txBody>
              <a:bodyPr/>
              <a:lstStyle/>
              <a:p>
                <a:endParaRPr lang="ja-JP" altLang="en-US">
                  <a:latin typeface="Tw Cen MT" pitchFamily="34" charset="0"/>
                  <a:ea typeface="HGPｺﾞｼｯｸE" pitchFamily="50" charset="-128"/>
                </a:endParaRPr>
              </a:p>
            </p:txBody>
          </p:sp>
          <p:sp>
            <p:nvSpPr>
              <p:cNvPr id="43033" name="AutoShape 6"/>
              <p:cNvSpPr>
                <a:spLocks noChangeArrowheads="1"/>
              </p:cNvSpPr>
              <p:nvPr/>
            </p:nvSpPr>
            <p:spPr bwMode="auto">
              <a:xfrm rot="-8851189">
                <a:off x="4221" y="3065"/>
                <a:ext cx="1620" cy="2340"/>
              </a:xfrm>
              <a:prstGeom prst="can">
                <a:avLst>
                  <a:gd name="adj" fmla="val 36111"/>
                </a:avLst>
              </a:prstGeom>
              <a:gradFill rotWithShape="0">
                <a:gsLst>
                  <a:gs pos="0">
                    <a:srgbClr val="767676"/>
                  </a:gs>
                  <a:gs pos="50000">
                    <a:srgbClr val="FFFFFF"/>
                  </a:gs>
                  <a:gs pos="100000">
                    <a:srgbClr val="767676"/>
                  </a:gs>
                </a:gsLst>
                <a:lin ang="0" scaled="1"/>
              </a:gradFill>
              <a:ln w="9525">
                <a:solidFill>
                  <a:srgbClr val="000000"/>
                </a:solidFill>
                <a:round/>
                <a:headEnd/>
                <a:tailEnd/>
              </a:ln>
            </p:spPr>
            <p:txBody>
              <a:bodyPr rot="10800000"/>
              <a:lstStyle/>
              <a:p>
                <a:endParaRPr lang="ja-JP" altLang="en-US">
                  <a:latin typeface="Tw Cen MT" pitchFamily="34" charset="0"/>
                  <a:ea typeface="HGPｺﾞｼｯｸE" pitchFamily="50" charset="-128"/>
                </a:endParaRPr>
              </a:p>
            </p:txBody>
          </p:sp>
          <p:sp>
            <p:nvSpPr>
              <p:cNvPr id="43034" name="AutoShape 7" descr="5%"/>
              <p:cNvSpPr>
                <a:spLocks noChangeArrowheads="1"/>
              </p:cNvSpPr>
              <p:nvPr/>
            </p:nvSpPr>
            <p:spPr bwMode="auto">
              <a:xfrm rot="-671106">
                <a:off x="5661" y="3428"/>
                <a:ext cx="2520" cy="900"/>
              </a:xfrm>
              <a:prstGeom prst="flowChartManualInput">
                <a:avLst/>
              </a:prstGeom>
              <a:blipFill dpi="0" rotWithShape="0">
                <a:blip r:embed="rId3"/>
                <a:srcRect/>
                <a:tile tx="0" ty="0" sx="100000" sy="100000" flip="none" algn="tl"/>
              </a:blipFill>
              <a:ln w="9525">
                <a:solidFill>
                  <a:srgbClr val="000000"/>
                </a:solidFill>
                <a:miter lim="800000"/>
                <a:headEnd/>
                <a:tailEnd/>
              </a:ln>
            </p:spPr>
            <p:txBody>
              <a:bodyPr/>
              <a:lstStyle/>
              <a:p>
                <a:endParaRPr lang="ja-JP" altLang="en-US">
                  <a:latin typeface="Tw Cen MT" pitchFamily="34" charset="0"/>
                  <a:ea typeface="HGPｺﾞｼｯｸE" pitchFamily="50" charset="-128"/>
                </a:endParaRPr>
              </a:p>
            </p:txBody>
          </p:sp>
          <p:sp>
            <p:nvSpPr>
              <p:cNvPr id="43035" name="Rectangle 8"/>
              <p:cNvSpPr>
                <a:spLocks noChangeArrowheads="1"/>
              </p:cNvSpPr>
              <p:nvPr/>
            </p:nvSpPr>
            <p:spPr bwMode="auto">
              <a:xfrm rot="-804257">
                <a:off x="5299" y="4151"/>
                <a:ext cx="407" cy="186"/>
              </a:xfrm>
              <a:prstGeom prst="rect">
                <a:avLst/>
              </a:prstGeom>
              <a:solidFill>
                <a:srgbClr val="FFFFFF"/>
              </a:solidFill>
              <a:ln w="9525">
                <a:solidFill>
                  <a:srgbClr val="000000"/>
                </a:solidFill>
                <a:miter lim="800000"/>
                <a:headEnd/>
                <a:tailEnd/>
              </a:ln>
            </p:spPr>
            <p:txBody>
              <a:bodyPr/>
              <a:lstStyle/>
              <a:p>
                <a:endParaRPr lang="ja-JP" altLang="en-US">
                  <a:latin typeface="Tw Cen MT" pitchFamily="34" charset="0"/>
                  <a:ea typeface="HGPｺﾞｼｯｸE" pitchFamily="50" charset="-128"/>
                </a:endParaRPr>
              </a:p>
            </p:txBody>
          </p:sp>
          <p:sp>
            <p:nvSpPr>
              <p:cNvPr id="43036" name="AutoShape 9"/>
              <p:cNvSpPr>
                <a:spLocks noChangeArrowheads="1"/>
              </p:cNvSpPr>
              <p:nvPr/>
            </p:nvSpPr>
            <p:spPr bwMode="auto">
              <a:xfrm>
                <a:off x="5121" y="3965"/>
                <a:ext cx="360" cy="540"/>
              </a:xfrm>
              <a:prstGeom prst="flowChartMagneticDrum">
                <a:avLst/>
              </a:prstGeom>
              <a:solidFill>
                <a:srgbClr val="FFFFFF"/>
              </a:solidFill>
              <a:ln w="9525">
                <a:solidFill>
                  <a:srgbClr val="000000"/>
                </a:solidFill>
                <a:prstDash val="dash"/>
                <a:round/>
                <a:headEnd/>
                <a:tailEnd/>
              </a:ln>
            </p:spPr>
            <p:txBody>
              <a:bodyPr/>
              <a:lstStyle/>
              <a:p>
                <a:endParaRPr lang="ja-JP" altLang="en-US">
                  <a:latin typeface="Tw Cen MT" pitchFamily="34" charset="0"/>
                  <a:ea typeface="HGPｺﾞｼｯｸE" pitchFamily="50" charset="-128"/>
                </a:endParaRPr>
              </a:p>
            </p:txBody>
          </p:sp>
          <p:sp>
            <p:nvSpPr>
              <p:cNvPr id="43037" name="AutoShape 10"/>
              <p:cNvSpPr>
                <a:spLocks noChangeArrowheads="1"/>
              </p:cNvSpPr>
              <p:nvPr/>
            </p:nvSpPr>
            <p:spPr bwMode="auto">
              <a:xfrm rot="20651351" flipV="1">
                <a:off x="6561" y="3785"/>
                <a:ext cx="720" cy="360"/>
              </a:xfrm>
              <a:prstGeom prst="cube">
                <a:avLst>
                  <a:gd name="adj" fmla="val 25000"/>
                </a:avLst>
              </a:prstGeom>
              <a:solidFill>
                <a:srgbClr val="C0C0C0"/>
              </a:solidFill>
              <a:ln w="9525">
                <a:solidFill>
                  <a:srgbClr val="000000"/>
                </a:solidFill>
                <a:miter lim="800000"/>
                <a:headEnd/>
                <a:tailEnd/>
              </a:ln>
            </p:spPr>
            <p:txBody>
              <a:bodyPr rot="10800000"/>
              <a:lstStyle/>
              <a:p>
                <a:endParaRPr lang="ja-JP" altLang="en-US">
                  <a:latin typeface="Tw Cen MT" pitchFamily="34" charset="0"/>
                  <a:ea typeface="HGPｺﾞｼｯｸE" pitchFamily="50" charset="-128"/>
                </a:endParaRPr>
              </a:p>
            </p:txBody>
          </p:sp>
          <p:sp>
            <p:nvSpPr>
              <p:cNvPr id="43038" name="AutoShape 11"/>
              <p:cNvSpPr>
                <a:spLocks noChangeArrowheads="1"/>
              </p:cNvSpPr>
              <p:nvPr/>
            </p:nvSpPr>
            <p:spPr bwMode="auto">
              <a:xfrm rot="20651351" flipV="1">
                <a:off x="3128" y="4659"/>
                <a:ext cx="540" cy="309"/>
              </a:xfrm>
              <a:prstGeom prst="cube">
                <a:avLst>
                  <a:gd name="adj" fmla="val 25000"/>
                </a:avLst>
              </a:prstGeom>
              <a:solidFill>
                <a:srgbClr val="C0C0C0"/>
              </a:solidFill>
              <a:ln w="9525">
                <a:solidFill>
                  <a:srgbClr val="000000"/>
                </a:solidFill>
                <a:miter lim="800000"/>
                <a:headEnd/>
                <a:tailEnd/>
              </a:ln>
            </p:spPr>
            <p:txBody>
              <a:bodyPr rot="10800000"/>
              <a:lstStyle/>
              <a:p>
                <a:endParaRPr lang="ja-JP" altLang="en-US">
                  <a:latin typeface="Tw Cen MT" pitchFamily="34" charset="0"/>
                  <a:ea typeface="HGPｺﾞｼｯｸE" pitchFamily="50" charset="-128"/>
                </a:endParaRPr>
              </a:p>
            </p:txBody>
          </p:sp>
          <p:sp>
            <p:nvSpPr>
              <p:cNvPr id="43039" name="AutoShape 12"/>
              <p:cNvSpPr>
                <a:spLocks noChangeArrowheads="1"/>
              </p:cNvSpPr>
              <p:nvPr/>
            </p:nvSpPr>
            <p:spPr bwMode="auto">
              <a:xfrm rot="-5400000">
                <a:off x="4581" y="4505"/>
                <a:ext cx="360" cy="720"/>
              </a:xfrm>
              <a:prstGeom prst="flowChartMagneticDrum">
                <a:avLst/>
              </a:prstGeom>
              <a:solidFill>
                <a:srgbClr val="FFFFFF"/>
              </a:solidFill>
              <a:ln w="9525">
                <a:solidFill>
                  <a:srgbClr val="000000"/>
                </a:solidFill>
                <a:prstDash val="dash"/>
                <a:round/>
                <a:headEnd/>
                <a:tailEnd/>
              </a:ln>
            </p:spPr>
            <p:txBody>
              <a:bodyPr vert="eaVert"/>
              <a:lstStyle/>
              <a:p>
                <a:endParaRPr lang="ja-JP" altLang="en-US">
                  <a:latin typeface="Tw Cen MT" pitchFamily="34" charset="0"/>
                  <a:ea typeface="HGPｺﾞｼｯｸE" pitchFamily="50" charset="-128"/>
                </a:endParaRPr>
              </a:p>
            </p:txBody>
          </p:sp>
          <p:sp>
            <p:nvSpPr>
              <p:cNvPr id="43040" name="AutoShape 13"/>
              <p:cNvSpPr>
                <a:spLocks noChangeArrowheads="1"/>
              </p:cNvSpPr>
              <p:nvPr/>
            </p:nvSpPr>
            <p:spPr bwMode="auto">
              <a:xfrm>
                <a:off x="4581" y="5045"/>
                <a:ext cx="360" cy="720"/>
              </a:xfrm>
              <a:prstGeom prst="can">
                <a:avLst>
                  <a:gd name="adj" fmla="val 27778"/>
                </a:avLst>
              </a:prstGeom>
              <a:solidFill>
                <a:srgbClr val="FFFFFF"/>
              </a:solidFill>
              <a:ln w="9525">
                <a:solidFill>
                  <a:srgbClr val="000000"/>
                </a:solidFill>
                <a:round/>
                <a:headEnd/>
                <a:tailEnd/>
              </a:ln>
            </p:spPr>
            <p:txBody>
              <a:bodyPr/>
              <a:lstStyle/>
              <a:p>
                <a:endParaRPr lang="ja-JP" altLang="en-US">
                  <a:latin typeface="Tw Cen MT" pitchFamily="34" charset="0"/>
                  <a:ea typeface="HGPｺﾞｼｯｸE" pitchFamily="50" charset="-128"/>
                </a:endParaRPr>
              </a:p>
            </p:txBody>
          </p:sp>
          <p:sp>
            <p:nvSpPr>
              <p:cNvPr id="43041" name="Oval 14"/>
              <p:cNvSpPr>
                <a:spLocks noChangeArrowheads="1"/>
              </p:cNvSpPr>
              <p:nvPr/>
            </p:nvSpPr>
            <p:spPr bwMode="auto">
              <a:xfrm>
                <a:off x="3498" y="2885"/>
                <a:ext cx="360" cy="1260"/>
              </a:xfrm>
              <a:prstGeom prst="ellipse">
                <a:avLst/>
              </a:prstGeom>
              <a:solidFill>
                <a:srgbClr val="C0C0C0"/>
              </a:solidFill>
              <a:ln w="9525">
                <a:solidFill>
                  <a:srgbClr val="000000"/>
                </a:solidFill>
                <a:round/>
                <a:headEnd/>
                <a:tailEnd/>
              </a:ln>
            </p:spPr>
            <p:txBody>
              <a:bodyPr/>
              <a:lstStyle/>
              <a:p>
                <a:endParaRPr lang="ja-JP" altLang="en-US">
                  <a:latin typeface="Tw Cen MT" pitchFamily="34" charset="0"/>
                  <a:ea typeface="HGPｺﾞｼｯｸE" pitchFamily="50" charset="-128"/>
                </a:endParaRPr>
              </a:p>
            </p:txBody>
          </p:sp>
          <p:sp>
            <p:nvSpPr>
              <p:cNvPr id="43042" name="AutoShape 15"/>
              <p:cNvSpPr>
                <a:spLocks noChangeArrowheads="1"/>
              </p:cNvSpPr>
              <p:nvPr/>
            </p:nvSpPr>
            <p:spPr bwMode="auto">
              <a:xfrm flipH="1">
                <a:off x="3681" y="2885"/>
                <a:ext cx="360" cy="1260"/>
              </a:xfrm>
              <a:prstGeom prst="moon">
                <a:avLst>
                  <a:gd name="adj" fmla="val 50000"/>
                </a:avLst>
              </a:prstGeom>
              <a:solidFill>
                <a:srgbClr val="FFFFFF"/>
              </a:solidFill>
              <a:ln w="9525">
                <a:solidFill>
                  <a:srgbClr val="000000"/>
                </a:solidFill>
                <a:miter lim="800000"/>
                <a:headEnd/>
                <a:tailEnd/>
              </a:ln>
            </p:spPr>
            <p:txBody>
              <a:bodyPr/>
              <a:lstStyle/>
              <a:p>
                <a:endParaRPr lang="ja-JP" altLang="en-US">
                  <a:latin typeface="Tw Cen MT" pitchFamily="34" charset="0"/>
                  <a:ea typeface="HGPｺﾞｼｯｸE" pitchFamily="50" charset="-128"/>
                </a:endParaRPr>
              </a:p>
            </p:txBody>
          </p:sp>
          <p:sp>
            <p:nvSpPr>
              <p:cNvPr id="43043" name="AutoShape 16"/>
              <p:cNvSpPr>
                <a:spLocks noChangeArrowheads="1"/>
              </p:cNvSpPr>
              <p:nvPr/>
            </p:nvSpPr>
            <p:spPr bwMode="auto">
              <a:xfrm rot="-3463141">
                <a:off x="4020" y="3510"/>
                <a:ext cx="360" cy="360"/>
              </a:xfrm>
              <a:prstGeom prst="flowChartExtract">
                <a:avLst/>
              </a:prstGeom>
              <a:solidFill>
                <a:srgbClr val="FFFFFF"/>
              </a:solidFill>
              <a:ln w="9525">
                <a:solidFill>
                  <a:srgbClr val="000000"/>
                </a:solidFill>
                <a:miter lim="800000"/>
                <a:headEnd/>
                <a:tailEnd/>
              </a:ln>
            </p:spPr>
            <p:txBody>
              <a:bodyPr vert="eaVert"/>
              <a:lstStyle/>
              <a:p>
                <a:endParaRPr lang="ja-JP" altLang="en-US">
                  <a:latin typeface="Tw Cen MT" pitchFamily="34" charset="0"/>
                  <a:ea typeface="HGPｺﾞｼｯｸE" pitchFamily="50" charset="-128"/>
                </a:endParaRPr>
              </a:p>
            </p:txBody>
          </p:sp>
          <p:sp>
            <p:nvSpPr>
              <p:cNvPr id="43044" name="Line 17"/>
              <p:cNvSpPr>
                <a:spLocks noChangeShapeType="1"/>
              </p:cNvSpPr>
              <p:nvPr/>
            </p:nvSpPr>
            <p:spPr bwMode="auto">
              <a:xfrm>
                <a:off x="2601" y="3425"/>
                <a:ext cx="1260" cy="0"/>
              </a:xfrm>
              <a:prstGeom prst="line">
                <a:avLst/>
              </a:prstGeom>
              <a:noFill/>
              <a:ln w="9525">
                <a:solidFill>
                  <a:srgbClr val="000000"/>
                </a:solidFill>
                <a:round/>
                <a:headEnd/>
                <a:tailEnd/>
              </a:ln>
            </p:spPr>
            <p:txBody>
              <a:bodyPr/>
              <a:lstStyle/>
              <a:p>
                <a:endParaRPr lang="ja-JP" altLang="en-US"/>
              </a:p>
            </p:txBody>
          </p:sp>
          <p:sp>
            <p:nvSpPr>
              <p:cNvPr id="43045" name="Line 18"/>
              <p:cNvSpPr>
                <a:spLocks noChangeShapeType="1"/>
              </p:cNvSpPr>
              <p:nvPr/>
            </p:nvSpPr>
            <p:spPr bwMode="auto">
              <a:xfrm flipV="1">
                <a:off x="2601" y="2885"/>
                <a:ext cx="1080" cy="540"/>
              </a:xfrm>
              <a:prstGeom prst="line">
                <a:avLst/>
              </a:prstGeom>
              <a:noFill/>
              <a:ln w="9525">
                <a:solidFill>
                  <a:srgbClr val="000000"/>
                </a:solidFill>
                <a:round/>
                <a:headEnd/>
                <a:tailEnd/>
              </a:ln>
            </p:spPr>
            <p:txBody>
              <a:bodyPr/>
              <a:lstStyle/>
              <a:p>
                <a:endParaRPr lang="ja-JP" altLang="en-US"/>
              </a:p>
            </p:txBody>
          </p:sp>
          <p:sp>
            <p:nvSpPr>
              <p:cNvPr id="43046" name="Line 19"/>
              <p:cNvSpPr>
                <a:spLocks noChangeShapeType="1"/>
              </p:cNvSpPr>
              <p:nvPr/>
            </p:nvSpPr>
            <p:spPr bwMode="auto">
              <a:xfrm>
                <a:off x="2601" y="3425"/>
                <a:ext cx="1080" cy="720"/>
              </a:xfrm>
              <a:prstGeom prst="line">
                <a:avLst/>
              </a:prstGeom>
              <a:noFill/>
              <a:ln w="9525">
                <a:solidFill>
                  <a:srgbClr val="000000"/>
                </a:solidFill>
                <a:round/>
                <a:headEnd/>
                <a:tailEnd/>
              </a:ln>
            </p:spPr>
            <p:txBody>
              <a:bodyPr/>
              <a:lstStyle/>
              <a:p>
                <a:endParaRPr lang="ja-JP" altLang="en-US"/>
              </a:p>
            </p:txBody>
          </p:sp>
        </p:grpSp>
        <p:sp>
          <p:nvSpPr>
            <p:cNvPr id="43022" name="Text Box 20"/>
            <p:cNvSpPr txBox="1">
              <a:spLocks noChangeArrowheads="1"/>
            </p:cNvSpPr>
            <p:nvPr/>
          </p:nvSpPr>
          <p:spPr bwMode="auto">
            <a:xfrm>
              <a:off x="2016" y="2544"/>
              <a:ext cx="648"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HGPｺﾞｼｯｸE" pitchFamily="50" charset="-128"/>
                </a:rPr>
                <a:t>ダンパーマス</a:t>
              </a:r>
            </a:p>
          </p:txBody>
        </p:sp>
        <p:sp>
          <p:nvSpPr>
            <p:cNvPr id="43023" name="Text Box 21"/>
            <p:cNvSpPr txBox="1">
              <a:spLocks noChangeArrowheads="1"/>
            </p:cNvSpPr>
            <p:nvPr/>
          </p:nvSpPr>
          <p:spPr bwMode="auto">
            <a:xfrm>
              <a:off x="2376" y="3624"/>
              <a:ext cx="648"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HGPｺﾞｼｯｸE" pitchFamily="50" charset="-128"/>
                </a:rPr>
                <a:t>ソーラーパネル</a:t>
              </a:r>
            </a:p>
          </p:txBody>
        </p:sp>
        <p:sp>
          <p:nvSpPr>
            <p:cNvPr id="43024" name="Text Box 22"/>
            <p:cNvSpPr txBox="1">
              <a:spLocks noChangeArrowheads="1"/>
            </p:cNvSpPr>
            <p:nvPr/>
          </p:nvSpPr>
          <p:spPr bwMode="auto">
            <a:xfrm>
              <a:off x="1872" y="3912"/>
              <a:ext cx="648"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HGPｺﾞｼｯｸE" pitchFamily="50" charset="-128"/>
                </a:rPr>
                <a:t>カメラレンズ</a:t>
              </a:r>
            </a:p>
          </p:txBody>
        </p:sp>
        <p:sp>
          <p:nvSpPr>
            <p:cNvPr id="43025" name="Text Box 23"/>
            <p:cNvSpPr txBox="1">
              <a:spLocks noChangeArrowheads="1"/>
            </p:cNvSpPr>
            <p:nvPr/>
          </p:nvSpPr>
          <p:spPr bwMode="auto">
            <a:xfrm>
              <a:off x="576" y="3912"/>
              <a:ext cx="648"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HGPｺﾞｼｯｸE" pitchFamily="50" charset="-128"/>
                </a:rPr>
                <a:t>ズーム調整用モーター</a:t>
              </a:r>
            </a:p>
          </p:txBody>
        </p:sp>
        <p:sp>
          <p:nvSpPr>
            <p:cNvPr id="43026" name="Text Box 24"/>
            <p:cNvSpPr txBox="1">
              <a:spLocks noChangeArrowheads="1"/>
            </p:cNvSpPr>
            <p:nvPr/>
          </p:nvSpPr>
          <p:spPr bwMode="auto">
            <a:xfrm>
              <a:off x="792" y="2616"/>
              <a:ext cx="792"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HGPｺﾞｼｯｸE" pitchFamily="50" charset="-128"/>
                </a:rPr>
                <a:t>パネル角度調整用モーター</a:t>
              </a:r>
            </a:p>
          </p:txBody>
        </p:sp>
        <p:sp>
          <p:nvSpPr>
            <p:cNvPr id="43027" name="Line 25"/>
            <p:cNvSpPr>
              <a:spLocks noChangeShapeType="1"/>
            </p:cNvSpPr>
            <p:nvPr/>
          </p:nvSpPr>
          <p:spPr bwMode="auto">
            <a:xfrm>
              <a:off x="2304" y="2688"/>
              <a:ext cx="72" cy="504"/>
            </a:xfrm>
            <a:prstGeom prst="line">
              <a:avLst/>
            </a:prstGeom>
            <a:noFill/>
            <a:ln w="9525">
              <a:solidFill>
                <a:srgbClr val="000000"/>
              </a:solidFill>
              <a:round/>
              <a:headEnd/>
              <a:tailEnd type="triangle" w="med" len="med"/>
            </a:ln>
          </p:spPr>
          <p:txBody>
            <a:bodyPr/>
            <a:lstStyle/>
            <a:p>
              <a:endParaRPr lang="ja-JP" altLang="en-US"/>
            </a:p>
          </p:txBody>
        </p:sp>
        <p:sp>
          <p:nvSpPr>
            <p:cNvPr id="43028" name="Line 26"/>
            <p:cNvSpPr>
              <a:spLocks noChangeShapeType="1"/>
            </p:cNvSpPr>
            <p:nvPr/>
          </p:nvSpPr>
          <p:spPr bwMode="auto">
            <a:xfrm flipH="1" flipV="1">
              <a:off x="2520" y="3408"/>
              <a:ext cx="72" cy="216"/>
            </a:xfrm>
            <a:prstGeom prst="line">
              <a:avLst/>
            </a:prstGeom>
            <a:noFill/>
            <a:ln w="9525">
              <a:solidFill>
                <a:srgbClr val="000000"/>
              </a:solidFill>
              <a:round/>
              <a:headEnd/>
              <a:tailEnd type="triangle" w="med" len="med"/>
            </a:ln>
          </p:spPr>
          <p:txBody>
            <a:bodyPr/>
            <a:lstStyle/>
            <a:p>
              <a:endParaRPr lang="ja-JP" altLang="en-US"/>
            </a:p>
          </p:txBody>
        </p:sp>
        <p:sp>
          <p:nvSpPr>
            <p:cNvPr id="43029" name="Line 27"/>
            <p:cNvSpPr>
              <a:spLocks noChangeShapeType="1"/>
            </p:cNvSpPr>
            <p:nvPr/>
          </p:nvSpPr>
          <p:spPr bwMode="auto">
            <a:xfrm flipV="1">
              <a:off x="1080" y="3696"/>
              <a:ext cx="360" cy="216"/>
            </a:xfrm>
            <a:prstGeom prst="line">
              <a:avLst/>
            </a:prstGeom>
            <a:noFill/>
            <a:ln w="9525">
              <a:solidFill>
                <a:srgbClr val="000000"/>
              </a:solidFill>
              <a:round/>
              <a:headEnd/>
              <a:tailEnd type="triangle" w="med" len="med"/>
            </a:ln>
          </p:spPr>
          <p:txBody>
            <a:bodyPr/>
            <a:lstStyle/>
            <a:p>
              <a:endParaRPr lang="ja-JP" altLang="en-US"/>
            </a:p>
          </p:txBody>
        </p:sp>
        <p:sp>
          <p:nvSpPr>
            <p:cNvPr id="43030" name="Line 28"/>
            <p:cNvSpPr>
              <a:spLocks noChangeShapeType="1"/>
            </p:cNvSpPr>
            <p:nvPr/>
          </p:nvSpPr>
          <p:spPr bwMode="auto">
            <a:xfrm>
              <a:off x="1440" y="2760"/>
              <a:ext cx="288" cy="576"/>
            </a:xfrm>
            <a:prstGeom prst="line">
              <a:avLst/>
            </a:prstGeom>
            <a:noFill/>
            <a:ln w="9525">
              <a:solidFill>
                <a:srgbClr val="000000"/>
              </a:solidFill>
              <a:round/>
              <a:headEnd/>
              <a:tailEnd type="triangle" w="med" len="med"/>
            </a:ln>
          </p:spPr>
          <p:txBody>
            <a:bodyPr/>
            <a:lstStyle/>
            <a:p>
              <a:endParaRPr lang="ja-JP" altLang="en-US"/>
            </a:p>
          </p:txBody>
        </p:sp>
        <p:sp>
          <p:nvSpPr>
            <p:cNvPr id="43031" name="Line 29"/>
            <p:cNvSpPr>
              <a:spLocks noChangeShapeType="1"/>
            </p:cNvSpPr>
            <p:nvPr/>
          </p:nvSpPr>
          <p:spPr bwMode="auto">
            <a:xfrm flipH="1" flipV="1">
              <a:off x="1656" y="3912"/>
              <a:ext cx="144" cy="72"/>
            </a:xfrm>
            <a:prstGeom prst="line">
              <a:avLst/>
            </a:prstGeom>
            <a:noFill/>
            <a:ln w="9525">
              <a:solidFill>
                <a:srgbClr val="000000"/>
              </a:solidFill>
              <a:round/>
              <a:headEnd/>
              <a:tailEnd type="triangle" w="med" len="med"/>
            </a:ln>
          </p:spPr>
          <p:txBody>
            <a:bodyPr/>
            <a:lstStyle/>
            <a:p>
              <a:endParaRPr lang="ja-JP" altLang="en-US"/>
            </a:p>
          </p:txBody>
        </p:sp>
      </p:grpSp>
      <p:grpSp>
        <p:nvGrpSpPr>
          <p:cNvPr id="43012" name="Group 30"/>
          <p:cNvGrpSpPr>
            <a:grpSpLocks/>
          </p:cNvGrpSpPr>
          <p:nvPr/>
        </p:nvGrpSpPr>
        <p:grpSpPr bwMode="auto">
          <a:xfrm>
            <a:off x="5257800" y="5410200"/>
            <a:ext cx="3505200" cy="598488"/>
            <a:chOff x="3312" y="3360"/>
            <a:chExt cx="2208" cy="377"/>
          </a:xfrm>
        </p:grpSpPr>
        <p:sp>
          <p:nvSpPr>
            <p:cNvPr id="43015" name="Rectangle 31" descr="ひし形 (枠のみ)"/>
            <p:cNvSpPr>
              <a:spLocks noChangeArrowheads="1"/>
            </p:cNvSpPr>
            <p:nvPr/>
          </p:nvSpPr>
          <p:spPr bwMode="auto">
            <a:xfrm>
              <a:off x="3360" y="3665"/>
              <a:ext cx="2160" cy="72"/>
            </a:xfrm>
            <a:prstGeom prst="rect">
              <a:avLst/>
            </a:prstGeom>
            <a:blipFill dpi="0" rotWithShape="0">
              <a:blip/>
              <a:srcRect/>
              <a:tile tx="0" ty="0" sx="100000" sy="100000" flip="none" algn="tl"/>
            </a:blipFill>
            <a:ln w="9525">
              <a:solidFill>
                <a:srgbClr val="000000"/>
              </a:solidFill>
              <a:miter lim="800000"/>
              <a:headEnd/>
              <a:tailEnd/>
            </a:ln>
          </p:spPr>
          <p:txBody>
            <a:bodyPr/>
            <a:lstStyle/>
            <a:p>
              <a:endParaRPr lang="ja-JP" altLang="en-US">
                <a:latin typeface="Tw Cen MT" pitchFamily="34" charset="0"/>
                <a:ea typeface="HGPｺﾞｼｯｸE" pitchFamily="50" charset="-128"/>
              </a:endParaRPr>
            </a:p>
          </p:txBody>
        </p:sp>
        <p:sp>
          <p:nvSpPr>
            <p:cNvPr id="43016" name="Rectangle 32" descr="格子 (小)"/>
            <p:cNvSpPr>
              <a:spLocks noChangeArrowheads="1"/>
            </p:cNvSpPr>
            <p:nvPr/>
          </p:nvSpPr>
          <p:spPr bwMode="auto">
            <a:xfrm>
              <a:off x="3865" y="3521"/>
              <a:ext cx="1008" cy="144"/>
            </a:xfrm>
            <a:prstGeom prst="rect">
              <a:avLst/>
            </a:prstGeom>
            <a:pattFill prst="pct5">
              <a:fgClr>
                <a:srgbClr val="000000"/>
              </a:fgClr>
              <a:bgClr>
                <a:srgbClr val="FFFFFF"/>
              </a:bgClr>
            </a:pattFill>
            <a:ln w="9525">
              <a:solidFill>
                <a:srgbClr val="000000"/>
              </a:solidFill>
              <a:miter lim="800000"/>
              <a:headEnd/>
              <a:tailEnd/>
            </a:ln>
          </p:spPr>
          <p:txBody>
            <a:bodyPr/>
            <a:lstStyle/>
            <a:p>
              <a:endParaRPr lang="ja-JP" altLang="en-US">
                <a:latin typeface="Tw Cen MT" pitchFamily="34" charset="0"/>
                <a:ea typeface="HGPｺﾞｼｯｸE" pitchFamily="50" charset="-128"/>
              </a:endParaRPr>
            </a:p>
          </p:txBody>
        </p:sp>
        <p:sp>
          <p:nvSpPr>
            <p:cNvPr id="43017" name="Text Box 33"/>
            <p:cNvSpPr txBox="1">
              <a:spLocks noChangeArrowheads="1"/>
            </p:cNvSpPr>
            <p:nvPr/>
          </p:nvSpPr>
          <p:spPr bwMode="auto">
            <a:xfrm>
              <a:off x="5016" y="3360"/>
              <a:ext cx="456"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HGPｺﾞｼｯｸE" pitchFamily="50" charset="-128"/>
                </a:rPr>
                <a:t>ダンパーマス</a:t>
              </a:r>
            </a:p>
          </p:txBody>
        </p:sp>
        <p:sp>
          <p:nvSpPr>
            <p:cNvPr id="43018" name="Text Box 34"/>
            <p:cNvSpPr txBox="1">
              <a:spLocks noChangeArrowheads="1"/>
            </p:cNvSpPr>
            <p:nvPr/>
          </p:nvSpPr>
          <p:spPr bwMode="auto">
            <a:xfrm>
              <a:off x="3312" y="3360"/>
              <a:ext cx="576" cy="144"/>
            </a:xfrm>
            <a:prstGeom prst="rect">
              <a:avLst/>
            </a:prstGeom>
            <a:noFill/>
            <a:ln w="9525">
              <a:noFill/>
              <a:miter lim="800000"/>
              <a:headEnd/>
              <a:tailEnd/>
            </a:ln>
          </p:spPr>
          <p:txBody>
            <a:bodyPr lIns="0" tIns="0" rIns="0" bIns="0"/>
            <a:lstStyle/>
            <a:p>
              <a:pPr algn="just"/>
              <a:r>
                <a:rPr lang="ja-JP" altLang="en-US" sz="800">
                  <a:latin typeface="Century" pitchFamily="18" charset="0"/>
                  <a:ea typeface="HGPｺﾞｼｯｸE" pitchFamily="50" charset="-128"/>
                </a:rPr>
                <a:t>ソーラーパネル</a:t>
              </a:r>
            </a:p>
          </p:txBody>
        </p:sp>
        <p:sp>
          <p:nvSpPr>
            <p:cNvPr id="43019" name="Line 35"/>
            <p:cNvSpPr>
              <a:spLocks noChangeShapeType="1"/>
            </p:cNvSpPr>
            <p:nvPr/>
          </p:nvSpPr>
          <p:spPr bwMode="auto">
            <a:xfrm flipH="1">
              <a:off x="4872" y="3504"/>
              <a:ext cx="144" cy="72"/>
            </a:xfrm>
            <a:prstGeom prst="line">
              <a:avLst/>
            </a:prstGeom>
            <a:noFill/>
            <a:ln w="9525">
              <a:solidFill>
                <a:srgbClr val="000000"/>
              </a:solidFill>
              <a:round/>
              <a:headEnd/>
              <a:tailEnd type="triangle" w="med" len="med"/>
            </a:ln>
          </p:spPr>
          <p:txBody>
            <a:bodyPr/>
            <a:lstStyle/>
            <a:p>
              <a:endParaRPr lang="ja-JP" altLang="en-US"/>
            </a:p>
          </p:txBody>
        </p:sp>
        <p:sp>
          <p:nvSpPr>
            <p:cNvPr id="43020" name="Line 36"/>
            <p:cNvSpPr>
              <a:spLocks noChangeShapeType="1"/>
            </p:cNvSpPr>
            <p:nvPr/>
          </p:nvSpPr>
          <p:spPr bwMode="auto">
            <a:xfrm>
              <a:off x="3504" y="3504"/>
              <a:ext cx="144" cy="145"/>
            </a:xfrm>
            <a:prstGeom prst="line">
              <a:avLst/>
            </a:prstGeom>
            <a:noFill/>
            <a:ln w="9525">
              <a:solidFill>
                <a:srgbClr val="000000"/>
              </a:solidFill>
              <a:round/>
              <a:headEnd/>
              <a:tailEnd type="triangle" w="med" len="med"/>
            </a:ln>
          </p:spPr>
          <p:txBody>
            <a:bodyPr/>
            <a:lstStyle/>
            <a:p>
              <a:endParaRPr lang="ja-JP" altLang="en-US"/>
            </a:p>
          </p:txBody>
        </p:sp>
      </p:grpSp>
      <p:sp>
        <p:nvSpPr>
          <p:cNvPr id="38" name="テキスト ボックス 42"/>
          <p:cNvSpPr txBox="1"/>
          <p:nvPr/>
        </p:nvSpPr>
        <p:spPr>
          <a:xfrm>
            <a:off x="4148138" y="6378575"/>
            <a:ext cx="4824412" cy="415925"/>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a:t>
            </a:r>
            <a:endParaRPr lang="en-US" altLang="ja-JP" sz="1050" dirty="0" smtClean="0"/>
          </a:p>
          <a:p>
            <a:pPr>
              <a:defRPr/>
            </a:pPr>
            <a:r>
              <a:rPr lang="ja-JP" altLang="en-US" sz="1050" dirty="0" smtClean="0"/>
              <a:t>特許庁　独立行政法人　工業所有権情報・研修館発行　２０１１年　を元に作成　</a:t>
            </a:r>
            <a:endParaRPr lang="ja-JP" altLang="en-US" sz="1050" dirty="0"/>
          </a:p>
        </p:txBody>
      </p:sp>
      <p:sp>
        <p:nvSpPr>
          <p:cNvPr id="43014" name="スライド番号プレースホルダー 1"/>
          <p:cNvSpPr txBox="1">
            <a:spLocks noGrp="1"/>
          </p:cNvSpPr>
          <p:nvPr/>
        </p:nvSpPr>
        <p:spPr bwMode="auto">
          <a:xfrm>
            <a:off x="8648700" y="6354763"/>
            <a:ext cx="488950" cy="381000"/>
          </a:xfrm>
          <a:prstGeom prst="rect">
            <a:avLst/>
          </a:prstGeom>
          <a:noFill/>
          <a:ln w="9525">
            <a:noFill/>
            <a:miter lim="800000"/>
            <a:headEnd/>
            <a:tailEnd/>
          </a:ln>
        </p:spPr>
        <p:txBody>
          <a:bodyPr anchor="ctr"/>
          <a:lstStyle/>
          <a:p>
            <a:pPr algn="ctr"/>
            <a:fld id="{D39900C0-5FB7-44CD-A28D-F888252E2D78}" type="slidenum">
              <a:rPr kumimoji="0" lang="en-US" altLang="ja-JP" sz="1400" b="1">
                <a:latin typeface="Tw Cen MT" pitchFamily="34" charset="0"/>
              </a:rPr>
              <a:pPr algn="ctr"/>
              <a:t>11</a:t>
            </a:fld>
            <a:endParaRPr kumimoji="0" lang="en-US" altLang="ja-JP" sz="1400" b="1">
              <a:latin typeface="Tw Cen MT"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ChangeArrowheads="1"/>
          </p:cNvSpPr>
          <p:nvPr/>
        </p:nvSpPr>
        <p:spPr bwMode="auto">
          <a:xfrm>
            <a:off x="268288" y="1581150"/>
            <a:ext cx="8875712" cy="5276850"/>
          </a:xfrm>
          <a:prstGeom prst="rect">
            <a:avLst/>
          </a:prstGeom>
          <a:noFill/>
          <a:ln w="9525">
            <a:noFill/>
            <a:miter lim="800000"/>
            <a:headEnd/>
            <a:tailEnd/>
          </a:ln>
        </p:spPr>
        <p:txBody>
          <a:bodyPr/>
          <a:lstStyle/>
          <a:p>
            <a:r>
              <a:rPr lang="en-US" altLang="ja-JP" sz="2000">
                <a:latin typeface="ＭＳ Ｐゴシック" charset="-128"/>
                <a:ea typeface="HGPｺﾞｼｯｸE" pitchFamily="50" charset="-128"/>
              </a:rPr>
              <a:t>【</a:t>
            </a:r>
            <a:r>
              <a:rPr lang="ja-JP" altLang="en-US" sz="2000">
                <a:latin typeface="ＭＳ Ｐゴシック" charset="-128"/>
                <a:ea typeface="HGPｺﾞｼｯｸE" pitchFamily="50" charset="-128"/>
              </a:rPr>
              <a:t>特許請求の範囲</a:t>
            </a:r>
            <a:r>
              <a:rPr lang="en-US" altLang="ja-JP" sz="2000">
                <a:latin typeface="ＭＳ Ｐゴシック" charset="-128"/>
                <a:ea typeface="HGPｺﾞｼｯｸE" pitchFamily="50" charset="-128"/>
              </a:rPr>
              <a:t>】</a:t>
            </a:r>
            <a:r>
              <a:rPr lang="ja-JP" altLang="en-US" sz="2000">
                <a:latin typeface="ＭＳ Ｐゴシック" charset="-128"/>
                <a:ea typeface="HGPｺﾞｼｯｸE" pitchFamily="50" charset="-128"/>
              </a:rPr>
              <a:t>　</a:t>
            </a:r>
          </a:p>
          <a:p>
            <a:endParaRPr lang="en-US" altLang="ja-JP"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パネル角度調整用モーター</a:t>
            </a:r>
            <a:r>
              <a:rPr lang="ja-JP" altLang="en-US" sz="2000" u="sng">
                <a:latin typeface="ＭＳ Ｐゴシック" charset="-128"/>
                <a:ea typeface="HGPｺﾞｼｯｸE" pitchFamily="50" charset="-128"/>
              </a:rPr>
              <a:t>（ 構成要件１）</a:t>
            </a:r>
            <a:r>
              <a:rPr lang="ja-JP" altLang="en-US" sz="2000">
                <a:latin typeface="ＭＳ Ｐゴシック" charset="-128"/>
                <a:ea typeface="HGPｺﾞｼｯｸE" pitchFamily="50" charset="-128"/>
              </a:rPr>
              <a:t>と、</a:t>
            </a:r>
            <a:endParaRPr lang="en-US" altLang="ja-JP" sz="2000">
              <a:latin typeface="ＭＳ Ｐゴシック" charset="-128"/>
              <a:ea typeface="HGPｺﾞｼｯｸE" pitchFamily="50" charset="-128"/>
            </a:endParaRPr>
          </a:p>
          <a:p>
            <a:endParaRPr lang="ja-JP" altLang="en-US"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ズーム調整用モーター </a:t>
            </a:r>
            <a:r>
              <a:rPr lang="ja-JP" altLang="en-US" sz="2000" u="sng">
                <a:latin typeface="ＭＳ Ｐゴシック" charset="-128"/>
                <a:ea typeface="HGPｺﾞｼｯｸE" pitchFamily="50" charset="-128"/>
              </a:rPr>
              <a:t>（構成要件２）</a:t>
            </a:r>
            <a:r>
              <a:rPr lang="ja-JP" altLang="en-US" sz="2000">
                <a:latin typeface="ＭＳ Ｐゴシック" charset="-128"/>
                <a:ea typeface="HGPｺﾞｼｯｸE" pitchFamily="50" charset="-128"/>
              </a:rPr>
              <a:t>と、</a:t>
            </a:r>
          </a:p>
          <a:p>
            <a:endParaRPr lang="en-US" altLang="ja-JP"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ズーム調整用モーターにより倍率が調整可能なカメラ</a:t>
            </a:r>
            <a:r>
              <a:rPr lang="ja-JP" altLang="en-US" sz="2000" u="sng">
                <a:latin typeface="ＭＳ Ｐゴシック" charset="-128"/>
                <a:ea typeface="HGPｺﾞｼｯｸE" pitchFamily="50" charset="-128"/>
              </a:rPr>
              <a:t>（構成要件３）</a:t>
            </a:r>
            <a:r>
              <a:rPr lang="ja-JP" altLang="en-US" sz="2000">
                <a:latin typeface="ＭＳ Ｐゴシック" charset="-128"/>
                <a:ea typeface="HGPｺﾞｼｯｸE" pitchFamily="50" charset="-128"/>
              </a:rPr>
              <a:t>と、</a:t>
            </a:r>
          </a:p>
          <a:p>
            <a:endParaRPr lang="en-US" altLang="ja-JP"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宇宙空間で人工衛星の外側に張り出し、パネル角度調整用モーターにより角度が</a:t>
            </a:r>
            <a:endParaRPr lang="en-US" altLang="ja-JP" sz="2000">
              <a:latin typeface="ＭＳ Ｐゴシック" charset="-128"/>
              <a:ea typeface="HGPｺﾞｼｯｸE" pitchFamily="50" charset="-128"/>
            </a:endParaRPr>
          </a:p>
          <a:p>
            <a:endParaRPr lang="en-US" altLang="ja-JP"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調整可能なソーラーパネル</a:t>
            </a:r>
            <a:r>
              <a:rPr lang="ja-JP" altLang="en-US" sz="2000" u="sng">
                <a:latin typeface="ＭＳ Ｐゴシック" charset="-128"/>
                <a:ea typeface="HGPｺﾞｼｯｸE" pitchFamily="50" charset="-128"/>
              </a:rPr>
              <a:t>（構成要件４）</a:t>
            </a:r>
            <a:r>
              <a:rPr lang="ja-JP" altLang="en-US" sz="2000">
                <a:latin typeface="ＭＳ Ｐゴシック" charset="-128"/>
                <a:ea typeface="HGPｺﾞｼｯｸE" pitchFamily="50" charset="-128"/>
              </a:rPr>
              <a:t>と、を搭載した人工衛星であって、</a:t>
            </a:r>
          </a:p>
          <a:p>
            <a:endParaRPr lang="en-US" altLang="ja-JP"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前記両モーターの作動時のうなりに前記ソーラーパネルが共振してソーラーパネ</a:t>
            </a:r>
            <a:endParaRPr lang="en-US" altLang="ja-JP"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ルが破損するのを防止する破損防止手段</a:t>
            </a:r>
            <a:r>
              <a:rPr lang="ja-JP" altLang="en-US" sz="2000" u="sng">
                <a:latin typeface="ＭＳ Ｐゴシック" charset="-128"/>
                <a:ea typeface="HGPｺﾞｼｯｸE" pitchFamily="50" charset="-128"/>
              </a:rPr>
              <a:t>（ 構成要件５）</a:t>
            </a:r>
            <a:r>
              <a:rPr lang="ja-JP" altLang="en-US" sz="2000">
                <a:latin typeface="ＭＳ Ｐゴシック" charset="-128"/>
                <a:ea typeface="HGPｺﾞｼｯｸE" pitchFamily="50" charset="-128"/>
              </a:rPr>
              <a:t>を備えた</a:t>
            </a:r>
          </a:p>
          <a:p>
            <a:endParaRPr lang="en-US" altLang="ja-JP"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人工衛星</a:t>
            </a:r>
            <a:r>
              <a:rPr lang="ja-JP" altLang="en-US" sz="2000" u="sng">
                <a:latin typeface="ＭＳ Ｐゴシック" charset="-128"/>
                <a:ea typeface="HGPｺﾞｼｯｸE" pitchFamily="50" charset="-128"/>
              </a:rPr>
              <a:t>（ 構成要件６）</a:t>
            </a:r>
            <a:r>
              <a:rPr lang="ja-JP" altLang="en-US" sz="2000">
                <a:latin typeface="ＭＳ Ｐゴシック" charset="-128"/>
                <a:ea typeface="HGPｺﾞｼｯｸE" pitchFamily="50" charset="-128"/>
              </a:rPr>
              <a:t> 。</a:t>
            </a:r>
          </a:p>
        </p:txBody>
      </p:sp>
      <p:sp>
        <p:nvSpPr>
          <p:cNvPr id="45058" name="タイトル 1"/>
          <p:cNvSpPr>
            <a:spLocks noGrp="1"/>
          </p:cNvSpPr>
          <p:nvPr>
            <p:ph type="title"/>
          </p:nvPr>
        </p:nvSpPr>
        <p:spPr>
          <a:xfrm>
            <a:off x="646113" y="0"/>
            <a:ext cx="8229600" cy="1371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4" name="テキスト ボックス 42"/>
          <p:cNvSpPr txBox="1"/>
          <p:nvPr/>
        </p:nvSpPr>
        <p:spPr>
          <a:xfrm>
            <a:off x="4167188" y="6410325"/>
            <a:ext cx="4824412" cy="415925"/>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a:t>
            </a:r>
            <a:endParaRPr lang="en-US" altLang="ja-JP" sz="1050" dirty="0" smtClean="0"/>
          </a:p>
          <a:p>
            <a:pPr>
              <a:defRPr/>
            </a:pPr>
            <a:r>
              <a:rPr lang="ja-JP" altLang="en-US" sz="1050" dirty="0" smtClean="0"/>
              <a:t>特許庁　独立行政法人　工業所有権情報・研修館発行　２０１１年　を元に作成　</a:t>
            </a:r>
            <a:endParaRPr lang="ja-JP" altLang="en-US" sz="1050" dirty="0"/>
          </a:p>
        </p:txBody>
      </p:sp>
      <p:sp>
        <p:nvSpPr>
          <p:cNvPr id="45060" name="スライド番号プレースホルダー 1"/>
          <p:cNvSpPr>
            <a:spLocks noGrp="1"/>
          </p:cNvSpPr>
          <p:nvPr>
            <p:ph type="sldNum" sz="quarter" idx="11"/>
          </p:nvPr>
        </p:nvSpPr>
        <p:spPr bwMode="auto">
          <a:xfrm>
            <a:off x="8648700" y="6354763"/>
            <a:ext cx="488950" cy="381000"/>
          </a:xfrm>
          <a:ln>
            <a:miter lim="800000"/>
            <a:headEnd/>
            <a:tailEnd/>
          </a:ln>
        </p:spPr>
        <p:txBody>
          <a:bodyPr/>
          <a:lstStyle/>
          <a:p>
            <a:pPr algn="l" fontAlgn="base">
              <a:spcBef>
                <a:spcPct val="0"/>
              </a:spcBef>
              <a:spcAft>
                <a:spcPct val="0"/>
              </a:spcAft>
              <a:defRPr/>
            </a:pPr>
            <a:fld id="{DBED4D92-A718-458B-AFE7-754151E5807D}" type="slidenum">
              <a:rPr lang="en-US" altLang="ja-JP" sz="1400" b="0" smtClean="0">
                <a:solidFill>
                  <a:schemeClr val="tx1"/>
                </a:solidFill>
                <a:ea typeface="ＭＳ Ｐゴシック" charset="-128"/>
              </a:rPr>
              <a:pPr algn="l" fontAlgn="base">
                <a:spcBef>
                  <a:spcPct val="0"/>
                </a:spcBef>
                <a:spcAft>
                  <a:spcPct val="0"/>
                </a:spcAft>
                <a:defRPr/>
              </a:pPr>
              <a:t>12</a:t>
            </a:fld>
            <a:endParaRPr lang="en-US" altLang="ja-JP" sz="1400" b="0" smtClean="0">
              <a:solidFill>
                <a:schemeClr val="tx1"/>
              </a:solidFill>
              <a:ea typeface="ＭＳ Ｐゴシック"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1"/>
          <p:cNvSpPr>
            <a:spLocks noGrp="1"/>
          </p:cNvSpPr>
          <p:nvPr>
            <p:ph type="title" idx="4294967295"/>
          </p:nvPr>
        </p:nvSpPr>
        <p:spPr>
          <a:xfrm>
            <a:off x="646113" y="0"/>
            <a:ext cx="8229600" cy="1371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47106" name="Text Box 2"/>
          <p:cNvSpPr txBox="1">
            <a:spLocks noChangeArrowheads="1"/>
          </p:cNvSpPr>
          <p:nvPr/>
        </p:nvSpPr>
        <p:spPr bwMode="auto">
          <a:xfrm>
            <a:off x="468313" y="1741488"/>
            <a:ext cx="8229600" cy="527050"/>
          </a:xfrm>
          <a:prstGeom prst="rect">
            <a:avLst/>
          </a:prstGeom>
          <a:solidFill>
            <a:srgbClr val="FFFFFF"/>
          </a:solidFill>
          <a:ln w="9525">
            <a:solidFill>
              <a:srgbClr val="080808"/>
            </a:solidFill>
            <a:miter lim="800000"/>
            <a:headEnd/>
            <a:tailEnd/>
          </a:ln>
        </p:spPr>
        <p:txBody>
          <a:bodyPr>
            <a:spAutoFit/>
          </a:bodyPr>
          <a:lstStyle/>
          <a:p>
            <a:pPr algn="just"/>
            <a:r>
              <a:rPr lang="ja-JP" altLang="en-US" sz="1400">
                <a:latin typeface="Century" pitchFamily="18" charset="0"/>
                <a:ea typeface="HGPｺﾞｼｯｸE" pitchFamily="50" charset="-128"/>
              </a:rPr>
              <a:t>＜先行技術１＞人工衛星の外側に張り出し、パネル角度調整用モーターにより角度が調整可能なソーラーパネル（カメラについての説明はない）</a:t>
            </a:r>
            <a:r>
              <a:rPr lang="ja-JP" altLang="en-US" sz="1400" u="sng">
                <a:latin typeface="Century" pitchFamily="18" charset="0"/>
                <a:ea typeface="HGPｺﾞｼｯｸE" pitchFamily="50" charset="-128"/>
              </a:rPr>
              <a:t>（構成要件１、４、６）</a:t>
            </a:r>
          </a:p>
        </p:txBody>
      </p:sp>
      <p:sp>
        <p:nvSpPr>
          <p:cNvPr id="47107" name="Text Box 3"/>
          <p:cNvSpPr txBox="1">
            <a:spLocks noChangeArrowheads="1"/>
          </p:cNvSpPr>
          <p:nvPr/>
        </p:nvSpPr>
        <p:spPr bwMode="auto">
          <a:xfrm>
            <a:off x="468313" y="2316163"/>
            <a:ext cx="8229600" cy="527050"/>
          </a:xfrm>
          <a:prstGeom prst="rect">
            <a:avLst/>
          </a:prstGeom>
          <a:solidFill>
            <a:srgbClr val="FFFFFF"/>
          </a:solidFill>
          <a:ln w="9525">
            <a:solidFill>
              <a:srgbClr val="080808"/>
            </a:solidFill>
            <a:miter lim="800000"/>
            <a:headEnd/>
            <a:tailEnd/>
          </a:ln>
        </p:spPr>
        <p:txBody>
          <a:bodyPr>
            <a:spAutoFit/>
          </a:bodyPr>
          <a:lstStyle/>
          <a:p>
            <a:pPr algn="just"/>
            <a:r>
              <a:rPr lang="ja-JP" altLang="en-US" sz="1400">
                <a:latin typeface="Century" pitchFamily="18" charset="0"/>
                <a:ea typeface="HGPｺﾞｼｯｸE" pitchFamily="50" charset="-128"/>
              </a:rPr>
              <a:t>＜先行技術２＞人工衛星に搭載され、ズーム調整用モータにより倍率が調整可能なカメラ（ソーラーパネルについての説明はない） </a:t>
            </a:r>
            <a:r>
              <a:rPr lang="ja-JP" altLang="en-US" sz="1400" u="sng">
                <a:latin typeface="Century" pitchFamily="18" charset="0"/>
                <a:ea typeface="HGPｺﾞｼｯｸE" pitchFamily="50" charset="-128"/>
              </a:rPr>
              <a:t>（構成要件２、３、６）</a:t>
            </a:r>
          </a:p>
        </p:txBody>
      </p:sp>
      <p:sp>
        <p:nvSpPr>
          <p:cNvPr id="47108" name="Text Box 4"/>
          <p:cNvSpPr txBox="1">
            <a:spLocks noChangeArrowheads="1"/>
          </p:cNvSpPr>
          <p:nvPr/>
        </p:nvSpPr>
        <p:spPr bwMode="auto">
          <a:xfrm>
            <a:off x="468313" y="2820988"/>
            <a:ext cx="8229600" cy="527050"/>
          </a:xfrm>
          <a:prstGeom prst="rect">
            <a:avLst/>
          </a:prstGeom>
          <a:solidFill>
            <a:srgbClr val="FFFFFF"/>
          </a:solidFill>
          <a:ln w="9525">
            <a:solidFill>
              <a:srgbClr val="080808"/>
            </a:solidFill>
            <a:miter lim="800000"/>
            <a:headEnd/>
            <a:tailEnd/>
          </a:ln>
        </p:spPr>
        <p:txBody>
          <a:bodyPr>
            <a:spAutoFit/>
          </a:bodyPr>
          <a:lstStyle/>
          <a:p>
            <a:pPr algn="just"/>
            <a:r>
              <a:rPr lang="ja-JP" altLang="en-US" sz="1400">
                <a:latin typeface="Century" pitchFamily="18" charset="0"/>
                <a:ea typeface="HGPｺﾞｼｯｸE" pitchFamily="50" charset="-128"/>
              </a:rPr>
              <a:t>＜先行技術３＞風力により振動する部分にダンパーマスを設け、振動を吸収するようにした地上設置用のソーラーパネル</a:t>
            </a:r>
            <a:r>
              <a:rPr lang="ja-JP" altLang="en-US" sz="1400" u="sng">
                <a:latin typeface="Century" pitchFamily="18" charset="0"/>
                <a:ea typeface="HGPｺﾞｼｯｸE" pitchFamily="50" charset="-128"/>
              </a:rPr>
              <a:t>（構成要件４‘、５）</a:t>
            </a:r>
          </a:p>
        </p:txBody>
      </p:sp>
      <p:sp>
        <p:nvSpPr>
          <p:cNvPr id="47109" name="Text Box 5"/>
          <p:cNvSpPr txBox="1">
            <a:spLocks noChangeArrowheads="1"/>
          </p:cNvSpPr>
          <p:nvPr/>
        </p:nvSpPr>
        <p:spPr bwMode="auto">
          <a:xfrm>
            <a:off x="468313" y="3397250"/>
            <a:ext cx="8229600" cy="952500"/>
          </a:xfrm>
          <a:prstGeom prst="rect">
            <a:avLst/>
          </a:prstGeom>
          <a:solidFill>
            <a:srgbClr val="FFFFFF"/>
          </a:solidFill>
          <a:ln w="9525">
            <a:solidFill>
              <a:srgbClr val="080808"/>
            </a:solidFill>
            <a:miter lim="800000"/>
            <a:headEnd/>
            <a:tailEnd/>
          </a:ln>
        </p:spPr>
        <p:txBody>
          <a:bodyPr>
            <a:spAutoFit/>
          </a:bodyPr>
          <a:lstStyle/>
          <a:p>
            <a:pPr algn="just"/>
            <a:r>
              <a:rPr lang="ja-JP" altLang="en-US" sz="1400">
                <a:latin typeface="Century" pitchFamily="18" charset="0"/>
                <a:ea typeface="HGPｺﾞｼｯｸE" pitchFamily="50" charset="-128"/>
              </a:rPr>
              <a:t>＜先行技術４＞人工衛星の外側に張り出し、パネル角度調整用モーターにより角度が調整可能なソーラーパネルおよびズーム調整用モーターにより倍率が調整可能なカメラの両方を搭載した人工衛星（パネル角度調整用モーターとズーム調整用モーターのうなり、またソーラーパネルの共振の説明はない）</a:t>
            </a:r>
          </a:p>
          <a:p>
            <a:pPr algn="just"/>
            <a:r>
              <a:rPr lang="ja-JP" altLang="en-US" sz="1400" u="sng">
                <a:latin typeface="Century" pitchFamily="18" charset="0"/>
                <a:ea typeface="HGPｺﾞｼｯｸE" pitchFamily="50" charset="-128"/>
              </a:rPr>
              <a:t>（構成要件１、２、３、４、６）</a:t>
            </a:r>
          </a:p>
        </p:txBody>
      </p:sp>
      <p:sp>
        <p:nvSpPr>
          <p:cNvPr id="47110" name="Text Box 6"/>
          <p:cNvSpPr txBox="1">
            <a:spLocks noChangeArrowheads="1"/>
          </p:cNvSpPr>
          <p:nvPr/>
        </p:nvSpPr>
        <p:spPr bwMode="auto">
          <a:xfrm>
            <a:off x="468313" y="4333875"/>
            <a:ext cx="8229600" cy="952500"/>
          </a:xfrm>
          <a:prstGeom prst="rect">
            <a:avLst/>
          </a:prstGeom>
          <a:solidFill>
            <a:srgbClr val="FFFFFF"/>
          </a:solidFill>
          <a:ln w="9525">
            <a:solidFill>
              <a:srgbClr val="080808"/>
            </a:solidFill>
            <a:miter lim="800000"/>
            <a:headEnd/>
            <a:tailEnd/>
          </a:ln>
        </p:spPr>
        <p:txBody>
          <a:bodyPr>
            <a:spAutoFit/>
          </a:bodyPr>
          <a:lstStyle/>
          <a:p>
            <a:pPr algn="just"/>
            <a:r>
              <a:rPr lang="ja-JP" altLang="en-US" sz="1400">
                <a:latin typeface="Century" pitchFamily="18" charset="0"/>
                <a:ea typeface="HGPｺﾞｼｯｸE" pitchFamily="50" charset="-128"/>
              </a:rPr>
              <a:t>＜先行技術５＞人工衛星の外側に張り出し、パネル角度調整用モーターにより角度が調整可能なソーラーパネルおよびズーム調整用モーターにより倍率が調整可能なカメラの両方を搭載した人工衛星であって、両方のモーターが同時に作動した場合、これら２つのモーターの振動がうなりを発生することを説明しているもの（ソーラーパネルの共振の説明はない）</a:t>
            </a:r>
            <a:r>
              <a:rPr lang="ja-JP" altLang="en-US" sz="1400" u="sng">
                <a:latin typeface="Tw Cen MT" pitchFamily="34" charset="0"/>
                <a:ea typeface="HGPｺﾞｼｯｸE" pitchFamily="50" charset="-128"/>
              </a:rPr>
              <a:t>（構成要件１、２、３、４、６＋うなり）</a:t>
            </a:r>
            <a:endParaRPr lang="ja-JP" altLang="en-US" sz="1400" u="sng">
              <a:latin typeface="Century" pitchFamily="18" charset="0"/>
              <a:ea typeface="HGPｺﾞｼｯｸE" pitchFamily="50" charset="-128"/>
            </a:endParaRPr>
          </a:p>
        </p:txBody>
      </p:sp>
      <p:sp>
        <p:nvSpPr>
          <p:cNvPr id="47111" name="Text Box 7"/>
          <p:cNvSpPr txBox="1">
            <a:spLocks noChangeArrowheads="1"/>
          </p:cNvSpPr>
          <p:nvPr/>
        </p:nvSpPr>
        <p:spPr bwMode="auto">
          <a:xfrm>
            <a:off x="468313" y="5268913"/>
            <a:ext cx="8229600" cy="952500"/>
          </a:xfrm>
          <a:prstGeom prst="rect">
            <a:avLst/>
          </a:prstGeom>
          <a:solidFill>
            <a:srgbClr val="FFFFFF"/>
          </a:solidFill>
          <a:ln w="9525">
            <a:solidFill>
              <a:srgbClr val="080808"/>
            </a:solidFill>
            <a:miter lim="800000"/>
            <a:headEnd/>
            <a:tailEnd/>
          </a:ln>
        </p:spPr>
        <p:txBody>
          <a:bodyPr>
            <a:spAutoFit/>
          </a:bodyPr>
          <a:lstStyle/>
          <a:p>
            <a:pPr algn="just"/>
            <a:r>
              <a:rPr lang="ja-JP" altLang="en-US" sz="1400">
                <a:latin typeface="Century" pitchFamily="18" charset="0"/>
                <a:ea typeface="HGPｺﾞｼｯｸE" pitchFamily="50" charset="-128"/>
              </a:rPr>
              <a:t>＜先行技術６＞人工衛星の外側に張り出し、パネル角度調整用モーターにより角度が調整可能なソーラーパネルおよびズーム調整用モーターにより倍率が調整可能なカメラの両方を搭載した人工衛星であって、両方のモータが同時に作動した場合、これら２つのモーターの振動がうなりを発生し、このうなりの周波数にソーラーパネルが共振することを説明しているもの</a:t>
            </a:r>
            <a:r>
              <a:rPr lang="ja-JP" altLang="en-US" sz="1400" u="sng">
                <a:latin typeface="Tw Cen MT" pitchFamily="34" charset="0"/>
                <a:ea typeface="HGPｺﾞｼｯｸE" pitchFamily="50" charset="-128"/>
              </a:rPr>
              <a:t>（構成要件１、２、３、４、６＋うなりによる共振）</a:t>
            </a:r>
          </a:p>
        </p:txBody>
      </p:sp>
      <p:sp>
        <p:nvSpPr>
          <p:cNvPr id="9" name="テキスト ボックス 42"/>
          <p:cNvSpPr txBox="1"/>
          <p:nvPr/>
        </p:nvSpPr>
        <p:spPr>
          <a:xfrm>
            <a:off x="4186238" y="6410325"/>
            <a:ext cx="4824412" cy="415925"/>
          </a:xfrm>
          <a:prstGeom prst="rect">
            <a:avLst/>
          </a:prstGeom>
          <a:noFill/>
        </p:spPr>
        <p:txBody>
          <a:bodyPr>
            <a:spAutoFit/>
          </a:bodyPr>
          <a:ls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r>
              <a:rPr lang="ja-JP" altLang="en-US" sz="1050" dirty="0" smtClean="0"/>
              <a:t>特許ワークブック　書いてみよう特許明細書出してみよう特許出願　</a:t>
            </a:r>
            <a:endParaRPr lang="en-US" altLang="ja-JP" sz="1050" dirty="0" smtClean="0"/>
          </a:p>
          <a:p>
            <a:pPr>
              <a:defRPr/>
            </a:pPr>
            <a:r>
              <a:rPr lang="ja-JP" altLang="en-US" sz="1050" dirty="0" smtClean="0"/>
              <a:t>特許庁　独立行政法人　工業所有権情報・研修館発行　２０１１年　を元に作成　</a:t>
            </a:r>
            <a:endParaRPr lang="ja-JP" altLang="en-US" sz="1050" dirty="0"/>
          </a:p>
        </p:txBody>
      </p:sp>
      <p:sp>
        <p:nvSpPr>
          <p:cNvPr id="47113" name="スライド番号プレースホルダー 1"/>
          <p:cNvSpPr txBox="1">
            <a:spLocks noGrp="1"/>
          </p:cNvSpPr>
          <p:nvPr/>
        </p:nvSpPr>
        <p:spPr bwMode="auto">
          <a:xfrm>
            <a:off x="8648700" y="6430963"/>
            <a:ext cx="488950" cy="381000"/>
          </a:xfrm>
          <a:prstGeom prst="rect">
            <a:avLst/>
          </a:prstGeom>
          <a:noFill/>
          <a:ln w="9525">
            <a:noFill/>
            <a:miter lim="800000"/>
            <a:headEnd/>
            <a:tailEnd/>
          </a:ln>
        </p:spPr>
        <p:txBody>
          <a:bodyPr anchor="ctr"/>
          <a:lstStyle/>
          <a:p>
            <a:pPr algn="ctr"/>
            <a:fld id="{428DAB79-0B62-4490-8763-E2601B9760C7}" type="slidenum">
              <a:rPr kumimoji="0" lang="en-US" altLang="ja-JP" sz="1400" b="1">
                <a:latin typeface="Tw Cen MT" pitchFamily="34" charset="0"/>
              </a:rPr>
              <a:pPr algn="ctr"/>
              <a:t>13</a:t>
            </a:fld>
            <a:endParaRPr kumimoji="0" lang="en-US" altLang="ja-JP" sz="1400" b="1">
              <a:latin typeface="Tw Cen M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タイトル 1"/>
          <p:cNvSpPr>
            <a:spLocks noGrp="1"/>
          </p:cNvSpPr>
          <p:nvPr>
            <p:ph type="title" idx="4294967295"/>
          </p:nvPr>
        </p:nvSpPr>
        <p:spPr>
          <a:xfrm>
            <a:off x="646113" y="0"/>
            <a:ext cx="8229600" cy="1371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49154" name="Text Box 2"/>
          <p:cNvSpPr txBox="1">
            <a:spLocks noChangeArrowheads="1"/>
          </p:cNvSpPr>
          <p:nvPr/>
        </p:nvSpPr>
        <p:spPr bwMode="auto">
          <a:xfrm>
            <a:off x="457200" y="1831975"/>
            <a:ext cx="8229600" cy="4368800"/>
          </a:xfrm>
          <a:prstGeom prst="rect">
            <a:avLst/>
          </a:prstGeom>
          <a:solidFill>
            <a:srgbClr val="FFFFFF"/>
          </a:solidFill>
          <a:ln w="9525">
            <a:solidFill>
              <a:srgbClr val="080808"/>
            </a:solidFill>
            <a:miter lim="800000"/>
            <a:headEnd/>
            <a:tailEnd/>
          </a:ln>
        </p:spPr>
        <p:txBody>
          <a:bodyPr>
            <a:spAutoFit/>
          </a:bodyPr>
          <a:lstStyle/>
          <a:p>
            <a:pPr algn="just"/>
            <a:r>
              <a:rPr lang="ja-JP" altLang="en-US" sz="2000">
                <a:solidFill>
                  <a:srgbClr val="080808"/>
                </a:solidFill>
                <a:latin typeface="Century" pitchFamily="18" charset="0"/>
                <a:ea typeface="HGPｺﾞｼｯｸE" pitchFamily="50" charset="-128"/>
              </a:rPr>
              <a:t>（１）先行技術が１、２、３であるとき進歩性は？</a:t>
            </a:r>
          </a:p>
          <a:p>
            <a:pPr algn="just"/>
            <a:endParaRPr lang="ja-JP" altLang="en-US" sz="2000">
              <a:solidFill>
                <a:srgbClr val="080808"/>
              </a:solidFill>
              <a:latin typeface="Century" pitchFamily="18" charset="0"/>
              <a:ea typeface="HGPｺﾞｼｯｸE" pitchFamily="50" charset="-128"/>
            </a:endParaRPr>
          </a:p>
          <a:p>
            <a:pPr algn="just"/>
            <a:endParaRPr lang="ja-JP" altLang="en-US" sz="2000">
              <a:solidFill>
                <a:srgbClr val="080808"/>
              </a:solidFill>
              <a:latin typeface="Century" pitchFamily="18" charset="0"/>
              <a:ea typeface="HGPｺﾞｼｯｸE" pitchFamily="50" charset="-128"/>
            </a:endParaRPr>
          </a:p>
          <a:p>
            <a:pPr algn="just"/>
            <a:r>
              <a:rPr lang="ja-JP" altLang="en-US" sz="2000">
                <a:solidFill>
                  <a:srgbClr val="080808"/>
                </a:solidFill>
                <a:latin typeface="Times New Roman" pitchFamily="18" charset="0"/>
                <a:ea typeface="HGPｺﾞｼｯｸE" pitchFamily="50" charset="-128"/>
              </a:rPr>
              <a:t>（２）</a:t>
            </a:r>
            <a:r>
              <a:rPr lang="ja-JP" altLang="en-US" sz="2000">
                <a:solidFill>
                  <a:srgbClr val="080808"/>
                </a:solidFill>
                <a:latin typeface="Century" pitchFamily="18" charset="0"/>
                <a:ea typeface="HGPｺﾞｼｯｸE" pitchFamily="50" charset="-128"/>
              </a:rPr>
              <a:t>先行技術が３、４であるとき進歩性は？</a:t>
            </a:r>
          </a:p>
          <a:p>
            <a:pPr algn="just"/>
            <a:endParaRPr lang="ja-JP" altLang="en-US" sz="2000">
              <a:solidFill>
                <a:srgbClr val="080808"/>
              </a:solidFill>
              <a:latin typeface="Century" pitchFamily="18" charset="0"/>
              <a:ea typeface="HGPｺﾞｼｯｸE" pitchFamily="50" charset="-128"/>
            </a:endParaRPr>
          </a:p>
          <a:p>
            <a:pPr algn="just"/>
            <a:endParaRPr lang="ja-JP" altLang="en-US" sz="2000">
              <a:solidFill>
                <a:srgbClr val="080808"/>
              </a:solidFill>
              <a:latin typeface="Century" pitchFamily="18" charset="0"/>
              <a:ea typeface="HGPｺﾞｼｯｸE" pitchFamily="50" charset="-128"/>
            </a:endParaRPr>
          </a:p>
          <a:p>
            <a:pPr algn="just"/>
            <a:r>
              <a:rPr lang="ja-JP" altLang="en-US" sz="2000">
                <a:solidFill>
                  <a:srgbClr val="080808"/>
                </a:solidFill>
                <a:latin typeface="Times New Roman" pitchFamily="18" charset="0"/>
                <a:ea typeface="HGPｺﾞｼｯｸE" pitchFamily="50" charset="-128"/>
              </a:rPr>
              <a:t>（３）</a:t>
            </a:r>
            <a:r>
              <a:rPr lang="ja-JP" altLang="en-US" sz="2000">
                <a:solidFill>
                  <a:srgbClr val="080808"/>
                </a:solidFill>
                <a:latin typeface="Century" pitchFamily="18" charset="0"/>
                <a:ea typeface="HGPｺﾞｼｯｸE" pitchFamily="50" charset="-128"/>
              </a:rPr>
              <a:t>先行技術が３、５であるとき進歩性は？</a:t>
            </a:r>
          </a:p>
          <a:p>
            <a:pPr algn="just"/>
            <a:endParaRPr lang="ja-JP" altLang="en-US" sz="2000">
              <a:solidFill>
                <a:srgbClr val="080808"/>
              </a:solidFill>
              <a:latin typeface="Tw Cen MT" pitchFamily="34" charset="0"/>
              <a:ea typeface="HGPｺﾞｼｯｸE" pitchFamily="50" charset="-128"/>
            </a:endParaRPr>
          </a:p>
          <a:p>
            <a:pPr algn="just"/>
            <a:endParaRPr lang="ja-JP" altLang="en-US" sz="2000">
              <a:solidFill>
                <a:srgbClr val="080808"/>
              </a:solidFill>
              <a:latin typeface="Century" pitchFamily="18" charset="0"/>
              <a:ea typeface="HGPｺﾞｼｯｸE" pitchFamily="50" charset="-128"/>
            </a:endParaRPr>
          </a:p>
          <a:p>
            <a:pPr algn="just"/>
            <a:r>
              <a:rPr lang="ja-JP" altLang="en-US" sz="2000">
                <a:solidFill>
                  <a:srgbClr val="080808"/>
                </a:solidFill>
                <a:latin typeface="Century" pitchFamily="18" charset="0"/>
                <a:ea typeface="HGPｺﾞｼｯｸE" pitchFamily="50" charset="-128"/>
              </a:rPr>
              <a:t>（４）先行技術が３、６であるとき進歩性は？</a:t>
            </a:r>
          </a:p>
          <a:p>
            <a:pPr algn="just"/>
            <a:endParaRPr lang="en-US" altLang="ja-JP" sz="2000">
              <a:solidFill>
                <a:srgbClr val="080808"/>
              </a:solidFill>
              <a:latin typeface="Tw Cen MT" pitchFamily="34" charset="0"/>
              <a:ea typeface="HGPｺﾞｼｯｸE" pitchFamily="50" charset="-128"/>
            </a:endParaRPr>
          </a:p>
          <a:p>
            <a:pPr algn="just"/>
            <a:endParaRPr lang="en-US" altLang="ja-JP" sz="2000">
              <a:solidFill>
                <a:srgbClr val="080808"/>
              </a:solidFill>
              <a:latin typeface="Tw Cen MT" pitchFamily="34" charset="0"/>
              <a:ea typeface="HGPｺﾞｼｯｸE" pitchFamily="50" charset="-128"/>
            </a:endParaRPr>
          </a:p>
          <a:p>
            <a:pPr algn="just"/>
            <a:endParaRPr lang="en-US" altLang="ja-JP" sz="2000">
              <a:solidFill>
                <a:srgbClr val="080808"/>
              </a:solidFill>
              <a:latin typeface="Tw Cen MT" pitchFamily="34" charset="0"/>
              <a:ea typeface="HGPｺﾞｼｯｸE" pitchFamily="50" charset="-128"/>
            </a:endParaRPr>
          </a:p>
          <a:p>
            <a:pPr algn="just"/>
            <a:endParaRPr lang="ja-JP" altLang="en-US" sz="2000">
              <a:solidFill>
                <a:srgbClr val="080808"/>
              </a:solidFill>
              <a:latin typeface="Tw Cen MT" pitchFamily="34" charset="0"/>
              <a:ea typeface="HGPｺﾞｼｯｸE" pitchFamily="50" charset="-128"/>
            </a:endParaRPr>
          </a:p>
        </p:txBody>
      </p:sp>
      <p:sp>
        <p:nvSpPr>
          <p:cNvPr id="49155" name="スライド番号プレースホルダー 1"/>
          <p:cNvSpPr txBox="1">
            <a:spLocks noGrp="1"/>
          </p:cNvSpPr>
          <p:nvPr/>
        </p:nvSpPr>
        <p:spPr bwMode="auto">
          <a:xfrm>
            <a:off x="8648700" y="6354763"/>
            <a:ext cx="488950" cy="381000"/>
          </a:xfrm>
          <a:prstGeom prst="rect">
            <a:avLst/>
          </a:prstGeom>
          <a:noFill/>
          <a:ln w="9525">
            <a:noFill/>
            <a:miter lim="800000"/>
            <a:headEnd/>
            <a:tailEnd/>
          </a:ln>
        </p:spPr>
        <p:txBody>
          <a:bodyPr anchor="ctr"/>
          <a:lstStyle/>
          <a:p>
            <a:pPr algn="ctr"/>
            <a:fld id="{C35BBB95-CB02-4D48-B002-68385B5847D2}" type="slidenum">
              <a:rPr kumimoji="0" lang="en-US" altLang="ja-JP" sz="1400" b="1">
                <a:latin typeface="Tw Cen MT" pitchFamily="34" charset="0"/>
              </a:rPr>
              <a:pPr algn="ctr"/>
              <a:t>14</a:t>
            </a:fld>
            <a:endParaRPr kumimoji="0" lang="en-US" altLang="ja-JP" sz="1400" b="1">
              <a:latin typeface="Tw Cen MT"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2"/>
          <p:cNvSpPr>
            <a:spLocks noGrp="1" noChangeArrowheads="1"/>
          </p:cNvSpPr>
          <p:nvPr>
            <p:ph sz="quarter" idx="1"/>
          </p:nvPr>
        </p:nvSpPr>
        <p:spPr>
          <a:xfrm>
            <a:off x="612775" y="1600200"/>
            <a:ext cx="8153400" cy="4721225"/>
          </a:xfrm>
          <a:solidFill>
            <a:srgbClr val="FFFFFF"/>
          </a:solidFill>
          <a:ln>
            <a:solidFill>
              <a:srgbClr val="080808"/>
            </a:solidFill>
          </a:ln>
        </p:spPr>
        <p:txBody>
          <a:bodyPr>
            <a:spAutoFit/>
          </a:bodyPr>
          <a:lstStyle/>
          <a:p>
            <a:pPr algn="just" eaLnBrk="1" hangingPunct="1"/>
            <a:r>
              <a:rPr lang="ja-JP" altLang="en-US" sz="2000" smtClean="0">
                <a:solidFill>
                  <a:srgbClr val="080808"/>
                </a:solidFill>
                <a:latin typeface="Century" pitchFamily="18" charset="0"/>
                <a:ea typeface="ＭＳ Ｐゴシック" charset="-128"/>
              </a:rPr>
              <a:t>（１）先行技術が１、２、３であるとき進歩性は？</a:t>
            </a:r>
          </a:p>
          <a:p>
            <a:pPr algn="just" eaLnBrk="1" hangingPunct="1"/>
            <a:r>
              <a:rPr lang="ja-JP" altLang="en-US" sz="2000" smtClean="0">
                <a:solidFill>
                  <a:srgbClr val="080808"/>
                </a:solidFill>
                <a:latin typeface="Century" pitchFamily="18" charset="0"/>
                <a:ea typeface="ＭＳ Ｐゴシック" charset="-128"/>
              </a:rPr>
              <a:t>→構成要件は１～６全て満たされるが、これらを組み合わせる理由がない。</a:t>
            </a:r>
          </a:p>
          <a:p>
            <a:pPr algn="just" eaLnBrk="1" hangingPunct="1"/>
            <a:r>
              <a:rPr lang="ja-JP" altLang="en-US" sz="2000" smtClean="0">
                <a:solidFill>
                  <a:srgbClr val="080808"/>
                </a:solidFill>
                <a:latin typeface="Times New Roman" pitchFamily="18" charset="0"/>
                <a:ea typeface="ＭＳ Ｐゴシック" charset="-128"/>
              </a:rPr>
              <a:t>（２）</a:t>
            </a:r>
            <a:r>
              <a:rPr lang="ja-JP" altLang="en-US" sz="2000" smtClean="0">
                <a:solidFill>
                  <a:srgbClr val="080808"/>
                </a:solidFill>
                <a:latin typeface="Century" pitchFamily="18" charset="0"/>
                <a:ea typeface="ＭＳ Ｐゴシック" charset="-128"/>
              </a:rPr>
              <a:t>先行技術が３、４であるとき進歩性は？</a:t>
            </a:r>
          </a:p>
          <a:p>
            <a:pPr algn="just" eaLnBrk="1" hangingPunct="1"/>
            <a:r>
              <a:rPr lang="ja-JP" altLang="en-US" sz="2000" smtClean="0">
                <a:solidFill>
                  <a:srgbClr val="080808"/>
                </a:solidFill>
                <a:latin typeface="Century" pitchFamily="18" charset="0"/>
                <a:ea typeface="ＭＳ Ｐゴシック" charset="-128"/>
              </a:rPr>
              <a:t>→構成要件は１～６全て満たされるが、これらを組み合わせる理由がない。</a:t>
            </a:r>
          </a:p>
          <a:p>
            <a:pPr algn="just" eaLnBrk="1" hangingPunct="1"/>
            <a:r>
              <a:rPr lang="ja-JP" altLang="en-US" sz="2000" smtClean="0">
                <a:solidFill>
                  <a:srgbClr val="080808"/>
                </a:solidFill>
                <a:latin typeface="Times New Roman" pitchFamily="18" charset="0"/>
                <a:ea typeface="ＭＳ Ｐゴシック" charset="-128"/>
              </a:rPr>
              <a:t>（３）</a:t>
            </a:r>
            <a:r>
              <a:rPr lang="ja-JP" altLang="en-US" sz="2000" smtClean="0">
                <a:solidFill>
                  <a:srgbClr val="080808"/>
                </a:solidFill>
                <a:latin typeface="Century" pitchFamily="18" charset="0"/>
                <a:ea typeface="ＭＳ Ｐゴシック" charset="-128"/>
              </a:rPr>
              <a:t>先行技術が３、５であるとき進歩性は？</a:t>
            </a:r>
          </a:p>
          <a:p>
            <a:pPr algn="just" eaLnBrk="1" hangingPunct="1"/>
            <a:r>
              <a:rPr lang="ja-JP" altLang="en-US" sz="2000" smtClean="0">
                <a:solidFill>
                  <a:srgbClr val="080808"/>
                </a:solidFill>
                <a:latin typeface="ＭＳ Ｐゴシック" charset="-128"/>
                <a:ea typeface="ＭＳ Ｐゴシック" charset="-128"/>
              </a:rPr>
              <a:t>→構成要件は１～６全て満たされるが、これらを組み合わせる理由がない。先行技術５からは共振することを防止する課題を導くことができない。</a:t>
            </a:r>
          </a:p>
          <a:p>
            <a:pPr algn="just" eaLnBrk="1" hangingPunct="1"/>
            <a:r>
              <a:rPr lang="ja-JP" altLang="en-US" sz="2000" smtClean="0">
                <a:solidFill>
                  <a:srgbClr val="080808"/>
                </a:solidFill>
                <a:latin typeface="Century" pitchFamily="18" charset="0"/>
                <a:ea typeface="ＭＳ Ｐゴシック" charset="-128"/>
              </a:rPr>
              <a:t>（４）先行技術が３、６であるとき進歩性は？</a:t>
            </a:r>
          </a:p>
          <a:p>
            <a:pPr algn="just" eaLnBrk="1" hangingPunct="1"/>
            <a:r>
              <a:rPr lang="ja-JP" altLang="en-US" sz="2000" smtClean="0">
                <a:solidFill>
                  <a:srgbClr val="080808"/>
                </a:solidFill>
                <a:latin typeface="ＭＳ Ｐゴシック" charset="-128"/>
                <a:ea typeface="ＭＳ Ｐゴシック" charset="-128"/>
              </a:rPr>
              <a:t>→構成要件は１～６全て満たされ、これらを組み合わせる理由がある。共振することは好ましくないことは明らかであり、これを防止するための手段を採用することは当業者が容易になしうる。</a:t>
            </a:r>
          </a:p>
        </p:txBody>
      </p:sp>
      <p:sp>
        <p:nvSpPr>
          <p:cNvPr id="51202" name="タイトル 1"/>
          <p:cNvSpPr txBox="1">
            <a:spLocks/>
          </p:cNvSpPr>
          <p:nvPr/>
        </p:nvSpPr>
        <p:spPr bwMode="auto">
          <a:xfrm>
            <a:off x="612775" y="207963"/>
            <a:ext cx="8153400" cy="990600"/>
          </a:xfrm>
          <a:prstGeom prst="rect">
            <a:avLst/>
          </a:prstGeom>
          <a:noFill/>
          <a:ln w="9525">
            <a:noFill/>
            <a:miter lim="800000"/>
            <a:headEnd/>
            <a:tailEnd/>
          </a:ln>
        </p:spPr>
        <p:txBody>
          <a:bodyPr/>
          <a:lstStyle/>
          <a:p>
            <a:r>
              <a:rPr lang="ja-JP" altLang="en-US" sz="3600">
                <a:latin typeface="ＭＳ Ｐゴシック" charset="-128"/>
              </a:rPr>
              <a:t>演習事例　進歩性判断演習（回答）</a:t>
            </a:r>
          </a:p>
        </p:txBody>
      </p:sp>
      <p:sp>
        <p:nvSpPr>
          <p:cNvPr id="51203"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36A8BE38-94C0-415E-9629-855C2FB29692}" type="slidenum">
              <a:rPr kumimoji="0" lang="en-US" altLang="ja-JP">
                <a:ea typeface="ＭＳ Ｐゴシック" charset="-128"/>
              </a:rPr>
              <a:pPr fontAlgn="base">
                <a:spcBef>
                  <a:spcPct val="0"/>
                </a:spcBef>
                <a:spcAft>
                  <a:spcPct val="0"/>
                </a:spcAft>
                <a:defRPr/>
              </a:pPr>
              <a:t>15</a:t>
            </a:fld>
            <a:endParaRPr kumimoji="0" lang="en-US" altLang="ja-JP">
              <a:ea typeface="ＭＳ Ｐゴシック"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発明は誰のものか</a:t>
            </a:r>
          </a:p>
        </p:txBody>
      </p:sp>
      <p:sp>
        <p:nvSpPr>
          <p:cNvPr id="53250" name="コンテンツ プレースホルダー 2"/>
          <p:cNvSpPr>
            <a:spLocks noGrp="1"/>
          </p:cNvSpPr>
          <p:nvPr>
            <p:ph sz="quarter" idx="1"/>
          </p:nvPr>
        </p:nvSpPr>
        <p:spPr>
          <a:xfrm>
            <a:off x="612775" y="1600200"/>
            <a:ext cx="8153400" cy="4495800"/>
          </a:xfrm>
        </p:spPr>
        <p:txBody>
          <a:bodyPr/>
          <a:lstStyle/>
          <a:p>
            <a:pPr marL="0" indent="0" eaLnBrk="1" hangingPunct="1">
              <a:buFont typeface="Wingdings" pitchFamily="2" charset="2"/>
              <a:buNone/>
            </a:pPr>
            <a:r>
              <a:rPr lang="en-US" altLang="ja-JP" sz="2600" smtClean="0">
                <a:latin typeface="ＭＳ Ｐゴシック" charset="-128"/>
                <a:ea typeface="ＭＳ Ｐゴシック" charset="-128"/>
              </a:rPr>
              <a:t>Q</a:t>
            </a:r>
            <a:r>
              <a:rPr lang="ja-JP" altLang="en-US" sz="2600" smtClean="0">
                <a:latin typeface="ＭＳ Ｐゴシック" charset="-128"/>
                <a:ea typeface="ＭＳ Ｐゴシック" charset="-128"/>
              </a:rPr>
              <a:t>：発明者は誰か？</a:t>
            </a:r>
            <a:endParaRPr lang="en-US" altLang="ja-JP" sz="2600" smtClean="0">
              <a:latin typeface="ＭＳ Ｐゴシック" charset="-128"/>
              <a:ea typeface="ＭＳ Ｐゴシック" charset="-128"/>
            </a:endParaRPr>
          </a:p>
          <a:p>
            <a:pPr marL="0" indent="0" eaLnBrk="1" hangingPunct="1">
              <a:buFont typeface="Wingdings" pitchFamily="2" charset="2"/>
              <a:buNone/>
            </a:pPr>
            <a:r>
              <a:rPr lang="ja-JP" altLang="en-US" sz="2600" smtClean="0">
                <a:latin typeface="ＭＳ Ｐゴシック" charset="-128"/>
                <a:ea typeface="ＭＳ Ｐゴシック" charset="-128"/>
              </a:rPr>
              <a:t>　某</a:t>
            </a:r>
            <a:r>
              <a:rPr lang="ja-JP" altLang="ja-JP" sz="2600" smtClean="0">
                <a:latin typeface="ＭＳ Ｐゴシック" charset="-128"/>
                <a:ea typeface="ＭＳ Ｐゴシック" charset="-128"/>
              </a:rPr>
              <a:t>大学の大学院生であ</a:t>
            </a:r>
            <a:r>
              <a:rPr lang="ja-JP" altLang="en-US" sz="2600" smtClean="0">
                <a:latin typeface="ＭＳ Ｐゴシック" charset="-128"/>
                <a:ea typeface="ＭＳ Ｐゴシック" charset="-128"/>
              </a:rPr>
              <a:t>る</a:t>
            </a:r>
            <a:r>
              <a:rPr lang="en-US" altLang="ja-JP" sz="2600" smtClean="0">
                <a:latin typeface="ＭＳ Ｐゴシック" charset="-128"/>
                <a:ea typeface="ＭＳ Ｐゴシック" charset="-128"/>
              </a:rPr>
              <a:t>A</a:t>
            </a:r>
            <a:r>
              <a:rPr lang="ja-JP" altLang="en-US" sz="2600" smtClean="0">
                <a:latin typeface="ＭＳ Ｐゴシック" charset="-128"/>
                <a:ea typeface="ＭＳ Ｐゴシック" charset="-128"/>
              </a:rPr>
              <a:t>君は</a:t>
            </a:r>
            <a:r>
              <a:rPr lang="ja-JP" altLang="ja-JP" sz="2600" smtClean="0">
                <a:latin typeface="ＭＳ Ｐゴシック" charset="-128"/>
                <a:ea typeface="ＭＳ Ｐゴシック" charset="-128"/>
              </a:rPr>
              <a:t>，</a:t>
            </a:r>
            <a:r>
              <a:rPr lang="en-US" altLang="ja-JP" sz="2600" smtClean="0">
                <a:latin typeface="ＭＳ Ｐゴシック" charset="-128"/>
                <a:ea typeface="ＭＳ Ｐゴシック" charset="-128"/>
              </a:rPr>
              <a:t>B</a:t>
            </a:r>
            <a:r>
              <a:rPr lang="ja-JP" altLang="ja-JP" sz="2600" smtClean="0">
                <a:latin typeface="ＭＳ Ｐゴシック" charset="-128"/>
                <a:ea typeface="ＭＳ Ｐゴシック" charset="-128"/>
              </a:rPr>
              <a:t>教授の研究室で</a:t>
            </a:r>
            <a:r>
              <a:rPr lang="ja-JP" altLang="en-US" sz="2600" smtClean="0">
                <a:latin typeface="ＭＳ Ｐゴシック" charset="-128"/>
                <a:ea typeface="ＭＳ Ｐゴシック" charset="-128"/>
              </a:rPr>
              <a:t>研究を進めている</a:t>
            </a:r>
            <a:r>
              <a:rPr lang="ja-JP" altLang="ja-JP" sz="2600" smtClean="0">
                <a:latin typeface="ＭＳ Ｐゴシック" charset="-128"/>
                <a:ea typeface="ＭＳ Ｐゴシック" charset="-128"/>
              </a:rPr>
              <a:t>。</a:t>
            </a:r>
            <a:r>
              <a:rPr lang="en-US" altLang="ja-JP" sz="2600" smtClean="0">
                <a:latin typeface="ＭＳ Ｐゴシック" charset="-128"/>
                <a:ea typeface="ＭＳ Ｐゴシック" charset="-128"/>
              </a:rPr>
              <a:t>A</a:t>
            </a:r>
            <a:r>
              <a:rPr lang="ja-JP" altLang="ja-JP" sz="2600" smtClean="0">
                <a:latin typeface="ＭＳ Ｐゴシック" charset="-128"/>
                <a:ea typeface="ＭＳ Ｐゴシック" charset="-128"/>
              </a:rPr>
              <a:t>君</a:t>
            </a:r>
            <a:r>
              <a:rPr lang="ja-JP" altLang="en-US" sz="2600" smtClean="0">
                <a:latin typeface="ＭＳ Ｐゴシック" charset="-128"/>
                <a:ea typeface="ＭＳ Ｐゴシック" charset="-128"/>
              </a:rPr>
              <a:t>は計測技術開発を</a:t>
            </a:r>
            <a:r>
              <a:rPr lang="ja-JP" altLang="ja-JP" sz="2600" smtClean="0">
                <a:latin typeface="ＭＳ Ｐゴシック" charset="-128"/>
                <a:ea typeface="ＭＳ Ｐゴシック" charset="-128"/>
              </a:rPr>
              <a:t>専門</a:t>
            </a:r>
            <a:r>
              <a:rPr lang="ja-JP" altLang="en-US" sz="2600" smtClean="0">
                <a:latin typeface="ＭＳ Ｐゴシック" charset="-128"/>
                <a:ea typeface="ＭＳ Ｐゴシック" charset="-128"/>
              </a:rPr>
              <a:t>としている。</a:t>
            </a:r>
            <a:r>
              <a:rPr lang="en-US" altLang="ja-JP" sz="2600" smtClean="0">
                <a:latin typeface="ＭＳ Ｐゴシック" charset="-128"/>
                <a:ea typeface="ＭＳ Ｐゴシック" charset="-128"/>
              </a:rPr>
              <a:t>A</a:t>
            </a:r>
            <a:r>
              <a:rPr lang="ja-JP" altLang="ja-JP" sz="2600" smtClean="0">
                <a:latin typeface="ＭＳ Ｐゴシック" charset="-128"/>
                <a:ea typeface="ＭＳ Ｐゴシック" charset="-128"/>
              </a:rPr>
              <a:t>君は</a:t>
            </a:r>
            <a:r>
              <a:rPr lang="ja-JP" altLang="en-US" sz="2600" smtClean="0">
                <a:latin typeface="ＭＳ Ｐゴシック" charset="-128"/>
                <a:ea typeface="ＭＳ Ｐゴシック" charset="-128"/>
              </a:rPr>
              <a:t>研究を進め，計測機器に関する発明</a:t>
            </a:r>
            <a:r>
              <a:rPr lang="en-US" altLang="ja-JP" sz="2600" smtClean="0">
                <a:latin typeface="ＭＳ Ｐゴシック" charset="-128"/>
                <a:ea typeface="ＭＳ Ｐゴシック" charset="-128"/>
              </a:rPr>
              <a:t>α</a:t>
            </a:r>
            <a:r>
              <a:rPr lang="ja-JP" altLang="en-US" sz="2600" smtClean="0">
                <a:latin typeface="ＭＳ Ｐゴシック" charset="-128"/>
                <a:ea typeface="ＭＳ Ｐゴシック" charset="-128"/>
              </a:rPr>
              <a:t>を完成させた。もっとも，その発明に至るまでには，</a:t>
            </a:r>
            <a:r>
              <a:rPr lang="ja-JP" altLang="ja-JP" sz="2600" smtClean="0">
                <a:latin typeface="ＭＳ Ｐゴシック" charset="-128"/>
                <a:ea typeface="ＭＳ Ｐゴシック" charset="-128"/>
              </a:rPr>
              <a:t>研究に行き詰った際，尊敬する</a:t>
            </a:r>
            <a:r>
              <a:rPr lang="en-US" altLang="ja-JP" sz="2600" smtClean="0">
                <a:latin typeface="ＭＳ Ｐゴシック" charset="-128"/>
                <a:ea typeface="ＭＳ Ｐゴシック" charset="-128"/>
              </a:rPr>
              <a:t>B</a:t>
            </a:r>
            <a:r>
              <a:rPr lang="ja-JP" altLang="ja-JP" sz="2600" smtClean="0">
                <a:latin typeface="ＭＳ Ｐゴシック" charset="-128"/>
                <a:ea typeface="ＭＳ Ｐゴシック" charset="-128"/>
              </a:rPr>
              <a:t>教授からアドバイスをもらい，また，サークル</a:t>
            </a:r>
            <a:r>
              <a:rPr lang="ja-JP" altLang="en-US" sz="2600" smtClean="0">
                <a:latin typeface="ＭＳ Ｐゴシック" charset="-128"/>
                <a:ea typeface="ＭＳ Ｐゴシック" charset="-128"/>
              </a:rPr>
              <a:t>仲間で同じ研究室所属の</a:t>
            </a:r>
            <a:r>
              <a:rPr lang="ja-JP" altLang="ja-JP" sz="2600" smtClean="0">
                <a:latin typeface="ＭＳ Ｐゴシック" charset="-128"/>
                <a:ea typeface="ＭＳ Ｐゴシック" charset="-128"/>
              </a:rPr>
              <a:t>学生</a:t>
            </a:r>
            <a:r>
              <a:rPr lang="en-US" altLang="ja-JP" sz="2600" smtClean="0">
                <a:latin typeface="ＭＳ Ｐゴシック" charset="-128"/>
                <a:ea typeface="ＭＳ Ｐゴシック" charset="-128"/>
              </a:rPr>
              <a:t>C</a:t>
            </a:r>
            <a:r>
              <a:rPr lang="ja-JP" altLang="ja-JP" sz="2600" smtClean="0">
                <a:latin typeface="ＭＳ Ｐゴシック" charset="-128"/>
                <a:ea typeface="ＭＳ Ｐゴシック" charset="-128"/>
              </a:rPr>
              <a:t>君に，実験の記録や片づけ等</a:t>
            </a:r>
            <a:r>
              <a:rPr lang="ja-JP" altLang="en-US" sz="2600" smtClean="0">
                <a:latin typeface="ＭＳ Ｐゴシック" charset="-128"/>
                <a:ea typeface="ＭＳ Ｐゴシック" charset="-128"/>
              </a:rPr>
              <a:t>を手伝ってもらっていた。</a:t>
            </a:r>
            <a:r>
              <a:rPr lang="en-US" altLang="ja-JP" sz="2600" smtClean="0">
                <a:latin typeface="ＭＳ Ｐゴシック" charset="-128"/>
                <a:ea typeface="ＭＳ Ｐゴシック" charset="-128"/>
              </a:rPr>
              <a:t>A</a:t>
            </a:r>
            <a:r>
              <a:rPr lang="ja-JP" altLang="ja-JP" sz="2600" smtClean="0">
                <a:latin typeface="ＭＳ Ｐゴシック" charset="-128"/>
                <a:ea typeface="ＭＳ Ｐゴシック" charset="-128"/>
              </a:rPr>
              <a:t>君は発明αについて特許出願をし，特許を取得することができるか。</a:t>
            </a:r>
          </a:p>
          <a:p>
            <a:pPr marL="0" indent="0" eaLnBrk="1" hangingPunct="1">
              <a:buFont typeface="Wingdings" pitchFamily="2" charset="2"/>
              <a:buNone/>
            </a:pPr>
            <a:endParaRPr lang="ja-JP" altLang="ja-JP" smtClean="0">
              <a:latin typeface="ＭＳ Ｐゴシック" charset="-128"/>
              <a:ea typeface="ＭＳ Ｐゴシック" charset="-128"/>
            </a:endParaRPr>
          </a:p>
        </p:txBody>
      </p:sp>
      <p:sp>
        <p:nvSpPr>
          <p:cNvPr id="53251"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634746AE-4EA8-430E-9F33-EF7BE9B2C5B8}" type="slidenum">
              <a:rPr kumimoji="0" lang="en-US" altLang="ja-JP">
                <a:ea typeface="ＭＳ Ｐゴシック" charset="-128"/>
              </a:rPr>
              <a:pPr fontAlgn="base">
                <a:spcBef>
                  <a:spcPct val="0"/>
                </a:spcBef>
                <a:spcAft>
                  <a:spcPct val="0"/>
                </a:spcAft>
                <a:defRPr/>
              </a:pPr>
              <a:t>16</a:t>
            </a:fld>
            <a:endParaRPr kumimoji="0" lang="en-US" altLang="ja-JP">
              <a:ea typeface="ＭＳ Ｐゴシック"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発明は誰のものか</a:t>
            </a:r>
          </a:p>
        </p:txBody>
      </p:sp>
      <p:sp>
        <p:nvSpPr>
          <p:cNvPr id="55298" name="コンテンツ プレースホルダー 2"/>
          <p:cNvSpPr>
            <a:spLocks noGrp="1"/>
          </p:cNvSpPr>
          <p:nvPr>
            <p:ph sz="quarter" idx="1"/>
          </p:nvPr>
        </p:nvSpPr>
        <p:spPr>
          <a:xfrm>
            <a:off x="612775" y="1600200"/>
            <a:ext cx="8153400" cy="4495800"/>
          </a:xfrm>
        </p:spPr>
        <p:txBody>
          <a:bodyPr/>
          <a:lstStyle/>
          <a:p>
            <a:pPr marL="0" indent="0" eaLnBrk="1" hangingPunct="1">
              <a:buFont typeface="Wingdings" pitchFamily="2" charset="2"/>
              <a:buNone/>
            </a:pPr>
            <a:r>
              <a:rPr lang="ja-JP" altLang="en-US" sz="2400" smtClean="0">
                <a:latin typeface="ＭＳ Ｐゴシック" charset="-128"/>
                <a:ea typeface="ＭＳ Ｐゴシック" charset="-128"/>
              </a:rPr>
              <a:t>○発明者とは？</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→発明者とは、その発明が解決しようとする課題、すなわち、発明の着想と、その課題を解決するための具体的な手段、方法の創作に貢献をした人をいう（復習）</a:t>
            </a:r>
          </a:p>
          <a:p>
            <a:pPr marL="0" indent="0" eaLnBrk="1" hangingPunct="1">
              <a:buFont typeface="Wingdings" pitchFamily="2" charset="2"/>
              <a:buNone/>
            </a:pP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⇒この事例での発明者を決めるためには，上述の基準に誰が当てはまるかを見てみる必要がある。</a:t>
            </a:r>
            <a:endParaRPr lang="en-US" altLang="ja-JP" sz="2400" smtClean="0">
              <a:latin typeface="ＭＳ Ｐゴシック" charset="-128"/>
              <a:ea typeface="ＭＳ Ｐゴシック" charset="-128"/>
            </a:endParaRPr>
          </a:p>
          <a:p>
            <a:pPr marL="0" indent="0" eaLnBrk="1" hangingPunct="1">
              <a:buFont typeface="Wingdings" pitchFamily="2" charset="2"/>
              <a:buNone/>
            </a:pPr>
            <a:endParaRPr lang="en-US" altLang="ja-JP" sz="2400" smtClean="0">
              <a:latin typeface="ＭＳ Ｐゴシック" charset="-128"/>
              <a:ea typeface="ＭＳ Ｐゴシック" charset="-128"/>
            </a:endParaRPr>
          </a:p>
        </p:txBody>
      </p:sp>
      <p:sp>
        <p:nvSpPr>
          <p:cNvPr id="55299"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51CD168F-DA6A-4E19-8C0E-E88E635D2C24}" type="slidenum">
              <a:rPr kumimoji="0" lang="en-US" altLang="ja-JP">
                <a:ea typeface="ＭＳ Ｐゴシック" charset="-128"/>
              </a:rPr>
              <a:pPr fontAlgn="base">
                <a:spcBef>
                  <a:spcPct val="0"/>
                </a:spcBef>
                <a:spcAft>
                  <a:spcPct val="0"/>
                </a:spcAft>
                <a:defRPr/>
              </a:pPr>
              <a:t>17</a:t>
            </a:fld>
            <a:endParaRPr kumimoji="0" lang="en-US" altLang="ja-JP">
              <a:ea typeface="ＭＳ Ｐゴシック"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発明は誰のものか</a:t>
            </a:r>
          </a:p>
        </p:txBody>
      </p:sp>
      <p:sp>
        <p:nvSpPr>
          <p:cNvPr id="57346" name="コンテンツ プレースホルダー 2"/>
          <p:cNvSpPr>
            <a:spLocks noGrp="1"/>
          </p:cNvSpPr>
          <p:nvPr>
            <p:ph sz="quarter" idx="1"/>
          </p:nvPr>
        </p:nvSpPr>
        <p:spPr>
          <a:xfrm>
            <a:off x="612775" y="1600200"/>
            <a:ext cx="8153400" cy="4495800"/>
          </a:xfrm>
        </p:spPr>
        <p:txBody>
          <a:bodyPr/>
          <a:lstStyle/>
          <a:p>
            <a:pPr marL="0" indent="0" eaLnBrk="1" hangingPunct="1">
              <a:buFont typeface="Wingdings" pitchFamily="2" charset="2"/>
              <a:buNone/>
            </a:pPr>
            <a:r>
              <a:rPr lang="ja-JP" altLang="en-US" sz="2400" smtClean="0">
                <a:latin typeface="ＭＳ Ｐゴシック" charset="-128"/>
                <a:ea typeface="ＭＳ Ｐゴシック" charset="-128"/>
              </a:rPr>
              <a:t>①</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→発明を具体的に完成させており、発明者と言えそう。</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②</a:t>
            </a:r>
            <a:r>
              <a:rPr lang="en-US" altLang="ja-JP" sz="2400" smtClean="0">
                <a:latin typeface="ＭＳ Ｐゴシック" charset="-128"/>
                <a:ea typeface="ＭＳ Ｐゴシック" charset="-128"/>
              </a:rPr>
              <a:t>B</a:t>
            </a:r>
            <a:r>
              <a:rPr lang="ja-JP" altLang="en-US" sz="2400" smtClean="0">
                <a:latin typeface="ＭＳ Ｐゴシック" charset="-128"/>
                <a:ea typeface="ＭＳ Ｐゴシック" charset="-128"/>
              </a:rPr>
              <a:t>先生</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→アドバイスの内容次第。</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③</a:t>
            </a:r>
            <a:r>
              <a:rPr lang="en-US" altLang="ja-JP" sz="2400" smtClean="0">
                <a:latin typeface="ＭＳ Ｐゴシック" charset="-128"/>
                <a:ea typeface="ＭＳ Ｐゴシック" charset="-128"/>
              </a:rPr>
              <a:t>C</a:t>
            </a:r>
            <a:r>
              <a:rPr lang="ja-JP" altLang="en-US" sz="2400" smtClean="0">
                <a:latin typeface="ＭＳ Ｐゴシック" charset="-128"/>
                <a:ea typeface="ＭＳ Ｐゴシック" charset="-128"/>
              </a:rPr>
              <a:t>君</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→補助のみなので，発明者には該当しなさそう。</a:t>
            </a:r>
            <a:endParaRPr lang="en-US" altLang="ja-JP" sz="2400" smtClean="0">
              <a:latin typeface="ＭＳ Ｐゴシック" charset="-128"/>
              <a:ea typeface="ＭＳ Ｐゴシック" charset="-128"/>
            </a:endParaRPr>
          </a:p>
          <a:p>
            <a:pPr marL="0" indent="0" eaLnBrk="1" hangingPunct="1">
              <a:buFont typeface="Wingdings" pitchFamily="2" charset="2"/>
              <a:buNone/>
            </a:pP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君の単独の発明　</a:t>
            </a:r>
            <a:r>
              <a:rPr lang="en-US" altLang="ja-JP" sz="2400" smtClean="0">
                <a:latin typeface="ＭＳ Ｐゴシック" charset="-128"/>
                <a:ea typeface="ＭＳ Ｐゴシック" charset="-128"/>
              </a:rPr>
              <a:t>or</a:t>
            </a:r>
            <a:r>
              <a:rPr lang="ja-JP" altLang="en-US" sz="2400" smtClean="0">
                <a:latin typeface="ＭＳ Ｐゴシック" charset="-128"/>
                <a:ea typeface="ＭＳ Ｐゴシック" charset="-128"/>
              </a:rPr>
              <a:t>　</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君と</a:t>
            </a:r>
            <a:r>
              <a:rPr lang="en-US" altLang="ja-JP" sz="2400" smtClean="0">
                <a:latin typeface="ＭＳ Ｐゴシック" charset="-128"/>
                <a:ea typeface="ＭＳ Ｐゴシック" charset="-128"/>
              </a:rPr>
              <a:t>B</a:t>
            </a:r>
            <a:r>
              <a:rPr lang="ja-JP" altLang="en-US" sz="2400" smtClean="0">
                <a:latin typeface="ＭＳ Ｐゴシック" charset="-128"/>
                <a:ea typeface="ＭＳ Ｐゴシック" charset="-128"/>
              </a:rPr>
              <a:t>先生の共同発明になる。</a:t>
            </a:r>
            <a:endParaRPr lang="en-US" altLang="ja-JP" sz="2400" smtClean="0">
              <a:latin typeface="ＭＳ Ｐゴシック" charset="-128"/>
              <a:ea typeface="ＭＳ Ｐゴシック" charset="-128"/>
            </a:endParaRPr>
          </a:p>
        </p:txBody>
      </p:sp>
      <p:sp>
        <p:nvSpPr>
          <p:cNvPr id="57347"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CDCD2FE2-21EA-49CE-AD0B-E0DC8B8ACA6C}" type="slidenum">
              <a:rPr kumimoji="0" lang="en-US" altLang="ja-JP">
                <a:ea typeface="ＭＳ Ｐゴシック" charset="-128"/>
              </a:rPr>
              <a:pPr fontAlgn="base">
                <a:spcBef>
                  <a:spcPct val="0"/>
                </a:spcBef>
                <a:spcAft>
                  <a:spcPct val="0"/>
                </a:spcAft>
                <a:defRPr/>
              </a:pPr>
              <a:t>18</a:t>
            </a:fld>
            <a:endParaRPr kumimoji="0" lang="en-US" altLang="ja-JP">
              <a:ea typeface="ＭＳ Ｐゴシック"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発明は誰のものか</a:t>
            </a:r>
          </a:p>
        </p:txBody>
      </p:sp>
      <p:sp>
        <p:nvSpPr>
          <p:cNvPr id="59394" name="コンテンツ プレースホルダー 2"/>
          <p:cNvSpPr>
            <a:spLocks noGrp="1"/>
          </p:cNvSpPr>
          <p:nvPr>
            <p:ph sz="quarter" idx="1"/>
          </p:nvPr>
        </p:nvSpPr>
        <p:spPr>
          <a:xfrm>
            <a:off x="612775" y="1600200"/>
            <a:ext cx="8153400" cy="4495800"/>
          </a:xfrm>
        </p:spPr>
        <p:txBody>
          <a:bodyPr/>
          <a:lstStyle/>
          <a:p>
            <a:pPr marL="0" indent="0" eaLnBrk="1" hangingPunct="1">
              <a:buFont typeface="Wingdings" pitchFamily="2" charset="2"/>
              <a:buNone/>
            </a:pPr>
            <a:r>
              <a:rPr lang="en-US" altLang="ja-JP" sz="2400" smtClean="0">
                <a:latin typeface="ＭＳ Ｐゴシック" charset="-128"/>
                <a:ea typeface="ＭＳ Ｐゴシック" charset="-128"/>
              </a:rPr>
              <a:t>Q</a:t>
            </a:r>
            <a:r>
              <a:rPr lang="ja-JP" altLang="en-US" sz="2400" smtClean="0">
                <a:latin typeface="ＭＳ Ｐゴシック" charset="-128"/>
                <a:ea typeface="ＭＳ Ｐゴシック" charset="-128"/>
              </a:rPr>
              <a:t>：職務発明</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　その後</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君は</a:t>
            </a:r>
            <a:r>
              <a:rPr lang="en-US" altLang="ja-JP" sz="2400" smtClean="0">
                <a:latin typeface="ＭＳ Ｐゴシック" charset="-128"/>
                <a:ea typeface="ＭＳ Ｐゴシック" charset="-128"/>
              </a:rPr>
              <a:t>X</a:t>
            </a:r>
            <a:r>
              <a:rPr lang="ja-JP" altLang="en-US" sz="2400" smtClean="0">
                <a:latin typeface="ＭＳ Ｐゴシック" charset="-128"/>
                <a:ea typeface="ＭＳ Ｐゴシック" charset="-128"/>
              </a:rPr>
              <a:t>社のエンジニアとなった。</a:t>
            </a:r>
            <a:r>
              <a:rPr lang="en-US" altLang="ja-JP" sz="2400" smtClean="0">
                <a:latin typeface="ＭＳ Ｐゴシック" charset="-128"/>
                <a:ea typeface="ＭＳ Ｐゴシック" charset="-128"/>
              </a:rPr>
              <a:t>X</a:t>
            </a:r>
            <a:r>
              <a:rPr lang="ja-JP" altLang="en-US" sz="2400" smtClean="0">
                <a:latin typeface="ＭＳ Ｐゴシック" charset="-128"/>
                <a:ea typeface="ＭＳ Ｐゴシック" charset="-128"/>
              </a:rPr>
              <a:t>社は計測機器メーカーであり，</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君もその開発に関わっていた。</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君は苦心の末，新たな計測機器に関する発明</a:t>
            </a:r>
            <a:r>
              <a:rPr lang="en-US" altLang="ja-JP" sz="2400" smtClean="0">
                <a:latin typeface="ＭＳ Ｐゴシック" charset="-128"/>
                <a:ea typeface="ＭＳ Ｐゴシック" charset="-128"/>
              </a:rPr>
              <a:t>β</a:t>
            </a:r>
            <a:r>
              <a:rPr lang="ja-JP" altLang="en-US" sz="2400" smtClean="0">
                <a:latin typeface="ＭＳ Ｐゴシック" charset="-128"/>
                <a:ea typeface="ＭＳ Ｐゴシック" charset="-128"/>
              </a:rPr>
              <a:t>を完成させた。</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　</a:t>
            </a:r>
            <a:r>
              <a:rPr lang="en-US" altLang="ja-JP" sz="2400" smtClean="0">
                <a:latin typeface="ＭＳ Ｐゴシック" charset="-128"/>
                <a:ea typeface="ＭＳ Ｐゴシック" charset="-128"/>
              </a:rPr>
              <a:t>X</a:t>
            </a:r>
            <a:r>
              <a:rPr lang="ja-JP" altLang="en-US" sz="2400" smtClean="0">
                <a:latin typeface="ＭＳ Ｐゴシック" charset="-128"/>
                <a:ea typeface="ＭＳ Ｐゴシック" charset="-128"/>
              </a:rPr>
              <a:t>社には</a:t>
            </a:r>
            <a:r>
              <a:rPr lang="ja-JP" altLang="ja-JP" sz="2400" smtClean="0">
                <a:latin typeface="ＭＳ Ｐゴシック" charset="-128"/>
                <a:ea typeface="ＭＳ Ｐゴシック" charset="-128"/>
              </a:rPr>
              <a:t>，「職務発明等に係る特許を受ける権利等は，</a:t>
            </a:r>
            <a:r>
              <a:rPr lang="en-US" altLang="ja-JP" sz="2400" smtClean="0">
                <a:latin typeface="ＭＳ Ｐゴシック" charset="-128"/>
                <a:ea typeface="ＭＳ Ｐゴシック" charset="-128"/>
              </a:rPr>
              <a:t>X</a:t>
            </a:r>
            <a:r>
              <a:rPr lang="ja-JP" altLang="ja-JP" sz="2400" smtClean="0">
                <a:latin typeface="ＭＳ Ｐゴシック" charset="-128"/>
                <a:ea typeface="ＭＳ Ｐゴシック" charset="-128"/>
              </a:rPr>
              <a:t>社が承継し</a:t>
            </a:r>
            <a:r>
              <a:rPr lang="en-US" altLang="ja-JP" sz="2400" smtClean="0">
                <a:latin typeface="ＭＳ Ｐゴシック" charset="-128"/>
                <a:ea typeface="ＭＳ Ｐゴシック" charset="-128"/>
              </a:rPr>
              <a:t>X</a:t>
            </a:r>
            <a:r>
              <a:rPr lang="ja-JP" altLang="ja-JP" sz="2400" smtClean="0">
                <a:latin typeface="ＭＳ Ｐゴシック" charset="-128"/>
                <a:ea typeface="ＭＳ Ｐゴシック" charset="-128"/>
              </a:rPr>
              <a:t>社に帰属する」とする職務発明規程が存在している。</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君が単独の発明者であった場合，</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君は発明</a:t>
            </a:r>
            <a:r>
              <a:rPr lang="en-US" altLang="ja-JP" sz="2400" smtClean="0">
                <a:latin typeface="ＭＳ Ｐゴシック" charset="-128"/>
                <a:ea typeface="ＭＳ Ｐゴシック" charset="-128"/>
              </a:rPr>
              <a:t>β</a:t>
            </a:r>
            <a:r>
              <a:rPr lang="ja-JP" altLang="en-US" sz="2400" smtClean="0">
                <a:latin typeface="ＭＳ Ｐゴシック" charset="-128"/>
                <a:ea typeface="ＭＳ Ｐゴシック" charset="-128"/>
              </a:rPr>
              <a:t>について特許出願をし、特許を取得することができるか。</a:t>
            </a:r>
            <a:endParaRPr lang="en-US" altLang="ja-JP" sz="2400" smtClean="0">
              <a:latin typeface="ＭＳ Ｐゴシック" charset="-128"/>
              <a:ea typeface="ＭＳ Ｐゴシック" charset="-128"/>
            </a:endParaRPr>
          </a:p>
        </p:txBody>
      </p:sp>
      <p:sp>
        <p:nvSpPr>
          <p:cNvPr id="59395"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AD4531A0-46F3-4402-A9FA-D692AB73D482}" type="slidenum">
              <a:rPr kumimoji="0" lang="en-US" altLang="ja-JP">
                <a:ea typeface="ＭＳ Ｐゴシック" charset="-128"/>
              </a:rPr>
              <a:pPr fontAlgn="base">
                <a:spcBef>
                  <a:spcPct val="0"/>
                </a:spcBef>
                <a:spcAft>
                  <a:spcPct val="0"/>
                </a:spcAft>
                <a:defRPr/>
              </a:pPr>
              <a:t>19</a:t>
            </a:fld>
            <a:endParaRPr kumimoji="0" lang="en-US" altLang="ja-JP">
              <a:ea typeface="ＭＳ Ｐゴシック"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362200" y="4167188"/>
            <a:ext cx="6477000" cy="1309687"/>
          </a:xfrm>
        </p:spPr>
        <p:txBody>
          <a:bodyPr/>
          <a:lstStyle/>
          <a:p>
            <a:pPr eaLnBrk="1" hangingPunct="1">
              <a:defRPr/>
            </a:pPr>
            <a:r>
              <a:rPr lang="ja-JP" altLang="en-US" cap="none" dirty="0" smtClean="0">
                <a:solidFill>
                  <a:schemeClr val="tx1"/>
                </a:solidFill>
              </a:rPr>
              <a:t>第</a:t>
            </a:r>
            <a:r>
              <a:rPr lang="ja-JP" altLang="en-US" cap="none" dirty="0">
                <a:solidFill>
                  <a:schemeClr val="tx1"/>
                </a:solidFill>
              </a:rPr>
              <a:t>７</a:t>
            </a:r>
            <a:r>
              <a:rPr lang="ja-JP" altLang="en-US" cap="none" dirty="0" smtClean="0">
                <a:solidFill>
                  <a:schemeClr val="tx1"/>
                </a:solidFill>
              </a:rPr>
              <a:t>時限</a:t>
            </a:r>
            <a:r>
              <a:rPr lang="ja-JP" altLang="en-US" cap="none" dirty="0">
                <a:solidFill>
                  <a:schemeClr val="tx1"/>
                </a:solidFill>
              </a:rPr>
              <a:t>　</a:t>
            </a:r>
            <a:r>
              <a:rPr lang="ja-JP" altLang="en-US" cap="none" dirty="0" smtClean="0">
                <a:solidFill>
                  <a:schemeClr val="tx1"/>
                </a:solidFill>
              </a:rPr>
              <a:t>演習</a:t>
            </a:r>
            <a:endParaRPr lang="ja-JP" altLang="en-US" dirty="0">
              <a:solidFill>
                <a:schemeClr val="tx1"/>
              </a:solidFill>
            </a:endParaRPr>
          </a:p>
        </p:txBody>
      </p:sp>
      <p:sp>
        <p:nvSpPr>
          <p:cNvPr id="24578" name="サブタイトル 2"/>
          <p:cNvSpPr>
            <a:spLocks noGrp="1"/>
          </p:cNvSpPr>
          <p:nvPr>
            <p:ph type="subTitle" idx="1"/>
          </p:nvPr>
        </p:nvSpPr>
        <p:spPr>
          <a:xfrm>
            <a:off x="2362200" y="6049963"/>
            <a:ext cx="6705600" cy="685800"/>
          </a:xfrm>
        </p:spPr>
        <p:txBody>
          <a:bodyPr/>
          <a:lstStyle/>
          <a:p>
            <a:pPr eaLnBrk="1" hangingPunct="1"/>
            <a:endParaRPr lang="ja-JP" altLang="en-US" smtClean="0">
              <a:latin typeface="ＭＳ Ｐゴシック" charset="-128"/>
              <a:ea typeface="ＭＳ Ｐゴシック" charset="-128"/>
            </a:endParaRPr>
          </a:p>
        </p:txBody>
      </p:sp>
      <p:sp>
        <p:nvSpPr>
          <p:cNvPr id="24579"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CCA57929-7AE2-4C39-9F53-7EFC6803740C}" type="slidenum">
              <a:rPr kumimoji="0" lang="en-US" altLang="ja-JP">
                <a:ea typeface="ＭＳ Ｐゴシック" charset="-128"/>
              </a:rPr>
              <a:pPr fontAlgn="base">
                <a:spcBef>
                  <a:spcPct val="0"/>
                </a:spcBef>
                <a:spcAft>
                  <a:spcPct val="0"/>
                </a:spcAft>
                <a:defRPr/>
              </a:pPr>
              <a:t>2</a:t>
            </a:fld>
            <a:endParaRPr kumimoji="0" lang="en-US" altLang="ja-JP">
              <a:ea typeface="ＭＳ Ｐゴシック"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発明は誰のものか</a:t>
            </a:r>
          </a:p>
        </p:txBody>
      </p:sp>
      <p:sp>
        <p:nvSpPr>
          <p:cNvPr id="61442" name="コンテンツ プレースホルダー 2"/>
          <p:cNvSpPr>
            <a:spLocks noGrp="1"/>
          </p:cNvSpPr>
          <p:nvPr>
            <p:ph sz="quarter" idx="1"/>
          </p:nvPr>
        </p:nvSpPr>
        <p:spPr>
          <a:xfrm>
            <a:off x="612775" y="1600200"/>
            <a:ext cx="8153400" cy="4495800"/>
          </a:xfrm>
        </p:spPr>
        <p:txBody>
          <a:bodyPr/>
          <a:lstStyle/>
          <a:p>
            <a:pPr marL="0" indent="0" eaLnBrk="1" hangingPunct="1">
              <a:buFont typeface="Wingdings" pitchFamily="2" charset="2"/>
              <a:buNone/>
            </a:pPr>
            <a:r>
              <a:rPr lang="ja-JP" altLang="en-US" smtClean="0">
                <a:latin typeface="ＭＳ Ｐゴシック" charset="-128"/>
                <a:ea typeface="ＭＳ Ｐゴシック" charset="-128"/>
              </a:rPr>
              <a:t>◎職務発明の要件３つを思い出そう。</a:t>
            </a:r>
            <a:endParaRPr lang="en-US" altLang="ja-JP" smtClean="0">
              <a:latin typeface="ＭＳ Ｐゴシック" charset="-128"/>
              <a:ea typeface="ＭＳ Ｐゴシック" charset="-128"/>
            </a:endParaRPr>
          </a:p>
          <a:p>
            <a:pPr marL="0" indent="0" eaLnBrk="1" hangingPunct="1">
              <a:buFont typeface="Wingdings" pitchFamily="2" charset="2"/>
              <a:buNone/>
            </a:pPr>
            <a:r>
              <a:rPr lang="ja-JP" altLang="en-US" smtClean="0">
                <a:latin typeface="ＭＳ Ｐゴシック" charset="-128"/>
                <a:ea typeface="ＭＳ Ｐゴシック" charset="-128"/>
              </a:rPr>
              <a:t>①従業員がした発明</a:t>
            </a:r>
            <a:endParaRPr lang="en-US" altLang="ja-JP" smtClean="0">
              <a:latin typeface="ＭＳ Ｐゴシック" charset="-128"/>
              <a:ea typeface="ＭＳ Ｐゴシック" charset="-128"/>
            </a:endParaRPr>
          </a:p>
          <a:p>
            <a:pPr marL="0" indent="0" eaLnBrk="1" hangingPunct="1">
              <a:buFont typeface="Wingdings" pitchFamily="2" charset="2"/>
              <a:buNone/>
            </a:pPr>
            <a:r>
              <a:rPr lang="ja-JP" altLang="en-US" smtClean="0">
                <a:latin typeface="ＭＳ Ｐゴシック" charset="-128"/>
                <a:ea typeface="ＭＳ Ｐゴシック" charset="-128"/>
              </a:rPr>
              <a:t>②会社の業務範囲に属する発明</a:t>
            </a:r>
            <a:endParaRPr lang="en-US" altLang="ja-JP" smtClean="0">
              <a:latin typeface="ＭＳ Ｐゴシック" charset="-128"/>
              <a:ea typeface="ＭＳ Ｐゴシック" charset="-128"/>
            </a:endParaRPr>
          </a:p>
          <a:p>
            <a:pPr marL="0" indent="0" eaLnBrk="1" hangingPunct="1">
              <a:buFont typeface="Wingdings" pitchFamily="2" charset="2"/>
              <a:buNone/>
            </a:pPr>
            <a:r>
              <a:rPr lang="ja-JP" altLang="en-US" smtClean="0">
                <a:latin typeface="ＭＳ Ｐゴシック" charset="-128"/>
                <a:ea typeface="ＭＳ Ｐゴシック" charset="-128"/>
              </a:rPr>
              <a:t>③従業員の職務に属する（または属した）発明</a:t>
            </a:r>
            <a:endParaRPr lang="en-US" altLang="ja-JP" smtClean="0">
              <a:latin typeface="ＭＳ Ｐゴシック" charset="-128"/>
              <a:ea typeface="ＭＳ Ｐゴシック" charset="-128"/>
            </a:endParaRPr>
          </a:p>
          <a:p>
            <a:pPr marL="0" indent="0" eaLnBrk="1" hangingPunct="1">
              <a:buFont typeface="Wingdings" pitchFamily="2" charset="2"/>
              <a:buNone/>
            </a:pPr>
            <a:endParaRPr lang="ja-JP" altLang="en-US" smtClean="0">
              <a:latin typeface="ＭＳ Ｐゴシック" charset="-128"/>
              <a:ea typeface="ＭＳ Ｐゴシック" charset="-128"/>
            </a:endParaRPr>
          </a:p>
          <a:p>
            <a:pPr marL="0" indent="0" eaLnBrk="1" hangingPunct="1">
              <a:buFont typeface="Wingdings" pitchFamily="2" charset="2"/>
              <a:buNone/>
            </a:pPr>
            <a:r>
              <a:rPr lang="ja-JP" altLang="en-US" smtClean="0">
                <a:latin typeface="ＭＳ Ｐゴシック" charset="-128"/>
                <a:ea typeface="ＭＳ Ｐゴシック" charset="-128"/>
              </a:rPr>
              <a:t>◎本件では</a:t>
            </a: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a:t>
            </a:r>
            <a:endParaRPr lang="en-US" altLang="ja-JP" smtClean="0">
              <a:latin typeface="ＭＳ Ｐゴシック" charset="-128"/>
              <a:ea typeface="ＭＳ Ｐゴシック" charset="-128"/>
            </a:endParaRPr>
          </a:p>
          <a:p>
            <a:pPr marL="0" indent="0" eaLnBrk="1" hangingPunct="1"/>
            <a:r>
              <a:rPr lang="ja-JP" altLang="en-US" smtClean="0">
                <a:latin typeface="Calibri" pitchFamily="34" charset="0"/>
                <a:ea typeface="ＭＳ Ｐゴシック" charset="-128"/>
              </a:rPr>
              <a:t>①発明したのは</a:t>
            </a:r>
            <a:r>
              <a:rPr lang="en-US" altLang="ja-JP" smtClean="0">
                <a:latin typeface="Calibri" pitchFamily="34" charset="0"/>
                <a:ea typeface="ＭＳ Ｐゴシック" charset="-128"/>
              </a:rPr>
              <a:t>A</a:t>
            </a:r>
            <a:r>
              <a:rPr lang="ja-JP" altLang="en-US" smtClean="0">
                <a:latin typeface="Calibri" pitchFamily="34" charset="0"/>
                <a:ea typeface="ＭＳ Ｐゴシック" charset="-128"/>
              </a:rPr>
              <a:t>君</a:t>
            </a:r>
            <a:endParaRPr lang="en-US" altLang="ja-JP" smtClean="0">
              <a:latin typeface="Calibri" pitchFamily="34" charset="0"/>
              <a:ea typeface="ＭＳ Ｐゴシック" charset="-128"/>
            </a:endParaRPr>
          </a:p>
          <a:p>
            <a:pPr marL="0" indent="0" eaLnBrk="1" hangingPunct="1"/>
            <a:r>
              <a:rPr lang="ja-JP" altLang="en-US" smtClean="0">
                <a:latin typeface="Calibri" pitchFamily="34" charset="0"/>
                <a:ea typeface="ＭＳ Ｐゴシック" charset="-128"/>
              </a:rPr>
              <a:t>②軽量機器の開発は軽量機器会社</a:t>
            </a:r>
            <a:r>
              <a:rPr lang="en-US" altLang="ja-JP" smtClean="0">
                <a:latin typeface="Calibri" pitchFamily="34" charset="0"/>
                <a:ea typeface="ＭＳ Ｐゴシック" charset="-128"/>
              </a:rPr>
              <a:t>X</a:t>
            </a:r>
            <a:r>
              <a:rPr lang="ja-JP" altLang="en-US" smtClean="0">
                <a:latin typeface="Calibri" pitchFamily="34" charset="0"/>
                <a:ea typeface="ＭＳ Ｐゴシック" charset="-128"/>
              </a:rPr>
              <a:t>の業務範囲</a:t>
            </a:r>
            <a:endParaRPr lang="en-US" altLang="ja-JP" smtClean="0">
              <a:latin typeface="Calibri" pitchFamily="34" charset="0"/>
              <a:ea typeface="ＭＳ Ｐゴシック" charset="-128"/>
            </a:endParaRPr>
          </a:p>
          <a:p>
            <a:pPr marL="0" indent="0" eaLnBrk="1" hangingPunct="1"/>
            <a:r>
              <a:rPr lang="ja-JP" altLang="en-US" smtClean="0">
                <a:latin typeface="Calibri" pitchFamily="34" charset="0"/>
                <a:ea typeface="ＭＳ Ｐゴシック" charset="-128"/>
              </a:rPr>
              <a:t>③</a:t>
            </a:r>
            <a:r>
              <a:rPr lang="en-US" altLang="ja-JP" smtClean="0">
                <a:latin typeface="Calibri" pitchFamily="34" charset="0"/>
                <a:ea typeface="ＭＳ Ｐゴシック" charset="-128"/>
              </a:rPr>
              <a:t>A</a:t>
            </a:r>
            <a:r>
              <a:rPr lang="ja-JP" altLang="en-US" smtClean="0">
                <a:latin typeface="Calibri" pitchFamily="34" charset="0"/>
                <a:ea typeface="ＭＳ Ｐゴシック" charset="-128"/>
              </a:rPr>
              <a:t>君はエンジニアなので機器開発は</a:t>
            </a:r>
            <a:r>
              <a:rPr lang="en-US" altLang="ja-JP" smtClean="0">
                <a:latin typeface="Calibri" pitchFamily="34" charset="0"/>
                <a:ea typeface="ＭＳ Ｐゴシック" charset="-128"/>
              </a:rPr>
              <a:t>A</a:t>
            </a:r>
            <a:r>
              <a:rPr lang="ja-JP" altLang="en-US" smtClean="0">
                <a:latin typeface="Calibri" pitchFamily="34" charset="0"/>
                <a:ea typeface="ＭＳ Ｐゴシック" charset="-128"/>
              </a:rPr>
              <a:t>君の職務範囲</a:t>
            </a:r>
            <a:endParaRPr lang="en-US" altLang="ja-JP" smtClean="0">
              <a:latin typeface="Calibri" pitchFamily="34" charset="0"/>
              <a:ea typeface="ＭＳ Ｐゴシック" charset="-128"/>
            </a:endParaRPr>
          </a:p>
          <a:p>
            <a:pPr marL="0" indent="0" eaLnBrk="1" hangingPunct="1">
              <a:buFont typeface="Wingdings" pitchFamily="2" charset="2"/>
              <a:buNone/>
            </a:pPr>
            <a:r>
              <a:rPr lang="ja-JP" altLang="en-US" smtClean="0">
                <a:latin typeface="Calibri" pitchFamily="34" charset="0"/>
                <a:ea typeface="ＭＳ Ｐゴシック" charset="-128"/>
              </a:rPr>
              <a:t>⇒職務発明の要件を満たす。</a:t>
            </a:r>
            <a:endParaRPr lang="en-US" altLang="ja-JP" smtClean="0">
              <a:latin typeface="Calibri" pitchFamily="34" charset="0"/>
              <a:ea typeface="ＭＳ Ｐゴシック" charset="-128"/>
            </a:endParaRPr>
          </a:p>
          <a:p>
            <a:pPr marL="0" indent="0" eaLnBrk="1" hangingPunct="1">
              <a:buFont typeface="Wingdings" pitchFamily="2" charset="2"/>
              <a:buNone/>
            </a:pPr>
            <a:r>
              <a:rPr lang="ja-JP" altLang="en-US" smtClean="0">
                <a:latin typeface="Calibri" pitchFamily="34" charset="0"/>
                <a:ea typeface="ＭＳ Ｐゴシック" charset="-128"/>
              </a:rPr>
              <a:t>⇒職務発明規程により、</a:t>
            </a:r>
            <a:r>
              <a:rPr lang="en-US" altLang="ja-JP" smtClean="0">
                <a:latin typeface="Calibri" pitchFamily="34" charset="0"/>
                <a:ea typeface="ＭＳ Ｐゴシック" charset="-128"/>
              </a:rPr>
              <a:t>A</a:t>
            </a:r>
            <a:r>
              <a:rPr lang="ja-JP" altLang="en-US" smtClean="0">
                <a:latin typeface="Calibri" pitchFamily="34" charset="0"/>
                <a:ea typeface="ＭＳ Ｐゴシック" charset="-128"/>
              </a:rPr>
              <a:t>君の特許を受ける権利は</a:t>
            </a:r>
            <a:r>
              <a:rPr lang="en-US" altLang="ja-JP" smtClean="0">
                <a:latin typeface="Calibri" pitchFamily="34" charset="0"/>
                <a:ea typeface="ＭＳ Ｐゴシック" charset="-128"/>
              </a:rPr>
              <a:t>X</a:t>
            </a:r>
            <a:r>
              <a:rPr lang="ja-JP" altLang="en-US" smtClean="0">
                <a:latin typeface="Calibri" pitchFamily="34" charset="0"/>
                <a:ea typeface="ＭＳ Ｐゴシック" charset="-128"/>
              </a:rPr>
              <a:t>社に移転する。</a:t>
            </a:r>
            <a:endParaRPr lang="en-US" altLang="ja-JP" smtClean="0">
              <a:latin typeface="Calibri" pitchFamily="34" charset="0"/>
              <a:ea typeface="ＭＳ Ｐゴシック" charset="-128"/>
            </a:endParaRPr>
          </a:p>
          <a:p>
            <a:pPr marL="0" indent="0" eaLnBrk="1" hangingPunct="1">
              <a:buFont typeface="Wingdings" pitchFamily="2" charset="2"/>
              <a:buNone/>
            </a:pPr>
            <a:r>
              <a:rPr lang="ja-JP" altLang="en-US" smtClean="0">
                <a:latin typeface="Calibri" pitchFamily="34" charset="0"/>
                <a:ea typeface="ＭＳ Ｐゴシック" charset="-128"/>
              </a:rPr>
              <a:t>→</a:t>
            </a:r>
            <a:r>
              <a:rPr lang="en-US" altLang="ja-JP" smtClean="0">
                <a:latin typeface="Calibri" pitchFamily="34" charset="0"/>
                <a:ea typeface="ＭＳ Ｐゴシック" charset="-128"/>
              </a:rPr>
              <a:t>A</a:t>
            </a:r>
            <a:r>
              <a:rPr lang="ja-JP" altLang="en-US" smtClean="0">
                <a:latin typeface="Calibri" pitchFamily="34" charset="0"/>
                <a:ea typeface="ＭＳ Ｐゴシック" charset="-128"/>
              </a:rPr>
              <a:t>君は特許出願し特許を受けることはできない。</a:t>
            </a:r>
          </a:p>
          <a:p>
            <a:pPr marL="0" indent="0" eaLnBrk="1" hangingPunct="1">
              <a:buFont typeface="Wingdings" pitchFamily="2" charset="2"/>
              <a:buNone/>
            </a:pPr>
            <a:endParaRPr lang="en-US" altLang="ja-JP" smtClean="0">
              <a:latin typeface="ＭＳ Ｐゴシック" charset="-128"/>
              <a:ea typeface="ＭＳ Ｐゴシック" charset="-128"/>
            </a:endParaRPr>
          </a:p>
          <a:p>
            <a:pPr marL="0" indent="0" eaLnBrk="1" hangingPunct="1">
              <a:buFont typeface="Wingdings" pitchFamily="2" charset="2"/>
              <a:buNone/>
            </a:pPr>
            <a:endParaRPr lang="en-US" altLang="ja-JP" smtClean="0">
              <a:latin typeface="ＭＳ Ｐゴシック" charset="-128"/>
              <a:ea typeface="ＭＳ Ｐゴシック" charset="-128"/>
            </a:endParaRPr>
          </a:p>
        </p:txBody>
      </p:sp>
      <p:sp>
        <p:nvSpPr>
          <p:cNvPr id="61443"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3483FE06-BCB6-4E51-896D-B19C2FAACCC1}" type="slidenum">
              <a:rPr kumimoji="0" lang="en-US" altLang="ja-JP">
                <a:ea typeface="ＭＳ Ｐゴシック" charset="-128"/>
              </a:rPr>
              <a:pPr fontAlgn="base">
                <a:spcBef>
                  <a:spcPct val="0"/>
                </a:spcBef>
                <a:spcAft>
                  <a:spcPct val="0"/>
                </a:spcAft>
                <a:defRPr/>
              </a:pPr>
              <a:t>20</a:t>
            </a:fld>
            <a:endParaRPr kumimoji="0" lang="en-US" altLang="ja-JP">
              <a:ea typeface="ＭＳ Ｐゴシック"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発明は誰のものか</a:t>
            </a:r>
          </a:p>
        </p:txBody>
      </p:sp>
      <p:sp>
        <p:nvSpPr>
          <p:cNvPr id="63490" name="コンテンツ プレースホルダー 2"/>
          <p:cNvSpPr>
            <a:spLocks noGrp="1"/>
          </p:cNvSpPr>
          <p:nvPr>
            <p:ph sz="quarter" idx="1"/>
          </p:nvPr>
        </p:nvSpPr>
        <p:spPr>
          <a:xfrm>
            <a:off x="612775" y="1600200"/>
            <a:ext cx="8153400" cy="4495800"/>
          </a:xfrm>
        </p:spPr>
        <p:txBody>
          <a:bodyPr/>
          <a:lstStyle/>
          <a:p>
            <a:pPr marL="0" indent="0" eaLnBrk="1" hangingPunct="1">
              <a:buFont typeface="Wingdings" pitchFamily="2" charset="2"/>
              <a:buNone/>
            </a:pPr>
            <a:r>
              <a:rPr lang="en-US" altLang="ja-JP" sz="2400" smtClean="0">
                <a:latin typeface="ＭＳ Ｐゴシック" charset="-128"/>
                <a:ea typeface="ＭＳ Ｐゴシック" charset="-128"/>
              </a:rPr>
              <a:t>Q</a:t>
            </a:r>
            <a:r>
              <a:rPr lang="ja-JP" altLang="en-US" sz="2400" smtClean="0">
                <a:latin typeface="ＭＳ Ｐゴシック" charset="-128"/>
                <a:ea typeface="ＭＳ Ｐゴシック" charset="-128"/>
              </a:rPr>
              <a:t>：冒認</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　</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君はその後個人のエンジニアとして独立して起業し、発明</a:t>
            </a:r>
            <a:r>
              <a:rPr lang="en-US" altLang="ja-JP" sz="2400" smtClean="0">
                <a:latin typeface="ＭＳ Ｐゴシック" charset="-128"/>
                <a:ea typeface="ＭＳ Ｐゴシック" charset="-128"/>
              </a:rPr>
              <a:t>β</a:t>
            </a:r>
            <a:r>
              <a:rPr lang="ja-JP" altLang="en-US" sz="2400" smtClean="0">
                <a:latin typeface="ＭＳ Ｐゴシック" charset="-128"/>
                <a:ea typeface="ＭＳ Ｐゴシック" charset="-128"/>
              </a:rPr>
              <a:t>について特許出願した。そのことに気づいた</a:t>
            </a:r>
            <a:r>
              <a:rPr lang="en-US" altLang="ja-JP" sz="2400" smtClean="0">
                <a:latin typeface="ＭＳ Ｐゴシック" charset="-128"/>
                <a:ea typeface="ＭＳ Ｐゴシック" charset="-128"/>
              </a:rPr>
              <a:t>X</a:t>
            </a:r>
            <a:r>
              <a:rPr lang="ja-JP" altLang="en-US" sz="2400" smtClean="0">
                <a:latin typeface="ＭＳ Ｐゴシック" charset="-128"/>
                <a:ea typeface="ＭＳ Ｐゴシック" charset="-128"/>
              </a:rPr>
              <a:t>社は、どのような対応ができるか。</a:t>
            </a:r>
            <a:endParaRPr lang="en-US" altLang="ja-JP" sz="2400" smtClean="0">
              <a:latin typeface="ＭＳ Ｐゴシック" charset="-128"/>
              <a:ea typeface="ＭＳ Ｐゴシック" charset="-128"/>
            </a:endParaRPr>
          </a:p>
          <a:p>
            <a:pPr marL="0" indent="0" eaLnBrk="1" hangingPunct="1">
              <a:buFont typeface="Wingdings" pitchFamily="2" charset="2"/>
              <a:buNone/>
            </a:pPr>
            <a:r>
              <a:rPr lang="ja-JP" altLang="en-US" sz="2400" smtClean="0">
                <a:latin typeface="ＭＳ Ｐゴシック" charset="-128"/>
                <a:ea typeface="ＭＳ Ｐゴシック" charset="-128"/>
              </a:rPr>
              <a:t>　発明</a:t>
            </a:r>
            <a:r>
              <a:rPr lang="en-US" altLang="ja-JP" sz="2400" smtClean="0">
                <a:latin typeface="ＭＳ Ｐゴシック" charset="-128"/>
                <a:ea typeface="ＭＳ Ｐゴシック" charset="-128"/>
              </a:rPr>
              <a:t>β</a:t>
            </a:r>
            <a:r>
              <a:rPr lang="ja-JP" altLang="en-US" sz="2400" smtClean="0">
                <a:latin typeface="ＭＳ Ｐゴシック" charset="-128"/>
                <a:ea typeface="ＭＳ Ｐゴシック" charset="-128"/>
              </a:rPr>
              <a:t>について</a:t>
            </a:r>
            <a:r>
              <a:rPr lang="en-US" altLang="ja-JP" sz="2400" smtClean="0">
                <a:latin typeface="ＭＳ Ｐゴシック" charset="-128"/>
                <a:ea typeface="ＭＳ Ｐゴシック" charset="-128"/>
              </a:rPr>
              <a:t>A</a:t>
            </a:r>
            <a:r>
              <a:rPr lang="ja-JP" altLang="en-US" sz="2400" smtClean="0">
                <a:latin typeface="ＭＳ Ｐゴシック" charset="-128"/>
                <a:ea typeface="ＭＳ Ｐゴシック" charset="-128"/>
              </a:rPr>
              <a:t>君に特許が付与された後に、</a:t>
            </a:r>
            <a:r>
              <a:rPr lang="en-US" altLang="ja-JP" sz="2400" smtClean="0">
                <a:latin typeface="ＭＳ Ｐゴシック" charset="-128"/>
                <a:ea typeface="ＭＳ Ｐゴシック" charset="-128"/>
              </a:rPr>
              <a:t>X</a:t>
            </a:r>
            <a:r>
              <a:rPr lang="ja-JP" altLang="en-US" sz="2400" smtClean="0">
                <a:latin typeface="ＭＳ Ｐゴシック" charset="-128"/>
                <a:ea typeface="ＭＳ Ｐゴシック" charset="-128"/>
              </a:rPr>
              <a:t>社が気づいた場合はどうか。</a:t>
            </a:r>
            <a:endParaRPr lang="en-US" altLang="ja-JP" sz="2400" smtClean="0">
              <a:latin typeface="ＭＳ Ｐゴシック" charset="-128"/>
              <a:ea typeface="ＭＳ Ｐゴシック" charset="-128"/>
            </a:endParaRPr>
          </a:p>
          <a:p>
            <a:pPr marL="0" indent="0" eaLnBrk="1" hangingPunct="1">
              <a:buFont typeface="Wingdings" pitchFamily="2" charset="2"/>
              <a:buNone/>
            </a:pPr>
            <a:endParaRPr lang="en-US" altLang="ja-JP" sz="2400" smtClean="0">
              <a:latin typeface="ＭＳ Ｐゴシック" charset="-128"/>
              <a:ea typeface="ＭＳ Ｐゴシック" charset="-128"/>
            </a:endParaRPr>
          </a:p>
          <a:p>
            <a:pPr marL="0" indent="0" eaLnBrk="1" hangingPunct="1">
              <a:buFont typeface="Wingdings" pitchFamily="2" charset="2"/>
              <a:buNone/>
            </a:pPr>
            <a:endParaRPr lang="en-US" altLang="ja-JP" sz="2400" smtClean="0">
              <a:latin typeface="ＭＳ Ｐゴシック" charset="-128"/>
              <a:ea typeface="ＭＳ Ｐゴシック" charset="-128"/>
            </a:endParaRPr>
          </a:p>
        </p:txBody>
      </p:sp>
      <p:sp>
        <p:nvSpPr>
          <p:cNvPr id="63491"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984B342B-500B-4B2D-9AA2-5309AB5185D9}" type="slidenum">
              <a:rPr kumimoji="0" lang="en-US" altLang="ja-JP">
                <a:ea typeface="ＭＳ Ｐゴシック" charset="-128"/>
              </a:rPr>
              <a:pPr fontAlgn="base">
                <a:spcBef>
                  <a:spcPct val="0"/>
                </a:spcBef>
                <a:spcAft>
                  <a:spcPct val="0"/>
                </a:spcAft>
                <a:defRPr/>
              </a:pPr>
              <a:t>21</a:t>
            </a:fld>
            <a:endParaRPr kumimoji="0" lang="en-US" altLang="ja-JP">
              <a:ea typeface="ＭＳ Ｐゴシック"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発明は誰のものか</a:t>
            </a:r>
          </a:p>
        </p:txBody>
      </p:sp>
      <p:sp>
        <p:nvSpPr>
          <p:cNvPr id="65538" name="コンテンツ プレースホルダー 2"/>
          <p:cNvSpPr>
            <a:spLocks noGrp="1"/>
          </p:cNvSpPr>
          <p:nvPr>
            <p:ph sz="quarter" idx="1"/>
          </p:nvPr>
        </p:nvSpPr>
        <p:spPr>
          <a:xfrm>
            <a:off x="612775" y="1600200"/>
            <a:ext cx="8153400" cy="4495800"/>
          </a:xfrm>
        </p:spPr>
        <p:txBody>
          <a:bodyPr/>
          <a:lstStyle/>
          <a:p>
            <a:pPr marL="0" indent="0" eaLnBrk="1" hangingPunct="1">
              <a:buFont typeface="Wingdings" pitchFamily="2" charset="2"/>
              <a:buNone/>
            </a:pPr>
            <a:r>
              <a:rPr lang="ja-JP" altLang="en-US" smtClean="0">
                <a:latin typeface="ＭＳ Ｐゴシック" charset="-128"/>
                <a:ea typeface="ＭＳ Ｐゴシック" charset="-128"/>
              </a:rPr>
              <a:t>　既に見た通り，</a:t>
            </a:r>
            <a:r>
              <a:rPr lang="en-US" altLang="ja-JP" smtClean="0">
                <a:latin typeface="ＭＳ Ｐゴシック" charset="-128"/>
                <a:ea typeface="ＭＳ Ｐゴシック" charset="-128"/>
              </a:rPr>
              <a:t>A</a:t>
            </a:r>
            <a:r>
              <a:rPr lang="ja-JP" altLang="en-US" smtClean="0">
                <a:latin typeface="ＭＳ Ｐゴシック" charset="-128"/>
                <a:ea typeface="ＭＳ Ｐゴシック" charset="-128"/>
              </a:rPr>
              <a:t>君は発明</a:t>
            </a:r>
            <a:r>
              <a:rPr lang="en-US" altLang="ja-JP" smtClean="0">
                <a:latin typeface="ＭＳ Ｐゴシック" charset="-128"/>
                <a:ea typeface="ＭＳ Ｐゴシック" charset="-128"/>
              </a:rPr>
              <a:t>β</a:t>
            </a:r>
            <a:r>
              <a:rPr lang="ja-JP" altLang="en-US" smtClean="0">
                <a:latin typeface="ＭＳ Ｐゴシック" charset="-128"/>
                <a:ea typeface="ＭＳ Ｐゴシック" charset="-128"/>
              </a:rPr>
              <a:t>について，特許を受ける権利を有していない（既に</a:t>
            </a:r>
            <a:r>
              <a:rPr lang="en-US" altLang="ja-JP" smtClean="0">
                <a:latin typeface="ＭＳ Ｐゴシック" charset="-128"/>
                <a:ea typeface="ＭＳ Ｐゴシック" charset="-128"/>
              </a:rPr>
              <a:t>X</a:t>
            </a:r>
            <a:r>
              <a:rPr lang="ja-JP" altLang="en-US" smtClean="0">
                <a:latin typeface="ＭＳ Ｐゴシック" charset="-128"/>
                <a:ea typeface="ＭＳ Ｐゴシック" charset="-128"/>
              </a:rPr>
              <a:t>社に職務発明として特許を受ける権利を譲渡してしまっている）。したがって，</a:t>
            </a:r>
            <a:r>
              <a:rPr lang="en-US" altLang="ja-JP" smtClean="0">
                <a:latin typeface="ＭＳ Ｐゴシック" charset="-128"/>
                <a:ea typeface="ＭＳ Ｐゴシック" charset="-128"/>
              </a:rPr>
              <a:t>A</a:t>
            </a:r>
            <a:r>
              <a:rPr lang="ja-JP" altLang="en-US" smtClean="0">
                <a:latin typeface="ＭＳ Ｐゴシック" charset="-128"/>
                <a:ea typeface="ＭＳ Ｐゴシック" charset="-128"/>
              </a:rPr>
              <a:t>君は発明</a:t>
            </a:r>
            <a:r>
              <a:rPr lang="en-US" altLang="ja-JP" smtClean="0">
                <a:latin typeface="ＭＳ Ｐゴシック" charset="-128"/>
                <a:ea typeface="ＭＳ Ｐゴシック" charset="-128"/>
              </a:rPr>
              <a:t>β</a:t>
            </a:r>
            <a:r>
              <a:rPr lang="ja-JP" altLang="en-US" smtClean="0">
                <a:latin typeface="ＭＳ Ｐゴシック" charset="-128"/>
                <a:ea typeface="ＭＳ Ｐゴシック" charset="-128"/>
              </a:rPr>
              <a:t>について，特許を受けることはできないはずだが</a:t>
            </a: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a:t>
            </a:r>
            <a:endParaRPr lang="en-US" altLang="ja-JP" smtClean="0">
              <a:latin typeface="ＭＳ Ｐゴシック" charset="-128"/>
              <a:ea typeface="ＭＳ Ｐゴシック" charset="-128"/>
            </a:endParaRPr>
          </a:p>
          <a:p>
            <a:pPr marL="0" indent="0" eaLnBrk="1" hangingPunct="1"/>
            <a:r>
              <a:rPr lang="ja-JP" altLang="en-US" smtClean="0">
                <a:latin typeface="ＭＳ Ｐゴシック" charset="-128"/>
                <a:ea typeface="ＭＳ Ｐゴシック" charset="-128"/>
              </a:rPr>
              <a:t>特許を受ける権利を有しているかどうかの確認は難しく，登録されてしまうおそれがある。</a:t>
            </a:r>
            <a:endParaRPr lang="en-US" altLang="ja-JP" smtClean="0">
              <a:latin typeface="ＭＳ Ｐゴシック" charset="-128"/>
              <a:ea typeface="ＭＳ Ｐゴシック" charset="-128"/>
            </a:endParaRPr>
          </a:p>
          <a:p>
            <a:pPr marL="0" indent="0" eaLnBrk="1" hangingPunct="1"/>
            <a:r>
              <a:rPr lang="ja-JP" altLang="en-US" smtClean="0">
                <a:latin typeface="ＭＳ Ｐゴシック" charset="-128"/>
                <a:ea typeface="ＭＳ Ｐゴシック" charset="-128"/>
              </a:rPr>
              <a:t>出願公開のおそれもある。</a:t>
            </a:r>
            <a:endParaRPr lang="en-US" altLang="ja-JP" smtClean="0">
              <a:latin typeface="ＭＳ Ｐゴシック" charset="-128"/>
              <a:ea typeface="ＭＳ Ｐゴシック" charset="-128"/>
            </a:endParaRPr>
          </a:p>
          <a:p>
            <a:pPr marL="0" indent="0" eaLnBrk="1" hangingPunct="1">
              <a:buFont typeface="Wingdings" pitchFamily="2" charset="2"/>
              <a:buNone/>
            </a:pPr>
            <a:r>
              <a:rPr lang="ja-JP" altLang="en-US" smtClean="0">
                <a:latin typeface="ＭＳ Ｐゴシック" charset="-128"/>
                <a:ea typeface="ＭＳ Ｐゴシック" charset="-128"/>
              </a:rPr>
              <a:t>⇒</a:t>
            </a:r>
            <a:r>
              <a:rPr lang="en-US" altLang="ja-JP" smtClean="0">
                <a:latin typeface="ＭＳ Ｐゴシック" charset="-128"/>
                <a:ea typeface="ＭＳ Ｐゴシック" charset="-128"/>
              </a:rPr>
              <a:t>A</a:t>
            </a:r>
            <a:r>
              <a:rPr lang="ja-JP" altLang="en-US" smtClean="0">
                <a:latin typeface="ＭＳ Ｐゴシック" charset="-128"/>
                <a:ea typeface="ＭＳ Ｐゴシック" charset="-128"/>
              </a:rPr>
              <a:t>君の特許出願について</a:t>
            </a:r>
            <a:r>
              <a:rPr lang="en-US" altLang="ja-JP" smtClean="0">
                <a:latin typeface="ＭＳ Ｐゴシック" charset="-128"/>
                <a:ea typeface="ＭＳ Ｐゴシック" charset="-128"/>
              </a:rPr>
              <a:t>X</a:t>
            </a:r>
            <a:r>
              <a:rPr lang="ja-JP" altLang="en-US" smtClean="0">
                <a:latin typeface="ＭＳ Ｐゴシック" charset="-128"/>
                <a:ea typeface="ＭＳ Ｐゴシック" charset="-128"/>
              </a:rPr>
              <a:t>社が対応する必要がある。</a:t>
            </a:r>
            <a:endParaRPr lang="en-US" altLang="ja-JP" smtClean="0">
              <a:latin typeface="ＭＳ Ｐゴシック" charset="-128"/>
              <a:ea typeface="ＭＳ Ｐゴシック" charset="-128"/>
            </a:endParaRPr>
          </a:p>
          <a:p>
            <a:pPr marL="0" indent="0" eaLnBrk="1" hangingPunct="1">
              <a:buFont typeface="Wingdings" pitchFamily="2" charset="2"/>
              <a:buNone/>
            </a:pPr>
            <a:endParaRPr lang="en-US" altLang="ja-JP" smtClean="0">
              <a:latin typeface="ＭＳ Ｐゴシック" charset="-128"/>
              <a:ea typeface="ＭＳ Ｐゴシック" charset="-128"/>
            </a:endParaRPr>
          </a:p>
          <a:p>
            <a:pPr marL="0" indent="0" eaLnBrk="1" hangingPunct="1">
              <a:buFont typeface="Wingdings" pitchFamily="2" charset="2"/>
              <a:buNone/>
            </a:pPr>
            <a:r>
              <a:rPr lang="ja-JP" altLang="en-US" smtClean="0">
                <a:latin typeface="ＭＳ Ｐゴシック" charset="-128"/>
                <a:ea typeface="ＭＳ Ｐゴシック" charset="-128"/>
              </a:rPr>
              <a:t>　</a:t>
            </a:r>
            <a:r>
              <a:rPr lang="en-US" altLang="ja-JP" smtClean="0">
                <a:latin typeface="ＭＳ Ｐゴシック" charset="-128"/>
                <a:ea typeface="ＭＳ Ｐゴシック" charset="-128"/>
              </a:rPr>
              <a:t>X</a:t>
            </a:r>
            <a:r>
              <a:rPr lang="ja-JP" altLang="en-US" smtClean="0">
                <a:latin typeface="ＭＳ Ｐゴシック" charset="-128"/>
                <a:ea typeface="ＭＳ Ｐゴシック" charset="-128"/>
              </a:rPr>
              <a:t>社は</a:t>
            </a:r>
            <a:r>
              <a:rPr lang="en-US" altLang="ja-JP" smtClean="0">
                <a:latin typeface="ＭＳ Ｐゴシック" charset="-128"/>
                <a:ea typeface="ＭＳ Ｐゴシック" charset="-128"/>
              </a:rPr>
              <a:t>A</a:t>
            </a:r>
            <a:r>
              <a:rPr lang="ja-JP" altLang="en-US" smtClean="0">
                <a:latin typeface="ＭＳ Ｐゴシック" charset="-128"/>
                <a:ea typeface="ＭＳ Ｐゴシック" charset="-128"/>
              </a:rPr>
              <a:t>君に対して訴訟を提起し，裁判所の判決において</a:t>
            </a:r>
            <a:r>
              <a:rPr lang="en-US" altLang="ja-JP" smtClean="0">
                <a:latin typeface="ＭＳ Ｐゴシック" charset="-128"/>
                <a:ea typeface="ＭＳ Ｐゴシック" charset="-128"/>
              </a:rPr>
              <a:t>X</a:t>
            </a:r>
            <a:r>
              <a:rPr lang="ja-JP" altLang="en-US" smtClean="0">
                <a:latin typeface="ＭＳ Ｐゴシック" charset="-128"/>
                <a:ea typeface="ＭＳ Ｐゴシック" charset="-128"/>
              </a:rPr>
              <a:t>社が特許を受ける権利を有していることを確認した上で，特許庁に出願人の名義を</a:t>
            </a:r>
            <a:r>
              <a:rPr lang="en-US" altLang="ja-JP" smtClean="0">
                <a:latin typeface="ＭＳ Ｐゴシック" charset="-128"/>
                <a:ea typeface="ＭＳ Ｐゴシック" charset="-128"/>
              </a:rPr>
              <a:t>A</a:t>
            </a:r>
            <a:r>
              <a:rPr lang="ja-JP" altLang="en-US" smtClean="0">
                <a:latin typeface="ＭＳ Ｐゴシック" charset="-128"/>
                <a:ea typeface="ＭＳ Ｐゴシック" charset="-128"/>
              </a:rPr>
              <a:t>君から</a:t>
            </a:r>
            <a:r>
              <a:rPr lang="en-US" altLang="ja-JP" smtClean="0">
                <a:latin typeface="ＭＳ Ｐゴシック" charset="-128"/>
                <a:ea typeface="ＭＳ Ｐゴシック" charset="-128"/>
              </a:rPr>
              <a:t>X</a:t>
            </a:r>
            <a:r>
              <a:rPr lang="ja-JP" altLang="en-US" smtClean="0">
                <a:latin typeface="ＭＳ Ｐゴシック" charset="-128"/>
                <a:ea typeface="ＭＳ Ｐゴシック" charset="-128"/>
              </a:rPr>
              <a:t>社に変更するよう申請することができる。</a:t>
            </a:r>
            <a:endParaRPr lang="en-US" altLang="ja-JP" smtClean="0">
              <a:latin typeface="ＭＳ Ｐゴシック" charset="-128"/>
              <a:ea typeface="ＭＳ Ｐゴシック" charset="-128"/>
            </a:endParaRPr>
          </a:p>
          <a:p>
            <a:pPr marL="0" indent="0" eaLnBrk="1" hangingPunct="1">
              <a:buFont typeface="Wingdings" pitchFamily="2" charset="2"/>
              <a:buNone/>
            </a:pPr>
            <a:r>
              <a:rPr lang="ja-JP" altLang="en-US" smtClean="0">
                <a:latin typeface="ＭＳ Ｐゴシック" charset="-128"/>
                <a:ea typeface="ＭＳ Ｐゴシック" charset="-128"/>
              </a:rPr>
              <a:t>　また，既に</a:t>
            </a:r>
            <a:r>
              <a:rPr lang="en-US" altLang="ja-JP" smtClean="0">
                <a:latin typeface="ＭＳ Ｐゴシック" charset="-128"/>
                <a:ea typeface="ＭＳ Ｐゴシック" charset="-128"/>
              </a:rPr>
              <a:t>A</a:t>
            </a:r>
            <a:r>
              <a:rPr lang="ja-JP" altLang="en-US" smtClean="0">
                <a:latin typeface="ＭＳ Ｐゴシック" charset="-128"/>
                <a:ea typeface="ＭＳ Ｐゴシック" charset="-128"/>
              </a:rPr>
              <a:t>君に特許が付与されてしまった後では，</a:t>
            </a:r>
            <a:r>
              <a:rPr lang="en-US" altLang="ja-JP" smtClean="0">
                <a:latin typeface="ＭＳ Ｐゴシック" charset="-128"/>
                <a:ea typeface="ＭＳ Ｐゴシック" charset="-128"/>
              </a:rPr>
              <a:t>X</a:t>
            </a:r>
            <a:r>
              <a:rPr lang="ja-JP" altLang="en-US" smtClean="0">
                <a:latin typeface="ＭＳ Ｐゴシック" charset="-128"/>
                <a:ea typeface="ＭＳ Ｐゴシック" charset="-128"/>
              </a:rPr>
              <a:t>社は</a:t>
            </a:r>
            <a:r>
              <a:rPr lang="en-US" altLang="ja-JP" smtClean="0">
                <a:latin typeface="ＭＳ Ｐゴシック" charset="-128"/>
                <a:ea typeface="ＭＳ Ｐゴシック" charset="-128"/>
              </a:rPr>
              <a:t>A</a:t>
            </a:r>
            <a:r>
              <a:rPr lang="ja-JP" altLang="en-US" smtClean="0">
                <a:latin typeface="ＭＳ Ｐゴシック" charset="-128"/>
                <a:ea typeface="ＭＳ Ｐゴシック" charset="-128"/>
              </a:rPr>
              <a:t>君に対して特許権の移転を請求することができる。</a:t>
            </a:r>
          </a:p>
        </p:txBody>
      </p:sp>
      <p:sp>
        <p:nvSpPr>
          <p:cNvPr id="65539"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638D726E-72C2-497F-A222-9F8C29EE6B95}" type="slidenum">
              <a:rPr kumimoji="0" lang="en-US" altLang="ja-JP">
                <a:ea typeface="ＭＳ Ｐゴシック" charset="-128"/>
              </a:rPr>
              <a:pPr fontAlgn="base">
                <a:spcBef>
                  <a:spcPct val="0"/>
                </a:spcBef>
                <a:spcAft>
                  <a:spcPct val="0"/>
                </a:spcAft>
                <a:defRPr/>
              </a:pPr>
              <a:t>22</a:t>
            </a:fld>
            <a:endParaRPr kumimoji="0" lang="en-US" altLang="ja-JP">
              <a:ea typeface="ＭＳ Ｐゴシック"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秘密情報の管理</a:t>
            </a:r>
          </a:p>
        </p:txBody>
      </p:sp>
      <p:sp>
        <p:nvSpPr>
          <p:cNvPr id="3" name="コンテンツ プレースホルダー 2"/>
          <p:cNvSpPr>
            <a:spLocks noGrp="1"/>
          </p:cNvSpPr>
          <p:nvPr>
            <p:ph sz="quarter" idx="1"/>
          </p:nvPr>
        </p:nvSpPr>
        <p:spPr>
          <a:xfrm>
            <a:off x="612775" y="1600200"/>
            <a:ext cx="8153400" cy="4495800"/>
          </a:xfrm>
        </p:spPr>
        <p:txBody>
          <a:bodyPr/>
          <a:lstStyle/>
          <a:p>
            <a:pPr marL="0" indent="0" eaLnBrk="1" hangingPunct="1">
              <a:buFont typeface="Wingdings" pitchFamily="2" charset="2"/>
              <a:buNone/>
              <a:defRPr/>
            </a:pPr>
            <a:r>
              <a:rPr lang="en-US" altLang="ja-JP" sz="2000" dirty="0"/>
              <a:t>Q</a:t>
            </a:r>
            <a:r>
              <a:rPr lang="ja-JP" altLang="en-US" sz="2000" dirty="0" smtClean="0"/>
              <a:t>：秘密情報の管理</a:t>
            </a:r>
            <a:endParaRPr lang="en-US" altLang="ja-JP" sz="2000" dirty="0"/>
          </a:p>
          <a:p>
            <a:pPr marL="0" indent="0" eaLnBrk="1" hangingPunct="1">
              <a:buFont typeface="Wingdings" pitchFamily="2" charset="2"/>
              <a:buNone/>
              <a:defRPr/>
            </a:pPr>
            <a:r>
              <a:rPr lang="ja-JP" altLang="en-US" sz="2000" dirty="0"/>
              <a:t>　某</a:t>
            </a:r>
            <a:r>
              <a:rPr lang="ja-JP" altLang="ja-JP" sz="2000" dirty="0"/>
              <a:t>大学の大学院生であ</a:t>
            </a:r>
            <a:r>
              <a:rPr lang="ja-JP" altLang="en-US" sz="2000" dirty="0"/>
              <a:t>る</a:t>
            </a:r>
            <a:r>
              <a:rPr lang="en-US" altLang="ja-JP" sz="2000" dirty="0"/>
              <a:t>A</a:t>
            </a:r>
            <a:r>
              <a:rPr lang="ja-JP" altLang="en-US" sz="2000" dirty="0"/>
              <a:t>君は</a:t>
            </a:r>
            <a:r>
              <a:rPr lang="ja-JP" altLang="ja-JP" sz="2000" dirty="0"/>
              <a:t>，</a:t>
            </a:r>
            <a:r>
              <a:rPr lang="en-US" altLang="ja-JP" sz="2000" dirty="0"/>
              <a:t>B</a:t>
            </a:r>
            <a:r>
              <a:rPr lang="ja-JP" altLang="ja-JP" sz="2000" dirty="0"/>
              <a:t>教授の研究室で</a:t>
            </a:r>
            <a:r>
              <a:rPr lang="ja-JP" altLang="en-US" sz="2000" dirty="0"/>
              <a:t>研究を進めている</a:t>
            </a:r>
            <a:r>
              <a:rPr lang="ja-JP" altLang="ja-JP" sz="2000" dirty="0" smtClean="0"/>
              <a:t>。</a:t>
            </a:r>
            <a:endParaRPr lang="en-US" altLang="ja-JP" sz="2000" dirty="0"/>
          </a:p>
          <a:p>
            <a:pPr marL="0" indent="0" eaLnBrk="1" hangingPunct="1">
              <a:buFont typeface="Wingdings" pitchFamily="2" charset="2"/>
              <a:buNone/>
              <a:defRPr/>
            </a:pPr>
            <a:r>
              <a:rPr lang="en-US" altLang="ja-JP" sz="2000" dirty="0" smtClean="0"/>
              <a:t>A</a:t>
            </a:r>
            <a:r>
              <a:rPr lang="ja-JP" altLang="en-US" sz="2000" dirty="0" smtClean="0"/>
              <a:t>君は</a:t>
            </a:r>
            <a:r>
              <a:rPr lang="en-US" altLang="ja-JP" sz="2000" dirty="0" smtClean="0"/>
              <a:t>B</a:t>
            </a:r>
            <a:r>
              <a:rPr lang="ja-JP" altLang="en-US" sz="2000" dirty="0" smtClean="0"/>
              <a:t>教授の研究チームの一員として、</a:t>
            </a:r>
            <a:r>
              <a:rPr lang="en-US" altLang="ja-JP" sz="2000" dirty="0" smtClean="0"/>
              <a:t>X</a:t>
            </a:r>
            <a:r>
              <a:rPr lang="ja-JP" altLang="en-US" sz="2000" dirty="0" smtClean="0"/>
              <a:t>社との共同研究に参画している。</a:t>
            </a:r>
            <a:endParaRPr lang="en-US" altLang="ja-JP" sz="2000" dirty="0" smtClean="0"/>
          </a:p>
          <a:p>
            <a:pPr marL="0" indent="0" eaLnBrk="1" hangingPunct="1">
              <a:buFont typeface="Wingdings" pitchFamily="2" charset="2"/>
              <a:buNone/>
              <a:defRPr/>
            </a:pPr>
            <a:r>
              <a:rPr lang="ja-JP" altLang="en-US" sz="2000" dirty="0" smtClean="0"/>
              <a:t>研究職志望の</a:t>
            </a:r>
            <a:r>
              <a:rPr lang="en-US" altLang="ja-JP" sz="2000" dirty="0" smtClean="0"/>
              <a:t>A</a:t>
            </a:r>
            <a:r>
              <a:rPr lang="ja-JP" altLang="en-US" sz="2000" dirty="0" smtClean="0"/>
              <a:t>君は就職活動をする時期を迎えている。運良く最終面接ま</a:t>
            </a:r>
            <a:endParaRPr lang="en-US" altLang="ja-JP" sz="2000" dirty="0" smtClean="0"/>
          </a:p>
          <a:p>
            <a:pPr marL="0" indent="0" eaLnBrk="1" hangingPunct="1">
              <a:buFont typeface="Wingdings" pitchFamily="2" charset="2"/>
              <a:buNone/>
              <a:defRPr/>
            </a:pPr>
            <a:r>
              <a:rPr lang="ja-JP" altLang="en-US" sz="2000" dirty="0" smtClean="0"/>
              <a:t>でこぎつけた会社は</a:t>
            </a:r>
            <a:r>
              <a:rPr lang="en-US" altLang="ja-JP" sz="2000" dirty="0" smtClean="0"/>
              <a:t>X</a:t>
            </a:r>
            <a:r>
              <a:rPr lang="ja-JP" altLang="en-US" sz="2000" dirty="0" smtClean="0"/>
              <a:t>社と競合する</a:t>
            </a:r>
            <a:r>
              <a:rPr lang="en-US" altLang="ja-JP" sz="2000" dirty="0" smtClean="0"/>
              <a:t>Y</a:t>
            </a:r>
            <a:r>
              <a:rPr lang="ja-JP" altLang="en-US" sz="2000" dirty="0" smtClean="0"/>
              <a:t>社であった。最終面接で</a:t>
            </a:r>
            <a:r>
              <a:rPr lang="en-US" altLang="ja-JP" sz="2000" dirty="0" smtClean="0"/>
              <a:t>A</a:t>
            </a:r>
            <a:r>
              <a:rPr lang="ja-JP" altLang="en-US" sz="2000" dirty="0" smtClean="0"/>
              <a:t>君は、</a:t>
            </a:r>
            <a:r>
              <a:rPr lang="en-US" altLang="ja-JP" sz="2000" dirty="0" smtClean="0"/>
              <a:t>Y</a:t>
            </a:r>
            <a:r>
              <a:rPr lang="ja-JP" altLang="en-US" sz="2000" dirty="0" smtClean="0"/>
              <a:t>社か</a:t>
            </a:r>
            <a:endParaRPr lang="en-US" altLang="ja-JP" sz="2000" dirty="0" smtClean="0"/>
          </a:p>
          <a:p>
            <a:pPr marL="0" indent="0" eaLnBrk="1" hangingPunct="1">
              <a:buFont typeface="Wingdings" pitchFamily="2" charset="2"/>
              <a:buNone/>
              <a:defRPr/>
            </a:pPr>
            <a:r>
              <a:rPr lang="ja-JP" altLang="en-US" sz="2000" dirty="0" smtClean="0"/>
              <a:t>ら</a:t>
            </a:r>
            <a:r>
              <a:rPr lang="en-US" altLang="ja-JP" sz="2000" dirty="0" smtClean="0"/>
              <a:t>X</a:t>
            </a:r>
            <a:r>
              <a:rPr lang="ja-JP" altLang="en-US" sz="2000" dirty="0" smtClean="0"/>
              <a:t>社と行っている共同研究の詳細について質問をうけた。</a:t>
            </a:r>
            <a:endParaRPr lang="en-US" altLang="ja-JP" sz="2000" dirty="0" smtClean="0"/>
          </a:p>
          <a:p>
            <a:pPr marL="0" indent="0" eaLnBrk="1" hangingPunct="1">
              <a:buFont typeface="Wingdings" pitchFamily="2" charset="2"/>
              <a:buNone/>
              <a:defRPr/>
            </a:pPr>
            <a:r>
              <a:rPr lang="en-US" altLang="ja-JP" sz="2000" dirty="0" smtClean="0"/>
              <a:t>A</a:t>
            </a:r>
            <a:r>
              <a:rPr lang="ja-JP" altLang="en-US" sz="2000" dirty="0" smtClean="0"/>
              <a:t>君はどのような対応をとることが望ましいか？</a:t>
            </a:r>
            <a:endParaRPr lang="en-US" altLang="ja-JP" sz="2000" dirty="0" smtClean="0"/>
          </a:p>
          <a:p>
            <a:pPr marL="0" indent="0" eaLnBrk="1" hangingPunct="1">
              <a:buFont typeface="Wingdings" pitchFamily="2" charset="2"/>
              <a:buNone/>
              <a:defRPr/>
            </a:pPr>
            <a:endParaRPr lang="ja-JP" altLang="ja-JP" sz="2000" dirty="0"/>
          </a:p>
          <a:p>
            <a:pPr eaLnBrk="1" hangingPunct="1">
              <a:defRPr/>
            </a:pPr>
            <a:endParaRPr lang="ja-JP" altLang="en-US" sz="2000" dirty="0"/>
          </a:p>
        </p:txBody>
      </p:sp>
      <p:sp>
        <p:nvSpPr>
          <p:cNvPr id="67587"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B6CAF4EF-FAF6-4330-A3BB-72E691E5618B}" type="slidenum">
              <a:rPr kumimoji="0" lang="en-US" altLang="ja-JP">
                <a:ea typeface="ＭＳ Ｐゴシック" charset="-128"/>
              </a:rPr>
              <a:pPr fontAlgn="base">
                <a:spcBef>
                  <a:spcPct val="0"/>
                </a:spcBef>
                <a:spcAft>
                  <a:spcPct val="0"/>
                </a:spcAft>
                <a:defRPr/>
              </a:pPr>
              <a:t>23</a:t>
            </a:fld>
            <a:endParaRPr kumimoji="0" lang="en-US" altLang="ja-JP">
              <a:ea typeface="ＭＳ Ｐゴシック"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秘密情報の管理</a:t>
            </a:r>
          </a:p>
        </p:txBody>
      </p:sp>
      <p:sp>
        <p:nvSpPr>
          <p:cNvPr id="3" name="コンテンツ プレースホルダー 2"/>
          <p:cNvSpPr>
            <a:spLocks noGrp="1"/>
          </p:cNvSpPr>
          <p:nvPr>
            <p:ph sz="quarter" idx="1"/>
          </p:nvPr>
        </p:nvSpPr>
        <p:spPr>
          <a:xfrm>
            <a:off x="612775" y="1600200"/>
            <a:ext cx="8153400" cy="4762500"/>
          </a:xfrm>
        </p:spPr>
        <p:txBody>
          <a:bodyPr/>
          <a:lstStyle/>
          <a:p>
            <a:pPr marL="0" indent="0" eaLnBrk="1" hangingPunct="1">
              <a:buFont typeface="Wingdings" pitchFamily="2" charset="2"/>
              <a:buNone/>
              <a:defRPr/>
            </a:pPr>
            <a:r>
              <a:rPr lang="ja-JP" altLang="en-US" sz="2000" dirty="0" smtClean="0"/>
              <a:t>共同研究では、通常、何らかの取り決めがかわされることが多い。</a:t>
            </a:r>
            <a:endParaRPr lang="en-US" altLang="ja-JP" sz="2000" dirty="0" smtClean="0"/>
          </a:p>
          <a:p>
            <a:pPr marL="0" indent="0" eaLnBrk="1" hangingPunct="1">
              <a:buFont typeface="Wingdings" pitchFamily="2" charset="2"/>
              <a:buNone/>
              <a:defRPr/>
            </a:pPr>
            <a:r>
              <a:rPr lang="ja-JP" altLang="en-US" sz="2000" dirty="0" smtClean="0"/>
              <a:t>特に組織の性格上、大学は</a:t>
            </a:r>
            <a:r>
              <a:rPr lang="ja-JP" altLang="en-US" sz="2000" dirty="0" smtClean="0">
                <a:solidFill>
                  <a:srgbClr val="000000"/>
                </a:solidFill>
                <a:latin typeface="Calibri" pitchFamily="34" charset="0"/>
              </a:rPr>
              <a:t>学術的</a:t>
            </a:r>
            <a:r>
              <a:rPr lang="ja-JP" altLang="en-US" sz="2000" dirty="0">
                <a:solidFill>
                  <a:srgbClr val="000000"/>
                </a:solidFill>
                <a:latin typeface="Calibri" pitchFamily="34" charset="0"/>
              </a:rPr>
              <a:t>側面を、企業は営利的側面を重視</a:t>
            </a:r>
            <a:r>
              <a:rPr lang="ja-JP" altLang="en-US" sz="2000" dirty="0" smtClean="0">
                <a:solidFill>
                  <a:srgbClr val="000000"/>
                </a:solidFill>
                <a:latin typeface="Calibri" pitchFamily="34" charset="0"/>
              </a:rPr>
              <a:t>する</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sz="2000" dirty="0" smtClean="0">
                <a:solidFill>
                  <a:srgbClr val="000000"/>
                </a:solidFill>
                <a:latin typeface="Calibri" pitchFamily="34" charset="0"/>
              </a:rPr>
              <a:t>傾向</a:t>
            </a:r>
            <a:r>
              <a:rPr lang="ja-JP" altLang="en-US" sz="2000" dirty="0">
                <a:solidFill>
                  <a:srgbClr val="000000"/>
                </a:solidFill>
                <a:latin typeface="Calibri" pitchFamily="34" charset="0"/>
              </a:rPr>
              <a:t>が</a:t>
            </a:r>
            <a:r>
              <a:rPr lang="ja-JP" altLang="en-US" sz="2000" dirty="0" smtClean="0">
                <a:solidFill>
                  <a:srgbClr val="000000"/>
                </a:solidFill>
                <a:latin typeface="Calibri" pitchFamily="34" charset="0"/>
              </a:rPr>
              <a:t>あることを理解した上で、研究プロジェクトに参加する必要がある。</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dirty="0">
                <a:solidFill>
                  <a:srgbClr val="000000"/>
                </a:solidFill>
                <a:latin typeface="Calibri" pitchFamily="34" charset="0"/>
              </a:rPr>
              <a:t>　</a:t>
            </a:r>
            <a:r>
              <a:rPr lang="ja-JP" altLang="en-US" dirty="0" smtClean="0">
                <a:solidFill>
                  <a:srgbClr val="000000"/>
                </a:solidFill>
                <a:latin typeface="Calibri" pitchFamily="34" charset="0"/>
              </a:rPr>
              <a:t>　</a:t>
            </a:r>
            <a:r>
              <a:rPr lang="ja-JP" altLang="en-US" i="1" dirty="0" smtClean="0">
                <a:solidFill>
                  <a:srgbClr val="000000"/>
                </a:solidFill>
                <a:latin typeface="Calibri" pitchFamily="34" charset="0"/>
              </a:rPr>
              <a:t>大学：学術的側面を重視（論文、学会での研究成果発表）</a:t>
            </a:r>
            <a:endParaRPr lang="en-US" altLang="ja-JP" i="1" dirty="0" smtClean="0">
              <a:solidFill>
                <a:srgbClr val="000000"/>
              </a:solidFill>
              <a:latin typeface="Calibri" pitchFamily="34" charset="0"/>
            </a:endParaRPr>
          </a:p>
          <a:p>
            <a:pPr marL="0" indent="0" eaLnBrk="1" hangingPunct="1">
              <a:buFont typeface="Wingdings" pitchFamily="2" charset="2"/>
              <a:buNone/>
              <a:defRPr/>
            </a:pPr>
            <a:r>
              <a:rPr lang="ja-JP" altLang="en-US" i="1" dirty="0" smtClean="0">
                <a:solidFill>
                  <a:srgbClr val="000000"/>
                </a:solidFill>
                <a:latin typeface="Calibri" pitchFamily="34" charset="0"/>
              </a:rPr>
              <a:t>　　企業：営利的側面を重視（自社製品開発、販売のための研究活動）</a:t>
            </a:r>
            <a:endParaRPr lang="en-US" altLang="ja-JP" i="1" dirty="0" smtClean="0">
              <a:solidFill>
                <a:srgbClr val="000000"/>
              </a:solidFill>
              <a:latin typeface="Calibri" pitchFamily="34" charset="0"/>
            </a:endParaRPr>
          </a:p>
          <a:p>
            <a:pPr marL="0" indent="0" eaLnBrk="1" hangingPunct="1">
              <a:buFont typeface="Wingdings" pitchFamily="2" charset="2"/>
              <a:buNone/>
              <a:defRPr/>
            </a:pPr>
            <a:r>
              <a:rPr lang="ja-JP" altLang="en-US" sz="2000" dirty="0" smtClean="0">
                <a:solidFill>
                  <a:srgbClr val="000000"/>
                </a:solidFill>
                <a:latin typeface="Calibri" pitchFamily="34" charset="0"/>
              </a:rPr>
              <a:t>　本件では、何らかの取り決めがある場合はそれに従った対応をする</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sz="2000" dirty="0">
                <a:solidFill>
                  <a:srgbClr val="000000"/>
                </a:solidFill>
                <a:latin typeface="Calibri" pitchFamily="34" charset="0"/>
              </a:rPr>
              <a:t>こと</a:t>
            </a:r>
            <a:r>
              <a:rPr lang="ja-JP" altLang="en-US" sz="2000" dirty="0" smtClean="0">
                <a:solidFill>
                  <a:srgbClr val="000000"/>
                </a:solidFill>
                <a:latin typeface="Calibri" pitchFamily="34" charset="0"/>
              </a:rPr>
              <a:t>が前提である。次のような対応が例として挙げられる。</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sz="2000" dirty="0">
                <a:solidFill>
                  <a:srgbClr val="000000"/>
                </a:solidFill>
                <a:latin typeface="Calibri" pitchFamily="34" charset="0"/>
              </a:rPr>
              <a:t>　</a:t>
            </a:r>
            <a:r>
              <a:rPr lang="ja-JP" altLang="en-US" sz="2000" dirty="0" smtClean="0">
                <a:solidFill>
                  <a:srgbClr val="000000"/>
                </a:solidFill>
                <a:latin typeface="Calibri" pitchFamily="34" charset="0"/>
              </a:rPr>
              <a:t>・共同研究における取り決めを指導教員（</a:t>
            </a:r>
            <a:r>
              <a:rPr lang="en-US" altLang="ja-JP" sz="2000" dirty="0" smtClean="0">
                <a:solidFill>
                  <a:srgbClr val="000000"/>
                </a:solidFill>
                <a:latin typeface="Calibri" pitchFamily="34" charset="0"/>
              </a:rPr>
              <a:t>B</a:t>
            </a:r>
            <a:r>
              <a:rPr lang="ja-JP" altLang="en-US" sz="2000" dirty="0" smtClean="0">
                <a:solidFill>
                  <a:srgbClr val="000000"/>
                </a:solidFill>
                <a:latin typeface="Calibri" pitchFamily="34" charset="0"/>
              </a:rPr>
              <a:t>教授）に確認し、就職活動を</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sz="2000" dirty="0">
                <a:solidFill>
                  <a:srgbClr val="000000"/>
                </a:solidFill>
                <a:latin typeface="Calibri" pitchFamily="34" charset="0"/>
              </a:rPr>
              <a:t>　</a:t>
            </a:r>
            <a:r>
              <a:rPr lang="ja-JP" altLang="en-US" sz="2000" dirty="0" smtClean="0">
                <a:solidFill>
                  <a:srgbClr val="000000"/>
                </a:solidFill>
                <a:latin typeface="Calibri" pitchFamily="34" charset="0"/>
              </a:rPr>
              <a:t>　行うあたり、事前に打ち合わせを行っておくことが必要。</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sz="2000" dirty="0">
                <a:solidFill>
                  <a:srgbClr val="000000"/>
                </a:solidFill>
                <a:latin typeface="Calibri" pitchFamily="34" charset="0"/>
              </a:rPr>
              <a:t>　</a:t>
            </a:r>
            <a:r>
              <a:rPr lang="ja-JP" altLang="en-US" sz="2000" dirty="0" smtClean="0">
                <a:solidFill>
                  <a:srgbClr val="000000"/>
                </a:solidFill>
                <a:latin typeface="Calibri" pitchFamily="34" charset="0"/>
              </a:rPr>
              <a:t>・また面接員などから詳細が聞かれた場合でも、秘密管理にどれだけ責　　</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sz="2000" dirty="0">
                <a:solidFill>
                  <a:srgbClr val="000000"/>
                </a:solidFill>
                <a:latin typeface="Calibri" pitchFamily="34" charset="0"/>
              </a:rPr>
              <a:t>　</a:t>
            </a:r>
            <a:r>
              <a:rPr lang="ja-JP" altLang="en-US" sz="2000" dirty="0" smtClean="0">
                <a:solidFill>
                  <a:srgbClr val="000000"/>
                </a:solidFill>
                <a:latin typeface="Calibri" pitchFamily="34" charset="0"/>
              </a:rPr>
              <a:t>　任感をもって会社との共同研究に従事しているかを確認されている場合</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sz="2000" dirty="0">
                <a:solidFill>
                  <a:srgbClr val="000000"/>
                </a:solidFill>
                <a:latin typeface="Calibri" pitchFamily="34" charset="0"/>
              </a:rPr>
              <a:t>　</a:t>
            </a:r>
            <a:r>
              <a:rPr lang="ja-JP" altLang="en-US" sz="2000" dirty="0" smtClean="0">
                <a:solidFill>
                  <a:srgbClr val="000000"/>
                </a:solidFill>
                <a:latin typeface="Calibri" pitchFamily="34" charset="0"/>
              </a:rPr>
              <a:t>　もあることに留意して、自らの従事内容をあるがまま話すことはさける。</a:t>
            </a:r>
            <a:endParaRPr lang="en-US" altLang="ja-JP" sz="2000" dirty="0" smtClean="0">
              <a:solidFill>
                <a:srgbClr val="000000"/>
              </a:solidFill>
              <a:latin typeface="Calibri" pitchFamily="34" charset="0"/>
            </a:endParaRPr>
          </a:p>
          <a:p>
            <a:pPr marL="0" indent="0" eaLnBrk="1" hangingPunct="1">
              <a:buFont typeface="Wingdings" pitchFamily="2" charset="2"/>
              <a:buNone/>
              <a:defRPr/>
            </a:pPr>
            <a:r>
              <a:rPr lang="ja-JP" altLang="en-US" sz="2000" dirty="0">
                <a:solidFill>
                  <a:srgbClr val="000000"/>
                </a:solidFill>
                <a:latin typeface="Calibri" pitchFamily="34" charset="0"/>
              </a:rPr>
              <a:t>　</a:t>
            </a:r>
            <a:r>
              <a:rPr lang="ja-JP" altLang="en-US" sz="2000" dirty="0" smtClean="0">
                <a:solidFill>
                  <a:srgbClr val="000000"/>
                </a:solidFill>
                <a:latin typeface="Calibri" pitchFamily="34" charset="0"/>
              </a:rPr>
              <a:t>　</a:t>
            </a:r>
            <a:endParaRPr lang="ja-JP" altLang="en-US" sz="2000" dirty="0">
              <a:solidFill>
                <a:srgbClr val="000000"/>
              </a:solidFill>
              <a:latin typeface="Calibri" pitchFamily="34" charset="0"/>
            </a:endParaRPr>
          </a:p>
          <a:p>
            <a:pPr eaLnBrk="1" hangingPunct="1">
              <a:defRPr/>
            </a:pPr>
            <a:endParaRPr lang="ja-JP" altLang="en-US" sz="2000" dirty="0"/>
          </a:p>
        </p:txBody>
      </p:sp>
      <p:sp>
        <p:nvSpPr>
          <p:cNvPr id="69635"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8B424CA9-ECA0-420C-8C4C-343CFC9DB020}" type="slidenum">
              <a:rPr kumimoji="0" lang="en-US" altLang="ja-JP">
                <a:ea typeface="ＭＳ Ｐゴシック" charset="-128"/>
              </a:rPr>
              <a:pPr fontAlgn="base">
                <a:spcBef>
                  <a:spcPct val="0"/>
                </a:spcBef>
                <a:spcAft>
                  <a:spcPct val="0"/>
                </a:spcAft>
                <a:defRPr/>
              </a:pPr>
              <a:t>24</a:t>
            </a:fld>
            <a:endParaRPr kumimoji="0" lang="en-US" altLang="ja-JP">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descr="5%"/>
          <p:cNvSpPr>
            <a:spLocks noChangeArrowheads="1"/>
          </p:cNvSpPr>
          <p:nvPr/>
        </p:nvSpPr>
        <p:spPr bwMode="auto">
          <a:xfrm>
            <a:off x="250825" y="2781300"/>
            <a:ext cx="1079500" cy="1800225"/>
          </a:xfrm>
          <a:prstGeom prst="rect">
            <a:avLst/>
          </a:prstGeom>
          <a:pattFill prst="pct5">
            <a:fgClr>
              <a:schemeClr val="tx2"/>
            </a:fgClr>
            <a:bgClr>
              <a:schemeClr val="bg1"/>
            </a:bgClr>
          </a:pattFill>
          <a:ln w="9525">
            <a:solidFill>
              <a:schemeClr val="tx1"/>
            </a:solidFill>
            <a:miter lim="800000"/>
            <a:headEnd/>
            <a:tailEnd/>
          </a:ln>
        </p:spPr>
        <p:txBody>
          <a:bodyPr anchor="ctr"/>
          <a:lstStyle/>
          <a:p>
            <a:pPr algn="ctr"/>
            <a:r>
              <a:rPr lang="ja-JP" altLang="en-US" sz="2000">
                <a:latin typeface="ＭＳ Ｐゴシック" charset="-128"/>
                <a:ea typeface="HGPｺﾞｼｯｸE" pitchFamily="50" charset="-128"/>
              </a:rPr>
              <a:t>本願発明の認定</a:t>
            </a:r>
          </a:p>
        </p:txBody>
      </p:sp>
      <p:sp>
        <p:nvSpPr>
          <p:cNvPr id="26626" name="Rectangle 5" descr="5%"/>
          <p:cNvSpPr>
            <a:spLocks noChangeArrowheads="1"/>
          </p:cNvSpPr>
          <p:nvPr/>
        </p:nvSpPr>
        <p:spPr bwMode="auto">
          <a:xfrm>
            <a:off x="1763713" y="2781300"/>
            <a:ext cx="1079500" cy="1800225"/>
          </a:xfrm>
          <a:prstGeom prst="rect">
            <a:avLst/>
          </a:prstGeom>
          <a:pattFill prst="pct5">
            <a:fgClr>
              <a:schemeClr val="tx2"/>
            </a:fgClr>
            <a:bgClr>
              <a:schemeClr val="bg1"/>
            </a:bgClr>
          </a:pattFill>
          <a:ln w="9525">
            <a:solidFill>
              <a:schemeClr val="tx1"/>
            </a:solidFill>
            <a:miter lim="800000"/>
            <a:headEnd/>
            <a:tailEnd/>
          </a:ln>
        </p:spPr>
        <p:txBody>
          <a:bodyPr anchor="ctr"/>
          <a:lstStyle/>
          <a:p>
            <a:pPr algn="ctr"/>
            <a:r>
              <a:rPr lang="ja-JP" altLang="en-US" sz="2000">
                <a:latin typeface="ＭＳ Ｐゴシック" charset="-128"/>
                <a:ea typeface="HGPｺﾞｼｯｸE" pitchFamily="50" charset="-128"/>
              </a:rPr>
              <a:t>引用発明の認定</a:t>
            </a:r>
          </a:p>
        </p:txBody>
      </p:sp>
      <p:sp>
        <p:nvSpPr>
          <p:cNvPr id="26627" name="Rectangle 6" descr="5%"/>
          <p:cNvSpPr>
            <a:spLocks noChangeArrowheads="1"/>
          </p:cNvSpPr>
          <p:nvPr/>
        </p:nvSpPr>
        <p:spPr bwMode="auto">
          <a:xfrm>
            <a:off x="3276600" y="2781300"/>
            <a:ext cx="1079500" cy="1800225"/>
          </a:xfrm>
          <a:prstGeom prst="rect">
            <a:avLst/>
          </a:prstGeom>
          <a:pattFill prst="pct5">
            <a:fgClr>
              <a:schemeClr val="tx2"/>
            </a:fgClr>
            <a:bgClr>
              <a:schemeClr val="bg1"/>
            </a:bgClr>
          </a:pattFill>
          <a:ln w="9525">
            <a:solidFill>
              <a:schemeClr val="tx1"/>
            </a:solidFill>
            <a:miter lim="800000"/>
            <a:headEnd/>
            <a:tailEnd/>
          </a:ln>
        </p:spPr>
        <p:txBody>
          <a:bodyPr anchor="ctr"/>
          <a:lstStyle/>
          <a:p>
            <a:pPr algn="ctr"/>
            <a:r>
              <a:rPr lang="ja-JP" altLang="en-US" sz="2000">
                <a:latin typeface="ＭＳ Ｐゴシック" charset="-128"/>
                <a:ea typeface="HGPｺﾞｼｯｸE" pitchFamily="50" charset="-128"/>
              </a:rPr>
              <a:t>本願発明と引用発明との対比</a:t>
            </a:r>
          </a:p>
        </p:txBody>
      </p:sp>
      <p:sp>
        <p:nvSpPr>
          <p:cNvPr id="26628" name="Rectangle 7" descr="5%"/>
          <p:cNvSpPr>
            <a:spLocks noChangeArrowheads="1"/>
          </p:cNvSpPr>
          <p:nvPr/>
        </p:nvSpPr>
        <p:spPr bwMode="auto">
          <a:xfrm>
            <a:off x="4357688" y="2781300"/>
            <a:ext cx="1079500" cy="1800225"/>
          </a:xfrm>
          <a:prstGeom prst="rect">
            <a:avLst/>
          </a:prstGeom>
          <a:pattFill prst="pct5">
            <a:fgClr>
              <a:schemeClr val="tx2"/>
            </a:fgClr>
            <a:bgClr>
              <a:schemeClr val="bg1"/>
            </a:bgClr>
          </a:pattFill>
          <a:ln w="9525">
            <a:solidFill>
              <a:schemeClr val="tx1"/>
            </a:solidFill>
            <a:miter lim="800000"/>
            <a:headEnd/>
            <a:tailEnd/>
          </a:ln>
        </p:spPr>
        <p:txBody>
          <a:bodyPr anchor="ctr"/>
          <a:lstStyle/>
          <a:p>
            <a:pPr algn="ctr"/>
            <a:r>
              <a:rPr lang="ja-JP" altLang="en-US" sz="2000">
                <a:latin typeface="ＭＳ Ｐゴシック" charset="-128"/>
                <a:ea typeface="HGPｺﾞｼｯｸE" pitchFamily="50" charset="-128"/>
              </a:rPr>
              <a:t>相違点の有無</a:t>
            </a:r>
          </a:p>
        </p:txBody>
      </p:sp>
      <p:sp>
        <p:nvSpPr>
          <p:cNvPr id="26629" name="Rectangle 8" descr="5%"/>
          <p:cNvSpPr>
            <a:spLocks noChangeArrowheads="1"/>
          </p:cNvSpPr>
          <p:nvPr/>
        </p:nvSpPr>
        <p:spPr bwMode="auto">
          <a:xfrm>
            <a:off x="5724525" y="1773238"/>
            <a:ext cx="1079500" cy="1800225"/>
          </a:xfrm>
          <a:prstGeom prst="rect">
            <a:avLst/>
          </a:prstGeom>
          <a:pattFill prst="pct5">
            <a:fgClr>
              <a:schemeClr val="tx2"/>
            </a:fgClr>
            <a:bgClr>
              <a:schemeClr val="bg1"/>
            </a:bgClr>
          </a:pattFill>
          <a:ln w="9525">
            <a:solidFill>
              <a:schemeClr val="tx1"/>
            </a:solidFill>
            <a:miter lim="800000"/>
            <a:headEnd/>
            <a:tailEnd/>
          </a:ln>
        </p:spPr>
        <p:txBody>
          <a:bodyPr anchor="ctr"/>
          <a:lstStyle/>
          <a:p>
            <a:pPr algn="ctr"/>
            <a:r>
              <a:rPr lang="ja-JP" altLang="en-US" sz="2000">
                <a:latin typeface="ＭＳ Ｐゴシック" charset="-128"/>
                <a:ea typeface="HGPｺﾞｼｯｸE" pitchFamily="50" charset="-128"/>
              </a:rPr>
              <a:t>相違点無し</a:t>
            </a:r>
          </a:p>
        </p:txBody>
      </p:sp>
      <p:sp>
        <p:nvSpPr>
          <p:cNvPr id="26630" name="Rectangle 9" descr="5%"/>
          <p:cNvSpPr>
            <a:spLocks noChangeArrowheads="1"/>
          </p:cNvSpPr>
          <p:nvPr/>
        </p:nvSpPr>
        <p:spPr bwMode="auto">
          <a:xfrm>
            <a:off x="5724525" y="4076700"/>
            <a:ext cx="1079500" cy="1800225"/>
          </a:xfrm>
          <a:prstGeom prst="rect">
            <a:avLst/>
          </a:prstGeom>
          <a:pattFill prst="pct5">
            <a:fgClr>
              <a:schemeClr val="tx2"/>
            </a:fgClr>
            <a:bgClr>
              <a:schemeClr val="bg1"/>
            </a:bgClr>
          </a:pattFill>
          <a:ln w="9525">
            <a:solidFill>
              <a:schemeClr val="tx1"/>
            </a:solidFill>
            <a:miter lim="800000"/>
            <a:headEnd/>
            <a:tailEnd/>
          </a:ln>
        </p:spPr>
        <p:txBody>
          <a:bodyPr anchor="ctr"/>
          <a:lstStyle/>
          <a:p>
            <a:pPr algn="ctr"/>
            <a:r>
              <a:rPr lang="ja-JP" altLang="en-US" sz="2000">
                <a:latin typeface="ＭＳ Ｐゴシック" charset="-128"/>
                <a:ea typeface="HGPｺﾞｼｯｸE" pitchFamily="50" charset="-128"/>
              </a:rPr>
              <a:t>相違点有り</a:t>
            </a:r>
          </a:p>
        </p:txBody>
      </p:sp>
      <p:sp>
        <p:nvSpPr>
          <p:cNvPr id="26631" name="Rectangle 10" descr="5%"/>
          <p:cNvSpPr>
            <a:spLocks noChangeArrowheads="1"/>
          </p:cNvSpPr>
          <p:nvPr/>
        </p:nvSpPr>
        <p:spPr bwMode="auto">
          <a:xfrm>
            <a:off x="7092950" y="1773238"/>
            <a:ext cx="1079500" cy="1800225"/>
          </a:xfrm>
          <a:prstGeom prst="rect">
            <a:avLst/>
          </a:prstGeom>
          <a:pattFill prst="pct5">
            <a:fgClr>
              <a:schemeClr val="tx2"/>
            </a:fgClr>
            <a:bgClr>
              <a:schemeClr val="bg1"/>
            </a:bgClr>
          </a:pattFill>
          <a:ln w="9525">
            <a:solidFill>
              <a:schemeClr val="tx1"/>
            </a:solidFill>
            <a:miter lim="800000"/>
            <a:headEnd/>
            <a:tailEnd/>
          </a:ln>
        </p:spPr>
        <p:txBody>
          <a:bodyPr anchor="ctr"/>
          <a:lstStyle/>
          <a:p>
            <a:pPr algn="ctr"/>
            <a:r>
              <a:rPr lang="ja-JP" altLang="en-US" sz="2000">
                <a:latin typeface="ＭＳ Ｐゴシック" charset="-128"/>
                <a:ea typeface="HGPｺﾞｼｯｸE" pitchFamily="50" charset="-128"/>
              </a:rPr>
              <a:t>新規性無し（検討終了）</a:t>
            </a:r>
          </a:p>
        </p:txBody>
      </p:sp>
      <p:sp>
        <p:nvSpPr>
          <p:cNvPr id="26632" name="Rectangle 11" descr="10%"/>
          <p:cNvSpPr>
            <a:spLocks noChangeArrowheads="1"/>
          </p:cNvSpPr>
          <p:nvPr/>
        </p:nvSpPr>
        <p:spPr bwMode="auto">
          <a:xfrm>
            <a:off x="7092950" y="4076700"/>
            <a:ext cx="1079500" cy="1800225"/>
          </a:xfrm>
          <a:prstGeom prst="rect">
            <a:avLst/>
          </a:prstGeom>
          <a:pattFill prst="pct10">
            <a:fgClr>
              <a:schemeClr val="tx2"/>
            </a:fgClr>
            <a:bgClr>
              <a:schemeClr val="bg1"/>
            </a:bgClr>
          </a:pattFill>
          <a:ln w="9525">
            <a:solidFill>
              <a:schemeClr val="tx1"/>
            </a:solidFill>
            <a:miter lim="800000"/>
            <a:headEnd/>
            <a:tailEnd/>
          </a:ln>
        </p:spPr>
        <p:txBody>
          <a:bodyPr anchor="ctr"/>
          <a:lstStyle/>
          <a:p>
            <a:pPr algn="ctr"/>
            <a:r>
              <a:rPr lang="ja-JP" altLang="en-US" sz="2000">
                <a:latin typeface="ＭＳ Ｐゴシック" charset="-128"/>
                <a:ea typeface="HGPｺﾞｼｯｸE" pitchFamily="50" charset="-128"/>
              </a:rPr>
              <a:t>進歩性の検討</a:t>
            </a:r>
          </a:p>
          <a:p>
            <a:pPr algn="ctr"/>
            <a:r>
              <a:rPr lang="ja-JP" altLang="en-US" sz="2000">
                <a:latin typeface="ＭＳ Ｐゴシック" charset="-128"/>
                <a:ea typeface="HGPｺﾞｼｯｸE" pitchFamily="50" charset="-128"/>
              </a:rPr>
              <a:t>へ続く</a:t>
            </a:r>
          </a:p>
        </p:txBody>
      </p:sp>
      <p:sp>
        <p:nvSpPr>
          <p:cNvPr id="26633" name="Line 12" descr="5%"/>
          <p:cNvSpPr>
            <a:spLocks noChangeShapeType="1"/>
          </p:cNvSpPr>
          <p:nvPr/>
        </p:nvSpPr>
        <p:spPr bwMode="auto">
          <a:xfrm>
            <a:off x="1331913" y="3716338"/>
            <a:ext cx="431800" cy="0"/>
          </a:xfrm>
          <a:prstGeom prst="line">
            <a:avLst/>
          </a:prstGeom>
          <a:noFill/>
          <a:ln w="76200">
            <a:solidFill>
              <a:schemeClr val="tx1"/>
            </a:solidFill>
            <a:round/>
            <a:headEnd/>
            <a:tailEnd type="triangle" w="med" len="med"/>
          </a:ln>
        </p:spPr>
        <p:txBody>
          <a:bodyPr/>
          <a:lstStyle/>
          <a:p>
            <a:endParaRPr lang="ja-JP" altLang="en-US"/>
          </a:p>
        </p:txBody>
      </p:sp>
      <p:sp>
        <p:nvSpPr>
          <p:cNvPr id="26634" name="Line 13" descr="5%"/>
          <p:cNvSpPr>
            <a:spLocks noChangeShapeType="1"/>
          </p:cNvSpPr>
          <p:nvPr/>
        </p:nvSpPr>
        <p:spPr bwMode="auto">
          <a:xfrm>
            <a:off x="2843213" y="3716338"/>
            <a:ext cx="431800" cy="0"/>
          </a:xfrm>
          <a:prstGeom prst="line">
            <a:avLst/>
          </a:prstGeom>
          <a:noFill/>
          <a:ln w="76200">
            <a:solidFill>
              <a:schemeClr val="tx1"/>
            </a:solidFill>
            <a:round/>
            <a:headEnd/>
            <a:tailEnd type="triangle" w="med" len="med"/>
          </a:ln>
        </p:spPr>
        <p:txBody>
          <a:bodyPr/>
          <a:lstStyle/>
          <a:p>
            <a:endParaRPr lang="ja-JP" altLang="en-US"/>
          </a:p>
        </p:txBody>
      </p:sp>
      <p:sp>
        <p:nvSpPr>
          <p:cNvPr id="26635" name="Line 14" descr="5%"/>
          <p:cNvSpPr>
            <a:spLocks noChangeShapeType="1"/>
          </p:cNvSpPr>
          <p:nvPr/>
        </p:nvSpPr>
        <p:spPr bwMode="auto">
          <a:xfrm>
            <a:off x="5435600" y="3284538"/>
            <a:ext cx="288925" cy="0"/>
          </a:xfrm>
          <a:prstGeom prst="line">
            <a:avLst/>
          </a:prstGeom>
          <a:noFill/>
          <a:ln w="76200">
            <a:solidFill>
              <a:schemeClr val="tx1"/>
            </a:solidFill>
            <a:round/>
            <a:headEnd/>
            <a:tailEnd type="triangle" w="med" len="med"/>
          </a:ln>
        </p:spPr>
        <p:txBody>
          <a:bodyPr/>
          <a:lstStyle/>
          <a:p>
            <a:endParaRPr lang="ja-JP" altLang="en-US"/>
          </a:p>
        </p:txBody>
      </p:sp>
      <p:sp>
        <p:nvSpPr>
          <p:cNvPr id="26636" name="Line 15" descr="5%"/>
          <p:cNvSpPr>
            <a:spLocks noChangeShapeType="1"/>
          </p:cNvSpPr>
          <p:nvPr/>
        </p:nvSpPr>
        <p:spPr bwMode="auto">
          <a:xfrm>
            <a:off x="5435600" y="4365625"/>
            <a:ext cx="288925" cy="0"/>
          </a:xfrm>
          <a:prstGeom prst="line">
            <a:avLst/>
          </a:prstGeom>
          <a:noFill/>
          <a:ln w="76200">
            <a:solidFill>
              <a:schemeClr val="tx1"/>
            </a:solidFill>
            <a:round/>
            <a:headEnd/>
            <a:tailEnd type="triangle" w="med" len="med"/>
          </a:ln>
        </p:spPr>
        <p:txBody>
          <a:bodyPr/>
          <a:lstStyle/>
          <a:p>
            <a:endParaRPr lang="ja-JP" altLang="en-US"/>
          </a:p>
        </p:txBody>
      </p:sp>
      <p:sp>
        <p:nvSpPr>
          <p:cNvPr id="26637" name="Line 16" descr="5%"/>
          <p:cNvSpPr>
            <a:spLocks noChangeShapeType="1"/>
          </p:cNvSpPr>
          <p:nvPr/>
        </p:nvSpPr>
        <p:spPr bwMode="auto">
          <a:xfrm>
            <a:off x="6804025" y="3213100"/>
            <a:ext cx="288925" cy="0"/>
          </a:xfrm>
          <a:prstGeom prst="line">
            <a:avLst/>
          </a:prstGeom>
          <a:noFill/>
          <a:ln w="76200">
            <a:solidFill>
              <a:schemeClr val="tx1"/>
            </a:solidFill>
            <a:round/>
            <a:headEnd/>
            <a:tailEnd type="triangle" w="med" len="med"/>
          </a:ln>
        </p:spPr>
        <p:txBody>
          <a:bodyPr/>
          <a:lstStyle/>
          <a:p>
            <a:endParaRPr lang="ja-JP" altLang="en-US"/>
          </a:p>
        </p:txBody>
      </p:sp>
      <p:sp>
        <p:nvSpPr>
          <p:cNvPr id="26638" name="Line 17" descr="5%"/>
          <p:cNvSpPr>
            <a:spLocks noChangeShapeType="1"/>
          </p:cNvSpPr>
          <p:nvPr/>
        </p:nvSpPr>
        <p:spPr bwMode="auto">
          <a:xfrm>
            <a:off x="6804025" y="4365625"/>
            <a:ext cx="288925" cy="0"/>
          </a:xfrm>
          <a:prstGeom prst="line">
            <a:avLst/>
          </a:prstGeom>
          <a:noFill/>
          <a:ln w="76200">
            <a:solidFill>
              <a:schemeClr val="tx1"/>
            </a:solidFill>
            <a:round/>
            <a:headEnd/>
            <a:tailEnd type="triangle" w="med" len="med"/>
          </a:ln>
        </p:spPr>
        <p:txBody>
          <a:bodyPr/>
          <a:lstStyle/>
          <a:p>
            <a:endParaRPr lang="ja-JP" altLang="en-US"/>
          </a:p>
        </p:txBody>
      </p:sp>
      <p:sp>
        <p:nvSpPr>
          <p:cNvPr id="26639" name="Line 18"/>
          <p:cNvSpPr>
            <a:spLocks noChangeShapeType="1"/>
          </p:cNvSpPr>
          <p:nvPr/>
        </p:nvSpPr>
        <p:spPr bwMode="auto">
          <a:xfrm>
            <a:off x="8172450" y="4292600"/>
            <a:ext cx="792163" cy="0"/>
          </a:xfrm>
          <a:prstGeom prst="line">
            <a:avLst/>
          </a:prstGeom>
          <a:noFill/>
          <a:ln w="76200">
            <a:solidFill>
              <a:schemeClr val="tx1"/>
            </a:solidFill>
            <a:prstDash val="sysDot"/>
            <a:round/>
            <a:headEnd/>
            <a:tailEnd type="triangle" w="med" len="med"/>
          </a:ln>
        </p:spPr>
        <p:txBody>
          <a:bodyPr/>
          <a:lstStyle/>
          <a:p>
            <a:endParaRPr lang="ja-JP" altLang="en-US"/>
          </a:p>
        </p:txBody>
      </p:sp>
      <p:sp>
        <p:nvSpPr>
          <p:cNvPr id="26640" name="AutoShape 19"/>
          <p:cNvSpPr>
            <a:spLocks noChangeArrowheads="1"/>
          </p:cNvSpPr>
          <p:nvPr/>
        </p:nvSpPr>
        <p:spPr bwMode="auto">
          <a:xfrm>
            <a:off x="250825" y="5013325"/>
            <a:ext cx="1081088" cy="1368425"/>
          </a:xfrm>
          <a:prstGeom prst="foldedCorner">
            <a:avLst>
              <a:gd name="adj" fmla="val 12500"/>
            </a:avLst>
          </a:prstGeom>
          <a:solidFill>
            <a:srgbClr val="C0C0C0"/>
          </a:solidFill>
          <a:ln w="9525">
            <a:solidFill>
              <a:schemeClr val="tx1"/>
            </a:solidFill>
            <a:round/>
            <a:headEnd/>
            <a:tailEnd/>
          </a:ln>
        </p:spPr>
        <p:txBody>
          <a:bodyPr wrap="none" anchor="ctr"/>
          <a:lstStyle/>
          <a:p>
            <a:pPr algn="ctr"/>
            <a:r>
              <a:rPr lang="en-US" altLang="ja-JP" sz="2000">
                <a:latin typeface="ＭＳ Ｐゴシック" charset="-128"/>
                <a:ea typeface="HGPｺﾞｼｯｸE" pitchFamily="50" charset="-128"/>
              </a:rPr>
              <a:t>A+B+</a:t>
            </a:r>
            <a:r>
              <a:rPr lang="en-US" altLang="ja-JP" sz="2000" u="sng">
                <a:latin typeface="ＭＳ Ｐゴシック" charset="-128"/>
                <a:ea typeface="HGPｺﾞｼｯｸE" pitchFamily="50" charset="-128"/>
              </a:rPr>
              <a:t>C</a:t>
            </a:r>
          </a:p>
        </p:txBody>
      </p:sp>
      <p:sp>
        <p:nvSpPr>
          <p:cNvPr id="26641" name="AutoShape 20"/>
          <p:cNvSpPr>
            <a:spLocks noChangeArrowheads="1"/>
          </p:cNvSpPr>
          <p:nvPr/>
        </p:nvSpPr>
        <p:spPr bwMode="auto">
          <a:xfrm>
            <a:off x="1763713" y="5013325"/>
            <a:ext cx="1081087" cy="1368425"/>
          </a:xfrm>
          <a:prstGeom prst="foldedCorner">
            <a:avLst>
              <a:gd name="adj" fmla="val 12500"/>
            </a:avLst>
          </a:prstGeom>
          <a:solidFill>
            <a:srgbClr val="C0C0C0"/>
          </a:solidFill>
          <a:ln w="9525">
            <a:solidFill>
              <a:schemeClr val="tx1"/>
            </a:solidFill>
            <a:round/>
            <a:headEnd/>
            <a:tailEnd/>
          </a:ln>
        </p:spPr>
        <p:txBody>
          <a:bodyPr wrap="none" anchor="ctr"/>
          <a:lstStyle/>
          <a:p>
            <a:pPr algn="ctr"/>
            <a:r>
              <a:rPr lang="en-US" altLang="ja-JP" sz="2000">
                <a:latin typeface="ＭＳ Ｐゴシック" charset="-128"/>
                <a:ea typeface="HGPｺﾞｼｯｸE" pitchFamily="50" charset="-128"/>
              </a:rPr>
              <a:t>A+B</a:t>
            </a:r>
          </a:p>
        </p:txBody>
      </p:sp>
      <p:sp>
        <p:nvSpPr>
          <p:cNvPr id="26642" name="AutoShape 21"/>
          <p:cNvSpPr>
            <a:spLocks noChangeArrowheads="1"/>
          </p:cNvSpPr>
          <p:nvPr/>
        </p:nvSpPr>
        <p:spPr bwMode="auto">
          <a:xfrm>
            <a:off x="3348038" y="5013325"/>
            <a:ext cx="1081087" cy="1368425"/>
          </a:xfrm>
          <a:prstGeom prst="irregularSeal1">
            <a:avLst/>
          </a:prstGeom>
          <a:solidFill>
            <a:srgbClr val="C0C0C0"/>
          </a:solidFill>
          <a:ln w="9525">
            <a:solidFill>
              <a:schemeClr val="tx1"/>
            </a:solidFill>
            <a:miter lim="800000"/>
            <a:headEnd/>
            <a:tailEnd/>
          </a:ln>
        </p:spPr>
        <p:txBody>
          <a:bodyPr wrap="none" anchor="ctr"/>
          <a:lstStyle/>
          <a:p>
            <a:pPr algn="ctr"/>
            <a:r>
              <a:rPr lang="en-US" altLang="ja-JP" sz="2000">
                <a:latin typeface="ＭＳ Ｐゴシック" charset="-128"/>
                <a:ea typeface="HGPｺﾞｼｯｸE" pitchFamily="50" charset="-128"/>
              </a:rPr>
              <a:t>C</a:t>
            </a:r>
            <a:r>
              <a:rPr lang="ja-JP" altLang="en-US" sz="2000">
                <a:latin typeface="ＭＳ Ｐゴシック" charset="-128"/>
                <a:ea typeface="HGPｺﾞｼｯｸE" pitchFamily="50" charset="-128"/>
              </a:rPr>
              <a:t>がない</a:t>
            </a:r>
          </a:p>
        </p:txBody>
      </p:sp>
      <p:sp>
        <p:nvSpPr>
          <p:cNvPr id="26643" name="AutoShape 22"/>
          <p:cNvSpPr>
            <a:spLocks noChangeArrowheads="1"/>
          </p:cNvSpPr>
          <p:nvPr/>
        </p:nvSpPr>
        <p:spPr bwMode="auto">
          <a:xfrm>
            <a:off x="7092950" y="5949950"/>
            <a:ext cx="1295400" cy="719138"/>
          </a:xfrm>
          <a:prstGeom prst="homePlate">
            <a:avLst>
              <a:gd name="adj" fmla="val 45033"/>
            </a:avLst>
          </a:prstGeom>
          <a:solidFill>
            <a:srgbClr val="C0C0C0"/>
          </a:solidFill>
          <a:ln w="9525">
            <a:solidFill>
              <a:schemeClr val="tx1"/>
            </a:solidFill>
            <a:miter lim="800000"/>
            <a:headEnd/>
            <a:tailEnd/>
          </a:ln>
        </p:spPr>
        <p:txBody>
          <a:bodyPr anchor="ctr"/>
          <a:lstStyle/>
          <a:p>
            <a:pPr algn="ctr"/>
            <a:r>
              <a:rPr lang="en-US" altLang="ja-JP" sz="2000">
                <a:latin typeface="ＭＳ Ｐゴシック" charset="-128"/>
                <a:ea typeface="HGPｺﾞｼｯｸE" pitchFamily="50" charset="-128"/>
              </a:rPr>
              <a:t>C</a:t>
            </a:r>
            <a:r>
              <a:rPr lang="ja-JP" altLang="en-US" sz="2000">
                <a:latin typeface="ＭＳ Ｐゴシック" charset="-128"/>
                <a:ea typeface="HGPｺﾞｼｯｸE" pitchFamily="50" charset="-128"/>
              </a:rPr>
              <a:t>について検討</a:t>
            </a:r>
          </a:p>
        </p:txBody>
      </p:sp>
      <p:sp>
        <p:nvSpPr>
          <p:cNvPr id="26644" name="Text Box 23"/>
          <p:cNvSpPr txBox="1">
            <a:spLocks noChangeArrowheads="1"/>
          </p:cNvSpPr>
          <p:nvPr/>
        </p:nvSpPr>
        <p:spPr bwMode="auto">
          <a:xfrm>
            <a:off x="250825" y="1490663"/>
            <a:ext cx="5184775" cy="1016000"/>
          </a:xfrm>
          <a:prstGeom prst="rect">
            <a:avLst/>
          </a:prstGeom>
          <a:noFill/>
          <a:ln w="9525">
            <a:noFill/>
            <a:miter lim="800000"/>
            <a:headEnd/>
            <a:tailEnd/>
          </a:ln>
        </p:spPr>
        <p:txBody>
          <a:bodyPr>
            <a:spAutoFit/>
          </a:bodyPr>
          <a:lstStyle/>
          <a:p>
            <a:endParaRPr lang="ja-JP" altLang="en-US" sz="2000">
              <a:latin typeface="ＭＳ Ｐゴシック" charset="-128"/>
              <a:ea typeface="HGPｺﾞｼｯｸE" pitchFamily="50" charset="-128"/>
            </a:endParaRPr>
          </a:p>
          <a:p>
            <a:r>
              <a:rPr lang="ja-JP" altLang="en-US" sz="2000" u="sng">
                <a:latin typeface="ＭＳ Ｐゴシック" charset="-128"/>
                <a:ea typeface="HGPｺﾞｼｯｸE" pitchFamily="50" charset="-128"/>
              </a:rPr>
              <a:t>進歩性の判断の対象となる発明は、新規性を有する「請求項に係る発明」</a:t>
            </a:r>
            <a:r>
              <a:rPr lang="ja-JP" altLang="en-US" sz="2000">
                <a:latin typeface="ＭＳ Ｐゴシック" charset="-128"/>
                <a:ea typeface="HGPｺﾞｼｯｸE" pitchFamily="50" charset="-128"/>
              </a:rPr>
              <a:t>である。</a:t>
            </a:r>
          </a:p>
        </p:txBody>
      </p:sp>
      <p:sp>
        <p:nvSpPr>
          <p:cNvPr id="26645"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26646"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3780AF31-31AF-489E-8B71-E26DB26172EE}" type="slidenum">
              <a:rPr kumimoji="0" lang="en-US" altLang="ja-JP">
                <a:ea typeface="ＭＳ Ｐゴシック" charset="-128"/>
              </a:rPr>
              <a:pPr fontAlgn="base">
                <a:spcBef>
                  <a:spcPct val="0"/>
                </a:spcBef>
                <a:spcAft>
                  <a:spcPct val="0"/>
                </a:spcAft>
                <a:defRPr/>
              </a:pPr>
              <a:t>3</a:t>
            </a:fld>
            <a:endParaRPr kumimoji="0" lang="en-US" altLang="ja-JP">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5"/>
          <p:cNvSpPr txBox="1">
            <a:spLocks noChangeArrowheads="1"/>
          </p:cNvSpPr>
          <p:nvPr/>
        </p:nvSpPr>
        <p:spPr bwMode="auto">
          <a:xfrm>
            <a:off x="107950" y="1577975"/>
            <a:ext cx="8893175" cy="4708525"/>
          </a:xfrm>
          <a:prstGeom prst="rect">
            <a:avLst/>
          </a:prstGeom>
          <a:noFill/>
          <a:ln w="9525">
            <a:noFill/>
            <a:miter lim="800000"/>
            <a:headEnd/>
            <a:tailEnd/>
          </a:ln>
        </p:spPr>
        <p:txBody>
          <a:bodyPr>
            <a:spAutoFit/>
          </a:bodyPr>
          <a:lstStyle/>
          <a:p>
            <a:r>
              <a:rPr lang="en-US" altLang="ja-JP" sz="2000">
                <a:latin typeface="ＭＳ Ｐゴシック" charset="-128"/>
                <a:ea typeface="HGPｺﾞｼｯｸE" pitchFamily="50" charset="-128"/>
              </a:rPr>
              <a:t>(1)</a:t>
            </a:r>
            <a:r>
              <a:rPr lang="ja-JP" altLang="en-US" sz="2000">
                <a:latin typeface="ＭＳ Ｐゴシック" charset="-128"/>
                <a:ea typeface="HGPｺﾞｼｯｸE" pitchFamily="50" charset="-128"/>
              </a:rPr>
              <a:t>進歩性判断の基本的な考え方</a:t>
            </a:r>
            <a:endParaRPr lang="ja-JP" altLang="en-US" sz="2000" u="sng">
              <a:latin typeface="ＭＳ Ｐゴシック" charset="-128"/>
              <a:ea typeface="HGPｺﾞｼｯｸE" pitchFamily="50" charset="-128"/>
            </a:endParaRPr>
          </a:p>
          <a:p>
            <a:r>
              <a:rPr lang="ja-JP" altLang="en-US" sz="2000">
                <a:latin typeface="ＭＳ Ｐゴシック" charset="-128"/>
                <a:ea typeface="HGPｺﾞｼｯｸE" pitchFamily="50" charset="-128"/>
              </a:rPr>
              <a:t>①進歩性の判断は、本願発明の属する技術分野における</a:t>
            </a:r>
            <a:r>
              <a:rPr lang="ja-JP" altLang="en-US" sz="2000" u="sng">
                <a:latin typeface="ＭＳ Ｐゴシック" charset="-128"/>
                <a:ea typeface="HGPｺﾞｼｯｸE" pitchFamily="50" charset="-128"/>
              </a:rPr>
              <a:t>出願時の技術水準</a:t>
            </a:r>
            <a:r>
              <a:rPr lang="ja-JP" altLang="en-US" sz="2000">
                <a:latin typeface="ＭＳ Ｐゴシック" charset="-128"/>
                <a:ea typeface="HGPｺﾞｼｯｸE" pitchFamily="50" charset="-128"/>
              </a:rPr>
              <a:t>を的確に把握した上で、当業者であればどのようにするかを常に考慮して、</a:t>
            </a:r>
            <a:r>
              <a:rPr lang="ja-JP" altLang="en-US" sz="2000" u="sng">
                <a:latin typeface="ＭＳ Ｐゴシック" charset="-128"/>
                <a:ea typeface="HGPｺﾞｼｯｸE" pitchFamily="50" charset="-128"/>
              </a:rPr>
              <a:t>引用発明に基づいて当業者が請求項に係る発明に容易に想到できたことの論理づけができるか否か</a:t>
            </a:r>
            <a:r>
              <a:rPr lang="ja-JP" altLang="en-US" sz="2000">
                <a:latin typeface="ＭＳ Ｐゴシック" charset="-128"/>
                <a:ea typeface="HGPｺﾞｼｯｸE" pitchFamily="50" charset="-128"/>
              </a:rPr>
              <a:t>により行う。</a:t>
            </a:r>
          </a:p>
          <a:p>
            <a:endParaRPr lang="ja-JP" altLang="en-US" sz="2000">
              <a:latin typeface="ＭＳ Ｐゴシック" charset="-128"/>
              <a:ea typeface="HGPｺﾞｼｯｸE" pitchFamily="50" charset="-128"/>
            </a:endParaRPr>
          </a:p>
          <a:p>
            <a:r>
              <a:rPr lang="ja-JP" altLang="en-US" sz="2000">
                <a:latin typeface="ＭＳ Ｐゴシック" charset="-128"/>
                <a:ea typeface="HGPｺﾞｼｯｸE" pitchFamily="50" charset="-128"/>
              </a:rPr>
              <a:t>②論理づけは、種々の観点、広範な観点から行うことが可能である。例えば、請求項に係る発明が、引用発明からの</a:t>
            </a:r>
            <a:r>
              <a:rPr lang="ja-JP" altLang="en-US" sz="2000" u="sng">
                <a:latin typeface="ＭＳ Ｐゴシック" charset="-128"/>
                <a:ea typeface="HGPｺﾞｼｯｸE" pitchFamily="50" charset="-128"/>
              </a:rPr>
              <a:t>最適材料の選択あるいは設計変更や単なる寄せ集め</a:t>
            </a:r>
            <a:r>
              <a:rPr lang="ja-JP" altLang="en-US" sz="2000">
                <a:latin typeface="ＭＳ Ｐゴシック" charset="-128"/>
                <a:ea typeface="HGPｺﾞｼｯｸE" pitchFamily="50" charset="-128"/>
              </a:rPr>
              <a:t>に該当するかどうか検討したり、あるいは、</a:t>
            </a:r>
            <a:r>
              <a:rPr lang="ja-JP" altLang="en-US" sz="2000" u="sng">
                <a:latin typeface="ＭＳ Ｐゴシック" charset="-128"/>
                <a:ea typeface="HGPｺﾞｼｯｸE" pitchFamily="50" charset="-128"/>
              </a:rPr>
              <a:t>引用発明の内容に“動機づけ”</a:t>
            </a:r>
            <a:r>
              <a:rPr lang="ja-JP" altLang="en-US" sz="2000">
                <a:latin typeface="ＭＳ Ｐゴシック" charset="-128"/>
                <a:ea typeface="HGPｺﾞｼｯｸE" pitchFamily="50" charset="-128"/>
              </a:rPr>
              <a:t>となり得るものがあるかどうかを検討する。また、引用発明と比較した有利な効果が明細書等の記載から明確に把握される場合には、進歩性の存在を肯定的に推認するのに役立つ事実として、これを参酌する。</a:t>
            </a:r>
          </a:p>
          <a:p>
            <a:r>
              <a:rPr lang="ja-JP" altLang="en-US" sz="2000">
                <a:latin typeface="ＭＳ Ｐゴシック" charset="-128"/>
                <a:ea typeface="HGPｺﾞｼｯｸE" pitchFamily="50" charset="-128"/>
              </a:rPr>
              <a:t>　その結果、</a:t>
            </a:r>
            <a:r>
              <a:rPr lang="ja-JP" altLang="en-US" sz="2000" u="sng">
                <a:latin typeface="ＭＳ Ｐゴシック" charset="-128"/>
                <a:ea typeface="HGPｺﾞｼｯｸE" pitchFamily="50" charset="-128"/>
              </a:rPr>
              <a:t>論理づけができた場合は請求項に係る発明の進歩性は否定され、論理づけができない場合は進歩性は否定されない</a:t>
            </a:r>
            <a:r>
              <a:rPr lang="ja-JP" altLang="en-US" sz="2000">
                <a:latin typeface="ＭＳ Ｐゴシック" charset="-128"/>
                <a:ea typeface="HGPｺﾞｼｯｸE" pitchFamily="50" charset="-128"/>
              </a:rPr>
              <a:t>。</a:t>
            </a:r>
            <a:endParaRPr lang="en-US" altLang="ja-JP" sz="2000">
              <a:latin typeface="ＭＳ Ｐゴシック" charset="-128"/>
              <a:ea typeface="HGPｺﾞｼｯｸE" pitchFamily="50" charset="-128"/>
            </a:endParaRPr>
          </a:p>
          <a:p>
            <a:endParaRPr lang="ja-JP" altLang="en-US" sz="2000">
              <a:latin typeface="ＭＳ Ｐゴシック" charset="-128"/>
              <a:ea typeface="HGPｺﾞｼｯｸE" pitchFamily="50" charset="-128"/>
            </a:endParaRPr>
          </a:p>
        </p:txBody>
      </p:sp>
      <p:sp>
        <p:nvSpPr>
          <p:cNvPr id="28674" name="タイトル 1"/>
          <p:cNvSpPr>
            <a:spLocks noGrp="1"/>
          </p:cNvSpPr>
          <p:nvPr>
            <p:ph type="title"/>
          </p:nvPr>
        </p:nvSpPr>
        <p:spPr>
          <a:xfrm>
            <a:off x="431800" y="2159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28675" name="テキスト ボックス 1"/>
          <p:cNvSpPr txBox="1">
            <a:spLocks noChangeArrowheads="1"/>
          </p:cNvSpPr>
          <p:nvPr/>
        </p:nvSpPr>
        <p:spPr bwMode="auto">
          <a:xfrm>
            <a:off x="6299200" y="6532563"/>
            <a:ext cx="2701925" cy="246062"/>
          </a:xfrm>
          <a:prstGeom prst="rect">
            <a:avLst/>
          </a:prstGeom>
          <a:noFill/>
          <a:ln w="9525">
            <a:noFill/>
            <a:miter lim="800000"/>
            <a:headEnd/>
            <a:tailEnd/>
          </a:ln>
        </p:spPr>
        <p:txBody>
          <a:bodyPr>
            <a:spAutoFit/>
          </a:bodyPr>
          <a:lstStyle/>
          <a:p>
            <a:r>
              <a:rPr lang="ja-JP" altLang="en-US" sz="1000">
                <a:latin typeface="Tw Cen MT" pitchFamily="34" charset="0"/>
                <a:ea typeface="HGPｺﾞｼｯｸE" pitchFamily="50" charset="-128"/>
              </a:rPr>
              <a:t>特許　実用新案　審査基準　特許庁より引用　</a:t>
            </a:r>
          </a:p>
        </p:txBody>
      </p:sp>
      <p:sp>
        <p:nvSpPr>
          <p:cNvPr id="28676"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8216DB10-E5ED-43AF-B059-D9FD5FDD1DBE}" type="slidenum">
              <a:rPr kumimoji="0" lang="en-US" altLang="ja-JP">
                <a:ea typeface="ＭＳ Ｐゴシック" charset="-128"/>
              </a:rPr>
              <a:pPr fontAlgn="base">
                <a:spcBef>
                  <a:spcPct val="0"/>
                </a:spcBef>
                <a:spcAft>
                  <a:spcPct val="0"/>
                </a:spcAft>
                <a:defRPr/>
              </a:pPr>
              <a:t>4</a:t>
            </a:fld>
            <a:endParaRPr kumimoji="0" lang="en-US" altLang="ja-JP">
              <a:ea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Rectangle 2"/>
          <p:cNvSpPr>
            <a:spLocks noChangeArrowheads="1"/>
          </p:cNvSpPr>
          <p:nvPr/>
        </p:nvSpPr>
        <p:spPr bwMode="auto">
          <a:xfrm>
            <a:off x="444500" y="1912938"/>
            <a:ext cx="8497888" cy="4054475"/>
          </a:xfrm>
          <a:prstGeom prst="rect">
            <a:avLst/>
          </a:prstGeom>
          <a:noFill/>
          <a:ln w="9525">
            <a:noFill/>
            <a:miter lim="800000"/>
            <a:headEnd/>
            <a:tailEnd/>
          </a:ln>
        </p:spPr>
        <p:txBody>
          <a:bodyPr>
            <a:spAutoFit/>
          </a:bodyPr>
          <a:lstStyle/>
          <a:p>
            <a:r>
              <a:rPr lang="en-US" altLang="ja-JP" sz="2000" u="sng">
                <a:latin typeface="Times New Roman" pitchFamily="18" charset="0"/>
                <a:ea typeface="HGPｺﾞｼｯｸE" pitchFamily="50" charset="-128"/>
              </a:rPr>
              <a:t>(2)</a:t>
            </a:r>
            <a:r>
              <a:rPr lang="ja-JP" altLang="en-US" sz="2000" u="sng">
                <a:latin typeface="Times New Roman" pitchFamily="18" charset="0"/>
                <a:ea typeface="HGPｺﾞｼｯｸE" pitchFamily="50" charset="-128"/>
              </a:rPr>
              <a:t>動機づけとなり得るもの（→必ずしも動機づけができるとは限らない）</a:t>
            </a:r>
          </a:p>
          <a:p>
            <a:endParaRPr lang="ja-JP" altLang="en-US" sz="2000">
              <a:latin typeface="Times New Roman" pitchFamily="18" charset="0"/>
              <a:ea typeface="HGPｺﾞｼｯｸE" pitchFamily="50" charset="-128"/>
            </a:endParaRPr>
          </a:p>
          <a:p>
            <a:r>
              <a:rPr lang="ja-JP" altLang="en-US" sz="2000">
                <a:latin typeface="Times New Roman" pitchFamily="18" charset="0"/>
                <a:ea typeface="HGPｺﾞｼｯｸE" pitchFamily="50" charset="-128"/>
              </a:rPr>
              <a:t>○</a:t>
            </a:r>
            <a:r>
              <a:rPr lang="ja-JP" altLang="en-US" sz="2000" u="sng">
                <a:latin typeface="Times New Roman" pitchFamily="18" charset="0"/>
                <a:ea typeface="HGPｺﾞｼｯｸE" pitchFamily="50" charset="-128"/>
              </a:rPr>
              <a:t>技術分野の関連性</a:t>
            </a:r>
          </a:p>
          <a:p>
            <a:r>
              <a:rPr lang="ja-JP" altLang="en-US" sz="2000">
                <a:latin typeface="Times New Roman" pitchFamily="18" charset="0"/>
                <a:ea typeface="HGPｺﾞｼｯｸE" pitchFamily="50" charset="-128"/>
              </a:rPr>
              <a:t>　</a:t>
            </a:r>
          </a:p>
          <a:p>
            <a:r>
              <a:rPr lang="ja-JP" altLang="en-US" sz="2000">
                <a:latin typeface="Times New Roman" pitchFamily="18" charset="0"/>
                <a:ea typeface="HGPｺﾞｼｯｸE" pitchFamily="50" charset="-128"/>
              </a:rPr>
              <a:t>○</a:t>
            </a:r>
            <a:r>
              <a:rPr lang="ja-JP" altLang="en-US" sz="2000" u="sng">
                <a:latin typeface="Times New Roman" pitchFamily="18" charset="0"/>
                <a:ea typeface="HGPｺﾞｼｯｸE" pitchFamily="50" charset="-128"/>
              </a:rPr>
              <a:t>課題の共通性</a:t>
            </a:r>
          </a:p>
          <a:p>
            <a:r>
              <a:rPr lang="ja-JP" altLang="en-US" sz="2000">
                <a:latin typeface="Times New Roman" pitchFamily="18" charset="0"/>
                <a:ea typeface="HGPｺﾞｼｯｸE" pitchFamily="50" charset="-128"/>
              </a:rPr>
              <a:t>　</a:t>
            </a:r>
          </a:p>
          <a:p>
            <a:r>
              <a:rPr lang="ja-JP" altLang="en-US" sz="2000">
                <a:latin typeface="Times New Roman" pitchFamily="18" charset="0"/>
                <a:ea typeface="HGPｺﾞｼｯｸE" pitchFamily="50" charset="-128"/>
              </a:rPr>
              <a:t>○</a:t>
            </a:r>
            <a:r>
              <a:rPr lang="ja-JP" altLang="en-US" sz="2000" u="sng">
                <a:latin typeface="Times New Roman" pitchFamily="18" charset="0"/>
                <a:ea typeface="HGPｺﾞｼｯｸE" pitchFamily="50" charset="-128"/>
              </a:rPr>
              <a:t>作用、機能の共通性</a:t>
            </a:r>
          </a:p>
          <a:p>
            <a:r>
              <a:rPr lang="ja-JP" altLang="en-US" sz="2000">
                <a:latin typeface="Times New Roman" pitchFamily="18" charset="0"/>
                <a:ea typeface="HGPｺﾞｼｯｸE" pitchFamily="50" charset="-128"/>
              </a:rPr>
              <a:t>　</a:t>
            </a:r>
          </a:p>
          <a:p>
            <a:r>
              <a:rPr lang="ja-JP" altLang="en-US" sz="2000">
                <a:latin typeface="Times New Roman" pitchFamily="18" charset="0"/>
                <a:ea typeface="HGPｺﾞｼｯｸE" pitchFamily="50" charset="-128"/>
              </a:rPr>
              <a:t>○</a:t>
            </a:r>
            <a:r>
              <a:rPr lang="ja-JP" altLang="en-US" sz="2000" u="sng">
                <a:latin typeface="Times New Roman" pitchFamily="18" charset="0"/>
                <a:ea typeface="HGPｺﾞｼｯｸE" pitchFamily="50" charset="-128"/>
              </a:rPr>
              <a:t>引用発明の内容中の示唆</a:t>
            </a:r>
          </a:p>
          <a:p>
            <a:endParaRPr lang="ja-JP" altLang="en-US" sz="2000" u="sng">
              <a:latin typeface="Times New Roman" pitchFamily="18" charset="0"/>
              <a:ea typeface="HGPｺﾞｼｯｸE" pitchFamily="50" charset="-128"/>
            </a:endParaRPr>
          </a:p>
          <a:p>
            <a:r>
              <a:rPr lang="ja-JP" altLang="en-US" sz="2000" u="sng">
                <a:latin typeface="Times New Roman" pitchFamily="18" charset="0"/>
                <a:ea typeface="HGPｺﾞｼｯｸE" pitchFamily="50" charset="-128"/>
              </a:rPr>
              <a:t>→多くの場合、</a:t>
            </a:r>
            <a:r>
              <a:rPr lang="ja-JP" altLang="en-US" sz="2000" u="sng">
                <a:latin typeface="Tw Cen MT" pitchFamily="34" charset="0"/>
                <a:ea typeface="HGPｺﾞｼｯｸE" pitchFamily="50" charset="-128"/>
              </a:rPr>
              <a:t>技術分野が関連してると同時に課題が共通、あるいは、作用・機能が共通している場合に動機付けが行われることが多い。</a:t>
            </a:r>
            <a:endParaRPr lang="ja-JP" altLang="en-US" sz="2000" u="sng">
              <a:latin typeface="Times New Roman" pitchFamily="18" charset="0"/>
              <a:ea typeface="HGPｺﾞｼｯｸE" pitchFamily="50" charset="-128"/>
            </a:endParaRPr>
          </a:p>
          <a:p>
            <a:r>
              <a:rPr lang="ja-JP" altLang="en-US" sz="2000">
                <a:latin typeface="Times New Roman" pitchFamily="18" charset="0"/>
                <a:ea typeface="HGPｺﾞｼｯｸE" pitchFamily="50" charset="-128"/>
              </a:rPr>
              <a:t>　</a:t>
            </a:r>
          </a:p>
        </p:txBody>
      </p:sp>
      <p:sp>
        <p:nvSpPr>
          <p:cNvPr id="30722"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30723"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22998874-4FEC-4C19-97F0-D2BB044009F1}" type="slidenum">
              <a:rPr kumimoji="0" lang="en-US" altLang="ja-JP">
                <a:ea typeface="ＭＳ Ｐゴシック" charset="-128"/>
              </a:rPr>
              <a:pPr fontAlgn="base">
                <a:spcBef>
                  <a:spcPct val="0"/>
                </a:spcBef>
                <a:spcAft>
                  <a:spcPct val="0"/>
                </a:spcAft>
                <a:defRPr/>
              </a:pPr>
              <a:t>5</a:t>
            </a:fld>
            <a:endParaRPr kumimoji="0" lang="en-US" altLang="ja-JP">
              <a:ea typeface="ＭＳ Ｐゴシック"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6"/>
          <p:cNvSpPr txBox="1">
            <a:spLocks noChangeArrowheads="1"/>
          </p:cNvSpPr>
          <p:nvPr/>
        </p:nvSpPr>
        <p:spPr bwMode="auto">
          <a:xfrm>
            <a:off x="179388" y="2178050"/>
            <a:ext cx="8785225" cy="3409950"/>
          </a:xfrm>
          <a:prstGeom prst="rect">
            <a:avLst/>
          </a:prstGeom>
          <a:noFill/>
          <a:ln w="9525">
            <a:noFill/>
            <a:miter lim="800000"/>
            <a:headEnd/>
            <a:tailEnd/>
          </a:ln>
        </p:spPr>
        <p:txBody>
          <a:bodyPr>
            <a:spAutoFit/>
          </a:bodyPr>
          <a:lstStyle/>
          <a:p>
            <a:r>
              <a:rPr lang="en-US" altLang="ja-JP" sz="2000" u="sng">
                <a:latin typeface="ＭＳ Ｐゴシック" charset="-128"/>
                <a:ea typeface="HGPｺﾞｼｯｸE" pitchFamily="50" charset="-128"/>
              </a:rPr>
              <a:t>①</a:t>
            </a:r>
            <a:r>
              <a:rPr lang="ja-JP" altLang="en-US" sz="2000" u="sng">
                <a:latin typeface="ＭＳ Ｐゴシック" charset="-128"/>
                <a:ea typeface="HGPｺﾞｼｯｸE" pitchFamily="50" charset="-128"/>
              </a:rPr>
              <a:t>技術分野の関連性</a:t>
            </a:r>
          </a:p>
          <a:p>
            <a:r>
              <a:rPr lang="ja-JP" altLang="en-US" sz="2000">
                <a:latin typeface="ＭＳ Ｐゴシック" charset="-128"/>
                <a:ea typeface="HGPｺﾞｼｯｸE" pitchFamily="50" charset="-128"/>
              </a:rPr>
              <a:t>　発明の課題解決のために、関連する技術分野の技術手段の適用を試みることは、当業者の通常の創作能力の発揮である。例えば、</a:t>
            </a:r>
            <a:r>
              <a:rPr lang="ja-JP" altLang="en-US" sz="2000" u="sng">
                <a:latin typeface="ＭＳ Ｐゴシック" charset="-128"/>
                <a:ea typeface="HGPｺﾞｼｯｸE" pitchFamily="50" charset="-128"/>
              </a:rPr>
              <a:t>関連する技術分野に置換可能なあるいは付加可能な技術手段</a:t>
            </a:r>
            <a:r>
              <a:rPr lang="ja-JP" altLang="en-US" sz="2000">
                <a:latin typeface="ＭＳ Ｐゴシック" charset="-128"/>
                <a:ea typeface="HGPｺﾞｼｯｸE" pitchFamily="50" charset="-128"/>
              </a:rPr>
              <a:t>があるときは、当業者が請求項に係る発明に導かれたことの有力な根拠となる。</a:t>
            </a:r>
          </a:p>
          <a:p>
            <a:endParaRPr lang="ja-JP" altLang="en-US" sz="2000">
              <a:latin typeface="ＭＳ Ｐゴシック" charset="-128"/>
              <a:ea typeface="HGPｺﾞｼｯｸE" pitchFamily="50" charset="-128"/>
            </a:endParaRPr>
          </a:p>
          <a:p>
            <a:r>
              <a:rPr lang="ja-JP" altLang="en-US" sz="1400">
                <a:latin typeface="ＭＳ Ｐゴシック" charset="-128"/>
                <a:ea typeface="HGPｺﾞｼｯｸE" pitchFamily="50" charset="-128"/>
              </a:rPr>
              <a:t>例</a:t>
            </a:r>
            <a:r>
              <a:rPr lang="en-US" altLang="ja-JP" sz="1400">
                <a:latin typeface="ＭＳ Ｐゴシック" charset="-128"/>
                <a:ea typeface="HGPｺﾞｼｯｸE" pitchFamily="50" charset="-128"/>
              </a:rPr>
              <a:t>1</a:t>
            </a:r>
            <a:r>
              <a:rPr lang="ja-JP" altLang="en-US" sz="1400">
                <a:latin typeface="ＭＳ Ｐゴシック" charset="-128"/>
                <a:ea typeface="HGPｺﾞｼｯｸE" pitchFamily="50" charset="-128"/>
              </a:rPr>
              <a:t>：引用発明の打止解除装置はパチンコゲーム機に関するものであるが、これを、同じ遊技ゲーム機であり、計数対象がパチンコ玉かメダルかという差異はあるもののその所定数を計数してスロットマシンを停止する打止装置を有するスロットマシンに転用することは、容易に着想し得るものであると認められる。</a:t>
            </a:r>
            <a:r>
              <a:rPr lang="ja-JP" altLang="en-US" sz="1400" u="sng">
                <a:latin typeface="ＭＳ Ｐゴシック" charset="-128"/>
                <a:ea typeface="HGPｺﾞｼｯｸE" pitchFamily="50" charset="-128"/>
              </a:rPr>
              <a:t>技術の転用の容易性は、ある技術分野に属する当業者が技術開発を行うに当たり、技術的観点からみて類似する他の技術分野に属する技術を転用することを容易に着想することができるか否かの観点</a:t>
            </a:r>
            <a:r>
              <a:rPr lang="ja-JP" altLang="en-US" sz="1400">
                <a:latin typeface="ＭＳ Ｐゴシック" charset="-128"/>
                <a:ea typeface="HGPｺﾞｼｯｸE" pitchFamily="50" charset="-128"/>
              </a:rPr>
              <a:t>から判断されるべきところ、この観点からは、</a:t>
            </a:r>
            <a:r>
              <a:rPr lang="ja-JP" altLang="en-US" sz="1400" u="sng">
                <a:latin typeface="ＭＳ Ｐゴシック" charset="-128"/>
                <a:ea typeface="HGPｺﾞｼｯｸE" pitchFamily="50" charset="-128"/>
              </a:rPr>
              <a:t>パチンコゲーム機の技術をスロットマシンの技術に転用することは容易に着想できる</a:t>
            </a:r>
            <a:r>
              <a:rPr lang="ja-JP" altLang="en-US" sz="1400">
                <a:latin typeface="ＭＳ Ｐゴシック" charset="-128"/>
                <a:ea typeface="HGPｺﾞｼｯｸE" pitchFamily="50" charset="-128"/>
              </a:rPr>
              <a:t>ことと認められる。</a:t>
            </a:r>
          </a:p>
          <a:p>
            <a:endParaRPr lang="en-US" altLang="ja-JP" sz="1400">
              <a:latin typeface="ＭＳ Ｐゴシック" charset="-128"/>
              <a:ea typeface="HGPｺﾞｼｯｸE" pitchFamily="50" charset="-128"/>
            </a:endParaRPr>
          </a:p>
        </p:txBody>
      </p:sp>
      <p:sp>
        <p:nvSpPr>
          <p:cNvPr id="32770"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32771" name="テキスト ボックス 5"/>
          <p:cNvSpPr txBox="1">
            <a:spLocks noChangeArrowheads="1"/>
          </p:cNvSpPr>
          <p:nvPr/>
        </p:nvSpPr>
        <p:spPr bwMode="auto">
          <a:xfrm>
            <a:off x="6299200" y="6532563"/>
            <a:ext cx="2701925" cy="246062"/>
          </a:xfrm>
          <a:prstGeom prst="rect">
            <a:avLst/>
          </a:prstGeom>
          <a:noFill/>
          <a:ln w="9525">
            <a:noFill/>
            <a:miter lim="800000"/>
            <a:headEnd/>
            <a:tailEnd/>
          </a:ln>
        </p:spPr>
        <p:txBody>
          <a:bodyPr>
            <a:spAutoFit/>
          </a:bodyPr>
          <a:lstStyle/>
          <a:p>
            <a:r>
              <a:rPr lang="ja-JP" altLang="en-US" sz="1000">
                <a:latin typeface="Tw Cen MT" pitchFamily="34" charset="0"/>
                <a:ea typeface="HGPｺﾞｼｯｸE" pitchFamily="50" charset="-128"/>
              </a:rPr>
              <a:t>特許　実用新案　審査基準　特許庁より引用　</a:t>
            </a:r>
          </a:p>
        </p:txBody>
      </p:sp>
      <p:sp>
        <p:nvSpPr>
          <p:cNvPr id="32772"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AFA71056-CCCF-4963-A3CF-C7AC119EB733}" type="slidenum">
              <a:rPr kumimoji="0" lang="en-US" altLang="ja-JP">
                <a:ea typeface="ＭＳ Ｐゴシック" charset="-128"/>
              </a:rPr>
              <a:pPr fontAlgn="base">
                <a:spcBef>
                  <a:spcPct val="0"/>
                </a:spcBef>
                <a:spcAft>
                  <a:spcPct val="0"/>
                </a:spcAft>
                <a:defRPr/>
              </a:pPr>
              <a:t>6</a:t>
            </a:fld>
            <a:endParaRPr kumimoji="0" lang="en-US" altLang="ja-JP">
              <a:ea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グループ化 1"/>
          <p:cNvGrpSpPr>
            <a:grpSpLocks/>
          </p:cNvGrpSpPr>
          <p:nvPr/>
        </p:nvGrpSpPr>
        <p:grpSpPr bwMode="auto">
          <a:xfrm>
            <a:off x="574675" y="3538538"/>
            <a:ext cx="7993063" cy="2997200"/>
            <a:chOff x="611188" y="3141663"/>
            <a:chExt cx="7993062" cy="2997200"/>
          </a:xfrm>
        </p:grpSpPr>
        <p:sp>
          <p:nvSpPr>
            <p:cNvPr id="34822" name="Oval 5"/>
            <p:cNvSpPr>
              <a:spLocks noChangeArrowheads="1"/>
            </p:cNvSpPr>
            <p:nvPr/>
          </p:nvSpPr>
          <p:spPr bwMode="auto">
            <a:xfrm>
              <a:off x="1260475" y="4005263"/>
              <a:ext cx="576263" cy="576262"/>
            </a:xfrm>
            <a:prstGeom prst="ellipse">
              <a:avLst/>
            </a:prstGeom>
            <a:noFill/>
            <a:ln w="19050">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4823" name="Oval 6"/>
            <p:cNvSpPr>
              <a:spLocks noChangeArrowheads="1"/>
            </p:cNvSpPr>
            <p:nvPr/>
          </p:nvSpPr>
          <p:spPr bwMode="auto">
            <a:xfrm>
              <a:off x="684213" y="4149725"/>
              <a:ext cx="576262" cy="576263"/>
            </a:xfrm>
            <a:prstGeom prst="ellipse">
              <a:avLst/>
            </a:prstGeom>
            <a:noFill/>
            <a:ln w="19050">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4824" name="Oval 7"/>
            <p:cNvSpPr>
              <a:spLocks noChangeArrowheads="1"/>
            </p:cNvSpPr>
            <p:nvPr/>
          </p:nvSpPr>
          <p:spPr bwMode="auto">
            <a:xfrm>
              <a:off x="1117600" y="4581525"/>
              <a:ext cx="1008063" cy="1008063"/>
            </a:xfrm>
            <a:prstGeom prst="ellipse">
              <a:avLst/>
            </a:prstGeom>
            <a:noFill/>
            <a:ln w="19050">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4825" name="Line 8"/>
            <p:cNvSpPr>
              <a:spLocks noChangeShapeType="1"/>
            </p:cNvSpPr>
            <p:nvPr/>
          </p:nvSpPr>
          <p:spPr bwMode="auto">
            <a:xfrm>
              <a:off x="901700" y="5589588"/>
              <a:ext cx="1439863" cy="0"/>
            </a:xfrm>
            <a:prstGeom prst="line">
              <a:avLst/>
            </a:prstGeom>
            <a:noFill/>
            <a:ln w="19050">
              <a:solidFill>
                <a:schemeClr val="tx1"/>
              </a:solidFill>
              <a:round/>
              <a:headEnd/>
              <a:tailEnd/>
            </a:ln>
          </p:spPr>
          <p:txBody>
            <a:bodyPr/>
            <a:lstStyle/>
            <a:p>
              <a:endParaRPr lang="ja-JP" altLang="en-US"/>
            </a:p>
          </p:txBody>
        </p:sp>
        <p:sp>
          <p:nvSpPr>
            <p:cNvPr id="34826" name="Line 9"/>
            <p:cNvSpPr>
              <a:spLocks noChangeShapeType="1"/>
            </p:cNvSpPr>
            <p:nvPr/>
          </p:nvSpPr>
          <p:spPr bwMode="auto">
            <a:xfrm>
              <a:off x="1117600" y="3717925"/>
              <a:ext cx="71438" cy="503238"/>
            </a:xfrm>
            <a:prstGeom prst="line">
              <a:avLst/>
            </a:prstGeom>
            <a:noFill/>
            <a:ln w="19050">
              <a:solidFill>
                <a:schemeClr val="tx1"/>
              </a:solidFill>
              <a:round/>
              <a:headEnd/>
              <a:tailEnd/>
            </a:ln>
          </p:spPr>
          <p:txBody>
            <a:bodyPr/>
            <a:lstStyle/>
            <a:p>
              <a:endParaRPr lang="ja-JP" altLang="en-US"/>
            </a:p>
          </p:txBody>
        </p:sp>
        <p:sp>
          <p:nvSpPr>
            <p:cNvPr id="34827" name="Line 10"/>
            <p:cNvSpPr>
              <a:spLocks noChangeShapeType="1"/>
            </p:cNvSpPr>
            <p:nvPr/>
          </p:nvSpPr>
          <p:spPr bwMode="auto">
            <a:xfrm>
              <a:off x="1189038" y="3717925"/>
              <a:ext cx="71437" cy="503238"/>
            </a:xfrm>
            <a:prstGeom prst="line">
              <a:avLst/>
            </a:prstGeom>
            <a:noFill/>
            <a:ln w="19050">
              <a:solidFill>
                <a:schemeClr val="tx1"/>
              </a:solidFill>
              <a:round/>
              <a:headEnd/>
              <a:tailEnd/>
            </a:ln>
          </p:spPr>
          <p:txBody>
            <a:bodyPr/>
            <a:lstStyle/>
            <a:p>
              <a:endParaRPr lang="ja-JP" altLang="en-US"/>
            </a:p>
          </p:txBody>
        </p:sp>
        <p:sp>
          <p:nvSpPr>
            <p:cNvPr id="34828" name="Rectangle 11"/>
            <p:cNvSpPr>
              <a:spLocks noChangeArrowheads="1"/>
            </p:cNvSpPr>
            <p:nvPr/>
          </p:nvSpPr>
          <p:spPr bwMode="auto">
            <a:xfrm>
              <a:off x="828675" y="3357563"/>
              <a:ext cx="504825" cy="360362"/>
            </a:xfrm>
            <a:prstGeom prst="rect">
              <a:avLst/>
            </a:prstGeom>
            <a:noFill/>
            <a:ln w="19050">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ポンプ</a:t>
              </a:r>
            </a:p>
          </p:txBody>
        </p:sp>
        <p:sp>
          <p:nvSpPr>
            <p:cNvPr id="34829" name="AutoShape 12"/>
            <p:cNvSpPr>
              <a:spLocks noChangeArrowheads="1"/>
            </p:cNvSpPr>
            <p:nvPr/>
          </p:nvSpPr>
          <p:spPr bwMode="auto">
            <a:xfrm rot="20493903" flipV="1">
              <a:off x="1073150" y="4087813"/>
              <a:ext cx="288925" cy="142875"/>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4830" name="AutoShape 13"/>
            <p:cNvSpPr>
              <a:spLocks noChangeArrowheads="1"/>
            </p:cNvSpPr>
            <p:nvPr/>
          </p:nvSpPr>
          <p:spPr bwMode="auto">
            <a:xfrm>
              <a:off x="1908175" y="3141663"/>
              <a:ext cx="1368425" cy="1584325"/>
            </a:xfrm>
            <a:prstGeom prst="wedgeRoundRectCallout">
              <a:avLst>
                <a:gd name="adj1" fmla="val -89444"/>
                <a:gd name="adj2" fmla="val -22644"/>
                <a:gd name="adj3" fmla="val 16667"/>
              </a:avLst>
            </a:prstGeom>
            <a:noFill/>
            <a:ln w="9525">
              <a:solidFill>
                <a:schemeClr val="tx1"/>
              </a:solidFill>
              <a:miter lim="800000"/>
              <a:headEnd/>
              <a:tailEnd/>
            </a:ln>
          </p:spPr>
          <p:txBody>
            <a:bodyPr/>
            <a:lstStyle/>
            <a:p>
              <a:r>
                <a:rPr lang="ja-JP" altLang="en-US" sz="1200">
                  <a:latin typeface="Tw Cen MT" pitchFamily="34" charset="0"/>
                  <a:ea typeface="HGPｺﾞｼｯｸE" pitchFamily="50" charset="-128"/>
                </a:rPr>
                <a:t>１台のポンプを正逆回転させることでインキを供給・回収</a:t>
              </a:r>
            </a:p>
            <a:p>
              <a:r>
                <a:rPr lang="en-US" altLang="ja-JP" sz="1200">
                  <a:latin typeface="Tw Cen MT" pitchFamily="34" charset="0"/>
                  <a:ea typeface="HGPｺﾞｼｯｸE" pitchFamily="50" charset="-128"/>
                </a:rPr>
                <a:t>【</a:t>
              </a:r>
              <a:r>
                <a:rPr lang="ja-JP" altLang="en-US" sz="1200">
                  <a:latin typeface="Tw Cen MT" pitchFamily="34" charset="0"/>
                  <a:ea typeface="HGPｺﾞｼｯｸE" pitchFamily="50" charset="-128"/>
                </a:rPr>
                <a:t>課題</a:t>
              </a:r>
              <a:r>
                <a:rPr lang="en-US" altLang="ja-JP" sz="1200">
                  <a:latin typeface="Tw Cen MT" pitchFamily="34" charset="0"/>
                  <a:ea typeface="HGPｺﾞｼｯｸE" pitchFamily="50" charset="-128"/>
                </a:rPr>
                <a:t>】</a:t>
              </a:r>
              <a:r>
                <a:rPr lang="ja-JP" altLang="en-US" sz="1200">
                  <a:latin typeface="Tw Cen MT" pitchFamily="34" charset="0"/>
                  <a:ea typeface="HGPｺﾞｼｯｸE" pitchFamily="50" charset="-128"/>
                </a:rPr>
                <a:t>オーダ変更の際の貯留部のインクの迅速な回収</a:t>
              </a:r>
            </a:p>
          </p:txBody>
        </p:sp>
        <p:sp>
          <p:nvSpPr>
            <p:cNvPr id="34831" name="Oval 14"/>
            <p:cNvSpPr>
              <a:spLocks noChangeArrowheads="1"/>
            </p:cNvSpPr>
            <p:nvPr/>
          </p:nvSpPr>
          <p:spPr bwMode="auto">
            <a:xfrm>
              <a:off x="4283075" y="4005263"/>
              <a:ext cx="576263" cy="576262"/>
            </a:xfrm>
            <a:prstGeom prst="ellipse">
              <a:avLst/>
            </a:prstGeom>
            <a:noFill/>
            <a:ln w="19050">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4832" name="Oval 15"/>
            <p:cNvSpPr>
              <a:spLocks noChangeArrowheads="1"/>
            </p:cNvSpPr>
            <p:nvPr/>
          </p:nvSpPr>
          <p:spPr bwMode="auto">
            <a:xfrm>
              <a:off x="3706813" y="4149725"/>
              <a:ext cx="576262" cy="576263"/>
            </a:xfrm>
            <a:prstGeom prst="ellipse">
              <a:avLst/>
            </a:prstGeom>
            <a:noFill/>
            <a:ln w="19050">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4833" name="Oval 16"/>
            <p:cNvSpPr>
              <a:spLocks noChangeArrowheads="1"/>
            </p:cNvSpPr>
            <p:nvPr/>
          </p:nvSpPr>
          <p:spPr bwMode="auto">
            <a:xfrm>
              <a:off x="4140200" y="4581525"/>
              <a:ext cx="1008063" cy="1008063"/>
            </a:xfrm>
            <a:prstGeom prst="ellipse">
              <a:avLst/>
            </a:prstGeom>
            <a:noFill/>
            <a:ln w="19050">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4834" name="Line 17"/>
            <p:cNvSpPr>
              <a:spLocks noChangeShapeType="1"/>
            </p:cNvSpPr>
            <p:nvPr/>
          </p:nvSpPr>
          <p:spPr bwMode="auto">
            <a:xfrm>
              <a:off x="3924300" y="5589588"/>
              <a:ext cx="1439863" cy="0"/>
            </a:xfrm>
            <a:prstGeom prst="line">
              <a:avLst/>
            </a:prstGeom>
            <a:noFill/>
            <a:ln w="19050">
              <a:solidFill>
                <a:schemeClr val="tx1"/>
              </a:solidFill>
              <a:round/>
              <a:headEnd/>
              <a:tailEnd/>
            </a:ln>
          </p:spPr>
          <p:txBody>
            <a:bodyPr/>
            <a:lstStyle/>
            <a:p>
              <a:endParaRPr lang="ja-JP" altLang="en-US"/>
            </a:p>
          </p:txBody>
        </p:sp>
        <p:sp>
          <p:nvSpPr>
            <p:cNvPr id="34835" name="Line 18"/>
            <p:cNvSpPr>
              <a:spLocks noChangeShapeType="1"/>
            </p:cNvSpPr>
            <p:nvPr/>
          </p:nvSpPr>
          <p:spPr bwMode="auto">
            <a:xfrm>
              <a:off x="4140200" y="3717925"/>
              <a:ext cx="71438" cy="503238"/>
            </a:xfrm>
            <a:prstGeom prst="line">
              <a:avLst/>
            </a:prstGeom>
            <a:noFill/>
            <a:ln w="19050">
              <a:solidFill>
                <a:schemeClr val="tx1"/>
              </a:solidFill>
              <a:round/>
              <a:headEnd/>
              <a:tailEnd/>
            </a:ln>
          </p:spPr>
          <p:txBody>
            <a:bodyPr/>
            <a:lstStyle/>
            <a:p>
              <a:endParaRPr lang="ja-JP" altLang="en-US"/>
            </a:p>
          </p:txBody>
        </p:sp>
        <p:sp>
          <p:nvSpPr>
            <p:cNvPr id="34836" name="Line 19"/>
            <p:cNvSpPr>
              <a:spLocks noChangeShapeType="1"/>
            </p:cNvSpPr>
            <p:nvPr/>
          </p:nvSpPr>
          <p:spPr bwMode="auto">
            <a:xfrm>
              <a:off x="4211638" y="3717925"/>
              <a:ext cx="71437" cy="503238"/>
            </a:xfrm>
            <a:prstGeom prst="line">
              <a:avLst/>
            </a:prstGeom>
            <a:noFill/>
            <a:ln w="19050">
              <a:solidFill>
                <a:schemeClr val="tx1"/>
              </a:solidFill>
              <a:round/>
              <a:headEnd/>
              <a:tailEnd/>
            </a:ln>
          </p:spPr>
          <p:txBody>
            <a:bodyPr/>
            <a:lstStyle/>
            <a:p>
              <a:endParaRPr lang="ja-JP" altLang="en-US"/>
            </a:p>
          </p:txBody>
        </p:sp>
        <p:sp>
          <p:nvSpPr>
            <p:cNvPr id="34837" name="Rectangle 20"/>
            <p:cNvSpPr>
              <a:spLocks noChangeArrowheads="1"/>
            </p:cNvSpPr>
            <p:nvPr/>
          </p:nvSpPr>
          <p:spPr bwMode="auto">
            <a:xfrm>
              <a:off x="3851275" y="3357563"/>
              <a:ext cx="504825" cy="360362"/>
            </a:xfrm>
            <a:prstGeom prst="rect">
              <a:avLst/>
            </a:prstGeom>
            <a:noFill/>
            <a:ln w="19050">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ポンプ</a:t>
              </a:r>
            </a:p>
          </p:txBody>
        </p:sp>
        <p:sp>
          <p:nvSpPr>
            <p:cNvPr id="34838" name="AutoShape 21"/>
            <p:cNvSpPr>
              <a:spLocks noChangeArrowheads="1"/>
            </p:cNvSpPr>
            <p:nvPr/>
          </p:nvSpPr>
          <p:spPr bwMode="auto">
            <a:xfrm rot="20493903" flipV="1">
              <a:off x="4103688" y="4078288"/>
              <a:ext cx="331787" cy="206375"/>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4839" name="Rectangle 22"/>
            <p:cNvSpPr>
              <a:spLocks noChangeArrowheads="1"/>
            </p:cNvSpPr>
            <p:nvPr/>
          </p:nvSpPr>
          <p:spPr bwMode="auto">
            <a:xfrm>
              <a:off x="4500563" y="3357563"/>
              <a:ext cx="504825" cy="360362"/>
            </a:xfrm>
            <a:prstGeom prst="rect">
              <a:avLst/>
            </a:prstGeom>
            <a:noFill/>
            <a:ln w="19050">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ポンプ</a:t>
              </a:r>
            </a:p>
          </p:txBody>
        </p:sp>
        <p:sp>
          <p:nvSpPr>
            <p:cNvPr id="34840" name="Line 23"/>
            <p:cNvSpPr>
              <a:spLocks noChangeShapeType="1"/>
            </p:cNvSpPr>
            <p:nvPr/>
          </p:nvSpPr>
          <p:spPr bwMode="auto">
            <a:xfrm flipH="1">
              <a:off x="4356100" y="3717925"/>
              <a:ext cx="287338" cy="431800"/>
            </a:xfrm>
            <a:prstGeom prst="line">
              <a:avLst/>
            </a:prstGeom>
            <a:noFill/>
            <a:ln w="19050">
              <a:solidFill>
                <a:schemeClr val="tx1"/>
              </a:solidFill>
              <a:round/>
              <a:headEnd/>
              <a:tailEnd/>
            </a:ln>
          </p:spPr>
          <p:txBody>
            <a:bodyPr/>
            <a:lstStyle/>
            <a:p>
              <a:endParaRPr lang="ja-JP" altLang="en-US"/>
            </a:p>
          </p:txBody>
        </p:sp>
        <p:sp>
          <p:nvSpPr>
            <p:cNvPr id="34841" name="Line 24"/>
            <p:cNvSpPr>
              <a:spLocks noChangeShapeType="1"/>
            </p:cNvSpPr>
            <p:nvPr/>
          </p:nvSpPr>
          <p:spPr bwMode="auto">
            <a:xfrm flipH="1">
              <a:off x="4284663" y="3717925"/>
              <a:ext cx="287337" cy="431800"/>
            </a:xfrm>
            <a:prstGeom prst="line">
              <a:avLst/>
            </a:prstGeom>
            <a:noFill/>
            <a:ln w="19050">
              <a:solidFill>
                <a:schemeClr val="tx1"/>
              </a:solidFill>
              <a:round/>
              <a:headEnd/>
              <a:tailEnd/>
            </a:ln>
          </p:spPr>
          <p:txBody>
            <a:bodyPr/>
            <a:lstStyle/>
            <a:p>
              <a:endParaRPr lang="ja-JP" altLang="en-US"/>
            </a:p>
          </p:txBody>
        </p:sp>
        <p:sp>
          <p:nvSpPr>
            <p:cNvPr id="34842" name="Line 25"/>
            <p:cNvSpPr>
              <a:spLocks noChangeShapeType="1"/>
            </p:cNvSpPr>
            <p:nvPr/>
          </p:nvSpPr>
          <p:spPr bwMode="auto">
            <a:xfrm>
              <a:off x="6588125" y="3717925"/>
              <a:ext cx="0" cy="504825"/>
            </a:xfrm>
            <a:prstGeom prst="line">
              <a:avLst/>
            </a:prstGeom>
            <a:noFill/>
            <a:ln w="19050">
              <a:solidFill>
                <a:schemeClr val="tx1"/>
              </a:solidFill>
              <a:round/>
              <a:headEnd/>
              <a:tailEnd/>
            </a:ln>
          </p:spPr>
          <p:txBody>
            <a:bodyPr/>
            <a:lstStyle/>
            <a:p>
              <a:endParaRPr lang="ja-JP" altLang="en-US"/>
            </a:p>
          </p:txBody>
        </p:sp>
        <p:sp>
          <p:nvSpPr>
            <p:cNvPr id="34843" name="Line 26"/>
            <p:cNvSpPr>
              <a:spLocks noChangeShapeType="1"/>
            </p:cNvSpPr>
            <p:nvPr/>
          </p:nvSpPr>
          <p:spPr bwMode="auto">
            <a:xfrm>
              <a:off x="6732588" y="3717925"/>
              <a:ext cx="0" cy="504825"/>
            </a:xfrm>
            <a:prstGeom prst="line">
              <a:avLst/>
            </a:prstGeom>
            <a:noFill/>
            <a:ln w="19050">
              <a:solidFill>
                <a:schemeClr val="tx1"/>
              </a:solidFill>
              <a:round/>
              <a:headEnd/>
              <a:tailEnd/>
            </a:ln>
          </p:spPr>
          <p:txBody>
            <a:bodyPr/>
            <a:lstStyle/>
            <a:p>
              <a:endParaRPr lang="ja-JP" altLang="en-US"/>
            </a:p>
          </p:txBody>
        </p:sp>
        <p:sp>
          <p:nvSpPr>
            <p:cNvPr id="34844" name="Rectangle 27"/>
            <p:cNvSpPr>
              <a:spLocks noChangeArrowheads="1"/>
            </p:cNvSpPr>
            <p:nvPr/>
          </p:nvSpPr>
          <p:spPr bwMode="auto">
            <a:xfrm>
              <a:off x="6372225" y="3357563"/>
              <a:ext cx="504825" cy="360362"/>
            </a:xfrm>
            <a:prstGeom prst="rect">
              <a:avLst/>
            </a:prstGeom>
            <a:noFill/>
            <a:ln w="19050">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ポンプ</a:t>
              </a:r>
            </a:p>
          </p:txBody>
        </p:sp>
        <p:sp>
          <p:nvSpPr>
            <p:cNvPr id="34845" name="AutoShape 30"/>
            <p:cNvSpPr>
              <a:spLocks noChangeArrowheads="1"/>
            </p:cNvSpPr>
            <p:nvPr/>
          </p:nvSpPr>
          <p:spPr bwMode="auto">
            <a:xfrm>
              <a:off x="5292725" y="3933825"/>
              <a:ext cx="1079500" cy="1008063"/>
            </a:xfrm>
            <a:prstGeom prst="wedgeRoundRectCallout">
              <a:avLst>
                <a:gd name="adj1" fmla="val -101616"/>
                <a:gd name="adj2" fmla="val -57245"/>
                <a:gd name="adj3" fmla="val 16667"/>
              </a:avLst>
            </a:prstGeom>
            <a:noFill/>
            <a:ln w="9525">
              <a:solidFill>
                <a:schemeClr val="tx1"/>
              </a:solidFill>
              <a:miter lim="800000"/>
              <a:headEnd/>
              <a:tailEnd/>
            </a:ln>
          </p:spPr>
          <p:txBody>
            <a:bodyPr/>
            <a:lstStyle/>
            <a:p>
              <a:r>
                <a:rPr lang="ja-JP" altLang="en-US" sz="1200">
                  <a:latin typeface="Tw Cen MT" pitchFamily="34" charset="0"/>
                  <a:ea typeface="HGPｺﾞｼｯｸE" pitchFamily="50" charset="-128"/>
                </a:rPr>
                <a:t>２台のポンプにより、インキを供給、回収</a:t>
              </a:r>
            </a:p>
          </p:txBody>
        </p:sp>
        <p:sp>
          <p:nvSpPr>
            <p:cNvPr id="34846" name="AutoShape 31"/>
            <p:cNvSpPr>
              <a:spLocks noChangeArrowheads="1"/>
            </p:cNvSpPr>
            <p:nvPr/>
          </p:nvSpPr>
          <p:spPr bwMode="auto">
            <a:xfrm>
              <a:off x="7308850" y="3789363"/>
              <a:ext cx="1295400" cy="1152525"/>
            </a:xfrm>
            <a:prstGeom prst="wedgeRoundRectCallout">
              <a:avLst>
                <a:gd name="adj1" fmla="val -76347"/>
                <a:gd name="adj2" fmla="val -56338"/>
                <a:gd name="adj3" fmla="val 16667"/>
              </a:avLst>
            </a:prstGeom>
            <a:noFill/>
            <a:ln w="9525">
              <a:solidFill>
                <a:schemeClr val="tx1"/>
              </a:solidFill>
              <a:miter lim="800000"/>
              <a:headEnd/>
              <a:tailEnd/>
            </a:ln>
          </p:spPr>
          <p:txBody>
            <a:bodyPr/>
            <a:lstStyle/>
            <a:p>
              <a:r>
                <a:rPr lang="ja-JP" altLang="en-US" sz="1200">
                  <a:latin typeface="Tw Cen MT" pitchFamily="34" charset="0"/>
                  <a:ea typeface="HGPｺﾞｼｯｸE" pitchFamily="50" charset="-128"/>
                </a:rPr>
                <a:t>ポンプの１台のモータを正逆回転させ、インキを供給、漏出防止（逆転時）</a:t>
              </a:r>
            </a:p>
          </p:txBody>
        </p:sp>
        <p:sp>
          <p:nvSpPr>
            <p:cNvPr id="34847" name="AutoShape 32"/>
            <p:cNvSpPr>
              <a:spLocks noChangeArrowheads="1"/>
            </p:cNvSpPr>
            <p:nvPr/>
          </p:nvSpPr>
          <p:spPr bwMode="auto">
            <a:xfrm>
              <a:off x="611188" y="5734050"/>
              <a:ext cx="1223962" cy="404813"/>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本願</a:t>
              </a:r>
            </a:p>
          </p:txBody>
        </p:sp>
        <p:sp>
          <p:nvSpPr>
            <p:cNvPr id="34848" name="AutoShape 33"/>
            <p:cNvSpPr>
              <a:spLocks noChangeArrowheads="1"/>
            </p:cNvSpPr>
            <p:nvPr/>
          </p:nvSpPr>
          <p:spPr bwMode="auto">
            <a:xfrm>
              <a:off x="3924300" y="5734050"/>
              <a:ext cx="1223963" cy="404813"/>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引用発明１</a:t>
              </a:r>
            </a:p>
          </p:txBody>
        </p:sp>
        <p:sp>
          <p:nvSpPr>
            <p:cNvPr id="34849" name="AutoShape 34"/>
            <p:cNvSpPr>
              <a:spLocks noChangeArrowheads="1"/>
            </p:cNvSpPr>
            <p:nvPr/>
          </p:nvSpPr>
          <p:spPr bwMode="auto">
            <a:xfrm>
              <a:off x="6011863" y="5734050"/>
              <a:ext cx="1223962" cy="404813"/>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引用発明２</a:t>
              </a:r>
            </a:p>
          </p:txBody>
        </p:sp>
      </p:grpSp>
      <p:sp>
        <p:nvSpPr>
          <p:cNvPr id="34818" name="Text Box 37"/>
          <p:cNvSpPr txBox="1">
            <a:spLocks noChangeArrowheads="1"/>
          </p:cNvSpPr>
          <p:nvPr/>
        </p:nvSpPr>
        <p:spPr bwMode="auto">
          <a:xfrm>
            <a:off x="250825" y="1714500"/>
            <a:ext cx="8642350" cy="1368425"/>
          </a:xfrm>
          <a:prstGeom prst="rect">
            <a:avLst/>
          </a:prstGeom>
          <a:noFill/>
          <a:ln w="9525">
            <a:noFill/>
            <a:miter lim="800000"/>
            <a:headEnd/>
            <a:tailEnd/>
          </a:ln>
        </p:spPr>
        <p:txBody>
          <a:bodyPr>
            <a:spAutoFit/>
          </a:bodyPr>
          <a:lstStyle/>
          <a:p>
            <a:pPr>
              <a:spcBef>
                <a:spcPct val="50000"/>
              </a:spcBef>
            </a:pPr>
            <a:r>
              <a:rPr lang="ja-JP" altLang="en-US" sz="1400">
                <a:latin typeface="ＭＳ Ｐゴシック" charset="-128"/>
                <a:ea typeface="HGPｺﾞｼｯｸE" pitchFamily="50" charset="-128"/>
              </a:rPr>
              <a:t>例</a:t>
            </a:r>
            <a:r>
              <a:rPr lang="en-US" altLang="ja-JP" sz="1400">
                <a:latin typeface="ＭＳ Ｐゴシック" charset="-128"/>
                <a:ea typeface="HGPｺﾞｼｯｸE" pitchFamily="50" charset="-128"/>
              </a:rPr>
              <a:t>2</a:t>
            </a:r>
            <a:r>
              <a:rPr lang="ja-JP" altLang="en-US" sz="1400">
                <a:latin typeface="ＭＳ Ｐゴシック" charset="-128"/>
                <a:ea typeface="HGPｺﾞｼｯｸE" pitchFamily="50" charset="-128"/>
              </a:rPr>
              <a:t>：引用発明</a:t>
            </a:r>
            <a:r>
              <a:rPr lang="en-US" altLang="ja-JP" sz="1400">
                <a:latin typeface="ＭＳ Ｐゴシック" charset="-128"/>
                <a:ea typeface="HGPｺﾞｼｯｸE" pitchFamily="50" charset="-128"/>
              </a:rPr>
              <a:t>1</a:t>
            </a:r>
            <a:r>
              <a:rPr lang="ja-JP" altLang="en-US" sz="1400">
                <a:latin typeface="ＭＳ Ｐゴシック" charset="-128"/>
                <a:ea typeface="HGPｺﾞｼｯｸE" pitchFamily="50" charset="-128"/>
              </a:rPr>
              <a:t>は段ボール紙印刷機における印刷インク回収装置に関するものであり、引用発明</a:t>
            </a:r>
            <a:r>
              <a:rPr lang="en-US" altLang="ja-JP" sz="1400">
                <a:latin typeface="ＭＳ Ｐゴシック" charset="-128"/>
                <a:ea typeface="HGPｺﾞｼｯｸE" pitchFamily="50" charset="-128"/>
              </a:rPr>
              <a:t>2</a:t>
            </a:r>
            <a:r>
              <a:rPr lang="ja-JP" altLang="en-US" sz="1400">
                <a:latin typeface="ＭＳ Ｐゴシック" charset="-128"/>
                <a:ea typeface="HGPｺﾞｼｯｸE" pitchFamily="50" charset="-128"/>
              </a:rPr>
              <a:t>は印刷インキ等の高粘性液を供給する装置に関するものであるから、</a:t>
            </a:r>
            <a:r>
              <a:rPr lang="ja-JP" altLang="en-US" sz="1400" u="sng">
                <a:latin typeface="ＭＳ Ｐゴシック" charset="-128"/>
                <a:ea typeface="HGPｺﾞｼｯｸE" pitchFamily="50" charset="-128"/>
              </a:rPr>
              <a:t>両者が同一の技術分野に属する</a:t>
            </a:r>
            <a:r>
              <a:rPr lang="ja-JP" altLang="en-US" sz="1400">
                <a:latin typeface="ＭＳ Ｐゴシック" charset="-128"/>
                <a:ea typeface="HGPｺﾞｼｯｸE" pitchFamily="50" charset="-128"/>
              </a:rPr>
              <a:t>ことは明らかである。そして、前記の相違点の判断において</a:t>
            </a:r>
            <a:r>
              <a:rPr lang="ja-JP" altLang="en-US" sz="1400" u="sng">
                <a:latin typeface="ＭＳ Ｐゴシック" charset="-128"/>
                <a:ea typeface="HGPｺﾞｼｯｸE" pitchFamily="50" charset="-128"/>
              </a:rPr>
              <a:t>引用発明</a:t>
            </a:r>
            <a:r>
              <a:rPr lang="en-US" altLang="ja-JP" sz="1400" u="sng">
                <a:latin typeface="ＭＳ Ｐゴシック" charset="-128"/>
                <a:ea typeface="HGPｺﾞｼｯｸE" pitchFamily="50" charset="-128"/>
              </a:rPr>
              <a:t>2</a:t>
            </a:r>
            <a:r>
              <a:rPr lang="ja-JP" altLang="en-US" sz="1400" u="sng">
                <a:latin typeface="ＭＳ Ｐゴシック" charset="-128"/>
                <a:ea typeface="HGPｺﾞｼｯｸE" pitchFamily="50" charset="-128"/>
              </a:rPr>
              <a:t>から援用すべきものは</a:t>
            </a:r>
            <a:r>
              <a:rPr lang="ja-JP" altLang="en-US" sz="1400">
                <a:latin typeface="ＭＳ Ｐゴシック" charset="-128"/>
                <a:ea typeface="HGPｺﾞｼｯｸE" pitchFamily="50" charset="-128"/>
              </a:rPr>
              <a:t>、</a:t>
            </a:r>
            <a:r>
              <a:rPr lang="ja-JP" altLang="en-US" sz="1400" u="sng">
                <a:latin typeface="ＭＳ Ｐゴシック" charset="-128"/>
                <a:ea typeface="HGPｺﾞｼｯｸE" pitchFamily="50" charset="-128"/>
              </a:rPr>
              <a:t>移送ポンプの駆動モータを逆転制御回路に連設することによって移送ポンプを正転・逆転に切り換えられる吐出・吸引ポンプに構成するという、極めて基礎的な技術手段</a:t>
            </a:r>
            <a:r>
              <a:rPr lang="ja-JP" altLang="en-US" sz="1400">
                <a:latin typeface="ＭＳ Ｐゴシック" charset="-128"/>
                <a:ea typeface="HGPｺﾞｼｯｸE" pitchFamily="50" charset="-128"/>
              </a:rPr>
              <a:t>にすぎないから、</a:t>
            </a:r>
            <a:r>
              <a:rPr lang="ja-JP" altLang="en-US" sz="1400" u="sng">
                <a:latin typeface="ＭＳ Ｐゴシック" charset="-128"/>
                <a:ea typeface="HGPｺﾞｼｯｸE" pitchFamily="50" charset="-128"/>
              </a:rPr>
              <a:t>両者の具体的な技術的課題（目的）が同一でないことは、引用発明</a:t>
            </a:r>
            <a:r>
              <a:rPr lang="en-US" altLang="ja-JP" sz="1400" u="sng">
                <a:latin typeface="ＭＳ Ｐゴシック" charset="-128"/>
                <a:ea typeface="HGPｺﾞｼｯｸE" pitchFamily="50" charset="-128"/>
              </a:rPr>
              <a:t>1</a:t>
            </a:r>
            <a:r>
              <a:rPr lang="ja-JP" altLang="en-US" sz="1400" u="sng">
                <a:latin typeface="ＭＳ Ｐゴシック" charset="-128"/>
                <a:ea typeface="HGPｺﾞｼｯｸE" pitchFamily="50" charset="-128"/>
              </a:rPr>
              <a:t>に対する引用発明</a:t>
            </a:r>
            <a:r>
              <a:rPr lang="en-US" altLang="ja-JP" sz="1400" u="sng">
                <a:latin typeface="ＭＳ Ｐゴシック" charset="-128"/>
                <a:ea typeface="HGPｺﾞｼｯｸE" pitchFamily="50" charset="-128"/>
              </a:rPr>
              <a:t>2</a:t>
            </a:r>
            <a:r>
              <a:rPr lang="ja-JP" altLang="en-US" sz="1400" u="sng">
                <a:latin typeface="ＭＳ Ｐゴシック" charset="-128"/>
                <a:ea typeface="HGPｺﾞｼｯｸE" pitchFamily="50" charset="-128"/>
              </a:rPr>
              <a:t>の技術手段の適用が、当業者にとってきわめて容易であったことを否定する論拠にはならない</a:t>
            </a:r>
            <a:r>
              <a:rPr lang="ja-JP" altLang="en-US" sz="1400">
                <a:latin typeface="ＭＳ Ｐゴシック" charset="-128"/>
                <a:ea typeface="HGPｺﾞｼｯｸE" pitchFamily="50" charset="-128"/>
              </a:rPr>
              <a:t>。</a:t>
            </a:r>
          </a:p>
        </p:txBody>
      </p:sp>
      <p:sp>
        <p:nvSpPr>
          <p:cNvPr id="34819"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34820" name="テキスト ボックス 33"/>
          <p:cNvSpPr txBox="1">
            <a:spLocks noChangeArrowheads="1"/>
          </p:cNvSpPr>
          <p:nvPr/>
        </p:nvSpPr>
        <p:spPr bwMode="auto">
          <a:xfrm>
            <a:off x="6299200" y="6532563"/>
            <a:ext cx="2701925" cy="246062"/>
          </a:xfrm>
          <a:prstGeom prst="rect">
            <a:avLst/>
          </a:prstGeom>
          <a:noFill/>
          <a:ln w="9525">
            <a:noFill/>
            <a:miter lim="800000"/>
            <a:headEnd/>
            <a:tailEnd/>
          </a:ln>
        </p:spPr>
        <p:txBody>
          <a:bodyPr>
            <a:spAutoFit/>
          </a:bodyPr>
          <a:lstStyle/>
          <a:p>
            <a:r>
              <a:rPr lang="ja-JP" altLang="en-US" sz="1000">
                <a:latin typeface="Tw Cen MT" pitchFamily="34" charset="0"/>
                <a:ea typeface="HGPｺﾞｼｯｸE" pitchFamily="50" charset="-128"/>
              </a:rPr>
              <a:t>特許　実用新案　審査基準　特許庁より引用　</a:t>
            </a:r>
          </a:p>
        </p:txBody>
      </p:sp>
      <p:sp>
        <p:nvSpPr>
          <p:cNvPr id="34821"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4834A4AC-50BC-4A80-9C29-01EBBBB90299}" type="slidenum">
              <a:rPr kumimoji="0" lang="en-US" altLang="ja-JP">
                <a:ea typeface="ＭＳ Ｐゴシック" charset="-128"/>
              </a:rPr>
              <a:pPr fontAlgn="base">
                <a:spcBef>
                  <a:spcPct val="0"/>
                </a:spcBef>
                <a:spcAft>
                  <a:spcPct val="0"/>
                </a:spcAft>
                <a:defRPr/>
              </a:pPr>
              <a:t>7</a:t>
            </a:fld>
            <a:endParaRPr kumimoji="0" lang="en-US" altLang="ja-JP">
              <a:ea typeface="ＭＳ Ｐゴシック"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5" name="グループ化 1"/>
          <p:cNvGrpSpPr>
            <a:grpSpLocks/>
          </p:cNvGrpSpPr>
          <p:nvPr/>
        </p:nvGrpSpPr>
        <p:grpSpPr bwMode="auto">
          <a:xfrm>
            <a:off x="88900" y="3281363"/>
            <a:ext cx="8964613" cy="3282950"/>
            <a:chOff x="179388" y="3068638"/>
            <a:chExt cx="8964612" cy="3284537"/>
          </a:xfrm>
        </p:grpSpPr>
        <p:sp>
          <p:nvSpPr>
            <p:cNvPr id="36870" name="Rectangle 5"/>
            <p:cNvSpPr>
              <a:spLocks noChangeArrowheads="1"/>
            </p:cNvSpPr>
            <p:nvPr/>
          </p:nvSpPr>
          <p:spPr bwMode="auto">
            <a:xfrm>
              <a:off x="323850" y="4148138"/>
              <a:ext cx="3311525" cy="71437"/>
            </a:xfrm>
            <a:prstGeom prst="rect">
              <a:avLst/>
            </a:prstGeom>
            <a:no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71" name="Rectangle 6"/>
            <p:cNvSpPr>
              <a:spLocks noChangeArrowheads="1"/>
            </p:cNvSpPr>
            <p:nvPr/>
          </p:nvSpPr>
          <p:spPr bwMode="auto">
            <a:xfrm>
              <a:off x="1476375" y="4076700"/>
              <a:ext cx="719138" cy="71438"/>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72" name="Rectangle 9"/>
            <p:cNvSpPr>
              <a:spLocks noChangeArrowheads="1"/>
            </p:cNvSpPr>
            <p:nvPr/>
          </p:nvSpPr>
          <p:spPr bwMode="auto">
            <a:xfrm>
              <a:off x="468313" y="4076700"/>
              <a:ext cx="719137" cy="71438"/>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73" name="Rectangle 10"/>
            <p:cNvSpPr>
              <a:spLocks noChangeArrowheads="1"/>
            </p:cNvSpPr>
            <p:nvPr/>
          </p:nvSpPr>
          <p:spPr bwMode="auto">
            <a:xfrm>
              <a:off x="2484438" y="4076700"/>
              <a:ext cx="719137" cy="71438"/>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74" name="AutoShape 11"/>
            <p:cNvSpPr>
              <a:spLocks noChangeArrowheads="1"/>
            </p:cNvSpPr>
            <p:nvPr/>
          </p:nvSpPr>
          <p:spPr bwMode="auto">
            <a:xfrm>
              <a:off x="179388" y="4437063"/>
              <a:ext cx="1584325" cy="1584325"/>
            </a:xfrm>
            <a:prstGeom prst="wedgeRoundRectCallout">
              <a:avLst>
                <a:gd name="adj1" fmla="val 137778"/>
                <a:gd name="adj2" fmla="val -15231"/>
                <a:gd name="adj3" fmla="val 16667"/>
              </a:avLst>
            </a:prstGeom>
            <a:noFill/>
            <a:ln w="9525">
              <a:solidFill>
                <a:schemeClr val="tx1"/>
              </a:solidFill>
              <a:miter lim="800000"/>
              <a:headEnd/>
              <a:tailEnd/>
            </a:ln>
          </p:spPr>
          <p:txBody>
            <a:bodyPr/>
            <a:lstStyle/>
            <a:p>
              <a:r>
                <a:rPr lang="ja-JP" altLang="en-US" sz="1200">
                  <a:latin typeface="Tw Cen MT" pitchFamily="34" charset="0"/>
                  <a:ea typeface="HGPｺﾞｼｯｸE" pitchFamily="50" charset="-128"/>
                </a:rPr>
                <a:t>ラベルの大きさが変わっても検出器の位置を変える必要がないラベル送り制御手段</a:t>
              </a:r>
            </a:p>
            <a:p>
              <a:r>
                <a:rPr lang="en-US" altLang="ja-JP" sz="1200">
                  <a:latin typeface="Tw Cen MT" pitchFamily="34" charset="0"/>
                  <a:ea typeface="HGPｺﾞｼｯｸE" pitchFamily="50" charset="-128"/>
                </a:rPr>
                <a:t>【</a:t>
              </a:r>
              <a:r>
                <a:rPr lang="ja-JP" altLang="en-US" sz="1200">
                  <a:latin typeface="Tw Cen MT" pitchFamily="34" charset="0"/>
                  <a:ea typeface="HGPｺﾞｼｯｸE" pitchFamily="50" charset="-128"/>
                </a:rPr>
                <a:t>課題</a:t>
              </a:r>
              <a:r>
                <a:rPr lang="en-US" altLang="ja-JP" sz="1200">
                  <a:latin typeface="Tw Cen MT" pitchFamily="34" charset="0"/>
                  <a:ea typeface="HGPｺﾞｼｯｸE" pitchFamily="50" charset="-128"/>
                </a:rPr>
                <a:t>】</a:t>
              </a:r>
            </a:p>
            <a:p>
              <a:r>
                <a:rPr lang="ja-JP" altLang="en-US" sz="1200">
                  <a:latin typeface="Tw Cen MT" pitchFamily="34" charset="0"/>
                  <a:ea typeface="HGPｺﾞｼｯｸE" pitchFamily="50" charset="-128"/>
                </a:rPr>
                <a:t>ラベルを所定位置で停止</a:t>
              </a:r>
            </a:p>
          </p:txBody>
        </p:sp>
        <p:sp>
          <p:nvSpPr>
            <p:cNvPr id="36875" name="Rectangle 12"/>
            <p:cNvSpPr>
              <a:spLocks noChangeArrowheads="1"/>
            </p:cNvSpPr>
            <p:nvPr/>
          </p:nvSpPr>
          <p:spPr bwMode="auto">
            <a:xfrm>
              <a:off x="2843213" y="3644900"/>
              <a:ext cx="144462" cy="215900"/>
            </a:xfrm>
            <a:prstGeom prst="rect">
              <a:avLst/>
            </a:prstGeom>
            <a:solidFill>
              <a:srgbClr val="FFFFFF"/>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76" name="Rectangle 13"/>
            <p:cNvSpPr>
              <a:spLocks noChangeArrowheads="1"/>
            </p:cNvSpPr>
            <p:nvPr/>
          </p:nvSpPr>
          <p:spPr bwMode="auto">
            <a:xfrm>
              <a:off x="2843213" y="4437063"/>
              <a:ext cx="144462" cy="215900"/>
            </a:xfrm>
            <a:prstGeom prst="rect">
              <a:avLst/>
            </a:prstGeom>
            <a:solidFill>
              <a:srgbClr val="FFFFFF"/>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77" name="Line 14"/>
            <p:cNvSpPr>
              <a:spLocks noChangeShapeType="1"/>
            </p:cNvSpPr>
            <p:nvPr/>
          </p:nvSpPr>
          <p:spPr bwMode="auto">
            <a:xfrm>
              <a:off x="2916238" y="3860800"/>
              <a:ext cx="0" cy="576263"/>
            </a:xfrm>
            <a:prstGeom prst="line">
              <a:avLst/>
            </a:prstGeom>
            <a:noFill/>
            <a:ln w="9525">
              <a:solidFill>
                <a:schemeClr val="tx1"/>
              </a:solidFill>
              <a:prstDash val="dash"/>
              <a:round/>
              <a:headEnd/>
              <a:tailEnd/>
            </a:ln>
          </p:spPr>
          <p:txBody>
            <a:bodyPr/>
            <a:lstStyle/>
            <a:p>
              <a:endParaRPr lang="ja-JP" altLang="en-US"/>
            </a:p>
          </p:txBody>
        </p:sp>
        <p:sp>
          <p:nvSpPr>
            <p:cNvPr id="36878" name="Rectangle 15"/>
            <p:cNvSpPr>
              <a:spLocks noChangeArrowheads="1"/>
            </p:cNvSpPr>
            <p:nvPr/>
          </p:nvSpPr>
          <p:spPr bwMode="auto">
            <a:xfrm>
              <a:off x="3203575" y="4508500"/>
              <a:ext cx="792163" cy="936625"/>
            </a:xfrm>
            <a:prstGeom prst="rect">
              <a:avLst/>
            </a:prstGeom>
            <a:solidFill>
              <a:srgbClr val="FFFFFF"/>
            </a:solidFill>
            <a:ln w="9525">
              <a:solidFill>
                <a:schemeClr val="tx1"/>
              </a:solidFill>
              <a:miter lim="800000"/>
              <a:headEnd/>
              <a:tailEnd/>
            </a:ln>
          </p:spPr>
          <p:txBody>
            <a:bodyPr wrap="none" anchor="ctr"/>
            <a:lstStyle/>
            <a:p>
              <a:pPr algn="ctr"/>
              <a:r>
                <a:rPr lang="en-US" altLang="ja-JP">
                  <a:latin typeface="Tw Cen MT" pitchFamily="34" charset="0"/>
                  <a:ea typeface="HGPｺﾞｼｯｸE" pitchFamily="50" charset="-128"/>
                </a:rPr>
                <a:t>CPU</a:t>
              </a:r>
            </a:p>
          </p:txBody>
        </p:sp>
        <p:sp>
          <p:nvSpPr>
            <p:cNvPr id="36879" name="Line 16"/>
            <p:cNvSpPr>
              <a:spLocks noChangeShapeType="1"/>
            </p:cNvSpPr>
            <p:nvPr/>
          </p:nvSpPr>
          <p:spPr bwMode="auto">
            <a:xfrm flipV="1">
              <a:off x="3492500" y="4219575"/>
              <a:ext cx="0" cy="288925"/>
            </a:xfrm>
            <a:prstGeom prst="line">
              <a:avLst/>
            </a:prstGeom>
            <a:noFill/>
            <a:ln w="9525">
              <a:solidFill>
                <a:schemeClr val="tx1"/>
              </a:solidFill>
              <a:round/>
              <a:headEnd/>
              <a:tailEnd/>
            </a:ln>
          </p:spPr>
          <p:txBody>
            <a:bodyPr/>
            <a:lstStyle/>
            <a:p>
              <a:endParaRPr lang="ja-JP" altLang="en-US"/>
            </a:p>
          </p:txBody>
        </p:sp>
        <p:sp>
          <p:nvSpPr>
            <p:cNvPr id="36880" name="Rectangle 17"/>
            <p:cNvSpPr>
              <a:spLocks noChangeArrowheads="1"/>
            </p:cNvSpPr>
            <p:nvPr/>
          </p:nvSpPr>
          <p:spPr bwMode="auto">
            <a:xfrm>
              <a:off x="4067175" y="3571875"/>
              <a:ext cx="3311525" cy="71438"/>
            </a:xfrm>
            <a:prstGeom prst="rect">
              <a:avLst/>
            </a:prstGeom>
            <a:no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81" name="Rectangle 18"/>
            <p:cNvSpPr>
              <a:spLocks noChangeArrowheads="1"/>
            </p:cNvSpPr>
            <p:nvPr/>
          </p:nvSpPr>
          <p:spPr bwMode="auto">
            <a:xfrm>
              <a:off x="5219700" y="3500438"/>
              <a:ext cx="719138" cy="71437"/>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82" name="Rectangle 19"/>
            <p:cNvSpPr>
              <a:spLocks noChangeArrowheads="1"/>
            </p:cNvSpPr>
            <p:nvPr/>
          </p:nvSpPr>
          <p:spPr bwMode="auto">
            <a:xfrm>
              <a:off x="4211638" y="3500438"/>
              <a:ext cx="719137" cy="71437"/>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83" name="Rectangle 20"/>
            <p:cNvSpPr>
              <a:spLocks noChangeArrowheads="1"/>
            </p:cNvSpPr>
            <p:nvPr/>
          </p:nvSpPr>
          <p:spPr bwMode="auto">
            <a:xfrm>
              <a:off x="6227763" y="3500438"/>
              <a:ext cx="719137" cy="71437"/>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84" name="Rectangle 21"/>
            <p:cNvSpPr>
              <a:spLocks noChangeArrowheads="1"/>
            </p:cNvSpPr>
            <p:nvPr/>
          </p:nvSpPr>
          <p:spPr bwMode="auto">
            <a:xfrm>
              <a:off x="6586538" y="3068638"/>
              <a:ext cx="144462" cy="215900"/>
            </a:xfrm>
            <a:prstGeom prst="rect">
              <a:avLst/>
            </a:prstGeom>
            <a:solidFill>
              <a:srgbClr val="FFFFFF"/>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85" name="Rectangle 22"/>
            <p:cNvSpPr>
              <a:spLocks noChangeArrowheads="1"/>
            </p:cNvSpPr>
            <p:nvPr/>
          </p:nvSpPr>
          <p:spPr bwMode="auto">
            <a:xfrm>
              <a:off x="6586538" y="3860800"/>
              <a:ext cx="144462" cy="215900"/>
            </a:xfrm>
            <a:prstGeom prst="rect">
              <a:avLst/>
            </a:prstGeom>
            <a:solidFill>
              <a:srgbClr val="FFFFFF"/>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86" name="Line 23"/>
            <p:cNvSpPr>
              <a:spLocks noChangeShapeType="1"/>
            </p:cNvSpPr>
            <p:nvPr/>
          </p:nvSpPr>
          <p:spPr bwMode="auto">
            <a:xfrm>
              <a:off x="6659563" y="3284538"/>
              <a:ext cx="0" cy="576262"/>
            </a:xfrm>
            <a:prstGeom prst="line">
              <a:avLst/>
            </a:prstGeom>
            <a:noFill/>
            <a:ln w="9525">
              <a:solidFill>
                <a:schemeClr val="tx1"/>
              </a:solidFill>
              <a:prstDash val="dash"/>
              <a:round/>
              <a:headEnd/>
              <a:tailEnd/>
            </a:ln>
          </p:spPr>
          <p:txBody>
            <a:bodyPr/>
            <a:lstStyle/>
            <a:p>
              <a:endParaRPr lang="ja-JP" altLang="en-US"/>
            </a:p>
          </p:txBody>
        </p:sp>
        <p:sp>
          <p:nvSpPr>
            <p:cNvPr id="36887" name="AutoShape 25"/>
            <p:cNvSpPr>
              <a:spLocks noChangeArrowheads="1"/>
            </p:cNvSpPr>
            <p:nvPr/>
          </p:nvSpPr>
          <p:spPr bwMode="auto">
            <a:xfrm>
              <a:off x="2051050" y="5948363"/>
              <a:ext cx="1223963" cy="404812"/>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本願</a:t>
              </a:r>
            </a:p>
          </p:txBody>
        </p:sp>
        <p:sp>
          <p:nvSpPr>
            <p:cNvPr id="36888" name="AutoShape 26"/>
            <p:cNvSpPr>
              <a:spLocks noChangeArrowheads="1"/>
            </p:cNvSpPr>
            <p:nvPr/>
          </p:nvSpPr>
          <p:spPr bwMode="auto">
            <a:xfrm>
              <a:off x="4932363" y="3932238"/>
              <a:ext cx="1223962" cy="404812"/>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引用発明１</a:t>
              </a:r>
            </a:p>
          </p:txBody>
        </p:sp>
        <p:sp>
          <p:nvSpPr>
            <p:cNvPr id="36889" name="AutoShape 27"/>
            <p:cNvSpPr>
              <a:spLocks noChangeArrowheads="1"/>
            </p:cNvSpPr>
            <p:nvPr/>
          </p:nvSpPr>
          <p:spPr bwMode="auto">
            <a:xfrm>
              <a:off x="7092950" y="3716338"/>
              <a:ext cx="1368425" cy="1079500"/>
            </a:xfrm>
            <a:prstGeom prst="wedgeRoundRectCallout">
              <a:avLst>
                <a:gd name="adj1" fmla="val -54870"/>
                <a:gd name="adj2" fmla="val -32500"/>
                <a:gd name="adj3" fmla="val 16667"/>
              </a:avLst>
            </a:prstGeom>
            <a:noFill/>
            <a:ln w="9525">
              <a:solidFill>
                <a:schemeClr val="tx1"/>
              </a:solidFill>
              <a:miter lim="800000"/>
              <a:headEnd/>
              <a:tailEnd/>
            </a:ln>
          </p:spPr>
          <p:txBody>
            <a:bodyPr/>
            <a:lstStyle/>
            <a:p>
              <a:r>
                <a:rPr lang="ja-JP" altLang="en-US" sz="1200">
                  <a:latin typeface="Tw Cen MT" pitchFamily="34" charset="0"/>
                  <a:ea typeface="HGPｺﾞｼｯｸE" pitchFamily="50" charset="-128"/>
                </a:rPr>
                <a:t>本願のラベル送り制御手段以外は同じ構成（ラベルの大きさは変わらない）</a:t>
              </a:r>
            </a:p>
          </p:txBody>
        </p:sp>
        <p:sp>
          <p:nvSpPr>
            <p:cNvPr id="36890" name="Rectangle 28"/>
            <p:cNvSpPr>
              <a:spLocks noChangeArrowheads="1"/>
            </p:cNvSpPr>
            <p:nvPr/>
          </p:nvSpPr>
          <p:spPr bwMode="auto">
            <a:xfrm>
              <a:off x="4067175" y="5038725"/>
              <a:ext cx="3311525" cy="71438"/>
            </a:xfrm>
            <a:prstGeom prst="rect">
              <a:avLst/>
            </a:prstGeom>
            <a:no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91" name="Rectangle 29"/>
            <p:cNvSpPr>
              <a:spLocks noChangeArrowheads="1"/>
            </p:cNvSpPr>
            <p:nvPr/>
          </p:nvSpPr>
          <p:spPr bwMode="auto">
            <a:xfrm>
              <a:off x="5219700" y="4967288"/>
              <a:ext cx="719138" cy="71437"/>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92" name="Rectangle 30"/>
            <p:cNvSpPr>
              <a:spLocks noChangeArrowheads="1"/>
            </p:cNvSpPr>
            <p:nvPr/>
          </p:nvSpPr>
          <p:spPr bwMode="auto">
            <a:xfrm>
              <a:off x="4211638" y="4967288"/>
              <a:ext cx="719137" cy="71437"/>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93" name="Rectangle 31"/>
            <p:cNvSpPr>
              <a:spLocks noChangeArrowheads="1"/>
            </p:cNvSpPr>
            <p:nvPr/>
          </p:nvSpPr>
          <p:spPr bwMode="auto">
            <a:xfrm>
              <a:off x="6227763" y="4967288"/>
              <a:ext cx="719137" cy="71437"/>
            </a:xfrm>
            <a:prstGeom prst="rect">
              <a:avLst/>
            </a:pr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94" name="Rectangle 32"/>
            <p:cNvSpPr>
              <a:spLocks noChangeArrowheads="1"/>
            </p:cNvSpPr>
            <p:nvPr/>
          </p:nvSpPr>
          <p:spPr bwMode="auto">
            <a:xfrm>
              <a:off x="6586538" y="4535488"/>
              <a:ext cx="144462" cy="215900"/>
            </a:xfrm>
            <a:prstGeom prst="rect">
              <a:avLst/>
            </a:prstGeom>
            <a:solidFill>
              <a:srgbClr val="FFFFFF"/>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95" name="Rectangle 33"/>
            <p:cNvSpPr>
              <a:spLocks noChangeArrowheads="1"/>
            </p:cNvSpPr>
            <p:nvPr/>
          </p:nvSpPr>
          <p:spPr bwMode="auto">
            <a:xfrm>
              <a:off x="6586538" y="5327650"/>
              <a:ext cx="144462" cy="215900"/>
            </a:xfrm>
            <a:prstGeom prst="rect">
              <a:avLst/>
            </a:prstGeom>
            <a:solidFill>
              <a:srgbClr val="FFFFFF"/>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6896" name="Line 34"/>
            <p:cNvSpPr>
              <a:spLocks noChangeShapeType="1"/>
            </p:cNvSpPr>
            <p:nvPr/>
          </p:nvSpPr>
          <p:spPr bwMode="auto">
            <a:xfrm>
              <a:off x="6659563" y="4751388"/>
              <a:ext cx="0" cy="576262"/>
            </a:xfrm>
            <a:prstGeom prst="line">
              <a:avLst/>
            </a:prstGeom>
            <a:noFill/>
            <a:ln w="9525">
              <a:solidFill>
                <a:schemeClr val="tx1"/>
              </a:solidFill>
              <a:prstDash val="dash"/>
              <a:round/>
              <a:headEnd/>
              <a:tailEnd/>
            </a:ln>
          </p:spPr>
          <p:txBody>
            <a:bodyPr/>
            <a:lstStyle/>
            <a:p>
              <a:endParaRPr lang="ja-JP" altLang="en-US"/>
            </a:p>
          </p:txBody>
        </p:sp>
        <p:sp>
          <p:nvSpPr>
            <p:cNvPr id="36897" name="AutoShape 35"/>
            <p:cNvSpPr>
              <a:spLocks noChangeArrowheads="1"/>
            </p:cNvSpPr>
            <p:nvPr/>
          </p:nvSpPr>
          <p:spPr bwMode="auto">
            <a:xfrm>
              <a:off x="4932363" y="5399088"/>
              <a:ext cx="1223962" cy="404812"/>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引用発明２</a:t>
              </a:r>
            </a:p>
          </p:txBody>
        </p:sp>
        <p:sp>
          <p:nvSpPr>
            <p:cNvPr id="36898" name="Rectangle 37"/>
            <p:cNvSpPr>
              <a:spLocks noChangeArrowheads="1"/>
            </p:cNvSpPr>
            <p:nvPr/>
          </p:nvSpPr>
          <p:spPr bwMode="auto">
            <a:xfrm>
              <a:off x="6948488" y="5156200"/>
              <a:ext cx="792162" cy="936625"/>
            </a:xfrm>
            <a:prstGeom prst="rect">
              <a:avLst/>
            </a:prstGeom>
            <a:solidFill>
              <a:srgbClr val="FFFFFF"/>
            </a:solidFill>
            <a:ln w="9525">
              <a:solidFill>
                <a:schemeClr val="tx1"/>
              </a:solidFill>
              <a:miter lim="800000"/>
              <a:headEnd/>
              <a:tailEnd/>
            </a:ln>
          </p:spPr>
          <p:txBody>
            <a:bodyPr wrap="none" anchor="ctr"/>
            <a:lstStyle/>
            <a:p>
              <a:pPr algn="ctr"/>
              <a:r>
                <a:rPr lang="en-US" altLang="ja-JP">
                  <a:latin typeface="Tw Cen MT" pitchFamily="34" charset="0"/>
                  <a:ea typeface="HGPｺﾞｼｯｸE" pitchFamily="50" charset="-128"/>
                </a:rPr>
                <a:t>CPU</a:t>
              </a:r>
            </a:p>
          </p:txBody>
        </p:sp>
        <p:sp>
          <p:nvSpPr>
            <p:cNvPr id="36899" name="AutoShape 38"/>
            <p:cNvSpPr>
              <a:spLocks noChangeArrowheads="1"/>
            </p:cNvSpPr>
            <p:nvPr/>
          </p:nvSpPr>
          <p:spPr bwMode="auto">
            <a:xfrm>
              <a:off x="7885113" y="4795838"/>
              <a:ext cx="1258887" cy="1441450"/>
            </a:xfrm>
            <a:prstGeom prst="wedgeRoundRectCallout">
              <a:avLst>
                <a:gd name="adj1" fmla="val -56685"/>
                <a:gd name="adj2" fmla="val -1870"/>
                <a:gd name="adj3" fmla="val 16667"/>
              </a:avLst>
            </a:prstGeom>
            <a:noFill/>
            <a:ln w="9525">
              <a:solidFill>
                <a:schemeClr val="tx1"/>
              </a:solidFill>
              <a:miter lim="800000"/>
              <a:headEnd/>
              <a:tailEnd/>
            </a:ln>
          </p:spPr>
          <p:txBody>
            <a:bodyPr/>
            <a:lstStyle/>
            <a:p>
              <a:r>
                <a:rPr lang="ja-JP" altLang="en-US" sz="1200">
                  <a:latin typeface="Tw Cen MT" pitchFamily="34" charset="0"/>
                  <a:ea typeface="HGPｺﾞｼｯｸE" pitchFamily="50" charset="-128"/>
                </a:rPr>
                <a:t>本願のラベル送り制御手段</a:t>
              </a:r>
            </a:p>
            <a:p>
              <a:r>
                <a:rPr lang="ja-JP" altLang="en-US" sz="1200">
                  <a:latin typeface="Tw Cen MT" pitchFamily="34" charset="0"/>
                  <a:ea typeface="HGPｺﾞｼｯｸE" pitchFamily="50" charset="-128"/>
                </a:rPr>
                <a:t>（ラベルの大きさの変更に対応可。その他の構成が本願と異なる）</a:t>
              </a:r>
            </a:p>
          </p:txBody>
        </p:sp>
      </p:grpSp>
      <p:sp>
        <p:nvSpPr>
          <p:cNvPr id="36866" name="Text Box 40"/>
          <p:cNvSpPr txBox="1">
            <a:spLocks noChangeArrowheads="1"/>
          </p:cNvSpPr>
          <p:nvPr/>
        </p:nvSpPr>
        <p:spPr bwMode="auto">
          <a:xfrm>
            <a:off x="195263" y="1439863"/>
            <a:ext cx="8569325" cy="1949450"/>
          </a:xfrm>
          <a:prstGeom prst="rect">
            <a:avLst/>
          </a:prstGeom>
          <a:noFill/>
          <a:ln w="9525">
            <a:noFill/>
            <a:miter lim="800000"/>
            <a:headEnd/>
            <a:tailEnd/>
          </a:ln>
        </p:spPr>
        <p:txBody>
          <a:bodyPr>
            <a:spAutoFit/>
          </a:bodyPr>
          <a:lstStyle/>
          <a:p>
            <a:r>
              <a:rPr lang="en-US" altLang="ja-JP" sz="2000">
                <a:latin typeface="ＭＳ Ｐゴシック" charset="-128"/>
                <a:ea typeface="HGPｺﾞｼｯｸE" pitchFamily="50" charset="-128"/>
              </a:rPr>
              <a:t>②</a:t>
            </a:r>
            <a:r>
              <a:rPr lang="ja-JP" altLang="en-US" sz="2000">
                <a:latin typeface="ＭＳ Ｐゴシック" charset="-128"/>
                <a:ea typeface="HGPｺﾞｼｯｸE" pitchFamily="50" charset="-128"/>
              </a:rPr>
              <a:t>課題の共通性</a:t>
            </a:r>
          </a:p>
          <a:p>
            <a:r>
              <a:rPr lang="ja-JP" altLang="en-US" sz="2000">
                <a:latin typeface="ＭＳ Ｐゴシック" charset="-128"/>
                <a:ea typeface="HGPｺﾞｼｯｸE" pitchFamily="50" charset="-128"/>
              </a:rPr>
              <a:t>課題が共通することは、当業者が引用発明を適用したり結び付けて請求項に係る発明に導かれたことの有力な根拠となる。</a:t>
            </a:r>
          </a:p>
          <a:p>
            <a:endParaRPr lang="ja-JP" altLang="en-US" sz="2000">
              <a:latin typeface="ＭＳ Ｐゴシック" charset="-128"/>
              <a:ea typeface="HGPｺﾞｼｯｸE" pitchFamily="50" charset="-128"/>
            </a:endParaRPr>
          </a:p>
          <a:p>
            <a:r>
              <a:rPr lang="ja-JP" altLang="en-US" sz="1400">
                <a:latin typeface="ＭＳ Ｐゴシック" charset="-128"/>
                <a:ea typeface="HGPｺﾞｼｯｸE" pitchFamily="50" charset="-128"/>
              </a:rPr>
              <a:t>例：引用発明</a:t>
            </a:r>
            <a:r>
              <a:rPr lang="en-US" altLang="ja-JP" sz="1400">
                <a:latin typeface="ＭＳ Ｐゴシック" charset="-128"/>
                <a:ea typeface="HGPｺﾞｼｯｸE" pitchFamily="50" charset="-128"/>
              </a:rPr>
              <a:t>1</a:t>
            </a:r>
            <a:r>
              <a:rPr lang="ja-JP" altLang="en-US" sz="1400">
                <a:latin typeface="ＭＳ Ｐゴシック" charset="-128"/>
                <a:ea typeface="HGPｺﾞｼｯｸE" pitchFamily="50" charset="-128"/>
              </a:rPr>
              <a:t>、</a:t>
            </a:r>
            <a:r>
              <a:rPr lang="en-US" altLang="ja-JP" sz="1400">
                <a:latin typeface="ＭＳ Ｐゴシック" charset="-128"/>
                <a:ea typeface="HGPｺﾞｼｯｸE" pitchFamily="50" charset="-128"/>
              </a:rPr>
              <a:t>2</a:t>
            </a:r>
            <a:r>
              <a:rPr lang="ja-JP" altLang="en-US" sz="1400">
                <a:latin typeface="ＭＳ Ｐゴシック" charset="-128"/>
                <a:ea typeface="HGPｺﾞｼｯｸE" pitchFamily="50" charset="-128"/>
              </a:rPr>
              <a:t>は、</a:t>
            </a:r>
            <a:r>
              <a:rPr lang="ja-JP" altLang="en-US" sz="1400" u="sng">
                <a:latin typeface="ＭＳ Ｐゴシック" charset="-128"/>
                <a:ea typeface="HGPｺﾞｼｯｸE" pitchFamily="50" charset="-128"/>
              </a:rPr>
              <a:t>ラベルが仮着されている台紙を所定位置に停止させる点</a:t>
            </a:r>
            <a:r>
              <a:rPr lang="ja-JP" altLang="en-US" sz="1400">
                <a:latin typeface="ＭＳ Ｐゴシック" charset="-128"/>
                <a:ea typeface="HGPｺﾞｼｯｸE" pitchFamily="50" charset="-128"/>
              </a:rPr>
              <a:t>で、同一の技術課題を有する。引用発明</a:t>
            </a:r>
            <a:r>
              <a:rPr lang="en-US" altLang="ja-JP" sz="1400">
                <a:latin typeface="ＭＳ Ｐゴシック" charset="-128"/>
                <a:ea typeface="HGPｺﾞｼｯｸE" pitchFamily="50" charset="-128"/>
              </a:rPr>
              <a:t>1</a:t>
            </a:r>
            <a:r>
              <a:rPr lang="ja-JP" altLang="en-US" sz="1400">
                <a:latin typeface="ＭＳ Ｐゴシック" charset="-128"/>
                <a:ea typeface="HGPｺﾞｼｯｸE" pitchFamily="50" charset="-128"/>
              </a:rPr>
              <a:t>において、その技術的課題を解決するために引用発明</a:t>
            </a:r>
            <a:r>
              <a:rPr lang="en-US" altLang="ja-JP" sz="1400">
                <a:latin typeface="ＭＳ Ｐゴシック" charset="-128"/>
                <a:ea typeface="HGPｺﾞｼｯｸE" pitchFamily="50" charset="-128"/>
              </a:rPr>
              <a:t>2</a:t>
            </a:r>
            <a:r>
              <a:rPr lang="ja-JP" altLang="en-US" sz="1400">
                <a:latin typeface="ＭＳ Ｐゴシック" charset="-128"/>
                <a:ea typeface="HGPｺﾞｼｯｸE" pitchFamily="50" charset="-128"/>
              </a:rPr>
              <a:t>のラベル送り制御手段を適用することは、当業者ならば容易に想到し得たことである。</a:t>
            </a:r>
          </a:p>
        </p:txBody>
      </p:sp>
      <p:sp>
        <p:nvSpPr>
          <p:cNvPr id="36867" name="タイトル 1"/>
          <p:cNvSpPr>
            <a:spLocks noGrp="1"/>
          </p:cNvSpPr>
          <p:nvPr>
            <p:ph type="title"/>
          </p:nvPr>
        </p:nvSpPr>
        <p:spPr>
          <a:xfrm>
            <a:off x="612775"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36868" name="テキスト ボックス 35"/>
          <p:cNvSpPr txBox="1">
            <a:spLocks noChangeArrowheads="1"/>
          </p:cNvSpPr>
          <p:nvPr/>
        </p:nvSpPr>
        <p:spPr bwMode="auto">
          <a:xfrm>
            <a:off x="6089650" y="6532563"/>
            <a:ext cx="2701925" cy="246062"/>
          </a:xfrm>
          <a:prstGeom prst="rect">
            <a:avLst/>
          </a:prstGeom>
          <a:noFill/>
          <a:ln w="9525">
            <a:noFill/>
            <a:miter lim="800000"/>
            <a:headEnd/>
            <a:tailEnd/>
          </a:ln>
        </p:spPr>
        <p:txBody>
          <a:bodyPr>
            <a:spAutoFit/>
          </a:bodyPr>
          <a:lstStyle/>
          <a:p>
            <a:r>
              <a:rPr lang="ja-JP" altLang="en-US" sz="1000">
                <a:latin typeface="Tw Cen MT" pitchFamily="34" charset="0"/>
                <a:ea typeface="HGPｺﾞｼｯｸE" pitchFamily="50" charset="-128"/>
              </a:rPr>
              <a:t>特許　実用新案　審査基準　特許庁より引用　</a:t>
            </a:r>
          </a:p>
        </p:txBody>
      </p:sp>
      <p:sp>
        <p:nvSpPr>
          <p:cNvPr id="36869" name="スライド番号プレースホルダー 1"/>
          <p:cNvSpPr>
            <a:spLocks noGrp="1"/>
          </p:cNvSpPr>
          <p:nvPr>
            <p:ph type="sldNum" sz="quarter" idx="12"/>
          </p:nvPr>
        </p:nvSpPr>
        <p:spPr bwMode="auto">
          <a:xfrm>
            <a:off x="8648700" y="6392863"/>
            <a:ext cx="488950" cy="381000"/>
          </a:xfrm>
          <a:ln>
            <a:miter lim="800000"/>
            <a:headEnd/>
            <a:tailEnd/>
          </a:ln>
        </p:spPr>
        <p:txBody>
          <a:bodyPr/>
          <a:lstStyle/>
          <a:p>
            <a:pPr fontAlgn="base">
              <a:spcBef>
                <a:spcPct val="0"/>
              </a:spcBef>
              <a:spcAft>
                <a:spcPct val="0"/>
              </a:spcAft>
              <a:defRPr/>
            </a:pPr>
            <a:fld id="{902D6BAE-6F30-4E73-9DD5-BB08FA85BD3B}" type="slidenum">
              <a:rPr kumimoji="0" lang="en-US" altLang="ja-JP">
                <a:ea typeface="ＭＳ Ｐゴシック" charset="-128"/>
              </a:rPr>
              <a:pPr fontAlgn="base">
                <a:spcBef>
                  <a:spcPct val="0"/>
                </a:spcBef>
                <a:spcAft>
                  <a:spcPct val="0"/>
                </a:spcAft>
                <a:defRPr/>
              </a:pPr>
              <a:t>8</a:t>
            </a:fld>
            <a:endParaRPr kumimoji="0" lang="en-US" altLang="ja-JP">
              <a:ea typeface="ＭＳ Ｐゴシック"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3" name="グループ化 1"/>
          <p:cNvGrpSpPr>
            <a:grpSpLocks/>
          </p:cNvGrpSpPr>
          <p:nvPr/>
        </p:nvGrpSpPr>
        <p:grpSpPr bwMode="auto">
          <a:xfrm>
            <a:off x="485775" y="3290888"/>
            <a:ext cx="7935913" cy="3381375"/>
            <a:chOff x="250825" y="2997200"/>
            <a:chExt cx="8642350" cy="3816350"/>
          </a:xfrm>
        </p:grpSpPr>
        <p:sp>
          <p:nvSpPr>
            <p:cNvPr id="38919" name="Arc 6"/>
            <p:cNvSpPr>
              <a:spLocks/>
            </p:cNvSpPr>
            <p:nvPr/>
          </p:nvSpPr>
          <p:spPr bwMode="auto">
            <a:xfrm>
              <a:off x="611188" y="3529013"/>
              <a:ext cx="1871662" cy="1800225"/>
            </a:xfrm>
            <a:custGeom>
              <a:avLst/>
              <a:gdLst>
                <a:gd name="T0" fmla="*/ 0 w 21600"/>
                <a:gd name="T1" fmla="*/ 0 h 21600"/>
                <a:gd name="T2" fmla="*/ 162181403 w 21600"/>
                <a:gd name="T3" fmla="*/ 150037490 h 21600"/>
                <a:gd name="T4" fmla="*/ 0 w 21600"/>
                <a:gd name="T5" fmla="*/ 15003749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38100">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8920" name="Line 7"/>
            <p:cNvSpPr>
              <a:spLocks noChangeShapeType="1"/>
            </p:cNvSpPr>
            <p:nvPr/>
          </p:nvSpPr>
          <p:spPr bwMode="auto">
            <a:xfrm>
              <a:off x="1692275" y="3024188"/>
              <a:ext cx="0" cy="720725"/>
            </a:xfrm>
            <a:prstGeom prst="line">
              <a:avLst/>
            </a:prstGeom>
            <a:noFill/>
            <a:ln w="19050">
              <a:solidFill>
                <a:schemeClr val="tx1"/>
              </a:solidFill>
              <a:round/>
              <a:headEnd/>
              <a:tailEnd/>
            </a:ln>
          </p:spPr>
          <p:txBody>
            <a:bodyPr/>
            <a:lstStyle/>
            <a:p>
              <a:endParaRPr lang="ja-JP" altLang="en-US"/>
            </a:p>
          </p:txBody>
        </p:sp>
        <p:sp>
          <p:nvSpPr>
            <p:cNvPr id="38921" name="Line 8"/>
            <p:cNvSpPr>
              <a:spLocks noChangeShapeType="1"/>
            </p:cNvSpPr>
            <p:nvPr/>
          </p:nvSpPr>
          <p:spPr bwMode="auto">
            <a:xfrm>
              <a:off x="1692275" y="3744913"/>
              <a:ext cx="647700" cy="647700"/>
            </a:xfrm>
            <a:prstGeom prst="line">
              <a:avLst/>
            </a:prstGeom>
            <a:noFill/>
            <a:ln w="19050">
              <a:solidFill>
                <a:schemeClr val="tx1"/>
              </a:solidFill>
              <a:round/>
              <a:headEnd/>
              <a:tailEnd/>
            </a:ln>
          </p:spPr>
          <p:txBody>
            <a:bodyPr/>
            <a:lstStyle/>
            <a:p>
              <a:endParaRPr lang="ja-JP" altLang="en-US"/>
            </a:p>
          </p:txBody>
        </p:sp>
        <p:sp>
          <p:nvSpPr>
            <p:cNvPr id="38922" name="Line 9"/>
            <p:cNvSpPr>
              <a:spLocks noChangeShapeType="1"/>
            </p:cNvSpPr>
            <p:nvPr/>
          </p:nvSpPr>
          <p:spPr bwMode="auto">
            <a:xfrm flipV="1">
              <a:off x="2339975" y="4248150"/>
              <a:ext cx="792163" cy="144463"/>
            </a:xfrm>
            <a:prstGeom prst="line">
              <a:avLst/>
            </a:prstGeom>
            <a:noFill/>
            <a:ln w="19050">
              <a:solidFill>
                <a:schemeClr val="tx1"/>
              </a:solidFill>
              <a:round/>
              <a:headEnd/>
              <a:tailEnd/>
            </a:ln>
          </p:spPr>
          <p:txBody>
            <a:bodyPr/>
            <a:lstStyle/>
            <a:p>
              <a:endParaRPr lang="ja-JP" altLang="en-US"/>
            </a:p>
          </p:txBody>
        </p:sp>
        <p:sp>
          <p:nvSpPr>
            <p:cNvPr id="38923" name="Line 10"/>
            <p:cNvSpPr>
              <a:spLocks noChangeShapeType="1"/>
            </p:cNvSpPr>
            <p:nvPr/>
          </p:nvSpPr>
          <p:spPr bwMode="auto">
            <a:xfrm>
              <a:off x="1763713" y="3671888"/>
              <a:ext cx="647700" cy="649287"/>
            </a:xfrm>
            <a:prstGeom prst="line">
              <a:avLst/>
            </a:prstGeom>
            <a:noFill/>
            <a:ln w="9525">
              <a:solidFill>
                <a:schemeClr val="tx1"/>
              </a:solidFill>
              <a:round/>
              <a:headEnd/>
              <a:tailEnd/>
            </a:ln>
          </p:spPr>
          <p:txBody>
            <a:bodyPr/>
            <a:lstStyle/>
            <a:p>
              <a:endParaRPr lang="ja-JP" altLang="en-US"/>
            </a:p>
          </p:txBody>
        </p:sp>
        <p:sp>
          <p:nvSpPr>
            <p:cNvPr id="38924" name="Line 11"/>
            <p:cNvSpPr>
              <a:spLocks noChangeShapeType="1"/>
            </p:cNvSpPr>
            <p:nvPr/>
          </p:nvSpPr>
          <p:spPr bwMode="auto">
            <a:xfrm>
              <a:off x="2124075" y="3313113"/>
              <a:ext cx="215900" cy="215900"/>
            </a:xfrm>
            <a:prstGeom prst="line">
              <a:avLst/>
            </a:prstGeom>
            <a:noFill/>
            <a:ln w="9525">
              <a:solidFill>
                <a:schemeClr val="tx1"/>
              </a:solidFill>
              <a:round/>
              <a:headEnd/>
              <a:tailEnd/>
            </a:ln>
          </p:spPr>
          <p:txBody>
            <a:bodyPr/>
            <a:lstStyle/>
            <a:p>
              <a:endParaRPr lang="ja-JP" altLang="en-US"/>
            </a:p>
          </p:txBody>
        </p:sp>
        <p:sp>
          <p:nvSpPr>
            <p:cNvPr id="38925" name="Line 12"/>
            <p:cNvSpPr>
              <a:spLocks noChangeShapeType="1"/>
            </p:cNvSpPr>
            <p:nvPr/>
          </p:nvSpPr>
          <p:spPr bwMode="auto">
            <a:xfrm flipV="1">
              <a:off x="2411413" y="3960813"/>
              <a:ext cx="360362" cy="360362"/>
            </a:xfrm>
            <a:prstGeom prst="line">
              <a:avLst/>
            </a:prstGeom>
            <a:noFill/>
            <a:ln w="9525">
              <a:solidFill>
                <a:schemeClr val="tx1"/>
              </a:solidFill>
              <a:round/>
              <a:headEnd/>
              <a:tailEnd/>
            </a:ln>
          </p:spPr>
          <p:txBody>
            <a:bodyPr/>
            <a:lstStyle/>
            <a:p>
              <a:endParaRPr lang="ja-JP" altLang="en-US"/>
            </a:p>
          </p:txBody>
        </p:sp>
        <p:sp>
          <p:nvSpPr>
            <p:cNvPr id="38926" name="Line 13"/>
            <p:cNvSpPr>
              <a:spLocks noChangeShapeType="1"/>
            </p:cNvSpPr>
            <p:nvPr/>
          </p:nvSpPr>
          <p:spPr bwMode="auto">
            <a:xfrm flipV="1">
              <a:off x="1763713" y="3313113"/>
              <a:ext cx="360362" cy="360362"/>
            </a:xfrm>
            <a:prstGeom prst="line">
              <a:avLst/>
            </a:prstGeom>
            <a:noFill/>
            <a:ln w="9525">
              <a:solidFill>
                <a:schemeClr val="tx1"/>
              </a:solidFill>
              <a:round/>
              <a:headEnd/>
              <a:tailEnd/>
            </a:ln>
          </p:spPr>
          <p:txBody>
            <a:bodyPr/>
            <a:lstStyle/>
            <a:p>
              <a:endParaRPr lang="ja-JP" altLang="en-US"/>
            </a:p>
          </p:txBody>
        </p:sp>
        <p:sp>
          <p:nvSpPr>
            <p:cNvPr id="38927" name="Line 14"/>
            <p:cNvSpPr>
              <a:spLocks noChangeShapeType="1"/>
            </p:cNvSpPr>
            <p:nvPr/>
          </p:nvSpPr>
          <p:spPr bwMode="auto">
            <a:xfrm>
              <a:off x="2555875" y="3744913"/>
              <a:ext cx="215900" cy="215900"/>
            </a:xfrm>
            <a:prstGeom prst="line">
              <a:avLst/>
            </a:prstGeom>
            <a:noFill/>
            <a:ln w="9525">
              <a:solidFill>
                <a:schemeClr val="tx1"/>
              </a:solidFill>
              <a:round/>
              <a:headEnd/>
              <a:tailEnd/>
            </a:ln>
          </p:spPr>
          <p:txBody>
            <a:bodyPr/>
            <a:lstStyle/>
            <a:p>
              <a:endParaRPr lang="ja-JP" altLang="en-US"/>
            </a:p>
          </p:txBody>
        </p:sp>
        <p:sp>
          <p:nvSpPr>
            <p:cNvPr id="38928" name="Line 15"/>
            <p:cNvSpPr>
              <a:spLocks noChangeShapeType="1"/>
            </p:cNvSpPr>
            <p:nvPr/>
          </p:nvSpPr>
          <p:spPr bwMode="auto">
            <a:xfrm flipV="1">
              <a:off x="2339975" y="3313113"/>
              <a:ext cx="215900" cy="215900"/>
            </a:xfrm>
            <a:prstGeom prst="line">
              <a:avLst/>
            </a:prstGeom>
            <a:noFill/>
            <a:ln w="9525">
              <a:solidFill>
                <a:schemeClr val="tx1"/>
              </a:solidFill>
              <a:round/>
              <a:headEnd/>
              <a:tailEnd/>
            </a:ln>
          </p:spPr>
          <p:txBody>
            <a:bodyPr/>
            <a:lstStyle/>
            <a:p>
              <a:endParaRPr lang="ja-JP" altLang="en-US"/>
            </a:p>
          </p:txBody>
        </p:sp>
        <p:sp>
          <p:nvSpPr>
            <p:cNvPr id="38929" name="Line 16"/>
            <p:cNvSpPr>
              <a:spLocks noChangeShapeType="1"/>
            </p:cNvSpPr>
            <p:nvPr/>
          </p:nvSpPr>
          <p:spPr bwMode="auto">
            <a:xfrm flipV="1">
              <a:off x="2555875" y="3529013"/>
              <a:ext cx="215900" cy="215900"/>
            </a:xfrm>
            <a:prstGeom prst="line">
              <a:avLst/>
            </a:prstGeom>
            <a:noFill/>
            <a:ln w="9525">
              <a:solidFill>
                <a:schemeClr val="tx1"/>
              </a:solidFill>
              <a:round/>
              <a:headEnd/>
              <a:tailEnd/>
            </a:ln>
          </p:spPr>
          <p:txBody>
            <a:bodyPr/>
            <a:lstStyle/>
            <a:p>
              <a:endParaRPr lang="ja-JP" altLang="en-US"/>
            </a:p>
          </p:txBody>
        </p:sp>
        <p:sp>
          <p:nvSpPr>
            <p:cNvPr id="38930" name="AutoShape 17"/>
            <p:cNvSpPr>
              <a:spLocks noChangeArrowheads="1"/>
            </p:cNvSpPr>
            <p:nvPr/>
          </p:nvSpPr>
          <p:spPr bwMode="auto">
            <a:xfrm rot="7962990">
              <a:off x="2051843" y="3599657"/>
              <a:ext cx="430213" cy="431800"/>
            </a:xfrm>
            <a:custGeom>
              <a:avLst/>
              <a:gdLst>
                <a:gd name="T0" fmla="*/ 6426506 w 21600"/>
                <a:gd name="T1" fmla="*/ 0 h 21600"/>
                <a:gd name="T2" fmla="*/ 0 w 21600"/>
                <a:gd name="T3" fmla="*/ 4316001 h 21600"/>
                <a:gd name="T4" fmla="*/ 6426506 w 21600"/>
                <a:gd name="T5" fmla="*/ 8632001 h 21600"/>
                <a:gd name="T6" fmla="*/ 8568667 w 21600"/>
                <a:gd name="T7" fmla="*/ 4316001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8931" name="AutoShape 18"/>
            <p:cNvSpPr>
              <a:spLocks noChangeArrowheads="1"/>
            </p:cNvSpPr>
            <p:nvPr/>
          </p:nvSpPr>
          <p:spPr bwMode="auto">
            <a:xfrm>
              <a:off x="1187450" y="6408738"/>
              <a:ext cx="1223963" cy="404812"/>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本願</a:t>
              </a:r>
            </a:p>
          </p:txBody>
        </p:sp>
        <p:sp>
          <p:nvSpPr>
            <p:cNvPr id="38932" name="AutoShape 19"/>
            <p:cNvSpPr>
              <a:spLocks noChangeArrowheads="1"/>
            </p:cNvSpPr>
            <p:nvPr/>
          </p:nvSpPr>
          <p:spPr bwMode="auto">
            <a:xfrm>
              <a:off x="250825" y="4895850"/>
              <a:ext cx="2017713" cy="1009650"/>
            </a:xfrm>
            <a:prstGeom prst="wedgeRoundRectCallout">
              <a:avLst>
                <a:gd name="adj1" fmla="val 31431"/>
                <a:gd name="adj2" fmla="val -85847"/>
                <a:gd name="adj3" fmla="val 16667"/>
              </a:avLst>
            </a:prstGeom>
            <a:noFill/>
            <a:ln w="9525">
              <a:solidFill>
                <a:schemeClr val="tx1"/>
              </a:solidFill>
              <a:miter lim="800000"/>
              <a:headEnd/>
              <a:tailEnd/>
            </a:ln>
          </p:spPr>
          <p:txBody>
            <a:bodyPr/>
            <a:lstStyle/>
            <a:p>
              <a:r>
                <a:rPr lang="ja-JP" altLang="en-US" sz="1100">
                  <a:latin typeface="Tw Cen MT" pitchFamily="34" charset="0"/>
                  <a:ea typeface="HGPｺﾞｼｯｸE" pitchFamily="50" charset="-128"/>
                </a:rPr>
                <a:t>空気により膨張部材を膨張させて洗浄布帛をブランケットシリンダに接触させ、洗浄。オフセット印刷用。</a:t>
              </a:r>
            </a:p>
          </p:txBody>
        </p:sp>
        <p:sp>
          <p:nvSpPr>
            <p:cNvPr id="38933" name="Arc 20"/>
            <p:cNvSpPr>
              <a:spLocks/>
            </p:cNvSpPr>
            <p:nvPr/>
          </p:nvSpPr>
          <p:spPr bwMode="auto">
            <a:xfrm>
              <a:off x="3203575" y="3789363"/>
              <a:ext cx="1871663" cy="1800225"/>
            </a:xfrm>
            <a:custGeom>
              <a:avLst/>
              <a:gdLst>
                <a:gd name="T0" fmla="*/ 0 w 21600"/>
                <a:gd name="T1" fmla="*/ 0 h 21600"/>
                <a:gd name="T2" fmla="*/ 162181577 w 21600"/>
                <a:gd name="T3" fmla="*/ 150037490 h 21600"/>
                <a:gd name="T4" fmla="*/ 0 w 21600"/>
                <a:gd name="T5" fmla="*/ 15003749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38100">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8934" name="Line 21"/>
            <p:cNvSpPr>
              <a:spLocks noChangeShapeType="1"/>
            </p:cNvSpPr>
            <p:nvPr/>
          </p:nvSpPr>
          <p:spPr bwMode="auto">
            <a:xfrm>
              <a:off x="4284663" y="3284538"/>
              <a:ext cx="0" cy="720725"/>
            </a:xfrm>
            <a:prstGeom prst="line">
              <a:avLst/>
            </a:prstGeom>
            <a:noFill/>
            <a:ln w="19050">
              <a:solidFill>
                <a:schemeClr val="tx1"/>
              </a:solidFill>
              <a:round/>
              <a:headEnd/>
              <a:tailEnd/>
            </a:ln>
          </p:spPr>
          <p:txBody>
            <a:bodyPr/>
            <a:lstStyle/>
            <a:p>
              <a:endParaRPr lang="ja-JP" altLang="en-US"/>
            </a:p>
          </p:txBody>
        </p:sp>
        <p:sp>
          <p:nvSpPr>
            <p:cNvPr id="38935" name="Line 22"/>
            <p:cNvSpPr>
              <a:spLocks noChangeShapeType="1"/>
            </p:cNvSpPr>
            <p:nvPr/>
          </p:nvSpPr>
          <p:spPr bwMode="auto">
            <a:xfrm>
              <a:off x="4284663" y="4005263"/>
              <a:ext cx="647700" cy="647700"/>
            </a:xfrm>
            <a:prstGeom prst="line">
              <a:avLst/>
            </a:prstGeom>
            <a:noFill/>
            <a:ln w="19050">
              <a:solidFill>
                <a:schemeClr val="tx1"/>
              </a:solidFill>
              <a:round/>
              <a:headEnd/>
              <a:tailEnd/>
            </a:ln>
          </p:spPr>
          <p:txBody>
            <a:bodyPr/>
            <a:lstStyle/>
            <a:p>
              <a:endParaRPr lang="ja-JP" altLang="en-US"/>
            </a:p>
          </p:txBody>
        </p:sp>
        <p:sp>
          <p:nvSpPr>
            <p:cNvPr id="38936" name="Line 23"/>
            <p:cNvSpPr>
              <a:spLocks noChangeShapeType="1"/>
            </p:cNvSpPr>
            <p:nvPr/>
          </p:nvSpPr>
          <p:spPr bwMode="auto">
            <a:xfrm flipV="1">
              <a:off x="4932363" y="4508500"/>
              <a:ext cx="792162" cy="144463"/>
            </a:xfrm>
            <a:prstGeom prst="line">
              <a:avLst/>
            </a:prstGeom>
            <a:noFill/>
            <a:ln w="19050">
              <a:solidFill>
                <a:schemeClr val="tx1"/>
              </a:solidFill>
              <a:round/>
              <a:headEnd/>
              <a:tailEnd/>
            </a:ln>
          </p:spPr>
          <p:txBody>
            <a:bodyPr/>
            <a:lstStyle/>
            <a:p>
              <a:endParaRPr lang="ja-JP" altLang="en-US"/>
            </a:p>
          </p:txBody>
        </p:sp>
        <p:sp>
          <p:nvSpPr>
            <p:cNvPr id="38937" name="Line 24"/>
            <p:cNvSpPr>
              <a:spLocks noChangeShapeType="1"/>
            </p:cNvSpPr>
            <p:nvPr/>
          </p:nvSpPr>
          <p:spPr bwMode="auto">
            <a:xfrm>
              <a:off x="4356100" y="3932238"/>
              <a:ext cx="647700" cy="649287"/>
            </a:xfrm>
            <a:prstGeom prst="line">
              <a:avLst/>
            </a:prstGeom>
            <a:noFill/>
            <a:ln w="9525">
              <a:solidFill>
                <a:schemeClr val="tx1"/>
              </a:solidFill>
              <a:round/>
              <a:headEnd/>
              <a:tailEnd/>
            </a:ln>
          </p:spPr>
          <p:txBody>
            <a:bodyPr/>
            <a:lstStyle/>
            <a:p>
              <a:endParaRPr lang="ja-JP" altLang="en-US"/>
            </a:p>
          </p:txBody>
        </p:sp>
        <p:sp>
          <p:nvSpPr>
            <p:cNvPr id="38938" name="Line 25"/>
            <p:cNvSpPr>
              <a:spLocks noChangeShapeType="1"/>
            </p:cNvSpPr>
            <p:nvPr/>
          </p:nvSpPr>
          <p:spPr bwMode="auto">
            <a:xfrm>
              <a:off x="4716463" y="3573463"/>
              <a:ext cx="215900" cy="215900"/>
            </a:xfrm>
            <a:prstGeom prst="line">
              <a:avLst/>
            </a:prstGeom>
            <a:noFill/>
            <a:ln w="9525">
              <a:solidFill>
                <a:schemeClr val="tx1"/>
              </a:solidFill>
              <a:round/>
              <a:headEnd/>
              <a:tailEnd/>
            </a:ln>
          </p:spPr>
          <p:txBody>
            <a:bodyPr/>
            <a:lstStyle/>
            <a:p>
              <a:endParaRPr lang="ja-JP" altLang="en-US"/>
            </a:p>
          </p:txBody>
        </p:sp>
        <p:sp>
          <p:nvSpPr>
            <p:cNvPr id="38939" name="Line 26"/>
            <p:cNvSpPr>
              <a:spLocks noChangeShapeType="1"/>
            </p:cNvSpPr>
            <p:nvPr/>
          </p:nvSpPr>
          <p:spPr bwMode="auto">
            <a:xfrm flipV="1">
              <a:off x="5003800" y="4221163"/>
              <a:ext cx="360363" cy="360362"/>
            </a:xfrm>
            <a:prstGeom prst="line">
              <a:avLst/>
            </a:prstGeom>
            <a:noFill/>
            <a:ln w="9525">
              <a:solidFill>
                <a:schemeClr val="tx1"/>
              </a:solidFill>
              <a:round/>
              <a:headEnd/>
              <a:tailEnd/>
            </a:ln>
          </p:spPr>
          <p:txBody>
            <a:bodyPr/>
            <a:lstStyle/>
            <a:p>
              <a:endParaRPr lang="ja-JP" altLang="en-US"/>
            </a:p>
          </p:txBody>
        </p:sp>
        <p:sp>
          <p:nvSpPr>
            <p:cNvPr id="38940" name="Line 27"/>
            <p:cNvSpPr>
              <a:spLocks noChangeShapeType="1"/>
            </p:cNvSpPr>
            <p:nvPr/>
          </p:nvSpPr>
          <p:spPr bwMode="auto">
            <a:xfrm flipV="1">
              <a:off x="4356100" y="3573463"/>
              <a:ext cx="360363" cy="360362"/>
            </a:xfrm>
            <a:prstGeom prst="line">
              <a:avLst/>
            </a:prstGeom>
            <a:noFill/>
            <a:ln w="9525">
              <a:solidFill>
                <a:schemeClr val="tx1"/>
              </a:solidFill>
              <a:round/>
              <a:headEnd/>
              <a:tailEnd/>
            </a:ln>
          </p:spPr>
          <p:txBody>
            <a:bodyPr/>
            <a:lstStyle/>
            <a:p>
              <a:endParaRPr lang="ja-JP" altLang="en-US"/>
            </a:p>
          </p:txBody>
        </p:sp>
        <p:sp>
          <p:nvSpPr>
            <p:cNvPr id="38941" name="Line 28"/>
            <p:cNvSpPr>
              <a:spLocks noChangeShapeType="1"/>
            </p:cNvSpPr>
            <p:nvPr/>
          </p:nvSpPr>
          <p:spPr bwMode="auto">
            <a:xfrm>
              <a:off x="5148263" y="4005263"/>
              <a:ext cx="215900" cy="215900"/>
            </a:xfrm>
            <a:prstGeom prst="line">
              <a:avLst/>
            </a:prstGeom>
            <a:noFill/>
            <a:ln w="9525">
              <a:solidFill>
                <a:schemeClr val="tx1"/>
              </a:solidFill>
              <a:round/>
              <a:headEnd/>
              <a:tailEnd/>
            </a:ln>
          </p:spPr>
          <p:txBody>
            <a:bodyPr/>
            <a:lstStyle/>
            <a:p>
              <a:endParaRPr lang="ja-JP" altLang="en-US"/>
            </a:p>
          </p:txBody>
        </p:sp>
        <p:sp>
          <p:nvSpPr>
            <p:cNvPr id="38942" name="Line 29"/>
            <p:cNvSpPr>
              <a:spLocks noChangeShapeType="1"/>
            </p:cNvSpPr>
            <p:nvPr/>
          </p:nvSpPr>
          <p:spPr bwMode="auto">
            <a:xfrm flipV="1">
              <a:off x="4932363" y="3573463"/>
              <a:ext cx="215900" cy="215900"/>
            </a:xfrm>
            <a:prstGeom prst="line">
              <a:avLst/>
            </a:prstGeom>
            <a:noFill/>
            <a:ln w="9525">
              <a:solidFill>
                <a:schemeClr val="tx1"/>
              </a:solidFill>
              <a:round/>
              <a:headEnd/>
              <a:tailEnd/>
            </a:ln>
          </p:spPr>
          <p:txBody>
            <a:bodyPr/>
            <a:lstStyle/>
            <a:p>
              <a:endParaRPr lang="ja-JP" altLang="en-US"/>
            </a:p>
          </p:txBody>
        </p:sp>
        <p:sp>
          <p:nvSpPr>
            <p:cNvPr id="38943" name="Line 30"/>
            <p:cNvSpPr>
              <a:spLocks noChangeShapeType="1"/>
            </p:cNvSpPr>
            <p:nvPr/>
          </p:nvSpPr>
          <p:spPr bwMode="auto">
            <a:xfrm flipV="1">
              <a:off x="5148263" y="3789363"/>
              <a:ext cx="215900" cy="215900"/>
            </a:xfrm>
            <a:prstGeom prst="line">
              <a:avLst/>
            </a:prstGeom>
            <a:noFill/>
            <a:ln w="9525">
              <a:solidFill>
                <a:schemeClr val="tx1"/>
              </a:solidFill>
              <a:round/>
              <a:headEnd/>
              <a:tailEnd/>
            </a:ln>
          </p:spPr>
          <p:txBody>
            <a:bodyPr/>
            <a:lstStyle/>
            <a:p>
              <a:endParaRPr lang="ja-JP" altLang="en-US"/>
            </a:p>
          </p:txBody>
        </p:sp>
        <p:sp>
          <p:nvSpPr>
            <p:cNvPr id="38944" name="Line 32"/>
            <p:cNvSpPr>
              <a:spLocks noChangeShapeType="1"/>
            </p:cNvSpPr>
            <p:nvPr/>
          </p:nvSpPr>
          <p:spPr bwMode="auto">
            <a:xfrm>
              <a:off x="5148263" y="3573463"/>
              <a:ext cx="215900" cy="215900"/>
            </a:xfrm>
            <a:prstGeom prst="line">
              <a:avLst/>
            </a:prstGeom>
            <a:noFill/>
            <a:ln w="9525">
              <a:solidFill>
                <a:schemeClr val="tx1"/>
              </a:solidFill>
              <a:round/>
              <a:headEnd/>
              <a:tailEnd/>
            </a:ln>
          </p:spPr>
          <p:txBody>
            <a:bodyPr/>
            <a:lstStyle/>
            <a:p>
              <a:endParaRPr lang="ja-JP" altLang="en-US"/>
            </a:p>
          </p:txBody>
        </p:sp>
        <p:sp>
          <p:nvSpPr>
            <p:cNvPr id="38945" name="Oval 34"/>
            <p:cNvSpPr>
              <a:spLocks noChangeArrowheads="1"/>
            </p:cNvSpPr>
            <p:nvPr/>
          </p:nvSpPr>
          <p:spPr bwMode="auto">
            <a:xfrm>
              <a:off x="5292725" y="3213100"/>
              <a:ext cx="1439863" cy="792163"/>
            </a:xfrm>
            <a:prstGeom prst="ellipse">
              <a:avLst/>
            </a:prstGeom>
            <a:noFill/>
            <a:ln w="9525">
              <a:solidFill>
                <a:schemeClr val="tx1"/>
              </a:solidFill>
              <a:round/>
              <a:headEnd/>
              <a:tailEnd/>
            </a:ln>
          </p:spPr>
          <p:txBody>
            <a:bodyPr wrap="none" anchor="ctr"/>
            <a:lstStyle/>
            <a:p>
              <a:endParaRPr lang="ja-JP" altLang="en-US">
                <a:latin typeface="Tw Cen MT" pitchFamily="34" charset="0"/>
                <a:ea typeface="HGPｺﾞｼｯｸE" pitchFamily="50" charset="-128"/>
              </a:endParaRPr>
            </a:p>
          </p:txBody>
        </p:sp>
        <p:sp>
          <p:nvSpPr>
            <p:cNvPr id="38946" name="AutoShape 36"/>
            <p:cNvSpPr>
              <a:spLocks noChangeArrowheads="1"/>
            </p:cNvSpPr>
            <p:nvPr/>
          </p:nvSpPr>
          <p:spPr bwMode="auto">
            <a:xfrm rot="7962990">
              <a:off x="5242719" y="3769519"/>
              <a:ext cx="287338" cy="431800"/>
            </a:xfrm>
            <a:custGeom>
              <a:avLst/>
              <a:gdLst>
                <a:gd name="T0" fmla="*/ 2866768 w 21600"/>
                <a:gd name="T1" fmla="*/ 0 h 21600"/>
                <a:gd name="T2" fmla="*/ 0 w 21600"/>
                <a:gd name="T3" fmla="*/ 4316001 h 21600"/>
                <a:gd name="T4" fmla="*/ 2866768 w 21600"/>
                <a:gd name="T5" fmla="*/ 8632001 h 21600"/>
                <a:gd name="T6" fmla="*/ 3822367 w 21600"/>
                <a:gd name="T7" fmla="*/ 4316001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0C0C0"/>
            </a:solid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sp>
          <p:nvSpPr>
            <p:cNvPr id="38947" name="AutoShape 37"/>
            <p:cNvSpPr>
              <a:spLocks noChangeArrowheads="1"/>
            </p:cNvSpPr>
            <p:nvPr/>
          </p:nvSpPr>
          <p:spPr bwMode="auto">
            <a:xfrm>
              <a:off x="3059113" y="5229225"/>
              <a:ext cx="1944687" cy="865188"/>
            </a:xfrm>
            <a:prstGeom prst="wedgeRoundRectCallout">
              <a:avLst>
                <a:gd name="adj1" fmla="val 34491"/>
                <a:gd name="adj2" fmla="val -91833"/>
                <a:gd name="adj3" fmla="val 16667"/>
              </a:avLst>
            </a:prstGeom>
            <a:noFill/>
            <a:ln w="9525">
              <a:solidFill>
                <a:schemeClr val="tx1"/>
              </a:solidFill>
              <a:miter lim="800000"/>
              <a:headEnd/>
              <a:tailEnd/>
            </a:ln>
          </p:spPr>
          <p:txBody>
            <a:bodyPr/>
            <a:lstStyle/>
            <a:p>
              <a:r>
                <a:rPr lang="ja-JP" altLang="en-US" sz="1100">
                  <a:latin typeface="Tw Cen MT" pitchFamily="34" charset="0"/>
                  <a:ea typeface="HGPｺﾞｼｯｸE" pitchFamily="50" charset="-128"/>
                </a:rPr>
                <a:t>押圧部材をカムにより押圧して洗浄布帛をブランケットシリンダに接触させ、洗浄。オフセット印刷用。</a:t>
              </a:r>
            </a:p>
          </p:txBody>
        </p:sp>
        <p:sp>
          <p:nvSpPr>
            <p:cNvPr id="38948" name="Line 41"/>
            <p:cNvSpPr>
              <a:spLocks noChangeShapeType="1"/>
            </p:cNvSpPr>
            <p:nvPr/>
          </p:nvSpPr>
          <p:spPr bwMode="auto">
            <a:xfrm>
              <a:off x="6948488" y="4724400"/>
              <a:ext cx="647700" cy="649288"/>
            </a:xfrm>
            <a:prstGeom prst="line">
              <a:avLst/>
            </a:prstGeom>
            <a:noFill/>
            <a:ln w="9525">
              <a:solidFill>
                <a:schemeClr val="tx1"/>
              </a:solidFill>
              <a:round/>
              <a:headEnd/>
              <a:tailEnd/>
            </a:ln>
          </p:spPr>
          <p:txBody>
            <a:bodyPr/>
            <a:lstStyle/>
            <a:p>
              <a:endParaRPr lang="ja-JP" altLang="en-US"/>
            </a:p>
          </p:txBody>
        </p:sp>
        <p:sp>
          <p:nvSpPr>
            <p:cNvPr id="38949" name="Line 42"/>
            <p:cNvSpPr>
              <a:spLocks noChangeShapeType="1"/>
            </p:cNvSpPr>
            <p:nvPr/>
          </p:nvSpPr>
          <p:spPr bwMode="auto">
            <a:xfrm>
              <a:off x="7308850" y="4365625"/>
              <a:ext cx="215900" cy="215900"/>
            </a:xfrm>
            <a:prstGeom prst="line">
              <a:avLst/>
            </a:prstGeom>
            <a:noFill/>
            <a:ln w="9525">
              <a:solidFill>
                <a:schemeClr val="tx1"/>
              </a:solidFill>
              <a:round/>
              <a:headEnd/>
              <a:tailEnd/>
            </a:ln>
          </p:spPr>
          <p:txBody>
            <a:bodyPr/>
            <a:lstStyle/>
            <a:p>
              <a:endParaRPr lang="ja-JP" altLang="en-US"/>
            </a:p>
          </p:txBody>
        </p:sp>
        <p:sp>
          <p:nvSpPr>
            <p:cNvPr id="38950" name="Line 43"/>
            <p:cNvSpPr>
              <a:spLocks noChangeShapeType="1"/>
            </p:cNvSpPr>
            <p:nvPr/>
          </p:nvSpPr>
          <p:spPr bwMode="auto">
            <a:xfrm flipV="1">
              <a:off x="7596188" y="5013325"/>
              <a:ext cx="360362" cy="360363"/>
            </a:xfrm>
            <a:prstGeom prst="line">
              <a:avLst/>
            </a:prstGeom>
            <a:noFill/>
            <a:ln w="9525">
              <a:solidFill>
                <a:schemeClr val="tx1"/>
              </a:solidFill>
              <a:round/>
              <a:headEnd/>
              <a:tailEnd/>
            </a:ln>
          </p:spPr>
          <p:txBody>
            <a:bodyPr/>
            <a:lstStyle/>
            <a:p>
              <a:endParaRPr lang="ja-JP" altLang="en-US"/>
            </a:p>
          </p:txBody>
        </p:sp>
        <p:sp>
          <p:nvSpPr>
            <p:cNvPr id="38951" name="Line 44"/>
            <p:cNvSpPr>
              <a:spLocks noChangeShapeType="1"/>
            </p:cNvSpPr>
            <p:nvPr/>
          </p:nvSpPr>
          <p:spPr bwMode="auto">
            <a:xfrm flipV="1">
              <a:off x="6948488" y="4365625"/>
              <a:ext cx="360362" cy="360363"/>
            </a:xfrm>
            <a:prstGeom prst="line">
              <a:avLst/>
            </a:prstGeom>
            <a:noFill/>
            <a:ln w="9525">
              <a:solidFill>
                <a:schemeClr val="tx1"/>
              </a:solidFill>
              <a:round/>
              <a:headEnd/>
              <a:tailEnd/>
            </a:ln>
          </p:spPr>
          <p:txBody>
            <a:bodyPr/>
            <a:lstStyle/>
            <a:p>
              <a:endParaRPr lang="ja-JP" altLang="en-US"/>
            </a:p>
          </p:txBody>
        </p:sp>
        <p:sp>
          <p:nvSpPr>
            <p:cNvPr id="38952" name="Line 45"/>
            <p:cNvSpPr>
              <a:spLocks noChangeShapeType="1"/>
            </p:cNvSpPr>
            <p:nvPr/>
          </p:nvSpPr>
          <p:spPr bwMode="auto">
            <a:xfrm>
              <a:off x="7740650" y="4797425"/>
              <a:ext cx="215900" cy="215900"/>
            </a:xfrm>
            <a:prstGeom prst="line">
              <a:avLst/>
            </a:prstGeom>
            <a:noFill/>
            <a:ln w="9525">
              <a:solidFill>
                <a:schemeClr val="tx1"/>
              </a:solidFill>
              <a:round/>
              <a:headEnd/>
              <a:tailEnd/>
            </a:ln>
          </p:spPr>
          <p:txBody>
            <a:bodyPr/>
            <a:lstStyle/>
            <a:p>
              <a:endParaRPr lang="ja-JP" altLang="en-US"/>
            </a:p>
          </p:txBody>
        </p:sp>
        <p:sp>
          <p:nvSpPr>
            <p:cNvPr id="38953" name="Line 46"/>
            <p:cNvSpPr>
              <a:spLocks noChangeShapeType="1"/>
            </p:cNvSpPr>
            <p:nvPr/>
          </p:nvSpPr>
          <p:spPr bwMode="auto">
            <a:xfrm flipV="1">
              <a:off x="7524750" y="4365625"/>
              <a:ext cx="215900" cy="215900"/>
            </a:xfrm>
            <a:prstGeom prst="line">
              <a:avLst/>
            </a:prstGeom>
            <a:noFill/>
            <a:ln w="9525">
              <a:solidFill>
                <a:schemeClr val="tx1"/>
              </a:solidFill>
              <a:round/>
              <a:headEnd/>
              <a:tailEnd/>
            </a:ln>
          </p:spPr>
          <p:txBody>
            <a:bodyPr/>
            <a:lstStyle/>
            <a:p>
              <a:endParaRPr lang="ja-JP" altLang="en-US"/>
            </a:p>
          </p:txBody>
        </p:sp>
        <p:sp>
          <p:nvSpPr>
            <p:cNvPr id="38954" name="Line 47"/>
            <p:cNvSpPr>
              <a:spLocks noChangeShapeType="1"/>
            </p:cNvSpPr>
            <p:nvPr/>
          </p:nvSpPr>
          <p:spPr bwMode="auto">
            <a:xfrm flipV="1">
              <a:off x="7740650" y="4581525"/>
              <a:ext cx="215900" cy="215900"/>
            </a:xfrm>
            <a:prstGeom prst="line">
              <a:avLst/>
            </a:prstGeom>
            <a:noFill/>
            <a:ln w="9525">
              <a:solidFill>
                <a:schemeClr val="tx1"/>
              </a:solidFill>
              <a:round/>
              <a:headEnd/>
              <a:tailEnd/>
            </a:ln>
          </p:spPr>
          <p:txBody>
            <a:bodyPr/>
            <a:lstStyle/>
            <a:p>
              <a:endParaRPr lang="ja-JP" altLang="en-US"/>
            </a:p>
          </p:txBody>
        </p:sp>
        <p:sp>
          <p:nvSpPr>
            <p:cNvPr id="38955" name="AutoShape 49"/>
            <p:cNvSpPr>
              <a:spLocks noChangeArrowheads="1"/>
            </p:cNvSpPr>
            <p:nvPr/>
          </p:nvSpPr>
          <p:spPr bwMode="auto">
            <a:xfrm>
              <a:off x="4067175" y="6337300"/>
              <a:ext cx="1223963" cy="404813"/>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引用発明１</a:t>
              </a:r>
            </a:p>
          </p:txBody>
        </p:sp>
        <p:sp>
          <p:nvSpPr>
            <p:cNvPr id="38956" name="AutoShape 50"/>
            <p:cNvSpPr>
              <a:spLocks noChangeArrowheads="1"/>
            </p:cNvSpPr>
            <p:nvPr/>
          </p:nvSpPr>
          <p:spPr bwMode="auto">
            <a:xfrm>
              <a:off x="6948488" y="5545138"/>
              <a:ext cx="1223962" cy="404812"/>
            </a:xfrm>
            <a:prstGeom prst="bevel">
              <a:avLst>
                <a:gd name="adj" fmla="val 12500"/>
              </a:avLst>
            </a:prstGeom>
            <a:solidFill>
              <a:srgbClr val="C0C0C0"/>
            </a:solidFill>
            <a:ln w="9525">
              <a:solidFill>
                <a:schemeClr val="tx1"/>
              </a:solidFill>
              <a:miter lim="800000"/>
              <a:headEnd/>
              <a:tailEnd/>
            </a:ln>
          </p:spPr>
          <p:txBody>
            <a:bodyPr wrap="none" anchor="ctr"/>
            <a:lstStyle/>
            <a:p>
              <a:pPr algn="ctr"/>
              <a:r>
                <a:rPr lang="ja-JP" altLang="en-US" sz="1400">
                  <a:latin typeface="Tw Cen MT" pitchFamily="34" charset="0"/>
                  <a:ea typeface="HGPｺﾞｼｯｸE" pitchFamily="50" charset="-128"/>
                </a:rPr>
                <a:t>引用発明２</a:t>
              </a:r>
            </a:p>
          </p:txBody>
        </p:sp>
        <p:sp>
          <p:nvSpPr>
            <p:cNvPr id="38957" name="AutoShape 51"/>
            <p:cNvSpPr>
              <a:spLocks noChangeArrowheads="1"/>
            </p:cNvSpPr>
            <p:nvPr/>
          </p:nvSpPr>
          <p:spPr bwMode="auto">
            <a:xfrm>
              <a:off x="6948488" y="3429000"/>
              <a:ext cx="1944687" cy="649288"/>
            </a:xfrm>
            <a:prstGeom prst="wedgeRoundRectCallout">
              <a:avLst>
                <a:gd name="adj1" fmla="val -15468"/>
                <a:gd name="adj2" fmla="val 85454"/>
                <a:gd name="adj3" fmla="val 16667"/>
              </a:avLst>
            </a:prstGeom>
            <a:noFill/>
            <a:ln w="9525">
              <a:solidFill>
                <a:schemeClr val="tx1"/>
              </a:solidFill>
              <a:miter lim="800000"/>
              <a:headEnd/>
              <a:tailEnd/>
            </a:ln>
          </p:spPr>
          <p:txBody>
            <a:bodyPr/>
            <a:lstStyle/>
            <a:p>
              <a:r>
                <a:rPr lang="ja-JP" altLang="en-US" sz="1100">
                  <a:latin typeface="Tw Cen MT" pitchFamily="34" charset="0"/>
                  <a:ea typeface="HGPｺﾞｼｯｸE" pitchFamily="50" charset="-128"/>
                </a:rPr>
                <a:t>空気により膨張させる膨張部材。凹版印刷用。</a:t>
              </a:r>
            </a:p>
          </p:txBody>
        </p:sp>
        <p:sp>
          <p:nvSpPr>
            <p:cNvPr id="38958" name="Oval 52"/>
            <p:cNvSpPr>
              <a:spLocks noChangeArrowheads="1"/>
            </p:cNvSpPr>
            <p:nvPr/>
          </p:nvSpPr>
          <p:spPr bwMode="auto">
            <a:xfrm>
              <a:off x="5940425" y="3500438"/>
              <a:ext cx="144463" cy="144462"/>
            </a:xfrm>
            <a:prstGeom prst="ellipse">
              <a:avLst/>
            </a:prstGeom>
            <a:solidFill>
              <a:schemeClr val="bg1"/>
            </a:solidFill>
            <a:ln w="9525">
              <a:solidFill>
                <a:schemeClr val="tx1"/>
              </a:solidFill>
              <a:prstDash val="sysDot"/>
              <a:round/>
              <a:headEnd/>
              <a:tailEnd/>
            </a:ln>
          </p:spPr>
          <p:txBody>
            <a:bodyPr wrap="none" anchor="ctr"/>
            <a:lstStyle/>
            <a:p>
              <a:endParaRPr lang="ja-JP" altLang="en-US">
                <a:latin typeface="Tw Cen MT" pitchFamily="34" charset="0"/>
                <a:ea typeface="HGPｺﾞｼｯｸE" pitchFamily="50" charset="-128"/>
              </a:endParaRPr>
            </a:p>
          </p:txBody>
        </p:sp>
        <p:sp>
          <p:nvSpPr>
            <p:cNvPr id="38959" name="AutoShape 53"/>
            <p:cNvSpPr>
              <a:spLocks noChangeArrowheads="1"/>
            </p:cNvSpPr>
            <p:nvPr/>
          </p:nvSpPr>
          <p:spPr bwMode="auto">
            <a:xfrm flipH="1" flipV="1">
              <a:off x="5724525" y="2997200"/>
              <a:ext cx="792163" cy="142875"/>
            </a:xfrm>
            <a:prstGeom prst="curvedUpArrow">
              <a:avLst>
                <a:gd name="adj1" fmla="val 110889"/>
                <a:gd name="adj2" fmla="val 221778"/>
                <a:gd name="adj3" fmla="val 33333"/>
              </a:avLst>
            </a:prstGeom>
            <a:noFill/>
            <a:ln w="9525">
              <a:solidFill>
                <a:schemeClr val="tx1"/>
              </a:solidFill>
              <a:miter lim="800000"/>
              <a:headEnd/>
              <a:tailEnd/>
            </a:ln>
          </p:spPr>
          <p:txBody>
            <a:bodyPr wrap="none" anchor="ctr"/>
            <a:lstStyle/>
            <a:p>
              <a:endParaRPr lang="ja-JP" altLang="en-US">
                <a:latin typeface="Tw Cen MT" pitchFamily="34" charset="0"/>
                <a:ea typeface="HGPｺﾞｼｯｸE" pitchFamily="50" charset="-128"/>
              </a:endParaRPr>
            </a:p>
          </p:txBody>
        </p:sp>
      </p:grpSp>
      <p:sp>
        <p:nvSpPr>
          <p:cNvPr id="38914" name="Text Box 56"/>
          <p:cNvSpPr txBox="1">
            <a:spLocks noChangeArrowheads="1"/>
          </p:cNvSpPr>
          <p:nvPr/>
        </p:nvSpPr>
        <p:spPr bwMode="auto">
          <a:xfrm>
            <a:off x="325438" y="2628900"/>
            <a:ext cx="8748712" cy="942975"/>
          </a:xfrm>
          <a:prstGeom prst="rect">
            <a:avLst/>
          </a:prstGeom>
          <a:noFill/>
          <a:ln w="9525">
            <a:noFill/>
            <a:miter lim="800000"/>
            <a:headEnd/>
            <a:tailEnd/>
          </a:ln>
        </p:spPr>
        <p:txBody>
          <a:bodyPr>
            <a:spAutoFit/>
          </a:bodyPr>
          <a:lstStyle/>
          <a:p>
            <a:r>
              <a:rPr lang="en-US" altLang="en-US" sz="1400">
                <a:latin typeface="ＭＳ Ｐゴシック" charset="-128"/>
                <a:ea typeface="HGPｺﾞｼｯｸE" pitchFamily="50" charset="-128"/>
              </a:rPr>
              <a:t>例：引用発明1のものと引用発明2のものとは、印刷装置のシリンダ洗浄を布帛を押圧して行うものである点で共通し、引用発明1のカム機構も引用発明2の膨張部材も布帛をシリンダに接触・離反させる作用のために設けられている点で異なるところはない。そうすると、引用発明1のカム機構に代えて、押圧手段として引用発明2の膨張部材を転用することの背景は存在するということができる。</a:t>
            </a:r>
            <a:endParaRPr lang="ja-JP" altLang="en-US" sz="1400">
              <a:latin typeface="ＭＳ Ｐゴシック" charset="-128"/>
              <a:ea typeface="HGPｺﾞｼｯｸE" pitchFamily="50" charset="-128"/>
            </a:endParaRPr>
          </a:p>
        </p:txBody>
      </p:sp>
      <p:sp>
        <p:nvSpPr>
          <p:cNvPr id="38915" name="Text Box 58"/>
          <p:cNvSpPr txBox="1">
            <a:spLocks noChangeArrowheads="1"/>
          </p:cNvSpPr>
          <p:nvPr/>
        </p:nvSpPr>
        <p:spPr bwMode="auto">
          <a:xfrm>
            <a:off x="185738" y="1525588"/>
            <a:ext cx="8999537" cy="1076325"/>
          </a:xfrm>
          <a:prstGeom prst="rect">
            <a:avLst/>
          </a:prstGeom>
          <a:noFill/>
          <a:ln w="9525">
            <a:noFill/>
            <a:miter lim="800000"/>
            <a:headEnd/>
            <a:tailEnd/>
          </a:ln>
        </p:spPr>
        <p:txBody>
          <a:bodyPr>
            <a:spAutoFit/>
          </a:bodyPr>
          <a:lstStyle/>
          <a:p>
            <a:r>
              <a:rPr lang="en-US" altLang="ja-JP" sz="1600">
                <a:latin typeface="ＭＳ Ｐゴシック" charset="-128"/>
                <a:ea typeface="HGPｺﾞｼｯｸE" pitchFamily="50" charset="-128"/>
              </a:rPr>
              <a:t>③</a:t>
            </a:r>
            <a:r>
              <a:rPr lang="ja-JP" altLang="en-US" sz="1600">
                <a:latin typeface="ＭＳ Ｐゴシック" charset="-128"/>
                <a:ea typeface="HGPｺﾞｼｯｸE" pitchFamily="50" charset="-128"/>
              </a:rPr>
              <a:t>作用、機能の共通性</a:t>
            </a:r>
          </a:p>
          <a:p>
            <a:r>
              <a:rPr lang="ja-JP" altLang="en-US" sz="1600">
                <a:latin typeface="ＭＳ Ｐゴシック" charset="-128"/>
                <a:ea typeface="HGPｺﾞｼｯｸE" pitchFamily="50" charset="-128"/>
              </a:rPr>
              <a:t>　請求項に係る発明の発明特定事項と引用発明特定事項との間で、作用、機能が共通することや、引用発明特定事項どうしの作用、機能が共通することは、当業者が引用発明を適用したり結び付けたりして請求項に係る発明に導かれたことの有力な根拠となる。</a:t>
            </a:r>
          </a:p>
        </p:txBody>
      </p:sp>
      <p:sp>
        <p:nvSpPr>
          <p:cNvPr id="38916" name="タイトル 1"/>
          <p:cNvSpPr>
            <a:spLocks noGrp="1"/>
          </p:cNvSpPr>
          <p:nvPr>
            <p:ph type="title"/>
          </p:nvPr>
        </p:nvSpPr>
        <p:spPr>
          <a:xfrm>
            <a:off x="325438" y="228600"/>
            <a:ext cx="8153400" cy="990600"/>
          </a:xfrm>
        </p:spPr>
        <p:txBody>
          <a:bodyPr/>
          <a:lstStyle/>
          <a:p>
            <a:pPr eaLnBrk="1" hangingPunct="1"/>
            <a:r>
              <a:rPr lang="ja-JP" altLang="en-US" smtClean="0">
                <a:solidFill>
                  <a:schemeClr val="tx1"/>
                </a:solidFill>
                <a:latin typeface="ＭＳ Ｐゴシック" charset="-128"/>
                <a:ea typeface="ＭＳ Ｐゴシック" charset="-128"/>
              </a:rPr>
              <a:t>演習事例　進歩性判断演習</a:t>
            </a:r>
          </a:p>
        </p:txBody>
      </p:sp>
      <p:sp>
        <p:nvSpPr>
          <p:cNvPr id="38917" name="テキスト ボックス 46"/>
          <p:cNvSpPr txBox="1">
            <a:spLocks noChangeArrowheads="1"/>
          </p:cNvSpPr>
          <p:nvPr/>
        </p:nvSpPr>
        <p:spPr bwMode="auto">
          <a:xfrm>
            <a:off x="6299200" y="6532563"/>
            <a:ext cx="2701925" cy="246062"/>
          </a:xfrm>
          <a:prstGeom prst="rect">
            <a:avLst/>
          </a:prstGeom>
          <a:noFill/>
          <a:ln w="9525">
            <a:noFill/>
            <a:miter lim="800000"/>
            <a:headEnd/>
            <a:tailEnd/>
          </a:ln>
        </p:spPr>
        <p:txBody>
          <a:bodyPr>
            <a:spAutoFit/>
          </a:bodyPr>
          <a:lstStyle/>
          <a:p>
            <a:r>
              <a:rPr lang="ja-JP" altLang="en-US" sz="1000">
                <a:latin typeface="Tw Cen MT" pitchFamily="34" charset="0"/>
                <a:ea typeface="HGPｺﾞｼｯｸE" pitchFamily="50" charset="-128"/>
              </a:rPr>
              <a:t>特許　実用新案　審査基準　特許庁より引用　</a:t>
            </a:r>
          </a:p>
        </p:txBody>
      </p:sp>
      <p:sp>
        <p:nvSpPr>
          <p:cNvPr id="38918" name="スライド番号プレースホルダー 1"/>
          <p:cNvSpPr>
            <a:spLocks noGrp="1"/>
          </p:cNvSpPr>
          <p:nvPr>
            <p:ph type="sldNum" sz="quarter" idx="12"/>
          </p:nvPr>
        </p:nvSpPr>
        <p:spPr bwMode="auto">
          <a:xfrm>
            <a:off x="8648700" y="6354763"/>
            <a:ext cx="488950" cy="381000"/>
          </a:xfrm>
          <a:ln>
            <a:miter lim="800000"/>
            <a:headEnd/>
            <a:tailEnd/>
          </a:ln>
        </p:spPr>
        <p:txBody>
          <a:bodyPr/>
          <a:lstStyle/>
          <a:p>
            <a:pPr fontAlgn="base">
              <a:spcBef>
                <a:spcPct val="0"/>
              </a:spcBef>
              <a:spcAft>
                <a:spcPct val="0"/>
              </a:spcAft>
              <a:defRPr/>
            </a:pPr>
            <a:fld id="{9D534190-DE34-4D07-A418-5DD1F2E3C742}" type="slidenum">
              <a:rPr kumimoji="0" lang="en-US" altLang="ja-JP">
                <a:ea typeface="ＭＳ Ｐゴシック" charset="-128"/>
              </a:rPr>
              <a:pPr fontAlgn="base">
                <a:spcBef>
                  <a:spcPct val="0"/>
                </a:spcBef>
                <a:spcAft>
                  <a:spcPct val="0"/>
                </a:spcAft>
                <a:defRPr/>
              </a:pPr>
              <a:t>9</a:t>
            </a:fld>
            <a:endParaRPr kumimoji="0" lang="en-US" altLang="ja-JP">
              <a:ea typeface="ＭＳ Ｐゴシック"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既定のテーマ">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solidFill>
          <a:schemeClr val="accent2">
            <a:lumMod val="20000"/>
            <a:lumOff val="80000"/>
          </a:schemeClr>
        </a:solidFill>
        <a:ln>
          <a:solidFill>
            <a:schemeClr val="accent2">
              <a:lumMod val="40000"/>
              <a:lumOff val="60000"/>
            </a:schemeClr>
          </a:solidFill>
        </a:ln>
      </a:spPr>
      <a:bodyPr rtlCol="0" anchor="ctr"/>
      <a:lstStyle>
        <a:defPPr algn="ctr">
          <a:defRPr kumimoji="1" i="1" dirty="0">
            <a:solidFill>
              <a:schemeClr val="accent2">
                <a:lumMod val="20000"/>
                <a:lumOff val="8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3_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solidFill>
          <a:schemeClr val="accent2">
            <a:lumMod val="20000"/>
            <a:lumOff val="80000"/>
          </a:schemeClr>
        </a:solidFill>
        <a:ln>
          <a:solidFill>
            <a:schemeClr val="accent2">
              <a:lumMod val="40000"/>
              <a:lumOff val="60000"/>
            </a:schemeClr>
          </a:solidFill>
        </a:ln>
      </a:spPr>
      <a:bodyPr rtlCol="0" anchor="ctr"/>
      <a:lstStyle>
        <a:defPPr algn="ctr">
          <a:defRPr kumimoji="1" i="1" dirty="0">
            <a:solidFill>
              <a:schemeClr val="accent2">
                <a:lumMod val="20000"/>
                <a:lumOff val="8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既定のテーマ.thmx</Template>
  <TotalTime>96</TotalTime>
  <Words>6498</Words>
  <Application>Microsoft Office PowerPoint</Application>
  <PresentationFormat>画面に合わせる (4:3)</PresentationFormat>
  <Paragraphs>284</Paragraphs>
  <Slides>24</Slides>
  <Notes>24</Notes>
  <HiddenSlides>0</HiddenSlides>
  <MMClips>0</MMClips>
  <ScaleCrop>false</ScaleCrop>
  <HeadingPairs>
    <vt:vector size="6" baseType="variant">
      <vt:variant>
        <vt:lpstr>使用されているフォント</vt:lpstr>
      </vt:variant>
      <vt:variant>
        <vt:i4>10</vt:i4>
      </vt:variant>
      <vt:variant>
        <vt:lpstr>デザイン テンプレート</vt:lpstr>
      </vt:variant>
      <vt:variant>
        <vt:i4>19</vt:i4>
      </vt:variant>
      <vt:variant>
        <vt:lpstr>スライド タイトル</vt:lpstr>
      </vt:variant>
      <vt:variant>
        <vt:i4>24</vt:i4>
      </vt:variant>
    </vt:vector>
  </HeadingPairs>
  <TitlesOfParts>
    <vt:vector size="53" baseType="lpstr">
      <vt:lpstr>Arial</vt:lpstr>
      <vt:lpstr>ＭＳ Ｐゴシック</vt:lpstr>
      <vt:lpstr>Wingdings</vt:lpstr>
      <vt:lpstr>Wingdings 2</vt:lpstr>
      <vt:lpstr>Calibri</vt:lpstr>
      <vt:lpstr>Tw Cen MT</vt:lpstr>
      <vt:lpstr>HGPｺﾞｼｯｸE</vt:lpstr>
      <vt:lpstr>Times New Roman</vt:lpstr>
      <vt:lpstr>Century</vt:lpstr>
      <vt:lpstr>SimSun</vt:lpstr>
      <vt:lpstr>既定のテーマ</vt:lpstr>
      <vt:lpstr>3_木村　テンプレート</vt:lpstr>
      <vt:lpstr>既定のテーマ</vt:lpstr>
      <vt:lpstr>既定のテーマ</vt:lpstr>
      <vt:lpstr>既定のテーマ</vt:lpstr>
      <vt:lpstr>既定のテーマ</vt:lpstr>
      <vt:lpstr>既定のテーマ</vt:lpstr>
      <vt:lpstr>既定のテーマ</vt:lpstr>
      <vt:lpstr>既定のテーマ</vt:lpstr>
      <vt:lpstr>既定のテーマ</vt:lpstr>
      <vt:lpstr>既定のテーマ</vt:lpstr>
      <vt:lpstr>3_木村　テンプレート</vt:lpstr>
      <vt:lpstr>3_木村　テンプレート</vt:lpstr>
      <vt:lpstr>3_木村　テンプレート</vt:lpstr>
      <vt:lpstr>3_木村　テンプレート</vt:lpstr>
      <vt:lpstr>3_木村　テンプレート</vt:lpstr>
      <vt:lpstr>3_木村　テンプレート</vt:lpstr>
      <vt:lpstr>3_木村　テンプレート</vt:lpstr>
      <vt:lpstr>3_木村　テンプレート</vt:lpstr>
      <vt:lpstr>スライド 1</vt:lpstr>
      <vt:lpstr>第７時限　演習</vt:lpstr>
      <vt:lpstr>演習事例　進歩性判断演習</vt:lpstr>
      <vt:lpstr>演習事例　進歩性判断演習</vt:lpstr>
      <vt:lpstr>演習事例　進歩性判断演習</vt:lpstr>
      <vt:lpstr>演習事例　進歩性判断演習</vt:lpstr>
      <vt:lpstr>演習事例　進歩性判断演習</vt:lpstr>
      <vt:lpstr>演習事例　進歩性判断演習</vt:lpstr>
      <vt:lpstr>演習事例　進歩性判断演習</vt:lpstr>
      <vt:lpstr>演習事例　進歩性判断演習</vt:lpstr>
      <vt:lpstr>演習事例　進歩性判断演習</vt:lpstr>
      <vt:lpstr>演習事例　進歩性判断演習</vt:lpstr>
      <vt:lpstr>演習事例　進歩性判断演習</vt:lpstr>
      <vt:lpstr>演習事例　進歩性判断演習</vt:lpstr>
      <vt:lpstr>スライド 15</vt:lpstr>
      <vt:lpstr>演習事例　発明は誰のものか</vt:lpstr>
      <vt:lpstr>演習事例　発明は誰のものか</vt:lpstr>
      <vt:lpstr>演習事例　発明は誰のものか</vt:lpstr>
      <vt:lpstr>演習事例　発明は誰のものか</vt:lpstr>
      <vt:lpstr>演習事例　発明は誰のものか</vt:lpstr>
      <vt:lpstr>演習事例　発明は誰のものか</vt:lpstr>
      <vt:lpstr>演習事例　発明は誰のものか</vt:lpstr>
      <vt:lpstr>演習事例　秘密情報の管理</vt:lpstr>
      <vt:lpstr>演習事例　秘密情報の管理</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吉田 悦子</dc:creator>
  <cp:lastModifiedBy>5620</cp:lastModifiedBy>
  <cp:revision>26</cp:revision>
  <cp:lastPrinted>2013-02-18T09:30:00Z</cp:lastPrinted>
  <dcterms:created xsi:type="dcterms:W3CDTF">2012-12-05T06:25:02Z</dcterms:created>
  <dcterms:modified xsi:type="dcterms:W3CDTF">2013-04-09T12:15:17Z</dcterms:modified>
</cp:coreProperties>
</file>