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 id="2147484211" r:id="rId2"/>
    <p:sldMasterId id="2147484221" r:id="rId3"/>
    <p:sldMasterId id="2147484231" r:id="rId4"/>
    <p:sldMasterId id="2147484241" r:id="rId5"/>
    <p:sldMasterId id="2147484252" r:id="rId6"/>
  </p:sldMasterIdLst>
  <p:notesMasterIdLst>
    <p:notesMasterId r:id="rId42"/>
  </p:notesMasterIdLst>
  <p:handoutMasterIdLst>
    <p:handoutMasterId r:id="rId43"/>
  </p:handoutMasterIdLst>
  <p:sldIdLst>
    <p:sldId id="346" r:id="rId7"/>
    <p:sldId id="256" r:id="rId8"/>
    <p:sldId id="310" r:id="rId9"/>
    <p:sldId id="343" r:id="rId10"/>
    <p:sldId id="337" r:id="rId11"/>
    <p:sldId id="338" r:id="rId12"/>
    <p:sldId id="274" r:id="rId13"/>
    <p:sldId id="344" r:id="rId14"/>
    <p:sldId id="283" r:id="rId15"/>
    <p:sldId id="345" r:id="rId16"/>
    <p:sldId id="342" r:id="rId17"/>
    <p:sldId id="278" r:id="rId18"/>
    <p:sldId id="339" r:id="rId19"/>
    <p:sldId id="303" r:id="rId20"/>
    <p:sldId id="313" r:id="rId21"/>
    <p:sldId id="307" r:id="rId22"/>
    <p:sldId id="306" r:id="rId23"/>
    <p:sldId id="340" r:id="rId24"/>
    <p:sldId id="286" r:id="rId25"/>
    <p:sldId id="291" r:id="rId26"/>
    <p:sldId id="317" r:id="rId27"/>
    <p:sldId id="318" r:id="rId28"/>
    <p:sldId id="297" r:id="rId29"/>
    <p:sldId id="320" r:id="rId30"/>
    <p:sldId id="322" r:id="rId31"/>
    <p:sldId id="323" r:id="rId32"/>
    <p:sldId id="324" r:id="rId33"/>
    <p:sldId id="325" r:id="rId34"/>
    <p:sldId id="326" r:id="rId35"/>
    <p:sldId id="327" r:id="rId36"/>
    <p:sldId id="328" r:id="rId37"/>
    <p:sldId id="332" r:id="rId38"/>
    <p:sldId id="333" r:id="rId39"/>
    <p:sldId id="334" r:id="rId40"/>
    <p:sldId id="336" r:id="rId41"/>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EBF5"/>
    <a:srgbClr val="000099"/>
    <a:srgbClr val="ECFBFE"/>
    <a:srgbClr val="FDD7BB"/>
    <a:srgbClr val="FF33CC"/>
    <a:srgbClr val="FF0066"/>
    <a:srgbClr val="FFC1E0"/>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124" autoAdjust="0"/>
    <p:restoredTop sz="74009" autoAdjust="0"/>
  </p:normalViewPr>
  <p:slideViewPr>
    <p:cSldViewPr>
      <p:cViewPr varScale="1">
        <p:scale>
          <a:sx n="72" d="100"/>
          <a:sy n="72" d="100"/>
        </p:scale>
        <p:origin x="-936" y="-9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262" y="-102"/>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F9E6B-D0BE-4140-8A3A-2CB061076E35}" type="doc">
      <dgm:prSet loTypeId="urn:microsoft.com/office/officeart/2005/8/layout/list1" loCatId="list" qsTypeId="urn:microsoft.com/office/officeart/2005/8/quickstyle/simple1#1" qsCatId="simple" csTypeId="urn:microsoft.com/office/officeart/2005/8/colors/colorful3" csCatId="colorful" phldr="1"/>
      <dgm:spPr/>
      <dgm:t>
        <a:bodyPr/>
        <a:lstStyle/>
        <a:p>
          <a:endParaRPr kumimoji="1" lang="ja-JP" altLang="en-US"/>
        </a:p>
      </dgm:t>
    </dgm:pt>
    <dgm:pt modelId="{5C38585F-A95A-4A82-B236-6A8A0148C04F}">
      <dgm:prSet custT="1"/>
      <dgm:spPr>
        <a:solidFill>
          <a:srgbClr val="FFEBF5"/>
        </a:solidFill>
        <a:ln>
          <a:solidFill>
            <a:srgbClr val="FF33CC"/>
          </a:solidFill>
        </a:ln>
      </dgm:spPr>
      <dgm:t>
        <a:bodyPr/>
        <a:lstStyle/>
        <a:p>
          <a:r>
            <a:rPr kumimoji="0" lang="ja-JP" altLang="en-US" sz="2000" b="1" dirty="0" smtClean="0">
              <a:solidFill>
                <a:schemeClr val="tx1"/>
              </a:solidFill>
              <a:effectLst/>
              <a:latin typeface="ＭＳ Ｐゴシック" pitchFamily="50" charset="-128"/>
              <a:ea typeface="ＭＳ Ｐゴシック" pitchFamily="50" charset="-128"/>
            </a:rPr>
            <a:t>動物とは、生物を、微生物、植物及び動物の三つに分類した場合の動物</a:t>
          </a:r>
          <a:r>
            <a:rPr kumimoji="0" lang="en-US" altLang="ja-JP" sz="2000" b="1" dirty="0" smtClean="0">
              <a:solidFill>
                <a:schemeClr val="tx1"/>
              </a:solidFill>
              <a:effectLst/>
              <a:latin typeface="ＭＳ Ｐゴシック" pitchFamily="50" charset="-128"/>
              <a:ea typeface="ＭＳ Ｐゴシック" pitchFamily="50" charset="-128"/>
            </a:rPr>
            <a:t>(</a:t>
          </a:r>
          <a:r>
            <a:rPr kumimoji="0" lang="ja-JP" altLang="en-US" sz="2000" b="1" dirty="0" smtClean="0">
              <a:solidFill>
                <a:schemeClr val="tx1"/>
              </a:solidFill>
              <a:effectLst/>
              <a:latin typeface="ＭＳ Ｐゴシック" pitchFamily="50" charset="-128"/>
              <a:ea typeface="ＭＳ Ｐゴシック" pitchFamily="50" charset="-128"/>
            </a:rPr>
            <a:t>人を除く。</a:t>
          </a:r>
          <a:r>
            <a:rPr kumimoji="0" lang="en-US" altLang="ja-JP" sz="2000" b="1" dirty="0" smtClean="0">
              <a:solidFill>
                <a:schemeClr val="tx1"/>
              </a:solidFill>
              <a:effectLst/>
              <a:latin typeface="ＭＳ Ｐゴシック" pitchFamily="50" charset="-128"/>
              <a:ea typeface="ＭＳ Ｐゴシック" pitchFamily="50" charset="-128"/>
            </a:rPr>
            <a:t>) </a:t>
          </a:r>
          <a:r>
            <a:rPr kumimoji="0" lang="ja-JP" altLang="en-US" sz="2000" b="1" dirty="0" smtClean="0">
              <a:solidFill>
                <a:schemeClr val="tx1"/>
              </a:solidFill>
              <a:effectLst/>
              <a:latin typeface="ＭＳ Ｐゴシック" pitchFamily="50" charset="-128"/>
              <a:ea typeface="ＭＳ Ｐゴシック" pitchFamily="50" charset="-128"/>
            </a:rPr>
            <a:t>を意味する。</a:t>
          </a:r>
        </a:p>
      </dgm:t>
    </dgm:pt>
    <dgm:pt modelId="{5EC8F3E3-21DD-4B66-B6AE-13745807587F}" type="parTrans" cxnId="{2CADF3FF-1392-4569-B84E-A61126E6380C}">
      <dgm:prSet/>
      <dgm:spPr/>
      <dgm:t>
        <a:bodyPr/>
        <a:lstStyle/>
        <a:p>
          <a:endParaRPr kumimoji="1" lang="ja-JP" altLang="en-US"/>
        </a:p>
      </dgm:t>
    </dgm:pt>
    <dgm:pt modelId="{68C37E69-087D-4F23-929C-94137747A302}" type="sibTrans" cxnId="{2CADF3FF-1392-4569-B84E-A61126E6380C}">
      <dgm:prSet/>
      <dgm:spPr/>
      <dgm:t>
        <a:bodyPr/>
        <a:lstStyle/>
        <a:p>
          <a:endParaRPr kumimoji="1" lang="ja-JP" altLang="en-US"/>
        </a:p>
      </dgm:t>
    </dgm:pt>
    <dgm:pt modelId="{82627B5E-02CC-49F2-8732-B98B9B2ADDE0}">
      <dgm:prSet custT="1"/>
      <dgm:spPr/>
      <dgm:t>
        <a:bodyPr/>
        <a:lstStyle/>
        <a:p>
          <a:r>
            <a:rPr kumimoji="0" lang="ja-JP" altLang="en-US" sz="2000" b="0" dirty="0" smtClean="0">
              <a:effectLst/>
              <a:latin typeface="Tahoma" pitchFamily="34" charset="0"/>
              <a:ea typeface="ＭＳ Ｐゴシック" pitchFamily="50" charset="-128"/>
            </a:rPr>
            <a:t>動物に関する発明とは、自体の発明、動物の部分に関する発明、動物の作出方法の発明、動物の利用に関する発明など。</a:t>
          </a:r>
          <a:endParaRPr kumimoji="1" lang="ja-JP" altLang="en-US" sz="2000" b="0" dirty="0">
            <a:effectLst/>
          </a:endParaRPr>
        </a:p>
      </dgm:t>
    </dgm:pt>
    <dgm:pt modelId="{E7D1BC76-243D-4BB2-B8FB-05018A776EE4}" type="parTrans" cxnId="{DF5E296B-E456-4118-B5EC-75D3D5C2F8DF}">
      <dgm:prSet/>
      <dgm:spPr/>
      <dgm:t>
        <a:bodyPr/>
        <a:lstStyle/>
        <a:p>
          <a:endParaRPr kumimoji="1" lang="ja-JP" altLang="en-US"/>
        </a:p>
      </dgm:t>
    </dgm:pt>
    <dgm:pt modelId="{950A134C-82C8-45ED-910B-EFA712DB39B3}" type="sibTrans" cxnId="{DF5E296B-E456-4118-B5EC-75D3D5C2F8DF}">
      <dgm:prSet/>
      <dgm:spPr/>
      <dgm:t>
        <a:bodyPr/>
        <a:lstStyle/>
        <a:p>
          <a:endParaRPr kumimoji="1" lang="ja-JP" altLang="en-US"/>
        </a:p>
      </dgm:t>
    </dgm:pt>
    <dgm:pt modelId="{878E7D26-1D2A-4849-8D3F-602EBDA1B610}">
      <dgm:prSet custT="1"/>
      <dgm:spPr>
        <a:solidFill>
          <a:srgbClr val="FDD7BB"/>
        </a:solidFill>
        <a:ln>
          <a:solidFill>
            <a:schemeClr val="accent4"/>
          </a:solidFill>
        </a:ln>
      </dgm:spPr>
      <dgm:t>
        <a:bodyPr/>
        <a:lstStyle/>
        <a:p>
          <a:r>
            <a:rPr kumimoji="0" lang="ja-JP" altLang="en-US" sz="2000" b="1" dirty="0" smtClean="0">
              <a:solidFill>
                <a:schemeClr val="tx1"/>
              </a:solidFill>
              <a:effectLst/>
              <a:latin typeface="Tahoma" pitchFamily="34" charset="0"/>
              <a:ea typeface="ＭＳ Ｐゴシック" pitchFamily="50" charset="-128"/>
            </a:rPr>
            <a:t>植物とは、生物を微生物、植物及び動物の三つに分類した場合の植物を意味する。</a:t>
          </a:r>
          <a:endParaRPr kumimoji="0" lang="zh-CN" altLang="en-US" sz="2000" b="1" dirty="0" smtClean="0">
            <a:solidFill>
              <a:schemeClr val="tx1"/>
            </a:solidFill>
            <a:effectLst/>
            <a:latin typeface="Tahoma" pitchFamily="34" charset="0"/>
            <a:ea typeface="ＭＳ Ｐゴシック" pitchFamily="50" charset="-128"/>
          </a:endParaRPr>
        </a:p>
      </dgm:t>
    </dgm:pt>
    <dgm:pt modelId="{697B086C-72BC-4C21-8665-19A727B4E1D3}" type="parTrans" cxnId="{A33D17DD-D5DC-481B-AB5E-9B5BF3E5EA27}">
      <dgm:prSet/>
      <dgm:spPr/>
      <dgm:t>
        <a:bodyPr/>
        <a:lstStyle/>
        <a:p>
          <a:endParaRPr kumimoji="1" lang="ja-JP" altLang="en-US"/>
        </a:p>
      </dgm:t>
    </dgm:pt>
    <dgm:pt modelId="{CCB05933-3346-4AC9-B8FA-755E8439061E}" type="sibTrans" cxnId="{A33D17DD-D5DC-481B-AB5E-9B5BF3E5EA27}">
      <dgm:prSet/>
      <dgm:spPr/>
      <dgm:t>
        <a:bodyPr/>
        <a:lstStyle/>
        <a:p>
          <a:endParaRPr kumimoji="1" lang="ja-JP" altLang="en-US"/>
        </a:p>
      </dgm:t>
    </dgm:pt>
    <dgm:pt modelId="{EBEA580A-9A05-4B34-9DD3-8DD60496520D}">
      <dgm:prSet custT="1"/>
      <dgm:spPr/>
      <dgm:t>
        <a:bodyPr/>
        <a:lstStyle/>
        <a:p>
          <a:r>
            <a:rPr kumimoji="0" lang="ja-JP" altLang="en-US" sz="2000" b="0" dirty="0" smtClean="0">
              <a:effectLst/>
              <a:latin typeface="Tahoma" pitchFamily="34" charset="0"/>
              <a:ea typeface="ＭＳ Ｐゴシック" pitchFamily="50" charset="-128"/>
            </a:rPr>
            <a:t>植物に関する発明とは、植物自体の発明、植物の部分</a:t>
          </a:r>
          <a:r>
            <a:rPr kumimoji="0" lang="en-US" altLang="ja-JP" sz="2000" b="0" dirty="0" smtClean="0">
              <a:effectLst/>
              <a:latin typeface="Tahoma" pitchFamily="34" charset="0"/>
              <a:ea typeface="ＭＳ Ｐゴシック" pitchFamily="50" charset="-128"/>
            </a:rPr>
            <a:t>(</a:t>
          </a:r>
          <a:r>
            <a:rPr kumimoji="0" lang="ja-JP" altLang="en-US" sz="2000" b="0" dirty="0" smtClean="0">
              <a:effectLst/>
              <a:latin typeface="Tahoma" pitchFamily="34" charset="0"/>
              <a:ea typeface="ＭＳ Ｐゴシック" pitchFamily="50" charset="-128"/>
            </a:rPr>
            <a:t>例：果実</a:t>
          </a:r>
          <a:r>
            <a:rPr kumimoji="0" lang="en-US" altLang="ja-JP" sz="2000" b="0" dirty="0" smtClean="0">
              <a:effectLst/>
              <a:latin typeface="Tahoma" pitchFamily="34" charset="0"/>
              <a:ea typeface="ＭＳ Ｐゴシック" pitchFamily="50" charset="-128"/>
            </a:rPr>
            <a:t>)</a:t>
          </a:r>
          <a:r>
            <a:rPr kumimoji="0" lang="ja-JP" altLang="en-US" sz="2000" b="0" dirty="0" smtClean="0">
              <a:effectLst/>
              <a:latin typeface="Tahoma" pitchFamily="34" charset="0"/>
              <a:ea typeface="ＭＳ Ｐゴシック" pitchFamily="50" charset="-128"/>
            </a:rPr>
            <a:t>に関する発明、植物の作出方法の発明、植物の利用に関する発明など。</a:t>
          </a:r>
          <a:endParaRPr kumimoji="1" lang="ja-JP" altLang="en-US" sz="2000" b="0" dirty="0">
            <a:effectLst/>
          </a:endParaRPr>
        </a:p>
      </dgm:t>
    </dgm:pt>
    <dgm:pt modelId="{C1C6F6F2-29F4-48A3-BE2E-DEFB5D983B27}" type="parTrans" cxnId="{5393F9D4-DED3-4EB7-B99D-5E5B357F0155}">
      <dgm:prSet/>
      <dgm:spPr/>
      <dgm:t>
        <a:bodyPr/>
        <a:lstStyle/>
        <a:p>
          <a:endParaRPr kumimoji="1" lang="ja-JP" altLang="en-US"/>
        </a:p>
      </dgm:t>
    </dgm:pt>
    <dgm:pt modelId="{DDB28EF5-3397-4707-9B13-B696804CB01D}" type="sibTrans" cxnId="{5393F9D4-DED3-4EB7-B99D-5E5B357F0155}">
      <dgm:prSet/>
      <dgm:spPr/>
      <dgm:t>
        <a:bodyPr/>
        <a:lstStyle/>
        <a:p>
          <a:endParaRPr kumimoji="1" lang="ja-JP" altLang="en-US"/>
        </a:p>
      </dgm:t>
    </dgm:pt>
    <dgm:pt modelId="{EADB59A8-F829-4D25-A804-ABD2525F5765}" type="pres">
      <dgm:prSet presAssocID="{776F9E6B-D0BE-4140-8A3A-2CB061076E35}" presName="linear" presStyleCnt="0">
        <dgm:presLayoutVars>
          <dgm:dir/>
          <dgm:animLvl val="lvl"/>
          <dgm:resizeHandles val="exact"/>
        </dgm:presLayoutVars>
      </dgm:prSet>
      <dgm:spPr/>
      <dgm:t>
        <a:bodyPr/>
        <a:lstStyle/>
        <a:p>
          <a:endParaRPr kumimoji="1" lang="ja-JP" altLang="en-US"/>
        </a:p>
      </dgm:t>
    </dgm:pt>
    <dgm:pt modelId="{85448055-FB4F-467E-B3A0-16ADFA73F8D7}" type="pres">
      <dgm:prSet presAssocID="{5C38585F-A95A-4A82-B236-6A8A0148C04F}" presName="parentLin" presStyleCnt="0"/>
      <dgm:spPr/>
    </dgm:pt>
    <dgm:pt modelId="{BA790450-7A1E-4303-8071-69BD85F68185}" type="pres">
      <dgm:prSet presAssocID="{5C38585F-A95A-4A82-B236-6A8A0148C04F}" presName="parentLeftMargin" presStyleLbl="node1" presStyleIdx="0" presStyleCnt="2"/>
      <dgm:spPr/>
      <dgm:t>
        <a:bodyPr/>
        <a:lstStyle/>
        <a:p>
          <a:endParaRPr kumimoji="1" lang="ja-JP" altLang="en-US"/>
        </a:p>
      </dgm:t>
    </dgm:pt>
    <dgm:pt modelId="{3C114004-EC53-47B1-825D-C0E55FB7F5A4}" type="pres">
      <dgm:prSet presAssocID="{5C38585F-A95A-4A82-B236-6A8A0148C04F}" presName="parentText" presStyleLbl="node1" presStyleIdx="0" presStyleCnt="2" custScaleX="129291" custScaleY="174100">
        <dgm:presLayoutVars>
          <dgm:chMax val="0"/>
          <dgm:bulletEnabled val="1"/>
        </dgm:presLayoutVars>
      </dgm:prSet>
      <dgm:spPr/>
      <dgm:t>
        <a:bodyPr/>
        <a:lstStyle/>
        <a:p>
          <a:endParaRPr kumimoji="1" lang="ja-JP" altLang="en-US"/>
        </a:p>
      </dgm:t>
    </dgm:pt>
    <dgm:pt modelId="{DEB32D9E-9DA1-4FCB-A1C8-1B51597C0C8A}" type="pres">
      <dgm:prSet presAssocID="{5C38585F-A95A-4A82-B236-6A8A0148C04F}" presName="negativeSpace" presStyleCnt="0"/>
      <dgm:spPr/>
    </dgm:pt>
    <dgm:pt modelId="{4FD3A506-D3D1-4C3C-BB16-D1FDD8993FEC}" type="pres">
      <dgm:prSet presAssocID="{5C38585F-A95A-4A82-B236-6A8A0148C04F}" presName="childText" presStyleLbl="conFgAcc1" presStyleIdx="0" presStyleCnt="2">
        <dgm:presLayoutVars>
          <dgm:bulletEnabled val="1"/>
        </dgm:presLayoutVars>
      </dgm:prSet>
      <dgm:spPr/>
      <dgm:t>
        <a:bodyPr/>
        <a:lstStyle/>
        <a:p>
          <a:endParaRPr kumimoji="1" lang="ja-JP" altLang="en-US"/>
        </a:p>
      </dgm:t>
    </dgm:pt>
    <dgm:pt modelId="{D5749197-B756-49B3-966A-2A29C6251ACD}" type="pres">
      <dgm:prSet presAssocID="{68C37E69-087D-4F23-929C-94137747A302}" presName="spaceBetweenRectangles" presStyleCnt="0"/>
      <dgm:spPr/>
    </dgm:pt>
    <dgm:pt modelId="{2EC42FCF-F0C1-4906-8CC5-09F79E433373}" type="pres">
      <dgm:prSet presAssocID="{878E7D26-1D2A-4849-8D3F-602EBDA1B610}" presName="parentLin" presStyleCnt="0"/>
      <dgm:spPr/>
    </dgm:pt>
    <dgm:pt modelId="{146CEFC4-345B-492E-8DC1-598A41AE345A}" type="pres">
      <dgm:prSet presAssocID="{878E7D26-1D2A-4849-8D3F-602EBDA1B610}" presName="parentLeftMargin" presStyleLbl="node1" presStyleIdx="0" presStyleCnt="2"/>
      <dgm:spPr/>
      <dgm:t>
        <a:bodyPr/>
        <a:lstStyle/>
        <a:p>
          <a:endParaRPr kumimoji="1" lang="ja-JP" altLang="en-US"/>
        </a:p>
      </dgm:t>
    </dgm:pt>
    <dgm:pt modelId="{B53353AE-11A6-4AB2-AC6F-69FA7E8D3B42}" type="pres">
      <dgm:prSet presAssocID="{878E7D26-1D2A-4849-8D3F-602EBDA1B610}" presName="parentText" presStyleLbl="node1" presStyleIdx="1" presStyleCnt="2" custScaleX="126949" custScaleY="172999">
        <dgm:presLayoutVars>
          <dgm:chMax val="0"/>
          <dgm:bulletEnabled val="1"/>
        </dgm:presLayoutVars>
      </dgm:prSet>
      <dgm:spPr/>
      <dgm:t>
        <a:bodyPr/>
        <a:lstStyle/>
        <a:p>
          <a:endParaRPr kumimoji="1" lang="ja-JP" altLang="en-US"/>
        </a:p>
      </dgm:t>
    </dgm:pt>
    <dgm:pt modelId="{A2579D9C-B6E5-464D-BE66-29408ADF7B62}" type="pres">
      <dgm:prSet presAssocID="{878E7D26-1D2A-4849-8D3F-602EBDA1B610}" presName="negativeSpace" presStyleCnt="0"/>
      <dgm:spPr/>
    </dgm:pt>
    <dgm:pt modelId="{7F712F05-F587-44CE-8C6F-58844A8984A8}" type="pres">
      <dgm:prSet presAssocID="{878E7D26-1D2A-4849-8D3F-602EBDA1B610}" presName="childText" presStyleLbl="conFgAcc1" presStyleIdx="1" presStyleCnt="2" custScaleY="108250">
        <dgm:presLayoutVars>
          <dgm:bulletEnabled val="1"/>
        </dgm:presLayoutVars>
      </dgm:prSet>
      <dgm:spPr/>
      <dgm:t>
        <a:bodyPr/>
        <a:lstStyle/>
        <a:p>
          <a:endParaRPr kumimoji="1" lang="ja-JP" altLang="en-US"/>
        </a:p>
      </dgm:t>
    </dgm:pt>
  </dgm:ptLst>
  <dgm:cxnLst>
    <dgm:cxn modelId="{91CE6689-401C-4A52-A366-380B212A50DF}" type="presOf" srcId="{82627B5E-02CC-49F2-8732-B98B9B2ADDE0}" destId="{4FD3A506-D3D1-4C3C-BB16-D1FDD8993FEC}" srcOrd="0" destOrd="0" presId="urn:microsoft.com/office/officeart/2005/8/layout/list1"/>
    <dgm:cxn modelId="{2CADF3FF-1392-4569-B84E-A61126E6380C}" srcId="{776F9E6B-D0BE-4140-8A3A-2CB061076E35}" destId="{5C38585F-A95A-4A82-B236-6A8A0148C04F}" srcOrd="0" destOrd="0" parTransId="{5EC8F3E3-21DD-4B66-B6AE-13745807587F}" sibTransId="{68C37E69-087D-4F23-929C-94137747A302}"/>
    <dgm:cxn modelId="{EB4755AA-06DB-4BC7-AC7A-E0CF7856462D}" type="presOf" srcId="{878E7D26-1D2A-4849-8D3F-602EBDA1B610}" destId="{146CEFC4-345B-492E-8DC1-598A41AE345A}" srcOrd="0" destOrd="0" presId="urn:microsoft.com/office/officeart/2005/8/layout/list1"/>
    <dgm:cxn modelId="{3050BB30-A9ED-49B5-A5B2-DAD1C604E62D}" type="presOf" srcId="{5C38585F-A95A-4A82-B236-6A8A0148C04F}" destId="{3C114004-EC53-47B1-825D-C0E55FB7F5A4}" srcOrd="1" destOrd="0" presId="urn:microsoft.com/office/officeart/2005/8/layout/list1"/>
    <dgm:cxn modelId="{23EF54E2-6A8E-4678-B560-4CA9976F1181}" type="presOf" srcId="{EBEA580A-9A05-4B34-9DD3-8DD60496520D}" destId="{7F712F05-F587-44CE-8C6F-58844A8984A8}" srcOrd="0" destOrd="0" presId="urn:microsoft.com/office/officeart/2005/8/layout/list1"/>
    <dgm:cxn modelId="{DF5E296B-E456-4118-B5EC-75D3D5C2F8DF}" srcId="{5C38585F-A95A-4A82-B236-6A8A0148C04F}" destId="{82627B5E-02CC-49F2-8732-B98B9B2ADDE0}" srcOrd="0" destOrd="0" parTransId="{E7D1BC76-243D-4BB2-B8FB-05018A776EE4}" sibTransId="{950A134C-82C8-45ED-910B-EFA712DB39B3}"/>
    <dgm:cxn modelId="{83B5D7E4-3DA7-4530-B269-30994A255EBE}" type="presOf" srcId="{5C38585F-A95A-4A82-B236-6A8A0148C04F}" destId="{BA790450-7A1E-4303-8071-69BD85F68185}" srcOrd="0" destOrd="0" presId="urn:microsoft.com/office/officeart/2005/8/layout/list1"/>
    <dgm:cxn modelId="{5393F9D4-DED3-4EB7-B99D-5E5B357F0155}" srcId="{878E7D26-1D2A-4849-8D3F-602EBDA1B610}" destId="{EBEA580A-9A05-4B34-9DD3-8DD60496520D}" srcOrd="0" destOrd="0" parTransId="{C1C6F6F2-29F4-48A3-BE2E-DEFB5D983B27}" sibTransId="{DDB28EF5-3397-4707-9B13-B696804CB01D}"/>
    <dgm:cxn modelId="{7D700819-A19D-46AC-8D5D-F5EA3CF7C4CD}" type="presOf" srcId="{776F9E6B-D0BE-4140-8A3A-2CB061076E35}" destId="{EADB59A8-F829-4D25-A804-ABD2525F5765}" srcOrd="0" destOrd="0" presId="urn:microsoft.com/office/officeart/2005/8/layout/list1"/>
    <dgm:cxn modelId="{F38A72C6-9762-4687-9C3C-7DD9A679E854}" type="presOf" srcId="{878E7D26-1D2A-4849-8D3F-602EBDA1B610}" destId="{B53353AE-11A6-4AB2-AC6F-69FA7E8D3B42}" srcOrd="1" destOrd="0" presId="urn:microsoft.com/office/officeart/2005/8/layout/list1"/>
    <dgm:cxn modelId="{A33D17DD-D5DC-481B-AB5E-9B5BF3E5EA27}" srcId="{776F9E6B-D0BE-4140-8A3A-2CB061076E35}" destId="{878E7D26-1D2A-4849-8D3F-602EBDA1B610}" srcOrd="1" destOrd="0" parTransId="{697B086C-72BC-4C21-8665-19A727B4E1D3}" sibTransId="{CCB05933-3346-4AC9-B8FA-755E8439061E}"/>
    <dgm:cxn modelId="{D3D1F57C-FEC9-4077-A45B-7D3FD51BB7FE}" type="presParOf" srcId="{EADB59A8-F829-4D25-A804-ABD2525F5765}" destId="{85448055-FB4F-467E-B3A0-16ADFA73F8D7}" srcOrd="0" destOrd="0" presId="urn:microsoft.com/office/officeart/2005/8/layout/list1"/>
    <dgm:cxn modelId="{C92C6216-465E-4853-B43F-067BA39998D1}" type="presParOf" srcId="{85448055-FB4F-467E-B3A0-16ADFA73F8D7}" destId="{BA790450-7A1E-4303-8071-69BD85F68185}" srcOrd="0" destOrd="0" presId="urn:microsoft.com/office/officeart/2005/8/layout/list1"/>
    <dgm:cxn modelId="{9DBE4AB9-F9AC-4FB8-8864-59D04FC019C0}" type="presParOf" srcId="{85448055-FB4F-467E-B3A0-16ADFA73F8D7}" destId="{3C114004-EC53-47B1-825D-C0E55FB7F5A4}" srcOrd="1" destOrd="0" presId="urn:microsoft.com/office/officeart/2005/8/layout/list1"/>
    <dgm:cxn modelId="{0940AD11-8E84-4123-B471-B87B98D752A7}" type="presParOf" srcId="{EADB59A8-F829-4D25-A804-ABD2525F5765}" destId="{DEB32D9E-9DA1-4FCB-A1C8-1B51597C0C8A}" srcOrd="1" destOrd="0" presId="urn:microsoft.com/office/officeart/2005/8/layout/list1"/>
    <dgm:cxn modelId="{A28D136F-297E-42E9-8FF7-33AEE819D48B}" type="presParOf" srcId="{EADB59A8-F829-4D25-A804-ABD2525F5765}" destId="{4FD3A506-D3D1-4C3C-BB16-D1FDD8993FEC}" srcOrd="2" destOrd="0" presId="urn:microsoft.com/office/officeart/2005/8/layout/list1"/>
    <dgm:cxn modelId="{A19FABAB-8B13-4569-9B9F-E8F91A90E476}" type="presParOf" srcId="{EADB59A8-F829-4D25-A804-ABD2525F5765}" destId="{D5749197-B756-49B3-966A-2A29C6251ACD}" srcOrd="3" destOrd="0" presId="urn:microsoft.com/office/officeart/2005/8/layout/list1"/>
    <dgm:cxn modelId="{09C31F45-2AB9-4A6E-93ED-72C423F0C578}" type="presParOf" srcId="{EADB59A8-F829-4D25-A804-ABD2525F5765}" destId="{2EC42FCF-F0C1-4906-8CC5-09F79E433373}" srcOrd="4" destOrd="0" presId="urn:microsoft.com/office/officeart/2005/8/layout/list1"/>
    <dgm:cxn modelId="{CAA504D9-DFA9-4A57-BB39-443FA3193BED}" type="presParOf" srcId="{2EC42FCF-F0C1-4906-8CC5-09F79E433373}" destId="{146CEFC4-345B-492E-8DC1-598A41AE345A}" srcOrd="0" destOrd="0" presId="urn:microsoft.com/office/officeart/2005/8/layout/list1"/>
    <dgm:cxn modelId="{6F9D4EA3-0423-4AE2-AC0E-761030E33431}" type="presParOf" srcId="{2EC42FCF-F0C1-4906-8CC5-09F79E433373}" destId="{B53353AE-11A6-4AB2-AC6F-69FA7E8D3B42}" srcOrd="1" destOrd="0" presId="urn:microsoft.com/office/officeart/2005/8/layout/list1"/>
    <dgm:cxn modelId="{3800C3A9-C49C-4C19-9088-283918E30C87}" type="presParOf" srcId="{EADB59A8-F829-4D25-A804-ABD2525F5765}" destId="{A2579D9C-B6E5-464D-BE66-29408ADF7B62}" srcOrd="5" destOrd="0" presId="urn:microsoft.com/office/officeart/2005/8/layout/list1"/>
    <dgm:cxn modelId="{954837C1-23EA-4377-8EE6-118F1A65F5C4}" type="presParOf" srcId="{EADB59A8-F829-4D25-A804-ABD2525F5765}" destId="{7F712F05-F587-44CE-8C6F-58844A8984A8}" srcOrd="6" destOrd="0" presId="urn:microsoft.com/office/officeart/2005/8/layout/list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SimSun" pitchFamily="2" charset="-122"/>
              </a:defRPr>
            </a:lvl1pPr>
          </a:lstStyle>
          <a:p>
            <a:pPr>
              <a:defRPr/>
            </a:pPr>
            <a:endParaRPr lang="zh-CN" altLang="en-US"/>
          </a:p>
        </p:txBody>
      </p:sp>
      <p:sp>
        <p:nvSpPr>
          <p:cNvPr id="52227" name="Rectangle 3"/>
          <p:cNvSpPr>
            <a:spLocks noGrp="1" noChangeArrowheads="1"/>
          </p:cNvSpPr>
          <p:nvPr>
            <p:ph type="dt" sz="quarter" idx="1"/>
          </p:nvPr>
        </p:nvSpPr>
        <p:spPr bwMode="auto">
          <a:xfrm>
            <a:off x="3854450" y="0"/>
            <a:ext cx="2949575"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ea typeface="SimSun" pitchFamily="2" charset="-122"/>
              </a:defRPr>
            </a:lvl1pPr>
          </a:lstStyle>
          <a:p>
            <a:pPr>
              <a:defRPr/>
            </a:pPr>
            <a:fld id="{3A3E75A5-AE20-44EB-A60A-88D0425A5AAE}" type="datetimeFigureOut">
              <a:rPr lang="en-US" altLang="ja-JP"/>
              <a:pPr>
                <a:defRPr/>
              </a:pPr>
              <a:t>4/9/2013</a:t>
            </a:fld>
            <a:endParaRPr lang="en-US" altLang="zh-CN"/>
          </a:p>
        </p:txBody>
      </p:sp>
      <p:sp>
        <p:nvSpPr>
          <p:cNvPr id="52228"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SimSun" pitchFamily="2" charset="-122"/>
              </a:defRPr>
            </a:lvl1pPr>
          </a:lstStyle>
          <a:p>
            <a:pPr>
              <a:defRPr/>
            </a:pPr>
            <a:endParaRPr lang="en-US" altLang="zh-CN"/>
          </a:p>
        </p:txBody>
      </p:sp>
      <p:sp>
        <p:nvSpPr>
          <p:cNvPr id="52229" name="Rectangle 5"/>
          <p:cNvSpPr>
            <a:spLocks noGrp="1" noChangeArrowheads="1"/>
          </p:cNvSpPr>
          <p:nvPr>
            <p:ph type="sldNum" sz="quarter" idx="3"/>
          </p:nvPr>
        </p:nvSpPr>
        <p:spPr bwMode="auto">
          <a:xfrm>
            <a:off x="3854450" y="9440863"/>
            <a:ext cx="2949575"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SimSun" pitchFamily="2" charset="-122"/>
              </a:defRPr>
            </a:lvl1pPr>
          </a:lstStyle>
          <a:p>
            <a:pPr>
              <a:defRPr/>
            </a:pPr>
            <a:fld id="{FFE5963C-DFC6-4C5E-B3DB-AE59C355E530}" type="slidenum">
              <a:rPr lang="zh-CN" altLang="en-US"/>
              <a:pPr>
                <a:defRPr/>
              </a:pPr>
              <a:t>&lt;#&gt;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ＭＳ Ｐゴシック" pitchFamily="50" charset="-128"/>
              </a:defRPr>
            </a:lvl1pPr>
          </a:lstStyle>
          <a:p>
            <a:pPr>
              <a:defRPr/>
            </a:pPr>
            <a:endParaRPr lang="ja-JP" altLang="en-US"/>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917F28AE-2EC4-4553-910A-318CE554F9A5}"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endParaRPr lang="en-US" noProof="0" dirty="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ＭＳ Ｐゴシック" pitchFamily="50"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ＭＳ Ｐゴシック" pitchFamily="50" charset="-128"/>
              </a:defRPr>
            </a:lvl1pPr>
          </a:lstStyle>
          <a:p>
            <a:pPr>
              <a:defRPr/>
            </a:pPr>
            <a:fld id="{36136A38-1BFD-4471-8E62-647CEBC0A7C4}"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ＭＳ Ｐゴシック" pitchFamily="50" charset="-128"/>
        <a:ea typeface="ＭＳ Ｐゴシック" pitchFamily="50" charset="-128"/>
        <a:cs typeface="+mn-cs"/>
      </a:defRPr>
    </a:lvl1pPr>
    <a:lvl2pPr marL="742950" indent="-285750" algn="l" rtl="0" eaLnBrk="0" fontAlgn="base" hangingPunct="0">
      <a:spcBef>
        <a:spcPct val="30000"/>
      </a:spcBef>
      <a:spcAft>
        <a:spcPct val="0"/>
      </a:spcAft>
      <a:defRPr kumimoji="1" sz="1600" kern="1200">
        <a:solidFill>
          <a:schemeClr val="tx1"/>
        </a:solidFill>
        <a:latin typeface="ＭＳ Ｐゴシック" pitchFamily="50" charset="-128"/>
        <a:ea typeface="ＭＳ Ｐゴシック" pitchFamily="50" charset="-128"/>
        <a:cs typeface="+mn-cs"/>
      </a:defRPr>
    </a:lvl2pPr>
    <a:lvl3pPr marL="1143000" indent="-228600" algn="l" rtl="0" eaLnBrk="0" fontAlgn="base" hangingPunct="0">
      <a:spcBef>
        <a:spcPct val="30000"/>
      </a:spcBef>
      <a:spcAft>
        <a:spcPct val="0"/>
      </a:spcAft>
      <a:defRPr kumimoji="1" sz="1600" kern="1200">
        <a:solidFill>
          <a:schemeClr val="tx1"/>
        </a:solidFill>
        <a:latin typeface="ＭＳ Ｐゴシック" pitchFamily="50" charset="-128"/>
        <a:ea typeface="ＭＳ Ｐゴシック" pitchFamily="50" charset="-128"/>
        <a:cs typeface="+mn-cs"/>
      </a:defRPr>
    </a:lvl3pPr>
    <a:lvl4pPr marL="1600200" indent="-228600" algn="l" rtl="0" eaLnBrk="0" fontAlgn="base" hangingPunct="0">
      <a:spcBef>
        <a:spcPct val="30000"/>
      </a:spcBef>
      <a:spcAft>
        <a:spcPct val="0"/>
      </a:spcAft>
      <a:defRPr kumimoji="1" sz="1600" kern="1200">
        <a:solidFill>
          <a:schemeClr val="tx1"/>
        </a:solidFill>
        <a:latin typeface="ＭＳ Ｐゴシック" pitchFamily="50" charset="-128"/>
        <a:ea typeface="ＭＳ Ｐゴシック" pitchFamily="50" charset="-128"/>
        <a:cs typeface="+mn-cs"/>
      </a:defRPr>
    </a:lvl4pPr>
    <a:lvl5pPr marL="2057400" indent="-228600" algn="l" rtl="0" eaLnBrk="0" fontAlgn="base" hangingPunct="0">
      <a:spcBef>
        <a:spcPct val="30000"/>
      </a:spcBef>
      <a:spcAft>
        <a:spcPct val="0"/>
      </a:spcAft>
      <a:defRPr kumimoji="1" sz="16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97635"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197636"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E16F743E-54C5-4C1F-A444-71EA2EDB60E2}" type="slidenum">
              <a:rPr kumimoji="0" lang="en-US" altLang="zh-CN" sz="1200">
                <a:latin typeface="Calibri" pitchFamily="34" charset="0"/>
                <a:ea typeface="SimSun" pitchFamily="2" charset="-122"/>
              </a:rPr>
              <a:pPr algn="r"/>
              <a:t>1</a:t>
            </a:fld>
            <a:endParaRPr kumimoji="0" lang="en-US" altLang="zh-CN" sz="1200">
              <a:latin typeface="Calibri" pitchFamily="34" charset="0"/>
              <a:ea typeface="SimSun"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3970"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前頁において説明した動物及び植物に関する発明の実例を提示する。</a:t>
            </a:r>
          </a:p>
          <a:p>
            <a:endParaRPr lang="ja-JP" altLang="en-US" smtClean="0">
              <a:latin typeface="ＭＳ Ｐゴシック" charset="-128"/>
              <a:ea typeface="ＭＳ Ｐゴシック" charset="-128"/>
            </a:endParaRPr>
          </a:p>
        </p:txBody>
      </p:sp>
      <p:sp>
        <p:nvSpPr>
          <p:cNvPr id="83971" name="スライド番号プレースホルダー 3"/>
          <p:cNvSpPr>
            <a:spLocks noGrp="1"/>
          </p:cNvSpPr>
          <p:nvPr>
            <p:ph type="sldNum" sz="quarter" idx="5"/>
          </p:nvPr>
        </p:nvSpPr>
        <p:spPr bwMode="auto">
          <a:noFill/>
          <a:ln>
            <a:miter lim="800000"/>
            <a:headEnd/>
            <a:tailEnd/>
          </a:ln>
        </p:spPr>
        <p:txBody>
          <a:bodyPr/>
          <a:lstStyle/>
          <a:p>
            <a:fld id="{51F0593F-3A27-4D8A-B8E5-E991BFC892D1}" type="slidenum">
              <a:rPr lang="en-US" altLang="ja-JP" smtClean="0">
                <a:solidFill>
                  <a:srgbClr val="000000"/>
                </a:solidFill>
                <a:ea typeface="ＭＳ Ｐゴシック" charset="-128"/>
              </a:rPr>
              <a:pPr/>
              <a:t>10</a:t>
            </a:fld>
            <a:endParaRPr lang="en-US" altLang="ja-JP" smtClean="0">
              <a:solidFill>
                <a:srgbClr val="000000"/>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6"/>
          <p:cNvSpPr>
            <a:spLocks noGrp="1"/>
          </p:cNvSpPr>
          <p:nvPr>
            <p:ph type="sldNum" sz="quarter" idx="5"/>
          </p:nvPr>
        </p:nvSpPr>
        <p:spPr bwMode="auto">
          <a:noFill/>
          <a:ln>
            <a:miter lim="800000"/>
            <a:headEnd/>
            <a:tailEnd/>
          </a:ln>
        </p:spPr>
        <p:txBody>
          <a:bodyPr/>
          <a:lstStyle/>
          <a:p>
            <a:fld id="{FE605F31-B5B5-457C-962A-5F8B0FECACCF}" type="slidenum">
              <a:rPr lang="en-US" altLang="ja-JP" smtClean="0">
                <a:solidFill>
                  <a:srgbClr val="000000"/>
                </a:solidFill>
                <a:ea typeface="ＭＳ Ｐゴシック" charset="-128"/>
              </a:rPr>
              <a:pPr/>
              <a:t>11</a:t>
            </a:fld>
            <a:endParaRPr lang="en-US" altLang="ja-JP" smtClean="0">
              <a:solidFill>
                <a:srgbClr val="000000"/>
              </a:solidFill>
              <a:ea typeface="ＭＳ Ｐゴシック" charset="-128"/>
            </a:endParaRPr>
          </a:p>
        </p:txBody>
      </p:sp>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34820" name="Rectangle 3"/>
          <p:cNvSpPr>
            <a:spLocks noGrp="1"/>
          </p:cNvSpPr>
          <p:nvPr>
            <p:ph type="body" idx="1"/>
          </p:nvPr>
        </p:nvSpPr>
        <p:spPr bwMode="auto">
          <a:xfrm>
            <a:off x="666750" y="4465638"/>
            <a:ext cx="5813425" cy="5218112"/>
          </a:xfrm>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77500" lnSpcReduction="20000"/>
          </a:bodyPr>
          <a:lstStyle/>
          <a:p>
            <a:pPr>
              <a:lnSpc>
                <a:spcPts val="1038"/>
              </a:lnSpc>
              <a:defRPr/>
            </a:pPr>
            <a:r>
              <a:rPr kumimoji="0" lang="en-US" altLang="ja-JP" dirty="0" smtClean="0">
                <a:latin typeface="ＭＳ Ｐゴシック" charset="-128"/>
                <a:ea typeface="ＭＳ Ｐゴシック" charset="-128"/>
              </a:rPr>
              <a:t>〔</a:t>
            </a:r>
            <a:r>
              <a:rPr kumimoji="0" lang="ja-JP" altLang="en-US" dirty="0" smtClean="0">
                <a:latin typeface="ＭＳ Ｐゴシック" charset="-128"/>
                <a:ea typeface="ＭＳ Ｐゴシック" charset="-128"/>
              </a:rPr>
              <a:t>狙い</a:t>
            </a:r>
            <a:r>
              <a:rPr kumimoji="0" lang="en-US" altLang="ja-JP" dirty="0" smtClean="0">
                <a:latin typeface="ＭＳ Ｐゴシック" charset="-128"/>
                <a:ea typeface="ＭＳ Ｐゴシック" charset="-128"/>
              </a:rPr>
              <a:t>〕</a:t>
            </a:r>
            <a:endParaRPr kumimoji="0" lang="ja-JP" altLang="en-US"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遺伝子工学関連発明の定義、例を挙げることを通じて内容を認識させる。</a:t>
            </a:r>
          </a:p>
          <a:p>
            <a:pPr>
              <a:lnSpc>
                <a:spcPts val="1038"/>
              </a:lnSpc>
              <a:defRPr/>
            </a:pPr>
            <a:endParaRPr kumimoji="0" lang="ja-JP" altLang="en-US" dirty="0" smtClean="0">
              <a:latin typeface="ＭＳ Ｐゴシック" charset="-128"/>
              <a:ea typeface="ＭＳ Ｐゴシック" charset="-128"/>
            </a:endParaRPr>
          </a:p>
          <a:p>
            <a:pPr>
              <a:lnSpc>
                <a:spcPts val="1038"/>
              </a:lnSpc>
              <a:defRPr/>
            </a:pPr>
            <a:r>
              <a:rPr kumimoji="0" lang="en-US" altLang="ja-JP" dirty="0" smtClean="0">
                <a:latin typeface="ＭＳ Ｐゴシック" charset="-128"/>
                <a:ea typeface="ＭＳ Ｐゴシック" charset="-128"/>
              </a:rPr>
              <a:t>〔</a:t>
            </a:r>
            <a:r>
              <a:rPr kumimoji="0" lang="ja-JP" altLang="en-US" dirty="0" smtClean="0">
                <a:latin typeface="ＭＳ Ｐゴシック" charset="-128"/>
                <a:ea typeface="ＭＳ Ｐゴシック" charset="-128"/>
              </a:rPr>
              <a:t>説明</a:t>
            </a:r>
            <a:r>
              <a:rPr kumimoji="0" lang="en-US" altLang="ja-JP" dirty="0" smtClean="0">
                <a:latin typeface="ＭＳ Ｐゴシック" charset="-128"/>
                <a:ea typeface="ＭＳ Ｐゴシック" charset="-128"/>
              </a:rPr>
              <a:t>〕</a:t>
            </a:r>
          </a:p>
          <a:p>
            <a:pPr>
              <a:lnSpc>
                <a:spcPts val="1038"/>
              </a:lnSpc>
              <a:defRPr/>
            </a:pPr>
            <a:r>
              <a:rPr kumimoji="0" lang="ja-JP" altLang="en-US" dirty="0" smtClean="0">
                <a:latin typeface="ＭＳ Ｐゴシック" charset="-128"/>
                <a:ea typeface="ＭＳ Ｐゴシック" charset="-128"/>
              </a:rPr>
              <a:t>バイオ関連の遺伝子工学発明の理解を深める。</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遺伝子においては、発明であるためには機能が明確なものに限られ、単に配列を明らかにしただけでは発明とならないなどをとりあげる。</a:t>
            </a:r>
            <a:endParaRPr kumimoji="0" lang="en-US" altLang="ja-JP" dirty="0" smtClean="0">
              <a:latin typeface="ＭＳ Ｐゴシック" charset="-128"/>
              <a:ea typeface="ＭＳ Ｐゴシック" charset="-128"/>
            </a:endParaRPr>
          </a:p>
          <a:p>
            <a:pPr>
              <a:lnSpc>
                <a:spcPts val="1038"/>
              </a:lnSpc>
              <a:defRPr/>
            </a:pP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山中教授のノーベル賞受賞にみられるように、日本の技術は、世界的にも注目されている領域であり、遺伝子工学は、わが国のライフサイエンス分野でも中核であることもとりあげる。</a:t>
            </a:r>
            <a:endParaRPr kumimoji="0" lang="en-US" altLang="ja-JP" dirty="0" smtClean="0">
              <a:latin typeface="ＭＳ Ｐゴシック" charset="-128"/>
              <a:ea typeface="ＭＳ Ｐゴシック" charset="-128"/>
            </a:endParaRPr>
          </a:p>
          <a:p>
            <a:pPr>
              <a:lnSpc>
                <a:spcPts val="1038"/>
              </a:lnSpc>
              <a:defRPr/>
            </a:pP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また、これらの技術が様々な方面に応用されていくことを理解させる。</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第１、生物化学的プロセスとして、有用物質の生産やエネルギー創出、環境浄化など</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第２、新機能をもつ物質やクローン技術や組み換え技術など</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第３、遺伝子治療、診断技術など</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第４、バイオセンサー（生化学物質が特定物質と反応する性質を利用して物質の検出</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　　　</a:t>
            </a:r>
            <a:r>
              <a:rPr kumimoji="0" lang="en-US" altLang="ja-JP" dirty="0" smtClean="0">
                <a:latin typeface="ＭＳ Ｐゴシック" charset="-128"/>
                <a:ea typeface="ＭＳ Ｐゴシック" charset="-128"/>
              </a:rPr>
              <a:t> </a:t>
            </a:r>
            <a:r>
              <a:rPr kumimoji="0" lang="ja-JP" altLang="en-US" dirty="0" smtClean="0">
                <a:latin typeface="ＭＳ Ｐゴシック" charset="-128"/>
                <a:ea typeface="ＭＳ Ｐゴシック" charset="-128"/>
              </a:rPr>
              <a:t>や定量などを行う）など生物の機能を利用するなどして特異性の高い測定技術へ</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　　　　の応用</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第５、</a:t>
            </a:r>
            <a:r>
              <a:rPr kumimoji="0" lang="en-US" altLang="ja-JP" dirty="0" err="1" smtClean="0">
                <a:latin typeface="ＭＳ Ｐゴシック" charset="-128"/>
                <a:ea typeface="ＭＳ Ｐゴシック" charset="-128"/>
              </a:rPr>
              <a:t>iPS</a:t>
            </a:r>
            <a:r>
              <a:rPr kumimoji="0" lang="ja-JP" altLang="en-US" dirty="0" smtClean="0">
                <a:latin typeface="ＭＳ Ｐゴシック" charset="-128"/>
                <a:ea typeface="ＭＳ Ｐゴシック" charset="-128"/>
              </a:rPr>
              <a:t>細胞作製の革新的進歩</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　　　多能性幹細胞の作製：人間の皮膚などから採取した細胞から極小数の</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　　　遺伝子を培養することで、人間の組織や臓器に分化する細胞技術</a:t>
            </a: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　　　（山中伸弥教授</a:t>
            </a:r>
            <a:r>
              <a:rPr kumimoji="0" lang="en-US" altLang="ja-JP" dirty="0" smtClean="0">
                <a:latin typeface="ＭＳ Ｐゴシック" charset="-128"/>
                <a:ea typeface="ＭＳ Ｐゴシック" charset="-128"/>
              </a:rPr>
              <a:t>2012</a:t>
            </a:r>
            <a:r>
              <a:rPr kumimoji="0" lang="ja-JP" altLang="en-US" dirty="0" smtClean="0">
                <a:latin typeface="ＭＳ Ｐゴシック" charset="-128"/>
                <a:ea typeface="ＭＳ Ｐゴシック" charset="-128"/>
              </a:rPr>
              <a:t>年ノーベル賞：再生医療、創薬研究への応用が期待される）</a:t>
            </a:r>
            <a:endParaRPr kumimoji="0" lang="en-US" altLang="ja-JP" dirty="0" smtClean="0">
              <a:latin typeface="ＭＳ Ｐゴシック" charset="-128"/>
              <a:ea typeface="ＭＳ Ｐゴシック" charset="-128"/>
            </a:endParaRPr>
          </a:p>
          <a:p>
            <a:pPr>
              <a:lnSpc>
                <a:spcPts val="1038"/>
              </a:lnSpc>
              <a:defRPr/>
            </a:pPr>
            <a:endParaRPr kumimoji="0" lang="en-US" altLang="ja-JP" dirty="0" smtClean="0">
              <a:latin typeface="ＭＳ Ｐゴシック" charset="-128"/>
              <a:ea typeface="ＭＳ Ｐゴシック" charset="-128"/>
            </a:endParaRPr>
          </a:p>
          <a:p>
            <a:pPr>
              <a:lnSpc>
                <a:spcPts val="1038"/>
              </a:lnSpc>
              <a:defRPr/>
            </a:pPr>
            <a:r>
              <a:rPr kumimoji="0" lang="ja-JP" altLang="en-US" dirty="0" smtClean="0">
                <a:latin typeface="ＭＳ Ｐゴシック" charset="-128"/>
                <a:ea typeface="ＭＳ Ｐゴシック" charset="-128"/>
              </a:rPr>
              <a:t>参考：</a:t>
            </a:r>
            <a:r>
              <a:rPr kumimoji="0" lang="en-US" altLang="ja-JP" dirty="0" smtClean="0">
                <a:latin typeface="ＭＳ Ｐゴシック" charset="-128"/>
                <a:ea typeface="ＭＳ Ｐゴシック" charset="-128"/>
              </a:rPr>
              <a:t>http://www.jpo.go.jp/tetuzuki/t_tokkyo/shinsa/pdf/bio_update/01.pdf</a:t>
            </a:r>
            <a:r>
              <a:rPr kumimoji="0" lang="ja-JP" altLang="en-US" dirty="0" smtClean="0">
                <a:latin typeface="ＭＳ Ｐゴシック" charset="-128"/>
                <a:ea typeface="ＭＳ Ｐゴシック" charset="-128"/>
              </a:rPr>
              <a:t>　</a:t>
            </a:r>
            <a:endParaRPr kumimoji="0" lang="en-US" altLang="ja-JP" dirty="0" smtClean="0">
              <a:latin typeface="ＭＳ Ｐゴシック" charset="-128"/>
              <a:ea typeface="ＭＳ Ｐゴシック" charset="-128"/>
            </a:endParaRPr>
          </a:p>
          <a:p>
            <a:pPr>
              <a:lnSpc>
                <a:spcPts val="1038"/>
              </a:lnSpc>
              <a:defRPr/>
            </a:pPr>
            <a:r>
              <a:rPr kumimoji="0" lang="en-US" altLang="ja-JP" dirty="0" smtClean="0">
                <a:latin typeface="ＭＳ Ｐゴシック" charset="-128"/>
                <a:ea typeface="ＭＳ Ｐゴシック" charset="-128"/>
              </a:rPr>
              <a:t>(</a:t>
            </a:r>
            <a:r>
              <a:rPr kumimoji="0" lang="ja-JP" altLang="en-US" dirty="0" smtClean="0">
                <a:latin typeface="ＭＳ Ｐゴシック" charset="-128"/>
                <a:ea typeface="ＭＳ Ｐゴシック" charset="-128"/>
              </a:rPr>
              <a:t>審査基準第</a:t>
            </a:r>
            <a:r>
              <a:rPr kumimoji="0" lang="en-US" altLang="ja-JP" dirty="0" smtClean="0">
                <a:latin typeface="ＭＳ Ｐゴシック" charset="-128"/>
                <a:ea typeface="ＭＳ Ｐゴシック" charset="-128"/>
              </a:rPr>
              <a:t>Ⅶ</a:t>
            </a:r>
            <a:r>
              <a:rPr kumimoji="0" lang="ja-JP" altLang="en-US" dirty="0" smtClean="0">
                <a:latin typeface="ＭＳ Ｐゴシック" charset="-128"/>
                <a:ea typeface="ＭＳ Ｐゴシック" charset="-128"/>
              </a:rPr>
              <a:t>部第２章「生物関連発明」</a:t>
            </a:r>
            <a:r>
              <a:rPr kumimoji="0" lang="en-US" altLang="ja-JP" dirty="0" smtClean="0">
                <a:latin typeface="ＭＳ Ｐゴシック" charset="-128"/>
                <a:ea typeface="ＭＳ Ｐゴシック" charset="-128"/>
              </a:rPr>
              <a:t>)</a:t>
            </a:r>
            <a:endParaRPr kumimoji="0" lang="ja-JP" altLang="en-US" dirty="0" smtClean="0">
              <a:latin typeface="ＭＳ Ｐゴシック" charset="-128"/>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6"/>
          <p:cNvSpPr>
            <a:spLocks noGrp="1"/>
          </p:cNvSpPr>
          <p:nvPr>
            <p:ph type="sldNum" sz="quarter" idx="5"/>
          </p:nvPr>
        </p:nvSpPr>
        <p:spPr bwMode="auto">
          <a:noFill/>
          <a:ln>
            <a:miter lim="800000"/>
            <a:headEnd/>
            <a:tailEnd/>
          </a:ln>
        </p:spPr>
        <p:txBody>
          <a:bodyPr/>
          <a:lstStyle/>
          <a:p>
            <a:fld id="{A2B70D69-3AAC-4D41-BA21-9CFA81885F2C}" type="slidenum">
              <a:rPr lang="en-US" altLang="ja-JP" smtClean="0">
                <a:ea typeface="ＭＳ Ｐゴシック" charset="-128"/>
              </a:rPr>
              <a:pPr/>
              <a:t>12</a:t>
            </a:fld>
            <a:endParaRPr lang="en-US" altLang="ja-JP" smtClean="0">
              <a:ea typeface="ＭＳ Ｐゴシック" charset="-128"/>
            </a:endParaRPr>
          </a:p>
        </p:txBody>
      </p:sp>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a:lnSpc>
                <a:spcPct val="90000"/>
              </a:lnSpc>
            </a:pP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狙い</a:t>
            </a:r>
            <a:r>
              <a:rPr kumimoji="0" lang="en-US" altLang="ja-JP" smtClean="0">
                <a:solidFill>
                  <a:srgbClr val="000000"/>
                </a:solidFill>
                <a:latin typeface="ＭＳ Ｐゴシック" charset="-128"/>
                <a:ea typeface="ＭＳ Ｐゴシック" charset="-128"/>
              </a:rPr>
              <a:t>〕</a:t>
            </a:r>
            <a:endParaRPr kumimoji="0" lang="ja-JP" altLang="en-US" smtClean="0">
              <a:solidFill>
                <a:srgbClr val="000000"/>
              </a:solidFill>
              <a:latin typeface="ＭＳ Ｐゴシック" charset="-128"/>
              <a:ea typeface="ＭＳ Ｐゴシック" charset="-128"/>
            </a:endParaRPr>
          </a:p>
          <a:p>
            <a:pPr>
              <a:lnSpc>
                <a:spcPct val="90000"/>
              </a:lnSpc>
            </a:pPr>
            <a:r>
              <a:rPr kumimoji="0" lang="ja-JP" altLang="en-US" smtClean="0">
                <a:solidFill>
                  <a:srgbClr val="000000"/>
                </a:solidFill>
                <a:latin typeface="ＭＳ Ｐゴシック" charset="-128"/>
                <a:ea typeface="ＭＳ Ｐゴシック" charset="-128"/>
              </a:rPr>
              <a:t>医薬、バイオ、遺伝子などライフサイエンス関連特許の特徴的な考え方を学ぶ。</a:t>
            </a:r>
            <a:endParaRPr kumimoji="0" lang="en-US" altLang="ja-JP" smtClean="0">
              <a:solidFill>
                <a:srgbClr val="000000"/>
              </a:solidFill>
              <a:latin typeface="ＭＳ Ｐゴシック" charset="-128"/>
              <a:ea typeface="ＭＳ Ｐゴシック" charset="-128"/>
            </a:endParaRPr>
          </a:p>
          <a:p>
            <a:pPr>
              <a:lnSpc>
                <a:spcPct val="90000"/>
              </a:lnSpc>
            </a:pPr>
            <a:endParaRPr kumimoji="0" lang="en-US" altLang="ja-JP" smtClean="0">
              <a:solidFill>
                <a:srgbClr val="000000"/>
              </a:solidFill>
              <a:latin typeface="ＭＳ Ｐゴシック" charset="-128"/>
              <a:ea typeface="ＭＳ Ｐゴシック" charset="-128"/>
            </a:endParaRPr>
          </a:p>
          <a:p>
            <a:pPr>
              <a:lnSpc>
                <a:spcPct val="90000"/>
              </a:lnSpc>
            </a:pP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説明</a:t>
            </a:r>
            <a:r>
              <a:rPr kumimoji="0" lang="en-US" altLang="ja-JP" smtClean="0">
                <a:solidFill>
                  <a:srgbClr val="000000"/>
                </a:solidFill>
                <a:latin typeface="ＭＳ Ｐゴシック" charset="-128"/>
                <a:ea typeface="ＭＳ Ｐゴシック" charset="-128"/>
              </a:rPr>
              <a:t>〕</a:t>
            </a:r>
          </a:p>
          <a:p>
            <a:pPr>
              <a:lnSpc>
                <a:spcPct val="90000"/>
              </a:lnSpc>
            </a:pPr>
            <a:r>
              <a:rPr kumimoji="0" lang="ja-JP" altLang="en-US" smtClean="0">
                <a:solidFill>
                  <a:srgbClr val="000000"/>
                </a:solidFill>
                <a:latin typeface="ＭＳ Ｐゴシック" charset="-128"/>
                <a:ea typeface="ＭＳ Ｐゴシック" charset="-128"/>
              </a:rPr>
              <a:t>ライフサイエンス関連特許において、特徴的な五つの点をあげ、これらの理解をとおして、ライフサイエンス分野の特殊性を把握する。</a:t>
            </a:r>
          </a:p>
          <a:p>
            <a:pPr>
              <a:lnSpc>
                <a:spcPct val="90000"/>
              </a:lnSpc>
            </a:pPr>
            <a:r>
              <a:rPr kumimoji="0" lang="ja-JP" altLang="en-US" smtClean="0">
                <a:solidFill>
                  <a:srgbClr val="000000"/>
                </a:solidFill>
                <a:latin typeface="ＭＳ Ｐゴシック" charset="-128"/>
                <a:ea typeface="ＭＳ Ｐゴシック" charset="-128"/>
              </a:rPr>
              <a:t>①１件の特許の重み　</a:t>
            </a: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　簡単に真似できる</a:t>
            </a:r>
          </a:p>
          <a:p>
            <a:pPr>
              <a:lnSpc>
                <a:spcPct val="90000"/>
              </a:lnSpc>
            </a:pPr>
            <a:r>
              <a:rPr kumimoji="0" lang="ja-JP" altLang="en-US" smtClean="0">
                <a:solidFill>
                  <a:srgbClr val="000000"/>
                </a:solidFill>
                <a:latin typeface="ＭＳ Ｐゴシック" charset="-128"/>
                <a:ea typeface="ＭＳ Ｐゴシック" charset="-128"/>
              </a:rPr>
              <a:t>②権利行使における問題　</a:t>
            </a: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　厚生労働省の認可等</a:t>
            </a:r>
          </a:p>
          <a:p>
            <a:pPr>
              <a:lnSpc>
                <a:spcPct val="90000"/>
              </a:lnSpc>
            </a:pPr>
            <a:r>
              <a:rPr kumimoji="0" lang="ja-JP" altLang="en-US" smtClean="0">
                <a:solidFill>
                  <a:srgbClr val="000000"/>
                </a:solidFill>
                <a:latin typeface="ＭＳ Ｐゴシック" charset="-128"/>
                <a:ea typeface="ＭＳ Ｐゴシック" charset="-128"/>
              </a:rPr>
              <a:t>③倫理問題　</a:t>
            </a: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　医療行為の特殊性、クローン生物、再生医療、遺伝子組み換え作物等</a:t>
            </a:r>
          </a:p>
          <a:p>
            <a:pPr>
              <a:lnSpc>
                <a:spcPct val="90000"/>
              </a:lnSpc>
            </a:pPr>
            <a:r>
              <a:rPr kumimoji="0" lang="ja-JP" altLang="en-US" smtClean="0">
                <a:solidFill>
                  <a:srgbClr val="000000"/>
                </a:solidFill>
                <a:latin typeface="ＭＳ Ｐゴシック" charset="-128"/>
                <a:ea typeface="ＭＳ Ｐゴシック" charset="-128"/>
              </a:rPr>
              <a:t>④薬用資源問題　</a:t>
            </a: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　途上国との関係</a:t>
            </a:r>
            <a:endParaRPr kumimoji="0" lang="en-US" altLang="ja-JP" smtClean="0">
              <a:solidFill>
                <a:srgbClr val="000000"/>
              </a:solidFill>
              <a:latin typeface="ＭＳ Ｐゴシック" charset="-128"/>
              <a:ea typeface="ＭＳ Ｐゴシック" charset="-128"/>
            </a:endParaRPr>
          </a:p>
          <a:p>
            <a:pPr>
              <a:lnSpc>
                <a:spcPct val="90000"/>
              </a:lnSpc>
            </a:pPr>
            <a:r>
              <a:rPr kumimoji="0" lang="en-US" altLang="ja-JP" smtClean="0">
                <a:solidFill>
                  <a:srgbClr val="000000"/>
                </a:solidFill>
                <a:latin typeface="ＭＳ Ｐゴシック" charset="-128"/>
                <a:ea typeface="ＭＳ Ｐゴシック" charset="-128"/>
              </a:rPr>
              <a:t>⑤</a:t>
            </a:r>
            <a:r>
              <a:rPr kumimoji="0" lang="ja-JP" altLang="en-US" smtClean="0">
                <a:solidFill>
                  <a:srgbClr val="000000"/>
                </a:solidFill>
                <a:latin typeface="ＭＳ Ｐゴシック" charset="-128"/>
                <a:ea typeface="ＭＳ Ｐゴシック" charset="-128"/>
              </a:rPr>
              <a:t>後発品問題</a:t>
            </a:r>
            <a:endParaRPr kumimoji="0" lang="en-US" altLang="ja-JP" smtClean="0">
              <a:solidFill>
                <a:srgbClr val="000000"/>
              </a:solidFill>
              <a:latin typeface="ＭＳ Ｐゴシック" charset="-128"/>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9011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altLang="ja-JP" smtClean="0">
              <a:latin typeface="ＭＳ Ｐゴシック" charset="-128"/>
              <a:ea typeface="ＭＳ Ｐゴシック" charset="-128"/>
            </a:endParaRPr>
          </a:p>
        </p:txBody>
      </p:sp>
      <p:sp>
        <p:nvSpPr>
          <p:cNvPr id="90115" name="スライド番号プレースホルダー 3"/>
          <p:cNvSpPr>
            <a:spLocks noGrp="1"/>
          </p:cNvSpPr>
          <p:nvPr>
            <p:ph type="sldNum" sz="quarter" idx="5"/>
          </p:nvPr>
        </p:nvSpPr>
        <p:spPr bwMode="auto">
          <a:noFill/>
          <a:ln>
            <a:miter lim="800000"/>
            <a:headEnd/>
            <a:tailEnd/>
          </a:ln>
        </p:spPr>
        <p:txBody>
          <a:bodyPr/>
          <a:lstStyle/>
          <a:p>
            <a:fld id="{B92345C5-5D5A-4A4B-B14F-3327A5303EF4}" type="slidenum">
              <a:rPr lang="en-US" altLang="ja-JP" smtClean="0">
                <a:solidFill>
                  <a:srgbClr val="000000"/>
                </a:solidFill>
                <a:ea typeface="ＭＳ Ｐゴシック" charset="-128"/>
              </a:rPr>
              <a:pPr/>
              <a:t>13</a:t>
            </a:fld>
            <a:endParaRPr lang="en-US" altLang="ja-JP" smtClean="0">
              <a:solidFill>
                <a:srgbClr val="000000"/>
              </a:solidFill>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6"/>
          <p:cNvSpPr>
            <a:spLocks noGrp="1"/>
          </p:cNvSpPr>
          <p:nvPr>
            <p:ph type="sldNum" sz="quarter" idx="5"/>
          </p:nvPr>
        </p:nvSpPr>
        <p:spPr bwMode="auto">
          <a:noFill/>
          <a:ln>
            <a:miter lim="800000"/>
            <a:headEnd/>
            <a:tailEnd/>
          </a:ln>
        </p:spPr>
        <p:txBody>
          <a:bodyPr/>
          <a:lstStyle/>
          <a:p>
            <a:fld id="{E7161589-6AB1-4491-8644-9D423E21A383}" type="slidenum">
              <a:rPr lang="en-US" altLang="ja-JP" smtClean="0">
                <a:ea typeface="ＭＳ Ｐゴシック" charset="-128"/>
              </a:rPr>
              <a:pPr/>
              <a:t>14</a:t>
            </a:fld>
            <a:endParaRPr lang="en-US" altLang="ja-JP" smtClean="0">
              <a:ea typeface="ＭＳ Ｐゴシック" charset="-128"/>
            </a:endParaRPr>
          </a:p>
        </p:txBody>
      </p:sp>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35844" name="Rectangle 3"/>
          <p:cNvSpPr>
            <a:spLocks noGrp="1"/>
          </p:cNvSpPr>
          <p:nvPr>
            <p:ph type="body" idx="1"/>
          </p:nvPr>
        </p:nvSpPr>
        <p:spPr bwMode="auto">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77500" lnSpcReduction="20000"/>
          </a:bodyPr>
          <a:lstStyle/>
          <a:p>
            <a:pPr>
              <a:defRPr/>
            </a:pPr>
            <a:r>
              <a:rPr kumimoji="0" lang="en-US" altLang="ja-JP" dirty="0" smtClean="0"/>
              <a:t>〔</a:t>
            </a:r>
            <a:r>
              <a:rPr kumimoji="0" lang="ja-JP" altLang="en-US" dirty="0" smtClean="0"/>
              <a:t>狙い</a:t>
            </a:r>
            <a:r>
              <a:rPr kumimoji="0" lang="en-US" altLang="ja-JP" dirty="0" smtClean="0"/>
              <a:t>〕</a:t>
            </a:r>
          </a:p>
          <a:p>
            <a:pPr>
              <a:defRPr/>
            </a:pPr>
            <a:r>
              <a:rPr kumimoji="0" lang="ja-JP" altLang="en-US" dirty="0" smtClean="0"/>
              <a:t>後発医薬品って何だろう。なぜ後発医薬品が使われることになったかを理解させる。</a:t>
            </a:r>
            <a:endParaRPr kumimoji="0" lang="en-US" altLang="ja-JP" dirty="0" smtClean="0"/>
          </a:p>
          <a:p>
            <a:pPr>
              <a:defRPr/>
            </a:pPr>
            <a:endParaRPr kumimoji="0" lang="en-US" altLang="ja-JP" dirty="0" smtClean="0"/>
          </a:p>
          <a:p>
            <a:pPr>
              <a:defRPr/>
            </a:pPr>
            <a:r>
              <a:rPr kumimoji="0" lang="en-US" altLang="ja-JP" dirty="0" smtClean="0"/>
              <a:t>〔</a:t>
            </a:r>
            <a:r>
              <a:rPr kumimoji="0" lang="ja-JP" altLang="en-US" dirty="0" smtClean="0"/>
              <a:t>説明</a:t>
            </a:r>
            <a:r>
              <a:rPr kumimoji="0" lang="en-US" altLang="ja-JP" dirty="0" smtClean="0"/>
              <a:t>〕</a:t>
            </a:r>
          </a:p>
          <a:p>
            <a:pPr>
              <a:defRPr/>
            </a:pPr>
            <a:r>
              <a:rPr lang="ja-JP" altLang="en-US" dirty="0" smtClean="0"/>
              <a:t>　ジェネリック医薬品は、新薬（先発医薬品）と同じ有効成分で効能・効果の等しい医療用の医薬品をいう。</a:t>
            </a:r>
            <a:endParaRPr lang="en-US" altLang="ja-JP" dirty="0" smtClean="0"/>
          </a:p>
          <a:p>
            <a:pPr>
              <a:defRPr/>
            </a:pPr>
            <a:r>
              <a:rPr lang="ja-JP" altLang="en-US" dirty="0" smtClean="0"/>
              <a:t>　先発医薬品の特許が切れた後に、厚生労働大臣の承認のもとに新たに他社から製造販売されるため、「後発医薬品」とも言われる。</a:t>
            </a:r>
            <a:endParaRPr lang="en-US" altLang="ja-JP" dirty="0" smtClean="0"/>
          </a:p>
          <a:p>
            <a:pPr>
              <a:defRPr/>
            </a:pPr>
            <a:endParaRPr lang="en-US" altLang="ja-JP" dirty="0" smtClean="0"/>
          </a:p>
          <a:p>
            <a:pPr>
              <a:defRPr/>
            </a:pPr>
            <a:r>
              <a:rPr lang="ja-JP" altLang="en-US" dirty="0" smtClean="0"/>
              <a:t>　ジェネリック医薬品は、有効性や安全性が既に確認されている先発医薬品の有効成分を利用するため、開発期間や経費を大幅に抑えることができます。そのため、薬の価格も安く設定することが可能。</a:t>
            </a:r>
            <a:endParaRPr lang="en-US" altLang="ja-JP" dirty="0" smtClean="0"/>
          </a:p>
          <a:p>
            <a:pPr>
              <a:defRPr/>
            </a:pPr>
            <a:r>
              <a:rPr lang="ja-JP" altLang="en-US" dirty="0" smtClean="0"/>
              <a:t>　医療費削減となることが一番利点であるが、有効成分そのものは同じでも、コーティングの仕方や内部構造、その他添加物が違う例などもある。利用者の選択眼が必要。</a:t>
            </a:r>
            <a:endParaRPr lang="en-US" altLang="ja-JP" dirty="0" smtClean="0"/>
          </a:p>
          <a:p>
            <a:pPr>
              <a:defRPr/>
            </a:pPr>
            <a:r>
              <a:rPr lang="ja-JP" altLang="en-US" dirty="0" smtClean="0"/>
              <a:t>　新薬の開発をストップさせることなく、安全なジェネリックが使えるような制度の充実が求められている。</a:t>
            </a:r>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6"/>
          <p:cNvSpPr>
            <a:spLocks noGrp="1"/>
          </p:cNvSpPr>
          <p:nvPr>
            <p:ph type="sldNum" sz="quarter" idx="5"/>
          </p:nvPr>
        </p:nvSpPr>
        <p:spPr bwMode="auto">
          <a:noFill/>
          <a:ln>
            <a:miter lim="800000"/>
            <a:headEnd/>
            <a:tailEnd/>
          </a:ln>
        </p:spPr>
        <p:txBody>
          <a:bodyPr/>
          <a:lstStyle/>
          <a:p>
            <a:fld id="{98F0F200-EBFA-4D81-961C-F42D494B3397}" type="slidenum">
              <a:rPr lang="en-US" altLang="ja-JP" smtClean="0">
                <a:ea typeface="ＭＳ Ｐゴシック" charset="-128"/>
              </a:rPr>
              <a:pPr/>
              <a:t>15</a:t>
            </a:fld>
            <a:endParaRPr lang="en-US" altLang="ja-JP" smtClean="0">
              <a:ea typeface="ＭＳ Ｐゴシック" charset="-128"/>
            </a:endParaRPr>
          </a:p>
        </p:txBody>
      </p:sp>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xfrm>
            <a:off x="687388" y="4721225"/>
            <a:ext cx="5437187" cy="4471988"/>
          </a:xfrm>
          <a:noFill/>
        </p:spPr>
        <p:txBody>
          <a:bodyPr wrap="square" lIns="91440" tIns="45720" rIns="91440" bIns="45720" numCol="1" anchor="t" anchorCtr="0" compatLnSpc="1">
            <a:prstTxWarp prst="textNoShape">
              <a:avLst/>
            </a:prstTxWarp>
          </a:bodyPr>
          <a:lstStyle/>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狙い</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r>
              <a:rPr kumimoji="0" lang="ja-JP" altLang="en-US" smtClean="0">
                <a:latin typeface="ＭＳ Ｐゴシック" charset="-128"/>
                <a:ea typeface="ＭＳ Ｐゴシック" charset="-128"/>
              </a:rPr>
              <a:t>先発医薬品と後発医薬品との対比である。図をみながら、両者の差を理解するのが目的である。</a:t>
            </a:r>
            <a:endParaRPr kumimoji="0" lang="en-US" altLang="ja-JP" smtClean="0">
              <a:latin typeface="ＭＳ Ｐゴシック" charset="-128"/>
              <a:ea typeface="ＭＳ Ｐゴシック" charset="-128"/>
            </a:endParaRPr>
          </a:p>
          <a:p>
            <a:endParaRPr kumimoji="0" lang="ja-JP" altLang="en-US" smtClean="0">
              <a:latin typeface="ＭＳ Ｐゴシック" charset="-128"/>
              <a:ea typeface="ＭＳ Ｐゴシック" charset="-128"/>
            </a:endParaRPr>
          </a:p>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説明</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r>
              <a:rPr kumimoji="0" lang="zh-CN" altLang="en-US" smtClean="0">
                <a:latin typeface="ＭＳ Ｐゴシック" charset="-128"/>
                <a:ea typeface="ＭＳ Ｐゴシック" charset="-128"/>
              </a:rPr>
              <a:t>新薬（先発医薬品）の開発には巨額の費用と膨大な時間を必要とするために、開発企業（先発企業）は新薬の構造やその製造方法、などについて特許権を取得し、自社が新規に開発した医薬品を製造販売することによって、資本の回収を図る。また、その新薬で得た利益を新たな新薬の開発費用として投資する。当然、特許の存続期間が満了すると、他の企業（後発企業）も自由に先発医薬品とほぼ同じ主成分を有する医薬品（</a:t>
            </a:r>
            <a:r>
              <a:rPr kumimoji="0" lang="en-US" altLang="zh-CN" smtClean="0">
                <a:latin typeface="ＭＳ Ｐゴシック" charset="-128"/>
                <a:ea typeface="ＭＳ Ｐゴシック" charset="-128"/>
              </a:rPr>
              <a:t>=</a:t>
            </a:r>
            <a:r>
              <a:rPr kumimoji="0" lang="zh-CN" altLang="en-US" smtClean="0">
                <a:latin typeface="ＭＳ Ｐゴシック" charset="-128"/>
                <a:ea typeface="ＭＳ Ｐゴシック" charset="-128"/>
              </a:rPr>
              <a:t>後発医薬品）を製造販売ができるようになる。</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6"/>
          <p:cNvSpPr>
            <a:spLocks noGrp="1"/>
          </p:cNvSpPr>
          <p:nvPr>
            <p:ph type="sldNum" sz="quarter" idx="5"/>
          </p:nvPr>
        </p:nvSpPr>
        <p:spPr bwMode="auto">
          <a:noFill/>
          <a:ln>
            <a:miter lim="800000"/>
            <a:headEnd/>
            <a:tailEnd/>
          </a:ln>
        </p:spPr>
        <p:txBody>
          <a:bodyPr/>
          <a:lstStyle/>
          <a:p>
            <a:fld id="{49504E7B-B95E-4902-AA3F-1CE239AA9A06}" type="slidenum">
              <a:rPr lang="en-US" altLang="ja-JP" smtClean="0">
                <a:ea typeface="ＭＳ Ｐゴシック" charset="-128"/>
              </a:rPr>
              <a:pPr/>
              <a:t>16</a:t>
            </a:fld>
            <a:endParaRPr lang="en-US" altLang="ja-JP" smtClean="0">
              <a:ea typeface="ＭＳ Ｐゴシック" charset="-128"/>
            </a:endParaRPr>
          </a:p>
        </p:txBody>
      </p:sp>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狙い</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r>
              <a:rPr kumimoji="0" lang="ja-JP" altLang="en-US" smtClean="0">
                <a:latin typeface="ＭＳ Ｐゴシック" charset="-128"/>
                <a:ea typeface="ＭＳ Ｐゴシック" charset="-128"/>
              </a:rPr>
              <a:t>先発品権利者と後発医薬品のメーカの権利処理問題を理解させる。</a:t>
            </a:r>
          </a:p>
          <a:p>
            <a:endParaRPr kumimoji="0" lang="en-US" altLang="ja-JP" smtClean="0">
              <a:latin typeface="ＭＳ Ｐゴシック" charset="-128"/>
              <a:ea typeface="ＭＳ Ｐゴシック" charset="-128"/>
            </a:endParaRPr>
          </a:p>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説明</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r>
              <a:rPr kumimoji="0" lang="ja-JP" altLang="en-US" smtClean="0">
                <a:latin typeface="ＭＳ Ｐゴシック" charset="-128"/>
                <a:ea typeface="ＭＳ Ｐゴシック" charset="-128"/>
              </a:rPr>
              <a:t>　特に特許切れ間際の製造承認試験の問題が近年話題になっており、これについて認識させる。</a:t>
            </a:r>
            <a:endParaRPr kumimoji="0" lang="en-US" altLang="ja-JP" smtClean="0">
              <a:latin typeface="ＭＳ Ｐゴシック" charset="-128"/>
              <a:ea typeface="ＭＳ Ｐゴシック" charset="-128"/>
            </a:endParaRPr>
          </a:p>
          <a:p>
            <a:r>
              <a:rPr kumimoji="0" lang="ja-JP" altLang="en-US" smtClean="0">
                <a:latin typeface="ＭＳ Ｐゴシック" charset="-128"/>
                <a:ea typeface="ＭＳ Ｐゴシック" charset="-128"/>
              </a:rPr>
              <a:t>例：</a:t>
            </a:r>
            <a:r>
              <a:rPr kumimoji="0" lang="zh-CN" altLang="en-US" smtClean="0">
                <a:latin typeface="ＭＳ Ｐゴシック" charset="-128"/>
                <a:ea typeface="ＭＳ Ｐゴシック" charset="-128"/>
              </a:rPr>
              <a:t>先発企業</a:t>
            </a:r>
            <a:r>
              <a:rPr kumimoji="0" lang="ja-JP" altLang="en-US" smtClean="0">
                <a:latin typeface="ＭＳ Ｐゴシック" charset="-128"/>
                <a:ea typeface="ＭＳ Ｐゴシック" charset="-128"/>
              </a:rPr>
              <a:t>の対応。</a:t>
            </a:r>
            <a:r>
              <a:rPr kumimoji="0" lang="zh-CN" altLang="en-US" smtClean="0">
                <a:latin typeface="ＭＳ Ｐゴシック" charset="-128"/>
                <a:ea typeface="ＭＳ Ｐゴシック" charset="-128"/>
              </a:rPr>
              <a:t>同一薬効成分に新たな効能・適用・結晶型などを発見することで特許権を追加取得したり、製剤・剤型を見直して効能以外の付加価値</a:t>
            </a:r>
            <a:r>
              <a:rPr kumimoji="0" lang="ja-JP" altLang="en-US" smtClean="0">
                <a:latin typeface="ＭＳ Ｐゴシック" charset="-128"/>
                <a:ea typeface="ＭＳ Ｐゴシック" charset="-128"/>
              </a:rPr>
              <a:t>をつけ</a:t>
            </a:r>
            <a:r>
              <a:rPr kumimoji="0" lang="zh-CN" altLang="en-US" smtClean="0">
                <a:latin typeface="ＭＳ Ｐゴシック" charset="-128"/>
                <a:ea typeface="ＭＳ Ｐゴシック" charset="-128"/>
              </a:rPr>
              <a:t>て、後発企業の進出に対抗する。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6"/>
          <p:cNvSpPr>
            <a:spLocks noGrp="1"/>
          </p:cNvSpPr>
          <p:nvPr>
            <p:ph type="sldNum" sz="quarter" idx="5"/>
          </p:nvPr>
        </p:nvSpPr>
        <p:spPr bwMode="auto">
          <a:noFill/>
          <a:ln>
            <a:miter lim="800000"/>
            <a:headEnd/>
            <a:tailEnd/>
          </a:ln>
        </p:spPr>
        <p:txBody>
          <a:bodyPr/>
          <a:lstStyle/>
          <a:p>
            <a:fld id="{79C5651D-0B93-4AD8-AE72-04141A650567}" type="slidenum">
              <a:rPr lang="en-US" altLang="ja-JP" smtClean="0">
                <a:ea typeface="ＭＳ Ｐゴシック" charset="-128"/>
              </a:rPr>
              <a:pPr/>
              <a:t>17</a:t>
            </a:fld>
            <a:endParaRPr lang="en-US" altLang="ja-JP" smtClean="0">
              <a:ea typeface="ＭＳ Ｐゴシック" charset="-128"/>
            </a:endParaRPr>
          </a:p>
        </p:txBody>
      </p:sp>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狙い</a:t>
            </a:r>
            <a:r>
              <a:rPr kumimoji="0" lang="en-US" altLang="ja-JP" smtClean="0">
                <a:latin typeface="ＭＳ Ｐゴシック" charset="-128"/>
                <a:ea typeface="ＭＳ Ｐゴシック" charset="-128"/>
              </a:rPr>
              <a:t>〕</a:t>
            </a:r>
            <a:endParaRPr kumimoji="0" lang="ja-JP" altLang="en-US" smtClean="0">
              <a:latin typeface="ＭＳ Ｐゴシック" charset="-128"/>
              <a:ea typeface="ＭＳ Ｐゴシック" charset="-128"/>
            </a:endParaRPr>
          </a:p>
          <a:p>
            <a:r>
              <a:rPr kumimoji="0" lang="ja-JP" altLang="en-US" smtClean="0">
                <a:latin typeface="ＭＳ Ｐゴシック" charset="-128"/>
                <a:ea typeface="ＭＳ Ｐゴシック" charset="-128"/>
              </a:rPr>
              <a:t>先発特許権存続中に、後発品（後発品メーカー）が厚生労働省に製造承認申請をするために試験を行う行為が特許権侵害か否かという問題について、後発品メーカの立場から考えを把握する。</a:t>
            </a:r>
          </a:p>
          <a:p>
            <a:endParaRPr kumimoji="0" lang="ja-JP" altLang="en-US" smtClean="0">
              <a:latin typeface="ＭＳ Ｐゴシック" charset="-128"/>
              <a:ea typeface="ＭＳ Ｐゴシック" charset="-128"/>
            </a:endParaRPr>
          </a:p>
          <a:p>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説明</a:t>
            </a:r>
            <a:r>
              <a:rPr kumimoji="0" lang="en-US" altLang="ja-JP" smtClean="0">
                <a:latin typeface="ＭＳ Ｐゴシック" charset="-128"/>
                <a:ea typeface="ＭＳ Ｐゴシック" charset="-128"/>
              </a:rPr>
              <a:t>〕</a:t>
            </a:r>
          </a:p>
          <a:p>
            <a:r>
              <a:rPr kumimoji="0" lang="ja-JP" altLang="en-US" smtClean="0">
                <a:latin typeface="ＭＳ Ｐゴシック" charset="-128"/>
                <a:ea typeface="ＭＳ Ｐゴシック" charset="-128"/>
              </a:rPr>
              <a:t>　事例を説明し、特許法</a:t>
            </a:r>
            <a:r>
              <a:rPr kumimoji="0" lang="en-US" altLang="ja-JP" smtClean="0">
                <a:latin typeface="ＭＳ Ｐゴシック" charset="-128"/>
                <a:ea typeface="ＭＳ Ｐゴシック" charset="-128"/>
              </a:rPr>
              <a:t>69</a:t>
            </a:r>
            <a:r>
              <a:rPr kumimoji="0" lang="ja-JP" altLang="en-US" smtClean="0">
                <a:latin typeface="ＭＳ Ｐゴシック" charset="-128"/>
                <a:ea typeface="ＭＳ Ｐゴシック" charset="-128"/>
              </a:rPr>
              <a:t>条を参照しながら、上記問題を説明する。</a:t>
            </a:r>
          </a:p>
          <a:p>
            <a:r>
              <a:rPr kumimoji="0" lang="ja-JP" altLang="en-US" smtClean="0">
                <a:latin typeface="ＭＳ Ｐゴシック" charset="-128"/>
                <a:ea typeface="ＭＳ Ｐゴシック" charset="-128"/>
              </a:rPr>
              <a:t>「メシル酸カモスタット事件」（平成 </a:t>
            </a:r>
            <a:r>
              <a:rPr kumimoji="0" lang="en-US" altLang="ja-JP" smtClean="0">
                <a:latin typeface="ＭＳ Ｐゴシック" charset="-128"/>
                <a:ea typeface="ＭＳ Ｐゴシック" charset="-128"/>
              </a:rPr>
              <a:t>10</a:t>
            </a:r>
            <a:r>
              <a:rPr kumimoji="0" lang="ja-JP" altLang="en-US" smtClean="0">
                <a:latin typeface="ＭＳ Ｐゴシック" charset="-128"/>
                <a:ea typeface="ＭＳ Ｐゴシック" charset="-128"/>
              </a:rPr>
              <a:t>年 </a:t>
            </a:r>
            <a:r>
              <a:rPr kumimoji="0" lang="en-US" altLang="ja-JP" smtClean="0">
                <a:latin typeface="ＭＳ Ｐゴシック" charset="-128"/>
                <a:ea typeface="ＭＳ Ｐゴシック" charset="-128"/>
              </a:rPr>
              <a:t>(</a:t>
            </a:r>
            <a:r>
              <a:rPr kumimoji="0" lang="ja-JP" altLang="en-US" smtClean="0">
                <a:latin typeface="ＭＳ Ｐゴシック" charset="-128"/>
                <a:ea typeface="ＭＳ Ｐゴシック" charset="-128"/>
              </a:rPr>
              <a:t>受</a:t>
            </a:r>
            <a:r>
              <a:rPr kumimoji="0" lang="en-US" altLang="ja-JP" smtClean="0">
                <a:latin typeface="ＭＳ Ｐゴシック" charset="-128"/>
                <a:ea typeface="ＭＳ Ｐゴシック" charset="-128"/>
              </a:rPr>
              <a:t>) 153</a:t>
            </a:r>
            <a:r>
              <a:rPr kumimoji="0" lang="ja-JP" altLang="en-US" smtClean="0">
                <a:latin typeface="ＭＳ Ｐゴシック" charset="-128"/>
                <a:ea typeface="ＭＳ Ｐゴシック" charset="-128"/>
              </a:rPr>
              <a:t>号 医薬品販売差止請求事件 （</a:t>
            </a:r>
            <a:r>
              <a:rPr lang="en-US" altLang="ja-JP" smtClean="0">
                <a:latin typeface="ＭＳ Ｐゴシック" charset="-128"/>
                <a:ea typeface="ＭＳ Ｐゴシック" charset="-128"/>
              </a:rPr>
              <a:t>http://www.courts.go.jp/hanrei/pdf/js_20100319120616825619.pdf</a:t>
            </a:r>
            <a:r>
              <a:rPr kumimoji="0" lang="ja-JP" altLang="en-US" smtClean="0">
                <a:latin typeface="ＭＳ Ｐゴシック" charset="-128"/>
                <a:ea typeface="ＭＳ Ｐゴシック" charset="-128"/>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3426"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ja-JP" altLang="en-US" smtClean="0">
              <a:latin typeface="ＭＳ Ｐゴシック" charset="-128"/>
              <a:ea typeface="ＭＳ Ｐゴシック" charset="-128"/>
            </a:endParaRPr>
          </a:p>
        </p:txBody>
      </p:sp>
      <p:sp>
        <p:nvSpPr>
          <p:cNvPr id="103427" name="スライド番号プレースホルダー 3"/>
          <p:cNvSpPr>
            <a:spLocks noGrp="1"/>
          </p:cNvSpPr>
          <p:nvPr>
            <p:ph type="sldNum" sz="quarter" idx="5"/>
          </p:nvPr>
        </p:nvSpPr>
        <p:spPr bwMode="auto">
          <a:noFill/>
          <a:ln>
            <a:miter lim="800000"/>
            <a:headEnd/>
            <a:tailEnd/>
          </a:ln>
        </p:spPr>
        <p:txBody>
          <a:bodyPr/>
          <a:lstStyle/>
          <a:p>
            <a:fld id="{610866B9-8011-46C0-8045-DB21BA8B5543}" type="slidenum">
              <a:rPr lang="en-US" altLang="ja-JP" smtClean="0">
                <a:solidFill>
                  <a:srgbClr val="000000"/>
                </a:solidFill>
                <a:ea typeface="ＭＳ Ｐゴシック" charset="-128"/>
              </a:rPr>
              <a:pPr/>
              <a:t>18</a:t>
            </a:fld>
            <a:endParaRPr lang="en-US" altLang="ja-JP" smtClean="0">
              <a:solidFill>
                <a:srgbClr val="000000"/>
              </a:solidFill>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6"/>
          <p:cNvSpPr>
            <a:spLocks noGrp="1"/>
          </p:cNvSpPr>
          <p:nvPr>
            <p:ph type="sldNum" sz="quarter" idx="5"/>
          </p:nvPr>
        </p:nvSpPr>
        <p:spPr bwMode="auto">
          <a:noFill/>
          <a:ln>
            <a:miter lim="800000"/>
            <a:headEnd/>
            <a:tailEnd/>
          </a:ln>
        </p:spPr>
        <p:txBody>
          <a:bodyPr/>
          <a:lstStyle/>
          <a:p>
            <a:fld id="{5E2EF436-E76E-42F6-BF65-1A2FF013FC23}" type="slidenum">
              <a:rPr lang="en-US" altLang="ja-JP" smtClean="0">
                <a:ea typeface="ＭＳ Ｐゴシック" charset="-128"/>
              </a:rPr>
              <a:pPr/>
              <a:t>19</a:t>
            </a:fld>
            <a:endParaRPr lang="en-US" altLang="ja-JP" smtClean="0">
              <a:ea typeface="ＭＳ Ｐゴシック" charset="-128"/>
            </a:endParaRPr>
          </a:p>
        </p:txBody>
      </p:sp>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xfrm>
            <a:off x="687388" y="4735513"/>
            <a:ext cx="5443537" cy="4471987"/>
          </a:xfrm>
          <a:noFill/>
        </p:spPr>
        <p:txBody>
          <a:bodyPr wrap="square" lIns="91440" tIns="45720" rIns="91440" bIns="45720" numCol="1" anchor="t" anchorCtr="0" compatLnSpc="1">
            <a:prstTxWarp prst="textNoShape">
              <a:avLst/>
            </a:prstTxWarp>
          </a:bodyPr>
          <a:lstStyle/>
          <a:p>
            <a:pPr>
              <a:lnSpc>
                <a:spcPct val="80000"/>
              </a:lnSpc>
            </a:pP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狙い</a:t>
            </a:r>
            <a:r>
              <a:rPr kumimoji="0" lang="en-US" altLang="ja-JP" smtClean="0">
                <a:solidFill>
                  <a:srgbClr val="000000"/>
                </a:solidFill>
                <a:latin typeface="ＭＳ Ｐゴシック" charset="-128"/>
                <a:ea typeface="ＭＳ Ｐゴシック" charset="-128"/>
              </a:rPr>
              <a:t>〕</a:t>
            </a:r>
          </a:p>
          <a:p>
            <a:pPr>
              <a:lnSpc>
                <a:spcPct val="80000"/>
              </a:lnSpc>
            </a:pPr>
            <a:r>
              <a:rPr kumimoji="0" lang="ja-JP" altLang="en-US" smtClean="0">
                <a:solidFill>
                  <a:srgbClr val="000000"/>
                </a:solidFill>
                <a:latin typeface="ＭＳ Ｐゴシック" charset="-128"/>
                <a:ea typeface="ＭＳ Ｐゴシック" charset="-128"/>
              </a:rPr>
              <a:t>ソフトウェア関連発明に関する主な出来事を説明し、プログラムの保護の歴史がどのように流れてきたかを理解させる。</a:t>
            </a:r>
            <a:endParaRPr kumimoji="0" lang="en-US" altLang="ja-JP" smtClean="0">
              <a:solidFill>
                <a:srgbClr val="000000"/>
              </a:solidFill>
              <a:latin typeface="ＭＳ Ｐゴシック" charset="-128"/>
              <a:ea typeface="ＭＳ Ｐゴシック" charset="-128"/>
            </a:endParaRPr>
          </a:p>
          <a:p>
            <a:pPr>
              <a:lnSpc>
                <a:spcPct val="80000"/>
              </a:lnSpc>
            </a:pPr>
            <a:endParaRPr kumimoji="0" lang="en-US" altLang="ja-JP" smtClean="0">
              <a:solidFill>
                <a:srgbClr val="000000"/>
              </a:solidFill>
              <a:latin typeface="ＭＳ Ｐゴシック" charset="-128"/>
              <a:ea typeface="ＭＳ Ｐゴシック" charset="-128"/>
            </a:endParaRPr>
          </a:p>
          <a:p>
            <a:pPr>
              <a:lnSpc>
                <a:spcPct val="80000"/>
              </a:lnSpc>
            </a:pPr>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説明</a:t>
            </a:r>
            <a:r>
              <a:rPr kumimoji="0" lang="en-US" altLang="ja-JP" smtClean="0">
                <a:solidFill>
                  <a:srgbClr val="000000"/>
                </a:solidFill>
                <a:latin typeface="ＭＳ Ｐゴシック" charset="-128"/>
                <a:ea typeface="ＭＳ Ｐゴシック" charset="-128"/>
              </a:rPr>
              <a:t>〕</a:t>
            </a:r>
          </a:p>
          <a:p>
            <a:pPr>
              <a:lnSpc>
                <a:spcPct val="80000"/>
              </a:lnSpc>
            </a:pPr>
            <a:r>
              <a:rPr kumimoji="0" lang="zh-CN" altLang="en-US" smtClean="0">
                <a:solidFill>
                  <a:srgbClr val="000000"/>
                </a:solidFill>
                <a:latin typeface="ＭＳ Ｐゴシック" charset="-128"/>
                <a:ea typeface="ＭＳ Ｐゴシック" charset="-128"/>
              </a:rPr>
              <a:t>従来より、ソフトウェア権利保護は著作権法による保護が中心であったが、</a:t>
            </a:r>
            <a:r>
              <a:rPr kumimoji="0" lang="en-US" altLang="zh-CN" smtClean="0">
                <a:solidFill>
                  <a:srgbClr val="000000"/>
                </a:solidFill>
                <a:latin typeface="ＭＳ Ｐゴシック" charset="-128"/>
                <a:ea typeface="ＭＳ Ｐゴシック" charset="-128"/>
              </a:rPr>
              <a:t>1997</a:t>
            </a:r>
            <a:r>
              <a:rPr kumimoji="0" lang="zh-CN" altLang="en-US" smtClean="0">
                <a:solidFill>
                  <a:srgbClr val="000000"/>
                </a:solidFill>
                <a:latin typeface="ＭＳ Ｐゴシック" charset="-128"/>
                <a:ea typeface="ＭＳ Ｐゴシック" charset="-128"/>
              </a:rPr>
              <a:t>年</a:t>
            </a:r>
            <a:r>
              <a:rPr kumimoji="0" lang="en-US" altLang="zh-CN" smtClean="0">
                <a:solidFill>
                  <a:srgbClr val="000000"/>
                </a:solidFill>
                <a:latin typeface="ＭＳ Ｐゴシック" charset="-128"/>
                <a:ea typeface="ＭＳ Ｐゴシック" charset="-128"/>
              </a:rPr>
              <a:t>4</a:t>
            </a:r>
            <a:r>
              <a:rPr kumimoji="0" lang="zh-CN" altLang="en-US" smtClean="0">
                <a:solidFill>
                  <a:srgbClr val="000000"/>
                </a:solidFill>
                <a:latin typeface="ＭＳ Ｐゴシック" charset="-128"/>
                <a:ea typeface="ＭＳ Ｐゴシック" charset="-128"/>
              </a:rPr>
              <a:t>月</a:t>
            </a:r>
            <a:r>
              <a:rPr kumimoji="0" lang="en-US" altLang="zh-CN" smtClean="0">
                <a:solidFill>
                  <a:srgbClr val="000000"/>
                </a:solidFill>
                <a:latin typeface="ＭＳ Ｐゴシック" charset="-128"/>
                <a:ea typeface="ＭＳ Ｐゴシック" charset="-128"/>
              </a:rPr>
              <a:t>1</a:t>
            </a:r>
            <a:r>
              <a:rPr kumimoji="0" lang="zh-CN" altLang="en-US" smtClean="0">
                <a:solidFill>
                  <a:srgbClr val="000000"/>
                </a:solidFill>
                <a:latin typeface="ＭＳ Ｐゴシック" charset="-128"/>
                <a:ea typeface="ＭＳ Ｐゴシック" charset="-128"/>
              </a:rPr>
              <a:t>日より施行された新しい特許審査基準により、特許法による保護も現実のものとなっている。 </a:t>
            </a:r>
            <a:r>
              <a:rPr kumimoji="0" lang="ja-JP" altLang="en-US" smtClean="0">
                <a:solidFill>
                  <a:srgbClr val="000000"/>
                </a:solidFill>
                <a:latin typeface="ＭＳ Ｐゴシック" charset="-128"/>
                <a:ea typeface="ＭＳ Ｐゴシック" charset="-128"/>
              </a:rPr>
              <a:t> 日本では、発明は「自然法則を利用した技術的思想の創作」でなければならず、ソフトウェア関連発明の成立性を認める根拠としては、ソフトウェアが物理的な装置であるコンピュータのハードウェア資源を利用するものである点に専ら依存してきたと言える。</a:t>
            </a:r>
            <a:endParaRPr kumimoji="0" lang="en-US" altLang="ja-JP" smtClean="0">
              <a:solidFill>
                <a:srgbClr val="000000"/>
              </a:solidFill>
              <a:latin typeface="ＭＳ Ｐゴシック" charset="-128"/>
              <a:ea typeface="ＭＳ Ｐゴシック" charset="-128"/>
            </a:endParaRPr>
          </a:p>
          <a:p>
            <a:pPr>
              <a:lnSpc>
                <a:spcPct val="80000"/>
              </a:lnSpc>
            </a:pPr>
            <a:r>
              <a:rPr kumimoji="0" lang="ja-JP" altLang="en-US" smtClean="0">
                <a:solidFill>
                  <a:srgbClr val="000000"/>
                </a:solidFill>
                <a:latin typeface="ＭＳ Ｐゴシック" charset="-128"/>
                <a:ea typeface="ＭＳ Ｐゴシック" charset="-128"/>
              </a:rPr>
              <a:t>参照：</a:t>
            </a:r>
            <a:r>
              <a:rPr kumimoji="0" lang="en-US" altLang="ja-JP" smtClean="0">
                <a:solidFill>
                  <a:srgbClr val="000000"/>
                </a:solidFill>
                <a:latin typeface="ＭＳ Ｐゴシック" charset="-128"/>
                <a:ea typeface="ＭＳ Ｐゴシック" charset="-128"/>
              </a:rPr>
              <a:t>http://www.jipdec.or.jp/archives/icot/FTS/REPORTS/H10-reports/AITEC9903Re5_Folder/ch1/AITEC9903R5-ch1.htm</a:t>
            </a:r>
            <a:endParaRPr kumimoji="0" lang="zh-CN" altLang="ja-JP" smtClean="0">
              <a:solidFill>
                <a:srgbClr val="000000"/>
              </a:solidFill>
              <a:latin typeface="ＭＳ Ｐゴシック" charset="-128"/>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kumimoji="0" lang="en-US" altLang="ja-JP" smtClean="0">
              <a:latin typeface="ＭＳ Ｐゴシック" charset="-128"/>
              <a:ea typeface="ＭＳ Ｐゴシック" charset="-128"/>
            </a:endParaRPr>
          </a:p>
        </p:txBody>
      </p:sp>
      <p:sp>
        <p:nvSpPr>
          <p:cNvPr id="67587"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2B6CC059-4586-4C67-BA90-D42DE048716B}" type="slidenum">
              <a:rPr kumimoji="0" lang="en-US" altLang="ja-JP" sz="1200">
                <a:latin typeface="Calibri" pitchFamily="34" charset="0"/>
              </a:rPr>
              <a:pPr algn="r"/>
              <a:t>2</a:t>
            </a:fld>
            <a:endParaRPr kumimoji="0" lang="en-US" altLang="ja-JP"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752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ソフトウェア関連発明の特質＝歴史的背景について理解させる。</a:t>
            </a:r>
            <a:endParaRPr lang="en-US" altLang="ja-JP" smtClean="0">
              <a:solidFill>
                <a:srgbClr val="000000"/>
              </a:solidFill>
              <a:latin typeface="Calibri" pitchFamily="34" charset="0"/>
              <a:ea typeface="ＭＳ Ｐゴシック" charset="-128"/>
            </a:endParaRPr>
          </a:p>
          <a:p>
            <a:endParaRPr lang="en-US" altLang="ja-JP" smtClean="0">
              <a:solidFill>
                <a:srgbClr val="000000"/>
              </a:solidFill>
              <a:latin typeface="Calibri" pitchFamily="34" charset="0"/>
              <a:ea typeface="ＭＳ Ｐゴシック" charset="-128"/>
            </a:endParaRPr>
          </a:p>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説明</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　ソフトウェア関連発明の保護が、技術の進展により、ソフトウェア自体の保護に移ってきていることを説明する。</a:t>
            </a:r>
            <a:endParaRPr lang="en-US" altLang="ja-JP" smtClean="0">
              <a:solidFill>
                <a:srgbClr val="000000"/>
              </a:solidFill>
              <a:latin typeface="Calibri" pitchFamily="34" charset="0"/>
              <a:ea typeface="ＭＳ Ｐゴシック" charset="-128"/>
            </a:endParaRPr>
          </a:p>
          <a:p>
            <a:r>
              <a:rPr lang="ja-JP" altLang="en-US" smtClean="0">
                <a:solidFill>
                  <a:srgbClr val="000000"/>
                </a:solidFill>
                <a:latin typeface="Calibri" pitchFamily="34" charset="0"/>
                <a:ea typeface="ＭＳ Ｐゴシック" charset="-128"/>
              </a:rPr>
              <a:t>　当初はハードウェアの付属物であったソフトウェアが、今やソフトウェア自体としての保護すべき価値を有してきた変化について説明する。</a:t>
            </a:r>
          </a:p>
        </p:txBody>
      </p:sp>
      <p:sp>
        <p:nvSpPr>
          <p:cNvPr id="107523" name="スライド番号プレースホルダー 3"/>
          <p:cNvSpPr>
            <a:spLocks noGrp="1"/>
          </p:cNvSpPr>
          <p:nvPr>
            <p:ph type="sldNum" sz="quarter" idx="5"/>
          </p:nvPr>
        </p:nvSpPr>
        <p:spPr bwMode="auto">
          <a:noFill/>
          <a:ln>
            <a:miter lim="800000"/>
            <a:headEnd/>
            <a:tailEnd/>
          </a:ln>
        </p:spPr>
        <p:txBody>
          <a:bodyPr/>
          <a:lstStyle/>
          <a:p>
            <a:fld id="{4D142D32-F6B5-43BC-8CC6-71F7DA1E9236}" type="slidenum">
              <a:rPr lang="en-US" altLang="ja-JP" smtClean="0">
                <a:ea typeface="ＭＳ Ｐゴシック" charset="-128"/>
              </a:rPr>
              <a:pPr/>
              <a:t>20</a:t>
            </a:fld>
            <a:endParaRPr lang="en-US" altLang="ja-JP"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a:lstStyle/>
          <a:p>
            <a:fld id="{C53B8A3C-FD2D-4FF2-B4FB-A50EA70E4DE4}" type="slidenum">
              <a:rPr lang="en-US" altLang="ja-JP" smtClean="0">
                <a:ea typeface="ＭＳ Ｐゴシック" charset="-128"/>
              </a:rPr>
              <a:pPr/>
              <a:t>21</a:t>
            </a:fld>
            <a:endParaRPr lang="en-US" altLang="ja-JP" smtClean="0">
              <a:ea typeface="ＭＳ Ｐゴシック" charset="-128"/>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ソフトウェア関連発明として、「プログラム」自体を特許法で保護するように保護範囲を拡大した背景を理解させる。</a:t>
            </a:r>
            <a:endParaRPr lang="en-US" altLang="ja-JP" smtClean="0">
              <a:latin typeface="ＭＳ Ｐゴシック" charset="-128"/>
              <a:ea typeface="ＭＳ Ｐゴシック" charset="-128"/>
            </a:endParaRPr>
          </a:p>
          <a:p>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プログラムの頒布が、インターネットを通じてなされるようになったため、プログラムを記録する記録媒体を特許発明として保護したとしても、プログラムそのものを伝送した場合には、特許発明を実施したことにはならないことから、特許による保護が及ばない事態が生じる。</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a:lstStyle/>
          <a:p>
            <a:fld id="{D8FA911C-BE6A-493F-92E0-ECC16ECAA8A8}" type="slidenum">
              <a:rPr lang="en-US" altLang="ja-JP" smtClean="0">
                <a:solidFill>
                  <a:srgbClr val="000000"/>
                </a:solidFill>
                <a:ea typeface="ＭＳ Ｐゴシック" charset="-128"/>
              </a:rPr>
              <a:pPr/>
              <a:t>22</a:t>
            </a:fld>
            <a:endParaRPr lang="en-US" altLang="ja-JP" smtClean="0">
              <a:solidFill>
                <a:srgbClr val="000000"/>
              </a:solidFill>
              <a:ea typeface="ＭＳ Ｐゴシック" charset="-128"/>
            </a:endParaRPr>
          </a:p>
        </p:txBody>
      </p:sp>
      <p:sp>
        <p:nvSpPr>
          <p:cNvPr id="112642"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12643"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ソフトウェア関連発明として、「プログラム」自体を特許法で保護するように保護範囲を拡大した背景を理解させる。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プログラム自体を特許の対象となること、プログラムのネットワーク上の流通行為に特許権が及ぶことを明確化することで、このようなソフトウェア発明を保護する。</a:t>
            </a:r>
            <a:endParaRPr lang="ja-JP" altLang="ja-JP" smtClean="0">
              <a:latin typeface="ＭＳ Ｐゴシック" charset="-128"/>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4690" name="ノート プレースホルダー 2"/>
          <p:cNvSpPr>
            <a:spLocks noGrp="1"/>
          </p:cNvSpPr>
          <p:nvPr>
            <p:ph type="body" idx="1"/>
          </p:nvPr>
        </p:nvSpPr>
        <p:spPr bwMode="auto">
          <a:xfrm>
            <a:off x="593725" y="4610100"/>
            <a:ext cx="5618163" cy="4929188"/>
          </a:xfrm>
          <a:noFill/>
        </p:spPr>
        <p:txBody>
          <a:bodyPr wrap="square" lIns="91440" tIns="45720" rIns="91440" bIns="45720" numCol="1" anchor="t" anchorCtr="0" compatLnSpc="1">
            <a:prstTxWarp prst="textNoShape">
              <a:avLst/>
            </a:prstTxWarp>
          </a:bodyPr>
          <a:lstStyle/>
          <a:p>
            <a:r>
              <a:rPr lang="en-US" altLang="ja-JP" sz="1500" smtClean="0">
                <a:latin typeface="ＭＳ Ｐゴシック" charset="-128"/>
                <a:ea typeface="ＭＳ Ｐゴシック" charset="-128"/>
              </a:rPr>
              <a:t>〔</a:t>
            </a:r>
            <a:r>
              <a:rPr lang="ja-JP" altLang="en-US" sz="1500" smtClean="0">
                <a:latin typeface="ＭＳ Ｐゴシック" charset="-128"/>
                <a:ea typeface="ＭＳ Ｐゴシック" charset="-128"/>
              </a:rPr>
              <a:t>狙い</a:t>
            </a:r>
            <a:r>
              <a:rPr lang="en-US" altLang="ja-JP" sz="1500" smtClean="0">
                <a:latin typeface="ＭＳ Ｐゴシック" charset="-128"/>
                <a:ea typeface="ＭＳ Ｐゴシック" charset="-128"/>
              </a:rPr>
              <a:t>〕</a:t>
            </a:r>
          </a:p>
          <a:p>
            <a:r>
              <a:rPr lang="ja-JP" altLang="en-US" sz="1500" smtClean="0">
                <a:latin typeface="ＭＳ Ｐゴシック" charset="-128"/>
                <a:ea typeface="ＭＳ Ｐゴシック" charset="-128"/>
              </a:rPr>
              <a:t>ソフトウェア関連発明として、保護されるためには、ソフトウェアによる情報処理がハードウェア資源を用いて具体的に実現されていることが必要であることを理解させる。</a:t>
            </a:r>
            <a:endParaRPr lang="en-US" altLang="ja-JP" sz="1500" smtClean="0">
              <a:latin typeface="ＭＳ Ｐゴシック" charset="-128"/>
              <a:ea typeface="ＭＳ Ｐゴシック" charset="-128"/>
            </a:endParaRPr>
          </a:p>
          <a:p>
            <a:endParaRPr lang="en-US" altLang="ja-JP" sz="1500" smtClean="0">
              <a:latin typeface="ＭＳ Ｐゴシック" charset="-128"/>
              <a:ea typeface="ＭＳ Ｐゴシック" charset="-128"/>
            </a:endParaRPr>
          </a:p>
          <a:p>
            <a:r>
              <a:rPr lang="en-US" altLang="ja-JP" sz="1500" smtClean="0">
                <a:latin typeface="ＭＳ Ｐゴシック" charset="-128"/>
                <a:ea typeface="ＭＳ Ｐゴシック" charset="-128"/>
              </a:rPr>
              <a:t>〔</a:t>
            </a:r>
            <a:r>
              <a:rPr lang="ja-JP" altLang="en-US" sz="1500" smtClean="0">
                <a:latin typeface="ＭＳ Ｐゴシック" charset="-128"/>
                <a:ea typeface="ＭＳ Ｐゴシック" charset="-128"/>
              </a:rPr>
              <a:t>説明</a:t>
            </a:r>
            <a:r>
              <a:rPr lang="en-US" altLang="ja-JP" sz="1500" smtClean="0">
                <a:latin typeface="ＭＳ Ｐゴシック" charset="-128"/>
                <a:ea typeface="ＭＳ Ｐゴシック" charset="-128"/>
              </a:rPr>
              <a:t>〕</a:t>
            </a:r>
          </a:p>
          <a:p>
            <a:r>
              <a:rPr lang="ja-JP" altLang="en-US" sz="1500" smtClean="0">
                <a:latin typeface="ＭＳ Ｐゴシック" charset="-128"/>
                <a:ea typeface="ＭＳ Ｐゴシック" charset="-128"/>
              </a:rPr>
              <a:t>　コンピュータを用いさえすれば、なんでも発明として保護されるわけではないことを説明する。</a:t>
            </a:r>
            <a:endParaRPr lang="en-US" altLang="ja-JP" sz="1500" smtClean="0">
              <a:latin typeface="ＭＳ Ｐゴシック" charset="-128"/>
              <a:ea typeface="ＭＳ Ｐゴシック" charset="-128"/>
            </a:endParaRPr>
          </a:p>
          <a:p>
            <a:r>
              <a:rPr lang="ja-JP" altLang="en-US" sz="1500" smtClean="0">
                <a:latin typeface="ＭＳ Ｐゴシック" charset="-128"/>
                <a:ea typeface="ＭＳ Ｐゴシック" charset="-128"/>
              </a:rPr>
              <a:t>　例えば、ある数式をコンピュータで演算して、円の直径を求める装置などの抽象的レベルの記載では、実質的に円の直径を求める数式を保護することに等しいこととなってしまうから、そのような発明を保護するためには、数式をコンピュータで演算するにあたって、演算速度をあげるための計算テーブルを用いるなど、ハードウェア資源を具体的に用いることによりその数式による演算をおこなうような特許請求の範囲の記載であれば発明として保護される可能性がある。</a:t>
            </a:r>
            <a:endParaRPr lang="en-US" altLang="ja-JP" sz="1500" smtClean="0">
              <a:latin typeface="ＭＳ Ｐゴシック" charset="-128"/>
              <a:ea typeface="ＭＳ Ｐゴシック" charset="-128"/>
            </a:endParaRPr>
          </a:p>
          <a:p>
            <a:r>
              <a:rPr lang="ja-JP" altLang="en-US" sz="1500" smtClean="0">
                <a:latin typeface="ＭＳ Ｐゴシック" charset="-128"/>
                <a:ea typeface="ＭＳ Ｐゴシック" charset="-128"/>
              </a:rPr>
              <a:t>　また、制御対象の物理的性質に基づく処理を具体的に行う方法や対象の物理的性質を利用した処理を行う方法なども発明として保護される可能性がある。</a:t>
            </a:r>
            <a:endParaRPr lang="en-US" altLang="ja-JP" sz="1500" smtClean="0">
              <a:latin typeface="ＭＳ Ｐゴシック" charset="-128"/>
              <a:ea typeface="ＭＳ Ｐゴシック" charset="-128"/>
            </a:endParaRPr>
          </a:p>
          <a:p>
            <a:r>
              <a:rPr lang="ja-JP" altLang="en-US" sz="1500" smtClean="0">
                <a:latin typeface="ＭＳ Ｐゴシック" charset="-128"/>
                <a:ea typeface="ＭＳ Ｐゴシック" charset="-128"/>
              </a:rPr>
              <a:t>　</a:t>
            </a:r>
          </a:p>
        </p:txBody>
      </p:sp>
      <p:sp>
        <p:nvSpPr>
          <p:cNvPr id="114691" name="スライド番号プレースホルダー 3"/>
          <p:cNvSpPr>
            <a:spLocks noGrp="1"/>
          </p:cNvSpPr>
          <p:nvPr>
            <p:ph type="sldNum" sz="quarter" idx="5"/>
          </p:nvPr>
        </p:nvSpPr>
        <p:spPr bwMode="auto">
          <a:noFill/>
          <a:ln>
            <a:miter lim="800000"/>
            <a:headEnd/>
            <a:tailEnd/>
          </a:ln>
        </p:spPr>
        <p:txBody>
          <a:bodyPr/>
          <a:lstStyle/>
          <a:p>
            <a:fld id="{ABD06F7F-AE2B-4527-9FB2-0A18EF80590D}" type="slidenum">
              <a:rPr lang="en-US" altLang="ja-JP" smtClean="0">
                <a:ea typeface="ＭＳ Ｐゴシック" charset="-128"/>
              </a:rPr>
              <a:pPr/>
              <a:t>23</a:t>
            </a:fld>
            <a:endParaRPr lang="en-US" altLang="ja-JP"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ln>
            <a:miter lim="800000"/>
            <a:headEnd/>
            <a:tailEnd/>
          </a:ln>
        </p:spPr>
        <p:txBody>
          <a:bodyPr/>
          <a:lstStyle/>
          <a:p>
            <a:fld id="{BEAAB139-ED1C-4E82-886F-6F883E162CAC}" type="slidenum">
              <a:rPr lang="en-US" altLang="ja-JP" smtClean="0">
                <a:solidFill>
                  <a:srgbClr val="000000"/>
                </a:solidFill>
                <a:ea typeface="ＭＳ Ｐゴシック" charset="-128"/>
              </a:rPr>
              <a:pPr/>
              <a:t>24</a:t>
            </a:fld>
            <a:endParaRPr lang="en-US" altLang="ja-JP" smtClean="0">
              <a:solidFill>
                <a:srgbClr val="000000"/>
              </a:solidFill>
              <a:ea typeface="ＭＳ Ｐゴシック" charset="-128"/>
            </a:endParaRPr>
          </a:p>
        </p:txBody>
      </p:sp>
      <p:sp>
        <p:nvSpPr>
          <p:cNvPr id="116738"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16739"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ソフトウェア関連発明として、保護されるためには、ソフトウェアによる情報処理がハードウェア資源を用いて具体的に実現されていることが必要であることを理解させる。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前のスライドでの説明にあった「ソフトウエアによる情報処理がハードウエア資源を用いて具体的に実現されている場合」　⇒「発明」とはどういう意味かを説明する。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また、「ソフトウエアによる情報処理がハードウエア資源を用いて具体的に実現されている場合」以外でも、制御する対象の物理的性質や技術的性質に基づく情報処理を具体的に行うものや、機器に対する制御や制御に伴う処理を行う場合には、発明に該当することになる点を説明する。</a:t>
            </a:r>
            <a:endParaRPr lang="ja-JP" altLang="ja-JP" smtClean="0">
              <a:latin typeface="ＭＳ Ｐゴシック" charset="-128"/>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a:lstStyle/>
          <a:p>
            <a:fld id="{471543A1-43F7-4C49-A25F-37640C797A93}" type="slidenum">
              <a:rPr lang="en-US" altLang="ja-JP" smtClean="0">
                <a:solidFill>
                  <a:srgbClr val="000000"/>
                </a:solidFill>
                <a:ea typeface="ＭＳ Ｐゴシック" charset="-128"/>
              </a:rPr>
              <a:pPr/>
              <a:t>25</a:t>
            </a:fld>
            <a:endParaRPr lang="en-US" altLang="ja-JP" smtClean="0">
              <a:solidFill>
                <a:srgbClr val="000000"/>
              </a:solidFill>
              <a:ea typeface="ＭＳ Ｐゴシック" charset="-128"/>
            </a:endParaRPr>
          </a:p>
        </p:txBody>
      </p:sp>
      <p:sp>
        <p:nvSpPr>
          <p:cNvPr id="119810"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19811"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「ソフトウエアによる情報処理がハードウエア資源を用いて具体的に実現されている場合」とはどのような場合かを実例で説明する。</a:t>
            </a:r>
            <a:endParaRPr lang="ja-JP" altLang="ja-JP" smtClean="0">
              <a:latin typeface="ＭＳ Ｐゴシック" charset="-128"/>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ln>
            <a:miter lim="800000"/>
            <a:headEnd/>
            <a:tailEnd/>
          </a:ln>
        </p:spPr>
        <p:txBody>
          <a:bodyPr/>
          <a:lstStyle/>
          <a:p>
            <a:fld id="{B73A0393-7492-4E5C-BFF8-48D63213741E}" type="slidenum">
              <a:rPr lang="en-US" altLang="ja-JP" smtClean="0">
                <a:solidFill>
                  <a:srgbClr val="000000"/>
                </a:solidFill>
                <a:ea typeface="ＭＳ Ｐゴシック" charset="-128"/>
              </a:rPr>
              <a:pPr/>
              <a:t>26</a:t>
            </a:fld>
            <a:endParaRPr lang="en-US" altLang="ja-JP" smtClean="0">
              <a:solidFill>
                <a:srgbClr val="000000"/>
              </a:solidFill>
              <a:ea typeface="ＭＳ Ｐゴシック" charset="-128"/>
            </a:endParaRPr>
          </a:p>
        </p:txBody>
      </p:sp>
      <p:sp>
        <p:nvSpPr>
          <p:cNvPr id="122882"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22883"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「ソフトウエアによる情報処理がハードウエア資源を用いて具体的に実現されている場合」とはどのような場合かを実例で説明する。</a:t>
            </a:r>
            <a:endParaRPr lang="ja-JP" altLang="ja-JP" smtClean="0">
              <a:latin typeface="ＭＳ Ｐゴシック" charset="-128"/>
              <a:ea typeface="ＭＳ Ｐゴシック" charset="-128"/>
            </a:endParaRPr>
          </a:p>
          <a:p>
            <a:endParaRPr lang="ja-JP" altLang="ja-JP" smtClean="0">
              <a:latin typeface="ＭＳ Ｐゴシック" charset="-128"/>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ln>
            <a:miter lim="800000"/>
            <a:headEnd/>
            <a:tailEnd/>
          </a:ln>
        </p:spPr>
        <p:txBody>
          <a:bodyPr/>
          <a:lstStyle/>
          <a:p>
            <a:fld id="{4717F601-BA0E-4B21-83CA-13DF6EC93850}" type="slidenum">
              <a:rPr lang="en-US" altLang="ja-JP" smtClean="0">
                <a:solidFill>
                  <a:srgbClr val="000000"/>
                </a:solidFill>
                <a:ea typeface="ＭＳ Ｐゴシック" charset="-128"/>
              </a:rPr>
              <a:pPr/>
              <a:t>27</a:t>
            </a:fld>
            <a:endParaRPr lang="en-US" altLang="ja-JP" smtClean="0">
              <a:solidFill>
                <a:srgbClr val="000000"/>
              </a:solidFill>
              <a:ea typeface="ＭＳ Ｐゴシック" charset="-128"/>
            </a:endParaRPr>
          </a:p>
        </p:txBody>
      </p:sp>
      <p:sp>
        <p:nvSpPr>
          <p:cNvPr id="124930"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24931"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「ソフトウエアによる情報処理がハードウエア資源を用いて具体的に実現されている場合」とはどのような場合かを実例で説明する。</a:t>
            </a:r>
            <a:endParaRPr lang="ja-JP" altLang="ja-JP" smtClean="0">
              <a:latin typeface="ＭＳ Ｐゴシック" charset="-128"/>
              <a:ea typeface="ＭＳ Ｐゴシック" charset="-128"/>
            </a:endParaRPr>
          </a:p>
          <a:p>
            <a:endParaRPr lang="ja-JP" altLang="ja-JP" smtClean="0">
              <a:latin typeface="ＭＳ Ｐゴシック" charset="-128"/>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ln>
            <a:miter lim="800000"/>
            <a:headEnd/>
            <a:tailEnd/>
          </a:ln>
        </p:spPr>
        <p:txBody>
          <a:bodyPr/>
          <a:lstStyle/>
          <a:p>
            <a:fld id="{C7DDE7A7-E730-45BD-9ED8-F61B2244F341}" type="slidenum">
              <a:rPr lang="en-US" altLang="ja-JP" smtClean="0">
                <a:solidFill>
                  <a:srgbClr val="000000"/>
                </a:solidFill>
                <a:ea typeface="ＭＳ Ｐゴシック" charset="-128"/>
              </a:rPr>
              <a:pPr/>
              <a:t>28</a:t>
            </a:fld>
            <a:endParaRPr lang="en-US" altLang="ja-JP" smtClean="0">
              <a:solidFill>
                <a:srgbClr val="000000"/>
              </a:solidFill>
              <a:ea typeface="ＭＳ Ｐゴシック" charset="-128"/>
            </a:endParaRPr>
          </a:p>
        </p:txBody>
      </p:sp>
      <p:sp>
        <p:nvSpPr>
          <p:cNvPr id="126978"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26979"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「ソフトウエアによる情報処理がハードウエア資源を用いて具体的に実現されている場合」とはどのような場合かを実例で説明する。</a:t>
            </a:r>
            <a:endParaRPr lang="ja-JP" altLang="ja-JP" smtClean="0">
              <a:latin typeface="ＭＳ Ｐゴシック" charset="-128"/>
              <a:ea typeface="ＭＳ Ｐゴシック" charset="-128"/>
            </a:endParaRPr>
          </a:p>
          <a:p>
            <a:endParaRPr lang="ja-JP" altLang="ja-JP" smtClean="0">
              <a:latin typeface="ＭＳ Ｐゴシック" charset="-128"/>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ln>
            <a:miter lim="800000"/>
            <a:headEnd/>
            <a:tailEnd/>
          </a:ln>
        </p:spPr>
        <p:txBody>
          <a:bodyPr/>
          <a:lstStyle/>
          <a:p>
            <a:fld id="{C41DEB56-0ACA-44A5-A879-0F2F0A7CCF62}" type="slidenum">
              <a:rPr lang="en-US" altLang="ja-JP" smtClean="0">
                <a:solidFill>
                  <a:srgbClr val="000000"/>
                </a:solidFill>
                <a:ea typeface="ＭＳ Ｐゴシック" charset="-128"/>
              </a:rPr>
              <a:pPr/>
              <a:t>29</a:t>
            </a:fld>
            <a:endParaRPr lang="en-US" altLang="ja-JP" smtClean="0">
              <a:solidFill>
                <a:srgbClr val="000000"/>
              </a:solidFill>
              <a:ea typeface="ＭＳ Ｐゴシック" charset="-128"/>
            </a:endParaRPr>
          </a:p>
        </p:txBody>
      </p:sp>
      <p:sp>
        <p:nvSpPr>
          <p:cNvPr id="129026"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29027"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「制御する対象の物理的性質や技術的性質に基づく情報処理を具体的に行うものとは、どのようなものかを事例で説明する。</a:t>
            </a:r>
            <a:endParaRPr lang="ja-JP" altLang="ja-JP" smtClean="0">
              <a:latin typeface="ＭＳ Ｐゴシック" charset="-128"/>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ja-JP" altLang="en-US" smtClean="0">
              <a:latin typeface="ＭＳ Ｐゴシック" charset="-128"/>
              <a:ea typeface="ＭＳ Ｐゴシック" charset="-128"/>
            </a:endParaRPr>
          </a:p>
        </p:txBody>
      </p:sp>
      <p:sp>
        <p:nvSpPr>
          <p:cNvPr id="69635" name="スライド番号プレースホルダー 3"/>
          <p:cNvSpPr>
            <a:spLocks noGrp="1"/>
          </p:cNvSpPr>
          <p:nvPr>
            <p:ph type="sldNum" sz="quarter" idx="5"/>
          </p:nvPr>
        </p:nvSpPr>
        <p:spPr bwMode="auto">
          <a:noFill/>
          <a:ln>
            <a:miter lim="800000"/>
            <a:headEnd/>
            <a:tailEnd/>
          </a:ln>
        </p:spPr>
        <p:txBody>
          <a:bodyPr/>
          <a:lstStyle/>
          <a:p>
            <a:fld id="{9AF3C639-CDDE-4266-A811-6A6E2F0226B9}"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ln>
            <a:miter lim="800000"/>
            <a:headEnd/>
            <a:tailEnd/>
          </a:ln>
        </p:spPr>
        <p:txBody>
          <a:bodyPr/>
          <a:lstStyle/>
          <a:p>
            <a:fld id="{453A0DF3-777A-4872-8F29-8C9987398B2F}" type="slidenum">
              <a:rPr lang="en-US" altLang="ja-JP" smtClean="0">
                <a:solidFill>
                  <a:srgbClr val="000000"/>
                </a:solidFill>
                <a:ea typeface="ＭＳ Ｐゴシック" charset="-128"/>
              </a:rPr>
              <a:pPr/>
              <a:t>30</a:t>
            </a:fld>
            <a:endParaRPr lang="en-US" altLang="ja-JP" smtClean="0">
              <a:solidFill>
                <a:srgbClr val="000000"/>
              </a:solidFill>
              <a:ea typeface="ＭＳ Ｐゴシック" charset="-128"/>
            </a:endParaRPr>
          </a:p>
        </p:txBody>
      </p:sp>
      <p:sp>
        <p:nvSpPr>
          <p:cNvPr id="132098"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32099"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「制御する対象の物理的性質や技術的性質に基づく情報処理を具体的に行うものとは、どのようなものかを事例で説明する。</a:t>
            </a:r>
            <a:endParaRPr lang="ja-JP" altLang="ja-JP" smtClean="0">
              <a:latin typeface="ＭＳ Ｐゴシック" charset="-128"/>
              <a:ea typeface="ＭＳ Ｐゴシック" charset="-128"/>
            </a:endParaRPr>
          </a:p>
          <a:p>
            <a:endParaRPr lang="ja-JP" altLang="ja-JP" smtClean="0">
              <a:latin typeface="ＭＳ Ｐゴシック" charset="-128"/>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ln>
            <a:miter lim="800000"/>
            <a:headEnd/>
            <a:tailEnd/>
          </a:ln>
        </p:spPr>
        <p:txBody>
          <a:bodyPr/>
          <a:lstStyle/>
          <a:p>
            <a:fld id="{1F45F487-D632-41F1-89A4-1EB945416576}" type="slidenum">
              <a:rPr lang="en-US" altLang="ja-JP" smtClean="0">
                <a:solidFill>
                  <a:srgbClr val="000000"/>
                </a:solidFill>
                <a:ea typeface="ＭＳ Ｐゴシック" charset="-128"/>
              </a:rPr>
              <a:pPr/>
              <a:t>31</a:t>
            </a:fld>
            <a:endParaRPr lang="en-US" altLang="ja-JP" smtClean="0">
              <a:solidFill>
                <a:srgbClr val="000000"/>
              </a:solidFill>
              <a:ea typeface="ＭＳ Ｐゴシック" charset="-128"/>
            </a:endParaRPr>
          </a:p>
        </p:txBody>
      </p:sp>
      <p:sp>
        <p:nvSpPr>
          <p:cNvPr id="134146"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34147" name="Rectangle 3"/>
          <p:cNvSpPr>
            <a:spLocks noGrp="1" noChangeArrowheads="1"/>
          </p:cNvSpPr>
          <p:nvPr>
            <p:ph type="body" idx="1"/>
          </p:nvPr>
        </p:nvSpPr>
        <p:spPr bwMode="auto">
          <a:xfrm>
            <a:off x="908050" y="4721225"/>
            <a:ext cx="498951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コンピュータソフトウェア発明の進歩性の判断における特有の判断について解説する。</a:t>
            </a:r>
            <a:endParaRPr lang="ja-JP" altLang="ja-JP" smtClean="0">
              <a:latin typeface="ＭＳ Ｐゴシック" charset="-128"/>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3619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グローバル社会における、ソフトウェア発明の保護と、属地主義である特許制度の関係とその課題について理解をさせる。</a:t>
            </a:r>
            <a:endParaRPr lang="en-US" altLang="ja-JP" smtClean="0">
              <a:solidFill>
                <a:srgbClr val="000000"/>
              </a:solidFill>
              <a:latin typeface="Calibri" pitchFamily="34" charset="0"/>
              <a:ea typeface="ＭＳ Ｐゴシック" charset="-128"/>
            </a:endParaRPr>
          </a:p>
          <a:p>
            <a:endParaRPr lang="en-US" altLang="ja-JP" smtClean="0">
              <a:solidFill>
                <a:srgbClr val="000000"/>
              </a:solidFill>
              <a:latin typeface="Calibri" pitchFamily="34" charset="0"/>
              <a:ea typeface="ＭＳ Ｐゴシック" charset="-128"/>
            </a:endParaRPr>
          </a:p>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説明</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　権利を侵害する人がどこにいるかで、裁判管轄や適用法規が左右されること、図のような場合に、その適用問題が簡単ではないことを説明する。</a:t>
            </a:r>
            <a:endParaRPr lang="en-US" altLang="ja-JP" smtClean="0">
              <a:solidFill>
                <a:srgbClr val="000000"/>
              </a:solidFill>
              <a:latin typeface="Calibri" pitchFamily="34" charset="0"/>
              <a:ea typeface="ＭＳ Ｐゴシック" charset="-128"/>
            </a:endParaRPr>
          </a:p>
          <a:p>
            <a:r>
              <a:rPr lang="ja-JP" altLang="en-US" smtClean="0">
                <a:solidFill>
                  <a:srgbClr val="000000"/>
                </a:solidFill>
                <a:latin typeface="Calibri" pitchFamily="34" charset="0"/>
                <a:ea typeface="ＭＳ Ｐゴシック" charset="-128"/>
              </a:rPr>
              <a:t>　詳細まで踏み込むことはレベルの問題で避けるべきであり、あくまで属地主義を前提に、世界各地で簡単に侵害が起こりうる一方で、それへの対応が難しいことを説明すれば足る。</a:t>
            </a:r>
            <a:endParaRPr lang="en-US" altLang="ja-JP" smtClean="0">
              <a:solidFill>
                <a:srgbClr val="000000"/>
              </a:solidFill>
              <a:latin typeface="Calibri" pitchFamily="34" charset="0"/>
              <a:ea typeface="ＭＳ Ｐゴシック" charset="-128"/>
            </a:endParaRPr>
          </a:p>
        </p:txBody>
      </p:sp>
      <p:sp>
        <p:nvSpPr>
          <p:cNvPr id="136195" name="スライド番号プレースホルダー 3"/>
          <p:cNvSpPr>
            <a:spLocks noGrp="1"/>
          </p:cNvSpPr>
          <p:nvPr>
            <p:ph type="sldNum" sz="quarter" idx="5"/>
          </p:nvPr>
        </p:nvSpPr>
        <p:spPr bwMode="auto">
          <a:noFill/>
          <a:ln>
            <a:miter lim="800000"/>
            <a:headEnd/>
            <a:tailEnd/>
          </a:ln>
        </p:spPr>
        <p:txBody>
          <a:bodyPr/>
          <a:lstStyle/>
          <a:p>
            <a:fld id="{B374B07A-8678-43EB-B6C5-BCAE50333C4D}" type="slidenum">
              <a:rPr lang="en-US" altLang="ja-JP" smtClean="0">
                <a:solidFill>
                  <a:srgbClr val="000000"/>
                </a:solidFill>
                <a:ea typeface="ＭＳ Ｐゴシック" charset="-128"/>
              </a:rPr>
              <a:pPr/>
              <a:t>32</a:t>
            </a:fld>
            <a:endParaRPr lang="en-US" altLang="ja-JP" smtClean="0">
              <a:solidFill>
                <a:srgbClr val="000000"/>
              </a:solidFill>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ln>
            <a:miter lim="800000"/>
            <a:headEnd/>
            <a:tailEnd/>
          </a:ln>
        </p:spPr>
        <p:txBody>
          <a:bodyPr/>
          <a:lstStyle/>
          <a:p>
            <a:fld id="{9D2069D2-1F8F-4D0C-9287-0F25F7BDF263}" type="slidenum">
              <a:rPr lang="en-US" altLang="ja-JP" smtClean="0">
                <a:solidFill>
                  <a:srgbClr val="000000"/>
                </a:solidFill>
                <a:ea typeface="ＭＳ Ｐゴシック" charset="-128"/>
              </a:rPr>
              <a:pPr/>
              <a:t>33</a:t>
            </a:fld>
            <a:endParaRPr lang="en-US" altLang="ja-JP" smtClean="0">
              <a:solidFill>
                <a:srgbClr val="000000"/>
              </a:solidFill>
              <a:ea typeface="ＭＳ Ｐゴシック" charset="-128"/>
            </a:endParaRPr>
          </a:p>
        </p:txBody>
      </p:sp>
      <p:sp>
        <p:nvSpPr>
          <p:cNvPr id="139266"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ソフトウェアの頒布は、有体物とは異なり、ネットワークを経由して行われることから、権利侵害について阻止することが容易にできないという特殊性があることを理解させる。</a:t>
            </a:r>
            <a:endParaRPr lang="en-US" altLang="ja-JP" smtClean="0">
              <a:solidFill>
                <a:srgbClr val="000000"/>
              </a:solidFill>
              <a:latin typeface="Calibri" pitchFamily="34" charset="0"/>
              <a:ea typeface="ＭＳ Ｐゴシック" charset="-128"/>
            </a:endParaRPr>
          </a:p>
          <a:p>
            <a:endParaRPr lang="en-US" altLang="ja-JP" smtClean="0">
              <a:solidFill>
                <a:srgbClr val="000000"/>
              </a:solidFill>
              <a:latin typeface="Calibri" pitchFamily="34" charset="0"/>
              <a:ea typeface="ＭＳ Ｐゴシック" charset="-128"/>
            </a:endParaRPr>
          </a:p>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説明</a:t>
            </a:r>
            <a:r>
              <a:rPr lang="en-US" altLang="ja-JP" smtClean="0">
                <a:solidFill>
                  <a:srgbClr val="000000"/>
                </a:solidFill>
                <a:latin typeface="Calibri" pitchFamily="34" charset="0"/>
                <a:ea typeface="ＭＳ Ｐゴシック" charset="-128"/>
              </a:rPr>
              <a:t>〕</a:t>
            </a:r>
          </a:p>
          <a:p>
            <a:r>
              <a:rPr lang="ja-JP" altLang="en-US" smtClean="0">
                <a:latin typeface="ＭＳ Ｐゴシック" charset="-128"/>
                <a:ea typeface="ＭＳ Ｐゴシック" charset="-128"/>
              </a:rPr>
              <a:t>ネットワーク社会におけるプログラムの違法ダウンロードなどは摘発が難しいという課題があることを説明する。</a:t>
            </a:r>
            <a:endParaRPr lang="en-US" altLang="ja-JP" smtClean="0">
              <a:latin typeface="ＭＳ Ｐゴシック" charset="-128"/>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ln>
            <a:miter lim="800000"/>
            <a:headEnd/>
            <a:tailEnd/>
          </a:ln>
        </p:spPr>
        <p:txBody>
          <a:bodyPr/>
          <a:lstStyle/>
          <a:p>
            <a:fld id="{579963D4-CAE4-422A-8BB3-3323E2CF1D04}" type="slidenum">
              <a:rPr lang="en-US" altLang="ja-JP" smtClean="0">
                <a:solidFill>
                  <a:srgbClr val="000000"/>
                </a:solidFill>
                <a:ea typeface="ＭＳ Ｐゴシック" charset="-128"/>
              </a:rPr>
              <a:pPr/>
              <a:t>34</a:t>
            </a:fld>
            <a:endParaRPr lang="en-US" altLang="ja-JP" smtClean="0">
              <a:solidFill>
                <a:srgbClr val="000000"/>
              </a:solidFill>
              <a:ea typeface="ＭＳ Ｐゴシック" charset="-128"/>
            </a:endParaRPr>
          </a:p>
        </p:txBody>
      </p:sp>
      <p:sp>
        <p:nvSpPr>
          <p:cNvPr id="141314"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757763" name="Rectangle 3"/>
          <p:cNvSpPr>
            <a:spLocks noGrp="1" noChangeArrowheads="1"/>
          </p:cNvSpPr>
          <p:nvPr>
            <p:ph type="body" idx="1"/>
          </p:nvPr>
        </p:nvSpPr>
        <p:spPr/>
        <p:txBody>
          <a:bodyPr>
            <a:normAutofit fontScale="77500" lnSpcReduction="20000"/>
          </a:bodyPr>
          <a:lstStyle/>
          <a:p>
            <a:pPr>
              <a:defRPr/>
            </a:pPr>
            <a:r>
              <a:rPr lang="en-US" altLang="ja-JP" dirty="0" smtClean="0">
                <a:solidFill>
                  <a:prstClr val="black"/>
                </a:solidFill>
                <a:latin typeface="Calibri"/>
                <a:ea typeface="ＭＳ Ｐゴシック" charset="-128"/>
              </a:rPr>
              <a:t>〔</a:t>
            </a:r>
            <a:r>
              <a:rPr lang="ja-JP" altLang="en-US" dirty="0" smtClean="0">
                <a:solidFill>
                  <a:prstClr val="black"/>
                </a:solidFill>
                <a:latin typeface="Calibri"/>
                <a:ea typeface="ＭＳ Ｐゴシック" charset="-128"/>
              </a:rPr>
              <a:t>狙い</a:t>
            </a:r>
            <a:r>
              <a:rPr lang="en-US" altLang="ja-JP" dirty="0" smtClean="0">
                <a:solidFill>
                  <a:prstClr val="black"/>
                </a:solidFill>
                <a:latin typeface="Calibri"/>
                <a:ea typeface="ＭＳ Ｐゴシック" charset="-128"/>
              </a:rPr>
              <a:t>〕</a:t>
            </a:r>
          </a:p>
          <a:p>
            <a:pPr>
              <a:defRPr/>
            </a:pPr>
            <a:r>
              <a:rPr lang="ja-JP" altLang="en-US" dirty="0" smtClean="0">
                <a:solidFill>
                  <a:prstClr val="black"/>
                </a:solidFill>
                <a:latin typeface="Calibri"/>
                <a:ea typeface="ＭＳ Ｐゴシック" charset="-128"/>
              </a:rPr>
              <a:t>　国内においてソフトをインストールしたＰＣについて権利を持っている権利者が、国内で製造されたソフトを国外でインストールしたＰＣを販売することにつき、権利侵害を問えるか否かについて検討する。</a:t>
            </a:r>
            <a:endParaRPr lang="en-US" altLang="ja-JP" dirty="0" smtClean="0">
              <a:solidFill>
                <a:prstClr val="black"/>
              </a:solidFill>
              <a:latin typeface="Calibri"/>
              <a:ea typeface="ＭＳ Ｐゴシック" charset="-128"/>
            </a:endParaRPr>
          </a:p>
          <a:p>
            <a:pPr>
              <a:defRPr/>
            </a:pPr>
            <a:endParaRPr lang="en-US" altLang="ja-JP" dirty="0" smtClean="0">
              <a:solidFill>
                <a:prstClr val="black"/>
              </a:solidFill>
              <a:latin typeface="Calibri"/>
              <a:ea typeface="ＭＳ Ｐゴシック" charset="-128"/>
            </a:endParaRPr>
          </a:p>
          <a:p>
            <a:pPr>
              <a:defRPr/>
            </a:pPr>
            <a:r>
              <a:rPr lang="en-US" altLang="ja-JP" dirty="0" smtClean="0">
                <a:solidFill>
                  <a:prstClr val="black"/>
                </a:solidFill>
                <a:latin typeface="Calibri"/>
                <a:ea typeface="ＭＳ Ｐゴシック" charset="-128"/>
              </a:rPr>
              <a:t>〔</a:t>
            </a:r>
            <a:r>
              <a:rPr lang="ja-JP" altLang="en-US" dirty="0" smtClean="0">
                <a:solidFill>
                  <a:prstClr val="black"/>
                </a:solidFill>
                <a:latin typeface="Calibri"/>
                <a:ea typeface="ＭＳ Ｐゴシック" charset="-128"/>
              </a:rPr>
              <a:t>説明</a:t>
            </a:r>
            <a:r>
              <a:rPr lang="en-US" altLang="ja-JP" dirty="0" smtClean="0">
                <a:solidFill>
                  <a:prstClr val="black"/>
                </a:solidFill>
                <a:latin typeface="Calibri"/>
                <a:ea typeface="ＭＳ Ｐゴシック" charset="-128"/>
              </a:rPr>
              <a:t>〕</a:t>
            </a:r>
          </a:p>
          <a:p>
            <a:pPr>
              <a:defRPr/>
            </a:pPr>
            <a:r>
              <a:rPr lang="ja-JP" altLang="en-US" dirty="0" smtClean="0">
                <a:solidFill>
                  <a:prstClr val="black"/>
                </a:solidFill>
                <a:latin typeface="Calibri"/>
                <a:ea typeface="ＭＳ Ｐゴシック" charset="-128"/>
              </a:rPr>
              <a:t>　米国においては、米国特許法２７１条（ｆ）の条項により、権利侵害とすることが可能であるが、日本の特許法にはその条項に対応する規定は存在しない。（国外での組み立て（ノックダウン）は、特許侵害を構成しないという説が有力）</a:t>
            </a:r>
            <a:endParaRPr lang="en-US" altLang="ja-JP" dirty="0" smtClean="0">
              <a:solidFill>
                <a:prstClr val="black"/>
              </a:solidFill>
              <a:latin typeface="Calibri"/>
              <a:ea typeface="ＭＳ Ｐゴシック" charset="-128"/>
            </a:endParaRPr>
          </a:p>
          <a:p>
            <a:pPr>
              <a:defRPr/>
            </a:pPr>
            <a:endParaRPr lang="en-US" altLang="ja-JP" dirty="0" smtClean="0">
              <a:solidFill>
                <a:prstClr val="black"/>
              </a:solidFill>
              <a:latin typeface="Calibri"/>
              <a:ea typeface="ＭＳ Ｐゴシック" charset="-128"/>
            </a:endParaRPr>
          </a:p>
          <a:p>
            <a:pPr>
              <a:defRPr/>
            </a:pPr>
            <a:r>
              <a:rPr lang="ja-JP" altLang="en-US" dirty="0" smtClean="0">
                <a:solidFill>
                  <a:prstClr val="black"/>
                </a:solidFill>
                <a:latin typeface="Calibri"/>
                <a:ea typeface="ＭＳ Ｐゴシック" charset="-128"/>
              </a:rPr>
              <a:t>＜参考＞米国特許法２７１条（ｆ）</a:t>
            </a:r>
            <a:endParaRPr lang="en-US" altLang="ja-JP" dirty="0" smtClean="0">
              <a:solidFill>
                <a:prstClr val="black"/>
              </a:solidFill>
              <a:latin typeface="Calibri"/>
              <a:ea typeface="ＭＳ Ｐゴシック" charset="-128"/>
            </a:endParaRPr>
          </a:p>
          <a:p>
            <a:pPr>
              <a:defRPr/>
            </a:pPr>
            <a:r>
              <a:rPr lang="en-US" altLang="ja-JP" dirty="0" smtClean="0">
                <a:solidFill>
                  <a:prstClr val="black"/>
                </a:solidFill>
                <a:latin typeface="Calibri"/>
                <a:ea typeface="ＭＳ Ｐゴシック" charset="-128"/>
              </a:rPr>
              <a:t>(f)(1) </a:t>
            </a:r>
            <a:r>
              <a:rPr lang="ja-JP" altLang="en-US" dirty="0" smtClean="0">
                <a:solidFill>
                  <a:prstClr val="black"/>
                </a:solidFill>
                <a:latin typeface="Calibri"/>
                <a:ea typeface="ＭＳ Ｐゴシック" charset="-128"/>
              </a:rPr>
              <a:t>何人かが権限を有することなく，特許発明の構成部品の全部又は要部を，当該構成部品がその全部又は一部において組み立てられていない状態において，当該構成部品をその組立が合衆国内において行われたときは特許侵害となるような方法により合衆国外で組み立てることを積極的に教唆するような態様で，合衆国において又は合衆国から供給した又は供給させたときは，当該人は，侵害者としての責めを負わなければならない。</a:t>
            </a:r>
          </a:p>
          <a:p>
            <a:pPr>
              <a:defRPr/>
            </a:pPr>
            <a:r>
              <a:rPr lang="en-US" altLang="ja-JP" dirty="0" smtClean="0">
                <a:solidFill>
                  <a:prstClr val="black"/>
                </a:solidFill>
                <a:latin typeface="Calibri"/>
                <a:ea typeface="ＭＳ Ｐゴシック" charset="-128"/>
              </a:rPr>
              <a:t>(2) </a:t>
            </a:r>
            <a:r>
              <a:rPr lang="ja-JP" altLang="en-US" dirty="0" smtClean="0">
                <a:solidFill>
                  <a:prstClr val="black"/>
                </a:solidFill>
                <a:latin typeface="Calibri"/>
                <a:ea typeface="ＭＳ Ｐゴシック" charset="-128"/>
              </a:rPr>
              <a:t>何人かが権限を有することなく，特許発明の構成部品であって，その発明に関して使用するために特に作成され又は特に改造されたものであり，かつ，一般的市販品又は基本的には侵害しない使用に適した取引商品でないものを，当該構成部品がその全部又は一部において組み立てられていない状態において，当該構成部品がそのように作成され又は改造されていることを知りながら，かつ，当該構成部品をその組立が合衆国内において行われたときは特許侵害となるような方法により合衆国外で組み立てられることを意図して，合衆国において又は合衆国から供給した又は供給させたときは，当該人は，侵害者としての責めを負わなければならない。</a:t>
            </a:r>
            <a:endParaRPr lang="en-US" altLang="ja-JP" dirty="0" smtClean="0">
              <a:solidFill>
                <a:prstClr val="black"/>
              </a:solidFill>
              <a:latin typeface="Calibri"/>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ln>
            <a:miter lim="800000"/>
            <a:headEnd/>
            <a:tailEnd/>
          </a:ln>
        </p:spPr>
        <p:txBody>
          <a:bodyPr/>
          <a:lstStyle/>
          <a:p>
            <a:fld id="{47E97707-0A53-409B-928D-F9FA63510339}" type="slidenum">
              <a:rPr lang="en-US" altLang="ja-JP" smtClean="0">
                <a:solidFill>
                  <a:srgbClr val="000000"/>
                </a:solidFill>
                <a:ea typeface="ＭＳ Ｐゴシック" charset="-128"/>
              </a:rPr>
              <a:pPr/>
              <a:t>35</a:t>
            </a:fld>
            <a:endParaRPr lang="en-US" altLang="ja-JP" smtClean="0">
              <a:solidFill>
                <a:srgbClr val="000000"/>
              </a:solidFill>
              <a:ea typeface="ＭＳ Ｐゴシック" charset="-128"/>
            </a:endParaRPr>
          </a:p>
        </p:txBody>
      </p:sp>
      <p:sp>
        <p:nvSpPr>
          <p:cNvPr id="143362" name="Rectangle 2"/>
          <p:cNvSpPr>
            <a:spLocks noGrp="1" noRot="1" noChangeAspect="1" noChangeArrowheads="1" noTextEdit="1"/>
          </p:cNvSpPr>
          <p:nvPr>
            <p:ph type="sldImg"/>
          </p:nvPr>
        </p:nvSpPr>
        <p:spPr bwMode="auto">
          <a:xfrm>
            <a:off x="712788" y="746125"/>
            <a:ext cx="5381625" cy="3725863"/>
          </a:xfrm>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狙い</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グローバル社会における、ソフトウェア発明の保護と、属地主義である特許制度の関係とその課題について理解をさせる。</a:t>
            </a:r>
            <a:endParaRPr lang="en-US" altLang="ja-JP" smtClean="0">
              <a:solidFill>
                <a:srgbClr val="000000"/>
              </a:solidFill>
              <a:latin typeface="Calibri" pitchFamily="34" charset="0"/>
              <a:ea typeface="ＭＳ Ｐゴシック" charset="-128"/>
            </a:endParaRPr>
          </a:p>
          <a:p>
            <a:endParaRPr lang="en-US" altLang="ja-JP" smtClean="0">
              <a:solidFill>
                <a:srgbClr val="000000"/>
              </a:solidFill>
              <a:latin typeface="Calibri" pitchFamily="34" charset="0"/>
              <a:ea typeface="ＭＳ Ｐゴシック" charset="-128"/>
            </a:endParaRPr>
          </a:p>
          <a:p>
            <a:r>
              <a:rPr lang="en-US" altLang="ja-JP" smtClean="0">
                <a:solidFill>
                  <a:srgbClr val="000000"/>
                </a:solidFill>
                <a:latin typeface="Calibri" pitchFamily="34" charset="0"/>
                <a:ea typeface="ＭＳ Ｐゴシック" charset="-128"/>
              </a:rPr>
              <a:t>〔</a:t>
            </a:r>
            <a:r>
              <a:rPr lang="ja-JP" altLang="en-US" smtClean="0">
                <a:solidFill>
                  <a:srgbClr val="000000"/>
                </a:solidFill>
                <a:latin typeface="Calibri" pitchFamily="34" charset="0"/>
                <a:ea typeface="ＭＳ Ｐゴシック" charset="-128"/>
              </a:rPr>
              <a:t>説明</a:t>
            </a:r>
            <a:r>
              <a:rPr lang="en-US" altLang="ja-JP" smtClean="0">
                <a:solidFill>
                  <a:srgbClr val="000000"/>
                </a:solidFill>
                <a:latin typeface="Calibri" pitchFamily="34" charset="0"/>
                <a:ea typeface="ＭＳ Ｐゴシック" charset="-128"/>
              </a:rPr>
              <a:t>〕</a:t>
            </a:r>
          </a:p>
          <a:p>
            <a:r>
              <a:rPr lang="ja-JP" altLang="en-US" smtClean="0">
                <a:solidFill>
                  <a:srgbClr val="000000"/>
                </a:solidFill>
                <a:latin typeface="Calibri" pitchFamily="34" charset="0"/>
                <a:ea typeface="ＭＳ Ｐゴシック" charset="-128"/>
              </a:rPr>
              <a:t>　権利を侵害する人がどこにいるかで、裁判管轄や適用法規が左右されること、その適用問題が簡単ではないことを説明する。</a:t>
            </a:r>
            <a:endParaRPr lang="en-US" altLang="ja-JP" smtClean="0">
              <a:solidFill>
                <a:srgbClr val="000000"/>
              </a:solidFill>
              <a:latin typeface="Calibri" pitchFamily="34" charset="0"/>
              <a:ea typeface="ＭＳ Ｐゴシック" charset="-128"/>
            </a:endParaRPr>
          </a:p>
          <a:p>
            <a:r>
              <a:rPr lang="ja-JP" altLang="en-US" smtClean="0">
                <a:solidFill>
                  <a:srgbClr val="000000"/>
                </a:solidFill>
                <a:latin typeface="Calibri" pitchFamily="34" charset="0"/>
                <a:ea typeface="ＭＳ Ｐゴシック" charset="-128"/>
              </a:rPr>
              <a:t>　このようなケースについてはどう考えるべきかは、答えが出ていない問題であることを理解させる。</a:t>
            </a:r>
            <a:endParaRPr lang="en-US" altLang="ja-JP" smtClean="0">
              <a:solidFill>
                <a:srgbClr val="000000"/>
              </a:solidFill>
              <a:latin typeface="Calibri" pitchFamily="34"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a:spLocks noGrp="1"/>
          </p:cNvSpPr>
          <p:nvPr>
            <p:ph type="sldNum" sz="quarter" idx="5"/>
          </p:nvPr>
        </p:nvSpPr>
        <p:spPr bwMode="auto">
          <a:noFill/>
          <a:ln>
            <a:miter lim="800000"/>
            <a:headEnd/>
            <a:tailEnd/>
          </a:ln>
        </p:spPr>
        <p:txBody>
          <a:bodyPr/>
          <a:lstStyle/>
          <a:p>
            <a:fld id="{96B9B692-D143-4A20-804C-1309FE7F402A}" type="slidenum">
              <a:rPr lang="en-US" altLang="ja-JP" smtClean="0">
                <a:ea typeface="ＭＳ Ｐゴシック" charset="-128"/>
              </a:rPr>
              <a:pPr/>
              <a:t>4</a:t>
            </a:fld>
            <a:endParaRPr lang="en-US" altLang="ja-JP" smtClean="0">
              <a:ea typeface="ＭＳ Ｐゴシック" charset="-128"/>
            </a:endParaRPr>
          </a:p>
        </p:txBody>
      </p:sp>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xfrm>
            <a:off x="306388" y="4752975"/>
            <a:ext cx="6121400" cy="4929188"/>
          </a:xfrm>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70000" lnSpcReduction="20000"/>
          </a:bodyPr>
          <a:lstStyle/>
          <a:p>
            <a:pPr>
              <a:defRPr/>
            </a:pPr>
            <a:r>
              <a:rPr kumimoji="0" lang="en-US" altLang="ja-JP" sz="1800" dirty="0">
                <a:latin typeface="ＭＳ Ｐゴシック" charset="0"/>
              </a:rPr>
              <a:t>〔</a:t>
            </a:r>
            <a:r>
              <a:rPr kumimoji="0" lang="ja-JP" altLang="en-US" sz="1800" dirty="0">
                <a:latin typeface="ＭＳ Ｐゴシック" charset="0"/>
              </a:rPr>
              <a:t>狙い</a:t>
            </a:r>
            <a:r>
              <a:rPr kumimoji="0" lang="en-US" altLang="ja-JP" sz="1800" dirty="0">
                <a:latin typeface="ＭＳ Ｐゴシック" charset="0"/>
              </a:rPr>
              <a:t>〕</a:t>
            </a:r>
            <a:endParaRPr kumimoji="0" lang="ja-JP" altLang="en-US" sz="1800" dirty="0">
              <a:latin typeface="ＭＳ Ｐゴシック" charset="0"/>
            </a:endParaRPr>
          </a:p>
          <a:p>
            <a:pPr>
              <a:defRPr/>
            </a:pPr>
            <a:r>
              <a:rPr kumimoji="0" lang="zh-CN" altLang="en-US" sz="1800" dirty="0">
                <a:latin typeface="ＭＳ Ｐゴシック" charset="0"/>
              </a:rPr>
              <a:t>近年ライフサイエンス分野の取組を強化し</a:t>
            </a:r>
            <a:r>
              <a:rPr kumimoji="0" lang="ja-JP" altLang="en-US" sz="1800" dirty="0">
                <a:latin typeface="ＭＳ Ｐゴシック" charset="0"/>
              </a:rPr>
              <a:t>つつ、</a:t>
            </a:r>
            <a:r>
              <a:rPr kumimoji="0" lang="zh-CN" altLang="en-US" sz="1800" dirty="0">
                <a:latin typeface="ＭＳ Ｐゴシック" charset="0"/>
              </a:rPr>
              <a:t>我が国としても、強みを生かした戦略的な対応が強く求められて</a:t>
            </a:r>
            <a:r>
              <a:rPr kumimoji="0" lang="ja-JP" altLang="en-US" sz="1800" dirty="0">
                <a:latin typeface="ＭＳ Ｐゴシック" charset="0"/>
              </a:rPr>
              <a:t>ることを認識させる。</a:t>
            </a:r>
          </a:p>
          <a:p>
            <a:pPr>
              <a:defRPr/>
            </a:pPr>
            <a:endParaRPr kumimoji="0" lang="ja-JP" sz="1800" dirty="0">
              <a:latin typeface="ＭＳ Ｐゴシック" charset="0"/>
            </a:endParaRPr>
          </a:p>
          <a:p>
            <a:pPr>
              <a:defRPr/>
            </a:pPr>
            <a:r>
              <a:rPr kumimoji="0" lang="en-US" altLang="ja-JP" sz="1800" dirty="0" smtClean="0">
                <a:latin typeface="ＭＳ Ｐゴシック" charset="0"/>
              </a:rPr>
              <a:t>〔</a:t>
            </a:r>
            <a:r>
              <a:rPr kumimoji="0" lang="ja-JP" altLang="en-US" sz="1800" dirty="0" smtClean="0">
                <a:latin typeface="ＭＳ Ｐゴシック" charset="0"/>
              </a:rPr>
              <a:t>説明</a:t>
            </a:r>
            <a:r>
              <a:rPr kumimoji="0" lang="en-US" altLang="ja-JP" sz="1800" dirty="0" smtClean="0">
                <a:latin typeface="ＭＳ Ｐゴシック" charset="0"/>
              </a:rPr>
              <a:t>〕</a:t>
            </a:r>
            <a:endParaRPr kumimoji="0" lang="ja-JP" sz="1800" dirty="0" smtClean="0">
              <a:latin typeface="ＭＳ Ｐゴシック" charset="0"/>
            </a:endParaRPr>
          </a:p>
          <a:p>
            <a:pPr>
              <a:defRPr/>
            </a:pPr>
            <a:r>
              <a:rPr kumimoji="0" lang="ja-JP" altLang="en-US" sz="1800" dirty="0" smtClean="0">
                <a:latin typeface="ＭＳ Ｐゴシック" charset="0"/>
              </a:rPr>
              <a:t>　ライフサイエンスは人間生活の基本である「生命・健康」、「食糧」、「環境」に深く関わる技術分野であり、予想もされない新しい技術が登場し、そこから新しい産業が創出される可能性が高い。時代の変遷とともに説明する。</a:t>
            </a:r>
            <a:endParaRPr kumimoji="0" lang="en-US" altLang="ja-JP" sz="1800" dirty="0" smtClean="0">
              <a:latin typeface="ＭＳ Ｐゴシック" charset="0"/>
            </a:endParaRPr>
          </a:p>
          <a:p>
            <a:pPr>
              <a:defRPr/>
            </a:pPr>
            <a:endParaRPr kumimoji="0" lang="en-US" altLang="ja-JP" sz="1800" dirty="0" smtClean="0">
              <a:latin typeface="ＭＳ Ｐゴシック" charset="0"/>
            </a:endParaRPr>
          </a:p>
          <a:p>
            <a:pPr>
              <a:defRPr/>
            </a:pPr>
            <a:r>
              <a:rPr kumimoji="0" lang="ja-JP" altLang="en-US" sz="1800" dirty="0" smtClean="0">
                <a:latin typeface="ＭＳ Ｐゴシック" charset="0"/>
              </a:rPr>
              <a:t>ライフサイエンスの歴史：</a:t>
            </a:r>
            <a:endParaRPr kumimoji="0" lang="en-US" altLang="ja-JP" sz="1800" dirty="0" smtClean="0">
              <a:latin typeface="ＭＳ Ｐゴシック" charset="0"/>
            </a:endParaRPr>
          </a:p>
          <a:p>
            <a:pPr>
              <a:defRPr/>
            </a:pPr>
            <a:r>
              <a:rPr kumimoji="0" lang="en-US" altLang="ja-JP" sz="1800" dirty="0" smtClean="0">
                <a:latin typeface="ＭＳ Ｐゴシック" charset="0"/>
              </a:rPr>
              <a:t>1970</a:t>
            </a:r>
            <a:r>
              <a:rPr kumimoji="0" lang="ja-JP" altLang="en-US" sz="1800" dirty="0" smtClean="0">
                <a:latin typeface="ＭＳ Ｐゴシック" charset="0"/>
              </a:rPr>
              <a:t>年以前：生物化学時代</a:t>
            </a:r>
            <a:r>
              <a:rPr kumimoji="0" lang="en-US" altLang="ja-JP" sz="1800" dirty="0" smtClean="0">
                <a:latin typeface="ＭＳ Ｐゴシック" charset="0"/>
              </a:rPr>
              <a:t>→</a:t>
            </a:r>
            <a:r>
              <a:rPr kumimoji="0" lang="ja-JP" altLang="en-US" sz="1800" dirty="0" smtClean="0">
                <a:latin typeface="ＭＳ Ｐゴシック" charset="0"/>
              </a:rPr>
              <a:t>自然界の生物およびその生物を成分を分析して有用なものを利用。</a:t>
            </a:r>
            <a:endParaRPr kumimoji="0" lang="en-US" altLang="ja-JP" sz="1800" dirty="0" smtClean="0">
              <a:latin typeface="ＭＳ Ｐゴシック" charset="0"/>
            </a:endParaRPr>
          </a:p>
          <a:p>
            <a:pPr>
              <a:defRPr/>
            </a:pPr>
            <a:r>
              <a:rPr kumimoji="0" lang="en-US" altLang="ja-JP" sz="1800" dirty="0" smtClean="0">
                <a:latin typeface="ＭＳ Ｐゴシック" charset="0"/>
              </a:rPr>
              <a:t>1970</a:t>
            </a:r>
            <a:r>
              <a:rPr kumimoji="0" lang="ja-JP" altLang="en-US" sz="1800" dirty="0" smtClean="0">
                <a:latin typeface="ＭＳ Ｐゴシック" charset="0"/>
              </a:rPr>
              <a:t>年代：遺伝子工学</a:t>
            </a:r>
            <a:r>
              <a:rPr kumimoji="0" lang="en-US" altLang="ja-JP" sz="1800" dirty="0" smtClean="0">
                <a:latin typeface="ＭＳ Ｐゴシック" charset="0"/>
              </a:rPr>
              <a:t>→</a:t>
            </a:r>
            <a:r>
              <a:rPr kumimoji="0" lang="ja-JP" altLang="en-US" sz="1800" dirty="0" smtClean="0">
                <a:latin typeface="ＭＳ Ｐゴシック" charset="0"/>
              </a:rPr>
              <a:t>さらに遺伝子レベルで改変させる。</a:t>
            </a:r>
            <a:endParaRPr kumimoji="0" lang="en-US" altLang="ja-JP" sz="1800" dirty="0" smtClean="0">
              <a:latin typeface="ＭＳ Ｐゴシック" charset="0"/>
            </a:endParaRPr>
          </a:p>
          <a:p>
            <a:pPr>
              <a:defRPr/>
            </a:pPr>
            <a:r>
              <a:rPr kumimoji="0" lang="en-US" altLang="ja-JP" sz="1800" dirty="0" smtClean="0">
                <a:latin typeface="ＭＳ Ｐゴシック" charset="0"/>
              </a:rPr>
              <a:t>1990</a:t>
            </a:r>
            <a:r>
              <a:rPr kumimoji="0" lang="ja-JP" altLang="en-US" sz="1800" dirty="0" smtClean="0">
                <a:latin typeface="ＭＳ Ｐゴシック" charset="0"/>
              </a:rPr>
              <a:t>年代ゲノム解析時代</a:t>
            </a:r>
            <a:r>
              <a:rPr kumimoji="0" lang="en-US" altLang="ja-JP" sz="1800" dirty="0" smtClean="0">
                <a:latin typeface="ＭＳ Ｐゴシック" charset="0"/>
              </a:rPr>
              <a:t>→</a:t>
            </a:r>
            <a:r>
              <a:rPr kumimoji="0" lang="ja-JP" altLang="en-US" sz="1800" dirty="0" smtClean="0">
                <a:latin typeface="ＭＳ Ｐゴシック" charset="0"/>
              </a:rPr>
              <a:t>ヒト・動植物、微生物の</a:t>
            </a:r>
            <a:r>
              <a:rPr kumimoji="0" lang="en-US" altLang="ja-JP" sz="1800" dirty="0" smtClean="0">
                <a:latin typeface="ＭＳ Ｐゴシック" charset="0"/>
              </a:rPr>
              <a:t>DNA</a:t>
            </a:r>
            <a:r>
              <a:rPr kumimoji="0" lang="ja-JP" altLang="en-US" sz="1800" dirty="0" smtClean="0">
                <a:latin typeface="ＭＳ Ｐゴシック" charset="0"/>
              </a:rPr>
              <a:t>配列を解析</a:t>
            </a:r>
            <a:endParaRPr kumimoji="0" lang="en-US" altLang="ja-JP" sz="1800" dirty="0" smtClean="0">
              <a:latin typeface="ＭＳ Ｐゴシック" charset="0"/>
            </a:endParaRPr>
          </a:p>
          <a:p>
            <a:pPr>
              <a:defRPr/>
            </a:pPr>
            <a:r>
              <a:rPr kumimoji="0" lang="en-US" altLang="ja-JP" sz="1800" dirty="0" smtClean="0">
                <a:latin typeface="ＭＳ Ｐゴシック" charset="0"/>
              </a:rPr>
              <a:t>2000</a:t>
            </a:r>
            <a:r>
              <a:rPr kumimoji="0" lang="ja-JP" altLang="en-US" sz="1800" dirty="0" smtClean="0">
                <a:latin typeface="ＭＳ Ｐゴシック" charset="0"/>
              </a:rPr>
              <a:t>年代：ポストゲノム時代</a:t>
            </a:r>
            <a:r>
              <a:rPr kumimoji="0" lang="en-US" altLang="ja-JP" sz="1800" dirty="0" smtClean="0">
                <a:latin typeface="ＭＳ Ｐゴシック" charset="0"/>
              </a:rPr>
              <a:t>→</a:t>
            </a:r>
            <a:r>
              <a:rPr kumimoji="0" lang="ja-JP" altLang="en-US" sz="1800" dirty="0" smtClean="0">
                <a:latin typeface="ＭＳ Ｐゴシック" charset="0"/>
              </a:rPr>
              <a:t>遺伝子および遺伝子産物である蛋白質の機能解析</a:t>
            </a:r>
            <a:endParaRPr kumimoji="0" lang="en-US" altLang="ja-JP" sz="1800" dirty="0" smtClean="0">
              <a:latin typeface="ＭＳ Ｐゴシック" charset="0"/>
            </a:endParaRPr>
          </a:p>
          <a:p>
            <a:pPr>
              <a:defRPr/>
            </a:pPr>
            <a:r>
              <a:rPr kumimoji="0" lang="en-US" altLang="ja-JP" sz="1800" dirty="0" smtClean="0">
                <a:latin typeface="ＭＳ Ｐゴシック" charset="0"/>
              </a:rPr>
              <a:t>2006</a:t>
            </a:r>
            <a:r>
              <a:rPr kumimoji="0" lang="ja-JP" altLang="en-US" sz="1800" dirty="0" smtClean="0">
                <a:latin typeface="ＭＳ Ｐゴシック" charset="0"/>
              </a:rPr>
              <a:t>年以降：発生工学の発達</a:t>
            </a:r>
            <a:r>
              <a:rPr kumimoji="0" lang="en-US" altLang="ja-JP" sz="1800" dirty="0" smtClean="0">
                <a:latin typeface="ＭＳ Ｐゴシック" charset="0"/>
              </a:rPr>
              <a:t>-</a:t>
            </a:r>
            <a:r>
              <a:rPr kumimoji="0" lang="en-US" altLang="ja-JP" sz="1800" dirty="0" err="1" smtClean="0">
                <a:latin typeface="ＭＳ Ｐゴシック" charset="0"/>
              </a:rPr>
              <a:t>iPS</a:t>
            </a:r>
            <a:r>
              <a:rPr kumimoji="0" lang="ja-JP" altLang="en-US" sz="1800" dirty="0" smtClean="0">
                <a:latin typeface="ＭＳ Ｐゴシック" charset="0"/>
              </a:rPr>
              <a:t>細胞時代へ</a:t>
            </a:r>
            <a:r>
              <a:rPr kumimoji="0" lang="en-US" altLang="ja-JP" sz="1800" dirty="0" smtClean="0">
                <a:latin typeface="ＭＳ Ｐゴシック" charset="0"/>
              </a:rPr>
              <a:t>→</a:t>
            </a:r>
            <a:r>
              <a:rPr kumimoji="0" lang="ja-JP" altLang="en-US" sz="1800" dirty="0" smtClean="0">
                <a:latin typeface="ＭＳ Ｐゴシック" charset="0"/>
              </a:rPr>
              <a:t>人間の皮膚などから採取した細胞から極小数の遺伝子を培養することで、人間の組織や臓器に分化する多能性幹細胞の作製技術（山中伸弥教授</a:t>
            </a:r>
            <a:r>
              <a:rPr kumimoji="0" lang="en-US" altLang="ja-JP" sz="1800" dirty="0" smtClean="0">
                <a:latin typeface="ＭＳ Ｐゴシック" charset="0"/>
              </a:rPr>
              <a:t>2012</a:t>
            </a:r>
            <a:r>
              <a:rPr kumimoji="0" lang="ja-JP" altLang="en-US" sz="1800" dirty="0" smtClean="0">
                <a:latin typeface="ＭＳ Ｐゴシック" charset="0"/>
              </a:rPr>
              <a:t>年ノーベル賞：再生医療、創薬研究への応用が期待される）</a:t>
            </a:r>
            <a:endParaRPr kumimoji="0" lang="en-US" altLang="ja-JP" sz="1800" dirty="0" smtClean="0">
              <a:latin typeface="ＭＳ Ｐゴシック" charset="0"/>
            </a:endParaRPr>
          </a:p>
          <a:p>
            <a:pPr>
              <a:defRPr/>
            </a:pPr>
            <a:endParaRPr kumimoji="0" lang="en-US" altLang="ja-JP" sz="1800" dirty="0" smtClean="0">
              <a:latin typeface="ＭＳ Ｐゴシック" charset="0"/>
            </a:endParaRPr>
          </a:p>
          <a:p>
            <a:pPr>
              <a:defRPr/>
            </a:pPr>
            <a:r>
              <a:rPr kumimoji="0" lang="ja-JP" altLang="en-US" sz="1800" dirty="0" smtClean="0">
                <a:latin typeface="ＭＳ Ｐゴシック" charset="0"/>
              </a:rPr>
              <a:t>　</a:t>
            </a:r>
            <a:r>
              <a:rPr kumimoji="0" lang="zh-CN" altLang="en-US" sz="1800" dirty="0" smtClean="0">
                <a:latin typeface="ＭＳ Ｐゴシック" charset="0"/>
              </a:rPr>
              <a:t>近年世界的脅威となっている新興・再興感染症への対応など</a:t>
            </a:r>
            <a:r>
              <a:rPr kumimoji="0" lang="ja-JP" altLang="en-US" sz="1800" dirty="0" smtClean="0">
                <a:latin typeface="ＭＳ Ｐゴシック" charset="0"/>
              </a:rPr>
              <a:t>、</a:t>
            </a:r>
            <a:r>
              <a:rPr kumimoji="0" lang="zh-CN" altLang="en-US" sz="1800" dirty="0" smtClean="0">
                <a:latin typeface="ＭＳ Ｐゴシック" charset="0"/>
              </a:rPr>
              <a:t>社会のニーズに対応した</a:t>
            </a:r>
            <a:r>
              <a:rPr kumimoji="0" lang="ja-JP" altLang="en-US" sz="1800" dirty="0" smtClean="0">
                <a:latin typeface="ＭＳ Ｐゴシック" charset="0"/>
              </a:rPr>
              <a:t>、</a:t>
            </a:r>
            <a:r>
              <a:rPr kumimoji="0" lang="zh-CN" altLang="en-US" sz="1800" dirty="0" smtClean="0">
                <a:latin typeface="ＭＳ Ｐゴシック" charset="0"/>
              </a:rPr>
              <a:t>国民の安全・安心確保の観点からの研究開発の推進も重要と</a:t>
            </a:r>
            <a:r>
              <a:rPr kumimoji="0" lang="ja-JP" altLang="en-US" sz="1800" dirty="0" smtClean="0">
                <a:latin typeface="ＭＳ Ｐゴシック" charset="0"/>
              </a:rPr>
              <a:t>されていることを説明する</a:t>
            </a:r>
            <a:r>
              <a:rPr kumimoji="0" lang="ja-JP" altLang="en-US" dirty="0" smtClean="0">
                <a:latin typeface="ＭＳ Ｐゴシック" charset="0"/>
              </a:rPr>
              <a:t>。</a:t>
            </a:r>
            <a:endParaRPr kumimoji="0" lang="ja-JP" altLang="en-US" dirty="0">
              <a:ea typeface="ＭＳ 明朝" charset="0"/>
              <a:cs typeface="ＭＳ 明朝"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p:cNvSpPr>
            <a:spLocks noGrp="1"/>
          </p:cNvSpPr>
          <p:nvPr>
            <p:ph type="sldNum" sz="quarter" idx="5"/>
          </p:nvPr>
        </p:nvSpPr>
        <p:spPr bwMode="auto">
          <a:noFill/>
          <a:ln>
            <a:miter lim="800000"/>
            <a:headEnd/>
            <a:tailEnd/>
          </a:ln>
        </p:spPr>
        <p:txBody>
          <a:bodyPr/>
          <a:lstStyle/>
          <a:p>
            <a:fld id="{F2BEB31E-6D23-405E-A996-D3F76DF2F560}" type="slidenum">
              <a:rPr lang="en-US" altLang="ja-JP" smtClean="0">
                <a:solidFill>
                  <a:srgbClr val="000000"/>
                </a:solidFill>
                <a:ea typeface="ＭＳ Ｐゴシック" charset="-128"/>
              </a:rPr>
              <a:pPr/>
              <a:t>5</a:t>
            </a:fld>
            <a:endParaRPr lang="en-US" altLang="ja-JP" smtClean="0">
              <a:solidFill>
                <a:srgbClr val="000000"/>
              </a:solidFill>
              <a:ea typeface="ＭＳ Ｐゴシック" charset="-128"/>
            </a:endParaRPr>
          </a:p>
        </p:txBody>
      </p:sp>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29700" name="Rectangle 3"/>
          <p:cNvSpPr>
            <a:spLocks noGrp="1"/>
          </p:cNvSpPr>
          <p:nvPr>
            <p:ph type="body" idx="1"/>
          </p:nvPr>
        </p:nvSpPr>
        <p:spPr bwMode="auto">
          <a:xfrm>
            <a:off x="306388" y="4681538"/>
            <a:ext cx="6192837" cy="5040312"/>
          </a:xfrm>
          <a:extLst>
            <a:ext uri="{909E8E84-426E-40DD-AFC4-6F175D3DCCD1}"/>
            <a:ext uri="{91240B29-F687-4F45-9708-019B960494DF}"/>
          </a:extLst>
        </p:spPr>
        <p:txBody>
          <a:bodyPr wrap="square" lIns="91440" tIns="45720" rIns="91440" bIns="45720" numCol="1" anchor="t" anchorCtr="0" compatLnSpc="1">
            <a:prstTxWarp prst="textNoShape">
              <a:avLst/>
            </a:prstTxWarp>
            <a:noAutofit/>
          </a:bodyPr>
          <a:lstStyle/>
          <a:p>
            <a:pPr>
              <a:defRPr/>
            </a:pPr>
            <a:r>
              <a:rPr kumimoji="0" lang="en-US" altLang="ja-JP" dirty="0" smtClean="0">
                <a:latin typeface="+mn-ea"/>
                <a:ea typeface="+mn-ea"/>
              </a:rPr>
              <a:t>〔</a:t>
            </a:r>
            <a:r>
              <a:rPr kumimoji="0" lang="ja-JP" altLang="en-US" dirty="0" smtClean="0">
                <a:latin typeface="+mn-ea"/>
                <a:ea typeface="+mn-ea"/>
              </a:rPr>
              <a:t>狙い</a:t>
            </a:r>
            <a:r>
              <a:rPr kumimoji="0" lang="en-US" altLang="ja-JP" dirty="0" smtClean="0">
                <a:latin typeface="+mn-ea"/>
                <a:ea typeface="+mn-ea"/>
              </a:rPr>
              <a:t>〕</a:t>
            </a:r>
            <a:endParaRPr kumimoji="0" lang="ja-JP" altLang="en-US" dirty="0" smtClean="0">
              <a:latin typeface="+mn-ea"/>
              <a:ea typeface="+mn-ea"/>
            </a:endParaRPr>
          </a:p>
          <a:p>
            <a:pPr>
              <a:defRPr/>
            </a:pPr>
            <a:r>
              <a:rPr kumimoji="0" lang="ja-JP" altLang="en-US" dirty="0" smtClean="0">
                <a:latin typeface="+mn-ea"/>
                <a:ea typeface="+mn-ea"/>
              </a:rPr>
              <a:t>人間を手術、治療または診断する方法に関する発明について、現状を把握する。</a:t>
            </a:r>
            <a:endParaRPr kumimoji="0" lang="en-US" altLang="ja-JP" dirty="0" smtClean="0">
              <a:latin typeface="+mn-ea"/>
              <a:ea typeface="+mn-ea"/>
            </a:endParaRPr>
          </a:p>
          <a:p>
            <a:pPr>
              <a:defRPr/>
            </a:pPr>
            <a:endParaRPr kumimoji="0" lang="en-US" altLang="ja-JP" dirty="0" smtClean="0">
              <a:latin typeface="+mn-ea"/>
              <a:ea typeface="+mn-ea"/>
            </a:endParaRPr>
          </a:p>
          <a:p>
            <a:pPr>
              <a:defRPr/>
            </a:pPr>
            <a:r>
              <a:rPr kumimoji="0" lang="en-US" altLang="ja-JP" dirty="0" smtClean="0">
                <a:latin typeface="+mn-ea"/>
                <a:ea typeface="+mn-ea"/>
              </a:rPr>
              <a:t>〔</a:t>
            </a:r>
            <a:r>
              <a:rPr kumimoji="0" lang="ja-JP" altLang="en-US" dirty="0" smtClean="0">
                <a:latin typeface="+mn-ea"/>
                <a:ea typeface="+mn-ea"/>
              </a:rPr>
              <a:t>説明</a:t>
            </a:r>
            <a:r>
              <a:rPr kumimoji="0" lang="en-US" altLang="ja-JP" dirty="0" smtClean="0">
                <a:latin typeface="+mn-ea"/>
                <a:ea typeface="+mn-ea"/>
              </a:rPr>
              <a:t>〕</a:t>
            </a:r>
          </a:p>
          <a:p>
            <a:pPr>
              <a:defRPr/>
            </a:pPr>
            <a:r>
              <a:rPr kumimoji="0" lang="ja-JP" altLang="en-US" dirty="0" smtClean="0">
                <a:latin typeface="+mn-ea"/>
                <a:ea typeface="+mn-ea"/>
              </a:rPr>
              <a:t>　いわゆる「医療行為」とそれに関連する発明との理解を深める趣旨であり、具体例を例示する。</a:t>
            </a:r>
            <a:endParaRPr kumimoji="0" lang="en-US" altLang="ja-JP" dirty="0" smtClean="0">
              <a:latin typeface="+mn-ea"/>
              <a:ea typeface="+mn-ea"/>
            </a:endParaRPr>
          </a:p>
          <a:p>
            <a:pPr>
              <a:defRPr/>
            </a:pPr>
            <a:r>
              <a:rPr kumimoji="0" lang="ja-JP" altLang="en-US" dirty="0" smtClean="0">
                <a:latin typeface="+mn-ea"/>
                <a:ea typeface="+mn-ea"/>
              </a:rPr>
              <a:t>・人間を手術、治療または診断する方法が特許保護の対象外となることついては、</a:t>
            </a:r>
            <a:r>
              <a:rPr lang="ja-JP" altLang="en-US" dirty="0" smtClean="0">
                <a:latin typeface="+mn-ea"/>
                <a:ea typeface="+mn-ea"/>
              </a:rPr>
              <a:t>研究開発競争になじまないとする政策的理由や緊急の対応の可能性があるにもかかわらず、特許権者の許諾を求めなければならないとするのは不当であるとする人道的理由があげられる。</a:t>
            </a:r>
            <a:endParaRPr lang="en-US" altLang="ja-JP" dirty="0" smtClean="0">
              <a:latin typeface="+mn-ea"/>
              <a:ea typeface="+mn-ea"/>
            </a:endParaRPr>
          </a:p>
          <a:p>
            <a:pPr>
              <a:defRPr/>
            </a:pPr>
            <a:r>
              <a:rPr lang="ja-JP" altLang="en-US" dirty="0" smtClean="0">
                <a:latin typeface="+mn-ea"/>
                <a:ea typeface="+mn-ea"/>
              </a:rPr>
              <a:t>・医薬品や医療機器は「物の発明」や「方法の発明」として特許保護の対象となる。医療行為については、米国で認められていることもあり、日本でも特許保護についての是非の議論が活発に重ねられたが、現状では、保護するという結論には至っていない。</a:t>
            </a:r>
            <a:endParaRPr lang="en-US" altLang="ja-JP" dirty="0" smtClean="0">
              <a:latin typeface="+mn-ea"/>
              <a:ea typeface="+mn-ea"/>
            </a:endParaRPr>
          </a:p>
          <a:p>
            <a:pPr>
              <a:defRPr/>
            </a:pPr>
            <a:r>
              <a:rPr kumimoji="0" lang="ja-JP" altLang="en-US" sz="1400" dirty="0" smtClean="0">
                <a:latin typeface="+mn-ea"/>
                <a:ea typeface="+mn-ea"/>
              </a:rPr>
              <a:t>参考： </a:t>
            </a:r>
            <a:r>
              <a:rPr lang="en-US" altLang="ja-JP" sz="1400" dirty="0" smtClean="0">
                <a:latin typeface="+mn-ea"/>
                <a:ea typeface="+mn-ea"/>
              </a:rPr>
              <a:t>http: //www.jpo.go.jp/shiryou/kijun/kijun2/pdf/tjkijun_ii-1.pdf</a:t>
            </a:r>
          </a:p>
          <a:p>
            <a:pPr>
              <a:defRPr/>
            </a:pPr>
            <a:r>
              <a:rPr kumimoji="0" lang="ja-JP" altLang="en-US" sz="1400" dirty="0" smtClean="0"/>
              <a:t>（審査第</a:t>
            </a:r>
            <a:r>
              <a:rPr kumimoji="0" lang="en-US" altLang="ja-JP" sz="1400" dirty="0" smtClean="0"/>
              <a:t>Ⅱ</a:t>
            </a:r>
            <a:r>
              <a:rPr kumimoji="0" lang="ja-JP" altLang="en-US" sz="1400" dirty="0" smtClean="0"/>
              <a:t>部 第</a:t>
            </a:r>
            <a:r>
              <a:rPr kumimoji="0" lang="en-US" altLang="ja-JP" sz="1400" dirty="0" smtClean="0"/>
              <a:t>1</a:t>
            </a:r>
            <a:r>
              <a:rPr kumimoji="0" lang="ja-JP" altLang="en-US" sz="1400" dirty="0" smtClean="0"/>
              <a:t>章 「産業上利用することができる発明」参照）</a:t>
            </a:r>
            <a:endParaRPr kumimoji="0" lang="en-US" altLang="ja-JP" sz="1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6"/>
          <p:cNvSpPr>
            <a:spLocks noGrp="1"/>
          </p:cNvSpPr>
          <p:nvPr>
            <p:ph type="sldNum" sz="quarter" idx="5"/>
          </p:nvPr>
        </p:nvSpPr>
        <p:spPr bwMode="auto">
          <a:noFill/>
          <a:ln>
            <a:miter lim="800000"/>
            <a:headEnd/>
            <a:tailEnd/>
          </a:ln>
        </p:spPr>
        <p:txBody>
          <a:bodyPr/>
          <a:lstStyle/>
          <a:p>
            <a:fld id="{B17F4B22-1121-481D-91E2-C438A290C8DB}" type="slidenum">
              <a:rPr lang="en-US" altLang="ja-JP" smtClean="0">
                <a:solidFill>
                  <a:srgbClr val="000000"/>
                </a:solidFill>
                <a:ea typeface="ＭＳ Ｐゴシック" charset="-128"/>
              </a:rPr>
              <a:pPr/>
              <a:t>6</a:t>
            </a:fld>
            <a:endParaRPr lang="en-US" altLang="ja-JP" smtClean="0">
              <a:solidFill>
                <a:srgbClr val="000000"/>
              </a:solidFill>
              <a:ea typeface="ＭＳ Ｐゴシック" charset="-128"/>
            </a:endParaRPr>
          </a:p>
        </p:txBody>
      </p:sp>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30724" name="Rectangle 3"/>
          <p:cNvSpPr>
            <a:spLocks noGrp="1"/>
          </p:cNvSpPr>
          <p:nvPr>
            <p:ph type="body" idx="1"/>
          </p:nvPr>
        </p:nvSpPr>
        <p:spPr bwMode="auto">
          <a:xfrm>
            <a:off x="377825" y="4681538"/>
            <a:ext cx="6121400" cy="5040312"/>
          </a:xfrm>
          <a:extLst>
            <a:ext uri="{909E8E84-426E-40DD-AFC4-6F175D3DCCD1}"/>
            <a:ext uri="{91240B29-F687-4F45-9708-019B960494DF}"/>
          </a:extLst>
        </p:spPr>
        <p:txBody>
          <a:bodyPr wrap="square" lIns="91440" tIns="45720" rIns="91440" bIns="45720" numCol="1" anchor="t" anchorCtr="0" compatLnSpc="1">
            <a:prstTxWarp prst="textNoShape">
              <a:avLst/>
            </a:prstTxWarp>
            <a:normAutofit fontScale="92500"/>
          </a:bodyPr>
          <a:lstStyle/>
          <a:p>
            <a:pPr>
              <a:lnSpc>
                <a:spcPts val="1400"/>
              </a:lnSpc>
              <a:defRPr/>
            </a:pPr>
            <a:r>
              <a:rPr kumimoji="0" lang="en-US" altLang="ja-JP" dirty="0" smtClean="0"/>
              <a:t>〔</a:t>
            </a:r>
            <a:r>
              <a:rPr kumimoji="0" lang="ja-JP" altLang="en-US" dirty="0" smtClean="0"/>
              <a:t>狙い</a:t>
            </a:r>
            <a:r>
              <a:rPr kumimoji="0" lang="en-US" altLang="ja-JP" dirty="0" smtClean="0"/>
              <a:t>〕</a:t>
            </a:r>
            <a:endParaRPr kumimoji="0" lang="ja-JP" altLang="en-US" dirty="0" smtClean="0"/>
          </a:p>
          <a:p>
            <a:pPr>
              <a:lnSpc>
                <a:spcPts val="1400"/>
              </a:lnSpc>
              <a:defRPr/>
            </a:pPr>
            <a:r>
              <a:rPr kumimoji="0" lang="ja-JP" altLang="en-US" dirty="0" smtClean="0"/>
              <a:t>医薬発明に関する発明の定義を把握する。</a:t>
            </a:r>
            <a:endParaRPr kumimoji="0" lang="en-US" altLang="ja-JP" dirty="0" smtClean="0"/>
          </a:p>
          <a:p>
            <a:pPr>
              <a:lnSpc>
                <a:spcPts val="1400"/>
              </a:lnSpc>
              <a:defRPr/>
            </a:pPr>
            <a:endParaRPr kumimoji="0" lang="ja-JP" altLang="en-US" dirty="0" smtClean="0"/>
          </a:p>
          <a:p>
            <a:pPr>
              <a:lnSpc>
                <a:spcPts val="1400"/>
              </a:lnSpc>
              <a:defRPr/>
            </a:pPr>
            <a:r>
              <a:rPr kumimoji="0" lang="en-US" altLang="ja-JP" dirty="0" smtClean="0"/>
              <a:t>〔</a:t>
            </a:r>
            <a:r>
              <a:rPr kumimoji="0" lang="ja-JP" altLang="en-US" dirty="0" smtClean="0"/>
              <a:t>説明</a:t>
            </a:r>
            <a:r>
              <a:rPr kumimoji="0" lang="en-US" altLang="ja-JP" dirty="0" smtClean="0"/>
              <a:t>〕</a:t>
            </a:r>
          </a:p>
          <a:p>
            <a:pPr>
              <a:lnSpc>
                <a:spcPts val="1400"/>
              </a:lnSpc>
              <a:defRPr/>
            </a:pPr>
            <a:r>
              <a:rPr kumimoji="0" lang="ja-JP" altLang="en-US" dirty="0" smtClean="0"/>
              <a:t>　まず、医薬発明が他の産業分野と違う特徴を理解してもらう。</a:t>
            </a:r>
            <a:endParaRPr kumimoji="0" lang="en-US" altLang="ja-JP" dirty="0" smtClean="0"/>
          </a:p>
          <a:p>
            <a:pPr>
              <a:lnSpc>
                <a:spcPts val="1400"/>
              </a:lnSpc>
              <a:defRPr/>
            </a:pPr>
            <a:r>
              <a:rPr kumimoji="0" lang="ja-JP" altLang="en-US" dirty="0" smtClean="0"/>
              <a:t>医療関連発明（医薬品、医療機器） → 人間の生命・健康の維持に直結</a:t>
            </a:r>
            <a:endParaRPr kumimoji="0" lang="en-US" altLang="ja-JP" dirty="0" smtClean="0"/>
          </a:p>
          <a:p>
            <a:pPr>
              <a:lnSpc>
                <a:spcPts val="1400"/>
              </a:lnSpc>
              <a:defRPr/>
            </a:pPr>
            <a:r>
              <a:rPr kumimoji="0" lang="ja-JP" altLang="en-US" dirty="0" smtClean="0"/>
              <a:t>他の産業分野（自動車、テレビ） → 産業の発展や快適な生活に貢献</a:t>
            </a:r>
            <a:endParaRPr kumimoji="0" lang="en-US" altLang="ja-JP" dirty="0" smtClean="0"/>
          </a:p>
          <a:p>
            <a:pPr>
              <a:lnSpc>
                <a:spcPts val="1400"/>
              </a:lnSpc>
              <a:defRPr/>
            </a:pPr>
            <a:r>
              <a:rPr kumimoji="0" lang="ja-JP" altLang="en-US" dirty="0" smtClean="0"/>
              <a:t>　また他の産業分野と違い、開発期間・費用・成功率に特徴がある点にも触れる。</a:t>
            </a:r>
            <a:endParaRPr kumimoji="0" lang="en-US" altLang="ja-JP" dirty="0" smtClean="0"/>
          </a:p>
          <a:p>
            <a:pPr>
              <a:lnSpc>
                <a:spcPts val="1400"/>
              </a:lnSpc>
              <a:defRPr/>
            </a:pPr>
            <a:endParaRPr kumimoji="0" lang="en-US" altLang="ja-JP" dirty="0" smtClean="0"/>
          </a:p>
          <a:p>
            <a:pPr>
              <a:lnSpc>
                <a:spcPts val="1400"/>
              </a:lnSpc>
              <a:defRPr/>
            </a:pPr>
            <a:r>
              <a:rPr kumimoji="0" lang="ja-JP" altLang="en-US" dirty="0" smtClean="0"/>
              <a:t>　続いて、特許として保護されうる範囲を理解する。</a:t>
            </a:r>
            <a:endParaRPr kumimoji="0" lang="en-US" altLang="ja-JP" dirty="0" smtClean="0"/>
          </a:p>
          <a:p>
            <a:pPr>
              <a:lnSpc>
                <a:spcPts val="1400"/>
              </a:lnSpc>
              <a:defRPr/>
            </a:pPr>
            <a:r>
              <a:rPr lang="ja-JP" altLang="en-US" dirty="0" smtClean="0"/>
              <a:t>　</a:t>
            </a:r>
            <a:r>
              <a:rPr lang="en-US" altLang="ja-JP" dirty="0" smtClean="0"/>
              <a:t>H21</a:t>
            </a:r>
            <a:r>
              <a:rPr lang="ja-JP" altLang="en-US" dirty="0" smtClean="0"/>
              <a:t>年</a:t>
            </a:r>
            <a:r>
              <a:rPr lang="en-US" altLang="ja-JP" dirty="0" smtClean="0"/>
              <a:t>11</a:t>
            </a:r>
            <a:r>
              <a:rPr lang="ja-JP" altLang="en-US" dirty="0" smtClean="0"/>
              <a:t>月より医薬品発明の新規性判断に関して新たに追加された点についても取り上げる。具体的には、「化合物、適用する疾病が従来と同じであっても、化合物の属性に基づき、特定の用法又は用量で特定の疾病に適用するという医薬用途において相違する場合、新規性は否定されない」という点が追加されている。</a:t>
            </a:r>
            <a:endParaRPr kumimoji="0" lang="en-US" altLang="ja-JP" dirty="0" smtClean="0"/>
          </a:p>
          <a:p>
            <a:pPr>
              <a:lnSpc>
                <a:spcPts val="1400"/>
              </a:lnSpc>
              <a:defRPr/>
            </a:pPr>
            <a:r>
              <a:rPr kumimoji="0" lang="ja-JP" altLang="en-US" dirty="0" smtClean="0"/>
              <a:t>参考：</a:t>
            </a:r>
            <a:endParaRPr kumimoji="0" lang="en-US" altLang="ja-JP" dirty="0" smtClean="0"/>
          </a:p>
          <a:p>
            <a:pPr>
              <a:lnSpc>
                <a:spcPts val="1400"/>
              </a:lnSpc>
              <a:defRPr/>
            </a:pPr>
            <a:r>
              <a:rPr kumimoji="0" lang="en-US" altLang="ja-JP" dirty="0" smtClean="0"/>
              <a:t>http://www.jpo.go.jp/tetuzuki/t_tokkyo/shinsa/pdf/bio_update/01.pdf</a:t>
            </a:r>
            <a:r>
              <a:rPr kumimoji="0" lang="ja-JP" altLang="en-US" dirty="0" smtClean="0"/>
              <a:t>　</a:t>
            </a:r>
          </a:p>
          <a:p>
            <a:pPr>
              <a:lnSpc>
                <a:spcPts val="1400"/>
              </a:lnSpc>
              <a:defRPr/>
            </a:pPr>
            <a:r>
              <a:rPr kumimoji="0" lang="ja-JP" altLang="en-US" dirty="0" smtClean="0"/>
              <a:t>（審査基準第</a:t>
            </a:r>
            <a:r>
              <a:rPr kumimoji="0" lang="en-US" altLang="ja-JP" dirty="0" smtClean="0"/>
              <a:t>Ⅶ</a:t>
            </a:r>
            <a:r>
              <a:rPr kumimoji="0" lang="ja-JP" altLang="en-US" dirty="0" smtClean="0"/>
              <a:t>部第２章「生物関連発明」参照）</a:t>
            </a:r>
            <a:endParaRPr kumimoji="0" lang="en-US" altLang="ja-JP" dirty="0" smtClean="0"/>
          </a:p>
          <a:p>
            <a:pPr>
              <a:lnSpc>
                <a:spcPts val="1400"/>
              </a:lnSpc>
              <a:defRPr/>
            </a:pPr>
            <a:endParaRPr kumimoji="0" lang="ja-JP"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6"/>
          <p:cNvSpPr>
            <a:spLocks noGrp="1"/>
          </p:cNvSpPr>
          <p:nvPr>
            <p:ph type="sldNum" sz="quarter" idx="5"/>
          </p:nvPr>
        </p:nvSpPr>
        <p:spPr bwMode="auto">
          <a:noFill/>
          <a:ln>
            <a:miter lim="800000"/>
            <a:headEnd/>
            <a:tailEnd/>
          </a:ln>
        </p:spPr>
        <p:txBody>
          <a:bodyPr/>
          <a:lstStyle/>
          <a:p>
            <a:fld id="{FAAB3B4F-8067-4116-9056-12133962F4A1}" type="slidenum">
              <a:rPr lang="en-US" altLang="ja-JP" smtClean="0">
                <a:ea typeface="ＭＳ Ｐゴシック" charset="-128"/>
              </a:rPr>
              <a:pPr/>
              <a:t>7</a:t>
            </a:fld>
            <a:endParaRPr lang="en-US" altLang="ja-JP" smtClean="0">
              <a:ea typeface="ＭＳ Ｐゴシック" charset="-128"/>
            </a:endParaRPr>
          </a:p>
        </p:txBody>
      </p:sp>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xfrm>
            <a:off x="593725" y="4721225"/>
            <a:ext cx="5689600" cy="4471988"/>
          </a:xfrm>
          <a:noFill/>
        </p:spPr>
        <p:txBody>
          <a:bodyPr wrap="square" lIns="91440" tIns="45720" rIns="91440" bIns="45720" numCol="1" anchor="t" anchorCtr="0" compatLnSpc="1">
            <a:prstTxWarp prst="textNoShape">
              <a:avLst/>
            </a:prstTxWarp>
          </a:bodyPr>
          <a:lstStyle/>
          <a:p>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狙い</a:t>
            </a:r>
            <a:r>
              <a:rPr kumimoji="0" lang="en-US" altLang="ja-JP" smtClean="0">
                <a:solidFill>
                  <a:srgbClr val="000000"/>
                </a:solidFill>
                <a:latin typeface="ＭＳ Ｐゴシック" charset="-128"/>
                <a:ea typeface="ＭＳ Ｐゴシック" charset="-128"/>
              </a:rPr>
              <a:t>〕</a:t>
            </a:r>
            <a:endParaRPr kumimoji="0" lang="ja-JP" altLang="en-US" smtClean="0">
              <a:solidFill>
                <a:srgbClr val="000000"/>
              </a:solidFill>
              <a:latin typeface="ＭＳ Ｐゴシック" charset="-128"/>
              <a:ea typeface="ＭＳ Ｐゴシック" charset="-128"/>
            </a:endParaRPr>
          </a:p>
          <a:p>
            <a:r>
              <a:rPr kumimoji="0" lang="ja-JP" altLang="en-US" smtClean="0">
                <a:solidFill>
                  <a:srgbClr val="000000"/>
                </a:solidFill>
                <a:latin typeface="ＭＳ Ｐゴシック" charset="-128"/>
                <a:ea typeface="ＭＳ Ｐゴシック" charset="-128"/>
              </a:rPr>
              <a:t>微生物の定義と微生物に関する発明の定義を把握する。</a:t>
            </a:r>
            <a:endParaRPr kumimoji="0" lang="en-US" altLang="ja-JP" smtClean="0">
              <a:solidFill>
                <a:srgbClr val="000000"/>
              </a:solidFill>
              <a:latin typeface="ＭＳ Ｐゴシック" charset="-128"/>
              <a:ea typeface="ＭＳ Ｐゴシック" charset="-128"/>
            </a:endParaRPr>
          </a:p>
          <a:p>
            <a:endParaRPr kumimoji="0" lang="ja-JP" altLang="en-US" smtClean="0">
              <a:solidFill>
                <a:srgbClr val="000000"/>
              </a:solidFill>
              <a:latin typeface="ＭＳ Ｐゴシック" charset="-128"/>
              <a:ea typeface="ＭＳ Ｐゴシック" charset="-128"/>
            </a:endParaRPr>
          </a:p>
          <a:p>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説明</a:t>
            </a:r>
            <a:r>
              <a:rPr kumimoji="0" lang="en-US" altLang="ja-JP" smtClean="0">
                <a:solidFill>
                  <a:srgbClr val="000000"/>
                </a:solidFill>
                <a:latin typeface="ＭＳ Ｐゴシック" charset="-128"/>
                <a:ea typeface="ＭＳ Ｐゴシック" charset="-128"/>
              </a:rPr>
              <a:t>〕</a:t>
            </a:r>
          </a:p>
          <a:p>
            <a:r>
              <a:rPr kumimoji="0" lang="ja-JP" altLang="en-US" smtClean="0">
                <a:solidFill>
                  <a:srgbClr val="000000"/>
                </a:solidFill>
                <a:latin typeface="ＭＳ Ｐゴシック" charset="-128"/>
                <a:ea typeface="ＭＳ Ｐゴシック" charset="-128"/>
              </a:rPr>
              <a:t>　第１に、微生物をただ発見しただけでは、特許にならないこと、そして特許を与えられるためには、人為的に抽出され、産業有用性のある機能が解明されている必要があることを説明する。</a:t>
            </a:r>
            <a:endParaRPr kumimoji="0" lang="en-US" altLang="ja-JP" smtClean="0">
              <a:solidFill>
                <a:srgbClr val="000000"/>
              </a:solidFill>
              <a:latin typeface="ＭＳ Ｐゴシック" charset="-128"/>
              <a:ea typeface="ＭＳ Ｐゴシック" charset="-128"/>
            </a:endParaRPr>
          </a:p>
          <a:p>
            <a:r>
              <a:rPr kumimoji="0" lang="ja-JP" altLang="en-US" smtClean="0">
                <a:solidFill>
                  <a:srgbClr val="000000"/>
                </a:solidFill>
                <a:latin typeface="ＭＳ Ｐゴシック" charset="-128"/>
                <a:ea typeface="ＭＳ Ｐゴシック" charset="-128"/>
              </a:rPr>
              <a:t>　第２に、それらの発明をとおして、人類の健康や食物増産、環境保護などにつながり、産業の発展をうながすことにつながっていくことを理解してもらう。</a:t>
            </a:r>
            <a:endParaRPr kumimoji="0" lang="en-US" altLang="ja-JP" smtClean="0">
              <a:solidFill>
                <a:srgbClr val="000000"/>
              </a:solidFill>
              <a:latin typeface="ＭＳ Ｐゴシック" charset="-128"/>
              <a:ea typeface="ＭＳ Ｐゴシック" charset="-128"/>
            </a:endParaRPr>
          </a:p>
          <a:p>
            <a:endParaRPr kumimoji="0" lang="en-US" altLang="ja-JP" smtClean="0">
              <a:solidFill>
                <a:srgbClr val="000000"/>
              </a:solidFill>
              <a:latin typeface="ＭＳ Ｐゴシック" charset="-128"/>
              <a:ea typeface="ＭＳ Ｐゴシック" charset="-128"/>
            </a:endParaRPr>
          </a:p>
          <a:p>
            <a:r>
              <a:rPr kumimoji="0" lang="ja-JP" altLang="en-US" smtClean="0">
                <a:solidFill>
                  <a:srgbClr val="000000"/>
                </a:solidFill>
                <a:latin typeface="ＭＳ Ｐゴシック" charset="-128"/>
                <a:ea typeface="ＭＳ Ｐゴシック" charset="-128"/>
              </a:rPr>
              <a:t>参考：</a:t>
            </a:r>
            <a:r>
              <a:rPr kumimoji="0" lang="en-US" altLang="ja-JP" smtClean="0">
                <a:solidFill>
                  <a:srgbClr val="000000"/>
                </a:solidFill>
                <a:latin typeface="ＭＳ Ｐゴシック" charset="-128"/>
                <a:ea typeface="ＭＳ Ｐゴシック" charset="-128"/>
              </a:rPr>
              <a:t>http://www.jpo.go.jp/tetuzuki/t_tokkyo/shinsa/pdf/bio_update/01.pdf</a:t>
            </a:r>
            <a:r>
              <a:rPr kumimoji="0" lang="ja-JP" altLang="en-US" smtClean="0">
                <a:solidFill>
                  <a:srgbClr val="000000"/>
                </a:solidFill>
                <a:latin typeface="ＭＳ Ｐゴシック" charset="-128"/>
                <a:ea typeface="ＭＳ Ｐゴシック" charset="-128"/>
              </a:rPr>
              <a:t>　（審査基準第</a:t>
            </a:r>
            <a:r>
              <a:rPr kumimoji="0" lang="en-US" altLang="ja-JP" smtClean="0">
                <a:solidFill>
                  <a:srgbClr val="000000"/>
                </a:solidFill>
                <a:latin typeface="ＭＳ Ｐゴシック" charset="-128"/>
                <a:ea typeface="ＭＳ Ｐゴシック" charset="-128"/>
              </a:rPr>
              <a:t>Ⅶ</a:t>
            </a:r>
            <a:r>
              <a:rPr kumimoji="0" lang="ja-JP" altLang="en-US" smtClean="0">
                <a:solidFill>
                  <a:srgbClr val="000000"/>
                </a:solidFill>
                <a:latin typeface="ＭＳ Ｐゴシック" charset="-128"/>
                <a:ea typeface="ＭＳ Ｐゴシック" charset="-128"/>
              </a:rPr>
              <a:t>部第２章「生物関連発明」参照）</a:t>
            </a:r>
            <a:endParaRPr kumimoji="0" lang="en-US" altLang="ja-JP" smtClean="0">
              <a:solidFill>
                <a:srgbClr val="000000"/>
              </a:solidFill>
              <a:latin typeface="ＭＳ Ｐゴシック" charset="-128"/>
              <a:ea typeface="ＭＳ Ｐゴシック" charset="-128"/>
            </a:endParaRPr>
          </a:p>
          <a:p>
            <a:endParaRPr kumimoji="0" lang="en-US" altLang="ja-JP" smtClean="0">
              <a:latin typeface="ＭＳ Ｐゴシック" charset="-128"/>
              <a:ea typeface="ＭＳ Ｐゴシック" charset="-128"/>
            </a:endParaRPr>
          </a:p>
          <a:p>
            <a:endParaRPr kumimoji="0" lang="ja-JP" altLang="en-US" smtClean="0">
              <a:latin typeface="ＭＳ Ｐゴシック" charset="-128"/>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7987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前頁において説明した微生物に関する発明の実例を提示する。</a:t>
            </a:r>
          </a:p>
          <a:p>
            <a:endParaRPr lang="ja-JP" altLang="en-US" smtClean="0">
              <a:latin typeface="ＭＳ Ｐゴシック" charset="-128"/>
              <a:ea typeface="ＭＳ Ｐゴシック" charset="-128"/>
            </a:endParaRPr>
          </a:p>
        </p:txBody>
      </p:sp>
      <p:sp>
        <p:nvSpPr>
          <p:cNvPr id="79875" name="スライド番号プレースホルダー 3"/>
          <p:cNvSpPr>
            <a:spLocks noGrp="1"/>
          </p:cNvSpPr>
          <p:nvPr>
            <p:ph type="sldNum" sz="quarter" idx="5"/>
          </p:nvPr>
        </p:nvSpPr>
        <p:spPr bwMode="auto">
          <a:noFill/>
          <a:ln>
            <a:miter lim="800000"/>
            <a:headEnd/>
            <a:tailEnd/>
          </a:ln>
        </p:spPr>
        <p:txBody>
          <a:bodyPr/>
          <a:lstStyle/>
          <a:p>
            <a:fld id="{0B5CC74F-DBA1-4D17-96C3-6178994A6112}" type="slidenum">
              <a:rPr lang="en-US" altLang="ja-JP" smtClean="0">
                <a:solidFill>
                  <a:srgbClr val="000000"/>
                </a:solidFill>
                <a:ea typeface="ＭＳ Ｐゴシック" charset="-128"/>
              </a:rPr>
              <a:pPr/>
              <a:t>8</a:t>
            </a:fld>
            <a:endParaRPr lang="en-US" altLang="ja-JP" smtClean="0">
              <a:solidFill>
                <a:srgbClr val="000000"/>
              </a:solidFill>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6"/>
          <p:cNvSpPr>
            <a:spLocks noGrp="1"/>
          </p:cNvSpPr>
          <p:nvPr>
            <p:ph type="sldNum" sz="quarter" idx="5"/>
          </p:nvPr>
        </p:nvSpPr>
        <p:spPr bwMode="auto">
          <a:noFill/>
          <a:ln>
            <a:miter lim="800000"/>
            <a:headEnd/>
            <a:tailEnd/>
          </a:ln>
        </p:spPr>
        <p:txBody>
          <a:bodyPr/>
          <a:lstStyle/>
          <a:p>
            <a:fld id="{9570B90B-C299-4532-9204-5F8DA6FF3353}" type="slidenum">
              <a:rPr lang="en-US" altLang="ja-JP" smtClean="0">
                <a:ea typeface="ＭＳ Ｐゴシック" charset="-128"/>
              </a:rPr>
              <a:pPr/>
              <a:t>9</a:t>
            </a:fld>
            <a:endParaRPr lang="en-US" altLang="ja-JP" smtClean="0">
              <a:ea typeface="ＭＳ Ｐゴシック" charset="-128"/>
            </a:endParaRPr>
          </a:p>
        </p:txBody>
      </p:sp>
      <p:sp>
        <p:nvSpPr>
          <p:cNvPr id="819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狙い</a:t>
            </a:r>
            <a:r>
              <a:rPr kumimoji="0" lang="en-US" altLang="ja-JP" smtClean="0">
                <a:solidFill>
                  <a:srgbClr val="000000"/>
                </a:solidFill>
                <a:latin typeface="ＭＳ Ｐゴシック" charset="-128"/>
                <a:ea typeface="ＭＳ Ｐゴシック" charset="-128"/>
              </a:rPr>
              <a:t>〕</a:t>
            </a:r>
            <a:endParaRPr kumimoji="0" lang="ja-JP" altLang="en-US" smtClean="0">
              <a:solidFill>
                <a:srgbClr val="000000"/>
              </a:solidFill>
              <a:latin typeface="ＭＳ Ｐゴシック" charset="-128"/>
              <a:ea typeface="ＭＳ Ｐゴシック" charset="-128"/>
            </a:endParaRPr>
          </a:p>
          <a:p>
            <a:r>
              <a:rPr kumimoji="0" lang="ja-JP" altLang="en-US" smtClean="0">
                <a:solidFill>
                  <a:srgbClr val="000000"/>
                </a:solidFill>
                <a:latin typeface="ＭＳ Ｐゴシック" charset="-128"/>
                <a:ea typeface="ＭＳ Ｐゴシック" charset="-128"/>
              </a:rPr>
              <a:t>動物に関する発明の定義並びに植物に関する発明の定義を把握する。</a:t>
            </a:r>
          </a:p>
          <a:p>
            <a:endParaRPr kumimoji="0" lang="ja-JP" altLang="en-US" smtClean="0">
              <a:solidFill>
                <a:srgbClr val="000000"/>
              </a:solidFill>
              <a:latin typeface="ＭＳ Ｐゴシック" charset="-128"/>
              <a:ea typeface="ＭＳ Ｐゴシック" charset="-128"/>
            </a:endParaRPr>
          </a:p>
          <a:p>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説明</a:t>
            </a:r>
            <a:r>
              <a:rPr kumimoji="0" lang="en-US" altLang="ja-JP" smtClean="0">
                <a:solidFill>
                  <a:srgbClr val="000000"/>
                </a:solidFill>
                <a:latin typeface="ＭＳ Ｐゴシック" charset="-128"/>
                <a:ea typeface="ＭＳ Ｐゴシック" charset="-128"/>
              </a:rPr>
              <a:t>〕</a:t>
            </a:r>
          </a:p>
          <a:p>
            <a:r>
              <a:rPr kumimoji="0" lang="ja-JP" altLang="en-US" smtClean="0">
                <a:solidFill>
                  <a:srgbClr val="000000"/>
                </a:solidFill>
                <a:latin typeface="ＭＳ Ｐゴシック" charset="-128"/>
                <a:ea typeface="ＭＳ Ｐゴシック" charset="-128"/>
              </a:rPr>
              <a:t>単に新種の動植物を発見しただけでは、発明とはいえず、例えば、植物・動物自体、またはその一部、動物・植物の作出方法や利用法など、具体的には、動物を使用したクローン技術や植物の遺伝子組み換え技術などがある。</a:t>
            </a:r>
            <a:endParaRPr kumimoji="0" lang="en-US" altLang="ja-JP" smtClean="0">
              <a:solidFill>
                <a:srgbClr val="000000"/>
              </a:solidFill>
              <a:latin typeface="ＭＳ Ｐゴシック" charset="-128"/>
              <a:ea typeface="ＭＳ Ｐゴシック" charset="-128"/>
            </a:endParaRPr>
          </a:p>
          <a:p>
            <a:endParaRPr kumimoji="0" lang="en-US" altLang="ja-JP" smtClean="0">
              <a:solidFill>
                <a:srgbClr val="000000"/>
              </a:solidFill>
              <a:latin typeface="ＭＳ Ｐゴシック" charset="-128"/>
              <a:ea typeface="ＭＳ Ｐゴシック" charset="-128"/>
            </a:endParaRPr>
          </a:p>
          <a:p>
            <a:r>
              <a:rPr kumimoji="0" lang="ja-JP" altLang="en-US" smtClean="0">
                <a:solidFill>
                  <a:srgbClr val="000000"/>
                </a:solidFill>
                <a:latin typeface="ＭＳ Ｐゴシック" charset="-128"/>
                <a:ea typeface="ＭＳ Ｐゴシック" charset="-128"/>
              </a:rPr>
              <a:t>参考：</a:t>
            </a:r>
            <a:r>
              <a:rPr kumimoji="0" lang="en-US" altLang="ja-JP" smtClean="0">
                <a:solidFill>
                  <a:srgbClr val="000000"/>
                </a:solidFill>
                <a:latin typeface="ＭＳ Ｐゴシック" charset="-128"/>
                <a:ea typeface="ＭＳ Ｐゴシック" charset="-128"/>
              </a:rPr>
              <a:t>http://www.jpo.go.jp/tetuzuki/t_tokkyo/shinsa/pdf/bio_update/01.pdf </a:t>
            </a:r>
            <a:endParaRPr kumimoji="0" lang="ja-JP" altLang="en-US" smtClean="0">
              <a:solidFill>
                <a:srgbClr val="000000"/>
              </a:solidFill>
              <a:latin typeface="ＭＳ Ｐゴシック" charset="-128"/>
              <a:ea typeface="ＭＳ Ｐゴシック" charset="-128"/>
            </a:endParaRPr>
          </a:p>
          <a:p>
            <a:r>
              <a:rPr kumimoji="0" lang="en-US" altLang="ja-JP" smtClean="0">
                <a:solidFill>
                  <a:srgbClr val="000000"/>
                </a:solidFill>
                <a:latin typeface="ＭＳ Ｐゴシック" charset="-128"/>
                <a:ea typeface="ＭＳ Ｐゴシック" charset="-128"/>
              </a:rPr>
              <a:t>(</a:t>
            </a:r>
            <a:r>
              <a:rPr kumimoji="0" lang="ja-JP" altLang="en-US" smtClean="0">
                <a:solidFill>
                  <a:srgbClr val="000000"/>
                </a:solidFill>
                <a:latin typeface="ＭＳ Ｐゴシック" charset="-128"/>
                <a:ea typeface="ＭＳ Ｐゴシック" charset="-128"/>
              </a:rPr>
              <a:t>審査基準第</a:t>
            </a:r>
            <a:r>
              <a:rPr kumimoji="0" lang="en-US" altLang="ja-JP" smtClean="0">
                <a:solidFill>
                  <a:srgbClr val="000000"/>
                </a:solidFill>
                <a:latin typeface="ＭＳ Ｐゴシック" charset="-128"/>
                <a:ea typeface="ＭＳ Ｐゴシック" charset="-128"/>
              </a:rPr>
              <a:t>Ⅶ</a:t>
            </a:r>
            <a:r>
              <a:rPr kumimoji="0" lang="ja-JP" altLang="en-US" smtClean="0">
                <a:solidFill>
                  <a:srgbClr val="000000"/>
                </a:solidFill>
                <a:latin typeface="ＭＳ Ｐゴシック" charset="-128"/>
                <a:ea typeface="ＭＳ Ｐゴシック" charset="-128"/>
              </a:rPr>
              <a:t>部第２章「生物関連発明」参照</a:t>
            </a:r>
            <a:r>
              <a:rPr kumimoji="0" lang="en-US" altLang="ja-JP" smtClean="0">
                <a:solidFill>
                  <a:srgbClr val="000000"/>
                </a:solidFill>
                <a:latin typeface="ＭＳ Ｐゴシック" charset="-128"/>
                <a:ea typeface="ＭＳ Ｐゴシック" charset="-128"/>
              </a:rPr>
              <a:t>)</a:t>
            </a:r>
            <a:endParaRPr kumimoji="0" lang="ja-JP" altLang="en-US" smtClean="0">
              <a:solidFill>
                <a:srgbClr val="000000"/>
              </a:solidFill>
              <a:latin typeface="ＭＳ Ｐゴシック" charset="-128"/>
              <a:ea typeface="ＭＳ Ｐゴシック" charset="-128"/>
            </a:endParaRPr>
          </a:p>
          <a:p>
            <a:endParaRPr lang="ja-JP" altLang="en-US" smtClean="0">
              <a:latin typeface="ＭＳ Ｐゴシック" charset="-128"/>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solidFill>
                  <a:schemeClr val="tx1"/>
                </a:solidFill>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31A7086B-31C6-47D5-9B15-EFC75FB90E72}"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840788" y="6308725"/>
            <a:ext cx="908050" cy="381000"/>
          </a:xfrm>
        </p:spPr>
        <p:txBody>
          <a:bodyPr/>
          <a:lstStyle>
            <a:lvl1pPr>
              <a:defRPr sz="1400">
                <a:solidFill>
                  <a:schemeClr val="tx1"/>
                </a:solidFill>
              </a:defRPr>
            </a:lvl1pPr>
          </a:lstStyle>
          <a:p>
            <a:pPr>
              <a:defRPr/>
            </a:pPr>
            <a:fld id="{027FF84A-163B-4AF1-8E4D-24FF2E397A50}"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solidFill>
                  <a:schemeClr val="tx1"/>
                </a:solidFill>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6753193-B6B2-4E4C-A8F8-D36BFFB66438}"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0C710C7C-B1A9-40B1-A219-20E1DD0F5A2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83113F5-E970-4DD5-A758-9B2472CA24C9}"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59900" y="6381750"/>
            <a:ext cx="577850" cy="244475"/>
          </a:xfrm>
        </p:spPr>
        <p:txBody>
          <a:bodyPr/>
          <a:lstStyle>
            <a:lvl1pPr>
              <a:defRPr sz="1400">
                <a:solidFill>
                  <a:schemeClr val="tx1"/>
                </a:solidFill>
              </a:defRPr>
            </a:lvl1pPr>
          </a:lstStyle>
          <a:p>
            <a:pPr>
              <a:defRPr/>
            </a:pPr>
            <a:fld id="{19BD0C2B-B09F-47C8-B3D4-D0992462CFC7}"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2D606E5-90BF-4DCC-8F0C-749909FA13D3}"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ABDD68D-FE3B-44F5-BE34-53A7D52232F2}"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CD3134C1-0223-476E-84B4-8F40ABD0A48E}"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9D79DC74-E153-422F-87B4-89C0FF3B82B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CFA9AD1B-E097-4599-860F-406EE813F2F5}"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E4B51A7F-AA91-4DD0-BCCB-01DEF28EE3BC}"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CDD7B04-58B0-4BA3-AD88-54FFFC09A0CA}"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90C190A1-1176-4437-B309-49789098555A}" type="slidenum">
              <a:rPr lang="en-US" altLang="ja-JP"/>
              <a:pPr>
                <a:defRPr/>
              </a:pPr>
              <a:t>&lt;#&gt;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19FA592C-D764-441F-8153-201293433287}"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7CBA6297-F105-4DF7-96AB-38DFA0C54CA1}"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9A0F7C63-32AB-4D32-95AA-72D720C5F4D0}" type="datetime8">
              <a:rPr lang="en-US" altLang="ja-JP"/>
              <a:pPr>
                <a:defRPr/>
              </a:pPr>
              <a:t>4/9/2013 9:15 PM</a:t>
            </a:fld>
            <a:endParaRPr lang="en-US" altLang="ja-JP"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F71DED8C-C89C-4C36-893A-40D8EA70AA7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25"/>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AC36BD8E-7E2A-4A9B-BDA2-667759A32B1D}"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E0519635-7BF4-4FAE-B647-86194BDD6CFB}"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F1105359-6F54-41BC-AD4F-DFB2656BAE9C}"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C0FD5E71-CCC7-48A1-9AF0-314B69816952}"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0FFC9E99-EEFD-458F-AEC5-95B55D93A680}"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8D157912-828D-4D18-8344-7BCA46028298}"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75C87570-4B77-41BF-898E-D6D5344EA628}"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328150" y="6381750"/>
            <a:ext cx="577850" cy="244475"/>
          </a:xfrm>
        </p:spPr>
        <p:txBody>
          <a:bodyPr/>
          <a:lstStyle>
            <a:lvl1pPr>
              <a:defRPr sz="1400">
                <a:solidFill>
                  <a:schemeClr val="tx1"/>
                </a:solidFill>
              </a:defRPr>
            </a:lvl1pPr>
          </a:lstStyle>
          <a:p>
            <a:pPr>
              <a:defRPr/>
            </a:pPr>
            <a:fld id="{D79F5321-124A-4D61-ABA9-5010614277CD}" type="slidenum">
              <a:rPr lang="en-US" altLang="ja-JP"/>
              <a:pPr>
                <a:defRPr/>
              </a:pPr>
              <a:t>&lt;#&gt;</a:t>
            </a:fld>
            <a:endParaRPr lang="en-US" altLang="ja-JP"/>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7545D0CD-5BB9-4AB8-92B8-B41A2C6A0CAF}"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B6E2E7FD-601B-4499-AD71-EAD5623F004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BDC45A94-7ADA-428A-A70B-EDD2151CA838}"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D731165C-5B5C-4255-8251-A74AA864CC4A}"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69B4061D-C7FB-4108-BF77-DC037DAB63A4}"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0CC98400-542D-4C7A-BAC8-35886E1BBC64}" type="slidenum">
              <a:rPr lang="en-US" altLang="ja-JP"/>
              <a:pPr>
                <a:defRPr/>
              </a:pPr>
              <a:t>&lt;#&gt;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570D6FC-F04E-4F38-9870-21835565DA87}"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35E51967-9260-4BFF-AD28-E2C609276508}" type="slidenum">
              <a:rPr lang="en-US" altLang="ja-JP"/>
              <a:pPr>
                <a:defRPr/>
              </a:pPr>
              <a:t>&lt;#&gt;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BA8647A8-A122-4658-B3DA-90097B6BBE37}"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1CC6CB55-8213-494D-9070-473A77E48A25}"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C329D68A-27B0-4710-8621-EB18B325CAD6}" type="datetime8">
              <a:rPr lang="en-US" altLang="ja-JP"/>
              <a:pPr>
                <a:defRPr/>
              </a:pPr>
              <a:t>4/9/2013 9:15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33A5217E-441D-4121-AC54-04D911B28DB1}"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B2D9F27B-3E5C-4B2F-BF20-5C2C261F41F0}"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7EC39A51-7104-4BF1-9AAF-9613B5733C4E}"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C27C30D9-BD8B-41F1-B7FF-9F80AC84EF6E}"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367CEBD5-923E-4AC1-B57D-E08ECD8F9C37}" type="slidenum">
              <a:rPr lang="en-US" altLang="ja-JP"/>
              <a:pPr>
                <a:defRPr/>
              </a:pPr>
              <a:t>&lt;#&gt;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7E8887A3-8B4B-4FFE-8BE0-21ECA022F616}"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srgbClr val="FFFFFF"/>
                </a:solidFill>
              </a:defRPr>
            </a:lvl1pPr>
          </a:lstStyle>
          <a:p>
            <a:pPr>
              <a:defRPr/>
            </a:pPr>
            <a:fld id="{6C2A2C58-611C-4150-91F4-73B1B96E323A}"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5A3A8BB5-C254-41CF-97C1-1B7F6289FF5F}"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0115CF4B-63FC-4CA1-9C87-E530A44FFE67}"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7FAB97F9-7F83-44C1-BD5C-A46450D160F5}"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8286BC70-6F0A-481A-BF2A-9D85A65E1BB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E86EEEE5-3B8D-49DC-A275-2DC538DEEE68}"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CD7CC7B4-3155-4225-993E-ECEAD2200093}"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F78392A2-8BDF-49D7-9601-DB3F5D427975}"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5B81B5F8-2971-41B2-B0F4-83C588BC5190}" type="slidenum">
              <a:rPr lang="en-US" altLang="ja-JP"/>
              <a:pPr>
                <a:defRPr/>
              </a:pPr>
              <a:t>&lt;#&gt;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509FF34-F532-4C30-B468-3CB97368AD94}"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39ED4B22-55CF-4781-A134-1DD5646C3E2C}" type="slidenum">
              <a:rPr lang="en-US" altLang="ja-JP"/>
              <a:pPr>
                <a:defRPr/>
              </a:pPr>
              <a:t>&lt;#&gt;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12909173-8392-44D2-95B9-9C20CE44B331}"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6A055E31-92FD-4926-B385-4E16CD0BCBD0}"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427A5F30-1A98-4EB3-BD37-CE3BACF934F9}" type="datetime8">
              <a:rPr lang="en-US" altLang="ja-JP"/>
              <a:pPr>
                <a:defRPr/>
              </a:pPr>
              <a:t>4/9/2013 9:15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2FE1B04C-6931-4E77-86ED-9583D94186C4}"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59A6A897-0DD8-44B9-8150-FE1E7C0C1961}"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AB59202A-3886-4863-9FB5-C1BF32FC2874}"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74184889-1F72-4D3A-8221-336056EB37B4}"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5D58064D-1978-4609-A6B5-00A2F931693E}" type="slidenum">
              <a:rPr lang="en-US" altLang="ja-JP"/>
              <a:pPr>
                <a:defRPr/>
              </a:pPr>
              <a:t>&lt;#&gt;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116632"/>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B4688C6C-D814-4EC8-A4DB-DCF2209FA232}"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297988" y="6613525"/>
            <a:ext cx="577850" cy="244475"/>
          </a:xfrm>
        </p:spPr>
        <p:txBody>
          <a:bodyPr/>
          <a:lstStyle>
            <a:lvl1pPr>
              <a:defRPr sz="1400">
                <a:solidFill>
                  <a:prstClr val="black"/>
                </a:solidFill>
              </a:defRPr>
            </a:lvl1pPr>
          </a:lstStyle>
          <a:p>
            <a:pPr>
              <a:defRPr/>
            </a:pPr>
            <a:fld id="{9DB89B20-DDEA-4A98-A17D-3BF42BD35D98}" type="slidenum">
              <a:rPr lang="en-US" altLang="ja-JP"/>
              <a:pPr>
                <a:defRPr/>
              </a:pPr>
              <a:t>&lt;#&gt;</a:t>
            </a:fld>
            <a:endParaRPr lang="en-US" altLang="ja-JP"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FC133562-226B-40DD-BC16-708F4E9CB856}"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005C3BCA-CC35-496C-A86C-542EC241F449}"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040AF5FA-DC2D-47F4-AFBA-230EE789C236}"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C4532F4E-FA24-47F8-A3B0-9B2F41078A37}"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1DA6293C-87F3-4CF2-8E54-6F9D50CA39BC}"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7F4A36D9-B765-463B-B9A9-42C5686703D5}"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098FB611-D6F1-4D17-8425-C938B238C8FD}"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57CC44D1-97B7-4BE6-B9CC-4D912DB6A27F}" type="slidenum">
              <a:rPr lang="en-US" altLang="ja-JP"/>
              <a:pPr>
                <a:defRPr/>
              </a:pPr>
              <a:t>&lt;#&gt;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1CD9A5-3A77-4FE9-9970-747C00233B5C}"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D3A63283-D9D6-439B-A0F4-4CFE581BD872}" type="slidenum">
              <a:rPr lang="en-US" altLang="ja-JP"/>
              <a:pPr>
                <a:defRPr/>
              </a:pPr>
              <a:t>&lt;#&gt;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2ABBEFF5-9D29-468F-A5AB-16A33B81B229}"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9B8D5EEE-C5B1-4A62-9744-849549D08AC4}"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3EDDD4DB-784F-4DFE-99BB-2198DBAA83CD}" type="datetime8">
              <a:rPr lang="en-US" altLang="ja-JP"/>
              <a:pPr>
                <a:defRPr/>
              </a:pPr>
              <a:t>4/9/2013 9:15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6A667D2C-86DB-4A79-AE7E-7E41CBF03F4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6A9F0E19-A905-400B-B1B3-428244BF2D5A}"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3AFBBD8F-1B0C-4F7C-8A1F-9133CA779F4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F5BF3B20-AE43-4449-9B12-3218A5F5F96B}" type="datetime8">
              <a:rPr lang="en-US" altLang="ja-JP"/>
              <a:pPr>
                <a:defRPr/>
              </a:pPr>
              <a:t>4/9/2013 9:15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solidFill>
                  <a:prstClr val="black"/>
                </a:solidFill>
              </a:defRPr>
            </a:lvl1pPr>
          </a:lstStyle>
          <a:p>
            <a:pPr>
              <a:defRPr/>
            </a:pPr>
            <a:fld id="{4F1C2781-D004-41AD-895A-7903C0840816}" type="slidenum">
              <a:rPr lang="en-US" altLang="ja-JP"/>
              <a:pPr>
                <a:defRPr/>
              </a:pPr>
              <a:t>&lt;#&gt;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A6E1DE55-A62B-4B15-9A28-40198A671E6B}" type="datetime8">
              <a:rPr lang="en-US" altLang="ja-JP"/>
              <a:pPr>
                <a:defRPr/>
              </a:pPr>
              <a:t>4/9/2013 9:15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5DFC98B8-4FC2-41A8-B363-0BD4C278CF62}" type="slidenum">
              <a:rPr lang="en-US" altLang="ja-JP"/>
              <a:pPr>
                <a:defRPr/>
              </a:pPr>
              <a:t>&lt;#&gt;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116632"/>
            <a:ext cx="8832850" cy="990600"/>
          </a:xfrm>
        </p:spPr>
        <p:txBody>
          <a:body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3085E595-4C37-4600-B5A8-A0C558B44CC8}" type="datetime8">
              <a:rPr lang="en-US" altLang="ja-JP"/>
              <a:pPr>
                <a:defRPr/>
              </a:pPr>
              <a:t>4/9/2013 9:15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9297988" y="6613525"/>
            <a:ext cx="577850" cy="244475"/>
          </a:xfrm>
        </p:spPr>
        <p:txBody>
          <a:bodyPr/>
          <a:lstStyle>
            <a:lvl1pPr>
              <a:defRPr sz="1400">
                <a:solidFill>
                  <a:prstClr val="black"/>
                </a:solidFill>
              </a:defRPr>
            </a:lvl1pPr>
          </a:lstStyle>
          <a:p>
            <a:pPr>
              <a:defRPr/>
            </a:pPr>
            <a:fld id="{48CD622F-E8FF-494C-8D53-589DCFE6E497}" type="slidenum">
              <a:rPr lang="en-US" altLang="ja-JP"/>
              <a:pPr>
                <a:defRPr/>
              </a:pPr>
              <a:t>&lt;#&gt;</a:t>
            </a:fld>
            <a:endParaRPr lang="en-US" altLang="ja-JP"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FCE9ED49-F5FB-40EF-8C4D-7E389E9C76C7}" type="datetime8">
              <a:rPr lang="en-US" altLang="ja-JP"/>
              <a:pPr>
                <a:defRPr/>
              </a:pPr>
              <a:t>4/9/2013 9:15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C77615DC-08BA-4967-9D39-E18C02884CD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50B3A152-DC9A-4EE6-9F32-6863928ED25F}"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A95471C0-63E3-43D0-B480-7934A4916E33}" type="slidenum">
              <a:rPr lang="en-US" altLang="ja-JP"/>
              <a:pPr>
                <a:defRPr/>
              </a:pPr>
              <a:t>&lt;#&gt;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264FFFD0-B7FC-42A1-BBB0-F70466E0B13F}" type="datetime8">
              <a:rPr lang="en-US" altLang="ja-JP"/>
              <a:pPr>
                <a:defRPr/>
              </a:pPr>
              <a:t>4/9/2013 9:15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8589E14D-6A31-410A-A4D2-F5B2A81FB86D}"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44624"/>
            <a:ext cx="8832850" cy="990600"/>
          </a:xfrm>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1AD726AC-A479-4B9B-BDCE-427DE939A750}" type="datetime8">
              <a:rPr lang="en-US" altLang="ja-JP"/>
              <a:pPr>
                <a:defRPr/>
              </a:pPr>
              <a:t>4/9/2013 9:15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C2B3AF96-E040-485D-ABD6-9739B436A0C7}" type="slidenum">
              <a:rPr lang="en-US" altLang="ja-JP"/>
              <a:pPr>
                <a:defRPr/>
              </a:pPr>
              <a:t>&lt;#&gt;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7187557-D293-4DEC-9411-62A93B1D69A1}"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30C13C24-EE36-4EE0-BA35-EFF98AE87ECC}" type="slidenum">
              <a:rPr lang="en-US" altLang="ja-JP"/>
              <a:pPr>
                <a:defRPr/>
              </a:pPr>
              <a:t>&lt;#&gt;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145F5AA7-F91C-42C9-8CA5-1941B98DFA8C}"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30DED525-3F79-48A2-8FD0-3A5DCEBBAC37}"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0DD1E968-485A-4C19-A467-856BBB6C66AA}" type="datetime8">
              <a:rPr lang="en-US" altLang="ja-JP"/>
              <a:pPr>
                <a:defRPr/>
              </a:pPr>
              <a:t>4/9/2013 9:15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58A22792-77F4-4A32-A91D-5474ED117150}"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987C9CB5-B427-46B1-948F-A114B738EA72}"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29D5EC82-5EE0-4A78-9BBE-AEB0B26CDC28}"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1A9A91AD-411C-4ECB-A072-0876D863080B}" type="datetime8">
              <a:rPr lang="en-US" altLang="ja-JP"/>
              <a:pPr>
                <a:defRPr/>
              </a:pPr>
              <a:t>4/9/2013 9:15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solidFill>
                  <a:prstClr val="black"/>
                </a:solidFill>
              </a:defRPr>
            </a:lvl1pPr>
          </a:lstStyle>
          <a:p>
            <a:pPr>
              <a:defRPr/>
            </a:pPr>
            <a:fld id="{A2591116-C75C-4EAF-BC3A-66512BB254F9}"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C6DD2E6-DFE2-42FA-B653-94C81D42D9C6}" type="datetime8">
              <a:rPr lang="en-US" altLang="ja-JP"/>
              <a:pPr>
                <a:defRPr/>
              </a:pPr>
              <a:t>4/9/2013 9:15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vl1pPr>
          </a:lstStyle>
          <a:p>
            <a:pPr>
              <a:defRPr/>
            </a:pPr>
            <a:fld id="{B160FD5D-AD66-4B8B-A69F-F1F541A9DDA1}" type="slidenum">
              <a:rPr lang="en-US" altLang="ja-JP"/>
              <a:pPr>
                <a:defRPr/>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dirty="0"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F420052F-9F68-4BA4-A1A4-BA990A7A11DB}" type="datetime8">
              <a:rPr lang="en-US" altLang="ja-JP"/>
              <a:pPr>
                <a:defRPr/>
              </a:pPr>
              <a:t>4/9/2013 9:15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D1370A60-8DAA-41C9-AF85-8421BDD46E17}"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13"/>
          <p:cNvSpPr>
            <a:spLocks noGrp="1"/>
          </p:cNvSpPr>
          <p:nvPr>
            <p:ph type="dt" sz="half" idx="10"/>
          </p:nvPr>
        </p:nvSpPr>
        <p:spPr/>
        <p:txBody>
          <a:bodyPr/>
          <a:lstStyle>
            <a:lvl1pPr>
              <a:defRPr/>
            </a:lvl1pPr>
          </a:lstStyle>
          <a:p>
            <a:pPr>
              <a:defRPr/>
            </a:pPr>
            <a:fld id="{90681579-694C-40C3-8897-09B6D604F08D}" type="datetime8">
              <a:rPr lang="en-US" altLang="ja-JP"/>
              <a:pPr>
                <a:defRPr/>
              </a:pPr>
              <a:t>4/9/2013 9:15 PM</a:t>
            </a:fld>
            <a:endParaRPr lang="en-US" altLang="ja-JP"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a:xfrm>
            <a:off x="9328150" y="6308725"/>
            <a:ext cx="577850" cy="244475"/>
          </a:xfrm>
        </p:spPr>
        <p:txBody>
          <a:bodyPr/>
          <a:lstStyle>
            <a:lvl1pPr>
              <a:defRPr>
                <a:solidFill>
                  <a:schemeClr val="tx1"/>
                </a:solidFill>
              </a:defRPr>
            </a:lvl1pPr>
          </a:lstStyle>
          <a:p>
            <a:pPr>
              <a:defRPr/>
            </a:pPr>
            <a:fld id="{CACE8CDF-0FA9-4799-8C4A-34FF3F471ED8}" type="slidenum">
              <a:rPr lang="en-US" altLang="ja-JP"/>
              <a:pPr>
                <a:defRPr/>
              </a:pPr>
              <a:t>&lt;#&gt;</a:t>
            </a:fld>
            <a:endParaRPr lang="en-US" altLang="ja-JP" sz="14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25"/>
            <a:ext cx="2228850" cy="5516563"/>
          </a:xfrm>
        </p:spPr>
        <p:txBody>
          <a:bodyPr vert="eaVert"/>
          <a:lstStyle/>
          <a:p>
            <a:r>
              <a:rPr lang="ja-JP" altLang="en-US" dirty="0"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EFFBAEA5-6372-4882-8891-D83563524683}" type="datetime8">
              <a:rPr lang="en-US" altLang="ja-JP"/>
              <a:pPr>
                <a:defRPr/>
              </a:pPr>
              <a:t>4/9/2013 9:15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98FC7556-6E8B-47E4-9739-A53397AA4E05}" type="slidenum">
              <a:rPr lang="en-US" altLang="ja-JP"/>
              <a:pPr>
                <a:defRPr/>
              </a:pPr>
              <a:t>&lt;#&gt;</a:t>
            </a:fld>
            <a:endParaRPr lang="en-US" altLang="ja-JP"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3.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jpe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ea typeface="ＭＳ Ｐゴシック" pitchFamily="50" charset="-128"/>
              </a:defRPr>
            </a:lvl1pPr>
          </a:lstStyle>
          <a:p>
            <a:pPr>
              <a:defRPr/>
            </a:pPr>
            <a:fld id="{AFA1360A-DDAC-4939-8888-719654143AD4}" type="datetime8">
              <a:rPr lang="en-US" altLang="ja-JP"/>
              <a:pPr>
                <a:defRPr/>
              </a:pPr>
              <a:t>4/9/2013 9:15 PM</a:t>
            </a:fld>
            <a:endParaRPr lang="en-US" altLang="ja-JP"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ea typeface="ＭＳ Ｐゴシック" pitchFamily="50" charset="-128"/>
              </a:defRPr>
            </a:lvl1pPr>
          </a:lstStyle>
          <a:p>
            <a:pPr>
              <a:defRPr/>
            </a:pPr>
            <a:fld id="{9BF0A4BD-A384-4E18-AD6C-14394537E393}"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S PGothic" charset="0"/>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26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2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625E37E1-F12E-4677-8D17-A42B3566FB06}" type="datetime8">
              <a:rPr lang="en-US" altLang="ja-JP"/>
              <a:pPr>
                <a:defRPr/>
              </a:pPr>
              <a:t>4/9/2013 9:15 PM</a:t>
            </a:fld>
            <a:endParaRPr lang="en-US" altLang="ja-JP"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B82E0198-7BDE-4D60-99A6-F34FBF743D7F}"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04" r:id="rId8"/>
    <p:sldLayoutId id="2147484325" r:id="rId9"/>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S PGothic" charset="0"/>
        </a:defRPr>
      </a:lvl1pPr>
      <a:lvl2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2pPr>
      <a:lvl3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3pPr>
      <a:lvl4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4pPr>
      <a:lvl5pPr algn="l" rtl="0" eaLnBrk="0" fontAlgn="base" hangingPunct="0">
        <a:spcBef>
          <a:spcPct val="0"/>
        </a:spcBef>
        <a:spcAft>
          <a:spcPct val="0"/>
        </a:spcAft>
        <a:defRPr kumimoji="1" sz="3600">
          <a:solidFill>
            <a:schemeClr val="tx1"/>
          </a:solidFill>
          <a:latin typeface="ＭＳ Ｐゴシック" pitchFamily="50" charset="-128"/>
          <a:ea typeface="ＭＳ Ｐゴシック" pitchFamily="50" charset="-128"/>
          <a:cs typeface="MS PGothic"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1618"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11619"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6C83D734-EF80-48BA-B5AB-D635FA040D51}" type="datetime8">
              <a:rPr lang="en-US" altLang="ja-JP"/>
              <a:pPr>
                <a:defRPr/>
              </a:pPr>
              <a:t>4/9/2013 9:15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F1706057-D20A-4830-A2EE-D55A455C1409}"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05" r:id="rId8"/>
    <p:sldLayoutId id="2147484333" r:id="rId9"/>
  </p:sldLayoutIdLst>
  <p:hf hdr="0" ftr="0" dt="0"/>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174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174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50BD79E6-25B7-48C9-B4E9-B75628AA83EE}" type="datetime8">
              <a:rPr lang="en-US" altLang="ja-JP"/>
              <a:pPr>
                <a:defRPr/>
              </a:pPr>
              <a:t>4/9/2013 9:15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EEE8F23B-D7A7-41EA-9F3D-808803DCF96C}"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06" r:id="rId8"/>
    <p:sldLayoutId id="2147484341" r:id="rId9"/>
  </p:sldLayoutIdLst>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MS PGothic"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MS PGothic" charset="0"/>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1986" name="Title Placeholder 21"/>
          <p:cNvSpPr>
            <a:spLocks noGrp="1"/>
          </p:cNvSpPr>
          <p:nvPr>
            <p:ph type="title"/>
          </p:nvPr>
        </p:nvSpPr>
        <p:spPr bwMode="auto">
          <a:xfrm>
            <a:off x="660400" y="4445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4198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8EEF94F7-7493-4F68-BA44-462209A83C6B}" type="datetime8">
              <a:rPr lang="en-US" altLang="ja-JP"/>
              <a:pPr>
                <a:defRPr/>
              </a:pPr>
              <a:t>4/9/2013 9:15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1128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112838"/>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09100" y="659923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8588C187-FB44-4B26-B196-500A8C07E98A}"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07" r:id="rId8"/>
    <p:sldLayoutId id="2147484349" r:id="rId9"/>
    <p:sldLayoutId id="2147484350" r:id="rId10"/>
  </p:sldLayoutIdLst>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3250" name="Title Placeholder 21"/>
          <p:cNvSpPr>
            <a:spLocks noGrp="1"/>
          </p:cNvSpPr>
          <p:nvPr>
            <p:ph type="title"/>
          </p:nvPr>
        </p:nvSpPr>
        <p:spPr bwMode="auto">
          <a:xfrm>
            <a:off x="660400" y="4445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5325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0D603E54-BE95-439E-A875-722DBBF04852}" type="datetime8">
              <a:rPr lang="en-US" altLang="ja-JP"/>
              <a:pPr>
                <a:defRPr/>
              </a:pPr>
              <a:t>4/9/2013 9:15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112838"/>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112838"/>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09100" y="659923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ea typeface="ＭＳ Ｐゴシック" pitchFamily="50" charset="-128"/>
              </a:defRPr>
            </a:lvl1pPr>
          </a:lstStyle>
          <a:p>
            <a:pPr>
              <a:defRPr/>
            </a:pPr>
            <a:fld id="{038B3380-DF2B-4AD7-ADCE-B00915D893C9}" type="slidenum">
              <a:rPr lang="en-US" altLang="ja-JP"/>
              <a:pPr>
                <a:defRPr/>
              </a:pPr>
              <a:t>&lt;#&gt;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08" r:id="rId8"/>
    <p:sldLayoutId id="2147484358" r:id="rId9"/>
    <p:sldLayoutId id="2147484359" r:id="rId10"/>
  </p:sldLayoutIdLst>
  <p:txStyles>
    <p:titleStyle>
      <a:lvl1pPr algn="l" rtl="0" eaLnBrk="0" fontAlgn="base" hangingPunct="0">
        <a:spcBef>
          <a:spcPct val="0"/>
        </a:spcBef>
        <a:spcAft>
          <a:spcPct val="0"/>
        </a:spcAft>
        <a:defRPr kumimoji="1" sz="3600" kern="1200">
          <a:solidFill>
            <a:schemeClr val="tx2"/>
          </a:solidFill>
          <a:latin typeface="ＭＳ Ｐゴシック" pitchFamily="50" charset="-128"/>
          <a:ea typeface="ＭＳ Ｐゴシック" pitchFamily="50" charset="-128"/>
          <a:cs typeface="ＭＳ Ｐゴシック" charset="0"/>
        </a:defRPr>
      </a:lvl1pPr>
      <a:lvl2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2pPr>
      <a:lvl3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3pPr>
      <a:lvl4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4pPr>
      <a:lvl5pPr algn="l" rtl="0" eaLnBrk="0" fontAlgn="base" hangingPunct="0">
        <a:spcBef>
          <a:spcPct val="0"/>
        </a:spcBef>
        <a:spcAft>
          <a:spcPct val="0"/>
        </a:spcAft>
        <a:defRPr kumimoji="1" sz="3600">
          <a:solidFill>
            <a:schemeClr val="tx2"/>
          </a:solidFill>
          <a:latin typeface="ＭＳ Ｐゴシック" pitchFamily="50" charset="-128"/>
          <a:ea typeface="ＭＳ Ｐゴシック" pitchFamily="50" charset="-128"/>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kern="1200">
          <a:solidFill>
            <a:schemeClr val="tx1"/>
          </a:solidFill>
          <a:latin typeface="ＭＳ Ｐゴシック" pitchFamily="50" charset="-128"/>
          <a:ea typeface="ＭＳ Ｐゴシック" pitchFamily="50" charset="-128"/>
          <a:cs typeface="ＭＳ Ｐゴシック" pitchFamily="50" charset="-128"/>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4.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5.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9.emf"/><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33.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96611"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1500" smtClean="0">
                <a:solidFill>
                  <a:srgbClr val="FFFFFF"/>
                </a:solidFill>
                <a:latin typeface="ＭＳ Ｐゴシック" charset="-128"/>
                <a:ea typeface="ＭＳ Ｐゴシック" charset="-128"/>
              </a:rPr>
              <a:t/>
            </a:r>
            <a:br>
              <a:rPr lang="ja-JP" altLang="en-US" sz="1500" smtClean="0">
                <a:solidFill>
                  <a:srgbClr val="FFFFFF"/>
                </a:solidFill>
                <a:latin typeface="ＭＳ Ｐゴシック" charset="-128"/>
                <a:ea typeface="ＭＳ Ｐゴシック" charset="-128"/>
              </a:rPr>
            </a:br>
            <a:endParaRPr lang="ja-JP" altLang="en-US" sz="15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7913" y="404813"/>
            <a:ext cx="8915400" cy="417512"/>
          </a:xfrm>
        </p:spPr>
        <p:txBody>
          <a:bodyPr>
            <a:normAutofit fontScale="90000"/>
          </a:bodyPr>
          <a:lstStyle/>
          <a:p>
            <a:pPr eaLnBrk="1" hangingPunct="1">
              <a:defRPr/>
            </a:pPr>
            <a:r>
              <a:rPr lang="ja-JP" altLang="en-US" sz="4000" dirty="0" smtClean="0"/>
              <a:t>動植物発明</a:t>
            </a:r>
          </a:p>
        </p:txBody>
      </p:sp>
      <p:sp>
        <p:nvSpPr>
          <p:cNvPr id="44035" name="Rectangle 3"/>
          <p:cNvSpPr>
            <a:spLocks noGrp="1" noChangeArrowheads="1"/>
          </p:cNvSpPr>
          <p:nvPr>
            <p:ph type="body" idx="1"/>
          </p:nvPr>
        </p:nvSpPr>
        <p:spPr>
          <a:xfrm>
            <a:off x="506413" y="1484313"/>
            <a:ext cx="9126537" cy="5545137"/>
          </a:xfrm>
        </p:spPr>
        <p:txBody>
          <a:bodyPr>
            <a:noAutofit/>
          </a:bodyPr>
          <a:lstStyle/>
          <a:p>
            <a:pPr marL="0" indent="0" eaLnBrk="1" hangingPunct="1">
              <a:lnSpc>
                <a:spcPts val="1900"/>
              </a:lnSpc>
              <a:buFont typeface="Wingdings" pitchFamily="2" charset="2"/>
              <a:buNone/>
              <a:defRPr/>
            </a:pPr>
            <a:r>
              <a:rPr lang="ja-JP" altLang="en-US" sz="2800" dirty="0" smtClean="0">
                <a:latin typeface="ＭＳ Ｐゴシック" charset="-128"/>
                <a:ea typeface="ＭＳ Ｐゴシック" charset="-128"/>
              </a:rPr>
              <a:t>反復可能性</a:t>
            </a:r>
            <a:endParaRPr lang="en-US" altLang="ja-JP" sz="2800" dirty="0" smtClean="0">
              <a:latin typeface="ＭＳ Ｐゴシック" charset="-128"/>
              <a:ea typeface="ＭＳ Ｐゴシック" charset="-128"/>
            </a:endParaRPr>
          </a:p>
          <a:p>
            <a:pPr marL="0" indent="0" eaLnBrk="1" hangingPunct="1">
              <a:lnSpc>
                <a:spcPts val="1900"/>
              </a:lnSpc>
              <a:buFont typeface="Wingdings" pitchFamily="2" charset="2"/>
              <a:buNone/>
              <a:defRPr/>
            </a:pPr>
            <a:endParaRPr lang="en-US" altLang="ja-JP" sz="2800" dirty="0">
              <a:latin typeface="ＭＳ Ｐゴシック" charset="-128"/>
              <a:ea typeface="ＭＳ Ｐゴシック" charset="-128"/>
            </a:endParaRPr>
          </a:p>
          <a:p>
            <a:pPr marL="0" indent="0" eaLnBrk="1" hangingPunct="1">
              <a:lnSpc>
                <a:spcPts val="1900"/>
              </a:lnSpc>
              <a:buFont typeface="Wingdings" pitchFamily="2" charset="2"/>
              <a:buNone/>
              <a:defRPr/>
            </a:pPr>
            <a:r>
              <a:rPr lang="ja-JP" altLang="en-US" sz="2800" dirty="0" smtClean="0">
                <a:latin typeface="ＭＳ Ｐゴシック" charset="-128"/>
                <a:ea typeface="ＭＳ Ｐゴシック" charset="-128"/>
              </a:rPr>
              <a:t>「黄桃事件」　最高裁平成</a:t>
            </a:r>
            <a:r>
              <a:rPr lang="en-US" altLang="ja-JP" sz="2800" dirty="0" smtClean="0">
                <a:latin typeface="ＭＳ Ｐゴシック" charset="-128"/>
                <a:ea typeface="ＭＳ Ｐゴシック" charset="-128"/>
              </a:rPr>
              <a:t>10</a:t>
            </a:r>
            <a:r>
              <a:rPr lang="ja-JP" altLang="en-US" sz="2800" dirty="0" smtClean="0">
                <a:latin typeface="ＭＳ Ｐゴシック" charset="-128"/>
                <a:ea typeface="ＭＳ Ｐゴシック" charset="-128"/>
              </a:rPr>
              <a:t>年（行ツ）第</a:t>
            </a:r>
            <a:r>
              <a:rPr lang="en-US" altLang="ja-JP" sz="2800" dirty="0" smtClean="0">
                <a:latin typeface="ＭＳ Ｐゴシック" charset="-128"/>
                <a:ea typeface="ＭＳ Ｐゴシック" charset="-128"/>
              </a:rPr>
              <a:t>19</a:t>
            </a:r>
            <a:r>
              <a:rPr lang="ja-JP" altLang="en-US" sz="2800" dirty="0" smtClean="0">
                <a:latin typeface="ＭＳ Ｐゴシック" charset="-128"/>
                <a:ea typeface="ＭＳ Ｐゴシック" charset="-128"/>
              </a:rPr>
              <a:t>号</a:t>
            </a:r>
            <a:endParaRPr lang="en-US" altLang="ja-JP" sz="2800" dirty="0">
              <a:latin typeface="ＭＳ Ｐゴシック" charset="-128"/>
              <a:ea typeface="ＭＳ Ｐゴシック" charset="-128"/>
            </a:endParaRPr>
          </a:p>
          <a:p>
            <a:pPr marL="0" indent="0" eaLnBrk="1" hangingPunct="1">
              <a:lnSpc>
                <a:spcPts val="1900"/>
              </a:lnSpc>
              <a:buFont typeface="Wingdings" pitchFamily="2" charset="2"/>
              <a:buNone/>
              <a:defRPr/>
            </a:pPr>
            <a:endParaRPr lang="en-US" altLang="ja-JP" sz="28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回虫駆除薬サントニン高含有率ペンタヨモギ</a:t>
            </a:r>
            <a:endParaRPr lang="en-US" altLang="ja-JP" sz="28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　</a:t>
            </a:r>
            <a:r>
              <a:rPr lang="ja-JP" altLang="en-US" sz="2200" dirty="0" smtClean="0">
                <a:latin typeface="ＭＳ Ｐゴシック" charset="-128"/>
                <a:ea typeface="ＭＳ Ｐゴシック" charset="-128"/>
              </a:rPr>
              <a:t>（「ヨモギ属に属する新植物」　公告</a:t>
            </a:r>
            <a:r>
              <a:rPr lang="en-US" altLang="ja-JP" sz="2200" dirty="0" smtClean="0">
                <a:latin typeface="ＭＳ Ｐゴシック" charset="-128"/>
                <a:ea typeface="ＭＳ Ｐゴシック" charset="-128"/>
              </a:rPr>
              <a:t>S58-3646</a:t>
            </a:r>
            <a:r>
              <a:rPr lang="ja-JP" altLang="en-US" sz="2200" dirty="0" smtClean="0">
                <a:latin typeface="ＭＳ Ｐゴシック" charset="-128"/>
                <a:ea typeface="ＭＳ Ｐゴシック" charset="-128"/>
              </a:rPr>
              <a:t>　</a:t>
            </a:r>
            <a:r>
              <a:rPr lang="en-US" altLang="ja-JP" sz="2200" dirty="0" smtClean="0">
                <a:latin typeface="ＭＳ Ｐゴシック" charset="-128"/>
                <a:ea typeface="ＭＳ Ｐゴシック" charset="-128"/>
              </a:rPr>
              <a:t>PAT1281544</a:t>
            </a:r>
            <a:r>
              <a:rPr lang="ja-JP" altLang="en-US" sz="2200" dirty="0" smtClean="0">
                <a:latin typeface="ＭＳ Ｐゴシック" charset="-128"/>
                <a:ea typeface="ＭＳ Ｐゴシック" charset="-128"/>
              </a:rPr>
              <a:t>）</a:t>
            </a:r>
            <a:endParaRPr lang="en-US" altLang="ja-JP" sz="22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子宮角短縮豚</a:t>
            </a:r>
            <a:endParaRPr lang="en-US" altLang="ja-JP" sz="28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　</a:t>
            </a:r>
            <a:r>
              <a:rPr lang="ja-JP" altLang="en-US" sz="2200" dirty="0" smtClean="0">
                <a:latin typeface="ＭＳ Ｐゴシック" charset="-128"/>
                <a:ea typeface="ＭＳ Ｐゴシック" charset="-128"/>
              </a:rPr>
              <a:t>（「子宮角短縮豚及び非外科的豚受精卵の採取方法」　公告</a:t>
            </a:r>
            <a:r>
              <a:rPr lang="en-US" altLang="ja-JP" sz="2200" dirty="0" smtClean="0">
                <a:latin typeface="ＭＳ Ｐゴシック" charset="-128"/>
                <a:ea typeface="ＭＳ Ｐゴシック" charset="-128"/>
              </a:rPr>
              <a:t>S63-27013</a:t>
            </a:r>
            <a:r>
              <a:rPr lang="ja-JP" altLang="en-US" sz="2200" dirty="0" smtClean="0">
                <a:latin typeface="ＭＳ Ｐゴシック" charset="-128"/>
                <a:ea typeface="ＭＳ Ｐゴシック" charset="-128"/>
              </a:rPr>
              <a:t>）</a:t>
            </a:r>
            <a:endParaRPr lang="en-US" altLang="ja-JP" sz="22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白内障ラット</a:t>
            </a:r>
            <a:endParaRPr lang="en-US" altLang="ja-JP" sz="28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　</a:t>
            </a:r>
            <a:r>
              <a:rPr lang="ja-JP" altLang="en-US" sz="2200" dirty="0" smtClean="0">
                <a:latin typeface="ＭＳ Ｐゴシック" charset="-128"/>
                <a:ea typeface="ＭＳ Ｐゴシック" charset="-128"/>
              </a:rPr>
              <a:t>（「遺伝性白内障ラット」　公告</a:t>
            </a:r>
            <a:r>
              <a:rPr lang="en-US" altLang="ja-JP" sz="2200" dirty="0" smtClean="0">
                <a:latin typeface="ＭＳ Ｐゴシック" charset="-128"/>
                <a:ea typeface="ＭＳ Ｐゴシック" charset="-128"/>
              </a:rPr>
              <a:t>H02-62201</a:t>
            </a:r>
            <a:r>
              <a:rPr lang="ja-JP" altLang="en-US" sz="2200" dirty="0" smtClean="0">
                <a:latin typeface="ＭＳ Ｐゴシック" charset="-128"/>
                <a:ea typeface="ＭＳ Ｐゴシック" charset="-128"/>
              </a:rPr>
              <a:t>　</a:t>
            </a:r>
            <a:r>
              <a:rPr lang="en-US" altLang="ja-JP" sz="2200" dirty="0" smtClean="0">
                <a:latin typeface="ＭＳ Ｐゴシック" charset="-128"/>
                <a:ea typeface="ＭＳ Ｐゴシック" charset="-128"/>
              </a:rPr>
              <a:t>PAT1635260</a:t>
            </a:r>
            <a:r>
              <a:rPr lang="ja-JP" altLang="en-US" sz="2200" dirty="0" smtClean="0">
                <a:latin typeface="ＭＳ Ｐゴシック" charset="-128"/>
                <a:ea typeface="ＭＳ Ｐゴシック" charset="-128"/>
              </a:rPr>
              <a:t>）</a:t>
            </a:r>
          </a:p>
          <a:p>
            <a:pPr eaLnBrk="1" hangingPunct="1">
              <a:lnSpc>
                <a:spcPts val="1900"/>
              </a:lnSpc>
              <a:buFontTx/>
              <a:buNone/>
              <a:defRPr/>
            </a:pPr>
            <a:r>
              <a:rPr lang="ja-JP" altLang="en-US" sz="2800" dirty="0" smtClean="0">
                <a:latin typeface="ＭＳ Ｐゴシック" charset="-128"/>
                <a:ea typeface="ＭＳ Ｐゴシック" charset="-128"/>
              </a:rPr>
              <a:t>　</a:t>
            </a:r>
          </a:p>
          <a:p>
            <a:pPr eaLnBrk="1" hangingPunct="1">
              <a:lnSpc>
                <a:spcPts val="1900"/>
              </a:lnSpc>
              <a:buFontTx/>
              <a:buNone/>
              <a:defRPr/>
            </a:pPr>
            <a:r>
              <a:rPr lang="ja-JP" altLang="en-US" sz="2800" dirty="0" smtClean="0">
                <a:latin typeface="ＭＳ Ｐゴシック" charset="-128"/>
                <a:ea typeface="ＭＳ Ｐゴシック" charset="-128"/>
              </a:rPr>
              <a:t>植物品種</a:t>
            </a:r>
          </a:p>
          <a:p>
            <a:pPr eaLnBrk="1" hangingPunct="1">
              <a:lnSpc>
                <a:spcPts val="1900"/>
              </a:lnSpc>
              <a:buFontTx/>
              <a:buNone/>
              <a:defRPr/>
            </a:pPr>
            <a:r>
              <a:rPr lang="ja-JP" altLang="en-US" sz="2800" dirty="0" smtClean="0">
                <a:latin typeface="ＭＳ Ｐゴシック" charset="-128"/>
                <a:ea typeface="ＭＳ Ｐゴシック" charset="-128"/>
              </a:rPr>
              <a:t>育成が反復して行うことができ、親植物と特性等で相違して</a:t>
            </a:r>
            <a:endParaRPr lang="en-US" altLang="ja-JP" sz="2800" dirty="0" smtClean="0">
              <a:latin typeface="ＭＳ Ｐゴシック" charset="-128"/>
              <a:ea typeface="ＭＳ Ｐゴシック" charset="-128"/>
            </a:endParaRPr>
          </a:p>
          <a:p>
            <a:pPr eaLnBrk="1" hangingPunct="1">
              <a:lnSpc>
                <a:spcPts val="1900"/>
              </a:lnSpc>
              <a:buFontTx/>
              <a:buNone/>
              <a:defRPr/>
            </a:pPr>
            <a:r>
              <a:rPr lang="ja-JP" altLang="en-US" sz="2800" dirty="0" smtClean="0">
                <a:latin typeface="ＭＳ Ｐゴシック" charset="-128"/>
                <a:ea typeface="ＭＳ Ｐゴシック" charset="-128"/>
              </a:rPr>
              <a:t>いる創作</a:t>
            </a:r>
          </a:p>
          <a:p>
            <a:pPr eaLnBrk="1" hangingPunct="1">
              <a:lnSpc>
                <a:spcPts val="1900"/>
              </a:lnSpc>
              <a:buFontTx/>
              <a:buNone/>
              <a:defRPr/>
            </a:pPr>
            <a:r>
              <a:rPr lang="ja-JP" altLang="en-US" sz="2800" dirty="0" smtClean="0">
                <a:latin typeface="ＭＳ Ｐゴシック" charset="-128"/>
                <a:ea typeface="ＭＳ Ｐゴシック" charset="-128"/>
              </a:rPr>
              <a:t>　　</a:t>
            </a:r>
          </a:p>
          <a:p>
            <a:pPr eaLnBrk="1" hangingPunct="1">
              <a:lnSpc>
                <a:spcPts val="1900"/>
              </a:lnSpc>
              <a:buFontTx/>
              <a:buNone/>
              <a:defRPr/>
            </a:pPr>
            <a:r>
              <a:rPr lang="ja-JP" altLang="en-US" sz="2800" dirty="0" smtClean="0">
                <a:latin typeface="ＭＳ Ｐゴシック" charset="-128"/>
                <a:ea typeface="ＭＳ Ｐゴシック" charset="-128"/>
              </a:rPr>
              <a:t>種苗法の制定（</a:t>
            </a:r>
            <a:r>
              <a:rPr lang="en-US" altLang="ja-JP" sz="2800" dirty="0" smtClean="0">
                <a:latin typeface="ＭＳ Ｐゴシック" charset="-128"/>
                <a:ea typeface="ＭＳ Ｐゴシック" charset="-128"/>
              </a:rPr>
              <a:t>1978</a:t>
            </a:r>
            <a:r>
              <a:rPr lang="ja-JP" altLang="en-US" sz="2800" dirty="0" smtClean="0">
                <a:latin typeface="ＭＳ Ｐゴシック" charset="-128"/>
                <a:ea typeface="ＭＳ Ｐゴシック" charset="-128"/>
              </a:rPr>
              <a:t>年）　　　　</a:t>
            </a:r>
          </a:p>
        </p:txBody>
      </p:sp>
      <p:sp>
        <p:nvSpPr>
          <p:cNvPr id="82947" name="スライド番号プレースホルダ 3"/>
          <p:cNvSpPr>
            <a:spLocks noGrp="1"/>
          </p:cNvSpPr>
          <p:nvPr>
            <p:ph type="sldNum" sz="quarter" idx="12"/>
          </p:nvPr>
        </p:nvSpPr>
        <p:spPr bwMode="auto">
          <a:noFill/>
          <a:ln>
            <a:miter lim="800000"/>
            <a:headEnd/>
            <a:tailEnd/>
          </a:ln>
        </p:spPr>
        <p:txBody>
          <a:bodyPr/>
          <a:lstStyle/>
          <a:p>
            <a:pPr>
              <a:lnSpc>
                <a:spcPct val="80000"/>
              </a:lnSpc>
            </a:pPr>
            <a:fld id="{7BFE4A34-9F11-4254-9457-C94E5A3BBE66}" type="slidenum">
              <a:rPr lang="en-US" altLang="ja-JP" sz="1200" smtClean="0">
                <a:solidFill>
                  <a:srgbClr val="FFFFFF"/>
                </a:solidFill>
                <a:ea typeface="ＭＳ Ｐゴシック" charset="-128"/>
              </a:rPr>
              <a:pPr>
                <a:lnSpc>
                  <a:spcPct val="80000"/>
                </a:lnSpc>
              </a:pPr>
              <a:t>10</a:t>
            </a:fld>
            <a:endParaRPr lang="en-US" altLang="ja-JP" sz="1200" smtClean="0">
              <a:solidFill>
                <a:srgbClr val="FFFFFF"/>
              </a:solidFill>
              <a:ea typeface="ＭＳ Ｐゴシック" charset="-128"/>
            </a:endParaRPr>
          </a:p>
        </p:txBody>
      </p:sp>
      <p:sp>
        <p:nvSpPr>
          <p:cNvPr id="82948" name="スライド番号プレースホルダー 1"/>
          <p:cNvSpPr txBox="1">
            <a:spLocks/>
          </p:cNvSpPr>
          <p:nvPr/>
        </p:nvSpPr>
        <p:spPr bwMode="auto">
          <a:xfrm>
            <a:off x="9309100" y="6599238"/>
            <a:ext cx="577850" cy="244475"/>
          </a:xfrm>
          <a:prstGeom prst="rect">
            <a:avLst/>
          </a:prstGeom>
          <a:noFill/>
          <a:ln w="9525">
            <a:noFill/>
            <a:miter lim="800000"/>
            <a:headEnd/>
            <a:tailEnd/>
          </a:ln>
        </p:spPr>
        <p:txBody>
          <a:bodyPr anchor="ctr"/>
          <a:lstStyle/>
          <a:p>
            <a:pPr algn="ctr">
              <a:lnSpc>
                <a:spcPct val="80000"/>
              </a:lnSpc>
            </a:pPr>
            <a:fld id="{AA556DCC-B38F-4697-8B47-6241B7856673}" type="slidenum">
              <a:rPr kumimoji="0" lang="en-US" altLang="ja-JP" sz="1200" b="1">
                <a:solidFill>
                  <a:srgbClr val="000000"/>
                </a:solidFill>
              </a:rPr>
              <a:pPr algn="ctr">
                <a:lnSpc>
                  <a:spcPct val="80000"/>
                </a:lnSpc>
              </a:pPr>
              <a:t>10</a:t>
            </a:fld>
            <a:endParaRPr kumimoji="0" lang="en-US" altLang="ja-JP" sz="1200" b="1">
              <a:solidFill>
                <a:srgbClr val="000000"/>
              </a:solidFill>
            </a:endParaRPr>
          </a:p>
        </p:txBody>
      </p:sp>
      <p:sp>
        <p:nvSpPr>
          <p:cNvPr id="82949"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5"/>
          <p:cNvSpPr>
            <a:spLocks noChangeArrowheads="1"/>
          </p:cNvSpPr>
          <p:nvPr/>
        </p:nvSpPr>
        <p:spPr bwMode="auto">
          <a:xfrm>
            <a:off x="488950" y="2060575"/>
            <a:ext cx="5516563" cy="4103688"/>
          </a:xfrm>
          <a:prstGeom prst="roundRect">
            <a:avLst>
              <a:gd name="adj" fmla="val 16667"/>
            </a:avLst>
          </a:prstGeom>
          <a:solidFill>
            <a:srgbClr val="CCFFFF"/>
          </a:solidFill>
          <a:ln w="38100">
            <a:solidFill>
              <a:schemeClr val="accent1"/>
            </a:solidFill>
            <a:round/>
            <a:headEnd/>
            <a:tailEnd/>
          </a:ln>
        </p:spPr>
        <p:txBody>
          <a:bodyPr wrap="none" lIns="95782" tIns="47891" rIns="95782" bIns="47891" anchor="ctr"/>
          <a:lstStyle/>
          <a:p>
            <a:pPr>
              <a:buFont typeface="Wingdings" pitchFamily="2" charset="2"/>
              <a:buNone/>
            </a:pPr>
            <a:r>
              <a:rPr lang="ja-JP" altLang="en-US" sz="2800">
                <a:solidFill>
                  <a:srgbClr val="000000"/>
                </a:solidFill>
              </a:rPr>
              <a:t>遺伝子工学関連発明には、</a:t>
            </a:r>
          </a:p>
          <a:p>
            <a:pPr>
              <a:buFont typeface="Wingdings" pitchFamily="2" charset="2"/>
              <a:buNone/>
            </a:pPr>
            <a:r>
              <a:rPr lang="ja-JP" altLang="en-US" sz="2800">
                <a:solidFill>
                  <a:srgbClr val="000000"/>
                </a:solidFill>
              </a:rPr>
              <a:t>　</a:t>
            </a:r>
            <a:r>
              <a:rPr lang="ja-JP" altLang="en-US" sz="2400">
                <a:solidFill>
                  <a:srgbClr val="000000"/>
                </a:solidFill>
              </a:rPr>
              <a:t>・遺伝子</a:t>
            </a:r>
          </a:p>
          <a:p>
            <a:pPr>
              <a:buFont typeface="Wingdings" pitchFamily="2" charset="2"/>
              <a:buNone/>
            </a:pPr>
            <a:r>
              <a:rPr lang="ja-JP" altLang="en-US" sz="2400">
                <a:solidFill>
                  <a:srgbClr val="000000"/>
                </a:solidFill>
              </a:rPr>
              <a:t>　・ベクター</a:t>
            </a:r>
          </a:p>
          <a:p>
            <a:pPr>
              <a:buFont typeface="Wingdings" pitchFamily="2" charset="2"/>
              <a:buNone/>
            </a:pPr>
            <a:r>
              <a:rPr lang="ja-JP" altLang="en-US" sz="2400">
                <a:solidFill>
                  <a:srgbClr val="000000"/>
                </a:solidFill>
              </a:rPr>
              <a:t>　・形質転換体</a:t>
            </a:r>
          </a:p>
          <a:p>
            <a:pPr>
              <a:buFont typeface="Wingdings" pitchFamily="2" charset="2"/>
              <a:buNone/>
            </a:pPr>
            <a:r>
              <a:rPr lang="ja-JP" altLang="en-US" sz="2400">
                <a:solidFill>
                  <a:srgbClr val="000000"/>
                </a:solidFill>
              </a:rPr>
              <a:t>　・融合細胞</a:t>
            </a:r>
          </a:p>
          <a:p>
            <a:pPr>
              <a:buFont typeface="Wingdings" pitchFamily="2" charset="2"/>
              <a:buNone/>
            </a:pPr>
            <a:r>
              <a:rPr lang="ja-JP" altLang="en-US" sz="2400">
                <a:solidFill>
                  <a:srgbClr val="000000"/>
                </a:solidFill>
              </a:rPr>
              <a:t>　・組換えタンパク質</a:t>
            </a:r>
          </a:p>
          <a:p>
            <a:pPr>
              <a:buFont typeface="Wingdings" pitchFamily="2" charset="2"/>
              <a:buNone/>
            </a:pPr>
            <a:r>
              <a:rPr lang="ja-JP" altLang="en-US" sz="2800">
                <a:solidFill>
                  <a:srgbClr val="000000"/>
                </a:solidFill>
              </a:rPr>
              <a:t>等に関する発明が包含される</a:t>
            </a:r>
            <a:r>
              <a:rPr lang="ja-JP" altLang="en-US" sz="2000">
                <a:solidFill>
                  <a:srgbClr val="000000"/>
                </a:solidFill>
              </a:rPr>
              <a:t>。</a:t>
            </a:r>
          </a:p>
        </p:txBody>
      </p:sp>
      <p:sp>
        <p:nvSpPr>
          <p:cNvPr id="84994" name="Rectangle 2"/>
          <p:cNvSpPr>
            <a:spLocks noGrp="1"/>
          </p:cNvSpPr>
          <p:nvPr>
            <p:ph type="title" idx="4294967295"/>
          </p:nvPr>
        </p:nvSpPr>
        <p:spPr>
          <a:xfrm>
            <a:off x="660400" y="404813"/>
            <a:ext cx="8832850" cy="792162"/>
          </a:xfrm>
        </p:spPr>
        <p:txBody>
          <a:bodyPr/>
          <a:lstStyle/>
          <a:p>
            <a:pPr eaLnBrk="1" hangingPunct="1"/>
            <a:r>
              <a:rPr lang="ja-JP" altLang="en-US" smtClean="0">
                <a:solidFill>
                  <a:schemeClr val="tx1"/>
                </a:solidFill>
                <a:latin typeface="ＭＳ Ｐゴシック" charset="-128"/>
                <a:ea typeface="ＭＳ Ｐゴシック" charset="-128"/>
              </a:rPr>
              <a:t>　遺伝子工学に関する発明</a:t>
            </a:r>
            <a:endParaRPr lang="zh-CN" altLang="en-US" smtClean="0">
              <a:solidFill>
                <a:schemeClr val="tx1"/>
              </a:solidFill>
              <a:latin typeface="ＭＳ Ｐゴシック" charset="-128"/>
              <a:ea typeface="ＭＳ Ｐゴシック" charset="-128"/>
            </a:endParaRPr>
          </a:p>
        </p:txBody>
      </p:sp>
      <p:pic>
        <p:nvPicPr>
          <p:cNvPr id="84995" name="図 5"/>
          <p:cNvPicPr>
            <a:picLocks noChangeAspect="1"/>
          </p:cNvPicPr>
          <p:nvPr/>
        </p:nvPicPr>
        <p:blipFill>
          <a:blip r:embed="rId3"/>
          <a:srcRect/>
          <a:stretch>
            <a:fillRect/>
          </a:stretch>
        </p:blipFill>
        <p:spPr bwMode="auto">
          <a:xfrm rot="921437">
            <a:off x="7427913" y="4022725"/>
            <a:ext cx="1878012" cy="2633663"/>
          </a:xfrm>
          <a:prstGeom prst="rect">
            <a:avLst/>
          </a:prstGeom>
          <a:noFill/>
          <a:ln w="9525">
            <a:noFill/>
            <a:miter lim="800000"/>
            <a:headEnd/>
            <a:tailEnd/>
          </a:ln>
        </p:spPr>
      </p:pic>
      <p:pic>
        <p:nvPicPr>
          <p:cNvPr id="7" name="図 6"/>
          <p:cNvPicPr>
            <a:picLocks noChangeAspect="1"/>
          </p:cNvPicPr>
          <p:nvPr/>
        </p:nvPicPr>
        <p:blipFill>
          <a:blip r:embed="rId4">
            <a:duotone>
              <a:prstClr val="black"/>
              <a:schemeClr val="accent2">
                <a:tint val="45000"/>
                <a:satMod val="400000"/>
              </a:schemeClr>
            </a:duotone>
            <a:extLst>
              <a:ext uri="{BEBA8EAE-BF5A-486C-A8C5-ECC9F3942E4B}"/>
            </a:extLst>
          </a:blip>
          <a:stretch>
            <a:fillRect/>
          </a:stretch>
        </p:blipFill>
        <p:spPr>
          <a:xfrm rot="20999300">
            <a:off x="6458685" y="1711494"/>
            <a:ext cx="2172486" cy="3045541"/>
          </a:xfrm>
          <a:prstGeom prst="rect">
            <a:avLst/>
          </a:prstGeom>
        </p:spPr>
      </p:pic>
      <p:sp>
        <p:nvSpPr>
          <p:cNvPr id="84997" name="スライド番号プレースホルダー 1"/>
          <p:cNvSpPr txBox="1">
            <a:spLocks/>
          </p:cNvSpPr>
          <p:nvPr/>
        </p:nvSpPr>
        <p:spPr bwMode="auto">
          <a:xfrm>
            <a:off x="9309100" y="6599238"/>
            <a:ext cx="577850" cy="244475"/>
          </a:xfrm>
          <a:prstGeom prst="rect">
            <a:avLst/>
          </a:prstGeom>
          <a:noFill/>
          <a:ln w="9525">
            <a:noFill/>
            <a:miter lim="800000"/>
            <a:headEnd/>
            <a:tailEnd/>
          </a:ln>
        </p:spPr>
        <p:txBody>
          <a:bodyPr anchor="ctr"/>
          <a:lstStyle/>
          <a:p>
            <a:pPr algn="ctr">
              <a:lnSpc>
                <a:spcPct val="80000"/>
              </a:lnSpc>
            </a:pPr>
            <a:fld id="{50A242DA-A51F-403B-B28F-54D604032A13}" type="slidenum">
              <a:rPr kumimoji="0" lang="en-US" altLang="ja-JP" sz="1200" b="1">
                <a:solidFill>
                  <a:srgbClr val="000000"/>
                </a:solidFill>
              </a:rPr>
              <a:pPr algn="ctr">
                <a:lnSpc>
                  <a:spcPct val="80000"/>
                </a:lnSpc>
              </a:pPr>
              <a:t>11</a:t>
            </a:fld>
            <a:endParaRPr kumimoji="0" lang="en-US" altLang="ja-JP" sz="1200" b="1">
              <a:solidFill>
                <a:srgbClr val="000000"/>
              </a:solidFill>
            </a:endParaRPr>
          </a:p>
        </p:txBody>
      </p:sp>
      <p:sp>
        <p:nvSpPr>
          <p:cNvPr id="84998"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2"/>
          <p:cNvGrpSpPr>
            <a:grpSpLocks/>
          </p:cNvGrpSpPr>
          <p:nvPr/>
        </p:nvGrpSpPr>
        <p:grpSpPr bwMode="auto">
          <a:xfrm>
            <a:off x="0" y="1844675"/>
            <a:ext cx="9831388" cy="4725988"/>
            <a:chOff x="203" y="1310"/>
            <a:chExt cx="4648" cy="2338"/>
          </a:xfrm>
        </p:grpSpPr>
        <p:sp>
          <p:nvSpPr>
            <p:cNvPr id="87048" name="Oval 3"/>
            <p:cNvSpPr>
              <a:spLocks noChangeArrowheads="1"/>
            </p:cNvSpPr>
            <p:nvPr/>
          </p:nvSpPr>
          <p:spPr bwMode="gray">
            <a:xfrm>
              <a:off x="1347" y="2813"/>
              <a:ext cx="3504" cy="835"/>
            </a:xfrm>
            <a:prstGeom prst="ellipse">
              <a:avLst/>
            </a:prstGeom>
            <a:gradFill rotWithShape="1">
              <a:gsLst>
                <a:gs pos="0">
                  <a:schemeClr val="bg2"/>
                </a:gs>
                <a:gs pos="100000">
                  <a:srgbClr val="EEEDFD"/>
                </a:gs>
              </a:gsLst>
              <a:lin ang="2700000" scaled="1"/>
            </a:gradFill>
            <a:ln w="9525">
              <a:noFill/>
              <a:round/>
              <a:headEnd/>
              <a:tailEnd/>
            </a:ln>
          </p:spPr>
          <p:txBody>
            <a:bodyPr vert="eaVert" wrap="none" lIns="92075" tIns="46038" rIns="92075" bIns="46038" anchor="ctr"/>
            <a:lstStyle/>
            <a:p>
              <a:endParaRPr lang="ja-JP" altLang="en-US"/>
            </a:p>
          </p:txBody>
        </p:sp>
        <p:sp>
          <p:nvSpPr>
            <p:cNvPr id="87049" name="Oval 4"/>
            <p:cNvSpPr>
              <a:spLocks noChangeArrowheads="1"/>
            </p:cNvSpPr>
            <p:nvPr/>
          </p:nvSpPr>
          <p:spPr bwMode="gray">
            <a:xfrm rot="-998297">
              <a:off x="890" y="1482"/>
              <a:ext cx="3630" cy="1900"/>
            </a:xfrm>
            <a:prstGeom prst="ellipse">
              <a:avLst/>
            </a:prstGeom>
            <a:gradFill rotWithShape="0">
              <a:gsLst>
                <a:gs pos="0">
                  <a:srgbClr val="808080"/>
                </a:gs>
                <a:gs pos="50000">
                  <a:srgbClr val="AEAEAE"/>
                </a:gs>
                <a:gs pos="100000">
                  <a:srgbClr val="808080"/>
                </a:gs>
              </a:gsLst>
              <a:lin ang="0" scaled="1"/>
            </a:gradFill>
            <a:ln w="9525">
              <a:noFill/>
              <a:round/>
              <a:headEnd/>
              <a:tailEnd/>
            </a:ln>
          </p:spPr>
          <p:txBody>
            <a:bodyPr wrap="none" anchor="ctr"/>
            <a:lstStyle/>
            <a:p>
              <a:endParaRPr lang="ja-JP" altLang="en-US"/>
            </a:p>
          </p:txBody>
        </p:sp>
        <p:sp>
          <p:nvSpPr>
            <p:cNvPr id="87050" name="Oval 5"/>
            <p:cNvSpPr>
              <a:spLocks noChangeArrowheads="1"/>
            </p:cNvSpPr>
            <p:nvPr/>
          </p:nvSpPr>
          <p:spPr bwMode="gray">
            <a:xfrm rot="-998297">
              <a:off x="926" y="1380"/>
              <a:ext cx="3504" cy="1841"/>
            </a:xfrm>
            <a:prstGeom prst="ellipse">
              <a:avLst/>
            </a:prstGeom>
            <a:gradFill rotWithShape="1">
              <a:gsLst>
                <a:gs pos="0">
                  <a:srgbClr val="2791BB"/>
                </a:gs>
                <a:gs pos="100000">
                  <a:srgbClr val="000000"/>
                </a:gs>
              </a:gsLst>
              <a:lin ang="2700000" scaled="1"/>
            </a:gradFill>
            <a:ln w="9525">
              <a:noFill/>
              <a:round/>
              <a:headEnd/>
              <a:tailEnd/>
            </a:ln>
          </p:spPr>
          <p:txBody>
            <a:bodyPr wrap="none" anchor="ctr"/>
            <a:lstStyle/>
            <a:p>
              <a:endParaRPr lang="ja-JP" altLang="en-US"/>
            </a:p>
          </p:txBody>
        </p:sp>
        <p:sp>
          <p:nvSpPr>
            <p:cNvPr id="108550" name="Arc 6"/>
            <p:cNvSpPr>
              <a:spLocks/>
            </p:cNvSpPr>
            <p:nvPr/>
          </p:nvSpPr>
          <p:spPr bwMode="gray">
            <a:xfrm rot="-998297">
              <a:off x="2599" y="1310"/>
              <a:ext cx="1795" cy="1239"/>
            </a:xfrm>
            <a:custGeom>
              <a:avLst/>
              <a:gdLst>
                <a:gd name="T0" fmla="*/ 91 w 21600"/>
                <a:gd name="T1" fmla="*/ 0 h 29046"/>
                <a:gd name="T2" fmla="*/ 124 w 21600"/>
                <a:gd name="T3" fmla="*/ 53 h 29046"/>
                <a:gd name="T4" fmla="*/ 0 w 21600"/>
                <a:gd name="T5" fmla="*/ 31 h 29046"/>
                <a:gd name="T6" fmla="*/ 0 60000 65536"/>
                <a:gd name="T7" fmla="*/ 0 60000 65536"/>
                <a:gd name="T8" fmla="*/ 0 60000 65536"/>
              </a:gdLst>
              <a:ahLst/>
              <a:cxnLst>
                <a:cxn ang="T6">
                  <a:pos x="T0" y="T1"/>
                </a:cxn>
                <a:cxn ang="T7">
                  <a:pos x="T2" y="T3"/>
                </a:cxn>
                <a:cxn ang="T8">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lnTo>
                    <a:pt x="13190" y="-1"/>
                  </a:lnTo>
                  <a:close/>
                </a:path>
              </a:pathLst>
            </a:custGeom>
            <a:solidFill>
              <a:srgbClr val="E4BEBE"/>
            </a:solidFill>
            <a:ln w="10000" cap="flat" cmpd="sng">
              <a:solidFill>
                <a:srgbClr val="C32D2E"/>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dirty="0">
                <a:latin typeface="ＭＳ Ｐゴシック" pitchFamily="50" charset="-128"/>
                <a:ea typeface="ＭＳ Ｐゴシック" pitchFamily="50" charset="-128"/>
              </a:endParaRPr>
            </a:p>
          </p:txBody>
        </p:sp>
        <p:sp>
          <p:nvSpPr>
            <p:cNvPr id="108551" name="Arc 7"/>
            <p:cNvSpPr>
              <a:spLocks/>
            </p:cNvSpPr>
            <p:nvPr/>
          </p:nvSpPr>
          <p:spPr bwMode="gray">
            <a:xfrm rot="20601703" flipH="1">
              <a:off x="1080" y="2491"/>
              <a:ext cx="2068" cy="930"/>
            </a:xfrm>
            <a:custGeom>
              <a:avLst/>
              <a:gdLst>
                <a:gd name="T0" fmla="*/ 170 w 25114"/>
                <a:gd name="T1" fmla="*/ 5 h 21600"/>
                <a:gd name="T2" fmla="*/ 0 w 25114"/>
                <a:gd name="T3" fmla="*/ 39 h 21600"/>
                <a:gd name="T4" fmla="*/ 25 w 25114"/>
                <a:gd name="T5" fmla="*/ 0 h 21600"/>
                <a:gd name="T6" fmla="*/ 0 60000 65536"/>
                <a:gd name="T7" fmla="*/ 0 60000 65536"/>
                <a:gd name="T8" fmla="*/ 0 60000 65536"/>
              </a:gdLst>
              <a:ahLst/>
              <a:cxnLst>
                <a:cxn ang="T6">
                  <a:pos x="T0" y="T1"/>
                </a:cxn>
                <a:cxn ang="T7">
                  <a:pos x="T2" y="T3"/>
                </a:cxn>
                <a:cxn ang="T8">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lnTo>
                    <a:pt x="25114" y="2497"/>
                  </a:lnTo>
                  <a:close/>
                </a:path>
              </a:pathLst>
            </a:custGeom>
            <a:solidFill>
              <a:schemeClr val="accent2"/>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SimSun" pitchFamily="2" charset="-122"/>
              </a:endParaRPr>
            </a:p>
          </p:txBody>
        </p:sp>
        <p:sp>
          <p:nvSpPr>
            <p:cNvPr id="108552" name="Arc 8"/>
            <p:cNvSpPr>
              <a:spLocks/>
            </p:cNvSpPr>
            <p:nvPr/>
          </p:nvSpPr>
          <p:spPr bwMode="gray">
            <a:xfrm rot="-998297">
              <a:off x="1715" y="1339"/>
              <a:ext cx="2034" cy="893"/>
            </a:xfrm>
            <a:custGeom>
              <a:avLst/>
              <a:gdLst>
                <a:gd name="T0" fmla="*/ 0 w 24549"/>
                <a:gd name="T1" fmla="*/ 0 h 21600"/>
                <a:gd name="T2" fmla="*/ 14 w 24549"/>
                <a:gd name="T3" fmla="*/ 0 h 21600"/>
                <a:gd name="T4" fmla="*/ 6 w 24549"/>
                <a:gd name="T5" fmla="*/ 2 h 21600"/>
                <a:gd name="T6" fmla="*/ 0 60000 65536"/>
                <a:gd name="T7" fmla="*/ 0 60000 65536"/>
                <a:gd name="T8" fmla="*/ 0 60000 65536"/>
                <a:gd name="T9" fmla="*/ 0 w 24549"/>
                <a:gd name="T10" fmla="*/ 0 h 21600"/>
                <a:gd name="T11" fmla="*/ 24549 w 24549"/>
                <a:gd name="T12" fmla="*/ 21600 h 21600"/>
              </a:gdLst>
              <a:ahLst/>
              <a:cxnLst>
                <a:cxn ang="T6">
                  <a:pos x="T0" y="T1"/>
                </a:cxn>
                <a:cxn ang="T7">
                  <a:pos x="T2" y="T3"/>
                </a:cxn>
                <a:cxn ang="T8">
                  <a:pos x="T4" y="T5"/>
                </a:cxn>
              </a:cxnLst>
              <a:rect l="T9" t="T10" r="T11" b="T12"/>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lnTo>
                    <a:pt x="0" y="2373"/>
                  </a:lnTo>
                  <a:close/>
                </a:path>
              </a:pathLst>
            </a:custGeom>
            <a:solidFill>
              <a:srgbClr val="FFDFBC"/>
            </a:solidFill>
            <a:ln w="10000" cap="flat" cmpd="sng">
              <a:solidFill>
                <a:schemeClr val="accent2"/>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SimSun" pitchFamily="2" charset="-122"/>
              </a:endParaRPr>
            </a:p>
          </p:txBody>
        </p:sp>
        <p:sp>
          <p:nvSpPr>
            <p:cNvPr id="108553" name="Arc 9"/>
            <p:cNvSpPr>
              <a:spLocks/>
            </p:cNvSpPr>
            <p:nvPr/>
          </p:nvSpPr>
          <p:spPr bwMode="gray">
            <a:xfrm rot="20601703" flipH="1">
              <a:off x="864" y="1713"/>
              <a:ext cx="1796" cy="1302"/>
            </a:xfrm>
            <a:custGeom>
              <a:avLst/>
              <a:gdLst>
                <a:gd name="T0" fmla="*/ 5 w 21600"/>
                <a:gd name="T1" fmla="*/ 0 h 30468"/>
                <a:gd name="T2" fmla="*/ 11 w 21600"/>
                <a:gd name="T3" fmla="*/ 2 h 30468"/>
                <a:gd name="T4" fmla="*/ 0 w 21600"/>
                <a:gd name="T5" fmla="*/ 2 h 30468"/>
                <a:gd name="T6" fmla="*/ 0 60000 65536"/>
                <a:gd name="T7" fmla="*/ 0 60000 65536"/>
                <a:gd name="T8" fmla="*/ 0 60000 65536"/>
                <a:gd name="T9" fmla="*/ 0 w 21600"/>
                <a:gd name="T10" fmla="*/ 0 h 30468"/>
                <a:gd name="T11" fmla="*/ 21600 w 21600"/>
                <a:gd name="T12" fmla="*/ 30468 h 30468"/>
              </a:gdLst>
              <a:ahLst/>
              <a:cxnLst>
                <a:cxn ang="T6">
                  <a:pos x="T0" y="T1"/>
                </a:cxn>
                <a:cxn ang="T7">
                  <a:pos x="T2" y="T3"/>
                </a:cxn>
                <a:cxn ang="T8">
                  <a:pos x="T4" y="T5"/>
                </a:cxn>
              </a:cxnLst>
              <a:rect l="T9" t="T10" r="T11" b="T12"/>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lnTo>
                    <a:pt x="8291" y="0"/>
                  </a:lnTo>
                  <a:close/>
                </a:path>
              </a:pathLst>
            </a:custGeom>
            <a:solidFill>
              <a:srgbClr val="7EC3D4"/>
            </a:solidFill>
            <a:ln w="10000" cap="flat" cmpd="sng">
              <a:solidFill>
                <a:schemeClr val="accent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SimSun" pitchFamily="2" charset="-122"/>
              </a:endParaRPr>
            </a:p>
          </p:txBody>
        </p:sp>
        <p:sp>
          <p:nvSpPr>
            <p:cNvPr id="108554" name="Freeform 10"/>
            <p:cNvSpPr>
              <a:spLocks/>
            </p:cNvSpPr>
            <p:nvPr/>
          </p:nvSpPr>
          <p:spPr bwMode="gray">
            <a:xfrm>
              <a:off x="3442" y="2282"/>
              <a:ext cx="1105" cy="183"/>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 name="T12" fmla="*/ 0 60000 65536"/>
                <a:gd name="T13" fmla="*/ 0 60000 65536"/>
                <a:gd name="T14" fmla="*/ 0 60000 65536"/>
                <a:gd name="T15" fmla="*/ 0 60000 65536"/>
                <a:gd name="T16" fmla="*/ 0 60000 65536"/>
                <a:gd name="T17" fmla="*/ 0 60000 65536"/>
                <a:gd name="T18" fmla="*/ 0 w 1105"/>
                <a:gd name="T19" fmla="*/ 0 h 1120"/>
                <a:gd name="T20" fmla="*/ 1105 w 1105"/>
                <a:gd name="T21" fmla="*/ 1120 h 1120"/>
              </a:gdLst>
              <a:ahLst/>
              <a:cxnLst>
                <a:cxn ang="T12">
                  <a:pos x="T0" y="T1"/>
                </a:cxn>
                <a:cxn ang="T13">
                  <a:pos x="T2" y="T3"/>
                </a:cxn>
                <a:cxn ang="T14">
                  <a:pos x="T4" y="T5"/>
                </a:cxn>
                <a:cxn ang="T15">
                  <a:pos x="T6" y="T7"/>
                </a:cxn>
                <a:cxn ang="T16">
                  <a:pos x="T8" y="T9"/>
                </a:cxn>
                <a:cxn ang="T17">
                  <a:pos x="T10" y="T11"/>
                </a:cxn>
              </a:cxnLst>
              <a:rect l="T18" t="T19" r="T20" b="T21"/>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solidFill>
              <a:srgbClr val="FFCCFF"/>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a:spAutoFit/>
            </a:bodyPr>
            <a:lstStyle/>
            <a:p>
              <a:pPr>
                <a:defRPr/>
              </a:pPr>
              <a:endParaRPr lang="ja-JP" altLang="en-US">
                <a:ea typeface="SimSun" pitchFamily="2" charset="-122"/>
              </a:endParaRPr>
            </a:p>
          </p:txBody>
        </p:sp>
        <p:sp>
          <p:nvSpPr>
            <p:cNvPr id="108555" name="Arc 11"/>
            <p:cNvSpPr>
              <a:spLocks/>
            </p:cNvSpPr>
            <p:nvPr/>
          </p:nvSpPr>
          <p:spPr bwMode="gray">
            <a:xfrm rot="-1060795">
              <a:off x="2840" y="1897"/>
              <a:ext cx="1719" cy="1171"/>
            </a:xfrm>
            <a:custGeom>
              <a:avLst/>
              <a:gdLst>
                <a:gd name="T0" fmla="*/ 16 w 18016"/>
                <a:gd name="T1" fmla="*/ 2 h 21282"/>
                <a:gd name="T2" fmla="*/ 3 w 18016"/>
                <a:gd name="T3" fmla="*/ 4 h 21282"/>
                <a:gd name="T4" fmla="*/ 0 w 18016"/>
                <a:gd name="T5" fmla="*/ 0 h 21282"/>
                <a:gd name="T6" fmla="*/ 0 60000 65536"/>
                <a:gd name="T7" fmla="*/ 0 60000 65536"/>
                <a:gd name="T8" fmla="*/ 0 60000 65536"/>
                <a:gd name="T9" fmla="*/ 0 w 18016"/>
                <a:gd name="T10" fmla="*/ 0 h 21282"/>
                <a:gd name="T11" fmla="*/ 18016 w 18016"/>
                <a:gd name="T12" fmla="*/ 21282 h 21282"/>
              </a:gdLst>
              <a:ahLst/>
              <a:cxnLst>
                <a:cxn ang="T6">
                  <a:pos x="T0" y="T1"/>
                </a:cxn>
                <a:cxn ang="T7">
                  <a:pos x="T2" y="T3"/>
                </a:cxn>
                <a:cxn ang="T8">
                  <a:pos x="T4" y="T5"/>
                </a:cxn>
              </a:cxnLst>
              <a:rect l="T9" t="T10" r="T11" b="T12"/>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lnTo>
                    <a:pt x="18016" y="11915"/>
                  </a:lnTo>
                  <a:close/>
                </a:path>
              </a:pathLst>
            </a:custGeom>
            <a:solidFill>
              <a:srgbClr val="E17B7C"/>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wrap="none" anchor="ctr"/>
            <a:lstStyle/>
            <a:p>
              <a:pPr>
                <a:defRPr/>
              </a:pPr>
              <a:endParaRPr lang="ja-JP" altLang="en-US">
                <a:ea typeface="SimSun" pitchFamily="2" charset="-122"/>
              </a:endParaRPr>
            </a:p>
          </p:txBody>
        </p:sp>
        <p:sp>
          <p:nvSpPr>
            <p:cNvPr id="108556" name="Freeform 12"/>
            <p:cNvSpPr>
              <a:spLocks/>
            </p:cNvSpPr>
            <p:nvPr/>
          </p:nvSpPr>
          <p:spPr bwMode="gray">
            <a:xfrm>
              <a:off x="2819" y="2496"/>
              <a:ext cx="648" cy="183"/>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 name="T10" fmla="*/ 0 60000 65536"/>
                <a:gd name="T11" fmla="*/ 0 60000 65536"/>
                <a:gd name="T12" fmla="*/ 0 60000 65536"/>
                <a:gd name="T13" fmla="*/ 0 60000 65536"/>
                <a:gd name="T14" fmla="*/ 0 60000 65536"/>
                <a:gd name="T15" fmla="*/ 0 w 648"/>
                <a:gd name="T16" fmla="*/ 0 h 928"/>
                <a:gd name="T17" fmla="*/ 648 w 648"/>
                <a:gd name="T18" fmla="*/ 928 h 928"/>
              </a:gdLst>
              <a:ahLst/>
              <a:cxnLst>
                <a:cxn ang="T10">
                  <a:pos x="T0" y="T1"/>
                </a:cxn>
                <a:cxn ang="T11">
                  <a:pos x="T2" y="T3"/>
                </a:cxn>
                <a:cxn ang="T12">
                  <a:pos x="T4" y="T5"/>
                </a:cxn>
                <a:cxn ang="T13">
                  <a:pos x="T6" y="T7"/>
                </a:cxn>
                <a:cxn ang="T14">
                  <a:pos x="T8" y="T9"/>
                </a:cxn>
              </a:cxnLst>
              <a:rect l="T15" t="T16" r="T17" b="T18"/>
              <a:pathLst>
                <a:path w="648" h="928">
                  <a:moveTo>
                    <a:pt x="648" y="632"/>
                  </a:moveTo>
                  <a:lnTo>
                    <a:pt x="648" y="928"/>
                  </a:lnTo>
                  <a:lnTo>
                    <a:pt x="0" y="64"/>
                  </a:lnTo>
                  <a:lnTo>
                    <a:pt x="96" y="0"/>
                  </a:lnTo>
                  <a:lnTo>
                    <a:pt x="648" y="632"/>
                  </a:lnTo>
                  <a:close/>
                </a:path>
              </a:pathLst>
            </a:custGeom>
            <a:solidFill>
              <a:srgbClr val="F5D3D3"/>
            </a:solidFill>
            <a:ln w="47625" cap="flat" cmpd="dbl">
              <a:solidFill>
                <a:schemeClr val="bg1"/>
              </a:solidFill>
              <a:prstDash val="solid"/>
              <a:round/>
              <a:headEnd/>
              <a:tailEnd/>
            </a:ln>
            <a:effectLst>
              <a:outerShdw blurRad="38100" dist="30000" dir="5400000" rotWithShape="0">
                <a:srgbClr val="000000">
                  <a:alpha val="45000"/>
                </a:srgbClr>
              </a:outerShdw>
            </a:effectLst>
          </p:spPr>
          <p:txBody>
            <a:bodyPr>
              <a:spAutoFit/>
            </a:bodyPr>
            <a:lstStyle/>
            <a:p>
              <a:pPr>
                <a:defRPr/>
              </a:pPr>
              <a:endParaRPr lang="ja-JP" altLang="en-US">
                <a:ea typeface="SimSun" pitchFamily="2" charset="-122"/>
              </a:endParaRPr>
            </a:p>
          </p:txBody>
        </p:sp>
        <p:sp>
          <p:nvSpPr>
            <p:cNvPr id="87058" name="Oval 13"/>
            <p:cNvSpPr>
              <a:spLocks noChangeArrowheads="1"/>
            </p:cNvSpPr>
            <p:nvPr/>
          </p:nvSpPr>
          <p:spPr bwMode="gray">
            <a:xfrm rot="-998297">
              <a:off x="1846" y="1830"/>
              <a:ext cx="1698" cy="844"/>
            </a:xfrm>
            <a:prstGeom prst="ellipse">
              <a:avLst/>
            </a:prstGeom>
            <a:gradFill rotWithShape="0">
              <a:gsLst>
                <a:gs pos="0">
                  <a:srgbClr val="DDDDDD"/>
                </a:gs>
                <a:gs pos="50000">
                  <a:srgbClr val="F7F7F7"/>
                </a:gs>
                <a:gs pos="100000">
                  <a:srgbClr val="DDDDDD"/>
                </a:gs>
              </a:gsLst>
              <a:lin ang="0" scaled="1"/>
            </a:gradFill>
            <a:ln w="9525">
              <a:noFill/>
              <a:round/>
              <a:headEnd/>
              <a:tailEnd/>
            </a:ln>
          </p:spPr>
          <p:txBody>
            <a:bodyPr wrap="none" anchor="ctr"/>
            <a:lstStyle/>
            <a:p>
              <a:endParaRPr lang="ja-JP" altLang="en-US"/>
            </a:p>
          </p:txBody>
        </p:sp>
        <p:sp>
          <p:nvSpPr>
            <p:cNvPr id="87059" name="Text Box 14"/>
            <p:cNvSpPr txBox="1">
              <a:spLocks noChangeArrowheads="1"/>
            </p:cNvSpPr>
            <p:nvPr/>
          </p:nvSpPr>
          <p:spPr bwMode="gray">
            <a:xfrm>
              <a:off x="203" y="2092"/>
              <a:ext cx="2598" cy="939"/>
            </a:xfrm>
            <a:prstGeom prst="rect">
              <a:avLst/>
            </a:prstGeom>
            <a:noFill/>
            <a:ln w="9525">
              <a:noFill/>
              <a:miter lim="800000"/>
              <a:headEnd/>
              <a:tailEnd/>
            </a:ln>
          </p:spPr>
          <p:txBody>
            <a:bodyPr lIns="95782" tIns="47891" rIns="95782" bIns="47891">
              <a:spAutoFit/>
            </a:bodyPr>
            <a:lstStyle/>
            <a:p>
              <a:pPr algn="ctr" defTabSz="957263"/>
              <a:r>
                <a:rPr lang="ja-JP" altLang="en-US" sz="2000" b="1">
                  <a:latin typeface="Tahoma" pitchFamily="34" charset="0"/>
                </a:rPr>
                <a:t>権利行使</a:t>
              </a:r>
            </a:p>
            <a:p>
              <a:pPr algn="ctr" defTabSz="957263"/>
              <a:r>
                <a:rPr lang="ja-JP" altLang="en-US" sz="2000" b="1">
                  <a:latin typeface="Tahoma" pitchFamily="34" charset="0"/>
                </a:rPr>
                <a:t>における問題</a:t>
              </a:r>
            </a:p>
            <a:p>
              <a:pPr algn="ctr" defTabSz="957263"/>
              <a:r>
                <a:rPr lang="ja-JP" altLang="en-US" sz="2000" b="1">
                  <a:latin typeface="Tahoma" pitchFamily="34" charset="0"/>
                </a:rPr>
                <a:t>（厚生労働省</a:t>
              </a:r>
            </a:p>
            <a:p>
              <a:pPr algn="ctr" defTabSz="957263"/>
              <a:r>
                <a:rPr lang="ja-JP" altLang="en-US" sz="2000" b="1">
                  <a:latin typeface="Tahoma" pitchFamily="34" charset="0"/>
                </a:rPr>
                <a:t>の認可等）</a:t>
              </a:r>
              <a:endParaRPr lang="en-US" altLang="ja-JP" sz="2000" b="1">
                <a:latin typeface="Tahoma" pitchFamily="34" charset="0"/>
              </a:endParaRPr>
            </a:p>
            <a:p>
              <a:pPr algn="ctr" defTabSz="957263"/>
              <a:endParaRPr lang="en-US" altLang="ja-JP">
                <a:solidFill>
                  <a:schemeClr val="bg1"/>
                </a:solidFill>
                <a:latin typeface="Tahoma" pitchFamily="34" charset="0"/>
              </a:endParaRPr>
            </a:p>
            <a:p>
              <a:pPr algn="ctr" defTabSz="957263" eaLnBrk="0" hangingPunct="0"/>
              <a:endParaRPr kumimoji="0" lang="zh-CN" altLang="en-US" sz="1900" b="1">
                <a:solidFill>
                  <a:schemeClr val="bg1"/>
                </a:solidFill>
                <a:latin typeface="Verdana" pitchFamily="34" charset="0"/>
                <a:ea typeface="SimSun" pitchFamily="2" charset="-122"/>
              </a:endParaRPr>
            </a:p>
          </p:txBody>
        </p:sp>
        <p:sp>
          <p:nvSpPr>
            <p:cNvPr id="87060" name="Text Box 15"/>
            <p:cNvSpPr txBox="1">
              <a:spLocks noChangeArrowheads="1"/>
            </p:cNvSpPr>
            <p:nvPr/>
          </p:nvSpPr>
          <p:spPr bwMode="gray">
            <a:xfrm>
              <a:off x="1904" y="1476"/>
              <a:ext cx="1525" cy="345"/>
            </a:xfrm>
            <a:prstGeom prst="rect">
              <a:avLst/>
            </a:prstGeom>
            <a:noFill/>
            <a:ln w="9525">
              <a:noFill/>
              <a:miter lim="800000"/>
              <a:headEnd/>
              <a:tailEnd/>
            </a:ln>
          </p:spPr>
          <p:txBody>
            <a:bodyPr lIns="95782" tIns="47891" rIns="95782" bIns="47891">
              <a:spAutoFit/>
            </a:bodyPr>
            <a:lstStyle/>
            <a:p>
              <a:pPr algn="ctr" defTabSz="957263"/>
              <a:r>
                <a:rPr lang="ja-JP" altLang="en-US" sz="2000" b="1">
                  <a:latin typeface="Tahoma" pitchFamily="34" charset="0"/>
                </a:rPr>
                <a:t>１件の特許の重み</a:t>
              </a:r>
              <a:endParaRPr lang="en-US" altLang="ja-JP" sz="2000" b="1">
                <a:latin typeface="Tahoma" pitchFamily="34" charset="0"/>
              </a:endParaRPr>
            </a:p>
            <a:p>
              <a:pPr algn="ctr" defTabSz="957263"/>
              <a:endParaRPr kumimoji="0" lang="zh-CN" altLang="en-US" sz="1900" b="1">
                <a:solidFill>
                  <a:srgbClr val="FFFFFF"/>
                </a:solidFill>
                <a:latin typeface="Verdana" pitchFamily="34" charset="0"/>
                <a:ea typeface="SimSun" pitchFamily="2" charset="-122"/>
              </a:endParaRPr>
            </a:p>
          </p:txBody>
        </p:sp>
        <p:sp>
          <p:nvSpPr>
            <p:cNvPr id="87061" name="Text Box 16"/>
            <p:cNvSpPr txBox="1">
              <a:spLocks noChangeArrowheads="1"/>
            </p:cNvSpPr>
            <p:nvPr/>
          </p:nvSpPr>
          <p:spPr bwMode="gray">
            <a:xfrm>
              <a:off x="3770" y="1677"/>
              <a:ext cx="91" cy="192"/>
            </a:xfrm>
            <a:prstGeom prst="rect">
              <a:avLst/>
            </a:prstGeom>
            <a:noFill/>
            <a:ln w="9525">
              <a:noFill/>
              <a:miter lim="800000"/>
              <a:headEnd/>
              <a:tailEnd/>
            </a:ln>
          </p:spPr>
          <p:txBody>
            <a:bodyPr wrap="none" lIns="95782" tIns="47891" rIns="95782" bIns="47891">
              <a:spAutoFit/>
            </a:bodyPr>
            <a:lstStyle/>
            <a:p>
              <a:pPr algn="ctr" defTabSz="957263"/>
              <a:endParaRPr kumimoji="0" lang="zh-CN" altLang="en-US" sz="1900" b="1">
                <a:solidFill>
                  <a:schemeClr val="bg1"/>
                </a:solidFill>
                <a:latin typeface="Verdana" pitchFamily="34" charset="0"/>
                <a:ea typeface="SimSun" pitchFamily="2" charset="-122"/>
              </a:endParaRPr>
            </a:p>
          </p:txBody>
        </p:sp>
        <p:sp>
          <p:nvSpPr>
            <p:cNvPr id="87062" name="Text Box 17"/>
            <p:cNvSpPr txBox="1">
              <a:spLocks noChangeArrowheads="1"/>
            </p:cNvSpPr>
            <p:nvPr/>
          </p:nvSpPr>
          <p:spPr bwMode="gray">
            <a:xfrm>
              <a:off x="3341" y="2450"/>
              <a:ext cx="567" cy="200"/>
            </a:xfrm>
            <a:prstGeom prst="rect">
              <a:avLst/>
            </a:prstGeom>
            <a:noFill/>
            <a:ln w="9525">
              <a:noFill/>
              <a:miter lim="800000"/>
              <a:headEnd/>
              <a:tailEnd/>
            </a:ln>
          </p:spPr>
          <p:txBody>
            <a:bodyPr lIns="95782" tIns="47891" rIns="95782" bIns="47891">
              <a:spAutoFit/>
            </a:bodyPr>
            <a:lstStyle/>
            <a:p>
              <a:pPr defTabSz="957263"/>
              <a:endParaRPr kumimoji="0" lang="zh-CN" altLang="en-US" sz="2000" b="1">
                <a:solidFill>
                  <a:schemeClr val="bg1"/>
                </a:solidFill>
                <a:latin typeface="Verdana" pitchFamily="34" charset="0"/>
                <a:ea typeface="SimSun" pitchFamily="2" charset="-122"/>
              </a:endParaRPr>
            </a:p>
          </p:txBody>
        </p:sp>
        <p:sp>
          <p:nvSpPr>
            <p:cNvPr id="87063" name="Text Box 18"/>
            <p:cNvSpPr txBox="1">
              <a:spLocks noChangeArrowheads="1"/>
            </p:cNvSpPr>
            <p:nvPr/>
          </p:nvSpPr>
          <p:spPr bwMode="gray">
            <a:xfrm>
              <a:off x="1712" y="2871"/>
              <a:ext cx="1040" cy="505"/>
            </a:xfrm>
            <a:prstGeom prst="rect">
              <a:avLst/>
            </a:prstGeom>
            <a:noFill/>
            <a:ln w="9525">
              <a:noFill/>
              <a:miter lim="800000"/>
              <a:headEnd/>
              <a:tailEnd/>
            </a:ln>
          </p:spPr>
          <p:txBody>
            <a:bodyPr wrap="none" lIns="95782" tIns="47891" rIns="95782" bIns="47891">
              <a:spAutoFit/>
            </a:bodyPr>
            <a:lstStyle/>
            <a:p>
              <a:pPr algn="ctr" defTabSz="957263"/>
              <a:r>
                <a:rPr lang="ja-JP" altLang="en-US" sz="2000" b="1">
                  <a:latin typeface="Tahoma" pitchFamily="34" charset="0"/>
                </a:rPr>
                <a:t>薬用資源問題</a:t>
              </a:r>
            </a:p>
            <a:p>
              <a:pPr algn="ctr" defTabSz="957263"/>
              <a:r>
                <a:rPr lang="ja-JP" altLang="en-US" sz="2000" b="1">
                  <a:latin typeface="Tahoma" pitchFamily="34" charset="0"/>
                </a:rPr>
                <a:t>（途上国との関係）</a:t>
              </a:r>
              <a:endParaRPr lang="en-US" altLang="ja-JP" sz="2000" b="1">
                <a:latin typeface="Tahoma" pitchFamily="34" charset="0"/>
              </a:endParaRPr>
            </a:p>
            <a:p>
              <a:pPr algn="ctr" defTabSz="957263"/>
              <a:endParaRPr kumimoji="0" lang="zh-CN" altLang="en-US" sz="2000" b="1">
                <a:solidFill>
                  <a:schemeClr val="bg1"/>
                </a:solidFill>
                <a:latin typeface="Verdana" pitchFamily="34" charset="0"/>
              </a:endParaRPr>
            </a:p>
          </p:txBody>
        </p:sp>
        <p:sp>
          <p:nvSpPr>
            <p:cNvPr id="87064" name="Freeform 19"/>
            <p:cNvSpPr>
              <a:spLocks/>
            </p:cNvSpPr>
            <p:nvPr/>
          </p:nvSpPr>
          <p:spPr bwMode="gray">
            <a:xfrm rot="-456700">
              <a:off x="2895" y="2577"/>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gradFill rotWithShape="1">
              <a:gsLst>
                <a:gs pos="0">
                  <a:srgbClr val="2B7CD5">
                    <a:alpha val="18999"/>
                  </a:srgbClr>
                </a:gs>
                <a:gs pos="100000">
                  <a:srgbClr val="72A8E3"/>
                </a:gs>
              </a:gsLst>
              <a:lin ang="5400000" scaled="1"/>
            </a:gradFill>
            <a:ln w="9525">
              <a:noFill/>
              <a:miter lim="800000"/>
              <a:headEnd/>
              <a:tailEnd/>
            </a:ln>
          </p:spPr>
          <p:txBody>
            <a:bodyPr wrap="none" anchor="ctr"/>
            <a:lstStyle/>
            <a:p>
              <a:endParaRPr lang="ja-JP" altLang="en-US"/>
            </a:p>
          </p:txBody>
        </p:sp>
        <p:sp>
          <p:nvSpPr>
            <p:cNvPr id="87065" name="Oval 20"/>
            <p:cNvSpPr>
              <a:spLocks noChangeArrowheads="1"/>
            </p:cNvSpPr>
            <p:nvPr/>
          </p:nvSpPr>
          <p:spPr bwMode="gray">
            <a:xfrm rot="-998297">
              <a:off x="1863" y="1854"/>
              <a:ext cx="1661" cy="754"/>
            </a:xfrm>
            <a:prstGeom prst="ellipse">
              <a:avLst/>
            </a:prstGeom>
            <a:solidFill>
              <a:srgbClr val="FFFFFF"/>
            </a:solidFill>
            <a:ln w="9525">
              <a:noFill/>
              <a:round/>
              <a:headEnd/>
              <a:tailEnd/>
            </a:ln>
          </p:spPr>
          <p:txBody>
            <a:bodyPr wrap="none" anchor="ctr"/>
            <a:lstStyle/>
            <a:p>
              <a:endParaRPr lang="ja-JP" altLang="en-US"/>
            </a:p>
          </p:txBody>
        </p:sp>
      </p:grpSp>
      <p:sp>
        <p:nvSpPr>
          <p:cNvPr id="87042" name="Rectangle 21"/>
          <p:cNvSpPr>
            <a:spLocks noGrp="1"/>
          </p:cNvSpPr>
          <p:nvPr>
            <p:ph type="title" idx="4294967295"/>
          </p:nvPr>
        </p:nvSpPr>
        <p:spPr>
          <a:xfrm>
            <a:off x="560388" y="354013"/>
            <a:ext cx="9345612" cy="790575"/>
          </a:xfrm>
        </p:spPr>
        <p:txBody>
          <a:bodyPr/>
          <a:lstStyle/>
          <a:p>
            <a:pPr eaLnBrk="1" hangingPunct="1"/>
            <a:r>
              <a:rPr lang="ja-JP" altLang="en-US" smtClean="0">
                <a:latin typeface="ＭＳ Ｐゴシック" charset="-128"/>
                <a:ea typeface="ＭＳ Ｐゴシック" charset="-128"/>
              </a:rPr>
              <a:t>　ライフサイエンス関連特許の特殊性</a:t>
            </a:r>
            <a:endParaRPr lang="zh-CN" altLang="en-US" smtClean="0">
              <a:latin typeface="ＭＳ Ｐゴシック" charset="-128"/>
              <a:ea typeface="ＭＳ Ｐゴシック" charset="-128"/>
            </a:endParaRPr>
          </a:p>
        </p:txBody>
      </p:sp>
      <p:sp>
        <p:nvSpPr>
          <p:cNvPr id="18436" name="Text Box 23"/>
          <p:cNvSpPr txBox="1">
            <a:spLocks noChangeArrowheads="1"/>
          </p:cNvSpPr>
          <p:nvPr/>
        </p:nvSpPr>
        <p:spPr bwMode="auto">
          <a:xfrm rot="19714281">
            <a:off x="3854505" y="2822284"/>
            <a:ext cx="3325039" cy="1815882"/>
          </a:xfrm>
          <a:prstGeom prst="rect">
            <a:avLst/>
          </a:prstGeom>
          <a:noFill/>
          <a:ln>
            <a:noFill/>
          </a:ln>
          <a:scene3d>
            <a:camera prst="isometricBottomDown"/>
            <a:lightRig rig="threePt" dir="t"/>
          </a:scene3d>
          <a:extLst>
            <a:ext uri="{909E8E84-426E-40DD-AFC4-6F175D3DCCD1}"/>
            <a:ext uri="{91240B29-F687-4F45-9708-019B960494DF}"/>
          </a:extLst>
        </p:spPr>
        <p:txBody>
          <a:bodyPr>
            <a:spAutoFit/>
          </a:bodyPr>
          <a:lstStyle>
            <a:lvl1pPr eaLnBrk="0" hangingPunct="0">
              <a:defRPr kumimoji="1">
                <a:solidFill>
                  <a:schemeClr val="tx1"/>
                </a:solidFill>
                <a:latin typeface="Tw Cen MT" pitchFamily="34" charset="0"/>
                <a:ea typeface="SimSun" pitchFamily="2" charset="-122"/>
              </a:defRPr>
            </a:lvl1pPr>
            <a:lvl2pPr marL="742950" indent="-285750" eaLnBrk="0" hangingPunct="0">
              <a:defRPr kumimoji="1">
                <a:solidFill>
                  <a:schemeClr val="tx1"/>
                </a:solidFill>
                <a:latin typeface="Tw Cen MT" pitchFamily="34" charset="0"/>
                <a:ea typeface="SimSun" pitchFamily="2" charset="-122"/>
              </a:defRPr>
            </a:lvl2pPr>
            <a:lvl3pPr marL="1143000" indent="-228600" eaLnBrk="0" hangingPunct="0">
              <a:defRPr kumimoji="1">
                <a:solidFill>
                  <a:schemeClr val="tx1"/>
                </a:solidFill>
                <a:latin typeface="Tw Cen MT" pitchFamily="34" charset="0"/>
                <a:ea typeface="SimSun" pitchFamily="2" charset="-122"/>
              </a:defRPr>
            </a:lvl3pPr>
            <a:lvl4pPr marL="1600200" indent="-228600" eaLnBrk="0" hangingPunct="0">
              <a:defRPr kumimoji="1">
                <a:solidFill>
                  <a:schemeClr val="tx1"/>
                </a:solidFill>
                <a:latin typeface="Tw Cen MT" pitchFamily="34" charset="0"/>
                <a:ea typeface="SimSun" pitchFamily="2" charset="-122"/>
              </a:defRPr>
            </a:lvl4pPr>
            <a:lvl5pPr marL="2057400" indent="-228600" eaLnBrk="0" hangingPunct="0">
              <a:defRPr kumimoji="1">
                <a:solidFill>
                  <a:schemeClr val="tx1"/>
                </a:solidFill>
                <a:latin typeface="Tw Cen MT" pitchFamily="34" charset="0"/>
                <a:ea typeface="SimSun" pitchFamily="2" charset="-122"/>
              </a:defRPr>
            </a:lvl5pPr>
            <a:lvl6pPr marL="2514600" indent="-228600" eaLnBrk="0" fontAlgn="base" hangingPunct="0">
              <a:spcBef>
                <a:spcPct val="0"/>
              </a:spcBef>
              <a:spcAft>
                <a:spcPct val="0"/>
              </a:spcAft>
              <a:defRPr kumimoji="1">
                <a:solidFill>
                  <a:schemeClr val="tx1"/>
                </a:solidFill>
                <a:latin typeface="Tw Cen MT" pitchFamily="34" charset="0"/>
                <a:ea typeface="SimSun" pitchFamily="2" charset="-122"/>
              </a:defRPr>
            </a:lvl6pPr>
            <a:lvl7pPr marL="2971800" indent="-228600" eaLnBrk="0" fontAlgn="base" hangingPunct="0">
              <a:spcBef>
                <a:spcPct val="0"/>
              </a:spcBef>
              <a:spcAft>
                <a:spcPct val="0"/>
              </a:spcAft>
              <a:defRPr kumimoji="1">
                <a:solidFill>
                  <a:schemeClr val="tx1"/>
                </a:solidFill>
                <a:latin typeface="Tw Cen MT" pitchFamily="34" charset="0"/>
                <a:ea typeface="SimSun" pitchFamily="2" charset="-122"/>
              </a:defRPr>
            </a:lvl7pPr>
            <a:lvl8pPr marL="3429000" indent="-228600" eaLnBrk="0" fontAlgn="base" hangingPunct="0">
              <a:spcBef>
                <a:spcPct val="0"/>
              </a:spcBef>
              <a:spcAft>
                <a:spcPct val="0"/>
              </a:spcAft>
              <a:defRPr kumimoji="1">
                <a:solidFill>
                  <a:schemeClr val="tx1"/>
                </a:solidFill>
                <a:latin typeface="Tw Cen MT" pitchFamily="34" charset="0"/>
                <a:ea typeface="SimSun" pitchFamily="2" charset="-122"/>
              </a:defRPr>
            </a:lvl8pPr>
            <a:lvl9pPr marL="3886200" indent="-228600" eaLnBrk="0" fontAlgn="base" hangingPunct="0">
              <a:spcBef>
                <a:spcPct val="0"/>
              </a:spcBef>
              <a:spcAft>
                <a:spcPct val="0"/>
              </a:spcAft>
              <a:defRPr kumimoji="1">
                <a:solidFill>
                  <a:schemeClr val="tx1"/>
                </a:solidFill>
                <a:latin typeface="Tw Cen MT" pitchFamily="34" charset="0"/>
                <a:ea typeface="SimSun" pitchFamily="2" charset="-122"/>
              </a:defRPr>
            </a:lvl9pPr>
          </a:lstStyle>
          <a:p>
            <a:pPr eaLnBrk="1" hangingPunct="1">
              <a:spcBef>
                <a:spcPct val="50000"/>
              </a:spcBef>
              <a:defRPr/>
            </a:pPr>
            <a:r>
              <a:rPr kumimoji="0" lang="ja-JP" altLang="en-US" sz="3200" dirty="0" smtClean="0">
                <a:latin typeface="Tahoma" pitchFamily="34" charset="0"/>
                <a:ea typeface="ＭＳ Ｐゴシック" pitchFamily="50" charset="-128"/>
              </a:rPr>
              <a:t>医薬、バイオ、</a:t>
            </a:r>
            <a:endParaRPr kumimoji="0" lang="en-US" altLang="ja-JP" sz="3200" dirty="0" smtClean="0">
              <a:latin typeface="Tahoma" pitchFamily="34" charset="0"/>
              <a:ea typeface="ＭＳ Ｐゴシック" pitchFamily="50" charset="-128"/>
            </a:endParaRPr>
          </a:p>
          <a:p>
            <a:pPr eaLnBrk="1" hangingPunct="1">
              <a:spcBef>
                <a:spcPct val="50000"/>
              </a:spcBef>
              <a:defRPr/>
            </a:pPr>
            <a:r>
              <a:rPr kumimoji="0" lang="ja-JP" altLang="en-US" sz="3200" dirty="0" smtClean="0">
                <a:latin typeface="Tahoma" pitchFamily="34" charset="0"/>
                <a:ea typeface="ＭＳ Ｐゴシック" pitchFamily="50" charset="-128"/>
              </a:rPr>
              <a:t>遺伝子、関連特許の特殊性</a:t>
            </a:r>
          </a:p>
        </p:txBody>
      </p:sp>
      <p:sp>
        <p:nvSpPr>
          <p:cNvPr id="87044" name="Rectangle 24"/>
          <p:cNvSpPr>
            <a:spLocks noChangeArrowheads="1"/>
          </p:cNvSpPr>
          <p:nvPr/>
        </p:nvSpPr>
        <p:spPr bwMode="auto">
          <a:xfrm>
            <a:off x="6465888" y="3933825"/>
            <a:ext cx="2417762" cy="1311275"/>
          </a:xfrm>
          <a:prstGeom prst="rect">
            <a:avLst/>
          </a:prstGeom>
          <a:noFill/>
          <a:ln w="9525">
            <a:noFill/>
            <a:miter lim="800000"/>
            <a:headEnd/>
            <a:tailEnd/>
          </a:ln>
        </p:spPr>
        <p:txBody>
          <a:bodyPr>
            <a:spAutoFit/>
          </a:bodyPr>
          <a:lstStyle/>
          <a:p>
            <a:r>
              <a:rPr lang="ja-JP" altLang="en-US" sz="2000" b="1">
                <a:latin typeface="Tahoma" pitchFamily="34" charset="0"/>
              </a:rPr>
              <a:t>倫理問題（クローン、再生医療、遺伝子</a:t>
            </a:r>
            <a:endParaRPr lang="en-US" altLang="ja-JP" sz="2000" b="1">
              <a:latin typeface="Tahoma" pitchFamily="34" charset="0"/>
            </a:endParaRPr>
          </a:p>
          <a:p>
            <a:r>
              <a:rPr lang="ja-JP" altLang="en-US" sz="2000" b="1">
                <a:latin typeface="Tahoma" pitchFamily="34" charset="0"/>
              </a:rPr>
              <a:t>組み換え作物</a:t>
            </a:r>
          </a:p>
          <a:p>
            <a:r>
              <a:rPr lang="ja-JP" altLang="en-US" sz="2000" b="1">
                <a:latin typeface="Tahoma" pitchFamily="34" charset="0"/>
              </a:rPr>
              <a:t>など）</a:t>
            </a:r>
            <a:endParaRPr lang="zh-CN" altLang="en-US" sz="2000" b="1">
              <a:latin typeface="Tahoma" pitchFamily="34" charset="0"/>
            </a:endParaRPr>
          </a:p>
        </p:txBody>
      </p:sp>
      <p:sp>
        <p:nvSpPr>
          <p:cNvPr id="87045" name="Rectangle 25"/>
          <p:cNvSpPr>
            <a:spLocks noChangeArrowheads="1"/>
          </p:cNvSpPr>
          <p:nvPr/>
        </p:nvSpPr>
        <p:spPr bwMode="auto">
          <a:xfrm>
            <a:off x="7077075" y="2586038"/>
            <a:ext cx="1806575" cy="396875"/>
          </a:xfrm>
          <a:prstGeom prst="rect">
            <a:avLst/>
          </a:prstGeom>
          <a:noFill/>
          <a:ln w="9525">
            <a:noFill/>
            <a:miter lim="800000"/>
            <a:headEnd/>
            <a:tailEnd/>
          </a:ln>
        </p:spPr>
        <p:txBody>
          <a:bodyPr>
            <a:spAutoFit/>
          </a:bodyPr>
          <a:lstStyle/>
          <a:p>
            <a:r>
              <a:rPr lang="ja-JP" altLang="en-US" sz="2000" b="1">
                <a:latin typeface="Tahoma" pitchFamily="34" charset="0"/>
              </a:rPr>
              <a:t>後発品問題</a:t>
            </a:r>
            <a:endParaRPr lang="en-US" altLang="ja-JP" sz="2000" b="1">
              <a:latin typeface="Tahoma" pitchFamily="34" charset="0"/>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3DB9EE5B-65CB-42DC-B490-7A50E8EEF5ED}" type="slidenum">
              <a:rPr lang="en-US" altLang="ja-JP"/>
              <a:pPr>
                <a:defRPr/>
              </a:pPr>
              <a:t>12</a:t>
            </a:fld>
            <a:endParaRPr lang="en-US" altLang="ja-JP"/>
          </a:p>
        </p:txBody>
      </p:sp>
      <p:sp>
        <p:nvSpPr>
          <p:cNvPr id="87047"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a:xfrm>
            <a:off x="1352550" y="333375"/>
            <a:ext cx="8832850" cy="990600"/>
          </a:xfrm>
        </p:spPr>
        <p:txBody>
          <a:bodyPr/>
          <a:lstStyle/>
          <a:p>
            <a:r>
              <a:rPr lang="ja-JP" altLang="en-US" smtClean="0">
                <a:latin typeface="ＭＳ Ｐゴシック" charset="-128"/>
                <a:ea typeface="ＭＳ Ｐゴシック" charset="-128"/>
              </a:rPr>
              <a:t>第９時限　目次</a:t>
            </a:r>
          </a:p>
        </p:txBody>
      </p:sp>
      <p:pic>
        <p:nvPicPr>
          <p:cNvPr id="89090"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78A50AAF-787C-4796-A0E5-BCF365E34482}" type="slidenum">
              <a:rPr lang="en-US" altLang="ja-JP"/>
              <a:pPr>
                <a:defRPr/>
              </a:pPr>
              <a:t>13</a:t>
            </a:fld>
            <a:endParaRPr lang="en-US" altLang="ja-JP"/>
          </a:p>
        </p:txBody>
      </p:sp>
      <p:sp>
        <p:nvSpPr>
          <p:cNvPr id="89092" name="Rectangle 3"/>
          <p:cNvSpPr txBox="1">
            <a:spLocks/>
          </p:cNvSpPr>
          <p:nvPr/>
        </p:nvSpPr>
        <p:spPr bwMode="auto">
          <a:xfrm>
            <a:off x="2936875" y="1797050"/>
            <a:ext cx="6264275" cy="4464050"/>
          </a:xfrm>
          <a:prstGeom prst="rect">
            <a:avLst/>
          </a:prstGeom>
          <a:noFill/>
          <a:ln w="9525">
            <a:solidFill>
              <a:schemeClr val="accent2"/>
            </a:solidFill>
            <a:miter lim="800000"/>
            <a:headEnd/>
            <a:tailEnd/>
          </a:ln>
        </p:spPr>
        <p:txBody>
          <a:bodyPr/>
          <a:lstStyle/>
          <a:p>
            <a:pPr marL="319088" indent="-319088" eaLnBrk="0" hangingPunct="0">
              <a:lnSpc>
                <a:spcPct val="80000"/>
              </a:lnSpc>
              <a:spcBef>
                <a:spcPts val="700"/>
              </a:spcBef>
              <a:buClr>
                <a:schemeClr val="accent2"/>
              </a:buClr>
              <a:buSzPct val="60000"/>
              <a:buFont typeface="Wingdings" pitchFamily="2" charset="2"/>
              <a:buNone/>
            </a:pPr>
            <a:r>
              <a:rPr lang="ja-JP" altLang="en-US" sz="2400">
                <a:latin typeface="ＭＳ Ｐゴシック" charset="-128"/>
              </a:rPr>
              <a:t>９－１　ライフサイエンス関連分野</a:t>
            </a:r>
          </a:p>
          <a:p>
            <a:pPr marL="319088" indent="-319088">
              <a:lnSpc>
                <a:spcPct val="80000"/>
              </a:lnSpc>
              <a:spcBef>
                <a:spcPts val="700"/>
              </a:spcBef>
              <a:buClr>
                <a:schemeClr val="accent2"/>
              </a:buClr>
              <a:buSzPct val="60000"/>
              <a:buFont typeface="Wingdings" pitchFamily="2" charset="2"/>
              <a:buNone/>
            </a:pPr>
            <a:r>
              <a:rPr lang="ja-JP" altLang="en-US" sz="2400">
                <a:solidFill>
                  <a:srgbClr val="FF0000"/>
                </a:solidFill>
                <a:latin typeface="ＭＳ Ｐゴシック" charset="-128"/>
              </a:rPr>
              <a:t>９－２　後発医薬品（ジェネリック医薬品）</a:t>
            </a:r>
            <a:endParaRPr lang="en-US" altLang="ja-JP" sz="2400">
              <a:solidFill>
                <a:srgbClr val="FF0000"/>
              </a:solidFill>
              <a:latin typeface="ＭＳ Ｐゴシック" charset="-128"/>
            </a:endParaRPr>
          </a:p>
          <a:p>
            <a:pPr marL="319088" indent="-319088">
              <a:lnSpc>
                <a:spcPct val="80000"/>
              </a:lnSpc>
              <a:spcBef>
                <a:spcPts val="700"/>
              </a:spcBef>
              <a:buClr>
                <a:schemeClr val="accent2"/>
              </a:buClr>
              <a:buSzPct val="60000"/>
              <a:buFont typeface="Wingdings" pitchFamily="2" charset="2"/>
              <a:buNone/>
            </a:pPr>
            <a:r>
              <a:rPr lang="ja-JP" altLang="en-US" sz="2400">
                <a:latin typeface="ＭＳ Ｐゴシック" charset="-128"/>
              </a:rPr>
              <a:t>９－３　ソフトウェア関連発明</a:t>
            </a:r>
            <a:endParaRPr lang="en-US" altLang="ja-JP" sz="2400">
              <a:latin typeface="ＭＳ Ｐゴシック" charset="-128"/>
            </a:endParaRPr>
          </a:p>
          <a:p>
            <a:pPr marL="319088" indent="-319088">
              <a:lnSpc>
                <a:spcPct val="80000"/>
              </a:lnSpc>
              <a:spcBef>
                <a:spcPts val="700"/>
              </a:spcBef>
              <a:buClr>
                <a:schemeClr val="accent2"/>
              </a:buClr>
              <a:buSzPct val="60000"/>
              <a:buFont typeface="Wingdings" pitchFamily="2" charset="2"/>
              <a:buNone/>
            </a:pPr>
            <a:endParaRPr lang="ja-JP" altLang="en-US" b="1">
              <a:latin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6" name="Rectangle 2"/>
          <p:cNvSpPr>
            <a:spLocks noGrp="1"/>
          </p:cNvSpPr>
          <p:nvPr>
            <p:ph type="title" idx="4294967295"/>
          </p:nvPr>
        </p:nvSpPr>
        <p:spPr>
          <a:xfrm>
            <a:off x="631825" y="404813"/>
            <a:ext cx="8442325" cy="863600"/>
          </a:xfrm>
        </p:spPr>
        <p:txBody>
          <a:bodyPr/>
          <a:lstStyle/>
          <a:p>
            <a:pPr eaLnBrk="1" hangingPunct="1"/>
            <a:r>
              <a:rPr lang="ja-JP" altLang="en-US" smtClean="0">
                <a:latin typeface="ＭＳ Ｐゴシック" charset="-128"/>
                <a:ea typeface="ＭＳ Ｐゴシック" charset="-128"/>
              </a:rPr>
              <a:t>　後発医薬品（ジェネリック医薬品）</a:t>
            </a:r>
            <a:endParaRPr lang="zh-CN" altLang="en-US" smtClean="0">
              <a:latin typeface="ＭＳ Ｐゴシック" charset="-128"/>
              <a:ea typeface="ＭＳ Ｐゴシック" charset="-128"/>
            </a:endParaRPr>
          </a:p>
        </p:txBody>
      </p:sp>
      <p:sp>
        <p:nvSpPr>
          <p:cNvPr id="17517" name="Rectangle 3"/>
          <p:cNvSpPr>
            <a:spLocks noGrp="1"/>
          </p:cNvSpPr>
          <p:nvPr>
            <p:ph type="body" sz="half" idx="4294967295"/>
          </p:nvPr>
        </p:nvSpPr>
        <p:spPr>
          <a:xfrm>
            <a:off x="508000" y="1989138"/>
            <a:ext cx="8736013" cy="792162"/>
          </a:xfrm>
        </p:spPr>
        <p:txBody>
          <a:bodyPr/>
          <a:lstStyle/>
          <a:p>
            <a:pPr eaLnBrk="1" hangingPunct="1">
              <a:lnSpc>
                <a:spcPct val="80000"/>
              </a:lnSpc>
              <a:buFont typeface="Wingdings" pitchFamily="2" charset="2"/>
              <a:buNone/>
            </a:pPr>
            <a:r>
              <a:rPr lang="ja-JP" altLang="en-US" sz="1900" b="1" smtClean="0">
                <a:latin typeface="ＭＳ Ｐゴシック" charset="-128"/>
                <a:ea typeface="ＭＳ Ｐゴシック" charset="-128"/>
              </a:rPr>
              <a:t>    </a:t>
            </a:r>
            <a:r>
              <a:rPr lang="ja-JP" altLang="en-US" sz="2500" b="1" smtClean="0">
                <a:latin typeface="ＭＳ Ｐゴシック" charset="-128"/>
                <a:ea typeface="ＭＳ Ｐゴシック" charset="-128"/>
              </a:rPr>
              <a:t>一般に「承認医薬品と有効成分が同一であって、投与経路、用法・用量、効能および効果が同一である医薬品」をいう</a:t>
            </a:r>
            <a:r>
              <a:rPr lang="ja-JP" altLang="en-US" sz="2500" smtClean="0">
                <a:latin typeface="ＭＳ Ｐゴシック" charset="-128"/>
                <a:ea typeface="ＭＳ Ｐゴシック" charset="-128"/>
              </a:rPr>
              <a:t>。</a:t>
            </a:r>
            <a:endParaRPr lang="en-US" altLang="ja-JP" sz="2500" smtClean="0">
              <a:latin typeface="ＭＳ Ｐゴシック" charset="-128"/>
              <a:ea typeface="ＭＳ Ｐゴシック" charset="-128"/>
            </a:endParaRPr>
          </a:p>
          <a:p>
            <a:pPr eaLnBrk="1" hangingPunct="1">
              <a:lnSpc>
                <a:spcPct val="80000"/>
              </a:lnSpc>
            </a:pPr>
            <a:endParaRPr lang="en-US" altLang="ja-JP" sz="1900" smtClean="0">
              <a:latin typeface="ＭＳ Ｐゴシック" charset="-128"/>
              <a:ea typeface="ＭＳ Ｐゴシック" charset="-128"/>
            </a:endParaRPr>
          </a:p>
          <a:p>
            <a:pPr eaLnBrk="1" hangingPunct="1">
              <a:lnSpc>
                <a:spcPct val="80000"/>
              </a:lnSpc>
              <a:buFont typeface="Wingdings" pitchFamily="2" charset="2"/>
              <a:buNone/>
            </a:pPr>
            <a:endParaRPr lang="zh-CN" altLang="en-US" sz="2100" smtClean="0">
              <a:latin typeface="ＭＳ Ｐゴシック" charset="-128"/>
              <a:ea typeface="SimSun" pitchFamily="2" charset="-122"/>
            </a:endParaRPr>
          </a:p>
        </p:txBody>
      </p:sp>
      <p:graphicFrame>
        <p:nvGraphicFramePr>
          <p:cNvPr id="17515" name="Object 107"/>
          <p:cNvGraphicFramePr>
            <a:graphicFrameLocks noGrp="1" noChangeAspect="1"/>
          </p:cNvGraphicFramePr>
          <p:nvPr>
            <p:ph sz="half" idx="4294967295"/>
          </p:nvPr>
        </p:nvGraphicFramePr>
        <p:xfrm>
          <a:off x="4953000" y="2781300"/>
          <a:ext cx="4327525" cy="1400175"/>
        </p:xfrm>
        <a:graphic>
          <a:graphicData uri="http://schemas.openxmlformats.org/presentationml/2006/ole">
            <p:oleObj spid="_x0000_s17515" name="ｸﾘｯﾌﾟ" r:id="rId4" imgW="5129213" imgH="1714500" progId="">
              <p:embed/>
            </p:oleObj>
          </a:graphicData>
        </a:graphic>
      </p:graphicFrame>
      <p:sp>
        <p:nvSpPr>
          <p:cNvPr id="21509" name="AutoShape 5"/>
          <p:cNvSpPr>
            <a:spLocks noChangeArrowheads="1"/>
          </p:cNvSpPr>
          <p:nvPr/>
        </p:nvSpPr>
        <p:spPr bwMode="auto">
          <a:xfrm flipH="1">
            <a:off x="776288" y="3573463"/>
            <a:ext cx="4624387" cy="2757487"/>
          </a:xfrm>
          <a:prstGeom prst="cloudCallout">
            <a:avLst>
              <a:gd name="adj1" fmla="val -75551"/>
              <a:gd name="adj2" fmla="val 20866"/>
            </a:avLst>
          </a:prstGeom>
          <a:gradFill rotWithShape="1">
            <a:gsLst>
              <a:gs pos="0">
                <a:srgbClr val="FFFFFF"/>
              </a:gs>
              <a:gs pos="100000">
                <a:srgbClr val="FFE7F9"/>
              </a:gs>
            </a:gsLst>
            <a:lin ang="5400000" scaled="1"/>
          </a:gradFill>
          <a:ln w="38100">
            <a:solidFill>
              <a:schemeClr val="folHlink"/>
            </a:solidFill>
            <a:round/>
            <a:headEnd/>
            <a:tailEnd/>
          </a:ln>
          <a:effectLst>
            <a:outerShdw blurRad="63500" dist="38099" dir="2700000" algn="ctr" rotWithShape="0">
              <a:schemeClr val="bg2">
                <a:alpha val="74998"/>
              </a:schemeClr>
            </a:outerShdw>
          </a:effectLst>
        </p:spPr>
        <p:txBody>
          <a:bodyPr anchor="ctr"/>
          <a:lstStyle/>
          <a:p>
            <a:pPr>
              <a:defRPr/>
            </a:pPr>
            <a:r>
              <a:rPr lang="ja-JP" altLang="en-US" sz="2000" b="1" dirty="0">
                <a:latin typeface="Tahoma" pitchFamily="34" charset="0"/>
                <a:ea typeface="ＭＳ Ｐゴシック" pitchFamily="50" charset="-128"/>
              </a:rPr>
              <a:t>欧米では、</a:t>
            </a:r>
          </a:p>
          <a:p>
            <a:pPr>
              <a:defRPr/>
            </a:pPr>
            <a:r>
              <a:rPr lang="ja-JP" altLang="en-US" sz="2000" b="1" dirty="0">
                <a:latin typeface="Tahoma" pitchFamily="34" charset="0"/>
                <a:ea typeface="ＭＳ Ｐゴシック" pitchFamily="50" charset="-128"/>
              </a:rPr>
              <a:t>商品名でなく有効成分の一般名</a:t>
            </a:r>
            <a:r>
              <a:rPr lang="en-US" altLang="ja-JP" sz="2000" b="1" dirty="0">
                <a:latin typeface="Tahoma" pitchFamily="34" charset="0"/>
                <a:ea typeface="ＭＳ Ｐゴシック" pitchFamily="50" charset="-128"/>
              </a:rPr>
              <a:t>(generic name)</a:t>
            </a:r>
            <a:r>
              <a:rPr lang="ja-JP" altLang="en-US" sz="2000" b="1" dirty="0">
                <a:latin typeface="Tahoma" pitchFamily="34" charset="0"/>
                <a:ea typeface="ＭＳ Ｐゴシック" pitchFamily="50" charset="-128"/>
              </a:rPr>
              <a:t>で処方されることから</a:t>
            </a:r>
            <a:r>
              <a:rPr lang="en-US" altLang="ja-JP" sz="2000" b="1" dirty="0">
                <a:latin typeface="Tahoma" pitchFamily="34" charset="0"/>
                <a:ea typeface="ＭＳ Ｐゴシック" pitchFamily="50" charset="-128"/>
              </a:rPr>
              <a:t>generic drug</a:t>
            </a:r>
            <a:r>
              <a:rPr lang="ja-JP" altLang="en-US" sz="2000" b="1" dirty="0">
                <a:latin typeface="Tahoma" pitchFamily="34" charset="0"/>
                <a:ea typeface="ＭＳ Ｐゴシック" pitchFamily="50" charset="-128"/>
              </a:rPr>
              <a:t>と呼ばれる</a:t>
            </a:r>
            <a:r>
              <a:rPr lang="ja-JP" altLang="en-US" dirty="0">
                <a:latin typeface="Tahoma" pitchFamily="34" charset="0"/>
                <a:ea typeface="ＭＳ Ｐゴシック" pitchFamily="50" charset="-128"/>
              </a:rPr>
              <a:t>。</a:t>
            </a:r>
            <a:endParaRPr lang="zh-CN" altLang="en-US" dirty="0">
              <a:latin typeface="Tahoma" pitchFamily="34" charset="0"/>
              <a:ea typeface="ＭＳ Ｐゴシック" pitchFamily="50" charset="-128"/>
            </a:endParaRPr>
          </a:p>
          <a:p>
            <a:pPr>
              <a:defRPr/>
            </a:pPr>
            <a:endParaRPr lang="ja-JP" altLang="en-US" sz="2400" b="1" dirty="0">
              <a:latin typeface="Arial" pitchFamily="34" charset="0"/>
              <a:ea typeface="ＭＳ Ｐゴシック" pitchFamily="50" charset="-128"/>
            </a:endParaRPr>
          </a:p>
        </p:txBody>
      </p:sp>
      <p:pic>
        <p:nvPicPr>
          <p:cNvPr id="17519" name="Picture 6" descr="hatsumo1"/>
          <p:cNvPicPr>
            <a:picLocks noChangeAspect="1" noChangeArrowheads="1"/>
          </p:cNvPicPr>
          <p:nvPr/>
        </p:nvPicPr>
        <p:blipFill>
          <a:blip r:embed="rId5"/>
          <a:srcRect/>
          <a:stretch>
            <a:fillRect/>
          </a:stretch>
        </p:blipFill>
        <p:spPr bwMode="auto">
          <a:xfrm>
            <a:off x="6746875" y="4508500"/>
            <a:ext cx="2011363" cy="2043113"/>
          </a:xfrm>
          <a:prstGeom prst="rect">
            <a:avLst/>
          </a:prstGeom>
          <a:noFill/>
          <a:ln w="9525">
            <a:noFill/>
            <a:miter lim="800000"/>
            <a:headEnd/>
            <a:tailEnd/>
          </a:ln>
        </p:spPr>
      </p:pic>
      <p:sp>
        <p:nvSpPr>
          <p:cNvPr id="17520" name="テキスト ボックス 1"/>
          <p:cNvSpPr txBox="1">
            <a:spLocks noChangeArrowheads="1"/>
          </p:cNvSpPr>
          <p:nvPr/>
        </p:nvSpPr>
        <p:spPr bwMode="auto">
          <a:xfrm>
            <a:off x="0" y="0"/>
            <a:ext cx="2505075" cy="519113"/>
          </a:xfrm>
          <a:prstGeom prst="rect">
            <a:avLst/>
          </a:prstGeom>
          <a:noFill/>
          <a:ln w="9525">
            <a:noFill/>
            <a:miter lim="800000"/>
            <a:headEnd/>
            <a:tailEnd/>
          </a:ln>
        </p:spPr>
        <p:txBody>
          <a:bodyPr>
            <a:spAutoFit/>
          </a:bodyPr>
          <a:lstStyle/>
          <a:p>
            <a:r>
              <a:rPr lang="ja-JP" altLang="en-US" sz="2800">
                <a:latin typeface="ＭＳ Ｐゴシック" charset="-128"/>
              </a:rPr>
              <a:t>９－２</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4A330A31-116E-4F29-A840-064D356DE277}" type="slidenum">
              <a:rPr lang="en-US" altLang="ja-JP"/>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9" name="Rectangle 2"/>
          <p:cNvSpPr>
            <a:spLocks noGrp="1"/>
          </p:cNvSpPr>
          <p:nvPr>
            <p:ph type="title" idx="4294967295"/>
          </p:nvPr>
        </p:nvSpPr>
        <p:spPr>
          <a:xfrm>
            <a:off x="876300" y="333375"/>
            <a:ext cx="8424863" cy="935038"/>
          </a:xfrm>
        </p:spPr>
        <p:txBody>
          <a:bodyPr/>
          <a:lstStyle/>
          <a:p>
            <a:pPr eaLnBrk="1" hangingPunct="1"/>
            <a:r>
              <a:rPr lang="ja-JP" altLang="en-US" smtClean="0">
                <a:latin typeface="ＭＳ Ｐゴシック" charset="-128"/>
                <a:ea typeface="ＭＳ Ｐゴシック" charset="-128"/>
              </a:rPr>
              <a:t>　先発品との対比</a:t>
            </a:r>
            <a:endParaRPr lang="zh-CN" altLang="en-US" smtClean="0">
              <a:latin typeface="ＭＳ Ｐゴシック" charset="-128"/>
              <a:ea typeface="ＭＳ Ｐゴシック" charset="-128"/>
            </a:endParaRPr>
          </a:p>
        </p:txBody>
      </p:sp>
      <p:graphicFrame>
        <p:nvGraphicFramePr>
          <p:cNvPr id="18687" name="Object 255"/>
          <p:cNvGraphicFramePr>
            <a:graphicFrameLocks noGrp="1" noChangeAspect="1"/>
          </p:cNvGraphicFramePr>
          <p:nvPr>
            <p:ph sz="half" idx="4294967295"/>
          </p:nvPr>
        </p:nvGraphicFramePr>
        <p:xfrm>
          <a:off x="0" y="5462588"/>
          <a:ext cx="2768600" cy="1060450"/>
        </p:xfrm>
        <a:graphic>
          <a:graphicData uri="http://schemas.openxmlformats.org/presentationml/2006/ole">
            <p:oleObj spid="_x0000_s18687" name="ｸﾘｯﾌﾟ" r:id="rId4" imgW="5129213" imgH="1714500" progId="">
              <p:embed/>
            </p:oleObj>
          </a:graphicData>
        </a:graphic>
      </p:graphicFrame>
      <p:grpSp>
        <p:nvGrpSpPr>
          <p:cNvPr id="18690" name="Group 4"/>
          <p:cNvGrpSpPr>
            <a:grpSpLocks/>
          </p:cNvGrpSpPr>
          <p:nvPr/>
        </p:nvGrpSpPr>
        <p:grpSpPr bwMode="auto">
          <a:xfrm>
            <a:off x="0" y="2708275"/>
            <a:ext cx="4017963" cy="2592388"/>
            <a:chOff x="1514" y="1446"/>
            <a:chExt cx="3670" cy="2106"/>
          </a:xfrm>
        </p:grpSpPr>
        <p:sp>
          <p:nvSpPr>
            <p:cNvPr id="18734" name="Freeform 5"/>
            <p:cNvSpPr>
              <a:spLocks/>
            </p:cNvSpPr>
            <p:nvPr/>
          </p:nvSpPr>
          <p:spPr bwMode="gray">
            <a:xfrm>
              <a:off x="4817" y="1446"/>
              <a:ext cx="363" cy="533"/>
            </a:xfrm>
            <a:custGeom>
              <a:avLst/>
              <a:gdLst>
                <a:gd name="T0" fmla="*/ 5027 w 308"/>
                <a:gd name="T1" fmla="*/ 2687 h 444"/>
                <a:gd name="T2" fmla="*/ 0 w 308"/>
                <a:gd name="T3" fmla="*/ 9915 h 444"/>
                <a:gd name="T4" fmla="*/ 0 w 308"/>
                <a:gd name="T5" fmla="*/ 6389 h 444"/>
                <a:gd name="T6" fmla="*/ 5027 w 308"/>
                <a:gd name="T7" fmla="*/ 0 h 444"/>
                <a:gd name="T8" fmla="*/ 5027 w 308"/>
                <a:gd name="T9" fmla="*/ 2687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solidFill>
              <a:srgbClr val="CCFF99"/>
            </a:solidFill>
            <a:ln w="9525">
              <a:noFill/>
              <a:miter lim="800000"/>
              <a:headEnd/>
              <a:tailEnd/>
            </a:ln>
          </p:spPr>
          <p:txBody>
            <a:bodyPr/>
            <a:lstStyle/>
            <a:p>
              <a:endParaRPr lang="ja-JP" altLang="en-US"/>
            </a:p>
          </p:txBody>
        </p:sp>
        <p:sp>
          <p:nvSpPr>
            <p:cNvPr id="18735" name="Freeform 6"/>
            <p:cNvSpPr>
              <a:spLocks/>
            </p:cNvSpPr>
            <p:nvPr/>
          </p:nvSpPr>
          <p:spPr bwMode="gray">
            <a:xfrm>
              <a:off x="3078" y="1446"/>
              <a:ext cx="2106" cy="341"/>
            </a:xfrm>
            <a:custGeom>
              <a:avLst/>
              <a:gdLst>
                <a:gd name="T0" fmla="*/ 65452 w 1786"/>
                <a:gd name="T1" fmla="*/ 19052 h 284"/>
                <a:gd name="T2" fmla="*/ 0 w 1786"/>
                <a:gd name="T3" fmla="*/ 19052 h 284"/>
                <a:gd name="T4" fmla="*/ 19732 w 1786"/>
                <a:gd name="T5" fmla="*/ 0 h 284"/>
                <a:gd name="T6" fmla="*/ 79093 w 1786"/>
                <a:gd name="T7" fmla="*/ 0 h 284"/>
                <a:gd name="T8" fmla="*/ 65452 w 1786"/>
                <a:gd name="T9" fmla="*/ 19052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CCFF99"/>
            </a:solidFill>
            <a:ln w="9525">
              <a:noFill/>
              <a:miter lim="800000"/>
              <a:headEnd/>
              <a:tailEnd/>
            </a:ln>
          </p:spPr>
          <p:txBody>
            <a:bodyPr/>
            <a:lstStyle/>
            <a:p>
              <a:endParaRPr lang="ja-JP" altLang="en-US"/>
            </a:p>
          </p:txBody>
        </p:sp>
        <p:sp>
          <p:nvSpPr>
            <p:cNvPr id="18736" name="Freeform 7"/>
            <p:cNvSpPr>
              <a:spLocks/>
            </p:cNvSpPr>
            <p:nvPr/>
          </p:nvSpPr>
          <p:spPr bwMode="gray">
            <a:xfrm>
              <a:off x="4452" y="1970"/>
              <a:ext cx="364" cy="530"/>
            </a:xfrm>
            <a:custGeom>
              <a:avLst/>
              <a:gdLst>
                <a:gd name="T0" fmla="*/ 5260 w 308"/>
                <a:gd name="T1" fmla="*/ 2626 h 442"/>
                <a:gd name="T2" fmla="*/ 0 w 308"/>
                <a:gd name="T3" fmla="*/ 9689 h 442"/>
                <a:gd name="T4" fmla="*/ 0 w 308"/>
                <a:gd name="T5" fmla="*/ 6262 h 442"/>
                <a:gd name="T6" fmla="*/ 5260 w 308"/>
                <a:gd name="T7" fmla="*/ 0 h 442"/>
                <a:gd name="T8" fmla="*/ 5260 w 308"/>
                <a:gd name="T9" fmla="*/ 2626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solidFill>
              <a:srgbClr val="FFCCFF"/>
            </a:solidFill>
            <a:ln w="9525">
              <a:noFill/>
              <a:miter lim="800000"/>
              <a:headEnd/>
              <a:tailEnd/>
            </a:ln>
          </p:spPr>
          <p:txBody>
            <a:bodyPr/>
            <a:lstStyle/>
            <a:p>
              <a:endParaRPr lang="ja-JP" altLang="en-US"/>
            </a:p>
          </p:txBody>
        </p:sp>
        <p:sp>
          <p:nvSpPr>
            <p:cNvPr id="18737" name="Freeform 8"/>
            <p:cNvSpPr>
              <a:spLocks/>
            </p:cNvSpPr>
            <p:nvPr/>
          </p:nvSpPr>
          <p:spPr bwMode="gray">
            <a:xfrm>
              <a:off x="2555" y="1970"/>
              <a:ext cx="2264" cy="340"/>
            </a:xfrm>
            <a:custGeom>
              <a:avLst/>
              <a:gdLst>
                <a:gd name="T0" fmla="*/ 71427 w 1920"/>
                <a:gd name="T1" fmla="*/ 17818 h 284"/>
                <a:gd name="T2" fmla="*/ 0 w 1920"/>
                <a:gd name="T3" fmla="*/ 17818 h 284"/>
                <a:gd name="T4" fmla="*/ 19732 w 1920"/>
                <a:gd name="T5" fmla="*/ 0 h 284"/>
                <a:gd name="T6" fmla="*/ 85023 w 1920"/>
                <a:gd name="T7" fmla="*/ 0 h 284"/>
                <a:gd name="T8" fmla="*/ 71427 w 1920"/>
                <a:gd name="T9" fmla="*/ 17818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FFCCFF"/>
            </a:solidFill>
            <a:ln w="9525">
              <a:noFill/>
              <a:miter lim="800000"/>
              <a:headEnd/>
              <a:tailEnd/>
            </a:ln>
          </p:spPr>
          <p:txBody>
            <a:bodyPr/>
            <a:lstStyle/>
            <a:p>
              <a:endParaRPr lang="ja-JP" altLang="en-US"/>
            </a:p>
          </p:txBody>
        </p:sp>
        <p:sp>
          <p:nvSpPr>
            <p:cNvPr id="18738" name="Freeform 9"/>
            <p:cNvSpPr>
              <a:spLocks/>
            </p:cNvSpPr>
            <p:nvPr/>
          </p:nvSpPr>
          <p:spPr bwMode="gray">
            <a:xfrm>
              <a:off x="4086" y="2494"/>
              <a:ext cx="361" cy="530"/>
            </a:xfrm>
            <a:custGeom>
              <a:avLst/>
              <a:gdLst>
                <a:gd name="T0" fmla="*/ 9857 w 306"/>
                <a:gd name="T1" fmla="*/ 5024 h 444"/>
                <a:gd name="T2" fmla="*/ 0 w 306"/>
                <a:gd name="T3" fmla="*/ 18310 h 444"/>
                <a:gd name="T4" fmla="*/ 0 w 306"/>
                <a:gd name="T5" fmla="*/ 11764 h 444"/>
                <a:gd name="T6" fmla="*/ 9857 w 306"/>
                <a:gd name="T7" fmla="*/ 0 h 444"/>
                <a:gd name="T8" fmla="*/ 9857 w 306"/>
                <a:gd name="T9" fmla="*/ 5024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FFFF99"/>
                </a:gs>
                <a:gs pos="50000">
                  <a:srgbClr val="FFFF66"/>
                </a:gs>
                <a:gs pos="100000">
                  <a:srgbClr val="FFFF99"/>
                </a:gs>
              </a:gsLst>
              <a:lin ang="2700000" scaled="1"/>
            </a:gradFill>
            <a:ln w="9525">
              <a:noFill/>
              <a:miter lim="800000"/>
              <a:headEnd/>
              <a:tailEnd/>
            </a:ln>
          </p:spPr>
          <p:txBody>
            <a:bodyPr/>
            <a:lstStyle/>
            <a:p>
              <a:endParaRPr lang="ja-JP" altLang="en-US"/>
            </a:p>
          </p:txBody>
        </p:sp>
        <p:sp>
          <p:nvSpPr>
            <p:cNvPr id="18739" name="Freeform 10"/>
            <p:cNvSpPr>
              <a:spLocks/>
            </p:cNvSpPr>
            <p:nvPr/>
          </p:nvSpPr>
          <p:spPr bwMode="gray">
            <a:xfrm>
              <a:off x="3722" y="3019"/>
              <a:ext cx="364" cy="533"/>
            </a:xfrm>
            <a:custGeom>
              <a:avLst/>
              <a:gdLst>
                <a:gd name="T0" fmla="*/ 14332 w 308"/>
                <a:gd name="T1" fmla="*/ 8132 h 444"/>
                <a:gd name="T2" fmla="*/ 0 w 308"/>
                <a:gd name="T3" fmla="*/ 29672 h 444"/>
                <a:gd name="T4" fmla="*/ 0 w 308"/>
                <a:gd name="T5" fmla="*/ 19122 h 444"/>
                <a:gd name="T6" fmla="*/ 14332 w 308"/>
                <a:gd name="T7" fmla="*/ 0 h 444"/>
                <a:gd name="T8" fmla="*/ 14332 w 308"/>
                <a:gd name="T9" fmla="*/ 8132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solidFill>
              <a:srgbClr val="CCFFCC"/>
            </a:solidFill>
            <a:ln w="9525">
              <a:noFill/>
              <a:miter lim="800000"/>
              <a:headEnd/>
              <a:tailEnd/>
            </a:ln>
          </p:spPr>
          <p:txBody>
            <a:bodyPr/>
            <a:lstStyle/>
            <a:p>
              <a:endParaRPr lang="ja-JP" altLang="en-US"/>
            </a:p>
          </p:txBody>
        </p:sp>
        <p:sp>
          <p:nvSpPr>
            <p:cNvPr id="18740" name="Freeform 11"/>
            <p:cNvSpPr>
              <a:spLocks/>
            </p:cNvSpPr>
            <p:nvPr/>
          </p:nvSpPr>
          <p:spPr bwMode="gray">
            <a:xfrm>
              <a:off x="1515" y="3022"/>
              <a:ext cx="2571" cy="340"/>
            </a:xfrm>
            <a:custGeom>
              <a:avLst/>
              <a:gdLst>
                <a:gd name="T0" fmla="*/ 83232 w 2180"/>
                <a:gd name="T1" fmla="*/ 17818 h 284"/>
                <a:gd name="T2" fmla="*/ 0 w 2180"/>
                <a:gd name="T3" fmla="*/ 17818 h 284"/>
                <a:gd name="T4" fmla="*/ 19816 w 2180"/>
                <a:gd name="T5" fmla="*/ 0 h 284"/>
                <a:gd name="T6" fmla="*/ 96883 w 2180"/>
                <a:gd name="T7" fmla="*/ 0 h 284"/>
                <a:gd name="T8" fmla="*/ 83232 w 2180"/>
                <a:gd name="T9" fmla="*/ 17818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CCFFCC"/>
            </a:solidFill>
            <a:ln w="9525">
              <a:noFill/>
              <a:miter lim="800000"/>
              <a:headEnd/>
              <a:tailEnd/>
            </a:ln>
          </p:spPr>
          <p:txBody>
            <a:bodyPr/>
            <a:lstStyle/>
            <a:p>
              <a:endParaRPr lang="ja-JP" altLang="en-US"/>
            </a:p>
          </p:txBody>
        </p:sp>
        <p:sp>
          <p:nvSpPr>
            <p:cNvPr id="18741" name="Freeform 12"/>
            <p:cNvSpPr>
              <a:spLocks/>
            </p:cNvSpPr>
            <p:nvPr/>
          </p:nvSpPr>
          <p:spPr bwMode="gray">
            <a:xfrm>
              <a:off x="1888" y="1543"/>
              <a:ext cx="1158" cy="1715"/>
            </a:xfrm>
            <a:custGeom>
              <a:avLst/>
              <a:gdLst>
                <a:gd name="T0" fmla="*/ 1 w 1824"/>
                <a:gd name="T1" fmla="*/ 1 h 2648"/>
                <a:gd name="T2" fmla="*/ 1 w 1824"/>
                <a:gd name="T3" fmla="*/ 1 h 2648"/>
                <a:gd name="T4" fmla="*/ 1 w 1824"/>
                <a:gd name="T5" fmla="*/ 1 h 2648"/>
                <a:gd name="T6" fmla="*/ 1 w 1824"/>
                <a:gd name="T7" fmla="*/ 1 h 2648"/>
                <a:gd name="T8" fmla="*/ 1 w 1824"/>
                <a:gd name="T9" fmla="*/ 1 h 2648"/>
                <a:gd name="T10" fmla="*/ 1 w 1824"/>
                <a:gd name="T11" fmla="*/ 1 h 2648"/>
                <a:gd name="T12" fmla="*/ 1 w 1824"/>
                <a:gd name="T13" fmla="*/ 1 h 2648"/>
                <a:gd name="T14" fmla="*/ 1 w 1824"/>
                <a:gd name="T15" fmla="*/ 1 h 2648"/>
                <a:gd name="T16" fmla="*/ 1 w 1824"/>
                <a:gd name="T17" fmla="*/ 1 h 2648"/>
                <a:gd name="T18" fmla="*/ 1 w 1824"/>
                <a:gd name="T19" fmla="*/ 1 h 2648"/>
                <a:gd name="T20" fmla="*/ 1 w 1824"/>
                <a:gd name="T21" fmla="*/ 1 h 2648"/>
                <a:gd name="T22" fmla="*/ 1 w 1824"/>
                <a:gd name="T23" fmla="*/ 1 h 2648"/>
                <a:gd name="T24" fmla="*/ 1 w 1824"/>
                <a:gd name="T25" fmla="*/ 1 h 2648"/>
                <a:gd name="T26" fmla="*/ 1 w 1824"/>
                <a:gd name="T27" fmla="*/ 1 h 2648"/>
                <a:gd name="T28" fmla="*/ 1 w 1824"/>
                <a:gd name="T29" fmla="*/ 1 h 2648"/>
                <a:gd name="T30" fmla="*/ 1 w 1824"/>
                <a:gd name="T31" fmla="*/ 1 h 2648"/>
                <a:gd name="T32" fmla="*/ 1 w 1824"/>
                <a:gd name="T33" fmla="*/ 1 h 2648"/>
                <a:gd name="T34" fmla="*/ 1 w 1824"/>
                <a:gd name="T35" fmla="*/ 1 h 2648"/>
                <a:gd name="T36" fmla="*/ 1 w 1824"/>
                <a:gd name="T37" fmla="*/ 1 h 2648"/>
                <a:gd name="T38" fmla="*/ 1 w 1824"/>
                <a:gd name="T39" fmla="*/ 1 h 2648"/>
                <a:gd name="T40" fmla="*/ 1 w 1824"/>
                <a:gd name="T41" fmla="*/ 1 h 2648"/>
                <a:gd name="T42" fmla="*/ 1 w 1824"/>
                <a:gd name="T43" fmla="*/ 1 h 2648"/>
                <a:gd name="T44" fmla="*/ 1 w 1824"/>
                <a:gd name="T45" fmla="*/ 1 h 2648"/>
                <a:gd name="T46" fmla="*/ 1 w 1824"/>
                <a:gd name="T47" fmla="*/ 1 h 2648"/>
                <a:gd name="T48" fmla="*/ 1 w 1824"/>
                <a:gd name="T49" fmla="*/ 1 h 2648"/>
                <a:gd name="T50" fmla="*/ 1 w 1824"/>
                <a:gd name="T51" fmla="*/ 1 h 2648"/>
                <a:gd name="T52" fmla="*/ 1 w 1824"/>
                <a:gd name="T53" fmla="*/ 1 h 2648"/>
                <a:gd name="T54" fmla="*/ 1 w 1824"/>
                <a:gd name="T55" fmla="*/ 1 h 2648"/>
                <a:gd name="T56" fmla="*/ 1 w 1824"/>
                <a:gd name="T57" fmla="*/ 1 h 2648"/>
                <a:gd name="T58" fmla="*/ 1 w 1824"/>
                <a:gd name="T59" fmla="*/ 1 h 2648"/>
                <a:gd name="T60" fmla="*/ 1 w 1824"/>
                <a:gd name="T61" fmla="*/ 1 h 2648"/>
                <a:gd name="T62" fmla="*/ 1 w 1824"/>
                <a:gd name="T63" fmla="*/ 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noFill/>
            <a:ln w="9525">
              <a:noFill/>
              <a:miter lim="800000"/>
              <a:headEnd/>
              <a:tailEnd/>
            </a:ln>
          </p:spPr>
          <p:txBody>
            <a:bodyPr/>
            <a:lstStyle/>
            <a:p>
              <a:endParaRPr lang="ja-JP" altLang="en-US"/>
            </a:p>
          </p:txBody>
        </p:sp>
        <p:sp>
          <p:nvSpPr>
            <p:cNvPr id="18742" name="Rectangle 13"/>
            <p:cNvSpPr>
              <a:spLocks noChangeArrowheads="1"/>
            </p:cNvSpPr>
            <p:nvPr/>
          </p:nvSpPr>
          <p:spPr bwMode="gray">
            <a:xfrm>
              <a:off x="3081" y="1786"/>
              <a:ext cx="1743" cy="192"/>
            </a:xfrm>
            <a:prstGeom prst="rect">
              <a:avLst/>
            </a:prstGeom>
            <a:solidFill>
              <a:srgbClr val="CCFF99"/>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43" name="Rectangle 14"/>
            <p:cNvSpPr>
              <a:spLocks noChangeArrowheads="1"/>
            </p:cNvSpPr>
            <p:nvPr/>
          </p:nvSpPr>
          <p:spPr bwMode="gray">
            <a:xfrm>
              <a:off x="2557" y="2310"/>
              <a:ext cx="1901" cy="188"/>
            </a:xfrm>
            <a:prstGeom prst="rect">
              <a:avLst/>
            </a:prstGeom>
            <a:solidFill>
              <a:srgbClr val="FFCCFF"/>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44" name="Freeform 15"/>
            <p:cNvSpPr>
              <a:spLocks/>
            </p:cNvSpPr>
            <p:nvPr/>
          </p:nvSpPr>
          <p:spPr bwMode="gray">
            <a:xfrm>
              <a:off x="2036" y="2494"/>
              <a:ext cx="2415" cy="343"/>
            </a:xfrm>
            <a:custGeom>
              <a:avLst/>
              <a:gdLst>
                <a:gd name="T0" fmla="*/ 77193 w 2048"/>
                <a:gd name="T1" fmla="*/ 18662 h 286"/>
                <a:gd name="T2" fmla="*/ 0 w 2048"/>
                <a:gd name="T3" fmla="*/ 18662 h 286"/>
                <a:gd name="T4" fmla="*/ 19748 w 2048"/>
                <a:gd name="T5" fmla="*/ 0 h 286"/>
                <a:gd name="T6" fmla="*/ 90757 w 2048"/>
                <a:gd name="T7" fmla="*/ 0 h 286"/>
                <a:gd name="T8" fmla="*/ 77193 w 2048"/>
                <a:gd name="T9" fmla="*/ 18662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gradFill rotWithShape="1">
              <a:gsLst>
                <a:gs pos="0">
                  <a:srgbClr val="FFFF99"/>
                </a:gs>
                <a:gs pos="100000">
                  <a:srgbClr val="FFFF66"/>
                </a:gs>
              </a:gsLst>
              <a:lin ang="5400000" scaled="1"/>
            </a:gradFill>
            <a:ln w="9525">
              <a:noFill/>
              <a:miter lim="800000"/>
              <a:headEnd/>
              <a:tailEnd/>
            </a:ln>
          </p:spPr>
          <p:txBody>
            <a:bodyPr/>
            <a:lstStyle/>
            <a:p>
              <a:endParaRPr lang="ja-JP" altLang="en-US"/>
            </a:p>
          </p:txBody>
        </p:sp>
        <p:sp>
          <p:nvSpPr>
            <p:cNvPr id="18745" name="Rectangle 16"/>
            <p:cNvSpPr>
              <a:spLocks noChangeArrowheads="1"/>
            </p:cNvSpPr>
            <p:nvPr/>
          </p:nvSpPr>
          <p:spPr bwMode="gray">
            <a:xfrm>
              <a:off x="2037" y="2836"/>
              <a:ext cx="2056" cy="188"/>
            </a:xfrm>
            <a:prstGeom prst="rect">
              <a:avLst/>
            </a:prstGeom>
            <a:gradFill rotWithShape="1">
              <a:gsLst>
                <a:gs pos="0">
                  <a:srgbClr val="FFFF99"/>
                </a:gs>
                <a:gs pos="50000">
                  <a:srgbClr val="FFFF66"/>
                </a:gs>
                <a:gs pos="100000">
                  <a:srgbClr val="FFFF99"/>
                </a:gs>
              </a:gsLst>
              <a:lin ang="2700000" scaled="1"/>
            </a:gra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46" name="Rectangle 17"/>
            <p:cNvSpPr>
              <a:spLocks noChangeArrowheads="1"/>
            </p:cNvSpPr>
            <p:nvPr/>
          </p:nvSpPr>
          <p:spPr bwMode="gray">
            <a:xfrm>
              <a:off x="1514" y="3363"/>
              <a:ext cx="2213" cy="187"/>
            </a:xfrm>
            <a:prstGeom prst="rect">
              <a:avLst/>
            </a:prstGeom>
            <a:solidFill>
              <a:srgbClr val="CCFFCC"/>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grpSp>
      <p:sp>
        <p:nvSpPr>
          <p:cNvPr id="18691" name="Rectangle 18"/>
          <p:cNvSpPr>
            <a:spLocks noChangeArrowheads="1"/>
          </p:cNvSpPr>
          <p:nvPr/>
        </p:nvSpPr>
        <p:spPr bwMode="auto">
          <a:xfrm>
            <a:off x="920750" y="4652963"/>
            <a:ext cx="1114425" cy="369887"/>
          </a:xfrm>
          <a:prstGeom prst="rect">
            <a:avLst/>
          </a:prstGeom>
          <a:noFill/>
          <a:ln w="9525">
            <a:noFill/>
            <a:miter lim="800000"/>
            <a:headEnd/>
            <a:tailEnd/>
          </a:ln>
        </p:spPr>
        <p:txBody>
          <a:bodyPr wrap="none">
            <a:spAutoFit/>
          </a:bodyPr>
          <a:lstStyle/>
          <a:p>
            <a:r>
              <a:rPr lang="ja-JP" altLang="en-US" b="1">
                <a:latin typeface="Tahoma" pitchFamily="34" charset="0"/>
              </a:rPr>
              <a:t>基礎研究</a:t>
            </a:r>
            <a:endParaRPr lang="zh-CN" altLang="en-US" b="1">
              <a:latin typeface="Tahoma" pitchFamily="34" charset="0"/>
            </a:endParaRPr>
          </a:p>
        </p:txBody>
      </p:sp>
      <p:sp>
        <p:nvSpPr>
          <p:cNvPr id="18692" name="Rectangle 19"/>
          <p:cNvSpPr>
            <a:spLocks noChangeArrowheads="1"/>
          </p:cNvSpPr>
          <p:nvPr/>
        </p:nvSpPr>
        <p:spPr bwMode="auto">
          <a:xfrm>
            <a:off x="1352550" y="4076700"/>
            <a:ext cx="1114425" cy="369888"/>
          </a:xfrm>
          <a:prstGeom prst="rect">
            <a:avLst/>
          </a:prstGeom>
          <a:noFill/>
          <a:ln w="9525">
            <a:noFill/>
            <a:miter lim="800000"/>
            <a:headEnd/>
            <a:tailEnd/>
          </a:ln>
        </p:spPr>
        <p:txBody>
          <a:bodyPr wrap="none">
            <a:spAutoFit/>
          </a:bodyPr>
          <a:lstStyle/>
          <a:p>
            <a:r>
              <a:rPr lang="ja-JP" altLang="en-US" b="1">
                <a:latin typeface="Tahoma" pitchFamily="34" charset="0"/>
              </a:rPr>
              <a:t>動物実験</a:t>
            </a:r>
            <a:endParaRPr lang="zh-CN" altLang="en-US" b="1">
              <a:latin typeface="Tahoma" pitchFamily="34" charset="0"/>
            </a:endParaRPr>
          </a:p>
        </p:txBody>
      </p:sp>
      <p:sp>
        <p:nvSpPr>
          <p:cNvPr id="18693" name="Rectangle 20"/>
          <p:cNvSpPr>
            <a:spLocks noChangeArrowheads="1"/>
          </p:cNvSpPr>
          <p:nvPr/>
        </p:nvSpPr>
        <p:spPr bwMode="auto">
          <a:xfrm>
            <a:off x="2289175" y="2708275"/>
            <a:ext cx="1114425" cy="369888"/>
          </a:xfrm>
          <a:prstGeom prst="rect">
            <a:avLst/>
          </a:prstGeom>
          <a:noFill/>
          <a:ln w="9525">
            <a:noFill/>
            <a:miter lim="800000"/>
            <a:headEnd/>
            <a:tailEnd/>
          </a:ln>
        </p:spPr>
        <p:txBody>
          <a:bodyPr wrap="none">
            <a:spAutoFit/>
          </a:bodyPr>
          <a:lstStyle/>
          <a:p>
            <a:r>
              <a:rPr lang="ja-JP" altLang="en-US" b="1">
                <a:latin typeface="Tahoma" pitchFamily="34" charset="0"/>
              </a:rPr>
              <a:t>臨床試験</a:t>
            </a:r>
            <a:endParaRPr lang="zh-CN" altLang="en-US" b="1">
              <a:latin typeface="Tahoma" pitchFamily="34" charset="0"/>
            </a:endParaRPr>
          </a:p>
        </p:txBody>
      </p:sp>
      <p:sp>
        <p:nvSpPr>
          <p:cNvPr id="18694" name="Rectangle 21"/>
          <p:cNvSpPr>
            <a:spLocks noChangeArrowheads="1"/>
          </p:cNvSpPr>
          <p:nvPr/>
        </p:nvSpPr>
        <p:spPr bwMode="auto">
          <a:xfrm>
            <a:off x="1833563" y="3357563"/>
            <a:ext cx="1231900" cy="369887"/>
          </a:xfrm>
          <a:prstGeom prst="rect">
            <a:avLst/>
          </a:prstGeom>
          <a:noFill/>
          <a:ln w="9525">
            <a:noFill/>
            <a:miter lim="800000"/>
            <a:headEnd/>
            <a:tailEnd/>
          </a:ln>
        </p:spPr>
        <p:txBody>
          <a:bodyPr wrap="none">
            <a:spAutoFit/>
          </a:bodyPr>
          <a:lstStyle/>
          <a:p>
            <a:r>
              <a:rPr lang="ja-JP" altLang="en-US" b="1">
                <a:latin typeface="Tahoma" pitchFamily="34" charset="0"/>
              </a:rPr>
              <a:t>承認・許可</a:t>
            </a:r>
            <a:endParaRPr lang="zh-CN" altLang="en-US" b="1">
              <a:latin typeface="Tahoma" pitchFamily="34" charset="0"/>
            </a:endParaRPr>
          </a:p>
        </p:txBody>
      </p:sp>
      <p:sp>
        <p:nvSpPr>
          <p:cNvPr id="18695" name="Line 22"/>
          <p:cNvSpPr>
            <a:spLocks noChangeShapeType="1"/>
          </p:cNvSpPr>
          <p:nvPr/>
        </p:nvSpPr>
        <p:spPr bwMode="auto">
          <a:xfrm>
            <a:off x="4406900" y="2060575"/>
            <a:ext cx="0" cy="1008063"/>
          </a:xfrm>
          <a:prstGeom prst="line">
            <a:avLst/>
          </a:prstGeom>
          <a:noFill/>
          <a:ln w="9525">
            <a:solidFill>
              <a:schemeClr val="tx1"/>
            </a:solidFill>
            <a:round/>
            <a:headEnd/>
            <a:tailEnd type="triangle" w="med" len="med"/>
          </a:ln>
        </p:spPr>
        <p:txBody>
          <a:bodyPr/>
          <a:lstStyle/>
          <a:p>
            <a:endParaRPr lang="ja-JP" altLang="en-US"/>
          </a:p>
        </p:txBody>
      </p:sp>
      <p:sp>
        <p:nvSpPr>
          <p:cNvPr id="18696" name="Line 23"/>
          <p:cNvSpPr>
            <a:spLocks noChangeShapeType="1"/>
          </p:cNvSpPr>
          <p:nvPr/>
        </p:nvSpPr>
        <p:spPr bwMode="auto">
          <a:xfrm flipV="1">
            <a:off x="4329113" y="4221163"/>
            <a:ext cx="0" cy="863600"/>
          </a:xfrm>
          <a:prstGeom prst="line">
            <a:avLst/>
          </a:prstGeom>
          <a:noFill/>
          <a:ln w="9525">
            <a:solidFill>
              <a:schemeClr val="tx1"/>
            </a:solidFill>
            <a:round/>
            <a:headEnd/>
            <a:tailEnd type="triangle" w="med" len="med"/>
          </a:ln>
        </p:spPr>
        <p:txBody>
          <a:bodyPr/>
          <a:lstStyle/>
          <a:p>
            <a:endParaRPr lang="ja-JP" altLang="en-US"/>
          </a:p>
        </p:txBody>
      </p:sp>
      <p:sp>
        <p:nvSpPr>
          <p:cNvPr id="18697" name="Line 24"/>
          <p:cNvSpPr>
            <a:spLocks noChangeShapeType="1"/>
          </p:cNvSpPr>
          <p:nvPr/>
        </p:nvSpPr>
        <p:spPr bwMode="auto">
          <a:xfrm>
            <a:off x="4329113" y="2060575"/>
            <a:ext cx="701675" cy="0"/>
          </a:xfrm>
          <a:prstGeom prst="line">
            <a:avLst/>
          </a:prstGeom>
          <a:noFill/>
          <a:ln w="9525">
            <a:solidFill>
              <a:schemeClr val="tx1"/>
            </a:solidFill>
            <a:round/>
            <a:headEnd/>
            <a:tailEnd/>
          </a:ln>
        </p:spPr>
        <p:txBody>
          <a:bodyPr/>
          <a:lstStyle/>
          <a:p>
            <a:endParaRPr lang="ja-JP" altLang="en-US"/>
          </a:p>
        </p:txBody>
      </p:sp>
      <p:sp>
        <p:nvSpPr>
          <p:cNvPr id="18698" name="Line 25"/>
          <p:cNvSpPr>
            <a:spLocks noChangeShapeType="1"/>
          </p:cNvSpPr>
          <p:nvPr/>
        </p:nvSpPr>
        <p:spPr bwMode="auto">
          <a:xfrm flipV="1">
            <a:off x="2535238" y="5084763"/>
            <a:ext cx="2808287" cy="0"/>
          </a:xfrm>
          <a:prstGeom prst="line">
            <a:avLst/>
          </a:prstGeom>
          <a:noFill/>
          <a:ln w="9525">
            <a:solidFill>
              <a:schemeClr val="tx1"/>
            </a:solidFill>
            <a:round/>
            <a:headEnd/>
            <a:tailEnd/>
          </a:ln>
        </p:spPr>
        <p:txBody>
          <a:bodyPr/>
          <a:lstStyle/>
          <a:p>
            <a:endParaRPr lang="ja-JP" altLang="en-US"/>
          </a:p>
        </p:txBody>
      </p:sp>
      <p:grpSp>
        <p:nvGrpSpPr>
          <p:cNvPr id="18699" name="Group 26"/>
          <p:cNvGrpSpPr>
            <a:grpSpLocks/>
          </p:cNvGrpSpPr>
          <p:nvPr/>
        </p:nvGrpSpPr>
        <p:grpSpPr bwMode="auto">
          <a:xfrm>
            <a:off x="2289175" y="1989138"/>
            <a:ext cx="2105025" cy="712787"/>
            <a:chOff x="2357" y="1070"/>
            <a:chExt cx="1458" cy="449"/>
          </a:xfrm>
        </p:grpSpPr>
        <p:sp>
          <p:nvSpPr>
            <p:cNvPr id="18731" name="Freeform 27"/>
            <p:cNvSpPr>
              <a:spLocks/>
            </p:cNvSpPr>
            <p:nvPr/>
          </p:nvSpPr>
          <p:spPr bwMode="gray">
            <a:xfrm>
              <a:off x="3560" y="1071"/>
              <a:ext cx="251" cy="448"/>
            </a:xfrm>
            <a:custGeom>
              <a:avLst/>
              <a:gdLst>
                <a:gd name="T0" fmla="*/ 2 w 308"/>
                <a:gd name="T1" fmla="*/ 143 h 444"/>
                <a:gd name="T2" fmla="*/ 0 w 308"/>
                <a:gd name="T3" fmla="*/ 545 h 444"/>
                <a:gd name="T4" fmla="*/ 0 w 308"/>
                <a:gd name="T5" fmla="*/ 355 h 444"/>
                <a:gd name="T6" fmla="*/ 2 w 308"/>
                <a:gd name="T7" fmla="*/ 0 h 444"/>
                <a:gd name="T8" fmla="*/ 2 w 308"/>
                <a:gd name="T9" fmla="*/ 143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solidFill>
              <a:srgbClr val="99CCFF"/>
            </a:solidFill>
            <a:ln w="9525">
              <a:noFill/>
              <a:miter lim="800000"/>
              <a:headEnd/>
              <a:tailEnd/>
            </a:ln>
          </p:spPr>
          <p:txBody>
            <a:bodyPr/>
            <a:lstStyle/>
            <a:p>
              <a:endParaRPr lang="ja-JP" altLang="en-US"/>
            </a:p>
          </p:txBody>
        </p:sp>
        <p:sp>
          <p:nvSpPr>
            <p:cNvPr id="18732" name="Freeform 28"/>
            <p:cNvSpPr>
              <a:spLocks/>
            </p:cNvSpPr>
            <p:nvPr/>
          </p:nvSpPr>
          <p:spPr bwMode="gray">
            <a:xfrm>
              <a:off x="2357" y="1070"/>
              <a:ext cx="1458" cy="286"/>
            </a:xfrm>
            <a:custGeom>
              <a:avLst/>
              <a:gdLst>
                <a:gd name="T0" fmla="*/ 13 w 1786"/>
                <a:gd name="T1" fmla="*/ 330 h 284"/>
                <a:gd name="T2" fmla="*/ 0 w 1786"/>
                <a:gd name="T3" fmla="*/ 330 h 284"/>
                <a:gd name="T4" fmla="*/ 4 w 1786"/>
                <a:gd name="T5" fmla="*/ 0 h 284"/>
                <a:gd name="T6" fmla="*/ 16 w 1786"/>
                <a:gd name="T7" fmla="*/ 0 h 284"/>
                <a:gd name="T8" fmla="*/ 13 w 1786"/>
                <a:gd name="T9" fmla="*/ 330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rgbClr val="99CCFF"/>
            </a:solidFill>
            <a:ln w="9525">
              <a:noFill/>
              <a:miter lim="800000"/>
              <a:headEnd/>
              <a:tailEnd/>
            </a:ln>
          </p:spPr>
          <p:txBody>
            <a:bodyPr/>
            <a:lstStyle/>
            <a:p>
              <a:endParaRPr lang="ja-JP" altLang="en-US"/>
            </a:p>
          </p:txBody>
        </p:sp>
        <p:sp>
          <p:nvSpPr>
            <p:cNvPr id="18733" name="Rectangle 29"/>
            <p:cNvSpPr>
              <a:spLocks noChangeArrowheads="1"/>
            </p:cNvSpPr>
            <p:nvPr/>
          </p:nvSpPr>
          <p:spPr bwMode="gray">
            <a:xfrm>
              <a:off x="2359" y="1356"/>
              <a:ext cx="1206" cy="162"/>
            </a:xfrm>
            <a:prstGeom prst="rect">
              <a:avLst/>
            </a:prstGeom>
            <a:solidFill>
              <a:srgbClr val="99CCFF"/>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grpSp>
      <p:sp>
        <p:nvSpPr>
          <p:cNvPr id="110622" name="Freeform 30"/>
          <p:cNvSpPr>
            <a:spLocks/>
          </p:cNvSpPr>
          <p:nvPr/>
        </p:nvSpPr>
        <p:spPr bwMode="gray">
          <a:xfrm rot="21304670">
            <a:off x="271463" y="2060575"/>
            <a:ext cx="2417762" cy="2806700"/>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chemeClr val="accent1"/>
              </a:gs>
              <a:gs pos="100000">
                <a:schemeClr val="accent1">
                  <a:gamma/>
                  <a:shade val="46275"/>
                  <a:invGamma/>
                  <a:alpha val="39999"/>
                </a:schemeClr>
              </a:gs>
            </a:gsLst>
            <a:lin ang="5400000" scaled="1"/>
          </a:gradFill>
          <a:ln>
            <a:noFill/>
          </a:ln>
          <a:extLst/>
        </p:spPr>
        <p:txBody>
          <a:bodyPr/>
          <a:lstStyle/>
          <a:p>
            <a:pPr>
              <a:defRPr/>
            </a:pPr>
            <a:endParaRPr lang="ja-JP" altLang="en-US">
              <a:ea typeface="ＭＳ Ｐゴシック" pitchFamily="34" charset="-128"/>
            </a:endParaRPr>
          </a:p>
        </p:txBody>
      </p:sp>
      <p:sp>
        <p:nvSpPr>
          <p:cNvPr id="18701" name="Rectangle 31"/>
          <p:cNvSpPr>
            <a:spLocks noChangeArrowheads="1"/>
          </p:cNvSpPr>
          <p:nvPr/>
        </p:nvSpPr>
        <p:spPr bwMode="auto">
          <a:xfrm>
            <a:off x="2792413" y="1989138"/>
            <a:ext cx="1231900" cy="369887"/>
          </a:xfrm>
          <a:prstGeom prst="rect">
            <a:avLst/>
          </a:prstGeom>
          <a:noFill/>
          <a:ln w="9525">
            <a:noFill/>
            <a:miter lim="800000"/>
            <a:headEnd/>
            <a:tailEnd/>
          </a:ln>
        </p:spPr>
        <p:txBody>
          <a:bodyPr wrap="none">
            <a:spAutoFit/>
          </a:bodyPr>
          <a:lstStyle/>
          <a:p>
            <a:r>
              <a:rPr lang="ja-JP" altLang="en-US" b="1">
                <a:latin typeface="Tahoma" pitchFamily="34" charset="0"/>
              </a:rPr>
              <a:t>製造・販売</a:t>
            </a:r>
            <a:endParaRPr lang="en-US" altLang="ja-JP" b="1">
              <a:latin typeface="Tahoma" pitchFamily="34" charset="0"/>
            </a:endParaRPr>
          </a:p>
        </p:txBody>
      </p:sp>
      <p:sp>
        <p:nvSpPr>
          <p:cNvPr id="18702" name="Rectangle 32"/>
          <p:cNvSpPr>
            <a:spLocks noChangeArrowheads="1"/>
          </p:cNvSpPr>
          <p:nvPr/>
        </p:nvSpPr>
        <p:spPr bwMode="auto">
          <a:xfrm>
            <a:off x="3657600" y="3141663"/>
            <a:ext cx="1754188" cy="646112"/>
          </a:xfrm>
          <a:prstGeom prst="rect">
            <a:avLst/>
          </a:prstGeom>
          <a:noFill/>
          <a:ln w="9525">
            <a:noFill/>
            <a:miter lim="800000"/>
            <a:headEnd/>
            <a:tailEnd/>
          </a:ln>
        </p:spPr>
        <p:txBody>
          <a:bodyPr wrap="none">
            <a:spAutoFit/>
          </a:bodyPr>
          <a:lstStyle/>
          <a:p>
            <a:r>
              <a:rPr lang="ja-JP" altLang="en-US" b="1">
                <a:latin typeface="Tahoma" pitchFamily="34" charset="0"/>
              </a:rPr>
              <a:t>９年から１７年で</a:t>
            </a:r>
          </a:p>
          <a:p>
            <a:r>
              <a:rPr lang="ja-JP" altLang="en-US" b="1">
                <a:latin typeface="Tahoma" pitchFamily="34" charset="0"/>
              </a:rPr>
              <a:t>承認・上市</a:t>
            </a:r>
            <a:endParaRPr lang="zh-CN" altLang="en-US" b="1">
              <a:latin typeface="Tahoma" pitchFamily="34" charset="0"/>
            </a:endParaRPr>
          </a:p>
        </p:txBody>
      </p:sp>
      <p:grpSp>
        <p:nvGrpSpPr>
          <p:cNvPr id="18703" name="Group 33"/>
          <p:cNvGrpSpPr>
            <a:grpSpLocks/>
          </p:cNvGrpSpPr>
          <p:nvPr/>
        </p:nvGrpSpPr>
        <p:grpSpPr bwMode="auto">
          <a:xfrm>
            <a:off x="4808538" y="2636838"/>
            <a:ext cx="4135437" cy="2711450"/>
            <a:chOff x="1514" y="1446"/>
            <a:chExt cx="3670" cy="2106"/>
          </a:xfrm>
        </p:grpSpPr>
        <p:sp>
          <p:nvSpPr>
            <p:cNvPr id="18718" name="Freeform 34"/>
            <p:cNvSpPr>
              <a:spLocks/>
            </p:cNvSpPr>
            <p:nvPr/>
          </p:nvSpPr>
          <p:spPr bwMode="gray">
            <a:xfrm>
              <a:off x="4817" y="1446"/>
              <a:ext cx="363" cy="533"/>
            </a:xfrm>
            <a:custGeom>
              <a:avLst/>
              <a:gdLst>
                <a:gd name="T0" fmla="*/ 13473 w 308"/>
                <a:gd name="T1" fmla="*/ 8043 h 444"/>
                <a:gd name="T2" fmla="*/ 0 w 308"/>
                <a:gd name="T3" fmla="*/ 29672 h 444"/>
                <a:gd name="T4" fmla="*/ 0 w 308"/>
                <a:gd name="T5" fmla="*/ 19122 h 444"/>
                <a:gd name="T6" fmla="*/ 13473 w 308"/>
                <a:gd name="T7" fmla="*/ 0 h 444"/>
                <a:gd name="T8" fmla="*/ 13473 w 308"/>
                <a:gd name="T9" fmla="*/ 8043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0"/>
                  </a:moveTo>
                  <a:lnTo>
                    <a:pt x="0" y="444"/>
                  </a:lnTo>
                  <a:lnTo>
                    <a:pt x="0" y="286"/>
                  </a:lnTo>
                  <a:lnTo>
                    <a:pt x="308" y="0"/>
                  </a:lnTo>
                  <a:lnTo>
                    <a:pt x="308" y="120"/>
                  </a:lnTo>
                  <a:close/>
                </a:path>
              </a:pathLst>
            </a:custGeom>
            <a:noFill/>
            <a:ln w="9525">
              <a:noFill/>
              <a:miter lim="800000"/>
              <a:headEnd/>
              <a:tailEnd/>
            </a:ln>
          </p:spPr>
          <p:txBody>
            <a:bodyPr/>
            <a:lstStyle/>
            <a:p>
              <a:endParaRPr lang="ja-JP" altLang="en-US"/>
            </a:p>
          </p:txBody>
        </p:sp>
        <p:sp>
          <p:nvSpPr>
            <p:cNvPr id="18719" name="Freeform 35"/>
            <p:cNvSpPr>
              <a:spLocks/>
            </p:cNvSpPr>
            <p:nvPr/>
          </p:nvSpPr>
          <p:spPr bwMode="gray">
            <a:xfrm>
              <a:off x="3078" y="1446"/>
              <a:ext cx="2106" cy="341"/>
            </a:xfrm>
            <a:custGeom>
              <a:avLst/>
              <a:gdLst>
                <a:gd name="T0" fmla="*/ 65452 w 1786"/>
                <a:gd name="T1" fmla="*/ 19052 h 284"/>
                <a:gd name="T2" fmla="*/ 0 w 1786"/>
                <a:gd name="T3" fmla="*/ 19052 h 284"/>
                <a:gd name="T4" fmla="*/ 19732 w 1786"/>
                <a:gd name="T5" fmla="*/ 0 h 284"/>
                <a:gd name="T6" fmla="*/ 79093 w 1786"/>
                <a:gd name="T7" fmla="*/ 0 h 284"/>
                <a:gd name="T8" fmla="*/ 65452 w 1786"/>
                <a:gd name="T9" fmla="*/ 19052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noFill/>
            <a:ln w="9525">
              <a:noFill/>
              <a:miter lim="800000"/>
              <a:headEnd/>
              <a:tailEnd/>
            </a:ln>
          </p:spPr>
          <p:txBody>
            <a:bodyPr/>
            <a:lstStyle/>
            <a:p>
              <a:endParaRPr lang="ja-JP" altLang="en-US"/>
            </a:p>
          </p:txBody>
        </p:sp>
        <p:sp>
          <p:nvSpPr>
            <p:cNvPr id="18720" name="Freeform 36"/>
            <p:cNvSpPr>
              <a:spLocks/>
            </p:cNvSpPr>
            <p:nvPr/>
          </p:nvSpPr>
          <p:spPr bwMode="gray">
            <a:xfrm>
              <a:off x="4451" y="1970"/>
              <a:ext cx="362" cy="530"/>
            </a:xfrm>
            <a:custGeom>
              <a:avLst/>
              <a:gdLst>
                <a:gd name="T0" fmla="*/ 4799 w 308"/>
                <a:gd name="T1" fmla="*/ 2626 h 442"/>
                <a:gd name="T2" fmla="*/ 0 w 308"/>
                <a:gd name="T3" fmla="*/ 9689 h 442"/>
                <a:gd name="T4" fmla="*/ 0 w 308"/>
                <a:gd name="T5" fmla="*/ 6262 h 442"/>
                <a:gd name="T6" fmla="*/ 4799 w 308"/>
                <a:gd name="T7" fmla="*/ 0 h 442"/>
                <a:gd name="T8" fmla="*/ 4799 w 308"/>
                <a:gd name="T9" fmla="*/ 2626 h 442"/>
                <a:gd name="T10" fmla="*/ 0 60000 65536"/>
                <a:gd name="T11" fmla="*/ 0 60000 65536"/>
                <a:gd name="T12" fmla="*/ 0 60000 65536"/>
                <a:gd name="T13" fmla="*/ 0 60000 65536"/>
                <a:gd name="T14" fmla="*/ 0 60000 65536"/>
                <a:gd name="T15" fmla="*/ 0 w 308"/>
                <a:gd name="T16" fmla="*/ 0 h 442"/>
                <a:gd name="T17" fmla="*/ 308 w 308"/>
                <a:gd name="T18" fmla="*/ 442 h 442"/>
              </a:gdLst>
              <a:ahLst/>
              <a:cxnLst>
                <a:cxn ang="T10">
                  <a:pos x="T0" y="T1"/>
                </a:cxn>
                <a:cxn ang="T11">
                  <a:pos x="T2" y="T3"/>
                </a:cxn>
                <a:cxn ang="T12">
                  <a:pos x="T4" y="T5"/>
                </a:cxn>
                <a:cxn ang="T13">
                  <a:pos x="T6" y="T7"/>
                </a:cxn>
                <a:cxn ang="T14">
                  <a:pos x="T8" y="T9"/>
                </a:cxn>
              </a:cxnLst>
              <a:rect l="T15" t="T16" r="T17" b="T18"/>
              <a:pathLst>
                <a:path w="308" h="442">
                  <a:moveTo>
                    <a:pt x="308" y="120"/>
                  </a:moveTo>
                  <a:lnTo>
                    <a:pt x="0" y="442"/>
                  </a:lnTo>
                  <a:lnTo>
                    <a:pt x="0" y="286"/>
                  </a:lnTo>
                  <a:lnTo>
                    <a:pt x="308" y="0"/>
                  </a:lnTo>
                  <a:lnTo>
                    <a:pt x="308" y="120"/>
                  </a:lnTo>
                  <a:close/>
                </a:path>
              </a:pathLst>
            </a:custGeom>
            <a:solidFill>
              <a:srgbClr val="FFCCFF"/>
            </a:solidFill>
            <a:ln w="9525">
              <a:noFill/>
              <a:miter lim="800000"/>
              <a:headEnd/>
              <a:tailEnd/>
            </a:ln>
          </p:spPr>
          <p:txBody>
            <a:bodyPr/>
            <a:lstStyle/>
            <a:p>
              <a:endParaRPr lang="ja-JP" altLang="en-US"/>
            </a:p>
          </p:txBody>
        </p:sp>
        <p:sp>
          <p:nvSpPr>
            <p:cNvPr id="18721" name="Freeform 37"/>
            <p:cNvSpPr>
              <a:spLocks/>
            </p:cNvSpPr>
            <p:nvPr/>
          </p:nvSpPr>
          <p:spPr bwMode="gray">
            <a:xfrm>
              <a:off x="2555" y="1970"/>
              <a:ext cx="2264" cy="340"/>
            </a:xfrm>
            <a:custGeom>
              <a:avLst/>
              <a:gdLst>
                <a:gd name="T0" fmla="*/ 71427 w 1920"/>
                <a:gd name="T1" fmla="*/ 17818 h 284"/>
                <a:gd name="T2" fmla="*/ 0 w 1920"/>
                <a:gd name="T3" fmla="*/ 17818 h 284"/>
                <a:gd name="T4" fmla="*/ 19732 w 1920"/>
                <a:gd name="T5" fmla="*/ 0 h 284"/>
                <a:gd name="T6" fmla="*/ 85023 w 1920"/>
                <a:gd name="T7" fmla="*/ 0 h 284"/>
                <a:gd name="T8" fmla="*/ 71427 w 1920"/>
                <a:gd name="T9" fmla="*/ 17818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rgbClr val="FFCCFF"/>
            </a:solidFill>
            <a:ln w="9525">
              <a:noFill/>
              <a:miter lim="800000"/>
              <a:headEnd/>
              <a:tailEnd/>
            </a:ln>
          </p:spPr>
          <p:txBody>
            <a:bodyPr/>
            <a:lstStyle/>
            <a:p>
              <a:endParaRPr lang="ja-JP" altLang="en-US"/>
            </a:p>
          </p:txBody>
        </p:sp>
        <p:sp>
          <p:nvSpPr>
            <p:cNvPr id="18722" name="Freeform 38"/>
            <p:cNvSpPr>
              <a:spLocks/>
            </p:cNvSpPr>
            <p:nvPr/>
          </p:nvSpPr>
          <p:spPr bwMode="gray">
            <a:xfrm>
              <a:off x="4087" y="2494"/>
              <a:ext cx="362" cy="531"/>
            </a:xfrm>
            <a:custGeom>
              <a:avLst/>
              <a:gdLst>
                <a:gd name="T0" fmla="*/ 10441 w 306"/>
                <a:gd name="T1" fmla="*/ 5235 h 444"/>
                <a:gd name="T2" fmla="*/ 0 w 306"/>
                <a:gd name="T3" fmla="*/ 19032 h 444"/>
                <a:gd name="T4" fmla="*/ 0 w 306"/>
                <a:gd name="T5" fmla="*/ 12263 h 444"/>
                <a:gd name="T6" fmla="*/ 10441 w 306"/>
                <a:gd name="T7" fmla="*/ 0 h 444"/>
                <a:gd name="T8" fmla="*/ 10441 w 306"/>
                <a:gd name="T9" fmla="*/ 5235 h 444"/>
                <a:gd name="T10" fmla="*/ 0 60000 65536"/>
                <a:gd name="T11" fmla="*/ 0 60000 65536"/>
                <a:gd name="T12" fmla="*/ 0 60000 65536"/>
                <a:gd name="T13" fmla="*/ 0 60000 65536"/>
                <a:gd name="T14" fmla="*/ 0 60000 65536"/>
                <a:gd name="T15" fmla="*/ 0 w 306"/>
                <a:gd name="T16" fmla="*/ 0 h 444"/>
                <a:gd name="T17" fmla="*/ 306 w 306"/>
                <a:gd name="T18" fmla="*/ 444 h 444"/>
              </a:gdLst>
              <a:ahLst/>
              <a:cxnLst>
                <a:cxn ang="T10">
                  <a:pos x="T0" y="T1"/>
                </a:cxn>
                <a:cxn ang="T11">
                  <a:pos x="T2" y="T3"/>
                </a:cxn>
                <a:cxn ang="T12">
                  <a:pos x="T4" y="T5"/>
                </a:cxn>
                <a:cxn ang="T13">
                  <a:pos x="T6" y="T7"/>
                </a:cxn>
                <a:cxn ang="T14">
                  <a:pos x="T8" y="T9"/>
                </a:cxn>
              </a:cxnLst>
              <a:rect l="T15" t="T16" r="T17" b="T18"/>
              <a:pathLst>
                <a:path w="306" h="444">
                  <a:moveTo>
                    <a:pt x="306" y="122"/>
                  </a:moveTo>
                  <a:lnTo>
                    <a:pt x="0" y="444"/>
                  </a:lnTo>
                  <a:lnTo>
                    <a:pt x="0" y="286"/>
                  </a:lnTo>
                  <a:lnTo>
                    <a:pt x="306" y="0"/>
                  </a:lnTo>
                  <a:lnTo>
                    <a:pt x="306" y="122"/>
                  </a:lnTo>
                  <a:close/>
                </a:path>
              </a:pathLst>
            </a:custGeom>
            <a:gradFill rotWithShape="1">
              <a:gsLst>
                <a:gs pos="0">
                  <a:srgbClr val="FFFF66"/>
                </a:gs>
                <a:gs pos="50000">
                  <a:srgbClr val="FFFF99"/>
                </a:gs>
                <a:gs pos="100000">
                  <a:srgbClr val="FFFF66"/>
                </a:gs>
              </a:gsLst>
              <a:lin ang="2700000" scaled="1"/>
            </a:gradFill>
            <a:ln w="9525">
              <a:noFill/>
              <a:miter lim="800000"/>
              <a:headEnd/>
              <a:tailEnd/>
            </a:ln>
          </p:spPr>
          <p:txBody>
            <a:bodyPr/>
            <a:lstStyle/>
            <a:p>
              <a:endParaRPr lang="ja-JP" altLang="en-US"/>
            </a:p>
          </p:txBody>
        </p:sp>
        <p:sp>
          <p:nvSpPr>
            <p:cNvPr id="18723" name="Freeform 39"/>
            <p:cNvSpPr>
              <a:spLocks/>
            </p:cNvSpPr>
            <p:nvPr/>
          </p:nvSpPr>
          <p:spPr bwMode="gray">
            <a:xfrm>
              <a:off x="3722" y="3019"/>
              <a:ext cx="364" cy="533"/>
            </a:xfrm>
            <a:custGeom>
              <a:avLst/>
              <a:gdLst>
                <a:gd name="T0" fmla="*/ 14332 w 308"/>
                <a:gd name="T1" fmla="*/ 8132 h 444"/>
                <a:gd name="T2" fmla="*/ 0 w 308"/>
                <a:gd name="T3" fmla="*/ 29672 h 444"/>
                <a:gd name="T4" fmla="*/ 0 w 308"/>
                <a:gd name="T5" fmla="*/ 19122 h 444"/>
                <a:gd name="T6" fmla="*/ 14332 w 308"/>
                <a:gd name="T7" fmla="*/ 0 h 444"/>
                <a:gd name="T8" fmla="*/ 14332 w 308"/>
                <a:gd name="T9" fmla="*/ 8132 h 444"/>
                <a:gd name="T10" fmla="*/ 0 60000 65536"/>
                <a:gd name="T11" fmla="*/ 0 60000 65536"/>
                <a:gd name="T12" fmla="*/ 0 60000 65536"/>
                <a:gd name="T13" fmla="*/ 0 60000 65536"/>
                <a:gd name="T14" fmla="*/ 0 60000 65536"/>
                <a:gd name="T15" fmla="*/ 0 w 308"/>
                <a:gd name="T16" fmla="*/ 0 h 444"/>
                <a:gd name="T17" fmla="*/ 308 w 308"/>
                <a:gd name="T18" fmla="*/ 444 h 444"/>
              </a:gdLst>
              <a:ahLst/>
              <a:cxnLst>
                <a:cxn ang="T10">
                  <a:pos x="T0" y="T1"/>
                </a:cxn>
                <a:cxn ang="T11">
                  <a:pos x="T2" y="T3"/>
                </a:cxn>
                <a:cxn ang="T12">
                  <a:pos x="T4" y="T5"/>
                </a:cxn>
                <a:cxn ang="T13">
                  <a:pos x="T6" y="T7"/>
                </a:cxn>
                <a:cxn ang="T14">
                  <a:pos x="T8" y="T9"/>
                </a:cxn>
              </a:cxnLst>
              <a:rect l="T15" t="T16" r="T17" b="T18"/>
              <a:pathLst>
                <a:path w="308" h="444">
                  <a:moveTo>
                    <a:pt x="308" y="122"/>
                  </a:moveTo>
                  <a:lnTo>
                    <a:pt x="0" y="444"/>
                  </a:lnTo>
                  <a:lnTo>
                    <a:pt x="0" y="286"/>
                  </a:lnTo>
                  <a:lnTo>
                    <a:pt x="308" y="0"/>
                  </a:lnTo>
                  <a:lnTo>
                    <a:pt x="308" y="122"/>
                  </a:lnTo>
                  <a:close/>
                </a:path>
              </a:pathLst>
            </a:custGeom>
            <a:solidFill>
              <a:srgbClr val="CCFFCC"/>
            </a:solidFill>
            <a:ln w="9525">
              <a:noFill/>
              <a:miter lim="800000"/>
              <a:headEnd/>
              <a:tailEnd/>
            </a:ln>
          </p:spPr>
          <p:txBody>
            <a:bodyPr/>
            <a:lstStyle/>
            <a:p>
              <a:endParaRPr lang="ja-JP" altLang="en-US"/>
            </a:p>
          </p:txBody>
        </p:sp>
        <p:sp>
          <p:nvSpPr>
            <p:cNvPr id="18724" name="Freeform 40"/>
            <p:cNvSpPr>
              <a:spLocks/>
            </p:cNvSpPr>
            <p:nvPr/>
          </p:nvSpPr>
          <p:spPr bwMode="gray">
            <a:xfrm>
              <a:off x="1515" y="3022"/>
              <a:ext cx="2571" cy="340"/>
            </a:xfrm>
            <a:custGeom>
              <a:avLst/>
              <a:gdLst>
                <a:gd name="T0" fmla="*/ 83232 w 2180"/>
                <a:gd name="T1" fmla="*/ 17818 h 284"/>
                <a:gd name="T2" fmla="*/ 0 w 2180"/>
                <a:gd name="T3" fmla="*/ 17818 h 284"/>
                <a:gd name="T4" fmla="*/ 19816 w 2180"/>
                <a:gd name="T5" fmla="*/ 0 h 284"/>
                <a:gd name="T6" fmla="*/ 96883 w 2180"/>
                <a:gd name="T7" fmla="*/ 0 h 284"/>
                <a:gd name="T8" fmla="*/ 83232 w 2180"/>
                <a:gd name="T9" fmla="*/ 17818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rgbClr val="CCFFCC"/>
            </a:solidFill>
            <a:ln w="9525">
              <a:noFill/>
              <a:miter lim="800000"/>
              <a:headEnd/>
              <a:tailEnd/>
            </a:ln>
          </p:spPr>
          <p:txBody>
            <a:bodyPr/>
            <a:lstStyle/>
            <a:p>
              <a:endParaRPr lang="ja-JP" altLang="en-US"/>
            </a:p>
          </p:txBody>
        </p:sp>
        <p:sp>
          <p:nvSpPr>
            <p:cNvPr id="18725" name="Freeform 41"/>
            <p:cNvSpPr>
              <a:spLocks/>
            </p:cNvSpPr>
            <p:nvPr/>
          </p:nvSpPr>
          <p:spPr bwMode="gray">
            <a:xfrm>
              <a:off x="1888" y="1543"/>
              <a:ext cx="1158" cy="1715"/>
            </a:xfrm>
            <a:custGeom>
              <a:avLst/>
              <a:gdLst>
                <a:gd name="T0" fmla="*/ 1 w 1824"/>
                <a:gd name="T1" fmla="*/ 1 h 2648"/>
                <a:gd name="T2" fmla="*/ 1 w 1824"/>
                <a:gd name="T3" fmla="*/ 1 h 2648"/>
                <a:gd name="T4" fmla="*/ 1 w 1824"/>
                <a:gd name="T5" fmla="*/ 1 h 2648"/>
                <a:gd name="T6" fmla="*/ 1 w 1824"/>
                <a:gd name="T7" fmla="*/ 1 h 2648"/>
                <a:gd name="T8" fmla="*/ 1 w 1824"/>
                <a:gd name="T9" fmla="*/ 1 h 2648"/>
                <a:gd name="T10" fmla="*/ 1 w 1824"/>
                <a:gd name="T11" fmla="*/ 1 h 2648"/>
                <a:gd name="T12" fmla="*/ 1 w 1824"/>
                <a:gd name="T13" fmla="*/ 1 h 2648"/>
                <a:gd name="T14" fmla="*/ 1 w 1824"/>
                <a:gd name="T15" fmla="*/ 1 h 2648"/>
                <a:gd name="T16" fmla="*/ 1 w 1824"/>
                <a:gd name="T17" fmla="*/ 1 h 2648"/>
                <a:gd name="T18" fmla="*/ 1 w 1824"/>
                <a:gd name="T19" fmla="*/ 1 h 2648"/>
                <a:gd name="T20" fmla="*/ 1 w 1824"/>
                <a:gd name="T21" fmla="*/ 1 h 2648"/>
                <a:gd name="T22" fmla="*/ 1 w 1824"/>
                <a:gd name="T23" fmla="*/ 1 h 2648"/>
                <a:gd name="T24" fmla="*/ 1 w 1824"/>
                <a:gd name="T25" fmla="*/ 1 h 2648"/>
                <a:gd name="T26" fmla="*/ 1 w 1824"/>
                <a:gd name="T27" fmla="*/ 1 h 2648"/>
                <a:gd name="T28" fmla="*/ 1 w 1824"/>
                <a:gd name="T29" fmla="*/ 1 h 2648"/>
                <a:gd name="T30" fmla="*/ 1 w 1824"/>
                <a:gd name="T31" fmla="*/ 1 h 2648"/>
                <a:gd name="T32" fmla="*/ 1 w 1824"/>
                <a:gd name="T33" fmla="*/ 1 h 2648"/>
                <a:gd name="T34" fmla="*/ 1 w 1824"/>
                <a:gd name="T35" fmla="*/ 1 h 2648"/>
                <a:gd name="T36" fmla="*/ 1 w 1824"/>
                <a:gd name="T37" fmla="*/ 1 h 2648"/>
                <a:gd name="T38" fmla="*/ 1 w 1824"/>
                <a:gd name="T39" fmla="*/ 1 h 2648"/>
                <a:gd name="T40" fmla="*/ 1 w 1824"/>
                <a:gd name="T41" fmla="*/ 1 h 2648"/>
                <a:gd name="T42" fmla="*/ 1 w 1824"/>
                <a:gd name="T43" fmla="*/ 1 h 2648"/>
                <a:gd name="T44" fmla="*/ 1 w 1824"/>
                <a:gd name="T45" fmla="*/ 1 h 2648"/>
                <a:gd name="T46" fmla="*/ 1 w 1824"/>
                <a:gd name="T47" fmla="*/ 1 h 2648"/>
                <a:gd name="T48" fmla="*/ 1 w 1824"/>
                <a:gd name="T49" fmla="*/ 1 h 2648"/>
                <a:gd name="T50" fmla="*/ 1 w 1824"/>
                <a:gd name="T51" fmla="*/ 1 h 2648"/>
                <a:gd name="T52" fmla="*/ 1 w 1824"/>
                <a:gd name="T53" fmla="*/ 1 h 2648"/>
                <a:gd name="T54" fmla="*/ 1 w 1824"/>
                <a:gd name="T55" fmla="*/ 1 h 2648"/>
                <a:gd name="T56" fmla="*/ 1 w 1824"/>
                <a:gd name="T57" fmla="*/ 1 h 2648"/>
                <a:gd name="T58" fmla="*/ 1 w 1824"/>
                <a:gd name="T59" fmla="*/ 1 h 2648"/>
                <a:gd name="T60" fmla="*/ 1 w 1824"/>
                <a:gd name="T61" fmla="*/ 1 h 2648"/>
                <a:gd name="T62" fmla="*/ 1 w 1824"/>
                <a:gd name="T63" fmla="*/ 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accent1"/>
            </a:solidFill>
            <a:ln w="9525">
              <a:noFill/>
              <a:miter lim="800000"/>
              <a:headEnd/>
              <a:tailEnd/>
            </a:ln>
          </p:spPr>
          <p:txBody>
            <a:bodyPr/>
            <a:lstStyle/>
            <a:p>
              <a:endParaRPr lang="ja-JP" altLang="en-US"/>
            </a:p>
          </p:txBody>
        </p:sp>
        <p:sp>
          <p:nvSpPr>
            <p:cNvPr id="18726" name="Rectangle 42"/>
            <p:cNvSpPr>
              <a:spLocks noChangeArrowheads="1"/>
            </p:cNvSpPr>
            <p:nvPr/>
          </p:nvSpPr>
          <p:spPr bwMode="gray">
            <a:xfrm>
              <a:off x="3082" y="1787"/>
              <a:ext cx="1743" cy="192"/>
            </a:xfrm>
            <a:prstGeom prst="rect">
              <a:avLst/>
            </a:prstGeom>
            <a:no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27" name="Rectangle 43"/>
            <p:cNvSpPr>
              <a:spLocks noChangeArrowheads="1"/>
            </p:cNvSpPr>
            <p:nvPr/>
          </p:nvSpPr>
          <p:spPr bwMode="gray">
            <a:xfrm>
              <a:off x="2557" y="2310"/>
              <a:ext cx="1899" cy="186"/>
            </a:xfrm>
            <a:prstGeom prst="rect">
              <a:avLst/>
            </a:prstGeom>
            <a:solidFill>
              <a:srgbClr val="FFCCFF"/>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28" name="Freeform 44"/>
            <p:cNvSpPr>
              <a:spLocks/>
            </p:cNvSpPr>
            <p:nvPr/>
          </p:nvSpPr>
          <p:spPr bwMode="gray">
            <a:xfrm>
              <a:off x="2036" y="2494"/>
              <a:ext cx="2415" cy="343"/>
            </a:xfrm>
            <a:custGeom>
              <a:avLst/>
              <a:gdLst>
                <a:gd name="T0" fmla="*/ 77193 w 2048"/>
                <a:gd name="T1" fmla="*/ 18662 h 286"/>
                <a:gd name="T2" fmla="*/ 0 w 2048"/>
                <a:gd name="T3" fmla="*/ 18662 h 286"/>
                <a:gd name="T4" fmla="*/ 19748 w 2048"/>
                <a:gd name="T5" fmla="*/ 0 h 286"/>
                <a:gd name="T6" fmla="*/ 90757 w 2048"/>
                <a:gd name="T7" fmla="*/ 0 h 286"/>
                <a:gd name="T8" fmla="*/ 77193 w 2048"/>
                <a:gd name="T9" fmla="*/ 18662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gradFill rotWithShape="1">
              <a:gsLst>
                <a:gs pos="0">
                  <a:srgbClr val="FFFF99"/>
                </a:gs>
                <a:gs pos="100000">
                  <a:srgbClr val="FFFF66"/>
                </a:gs>
              </a:gsLst>
              <a:lin ang="5400000" scaled="1"/>
            </a:gradFill>
            <a:ln w="9525">
              <a:noFill/>
              <a:miter lim="800000"/>
              <a:headEnd/>
              <a:tailEnd/>
            </a:ln>
          </p:spPr>
          <p:txBody>
            <a:bodyPr/>
            <a:lstStyle/>
            <a:p>
              <a:endParaRPr lang="ja-JP" altLang="en-US"/>
            </a:p>
          </p:txBody>
        </p:sp>
        <p:sp>
          <p:nvSpPr>
            <p:cNvPr id="18729" name="Rectangle 45"/>
            <p:cNvSpPr>
              <a:spLocks noChangeArrowheads="1"/>
            </p:cNvSpPr>
            <p:nvPr/>
          </p:nvSpPr>
          <p:spPr bwMode="gray">
            <a:xfrm>
              <a:off x="2038" y="2836"/>
              <a:ext cx="2055" cy="190"/>
            </a:xfrm>
            <a:prstGeom prst="rect">
              <a:avLst/>
            </a:prstGeom>
            <a:gradFill rotWithShape="1">
              <a:gsLst>
                <a:gs pos="0">
                  <a:srgbClr val="FFFF99"/>
                </a:gs>
                <a:gs pos="50000">
                  <a:srgbClr val="FFFF66"/>
                </a:gs>
                <a:gs pos="100000">
                  <a:srgbClr val="FFFF99"/>
                </a:gs>
              </a:gsLst>
              <a:lin ang="2700000" scaled="1"/>
            </a:gra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sp>
          <p:nvSpPr>
            <p:cNvPr id="18730" name="Rectangle 46"/>
            <p:cNvSpPr>
              <a:spLocks noChangeArrowheads="1"/>
            </p:cNvSpPr>
            <p:nvPr/>
          </p:nvSpPr>
          <p:spPr bwMode="gray">
            <a:xfrm>
              <a:off x="1514" y="3363"/>
              <a:ext cx="2213" cy="187"/>
            </a:xfrm>
            <a:prstGeom prst="rect">
              <a:avLst/>
            </a:prstGeom>
            <a:solidFill>
              <a:srgbClr val="CCFFCC"/>
            </a:solidFill>
            <a:ln w="9525">
              <a:noFill/>
              <a:miter lim="800000"/>
              <a:headEnd/>
              <a:tailEnd/>
            </a:ln>
          </p:spPr>
          <p:txBody>
            <a:bodyPr wrap="none" anchor="ctr"/>
            <a:lstStyle/>
            <a:p>
              <a:pPr algn="ctr" eaLnBrk="0" hangingPunct="0"/>
              <a:endParaRPr kumimoji="0" lang="zh-CN" altLang="en-US" sz="1600" b="1">
                <a:solidFill>
                  <a:srgbClr val="FFFFFF"/>
                </a:solidFill>
                <a:latin typeface="Verdana" pitchFamily="34" charset="0"/>
              </a:endParaRPr>
            </a:p>
          </p:txBody>
        </p:sp>
      </p:grpSp>
      <p:sp>
        <p:nvSpPr>
          <p:cNvPr id="18704" name="Rectangle 48"/>
          <p:cNvSpPr>
            <a:spLocks noChangeArrowheads="1"/>
          </p:cNvSpPr>
          <p:nvPr/>
        </p:nvSpPr>
        <p:spPr bwMode="auto">
          <a:xfrm>
            <a:off x="4953000" y="4652963"/>
            <a:ext cx="2430463" cy="646112"/>
          </a:xfrm>
          <a:prstGeom prst="rect">
            <a:avLst/>
          </a:prstGeom>
          <a:noFill/>
          <a:ln w="9525">
            <a:noFill/>
            <a:miter lim="800000"/>
            <a:headEnd/>
            <a:tailEnd/>
          </a:ln>
        </p:spPr>
        <p:txBody>
          <a:bodyPr wrap="none">
            <a:spAutoFit/>
          </a:bodyPr>
          <a:lstStyle/>
          <a:p>
            <a:r>
              <a:rPr lang="ja-JP" altLang="en-US" b="1">
                <a:latin typeface="Tahoma" pitchFamily="34" charset="0"/>
              </a:rPr>
              <a:t>生物学的同等性試験、</a:t>
            </a:r>
          </a:p>
          <a:p>
            <a:r>
              <a:rPr lang="ja-JP" altLang="en-US" b="1">
                <a:latin typeface="Tahoma" pitchFamily="34" charset="0"/>
              </a:rPr>
              <a:t>安定性試験、溶出試験</a:t>
            </a:r>
            <a:endParaRPr lang="zh-CN" altLang="en-US" b="1">
              <a:latin typeface="Tahoma" pitchFamily="34" charset="0"/>
            </a:endParaRPr>
          </a:p>
        </p:txBody>
      </p:sp>
      <p:sp>
        <p:nvSpPr>
          <p:cNvPr id="18705" name="Rectangle 49"/>
          <p:cNvSpPr>
            <a:spLocks noChangeArrowheads="1"/>
          </p:cNvSpPr>
          <p:nvPr/>
        </p:nvSpPr>
        <p:spPr bwMode="auto">
          <a:xfrm>
            <a:off x="6032500" y="4076700"/>
            <a:ext cx="1231900" cy="369888"/>
          </a:xfrm>
          <a:prstGeom prst="rect">
            <a:avLst/>
          </a:prstGeom>
          <a:noFill/>
          <a:ln w="9525">
            <a:noFill/>
            <a:miter lim="800000"/>
            <a:headEnd/>
            <a:tailEnd/>
          </a:ln>
        </p:spPr>
        <p:txBody>
          <a:bodyPr wrap="none">
            <a:spAutoFit/>
          </a:bodyPr>
          <a:lstStyle/>
          <a:p>
            <a:r>
              <a:rPr lang="ja-JP" altLang="en-US" b="1">
                <a:latin typeface="Tahoma" pitchFamily="34" charset="0"/>
              </a:rPr>
              <a:t>承認・許可</a:t>
            </a:r>
            <a:endParaRPr lang="zh-CN" altLang="en-US" b="1">
              <a:latin typeface="Tahoma" pitchFamily="34" charset="0"/>
            </a:endParaRPr>
          </a:p>
        </p:txBody>
      </p:sp>
      <p:sp>
        <p:nvSpPr>
          <p:cNvPr id="18706" name="Rectangle 50"/>
          <p:cNvSpPr>
            <a:spLocks noChangeArrowheads="1"/>
          </p:cNvSpPr>
          <p:nvPr/>
        </p:nvSpPr>
        <p:spPr bwMode="auto">
          <a:xfrm>
            <a:off x="6513513" y="3357563"/>
            <a:ext cx="1231900" cy="369887"/>
          </a:xfrm>
          <a:prstGeom prst="rect">
            <a:avLst/>
          </a:prstGeom>
          <a:noFill/>
          <a:ln w="9525">
            <a:noFill/>
            <a:miter lim="800000"/>
            <a:headEnd/>
            <a:tailEnd/>
          </a:ln>
        </p:spPr>
        <p:txBody>
          <a:bodyPr wrap="none">
            <a:spAutoFit/>
          </a:bodyPr>
          <a:lstStyle/>
          <a:p>
            <a:r>
              <a:rPr lang="ja-JP" altLang="en-US" b="1">
                <a:latin typeface="Tahoma" pitchFamily="34" charset="0"/>
              </a:rPr>
              <a:t>製造・販売</a:t>
            </a:r>
            <a:endParaRPr lang="en-US" altLang="ja-JP" b="1">
              <a:latin typeface="Tahoma" pitchFamily="34" charset="0"/>
            </a:endParaRPr>
          </a:p>
        </p:txBody>
      </p:sp>
      <p:sp>
        <p:nvSpPr>
          <p:cNvPr id="18707" name="Line 51"/>
          <p:cNvSpPr>
            <a:spLocks noChangeShapeType="1"/>
          </p:cNvSpPr>
          <p:nvPr/>
        </p:nvSpPr>
        <p:spPr bwMode="auto">
          <a:xfrm>
            <a:off x="8542338" y="3429000"/>
            <a:ext cx="1012825" cy="0"/>
          </a:xfrm>
          <a:prstGeom prst="line">
            <a:avLst/>
          </a:prstGeom>
          <a:noFill/>
          <a:ln w="9525">
            <a:solidFill>
              <a:schemeClr val="tx1"/>
            </a:solidFill>
            <a:round/>
            <a:headEnd/>
            <a:tailEnd/>
          </a:ln>
        </p:spPr>
        <p:txBody>
          <a:bodyPr/>
          <a:lstStyle/>
          <a:p>
            <a:endParaRPr lang="ja-JP" altLang="en-US"/>
          </a:p>
        </p:txBody>
      </p:sp>
      <p:sp>
        <p:nvSpPr>
          <p:cNvPr id="18708" name="Line 52"/>
          <p:cNvSpPr>
            <a:spLocks noChangeShapeType="1"/>
          </p:cNvSpPr>
          <p:nvPr/>
        </p:nvSpPr>
        <p:spPr bwMode="auto">
          <a:xfrm>
            <a:off x="7527925" y="5157788"/>
            <a:ext cx="2106613" cy="0"/>
          </a:xfrm>
          <a:prstGeom prst="line">
            <a:avLst/>
          </a:prstGeom>
          <a:noFill/>
          <a:ln w="9525">
            <a:solidFill>
              <a:schemeClr val="tx1"/>
            </a:solidFill>
            <a:round/>
            <a:headEnd/>
            <a:tailEnd/>
          </a:ln>
        </p:spPr>
        <p:txBody>
          <a:bodyPr/>
          <a:lstStyle/>
          <a:p>
            <a:endParaRPr lang="ja-JP" altLang="en-US"/>
          </a:p>
        </p:txBody>
      </p:sp>
      <p:sp>
        <p:nvSpPr>
          <p:cNvPr id="18709" name="Line 53"/>
          <p:cNvSpPr>
            <a:spLocks noChangeShapeType="1"/>
          </p:cNvSpPr>
          <p:nvPr/>
        </p:nvSpPr>
        <p:spPr bwMode="auto">
          <a:xfrm>
            <a:off x="9086850" y="3429000"/>
            <a:ext cx="0" cy="720725"/>
          </a:xfrm>
          <a:prstGeom prst="line">
            <a:avLst/>
          </a:prstGeom>
          <a:noFill/>
          <a:ln w="9525">
            <a:solidFill>
              <a:schemeClr val="tx1"/>
            </a:solidFill>
            <a:round/>
            <a:headEnd/>
            <a:tailEnd type="triangle" w="med" len="med"/>
          </a:ln>
        </p:spPr>
        <p:txBody>
          <a:bodyPr/>
          <a:lstStyle/>
          <a:p>
            <a:endParaRPr lang="ja-JP" altLang="en-US"/>
          </a:p>
        </p:txBody>
      </p:sp>
      <p:sp>
        <p:nvSpPr>
          <p:cNvPr id="18710" name="Line 54"/>
          <p:cNvSpPr>
            <a:spLocks noChangeShapeType="1"/>
          </p:cNvSpPr>
          <p:nvPr/>
        </p:nvSpPr>
        <p:spPr bwMode="auto">
          <a:xfrm flipV="1">
            <a:off x="9086850" y="4724400"/>
            <a:ext cx="0" cy="433388"/>
          </a:xfrm>
          <a:prstGeom prst="line">
            <a:avLst/>
          </a:prstGeom>
          <a:noFill/>
          <a:ln w="9525">
            <a:solidFill>
              <a:schemeClr val="tx1"/>
            </a:solidFill>
            <a:round/>
            <a:headEnd/>
            <a:tailEnd type="triangle" w="med" len="med"/>
          </a:ln>
        </p:spPr>
        <p:txBody>
          <a:bodyPr/>
          <a:lstStyle/>
          <a:p>
            <a:endParaRPr lang="ja-JP" altLang="en-US"/>
          </a:p>
        </p:txBody>
      </p:sp>
      <p:sp>
        <p:nvSpPr>
          <p:cNvPr id="18711" name="Rectangle 55"/>
          <p:cNvSpPr>
            <a:spLocks noChangeArrowheads="1"/>
          </p:cNvSpPr>
          <p:nvPr/>
        </p:nvSpPr>
        <p:spPr bwMode="auto">
          <a:xfrm>
            <a:off x="8072438" y="4149725"/>
            <a:ext cx="1389062" cy="646113"/>
          </a:xfrm>
          <a:prstGeom prst="rect">
            <a:avLst/>
          </a:prstGeom>
          <a:noFill/>
          <a:ln w="9525">
            <a:noFill/>
            <a:miter lim="800000"/>
            <a:headEnd/>
            <a:tailEnd/>
          </a:ln>
        </p:spPr>
        <p:txBody>
          <a:bodyPr wrap="none">
            <a:spAutoFit/>
          </a:bodyPr>
          <a:lstStyle/>
          <a:p>
            <a:r>
              <a:rPr lang="en-US" altLang="ja-JP">
                <a:latin typeface="Tahoma" pitchFamily="34" charset="0"/>
              </a:rPr>
              <a:t> </a:t>
            </a:r>
            <a:r>
              <a:rPr lang="en-US" altLang="ja-JP" b="1">
                <a:latin typeface="ＭＳ Ｐゴシック" charset="-128"/>
              </a:rPr>
              <a:t>2</a:t>
            </a:r>
            <a:r>
              <a:rPr lang="ja-JP" altLang="en-US" b="1">
                <a:latin typeface="ＭＳ Ｐゴシック" charset="-128"/>
              </a:rPr>
              <a:t>年６ヶ月で</a:t>
            </a:r>
          </a:p>
          <a:p>
            <a:r>
              <a:rPr lang="ja-JP" altLang="en-US" b="1">
                <a:latin typeface="ＭＳ Ｐゴシック" charset="-128"/>
              </a:rPr>
              <a:t>承認・上市</a:t>
            </a:r>
            <a:endParaRPr lang="en-US" altLang="ja-JP" b="1">
              <a:latin typeface="ＭＳ Ｐゴシック" charset="-128"/>
            </a:endParaRPr>
          </a:p>
        </p:txBody>
      </p:sp>
      <p:sp>
        <p:nvSpPr>
          <p:cNvPr id="18712" name="Rectangle 56"/>
          <p:cNvSpPr>
            <a:spLocks noChangeArrowheads="1"/>
          </p:cNvSpPr>
          <p:nvPr/>
        </p:nvSpPr>
        <p:spPr bwMode="auto">
          <a:xfrm>
            <a:off x="661988" y="5805488"/>
            <a:ext cx="938212" cy="4318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18713" name="Text Box 57"/>
          <p:cNvSpPr txBox="1">
            <a:spLocks noChangeArrowheads="1"/>
          </p:cNvSpPr>
          <p:nvPr/>
        </p:nvSpPr>
        <p:spPr bwMode="auto">
          <a:xfrm>
            <a:off x="584200" y="5805488"/>
            <a:ext cx="1328738" cy="854075"/>
          </a:xfrm>
          <a:prstGeom prst="rect">
            <a:avLst/>
          </a:prstGeom>
          <a:noFill/>
          <a:ln w="9525">
            <a:noFill/>
            <a:miter lim="800000"/>
            <a:headEnd/>
            <a:tailEnd/>
          </a:ln>
        </p:spPr>
        <p:txBody>
          <a:bodyPr>
            <a:spAutoFit/>
          </a:bodyPr>
          <a:lstStyle/>
          <a:p>
            <a:pPr>
              <a:spcBef>
                <a:spcPct val="50000"/>
              </a:spcBef>
            </a:pPr>
            <a:r>
              <a:rPr kumimoji="0" lang="ja-JP" altLang="en-US" sz="2000" b="1">
                <a:latin typeface="Tahoma" pitchFamily="34" charset="0"/>
              </a:rPr>
              <a:t>先発品</a:t>
            </a:r>
          </a:p>
          <a:p>
            <a:pPr>
              <a:spcBef>
                <a:spcPct val="50000"/>
              </a:spcBef>
            </a:pPr>
            <a:endParaRPr kumimoji="0" lang="ja-JP" altLang="en-US" sz="2000" b="1">
              <a:latin typeface="Tahoma" pitchFamily="34" charset="0"/>
            </a:endParaRPr>
          </a:p>
        </p:txBody>
      </p:sp>
      <p:graphicFrame>
        <p:nvGraphicFramePr>
          <p:cNvPr id="18688" name="Object 256"/>
          <p:cNvGraphicFramePr>
            <a:graphicFrameLocks noGrp="1" noChangeAspect="1"/>
          </p:cNvGraphicFramePr>
          <p:nvPr>
            <p:ph sz="half" idx="4294967295"/>
          </p:nvPr>
        </p:nvGraphicFramePr>
        <p:xfrm>
          <a:off x="5745163" y="5589588"/>
          <a:ext cx="3041650" cy="938212"/>
        </p:xfrm>
        <a:graphic>
          <a:graphicData uri="http://schemas.openxmlformats.org/presentationml/2006/ole">
            <p:oleObj spid="_x0000_s18688" name="ｸﾘｯﾌﾟ" r:id="rId5" imgW="5129213" imgH="1714500" progId="">
              <p:embed/>
            </p:oleObj>
          </a:graphicData>
        </a:graphic>
      </p:graphicFrame>
      <p:sp>
        <p:nvSpPr>
          <p:cNvPr id="18714" name="Rectangle 59"/>
          <p:cNvSpPr>
            <a:spLocks noChangeArrowheads="1"/>
          </p:cNvSpPr>
          <p:nvPr/>
        </p:nvSpPr>
        <p:spPr bwMode="auto">
          <a:xfrm>
            <a:off x="6824663" y="5805488"/>
            <a:ext cx="1584325" cy="43180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18715" name="Text Box 60"/>
          <p:cNvSpPr txBox="1">
            <a:spLocks noChangeArrowheads="1"/>
          </p:cNvSpPr>
          <p:nvPr/>
        </p:nvSpPr>
        <p:spPr bwMode="auto">
          <a:xfrm>
            <a:off x="6826250" y="5805488"/>
            <a:ext cx="1716088" cy="366712"/>
          </a:xfrm>
          <a:prstGeom prst="rect">
            <a:avLst/>
          </a:prstGeom>
          <a:noFill/>
          <a:ln w="9525">
            <a:noFill/>
            <a:miter lim="800000"/>
            <a:headEnd/>
            <a:tailEnd/>
          </a:ln>
        </p:spPr>
        <p:txBody>
          <a:bodyPr>
            <a:spAutoFit/>
          </a:bodyPr>
          <a:lstStyle/>
          <a:p>
            <a:pPr>
              <a:spcBef>
                <a:spcPct val="50000"/>
              </a:spcBef>
            </a:pPr>
            <a:r>
              <a:rPr kumimoji="0" lang="ja-JP" altLang="en-US" b="1">
                <a:latin typeface="Tahoma" pitchFamily="34" charset="0"/>
              </a:rPr>
              <a:t>後発医薬品</a:t>
            </a:r>
          </a:p>
        </p:txBody>
      </p:sp>
      <p:sp>
        <p:nvSpPr>
          <p:cNvPr id="18716" name="テキスト ボックス 1"/>
          <p:cNvSpPr txBox="1">
            <a:spLocks noChangeArrowheads="1"/>
          </p:cNvSpPr>
          <p:nvPr/>
        </p:nvSpPr>
        <p:spPr bwMode="auto">
          <a:xfrm>
            <a:off x="1588" y="0"/>
            <a:ext cx="2290762" cy="519113"/>
          </a:xfrm>
          <a:prstGeom prst="rect">
            <a:avLst/>
          </a:prstGeom>
          <a:noFill/>
          <a:ln w="9525">
            <a:noFill/>
            <a:miter lim="800000"/>
            <a:headEnd/>
            <a:tailEnd/>
          </a:ln>
        </p:spPr>
        <p:txBody>
          <a:bodyPr>
            <a:spAutoFit/>
          </a:bodyPr>
          <a:lstStyle/>
          <a:p>
            <a:r>
              <a:rPr lang="ja-JP" altLang="en-US" sz="2800">
                <a:latin typeface="ＭＳ Ｐゴシック" charset="-128"/>
              </a:rPr>
              <a:t>９－２</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23E7DD2B-E77F-402B-A0C6-30DD50D9BC3F}" type="slidenum">
              <a:rPr lang="en-US" altLang="ja-JP"/>
              <a:pPr>
                <a:defRPr/>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idx="4294967295"/>
          </p:nvPr>
        </p:nvSpPr>
        <p:spPr>
          <a:xfrm>
            <a:off x="601663" y="404813"/>
            <a:ext cx="8832850" cy="911225"/>
          </a:xfrm>
        </p:spPr>
        <p:txBody>
          <a:bodyPr/>
          <a:lstStyle/>
          <a:p>
            <a:pPr eaLnBrk="1" hangingPunct="1"/>
            <a:r>
              <a:rPr lang="ja-JP" altLang="en-US" smtClean="0">
                <a:latin typeface="ＭＳ Ｐゴシック" charset="-128"/>
                <a:ea typeface="ＭＳ Ｐゴシック" charset="-128"/>
              </a:rPr>
              <a:t>　後発医薬品（ジェネリック医薬品）</a:t>
            </a:r>
            <a:endParaRPr lang="zh-CN" altLang="en-US" smtClean="0">
              <a:latin typeface="ＭＳ Ｐゴシック" charset="-128"/>
              <a:ea typeface="ＭＳ Ｐゴシック" charset="-128"/>
            </a:endParaRPr>
          </a:p>
        </p:txBody>
      </p:sp>
      <p:sp>
        <p:nvSpPr>
          <p:cNvPr id="97282" name="テキスト ボックス 1"/>
          <p:cNvSpPr txBox="1">
            <a:spLocks noChangeArrowheads="1"/>
          </p:cNvSpPr>
          <p:nvPr/>
        </p:nvSpPr>
        <p:spPr bwMode="auto">
          <a:xfrm>
            <a:off x="0" y="0"/>
            <a:ext cx="2806700" cy="519113"/>
          </a:xfrm>
          <a:prstGeom prst="rect">
            <a:avLst/>
          </a:prstGeom>
          <a:noFill/>
          <a:ln w="9525">
            <a:noFill/>
            <a:miter lim="800000"/>
            <a:headEnd/>
            <a:tailEnd/>
          </a:ln>
        </p:spPr>
        <p:txBody>
          <a:bodyPr>
            <a:spAutoFit/>
          </a:bodyPr>
          <a:lstStyle/>
          <a:p>
            <a:r>
              <a:rPr lang="ja-JP" altLang="en-US" sz="2800">
                <a:latin typeface="ＭＳ Ｐゴシック" charset="-128"/>
              </a:rPr>
              <a:t>９－２</a:t>
            </a:r>
            <a:endParaRPr lang="en-US" altLang="ja-JP" sz="2800">
              <a:latin typeface="ＭＳ Ｐゴシック" charset="-128"/>
            </a:endParaRPr>
          </a:p>
        </p:txBody>
      </p:sp>
      <p:pic>
        <p:nvPicPr>
          <p:cNvPr id="21511" name="Picture 32" descr="1045531_103206095_2"/>
          <p:cNvPicPr>
            <a:picLocks noChangeAspect="1" noChangeArrowheads="1"/>
          </p:cNvPicPr>
          <p:nvPr/>
        </p:nvPicPr>
        <p:blipFill rotWithShape="1">
          <a:blip r:embed="rId3" cstate="print">
            <a:extLst>
              <a:ext uri="{28A0092B-C50C-407E-A947-70E740481C1C}"/>
            </a:extLst>
          </a:blip>
          <a:srcRect t="11111" b="25278"/>
          <a:stretch/>
        </p:blipFill>
        <p:spPr bwMode="auto">
          <a:xfrm>
            <a:off x="6850083" y="2570081"/>
            <a:ext cx="2937366" cy="3451229"/>
          </a:xfrm>
          <a:prstGeom prst="rect">
            <a:avLst/>
          </a:prstGeom>
          <a:ln>
            <a:noFill/>
          </a:ln>
          <a:effectLst>
            <a:softEdge rad="112500"/>
          </a:effectLst>
          <a:extLst>
            <a:ext uri="{909E8E84-426E-40DD-AFC4-6F175D3DCCD1}"/>
            <a:ext uri="{91240B29-F687-4F45-9708-019B960494DF}"/>
          </a:extLst>
        </p:spPr>
      </p:pic>
      <p:sp>
        <p:nvSpPr>
          <p:cNvPr id="97284" name="正方形/長方形 2"/>
          <p:cNvSpPr>
            <a:spLocks noChangeArrowheads="1"/>
          </p:cNvSpPr>
          <p:nvPr/>
        </p:nvSpPr>
        <p:spPr bwMode="auto">
          <a:xfrm>
            <a:off x="344488" y="1670050"/>
            <a:ext cx="6746875" cy="400050"/>
          </a:xfrm>
          <a:prstGeom prst="rect">
            <a:avLst/>
          </a:prstGeom>
          <a:noFill/>
          <a:ln w="9525">
            <a:noFill/>
            <a:miter lim="800000"/>
            <a:headEnd/>
            <a:tailEnd/>
          </a:ln>
        </p:spPr>
        <p:txBody>
          <a:bodyPr wrap="none">
            <a:spAutoFit/>
          </a:bodyPr>
          <a:lstStyle/>
          <a:p>
            <a:r>
              <a:rPr lang="ja-JP" altLang="en-US" sz="2000" b="1">
                <a:solidFill>
                  <a:srgbClr val="000099"/>
                </a:solidFill>
                <a:latin typeface="ＭＳ Ｐゴシック" charset="-128"/>
              </a:rPr>
              <a:t>行政政策面でも、医療費削減にジェネリック医薬品を後押し　</a:t>
            </a:r>
            <a:endParaRPr lang="en-US" altLang="ja-JP" sz="2000" b="1">
              <a:solidFill>
                <a:srgbClr val="000099"/>
              </a:solidFill>
              <a:latin typeface="ＭＳ Ｐゴシック" charset="-128"/>
            </a:endParaRPr>
          </a:p>
        </p:txBody>
      </p:sp>
      <p:sp>
        <p:nvSpPr>
          <p:cNvPr id="4" name="下矢印吹き出し 3"/>
          <p:cNvSpPr/>
          <p:nvPr/>
        </p:nvSpPr>
        <p:spPr>
          <a:xfrm>
            <a:off x="488950" y="2276475"/>
            <a:ext cx="5903913" cy="1439863"/>
          </a:xfrm>
          <a:prstGeom prst="downArrowCallout">
            <a:avLst>
              <a:gd name="adj1" fmla="val 25000"/>
              <a:gd name="adj2" fmla="val 25000"/>
              <a:gd name="adj3" fmla="val 25000"/>
              <a:gd name="adj4" fmla="val 699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ＭＳ Ｐゴシック" pitchFamily="50" charset="-128"/>
                <a:ea typeface="ＭＳ Ｐゴシック" pitchFamily="50" charset="-128"/>
              </a:rPr>
              <a:t>ジェネリックのシェアー</a:t>
            </a:r>
            <a:endParaRPr lang="en-US" altLang="ja-JP" sz="2000" b="1" dirty="0">
              <a:solidFill>
                <a:schemeClr val="tx1"/>
              </a:solidFill>
              <a:latin typeface="ＭＳ Ｐゴシック" pitchFamily="50" charset="-128"/>
              <a:ea typeface="ＭＳ Ｐゴシック" pitchFamily="50" charset="-128"/>
            </a:endParaRPr>
          </a:p>
          <a:p>
            <a:pPr algn="ctr">
              <a:defRPr/>
            </a:pPr>
            <a:r>
              <a:rPr lang="en-US" altLang="ja-JP" sz="2000" b="1" dirty="0">
                <a:solidFill>
                  <a:schemeClr val="tx1"/>
                </a:solidFill>
                <a:latin typeface="ＭＳ Ｐゴシック" pitchFamily="50" charset="-128"/>
                <a:ea typeface="ＭＳ Ｐゴシック" pitchFamily="50" charset="-128"/>
              </a:rPr>
              <a:t>17</a:t>
            </a:r>
            <a:r>
              <a:rPr lang="ja-JP" altLang="en-US" sz="2000" b="1" dirty="0">
                <a:solidFill>
                  <a:schemeClr val="tx1"/>
                </a:solidFill>
                <a:latin typeface="ＭＳ Ｐゴシック" pitchFamily="50" charset="-128"/>
                <a:ea typeface="ＭＳ Ｐゴシック" pitchFamily="50" charset="-128"/>
              </a:rPr>
              <a:t>％　→　平成</a:t>
            </a:r>
            <a:r>
              <a:rPr lang="en-US" altLang="ja-JP" sz="2000" b="1" dirty="0">
                <a:solidFill>
                  <a:schemeClr val="tx1"/>
                </a:solidFill>
                <a:latin typeface="ＭＳ Ｐゴシック" pitchFamily="50" charset="-128"/>
                <a:ea typeface="ＭＳ Ｐゴシック" pitchFamily="50" charset="-128"/>
              </a:rPr>
              <a:t>24</a:t>
            </a:r>
            <a:r>
              <a:rPr lang="ja-JP" altLang="en-US" sz="2000" b="1" dirty="0">
                <a:solidFill>
                  <a:schemeClr val="tx1"/>
                </a:solidFill>
                <a:latin typeface="ＭＳ Ｐゴシック" pitchFamily="50" charset="-128"/>
                <a:ea typeface="ＭＳ Ｐゴシック" pitchFamily="50" charset="-128"/>
              </a:rPr>
              <a:t>年度までに</a:t>
            </a:r>
            <a:r>
              <a:rPr lang="en-US" altLang="ja-JP" sz="2000" b="1" dirty="0">
                <a:solidFill>
                  <a:schemeClr val="tx1"/>
                </a:solidFill>
                <a:latin typeface="ＭＳ Ｐゴシック" pitchFamily="50" charset="-128"/>
                <a:ea typeface="ＭＳ Ｐゴシック" pitchFamily="50" charset="-128"/>
              </a:rPr>
              <a:t>30</a:t>
            </a:r>
            <a:r>
              <a:rPr lang="ja-JP" altLang="en-US" sz="2000" b="1" dirty="0">
                <a:solidFill>
                  <a:schemeClr val="tx1"/>
                </a:solidFill>
                <a:latin typeface="ＭＳ Ｐゴシック" pitchFamily="50" charset="-128"/>
                <a:ea typeface="ＭＳ Ｐゴシック" pitchFamily="50" charset="-128"/>
              </a:rPr>
              <a:t>％以上に</a:t>
            </a:r>
            <a:endParaRPr lang="zh-CN" altLang="en-US" sz="2000" b="1" dirty="0">
              <a:solidFill>
                <a:schemeClr val="tx1"/>
              </a:solidFill>
              <a:latin typeface="ＭＳ Ｐゴシック" pitchFamily="50" charset="-128"/>
              <a:ea typeface="ＭＳ Ｐゴシック" pitchFamily="50" charset="-128"/>
            </a:endParaRPr>
          </a:p>
        </p:txBody>
      </p:sp>
      <p:sp>
        <p:nvSpPr>
          <p:cNvPr id="5" name="下矢印吹き出し 4"/>
          <p:cNvSpPr/>
          <p:nvPr/>
        </p:nvSpPr>
        <p:spPr>
          <a:xfrm>
            <a:off x="488950" y="3860800"/>
            <a:ext cx="5903913" cy="1368425"/>
          </a:xfrm>
          <a:prstGeom prst="downArrowCallou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700"/>
              </a:spcBef>
              <a:buClr>
                <a:schemeClr val="accent2"/>
              </a:buClr>
              <a:buSzPct val="60000"/>
              <a:buFont typeface="Wingdings" pitchFamily="2" charset="2"/>
              <a:buNone/>
              <a:defRPr/>
            </a:pPr>
            <a:r>
              <a:rPr lang="ja-JP" altLang="en-US" b="1" dirty="0">
                <a:solidFill>
                  <a:schemeClr val="tx1"/>
                </a:solidFill>
                <a:latin typeface="ＭＳ Ｐゴシック" pitchFamily="50" charset="-128"/>
                <a:ea typeface="ＭＳ Ｐゴシック" pitchFamily="50" charset="-128"/>
              </a:rPr>
              <a:t>研究コストだけでなく、行政上のバックアップにより開発増加</a:t>
            </a:r>
            <a:endParaRPr lang="en-US" altLang="ja-JP" b="1" dirty="0">
              <a:solidFill>
                <a:schemeClr val="tx1"/>
              </a:solidFill>
              <a:latin typeface="ＭＳ Ｐゴシック" pitchFamily="50" charset="-128"/>
              <a:ea typeface="ＭＳ Ｐゴシック" pitchFamily="50" charset="-128"/>
            </a:endParaRPr>
          </a:p>
        </p:txBody>
      </p:sp>
      <p:sp>
        <p:nvSpPr>
          <p:cNvPr id="6" name="片側の 2 つの角を丸めた四角形 5"/>
          <p:cNvSpPr/>
          <p:nvPr/>
        </p:nvSpPr>
        <p:spPr>
          <a:xfrm>
            <a:off x="488950" y="5445125"/>
            <a:ext cx="5903913" cy="1008063"/>
          </a:xfrm>
          <a:prstGeom prst="round2SameRect">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ＭＳ Ｐゴシック" pitchFamily="50" charset="-128"/>
                <a:ea typeface="ＭＳ Ｐゴシック" pitchFamily="50" charset="-128"/>
              </a:rPr>
              <a:t>先発品権利者　</a:t>
            </a:r>
            <a:r>
              <a:rPr lang="en-US" altLang="ja-JP" b="1" dirty="0">
                <a:solidFill>
                  <a:schemeClr val="tx1"/>
                </a:solidFill>
                <a:latin typeface="ＭＳ Ｐゴシック" pitchFamily="50" charset="-128"/>
                <a:ea typeface="ＭＳ Ｐゴシック" pitchFamily="50" charset="-128"/>
              </a:rPr>
              <a:t>VS</a:t>
            </a:r>
            <a:r>
              <a:rPr lang="ja-JP" altLang="en-US" b="1" dirty="0">
                <a:solidFill>
                  <a:schemeClr val="tx1"/>
                </a:solidFill>
                <a:latin typeface="ＭＳ Ｐゴシック" pitchFamily="50" charset="-128"/>
                <a:ea typeface="ＭＳ Ｐゴシック" pitchFamily="50" charset="-128"/>
              </a:rPr>
              <a:t>　後発品メーカー</a:t>
            </a:r>
          </a:p>
          <a:p>
            <a:pPr algn="ctr">
              <a:defRPr/>
            </a:pPr>
            <a:r>
              <a:rPr lang="ja-JP" altLang="en-US" b="1" dirty="0">
                <a:solidFill>
                  <a:schemeClr val="tx1"/>
                </a:solidFill>
                <a:latin typeface="ＭＳ Ｐゴシック" pitchFamily="50" charset="-128"/>
                <a:ea typeface="ＭＳ Ｐゴシック" pitchFamily="50" charset="-128"/>
              </a:rPr>
              <a:t>特許切れ間際の製造承認試験の問題</a:t>
            </a:r>
            <a:endParaRPr lang="zh-CN" altLang="en-US" b="1" dirty="0">
              <a:solidFill>
                <a:schemeClr val="tx1"/>
              </a:solidFill>
              <a:latin typeface="ＭＳ Ｐゴシック" pitchFamily="50" charset="-128"/>
              <a:ea typeface="ＭＳ Ｐゴシック" pitchFamily="50"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38D8D28D-4D28-4EAD-90B2-4B6F131AC20F}" type="slidenum">
              <a:rPr lang="en-US" altLang="ja-JP"/>
              <a:pPr>
                <a:defRPr/>
              </a:pPr>
              <a:t>16</a:t>
            </a:fld>
            <a:endParaRPr lang="en-US"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4" name="Rectangle 2"/>
          <p:cNvSpPr>
            <a:spLocks noGrp="1"/>
          </p:cNvSpPr>
          <p:nvPr>
            <p:ph type="title" idx="4294967295"/>
          </p:nvPr>
        </p:nvSpPr>
        <p:spPr>
          <a:xfrm>
            <a:off x="631825" y="384175"/>
            <a:ext cx="8832850" cy="887413"/>
          </a:xfrm>
        </p:spPr>
        <p:txBody>
          <a:bodyPr/>
          <a:lstStyle/>
          <a:p>
            <a:pPr eaLnBrk="1" hangingPunct="1"/>
            <a:r>
              <a:rPr lang="ja-JP" altLang="en-US" smtClean="0">
                <a:latin typeface="ＭＳ Ｐゴシック" charset="-128"/>
                <a:ea typeface="ＭＳ Ｐゴシック" charset="-128"/>
              </a:rPr>
              <a:t>　後発品の製造承認試験と特許権侵害</a:t>
            </a:r>
            <a:endParaRPr lang="zh-CN" altLang="en-US" smtClean="0">
              <a:latin typeface="ＭＳ Ｐゴシック" charset="-128"/>
              <a:ea typeface="ＭＳ Ｐゴシック" charset="-128"/>
            </a:endParaRPr>
          </a:p>
        </p:txBody>
      </p:sp>
      <p:sp>
        <p:nvSpPr>
          <p:cNvPr id="20595" name="Rectangle 3"/>
          <p:cNvSpPr>
            <a:spLocks noGrp="1"/>
          </p:cNvSpPr>
          <p:nvPr>
            <p:ph type="body" sz="half" idx="4294967295"/>
          </p:nvPr>
        </p:nvSpPr>
        <p:spPr>
          <a:xfrm>
            <a:off x="1065213" y="1557338"/>
            <a:ext cx="5329237" cy="3816350"/>
          </a:xfrm>
          <a:ln>
            <a:solidFill>
              <a:srgbClr val="33CCFF"/>
            </a:solidFill>
          </a:ln>
        </p:spPr>
        <p:txBody>
          <a:bodyPr/>
          <a:lstStyle/>
          <a:p>
            <a:pPr eaLnBrk="1" hangingPunct="1">
              <a:buFont typeface="Wingdings" pitchFamily="2" charset="2"/>
              <a:buNone/>
            </a:pPr>
            <a:r>
              <a:rPr lang="ja-JP" altLang="en-US" sz="2000" smtClean="0">
                <a:latin typeface="ＭＳ Ｐゴシック" charset="-128"/>
                <a:ea typeface="ＭＳ Ｐゴシック" charset="-128"/>
              </a:rPr>
              <a:t>　</a:t>
            </a:r>
            <a:r>
              <a:rPr lang="ja-JP" altLang="en-US" b="1" smtClean="0">
                <a:latin typeface="ＭＳ Ｐゴシック" charset="-128"/>
                <a:ea typeface="ＭＳ Ｐゴシック" charset="-128"/>
              </a:rPr>
              <a:t>　先発特許権存続中に、後発品（後発品メーカー）が厚生労働省に製造承認するために試験を行う行為が特許権侵害か否か　　　　　　　</a:t>
            </a:r>
          </a:p>
          <a:p>
            <a:pPr eaLnBrk="1" hangingPunct="1">
              <a:buFont typeface="Wingdings" pitchFamily="2" charset="2"/>
              <a:buNone/>
            </a:pPr>
            <a:r>
              <a:rPr lang="ja-JP" altLang="en-US" b="1" smtClean="0">
                <a:latin typeface="ＭＳ Ｐゴシック" charset="-128"/>
                <a:ea typeface="ＭＳ Ｐゴシック" charset="-128"/>
              </a:rPr>
              <a:t>　　（特</a:t>
            </a:r>
            <a:r>
              <a:rPr lang="en-US" altLang="ja-JP" b="1" smtClean="0">
                <a:latin typeface="ＭＳ Ｐゴシック" charset="-128"/>
                <a:ea typeface="ＭＳ Ｐゴシック" charset="-128"/>
              </a:rPr>
              <a:t>69</a:t>
            </a:r>
            <a:r>
              <a:rPr lang="ja-JP" altLang="en-US" b="1" smtClean="0">
                <a:latin typeface="ＭＳ Ｐゴシック" charset="-128"/>
                <a:ea typeface="ＭＳ Ｐゴシック" charset="-128"/>
              </a:rPr>
              <a:t>条</a:t>
            </a:r>
            <a:r>
              <a:rPr lang="en-US" altLang="ja-JP" b="1" smtClean="0">
                <a:latin typeface="ＭＳ Ｐゴシック" charset="-128"/>
                <a:ea typeface="ＭＳ Ｐゴシック" charset="-128"/>
              </a:rPr>
              <a:t>1</a:t>
            </a:r>
            <a:r>
              <a:rPr lang="ja-JP" altLang="en-US" b="1" smtClean="0">
                <a:latin typeface="ＭＳ Ｐゴシック" charset="-128"/>
                <a:ea typeface="ＭＳ Ｐゴシック" charset="-128"/>
              </a:rPr>
              <a:t>項）</a:t>
            </a:r>
            <a:endParaRPr lang="en-US" altLang="ja-JP" b="1" smtClean="0">
              <a:latin typeface="ＭＳ Ｐゴシック" charset="-128"/>
              <a:ea typeface="ＭＳ Ｐゴシック" charset="-128"/>
            </a:endParaRPr>
          </a:p>
          <a:p>
            <a:pPr eaLnBrk="1" hangingPunct="1">
              <a:buFont typeface="Wingdings" pitchFamily="2" charset="2"/>
              <a:buNone/>
            </a:pPr>
            <a:endParaRPr lang="en-US" altLang="ja-JP" b="1" smtClean="0">
              <a:latin typeface="ＭＳ Ｐゴシック" charset="-128"/>
              <a:ea typeface="ＭＳ Ｐゴシック" charset="-128"/>
            </a:endParaRPr>
          </a:p>
        </p:txBody>
      </p:sp>
      <p:pic>
        <p:nvPicPr>
          <p:cNvPr id="20596" name="Picture 5"/>
          <p:cNvPicPr>
            <a:picLocks noChangeAspect="1" noChangeArrowheads="1"/>
          </p:cNvPicPr>
          <p:nvPr/>
        </p:nvPicPr>
        <p:blipFill>
          <a:blip r:embed="rId4"/>
          <a:srcRect/>
          <a:stretch>
            <a:fillRect/>
          </a:stretch>
        </p:blipFill>
        <p:spPr bwMode="auto">
          <a:xfrm flipH="1">
            <a:off x="200025" y="3357563"/>
            <a:ext cx="1069975" cy="1914525"/>
          </a:xfrm>
          <a:prstGeom prst="rect">
            <a:avLst/>
          </a:prstGeom>
          <a:noFill/>
          <a:ln w="9525">
            <a:noFill/>
            <a:miter lim="800000"/>
            <a:headEnd/>
            <a:tailEnd/>
          </a:ln>
        </p:spPr>
      </p:pic>
      <p:sp>
        <p:nvSpPr>
          <p:cNvPr id="20597" name="Rectangle 12"/>
          <p:cNvSpPr>
            <a:spLocks noChangeArrowheads="1"/>
          </p:cNvSpPr>
          <p:nvPr/>
        </p:nvSpPr>
        <p:spPr bwMode="auto">
          <a:xfrm rot="1768185" flipH="1">
            <a:off x="6105525" y="4292600"/>
            <a:ext cx="215900" cy="720725"/>
          </a:xfrm>
          <a:prstGeom prst="rect">
            <a:avLst/>
          </a:prstGeom>
          <a:solidFill>
            <a:schemeClr val="bg1">
              <a:alpha val="38039"/>
            </a:schemeClr>
          </a:solidFill>
          <a:ln w="9525">
            <a:noFill/>
            <a:miter lim="800000"/>
            <a:headEnd/>
            <a:tailEnd/>
          </a:ln>
        </p:spPr>
        <p:txBody>
          <a:bodyPr wrap="none" anchor="ctr"/>
          <a:lstStyle/>
          <a:p>
            <a:endParaRPr lang="ja-JP" altLang="en-US"/>
          </a:p>
        </p:txBody>
      </p:sp>
      <p:grpSp>
        <p:nvGrpSpPr>
          <p:cNvPr id="20598" name="Group 13"/>
          <p:cNvGrpSpPr>
            <a:grpSpLocks/>
          </p:cNvGrpSpPr>
          <p:nvPr/>
        </p:nvGrpSpPr>
        <p:grpSpPr bwMode="auto">
          <a:xfrm rot="873616">
            <a:off x="3987800" y="2481263"/>
            <a:ext cx="431800" cy="711200"/>
            <a:chOff x="3067" y="2433"/>
            <a:chExt cx="575" cy="1223"/>
          </a:xfrm>
        </p:grpSpPr>
        <p:sp>
          <p:nvSpPr>
            <p:cNvPr id="24589" name="Oval 14"/>
            <p:cNvSpPr>
              <a:spLocks noChangeArrowheads="1"/>
            </p:cNvSpPr>
            <p:nvPr/>
          </p:nvSpPr>
          <p:spPr bwMode="auto">
            <a:xfrm>
              <a:off x="3159" y="2762"/>
              <a:ext cx="347" cy="893"/>
            </a:xfrm>
            <a:prstGeom prst="ellipse">
              <a:avLst/>
            </a:prstGeom>
            <a:solidFill>
              <a:srgbClr val="FF0000"/>
            </a:solidFill>
            <a:ln w="6350">
              <a:solidFill>
                <a:srgbClr val="000011"/>
              </a:solidFill>
              <a:round/>
              <a:headEnd/>
              <a:tailEnd/>
            </a:ln>
            <a:effectLst>
              <a:outerShdw blurRad="63500" dist="57150" dir="2700000" algn="ctr" rotWithShape="0">
                <a:srgbClr val="666666">
                  <a:alpha val="74998"/>
                </a:srgbClr>
              </a:outerShdw>
            </a:effectLst>
          </p:spPr>
          <p:txBody>
            <a:bodyPr wrap="none" anchor="ctr">
              <a:spAutoFit/>
            </a:bodyPr>
            <a:lstStyle/>
            <a:p>
              <a:pPr>
                <a:defRPr/>
              </a:pPr>
              <a:endParaRPr lang="ja-JP" altLang="en-US">
                <a:ea typeface="ＭＳ Ｐゴシック" pitchFamily="50" charset="-128"/>
              </a:endParaRPr>
            </a:p>
          </p:txBody>
        </p:sp>
        <p:sp>
          <p:nvSpPr>
            <p:cNvPr id="20494" name="Freeform 15"/>
            <p:cNvSpPr>
              <a:spLocks/>
            </p:cNvSpPr>
            <p:nvPr/>
          </p:nvSpPr>
          <p:spPr bwMode="auto">
            <a:xfrm>
              <a:off x="3063" y="2433"/>
              <a:ext cx="575" cy="636"/>
            </a:xfrm>
            <a:custGeom>
              <a:avLst/>
              <a:gdLst>
                <a:gd name="T0" fmla="*/ 246 w 575"/>
                <a:gd name="T1" fmla="*/ 589 h 610"/>
                <a:gd name="T2" fmla="*/ 285 w 575"/>
                <a:gd name="T3" fmla="*/ 589 h 610"/>
                <a:gd name="T4" fmla="*/ 290 w 575"/>
                <a:gd name="T5" fmla="*/ 580 h 610"/>
                <a:gd name="T6" fmla="*/ 294 w 575"/>
                <a:gd name="T7" fmla="*/ 539 h 610"/>
                <a:gd name="T8" fmla="*/ 301 w 575"/>
                <a:gd name="T9" fmla="*/ 505 h 610"/>
                <a:gd name="T10" fmla="*/ 311 w 575"/>
                <a:gd name="T11" fmla="*/ 483 h 610"/>
                <a:gd name="T12" fmla="*/ 327 w 575"/>
                <a:gd name="T13" fmla="*/ 465 h 610"/>
                <a:gd name="T14" fmla="*/ 348 w 575"/>
                <a:gd name="T15" fmla="*/ 449 h 610"/>
                <a:gd name="T16" fmla="*/ 389 w 575"/>
                <a:gd name="T17" fmla="*/ 426 h 610"/>
                <a:gd name="T18" fmla="*/ 443 w 575"/>
                <a:gd name="T19" fmla="*/ 395 h 610"/>
                <a:gd name="T20" fmla="*/ 486 w 575"/>
                <a:gd name="T21" fmla="*/ 366 h 610"/>
                <a:gd name="T22" fmla="*/ 512 w 575"/>
                <a:gd name="T23" fmla="*/ 344 h 610"/>
                <a:gd name="T24" fmla="*/ 540 w 575"/>
                <a:gd name="T25" fmla="*/ 311 h 610"/>
                <a:gd name="T26" fmla="*/ 561 w 575"/>
                <a:gd name="T27" fmla="*/ 294 h 610"/>
                <a:gd name="T28" fmla="*/ 572 w 575"/>
                <a:gd name="T29" fmla="*/ 248 h 610"/>
                <a:gd name="T30" fmla="*/ 572 w 575"/>
                <a:gd name="T31" fmla="*/ 190 h 610"/>
                <a:gd name="T32" fmla="*/ 557 w 575"/>
                <a:gd name="T33" fmla="*/ 138 h 610"/>
                <a:gd name="T34" fmla="*/ 526 w 575"/>
                <a:gd name="T35" fmla="*/ 91 h 610"/>
                <a:gd name="T36" fmla="*/ 486 w 575"/>
                <a:gd name="T37" fmla="*/ 55 h 610"/>
                <a:gd name="T38" fmla="*/ 440 w 575"/>
                <a:gd name="T39" fmla="*/ 30 h 610"/>
                <a:gd name="T40" fmla="*/ 390 w 575"/>
                <a:gd name="T41" fmla="*/ 13 h 610"/>
                <a:gd name="T42" fmla="*/ 340 w 575"/>
                <a:gd name="T43" fmla="*/ 4 h 610"/>
                <a:gd name="T44" fmla="*/ 290 w 575"/>
                <a:gd name="T45" fmla="*/ 1 h 610"/>
                <a:gd name="T46" fmla="*/ 233 w 575"/>
                <a:gd name="T47" fmla="*/ 2 h 610"/>
                <a:gd name="T48" fmla="*/ 174 w 575"/>
                <a:gd name="T49" fmla="*/ 10 h 610"/>
                <a:gd name="T50" fmla="*/ 125 w 575"/>
                <a:gd name="T51" fmla="*/ 26 h 610"/>
                <a:gd name="T52" fmla="*/ 85 w 575"/>
                <a:gd name="T53" fmla="*/ 47 h 610"/>
                <a:gd name="T54" fmla="*/ 51 w 575"/>
                <a:gd name="T55" fmla="*/ 77 h 610"/>
                <a:gd name="T56" fmla="*/ 24 w 575"/>
                <a:gd name="T57" fmla="*/ 110 h 610"/>
                <a:gd name="T58" fmla="*/ 4 w 575"/>
                <a:gd name="T59" fmla="*/ 157 h 610"/>
                <a:gd name="T60" fmla="*/ 0 w 575"/>
                <a:gd name="T61" fmla="*/ 207 h 610"/>
                <a:gd name="T62" fmla="*/ 11 w 575"/>
                <a:gd name="T63" fmla="*/ 244 h 610"/>
                <a:gd name="T64" fmla="*/ 34 w 575"/>
                <a:gd name="T65" fmla="*/ 271 h 610"/>
                <a:gd name="T66" fmla="*/ 68 w 575"/>
                <a:gd name="T67" fmla="*/ 288 h 610"/>
                <a:gd name="T68" fmla="*/ 109 w 575"/>
                <a:gd name="T69" fmla="*/ 292 h 610"/>
                <a:gd name="T70" fmla="*/ 148 w 575"/>
                <a:gd name="T71" fmla="*/ 282 h 610"/>
                <a:gd name="T72" fmla="*/ 176 w 575"/>
                <a:gd name="T73" fmla="*/ 260 h 610"/>
                <a:gd name="T74" fmla="*/ 191 w 575"/>
                <a:gd name="T75" fmla="*/ 229 h 610"/>
                <a:gd name="T76" fmla="*/ 191 w 575"/>
                <a:gd name="T77" fmla="*/ 192 h 610"/>
                <a:gd name="T78" fmla="*/ 179 w 575"/>
                <a:gd name="T79" fmla="*/ 161 h 610"/>
                <a:gd name="T80" fmla="*/ 159 w 575"/>
                <a:gd name="T81" fmla="*/ 137 h 610"/>
                <a:gd name="T82" fmla="*/ 141 w 575"/>
                <a:gd name="T83" fmla="*/ 114 h 610"/>
                <a:gd name="T84" fmla="*/ 140 w 575"/>
                <a:gd name="T85" fmla="*/ 96 h 610"/>
                <a:gd name="T86" fmla="*/ 151 w 575"/>
                <a:gd name="T87" fmla="*/ 74 h 610"/>
                <a:gd name="T88" fmla="*/ 169 w 575"/>
                <a:gd name="T89" fmla="*/ 59 h 610"/>
                <a:gd name="T90" fmla="*/ 194 w 575"/>
                <a:gd name="T91" fmla="*/ 51 h 610"/>
                <a:gd name="T92" fmla="*/ 231 w 575"/>
                <a:gd name="T93" fmla="*/ 48 h 610"/>
                <a:gd name="T94" fmla="*/ 268 w 575"/>
                <a:gd name="T95" fmla="*/ 55 h 610"/>
                <a:gd name="T96" fmla="*/ 297 w 575"/>
                <a:gd name="T97" fmla="*/ 70 h 610"/>
                <a:gd name="T98" fmla="*/ 320 w 575"/>
                <a:gd name="T99" fmla="*/ 91 h 610"/>
                <a:gd name="T100" fmla="*/ 333 w 575"/>
                <a:gd name="T101" fmla="*/ 114 h 610"/>
                <a:gd name="T102" fmla="*/ 344 w 575"/>
                <a:gd name="T103" fmla="*/ 146 h 610"/>
                <a:gd name="T104" fmla="*/ 351 w 575"/>
                <a:gd name="T105" fmla="*/ 180 h 610"/>
                <a:gd name="T106" fmla="*/ 353 w 575"/>
                <a:gd name="T107" fmla="*/ 223 h 610"/>
                <a:gd name="T108" fmla="*/ 348 w 575"/>
                <a:gd name="T109" fmla="*/ 275 h 610"/>
                <a:gd name="T110" fmla="*/ 335 w 575"/>
                <a:gd name="T111" fmla="*/ 307 h 610"/>
                <a:gd name="T112" fmla="*/ 313 w 575"/>
                <a:gd name="T113" fmla="*/ 359 h 610"/>
                <a:gd name="T114" fmla="*/ 284 w 575"/>
                <a:gd name="T115" fmla="*/ 410 h 610"/>
                <a:gd name="T116" fmla="*/ 261 w 575"/>
                <a:gd name="T117" fmla="*/ 458 h 610"/>
                <a:gd name="T118" fmla="*/ 246 w 575"/>
                <a:gd name="T119" fmla="*/ 504 h 610"/>
                <a:gd name="T120" fmla="*/ 244 w 575"/>
                <a:gd name="T121" fmla="*/ 557 h 6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5" h="610">
                  <a:moveTo>
                    <a:pt x="244" y="577"/>
                  </a:moveTo>
                  <a:lnTo>
                    <a:pt x="244" y="581"/>
                  </a:lnTo>
                  <a:lnTo>
                    <a:pt x="244" y="585"/>
                  </a:lnTo>
                  <a:lnTo>
                    <a:pt x="244" y="588"/>
                  </a:lnTo>
                  <a:lnTo>
                    <a:pt x="244" y="591"/>
                  </a:lnTo>
                  <a:lnTo>
                    <a:pt x="244" y="594"/>
                  </a:lnTo>
                  <a:lnTo>
                    <a:pt x="244" y="597"/>
                  </a:lnTo>
                  <a:lnTo>
                    <a:pt x="244" y="599"/>
                  </a:lnTo>
                  <a:lnTo>
                    <a:pt x="244" y="601"/>
                  </a:lnTo>
                  <a:lnTo>
                    <a:pt x="244" y="603"/>
                  </a:lnTo>
                  <a:lnTo>
                    <a:pt x="244" y="605"/>
                  </a:lnTo>
                  <a:lnTo>
                    <a:pt x="244" y="606"/>
                  </a:lnTo>
                  <a:lnTo>
                    <a:pt x="245" y="607"/>
                  </a:lnTo>
                  <a:lnTo>
                    <a:pt x="245" y="608"/>
                  </a:lnTo>
                  <a:lnTo>
                    <a:pt x="245" y="609"/>
                  </a:lnTo>
                  <a:lnTo>
                    <a:pt x="246" y="609"/>
                  </a:lnTo>
                  <a:lnTo>
                    <a:pt x="247" y="609"/>
                  </a:lnTo>
                  <a:lnTo>
                    <a:pt x="248" y="609"/>
                  </a:lnTo>
                  <a:lnTo>
                    <a:pt x="249" y="609"/>
                  </a:lnTo>
                  <a:lnTo>
                    <a:pt x="250" y="609"/>
                  </a:lnTo>
                  <a:lnTo>
                    <a:pt x="252" y="609"/>
                  </a:lnTo>
                  <a:lnTo>
                    <a:pt x="253" y="609"/>
                  </a:lnTo>
                  <a:lnTo>
                    <a:pt x="255" y="609"/>
                  </a:lnTo>
                  <a:lnTo>
                    <a:pt x="257" y="609"/>
                  </a:lnTo>
                  <a:lnTo>
                    <a:pt x="259" y="609"/>
                  </a:lnTo>
                  <a:lnTo>
                    <a:pt x="262" y="609"/>
                  </a:lnTo>
                  <a:lnTo>
                    <a:pt x="264" y="609"/>
                  </a:lnTo>
                  <a:lnTo>
                    <a:pt x="267" y="609"/>
                  </a:lnTo>
                  <a:lnTo>
                    <a:pt x="270" y="609"/>
                  </a:lnTo>
                  <a:lnTo>
                    <a:pt x="272" y="609"/>
                  </a:lnTo>
                  <a:lnTo>
                    <a:pt x="275" y="609"/>
                  </a:lnTo>
                  <a:lnTo>
                    <a:pt x="277" y="609"/>
                  </a:lnTo>
                  <a:lnTo>
                    <a:pt x="279" y="609"/>
                  </a:lnTo>
                  <a:lnTo>
                    <a:pt x="281" y="609"/>
                  </a:lnTo>
                  <a:lnTo>
                    <a:pt x="283" y="609"/>
                  </a:lnTo>
                  <a:lnTo>
                    <a:pt x="284" y="609"/>
                  </a:lnTo>
                  <a:lnTo>
                    <a:pt x="285" y="609"/>
                  </a:lnTo>
                  <a:lnTo>
                    <a:pt x="286" y="609"/>
                  </a:lnTo>
                  <a:lnTo>
                    <a:pt x="287" y="609"/>
                  </a:lnTo>
                  <a:lnTo>
                    <a:pt x="288" y="609"/>
                  </a:lnTo>
                  <a:lnTo>
                    <a:pt x="289" y="609"/>
                  </a:lnTo>
                  <a:lnTo>
                    <a:pt x="290" y="609"/>
                  </a:lnTo>
                  <a:lnTo>
                    <a:pt x="290" y="608"/>
                  </a:lnTo>
                  <a:lnTo>
                    <a:pt x="290" y="607"/>
                  </a:lnTo>
                  <a:lnTo>
                    <a:pt x="290" y="606"/>
                  </a:lnTo>
                  <a:lnTo>
                    <a:pt x="290" y="605"/>
                  </a:lnTo>
                  <a:lnTo>
                    <a:pt x="290" y="604"/>
                  </a:lnTo>
                  <a:lnTo>
                    <a:pt x="290" y="603"/>
                  </a:lnTo>
                  <a:lnTo>
                    <a:pt x="290" y="602"/>
                  </a:lnTo>
                  <a:lnTo>
                    <a:pt x="290" y="601"/>
                  </a:lnTo>
                  <a:lnTo>
                    <a:pt x="290" y="600"/>
                  </a:lnTo>
                  <a:lnTo>
                    <a:pt x="290" y="598"/>
                  </a:lnTo>
                  <a:lnTo>
                    <a:pt x="290" y="597"/>
                  </a:lnTo>
                  <a:lnTo>
                    <a:pt x="291" y="595"/>
                  </a:lnTo>
                  <a:lnTo>
                    <a:pt x="291" y="593"/>
                  </a:lnTo>
                  <a:lnTo>
                    <a:pt x="291" y="592"/>
                  </a:lnTo>
                  <a:lnTo>
                    <a:pt x="291" y="590"/>
                  </a:lnTo>
                  <a:lnTo>
                    <a:pt x="291" y="588"/>
                  </a:lnTo>
                  <a:lnTo>
                    <a:pt x="291" y="586"/>
                  </a:lnTo>
                  <a:lnTo>
                    <a:pt x="291" y="584"/>
                  </a:lnTo>
                  <a:lnTo>
                    <a:pt x="292" y="583"/>
                  </a:lnTo>
                  <a:lnTo>
                    <a:pt x="292" y="581"/>
                  </a:lnTo>
                  <a:lnTo>
                    <a:pt x="292" y="579"/>
                  </a:lnTo>
                  <a:lnTo>
                    <a:pt x="292" y="576"/>
                  </a:lnTo>
                  <a:lnTo>
                    <a:pt x="292" y="574"/>
                  </a:lnTo>
                  <a:lnTo>
                    <a:pt x="293" y="572"/>
                  </a:lnTo>
                  <a:lnTo>
                    <a:pt x="293" y="570"/>
                  </a:lnTo>
                  <a:lnTo>
                    <a:pt x="293" y="568"/>
                  </a:lnTo>
                  <a:lnTo>
                    <a:pt x="293" y="565"/>
                  </a:lnTo>
                  <a:lnTo>
                    <a:pt x="294" y="563"/>
                  </a:lnTo>
                  <a:lnTo>
                    <a:pt x="294" y="561"/>
                  </a:lnTo>
                  <a:lnTo>
                    <a:pt x="294" y="559"/>
                  </a:lnTo>
                  <a:lnTo>
                    <a:pt x="294" y="556"/>
                  </a:lnTo>
                  <a:lnTo>
                    <a:pt x="295" y="554"/>
                  </a:lnTo>
                  <a:lnTo>
                    <a:pt x="295" y="552"/>
                  </a:lnTo>
                  <a:lnTo>
                    <a:pt x="295" y="550"/>
                  </a:lnTo>
                  <a:lnTo>
                    <a:pt x="296" y="548"/>
                  </a:lnTo>
                  <a:lnTo>
                    <a:pt x="296" y="547"/>
                  </a:lnTo>
                  <a:lnTo>
                    <a:pt x="296" y="545"/>
                  </a:lnTo>
                  <a:lnTo>
                    <a:pt x="297" y="543"/>
                  </a:lnTo>
                  <a:lnTo>
                    <a:pt x="297" y="541"/>
                  </a:lnTo>
                  <a:lnTo>
                    <a:pt x="297" y="540"/>
                  </a:lnTo>
                  <a:lnTo>
                    <a:pt x="298" y="538"/>
                  </a:lnTo>
                  <a:lnTo>
                    <a:pt x="298" y="537"/>
                  </a:lnTo>
                  <a:lnTo>
                    <a:pt x="298" y="535"/>
                  </a:lnTo>
                  <a:lnTo>
                    <a:pt x="299" y="534"/>
                  </a:lnTo>
                  <a:lnTo>
                    <a:pt x="299" y="533"/>
                  </a:lnTo>
                  <a:lnTo>
                    <a:pt x="300" y="531"/>
                  </a:lnTo>
                  <a:lnTo>
                    <a:pt x="300" y="530"/>
                  </a:lnTo>
                  <a:lnTo>
                    <a:pt x="300" y="529"/>
                  </a:lnTo>
                  <a:lnTo>
                    <a:pt x="301" y="527"/>
                  </a:lnTo>
                  <a:lnTo>
                    <a:pt x="301" y="526"/>
                  </a:lnTo>
                  <a:lnTo>
                    <a:pt x="301" y="525"/>
                  </a:lnTo>
                  <a:lnTo>
                    <a:pt x="302" y="524"/>
                  </a:lnTo>
                  <a:lnTo>
                    <a:pt x="302" y="523"/>
                  </a:lnTo>
                  <a:lnTo>
                    <a:pt x="303" y="521"/>
                  </a:lnTo>
                  <a:lnTo>
                    <a:pt x="303" y="520"/>
                  </a:lnTo>
                  <a:lnTo>
                    <a:pt x="303" y="519"/>
                  </a:lnTo>
                  <a:lnTo>
                    <a:pt x="304" y="518"/>
                  </a:lnTo>
                  <a:lnTo>
                    <a:pt x="304" y="517"/>
                  </a:lnTo>
                  <a:lnTo>
                    <a:pt x="305" y="516"/>
                  </a:lnTo>
                  <a:lnTo>
                    <a:pt x="305" y="515"/>
                  </a:lnTo>
                  <a:lnTo>
                    <a:pt x="305" y="514"/>
                  </a:lnTo>
                  <a:lnTo>
                    <a:pt x="306" y="513"/>
                  </a:lnTo>
                  <a:lnTo>
                    <a:pt x="306" y="512"/>
                  </a:lnTo>
                  <a:lnTo>
                    <a:pt x="307" y="511"/>
                  </a:lnTo>
                  <a:lnTo>
                    <a:pt x="307" y="510"/>
                  </a:lnTo>
                  <a:lnTo>
                    <a:pt x="308" y="509"/>
                  </a:lnTo>
                  <a:lnTo>
                    <a:pt x="308" y="508"/>
                  </a:lnTo>
                  <a:lnTo>
                    <a:pt x="309" y="507"/>
                  </a:lnTo>
                  <a:lnTo>
                    <a:pt x="310" y="506"/>
                  </a:lnTo>
                  <a:lnTo>
                    <a:pt x="310" y="505"/>
                  </a:lnTo>
                  <a:lnTo>
                    <a:pt x="311" y="504"/>
                  </a:lnTo>
                  <a:lnTo>
                    <a:pt x="311" y="503"/>
                  </a:lnTo>
                  <a:lnTo>
                    <a:pt x="312" y="502"/>
                  </a:lnTo>
                  <a:lnTo>
                    <a:pt x="313" y="501"/>
                  </a:lnTo>
                  <a:lnTo>
                    <a:pt x="314" y="500"/>
                  </a:lnTo>
                  <a:lnTo>
                    <a:pt x="314" y="499"/>
                  </a:lnTo>
                  <a:lnTo>
                    <a:pt x="315" y="498"/>
                  </a:lnTo>
                  <a:lnTo>
                    <a:pt x="316" y="497"/>
                  </a:lnTo>
                  <a:lnTo>
                    <a:pt x="316" y="496"/>
                  </a:lnTo>
                  <a:lnTo>
                    <a:pt x="317" y="495"/>
                  </a:lnTo>
                  <a:lnTo>
                    <a:pt x="318" y="495"/>
                  </a:lnTo>
                  <a:lnTo>
                    <a:pt x="319" y="494"/>
                  </a:lnTo>
                  <a:lnTo>
                    <a:pt x="319" y="493"/>
                  </a:lnTo>
                  <a:lnTo>
                    <a:pt x="320" y="492"/>
                  </a:lnTo>
                  <a:lnTo>
                    <a:pt x="321" y="491"/>
                  </a:lnTo>
                  <a:lnTo>
                    <a:pt x="322" y="490"/>
                  </a:lnTo>
                  <a:lnTo>
                    <a:pt x="323" y="489"/>
                  </a:lnTo>
                  <a:lnTo>
                    <a:pt x="324" y="488"/>
                  </a:lnTo>
                  <a:lnTo>
                    <a:pt x="325" y="487"/>
                  </a:lnTo>
                  <a:lnTo>
                    <a:pt x="326" y="486"/>
                  </a:lnTo>
                  <a:lnTo>
                    <a:pt x="327" y="485"/>
                  </a:lnTo>
                  <a:lnTo>
                    <a:pt x="328" y="485"/>
                  </a:lnTo>
                  <a:lnTo>
                    <a:pt x="329" y="484"/>
                  </a:lnTo>
                  <a:lnTo>
                    <a:pt x="329" y="483"/>
                  </a:lnTo>
                  <a:lnTo>
                    <a:pt x="330" y="482"/>
                  </a:lnTo>
                  <a:lnTo>
                    <a:pt x="331" y="482"/>
                  </a:lnTo>
                  <a:lnTo>
                    <a:pt x="332" y="481"/>
                  </a:lnTo>
                  <a:lnTo>
                    <a:pt x="333" y="480"/>
                  </a:lnTo>
                  <a:lnTo>
                    <a:pt x="334" y="479"/>
                  </a:lnTo>
                  <a:lnTo>
                    <a:pt x="335" y="479"/>
                  </a:lnTo>
                  <a:lnTo>
                    <a:pt x="336" y="478"/>
                  </a:lnTo>
                  <a:lnTo>
                    <a:pt x="337" y="477"/>
                  </a:lnTo>
                  <a:lnTo>
                    <a:pt x="338" y="476"/>
                  </a:lnTo>
                  <a:lnTo>
                    <a:pt x="339" y="476"/>
                  </a:lnTo>
                  <a:lnTo>
                    <a:pt x="340" y="475"/>
                  </a:lnTo>
                  <a:lnTo>
                    <a:pt x="341" y="474"/>
                  </a:lnTo>
                  <a:lnTo>
                    <a:pt x="342" y="473"/>
                  </a:lnTo>
                  <a:lnTo>
                    <a:pt x="343" y="472"/>
                  </a:lnTo>
                  <a:lnTo>
                    <a:pt x="344" y="472"/>
                  </a:lnTo>
                  <a:lnTo>
                    <a:pt x="346" y="471"/>
                  </a:lnTo>
                  <a:lnTo>
                    <a:pt x="347" y="470"/>
                  </a:lnTo>
                  <a:lnTo>
                    <a:pt x="348" y="469"/>
                  </a:lnTo>
                  <a:lnTo>
                    <a:pt x="350" y="468"/>
                  </a:lnTo>
                  <a:lnTo>
                    <a:pt x="351" y="467"/>
                  </a:lnTo>
                  <a:lnTo>
                    <a:pt x="353" y="466"/>
                  </a:lnTo>
                  <a:lnTo>
                    <a:pt x="354" y="465"/>
                  </a:lnTo>
                  <a:lnTo>
                    <a:pt x="356" y="464"/>
                  </a:lnTo>
                  <a:lnTo>
                    <a:pt x="358" y="463"/>
                  </a:lnTo>
                  <a:lnTo>
                    <a:pt x="359" y="463"/>
                  </a:lnTo>
                  <a:lnTo>
                    <a:pt x="361" y="462"/>
                  </a:lnTo>
                  <a:lnTo>
                    <a:pt x="363" y="461"/>
                  </a:lnTo>
                  <a:lnTo>
                    <a:pt x="365" y="459"/>
                  </a:lnTo>
                  <a:lnTo>
                    <a:pt x="367" y="458"/>
                  </a:lnTo>
                  <a:lnTo>
                    <a:pt x="369" y="457"/>
                  </a:lnTo>
                  <a:lnTo>
                    <a:pt x="371" y="456"/>
                  </a:lnTo>
                  <a:lnTo>
                    <a:pt x="373" y="455"/>
                  </a:lnTo>
                  <a:lnTo>
                    <a:pt x="375" y="454"/>
                  </a:lnTo>
                  <a:lnTo>
                    <a:pt x="377" y="453"/>
                  </a:lnTo>
                  <a:lnTo>
                    <a:pt x="379" y="451"/>
                  </a:lnTo>
                  <a:lnTo>
                    <a:pt x="382" y="450"/>
                  </a:lnTo>
                  <a:lnTo>
                    <a:pt x="384" y="449"/>
                  </a:lnTo>
                  <a:lnTo>
                    <a:pt x="386" y="447"/>
                  </a:lnTo>
                  <a:lnTo>
                    <a:pt x="389" y="446"/>
                  </a:lnTo>
                  <a:lnTo>
                    <a:pt x="391" y="445"/>
                  </a:lnTo>
                  <a:lnTo>
                    <a:pt x="394" y="443"/>
                  </a:lnTo>
                  <a:lnTo>
                    <a:pt x="397" y="442"/>
                  </a:lnTo>
                  <a:lnTo>
                    <a:pt x="399" y="440"/>
                  </a:lnTo>
                  <a:lnTo>
                    <a:pt x="402" y="439"/>
                  </a:lnTo>
                  <a:lnTo>
                    <a:pt x="405" y="437"/>
                  </a:lnTo>
                  <a:lnTo>
                    <a:pt x="407" y="435"/>
                  </a:lnTo>
                  <a:lnTo>
                    <a:pt x="410" y="434"/>
                  </a:lnTo>
                  <a:lnTo>
                    <a:pt x="412" y="432"/>
                  </a:lnTo>
                  <a:lnTo>
                    <a:pt x="415" y="431"/>
                  </a:lnTo>
                  <a:lnTo>
                    <a:pt x="418" y="429"/>
                  </a:lnTo>
                  <a:lnTo>
                    <a:pt x="420" y="428"/>
                  </a:lnTo>
                  <a:lnTo>
                    <a:pt x="423" y="426"/>
                  </a:lnTo>
                  <a:lnTo>
                    <a:pt x="426" y="425"/>
                  </a:lnTo>
                  <a:lnTo>
                    <a:pt x="428" y="423"/>
                  </a:lnTo>
                  <a:lnTo>
                    <a:pt x="431" y="422"/>
                  </a:lnTo>
                  <a:lnTo>
                    <a:pt x="433" y="420"/>
                  </a:lnTo>
                  <a:lnTo>
                    <a:pt x="436" y="419"/>
                  </a:lnTo>
                  <a:lnTo>
                    <a:pt x="438" y="418"/>
                  </a:lnTo>
                  <a:lnTo>
                    <a:pt x="441" y="416"/>
                  </a:lnTo>
                  <a:lnTo>
                    <a:pt x="443" y="415"/>
                  </a:lnTo>
                  <a:lnTo>
                    <a:pt x="446" y="413"/>
                  </a:lnTo>
                  <a:lnTo>
                    <a:pt x="448" y="412"/>
                  </a:lnTo>
                  <a:lnTo>
                    <a:pt x="451" y="410"/>
                  </a:lnTo>
                  <a:lnTo>
                    <a:pt x="453" y="409"/>
                  </a:lnTo>
                  <a:lnTo>
                    <a:pt x="455" y="407"/>
                  </a:lnTo>
                  <a:lnTo>
                    <a:pt x="457" y="406"/>
                  </a:lnTo>
                  <a:lnTo>
                    <a:pt x="460" y="405"/>
                  </a:lnTo>
                  <a:lnTo>
                    <a:pt x="462" y="403"/>
                  </a:lnTo>
                  <a:lnTo>
                    <a:pt x="464" y="402"/>
                  </a:lnTo>
                  <a:lnTo>
                    <a:pt x="466" y="401"/>
                  </a:lnTo>
                  <a:lnTo>
                    <a:pt x="468" y="399"/>
                  </a:lnTo>
                  <a:lnTo>
                    <a:pt x="470" y="398"/>
                  </a:lnTo>
                  <a:lnTo>
                    <a:pt x="472" y="396"/>
                  </a:lnTo>
                  <a:lnTo>
                    <a:pt x="474" y="395"/>
                  </a:lnTo>
                  <a:lnTo>
                    <a:pt x="476" y="394"/>
                  </a:lnTo>
                  <a:lnTo>
                    <a:pt x="478" y="392"/>
                  </a:lnTo>
                  <a:lnTo>
                    <a:pt x="479" y="391"/>
                  </a:lnTo>
                  <a:lnTo>
                    <a:pt x="481" y="390"/>
                  </a:lnTo>
                  <a:lnTo>
                    <a:pt x="483" y="389"/>
                  </a:lnTo>
                  <a:lnTo>
                    <a:pt x="484" y="387"/>
                  </a:lnTo>
                  <a:lnTo>
                    <a:pt x="486" y="386"/>
                  </a:lnTo>
                  <a:lnTo>
                    <a:pt x="488" y="385"/>
                  </a:lnTo>
                  <a:lnTo>
                    <a:pt x="489" y="384"/>
                  </a:lnTo>
                  <a:lnTo>
                    <a:pt x="490" y="383"/>
                  </a:lnTo>
                  <a:lnTo>
                    <a:pt x="492" y="382"/>
                  </a:lnTo>
                  <a:lnTo>
                    <a:pt x="493" y="381"/>
                  </a:lnTo>
                  <a:lnTo>
                    <a:pt x="494" y="380"/>
                  </a:lnTo>
                  <a:lnTo>
                    <a:pt x="496" y="379"/>
                  </a:lnTo>
                  <a:lnTo>
                    <a:pt x="497" y="378"/>
                  </a:lnTo>
                  <a:lnTo>
                    <a:pt x="498" y="377"/>
                  </a:lnTo>
                  <a:lnTo>
                    <a:pt x="499" y="376"/>
                  </a:lnTo>
                  <a:lnTo>
                    <a:pt x="500" y="375"/>
                  </a:lnTo>
                  <a:lnTo>
                    <a:pt x="501" y="374"/>
                  </a:lnTo>
                  <a:lnTo>
                    <a:pt x="502" y="373"/>
                  </a:lnTo>
                  <a:lnTo>
                    <a:pt x="503" y="372"/>
                  </a:lnTo>
                  <a:lnTo>
                    <a:pt x="504" y="371"/>
                  </a:lnTo>
                  <a:lnTo>
                    <a:pt x="505" y="370"/>
                  </a:lnTo>
                  <a:lnTo>
                    <a:pt x="507" y="369"/>
                  </a:lnTo>
                  <a:lnTo>
                    <a:pt x="508" y="368"/>
                  </a:lnTo>
                  <a:lnTo>
                    <a:pt x="509" y="367"/>
                  </a:lnTo>
                  <a:lnTo>
                    <a:pt x="510" y="366"/>
                  </a:lnTo>
                  <a:lnTo>
                    <a:pt x="512" y="364"/>
                  </a:lnTo>
                  <a:lnTo>
                    <a:pt x="513" y="363"/>
                  </a:lnTo>
                  <a:lnTo>
                    <a:pt x="514" y="362"/>
                  </a:lnTo>
                  <a:lnTo>
                    <a:pt x="516" y="360"/>
                  </a:lnTo>
                  <a:lnTo>
                    <a:pt x="517" y="359"/>
                  </a:lnTo>
                  <a:lnTo>
                    <a:pt x="518" y="357"/>
                  </a:lnTo>
                  <a:lnTo>
                    <a:pt x="520" y="356"/>
                  </a:lnTo>
                  <a:lnTo>
                    <a:pt x="521" y="354"/>
                  </a:lnTo>
                  <a:lnTo>
                    <a:pt x="522" y="353"/>
                  </a:lnTo>
                  <a:lnTo>
                    <a:pt x="524" y="351"/>
                  </a:lnTo>
                  <a:lnTo>
                    <a:pt x="525" y="350"/>
                  </a:lnTo>
                  <a:lnTo>
                    <a:pt x="526" y="348"/>
                  </a:lnTo>
                  <a:lnTo>
                    <a:pt x="528" y="347"/>
                  </a:lnTo>
                  <a:lnTo>
                    <a:pt x="529" y="345"/>
                  </a:lnTo>
                  <a:lnTo>
                    <a:pt x="531" y="343"/>
                  </a:lnTo>
                  <a:lnTo>
                    <a:pt x="532" y="342"/>
                  </a:lnTo>
                  <a:lnTo>
                    <a:pt x="533" y="340"/>
                  </a:lnTo>
                  <a:lnTo>
                    <a:pt x="535" y="338"/>
                  </a:lnTo>
                  <a:lnTo>
                    <a:pt x="536" y="337"/>
                  </a:lnTo>
                  <a:lnTo>
                    <a:pt x="537" y="335"/>
                  </a:lnTo>
                  <a:lnTo>
                    <a:pt x="538" y="333"/>
                  </a:lnTo>
                  <a:lnTo>
                    <a:pt x="540" y="331"/>
                  </a:lnTo>
                  <a:lnTo>
                    <a:pt x="541" y="329"/>
                  </a:lnTo>
                  <a:lnTo>
                    <a:pt x="542" y="328"/>
                  </a:lnTo>
                  <a:lnTo>
                    <a:pt x="543" y="326"/>
                  </a:lnTo>
                  <a:lnTo>
                    <a:pt x="545" y="324"/>
                  </a:lnTo>
                  <a:lnTo>
                    <a:pt x="546" y="322"/>
                  </a:lnTo>
                  <a:lnTo>
                    <a:pt x="547" y="321"/>
                  </a:lnTo>
                  <a:lnTo>
                    <a:pt x="548" y="319"/>
                  </a:lnTo>
                  <a:lnTo>
                    <a:pt x="549" y="317"/>
                  </a:lnTo>
                  <a:lnTo>
                    <a:pt x="550" y="315"/>
                  </a:lnTo>
                  <a:lnTo>
                    <a:pt x="551" y="313"/>
                  </a:lnTo>
                  <a:lnTo>
                    <a:pt x="552" y="312"/>
                  </a:lnTo>
                  <a:lnTo>
                    <a:pt x="553" y="310"/>
                  </a:lnTo>
                  <a:lnTo>
                    <a:pt x="554" y="308"/>
                  </a:lnTo>
                  <a:lnTo>
                    <a:pt x="555" y="306"/>
                  </a:lnTo>
                  <a:lnTo>
                    <a:pt x="556" y="305"/>
                  </a:lnTo>
                  <a:lnTo>
                    <a:pt x="557" y="303"/>
                  </a:lnTo>
                  <a:lnTo>
                    <a:pt x="558" y="301"/>
                  </a:lnTo>
                  <a:lnTo>
                    <a:pt x="558" y="299"/>
                  </a:lnTo>
                  <a:lnTo>
                    <a:pt x="559" y="297"/>
                  </a:lnTo>
                  <a:lnTo>
                    <a:pt x="560" y="295"/>
                  </a:lnTo>
                  <a:lnTo>
                    <a:pt x="561" y="294"/>
                  </a:lnTo>
                  <a:lnTo>
                    <a:pt x="561" y="292"/>
                  </a:lnTo>
                  <a:lnTo>
                    <a:pt x="562" y="290"/>
                  </a:lnTo>
                  <a:lnTo>
                    <a:pt x="563" y="288"/>
                  </a:lnTo>
                  <a:lnTo>
                    <a:pt x="563" y="286"/>
                  </a:lnTo>
                  <a:lnTo>
                    <a:pt x="564" y="284"/>
                  </a:lnTo>
                  <a:lnTo>
                    <a:pt x="565" y="282"/>
                  </a:lnTo>
                  <a:lnTo>
                    <a:pt x="565" y="280"/>
                  </a:lnTo>
                  <a:lnTo>
                    <a:pt x="566" y="278"/>
                  </a:lnTo>
                  <a:lnTo>
                    <a:pt x="566" y="276"/>
                  </a:lnTo>
                  <a:lnTo>
                    <a:pt x="567" y="274"/>
                  </a:lnTo>
                  <a:lnTo>
                    <a:pt x="568" y="272"/>
                  </a:lnTo>
                  <a:lnTo>
                    <a:pt x="568" y="270"/>
                  </a:lnTo>
                  <a:lnTo>
                    <a:pt x="569" y="268"/>
                  </a:lnTo>
                  <a:lnTo>
                    <a:pt x="569" y="265"/>
                  </a:lnTo>
                  <a:lnTo>
                    <a:pt x="570" y="263"/>
                  </a:lnTo>
                  <a:lnTo>
                    <a:pt x="570" y="261"/>
                  </a:lnTo>
                  <a:lnTo>
                    <a:pt x="570" y="258"/>
                  </a:lnTo>
                  <a:lnTo>
                    <a:pt x="571" y="256"/>
                  </a:lnTo>
                  <a:lnTo>
                    <a:pt x="571" y="254"/>
                  </a:lnTo>
                  <a:lnTo>
                    <a:pt x="572" y="251"/>
                  </a:lnTo>
                  <a:lnTo>
                    <a:pt x="572" y="248"/>
                  </a:lnTo>
                  <a:lnTo>
                    <a:pt x="572" y="246"/>
                  </a:lnTo>
                  <a:lnTo>
                    <a:pt x="572" y="243"/>
                  </a:lnTo>
                  <a:lnTo>
                    <a:pt x="573" y="240"/>
                  </a:lnTo>
                  <a:lnTo>
                    <a:pt x="573" y="238"/>
                  </a:lnTo>
                  <a:lnTo>
                    <a:pt x="573" y="235"/>
                  </a:lnTo>
                  <a:lnTo>
                    <a:pt x="573" y="232"/>
                  </a:lnTo>
                  <a:lnTo>
                    <a:pt x="574" y="229"/>
                  </a:lnTo>
                  <a:lnTo>
                    <a:pt x="574" y="226"/>
                  </a:lnTo>
                  <a:lnTo>
                    <a:pt x="574" y="223"/>
                  </a:lnTo>
                  <a:lnTo>
                    <a:pt x="574" y="220"/>
                  </a:lnTo>
                  <a:lnTo>
                    <a:pt x="574" y="218"/>
                  </a:lnTo>
                  <a:lnTo>
                    <a:pt x="574" y="215"/>
                  </a:lnTo>
                  <a:lnTo>
                    <a:pt x="574" y="212"/>
                  </a:lnTo>
                  <a:lnTo>
                    <a:pt x="574" y="209"/>
                  </a:lnTo>
                  <a:lnTo>
                    <a:pt x="574" y="206"/>
                  </a:lnTo>
                  <a:lnTo>
                    <a:pt x="573" y="204"/>
                  </a:lnTo>
                  <a:lnTo>
                    <a:pt x="573" y="201"/>
                  </a:lnTo>
                  <a:lnTo>
                    <a:pt x="573" y="198"/>
                  </a:lnTo>
                  <a:lnTo>
                    <a:pt x="573" y="195"/>
                  </a:lnTo>
                  <a:lnTo>
                    <a:pt x="572" y="193"/>
                  </a:lnTo>
                  <a:lnTo>
                    <a:pt x="572" y="190"/>
                  </a:lnTo>
                  <a:lnTo>
                    <a:pt x="572" y="187"/>
                  </a:lnTo>
                  <a:lnTo>
                    <a:pt x="571" y="185"/>
                  </a:lnTo>
                  <a:lnTo>
                    <a:pt x="571" y="182"/>
                  </a:lnTo>
                  <a:lnTo>
                    <a:pt x="570" y="180"/>
                  </a:lnTo>
                  <a:lnTo>
                    <a:pt x="570" y="177"/>
                  </a:lnTo>
                  <a:lnTo>
                    <a:pt x="569" y="174"/>
                  </a:lnTo>
                  <a:lnTo>
                    <a:pt x="568" y="172"/>
                  </a:lnTo>
                  <a:lnTo>
                    <a:pt x="568" y="169"/>
                  </a:lnTo>
                  <a:lnTo>
                    <a:pt x="567" y="167"/>
                  </a:lnTo>
                  <a:lnTo>
                    <a:pt x="567" y="164"/>
                  </a:lnTo>
                  <a:lnTo>
                    <a:pt x="566" y="162"/>
                  </a:lnTo>
                  <a:lnTo>
                    <a:pt x="565" y="159"/>
                  </a:lnTo>
                  <a:lnTo>
                    <a:pt x="564" y="157"/>
                  </a:lnTo>
                  <a:lnTo>
                    <a:pt x="564" y="155"/>
                  </a:lnTo>
                  <a:lnTo>
                    <a:pt x="563" y="152"/>
                  </a:lnTo>
                  <a:lnTo>
                    <a:pt x="562" y="150"/>
                  </a:lnTo>
                  <a:lnTo>
                    <a:pt x="561" y="147"/>
                  </a:lnTo>
                  <a:lnTo>
                    <a:pt x="560" y="145"/>
                  </a:lnTo>
                  <a:lnTo>
                    <a:pt x="559" y="143"/>
                  </a:lnTo>
                  <a:lnTo>
                    <a:pt x="558" y="140"/>
                  </a:lnTo>
                  <a:lnTo>
                    <a:pt x="557" y="138"/>
                  </a:lnTo>
                  <a:lnTo>
                    <a:pt x="556" y="136"/>
                  </a:lnTo>
                  <a:lnTo>
                    <a:pt x="555" y="133"/>
                  </a:lnTo>
                  <a:lnTo>
                    <a:pt x="554" y="131"/>
                  </a:lnTo>
                  <a:lnTo>
                    <a:pt x="552" y="129"/>
                  </a:lnTo>
                  <a:lnTo>
                    <a:pt x="551" y="126"/>
                  </a:lnTo>
                  <a:lnTo>
                    <a:pt x="550" y="124"/>
                  </a:lnTo>
                  <a:lnTo>
                    <a:pt x="549" y="122"/>
                  </a:lnTo>
                  <a:lnTo>
                    <a:pt x="547" y="119"/>
                  </a:lnTo>
                  <a:lnTo>
                    <a:pt x="546" y="117"/>
                  </a:lnTo>
                  <a:lnTo>
                    <a:pt x="544" y="115"/>
                  </a:lnTo>
                  <a:lnTo>
                    <a:pt x="543" y="113"/>
                  </a:lnTo>
                  <a:lnTo>
                    <a:pt x="541" y="110"/>
                  </a:lnTo>
                  <a:lnTo>
                    <a:pt x="540" y="108"/>
                  </a:lnTo>
                  <a:lnTo>
                    <a:pt x="538" y="106"/>
                  </a:lnTo>
                  <a:lnTo>
                    <a:pt x="537" y="104"/>
                  </a:lnTo>
                  <a:lnTo>
                    <a:pt x="535" y="101"/>
                  </a:lnTo>
                  <a:lnTo>
                    <a:pt x="533" y="99"/>
                  </a:lnTo>
                  <a:lnTo>
                    <a:pt x="532" y="97"/>
                  </a:lnTo>
                  <a:lnTo>
                    <a:pt x="530" y="95"/>
                  </a:lnTo>
                  <a:lnTo>
                    <a:pt x="528" y="93"/>
                  </a:lnTo>
                  <a:lnTo>
                    <a:pt x="526" y="91"/>
                  </a:lnTo>
                  <a:lnTo>
                    <a:pt x="525" y="89"/>
                  </a:lnTo>
                  <a:lnTo>
                    <a:pt x="523" y="87"/>
                  </a:lnTo>
                  <a:lnTo>
                    <a:pt x="521" y="85"/>
                  </a:lnTo>
                  <a:lnTo>
                    <a:pt x="519" y="83"/>
                  </a:lnTo>
                  <a:lnTo>
                    <a:pt x="517" y="81"/>
                  </a:lnTo>
                  <a:lnTo>
                    <a:pt x="515" y="80"/>
                  </a:lnTo>
                  <a:lnTo>
                    <a:pt x="513" y="78"/>
                  </a:lnTo>
                  <a:lnTo>
                    <a:pt x="512" y="76"/>
                  </a:lnTo>
                  <a:lnTo>
                    <a:pt x="510" y="74"/>
                  </a:lnTo>
                  <a:lnTo>
                    <a:pt x="508" y="72"/>
                  </a:lnTo>
                  <a:lnTo>
                    <a:pt x="506" y="71"/>
                  </a:lnTo>
                  <a:lnTo>
                    <a:pt x="504" y="69"/>
                  </a:lnTo>
                  <a:lnTo>
                    <a:pt x="502" y="67"/>
                  </a:lnTo>
                  <a:lnTo>
                    <a:pt x="500" y="66"/>
                  </a:lnTo>
                  <a:lnTo>
                    <a:pt x="498" y="64"/>
                  </a:lnTo>
                  <a:lnTo>
                    <a:pt x="496" y="62"/>
                  </a:lnTo>
                  <a:lnTo>
                    <a:pt x="494" y="61"/>
                  </a:lnTo>
                  <a:lnTo>
                    <a:pt x="492" y="59"/>
                  </a:lnTo>
                  <a:lnTo>
                    <a:pt x="490" y="58"/>
                  </a:lnTo>
                  <a:lnTo>
                    <a:pt x="488" y="56"/>
                  </a:lnTo>
                  <a:lnTo>
                    <a:pt x="486" y="55"/>
                  </a:lnTo>
                  <a:lnTo>
                    <a:pt x="483" y="53"/>
                  </a:lnTo>
                  <a:lnTo>
                    <a:pt x="481" y="52"/>
                  </a:lnTo>
                  <a:lnTo>
                    <a:pt x="479" y="51"/>
                  </a:lnTo>
                  <a:lnTo>
                    <a:pt x="477" y="49"/>
                  </a:lnTo>
                  <a:lnTo>
                    <a:pt x="475" y="48"/>
                  </a:lnTo>
                  <a:lnTo>
                    <a:pt x="473" y="47"/>
                  </a:lnTo>
                  <a:lnTo>
                    <a:pt x="471" y="45"/>
                  </a:lnTo>
                  <a:lnTo>
                    <a:pt x="469" y="44"/>
                  </a:lnTo>
                  <a:lnTo>
                    <a:pt x="467" y="43"/>
                  </a:lnTo>
                  <a:lnTo>
                    <a:pt x="464" y="42"/>
                  </a:lnTo>
                  <a:lnTo>
                    <a:pt x="462" y="40"/>
                  </a:lnTo>
                  <a:lnTo>
                    <a:pt x="460" y="39"/>
                  </a:lnTo>
                  <a:lnTo>
                    <a:pt x="458" y="38"/>
                  </a:lnTo>
                  <a:lnTo>
                    <a:pt x="456" y="37"/>
                  </a:lnTo>
                  <a:lnTo>
                    <a:pt x="454" y="36"/>
                  </a:lnTo>
                  <a:lnTo>
                    <a:pt x="451" y="35"/>
                  </a:lnTo>
                  <a:lnTo>
                    <a:pt x="449" y="34"/>
                  </a:lnTo>
                  <a:lnTo>
                    <a:pt x="447" y="33"/>
                  </a:lnTo>
                  <a:lnTo>
                    <a:pt x="445" y="32"/>
                  </a:lnTo>
                  <a:lnTo>
                    <a:pt x="442" y="31"/>
                  </a:lnTo>
                  <a:lnTo>
                    <a:pt x="440" y="30"/>
                  </a:lnTo>
                  <a:lnTo>
                    <a:pt x="438" y="29"/>
                  </a:lnTo>
                  <a:lnTo>
                    <a:pt x="436" y="28"/>
                  </a:lnTo>
                  <a:lnTo>
                    <a:pt x="433" y="27"/>
                  </a:lnTo>
                  <a:lnTo>
                    <a:pt x="431" y="26"/>
                  </a:lnTo>
                  <a:lnTo>
                    <a:pt x="429" y="25"/>
                  </a:lnTo>
                  <a:lnTo>
                    <a:pt x="426" y="24"/>
                  </a:lnTo>
                  <a:lnTo>
                    <a:pt x="424" y="23"/>
                  </a:lnTo>
                  <a:lnTo>
                    <a:pt x="421" y="23"/>
                  </a:lnTo>
                  <a:lnTo>
                    <a:pt x="419" y="22"/>
                  </a:lnTo>
                  <a:lnTo>
                    <a:pt x="417" y="21"/>
                  </a:lnTo>
                  <a:lnTo>
                    <a:pt x="414" y="20"/>
                  </a:lnTo>
                  <a:lnTo>
                    <a:pt x="412" y="19"/>
                  </a:lnTo>
                  <a:lnTo>
                    <a:pt x="409" y="19"/>
                  </a:lnTo>
                  <a:lnTo>
                    <a:pt x="407" y="18"/>
                  </a:lnTo>
                  <a:lnTo>
                    <a:pt x="404" y="17"/>
                  </a:lnTo>
                  <a:lnTo>
                    <a:pt x="402" y="16"/>
                  </a:lnTo>
                  <a:lnTo>
                    <a:pt x="399" y="16"/>
                  </a:lnTo>
                  <a:lnTo>
                    <a:pt x="397" y="15"/>
                  </a:lnTo>
                  <a:lnTo>
                    <a:pt x="395" y="14"/>
                  </a:lnTo>
                  <a:lnTo>
                    <a:pt x="392" y="14"/>
                  </a:lnTo>
                  <a:lnTo>
                    <a:pt x="390" y="13"/>
                  </a:lnTo>
                  <a:lnTo>
                    <a:pt x="387" y="12"/>
                  </a:lnTo>
                  <a:lnTo>
                    <a:pt x="385" y="12"/>
                  </a:lnTo>
                  <a:lnTo>
                    <a:pt x="383" y="11"/>
                  </a:lnTo>
                  <a:lnTo>
                    <a:pt x="380" y="11"/>
                  </a:lnTo>
                  <a:lnTo>
                    <a:pt x="378" y="10"/>
                  </a:lnTo>
                  <a:lnTo>
                    <a:pt x="376" y="10"/>
                  </a:lnTo>
                  <a:lnTo>
                    <a:pt x="373" y="9"/>
                  </a:lnTo>
                  <a:lnTo>
                    <a:pt x="371" y="9"/>
                  </a:lnTo>
                  <a:lnTo>
                    <a:pt x="369" y="8"/>
                  </a:lnTo>
                  <a:lnTo>
                    <a:pt x="366" y="8"/>
                  </a:lnTo>
                  <a:lnTo>
                    <a:pt x="364" y="8"/>
                  </a:lnTo>
                  <a:lnTo>
                    <a:pt x="362" y="7"/>
                  </a:lnTo>
                  <a:lnTo>
                    <a:pt x="359" y="7"/>
                  </a:lnTo>
                  <a:lnTo>
                    <a:pt x="357" y="6"/>
                  </a:lnTo>
                  <a:lnTo>
                    <a:pt x="355" y="6"/>
                  </a:lnTo>
                  <a:lnTo>
                    <a:pt x="352" y="6"/>
                  </a:lnTo>
                  <a:lnTo>
                    <a:pt x="350" y="5"/>
                  </a:lnTo>
                  <a:lnTo>
                    <a:pt x="347" y="5"/>
                  </a:lnTo>
                  <a:lnTo>
                    <a:pt x="345" y="5"/>
                  </a:lnTo>
                  <a:lnTo>
                    <a:pt x="342" y="4"/>
                  </a:lnTo>
                  <a:lnTo>
                    <a:pt x="340" y="4"/>
                  </a:lnTo>
                  <a:lnTo>
                    <a:pt x="337" y="4"/>
                  </a:lnTo>
                  <a:lnTo>
                    <a:pt x="335" y="4"/>
                  </a:lnTo>
                  <a:lnTo>
                    <a:pt x="332" y="3"/>
                  </a:lnTo>
                  <a:lnTo>
                    <a:pt x="330" y="3"/>
                  </a:lnTo>
                  <a:lnTo>
                    <a:pt x="327" y="3"/>
                  </a:lnTo>
                  <a:lnTo>
                    <a:pt x="324" y="3"/>
                  </a:lnTo>
                  <a:lnTo>
                    <a:pt x="322" y="2"/>
                  </a:lnTo>
                  <a:lnTo>
                    <a:pt x="320" y="2"/>
                  </a:lnTo>
                  <a:lnTo>
                    <a:pt x="317" y="2"/>
                  </a:lnTo>
                  <a:lnTo>
                    <a:pt x="315" y="2"/>
                  </a:lnTo>
                  <a:lnTo>
                    <a:pt x="312" y="2"/>
                  </a:lnTo>
                  <a:lnTo>
                    <a:pt x="310" y="2"/>
                  </a:lnTo>
                  <a:lnTo>
                    <a:pt x="308" y="1"/>
                  </a:lnTo>
                  <a:lnTo>
                    <a:pt x="306" y="1"/>
                  </a:lnTo>
                  <a:lnTo>
                    <a:pt x="303" y="1"/>
                  </a:lnTo>
                  <a:lnTo>
                    <a:pt x="301" y="1"/>
                  </a:lnTo>
                  <a:lnTo>
                    <a:pt x="299" y="1"/>
                  </a:lnTo>
                  <a:lnTo>
                    <a:pt x="297" y="1"/>
                  </a:lnTo>
                  <a:lnTo>
                    <a:pt x="295" y="1"/>
                  </a:lnTo>
                  <a:lnTo>
                    <a:pt x="293" y="1"/>
                  </a:lnTo>
                  <a:lnTo>
                    <a:pt x="290" y="1"/>
                  </a:lnTo>
                  <a:lnTo>
                    <a:pt x="288" y="1"/>
                  </a:lnTo>
                  <a:lnTo>
                    <a:pt x="286" y="0"/>
                  </a:lnTo>
                  <a:lnTo>
                    <a:pt x="284" y="0"/>
                  </a:lnTo>
                  <a:lnTo>
                    <a:pt x="281" y="0"/>
                  </a:lnTo>
                  <a:lnTo>
                    <a:pt x="279" y="0"/>
                  </a:lnTo>
                  <a:lnTo>
                    <a:pt x="276" y="0"/>
                  </a:lnTo>
                  <a:lnTo>
                    <a:pt x="274" y="0"/>
                  </a:lnTo>
                  <a:lnTo>
                    <a:pt x="271" y="0"/>
                  </a:lnTo>
                  <a:lnTo>
                    <a:pt x="268" y="1"/>
                  </a:lnTo>
                  <a:lnTo>
                    <a:pt x="265" y="1"/>
                  </a:lnTo>
                  <a:lnTo>
                    <a:pt x="263" y="1"/>
                  </a:lnTo>
                  <a:lnTo>
                    <a:pt x="260" y="1"/>
                  </a:lnTo>
                  <a:lnTo>
                    <a:pt x="257" y="1"/>
                  </a:lnTo>
                  <a:lnTo>
                    <a:pt x="254" y="1"/>
                  </a:lnTo>
                  <a:lnTo>
                    <a:pt x="251" y="1"/>
                  </a:lnTo>
                  <a:lnTo>
                    <a:pt x="248" y="1"/>
                  </a:lnTo>
                  <a:lnTo>
                    <a:pt x="245" y="1"/>
                  </a:lnTo>
                  <a:lnTo>
                    <a:pt x="242" y="2"/>
                  </a:lnTo>
                  <a:lnTo>
                    <a:pt x="239" y="2"/>
                  </a:lnTo>
                  <a:lnTo>
                    <a:pt x="236" y="2"/>
                  </a:lnTo>
                  <a:lnTo>
                    <a:pt x="233" y="2"/>
                  </a:lnTo>
                  <a:lnTo>
                    <a:pt x="230" y="2"/>
                  </a:lnTo>
                  <a:lnTo>
                    <a:pt x="227" y="3"/>
                  </a:lnTo>
                  <a:lnTo>
                    <a:pt x="224" y="3"/>
                  </a:lnTo>
                  <a:lnTo>
                    <a:pt x="221" y="3"/>
                  </a:lnTo>
                  <a:lnTo>
                    <a:pt x="218" y="3"/>
                  </a:lnTo>
                  <a:lnTo>
                    <a:pt x="215" y="4"/>
                  </a:lnTo>
                  <a:lnTo>
                    <a:pt x="212" y="4"/>
                  </a:lnTo>
                  <a:lnTo>
                    <a:pt x="210" y="4"/>
                  </a:lnTo>
                  <a:lnTo>
                    <a:pt x="207" y="5"/>
                  </a:lnTo>
                  <a:lnTo>
                    <a:pt x="204" y="5"/>
                  </a:lnTo>
                  <a:lnTo>
                    <a:pt x="201" y="6"/>
                  </a:lnTo>
                  <a:lnTo>
                    <a:pt x="198" y="6"/>
                  </a:lnTo>
                  <a:lnTo>
                    <a:pt x="195" y="6"/>
                  </a:lnTo>
                  <a:lnTo>
                    <a:pt x="193" y="7"/>
                  </a:lnTo>
                  <a:lnTo>
                    <a:pt x="190" y="7"/>
                  </a:lnTo>
                  <a:lnTo>
                    <a:pt x="187" y="8"/>
                  </a:lnTo>
                  <a:lnTo>
                    <a:pt x="184" y="8"/>
                  </a:lnTo>
                  <a:lnTo>
                    <a:pt x="182" y="9"/>
                  </a:lnTo>
                  <a:lnTo>
                    <a:pt x="179" y="9"/>
                  </a:lnTo>
                  <a:lnTo>
                    <a:pt x="176" y="10"/>
                  </a:lnTo>
                  <a:lnTo>
                    <a:pt x="174" y="10"/>
                  </a:lnTo>
                  <a:lnTo>
                    <a:pt x="171" y="11"/>
                  </a:lnTo>
                  <a:lnTo>
                    <a:pt x="169" y="12"/>
                  </a:lnTo>
                  <a:lnTo>
                    <a:pt x="166" y="12"/>
                  </a:lnTo>
                  <a:lnTo>
                    <a:pt x="164" y="13"/>
                  </a:lnTo>
                  <a:lnTo>
                    <a:pt x="161" y="14"/>
                  </a:lnTo>
                  <a:lnTo>
                    <a:pt x="159" y="14"/>
                  </a:lnTo>
                  <a:lnTo>
                    <a:pt x="156" y="15"/>
                  </a:lnTo>
                  <a:lnTo>
                    <a:pt x="154" y="16"/>
                  </a:lnTo>
                  <a:lnTo>
                    <a:pt x="152" y="17"/>
                  </a:lnTo>
                  <a:lnTo>
                    <a:pt x="149" y="17"/>
                  </a:lnTo>
                  <a:lnTo>
                    <a:pt x="147" y="18"/>
                  </a:lnTo>
                  <a:lnTo>
                    <a:pt x="145" y="19"/>
                  </a:lnTo>
                  <a:lnTo>
                    <a:pt x="142" y="20"/>
                  </a:lnTo>
                  <a:lnTo>
                    <a:pt x="140" y="20"/>
                  </a:lnTo>
                  <a:lnTo>
                    <a:pt x="138" y="21"/>
                  </a:lnTo>
                  <a:lnTo>
                    <a:pt x="136" y="22"/>
                  </a:lnTo>
                  <a:lnTo>
                    <a:pt x="134" y="23"/>
                  </a:lnTo>
                  <a:lnTo>
                    <a:pt x="132" y="23"/>
                  </a:lnTo>
                  <a:lnTo>
                    <a:pt x="129" y="24"/>
                  </a:lnTo>
                  <a:lnTo>
                    <a:pt x="127" y="25"/>
                  </a:lnTo>
                  <a:lnTo>
                    <a:pt x="125" y="26"/>
                  </a:lnTo>
                  <a:lnTo>
                    <a:pt x="123" y="27"/>
                  </a:lnTo>
                  <a:lnTo>
                    <a:pt x="121" y="27"/>
                  </a:lnTo>
                  <a:lnTo>
                    <a:pt x="119" y="28"/>
                  </a:lnTo>
                  <a:lnTo>
                    <a:pt x="117" y="29"/>
                  </a:lnTo>
                  <a:lnTo>
                    <a:pt x="115" y="30"/>
                  </a:lnTo>
                  <a:lnTo>
                    <a:pt x="113" y="31"/>
                  </a:lnTo>
                  <a:lnTo>
                    <a:pt x="111" y="32"/>
                  </a:lnTo>
                  <a:lnTo>
                    <a:pt x="109" y="33"/>
                  </a:lnTo>
                  <a:lnTo>
                    <a:pt x="107" y="34"/>
                  </a:lnTo>
                  <a:lnTo>
                    <a:pt x="105" y="35"/>
                  </a:lnTo>
                  <a:lnTo>
                    <a:pt x="104" y="36"/>
                  </a:lnTo>
                  <a:lnTo>
                    <a:pt x="102" y="37"/>
                  </a:lnTo>
                  <a:lnTo>
                    <a:pt x="100" y="38"/>
                  </a:lnTo>
                  <a:lnTo>
                    <a:pt x="98" y="39"/>
                  </a:lnTo>
                  <a:lnTo>
                    <a:pt x="96" y="40"/>
                  </a:lnTo>
                  <a:lnTo>
                    <a:pt x="94" y="41"/>
                  </a:lnTo>
                  <a:lnTo>
                    <a:pt x="92" y="42"/>
                  </a:lnTo>
                  <a:lnTo>
                    <a:pt x="91" y="44"/>
                  </a:lnTo>
                  <a:lnTo>
                    <a:pt x="89" y="45"/>
                  </a:lnTo>
                  <a:lnTo>
                    <a:pt x="87" y="46"/>
                  </a:lnTo>
                  <a:lnTo>
                    <a:pt x="85" y="47"/>
                  </a:lnTo>
                  <a:lnTo>
                    <a:pt x="83" y="48"/>
                  </a:lnTo>
                  <a:lnTo>
                    <a:pt x="82" y="50"/>
                  </a:lnTo>
                  <a:lnTo>
                    <a:pt x="80" y="51"/>
                  </a:lnTo>
                  <a:lnTo>
                    <a:pt x="78" y="52"/>
                  </a:lnTo>
                  <a:lnTo>
                    <a:pt x="76" y="54"/>
                  </a:lnTo>
                  <a:lnTo>
                    <a:pt x="75" y="55"/>
                  </a:lnTo>
                  <a:lnTo>
                    <a:pt x="73" y="56"/>
                  </a:lnTo>
                  <a:lnTo>
                    <a:pt x="71" y="58"/>
                  </a:lnTo>
                  <a:lnTo>
                    <a:pt x="69" y="59"/>
                  </a:lnTo>
                  <a:lnTo>
                    <a:pt x="68" y="61"/>
                  </a:lnTo>
                  <a:lnTo>
                    <a:pt x="66" y="62"/>
                  </a:lnTo>
                  <a:lnTo>
                    <a:pt x="64" y="64"/>
                  </a:lnTo>
                  <a:lnTo>
                    <a:pt x="63" y="65"/>
                  </a:lnTo>
                  <a:lnTo>
                    <a:pt x="61" y="66"/>
                  </a:lnTo>
                  <a:lnTo>
                    <a:pt x="60" y="68"/>
                  </a:lnTo>
                  <a:lnTo>
                    <a:pt x="58" y="69"/>
                  </a:lnTo>
                  <a:lnTo>
                    <a:pt x="56" y="71"/>
                  </a:lnTo>
                  <a:lnTo>
                    <a:pt x="55" y="72"/>
                  </a:lnTo>
                  <a:lnTo>
                    <a:pt x="53" y="74"/>
                  </a:lnTo>
                  <a:lnTo>
                    <a:pt x="52" y="75"/>
                  </a:lnTo>
                  <a:lnTo>
                    <a:pt x="51" y="77"/>
                  </a:lnTo>
                  <a:lnTo>
                    <a:pt x="49" y="78"/>
                  </a:lnTo>
                  <a:lnTo>
                    <a:pt x="48" y="80"/>
                  </a:lnTo>
                  <a:lnTo>
                    <a:pt x="46" y="81"/>
                  </a:lnTo>
                  <a:lnTo>
                    <a:pt x="45" y="83"/>
                  </a:lnTo>
                  <a:lnTo>
                    <a:pt x="44" y="84"/>
                  </a:lnTo>
                  <a:lnTo>
                    <a:pt x="43" y="86"/>
                  </a:lnTo>
                  <a:lnTo>
                    <a:pt x="41" y="87"/>
                  </a:lnTo>
                  <a:lnTo>
                    <a:pt x="40" y="89"/>
                  </a:lnTo>
                  <a:lnTo>
                    <a:pt x="39" y="90"/>
                  </a:lnTo>
                  <a:lnTo>
                    <a:pt x="37" y="92"/>
                  </a:lnTo>
                  <a:lnTo>
                    <a:pt x="36" y="93"/>
                  </a:lnTo>
                  <a:lnTo>
                    <a:pt x="35" y="95"/>
                  </a:lnTo>
                  <a:lnTo>
                    <a:pt x="34" y="97"/>
                  </a:lnTo>
                  <a:lnTo>
                    <a:pt x="33" y="98"/>
                  </a:lnTo>
                  <a:lnTo>
                    <a:pt x="31" y="100"/>
                  </a:lnTo>
                  <a:lnTo>
                    <a:pt x="30" y="102"/>
                  </a:lnTo>
                  <a:lnTo>
                    <a:pt x="29" y="103"/>
                  </a:lnTo>
                  <a:lnTo>
                    <a:pt x="28" y="105"/>
                  </a:lnTo>
                  <a:lnTo>
                    <a:pt x="27" y="107"/>
                  </a:lnTo>
                  <a:lnTo>
                    <a:pt x="25" y="108"/>
                  </a:lnTo>
                  <a:lnTo>
                    <a:pt x="24" y="110"/>
                  </a:lnTo>
                  <a:lnTo>
                    <a:pt x="23" y="112"/>
                  </a:lnTo>
                  <a:lnTo>
                    <a:pt x="22" y="114"/>
                  </a:lnTo>
                  <a:lnTo>
                    <a:pt x="21" y="116"/>
                  </a:lnTo>
                  <a:lnTo>
                    <a:pt x="20" y="118"/>
                  </a:lnTo>
                  <a:lnTo>
                    <a:pt x="19" y="120"/>
                  </a:lnTo>
                  <a:lnTo>
                    <a:pt x="18" y="122"/>
                  </a:lnTo>
                  <a:lnTo>
                    <a:pt x="16" y="124"/>
                  </a:lnTo>
                  <a:lnTo>
                    <a:pt x="15" y="126"/>
                  </a:lnTo>
                  <a:lnTo>
                    <a:pt x="14" y="128"/>
                  </a:lnTo>
                  <a:lnTo>
                    <a:pt x="13" y="130"/>
                  </a:lnTo>
                  <a:lnTo>
                    <a:pt x="12" y="133"/>
                  </a:lnTo>
                  <a:lnTo>
                    <a:pt x="11" y="135"/>
                  </a:lnTo>
                  <a:lnTo>
                    <a:pt x="11" y="137"/>
                  </a:lnTo>
                  <a:lnTo>
                    <a:pt x="10" y="140"/>
                  </a:lnTo>
                  <a:lnTo>
                    <a:pt x="9" y="142"/>
                  </a:lnTo>
                  <a:lnTo>
                    <a:pt x="8" y="144"/>
                  </a:lnTo>
                  <a:lnTo>
                    <a:pt x="7" y="147"/>
                  </a:lnTo>
                  <a:lnTo>
                    <a:pt x="6" y="149"/>
                  </a:lnTo>
                  <a:lnTo>
                    <a:pt x="5" y="152"/>
                  </a:lnTo>
                  <a:lnTo>
                    <a:pt x="5" y="154"/>
                  </a:lnTo>
                  <a:lnTo>
                    <a:pt x="4" y="157"/>
                  </a:lnTo>
                  <a:lnTo>
                    <a:pt x="3" y="159"/>
                  </a:lnTo>
                  <a:lnTo>
                    <a:pt x="3" y="162"/>
                  </a:lnTo>
                  <a:lnTo>
                    <a:pt x="2" y="164"/>
                  </a:lnTo>
                  <a:lnTo>
                    <a:pt x="2" y="167"/>
                  </a:lnTo>
                  <a:lnTo>
                    <a:pt x="1" y="169"/>
                  </a:lnTo>
                  <a:lnTo>
                    <a:pt x="1" y="172"/>
                  </a:lnTo>
                  <a:lnTo>
                    <a:pt x="1" y="174"/>
                  </a:lnTo>
                  <a:lnTo>
                    <a:pt x="0" y="177"/>
                  </a:lnTo>
                  <a:lnTo>
                    <a:pt x="0" y="179"/>
                  </a:lnTo>
                  <a:lnTo>
                    <a:pt x="0" y="182"/>
                  </a:lnTo>
                  <a:lnTo>
                    <a:pt x="0" y="184"/>
                  </a:lnTo>
                  <a:lnTo>
                    <a:pt x="0" y="187"/>
                  </a:lnTo>
                  <a:lnTo>
                    <a:pt x="0" y="189"/>
                  </a:lnTo>
                  <a:lnTo>
                    <a:pt x="0" y="191"/>
                  </a:lnTo>
                  <a:lnTo>
                    <a:pt x="0" y="194"/>
                  </a:lnTo>
                  <a:lnTo>
                    <a:pt x="0" y="196"/>
                  </a:lnTo>
                  <a:lnTo>
                    <a:pt x="0" y="198"/>
                  </a:lnTo>
                  <a:lnTo>
                    <a:pt x="0" y="201"/>
                  </a:lnTo>
                  <a:lnTo>
                    <a:pt x="0" y="203"/>
                  </a:lnTo>
                  <a:lnTo>
                    <a:pt x="0" y="205"/>
                  </a:lnTo>
                  <a:lnTo>
                    <a:pt x="0" y="207"/>
                  </a:lnTo>
                  <a:lnTo>
                    <a:pt x="1" y="209"/>
                  </a:lnTo>
                  <a:lnTo>
                    <a:pt x="1" y="211"/>
                  </a:lnTo>
                  <a:lnTo>
                    <a:pt x="1" y="213"/>
                  </a:lnTo>
                  <a:lnTo>
                    <a:pt x="2" y="215"/>
                  </a:lnTo>
                  <a:lnTo>
                    <a:pt x="2" y="217"/>
                  </a:lnTo>
                  <a:lnTo>
                    <a:pt x="2" y="219"/>
                  </a:lnTo>
                  <a:lnTo>
                    <a:pt x="3" y="221"/>
                  </a:lnTo>
                  <a:lnTo>
                    <a:pt x="3" y="223"/>
                  </a:lnTo>
                  <a:lnTo>
                    <a:pt x="4" y="225"/>
                  </a:lnTo>
                  <a:lnTo>
                    <a:pt x="4" y="226"/>
                  </a:lnTo>
                  <a:lnTo>
                    <a:pt x="5" y="228"/>
                  </a:lnTo>
                  <a:lnTo>
                    <a:pt x="5" y="230"/>
                  </a:lnTo>
                  <a:lnTo>
                    <a:pt x="6" y="232"/>
                  </a:lnTo>
                  <a:lnTo>
                    <a:pt x="6" y="233"/>
                  </a:lnTo>
                  <a:lnTo>
                    <a:pt x="7" y="235"/>
                  </a:lnTo>
                  <a:lnTo>
                    <a:pt x="8" y="236"/>
                  </a:lnTo>
                  <a:lnTo>
                    <a:pt x="8" y="238"/>
                  </a:lnTo>
                  <a:lnTo>
                    <a:pt x="9" y="239"/>
                  </a:lnTo>
                  <a:lnTo>
                    <a:pt x="9" y="241"/>
                  </a:lnTo>
                  <a:lnTo>
                    <a:pt x="10" y="242"/>
                  </a:lnTo>
                  <a:lnTo>
                    <a:pt x="11" y="244"/>
                  </a:lnTo>
                  <a:lnTo>
                    <a:pt x="11" y="245"/>
                  </a:lnTo>
                  <a:lnTo>
                    <a:pt x="12" y="246"/>
                  </a:lnTo>
                  <a:lnTo>
                    <a:pt x="13" y="248"/>
                  </a:lnTo>
                  <a:lnTo>
                    <a:pt x="14" y="249"/>
                  </a:lnTo>
                  <a:lnTo>
                    <a:pt x="15" y="250"/>
                  </a:lnTo>
                  <a:lnTo>
                    <a:pt x="16" y="252"/>
                  </a:lnTo>
                  <a:lnTo>
                    <a:pt x="16" y="253"/>
                  </a:lnTo>
                  <a:lnTo>
                    <a:pt x="17" y="254"/>
                  </a:lnTo>
                  <a:lnTo>
                    <a:pt x="18" y="256"/>
                  </a:lnTo>
                  <a:lnTo>
                    <a:pt x="20" y="257"/>
                  </a:lnTo>
                  <a:lnTo>
                    <a:pt x="21" y="258"/>
                  </a:lnTo>
                  <a:lnTo>
                    <a:pt x="22" y="259"/>
                  </a:lnTo>
                  <a:lnTo>
                    <a:pt x="23" y="261"/>
                  </a:lnTo>
                  <a:lnTo>
                    <a:pt x="24" y="262"/>
                  </a:lnTo>
                  <a:lnTo>
                    <a:pt x="26" y="263"/>
                  </a:lnTo>
                  <a:lnTo>
                    <a:pt x="27" y="265"/>
                  </a:lnTo>
                  <a:lnTo>
                    <a:pt x="28" y="266"/>
                  </a:lnTo>
                  <a:lnTo>
                    <a:pt x="30" y="267"/>
                  </a:lnTo>
                  <a:lnTo>
                    <a:pt x="31" y="268"/>
                  </a:lnTo>
                  <a:lnTo>
                    <a:pt x="33" y="270"/>
                  </a:lnTo>
                  <a:lnTo>
                    <a:pt x="34" y="271"/>
                  </a:lnTo>
                  <a:lnTo>
                    <a:pt x="36" y="272"/>
                  </a:lnTo>
                  <a:lnTo>
                    <a:pt x="37" y="273"/>
                  </a:lnTo>
                  <a:lnTo>
                    <a:pt x="39" y="274"/>
                  </a:lnTo>
                  <a:lnTo>
                    <a:pt x="40" y="275"/>
                  </a:lnTo>
                  <a:lnTo>
                    <a:pt x="42" y="276"/>
                  </a:lnTo>
                  <a:lnTo>
                    <a:pt x="43" y="277"/>
                  </a:lnTo>
                  <a:lnTo>
                    <a:pt x="45" y="278"/>
                  </a:lnTo>
                  <a:lnTo>
                    <a:pt x="46" y="279"/>
                  </a:lnTo>
                  <a:lnTo>
                    <a:pt x="48" y="280"/>
                  </a:lnTo>
                  <a:lnTo>
                    <a:pt x="50" y="281"/>
                  </a:lnTo>
                  <a:lnTo>
                    <a:pt x="51" y="282"/>
                  </a:lnTo>
                  <a:lnTo>
                    <a:pt x="53" y="282"/>
                  </a:lnTo>
                  <a:lnTo>
                    <a:pt x="54" y="283"/>
                  </a:lnTo>
                  <a:lnTo>
                    <a:pt x="56" y="284"/>
                  </a:lnTo>
                  <a:lnTo>
                    <a:pt x="58" y="284"/>
                  </a:lnTo>
                  <a:lnTo>
                    <a:pt x="59" y="285"/>
                  </a:lnTo>
                  <a:lnTo>
                    <a:pt x="61" y="286"/>
                  </a:lnTo>
                  <a:lnTo>
                    <a:pt x="63" y="286"/>
                  </a:lnTo>
                  <a:lnTo>
                    <a:pt x="65" y="287"/>
                  </a:lnTo>
                  <a:lnTo>
                    <a:pt x="66" y="288"/>
                  </a:lnTo>
                  <a:lnTo>
                    <a:pt x="68" y="288"/>
                  </a:lnTo>
                  <a:lnTo>
                    <a:pt x="70" y="289"/>
                  </a:lnTo>
                  <a:lnTo>
                    <a:pt x="72" y="289"/>
                  </a:lnTo>
                  <a:lnTo>
                    <a:pt x="74" y="290"/>
                  </a:lnTo>
                  <a:lnTo>
                    <a:pt x="76" y="290"/>
                  </a:lnTo>
                  <a:lnTo>
                    <a:pt x="78" y="290"/>
                  </a:lnTo>
                  <a:lnTo>
                    <a:pt x="80" y="291"/>
                  </a:lnTo>
                  <a:lnTo>
                    <a:pt x="81" y="291"/>
                  </a:lnTo>
                  <a:lnTo>
                    <a:pt x="83" y="291"/>
                  </a:lnTo>
                  <a:lnTo>
                    <a:pt x="85" y="292"/>
                  </a:lnTo>
                  <a:lnTo>
                    <a:pt x="87" y="292"/>
                  </a:lnTo>
                  <a:lnTo>
                    <a:pt x="89" y="292"/>
                  </a:lnTo>
                  <a:lnTo>
                    <a:pt x="91" y="292"/>
                  </a:lnTo>
                  <a:lnTo>
                    <a:pt x="93" y="292"/>
                  </a:lnTo>
                  <a:lnTo>
                    <a:pt x="95" y="293"/>
                  </a:lnTo>
                  <a:lnTo>
                    <a:pt x="97" y="293"/>
                  </a:lnTo>
                  <a:lnTo>
                    <a:pt x="99" y="293"/>
                  </a:lnTo>
                  <a:lnTo>
                    <a:pt x="101" y="293"/>
                  </a:lnTo>
                  <a:lnTo>
                    <a:pt x="103" y="293"/>
                  </a:lnTo>
                  <a:lnTo>
                    <a:pt x="105" y="293"/>
                  </a:lnTo>
                  <a:lnTo>
                    <a:pt x="107" y="293"/>
                  </a:lnTo>
                  <a:lnTo>
                    <a:pt x="109" y="292"/>
                  </a:lnTo>
                  <a:lnTo>
                    <a:pt x="111" y="292"/>
                  </a:lnTo>
                  <a:lnTo>
                    <a:pt x="113" y="292"/>
                  </a:lnTo>
                  <a:lnTo>
                    <a:pt x="115" y="292"/>
                  </a:lnTo>
                  <a:lnTo>
                    <a:pt x="117" y="292"/>
                  </a:lnTo>
                  <a:lnTo>
                    <a:pt x="119" y="291"/>
                  </a:lnTo>
                  <a:lnTo>
                    <a:pt x="121" y="291"/>
                  </a:lnTo>
                  <a:lnTo>
                    <a:pt x="123" y="291"/>
                  </a:lnTo>
                  <a:lnTo>
                    <a:pt x="125" y="290"/>
                  </a:lnTo>
                  <a:lnTo>
                    <a:pt x="127" y="290"/>
                  </a:lnTo>
                  <a:lnTo>
                    <a:pt x="129" y="289"/>
                  </a:lnTo>
                  <a:lnTo>
                    <a:pt x="131" y="289"/>
                  </a:lnTo>
                  <a:lnTo>
                    <a:pt x="132" y="288"/>
                  </a:lnTo>
                  <a:lnTo>
                    <a:pt x="134" y="288"/>
                  </a:lnTo>
                  <a:lnTo>
                    <a:pt x="136" y="287"/>
                  </a:lnTo>
                  <a:lnTo>
                    <a:pt x="138" y="286"/>
                  </a:lnTo>
                  <a:lnTo>
                    <a:pt x="140" y="286"/>
                  </a:lnTo>
                  <a:lnTo>
                    <a:pt x="141" y="285"/>
                  </a:lnTo>
                  <a:lnTo>
                    <a:pt x="143" y="284"/>
                  </a:lnTo>
                  <a:lnTo>
                    <a:pt x="145" y="283"/>
                  </a:lnTo>
                  <a:lnTo>
                    <a:pt x="146" y="283"/>
                  </a:lnTo>
                  <a:lnTo>
                    <a:pt x="148" y="282"/>
                  </a:lnTo>
                  <a:lnTo>
                    <a:pt x="150" y="281"/>
                  </a:lnTo>
                  <a:lnTo>
                    <a:pt x="151" y="280"/>
                  </a:lnTo>
                  <a:lnTo>
                    <a:pt x="153" y="279"/>
                  </a:lnTo>
                  <a:lnTo>
                    <a:pt x="154" y="278"/>
                  </a:lnTo>
                  <a:lnTo>
                    <a:pt x="156" y="277"/>
                  </a:lnTo>
                  <a:lnTo>
                    <a:pt x="157" y="276"/>
                  </a:lnTo>
                  <a:lnTo>
                    <a:pt x="159" y="276"/>
                  </a:lnTo>
                  <a:lnTo>
                    <a:pt x="160" y="275"/>
                  </a:lnTo>
                  <a:lnTo>
                    <a:pt x="161" y="274"/>
                  </a:lnTo>
                  <a:lnTo>
                    <a:pt x="163" y="273"/>
                  </a:lnTo>
                  <a:lnTo>
                    <a:pt x="164" y="272"/>
                  </a:lnTo>
                  <a:lnTo>
                    <a:pt x="165" y="271"/>
                  </a:lnTo>
                  <a:lnTo>
                    <a:pt x="167" y="269"/>
                  </a:lnTo>
                  <a:lnTo>
                    <a:pt x="168" y="268"/>
                  </a:lnTo>
                  <a:lnTo>
                    <a:pt x="169" y="267"/>
                  </a:lnTo>
                  <a:lnTo>
                    <a:pt x="170" y="266"/>
                  </a:lnTo>
                  <a:lnTo>
                    <a:pt x="171" y="265"/>
                  </a:lnTo>
                  <a:lnTo>
                    <a:pt x="173" y="264"/>
                  </a:lnTo>
                  <a:lnTo>
                    <a:pt x="174" y="263"/>
                  </a:lnTo>
                  <a:lnTo>
                    <a:pt x="175" y="261"/>
                  </a:lnTo>
                  <a:lnTo>
                    <a:pt x="176" y="260"/>
                  </a:lnTo>
                  <a:lnTo>
                    <a:pt x="177" y="259"/>
                  </a:lnTo>
                  <a:lnTo>
                    <a:pt x="178" y="258"/>
                  </a:lnTo>
                  <a:lnTo>
                    <a:pt x="179" y="256"/>
                  </a:lnTo>
                  <a:lnTo>
                    <a:pt x="180" y="255"/>
                  </a:lnTo>
                  <a:lnTo>
                    <a:pt x="181" y="254"/>
                  </a:lnTo>
                  <a:lnTo>
                    <a:pt x="182" y="252"/>
                  </a:lnTo>
                  <a:lnTo>
                    <a:pt x="182" y="251"/>
                  </a:lnTo>
                  <a:lnTo>
                    <a:pt x="183" y="250"/>
                  </a:lnTo>
                  <a:lnTo>
                    <a:pt x="184" y="248"/>
                  </a:lnTo>
                  <a:lnTo>
                    <a:pt x="185" y="247"/>
                  </a:lnTo>
                  <a:lnTo>
                    <a:pt x="186" y="245"/>
                  </a:lnTo>
                  <a:lnTo>
                    <a:pt x="186" y="244"/>
                  </a:lnTo>
                  <a:lnTo>
                    <a:pt x="187" y="242"/>
                  </a:lnTo>
                  <a:lnTo>
                    <a:pt x="188" y="241"/>
                  </a:lnTo>
                  <a:lnTo>
                    <a:pt x="188" y="239"/>
                  </a:lnTo>
                  <a:lnTo>
                    <a:pt x="189" y="238"/>
                  </a:lnTo>
                  <a:lnTo>
                    <a:pt x="189" y="236"/>
                  </a:lnTo>
                  <a:lnTo>
                    <a:pt x="190" y="234"/>
                  </a:lnTo>
                  <a:lnTo>
                    <a:pt x="190" y="233"/>
                  </a:lnTo>
                  <a:lnTo>
                    <a:pt x="191" y="231"/>
                  </a:lnTo>
                  <a:lnTo>
                    <a:pt x="191" y="229"/>
                  </a:lnTo>
                  <a:lnTo>
                    <a:pt x="191" y="228"/>
                  </a:lnTo>
                  <a:lnTo>
                    <a:pt x="192" y="226"/>
                  </a:lnTo>
                  <a:lnTo>
                    <a:pt x="192" y="224"/>
                  </a:lnTo>
                  <a:lnTo>
                    <a:pt x="192" y="223"/>
                  </a:lnTo>
                  <a:lnTo>
                    <a:pt x="192" y="221"/>
                  </a:lnTo>
                  <a:lnTo>
                    <a:pt x="192" y="219"/>
                  </a:lnTo>
                  <a:lnTo>
                    <a:pt x="192" y="217"/>
                  </a:lnTo>
                  <a:lnTo>
                    <a:pt x="193" y="216"/>
                  </a:lnTo>
                  <a:lnTo>
                    <a:pt x="193" y="214"/>
                  </a:lnTo>
                  <a:lnTo>
                    <a:pt x="193" y="212"/>
                  </a:lnTo>
                  <a:lnTo>
                    <a:pt x="193" y="210"/>
                  </a:lnTo>
                  <a:lnTo>
                    <a:pt x="193" y="209"/>
                  </a:lnTo>
                  <a:lnTo>
                    <a:pt x="193" y="207"/>
                  </a:lnTo>
                  <a:lnTo>
                    <a:pt x="193" y="205"/>
                  </a:lnTo>
                  <a:lnTo>
                    <a:pt x="192" y="203"/>
                  </a:lnTo>
                  <a:lnTo>
                    <a:pt x="192" y="201"/>
                  </a:lnTo>
                  <a:lnTo>
                    <a:pt x="192" y="200"/>
                  </a:lnTo>
                  <a:lnTo>
                    <a:pt x="192" y="198"/>
                  </a:lnTo>
                  <a:lnTo>
                    <a:pt x="192" y="196"/>
                  </a:lnTo>
                  <a:lnTo>
                    <a:pt x="192" y="194"/>
                  </a:lnTo>
                  <a:lnTo>
                    <a:pt x="191" y="192"/>
                  </a:lnTo>
                  <a:lnTo>
                    <a:pt x="191" y="191"/>
                  </a:lnTo>
                  <a:lnTo>
                    <a:pt x="191" y="189"/>
                  </a:lnTo>
                  <a:lnTo>
                    <a:pt x="190" y="187"/>
                  </a:lnTo>
                  <a:lnTo>
                    <a:pt x="190" y="186"/>
                  </a:lnTo>
                  <a:lnTo>
                    <a:pt x="189" y="184"/>
                  </a:lnTo>
                  <a:lnTo>
                    <a:pt x="189" y="182"/>
                  </a:lnTo>
                  <a:lnTo>
                    <a:pt x="188" y="181"/>
                  </a:lnTo>
                  <a:lnTo>
                    <a:pt x="188" y="179"/>
                  </a:lnTo>
                  <a:lnTo>
                    <a:pt x="187" y="178"/>
                  </a:lnTo>
                  <a:lnTo>
                    <a:pt x="187" y="176"/>
                  </a:lnTo>
                  <a:lnTo>
                    <a:pt x="186" y="175"/>
                  </a:lnTo>
                  <a:lnTo>
                    <a:pt x="186" y="173"/>
                  </a:lnTo>
                  <a:lnTo>
                    <a:pt x="185" y="172"/>
                  </a:lnTo>
                  <a:lnTo>
                    <a:pt x="184" y="170"/>
                  </a:lnTo>
                  <a:lnTo>
                    <a:pt x="183" y="169"/>
                  </a:lnTo>
                  <a:lnTo>
                    <a:pt x="183" y="167"/>
                  </a:lnTo>
                  <a:lnTo>
                    <a:pt x="182" y="166"/>
                  </a:lnTo>
                  <a:lnTo>
                    <a:pt x="181" y="165"/>
                  </a:lnTo>
                  <a:lnTo>
                    <a:pt x="180" y="163"/>
                  </a:lnTo>
                  <a:lnTo>
                    <a:pt x="180" y="162"/>
                  </a:lnTo>
                  <a:lnTo>
                    <a:pt x="179" y="161"/>
                  </a:lnTo>
                  <a:lnTo>
                    <a:pt x="178" y="160"/>
                  </a:lnTo>
                  <a:lnTo>
                    <a:pt x="177" y="158"/>
                  </a:lnTo>
                  <a:lnTo>
                    <a:pt x="176" y="157"/>
                  </a:lnTo>
                  <a:lnTo>
                    <a:pt x="176" y="156"/>
                  </a:lnTo>
                  <a:lnTo>
                    <a:pt x="175" y="155"/>
                  </a:lnTo>
                  <a:lnTo>
                    <a:pt x="174" y="154"/>
                  </a:lnTo>
                  <a:lnTo>
                    <a:pt x="173" y="153"/>
                  </a:lnTo>
                  <a:lnTo>
                    <a:pt x="172" y="152"/>
                  </a:lnTo>
                  <a:lnTo>
                    <a:pt x="171" y="151"/>
                  </a:lnTo>
                  <a:lnTo>
                    <a:pt x="171" y="150"/>
                  </a:lnTo>
                  <a:lnTo>
                    <a:pt x="170" y="149"/>
                  </a:lnTo>
                  <a:lnTo>
                    <a:pt x="169" y="148"/>
                  </a:lnTo>
                  <a:lnTo>
                    <a:pt x="168" y="146"/>
                  </a:lnTo>
                  <a:lnTo>
                    <a:pt x="167" y="145"/>
                  </a:lnTo>
                  <a:lnTo>
                    <a:pt x="166" y="144"/>
                  </a:lnTo>
                  <a:lnTo>
                    <a:pt x="165" y="143"/>
                  </a:lnTo>
                  <a:lnTo>
                    <a:pt x="164" y="142"/>
                  </a:lnTo>
                  <a:lnTo>
                    <a:pt x="163" y="141"/>
                  </a:lnTo>
                  <a:lnTo>
                    <a:pt x="162" y="140"/>
                  </a:lnTo>
                  <a:lnTo>
                    <a:pt x="160" y="138"/>
                  </a:lnTo>
                  <a:lnTo>
                    <a:pt x="159" y="137"/>
                  </a:lnTo>
                  <a:lnTo>
                    <a:pt x="158" y="136"/>
                  </a:lnTo>
                  <a:lnTo>
                    <a:pt x="157" y="135"/>
                  </a:lnTo>
                  <a:lnTo>
                    <a:pt x="156" y="133"/>
                  </a:lnTo>
                  <a:lnTo>
                    <a:pt x="154" y="132"/>
                  </a:lnTo>
                  <a:lnTo>
                    <a:pt x="153" y="131"/>
                  </a:lnTo>
                  <a:lnTo>
                    <a:pt x="152" y="130"/>
                  </a:lnTo>
                  <a:lnTo>
                    <a:pt x="151" y="128"/>
                  </a:lnTo>
                  <a:lnTo>
                    <a:pt x="150" y="127"/>
                  </a:lnTo>
                  <a:lnTo>
                    <a:pt x="149" y="126"/>
                  </a:lnTo>
                  <a:lnTo>
                    <a:pt x="148" y="125"/>
                  </a:lnTo>
                  <a:lnTo>
                    <a:pt x="147" y="124"/>
                  </a:lnTo>
                  <a:lnTo>
                    <a:pt x="146" y="123"/>
                  </a:lnTo>
                  <a:lnTo>
                    <a:pt x="145" y="121"/>
                  </a:lnTo>
                  <a:lnTo>
                    <a:pt x="145" y="120"/>
                  </a:lnTo>
                  <a:lnTo>
                    <a:pt x="144" y="119"/>
                  </a:lnTo>
                  <a:lnTo>
                    <a:pt x="143" y="118"/>
                  </a:lnTo>
                  <a:lnTo>
                    <a:pt x="143" y="117"/>
                  </a:lnTo>
                  <a:lnTo>
                    <a:pt x="142" y="117"/>
                  </a:lnTo>
                  <a:lnTo>
                    <a:pt x="142" y="116"/>
                  </a:lnTo>
                  <a:lnTo>
                    <a:pt x="142" y="115"/>
                  </a:lnTo>
                  <a:lnTo>
                    <a:pt x="141" y="114"/>
                  </a:lnTo>
                  <a:lnTo>
                    <a:pt x="141" y="113"/>
                  </a:lnTo>
                  <a:lnTo>
                    <a:pt x="141" y="112"/>
                  </a:lnTo>
                  <a:lnTo>
                    <a:pt x="141" y="111"/>
                  </a:lnTo>
                  <a:lnTo>
                    <a:pt x="140" y="110"/>
                  </a:lnTo>
                  <a:lnTo>
                    <a:pt x="140" y="109"/>
                  </a:lnTo>
                  <a:lnTo>
                    <a:pt x="140" y="108"/>
                  </a:lnTo>
                  <a:lnTo>
                    <a:pt x="140" y="107"/>
                  </a:lnTo>
                  <a:lnTo>
                    <a:pt x="139" y="106"/>
                  </a:lnTo>
                  <a:lnTo>
                    <a:pt x="139" y="105"/>
                  </a:lnTo>
                  <a:lnTo>
                    <a:pt x="139" y="104"/>
                  </a:lnTo>
                  <a:lnTo>
                    <a:pt x="139" y="103"/>
                  </a:lnTo>
                  <a:lnTo>
                    <a:pt x="139" y="102"/>
                  </a:lnTo>
                  <a:lnTo>
                    <a:pt x="139" y="101"/>
                  </a:lnTo>
                  <a:lnTo>
                    <a:pt x="139" y="100"/>
                  </a:lnTo>
                  <a:lnTo>
                    <a:pt x="139" y="99"/>
                  </a:lnTo>
                  <a:lnTo>
                    <a:pt x="140" y="98"/>
                  </a:lnTo>
                  <a:lnTo>
                    <a:pt x="140" y="97"/>
                  </a:lnTo>
                  <a:lnTo>
                    <a:pt x="140" y="96"/>
                  </a:lnTo>
                  <a:lnTo>
                    <a:pt x="140" y="95"/>
                  </a:lnTo>
                  <a:lnTo>
                    <a:pt x="141" y="94"/>
                  </a:lnTo>
                  <a:lnTo>
                    <a:pt x="141" y="93"/>
                  </a:lnTo>
                  <a:lnTo>
                    <a:pt x="141" y="92"/>
                  </a:lnTo>
                  <a:lnTo>
                    <a:pt x="142" y="91"/>
                  </a:lnTo>
                  <a:lnTo>
                    <a:pt x="142" y="89"/>
                  </a:lnTo>
                  <a:lnTo>
                    <a:pt x="142" y="88"/>
                  </a:lnTo>
                  <a:lnTo>
                    <a:pt x="143" y="87"/>
                  </a:lnTo>
                  <a:lnTo>
                    <a:pt x="143" y="86"/>
                  </a:lnTo>
                  <a:lnTo>
                    <a:pt x="144" y="85"/>
                  </a:lnTo>
                  <a:lnTo>
                    <a:pt x="144" y="84"/>
                  </a:lnTo>
                  <a:lnTo>
                    <a:pt x="145" y="83"/>
                  </a:lnTo>
                  <a:lnTo>
                    <a:pt x="145" y="82"/>
                  </a:lnTo>
                  <a:lnTo>
                    <a:pt x="146" y="81"/>
                  </a:lnTo>
                  <a:lnTo>
                    <a:pt x="147" y="80"/>
                  </a:lnTo>
                  <a:lnTo>
                    <a:pt x="147" y="79"/>
                  </a:lnTo>
                  <a:lnTo>
                    <a:pt x="148" y="78"/>
                  </a:lnTo>
                  <a:lnTo>
                    <a:pt x="149" y="77"/>
                  </a:lnTo>
                  <a:lnTo>
                    <a:pt x="150" y="76"/>
                  </a:lnTo>
                  <a:lnTo>
                    <a:pt x="150" y="75"/>
                  </a:lnTo>
                  <a:lnTo>
                    <a:pt x="151" y="74"/>
                  </a:lnTo>
                  <a:lnTo>
                    <a:pt x="152" y="73"/>
                  </a:lnTo>
                  <a:lnTo>
                    <a:pt x="153" y="72"/>
                  </a:lnTo>
                  <a:lnTo>
                    <a:pt x="154" y="71"/>
                  </a:lnTo>
                  <a:lnTo>
                    <a:pt x="155" y="70"/>
                  </a:lnTo>
                  <a:lnTo>
                    <a:pt x="155" y="69"/>
                  </a:lnTo>
                  <a:lnTo>
                    <a:pt x="156" y="68"/>
                  </a:lnTo>
                  <a:lnTo>
                    <a:pt x="157" y="67"/>
                  </a:lnTo>
                  <a:lnTo>
                    <a:pt x="158" y="67"/>
                  </a:lnTo>
                  <a:lnTo>
                    <a:pt x="159" y="66"/>
                  </a:lnTo>
                  <a:lnTo>
                    <a:pt x="160" y="65"/>
                  </a:lnTo>
                  <a:lnTo>
                    <a:pt x="161" y="64"/>
                  </a:lnTo>
                  <a:lnTo>
                    <a:pt x="162" y="64"/>
                  </a:lnTo>
                  <a:lnTo>
                    <a:pt x="163" y="63"/>
                  </a:lnTo>
                  <a:lnTo>
                    <a:pt x="163" y="62"/>
                  </a:lnTo>
                  <a:lnTo>
                    <a:pt x="164" y="62"/>
                  </a:lnTo>
                  <a:lnTo>
                    <a:pt x="165" y="61"/>
                  </a:lnTo>
                  <a:lnTo>
                    <a:pt x="166" y="61"/>
                  </a:lnTo>
                  <a:lnTo>
                    <a:pt x="167" y="60"/>
                  </a:lnTo>
                  <a:lnTo>
                    <a:pt x="168" y="60"/>
                  </a:lnTo>
                  <a:lnTo>
                    <a:pt x="168" y="59"/>
                  </a:lnTo>
                  <a:lnTo>
                    <a:pt x="169" y="59"/>
                  </a:lnTo>
                  <a:lnTo>
                    <a:pt x="170" y="58"/>
                  </a:lnTo>
                  <a:lnTo>
                    <a:pt x="171" y="58"/>
                  </a:lnTo>
                  <a:lnTo>
                    <a:pt x="172" y="57"/>
                  </a:lnTo>
                  <a:lnTo>
                    <a:pt x="173" y="57"/>
                  </a:lnTo>
                  <a:lnTo>
                    <a:pt x="174" y="57"/>
                  </a:lnTo>
                  <a:lnTo>
                    <a:pt x="175" y="56"/>
                  </a:lnTo>
                  <a:lnTo>
                    <a:pt x="176" y="56"/>
                  </a:lnTo>
                  <a:lnTo>
                    <a:pt x="177" y="55"/>
                  </a:lnTo>
                  <a:lnTo>
                    <a:pt x="178" y="55"/>
                  </a:lnTo>
                  <a:lnTo>
                    <a:pt x="179" y="55"/>
                  </a:lnTo>
                  <a:lnTo>
                    <a:pt x="180" y="54"/>
                  </a:lnTo>
                  <a:lnTo>
                    <a:pt x="181" y="54"/>
                  </a:lnTo>
                  <a:lnTo>
                    <a:pt x="183" y="54"/>
                  </a:lnTo>
                  <a:lnTo>
                    <a:pt x="184" y="53"/>
                  </a:lnTo>
                  <a:lnTo>
                    <a:pt x="185" y="53"/>
                  </a:lnTo>
                  <a:lnTo>
                    <a:pt x="187" y="53"/>
                  </a:lnTo>
                  <a:lnTo>
                    <a:pt x="188" y="52"/>
                  </a:lnTo>
                  <a:lnTo>
                    <a:pt x="190" y="52"/>
                  </a:lnTo>
                  <a:lnTo>
                    <a:pt x="191" y="52"/>
                  </a:lnTo>
                  <a:lnTo>
                    <a:pt x="193" y="51"/>
                  </a:lnTo>
                  <a:lnTo>
                    <a:pt x="194" y="51"/>
                  </a:lnTo>
                  <a:lnTo>
                    <a:pt x="196" y="51"/>
                  </a:lnTo>
                  <a:lnTo>
                    <a:pt x="197" y="50"/>
                  </a:lnTo>
                  <a:lnTo>
                    <a:pt x="199" y="50"/>
                  </a:lnTo>
                  <a:lnTo>
                    <a:pt x="200" y="50"/>
                  </a:lnTo>
                  <a:lnTo>
                    <a:pt x="202" y="50"/>
                  </a:lnTo>
                  <a:lnTo>
                    <a:pt x="204" y="49"/>
                  </a:lnTo>
                  <a:lnTo>
                    <a:pt x="205" y="49"/>
                  </a:lnTo>
                  <a:lnTo>
                    <a:pt x="207" y="49"/>
                  </a:lnTo>
                  <a:lnTo>
                    <a:pt x="209" y="49"/>
                  </a:lnTo>
                  <a:lnTo>
                    <a:pt x="211" y="48"/>
                  </a:lnTo>
                  <a:lnTo>
                    <a:pt x="213" y="48"/>
                  </a:lnTo>
                  <a:lnTo>
                    <a:pt x="214" y="48"/>
                  </a:lnTo>
                  <a:lnTo>
                    <a:pt x="216" y="48"/>
                  </a:lnTo>
                  <a:lnTo>
                    <a:pt x="218" y="48"/>
                  </a:lnTo>
                  <a:lnTo>
                    <a:pt x="220" y="48"/>
                  </a:lnTo>
                  <a:lnTo>
                    <a:pt x="222" y="48"/>
                  </a:lnTo>
                  <a:lnTo>
                    <a:pt x="224" y="48"/>
                  </a:lnTo>
                  <a:lnTo>
                    <a:pt x="225" y="48"/>
                  </a:lnTo>
                  <a:lnTo>
                    <a:pt x="227" y="48"/>
                  </a:lnTo>
                  <a:lnTo>
                    <a:pt x="229" y="48"/>
                  </a:lnTo>
                  <a:lnTo>
                    <a:pt x="231" y="48"/>
                  </a:lnTo>
                  <a:lnTo>
                    <a:pt x="233" y="48"/>
                  </a:lnTo>
                  <a:lnTo>
                    <a:pt x="235" y="48"/>
                  </a:lnTo>
                  <a:lnTo>
                    <a:pt x="237" y="48"/>
                  </a:lnTo>
                  <a:lnTo>
                    <a:pt x="239" y="49"/>
                  </a:lnTo>
                  <a:lnTo>
                    <a:pt x="241" y="49"/>
                  </a:lnTo>
                  <a:lnTo>
                    <a:pt x="243" y="49"/>
                  </a:lnTo>
                  <a:lnTo>
                    <a:pt x="244" y="50"/>
                  </a:lnTo>
                  <a:lnTo>
                    <a:pt x="246" y="50"/>
                  </a:lnTo>
                  <a:lnTo>
                    <a:pt x="248" y="50"/>
                  </a:lnTo>
                  <a:lnTo>
                    <a:pt x="250" y="51"/>
                  </a:lnTo>
                  <a:lnTo>
                    <a:pt x="252" y="51"/>
                  </a:lnTo>
                  <a:lnTo>
                    <a:pt x="253" y="51"/>
                  </a:lnTo>
                  <a:lnTo>
                    <a:pt x="255" y="52"/>
                  </a:lnTo>
                  <a:lnTo>
                    <a:pt x="257" y="52"/>
                  </a:lnTo>
                  <a:lnTo>
                    <a:pt x="259" y="53"/>
                  </a:lnTo>
                  <a:lnTo>
                    <a:pt x="260" y="53"/>
                  </a:lnTo>
                  <a:lnTo>
                    <a:pt x="262" y="53"/>
                  </a:lnTo>
                  <a:lnTo>
                    <a:pt x="263" y="54"/>
                  </a:lnTo>
                  <a:lnTo>
                    <a:pt x="265" y="54"/>
                  </a:lnTo>
                  <a:lnTo>
                    <a:pt x="267" y="55"/>
                  </a:lnTo>
                  <a:lnTo>
                    <a:pt x="268" y="55"/>
                  </a:lnTo>
                  <a:lnTo>
                    <a:pt x="269" y="56"/>
                  </a:lnTo>
                  <a:lnTo>
                    <a:pt x="271" y="56"/>
                  </a:lnTo>
                  <a:lnTo>
                    <a:pt x="272" y="57"/>
                  </a:lnTo>
                  <a:lnTo>
                    <a:pt x="274" y="57"/>
                  </a:lnTo>
                  <a:lnTo>
                    <a:pt x="275" y="58"/>
                  </a:lnTo>
                  <a:lnTo>
                    <a:pt x="277" y="58"/>
                  </a:lnTo>
                  <a:lnTo>
                    <a:pt x="278" y="59"/>
                  </a:lnTo>
                  <a:lnTo>
                    <a:pt x="280" y="59"/>
                  </a:lnTo>
                  <a:lnTo>
                    <a:pt x="281" y="60"/>
                  </a:lnTo>
                  <a:lnTo>
                    <a:pt x="282" y="61"/>
                  </a:lnTo>
                  <a:lnTo>
                    <a:pt x="284" y="61"/>
                  </a:lnTo>
                  <a:lnTo>
                    <a:pt x="285" y="62"/>
                  </a:lnTo>
                  <a:lnTo>
                    <a:pt x="287" y="63"/>
                  </a:lnTo>
                  <a:lnTo>
                    <a:pt x="288" y="64"/>
                  </a:lnTo>
                  <a:lnTo>
                    <a:pt x="289" y="64"/>
                  </a:lnTo>
                  <a:lnTo>
                    <a:pt x="291" y="65"/>
                  </a:lnTo>
                  <a:lnTo>
                    <a:pt x="292" y="66"/>
                  </a:lnTo>
                  <a:lnTo>
                    <a:pt x="293" y="67"/>
                  </a:lnTo>
                  <a:lnTo>
                    <a:pt x="295" y="68"/>
                  </a:lnTo>
                  <a:lnTo>
                    <a:pt x="296" y="69"/>
                  </a:lnTo>
                  <a:lnTo>
                    <a:pt x="297" y="70"/>
                  </a:lnTo>
                  <a:lnTo>
                    <a:pt x="299" y="70"/>
                  </a:lnTo>
                  <a:lnTo>
                    <a:pt x="300" y="71"/>
                  </a:lnTo>
                  <a:lnTo>
                    <a:pt x="301" y="72"/>
                  </a:lnTo>
                  <a:lnTo>
                    <a:pt x="302" y="73"/>
                  </a:lnTo>
                  <a:lnTo>
                    <a:pt x="304" y="74"/>
                  </a:lnTo>
                  <a:lnTo>
                    <a:pt x="305" y="75"/>
                  </a:lnTo>
                  <a:lnTo>
                    <a:pt x="306" y="76"/>
                  </a:lnTo>
                  <a:lnTo>
                    <a:pt x="307" y="77"/>
                  </a:lnTo>
                  <a:lnTo>
                    <a:pt x="308" y="78"/>
                  </a:lnTo>
                  <a:lnTo>
                    <a:pt x="309" y="79"/>
                  </a:lnTo>
                  <a:lnTo>
                    <a:pt x="311" y="80"/>
                  </a:lnTo>
                  <a:lnTo>
                    <a:pt x="312" y="82"/>
                  </a:lnTo>
                  <a:lnTo>
                    <a:pt x="313" y="83"/>
                  </a:lnTo>
                  <a:lnTo>
                    <a:pt x="314" y="84"/>
                  </a:lnTo>
                  <a:lnTo>
                    <a:pt x="315" y="85"/>
                  </a:lnTo>
                  <a:lnTo>
                    <a:pt x="316" y="86"/>
                  </a:lnTo>
                  <a:lnTo>
                    <a:pt x="317" y="87"/>
                  </a:lnTo>
                  <a:lnTo>
                    <a:pt x="318" y="88"/>
                  </a:lnTo>
                  <a:lnTo>
                    <a:pt x="319" y="89"/>
                  </a:lnTo>
                  <a:lnTo>
                    <a:pt x="319" y="90"/>
                  </a:lnTo>
                  <a:lnTo>
                    <a:pt x="320" y="91"/>
                  </a:lnTo>
                  <a:lnTo>
                    <a:pt x="321" y="92"/>
                  </a:lnTo>
                  <a:lnTo>
                    <a:pt x="322" y="93"/>
                  </a:lnTo>
                  <a:lnTo>
                    <a:pt x="322" y="94"/>
                  </a:lnTo>
                  <a:lnTo>
                    <a:pt x="323" y="95"/>
                  </a:lnTo>
                  <a:lnTo>
                    <a:pt x="324" y="96"/>
                  </a:lnTo>
                  <a:lnTo>
                    <a:pt x="324" y="97"/>
                  </a:lnTo>
                  <a:lnTo>
                    <a:pt x="325" y="98"/>
                  </a:lnTo>
                  <a:lnTo>
                    <a:pt x="325" y="99"/>
                  </a:lnTo>
                  <a:lnTo>
                    <a:pt x="326" y="100"/>
                  </a:lnTo>
                  <a:lnTo>
                    <a:pt x="327" y="101"/>
                  </a:lnTo>
                  <a:lnTo>
                    <a:pt x="327" y="102"/>
                  </a:lnTo>
                  <a:lnTo>
                    <a:pt x="328" y="103"/>
                  </a:lnTo>
                  <a:lnTo>
                    <a:pt x="328" y="104"/>
                  </a:lnTo>
                  <a:lnTo>
                    <a:pt x="329" y="105"/>
                  </a:lnTo>
                  <a:lnTo>
                    <a:pt x="329" y="107"/>
                  </a:lnTo>
                  <a:lnTo>
                    <a:pt x="330" y="108"/>
                  </a:lnTo>
                  <a:lnTo>
                    <a:pt x="331" y="109"/>
                  </a:lnTo>
                  <a:lnTo>
                    <a:pt x="331" y="110"/>
                  </a:lnTo>
                  <a:lnTo>
                    <a:pt x="332" y="111"/>
                  </a:lnTo>
                  <a:lnTo>
                    <a:pt x="332" y="112"/>
                  </a:lnTo>
                  <a:lnTo>
                    <a:pt x="333" y="114"/>
                  </a:lnTo>
                  <a:lnTo>
                    <a:pt x="334" y="115"/>
                  </a:lnTo>
                  <a:lnTo>
                    <a:pt x="334" y="116"/>
                  </a:lnTo>
                  <a:lnTo>
                    <a:pt x="335" y="117"/>
                  </a:lnTo>
                  <a:lnTo>
                    <a:pt x="335" y="119"/>
                  </a:lnTo>
                  <a:lnTo>
                    <a:pt x="336" y="120"/>
                  </a:lnTo>
                  <a:lnTo>
                    <a:pt x="337" y="122"/>
                  </a:lnTo>
                  <a:lnTo>
                    <a:pt x="337" y="123"/>
                  </a:lnTo>
                  <a:lnTo>
                    <a:pt x="338" y="124"/>
                  </a:lnTo>
                  <a:lnTo>
                    <a:pt x="338" y="126"/>
                  </a:lnTo>
                  <a:lnTo>
                    <a:pt x="339" y="127"/>
                  </a:lnTo>
                  <a:lnTo>
                    <a:pt x="339" y="129"/>
                  </a:lnTo>
                  <a:lnTo>
                    <a:pt x="340" y="130"/>
                  </a:lnTo>
                  <a:lnTo>
                    <a:pt x="340" y="132"/>
                  </a:lnTo>
                  <a:lnTo>
                    <a:pt x="341" y="134"/>
                  </a:lnTo>
                  <a:lnTo>
                    <a:pt x="341" y="135"/>
                  </a:lnTo>
                  <a:lnTo>
                    <a:pt x="342" y="137"/>
                  </a:lnTo>
                  <a:lnTo>
                    <a:pt x="342" y="139"/>
                  </a:lnTo>
                  <a:lnTo>
                    <a:pt x="343" y="140"/>
                  </a:lnTo>
                  <a:lnTo>
                    <a:pt x="343" y="142"/>
                  </a:lnTo>
                  <a:lnTo>
                    <a:pt x="344" y="144"/>
                  </a:lnTo>
                  <a:lnTo>
                    <a:pt x="344" y="146"/>
                  </a:lnTo>
                  <a:lnTo>
                    <a:pt x="345" y="147"/>
                  </a:lnTo>
                  <a:lnTo>
                    <a:pt x="345" y="149"/>
                  </a:lnTo>
                  <a:lnTo>
                    <a:pt x="346" y="151"/>
                  </a:lnTo>
                  <a:lnTo>
                    <a:pt x="346" y="152"/>
                  </a:lnTo>
                  <a:lnTo>
                    <a:pt x="346" y="154"/>
                  </a:lnTo>
                  <a:lnTo>
                    <a:pt x="347" y="156"/>
                  </a:lnTo>
                  <a:lnTo>
                    <a:pt x="347" y="157"/>
                  </a:lnTo>
                  <a:lnTo>
                    <a:pt x="347" y="159"/>
                  </a:lnTo>
                  <a:lnTo>
                    <a:pt x="348" y="161"/>
                  </a:lnTo>
                  <a:lnTo>
                    <a:pt x="348" y="162"/>
                  </a:lnTo>
                  <a:lnTo>
                    <a:pt x="348" y="164"/>
                  </a:lnTo>
                  <a:lnTo>
                    <a:pt x="349" y="165"/>
                  </a:lnTo>
                  <a:lnTo>
                    <a:pt x="349" y="167"/>
                  </a:lnTo>
                  <a:lnTo>
                    <a:pt x="349" y="169"/>
                  </a:lnTo>
                  <a:lnTo>
                    <a:pt x="349" y="170"/>
                  </a:lnTo>
                  <a:lnTo>
                    <a:pt x="349" y="172"/>
                  </a:lnTo>
                  <a:lnTo>
                    <a:pt x="350" y="174"/>
                  </a:lnTo>
                  <a:lnTo>
                    <a:pt x="350" y="175"/>
                  </a:lnTo>
                  <a:lnTo>
                    <a:pt x="350" y="177"/>
                  </a:lnTo>
                  <a:lnTo>
                    <a:pt x="350" y="179"/>
                  </a:lnTo>
                  <a:lnTo>
                    <a:pt x="351" y="180"/>
                  </a:lnTo>
                  <a:lnTo>
                    <a:pt x="351" y="182"/>
                  </a:lnTo>
                  <a:lnTo>
                    <a:pt x="351" y="184"/>
                  </a:lnTo>
                  <a:lnTo>
                    <a:pt x="351" y="186"/>
                  </a:lnTo>
                  <a:lnTo>
                    <a:pt x="351" y="187"/>
                  </a:lnTo>
                  <a:lnTo>
                    <a:pt x="351" y="189"/>
                  </a:lnTo>
                  <a:lnTo>
                    <a:pt x="352" y="191"/>
                  </a:lnTo>
                  <a:lnTo>
                    <a:pt x="352" y="193"/>
                  </a:lnTo>
                  <a:lnTo>
                    <a:pt x="352" y="195"/>
                  </a:lnTo>
                  <a:lnTo>
                    <a:pt x="352" y="197"/>
                  </a:lnTo>
                  <a:lnTo>
                    <a:pt x="352" y="199"/>
                  </a:lnTo>
                  <a:lnTo>
                    <a:pt x="352" y="201"/>
                  </a:lnTo>
                  <a:lnTo>
                    <a:pt x="353" y="203"/>
                  </a:lnTo>
                  <a:lnTo>
                    <a:pt x="353" y="205"/>
                  </a:lnTo>
                  <a:lnTo>
                    <a:pt x="353" y="207"/>
                  </a:lnTo>
                  <a:lnTo>
                    <a:pt x="353" y="209"/>
                  </a:lnTo>
                  <a:lnTo>
                    <a:pt x="353" y="211"/>
                  </a:lnTo>
                  <a:lnTo>
                    <a:pt x="353" y="214"/>
                  </a:lnTo>
                  <a:lnTo>
                    <a:pt x="353" y="216"/>
                  </a:lnTo>
                  <a:lnTo>
                    <a:pt x="353" y="218"/>
                  </a:lnTo>
                  <a:lnTo>
                    <a:pt x="353" y="220"/>
                  </a:lnTo>
                  <a:lnTo>
                    <a:pt x="353" y="223"/>
                  </a:lnTo>
                  <a:lnTo>
                    <a:pt x="353" y="225"/>
                  </a:lnTo>
                  <a:lnTo>
                    <a:pt x="353" y="228"/>
                  </a:lnTo>
                  <a:lnTo>
                    <a:pt x="353" y="230"/>
                  </a:lnTo>
                  <a:lnTo>
                    <a:pt x="352" y="233"/>
                  </a:lnTo>
                  <a:lnTo>
                    <a:pt x="352" y="235"/>
                  </a:lnTo>
                  <a:lnTo>
                    <a:pt x="352" y="238"/>
                  </a:lnTo>
                  <a:lnTo>
                    <a:pt x="352" y="240"/>
                  </a:lnTo>
                  <a:lnTo>
                    <a:pt x="352" y="243"/>
                  </a:lnTo>
                  <a:lnTo>
                    <a:pt x="352" y="245"/>
                  </a:lnTo>
                  <a:lnTo>
                    <a:pt x="351" y="248"/>
                  </a:lnTo>
                  <a:lnTo>
                    <a:pt x="351" y="250"/>
                  </a:lnTo>
                  <a:lnTo>
                    <a:pt x="351" y="253"/>
                  </a:lnTo>
                  <a:lnTo>
                    <a:pt x="351" y="255"/>
                  </a:lnTo>
                  <a:lnTo>
                    <a:pt x="350" y="258"/>
                  </a:lnTo>
                  <a:lnTo>
                    <a:pt x="350" y="260"/>
                  </a:lnTo>
                  <a:lnTo>
                    <a:pt x="350" y="263"/>
                  </a:lnTo>
                  <a:lnTo>
                    <a:pt x="349" y="265"/>
                  </a:lnTo>
                  <a:lnTo>
                    <a:pt x="349" y="268"/>
                  </a:lnTo>
                  <a:lnTo>
                    <a:pt x="349" y="270"/>
                  </a:lnTo>
                  <a:lnTo>
                    <a:pt x="348" y="272"/>
                  </a:lnTo>
                  <a:lnTo>
                    <a:pt x="348" y="275"/>
                  </a:lnTo>
                  <a:lnTo>
                    <a:pt x="348" y="277"/>
                  </a:lnTo>
                  <a:lnTo>
                    <a:pt x="347" y="280"/>
                  </a:lnTo>
                  <a:lnTo>
                    <a:pt x="347" y="282"/>
                  </a:lnTo>
                  <a:lnTo>
                    <a:pt x="346" y="285"/>
                  </a:lnTo>
                  <a:lnTo>
                    <a:pt x="346" y="287"/>
                  </a:lnTo>
                  <a:lnTo>
                    <a:pt x="345" y="290"/>
                  </a:lnTo>
                  <a:lnTo>
                    <a:pt x="345" y="292"/>
                  </a:lnTo>
                  <a:lnTo>
                    <a:pt x="344" y="294"/>
                  </a:lnTo>
                  <a:lnTo>
                    <a:pt x="344" y="297"/>
                  </a:lnTo>
                  <a:lnTo>
                    <a:pt x="343" y="299"/>
                  </a:lnTo>
                  <a:lnTo>
                    <a:pt x="342" y="302"/>
                  </a:lnTo>
                  <a:lnTo>
                    <a:pt x="342" y="304"/>
                  </a:lnTo>
                  <a:lnTo>
                    <a:pt x="341" y="307"/>
                  </a:lnTo>
                  <a:lnTo>
                    <a:pt x="341" y="309"/>
                  </a:lnTo>
                  <a:lnTo>
                    <a:pt x="340" y="312"/>
                  </a:lnTo>
                  <a:lnTo>
                    <a:pt x="339" y="314"/>
                  </a:lnTo>
                  <a:lnTo>
                    <a:pt x="338" y="317"/>
                  </a:lnTo>
                  <a:lnTo>
                    <a:pt x="338" y="319"/>
                  </a:lnTo>
                  <a:lnTo>
                    <a:pt x="337" y="322"/>
                  </a:lnTo>
                  <a:lnTo>
                    <a:pt x="336" y="324"/>
                  </a:lnTo>
                  <a:lnTo>
                    <a:pt x="335" y="327"/>
                  </a:lnTo>
                  <a:lnTo>
                    <a:pt x="335" y="329"/>
                  </a:lnTo>
                  <a:lnTo>
                    <a:pt x="334" y="332"/>
                  </a:lnTo>
                  <a:lnTo>
                    <a:pt x="333" y="334"/>
                  </a:lnTo>
                  <a:lnTo>
                    <a:pt x="332" y="337"/>
                  </a:lnTo>
                  <a:lnTo>
                    <a:pt x="331" y="339"/>
                  </a:lnTo>
                  <a:lnTo>
                    <a:pt x="330" y="342"/>
                  </a:lnTo>
                  <a:lnTo>
                    <a:pt x="329" y="344"/>
                  </a:lnTo>
                  <a:lnTo>
                    <a:pt x="328" y="347"/>
                  </a:lnTo>
                  <a:lnTo>
                    <a:pt x="327" y="350"/>
                  </a:lnTo>
                  <a:lnTo>
                    <a:pt x="326" y="352"/>
                  </a:lnTo>
                  <a:lnTo>
                    <a:pt x="325" y="355"/>
                  </a:lnTo>
                  <a:lnTo>
                    <a:pt x="324" y="357"/>
                  </a:lnTo>
                  <a:lnTo>
                    <a:pt x="323" y="360"/>
                  </a:lnTo>
                  <a:lnTo>
                    <a:pt x="322" y="362"/>
                  </a:lnTo>
                  <a:lnTo>
                    <a:pt x="321" y="365"/>
                  </a:lnTo>
                  <a:lnTo>
                    <a:pt x="319" y="367"/>
                  </a:lnTo>
                  <a:lnTo>
                    <a:pt x="318" y="369"/>
                  </a:lnTo>
                  <a:lnTo>
                    <a:pt x="317" y="372"/>
                  </a:lnTo>
                  <a:lnTo>
                    <a:pt x="316" y="374"/>
                  </a:lnTo>
                  <a:lnTo>
                    <a:pt x="314" y="377"/>
                  </a:lnTo>
                  <a:lnTo>
                    <a:pt x="313" y="379"/>
                  </a:lnTo>
                  <a:lnTo>
                    <a:pt x="312" y="382"/>
                  </a:lnTo>
                  <a:lnTo>
                    <a:pt x="311" y="384"/>
                  </a:lnTo>
                  <a:lnTo>
                    <a:pt x="309" y="386"/>
                  </a:lnTo>
                  <a:lnTo>
                    <a:pt x="308" y="389"/>
                  </a:lnTo>
                  <a:lnTo>
                    <a:pt x="307" y="391"/>
                  </a:lnTo>
                  <a:lnTo>
                    <a:pt x="305" y="394"/>
                  </a:lnTo>
                  <a:lnTo>
                    <a:pt x="304" y="396"/>
                  </a:lnTo>
                  <a:lnTo>
                    <a:pt x="302" y="398"/>
                  </a:lnTo>
                  <a:lnTo>
                    <a:pt x="301" y="401"/>
                  </a:lnTo>
                  <a:lnTo>
                    <a:pt x="300" y="403"/>
                  </a:lnTo>
                  <a:lnTo>
                    <a:pt x="298" y="406"/>
                  </a:lnTo>
                  <a:lnTo>
                    <a:pt x="297" y="408"/>
                  </a:lnTo>
                  <a:lnTo>
                    <a:pt x="295" y="411"/>
                  </a:lnTo>
                  <a:lnTo>
                    <a:pt x="294" y="413"/>
                  </a:lnTo>
                  <a:lnTo>
                    <a:pt x="293" y="415"/>
                  </a:lnTo>
                  <a:lnTo>
                    <a:pt x="291" y="418"/>
                  </a:lnTo>
                  <a:lnTo>
                    <a:pt x="290" y="420"/>
                  </a:lnTo>
                  <a:lnTo>
                    <a:pt x="288" y="423"/>
                  </a:lnTo>
                  <a:lnTo>
                    <a:pt x="287" y="425"/>
                  </a:lnTo>
                  <a:lnTo>
                    <a:pt x="285" y="428"/>
                  </a:lnTo>
                  <a:lnTo>
                    <a:pt x="284" y="430"/>
                  </a:lnTo>
                  <a:lnTo>
                    <a:pt x="283" y="433"/>
                  </a:lnTo>
                  <a:lnTo>
                    <a:pt x="281" y="435"/>
                  </a:lnTo>
                  <a:lnTo>
                    <a:pt x="280" y="438"/>
                  </a:lnTo>
                  <a:lnTo>
                    <a:pt x="279" y="440"/>
                  </a:lnTo>
                  <a:lnTo>
                    <a:pt x="277" y="443"/>
                  </a:lnTo>
                  <a:lnTo>
                    <a:pt x="276" y="445"/>
                  </a:lnTo>
                  <a:lnTo>
                    <a:pt x="275" y="447"/>
                  </a:lnTo>
                  <a:lnTo>
                    <a:pt x="274" y="450"/>
                  </a:lnTo>
                  <a:lnTo>
                    <a:pt x="272" y="452"/>
                  </a:lnTo>
                  <a:lnTo>
                    <a:pt x="271" y="454"/>
                  </a:lnTo>
                  <a:lnTo>
                    <a:pt x="270" y="457"/>
                  </a:lnTo>
                  <a:lnTo>
                    <a:pt x="269" y="459"/>
                  </a:lnTo>
                  <a:lnTo>
                    <a:pt x="268" y="461"/>
                  </a:lnTo>
                  <a:lnTo>
                    <a:pt x="267" y="463"/>
                  </a:lnTo>
                  <a:lnTo>
                    <a:pt x="266" y="465"/>
                  </a:lnTo>
                  <a:lnTo>
                    <a:pt x="265" y="467"/>
                  </a:lnTo>
                  <a:lnTo>
                    <a:pt x="264" y="470"/>
                  </a:lnTo>
                  <a:lnTo>
                    <a:pt x="263" y="472"/>
                  </a:lnTo>
                  <a:lnTo>
                    <a:pt x="262" y="474"/>
                  </a:lnTo>
                  <a:lnTo>
                    <a:pt x="261" y="476"/>
                  </a:lnTo>
                  <a:lnTo>
                    <a:pt x="261" y="478"/>
                  </a:lnTo>
                  <a:lnTo>
                    <a:pt x="260" y="481"/>
                  </a:lnTo>
                  <a:lnTo>
                    <a:pt x="259" y="483"/>
                  </a:lnTo>
                  <a:lnTo>
                    <a:pt x="258" y="485"/>
                  </a:lnTo>
                  <a:lnTo>
                    <a:pt x="257" y="487"/>
                  </a:lnTo>
                  <a:lnTo>
                    <a:pt x="256" y="489"/>
                  </a:lnTo>
                  <a:lnTo>
                    <a:pt x="256" y="492"/>
                  </a:lnTo>
                  <a:lnTo>
                    <a:pt x="255" y="494"/>
                  </a:lnTo>
                  <a:lnTo>
                    <a:pt x="254" y="496"/>
                  </a:lnTo>
                  <a:lnTo>
                    <a:pt x="253" y="499"/>
                  </a:lnTo>
                  <a:lnTo>
                    <a:pt x="253" y="501"/>
                  </a:lnTo>
                  <a:lnTo>
                    <a:pt x="252" y="503"/>
                  </a:lnTo>
                  <a:lnTo>
                    <a:pt x="251" y="505"/>
                  </a:lnTo>
                  <a:lnTo>
                    <a:pt x="250" y="508"/>
                  </a:lnTo>
                  <a:lnTo>
                    <a:pt x="250" y="510"/>
                  </a:lnTo>
                  <a:lnTo>
                    <a:pt x="249" y="512"/>
                  </a:lnTo>
                  <a:lnTo>
                    <a:pt x="249" y="514"/>
                  </a:lnTo>
                  <a:lnTo>
                    <a:pt x="248" y="516"/>
                  </a:lnTo>
                  <a:lnTo>
                    <a:pt x="248" y="518"/>
                  </a:lnTo>
                  <a:lnTo>
                    <a:pt x="247" y="520"/>
                  </a:lnTo>
                  <a:lnTo>
                    <a:pt x="247" y="522"/>
                  </a:lnTo>
                  <a:lnTo>
                    <a:pt x="246" y="524"/>
                  </a:lnTo>
                  <a:lnTo>
                    <a:pt x="246" y="525"/>
                  </a:lnTo>
                  <a:lnTo>
                    <a:pt x="246" y="527"/>
                  </a:lnTo>
                  <a:lnTo>
                    <a:pt x="245" y="529"/>
                  </a:lnTo>
                  <a:lnTo>
                    <a:pt x="245" y="530"/>
                  </a:lnTo>
                  <a:lnTo>
                    <a:pt x="245" y="532"/>
                  </a:lnTo>
                  <a:lnTo>
                    <a:pt x="245" y="534"/>
                  </a:lnTo>
                  <a:lnTo>
                    <a:pt x="244" y="535"/>
                  </a:lnTo>
                  <a:lnTo>
                    <a:pt x="244" y="537"/>
                  </a:lnTo>
                  <a:lnTo>
                    <a:pt x="244" y="540"/>
                  </a:lnTo>
                  <a:lnTo>
                    <a:pt x="244" y="542"/>
                  </a:lnTo>
                  <a:lnTo>
                    <a:pt x="244" y="544"/>
                  </a:lnTo>
                  <a:lnTo>
                    <a:pt x="244" y="547"/>
                  </a:lnTo>
                  <a:lnTo>
                    <a:pt x="244" y="550"/>
                  </a:lnTo>
                  <a:lnTo>
                    <a:pt x="244" y="552"/>
                  </a:lnTo>
                  <a:lnTo>
                    <a:pt x="244" y="555"/>
                  </a:lnTo>
                  <a:lnTo>
                    <a:pt x="244" y="559"/>
                  </a:lnTo>
                  <a:lnTo>
                    <a:pt x="244" y="562"/>
                  </a:lnTo>
                  <a:lnTo>
                    <a:pt x="244" y="566"/>
                  </a:lnTo>
                  <a:lnTo>
                    <a:pt x="244" y="569"/>
                  </a:lnTo>
                  <a:lnTo>
                    <a:pt x="244" y="573"/>
                  </a:lnTo>
                  <a:lnTo>
                    <a:pt x="244" y="577"/>
                  </a:lnTo>
                  <a:close/>
                </a:path>
              </a:pathLst>
            </a:custGeom>
            <a:solidFill>
              <a:srgbClr val="FF0000"/>
            </a:solidFill>
            <a:ln w="6350" cap="flat">
              <a:solidFill>
                <a:srgbClr val="000011"/>
              </a:solidFill>
              <a:prstDash val="solid"/>
              <a:round/>
              <a:headEnd/>
              <a:tailEnd/>
            </a:ln>
            <a:effectLst>
              <a:outerShdw dist="57150" dir="2700000" algn="ctr" rotWithShape="0">
                <a:srgbClr val="666666"/>
              </a:outerShdw>
            </a:effectLst>
          </p:spPr>
          <p:txBody>
            <a:bodyPr anchor="ctr">
              <a:spAutoFit/>
            </a:bodyPr>
            <a:lstStyle/>
            <a:p>
              <a:pPr>
                <a:defRPr/>
              </a:pPr>
              <a:endParaRPr lang="ja-JP" altLang="en-US">
                <a:ea typeface="ＭＳ Ｐゴシック" pitchFamily="50" charset="-128"/>
              </a:endParaRPr>
            </a:p>
          </p:txBody>
        </p:sp>
      </p:grpSp>
      <p:graphicFrame>
        <p:nvGraphicFramePr>
          <p:cNvPr id="20593" name="Object 113"/>
          <p:cNvGraphicFramePr>
            <a:graphicFrameLocks noGrp="1" noChangeAspect="1"/>
          </p:cNvGraphicFramePr>
          <p:nvPr>
            <p:ph sz="half" idx="4294967295"/>
          </p:nvPr>
        </p:nvGraphicFramePr>
        <p:xfrm>
          <a:off x="7697788" y="4756150"/>
          <a:ext cx="1473200" cy="1989138"/>
        </p:xfrm>
        <a:graphic>
          <a:graphicData uri="http://schemas.openxmlformats.org/presentationml/2006/ole">
            <p:oleObj spid="_x0000_s20593" name="剪辑" r:id="rId5" imgW="2643188" imgH="4587875" progId="">
              <p:embed/>
            </p:oleObj>
          </a:graphicData>
        </a:graphic>
      </p:graphicFrame>
      <p:sp>
        <p:nvSpPr>
          <p:cNvPr id="24584" name="AutoShape 19"/>
          <p:cNvSpPr>
            <a:spLocks noChangeArrowheads="1"/>
          </p:cNvSpPr>
          <p:nvPr/>
        </p:nvSpPr>
        <p:spPr bwMode="auto">
          <a:xfrm flipH="1">
            <a:off x="6183313" y="2438400"/>
            <a:ext cx="2465387" cy="1604963"/>
          </a:xfrm>
          <a:prstGeom prst="cloudCallout">
            <a:avLst>
              <a:gd name="adj1" fmla="val -42662"/>
              <a:gd name="adj2" fmla="val 89167"/>
            </a:avLst>
          </a:prstGeom>
          <a:gradFill rotWithShape="1">
            <a:gsLst>
              <a:gs pos="0">
                <a:srgbClr val="FFFFFF"/>
              </a:gs>
              <a:gs pos="100000">
                <a:srgbClr val="FFE7F9"/>
              </a:gs>
            </a:gsLst>
            <a:lin ang="5400000" scaled="1"/>
          </a:gradFill>
          <a:ln w="38100">
            <a:solidFill>
              <a:schemeClr val="folHlink"/>
            </a:solidFill>
            <a:round/>
            <a:headEnd/>
            <a:tailEnd/>
          </a:ln>
          <a:effectLst>
            <a:outerShdw blurRad="63500" dist="38099" dir="2700000" algn="ctr" rotWithShape="0">
              <a:schemeClr val="bg2">
                <a:alpha val="74998"/>
              </a:schemeClr>
            </a:outerShdw>
          </a:effectLst>
        </p:spPr>
        <p:txBody>
          <a:bodyPr anchor="ctr"/>
          <a:lstStyle/>
          <a:p>
            <a:pPr>
              <a:spcBef>
                <a:spcPct val="50000"/>
              </a:spcBef>
              <a:defRPr/>
            </a:pPr>
            <a:endParaRPr lang="ja-JP" altLang="en-US" b="1" dirty="0">
              <a:ea typeface="ＭＳ Ｐゴシック" pitchFamily="50" charset="-128"/>
            </a:endParaRPr>
          </a:p>
          <a:p>
            <a:pPr>
              <a:spcBef>
                <a:spcPct val="50000"/>
              </a:spcBef>
              <a:defRPr/>
            </a:pPr>
            <a:endParaRPr lang="ja-JP" altLang="en-US" b="1" dirty="0">
              <a:ea typeface="ＭＳ Ｐゴシック" pitchFamily="50" charset="-128"/>
            </a:endParaRPr>
          </a:p>
          <a:p>
            <a:pPr>
              <a:spcBef>
                <a:spcPct val="50000"/>
              </a:spcBef>
              <a:defRPr/>
            </a:pPr>
            <a:r>
              <a:rPr lang="ja-JP" altLang="en-US" b="1" dirty="0">
                <a:ea typeface="ＭＳ Ｐゴシック" pitchFamily="50" charset="-128"/>
              </a:rPr>
              <a:t>特許切れと同時に後発品を上市したい！</a:t>
            </a:r>
            <a:endParaRPr lang="en-US" altLang="ja-JP" b="1" dirty="0">
              <a:ea typeface="ＭＳ Ｐゴシック" pitchFamily="50" charset="-128"/>
            </a:endParaRPr>
          </a:p>
          <a:p>
            <a:pPr>
              <a:spcBef>
                <a:spcPct val="50000"/>
              </a:spcBef>
              <a:defRPr/>
            </a:pPr>
            <a:endParaRPr lang="zh-CN" altLang="en-US" dirty="0">
              <a:latin typeface="Tahoma" pitchFamily="34" charset="0"/>
              <a:ea typeface="ＭＳ Ｐゴシック" pitchFamily="50" charset="-128"/>
            </a:endParaRPr>
          </a:p>
          <a:p>
            <a:pPr>
              <a:defRPr/>
            </a:pPr>
            <a:endParaRPr lang="ja-JP" altLang="en-US" sz="2400" b="1" dirty="0">
              <a:latin typeface="Arial" pitchFamily="34" charset="0"/>
              <a:ea typeface="ＭＳ Ｐゴシック" pitchFamily="50" charset="-128"/>
            </a:endParaRPr>
          </a:p>
        </p:txBody>
      </p:sp>
      <p:sp>
        <p:nvSpPr>
          <p:cNvPr id="20600" name="Rectangle 16"/>
          <p:cNvSpPr>
            <a:spLocks noChangeArrowheads="1"/>
          </p:cNvSpPr>
          <p:nvPr/>
        </p:nvSpPr>
        <p:spPr bwMode="auto">
          <a:xfrm>
            <a:off x="7473950" y="6308725"/>
            <a:ext cx="1743075" cy="366713"/>
          </a:xfrm>
          <a:prstGeom prst="rect">
            <a:avLst/>
          </a:prstGeom>
          <a:solidFill>
            <a:schemeClr val="bg1"/>
          </a:solidFill>
          <a:ln w="9525">
            <a:noFill/>
            <a:miter lim="800000"/>
            <a:headEnd/>
            <a:tailEnd/>
          </a:ln>
        </p:spPr>
        <p:txBody>
          <a:bodyPr>
            <a:spAutoFit/>
          </a:bodyPr>
          <a:lstStyle/>
          <a:p>
            <a:pPr>
              <a:spcBef>
                <a:spcPct val="50000"/>
              </a:spcBef>
            </a:pPr>
            <a:r>
              <a:rPr lang="ja-JP" altLang="en-US" b="1"/>
              <a:t>後発品メーカ</a:t>
            </a:r>
            <a:endParaRPr lang="en-US" altLang="ja-JP" b="1"/>
          </a:p>
        </p:txBody>
      </p:sp>
      <p:sp>
        <p:nvSpPr>
          <p:cNvPr id="20601" name="Rectangle 20"/>
          <p:cNvSpPr>
            <a:spLocks noChangeArrowheads="1"/>
          </p:cNvSpPr>
          <p:nvPr/>
        </p:nvSpPr>
        <p:spPr bwMode="auto">
          <a:xfrm>
            <a:off x="849313" y="5373688"/>
            <a:ext cx="7199312" cy="1200150"/>
          </a:xfrm>
          <a:prstGeom prst="rect">
            <a:avLst/>
          </a:prstGeom>
          <a:noFill/>
          <a:ln w="9525">
            <a:noFill/>
            <a:miter lim="800000"/>
            <a:headEnd/>
            <a:tailEnd/>
          </a:ln>
        </p:spPr>
        <p:txBody>
          <a:bodyPr>
            <a:spAutoFit/>
          </a:bodyPr>
          <a:lstStyle/>
          <a:p>
            <a:r>
              <a:rPr lang="ja-JP" altLang="en-US" b="1">
                <a:latin typeface="ＭＳ Ｐゴシック" charset="-128"/>
              </a:rPr>
              <a:t>事例：　　メシル酸カモスタット事件（最高裁二小法廷（平成</a:t>
            </a:r>
            <a:r>
              <a:rPr lang="en-US" altLang="ja-JP" b="1">
                <a:latin typeface="ＭＳ Ｐゴシック" charset="-128"/>
              </a:rPr>
              <a:t>10</a:t>
            </a:r>
            <a:r>
              <a:rPr lang="ja-JP" altLang="en-US" b="1">
                <a:latin typeface="ＭＳ Ｐゴシック" charset="-128"/>
              </a:rPr>
              <a:t>（受）</a:t>
            </a:r>
            <a:r>
              <a:rPr lang="en-US" altLang="ja-JP" b="1">
                <a:latin typeface="ＭＳ Ｐゴシック" charset="-128"/>
              </a:rPr>
              <a:t>153</a:t>
            </a:r>
            <a:r>
              <a:rPr lang="ja-JP" altLang="en-US" b="1">
                <a:latin typeface="ＭＳ Ｐゴシック" charset="-128"/>
              </a:rPr>
              <a:t>）</a:t>
            </a:r>
          </a:p>
          <a:p>
            <a:endParaRPr lang="en-US" altLang="ja-JP" b="1">
              <a:latin typeface="ＭＳ Ｐゴシック" charset="-128"/>
            </a:endParaRPr>
          </a:p>
          <a:p>
            <a:r>
              <a:rPr lang="ja-JP" altLang="en-US" b="1">
                <a:latin typeface="ＭＳ Ｐゴシック" charset="-128"/>
              </a:rPr>
              <a:t>　　　→　ジェネリックの製造承認試験は、法</a:t>
            </a:r>
            <a:r>
              <a:rPr lang="en-US" altLang="ja-JP" b="1">
                <a:latin typeface="ＭＳ Ｐゴシック" charset="-128"/>
              </a:rPr>
              <a:t>69</a:t>
            </a:r>
            <a:r>
              <a:rPr lang="ja-JP" altLang="en-US" b="1">
                <a:latin typeface="ＭＳ Ｐゴシック" charset="-128"/>
              </a:rPr>
              <a:t>条</a:t>
            </a:r>
            <a:r>
              <a:rPr lang="en-US" altLang="ja-JP" b="1">
                <a:latin typeface="ＭＳ Ｐゴシック" charset="-128"/>
              </a:rPr>
              <a:t>1</a:t>
            </a:r>
            <a:r>
              <a:rPr lang="ja-JP" altLang="en-US" b="1">
                <a:latin typeface="ＭＳ Ｐゴシック" charset="-128"/>
              </a:rPr>
              <a:t>項の「試験」に</a:t>
            </a:r>
            <a:endParaRPr lang="en-US" altLang="ja-JP" b="1">
              <a:latin typeface="ＭＳ Ｐゴシック" charset="-128"/>
            </a:endParaRPr>
          </a:p>
          <a:p>
            <a:r>
              <a:rPr lang="ja-JP" altLang="en-US" b="1">
                <a:latin typeface="ＭＳ Ｐゴシック" charset="-128"/>
              </a:rPr>
              <a:t>　　　　　　　該当し、</a:t>
            </a:r>
            <a:r>
              <a:rPr lang="ja-JP" altLang="en-US" b="1">
                <a:solidFill>
                  <a:srgbClr val="FF0000"/>
                </a:solidFill>
                <a:latin typeface="ＭＳ Ｐゴシック" charset="-128"/>
              </a:rPr>
              <a:t>侵害にあたらない。</a:t>
            </a:r>
            <a:endParaRPr lang="zh-CN" altLang="en-US" b="1">
              <a:solidFill>
                <a:srgbClr val="FF0000"/>
              </a:solidFill>
              <a:latin typeface="ＭＳ Ｐゴシック" charset="-128"/>
            </a:endParaRPr>
          </a:p>
        </p:txBody>
      </p:sp>
      <p:pic>
        <p:nvPicPr>
          <p:cNvPr id="20602" name="Picture 21"/>
          <p:cNvPicPr>
            <a:picLocks noChangeAspect="1" noChangeArrowheads="1"/>
          </p:cNvPicPr>
          <p:nvPr/>
        </p:nvPicPr>
        <p:blipFill>
          <a:blip r:embed="rId6">
            <a:lum bright="-6000" contrast="-6000"/>
          </a:blip>
          <a:srcRect/>
          <a:stretch>
            <a:fillRect/>
          </a:stretch>
        </p:blipFill>
        <p:spPr bwMode="auto">
          <a:xfrm>
            <a:off x="1568450" y="3357563"/>
            <a:ext cx="4465638" cy="1350962"/>
          </a:xfrm>
          <a:prstGeom prst="rect">
            <a:avLst/>
          </a:prstGeom>
          <a:noFill/>
          <a:ln w="9525">
            <a:noFill/>
            <a:miter lim="800000"/>
            <a:headEnd/>
            <a:tailEnd/>
          </a:ln>
        </p:spPr>
      </p:pic>
      <p:sp>
        <p:nvSpPr>
          <p:cNvPr id="20603"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９－２</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07A7CE23-A635-4B03-B7C6-5FE52652E6E0}" type="slidenum">
              <a:rPr lang="en-US" altLang="ja-JP"/>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a:xfrm>
            <a:off x="1352550" y="333375"/>
            <a:ext cx="8832850" cy="990600"/>
          </a:xfrm>
        </p:spPr>
        <p:txBody>
          <a:bodyPr/>
          <a:lstStyle/>
          <a:p>
            <a:r>
              <a:rPr lang="ja-JP" altLang="en-US" smtClean="0">
                <a:latin typeface="ＭＳ Ｐゴシック" charset="-128"/>
                <a:ea typeface="ＭＳ Ｐゴシック" charset="-128"/>
              </a:rPr>
              <a:t>第９時限　目次</a:t>
            </a:r>
          </a:p>
        </p:txBody>
      </p:sp>
      <p:pic>
        <p:nvPicPr>
          <p:cNvPr id="102402"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E36F48EB-D869-484C-A39F-DDFA6AE48B70}" type="slidenum">
              <a:rPr lang="en-US" altLang="ja-JP"/>
              <a:pPr>
                <a:defRPr/>
              </a:pPr>
              <a:t>18</a:t>
            </a:fld>
            <a:endParaRPr lang="en-US" altLang="ja-JP"/>
          </a:p>
        </p:txBody>
      </p:sp>
      <p:sp>
        <p:nvSpPr>
          <p:cNvPr id="102404" name="Rectangle 3"/>
          <p:cNvSpPr txBox="1">
            <a:spLocks/>
          </p:cNvSpPr>
          <p:nvPr/>
        </p:nvSpPr>
        <p:spPr bwMode="auto">
          <a:xfrm>
            <a:off x="2936875" y="1797050"/>
            <a:ext cx="6264275" cy="4464050"/>
          </a:xfrm>
          <a:prstGeom prst="rect">
            <a:avLst/>
          </a:prstGeom>
          <a:noFill/>
          <a:ln w="9525">
            <a:solidFill>
              <a:schemeClr val="accent2"/>
            </a:solidFill>
            <a:miter lim="800000"/>
            <a:headEnd/>
            <a:tailEnd/>
          </a:ln>
        </p:spPr>
        <p:txBody>
          <a:bodyPr/>
          <a:lstStyle/>
          <a:p>
            <a:pPr marL="319088" indent="-319088" eaLnBrk="0" hangingPunct="0">
              <a:lnSpc>
                <a:spcPct val="80000"/>
              </a:lnSpc>
              <a:spcBef>
                <a:spcPts val="700"/>
              </a:spcBef>
              <a:buClr>
                <a:schemeClr val="accent2"/>
              </a:buClr>
              <a:buSzPct val="60000"/>
              <a:buFont typeface="Wingdings" pitchFamily="2" charset="2"/>
              <a:buNone/>
            </a:pPr>
            <a:r>
              <a:rPr lang="ja-JP" altLang="en-US" sz="2400">
                <a:latin typeface="ＭＳ Ｐゴシック" charset="-128"/>
              </a:rPr>
              <a:t>９－１　ライフサイエンス関連分野</a:t>
            </a:r>
          </a:p>
          <a:p>
            <a:pPr marL="319088" indent="-319088">
              <a:lnSpc>
                <a:spcPct val="80000"/>
              </a:lnSpc>
              <a:spcBef>
                <a:spcPts val="700"/>
              </a:spcBef>
              <a:buClr>
                <a:schemeClr val="accent2"/>
              </a:buClr>
              <a:buSzPct val="60000"/>
              <a:buFont typeface="Wingdings" pitchFamily="2" charset="2"/>
              <a:buNone/>
            </a:pPr>
            <a:r>
              <a:rPr lang="ja-JP" altLang="en-US" sz="2400">
                <a:latin typeface="ＭＳ Ｐゴシック" charset="-128"/>
              </a:rPr>
              <a:t>９－２　後発医薬品（ジェネリック医薬品）</a:t>
            </a:r>
            <a:endParaRPr lang="en-US" altLang="ja-JP" sz="2400">
              <a:latin typeface="ＭＳ Ｐゴシック" charset="-128"/>
            </a:endParaRPr>
          </a:p>
          <a:p>
            <a:pPr marL="319088" indent="-319088">
              <a:lnSpc>
                <a:spcPct val="80000"/>
              </a:lnSpc>
              <a:spcBef>
                <a:spcPts val="700"/>
              </a:spcBef>
              <a:buClr>
                <a:schemeClr val="accent2"/>
              </a:buClr>
              <a:buSzPct val="60000"/>
              <a:buFont typeface="Wingdings" pitchFamily="2" charset="2"/>
              <a:buNone/>
            </a:pPr>
            <a:r>
              <a:rPr lang="ja-JP" altLang="en-US" sz="2400">
                <a:solidFill>
                  <a:srgbClr val="FF0000"/>
                </a:solidFill>
                <a:latin typeface="ＭＳ Ｐゴシック" charset="-128"/>
              </a:rPr>
              <a:t>９－３　ソフトウェア関連発明</a:t>
            </a:r>
            <a:endParaRPr lang="en-US" altLang="ja-JP" sz="2400">
              <a:solidFill>
                <a:srgbClr val="FF0000"/>
              </a:solidFill>
              <a:latin typeface="ＭＳ Ｐゴシック" charset="-128"/>
            </a:endParaRPr>
          </a:p>
          <a:p>
            <a:pPr marL="319088" indent="-319088">
              <a:lnSpc>
                <a:spcPct val="80000"/>
              </a:lnSpc>
              <a:spcBef>
                <a:spcPts val="700"/>
              </a:spcBef>
              <a:buClr>
                <a:schemeClr val="accent2"/>
              </a:buClr>
              <a:buSzPct val="60000"/>
              <a:buFont typeface="Wingdings" pitchFamily="2" charset="2"/>
              <a:buNone/>
            </a:pPr>
            <a:endParaRPr lang="ja-JP" altLang="en-US" b="1">
              <a:latin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Line 16"/>
          <p:cNvSpPr>
            <a:spLocks noChangeShapeType="1"/>
          </p:cNvSpPr>
          <p:nvPr/>
        </p:nvSpPr>
        <p:spPr bwMode="auto">
          <a:xfrm>
            <a:off x="849313" y="1700213"/>
            <a:ext cx="0" cy="4752975"/>
          </a:xfrm>
          <a:prstGeom prst="line">
            <a:avLst/>
          </a:prstGeom>
          <a:noFill/>
          <a:ln w="38100">
            <a:solidFill>
              <a:schemeClr val="tx1"/>
            </a:solidFill>
            <a:prstDash val="lgDash"/>
            <a:round/>
            <a:headEnd/>
            <a:tailEnd/>
          </a:ln>
        </p:spPr>
        <p:txBody>
          <a:bodyPr/>
          <a:lstStyle/>
          <a:p>
            <a:endParaRPr lang="ja-JP" altLang="en-US"/>
          </a:p>
        </p:txBody>
      </p:sp>
      <p:sp>
        <p:nvSpPr>
          <p:cNvPr id="104450" name="タイトル 1"/>
          <p:cNvSpPr>
            <a:spLocks noGrp="1"/>
          </p:cNvSpPr>
          <p:nvPr>
            <p:ph type="title"/>
          </p:nvPr>
        </p:nvSpPr>
        <p:spPr>
          <a:xfrm>
            <a:off x="944563" y="206375"/>
            <a:ext cx="8832850" cy="990600"/>
          </a:xfrm>
        </p:spPr>
        <p:txBody>
          <a:bodyPr/>
          <a:lstStyle/>
          <a:p>
            <a:r>
              <a:rPr lang="ja-JP" altLang="en-US" smtClean="0">
                <a:latin typeface="ＭＳ Ｐゴシック" charset="-128"/>
                <a:ea typeface="ＭＳ Ｐゴシック" charset="-128"/>
              </a:rPr>
              <a:t>ソフトウェア関連発明の歴史</a:t>
            </a:r>
          </a:p>
        </p:txBody>
      </p:sp>
      <p:sp>
        <p:nvSpPr>
          <p:cNvPr id="104451" name="テキスト ボックス 4"/>
          <p:cNvSpPr txBox="1">
            <a:spLocks noChangeArrowheads="1"/>
          </p:cNvSpPr>
          <p:nvPr/>
        </p:nvSpPr>
        <p:spPr bwMode="auto">
          <a:xfrm>
            <a:off x="2144713" y="1557338"/>
            <a:ext cx="3743325" cy="400050"/>
          </a:xfrm>
          <a:prstGeom prst="rect">
            <a:avLst/>
          </a:prstGeom>
          <a:solidFill>
            <a:srgbClr val="CCFFFF"/>
          </a:solidFill>
          <a:ln w="9525">
            <a:solidFill>
              <a:srgbClr val="CCFFFF"/>
            </a:solidFill>
            <a:miter lim="800000"/>
            <a:headEnd/>
            <a:tailEnd/>
          </a:ln>
        </p:spPr>
        <p:txBody>
          <a:bodyPr>
            <a:spAutoFit/>
          </a:bodyPr>
          <a:lstStyle/>
          <a:p>
            <a:r>
              <a:rPr lang="ja-JP" altLang="en-US" sz="2000" b="1">
                <a:latin typeface="ＭＳ Ｐゴシック" charset="-128"/>
              </a:rPr>
              <a:t>ソフトウェアの歴史と保護の背景</a:t>
            </a:r>
          </a:p>
        </p:txBody>
      </p:sp>
      <p:pic>
        <p:nvPicPr>
          <p:cNvPr id="104452" name="Picture 35"/>
          <p:cNvPicPr>
            <a:picLocks noChangeAspect="1" noChangeArrowheads="1"/>
          </p:cNvPicPr>
          <p:nvPr/>
        </p:nvPicPr>
        <p:blipFill>
          <a:blip r:embed="rId3"/>
          <a:srcRect/>
          <a:stretch>
            <a:fillRect/>
          </a:stretch>
        </p:blipFill>
        <p:spPr bwMode="auto">
          <a:xfrm>
            <a:off x="6359525" y="3213100"/>
            <a:ext cx="3297238" cy="3013075"/>
          </a:xfrm>
          <a:prstGeom prst="rect">
            <a:avLst/>
          </a:prstGeom>
          <a:noFill/>
          <a:ln w="9525">
            <a:noFill/>
            <a:miter lim="800000"/>
            <a:headEnd/>
            <a:tailEnd/>
          </a:ln>
        </p:spPr>
      </p:pic>
      <p:sp>
        <p:nvSpPr>
          <p:cNvPr id="26630" name="Rectangle 11"/>
          <p:cNvSpPr>
            <a:spLocks noChangeArrowheads="1"/>
          </p:cNvSpPr>
          <p:nvPr/>
        </p:nvSpPr>
        <p:spPr bwMode="gray">
          <a:xfrm rot="10800000">
            <a:off x="312738" y="1804988"/>
            <a:ext cx="923925" cy="1003300"/>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1970</a:t>
            </a:r>
            <a:r>
              <a:rPr lang="ja-JP" altLang="en-US">
                <a:ea typeface="ＭＳ Ｐゴシック" pitchFamily="50" charset="-128"/>
              </a:rPr>
              <a:t>年代</a:t>
            </a:r>
          </a:p>
        </p:txBody>
      </p:sp>
      <p:sp>
        <p:nvSpPr>
          <p:cNvPr id="26631" name="Rectangle 14"/>
          <p:cNvSpPr>
            <a:spLocks noChangeArrowheads="1"/>
          </p:cNvSpPr>
          <p:nvPr/>
        </p:nvSpPr>
        <p:spPr bwMode="gray">
          <a:xfrm rot="10800000">
            <a:off x="455613" y="5478463"/>
            <a:ext cx="923925" cy="1001712"/>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1990</a:t>
            </a:r>
            <a:r>
              <a:rPr lang="ja-JP" altLang="en-US">
                <a:ea typeface="ＭＳ Ｐゴシック" pitchFamily="50" charset="-128"/>
              </a:rPr>
              <a:t>年代</a:t>
            </a:r>
          </a:p>
        </p:txBody>
      </p:sp>
      <p:sp>
        <p:nvSpPr>
          <p:cNvPr id="26632" name="Rectangle 15"/>
          <p:cNvSpPr>
            <a:spLocks noChangeArrowheads="1"/>
          </p:cNvSpPr>
          <p:nvPr/>
        </p:nvSpPr>
        <p:spPr bwMode="gray">
          <a:xfrm rot="10800000">
            <a:off x="382588" y="3462338"/>
            <a:ext cx="923925" cy="1001712"/>
          </a:xfrm>
          <a:prstGeom prst="rect">
            <a:avLst/>
          </a:prstGeom>
          <a:solidFill>
            <a:srgbClr val="FFFF99"/>
          </a:solidFill>
          <a:ln w="38100">
            <a:solidFill>
              <a:srgbClr val="FFFFFF"/>
            </a:solidFill>
            <a:miter lim="800000"/>
            <a:headEnd/>
            <a:tailEnd/>
          </a:ln>
          <a:effectLst>
            <a:outerShdw blurRad="63500" dist="179829" dir="516950" algn="ctr" rotWithShape="0">
              <a:srgbClr val="000000">
                <a:alpha val="50000"/>
              </a:srgbClr>
            </a:outerShdw>
          </a:effectLst>
        </p:spPr>
        <p:txBody>
          <a:bodyPr rot="10800000" vert="eaVert" wrap="none" anchor="ctr"/>
          <a:lstStyle/>
          <a:p>
            <a:pPr algn="ctr">
              <a:defRPr/>
            </a:pPr>
            <a:r>
              <a:rPr lang="en-US" altLang="ja-JP">
                <a:ea typeface="ＭＳ Ｐゴシック" pitchFamily="50" charset="-128"/>
              </a:rPr>
              <a:t>1980</a:t>
            </a:r>
            <a:r>
              <a:rPr lang="ja-JP" altLang="en-US">
                <a:ea typeface="ＭＳ Ｐゴシック" pitchFamily="50" charset="-128"/>
              </a:rPr>
              <a:t>年代</a:t>
            </a:r>
          </a:p>
        </p:txBody>
      </p:sp>
      <p:sp>
        <p:nvSpPr>
          <p:cNvPr id="104456" name="Line 17"/>
          <p:cNvSpPr>
            <a:spLocks noChangeShapeType="1"/>
          </p:cNvSpPr>
          <p:nvPr/>
        </p:nvSpPr>
        <p:spPr bwMode="auto">
          <a:xfrm flipV="1">
            <a:off x="920750" y="2997200"/>
            <a:ext cx="5616575" cy="0"/>
          </a:xfrm>
          <a:prstGeom prst="line">
            <a:avLst/>
          </a:prstGeom>
          <a:noFill/>
          <a:ln w="9525">
            <a:solidFill>
              <a:schemeClr val="tx1"/>
            </a:solidFill>
            <a:prstDash val="lgDashDot"/>
            <a:round/>
            <a:headEnd/>
            <a:tailEnd/>
          </a:ln>
        </p:spPr>
        <p:txBody>
          <a:bodyPr/>
          <a:lstStyle/>
          <a:p>
            <a:endParaRPr lang="ja-JP" altLang="en-US"/>
          </a:p>
        </p:txBody>
      </p:sp>
      <p:sp>
        <p:nvSpPr>
          <p:cNvPr id="104457" name="Line 18"/>
          <p:cNvSpPr>
            <a:spLocks noChangeShapeType="1"/>
          </p:cNvSpPr>
          <p:nvPr/>
        </p:nvSpPr>
        <p:spPr bwMode="auto">
          <a:xfrm flipV="1">
            <a:off x="849313" y="5157788"/>
            <a:ext cx="5832475" cy="0"/>
          </a:xfrm>
          <a:prstGeom prst="line">
            <a:avLst/>
          </a:prstGeom>
          <a:noFill/>
          <a:ln w="9525">
            <a:solidFill>
              <a:schemeClr val="tx1"/>
            </a:solidFill>
            <a:prstDash val="lgDashDot"/>
            <a:round/>
            <a:headEnd/>
            <a:tailEnd/>
          </a:ln>
        </p:spPr>
        <p:txBody>
          <a:bodyPr/>
          <a:lstStyle/>
          <a:p>
            <a:endParaRPr lang="ja-JP" altLang="en-US"/>
          </a:p>
        </p:txBody>
      </p:sp>
      <p:sp>
        <p:nvSpPr>
          <p:cNvPr id="104458" name="Text Box 20"/>
          <p:cNvSpPr txBox="1">
            <a:spLocks noChangeArrowheads="1"/>
          </p:cNvSpPr>
          <p:nvPr/>
        </p:nvSpPr>
        <p:spPr bwMode="auto">
          <a:xfrm>
            <a:off x="1639888" y="2492375"/>
            <a:ext cx="4392612" cy="366713"/>
          </a:xfrm>
          <a:prstGeom prst="rect">
            <a:avLst/>
          </a:prstGeom>
          <a:noFill/>
          <a:ln w="9525">
            <a:noFill/>
            <a:miter lim="800000"/>
            <a:headEnd/>
            <a:tailEnd/>
          </a:ln>
        </p:spPr>
        <p:txBody>
          <a:bodyPr>
            <a:spAutoFit/>
          </a:bodyPr>
          <a:lstStyle/>
          <a:p>
            <a:pPr>
              <a:spcBef>
                <a:spcPct val="50000"/>
              </a:spcBef>
              <a:buFontTx/>
              <a:buChar char="•"/>
            </a:pPr>
            <a:r>
              <a:rPr lang="ja-JP" altLang="en-US" b="1"/>
              <a:t>　ビデオゲームプログラムコピー訴訟</a:t>
            </a:r>
          </a:p>
        </p:txBody>
      </p:sp>
      <p:sp>
        <p:nvSpPr>
          <p:cNvPr id="104459" name="Text Box 21"/>
          <p:cNvSpPr txBox="1">
            <a:spLocks noChangeArrowheads="1"/>
          </p:cNvSpPr>
          <p:nvPr/>
        </p:nvSpPr>
        <p:spPr bwMode="auto">
          <a:xfrm>
            <a:off x="1639888" y="3213100"/>
            <a:ext cx="4751387" cy="1879600"/>
          </a:xfrm>
          <a:prstGeom prst="rect">
            <a:avLst/>
          </a:prstGeom>
          <a:noFill/>
          <a:ln w="9525">
            <a:noFill/>
            <a:miter lim="800000"/>
            <a:headEnd/>
            <a:tailEnd/>
          </a:ln>
        </p:spPr>
        <p:txBody>
          <a:bodyPr>
            <a:spAutoFit/>
          </a:bodyPr>
          <a:lstStyle/>
          <a:p>
            <a:pPr>
              <a:spcBef>
                <a:spcPct val="50000"/>
              </a:spcBef>
              <a:buFontTx/>
              <a:buChar char="•"/>
            </a:pPr>
            <a:r>
              <a:rPr lang="en-US" altLang="ja-JP" b="1">
                <a:latin typeface="ＭＳ Ｐゴシック" charset="-128"/>
              </a:rPr>
              <a:t>1980</a:t>
            </a:r>
            <a:r>
              <a:rPr lang="ja-JP" altLang="en-US" b="1">
                <a:latin typeface="ＭＳ Ｐゴシック" charset="-128"/>
              </a:rPr>
              <a:t>年　日米科学技術協定締結</a:t>
            </a:r>
          </a:p>
          <a:p>
            <a:pPr>
              <a:spcBef>
                <a:spcPct val="50000"/>
              </a:spcBef>
              <a:buFontTx/>
              <a:buChar char="•"/>
            </a:pPr>
            <a:r>
              <a:rPr lang="en-US" altLang="ja-JP" b="1">
                <a:latin typeface="ＭＳ Ｐゴシック" charset="-128"/>
              </a:rPr>
              <a:t>1982</a:t>
            </a:r>
            <a:r>
              <a:rPr lang="ja-JP" altLang="en-US" b="1">
                <a:latin typeface="ＭＳ Ｐゴシック" charset="-128"/>
              </a:rPr>
              <a:t>年　</a:t>
            </a:r>
            <a:r>
              <a:rPr lang="en-US" altLang="ja-JP" b="1">
                <a:latin typeface="ＭＳ Ｐゴシック" charset="-128"/>
              </a:rPr>
              <a:t>IBM</a:t>
            </a:r>
            <a:r>
              <a:rPr lang="ja-JP" altLang="en-US" b="1">
                <a:latin typeface="ＭＳ Ｐゴシック" charset="-128"/>
              </a:rPr>
              <a:t>産業スパイ事件</a:t>
            </a:r>
          </a:p>
          <a:p>
            <a:pPr>
              <a:spcBef>
                <a:spcPct val="50000"/>
              </a:spcBef>
              <a:buFontTx/>
              <a:buChar char="•"/>
            </a:pPr>
            <a:r>
              <a:rPr lang="en-US" altLang="ja-JP" b="1">
                <a:latin typeface="ＭＳ Ｐゴシック" charset="-128"/>
              </a:rPr>
              <a:t>1983</a:t>
            </a:r>
            <a:r>
              <a:rPr lang="ja-JP" altLang="en-US" b="1">
                <a:latin typeface="ＭＳ Ｐゴシック" charset="-128"/>
              </a:rPr>
              <a:t>年　プログラム権法の検討</a:t>
            </a:r>
          </a:p>
          <a:p>
            <a:pPr>
              <a:spcBef>
                <a:spcPct val="50000"/>
              </a:spcBef>
              <a:buFontTx/>
              <a:buChar char="•"/>
            </a:pPr>
            <a:r>
              <a:rPr lang="en-US" altLang="ja-JP" b="1">
                <a:latin typeface="ＭＳ Ｐゴシック" charset="-128"/>
              </a:rPr>
              <a:t>1986</a:t>
            </a:r>
            <a:r>
              <a:rPr lang="ja-JP" altLang="en-US" b="1">
                <a:latin typeface="ＭＳ Ｐゴシック" charset="-128"/>
              </a:rPr>
              <a:t>年　著作権法改定（著作権によるソフトウェア保護）</a:t>
            </a:r>
          </a:p>
        </p:txBody>
      </p:sp>
      <p:sp>
        <p:nvSpPr>
          <p:cNvPr id="104460" name="Text Box 22"/>
          <p:cNvSpPr txBox="1">
            <a:spLocks noChangeArrowheads="1"/>
          </p:cNvSpPr>
          <p:nvPr/>
        </p:nvSpPr>
        <p:spPr bwMode="auto">
          <a:xfrm>
            <a:off x="1712913" y="5300663"/>
            <a:ext cx="4248150" cy="1328737"/>
          </a:xfrm>
          <a:prstGeom prst="rect">
            <a:avLst/>
          </a:prstGeom>
          <a:noFill/>
          <a:ln w="9525">
            <a:noFill/>
            <a:miter lim="800000"/>
            <a:headEnd/>
            <a:tailEnd/>
          </a:ln>
        </p:spPr>
        <p:txBody>
          <a:bodyPr>
            <a:spAutoFit/>
          </a:bodyPr>
          <a:lstStyle/>
          <a:p>
            <a:pPr>
              <a:spcBef>
                <a:spcPct val="50000"/>
              </a:spcBef>
              <a:buFontTx/>
              <a:buChar char="•"/>
            </a:pPr>
            <a:r>
              <a:rPr lang="en-US" altLang="ja-JP" b="1">
                <a:latin typeface="ＭＳ Ｐゴシック" charset="-128"/>
              </a:rPr>
              <a:t>1990</a:t>
            </a:r>
            <a:r>
              <a:rPr lang="ja-JP" altLang="en-US" b="1">
                <a:latin typeface="ＭＳ Ｐゴシック" charset="-128"/>
              </a:rPr>
              <a:t>年　日米知的所有権協議</a:t>
            </a:r>
          </a:p>
          <a:p>
            <a:pPr>
              <a:spcBef>
                <a:spcPct val="50000"/>
              </a:spcBef>
              <a:buFontTx/>
              <a:buChar char="•"/>
            </a:pPr>
            <a:r>
              <a:rPr lang="en-US" altLang="ja-JP" b="1">
                <a:latin typeface="ＭＳ Ｐゴシック" charset="-128"/>
              </a:rPr>
              <a:t>1997</a:t>
            </a:r>
            <a:r>
              <a:rPr lang="ja-JP" altLang="en-US" b="1">
                <a:latin typeface="ＭＳ Ｐゴシック" charset="-128"/>
              </a:rPr>
              <a:t>年　ソフトウェア関連発明に関する運用指針の改訂（ソフトウェア単体での特許認可）</a:t>
            </a:r>
          </a:p>
        </p:txBody>
      </p:sp>
      <p:sp>
        <p:nvSpPr>
          <p:cNvPr id="104461"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645F883E-435C-4FA9-816B-167726E26154}" type="slidenum">
              <a:rPr lang="en-US" altLang="ja-JP"/>
              <a:pPr>
                <a:defRPr/>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p:cNvSpPr>
          <p:nvPr>
            <p:ph type="ctrTitle"/>
          </p:nvPr>
        </p:nvSpPr>
        <p:spPr/>
        <p:txBody>
          <a:bodyPr anchor="t"/>
          <a:lstStyle/>
          <a:p>
            <a:pPr eaLnBrk="1" hangingPunct="1"/>
            <a:r>
              <a:rPr lang="ja-JP" altLang="en-US" cap="none" smtClean="0">
                <a:latin typeface="ＭＳ Ｐゴシック" charset="-128"/>
                <a:ea typeface="ＭＳ Ｐゴシック" charset="-128"/>
              </a:rPr>
              <a:t>第９時限　</a:t>
            </a:r>
            <a:r>
              <a:rPr lang="en-US" altLang="ja-JP" cap="none" smtClean="0">
                <a:latin typeface="ＭＳ Ｐゴシック" charset="-128"/>
                <a:ea typeface="ＭＳ Ｐゴシック" charset="-128"/>
              </a:rPr>
              <a:t/>
            </a:r>
            <a:br>
              <a:rPr lang="en-US" altLang="ja-JP" cap="none" smtClean="0">
                <a:latin typeface="ＭＳ Ｐゴシック" charset="-128"/>
                <a:ea typeface="ＭＳ Ｐゴシック" charset="-128"/>
              </a:rPr>
            </a:br>
            <a:r>
              <a:rPr lang="ja-JP" altLang="en-US" cap="none" smtClean="0">
                <a:latin typeface="ＭＳ Ｐゴシック" charset="-128"/>
                <a:ea typeface="ＭＳ Ｐゴシック" charset="-128"/>
              </a:rPr>
              <a:t>特定領域分野と知的財産</a:t>
            </a:r>
          </a:p>
        </p:txBody>
      </p:sp>
      <p:sp>
        <p:nvSpPr>
          <p:cNvPr id="66562" name="サブタイトル 1"/>
          <p:cNvSpPr>
            <a:spLocks noGrp="1"/>
          </p:cNvSpPr>
          <p:nvPr>
            <p:ph type="subTitle" idx="1"/>
          </p:nvPr>
        </p:nvSpPr>
        <p:spPr>
          <a:xfrm>
            <a:off x="2559050" y="6049963"/>
            <a:ext cx="7264400" cy="685800"/>
          </a:xfrm>
        </p:spPr>
        <p:txBody>
          <a:bodyPr/>
          <a:lstStyle/>
          <a:p>
            <a:r>
              <a:rPr lang="ja-JP" altLang="en-US" smtClean="0">
                <a:latin typeface="ＭＳ Ｐゴシック" charset="-128"/>
                <a:ea typeface="ＭＳ Ｐゴシック" charset="-128"/>
              </a:rPr>
              <a:t>　</a:t>
            </a:r>
          </a:p>
        </p:txBody>
      </p:sp>
      <p:sp>
        <p:nvSpPr>
          <p:cNvPr id="66563" name="スライド番号プレースホルダー 1"/>
          <p:cNvSpPr>
            <a:spLocks noGrp="1"/>
          </p:cNvSpPr>
          <p:nvPr>
            <p:ph type="sldNum" sz="quarter" idx="12"/>
          </p:nvPr>
        </p:nvSpPr>
        <p:spPr bwMode="auto">
          <a:noFill/>
          <a:ln>
            <a:miter lim="800000"/>
            <a:headEnd/>
            <a:tailEnd/>
          </a:ln>
        </p:spPr>
        <p:txBody>
          <a:bodyPr/>
          <a:lstStyle/>
          <a:p>
            <a:fld id="{6F39136D-4D9C-4A49-A58A-F52AB8935491}"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ソフトウェア関連発明の歴史</a:t>
            </a:r>
          </a:p>
        </p:txBody>
      </p:sp>
      <p:sp>
        <p:nvSpPr>
          <p:cNvPr id="106498" name="コンテンツ プレースホルダー 1"/>
          <p:cNvSpPr>
            <a:spLocks noGrp="1"/>
          </p:cNvSpPr>
          <p:nvPr>
            <p:ph sz="quarter" idx="1"/>
          </p:nvPr>
        </p:nvSpPr>
        <p:spPr>
          <a:xfrm>
            <a:off x="663575" y="1600200"/>
            <a:ext cx="8832850" cy="4495800"/>
          </a:xfrm>
        </p:spPr>
        <p:txBody>
          <a:bodyPr/>
          <a:lstStyle/>
          <a:p>
            <a:endParaRPr lang="ja-JP" altLang="en-US" smtClean="0">
              <a:latin typeface="ＭＳ Ｐゴシック" charset="-128"/>
              <a:ea typeface="ＭＳ Ｐゴシック" charset="-128"/>
            </a:endParaRPr>
          </a:p>
        </p:txBody>
      </p:sp>
      <p:sp>
        <p:nvSpPr>
          <p:cNvPr id="6" name="角丸四角形 5"/>
          <p:cNvSpPr/>
          <p:nvPr/>
        </p:nvSpPr>
        <p:spPr>
          <a:xfrm>
            <a:off x="128588" y="1628775"/>
            <a:ext cx="5688012" cy="431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a:solidFill>
                  <a:schemeClr val="tx1"/>
                </a:solidFill>
                <a:latin typeface="ＭＳ Ｐゴシック" pitchFamily="50" charset="-128"/>
                <a:ea typeface="ＭＳ Ｐゴシック" pitchFamily="50" charset="-128"/>
              </a:rPr>
              <a:t>かつての技術開発、製品開発のメインはハードウェア</a:t>
            </a:r>
          </a:p>
        </p:txBody>
      </p:sp>
      <p:pic>
        <p:nvPicPr>
          <p:cNvPr id="106500" name="Picture 2"/>
          <p:cNvPicPr>
            <a:picLocks noChangeAspect="1" noChangeArrowheads="1"/>
          </p:cNvPicPr>
          <p:nvPr/>
        </p:nvPicPr>
        <p:blipFill>
          <a:blip r:embed="rId3"/>
          <a:srcRect/>
          <a:stretch>
            <a:fillRect/>
          </a:stretch>
        </p:blipFill>
        <p:spPr bwMode="auto">
          <a:xfrm>
            <a:off x="6513513" y="1989138"/>
            <a:ext cx="1008062" cy="1079500"/>
          </a:xfrm>
          <a:prstGeom prst="rect">
            <a:avLst/>
          </a:prstGeom>
          <a:noFill/>
          <a:ln w="9525">
            <a:noFill/>
            <a:miter lim="800000"/>
            <a:headEnd/>
            <a:tailEnd/>
          </a:ln>
        </p:spPr>
      </p:pic>
      <p:pic>
        <p:nvPicPr>
          <p:cNvPr id="106501" name="Picture 4"/>
          <p:cNvPicPr>
            <a:picLocks noChangeAspect="1" noChangeArrowheads="1"/>
          </p:cNvPicPr>
          <p:nvPr/>
        </p:nvPicPr>
        <p:blipFill>
          <a:blip r:embed="rId4"/>
          <a:srcRect/>
          <a:stretch>
            <a:fillRect/>
          </a:stretch>
        </p:blipFill>
        <p:spPr bwMode="auto">
          <a:xfrm>
            <a:off x="7545388" y="2205038"/>
            <a:ext cx="1223962" cy="1079500"/>
          </a:xfrm>
          <a:prstGeom prst="rect">
            <a:avLst/>
          </a:prstGeom>
          <a:noFill/>
          <a:ln w="9525">
            <a:noFill/>
            <a:miter lim="800000"/>
            <a:headEnd/>
            <a:tailEnd/>
          </a:ln>
        </p:spPr>
      </p:pic>
      <p:pic>
        <p:nvPicPr>
          <p:cNvPr id="106502" name="Picture 5" descr="C:\Users\IPrism-N\AppData\Local\Microsoft\Windows\Temporary Internet Files\Low\Content.IE5\AWQ2ARKJ\MC900433852[1].PNG"/>
          <p:cNvPicPr>
            <a:picLocks noChangeAspect="1" noChangeArrowheads="1"/>
          </p:cNvPicPr>
          <p:nvPr/>
        </p:nvPicPr>
        <p:blipFill>
          <a:blip r:embed="rId5"/>
          <a:srcRect/>
          <a:stretch>
            <a:fillRect/>
          </a:stretch>
        </p:blipFill>
        <p:spPr bwMode="auto">
          <a:xfrm>
            <a:off x="8840788" y="2708275"/>
            <a:ext cx="1081087" cy="1081088"/>
          </a:xfrm>
          <a:prstGeom prst="rect">
            <a:avLst/>
          </a:prstGeom>
          <a:noFill/>
          <a:ln w="9525">
            <a:noFill/>
            <a:miter lim="800000"/>
            <a:headEnd/>
            <a:tailEnd/>
          </a:ln>
        </p:spPr>
      </p:pic>
      <p:pic>
        <p:nvPicPr>
          <p:cNvPr id="106503" name="Picture 6"/>
          <p:cNvPicPr>
            <a:picLocks noChangeAspect="1" noChangeArrowheads="1"/>
          </p:cNvPicPr>
          <p:nvPr/>
        </p:nvPicPr>
        <p:blipFill>
          <a:blip r:embed="rId6"/>
          <a:srcRect/>
          <a:stretch>
            <a:fillRect/>
          </a:stretch>
        </p:blipFill>
        <p:spPr bwMode="auto">
          <a:xfrm>
            <a:off x="7977188" y="4840288"/>
            <a:ext cx="1247775" cy="1200150"/>
          </a:xfrm>
          <a:prstGeom prst="rect">
            <a:avLst/>
          </a:prstGeom>
          <a:noFill/>
          <a:ln w="9525">
            <a:noFill/>
            <a:miter lim="800000"/>
            <a:headEnd/>
            <a:tailEnd/>
          </a:ln>
        </p:spPr>
      </p:pic>
      <p:sp>
        <p:nvSpPr>
          <p:cNvPr id="7" name="テキスト ボックス 6"/>
          <p:cNvSpPr txBox="1"/>
          <p:nvPr/>
        </p:nvSpPr>
        <p:spPr>
          <a:xfrm>
            <a:off x="128588" y="2555875"/>
            <a:ext cx="5688012" cy="585788"/>
          </a:xfrm>
          <a:prstGeom prst="rect">
            <a:avLst/>
          </a:prstGeom>
          <a:solidFill>
            <a:schemeClr val="accent1">
              <a:lumMod val="40000"/>
              <a:lumOff val="60000"/>
            </a:schemeClr>
          </a:solidFill>
          <a:ln>
            <a:solidFill>
              <a:schemeClr val="tx1"/>
            </a:solidFill>
          </a:ln>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1600" b="1" dirty="0" smtClean="0">
                <a:latin typeface="ＭＳ Ｐゴシック" pitchFamily="50" charset="-128"/>
                <a:ea typeface="ＭＳ Ｐゴシック" pitchFamily="50" charset="-128"/>
              </a:rPr>
              <a:t>ハードウェアの性能が向上することにより、専用の</a:t>
            </a:r>
            <a:r>
              <a:rPr lang="en-US" altLang="ja-JP" sz="1600" b="1" dirty="0" smtClean="0">
                <a:latin typeface="ＭＳ Ｐゴシック" pitchFamily="50" charset="-128"/>
                <a:ea typeface="ＭＳ Ｐゴシック" pitchFamily="50" charset="-128"/>
              </a:rPr>
              <a:t>LSI</a:t>
            </a:r>
            <a:r>
              <a:rPr lang="ja-JP" altLang="en-US" sz="1600" b="1" dirty="0" smtClean="0">
                <a:latin typeface="ＭＳ Ｐゴシック" pitchFamily="50" charset="-128"/>
                <a:ea typeface="ＭＳ Ｐゴシック" pitchFamily="50" charset="-128"/>
              </a:rPr>
              <a:t>による処理からソフトウェアによる処理へ移行した</a:t>
            </a:r>
          </a:p>
        </p:txBody>
      </p:sp>
      <p:sp>
        <p:nvSpPr>
          <p:cNvPr id="8" name="テキスト ボックス 7"/>
          <p:cNvSpPr txBox="1"/>
          <p:nvPr/>
        </p:nvSpPr>
        <p:spPr>
          <a:xfrm>
            <a:off x="128588" y="3141663"/>
            <a:ext cx="5688012" cy="584200"/>
          </a:xfrm>
          <a:prstGeom prst="rect">
            <a:avLst/>
          </a:prstGeom>
          <a:solidFill>
            <a:schemeClr val="accent2">
              <a:lumMod val="60000"/>
              <a:lumOff val="40000"/>
            </a:schemeClr>
          </a:solidFill>
          <a:ln>
            <a:solidFill>
              <a:schemeClr val="tx1"/>
            </a:solidFill>
          </a:ln>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1600" b="1" dirty="0" smtClean="0">
                <a:latin typeface="ＭＳ Ｐゴシック" pitchFamily="50" charset="-128"/>
                <a:ea typeface="ＭＳ Ｐゴシック" pitchFamily="50" charset="-128"/>
              </a:rPr>
              <a:t>ハードウェアのコストは低減する一方、ソフトウェア開発に莫大な資本、労力がかかるように</a:t>
            </a:r>
          </a:p>
        </p:txBody>
      </p:sp>
      <p:sp>
        <p:nvSpPr>
          <p:cNvPr id="9" name="角丸四角形 8"/>
          <p:cNvSpPr/>
          <p:nvPr/>
        </p:nvSpPr>
        <p:spPr>
          <a:xfrm>
            <a:off x="128588" y="5516563"/>
            <a:ext cx="6408737" cy="7207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a:solidFill>
                  <a:schemeClr val="tx1"/>
                </a:solidFill>
                <a:latin typeface="ＭＳ Ｐゴシック" pitchFamily="50" charset="-128"/>
                <a:ea typeface="ＭＳ Ｐゴシック" pitchFamily="50" charset="-128"/>
              </a:rPr>
              <a:t>ソフトウェアが独自の価値を持つ財産となり、保護の要請が強まる。</a:t>
            </a:r>
          </a:p>
        </p:txBody>
      </p:sp>
      <p:sp>
        <p:nvSpPr>
          <p:cNvPr id="106507" name="テキスト ボックス 9"/>
          <p:cNvSpPr txBox="1">
            <a:spLocks noChangeArrowheads="1"/>
          </p:cNvSpPr>
          <p:nvPr/>
        </p:nvSpPr>
        <p:spPr bwMode="auto">
          <a:xfrm>
            <a:off x="6248400" y="1511300"/>
            <a:ext cx="1273175" cy="430213"/>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電卓</a:t>
            </a:r>
            <a:endParaRPr lang="en-US" altLang="ja-JP" sz="1100" b="1">
              <a:latin typeface="ＭＳ Ｐゴシック" charset="-128"/>
            </a:endParaRPr>
          </a:p>
          <a:p>
            <a:r>
              <a:rPr lang="ja-JP" altLang="en-US" sz="1100" b="1">
                <a:latin typeface="ＭＳ Ｐゴシック" charset="-128"/>
              </a:rPr>
              <a:t>：ハードそのもの</a:t>
            </a:r>
          </a:p>
        </p:txBody>
      </p:sp>
      <p:sp>
        <p:nvSpPr>
          <p:cNvPr id="106508" name="テキスト ボックス 10"/>
          <p:cNvSpPr txBox="1">
            <a:spLocks noChangeArrowheads="1"/>
          </p:cNvSpPr>
          <p:nvPr/>
        </p:nvSpPr>
        <p:spPr bwMode="auto">
          <a:xfrm>
            <a:off x="7521575" y="1511300"/>
            <a:ext cx="2039938" cy="600075"/>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ワープロ</a:t>
            </a:r>
            <a:endParaRPr lang="en-US" altLang="ja-JP" sz="1100" b="1">
              <a:latin typeface="ＭＳ Ｐゴシック" charset="-128"/>
            </a:endParaRPr>
          </a:p>
          <a:p>
            <a:r>
              <a:rPr lang="ja-JP" altLang="en-US" sz="1100" b="1">
                <a:latin typeface="ＭＳ Ｐゴシック" charset="-128"/>
              </a:rPr>
              <a:t>本体：ハード</a:t>
            </a:r>
            <a:endParaRPr lang="en-US" altLang="ja-JP" sz="1100" b="1">
              <a:latin typeface="ＭＳ Ｐゴシック" charset="-128"/>
            </a:endParaRPr>
          </a:p>
          <a:p>
            <a:r>
              <a:rPr lang="ja-JP" altLang="en-US" sz="1100" b="1">
                <a:latin typeface="ＭＳ Ｐゴシック" charset="-128"/>
              </a:rPr>
              <a:t>かな漢字変換プログラム：ソフト</a:t>
            </a:r>
          </a:p>
        </p:txBody>
      </p:sp>
      <p:sp>
        <p:nvSpPr>
          <p:cNvPr id="106509" name="テキスト ボックス 12"/>
          <p:cNvSpPr txBox="1">
            <a:spLocks noChangeArrowheads="1"/>
          </p:cNvSpPr>
          <p:nvPr/>
        </p:nvSpPr>
        <p:spPr bwMode="auto">
          <a:xfrm>
            <a:off x="8266113" y="3716338"/>
            <a:ext cx="1655762" cy="600075"/>
          </a:xfrm>
          <a:prstGeom prst="rect">
            <a:avLst/>
          </a:prstGeom>
          <a:noFill/>
          <a:ln w="9525">
            <a:solidFill>
              <a:schemeClr val="tx1"/>
            </a:solidFill>
            <a:miter lim="800000"/>
            <a:headEnd/>
            <a:tailEnd/>
          </a:ln>
        </p:spPr>
        <p:txBody>
          <a:bodyPr>
            <a:spAutoFit/>
          </a:bodyPr>
          <a:lstStyle/>
          <a:p>
            <a:r>
              <a:rPr lang="ja-JP" altLang="en-US" sz="1100" b="1">
                <a:latin typeface="ＭＳ Ｐゴシック" charset="-128"/>
              </a:rPr>
              <a:t>かな漢字変換プログラム</a:t>
            </a:r>
            <a:endParaRPr lang="en-US" altLang="ja-JP" sz="1100" b="1">
              <a:latin typeface="ＭＳ Ｐゴシック" charset="-128"/>
            </a:endParaRPr>
          </a:p>
          <a:p>
            <a:r>
              <a:rPr lang="ja-JP" altLang="en-US" sz="1100" b="1">
                <a:latin typeface="ＭＳ Ｐゴシック" charset="-128"/>
              </a:rPr>
              <a:t>媒体（フロッピー）：ハード</a:t>
            </a:r>
            <a:endParaRPr lang="en-US" altLang="ja-JP" sz="1100" b="1">
              <a:latin typeface="ＭＳ Ｐゴシック" charset="-128"/>
            </a:endParaRPr>
          </a:p>
          <a:p>
            <a:r>
              <a:rPr lang="ja-JP" altLang="en-US" sz="1100" b="1">
                <a:latin typeface="ＭＳ Ｐゴシック" charset="-128"/>
              </a:rPr>
              <a:t>プログラム：ソフト</a:t>
            </a:r>
          </a:p>
        </p:txBody>
      </p:sp>
      <p:sp>
        <p:nvSpPr>
          <p:cNvPr id="14" name="屈折矢印 13"/>
          <p:cNvSpPr/>
          <p:nvPr/>
        </p:nvSpPr>
        <p:spPr>
          <a:xfrm rot="5400000">
            <a:off x="7086601" y="2825750"/>
            <a:ext cx="215900" cy="701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屈折矢印 19"/>
          <p:cNvSpPr/>
          <p:nvPr/>
        </p:nvSpPr>
        <p:spPr>
          <a:xfrm rot="5400000">
            <a:off x="8382001" y="3041650"/>
            <a:ext cx="215900" cy="701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512" name="テキスト ボックス 14"/>
          <p:cNvSpPr txBox="1">
            <a:spLocks noChangeArrowheads="1"/>
          </p:cNvSpPr>
          <p:nvPr/>
        </p:nvSpPr>
        <p:spPr bwMode="auto">
          <a:xfrm>
            <a:off x="6710363" y="6005513"/>
            <a:ext cx="2717800" cy="430212"/>
          </a:xfrm>
          <a:prstGeom prst="rect">
            <a:avLst/>
          </a:prstGeom>
          <a:noFill/>
          <a:ln w="9525">
            <a:solidFill>
              <a:schemeClr val="tx1"/>
            </a:solidFill>
            <a:miter lim="800000"/>
            <a:headEnd/>
            <a:tailEnd/>
          </a:ln>
        </p:spPr>
        <p:txBody>
          <a:bodyPr>
            <a:spAutoFit/>
          </a:bodyPr>
          <a:lstStyle/>
          <a:p>
            <a:r>
              <a:rPr lang="en-US" altLang="ja-JP" sz="1100" b="1">
                <a:latin typeface="ＭＳ Ｐゴシック" charset="-128"/>
              </a:rPr>
              <a:t>ASP</a:t>
            </a:r>
            <a:r>
              <a:rPr lang="ja-JP" altLang="en-US" sz="1100" b="1">
                <a:latin typeface="ＭＳ Ｐゴシック" charset="-128"/>
              </a:rPr>
              <a:t>プログラム</a:t>
            </a:r>
            <a:endParaRPr lang="en-US" altLang="ja-JP" sz="1100" b="1">
              <a:latin typeface="ＭＳ Ｐゴシック" charset="-128"/>
            </a:endParaRPr>
          </a:p>
          <a:p>
            <a:r>
              <a:rPr lang="ja-JP" altLang="en-US" sz="1100" b="1">
                <a:latin typeface="ＭＳ Ｐゴシック" charset="-128"/>
              </a:rPr>
              <a:t>ネットワーク上のプログラム：ソフトそのもの</a:t>
            </a:r>
          </a:p>
        </p:txBody>
      </p:sp>
      <p:sp>
        <p:nvSpPr>
          <p:cNvPr id="16" name="左中かっこ 15"/>
          <p:cNvSpPr/>
          <p:nvPr/>
        </p:nvSpPr>
        <p:spPr>
          <a:xfrm>
            <a:off x="5816600" y="1511300"/>
            <a:ext cx="431800" cy="2805113"/>
          </a:xfrm>
          <a:prstGeom prst="leftBrace">
            <a:avLst>
              <a:gd name="adj1" fmla="val 62474"/>
              <a:gd name="adj2" fmla="val 5553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左中かっこ 16"/>
          <p:cNvSpPr/>
          <p:nvPr/>
        </p:nvSpPr>
        <p:spPr>
          <a:xfrm>
            <a:off x="6537325" y="4868863"/>
            <a:ext cx="347663" cy="1603375"/>
          </a:xfrm>
          <a:prstGeom prst="leftBrace">
            <a:avLst>
              <a:gd name="adj1" fmla="val 57118"/>
              <a:gd name="adj2" fmla="val 5936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下矢印 17"/>
          <p:cNvSpPr/>
          <p:nvPr/>
        </p:nvSpPr>
        <p:spPr>
          <a:xfrm>
            <a:off x="2144713" y="2111375"/>
            <a:ext cx="720725" cy="417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9" name="下矢印 18"/>
          <p:cNvSpPr/>
          <p:nvPr/>
        </p:nvSpPr>
        <p:spPr>
          <a:xfrm>
            <a:off x="2162175" y="3860800"/>
            <a:ext cx="684213" cy="1579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6517"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C6496924-3227-4A5F-AF4C-140C7816ECEA}" type="slidenum">
              <a:rPr lang="en-US" altLang="ja-JP"/>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ChangeArrowheads="1"/>
          </p:cNvSpPr>
          <p:nvPr/>
        </p:nvSpPr>
        <p:spPr bwMode="auto">
          <a:xfrm>
            <a:off x="1092200" y="5010150"/>
            <a:ext cx="8180388" cy="1754188"/>
          </a:xfrm>
          <a:prstGeom prst="rect">
            <a:avLst/>
          </a:prstGeom>
          <a:solidFill>
            <a:schemeClr val="accent2">
              <a:lumMod val="20000"/>
              <a:lumOff val="80000"/>
            </a:schemeClr>
          </a:solidFill>
          <a:ln w="12700">
            <a:solidFill>
              <a:srgbClr val="000000"/>
            </a:solidFill>
            <a:miter lim="800000"/>
            <a:headEnd/>
            <a:tailEnd/>
          </a:ln>
        </p:spPr>
        <p:txBody>
          <a:bodyPr/>
          <a:lstStyle/>
          <a:p>
            <a:pPr>
              <a:defRPr/>
            </a:pPr>
            <a:endParaRPr lang="ja-JP" altLang="en-US">
              <a:ea typeface="ＭＳ Ｐゴシック" pitchFamily="50" charset="-128"/>
            </a:endParaRPr>
          </a:p>
        </p:txBody>
      </p:sp>
      <p:sp>
        <p:nvSpPr>
          <p:cNvPr id="108546" name="Line 3"/>
          <p:cNvSpPr>
            <a:spLocks noChangeShapeType="1"/>
          </p:cNvSpPr>
          <p:nvPr/>
        </p:nvSpPr>
        <p:spPr bwMode="auto">
          <a:xfrm>
            <a:off x="4722813" y="6027738"/>
            <a:ext cx="508000" cy="200025"/>
          </a:xfrm>
          <a:prstGeom prst="line">
            <a:avLst/>
          </a:prstGeom>
          <a:noFill/>
          <a:ln w="38100">
            <a:solidFill>
              <a:srgbClr val="0000FF"/>
            </a:solidFill>
            <a:round/>
            <a:headEnd/>
            <a:tailEnd type="stealth" w="med" len="med"/>
          </a:ln>
          <a:effectLst>
            <a:prstShdw prst="shdw17" dist="17961" dir="2700000">
              <a:schemeClr val="bg2"/>
            </a:prstShdw>
          </a:effectLst>
        </p:spPr>
        <p:txBody>
          <a:bodyPr wrap="none" lIns="87078" tIns="43539" rIns="87078" bIns="43539" anchor="ctr"/>
          <a:lstStyle/>
          <a:p>
            <a:endParaRPr lang="ja-JP" altLang="en-US"/>
          </a:p>
        </p:txBody>
      </p:sp>
      <p:sp>
        <p:nvSpPr>
          <p:cNvPr id="108547" name="Line 4"/>
          <p:cNvSpPr>
            <a:spLocks noChangeShapeType="1"/>
          </p:cNvSpPr>
          <p:nvPr/>
        </p:nvSpPr>
        <p:spPr bwMode="auto">
          <a:xfrm flipV="1">
            <a:off x="4722813" y="5546725"/>
            <a:ext cx="508000" cy="274638"/>
          </a:xfrm>
          <a:prstGeom prst="line">
            <a:avLst/>
          </a:prstGeom>
          <a:noFill/>
          <a:ln w="38100">
            <a:solidFill>
              <a:srgbClr val="0000FF"/>
            </a:solidFill>
            <a:round/>
            <a:headEnd/>
            <a:tailEnd type="stealth" w="med" len="med"/>
          </a:ln>
          <a:effectLst>
            <a:prstShdw prst="shdw17" dist="17961" dir="2700000">
              <a:schemeClr val="bg2"/>
            </a:prstShdw>
          </a:effectLst>
        </p:spPr>
        <p:txBody>
          <a:bodyPr wrap="none" lIns="87078" tIns="43539" rIns="87078" bIns="43539" anchor="ctr"/>
          <a:lstStyle/>
          <a:p>
            <a:endParaRPr lang="ja-JP" altLang="en-US"/>
          </a:p>
        </p:txBody>
      </p:sp>
      <p:sp>
        <p:nvSpPr>
          <p:cNvPr id="108548" name="Oval 5"/>
          <p:cNvSpPr>
            <a:spLocks noChangeArrowheads="1"/>
          </p:cNvSpPr>
          <p:nvPr/>
        </p:nvSpPr>
        <p:spPr bwMode="auto">
          <a:xfrm>
            <a:off x="3448050" y="5649913"/>
            <a:ext cx="1330325" cy="546100"/>
          </a:xfrm>
          <a:prstGeom prst="ellipse">
            <a:avLst/>
          </a:prstGeom>
          <a:solidFill>
            <a:srgbClr val="FFFFFF"/>
          </a:solidFill>
          <a:ln w="38100">
            <a:solidFill>
              <a:srgbClr val="0000FF"/>
            </a:solidFill>
            <a:round/>
            <a:headEnd/>
            <a:tailEnd/>
          </a:ln>
        </p:spPr>
        <p:txBody>
          <a:bodyPr/>
          <a:lstStyle/>
          <a:p>
            <a:endParaRPr lang="ja-JP" altLang="en-US"/>
          </a:p>
        </p:txBody>
      </p:sp>
      <p:sp>
        <p:nvSpPr>
          <p:cNvPr id="750598" name="Text Box 6"/>
          <p:cNvSpPr txBox="1">
            <a:spLocks noChangeArrowheads="1"/>
          </p:cNvSpPr>
          <p:nvPr/>
        </p:nvSpPr>
        <p:spPr bwMode="auto">
          <a:xfrm>
            <a:off x="120650" y="1763713"/>
            <a:ext cx="9728200" cy="1169987"/>
          </a:xfrm>
          <a:prstGeom prst="rect">
            <a:avLst/>
          </a:prstGeom>
          <a:solidFill>
            <a:schemeClr val="accent1">
              <a:lumMod val="20000"/>
              <a:lumOff val="80000"/>
            </a:schemeClr>
          </a:solidFill>
          <a:ln w="9525">
            <a:solidFill>
              <a:schemeClr val="accent1"/>
            </a:solidFill>
            <a:miter lim="800000"/>
            <a:headEnd/>
            <a:tailEnd/>
          </a:ln>
          <a:effectLst>
            <a:outerShdw dist="35921" dir="2700000" algn="ctr" rotWithShape="0">
              <a:srgbClr val="808080"/>
            </a:outerShdw>
          </a:effectLst>
        </p:spPr>
        <p:txBody>
          <a:bodyPr>
            <a:spAutoFit/>
          </a:bodyPr>
          <a:lstStyle>
            <a:lvl1pPr marL="193675" indent="-193675">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eaLnBrk="0" hangingPunct="0">
              <a:defRPr/>
            </a:pPr>
            <a:r>
              <a:rPr lang="en-US" altLang="ja-JP" sz="1400" dirty="0">
                <a:latin typeface="Times New Roman" pitchFamily="18" charset="0"/>
              </a:rPr>
              <a:t>①</a:t>
            </a:r>
            <a:r>
              <a:rPr lang="ja-JP" altLang="en-US" sz="1400" dirty="0">
                <a:latin typeface="Century" pitchFamily="18" charset="0"/>
              </a:rPr>
              <a:t>特許法上、発明の対象となる「物」について、プログラム等の無体物が含まれ得ることを明確化した上で、プログラム等の定義規定を置く。</a:t>
            </a:r>
          </a:p>
          <a:p>
            <a:pPr eaLnBrk="0" hangingPunct="0">
              <a:defRPr/>
            </a:pPr>
            <a:r>
              <a:rPr lang="ja-JP" altLang="en-US" sz="1400" dirty="0">
                <a:latin typeface="Century" pitchFamily="18" charset="0"/>
              </a:rPr>
              <a:t>	→クレームに「</a:t>
            </a:r>
            <a:r>
              <a:rPr lang="en-US" altLang="ja-JP" sz="1400" dirty="0">
                <a:latin typeface="Century" pitchFamily="18" charset="0"/>
              </a:rPr>
              <a:t>…</a:t>
            </a:r>
            <a:r>
              <a:rPr lang="ja-JP" altLang="en-US" sz="1400" dirty="0">
                <a:latin typeface="Century" pitchFamily="18" charset="0"/>
              </a:rPr>
              <a:t>するプログラム」と書くことが可能。</a:t>
            </a:r>
          </a:p>
          <a:p>
            <a:pPr eaLnBrk="0" hangingPunct="0">
              <a:defRPr/>
            </a:pPr>
            <a:r>
              <a:rPr lang="ja-JP" altLang="en-US" sz="1400" dirty="0">
                <a:latin typeface="Century" pitchFamily="18" charset="0"/>
              </a:rPr>
              <a:t>②有体物の流通を念頭に規定されている発明の実施行為の定義規定につき、プログラム等に関わる発明のネットワーク上における実施行為が含まれることが明確となるよう改める。</a:t>
            </a:r>
          </a:p>
        </p:txBody>
      </p:sp>
      <p:sp>
        <p:nvSpPr>
          <p:cNvPr id="750599" name="Rectangle 7"/>
          <p:cNvSpPr>
            <a:spLocks noChangeArrowheads="1"/>
          </p:cNvSpPr>
          <p:nvPr/>
        </p:nvSpPr>
        <p:spPr bwMode="auto">
          <a:xfrm>
            <a:off x="2241550" y="2933700"/>
            <a:ext cx="5205413" cy="21431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400" b="1" dirty="0">
                <a:solidFill>
                  <a:srgbClr val="000000"/>
                </a:solidFill>
                <a:latin typeface="ＭＳ ゴシック" pitchFamily="49" charset="-128"/>
                <a:ea typeface="ＭＳ ゴシック" pitchFamily="49" charset="-128"/>
              </a:rPr>
              <a:t>ソフトウェア等情報財の特許保護強化とネットワーク取引の促進</a:t>
            </a:r>
            <a:endParaRPr kumimoji="0" lang="ja-JP" altLang="en-US" sz="2000" b="1" dirty="0">
              <a:effectLst>
                <a:outerShdw blurRad="38100" dist="38100" dir="2700000" algn="tl">
                  <a:srgbClr val="C0C0C0"/>
                </a:outerShdw>
              </a:effectLst>
              <a:latin typeface="Times New Roman" pitchFamily="18" charset="0"/>
              <a:ea typeface="ＭＳ Ｐゴシック" pitchFamily="50" charset="-128"/>
            </a:endParaRPr>
          </a:p>
        </p:txBody>
      </p:sp>
      <p:sp>
        <p:nvSpPr>
          <p:cNvPr id="750600" name="Freeform 8"/>
          <p:cNvSpPr>
            <a:spLocks/>
          </p:cNvSpPr>
          <p:nvPr/>
        </p:nvSpPr>
        <p:spPr bwMode="auto">
          <a:xfrm>
            <a:off x="117475" y="5233988"/>
            <a:ext cx="755650" cy="1589087"/>
          </a:xfrm>
          <a:custGeom>
            <a:avLst/>
            <a:gdLst>
              <a:gd name="T0" fmla="*/ 0 w 685"/>
              <a:gd name="T1" fmla="*/ 0 h 2001"/>
              <a:gd name="T2" fmla="*/ 0 w 685"/>
              <a:gd name="T3" fmla="*/ 2001 h 2001"/>
              <a:gd name="T4" fmla="*/ 484 w 685"/>
              <a:gd name="T5" fmla="*/ 2001 h 2001"/>
              <a:gd name="T6" fmla="*/ 484 w 685"/>
              <a:gd name="T7" fmla="*/ 1171 h 2001"/>
              <a:gd name="T8" fmla="*/ 553 w 685"/>
              <a:gd name="T9" fmla="*/ 1171 h 2001"/>
              <a:gd name="T10" fmla="*/ 553 w 685"/>
              <a:gd name="T11" fmla="*/ 1475 h 2001"/>
              <a:gd name="T12" fmla="*/ 685 w 685"/>
              <a:gd name="T13" fmla="*/ 1000 h 2001"/>
              <a:gd name="T14" fmla="*/ 553 w 685"/>
              <a:gd name="T15" fmla="*/ 526 h 2001"/>
              <a:gd name="T16" fmla="*/ 553 w 685"/>
              <a:gd name="T17" fmla="*/ 830 h 2001"/>
              <a:gd name="T18" fmla="*/ 484 w 685"/>
              <a:gd name="T19" fmla="*/ 830 h 2001"/>
              <a:gd name="T20" fmla="*/ 484 w 685"/>
              <a:gd name="T21" fmla="*/ 0 h 2001"/>
              <a:gd name="T22" fmla="*/ 0 w 685"/>
              <a:gd name="T23" fmla="*/ 0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5" h="2001">
                <a:moveTo>
                  <a:pt x="0" y="0"/>
                </a:moveTo>
                <a:lnTo>
                  <a:pt x="0" y="2001"/>
                </a:lnTo>
                <a:lnTo>
                  <a:pt x="484" y="2001"/>
                </a:lnTo>
                <a:lnTo>
                  <a:pt x="484" y="1171"/>
                </a:lnTo>
                <a:lnTo>
                  <a:pt x="553" y="1171"/>
                </a:lnTo>
                <a:lnTo>
                  <a:pt x="553" y="1475"/>
                </a:lnTo>
                <a:lnTo>
                  <a:pt x="685" y="1000"/>
                </a:lnTo>
                <a:lnTo>
                  <a:pt x="553" y="526"/>
                </a:lnTo>
                <a:lnTo>
                  <a:pt x="553" y="830"/>
                </a:lnTo>
                <a:lnTo>
                  <a:pt x="484" y="830"/>
                </a:lnTo>
                <a:lnTo>
                  <a:pt x="484" y="0"/>
                </a:lnTo>
                <a:lnTo>
                  <a:pt x="0" y="0"/>
                </a:lnTo>
                <a:close/>
              </a:path>
            </a:pathLst>
          </a:custGeom>
          <a:solidFill>
            <a:schemeClr val="accent2">
              <a:lumMod val="20000"/>
              <a:lumOff val="80000"/>
            </a:schemeClr>
          </a:solidFill>
          <a:ln w="9525">
            <a:solidFill>
              <a:srgbClr val="000000"/>
            </a:solidFill>
            <a:prstDash val="solid"/>
            <a:round/>
            <a:headEnd/>
            <a:tailEnd/>
          </a:ln>
        </p:spPr>
        <p:txBody>
          <a:bodyPr/>
          <a:lstStyle/>
          <a:p>
            <a:pPr>
              <a:defRPr/>
            </a:pPr>
            <a:endParaRPr lang="ja-JP" altLang="en-US">
              <a:ea typeface="ＭＳ Ｐゴシック" pitchFamily="50" charset="-128"/>
            </a:endParaRPr>
          </a:p>
        </p:txBody>
      </p:sp>
      <p:sp>
        <p:nvSpPr>
          <p:cNvPr id="750601" name="Rectangle 9"/>
          <p:cNvSpPr>
            <a:spLocks noChangeArrowheads="1"/>
          </p:cNvSpPr>
          <p:nvPr/>
        </p:nvSpPr>
        <p:spPr bwMode="auto">
          <a:xfrm rot="5400000">
            <a:off x="-273844" y="5779294"/>
            <a:ext cx="1336675" cy="369888"/>
          </a:xfrm>
          <a:prstGeom prst="rect">
            <a:avLst/>
          </a:prstGeom>
          <a:noFill/>
          <a:ln>
            <a:noFill/>
          </a:ln>
          <a:extLst>
            <a:ext uri="{909E8E84-426E-40DD-AFC4-6F175D3DCCD1}"/>
            <a:ext uri="{91240B29-F687-4F45-9708-019B960494DF}"/>
          </a:extLst>
        </p:spPr>
        <p:txBody>
          <a:bodyPr lIns="0" tIns="0" rIns="0" bIns="0">
            <a:spAutoFit/>
          </a:bodyPr>
          <a:lstStyle/>
          <a:p>
            <a:pPr>
              <a:defRPr/>
            </a:pPr>
            <a:r>
              <a:rPr kumimoji="0" lang="ja-JP" altLang="en-US" sz="1200" b="1" dirty="0">
                <a:solidFill>
                  <a:srgbClr val="000000"/>
                </a:solidFill>
                <a:latin typeface="ＭＳ ゴシック" pitchFamily="49" charset="-128"/>
                <a:ea typeface="ＭＳ ゴシック" pitchFamily="49" charset="-128"/>
              </a:rPr>
              <a:t>２００２年の改正</a:t>
            </a:r>
          </a:p>
          <a:p>
            <a:pPr>
              <a:defRPr/>
            </a:pPr>
            <a:r>
              <a:rPr kumimoji="0" lang="ja-JP" altLang="en-US" sz="1200" b="1" dirty="0">
                <a:solidFill>
                  <a:srgbClr val="000000"/>
                </a:solidFill>
                <a:latin typeface="ＭＳ ゴシック" pitchFamily="49" charset="-128"/>
                <a:ea typeface="ＭＳ ゴシック" pitchFamily="49" charset="-128"/>
              </a:rPr>
              <a:t>で追加</a:t>
            </a:r>
            <a:endParaRPr kumimoji="0" lang="ja-JP" altLang="en-US" sz="2000" b="1" dirty="0">
              <a:effectLst>
                <a:outerShdw blurRad="38100" dist="38100" dir="2700000" algn="tl">
                  <a:srgbClr val="C0C0C0"/>
                </a:outerShdw>
              </a:effectLst>
              <a:latin typeface="Times New Roman" pitchFamily="18" charset="0"/>
              <a:ea typeface="ＭＳ Ｐゴシック" pitchFamily="50" charset="-128"/>
            </a:endParaRPr>
          </a:p>
        </p:txBody>
      </p:sp>
      <p:pic>
        <p:nvPicPr>
          <p:cNvPr id="108553" name="Picture 10"/>
          <p:cNvPicPr>
            <a:picLocks noChangeAspect="1" noChangeArrowheads="1"/>
          </p:cNvPicPr>
          <p:nvPr/>
        </p:nvPicPr>
        <p:blipFill>
          <a:blip r:embed="rId3"/>
          <a:srcRect/>
          <a:stretch>
            <a:fillRect/>
          </a:stretch>
        </p:blipFill>
        <p:spPr bwMode="auto">
          <a:xfrm>
            <a:off x="5230813" y="6027738"/>
            <a:ext cx="814387" cy="538162"/>
          </a:xfrm>
          <a:prstGeom prst="rect">
            <a:avLst/>
          </a:prstGeom>
          <a:noFill/>
          <a:ln w="9525">
            <a:noFill/>
            <a:miter lim="800000"/>
            <a:headEnd/>
            <a:tailEnd/>
          </a:ln>
        </p:spPr>
      </p:pic>
      <p:sp>
        <p:nvSpPr>
          <p:cNvPr id="750603" name="Rectangle 11"/>
          <p:cNvSpPr>
            <a:spLocks noChangeArrowheads="1"/>
          </p:cNvSpPr>
          <p:nvPr/>
        </p:nvSpPr>
        <p:spPr bwMode="auto">
          <a:xfrm>
            <a:off x="2633663" y="6294438"/>
            <a:ext cx="422275"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サーバ</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750604" name="Rectangle 12"/>
          <p:cNvSpPr>
            <a:spLocks noChangeArrowheads="1"/>
          </p:cNvSpPr>
          <p:nvPr/>
        </p:nvSpPr>
        <p:spPr bwMode="auto">
          <a:xfrm>
            <a:off x="3598863" y="6294438"/>
            <a:ext cx="987425"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インターネット</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750605" name="Rectangle 13"/>
          <p:cNvSpPr>
            <a:spLocks noChangeArrowheads="1"/>
          </p:cNvSpPr>
          <p:nvPr/>
        </p:nvSpPr>
        <p:spPr bwMode="auto">
          <a:xfrm>
            <a:off x="3598863" y="5378450"/>
            <a:ext cx="847725" cy="16986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b="1">
                <a:solidFill>
                  <a:srgbClr val="FF0000"/>
                </a:solidFill>
                <a:latin typeface="ＭＳ ゴシック" pitchFamily="49" charset="-128"/>
                <a:ea typeface="ＭＳ ゴシック" pitchFamily="49" charset="-128"/>
              </a:rPr>
              <a:t>ダウンロード</a:t>
            </a:r>
            <a:endParaRPr kumimoji="0" lang="ja-JP" altLang="en-US" sz="2000" b="1">
              <a:solidFill>
                <a:srgbClr val="FF0000"/>
              </a:solidFill>
              <a:effectLst>
                <a:outerShdw blurRad="38100" dist="38100" dir="2700000" algn="tl">
                  <a:srgbClr val="C0C0C0"/>
                </a:outerShdw>
              </a:effectLst>
              <a:latin typeface="Times New Roman" pitchFamily="18" charset="0"/>
              <a:ea typeface="ＭＳ Ｐゴシック" pitchFamily="50" charset="-128"/>
            </a:endParaRPr>
          </a:p>
        </p:txBody>
      </p:sp>
      <p:sp>
        <p:nvSpPr>
          <p:cNvPr id="750606" name="Rectangle 14"/>
          <p:cNvSpPr>
            <a:spLocks noChangeArrowheads="1"/>
          </p:cNvSpPr>
          <p:nvPr/>
        </p:nvSpPr>
        <p:spPr bwMode="auto">
          <a:xfrm>
            <a:off x="1231900" y="4751388"/>
            <a:ext cx="990600" cy="184150"/>
          </a:xfrm>
          <a:prstGeom prst="rect">
            <a:avLst/>
          </a:prstGeom>
          <a:solidFill>
            <a:schemeClr val="bg1"/>
          </a:solidFill>
          <a:ln>
            <a:noFill/>
          </a:ln>
          <a:extLst>
            <a:ext uri="{91240B29-F687-4F45-9708-019B960494DF}"/>
          </a:extLst>
        </p:spPr>
        <p:txBody>
          <a:bodyPr lIns="0" tIns="0" rIns="0" bIns="0">
            <a:spAutoFit/>
          </a:bodyPr>
          <a:lstStyle/>
          <a:p>
            <a:pPr>
              <a:defRPr/>
            </a:pPr>
            <a:r>
              <a:rPr kumimoji="0" lang="ja-JP" altLang="en-US" sz="1200" b="1">
                <a:solidFill>
                  <a:srgbClr val="000000"/>
                </a:solidFill>
                <a:latin typeface="ＭＳ ゴシック" pitchFamily="49" charset="-128"/>
                <a:ea typeface="ＭＳ ゴシック" pitchFamily="49" charset="-128"/>
              </a:rPr>
              <a:t>情報財の供給</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108558" name="Freeform 15"/>
          <p:cNvSpPr>
            <a:spLocks/>
          </p:cNvSpPr>
          <p:nvPr/>
        </p:nvSpPr>
        <p:spPr bwMode="auto">
          <a:xfrm>
            <a:off x="3868738" y="5649913"/>
            <a:ext cx="422275" cy="473075"/>
          </a:xfrm>
          <a:custGeom>
            <a:avLst/>
            <a:gdLst>
              <a:gd name="T0" fmla="*/ 74693456 w 935"/>
              <a:gd name="T1" fmla="*/ 0 h 1020"/>
              <a:gd name="T2" fmla="*/ 0 w 935"/>
              <a:gd name="T3" fmla="*/ 39149744 h 1020"/>
              <a:gd name="T4" fmla="*/ 67162962 w 935"/>
              <a:gd name="T5" fmla="*/ 84968453 h 1020"/>
              <a:gd name="T6" fmla="*/ 44571919 w 935"/>
              <a:gd name="T7" fmla="*/ 98304990 h 1020"/>
              <a:gd name="T8" fmla="*/ 107867552 w 935"/>
              <a:gd name="T9" fmla="*/ 140896601 h 1020"/>
              <a:gd name="T10" fmla="*/ 88329548 w 935"/>
              <a:gd name="T11" fmla="*/ 151222156 h 1020"/>
              <a:gd name="T12" fmla="*/ 190294735 w 935"/>
              <a:gd name="T13" fmla="*/ 219411727 h 1020"/>
              <a:gd name="T14" fmla="*/ 130255375 w 935"/>
              <a:gd name="T15" fmla="*/ 130571510 h 1020"/>
              <a:gd name="T16" fmla="*/ 146130201 w 935"/>
              <a:gd name="T17" fmla="*/ 121751909 h 1020"/>
              <a:gd name="T18" fmla="*/ 97691405 w 935"/>
              <a:gd name="T19" fmla="*/ 69050410 h 1020"/>
              <a:gd name="T20" fmla="*/ 113362545 w 935"/>
              <a:gd name="T21" fmla="*/ 61521563 h 1020"/>
              <a:gd name="T22" fmla="*/ 74693456 w 935"/>
              <a:gd name="T23" fmla="*/ 0 h 10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5"/>
              <a:gd name="T37" fmla="*/ 0 h 1020"/>
              <a:gd name="T38" fmla="*/ 935 w 935"/>
              <a:gd name="T39" fmla="*/ 1020 h 10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5" h="1020">
                <a:moveTo>
                  <a:pt x="367" y="0"/>
                </a:moveTo>
                <a:lnTo>
                  <a:pt x="0" y="182"/>
                </a:lnTo>
                <a:lnTo>
                  <a:pt x="330" y="395"/>
                </a:lnTo>
                <a:lnTo>
                  <a:pt x="219" y="457"/>
                </a:lnTo>
                <a:lnTo>
                  <a:pt x="530" y="655"/>
                </a:lnTo>
                <a:lnTo>
                  <a:pt x="434" y="703"/>
                </a:lnTo>
                <a:lnTo>
                  <a:pt x="935" y="1020"/>
                </a:lnTo>
                <a:lnTo>
                  <a:pt x="640" y="607"/>
                </a:lnTo>
                <a:lnTo>
                  <a:pt x="718" y="566"/>
                </a:lnTo>
                <a:lnTo>
                  <a:pt x="480" y="321"/>
                </a:lnTo>
                <a:lnTo>
                  <a:pt x="557" y="286"/>
                </a:lnTo>
                <a:lnTo>
                  <a:pt x="367" y="0"/>
                </a:lnTo>
                <a:close/>
              </a:path>
            </a:pathLst>
          </a:custGeom>
          <a:solidFill>
            <a:srgbClr val="FFFF00"/>
          </a:solidFill>
          <a:ln w="9525">
            <a:solidFill>
              <a:srgbClr val="000000"/>
            </a:solidFill>
            <a:round/>
            <a:headEnd/>
            <a:tailEnd/>
          </a:ln>
        </p:spPr>
        <p:txBody>
          <a:bodyPr/>
          <a:lstStyle/>
          <a:p>
            <a:endParaRPr lang="ja-JP" altLang="en-US"/>
          </a:p>
        </p:txBody>
      </p:sp>
      <p:sp>
        <p:nvSpPr>
          <p:cNvPr id="108559" name="Rectangle 16"/>
          <p:cNvSpPr>
            <a:spLocks noChangeArrowheads="1"/>
          </p:cNvSpPr>
          <p:nvPr/>
        </p:nvSpPr>
        <p:spPr bwMode="auto">
          <a:xfrm>
            <a:off x="1008063" y="1412875"/>
            <a:ext cx="8420100" cy="457200"/>
          </a:xfrm>
          <a:prstGeom prst="rect">
            <a:avLst/>
          </a:prstGeom>
          <a:noFill/>
          <a:ln w="9525">
            <a:noFill/>
            <a:miter lim="800000"/>
            <a:headEnd/>
            <a:tailEnd/>
          </a:ln>
          <a:effectLst>
            <a:prstShdw prst="shdw17" dist="17961" dir="2700000">
              <a:srgbClr val="7A997A"/>
            </a:prstShdw>
          </a:effectLst>
        </p:spPr>
        <p:txBody>
          <a:bodyPr wrap="none" lIns="87078" tIns="43539" rIns="87078" bIns="43539" anchor="ctr"/>
          <a:lstStyle/>
          <a:p>
            <a:pPr algn="ctr" defTabSz="871538" eaLnBrk="0" hangingPunct="0"/>
            <a:r>
              <a:rPr lang="ja-JP" altLang="en-US" sz="1600" b="1">
                <a:latin typeface="ＭＳ Ｐゴシック" charset="-128"/>
              </a:rPr>
              <a:t>特許法改正（</a:t>
            </a:r>
            <a:r>
              <a:rPr lang="en-US" altLang="ja-JP" sz="1600" b="1">
                <a:latin typeface="ＭＳ Ｐゴシック" charset="-128"/>
              </a:rPr>
              <a:t>2002</a:t>
            </a:r>
            <a:r>
              <a:rPr lang="ja-JP" altLang="en-US" sz="1600" b="1">
                <a:latin typeface="ＭＳ Ｐゴシック" charset="-128"/>
              </a:rPr>
              <a:t>年</a:t>
            </a:r>
            <a:r>
              <a:rPr lang="en-US" altLang="ja-JP" sz="1600" b="1">
                <a:latin typeface="ＭＳ Ｐゴシック" charset="-128"/>
              </a:rPr>
              <a:t>4</a:t>
            </a:r>
            <a:r>
              <a:rPr lang="ja-JP" altLang="en-US" sz="1600" b="1">
                <a:latin typeface="ＭＳ Ｐゴシック" charset="-128"/>
              </a:rPr>
              <a:t>月）（施行は</a:t>
            </a:r>
            <a:r>
              <a:rPr lang="en-US" altLang="ja-JP" sz="1600" b="1">
                <a:latin typeface="ＭＳ Ｐゴシック" charset="-128"/>
              </a:rPr>
              <a:t>2002</a:t>
            </a:r>
            <a:r>
              <a:rPr lang="ja-JP" altLang="en-US" sz="1600" b="1">
                <a:latin typeface="ＭＳ Ｐゴシック" charset="-128"/>
              </a:rPr>
              <a:t>年</a:t>
            </a:r>
            <a:r>
              <a:rPr lang="en-US" altLang="ja-JP" sz="1600" b="1">
                <a:latin typeface="ＭＳ Ｐゴシック" charset="-128"/>
              </a:rPr>
              <a:t>9</a:t>
            </a:r>
            <a:r>
              <a:rPr lang="ja-JP" altLang="en-US" sz="1600" b="1">
                <a:latin typeface="ＭＳ Ｐゴシック" charset="-128"/>
              </a:rPr>
              <a:t>月から）</a:t>
            </a:r>
          </a:p>
        </p:txBody>
      </p:sp>
      <p:pic>
        <p:nvPicPr>
          <p:cNvPr id="108560" name="Picture 17"/>
          <p:cNvPicPr>
            <a:picLocks noChangeAspect="1" noChangeArrowheads="1"/>
          </p:cNvPicPr>
          <p:nvPr/>
        </p:nvPicPr>
        <p:blipFill>
          <a:blip r:embed="rId3"/>
          <a:srcRect/>
          <a:stretch>
            <a:fillRect/>
          </a:stretch>
        </p:blipFill>
        <p:spPr bwMode="auto">
          <a:xfrm>
            <a:off x="5230813" y="5111750"/>
            <a:ext cx="814387" cy="538163"/>
          </a:xfrm>
          <a:prstGeom prst="rect">
            <a:avLst/>
          </a:prstGeom>
          <a:noFill/>
          <a:ln w="9525">
            <a:noFill/>
            <a:miter lim="800000"/>
            <a:headEnd/>
            <a:tailEnd/>
          </a:ln>
        </p:spPr>
      </p:pic>
      <p:pic>
        <p:nvPicPr>
          <p:cNvPr id="108561" name="Picture 18"/>
          <p:cNvPicPr>
            <a:picLocks noChangeAspect="1" noChangeArrowheads="1"/>
          </p:cNvPicPr>
          <p:nvPr/>
        </p:nvPicPr>
        <p:blipFill>
          <a:blip r:embed="rId4"/>
          <a:srcRect/>
          <a:stretch>
            <a:fillRect/>
          </a:stretch>
        </p:blipFill>
        <p:spPr bwMode="auto">
          <a:xfrm>
            <a:off x="6821488" y="5621338"/>
            <a:ext cx="361950" cy="606425"/>
          </a:xfrm>
          <a:prstGeom prst="rect">
            <a:avLst/>
          </a:prstGeom>
          <a:noFill/>
          <a:ln w="9525">
            <a:noFill/>
            <a:miter lim="800000"/>
            <a:headEnd/>
            <a:tailEnd/>
          </a:ln>
        </p:spPr>
      </p:pic>
      <p:pic>
        <p:nvPicPr>
          <p:cNvPr id="108562" name="Picture 19"/>
          <p:cNvPicPr>
            <a:picLocks noChangeAspect="1" noChangeArrowheads="1"/>
          </p:cNvPicPr>
          <p:nvPr/>
        </p:nvPicPr>
        <p:blipFill>
          <a:blip r:embed="rId3"/>
          <a:srcRect/>
          <a:stretch>
            <a:fillRect/>
          </a:stretch>
        </p:blipFill>
        <p:spPr bwMode="auto">
          <a:xfrm>
            <a:off x="8350250" y="5489575"/>
            <a:ext cx="812800" cy="538163"/>
          </a:xfrm>
          <a:prstGeom prst="rect">
            <a:avLst/>
          </a:prstGeom>
          <a:noFill/>
          <a:ln w="9525">
            <a:noFill/>
            <a:miter lim="800000"/>
            <a:headEnd/>
            <a:tailEnd/>
          </a:ln>
        </p:spPr>
      </p:pic>
      <p:sp>
        <p:nvSpPr>
          <p:cNvPr id="108563" name="AutoShape 20"/>
          <p:cNvSpPr>
            <a:spLocks noChangeArrowheads="1"/>
          </p:cNvSpPr>
          <p:nvPr/>
        </p:nvSpPr>
        <p:spPr bwMode="auto">
          <a:xfrm>
            <a:off x="7275513" y="5688013"/>
            <a:ext cx="912812" cy="315912"/>
          </a:xfrm>
          <a:prstGeom prst="curvedRightArrow">
            <a:avLst>
              <a:gd name="adj1" fmla="val 20000"/>
              <a:gd name="adj2" fmla="val 40000"/>
              <a:gd name="adj3" fmla="val 88904"/>
            </a:avLst>
          </a:prstGeom>
          <a:solidFill>
            <a:srgbClr val="0000FF"/>
          </a:solidFill>
          <a:ln w="12700">
            <a:solidFill>
              <a:srgbClr val="0000FF"/>
            </a:solidFill>
            <a:miter lim="800000"/>
            <a:headEnd/>
            <a:tailEnd/>
          </a:ln>
          <a:effectLst>
            <a:prstShdw prst="shdw17" dist="17961" dir="2700000">
              <a:schemeClr val="bg2"/>
            </a:prstShdw>
          </a:effectLst>
        </p:spPr>
        <p:txBody>
          <a:bodyPr wrap="none" lIns="87078" tIns="43539" rIns="87078" bIns="43539" anchor="ctr"/>
          <a:lstStyle/>
          <a:p>
            <a:endParaRPr lang="ja-JP" altLang="en-US"/>
          </a:p>
        </p:txBody>
      </p:sp>
      <p:pic>
        <p:nvPicPr>
          <p:cNvPr id="108564" name="Picture 21"/>
          <p:cNvPicPr>
            <a:picLocks noChangeAspect="1" noChangeArrowheads="1"/>
          </p:cNvPicPr>
          <p:nvPr/>
        </p:nvPicPr>
        <p:blipFill>
          <a:blip r:embed="rId3"/>
          <a:srcRect/>
          <a:stretch>
            <a:fillRect/>
          </a:stretch>
        </p:blipFill>
        <p:spPr bwMode="auto">
          <a:xfrm>
            <a:off x="1341438" y="5724525"/>
            <a:ext cx="812800" cy="538163"/>
          </a:xfrm>
          <a:prstGeom prst="rect">
            <a:avLst/>
          </a:prstGeom>
          <a:noFill/>
          <a:ln w="9525">
            <a:noFill/>
            <a:miter lim="800000"/>
            <a:headEnd/>
            <a:tailEnd/>
          </a:ln>
        </p:spPr>
      </p:pic>
      <p:sp>
        <p:nvSpPr>
          <p:cNvPr id="108565" name="Line 22"/>
          <p:cNvSpPr>
            <a:spLocks noChangeShapeType="1"/>
          </p:cNvSpPr>
          <p:nvPr/>
        </p:nvSpPr>
        <p:spPr bwMode="auto">
          <a:xfrm>
            <a:off x="2154238" y="5983288"/>
            <a:ext cx="554037" cy="0"/>
          </a:xfrm>
          <a:prstGeom prst="line">
            <a:avLst/>
          </a:prstGeom>
          <a:noFill/>
          <a:ln w="38100">
            <a:solidFill>
              <a:srgbClr val="0000FF"/>
            </a:solidFill>
            <a:round/>
            <a:headEnd/>
            <a:tailEnd type="stealth" w="med" len="med"/>
          </a:ln>
          <a:effectLst>
            <a:prstShdw prst="shdw17" dist="17961" dir="2700000">
              <a:schemeClr val="bg2"/>
            </a:prstShdw>
          </a:effectLst>
        </p:spPr>
        <p:txBody>
          <a:bodyPr wrap="none" lIns="87078" tIns="43539" rIns="87078" bIns="43539" anchor="ctr"/>
          <a:lstStyle/>
          <a:p>
            <a:endParaRPr lang="ja-JP" altLang="en-US"/>
          </a:p>
        </p:txBody>
      </p:sp>
      <p:pic>
        <p:nvPicPr>
          <p:cNvPr id="108566" name="Picture 23"/>
          <p:cNvPicPr>
            <a:picLocks noChangeAspect="1" noChangeArrowheads="1"/>
          </p:cNvPicPr>
          <p:nvPr/>
        </p:nvPicPr>
        <p:blipFill>
          <a:blip r:embed="rId4"/>
          <a:srcRect/>
          <a:stretch>
            <a:fillRect/>
          </a:stretch>
        </p:blipFill>
        <p:spPr bwMode="auto">
          <a:xfrm>
            <a:off x="2708275" y="5688013"/>
            <a:ext cx="363538" cy="606425"/>
          </a:xfrm>
          <a:prstGeom prst="rect">
            <a:avLst/>
          </a:prstGeom>
          <a:noFill/>
          <a:ln w="9525">
            <a:noFill/>
            <a:miter lim="800000"/>
            <a:headEnd/>
            <a:tailEnd/>
          </a:ln>
        </p:spPr>
      </p:pic>
      <p:sp>
        <p:nvSpPr>
          <p:cNvPr id="108567" name="Line 24"/>
          <p:cNvSpPr>
            <a:spLocks noChangeShapeType="1"/>
          </p:cNvSpPr>
          <p:nvPr/>
        </p:nvSpPr>
        <p:spPr bwMode="auto">
          <a:xfrm>
            <a:off x="3087688" y="5983288"/>
            <a:ext cx="360362" cy="0"/>
          </a:xfrm>
          <a:prstGeom prst="line">
            <a:avLst/>
          </a:prstGeom>
          <a:noFill/>
          <a:ln w="38100">
            <a:solidFill>
              <a:srgbClr val="0000FF"/>
            </a:solidFill>
            <a:round/>
            <a:headEnd/>
            <a:tailEnd/>
          </a:ln>
          <a:effectLst>
            <a:prstShdw prst="shdw17" dist="17961" dir="2700000">
              <a:schemeClr val="bg2"/>
            </a:prstShdw>
          </a:effectLst>
        </p:spPr>
        <p:txBody>
          <a:bodyPr wrap="none" lIns="87078" tIns="43539" rIns="87078" bIns="43539" anchor="ctr"/>
          <a:lstStyle/>
          <a:p>
            <a:endParaRPr lang="ja-JP" altLang="en-US"/>
          </a:p>
        </p:txBody>
      </p:sp>
      <p:sp>
        <p:nvSpPr>
          <p:cNvPr id="750617" name="Rectangle 25"/>
          <p:cNvSpPr>
            <a:spLocks noChangeArrowheads="1"/>
          </p:cNvSpPr>
          <p:nvPr/>
        </p:nvSpPr>
        <p:spPr bwMode="auto">
          <a:xfrm>
            <a:off x="1981200" y="5481638"/>
            <a:ext cx="846138"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b="1">
                <a:solidFill>
                  <a:srgbClr val="FF0000"/>
                </a:solidFill>
                <a:latin typeface="ＭＳ ゴシック" pitchFamily="49" charset="-128"/>
                <a:ea typeface="ＭＳ ゴシック" pitchFamily="49" charset="-128"/>
              </a:rPr>
              <a:t>アップロード</a:t>
            </a:r>
            <a:endParaRPr kumimoji="0" lang="ja-JP" altLang="en-US" sz="2000" b="1">
              <a:solidFill>
                <a:srgbClr val="FF0000"/>
              </a:solidFill>
              <a:effectLst>
                <a:outerShdw blurRad="38100" dist="38100" dir="2700000" algn="tl">
                  <a:srgbClr val="C0C0C0"/>
                </a:outerShdw>
              </a:effectLst>
              <a:latin typeface="Times New Roman" pitchFamily="18" charset="0"/>
              <a:ea typeface="ＭＳ Ｐゴシック" pitchFamily="50" charset="-128"/>
            </a:endParaRPr>
          </a:p>
        </p:txBody>
      </p:sp>
      <p:sp>
        <p:nvSpPr>
          <p:cNvPr id="750618" name="Rectangle 26"/>
          <p:cNvSpPr>
            <a:spLocks noChangeArrowheads="1"/>
          </p:cNvSpPr>
          <p:nvPr/>
        </p:nvSpPr>
        <p:spPr bwMode="auto">
          <a:xfrm>
            <a:off x="6896100" y="5445125"/>
            <a:ext cx="211138" cy="16986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en-US" altLang="ja-JP" sz="1100" b="1">
                <a:solidFill>
                  <a:srgbClr val="FF0000"/>
                </a:solidFill>
                <a:latin typeface="ＭＳ ゴシック" pitchFamily="49" charset="-128"/>
                <a:ea typeface="ＭＳ ゴシック" pitchFamily="49" charset="-128"/>
              </a:rPr>
              <a:t>ASP</a:t>
            </a:r>
            <a:endParaRPr kumimoji="0" lang="en-US" altLang="ja-JP" sz="2000" b="1">
              <a:solidFill>
                <a:srgbClr val="FF0000"/>
              </a:solidFill>
              <a:effectLst>
                <a:outerShdw blurRad="38100" dist="38100" dir="2700000" algn="tl">
                  <a:srgbClr val="C0C0C0"/>
                </a:outerShdw>
              </a:effectLst>
              <a:latin typeface="Times New Roman" pitchFamily="18" charset="0"/>
              <a:ea typeface="ＭＳ Ｐゴシック" pitchFamily="50" charset="-128"/>
            </a:endParaRPr>
          </a:p>
        </p:txBody>
      </p:sp>
      <p:sp>
        <p:nvSpPr>
          <p:cNvPr id="750619" name="Rectangle 27"/>
          <p:cNvSpPr>
            <a:spLocks noChangeArrowheads="1"/>
          </p:cNvSpPr>
          <p:nvPr/>
        </p:nvSpPr>
        <p:spPr bwMode="auto">
          <a:xfrm>
            <a:off x="6729413" y="6294438"/>
            <a:ext cx="423862"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サーバ</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750620" name="Rectangle 28"/>
          <p:cNvSpPr>
            <a:spLocks noChangeArrowheads="1"/>
          </p:cNvSpPr>
          <p:nvPr/>
        </p:nvSpPr>
        <p:spPr bwMode="auto">
          <a:xfrm>
            <a:off x="7429500" y="5445125"/>
            <a:ext cx="563563" cy="16986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実行指示</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750621" name="Rectangle 29"/>
          <p:cNvSpPr>
            <a:spLocks noChangeArrowheads="1"/>
          </p:cNvSpPr>
          <p:nvPr/>
        </p:nvSpPr>
        <p:spPr bwMode="auto">
          <a:xfrm>
            <a:off x="7429500" y="6094413"/>
            <a:ext cx="563563"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結果受取</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750622" name="Rectangle 30"/>
          <p:cNvSpPr>
            <a:spLocks noChangeArrowheads="1"/>
          </p:cNvSpPr>
          <p:nvPr/>
        </p:nvSpPr>
        <p:spPr bwMode="auto">
          <a:xfrm>
            <a:off x="2520950" y="3392488"/>
            <a:ext cx="5287963" cy="1412875"/>
          </a:xfrm>
          <a:prstGeom prst="rect">
            <a:avLst/>
          </a:prstGeom>
          <a:solidFill>
            <a:schemeClr val="accent2">
              <a:lumMod val="20000"/>
              <a:lumOff val="80000"/>
            </a:schemeClr>
          </a:solidFill>
          <a:ln w="12700">
            <a:solidFill>
              <a:srgbClr val="000000"/>
            </a:solidFill>
            <a:miter lim="800000"/>
            <a:headEnd/>
            <a:tailEnd/>
          </a:ln>
        </p:spPr>
        <p:txBody>
          <a:bodyPr/>
          <a:lstStyle/>
          <a:p>
            <a:pPr>
              <a:defRPr/>
            </a:pPr>
            <a:endParaRPr lang="ja-JP" altLang="en-US">
              <a:ea typeface="ＭＳ Ｐゴシック" pitchFamily="50" charset="-128"/>
            </a:endParaRPr>
          </a:p>
        </p:txBody>
      </p:sp>
      <p:grpSp>
        <p:nvGrpSpPr>
          <p:cNvPr id="108574" name="Group 31"/>
          <p:cNvGrpSpPr>
            <a:grpSpLocks/>
          </p:cNvGrpSpPr>
          <p:nvPr/>
        </p:nvGrpSpPr>
        <p:grpSpPr bwMode="auto">
          <a:xfrm>
            <a:off x="3967163" y="3914775"/>
            <a:ext cx="644525" cy="100013"/>
            <a:chOff x="2336" y="2176"/>
            <a:chExt cx="375" cy="63"/>
          </a:xfrm>
        </p:grpSpPr>
        <p:sp>
          <p:nvSpPr>
            <p:cNvPr id="108599" name="Line 32"/>
            <p:cNvSpPr>
              <a:spLocks noChangeShapeType="1"/>
            </p:cNvSpPr>
            <p:nvPr/>
          </p:nvSpPr>
          <p:spPr bwMode="auto">
            <a:xfrm>
              <a:off x="2336" y="2207"/>
              <a:ext cx="314" cy="1"/>
            </a:xfrm>
            <a:prstGeom prst="line">
              <a:avLst/>
            </a:prstGeom>
            <a:noFill/>
            <a:ln w="9525">
              <a:solidFill>
                <a:srgbClr val="000000"/>
              </a:solidFill>
              <a:round/>
              <a:headEnd/>
              <a:tailEnd/>
            </a:ln>
          </p:spPr>
          <p:txBody>
            <a:bodyPr/>
            <a:lstStyle/>
            <a:p>
              <a:endParaRPr lang="ja-JP" altLang="en-US"/>
            </a:p>
          </p:txBody>
        </p:sp>
        <p:sp>
          <p:nvSpPr>
            <p:cNvPr id="108600" name="Freeform 33"/>
            <p:cNvSpPr>
              <a:spLocks/>
            </p:cNvSpPr>
            <p:nvPr/>
          </p:nvSpPr>
          <p:spPr bwMode="auto">
            <a:xfrm>
              <a:off x="2649" y="2176"/>
              <a:ext cx="62" cy="63"/>
            </a:xfrm>
            <a:custGeom>
              <a:avLst/>
              <a:gdLst>
                <a:gd name="T0" fmla="*/ 0 w 125"/>
                <a:gd name="T1" fmla="*/ 32 h 125"/>
                <a:gd name="T2" fmla="*/ 31 w 125"/>
                <a:gd name="T3" fmla="*/ 16 h 125"/>
                <a:gd name="T4" fmla="*/ 0 w 125"/>
                <a:gd name="T5" fmla="*/ 0 h 125"/>
                <a:gd name="T6" fmla="*/ 0 w 125"/>
                <a:gd name="T7" fmla="*/ 32 h 125"/>
                <a:gd name="T8" fmla="*/ 0 60000 65536"/>
                <a:gd name="T9" fmla="*/ 0 60000 65536"/>
                <a:gd name="T10" fmla="*/ 0 60000 65536"/>
                <a:gd name="T11" fmla="*/ 0 60000 65536"/>
                <a:gd name="T12" fmla="*/ 0 w 125"/>
                <a:gd name="T13" fmla="*/ 0 h 125"/>
                <a:gd name="T14" fmla="*/ 125 w 125"/>
                <a:gd name="T15" fmla="*/ 125 h 125"/>
              </a:gdLst>
              <a:ahLst/>
              <a:cxnLst>
                <a:cxn ang="T8">
                  <a:pos x="T0" y="T1"/>
                </a:cxn>
                <a:cxn ang="T9">
                  <a:pos x="T2" y="T3"/>
                </a:cxn>
                <a:cxn ang="T10">
                  <a:pos x="T4" y="T5"/>
                </a:cxn>
                <a:cxn ang="T11">
                  <a:pos x="T6" y="T7"/>
                </a:cxn>
              </a:cxnLst>
              <a:rect l="T12" t="T13" r="T14" b="T15"/>
              <a:pathLst>
                <a:path w="125" h="125">
                  <a:moveTo>
                    <a:pt x="0" y="125"/>
                  </a:moveTo>
                  <a:lnTo>
                    <a:pt x="125" y="61"/>
                  </a:lnTo>
                  <a:lnTo>
                    <a:pt x="0" y="0"/>
                  </a:lnTo>
                  <a:lnTo>
                    <a:pt x="0" y="125"/>
                  </a:lnTo>
                  <a:close/>
                </a:path>
              </a:pathLst>
            </a:custGeom>
            <a:solidFill>
              <a:srgbClr val="000000"/>
            </a:solidFill>
            <a:ln w="9525">
              <a:noFill/>
              <a:miter lim="800000"/>
              <a:headEnd/>
              <a:tailEnd/>
            </a:ln>
          </p:spPr>
          <p:txBody>
            <a:bodyPr/>
            <a:lstStyle/>
            <a:p>
              <a:endParaRPr lang="ja-JP" altLang="en-US"/>
            </a:p>
          </p:txBody>
        </p:sp>
      </p:grpSp>
      <p:grpSp>
        <p:nvGrpSpPr>
          <p:cNvPr id="108575" name="Group 34"/>
          <p:cNvGrpSpPr>
            <a:grpSpLocks/>
          </p:cNvGrpSpPr>
          <p:nvPr/>
        </p:nvGrpSpPr>
        <p:grpSpPr bwMode="auto">
          <a:xfrm>
            <a:off x="5889625" y="3709988"/>
            <a:ext cx="646113" cy="177800"/>
            <a:chOff x="3454" y="2047"/>
            <a:chExt cx="375" cy="112"/>
          </a:xfrm>
        </p:grpSpPr>
        <p:sp>
          <p:nvSpPr>
            <p:cNvPr id="108597" name="Line 35"/>
            <p:cNvSpPr>
              <a:spLocks noChangeShapeType="1"/>
            </p:cNvSpPr>
            <p:nvPr/>
          </p:nvSpPr>
          <p:spPr bwMode="auto">
            <a:xfrm flipV="1">
              <a:off x="3454" y="2076"/>
              <a:ext cx="317" cy="83"/>
            </a:xfrm>
            <a:prstGeom prst="line">
              <a:avLst/>
            </a:prstGeom>
            <a:noFill/>
            <a:ln w="9525">
              <a:solidFill>
                <a:srgbClr val="000000"/>
              </a:solidFill>
              <a:round/>
              <a:headEnd/>
              <a:tailEnd/>
            </a:ln>
          </p:spPr>
          <p:txBody>
            <a:bodyPr/>
            <a:lstStyle/>
            <a:p>
              <a:endParaRPr lang="ja-JP" altLang="en-US"/>
            </a:p>
          </p:txBody>
        </p:sp>
        <p:sp>
          <p:nvSpPr>
            <p:cNvPr id="108598" name="Freeform 36"/>
            <p:cNvSpPr>
              <a:spLocks/>
            </p:cNvSpPr>
            <p:nvPr/>
          </p:nvSpPr>
          <p:spPr bwMode="auto">
            <a:xfrm>
              <a:off x="3761" y="2047"/>
              <a:ext cx="68" cy="60"/>
            </a:xfrm>
            <a:custGeom>
              <a:avLst/>
              <a:gdLst>
                <a:gd name="T0" fmla="*/ 8 w 137"/>
                <a:gd name="T1" fmla="*/ 30 h 121"/>
                <a:gd name="T2" fmla="*/ 34 w 137"/>
                <a:gd name="T3" fmla="*/ 6 h 121"/>
                <a:gd name="T4" fmla="*/ 0 w 137"/>
                <a:gd name="T5" fmla="*/ 0 h 121"/>
                <a:gd name="T6" fmla="*/ 8 w 137"/>
                <a:gd name="T7" fmla="*/ 30 h 121"/>
                <a:gd name="T8" fmla="*/ 0 60000 65536"/>
                <a:gd name="T9" fmla="*/ 0 60000 65536"/>
                <a:gd name="T10" fmla="*/ 0 60000 65536"/>
                <a:gd name="T11" fmla="*/ 0 60000 65536"/>
                <a:gd name="T12" fmla="*/ 0 w 137"/>
                <a:gd name="T13" fmla="*/ 0 h 121"/>
                <a:gd name="T14" fmla="*/ 137 w 137"/>
                <a:gd name="T15" fmla="*/ 121 h 121"/>
              </a:gdLst>
              <a:ahLst/>
              <a:cxnLst>
                <a:cxn ang="T8">
                  <a:pos x="T0" y="T1"/>
                </a:cxn>
                <a:cxn ang="T9">
                  <a:pos x="T2" y="T3"/>
                </a:cxn>
                <a:cxn ang="T10">
                  <a:pos x="T4" y="T5"/>
                </a:cxn>
                <a:cxn ang="T11">
                  <a:pos x="T6" y="T7"/>
                </a:cxn>
              </a:cxnLst>
              <a:rect l="T12" t="T13" r="T14" b="T15"/>
              <a:pathLst>
                <a:path w="137" h="121">
                  <a:moveTo>
                    <a:pt x="33" y="121"/>
                  </a:moveTo>
                  <a:lnTo>
                    <a:pt x="137" y="27"/>
                  </a:lnTo>
                  <a:lnTo>
                    <a:pt x="0" y="0"/>
                  </a:lnTo>
                  <a:lnTo>
                    <a:pt x="33" y="121"/>
                  </a:lnTo>
                  <a:close/>
                </a:path>
              </a:pathLst>
            </a:custGeom>
            <a:solidFill>
              <a:srgbClr val="000000"/>
            </a:solidFill>
            <a:ln w="9525">
              <a:noFill/>
              <a:miter lim="800000"/>
              <a:headEnd/>
              <a:tailEnd/>
            </a:ln>
          </p:spPr>
          <p:txBody>
            <a:bodyPr/>
            <a:lstStyle/>
            <a:p>
              <a:endParaRPr lang="ja-JP" altLang="en-US"/>
            </a:p>
          </p:txBody>
        </p:sp>
      </p:grpSp>
      <p:grpSp>
        <p:nvGrpSpPr>
          <p:cNvPr id="108576" name="Group 37"/>
          <p:cNvGrpSpPr>
            <a:grpSpLocks/>
          </p:cNvGrpSpPr>
          <p:nvPr/>
        </p:nvGrpSpPr>
        <p:grpSpPr bwMode="auto">
          <a:xfrm>
            <a:off x="5889625" y="4043363"/>
            <a:ext cx="646113" cy="244475"/>
            <a:chOff x="3454" y="2257"/>
            <a:chExt cx="375" cy="154"/>
          </a:xfrm>
        </p:grpSpPr>
        <p:sp>
          <p:nvSpPr>
            <p:cNvPr id="108595" name="Line 38"/>
            <p:cNvSpPr>
              <a:spLocks noChangeShapeType="1"/>
            </p:cNvSpPr>
            <p:nvPr/>
          </p:nvSpPr>
          <p:spPr bwMode="auto">
            <a:xfrm>
              <a:off x="3454" y="2257"/>
              <a:ext cx="320" cy="125"/>
            </a:xfrm>
            <a:prstGeom prst="line">
              <a:avLst/>
            </a:prstGeom>
            <a:noFill/>
            <a:ln w="9525">
              <a:solidFill>
                <a:srgbClr val="000000"/>
              </a:solidFill>
              <a:round/>
              <a:headEnd/>
              <a:tailEnd/>
            </a:ln>
          </p:spPr>
          <p:txBody>
            <a:bodyPr/>
            <a:lstStyle/>
            <a:p>
              <a:endParaRPr lang="ja-JP" altLang="en-US"/>
            </a:p>
          </p:txBody>
        </p:sp>
        <p:sp>
          <p:nvSpPr>
            <p:cNvPr id="108596" name="Freeform 39"/>
            <p:cNvSpPr>
              <a:spLocks/>
            </p:cNvSpPr>
            <p:nvPr/>
          </p:nvSpPr>
          <p:spPr bwMode="auto">
            <a:xfrm>
              <a:off x="3759" y="2353"/>
              <a:ext cx="70" cy="58"/>
            </a:xfrm>
            <a:custGeom>
              <a:avLst/>
              <a:gdLst>
                <a:gd name="T0" fmla="*/ 0 w 140"/>
                <a:gd name="T1" fmla="*/ 29 h 115"/>
                <a:gd name="T2" fmla="*/ 35 w 140"/>
                <a:gd name="T3" fmla="*/ 26 h 115"/>
                <a:gd name="T4" fmla="*/ 12 w 140"/>
                <a:gd name="T5" fmla="*/ 0 h 115"/>
                <a:gd name="T6" fmla="*/ 0 w 140"/>
                <a:gd name="T7" fmla="*/ 29 h 115"/>
                <a:gd name="T8" fmla="*/ 0 60000 65536"/>
                <a:gd name="T9" fmla="*/ 0 60000 65536"/>
                <a:gd name="T10" fmla="*/ 0 60000 65536"/>
                <a:gd name="T11" fmla="*/ 0 60000 65536"/>
                <a:gd name="T12" fmla="*/ 0 w 140"/>
                <a:gd name="T13" fmla="*/ 0 h 115"/>
                <a:gd name="T14" fmla="*/ 140 w 140"/>
                <a:gd name="T15" fmla="*/ 115 h 115"/>
              </a:gdLst>
              <a:ahLst/>
              <a:cxnLst>
                <a:cxn ang="T8">
                  <a:pos x="T0" y="T1"/>
                </a:cxn>
                <a:cxn ang="T9">
                  <a:pos x="T2" y="T3"/>
                </a:cxn>
                <a:cxn ang="T10">
                  <a:pos x="T4" y="T5"/>
                </a:cxn>
                <a:cxn ang="T11">
                  <a:pos x="T6" y="T7"/>
                </a:cxn>
              </a:cxnLst>
              <a:rect l="T12" t="T13" r="T14" b="T15"/>
              <a:pathLst>
                <a:path w="140" h="115">
                  <a:moveTo>
                    <a:pt x="0" y="115"/>
                  </a:moveTo>
                  <a:lnTo>
                    <a:pt x="140" y="104"/>
                  </a:lnTo>
                  <a:lnTo>
                    <a:pt x="48" y="0"/>
                  </a:lnTo>
                  <a:lnTo>
                    <a:pt x="0" y="115"/>
                  </a:lnTo>
                  <a:close/>
                </a:path>
              </a:pathLst>
            </a:custGeom>
            <a:solidFill>
              <a:srgbClr val="000000"/>
            </a:solidFill>
            <a:ln w="9525">
              <a:noFill/>
              <a:miter lim="800000"/>
              <a:headEnd/>
              <a:tailEnd/>
            </a:ln>
          </p:spPr>
          <p:txBody>
            <a:bodyPr/>
            <a:lstStyle/>
            <a:p>
              <a:endParaRPr lang="ja-JP" altLang="en-US"/>
            </a:p>
          </p:txBody>
        </p:sp>
      </p:grpSp>
      <p:sp>
        <p:nvSpPr>
          <p:cNvPr id="108577" name="Rectangle 40"/>
          <p:cNvSpPr>
            <a:spLocks noChangeArrowheads="1"/>
          </p:cNvSpPr>
          <p:nvPr/>
        </p:nvSpPr>
        <p:spPr bwMode="auto">
          <a:xfrm>
            <a:off x="2708275" y="4235450"/>
            <a:ext cx="1031875" cy="234950"/>
          </a:xfrm>
          <a:prstGeom prst="rect">
            <a:avLst/>
          </a:prstGeom>
          <a:solidFill>
            <a:srgbClr val="FFFFFF"/>
          </a:solidFill>
          <a:ln w="9525">
            <a:noFill/>
            <a:miter lim="800000"/>
            <a:headEnd/>
            <a:tailEnd/>
          </a:ln>
        </p:spPr>
        <p:txBody>
          <a:bodyPr/>
          <a:lstStyle/>
          <a:p>
            <a:endParaRPr lang="ja-JP" altLang="en-US"/>
          </a:p>
        </p:txBody>
      </p:sp>
      <p:sp>
        <p:nvSpPr>
          <p:cNvPr id="750633" name="Rectangle 41"/>
          <p:cNvSpPr>
            <a:spLocks noChangeArrowheads="1"/>
          </p:cNvSpPr>
          <p:nvPr/>
        </p:nvSpPr>
        <p:spPr bwMode="auto">
          <a:xfrm>
            <a:off x="2808288" y="4300538"/>
            <a:ext cx="704850"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工場で製造</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sp>
        <p:nvSpPr>
          <p:cNvPr id="108579" name="Rectangle 42"/>
          <p:cNvSpPr>
            <a:spLocks noChangeArrowheads="1"/>
          </p:cNvSpPr>
          <p:nvPr/>
        </p:nvSpPr>
        <p:spPr bwMode="auto">
          <a:xfrm>
            <a:off x="4586288" y="4235450"/>
            <a:ext cx="1192212" cy="242888"/>
          </a:xfrm>
          <a:prstGeom prst="rect">
            <a:avLst/>
          </a:prstGeom>
          <a:solidFill>
            <a:srgbClr val="FFFFFF"/>
          </a:solidFill>
          <a:ln w="9525">
            <a:noFill/>
            <a:miter lim="800000"/>
            <a:headEnd/>
            <a:tailEnd/>
          </a:ln>
        </p:spPr>
        <p:txBody>
          <a:bodyPr/>
          <a:lstStyle/>
          <a:p>
            <a:endParaRPr lang="ja-JP" altLang="en-US"/>
          </a:p>
        </p:txBody>
      </p:sp>
      <p:sp>
        <p:nvSpPr>
          <p:cNvPr id="750635" name="Rectangle 43"/>
          <p:cNvSpPr>
            <a:spLocks noChangeArrowheads="1"/>
          </p:cNvSpPr>
          <p:nvPr/>
        </p:nvSpPr>
        <p:spPr bwMode="auto">
          <a:xfrm>
            <a:off x="4953000" y="4300538"/>
            <a:ext cx="423863" cy="169862"/>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運　搬</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pic>
        <p:nvPicPr>
          <p:cNvPr id="108581" name="Picture 44"/>
          <p:cNvPicPr>
            <a:picLocks noChangeAspect="1" noChangeArrowheads="1"/>
          </p:cNvPicPr>
          <p:nvPr/>
        </p:nvPicPr>
        <p:blipFill>
          <a:blip r:embed="rId5"/>
          <a:srcRect/>
          <a:stretch>
            <a:fillRect/>
          </a:stretch>
        </p:blipFill>
        <p:spPr bwMode="auto">
          <a:xfrm>
            <a:off x="4762500" y="3717925"/>
            <a:ext cx="912813" cy="419100"/>
          </a:xfrm>
          <a:prstGeom prst="rect">
            <a:avLst/>
          </a:prstGeom>
          <a:noFill/>
          <a:ln w="9525">
            <a:noFill/>
            <a:miter lim="800000"/>
            <a:headEnd/>
            <a:tailEnd/>
          </a:ln>
        </p:spPr>
      </p:pic>
      <p:sp>
        <p:nvSpPr>
          <p:cNvPr id="108582" name="Rectangle 45"/>
          <p:cNvSpPr>
            <a:spLocks noChangeArrowheads="1"/>
          </p:cNvSpPr>
          <p:nvPr/>
        </p:nvSpPr>
        <p:spPr bwMode="auto">
          <a:xfrm>
            <a:off x="6535738" y="3808413"/>
            <a:ext cx="1031875" cy="427037"/>
          </a:xfrm>
          <a:prstGeom prst="rect">
            <a:avLst/>
          </a:prstGeom>
          <a:solidFill>
            <a:srgbClr val="FFFFFF"/>
          </a:solidFill>
          <a:ln w="9525">
            <a:noFill/>
            <a:miter lim="800000"/>
            <a:headEnd/>
            <a:tailEnd/>
          </a:ln>
        </p:spPr>
        <p:txBody>
          <a:bodyPr/>
          <a:lstStyle/>
          <a:p>
            <a:endParaRPr lang="ja-JP" altLang="en-US"/>
          </a:p>
        </p:txBody>
      </p:sp>
      <p:sp>
        <p:nvSpPr>
          <p:cNvPr id="750638" name="Rectangle 46"/>
          <p:cNvSpPr>
            <a:spLocks noChangeArrowheads="1"/>
          </p:cNvSpPr>
          <p:nvPr/>
        </p:nvSpPr>
        <p:spPr bwMode="auto">
          <a:xfrm>
            <a:off x="6821488" y="3873500"/>
            <a:ext cx="422275" cy="16986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販　売</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pic>
        <p:nvPicPr>
          <p:cNvPr id="108584" name="Picture 47"/>
          <p:cNvPicPr>
            <a:picLocks noChangeAspect="1" noChangeArrowheads="1"/>
          </p:cNvPicPr>
          <p:nvPr/>
        </p:nvPicPr>
        <p:blipFill>
          <a:blip r:embed="rId6"/>
          <a:srcRect/>
          <a:stretch>
            <a:fillRect/>
          </a:stretch>
        </p:blipFill>
        <p:spPr bwMode="auto">
          <a:xfrm>
            <a:off x="6664325" y="3417888"/>
            <a:ext cx="968375" cy="444500"/>
          </a:xfrm>
          <a:prstGeom prst="rect">
            <a:avLst/>
          </a:prstGeom>
          <a:noFill/>
          <a:ln w="9525">
            <a:noFill/>
            <a:miter lim="800000"/>
            <a:headEnd/>
            <a:tailEnd/>
          </a:ln>
        </p:spPr>
      </p:pic>
      <p:sp>
        <p:nvSpPr>
          <p:cNvPr id="108585" name="Rectangle 48"/>
          <p:cNvSpPr>
            <a:spLocks noChangeArrowheads="1"/>
          </p:cNvSpPr>
          <p:nvPr/>
        </p:nvSpPr>
        <p:spPr bwMode="auto">
          <a:xfrm>
            <a:off x="6535738" y="4513263"/>
            <a:ext cx="1031875" cy="234950"/>
          </a:xfrm>
          <a:prstGeom prst="rect">
            <a:avLst/>
          </a:prstGeom>
          <a:solidFill>
            <a:srgbClr val="FFFFFF"/>
          </a:solidFill>
          <a:ln w="9525">
            <a:noFill/>
            <a:miter lim="800000"/>
            <a:headEnd/>
            <a:tailEnd/>
          </a:ln>
        </p:spPr>
        <p:txBody>
          <a:bodyPr/>
          <a:lstStyle/>
          <a:p>
            <a:endParaRPr lang="ja-JP" altLang="en-US"/>
          </a:p>
        </p:txBody>
      </p:sp>
      <p:sp>
        <p:nvSpPr>
          <p:cNvPr id="750641" name="Rectangle 49"/>
          <p:cNvSpPr>
            <a:spLocks noChangeArrowheads="1"/>
          </p:cNvSpPr>
          <p:nvPr/>
        </p:nvSpPr>
        <p:spPr bwMode="auto">
          <a:xfrm>
            <a:off x="6821488" y="4578350"/>
            <a:ext cx="422275" cy="169863"/>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100">
                <a:solidFill>
                  <a:srgbClr val="000000"/>
                </a:solidFill>
                <a:latin typeface="ＭＳ ゴシック" pitchFamily="49" charset="-128"/>
                <a:ea typeface="ＭＳ ゴシック" pitchFamily="49" charset="-128"/>
              </a:rPr>
              <a:t>リース</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pic>
        <p:nvPicPr>
          <p:cNvPr id="108587" name="Picture 50"/>
          <p:cNvPicPr>
            <a:picLocks noChangeAspect="1" noChangeArrowheads="1"/>
          </p:cNvPicPr>
          <p:nvPr/>
        </p:nvPicPr>
        <p:blipFill>
          <a:blip r:embed="rId7"/>
          <a:srcRect/>
          <a:stretch>
            <a:fillRect/>
          </a:stretch>
        </p:blipFill>
        <p:spPr bwMode="auto">
          <a:xfrm>
            <a:off x="6664325" y="4122738"/>
            <a:ext cx="977900" cy="442912"/>
          </a:xfrm>
          <a:prstGeom prst="rect">
            <a:avLst/>
          </a:prstGeom>
          <a:noFill/>
          <a:ln w="9525">
            <a:noFill/>
            <a:miter lim="800000"/>
            <a:headEnd/>
            <a:tailEnd/>
          </a:ln>
        </p:spPr>
      </p:pic>
      <p:sp>
        <p:nvSpPr>
          <p:cNvPr id="750643" name="Rectangle 51"/>
          <p:cNvSpPr>
            <a:spLocks noChangeArrowheads="1"/>
          </p:cNvSpPr>
          <p:nvPr/>
        </p:nvSpPr>
        <p:spPr bwMode="auto">
          <a:xfrm>
            <a:off x="2574925" y="3155950"/>
            <a:ext cx="922338" cy="184150"/>
          </a:xfrm>
          <a:prstGeom prst="rect">
            <a:avLst/>
          </a:prstGeom>
          <a:noFill/>
          <a:ln>
            <a:noFill/>
          </a:ln>
          <a:extLst>
            <a:ext uri="{909E8E84-426E-40DD-AFC4-6F175D3DCCD1}"/>
            <a:ext uri="{91240B29-F687-4F45-9708-019B960494DF}"/>
          </a:extLst>
        </p:spPr>
        <p:txBody>
          <a:bodyPr wrap="none" lIns="0" tIns="0" rIns="0" bIns="0">
            <a:spAutoFit/>
          </a:bodyPr>
          <a:lstStyle/>
          <a:p>
            <a:pPr>
              <a:defRPr/>
            </a:pPr>
            <a:r>
              <a:rPr kumimoji="0" lang="ja-JP" altLang="en-US" sz="1200" b="1">
                <a:solidFill>
                  <a:srgbClr val="000000"/>
                </a:solidFill>
                <a:latin typeface="ＭＳ ゴシック" pitchFamily="49" charset="-128"/>
                <a:ea typeface="ＭＳ ゴシック" pitchFamily="49" charset="-128"/>
              </a:rPr>
              <a:t>有体物の供給</a:t>
            </a:r>
            <a:endParaRPr kumimoji="0" lang="ja-JP" altLang="en-US" sz="2000" b="1">
              <a:effectLst>
                <a:outerShdw blurRad="38100" dist="38100" dir="2700000" algn="tl">
                  <a:srgbClr val="C0C0C0"/>
                </a:outerShdw>
              </a:effectLst>
              <a:latin typeface="Times New Roman" pitchFamily="18" charset="0"/>
              <a:ea typeface="ＭＳ Ｐゴシック" pitchFamily="50" charset="-128"/>
            </a:endParaRPr>
          </a:p>
        </p:txBody>
      </p:sp>
      <p:pic>
        <p:nvPicPr>
          <p:cNvPr id="108589" name="Picture 52"/>
          <p:cNvPicPr>
            <a:picLocks noChangeAspect="1" noChangeArrowheads="1"/>
          </p:cNvPicPr>
          <p:nvPr/>
        </p:nvPicPr>
        <p:blipFill>
          <a:blip r:embed="rId8"/>
          <a:srcRect/>
          <a:stretch>
            <a:fillRect/>
          </a:stretch>
        </p:blipFill>
        <p:spPr bwMode="auto">
          <a:xfrm>
            <a:off x="2708275" y="3686175"/>
            <a:ext cx="1160463" cy="530225"/>
          </a:xfrm>
          <a:prstGeom prst="rect">
            <a:avLst/>
          </a:prstGeom>
          <a:noFill/>
          <a:ln w="9525">
            <a:noFill/>
            <a:miter lim="800000"/>
            <a:headEnd/>
            <a:tailEnd/>
          </a:ln>
        </p:spPr>
      </p:pic>
      <p:sp>
        <p:nvSpPr>
          <p:cNvPr id="750645" name="Rectangle 53"/>
          <p:cNvSpPr>
            <a:spLocks noChangeArrowheads="1"/>
          </p:cNvSpPr>
          <p:nvPr/>
        </p:nvSpPr>
        <p:spPr bwMode="auto">
          <a:xfrm>
            <a:off x="1341438" y="5111750"/>
            <a:ext cx="1539875" cy="184150"/>
          </a:xfrm>
          <a:prstGeom prst="rect">
            <a:avLst/>
          </a:prstGeom>
          <a:solidFill>
            <a:schemeClr val="bg1"/>
          </a:solidFill>
          <a:ln>
            <a:noFill/>
          </a:ln>
          <a:extLst>
            <a:ext uri="{91240B29-F687-4F45-9708-019B960494DF}"/>
          </a:extLst>
        </p:spPr>
        <p:txBody>
          <a:bodyPr lIns="0" tIns="0" rIns="0" bIns="0">
            <a:spAutoFit/>
          </a:bodyPr>
          <a:lstStyle/>
          <a:p>
            <a:pPr>
              <a:defRPr/>
            </a:pPr>
            <a:r>
              <a:rPr kumimoji="0" lang="en-US" altLang="ja-JP" sz="1200" b="1">
                <a:solidFill>
                  <a:srgbClr val="FF0000"/>
                </a:solidFill>
                <a:latin typeface="ＭＳ ゴシック" pitchFamily="49" charset="-128"/>
                <a:ea typeface="ＭＳ ゴシック" pitchFamily="49" charset="-128"/>
              </a:rPr>
              <a:t>【</a:t>
            </a:r>
            <a:r>
              <a:rPr kumimoji="0" lang="ja-JP" altLang="en-US" sz="1200" b="1">
                <a:solidFill>
                  <a:srgbClr val="FF0000"/>
                </a:solidFill>
                <a:latin typeface="ＭＳ ゴシック" pitchFamily="49" charset="-128"/>
                <a:ea typeface="ＭＳ ゴシック" pitchFamily="49" charset="-128"/>
              </a:rPr>
              <a:t>プログラムの送信</a:t>
            </a:r>
            <a:r>
              <a:rPr kumimoji="0" lang="en-US" altLang="ja-JP" sz="1200" b="1">
                <a:solidFill>
                  <a:srgbClr val="FF0000"/>
                </a:solidFill>
                <a:latin typeface="ＭＳ ゴシック" pitchFamily="49" charset="-128"/>
                <a:ea typeface="ＭＳ ゴシック" pitchFamily="49" charset="-128"/>
              </a:rPr>
              <a:t>】</a:t>
            </a:r>
            <a:endParaRPr kumimoji="0" lang="en-US" altLang="ja-JP" sz="2000" b="1">
              <a:solidFill>
                <a:srgbClr val="FF0000"/>
              </a:solidFill>
              <a:effectLst>
                <a:outerShdw blurRad="38100" dist="38100" dir="2700000" algn="tl">
                  <a:srgbClr val="C0C0C0"/>
                </a:outerShdw>
              </a:effectLst>
              <a:latin typeface="Times New Roman" pitchFamily="18" charset="0"/>
              <a:ea typeface="ＭＳ Ｐゴシック" pitchFamily="50" charset="-128"/>
            </a:endParaRPr>
          </a:p>
        </p:txBody>
      </p:sp>
      <p:sp>
        <p:nvSpPr>
          <p:cNvPr id="108591" name="Rectangle 54"/>
          <p:cNvSpPr>
            <a:spLocks noChangeArrowheads="1"/>
          </p:cNvSpPr>
          <p:nvPr/>
        </p:nvSpPr>
        <p:spPr bwMode="auto">
          <a:xfrm>
            <a:off x="6513513" y="5084763"/>
            <a:ext cx="2317750" cy="369887"/>
          </a:xfrm>
          <a:prstGeom prst="rect">
            <a:avLst/>
          </a:prstGeom>
          <a:solidFill>
            <a:schemeClr val="bg1"/>
          </a:solidFill>
          <a:ln w="9525">
            <a:noFill/>
            <a:miter lim="800000"/>
            <a:headEnd/>
            <a:tailEnd/>
          </a:ln>
        </p:spPr>
        <p:txBody>
          <a:bodyPr lIns="0" tIns="0" rIns="0" bIns="0">
            <a:spAutoFit/>
          </a:bodyPr>
          <a:lstStyle/>
          <a:p>
            <a:r>
              <a:rPr kumimoji="0" lang="en-US" altLang="ja-JP" sz="1200" b="1">
                <a:solidFill>
                  <a:srgbClr val="FF0000"/>
                </a:solidFill>
                <a:latin typeface="ＭＳ ゴシック" pitchFamily="49" charset="-128"/>
                <a:ea typeface="ＭＳ ゴシック" pitchFamily="49" charset="-128"/>
              </a:rPr>
              <a:t>【ASP</a:t>
            </a:r>
            <a:r>
              <a:rPr kumimoji="0" lang="ja-JP" altLang="en-US" sz="1200" b="1">
                <a:solidFill>
                  <a:srgbClr val="FF0000"/>
                </a:solidFill>
                <a:latin typeface="ＭＳ ゴシック" pitchFamily="49" charset="-128"/>
                <a:ea typeface="ＭＳ ゴシック" pitchFamily="49" charset="-128"/>
              </a:rPr>
              <a:t>（</a:t>
            </a:r>
            <a:r>
              <a:rPr kumimoji="0" lang="en-US" altLang="ja-JP" sz="1200" b="1"/>
              <a:t>Application Service Provider</a:t>
            </a:r>
            <a:r>
              <a:rPr kumimoji="0" lang="ja-JP" altLang="en-US" sz="1200" b="1"/>
              <a:t>）</a:t>
            </a:r>
            <a:r>
              <a:rPr kumimoji="0" lang="ja-JP" altLang="en-US" sz="1200" b="1">
                <a:solidFill>
                  <a:srgbClr val="FF0000"/>
                </a:solidFill>
                <a:latin typeface="ＭＳ ゴシック" pitchFamily="49" charset="-128"/>
                <a:ea typeface="ＭＳ ゴシック" pitchFamily="49" charset="-128"/>
              </a:rPr>
              <a:t>型サービス</a:t>
            </a:r>
            <a:r>
              <a:rPr kumimoji="0" lang="en-US" altLang="ja-JP" sz="1200" b="1">
                <a:solidFill>
                  <a:srgbClr val="FF0000"/>
                </a:solidFill>
                <a:latin typeface="ＭＳ ゴシック" pitchFamily="49" charset="-128"/>
                <a:ea typeface="ＭＳ ゴシック" pitchFamily="49" charset="-128"/>
              </a:rPr>
              <a:t>】</a:t>
            </a:r>
          </a:p>
        </p:txBody>
      </p:sp>
      <p:sp>
        <p:nvSpPr>
          <p:cNvPr id="108592" name="Rectangle 55"/>
          <p:cNvSpPr>
            <a:spLocks noChangeArrowheads="1"/>
          </p:cNvSpPr>
          <p:nvPr/>
        </p:nvSpPr>
        <p:spPr bwMode="auto">
          <a:xfrm>
            <a:off x="661988" y="719138"/>
            <a:ext cx="8420100" cy="503237"/>
          </a:xfrm>
          <a:prstGeom prst="rect">
            <a:avLst/>
          </a:prstGeom>
          <a:noFill/>
          <a:ln w="9525">
            <a:noFill/>
            <a:miter lim="800000"/>
            <a:headEnd/>
            <a:tailEnd/>
          </a:ln>
        </p:spPr>
        <p:txBody>
          <a:bodyPr anchor="ctr"/>
          <a:lstStyle/>
          <a:p>
            <a:pPr algn="ctr"/>
            <a:r>
              <a:rPr lang="ja-JP" altLang="en-US" sz="3600"/>
              <a:t>ソフトウェア関連発明の保護の背景</a:t>
            </a:r>
          </a:p>
        </p:txBody>
      </p:sp>
      <p:sp>
        <p:nvSpPr>
          <p:cNvPr id="108593"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6D5E98E9-7A08-415E-A1E7-E04868FE784B}" type="slidenum">
              <a:rPr lang="en-US" altLang="ja-JP"/>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1" name="Rectangle 2"/>
          <p:cNvSpPr>
            <a:spLocks noChangeArrowheads="1"/>
          </p:cNvSpPr>
          <p:nvPr/>
        </p:nvSpPr>
        <p:spPr bwMode="auto">
          <a:xfrm>
            <a:off x="1446213" y="2636838"/>
            <a:ext cx="3054350" cy="660400"/>
          </a:xfrm>
          <a:prstGeom prst="rect">
            <a:avLst/>
          </a:prstGeom>
          <a:solidFill>
            <a:srgbClr val="99CCFF"/>
          </a:solidFill>
          <a:ln w="25400">
            <a:solidFill>
              <a:schemeClr val="tx1"/>
            </a:solidFill>
            <a:miter lim="800000"/>
            <a:headEnd/>
            <a:tailEnd/>
          </a:ln>
        </p:spPr>
        <p:txBody>
          <a:bodyPr wrap="none" anchor="ctr"/>
          <a:lstStyle/>
          <a:p>
            <a:pPr algn="ctr" eaLnBrk="0" hangingPunct="0"/>
            <a:r>
              <a:rPr lang="ja-JP" altLang="en-US" sz="3200">
                <a:solidFill>
                  <a:srgbClr val="000000"/>
                </a:solidFill>
                <a:latin typeface="Times New Roman" pitchFamily="18" charset="0"/>
              </a:rPr>
              <a:t>装置特許</a:t>
            </a:r>
            <a:endParaRPr lang="ja-JP" altLang="en-US" sz="2400">
              <a:solidFill>
                <a:srgbClr val="000000"/>
              </a:solidFill>
              <a:latin typeface="Times New Roman" pitchFamily="18" charset="0"/>
            </a:endParaRPr>
          </a:p>
        </p:txBody>
      </p:sp>
      <p:sp>
        <p:nvSpPr>
          <p:cNvPr id="21602" name="Rectangle 3"/>
          <p:cNvSpPr>
            <a:spLocks noChangeArrowheads="1"/>
          </p:cNvSpPr>
          <p:nvPr/>
        </p:nvSpPr>
        <p:spPr bwMode="auto">
          <a:xfrm>
            <a:off x="1463675" y="3403600"/>
            <a:ext cx="3054350" cy="606425"/>
          </a:xfrm>
          <a:prstGeom prst="rect">
            <a:avLst/>
          </a:prstGeom>
          <a:solidFill>
            <a:srgbClr val="99CCFF"/>
          </a:solidFill>
          <a:ln w="25400">
            <a:solidFill>
              <a:schemeClr val="tx1"/>
            </a:solidFill>
            <a:miter lim="800000"/>
            <a:headEnd/>
            <a:tailEnd/>
          </a:ln>
        </p:spPr>
        <p:txBody>
          <a:bodyPr wrap="none" anchor="ctr"/>
          <a:lstStyle/>
          <a:p>
            <a:pPr algn="ctr" eaLnBrk="0" hangingPunct="0"/>
            <a:r>
              <a:rPr lang="ja-JP" altLang="en-US" sz="3200">
                <a:solidFill>
                  <a:srgbClr val="000000"/>
                </a:solidFill>
                <a:latin typeface="Times New Roman" pitchFamily="18" charset="0"/>
              </a:rPr>
              <a:t>方法特許</a:t>
            </a:r>
            <a:endParaRPr lang="ja-JP" altLang="en-US" sz="3600">
              <a:solidFill>
                <a:srgbClr val="000000"/>
              </a:solidFill>
              <a:latin typeface="Times New Roman" pitchFamily="18" charset="0"/>
            </a:endParaRPr>
          </a:p>
        </p:txBody>
      </p:sp>
      <p:sp>
        <p:nvSpPr>
          <p:cNvPr id="686084" name="Rectangle 4"/>
          <p:cNvSpPr>
            <a:spLocks noChangeArrowheads="1"/>
          </p:cNvSpPr>
          <p:nvPr/>
        </p:nvSpPr>
        <p:spPr bwMode="auto">
          <a:xfrm>
            <a:off x="1463675" y="4119563"/>
            <a:ext cx="3054350" cy="604837"/>
          </a:xfrm>
          <a:prstGeom prst="rect">
            <a:avLst/>
          </a:prstGeom>
          <a:solidFill>
            <a:schemeClr val="accent2">
              <a:lumMod val="20000"/>
              <a:lumOff val="80000"/>
            </a:schemeClr>
          </a:solidFill>
          <a:ln w="25400">
            <a:solidFill>
              <a:schemeClr val="tx1"/>
            </a:solidFill>
            <a:miter lim="800000"/>
            <a:headEnd/>
            <a:tailEnd/>
          </a:ln>
          <a:effectLst/>
          <a:extLst/>
        </p:spPr>
        <p:txBody>
          <a:bodyPr wrap="none" anchor="ctr"/>
          <a:lstStyle/>
          <a:p>
            <a:pPr algn="ctr" eaLnBrk="0" hangingPunct="0">
              <a:defRPr/>
            </a:pPr>
            <a:r>
              <a:rPr lang="ja-JP" altLang="en-US" sz="3200">
                <a:solidFill>
                  <a:srgbClr val="000000"/>
                </a:solidFill>
                <a:latin typeface="Times New Roman" pitchFamily="18" charset="0"/>
              </a:rPr>
              <a:t>記録媒体特許</a:t>
            </a:r>
            <a:endParaRPr lang="ja-JP" altLang="en-US" sz="3600">
              <a:solidFill>
                <a:srgbClr val="000000"/>
              </a:solidFill>
              <a:latin typeface="Times New Roman" pitchFamily="18" charset="0"/>
            </a:endParaRPr>
          </a:p>
        </p:txBody>
      </p:sp>
      <p:sp>
        <p:nvSpPr>
          <p:cNvPr id="686085" name="Oval 5"/>
          <p:cNvSpPr>
            <a:spLocks noChangeArrowheads="1"/>
          </p:cNvSpPr>
          <p:nvPr/>
        </p:nvSpPr>
        <p:spPr bwMode="auto">
          <a:xfrm>
            <a:off x="6604000" y="3073400"/>
            <a:ext cx="1676400" cy="1157288"/>
          </a:xfrm>
          <a:prstGeom prst="ellipse">
            <a:avLst/>
          </a:prstGeom>
          <a:solidFill>
            <a:schemeClr val="accent3">
              <a:lumMod val="20000"/>
              <a:lumOff val="80000"/>
            </a:schemeClr>
          </a:solidFill>
          <a:ln w="41275">
            <a:solidFill>
              <a:schemeClr val="tx1"/>
            </a:solidFill>
            <a:round/>
            <a:headEnd/>
            <a:tailEnd/>
          </a:ln>
          <a:effectLst/>
          <a:extLst/>
        </p:spPr>
        <p:txBody>
          <a:bodyPr wrap="none" anchor="ctr"/>
          <a:lstStyle/>
          <a:p>
            <a:pPr algn="ctr" eaLnBrk="0" hangingPunct="0">
              <a:defRPr/>
            </a:pPr>
            <a:r>
              <a:rPr lang="ja-JP" altLang="en-US" sz="2000">
                <a:solidFill>
                  <a:srgbClr val="000000"/>
                </a:solidFill>
                <a:latin typeface="Times New Roman" pitchFamily="18" charset="0"/>
              </a:rPr>
              <a:t>記録媒体</a:t>
            </a:r>
          </a:p>
          <a:p>
            <a:pPr algn="ctr" eaLnBrk="0" hangingPunct="0">
              <a:defRPr/>
            </a:pPr>
            <a:r>
              <a:rPr lang="ja-JP" altLang="en-US" sz="2000">
                <a:solidFill>
                  <a:srgbClr val="000000"/>
                </a:solidFill>
                <a:latin typeface="Times New Roman" pitchFamily="18" charset="0"/>
              </a:rPr>
              <a:t>の生産・販売</a:t>
            </a:r>
          </a:p>
        </p:txBody>
      </p:sp>
      <p:sp>
        <p:nvSpPr>
          <p:cNvPr id="686086" name="AutoShape 6"/>
          <p:cNvSpPr>
            <a:spLocks noChangeArrowheads="1"/>
          </p:cNvSpPr>
          <p:nvPr/>
        </p:nvSpPr>
        <p:spPr bwMode="auto">
          <a:xfrm>
            <a:off x="6535738" y="4838700"/>
            <a:ext cx="1744662" cy="990600"/>
          </a:xfrm>
          <a:prstGeom prst="flowChartPunchedTape">
            <a:avLst/>
          </a:prstGeom>
          <a:solidFill>
            <a:schemeClr val="accent1">
              <a:lumMod val="20000"/>
              <a:lumOff val="80000"/>
            </a:schemeClr>
          </a:solidFill>
          <a:ln w="41275">
            <a:solidFill>
              <a:schemeClr val="tx1"/>
            </a:solidFill>
            <a:miter lim="800000"/>
            <a:headEnd/>
            <a:tailEnd/>
          </a:ln>
          <a:effectLst/>
          <a:extLst/>
        </p:spPr>
        <p:txBody>
          <a:bodyPr wrap="none" anchor="ctr"/>
          <a:lstStyle/>
          <a:p>
            <a:pPr algn="ctr" eaLnBrk="0" hangingPunct="0">
              <a:defRPr/>
            </a:pPr>
            <a:r>
              <a:rPr lang="ja-JP" altLang="en-US" sz="2000">
                <a:solidFill>
                  <a:srgbClr val="000000"/>
                </a:solidFill>
                <a:latin typeface="Times New Roman" pitchFamily="18" charset="0"/>
              </a:rPr>
              <a:t>ネット上</a:t>
            </a:r>
          </a:p>
          <a:p>
            <a:pPr algn="ctr" eaLnBrk="0" hangingPunct="0">
              <a:defRPr/>
            </a:pPr>
            <a:r>
              <a:rPr lang="ja-JP" altLang="en-US" sz="2000">
                <a:solidFill>
                  <a:srgbClr val="000000"/>
                </a:solidFill>
                <a:latin typeface="Times New Roman" pitchFamily="18" charset="0"/>
              </a:rPr>
              <a:t>の送信</a:t>
            </a:r>
            <a:endParaRPr lang="ja-JP" altLang="en-US" sz="2400">
              <a:solidFill>
                <a:srgbClr val="FFFFFF"/>
              </a:solidFill>
              <a:latin typeface="Times New Roman" pitchFamily="18" charset="0"/>
            </a:endParaRPr>
          </a:p>
        </p:txBody>
      </p:sp>
      <p:cxnSp>
        <p:nvCxnSpPr>
          <p:cNvPr id="21606" name="AutoShape 7"/>
          <p:cNvCxnSpPr>
            <a:cxnSpLocks noChangeShapeType="1"/>
            <a:stCxn id="686084" idx="3"/>
          </p:cNvCxnSpPr>
          <p:nvPr/>
        </p:nvCxnSpPr>
        <p:spPr bwMode="auto">
          <a:xfrm flipV="1">
            <a:off x="4532313" y="3651250"/>
            <a:ext cx="1928812" cy="771525"/>
          </a:xfrm>
          <a:prstGeom prst="straightConnector1">
            <a:avLst/>
          </a:prstGeom>
          <a:noFill/>
          <a:ln w="44450">
            <a:solidFill>
              <a:schemeClr val="tx1"/>
            </a:solidFill>
            <a:round/>
            <a:headEnd/>
            <a:tailEnd type="triangle" w="med" len="med"/>
          </a:ln>
        </p:spPr>
      </p:cxnSp>
      <p:sp>
        <p:nvSpPr>
          <p:cNvPr id="21607" name="Rectangle 8"/>
          <p:cNvSpPr>
            <a:spLocks noChangeArrowheads="1"/>
          </p:cNvSpPr>
          <p:nvPr/>
        </p:nvSpPr>
        <p:spPr bwMode="auto">
          <a:xfrm>
            <a:off x="5448300" y="3429000"/>
            <a:ext cx="803275" cy="331788"/>
          </a:xfrm>
          <a:prstGeom prst="rect">
            <a:avLst/>
          </a:prstGeom>
          <a:noFill/>
          <a:ln w="9525">
            <a:noFill/>
            <a:miter lim="800000"/>
            <a:headEnd/>
            <a:tailEnd/>
          </a:ln>
        </p:spPr>
        <p:txBody>
          <a:bodyPr wrap="none" anchor="ctr"/>
          <a:lstStyle/>
          <a:p>
            <a:pPr algn="ctr" eaLnBrk="0" hangingPunct="0"/>
            <a:r>
              <a:rPr lang="en-US" altLang="ja-JP" sz="2400" b="1">
                <a:solidFill>
                  <a:srgbClr val="000000"/>
                </a:solidFill>
                <a:latin typeface="HG丸ｺﾞｼｯｸM-PRO" pitchFamily="50" charset="-128"/>
                <a:ea typeface="HG丸ｺﾞｼｯｸM-PRO" pitchFamily="50" charset="-128"/>
              </a:rPr>
              <a:t>YES</a:t>
            </a:r>
          </a:p>
        </p:txBody>
      </p:sp>
      <p:sp>
        <p:nvSpPr>
          <p:cNvPr id="686089" name="Rectangle 9"/>
          <p:cNvSpPr>
            <a:spLocks noChangeArrowheads="1"/>
          </p:cNvSpPr>
          <p:nvPr/>
        </p:nvSpPr>
        <p:spPr bwMode="auto">
          <a:xfrm>
            <a:off x="1504950" y="5032375"/>
            <a:ext cx="3054350" cy="604838"/>
          </a:xfrm>
          <a:prstGeom prst="rect">
            <a:avLst/>
          </a:prstGeom>
          <a:solidFill>
            <a:schemeClr val="accent2">
              <a:lumMod val="20000"/>
              <a:lumOff val="80000"/>
            </a:schemeClr>
          </a:solidFill>
          <a:ln w="25400">
            <a:solidFill>
              <a:schemeClr val="tx1"/>
            </a:solidFill>
            <a:miter lim="800000"/>
            <a:headEnd/>
            <a:tailEnd/>
          </a:ln>
          <a:effectLst/>
          <a:extLst/>
        </p:spPr>
        <p:txBody>
          <a:bodyPr wrap="none" anchor="ctr"/>
          <a:lstStyle/>
          <a:p>
            <a:pPr algn="ctr" eaLnBrk="0" hangingPunct="0">
              <a:defRPr/>
            </a:pPr>
            <a:r>
              <a:rPr lang="ja-JP" altLang="en-US" sz="2800">
                <a:solidFill>
                  <a:srgbClr val="000000"/>
                </a:solidFill>
                <a:latin typeface="Times New Roman" pitchFamily="18" charset="0"/>
              </a:rPr>
              <a:t>プログラム特許</a:t>
            </a:r>
            <a:endParaRPr lang="ja-JP" altLang="en-US" sz="3200">
              <a:solidFill>
                <a:srgbClr val="000000"/>
              </a:solidFill>
              <a:latin typeface="Times New Roman" pitchFamily="18" charset="0"/>
            </a:endParaRPr>
          </a:p>
        </p:txBody>
      </p:sp>
      <p:sp>
        <p:nvSpPr>
          <p:cNvPr id="21609" name="Line 10"/>
          <p:cNvSpPr>
            <a:spLocks noChangeShapeType="1"/>
          </p:cNvSpPr>
          <p:nvPr/>
        </p:nvSpPr>
        <p:spPr bwMode="auto">
          <a:xfrm>
            <a:off x="4587875" y="5364163"/>
            <a:ext cx="1816100" cy="0"/>
          </a:xfrm>
          <a:prstGeom prst="line">
            <a:avLst/>
          </a:prstGeom>
          <a:noFill/>
          <a:ln w="41275">
            <a:solidFill>
              <a:schemeClr val="tx1"/>
            </a:solidFill>
            <a:round/>
            <a:headEnd/>
            <a:tailEnd type="triangle" w="med" len="med"/>
          </a:ln>
        </p:spPr>
        <p:txBody>
          <a:bodyPr wrap="none" anchor="ctr"/>
          <a:lstStyle/>
          <a:p>
            <a:endParaRPr lang="ja-JP" altLang="en-US"/>
          </a:p>
        </p:txBody>
      </p:sp>
      <p:sp>
        <p:nvSpPr>
          <p:cNvPr id="686091" name="Oval 11"/>
          <p:cNvSpPr>
            <a:spLocks noChangeArrowheads="1"/>
          </p:cNvSpPr>
          <p:nvPr/>
        </p:nvSpPr>
        <p:spPr bwMode="auto">
          <a:xfrm>
            <a:off x="558800" y="4154488"/>
            <a:ext cx="946150" cy="1819275"/>
          </a:xfrm>
          <a:prstGeom prst="ellipse">
            <a:avLst/>
          </a:prstGeom>
          <a:solidFill>
            <a:schemeClr val="accent3">
              <a:lumMod val="20000"/>
              <a:lumOff val="80000"/>
            </a:schemeClr>
          </a:solidFill>
          <a:ln w="9525">
            <a:solidFill>
              <a:schemeClr val="tx1"/>
            </a:solidFill>
            <a:round/>
            <a:headEnd/>
            <a:tailEnd/>
          </a:ln>
        </p:spPr>
        <p:txBody>
          <a:bodyPr vert="eaVert" wrap="none" anchor="ctr"/>
          <a:lstStyle/>
          <a:p>
            <a:pPr algn="ctr" eaLnBrk="0" hangingPunct="0">
              <a:defRPr/>
            </a:pPr>
            <a:r>
              <a:rPr lang="ja-JP" altLang="en-US" sz="1600">
                <a:solidFill>
                  <a:srgbClr val="000000"/>
                </a:solidFill>
                <a:latin typeface="Times New Roman" pitchFamily="18" charset="0"/>
              </a:rPr>
              <a:t>運用で「物」として</a:t>
            </a:r>
          </a:p>
          <a:p>
            <a:pPr algn="ctr" eaLnBrk="0" hangingPunct="0">
              <a:defRPr/>
            </a:pPr>
            <a:r>
              <a:rPr lang="ja-JP" altLang="en-US" sz="1600">
                <a:solidFill>
                  <a:srgbClr val="000000"/>
                </a:solidFill>
                <a:latin typeface="Times New Roman" pitchFamily="18" charset="0"/>
              </a:rPr>
              <a:t>の記載を容認</a:t>
            </a:r>
          </a:p>
        </p:txBody>
      </p:sp>
      <p:sp>
        <p:nvSpPr>
          <p:cNvPr id="686092" name="Oval 12"/>
          <p:cNvSpPr>
            <a:spLocks noChangeArrowheads="1"/>
          </p:cNvSpPr>
          <p:nvPr/>
        </p:nvSpPr>
        <p:spPr bwMode="auto">
          <a:xfrm>
            <a:off x="1482725" y="4706938"/>
            <a:ext cx="1962150" cy="385762"/>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eaLnBrk="0" hangingPunct="0">
              <a:defRPr/>
            </a:pPr>
            <a:r>
              <a:rPr lang="en-US" altLang="ja-JP" sz="2000">
                <a:solidFill>
                  <a:srgbClr val="000000"/>
                </a:solidFill>
                <a:latin typeface="HG丸ｺﾞｼｯｸM-PRO" pitchFamily="50" charset="-128"/>
                <a:ea typeface="HG丸ｺﾞｼｯｸM-PRO" pitchFamily="50" charset="-128"/>
              </a:rPr>
              <a:t>1997</a:t>
            </a:r>
            <a:r>
              <a:rPr lang="ja-JP" altLang="en-US" sz="2000">
                <a:solidFill>
                  <a:srgbClr val="000000"/>
                </a:solidFill>
                <a:latin typeface="HG丸ｺﾞｼｯｸM-PRO" pitchFamily="50" charset="-128"/>
                <a:ea typeface="HG丸ｺﾞｼｯｸM-PRO" pitchFamily="50" charset="-128"/>
              </a:rPr>
              <a:t>年</a:t>
            </a:r>
            <a:r>
              <a:rPr lang="en-US" altLang="ja-JP" sz="2000">
                <a:solidFill>
                  <a:srgbClr val="000000"/>
                </a:solidFill>
                <a:latin typeface="HG丸ｺﾞｼｯｸM-PRO" pitchFamily="50" charset="-128"/>
                <a:ea typeface="HG丸ｺﾞｼｯｸM-PRO" pitchFamily="50" charset="-128"/>
              </a:rPr>
              <a:t>4</a:t>
            </a:r>
            <a:r>
              <a:rPr lang="ja-JP" altLang="en-US" sz="2000">
                <a:solidFill>
                  <a:srgbClr val="000000"/>
                </a:solidFill>
                <a:latin typeface="HG丸ｺﾞｼｯｸM-PRO" pitchFamily="50" charset="-128"/>
                <a:ea typeface="HG丸ｺﾞｼｯｸM-PRO" pitchFamily="50" charset="-128"/>
              </a:rPr>
              <a:t>月</a:t>
            </a:r>
            <a:endParaRPr lang="ja-JP" altLang="en-US" sz="2400">
              <a:solidFill>
                <a:srgbClr val="000000"/>
              </a:solidFill>
              <a:latin typeface="Times New Roman" pitchFamily="18" charset="0"/>
            </a:endParaRPr>
          </a:p>
        </p:txBody>
      </p:sp>
      <p:sp>
        <p:nvSpPr>
          <p:cNvPr id="686093" name="Oval 13"/>
          <p:cNvSpPr>
            <a:spLocks noChangeArrowheads="1"/>
          </p:cNvSpPr>
          <p:nvPr/>
        </p:nvSpPr>
        <p:spPr bwMode="auto">
          <a:xfrm>
            <a:off x="1608138" y="5581650"/>
            <a:ext cx="1962150" cy="385763"/>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eaLnBrk="0" hangingPunct="0">
              <a:defRPr/>
            </a:pPr>
            <a:r>
              <a:rPr lang="en-US" altLang="ja-JP" sz="2000">
                <a:solidFill>
                  <a:srgbClr val="000000"/>
                </a:solidFill>
                <a:latin typeface="HG丸ｺﾞｼｯｸM-PRO" pitchFamily="50" charset="-128"/>
                <a:ea typeface="HG丸ｺﾞｼｯｸM-PRO" pitchFamily="50" charset="-128"/>
              </a:rPr>
              <a:t>2001</a:t>
            </a:r>
            <a:r>
              <a:rPr lang="ja-JP" altLang="en-US" sz="2000">
                <a:solidFill>
                  <a:srgbClr val="000000"/>
                </a:solidFill>
                <a:latin typeface="HG丸ｺﾞｼｯｸM-PRO" pitchFamily="50" charset="-128"/>
                <a:ea typeface="HG丸ｺﾞｼｯｸM-PRO" pitchFamily="50" charset="-128"/>
              </a:rPr>
              <a:t>年１月</a:t>
            </a:r>
            <a:endParaRPr lang="ja-JP" altLang="en-US" sz="2400">
              <a:solidFill>
                <a:srgbClr val="000000"/>
              </a:solidFill>
              <a:latin typeface="Times New Roman" pitchFamily="18" charset="0"/>
            </a:endParaRPr>
          </a:p>
        </p:txBody>
      </p:sp>
      <p:graphicFrame>
        <p:nvGraphicFramePr>
          <p:cNvPr id="21600" name="Object 96"/>
          <p:cNvGraphicFramePr>
            <a:graphicFrameLocks noChangeAspect="1"/>
          </p:cNvGraphicFramePr>
          <p:nvPr/>
        </p:nvGraphicFramePr>
        <p:xfrm>
          <a:off x="8362950" y="2865438"/>
          <a:ext cx="1236663" cy="923925"/>
        </p:xfrm>
        <a:graphic>
          <a:graphicData uri="http://schemas.openxmlformats.org/presentationml/2006/ole">
            <p:oleObj spid="_x0000_s21600" name="ｸﾘｯﾌﾟ" r:id="rId4" imgW="3382963" imgH="3328988" progId="">
              <p:embed/>
            </p:oleObj>
          </a:graphicData>
        </a:graphic>
      </p:graphicFrame>
      <p:sp>
        <p:nvSpPr>
          <p:cNvPr id="686095" name="AutoShape 15"/>
          <p:cNvSpPr>
            <a:spLocks noChangeArrowheads="1"/>
          </p:cNvSpPr>
          <p:nvPr/>
        </p:nvSpPr>
        <p:spPr bwMode="auto">
          <a:xfrm>
            <a:off x="8462963" y="4170363"/>
            <a:ext cx="1238250" cy="609600"/>
          </a:xfrm>
          <a:prstGeom prst="wedgeRectCallout">
            <a:avLst>
              <a:gd name="adj1" fmla="val -79167"/>
              <a:gd name="adj2" fmla="val 113023"/>
            </a:avLst>
          </a:prstGeom>
          <a:solidFill>
            <a:schemeClr val="accent3">
              <a:lumMod val="20000"/>
              <a:lumOff val="80000"/>
            </a:schemeClr>
          </a:solidFill>
          <a:ln w="9525">
            <a:solidFill>
              <a:schemeClr val="tx1"/>
            </a:solidFill>
            <a:miter lim="800000"/>
            <a:headEnd/>
            <a:tailEnd/>
          </a:ln>
        </p:spPr>
        <p:txBody>
          <a:bodyPr wrap="none" anchor="ctr"/>
          <a:lstStyle/>
          <a:p>
            <a:pPr algn="ctr">
              <a:defRPr/>
            </a:pPr>
            <a:r>
              <a:rPr lang="ja-JP" altLang="en-US" dirty="0">
                <a:solidFill>
                  <a:srgbClr val="000000"/>
                </a:solidFill>
                <a:latin typeface="Times New Roman" pitchFamily="18" charset="0"/>
              </a:rPr>
              <a:t>特許法</a:t>
            </a:r>
            <a:br>
              <a:rPr lang="ja-JP" altLang="en-US" dirty="0">
                <a:solidFill>
                  <a:srgbClr val="000000"/>
                </a:solidFill>
                <a:latin typeface="Times New Roman" pitchFamily="18" charset="0"/>
              </a:rPr>
            </a:br>
            <a:r>
              <a:rPr lang="ja-JP" altLang="en-US" dirty="0">
                <a:solidFill>
                  <a:srgbClr val="000000"/>
                </a:solidFill>
                <a:latin typeface="Times New Roman" pitchFamily="18" charset="0"/>
              </a:rPr>
              <a:t>第２条改正</a:t>
            </a:r>
            <a:endParaRPr lang="ja-JP" altLang="en-US" sz="2400" dirty="0">
              <a:solidFill>
                <a:srgbClr val="000000"/>
              </a:solidFill>
              <a:latin typeface="Times New Roman" pitchFamily="18" charset="0"/>
            </a:endParaRPr>
          </a:p>
        </p:txBody>
      </p:sp>
      <p:sp>
        <p:nvSpPr>
          <p:cNvPr id="686096" name="Text Box 16"/>
          <p:cNvSpPr txBox="1">
            <a:spLocks noChangeArrowheads="1"/>
          </p:cNvSpPr>
          <p:nvPr/>
        </p:nvSpPr>
        <p:spPr bwMode="auto">
          <a:xfrm>
            <a:off x="558800" y="5967413"/>
            <a:ext cx="8975725" cy="831850"/>
          </a:xfrm>
          <a:prstGeom prst="rect">
            <a:avLst/>
          </a:prstGeom>
          <a:solidFill>
            <a:schemeClr val="accent3">
              <a:lumMod val="20000"/>
              <a:lumOff val="80000"/>
            </a:schemeClr>
          </a:solidFill>
          <a:ln w="9525">
            <a:solidFill>
              <a:schemeClr val="tx1"/>
            </a:solidFill>
            <a:miter lim="800000"/>
            <a:headEnd/>
            <a:tailEnd/>
          </a:ln>
        </p:spPr>
        <p:txBody>
          <a:bodyPr>
            <a:spAutoFit/>
          </a:bodyPr>
          <a:lstStyle/>
          <a:p>
            <a:pPr>
              <a:defRPr/>
            </a:pPr>
            <a:r>
              <a:rPr lang="ja-JP" altLang="en-US" sz="2400" dirty="0">
                <a:solidFill>
                  <a:srgbClr val="000000"/>
                </a:solidFill>
                <a:latin typeface="Times New Roman" pitchFamily="18" charset="0"/>
              </a:rPr>
              <a:t>プログラムに保護が及ぶこと、及び、ネットワーク上の流通</a:t>
            </a:r>
            <a:br>
              <a:rPr lang="ja-JP" altLang="en-US" sz="2400" dirty="0">
                <a:solidFill>
                  <a:srgbClr val="000000"/>
                </a:solidFill>
                <a:latin typeface="Times New Roman" pitchFamily="18" charset="0"/>
              </a:rPr>
            </a:br>
            <a:r>
              <a:rPr lang="ja-JP" altLang="en-US" sz="2400" dirty="0">
                <a:solidFill>
                  <a:srgbClr val="000000"/>
                </a:solidFill>
                <a:latin typeface="Times New Roman" pitchFamily="18" charset="0"/>
              </a:rPr>
              <a:t>行為等に特許権が及ぶことを明確化（特許法第２条改正）</a:t>
            </a:r>
          </a:p>
        </p:txBody>
      </p:sp>
      <p:sp>
        <p:nvSpPr>
          <p:cNvPr id="686097" name="Rectangle 17"/>
          <p:cNvSpPr>
            <a:spLocks noChangeArrowheads="1"/>
          </p:cNvSpPr>
          <p:nvPr/>
        </p:nvSpPr>
        <p:spPr bwMode="auto">
          <a:xfrm>
            <a:off x="962025" y="1700213"/>
            <a:ext cx="8502650" cy="536575"/>
          </a:xfrm>
          <a:prstGeom prst="rect">
            <a:avLst/>
          </a:prstGeom>
          <a:solidFill>
            <a:schemeClr val="accent1">
              <a:lumMod val="20000"/>
              <a:lumOff val="80000"/>
            </a:schemeClr>
          </a:solidFill>
          <a:ln>
            <a:noFill/>
          </a:ln>
          <a:effectLst/>
          <a:extLst/>
        </p:spPr>
        <p:txBody>
          <a:bodyPr anchor="ctr"/>
          <a:lstStyle/>
          <a:p>
            <a:pPr algn="ctr">
              <a:defRPr/>
            </a:pPr>
            <a:r>
              <a:rPr lang="ja-JP" altLang="en-US" sz="2800" dirty="0">
                <a:solidFill>
                  <a:srgbClr val="000000"/>
                </a:solidFill>
                <a:latin typeface="Arial" charset="0"/>
              </a:rPr>
              <a:t>（</a:t>
            </a:r>
            <a:r>
              <a:rPr lang="en-US" altLang="ja-JP" sz="2800" dirty="0">
                <a:solidFill>
                  <a:srgbClr val="000000"/>
                </a:solidFill>
                <a:latin typeface="ＭＳ Ｐゴシック" charset="-128"/>
              </a:rPr>
              <a:t>CD-ROM</a:t>
            </a:r>
            <a:r>
              <a:rPr lang="ja-JP" altLang="en-US" sz="2800" dirty="0">
                <a:solidFill>
                  <a:srgbClr val="000000"/>
                </a:solidFill>
                <a:latin typeface="ＭＳ Ｐゴシック" charset="-128"/>
              </a:rPr>
              <a:t>の販売やネット上の送信行為</a:t>
            </a:r>
            <a:r>
              <a:rPr lang="ja-JP" altLang="en-US" sz="2800" dirty="0">
                <a:solidFill>
                  <a:srgbClr val="000000"/>
                </a:solidFill>
                <a:latin typeface="Arial" charset="0"/>
              </a:rPr>
              <a:t>）</a:t>
            </a:r>
          </a:p>
        </p:txBody>
      </p:sp>
      <p:sp>
        <p:nvSpPr>
          <p:cNvPr id="686098" name="Oval 18"/>
          <p:cNvSpPr>
            <a:spLocks noChangeArrowheads="1"/>
          </p:cNvSpPr>
          <p:nvPr/>
        </p:nvSpPr>
        <p:spPr bwMode="auto">
          <a:xfrm>
            <a:off x="7943850" y="5141913"/>
            <a:ext cx="1962150" cy="385762"/>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eaLnBrk="0" hangingPunct="0">
              <a:defRPr/>
            </a:pPr>
            <a:r>
              <a:rPr lang="en-US" altLang="ja-JP" sz="2000">
                <a:solidFill>
                  <a:srgbClr val="000000"/>
                </a:solidFill>
                <a:latin typeface="HG丸ｺﾞｼｯｸM-PRO" pitchFamily="50" charset="-128"/>
                <a:ea typeface="HG丸ｺﾞｼｯｸM-PRO" pitchFamily="50" charset="-128"/>
              </a:rPr>
              <a:t>200</a:t>
            </a:r>
            <a:r>
              <a:rPr lang="ja-JP" altLang="en-US" sz="2000">
                <a:solidFill>
                  <a:srgbClr val="000000"/>
                </a:solidFill>
                <a:latin typeface="HG丸ｺﾞｼｯｸM-PRO" pitchFamily="50" charset="-128"/>
                <a:ea typeface="HG丸ｺﾞｼｯｸM-PRO" pitchFamily="50" charset="-128"/>
              </a:rPr>
              <a:t>２年４月</a:t>
            </a:r>
            <a:endParaRPr lang="ja-JP" altLang="en-US" sz="2400">
              <a:solidFill>
                <a:srgbClr val="000000"/>
              </a:solidFill>
              <a:latin typeface="Times New Roman" pitchFamily="18" charset="0"/>
            </a:endParaRPr>
          </a:p>
        </p:txBody>
      </p:sp>
      <p:sp>
        <p:nvSpPr>
          <p:cNvPr id="21617" name="Rectangle 20"/>
          <p:cNvSpPr>
            <a:spLocks noChangeArrowheads="1"/>
          </p:cNvSpPr>
          <p:nvPr/>
        </p:nvSpPr>
        <p:spPr bwMode="auto">
          <a:xfrm>
            <a:off x="5213350" y="5416550"/>
            <a:ext cx="803275" cy="331788"/>
          </a:xfrm>
          <a:prstGeom prst="rect">
            <a:avLst/>
          </a:prstGeom>
          <a:noFill/>
          <a:ln w="9525">
            <a:noFill/>
            <a:miter lim="800000"/>
            <a:headEnd/>
            <a:tailEnd/>
          </a:ln>
        </p:spPr>
        <p:txBody>
          <a:bodyPr wrap="none" anchor="ctr"/>
          <a:lstStyle/>
          <a:p>
            <a:pPr algn="ctr" eaLnBrk="0" hangingPunct="0"/>
            <a:r>
              <a:rPr lang="en-US" altLang="ja-JP" sz="2400" b="1">
                <a:solidFill>
                  <a:srgbClr val="000000"/>
                </a:solidFill>
                <a:latin typeface="HG丸ｺﾞｼｯｸM-PRO" pitchFamily="50" charset="-128"/>
                <a:ea typeface="HG丸ｺﾞｼｯｸM-PRO" pitchFamily="50" charset="-128"/>
              </a:rPr>
              <a:t>YES</a:t>
            </a:r>
          </a:p>
        </p:txBody>
      </p:sp>
      <p:sp>
        <p:nvSpPr>
          <p:cNvPr id="21618" name="Rectangle 21"/>
          <p:cNvSpPr>
            <a:spLocks noChangeArrowheads="1"/>
          </p:cNvSpPr>
          <p:nvPr/>
        </p:nvSpPr>
        <p:spPr bwMode="auto">
          <a:xfrm>
            <a:off x="644525" y="719138"/>
            <a:ext cx="8420100" cy="503237"/>
          </a:xfrm>
          <a:prstGeom prst="rect">
            <a:avLst/>
          </a:prstGeom>
          <a:noFill/>
          <a:ln w="9525">
            <a:noFill/>
            <a:miter lim="800000"/>
            <a:headEnd/>
            <a:tailEnd/>
          </a:ln>
        </p:spPr>
        <p:txBody>
          <a:bodyPr anchor="ctr"/>
          <a:lstStyle/>
          <a:p>
            <a:pPr algn="ctr"/>
            <a:r>
              <a:rPr lang="ja-JP" altLang="en-US" sz="3600">
                <a:solidFill>
                  <a:srgbClr val="000000"/>
                </a:solidFill>
                <a:latin typeface="Arial" charset="0"/>
              </a:rPr>
              <a:t>ソフトウェア関連発明の保護の背景</a:t>
            </a:r>
          </a:p>
        </p:txBody>
      </p:sp>
      <p:sp>
        <p:nvSpPr>
          <p:cNvPr id="21619"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F3579DDC-3C5B-45D8-8493-8B0E66C79542}" type="slidenum">
              <a:rPr lang="en-US" altLang="ja-JP"/>
              <a:pPr>
                <a:defRPr/>
              </a:pPr>
              <a:t>22</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コンテンツ プレースホルダー 21"/>
          <p:cNvSpPr>
            <a:spLocks noGrp="1"/>
          </p:cNvSpPr>
          <p:nvPr>
            <p:ph sz="quarter" idx="1"/>
          </p:nvPr>
        </p:nvSpPr>
        <p:spPr>
          <a:xfrm>
            <a:off x="663575" y="1600200"/>
            <a:ext cx="8832850" cy="4495800"/>
          </a:xfrm>
        </p:spPr>
        <p:txBody>
          <a:bodyPr/>
          <a:lstStyle/>
          <a:p>
            <a:pPr marL="0" indent="0">
              <a:buFont typeface="Wingdings" pitchFamily="2" charset="2"/>
              <a:buNone/>
            </a:pPr>
            <a:r>
              <a:rPr lang="ja-JP" altLang="en-US" smtClean="0">
                <a:latin typeface="ＭＳ Ｐゴシック" charset="-128"/>
                <a:ea typeface="ＭＳ Ｐゴシック" charset="-128"/>
              </a:rPr>
              <a:t>　</a:t>
            </a:r>
          </a:p>
        </p:txBody>
      </p:sp>
      <p:sp>
        <p:nvSpPr>
          <p:cNvPr id="113666"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ソフトウェア関連発明の特許性</a:t>
            </a:r>
          </a:p>
        </p:txBody>
      </p:sp>
      <p:sp>
        <p:nvSpPr>
          <p:cNvPr id="113667" name="AutoShape 2"/>
          <p:cNvSpPr>
            <a:spLocks noChangeAspect="1" noChangeArrowheads="1"/>
          </p:cNvSpPr>
          <p:nvPr/>
        </p:nvSpPr>
        <p:spPr bwMode="auto">
          <a:xfrm>
            <a:off x="4665663" y="3122613"/>
            <a:ext cx="3467100" cy="1789112"/>
          </a:xfrm>
          <a:prstGeom prst="star32">
            <a:avLst>
              <a:gd name="adj" fmla="val 37500"/>
            </a:avLst>
          </a:prstGeom>
          <a:gradFill rotWithShape="1">
            <a:gsLst>
              <a:gs pos="0">
                <a:srgbClr val="FF6699"/>
              </a:gs>
              <a:gs pos="50000">
                <a:srgbClr val="FFFFFF"/>
              </a:gs>
              <a:gs pos="100000">
                <a:srgbClr val="FF6699"/>
              </a:gs>
            </a:gsLst>
            <a:lin ang="5400000" scaled="1"/>
          </a:gradFill>
          <a:ln w="9525">
            <a:solidFill>
              <a:srgbClr val="FF0000"/>
            </a:solidFill>
            <a:miter lim="800000"/>
            <a:headEnd/>
            <a:tailEnd/>
          </a:ln>
        </p:spPr>
        <p:txBody>
          <a:bodyPr wrap="none" anchor="ctr"/>
          <a:lstStyle/>
          <a:p>
            <a:pPr algn="ctr" eaLnBrk="0" hangingPunct="0"/>
            <a:r>
              <a:rPr lang="ja-JP" altLang="en-US" sz="2000">
                <a:latin typeface="ＭＳ Ｐゴシック" charset="-128"/>
              </a:rPr>
              <a:t>応用分野がビジネス</a:t>
            </a:r>
          </a:p>
          <a:p>
            <a:pPr algn="ctr" eaLnBrk="0" hangingPunct="0"/>
            <a:r>
              <a:rPr lang="ja-JP" altLang="en-US" sz="2000">
                <a:latin typeface="ＭＳ Ｐゴシック" charset="-128"/>
              </a:rPr>
              <a:t>であっても同様！</a:t>
            </a:r>
          </a:p>
        </p:txBody>
      </p:sp>
      <p:pic>
        <p:nvPicPr>
          <p:cNvPr id="113668" name="Picture 3"/>
          <p:cNvPicPr>
            <a:picLocks noChangeAspect="1" noChangeArrowheads="1"/>
          </p:cNvPicPr>
          <p:nvPr/>
        </p:nvPicPr>
        <p:blipFill>
          <a:blip r:embed="rId3"/>
          <a:srcRect/>
          <a:stretch>
            <a:fillRect/>
          </a:stretch>
        </p:blipFill>
        <p:spPr bwMode="auto">
          <a:xfrm>
            <a:off x="417513" y="2265363"/>
            <a:ext cx="942975" cy="2820987"/>
          </a:xfrm>
          <a:prstGeom prst="rect">
            <a:avLst/>
          </a:prstGeom>
          <a:noFill/>
          <a:ln w="9525">
            <a:noFill/>
            <a:miter lim="800000"/>
            <a:headEnd/>
            <a:tailEnd/>
          </a:ln>
        </p:spPr>
      </p:pic>
      <p:pic>
        <p:nvPicPr>
          <p:cNvPr id="113669" name="Picture 4"/>
          <p:cNvPicPr>
            <a:picLocks noChangeAspect="1" noChangeArrowheads="1"/>
          </p:cNvPicPr>
          <p:nvPr/>
        </p:nvPicPr>
        <p:blipFill>
          <a:blip r:embed="rId4"/>
          <a:srcRect/>
          <a:stretch>
            <a:fillRect/>
          </a:stretch>
        </p:blipFill>
        <p:spPr bwMode="auto">
          <a:xfrm>
            <a:off x="7667625" y="4084638"/>
            <a:ext cx="2179638" cy="1652587"/>
          </a:xfrm>
          <a:prstGeom prst="rect">
            <a:avLst/>
          </a:prstGeom>
          <a:noFill/>
          <a:ln w="9525">
            <a:noFill/>
            <a:miter lim="800000"/>
            <a:headEnd/>
            <a:tailEnd/>
          </a:ln>
        </p:spPr>
      </p:pic>
      <p:sp>
        <p:nvSpPr>
          <p:cNvPr id="23559" name="Text Box 5"/>
          <p:cNvSpPr txBox="1">
            <a:spLocks noChangeAspect="1" noChangeArrowheads="1"/>
          </p:cNvSpPr>
          <p:nvPr/>
        </p:nvSpPr>
        <p:spPr bwMode="auto">
          <a:xfrm>
            <a:off x="1616075" y="2068513"/>
            <a:ext cx="2889250" cy="590550"/>
          </a:xfrm>
          <a:prstGeom prst="rect">
            <a:avLst/>
          </a:prstGeom>
          <a:gradFill rotWithShape="1">
            <a:gsLst>
              <a:gs pos="0">
                <a:srgbClr val="FFFF99"/>
              </a:gs>
              <a:gs pos="100000">
                <a:srgbClr val="FFFFFF"/>
              </a:gs>
            </a:gsLst>
            <a:lin ang="5400000" scaled="1"/>
          </a:gra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a:defRPr/>
            </a:pPr>
            <a:r>
              <a:rPr lang="ja-JP" altLang="en-US" sz="1600" b="1">
                <a:solidFill>
                  <a:srgbClr val="000000"/>
                </a:solidFill>
                <a:latin typeface="ＭＳ ゴシック" pitchFamily="49" charset="-128"/>
                <a:ea typeface="ＭＳ ゴシック" pitchFamily="49" charset="-128"/>
              </a:rPr>
              <a:t>ある課題を解決するための</a:t>
            </a:r>
          </a:p>
          <a:p>
            <a:pPr>
              <a:defRPr/>
            </a:pPr>
            <a:r>
              <a:rPr lang="ja-JP" altLang="en-US" sz="1600" b="1">
                <a:solidFill>
                  <a:srgbClr val="000000"/>
                </a:solidFill>
                <a:latin typeface="ＭＳ ゴシック" pitchFamily="49" charset="-128"/>
                <a:ea typeface="ＭＳ ゴシック" pitchFamily="49" charset="-128"/>
              </a:rPr>
              <a:t>アイデアを思いつく</a:t>
            </a:r>
            <a:r>
              <a:rPr lang="ja-JP" altLang="en-US" sz="1600" b="1">
                <a:solidFill>
                  <a:srgbClr val="000000"/>
                </a:solidFill>
                <a:latin typeface="ＭＳ Ｐ明朝" pitchFamily="18" charset="-128"/>
                <a:ea typeface="ＭＳ Ｐ明朝" pitchFamily="18" charset="-128"/>
              </a:rPr>
              <a:t>！</a:t>
            </a:r>
          </a:p>
        </p:txBody>
      </p:sp>
      <p:sp>
        <p:nvSpPr>
          <p:cNvPr id="23560" name="Text Box 7"/>
          <p:cNvSpPr txBox="1">
            <a:spLocks noChangeAspect="1" noChangeArrowheads="1"/>
          </p:cNvSpPr>
          <p:nvPr/>
        </p:nvSpPr>
        <p:spPr bwMode="auto">
          <a:xfrm>
            <a:off x="1635125" y="3143250"/>
            <a:ext cx="2895600" cy="850900"/>
          </a:xfrm>
          <a:prstGeom prst="rect">
            <a:avLst/>
          </a:prstGeom>
          <a:gradFill rotWithShape="1">
            <a:gsLst>
              <a:gs pos="0">
                <a:srgbClr val="FFFF99"/>
              </a:gs>
              <a:gs pos="100000">
                <a:srgbClr val="FFFFFF"/>
              </a:gs>
            </a:gsLst>
            <a:lin ang="5400000" scaled="1"/>
          </a:gradFill>
          <a:ln w="25400">
            <a:solidFill>
              <a:schemeClr val="tx1"/>
            </a:solidFill>
            <a:miter lim="800000"/>
            <a:headEnd/>
            <a:tailEnd/>
          </a:ln>
          <a:effectLst>
            <a:outerShdw dist="107763" dir="2700000" algn="ctr" rotWithShape="0">
              <a:schemeClr val="bg2"/>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a:defRPr/>
            </a:pPr>
            <a:r>
              <a:rPr lang="ja-JP" altLang="en-US" sz="1600" b="1">
                <a:solidFill>
                  <a:srgbClr val="000000"/>
                </a:solidFill>
                <a:latin typeface="ＭＳ ゴシック" pitchFamily="49" charset="-128"/>
                <a:ea typeface="ＭＳ ゴシック" pitchFamily="49" charset="-128"/>
              </a:rPr>
              <a:t>コンピュータを使えば </a:t>
            </a:r>
          </a:p>
          <a:p>
            <a:pPr>
              <a:defRPr/>
            </a:pPr>
            <a:r>
              <a:rPr lang="ja-JP" altLang="en-US" sz="1600" b="1">
                <a:solidFill>
                  <a:srgbClr val="000000"/>
                </a:solidFill>
                <a:latin typeface="ＭＳ ゴシック" pitchFamily="49" charset="-128"/>
                <a:ea typeface="ＭＳ ゴシック" pitchFamily="49" charset="-128"/>
              </a:rPr>
              <a:t>実現できるかもしれない！</a:t>
            </a:r>
          </a:p>
          <a:p>
            <a:pPr>
              <a:defRPr/>
            </a:pPr>
            <a:r>
              <a:rPr lang="ja-JP" altLang="en-US" sz="1600" b="1">
                <a:solidFill>
                  <a:srgbClr val="000000"/>
                </a:solidFill>
                <a:latin typeface="ＭＳ ゴシック" pitchFamily="49" charset="-128"/>
                <a:ea typeface="ＭＳ ゴシック" pitchFamily="49" charset="-128"/>
              </a:rPr>
              <a:t>でもどうやって？</a:t>
            </a:r>
            <a:endParaRPr lang="ja-JP" altLang="en-US" sz="1200">
              <a:latin typeface="Times New Roman" pitchFamily="18" charset="0"/>
              <a:ea typeface="SimSun" pitchFamily="2" charset="-122"/>
            </a:endParaRPr>
          </a:p>
        </p:txBody>
      </p:sp>
      <p:sp>
        <p:nvSpPr>
          <p:cNvPr id="23561" name="Text Box 9"/>
          <p:cNvSpPr txBox="1">
            <a:spLocks noChangeAspect="1" noChangeArrowheads="1"/>
          </p:cNvSpPr>
          <p:nvPr/>
        </p:nvSpPr>
        <p:spPr bwMode="auto">
          <a:xfrm>
            <a:off x="1390650" y="4489450"/>
            <a:ext cx="3340100" cy="954088"/>
          </a:xfrm>
          <a:prstGeom prst="rect">
            <a:avLst/>
          </a:prstGeom>
          <a:gradFill rotWithShape="1">
            <a:gsLst>
              <a:gs pos="0">
                <a:srgbClr val="FFFF99"/>
              </a:gs>
              <a:gs pos="100000">
                <a:srgbClr val="FFFFFF"/>
              </a:gs>
            </a:gsLst>
            <a:lin ang="5400000" scaled="1"/>
          </a:grad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algn="just">
              <a:defRPr/>
            </a:pPr>
            <a:r>
              <a:rPr lang="ja-JP" altLang="en-US" sz="1600" b="1">
                <a:solidFill>
                  <a:srgbClr val="000000"/>
                </a:solidFill>
                <a:latin typeface="Century" pitchFamily="18" charset="0"/>
                <a:ea typeface="ＭＳ ゴシック" pitchFamily="49" charset="-128"/>
              </a:rPr>
              <a:t>ハードウエア資源を用いて具体的に実現すれば</a:t>
            </a:r>
            <a:r>
              <a:rPr lang="en-US" altLang="ja-JP" sz="1600" b="1">
                <a:solidFill>
                  <a:srgbClr val="000000"/>
                </a:solidFill>
                <a:latin typeface="Century" pitchFamily="18" charset="0"/>
                <a:ea typeface="ＭＳ ゴシック" pitchFamily="49" charset="-128"/>
              </a:rPr>
              <a:t>...</a:t>
            </a:r>
            <a:endParaRPr lang="en-US" altLang="ja-JP" sz="1200" b="1">
              <a:solidFill>
                <a:srgbClr val="000000"/>
              </a:solidFill>
              <a:latin typeface="Century" pitchFamily="18" charset="0"/>
              <a:ea typeface="ＭＳ ゴシック" pitchFamily="49" charset="-128"/>
            </a:endParaRPr>
          </a:p>
          <a:p>
            <a:pPr algn="just">
              <a:defRPr/>
            </a:pPr>
            <a:r>
              <a:rPr lang="en-US" altLang="ja-JP" sz="1600" b="1">
                <a:solidFill>
                  <a:srgbClr val="000000"/>
                </a:solidFill>
                <a:latin typeface="Century" pitchFamily="18" charset="0"/>
                <a:ea typeface="ＭＳ ゴシック" pitchFamily="49" charset="-128"/>
              </a:rPr>
              <a:t>→</a:t>
            </a:r>
            <a:r>
              <a:rPr lang="ja-JP" altLang="en-US" sz="2400" b="1">
                <a:solidFill>
                  <a:srgbClr val="FF0000"/>
                </a:solidFill>
                <a:latin typeface="Century" pitchFamily="18" charset="0"/>
                <a:ea typeface="ＭＳ ゴシック" pitchFamily="49" charset="-128"/>
              </a:rPr>
              <a:t>発明！</a:t>
            </a:r>
            <a:endParaRPr lang="ja-JP" altLang="en-US" sz="2400">
              <a:latin typeface="Times New Roman" pitchFamily="18" charset="0"/>
              <a:ea typeface="SimSun" pitchFamily="2" charset="-122"/>
            </a:endParaRPr>
          </a:p>
        </p:txBody>
      </p:sp>
      <p:sp>
        <p:nvSpPr>
          <p:cNvPr id="113673" name="Text Box 11"/>
          <p:cNvSpPr txBox="1">
            <a:spLocks noChangeAspect="1" noChangeArrowheads="1"/>
          </p:cNvSpPr>
          <p:nvPr/>
        </p:nvSpPr>
        <p:spPr bwMode="auto">
          <a:xfrm>
            <a:off x="4891088" y="1765300"/>
            <a:ext cx="4679950" cy="1323975"/>
          </a:xfrm>
          <a:prstGeom prst="rect">
            <a:avLst/>
          </a:prstGeom>
          <a:gradFill rotWithShape="1">
            <a:gsLst>
              <a:gs pos="0">
                <a:schemeClr val="hlink"/>
              </a:gs>
              <a:gs pos="100000">
                <a:srgbClr val="FFFFFF"/>
              </a:gs>
            </a:gsLst>
            <a:lin ang="5400000" scaled="1"/>
          </a:gradFill>
          <a:ln w="28575">
            <a:solidFill>
              <a:schemeClr val="hlink"/>
            </a:solidFill>
            <a:miter lim="800000"/>
            <a:headEnd/>
            <a:tailEnd/>
          </a:ln>
        </p:spPr>
        <p:txBody>
          <a:bodyPr>
            <a:spAutoFit/>
          </a:bodyPr>
          <a:lstStyle/>
          <a:p>
            <a:pPr>
              <a:spcBef>
                <a:spcPct val="50000"/>
              </a:spcBef>
            </a:pPr>
            <a:r>
              <a:rPr lang="ja-JP" altLang="en-US" sz="2000">
                <a:latin typeface="ＭＳ Ｐゴシック" charset="-128"/>
              </a:rPr>
              <a:t>「</a:t>
            </a:r>
            <a:r>
              <a:rPr lang="ja-JP" altLang="en-US" sz="2000" b="1">
                <a:solidFill>
                  <a:srgbClr val="FF3300"/>
                </a:solidFill>
                <a:latin typeface="ＭＳ Ｐゴシック" charset="-128"/>
              </a:rPr>
              <a:t>ソフトウエアによる情報処理がハードウエア資源を用いて具体的に実現されている場合</a:t>
            </a:r>
            <a:r>
              <a:rPr lang="ja-JP" altLang="en-US" sz="2000">
                <a:latin typeface="ＭＳ Ｐゴシック" charset="-128"/>
              </a:rPr>
              <a:t>」　⇒「</a:t>
            </a:r>
            <a:r>
              <a:rPr lang="ja-JP" altLang="en-US" sz="2000" b="1">
                <a:solidFill>
                  <a:srgbClr val="FF3300"/>
                </a:solidFill>
                <a:latin typeface="ＭＳ Ｐゴシック" charset="-128"/>
              </a:rPr>
              <a:t>発明</a:t>
            </a:r>
            <a:r>
              <a:rPr lang="ja-JP" altLang="en-US" sz="2000">
                <a:latin typeface="ＭＳ Ｐゴシック" charset="-128"/>
              </a:rPr>
              <a:t>」（「自然法則を利用した技術的思想の創作」）</a:t>
            </a:r>
          </a:p>
        </p:txBody>
      </p:sp>
      <p:sp>
        <p:nvSpPr>
          <p:cNvPr id="113674" name="Text Box 13"/>
          <p:cNvSpPr txBox="1">
            <a:spLocks noChangeAspect="1" noChangeArrowheads="1"/>
          </p:cNvSpPr>
          <p:nvPr/>
        </p:nvSpPr>
        <p:spPr bwMode="auto">
          <a:xfrm>
            <a:off x="1411288" y="5805488"/>
            <a:ext cx="7083425" cy="708025"/>
          </a:xfrm>
          <a:prstGeom prst="rect">
            <a:avLst/>
          </a:prstGeom>
          <a:gradFill rotWithShape="1">
            <a:gsLst>
              <a:gs pos="0">
                <a:schemeClr val="hlink"/>
              </a:gs>
              <a:gs pos="100000">
                <a:srgbClr val="FFFFFF"/>
              </a:gs>
            </a:gsLst>
            <a:lin ang="5400000" scaled="1"/>
          </a:gradFill>
          <a:ln w="28575">
            <a:solidFill>
              <a:schemeClr val="hlink"/>
            </a:solidFill>
            <a:miter lim="800000"/>
            <a:headEnd/>
            <a:tailEnd/>
          </a:ln>
        </p:spPr>
        <p:txBody>
          <a:bodyPr>
            <a:spAutoFit/>
          </a:bodyPr>
          <a:lstStyle/>
          <a:p>
            <a:pPr>
              <a:spcBef>
                <a:spcPct val="50000"/>
              </a:spcBef>
            </a:pPr>
            <a:r>
              <a:rPr lang="ja-JP" altLang="en-US" sz="2000" b="1">
                <a:latin typeface="ＭＳ Ｐゴシック" charset="-128"/>
              </a:rPr>
              <a:t>特許法は、抽象的な「</a:t>
            </a:r>
            <a:r>
              <a:rPr lang="ja-JP" altLang="en-US" sz="2000" b="1">
                <a:solidFill>
                  <a:srgbClr val="FF3300"/>
                </a:solidFill>
                <a:latin typeface="ＭＳ Ｐゴシック" charset="-128"/>
              </a:rPr>
              <a:t>ア</a:t>
            </a:r>
            <a:r>
              <a:rPr lang="ja-JP" altLang="en-US" sz="2000" b="1">
                <a:solidFill>
                  <a:srgbClr val="FF0066"/>
                </a:solidFill>
                <a:latin typeface="ＭＳ Ｐゴシック" charset="-128"/>
              </a:rPr>
              <a:t>イデア</a:t>
            </a:r>
            <a:r>
              <a:rPr lang="ja-JP" altLang="en-US" sz="2000" b="1">
                <a:latin typeface="ＭＳ Ｐゴシック" charset="-128"/>
              </a:rPr>
              <a:t>」そのものではなく、アイデアを具現化する「</a:t>
            </a:r>
            <a:r>
              <a:rPr lang="ja-JP" altLang="en-US" sz="2000" b="1">
                <a:solidFill>
                  <a:srgbClr val="FF3300"/>
                </a:solidFill>
                <a:latin typeface="ＭＳ Ｐゴシック" charset="-128"/>
              </a:rPr>
              <a:t>技術</a:t>
            </a:r>
            <a:r>
              <a:rPr lang="ja-JP" altLang="en-US" sz="2000" b="1">
                <a:latin typeface="ＭＳ Ｐゴシック" charset="-128"/>
              </a:rPr>
              <a:t>」を保護する法律</a:t>
            </a:r>
          </a:p>
        </p:txBody>
      </p:sp>
      <p:sp>
        <p:nvSpPr>
          <p:cNvPr id="19" name="下矢印 18"/>
          <p:cNvSpPr/>
          <p:nvPr/>
        </p:nvSpPr>
        <p:spPr>
          <a:xfrm>
            <a:off x="2855913" y="4084638"/>
            <a:ext cx="454025" cy="404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下矢印 19"/>
          <p:cNvSpPr/>
          <p:nvPr/>
        </p:nvSpPr>
        <p:spPr>
          <a:xfrm>
            <a:off x="2833688" y="2720975"/>
            <a:ext cx="454025" cy="404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677"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F3DF63F5-76F7-4777-BC5B-5492A01CF688}" type="slidenum">
              <a:rPr lang="en-US" altLang="ja-JP"/>
              <a:pPr>
                <a:defRPr/>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3"/>
          <p:cNvSpPr txBox="1">
            <a:spLocks noChangeArrowheads="1"/>
          </p:cNvSpPr>
          <p:nvPr/>
        </p:nvSpPr>
        <p:spPr bwMode="auto">
          <a:xfrm>
            <a:off x="744538" y="1423988"/>
            <a:ext cx="8255000" cy="396875"/>
          </a:xfrm>
          <a:prstGeom prst="rect">
            <a:avLst/>
          </a:prstGeom>
          <a:noFill/>
          <a:ln w="9525">
            <a:noFill/>
            <a:miter lim="800000"/>
            <a:headEnd/>
            <a:tailEnd/>
          </a:ln>
        </p:spPr>
        <p:txBody>
          <a:bodyPr>
            <a:spAutoFit/>
          </a:bodyPr>
          <a:lstStyle/>
          <a:p>
            <a:pPr eaLnBrk="0" hangingPunct="0">
              <a:spcBef>
                <a:spcPct val="50000"/>
              </a:spcBef>
            </a:pPr>
            <a:r>
              <a:rPr lang="ja-JP" altLang="en-US" sz="2000" b="1">
                <a:latin typeface="Times New Roman" pitchFamily="18" charset="0"/>
              </a:rPr>
              <a:t>コンピュータ・ソフトウェア関連発明の改訂審査基準（平成</a:t>
            </a:r>
            <a:r>
              <a:rPr lang="en-US" altLang="ja-JP" sz="2000" b="1">
                <a:latin typeface="Times New Roman" pitchFamily="18" charset="0"/>
              </a:rPr>
              <a:t>12</a:t>
            </a:r>
            <a:r>
              <a:rPr lang="ja-JP" altLang="en-US" sz="2000" b="1">
                <a:latin typeface="Times New Roman" pitchFamily="18" charset="0"/>
              </a:rPr>
              <a:t>年</a:t>
            </a:r>
            <a:r>
              <a:rPr lang="en-US" altLang="ja-JP" sz="2000" b="1">
                <a:latin typeface="Times New Roman" pitchFamily="18" charset="0"/>
              </a:rPr>
              <a:t>12</a:t>
            </a:r>
            <a:r>
              <a:rPr lang="ja-JP" altLang="en-US" sz="2000" b="1">
                <a:latin typeface="Times New Roman" pitchFamily="18" charset="0"/>
              </a:rPr>
              <a:t>月</a:t>
            </a:r>
            <a:r>
              <a:rPr lang="ja-JP" altLang="en-US" sz="2000">
                <a:solidFill>
                  <a:srgbClr val="000000"/>
                </a:solidFill>
                <a:latin typeface="Times New Roman" pitchFamily="18" charset="0"/>
              </a:rPr>
              <a:t>）</a:t>
            </a:r>
            <a:endParaRPr lang="ja-JP" altLang="en-US" sz="2400">
              <a:solidFill>
                <a:srgbClr val="000000"/>
              </a:solidFill>
              <a:latin typeface="Times New Roman" pitchFamily="18" charset="0"/>
            </a:endParaRPr>
          </a:p>
        </p:txBody>
      </p:sp>
      <p:sp>
        <p:nvSpPr>
          <p:cNvPr id="694276" name="Text Box 4"/>
          <p:cNvSpPr txBox="1">
            <a:spLocks noChangeArrowheads="1"/>
          </p:cNvSpPr>
          <p:nvPr/>
        </p:nvSpPr>
        <p:spPr bwMode="auto">
          <a:xfrm>
            <a:off x="327025" y="1820863"/>
            <a:ext cx="9237663" cy="1373187"/>
          </a:xfrm>
          <a:prstGeom prst="rect">
            <a:avLst/>
          </a:prstGeom>
          <a:solidFill>
            <a:schemeClr val="accent3">
              <a:lumMod val="20000"/>
              <a:lumOff val="80000"/>
            </a:schemeClr>
          </a:solidFill>
          <a:ln w="28575">
            <a:solidFill>
              <a:schemeClr val="accent3">
                <a:lumMod val="40000"/>
                <a:lumOff val="60000"/>
              </a:schemeClr>
            </a:solidFill>
            <a:miter lim="800000"/>
            <a:headEnd/>
            <a:tailEnd/>
          </a:ln>
          <a:effectLst/>
          <a:extLst/>
        </p:spPr>
        <p:txBody>
          <a:bodyPr>
            <a:spAutoFit/>
          </a:bodyPr>
          <a:lstStyle/>
          <a:p>
            <a:pPr eaLnBrk="0" hangingPunct="0">
              <a:spcBef>
                <a:spcPct val="20000"/>
              </a:spcBef>
              <a:defRPr/>
            </a:pPr>
            <a:r>
              <a:rPr lang="en-US" altLang="ja-JP" sz="1600" dirty="0">
                <a:latin typeface="ＭＳ Ｐゴシック" charset="-128"/>
              </a:rPr>
              <a:t>◎</a:t>
            </a:r>
            <a:r>
              <a:rPr lang="ja-JP" altLang="en-US" sz="1600" dirty="0">
                <a:latin typeface="ＭＳ Ｐゴシック" charset="-128"/>
              </a:rPr>
              <a:t>請求項に係る発明において、「ソフトウェアによる情報処理が、ハードウェア資源を用いて具体的に実現されている」場合、「自然法則を利用した技術的思想の創作」ということができる。</a:t>
            </a:r>
          </a:p>
          <a:p>
            <a:pPr eaLnBrk="0" hangingPunct="0">
              <a:spcBef>
                <a:spcPct val="20000"/>
              </a:spcBef>
              <a:defRPr/>
            </a:pPr>
            <a:r>
              <a:rPr lang="ja-JP" altLang="en-US" sz="1600" dirty="0">
                <a:latin typeface="ＭＳ Ｐゴシック" charset="-128"/>
              </a:rPr>
              <a:t>「具体的に実現」とは、ソフトウェアがコンピュータに読み込まれることにより、ソフトウェアとハードウェア資源とが協働した具体的手段によって、使用目的に応じた特有の情報処理装置（機械）又はその動作方法が構築されることをいう。</a:t>
            </a:r>
          </a:p>
        </p:txBody>
      </p:sp>
      <p:grpSp>
        <p:nvGrpSpPr>
          <p:cNvPr id="115715" name="Group 5"/>
          <p:cNvGrpSpPr>
            <a:grpSpLocks/>
          </p:cNvGrpSpPr>
          <p:nvPr/>
        </p:nvGrpSpPr>
        <p:grpSpPr bwMode="auto">
          <a:xfrm>
            <a:off x="719138" y="3206750"/>
            <a:ext cx="8413750" cy="457200"/>
            <a:chOff x="1005" y="3581"/>
            <a:chExt cx="4427" cy="288"/>
          </a:xfrm>
        </p:grpSpPr>
        <p:sp>
          <p:nvSpPr>
            <p:cNvPr id="115724" name="Text Box 6"/>
            <p:cNvSpPr txBox="1">
              <a:spLocks noChangeArrowheads="1"/>
            </p:cNvSpPr>
            <p:nvPr/>
          </p:nvSpPr>
          <p:spPr bwMode="auto">
            <a:xfrm>
              <a:off x="1393" y="3581"/>
              <a:ext cx="4039" cy="288"/>
            </a:xfrm>
            <a:prstGeom prst="rect">
              <a:avLst/>
            </a:prstGeom>
            <a:noFill/>
            <a:ln w="9525">
              <a:noFill/>
              <a:miter lim="800000"/>
              <a:headEnd/>
              <a:tailEnd/>
            </a:ln>
          </p:spPr>
          <p:txBody>
            <a:bodyPr>
              <a:spAutoFit/>
            </a:bodyPr>
            <a:lstStyle/>
            <a:p>
              <a:pPr algn="ctr" eaLnBrk="0" hangingPunct="0">
                <a:spcBef>
                  <a:spcPct val="50000"/>
                </a:spcBef>
              </a:pPr>
              <a:r>
                <a:rPr lang="ja-JP" altLang="en-US" sz="2400">
                  <a:latin typeface="Times New Roman" pitchFamily="18" charset="0"/>
                </a:rPr>
                <a:t>単にコンピュータを使用したというだけではダメ</a:t>
              </a:r>
              <a:r>
                <a:rPr lang="ja-JP" altLang="en-US" sz="2400">
                  <a:solidFill>
                    <a:srgbClr val="0000FF"/>
                  </a:solidFill>
                  <a:latin typeface="Times New Roman" pitchFamily="18" charset="0"/>
                </a:rPr>
                <a:t>！</a:t>
              </a:r>
            </a:p>
          </p:txBody>
        </p:sp>
        <p:sp>
          <p:nvSpPr>
            <p:cNvPr id="115725" name="AutoShape 7"/>
            <p:cNvSpPr>
              <a:spLocks noChangeArrowheads="1"/>
            </p:cNvSpPr>
            <p:nvPr/>
          </p:nvSpPr>
          <p:spPr bwMode="auto">
            <a:xfrm>
              <a:off x="1005" y="3581"/>
              <a:ext cx="284" cy="288"/>
            </a:xfrm>
            <a:prstGeom prst="rightArrow">
              <a:avLst>
                <a:gd name="adj1" fmla="val 50000"/>
                <a:gd name="adj2" fmla="val 51407"/>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grpSp>
      <p:sp>
        <p:nvSpPr>
          <p:cNvPr id="694280" name="Text Box 8"/>
          <p:cNvSpPr txBox="1">
            <a:spLocks noChangeArrowheads="1"/>
          </p:cNvSpPr>
          <p:nvPr/>
        </p:nvSpPr>
        <p:spPr bwMode="auto">
          <a:xfrm>
            <a:off x="238125" y="4727575"/>
            <a:ext cx="9417050" cy="1600200"/>
          </a:xfrm>
          <a:prstGeom prst="rect">
            <a:avLst/>
          </a:prstGeom>
          <a:solidFill>
            <a:schemeClr val="accent2">
              <a:lumMod val="20000"/>
              <a:lumOff val="80000"/>
            </a:schemeClr>
          </a:solidFill>
          <a:ln w="28575">
            <a:solidFill>
              <a:schemeClr val="accent2">
                <a:lumMod val="60000"/>
                <a:lumOff val="40000"/>
              </a:schemeClr>
            </a:solidFill>
            <a:miter lim="800000"/>
            <a:headEnd/>
            <a:tailEnd/>
          </a:ln>
          <a:effectLst/>
          <a:extLst/>
        </p:spPr>
        <p:txBody>
          <a:bodyPr>
            <a:spAutoFit/>
          </a:bodyPr>
          <a:lstStyle/>
          <a:p>
            <a:pPr eaLnBrk="0" hangingPunct="0">
              <a:spcBef>
                <a:spcPct val="20000"/>
              </a:spcBef>
              <a:defRPr/>
            </a:pPr>
            <a:r>
              <a:rPr lang="ja-JP" altLang="en-US" sz="1400" b="1" dirty="0">
                <a:solidFill>
                  <a:srgbClr val="000000"/>
                </a:solidFill>
                <a:latin typeface="ＭＳ Ｐゴシック" charset="-128"/>
              </a:rPr>
              <a:t>注意：）ソフトウェア関連発明に特有の判断ではないが、</a:t>
            </a:r>
          </a:p>
          <a:p>
            <a:pPr eaLnBrk="0" hangingPunct="0">
              <a:spcBef>
                <a:spcPct val="20000"/>
              </a:spcBef>
              <a:defRPr/>
            </a:pPr>
            <a:r>
              <a:rPr lang="ja-JP" altLang="en-US" sz="1400" b="1" dirty="0">
                <a:solidFill>
                  <a:srgbClr val="000000"/>
                </a:solidFill>
                <a:latin typeface="ＭＳ Ｐゴシック" charset="-128"/>
              </a:rPr>
              <a:t>・</a:t>
            </a:r>
            <a:r>
              <a:rPr lang="ja-JP" altLang="en-US" sz="1400" b="1" dirty="0">
                <a:solidFill>
                  <a:srgbClr val="FF0000"/>
                </a:solidFill>
                <a:latin typeface="ＭＳ Ｐゴシック" charset="-128"/>
              </a:rPr>
              <a:t>機器（例：炊飯器、エンジン、ハードディスク等）に対する制御または制御に伴う処理</a:t>
            </a:r>
            <a:r>
              <a:rPr lang="ja-JP" altLang="en-US" sz="1400" b="1" dirty="0">
                <a:solidFill>
                  <a:srgbClr val="000000"/>
                </a:solidFill>
                <a:latin typeface="ＭＳ Ｐゴシック" charset="-128"/>
              </a:rPr>
              <a:t>を具体的におこなうもの</a:t>
            </a:r>
          </a:p>
          <a:p>
            <a:pPr eaLnBrk="0" hangingPunct="0">
              <a:spcBef>
                <a:spcPct val="20000"/>
              </a:spcBef>
              <a:defRPr/>
            </a:pPr>
            <a:r>
              <a:rPr lang="ja-JP" altLang="en-US" sz="1400" b="1" dirty="0">
                <a:solidFill>
                  <a:srgbClr val="000000"/>
                </a:solidFill>
                <a:latin typeface="ＭＳ Ｐゴシック" charset="-128"/>
              </a:rPr>
              <a:t>・</a:t>
            </a:r>
            <a:r>
              <a:rPr lang="ja-JP" altLang="en-US" sz="1400" b="1" dirty="0">
                <a:solidFill>
                  <a:srgbClr val="FF0000"/>
                </a:solidFill>
                <a:latin typeface="ＭＳ Ｐゴシック" charset="-128"/>
              </a:rPr>
              <a:t>対象の物理的性質又は技術的性質（例：エンジン回転数、圧延温度）に基づく情報処理</a:t>
            </a:r>
            <a:r>
              <a:rPr lang="ja-JP" altLang="en-US" sz="1400" b="1" dirty="0">
                <a:solidFill>
                  <a:srgbClr val="000000"/>
                </a:solidFill>
                <a:latin typeface="ＭＳ Ｐゴシック" charset="-128"/>
              </a:rPr>
              <a:t>を具体的に行うもの</a:t>
            </a:r>
          </a:p>
          <a:p>
            <a:pPr eaLnBrk="0" hangingPunct="0">
              <a:spcBef>
                <a:spcPct val="20000"/>
              </a:spcBef>
              <a:defRPr/>
            </a:pPr>
            <a:r>
              <a:rPr lang="ja-JP" altLang="en-US" sz="1400" b="1" dirty="0">
                <a:solidFill>
                  <a:srgbClr val="000000"/>
                </a:solidFill>
                <a:latin typeface="ＭＳ Ｐゴシック" charset="-128"/>
              </a:rPr>
              <a:t>は、「自然法則を利用した技術的思想の創作」に相当する。</a:t>
            </a:r>
            <a:endParaRPr lang="en-US" altLang="ja-JP" sz="1400" b="1" dirty="0">
              <a:solidFill>
                <a:srgbClr val="000000"/>
              </a:solidFill>
              <a:latin typeface="ＭＳ Ｐゴシック" charset="-128"/>
            </a:endParaRPr>
          </a:p>
          <a:p>
            <a:pPr eaLnBrk="0" hangingPunct="0">
              <a:spcBef>
                <a:spcPct val="20000"/>
              </a:spcBef>
              <a:defRPr/>
            </a:pPr>
            <a:endParaRPr lang="en-US" altLang="ja-JP" sz="1400" b="1" dirty="0">
              <a:solidFill>
                <a:srgbClr val="000000"/>
              </a:solidFill>
              <a:latin typeface="ＭＳ Ｐゴシック" charset="-128"/>
            </a:endParaRPr>
          </a:p>
          <a:p>
            <a:pPr eaLnBrk="0" hangingPunct="0">
              <a:spcBef>
                <a:spcPct val="20000"/>
              </a:spcBef>
              <a:defRPr/>
            </a:pPr>
            <a:endParaRPr lang="ja-JP" altLang="en-US" sz="1400" b="1" dirty="0">
              <a:solidFill>
                <a:srgbClr val="000000"/>
              </a:solidFill>
              <a:latin typeface="ＭＳ Ｐゴシック" charset="-128"/>
            </a:endParaRPr>
          </a:p>
        </p:txBody>
      </p:sp>
      <p:grpSp>
        <p:nvGrpSpPr>
          <p:cNvPr id="115717" name="Group 9"/>
          <p:cNvGrpSpPr>
            <a:grpSpLocks/>
          </p:cNvGrpSpPr>
          <p:nvPr/>
        </p:nvGrpSpPr>
        <p:grpSpPr bwMode="auto">
          <a:xfrm>
            <a:off x="661988" y="3724275"/>
            <a:ext cx="8501062" cy="935038"/>
            <a:chOff x="1005" y="3581"/>
            <a:chExt cx="4427" cy="589"/>
          </a:xfrm>
        </p:grpSpPr>
        <p:sp>
          <p:nvSpPr>
            <p:cNvPr id="115722" name="Text Box 10"/>
            <p:cNvSpPr txBox="1">
              <a:spLocks noChangeArrowheads="1"/>
            </p:cNvSpPr>
            <p:nvPr/>
          </p:nvSpPr>
          <p:spPr bwMode="auto">
            <a:xfrm>
              <a:off x="1393" y="3581"/>
              <a:ext cx="4039" cy="589"/>
            </a:xfrm>
            <a:prstGeom prst="rect">
              <a:avLst/>
            </a:prstGeom>
            <a:noFill/>
            <a:ln w="9525">
              <a:solidFill>
                <a:schemeClr val="tx1"/>
              </a:solidFill>
              <a:miter lim="800000"/>
              <a:headEnd/>
              <a:tailEnd/>
            </a:ln>
          </p:spPr>
          <p:txBody>
            <a:bodyPr>
              <a:spAutoFit/>
            </a:bodyPr>
            <a:lstStyle/>
            <a:p>
              <a:pPr algn="ctr" eaLnBrk="0" hangingPunct="0">
                <a:spcBef>
                  <a:spcPct val="20000"/>
                </a:spcBef>
              </a:pPr>
              <a:r>
                <a:rPr lang="ja-JP" altLang="en-US" sz="2400">
                  <a:latin typeface="Times New Roman" pitchFamily="18" charset="0"/>
                </a:rPr>
                <a:t>適格性の判断は、請求項の記載に基づいて行う</a:t>
              </a:r>
            </a:p>
            <a:p>
              <a:pPr eaLnBrk="0" hangingPunct="0">
                <a:spcBef>
                  <a:spcPct val="20000"/>
                </a:spcBef>
              </a:pPr>
              <a:r>
                <a:rPr lang="ja-JP" altLang="en-US" sz="1400">
                  <a:latin typeface="Times New Roman" pitchFamily="18" charset="0"/>
                </a:rPr>
                <a:t>（発明の詳細な説明、図面等にハードウェアを用いた具体的手段が記載されていても、請求項に記載されていない場合には、「発明」に該当しないと判断される）</a:t>
              </a:r>
              <a:endParaRPr lang="ja-JP" altLang="en-US" sz="2400">
                <a:latin typeface="Times New Roman" pitchFamily="18" charset="0"/>
              </a:endParaRPr>
            </a:p>
          </p:txBody>
        </p:sp>
        <p:sp>
          <p:nvSpPr>
            <p:cNvPr id="694283" name="AutoShape 11"/>
            <p:cNvSpPr>
              <a:spLocks noChangeArrowheads="1"/>
            </p:cNvSpPr>
            <p:nvPr/>
          </p:nvSpPr>
          <p:spPr bwMode="auto">
            <a:xfrm>
              <a:off x="1005" y="3581"/>
              <a:ext cx="284" cy="288"/>
            </a:xfrm>
            <a:prstGeom prst="rightArrow">
              <a:avLst>
                <a:gd name="adj1" fmla="val 50000"/>
                <a:gd name="adj2" fmla="val 51407"/>
              </a:avLst>
            </a:prstGeom>
            <a:solidFill>
              <a:schemeClr val="accent3">
                <a:lumMod val="60000"/>
                <a:lumOff val="40000"/>
              </a:schemeClr>
            </a:solidFill>
            <a:ln w="9525">
              <a:solidFill>
                <a:schemeClr val="tx1"/>
              </a:solidFill>
              <a:miter lim="800000"/>
              <a:headEnd/>
              <a:tailEnd/>
            </a:ln>
            <a:effectLst/>
            <a:extLst>
              <a:ext uri="{AF507438-7753-43E0-B8FC-AC1667EBCBE1}"/>
            </a:extLst>
          </p:spPr>
          <p:txBody>
            <a:bodyPr wrap="none" anchor="ctr"/>
            <a:lstStyle/>
            <a:p>
              <a:pPr>
                <a:defRPr/>
              </a:pPr>
              <a:endParaRPr lang="ja-JP" altLang="en-US">
                <a:solidFill>
                  <a:srgbClr val="000000"/>
                </a:solidFill>
                <a:latin typeface="Arial" charset="0"/>
              </a:endParaRPr>
            </a:p>
          </p:txBody>
        </p:sp>
      </p:grpSp>
      <p:sp>
        <p:nvSpPr>
          <p:cNvPr id="115718" name="Rectangle 12"/>
          <p:cNvSpPr>
            <a:spLocks noChangeArrowheads="1"/>
          </p:cNvSpPr>
          <p:nvPr/>
        </p:nvSpPr>
        <p:spPr bwMode="auto">
          <a:xfrm>
            <a:off x="989013" y="549275"/>
            <a:ext cx="8420100" cy="503238"/>
          </a:xfrm>
          <a:prstGeom prst="rect">
            <a:avLst/>
          </a:prstGeom>
          <a:noFill/>
          <a:ln w="9525">
            <a:noFill/>
            <a:miter lim="800000"/>
            <a:headEnd/>
            <a:tailEnd/>
          </a:ln>
        </p:spPr>
        <p:txBody>
          <a:bodyPr anchor="ctr"/>
          <a:lstStyle/>
          <a:p>
            <a:pPr algn="ctr"/>
            <a:r>
              <a:rPr lang="ja-JP" altLang="en-US" sz="3600">
                <a:solidFill>
                  <a:srgbClr val="000000"/>
                </a:solidFill>
                <a:latin typeface="Arial" charset="0"/>
              </a:rPr>
              <a:t>ソフトウェア関連発明として特許となるもの</a:t>
            </a:r>
          </a:p>
        </p:txBody>
      </p:sp>
      <p:pic>
        <p:nvPicPr>
          <p:cNvPr id="115719" name="Picture 2"/>
          <p:cNvPicPr>
            <a:picLocks noChangeAspect="1" noChangeArrowheads="1"/>
          </p:cNvPicPr>
          <p:nvPr/>
        </p:nvPicPr>
        <p:blipFill>
          <a:blip r:embed="rId3"/>
          <a:srcRect/>
          <a:stretch>
            <a:fillRect/>
          </a:stretch>
        </p:blipFill>
        <p:spPr bwMode="auto">
          <a:xfrm>
            <a:off x="8178800" y="5437188"/>
            <a:ext cx="1476375" cy="1420812"/>
          </a:xfrm>
          <a:prstGeom prst="rect">
            <a:avLst/>
          </a:prstGeom>
          <a:noFill/>
          <a:ln w="9525">
            <a:noFill/>
            <a:miter lim="800000"/>
            <a:headEnd/>
            <a:tailEnd/>
          </a:ln>
        </p:spPr>
      </p:pic>
      <p:sp>
        <p:nvSpPr>
          <p:cNvPr id="115720"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8B30812-B527-413D-81B0-5A6639CDEA2A}" type="slidenum">
              <a:rPr lang="en-US" altLang="ja-JP"/>
              <a:pPr>
                <a:defRPr/>
              </a:pPr>
              <a:t>24</a:t>
            </a:fld>
            <a:endParaRPr lang="en-US" altLang="ja-JP"/>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44" name="Text Box 5"/>
          <p:cNvSpPr txBox="1">
            <a:spLocks noChangeArrowheads="1"/>
          </p:cNvSpPr>
          <p:nvPr/>
        </p:nvSpPr>
        <p:spPr bwMode="auto">
          <a:xfrm>
            <a:off x="4868863" y="1981200"/>
            <a:ext cx="496887" cy="457200"/>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ｎ</a:t>
            </a:r>
          </a:p>
        </p:txBody>
      </p:sp>
      <p:grpSp>
        <p:nvGrpSpPr>
          <p:cNvPr id="23745" name="グループ化 3"/>
          <p:cNvGrpSpPr>
            <a:grpSpLocks/>
          </p:cNvGrpSpPr>
          <p:nvPr/>
        </p:nvGrpSpPr>
        <p:grpSpPr bwMode="auto">
          <a:xfrm>
            <a:off x="4873625" y="2057400"/>
            <a:ext cx="4049713" cy="585788"/>
            <a:chOff x="4873890" y="1192232"/>
            <a:chExt cx="4069027" cy="746125"/>
          </a:xfrm>
        </p:grpSpPr>
        <p:sp>
          <p:nvSpPr>
            <p:cNvPr id="23772" name="Rectangle 2"/>
            <p:cNvSpPr>
              <a:spLocks noChangeArrowheads="1"/>
            </p:cNvSpPr>
            <p:nvPr/>
          </p:nvSpPr>
          <p:spPr bwMode="auto">
            <a:xfrm>
              <a:off x="5948760" y="1192232"/>
              <a:ext cx="1222771" cy="746125"/>
            </a:xfrm>
            <a:prstGeom prst="rect">
              <a:avLst/>
            </a:prstGeom>
            <a:solidFill>
              <a:srgbClr val="FFFFFF"/>
            </a:solidFill>
            <a:ln w="9525">
              <a:solidFill>
                <a:schemeClr val="tx1"/>
              </a:solidFill>
              <a:miter lim="800000"/>
              <a:headEnd/>
              <a:tailEnd/>
            </a:ln>
          </p:spPr>
          <p:txBody>
            <a:bodyPr wrap="none" anchor="ctr"/>
            <a:lstStyle/>
            <a:p>
              <a:pPr algn="ctr" eaLnBrk="0" hangingPunct="0"/>
              <a:r>
                <a:rPr lang="ja-JP" altLang="en-US" sz="2400">
                  <a:solidFill>
                    <a:srgbClr val="000000"/>
                  </a:solidFill>
                  <a:latin typeface="ＭＳ Ｐゴシック" charset="-128"/>
                </a:rPr>
                <a:t>乗算器</a:t>
              </a:r>
            </a:p>
          </p:txBody>
        </p:sp>
        <p:sp>
          <p:nvSpPr>
            <p:cNvPr id="23773" name="AutoShape 3"/>
            <p:cNvSpPr>
              <a:spLocks noChangeArrowheads="1"/>
            </p:cNvSpPr>
            <p:nvPr/>
          </p:nvSpPr>
          <p:spPr bwMode="auto">
            <a:xfrm>
              <a:off x="5370910" y="1401782"/>
              <a:ext cx="577850" cy="134937"/>
            </a:xfrm>
            <a:prstGeom prst="rightArrow">
              <a:avLst>
                <a:gd name="adj1" fmla="val 50000"/>
                <a:gd name="adj2" fmla="val 98832"/>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74" name="AutoShape 4"/>
            <p:cNvSpPr>
              <a:spLocks noChangeArrowheads="1"/>
            </p:cNvSpPr>
            <p:nvPr/>
          </p:nvSpPr>
          <p:spPr bwMode="auto">
            <a:xfrm>
              <a:off x="5370910" y="1658939"/>
              <a:ext cx="577850" cy="134937"/>
            </a:xfrm>
            <a:prstGeom prst="rightArrow">
              <a:avLst>
                <a:gd name="adj1" fmla="val 50000"/>
                <a:gd name="adj2" fmla="val 98832"/>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75" name="Text Box 6"/>
            <p:cNvSpPr txBox="1">
              <a:spLocks noChangeArrowheads="1"/>
            </p:cNvSpPr>
            <p:nvPr/>
          </p:nvSpPr>
          <p:spPr bwMode="auto">
            <a:xfrm>
              <a:off x="4873890" y="1474788"/>
              <a:ext cx="497020" cy="457200"/>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ｍ</a:t>
              </a:r>
            </a:p>
          </p:txBody>
        </p:sp>
        <p:sp>
          <p:nvSpPr>
            <p:cNvPr id="23776" name="AutoShape 7"/>
            <p:cNvSpPr>
              <a:spLocks noChangeArrowheads="1"/>
            </p:cNvSpPr>
            <p:nvPr/>
          </p:nvSpPr>
          <p:spPr bwMode="auto">
            <a:xfrm>
              <a:off x="7171531" y="1519238"/>
              <a:ext cx="577850" cy="133350"/>
            </a:xfrm>
            <a:prstGeom prst="rightArrow">
              <a:avLst>
                <a:gd name="adj1" fmla="val 50000"/>
                <a:gd name="adj2" fmla="val 100008"/>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77" name="Text Box 8"/>
            <p:cNvSpPr txBox="1">
              <a:spLocks noChangeArrowheads="1"/>
            </p:cNvSpPr>
            <p:nvPr/>
          </p:nvSpPr>
          <p:spPr bwMode="auto">
            <a:xfrm>
              <a:off x="7670271" y="1352550"/>
              <a:ext cx="1272646" cy="457200"/>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p>
          </p:txBody>
        </p:sp>
      </p:grpSp>
      <p:sp>
        <p:nvSpPr>
          <p:cNvPr id="23746" name="Text Box 9"/>
          <p:cNvSpPr txBox="1">
            <a:spLocks noChangeArrowheads="1"/>
          </p:cNvSpPr>
          <p:nvPr/>
        </p:nvSpPr>
        <p:spPr bwMode="auto">
          <a:xfrm>
            <a:off x="828675" y="2173288"/>
            <a:ext cx="3186113" cy="366712"/>
          </a:xfrm>
          <a:prstGeom prst="rect">
            <a:avLst/>
          </a:prstGeom>
          <a:noFill/>
          <a:ln w="9525">
            <a:noFill/>
            <a:miter lim="800000"/>
            <a:headEnd/>
            <a:tailEnd/>
          </a:ln>
        </p:spPr>
        <p:txBody>
          <a:bodyPr>
            <a:spAutoFit/>
          </a:bodyPr>
          <a:lstStyle/>
          <a:p>
            <a:pPr eaLnBrk="0" hangingPunct="0">
              <a:spcBef>
                <a:spcPct val="50000"/>
              </a:spcBef>
            </a:pPr>
            <a:r>
              <a:rPr lang="ja-JP" altLang="en-US" b="1">
                <a:latin typeface="ＭＳ Ｐゴシック" charset="-128"/>
              </a:rPr>
              <a:t>（１）乗算器を用いる</a:t>
            </a:r>
          </a:p>
        </p:txBody>
      </p:sp>
      <p:sp>
        <p:nvSpPr>
          <p:cNvPr id="23747" name="Text Box 10"/>
          <p:cNvSpPr txBox="1">
            <a:spLocks noChangeArrowheads="1"/>
          </p:cNvSpPr>
          <p:nvPr/>
        </p:nvSpPr>
        <p:spPr bwMode="auto">
          <a:xfrm>
            <a:off x="798513" y="2978150"/>
            <a:ext cx="3184525" cy="366713"/>
          </a:xfrm>
          <a:prstGeom prst="rect">
            <a:avLst/>
          </a:prstGeom>
          <a:noFill/>
          <a:ln w="9525">
            <a:noFill/>
            <a:miter lim="800000"/>
            <a:headEnd/>
            <a:tailEnd/>
          </a:ln>
        </p:spPr>
        <p:txBody>
          <a:bodyPr>
            <a:spAutoFit/>
          </a:bodyPr>
          <a:lstStyle/>
          <a:p>
            <a:pPr eaLnBrk="0" hangingPunct="0">
              <a:spcBef>
                <a:spcPct val="50000"/>
              </a:spcBef>
            </a:pPr>
            <a:r>
              <a:rPr lang="ja-JP" altLang="en-US" b="1">
                <a:latin typeface="ＭＳ Ｐゴシック" charset="-128"/>
              </a:rPr>
              <a:t>（２）乗算テーブルを用いる</a:t>
            </a:r>
          </a:p>
        </p:txBody>
      </p:sp>
      <p:grpSp>
        <p:nvGrpSpPr>
          <p:cNvPr id="23748" name="Group 11"/>
          <p:cNvGrpSpPr>
            <a:grpSpLocks/>
          </p:cNvGrpSpPr>
          <p:nvPr/>
        </p:nvGrpSpPr>
        <p:grpSpPr bwMode="auto">
          <a:xfrm>
            <a:off x="4702175" y="2867025"/>
            <a:ext cx="4027488" cy="869950"/>
            <a:chOff x="2451" y="1458"/>
            <a:chExt cx="2631" cy="706"/>
          </a:xfrm>
        </p:grpSpPr>
        <p:sp>
          <p:nvSpPr>
            <p:cNvPr id="23766" name="AutoShape 12"/>
            <p:cNvSpPr>
              <a:spLocks noChangeArrowheads="1"/>
            </p:cNvSpPr>
            <p:nvPr/>
          </p:nvSpPr>
          <p:spPr bwMode="auto">
            <a:xfrm>
              <a:off x="2741" y="1675"/>
              <a:ext cx="336" cy="84"/>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67" name="AutoShape 13"/>
            <p:cNvSpPr>
              <a:spLocks noChangeArrowheads="1"/>
            </p:cNvSpPr>
            <p:nvPr/>
          </p:nvSpPr>
          <p:spPr bwMode="auto">
            <a:xfrm>
              <a:off x="2741" y="1837"/>
              <a:ext cx="336" cy="84"/>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68" name="Text Box 14"/>
            <p:cNvSpPr txBox="1">
              <a:spLocks noChangeArrowheads="1"/>
            </p:cNvSpPr>
            <p:nvPr/>
          </p:nvSpPr>
          <p:spPr bwMode="auto">
            <a:xfrm>
              <a:off x="2451" y="1558"/>
              <a:ext cx="290" cy="288"/>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ｎ</a:t>
              </a:r>
            </a:p>
          </p:txBody>
        </p:sp>
        <p:sp>
          <p:nvSpPr>
            <p:cNvPr id="23769" name="Text Box 15"/>
            <p:cNvSpPr txBox="1">
              <a:spLocks noChangeArrowheads="1"/>
            </p:cNvSpPr>
            <p:nvPr/>
          </p:nvSpPr>
          <p:spPr bwMode="auto">
            <a:xfrm>
              <a:off x="2451" y="1721"/>
              <a:ext cx="290" cy="288"/>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ｍ</a:t>
              </a:r>
            </a:p>
          </p:txBody>
        </p:sp>
        <p:sp>
          <p:nvSpPr>
            <p:cNvPr id="23770" name="AutoShape 16"/>
            <p:cNvSpPr>
              <a:spLocks noChangeArrowheads="1"/>
            </p:cNvSpPr>
            <p:nvPr/>
          </p:nvSpPr>
          <p:spPr bwMode="auto">
            <a:xfrm>
              <a:off x="4200" y="1759"/>
              <a:ext cx="234" cy="85"/>
            </a:xfrm>
            <a:prstGeom prst="rightArrow">
              <a:avLst>
                <a:gd name="adj1" fmla="val 50000"/>
                <a:gd name="adj2" fmla="val 68824"/>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71" name="Text Box 17"/>
            <p:cNvSpPr txBox="1">
              <a:spLocks noChangeArrowheads="1"/>
            </p:cNvSpPr>
            <p:nvPr/>
          </p:nvSpPr>
          <p:spPr bwMode="auto">
            <a:xfrm>
              <a:off x="4343" y="1643"/>
              <a:ext cx="739" cy="288"/>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p>
          </p:txBody>
        </p:sp>
        <p:graphicFrame>
          <p:nvGraphicFramePr>
            <p:cNvPr id="23742" name="Object 190"/>
            <p:cNvGraphicFramePr>
              <a:graphicFrameLocks noChangeAspect="1"/>
            </p:cNvGraphicFramePr>
            <p:nvPr/>
          </p:nvGraphicFramePr>
          <p:xfrm>
            <a:off x="3078" y="1458"/>
            <a:ext cx="1131" cy="706"/>
          </p:xfrm>
          <a:graphic>
            <a:graphicData uri="http://schemas.openxmlformats.org/presentationml/2006/ole">
              <p:oleObj spid="_x0000_s23742" name="文書" r:id="rId4" imgW="2293620" imgH="1856740" progId="Word.Document.8">
                <p:embed/>
              </p:oleObj>
            </a:graphicData>
          </a:graphic>
        </p:graphicFrame>
      </p:grpSp>
      <p:grpSp>
        <p:nvGrpSpPr>
          <p:cNvPr id="23749" name="Group 19"/>
          <p:cNvGrpSpPr>
            <a:grpSpLocks/>
          </p:cNvGrpSpPr>
          <p:nvPr/>
        </p:nvGrpSpPr>
        <p:grpSpPr bwMode="auto">
          <a:xfrm>
            <a:off x="776288" y="3757613"/>
            <a:ext cx="8497887" cy="1179512"/>
            <a:chOff x="920" y="2922"/>
            <a:chExt cx="4578" cy="1066"/>
          </a:xfrm>
        </p:grpSpPr>
        <p:graphicFrame>
          <p:nvGraphicFramePr>
            <p:cNvPr id="23743" name="Object 191"/>
            <p:cNvGraphicFramePr>
              <a:graphicFrameLocks noChangeAspect="1"/>
            </p:cNvGraphicFramePr>
            <p:nvPr/>
          </p:nvGraphicFramePr>
          <p:xfrm>
            <a:off x="3796" y="3118"/>
            <a:ext cx="1058" cy="861"/>
          </p:xfrm>
          <a:graphic>
            <a:graphicData uri="http://schemas.openxmlformats.org/presentationml/2006/ole">
              <p:oleObj spid="_x0000_s23743" name="文書" r:id="rId5" imgW="2283460" imgH="1856740" progId="Word.Document.8">
                <p:embed/>
              </p:oleObj>
            </a:graphicData>
          </a:graphic>
        </p:graphicFrame>
        <p:sp>
          <p:nvSpPr>
            <p:cNvPr id="23756" name="Text Box 21"/>
            <p:cNvSpPr txBox="1">
              <a:spLocks noChangeArrowheads="1"/>
            </p:cNvSpPr>
            <p:nvPr/>
          </p:nvSpPr>
          <p:spPr bwMode="auto">
            <a:xfrm>
              <a:off x="920" y="2922"/>
              <a:ext cx="1773" cy="334"/>
            </a:xfrm>
            <a:prstGeom prst="rect">
              <a:avLst/>
            </a:prstGeom>
            <a:solidFill>
              <a:srgbClr val="FFFFFF"/>
            </a:solidFill>
            <a:ln w="9525">
              <a:noFill/>
              <a:miter lim="800000"/>
              <a:headEnd/>
              <a:tailEnd/>
            </a:ln>
          </p:spPr>
          <p:txBody>
            <a:bodyPr>
              <a:spAutoFit/>
            </a:bodyPr>
            <a:lstStyle/>
            <a:p>
              <a:pPr eaLnBrk="0" hangingPunct="0">
                <a:spcBef>
                  <a:spcPct val="50000"/>
                </a:spcBef>
              </a:pPr>
              <a:r>
                <a:rPr lang="ja-JP" altLang="en-US" b="1">
                  <a:latin typeface="ＭＳ Ｐゴシック" charset="-128"/>
                </a:rPr>
                <a:t>（３）二乗テーブルを用いる</a:t>
              </a:r>
            </a:p>
          </p:txBody>
        </p:sp>
        <p:sp>
          <p:nvSpPr>
            <p:cNvPr id="23757" name="AutoShape 22"/>
            <p:cNvSpPr>
              <a:spLocks noChangeArrowheads="1"/>
            </p:cNvSpPr>
            <p:nvPr/>
          </p:nvSpPr>
          <p:spPr bwMode="auto">
            <a:xfrm>
              <a:off x="3474" y="3385"/>
              <a:ext cx="322" cy="105"/>
            </a:xfrm>
            <a:prstGeom prst="rightArrow">
              <a:avLst>
                <a:gd name="adj1" fmla="val 50000"/>
                <a:gd name="adj2" fmla="val 76667"/>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58" name="AutoShape 23"/>
            <p:cNvSpPr>
              <a:spLocks noChangeArrowheads="1"/>
            </p:cNvSpPr>
            <p:nvPr/>
          </p:nvSpPr>
          <p:spPr bwMode="auto">
            <a:xfrm>
              <a:off x="3474" y="3586"/>
              <a:ext cx="322" cy="105"/>
            </a:xfrm>
            <a:prstGeom prst="rightArrow">
              <a:avLst>
                <a:gd name="adj1" fmla="val 50000"/>
                <a:gd name="adj2" fmla="val 76667"/>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59" name="Text Box 24"/>
            <p:cNvSpPr txBox="1">
              <a:spLocks noChangeArrowheads="1"/>
            </p:cNvSpPr>
            <p:nvPr/>
          </p:nvSpPr>
          <p:spPr bwMode="auto">
            <a:xfrm>
              <a:off x="2950" y="3241"/>
              <a:ext cx="524" cy="361"/>
            </a:xfrm>
            <a:prstGeom prst="rect">
              <a:avLst/>
            </a:prstGeom>
            <a:noFill/>
            <a:ln w="9525">
              <a:noFill/>
              <a:miter lim="800000"/>
              <a:headEnd/>
              <a:tailEnd/>
            </a:ln>
          </p:spPr>
          <p:txBody>
            <a:bodyPr>
              <a:spAutoFit/>
            </a:bodyPr>
            <a:lstStyle/>
            <a:p>
              <a:pPr algn="ctr" eaLnBrk="0" hangingPunct="0">
                <a:spcBef>
                  <a:spcPct val="50000"/>
                </a:spcBef>
              </a:pP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p>
          </p:txBody>
        </p:sp>
        <p:sp>
          <p:nvSpPr>
            <p:cNvPr id="23760" name="AutoShape 25"/>
            <p:cNvSpPr>
              <a:spLocks noChangeArrowheads="1"/>
            </p:cNvSpPr>
            <p:nvPr/>
          </p:nvSpPr>
          <p:spPr bwMode="auto">
            <a:xfrm>
              <a:off x="4389" y="3389"/>
              <a:ext cx="224" cy="105"/>
            </a:xfrm>
            <a:prstGeom prs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61" name="Text Box 26"/>
            <p:cNvSpPr txBox="1">
              <a:spLocks noChangeArrowheads="1"/>
            </p:cNvSpPr>
            <p:nvPr/>
          </p:nvSpPr>
          <p:spPr bwMode="auto">
            <a:xfrm>
              <a:off x="1308" y="3151"/>
              <a:ext cx="1606" cy="837"/>
            </a:xfrm>
            <a:prstGeom prst="rect">
              <a:avLst/>
            </a:prstGeom>
            <a:noFill/>
            <a:ln w="9525">
              <a:noFill/>
              <a:miter lim="800000"/>
              <a:headEnd/>
              <a:tailEnd/>
            </a:ln>
          </p:spPr>
          <p:txBody>
            <a:bodyPr>
              <a:spAutoFit/>
            </a:bodyPr>
            <a:lstStyle/>
            <a:p>
              <a:pPr eaLnBrk="0" hangingPunct="0">
                <a:spcBef>
                  <a:spcPct val="50000"/>
                </a:spcBef>
              </a:pPr>
              <a:r>
                <a:rPr lang="en-US" altLang="ja-JP" sz="1600">
                  <a:solidFill>
                    <a:srgbClr val="000000"/>
                  </a:solidFill>
                  <a:latin typeface="ＭＳ Ｐゴシック" charset="-128"/>
                </a:rPr>
                <a:t>(m+n)</a:t>
              </a:r>
              <a:r>
                <a:rPr lang="en-US" altLang="ja-JP" sz="1600" baseline="30000">
                  <a:solidFill>
                    <a:srgbClr val="000000"/>
                  </a:solidFill>
                  <a:latin typeface="ＭＳ Ｐゴシック" charset="-128"/>
                </a:rPr>
                <a:t>2</a:t>
              </a:r>
              <a:r>
                <a:rPr lang="en-US" altLang="ja-JP" sz="1600">
                  <a:solidFill>
                    <a:srgbClr val="000000"/>
                  </a:solidFill>
                  <a:latin typeface="ＭＳ Ｐゴシック" charset="-128"/>
                </a:rPr>
                <a:t>-(m-n)</a:t>
              </a:r>
              <a:r>
                <a:rPr lang="en-US" altLang="ja-JP" sz="1600" baseline="30000">
                  <a:solidFill>
                    <a:srgbClr val="000000"/>
                  </a:solidFill>
                  <a:latin typeface="ＭＳ Ｐゴシック" charset="-128"/>
                </a:rPr>
                <a:t>2</a:t>
              </a:r>
            </a:p>
            <a:p>
              <a:pPr eaLnBrk="0" hangingPunct="0">
                <a:spcBef>
                  <a:spcPct val="50000"/>
                </a:spcBef>
              </a:pPr>
              <a:r>
                <a:rPr lang="en-US" altLang="ja-JP" sz="1600">
                  <a:solidFill>
                    <a:srgbClr val="000000"/>
                  </a:solidFill>
                  <a:latin typeface="ＭＳ Ｐゴシック" charset="-128"/>
                </a:rPr>
                <a:t>=m</a:t>
              </a:r>
              <a:r>
                <a:rPr lang="en-US" altLang="ja-JP" sz="1600" baseline="30000">
                  <a:solidFill>
                    <a:srgbClr val="000000"/>
                  </a:solidFill>
                  <a:latin typeface="ＭＳ Ｐゴシック" charset="-128"/>
                </a:rPr>
                <a:t>2</a:t>
              </a:r>
              <a:r>
                <a:rPr lang="en-US" altLang="ja-JP" sz="1600">
                  <a:solidFill>
                    <a:srgbClr val="000000"/>
                  </a:solidFill>
                  <a:latin typeface="ＭＳ Ｐゴシック" charset="-128"/>
                </a:rPr>
                <a:t>+2mn+n</a:t>
              </a:r>
              <a:r>
                <a:rPr lang="en-US" altLang="ja-JP" sz="1600" baseline="30000">
                  <a:solidFill>
                    <a:srgbClr val="000000"/>
                  </a:solidFill>
                  <a:latin typeface="ＭＳ Ｐゴシック" charset="-128"/>
                </a:rPr>
                <a:t>2</a:t>
              </a:r>
              <a:r>
                <a:rPr lang="en-US" altLang="ja-JP" sz="1600">
                  <a:solidFill>
                    <a:srgbClr val="000000"/>
                  </a:solidFill>
                  <a:latin typeface="ＭＳ Ｐゴシック" charset="-128"/>
                </a:rPr>
                <a:t>-(m</a:t>
              </a:r>
              <a:r>
                <a:rPr lang="en-US" altLang="ja-JP" sz="1600" baseline="30000">
                  <a:solidFill>
                    <a:srgbClr val="000000"/>
                  </a:solidFill>
                  <a:latin typeface="ＭＳ Ｐゴシック" charset="-128"/>
                </a:rPr>
                <a:t>2</a:t>
              </a:r>
              <a:r>
                <a:rPr lang="en-US" altLang="ja-JP" sz="1600">
                  <a:solidFill>
                    <a:srgbClr val="000000"/>
                  </a:solidFill>
                  <a:latin typeface="ＭＳ Ｐゴシック" charset="-128"/>
                </a:rPr>
                <a:t>-2mn+n</a:t>
              </a:r>
              <a:r>
                <a:rPr lang="en-US" altLang="ja-JP" sz="1600" baseline="30000">
                  <a:solidFill>
                    <a:srgbClr val="000000"/>
                  </a:solidFill>
                  <a:latin typeface="ＭＳ Ｐゴシック" charset="-128"/>
                </a:rPr>
                <a:t>2</a:t>
              </a:r>
              <a:r>
                <a:rPr lang="en-US" altLang="ja-JP" sz="1600">
                  <a:solidFill>
                    <a:srgbClr val="000000"/>
                  </a:solidFill>
                  <a:latin typeface="ＭＳ Ｐゴシック" charset="-128"/>
                </a:rPr>
                <a:t>)</a:t>
              </a:r>
            </a:p>
            <a:p>
              <a:pPr eaLnBrk="0" hangingPunct="0">
                <a:spcBef>
                  <a:spcPct val="50000"/>
                </a:spcBef>
              </a:pPr>
              <a:r>
                <a:rPr lang="en-US" altLang="ja-JP" sz="1600">
                  <a:solidFill>
                    <a:srgbClr val="000000"/>
                  </a:solidFill>
                  <a:latin typeface="ＭＳ Ｐゴシック" charset="-128"/>
                </a:rPr>
                <a:t>=4mn</a:t>
              </a:r>
            </a:p>
          </p:txBody>
        </p:sp>
        <p:sp>
          <p:nvSpPr>
            <p:cNvPr id="23762" name="Text Box 27"/>
            <p:cNvSpPr txBox="1">
              <a:spLocks noChangeArrowheads="1"/>
            </p:cNvSpPr>
            <p:nvPr/>
          </p:nvSpPr>
          <p:spPr bwMode="auto">
            <a:xfrm>
              <a:off x="2976" y="3480"/>
              <a:ext cx="525" cy="358"/>
            </a:xfrm>
            <a:prstGeom prst="rect">
              <a:avLst/>
            </a:prstGeom>
            <a:noFill/>
            <a:ln w="9525">
              <a:noFill/>
              <a:miter lim="800000"/>
              <a:headEnd/>
              <a:tailEnd/>
            </a:ln>
          </p:spPr>
          <p:txBody>
            <a:bodyPr>
              <a:spAutoFit/>
            </a:bodyPr>
            <a:lstStyle/>
            <a:p>
              <a:pPr eaLnBrk="0" hangingPunct="0">
                <a:spcBef>
                  <a:spcPct val="50000"/>
                </a:spcBef>
              </a:pP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p>
          </p:txBody>
        </p:sp>
        <p:sp>
          <p:nvSpPr>
            <p:cNvPr id="23763" name="AutoShape 28"/>
            <p:cNvSpPr>
              <a:spLocks noChangeArrowheads="1"/>
            </p:cNvSpPr>
            <p:nvPr/>
          </p:nvSpPr>
          <p:spPr bwMode="auto">
            <a:xfrm>
              <a:off x="4389" y="3586"/>
              <a:ext cx="224" cy="105"/>
            </a:xfrm>
            <a:prstGeom prst="rightArrow">
              <a:avLst>
                <a:gd name="adj1" fmla="val 50000"/>
                <a:gd name="adj2" fmla="val 53333"/>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3764" name="Text Box 29"/>
            <p:cNvSpPr txBox="1">
              <a:spLocks noChangeArrowheads="1"/>
            </p:cNvSpPr>
            <p:nvPr/>
          </p:nvSpPr>
          <p:spPr bwMode="auto">
            <a:xfrm>
              <a:off x="4559" y="3243"/>
              <a:ext cx="939" cy="358"/>
            </a:xfrm>
            <a:prstGeom prst="rect">
              <a:avLst/>
            </a:prstGeom>
            <a:noFill/>
            <a:ln w="9525">
              <a:noFill/>
              <a:miter lim="800000"/>
              <a:headEnd/>
              <a:tailEnd/>
            </a:ln>
          </p:spPr>
          <p:txBody>
            <a:bodyPr>
              <a:spAutoFit/>
            </a:bodyPr>
            <a:lstStyle/>
            <a:p>
              <a:pPr algn="ctr" eaLnBrk="0" hangingPunct="0">
                <a:spcBef>
                  <a:spcPct val="50000"/>
                </a:spcBef>
              </a:pPr>
              <a:r>
                <a:rPr lang="en-US" altLang="ja-JP" sz="2400">
                  <a:solidFill>
                    <a:srgbClr val="000000"/>
                  </a:solidFill>
                  <a:latin typeface="ＭＳ Ｐゴシック" charset="-128"/>
                </a:rPr>
                <a:t>(</a:t>
              </a: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r>
                <a:rPr lang="en-US" altLang="ja-JP" sz="2400">
                  <a:solidFill>
                    <a:srgbClr val="000000"/>
                  </a:solidFill>
                  <a:latin typeface="ＭＳ Ｐゴシック" charset="-128"/>
                </a:rPr>
                <a:t>)</a:t>
              </a:r>
              <a:r>
                <a:rPr lang="en-US" altLang="ja-JP" sz="2400" baseline="30000">
                  <a:solidFill>
                    <a:srgbClr val="000000"/>
                  </a:solidFill>
                  <a:latin typeface="ＭＳ Ｐゴシック" charset="-128"/>
                </a:rPr>
                <a:t>2</a:t>
              </a:r>
            </a:p>
          </p:txBody>
        </p:sp>
        <p:sp>
          <p:nvSpPr>
            <p:cNvPr id="23765" name="Text Box 30"/>
            <p:cNvSpPr txBox="1">
              <a:spLocks noChangeArrowheads="1"/>
            </p:cNvSpPr>
            <p:nvPr/>
          </p:nvSpPr>
          <p:spPr bwMode="auto">
            <a:xfrm>
              <a:off x="4559" y="3442"/>
              <a:ext cx="939" cy="361"/>
            </a:xfrm>
            <a:prstGeom prst="rect">
              <a:avLst/>
            </a:prstGeom>
            <a:noFill/>
            <a:ln w="9525">
              <a:noFill/>
              <a:miter lim="800000"/>
              <a:headEnd/>
              <a:tailEnd/>
            </a:ln>
          </p:spPr>
          <p:txBody>
            <a:bodyPr>
              <a:spAutoFit/>
            </a:bodyPr>
            <a:lstStyle/>
            <a:p>
              <a:pPr algn="ctr" eaLnBrk="0" hangingPunct="0">
                <a:spcBef>
                  <a:spcPct val="50000"/>
                </a:spcBef>
              </a:pPr>
              <a:r>
                <a:rPr lang="en-US" altLang="ja-JP" sz="2400">
                  <a:solidFill>
                    <a:srgbClr val="000000"/>
                  </a:solidFill>
                  <a:latin typeface="ＭＳ Ｐゴシック" charset="-128"/>
                </a:rPr>
                <a:t>(</a:t>
              </a:r>
              <a:r>
                <a:rPr lang="ja-JP" altLang="en-US" sz="2400">
                  <a:solidFill>
                    <a:srgbClr val="000000"/>
                  </a:solidFill>
                  <a:latin typeface="ＭＳ Ｐゴシック" charset="-128"/>
                </a:rPr>
                <a:t>ｎ</a:t>
              </a:r>
              <a:r>
                <a:rPr lang="en-US" altLang="ja-JP" sz="2400">
                  <a:solidFill>
                    <a:srgbClr val="000000"/>
                  </a:solidFill>
                  <a:latin typeface="ＭＳ Ｐゴシック" charset="-128"/>
                </a:rPr>
                <a:t>-</a:t>
              </a:r>
              <a:r>
                <a:rPr lang="ja-JP" altLang="en-US" sz="2400">
                  <a:solidFill>
                    <a:srgbClr val="000000"/>
                  </a:solidFill>
                  <a:latin typeface="ＭＳ Ｐゴシック" charset="-128"/>
                </a:rPr>
                <a:t>ｍ</a:t>
              </a:r>
              <a:r>
                <a:rPr lang="en-US" altLang="ja-JP" sz="2400">
                  <a:solidFill>
                    <a:srgbClr val="000000"/>
                  </a:solidFill>
                  <a:latin typeface="ＭＳ Ｐゴシック" charset="-128"/>
                </a:rPr>
                <a:t>)</a:t>
              </a:r>
              <a:r>
                <a:rPr lang="en-US" altLang="ja-JP" sz="2400" baseline="30000">
                  <a:solidFill>
                    <a:srgbClr val="000000"/>
                  </a:solidFill>
                  <a:latin typeface="ＭＳ Ｐゴシック" charset="-128"/>
                </a:rPr>
                <a:t>2</a:t>
              </a:r>
            </a:p>
          </p:txBody>
        </p:sp>
      </p:grpSp>
      <p:sp>
        <p:nvSpPr>
          <p:cNvPr id="696352" name="Text Box 32"/>
          <p:cNvSpPr txBox="1">
            <a:spLocks noChangeArrowheads="1"/>
          </p:cNvSpPr>
          <p:nvPr/>
        </p:nvSpPr>
        <p:spPr bwMode="auto">
          <a:xfrm>
            <a:off x="169863" y="5156200"/>
            <a:ext cx="9658350" cy="1655763"/>
          </a:xfrm>
          <a:prstGeom prst="rect">
            <a:avLst/>
          </a:prstGeom>
          <a:solidFill>
            <a:schemeClr val="accent2">
              <a:lumMod val="20000"/>
              <a:lumOff val="80000"/>
            </a:schemeClr>
          </a:solidFill>
          <a:ln w="38100">
            <a:solidFill>
              <a:schemeClr val="accent2">
                <a:lumMod val="60000"/>
                <a:lumOff val="40000"/>
              </a:schemeClr>
            </a:solidFill>
            <a:miter lim="800000"/>
            <a:headEnd/>
            <a:tailEnd/>
          </a:ln>
          <a:effectLst>
            <a:prstShdw prst="shdw17" dist="17961" dir="2700000">
              <a:schemeClr val="bg2"/>
            </a:prstShdw>
          </a:effectLst>
          <a:extLst/>
        </p:spPr>
        <p:txBody>
          <a:bodyPr lIns="87078" tIns="43539" rIns="87078" bIns="43539" anchor="ctr">
            <a:spAutoFit/>
          </a:bodyPr>
          <a:lstStyle/>
          <a:p>
            <a:pPr>
              <a:lnSpc>
                <a:spcPct val="125000"/>
              </a:lnSpc>
              <a:defRPr/>
            </a:pPr>
            <a:r>
              <a:rPr lang="ja-JP" altLang="en-US" sz="1600">
                <a:solidFill>
                  <a:srgbClr val="333399"/>
                </a:solidFill>
                <a:latin typeface="ＭＳ Ｐゴシック" charset="-128"/>
              </a:rPr>
              <a:t>発明の課題：</a:t>
            </a:r>
            <a:endParaRPr lang="ja-JP" altLang="en-US" sz="1600">
              <a:solidFill>
                <a:srgbClr val="000000"/>
              </a:solidFill>
              <a:latin typeface="ＭＳ Ｐゴシック" charset="-128"/>
            </a:endParaRPr>
          </a:p>
          <a:p>
            <a:pPr>
              <a:lnSpc>
                <a:spcPct val="125000"/>
              </a:lnSpc>
              <a:defRPr/>
            </a:pPr>
            <a:r>
              <a:rPr lang="ja-JP" altLang="en-US" sz="1600">
                <a:solidFill>
                  <a:srgbClr val="000000"/>
                </a:solidFill>
                <a:latin typeface="ＭＳ Ｐゴシック" charset="-128"/>
              </a:rPr>
              <a:t>・加減算器とシフト演算器を有するが、乗除算器を有しない</a:t>
            </a:r>
            <a:r>
              <a:rPr lang="en-US" altLang="ja-JP" sz="1600">
                <a:solidFill>
                  <a:srgbClr val="000000"/>
                </a:solidFill>
                <a:latin typeface="ＭＳ Ｐゴシック" charset="-128"/>
              </a:rPr>
              <a:t>CPU</a:t>
            </a:r>
            <a:r>
              <a:rPr lang="ja-JP" altLang="en-US" sz="1600">
                <a:solidFill>
                  <a:srgbClr val="000000"/>
                </a:solidFill>
                <a:latin typeface="ＭＳ Ｐゴシック" charset="-128"/>
              </a:rPr>
              <a:t>でｍ</a:t>
            </a:r>
            <a:r>
              <a:rPr lang="en-US" altLang="ja-JP" sz="1600">
                <a:solidFill>
                  <a:srgbClr val="000000"/>
                </a:solidFill>
                <a:latin typeface="ＭＳ Ｐゴシック" charset="-128"/>
              </a:rPr>
              <a:t>×</a:t>
            </a:r>
            <a:r>
              <a:rPr lang="ja-JP" altLang="en-US" sz="1600">
                <a:solidFill>
                  <a:srgbClr val="000000"/>
                </a:solidFill>
                <a:latin typeface="ＭＳ Ｐゴシック" charset="-128"/>
              </a:rPr>
              <a:t>ｎ演算を行う（１≦</a:t>
            </a:r>
            <a:r>
              <a:rPr lang="en-US" altLang="ja-JP" sz="1600">
                <a:solidFill>
                  <a:srgbClr val="000000"/>
                </a:solidFill>
                <a:latin typeface="ＭＳ Ｐゴシック" charset="-128"/>
              </a:rPr>
              <a:t>n≦m</a:t>
            </a:r>
            <a:r>
              <a:rPr lang="ja-JP" altLang="en-US" sz="1600">
                <a:solidFill>
                  <a:srgbClr val="000000"/>
                </a:solidFill>
                <a:latin typeface="ＭＳ Ｐゴシック" charset="-128"/>
              </a:rPr>
              <a:t>＜</a:t>
            </a:r>
            <a:r>
              <a:rPr lang="en-US" altLang="ja-JP" sz="1600">
                <a:solidFill>
                  <a:srgbClr val="000000"/>
                </a:solidFill>
                <a:latin typeface="ＭＳ Ｐゴシック" charset="-128"/>
              </a:rPr>
              <a:t>2</a:t>
            </a:r>
            <a:r>
              <a:rPr lang="ja-JP" altLang="en-US" sz="1600">
                <a:solidFill>
                  <a:srgbClr val="000000"/>
                </a:solidFill>
                <a:latin typeface="ＭＳ Ｐゴシック" charset="-128"/>
              </a:rPr>
              <a:t>５６）</a:t>
            </a:r>
          </a:p>
          <a:p>
            <a:pPr>
              <a:lnSpc>
                <a:spcPct val="125000"/>
              </a:lnSpc>
              <a:defRPr/>
            </a:pPr>
            <a:r>
              <a:rPr lang="ja-JP" altLang="en-US" sz="1600">
                <a:solidFill>
                  <a:srgbClr val="333399"/>
                </a:solidFill>
                <a:latin typeface="ＭＳ Ｐゴシック" charset="-128"/>
              </a:rPr>
              <a:t>課題を解決するためのポイント：</a:t>
            </a:r>
            <a:endParaRPr lang="ja-JP" altLang="en-US" sz="1600">
              <a:solidFill>
                <a:srgbClr val="000000"/>
              </a:solidFill>
              <a:latin typeface="ＭＳ Ｐゴシック" charset="-128"/>
            </a:endParaRPr>
          </a:p>
          <a:p>
            <a:pPr>
              <a:lnSpc>
                <a:spcPct val="125000"/>
              </a:lnSpc>
              <a:defRPr/>
            </a:pPr>
            <a:r>
              <a:rPr lang="ja-JP" altLang="en-US" sz="1600">
                <a:solidFill>
                  <a:srgbClr val="000000"/>
                </a:solidFill>
                <a:latin typeface="ＭＳ Ｐゴシック" charset="-128"/>
              </a:rPr>
              <a:t>・</a:t>
            </a:r>
            <a:r>
              <a:rPr lang="en-US" altLang="ja-JP" sz="1600">
                <a:solidFill>
                  <a:srgbClr val="000000"/>
                </a:solidFill>
                <a:latin typeface="ＭＳ Ｐゴシック" charset="-128"/>
              </a:rPr>
              <a:t>255×255</a:t>
            </a:r>
            <a:r>
              <a:rPr lang="ja-JP" altLang="en-US" sz="1600">
                <a:solidFill>
                  <a:srgbClr val="000000"/>
                </a:solidFill>
                <a:latin typeface="ＭＳ Ｐゴシック" charset="-128"/>
              </a:rPr>
              <a:t>の乗算テーブルより、</a:t>
            </a:r>
            <a:r>
              <a:rPr lang="en-US" altLang="ja-JP" sz="1600">
                <a:solidFill>
                  <a:srgbClr val="000000"/>
                </a:solidFill>
                <a:latin typeface="ＭＳ Ｐゴシック" charset="-128"/>
              </a:rPr>
              <a:t>0</a:t>
            </a:r>
            <a:r>
              <a:rPr lang="ja-JP" altLang="en-US" sz="1600">
                <a:solidFill>
                  <a:srgbClr val="000000"/>
                </a:solidFill>
                <a:latin typeface="ＭＳ Ｐゴシック" charset="-128"/>
              </a:rPr>
              <a:t>～</a:t>
            </a:r>
            <a:r>
              <a:rPr lang="en-US" altLang="ja-JP" sz="1600">
                <a:solidFill>
                  <a:srgbClr val="000000"/>
                </a:solidFill>
                <a:latin typeface="ＭＳ Ｐゴシック" charset="-128"/>
              </a:rPr>
              <a:t>510</a:t>
            </a:r>
            <a:r>
              <a:rPr lang="ja-JP" altLang="en-US" sz="1600">
                <a:solidFill>
                  <a:srgbClr val="000000"/>
                </a:solidFill>
                <a:latin typeface="ＭＳ Ｐゴシック" charset="-128"/>
              </a:rPr>
              <a:t>の二乗テーブルを用いた方がメモリ空間が少なくて済む。</a:t>
            </a:r>
          </a:p>
          <a:p>
            <a:pPr>
              <a:lnSpc>
                <a:spcPct val="125000"/>
              </a:lnSpc>
              <a:defRPr/>
            </a:pPr>
            <a:r>
              <a:rPr lang="ja-JP" altLang="en-US" sz="1600">
                <a:solidFill>
                  <a:srgbClr val="000000"/>
                </a:solidFill>
                <a:latin typeface="ＭＳ Ｐゴシック" charset="-128"/>
              </a:rPr>
              <a:t>・</a:t>
            </a:r>
            <a:r>
              <a:rPr lang="en-US" altLang="ja-JP" sz="1600">
                <a:solidFill>
                  <a:srgbClr val="000000"/>
                </a:solidFill>
                <a:latin typeface="ＭＳ Ｐゴシック" charset="-128"/>
              </a:rPr>
              <a:t>4</a:t>
            </a:r>
            <a:r>
              <a:rPr lang="ja-JP" altLang="en-US" sz="1600">
                <a:solidFill>
                  <a:srgbClr val="000000"/>
                </a:solidFill>
                <a:latin typeface="ＭＳ Ｐゴシック" charset="-128"/>
              </a:rPr>
              <a:t>による除算は、右ビットシフト演算を</a:t>
            </a:r>
            <a:r>
              <a:rPr lang="en-US" altLang="ja-JP" sz="1600">
                <a:solidFill>
                  <a:srgbClr val="000000"/>
                </a:solidFill>
                <a:latin typeface="ＭＳ Ｐゴシック" charset="-128"/>
              </a:rPr>
              <a:t>2</a:t>
            </a:r>
            <a:r>
              <a:rPr lang="ja-JP" altLang="en-US" sz="1600">
                <a:solidFill>
                  <a:srgbClr val="000000"/>
                </a:solidFill>
                <a:latin typeface="ＭＳ Ｐゴシック" charset="-128"/>
              </a:rPr>
              <a:t>ビット分行うことにより実現。</a:t>
            </a:r>
            <a:endParaRPr lang="ja-JP" altLang="en-US" sz="1600" b="1">
              <a:solidFill>
                <a:srgbClr val="000000"/>
              </a:solidFill>
              <a:latin typeface="ＭＳ Ｐゴシック" charset="-128"/>
            </a:endParaRPr>
          </a:p>
        </p:txBody>
      </p:sp>
      <p:sp>
        <p:nvSpPr>
          <p:cNvPr id="23751" name="Text Box 33"/>
          <p:cNvSpPr txBox="1">
            <a:spLocks noChangeArrowheads="1"/>
          </p:cNvSpPr>
          <p:nvPr/>
        </p:nvSpPr>
        <p:spPr bwMode="auto">
          <a:xfrm>
            <a:off x="425450" y="1501775"/>
            <a:ext cx="8497888" cy="427038"/>
          </a:xfrm>
          <a:prstGeom prst="rect">
            <a:avLst/>
          </a:prstGeom>
          <a:noFill/>
          <a:ln w="9525">
            <a:noFill/>
            <a:miter lim="800000"/>
            <a:headEnd/>
            <a:tailEnd/>
          </a:ln>
        </p:spPr>
        <p:txBody>
          <a:bodyPr>
            <a:spAutoFit/>
          </a:bodyPr>
          <a:lstStyle/>
          <a:p>
            <a:pPr eaLnBrk="0" hangingPunct="0">
              <a:spcBef>
                <a:spcPct val="50000"/>
              </a:spcBef>
            </a:pPr>
            <a:r>
              <a:rPr lang="ja-JP" altLang="en-US" sz="2200" b="1">
                <a:solidFill>
                  <a:srgbClr val="000000"/>
                </a:solidFill>
                <a:latin typeface="ＭＳ Ｐゴシック" charset="-128"/>
              </a:rPr>
              <a:t>自然数ｎとｍとの乗算結果を求める方法（</a:t>
            </a:r>
            <a:r>
              <a:rPr lang="en-US" altLang="ja-JP" sz="2200" b="1">
                <a:solidFill>
                  <a:srgbClr val="000000"/>
                </a:solidFill>
                <a:latin typeface="ＭＳ Ｐゴシック" charset="-128"/>
              </a:rPr>
              <a:t>1≦n≦m&lt;256</a:t>
            </a:r>
            <a:r>
              <a:rPr lang="ja-JP" altLang="en-US" sz="2200" b="1">
                <a:solidFill>
                  <a:srgbClr val="000000"/>
                </a:solidFill>
                <a:latin typeface="ＭＳ Ｐゴシック" charset="-128"/>
              </a:rPr>
              <a:t>）</a:t>
            </a:r>
          </a:p>
        </p:txBody>
      </p:sp>
      <p:sp>
        <p:nvSpPr>
          <p:cNvPr id="23752" name="Rectangle 34"/>
          <p:cNvSpPr>
            <a:spLocks noChangeArrowheads="1"/>
          </p:cNvSpPr>
          <p:nvPr/>
        </p:nvSpPr>
        <p:spPr bwMode="auto">
          <a:xfrm>
            <a:off x="644525" y="476250"/>
            <a:ext cx="9404350" cy="503238"/>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ソフトウェア関連発明として特許となるもの（事例１）</a:t>
            </a:r>
          </a:p>
        </p:txBody>
      </p:sp>
      <p:sp>
        <p:nvSpPr>
          <p:cNvPr id="5" name="正方形/長方形 4"/>
          <p:cNvSpPr/>
          <p:nvPr/>
        </p:nvSpPr>
        <p:spPr>
          <a:xfrm>
            <a:off x="228600" y="1928813"/>
            <a:ext cx="9391650" cy="3116262"/>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754"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59A00923-1E8D-4510-9854-E7FA125B8394}" type="slidenum">
              <a:rPr lang="en-US" altLang="ja-JP"/>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633413" y="1687513"/>
            <a:ext cx="6602412" cy="1214437"/>
            <a:chOff x="313" y="331"/>
            <a:chExt cx="3416" cy="837"/>
          </a:xfrm>
          <a:solidFill>
            <a:schemeClr val="accent1">
              <a:lumMod val="20000"/>
              <a:lumOff val="80000"/>
            </a:schemeClr>
          </a:solidFill>
        </p:grpSpPr>
        <p:sp>
          <p:nvSpPr>
            <p:cNvPr id="698372" name="Text Box 4"/>
            <p:cNvSpPr txBox="1">
              <a:spLocks noChangeArrowheads="1"/>
            </p:cNvSpPr>
            <p:nvPr/>
          </p:nvSpPr>
          <p:spPr bwMode="auto">
            <a:xfrm>
              <a:off x="313" y="331"/>
              <a:ext cx="3416" cy="837"/>
            </a:xfrm>
            <a:prstGeom prst="rect">
              <a:avLst/>
            </a:prstGeom>
            <a:grpFill/>
            <a:ln>
              <a:noFill/>
            </a:ln>
            <a:effectLst/>
            <a:extLst>
              <a:ext uri="{91240B29-F687-4F45-9708-019B960494DF}"/>
              <a:ext uri="{AF507438-7753-43E0-B8FC-AC1667EBCBE1}"/>
            </a:extLst>
          </p:spPr>
          <p:txBody>
            <a:bodyPr wrap="none">
              <a:spAutoFit/>
            </a:bodyPr>
            <a:lstStyle/>
            <a:p>
              <a:pPr eaLnBrk="0" hangingPunct="0">
                <a:lnSpc>
                  <a:spcPct val="130000"/>
                </a:lnSpc>
                <a:defRPr/>
              </a:pPr>
              <a:r>
                <a:rPr lang="en-US" altLang="ja-JP" sz="1600" dirty="0">
                  <a:solidFill>
                    <a:srgbClr val="000000"/>
                  </a:solidFill>
                  <a:latin typeface="ＭＳ Ｐゴシック" charset="-128"/>
                </a:rPr>
                <a:t>【</a:t>
              </a:r>
              <a:r>
                <a:rPr lang="ja-JP" altLang="en-US" sz="1600" dirty="0">
                  <a:solidFill>
                    <a:srgbClr val="000000"/>
                  </a:solidFill>
                  <a:latin typeface="ＭＳ Ｐゴシック" charset="-128"/>
                </a:rPr>
                <a:t>請求項１</a:t>
              </a:r>
              <a:r>
                <a:rPr lang="en-US" altLang="ja-JP" sz="1600" dirty="0">
                  <a:solidFill>
                    <a:srgbClr val="000000"/>
                  </a:solidFill>
                  <a:latin typeface="ＭＳ Ｐゴシック" charset="-128"/>
                </a:rPr>
                <a:t>】</a:t>
              </a:r>
              <a:r>
                <a:rPr lang="ja-JP" altLang="en-US" sz="1600" dirty="0">
                  <a:solidFill>
                    <a:srgbClr val="000000"/>
                  </a:solidFill>
                  <a:latin typeface="ＭＳ Ｐゴシック" charset="-128"/>
                </a:rPr>
                <a:t>自然数ｎとｍ（ただし、</a:t>
              </a:r>
              <a:r>
                <a:rPr lang="en-US" altLang="ja-JP" sz="1600" dirty="0">
                  <a:solidFill>
                    <a:srgbClr val="000000"/>
                  </a:solidFill>
                  <a:latin typeface="ＭＳ Ｐゴシック" charset="-128"/>
                </a:rPr>
                <a:t>1≦</a:t>
              </a:r>
              <a:r>
                <a:rPr lang="ja-JP" altLang="en-US" sz="1600" dirty="0">
                  <a:solidFill>
                    <a:srgbClr val="000000"/>
                  </a:solidFill>
                  <a:latin typeface="ＭＳ Ｐゴシック" charset="-128"/>
                </a:rPr>
                <a:t>ｎ≦ｍ＜</a:t>
              </a:r>
              <a:r>
                <a:rPr lang="en-US" altLang="ja-JP" sz="1600" dirty="0">
                  <a:solidFill>
                    <a:srgbClr val="000000"/>
                  </a:solidFill>
                  <a:latin typeface="ＭＳ Ｐゴシック" charset="-128"/>
                </a:rPr>
                <a:t>256</a:t>
              </a:r>
              <a:r>
                <a:rPr lang="ja-JP" altLang="en-US" sz="1600" dirty="0">
                  <a:solidFill>
                    <a:srgbClr val="000000"/>
                  </a:solidFill>
                  <a:latin typeface="ＭＳ Ｐゴシック" charset="-128"/>
                </a:rPr>
                <a:t>）との乗算</a:t>
              </a:r>
              <a:r>
                <a:rPr lang="ja-JP" altLang="en-US" sz="1600" dirty="0" err="1">
                  <a:solidFill>
                    <a:srgbClr val="000000"/>
                  </a:solidFill>
                  <a:latin typeface="ＭＳ Ｐゴシック" charset="-128"/>
                </a:rPr>
                <a:t>ｓ</a:t>
              </a:r>
              <a:r>
                <a:rPr lang="ja-JP" altLang="en-US" sz="1600" dirty="0">
                  <a:solidFill>
                    <a:srgbClr val="000000"/>
                  </a:solidFill>
                  <a:latin typeface="ＭＳ Ｐゴシック" charset="-128"/>
                </a:rPr>
                <a:t>を、</a:t>
              </a:r>
            </a:p>
            <a:p>
              <a:pPr eaLnBrk="0" hangingPunct="0">
                <a:lnSpc>
                  <a:spcPct val="130000"/>
                </a:lnSpc>
                <a:defRPr/>
              </a:pPr>
              <a:r>
                <a:rPr lang="ja-JP" altLang="en-US" sz="1600" dirty="0">
                  <a:solidFill>
                    <a:srgbClr val="000000"/>
                  </a:solidFill>
                  <a:latin typeface="ＭＳ Ｐゴシック" charset="-128"/>
                </a:rPr>
                <a:t>　　　　　　　　　　　　　　　　　　　　　　　　　　　　　によって計算する計算装置。</a:t>
              </a:r>
              <a:endParaRPr lang="en-US" altLang="ja-JP" sz="1600" dirty="0">
                <a:solidFill>
                  <a:srgbClr val="000000"/>
                </a:solidFill>
                <a:latin typeface="ＭＳ Ｐゴシック" charset="-128"/>
              </a:endParaRPr>
            </a:p>
            <a:p>
              <a:pPr eaLnBrk="0" hangingPunct="0">
                <a:lnSpc>
                  <a:spcPct val="130000"/>
                </a:lnSpc>
                <a:defRPr/>
              </a:pPr>
              <a:endParaRPr lang="ja-JP" altLang="en-US" sz="2400" b="1" dirty="0">
                <a:solidFill>
                  <a:srgbClr val="0000FF"/>
                </a:solidFill>
                <a:latin typeface="ＭＳ Ｐゴシック" charset="-128"/>
              </a:endParaRPr>
            </a:p>
          </p:txBody>
        </p:sp>
        <p:graphicFrame>
          <p:nvGraphicFramePr>
            <p:cNvPr id="24766" name="Object 190"/>
            <p:cNvGraphicFramePr>
              <a:graphicFrameLocks noChangeAspect="1"/>
            </p:cNvGraphicFramePr>
            <p:nvPr/>
          </p:nvGraphicFramePr>
          <p:xfrm>
            <a:off x="1152" y="576"/>
            <a:ext cx="1152" cy="340"/>
          </p:xfrm>
          <a:graphic>
            <a:graphicData uri="http://schemas.openxmlformats.org/presentationml/2006/ole">
              <p:oleObj spid="_x0000_s24766" name="数式" r:id="rId4" imgW="1422400" imgH="419100" progId="Equation.3">
                <p:embed/>
              </p:oleObj>
            </a:graphicData>
          </a:graphic>
        </p:graphicFrame>
      </p:grpSp>
      <p:sp>
        <p:nvSpPr>
          <p:cNvPr id="24769" name="Rectangle 6"/>
          <p:cNvSpPr>
            <a:spLocks noChangeArrowheads="1"/>
          </p:cNvSpPr>
          <p:nvPr/>
        </p:nvSpPr>
        <p:spPr bwMode="auto">
          <a:xfrm>
            <a:off x="433388" y="725488"/>
            <a:ext cx="8905875" cy="833437"/>
          </a:xfrm>
          <a:prstGeom prst="rect">
            <a:avLst/>
          </a:prstGeom>
          <a:noFill/>
          <a:ln w="9525">
            <a:noFill/>
            <a:miter lim="800000"/>
            <a:headEnd/>
            <a:tailEnd/>
          </a:ln>
        </p:spPr>
        <p:txBody>
          <a:bodyPr wrap="none" anchor="ctr"/>
          <a:lstStyle/>
          <a:p>
            <a:endParaRPr lang="ja-JP" altLang="en-US">
              <a:solidFill>
                <a:srgbClr val="000000"/>
              </a:solidFill>
              <a:latin typeface="Arial" charset="0"/>
            </a:endParaRPr>
          </a:p>
        </p:txBody>
      </p:sp>
      <p:sp>
        <p:nvSpPr>
          <p:cNvPr id="698376" name="Text Box 8"/>
          <p:cNvSpPr txBox="1">
            <a:spLocks noChangeArrowheads="1"/>
          </p:cNvSpPr>
          <p:nvPr/>
        </p:nvSpPr>
        <p:spPr bwMode="auto">
          <a:xfrm>
            <a:off x="666750" y="3700463"/>
            <a:ext cx="7553325" cy="2652712"/>
          </a:xfrm>
          <a:prstGeom prst="rect">
            <a:avLst/>
          </a:prstGeom>
          <a:solidFill>
            <a:schemeClr val="accent1">
              <a:lumMod val="20000"/>
              <a:lumOff val="80000"/>
            </a:schemeClr>
          </a:solidFill>
          <a:ln>
            <a:solidFill>
              <a:schemeClr val="accent1">
                <a:lumMod val="60000"/>
                <a:lumOff val="40000"/>
              </a:schemeClr>
            </a:solidFill>
          </a:ln>
          <a:effectLst/>
          <a:extLst/>
        </p:spPr>
        <p:txBody>
          <a:bodyPr>
            <a:spAutoFit/>
          </a:bodyPr>
          <a:lstStyle/>
          <a:p>
            <a:pPr eaLnBrk="0" hangingPunct="0">
              <a:lnSpc>
                <a:spcPct val="130000"/>
              </a:lnSpc>
              <a:defRPr/>
            </a:pPr>
            <a:r>
              <a:rPr lang="en-US" altLang="ja-JP" sz="1600" dirty="0">
                <a:solidFill>
                  <a:srgbClr val="000000"/>
                </a:solidFill>
                <a:latin typeface="ＭＳ Ｐゴシック" charset="-128"/>
              </a:rPr>
              <a:t>【</a:t>
            </a:r>
            <a:r>
              <a:rPr lang="ja-JP" altLang="en-US" sz="1600" dirty="0">
                <a:solidFill>
                  <a:srgbClr val="000000"/>
                </a:solidFill>
                <a:latin typeface="ＭＳ Ｐゴシック" charset="-128"/>
              </a:rPr>
              <a:t>請求項２</a:t>
            </a:r>
            <a:r>
              <a:rPr lang="en-US" altLang="ja-JP" sz="1600" dirty="0">
                <a:solidFill>
                  <a:srgbClr val="000000"/>
                </a:solidFill>
                <a:latin typeface="ＭＳ Ｐゴシック" charset="-128"/>
              </a:rPr>
              <a:t>】</a:t>
            </a:r>
            <a:r>
              <a:rPr lang="ja-JP" altLang="en-US" sz="1600" dirty="0">
                <a:solidFill>
                  <a:srgbClr val="000000"/>
                </a:solidFill>
                <a:latin typeface="ＭＳ Ｐゴシック" charset="-128"/>
              </a:rPr>
              <a:t>自然数ｎと</a:t>
            </a:r>
            <a:r>
              <a:rPr lang="ja-JP" altLang="en-US" sz="1600" dirty="0" err="1">
                <a:solidFill>
                  <a:srgbClr val="000000"/>
                </a:solidFill>
                <a:latin typeface="ＭＳ Ｐゴシック" charset="-128"/>
              </a:rPr>
              <a:t>ｍ</a:t>
            </a:r>
            <a:r>
              <a:rPr lang="ja-JP" altLang="en-US" sz="1600" dirty="0">
                <a:solidFill>
                  <a:srgbClr val="000000"/>
                </a:solidFill>
                <a:latin typeface="ＭＳ Ｐゴシック" charset="-128"/>
              </a:rPr>
              <a:t>を入力する入力手段（ただし、</a:t>
            </a:r>
            <a:r>
              <a:rPr lang="en-US" altLang="ja-JP" sz="1600" dirty="0">
                <a:solidFill>
                  <a:srgbClr val="000000"/>
                </a:solidFill>
                <a:latin typeface="ＭＳ Ｐゴシック" charset="-128"/>
              </a:rPr>
              <a:t>1≦</a:t>
            </a:r>
            <a:r>
              <a:rPr lang="ja-JP" altLang="en-US" sz="1600" dirty="0">
                <a:solidFill>
                  <a:srgbClr val="000000"/>
                </a:solidFill>
                <a:latin typeface="ＭＳ Ｐゴシック" charset="-128"/>
              </a:rPr>
              <a:t>ｎ≦ｍ＜</a:t>
            </a:r>
            <a:r>
              <a:rPr lang="en-US" altLang="ja-JP" sz="1600" dirty="0">
                <a:solidFill>
                  <a:srgbClr val="000000"/>
                </a:solidFill>
                <a:latin typeface="ＭＳ Ｐゴシック" charset="-128"/>
              </a:rPr>
              <a:t>256</a:t>
            </a:r>
            <a:r>
              <a:rPr lang="ja-JP" altLang="en-US" sz="1600" dirty="0">
                <a:solidFill>
                  <a:srgbClr val="000000"/>
                </a:solidFill>
                <a:latin typeface="ＭＳ Ｐゴシック" charset="-128"/>
              </a:rPr>
              <a:t>）と、</a:t>
            </a:r>
          </a:p>
          <a:p>
            <a:pPr eaLnBrk="0" hangingPunct="0">
              <a:lnSpc>
                <a:spcPct val="130000"/>
              </a:lnSpc>
              <a:defRPr/>
            </a:pPr>
            <a:r>
              <a:rPr lang="ja-JP" altLang="en-US" sz="1600" dirty="0">
                <a:solidFill>
                  <a:srgbClr val="000000"/>
                </a:solidFill>
                <a:latin typeface="ＭＳ Ｐゴシック" charset="-128"/>
              </a:rPr>
              <a:t>　　　 </a:t>
            </a:r>
            <a:r>
              <a:rPr lang="ja-JP" altLang="en-US" sz="1600" u="sng" dirty="0" err="1">
                <a:solidFill>
                  <a:srgbClr val="000000"/>
                </a:solidFill>
                <a:latin typeface="ＭＳ Ｐゴシック" charset="-128"/>
              </a:rPr>
              <a:t>ｋ</a:t>
            </a:r>
            <a:r>
              <a:rPr lang="ja-JP" altLang="en-US" sz="1600" u="sng" dirty="0">
                <a:solidFill>
                  <a:srgbClr val="000000"/>
                </a:solidFill>
                <a:latin typeface="ＭＳ Ｐゴシック" charset="-128"/>
              </a:rPr>
              <a:t>番目にｋ</a:t>
            </a:r>
            <a:r>
              <a:rPr lang="en-US" altLang="ja-JP" sz="1600" u="sng" baseline="30000" dirty="0">
                <a:solidFill>
                  <a:srgbClr val="000000"/>
                </a:solidFill>
                <a:latin typeface="ＭＳ Ｐゴシック" charset="-128"/>
              </a:rPr>
              <a:t>2</a:t>
            </a:r>
            <a:r>
              <a:rPr lang="ja-JP" altLang="en-US" sz="1600" u="sng" dirty="0">
                <a:solidFill>
                  <a:srgbClr val="000000"/>
                </a:solidFill>
                <a:latin typeface="ＭＳ Ｐゴシック" charset="-128"/>
              </a:rPr>
              <a:t>の値が格納された二乗テーブル（ただし、</a:t>
            </a:r>
            <a:r>
              <a:rPr lang="en-US" altLang="ja-JP" sz="1600" u="sng" dirty="0">
                <a:solidFill>
                  <a:srgbClr val="000000"/>
                </a:solidFill>
                <a:latin typeface="ＭＳ Ｐゴシック" charset="-128"/>
              </a:rPr>
              <a:t>0≦</a:t>
            </a:r>
            <a:r>
              <a:rPr lang="ja-JP" altLang="en-US" sz="1600" u="sng" dirty="0">
                <a:solidFill>
                  <a:srgbClr val="000000"/>
                </a:solidFill>
                <a:latin typeface="ＭＳ Ｐゴシック" charset="-128"/>
              </a:rPr>
              <a:t>ｋ＜</a:t>
            </a:r>
            <a:r>
              <a:rPr lang="en-US" altLang="ja-JP" sz="1600" u="sng" dirty="0">
                <a:solidFill>
                  <a:srgbClr val="000000"/>
                </a:solidFill>
                <a:latin typeface="ＭＳ Ｐゴシック" charset="-128"/>
              </a:rPr>
              <a:t>511</a:t>
            </a:r>
            <a:r>
              <a:rPr lang="ja-JP" altLang="en-US" sz="1600" u="sng" dirty="0">
                <a:solidFill>
                  <a:srgbClr val="000000"/>
                </a:solidFill>
                <a:latin typeface="ＭＳ Ｐゴシック" charset="-128"/>
              </a:rPr>
              <a:t>）</a:t>
            </a:r>
            <a:r>
              <a:rPr lang="ja-JP" altLang="en-US" sz="1600" dirty="0">
                <a:solidFill>
                  <a:srgbClr val="000000"/>
                </a:solidFill>
                <a:latin typeface="ＭＳ Ｐゴシック" charset="-128"/>
              </a:rPr>
              <a:t>と、</a:t>
            </a:r>
          </a:p>
          <a:p>
            <a:pPr eaLnBrk="0" hangingPunct="0">
              <a:lnSpc>
                <a:spcPct val="130000"/>
              </a:lnSpc>
              <a:defRPr/>
            </a:pPr>
            <a:r>
              <a:rPr lang="ja-JP" altLang="en-US" sz="1600" dirty="0">
                <a:solidFill>
                  <a:srgbClr val="000000"/>
                </a:solidFill>
                <a:latin typeface="ＭＳ Ｐゴシック" charset="-128"/>
              </a:rPr>
              <a:t>　　　 </a:t>
            </a:r>
            <a:r>
              <a:rPr lang="ja-JP" altLang="en-US" sz="1600" u="sng" dirty="0">
                <a:solidFill>
                  <a:srgbClr val="000000"/>
                </a:solidFill>
                <a:latin typeface="ＭＳ Ｐゴシック" charset="-128"/>
              </a:rPr>
              <a:t>加減算器及びシフト演算器からなる演算手段</a:t>
            </a:r>
            <a:r>
              <a:rPr lang="ja-JP" altLang="en-US" sz="1600" dirty="0">
                <a:solidFill>
                  <a:srgbClr val="000000"/>
                </a:solidFill>
                <a:latin typeface="ＭＳ Ｐゴシック" charset="-128"/>
              </a:rPr>
              <a:t>と、</a:t>
            </a:r>
          </a:p>
          <a:p>
            <a:pPr eaLnBrk="0" hangingPunct="0">
              <a:lnSpc>
                <a:spcPct val="130000"/>
              </a:lnSpc>
              <a:defRPr/>
            </a:pPr>
            <a:r>
              <a:rPr lang="ja-JP" altLang="en-US" sz="1600" dirty="0">
                <a:solidFill>
                  <a:srgbClr val="000000"/>
                </a:solidFill>
                <a:latin typeface="ＭＳ Ｐゴシック" charset="-128"/>
              </a:rPr>
              <a:t>　　　 上記演算手段による演算結果</a:t>
            </a:r>
            <a:r>
              <a:rPr lang="ja-JP" altLang="en-US" sz="1600" dirty="0" err="1">
                <a:solidFill>
                  <a:srgbClr val="000000"/>
                </a:solidFill>
                <a:latin typeface="ＭＳ Ｐゴシック" charset="-128"/>
              </a:rPr>
              <a:t>ｓ</a:t>
            </a:r>
            <a:r>
              <a:rPr lang="ja-JP" altLang="en-US" sz="1600" dirty="0">
                <a:solidFill>
                  <a:srgbClr val="000000"/>
                </a:solidFill>
                <a:latin typeface="ＭＳ Ｐゴシック" charset="-128"/>
              </a:rPr>
              <a:t>を出力する出力手段、とを備え、</a:t>
            </a:r>
          </a:p>
          <a:p>
            <a:pPr eaLnBrk="0" hangingPunct="0">
              <a:lnSpc>
                <a:spcPct val="130000"/>
              </a:lnSpc>
              <a:defRPr/>
            </a:pPr>
            <a:r>
              <a:rPr lang="ja-JP" altLang="en-US" sz="1600" dirty="0">
                <a:solidFill>
                  <a:srgbClr val="000000"/>
                </a:solidFill>
                <a:latin typeface="ＭＳ Ｐゴシック" charset="-128"/>
              </a:rPr>
              <a:t>　　　 上記演算手段が上記二乗テーブルを参照して二乗の値を導出すること</a:t>
            </a:r>
          </a:p>
          <a:p>
            <a:pPr eaLnBrk="0" hangingPunct="0">
              <a:lnSpc>
                <a:spcPct val="130000"/>
              </a:lnSpc>
              <a:defRPr/>
            </a:pPr>
            <a:r>
              <a:rPr lang="ja-JP" altLang="en-US" sz="1600" dirty="0">
                <a:solidFill>
                  <a:srgbClr val="000000"/>
                </a:solidFill>
                <a:latin typeface="ＭＳ Ｐゴシック" charset="-128"/>
              </a:rPr>
              <a:t>　　　 により、乗除算器を用いることなく、</a:t>
            </a:r>
          </a:p>
          <a:p>
            <a:pPr eaLnBrk="0" hangingPunct="0">
              <a:lnSpc>
                <a:spcPct val="130000"/>
              </a:lnSpc>
              <a:defRPr/>
            </a:pPr>
            <a:r>
              <a:rPr lang="ja-JP" altLang="en-US" sz="1600" dirty="0">
                <a:solidFill>
                  <a:srgbClr val="000000"/>
                </a:solidFill>
                <a:latin typeface="ＭＳ Ｐゴシック" charset="-128"/>
              </a:rPr>
              <a:t>　　　　　　　　　　　　　　　　　　　によって計算する計算装置。</a:t>
            </a:r>
            <a:endParaRPr lang="en-US" altLang="ja-JP" sz="1600" dirty="0">
              <a:solidFill>
                <a:srgbClr val="000000"/>
              </a:solidFill>
              <a:latin typeface="ＭＳ Ｐゴシック" charset="-128"/>
            </a:endParaRPr>
          </a:p>
          <a:p>
            <a:pPr eaLnBrk="0" hangingPunct="0">
              <a:lnSpc>
                <a:spcPct val="130000"/>
              </a:lnSpc>
              <a:defRPr/>
            </a:pPr>
            <a:endParaRPr lang="ja-JP" altLang="en-US" sz="1600" dirty="0">
              <a:solidFill>
                <a:srgbClr val="000000"/>
              </a:solidFill>
              <a:latin typeface="ＭＳ Ｐゴシック" charset="-128"/>
            </a:endParaRPr>
          </a:p>
        </p:txBody>
      </p:sp>
      <p:graphicFrame>
        <p:nvGraphicFramePr>
          <p:cNvPr id="24767" name="Object 191"/>
          <p:cNvGraphicFramePr>
            <a:graphicFrameLocks noChangeAspect="1"/>
          </p:cNvGraphicFramePr>
          <p:nvPr/>
        </p:nvGraphicFramePr>
        <p:xfrm>
          <a:off x="1423988" y="5510213"/>
          <a:ext cx="1554162" cy="588962"/>
        </p:xfrm>
        <a:graphic>
          <a:graphicData uri="http://schemas.openxmlformats.org/presentationml/2006/ole">
            <p:oleObj spid="_x0000_s24767" name="数式" r:id="rId5" imgW="1422400" imgH="419100" progId="Equation.3">
              <p:embed/>
            </p:oleObj>
          </a:graphicData>
        </a:graphic>
      </p:graphicFrame>
      <p:sp>
        <p:nvSpPr>
          <p:cNvPr id="698380" name="Text Box 12"/>
          <p:cNvSpPr txBox="1">
            <a:spLocks noChangeArrowheads="1"/>
          </p:cNvSpPr>
          <p:nvPr/>
        </p:nvSpPr>
        <p:spPr bwMode="auto">
          <a:xfrm>
            <a:off x="204788" y="2720975"/>
            <a:ext cx="9236075" cy="974725"/>
          </a:xfrm>
          <a:prstGeom prst="rect">
            <a:avLst/>
          </a:prstGeom>
          <a:solidFill>
            <a:schemeClr val="accent2">
              <a:lumMod val="20000"/>
              <a:lumOff val="80000"/>
            </a:schemeClr>
          </a:solidFill>
          <a:ln>
            <a:noFill/>
          </a:ln>
          <a:effectLst>
            <a:prstShdw prst="shdw17" dist="17961" dir="2700000">
              <a:schemeClr val="bg2"/>
            </a:prstShdw>
          </a:effectLst>
          <a:extLst/>
        </p:spPr>
        <p:txBody>
          <a:bodyPr lIns="87078" tIns="43539" rIns="87078" bIns="43539" anchor="ctr">
            <a:spAutoFit/>
          </a:bodyPr>
          <a:lstStyle/>
          <a:p>
            <a:pPr>
              <a:lnSpc>
                <a:spcPct val="120000"/>
              </a:lnSpc>
              <a:defRPr/>
            </a:pPr>
            <a:r>
              <a:rPr kumimoji="0" lang="ja-JP" altLang="en-US" sz="1600" b="1" dirty="0">
                <a:latin typeface="Times New Roman" pitchFamily="18" charset="0"/>
              </a:rPr>
              <a:t>計算処理を実行するソフトウエアとハードウエア資源とが協働しているとはいえないから、「発明」に該当しない。</a:t>
            </a:r>
          </a:p>
          <a:p>
            <a:pPr>
              <a:lnSpc>
                <a:spcPct val="120000"/>
              </a:lnSpc>
              <a:defRPr/>
            </a:pPr>
            <a:r>
              <a:rPr kumimoji="0" lang="ja-JP" altLang="en-US" sz="1600" b="1" dirty="0">
                <a:latin typeface="Times New Roman" pitchFamily="18" charset="0"/>
              </a:rPr>
              <a:t>（単に「計算機を用いて計算する」だけの記載では、ハードウエア資源を利用しているとはいえない。）</a:t>
            </a:r>
          </a:p>
        </p:txBody>
      </p:sp>
      <p:sp>
        <p:nvSpPr>
          <p:cNvPr id="24772" name="AutoShape 13"/>
          <p:cNvSpPr>
            <a:spLocks noChangeArrowheads="1"/>
          </p:cNvSpPr>
          <p:nvPr/>
        </p:nvSpPr>
        <p:spPr bwMode="auto">
          <a:xfrm rot="5400000">
            <a:off x="7342187" y="1887538"/>
            <a:ext cx="652463" cy="814388"/>
          </a:xfrm>
          <a:custGeom>
            <a:avLst/>
            <a:gdLst>
              <a:gd name="T0" fmla="*/ 13801555 w 21600"/>
              <a:gd name="T1" fmla="*/ 0 h 21600"/>
              <a:gd name="T2" fmla="*/ 13801555 w 21600"/>
              <a:gd name="T3" fmla="*/ 17263290 h 21600"/>
              <a:gd name="T4" fmla="*/ 2953573 w 21600"/>
              <a:gd name="T5" fmla="*/ 30670077 h 21600"/>
              <a:gd name="T6" fmla="*/ 19708703 w 21600"/>
              <a:gd name="T7" fmla="*/ 863164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a:prstShdw prst="shdw17" dist="17961" dir="2700000">
              <a:schemeClr val="bg2"/>
            </a:prstShdw>
          </a:effectLst>
        </p:spPr>
        <p:txBody>
          <a:bodyPr wrap="none" lIns="87078" tIns="43539" rIns="87078" bIns="43539" anchor="ctr"/>
          <a:lstStyle/>
          <a:p>
            <a:endParaRPr lang="ja-JP" altLang="en-US">
              <a:solidFill>
                <a:srgbClr val="000000"/>
              </a:solidFill>
              <a:latin typeface="Arial" charset="0"/>
            </a:endParaRPr>
          </a:p>
        </p:txBody>
      </p:sp>
      <p:sp>
        <p:nvSpPr>
          <p:cNvPr id="24773" name="Text Box 14"/>
          <p:cNvSpPr txBox="1">
            <a:spLocks noChangeArrowheads="1"/>
          </p:cNvSpPr>
          <p:nvPr/>
        </p:nvSpPr>
        <p:spPr bwMode="auto">
          <a:xfrm>
            <a:off x="1023938" y="1995488"/>
            <a:ext cx="760412" cy="708025"/>
          </a:xfrm>
          <a:prstGeom prst="rect">
            <a:avLst/>
          </a:prstGeom>
          <a:noFill/>
          <a:ln w="9525">
            <a:noFill/>
            <a:miter lim="800000"/>
            <a:headEnd/>
            <a:tailEnd/>
          </a:ln>
        </p:spPr>
        <p:txBody>
          <a:bodyPr>
            <a:spAutoFit/>
          </a:bodyPr>
          <a:lstStyle/>
          <a:p>
            <a:pPr eaLnBrk="0" hangingPunct="0">
              <a:spcBef>
                <a:spcPct val="50000"/>
              </a:spcBef>
            </a:pPr>
            <a:r>
              <a:rPr lang="en-US" altLang="ja-JP" sz="4000" b="1">
                <a:solidFill>
                  <a:srgbClr val="FF0000"/>
                </a:solidFill>
                <a:latin typeface="Times New Roman" pitchFamily="18" charset="0"/>
              </a:rPr>
              <a:t>×</a:t>
            </a:r>
            <a:endParaRPr lang="en-US" altLang="ja-JP" sz="3200">
              <a:solidFill>
                <a:srgbClr val="000000"/>
              </a:solidFill>
              <a:latin typeface="Times New Roman" pitchFamily="18" charset="0"/>
            </a:endParaRPr>
          </a:p>
        </p:txBody>
      </p:sp>
      <p:sp>
        <p:nvSpPr>
          <p:cNvPr id="698383" name="Text Box 15"/>
          <p:cNvSpPr txBox="1">
            <a:spLocks noChangeArrowheads="1"/>
          </p:cNvSpPr>
          <p:nvPr/>
        </p:nvSpPr>
        <p:spPr bwMode="auto">
          <a:xfrm>
            <a:off x="274638" y="6216650"/>
            <a:ext cx="9163050" cy="641350"/>
          </a:xfrm>
          <a:prstGeom prst="rect">
            <a:avLst/>
          </a:prstGeom>
          <a:solidFill>
            <a:schemeClr val="accent2">
              <a:lumMod val="20000"/>
              <a:lumOff val="80000"/>
            </a:schemeClr>
          </a:solidFill>
          <a:ln>
            <a:noFill/>
          </a:ln>
          <a:effectLst>
            <a:prstShdw prst="shdw17" dist="17961" dir="2700000">
              <a:schemeClr val="bg2"/>
            </a:prstShdw>
          </a:effectLst>
          <a:extLst/>
        </p:spPr>
        <p:txBody>
          <a:bodyPr lIns="87078" tIns="43539" rIns="87078" bIns="43539" anchor="ctr">
            <a:spAutoFit/>
          </a:bodyPr>
          <a:lstStyle/>
          <a:p>
            <a:pPr>
              <a:spcBef>
                <a:spcPct val="80000"/>
              </a:spcBef>
              <a:defRPr/>
            </a:pPr>
            <a:r>
              <a:rPr kumimoji="0" lang="ja-JP" altLang="en-US" b="1" dirty="0">
                <a:solidFill>
                  <a:srgbClr val="000000"/>
                </a:solidFill>
                <a:latin typeface="Times New Roman" pitchFamily="18" charset="0"/>
              </a:rPr>
              <a:t>計算処理が、二乗テーブル（さらには、加算器、シフト演算器</a:t>
            </a:r>
            <a:r>
              <a:rPr kumimoji="0" lang="ja-JP" altLang="en-US" b="1" dirty="0">
                <a:latin typeface="Times New Roman" pitchFamily="18" charset="0"/>
              </a:rPr>
              <a:t>）というハードウエア資源を用いて具体的に実現されているので、「発明」に該当する。</a:t>
            </a:r>
          </a:p>
        </p:txBody>
      </p:sp>
      <p:sp>
        <p:nvSpPr>
          <p:cNvPr id="24775" name="AutoShape 16"/>
          <p:cNvSpPr>
            <a:spLocks noChangeArrowheads="1"/>
          </p:cNvSpPr>
          <p:nvPr/>
        </p:nvSpPr>
        <p:spPr bwMode="auto">
          <a:xfrm rot="5400000">
            <a:off x="8251825" y="5126038"/>
            <a:ext cx="762000" cy="825500"/>
          </a:xfrm>
          <a:custGeom>
            <a:avLst/>
            <a:gdLst>
              <a:gd name="T0" fmla="*/ 18824648 w 21600"/>
              <a:gd name="T1" fmla="*/ 0 h 21600"/>
              <a:gd name="T2" fmla="*/ 18824648 w 21600"/>
              <a:gd name="T3" fmla="*/ 17757765 h 21600"/>
              <a:gd name="T4" fmla="*/ 4028510 w 21600"/>
              <a:gd name="T5" fmla="*/ 31548621 h 21600"/>
              <a:gd name="T6" fmla="*/ 26881666 w 21600"/>
              <a:gd name="T7" fmla="*/ 887890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noFill/>
            <a:miter lim="800000"/>
            <a:headEnd/>
            <a:tailEnd/>
          </a:ln>
          <a:effectLst>
            <a:prstShdw prst="shdw17" dist="17961" dir="2700000">
              <a:schemeClr val="bg2"/>
            </a:prstShdw>
          </a:effectLst>
        </p:spPr>
        <p:txBody>
          <a:bodyPr wrap="none" lIns="87078" tIns="43539" rIns="87078" bIns="43539" anchor="ctr"/>
          <a:lstStyle/>
          <a:p>
            <a:endParaRPr lang="ja-JP" altLang="en-US">
              <a:solidFill>
                <a:srgbClr val="000000"/>
              </a:solidFill>
              <a:latin typeface="Arial" charset="0"/>
            </a:endParaRPr>
          </a:p>
        </p:txBody>
      </p:sp>
      <p:sp>
        <p:nvSpPr>
          <p:cNvPr id="24776" name="Text Box 17"/>
          <p:cNvSpPr txBox="1">
            <a:spLocks noChangeArrowheads="1"/>
          </p:cNvSpPr>
          <p:nvPr/>
        </p:nvSpPr>
        <p:spPr bwMode="auto">
          <a:xfrm>
            <a:off x="641350" y="4278313"/>
            <a:ext cx="825500" cy="579437"/>
          </a:xfrm>
          <a:prstGeom prst="rect">
            <a:avLst/>
          </a:prstGeom>
          <a:noFill/>
          <a:ln w="9525">
            <a:noFill/>
            <a:miter lim="800000"/>
            <a:headEnd/>
            <a:tailEnd/>
          </a:ln>
        </p:spPr>
        <p:txBody>
          <a:bodyPr>
            <a:spAutoFit/>
          </a:bodyPr>
          <a:lstStyle/>
          <a:p>
            <a:pPr eaLnBrk="0" hangingPunct="0">
              <a:spcBef>
                <a:spcPct val="50000"/>
              </a:spcBef>
            </a:pPr>
            <a:r>
              <a:rPr lang="en-US" altLang="ja-JP" sz="3200" b="1">
                <a:solidFill>
                  <a:srgbClr val="FF0000"/>
                </a:solidFill>
                <a:latin typeface="Times New Roman" pitchFamily="18" charset="0"/>
              </a:rPr>
              <a:t>○</a:t>
            </a:r>
            <a:endParaRPr lang="en-US" altLang="ja-JP" sz="3200">
              <a:solidFill>
                <a:srgbClr val="000000"/>
              </a:solidFill>
              <a:latin typeface="Times New Roman" pitchFamily="18" charset="0"/>
            </a:endParaRPr>
          </a:p>
        </p:txBody>
      </p:sp>
      <p:sp>
        <p:nvSpPr>
          <p:cNvPr id="24777" name="Rectangle 18"/>
          <p:cNvSpPr>
            <a:spLocks noChangeArrowheads="1"/>
          </p:cNvSpPr>
          <p:nvPr/>
        </p:nvSpPr>
        <p:spPr bwMode="auto">
          <a:xfrm>
            <a:off x="776288" y="474663"/>
            <a:ext cx="9432925" cy="503237"/>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ソフトウェア関連発明として特許となるもの（事例１）</a:t>
            </a:r>
          </a:p>
        </p:txBody>
      </p:sp>
      <p:sp>
        <p:nvSpPr>
          <p:cNvPr id="24778"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FB39A81B-E20F-45E7-A312-09F237BB0A0C}" type="slidenum">
              <a:rPr lang="en-US" altLang="ja-JP"/>
              <a:pPr>
                <a:defRPr/>
              </a:pPr>
              <a:t>26</a:t>
            </a:fld>
            <a:endParaRPr lang="en-US" altLang="ja-JP"/>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49" name="Text Box 33"/>
          <p:cNvSpPr txBox="1">
            <a:spLocks noChangeArrowheads="1"/>
          </p:cNvSpPr>
          <p:nvPr/>
        </p:nvSpPr>
        <p:spPr bwMode="auto">
          <a:xfrm>
            <a:off x="55563" y="1549400"/>
            <a:ext cx="9744075" cy="1101725"/>
          </a:xfrm>
          <a:prstGeom prst="rect">
            <a:avLst/>
          </a:prstGeom>
          <a:solidFill>
            <a:schemeClr val="accent1">
              <a:lumMod val="20000"/>
              <a:lumOff val="80000"/>
            </a:schemeClr>
          </a:solidFill>
          <a:ln w="38100">
            <a:solidFill>
              <a:schemeClr val="accent1">
                <a:lumMod val="60000"/>
                <a:lumOff val="40000"/>
              </a:schemeClr>
            </a:solidFill>
            <a:miter lim="800000"/>
            <a:headEnd/>
            <a:tailEnd/>
          </a:ln>
          <a:effectLst>
            <a:prstShdw prst="shdw17" dist="17961" dir="2700000">
              <a:schemeClr val="bg2"/>
            </a:prstShdw>
          </a:effectLst>
          <a:extLst/>
        </p:spPr>
        <p:txBody>
          <a:bodyPr lIns="87078" tIns="43539" rIns="87078" bIns="43539" anchor="ctr">
            <a:spAutoFit/>
          </a:bodyPr>
          <a:lstStyle/>
          <a:p>
            <a:pPr>
              <a:defRPr/>
            </a:pPr>
            <a:r>
              <a:rPr lang="en-US" altLang="ja-JP" sz="1600" dirty="0">
                <a:solidFill>
                  <a:srgbClr val="000000"/>
                </a:solidFill>
                <a:latin typeface="Century" pitchFamily="18" charset="0"/>
              </a:rPr>
              <a:t>【</a:t>
            </a:r>
            <a:r>
              <a:rPr lang="ja-JP" altLang="en-US" sz="1600" dirty="0">
                <a:solidFill>
                  <a:srgbClr val="000000"/>
                </a:solidFill>
                <a:latin typeface="Century" pitchFamily="18" charset="0"/>
              </a:rPr>
              <a:t>請求項１</a:t>
            </a:r>
            <a:r>
              <a:rPr lang="en-US" altLang="ja-JP" sz="1600" dirty="0">
                <a:solidFill>
                  <a:srgbClr val="000000"/>
                </a:solidFill>
                <a:latin typeface="Century" pitchFamily="18" charset="0"/>
              </a:rPr>
              <a:t>】</a:t>
            </a:r>
          </a:p>
          <a:p>
            <a:pPr>
              <a:defRPr/>
            </a:pPr>
            <a:r>
              <a:rPr lang="ja-JP" altLang="en-US" sz="1600" dirty="0">
                <a:solidFill>
                  <a:srgbClr val="000000"/>
                </a:solidFill>
                <a:latin typeface="Century" pitchFamily="18" charset="0"/>
              </a:rPr>
              <a:t>　　コンピュータを利用したカードゲーム装置において、</a:t>
            </a:r>
          </a:p>
          <a:p>
            <a:pPr>
              <a:defRPr/>
            </a:pPr>
            <a:r>
              <a:rPr lang="ja-JP" altLang="en-US" sz="1600" dirty="0">
                <a:solidFill>
                  <a:srgbClr val="000000"/>
                </a:solidFill>
                <a:latin typeface="Century" pitchFamily="18" charset="0"/>
              </a:rPr>
              <a:t>　　複数枚のカードの組み合わせの中から抽出された役の種類に応じて異なる得点を求める得点算出手段</a:t>
            </a:r>
          </a:p>
          <a:p>
            <a:pPr>
              <a:defRPr/>
            </a:pPr>
            <a:r>
              <a:rPr lang="ja-JP" altLang="en-US" sz="1600" dirty="0">
                <a:solidFill>
                  <a:srgbClr val="000000"/>
                </a:solidFill>
                <a:latin typeface="Century" pitchFamily="18" charset="0"/>
              </a:rPr>
              <a:t>　　を有するカードゲーム装置。</a:t>
            </a:r>
          </a:p>
        </p:txBody>
      </p:sp>
      <p:sp>
        <p:nvSpPr>
          <p:cNvPr id="700477" name="Text Box 61"/>
          <p:cNvSpPr txBox="1">
            <a:spLocks noChangeArrowheads="1"/>
          </p:cNvSpPr>
          <p:nvPr/>
        </p:nvSpPr>
        <p:spPr bwMode="auto">
          <a:xfrm>
            <a:off x="182563" y="5995988"/>
            <a:ext cx="9467850" cy="827087"/>
          </a:xfrm>
          <a:prstGeom prst="rect">
            <a:avLst/>
          </a:prstGeom>
          <a:solidFill>
            <a:schemeClr val="accent2">
              <a:lumMod val="20000"/>
              <a:lumOff val="80000"/>
            </a:schemeClr>
          </a:solidFill>
          <a:ln>
            <a:solidFill>
              <a:schemeClr val="accent2">
                <a:lumMod val="60000"/>
                <a:lumOff val="40000"/>
              </a:schemeClr>
            </a:solidFill>
          </a:ln>
          <a:effectLst>
            <a:prstShdw prst="shdw17" dist="17961" dir="2700000">
              <a:schemeClr val="bg2"/>
            </a:prstShdw>
          </a:effectLst>
          <a:extLst/>
        </p:spPr>
        <p:txBody>
          <a:bodyPr lIns="87078" tIns="43539" rIns="87078" bIns="43539" anchor="ctr">
            <a:spAutoFit/>
          </a:bodyPr>
          <a:lstStyle/>
          <a:p>
            <a:pPr>
              <a:defRPr/>
            </a:pPr>
            <a:r>
              <a:rPr kumimoji="0" lang="ja-JP" altLang="en-US" sz="2400" b="1" dirty="0">
                <a:solidFill>
                  <a:srgbClr val="000000"/>
                </a:solidFill>
                <a:latin typeface="Times New Roman" pitchFamily="18" charset="0"/>
              </a:rPr>
              <a:t>得点処理のソフトウエアとハードウエア資源が協同していないので、</a:t>
            </a:r>
            <a:r>
              <a:rPr kumimoji="0" lang="ja-JP" altLang="en-US" sz="2400" b="1" dirty="0">
                <a:solidFill>
                  <a:srgbClr val="FF3300"/>
                </a:solidFill>
                <a:latin typeface="Times New Roman" pitchFamily="18" charset="0"/>
              </a:rPr>
              <a:t>「発明」に該当しない</a:t>
            </a:r>
            <a:r>
              <a:rPr kumimoji="0" lang="ja-JP" altLang="en-US" sz="2400" b="1" dirty="0">
                <a:solidFill>
                  <a:srgbClr val="000000"/>
                </a:solidFill>
                <a:latin typeface="Times New Roman" pitchFamily="18" charset="0"/>
              </a:rPr>
              <a:t>。</a:t>
            </a:r>
          </a:p>
        </p:txBody>
      </p:sp>
      <p:sp>
        <p:nvSpPr>
          <p:cNvPr id="123907" name="Text Box 63"/>
          <p:cNvSpPr txBox="1">
            <a:spLocks noChangeArrowheads="1"/>
          </p:cNvSpPr>
          <p:nvPr/>
        </p:nvSpPr>
        <p:spPr bwMode="auto">
          <a:xfrm>
            <a:off x="-131763" y="1787525"/>
            <a:ext cx="825501" cy="701675"/>
          </a:xfrm>
          <a:prstGeom prst="rect">
            <a:avLst/>
          </a:prstGeom>
          <a:noFill/>
          <a:ln w="9525">
            <a:noFill/>
            <a:miter lim="800000"/>
            <a:headEnd/>
            <a:tailEnd/>
          </a:ln>
        </p:spPr>
        <p:txBody>
          <a:bodyPr>
            <a:spAutoFit/>
          </a:bodyPr>
          <a:lstStyle/>
          <a:p>
            <a:pPr eaLnBrk="0" hangingPunct="0">
              <a:spcBef>
                <a:spcPct val="50000"/>
              </a:spcBef>
            </a:pPr>
            <a:r>
              <a:rPr lang="en-US" altLang="ja-JP" sz="4000" b="1">
                <a:solidFill>
                  <a:srgbClr val="FF0000"/>
                </a:solidFill>
                <a:latin typeface="Times New Roman" pitchFamily="18" charset="0"/>
              </a:rPr>
              <a:t>×</a:t>
            </a:r>
            <a:endParaRPr lang="en-US" altLang="ja-JP" sz="3200">
              <a:solidFill>
                <a:srgbClr val="000000"/>
              </a:solidFill>
              <a:latin typeface="Times New Roman" pitchFamily="18" charset="0"/>
            </a:endParaRPr>
          </a:p>
        </p:txBody>
      </p:sp>
      <p:grpSp>
        <p:nvGrpSpPr>
          <p:cNvPr id="123908" name="グループ化 3"/>
          <p:cNvGrpSpPr>
            <a:grpSpLocks/>
          </p:cNvGrpSpPr>
          <p:nvPr/>
        </p:nvGrpSpPr>
        <p:grpSpPr bwMode="auto">
          <a:xfrm>
            <a:off x="141288" y="2967038"/>
            <a:ext cx="9442450" cy="3038475"/>
            <a:chOff x="82550" y="1798638"/>
            <a:chExt cx="9986841" cy="3415366"/>
          </a:xfrm>
        </p:grpSpPr>
        <p:sp>
          <p:nvSpPr>
            <p:cNvPr id="123912" name="Text Box 3"/>
            <p:cNvSpPr txBox="1">
              <a:spLocks noChangeArrowheads="1"/>
            </p:cNvSpPr>
            <p:nvPr/>
          </p:nvSpPr>
          <p:spPr bwMode="auto">
            <a:xfrm>
              <a:off x="4234131" y="1798638"/>
              <a:ext cx="31472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1</a:t>
              </a:r>
            </a:p>
          </p:txBody>
        </p:sp>
        <p:sp>
          <p:nvSpPr>
            <p:cNvPr id="123913" name="Text Box 4"/>
            <p:cNvSpPr txBox="1">
              <a:spLocks noChangeArrowheads="1"/>
            </p:cNvSpPr>
            <p:nvPr/>
          </p:nvSpPr>
          <p:spPr bwMode="auto">
            <a:xfrm>
              <a:off x="5336514" y="1798638"/>
              <a:ext cx="314721"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2</a:t>
              </a:r>
            </a:p>
          </p:txBody>
        </p:sp>
        <p:sp>
          <p:nvSpPr>
            <p:cNvPr id="123914" name="Text Box 5"/>
            <p:cNvSpPr txBox="1">
              <a:spLocks noChangeArrowheads="1"/>
            </p:cNvSpPr>
            <p:nvPr/>
          </p:nvSpPr>
          <p:spPr bwMode="auto">
            <a:xfrm>
              <a:off x="6438900" y="1798638"/>
              <a:ext cx="31644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3</a:t>
              </a:r>
            </a:p>
          </p:txBody>
        </p:sp>
        <p:sp>
          <p:nvSpPr>
            <p:cNvPr id="123915" name="Text Box 6"/>
            <p:cNvSpPr txBox="1">
              <a:spLocks noChangeArrowheads="1"/>
            </p:cNvSpPr>
            <p:nvPr/>
          </p:nvSpPr>
          <p:spPr bwMode="auto">
            <a:xfrm>
              <a:off x="7463903" y="1798638"/>
              <a:ext cx="31472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4</a:t>
              </a:r>
            </a:p>
          </p:txBody>
        </p:sp>
        <p:sp>
          <p:nvSpPr>
            <p:cNvPr id="123916" name="Text Box 7"/>
            <p:cNvSpPr txBox="1">
              <a:spLocks noChangeArrowheads="1"/>
            </p:cNvSpPr>
            <p:nvPr/>
          </p:nvSpPr>
          <p:spPr bwMode="auto">
            <a:xfrm>
              <a:off x="8487172" y="1798638"/>
              <a:ext cx="31644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5</a:t>
              </a:r>
            </a:p>
          </p:txBody>
        </p:sp>
        <p:sp>
          <p:nvSpPr>
            <p:cNvPr id="123917" name="Text Box 8"/>
            <p:cNvSpPr txBox="1">
              <a:spLocks noChangeArrowheads="1"/>
            </p:cNvSpPr>
            <p:nvPr/>
          </p:nvSpPr>
          <p:spPr bwMode="auto">
            <a:xfrm>
              <a:off x="4234127" y="2051069"/>
              <a:ext cx="978562" cy="269875"/>
            </a:xfrm>
            <a:prstGeom prst="rect">
              <a:avLst/>
            </a:prstGeom>
            <a:solidFill>
              <a:srgbClr val="FFFFFF"/>
            </a:solidFill>
            <a:ln w="19050">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表示装置</a:t>
              </a:r>
            </a:p>
          </p:txBody>
        </p:sp>
        <p:sp>
          <p:nvSpPr>
            <p:cNvPr id="123918" name="Text Box 9"/>
            <p:cNvSpPr txBox="1">
              <a:spLocks noChangeArrowheads="1"/>
            </p:cNvSpPr>
            <p:nvPr/>
          </p:nvSpPr>
          <p:spPr bwMode="auto">
            <a:xfrm>
              <a:off x="5336525" y="2051069"/>
              <a:ext cx="945885" cy="269875"/>
            </a:xfrm>
            <a:prstGeom prst="rect">
              <a:avLst/>
            </a:prstGeom>
            <a:solidFill>
              <a:srgbClr val="FFFFFF"/>
            </a:solidFill>
            <a:ln w="19050">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入力手段</a:t>
              </a:r>
            </a:p>
          </p:txBody>
        </p:sp>
        <p:sp>
          <p:nvSpPr>
            <p:cNvPr id="123919" name="Text Box 10"/>
            <p:cNvSpPr txBox="1">
              <a:spLocks noChangeArrowheads="1"/>
            </p:cNvSpPr>
            <p:nvPr/>
          </p:nvSpPr>
          <p:spPr bwMode="auto">
            <a:xfrm>
              <a:off x="6438901" y="2051069"/>
              <a:ext cx="901171" cy="269875"/>
            </a:xfrm>
            <a:prstGeom prst="rect">
              <a:avLst/>
            </a:prstGeom>
            <a:solidFill>
              <a:srgbClr val="FFFFFF"/>
            </a:solidFill>
            <a:ln w="19050">
              <a:solidFill>
                <a:srgbClr val="000000"/>
              </a:solidFill>
              <a:miter lim="800000"/>
              <a:headEnd/>
              <a:tailEnd/>
            </a:ln>
          </p:spPr>
          <p:txBody>
            <a:bodyPr/>
            <a:lstStyle/>
            <a:p>
              <a:pPr algn="ctr" eaLnBrk="0" hangingPunct="0"/>
              <a:r>
                <a:rPr lang="en-US" altLang="ja-JP" sz="1200">
                  <a:solidFill>
                    <a:srgbClr val="000000"/>
                  </a:solidFill>
                  <a:latin typeface="Century" pitchFamily="18" charset="0"/>
                  <a:ea typeface="ＭＳ 明朝" pitchFamily="17" charset="-128"/>
                </a:rPr>
                <a:t>CPU</a:t>
              </a:r>
            </a:p>
          </p:txBody>
        </p:sp>
        <p:sp>
          <p:nvSpPr>
            <p:cNvPr id="123920" name="Text Box 11"/>
            <p:cNvSpPr txBox="1">
              <a:spLocks noChangeArrowheads="1"/>
            </p:cNvSpPr>
            <p:nvPr/>
          </p:nvSpPr>
          <p:spPr bwMode="auto">
            <a:xfrm>
              <a:off x="7463896" y="2051069"/>
              <a:ext cx="899452" cy="269875"/>
            </a:xfrm>
            <a:prstGeom prst="rect">
              <a:avLst/>
            </a:prstGeom>
            <a:solidFill>
              <a:srgbClr val="FFFFFF"/>
            </a:solidFill>
            <a:ln w="19050">
              <a:solidFill>
                <a:srgbClr val="000000"/>
              </a:solidFill>
              <a:miter lim="800000"/>
              <a:headEnd/>
              <a:tailEnd/>
            </a:ln>
          </p:spPr>
          <p:txBody>
            <a:bodyPr/>
            <a:lstStyle/>
            <a:p>
              <a:pPr algn="ctr" eaLnBrk="0" hangingPunct="0"/>
              <a:r>
                <a:rPr lang="en-US" altLang="ja-JP" sz="1200">
                  <a:solidFill>
                    <a:srgbClr val="000000"/>
                  </a:solidFill>
                  <a:latin typeface="Century" pitchFamily="18" charset="0"/>
                  <a:ea typeface="ＭＳ 明朝" pitchFamily="17" charset="-128"/>
                </a:rPr>
                <a:t>RAM</a:t>
              </a:r>
            </a:p>
          </p:txBody>
        </p:sp>
        <p:sp>
          <p:nvSpPr>
            <p:cNvPr id="123921" name="Text Box 12"/>
            <p:cNvSpPr txBox="1">
              <a:spLocks noChangeArrowheads="1"/>
            </p:cNvSpPr>
            <p:nvPr/>
          </p:nvSpPr>
          <p:spPr bwMode="auto">
            <a:xfrm>
              <a:off x="8487173" y="2051069"/>
              <a:ext cx="1104106" cy="269875"/>
            </a:xfrm>
            <a:prstGeom prst="rect">
              <a:avLst/>
            </a:prstGeom>
            <a:solidFill>
              <a:srgbClr val="FFFFFF"/>
            </a:solidFill>
            <a:ln w="19050">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画像処理部</a:t>
              </a:r>
            </a:p>
          </p:txBody>
        </p:sp>
        <p:sp>
          <p:nvSpPr>
            <p:cNvPr id="123922" name="AutoShape 13"/>
            <p:cNvSpPr>
              <a:spLocks noChangeArrowheads="1"/>
            </p:cNvSpPr>
            <p:nvPr/>
          </p:nvSpPr>
          <p:spPr bwMode="auto">
            <a:xfrm>
              <a:off x="5888570" y="3224213"/>
              <a:ext cx="1810941" cy="1625600"/>
            </a:xfrm>
            <a:prstGeom prst="can">
              <a:avLst>
                <a:gd name="adj" fmla="val 25000"/>
              </a:avLst>
            </a:prstGeom>
            <a:gradFill rotWithShape="1">
              <a:gsLst>
                <a:gs pos="0">
                  <a:srgbClr val="6699FF"/>
                </a:gs>
                <a:gs pos="50000">
                  <a:srgbClr val="FFFFFF"/>
                </a:gs>
                <a:gs pos="100000">
                  <a:srgbClr val="6699FF"/>
                </a:gs>
              </a:gsLst>
              <a:lin ang="0" scaled="1"/>
            </a:gradFill>
            <a:ln w="19050">
              <a:solidFill>
                <a:srgbClr val="000000"/>
              </a:solidFill>
              <a:round/>
              <a:headEnd/>
              <a:tailEnd/>
            </a:ln>
          </p:spPr>
          <p:txBody>
            <a:bodyPr/>
            <a:lstStyle/>
            <a:p>
              <a:pPr algn="just" eaLnBrk="0" hangingPunct="0"/>
              <a:endParaRPr lang="en-US" altLang="ja-JP" sz="1200">
                <a:solidFill>
                  <a:srgbClr val="000000"/>
                </a:solidFill>
                <a:latin typeface="Century" pitchFamily="18" charset="0"/>
                <a:ea typeface="ＭＳ 明朝" pitchFamily="17" charset="-128"/>
              </a:endParaRPr>
            </a:p>
            <a:p>
              <a:pPr eaLnBrk="0" hangingPunct="0"/>
              <a:endParaRPr lang="en-US" altLang="ja-JP" sz="1200">
                <a:solidFill>
                  <a:srgbClr val="000000"/>
                </a:solidFill>
                <a:latin typeface="ＭＳ Ｐゴシック" charset="-128"/>
              </a:endParaRPr>
            </a:p>
            <a:p>
              <a:pPr algn="just" eaLnBrk="0" hangingPunct="0"/>
              <a:endParaRPr lang="en-US" altLang="ja-JP" sz="1200">
                <a:solidFill>
                  <a:srgbClr val="000000"/>
                </a:solidFill>
                <a:latin typeface="Century" pitchFamily="18" charset="0"/>
                <a:ea typeface="ＭＳ 明朝" pitchFamily="17" charset="-128"/>
              </a:endParaRPr>
            </a:p>
          </p:txBody>
        </p:sp>
        <p:grpSp>
          <p:nvGrpSpPr>
            <p:cNvPr id="123923" name="Group 14"/>
            <p:cNvGrpSpPr>
              <a:grpSpLocks/>
            </p:cNvGrpSpPr>
            <p:nvPr/>
          </p:nvGrpSpPr>
          <p:grpSpPr bwMode="auto">
            <a:xfrm>
              <a:off x="3761191" y="3224213"/>
              <a:ext cx="1812660" cy="1625600"/>
              <a:chOff x="1544" y="5009"/>
              <a:chExt cx="2898" cy="3402"/>
            </a:xfrm>
          </p:grpSpPr>
          <p:sp>
            <p:nvSpPr>
              <p:cNvPr id="123970" name="AutoShape 15"/>
              <p:cNvSpPr>
                <a:spLocks noChangeArrowheads="1"/>
              </p:cNvSpPr>
              <p:nvPr/>
            </p:nvSpPr>
            <p:spPr bwMode="auto">
              <a:xfrm>
                <a:off x="1544" y="5009"/>
                <a:ext cx="2898" cy="3402"/>
              </a:xfrm>
              <a:prstGeom prst="can">
                <a:avLst>
                  <a:gd name="adj" fmla="val 29348"/>
                </a:avLst>
              </a:prstGeom>
              <a:solidFill>
                <a:srgbClr val="FFFFFF"/>
              </a:solidFill>
              <a:ln w="19050">
                <a:solidFill>
                  <a:srgbClr val="000000"/>
                </a:solidFill>
                <a:round/>
                <a:headEnd/>
                <a:tailEnd/>
              </a:ln>
            </p:spPr>
            <p:txBody>
              <a:bodyPr/>
              <a:lstStyle/>
              <a:p>
                <a:endParaRPr lang="ja-JP" altLang="en-US">
                  <a:solidFill>
                    <a:srgbClr val="000000"/>
                  </a:solidFill>
                  <a:latin typeface="Arial" charset="0"/>
                </a:endParaRPr>
              </a:p>
            </p:txBody>
          </p:sp>
          <p:sp>
            <p:nvSpPr>
              <p:cNvPr id="123971" name="Text Box 16"/>
              <p:cNvSpPr txBox="1">
                <a:spLocks noChangeArrowheads="1"/>
              </p:cNvSpPr>
              <p:nvPr/>
            </p:nvSpPr>
            <p:spPr bwMode="auto">
              <a:xfrm>
                <a:off x="1670" y="5954"/>
                <a:ext cx="2646" cy="567"/>
              </a:xfrm>
              <a:prstGeom prst="rect">
                <a:avLst/>
              </a:prstGeom>
              <a:solidFill>
                <a:srgbClr val="FFFFFF"/>
              </a:solidFill>
              <a:ln w="9525">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ゲームプログラム</a:t>
                </a:r>
                <a:r>
                  <a:rPr lang="en-US" altLang="ja-JP" sz="1200">
                    <a:solidFill>
                      <a:srgbClr val="000000"/>
                    </a:solidFill>
                    <a:latin typeface="Century" pitchFamily="18" charset="0"/>
                    <a:ea typeface="ＭＳ 明朝" pitchFamily="17" charset="-128"/>
                  </a:rPr>
                  <a:t>61</a:t>
                </a:r>
              </a:p>
            </p:txBody>
          </p:sp>
          <p:sp>
            <p:nvSpPr>
              <p:cNvPr id="123972" name="Text Box 17"/>
              <p:cNvSpPr txBox="1">
                <a:spLocks noChangeArrowheads="1"/>
              </p:cNvSpPr>
              <p:nvPr/>
            </p:nvSpPr>
            <p:spPr bwMode="auto">
              <a:xfrm>
                <a:off x="1670" y="6710"/>
                <a:ext cx="2646" cy="567"/>
              </a:xfrm>
              <a:prstGeom prst="rect">
                <a:avLst/>
              </a:prstGeom>
              <a:solidFill>
                <a:srgbClr val="FFFFFF"/>
              </a:solidFill>
              <a:ln w="9525">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カード画像データ</a:t>
                </a:r>
                <a:r>
                  <a:rPr lang="en-US" altLang="ja-JP" sz="1200">
                    <a:solidFill>
                      <a:srgbClr val="000000"/>
                    </a:solidFill>
                    <a:latin typeface="Century" pitchFamily="18" charset="0"/>
                    <a:ea typeface="ＭＳ 明朝" pitchFamily="17" charset="-128"/>
                  </a:rPr>
                  <a:t>62</a:t>
                </a:r>
              </a:p>
            </p:txBody>
          </p:sp>
          <p:sp>
            <p:nvSpPr>
              <p:cNvPr id="123973" name="Text Box 18"/>
              <p:cNvSpPr txBox="1">
                <a:spLocks noChangeArrowheads="1"/>
              </p:cNvSpPr>
              <p:nvPr/>
            </p:nvSpPr>
            <p:spPr bwMode="auto">
              <a:xfrm>
                <a:off x="1670" y="7466"/>
                <a:ext cx="2646" cy="567"/>
              </a:xfrm>
              <a:prstGeom prst="rect">
                <a:avLst/>
              </a:prstGeom>
              <a:solidFill>
                <a:srgbClr val="FFFFFF"/>
              </a:solidFill>
              <a:ln w="9525">
                <a:solidFill>
                  <a:srgbClr val="000000"/>
                </a:solidFill>
                <a:miter lim="800000"/>
                <a:headEnd/>
                <a:tailEnd/>
              </a:ln>
            </p:spPr>
            <p:txBody>
              <a:bodyPr/>
              <a:lstStyle/>
              <a:p>
                <a:pPr algn="just" eaLnBrk="0" hangingPunct="0"/>
                <a:r>
                  <a:rPr lang="ja-JP" altLang="en-US" sz="1200">
                    <a:solidFill>
                      <a:srgbClr val="000000"/>
                    </a:solidFill>
                    <a:latin typeface="Century" pitchFamily="18" charset="0"/>
                    <a:ea typeface="ＭＳ 明朝" pitchFamily="17" charset="-128"/>
                  </a:rPr>
                  <a:t>乱数表</a:t>
                </a:r>
                <a:r>
                  <a:rPr lang="en-US" altLang="ja-JP" sz="1200">
                    <a:solidFill>
                      <a:srgbClr val="000000"/>
                    </a:solidFill>
                    <a:latin typeface="Century" pitchFamily="18" charset="0"/>
                    <a:ea typeface="ＭＳ 明朝" pitchFamily="17" charset="-128"/>
                  </a:rPr>
                  <a:t>63</a:t>
                </a:r>
              </a:p>
            </p:txBody>
          </p:sp>
        </p:grpSp>
        <p:sp>
          <p:nvSpPr>
            <p:cNvPr id="123924" name="AutoShape 19"/>
            <p:cNvSpPr>
              <a:spLocks noChangeArrowheads="1"/>
            </p:cNvSpPr>
            <p:nvPr/>
          </p:nvSpPr>
          <p:spPr bwMode="auto">
            <a:xfrm>
              <a:off x="8014232" y="3224213"/>
              <a:ext cx="1812660" cy="1625600"/>
            </a:xfrm>
            <a:prstGeom prst="can">
              <a:avLst>
                <a:gd name="adj" fmla="val 25000"/>
              </a:avLst>
            </a:prstGeom>
            <a:gradFill rotWithShape="1">
              <a:gsLst>
                <a:gs pos="0">
                  <a:srgbClr val="FF9999"/>
                </a:gs>
                <a:gs pos="50000">
                  <a:srgbClr val="FFFFFF"/>
                </a:gs>
                <a:gs pos="100000">
                  <a:srgbClr val="FF9999"/>
                </a:gs>
              </a:gsLst>
              <a:lin ang="0" scaled="1"/>
            </a:gradFill>
            <a:ln w="19050">
              <a:solidFill>
                <a:srgbClr val="000000"/>
              </a:solidFill>
              <a:round/>
              <a:headEnd/>
              <a:tailEnd/>
            </a:ln>
          </p:spPr>
          <p:txBody>
            <a:bodyPr/>
            <a:lstStyle/>
            <a:p>
              <a:pPr algn="just" eaLnBrk="0" hangingPunct="0"/>
              <a:endParaRPr lang="en-US" altLang="ja-JP" sz="1200">
                <a:solidFill>
                  <a:srgbClr val="000000"/>
                </a:solidFill>
                <a:latin typeface="Century" pitchFamily="18" charset="0"/>
                <a:ea typeface="ＭＳ 明朝" pitchFamily="17" charset="-128"/>
              </a:endParaRPr>
            </a:p>
            <a:p>
              <a:pPr eaLnBrk="0" hangingPunct="0"/>
              <a:endParaRPr lang="en-US" altLang="ja-JP" sz="1200">
                <a:solidFill>
                  <a:srgbClr val="000000"/>
                </a:solidFill>
                <a:latin typeface="ＭＳ Ｐゴシック" charset="-128"/>
              </a:endParaRPr>
            </a:p>
            <a:p>
              <a:pPr algn="just" eaLnBrk="0" hangingPunct="0"/>
              <a:endParaRPr lang="en-US" altLang="ja-JP" sz="1200">
                <a:solidFill>
                  <a:srgbClr val="000000"/>
                </a:solidFill>
                <a:latin typeface="Century" pitchFamily="18" charset="0"/>
                <a:ea typeface="ＭＳ 明朝" pitchFamily="17" charset="-128"/>
              </a:endParaRPr>
            </a:p>
          </p:txBody>
        </p:sp>
        <p:sp>
          <p:nvSpPr>
            <p:cNvPr id="123925" name="Line 20"/>
            <p:cNvSpPr>
              <a:spLocks noChangeShapeType="1"/>
            </p:cNvSpPr>
            <p:nvPr/>
          </p:nvSpPr>
          <p:spPr bwMode="auto">
            <a:xfrm>
              <a:off x="3919416" y="2773363"/>
              <a:ext cx="5828373" cy="0"/>
            </a:xfrm>
            <a:prstGeom prst="line">
              <a:avLst/>
            </a:prstGeom>
            <a:noFill/>
            <a:ln w="38100">
              <a:solidFill>
                <a:srgbClr val="000000"/>
              </a:solidFill>
              <a:round/>
              <a:headEnd/>
              <a:tailEnd/>
            </a:ln>
          </p:spPr>
          <p:txBody>
            <a:bodyPr/>
            <a:lstStyle/>
            <a:p>
              <a:endParaRPr lang="ja-JP" altLang="en-US"/>
            </a:p>
          </p:txBody>
        </p:sp>
        <p:sp>
          <p:nvSpPr>
            <p:cNvPr id="123926" name="Line 21"/>
            <p:cNvSpPr>
              <a:spLocks noChangeShapeType="1"/>
            </p:cNvSpPr>
            <p:nvPr/>
          </p:nvSpPr>
          <p:spPr bwMode="auto">
            <a:xfrm>
              <a:off x="4707070" y="2320925"/>
              <a:ext cx="0" cy="452438"/>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27" name="Line 22"/>
            <p:cNvSpPr>
              <a:spLocks noChangeShapeType="1"/>
            </p:cNvSpPr>
            <p:nvPr/>
          </p:nvSpPr>
          <p:spPr bwMode="auto">
            <a:xfrm>
              <a:off x="5809456" y="2320925"/>
              <a:ext cx="0" cy="452438"/>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28" name="Line 23"/>
            <p:cNvSpPr>
              <a:spLocks noChangeShapeType="1"/>
            </p:cNvSpPr>
            <p:nvPr/>
          </p:nvSpPr>
          <p:spPr bwMode="auto">
            <a:xfrm>
              <a:off x="6832733" y="2320925"/>
              <a:ext cx="0" cy="452438"/>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29" name="Line 24"/>
            <p:cNvSpPr>
              <a:spLocks noChangeShapeType="1"/>
            </p:cNvSpPr>
            <p:nvPr/>
          </p:nvSpPr>
          <p:spPr bwMode="auto">
            <a:xfrm>
              <a:off x="7936839" y="2320925"/>
              <a:ext cx="0" cy="452438"/>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30" name="Line 25"/>
            <p:cNvSpPr>
              <a:spLocks noChangeShapeType="1"/>
            </p:cNvSpPr>
            <p:nvPr/>
          </p:nvSpPr>
          <p:spPr bwMode="auto">
            <a:xfrm>
              <a:off x="8960115" y="2320925"/>
              <a:ext cx="0" cy="452438"/>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31" name="Line 26"/>
            <p:cNvSpPr>
              <a:spLocks noChangeShapeType="1"/>
            </p:cNvSpPr>
            <p:nvPr/>
          </p:nvSpPr>
          <p:spPr bwMode="auto">
            <a:xfrm>
              <a:off x="4707070" y="2773363"/>
              <a:ext cx="0" cy="450850"/>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32" name="Line 27"/>
            <p:cNvSpPr>
              <a:spLocks noChangeShapeType="1"/>
            </p:cNvSpPr>
            <p:nvPr/>
          </p:nvSpPr>
          <p:spPr bwMode="auto">
            <a:xfrm>
              <a:off x="6832733" y="2773363"/>
              <a:ext cx="0" cy="450850"/>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33" name="Line 28"/>
            <p:cNvSpPr>
              <a:spLocks noChangeShapeType="1"/>
            </p:cNvSpPr>
            <p:nvPr/>
          </p:nvSpPr>
          <p:spPr bwMode="auto">
            <a:xfrm>
              <a:off x="8960115" y="2773363"/>
              <a:ext cx="0" cy="450850"/>
            </a:xfrm>
            <a:prstGeom prst="line">
              <a:avLst/>
            </a:prstGeom>
            <a:noFill/>
            <a:ln w="38100">
              <a:solidFill>
                <a:srgbClr val="000000"/>
              </a:solidFill>
              <a:round/>
              <a:headEnd type="triangle" w="med" len="med"/>
              <a:tailEnd type="triangle" w="med" len="med"/>
            </a:ln>
          </p:spPr>
          <p:txBody>
            <a:bodyPr/>
            <a:lstStyle/>
            <a:p>
              <a:endParaRPr lang="ja-JP" altLang="en-US"/>
            </a:p>
          </p:txBody>
        </p:sp>
        <p:sp>
          <p:nvSpPr>
            <p:cNvPr id="123934" name="Text Box 29"/>
            <p:cNvSpPr txBox="1">
              <a:spLocks noChangeArrowheads="1"/>
            </p:cNvSpPr>
            <p:nvPr/>
          </p:nvSpPr>
          <p:spPr bwMode="auto">
            <a:xfrm>
              <a:off x="5100906" y="3043238"/>
              <a:ext cx="31472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6</a:t>
              </a:r>
            </a:p>
          </p:txBody>
        </p:sp>
        <p:sp>
          <p:nvSpPr>
            <p:cNvPr id="123935" name="Text Box 30"/>
            <p:cNvSpPr txBox="1">
              <a:spLocks noChangeArrowheads="1"/>
            </p:cNvSpPr>
            <p:nvPr/>
          </p:nvSpPr>
          <p:spPr bwMode="auto">
            <a:xfrm>
              <a:off x="7305680" y="3043238"/>
              <a:ext cx="314722"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7</a:t>
              </a:r>
            </a:p>
          </p:txBody>
        </p:sp>
        <p:sp>
          <p:nvSpPr>
            <p:cNvPr id="123936" name="Text Box 31"/>
            <p:cNvSpPr txBox="1">
              <a:spLocks noChangeArrowheads="1"/>
            </p:cNvSpPr>
            <p:nvPr/>
          </p:nvSpPr>
          <p:spPr bwMode="auto">
            <a:xfrm>
              <a:off x="9433058" y="3043238"/>
              <a:ext cx="314721" cy="271462"/>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8</a:t>
              </a:r>
            </a:p>
          </p:txBody>
        </p:sp>
        <p:sp>
          <p:nvSpPr>
            <p:cNvPr id="123937" name="Text Box 32"/>
            <p:cNvSpPr txBox="1">
              <a:spLocks noChangeArrowheads="1"/>
            </p:cNvSpPr>
            <p:nvPr/>
          </p:nvSpPr>
          <p:spPr bwMode="auto">
            <a:xfrm>
              <a:off x="3919407" y="2501919"/>
              <a:ext cx="314721" cy="271463"/>
            </a:xfrm>
            <a:prstGeom prst="rect">
              <a:avLst/>
            </a:prstGeom>
            <a:noFill/>
            <a:ln w="9525">
              <a:noFill/>
              <a:miter lim="800000"/>
              <a:headEnd/>
              <a:tailEnd/>
            </a:ln>
          </p:spPr>
          <p:txBody>
            <a:bodyPr/>
            <a:lstStyle/>
            <a:p>
              <a:pPr algn="just" eaLnBrk="0" hangingPunct="0"/>
              <a:r>
                <a:rPr lang="en-US" altLang="ja-JP" sz="1200">
                  <a:solidFill>
                    <a:srgbClr val="000000"/>
                  </a:solidFill>
                  <a:latin typeface="Century" pitchFamily="18" charset="0"/>
                  <a:ea typeface="ＭＳ 明朝" pitchFamily="17" charset="-128"/>
                </a:rPr>
                <a:t>9</a:t>
              </a:r>
            </a:p>
          </p:txBody>
        </p:sp>
        <p:grpSp>
          <p:nvGrpSpPr>
            <p:cNvPr id="123938" name="Group 34"/>
            <p:cNvGrpSpPr>
              <a:grpSpLocks/>
            </p:cNvGrpSpPr>
            <p:nvPr/>
          </p:nvGrpSpPr>
          <p:grpSpPr bwMode="auto">
            <a:xfrm>
              <a:off x="82550" y="2186007"/>
              <a:ext cx="3549650" cy="1800225"/>
              <a:chOff x="48" y="1377"/>
              <a:chExt cx="2064" cy="1134"/>
            </a:xfrm>
          </p:grpSpPr>
          <p:sp>
            <p:nvSpPr>
              <p:cNvPr id="123944" name="AutoShape 35"/>
              <p:cNvSpPr>
                <a:spLocks noChangeArrowheads="1"/>
              </p:cNvSpPr>
              <p:nvPr/>
            </p:nvSpPr>
            <p:spPr bwMode="auto">
              <a:xfrm>
                <a:off x="48" y="1377"/>
                <a:ext cx="2064" cy="1134"/>
              </a:xfrm>
              <a:prstGeom prst="roundRect">
                <a:avLst>
                  <a:gd name="adj" fmla="val 16667"/>
                </a:avLst>
              </a:prstGeom>
              <a:solidFill>
                <a:srgbClr val="FFFFFF"/>
              </a:solidFill>
              <a:ln w="28575">
                <a:solidFill>
                  <a:srgbClr val="000000"/>
                </a:solidFill>
                <a:round/>
                <a:headEnd/>
                <a:tailEnd/>
              </a:ln>
            </p:spPr>
            <p:txBody>
              <a:bodyPr/>
              <a:lstStyle/>
              <a:p>
                <a:endParaRPr lang="ja-JP" altLang="en-US">
                  <a:solidFill>
                    <a:srgbClr val="000000"/>
                  </a:solidFill>
                  <a:latin typeface="Arial" charset="0"/>
                </a:endParaRPr>
              </a:p>
            </p:txBody>
          </p:sp>
          <p:grpSp>
            <p:nvGrpSpPr>
              <p:cNvPr id="123945" name="Group 36"/>
              <p:cNvGrpSpPr>
                <a:grpSpLocks/>
              </p:cNvGrpSpPr>
              <p:nvPr/>
            </p:nvGrpSpPr>
            <p:grpSpPr bwMode="auto">
              <a:xfrm>
                <a:off x="521" y="1829"/>
                <a:ext cx="344" cy="546"/>
                <a:chOff x="2421" y="5945"/>
                <a:chExt cx="1440" cy="2160"/>
              </a:xfrm>
            </p:grpSpPr>
            <p:sp>
              <p:nvSpPr>
                <p:cNvPr id="123968" name="Rectangle 37"/>
                <p:cNvSpPr>
                  <a:spLocks noChangeArrowheads="1"/>
                </p:cNvSpPr>
                <p:nvPr/>
              </p:nvSpPr>
              <p:spPr bwMode="auto">
                <a:xfrm>
                  <a:off x="2421" y="5945"/>
                  <a:ext cx="1440" cy="2160"/>
                </a:xfrm>
                <a:prstGeom prst="rect">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9" name="AutoShape 38"/>
                <p:cNvSpPr>
                  <a:spLocks noChangeArrowheads="1"/>
                </p:cNvSpPr>
                <p:nvPr/>
              </p:nvSpPr>
              <p:spPr bwMode="auto">
                <a:xfrm>
                  <a:off x="2961" y="6665"/>
                  <a:ext cx="360" cy="653"/>
                </a:xfrm>
                <a:prstGeom prst="diamond">
                  <a:avLst/>
                </a:prstGeom>
                <a:solidFill>
                  <a:srgbClr val="000000"/>
                </a:solidFill>
                <a:ln w="9525">
                  <a:solidFill>
                    <a:srgbClr val="000000"/>
                  </a:solidFill>
                  <a:miter lim="800000"/>
                  <a:headEnd/>
                  <a:tailEnd/>
                </a:ln>
              </p:spPr>
              <p:txBody>
                <a:bodyPr/>
                <a:lstStyle/>
                <a:p>
                  <a:endParaRPr lang="ja-JP" altLang="en-US">
                    <a:solidFill>
                      <a:srgbClr val="000000"/>
                    </a:solidFill>
                    <a:latin typeface="Arial" charset="0"/>
                  </a:endParaRPr>
                </a:p>
              </p:txBody>
            </p:sp>
          </p:grpSp>
          <p:grpSp>
            <p:nvGrpSpPr>
              <p:cNvPr id="123946" name="Group 39"/>
              <p:cNvGrpSpPr>
                <a:grpSpLocks/>
              </p:cNvGrpSpPr>
              <p:nvPr/>
            </p:nvGrpSpPr>
            <p:grpSpPr bwMode="auto">
              <a:xfrm>
                <a:off x="908" y="1829"/>
                <a:ext cx="344" cy="546"/>
                <a:chOff x="4041" y="5945"/>
                <a:chExt cx="1440" cy="2160"/>
              </a:xfrm>
            </p:grpSpPr>
            <p:sp>
              <p:nvSpPr>
                <p:cNvPr id="123964" name="Rectangle 40"/>
                <p:cNvSpPr>
                  <a:spLocks noChangeArrowheads="1"/>
                </p:cNvSpPr>
                <p:nvPr/>
              </p:nvSpPr>
              <p:spPr bwMode="auto">
                <a:xfrm>
                  <a:off x="4041" y="5945"/>
                  <a:ext cx="1440" cy="2160"/>
                </a:xfrm>
                <a:prstGeom prst="rect">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5" name="AutoShape 41"/>
                <p:cNvSpPr>
                  <a:spLocks noChangeArrowheads="1"/>
                </p:cNvSpPr>
                <p:nvPr/>
              </p:nvSpPr>
              <p:spPr bwMode="auto">
                <a:xfrm>
                  <a:off x="4581" y="666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6" name="AutoShape 42"/>
                <p:cNvSpPr>
                  <a:spLocks noChangeArrowheads="1"/>
                </p:cNvSpPr>
                <p:nvPr/>
              </p:nvSpPr>
              <p:spPr bwMode="auto">
                <a:xfrm>
                  <a:off x="4221" y="720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7" name="AutoShape 43"/>
                <p:cNvSpPr>
                  <a:spLocks noChangeArrowheads="1"/>
                </p:cNvSpPr>
                <p:nvPr/>
              </p:nvSpPr>
              <p:spPr bwMode="auto">
                <a:xfrm>
                  <a:off x="4941" y="612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grpSp>
          <p:grpSp>
            <p:nvGrpSpPr>
              <p:cNvPr id="123947" name="Group 44"/>
              <p:cNvGrpSpPr>
                <a:grpSpLocks/>
              </p:cNvGrpSpPr>
              <p:nvPr/>
            </p:nvGrpSpPr>
            <p:grpSpPr bwMode="auto">
              <a:xfrm>
                <a:off x="1682" y="1829"/>
                <a:ext cx="344" cy="546"/>
                <a:chOff x="5661" y="5945"/>
                <a:chExt cx="1440" cy="2160"/>
              </a:xfrm>
            </p:grpSpPr>
            <p:sp>
              <p:nvSpPr>
                <p:cNvPr id="123958" name="Rectangle 45"/>
                <p:cNvSpPr>
                  <a:spLocks noChangeArrowheads="1"/>
                </p:cNvSpPr>
                <p:nvPr/>
              </p:nvSpPr>
              <p:spPr bwMode="auto">
                <a:xfrm>
                  <a:off x="5661" y="5945"/>
                  <a:ext cx="1440" cy="2160"/>
                </a:xfrm>
                <a:prstGeom prst="rect">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9" name="AutoShape 46"/>
                <p:cNvSpPr>
                  <a:spLocks noChangeArrowheads="1"/>
                </p:cNvSpPr>
                <p:nvPr/>
              </p:nvSpPr>
              <p:spPr bwMode="auto">
                <a:xfrm>
                  <a:off x="6201" y="666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0" name="AutoShape 47"/>
                <p:cNvSpPr>
                  <a:spLocks noChangeArrowheads="1"/>
                </p:cNvSpPr>
                <p:nvPr/>
              </p:nvSpPr>
              <p:spPr bwMode="auto">
                <a:xfrm>
                  <a:off x="5841" y="720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1" name="AutoShape 48"/>
                <p:cNvSpPr>
                  <a:spLocks noChangeArrowheads="1"/>
                </p:cNvSpPr>
                <p:nvPr/>
              </p:nvSpPr>
              <p:spPr bwMode="auto">
                <a:xfrm>
                  <a:off x="6561" y="612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2" name="AutoShape 49"/>
                <p:cNvSpPr>
                  <a:spLocks noChangeArrowheads="1"/>
                </p:cNvSpPr>
                <p:nvPr/>
              </p:nvSpPr>
              <p:spPr bwMode="auto">
                <a:xfrm>
                  <a:off x="5841" y="612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63" name="AutoShape 50"/>
                <p:cNvSpPr>
                  <a:spLocks noChangeArrowheads="1"/>
                </p:cNvSpPr>
                <p:nvPr/>
              </p:nvSpPr>
              <p:spPr bwMode="auto">
                <a:xfrm>
                  <a:off x="6561" y="720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grpSp>
          <p:grpSp>
            <p:nvGrpSpPr>
              <p:cNvPr id="123948" name="Group 51"/>
              <p:cNvGrpSpPr>
                <a:grpSpLocks/>
              </p:cNvGrpSpPr>
              <p:nvPr/>
            </p:nvGrpSpPr>
            <p:grpSpPr bwMode="auto">
              <a:xfrm>
                <a:off x="1295" y="1829"/>
                <a:ext cx="344" cy="546"/>
                <a:chOff x="7281" y="5945"/>
                <a:chExt cx="1440" cy="2160"/>
              </a:xfrm>
            </p:grpSpPr>
            <p:sp>
              <p:nvSpPr>
                <p:cNvPr id="123953" name="Rectangle 52"/>
                <p:cNvSpPr>
                  <a:spLocks noChangeArrowheads="1"/>
                </p:cNvSpPr>
                <p:nvPr/>
              </p:nvSpPr>
              <p:spPr bwMode="auto">
                <a:xfrm>
                  <a:off x="7281" y="5945"/>
                  <a:ext cx="1440" cy="2160"/>
                </a:xfrm>
                <a:prstGeom prst="rect">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4" name="AutoShape 53"/>
                <p:cNvSpPr>
                  <a:spLocks noChangeArrowheads="1"/>
                </p:cNvSpPr>
                <p:nvPr/>
              </p:nvSpPr>
              <p:spPr bwMode="auto">
                <a:xfrm>
                  <a:off x="7461" y="720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5" name="AutoShape 54"/>
                <p:cNvSpPr>
                  <a:spLocks noChangeArrowheads="1"/>
                </p:cNvSpPr>
                <p:nvPr/>
              </p:nvSpPr>
              <p:spPr bwMode="auto">
                <a:xfrm>
                  <a:off x="8181" y="612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6" name="AutoShape 55"/>
                <p:cNvSpPr>
                  <a:spLocks noChangeArrowheads="1"/>
                </p:cNvSpPr>
                <p:nvPr/>
              </p:nvSpPr>
              <p:spPr bwMode="auto">
                <a:xfrm>
                  <a:off x="7461" y="612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7" name="AutoShape 56"/>
                <p:cNvSpPr>
                  <a:spLocks noChangeArrowheads="1"/>
                </p:cNvSpPr>
                <p:nvPr/>
              </p:nvSpPr>
              <p:spPr bwMode="auto">
                <a:xfrm>
                  <a:off x="8181" y="720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grpSp>
          <p:grpSp>
            <p:nvGrpSpPr>
              <p:cNvPr id="123949" name="Group 57"/>
              <p:cNvGrpSpPr>
                <a:grpSpLocks/>
              </p:cNvGrpSpPr>
              <p:nvPr/>
            </p:nvGrpSpPr>
            <p:grpSpPr bwMode="auto">
              <a:xfrm>
                <a:off x="134" y="1829"/>
                <a:ext cx="344" cy="546"/>
                <a:chOff x="801" y="5945"/>
                <a:chExt cx="1440" cy="2160"/>
              </a:xfrm>
            </p:grpSpPr>
            <p:sp>
              <p:nvSpPr>
                <p:cNvPr id="123951" name="Rectangle 58"/>
                <p:cNvSpPr>
                  <a:spLocks noChangeArrowheads="1"/>
                </p:cNvSpPr>
                <p:nvPr/>
              </p:nvSpPr>
              <p:spPr bwMode="auto">
                <a:xfrm>
                  <a:off x="801" y="5945"/>
                  <a:ext cx="1440" cy="2160"/>
                </a:xfrm>
                <a:prstGeom prst="rect">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sp>
              <p:nvSpPr>
                <p:cNvPr id="123952" name="AutoShape 59"/>
                <p:cNvSpPr>
                  <a:spLocks noChangeArrowheads="1"/>
                </p:cNvSpPr>
                <p:nvPr/>
              </p:nvSpPr>
              <p:spPr bwMode="auto">
                <a:xfrm>
                  <a:off x="1341" y="6665"/>
                  <a:ext cx="360" cy="653"/>
                </a:xfrm>
                <a:prstGeom prst="diamond">
                  <a:avLst/>
                </a:prstGeom>
                <a:solidFill>
                  <a:srgbClr val="FFFFFF"/>
                </a:solidFill>
                <a:ln w="9525">
                  <a:solidFill>
                    <a:srgbClr val="000000"/>
                  </a:solidFill>
                  <a:miter lim="800000"/>
                  <a:headEnd/>
                  <a:tailEnd/>
                </a:ln>
              </p:spPr>
              <p:txBody>
                <a:bodyPr/>
                <a:lstStyle/>
                <a:p>
                  <a:endParaRPr lang="ja-JP" altLang="en-US">
                    <a:solidFill>
                      <a:srgbClr val="000000"/>
                    </a:solidFill>
                    <a:latin typeface="Arial" charset="0"/>
                  </a:endParaRPr>
                </a:p>
              </p:txBody>
            </p:sp>
          </p:grpSp>
          <p:sp>
            <p:nvSpPr>
              <p:cNvPr id="123950" name="Text Box 60"/>
              <p:cNvSpPr txBox="1">
                <a:spLocks noChangeArrowheads="1"/>
              </p:cNvSpPr>
              <p:nvPr/>
            </p:nvSpPr>
            <p:spPr bwMode="auto">
              <a:xfrm>
                <a:off x="693" y="1509"/>
                <a:ext cx="903" cy="227"/>
              </a:xfrm>
              <a:prstGeom prst="rect">
                <a:avLst/>
              </a:prstGeom>
              <a:noFill/>
              <a:ln w="9525">
                <a:noFill/>
                <a:miter lim="800000"/>
                <a:headEnd/>
                <a:tailEnd/>
              </a:ln>
            </p:spPr>
            <p:txBody>
              <a:bodyPr/>
              <a:lstStyle/>
              <a:p>
                <a:pPr algn="just" eaLnBrk="0" hangingPunct="0"/>
                <a:r>
                  <a:rPr lang="ja-JP" altLang="en-US" sz="1400">
                    <a:solidFill>
                      <a:srgbClr val="000000"/>
                    </a:solidFill>
                    <a:latin typeface="Century" pitchFamily="18" charset="0"/>
                    <a:ea typeface="ＭＳ 明朝" pitchFamily="17" charset="-128"/>
                  </a:rPr>
                  <a:t>役　：</a:t>
                </a:r>
                <a:r>
                  <a:rPr lang="en-US" altLang="ja-JP" sz="1400">
                    <a:solidFill>
                      <a:srgbClr val="000000"/>
                    </a:solidFill>
                    <a:latin typeface="Century" pitchFamily="18" charset="0"/>
                    <a:ea typeface="ＭＳ 明朝" pitchFamily="17" charset="-128"/>
                  </a:rPr>
                  <a:t>A,B</a:t>
                </a:r>
              </a:p>
              <a:p>
                <a:pPr algn="just" eaLnBrk="0" hangingPunct="0"/>
                <a:r>
                  <a:rPr lang="ja-JP" altLang="en-US" sz="1400">
                    <a:solidFill>
                      <a:srgbClr val="000000"/>
                    </a:solidFill>
                    <a:latin typeface="Century" pitchFamily="18" charset="0"/>
                    <a:ea typeface="ＭＳ 明朝" pitchFamily="17" charset="-128"/>
                  </a:rPr>
                  <a:t>得点：６点</a:t>
                </a:r>
                <a:endParaRPr lang="ja-JP" altLang="en-US" sz="800">
                  <a:solidFill>
                    <a:srgbClr val="000000"/>
                  </a:solidFill>
                  <a:latin typeface="Century" pitchFamily="18" charset="0"/>
                  <a:ea typeface="ＭＳ 明朝" pitchFamily="17" charset="-128"/>
                </a:endParaRPr>
              </a:p>
            </p:txBody>
          </p:sp>
        </p:grpSp>
        <p:sp>
          <p:nvSpPr>
            <p:cNvPr id="123939" name="AutoShape 62"/>
            <p:cNvSpPr>
              <a:spLocks noChangeArrowheads="1"/>
            </p:cNvSpPr>
            <p:nvPr/>
          </p:nvSpPr>
          <p:spPr bwMode="auto">
            <a:xfrm>
              <a:off x="5212254" y="4742516"/>
              <a:ext cx="703395" cy="471488"/>
            </a:xfrm>
            <a:prstGeom prst="downArrow">
              <a:avLst>
                <a:gd name="adj1" fmla="val 50000"/>
                <a:gd name="adj2" fmla="val 25000"/>
              </a:avLst>
            </a:prstGeom>
            <a:solidFill>
              <a:schemeClr val="accent1"/>
            </a:solidFill>
            <a:ln w="9525">
              <a:noFill/>
              <a:miter lim="800000"/>
              <a:headEnd/>
              <a:tailEnd/>
            </a:ln>
            <a:effectLst>
              <a:prstShdw prst="shdw17" dist="17961" dir="2700000">
                <a:schemeClr val="bg2"/>
              </a:prstShdw>
            </a:effectLst>
          </p:spPr>
          <p:txBody>
            <a:bodyPr wrap="none" lIns="87078" tIns="43539" rIns="87078" bIns="43539" anchor="ctr"/>
            <a:lstStyle/>
            <a:p>
              <a:endParaRPr lang="ja-JP" altLang="en-US">
                <a:solidFill>
                  <a:srgbClr val="000000"/>
                </a:solidFill>
                <a:latin typeface="Arial" charset="0"/>
              </a:endParaRPr>
            </a:p>
          </p:txBody>
        </p:sp>
        <p:sp>
          <p:nvSpPr>
            <p:cNvPr id="123940" name="Text Box 64"/>
            <p:cNvSpPr txBox="1">
              <a:spLocks noChangeArrowheads="1"/>
            </p:cNvSpPr>
            <p:nvPr/>
          </p:nvSpPr>
          <p:spPr bwMode="auto">
            <a:xfrm>
              <a:off x="5723477" y="3656013"/>
              <a:ext cx="2218531" cy="334150"/>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algn="ctr" eaLnBrk="0" hangingPunct="0">
                <a:spcBef>
                  <a:spcPct val="50000"/>
                </a:spcBef>
              </a:pPr>
              <a:r>
                <a:rPr lang="ja-JP" altLang="en-US" sz="1600" b="1">
                  <a:solidFill>
                    <a:srgbClr val="333399"/>
                  </a:solidFill>
                  <a:latin typeface="Times New Roman" pitchFamily="18" charset="0"/>
                </a:rPr>
                <a:t>役データテーブル</a:t>
              </a:r>
            </a:p>
          </p:txBody>
        </p:sp>
        <p:sp>
          <p:nvSpPr>
            <p:cNvPr id="123941" name="Text Box 65"/>
            <p:cNvSpPr txBox="1">
              <a:spLocks noChangeArrowheads="1"/>
            </p:cNvSpPr>
            <p:nvPr/>
          </p:nvSpPr>
          <p:spPr bwMode="auto">
            <a:xfrm>
              <a:off x="5718318" y="4037031"/>
              <a:ext cx="2218531" cy="734259"/>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algn="ctr" eaLnBrk="0" hangingPunct="0"/>
              <a:r>
                <a:rPr lang="ja-JP" altLang="en-US" sz="1400" b="1">
                  <a:solidFill>
                    <a:srgbClr val="000000"/>
                  </a:solidFill>
                  <a:latin typeface="Times New Roman" pitchFamily="18" charset="0"/>
                </a:rPr>
                <a:t>組合せ　　役データ</a:t>
              </a:r>
            </a:p>
            <a:p>
              <a:pPr algn="ctr" eaLnBrk="0" hangingPunct="0"/>
              <a:r>
                <a:rPr lang="ja-JP" altLang="en-US" sz="1400" b="1">
                  <a:solidFill>
                    <a:srgbClr val="000000"/>
                  </a:solidFill>
                  <a:latin typeface="Times New Roman" pitchFamily="18" charset="0"/>
                </a:rPr>
                <a:t>ａｂｃ　　　　　</a:t>
              </a:r>
              <a:r>
                <a:rPr lang="en-US" altLang="ja-JP" sz="1400" b="1">
                  <a:solidFill>
                    <a:srgbClr val="000000"/>
                  </a:solidFill>
                  <a:latin typeface="Times New Roman" pitchFamily="18" charset="0"/>
                </a:rPr>
                <a:t>A</a:t>
              </a:r>
            </a:p>
            <a:p>
              <a:pPr algn="ctr" eaLnBrk="0" hangingPunct="0"/>
              <a:r>
                <a:rPr lang="ja-JP" altLang="en-US" sz="1400" b="1">
                  <a:solidFill>
                    <a:srgbClr val="000000"/>
                  </a:solidFill>
                  <a:latin typeface="Times New Roman" pitchFamily="18" charset="0"/>
                </a:rPr>
                <a:t>ｘｙｚ　　　　　Ｂ</a:t>
              </a:r>
            </a:p>
          </p:txBody>
        </p:sp>
        <p:sp>
          <p:nvSpPr>
            <p:cNvPr id="123942" name="Text Box 66"/>
            <p:cNvSpPr txBox="1">
              <a:spLocks noChangeArrowheads="1"/>
            </p:cNvSpPr>
            <p:nvPr/>
          </p:nvSpPr>
          <p:spPr bwMode="auto">
            <a:xfrm>
              <a:off x="7850860" y="3616325"/>
              <a:ext cx="2218531" cy="334150"/>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algn="ctr" eaLnBrk="0" hangingPunct="0">
                <a:spcBef>
                  <a:spcPct val="50000"/>
                </a:spcBef>
              </a:pPr>
              <a:r>
                <a:rPr lang="ja-JP" altLang="en-US" sz="1600" b="1">
                  <a:solidFill>
                    <a:srgbClr val="FF0066"/>
                  </a:solidFill>
                  <a:latin typeface="Times New Roman" pitchFamily="18" charset="0"/>
                </a:rPr>
                <a:t>役データテーブル</a:t>
              </a:r>
            </a:p>
          </p:txBody>
        </p:sp>
        <p:sp>
          <p:nvSpPr>
            <p:cNvPr id="123943" name="Text Box 67"/>
            <p:cNvSpPr txBox="1">
              <a:spLocks noChangeArrowheads="1"/>
            </p:cNvSpPr>
            <p:nvPr/>
          </p:nvSpPr>
          <p:spPr bwMode="auto">
            <a:xfrm>
              <a:off x="7778629" y="4037031"/>
              <a:ext cx="2218531" cy="734259"/>
            </a:xfrm>
            <a:prstGeom prst="rect">
              <a:avLst/>
            </a:prstGeom>
            <a:noFill/>
            <a:ln w="9525">
              <a:noFill/>
              <a:miter lim="800000"/>
              <a:headEnd/>
              <a:tailEnd/>
            </a:ln>
            <a:effectLst>
              <a:prstShdw prst="shdw17" dist="17961" dir="2700000">
                <a:schemeClr val="bg2"/>
              </a:prstShdw>
            </a:effectLst>
          </p:spPr>
          <p:txBody>
            <a:bodyPr lIns="87078" tIns="43539" rIns="87078" bIns="43539">
              <a:spAutoFit/>
            </a:bodyPr>
            <a:lstStyle/>
            <a:p>
              <a:pPr algn="ctr" eaLnBrk="0" hangingPunct="0"/>
              <a:r>
                <a:rPr lang="ja-JP" altLang="en-US" sz="1400" b="1">
                  <a:solidFill>
                    <a:srgbClr val="000000"/>
                  </a:solidFill>
                  <a:latin typeface="Times New Roman" pitchFamily="18" charset="0"/>
                </a:rPr>
                <a:t>役データ　　得点</a:t>
              </a:r>
            </a:p>
            <a:p>
              <a:pPr algn="ctr" eaLnBrk="0" hangingPunct="0"/>
              <a:r>
                <a:rPr lang="ja-JP" altLang="en-US" sz="1400" b="1">
                  <a:solidFill>
                    <a:srgbClr val="000000"/>
                  </a:solidFill>
                  <a:latin typeface="Times New Roman" pitchFamily="18" charset="0"/>
                </a:rPr>
                <a:t>Ａ　　　　　</a:t>
              </a:r>
              <a:r>
                <a:rPr lang="en-US" altLang="ja-JP" sz="1400" b="1">
                  <a:solidFill>
                    <a:srgbClr val="000000"/>
                  </a:solidFill>
                  <a:latin typeface="Times New Roman" pitchFamily="18" charset="0"/>
                </a:rPr>
                <a:t>1</a:t>
              </a:r>
            </a:p>
            <a:p>
              <a:pPr algn="ctr" eaLnBrk="0" hangingPunct="0"/>
              <a:r>
                <a:rPr lang="ja-JP" altLang="en-US" sz="1400" b="1">
                  <a:solidFill>
                    <a:srgbClr val="000000"/>
                  </a:solidFill>
                  <a:latin typeface="Times New Roman" pitchFamily="18" charset="0"/>
                </a:rPr>
                <a:t>Ｂ　　　　　</a:t>
              </a:r>
              <a:r>
                <a:rPr lang="en-US" altLang="ja-JP" sz="1400" b="1">
                  <a:solidFill>
                    <a:srgbClr val="000000"/>
                  </a:solidFill>
                  <a:latin typeface="Times New Roman" pitchFamily="18" charset="0"/>
                </a:rPr>
                <a:t>5</a:t>
              </a:r>
            </a:p>
          </p:txBody>
        </p:sp>
      </p:grpSp>
      <p:sp>
        <p:nvSpPr>
          <p:cNvPr id="123909" name="Rectangle 68"/>
          <p:cNvSpPr>
            <a:spLocks noChangeArrowheads="1"/>
          </p:cNvSpPr>
          <p:nvPr/>
        </p:nvSpPr>
        <p:spPr bwMode="auto">
          <a:xfrm>
            <a:off x="509588" y="476250"/>
            <a:ext cx="9540875" cy="503238"/>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ソフトウェア関連発明として特許となるもの（事例２）</a:t>
            </a:r>
          </a:p>
        </p:txBody>
      </p:sp>
      <p:sp>
        <p:nvSpPr>
          <p:cNvPr id="123910"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3DF93E9D-C6B0-41DE-92C2-4D803573FDDD}" type="slidenum">
              <a:rPr lang="en-US" altLang="ja-JP"/>
              <a:pPr>
                <a:defRPr/>
              </a:pPr>
              <a:t>27</a:t>
            </a:fld>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p:cNvSpPr txBox="1">
            <a:spLocks noChangeArrowheads="1"/>
          </p:cNvSpPr>
          <p:nvPr/>
        </p:nvSpPr>
        <p:spPr bwMode="auto">
          <a:xfrm>
            <a:off x="0" y="1497013"/>
            <a:ext cx="9906000" cy="2924175"/>
          </a:xfrm>
          <a:prstGeom prst="rect">
            <a:avLst/>
          </a:prstGeom>
          <a:solidFill>
            <a:schemeClr val="accent1">
              <a:lumMod val="20000"/>
              <a:lumOff val="80000"/>
            </a:schemeClr>
          </a:solidFill>
          <a:ln w="38100">
            <a:solidFill>
              <a:schemeClr val="accent1">
                <a:lumMod val="60000"/>
                <a:lumOff val="40000"/>
              </a:schemeClr>
            </a:solidFill>
            <a:miter lim="800000"/>
            <a:headEnd/>
            <a:tailEnd/>
          </a:ln>
          <a:effectLst>
            <a:prstShdw prst="shdw17" dist="17961" dir="2700000">
              <a:schemeClr val="bg2"/>
            </a:prstShdw>
          </a:effectLst>
          <a:extLst/>
        </p:spPr>
        <p:txBody>
          <a:bodyPr lIns="87078" tIns="43539" rIns="87078" bIns="43539" anchor="ctr">
            <a:spAutoFit/>
          </a:bodyPr>
          <a:lstStyle/>
          <a:p>
            <a:pPr>
              <a:lnSpc>
                <a:spcPct val="120000"/>
              </a:lnSpc>
              <a:defRPr/>
            </a:pPr>
            <a:r>
              <a:rPr lang="en-US" altLang="ja-JP" sz="1700" dirty="0">
                <a:latin typeface="ＭＳ Ｐゴシック" charset="-128"/>
              </a:rPr>
              <a:t>【</a:t>
            </a:r>
            <a:r>
              <a:rPr lang="ja-JP" altLang="en-US" sz="1700" dirty="0">
                <a:latin typeface="ＭＳ Ｐゴシック" charset="-128"/>
              </a:rPr>
              <a:t>請求項</a:t>
            </a:r>
            <a:r>
              <a:rPr lang="en-US" altLang="ja-JP" sz="1700" dirty="0">
                <a:latin typeface="ＭＳ Ｐゴシック" charset="-128"/>
              </a:rPr>
              <a:t>2】</a:t>
            </a:r>
          </a:p>
          <a:p>
            <a:pPr>
              <a:lnSpc>
                <a:spcPct val="120000"/>
              </a:lnSpc>
              <a:defRPr/>
            </a:pPr>
            <a:r>
              <a:rPr lang="ja-JP" altLang="en-US" sz="1700" dirty="0">
                <a:latin typeface="ＭＳ Ｐゴシック" charset="-128"/>
              </a:rPr>
              <a:t>　　コンピュータを利用したカードゲーム装置において、</a:t>
            </a:r>
          </a:p>
          <a:p>
            <a:pPr>
              <a:lnSpc>
                <a:spcPct val="120000"/>
              </a:lnSpc>
              <a:defRPr/>
            </a:pPr>
            <a:r>
              <a:rPr lang="ja-JP" altLang="en-US" sz="1700" dirty="0">
                <a:latin typeface="ＭＳ Ｐゴシック" charset="-128"/>
              </a:rPr>
              <a:t>　　複数枚のカードの組み合わせに対して所定の</a:t>
            </a:r>
            <a:r>
              <a:rPr lang="ja-JP" altLang="en-US" sz="1700" b="1" dirty="0">
                <a:latin typeface="ＭＳ Ｐゴシック" charset="-128"/>
              </a:rPr>
              <a:t>役データが対応させられている役データテーブル</a:t>
            </a:r>
            <a:r>
              <a:rPr lang="ja-JP" altLang="en-US" sz="1700" dirty="0">
                <a:latin typeface="ＭＳ Ｐゴシック" charset="-128"/>
              </a:rPr>
              <a:t>と、</a:t>
            </a:r>
          </a:p>
          <a:p>
            <a:pPr>
              <a:lnSpc>
                <a:spcPct val="120000"/>
              </a:lnSpc>
              <a:defRPr/>
            </a:pPr>
            <a:r>
              <a:rPr lang="ja-JP" altLang="en-US" sz="1700" b="1" dirty="0">
                <a:latin typeface="ＭＳ Ｐゴシック" charset="-128"/>
              </a:rPr>
              <a:t>　　役データに対して得点データが対応させられている得点データテーブル</a:t>
            </a:r>
            <a:r>
              <a:rPr lang="ja-JP" altLang="en-US" sz="1700" dirty="0">
                <a:latin typeface="ＭＳ Ｐゴシック" charset="-128"/>
              </a:rPr>
              <a:t>とを記憶する記憶手段と、</a:t>
            </a:r>
          </a:p>
          <a:p>
            <a:pPr>
              <a:lnSpc>
                <a:spcPct val="120000"/>
              </a:lnSpc>
              <a:defRPr/>
            </a:pPr>
            <a:r>
              <a:rPr lang="ja-JP" altLang="en-US" sz="1700" dirty="0">
                <a:latin typeface="ＭＳ Ｐゴシック" charset="-128"/>
              </a:rPr>
              <a:t>　　選択された</a:t>
            </a:r>
            <a:r>
              <a:rPr lang="ja-JP" altLang="en-US" sz="1700" b="1" dirty="0">
                <a:latin typeface="ＭＳ Ｐゴシック" charset="-128"/>
              </a:rPr>
              <a:t>複数枚のカードの組み合わせを基に前記役データテーブルを検索して対応する役データを抽　　</a:t>
            </a:r>
            <a:endParaRPr lang="en-US" altLang="ja-JP" sz="1700" b="1" dirty="0">
              <a:latin typeface="ＭＳ Ｐゴシック" charset="-128"/>
            </a:endParaRPr>
          </a:p>
          <a:p>
            <a:pPr>
              <a:lnSpc>
                <a:spcPct val="120000"/>
              </a:lnSpc>
              <a:defRPr/>
            </a:pPr>
            <a:r>
              <a:rPr lang="ja-JP" altLang="en-US" sz="1700" b="1" dirty="0">
                <a:latin typeface="ＭＳ Ｐゴシック" charset="-128"/>
              </a:rPr>
              <a:t>　　出し</a:t>
            </a:r>
            <a:r>
              <a:rPr lang="ja-JP" altLang="en-US" sz="1700" dirty="0">
                <a:latin typeface="ＭＳ Ｐゴシック" charset="-128"/>
              </a:rPr>
              <a:t>、</a:t>
            </a:r>
          </a:p>
          <a:p>
            <a:pPr>
              <a:lnSpc>
                <a:spcPct val="120000"/>
              </a:lnSpc>
              <a:defRPr/>
            </a:pPr>
            <a:r>
              <a:rPr lang="ja-JP" altLang="en-US" sz="1700" b="1" dirty="0">
                <a:latin typeface="ＭＳ Ｐゴシック" charset="-128"/>
              </a:rPr>
              <a:t>　　該役データを基に前記得点データテーブルを検索して対応する得点データを抽出し</a:t>
            </a:r>
            <a:r>
              <a:rPr lang="ja-JP" altLang="en-US" sz="1700" dirty="0">
                <a:latin typeface="ＭＳ Ｐゴシック" charset="-128"/>
              </a:rPr>
              <a:t>、</a:t>
            </a:r>
          </a:p>
          <a:p>
            <a:pPr>
              <a:lnSpc>
                <a:spcPct val="120000"/>
              </a:lnSpc>
              <a:defRPr/>
            </a:pPr>
            <a:r>
              <a:rPr lang="ja-JP" altLang="en-US" sz="1700" dirty="0">
                <a:latin typeface="ＭＳ Ｐゴシック" charset="-128"/>
              </a:rPr>
              <a:t>　　抽出された前記役データの全て及び前記得点データの合計得点を出力する手段とを有するカードゲーム</a:t>
            </a:r>
            <a:endParaRPr lang="en-US" altLang="ja-JP" sz="1700" dirty="0">
              <a:latin typeface="ＭＳ Ｐゴシック" charset="-128"/>
            </a:endParaRPr>
          </a:p>
          <a:p>
            <a:pPr>
              <a:lnSpc>
                <a:spcPct val="120000"/>
              </a:lnSpc>
              <a:defRPr/>
            </a:pPr>
            <a:r>
              <a:rPr lang="ja-JP" altLang="en-US" sz="1700" dirty="0">
                <a:latin typeface="ＭＳ Ｐゴシック" charset="-128"/>
              </a:rPr>
              <a:t>　　装置。</a:t>
            </a:r>
          </a:p>
        </p:txBody>
      </p:sp>
      <p:sp>
        <p:nvSpPr>
          <p:cNvPr id="702468" name="Text Box 4"/>
          <p:cNvSpPr txBox="1">
            <a:spLocks noChangeArrowheads="1"/>
          </p:cNvSpPr>
          <p:nvPr/>
        </p:nvSpPr>
        <p:spPr bwMode="auto">
          <a:xfrm>
            <a:off x="249238" y="5805488"/>
            <a:ext cx="9245600" cy="827087"/>
          </a:xfrm>
          <a:prstGeom prst="rect">
            <a:avLst/>
          </a:prstGeom>
          <a:solidFill>
            <a:schemeClr val="accent2">
              <a:lumMod val="20000"/>
              <a:lumOff val="80000"/>
            </a:schemeClr>
          </a:solidFill>
          <a:ln>
            <a:solidFill>
              <a:schemeClr val="accent2">
                <a:lumMod val="60000"/>
                <a:lumOff val="40000"/>
              </a:schemeClr>
            </a:solidFill>
          </a:ln>
          <a:effectLst>
            <a:prstShdw prst="shdw17" dist="17961" dir="2700000">
              <a:schemeClr val="bg2"/>
            </a:prstShdw>
          </a:effectLst>
          <a:extLst/>
        </p:spPr>
        <p:txBody>
          <a:bodyPr lIns="87078" tIns="43539" rIns="87078" bIns="43539" anchor="ctr">
            <a:spAutoFit/>
          </a:bodyPr>
          <a:lstStyle/>
          <a:p>
            <a:pPr>
              <a:defRPr/>
            </a:pPr>
            <a:r>
              <a:rPr kumimoji="0" lang="ja-JP" altLang="en-US" sz="2400" dirty="0">
                <a:latin typeface="Times New Roman" pitchFamily="18" charset="0"/>
              </a:rPr>
              <a:t>ソフトウエアとハードウエア資源が協働した具体的手段なので、「発明」に該当する。</a:t>
            </a:r>
          </a:p>
        </p:txBody>
      </p:sp>
      <p:sp>
        <p:nvSpPr>
          <p:cNvPr id="125955" name="AutoShape 5"/>
          <p:cNvSpPr>
            <a:spLocks noChangeArrowheads="1"/>
          </p:cNvSpPr>
          <p:nvPr/>
        </p:nvSpPr>
        <p:spPr bwMode="auto">
          <a:xfrm>
            <a:off x="4205288" y="4941888"/>
            <a:ext cx="742950" cy="685800"/>
          </a:xfrm>
          <a:prstGeom prst="downArrow">
            <a:avLst>
              <a:gd name="adj1" fmla="val 50000"/>
              <a:gd name="adj2" fmla="val 25000"/>
            </a:avLst>
          </a:prstGeom>
          <a:solidFill>
            <a:schemeClr val="accent1"/>
          </a:solidFill>
          <a:ln w="9525">
            <a:noFill/>
            <a:miter lim="800000"/>
            <a:headEnd/>
            <a:tailEnd/>
          </a:ln>
          <a:effectLst>
            <a:prstShdw prst="shdw17" dist="17961" dir="2700000">
              <a:schemeClr val="bg2"/>
            </a:prstShdw>
          </a:effectLst>
        </p:spPr>
        <p:txBody>
          <a:bodyPr wrap="none" lIns="87078" tIns="43539" rIns="87078" bIns="43539" anchor="ctr"/>
          <a:lstStyle/>
          <a:p>
            <a:endParaRPr lang="ja-JP" altLang="en-US">
              <a:solidFill>
                <a:srgbClr val="000000"/>
              </a:solidFill>
              <a:latin typeface="Arial" charset="0"/>
            </a:endParaRPr>
          </a:p>
        </p:txBody>
      </p:sp>
      <p:sp>
        <p:nvSpPr>
          <p:cNvPr id="125956" name="Text Box 6"/>
          <p:cNvSpPr txBox="1">
            <a:spLocks noChangeArrowheads="1"/>
          </p:cNvSpPr>
          <p:nvPr/>
        </p:nvSpPr>
        <p:spPr bwMode="auto">
          <a:xfrm>
            <a:off x="0" y="2671763"/>
            <a:ext cx="825500" cy="579437"/>
          </a:xfrm>
          <a:prstGeom prst="rect">
            <a:avLst/>
          </a:prstGeom>
          <a:noFill/>
          <a:ln w="9525">
            <a:noFill/>
            <a:miter lim="800000"/>
            <a:headEnd/>
            <a:tailEnd/>
          </a:ln>
        </p:spPr>
        <p:txBody>
          <a:bodyPr>
            <a:spAutoFit/>
          </a:bodyPr>
          <a:lstStyle/>
          <a:p>
            <a:pPr eaLnBrk="0" hangingPunct="0">
              <a:spcBef>
                <a:spcPct val="50000"/>
              </a:spcBef>
            </a:pPr>
            <a:r>
              <a:rPr lang="en-US" altLang="ja-JP" sz="3200" b="1">
                <a:solidFill>
                  <a:srgbClr val="FF0000"/>
                </a:solidFill>
                <a:latin typeface="Times New Roman" pitchFamily="18" charset="0"/>
              </a:rPr>
              <a:t>○</a:t>
            </a:r>
            <a:endParaRPr lang="en-US" altLang="ja-JP" sz="3200">
              <a:solidFill>
                <a:srgbClr val="000000"/>
              </a:solidFill>
              <a:latin typeface="Times New Roman" pitchFamily="18" charset="0"/>
            </a:endParaRPr>
          </a:p>
        </p:txBody>
      </p:sp>
      <p:sp>
        <p:nvSpPr>
          <p:cNvPr id="125957" name="Rectangle 7"/>
          <p:cNvSpPr>
            <a:spLocks noChangeArrowheads="1"/>
          </p:cNvSpPr>
          <p:nvPr/>
        </p:nvSpPr>
        <p:spPr bwMode="auto">
          <a:xfrm>
            <a:off x="825500" y="414338"/>
            <a:ext cx="9080500" cy="503237"/>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ソフトウェア関連発明として特許となるもの（事例３）</a:t>
            </a:r>
          </a:p>
        </p:txBody>
      </p:sp>
      <p:pic>
        <p:nvPicPr>
          <p:cNvPr id="125958" name="Picture 2"/>
          <p:cNvPicPr>
            <a:picLocks noChangeAspect="1" noChangeArrowheads="1"/>
          </p:cNvPicPr>
          <p:nvPr/>
        </p:nvPicPr>
        <p:blipFill>
          <a:blip r:embed="rId3"/>
          <a:srcRect/>
          <a:stretch>
            <a:fillRect/>
          </a:stretch>
        </p:blipFill>
        <p:spPr bwMode="auto">
          <a:xfrm>
            <a:off x="955675" y="4344988"/>
            <a:ext cx="2376488" cy="1608137"/>
          </a:xfrm>
          <a:prstGeom prst="rect">
            <a:avLst/>
          </a:prstGeom>
          <a:noFill/>
          <a:ln w="9525">
            <a:noFill/>
            <a:miter lim="800000"/>
            <a:headEnd/>
            <a:tailEnd/>
          </a:ln>
        </p:spPr>
      </p:pic>
      <p:pic>
        <p:nvPicPr>
          <p:cNvPr id="125959" name="Picture 3"/>
          <p:cNvPicPr>
            <a:picLocks noChangeAspect="1" noChangeArrowheads="1"/>
          </p:cNvPicPr>
          <p:nvPr/>
        </p:nvPicPr>
        <p:blipFill>
          <a:blip r:embed="rId4"/>
          <a:srcRect/>
          <a:stretch>
            <a:fillRect/>
          </a:stretch>
        </p:blipFill>
        <p:spPr bwMode="auto">
          <a:xfrm>
            <a:off x="5600700" y="4445000"/>
            <a:ext cx="2127250" cy="1319213"/>
          </a:xfrm>
          <a:prstGeom prst="rect">
            <a:avLst/>
          </a:prstGeom>
          <a:noFill/>
          <a:ln w="9525">
            <a:noFill/>
            <a:miter lim="800000"/>
            <a:headEnd/>
            <a:tailEnd/>
          </a:ln>
        </p:spPr>
      </p:pic>
      <p:sp>
        <p:nvSpPr>
          <p:cNvPr id="125960"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C795639C-380D-4AE5-8B66-26BB1E08C8BE}" type="slidenum">
              <a:rPr lang="en-US" altLang="ja-JP"/>
              <a:pPr>
                <a:defRPr/>
              </a:pPr>
              <a:t>28</a:t>
            </a:fld>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Text Box 3"/>
          <p:cNvSpPr txBox="1">
            <a:spLocks noChangeArrowheads="1"/>
          </p:cNvSpPr>
          <p:nvPr/>
        </p:nvSpPr>
        <p:spPr bwMode="auto">
          <a:xfrm>
            <a:off x="42863" y="1873250"/>
            <a:ext cx="9747250" cy="2082800"/>
          </a:xfrm>
          <a:prstGeom prst="rect">
            <a:avLst/>
          </a:prstGeom>
          <a:solidFill>
            <a:schemeClr val="accent2">
              <a:lumMod val="20000"/>
              <a:lumOff val="80000"/>
            </a:schemeClr>
          </a:solidFill>
          <a:ln w="38100">
            <a:solidFill>
              <a:schemeClr val="accent2">
                <a:lumMod val="60000"/>
                <a:lumOff val="40000"/>
              </a:schemeClr>
            </a:solidFill>
            <a:miter lim="800000"/>
            <a:headEnd/>
            <a:tailEnd/>
          </a:ln>
          <a:effectLst>
            <a:prstShdw prst="shdw17" dist="17961" dir="2700000">
              <a:schemeClr val="bg2"/>
            </a:prstShdw>
          </a:effectLst>
          <a:extLst/>
        </p:spPr>
        <p:txBody>
          <a:bodyPr lIns="87078" tIns="43539" rIns="87078" bIns="43539" anchor="ctr">
            <a:spAutoFit/>
          </a:bodyPr>
          <a:lstStyle/>
          <a:p>
            <a:pPr eaLnBrk="0" hangingPunct="0">
              <a:lnSpc>
                <a:spcPct val="120000"/>
              </a:lnSpc>
              <a:defRPr/>
            </a:pPr>
            <a:r>
              <a:rPr lang="en-US" altLang="ja-JP" dirty="0">
                <a:solidFill>
                  <a:srgbClr val="000000"/>
                </a:solidFill>
                <a:latin typeface="Century" pitchFamily="18" charset="0"/>
              </a:rPr>
              <a:t>【</a:t>
            </a:r>
            <a:r>
              <a:rPr lang="ja-JP" altLang="en-US" dirty="0">
                <a:solidFill>
                  <a:srgbClr val="000000"/>
                </a:solidFill>
                <a:latin typeface="Century" pitchFamily="18" charset="0"/>
              </a:rPr>
              <a:t>請求項１</a:t>
            </a:r>
            <a:r>
              <a:rPr lang="en-US" altLang="ja-JP" dirty="0">
                <a:solidFill>
                  <a:srgbClr val="000000"/>
                </a:solidFill>
                <a:latin typeface="Century" pitchFamily="18" charset="0"/>
              </a:rPr>
              <a:t>】</a:t>
            </a:r>
          </a:p>
          <a:p>
            <a:pPr lvl="1" eaLnBrk="0" hangingPunct="0">
              <a:lnSpc>
                <a:spcPct val="120000"/>
              </a:lnSpc>
              <a:defRPr/>
            </a:pPr>
            <a:r>
              <a:rPr lang="ja-JP" altLang="en-US" dirty="0">
                <a:solidFill>
                  <a:srgbClr val="000000"/>
                </a:solidFill>
                <a:latin typeface="Century" pitchFamily="18" charset="0"/>
              </a:rPr>
              <a:t>プログラムされたコンピュータによって自動車エンジンの燃料噴射量を制御する方法であって、</a:t>
            </a:r>
          </a:p>
          <a:p>
            <a:pPr lvl="1" eaLnBrk="0" hangingPunct="0">
              <a:lnSpc>
                <a:spcPct val="120000"/>
              </a:lnSpc>
              <a:defRPr/>
            </a:pPr>
            <a:r>
              <a:rPr lang="ja-JP" altLang="en-US" dirty="0">
                <a:solidFill>
                  <a:srgbClr val="000000"/>
                </a:solidFill>
                <a:latin typeface="Century" pitchFamily="18" charset="0"/>
              </a:rPr>
              <a:t>エンジンの回転数を検出する工程、</a:t>
            </a:r>
          </a:p>
          <a:p>
            <a:pPr lvl="1" eaLnBrk="0" hangingPunct="0">
              <a:lnSpc>
                <a:spcPct val="120000"/>
              </a:lnSpc>
              <a:defRPr/>
            </a:pPr>
            <a:r>
              <a:rPr lang="ja-JP" altLang="en-US" dirty="0">
                <a:solidFill>
                  <a:srgbClr val="000000"/>
                </a:solidFill>
                <a:latin typeface="Century" pitchFamily="18" charset="0"/>
              </a:rPr>
              <a:t>エンジンの回転数の変化を検出する工程、</a:t>
            </a:r>
          </a:p>
          <a:p>
            <a:pPr lvl="1" eaLnBrk="0" hangingPunct="0">
              <a:lnSpc>
                <a:spcPct val="120000"/>
              </a:lnSpc>
              <a:defRPr/>
            </a:pPr>
            <a:r>
              <a:rPr lang="ja-JP" altLang="en-US" dirty="0">
                <a:solidFill>
                  <a:srgbClr val="000000"/>
                </a:solidFill>
                <a:latin typeface="Century" pitchFamily="18" charset="0"/>
              </a:rPr>
              <a:t>エンジンの回転数とエンジンの回転数の変化とに応じて燃料噴射量を決定する工程</a:t>
            </a:r>
          </a:p>
          <a:p>
            <a:pPr lvl="1" eaLnBrk="0" hangingPunct="0">
              <a:lnSpc>
                <a:spcPct val="120000"/>
              </a:lnSpc>
              <a:defRPr/>
            </a:pPr>
            <a:r>
              <a:rPr lang="ja-JP" altLang="en-US" dirty="0">
                <a:solidFill>
                  <a:srgbClr val="000000"/>
                </a:solidFill>
                <a:latin typeface="Century" pitchFamily="18" charset="0"/>
              </a:rPr>
              <a:t>を含むことを特徴とする自動車エンジン用燃料噴射量制御方法。</a:t>
            </a:r>
          </a:p>
        </p:txBody>
      </p:sp>
      <p:sp>
        <p:nvSpPr>
          <p:cNvPr id="704516" name="Text Box 4"/>
          <p:cNvSpPr txBox="1">
            <a:spLocks noChangeArrowheads="1"/>
          </p:cNvSpPr>
          <p:nvPr/>
        </p:nvSpPr>
        <p:spPr bwMode="auto">
          <a:xfrm>
            <a:off x="306388" y="5876925"/>
            <a:ext cx="9410700" cy="827088"/>
          </a:xfrm>
          <a:prstGeom prst="rect">
            <a:avLst/>
          </a:prstGeom>
          <a:solidFill>
            <a:schemeClr val="accent3">
              <a:lumMod val="20000"/>
              <a:lumOff val="80000"/>
            </a:schemeClr>
          </a:solidFill>
          <a:ln>
            <a:noFill/>
          </a:ln>
          <a:effectLst>
            <a:prstShdw prst="shdw17" dist="17961" dir="2700000">
              <a:schemeClr val="bg2"/>
            </a:prstShdw>
          </a:effectLst>
          <a:extLst/>
        </p:spPr>
        <p:txBody>
          <a:bodyPr lIns="87078" tIns="43539" rIns="87078" bIns="43539" anchor="ctr">
            <a:spAutoFit/>
          </a:bodyPr>
          <a:lstStyle/>
          <a:p>
            <a:pPr>
              <a:defRPr/>
            </a:pPr>
            <a:r>
              <a:rPr kumimoji="0" lang="en-US" altLang="ja-JP" sz="2400" dirty="0">
                <a:latin typeface="ＭＳ Ｐゴシック" pitchFamily="50" charset="-128"/>
                <a:ea typeface="ＭＳ Ｐゴシック" pitchFamily="50" charset="-128"/>
              </a:rPr>
              <a:t>“</a:t>
            </a:r>
            <a:r>
              <a:rPr kumimoji="0" lang="ja-JP" altLang="en-US" sz="2400" dirty="0">
                <a:latin typeface="ＭＳ Ｐゴシック" pitchFamily="50" charset="-128"/>
                <a:ea typeface="ＭＳ Ｐゴシック" pitchFamily="50" charset="-128"/>
              </a:rPr>
              <a:t>エンジン”の物理的性質に基づく処理を具体的に行う方法であるから、「発明」に該当する。</a:t>
            </a:r>
          </a:p>
        </p:txBody>
      </p:sp>
      <p:sp>
        <p:nvSpPr>
          <p:cNvPr id="128003" name="AutoShape 5"/>
          <p:cNvSpPr>
            <a:spLocks noChangeArrowheads="1"/>
          </p:cNvSpPr>
          <p:nvPr/>
        </p:nvSpPr>
        <p:spPr bwMode="auto">
          <a:xfrm>
            <a:off x="3911600" y="4652963"/>
            <a:ext cx="990600" cy="890587"/>
          </a:xfrm>
          <a:prstGeom prst="downArrow">
            <a:avLst>
              <a:gd name="adj1" fmla="val 50000"/>
              <a:gd name="adj2" fmla="val 25000"/>
            </a:avLst>
          </a:prstGeom>
          <a:solidFill>
            <a:schemeClr val="accent1"/>
          </a:solidFill>
          <a:ln w="9525">
            <a:noFill/>
            <a:miter lim="800000"/>
            <a:headEnd/>
            <a:tailEnd/>
          </a:ln>
          <a:effectLst>
            <a:prstShdw prst="shdw17" dist="17961" dir="2700000">
              <a:schemeClr val="bg2"/>
            </a:prstShdw>
          </a:effectLst>
        </p:spPr>
        <p:txBody>
          <a:bodyPr wrap="none" lIns="87078" tIns="43539" rIns="87078" bIns="43539" anchor="ctr"/>
          <a:lstStyle/>
          <a:p>
            <a:endParaRPr lang="ja-JP" altLang="en-US">
              <a:solidFill>
                <a:srgbClr val="000000"/>
              </a:solidFill>
              <a:latin typeface="Arial" charset="0"/>
            </a:endParaRPr>
          </a:p>
        </p:txBody>
      </p:sp>
      <p:sp>
        <p:nvSpPr>
          <p:cNvPr id="128004" name="Text Box 6"/>
          <p:cNvSpPr txBox="1">
            <a:spLocks noChangeArrowheads="1"/>
          </p:cNvSpPr>
          <p:nvPr/>
        </p:nvSpPr>
        <p:spPr bwMode="auto">
          <a:xfrm>
            <a:off x="4763" y="2711450"/>
            <a:ext cx="825500" cy="579438"/>
          </a:xfrm>
          <a:prstGeom prst="rect">
            <a:avLst/>
          </a:prstGeom>
          <a:noFill/>
          <a:ln w="9525">
            <a:noFill/>
            <a:miter lim="800000"/>
            <a:headEnd/>
            <a:tailEnd/>
          </a:ln>
        </p:spPr>
        <p:txBody>
          <a:bodyPr>
            <a:spAutoFit/>
          </a:bodyPr>
          <a:lstStyle/>
          <a:p>
            <a:pPr eaLnBrk="0" hangingPunct="0">
              <a:spcBef>
                <a:spcPct val="50000"/>
              </a:spcBef>
            </a:pPr>
            <a:r>
              <a:rPr lang="en-US" altLang="ja-JP" sz="3200" b="1">
                <a:solidFill>
                  <a:srgbClr val="FF0000"/>
                </a:solidFill>
                <a:latin typeface="Times New Roman" pitchFamily="18" charset="0"/>
              </a:rPr>
              <a:t>○</a:t>
            </a:r>
            <a:endParaRPr lang="en-US" altLang="ja-JP" sz="3200">
              <a:solidFill>
                <a:srgbClr val="000000"/>
              </a:solidFill>
              <a:latin typeface="Times New Roman" pitchFamily="18" charset="0"/>
            </a:endParaRPr>
          </a:p>
        </p:txBody>
      </p:sp>
      <p:sp>
        <p:nvSpPr>
          <p:cNvPr id="128005" name="Rectangle 7"/>
          <p:cNvSpPr>
            <a:spLocks noChangeArrowheads="1"/>
          </p:cNvSpPr>
          <p:nvPr/>
        </p:nvSpPr>
        <p:spPr bwMode="auto">
          <a:xfrm>
            <a:off x="661988" y="512763"/>
            <a:ext cx="8899525" cy="503237"/>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ソフトウェア関連発明として特許となるもの（事例４）</a:t>
            </a:r>
          </a:p>
        </p:txBody>
      </p:sp>
      <p:pic>
        <p:nvPicPr>
          <p:cNvPr id="128006" name="Picture 2"/>
          <p:cNvPicPr>
            <a:picLocks noChangeAspect="1" noChangeArrowheads="1"/>
          </p:cNvPicPr>
          <p:nvPr/>
        </p:nvPicPr>
        <p:blipFill>
          <a:blip r:embed="rId3"/>
          <a:srcRect/>
          <a:stretch>
            <a:fillRect/>
          </a:stretch>
        </p:blipFill>
        <p:spPr bwMode="auto">
          <a:xfrm>
            <a:off x="415925" y="4341813"/>
            <a:ext cx="2632075" cy="1631950"/>
          </a:xfrm>
          <a:prstGeom prst="rect">
            <a:avLst/>
          </a:prstGeom>
          <a:noFill/>
          <a:ln w="9525">
            <a:noFill/>
            <a:miter lim="800000"/>
            <a:headEnd/>
            <a:tailEnd/>
          </a:ln>
        </p:spPr>
      </p:pic>
      <p:pic>
        <p:nvPicPr>
          <p:cNvPr id="128007" name="Picture 3"/>
          <p:cNvPicPr>
            <a:picLocks noChangeAspect="1" noChangeArrowheads="1"/>
          </p:cNvPicPr>
          <p:nvPr/>
        </p:nvPicPr>
        <p:blipFill>
          <a:blip r:embed="rId4"/>
          <a:srcRect/>
          <a:stretch>
            <a:fillRect/>
          </a:stretch>
        </p:blipFill>
        <p:spPr bwMode="auto">
          <a:xfrm>
            <a:off x="6537325" y="4351338"/>
            <a:ext cx="2519363" cy="1550987"/>
          </a:xfrm>
          <a:prstGeom prst="rect">
            <a:avLst/>
          </a:prstGeom>
          <a:noFill/>
          <a:ln w="9525">
            <a:noFill/>
            <a:miter lim="800000"/>
            <a:headEnd/>
            <a:tailEnd/>
          </a:ln>
        </p:spPr>
      </p:pic>
      <p:sp>
        <p:nvSpPr>
          <p:cNvPr id="128008"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A87C863-0AE5-4606-AC1E-4CC7EB8782E1}" type="slidenum">
              <a:rPr lang="en-US" altLang="ja-JP"/>
              <a:pPr>
                <a:defRPr/>
              </a:pPr>
              <a:t>29</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a:xfrm>
            <a:off x="1352550" y="333375"/>
            <a:ext cx="8832850" cy="990600"/>
          </a:xfrm>
        </p:spPr>
        <p:txBody>
          <a:bodyPr/>
          <a:lstStyle/>
          <a:p>
            <a:r>
              <a:rPr lang="ja-JP" altLang="en-US" smtClean="0">
                <a:latin typeface="ＭＳ Ｐゴシック" charset="-128"/>
                <a:ea typeface="ＭＳ Ｐゴシック" charset="-128"/>
              </a:rPr>
              <a:t>第９時限　目次</a:t>
            </a:r>
          </a:p>
        </p:txBody>
      </p:sp>
      <p:sp>
        <p:nvSpPr>
          <p:cNvPr id="68610" name="Rectangle 3"/>
          <p:cNvSpPr>
            <a:spLocks noGrp="1"/>
          </p:cNvSpPr>
          <p:nvPr>
            <p:ph type="body" idx="4294967295"/>
          </p:nvPr>
        </p:nvSpPr>
        <p:spPr>
          <a:xfrm>
            <a:off x="2936875" y="1797050"/>
            <a:ext cx="6264275" cy="4464050"/>
          </a:xfrm>
          <a:ln>
            <a:solidFill>
              <a:schemeClr val="accent2"/>
            </a:solidFill>
          </a:ln>
        </p:spPr>
        <p:txBody>
          <a:bodyPr/>
          <a:lstStyle/>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９－１　ライフサイエンス関連分野</a:t>
            </a:r>
          </a:p>
          <a:p>
            <a:pPr eaLnBrk="1" hangingPunct="1">
              <a:lnSpc>
                <a:spcPct val="80000"/>
              </a:lnSpc>
              <a:buFont typeface="Wingdings" pitchFamily="2" charset="2"/>
              <a:buNone/>
            </a:pPr>
            <a:r>
              <a:rPr lang="ja-JP" altLang="en-US" sz="2400" smtClean="0">
                <a:latin typeface="ＭＳ Ｐゴシック" charset="-128"/>
                <a:ea typeface="ＭＳ Ｐゴシック" charset="-128"/>
              </a:rPr>
              <a:t>９－２　後発医薬品（ジェネリック医薬品）</a:t>
            </a:r>
            <a:endParaRPr lang="en-US" altLang="ja-JP" sz="2400" smtClean="0">
              <a:latin typeface="ＭＳ Ｐゴシック" charset="-128"/>
              <a:ea typeface="ＭＳ Ｐゴシック" charset="-128"/>
            </a:endParaRPr>
          </a:p>
          <a:p>
            <a:pPr eaLnBrk="1" hangingPunct="1">
              <a:lnSpc>
                <a:spcPct val="80000"/>
              </a:lnSpc>
              <a:buFont typeface="Wingdings" pitchFamily="2" charset="2"/>
              <a:buNone/>
            </a:pPr>
            <a:r>
              <a:rPr lang="ja-JP" altLang="en-US" sz="2400" smtClean="0">
                <a:latin typeface="ＭＳ Ｐゴシック" charset="-128"/>
                <a:ea typeface="ＭＳ Ｐゴシック" charset="-128"/>
              </a:rPr>
              <a:t>９－３　ソフトウェア関連発明</a:t>
            </a:r>
            <a:endParaRPr lang="en-US" altLang="ja-JP" sz="2400" smtClean="0">
              <a:latin typeface="ＭＳ Ｐゴシック" charset="-128"/>
              <a:ea typeface="ＭＳ Ｐゴシック" charset="-128"/>
            </a:endParaRPr>
          </a:p>
          <a:p>
            <a:pPr eaLnBrk="1" hangingPunct="1">
              <a:lnSpc>
                <a:spcPct val="80000"/>
              </a:lnSpc>
              <a:buFont typeface="Wingdings" pitchFamily="2" charset="2"/>
              <a:buNone/>
            </a:pPr>
            <a:endParaRPr lang="ja-JP" altLang="en-US" b="1" smtClean="0">
              <a:latin typeface="ＭＳ Ｐゴシック" charset="-128"/>
              <a:ea typeface="ＭＳ Ｐゴシック" charset="-128"/>
            </a:endParaRPr>
          </a:p>
        </p:txBody>
      </p:sp>
      <p:pic>
        <p:nvPicPr>
          <p:cNvPr id="68611"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39F9F3F6-8202-4ACE-B9AF-0A841D6C9A38}" type="slidenum">
              <a:rPr lang="en-US" altLang="ja-JP"/>
              <a:pPr>
                <a:defRPr/>
              </a:pPr>
              <a:t>3</a:t>
            </a:fld>
            <a:endParaRPr lang="en-US" altLang="ja-JP"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114300" y="1716088"/>
            <a:ext cx="9598025" cy="1847850"/>
          </a:xfrm>
          <a:prstGeom prst="rect">
            <a:avLst/>
          </a:prstGeom>
          <a:solidFill>
            <a:schemeClr val="accent2">
              <a:lumMod val="20000"/>
              <a:lumOff val="80000"/>
            </a:schemeClr>
          </a:solidFill>
          <a:ln>
            <a:noFill/>
          </a:ln>
          <a:effectLst>
            <a:prstShdw prst="shdw17" dist="17961" dir="2700000">
              <a:schemeClr val="bg2"/>
            </a:prstShdw>
          </a:effectLst>
          <a:extLst/>
        </p:spPr>
        <p:txBody>
          <a:bodyPr lIns="87078" tIns="43539" rIns="87078" bIns="43539" anchor="ctr">
            <a:spAutoFit/>
          </a:bodyPr>
          <a:lstStyle/>
          <a:p>
            <a:pPr eaLnBrk="0" hangingPunct="0">
              <a:lnSpc>
                <a:spcPct val="120000"/>
              </a:lnSpc>
              <a:defRPr/>
            </a:pPr>
            <a:r>
              <a:rPr lang="en-US" altLang="ja-JP" sz="1600" dirty="0">
                <a:solidFill>
                  <a:srgbClr val="000000"/>
                </a:solidFill>
                <a:latin typeface="ＭＳ Ｐゴシック" charset="-128"/>
              </a:rPr>
              <a:t>【</a:t>
            </a:r>
            <a:r>
              <a:rPr lang="ja-JP" altLang="en-US" sz="1600" dirty="0">
                <a:solidFill>
                  <a:srgbClr val="000000"/>
                </a:solidFill>
                <a:latin typeface="ＭＳ Ｐゴシック" charset="-128"/>
              </a:rPr>
              <a:t>請求項</a:t>
            </a:r>
            <a:r>
              <a:rPr lang="en-US" altLang="ja-JP" sz="1600" dirty="0">
                <a:solidFill>
                  <a:srgbClr val="000000"/>
                </a:solidFill>
                <a:latin typeface="ＭＳ Ｐゴシック" charset="-128"/>
              </a:rPr>
              <a:t>1】</a:t>
            </a:r>
          </a:p>
          <a:p>
            <a:pPr lvl="1" eaLnBrk="0" hangingPunct="0">
              <a:lnSpc>
                <a:spcPct val="120000"/>
              </a:lnSpc>
              <a:defRPr/>
            </a:pPr>
            <a:r>
              <a:rPr lang="ja-JP" altLang="en-US" sz="1600" dirty="0">
                <a:solidFill>
                  <a:srgbClr val="000000"/>
                </a:solidFill>
                <a:latin typeface="ＭＳ Ｐゴシック" charset="-128"/>
              </a:rPr>
              <a:t>光学的に読み取られる画像データの「ぼけ」を補正するための画像処理方法において、</a:t>
            </a:r>
          </a:p>
          <a:p>
            <a:pPr lvl="1" eaLnBrk="0" hangingPunct="0">
              <a:lnSpc>
                <a:spcPct val="120000"/>
              </a:lnSpc>
              <a:defRPr/>
            </a:pPr>
            <a:r>
              <a:rPr lang="ja-JP" altLang="en-US" sz="1600" dirty="0">
                <a:solidFill>
                  <a:srgbClr val="000000"/>
                </a:solidFill>
                <a:latin typeface="ＭＳ Ｐゴシック" charset="-128"/>
              </a:rPr>
              <a:t>光学的読取手段により取得された画像データから得られる</a:t>
            </a:r>
            <a:r>
              <a:rPr lang="en-US" altLang="ja-JP" sz="1600" dirty="0">
                <a:solidFill>
                  <a:srgbClr val="000000"/>
                </a:solidFill>
                <a:latin typeface="ＭＳ Ｐゴシック" charset="-128"/>
              </a:rPr>
              <a:t>3</a:t>
            </a:r>
            <a:r>
              <a:rPr lang="ja-JP" altLang="en-US" sz="1600" dirty="0">
                <a:solidFill>
                  <a:srgbClr val="000000"/>
                </a:solidFill>
                <a:latin typeface="ＭＳ Ｐゴシック" charset="-128"/>
              </a:rPr>
              <a:t>行</a:t>
            </a:r>
            <a:r>
              <a:rPr lang="en-US" altLang="ja-JP" sz="1600" dirty="0">
                <a:solidFill>
                  <a:srgbClr val="000000"/>
                </a:solidFill>
                <a:latin typeface="ＭＳ Ｐゴシック" charset="-128"/>
              </a:rPr>
              <a:t>3</a:t>
            </a:r>
            <a:r>
              <a:rPr lang="ja-JP" altLang="en-US" sz="1600" dirty="0">
                <a:solidFill>
                  <a:srgbClr val="000000"/>
                </a:solidFill>
                <a:latin typeface="ＭＳ Ｐゴシック" charset="-128"/>
              </a:rPr>
              <a:t>列の画素行列Ａを入力し、</a:t>
            </a:r>
          </a:p>
          <a:p>
            <a:pPr lvl="1" eaLnBrk="0" hangingPunct="0">
              <a:lnSpc>
                <a:spcPct val="120000"/>
              </a:lnSpc>
              <a:defRPr/>
            </a:pPr>
            <a:r>
              <a:rPr lang="ja-JP" altLang="en-US" sz="1600" dirty="0">
                <a:solidFill>
                  <a:srgbClr val="000000"/>
                </a:solidFill>
                <a:latin typeface="ＭＳ Ｐゴシック" charset="-128"/>
              </a:rPr>
              <a:t>予め記憶された</a:t>
            </a:r>
            <a:r>
              <a:rPr lang="en-US" altLang="ja-JP" sz="1600" dirty="0">
                <a:solidFill>
                  <a:srgbClr val="000000"/>
                </a:solidFill>
                <a:latin typeface="ＭＳ Ｐゴシック" charset="-128"/>
              </a:rPr>
              <a:t>3</a:t>
            </a:r>
            <a:r>
              <a:rPr lang="ja-JP" altLang="en-US" sz="1600" dirty="0">
                <a:solidFill>
                  <a:srgbClr val="000000"/>
                </a:solidFill>
                <a:latin typeface="ＭＳ Ｐゴシック" charset="-128"/>
              </a:rPr>
              <a:t>行</a:t>
            </a:r>
            <a:r>
              <a:rPr lang="en-US" altLang="ja-JP" sz="1600" dirty="0">
                <a:solidFill>
                  <a:srgbClr val="000000"/>
                </a:solidFill>
                <a:latin typeface="ＭＳ Ｐゴシック" charset="-128"/>
              </a:rPr>
              <a:t>3</a:t>
            </a:r>
            <a:r>
              <a:rPr lang="ja-JP" altLang="en-US" sz="1600" dirty="0">
                <a:solidFill>
                  <a:srgbClr val="000000"/>
                </a:solidFill>
                <a:latin typeface="ＭＳ Ｐゴシック" charset="-128"/>
              </a:rPr>
              <a:t>列のフィルタパラメータである下記の行列Ｂを用いて、</a:t>
            </a:r>
          </a:p>
          <a:p>
            <a:pPr lvl="2" eaLnBrk="0" hangingPunct="0">
              <a:lnSpc>
                <a:spcPct val="120000"/>
              </a:lnSpc>
              <a:defRPr/>
            </a:pPr>
            <a:r>
              <a:rPr lang="ja-JP" altLang="en-US" sz="1600" dirty="0">
                <a:solidFill>
                  <a:srgbClr val="000000"/>
                </a:solidFill>
                <a:latin typeface="ＭＳ Ｐゴシック" charset="-128"/>
              </a:rPr>
              <a:t>　　Ｃ＝Ａ＊Ｂを計算し、</a:t>
            </a:r>
          </a:p>
          <a:p>
            <a:pPr eaLnBrk="0" hangingPunct="0">
              <a:lnSpc>
                <a:spcPct val="120000"/>
              </a:lnSpc>
              <a:defRPr/>
            </a:pPr>
            <a:r>
              <a:rPr lang="ja-JP" altLang="en-US" sz="1600" dirty="0">
                <a:solidFill>
                  <a:srgbClr val="000000"/>
                </a:solidFill>
                <a:latin typeface="ＭＳ Ｐゴシック" charset="-128"/>
              </a:rPr>
              <a:t>　　　画素行列Ｃを出力するコンピュータによる画像処理方法。</a:t>
            </a:r>
          </a:p>
        </p:txBody>
      </p:sp>
      <p:graphicFrame>
        <p:nvGraphicFramePr>
          <p:cNvPr id="25698" name="Object 98"/>
          <p:cNvGraphicFramePr>
            <a:graphicFrameLocks noChangeAspect="1"/>
          </p:cNvGraphicFramePr>
          <p:nvPr/>
        </p:nvGraphicFramePr>
        <p:xfrm>
          <a:off x="509588" y="3683000"/>
          <a:ext cx="8643937" cy="2805113"/>
        </p:xfrm>
        <a:graphic>
          <a:graphicData uri="http://schemas.openxmlformats.org/presentationml/2006/ole">
            <p:oleObj spid="_x0000_s25698" name="Document" r:id="rId4" imgW="9525616" imgH="2787403" progId="Word.Document.8">
              <p:embed/>
            </p:oleObj>
          </a:graphicData>
        </a:graphic>
      </p:graphicFrame>
      <p:sp>
        <p:nvSpPr>
          <p:cNvPr id="706566" name="Text Box 6"/>
          <p:cNvSpPr txBox="1">
            <a:spLocks noChangeArrowheads="1"/>
          </p:cNvSpPr>
          <p:nvPr/>
        </p:nvSpPr>
        <p:spPr bwMode="auto">
          <a:xfrm>
            <a:off x="228600" y="5084763"/>
            <a:ext cx="9369425" cy="1627187"/>
          </a:xfrm>
          <a:prstGeom prst="rect">
            <a:avLst/>
          </a:prstGeom>
          <a:solidFill>
            <a:schemeClr val="accent2">
              <a:lumMod val="20000"/>
              <a:lumOff val="80000"/>
            </a:schemeClr>
          </a:solidFill>
          <a:ln>
            <a:solidFill>
              <a:schemeClr val="accent2">
                <a:lumMod val="60000"/>
                <a:lumOff val="40000"/>
              </a:schemeClr>
            </a:solidFill>
          </a:ln>
          <a:effectLst>
            <a:prstShdw prst="shdw17" dist="17961" dir="2700000">
              <a:schemeClr val="bg2"/>
            </a:prstShdw>
          </a:effectLst>
          <a:extLst/>
        </p:spPr>
        <p:txBody>
          <a:bodyPr lIns="87078" tIns="43539" rIns="87078" bIns="43539" anchor="ctr">
            <a:spAutoFit/>
          </a:bodyPr>
          <a:lstStyle/>
          <a:p>
            <a:pPr>
              <a:defRPr/>
            </a:pPr>
            <a:r>
              <a:rPr kumimoji="0" lang="ja-JP" altLang="en-US" sz="2000" b="1" dirty="0">
                <a:latin typeface="Times New Roman" pitchFamily="18" charset="0"/>
              </a:rPr>
              <a:t>行列Ｂのパラメータは、画像の「ぼけ」が生じるときの逆の“空間周波数特性”、及び演算処理前後の“画像の総エネルギー”という物理的性質に基づいて設定されるもの。</a:t>
            </a:r>
          </a:p>
          <a:p>
            <a:pPr>
              <a:defRPr/>
            </a:pPr>
            <a:endParaRPr kumimoji="0" lang="ja-JP" altLang="en-US" sz="2000" b="1" dirty="0">
              <a:latin typeface="Times New Roman" pitchFamily="18" charset="0"/>
            </a:endParaRPr>
          </a:p>
          <a:p>
            <a:pPr>
              <a:defRPr/>
            </a:pPr>
            <a:r>
              <a:rPr kumimoji="0" lang="ja-JP" altLang="en-US" sz="2000" b="1" dirty="0">
                <a:latin typeface="Times New Roman" pitchFamily="18" charset="0"/>
              </a:rPr>
              <a:t>したがって、行列Ｂを用いた画像処理は、画像に関わる物理的性質を利用した処理を具体的に行う方法であるから、「発明」に該当する。</a:t>
            </a:r>
          </a:p>
        </p:txBody>
      </p:sp>
      <p:sp>
        <p:nvSpPr>
          <p:cNvPr id="25701" name="Text Box 7"/>
          <p:cNvSpPr txBox="1">
            <a:spLocks noChangeArrowheads="1"/>
          </p:cNvSpPr>
          <p:nvPr/>
        </p:nvSpPr>
        <p:spPr bwMode="auto">
          <a:xfrm>
            <a:off x="96838" y="2351088"/>
            <a:ext cx="825500" cy="579437"/>
          </a:xfrm>
          <a:prstGeom prst="rect">
            <a:avLst/>
          </a:prstGeom>
          <a:noFill/>
          <a:ln w="9525">
            <a:noFill/>
            <a:miter lim="800000"/>
            <a:headEnd/>
            <a:tailEnd/>
          </a:ln>
        </p:spPr>
        <p:txBody>
          <a:bodyPr>
            <a:spAutoFit/>
          </a:bodyPr>
          <a:lstStyle/>
          <a:p>
            <a:pPr eaLnBrk="0" hangingPunct="0">
              <a:spcBef>
                <a:spcPct val="50000"/>
              </a:spcBef>
            </a:pPr>
            <a:r>
              <a:rPr lang="en-US" altLang="ja-JP" sz="3200" b="1">
                <a:solidFill>
                  <a:srgbClr val="FF0000"/>
                </a:solidFill>
                <a:latin typeface="Times New Roman" pitchFamily="18" charset="0"/>
              </a:rPr>
              <a:t>○</a:t>
            </a:r>
            <a:endParaRPr lang="en-US" altLang="ja-JP" sz="3200">
              <a:solidFill>
                <a:srgbClr val="000000"/>
              </a:solidFill>
              <a:latin typeface="Times New Roman" pitchFamily="18" charset="0"/>
            </a:endParaRPr>
          </a:p>
        </p:txBody>
      </p:sp>
      <p:sp>
        <p:nvSpPr>
          <p:cNvPr id="706568" name="AutoShape 8"/>
          <p:cNvSpPr>
            <a:spLocks noChangeArrowheads="1"/>
          </p:cNvSpPr>
          <p:nvPr/>
        </p:nvSpPr>
        <p:spPr bwMode="auto">
          <a:xfrm>
            <a:off x="4422775" y="4437063"/>
            <a:ext cx="742950" cy="457200"/>
          </a:xfrm>
          <a:prstGeom prst="downArrow">
            <a:avLst>
              <a:gd name="adj1" fmla="val 50000"/>
              <a:gd name="adj2" fmla="val 25000"/>
            </a:avLst>
          </a:prstGeom>
          <a:solidFill>
            <a:schemeClr val="accent3">
              <a:lumMod val="40000"/>
              <a:lumOff val="60000"/>
            </a:schemeClr>
          </a:solidFill>
          <a:ln>
            <a:noFill/>
          </a:ln>
          <a:effectLst>
            <a:prstShdw prst="shdw17" dist="17961" dir="2700000">
              <a:schemeClr val="bg2"/>
            </a:prstShdw>
          </a:effectLst>
          <a:extLst/>
        </p:spPr>
        <p:txBody>
          <a:bodyPr wrap="none" lIns="87078" tIns="43539" rIns="87078" bIns="43539" anchor="ctr"/>
          <a:lstStyle/>
          <a:p>
            <a:pPr>
              <a:defRPr/>
            </a:pPr>
            <a:endParaRPr lang="ja-JP" altLang="en-US">
              <a:solidFill>
                <a:srgbClr val="000000"/>
              </a:solidFill>
              <a:latin typeface="Arial" charset="0"/>
            </a:endParaRPr>
          </a:p>
        </p:txBody>
      </p:sp>
      <p:sp>
        <p:nvSpPr>
          <p:cNvPr id="25703" name="Rectangle 9"/>
          <p:cNvSpPr>
            <a:spLocks noChangeArrowheads="1"/>
          </p:cNvSpPr>
          <p:nvPr/>
        </p:nvSpPr>
        <p:spPr bwMode="auto">
          <a:xfrm>
            <a:off x="565150" y="476250"/>
            <a:ext cx="9115425" cy="503238"/>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ソフトウェア関連発明として特許となるもの（事例５）</a:t>
            </a:r>
          </a:p>
        </p:txBody>
      </p:sp>
      <p:pic>
        <p:nvPicPr>
          <p:cNvPr id="25704" name="Picture 18"/>
          <p:cNvPicPr>
            <a:picLocks noChangeAspect="1" noChangeArrowheads="1"/>
          </p:cNvPicPr>
          <p:nvPr/>
        </p:nvPicPr>
        <p:blipFill>
          <a:blip r:embed="rId5"/>
          <a:srcRect/>
          <a:stretch>
            <a:fillRect/>
          </a:stretch>
        </p:blipFill>
        <p:spPr bwMode="auto">
          <a:xfrm flipH="1">
            <a:off x="6897688" y="3357563"/>
            <a:ext cx="2789237" cy="1706562"/>
          </a:xfrm>
          <a:prstGeom prst="rect">
            <a:avLst/>
          </a:prstGeom>
          <a:noFill/>
          <a:ln w="9525">
            <a:noFill/>
            <a:miter lim="800000"/>
            <a:headEnd/>
            <a:tailEnd/>
          </a:ln>
        </p:spPr>
      </p:pic>
      <p:sp>
        <p:nvSpPr>
          <p:cNvPr id="25705"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DDFF6587-23F3-4B7A-82C0-72965515E1F1}" type="slidenum">
              <a:rPr lang="en-US" altLang="ja-JP"/>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ChangeArrowheads="1"/>
          </p:cNvSpPr>
          <p:nvPr/>
        </p:nvSpPr>
        <p:spPr bwMode="auto">
          <a:xfrm>
            <a:off x="200025" y="2847975"/>
            <a:ext cx="9567863" cy="3848100"/>
          </a:xfrm>
          <a:prstGeom prst="rect">
            <a:avLst/>
          </a:prstGeom>
          <a:solidFill>
            <a:schemeClr val="accent1">
              <a:lumMod val="20000"/>
              <a:lumOff val="80000"/>
            </a:schemeClr>
          </a:solidFill>
          <a:ln w="38100">
            <a:solidFill>
              <a:schemeClr val="accent1">
                <a:lumMod val="60000"/>
                <a:lumOff val="40000"/>
              </a:schemeClr>
            </a:solidFill>
            <a:miter lim="800000"/>
            <a:headEnd/>
            <a:tailEnd/>
          </a:ln>
          <a:effectLst/>
          <a:extLst/>
        </p:spPr>
        <p:txBody>
          <a:bodyPr wrap="none" anchor="ctr"/>
          <a:lstStyle/>
          <a:p>
            <a:pPr>
              <a:defRPr/>
            </a:pPr>
            <a:endParaRPr lang="ja-JP" altLang="en-US">
              <a:solidFill>
                <a:srgbClr val="000000"/>
              </a:solidFill>
              <a:latin typeface="Arial" charset="0"/>
            </a:endParaRPr>
          </a:p>
        </p:txBody>
      </p:sp>
      <p:sp>
        <p:nvSpPr>
          <p:cNvPr id="710660" name="Text Box 4"/>
          <p:cNvSpPr txBox="1">
            <a:spLocks noChangeArrowheads="1"/>
          </p:cNvSpPr>
          <p:nvPr/>
        </p:nvSpPr>
        <p:spPr bwMode="auto">
          <a:xfrm>
            <a:off x="203200" y="1989138"/>
            <a:ext cx="9564688" cy="768350"/>
          </a:xfrm>
          <a:prstGeom prst="rect">
            <a:avLst/>
          </a:prstGeom>
          <a:solidFill>
            <a:schemeClr val="accent3">
              <a:lumMod val="20000"/>
              <a:lumOff val="80000"/>
            </a:schemeClr>
          </a:solidFill>
          <a:ln>
            <a:solidFill>
              <a:schemeClr val="accent3">
                <a:lumMod val="60000"/>
                <a:lumOff val="40000"/>
              </a:schemeClr>
            </a:solidFill>
          </a:ln>
          <a:effectLst/>
          <a:extLst/>
        </p:spPr>
        <p:txBody>
          <a:bodyPr>
            <a:spAutoFit/>
          </a:bodyPr>
          <a:lstStyle/>
          <a:p>
            <a:pPr eaLnBrk="0" hangingPunct="0">
              <a:spcBef>
                <a:spcPct val="50000"/>
              </a:spcBef>
              <a:defRPr/>
            </a:pPr>
            <a:r>
              <a:rPr lang="ja-JP" altLang="en-US" sz="2400" dirty="0">
                <a:solidFill>
                  <a:srgbClr val="FF0000"/>
                </a:solidFill>
                <a:latin typeface="Times New Roman" pitchFamily="18" charset="0"/>
              </a:rPr>
              <a:t>　</a:t>
            </a:r>
            <a:r>
              <a:rPr lang="ja-JP" altLang="en-US" sz="2000" dirty="0">
                <a:solidFill>
                  <a:srgbClr val="000000"/>
                </a:solidFill>
                <a:latin typeface="Times New Roman" pitchFamily="18" charset="0"/>
              </a:rPr>
              <a:t>以下のものに該当する場合は、</a:t>
            </a:r>
            <a:r>
              <a:rPr lang="ja-JP" altLang="en-US" sz="2000" b="1" dirty="0">
                <a:solidFill>
                  <a:srgbClr val="FF0000"/>
                </a:solidFill>
                <a:latin typeface="Times New Roman" pitchFamily="18" charset="0"/>
              </a:rPr>
              <a:t>当業者の通常の能力の発揮</a:t>
            </a:r>
            <a:r>
              <a:rPr lang="ja-JP" altLang="en-US" sz="2000" dirty="0">
                <a:solidFill>
                  <a:srgbClr val="000000"/>
                </a:solidFill>
                <a:latin typeface="Times New Roman" pitchFamily="18" charset="0"/>
              </a:rPr>
              <a:t>と考えられるから、技術的な阻害要因がない場合は、格別の技術的効果がない限り、進歩性は否定される</a:t>
            </a:r>
          </a:p>
        </p:txBody>
      </p:sp>
      <p:sp>
        <p:nvSpPr>
          <p:cNvPr id="133123" name="Rectangle 5"/>
          <p:cNvSpPr>
            <a:spLocks noChangeArrowheads="1"/>
          </p:cNvSpPr>
          <p:nvPr/>
        </p:nvSpPr>
        <p:spPr bwMode="auto">
          <a:xfrm>
            <a:off x="412750" y="3325813"/>
            <a:ext cx="8461375" cy="2987675"/>
          </a:xfrm>
          <a:prstGeom prst="rect">
            <a:avLst/>
          </a:prstGeom>
          <a:noFill/>
          <a:ln w="9525">
            <a:noFill/>
            <a:miter lim="800000"/>
            <a:headEnd/>
            <a:tailEnd/>
          </a:ln>
        </p:spPr>
        <p:txBody>
          <a:bodyPr/>
          <a:lstStyle/>
          <a:p>
            <a:pPr marL="342900" indent="-342900">
              <a:buFont typeface="Monotype Sorts"/>
              <a:buNone/>
            </a:pPr>
            <a:r>
              <a:rPr lang="ja-JP" altLang="en-US" sz="2000">
                <a:solidFill>
                  <a:srgbClr val="000000"/>
                </a:solidFill>
                <a:latin typeface="ＭＳ Ｐゴシック" charset="-128"/>
              </a:rPr>
              <a:t>　　　</a:t>
            </a:r>
            <a:r>
              <a:rPr lang="ja-JP" altLang="en-US" sz="2000" b="1">
                <a:solidFill>
                  <a:srgbClr val="000000"/>
                </a:solidFill>
                <a:latin typeface="ＭＳ Ｐゴシック" charset="-128"/>
              </a:rPr>
              <a:t>・他の特定分野への適用</a:t>
            </a:r>
          </a:p>
          <a:p>
            <a:pPr marL="342900" indent="-342900">
              <a:buFont typeface="Monotype Sorts"/>
              <a:buNone/>
            </a:pPr>
            <a:r>
              <a:rPr lang="ja-JP" altLang="en-US" sz="2000" b="1">
                <a:solidFill>
                  <a:srgbClr val="000000"/>
                </a:solidFill>
                <a:latin typeface="ＭＳ Ｐゴシック" charset="-128"/>
              </a:rPr>
              <a:t>		</a:t>
            </a:r>
            <a:r>
              <a:rPr lang="ja-JP" altLang="en-US" sz="1400" b="1">
                <a:solidFill>
                  <a:srgbClr val="000000"/>
                </a:solidFill>
                <a:latin typeface="ＭＳ Ｐゴシック" charset="-128"/>
              </a:rPr>
              <a:t>（ファイル検索システム→医療情報検索システム）</a:t>
            </a:r>
            <a:endParaRPr lang="ja-JP" altLang="en-US" sz="2000" b="1">
              <a:solidFill>
                <a:srgbClr val="000000"/>
              </a:solidFill>
              <a:latin typeface="ＭＳ Ｐゴシック" charset="-128"/>
            </a:endParaRPr>
          </a:p>
          <a:p>
            <a:pPr marL="342900" indent="-342900">
              <a:spcBef>
                <a:spcPct val="20000"/>
              </a:spcBef>
              <a:buFont typeface="Monotype Sorts"/>
              <a:buNone/>
            </a:pPr>
            <a:r>
              <a:rPr lang="ja-JP" altLang="en-US" sz="2000" b="1">
                <a:solidFill>
                  <a:srgbClr val="000000"/>
                </a:solidFill>
                <a:latin typeface="ＭＳ Ｐゴシック" charset="-128"/>
              </a:rPr>
              <a:t>　　　・周知慣用手段の付加又は均等物置換</a:t>
            </a:r>
          </a:p>
          <a:p>
            <a:pPr marL="342900" indent="-342900">
              <a:spcBef>
                <a:spcPct val="20000"/>
              </a:spcBef>
              <a:buFont typeface="Monotype Sorts"/>
              <a:buNone/>
            </a:pPr>
            <a:r>
              <a:rPr lang="ja-JP" altLang="en-US" sz="2000" b="1">
                <a:solidFill>
                  <a:srgbClr val="000000"/>
                </a:solidFill>
                <a:latin typeface="ＭＳ Ｐゴシック" charset="-128"/>
              </a:rPr>
              <a:t>　　　・ハードウエアが行っている機能のソフトウエア化</a:t>
            </a:r>
          </a:p>
          <a:p>
            <a:pPr marL="342900" indent="-342900">
              <a:spcBef>
                <a:spcPct val="20000"/>
              </a:spcBef>
              <a:buFont typeface="Monotype Sorts"/>
              <a:buNone/>
            </a:pPr>
            <a:r>
              <a:rPr lang="ja-JP" altLang="en-US" sz="2000" b="1">
                <a:solidFill>
                  <a:srgbClr val="000000"/>
                </a:solidFill>
                <a:latin typeface="ＭＳ Ｐゴシック" charset="-128"/>
              </a:rPr>
              <a:t>　　　・人間が行っている業務のシステム化</a:t>
            </a:r>
          </a:p>
          <a:p>
            <a:pPr marL="342900" indent="-342900">
              <a:buFont typeface="Monotype Sorts"/>
              <a:buNone/>
            </a:pPr>
            <a:r>
              <a:rPr lang="ja-JP" altLang="en-US" sz="2000" b="1">
                <a:solidFill>
                  <a:srgbClr val="000000"/>
                </a:solidFill>
                <a:latin typeface="ＭＳ Ｐゴシック" charset="-128"/>
              </a:rPr>
              <a:t>		</a:t>
            </a:r>
            <a:r>
              <a:rPr lang="ja-JP" altLang="en-US" sz="1400" b="1">
                <a:solidFill>
                  <a:srgbClr val="000000"/>
                </a:solidFill>
                <a:latin typeface="ＭＳ Ｐゴシック" charset="-128"/>
              </a:rPr>
              <a:t>（</a:t>
            </a:r>
            <a:r>
              <a:rPr lang="en-US" altLang="ja-JP" sz="1400" b="1">
                <a:solidFill>
                  <a:srgbClr val="000000"/>
                </a:solidFill>
                <a:latin typeface="ＭＳ Ｐゴシック" charset="-128"/>
              </a:rPr>
              <a:t>FAX</a:t>
            </a:r>
            <a:r>
              <a:rPr lang="ja-JP" altLang="en-US" sz="1400" b="1">
                <a:solidFill>
                  <a:srgbClr val="000000"/>
                </a:solidFill>
                <a:latin typeface="ＭＳ Ｐゴシック" charset="-128"/>
              </a:rPr>
              <a:t>で注文→ホームページで注文）</a:t>
            </a:r>
            <a:endParaRPr lang="ja-JP" altLang="en-US" sz="2000" b="1">
              <a:solidFill>
                <a:srgbClr val="000000"/>
              </a:solidFill>
              <a:latin typeface="ＭＳ Ｐゴシック" charset="-128"/>
            </a:endParaRPr>
          </a:p>
          <a:p>
            <a:pPr marL="342900" indent="-342900">
              <a:spcBef>
                <a:spcPct val="20000"/>
              </a:spcBef>
              <a:buFont typeface="Monotype Sorts"/>
              <a:buNone/>
            </a:pPr>
            <a:r>
              <a:rPr lang="ja-JP" altLang="en-US" sz="2000" b="1">
                <a:solidFill>
                  <a:srgbClr val="000000"/>
                </a:solidFill>
                <a:latin typeface="ＭＳ Ｐゴシック" charset="-128"/>
              </a:rPr>
              <a:t>　　　・一般に良く知られた事象をコンピュータ仮想空間上で再現</a:t>
            </a:r>
          </a:p>
          <a:p>
            <a:pPr marL="342900" indent="-342900">
              <a:spcBef>
                <a:spcPct val="20000"/>
              </a:spcBef>
              <a:buFont typeface="Monotype Sorts"/>
              <a:buNone/>
            </a:pPr>
            <a:r>
              <a:rPr lang="ja-JP" altLang="en-US" sz="1400" b="1">
                <a:solidFill>
                  <a:srgbClr val="000000"/>
                </a:solidFill>
                <a:latin typeface="ＭＳ Ｐゴシック" charset="-128"/>
              </a:rPr>
              <a:t>		（レーシングゲームにおいて、路面の状態に応じてスピンが起こる確率を変化）</a:t>
            </a:r>
            <a:endParaRPr lang="ja-JP" altLang="en-US" sz="2000" b="1">
              <a:solidFill>
                <a:srgbClr val="000000"/>
              </a:solidFill>
              <a:latin typeface="ＭＳ Ｐゴシック" charset="-128"/>
            </a:endParaRPr>
          </a:p>
          <a:p>
            <a:pPr marL="342900" indent="-342900">
              <a:spcBef>
                <a:spcPct val="20000"/>
              </a:spcBef>
              <a:buFont typeface="Monotype Sorts"/>
              <a:buNone/>
            </a:pPr>
            <a:r>
              <a:rPr lang="ja-JP" altLang="en-US" sz="2000" b="1">
                <a:solidFill>
                  <a:srgbClr val="000000"/>
                </a:solidFill>
                <a:latin typeface="ＭＳ Ｐゴシック" charset="-128"/>
              </a:rPr>
              <a:t>　　　・一般に良く知られた事実又は習慣に基づく設計上の変更</a:t>
            </a:r>
          </a:p>
          <a:p>
            <a:pPr marL="342900" indent="-342900">
              <a:spcBef>
                <a:spcPct val="20000"/>
              </a:spcBef>
              <a:buFont typeface="Monotype Sorts"/>
              <a:buNone/>
            </a:pPr>
            <a:r>
              <a:rPr lang="ja-JP" altLang="en-US" sz="1400" b="1">
                <a:solidFill>
                  <a:srgbClr val="000000"/>
                </a:solidFill>
                <a:latin typeface="ＭＳ Ｐゴシック" charset="-128"/>
              </a:rPr>
              <a:t>		（電子取引システムにおいて、クーリングオフ機能を追加）</a:t>
            </a:r>
            <a:endParaRPr lang="ja-JP" altLang="en-US" sz="2000">
              <a:solidFill>
                <a:srgbClr val="000000"/>
              </a:solidFill>
              <a:latin typeface="ＭＳ Ｐゴシック" charset="-128"/>
            </a:endParaRPr>
          </a:p>
        </p:txBody>
      </p:sp>
      <p:sp>
        <p:nvSpPr>
          <p:cNvPr id="133124" name="Text Box 6"/>
          <p:cNvSpPr txBox="1">
            <a:spLocks noChangeArrowheads="1"/>
          </p:cNvSpPr>
          <p:nvPr/>
        </p:nvSpPr>
        <p:spPr bwMode="auto">
          <a:xfrm>
            <a:off x="784225" y="2854325"/>
            <a:ext cx="7621588" cy="457200"/>
          </a:xfrm>
          <a:prstGeom prst="rect">
            <a:avLst/>
          </a:prstGeom>
          <a:noFill/>
          <a:ln w="9525">
            <a:noFill/>
            <a:miter lim="800000"/>
            <a:headEnd/>
            <a:tailEnd/>
          </a:ln>
        </p:spPr>
        <p:txBody>
          <a:bodyPr>
            <a:spAutoFit/>
          </a:bodyPr>
          <a:lstStyle/>
          <a:p>
            <a:pPr eaLnBrk="0" hangingPunct="0">
              <a:spcBef>
                <a:spcPct val="20000"/>
              </a:spcBef>
              <a:buFont typeface="Monotype Sorts"/>
              <a:buNone/>
            </a:pPr>
            <a:r>
              <a:rPr lang="ja-JP" altLang="en-US" sz="2400" b="1">
                <a:latin typeface="Times New Roman" pitchFamily="18" charset="0"/>
              </a:rPr>
              <a:t>当業者の通常の能力の発揮とみなされる例</a:t>
            </a:r>
          </a:p>
        </p:txBody>
      </p:sp>
      <p:sp>
        <p:nvSpPr>
          <p:cNvPr id="133125" name="Text Box 7"/>
          <p:cNvSpPr txBox="1">
            <a:spLocks noChangeArrowheads="1"/>
          </p:cNvSpPr>
          <p:nvPr/>
        </p:nvSpPr>
        <p:spPr bwMode="auto">
          <a:xfrm>
            <a:off x="288925" y="1573213"/>
            <a:ext cx="8116888" cy="396875"/>
          </a:xfrm>
          <a:prstGeom prst="rect">
            <a:avLst/>
          </a:prstGeom>
          <a:noFill/>
          <a:ln w="9525">
            <a:noFill/>
            <a:miter lim="800000"/>
            <a:headEnd/>
            <a:tailEnd/>
          </a:ln>
        </p:spPr>
        <p:txBody>
          <a:bodyPr>
            <a:spAutoFit/>
          </a:bodyPr>
          <a:lstStyle/>
          <a:p>
            <a:pPr eaLnBrk="0" hangingPunct="0">
              <a:spcBef>
                <a:spcPct val="50000"/>
              </a:spcBef>
            </a:pPr>
            <a:r>
              <a:rPr lang="ja-JP" altLang="en-US" sz="2000">
                <a:solidFill>
                  <a:srgbClr val="000000"/>
                </a:solidFill>
                <a:latin typeface="Times New Roman" pitchFamily="18" charset="0"/>
              </a:rPr>
              <a:t>コンピュータ・ソフトウェア関連発明の改訂審査基準（平成</a:t>
            </a:r>
            <a:r>
              <a:rPr lang="en-US" altLang="ja-JP" sz="2000">
                <a:solidFill>
                  <a:srgbClr val="000000"/>
                </a:solidFill>
                <a:latin typeface="Times New Roman" pitchFamily="18" charset="0"/>
              </a:rPr>
              <a:t>12</a:t>
            </a:r>
            <a:r>
              <a:rPr lang="ja-JP" altLang="en-US" sz="2000">
                <a:solidFill>
                  <a:srgbClr val="000000"/>
                </a:solidFill>
                <a:latin typeface="Times New Roman" pitchFamily="18" charset="0"/>
              </a:rPr>
              <a:t>年</a:t>
            </a:r>
            <a:r>
              <a:rPr lang="en-US" altLang="ja-JP" sz="2000">
                <a:solidFill>
                  <a:srgbClr val="000000"/>
                </a:solidFill>
                <a:latin typeface="Times New Roman" pitchFamily="18" charset="0"/>
              </a:rPr>
              <a:t>12</a:t>
            </a:r>
            <a:r>
              <a:rPr lang="ja-JP" altLang="en-US" sz="2000">
                <a:solidFill>
                  <a:srgbClr val="000000"/>
                </a:solidFill>
                <a:latin typeface="Times New Roman" pitchFamily="18" charset="0"/>
              </a:rPr>
              <a:t>月）</a:t>
            </a:r>
            <a:endParaRPr lang="ja-JP" altLang="en-US" sz="2400">
              <a:solidFill>
                <a:srgbClr val="000000"/>
              </a:solidFill>
              <a:latin typeface="Times New Roman" pitchFamily="18" charset="0"/>
            </a:endParaRPr>
          </a:p>
        </p:txBody>
      </p:sp>
      <p:sp>
        <p:nvSpPr>
          <p:cNvPr id="133126" name="Rectangle 8"/>
          <p:cNvSpPr>
            <a:spLocks noChangeArrowheads="1"/>
          </p:cNvSpPr>
          <p:nvPr/>
        </p:nvSpPr>
        <p:spPr bwMode="auto">
          <a:xfrm>
            <a:off x="615950" y="466725"/>
            <a:ext cx="9290050" cy="503238"/>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ソフトウェア関連発明特有の進歩性の判断について</a:t>
            </a:r>
          </a:p>
        </p:txBody>
      </p:sp>
      <p:pic>
        <p:nvPicPr>
          <p:cNvPr id="133127" name="Picture 2"/>
          <p:cNvPicPr>
            <a:picLocks noChangeAspect="1" noChangeArrowheads="1"/>
          </p:cNvPicPr>
          <p:nvPr/>
        </p:nvPicPr>
        <p:blipFill>
          <a:blip r:embed="rId3"/>
          <a:srcRect/>
          <a:stretch>
            <a:fillRect/>
          </a:stretch>
        </p:blipFill>
        <p:spPr bwMode="auto">
          <a:xfrm>
            <a:off x="6608763" y="2997200"/>
            <a:ext cx="3227387" cy="2017713"/>
          </a:xfrm>
          <a:prstGeom prst="rect">
            <a:avLst/>
          </a:prstGeom>
          <a:noFill/>
          <a:ln w="9525">
            <a:noFill/>
            <a:miter lim="800000"/>
            <a:headEnd/>
            <a:tailEnd/>
          </a:ln>
        </p:spPr>
      </p:pic>
      <p:sp>
        <p:nvSpPr>
          <p:cNvPr id="133128"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7346FE0A-284F-4AD0-93D8-CDC49228053D}" type="slidenum">
              <a:rPr lang="en-US" altLang="ja-JP"/>
              <a:pPr>
                <a:defRPr/>
              </a:pPr>
              <a:t>31</a:t>
            </a:fld>
            <a:endParaRPr lang="en-US"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305300" y="1700213"/>
            <a:ext cx="3849688" cy="1285875"/>
          </a:xfrm>
          <a:prstGeom prst="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35170" name="タイトル 1"/>
          <p:cNvSpPr>
            <a:spLocks noGrp="1"/>
          </p:cNvSpPr>
          <p:nvPr>
            <p:ph type="title"/>
          </p:nvPr>
        </p:nvSpPr>
        <p:spPr>
          <a:xfrm>
            <a:off x="663575" y="228600"/>
            <a:ext cx="8832850" cy="990600"/>
          </a:xfrm>
        </p:spPr>
        <p:txBody>
          <a:bodyPr/>
          <a:lstStyle/>
          <a:p>
            <a:r>
              <a:rPr lang="ja-JP" altLang="en-US" smtClean="0">
                <a:latin typeface="ＭＳ Ｐゴシック" charset="-128"/>
                <a:ea typeface="ＭＳ Ｐゴシック" charset="-128"/>
              </a:rPr>
              <a:t>　ソフトウェア関連発明の課題</a:t>
            </a:r>
          </a:p>
        </p:txBody>
      </p:sp>
      <p:sp>
        <p:nvSpPr>
          <p:cNvPr id="135171" name="テキスト ボックス 3"/>
          <p:cNvSpPr txBox="1">
            <a:spLocks noChangeArrowheads="1"/>
          </p:cNvSpPr>
          <p:nvPr/>
        </p:nvSpPr>
        <p:spPr bwMode="auto">
          <a:xfrm>
            <a:off x="0" y="0"/>
            <a:ext cx="2216150"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９－３</a:t>
            </a:r>
          </a:p>
        </p:txBody>
      </p:sp>
      <p:sp>
        <p:nvSpPr>
          <p:cNvPr id="6" name="テキスト ボックス 5"/>
          <p:cNvSpPr txBox="1">
            <a:spLocks noChangeArrowheads="1"/>
          </p:cNvSpPr>
          <p:nvPr/>
        </p:nvSpPr>
        <p:spPr bwMode="auto">
          <a:xfrm>
            <a:off x="812800" y="1916113"/>
            <a:ext cx="3132138" cy="584200"/>
          </a:xfrm>
          <a:prstGeom prst="rect">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1600" b="1" dirty="0" smtClean="0">
                <a:solidFill>
                  <a:srgbClr val="000000"/>
                </a:solidFill>
                <a:latin typeface="ＭＳ Ｐゴシック" pitchFamily="50" charset="-128"/>
                <a:ea typeface="ＭＳ Ｐゴシック" pitchFamily="50" charset="-128"/>
              </a:rPr>
              <a:t>　　特許は国内でのみ有効</a:t>
            </a:r>
            <a:endParaRPr lang="en-US" altLang="ja-JP" sz="1600" b="1" dirty="0" smtClean="0">
              <a:solidFill>
                <a:srgbClr val="000000"/>
              </a:solidFill>
              <a:latin typeface="ＭＳ Ｐゴシック" pitchFamily="50" charset="-128"/>
              <a:ea typeface="ＭＳ Ｐゴシック" pitchFamily="50" charset="-128"/>
            </a:endParaRPr>
          </a:p>
          <a:p>
            <a:pPr algn="ctr">
              <a:defRPr/>
            </a:pPr>
            <a:r>
              <a:rPr lang="ja-JP" altLang="en-US" sz="1600" b="1" dirty="0" smtClean="0">
                <a:solidFill>
                  <a:srgbClr val="000000"/>
                </a:solidFill>
                <a:latin typeface="ＭＳ Ｐゴシック" pitchFamily="50" charset="-128"/>
                <a:ea typeface="ＭＳ Ｐゴシック" pitchFamily="50" charset="-128"/>
              </a:rPr>
              <a:t>（属地主義）</a:t>
            </a:r>
          </a:p>
        </p:txBody>
      </p:sp>
      <p:sp>
        <p:nvSpPr>
          <p:cNvPr id="5" name="テキスト ボックス 4"/>
          <p:cNvSpPr txBox="1">
            <a:spLocks noChangeArrowheads="1"/>
          </p:cNvSpPr>
          <p:nvPr/>
        </p:nvSpPr>
        <p:spPr bwMode="auto">
          <a:xfrm>
            <a:off x="200025" y="1628775"/>
            <a:ext cx="936625" cy="400050"/>
          </a:xfrm>
          <a:prstGeom prst="rect">
            <a:avLst/>
          </a:prstGeom>
          <a:solidFill>
            <a:srgbClr val="BFD2D9"/>
          </a:solidFill>
          <a:ln w="10000">
            <a:solidFill>
              <a:schemeClr val="accent1"/>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2000" smtClean="0">
                <a:solidFill>
                  <a:srgbClr val="000000"/>
                </a:solidFill>
                <a:latin typeface="ＭＳ Ｐゴシック" pitchFamily="50" charset="-128"/>
                <a:ea typeface="ＭＳ Ｐゴシック" pitchFamily="50" charset="-128"/>
              </a:rPr>
              <a:t>原則</a:t>
            </a:r>
          </a:p>
        </p:txBody>
      </p:sp>
      <p:pic>
        <p:nvPicPr>
          <p:cNvPr id="135174" name="Picture 2"/>
          <p:cNvPicPr>
            <a:picLocks noChangeAspect="1" noChangeArrowheads="1"/>
          </p:cNvPicPr>
          <p:nvPr/>
        </p:nvPicPr>
        <p:blipFill>
          <a:blip r:embed="rId3"/>
          <a:srcRect/>
          <a:stretch>
            <a:fillRect/>
          </a:stretch>
        </p:blipFill>
        <p:spPr bwMode="auto">
          <a:xfrm rot="588838">
            <a:off x="5294313" y="1785938"/>
            <a:ext cx="1439862" cy="1189037"/>
          </a:xfrm>
          <a:prstGeom prst="rect">
            <a:avLst/>
          </a:prstGeom>
          <a:noFill/>
          <a:ln w="9525">
            <a:noFill/>
            <a:miter lim="800000"/>
            <a:headEnd/>
            <a:tailEnd/>
          </a:ln>
        </p:spPr>
      </p:pic>
      <p:pic>
        <p:nvPicPr>
          <p:cNvPr id="135175" name="Picture 4"/>
          <p:cNvPicPr>
            <a:picLocks noChangeAspect="1" noChangeArrowheads="1"/>
          </p:cNvPicPr>
          <p:nvPr/>
        </p:nvPicPr>
        <p:blipFill>
          <a:blip r:embed="rId4"/>
          <a:srcRect/>
          <a:stretch>
            <a:fillRect/>
          </a:stretch>
        </p:blipFill>
        <p:spPr bwMode="auto">
          <a:xfrm>
            <a:off x="4305300" y="4076700"/>
            <a:ext cx="3849688" cy="2160588"/>
          </a:xfrm>
          <a:prstGeom prst="rect">
            <a:avLst/>
          </a:prstGeom>
          <a:noFill/>
          <a:ln w="9525">
            <a:noFill/>
            <a:miter lim="800000"/>
            <a:headEnd/>
            <a:tailEnd/>
          </a:ln>
        </p:spPr>
      </p:pic>
      <p:pic>
        <p:nvPicPr>
          <p:cNvPr id="135176" name="Picture 5"/>
          <p:cNvPicPr>
            <a:picLocks noChangeAspect="1" noChangeArrowheads="1"/>
          </p:cNvPicPr>
          <p:nvPr/>
        </p:nvPicPr>
        <p:blipFill>
          <a:blip r:embed="rId5"/>
          <a:srcRect/>
          <a:stretch>
            <a:fillRect/>
          </a:stretch>
        </p:blipFill>
        <p:spPr bwMode="auto">
          <a:xfrm>
            <a:off x="6753225" y="4181475"/>
            <a:ext cx="755650" cy="615950"/>
          </a:xfrm>
          <a:prstGeom prst="rect">
            <a:avLst/>
          </a:prstGeom>
          <a:noFill/>
          <a:ln w="9525">
            <a:noFill/>
            <a:miter lim="800000"/>
            <a:headEnd/>
            <a:tailEnd/>
          </a:ln>
        </p:spPr>
      </p:pic>
      <p:pic>
        <p:nvPicPr>
          <p:cNvPr id="135177" name="Picture 5"/>
          <p:cNvPicPr>
            <a:picLocks noChangeAspect="1" noChangeArrowheads="1"/>
          </p:cNvPicPr>
          <p:nvPr/>
        </p:nvPicPr>
        <p:blipFill>
          <a:blip r:embed="rId5"/>
          <a:srcRect/>
          <a:stretch>
            <a:fillRect/>
          </a:stretch>
        </p:blipFill>
        <p:spPr bwMode="auto">
          <a:xfrm>
            <a:off x="4737100" y="4397375"/>
            <a:ext cx="755650" cy="615950"/>
          </a:xfrm>
          <a:prstGeom prst="rect">
            <a:avLst/>
          </a:prstGeom>
          <a:noFill/>
          <a:ln w="9525">
            <a:noFill/>
            <a:miter lim="800000"/>
            <a:headEnd/>
            <a:tailEnd/>
          </a:ln>
        </p:spPr>
      </p:pic>
      <p:pic>
        <p:nvPicPr>
          <p:cNvPr id="135178" name="Picture 5"/>
          <p:cNvPicPr>
            <a:picLocks noChangeAspect="1" noChangeArrowheads="1"/>
          </p:cNvPicPr>
          <p:nvPr/>
        </p:nvPicPr>
        <p:blipFill>
          <a:blip r:embed="rId5"/>
          <a:srcRect/>
          <a:stretch>
            <a:fillRect/>
          </a:stretch>
        </p:blipFill>
        <p:spPr bwMode="auto">
          <a:xfrm>
            <a:off x="7113588" y="4973638"/>
            <a:ext cx="755650" cy="615950"/>
          </a:xfrm>
          <a:prstGeom prst="rect">
            <a:avLst/>
          </a:prstGeom>
          <a:noFill/>
          <a:ln w="9525">
            <a:noFill/>
            <a:miter lim="800000"/>
            <a:headEnd/>
            <a:tailEnd/>
          </a:ln>
        </p:spPr>
      </p:pic>
      <p:pic>
        <p:nvPicPr>
          <p:cNvPr id="135179" name="Picture 5"/>
          <p:cNvPicPr>
            <a:picLocks noChangeAspect="1" noChangeArrowheads="1"/>
          </p:cNvPicPr>
          <p:nvPr/>
        </p:nvPicPr>
        <p:blipFill>
          <a:blip r:embed="rId5"/>
          <a:srcRect/>
          <a:stretch>
            <a:fillRect/>
          </a:stretch>
        </p:blipFill>
        <p:spPr bwMode="auto">
          <a:xfrm>
            <a:off x="5745163" y="4149725"/>
            <a:ext cx="755650" cy="615950"/>
          </a:xfrm>
          <a:prstGeom prst="rect">
            <a:avLst/>
          </a:prstGeom>
          <a:noFill/>
          <a:ln w="9525">
            <a:noFill/>
            <a:miter lim="800000"/>
            <a:headEnd/>
            <a:tailEnd/>
          </a:ln>
        </p:spPr>
      </p:pic>
      <p:sp>
        <p:nvSpPr>
          <p:cNvPr id="8" name="テキスト ボックス 7"/>
          <p:cNvSpPr txBox="1">
            <a:spLocks noChangeArrowheads="1"/>
          </p:cNvSpPr>
          <p:nvPr/>
        </p:nvSpPr>
        <p:spPr bwMode="auto">
          <a:xfrm>
            <a:off x="200025" y="3844925"/>
            <a:ext cx="3744913" cy="1724025"/>
          </a:xfrm>
          <a:prstGeom prst="rect">
            <a:avLst/>
          </a:prstGeom>
          <a:solidFill>
            <a:srgbClr val="E4BEBE"/>
          </a:solidFill>
          <a:ln w="10000">
            <a:solidFill>
              <a:srgbClr val="C32D2E"/>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1600" b="1" dirty="0" smtClean="0">
                <a:solidFill>
                  <a:srgbClr val="000000"/>
                </a:solidFill>
                <a:latin typeface="ＭＳ Ｐゴシック" pitchFamily="50" charset="-128"/>
                <a:ea typeface="ＭＳ Ｐゴシック" pitchFamily="50" charset="-128"/>
              </a:rPr>
              <a:t>　特許（国内）の侵害行為が国境を越えて行われ、国内で被害が発生した場合どのようにして権利行使するか。</a:t>
            </a:r>
            <a:endParaRPr lang="en-US" altLang="ja-JP" sz="1600" b="1" dirty="0" smtClean="0">
              <a:solidFill>
                <a:srgbClr val="000000"/>
              </a:solidFill>
              <a:latin typeface="ＭＳ Ｐゴシック" pitchFamily="50" charset="-128"/>
              <a:ea typeface="ＭＳ Ｐゴシック" pitchFamily="50" charset="-128"/>
            </a:endParaRPr>
          </a:p>
          <a:p>
            <a:pPr>
              <a:defRPr/>
            </a:pPr>
            <a:endParaRPr lang="en-US" altLang="ja-JP" sz="1600" b="1" dirty="0" smtClean="0">
              <a:solidFill>
                <a:srgbClr val="000000"/>
              </a:solidFill>
              <a:latin typeface="ＭＳ Ｐゴシック" pitchFamily="50" charset="-128"/>
              <a:ea typeface="ＭＳ Ｐゴシック" pitchFamily="50" charset="-128"/>
            </a:endParaRPr>
          </a:p>
          <a:p>
            <a:pPr>
              <a:defRPr/>
            </a:pPr>
            <a:r>
              <a:rPr lang="ja-JP" altLang="en-US" sz="1400" b="1" dirty="0" smtClean="0">
                <a:solidFill>
                  <a:srgbClr val="000000"/>
                </a:solidFill>
                <a:latin typeface="ＭＳ Ｐゴシック" pitchFamily="50" charset="-128"/>
                <a:ea typeface="ＭＳ Ｐゴシック" pitchFamily="50" charset="-128"/>
              </a:rPr>
              <a:t>例：プログラムのダウンロードが海外のサーバ（日本の特許権の及ばない国のサーバ）から行われる場合など。</a:t>
            </a:r>
          </a:p>
        </p:txBody>
      </p:sp>
      <p:sp>
        <p:nvSpPr>
          <p:cNvPr id="9" name="下矢印 8"/>
          <p:cNvSpPr/>
          <p:nvPr/>
        </p:nvSpPr>
        <p:spPr>
          <a:xfrm>
            <a:off x="1784350" y="2555875"/>
            <a:ext cx="792163"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 name="円形吹き出し 9"/>
          <p:cNvSpPr/>
          <p:nvPr/>
        </p:nvSpPr>
        <p:spPr>
          <a:xfrm>
            <a:off x="3944938" y="4402138"/>
            <a:ext cx="4537075" cy="1042987"/>
          </a:xfrm>
          <a:prstGeom prst="wedgeEllipseCallout">
            <a:avLst>
              <a:gd name="adj1" fmla="val -53080"/>
              <a:gd name="adj2" fmla="val 773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テキスト ボックス 13"/>
          <p:cNvSpPr txBox="1">
            <a:spLocks noChangeArrowheads="1"/>
          </p:cNvSpPr>
          <p:nvPr/>
        </p:nvSpPr>
        <p:spPr bwMode="auto">
          <a:xfrm>
            <a:off x="200025" y="3460750"/>
            <a:ext cx="936625" cy="400050"/>
          </a:xfrm>
          <a:prstGeom prst="rect">
            <a:avLst/>
          </a:prstGeom>
          <a:solidFill>
            <a:srgbClr val="E4BEBE"/>
          </a:solidFill>
          <a:ln w="10000">
            <a:solidFill>
              <a:srgbClr val="C32D2E"/>
            </a:solidFill>
            <a:miter lim="800000"/>
            <a:headEnd/>
            <a:tailEnd/>
          </a:ln>
          <a:effectLst>
            <a:outerShdw blurRad="38100" dist="30000" dir="5400000" rotWithShape="0">
              <a:srgbClr val="808080">
                <a:alpha val="45000"/>
              </a:srgbClr>
            </a:outerShdw>
          </a:effec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defRPr/>
            </a:pPr>
            <a:r>
              <a:rPr lang="ja-JP" altLang="en-US" sz="2000" dirty="0" smtClean="0">
                <a:solidFill>
                  <a:srgbClr val="000000"/>
                </a:solidFill>
                <a:latin typeface="ＭＳ Ｐゴシック" pitchFamily="50" charset="-128"/>
                <a:ea typeface="ＭＳ Ｐゴシック" pitchFamily="50" charset="-128"/>
              </a:rPr>
              <a:t>課題</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19E9503B-806C-4E0C-8D03-FF99CC8EE5D4}" type="slidenum">
              <a:rPr lang="en-US" altLang="ja-JP"/>
              <a:pPr>
                <a:defRPr/>
              </a:pPr>
              <a:t>32</a:t>
            </a:fld>
            <a:endParaRPr lang="en-US" altLang="ja-JP"/>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07" name="Rectangle 2"/>
          <p:cNvSpPr>
            <a:spLocks noChangeArrowheads="1"/>
          </p:cNvSpPr>
          <p:nvPr/>
        </p:nvSpPr>
        <p:spPr bwMode="auto">
          <a:xfrm>
            <a:off x="663575" y="476250"/>
            <a:ext cx="8736013" cy="503238"/>
          </a:xfrm>
          <a:prstGeom prst="rect">
            <a:avLst/>
          </a:prstGeom>
          <a:noFill/>
          <a:ln w="9525">
            <a:noFill/>
            <a:miter lim="800000"/>
            <a:headEnd/>
            <a:tailEnd/>
          </a:ln>
        </p:spPr>
        <p:txBody>
          <a:bodyPr anchor="ctr"/>
          <a:lstStyle/>
          <a:p>
            <a:pPr algn="ctr"/>
            <a:r>
              <a:rPr lang="ja-JP" altLang="en-US" sz="3600">
                <a:solidFill>
                  <a:srgbClr val="000000"/>
                </a:solidFill>
                <a:latin typeface="Arial" charset="0"/>
              </a:rPr>
              <a:t>ソフトウェア関連発明の権利行使の課題</a:t>
            </a:r>
          </a:p>
        </p:txBody>
      </p:sp>
      <p:sp>
        <p:nvSpPr>
          <p:cNvPr id="886788" name="Text Box 4"/>
          <p:cNvSpPr txBox="1">
            <a:spLocks noChangeArrowheads="1"/>
          </p:cNvSpPr>
          <p:nvPr/>
        </p:nvSpPr>
        <p:spPr bwMode="auto">
          <a:xfrm>
            <a:off x="508000" y="1744663"/>
            <a:ext cx="8736013" cy="1385887"/>
          </a:xfrm>
          <a:prstGeom prst="rect">
            <a:avLst/>
          </a:prstGeom>
          <a:solidFill>
            <a:schemeClr val="accent2">
              <a:lumMod val="20000"/>
              <a:lumOff val="80000"/>
            </a:schemeClr>
          </a:solidFill>
          <a:ln w="9525">
            <a:solidFill>
              <a:schemeClr val="tx1"/>
            </a:solidFill>
            <a:miter lim="800000"/>
            <a:headEnd/>
            <a:tailEnd/>
          </a:ln>
          <a:effectLst/>
          <a:extLst/>
        </p:spPr>
        <p:txBody>
          <a:bodyPr>
            <a:spAutoFit/>
          </a:bodyPr>
          <a:lstStyle/>
          <a:p>
            <a:pPr>
              <a:defRPr/>
            </a:pPr>
            <a:r>
              <a:rPr lang="ja-JP" altLang="en-US" sz="1400" dirty="0">
                <a:solidFill>
                  <a:srgbClr val="000000"/>
                </a:solidFill>
                <a:latin typeface="ＭＳ Ｐゴシック" charset="-128"/>
              </a:rPr>
              <a:t>関税法（輸入してはならない貨物） </a:t>
            </a:r>
            <a:r>
              <a:rPr lang="en-US" altLang="ja-JP" sz="1400" dirty="0">
                <a:solidFill>
                  <a:srgbClr val="000000"/>
                </a:solidFill>
                <a:latin typeface="ＭＳ Ｐゴシック" charset="-128"/>
              </a:rPr>
              <a:t>※</a:t>
            </a:r>
            <a:endParaRPr lang="en-US" altLang="ja-JP" sz="1400" b="1" dirty="0">
              <a:solidFill>
                <a:srgbClr val="000000"/>
              </a:solidFill>
              <a:latin typeface="ＭＳ Ｐゴシック" charset="-128"/>
            </a:endParaRPr>
          </a:p>
          <a:p>
            <a:pPr>
              <a:defRPr/>
            </a:pPr>
            <a:r>
              <a:rPr lang="ja-JP" altLang="en-US" sz="1400" b="1" dirty="0">
                <a:solidFill>
                  <a:srgbClr val="000000"/>
                </a:solidFill>
                <a:latin typeface="ＭＳ Ｐゴシック" charset="-128"/>
              </a:rPr>
              <a:t>第六十九条の十一</a:t>
            </a:r>
            <a:r>
              <a:rPr lang="ja-JP" altLang="en-US" sz="1400" dirty="0">
                <a:solidFill>
                  <a:srgbClr val="000000"/>
                </a:solidFill>
                <a:latin typeface="ＭＳ Ｐゴシック" charset="-128"/>
              </a:rPr>
              <a:t> 　次に掲げる貨物は、輸入してはならない。 </a:t>
            </a:r>
          </a:p>
          <a:p>
            <a:pPr>
              <a:defRPr/>
            </a:pPr>
            <a:r>
              <a:rPr lang="ja-JP" altLang="en-US" sz="1400" dirty="0">
                <a:solidFill>
                  <a:srgbClr val="000000"/>
                </a:solidFill>
                <a:latin typeface="ＭＳ Ｐゴシック" charset="-128"/>
              </a:rPr>
              <a:t>（略）</a:t>
            </a:r>
          </a:p>
          <a:p>
            <a:pPr>
              <a:defRPr/>
            </a:pPr>
            <a:r>
              <a:rPr lang="ja-JP" altLang="en-US" sz="1400" dirty="0">
                <a:solidFill>
                  <a:srgbClr val="000000"/>
                </a:solidFill>
                <a:latin typeface="ＭＳ Ｐゴシック" charset="-128"/>
              </a:rPr>
              <a:t>九 　特許権、実用新案権、意匠権、商標権、著作権、著作隣接権、回路配置利用権又は育成者権を侵害する物品 </a:t>
            </a:r>
          </a:p>
          <a:p>
            <a:pPr>
              <a:defRPr/>
            </a:pPr>
            <a:r>
              <a:rPr lang="ja-JP" altLang="en-US" sz="1400" dirty="0">
                <a:solidFill>
                  <a:srgbClr val="000000"/>
                </a:solidFill>
                <a:latin typeface="ＭＳ Ｐゴシック" charset="-128"/>
              </a:rPr>
              <a:t>十 　不正競争防止法第二条第一項第一号 から第三号 まで（定義）に掲げる行為（略）を組成する物品</a:t>
            </a:r>
          </a:p>
          <a:p>
            <a:pPr>
              <a:defRPr/>
            </a:pPr>
            <a:r>
              <a:rPr lang="ja-JP" altLang="en-US" sz="1400" dirty="0">
                <a:solidFill>
                  <a:srgbClr val="000000"/>
                </a:solidFill>
                <a:latin typeface="ＭＳ Ｐゴシック" charset="-128"/>
              </a:rPr>
              <a:t>（</a:t>
            </a:r>
            <a:r>
              <a:rPr lang="en-US" altLang="ja-JP" sz="1400" dirty="0">
                <a:solidFill>
                  <a:srgbClr val="000000"/>
                </a:solidFill>
                <a:latin typeface="ＭＳ Ｐゴシック" charset="-128"/>
              </a:rPr>
              <a:t>※</a:t>
            </a:r>
            <a:r>
              <a:rPr lang="ja-JP" altLang="en-US" sz="1400" dirty="0">
                <a:solidFill>
                  <a:srgbClr val="000000"/>
                </a:solidFill>
                <a:latin typeface="ＭＳ Ｐゴシック" charset="-128"/>
              </a:rPr>
              <a:t>輸出についても同様の規定あり）</a:t>
            </a:r>
          </a:p>
        </p:txBody>
      </p:sp>
      <p:grpSp>
        <p:nvGrpSpPr>
          <p:cNvPr id="26909" name="グループ化 3"/>
          <p:cNvGrpSpPr>
            <a:grpSpLocks/>
          </p:cNvGrpSpPr>
          <p:nvPr/>
        </p:nvGrpSpPr>
        <p:grpSpPr bwMode="auto">
          <a:xfrm>
            <a:off x="936625" y="3305175"/>
            <a:ext cx="8193088" cy="3282950"/>
            <a:chOff x="1442913" y="2852738"/>
            <a:chExt cx="8112256" cy="3816363"/>
          </a:xfrm>
        </p:grpSpPr>
        <p:grpSp>
          <p:nvGrpSpPr>
            <p:cNvPr id="26912" name="Group 5"/>
            <p:cNvGrpSpPr>
              <a:grpSpLocks/>
            </p:cNvGrpSpPr>
            <p:nvPr/>
          </p:nvGrpSpPr>
          <p:grpSpPr bwMode="auto">
            <a:xfrm>
              <a:off x="2925369" y="5084776"/>
              <a:ext cx="2885810" cy="1152525"/>
              <a:chOff x="4416" y="624"/>
              <a:chExt cx="874" cy="480"/>
            </a:xfrm>
          </p:grpSpPr>
          <p:sp>
            <p:nvSpPr>
              <p:cNvPr id="26926" name="Oval 6"/>
              <p:cNvSpPr>
                <a:spLocks noChangeArrowheads="1"/>
              </p:cNvSpPr>
              <p:nvPr/>
            </p:nvSpPr>
            <p:spPr bwMode="auto">
              <a:xfrm>
                <a:off x="4416" y="960"/>
                <a:ext cx="672" cy="144"/>
              </a:xfrm>
              <a:prstGeom prst="ellipse">
                <a:avLst/>
              </a:prstGeom>
              <a:noFill/>
              <a:ln w="28575">
                <a:solidFill>
                  <a:srgbClr val="FF0000"/>
                </a:solidFill>
                <a:round/>
                <a:headEnd/>
                <a:tailEnd/>
              </a:ln>
            </p:spPr>
            <p:txBody>
              <a:bodyPr wrap="none" anchor="ctr"/>
              <a:lstStyle/>
              <a:p>
                <a:endParaRPr lang="ja-JP" altLang="en-US">
                  <a:solidFill>
                    <a:srgbClr val="000000"/>
                  </a:solidFill>
                  <a:latin typeface="Arial" charset="0"/>
                </a:endParaRPr>
              </a:p>
            </p:txBody>
          </p:sp>
          <p:graphicFrame>
            <p:nvGraphicFramePr>
              <p:cNvPr id="26904" name="Object 280"/>
              <p:cNvGraphicFramePr>
                <a:graphicFrameLocks noChangeAspect="1"/>
              </p:cNvGraphicFramePr>
              <p:nvPr/>
            </p:nvGraphicFramePr>
            <p:xfrm>
              <a:off x="4416" y="624"/>
              <a:ext cx="97" cy="264"/>
            </p:xfrm>
            <a:graphic>
              <a:graphicData uri="http://schemas.openxmlformats.org/presentationml/2006/ole">
                <p:oleObj spid="_x0000_s26904" name="ｸﾘｯﾌﾟ" r:id="rId4" imgW="1257538" imgH="3430112" progId="">
                  <p:embed/>
                </p:oleObj>
              </a:graphicData>
            </a:graphic>
          </p:graphicFrame>
          <p:graphicFrame>
            <p:nvGraphicFramePr>
              <p:cNvPr id="26905" name="Object 281"/>
              <p:cNvGraphicFramePr>
                <a:graphicFrameLocks noChangeAspect="1"/>
              </p:cNvGraphicFramePr>
              <p:nvPr/>
            </p:nvGraphicFramePr>
            <p:xfrm>
              <a:off x="4704" y="672"/>
              <a:ext cx="205" cy="144"/>
            </p:xfrm>
            <a:graphic>
              <a:graphicData uri="http://schemas.openxmlformats.org/presentationml/2006/ole">
                <p:oleObj spid="_x0000_s26905" name="ｸﾘｯﾌﾟ" r:id="rId5" imgW="5680845" imgH="3977862" progId="">
                  <p:embed/>
                </p:oleObj>
              </a:graphicData>
            </a:graphic>
          </p:graphicFrame>
          <p:sp>
            <p:nvSpPr>
              <p:cNvPr id="26927" name="Line 9"/>
              <p:cNvSpPr>
                <a:spLocks noChangeShapeType="1"/>
              </p:cNvSpPr>
              <p:nvPr/>
            </p:nvSpPr>
            <p:spPr bwMode="auto">
              <a:xfrm>
                <a:off x="4464" y="864"/>
                <a:ext cx="96" cy="96"/>
              </a:xfrm>
              <a:prstGeom prst="line">
                <a:avLst/>
              </a:prstGeom>
              <a:noFill/>
              <a:ln w="28575">
                <a:solidFill>
                  <a:srgbClr val="FF0000"/>
                </a:solidFill>
                <a:round/>
                <a:headEnd/>
                <a:tailEnd/>
              </a:ln>
            </p:spPr>
            <p:txBody>
              <a:bodyPr wrap="none" anchor="ctr"/>
              <a:lstStyle/>
              <a:p>
                <a:endParaRPr lang="ja-JP" altLang="en-US"/>
              </a:p>
            </p:txBody>
          </p:sp>
          <p:sp>
            <p:nvSpPr>
              <p:cNvPr id="26928" name="Line 10"/>
              <p:cNvSpPr>
                <a:spLocks noChangeShapeType="1"/>
              </p:cNvSpPr>
              <p:nvPr/>
            </p:nvSpPr>
            <p:spPr bwMode="auto">
              <a:xfrm>
                <a:off x="4800" y="816"/>
                <a:ext cx="0" cy="144"/>
              </a:xfrm>
              <a:prstGeom prst="line">
                <a:avLst/>
              </a:prstGeom>
              <a:noFill/>
              <a:ln w="28575">
                <a:solidFill>
                  <a:srgbClr val="FF0000"/>
                </a:solidFill>
                <a:round/>
                <a:headEnd/>
                <a:tailEnd/>
              </a:ln>
            </p:spPr>
            <p:txBody>
              <a:bodyPr wrap="none" anchor="ctr"/>
              <a:lstStyle/>
              <a:p>
                <a:endParaRPr lang="ja-JP" altLang="en-US"/>
              </a:p>
            </p:txBody>
          </p:sp>
          <p:sp>
            <p:nvSpPr>
              <p:cNvPr id="26929" name="Line 11"/>
              <p:cNvSpPr>
                <a:spLocks noChangeShapeType="1"/>
              </p:cNvSpPr>
              <p:nvPr/>
            </p:nvSpPr>
            <p:spPr bwMode="auto">
              <a:xfrm flipH="1">
                <a:off x="5040" y="816"/>
                <a:ext cx="96" cy="192"/>
              </a:xfrm>
              <a:prstGeom prst="line">
                <a:avLst/>
              </a:prstGeom>
              <a:noFill/>
              <a:ln w="28575">
                <a:solidFill>
                  <a:srgbClr val="FF0000"/>
                </a:solidFill>
                <a:round/>
                <a:headEnd/>
                <a:tailEnd/>
              </a:ln>
            </p:spPr>
            <p:txBody>
              <a:bodyPr wrap="none" anchor="ctr"/>
              <a:lstStyle/>
              <a:p>
                <a:endParaRPr lang="ja-JP" altLang="en-US"/>
              </a:p>
            </p:txBody>
          </p:sp>
          <p:graphicFrame>
            <p:nvGraphicFramePr>
              <p:cNvPr id="26906" name="Object 282"/>
              <p:cNvGraphicFramePr>
                <a:graphicFrameLocks noChangeAspect="1"/>
              </p:cNvGraphicFramePr>
              <p:nvPr/>
            </p:nvGraphicFramePr>
            <p:xfrm>
              <a:off x="5040" y="672"/>
              <a:ext cx="250" cy="198"/>
            </p:xfrm>
            <a:graphic>
              <a:graphicData uri="http://schemas.openxmlformats.org/presentationml/2006/ole">
                <p:oleObj spid="_x0000_s26906" name="ｸﾘｯﾌﾟ" r:id="rId6" imgW="4603090" imgH="3652114" progId="">
                  <p:embed/>
                </p:oleObj>
              </a:graphicData>
            </a:graphic>
          </p:graphicFrame>
        </p:grpSp>
        <p:sp>
          <p:nvSpPr>
            <p:cNvPr id="26913" name="Line 13"/>
            <p:cNvSpPr>
              <a:spLocks noChangeShapeType="1"/>
            </p:cNvSpPr>
            <p:nvPr/>
          </p:nvSpPr>
          <p:spPr bwMode="auto">
            <a:xfrm flipH="1">
              <a:off x="3236648" y="5084776"/>
              <a:ext cx="546894" cy="1584325"/>
            </a:xfrm>
            <a:prstGeom prst="line">
              <a:avLst/>
            </a:prstGeom>
            <a:noFill/>
            <a:ln w="38100">
              <a:solidFill>
                <a:schemeClr val="tx1"/>
              </a:solidFill>
              <a:prstDash val="sysDot"/>
              <a:round/>
              <a:headEnd/>
              <a:tailEnd/>
            </a:ln>
          </p:spPr>
          <p:txBody>
            <a:bodyPr/>
            <a:lstStyle/>
            <a:p>
              <a:endParaRPr lang="ja-JP" altLang="en-US"/>
            </a:p>
          </p:txBody>
        </p:sp>
        <p:sp>
          <p:nvSpPr>
            <p:cNvPr id="26914" name="Text Box 14"/>
            <p:cNvSpPr txBox="1">
              <a:spLocks noChangeArrowheads="1"/>
            </p:cNvSpPr>
            <p:nvPr/>
          </p:nvSpPr>
          <p:spPr bwMode="auto">
            <a:xfrm>
              <a:off x="3314046" y="4652963"/>
              <a:ext cx="1014677" cy="366712"/>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Arial" charset="0"/>
                </a:rPr>
                <a:t>国境</a:t>
              </a:r>
            </a:p>
          </p:txBody>
        </p:sp>
        <p:sp>
          <p:nvSpPr>
            <p:cNvPr id="26915" name="Freeform 15"/>
            <p:cNvSpPr>
              <a:spLocks/>
            </p:cNvSpPr>
            <p:nvPr/>
          </p:nvSpPr>
          <p:spPr bwMode="auto">
            <a:xfrm>
              <a:off x="3159258" y="5661038"/>
              <a:ext cx="2001838" cy="239713"/>
            </a:xfrm>
            <a:custGeom>
              <a:avLst/>
              <a:gdLst>
                <a:gd name="T0" fmla="*/ 88730943 w 1164"/>
                <a:gd name="T1" fmla="*/ 115927432 h 151"/>
                <a:gd name="T2" fmla="*/ 224783666 w 1164"/>
                <a:gd name="T3" fmla="*/ 229335497 h 151"/>
                <a:gd name="T4" fmla="*/ 1431518655 w 1164"/>
                <a:gd name="T5" fmla="*/ 229335497 h 151"/>
                <a:gd name="T6" fmla="*/ 2147483647 w 1164"/>
                <a:gd name="T7" fmla="*/ 342741926 h 151"/>
                <a:gd name="T8" fmla="*/ 2147483647 w 1164"/>
                <a:gd name="T9" fmla="*/ 0 h 151"/>
                <a:gd name="T10" fmla="*/ 0 60000 65536"/>
                <a:gd name="T11" fmla="*/ 0 60000 65536"/>
                <a:gd name="T12" fmla="*/ 0 60000 65536"/>
                <a:gd name="T13" fmla="*/ 0 60000 65536"/>
                <a:gd name="T14" fmla="*/ 0 60000 65536"/>
                <a:gd name="T15" fmla="*/ 0 w 1164"/>
                <a:gd name="T16" fmla="*/ 0 h 151"/>
                <a:gd name="T17" fmla="*/ 1164 w 1164"/>
                <a:gd name="T18" fmla="*/ 151 h 151"/>
              </a:gdLst>
              <a:ahLst/>
              <a:cxnLst>
                <a:cxn ang="T10">
                  <a:pos x="T0" y="T1"/>
                </a:cxn>
                <a:cxn ang="T11">
                  <a:pos x="T2" y="T3"/>
                </a:cxn>
                <a:cxn ang="T12">
                  <a:pos x="T4" y="T5"/>
                </a:cxn>
                <a:cxn ang="T13">
                  <a:pos x="T6" y="T7"/>
                </a:cxn>
                <a:cxn ang="T14">
                  <a:pos x="T8" y="T9"/>
                </a:cxn>
              </a:cxnLst>
              <a:rect l="T15" t="T16" r="T17" b="T18"/>
              <a:pathLst>
                <a:path w="1164" h="151">
                  <a:moveTo>
                    <a:pt x="30" y="46"/>
                  </a:moveTo>
                  <a:cubicBezTo>
                    <a:pt x="15" y="65"/>
                    <a:pt x="0" y="84"/>
                    <a:pt x="76" y="91"/>
                  </a:cubicBezTo>
                  <a:cubicBezTo>
                    <a:pt x="152" y="98"/>
                    <a:pt x="333" y="84"/>
                    <a:pt x="484" y="91"/>
                  </a:cubicBezTo>
                  <a:cubicBezTo>
                    <a:pt x="635" y="98"/>
                    <a:pt x="870" y="151"/>
                    <a:pt x="983" y="136"/>
                  </a:cubicBezTo>
                  <a:cubicBezTo>
                    <a:pt x="1096" y="121"/>
                    <a:pt x="1134" y="23"/>
                    <a:pt x="1164" y="0"/>
                  </a:cubicBezTo>
                </a:path>
              </a:pathLst>
            </a:custGeom>
            <a:noFill/>
            <a:ln w="28575">
              <a:solidFill>
                <a:schemeClr val="tx1"/>
              </a:solidFill>
              <a:round/>
              <a:headEnd type="arrow" w="med" len="med"/>
              <a:tailEnd type="arrow" w="med" len="med"/>
            </a:ln>
          </p:spPr>
          <p:txBody>
            <a:bodyPr/>
            <a:lstStyle/>
            <a:p>
              <a:endParaRPr lang="ja-JP" altLang="en-US">
                <a:solidFill>
                  <a:srgbClr val="000000"/>
                </a:solidFill>
                <a:latin typeface="Arial" charset="0"/>
              </a:endParaRPr>
            </a:p>
          </p:txBody>
        </p:sp>
        <p:pic>
          <p:nvPicPr>
            <p:cNvPr id="26916" name="Picture 16" descr="MCj04260700000[1]"/>
            <p:cNvPicPr>
              <a:picLocks noChangeAspect="1" noChangeArrowheads="1"/>
            </p:cNvPicPr>
            <p:nvPr/>
          </p:nvPicPr>
          <p:blipFill>
            <a:blip r:embed="rId7"/>
            <a:srcRect/>
            <a:stretch>
              <a:fillRect/>
            </a:stretch>
          </p:blipFill>
          <p:spPr bwMode="auto">
            <a:xfrm>
              <a:off x="2221971" y="3284538"/>
              <a:ext cx="1004358" cy="1079500"/>
            </a:xfrm>
            <a:prstGeom prst="rect">
              <a:avLst/>
            </a:prstGeom>
            <a:noFill/>
            <a:ln w="9525">
              <a:noFill/>
              <a:miter lim="800000"/>
              <a:headEnd/>
              <a:tailEnd/>
            </a:ln>
          </p:spPr>
        </p:pic>
        <p:pic>
          <p:nvPicPr>
            <p:cNvPr id="26917" name="Picture 17" descr="MCj04326220000[1]"/>
            <p:cNvPicPr>
              <a:picLocks noChangeAspect="1" noChangeArrowheads="1"/>
            </p:cNvPicPr>
            <p:nvPr/>
          </p:nvPicPr>
          <p:blipFill>
            <a:blip r:embed="rId8"/>
            <a:srcRect/>
            <a:stretch>
              <a:fillRect/>
            </a:stretch>
          </p:blipFill>
          <p:spPr bwMode="auto">
            <a:xfrm>
              <a:off x="1442913" y="3644904"/>
              <a:ext cx="1014677" cy="936625"/>
            </a:xfrm>
            <a:prstGeom prst="rect">
              <a:avLst/>
            </a:prstGeom>
            <a:noFill/>
            <a:ln w="9525">
              <a:noFill/>
              <a:miter lim="800000"/>
              <a:headEnd/>
              <a:tailEnd/>
            </a:ln>
          </p:spPr>
        </p:pic>
        <p:sp>
          <p:nvSpPr>
            <p:cNvPr id="26918" name="Line 18"/>
            <p:cNvSpPr>
              <a:spLocks noChangeShapeType="1"/>
            </p:cNvSpPr>
            <p:nvPr/>
          </p:nvSpPr>
          <p:spPr bwMode="auto">
            <a:xfrm flipH="1">
              <a:off x="3393152" y="3213106"/>
              <a:ext cx="546894" cy="1584325"/>
            </a:xfrm>
            <a:prstGeom prst="line">
              <a:avLst/>
            </a:prstGeom>
            <a:noFill/>
            <a:ln w="38100">
              <a:solidFill>
                <a:schemeClr val="tx1"/>
              </a:solidFill>
              <a:prstDash val="sysDot"/>
              <a:round/>
              <a:headEnd/>
              <a:tailEnd/>
            </a:ln>
          </p:spPr>
          <p:txBody>
            <a:bodyPr/>
            <a:lstStyle/>
            <a:p>
              <a:endParaRPr lang="ja-JP" altLang="en-US"/>
            </a:p>
          </p:txBody>
        </p:sp>
        <p:sp>
          <p:nvSpPr>
            <p:cNvPr id="26919" name="Text Box 19"/>
            <p:cNvSpPr txBox="1">
              <a:spLocks noChangeArrowheads="1"/>
            </p:cNvSpPr>
            <p:nvPr/>
          </p:nvSpPr>
          <p:spPr bwMode="auto">
            <a:xfrm>
              <a:off x="3860940" y="2852738"/>
              <a:ext cx="1014677" cy="64135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Arial" charset="0"/>
                </a:rPr>
                <a:t>国境（税関）</a:t>
              </a:r>
            </a:p>
          </p:txBody>
        </p:sp>
        <p:sp>
          <p:nvSpPr>
            <p:cNvPr id="26920" name="AutoShape 20"/>
            <p:cNvSpPr>
              <a:spLocks noChangeArrowheads="1"/>
            </p:cNvSpPr>
            <p:nvPr/>
          </p:nvSpPr>
          <p:spPr bwMode="auto">
            <a:xfrm>
              <a:off x="3393149" y="3789363"/>
              <a:ext cx="1325959" cy="360362"/>
            </a:xfrm>
            <a:prstGeom prst="rightArrow">
              <a:avLst>
                <a:gd name="adj1" fmla="val 50000"/>
                <a:gd name="adj2" fmla="val 84919"/>
              </a:avLst>
            </a:prstGeom>
            <a:solidFill>
              <a:schemeClr val="accent1"/>
            </a:solidFill>
            <a:ln w="9525">
              <a:solidFill>
                <a:schemeClr val="tx1"/>
              </a:solidFill>
              <a:miter lim="800000"/>
              <a:headEnd/>
              <a:tailEnd/>
            </a:ln>
          </p:spPr>
          <p:txBody>
            <a:bodyPr wrap="none" anchor="ctr"/>
            <a:lstStyle/>
            <a:p>
              <a:endParaRPr lang="ja-JP" altLang="en-US">
                <a:solidFill>
                  <a:srgbClr val="000000"/>
                </a:solidFill>
                <a:latin typeface="Arial" charset="0"/>
              </a:endParaRPr>
            </a:p>
          </p:txBody>
        </p:sp>
        <p:sp>
          <p:nvSpPr>
            <p:cNvPr id="26921" name="Text Box 21"/>
            <p:cNvSpPr txBox="1">
              <a:spLocks noChangeArrowheads="1"/>
            </p:cNvSpPr>
            <p:nvPr/>
          </p:nvSpPr>
          <p:spPr bwMode="auto">
            <a:xfrm>
              <a:off x="4251325" y="3284540"/>
              <a:ext cx="1246850" cy="1189037"/>
            </a:xfrm>
            <a:prstGeom prst="rect">
              <a:avLst/>
            </a:prstGeom>
            <a:noFill/>
            <a:ln w="9525">
              <a:noFill/>
              <a:miter lim="800000"/>
              <a:headEnd/>
              <a:tailEnd/>
            </a:ln>
          </p:spPr>
          <p:txBody>
            <a:bodyPr>
              <a:spAutoFit/>
            </a:bodyPr>
            <a:lstStyle/>
            <a:p>
              <a:pPr>
                <a:spcBef>
                  <a:spcPct val="50000"/>
                </a:spcBef>
              </a:pPr>
              <a:r>
                <a:rPr lang="en-US" altLang="ja-JP" sz="7200">
                  <a:solidFill>
                    <a:srgbClr val="FF0000"/>
                  </a:solidFill>
                  <a:latin typeface="Arial" charset="0"/>
                </a:rPr>
                <a:t>×</a:t>
              </a:r>
            </a:p>
          </p:txBody>
        </p:sp>
        <p:sp>
          <p:nvSpPr>
            <p:cNvPr id="886806" name="Text Box 22"/>
            <p:cNvSpPr txBox="1">
              <a:spLocks noChangeArrowheads="1"/>
            </p:cNvSpPr>
            <p:nvPr/>
          </p:nvSpPr>
          <p:spPr bwMode="auto">
            <a:xfrm>
              <a:off x="6122275" y="3644431"/>
              <a:ext cx="3275710" cy="367241"/>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extLst>
          </p:spPr>
          <p:txBody>
            <a:bodyPr>
              <a:spAutoFit/>
            </a:bodyPr>
            <a:lstStyle/>
            <a:p>
              <a:pPr>
                <a:spcBef>
                  <a:spcPct val="50000"/>
                </a:spcBef>
                <a:defRPr/>
              </a:pPr>
              <a:r>
                <a:rPr lang="ja-JP" altLang="en-US" dirty="0">
                  <a:solidFill>
                    <a:srgbClr val="000000"/>
                  </a:solidFill>
                  <a:latin typeface="Arial" charset="0"/>
                </a:rPr>
                <a:t>プログラム等を持込む場合</a:t>
              </a:r>
            </a:p>
          </p:txBody>
        </p:sp>
        <p:sp>
          <p:nvSpPr>
            <p:cNvPr id="886807" name="Text Box 23"/>
            <p:cNvSpPr txBox="1">
              <a:spLocks noChangeArrowheads="1"/>
            </p:cNvSpPr>
            <p:nvPr/>
          </p:nvSpPr>
          <p:spPr bwMode="auto">
            <a:xfrm>
              <a:off x="6045254" y="4867955"/>
              <a:ext cx="3275710" cy="642212"/>
            </a:xfrm>
            <a:prstGeom prst="rect">
              <a:avLst/>
            </a:prstGeom>
            <a:solidFill>
              <a:schemeClr val="accent1">
                <a:lumMod val="20000"/>
                <a:lumOff val="80000"/>
              </a:schemeClr>
            </a:solidFill>
            <a:ln>
              <a:noFill/>
            </a:ln>
            <a:effectLst/>
            <a:extLst>
              <a:ext uri="{91240B29-F687-4F45-9708-019B960494DF}"/>
              <a:ext uri="{AF507438-7753-43E0-B8FC-AC1667EBCBE1}"/>
            </a:extLst>
          </p:spPr>
          <p:txBody>
            <a:bodyPr>
              <a:spAutoFit/>
            </a:bodyPr>
            <a:lstStyle/>
            <a:p>
              <a:pPr>
                <a:spcBef>
                  <a:spcPct val="50000"/>
                </a:spcBef>
                <a:defRPr/>
              </a:pPr>
              <a:r>
                <a:rPr lang="ja-JP" altLang="en-US" dirty="0">
                  <a:solidFill>
                    <a:srgbClr val="000000"/>
                  </a:solidFill>
                  <a:latin typeface="Arial" charset="0"/>
                </a:rPr>
                <a:t>プログラム等をダウンロードする場合</a:t>
              </a:r>
            </a:p>
          </p:txBody>
        </p:sp>
        <p:sp>
          <p:nvSpPr>
            <p:cNvPr id="26924" name="AutoShape 24"/>
            <p:cNvSpPr>
              <a:spLocks noChangeArrowheads="1"/>
            </p:cNvSpPr>
            <p:nvPr/>
          </p:nvSpPr>
          <p:spPr bwMode="auto">
            <a:xfrm>
              <a:off x="6903251" y="5661038"/>
              <a:ext cx="1248569" cy="360363"/>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solidFill>
                  <a:srgbClr val="000000"/>
                </a:solidFill>
                <a:latin typeface="Arial" charset="0"/>
              </a:endParaRPr>
            </a:p>
          </p:txBody>
        </p:sp>
        <p:sp>
          <p:nvSpPr>
            <p:cNvPr id="886809" name="Text Box 25"/>
            <p:cNvSpPr txBox="1">
              <a:spLocks noChangeArrowheads="1"/>
            </p:cNvSpPr>
            <p:nvPr/>
          </p:nvSpPr>
          <p:spPr bwMode="auto">
            <a:xfrm>
              <a:off x="5968235" y="6093325"/>
              <a:ext cx="3586934" cy="365396"/>
            </a:xfrm>
            <a:prstGeom prst="rect">
              <a:avLst/>
            </a:prstGeom>
            <a:solidFill>
              <a:schemeClr val="accent1">
                <a:lumMod val="20000"/>
                <a:lumOff val="80000"/>
              </a:schemeClr>
            </a:solidFill>
            <a:ln>
              <a:noFill/>
            </a:ln>
            <a:effectLst/>
            <a:extLst>
              <a:ext uri="{91240B29-F687-4F45-9708-019B960494DF}"/>
              <a:ext uri="{AF507438-7753-43E0-B8FC-AC1667EBCBE1}"/>
            </a:extLst>
          </p:spPr>
          <p:txBody>
            <a:bodyPr>
              <a:spAutoFit/>
            </a:bodyPr>
            <a:lstStyle/>
            <a:p>
              <a:pPr>
                <a:spcBef>
                  <a:spcPct val="50000"/>
                </a:spcBef>
                <a:defRPr/>
              </a:pPr>
              <a:r>
                <a:rPr lang="ja-JP" altLang="en-US" dirty="0">
                  <a:solidFill>
                    <a:srgbClr val="000000"/>
                  </a:solidFill>
                  <a:latin typeface="Arial" charset="0"/>
                </a:rPr>
                <a:t>税関では阻止できない</a:t>
              </a:r>
            </a:p>
          </p:txBody>
        </p:sp>
      </p:grpSp>
      <p:sp>
        <p:nvSpPr>
          <p:cNvPr id="26910"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B359CCD4-7D22-456D-AC57-B8C3C945A926}" type="slidenum">
              <a:rPr lang="en-US" altLang="ja-JP"/>
              <a:pPr>
                <a:defRPr/>
              </a:pPr>
              <a:t>33</a:t>
            </a:fld>
            <a:endParaRPr lang="en-US" altLang="ja-JP"/>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ChangeArrowheads="1"/>
          </p:cNvSpPr>
          <p:nvPr/>
        </p:nvSpPr>
        <p:spPr bwMode="auto">
          <a:xfrm>
            <a:off x="560388" y="512763"/>
            <a:ext cx="8736012" cy="503237"/>
          </a:xfrm>
          <a:prstGeom prst="rect">
            <a:avLst/>
          </a:prstGeom>
          <a:noFill/>
          <a:ln w="9525">
            <a:noFill/>
            <a:miter lim="800000"/>
            <a:headEnd/>
            <a:tailEnd/>
          </a:ln>
        </p:spPr>
        <p:txBody>
          <a:bodyPr anchor="ctr"/>
          <a:lstStyle/>
          <a:p>
            <a:pPr algn="ctr"/>
            <a:r>
              <a:rPr lang="ja-JP" altLang="en-US" sz="3600">
                <a:solidFill>
                  <a:srgbClr val="000000"/>
                </a:solidFill>
                <a:latin typeface="Arial" charset="0"/>
              </a:rPr>
              <a:t>ソフトウェア関連発明の権利行使の課題</a:t>
            </a:r>
          </a:p>
        </p:txBody>
      </p:sp>
      <p:grpSp>
        <p:nvGrpSpPr>
          <p:cNvPr id="140290" name="グループ化 3"/>
          <p:cNvGrpSpPr>
            <a:grpSpLocks/>
          </p:cNvGrpSpPr>
          <p:nvPr/>
        </p:nvGrpSpPr>
        <p:grpSpPr bwMode="auto">
          <a:xfrm>
            <a:off x="128588" y="1844675"/>
            <a:ext cx="9777412" cy="4897438"/>
            <a:chOff x="350838" y="1052513"/>
            <a:chExt cx="9283436" cy="5551487"/>
          </a:xfrm>
        </p:grpSpPr>
        <p:pic>
          <p:nvPicPr>
            <p:cNvPr id="140293" name="Picture 5" descr="MCj03969380000[1]"/>
            <p:cNvPicPr>
              <a:picLocks noChangeAspect="1" noChangeArrowheads="1"/>
            </p:cNvPicPr>
            <p:nvPr/>
          </p:nvPicPr>
          <p:blipFill>
            <a:blip r:embed="rId3"/>
            <a:srcRect/>
            <a:stretch>
              <a:fillRect/>
            </a:stretch>
          </p:blipFill>
          <p:spPr bwMode="auto">
            <a:xfrm>
              <a:off x="1209016" y="1484313"/>
              <a:ext cx="1764506" cy="1289050"/>
            </a:xfrm>
            <a:prstGeom prst="rect">
              <a:avLst/>
            </a:prstGeom>
            <a:noFill/>
            <a:ln w="9525">
              <a:noFill/>
              <a:miter lim="800000"/>
              <a:headEnd/>
              <a:tailEnd/>
            </a:ln>
          </p:spPr>
        </p:pic>
        <p:sp>
          <p:nvSpPr>
            <p:cNvPr id="140294" name="Text Box 6"/>
            <p:cNvSpPr txBox="1">
              <a:spLocks noChangeArrowheads="1"/>
            </p:cNvSpPr>
            <p:nvPr/>
          </p:nvSpPr>
          <p:spPr bwMode="auto">
            <a:xfrm>
              <a:off x="2768866" y="6237288"/>
              <a:ext cx="1014677" cy="366712"/>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Arial" charset="0"/>
                </a:rPr>
                <a:t>米国内</a:t>
              </a:r>
            </a:p>
          </p:txBody>
        </p:sp>
        <p:sp>
          <p:nvSpPr>
            <p:cNvPr id="140295" name="Line 7"/>
            <p:cNvSpPr>
              <a:spLocks noChangeShapeType="1"/>
            </p:cNvSpPr>
            <p:nvPr/>
          </p:nvSpPr>
          <p:spPr bwMode="auto">
            <a:xfrm>
              <a:off x="4017433" y="1196975"/>
              <a:ext cx="0" cy="4248150"/>
            </a:xfrm>
            <a:prstGeom prst="line">
              <a:avLst/>
            </a:prstGeom>
            <a:noFill/>
            <a:ln w="38100">
              <a:solidFill>
                <a:schemeClr val="tx1"/>
              </a:solidFill>
              <a:prstDash val="dash"/>
              <a:round/>
              <a:headEnd/>
              <a:tailEnd/>
            </a:ln>
          </p:spPr>
          <p:txBody>
            <a:bodyPr/>
            <a:lstStyle/>
            <a:p>
              <a:endParaRPr lang="ja-JP" altLang="en-US"/>
            </a:p>
          </p:txBody>
        </p:sp>
        <p:sp>
          <p:nvSpPr>
            <p:cNvPr id="140296" name="Line 8"/>
            <p:cNvSpPr>
              <a:spLocks noChangeShapeType="1"/>
            </p:cNvSpPr>
            <p:nvPr/>
          </p:nvSpPr>
          <p:spPr bwMode="auto">
            <a:xfrm>
              <a:off x="3159258" y="2205038"/>
              <a:ext cx="1950244" cy="0"/>
            </a:xfrm>
            <a:prstGeom prst="line">
              <a:avLst/>
            </a:prstGeom>
            <a:noFill/>
            <a:ln w="38100">
              <a:solidFill>
                <a:schemeClr val="tx1"/>
              </a:solidFill>
              <a:round/>
              <a:headEnd/>
              <a:tailEnd type="triangle" w="med" len="med"/>
            </a:ln>
          </p:spPr>
          <p:txBody>
            <a:bodyPr/>
            <a:lstStyle/>
            <a:p>
              <a:endParaRPr lang="ja-JP" altLang="en-US"/>
            </a:p>
          </p:txBody>
        </p:sp>
        <p:sp>
          <p:nvSpPr>
            <p:cNvPr id="140297" name="Text Box 9"/>
            <p:cNvSpPr txBox="1">
              <a:spLocks noChangeArrowheads="1"/>
            </p:cNvSpPr>
            <p:nvPr/>
          </p:nvSpPr>
          <p:spPr bwMode="auto">
            <a:xfrm>
              <a:off x="4328718" y="6237288"/>
              <a:ext cx="1482460" cy="366712"/>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Arial" charset="0"/>
                </a:rPr>
                <a:t>米国外</a:t>
              </a:r>
            </a:p>
          </p:txBody>
        </p:sp>
        <p:pic>
          <p:nvPicPr>
            <p:cNvPr id="140298" name="Picture 10" descr="MCj04241920000[1]"/>
            <p:cNvPicPr>
              <a:picLocks noChangeAspect="1" noChangeArrowheads="1"/>
            </p:cNvPicPr>
            <p:nvPr/>
          </p:nvPicPr>
          <p:blipFill>
            <a:blip r:embed="rId4"/>
            <a:srcRect/>
            <a:stretch>
              <a:fillRect/>
            </a:stretch>
          </p:blipFill>
          <p:spPr bwMode="auto">
            <a:xfrm>
              <a:off x="6356350" y="1196976"/>
              <a:ext cx="1403350" cy="1063625"/>
            </a:xfrm>
            <a:prstGeom prst="rect">
              <a:avLst/>
            </a:prstGeom>
            <a:noFill/>
            <a:ln w="9525">
              <a:noFill/>
              <a:miter lim="800000"/>
              <a:headEnd/>
              <a:tailEnd/>
            </a:ln>
          </p:spPr>
        </p:pic>
        <p:pic>
          <p:nvPicPr>
            <p:cNvPr id="140299" name="Picture 11" descr="MCj04241920000[1]"/>
            <p:cNvPicPr>
              <a:picLocks noChangeAspect="1" noChangeArrowheads="1"/>
            </p:cNvPicPr>
            <p:nvPr/>
          </p:nvPicPr>
          <p:blipFill>
            <a:blip r:embed="rId4"/>
            <a:srcRect/>
            <a:stretch>
              <a:fillRect/>
            </a:stretch>
          </p:blipFill>
          <p:spPr bwMode="auto">
            <a:xfrm>
              <a:off x="6045068" y="2420941"/>
              <a:ext cx="1403350" cy="1063625"/>
            </a:xfrm>
            <a:prstGeom prst="rect">
              <a:avLst/>
            </a:prstGeom>
            <a:noFill/>
            <a:ln w="9525">
              <a:noFill/>
              <a:miter lim="800000"/>
              <a:headEnd/>
              <a:tailEnd/>
            </a:ln>
          </p:spPr>
        </p:pic>
        <p:pic>
          <p:nvPicPr>
            <p:cNvPr id="140300" name="Picture 12" descr="MCj04241920000[1]"/>
            <p:cNvPicPr>
              <a:picLocks noChangeAspect="1" noChangeArrowheads="1"/>
            </p:cNvPicPr>
            <p:nvPr/>
          </p:nvPicPr>
          <p:blipFill>
            <a:blip r:embed="rId4"/>
            <a:srcRect/>
            <a:stretch>
              <a:fillRect/>
            </a:stretch>
          </p:blipFill>
          <p:spPr bwMode="auto">
            <a:xfrm>
              <a:off x="5030391" y="3141666"/>
              <a:ext cx="1403350" cy="1063625"/>
            </a:xfrm>
            <a:prstGeom prst="rect">
              <a:avLst/>
            </a:prstGeom>
            <a:noFill/>
            <a:ln w="9525">
              <a:noFill/>
              <a:miter lim="800000"/>
              <a:headEnd/>
              <a:tailEnd/>
            </a:ln>
          </p:spPr>
        </p:pic>
        <p:sp>
          <p:nvSpPr>
            <p:cNvPr id="756749" name="AutoShape 13"/>
            <p:cNvSpPr>
              <a:spLocks noChangeArrowheads="1"/>
            </p:cNvSpPr>
            <p:nvPr/>
          </p:nvSpPr>
          <p:spPr bwMode="auto">
            <a:xfrm>
              <a:off x="6826182" y="3429665"/>
              <a:ext cx="2808092" cy="935745"/>
            </a:xfrm>
            <a:prstGeom prst="wedgeRoundRectCallout">
              <a:avLst>
                <a:gd name="adj1" fmla="val -25870"/>
                <a:gd name="adj2" fmla="val -87287"/>
                <a:gd name="adj3" fmla="val 16667"/>
              </a:avLst>
            </a:prstGeom>
            <a:solidFill>
              <a:schemeClr val="accent2">
                <a:lumMod val="20000"/>
                <a:lumOff val="80000"/>
              </a:schemeClr>
            </a:solidFill>
            <a:ln w="9525">
              <a:solidFill>
                <a:schemeClr val="tx1"/>
              </a:solidFill>
              <a:miter lim="800000"/>
              <a:headEnd/>
              <a:tailEnd/>
            </a:ln>
            <a:effectLst/>
            <a:extLst>
              <a:ext uri="{AF507438-7753-43E0-B8FC-AC1667EBCBE1}"/>
            </a:extLst>
          </p:spPr>
          <p:txBody>
            <a:bodyPr/>
            <a:lstStyle/>
            <a:p>
              <a:pPr algn="ctr">
                <a:defRPr/>
              </a:pPr>
              <a:r>
                <a:rPr lang="ja-JP" altLang="en-US" sz="1400" dirty="0">
                  <a:solidFill>
                    <a:srgbClr val="000000"/>
                  </a:solidFill>
                  <a:latin typeface="Arial" charset="0"/>
                </a:rPr>
                <a:t>ブラウザソフトのプラグインソフトをＰＣにインストールして販売</a:t>
              </a:r>
            </a:p>
          </p:txBody>
        </p:sp>
        <p:sp>
          <p:nvSpPr>
            <p:cNvPr id="756750" name="AutoShape 14"/>
            <p:cNvSpPr>
              <a:spLocks noChangeArrowheads="1"/>
            </p:cNvSpPr>
            <p:nvPr/>
          </p:nvSpPr>
          <p:spPr bwMode="auto">
            <a:xfrm>
              <a:off x="1286868" y="3573626"/>
              <a:ext cx="2184072" cy="863765"/>
            </a:xfrm>
            <a:prstGeom prst="wedgeRoundRectCallout">
              <a:avLst>
                <a:gd name="adj1" fmla="val -7560"/>
                <a:gd name="adj2" fmla="val -120403"/>
                <a:gd name="adj3" fmla="val 16667"/>
              </a:avLst>
            </a:prstGeom>
            <a:solidFill>
              <a:schemeClr val="accent2">
                <a:lumMod val="20000"/>
                <a:lumOff val="80000"/>
              </a:schemeClr>
            </a:solidFill>
            <a:ln w="9525">
              <a:solidFill>
                <a:schemeClr val="tx1"/>
              </a:solidFill>
              <a:miter lim="800000"/>
              <a:headEnd/>
              <a:tailEnd/>
            </a:ln>
            <a:effectLst/>
            <a:extLst>
              <a:ext uri="{AF507438-7753-43E0-B8FC-AC1667EBCBE1}"/>
            </a:extLst>
          </p:spPr>
          <p:txBody>
            <a:bodyPr/>
            <a:lstStyle/>
            <a:p>
              <a:pPr algn="ctr">
                <a:defRPr/>
              </a:pPr>
              <a:r>
                <a:rPr lang="ja-JP" altLang="en-US" sz="1400" dirty="0">
                  <a:solidFill>
                    <a:srgbClr val="000000"/>
                  </a:solidFill>
                  <a:latin typeface="Arial" charset="0"/>
                </a:rPr>
                <a:t>ブラウザのプラグインソフト</a:t>
              </a:r>
            </a:p>
          </p:txBody>
        </p:sp>
        <p:sp>
          <p:nvSpPr>
            <p:cNvPr id="140303" name="Text Box 15"/>
            <p:cNvSpPr txBox="1">
              <a:spLocks noChangeArrowheads="1"/>
            </p:cNvSpPr>
            <p:nvPr/>
          </p:nvSpPr>
          <p:spPr bwMode="auto">
            <a:xfrm>
              <a:off x="350838" y="4724400"/>
              <a:ext cx="3432704" cy="641350"/>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Arial" charset="0"/>
                </a:rPr>
                <a:t>Eolas Technologies Incorporated</a:t>
              </a:r>
              <a:r>
                <a:rPr lang="ja-JP" altLang="en-US">
                  <a:solidFill>
                    <a:srgbClr val="000000"/>
                  </a:solidFill>
                  <a:latin typeface="Arial" charset="0"/>
                </a:rPr>
                <a:t>が権利者（原告）</a:t>
              </a:r>
            </a:p>
          </p:txBody>
        </p:sp>
        <p:sp>
          <p:nvSpPr>
            <p:cNvPr id="140304" name="Text Box 16"/>
            <p:cNvSpPr txBox="1">
              <a:spLocks noChangeArrowheads="1"/>
            </p:cNvSpPr>
            <p:nvPr/>
          </p:nvSpPr>
          <p:spPr bwMode="auto">
            <a:xfrm>
              <a:off x="4719110" y="4652966"/>
              <a:ext cx="2106745" cy="915987"/>
            </a:xfrm>
            <a:prstGeom prst="rect">
              <a:avLst/>
            </a:prstGeom>
            <a:noFill/>
            <a:ln w="9525">
              <a:noFill/>
              <a:miter lim="800000"/>
              <a:headEnd/>
              <a:tailEnd/>
            </a:ln>
          </p:spPr>
          <p:txBody>
            <a:bodyPr>
              <a:spAutoFit/>
            </a:bodyPr>
            <a:lstStyle/>
            <a:p>
              <a:pPr>
                <a:spcBef>
                  <a:spcPct val="50000"/>
                </a:spcBef>
              </a:pPr>
              <a:r>
                <a:rPr lang="en-US" altLang="ja-JP">
                  <a:solidFill>
                    <a:srgbClr val="000000"/>
                  </a:solidFill>
                  <a:latin typeface="Arial" charset="0"/>
                </a:rPr>
                <a:t>Microsoft Corporation </a:t>
              </a:r>
              <a:r>
                <a:rPr lang="ja-JP" altLang="en-US">
                  <a:solidFill>
                    <a:srgbClr val="000000"/>
                  </a:solidFill>
                  <a:latin typeface="Arial" charset="0"/>
                </a:rPr>
                <a:t>が侵害者（被告）</a:t>
              </a:r>
            </a:p>
          </p:txBody>
        </p:sp>
        <p:sp>
          <p:nvSpPr>
            <p:cNvPr id="756753" name="AutoShape 17"/>
            <p:cNvSpPr>
              <a:spLocks noChangeArrowheads="1"/>
            </p:cNvSpPr>
            <p:nvPr/>
          </p:nvSpPr>
          <p:spPr bwMode="auto">
            <a:xfrm>
              <a:off x="6979926" y="4437391"/>
              <a:ext cx="2532257" cy="2033446"/>
            </a:xfrm>
            <a:prstGeom prst="upArrowCallout">
              <a:avLst>
                <a:gd name="adj1" fmla="val 27677"/>
                <a:gd name="adj2" fmla="val 27677"/>
                <a:gd name="adj3" fmla="val 16667"/>
                <a:gd name="adj4" fmla="val 66667"/>
              </a:avLst>
            </a:prstGeom>
            <a:solidFill>
              <a:schemeClr val="accent1">
                <a:lumMod val="20000"/>
                <a:lumOff val="80000"/>
              </a:schemeClr>
            </a:solidFill>
            <a:ln w="9525">
              <a:solidFill>
                <a:schemeClr val="tx1"/>
              </a:solidFill>
              <a:miter lim="800000"/>
              <a:headEnd/>
              <a:tailEnd/>
            </a:ln>
            <a:effectLst/>
            <a:extLst>
              <a:ext uri="{AF507438-7753-43E0-B8FC-AC1667EBCBE1}"/>
            </a:extLst>
          </p:spPr>
          <p:txBody>
            <a:bodyPr>
              <a:spAutoFit/>
            </a:bodyPr>
            <a:lstStyle/>
            <a:p>
              <a:pPr>
                <a:spcBef>
                  <a:spcPct val="50000"/>
                </a:spcBef>
                <a:defRPr/>
              </a:pPr>
              <a:r>
                <a:rPr lang="ja-JP" altLang="en-US" sz="1400" dirty="0">
                  <a:solidFill>
                    <a:srgbClr val="000000"/>
                  </a:solidFill>
                  <a:latin typeface="ＭＳ Ｐゴシック" charset="-128"/>
                </a:rPr>
                <a:t>ソフトウェアコードを米国外でコンピュータにインストールする行為は、米国特許法第</a:t>
              </a:r>
              <a:r>
                <a:rPr lang="en-US" altLang="ja-JP" sz="1400" dirty="0">
                  <a:solidFill>
                    <a:srgbClr val="000000"/>
                  </a:solidFill>
                  <a:latin typeface="ＭＳ Ｐゴシック" charset="-128"/>
                </a:rPr>
                <a:t>271</a:t>
              </a:r>
              <a:r>
                <a:rPr lang="ja-JP" altLang="en-US" sz="1400" dirty="0">
                  <a:solidFill>
                    <a:srgbClr val="000000"/>
                  </a:solidFill>
                  <a:latin typeface="ＭＳ Ｐゴシック" charset="-128"/>
                </a:rPr>
                <a:t>条</a:t>
              </a:r>
              <a:r>
                <a:rPr lang="en-US" altLang="ja-JP" sz="1400" dirty="0">
                  <a:solidFill>
                    <a:srgbClr val="000000"/>
                  </a:solidFill>
                  <a:latin typeface="ＭＳ Ｐゴシック" charset="-128"/>
                </a:rPr>
                <a:t>(f)</a:t>
              </a:r>
              <a:r>
                <a:rPr lang="ja-JP" altLang="en-US" sz="1400" dirty="0">
                  <a:solidFill>
                    <a:srgbClr val="000000"/>
                  </a:solidFill>
                  <a:latin typeface="ＭＳ Ｐゴシック" charset="-128"/>
                </a:rPr>
                <a:t>に規定する部品の組み立てに該当すると判断</a:t>
              </a:r>
              <a:endParaRPr lang="en-US" altLang="ja-JP" sz="1400" dirty="0">
                <a:solidFill>
                  <a:srgbClr val="000000"/>
                </a:solidFill>
                <a:latin typeface="ＭＳ Ｐゴシック" charset="-128"/>
              </a:endParaRPr>
            </a:p>
          </p:txBody>
        </p:sp>
        <p:sp>
          <p:nvSpPr>
            <p:cNvPr id="140306" name="Text Box 18"/>
            <p:cNvSpPr txBox="1">
              <a:spLocks noChangeArrowheads="1"/>
            </p:cNvSpPr>
            <p:nvPr/>
          </p:nvSpPr>
          <p:spPr bwMode="auto">
            <a:xfrm>
              <a:off x="428229" y="1052513"/>
              <a:ext cx="2340636" cy="366712"/>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Arial" charset="0"/>
                </a:rPr>
                <a:t>アメリカでの事例１</a:t>
              </a:r>
            </a:p>
          </p:txBody>
        </p:sp>
        <p:pic>
          <p:nvPicPr>
            <p:cNvPr id="140307" name="Picture 19" descr="MCj04241920000[1]"/>
            <p:cNvPicPr>
              <a:picLocks noChangeAspect="1" noChangeArrowheads="1"/>
            </p:cNvPicPr>
            <p:nvPr/>
          </p:nvPicPr>
          <p:blipFill>
            <a:blip r:embed="rId4"/>
            <a:srcRect/>
            <a:stretch>
              <a:fillRect/>
            </a:stretch>
          </p:blipFill>
          <p:spPr bwMode="auto">
            <a:xfrm>
              <a:off x="428229" y="5516566"/>
              <a:ext cx="1403350" cy="1063625"/>
            </a:xfrm>
            <a:prstGeom prst="rect">
              <a:avLst/>
            </a:prstGeom>
            <a:noFill/>
            <a:ln w="9525">
              <a:noFill/>
              <a:miter lim="800000"/>
              <a:headEnd/>
              <a:tailEnd/>
            </a:ln>
          </p:spPr>
        </p:pic>
        <p:sp>
          <p:nvSpPr>
            <p:cNvPr id="756756" name="AutoShape 20"/>
            <p:cNvSpPr>
              <a:spLocks noChangeArrowheads="1"/>
            </p:cNvSpPr>
            <p:nvPr/>
          </p:nvSpPr>
          <p:spPr bwMode="auto">
            <a:xfrm>
              <a:off x="1443627" y="5373136"/>
              <a:ext cx="2339323" cy="793583"/>
            </a:xfrm>
            <a:prstGeom prst="wedgeRoundRectCallout">
              <a:avLst>
                <a:gd name="adj1" fmla="val -43167"/>
                <a:gd name="adj2" fmla="val 78856"/>
                <a:gd name="adj3" fmla="val 16667"/>
              </a:avLst>
            </a:prstGeom>
            <a:solidFill>
              <a:schemeClr val="accent2">
                <a:lumMod val="20000"/>
                <a:lumOff val="80000"/>
              </a:schemeClr>
            </a:solidFill>
            <a:ln w="9525">
              <a:solidFill>
                <a:schemeClr val="tx1"/>
              </a:solidFill>
              <a:miter lim="800000"/>
              <a:headEnd/>
              <a:tailEnd/>
            </a:ln>
            <a:effectLst/>
            <a:extLst>
              <a:ext uri="{AF507438-7753-43E0-B8FC-AC1667EBCBE1}"/>
            </a:extLst>
          </p:spPr>
          <p:txBody>
            <a:bodyPr/>
            <a:lstStyle/>
            <a:p>
              <a:pPr algn="ctr">
                <a:defRPr/>
              </a:pPr>
              <a:r>
                <a:rPr lang="ja-JP" altLang="en-US" sz="1400" dirty="0">
                  <a:solidFill>
                    <a:srgbClr val="000000"/>
                  </a:solidFill>
                  <a:latin typeface="Arial" charset="0"/>
                </a:rPr>
                <a:t>「ブラウザのプラグインソフトをインストールしたＰＣ」が権利</a:t>
              </a:r>
            </a:p>
          </p:txBody>
        </p:sp>
      </p:grpSp>
      <p:sp>
        <p:nvSpPr>
          <p:cNvPr id="140291"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1AB57A48-FB6F-42EF-AA80-0EBC5D978316}" type="slidenum">
              <a:rPr lang="en-US" altLang="ja-JP"/>
              <a:pPr>
                <a:defRPr/>
              </a:pPr>
              <a:t>34</a:t>
            </a:fld>
            <a:endParaRPr lang="en-US" altLang="ja-JP"/>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ChangeArrowheads="1"/>
          </p:cNvSpPr>
          <p:nvPr/>
        </p:nvSpPr>
        <p:spPr bwMode="auto">
          <a:xfrm>
            <a:off x="568325" y="512763"/>
            <a:ext cx="8736013" cy="503237"/>
          </a:xfrm>
          <a:prstGeom prst="rect">
            <a:avLst/>
          </a:prstGeom>
          <a:noFill/>
          <a:ln w="9525">
            <a:noFill/>
            <a:miter lim="800000"/>
            <a:headEnd/>
            <a:tailEnd/>
          </a:ln>
        </p:spPr>
        <p:txBody>
          <a:bodyPr anchor="ctr"/>
          <a:lstStyle/>
          <a:p>
            <a:pPr algn="ctr"/>
            <a:r>
              <a:rPr lang="ja-JP" altLang="en-US" sz="3200">
                <a:solidFill>
                  <a:srgbClr val="000000"/>
                </a:solidFill>
                <a:latin typeface="Arial" charset="0"/>
              </a:rPr>
              <a:t>ソフトウェア関連発明の権利行使の課題</a:t>
            </a:r>
          </a:p>
        </p:txBody>
      </p:sp>
      <p:sp>
        <p:nvSpPr>
          <p:cNvPr id="758797" name="Text Box 13"/>
          <p:cNvSpPr txBox="1">
            <a:spLocks noChangeArrowheads="1"/>
          </p:cNvSpPr>
          <p:nvPr/>
        </p:nvSpPr>
        <p:spPr bwMode="auto">
          <a:xfrm>
            <a:off x="254000" y="4581525"/>
            <a:ext cx="779463" cy="366713"/>
          </a:xfrm>
          <a:prstGeom prst="rect">
            <a:avLst/>
          </a:prstGeom>
          <a:solidFill>
            <a:schemeClr val="accent3">
              <a:lumMod val="40000"/>
              <a:lumOff val="60000"/>
            </a:schemeClr>
          </a:solidFill>
          <a:ln>
            <a:noFill/>
          </a:ln>
          <a:effectLst/>
          <a:extLst/>
        </p:spPr>
        <p:txBody>
          <a:bodyPr>
            <a:spAutoFit/>
          </a:bodyPr>
          <a:lstStyle/>
          <a:p>
            <a:pPr>
              <a:spcBef>
                <a:spcPct val="50000"/>
              </a:spcBef>
              <a:defRPr/>
            </a:pPr>
            <a:r>
              <a:rPr lang="ja-JP" altLang="en-US" dirty="0">
                <a:solidFill>
                  <a:srgbClr val="000000"/>
                </a:solidFill>
                <a:latin typeface="Arial" charset="0"/>
              </a:rPr>
              <a:t>海外</a:t>
            </a:r>
          </a:p>
        </p:txBody>
      </p:sp>
      <p:sp>
        <p:nvSpPr>
          <p:cNvPr id="758798" name="Rectangle 14"/>
          <p:cNvSpPr>
            <a:spLocks noChangeArrowheads="1"/>
          </p:cNvSpPr>
          <p:nvPr/>
        </p:nvSpPr>
        <p:spPr bwMode="auto">
          <a:xfrm>
            <a:off x="4362450" y="4397375"/>
            <a:ext cx="5127625" cy="2232025"/>
          </a:xfrm>
          <a:prstGeom prst="rect">
            <a:avLst/>
          </a:prstGeom>
          <a:solidFill>
            <a:schemeClr val="accent1">
              <a:lumMod val="20000"/>
              <a:lumOff val="80000"/>
            </a:schemeClr>
          </a:solidFill>
          <a:ln w="9525">
            <a:solidFill>
              <a:schemeClr val="accent1">
                <a:lumMod val="60000"/>
                <a:lumOff val="40000"/>
              </a:schemeClr>
            </a:solidFill>
            <a:miter lim="800000"/>
            <a:headEnd/>
            <a:tailEnd/>
          </a:ln>
          <a:effectLst/>
          <a:extLst/>
        </p:spPr>
        <p:txBody>
          <a:bodyPr anchor="ctr"/>
          <a:lstStyle/>
          <a:p>
            <a:pPr>
              <a:defRPr/>
            </a:pPr>
            <a:r>
              <a:rPr lang="ja-JP" altLang="en-US" dirty="0">
                <a:solidFill>
                  <a:srgbClr val="000000"/>
                </a:solidFill>
                <a:latin typeface="Arial" charset="0"/>
              </a:rPr>
              <a:t>国内であれば侵害を構成するシステムが、国境を跨いでいた場合であっても、システム全体の制御、管理が国内で行われ、システムを利用するユーザーが国内で利益を享受できるのであれば、本来的には保護されるべき？</a:t>
            </a:r>
          </a:p>
        </p:txBody>
      </p:sp>
      <p:sp>
        <p:nvSpPr>
          <p:cNvPr id="758799" name="Text Box 15"/>
          <p:cNvSpPr txBox="1">
            <a:spLocks noChangeArrowheads="1"/>
          </p:cNvSpPr>
          <p:nvPr/>
        </p:nvSpPr>
        <p:spPr bwMode="auto">
          <a:xfrm>
            <a:off x="3203575" y="4397375"/>
            <a:ext cx="781050" cy="366713"/>
          </a:xfrm>
          <a:prstGeom prst="rect">
            <a:avLst/>
          </a:prstGeom>
          <a:solidFill>
            <a:schemeClr val="accent3">
              <a:lumMod val="40000"/>
              <a:lumOff val="60000"/>
            </a:schemeClr>
          </a:solidFill>
          <a:ln>
            <a:noFill/>
          </a:ln>
          <a:effectLst/>
          <a:extLst/>
        </p:spPr>
        <p:txBody>
          <a:bodyPr>
            <a:spAutoFit/>
          </a:bodyPr>
          <a:lstStyle/>
          <a:p>
            <a:pPr>
              <a:spcBef>
                <a:spcPct val="50000"/>
              </a:spcBef>
              <a:defRPr/>
            </a:pPr>
            <a:r>
              <a:rPr lang="ja-JP" altLang="en-US" dirty="0">
                <a:solidFill>
                  <a:srgbClr val="000000"/>
                </a:solidFill>
                <a:latin typeface="Arial" charset="0"/>
              </a:rPr>
              <a:t>国内</a:t>
            </a:r>
          </a:p>
        </p:txBody>
      </p:sp>
      <p:pic>
        <p:nvPicPr>
          <p:cNvPr id="142341" name="Picture 32"/>
          <p:cNvPicPr>
            <a:picLocks noChangeAspect="1" noChangeArrowheads="1"/>
          </p:cNvPicPr>
          <p:nvPr/>
        </p:nvPicPr>
        <p:blipFill>
          <a:blip r:embed="rId3"/>
          <a:srcRect/>
          <a:stretch>
            <a:fillRect/>
          </a:stretch>
        </p:blipFill>
        <p:spPr bwMode="auto">
          <a:xfrm>
            <a:off x="501650" y="4476750"/>
            <a:ext cx="3584575" cy="2239963"/>
          </a:xfrm>
          <a:prstGeom prst="rect">
            <a:avLst/>
          </a:prstGeom>
          <a:noFill/>
          <a:ln w="9525">
            <a:noFill/>
            <a:miter lim="800000"/>
            <a:headEnd/>
            <a:tailEnd/>
          </a:ln>
        </p:spPr>
      </p:pic>
      <p:sp>
        <p:nvSpPr>
          <p:cNvPr id="4" name="対角する 2 つの角を丸めた四角形 3"/>
          <p:cNvSpPr/>
          <p:nvPr/>
        </p:nvSpPr>
        <p:spPr>
          <a:xfrm>
            <a:off x="254000" y="1535113"/>
            <a:ext cx="9364663" cy="2822575"/>
          </a:xfrm>
          <a:prstGeom prst="round2Diag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ja-JP" altLang="en-US" dirty="0">
                <a:solidFill>
                  <a:srgbClr val="000000"/>
                </a:solidFill>
                <a:latin typeface="Arial" charset="0"/>
                <a:ea typeface="ＭＳ Ｐゴシック" charset="-128"/>
              </a:rPr>
              <a:t>日本の場合</a:t>
            </a:r>
          </a:p>
          <a:p>
            <a:pPr>
              <a:spcBef>
                <a:spcPct val="50000"/>
              </a:spcBef>
              <a:defRPr/>
            </a:pPr>
            <a:r>
              <a:rPr lang="ja-JP" altLang="en-US" dirty="0">
                <a:solidFill>
                  <a:srgbClr val="000000"/>
                </a:solidFill>
                <a:latin typeface="Arial" charset="0"/>
                <a:ea typeface="ＭＳ Ｐゴシック" charset="-128"/>
              </a:rPr>
              <a:t>米国特許法第２７１条</a:t>
            </a:r>
            <a:r>
              <a:rPr lang="en-US" altLang="ja-JP" dirty="0">
                <a:solidFill>
                  <a:srgbClr val="000000"/>
                </a:solidFill>
                <a:latin typeface="Arial" charset="0"/>
                <a:ea typeface="ＭＳ Ｐゴシック" charset="-128"/>
              </a:rPr>
              <a:t>(f)</a:t>
            </a:r>
            <a:r>
              <a:rPr lang="ja-JP" altLang="en-US" dirty="0" err="1">
                <a:solidFill>
                  <a:srgbClr val="000000"/>
                </a:solidFill>
                <a:latin typeface="Arial" charset="0"/>
                <a:ea typeface="ＭＳ Ｐゴシック" charset="-128"/>
              </a:rPr>
              <a:t>のような</a:t>
            </a:r>
            <a:r>
              <a:rPr lang="ja-JP" altLang="en-US" dirty="0">
                <a:solidFill>
                  <a:srgbClr val="000000"/>
                </a:solidFill>
                <a:latin typeface="Arial" charset="0"/>
                <a:ea typeface="ＭＳ Ｐゴシック" charset="-128"/>
              </a:rPr>
              <a:t>規定はない。</a:t>
            </a:r>
          </a:p>
          <a:p>
            <a:pPr>
              <a:spcBef>
                <a:spcPct val="50000"/>
              </a:spcBef>
              <a:defRPr/>
            </a:pPr>
            <a:r>
              <a:rPr lang="ja-JP" altLang="en-US" dirty="0">
                <a:solidFill>
                  <a:srgbClr val="000000"/>
                </a:solidFill>
                <a:latin typeface="Arial" charset="0"/>
                <a:ea typeface="ＭＳ Ｐゴシック" charset="-128"/>
              </a:rPr>
              <a:t>→属地主義の原則を徹底させると、日本の特許権と同じ技術をネットワークを介して一部海外において使用されていた場合は権利侵害とすることは困難？</a:t>
            </a:r>
          </a:p>
          <a:p>
            <a:pPr>
              <a:spcBef>
                <a:spcPct val="50000"/>
              </a:spcBef>
              <a:defRPr/>
            </a:pPr>
            <a:r>
              <a:rPr lang="ja-JP" altLang="en-US" dirty="0">
                <a:solidFill>
                  <a:srgbClr val="000000"/>
                </a:solidFill>
                <a:latin typeface="Arial" charset="0"/>
                <a:ea typeface="ＭＳ Ｐゴシック" charset="-128"/>
              </a:rPr>
              <a:t>→間接侵害はどうか？</a:t>
            </a:r>
          </a:p>
          <a:p>
            <a:pPr>
              <a:spcBef>
                <a:spcPct val="50000"/>
              </a:spcBef>
              <a:defRPr/>
            </a:pPr>
            <a:r>
              <a:rPr lang="ja-JP" altLang="en-US" dirty="0">
                <a:solidFill>
                  <a:srgbClr val="000000"/>
                </a:solidFill>
                <a:latin typeface="Arial" charset="0"/>
                <a:ea typeface="ＭＳ Ｐゴシック" charset="-128"/>
              </a:rPr>
              <a:t>例えば、前述の事例１のケースのような「特定のソフトウエアをインストールしたＰＣ」の特許権が日本にあり、特定のソフトウエアを海外のサーバから日本国内でダウンロードしてＰＣにインストールした場合、間接侵害に問えるか？</a:t>
            </a:r>
          </a:p>
        </p:txBody>
      </p:sp>
      <p:sp>
        <p:nvSpPr>
          <p:cNvPr id="142343" name="テキスト ボックス 1"/>
          <p:cNvSpPr txBox="1">
            <a:spLocks noChangeArrowheads="1"/>
          </p:cNvSpPr>
          <p:nvPr/>
        </p:nvSpPr>
        <p:spPr bwMode="auto">
          <a:xfrm>
            <a:off x="0" y="0"/>
            <a:ext cx="2649538" cy="519113"/>
          </a:xfrm>
          <a:prstGeom prst="rect">
            <a:avLst/>
          </a:prstGeom>
          <a:noFill/>
          <a:ln w="9525">
            <a:noFill/>
            <a:miter lim="800000"/>
            <a:headEnd/>
            <a:tailEnd/>
          </a:ln>
        </p:spPr>
        <p:txBody>
          <a:bodyPr>
            <a:spAutoFit/>
          </a:bodyPr>
          <a:lstStyle/>
          <a:p>
            <a:r>
              <a:rPr lang="ja-JP" altLang="en-US" sz="2800">
                <a:latin typeface="ＭＳ Ｐゴシック" charset="-128"/>
              </a:rPr>
              <a:t>９－３</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D3471AF4-C544-4874-8E81-0E0A426290B2}" type="slidenum">
              <a:rPr lang="en-US" altLang="ja-JP"/>
              <a:pPr>
                <a:defRPr/>
              </a:pPr>
              <a:t>35</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9"/>
          <p:cNvSpPr>
            <a:spLocks noChangeArrowheads="1"/>
          </p:cNvSpPr>
          <p:nvPr/>
        </p:nvSpPr>
        <p:spPr bwMode="auto">
          <a:xfrm>
            <a:off x="1065213" y="4652963"/>
            <a:ext cx="6786562" cy="1557337"/>
          </a:xfrm>
          <a:prstGeom prst="roundRect">
            <a:avLst>
              <a:gd name="adj" fmla="val 16667"/>
            </a:avLst>
          </a:prstGeom>
          <a:solidFill>
            <a:srgbClr val="CCFFFF"/>
          </a:solidFill>
          <a:ln w="38100">
            <a:solidFill>
              <a:schemeClr val="accent1"/>
            </a:solidFill>
            <a:round/>
            <a:headEnd/>
            <a:tailEnd/>
          </a:ln>
        </p:spPr>
        <p:txBody>
          <a:bodyPr wrap="none" lIns="95782" tIns="47891" rIns="95782" bIns="47891" anchor="ctr"/>
          <a:lstStyle/>
          <a:p>
            <a:pPr algn="ctr"/>
            <a:r>
              <a:rPr lang="ja-JP" altLang="en-US" sz="2400">
                <a:latin typeface="Tahoma" pitchFamily="34" charset="0"/>
              </a:rPr>
              <a:t>近年、革新的な科学技術の進歩により</a:t>
            </a:r>
            <a:endParaRPr lang="en-US" altLang="ja-JP" sz="2400">
              <a:latin typeface="Tahoma" pitchFamily="34" charset="0"/>
            </a:endParaRPr>
          </a:p>
          <a:p>
            <a:pPr algn="ctr"/>
            <a:r>
              <a:rPr lang="ja-JP" altLang="en-US" sz="2400">
                <a:latin typeface="Tahoma" pitchFamily="34" charset="0"/>
              </a:rPr>
              <a:t>様々な発明がみられるようになった。</a:t>
            </a:r>
            <a:endParaRPr lang="zh-CN" altLang="en-US" sz="2400">
              <a:latin typeface="Tahoma" pitchFamily="34" charset="0"/>
            </a:endParaRPr>
          </a:p>
        </p:txBody>
      </p:sp>
      <p:sp>
        <p:nvSpPr>
          <p:cNvPr id="70658" name="Rectangle 2"/>
          <p:cNvSpPr>
            <a:spLocks noGrp="1"/>
          </p:cNvSpPr>
          <p:nvPr>
            <p:ph type="title" idx="4294967295"/>
          </p:nvPr>
        </p:nvSpPr>
        <p:spPr>
          <a:xfrm>
            <a:off x="1209675" y="261938"/>
            <a:ext cx="8442325" cy="935037"/>
          </a:xfrm>
        </p:spPr>
        <p:txBody>
          <a:bodyPr/>
          <a:lstStyle/>
          <a:p>
            <a:pPr eaLnBrk="1" hangingPunct="1"/>
            <a:r>
              <a:rPr lang="ja-JP" altLang="en-US" smtClean="0">
                <a:latin typeface="ＭＳ Ｐゴシック" charset="-128"/>
                <a:ea typeface="ＭＳ Ｐゴシック" charset="-128"/>
              </a:rPr>
              <a:t>ライフサイエンス関連分野</a:t>
            </a:r>
          </a:p>
        </p:txBody>
      </p:sp>
      <p:sp>
        <p:nvSpPr>
          <p:cNvPr id="70659" name="Rectangle 3"/>
          <p:cNvSpPr>
            <a:spLocks noChangeArrowheads="1"/>
          </p:cNvSpPr>
          <p:nvPr/>
        </p:nvSpPr>
        <p:spPr bwMode="auto">
          <a:xfrm>
            <a:off x="1363663" y="3933825"/>
            <a:ext cx="6397625" cy="1384300"/>
          </a:xfrm>
          <a:prstGeom prst="rect">
            <a:avLst/>
          </a:prstGeom>
          <a:noFill/>
          <a:ln w="9525">
            <a:noFill/>
            <a:miter lim="800000"/>
            <a:headEnd/>
            <a:tailEnd/>
          </a:ln>
        </p:spPr>
        <p:txBody>
          <a:bodyPr>
            <a:spAutoFit/>
          </a:bodyPr>
          <a:lstStyle/>
          <a:p>
            <a:endParaRPr lang="ja-JP" altLang="en-US" sz="2800">
              <a:latin typeface="Tahoma" pitchFamily="34" charset="0"/>
            </a:endParaRPr>
          </a:p>
          <a:p>
            <a:endParaRPr lang="en-US" altLang="ja-JP" sz="2800">
              <a:latin typeface="Tahoma" pitchFamily="34" charset="0"/>
            </a:endParaRPr>
          </a:p>
          <a:p>
            <a:r>
              <a:rPr lang="ja-JP" altLang="en-US" sz="2800">
                <a:latin typeface="Tahoma" pitchFamily="34" charset="0"/>
              </a:rPr>
              <a:t>　</a:t>
            </a:r>
            <a:endParaRPr lang="zh-CN" altLang="en-US" sz="2400" b="1">
              <a:latin typeface="Tahoma" pitchFamily="34" charset="0"/>
            </a:endParaRPr>
          </a:p>
        </p:txBody>
      </p:sp>
      <p:sp>
        <p:nvSpPr>
          <p:cNvPr id="12293" name="AutoShape 4"/>
          <p:cNvSpPr>
            <a:spLocks noChangeArrowheads="1"/>
          </p:cNvSpPr>
          <p:nvPr/>
        </p:nvSpPr>
        <p:spPr bwMode="auto">
          <a:xfrm>
            <a:off x="200025" y="2133600"/>
            <a:ext cx="3041650" cy="1223963"/>
          </a:xfrm>
          <a:prstGeom prst="roundRect">
            <a:avLst>
              <a:gd name="adj" fmla="val 16667"/>
            </a:avLst>
          </a:prstGeom>
          <a:solidFill>
            <a:schemeClr val="accent1">
              <a:lumMod val="20000"/>
              <a:lumOff val="80000"/>
            </a:schemeClr>
          </a:solidFill>
          <a:ln w="38100">
            <a:solidFill>
              <a:srgbClr val="33CCCC"/>
            </a:solidFill>
            <a:round/>
            <a:headEnd/>
            <a:tailEnd/>
          </a:ln>
        </p:spPr>
        <p:txBody>
          <a:bodyPr wrap="none" lIns="95782" tIns="47891" rIns="95782" bIns="47891" anchor="ctr"/>
          <a:lstStyle/>
          <a:p>
            <a:pPr algn="ctr">
              <a:defRPr/>
            </a:pPr>
            <a:r>
              <a:rPr lang="ja-JP" altLang="en-US" sz="2400" dirty="0">
                <a:latin typeface="Tahoma" pitchFamily="34" charset="0"/>
                <a:ea typeface="ＭＳ Ｐゴシック" pitchFamily="50" charset="-128"/>
              </a:rPr>
              <a:t>医薬発明</a:t>
            </a:r>
            <a:endParaRPr lang="en-US" altLang="ja-JP" sz="2400" dirty="0">
              <a:latin typeface="Tahoma" pitchFamily="34" charset="0"/>
              <a:ea typeface="ＭＳ Ｐゴシック" pitchFamily="50" charset="-128"/>
            </a:endParaRPr>
          </a:p>
          <a:p>
            <a:pPr algn="ctr">
              <a:defRPr/>
            </a:pPr>
            <a:r>
              <a:rPr lang="ja-JP" altLang="en-US" sz="2400" dirty="0">
                <a:latin typeface="Tahoma" pitchFamily="34" charset="0"/>
                <a:ea typeface="ＭＳ Ｐゴシック" pitchFamily="50" charset="-128"/>
              </a:rPr>
              <a:t>遺伝子発明</a:t>
            </a:r>
            <a:endParaRPr lang="en-US" altLang="ja-JP" sz="2400" dirty="0">
              <a:latin typeface="Tahoma" pitchFamily="34" charset="0"/>
              <a:ea typeface="ＭＳ Ｐゴシック" pitchFamily="50" charset="-128"/>
            </a:endParaRPr>
          </a:p>
          <a:p>
            <a:pPr algn="ctr">
              <a:defRPr/>
            </a:pPr>
            <a:r>
              <a:rPr lang="ja-JP" altLang="en-US" sz="2400" dirty="0">
                <a:latin typeface="Tahoma" pitchFamily="34" charset="0"/>
                <a:ea typeface="ＭＳ Ｐゴシック" pitchFamily="50" charset="-128"/>
              </a:rPr>
              <a:t>用途発明</a:t>
            </a:r>
            <a:endParaRPr lang="zh-CN" altLang="en-US" sz="2400" dirty="0">
              <a:latin typeface="Tahoma" pitchFamily="34" charset="0"/>
              <a:ea typeface="SimSun" pitchFamily="2" charset="-122"/>
            </a:endParaRPr>
          </a:p>
        </p:txBody>
      </p:sp>
      <p:sp>
        <p:nvSpPr>
          <p:cNvPr id="70661" name="Rectangle 5"/>
          <p:cNvSpPr>
            <a:spLocks noChangeArrowheads="1"/>
          </p:cNvSpPr>
          <p:nvPr/>
        </p:nvSpPr>
        <p:spPr bwMode="auto">
          <a:xfrm>
            <a:off x="271463" y="2349500"/>
            <a:ext cx="4291012" cy="461963"/>
          </a:xfrm>
          <a:prstGeom prst="rect">
            <a:avLst/>
          </a:prstGeom>
          <a:noFill/>
          <a:ln w="9525">
            <a:noFill/>
            <a:miter lim="800000"/>
            <a:headEnd/>
            <a:tailEnd/>
          </a:ln>
        </p:spPr>
        <p:txBody>
          <a:bodyPr>
            <a:spAutoFit/>
          </a:bodyPr>
          <a:lstStyle/>
          <a:p>
            <a:endParaRPr lang="zh-CN" altLang="en-US" sz="2400" b="1">
              <a:latin typeface="Tahoma" pitchFamily="34" charset="0"/>
            </a:endParaRPr>
          </a:p>
        </p:txBody>
      </p:sp>
      <p:sp>
        <p:nvSpPr>
          <p:cNvPr id="12295" name="AutoShape 6"/>
          <p:cNvSpPr>
            <a:spLocks noChangeArrowheads="1"/>
          </p:cNvSpPr>
          <p:nvPr/>
        </p:nvSpPr>
        <p:spPr bwMode="auto">
          <a:xfrm>
            <a:off x="3657600" y="2133600"/>
            <a:ext cx="1403350" cy="863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lumMod val="60000"/>
              <a:lumOff val="40000"/>
            </a:schemeClr>
          </a:solidFill>
          <a:ln w="9525">
            <a:solidFill>
              <a:schemeClr val="accent1"/>
            </a:solidFill>
            <a:miter lim="800000"/>
            <a:headEnd/>
            <a:tailEnd/>
          </a:ln>
        </p:spPr>
        <p:txBody>
          <a:bodyPr wrap="none" anchor="ctr"/>
          <a:lstStyle/>
          <a:p>
            <a:pPr>
              <a:defRPr/>
            </a:pPr>
            <a:endParaRPr lang="ja-JP" altLang="en-US">
              <a:ea typeface="SimSun" pitchFamily="2" charset="-122"/>
            </a:endParaRPr>
          </a:p>
        </p:txBody>
      </p:sp>
      <p:sp>
        <p:nvSpPr>
          <p:cNvPr id="70663" name="AutoShape 7"/>
          <p:cNvSpPr>
            <a:spLocks noChangeArrowheads="1"/>
          </p:cNvSpPr>
          <p:nvPr/>
        </p:nvSpPr>
        <p:spPr bwMode="auto">
          <a:xfrm>
            <a:off x="5240338" y="2060575"/>
            <a:ext cx="2924175" cy="1800225"/>
          </a:xfrm>
          <a:prstGeom prst="roundRect">
            <a:avLst>
              <a:gd name="adj" fmla="val 16667"/>
            </a:avLst>
          </a:prstGeom>
          <a:solidFill>
            <a:srgbClr val="FFFF99"/>
          </a:solidFill>
          <a:ln w="38100">
            <a:solidFill>
              <a:srgbClr val="FFFF00"/>
            </a:solidFill>
            <a:round/>
            <a:headEnd/>
            <a:tailEnd/>
          </a:ln>
        </p:spPr>
        <p:txBody>
          <a:bodyPr wrap="none" lIns="95782" tIns="47891" rIns="95782" bIns="47891" anchor="ctr"/>
          <a:lstStyle/>
          <a:p>
            <a:pPr algn="ctr"/>
            <a:r>
              <a:rPr lang="ja-JP" altLang="en-US" sz="2400">
                <a:latin typeface="Tahoma" pitchFamily="34" charset="0"/>
              </a:rPr>
              <a:t>化学物質や微生物を</a:t>
            </a:r>
            <a:endParaRPr lang="en-US" altLang="ja-JP" sz="2400">
              <a:latin typeface="Tahoma" pitchFamily="34" charset="0"/>
            </a:endParaRPr>
          </a:p>
          <a:p>
            <a:pPr algn="ctr"/>
            <a:r>
              <a:rPr lang="ja-JP" altLang="en-US" sz="2400">
                <a:latin typeface="Tahoma" pitchFamily="34" charset="0"/>
              </a:rPr>
              <a:t>用いた発明は、</a:t>
            </a:r>
            <a:endParaRPr lang="en-US" altLang="ja-JP" sz="2400">
              <a:latin typeface="Tahoma" pitchFamily="34" charset="0"/>
            </a:endParaRPr>
          </a:p>
          <a:p>
            <a:pPr algn="ctr"/>
            <a:r>
              <a:rPr lang="ja-JP" altLang="en-US" sz="2400">
                <a:latin typeface="Tahoma" pitchFamily="34" charset="0"/>
              </a:rPr>
              <a:t>昔から行われてきた。</a:t>
            </a:r>
            <a:endParaRPr lang="zh-CN" altLang="en-US" sz="2400">
              <a:latin typeface="Tahoma" pitchFamily="34" charset="0"/>
            </a:endParaRPr>
          </a:p>
        </p:txBody>
      </p:sp>
      <p:sp>
        <p:nvSpPr>
          <p:cNvPr id="12297" name="AutoShape 10"/>
          <p:cNvSpPr>
            <a:spLocks noChangeArrowheads="1"/>
          </p:cNvSpPr>
          <p:nvPr/>
        </p:nvSpPr>
        <p:spPr bwMode="auto">
          <a:xfrm>
            <a:off x="8482013" y="2349500"/>
            <a:ext cx="1052512" cy="2736850"/>
          </a:xfrm>
          <a:prstGeom prst="curvedLeftArrow">
            <a:avLst>
              <a:gd name="adj1" fmla="val 52006"/>
              <a:gd name="adj2" fmla="val 104012"/>
              <a:gd name="adj3" fmla="val 33333"/>
            </a:avLst>
          </a:prstGeom>
          <a:solidFill>
            <a:schemeClr val="accent3">
              <a:lumMod val="60000"/>
              <a:lumOff val="40000"/>
            </a:schemeClr>
          </a:solidFill>
          <a:ln w="9525">
            <a:solidFill>
              <a:schemeClr val="tx1"/>
            </a:solidFill>
            <a:miter lim="800000"/>
            <a:headEnd/>
            <a:tailEnd/>
          </a:ln>
        </p:spPr>
        <p:txBody>
          <a:bodyPr wrap="none" anchor="ctr"/>
          <a:lstStyle/>
          <a:p>
            <a:pPr>
              <a:defRPr/>
            </a:pPr>
            <a:endParaRPr lang="ja-JP" altLang="en-US">
              <a:ea typeface="ＭＳ Ｐゴシック" pitchFamily="50" charset="-128"/>
            </a:endParaRPr>
          </a:p>
        </p:txBody>
      </p:sp>
      <p:sp>
        <p:nvSpPr>
          <p:cNvPr id="70665" name="テキスト ボックス 1"/>
          <p:cNvSpPr txBox="1">
            <a:spLocks noChangeArrowheads="1"/>
          </p:cNvSpPr>
          <p:nvPr/>
        </p:nvSpPr>
        <p:spPr bwMode="auto">
          <a:xfrm>
            <a:off x="0" y="0"/>
            <a:ext cx="1720850" cy="519113"/>
          </a:xfrm>
          <a:prstGeom prst="rect">
            <a:avLst/>
          </a:prstGeom>
          <a:noFill/>
          <a:ln w="9525">
            <a:noFill/>
            <a:miter lim="800000"/>
            <a:headEnd/>
            <a:tailEnd/>
          </a:ln>
        </p:spPr>
        <p:txBody>
          <a:bodyPr>
            <a:spAutoFit/>
          </a:bodyPr>
          <a:lstStyle/>
          <a:p>
            <a:r>
              <a:rPr lang="ja-JP" altLang="en-US" sz="2800">
                <a:latin typeface="ＭＳ Ｐゴシック" charset="-128"/>
              </a:rPr>
              <a:t>９－１</a:t>
            </a:r>
          </a:p>
        </p:txBody>
      </p:sp>
      <p:pic>
        <p:nvPicPr>
          <p:cNvPr id="70666" name="Picture 13" descr="PE01023_"/>
          <p:cNvPicPr>
            <a:picLocks noChangeAspect="1" noChangeArrowheads="1"/>
          </p:cNvPicPr>
          <p:nvPr/>
        </p:nvPicPr>
        <p:blipFill>
          <a:blip r:embed="rId3"/>
          <a:srcRect/>
          <a:stretch>
            <a:fillRect/>
          </a:stretch>
        </p:blipFill>
        <p:spPr bwMode="auto">
          <a:xfrm>
            <a:off x="3368675" y="2997200"/>
            <a:ext cx="1116013" cy="17526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21D7D118-825C-476A-B302-DE292D3568E2}" type="slidenum">
              <a:rPr lang="en-US" altLang="ja-JP"/>
              <a:pPr>
                <a:defRPr/>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5043488" y="1854200"/>
            <a:ext cx="4535487" cy="4454525"/>
          </a:xfrm>
          <a:prstGeom prst="rect">
            <a:avLst/>
          </a:prstGeom>
          <a:solidFill>
            <a:srgbClr val="FFEBF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正方形/長方形 1"/>
          <p:cNvSpPr/>
          <p:nvPr/>
        </p:nvSpPr>
        <p:spPr>
          <a:xfrm>
            <a:off x="104775" y="1844675"/>
            <a:ext cx="4535488" cy="4464050"/>
          </a:xfrm>
          <a:prstGeom prst="rect">
            <a:avLst/>
          </a:prstGeom>
          <a:solidFill>
            <a:srgbClr val="FFEBF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72707" name="Rectangle 2"/>
          <p:cNvSpPr>
            <a:spLocks noGrp="1"/>
          </p:cNvSpPr>
          <p:nvPr>
            <p:ph type="title" idx="4294967295"/>
          </p:nvPr>
        </p:nvSpPr>
        <p:spPr>
          <a:xfrm>
            <a:off x="919163" y="333375"/>
            <a:ext cx="8426450" cy="720725"/>
          </a:xfrm>
        </p:spPr>
        <p:txBody>
          <a:bodyPr/>
          <a:lstStyle/>
          <a:p>
            <a:pPr eaLnBrk="1" hangingPunct="1"/>
            <a:r>
              <a:rPr lang="ja-JP" altLang="en-US" sz="4000" smtClean="0">
                <a:solidFill>
                  <a:schemeClr val="tx1"/>
                </a:solidFill>
                <a:latin typeface="ＭＳ Ｐゴシック" charset="-128"/>
                <a:ea typeface="ＭＳ Ｐゴシック" charset="-128"/>
              </a:rPr>
              <a:t/>
            </a:r>
            <a:br>
              <a:rPr lang="ja-JP" altLang="en-US" sz="4000" smtClean="0">
                <a:solidFill>
                  <a:schemeClr val="tx1"/>
                </a:solidFill>
                <a:latin typeface="ＭＳ Ｐゴシック" charset="-128"/>
                <a:ea typeface="ＭＳ Ｐゴシック" charset="-128"/>
              </a:rPr>
            </a:br>
            <a:r>
              <a:rPr lang="ja-JP" altLang="en-US" sz="4000" smtClean="0">
                <a:solidFill>
                  <a:schemeClr val="tx1"/>
                </a:solidFill>
                <a:latin typeface="ＭＳ Ｐゴシック" charset="-128"/>
                <a:ea typeface="ＭＳ Ｐゴシック" charset="-128"/>
              </a:rPr>
              <a:t>　</a:t>
            </a:r>
            <a:r>
              <a:rPr lang="ja-JP" altLang="en-US" sz="2800" smtClean="0">
                <a:solidFill>
                  <a:schemeClr val="tx1"/>
                </a:solidFill>
                <a:latin typeface="ＭＳ Ｐゴシック" charset="-128"/>
                <a:ea typeface="ＭＳ Ｐゴシック" charset="-128"/>
              </a:rPr>
              <a:t>人間を手術、治療又は診断する方法に関する発明</a:t>
            </a:r>
            <a:br>
              <a:rPr lang="ja-JP" altLang="en-US" sz="2800" smtClean="0">
                <a:solidFill>
                  <a:schemeClr val="tx1"/>
                </a:solidFill>
                <a:latin typeface="ＭＳ Ｐゴシック" charset="-128"/>
                <a:ea typeface="ＭＳ Ｐゴシック" charset="-128"/>
              </a:rPr>
            </a:br>
            <a:endParaRPr lang="zh-CN" altLang="en-US" sz="2800" smtClean="0">
              <a:solidFill>
                <a:schemeClr val="tx1"/>
              </a:solidFill>
              <a:latin typeface="ＭＳ Ｐゴシック" charset="-128"/>
              <a:ea typeface="ＭＳ Ｐゴシック" charset="-128"/>
            </a:endParaRPr>
          </a:p>
        </p:txBody>
      </p:sp>
      <p:sp>
        <p:nvSpPr>
          <p:cNvPr id="72708"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
        <p:nvSpPr>
          <p:cNvPr id="72709" name="正方形/長方形 2"/>
          <p:cNvSpPr>
            <a:spLocks noChangeArrowheads="1"/>
          </p:cNvSpPr>
          <p:nvPr/>
        </p:nvSpPr>
        <p:spPr bwMode="auto">
          <a:xfrm>
            <a:off x="560388" y="6381750"/>
            <a:ext cx="3852862" cy="276225"/>
          </a:xfrm>
          <a:prstGeom prst="rect">
            <a:avLst/>
          </a:prstGeom>
          <a:noFill/>
          <a:ln w="9525">
            <a:noFill/>
            <a:miter lim="800000"/>
            <a:headEnd/>
            <a:tailEnd/>
          </a:ln>
        </p:spPr>
        <p:txBody>
          <a:bodyPr wrap="none">
            <a:spAutoFit/>
          </a:bodyPr>
          <a:lstStyle/>
          <a:p>
            <a:r>
              <a:rPr lang="ja-JP" altLang="en-US" baseline="30000">
                <a:solidFill>
                  <a:srgbClr val="000000"/>
                </a:solidFill>
              </a:rPr>
              <a:t>審査基準</a:t>
            </a:r>
            <a:r>
              <a:rPr lang="en-US" altLang="ja-JP" baseline="30000">
                <a:solidFill>
                  <a:srgbClr val="000000"/>
                </a:solidFill>
              </a:rPr>
              <a:t>(</a:t>
            </a:r>
            <a:r>
              <a:rPr lang="ja-JP" altLang="en-US" baseline="30000">
                <a:solidFill>
                  <a:srgbClr val="000000"/>
                </a:solidFill>
              </a:rPr>
              <a:t>第</a:t>
            </a:r>
            <a:r>
              <a:rPr lang="en-US" altLang="ja-JP" baseline="30000">
                <a:solidFill>
                  <a:srgbClr val="000000"/>
                </a:solidFill>
              </a:rPr>
              <a:t>II</a:t>
            </a:r>
            <a:r>
              <a:rPr lang="ja-JP" altLang="en-US" baseline="30000">
                <a:solidFill>
                  <a:srgbClr val="000000"/>
                </a:solidFill>
              </a:rPr>
              <a:t>部第</a:t>
            </a:r>
            <a:r>
              <a:rPr lang="en-US" altLang="ja-JP" baseline="30000">
                <a:solidFill>
                  <a:srgbClr val="000000"/>
                </a:solidFill>
              </a:rPr>
              <a:t>1</a:t>
            </a:r>
            <a:r>
              <a:rPr lang="ja-JP" altLang="en-US" baseline="30000">
                <a:solidFill>
                  <a:srgbClr val="000000"/>
                </a:solidFill>
              </a:rPr>
              <a:t>章 産業上利用することができる発明</a:t>
            </a:r>
            <a:r>
              <a:rPr lang="en-US" altLang="ja-JP" baseline="30000">
                <a:solidFill>
                  <a:srgbClr val="000000"/>
                </a:solidFill>
              </a:rPr>
              <a:t>)</a:t>
            </a:r>
            <a:endParaRPr lang="ja-JP" altLang="en-US">
              <a:solidFill>
                <a:srgbClr val="000000"/>
              </a:solidFill>
            </a:endParaRPr>
          </a:p>
        </p:txBody>
      </p:sp>
      <p:sp>
        <p:nvSpPr>
          <p:cNvPr id="19460" name="テキスト ボックス 3"/>
          <p:cNvSpPr txBox="1">
            <a:spLocks noChangeArrowheads="1"/>
          </p:cNvSpPr>
          <p:nvPr/>
        </p:nvSpPr>
        <p:spPr bwMode="auto">
          <a:xfrm>
            <a:off x="1279525" y="1619250"/>
            <a:ext cx="1801813" cy="369888"/>
          </a:xfrm>
          <a:prstGeom prst="rect">
            <a:avLst/>
          </a:prstGeom>
          <a:solidFill>
            <a:schemeClr val="accent3">
              <a:lumMod val="40000"/>
              <a:lumOff val="60000"/>
            </a:schemeClr>
          </a:solidFill>
          <a:ln w="9525">
            <a:solidFill>
              <a:srgbClr val="000000"/>
            </a:solidFill>
            <a:miter lim="800000"/>
            <a:headEnd/>
            <a:tailEnd/>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solidFill>
                  <a:prstClr val="black"/>
                </a:solidFill>
              </a:rPr>
              <a:t>特許保護の対象</a:t>
            </a:r>
          </a:p>
        </p:txBody>
      </p:sp>
      <p:sp>
        <p:nvSpPr>
          <p:cNvPr id="19461" name="テキスト ボックス 4"/>
          <p:cNvSpPr txBox="1">
            <a:spLocks noChangeArrowheads="1"/>
          </p:cNvSpPr>
          <p:nvPr/>
        </p:nvSpPr>
        <p:spPr bwMode="auto">
          <a:xfrm>
            <a:off x="6124575" y="1619250"/>
            <a:ext cx="2030413" cy="369888"/>
          </a:xfrm>
          <a:prstGeom prst="rect">
            <a:avLst/>
          </a:prstGeom>
          <a:solidFill>
            <a:schemeClr val="accent3">
              <a:lumMod val="40000"/>
              <a:lumOff val="60000"/>
            </a:schemeClr>
          </a:solidFill>
          <a:ln>
            <a:solidFill>
              <a:schemeClr val="tx1"/>
            </a:solid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solidFill>
                  <a:prstClr val="black"/>
                </a:solidFill>
              </a:rPr>
              <a:t>特許保護の対象外</a:t>
            </a:r>
          </a:p>
        </p:txBody>
      </p:sp>
      <p:sp>
        <p:nvSpPr>
          <p:cNvPr id="19462" name="テキスト ボックス 5"/>
          <p:cNvSpPr txBox="1">
            <a:spLocks noChangeArrowheads="1"/>
          </p:cNvSpPr>
          <p:nvPr/>
        </p:nvSpPr>
        <p:spPr bwMode="auto">
          <a:xfrm>
            <a:off x="215900" y="2092325"/>
            <a:ext cx="595313"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医薬</a:t>
            </a:r>
          </a:p>
        </p:txBody>
      </p:sp>
      <p:sp>
        <p:nvSpPr>
          <p:cNvPr id="19463" name="テキスト ボックス 6"/>
          <p:cNvSpPr txBox="1">
            <a:spLocks noChangeArrowheads="1"/>
          </p:cNvSpPr>
          <p:nvPr/>
        </p:nvSpPr>
        <p:spPr bwMode="auto">
          <a:xfrm>
            <a:off x="222250" y="2619375"/>
            <a:ext cx="896938"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ベクター</a:t>
            </a:r>
          </a:p>
        </p:txBody>
      </p:sp>
      <p:sp>
        <p:nvSpPr>
          <p:cNvPr id="19464" name="テキスト ボックス 7"/>
          <p:cNvSpPr txBox="1">
            <a:spLocks noChangeArrowheads="1"/>
          </p:cNvSpPr>
          <p:nvPr/>
        </p:nvSpPr>
        <p:spPr bwMode="auto">
          <a:xfrm>
            <a:off x="223838" y="3140075"/>
            <a:ext cx="1006475" cy="339725"/>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医療材料</a:t>
            </a:r>
          </a:p>
        </p:txBody>
      </p:sp>
      <p:sp>
        <p:nvSpPr>
          <p:cNvPr id="19465" name="テキスト ボックス 8"/>
          <p:cNvSpPr txBox="1">
            <a:spLocks noChangeArrowheads="1"/>
          </p:cNvSpPr>
          <p:nvPr/>
        </p:nvSpPr>
        <p:spPr bwMode="auto">
          <a:xfrm>
            <a:off x="214313" y="3689350"/>
            <a:ext cx="2032000"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医療材料の製造方法</a:t>
            </a:r>
          </a:p>
        </p:txBody>
      </p:sp>
      <p:sp>
        <p:nvSpPr>
          <p:cNvPr id="19466" name="テキスト ボックス 9"/>
          <p:cNvSpPr txBox="1">
            <a:spLocks noChangeArrowheads="1"/>
          </p:cNvSpPr>
          <p:nvPr/>
        </p:nvSpPr>
        <p:spPr bwMode="auto">
          <a:xfrm>
            <a:off x="207963" y="4175125"/>
            <a:ext cx="1722437" cy="58578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細胞の分化誘導・</a:t>
            </a:r>
            <a:endParaRPr lang="en-US" altLang="ja-JP" sz="1600" dirty="0" smtClean="0">
              <a:solidFill>
                <a:prstClr val="black"/>
              </a:solidFill>
              <a:latin typeface="ＭＳ Ｐゴシック" pitchFamily="50" charset="-128"/>
            </a:endParaRPr>
          </a:p>
          <a:p>
            <a:pPr>
              <a:defRPr/>
            </a:pPr>
            <a:r>
              <a:rPr lang="ja-JP" altLang="en-US" sz="1600" dirty="0" smtClean="0">
                <a:solidFill>
                  <a:prstClr val="black"/>
                </a:solidFill>
                <a:latin typeface="ＭＳ Ｐゴシック" pitchFamily="50" charset="-128"/>
              </a:rPr>
              <a:t>分析方法</a:t>
            </a:r>
          </a:p>
        </p:txBody>
      </p:sp>
      <p:sp>
        <p:nvSpPr>
          <p:cNvPr id="19467" name="テキスト ボックス 10"/>
          <p:cNvSpPr txBox="1">
            <a:spLocks noChangeArrowheads="1"/>
          </p:cNvSpPr>
          <p:nvPr/>
        </p:nvSpPr>
        <p:spPr bwMode="auto">
          <a:xfrm>
            <a:off x="222250" y="4884738"/>
            <a:ext cx="1006475"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医療機器</a:t>
            </a:r>
          </a:p>
        </p:txBody>
      </p:sp>
      <p:sp>
        <p:nvSpPr>
          <p:cNvPr id="19468" name="テキスト ボックス 11"/>
          <p:cNvSpPr txBox="1">
            <a:spLocks noChangeArrowheads="1"/>
          </p:cNvSpPr>
          <p:nvPr/>
        </p:nvSpPr>
        <p:spPr bwMode="auto">
          <a:xfrm>
            <a:off x="2608263" y="2097088"/>
            <a:ext cx="1620837"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医薬の製造方法</a:t>
            </a:r>
          </a:p>
        </p:txBody>
      </p:sp>
      <p:sp>
        <p:nvSpPr>
          <p:cNvPr id="19469" name="テキスト ボックス 12"/>
          <p:cNvSpPr txBox="1">
            <a:spLocks noChangeArrowheads="1"/>
          </p:cNvSpPr>
          <p:nvPr/>
        </p:nvSpPr>
        <p:spPr bwMode="auto">
          <a:xfrm>
            <a:off x="2305050" y="2584450"/>
            <a:ext cx="1924050" cy="338138"/>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ベクターの製造方法</a:t>
            </a:r>
          </a:p>
        </p:txBody>
      </p:sp>
      <p:sp>
        <p:nvSpPr>
          <p:cNvPr id="19470" name="テキスト ボックス 13"/>
          <p:cNvSpPr txBox="1">
            <a:spLocks noChangeArrowheads="1"/>
          </p:cNvSpPr>
          <p:nvPr/>
        </p:nvSpPr>
        <p:spPr bwMode="auto">
          <a:xfrm>
            <a:off x="2301875" y="3017838"/>
            <a:ext cx="2332038" cy="584200"/>
          </a:xfrm>
          <a:prstGeom prst="rect">
            <a:avLst/>
          </a:prstGeom>
          <a:solidFill>
            <a:schemeClr val="accent1">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医療材料をマウスに移植する方法</a:t>
            </a:r>
          </a:p>
        </p:txBody>
      </p:sp>
      <p:sp>
        <p:nvSpPr>
          <p:cNvPr id="19471" name="テキスト ボックス 14"/>
          <p:cNvSpPr txBox="1">
            <a:spLocks noChangeArrowheads="1"/>
          </p:cNvSpPr>
          <p:nvPr/>
        </p:nvSpPr>
        <p:spPr bwMode="auto">
          <a:xfrm>
            <a:off x="2132013" y="4027488"/>
            <a:ext cx="2392362" cy="584200"/>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物理手段と生化学手段の</a:t>
            </a:r>
            <a:endParaRPr lang="en-US" altLang="ja-JP" sz="1600" dirty="0" smtClean="0">
              <a:solidFill>
                <a:prstClr val="black"/>
              </a:solidFill>
              <a:latin typeface="ＭＳ Ｐゴシック" pitchFamily="50" charset="-128"/>
            </a:endParaRPr>
          </a:p>
          <a:p>
            <a:pPr>
              <a:defRPr/>
            </a:pPr>
            <a:r>
              <a:rPr lang="ja-JP" altLang="en-US" sz="1600" dirty="0" smtClean="0">
                <a:solidFill>
                  <a:prstClr val="black"/>
                </a:solidFill>
                <a:latin typeface="ＭＳ Ｐゴシック" pitchFamily="50" charset="-128"/>
              </a:rPr>
              <a:t>組み合わせ物</a:t>
            </a:r>
          </a:p>
        </p:txBody>
      </p:sp>
      <p:sp>
        <p:nvSpPr>
          <p:cNvPr id="19472" name="テキスト ボックス 15"/>
          <p:cNvSpPr txBox="1">
            <a:spLocks noChangeArrowheads="1"/>
          </p:cNvSpPr>
          <p:nvPr/>
        </p:nvSpPr>
        <p:spPr bwMode="auto">
          <a:xfrm>
            <a:off x="2619375" y="4884738"/>
            <a:ext cx="1878013" cy="584200"/>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医療目的ではない</a:t>
            </a:r>
            <a:endParaRPr lang="en-US" altLang="ja-JP" sz="1600" dirty="0" smtClean="0">
              <a:solidFill>
                <a:prstClr val="black"/>
              </a:solidFill>
              <a:latin typeface="ＭＳ Ｐゴシック" pitchFamily="50" charset="-128"/>
            </a:endParaRPr>
          </a:p>
          <a:p>
            <a:pPr>
              <a:defRPr/>
            </a:pPr>
            <a:r>
              <a:rPr lang="ja-JP" altLang="en-US" sz="1600" dirty="0" smtClean="0">
                <a:solidFill>
                  <a:prstClr val="black"/>
                </a:solidFill>
                <a:latin typeface="ＭＳ Ｐゴシック" pitchFamily="50" charset="-128"/>
              </a:rPr>
              <a:t>パワーアシスト方法</a:t>
            </a:r>
          </a:p>
        </p:txBody>
      </p:sp>
      <p:sp>
        <p:nvSpPr>
          <p:cNvPr id="19473" name="テキスト ボックス 16"/>
          <p:cNvSpPr txBox="1">
            <a:spLocks noChangeArrowheads="1"/>
          </p:cNvSpPr>
          <p:nvPr/>
        </p:nvSpPr>
        <p:spPr bwMode="auto">
          <a:xfrm>
            <a:off x="2543175" y="5792788"/>
            <a:ext cx="2030413" cy="338137"/>
          </a:xfrm>
          <a:prstGeom prst="rect">
            <a:avLst/>
          </a:prstGeom>
          <a:solidFill>
            <a:schemeClr val="accent1">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医療機器の作動方法</a:t>
            </a:r>
          </a:p>
        </p:txBody>
      </p:sp>
      <p:sp>
        <p:nvSpPr>
          <p:cNvPr id="19474" name="テキスト ボックス 17"/>
          <p:cNvSpPr txBox="1">
            <a:spLocks noChangeArrowheads="1"/>
          </p:cNvSpPr>
          <p:nvPr/>
        </p:nvSpPr>
        <p:spPr bwMode="auto">
          <a:xfrm>
            <a:off x="207963" y="5376863"/>
            <a:ext cx="2335212" cy="584200"/>
          </a:xfrm>
          <a:prstGeom prst="rect">
            <a:avLst/>
          </a:prstGeom>
          <a:solidFill>
            <a:schemeClr val="accent1">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人体から各種の資料を</a:t>
            </a:r>
            <a:endParaRPr lang="en-US" altLang="ja-JP" sz="1600" dirty="0" smtClean="0">
              <a:solidFill>
                <a:prstClr val="black"/>
              </a:solidFill>
              <a:latin typeface="ＭＳ Ｐゴシック" pitchFamily="50" charset="-128"/>
            </a:endParaRPr>
          </a:p>
          <a:p>
            <a:pPr>
              <a:defRPr/>
            </a:pPr>
            <a:r>
              <a:rPr lang="ja-JP" altLang="en-US" sz="1600" dirty="0" smtClean="0">
                <a:solidFill>
                  <a:prstClr val="black"/>
                </a:solidFill>
                <a:latin typeface="ＭＳ Ｐゴシック" pitchFamily="50" charset="-128"/>
              </a:rPr>
              <a:t>収集するための方法</a:t>
            </a:r>
          </a:p>
        </p:txBody>
      </p:sp>
      <p:sp>
        <p:nvSpPr>
          <p:cNvPr id="19475" name="テキスト ボックス 18"/>
          <p:cNvSpPr txBox="1">
            <a:spLocks noChangeArrowheads="1"/>
          </p:cNvSpPr>
          <p:nvPr/>
        </p:nvSpPr>
        <p:spPr bwMode="auto">
          <a:xfrm>
            <a:off x="6167438" y="2076450"/>
            <a:ext cx="2451100" cy="339725"/>
          </a:xfrm>
          <a:prstGeom prst="rect">
            <a:avLst/>
          </a:prstGeom>
          <a:solidFill>
            <a:schemeClr val="accent2">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医薬をヒトに投与する方法</a:t>
            </a:r>
          </a:p>
        </p:txBody>
      </p:sp>
      <p:sp>
        <p:nvSpPr>
          <p:cNvPr id="19476" name="テキスト ボックス 19"/>
          <p:cNvSpPr txBox="1">
            <a:spLocks noChangeArrowheads="1"/>
          </p:cNvSpPr>
          <p:nvPr/>
        </p:nvSpPr>
        <p:spPr bwMode="auto">
          <a:xfrm>
            <a:off x="5170488" y="2703513"/>
            <a:ext cx="1870075"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ベクターを用いて遺伝子をヒトに導入する方法</a:t>
            </a:r>
          </a:p>
        </p:txBody>
      </p:sp>
      <p:sp>
        <p:nvSpPr>
          <p:cNvPr id="19477" name="テキスト ボックス 20"/>
          <p:cNvSpPr txBox="1">
            <a:spLocks noChangeArrowheads="1"/>
          </p:cNvSpPr>
          <p:nvPr/>
        </p:nvSpPr>
        <p:spPr bwMode="auto">
          <a:xfrm>
            <a:off x="7327900" y="2725738"/>
            <a:ext cx="2105025" cy="585787"/>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医療材料をヒトに移植する方法</a:t>
            </a:r>
          </a:p>
        </p:txBody>
      </p:sp>
      <p:sp>
        <p:nvSpPr>
          <p:cNvPr id="19478" name="テキスト ボックス 21"/>
          <p:cNvSpPr txBox="1">
            <a:spLocks noChangeArrowheads="1"/>
          </p:cNvSpPr>
          <p:nvPr/>
        </p:nvSpPr>
        <p:spPr bwMode="auto">
          <a:xfrm>
            <a:off x="5200650" y="3689350"/>
            <a:ext cx="1839913" cy="58420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組合せ物を用いてヒトを治療する方法</a:t>
            </a:r>
          </a:p>
        </p:txBody>
      </p:sp>
      <p:sp>
        <p:nvSpPr>
          <p:cNvPr id="19479" name="テキスト ボックス 22"/>
          <p:cNvSpPr txBox="1">
            <a:spLocks noChangeArrowheads="1"/>
          </p:cNvSpPr>
          <p:nvPr/>
        </p:nvSpPr>
        <p:spPr bwMode="auto">
          <a:xfrm>
            <a:off x="7346950" y="3602038"/>
            <a:ext cx="2108200"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医療目的（リハビリ用等）のパワーアシスト方法</a:t>
            </a:r>
          </a:p>
        </p:txBody>
      </p:sp>
      <p:sp>
        <p:nvSpPr>
          <p:cNvPr id="19480" name="テキスト ボックス 23"/>
          <p:cNvSpPr txBox="1">
            <a:spLocks noChangeArrowheads="1"/>
          </p:cNvSpPr>
          <p:nvPr/>
        </p:nvSpPr>
        <p:spPr bwMode="auto">
          <a:xfrm>
            <a:off x="5170488" y="4749800"/>
            <a:ext cx="1968500" cy="830263"/>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医療機器を使用してヒトに手術、治療又は診断する方法</a:t>
            </a:r>
          </a:p>
        </p:txBody>
      </p:sp>
      <p:sp>
        <p:nvSpPr>
          <p:cNvPr id="19481" name="テキスト ボックス 24"/>
          <p:cNvSpPr txBox="1">
            <a:spLocks noChangeArrowheads="1"/>
          </p:cNvSpPr>
          <p:nvPr/>
        </p:nvSpPr>
        <p:spPr bwMode="auto">
          <a:xfrm>
            <a:off x="7362825" y="4960938"/>
            <a:ext cx="2106613" cy="831850"/>
          </a:xfrm>
          <a:prstGeom prst="rect">
            <a:avLst/>
          </a:prstGeom>
          <a:solidFill>
            <a:schemeClr val="accent2">
              <a:lumMod val="40000"/>
              <a:lumOff val="60000"/>
            </a:schemeClr>
          </a:solidFill>
          <a:ln>
            <a:noFill/>
          </a:ln>
        </p:spPr>
        <p:txBody>
          <a:bodyPr>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600" dirty="0" smtClean="0">
                <a:solidFill>
                  <a:prstClr val="black"/>
                </a:solidFill>
                <a:latin typeface="ＭＳ Ｐゴシック" pitchFamily="50" charset="-128"/>
              </a:rPr>
              <a:t>医療目的で人間の病状等を判断する工程を含む方法</a:t>
            </a:r>
          </a:p>
        </p:txBody>
      </p:sp>
      <p:pic>
        <p:nvPicPr>
          <p:cNvPr id="72732" name="Picture 27"/>
          <p:cNvPicPr>
            <a:picLocks noChangeAspect="1" noChangeArrowheads="1"/>
          </p:cNvPicPr>
          <p:nvPr/>
        </p:nvPicPr>
        <p:blipFill>
          <a:blip r:embed="rId3"/>
          <a:srcRect/>
          <a:stretch>
            <a:fillRect/>
          </a:stretch>
        </p:blipFill>
        <p:spPr bwMode="auto">
          <a:xfrm>
            <a:off x="4010025" y="1352550"/>
            <a:ext cx="2136775" cy="1335088"/>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p:txBody>
          <a:bodyPr>
            <a:normAutofit fontScale="85000" lnSpcReduction="20000"/>
          </a:bodyPr>
          <a:lstStyle/>
          <a:p>
            <a:pPr>
              <a:defRPr/>
            </a:pPr>
            <a:fld id="{DA705F32-9E00-439C-84DA-B268398172B9}" type="slidenum">
              <a:rPr lang="en-US" altLang="ja-JP"/>
              <a:pPr>
                <a:defRPr/>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5591175" y="2420938"/>
            <a:ext cx="4102100" cy="2268537"/>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円/楕円 10"/>
          <p:cNvSpPr/>
          <p:nvPr/>
        </p:nvSpPr>
        <p:spPr>
          <a:xfrm>
            <a:off x="0" y="2362200"/>
            <a:ext cx="5462588" cy="415925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rgbClr val="FEB80A">
                  <a:lumMod val="20000"/>
                  <a:lumOff val="80000"/>
                </a:srgbClr>
              </a:solidFill>
            </a:endParaRPr>
          </a:p>
        </p:txBody>
      </p:sp>
      <p:sp>
        <p:nvSpPr>
          <p:cNvPr id="74755" name="Rectangle 2"/>
          <p:cNvSpPr>
            <a:spLocks noGrp="1"/>
          </p:cNvSpPr>
          <p:nvPr>
            <p:ph type="title" idx="4294967295"/>
          </p:nvPr>
        </p:nvSpPr>
        <p:spPr>
          <a:xfrm>
            <a:off x="1063625" y="404813"/>
            <a:ext cx="7634288" cy="720725"/>
          </a:xfrm>
        </p:spPr>
        <p:txBody>
          <a:bodyPr/>
          <a:lstStyle/>
          <a:p>
            <a:pPr eaLnBrk="1" hangingPunct="1"/>
            <a:r>
              <a:rPr lang="ja-JP" altLang="en-US" sz="4000" smtClean="0">
                <a:solidFill>
                  <a:schemeClr val="tx1"/>
                </a:solidFill>
                <a:latin typeface="ＭＳ Ｐゴシック" charset="-128"/>
                <a:ea typeface="ＭＳ Ｐゴシック" charset="-128"/>
              </a:rPr>
              <a:t/>
            </a:r>
            <a:br>
              <a:rPr lang="ja-JP" altLang="en-US" sz="4000" smtClean="0">
                <a:solidFill>
                  <a:schemeClr val="tx1"/>
                </a:solidFill>
                <a:latin typeface="ＭＳ Ｐゴシック" charset="-128"/>
                <a:ea typeface="ＭＳ Ｐゴシック" charset="-128"/>
              </a:rPr>
            </a:br>
            <a:r>
              <a:rPr lang="ja-JP" altLang="en-US" sz="4000" smtClean="0">
                <a:solidFill>
                  <a:schemeClr val="tx1"/>
                </a:solidFill>
                <a:latin typeface="ＭＳ Ｐゴシック" charset="-128"/>
                <a:ea typeface="ＭＳ Ｐゴシック" charset="-128"/>
              </a:rPr>
              <a:t>　医薬発明</a:t>
            </a:r>
            <a:r>
              <a:rPr lang="ja-JP" altLang="en-US" smtClean="0">
                <a:solidFill>
                  <a:schemeClr val="tx1"/>
                </a:solidFill>
                <a:latin typeface="ＭＳ Ｐゴシック" charset="-128"/>
                <a:ea typeface="ＭＳ Ｐゴシック" charset="-128"/>
              </a:rPr>
              <a:t/>
            </a:r>
            <a:br>
              <a:rPr lang="ja-JP" altLang="en-US" smtClean="0">
                <a:solidFill>
                  <a:schemeClr val="tx1"/>
                </a:solidFill>
                <a:latin typeface="ＭＳ Ｐゴシック" charset="-128"/>
                <a:ea typeface="ＭＳ Ｐゴシック" charset="-128"/>
              </a:rPr>
            </a:br>
            <a:endParaRPr lang="zh-CN" altLang="en-US" smtClean="0">
              <a:solidFill>
                <a:schemeClr val="tx1"/>
              </a:solidFill>
              <a:latin typeface="ＭＳ Ｐゴシック" charset="-128"/>
              <a:ea typeface="ＭＳ Ｐゴシック" charset="-128"/>
            </a:endParaRPr>
          </a:p>
        </p:txBody>
      </p:sp>
      <p:sp>
        <p:nvSpPr>
          <p:cNvPr id="74756"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
        <p:nvSpPr>
          <p:cNvPr id="21507" name="テキスト ボックス 2"/>
          <p:cNvSpPr txBox="1">
            <a:spLocks noChangeArrowheads="1"/>
          </p:cNvSpPr>
          <p:nvPr/>
        </p:nvSpPr>
        <p:spPr bwMode="auto">
          <a:xfrm>
            <a:off x="1543050" y="2349500"/>
            <a:ext cx="1860550" cy="523875"/>
          </a:xfrm>
          <a:prstGeom prst="rect">
            <a:avLst/>
          </a:prstGeom>
          <a:solidFill>
            <a:schemeClr val="accent2">
              <a:lumMod val="40000"/>
              <a:lumOff val="60000"/>
            </a:schemeClr>
          </a:solidFill>
          <a:ln w="9525">
            <a:solidFill>
              <a:schemeClr val="accent2">
                <a:lumMod val="60000"/>
                <a:lumOff val="40000"/>
              </a:schemeClr>
            </a:solidFill>
            <a:miter lim="800000"/>
            <a:headEnd/>
            <a:tailEnd/>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lgn="ctr">
              <a:defRPr/>
            </a:pPr>
            <a:r>
              <a:rPr lang="ja-JP" altLang="en-US" sz="1400" dirty="0" smtClean="0">
                <a:solidFill>
                  <a:prstClr val="black"/>
                </a:solidFill>
              </a:rPr>
              <a:t>特許保護されうる範囲</a:t>
            </a:r>
            <a:endParaRPr lang="en-US" altLang="ja-JP" sz="1400" dirty="0" smtClean="0">
              <a:solidFill>
                <a:prstClr val="black"/>
              </a:solidFill>
            </a:endParaRPr>
          </a:p>
          <a:p>
            <a:pPr algn="ctr">
              <a:defRPr/>
            </a:pPr>
            <a:r>
              <a:rPr lang="ja-JP" altLang="en-US" sz="1400" dirty="0" smtClean="0">
                <a:solidFill>
                  <a:prstClr val="black"/>
                </a:solidFill>
              </a:rPr>
              <a:t>（物の発明）</a:t>
            </a:r>
          </a:p>
        </p:txBody>
      </p:sp>
      <p:sp>
        <p:nvSpPr>
          <p:cNvPr id="21508" name="テキスト ボックス 3"/>
          <p:cNvSpPr txBox="1">
            <a:spLocks noChangeArrowheads="1"/>
          </p:cNvSpPr>
          <p:nvPr/>
        </p:nvSpPr>
        <p:spPr bwMode="auto">
          <a:xfrm>
            <a:off x="6170613" y="2362200"/>
            <a:ext cx="3170237" cy="522288"/>
          </a:xfrm>
          <a:prstGeom prst="rect">
            <a:avLst/>
          </a:prstGeom>
          <a:solidFill>
            <a:schemeClr val="accent3">
              <a:lumMod val="40000"/>
              <a:lumOff val="6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lgn="ctr">
              <a:defRPr/>
            </a:pPr>
            <a:r>
              <a:rPr lang="ja-JP" altLang="en-US" sz="1400" dirty="0" smtClean="0">
                <a:solidFill>
                  <a:prstClr val="black"/>
                </a:solidFill>
              </a:rPr>
              <a:t>特許保護されない範囲</a:t>
            </a:r>
            <a:endParaRPr lang="en-US" altLang="ja-JP" sz="1400" dirty="0" smtClean="0">
              <a:solidFill>
                <a:prstClr val="black"/>
              </a:solidFill>
            </a:endParaRPr>
          </a:p>
          <a:p>
            <a:pPr algn="ctr">
              <a:defRPr/>
            </a:pPr>
            <a:r>
              <a:rPr lang="ja-JP" altLang="en-US" sz="1400" dirty="0" smtClean="0">
                <a:solidFill>
                  <a:prstClr val="black"/>
                </a:solidFill>
              </a:rPr>
              <a:t>（人間を手術、治療又は診断する方法 ）</a:t>
            </a:r>
          </a:p>
        </p:txBody>
      </p:sp>
      <p:sp>
        <p:nvSpPr>
          <p:cNvPr id="21509" name="テキスト ボックス 4"/>
          <p:cNvSpPr txBox="1">
            <a:spLocks noChangeArrowheads="1"/>
          </p:cNvSpPr>
          <p:nvPr/>
        </p:nvSpPr>
        <p:spPr bwMode="auto">
          <a:xfrm>
            <a:off x="6710363" y="2963863"/>
            <a:ext cx="2032000" cy="369887"/>
          </a:xfrm>
          <a:prstGeom prst="rect">
            <a:avLst/>
          </a:prstGeom>
          <a:solidFill>
            <a:schemeClr val="accent1">
              <a:lumMod val="60000"/>
              <a:lumOff val="40000"/>
            </a:schemeClr>
          </a:solidFill>
          <a:ln>
            <a:noFill/>
          </a:ln>
        </p:spPr>
        <p:txBody>
          <a:bodyPr wrap="none">
            <a:spAutoFit/>
          </a:bodyPr>
          <a:lstStyle>
            <a:lvl1pPr>
              <a:defRPr kumimoji="1" sz="2400">
                <a:solidFill>
                  <a:schemeClr val="tx1"/>
                </a:solidFill>
                <a:latin typeface="Tw Cen MT" pitchFamily="34" charset="0"/>
                <a:ea typeface="ＭＳ Ｐゴシック" pitchFamily="50" charset="-128"/>
              </a:defRPr>
            </a:lvl1pPr>
            <a:lvl2pPr marL="742950" indent="-285750">
              <a:defRPr kumimoji="1" sz="2400">
                <a:solidFill>
                  <a:schemeClr val="tx1"/>
                </a:solidFill>
                <a:latin typeface="Tw Cen MT" pitchFamily="34" charset="0"/>
                <a:ea typeface="ＭＳ Ｐゴシック" pitchFamily="50" charset="-128"/>
              </a:defRPr>
            </a:lvl2pPr>
            <a:lvl3pPr marL="1143000" indent="-228600">
              <a:defRPr kumimoji="1" sz="2400">
                <a:solidFill>
                  <a:schemeClr val="tx1"/>
                </a:solidFill>
                <a:latin typeface="Tw Cen MT" pitchFamily="34" charset="0"/>
                <a:ea typeface="ＭＳ Ｐゴシック" pitchFamily="50" charset="-128"/>
              </a:defRPr>
            </a:lvl3pPr>
            <a:lvl4pPr marL="1600200" indent="-228600">
              <a:defRPr kumimoji="1" sz="2400">
                <a:solidFill>
                  <a:schemeClr val="tx1"/>
                </a:solidFill>
                <a:latin typeface="Tw Cen MT" pitchFamily="34" charset="0"/>
                <a:ea typeface="ＭＳ Ｐゴシック" pitchFamily="50" charset="-128"/>
              </a:defRPr>
            </a:lvl4pPr>
            <a:lvl5pPr marL="2057400" indent="-228600">
              <a:defRPr kumimoji="1" sz="2400">
                <a:solidFill>
                  <a:schemeClr val="tx1"/>
                </a:solidFill>
                <a:latin typeface="Tw Cen MT"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Tw Cen MT"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Tw Cen MT"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Tw Cen MT"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Tw Cen MT" pitchFamily="34" charset="0"/>
                <a:ea typeface="ＭＳ Ｐゴシック" pitchFamily="50" charset="-128"/>
              </a:defRPr>
            </a:lvl9pPr>
          </a:lstStyle>
          <a:p>
            <a:pPr>
              <a:defRPr/>
            </a:pPr>
            <a:r>
              <a:rPr lang="ja-JP" altLang="en-US" sz="1800" dirty="0" smtClean="0">
                <a:solidFill>
                  <a:prstClr val="black"/>
                </a:solidFill>
              </a:rPr>
              <a:t>医薬の投与方法等</a:t>
            </a:r>
          </a:p>
        </p:txBody>
      </p:sp>
      <p:sp>
        <p:nvSpPr>
          <p:cNvPr id="9" name="円/楕円 8"/>
          <p:cNvSpPr/>
          <p:nvPr/>
        </p:nvSpPr>
        <p:spPr>
          <a:xfrm>
            <a:off x="2473325" y="2630488"/>
            <a:ext cx="2897188" cy="3890962"/>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prstClr val="black"/>
              </a:solidFill>
              <a:latin typeface="ＭＳ Ｐゴシック" pitchFamily="50" charset="-128"/>
              <a:ea typeface="ＭＳ Ｐゴシック" pitchFamily="50" charset="-128"/>
            </a:endParaRPr>
          </a:p>
        </p:txBody>
      </p:sp>
      <p:pic>
        <p:nvPicPr>
          <p:cNvPr id="74761" name="Picture 9"/>
          <p:cNvPicPr>
            <a:picLocks noChangeAspect="1" noChangeArrowheads="1"/>
          </p:cNvPicPr>
          <p:nvPr/>
        </p:nvPicPr>
        <p:blipFill>
          <a:blip r:embed="rId3"/>
          <a:srcRect/>
          <a:stretch>
            <a:fillRect/>
          </a:stretch>
        </p:blipFill>
        <p:spPr bwMode="auto">
          <a:xfrm>
            <a:off x="266700" y="3914775"/>
            <a:ext cx="998538" cy="739775"/>
          </a:xfrm>
          <a:prstGeom prst="rect">
            <a:avLst/>
          </a:prstGeom>
          <a:noFill/>
          <a:ln w="9525">
            <a:noFill/>
            <a:miter lim="800000"/>
            <a:headEnd/>
            <a:tailEnd/>
          </a:ln>
        </p:spPr>
      </p:pic>
      <p:pic>
        <p:nvPicPr>
          <p:cNvPr id="74762" name="Picture 10"/>
          <p:cNvPicPr>
            <a:picLocks noChangeAspect="1" noChangeArrowheads="1"/>
          </p:cNvPicPr>
          <p:nvPr/>
        </p:nvPicPr>
        <p:blipFill>
          <a:blip r:embed="rId4"/>
          <a:srcRect/>
          <a:stretch>
            <a:fillRect/>
          </a:stretch>
        </p:blipFill>
        <p:spPr bwMode="auto">
          <a:xfrm>
            <a:off x="1417638" y="5105400"/>
            <a:ext cx="592137" cy="782638"/>
          </a:xfrm>
          <a:prstGeom prst="rect">
            <a:avLst/>
          </a:prstGeom>
          <a:noFill/>
          <a:ln w="9525">
            <a:noFill/>
            <a:miter lim="800000"/>
            <a:headEnd/>
            <a:tailEnd/>
          </a:ln>
        </p:spPr>
      </p:pic>
      <p:sp>
        <p:nvSpPr>
          <p:cNvPr id="27" name="正方形/長方形 26"/>
          <p:cNvSpPr/>
          <p:nvPr/>
        </p:nvSpPr>
        <p:spPr>
          <a:xfrm>
            <a:off x="792163" y="5341938"/>
            <a:ext cx="804862" cy="307975"/>
          </a:xfrm>
          <a:prstGeom prst="rect">
            <a:avLst/>
          </a:prstGeom>
          <a:solidFill>
            <a:schemeClr val="accent1">
              <a:lumMod val="60000"/>
              <a:lumOff val="40000"/>
            </a:schemeClr>
          </a:solidFill>
        </p:spPr>
        <p:txBody>
          <a:bodyPr>
            <a:spAutoFit/>
          </a:bodyPr>
          <a:lstStyle/>
          <a:p>
            <a:pPr>
              <a:defRPr/>
            </a:pPr>
            <a:r>
              <a:rPr lang="ja-JP" altLang="en-US" sz="1400" dirty="0">
                <a:solidFill>
                  <a:prstClr val="black"/>
                </a:solidFill>
                <a:ea typeface="ＭＳ Ｐゴシック" pitchFamily="50" charset="-128"/>
              </a:rPr>
              <a:t>注射剤</a:t>
            </a:r>
          </a:p>
        </p:txBody>
      </p:sp>
      <p:pic>
        <p:nvPicPr>
          <p:cNvPr id="74764" name="Picture 11"/>
          <p:cNvPicPr>
            <a:picLocks noChangeAspect="1" noChangeArrowheads="1"/>
          </p:cNvPicPr>
          <p:nvPr/>
        </p:nvPicPr>
        <p:blipFill>
          <a:blip r:embed="rId5"/>
          <a:srcRect/>
          <a:stretch>
            <a:fillRect/>
          </a:stretch>
        </p:blipFill>
        <p:spPr bwMode="auto">
          <a:xfrm>
            <a:off x="1417638" y="4348163"/>
            <a:ext cx="769937" cy="684212"/>
          </a:xfrm>
          <a:prstGeom prst="rect">
            <a:avLst/>
          </a:prstGeom>
          <a:noFill/>
          <a:ln w="9525">
            <a:noFill/>
            <a:miter lim="800000"/>
            <a:headEnd/>
            <a:tailEnd/>
          </a:ln>
        </p:spPr>
      </p:pic>
      <p:sp>
        <p:nvSpPr>
          <p:cNvPr id="29" name="正方形/長方形 28"/>
          <p:cNvSpPr/>
          <p:nvPr/>
        </p:nvSpPr>
        <p:spPr>
          <a:xfrm>
            <a:off x="1597025" y="4084638"/>
            <a:ext cx="1006475" cy="306387"/>
          </a:xfrm>
          <a:prstGeom prst="rect">
            <a:avLst/>
          </a:prstGeom>
          <a:solidFill>
            <a:schemeClr val="accent1">
              <a:lumMod val="60000"/>
              <a:lumOff val="40000"/>
            </a:schemeClr>
          </a:solidFill>
        </p:spPr>
        <p:txBody>
          <a:bodyPr>
            <a:spAutoFit/>
          </a:bodyPr>
          <a:lstStyle/>
          <a:p>
            <a:pPr>
              <a:defRPr/>
            </a:pPr>
            <a:r>
              <a:rPr lang="ja-JP" altLang="en-US" sz="1400" dirty="0">
                <a:solidFill>
                  <a:prstClr val="black"/>
                </a:solidFill>
                <a:ea typeface="ＭＳ Ｐゴシック" pitchFamily="50" charset="-128"/>
              </a:rPr>
              <a:t>経口剤</a:t>
            </a:r>
          </a:p>
        </p:txBody>
      </p:sp>
      <p:pic>
        <p:nvPicPr>
          <p:cNvPr id="21516" name="Picture 12"/>
          <p:cNvPicPr>
            <a:picLocks noChangeAspect="1" noChangeArrowheads="1"/>
          </p:cNvPicPr>
          <p:nvPr/>
        </p:nvPicPr>
        <p:blipFill>
          <a:blip r:embed="rId6"/>
          <a:srcRect/>
          <a:stretch>
            <a:fillRect/>
          </a:stretch>
        </p:blipFill>
        <p:spPr bwMode="auto">
          <a:xfrm>
            <a:off x="792163" y="2963863"/>
            <a:ext cx="947737" cy="519112"/>
          </a:xfrm>
          <a:prstGeom prst="rect">
            <a:avLst/>
          </a:prstGeom>
          <a:noFill/>
          <a:ln>
            <a:noFill/>
          </a:ln>
          <a:effectLst>
            <a:prstShdw prst="shdw17" dist="17961" dir="2700000">
              <a:schemeClr val="accent1">
                <a:gamma/>
                <a:shade val="60000"/>
                <a:invGamma/>
              </a:schemeClr>
            </a:prstShdw>
          </a:effectLst>
          <a:extLst>
            <a:ext uri="{909E8E84-426E-40DD-AFC4-6F175D3DCCD1}"/>
            <a:ext uri="{91240B29-F687-4F45-9708-019B960494DF}"/>
          </a:extLst>
        </p:spPr>
      </p:pic>
      <p:sp>
        <p:nvSpPr>
          <p:cNvPr id="32" name="正方形/長方形 31"/>
          <p:cNvSpPr/>
          <p:nvPr/>
        </p:nvSpPr>
        <p:spPr>
          <a:xfrm>
            <a:off x="1543050" y="2900363"/>
            <a:ext cx="681038" cy="307975"/>
          </a:xfrm>
          <a:prstGeom prst="rect">
            <a:avLst/>
          </a:prstGeom>
          <a:solidFill>
            <a:schemeClr val="accent1">
              <a:lumMod val="60000"/>
              <a:lumOff val="40000"/>
            </a:schemeClr>
          </a:solidFill>
        </p:spPr>
        <p:txBody>
          <a:bodyPr>
            <a:spAutoFit/>
          </a:bodyPr>
          <a:lstStyle/>
          <a:p>
            <a:pPr>
              <a:defRPr/>
            </a:pPr>
            <a:r>
              <a:rPr lang="ja-JP" altLang="en-US" sz="1400" dirty="0">
                <a:solidFill>
                  <a:prstClr val="black"/>
                </a:solidFill>
                <a:ea typeface="ＭＳ Ｐゴシック" pitchFamily="50" charset="-128"/>
              </a:rPr>
              <a:t>単剤</a:t>
            </a:r>
          </a:p>
        </p:txBody>
      </p:sp>
      <p:sp>
        <p:nvSpPr>
          <p:cNvPr id="17" name="正方形/長方形 16"/>
          <p:cNvSpPr/>
          <p:nvPr/>
        </p:nvSpPr>
        <p:spPr>
          <a:xfrm>
            <a:off x="3001963" y="2884488"/>
            <a:ext cx="1663700" cy="338137"/>
          </a:xfrm>
          <a:prstGeom prst="rect">
            <a:avLst/>
          </a:prstGeom>
          <a:solidFill>
            <a:schemeClr val="accent1">
              <a:lumMod val="40000"/>
              <a:lumOff val="60000"/>
            </a:schemeClr>
          </a:solidFill>
          <a:ln>
            <a:solidFill>
              <a:schemeClr val="accent1">
                <a:lumMod val="60000"/>
                <a:lumOff val="40000"/>
              </a:schemeClr>
            </a:solidFill>
          </a:ln>
        </p:spPr>
        <p:txBody>
          <a:bodyPr>
            <a:spAutoFit/>
          </a:bodyPr>
          <a:lstStyle/>
          <a:p>
            <a:pPr>
              <a:defRPr/>
            </a:pPr>
            <a:r>
              <a:rPr lang="ja-JP" altLang="en-US" sz="1600" dirty="0">
                <a:solidFill>
                  <a:prstClr val="black"/>
                </a:solidFill>
                <a:ea typeface="ＭＳ Ｐゴシック" pitchFamily="50" charset="-128"/>
              </a:rPr>
              <a:t>新たな医薬用途 </a:t>
            </a:r>
          </a:p>
        </p:txBody>
      </p:sp>
      <p:sp>
        <p:nvSpPr>
          <p:cNvPr id="18" name="正方形/長方形 17"/>
          <p:cNvSpPr/>
          <p:nvPr/>
        </p:nvSpPr>
        <p:spPr>
          <a:xfrm>
            <a:off x="2879725" y="3606800"/>
            <a:ext cx="2073275" cy="954088"/>
          </a:xfrm>
          <a:prstGeom prst="rect">
            <a:avLst/>
          </a:prstGeom>
          <a:solidFill>
            <a:schemeClr val="accent1">
              <a:lumMod val="60000"/>
              <a:lumOff val="40000"/>
            </a:schemeClr>
          </a:solidFill>
        </p:spPr>
        <p:txBody>
          <a:bodyPr>
            <a:spAutoFit/>
          </a:bodyPr>
          <a:lstStyle/>
          <a:p>
            <a:pPr>
              <a:defRPr/>
            </a:pPr>
            <a:r>
              <a:rPr lang="ja-JP" altLang="en-US" sz="1400" dirty="0">
                <a:solidFill>
                  <a:prstClr val="black"/>
                </a:solidFill>
                <a:ea typeface="ＭＳ Ｐゴシック" pitchFamily="50" charset="-128"/>
              </a:rPr>
              <a:t>特定の疾病への適用 </a:t>
            </a:r>
            <a:endParaRPr lang="en-US" altLang="ja-JP" sz="1400" dirty="0">
              <a:solidFill>
                <a:prstClr val="black"/>
              </a:solidFill>
              <a:ea typeface="ＭＳ Ｐゴシック" pitchFamily="50" charset="-128"/>
            </a:endParaRPr>
          </a:p>
          <a:p>
            <a:pPr>
              <a:defRPr/>
            </a:pPr>
            <a:r>
              <a:rPr lang="ja-JP" altLang="en-US" sz="1400" dirty="0">
                <a:solidFill>
                  <a:prstClr val="black"/>
                </a:solidFill>
                <a:ea typeface="ＭＳ Ｐゴシック" pitchFamily="50" charset="-128"/>
              </a:rPr>
              <a:t>喘息治療剤 </a:t>
            </a:r>
            <a:endParaRPr lang="en-US" altLang="ja-JP" sz="1400" dirty="0">
              <a:solidFill>
                <a:prstClr val="black"/>
              </a:solidFill>
              <a:ea typeface="ＭＳ Ｐゴシック" pitchFamily="50" charset="-128"/>
            </a:endParaRPr>
          </a:p>
          <a:p>
            <a:pPr>
              <a:defRPr/>
            </a:pPr>
            <a:r>
              <a:rPr lang="ja-JP" altLang="en-US" sz="1400" dirty="0">
                <a:solidFill>
                  <a:prstClr val="black"/>
                </a:solidFill>
                <a:ea typeface="ＭＳ Ｐゴシック" pitchFamily="50" charset="-128"/>
              </a:rPr>
              <a:t>血圧降下剤 </a:t>
            </a:r>
            <a:endParaRPr lang="en-US" altLang="ja-JP" sz="1400" dirty="0">
              <a:solidFill>
                <a:prstClr val="black"/>
              </a:solidFill>
              <a:ea typeface="ＭＳ Ｐゴシック" pitchFamily="50" charset="-128"/>
            </a:endParaRPr>
          </a:p>
          <a:p>
            <a:pPr>
              <a:defRPr/>
            </a:pPr>
            <a:r>
              <a:rPr lang="ja-JP" altLang="en-US" sz="1400" dirty="0">
                <a:solidFill>
                  <a:prstClr val="black"/>
                </a:solidFill>
                <a:ea typeface="ＭＳ Ｐゴシック" pitchFamily="50" charset="-128"/>
              </a:rPr>
              <a:t>抗アレルギー剤等 </a:t>
            </a:r>
          </a:p>
        </p:txBody>
      </p:sp>
      <p:sp>
        <p:nvSpPr>
          <p:cNvPr id="19" name="正方形/長方形 18"/>
          <p:cNvSpPr/>
          <p:nvPr/>
        </p:nvSpPr>
        <p:spPr>
          <a:xfrm>
            <a:off x="2784475" y="4811713"/>
            <a:ext cx="2168525" cy="1169987"/>
          </a:xfrm>
          <a:prstGeom prst="rect">
            <a:avLst/>
          </a:prstGeom>
          <a:solidFill>
            <a:schemeClr val="accent1">
              <a:lumMod val="60000"/>
              <a:lumOff val="40000"/>
            </a:schemeClr>
          </a:solidFill>
        </p:spPr>
        <p:txBody>
          <a:bodyPr>
            <a:spAutoFit/>
          </a:bodyPr>
          <a:lstStyle/>
          <a:p>
            <a:pPr algn="ctr">
              <a:defRPr/>
            </a:pPr>
            <a:r>
              <a:rPr lang="ja-JP" altLang="en-US" sz="1400" dirty="0">
                <a:solidFill>
                  <a:prstClr val="black"/>
                </a:solidFill>
                <a:ea typeface="ＭＳ Ｐゴシック" pitchFamily="50" charset="-128"/>
              </a:rPr>
              <a:t>用法又は用量が 特定された 特定の疾病への適用 </a:t>
            </a:r>
            <a:endParaRPr lang="en-US" altLang="ja-JP" sz="1400" dirty="0">
              <a:solidFill>
                <a:prstClr val="black"/>
              </a:solidFill>
              <a:ea typeface="ＭＳ Ｐゴシック" pitchFamily="50" charset="-128"/>
            </a:endParaRPr>
          </a:p>
          <a:p>
            <a:pPr algn="ctr">
              <a:defRPr/>
            </a:pPr>
            <a:r>
              <a:rPr lang="ja-JP" altLang="en-US" sz="1400" dirty="0">
                <a:solidFill>
                  <a:prstClr val="black"/>
                </a:solidFill>
                <a:ea typeface="ＭＳ Ｐゴシック" pitchFamily="50" charset="-128"/>
              </a:rPr>
              <a:t>－用法又は用量－</a:t>
            </a:r>
            <a:endParaRPr lang="en-US" altLang="ja-JP" sz="1400" dirty="0">
              <a:solidFill>
                <a:prstClr val="black"/>
              </a:solidFill>
              <a:ea typeface="ＭＳ Ｐゴシック" pitchFamily="50" charset="-128"/>
            </a:endParaRPr>
          </a:p>
          <a:p>
            <a:pPr algn="ctr">
              <a:defRPr/>
            </a:pPr>
            <a:r>
              <a:rPr lang="ja-JP" altLang="en-US" sz="1400" dirty="0">
                <a:solidFill>
                  <a:prstClr val="black"/>
                </a:solidFill>
                <a:ea typeface="ＭＳ Ｐゴシック" pitchFamily="50" charset="-128"/>
              </a:rPr>
              <a:t> 投与時間 </a:t>
            </a:r>
            <a:r>
              <a:rPr lang="en-US" altLang="ja-JP" sz="1400" dirty="0">
                <a:solidFill>
                  <a:prstClr val="black"/>
                </a:solidFill>
                <a:ea typeface="ＭＳ Ｐゴシック" pitchFamily="50" charset="-128"/>
              </a:rPr>
              <a:t>/ </a:t>
            </a:r>
            <a:r>
              <a:rPr lang="ja-JP" altLang="en-US" sz="1400" dirty="0">
                <a:solidFill>
                  <a:prstClr val="black"/>
                </a:solidFill>
                <a:ea typeface="ＭＳ Ｐゴシック" pitchFamily="50" charset="-128"/>
              </a:rPr>
              <a:t>投与手順 </a:t>
            </a:r>
            <a:r>
              <a:rPr lang="en-US" altLang="ja-JP" sz="1400" dirty="0">
                <a:solidFill>
                  <a:prstClr val="black"/>
                </a:solidFill>
                <a:ea typeface="ＭＳ Ｐゴシック" pitchFamily="50" charset="-128"/>
              </a:rPr>
              <a:t>/ </a:t>
            </a:r>
          </a:p>
          <a:p>
            <a:pPr algn="ctr">
              <a:defRPr/>
            </a:pPr>
            <a:r>
              <a:rPr lang="ja-JP" altLang="en-US" sz="1400" dirty="0">
                <a:solidFill>
                  <a:prstClr val="black"/>
                </a:solidFill>
                <a:ea typeface="ＭＳ Ｐゴシック" pitchFamily="50" charset="-128"/>
              </a:rPr>
              <a:t>投与量 </a:t>
            </a:r>
            <a:r>
              <a:rPr lang="en-US" altLang="ja-JP" sz="1400" dirty="0">
                <a:solidFill>
                  <a:prstClr val="black"/>
                </a:solidFill>
                <a:ea typeface="ＭＳ Ｐゴシック" pitchFamily="50" charset="-128"/>
              </a:rPr>
              <a:t>/ </a:t>
            </a:r>
            <a:r>
              <a:rPr lang="ja-JP" altLang="en-US" sz="1400" dirty="0">
                <a:solidFill>
                  <a:prstClr val="black"/>
                </a:solidFill>
                <a:ea typeface="ＭＳ Ｐゴシック" pitchFamily="50" charset="-128"/>
              </a:rPr>
              <a:t>投与部位等 </a:t>
            </a:r>
          </a:p>
        </p:txBody>
      </p:sp>
      <p:sp>
        <p:nvSpPr>
          <p:cNvPr id="20" name="正方形/長方形 19"/>
          <p:cNvSpPr/>
          <p:nvPr/>
        </p:nvSpPr>
        <p:spPr>
          <a:xfrm>
            <a:off x="2784475" y="4821238"/>
            <a:ext cx="2168525" cy="1160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rgbClr val="FEB80A">
                  <a:lumMod val="20000"/>
                  <a:lumOff val="80000"/>
                </a:srgbClr>
              </a:solidFill>
            </a:endParaRPr>
          </a:p>
        </p:txBody>
      </p:sp>
      <p:cxnSp>
        <p:nvCxnSpPr>
          <p:cNvPr id="22" name="直線矢印コネクタ 21"/>
          <p:cNvCxnSpPr/>
          <p:nvPr/>
        </p:nvCxnSpPr>
        <p:spPr>
          <a:xfrm>
            <a:off x="4953000" y="5981700"/>
            <a:ext cx="417513" cy="127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773" name="正方形/長方形 22"/>
          <p:cNvSpPr>
            <a:spLocks noChangeArrowheads="1"/>
          </p:cNvSpPr>
          <p:nvPr/>
        </p:nvSpPr>
        <p:spPr bwMode="auto">
          <a:xfrm>
            <a:off x="128588" y="6521450"/>
            <a:ext cx="6316662" cy="307975"/>
          </a:xfrm>
          <a:prstGeom prst="rect">
            <a:avLst/>
          </a:prstGeom>
          <a:noFill/>
          <a:ln w="9525">
            <a:noFill/>
            <a:miter lim="800000"/>
            <a:headEnd/>
            <a:tailEnd/>
          </a:ln>
        </p:spPr>
        <p:txBody>
          <a:bodyPr>
            <a:spAutoFit/>
          </a:bodyPr>
          <a:lstStyle/>
          <a:p>
            <a:r>
              <a:rPr lang="zh-TW" altLang="en-US" sz="1400">
                <a:solidFill>
                  <a:srgbClr val="000000"/>
                </a:solidFill>
              </a:rPr>
              <a:t>（審査基準第 </a:t>
            </a:r>
            <a:r>
              <a:rPr lang="en-US" altLang="zh-TW" sz="1400">
                <a:solidFill>
                  <a:srgbClr val="000000"/>
                </a:solidFill>
              </a:rPr>
              <a:t>Ⅶ</a:t>
            </a:r>
            <a:r>
              <a:rPr lang="zh-CN" altLang="en-US" sz="1400">
                <a:solidFill>
                  <a:srgbClr val="000000"/>
                </a:solidFill>
              </a:rPr>
              <a:t>部第３章「医薬発明」参照。） </a:t>
            </a:r>
            <a:endParaRPr lang="ja-JP" altLang="en-US" sz="1400">
              <a:solidFill>
                <a:srgbClr val="000000"/>
              </a:solidFill>
            </a:endParaRPr>
          </a:p>
        </p:txBody>
      </p:sp>
      <p:sp>
        <p:nvSpPr>
          <p:cNvPr id="12" name="正方形/長方形 11"/>
          <p:cNvSpPr/>
          <p:nvPr/>
        </p:nvSpPr>
        <p:spPr>
          <a:xfrm>
            <a:off x="266700" y="3606800"/>
            <a:ext cx="1673225" cy="307975"/>
          </a:xfrm>
          <a:prstGeom prst="rect">
            <a:avLst/>
          </a:prstGeom>
          <a:solidFill>
            <a:schemeClr val="accent1">
              <a:lumMod val="60000"/>
              <a:lumOff val="40000"/>
            </a:schemeClr>
          </a:solidFill>
        </p:spPr>
        <p:txBody>
          <a:bodyPr>
            <a:spAutoFit/>
          </a:bodyPr>
          <a:lstStyle/>
          <a:p>
            <a:pPr>
              <a:defRPr/>
            </a:pPr>
            <a:r>
              <a:rPr lang="ja-JP" altLang="en-US" sz="1400" dirty="0">
                <a:solidFill>
                  <a:prstClr val="black"/>
                </a:solidFill>
                <a:ea typeface="ＭＳ Ｐゴシック" pitchFamily="50" charset="-128"/>
              </a:rPr>
              <a:t>組み合わせ剤</a:t>
            </a:r>
          </a:p>
        </p:txBody>
      </p:sp>
      <p:sp>
        <p:nvSpPr>
          <p:cNvPr id="28" name="正方形/長方形 27"/>
          <p:cNvSpPr/>
          <p:nvPr/>
        </p:nvSpPr>
        <p:spPr>
          <a:xfrm>
            <a:off x="5011738" y="6170613"/>
            <a:ext cx="1158875" cy="450850"/>
          </a:xfrm>
          <a:prstGeom prst="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i="1" dirty="0">
                <a:solidFill>
                  <a:prstClr val="black"/>
                </a:solidFill>
              </a:rPr>
              <a:t>改訂部分</a:t>
            </a:r>
          </a:p>
        </p:txBody>
      </p:sp>
      <p:pic>
        <p:nvPicPr>
          <p:cNvPr id="74776" name="Picture 13"/>
          <p:cNvPicPr>
            <a:picLocks noChangeAspect="1" noChangeArrowheads="1"/>
          </p:cNvPicPr>
          <p:nvPr/>
        </p:nvPicPr>
        <p:blipFill>
          <a:blip r:embed="rId7"/>
          <a:srcRect/>
          <a:stretch>
            <a:fillRect/>
          </a:stretch>
        </p:blipFill>
        <p:spPr bwMode="auto">
          <a:xfrm>
            <a:off x="6062663" y="3406775"/>
            <a:ext cx="920750" cy="1009650"/>
          </a:xfrm>
          <a:prstGeom prst="rect">
            <a:avLst/>
          </a:prstGeom>
          <a:noFill/>
          <a:ln w="9525">
            <a:noFill/>
            <a:miter lim="800000"/>
            <a:headEnd/>
            <a:tailEnd/>
          </a:ln>
        </p:spPr>
      </p:pic>
      <p:sp>
        <p:nvSpPr>
          <p:cNvPr id="33" name="右矢印 32"/>
          <p:cNvSpPr/>
          <p:nvPr/>
        </p:nvSpPr>
        <p:spPr>
          <a:xfrm>
            <a:off x="7329488" y="3644900"/>
            <a:ext cx="792162" cy="417513"/>
          </a:xfrm>
          <a:prstGeom prst="right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i="1" dirty="0">
              <a:solidFill>
                <a:srgbClr val="FEB80A">
                  <a:lumMod val="20000"/>
                  <a:lumOff val="80000"/>
                </a:srgbClr>
              </a:solidFill>
            </a:endParaRPr>
          </a:p>
        </p:txBody>
      </p:sp>
      <p:pic>
        <p:nvPicPr>
          <p:cNvPr id="74778" name="Picture 14"/>
          <p:cNvPicPr>
            <a:picLocks noChangeAspect="1" noChangeArrowheads="1"/>
          </p:cNvPicPr>
          <p:nvPr/>
        </p:nvPicPr>
        <p:blipFill>
          <a:blip r:embed="rId8"/>
          <a:srcRect/>
          <a:stretch>
            <a:fillRect/>
          </a:stretch>
        </p:blipFill>
        <p:spPr bwMode="auto">
          <a:xfrm>
            <a:off x="8661400" y="3284538"/>
            <a:ext cx="684213" cy="998537"/>
          </a:xfrm>
          <a:prstGeom prst="rect">
            <a:avLst/>
          </a:prstGeom>
          <a:noFill/>
          <a:ln w="9525">
            <a:noFill/>
            <a:miter lim="800000"/>
            <a:headEnd/>
            <a:tailEnd/>
          </a:ln>
        </p:spPr>
      </p:pic>
      <p:sp>
        <p:nvSpPr>
          <p:cNvPr id="34" name="正方形/長方形 33"/>
          <p:cNvSpPr/>
          <p:nvPr/>
        </p:nvSpPr>
        <p:spPr>
          <a:xfrm>
            <a:off x="331788" y="1630363"/>
            <a:ext cx="9361487" cy="646112"/>
          </a:xfrm>
          <a:prstGeom prst="rect">
            <a:avLst/>
          </a:prstGeom>
          <a:solidFill>
            <a:schemeClr val="accent2">
              <a:lumMod val="20000"/>
              <a:lumOff val="80000"/>
            </a:schemeClr>
          </a:solidFill>
          <a:ln>
            <a:solidFill>
              <a:schemeClr val="accent2">
                <a:lumMod val="75000"/>
              </a:schemeClr>
            </a:solidFill>
          </a:ln>
        </p:spPr>
        <p:txBody>
          <a:bodyPr>
            <a:spAutoFit/>
          </a:bodyPr>
          <a:lstStyle/>
          <a:p>
            <a:pPr>
              <a:defRPr/>
            </a:pPr>
            <a:r>
              <a:rPr lang="ja-JP" altLang="en-US" dirty="0">
                <a:solidFill>
                  <a:prstClr val="black"/>
                </a:solidFill>
                <a:ea typeface="ＭＳ Ｐゴシック" pitchFamily="50" charset="-128"/>
              </a:rPr>
              <a:t>医薬発明は、ある 物の未知の属性の発見 に基づき、当該物の 新たな医薬用途 を提供しようとする「 物の発明 」である。</a:t>
            </a:r>
          </a:p>
        </p:txBody>
      </p:sp>
      <p:sp>
        <p:nvSpPr>
          <p:cNvPr id="74780" name="テキスト ボックス 1"/>
          <p:cNvSpPr txBox="1">
            <a:spLocks noChangeArrowheads="1"/>
          </p:cNvSpPr>
          <p:nvPr/>
        </p:nvSpPr>
        <p:spPr bwMode="auto">
          <a:xfrm flipH="1">
            <a:off x="6248400" y="5468938"/>
            <a:ext cx="3241675" cy="1200150"/>
          </a:xfrm>
          <a:prstGeom prst="rect">
            <a:avLst/>
          </a:prstGeom>
          <a:solidFill>
            <a:srgbClr val="ECFBFE"/>
          </a:solidFill>
          <a:ln w="15875">
            <a:solidFill>
              <a:srgbClr val="7030A0"/>
            </a:solidFill>
            <a:miter lim="800000"/>
            <a:headEnd/>
            <a:tailEnd/>
          </a:ln>
        </p:spPr>
        <p:txBody>
          <a:bodyPr>
            <a:spAutoFit/>
          </a:bodyPr>
          <a:lstStyle/>
          <a:p>
            <a:r>
              <a:rPr lang="ja-JP" altLang="en-US" b="1">
                <a:solidFill>
                  <a:srgbClr val="000000"/>
                </a:solidFill>
              </a:rPr>
              <a:t>医薬品開発の特徴</a:t>
            </a:r>
            <a:endParaRPr lang="en-US" altLang="ja-JP" b="1">
              <a:solidFill>
                <a:srgbClr val="000000"/>
              </a:solidFill>
            </a:endParaRPr>
          </a:p>
          <a:p>
            <a:r>
              <a:rPr lang="ja-JP" altLang="en-US" b="1">
                <a:solidFill>
                  <a:srgbClr val="000000"/>
                </a:solidFill>
              </a:rPr>
              <a:t>研究開発期間 ：　約</a:t>
            </a:r>
            <a:r>
              <a:rPr lang="en-US" altLang="ja-JP" b="1">
                <a:solidFill>
                  <a:srgbClr val="000000"/>
                </a:solidFill>
              </a:rPr>
              <a:t>9-17</a:t>
            </a:r>
            <a:r>
              <a:rPr lang="ja-JP" altLang="en-US" b="1">
                <a:solidFill>
                  <a:srgbClr val="000000"/>
                </a:solidFill>
              </a:rPr>
              <a:t>年</a:t>
            </a:r>
            <a:endParaRPr lang="en-US" altLang="ja-JP" b="1">
              <a:solidFill>
                <a:srgbClr val="000000"/>
              </a:solidFill>
            </a:endParaRPr>
          </a:p>
          <a:p>
            <a:r>
              <a:rPr lang="ja-JP" altLang="en-US" b="1">
                <a:solidFill>
                  <a:srgbClr val="000000"/>
                </a:solidFill>
              </a:rPr>
              <a:t>研究開発費　　：約</a:t>
            </a:r>
            <a:r>
              <a:rPr lang="en-US" altLang="ja-JP" b="1">
                <a:solidFill>
                  <a:srgbClr val="000000"/>
                </a:solidFill>
              </a:rPr>
              <a:t>200</a:t>
            </a:r>
            <a:r>
              <a:rPr lang="ja-JP" altLang="en-US" b="1">
                <a:solidFill>
                  <a:srgbClr val="000000"/>
                </a:solidFill>
              </a:rPr>
              <a:t>－</a:t>
            </a:r>
            <a:r>
              <a:rPr lang="en-US" altLang="ja-JP" b="1">
                <a:solidFill>
                  <a:srgbClr val="000000"/>
                </a:solidFill>
              </a:rPr>
              <a:t>500</a:t>
            </a:r>
            <a:r>
              <a:rPr lang="ja-JP" altLang="en-US" b="1">
                <a:solidFill>
                  <a:srgbClr val="000000"/>
                </a:solidFill>
              </a:rPr>
              <a:t>億</a:t>
            </a:r>
            <a:endParaRPr lang="en-US" altLang="ja-JP" b="1">
              <a:solidFill>
                <a:srgbClr val="000000"/>
              </a:solidFill>
            </a:endParaRPr>
          </a:p>
          <a:p>
            <a:r>
              <a:rPr lang="ja-JP" altLang="en-US" b="1">
                <a:solidFill>
                  <a:srgbClr val="000000"/>
                </a:solidFill>
              </a:rPr>
              <a:t>開発成功率　　：約</a:t>
            </a:r>
            <a:r>
              <a:rPr lang="en-US" altLang="ja-JP" b="1">
                <a:solidFill>
                  <a:srgbClr val="000000"/>
                </a:solidFill>
              </a:rPr>
              <a:t>1/20000</a:t>
            </a:r>
            <a:endParaRPr lang="ja-JP" altLang="en-US" b="1">
              <a:solidFill>
                <a:srgbClr val="000000"/>
              </a:solidFill>
            </a:endParaRPr>
          </a:p>
        </p:txBody>
      </p:sp>
      <p:sp>
        <p:nvSpPr>
          <p:cNvPr id="3" name="対角する 2 つの角を切り取った四角形 2"/>
          <p:cNvSpPr/>
          <p:nvPr/>
        </p:nvSpPr>
        <p:spPr>
          <a:xfrm>
            <a:off x="5637213" y="4956175"/>
            <a:ext cx="3779837" cy="431800"/>
          </a:xfrm>
          <a:prstGeom prst="snip2Diag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i="1" dirty="0">
                <a:solidFill>
                  <a:srgbClr val="7030A0"/>
                </a:solidFill>
              </a:rPr>
              <a:t>他の領域より時間と費用がかかる！</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EF2D8A16-8782-454E-ACCC-901D5BEDFE0B}" type="slidenum">
              <a:rPr lang="en-US" altLang="ja-JP"/>
              <a:pPr>
                <a:defRPr/>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919163" y="333375"/>
            <a:ext cx="7634287" cy="720725"/>
          </a:xfrm>
        </p:spPr>
        <p:txBody>
          <a:bodyPr/>
          <a:lstStyle/>
          <a:p>
            <a:pPr eaLnBrk="1" hangingPunct="1"/>
            <a:r>
              <a:rPr lang="ja-JP" altLang="en-US" sz="4000" smtClean="0">
                <a:latin typeface="ＭＳ Ｐゴシック" charset="-128"/>
                <a:ea typeface="ＭＳ Ｐゴシック" charset="-128"/>
              </a:rPr>
              <a:t/>
            </a:r>
            <a:br>
              <a:rPr lang="ja-JP" altLang="en-US" sz="4000" smtClean="0">
                <a:latin typeface="ＭＳ Ｐゴシック" charset="-128"/>
                <a:ea typeface="ＭＳ Ｐゴシック" charset="-128"/>
              </a:rPr>
            </a:br>
            <a:r>
              <a:rPr lang="ja-JP" altLang="en-US" sz="4000" smtClean="0">
                <a:latin typeface="ＭＳ Ｐゴシック" charset="-128"/>
                <a:ea typeface="ＭＳ Ｐゴシック" charset="-128"/>
              </a:rPr>
              <a:t>　</a:t>
            </a:r>
            <a:r>
              <a:rPr lang="ja-JP" altLang="en-US" smtClean="0">
                <a:latin typeface="ＭＳ Ｐゴシック" charset="-128"/>
                <a:ea typeface="ＭＳ Ｐゴシック" charset="-128"/>
              </a:rPr>
              <a:t>微生物に関する発明</a:t>
            </a:r>
            <a:br>
              <a:rPr lang="ja-JP" altLang="en-US" smtClean="0">
                <a:latin typeface="ＭＳ Ｐゴシック" charset="-128"/>
                <a:ea typeface="ＭＳ Ｐゴシック" charset="-128"/>
              </a:rPr>
            </a:br>
            <a:endParaRPr lang="zh-CN" altLang="en-US" smtClean="0">
              <a:latin typeface="ＭＳ Ｐゴシック" charset="-128"/>
              <a:ea typeface="ＭＳ Ｐゴシック" charset="-128"/>
            </a:endParaRPr>
          </a:p>
        </p:txBody>
      </p:sp>
      <p:sp>
        <p:nvSpPr>
          <p:cNvPr id="104451" name="Text Box 3"/>
          <p:cNvSpPr txBox="1">
            <a:spLocks noChangeArrowheads="1"/>
          </p:cNvSpPr>
          <p:nvPr/>
        </p:nvSpPr>
        <p:spPr bwMode="auto">
          <a:xfrm>
            <a:off x="0" y="6237288"/>
            <a:ext cx="5654675" cy="422275"/>
          </a:xfrm>
          <a:prstGeom prst="rect">
            <a:avLst/>
          </a:prstGeom>
          <a:noFill/>
          <a:ln>
            <a:noFill/>
          </a:ln>
          <a:effectLst/>
          <a:extLst/>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lgn="ctr">
              <a:lnSpc>
                <a:spcPct val="120000"/>
              </a:lnSpc>
              <a:defRPr/>
            </a:pPr>
            <a:r>
              <a:rPr lang="ja-JP" altLang="en-US" sz="1800" b="1" smtClean="0">
                <a:solidFill>
                  <a:srgbClr val="000000"/>
                </a:solidFill>
                <a:effectLst>
                  <a:outerShdw blurRad="38100" dist="38100" dir="2700000" algn="tl">
                    <a:srgbClr val="C0C0C0"/>
                  </a:outerShdw>
                </a:effectLst>
                <a:latin typeface="Arial" pitchFamily="34" charset="0"/>
                <a:ea typeface="ＭＳ Ｐゴシック" pitchFamily="50" charset="-128"/>
              </a:rPr>
              <a:t>（審査基準第</a:t>
            </a:r>
            <a:r>
              <a:rPr lang="en-US" altLang="ja-JP" sz="1800" b="1" smtClean="0">
                <a:solidFill>
                  <a:srgbClr val="000000"/>
                </a:solidFill>
                <a:effectLst>
                  <a:outerShdw blurRad="38100" dist="38100" dir="2700000" algn="tl">
                    <a:srgbClr val="C0C0C0"/>
                  </a:outerShdw>
                </a:effectLst>
                <a:latin typeface="Arial" pitchFamily="34" charset="0"/>
                <a:ea typeface="ＭＳ Ｐゴシック" pitchFamily="50" charset="-128"/>
              </a:rPr>
              <a:t>Ⅶ</a:t>
            </a:r>
            <a:r>
              <a:rPr lang="ja-JP" altLang="en-US" sz="1800" b="1" smtClean="0">
                <a:solidFill>
                  <a:srgbClr val="000000"/>
                </a:solidFill>
                <a:effectLst>
                  <a:outerShdw blurRad="38100" dist="38100" dir="2700000" algn="tl">
                    <a:srgbClr val="C0C0C0"/>
                  </a:outerShdw>
                </a:effectLst>
                <a:latin typeface="Arial" pitchFamily="34" charset="0"/>
                <a:ea typeface="ＭＳ Ｐゴシック" pitchFamily="50" charset="-128"/>
              </a:rPr>
              <a:t>部第２章「生物関連発明」２．参照）</a:t>
            </a:r>
          </a:p>
        </p:txBody>
      </p:sp>
      <p:sp>
        <p:nvSpPr>
          <p:cNvPr id="15364" name="AutoShape 4"/>
          <p:cNvSpPr>
            <a:spLocks noChangeArrowheads="1"/>
          </p:cNvSpPr>
          <p:nvPr/>
        </p:nvSpPr>
        <p:spPr bwMode="auto">
          <a:xfrm flipH="1">
            <a:off x="4160838" y="1700213"/>
            <a:ext cx="5745162" cy="2252662"/>
          </a:xfrm>
          <a:prstGeom prst="cloudCallout">
            <a:avLst>
              <a:gd name="adj1" fmla="val -13944"/>
              <a:gd name="adj2" fmla="val 87769"/>
            </a:avLst>
          </a:prstGeom>
          <a:gradFill rotWithShape="1">
            <a:gsLst>
              <a:gs pos="0">
                <a:srgbClr val="FFFFFF"/>
              </a:gs>
              <a:gs pos="100000">
                <a:srgbClr val="FFE7F9"/>
              </a:gs>
            </a:gsLst>
            <a:lin ang="5400000" scaled="1"/>
          </a:gradFill>
          <a:ln w="38100">
            <a:solidFill>
              <a:schemeClr val="accent1"/>
            </a:solidFill>
            <a:round/>
            <a:headEnd/>
            <a:tailEnd/>
          </a:ln>
          <a:effectLst>
            <a:outerShdw blurRad="63500" dist="38099" dir="2700000" algn="ctr" rotWithShape="0">
              <a:schemeClr val="bg2">
                <a:alpha val="74998"/>
              </a:schemeClr>
            </a:outerShdw>
          </a:effectLst>
        </p:spPr>
        <p:txBody>
          <a:bodyPr anchor="ctr"/>
          <a:lstStyle/>
          <a:p>
            <a:pPr>
              <a:defRPr/>
            </a:pPr>
            <a:r>
              <a:rPr kumimoji="0" lang="ja-JP" altLang="en-US" sz="1900" dirty="0">
                <a:solidFill>
                  <a:srgbClr val="FF0000"/>
                </a:solidFill>
                <a:latin typeface="Tahoma" pitchFamily="34" charset="0"/>
                <a:ea typeface="ＭＳ Ｐゴシック" pitchFamily="50" charset="-128"/>
              </a:rPr>
              <a:t>微生物</a:t>
            </a:r>
            <a:r>
              <a:rPr kumimoji="0" lang="ja-JP" altLang="en-US" sz="1900" dirty="0">
                <a:latin typeface="Tahoma" pitchFamily="34" charset="0"/>
                <a:ea typeface="ＭＳ Ｐゴシック" pitchFamily="50" charset="-128"/>
              </a:rPr>
              <a:t>とは、酵母、カビ、キノコ、細菌、放線菌、単細胞藻類、ウイルス、原生動物などを意味し、さらには、</a:t>
            </a:r>
            <a:r>
              <a:rPr kumimoji="0" lang="ja-JP" altLang="en-US" sz="1900" u="sng" dirty="0">
                <a:latin typeface="Tahoma" pitchFamily="34" charset="0"/>
                <a:ea typeface="ＭＳ Ｐゴシック" pitchFamily="50" charset="-128"/>
              </a:rPr>
              <a:t>動物又は植物の分化していない細胞及び組織培養物</a:t>
            </a:r>
            <a:r>
              <a:rPr kumimoji="0" lang="ja-JP" altLang="en-US" sz="1900" dirty="0">
                <a:latin typeface="Tahoma" pitchFamily="34" charset="0"/>
                <a:ea typeface="ＭＳ Ｐゴシック" pitchFamily="50" charset="-128"/>
              </a:rPr>
              <a:t>も含まれる。</a:t>
            </a:r>
          </a:p>
        </p:txBody>
      </p:sp>
      <p:sp>
        <p:nvSpPr>
          <p:cNvPr id="15365" name="AutoShape 5"/>
          <p:cNvSpPr>
            <a:spLocks noChangeArrowheads="1"/>
          </p:cNvSpPr>
          <p:nvPr/>
        </p:nvSpPr>
        <p:spPr bwMode="auto">
          <a:xfrm flipH="1">
            <a:off x="0" y="2852738"/>
            <a:ext cx="5529263" cy="3455987"/>
          </a:xfrm>
          <a:prstGeom prst="cloudCallout">
            <a:avLst>
              <a:gd name="adj1" fmla="val -83704"/>
              <a:gd name="adj2" fmla="val 20801"/>
            </a:avLst>
          </a:prstGeom>
          <a:gradFill rotWithShape="1">
            <a:gsLst>
              <a:gs pos="0">
                <a:srgbClr val="FFFFFF"/>
              </a:gs>
              <a:gs pos="100000">
                <a:srgbClr val="FFE7F9"/>
              </a:gs>
            </a:gsLst>
            <a:lin ang="5400000" scaled="1"/>
          </a:gradFill>
          <a:ln w="38100">
            <a:solidFill>
              <a:srgbClr val="33CCCC"/>
            </a:solidFill>
            <a:round/>
            <a:headEnd/>
            <a:tailEnd/>
          </a:ln>
          <a:effectLst>
            <a:outerShdw blurRad="63500" dist="38099" dir="2700000" algn="ctr" rotWithShape="0">
              <a:schemeClr val="bg2">
                <a:alpha val="74998"/>
              </a:schemeClr>
            </a:outerShdw>
          </a:effectLst>
        </p:spPr>
        <p:txBody>
          <a:bodyPr anchor="ctr"/>
          <a:lstStyle/>
          <a:p>
            <a:pPr>
              <a:defRPr/>
            </a:pPr>
            <a:r>
              <a:rPr kumimoji="0" lang="ja-JP" altLang="en-US" sz="1900" dirty="0">
                <a:solidFill>
                  <a:srgbClr val="FF0000"/>
                </a:solidFill>
                <a:latin typeface="Tahoma" pitchFamily="34" charset="0"/>
                <a:ea typeface="ＭＳ Ｐゴシック" pitchFamily="50" charset="-128"/>
              </a:rPr>
              <a:t>微生物に関する発明</a:t>
            </a:r>
            <a:endParaRPr kumimoji="0" lang="en-US" altLang="ja-JP" sz="1900" dirty="0">
              <a:solidFill>
                <a:srgbClr val="FF0000"/>
              </a:solidFill>
              <a:latin typeface="Tahoma" pitchFamily="34" charset="0"/>
              <a:ea typeface="ＭＳ Ｐゴシック" pitchFamily="50" charset="-128"/>
            </a:endParaRPr>
          </a:p>
          <a:p>
            <a:pPr algn="ctr">
              <a:defRPr/>
            </a:pPr>
            <a:r>
              <a:rPr kumimoji="0" lang="ja-JP" altLang="en-US" sz="1900" dirty="0">
                <a:latin typeface="Tahoma" pitchFamily="34" charset="0"/>
                <a:ea typeface="ＭＳ Ｐゴシック" pitchFamily="50" charset="-128"/>
              </a:rPr>
              <a:t>とは、微生物自体の発明、微生物の利用に関する発明などである。</a:t>
            </a:r>
          </a:p>
          <a:p>
            <a:pPr algn="ctr">
              <a:defRPr/>
            </a:pPr>
            <a:r>
              <a:rPr kumimoji="0" lang="ja-JP" altLang="en-US" sz="1900" dirty="0">
                <a:latin typeface="Tahoma" pitchFamily="34" charset="0"/>
                <a:ea typeface="ＭＳ Ｐゴシック" pitchFamily="50" charset="-128"/>
              </a:rPr>
              <a:t>（微生物の利用に関する発明には、公知微生物の利用方法を発見したことに基づく発明も含まれる。）</a:t>
            </a:r>
          </a:p>
          <a:p>
            <a:pPr algn="ctr">
              <a:defRPr/>
            </a:pPr>
            <a:endParaRPr lang="ja-JP" altLang="en-US" sz="1900" dirty="0">
              <a:latin typeface="Arial" pitchFamily="34" charset="0"/>
              <a:ea typeface="ＭＳ Ｐゴシック" pitchFamily="50" charset="-128"/>
            </a:endParaRPr>
          </a:p>
        </p:txBody>
      </p:sp>
      <p:pic>
        <p:nvPicPr>
          <p:cNvPr id="76805" name="Picture 6" descr="hatsumo1"/>
          <p:cNvPicPr>
            <a:picLocks noChangeAspect="1" noChangeArrowheads="1"/>
          </p:cNvPicPr>
          <p:nvPr/>
        </p:nvPicPr>
        <p:blipFill>
          <a:blip r:embed="rId3"/>
          <a:srcRect/>
          <a:stretch>
            <a:fillRect/>
          </a:stretch>
        </p:blipFill>
        <p:spPr bwMode="auto">
          <a:xfrm>
            <a:off x="7642225" y="4941888"/>
            <a:ext cx="1741488" cy="1916112"/>
          </a:xfrm>
          <a:prstGeom prst="rect">
            <a:avLst/>
          </a:prstGeom>
          <a:noFill/>
          <a:ln w="9525">
            <a:noFill/>
            <a:miter lim="800000"/>
            <a:headEnd/>
            <a:tailEnd/>
          </a:ln>
        </p:spPr>
      </p:pic>
      <p:sp>
        <p:nvSpPr>
          <p:cNvPr id="76806"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latin typeface="ＭＳ Ｐゴシック" charset="-128"/>
              </a:rPr>
              <a:t>９－１</a:t>
            </a:r>
            <a:endParaRPr lang="en-US" altLang="ja-JP" sz="2800">
              <a:latin typeface="ＭＳ Ｐゴシック"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69BA32D1-88A6-48B5-9D81-4D28561B2936}" type="slidenum">
              <a:rPr lang="en-US" altLang="ja-JP"/>
              <a:pPr>
                <a:defRPr/>
              </a:pPr>
              <a:t>7</a:t>
            </a:fld>
            <a:endParaRPr lang="en-US" altLang="ja-JP"/>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81113" y="404813"/>
            <a:ext cx="5929312" cy="577850"/>
          </a:xfrm>
        </p:spPr>
        <p:txBody>
          <a:bodyPr>
            <a:normAutofit fontScale="90000"/>
          </a:bodyPr>
          <a:lstStyle/>
          <a:p>
            <a:pPr eaLnBrk="1" hangingPunct="1">
              <a:defRPr/>
            </a:pPr>
            <a:r>
              <a:rPr lang="ja-JP" altLang="en-US" sz="4000" dirty="0" smtClean="0"/>
              <a:t>微生物の発明</a:t>
            </a:r>
          </a:p>
        </p:txBody>
      </p:sp>
      <p:sp>
        <p:nvSpPr>
          <p:cNvPr id="78850" name="Rectangle 3"/>
          <p:cNvSpPr>
            <a:spLocks noGrp="1" noChangeArrowheads="1"/>
          </p:cNvSpPr>
          <p:nvPr>
            <p:ph type="body" idx="1"/>
          </p:nvPr>
        </p:nvSpPr>
        <p:spPr>
          <a:xfrm>
            <a:off x="428625" y="1628775"/>
            <a:ext cx="8915400" cy="2663825"/>
          </a:xfrm>
        </p:spPr>
        <p:txBody>
          <a:bodyPr/>
          <a:lstStyle/>
          <a:p>
            <a:pPr eaLnBrk="1" hangingPunct="1">
              <a:lnSpc>
                <a:spcPct val="80000"/>
              </a:lnSpc>
            </a:pPr>
            <a:r>
              <a:rPr lang="ja-JP" altLang="en-US" sz="2400" smtClean="0">
                <a:latin typeface="ＭＳ Ｐゴシック" charset="-128"/>
                <a:ea typeface="ＭＳ Ｐゴシック" charset="-128"/>
              </a:rPr>
              <a:t>微生物の寄託</a:t>
            </a:r>
          </a:p>
          <a:p>
            <a:pPr eaLnBrk="1" hangingPunct="1">
              <a:lnSpc>
                <a:spcPct val="80000"/>
              </a:lnSpc>
            </a:pPr>
            <a:r>
              <a:rPr lang="ja-JP" altLang="en-US" sz="2400" smtClean="0">
                <a:latin typeface="ＭＳ Ｐゴシック" charset="-128"/>
                <a:ea typeface="ＭＳ Ｐゴシック" charset="-128"/>
              </a:rPr>
              <a:t>寄託番号の開示</a:t>
            </a:r>
          </a:p>
          <a:p>
            <a:pPr eaLnBrk="1" hangingPunct="1">
              <a:lnSpc>
                <a:spcPct val="80000"/>
              </a:lnSpc>
            </a:pPr>
            <a:r>
              <a:rPr lang="ja-JP" altLang="en-US" sz="2400" smtClean="0">
                <a:latin typeface="ＭＳ Ｐゴシック" charset="-128"/>
                <a:ea typeface="ＭＳ Ｐゴシック" charset="-128"/>
              </a:rPr>
              <a:t>微生物の特性</a:t>
            </a:r>
          </a:p>
        </p:txBody>
      </p:sp>
      <p:sp>
        <p:nvSpPr>
          <p:cNvPr id="78851" name="Rectangle 5"/>
          <p:cNvSpPr>
            <a:spLocks noChangeArrowheads="1"/>
          </p:cNvSpPr>
          <p:nvPr/>
        </p:nvSpPr>
        <p:spPr bwMode="auto">
          <a:xfrm>
            <a:off x="428625" y="2716213"/>
            <a:ext cx="9126538" cy="1728787"/>
          </a:xfrm>
          <a:prstGeom prst="rect">
            <a:avLst/>
          </a:prstGeom>
          <a:noFill/>
          <a:ln w="9525">
            <a:noFill/>
            <a:miter lim="800000"/>
            <a:headEnd/>
            <a:tailEnd/>
          </a:ln>
        </p:spPr>
        <p:txBody>
          <a:bodyPr/>
          <a:lstStyle/>
          <a:p>
            <a:pPr marL="342900" indent="-342900">
              <a:spcBef>
                <a:spcPct val="20000"/>
              </a:spcBef>
              <a:buFontTx/>
              <a:buChar char="•"/>
            </a:pPr>
            <a:r>
              <a:rPr lang="ja-JP" altLang="en-US" sz="2000">
                <a:solidFill>
                  <a:srgbClr val="000000"/>
                </a:solidFill>
              </a:rPr>
              <a:t>次の微生物は、産業上利用することができる発明に該当しない</a:t>
            </a:r>
          </a:p>
          <a:p>
            <a:pPr marL="342900" indent="-342900">
              <a:spcBef>
                <a:spcPct val="20000"/>
              </a:spcBef>
            </a:pPr>
            <a:r>
              <a:rPr lang="ja-JP" altLang="en-US" sz="2000">
                <a:solidFill>
                  <a:srgbClr val="000000"/>
                </a:solidFill>
              </a:rPr>
              <a:t>　①天然にある微生物を単に発見したもの</a:t>
            </a:r>
          </a:p>
          <a:p>
            <a:pPr marL="342900" indent="-342900">
              <a:spcBef>
                <a:spcPct val="20000"/>
              </a:spcBef>
            </a:pPr>
            <a:r>
              <a:rPr lang="ja-JP" altLang="en-US" sz="2000">
                <a:solidFill>
                  <a:srgbClr val="000000"/>
                </a:solidFill>
              </a:rPr>
              <a:t>　　　（天然物から人為的に単離した微生物は創作性あり）</a:t>
            </a:r>
          </a:p>
          <a:p>
            <a:pPr marL="342900" indent="-342900">
              <a:spcBef>
                <a:spcPct val="20000"/>
              </a:spcBef>
            </a:pPr>
            <a:r>
              <a:rPr lang="ja-JP" altLang="en-US" sz="2000">
                <a:solidFill>
                  <a:srgbClr val="000000"/>
                </a:solidFill>
              </a:rPr>
              <a:t>　②微生物自体の発明、有用性が記載されていない、有用性が類推できない</a:t>
            </a:r>
          </a:p>
        </p:txBody>
      </p:sp>
      <p:sp>
        <p:nvSpPr>
          <p:cNvPr id="78852" name="スライド番号プレースホルダ 4"/>
          <p:cNvSpPr>
            <a:spLocks noGrp="1"/>
          </p:cNvSpPr>
          <p:nvPr>
            <p:ph type="sldNum" sz="quarter" idx="12"/>
          </p:nvPr>
        </p:nvSpPr>
        <p:spPr bwMode="auto">
          <a:noFill/>
          <a:ln>
            <a:miter lim="800000"/>
            <a:headEnd/>
            <a:tailEnd/>
          </a:ln>
        </p:spPr>
        <p:txBody>
          <a:bodyPr/>
          <a:lstStyle/>
          <a:p>
            <a:pPr>
              <a:lnSpc>
                <a:spcPct val="80000"/>
              </a:lnSpc>
            </a:pPr>
            <a:fld id="{7DDFC06A-14CC-43F6-8F4F-1A496C832158}" type="slidenum">
              <a:rPr lang="en-US" altLang="ja-JP" sz="1200" smtClean="0">
                <a:solidFill>
                  <a:srgbClr val="FFFFFF"/>
                </a:solidFill>
                <a:ea typeface="ＭＳ Ｐゴシック" charset="-128"/>
              </a:rPr>
              <a:pPr>
                <a:lnSpc>
                  <a:spcPct val="80000"/>
                </a:lnSpc>
              </a:pPr>
              <a:t>8</a:t>
            </a:fld>
            <a:endParaRPr lang="en-US" altLang="ja-JP" sz="1200" smtClean="0">
              <a:solidFill>
                <a:srgbClr val="FFFFFF"/>
              </a:solidFill>
              <a:ea typeface="ＭＳ Ｐゴシック" charset="-128"/>
            </a:endParaRPr>
          </a:p>
        </p:txBody>
      </p:sp>
      <p:sp>
        <p:nvSpPr>
          <p:cNvPr id="78853" name="テキスト ボックス 5"/>
          <p:cNvSpPr txBox="1">
            <a:spLocks noChangeArrowheads="1"/>
          </p:cNvSpPr>
          <p:nvPr/>
        </p:nvSpPr>
        <p:spPr bwMode="auto">
          <a:xfrm>
            <a:off x="428625" y="4300538"/>
            <a:ext cx="8424863" cy="2584450"/>
          </a:xfrm>
          <a:prstGeom prst="rect">
            <a:avLst/>
          </a:prstGeom>
          <a:noFill/>
          <a:ln w="9525">
            <a:noFill/>
            <a:miter lim="800000"/>
            <a:headEnd/>
            <a:tailEnd/>
          </a:ln>
        </p:spPr>
        <p:txBody>
          <a:bodyPr>
            <a:spAutoFit/>
          </a:bodyPr>
          <a:lstStyle/>
          <a:p>
            <a:r>
              <a:rPr lang="en-US" altLang="ja-JP">
                <a:solidFill>
                  <a:srgbClr val="000000"/>
                </a:solidFill>
              </a:rPr>
              <a:t>【</a:t>
            </a:r>
            <a:r>
              <a:rPr lang="ja-JP" altLang="en-US">
                <a:solidFill>
                  <a:srgbClr val="000000"/>
                </a:solidFill>
              </a:rPr>
              <a:t>請求項１</a:t>
            </a:r>
            <a:r>
              <a:rPr lang="en-US" altLang="ja-JP">
                <a:solidFill>
                  <a:srgbClr val="000000"/>
                </a:solidFill>
              </a:rPr>
              <a:t>】</a:t>
            </a:r>
            <a:br>
              <a:rPr lang="en-US" altLang="ja-JP">
                <a:solidFill>
                  <a:srgbClr val="000000"/>
                </a:solidFill>
              </a:rPr>
            </a:br>
            <a:r>
              <a:rPr lang="ja-JP" altLang="en-US">
                <a:solidFill>
                  <a:srgbClr val="000000"/>
                </a:solidFill>
              </a:rPr>
              <a:t>ラクトバチルス・ロイテリ菌株ＣＦ２－７Ｆ（ＡＴＣＣ ＰＴＡ－４９６５）の生物学的に純粋な培養物。（Ｐ４４８６９５７）</a:t>
            </a:r>
            <a:endParaRPr lang="en-US" altLang="ja-JP">
              <a:solidFill>
                <a:srgbClr val="000000"/>
              </a:solidFill>
            </a:endParaRPr>
          </a:p>
          <a:p>
            <a:endParaRPr lang="en-US" altLang="ja-JP">
              <a:solidFill>
                <a:srgbClr val="000000"/>
              </a:solidFill>
            </a:endParaRPr>
          </a:p>
          <a:p>
            <a:r>
              <a:rPr lang="en-US" altLang="ja-JP">
                <a:solidFill>
                  <a:srgbClr val="000000"/>
                </a:solidFill>
              </a:rPr>
              <a:t>【</a:t>
            </a:r>
            <a:r>
              <a:rPr lang="ja-JP" altLang="en-US">
                <a:solidFill>
                  <a:srgbClr val="000000"/>
                </a:solidFill>
              </a:rPr>
              <a:t>微生物の受託番号</a:t>
            </a:r>
            <a:r>
              <a:rPr lang="en-US" altLang="ja-JP">
                <a:solidFill>
                  <a:srgbClr val="000000"/>
                </a:solidFill>
              </a:rPr>
              <a:t>】 </a:t>
            </a:r>
            <a:r>
              <a:rPr lang="ja-JP" altLang="en-US">
                <a:solidFill>
                  <a:srgbClr val="000000"/>
                </a:solidFill>
              </a:rPr>
              <a:t>ＦＥＲＭ　Ｐ－１４０３８</a:t>
            </a:r>
            <a:r>
              <a:rPr lang="en-US" altLang="ja-JP">
                <a:solidFill>
                  <a:srgbClr val="000000"/>
                </a:solidFill>
              </a:rPr>
              <a:t/>
            </a:r>
            <a:br>
              <a:rPr lang="en-US" altLang="ja-JP">
                <a:solidFill>
                  <a:srgbClr val="000000"/>
                </a:solidFill>
              </a:rPr>
            </a:br>
            <a:r>
              <a:rPr lang="en-US" altLang="ja-JP">
                <a:solidFill>
                  <a:srgbClr val="000000"/>
                </a:solidFill>
              </a:rPr>
              <a:t>【</a:t>
            </a:r>
            <a:r>
              <a:rPr lang="ja-JP" altLang="en-US">
                <a:solidFill>
                  <a:srgbClr val="000000"/>
                </a:solidFill>
              </a:rPr>
              <a:t>請求項１</a:t>
            </a:r>
            <a:r>
              <a:rPr lang="en-US" altLang="ja-JP">
                <a:solidFill>
                  <a:srgbClr val="000000"/>
                </a:solidFill>
              </a:rPr>
              <a:t>】 </a:t>
            </a:r>
            <a:r>
              <a:rPr lang="ja-JP" altLang="en-US">
                <a:solidFill>
                  <a:srgbClr val="000000"/>
                </a:solidFill>
              </a:rPr>
              <a:t>醤油用麹菌株として用いられる醤油用</a:t>
            </a:r>
            <a:r>
              <a:rPr lang="en-US" altLang="ja-JP">
                <a:solidFill>
                  <a:srgbClr val="000000"/>
                </a:solidFill>
              </a:rPr>
              <a:t>Aspergillus sojae </a:t>
            </a:r>
            <a:r>
              <a:rPr lang="ja-JP" altLang="en-US">
                <a:solidFill>
                  <a:srgbClr val="000000"/>
                </a:solidFill>
              </a:rPr>
              <a:t>株又は醤油用</a:t>
            </a:r>
            <a:r>
              <a:rPr lang="en-US" altLang="ja-JP">
                <a:solidFill>
                  <a:srgbClr val="000000"/>
                </a:solidFill>
              </a:rPr>
              <a:t>Aspergillus oryzae </a:t>
            </a:r>
            <a:r>
              <a:rPr lang="ja-JP" altLang="en-US">
                <a:solidFill>
                  <a:srgbClr val="000000"/>
                </a:solidFill>
              </a:rPr>
              <a:t>株の変異株であって、胞子が白色である白色変異株であり、且つ前記白色変異株が味噌麹用菌株として蒸米上で生育し得る菌株であることを特徴とする味噌麹用菌株。</a:t>
            </a:r>
            <a:r>
              <a:rPr lang="en-US" altLang="ja-JP">
                <a:solidFill>
                  <a:srgbClr val="000000"/>
                </a:solidFill>
              </a:rPr>
              <a:t> </a:t>
            </a:r>
            <a:r>
              <a:rPr lang="ja-JP" altLang="en-US">
                <a:solidFill>
                  <a:srgbClr val="000000"/>
                </a:solidFill>
              </a:rPr>
              <a:t>（Ｐ３１０１１４０）</a:t>
            </a:r>
          </a:p>
        </p:txBody>
      </p:sp>
      <p:sp>
        <p:nvSpPr>
          <p:cNvPr id="78854"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
        <p:nvSpPr>
          <p:cNvPr id="78855" name="スライド番号プレースホルダー 1"/>
          <p:cNvSpPr txBox="1">
            <a:spLocks/>
          </p:cNvSpPr>
          <p:nvPr/>
        </p:nvSpPr>
        <p:spPr bwMode="auto">
          <a:xfrm>
            <a:off x="9309100" y="6599238"/>
            <a:ext cx="577850" cy="244475"/>
          </a:xfrm>
          <a:prstGeom prst="rect">
            <a:avLst/>
          </a:prstGeom>
          <a:noFill/>
          <a:ln w="9525">
            <a:noFill/>
            <a:miter lim="800000"/>
            <a:headEnd/>
            <a:tailEnd/>
          </a:ln>
        </p:spPr>
        <p:txBody>
          <a:bodyPr anchor="ctr"/>
          <a:lstStyle/>
          <a:p>
            <a:pPr algn="ctr">
              <a:lnSpc>
                <a:spcPct val="80000"/>
              </a:lnSpc>
            </a:pPr>
            <a:fld id="{07D498FF-F30B-4E4D-AB18-1E82B4171601}" type="slidenum">
              <a:rPr kumimoji="0" lang="en-US" altLang="ja-JP" sz="1200" b="1">
                <a:solidFill>
                  <a:srgbClr val="000000"/>
                </a:solidFill>
              </a:rPr>
              <a:pPr algn="ctr">
                <a:lnSpc>
                  <a:spcPct val="80000"/>
                </a:lnSpc>
              </a:pPr>
              <a:t>8</a:t>
            </a:fld>
            <a:endParaRPr kumimoji="0" lang="en-US" altLang="ja-JP" sz="1200"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タイトル 1"/>
          <p:cNvSpPr>
            <a:spLocks noGrp="1"/>
          </p:cNvSpPr>
          <p:nvPr>
            <p:ph type="title"/>
          </p:nvPr>
        </p:nvSpPr>
        <p:spPr>
          <a:xfrm>
            <a:off x="873125" y="333375"/>
            <a:ext cx="8832850" cy="814388"/>
          </a:xfrm>
        </p:spPr>
        <p:txBody>
          <a:bodyPr/>
          <a:lstStyle/>
          <a:p>
            <a:r>
              <a:rPr lang="ja-JP" altLang="en-US" smtClean="0">
                <a:latin typeface="ＭＳ Ｐゴシック" charset="-128"/>
                <a:ea typeface="ＭＳ Ｐゴシック" charset="-128"/>
              </a:rPr>
              <a:t>　動植物に関する発明</a:t>
            </a:r>
          </a:p>
        </p:txBody>
      </p:sp>
      <p:graphicFrame>
        <p:nvGraphicFramePr>
          <p:cNvPr id="4" name="コンテンツ プレースホルダー 3"/>
          <p:cNvGraphicFramePr>
            <a:graphicFrameLocks noGrp="1"/>
          </p:cNvGraphicFramePr>
          <p:nvPr>
            <p:ph sz="quarter" idx="1"/>
          </p:nvPr>
        </p:nvGraphicFramePr>
        <p:xfrm>
          <a:off x="493724" y="1625600"/>
          <a:ext cx="911396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9" name="Rectangle 3"/>
          <p:cNvSpPr>
            <a:spLocks noChangeArrowheads="1"/>
          </p:cNvSpPr>
          <p:nvPr/>
        </p:nvSpPr>
        <p:spPr bwMode="auto">
          <a:xfrm>
            <a:off x="3584575" y="6308725"/>
            <a:ext cx="5308600" cy="425450"/>
          </a:xfrm>
          <a:prstGeom prst="rect">
            <a:avLst/>
          </a:prstGeom>
          <a:noFill/>
          <a:ln w="9525">
            <a:noFill/>
            <a:miter lim="800000"/>
            <a:headEnd/>
            <a:tailEnd/>
          </a:ln>
        </p:spPr>
        <p:txBody>
          <a:bodyPr wrap="none">
            <a:spAutoFit/>
          </a:bodyPr>
          <a:lstStyle/>
          <a:p>
            <a:pPr>
              <a:lnSpc>
                <a:spcPct val="120000"/>
              </a:lnSpc>
            </a:pPr>
            <a:r>
              <a:rPr lang="en-US" altLang="ja-JP" b="1">
                <a:solidFill>
                  <a:srgbClr val="000000"/>
                </a:solidFill>
                <a:latin typeface="Tahoma" pitchFamily="34" charset="0"/>
              </a:rPr>
              <a:t>※</a:t>
            </a:r>
            <a:r>
              <a:rPr lang="ja-JP" altLang="en-US" b="1">
                <a:solidFill>
                  <a:srgbClr val="000000"/>
                </a:solidFill>
                <a:latin typeface="Tahoma" pitchFamily="34" charset="0"/>
              </a:rPr>
              <a:t>（審査基準第</a:t>
            </a:r>
            <a:r>
              <a:rPr lang="en-US" altLang="ja-JP" b="1">
                <a:solidFill>
                  <a:srgbClr val="000000"/>
                </a:solidFill>
                <a:latin typeface="Tahoma" pitchFamily="34" charset="0"/>
              </a:rPr>
              <a:t>Ⅶ</a:t>
            </a:r>
            <a:r>
              <a:rPr lang="ja-JP" altLang="en-US" b="1">
                <a:solidFill>
                  <a:srgbClr val="000000"/>
                </a:solidFill>
                <a:latin typeface="Tahoma" pitchFamily="34" charset="0"/>
              </a:rPr>
              <a:t>部第２章「生物関連発明」２．参照）</a:t>
            </a: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58CF1BE0-F123-4690-982A-C347A5092788}" type="slidenum">
              <a:rPr lang="en-US" altLang="ja-JP"/>
              <a:pPr>
                <a:defRPr/>
              </a:pPr>
              <a:t>9</a:t>
            </a:fld>
            <a:endParaRPr lang="en-US" altLang="ja-JP"/>
          </a:p>
        </p:txBody>
      </p:sp>
      <p:sp>
        <p:nvSpPr>
          <p:cNvPr id="80901" name="テキスト ボックス 1"/>
          <p:cNvSpPr txBox="1">
            <a:spLocks noChangeArrowheads="1"/>
          </p:cNvSpPr>
          <p:nvPr/>
        </p:nvSpPr>
        <p:spPr bwMode="auto">
          <a:xfrm>
            <a:off x="0" y="0"/>
            <a:ext cx="2936875" cy="519113"/>
          </a:xfrm>
          <a:prstGeom prst="rect">
            <a:avLst/>
          </a:prstGeom>
          <a:noFill/>
          <a:ln w="9525">
            <a:noFill/>
            <a:miter lim="800000"/>
            <a:headEnd/>
            <a:tailEnd/>
          </a:ln>
        </p:spPr>
        <p:txBody>
          <a:bodyPr>
            <a:spAutoFit/>
          </a:bodyPr>
          <a:lstStyle/>
          <a:p>
            <a:r>
              <a:rPr lang="ja-JP" altLang="en-US" sz="2800">
                <a:solidFill>
                  <a:srgbClr val="000000"/>
                </a:solidFill>
                <a:latin typeface="ＭＳ Ｐゴシック" charset="-128"/>
              </a:rPr>
              <a:t>９－１</a:t>
            </a:r>
            <a:endParaRPr lang="en-US" altLang="ja-JP" sz="2800">
              <a:solidFill>
                <a:srgbClr val="000000"/>
              </a:solidFill>
              <a:latin typeface="ＭＳ Ｐゴシック"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lumMod val="20000"/>
            <a:lumOff val="80000"/>
          </a:schemeClr>
        </a:solidFill>
        <a:ln>
          <a:solidFill>
            <a:schemeClr val="accent2">
              <a:lumMod val="40000"/>
              <a:lumOff val="60000"/>
            </a:schemeClr>
          </a:solidFill>
        </a:ln>
      </a:spPr>
      <a:bodyPr rtlCol="0" anchor="ctr"/>
      <a:lstStyle>
        <a:defPPr algn="ctr">
          <a:defRPr kumimoji="1" i="1" dirty="0">
            <a:solidFill>
              <a:schemeClr val="accent2">
                <a:lumMod val="20000"/>
                <a:lumOff val="8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lumMod val="20000"/>
            <a:lumOff val="80000"/>
          </a:schemeClr>
        </a:solidFill>
        <a:ln>
          <a:solidFill>
            <a:schemeClr val="accent2">
              <a:lumMod val="40000"/>
              <a:lumOff val="60000"/>
            </a:schemeClr>
          </a:solidFill>
        </a:ln>
      </a:spPr>
      <a:bodyPr rtlCol="0" anchor="ctr"/>
      <a:lstStyle>
        <a:defPPr algn="ctr">
          <a:defRPr kumimoji="1" i="1" dirty="0">
            <a:solidFill>
              <a:schemeClr val="accent2">
                <a:lumMod val="20000"/>
                <a:lumOff val="8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lumMod val="20000"/>
            <a:lumOff val="80000"/>
          </a:schemeClr>
        </a:solidFill>
        <a:ln>
          <a:solidFill>
            <a:schemeClr val="accent2">
              <a:lumMod val="40000"/>
              <a:lumOff val="60000"/>
            </a:schemeClr>
          </a:solidFill>
        </a:ln>
      </a:spPr>
      <a:bodyPr rtlCol="0" anchor="ctr"/>
      <a:lstStyle>
        <a:defPPr algn="ctr">
          <a:defRPr kumimoji="1" i="1" dirty="0">
            <a:solidFill>
              <a:schemeClr val="accent2">
                <a:lumMod val="20000"/>
                <a:lumOff val="8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5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2">
            <a:lumMod val="20000"/>
            <a:lumOff val="80000"/>
          </a:schemeClr>
        </a:solidFill>
        <a:ln>
          <a:solidFill>
            <a:schemeClr val="accent2">
              <a:lumMod val="40000"/>
              <a:lumOff val="60000"/>
            </a:schemeClr>
          </a:solidFill>
        </a:ln>
      </a:spPr>
      <a:bodyPr rtlCol="0" anchor="ctr"/>
      <a:lstStyle>
        <a:defPPr algn="ctr">
          <a:defRPr kumimoji="1" i="1" dirty="0">
            <a:solidFill>
              <a:schemeClr val="accent2">
                <a:lumMod val="20000"/>
                <a:lumOff val="8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3</TotalTime>
  <Words>12173</Words>
  <Application>Microsoft Office PowerPoint</Application>
  <PresentationFormat>A4 210 x 297 mm</PresentationFormat>
  <Paragraphs>723</Paragraphs>
  <Slides>35</Slides>
  <Notes>35</Notes>
  <HiddenSlides>0</HiddenSlides>
  <MMClips>0</MMClips>
  <ScaleCrop>false</ScaleCrop>
  <HeadingPairs>
    <vt:vector size="8" baseType="variant">
      <vt:variant>
        <vt:lpstr>使用されているフォント</vt:lpstr>
      </vt:variant>
      <vt:variant>
        <vt:i4>17</vt:i4>
      </vt:variant>
      <vt:variant>
        <vt:lpstr>デザイン テンプレート</vt:lpstr>
      </vt:variant>
      <vt:variant>
        <vt:i4>57</vt:i4>
      </vt:variant>
      <vt:variant>
        <vt:lpstr>埋め込まれた OLE サーバー</vt:lpstr>
      </vt:variant>
      <vt:variant>
        <vt:i4>5</vt:i4>
      </vt:variant>
      <vt:variant>
        <vt:lpstr>スライド タイトル</vt:lpstr>
      </vt:variant>
      <vt:variant>
        <vt:i4>35</vt:i4>
      </vt:variant>
    </vt:vector>
  </HeadingPairs>
  <TitlesOfParts>
    <vt:vector size="114" baseType="lpstr">
      <vt:lpstr>Tw Cen MT</vt:lpstr>
      <vt:lpstr>ＭＳ Ｐゴシック</vt:lpstr>
      <vt:lpstr>Arial</vt:lpstr>
      <vt:lpstr>Wingdings</vt:lpstr>
      <vt:lpstr>Wingdings 2</vt:lpstr>
      <vt:lpstr>Calibri</vt:lpstr>
      <vt:lpstr>SimSun</vt:lpstr>
      <vt:lpstr>Tahoma</vt:lpstr>
      <vt:lpstr>HGPｺﾞｼｯｸE</vt:lpstr>
      <vt:lpstr>Verdana</vt:lpstr>
      <vt:lpstr>Times New Roman</vt:lpstr>
      <vt:lpstr>Century</vt:lpstr>
      <vt:lpstr>ＭＳ ゴシック</vt:lpstr>
      <vt:lpstr>HG丸ｺﾞｼｯｸM-PRO</vt:lpstr>
      <vt:lpstr>ＭＳ Ｐ明朝</vt:lpstr>
      <vt:lpstr>ＭＳ 明朝</vt:lpstr>
      <vt:lpstr>Monotype Sorts</vt:lpstr>
      <vt:lpstr>木村　テンプレート</vt:lpstr>
      <vt:lpstr>1_木村　テンプレート</vt:lpstr>
      <vt:lpstr>2_木村　テンプレート</vt:lpstr>
      <vt:lpstr>3_木村　テンプレート</vt:lpstr>
      <vt:lpstr>4_木村　テンプレート</vt:lpstr>
      <vt:lpstr>5_木村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1_木村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2_木村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3_木村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4_木村　テンプレート</vt:lpstr>
      <vt:lpstr>5_木村　テンプレート</vt:lpstr>
      <vt:lpstr>5_木村　テンプレート</vt:lpstr>
      <vt:lpstr>5_木村　テンプレート</vt:lpstr>
      <vt:lpstr>5_木村　テンプレート</vt:lpstr>
      <vt:lpstr>5_木村　テンプレート</vt:lpstr>
      <vt:lpstr>5_木村　テンプレート</vt:lpstr>
      <vt:lpstr>5_木村　テンプレート</vt:lpstr>
      <vt:lpstr>5_木村　テンプレート</vt:lpstr>
      <vt:lpstr>5_木村　テンプレート</vt:lpstr>
      <vt:lpstr>ｸﾘｯﾌﾟ</vt:lpstr>
      <vt:lpstr>剪辑</vt:lpstr>
      <vt:lpstr>文書</vt:lpstr>
      <vt:lpstr>数式</vt:lpstr>
      <vt:lpstr>Document</vt:lpstr>
      <vt:lpstr>スライド 1</vt:lpstr>
      <vt:lpstr>第９時限　 特定領域分野と知的財産</vt:lpstr>
      <vt:lpstr>第９時限　目次</vt:lpstr>
      <vt:lpstr>ライフサイエンス関連分野</vt:lpstr>
      <vt:lpstr> 　人間を手術、治療又は診断する方法に関する発明 </vt:lpstr>
      <vt:lpstr> 　医薬発明 </vt:lpstr>
      <vt:lpstr> 　微生物に関する発明 </vt:lpstr>
      <vt:lpstr>微生物の発明</vt:lpstr>
      <vt:lpstr>　動植物に関する発明</vt:lpstr>
      <vt:lpstr>動植物発明</vt:lpstr>
      <vt:lpstr>　遺伝子工学に関する発明</vt:lpstr>
      <vt:lpstr>　ライフサイエンス関連特許の特殊性</vt:lpstr>
      <vt:lpstr>第９時限　目次</vt:lpstr>
      <vt:lpstr>　後発医薬品（ジェネリック医薬品）</vt:lpstr>
      <vt:lpstr>　先発品との対比</vt:lpstr>
      <vt:lpstr>　後発医薬品（ジェネリック医薬品）</vt:lpstr>
      <vt:lpstr>　後発品の製造承認試験と特許権侵害</vt:lpstr>
      <vt:lpstr>第９時限　目次</vt:lpstr>
      <vt:lpstr>ソフトウェア関連発明の歴史</vt:lpstr>
      <vt:lpstr>　ソフトウェア関連発明の歴史</vt:lpstr>
      <vt:lpstr>スライド 21</vt:lpstr>
      <vt:lpstr>スライド 22</vt:lpstr>
      <vt:lpstr>　ソフトウェア関連発明の特許性</vt:lpstr>
      <vt:lpstr>スライド 24</vt:lpstr>
      <vt:lpstr>スライド 25</vt:lpstr>
      <vt:lpstr>スライド 26</vt:lpstr>
      <vt:lpstr>スライド 27</vt:lpstr>
      <vt:lpstr>スライド 28</vt:lpstr>
      <vt:lpstr>スライド 29</vt:lpstr>
      <vt:lpstr>スライド 30</vt:lpstr>
      <vt:lpstr>スライド 31</vt:lpstr>
      <vt:lpstr>　ソフトウェア関連発明の課題</vt:lpstr>
      <vt:lpstr>スライド 33</vt:lpstr>
      <vt:lpstr>スライド 34</vt:lpstr>
      <vt:lpstr>スライド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126</cp:revision>
  <dcterms:created xsi:type="dcterms:W3CDTF">2012-08-22T07:48:13Z</dcterms:created>
  <dcterms:modified xsi:type="dcterms:W3CDTF">2013-04-09T12:15:00Z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