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94" r:id="rId1"/>
  </p:sldMasterIdLst>
  <p:notesMasterIdLst>
    <p:notesMasterId r:id="rId29"/>
  </p:notesMasterIdLst>
  <p:handoutMasterIdLst>
    <p:handoutMasterId r:id="rId30"/>
  </p:handoutMasterIdLst>
  <p:sldIdLst>
    <p:sldId id="315" r:id="rId2"/>
    <p:sldId id="256" r:id="rId3"/>
    <p:sldId id="295" r:id="rId4"/>
    <p:sldId id="296" r:id="rId5"/>
    <p:sldId id="270" r:id="rId6"/>
    <p:sldId id="298" r:id="rId7"/>
    <p:sldId id="303" r:id="rId8"/>
    <p:sldId id="308" r:id="rId9"/>
    <p:sldId id="311" r:id="rId10"/>
    <p:sldId id="309" r:id="rId11"/>
    <p:sldId id="260" r:id="rId12"/>
    <p:sldId id="261" r:id="rId13"/>
    <p:sldId id="262" r:id="rId14"/>
    <p:sldId id="263" r:id="rId15"/>
    <p:sldId id="264" r:id="rId16"/>
    <p:sldId id="265" r:id="rId17"/>
    <p:sldId id="299" r:id="rId18"/>
    <p:sldId id="300" r:id="rId19"/>
    <p:sldId id="314" r:id="rId20"/>
    <p:sldId id="302" r:id="rId21"/>
    <p:sldId id="312" r:id="rId22"/>
    <p:sldId id="310" r:id="rId23"/>
    <p:sldId id="266" r:id="rId24"/>
    <p:sldId id="267" r:id="rId25"/>
    <p:sldId id="313" r:id="rId26"/>
    <p:sldId id="271" r:id="rId27"/>
    <p:sldId id="272" r:id="rId28"/>
  </p:sldIdLst>
  <p:sldSz cx="9906000" cy="6858000" type="A4"/>
  <p:notesSz cx="6805613" cy="9939338"/>
  <p:defaultTextStyle>
    <a:defPPr>
      <a:defRPr lang="en-US"/>
    </a:defPPr>
    <a:lvl1pPr algn="l" rtl="0" fontAlgn="base">
      <a:spcBef>
        <a:spcPct val="0"/>
      </a:spcBef>
      <a:spcAft>
        <a:spcPct val="0"/>
      </a:spcAft>
      <a:defRPr kumimoji="1" kern="1200">
        <a:solidFill>
          <a:schemeClr val="tx1"/>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E8E8E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156" autoAdjust="0"/>
    <p:restoredTop sz="96272" autoAdjust="0"/>
  </p:normalViewPr>
  <p:slideViewPr>
    <p:cSldViewPr>
      <p:cViewPr>
        <p:scale>
          <a:sx n="75" d="100"/>
          <a:sy n="75" d="100"/>
        </p:scale>
        <p:origin x="-726" y="-546"/>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1232"/>
    </p:cViewPr>
  </p:sorterViewPr>
  <p:notesViewPr>
    <p:cSldViewPr>
      <p:cViewPr varScale="1">
        <p:scale>
          <a:sx n="63" d="100"/>
          <a:sy n="63" d="100"/>
        </p:scale>
        <p:origin x="-1950" y="-102"/>
      </p:cViewPr>
      <p:guideLst>
        <p:guide orient="horz" pos="3131"/>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ー 2"/>
          <p:cNvSpPr>
            <a:spLocks noGrp="1"/>
          </p:cNvSpPr>
          <p:nvPr>
            <p:ph type="dt" sz="quarter" idx="1"/>
          </p:nvPr>
        </p:nvSpPr>
        <p:spPr>
          <a:xfrm>
            <a:off x="3854450" y="0"/>
            <a:ext cx="2949575" cy="496888"/>
          </a:xfrm>
          <a:prstGeom prst="rect">
            <a:avLst/>
          </a:prstGeom>
        </p:spPr>
        <p:txBody>
          <a:bodyPr vert="horz" lIns="91440" tIns="45720" rIns="91440" bIns="45720" rtlCol="0"/>
          <a:lstStyle>
            <a:lvl1pPr algn="r">
              <a:defRPr sz="1200"/>
            </a:lvl1pPr>
          </a:lstStyle>
          <a:p>
            <a:pPr>
              <a:defRPr/>
            </a:pPr>
            <a:fld id="{FB72DC54-E126-472F-B0B6-E6BEA843B3C0}" type="datetimeFigureOut">
              <a:rPr lang="ja-JP" altLang="en-US"/>
              <a:pPr>
                <a:defRPr/>
              </a:pPr>
              <a:t>2013/4/9</a:t>
            </a:fld>
            <a:endParaRPr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pPr>
              <a:defRPr/>
            </a:pPr>
            <a:endParaRPr lang="ja-JP" altLang="en-US"/>
          </a:p>
        </p:txBody>
      </p:sp>
      <p:sp>
        <p:nvSpPr>
          <p:cNvPr id="5" name="スライド番号プレースホルダー 4"/>
          <p:cNvSpPr>
            <a:spLocks noGrp="1"/>
          </p:cNvSpPr>
          <p:nvPr>
            <p:ph type="sldNum" sz="quarter" idx="3"/>
          </p:nvPr>
        </p:nvSpPr>
        <p:spPr>
          <a:xfrm>
            <a:off x="3854450" y="9440863"/>
            <a:ext cx="2949575" cy="496887"/>
          </a:xfrm>
          <a:prstGeom prst="rect">
            <a:avLst/>
          </a:prstGeom>
        </p:spPr>
        <p:txBody>
          <a:bodyPr vert="horz" lIns="91440" tIns="45720" rIns="91440" bIns="45720" rtlCol="0" anchor="b"/>
          <a:lstStyle>
            <a:lvl1pPr algn="r">
              <a:defRPr sz="1200"/>
            </a:lvl1pPr>
          </a:lstStyle>
          <a:p>
            <a:pPr>
              <a:defRPr/>
            </a:pPr>
            <a:fld id="{5DF13279-7BD1-44A6-BEFE-B40C3FFFC1D3}"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wrap="square" lIns="91440" tIns="45720" rIns="91440" bIns="45720" numCol="1" anchor="t" anchorCtr="0" compatLnSpc="1">
            <a:prstTxWarp prst="textNoShape">
              <a:avLst/>
            </a:prstTxWarp>
          </a:bodyPr>
          <a:lstStyle>
            <a:lvl1pPr>
              <a:defRPr kumimoji="0" sz="1200">
                <a:latin typeface="Calibri" pitchFamily="34" charset="0"/>
              </a:defRPr>
            </a:lvl1pPr>
          </a:lstStyle>
          <a:p>
            <a:pPr>
              <a:defRPr/>
            </a:pPr>
            <a:endParaRPr lang="en-US" altLang="ja-JP"/>
          </a:p>
        </p:txBody>
      </p:sp>
      <p:sp>
        <p:nvSpPr>
          <p:cNvPr id="3" name="Date Placeholder 2"/>
          <p:cNvSpPr>
            <a:spLocks noGrp="1"/>
          </p:cNvSpPr>
          <p:nvPr>
            <p:ph type="dt" idx="1"/>
          </p:nvPr>
        </p:nvSpPr>
        <p:spPr>
          <a:xfrm>
            <a:off x="3854450" y="0"/>
            <a:ext cx="2949575" cy="496888"/>
          </a:xfrm>
          <a:prstGeom prst="rect">
            <a:avLst/>
          </a:prstGeom>
        </p:spPr>
        <p:txBody>
          <a:bodyPr vert="horz" wrap="square" lIns="91440" tIns="45720" rIns="91440" bIns="45720" numCol="1" anchor="t" anchorCtr="0" compatLnSpc="1">
            <a:prstTxWarp prst="textNoShape">
              <a:avLst/>
            </a:prstTxWarp>
          </a:bodyPr>
          <a:lstStyle>
            <a:lvl1pPr algn="r">
              <a:defRPr kumimoji="0" sz="1200">
                <a:latin typeface="Calibri" pitchFamily="34" charset="0"/>
              </a:defRPr>
            </a:lvl1pPr>
          </a:lstStyle>
          <a:p>
            <a:pPr>
              <a:defRPr/>
            </a:pPr>
            <a:fld id="{DD2FC399-3F8D-4DA9-B903-38300B09DB12}" type="datetimeFigureOut">
              <a:rPr lang="en-US" altLang="ja-JP"/>
              <a:pPr>
                <a:defRPr/>
              </a:pPr>
              <a:t>4/9/2013</a:t>
            </a:fld>
            <a:endParaRPr lang="en-US" altLang="ja-JP"/>
          </a:p>
        </p:txBody>
      </p:sp>
      <p:sp>
        <p:nvSpPr>
          <p:cNvPr id="4" name="Slide Image Placeholder 3"/>
          <p:cNvSpPr>
            <a:spLocks noGrp="1" noRot="1" noChangeAspect="1"/>
          </p:cNvSpPr>
          <p:nvPr>
            <p:ph type="sldImg" idx="2"/>
          </p:nvPr>
        </p:nvSpPr>
        <p:spPr>
          <a:xfrm>
            <a:off x="712788" y="746125"/>
            <a:ext cx="5380037" cy="3725863"/>
          </a:xfrm>
          <a:prstGeom prst="rect">
            <a:avLst/>
          </a:prstGeom>
          <a:noFill/>
          <a:ln w="12700">
            <a:solidFill>
              <a:prstClr val="black"/>
            </a:solidFill>
          </a:ln>
        </p:spPr>
        <p:txBody>
          <a:bodyPr vert="horz" rtlCol="0" anchor="ctr"/>
          <a:lstStyle/>
          <a:p>
            <a:pPr lvl="0"/>
            <a:endParaRPr lang="en-US" noProof="0"/>
          </a:p>
        </p:txBody>
      </p:sp>
      <p:sp>
        <p:nvSpPr>
          <p:cNvPr id="5" name="Notes Placeholder 4"/>
          <p:cNvSpPr>
            <a:spLocks noGrp="1"/>
          </p:cNvSpPr>
          <p:nvPr>
            <p:ph type="body" sz="quarter" idx="3"/>
          </p:nvPr>
        </p:nvSpPr>
        <p:spPr>
          <a:xfrm>
            <a:off x="681038" y="4721225"/>
            <a:ext cx="5443537" cy="4471988"/>
          </a:xfrm>
          <a:prstGeom prst="rect">
            <a:avLst/>
          </a:prstGeom>
        </p:spPr>
        <p:txBody>
          <a:bodyPr vert="horz"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40863"/>
            <a:ext cx="2949575" cy="496887"/>
          </a:xfrm>
          <a:prstGeom prst="rect">
            <a:avLst/>
          </a:prstGeom>
        </p:spPr>
        <p:txBody>
          <a:bodyPr vert="horz" wrap="square" lIns="91440" tIns="45720" rIns="91440" bIns="45720" numCol="1" anchor="b" anchorCtr="0" compatLnSpc="1">
            <a:prstTxWarp prst="textNoShape">
              <a:avLst/>
            </a:prstTxWarp>
          </a:bodyPr>
          <a:lstStyle>
            <a:lvl1pPr>
              <a:defRPr kumimoji="0" sz="1200">
                <a:latin typeface="Calibri" pitchFamily="34" charset="0"/>
              </a:defRPr>
            </a:lvl1pPr>
          </a:lstStyle>
          <a:p>
            <a:pPr>
              <a:defRPr/>
            </a:pPr>
            <a:endParaRPr lang="en-US" altLang="ja-JP"/>
          </a:p>
        </p:txBody>
      </p:sp>
      <p:sp>
        <p:nvSpPr>
          <p:cNvPr id="7" name="Slide Number Placeholder 6"/>
          <p:cNvSpPr>
            <a:spLocks noGrp="1"/>
          </p:cNvSpPr>
          <p:nvPr>
            <p:ph type="sldNum" sz="quarter" idx="5"/>
          </p:nvPr>
        </p:nvSpPr>
        <p:spPr>
          <a:xfrm>
            <a:off x="3854450" y="9440863"/>
            <a:ext cx="2949575" cy="496887"/>
          </a:xfrm>
          <a:prstGeom prst="rect">
            <a:avLst/>
          </a:prstGeom>
        </p:spPr>
        <p:txBody>
          <a:bodyPr vert="horz" wrap="square" lIns="91440" tIns="45720" rIns="91440" bIns="45720" numCol="1" anchor="b" anchorCtr="0" compatLnSpc="1">
            <a:prstTxWarp prst="textNoShape">
              <a:avLst/>
            </a:prstTxWarp>
          </a:bodyPr>
          <a:lstStyle>
            <a:lvl1pPr algn="r">
              <a:defRPr kumimoji="0" sz="1200">
                <a:latin typeface="Calibri" pitchFamily="34" charset="0"/>
              </a:defRPr>
            </a:lvl1pPr>
          </a:lstStyle>
          <a:p>
            <a:pPr>
              <a:defRPr/>
            </a:pPr>
            <a:fld id="{50FCA074-4144-4333-9CC3-FC3363A00783}"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ＭＳ Ｐゴシック" pitchFamily="50" charset="-128"/>
        <a:ea typeface="ＭＳ Ｐゴシック" pitchFamily="50" charset="-128"/>
        <a:cs typeface="+mn-cs"/>
      </a:defRPr>
    </a:lvl1pPr>
    <a:lvl2pPr marL="457200" algn="l" rtl="0" eaLnBrk="0" fontAlgn="base" hangingPunct="0">
      <a:spcBef>
        <a:spcPct val="30000"/>
      </a:spcBef>
      <a:spcAft>
        <a:spcPct val="0"/>
      </a:spcAft>
      <a:defRPr sz="1600" kern="1200">
        <a:solidFill>
          <a:schemeClr val="tx1"/>
        </a:solidFill>
        <a:latin typeface="ＭＳ Ｐゴシック" pitchFamily="50" charset="-128"/>
        <a:ea typeface="ＭＳ Ｐゴシック" pitchFamily="50" charset="-128"/>
        <a:cs typeface="+mn-cs"/>
      </a:defRPr>
    </a:lvl2pPr>
    <a:lvl3pPr marL="914400" algn="l" rtl="0" eaLnBrk="0" fontAlgn="base" hangingPunct="0">
      <a:spcBef>
        <a:spcPct val="30000"/>
      </a:spcBef>
      <a:spcAft>
        <a:spcPct val="0"/>
      </a:spcAft>
      <a:defRPr sz="1600" kern="1200">
        <a:solidFill>
          <a:schemeClr val="tx1"/>
        </a:solidFill>
        <a:latin typeface="ＭＳ Ｐゴシック" pitchFamily="50" charset="-128"/>
        <a:ea typeface="ＭＳ Ｐゴシック" pitchFamily="50" charset="-128"/>
        <a:cs typeface="+mn-cs"/>
      </a:defRPr>
    </a:lvl3pPr>
    <a:lvl4pPr marL="1371600" algn="l" rtl="0" eaLnBrk="0" fontAlgn="base" hangingPunct="0">
      <a:spcBef>
        <a:spcPct val="30000"/>
      </a:spcBef>
      <a:spcAft>
        <a:spcPct val="0"/>
      </a:spcAft>
      <a:defRPr sz="1600" kern="1200">
        <a:solidFill>
          <a:schemeClr val="tx1"/>
        </a:solidFill>
        <a:latin typeface="ＭＳ Ｐゴシック" pitchFamily="50" charset="-128"/>
        <a:ea typeface="ＭＳ Ｐゴシック" pitchFamily="50" charset="-128"/>
        <a:cs typeface="+mn-cs"/>
      </a:defRPr>
    </a:lvl4pPr>
    <a:lvl5pPr marL="1828800" algn="l" rtl="0" eaLnBrk="0" fontAlgn="base" hangingPunct="0">
      <a:spcBef>
        <a:spcPct val="30000"/>
      </a:spcBef>
      <a:spcAft>
        <a:spcPct val="0"/>
      </a:spcAft>
      <a:defRPr sz="1600" kern="1200">
        <a:solidFill>
          <a:schemeClr val="tx1"/>
        </a:solidFill>
        <a:latin typeface="ＭＳ Ｐゴシック" pitchFamily="50" charset="-128"/>
        <a:ea typeface="ＭＳ Ｐゴシック" pitchFamily="50" charset="-128"/>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xfrm>
            <a:off x="193675" y="169863"/>
            <a:ext cx="6416675" cy="4441825"/>
          </a:xfrm>
          <a:noFill/>
          <a:ln>
            <a:solidFill>
              <a:srgbClr val="000000"/>
            </a:solidFill>
            <a:miter lim="800000"/>
            <a:headEnd/>
            <a:tailEnd/>
          </a:ln>
        </p:spPr>
      </p:sp>
      <p:sp>
        <p:nvSpPr>
          <p:cNvPr id="82947" name="Notes Placeholder 2"/>
          <p:cNvSpPr>
            <a:spLocks noGrp="1"/>
          </p:cNvSpPr>
          <p:nvPr>
            <p:ph type="body" idx="1"/>
          </p:nvPr>
        </p:nvSpPr>
        <p:spPr bwMode="auto">
          <a:xfrm>
            <a:off x="161925" y="4721225"/>
            <a:ext cx="6481763" cy="4471988"/>
          </a:xfrm>
          <a:noFill/>
        </p:spPr>
        <p:txBody>
          <a:bodyPr wrap="square" lIns="91434" tIns="45717" rIns="91434" bIns="45717" numCol="1" anchor="t" anchorCtr="0" compatLnSpc="1">
            <a:prstTxWarp prst="textNoShape">
              <a:avLst/>
            </a:prstTxWarp>
          </a:bodyPr>
          <a:lstStyle/>
          <a:p>
            <a:pPr eaLnBrk="1" hangingPunct="1">
              <a:spcBef>
                <a:spcPct val="0"/>
              </a:spcBef>
            </a:pPr>
            <a:endParaRPr lang="ja-JP" altLang="en-US" smtClean="0">
              <a:latin typeface="ＭＳ Ｐゴシック" charset="-128"/>
              <a:ea typeface="ＭＳ Ｐゴシック" charset="-128"/>
            </a:endParaRPr>
          </a:p>
        </p:txBody>
      </p:sp>
      <p:sp>
        <p:nvSpPr>
          <p:cNvPr id="82948" name="Slide Number Placeholder 3"/>
          <p:cNvSpPr txBox="1">
            <a:spLocks noGrp="1"/>
          </p:cNvSpPr>
          <p:nvPr/>
        </p:nvSpPr>
        <p:spPr bwMode="auto">
          <a:xfrm>
            <a:off x="3854450" y="9440863"/>
            <a:ext cx="2949575" cy="496887"/>
          </a:xfrm>
          <a:prstGeom prst="rect">
            <a:avLst/>
          </a:prstGeom>
          <a:noFill/>
          <a:ln w="9525">
            <a:noFill/>
            <a:miter lim="800000"/>
            <a:headEnd/>
            <a:tailEnd/>
          </a:ln>
        </p:spPr>
        <p:txBody>
          <a:bodyPr lIns="91434" tIns="45717" rIns="91434" bIns="45717" anchor="b"/>
          <a:lstStyle/>
          <a:p>
            <a:pPr algn="r"/>
            <a:fld id="{CA71DAE2-FA6B-48B6-A80B-9C88A1CBB33C}" type="slidenum">
              <a:rPr kumimoji="0" lang="en-US" altLang="zh-CN" sz="1200">
                <a:latin typeface="Calibri" pitchFamily="34" charset="0"/>
                <a:ea typeface="SimSun" pitchFamily="2" charset="-122"/>
              </a:rPr>
              <a:pPr algn="r"/>
              <a:t>1</a:t>
            </a:fld>
            <a:endParaRPr kumimoji="0" lang="en-US" altLang="zh-CN" sz="1200">
              <a:latin typeface="Calibri" pitchFamily="34" charset="0"/>
              <a:ea typeface="SimSun"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3794"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特許出願の準備として、自分がなしたアイデアを、具体的なものとして確認するための手順を解説する。</a:t>
            </a:r>
            <a:endParaRPr kumimoji="1" lang="en-US" altLang="ja-JP" smtClean="0">
              <a:latin typeface="ＭＳ Ｐゴシック" charset="-128"/>
              <a:ea typeface="ＭＳ Ｐゴシック" charset="-128"/>
            </a:endParaRPr>
          </a:p>
          <a:p>
            <a:endParaRPr kumimoji="1" lang="en-US" altLang="ja-JP" smtClean="0">
              <a:latin typeface="ＭＳ Ｐゴシック" charset="-128"/>
              <a:ea typeface="ＭＳ Ｐゴシック" charset="-128"/>
            </a:endParaRPr>
          </a:p>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説明</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特許出願の準備として自分が成したアイデアを具体的なものと把握する手順として、明細書の記載内容に則して、その発明が解決しようとする課題、課題を解決するための具体的手段、その効果についてそれぞれ確認を行うことで、発明を具体化することができることを説明する。</a:t>
            </a:r>
          </a:p>
        </p:txBody>
      </p:sp>
      <p:sp>
        <p:nvSpPr>
          <p:cNvPr id="33795" name="スライド番号プレースホルダー 3"/>
          <p:cNvSpPr>
            <a:spLocks noGrp="1"/>
          </p:cNvSpPr>
          <p:nvPr>
            <p:ph type="sldNum" sz="quarter" idx="5"/>
          </p:nvPr>
        </p:nvSpPr>
        <p:spPr bwMode="auto">
          <a:noFill/>
          <a:ln>
            <a:miter lim="800000"/>
            <a:headEnd/>
            <a:tailEnd/>
          </a:ln>
        </p:spPr>
        <p:txBody>
          <a:bodyPr/>
          <a:lstStyle/>
          <a:p>
            <a:fld id="{353DBB7D-A4FD-4317-AD53-889C4B1F0CCA}" type="slidenum">
              <a:rPr lang="en-US" altLang="ja-JP" smtClean="0"/>
              <a:pPr/>
              <a:t>10</a:t>
            </a:fld>
            <a:endParaRPr lang="en-US" altLang="ja-JP"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5842"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特許出願をするべきか否かを判断するためには、自分の発明の本質を明確化するとともに、先行技術調査を行なって技術水準を把握し、技術的な面、経済的な面を考慮することが必要であることを説明する。</a:t>
            </a:r>
            <a:endParaRPr kumimoji="1" lang="en-US" altLang="ja-JP" smtClean="0">
              <a:latin typeface="ＭＳ Ｐゴシック" charset="-128"/>
              <a:ea typeface="ＭＳ Ｐゴシック" charset="-128"/>
            </a:endParaRPr>
          </a:p>
          <a:p>
            <a:endParaRPr kumimoji="1" lang="en-US" altLang="ja-JP" smtClean="0">
              <a:latin typeface="ＭＳ Ｐゴシック" charset="-128"/>
              <a:ea typeface="ＭＳ Ｐゴシック" charset="-128"/>
            </a:endParaRPr>
          </a:p>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説明</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特許出願の要否を判断するための手順を概説する。各手順については、以降のスライドでそれぞれ説明する。</a:t>
            </a:r>
          </a:p>
        </p:txBody>
      </p:sp>
      <p:sp>
        <p:nvSpPr>
          <p:cNvPr id="35843" name="スライド番号プレースホルダー 3"/>
          <p:cNvSpPr>
            <a:spLocks noGrp="1"/>
          </p:cNvSpPr>
          <p:nvPr>
            <p:ph type="sldNum" sz="quarter" idx="5"/>
          </p:nvPr>
        </p:nvSpPr>
        <p:spPr bwMode="auto">
          <a:noFill/>
          <a:ln>
            <a:miter lim="800000"/>
            <a:headEnd/>
            <a:tailEnd/>
          </a:ln>
        </p:spPr>
        <p:txBody>
          <a:bodyPr/>
          <a:lstStyle/>
          <a:p>
            <a:fld id="{5041E558-5ED1-4620-837B-13D7CA3D9106}" type="slidenum">
              <a:rPr lang="en-US" altLang="ja-JP" smtClean="0"/>
              <a:pPr/>
              <a:t>11</a:t>
            </a:fld>
            <a:endParaRPr lang="en-US" altLang="ja-JP"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7890"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自分のなした発明を権利化するにあたって、強い権利を取得するためには、発明の本質を見極めるという作業、具体的には、スライドに列挙している点を確認することが必要であることを理解させる。</a:t>
            </a:r>
          </a:p>
        </p:txBody>
      </p:sp>
      <p:sp>
        <p:nvSpPr>
          <p:cNvPr id="37891" name="スライド番号プレースホルダー 3"/>
          <p:cNvSpPr>
            <a:spLocks noGrp="1"/>
          </p:cNvSpPr>
          <p:nvPr>
            <p:ph type="sldNum" sz="quarter" idx="5"/>
          </p:nvPr>
        </p:nvSpPr>
        <p:spPr bwMode="auto">
          <a:noFill/>
          <a:ln>
            <a:miter lim="800000"/>
            <a:headEnd/>
            <a:tailEnd/>
          </a:ln>
        </p:spPr>
        <p:txBody>
          <a:bodyPr/>
          <a:lstStyle/>
          <a:p>
            <a:fld id="{9D22F423-D112-4774-B84B-A88DD3218D4D}" type="slidenum">
              <a:rPr lang="en-US" altLang="ja-JP" smtClean="0"/>
              <a:pPr/>
              <a:t>12</a:t>
            </a:fld>
            <a:endParaRPr lang="en-US" altLang="ja-JP"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9938"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発明の本質を見極めたのちに、先行技術を調査して従来技術（出願時の技術水準）を把握し、自分の発明についての適切な権利範囲を検討するためのフローを概説する。</a:t>
            </a:r>
            <a:endParaRPr kumimoji="1" lang="en-US" altLang="ja-JP" smtClean="0">
              <a:latin typeface="ＭＳ Ｐゴシック" charset="-128"/>
              <a:ea typeface="ＭＳ Ｐゴシック" charset="-128"/>
            </a:endParaRPr>
          </a:p>
          <a:p>
            <a:endParaRPr kumimoji="1" lang="ja-JP" altLang="en-US" smtClean="0">
              <a:latin typeface="ＭＳ Ｐゴシック" charset="-128"/>
              <a:ea typeface="ＭＳ Ｐゴシック" charset="-128"/>
            </a:endParaRPr>
          </a:p>
        </p:txBody>
      </p:sp>
      <p:sp>
        <p:nvSpPr>
          <p:cNvPr id="39939" name="スライド番号プレースホルダー 3"/>
          <p:cNvSpPr>
            <a:spLocks noGrp="1"/>
          </p:cNvSpPr>
          <p:nvPr>
            <p:ph type="sldNum" sz="quarter" idx="5"/>
          </p:nvPr>
        </p:nvSpPr>
        <p:spPr bwMode="auto">
          <a:noFill/>
          <a:ln>
            <a:miter lim="800000"/>
            <a:headEnd/>
            <a:tailEnd/>
          </a:ln>
        </p:spPr>
        <p:txBody>
          <a:bodyPr/>
          <a:lstStyle/>
          <a:p>
            <a:fld id="{20DF0708-C75E-4123-96F2-355A45F94851}" type="slidenum">
              <a:rPr lang="en-US" altLang="ja-JP" smtClean="0"/>
              <a:pPr/>
              <a:t>13</a:t>
            </a:fld>
            <a:endParaRPr lang="en-US" altLang="ja-JP"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1986" name="ノート プレースホルダー 2"/>
          <p:cNvSpPr>
            <a:spLocks noGrp="1"/>
          </p:cNvSpPr>
          <p:nvPr>
            <p:ph type="body" idx="1"/>
          </p:nvPr>
        </p:nvSpPr>
        <p:spPr bwMode="auto">
          <a:xfrm>
            <a:off x="681038" y="4721225"/>
            <a:ext cx="5443537" cy="4713288"/>
          </a:xfrm>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前のページのスライドでは、従来技術を把握して、適切な権利範囲を設定するフローを説明したが、事例により、その内容を再確認する。</a:t>
            </a:r>
            <a:endParaRPr kumimoji="1" lang="en-US" altLang="ja-JP" smtClean="0">
              <a:latin typeface="ＭＳ Ｐゴシック" charset="-128"/>
              <a:ea typeface="ＭＳ Ｐゴシック" charset="-128"/>
            </a:endParaRPr>
          </a:p>
          <a:p>
            <a:endParaRPr kumimoji="1" lang="en-US" altLang="ja-JP" smtClean="0">
              <a:latin typeface="ＭＳ Ｐゴシック" charset="-128"/>
              <a:ea typeface="ＭＳ Ｐゴシック" charset="-128"/>
            </a:endParaRPr>
          </a:p>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説明</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①の出願では、合成樹脂で被覆した電線を請求項に記載しているが、従来技術がポリエチレン樹脂材料で被覆した電線であることから、単に合成樹脂で被覆したものは従来技術と比較して進歩性がないものと判断されるから、従来技術との差異付けが不足しているものと分析される、このような場合には、合成樹脂をさらに限定することが考えられるが、ポリエチレン樹脂と規定するのではなく、低密度のポリエチレン樹脂を用いることを限定することにより従来技術との差異付を行なっている。　この限定で進歩性があるとすると、それ以上限定している出願③は過剰な差異付けをしており、権利範囲が狭く（小さく）なりすぎていることとなる。</a:t>
            </a:r>
          </a:p>
        </p:txBody>
      </p:sp>
      <p:sp>
        <p:nvSpPr>
          <p:cNvPr id="41987" name="スライド番号プレースホルダー 3"/>
          <p:cNvSpPr>
            <a:spLocks noGrp="1"/>
          </p:cNvSpPr>
          <p:nvPr>
            <p:ph type="sldNum" sz="quarter" idx="5"/>
          </p:nvPr>
        </p:nvSpPr>
        <p:spPr bwMode="auto">
          <a:noFill/>
          <a:ln>
            <a:miter lim="800000"/>
            <a:headEnd/>
            <a:tailEnd/>
          </a:ln>
        </p:spPr>
        <p:txBody>
          <a:bodyPr/>
          <a:lstStyle/>
          <a:p>
            <a:fld id="{E5A2D3DF-8925-43C7-800B-C76C6B822402}" type="slidenum">
              <a:rPr lang="en-US" altLang="ja-JP" smtClean="0"/>
              <a:pPr/>
              <a:t>14</a:t>
            </a:fld>
            <a:endParaRPr lang="en-US" altLang="ja-JP"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bwMode="auto">
          <a:noFill/>
          <a:ln>
            <a:miter lim="800000"/>
            <a:headEnd/>
            <a:tailEnd/>
          </a:ln>
        </p:spPr>
        <p:txBody>
          <a:bodyPr/>
          <a:lstStyle/>
          <a:p>
            <a:fld id="{0EEEC09C-EE05-4B46-9201-A716A3156608}" type="slidenum">
              <a:rPr kumimoji="1" lang="en-US" altLang="ja-JP" smtClean="0">
                <a:latin typeface="Arial" charset="0"/>
              </a:rPr>
              <a:pPr/>
              <a:t>15</a:t>
            </a:fld>
            <a:endParaRPr kumimoji="1" lang="en-US" altLang="ja-JP" smtClean="0">
              <a:latin typeface="Arial" charset="0"/>
            </a:endParaRPr>
          </a:p>
        </p:txBody>
      </p:sp>
      <p:sp>
        <p:nvSpPr>
          <p:cNvPr id="45058" name="Rectangle 2"/>
          <p:cNvSpPr>
            <a:spLocks noGrp="1" noRot="1" noChangeAspect="1" noChangeArrowheads="1" noTextEdit="1"/>
          </p:cNvSpPr>
          <p:nvPr>
            <p:ph type="sldImg"/>
          </p:nvPr>
        </p:nvSpPr>
        <p:spPr bwMode="auto">
          <a:xfrm>
            <a:off x="711200" y="742950"/>
            <a:ext cx="5387975" cy="3732213"/>
          </a:xfrm>
          <a:noFill/>
          <a:ln>
            <a:solidFill>
              <a:srgbClr val="000000"/>
            </a:solidFill>
            <a:miter lim="800000"/>
            <a:headEnd/>
            <a:tailEnd/>
          </a:ln>
        </p:spPr>
      </p:sp>
      <p:sp>
        <p:nvSpPr>
          <p:cNvPr id="45059" name="Rectangle 3"/>
          <p:cNvSpPr>
            <a:spLocks noGrp="1" noChangeArrowheads="1"/>
          </p:cNvSpPr>
          <p:nvPr>
            <p:ph type="body" idx="1"/>
          </p:nvPr>
        </p:nvSpPr>
        <p:spPr bwMode="auto">
          <a:xfrm>
            <a:off x="908050" y="4721225"/>
            <a:ext cx="4989513" cy="4475163"/>
          </a:xfrm>
          <a:noFill/>
        </p:spPr>
        <p:txBody>
          <a:bodyPr wrap="square" lIns="91440" tIns="45720" rIns="91440" bIns="45720" numCol="1" anchor="t" anchorCtr="0" compatLnSpc="1">
            <a:prstTxWarp prst="textNoShape">
              <a:avLst/>
            </a:prstTxWarp>
          </a:bodyPr>
          <a:lstStyle/>
          <a:p>
            <a:pPr eaLnBrk="1" hangingPunct="1"/>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狙い</a:t>
            </a:r>
            <a:r>
              <a:rPr lang="en-US" altLang="ja-JP" smtClean="0">
                <a:latin typeface="ＭＳ Ｐゴシック" charset="-128"/>
                <a:ea typeface="ＭＳ Ｐゴシック" charset="-128"/>
              </a:rPr>
              <a:t>〕</a:t>
            </a:r>
          </a:p>
          <a:p>
            <a:pPr eaLnBrk="1" hangingPunct="1"/>
            <a:r>
              <a:rPr lang="ja-JP" altLang="en-US" smtClean="0">
                <a:latin typeface="ＭＳ Ｐゴシック" charset="-128"/>
                <a:ea typeface="ＭＳ Ｐゴシック" charset="-128"/>
              </a:rPr>
              <a:t>審査において、新規性・進歩性が具体的にどのように判断されるのか、審査官の判断に対してどのような対応があるのかをイメージすることで、明細書にどのような点を気を付けて発明の内容を記載するのかをイメージする。</a:t>
            </a:r>
            <a:endParaRPr lang="en-US" altLang="ja-JP" smtClean="0">
              <a:latin typeface="ＭＳ Ｐゴシック" charset="-128"/>
              <a:ea typeface="ＭＳ Ｐゴシック" charset="-128"/>
            </a:endParaRPr>
          </a:p>
          <a:p>
            <a:pPr eaLnBrk="1" hangingPunct="1"/>
            <a:endParaRPr lang="en-US" altLang="ja-JP" smtClean="0">
              <a:latin typeface="ＭＳ Ｐゴシック" charset="-128"/>
              <a:ea typeface="ＭＳ Ｐゴシック" charset="-128"/>
            </a:endParaRPr>
          </a:p>
          <a:p>
            <a:pPr eaLnBrk="1" hangingPunct="1"/>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説明</a:t>
            </a:r>
            <a:r>
              <a:rPr lang="en-US" altLang="ja-JP" smtClean="0">
                <a:latin typeface="ＭＳ Ｐゴシック" charset="-128"/>
                <a:ea typeface="ＭＳ Ｐゴシック" charset="-128"/>
              </a:rPr>
              <a:t>〕</a:t>
            </a:r>
          </a:p>
          <a:p>
            <a:pPr eaLnBrk="1" hangingPunct="1"/>
            <a:r>
              <a:rPr lang="ja-JP" altLang="en-US" smtClean="0">
                <a:latin typeface="ＭＳ Ｐゴシック" charset="-128"/>
                <a:ea typeface="ＭＳ Ｐゴシック" charset="-128"/>
              </a:rPr>
              <a:t>　権利範囲を広くするためには、できるだけ上位の概念での権利範囲の記載が必要であるが、上位概念で記載すればするほど、その概念の範囲に含まれる下位概念のものが多くなることから、新規性が否定されることとなりやすくなるので、そのような場合に対応ができるためには、上位概念だけでなく下位概念についても豊富に記載しておくことが有効である。</a:t>
            </a:r>
            <a:endParaRPr lang="en-US" altLang="ja-JP" smtClean="0">
              <a:latin typeface="ＭＳ Ｐゴシック" charset="-128"/>
              <a:ea typeface="ＭＳ Ｐゴシック" charset="-128"/>
            </a:endParaRPr>
          </a:p>
          <a:p>
            <a:pPr eaLnBrk="1" hangingPunct="1"/>
            <a:r>
              <a:rPr lang="ja-JP" altLang="en-US" smtClean="0">
                <a:latin typeface="ＭＳ Ｐゴシック" charset="-128"/>
                <a:ea typeface="ＭＳ Ｐゴシック" charset="-128"/>
              </a:rPr>
              <a:t>　なお、素材Ｐの下位概念がＰ‘，Ｐ’‘であり、Ｐ’とＰ‘’は、互いに重複する概念ではないものである。</a:t>
            </a:r>
            <a:endParaRPr lang="en-US" altLang="ja-JP" smtClean="0">
              <a:latin typeface="ＭＳ Ｐゴシック" charset="-128"/>
              <a:ea typeface="ＭＳ Ｐゴシック"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7106"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特許出願の要否を判断するために考慮すべき要素を概説する。</a:t>
            </a:r>
          </a:p>
        </p:txBody>
      </p:sp>
      <p:sp>
        <p:nvSpPr>
          <p:cNvPr id="47107" name="スライド番号プレースホルダー 3"/>
          <p:cNvSpPr>
            <a:spLocks noGrp="1"/>
          </p:cNvSpPr>
          <p:nvPr>
            <p:ph type="sldNum" sz="quarter" idx="5"/>
          </p:nvPr>
        </p:nvSpPr>
        <p:spPr bwMode="auto">
          <a:noFill/>
          <a:ln>
            <a:miter lim="800000"/>
            <a:headEnd/>
            <a:tailEnd/>
          </a:ln>
        </p:spPr>
        <p:txBody>
          <a:bodyPr/>
          <a:lstStyle/>
          <a:p>
            <a:fld id="{57C36FD3-EBF4-4CB9-9E2F-B75E5ED0A4AC}" type="slidenum">
              <a:rPr lang="en-US" altLang="ja-JP" smtClean="0"/>
              <a:pPr/>
              <a:t>16</a:t>
            </a:fld>
            <a:endParaRPr lang="en-US" altLang="ja-JP"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bwMode="auto">
          <a:noFill/>
          <a:ln>
            <a:miter lim="800000"/>
            <a:headEnd/>
            <a:tailEnd/>
          </a:ln>
        </p:spPr>
        <p:txBody>
          <a:bodyPr/>
          <a:lstStyle/>
          <a:p>
            <a:fld id="{E25E3CCC-FF9A-4B1C-B0B5-325367D0D006}" type="slidenum">
              <a:rPr kumimoji="1" lang="en-US" altLang="ja-JP" smtClean="0">
                <a:latin typeface="Arial" charset="0"/>
              </a:rPr>
              <a:pPr/>
              <a:t>17</a:t>
            </a:fld>
            <a:endParaRPr kumimoji="1" lang="en-US" altLang="ja-JP" smtClean="0">
              <a:latin typeface="Arial" charset="0"/>
            </a:endParaRPr>
          </a:p>
        </p:txBody>
      </p:sp>
      <p:sp>
        <p:nvSpPr>
          <p:cNvPr id="4915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155" name="Rectangle 3"/>
          <p:cNvSpPr>
            <a:spLocks noGrp="1" noChangeArrowheads="1"/>
          </p:cNvSpPr>
          <p:nvPr>
            <p:ph type="body" idx="1"/>
          </p:nvPr>
        </p:nvSpPr>
        <p:spPr bwMode="auto">
          <a:xfrm>
            <a:off x="908050" y="4721225"/>
            <a:ext cx="4989513" cy="4471988"/>
          </a:xfrm>
          <a:noFill/>
        </p:spPr>
        <p:txBody>
          <a:bodyPr wrap="square" lIns="91440" tIns="45720" rIns="91440" bIns="45720" numCol="1" anchor="t" anchorCtr="0" compatLnSpc="1">
            <a:prstTxWarp prst="textNoShape">
              <a:avLst/>
            </a:prstTxWarp>
          </a:bodyPr>
          <a:lstStyle/>
          <a:p>
            <a:pPr eaLnBrk="1" hangingPunct="1"/>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pPr eaLnBrk="1" hangingPunct="1"/>
            <a:r>
              <a:rPr kumimoji="1" lang="ja-JP" altLang="en-US" smtClean="0">
                <a:latin typeface="ＭＳ Ｐゴシック" charset="-128"/>
                <a:ea typeface="ＭＳ Ｐゴシック" charset="-128"/>
              </a:rPr>
              <a:t>今までは、発明を把握と出願の要否の判断方法を概説してきたが、特許請求の範囲の解釈方法について概説する。まず前提として、特許請求の範囲には何が記載されるべきであるのかを理解するために、特許公報に記載されている特許請求の範囲の記載を読み解くことを通して理解する。</a:t>
            </a:r>
            <a:endParaRPr kumimoji="1" lang="en-US" altLang="ja-JP" smtClean="0">
              <a:latin typeface="ＭＳ Ｐゴシック" charset="-128"/>
              <a:ea typeface="ＭＳ Ｐゴシック" charset="-128"/>
            </a:endParaRPr>
          </a:p>
          <a:p>
            <a:pPr eaLnBrk="1" hangingPunct="1"/>
            <a:endParaRPr kumimoji="1" lang="en-US" altLang="ja-JP" smtClean="0">
              <a:latin typeface="ＭＳ Ｐゴシック" charset="-128"/>
              <a:ea typeface="ＭＳ Ｐゴシック" charset="-128"/>
            </a:endParaRPr>
          </a:p>
          <a:p>
            <a:pPr eaLnBrk="1" hangingPunct="1"/>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説明</a:t>
            </a:r>
            <a:r>
              <a:rPr kumimoji="1" lang="en-US" altLang="ja-JP" smtClean="0">
                <a:latin typeface="ＭＳ Ｐゴシック" charset="-128"/>
                <a:ea typeface="ＭＳ Ｐゴシック" charset="-128"/>
              </a:rPr>
              <a:t>〕</a:t>
            </a:r>
          </a:p>
          <a:p>
            <a:pPr eaLnBrk="1" hangingPunct="1"/>
            <a:r>
              <a:rPr kumimoji="1" lang="ja-JP" altLang="en-US" smtClean="0">
                <a:latin typeface="ＭＳ Ｐゴシック" charset="-128"/>
                <a:ea typeface="ＭＳ Ｐゴシック" charset="-128"/>
              </a:rPr>
              <a:t>特許請求の範囲は、権利範囲を示すためのものであり、発明のポイントが記載されている。　特許請求の範囲に記載された発明を把握するポイントとして、カテゴリー、本質部分はどこか、特許請求の範囲の用語の具体的な意味は何か等の点に着目することがあげられることを説明する。</a:t>
            </a:r>
            <a:endParaRPr kumimoji="1" lang="en-US" altLang="ja-JP" smtClean="0">
              <a:latin typeface="ＭＳ Ｐゴシック" charset="-128"/>
              <a:ea typeface="ＭＳ Ｐゴシック"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bwMode="auto">
          <a:noFill/>
          <a:ln>
            <a:miter lim="800000"/>
            <a:headEnd/>
            <a:tailEnd/>
          </a:ln>
        </p:spPr>
        <p:txBody>
          <a:bodyPr/>
          <a:lstStyle/>
          <a:p>
            <a:fld id="{6A88F40B-04CE-4AF9-9BB0-924F9BE9EF02}" type="slidenum">
              <a:rPr kumimoji="1" lang="en-US" altLang="ja-JP" smtClean="0">
                <a:latin typeface="Arial" charset="0"/>
              </a:rPr>
              <a:pPr/>
              <a:t>18</a:t>
            </a:fld>
            <a:endParaRPr kumimoji="1" lang="en-US" altLang="ja-JP" smtClean="0">
              <a:latin typeface="Arial" charset="0"/>
            </a:endParaRPr>
          </a:p>
        </p:txBody>
      </p:sp>
      <p:sp>
        <p:nvSpPr>
          <p:cNvPr id="512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1203" name="Rectangle 3"/>
          <p:cNvSpPr>
            <a:spLocks noGrp="1" noChangeArrowheads="1"/>
          </p:cNvSpPr>
          <p:nvPr>
            <p:ph type="body" idx="1"/>
          </p:nvPr>
        </p:nvSpPr>
        <p:spPr bwMode="auto">
          <a:xfrm>
            <a:off x="908050" y="4721225"/>
            <a:ext cx="4989513" cy="4471988"/>
          </a:xfrm>
          <a:noFill/>
        </p:spPr>
        <p:txBody>
          <a:bodyPr wrap="square" lIns="91440" tIns="45720" rIns="91440" bIns="45720" numCol="1" anchor="t" anchorCtr="0" compatLnSpc="1">
            <a:prstTxWarp prst="textNoShape">
              <a:avLst/>
            </a:prstTxWarp>
          </a:bodyPr>
          <a:lstStyle/>
          <a:p>
            <a:pPr eaLnBrk="1" hangingPunct="1"/>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狙い</a:t>
            </a:r>
            <a:r>
              <a:rPr lang="en-US" altLang="ja-JP" smtClean="0">
                <a:latin typeface="ＭＳ Ｐゴシック" charset="-128"/>
                <a:ea typeface="ＭＳ Ｐゴシック" charset="-128"/>
              </a:rPr>
              <a:t>〕</a:t>
            </a:r>
          </a:p>
          <a:p>
            <a:pPr eaLnBrk="1" hangingPunct="1"/>
            <a:r>
              <a:rPr lang="ja-JP" altLang="en-US" smtClean="0">
                <a:latin typeface="ＭＳ Ｐゴシック" charset="-128"/>
                <a:ea typeface="ＭＳ Ｐゴシック" charset="-128"/>
              </a:rPr>
              <a:t>前のスライドにおいて説明したジェプソンタイプクレームの実例を例示する。</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bwMode="auto">
          <a:noFill/>
          <a:ln>
            <a:miter lim="800000"/>
            <a:headEnd/>
            <a:tailEnd/>
          </a:ln>
        </p:spPr>
        <p:txBody>
          <a:bodyPr/>
          <a:lstStyle/>
          <a:p>
            <a:fld id="{2382CA20-279C-43B1-9C34-812E871E880D}" type="slidenum">
              <a:rPr kumimoji="1" lang="en-US" altLang="ja-JP" smtClean="0">
                <a:latin typeface="Arial" charset="0"/>
              </a:rPr>
              <a:pPr/>
              <a:t>19</a:t>
            </a:fld>
            <a:endParaRPr kumimoji="1" lang="en-US" altLang="ja-JP" smtClean="0">
              <a:latin typeface="Arial" charset="0"/>
            </a:endParaRPr>
          </a:p>
        </p:txBody>
      </p:sp>
      <p:sp>
        <p:nvSpPr>
          <p:cNvPr id="5325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3251" name="Rectangle 3"/>
          <p:cNvSpPr>
            <a:spLocks noGrp="1" noChangeArrowheads="1"/>
          </p:cNvSpPr>
          <p:nvPr>
            <p:ph type="body" idx="1"/>
          </p:nvPr>
        </p:nvSpPr>
        <p:spPr bwMode="auto">
          <a:xfrm>
            <a:off x="908050" y="4721225"/>
            <a:ext cx="4989513" cy="4471988"/>
          </a:xfrm>
          <a:noFill/>
        </p:spPr>
        <p:txBody>
          <a:bodyPr wrap="square" lIns="91440" tIns="45720" rIns="91440" bIns="45720" numCol="1" anchor="t" anchorCtr="0" compatLnSpc="1">
            <a:prstTxWarp prst="textNoShape">
              <a:avLst/>
            </a:prstTxWarp>
          </a:bodyPr>
          <a:lstStyle/>
          <a:p>
            <a:pPr eaLnBrk="1" hangingPunct="1"/>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狙い</a:t>
            </a:r>
            <a:r>
              <a:rPr lang="en-US" altLang="ja-JP" smtClean="0">
                <a:latin typeface="ＭＳ Ｐゴシック" charset="-128"/>
                <a:ea typeface="ＭＳ Ｐゴシック" charset="-128"/>
              </a:rPr>
              <a:t>〕</a:t>
            </a:r>
          </a:p>
          <a:p>
            <a:pPr eaLnBrk="1" hangingPunct="1"/>
            <a:r>
              <a:rPr lang="ja-JP" altLang="en-US" smtClean="0">
                <a:latin typeface="ＭＳ Ｐゴシック" charset="-128"/>
                <a:ea typeface="ＭＳ Ｐゴシック" charset="-128"/>
              </a:rPr>
              <a:t>特許請求の範囲の記載という概念を具体化して解釈するために、図面を起こすことが有効であることを理解させる。</a:t>
            </a:r>
            <a:endParaRPr lang="ja-JP" altLang="ja-JP" smtClean="0">
              <a:latin typeface="ＭＳ Ｐゴシック" charset="-128"/>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7410"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lang="en-US" altLang="ja-JP" smtClean="0">
              <a:latin typeface="ＭＳ Ｐゴシック" charset="-128"/>
              <a:ea typeface="ＭＳ Ｐゴシック" charset="-128"/>
            </a:endParaRPr>
          </a:p>
        </p:txBody>
      </p:sp>
      <p:sp>
        <p:nvSpPr>
          <p:cNvPr id="17411" name="スライド番号プレースホルダー 3"/>
          <p:cNvSpPr>
            <a:spLocks noGrp="1"/>
          </p:cNvSpPr>
          <p:nvPr>
            <p:ph type="sldNum" sz="quarter" idx="5"/>
          </p:nvPr>
        </p:nvSpPr>
        <p:spPr bwMode="auto">
          <a:noFill/>
          <a:ln>
            <a:miter lim="800000"/>
            <a:headEnd/>
            <a:tailEnd/>
          </a:ln>
        </p:spPr>
        <p:txBody>
          <a:bodyPr/>
          <a:lstStyle/>
          <a:p>
            <a:fld id="{281E49F9-797F-4971-A437-F8DDBD0CB350}" type="slidenum">
              <a:rPr lang="en-US" altLang="ja-JP" smtClean="0"/>
              <a:pPr/>
              <a:t>2</a:t>
            </a:fld>
            <a:endParaRPr lang="en-US" altLang="ja-JP"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bwMode="auto">
          <a:noFill/>
          <a:ln>
            <a:miter lim="800000"/>
            <a:headEnd/>
            <a:tailEnd/>
          </a:ln>
        </p:spPr>
        <p:txBody>
          <a:bodyPr/>
          <a:lstStyle/>
          <a:p>
            <a:fld id="{4490951F-356B-49A8-B2D2-7F17F9419210}" type="slidenum">
              <a:rPr kumimoji="1" lang="en-US" altLang="ja-JP" smtClean="0">
                <a:latin typeface="Arial" charset="0"/>
              </a:rPr>
              <a:pPr/>
              <a:t>20</a:t>
            </a:fld>
            <a:endParaRPr kumimoji="1" lang="en-US" altLang="ja-JP" smtClean="0">
              <a:latin typeface="Arial" charset="0"/>
            </a:endParaRPr>
          </a:p>
        </p:txBody>
      </p:sp>
      <p:sp>
        <p:nvSpPr>
          <p:cNvPr id="5529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5299" name="Rectangle 3"/>
          <p:cNvSpPr>
            <a:spLocks noGrp="1" noChangeArrowheads="1"/>
          </p:cNvSpPr>
          <p:nvPr>
            <p:ph type="body" idx="1"/>
          </p:nvPr>
        </p:nvSpPr>
        <p:spPr bwMode="auto">
          <a:xfrm>
            <a:off x="908050" y="4721225"/>
            <a:ext cx="4989513" cy="4471988"/>
          </a:xfrm>
          <a:noFill/>
        </p:spPr>
        <p:txBody>
          <a:bodyPr wrap="square" lIns="91440" tIns="45720" rIns="91440" bIns="45720" numCol="1" anchor="t" anchorCtr="0" compatLnSpc="1">
            <a:prstTxWarp prst="textNoShape">
              <a:avLst/>
            </a:prstTxWarp>
          </a:bodyPr>
          <a:lstStyle/>
          <a:p>
            <a:pPr eaLnBrk="1" hangingPunct="1"/>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狙い</a:t>
            </a:r>
            <a:r>
              <a:rPr lang="en-US" altLang="ja-JP" smtClean="0">
                <a:latin typeface="ＭＳ Ｐゴシック" charset="-128"/>
                <a:ea typeface="ＭＳ Ｐゴシック" charset="-128"/>
              </a:rPr>
              <a:t>〕</a:t>
            </a:r>
          </a:p>
          <a:p>
            <a:pPr eaLnBrk="1" hangingPunct="1"/>
            <a:r>
              <a:rPr lang="ja-JP" altLang="en-US" smtClean="0">
                <a:latin typeface="ＭＳ Ｐゴシック" charset="-128"/>
                <a:ea typeface="ＭＳ Ｐゴシック" charset="-128"/>
              </a:rPr>
              <a:t>特許請求の範囲の記載という概念を具体化して解釈するために、図面を起こすことが有効であることを理解させる。</a:t>
            </a:r>
            <a:endParaRPr lang="ja-JP" altLang="ja-JP" smtClean="0">
              <a:latin typeface="ＭＳ Ｐゴシック" charset="-128"/>
              <a:ea typeface="ＭＳ Ｐゴシック"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7346"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kumimoji="1" lang="ja-JP" altLang="en-US" smtClean="0">
              <a:latin typeface="ＭＳ Ｐゴシック" charset="-128"/>
              <a:ea typeface="ＭＳ Ｐゴシック" charset="-128"/>
            </a:endParaRPr>
          </a:p>
        </p:txBody>
      </p:sp>
      <p:sp>
        <p:nvSpPr>
          <p:cNvPr id="57347" name="スライド番号プレースホルダー 3"/>
          <p:cNvSpPr>
            <a:spLocks noGrp="1"/>
          </p:cNvSpPr>
          <p:nvPr>
            <p:ph type="sldNum" sz="quarter" idx="5"/>
          </p:nvPr>
        </p:nvSpPr>
        <p:spPr bwMode="auto">
          <a:noFill/>
          <a:ln>
            <a:miter lim="800000"/>
            <a:headEnd/>
            <a:tailEnd/>
          </a:ln>
        </p:spPr>
        <p:txBody>
          <a:bodyPr/>
          <a:lstStyle/>
          <a:p>
            <a:fld id="{73ADE9E7-A0A7-4A21-A85C-EFE304AE1E59}" type="slidenum">
              <a:rPr lang="en-US" altLang="ja-JP" smtClean="0"/>
              <a:pPr/>
              <a:t>21</a:t>
            </a:fld>
            <a:endParaRPr lang="en-US" altLang="ja-JP"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9394"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発明を把握した後に、特許請求の範囲を記載することとなるが、その際に注意しなければならない点について概説する。</a:t>
            </a:r>
          </a:p>
        </p:txBody>
      </p:sp>
      <p:sp>
        <p:nvSpPr>
          <p:cNvPr id="59395" name="スライド番号プレースホルダー 3"/>
          <p:cNvSpPr>
            <a:spLocks noGrp="1"/>
          </p:cNvSpPr>
          <p:nvPr>
            <p:ph type="sldNum" sz="quarter" idx="5"/>
          </p:nvPr>
        </p:nvSpPr>
        <p:spPr bwMode="auto">
          <a:noFill/>
          <a:ln>
            <a:miter lim="800000"/>
            <a:headEnd/>
            <a:tailEnd/>
          </a:ln>
        </p:spPr>
        <p:txBody>
          <a:bodyPr/>
          <a:lstStyle/>
          <a:p>
            <a:fld id="{23096972-EB22-47A7-A6C5-918A004ACD5E}" type="slidenum">
              <a:rPr lang="en-US" altLang="ja-JP" smtClean="0"/>
              <a:pPr/>
              <a:t>22</a:t>
            </a:fld>
            <a:endParaRPr lang="en-US" altLang="ja-JP"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61442"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広い権利となる特許請求の範囲を作成するためのチェックポイントを説明する。</a:t>
            </a:r>
          </a:p>
        </p:txBody>
      </p:sp>
      <p:sp>
        <p:nvSpPr>
          <p:cNvPr id="61443" name="スライド番号プレースホルダー 3"/>
          <p:cNvSpPr>
            <a:spLocks noGrp="1"/>
          </p:cNvSpPr>
          <p:nvPr>
            <p:ph type="sldNum" sz="quarter" idx="5"/>
          </p:nvPr>
        </p:nvSpPr>
        <p:spPr bwMode="auto">
          <a:noFill/>
          <a:ln>
            <a:miter lim="800000"/>
            <a:headEnd/>
            <a:tailEnd/>
          </a:ln>
        </p:spPr>
        <p:txBody>
          <a:bodyPr/>
          <a:lstStyle/>
          <a:p>
            <a:fld id="{F1E56A64-02E9-4E12-9560-962DDF79C1C7}" type="slidenum">
              <a:rPr lang="en-US" altLang="ja-JP" smtClean="0"/>
              <a:pPr/>
              <a:t>23</a:t>
            </a:fld>
            <a:endParaRPr lang="en-US" altLang="ja-JP"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63490"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広い権利を取得するためには、特許請求の範囲の記載についてどのようなポイントに気を付けるべきかについて概説する。</a:t>
            </a:r>
          </a:p>
        </p:txBody>
      </p:sp>
      <p:sp>
        <p:nvSpPr>
          <p:cNvPr id="63491" name="スライド番号プレースホルダー 3"/>
          <p:cNvSpPr>
            <a:spLocks noGrp="1"/>
          </p:cNvSpPr>
          <p:nvPr>
            <p:ph type="sldNum" sz="quarter" idx="5"/>
          </p:nvPr>
        </p:nvSpPr>
        <p:spPr bwMode="auto">
          <a:noFill/>
          <a:ln>
            <a:miter lim="800000"/>
            <a:headEnd/>
            <a:tailEnd/>
          </a:ln>
        </p:spPr>
        <p:txBody>
          <a:bodyPr/>
          <a:lstStyle/>
          <a:p>
            <a:fld id="{B6703BB9-578D-427C-9B7E-BBC85FBA73C7}" type="slidenum">
              <a:rPr lang="en-US" altLang="ja-JP" smtClean="0"/>
              <a:pPr/>
              <a:t>24</a:t>
            </a:fld>
            <a:endParaRPr lang="en-US" altLang="ja-JP"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65538"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kumimoji="1" lang="ja-JP" altLang="en-US" smtClean="0">
              <a:latin typeface="ＭＳ Ｐゴシック" charset="-128"/>
              <a:ea typeface="ＭＳ Ｐゴシック" charset="-128"/>
            </a:endParaRPr>
          </a:p>
        </p:txBody>
      </p:sp>
      <p:sp>
        <p:nvSpPr>
          <p:cNvPr id="65539" name="スライド番号プレースホルダー 3"/>
          <p:cNvSpPr>
            <a:spLocks noGrp="1"/>
          </p:cNvSpPr>
          <p:nvPr>
            <p:ph type="sldNum" sz="quarter" idx="5"/>
          </p:nvPr>
        </p:nvSpPr>
        <p:spPr bwMode="auto">
          <a:noFill/>
          <a:ln>
            <a:miter lim="800000"/>
            <a:headEnd/>
            <a:tailEnd/>
          </a:ln>
        </p:spPr>
        <p:txBody>
          <a:bodyPr/>
          <a:lstStyle/>
          <a:p>
            <a:fld id="{8BC18B58-7290-46A3-8F34-1E93692236A1}" type="slidenum">
              <a:rPr lang="en-US" altLang="ja-JP" smtClean="0"/>
              <a:pPr/>
              <a:t>25</a:t>
            </a:fld>
            <a:endParaRPr lang="en-US" altLang="ja-JP"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67586"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明細書を記載する際の一般的注意点について概説する。</a:t>
            </a:r>
            <a:endParaRPr kumimoji="1" lang="en-US" altLang="ja-JP" smtClean="0">
              <a:latin typeface="ＭＳ Ｐゴシック" charset="-128"/>
              <a:ea typeface="ＭＳ Ｐゴシック" charset="-128"/>
            </a:endParaRPr>
          </a:p>
          <a:p>
            <a:endParaRPr kumimoji="1" lang="en-US" altLang="ja-JP" smtClean="0">
              <a:latin typeface="ＭＳ Ｐゴシック" charset="-128"/>
              <a:ea typeface="ＭＳ Ｐゴシック" charset="-128"/>
            </a:endParaRPr>
          </a:p>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説明</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演習で明細書の記載までを行わないのであれば、省略してもよい。</a:t>
            </a:r>
          </a:p>
        </p:txBody>
      </p:sp>
      <p:sp>
        <p:nvSpPr>
          <p:cNvPr id="67587" name="スライド番号プレースホルダー 3"/>
          <p:cNvSpPr>
            <a:spLocks noGrp="1"/>
          </p:cNvSpPr>
          <p:nvPr>
            <p:ph type="sldNum" sz="quarter" idx="5"/>
          </p:nvPr>
        </p:nvSpPr>
        <p:spPr bwMode="auto">
          <a:noFill/>
          <a:ln>
            <a:miter lim="800000"/>
            <a:headEnd/>
            <a:tailEnd/>
          </a:ln>
        </p:spPr>
        <p:txBody>
          <a:bodyPr/>
          <a:lstStyle/>
          <a:p>
            <a:fld id="{BFDB6003-9628-43E5-A558-724E77185FFC}" type="slidenum">
              <a:rPr lang="en-US" altLang="ja-JP" smtClean="0"/>
              <a:pPr/>
              <a:t>26</a:t>
            </a:fld>
            <a:endParaRPr lang="en-US" altLang="ja-JP"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69634"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明細書には、補正に備えて、下位概念の具体例などを豊富に記載することが必要であることなどを概説しておく。</a:t>
            </a:r>
          </a:p>
        </p:txBody>
      </p:sp>
      <p:sp>
        <p:nvSpPr>
          <p:cNvPr id="69635" name="スライド番号プレースホルダー 3"/>
          <p:cNvSpPr>
            <a:spLocks noGrp="1"/>
          </p:cNvSpPr>
          <p:nvPr>
            <p:ph type="sldNum" sz="quarter" idx="5"/>
          </p:nvPr>
        </p:nvSpPr>
        <p:spPr bwMode="auto">
          <a:noFill/>
          <a:ln>
            <a:miter lim="800000"/>
            <a:headEnd/>
            <a:tailEnd/>
          </a:ln>
        </p:spPr>
        <p:txBody>
          <a:bodyPr/>
          <a:lstStyle/>
          <a:p>
            <a:fld id="{387F8642-E20E-493C-922E-37A441166817}" type="slidenum">
              <a:rPr lang="en-US" altLang="ja-JP" smtClean="0"/>
              <a:pPr/>
              <a:t>27</a:t>
            </a:fld>
            <a:endParaRPr lang="en-US"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9458"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kumimoji="1" lang="ja-JP" altLang="en-US" smtClean="0">
              <a:latin typeface="ＭＳ Ｐゴシック" charset="-128"/>
              <a:ea typeface="ＭＳ Ｐゴシック" charset="-128"/>
            </a:endParaRPr>
          </a:p>
        </p:txBody>
      </p:sp>
      <p:sp>
        <p:nvSpPr>
          <p:cNvPr id="19459" name="スライド番号プレースホルダー 3"/>
          <p:cNvSpPr>
            <a:spLocks noGrp="1"/>
          </p:cNvSpPr>
          <p:nvPr>
            <p:ph type="sldNum" sz="quarter" idx="5"/>
          </p:nvPr>
        </p:nvSpPr>
        <p:spPr bwMode="auto">
          <a:noFill/>
          <a:ln>
            <a:miter lim="800000"/>
            <a:headEnd/>
            <a:tailEnd/>
          </a:ln>
        </p:spPr>
        <p:txBody>
          <a:bodyPr/>
          <a:lstStyle/>
          <a:p>
            <a:fld id="{EB20C9E1-A542-438D-A618-4FE9455A97E6}" type="slidenum">
              <a:rPr lang="en-US" altLang="ja-JP" smtClean="0"/>
              <a:pPr/>
              <a:t>3</a:t>
            </a:fld>
            <a:endParaRPr lang="en-US"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bwMode="auto">
          <a:noFill/>
          <a:ln>
            <a:miter lim="800000"/>
            <a:headEnd/>
            <a:tailEnd/>
          </a:ln>
        </p:spPr>
        <p:txBody>
          <a:bodyPr/>
          <a:lstStyle/>
          <a:p>
            <a:fld id="{456E163D-4881-4291-BC4F-5850F696D057}" type="slidenum">
              <a:rPr lang="en-US" altLang="ja-JP" smtClean="0"/>
              <a:pPr/>
              <a:t>4</a:t>
            </a:fld>
            <a:endParaRPr lang="en-US" altLang="ja-JP" smtClean="0"/>
          </a:p>
        </p:txBody>
      </p:sp>
      <p:sp>
        <p:nvSpPr>
          <p:cNvPr id="21506" name="Rectangle 2"/>
          <p:cNvSpPr>
            <a:spLocks noGrp="1" noRot="1" noChangeAspect="1" noChangeArrowheads="1" noTextEdit="1"/>
          </p:cNvSpPr>
          <p:nvPr>
            <p:ph type="sldImg"/>
          </p:nvPr>
        </p:nvSpPr>
        <p:spPr bwMode="auto">
          <a:xfrm>
            <a:off x="712788" y="746125"/>
            <a:ext cx="5381625" cy="3725863"/>
          </a:xfrm>
          <a:noFill/>
          <a:ln>
            <a:solidFill>
              <a:srgbClr val="000000"/>
            </a:solidFill>
            <a:miter lim="800000"/>
            <a:headEnd/>
            <a:tailEnd/>
          </a:ln>
        </p:spPr>
      </p:sp>
      <p:sp>
        <p:nvSpPr>
          <p:cNvPr id="21507" name="Rectangle 3"/>
          <p:cNvSpPr>
            <a:spLocks noGrp="1" noChangeArrowheads="1"/>
          </p:cNvSpPr>
          <p:nvPr>
            <p:ph type="body" idx="1"/>
          </p:nvPr>
        </p:nvSpPr>
        <p:spPr bwMode="auto">
          <a:xfrm>
            <a:off x="666750" y="4752975"/>
            <a:ext cx="5472113" cy="4473575"/>
          </a:xfrm>
          <a:noFill/>
        </p:spPr>
        <p:txBody>
          <a:bodyPr wrap="square" lIns="91427" tIns="45714" rIns="91427" bIns="45714" numCol="1" anchor="t" anchorCtr="0" compatLnSpc="1">
            <a:prstTxWarp prst="textNoShape">
              <a:avLst/>
            </a:prstTxWarp>
          </a:bodyPr>
          <a:lstStyle/>
          <a:p>
            <a:pPr eaLnBrk="1" hangingPunct="1">
              <a:spcBef>
                <a:spcPct val="0"/>
              </a:spcBef>
            </a:pPr>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狙い</a:t>
            </a:r>
            <a:r>
              <a:rPr lang="en-US" altLang="ja-JP" smtClean="0">
                <a:latin typeface="ＭＳ Ｐゴシック" charset="-128"/>
                <a:ea typeface="ＭＳ Ｐゴシック" charset="-128"/>
              </a:rPr>
              <a:t>〕</a:t>
            </a:r>
          </a:p>
          <a:p>
            <a:pPr eaLnBrk="1" hangingPunct="1">
              <a:spcBef>
                <a:spcPct val="0"/>
              </a:spcBef>
            </a:pPr>
            <a:r>
              <a:rPr lang="ja-JP" altLang="en-US" smtClean="0">
                <a:latin typeface="ＭＳ Ｐゴシック" charset="-128"/>
                <a:ea typeface="ＭＳ Ｐゴシック" charset="-128"/>
              </a:rPr>
              <a:t>特許出願に際しては、一定の書類を用意する必要があることを、イメージとして理解させる。</a:t>
            </a:r>
            <a:endParaRPr lang="en-US" altLang="ja-JP" smtClean="0">
              <a:latin typeface="ＭＳ Ｐゴシック" charset="-128"/>
              <a:ea typeface="ＭＳ Ｐゴシック" charset="-128"/>
            </a:endParaRPr>
          </a:p>
          <a:p>
            <a:pPr eaLnBrk="1" hangingPunct="1">
              <a:spcBef>
                <a:spcPct val="0"/>
              </a:spcBef>
            </a:pPr>
            <a:endParaRPr lang="en-US" altLang="ja-JP" smtClean="0">
              <a:latin typeface="ＭＳ Ｐゴシック" charset="-128"/>
              <a:ea typeface="ＭＳ Ｐゴシック" charset="-128"/>
            </a:endParaRPr>
          </a:p>
          <a:p>
            <a:pPr eaLnBrk="1" hangingPunct="1">
              <a:spcBef>
                <a:spcPct val="0"/>
              </a:spcBef>
            </a:pPr>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説明</a:t>
            </a:r>
            <a:r>
              <a:rPr lang="en-US" altLang="ja-JP" smtClean="0">
                <a:latin typeface="ＭＳ Ｐゴシック" charset="-128"/>
                <a:ea typeface="ＭＳ Ｐゴシック" charset="-128"/>
              </a:rPr>
              <a:t>〕</a:t>
            </a:r>
          </a:p>
          <a:p>
            <a:pPr eaLnBrk="1" hangingPunct="1">
              <a:spcBef>
                <a:spcPct val="0"/>
              </a:spcBef>
            </a:pPr>
            <a:r>
              <a:rPr lang="ja-JP" altLang="en-US" smtClean="0">
                <a:latin typeface="ＭＳ Ｐゴシック" charset="-128"/>
                <a:ea typeface="ＭＳ Ｐゴシック" charset="-128"/>
              </a:rPr>
              <a:t>特許の出願には書類が必要であるが、まず電子出願が現在大半であることを説明する。詳細には立ち入らず、どのような書類を提出する必要があるかイメージをつかんでもらう。</a:t>
            </a:r>
            <a:endParaRPr lang="en-US" altLang="ja-JP" smtClean="0">
              <a:latin typeface="ＭＳ Ｐゴシック" charset="-128"/>
              <a:ea typeface="ＭＳ Ｐゴシック" charset="-128"/>
            </a:endParaRPr>
          </a:p>
          <a:p>
            <a:pPr eaLnBrk="1" hangingPunct="1">
              <a:spcBef>
                <a:spcPct val="0"/>
              </a:spcBef>
            </a:pPr>
            <a:endParaRPr lang="en-US" altLang="ja-JP" smtClean="0">
              <a:latin typeface="ＭＳ Ｐゴシック" charset="-128"/>
              <a:ea typeface="ＭＳ Ｐゴシック" charset="-128"/>
            </a:endParaRPr>
          </a:p>
          <a:p>
            <a:pPr eaLnBrk="1" hangingPunct="1">
              <a:spcBef>
                <a:spcPct val="0"/>
              </a:spcBef>
            </a:pPr>
            <a:r>
              <a:rPr lang="en-US" altLang="ja-JP" smtClean="0">
                <a:latin typeface="ＭＳ Ｐゴシック" charset="-128"/>
                <a:ea typeface="ＭＳ Ｐゴシック" charset="-128"/>
              </a:rPr>
              <a:t>※</a:t>
            </a:r>
            <a:r>
              <a:rPr lang="ja-JP" altLang="en-US" smtClean="0">
                <a:latin typeface="ＭＳ Ｐゴシック" charset="-128"/>
                <a:ea typeface="ＭＳ Ｐゴシック" charset="-128"/>
              </a:rPr>
              <a:t>簡単な内容の発明についての特許公報と比較的高度な内容の発明についての特許公報を示して、各自読ませれば、特許がどのようなものであるかについて具体的なイメージを伝える場合に有効。話題になっている製品についての特許や紛争事例として話題となっている特許について示すとより興味が出る。</a:t>
            </a:r>
            <a:endParaRPr lang="en-US" altLang="ja-JP" smtClean="0">
              <a:latin typeface="ＭＳ Ｐゴシック" charset="-128"/>
              <a:ea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3554"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特許出願の際に願書に添付する書類と明細書に記載すべき事項、さらに明細書の発明の詳細な説明には、特許法施行規則において規定されている記載事項を記載しなければならないことを概説する。</a:t>
            </a:r>
            <a:endParaRPr kumimoji="1" lang="en-US" altLang="ja-JP" smtClean="0">
              <a:latin typeface="ＭＳ Ｐゴシック" charset="-128"/>
              <a:ea typeface="ＭＳ Ｐゴシック" charset="-128"/>
            </a:endParaRPr>
          </a:p>
          <a:p>
            <a:endParaRPr kumimoji="1" lang="en-US" altLang="ja-JP" smtClean="0">
              <a:latin typeface="ＭＳ Ｐゴシック" charset="-128"/>
              <a:ea typeface="ＭＳ Ｐゴシック" charset="-128"/>
            </a:endParaRPr>
          </a:p>
          <a:p>
            <a:r>
              <a:rPr kumimoji="1" lang="ja-JP" altLang="en-US" smtClean="0">
                <a:latin typeface="ＭＳ Ｐゴシック" charset="-128"/>
                <a:ea typeface="ＭＳ Ｐゴシック" charset="-128"/>
              </a:rPr>
              <a:t>＜参照条文＞</a:t>
            </a:r>
            <a:endParaRPr kumimoji="1" lang="en-US" altLang="ja-JP" smtClean="0">
              <a:latin typeface="ＭＳ Ｐゴシック" charset="-128"/>
              <a:ea typeface="ＭＳ Ｐゴシック" charset="-128"/>
            </a:endParaRPr>
          </a:p>
          <a:p>
            <a:r>
              <a:rPr kumimoji="1" lang="ja-JP" altLang="en-US" smtClean="0">
                <a:latin typeface="ＭＳ Ｐゴシック" charset="-128"/>
                <a:ea typeface="ＭＳ Ｐゴシック" charset="-128"/>
              </a:rPr>
              <a:t>　特許法３６条２項（願書に添付する書類）、３項（明細書に記載しなければならない事項）</a:t>
            </a:r>
            <a:endParaRPr kumimoji="1" lang="en-US" altLang="ja-JP" smtClean="0">
              <a:latin typeface="ＭＳ Ｐゴシック" charset="-128"/>
              <a:ea typeface="ＭＳ Ｐゴシック" charset="-128"/>
            </a:endParaRPr>
          </a:p>
          <a:p>
            <a:r>
              <a:rPr kumimoji="1" lang="ja-JP" altLang="en-US" smtClean="0">
                <a:latin typeface="ＭＳ Ｐゴシック" charset="-128"/>
                <a:ea typeface="ＭＳ Ｐゴシック" charset="-128"/>
              </a:rPr>
              <a:t>　特許法施行規則２４条の２（発明の詳細な説明の記載）、様式２９　</a:t>
            </a:r>
          </a:p>
        </p:txBody>
      </p:sp>
      <p:sp>
        <p:nvSpPr>
          <p:cNvPr id="23555" name="スライド番号プレースホルダー 3"/>
          <p:cNvSpPr>
            <a:spLocks noGrp="1"/>
          </p:cNvSpPr>
          <p:nvPr>
            <p:ph type="sldNum" sz="quarter" idx="5"/>
          </p:nvPr>
        </p:nvSpPr>
        <p:spPr bwMode="auto">
          <a:noFill/>
          <a:ln>
            <a:miter lim="800000"/>
            <a:headEnd/>
            <a:tailEnd/>
          </a:ln>
        </p:spPr>
        <p:txBody>
          <a:bodyPr/>
          <a:lstStyle/>
          <a:p>
            <a:fld id="{C9C35445-C2F3-4D1E-9B96-D86EFE2B95CA}" type="slidenum">
              <a:rPr lang="en-US" altLang="ja-JP" smtClean="0"/>
              <a:pPr/>
              <a:t>5</a:t>
            </a:fld>
            <a:endParaRPr lang="en-US"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5602"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特許出願の際に願書に添付する書類と各書類の記載内容及び明細書の構成についてイメージする。</a:t>
            </a:r>
            <a:endParaRPr kumimoji="1" lang="en-US" altLang="ja-JP" smtClean="0">
              <a:latin typeface="ＭＳ Ｐゴシック" charset="-128"/>
              <a:ea typeface="ＭＳ Ｐゴシック" charset="-128"/>
            </a:endParaRPr>
          </a:p>
          <a:p>
            <a:endParaRPr kumimoji="1" lang="ja-JP" altLang="en-US" smtClean="0">
              <a:latin typeface="ＭＳ Ｐゴシック" charset="-128"/>
              <a:ea typeface="ＭＳ Ｐゴシック" charset="-128"/>
            </a:endParaRPr>
          </a:p>
        </p:txBody>
      </p:sp>
      <p:sp>
        <p:nvSpPr>
          <p:cNvPr id="25603" name="スライド番号プレースホルダー 3"/>
          <p:cNvSpPr>
            <a:spLocks noGrp="1"/>
          </p:cNvSpPr>
          <p:nvPr>
            <p:ph type="sldNum" sz="quarter" idx="5"/>
          </p:nvPr>
        </p:nvSpPr>
        <p:spPr bwMode="auto">
          <a:noFill/>
          <a:ln>
            <a:miter lim="800000"/>
            <a:headEnd/>
            <a:tailEnd/>
          </a:ln>
        </p:spPr>
        <p:txBody>
          <a:bodyPr/>
          <a:lstStyle/>
          <a:p>
            <a:fld id="{C97BF235-5E37-4299-96C0-35C17DEC4161}" type="slidenum">
              <a:rPr lang="en-US" altLang="ja-JP" smtClean="0"/>
              <a:pPr/>
              <a:t>6</a:t>
            </a:fld>
            <a:endParaRPr lang="en-US"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7650"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明細書に記載すべき各項目について、何を記載すべきかを簡単に説明する。</a:t>
            </a:r>
          </a:p>
        </p:txBody>
      </p:sp>
      <p:sp>
        <p:nvSpPr>
          <p:cNvPr id="27651" name="スライド番号プレースホルダー 3"/>
          <p:cNvSpPr>
            <a:spLocks noGrp="1"/>
          </p:cNvSpPr>
          <p:nvPr>
            <p:ph type="sldNum" sz="quarter" idx="5"/>
          </p:nvPr>
        </p:nvSpPr>
        <p:spPr bwMode="auto">
          <a:noFill/>
          <a:ln>
            <a:miter lim="800000"/>
            <a:headEnd/>
            <a:tailEnd/>
          </a:ln>
        </p:spPr>
        <p:txBody>
          <a:bodyPr/>
          <a:lstStyle/>
          <a:p>
            <a:fld id="{00CE6CB3-1231-400C-BDD1-69DCDB3BF3BF}" type="slidenum">
              <a:rPr lang="en-US" altLang="ja-JP" smtClean="0"/>
              <a:pPr/>
              <a:t>7</a:t>
            </a:fld>
            <a:endParaRPr lang="en-US"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9698"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ea typeface="ＭＳ Ｐゴシック" charset="-128"/>
              </a:rPr>
              <a:t>〔</a:t>
            </a:r>
            <a:r>
              <a:rPr kumimoji="1" lang="ja-JP" altLang="en-US" smtClean="0">
                <a:latin typeface="ＭＳ Ｐゴシック" charset="-128"/>
                <a:ea typeface="ＭＳ Ｐゴシック" charset="-128"/>
              </a:rPr>
              <a:t>狙い</a:t>
            </a:r>
            <a:r>
              <a:rPr kumimoji="1" lang="en-US" altLang="ja-JP" smtClean="0">
                <a:latin typeface="ＭＳ Ｐゴシック" charset="-128"/>
                <a:ea typeface="ＭＳ Ｐゴシック" charset="-128"/>
              </a:rPr>
              <a:t>〕</a:t>
            </a:r>
          </a:p>
          <a:p>
            <a:r>
              <a:rPr kumimoji="1" lang="ja-JP" altLang="en-US" smtClean="0">
                <a:latin typeface="ＭＳ Ｐゴシック" charset="-128"/>
                <a:ea typeface="ＭＳ Ｐゴシック" charset="-128"/>
              </a:rPr>
              <a:t>研究者がイメージしやすいように、明細書の記載事項と、研究論文の記載事項とを対比して関連付けて説明する。</a:t>
            </a:r>
          </a:p>
        </p:txBody>
      </p:sp>
      <p:sp>
        <p:nvSpPr>
          <p:cNvPr id="29699" name="スライド番号プレースホルダー 3"/>
          <p:cNvSpPr>
            <a:spLocks noGrp="1"/>
          </p:cNvSpPr>
          <p:nvPr>
            <p:ph type="sldNum" sz="quarter" idx="5"/>
          </p:nvPr>
        </p:nvSpPr>
        <p:spPr bwMode="auto">
          <a:noFill/>
          <a:ln>
            <a:miter lim="800000"/>
            <a:headEnd/>
            <a:tailEnd/>
          </a:ln>
        </p:spPr>
        <p:txBody>
          <a:bodyPr/>
          <a:lstStyle/>
          <a:p>
            <a:fld id="{C6B1FFAD-BEBE-4F1D-A39E-46C20129C5BA}" type="slidenum">
              <a:rPr lang="en-US" altLang="ja-JP" smtClean="0"/>
              <a:pPr/>
              <a:t>8</a:t>
            </a:fld>
            <a:endParaRPr lang="en-US"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1746"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kumimoji="1" lang="ja-JP" altLang="en-US" smtClean="0">
              <a:latin typeface="ＭＳ Ｐゴシック" charset="-128"/>
              <a:ea typeface="ＭＳ Ｐゴシック" charset="-128"/>
            </a:endParaRPr>
          </a:p>
        </p:txBody>
      </p:sp>
      <p:sp>
        <p:nvSpPr>
          <p:cNvPr id="31747" name="スライド番号プレースホルダー 3"/>
          <p:cNvSpPr>
            <a:spLocks noGrp="1"/>
          </p:cNvSpPr>
          <p:nvPr>
            <p:ph type="sldNum" sz="quarter" idx="5"/>
          </p:nvPr>
        </p:nvSpPr>
        <p:spPr bwMode="auto">
          <a:noFill/>
          <a:ln>
            <a:miter lim="800000"/>
            <a:headEnd/>
            <a:tailEnd/>
          </a:ln>
        </p:spPr>
        <p:txBody>
          <a:bodyPr/>
          <a:lstStyle/>
          <a:p>
            <a:fld id="{2B0AFFE6-6D7E-4A21-B320-5F2AF74C5087}" type="slidenum">
              <a:rPr lang="en-US" altLang="ja-JP" smtClean="0"/>
              <a:pPr/>
              <a:t>9</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6"/>
          <p:cNvSpPr/>
          <p:nvPr/>
        </p:nvSpPr>
        <p:spPr bwMode="white">
          <a:xfrm>
            <a:off x="0" y="5970588"/>
            <a:ext cx="9906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9"/>
          <p:cNvSpPr/>
          <p:nvPr/>
        </p:nvSpPr>
        <p:spPr>
          <a:xfrm>
            <a:off x="-9525" y="6053138"/>
            <a:ext cx="2436813"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10"/>
          <p:cNvSpPr/>
          <p:nvPr/>
        </p:nvSpPr>
        <p:spPr>
          <a:xfrm>
            <a:off x="2555875" y="6043613"/>
            <a:ext cx="735012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Title 7"/>
          <p:cNvSpPr>
            <a:spLocks noGrp="1"/>
          </p:cNvSpPr>
          <p:nvPr>
            <p:ph type="ctrTitle"/>
          </p:nvPr>
        </p:nvSpPr>
        <p:spPr>
          <a:xfrm>
            <a:off x="2559050" y="4038600"/>
            <a:ext cx="7016750" cy="1828800"/>
          </a:xfrm>
        </p:spPr>
        <p:txBody>
          <a:bodyPr anchor="b"/>
          <a:lstStyle>
            <a:lvl1pPr>
              <a:defRPr sz="4400" cap="all" baseline="0">
                <a:latin typeface="ＭＳ Ｐゴシック" pitchFamily="50" charset="-128"/>
                <a:ea typeface="ＭＳ Ｐゴシック" pitchFamily="50" charset="-128"/>
              </a:defRPr>
            </a:lvl1pPr>
          </a:lstStyle>
          <a:p>
            <a:r>
              <a:rPr lang="ja-JP" altLang="en-US" smtClean="0"/>
              <a:t>マスター タイトルの書式設定</a:t>
            </a:r>
            <a:endParaRPr lang="en-US" dirty="0"/>
          </a:p>
        </p:txBody>
      </p:sp>
      <p:sp>
        <p:nvSpPr>
          <p:cNvPr id="9" name="Subtitle 8"/>
          <p:cNvSpPr>
            <a:spLocks noGrp="1"/>
          </p:cNvSpPr>
          <p:nvPr>
            <p:ph type="subTitle" idx="1"/>
          </p:nvPr>
        </p:nvSpPr>
        <p:spPr>
          <a:xfrm>
            <a:off x="2559050" y="6050037"/>
            <a:ext cx="72644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マスター サブタイトルの書式設定</a:t>
            </a:r>
            <a:endParaRPr lang="en-US" dirty="0"/>
          </a:p>
        </p:txBody>
      </p:sp>
      <p:sp>
        <p:nvSpPr>
          <p:cNvPr id="7" name="Date Placeholder 27"/>
          <p:cNvSpPr>
            <a:spLocks noGrp="1"/>
          </p:cNvSpPr>
          <p:nvPr>
            <p:ph type="dt" sz="half" idx="10"/>
          </p:nvPr>
        </p:nvSpPr>
        <p:spPr>
          <a:xfrm>
            <a:off x="82550" y="6069013"/>
            <a:ext cx="2228850" cy="685800"/>
          </a:xfrm>
        </p:spPr>
        <p:txBody>
          <a:bodyPr>
            <a:noAutofit/>
          </a:bodyPr>
          <a:lstStyle>
            <a:lvl1pPr algn="ctr">
              <a:defRPr sz="2000">
                <a:solidFill>
                  <a:srgbClr val="FFFFFF"/>
                </a:solidFill>
              </a:defRPr>
            </a:lvl1pPr>
          </a:lstStyle>
          <a:p>
            <a:pPr>
              <a:defRPr/>
            </a:pPr>
            <a:fld id="{BEAA989C-95AC-497E-86E9-5DDF0A67C19A}" type="datetime8">
              <a:rPr lang="en-US" altLang="ja-JP"/>
              <a:pPr>
                <a:defRPr/>
              </a:pPr>
              <a:t>4/9/2013 9:15 PM</a:t>
            </a:fld>
            <a:endParaRPr lang="en-US" altLang="ja-JP"/>
          </a:p>
        </p:txBody>
      </p:sp>
      <p:sp>
        <p:nvSpPr>
          <p:cNvPr id="10" name="Footer Placeholder 16"/>
          <p:cNvSpPr>
            <a:spLocks noGrp="1"/>
          </p:cNvSpPr>
          <p:nvPr>
            <p:ph type="ftr" sz="quarter" idx="11"/>
          </p:nvPr>
        </p:nvSpPr>
        <p:spPr>
          <a:xfrm>
            <a:off x="2259013" y="236538"/>
            <a:ext cx="6356350" cy="365125"/>
          </a:xfrm>
        </p:spPr>
        <p:txBody>
          <a:bodyPr/>
          <a:lstStyle>
            <a:lvl1pPr>
              <a:defRPr/>
            </a:lvl1pPr>
          </a:lstStyle>
          <a:p>
            <a:pPr>
              <a:defRPr/>
            </a:pPr>
            <a:endParaRPr lang="en-US" altLang="ja-JP"/>
          </a:p>
        </p:txBody>
      </p:sp>
      <p:sp>
        <p:nvSpPr>
          <p:cNvPr id="11" name="Slide Number Placeholder 28"/>
          <p:cNvSpPr>
            <a:spLocks noGrp="1"/>
          </p:cNvSpPr>
          <p:nvPr>
            <p:ph type="sldNum" sz="quarter" idx="12"/>
          </p:nvPr>
        </p:nvSpPr>
        <p:spPr>
          <a:xfrm>
            <a:off x="8667750" y="228600"/>
            <a:ext cx="908050" cy="381000"/>
          </a:xfrm>
        </p:spPr>
        <p:txBody>
          <a:bodyPr/>
          <a:lstStyle>
            <a:lvl1pPr>
              <a:defRPr sz="1400"/>
            </a:lvl1pPr>
          </a:lstStyle>
          <a:p>
            <a:pPr>
              <a:defRPr/>
            </a:pPr>
            <a:fld id="{A1C60473-3DDE-4A5B-833B-93FBA757E7F6}"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13"/>
          <p:cNvSpPr>
            <a:spLocks noGrp="1"/>
          </p:cNvSpPr>
          <p:nvPr>
            <p:ph type="dt" sz="half" idx="10"/>
          </p:nvPr>
        </p:nvSpPr>
        <p:spPr/>
        <p:txBody>
          <a:bodyPr/>
          <a:lstStyle>
            <a:lvl1pPr>
              <a:defRPr/>
            </a:lvl1pPr>
          </a:lstStyle>
          <a:p>
            <a:pPr>
              <a:defRPr/>
            </a:pPr>
            <a:fld id="{2DE27035-4AB7-4BA4-8081-AAC68C300743}" type="datetime8">
              <a:rPr lang="en-US" altLang="ja-JP"/>
              <a:pPr>
                <a:defRPr/>
              </a:pPr>
              <a:t>4/9/2013 9:15 PM</a:t>
            </a:fld>
            <a:endParaRPr lang="en-US" altLang="ja-JP" dirty="0"/>
          </a:p>
        </p:txBody>
      </p:sp>
      <p:sp>
        <p:nvSpPr>
          <p:cNvPr id="5" name="Footer Placeholder 2"/>
          <p:cNvSpPr>
            <a:spLocks noGrp="1"/>
          </p:cNvSpPr>
          <p:nvPr>
            <p:ph type="ftr" sz="quarter" idx="11"/>
          </p:nvPr>
        </p:nvSpPr>
        <p:spPr/>
        <p:txBody>
          <a:bodyPr/>
          <a:lstStyle>
            <a:lvl1pPr>
              <a:defRPr/>
            </a:lvl1pPr>
          </a:lstStyle>
          <a:p>
            <a:pPr>
              <a:defRPr/>
            </a:pPr>
            <a:endParaRPr lang="en-US" altLang="ja-JP"/>
          </a:p>
        </p:txBody>
      </p:sp>
      <p:sp>
        <p:nvSpPr>
          <p:cNvPr id="6" name="Slide Number Placeholder 22"/>
          <p:cNvSpPr>
            <a:spLocks noGrp="1"/>
          </p:cNvSpPr>
          <p:nvPr>
            <p:ph type="sldNum" sz="quarter" idx="12"/>
          </p:nvPr>
        </p:nvSpPr>
        <p:spPr/>
        <p:txBody>
          <a:bodyPr/>
          <a:lstStyle>
            <a:lvl1pPr>
              <a:defRPr/>
            </a:lvl1pPr>
          </a:lstStyle>
          <a:p>
            <a:pPr>
              <a:defRPr/>
            </a:pPr>
            <a:fld id="{DB9CD69E-3005-4452-A13E-029FBB3C721A}"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bwMode="white">
          <a:xfrm>
            <a:off x="6604000" y="0"/>
            <a:ext cx="347663"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7"/>
          <p:cNvSpPr/>
          <p:nvPr/>
        </p:nvSpPr>
        <p:spPr>
          <a:xfrm>
            <a:off x="6653213" y="609600"/>
            <a:ext cx="24765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6653213" y="0"/>
            <a:ext cx="24765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 name="Vertical Title 1"/>
          <p:cNvSpPr>
            <a:spLocks noGrp="1"/>
          </p:cNvSpPr>
          <p:nvPr>
            <p:ph type="title" orient="vert"/>
          </p:nvPr>
        </p:nvSpPr>
        <p:spPr>
          <a:xfrm>
            <a:off x="7099300" y="609601"/>
            <a:ext cx="2228850" cy="551656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95300" y="609600"/>
            <a:ext cx="6026150" cy="55165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7099300" y="6248400"/>
            <a:ext cx="2393950" cy="365125"/>
          </a:xfrm>
        </p:spPr>
        <p:txBody>
          <a:bodyPr/>
          <a:lstStyle>
            <a:lvl1pPr>
              <a:defRPr/>
            </a:lvl1pPr>
          </a:lstStyle>
          <a:p>
            <a:pPr>
              <a:defRPr/>
            </a:pPr>
            <a:fld id="{11D87A46-E918-4AEC-8E2A-5C25933986C3}" type="datetime8">
              <a:rPr lang="en-US" altLang="ja-JP"/>
              <a:pPr>
                <a:defRPr/>
              </a:pPr>
              <a:t>4/9/2013 9:15 PM</a:t>
            </a:fld>
            <a:endParaRPr lang="en-US" altLang="ja-JP"/>
          </a:p>
        </p:txBody>
      </p:sp>
      <p:sp>
        <p:nvSpPr>
          <p:cNvPr id="8" name="Footer Placeholder 4"/>
          <p:cNvSpPr>
            <a:spLocks noGrp="1"/>
          </p:cNvSpPr>
          <p:nvPr>
            <p:ph type="ftr" sz="quarter" idx="11"/>
          </p:nvPr>
        </p:nvSpPr>
        <p:spPr>
          <a:xfrm>
            <a:off x="495300" y="6248400"/>
            <a:ext cx="6037263" cy="365125"/>
          </a:xfrm>
        </p:spPr>
        <p:txBody>
          <a:bodyPr/>
          <a:lstStyle>
            <a:lvl1pPr>
              <a:defRPr/>
            </a:lvl1pPr>
          </a:lstStyle>
          <a:p>
            <a:pPr>
              <a:defRPr/>
            </a:pPr>
            <a:endParaRPr lang="en-US" altLang="ja-JP"/>
          </a:p>
        </p:txBody>
      </p:sp>
      <p:sp>
        <p:nvSpPr>
          <p:cNvPr id="9" name="Slide Number Placeholder 5"/>
          <p:cNvSpPr>
            <a:spLocks noGrp="1"/>
          </p:cNvSpPr>
          <p:nvPr>
            <p:ph type="sldNum" sz="quarter" idx="12"/>
          </p:nvPr>
        </p:nvSpPr>
        <p:spPr>
          <a:xfrm rot="5400000">
            <a:off x="6511132" y="134143"/>
            <a:ext cx="533400" cy="265113"/>
          </a:xfrm>
        </p:spPr>
        <p:txBody>
          <a:bodyPr/>
          <a:lstStyle>
            <a:lvl1pPr>
              <a:defRPr/>
            </a:lvl1pPr>
          </a:lstStyle>
          <a:p>
            <a:pPr>
              <a:defRPr/>
            </a:pPr>
            <a:fld id="{3A771A43-3DD4-4737-913F-DE9F7B0D41EB}"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495300" y="1600201"/>
            <a:ext cx="8915400" cy="4525963"/>
          </a:xfrm>
        </p:spPr>
        <p:txBody>
          <a:bodyPr/>
          <a:lstStyle/>
          <a:p>
            <a:pPr lvl="0"/>
            <a:endParaRPr lang="ja-JP" altLang="en-US" noProof="0" smtClean="0"/>
          </a:p>
        </p:txBody>
      </p:sp>
      <p:sp>
        <p:nvSpPr>
          <p:cNvPr id="4" name="Rectangle 4"/>
          <p:cNvSpPr>
            <a:spLocks noGrp="1" noChangeArrowheads="1"/>
          </p:cNvSpPr>
          <p:nvPr>
            <p:ph type="dt" sz="half" idx="10"/>
          </p:nvPr>
        </p:nvSpPr>
        <p:spPr/>
        <p:txBody>
          <a:bodyPr/>
          <a:lstStyle>
            <a:lvl1pPr>
              <a:defRPr/>
            </a:lvl1pPr>
          </a:lstStyle>
          <a:p>
            <a:pPr>
              <a:defRPr/>
            </a:pPr>
            <a:fld id="{5654D80B-ADE0-43EC-AD23-B1A3648EB3B3}" type="datetime8">
              <a:rPr lang="en-US" altLang="ja-JP"/>
              <a:pPr>
                <a:defRPr/>
              </a:pPr>
              <a:t>4/9/2013 9:15 PM</a:t>
            </a:fld>
            <a:endParaRPr lang="en-US" altLang="ja-JP"/>
          </a:p>
        </p:txBody>
      </p:sp>
      <p:sp>
        <p:nvSpPr>
          <p:cNvPr id="5" name="Rectangle 5"/>
          <p:cNvSpPr>
            <a:spLocks noGrp="1" noChangeArrowheads="1"/>
          </p:cNvSpPr>
          <p:nvPr>
            <p:ph type="ftr" sz="quarter" idx="11"/>
          </p:nvPr>
        </p:nvSpPr>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4230F73B-8028-405C-ACDB-6267595C06C4}"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663702" y="228600"/>
            <a:ext cx="8832850" cy="990600"/>
          </a:xfrm>
        </p:spPr>
        <p:txBody>
          <a:bodyPr/>
          <a:lstStyle>
            <a:lvl1pPr>
              <a:defRPr sz="3600"/>
            </a:lvl1pPr>
          </a:lstStyle>
          <a:p>
            <a:r>
              <a:rPr lang="ja-JP" altLang="en-US" smtClean="0"/>
              <a:t>マスター タイトルの書式設定</a:t>
            </a:r>
            <a:endParaRPr lang="en-US" dirty="0"/>
          </a:p>
        </p:txBody>
      </p:sp>
      <p:sp>
        <p:nvSpPr>
          <p:cNvPr id="8" name="Content Placeholder 7"/>
          <p:cNvSpPr>
            <a:spLocks noGrp="1"/>
          </p:cNvSpPr>
          <p:nvPr>
            <p:ph sz="quarter" idx="1"/>
          </p:nvPr>
        </p:nvSpPr>
        <p:spPr>
          <a:xfrm>
            <a:off x="663702" y="1600200"/>
            <a:ext cx="8832850" cy="44958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B21989C2-D025-4EBC-A164-A25C30C7B9FD}" type="datetime8">
              <a:rPr lang="en-US" altLang="ja-JP"/>
              <a:pPr>
                <a:defRPr/>
              </a:pPr>
              <a:t>4/9/2013 9:15 PM</a:t>
            </a:fld>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sz="1400">
                <a:solidFill>
                  <a:srgbClr val="FFFFFF"/>
                </a:solidFill>
              </a:defRPr>
            </a:lvl1pPr>
          </a:lstStyle>
          <a:p>
            <a:pPr>
              <a:defRPr/>
            </a:pPr>
            <a:fld id="{4CE033FA-3C57-48F6-8D11-600F2BCBC155}" type="slidenum">
              <a:rPr lang="en-US" altLang="ja-JP"/>
              <a:pPr>
                <a:defRPr/>
              </a:pPr>
              <a:t>&lt;#&gt;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4" name="Rectangle 6"/>
          <p:cNvSpPr/>
          <p:nvPr/>
        </p:nvSpPr>
        <p:spPr bwMode="white">
          <a:xfrm>
            <a:off x="0" y="1524000"/>
            <a:ext cx="9906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7"/>
          <p:cNvSpPr/>
          <p:nvPr/>
        </p:nvSpPr>
        <p:spPr>
          <a:xfrm>
            <a:off x="0" y="1600200"/>
            <a:ext cx="140335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1485900" y="1600200"/>
            <a:ext cx="84201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3" name="Text Placeholder 2"/>
          <p:cNvSpPr>
            <a:spLocks noGrp="1"/>
          </p:cNvSpPr>
          <p:nvPr>
            <p:ph type="body" idx="1"/>
          </p:nvPr>
        </p:nvSpPr>
        <p:spPr>
          <a:xfrm>
            <a:off x="1485900" y="2743200"/>
            <a:ext cx="7716706" cy="1673225"/>
          </a:xfrm>
        </p:spPr>
        <p:txBody>
          <a:bodyPr/>
          <a:lstStyle>
            <a:lvl1pPr>
              <a:buNone/>
              <a:defRPr sz="28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2" name="Title 1"/>
          <p:cNvSpPr>
            <a:spLocks noGrp="1"/>
          </p:cNvSpPr>
          <p:nvPr>
            <p:ph type="title"/>
          </p:nvPr>
        </p:nvSpPr>
        <p:spPr>
          <a:xfrm>
            <a:off x="1485900" y="1600200"/>
            <a:ext cx="8255000" cy="990600"/>
          </a:xfrm>
        </p:spPr>
        <p:txBody>
          <a:bodyPr/>
          <a:lstStyle>
            <a:lvl1pPr algn="l">
              <a:buNone/>
              <a:defRPr sz="4400" b="0" cap="none">
                <a:solidFill>
                  <a:srgbClr val="FFFFFF"/>
                </a:solidFill>
              </a:defRPr>
            </a:lvl1pPr>
          </a:lstStyle>
          <a:p>
            <a:r>
              <a:rPr lang="ja-JP" altLang="en-US" smtClean="0"/>
              <a:t>マスター タイトルの書式設定</a:t>
            </a:r>
            <a:endParaRPr lang="en-US" dirty="0"/>
          </a:p>
        </p:txBody>
      </p:sp>
      <p:sp>
        <p:nvSpPr>
          <p:cNvPr id="7" name="Date Placeholder 11"/>
          <p:cNvSpPr>
            <a:spLocks noGrp="1"/>
          </p:cNvSpPr>
          <p:nvPr>
            <p:ph type="dt" sz="half" idx="10"/>
          </p:nvPr>
        </p:nvSpPr>
        <p:spPr/>
        <p:txBody>
          <a:bodyPr/>
          <a:lstStyle>
            <a:lvl1pPr>
              <a:defRPr/>
            </a:lvl1pPr>
          </a:lstStyle>
          <a:p>
            <a:pPr>
              <a:defRPr/>
            </a:pPr>
            <a:fld id="{A4BF61B0-BE14-4C37-86CD-DB4C1616287A}" type="datetime8">
              <a:rPr lang="en-US" altLang="ja-JP"/>
              <a:pPr>
                <a:defRPr/>
              </a:pPr>
              <a:t>4/9/2013 9:15 PM</a:t>
            </a:fld>
            <a:endParaRPr lang="en-US" altLang="ja-JP"/>
          </a:p>
        </p:txBody>
      </p:sp>
      <p:sp>
        <p:nvSpPr>
          <p:cNvPr id="8" name="Slide Number Placeholder 12"/>
          <p:cNvSpPr>
            <a:spLocks noGrp="1"/>
          </p:cNvSpPr>
          <p:nvPr>
            <p:ph type="sldNum" sz="quarter" idx="11"/>
          </p:nvPr>
        </p:nvSpPr>
        <p:spPr>
          <a:xfrm>
            <a:off x="0" y="1752600"/>
            <a:ext cx="1403350" cy="701675"/>
          </a:xfrm>
        </p:spPr>
        <p:txBody>
          <a:bodyPr>
            <a:noAutofit/>
          </a:bodyPr>
          <a:lstStyle>
            <a:lvl1pPr>
              <a:defRPr sz="2400">
                <a:solidFill>
                  <a:srgbClr val="FFFFFF"/>
                </a:solidFill>
              </a:defRPr>
            </a:lvl1pPr>
          </a:lstStyle>
          <a:p>
            <a:pPr>
              <a:defRPr/>
            </a:pPr>
            <a:fld id="{7CDE585B-0EED-4FF8-8D85-D5316EAB75B2}"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5" name="Slide Number Placeholder 28"/>
          <p:cNvSpPr txBox="1">
            <a:spLocks/>
          </p:cNvSpPr>
          <p:nvPr userDrawn="1"/>
        </p:nvSpPr>
        <p:spPr>
          <a:xfrm>
            <a:off x="8840788" y="6308725"/>
            <a:ext cx="908050" cy="381000"/>
          </a:xfrm>
          <a:prstGeom prst="rect">
            <a:avLst/>
          </a:prstGeom>
        </p:spPr>
        <p:txBody>
          <a:bodyPr anchor="ctr">
            <a:normAutofit/>
          </a:bodyPr>
          <a:lstStyle>
            <a:defPPr>
              <a:defRPr lang="en-US"/>
            </a:defPPr>
            <a:lvl1pPr algn="ctr" rtl="0" fontAlgn="base">
              <a:spcBef>
                <a:spcPct val="0"/>
              </a:spcBef>
              <a:spcAft>
                <a:spcPct val="0"/>
              </a:spcAft>
              <a:defRPr kumimoji="0" sz="1400" b="1" kern="1200">
                <a:solidFill>
                  <a:schemeClr val="tx1"/>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4446E97A-B106-415D-9D9E-36FA74B477E8}" type="slidenum">
              <a:rPr lang="en-US" altLang="ja-JP" smtClean="0"/>
              <a:pPr>
                <a:defRPr/>
              </a:pPr>
              <a:t>&lt;#&gt;</a:t>
            </a:fld>
            <a:endParaRPr lang="en-US" altLang="ja-JP"/>
          </a:p>
        </p:txBody>
      </p:sp>
      <p:sp>
        <p:nvSpPr>
          <p:cNvPr id="2" name="Title 1"/>
          <p:cNvSpPr>
            <a:spLocks noGrp="1"/>
          </p:cNvSpPr>
          <p:nvPr>
            <p:ph type="title"/>
          </p:nvPr>
        </p:nvSpPr>
        <p:spPr/>
        <p:txBody>
          <a:bodyPr/>
          <a:lstStyle>
            <a:lvl1pPr>
              <a:defRPr sz="3600"/>
            </a:lvl1pPr>
          </a:lstStyle>
          <a:p>
            <a:r>
              <a:rPr lang="ja-JP" altLang="en-US" smtClean="0"/>
              <a:t>マスター タイトルの書式設定</a:t>
            </a:r>
            <a:endParaRPr lang="en-US"/>
          </a:p>
        </p:txBody>
      </p:sp>
      <p:sp>
        <p:nvSpPr>
          <p:cNvPr id="9" name="Content Placeholder 8"/>
          <p:cNvSpPr>
            <a:spLocks noGrp="1"/>
          </p:cNvSpPr>
          <p:nvPr>
            <p:ph sz="quarter" idx="1"/>
          </p:nvPr>
        </p:nvSpPr>
        <p:spPr>
          <a:xfrm>
            <a:off x="660400" y="1589567"/>
            <a:ext cx="4210050" cy="4572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1" name="Content Placeholder 10"/>
          <p:cNvSpPr>
            <a:spLocks noGrp="1"/>
          </p:cNvSpPr>
          <p:nvPr>
            <p:ph sz="quarter" idx="2"/>
          </p:nvPr>
        </p:nvSpPr>
        <p:spPr>
          <a:xfrm>
            <a:off x="5248643" y="1589567"/>
            <a:ext cx="4210050" cy="4572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6" name="Date Placeholder 7"/>
          <p:cNvSpPr>
            <a:spLocks noGrp="1"/>
          </p:cNvSpPr>
          <p:nvPr>
            <p:ph type="dt" sz="half" idx="10"/>
          </p:nvPr>
        </p:nvSpPr>
        <p:spPr/>
        <p:txBody>
          <a:bodyPr/>
          <a:lstStyle>
            <a:lvl1pPr>
              <a:defRPr/>
            </a:lvl1pPr>
          </a:lstStyle>
          <a:p>
            <a:pPr>
              <a:defRPr/>
            </a:pPr>
            <a:fld id="{CEDA9FF8-783C-4734-A641-BF83E7A69FC1}" type="datetime8">
              <a:rPr lang="en-US" altLang="ja-JP"/>
              <a:pPr>
                <a:defRPr/>
              </a:pPr>
              <a:t>4/9/2013 9:15 PM</a:t>
            </a:fld>
            <a:endParaRPr lang="en-US" altLang="ja-JP"/>
          </a:p>
        </p:txBody>
      </p:sp>
      <p:sp>
        <p:nvSpPr>
          <p:cNvPr id="7" name="Slide Number Placeholder 9"/>
          <p:cNvSpPr>
            <a:spLocks noGrp="1"/>
          </p:cNvSpPr>
          <p:nvPr>
            <p:ph type="sldNum" sz="quarter" idx="11"/>
          </p:nvPr>
        </p:nvSpPr>
        <p:spPr/>
        <p:txBody>
          <a:bodyPr/>
          <a:lstStyle>
            <a:lvl1pPr>
              <a:defRPr sz="1400">
                <a:solidFill>
                  <a:srgbClr val="FFFFFF"/>
                </a:solidFill>
              </a:defRPr>
            </a:lvl1pPr>
          </a:lstStyle>
          <a:p>
            <a:pPr>
              <a:defRPr/>
            </a:pPr>
            <a:fld id="{AF9EE935-D12C-466C-96B2-05FC27037844}" type="slidenum">
              <a:rPr lang="en-US" altLang="ja-JP"/>
              <a:pPr>
                <a:defRPr/>
              </a:pPr>
              <a:t>&lt;#&gt;</a:t>
            </a:fld>
            <a:endParaRPr lang="en-US" altLang="ja-JP"/>
          </a:p>
        </p:txBody>
      </p:sp>
      <p:sp>
        <p:nvSpPr>
          <p:cNvPr id="8" name="Footer Placeholder 11"/>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77850" y="273050"/>
            <a:ext cx="8832850" cy="869950"/>
          </a:xfrm>
        </p:spPr>
        <p:txBody>
          <a:bodyPr/>
          <a:lstStyle>
            <a:lvl1pPr>
              <a:defRPr sz="3600"/>
            </a:lvl1pPr>
          </a:lstStyle>
          <a:p>
            <a:r>
              <a:rPr lang="ja-JP" altLang="en-US" smtClean="0"/>
              <a:t>マスター タイトルの書式設定</a:t>
            </a:r>
            <a:endParaRPr lang="en-US" dirty="0"/>
          </a:p>
        </p:txBody>
      </p:sp>
      <p:sp>
        <p:nvSpPr>
          <p:cNvPr id="11" name="Content Placeholder 10"/>
          <p:cNvSpPr>
            <a:spLocks noGrp="1"/>
          </p:cNvSpPr>
          <p:nvPr>
            <p:ph sz="quarter" idx="2"/>
          </p:nvPr>
        </p:nvSpPr>
        <p:spPr>
          <a:xfrm>
            <a:off x="660400" y="2438400"/>
            <a:ext cx="421005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12"/>
          <p:cNvSpPr>
            <a:spLocks noGrp="1"/>
          </p:cNvSpPr>
          <p:nvPr>
            <p:ph sz="quarter" idx="4"/>
          </p:nvPr>
        </p:nvSpPr>
        <p:spPr>
          <a:xfrm>
            <a:off x="5200650" y="2438400"/>
            <a:ext cx="421005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 name="Text Placeholder 15"/>
          <p:cNvSpPr>
            <a:spLocks noGrp="1"/>
          </p:cNvSpPr>
          <p:nvPr>
            <p:ph type="body" sz="quarter" idx="1"/>
          </p:nvPr>
        </p:nvSpPr>
        <p:spPr>
          <a:xfrm>
            <a:off x="660400" y="1752600"/>
            <a:ext cx="4210050" cy="640080"/>
          </a:xfrm>
          <a:solidFill>
            <a:schemeClr val="accent2"/>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15" name="Text Placeholder 14"/>
          <p:cNvSpPr>
            <a:spLocks noGrp="1"/>
          </p:cNvSpPr>
          <p:nvPr>
            <p:ph type="body" sz="quarter" idx="3"/>
          </p:nvPr>
        </p:nvSpPr>
        <p:spPr>
          <a:xfrm>
            <a:off x="5200650" y="1752600"/>
            <a:ext cx="4210050" cy="640080"/>
          </a:xfrm>
          <a:solidFill>
            <a:schemeClr val="accent4"/>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7" name="Date Placeholder 9"/>
          <p:cNvSpPr>
            <a:spLocks noGrp="1"/>
          </p:cNvSpPr>
          <p:nvPr>
            <p:ph type="dt" sz="half" idx="10"/>
          </p:nvPr>
        </p:nvSpPr>
        <p:spPr/>
        <p:txBody>
          <a:bodyPr/>
          <a:lstStyle>
            <a:lvl1pPr>
              <a:defRPr/>
            </a:lvl1pPr>
          </a:lstStyle>
          <a:p>
            <a:pPr>
              <a:defRPr/>
            </a:pPr>
            <a:fld id="{5F4F99E3-93DB-4E03-B94F-3CAD6BCBD71D}" type="datetime8">
              <a:rPr lang="en-US" altLang="ja-JP"/>
              <a:pPr>
                <a:defRPr/>
              </a:pPr>
              <a:t>4/9/2013 9:15 PM</a:t>
            </a:fld>
            <a:endParaRPr lang="en-US" altLang="ja-JP"/>
          </a:p>
        </p:txBody>
      </p:sp>
      <p:sp>
        <p:nvSpPr>
          <p:cNvPr id="8" name="Slide Number Placeholder 11"/>
          <p:cNvSpPr>
            <a:spLocks noGrp="1"/>
          </p:cNvSpPr>
          <p:nvPr>
            <p:ph type="sldNum" sz="quarter" idx="11"/>
          </p:nvPr>
        </p:nvSpPr>
        <p:spPr/>
        <p:txBody>
          <a:bodyPr/>
          <a:lstStyle>
            <a:lvl1pPr>
              <a:defRPr sz="1400">
                <a:solidFill>
                  <a:srgbClr val="FFFFFF"/>
                </a:solidFill>
              </a:defRPr>
            </a:lvl1pPr>
          </a:lstStyle>
          <a:p>
            <a:pPr>
              <a:defRPr/>
            </a:pPr>
            <a:fld id="{F9BA8412-54DC-47BE-A1BA-67A6E3CED56B}"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3" name="Rectangle 7"/>
          <p:cNvSpPr/>
          <p:nvPr/>
        </p:nvSpPr>
        <p:spPr>
          <a:xfrm>
            <a:off x="0" y="908050"/>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4" name="Rectangle 8"/>
          <p:cNvSpPr/>
          <p:nvPr/>
        </p:nvSpPr>
        <p:spPr>
          <a:xfrm>
            <a:off x="639763" y="908050"/>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 name="Title 1"/>
          <p:cNvSpPr>
            <a:spLocks noGrp="1"/>
          </p:cNvSpPr>
          <p:nvPr>
            <p:ph type="title"/>
          </p:nvPr>
        </p:nvSpPr>
        <p:spPr/>
        <p:txBody>
          <a:bodyPr/>
          <a:lstStyle>
            <a:lvl1pPr>
              <a:defRPr sz="3600"/>
            </a:lvl1pPr>
          </a:lstStyle>
          <a:p>
            <a:r>
              <a:rPr lang="ja-JP" altLang="en-US" smtClean="0"/>
              <a:t>マスター タイトルの書式設定</a:t>
            </a:r>
            <a:endParaRPr lang="en-US"/>
          </a:p>
        </p:txBody>
      </p:sp>
      <p:sp>
        <p:nvSpPr>
          <p:cNvPr id="5" name="Date Placeholder 2"/>
          <p:cNvSpPr>
            <a:spLocks noGrp="1"/>
          </p:cNvSpPr>
          <p:nvPr>
            <p:ph type="dt" sz="half" idx="10"/>
          </p:nvPr>
        </p:nvSpPr>
        <p:spPr/>
        <p:txBody>
          <a:bodyPr/>
          <a:lstStyle>
            <a:lvl1pPr>
              <a:defRPr/>
            </a:lvl1pPr>
          </a:lstStyle>
          <a:p>
            <a:pPr>
              <a:defRPr/>
            </a:pPr>
            <a:fld id="{51D03162-2C74-4CA1-954C-E8F0174BBFDE}" type="datetime8">
              <a:rPr lang="en-US" altLang="ja-JP"/>
              <a:pPr>
                <a:defRPr/>
              </a:pPr>
              <a:t>4/9/2013 9:15 PM</a:t>
            </a:fld>
            <a:endParaRPr lang="en-US" altLang="ja-JP"/>
          </a:p>
        </p:txBody>
      </p:sp>
      <p:sp>
        <p:nvSpPr>
          <p:cNvPr id="6" name="Footer Placeholder 3"/>
          <p:cNvSpPr>
            <a:spLocks noGrp="1"/>
          </p:cNvSpPr>
          <p:nvPr>
            <p:ph type="ftr" sz="quarter" idx="11"/>
          </p:nvPr>
        </p:nvSpPr>
        <p:spPr/>
        <p:txBody>
          <a:bodyPr/>
          <a:lstStyle>
            <a:lvl1pPr>
              <a:defRPr/>
            </a:lvl1pPr>
          </a:lstStyle>
          <a:p>
            <a:pPr>
              <a:defRPr/>
            </a:pPr>
            <a:endParaRPr lang="en-US" altLang="ja-JP"/>
          </a:p>
        </p:txBody>
      </p:sp>
      <p:sp>
        <p:nvSpPr>
          <p:cNvPr id="7" name="Slide Number Placeholder 4"/>
          <p:cNvSpPr>
            <a:spLocks noGrp="1"/>
          </p:cNvSpPr>
          <p:nvPr>
            <p:ph type="sldNum" sz="quarter" idx="12"/>
          </p:nvPr>
        </p:nvSpPr>
        <p:spPr>
          <a:xfrm>
            <a:off x="0" y="836613"/>
            <a:ext cx="577850" cy="244475"/>
          </a:xfrm>
        </p:spPr>
        <p:txBody>
          <a:bodyPr/>
          <a:lstStyle>
            <a:lvl1pPr>
              <a:defRPr sz="1400">
                <a:solidFill>
                  <a:srgbClr val="FFFFFF"/>
                </a:solidFill>
              </a:defRPr>
            </a:lvl1pPr>
          </a:lstStyle>
          <a:p>
            <a:pPr>
              <a:defRPr/>
            </a:pPr>
            <a:fld id="{99578474-C9C5-4C56-8FA6-757E7E2F722D}"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431E8A27-6D99-410C-8345-479E61A15F46}" type="datetime8">
              <a:rPr lang="en-US" altLang="ja-JP"/>
              <a:pPr>
                <a:defRPr/>
              </a:pPr>
              <a:t>4/9/2013 9:15 PM</a:t>
            </a:fld>
            <a:endParaRPr lang="en-US" altLang="ja-JP"/>
          </a:p>
        </p:txBody>
      </p:sp>
      <p:sp>
        <p:nvSpPr>
          <p:cNvPr id="3" name="Footer Placeholder 2"/>
          <p:cNvSpPr>
            <a:spLocks noGrp="1"/>
          </p:cNvSpPr>
          <p:nvPr>
            <p:ph type="ftr" sz="quarter" idx="11"/>
          </p:nvPr>
        </p:nvSpPr>
        <p:spPr/>
        <p:txBody>
          <a:bodyPr/>
          <a:lstStyle>
            <a:lvl1pPr>
              <a:defRPr/>
            </a:lvl1pPr>
          </a:lstStyle>
          <a:p>
            <a:pPr>
              <a:defRPr/>
            </a:pPr>
            <a:endParaRPr lang="en-US" altLang="ja-JP"/>
          </a:p>
        </p:txBody>
      </p:sp>
      <p:sp>
        <p:nvSpPr>
          <p:cNvPr id="4" name="Slide Number Placeholder 3"/>
          <p:cNvSpPr>
            <a:spLocks noGrp="1"/>
          </p:cNvSpPr>
          <p:nvPr>
            <p:ph type="sldNum" sz="quarter" idx="12"/>
          </p:nvPr>
        </p:nvSpPr>
        <p:spPr>
          <a:xfrm>
            <a:off x="0" y="6248400"/>
            <a:ext cx="577850" cy="381000"/>
          </a:xfrm>
        </p:spPr>
        <p:txBody>
          <a:bodyPr/>
          <a:lstStyle>
            <a:lvl1pPr>
              <a:defRPr sz="1400"/>
            </a:lvl1pPr>
          </a:lstStyle>
          <a:p>
            <a:pPr>
              <a:defRPr/>
            </a:pPr>
            <a:fld id="{537F7207-4A7E-4D80-A554-E16011841CDA}"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内容与标题">
    <p:spTree>
      <p:nvGrpSpPr>
        <p:cNvPr id="1" name=""/>
        <p:cNvGrpSpPr/>
        <p:nvPr/>
      </p:nvGrpSpPr>
      <p:grpSpPr>
        <a:xfrm>
          <a:off x="0" y="0"/>
          <a:ext cx="0" cy="0"/>
          <a:chOff x="0" y="0"/>
          <a:chExt cx="0" cy="0"/>
        </a:xfrm>
      </p:grpSpPr>
      <p:sp>
        <p:nvSpPr>
          <p:cNvPr id="4" name="Rectangle 7"/>
          <p:cNvSpPr/>
          <p:nvPr/>
        </p:nvSpPr>
        <p:spPr>
          <a:xfrm>
            <a:off x="0" y="908050"/>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8"/>
          <p:cNvSpPr/>
          <p:nvPr/>
        </p:nvSpPr>
        <p:spPr>
          <a:xfrm>
            <a:off x="639763" y="908050"/>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pic>
        <p:nvPicPr>
          <p:cNvPr id="6" name="Picture 7" descr="sm_pencil.png"/>
          <p:cNvPicPr>
            <a:picLocks noChangeAspect="1"/>
          </p:cNvPicPr>
          <p:nvPr userDrawn="1"/>
        </p:nvPicPr>
        <p:blipFill>
          <a:blip r:embed="rId2"/>
          <a:srcRect/>
          <a:stretch>
            <a:fillRect/>
          </a:stretch>
        </p:blipFill>
        <p:spPr bwMode="auto">
          <a:xfrm>
            <a:off x="663575" y="1755775"/>
            <a:ext cx="1749425" cy="2144713"/>
          </a:xfrm>
          <a:prstGeom prst="rect">
            <a:avLst/>
          </a:prstGeom>
          <a:noFill/>
          <a:ln w="50800" cap="sq" cmpd="dbl">
            <a:solidFill>
              <a:schemeClr val="accent2"/>
            </a:solidFill>
            <a:miter lim="800000"/>
            <a:headEnd/>
            <a:tailEnd/>
          </a:ln>
        </p:spPr>
      </p:pic>
      <p:sp>
        <p:nvSpPr>
          <p:cNvPr id="2" name="Title 1"/>
          <p:cNvSpPr>
            <a:spLocks noGrp="1"/>
          </p:cNvSpPr>
          <p:nvPr>
            <p:ph type="title"/>
          </p:nvPr>
        </p:nvSpPr>
        <p:spPr>
          <a:xfrm>
            <a:off x="660400" y="273050"/>
            <a:ext cx="8750300" cy="869950"/>
          </a:xfrm>
        </p:spPr>
        <p:txBody>
          <a:bodyPr/>
          <a:lstStyle>
            <a:lvl1pPr algn="l">
              <a:buNone/>
              <a:defRPr sz="3600" b="0"/>
            </a:lvl1pPr>
          </a:lstStyle>
          <a:p>
            <a:r>
              <a:rPr lang="ja-JP" altLang="en-US" smtClean="0"/>
              <a:t>マスター タイトルの書式設定</a:t>
            </a:r>
            <a:endParaRPr lang="en-US" dirty="0"/>
          </a:p>
        </p:txBody>
      </p:sp>
      <p:sp>
        <p:nvSpPr>
          <p:cNvPr id="9" name="Content Placeholder 8"/>
          <p:cNvSpPr>
            <a:spLocks noGrp="1"/>
          </p:cNvSpPr>
          <p:nvPr>
            <p:ph sz="quarter" idx="1"/>
          </p:nvPr>
        </p:nvSpPr>
        <p:spPr>
          <a:xfrm>
            <a:off x="2559050" y="1752600"/>
            <a:ext cx="6934200" cy="4419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4"/>
          <p:cNvSpPr>
            <a:spLocks noGrp="1"/>
          </p:cNvSpPr>
          <p:nvPr>
            <p:ph type="dt" sz="half" idx="10"/>
          </p:nvPr>
        </p:nvSpPr>
        <p:spPr/>
        <p:txBody>
          <a:bodyPr/>
          <a:lstStyle>
            <a:lvl1pPr>
              <a:defRPr/>
            </a:lvl1pPr>
          </a:lstStyle>
          <a:p>
            <a:pPr>
              <a:defRPr/>
            </a:pPr>
            <a:fld id="{F9AE12E9-EA4F-475B-86D7-280FA33071D4}" type="datetime8">
              <a:rPr lang="en-US" altLang="ja-JP"/>
              <a:pPr>
                <a:defRPr/>
              </a:pPr>
              <a:t>4/9/2013 9:15 PM</a:t>
            </a:fld>
            <a:endParaRPr lang="en-US" altLang="ja-JP"/>
          </a:p>
        </p:txBody>
      </p:sp>
      <p:sp>
        <p:nvSpPr>
          <p:cNvPr id="8" name="Footer Placeholder 5"/>
          <p:cNvSpPr>
            <a:spLocks noGrp="1"/>
          </p:cNvSpPr>
          <p:nvPr>
            <p:ph type="ftr" sz="quarter" idx="11"/>
          </p:nvPr>
        </p:nvSpPr>
        <p:spPr/>
        <p:txBody>
          <a:bodyPr/>
          <a:lstStyle>
            <a:lvl1pPr>
              <a:defRPr/>
            </a:lvl1pPr>
          </a:lstStyle>
          <a:p>
            <a:pPr>
              <a:defRPr/>
            </a:pPr>
            <a:endParaRPr lang="en-US" altLang="ja-JP"/>
          </a:p>
        </p:txBody>
      </p:sp>
      <p:sp>
        <p:nvSpPr>
          <p:cNvPr id="10" name="Slide Number Placeholder 6"/>
          <p:cNvSpPr>
            <a:spLocks noGrp="1"/>
          </p:cNvSpPr>
          <p:nvPr>
            <p:ph type="sldNum" sz="quarter" idx="12"/>
          </p:nvPr>
        </p:nvSpPr>
        <p:spPr>
          <a:xfrm>
            <a:off x="-160338" y="2060575"/>
            <a:ext cx="577851" cy="244475"/>
          </a:xfrm>
        </p:spPr>
        <p:txBody>
          <a:bodyPr/>
          <a:lstStyle>
            <a:lvl1pPr>
              <a:defRPr sz="1400">
                <a:solidFill>
                  <a:srgbClr val="FFFFFF"/>
                </a:solidFill>
              </a:defRPr>
            </a:lvl1pPr>
          </a:lstStyle>
          <a:p>
            <a:pPr>
              <a:defRPr/>
            </a:pPr>
            <a:fld id="{8EB89209-C34F-44C5-997A-7C6C71461AA0}"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Rectangle 7"/>
          <p:cNvSpPr/>
          <p:nvPr/>
        </p:nvSpPr>
        <p:spPr bwMode="white">
          <a:xfrm>
            <a:off x="-9525" y="4572000"/>
            <a:ext cx="9906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9525" y="4664075"/>
            <a:ext cx="158432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7" name="Rectangle 9"/>
          <p:cNvSpPr/>
          <p:nvPr/>
        </p:nvSpPr>
        <p:spPr>
          <a:xfrm>
            <a:off x="1674813" y="4654550"/>
            <a:ext cx="8231187"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Rectangle 10"/>
          <p:cNvSpPr/>
          <p:nvPr/>
        </p:nvSpPr>
        <p:spPr bwMode="white">
          <a:xfrm>
            <a:off x="1568450" y="0"/>
            <a:ext cx="109538"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4" name="Text Placeholder 3"/>
          <p:cNvSpPr>
            <a:spLocks noGrp="1"/>
          </p:cNvSpPr>
          <p:nvPr>
            <p:ph type="body" sz="half" idx="2"/>
          </p:nvPr>
        </p:nvSpPr>
        <p:spPr>
          <a:xfrm>
            <a:off x="1733550" y="5486400"/>
            <a:ext cx="79248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ja-JP" altLang="en-US" smtClean="0"/>
              <a:t>マスター テキストの書式設定</a:t>
            </a:r>
          </a:p>
        </p:txBody>
      </p:sp>
      <p:sp>
        <p:nvSpPr>
          <p:cNvPr id="2" name="Title 1"/>
          <p:cNvSpPr>
            <a:spLocks noGrp="1"/>
          </p:cNvSpPr>
          <p:nvPr>
            <p:ph type="title"/>
          </p:nvPr>
        </p:nvSpPr>
        <p:spPr>
          <a:xfrm>
            <a:off x="1733550" y="4648200"/>
            <a:ext cx="7924800" cy="685800"/>
          </a:xfrm>
        </p:spPr>
        <p:txBody>
          <a:bodyPr/>
          <a:lstStyle>
            <a:lvl1pPr algn="l">
              <a:buNone/>
              <a:defRPr sz="28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1690624" y="0"/>
            <a:ext cx="8215376" cy="4568952"/>
          </a:xfrm>
          <a:solidFill>
            <a:schemeClr val="accent1">
              <a:tint val="40000"/>
            </a:schemeClr>
          </a:solidFill>
          <a:ln>
            <a:noFill/>
          </a:ln>
        </p:spPr>
        <p:txBody>
          <a:bodyPr>
            <a:normAutofit/>
          </a:bodyPr>
          <a:lstStyle>
            <a:lvl1pPr marL="0" indent="0">
              <a:buNone/>
              <a:defRPr sz="3200"/>
            </a:lvl1pPr>
          </a:lstStyle>
          <a:p>
            <a:pPr lvl="0"/>
            <a:r>
              <a:rPr lang="ja-JP" altLang="en-US" noProof="0" smtClean="0"/>
              <a:t>アイコンをクリックして図を追加</a:t>
            </a:r>
            <a:endParaRPr lang="en-US" noProof="0" dirty="0"/>
          </a:p>
        </p:txBody>
      </p:sp>
      <p:sp>
        <p:nvSpPr>
          <p:cNvPr id="9" name="Date Placeholder 11"/>
          <p:cNvSpPr>
            <a:spLocks noGrp="1"/>
          </p:cNvSpPr>
          <p:nvPr>
            <p:ph type="dt" sz="half" idx="10"/>
          </p:nvPr>
        </p:nvSpPr>
        <p:spPr>
          <a:xfrm>
            <a:off x="6769100" y="6248400"/>
            <a:ext cx="2889250" cy="365125"/>
          </a:xfrm>
        </p:spPr>
        <p:txBody>
          <a:bodyPr/>
          <a:lstStyle>
            <a:lvl1pPr>
              <a:defRPr/>
            </a:lvl1pPr>
          </a:lstStyle>
          <a:p>
            <a:pPr>
              <a:defRPr/>
            </a:pPr>
            <a:fld id="{DF0296A4-C77A-4823-9877-8549B7F88A84}" type="datetime8">
              <a:rPr lang="en-US" altLang="ja-JP"/>
              <a:pPr>
                <a:defRPr/>
              </a:pPr>
              <a:t>4/9/2013 9:15 PM</a:t>
            </a:fld>
            <a:endParaRPr lang="en-US" altLang="ja-JP"/>
          </a:p>
        </p:txBody>
      </p:sp>
      <p:sp>
        <p:nvSpPr>
          <p:cNvPr id="10" name="Slide Number Placeholder 12"/>
          <p:cNvSpPr>
            <a:spLocks noGrp="1"/>
          </p:cNvSpPr>
          <p:nvPr>
            <p:ph type="sldNum" sz="quarter" idx="11"/>
          </p:nvPr>
        </p:nvSpPr>
        <p:spPr>
          <a:xfrm>
            <a:off x="0" y="4667250"/>
            <a:ext cx="1568450" cy="663575"/>
          </a:xfrm>
        </p:spPr>
        <p:txBody>
          <a:bodyPr/>
          <a:lstStyle>
            <a:lvl1pPr>
              <a:defRPr sz="2800">
                <a:solidFill>
                  <a:srgbClr val="FFFFFF"/>
                </a:solidFill>
              </a:defRPr>
            </a:lvl1pPr>
          </a:lstStyle>
          <a:p>
            <a:pPr>
              <a:defRPr/>
            </a:pPr>
            <a:fld id="{94DF6A92-4F91-4463-AA44-6DD0207D2588}" type="slidenum">
              <a:rPr lang="en-US" altLang="ja-JP"/>
              <a:pPr>
                <a:defRPr/>
              </a:pPr>
              <a:t>&lt;#&gt;</a:t>
            </a:fld>
            <a:endParaRPr lang="en-US" altLang="ja-JP"/>
          </a:p>
        </p:txBody>
      </p:sp>
      <p:sp>
        <p:nvSpPr>
          <p:cNvPr id="11" name="Footer Placeholder 13"/>
          <p:cNvSpPr>
            <a:spLocks noGrp="1"/>
          </p:cNvSpPr>
          <p:nvPr>
            <p:ph type="ftr" sz="quarter" idx="12"/>
          </p:nvPr>
        </p:nvSpPr>
        <p:spPr>
          <a:xfrm>
            <a:off x="1733550" y="6248400"/>
            <a:ext cx="4953000" cy="365125"/>
          </a:xfrm>
        </p:spPr>
        <p:txBody>
          <a:bodyPr/>
          <a:lstStyle>
            <a:lvl1pPr>
              <a:defRPr/>
            </a:lvl1pPr>
          </a:lstStyle>
          <a:p>
            <a:pPr>
              <a:defRPr/>
            </a:pPr>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44034" name="Title Placeholder 21"/>
          <p:cNvSpPr>
            <a:spLocks noGrp="1"/>
          </p:cNvSpPr>
          <p:nvPr>
            <p:ph type="title"/>
          </p:nvPr>
        </p:nvSpPr>
        <p:spPr bwMode="auto">
          <a:xfrm>
            <a:off x="660400" y="228600"/>
            <a:ext cx="883285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zh-CN" altLang="en-US" smtClean="0"/>
          </a:p>
        </p:txBody>
      </p:sp>
      <p:sp>
        <p:nvSpPr>
          <p:cNvPr id="44035" name="Text Placeholder 12"/>
          <p:cNvSpPr>
            <a:spLocks noGrp="1"/>
          </p:cNvSpPr>
          <p:nvPr>
            <p:ph type="body" idx="1"/>
          </p:nvPr>
        </p:nvSpPr>
        <p:spPr bwMode="auto">
          <a:xfrm>
            <a:off x="663575" y="1600200"/>
            <a:ext cx="883285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zh-CN" altLang="en-US" smtClean="0"/>
          </a:p>
        </p:txBody>
      </p:sp>
      <p:sp>
        <p:nvSpPr>
          <p:cNvPr id="14" name="Date Placeholder 13"/>
          <p:cNvSpPr>
            <a:spLocks noGrp="1"/>
          </p:cNvSpPr>
          <p:nvPr>
            <p:ph type="dt" sz="half" idx="2"/>
          </p:nvPr>
        </p:nvSpPr>
        <p:spPr>
          <a:xfrm>
            <a:off x="6753225" y="6237288"/>
            <a:ext cx="2889250" cy="365125"/>
          </a:xfrm>
          <a:prstGeom prst="rect">
            <a:avLst/>
          </a:prstGeom>
        </p:spPr>
        <p:txBody>
          <a:bodyPr vert="horz" wrap="square" lIns="91440" tIns="45720" rIns="91440" bIns="45720" numCol="1" anchor="ctr" anchorCtr="0" compatLnSpc="1">
            <a:prstTxWarp prst="textNoShape">
              <a:avLst/>
            </a:prstTxWarp>
          </a:bodyPr>
          <a:lstStyle>
            <a:lvl1pPr>
              <a:defRPr kumimoji="0" sz="1400">
                <a:solidFill>
                  <a:schemeClr val="tx2"/>
                </a:solidFill>
              </a:defRPr>
            </a:lvl1pPr>
          </a:lstStyle>
          <a:p>
            <a:pPr>
              <a:defRPr/>
            </a:pPr>
            <a:fld id="{C9C5C8CF-E5CA-42DF-9AB9-7AB4B55DD8D4}" type="datetime8">
              <a:rPr lang="en-US" altLang="ja-JP"/>
              <a:pPr>
                <a:defRPr/>
              </a:pPr>
              <a:t>4/9/2013 9:15 PM</a:t>
            </a:fld>
            <a:endParaRPr lang="en-US" altLang="ja-JP" dirty="0"/>
          </a:p>
        </p:txBody>
      </p:sp>
      <p:sp>
        <p:nvSpPr>
          <p:cNvPr id="3" name="Footer Placeholder 2"/>
          <p:cNvSpPr>
            <a:spLocks noGrp="1"/>
          </p:cNvSpPr>
          <p:nvPr>
            <p:ph type="ftr" sz="quarter" idx="3"/>
          </p:nvPr>
        </p:nvSpPr>
        <p:spPr>
          <a:xfrm>
            <a:off x="660400" y="6248400"/>
            <a:ext cx="5872163"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chemeClr val="tx2"/>
                </a:solidFill>
              </a:defRPr>
            </a:lvl1pPr>
          </a:lstStyle>
          <a:p>
            <a:pPr>
              <a:defRPr/>
            </a:pPr>
            <a:endParaRPr lang="en-US" altLang="ja-JP"/>
          </a:p>
        </p:txBody>
      </p:sp>
      <p:sp>
        <p:nvSpPr>
          <p:cNvPr id="7" name="Rectangle 6"/>
          <p:cNvSpPr/>
          <p:nvPr/>
        </p:nvSpPr>
        <p:spPr bwMode="white">
          <a:xfrm>
            <a:off x="0" y="1093788"/>
            <a:ext cx="9906000" cy="319087"/>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Rectangle 7"/>
          <p:cNvSpPr/>
          <p:nvPr/>
        </p:nvSpPr>
        <p:spPr>
          <a:xfrm>
            <a:off x="0" y="1125538"/>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9" name="Rectangle 8"/>
          <p:cNvSpPr/>
          <p:nvPr/>
        </p:nvSpPr>
        <p:spPr>
          <a:xfrm>
            <a:off x="639763" y="1125538"/>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3" name="Slide Number Placeholder 22"/>
          <p:cNvSpPr>
            <a:spLocks noGrp="1"/>
          </p:cNvSpPr>
          <p:nvPr>
            <p:ph type="sldNum" sz="quarter" idx="4"/>
          </p:nvPr>
        </p:nvSpPr>
        <p:spPr>
          <a:xfrm>
            <a:off x="0" y="1125538"/>
            <a:ext cx="577850" cy="244475"/>
          </a:xfrm>
          <a:prstGeom prst="rect">
            <a:avLst/>
          </a:prstGeom>
        </p:spPr>
        <p:txBody>
          <a:bodyPr vert="horz" wrap="square" lIns="91440" tIns="45720" rIns="91440" bIns="45720" numCol="1" anchor="ctr" anchorCtr="0" compatLnSpc="1">
            <a:prstTxWarp prst="textNoShape">
              <a:avLst/>
            </a:prstTxWarp>
            <a:normAutofit/>
          </a:bodyPr>
          <a:lstStyle>
            <a:lvl1pPr algn="ctr">
              <a:defRPr kumimoji="0" sz="1200" b="1">
                <a:solidFill>
                  <a:schemeClr val="tx2"/>
                </a:solidFill>
              </a:defRPr>
            </a:lvl1pPr>
          </a:lstStyle>
          <a:p>
            <a:pPr>
              <a:defRPr/>
            </a:pPr>
            <a:fld id="{8E28F85F-D28E-4B5B-A275-B6F46DBE45AA}" type="slidenum">
              <a:rPr lang="en-US" altLang="ja-JP"/>
              <a:pPr>
                <a:defRPr/>
              </a:pPr>
              <a:t>&lt;#&gt;</a:t>
            </a:fld>
            <a:endParaRPr lang="en-US" altLang="ja-JP" sz="1400">
              <a:solidFill>
                <a:srgbClr val="FFFFFF"/>
              </a:solidFill>
            </a:endParaRPr>
          </a:p>
        </p:txBody>
      </p:sp>
      <p:sp>
        <p:nvSpPr>
          <p:cNvPr id="10" name="Slide Number Placeholder 28"/>
          <p:cNvSpPr txBox="1">
            <a:spLocks/>
          </p:cNvSpPr>
          <p:nvPr userDrawn="1"/>
        </p:nvSpPr>
        <p:spPr>
          <a:xfrm>
            <a:off x="8840788" y="6308725"/>
            <a:ext cx="908050" cy="381000"/>
          </a:xfrm>
          <a:prstGeom prst="rect">
            <a:avLst/>
          </a:prstGeom>
        </p:spPr>
        <p:txBody>
          <a:bodyPr/>
          <a:lstStyle>
            <a:defPPr>
              <a:defRPr lang="en-US"/>
            </a:defPPr>
            <a:lvl1pPr algn="l" rtl="0" fontAlgn="base">
              <a:spcBef>
                <a:spcPct val="0"/>
              </a:spcBef>
              <a:spcAft>
                <a:spcPct val="0"/>
              </a:spcAft>
              <a:defRPr kumimoji="1" sz="1400" kern="1200">
                <a:solidFill>
                  <a:schemeClr val="tx1"/>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endParaRPr lang="en-US" altLang="ja-JP" dirty="0"/>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06" r:id="rId10"/>
    <p:sldLayoutId id="2147483716" r:id="rId11"/>
    <p:sldLayoutId id="2147483717" r:id="rId12"/>
  </p:sldLayoutIdLst>
  <p:hf hdr="0" ftr="0" dt="0"/>
  <p:txStyles>
    <p:titleStyle>
      <a:lvl1pPr algn="l" rtl="0" eaLnBrk="0" fontAlgn="base" hangingPunct="0">
        <a:spcBef>
          <a:spcPct val="0"/>
        </a:spcBef>
        <a:spcAft>
          <a:spcPct val="0"/>
        </a:spcAft>
        <a:defRPr kumimoji="1" sz="4400" kern="1200">
          <a:solidFill>
            <a:schemeClr val="tx1"/>
          </a:solidFill>
          <a:latin typeface="ＭＳ Ｐゴシック" pitchFamily="50" charset="-128"/>
          <a:ea typeface="ＭＳ Ｐゴシック" pitchFamily="50" charset="-128"/>
          <a:cs typeface="+mj-cs"/>
        </a:defRPr>
      </a:lvl1pPr>
      <a:lvl2pPr algn="l" rtl="0" eaLnBrk="0" fontAlgn="base" hangingPunct="0">
        <a:spcBef>
          <a:spcPct val="0"/>
        </a:spcBef>
        <a:spcAft>
          <a:spcPct val="0"/>
        </a:spcAft>
        <a:defRPr kumimoji="1" sz="4400">
          <a:solidFill>
            <a:schemeClr val="tx1"/>
          </a:solidFill>
          <a:latin typeface="ＭＳ Ｐゴシック" charset="-128"/>
          <a:ea typeface="ＭＳ Ｐゴシック" charset="-128"/>
        </a:defRPr>
      </a:lvl2pPr>
      <a:lvl3pPr algn="l" rtl="0" eaLnBrk="0" fontAlgn="base" hangingPunct="0">
        <a:spcBef>
          <a:spcPct val="0"/>
        </a:spcBef>
        <a:spcAft>
          <a:spcPct val="0"/>
        </a:spcAft>
        <a:defRPr kumimoji="1" sz="4400">
          <a:solidFill>
            <a:schemeClr val="tx1"/>
          </a:solidFill>
          <a:latin typeface="ＭＳ Ｐゴシック" charset="-128"/>
          <a:ea typeface="ＭＳ Ｐゴシック" charset="-128"/>
        </a:defRPr>
      </a:lvl3pPr>
      <a:lvl4pPr algn="l" rtl="0" eaLnBrk="0" fontAlgn="base" hangingPunct="0">
        <a:spcBef>
          <a:spcPct val="0"/>
        </a:spcBef>
        <a:spcAft>
          <a:spcPct val="0"/>
        </a:spcAft>
        <a:defRPr kumimoji="1" sz="4400">
          <a:solidFill>
            <a:schemeClr val="tx1"/>
          </a:solidFill>
          <a:latin typeface="ＭＳ Ｐゴシック" charset="-128"/>
          <a:ea typeface="ＭＳ Ｐゴシック" charset="-128"/>
        </a:defRPr>
      </a:lvl4pPr>
      <a:lvl5pPr algn="l" rtl="0" eaLnBrk="0" fontAlgn="base" hangingPunct="0">
        <a:spcBef>
          <a:spcPct val="0"/>
        </a:spcBef>
        <a:spcAft>
          <a:spcPct val="0"/>
        </a:spcAft>
        <a:defRPr kumimoji="1" sz="4400">
          <a:solidFill>
            <a:schemeClr val="tx1"/>
          </a:solidFill>
          <a:latin typeface="ＭＳ Ｐゴシック" charset="-128"/>
          <a:ea typeface="ＭＳ Ｐゴシック" charset="-128"/>
        </a:defRPr>
      </a:lvl5pPr>
      <a:lvl6pPr marL="457200" algn="l" rtl="0" fontAlgn="base">
        <a:spcBef>
          <a:spcPct val="0"/>
        </a:spcBef>
        <a:spcAft>
          <a:spcPct val="0"/>
        </a:spcAft>
        <a:defRPr kumimoji="1" sz="4400">
          <a:solidFill>
            <a:schemeClr val="tx2"/>
          </a:solidFill>
          <a:latin typeface="Tw Cen MT" pitchFamily="34" charset="0"/>
        </a:defRPr>
      </a:lvl6pPr>
      <a:lvl7pPr marL="914400" algn="l" rtl="0" fontAlgn="base">
        <a:spcBef>
          <a:spcPct val="0"/>
        </a:spcBef>
        <a:spcAft>
          <a:spcPct val="0"/>
        </a:spcAft>
        <a:defRPr kumimoji="1" sz="4400">
          <a:solidFill>
            <a:schemeClr val="tx2"/>
          </a:solidFill>
          <a:latin typeface="Tw Cen MT" pitchFamily="34" charset="0"/>
        </a:defRPr>
      </a:lvl7pPr>
      <a:lvl8pPr marL="1371600" algn="l" rtl="0" fontAlgn="base">
        <a:spcBef>
          <a:spcPct val="0"/>
        </a:spcBef>
        <a:spcAft>
          <a:spcPct val="0"/>
        </a:spcAft>
        <a:defRPr kumimoji="1" sz="4400">
          <a:solidFill>
            <a:schemeClr val="tx2"/>
          </a:solidFill>
          <a:latin typeface="Tw Cen MT" pitchFamily="34" charset="0"/>
        </a:defRPr>
      </a:lvl8pPr>
      <a:lvl9pPr marL="1828800" algn="l" rtl="0" fontAlgn="base">
        <a:spcBef>
          <a:spcPct val="0"/>
        </a:spcBef>
        <a:spcAft>
          <a:spcPct val="0"/>
        </a:spcAft>
        <a:defRPr kumimoji="1"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kumimoji="1" sz="2900" kern="1200">
          <a:solidFill>
            <a:schemeClr val="tx1"/>
          </a:solidFill>
          <a:latin typeface="ＭＳ Ｐゴシック" pitchFamily="50" charset="-128"/>
          <a:ea typeface="ＭＳ Ｐゴシック" pitchFamily="50" charset="-128"/>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kumimoji="1" sz="2600" kern="1200">
          <a:solidFill>
            <a:schemeClr val="tx1"/>
          </a:solidFill>
          <a:latin typeface="+mn-lt"/>
          <a:ea typeface="ＭＳ Ｐゴシック" charset="-128"/>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kumimoji="1" sz="2300" kern="1200">
          <a:solidFill>
            <a:schemeClr val="tx1"/>
          </a:solidFill>
          <a:latin typeface="+mn-lt"/>
          <a:ea typeface="ＭＳ Ｐゴシック" charset="-128"/>
          <a:cs typeface="+mn-cs"/>
        </a:defRPr>
      </a:lvl3pPr>
      <a:lvl4pPr marL="1371600" indent="-228600" algn="l" rtl="0" eaLnBrk="0" fontAlgn="base" hangingPunct="0">
        <a:spcBef>
          <a:spcPts val="400"/>
        </a:spcBef>
        <a:spcAft>
          <a:spcPct val="0"/>
        </a:spcAft>
        <a:buClr>
          <a:srgbClr val="C32D2E"/>
        </a:buClr>
        <a:buSzPct val="75000"/>
        <a:buFont typeface="Wingdings" pitchFamily="2" charset="2"/>
        <a:buChar char=""/>
        <a:defRPr kumimoji="1" sz="2000" kern="1200">
          <a:solidFill>
            <a:schemeClr val="tx1"/>
          </a:solidFill>
          <a:latin typeface="+mn-lt"/>
          <a:ea typeface="ＭＳ Ｐゴシック" charset="-128"/>
          <a:cs typeface="+mn-cs"/>
        </a:defRPr>
      </a:lvl4pPr>
      <a:lvl5pPr marL="1828800" indent="-228600" algn="l" rtl="0" eaLnBrk="0" fontAlgn="base" hangingPunct="0">
        <a:spcBef>
          <a:spcPts val="400"/>
        </a:spcBef>
        <a:spcAft>
          <a:spcPct val="0"/>
        </a:spcAft>
        <a:buClr>
          <a:srgbClr val="84AA33"/>
        </a:buClr>
        <a:buSzPct val="65000"/>
        <a:buFont typeface="Wingdings" pitchFamily="2" charset="2"/>
        <a:buChar char=""/>
        <a:defRPr kumimoji="1" sz="2000" kern="1200">
          <a:solidFill>
            <a:schemeClr val="tx1"/>
          </a:solidFill>
          <a:latin typeface="+mn-lt"/>
          <a:ea typeface="ＭＳ Ｐゴシック" charset="-128"/>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1.emf"/><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2" name="Picture 2" descr="図1"/>
          <p:cNvPicPr>
            <a:picLocks noChangeAspect="1" noChangeArrowheads="1"/>
          </p:cNvPicPr>
          <p:nvPr/>
        </p:nvPicPr>
        <p:blipFill>
          <a:blip r:embed="rId3"/>
          <a:srcRect/>
          <a:stretch>
            <a:fillRect/>
          </a:stretch>
        </p:blipFill>
        <p:spPr bwMode="auto">
          <a:xfrm>
            <a:off x="806450" y="188913"/>
            <a:ext cx="8293100" cy="5916612"/>
          </a:xfrm>
          <a:prstGeom prst="rect">
            <a:avLst/>
          </a:prstGeom>
          <a:noFill/>
        </p:spPr>
      </p:pic>
      <p:sp>
        <p:nvSpPr>
          <p:cNvPr id="81923" name="Rectangle 2"/>
          <p:cNvSpPr>
            <a:spLocks noGrp="1"/>
          </p:cNvSpPr>
          <p:nvPr>
            <p:ph type="subTitle" idx="4294967295"/>
          </p:nvPr>
        </p:nvSpPr>
        <p:spPr>
          <a:xfrm>
            <a:off x="2559050" y="6049963"/>
            <a:ext cx="7264400" cy="685800"/>
          </a:xfrm>
        </p:spPr>
        <p:txBody>
          <a:bodyPr anchor="ctr"/>
          <a:lstStyle/>
          <a:p>
            <a:pPr marL="0" indent="0" eaLnBrk="1" hangingPunct="1">
              <a:lnSpc>
                <a:spcPct val="80000"/>
              </a:lnSpc>
              <a:buFont typeface="Wingdings" pitchFamily="2" charset="2"/>
              <a:buNone/>
            </a:pPr>
            <a:r>
              <a:rPr lang="ja-JP" altLang="en-US" sz="2200" smtClean="0">
                <a:solidFill>
                  <a:srgbClr val="FFFFFF"/>
                </a:solidFill>
                <a:latin typeface="ＭＳ Ｐゴシック" charset="-128"/>
                <a:ea typeface="ＭＳ Ｐゴシック" charset="-128"/>
              </a:rPr>
              <a:t/>
            </a:r>
            <a:br>
              <a:rPr lang="ja-JP" altLang="en-US" sz="2200" smtClean="0">
                <a:solidFill>
                  <a:srgbClr val="FFFFFF"/>
                </a:solidFill>
                <a:latin typeface="ＭＳ Ｐゴシック" charset="-128"/>
                <a:ea typeface="ＭＳ Ｐゴシック" charset="-128"/>
              </a:rPr>
            </a:br>
            <a:endParaRPr lang="ja-JP" altLang="en-US" sz="2200" smtClean="0">
              <a:solidFill>
                <a:srgbClr val="FFFFFF"/>
              </a:solidFill>
              <a:latin typeface="ＭＳ Ｐゴシック" charset="-128"/>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8575" y="3702050"/>
            <a:ext cx="2216150" cy="646113"/>
          </a:xfrm>
          <a:prstGeom prst="rect">
            <a:avLst/>
          </a:prstGeom>
          <a:solidFill>
            <a:schemeClr val="accent1">
              <a:lumMod val="20000"/>
              <a:lumOff val="80000"/>
            </a:schemeClr>
          </a:solidFill>
          <a:ln>
            <a:solidFill>
              <a:schemeClr val="tx1"/>
            </a:solidFill>
          </a:ln>
        </p:spPr>
        <p:txBody>
          <a:bodyPr anchor="ctr">
            <a:spAutoFit/>
          </a:bodyPr>
          <a:lstStyle/>
          <a:p>
            <a:pPr algn="ctr">
              <a:defRPr/>
            </a:pPr>
            <a:r>
              <a:rPr lang="ja-JP" altLang="en-US" dirty="0">
                <a:latin typeface="ＭＳ Ｐゴシック" pitchFamily="50" charset="-128"/>
                <a:ea typeface="ＭＳ Ｐゴシック" pitchFamily="50" charset="-128"/>
              </a:rPr>
              <a:t>技術等が解決しようとする課題は何か</a:t>
            </a:r>
          </a:p>
        </p:txBody>
      </p:sp>
      <p:sp>
        <p:nvSpPr>
          <p:cNvPr id="6" name="テキスト ボックス 5"/>
          <p:cNvSpPr txBox="1"/>
          <p:nvPr/>
        </p:nvSpPr>
        <p:spPr>
          <a:xfrm>
            <a:off x="3192463" y="1381125"/>
            <a:ext cx="3313112" cy="646113"/>
          </a:xfrm>
          <a:prstGeom prst="rect">
            <a:avLst/>
          </a:prstGeom>
          <a:solidFill>
            <a:schemeClr val="accent3">
              <a:lumMod val="20000"/>
              <a:lumOff val="80000"/>
            </a:schemeClr>
          </a:solidFill>
          <a:ln>
            <a:solidFill>
              <a:schemeClr val="tx1"/>
            </a:solidFill>
          </a:ln>
        </p:spPr>
        <p:txBody>
          <a:bodyPr anchor="ctr">
            <a:spAutoFit/>
          </a:bodyPr>
          <a:lstStyle/>
          <a:p>
            <a:pPr algn="ctr">
              <a:defRPr/>
            </a:pPr>
            <a:r>
              <a:rPr lang="ja-JP" altLang="en-US" dirty="0">
                <a:latin typeface="ＭＳ Ｐゴシック" pitchFamily="50" charset="-128"/>
                <a:ea typeface="ＭＳ Ｐゴシック" pitchFamily="50" charset="-128"/>
              </a:rPr>
              <a:t>技術等の原理、</a:t>
            </a:r>
            <a:endParaRPr lang="en-US" altLang="ja-JP" dirty="0">
              <a:latin typeface="ＭＳ Ｐゴシック" pitchFamily="50" charset="-128"/>
              <a:ea typeface="ＭＳ Ｐゴシック" pitchFamily="50" charset="-128"/>
            </a:endParaRPr>
          </a:p>
          <a:p>
            <a:pPr algn="ctr">
              <a:defRPr/>
            </a:pPr>
            <a:r>
              <a:rPr lang="ja-JP" altLang="en-US" dirty="0">
                <a:latin typeface="ＭＳ Ｐゴシック" pitchFamily="50" charset="-128"/>
                <a:ea typeface="ＭＳ Ｐゴシック" pitchFamily="50" charset="-128"/>
              </a:rPr>
              <a:t>基本的な仕組み（図面化）</a:t>
            </a:r>
          </a:p>
        </p:txBody>
      </p:sp>
      <p:sp>
        <p:nvSpPr>
          <p:cNvPr id="7" name="テキスト ボックス 6"/>
          <p:cNvSpPr txBox="1"/>
          <p:nvPr/>
        </p:nvSpPr>
        <p:spPr>
          <a:xfrm>
            <a:off x="3197225" y="3643313"/>
            <a:ext cx="3311525" cy="646112"/>
          </a:xfrm>
          <a:prstGeom prst="rect">
            <a:avLst/>
          </a:prstGeom>
          <a:solidFill>
            <a:schemeClr val="accent2">
              <a:lumMod val="20000"/>
              <a:lumOff val="80000"/>
            </a:schemeClr>
          </a:solidFill>
          <a:ln>
            <a:solidFill>
              <a:schemeClr val="tx1"/>
            </a:solidFill>
          </a:ln>
        </p:spPr>
        <p:txBody>
          <a:bodyPr anchor="ctr">
            <a:spAutoFit/>
          </a:bodyPr>
          <a:lstStyle/>
          <a:p>
            <a:pPr algn="ctr">
              <a:defRPr/>
            </a:pPr>
            <a:r>
              <a:rPr lang="ja-JP" altLang="en-US" dirty="0">
                <a:latin typeface="ＭＳ Ｐゴシック" pitchFamily="50" charset="-128"/>
                <a:ea typeface="ＭＳ Ｐゴシック" pitchFamily="50" charset="-128"/>
              </a:rPr>
              <a:t>技術等の具体的方法、</a:t>
            </a:r>
            <a:endParaRPr lang="en-US" altLang="ja-JP" dirty="0">
              <a:latin typeface="ＭＳ Ｐゴシック" pitchFamily="50" charset="-128"/>
              <a:ea typeface="ＭＳ Ｐゴシック" pitchFamily="50" charset="-128"/>
            </a:endParaRPr>
          </a:p>
          <a:p>
            <a:pPr algn="ctr">
              <a:defRPr/>
            </a:pPr>
            <a:r>
              <a:rPr lang="ja-JP" altLang="en-US" dirty="0">
                <a:latin typeface="ＭＳ Ｐゴシック" pitchFamily="50" charset="-128"/>
                <a:ea typeface="ＭＳ Ｐゴシック" pitchFamily="50" charset="-128"/>
              </a:rPr>
              <a:t>手段（必要な機械や資材）</a:t>
            </a:r>
          </a:p>
        </p:txBody>
      </p:sp>
      <p:sp>
        <p:nvSpPr>
          <p:cNvPr id="8" name="テキスト ボックス 7"/>
          <p:cNvSpPr txBox="1"/>
          <p:nvPr/>
        </p:nvSpPr>
        <p:spPr>
          <a:xfrm>
            <a:off x="3181350" y="6021388"/>
            <a:ext cx="3313113" cy="646112"/>
          </a:xfrm>
          <a:prstGeom prst="rect">
            <a:avLst/>
          </a:prstGeom>
          <a:solidFill>
            <a:schemeClr val="accent6">
              <a:lumMod val="20000"/>
              <a:lumOff val="80000"/>
            </a:schemeClr>
          </a:solidFill>
          <a:ln>
            <a:solidFill>
              <a:schemeClr val="tx1"/>
            </a:solidFill>
          </a:ln>
        </p:spPr>
        <p:txBody>
          <a:bodyPr anchor="ctr">
            <a:spAutoFit/>
          </a:bodyPr>
          <a:lstStyle/>
          <a:p>
            <a:pPr algn="ctr">
              <a:defRPr/>
            </a:pPr>
            <a:r>
              <a:rPr lang="ja-JP" altLang="en-US" dirty="0">
                <a:latin typeface="ＭＳ Ｐゴシック" pitchFamily="50" charset="-128"/>
                <a:ea typeface="ＭＳ Ｐゴシック" pitchFamily="50" charset="-128"/>
              </a:rPr>
              <a:t>技術等の効果を裏付ける</a:t>
            </a:r>
            <a:endParaRPr lang="en-US" altLang="ja-JP" dirty="0">
              <a:latin typeface="ＭＳ Ｐゴシック" pitchFamily="50" charset="-128"/>
              <a:ea typeface="ＭＳ Ｐゴシック" pitchFamily="50" charset="-128"/>
            </a:endParaRPr>
          </a:p>
          <a:p>
            <a:pPr algn="ctr">
              <a:defRPr/>
            </a:pPr>
            <a:r>
              <a:rPr lang="ja-JP" altLang="en-US" dirty="0">
                <a:latin typeface="ＭＳ Ｐゴシック" pitchFamily="50" charset="-128"/>
                <a:ea typeface="ＭＳ Ｐゴシック" pitchFamily="50" charset="-128"/>
              </a:rPr>
              <a:t>データ（有効性の認識に必要）</a:t>
            </a:r>
          </a:p>
        </p:txBody>
      </p:sp>
      <p:sp>
        <p:nvSpPr>
          <p:cNvPr id="9" name="テキスト ボックス 8"/>
          <p:cNvSpPr txBox="1"/>
          <p:nvPr/>
        </p:nvSpPr>
        <p:spPr>
          <a:xfrm>
            <a:off x="196850" y="1444625"/>
            <a:ext cx="2216150" cy="368300"/>
          </a:xfrm>
          <a:prstGeom prst="rect">
            <a:avLst/>
          </a:prstGeom>
          <a:ln/>
        </p:spPr>
        <p:style>
          <a:lnRef idx="1">
            <a:schemeClr val="accent3"/>
          </a:lnRef>
          <a:fillRef idx="2">
            <a:schemeClr val="accent3"/>
          </a:fillRef>
          <a:effectRef idx="1">
            <a:schemeClr val="accent3"/>
          </a:effectRef>
          <a:fontRef idx="minor">
            <a:schemeClr val="dk1"/>
          </a:fontRef>
        </p:style>
        <p:txBody>
          <a:bodyPr anchor="ctr">
            <a:spAutoFit/>
          </a:bodyPr>
          <a:lstStyle/>
          <a:p>
            <a:pPr algn="ctr">
              <a:defRPr/>
            </a:pPr>
            <a:r>
              <a:rPr lang="ja-JP" altLang="en-US" dirty="0">
                <a:latin typeface="ＭＳ Ｐゴシック" pitchFamily="50" charset="-128"/>
                <a:ea typeface="ＭＳ Ｐゴシック" pitchFamily="50" charset="-128"/>
              </a:rPr>
              <a:t>技術等の文書化</a:t>
            </a:r>
          </a:p>
        </p:txBody>
      </p:sp>
      <p:sp>
        <p:nvSpPr>
          <p:cNvPr id="32774"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特許出願の準備：明細書を書く前に</a:t>
            </a:r>
          </a:p>
        </p:txBody>
      </p:sp>
      <p:sp>
        <p:nvSpPr>
          <p:cNvPr id="32775" name="テキスト ボックス 10"/>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１０－２</a:t>
            </a:r>
          </a:p>
        </p:txBody>
      </p:sp>
      <p:sp>
        <p:nvSpPr>
          <p:cNvPr id="2" name="右矢印 1"/>
          <p:cNvSpPr/>
          <p:nvPr/>
        </p:nvSpPr>
        <p:spPr>
          <a:xfrm>
            <a:off x="2433638" y="3709988"/>
            <a:ext cx="592137" cy="6318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3" name="右中かっこ 2"/>
          <p:cNvSpPr/>
          <p:nvPr/>
        </p:nvSpPr>
        <p:spPr>
          <a:xfrm>
            <a:off x="6824663" y="1646238"/>
            <a:ext cx="720725" cy="4640262"/>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pic>
        <p:nvPicPr>
          <p:cNvPr id="32778" name="Picture 2"/>
          <p:cNvPicPr>
            <a:picLocks noChangeAspect="1" noChangeArrowheads="1"/>
          </p:cNvPicPr>
          <p:nvPr/>
        </p:nvPicPr>
        <p:blipFill>
          <a:blip r:embed="rId3"/>
          <a:srcRect/>
          <a:stretch>
            <a:fillRect/>
          </a:stretch>
        </p:blipFill>
        <p:spPr bwMode="auto">
          <a:xfrm>
            <a:off x="3452813" y="2239963"/>
            <a:ext cx="2800350" cy="1403350"/>
          </a:xfrm>
          <a:prstGeom prst="rect">
            <a:avLst/>
          </a:prstGeom>
          <a:noFill/>
          <a:ln w="9525">
            <a:noFill/>
            <a:miter lim="800000"/>
            <a:headEnd/>
            <a:tailEnd/>
          </a:ln>
        </p:spPr>
      </p:pic>
      <p:pic>
        <p:nvPicPr>
          <p:cNvPr id="32779" name="Picture 3"/>
          <p:cNvPicPr>
            <a:picLocks noChangeAspect="1" noChangeArrowheads="1"/>
          </p:cNvPicPr>
          <p:nvPr/>
        </p:nvPicPr>
        <p:blipFill>
          <a:blip r:embed="rId4"/>
          <a:srcRect/>
          <a:stretch>
            <a:fillRect/>
          </a:stretch>
        </p:blipFill>
        <p:spPr bwMode="auto">
          <a:xfrm>
            <a:off x="3708400" y="4348163"/>
            <a:ext cx="2289175" cy="1404937"/>
          </a:xfrm>
          <a:prstGeom prst="rect">
            <a:avLst/>
          </a:prstGeom>
          <a:noFill/>
          <a:ln w="9525">
            <a:noFill/>
            <a:miter lim="800000"/>
            <a:headEnd/>
            <a:tailEnd/>
          </a:ln>
        </p:spPr>
      </p:pic>
      <p:pic>
        <p:nvPicPr>
          <p:cNvPr id="32780" name="Picture 4"/>
          <p:cNvPicPr>
            <a:picLocks noChangeAspect="1" noChangeArrowheads="1"/>
          </p:cNvPicPr>
          <p:nvPr/>
        </p:nvPicPr>
        <p:blipFill>
          <a:blip r:embed="rId5"/>
          <a:srcRect/>
          <a:stretch>
            <a:fillRect/>
          </a:stretch>
        </p:blipFill>
        <p:spPr bwMode="auto">
          <a:xfrm>
            <a:off x="7553325" y="2808288"/>
            <a:ext cx="1992313" cy="2243137"/>
          </a:xfrm>
          <a:prstGeom prst="rect">
            <a:avLst/>
          </a:prstGeom>
          <a:noFill/>
          <a:ln w="9525">
            <a:noFill/>
            <a:miter lim="800000"/>
            <a:headEnd/>
            <a:tailEnd/>
          </a:ln>
        </p:spPr>
      </p:pic>
      <p:sp>
        <p:nvSpPr>
          <p:cNvPr id="15" name="スライド番号プレースホルダー 5"/>
          <p:cNvSpPr txBox="1">
            <a:spLocks/>
          </p:cNvSpPr>
          <p:nvPr/>
        </p:nvSpPr>
        <p:spPr>
          <a:xfrm>
            <a:off x="9328150"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17489E2B-75EB-41D4-B1F6-6B33987E35B7}" type="slidenum">
              <a:rPr lang="en-US" smtClean="0">
                <a:solidFill>
                  <a:prstClr val="black"/>
                </a:solidFill>
              </a:rPr>
              <a:pPr>
                <a:defRPr/>
              </a:pPr>
              <a:t>10</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特許出願の準備：明細書を書く前に</a:t>
            </a:r>
          </a:p>
        </p:txBody>
      </p:sp>
      <p:sp>
        <p:nvSpPr>
          <p:cNvPr id="2050" name="Rectangle 3"/>
          <p:cNvSpPr>
            <a:spLocks noGrp="1" noChangeArrowheads="1"/>
          </p:cNvSpPr>
          <p:nvPr>
            <p:ph sz="quarter" idx="1"/>
          </p:nvPr>
        </p:nvSpPr>
        <p:spPr>
          <a:xfrm>
            <a:off x="204788" y="4221163"/>
            <a:ext cx="8832850" cy="1655762"/>
          </a:xfrm>
          <a:solidFill>
            <a:schemeClr val="accent2">
              <a:lumMod val="40000"/>
              <a:lumOff val="60000"/>
            </a:schemeClr>
          </a:solidFill>
        </p:spPr>
        <p:txBody>
          <a:bodyPr/>
          <a:lstStyle/>
          <a:p>
            <a:pPr marL="0" indent="0" eaLnBrk="1" hangingPunct="1">
              <a:buFont typeface="Wingdings" pitchFamily="2" charset="2"/>
              <a:buNone/>
              <a:defRPr/>
            </a:pPr>
            <a:r>
              <a:rPr lang="ja-JP" altLang="en-US" sz="2400" dirty="0" smtClean="0"/>
              <a:t>（３）出願の要否</a:t>
            </a:r>
          </a:p>
          <a:p>
            <a:pPr marL="0" indent="0" eaLnBrk="1" hangingPunct="1">
              <a:buFont typeface="Wingdings" pitchFamily="2" charset="2"/>
              <a:buNone/>
              <a:defRPr/>
            </a:pPr>
            <a:r>
              <a:rPr lang="ja-JP" altLang="en-US" sz="2400" dirty="0" smtClean="0"/>
              <a:t>  </a:t>
            </a:r>
            <a:r>
              <a:rPr lang="ja-JP" altLang="en-US" sz="2000" dirty="0" smtClean="0"/>
              <a:t>技術面、経済面、権利面で評価</a:t>
            </a:r>
          </a:p>
          <a:p>
            <a:pPr marL="0" indent="0" eaLnBrk="1" hangingPunct="1">
              <a:buFont typeface="Wingdings" pitchFamily="2" charset="2"/>
              <a:buNone/>
              <a:defRPr/>
            </a:pPr>
            <a:r>
              <a:rPr lang="ja-JP" altLang="en-US" sz="2000" dirty="0" smtClean="0"/>
              <a:t>　　→５段階評価表を使用しての評価</a:t>
            </a:r>
          </a:p>
        </p:txBody>
      </p:sp>
      <p:sp>
        <p:nvSpPr>
          <p:cNvPr id="34819" name="テキスト ボックス 3"/>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１０－２</a:t>
            </a:r>
          </a:p>
        </p:txBody>
      </p:sp>
      <p:sp>
        <p:nvSpPr>
          <p:cNvPr id="5" name="正方形/長方形 4"/>
          <p:cNvSpPr/>
          <p:nvPr/>
        </p:nvSpPr>
        <p:spPr>
          <a:xfrm>
            <a:off x="368300" y="1412875"/>
            <a:ext cx="8640763" cy="920750"/>
          </a:xfrm>
          <a:prstGeom prst="rect">
            <a:avLst/>
          </a:prstGeom>
          <a:solidFill>
            <a:schemeClr val="accent3">
              <a:lumMod val="20000"/>
              <a:lumOff val="80000"/>
            </a:schemeClr>
          </a:solidFill>
        </p:spPr>
        <p:txBody>
          <a:bodyPr>
            <a:spAutoFit/>
          </a:bodyPr>
          <a:lstStyle/>
          <a:p>
            <a:pPr>
              <a:spcBef>
                <a:spcPts val="700"/>
              </a:spcBef>
              <a:buClr>
                <a:srgbClr val="FEB80A"/>
              </a:buClr>
              <a:buSzPct val="60000"/>
              <a:defRPr/>
            </a:pPr>
            <a:r>
              <a:rPr lang="ja-JP" altLang="en-US" sz="2400" dirty="0">
                <a:solidFill>
                  <a:prstClr val="black"/>
                </a:solidFill>
                <a:latin typeface="ＭＳ Ｐゴシック" pitchFamily="50" charset="-128"/>
                <a:ea typeface="ＭＳ Ｐゴシック" pitchFamily="50" charset="-128"/>
              </a:rPr>
              <a:t>（１）発明の把握</a:t>
            </a:r>
          </a:p>
          <a:p>
            <a:pPr>
              <a:spcBef>
                <a:spcPts val="700"/>
              </a:spcBef>
              <a:buClr>
                <a:srgbClr val="FEB80A"/>
              </a:buClr>
              <a:buSzPct val="60000"/>
              <a:defRPr/>
            </a:pPr>
            <a:r>
              <a:rPr lang="ja-JP" altLang="en-US" sz="2400" dirty="0">
                <a:solidFill>
                  <a:prstClr val="black"/>
                </a:solidFill>
                <a:latin typeface="ＭＳ Ｐゴシック" pitchFamily="50" charset="-128"/>
                <a:ea typeface="ＭＳ Ｐゴシック" pitchFamily="50" charset="-128"/>
              </a:rPr>
              <a:t>　</a:t>
            </a:r>
            <a:r>
              <a:rPr lang="ja-JP" altLang="en-US" sz="2000" dirty="0">
                <a:solidFill>
                  <a:prstClr val="black"/>
                </a:solidFill>
                <a:latin typeface="ＭＳ Ｐゴシック" pitchFamily="50" charset="-128"/>
                <a:ea typeface="ＭＳ Ｐゴシック" pitchFamily="50" charset="-128"/>
              </a:rPr>
              <a:t>何が本質なのか明確化</a:t>
            </a:r>
            <a:endParaRPr lang="en-US" altLang="ja-JP" sz="2000" dirty="0">
              <a:solidFill>
                <a:prstClr val="black"/>
              </a:solidFill>
              <a:latin typeface="ＭＳ Ｐゴシック" pitchFamily="50" charset="-128"/>
              <a:ea typeface="ＭＳ Ｐゴシック" pitchFamily="50" charset="-128"/>
            </a:endParaRPr>
          </a:p>
        </p:txBody>
      </p:sp>
      <p:sp>
        <p:nvSpPr>
          <p:cNvPr id="6" name="正方形/長方形 5"/>
          <p:cNvSpPr/>
          <p:nvPr/>
        </p:nvSpPr>
        <p:spPr>
          <a:xfrm>
            <a:off x="301625" y="2781300"/>
            <a:ext cx="8774113" cy="920750"/>
          </a:xfrm>
          <a:prstGeom prst="rect">
            <a:avLst/>
          </a:prstGeom>
          <a:solidFill>
            <a:schemeClr val="accent1">
              <a:lumMod val="20000"/>
              <a:lumOff val="80000"/>
            </a:schemeClr>
          </a:solidFill>
        </p:spPr>
        <p:txBody>
          <a:bodyPr>
            <a:spAutoFit/>
          </a:bodyPr>
          <a:lstStyle/>
          <a:p>
            <a:pPr>
              <a:spcBef>
                <a:spcPts val="700"/>
              </a:spcBef>
              <a:buClr>
                <a:srgbClr val="FEB80A"/>
              </a:buClr>
              <a:buSzPct val="60000"/>
              <a:defRPr/>
            </a:pPr>
            <a:r>
              <a:rPr lang="ja-JP" altLang="en-US" sz="2400" dirty="0">
                <a:solidFill>
                  <a:prstClr val="black"/>
                </a:solidFill>
                <a:latin typeface="ＭＳ Ｐゴシック" pitchFamily="50" charset="-128"/>
                <a:ea typeface="ＭＳ Ｐゴシック" pitchFamily="50" charset="-128"/>
              </a:rPr>
              <a:t>（２）従来技術の把握</a:t>
            </a:r>
          </a:p>
          <a:p>
            <a:pPr>
              <a:spcBef>
                <a:spcPts val="700"/>
              </a:spcBef>
              <a:buClr>
                <a:srgbClr val="FEB80A"/>
              </a:buClr>
              <a:buSzPct val="60000"/>
              <a:defRPr/>
            </a:pPr>
            <a:r>
              <a:rPr lang="ja-JP" altLang="en-US" sz="2400" dirty="0">
                <a:solidFill>
                  <a:prstClr val="black"/>
                </a:solidFill>
                <a:latin typeface="ＭＳ Ｐゴシック" pitchFamily="50" charset="-128"/>
                <a:ea typeface="ＭＳ Ｐゴシック" pitchFamily="50" charset="-128"/>
              </a:rPr>
              <a:t>　</a:t>
            </a:r>
            <a:r>
              <a:rPr lang="ja-JP" altLang="en-US" sz="2000" dirty="0">
                <a:solidFill>
                  <a:prstClr val="black"/>
                </a:solidFill>
                <a:latin typeface="ＭＳ Ｐゴシック" pitchFamily="50" charset="-128"/>
                <a:ea typeface="ＭＳ Ｐゴシック" pitchFamily="50" charset="-128"/>
              </a:rPr>
              <a:t>従来技術を知って自己の発明の評価をした後に出願する</a:t>
            </a:r>
            <a:endParaRPr lang="en-US" altLang="ja-JP" sz="2000" dirty="0">
              <a:solidFill>
                <a:prstClr val="black"/>
              </a:solidFill>
              <a:latin typeface="ＭＳ Ｐゴシック" pitchFamily="50" charset="-128"/>
              <a:ea typeface="ＭＳ Ｐゴシック" pitchFamily="50" charset="-128"/>
            </a:endParaRPr>
          </a:p>
        </p:txBody>
      </p:sp>
      <p:pic>
        <p:nvPicPr>
          <p:cNvPr id="34822" name="Picture 2"/>
          <p:cNvPicPr>
            <a:picLocks noChangeAspect="1" noChangeArrowheads="1"/>
          </p:cNvPicPr>
          <p:nvPr/>
        </p:nvPicPr>
        <p:blipFill>
          <a:blip r:embed="rId3"/>
          <a:srcRect/>
          <a:stretch>
            <a:fillRect/>
          </a:stretch>
        </p:blipFill>
        <p:spPr bwMode="auto">
          <a:xfrm>
            <a:off x="6161088" y="3563938"/>
            <a:ext cx="3744912" cy="3265487"/>
          </a:xfrm>
          <a:prstGeom prst="rect">
            <a:avLst/>
          </a:prstGeom>
          <a:noFill/>
          <a:ln w="9525">
            <a:noFill/>
            <a:miter lim="800000"/>
            <a:headEnd/>
            <a:tailEnd/>
          </a:ln>
        </p:spPr>
      </p:pic>
      <p:sp>
        <p:nvSpPr>
          <p:cNvPr id="7" name="テキスト ボックス 6"/>
          <p:cNvSpPr txBox="1"/>
          <p:nvPr/>
        </p:nvSpPr>
        <p:spPr>
          <a:xfrm>
            <a:off x="2276475" y="6350000"/>
            <a:ext cx="4824413" cy="415925"/>
          </a:xfrm>
          <a:prstGeom prst="rect">
            <a:avLst/>
          </a:prstGeom>
          <a:noFill/>
        </p:spPr>
        <p:txBody>
          <a:bodyPr>
            <a:spAutoFit/>
          </a:bodyPr>
          <a:lstStyle/>
          <a:p>
            <a:pPr>
              <a:defRPr/>
            </a:pPr>
            <a:r>
              <a:rPr lang="ja-JP" altLang="en-US" sz="1050" dirty="0"/>
              <a:t>特許ワークブック　書いてみよう特許明細書出してみよう特許出願　特許庁　独立行政法人　工業所有権情報・研修館発行　２０１１年　を元に作成　</a:t>
            </a:r>
          </a:p>
        </p:txBody>
      </p:sp>
      <p:sp>
        <p:nvSpPr>
          <p:cNvPr id="10" name="スライド番号プレースホルダー 5"/>
          <p:cNvSpPr txBox="1">
            <a:spLocks/>
          </p:cNvSpPr>
          <p:nvPr/>
        </p:nvSpPr>
        <p:spPr>
          <a:xfrm>
            <a:off x="9328150" y="656907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DB7D3F89-223D-476D-BE4F-46762523EF9A}" type="slidenum">
              <a:rPr lang="en-US" smtClean="0">
                <a:solidFill>
                  <a:prstClr val="black"/>
                </a:solidFill>
              </a:rPr>
              <a:pPr>
                <a:defRPr/>
              </a:pPr>
              <a:t>11</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7" name="Rectangle 3"/>
          <p:cNvSpPr>
            <a:spLocks noGrp="1" noChangeArrowheads="1"/>
          </p:cNvSpPr>
          <p:nvPr>
            <p:ph sz="quarter" idx="1"/>
          </p:nvPr>
        </p:nvSpPr>
        <p:spPr>
          <a:xfrm>
            <a:off x="458788" y="2420938"/>
            <a:ext cx="8832850" cy="3600450"/>
          </a:xfrm>
          <a:solidFill>
            <a:schemeClr val="accent1">
              <a:lumMod val="20000"/>
              <a:lumOff val="80000"/>
            </a:schemeClr>
          </a:solidFill>
          <a:ln>
            <a:solidFill>
              <a:schemeClr val="accent1">
                <a:lumMod val="40000"/>
                <a:lumOff val="60000"/>
              </a:schemeClr>
            </a:solidFill>
          </a:ln>
        </p:spPr>
        <p:txBody>
          <a:bodyPr anchor="ctr"/>
          <a:lstStyle/>
          <a:p>
            <a:pPr marL="0" indent="0" eaLnBrk="1" hangingPunct="1">
              <a:lnSpc>
                <a:spcPct val="80000"/>
              </a:lnSpc>
              <a:buClr>
                <a:schemeClr val="tx1"/>
              </a:buClr>
              <a:buFont typeface="Wingdings" pitchFamily="2" charset="2"/>
              <a:buNone/>
              <a:defRPr/>
            </a:pPr>
            <a:endParaRPr lang="en-US" altLang="ja-JP" sz="1800" dirty="0" smtClean="0">
              <a:effectLst>
                <a:outerShdw blurRad="38100" dist="38100" dir="2700000" algn="tl">
                  <a:srgbClr val="FFFFFF"/>
                </a:outerShdw>
              </a:effectLst>
            </a:endParaRPr>
          </a:p>
          <a:p>
            <a:pPr eaLnBrk="1" hangingPunct="1">
              <a:lnSpc>
                <a:spcPct val="80000"/>
              </a:lnSpc>
              <a:buClr>
                <a:schemeClr val="tx1"/>
              </a:buClr>
              <a:buFont typeface="Wingdings" pitchFamily="2" charset="2"/>
              <a:buChar char="p"/>
              <a:defRPr/>
            </a:pPr>
            <a:r>
              <a:rPr lang="ja-JP" altLang="en-US" sz="1800" b="1" u="sng" dirty="0" smtClean="0"/>
              <a:t>この発明による技術の進歩とは</a:t>
            </a:r>
          </a:p>
          <a:p>
            <a:pPr eaLnBrk="1" hangingPunct="1">
              <a:lnSpc>
                <a:spcPct val="80000"/>
              </a:lnSpc>
              <a:buClr>
                <a:schemeClr val="tx1"/>
              </a:buClr>
              <a:buFont typeface="Wingdings" pitchFamily="2" charset="2"/>
              <a:buChar char="p"/>
              <a:defRPr/>
            </a:pPr>
            <a:r>
              <a:rPr lang="ja-JP" altLang="en-US" sz="1800" b="1" u="sng" dirty="0" smtClean="0"/>
              <a:t>発明の中心機能、課題は何か</a:t>
            </a:r>
          </a:p>
          <a:p>
            <a:pPr marL="0" indent="0" eaLnBrk="1" hangingPunct="1">
              <a:lnSpc>
                <a:spcPct val="80000"/>
              </a:lnSpc>
              <a:buClr>
                <a:schemeClr val="tx1"/>
              </a:buClr>
              <a:buFont typeface="Wingdings" pitchFamily="2" charset="2"/>
              <a:buNone/>
              <a:defRPr/>
            </a:pPr>
            <a:r>
              <a:rPr lang="ja-JP" altLang="en-US" sz="1800" dirty="0" smtClean="0"/>
              <a:t>　✓発明の中心機能（本質）の分析</a:t>
            </a:r>
          </a:p>
          <a:p>
            <a:pPr marL="0" indent="0" eaLnBrk="1" hangingPunct="1">
              <a:lnSpc>
                <a:spcPct val="80000"/>
              </a:lnSpc>
              <a:buClr>
                <a:schemeClr val="tx1"/>
              </a:buClr>
              <a:buFont typeface="Wingdings" pitchFamily="2" charset="2"/>
              <a:buNone/>
              <a:defRPr/>
            </a:pPr>
            <a:r>
              <a:rPr lang="ja-JP" altLang="en-US" sz="1800" dirty="0" smtClean="0"/>
              <a:t>　✓発明を（図面）に書き表してみる</a:t>
            </a:r>
          </a:p>
          <a:p>
            <a:pPr eaLnBrk="1" hangingPunct="1">
              <a:lnSpc>
                <a:spcPct val="80000"/>
              </a:lnSpc>
              <a:buClr>
                <a:schemeClr val="tx1"/>
              </a:buClr>
              <a:buFont typeface="Wingdings" pitchFamily="2" charset="2"/>
              <a:buChar char="p"/>
              <a:defRPr/>
            </a:pPr>
            <a:r>
              <a:rPr lang="ja-JP" altLang="en-US" sz="1800" b="1" u="sng" dirty="0" smtClean="0"/>
              <a:t>機能を発揮する最低限の要素は何か</a:t>
            </a:r>
          </a:p>
          <a:p>
            <a:pPr eaLnBrk="1" hangingPunct="1">
              <a:lnSpc>
                <a:spcPct val="80000"/>
              </a:lnSpc>
              <a:buClr>
                <a:schemeClr val="tx1"/>
              </a:buClr>
              <a:buFont typeface="Wingdings" pitchFamily="2" charset="2"/>
              <a:buChar char="p"/>
              <a:defRPr/>
            </a:pPr>
            <a:r>
              <a:rPr lang="ja-JP" altLang="en-US" sz="1800" b="1" u="sng" dirty="0" smtClean="0"/>
              <a:t>どの範囲まで適用できるか</a:t>
            </a:r>
            <a:r>
              <a:rPr lang="ja-JP" altLang="en-US" sz="1800" b="1" dirty="0" smtClean="0"/>
              <a:t>　　</a:t>
            </a:r>
            <a:endParaRPr lang="en-US" altLang="ja-JP" sz="1800" b="1" dirty="0" smtClean="0"/>
          </a:p>
          <a:p>
            <a:pPr marL="0" indent="0" eaLnBrk="1" hangingPunct="1">
              <a:lnSpc>
                <a:spcPct val="80000"/>
              </a:lnSpc>
              <a:buClr>
                <a:schemeClr val="tx1"/>
              </a:buClr>
              <a:buFont typeface="Wingdings" pitchFamily="2" charset="2"/>
              <a:buNone/>
              <a:defRPr/>
            </a:pPr>
            <a:r>
              <a:rPr lang="ja-JP" altLang="en-US" sz="1800" b="1" dirty="0" smtClean="0"/>
              <a:t>　</a:t>
            </a:r>
            <a:r>
              <a:rPr lang="ja-JP" altLang="en-US" sz="1800" dirty="0" smtClean="0"/>
              <a:t>✓機能を他の手段に置き換えてみる</a:t>
            </a:r>
          </a:p>
          <a:p>
            <a:pPr marL="0" indent="0" eaLnBrk="1" hangingPunct="1">
              <a:lnSpc>
                <a:spcPct val="80000"/>
              </a:lnSpc>
              <a:buClr>
                <a:schemeClr val="tx1"/>
              </a:buClr>
              <a:buFont typeface="Wingdings" pitchFamily="2" charset="2"/>
              <a:buNone/>
              <a:defRPr/>
            </a:pPr>
            <a:r>
              <a:rPr lang="ja-JP" altLang="en-US" sz="1800" dirty="0" smtClean="0"/>
              <a:t>　✓他の技術分野の技術シーズを適用してみる</a:t>
            </a:r>
          </a:p>
          <a:p>
            <a:pPr marL="0" indent="0" eaLnBrk="1" hangingPunct="1">
              <a:lnSpc>
                <a:spcPct val="80000"/>
              </a:lnSpc>
              <a:buClr>
                <a:schemeClr val="tx1"/>
              </a:buClr>
              <a:buFont typeface="Wingdings" pitchFamily="2" charset="2"/>
              <a:buNone/>
              <a:defRPr/>
            </a:pPr>
            <a:r>
              <a:rPr lang="ja-JP" altLang="en-US" sz="1800" dirty="0" smtClean="0"/>
              <a:t>　✓他の技術分野への用途を探す</a:t>
            </a:r>
          </a:p>
          <a:p>
            <a:pPr eaLnBrk="1" hangingPunct="1">
              <a:lnSpc>
                <a:spcPct val="80000"/>
              </a:lnSpc>
              <a:buClr>
                <a:schemeClr val="tx1"/>
              </a:buClr>
              <a:buFont typeface="Wingdings" pitchFamily="2" charset="2"/>
              <a:buChar char="p"/>
              <a:defRPr/>
            </a:pPr>
            <a:r>
              <a:rPr lang="ja-JP" altLang="en-US" sz="1800" b="1" u="sng" dirty="0" smtClean="0"/>
              <a:t>企業秘密とすべき発明か</a:t>
            </a:r>
          </a:p>
        </p:txBody>
      </p:sp>
      <p:sp>
        <p:nvSpPr>
          <p:cNvPr id="36866"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特許出願の準備</a:t>
            </a:r>
            <a:r>
              <a:rPr lang="ja-JP" altLang="en-US" smtClean="0">
                <a:latin typeface="ＭＳ Ｐゴシック" charset="-128"/>
                <a:ea typeface="ＭＳ Ｐゴシック" charset="-128"/>
                <a:sym typeface="Wingdings" pitchFamily="2" charset="2"/>
              </a:rPr>
              <a:t>：（１）</a:t>
            </a:r>
            <a:r>
              <a:rPr lang="ja-JP" altLang="en-US" smtClean="0">
                <a:latin typeface="ＭＳ Ｐゴシック" charset="-128"/>
                <a:ea typeface="ＭＳ Ｐゴシック" charset="-128"/>
              </a:rPr>
              <a:t>発明の把握</a:t>
            </a:r>
          </a:p>
        </p:txBody>
      </p:sp>
      <p:sp>
        <p:nvSpPr>
          <p:cNvPr id="36867" name="テキスト ボックス 4"/>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１０－２</a:t>
            </a:r>
          </a:p>
        </p:txBody>
      </p:sp>
      <p:sp>
        <p:nvSpPr>
          <p:cNvPr id="3" name="正方形/長方形 2"/>
          <p:cNvSpPr/>
          <p:nvPr/>
        </p:nvSpPr>
        <p:spPr>
          <a:xfrm>
            <a:off x="488950" y="1700213"/>
            <a:ext cx="8280400" cy="388937"/>
          </a:xfrm>
          <a:prstGeom prst="rect">
            <a:avLst/>
          </a:prstGeom>
          <a:solidFill>
            <a:schemeClr val="accent3">
              <a:lumMod val="20000"/>
              <a:lumOff val="80000"/>
            </a:schemeClr>
          </a:solidFill>
        </p:spPr>
        <p:txBody>
          <a:bodyPr>
            <a:spAutoFit/>
          </a:bodyPr>
          <a:lstStyle/>
          <a:p>
            <a:pPr marL="319088" indent="-319088">
              <a:lnSpc>
                <a:spcPct val="80000"/>
              </a:lnSpc>
              <a:spcBef>
                <a:spcPts val="700"/>
              </a:spcBef>
              <a:buClr>
                <a:prstClr val="black"/>
              </a:buClr>
              <a:buSzPct val="60000"/>
              <a:defRPr/>
            </a:pPr>
            <a:r>
              <a:rPr lang="ja-JP" altLang="en-US" sz="2400" u="sng" dirty="0">
                <a:solidFill>
                  <a:prstClr val="black"/>
                </a:solidFill>
                <a:latin typeface="ＭＳ Ｐゴシック" pitchFamily="50" charset="-128"/>
                <a:ea typeface="ＭＳ Ｐゴシック" pitchFamily="50" charset="-128"/>
              </a:rPr>
              <a:t>最大限の権利とするために</a:t>
            </a:r>
            <a:r>
              <a:rPr lang="ja-JP" altLang="en-US" sz="2400" b="1" u="sng" dirty="0">
                <a:solidFill>
                  <a:srgbClr val="FF0000"/>
                </a:solidFill>
                <a:latin typeface="ＭＳ Ｐゴシック" pitchFamily="50" charset="-128"/>
                <a:ea typeface="ＭＳ Ｐゴシック" pitchFamily="50" charset="-128"/>
              </a:rPr>
              <a:t>発明の本質を見極める</a:t>
            </a:r>
            <a:endParaRPr lang="ja-JP" altLang="en-US" sz="2000" b="1" u="sng" dirty="0">
              <a:solidFill>
                <a:srgbClr val="FF0000"/>
              </a:solidFill>
              <a:latin typeface="ＭＳ Ｐゴシック" pitchFamily="50" charset="-128"/>
              <a:ea typeface="ＭＳ Ｐゴシック" pitchFamily="50" charset="-128"/>
            </a:endParaRPr>
          </a:p>
        </p:txBody>
      </p:sp>
      <p:pic>
        <p:nvPicPr>
          <p:cNvPr id="36869" name="Picture 2"/>
          <p:cNvPicPr>
            <a:picLocks noChangeAspect="1" noChangeArrowheads="1"/>
          </p:cNvPicPr>
          <p:nvPr/>
        </p:nvPicPr>
        <p:blipFill>
          <a:blip r:embed="rId3"/>
          <a:srcRect/>
          <a:stretch>
            <a:fillRect/>
          </a:stretch>
        </p:blipFill>
        <p:spPr bwMode="auto">
          <a:xfrm>
            <a:off x="5967413" y="3357563"/>
            <a:ext cx="3325812" cy="3236912"/>
          </a:xfrm>
          <a:prstGeom prst="rect">
            <a:avLst/>
          </a:prstGeom>
          <a:noFill/>
          <a:ln w="9525">
            <a:noFill/>
            <a:miter lim="800000"/>
            <a:headEnd/>
            <a:tailEnd/>
          </a:ln>
        </p:spPr>
      </p:pic>
      <p:sp>
        <p:nvSpPr>
          <p:cNvPr id="7" name="テキスト ボックス 6"/>
          <p:cNvSpPr txBox="1"/>
          <p:nvPr/>
        </p:nvSpPr>
        <p:spPr>
          <a:xfrm>
            <a:off x="1423988" y="6350000"/>
            <a:ext cx="4824412" cy="415925"/>
          </a:xfrm>
          <a:prstGeom prst="rect">
            <a:avLst/>
          </a:prstGeom>
          <a:noFill/>
        </p:spPr>
        <p:txBody>
          <a:bodyPr>
            <a:spAutoFit/>
          </a:bodyPr>
          <a:lstStyle/>
          <a:p>
            <a:pPr>
              <a:defRPr/>
            </a:pPr>
            <a:r>
              <a:rPr lang="ja-JP" altLang="en-US" sz="1050" dirty="0"/>
              <a:t>特許ワークブック　書いてみよう特許明細書出してみよう特許出願　特許庁　独立行政法人　工業所有権情報・研修館発行　２０１１年　を元に作成　</a:t>
            </a:r>
          </a:p>
        </p:txBody>
      </p:sp>
      <p:sp>
        <p:nvSpPr>
          <p:cNvPr id="9" name="スライド番号プレースホルダー 5"/>
          <p:cNvSpPr txBox="1">
            <a:spLocks/>
          </p:cNvSpPr>
          <p:nvPr/>
        </p:nvSpPr>
        <p:spPr>
          <a:xfrm>
            <a:off x="9328150"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999710AC-7792-4BED-822E-EC547728058E}" type="slidenum">
              <a:rPr lang="en-US" smtClean="0">
                <a:solidFill>
                  <a:prstClr val="black"/>
                </a:solidFill>
              </a:rPr>
              <a:pPr>
                <a:defRPr/>
              </a:pPr>
              <a:t>12</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8913" name="AutoShape 2"/>
          <p:cNvCxnSpPr>
            <a:cxnSpLocks noChangeShapeType="1"/>
            <a:stCxn id="483351" idx="3"/>
            <a:endCxn id="483346" idx="1"/>
          </p:cNvCxnSpPr>
          <p:nvPr/>
        </p:nvCxnSpPr>
        <p:spPr bwMode="auto">
          <a:xfrm flipV="1">
            <a:off x="1454150" y="1844675"/>
            <a:ext cx="474663" cy="6350"/>
          </a:xfrm>
          <a:prstGeom prst="straightConnector1">
            <a:avLst/>
          </a:prstGeom>
          <a:noFill/>
          <a:ln w="9525">
            <a:solidFill>
              <a:schemeClr val="tx1"/>
            </a:solidFill>
            <a:round/>
            <a:headEnd/>
            <a:tailEnd type="triangle" w="med" len="med"/>
          </a:ln>
        </p:spPr>
      </p:cxnSp>
      <p:cxnSp>
        <p:nvCxnSpPr>
          <p:cNvPr id="38914" name="AutoShape 3"/>
          <p:cNvCxnSpPr>
            <a:cxnSpLocks noChangeShapeType="1"/>
            <a:stCxn id="483346" idx="2"/>
            <a:endCxn id="483347" idx="0"/>
          </p:cNvCxnSpPr>
          <p:nvPr/>
        </p:nvCxnSpPr>
        <p:spPr bwMode="auto">
          <a:xfrm>
            <a:off x="2592388" y="2174875"/>
            <a:ext cx="1587" cy="220663"/>
          </a:xfrm>
          <a:prstGeom prst="straightConnector1">
            <a:avLst/>
          </a:prstGeom>
          <a:noFill/>
          <a:ln w="9525">
            <a:solidFill>
              <a:schemeClr val="tx1"/>
            </a:solidFill>
            <a:round/>
            <a:headEnd/>
            <a:tailEnd type="triangle" w="med" len="med"/>
          </a:ln>
        </p:spPr>
      </p:cxnSp>
      <p:cxnSp>
        <p:nvCxnSpPr>
          <p:cNvPr id="38915" name="AutoShape 4"/>
          <p:cNvCxnSpPr>
            <a:cxnSpLocks noChangeShapeType="1"/>
            <a:stCxn id="483350" idx="2"/>
            <a:endCxn id="483348" idx="0"/>
          </p:cNvCxnSpPr>
          <p:nvPr/>
        </p:nvCxnSpPr>
        <p:spPr bwMode="auto">
          <a:xfrm>
            <a:off x="2652713" y="4437063"/>
            <a:ext cx="0" cy="144462"/>
          </a:xfrm>
          <a:prstGeom prst="straightConnector1">
            <a:avLst/>
          </a:prstGeom>
          <a:noFill/>
          <a:ln w="9525">
            <a:solidFill>
              <a:schemeClr val="tx1"/>
            </a:solidFill>
            <a:round/>
            <a:headEnd/>
            <a:tailEnd type="triangle" w="med" len="med"/>
          </a:ln>
        </p:spPr>
      </p:cxnSp>
      <p:cxnSp>
        <p:nvCxnSpPr>
          <p:cNvPr id="38916" name="AutoShape 5"/>
          <p:cNvCxnSpPr>
            <a:cxnSpLocks noChangeShapeType="1"/>
            <a:stCxn id="483348" idx="2"/>
            <a:endCxn id="483345" idx="0"/>
          </p:cNvCxnSpPr>
          <p:nvPr/>
        </p:nvCxnSpPr>
        <p:spPr bwMode="auto">
          <a:xfrm flipH="1">
            <a:off x="2651125" y="5229225"/>
            <a:ext cx="1588" cy="576263"/>
          </a:xfrm>
          <a:prstGeom prst="straightConnector1">
            <a:avLst/>
          </a:prstGeom>
          <a:noFill/>
          <a:ln w="9525">
            <a:solidFill>
              <a:schemeClr val="tx1"/>
            </a:solidFill>
            <a:round/>
            <a:headEnd/>
            <a:tailEnd type="triangle" w="med" len="med"/>
          </a:ln>
        </p:spPr>
      </p:cxnSp>
      <p:cxnSp>
        <p:nvCxnSpPr>
          <p:cNvPr id="38917" name="AutoShape 6"/>
          <p:cNvCxnSpPr>
            <a:cxnSpLocks noChangeShapeType="1"/>
            <a:stCxn id="483347" idx="3"/>
            <a:endCxn id="483352" idx="0"/>
          </p:cNvCxnSpPr>
          <p:nvPr/>
        </p:nvCxnSpPr>
        <p:spPr bwMode="auto">
          <a:xfrm>
            <a:off x="4135438" y="2670175"/>
            <a:ext cx="4014787" cy="2270125"/>
          </a:xfrm>
          <a:prstGeom prst="bentConnector2">
            <a:avLst/>
          </a:prstGeom>
          <a:noFill/>
          <a:ln w="9525">
            <a:solidFill>
              <a:schemeClr val="tx1"/>
            </a:solidFill>
            <a:miter lim="800000"/>
            <a:headEnd/>
            <a:tailEnd type="triangle" w="med" len="med"/>
          </a:ln>
        </p:spPr>
      </p:cxnSp>
      <p:cxnSp>
        <p:nvCxnSpPr>
          <p:cNvPr id="38918" name="AutoShape 7"/>
          <p:cNvCxnSpPr>
            <a:cxnSpLocks noChangeShapeType="1"/>
            <a:stCxn id="483349" idx="3"/>
            <a:endCxn id="483356" idx="0"/>
          </p:cNvCxnSpPr>
          <p:nvPr/>
        </p:nvCxnSpPr>
        <p:spPr bwMode="auto">
          <a:xfrm>
            <a:off x="4097338" y="3470275"/>
            <a:ext cx="2338387" cy="60325"/>
          </a:xfrm>
          <a:prstGeom prst="bentConnector2">
            <a:avLst/>
          </a:prstGeom>
          <a:noFill/>
          <a:ln w="9525">
            <a:solidFill>
              <a:schemeClr val="tx1"/>
            </a:solidFill>
            <a:miter lim="800000"/>
            <a:headEnd/>
            <a:tailEnd type="triangle" w="med" len="med"/>
          </a:ln>
        </p:spPr>
      </p:cxnSp>
      <p:cxnSp>
        <p:nvCxnSpPr>
          <p:cNvPr id="38919" name="AutoShape 8"/>
          <p:cNvCxnSpPr>
            <a:cxnSpLocks noChangeShapeType="1"/>
            <a:stCxn id="483348" idx="3"/>
            <a:endCxn id="483355" idx="0"/>
          </p:cNvCxnSpPr>
          <p:nvPr/>
        </p:nvCxnSpPr>
        <p:spPr bwMode="auto">
          <a:xfrm>
            <a:off x="4094163" y="4905375"/>
            <a:ext cx="273050" cy="179388"/>
          </a:xfrm>
          <a:prstGeom prst="bentConnector2">
            <a:avLst/>
          </a:prstGeom>
          <a:noFill/>
          <a:ln w="9525">
            <a:solidFill>
              <a:schemeClr val="tx1"/>
            </a:solidFill>
            <a:miter lim="800000"/>
            <a:headEnd/>
            <a:tailEnd type="triangle" w="med" len="med"/>
          </a:ln>
        </p:spPr>
      </p:cxnSp>
      <p:cxnSp>
        <p:nvCxnSpPr>
          <p:cNvPr id="38920" name="AutoShape 9"/>
          <p:cNvCxnSpPr>
            <a:cxnSpLocks noChangeShapeType="1"/>
            <a:stCxn id="483355" idx="2"/>
            <a:endCxn id="483353" idx="0"/>
          </p:cNvCxnSpPr>
          <p:nvPr/>
        </p:nvCxnSpPr>
        <p:spPr bwMode="auto">
          <a:xfrm>
            <a:off x="4367213" y="5732463"/>
            <a:ext cx="0" cy="288925"/>
          </a:xfrm>
          <a:prstGeom prst="straightConnector1">
            <a:avLst/>
          </a:prstGeom>
          <a:noFill/>
          <a:ln w="9525">
            <a:solidFill>
              <a:schemeClr val="tx1"/>
            </a:solidFill>
            <a:round/>
            <a:headEnd/>
            <a:tailEnd type="triangle" w="med" len="med"/>
          </a:ln>
        </p:spPr>
      </p:cxnSp>
      <p:cxnSp>
        <p:nvCxnSpPr>
          <p:cNvPr id="38921" name="AutoShape 10"/>
          <p:cNvCxnSpPr>
            <a:cxnSpLocks noChangeShapeType="1"/>
            <a:stCxn id="483356" idx="2"/>
            <a:endCxn id="483354" idx="0"/>
          </p:cNvCxnSpPr>
          <p:nvPr/>
        </p:nvCxnSpPr>
        <p:spPr bwMode="auto">
          <a:xfrm>
            <a:off x="6435725" y="4448175"/>
            <a:ext cx="0" cy="852488"/>
          </a:xfrm>
          <a:prstGeom prst="straightConnector1">
            <a:avLst/>
          </a:prstGeom>
          <a:noFill/>
          <a:ln w="9525">
            <a:solidFill>
              <a:schemeClr val="tx1"/>
            </a:solidFill>
            <a:round/>
            <a:headEnd/>
            <a:tailEnd type="triangle" w="med" len="med"/>
          </a:ln>
        </p:spPr>
      </p:cxnSp>
      <p:cxnSp>
        <p:nvCxnSpPr>
          <p:cNvPr id="38922" name="AutoShape 11"/>
          <p:cNvCxnSpPr>
            <a:cxnSpLocks noChangeShapeType="1"/>
            <a:stCxn id="483356" idx="3"/>
          </p:cNvCxnSpPr>
          <p:nvPr/>
        </p:nvCxnSpPr>
        <p:spPr bwMode="auto">
          <a:xfrm>
            <a:off x="7450138" y="3989388"/>
            <a:ext cx="701675" cy="15875"/>
          </a:xfrm>
          <a:prstGeom prst="straightConnector1">
            <a:avLst/>
          </a:prstGeom>
          <a:noFill/>
          <a:ln w="9525">
            <a:solidFill>
              <a:schemeClr val="tx1"/>
            </a:solidFill>
            <a:round/>
            <a:headEnd/>
            <a:tailEnd type="triangle" w="med" len="med"/>
          </a:ln>
        </p:spPr>
      </p:cxnSp>
      <p:cxnSp>
        <p:nvCxnSpPr>
          <p:cNvPr id="38923" name="AutoShape 12"/>
          <p:cNvCxnSpPr>
            <a:cxnSpLocks noChangeShapeType="1"/>
            <a:stCxn id="483347" idx="2"/>
            <a:endCxn id="483349" idx="0"/>
          </p:cNvCxnSpPr>
          <p:nvPr/>
        </p:nvCxnSpPr>
        <p:spPr bwMode="auto">
          <a:xfrm>
            <a:off x="2593975" y="2946400"/>
            <a:ext cx="58738" cy="195263"/>
          </a:xfrm>
          <a:prstGeom prst="straightConnector1">
            <a:avLst/>
          </a:prstGeom>
          <a:noFill/>
          <a:ln w="9525">
            <a:solidFill>
              <a:schemeClr val="tx1"/>
            </a:solidFill>
            <a:round/>
            <a:headEnd/>
            <a:tailEnd type="triangle" w="med" len="med"/>
          </a:ln>
        </p:spPr>
      </p:cxnSp>
      <p:cxnSp>
        <p:nvCxnSpPr>
          <p:cNvPr id="38924" name="AutoShape 13"/>
          <p:cNvCxnSpPr>
            <a:cxnSpLocks noChangeShapeType="1"/>
            <a:stCxn id="483349" idx="2"/>
            <a:endCxn id="483350" idx="0"/>
          </p:cNvCxnSpPr>
          <p:nvPr/>
        </p:nvCxnSpPr>
        <p:spPr bwMode="auto">
          <a:xfrm flipH="1">
            <a:off x="2652713" y="3800475"/>
            <a:ext cx="0" cy="173038"/>
          </a:xfrm>
          <a:prstGeom prst="straightConnector1">
            <a:avLst/>
          </a:prstGeom>
          <a:noFill/>
          <a:ln w="9525">
            <a:solidFill>
              <a:schemeClr val="tx1"/>
            </a:solidFill>
            <a:round/>
            <a:headEnd/>
            <a:tailEnd type="triangle" w="med" len="med"/>
          </a:ln>
        </p:spPr>
      </p:cxnSp>
      <p:cxnSp>
        <p:nvCxnSpPr>
          <p:cNvPr id="38925" name="AutoShape 15"/>
          <p:cNvCxnSpPr>
            <a:cxnSpLocks noChangeShapeType="1"/>
            <a:stCxn id="483350" idx="3"/>
            <a:endCxn id="483356" idx="1"/>
          </p:cNvCxnSpPr>
          <p:nvPr/>
        </p:nvCxnSpPr>
        <p:spPr bwMode="auto">
          <a:xfrm flipV="1">
            <a:off x="4094163" y="3989388"/>
            <a:ext cx="1327150" cy="215900"/>
          </a:xfrm>
          <a:prstGeom prst="straightConnector1">
            <a:avLst/>
          </a:prstGeom>
          <a:noFill/>
          <a:ln w="9525">
            <a:solidFill>
              <a:schemeClr val="tx1"/>
            </a:solidFill>
            <a:round/>
            <a:headEnd/>
            <a:tailEnd type="triangle" w="med" len="med"/>
          </a:ln>
        </p:spPr>
      </p:cxnSp>
      <p:sp>
        <p:nvSpPr>
          <p:cNvPr id="483345" name="AutoShape 17"/>
          <p:cNvSpPr>
            <a:spLocks noChangeArrowheads="1"/>
          </p:cNvSpPr>
          <p:nvPr/>
        </p:nvSpPr>
        <p:spPr bwMode="auto">
          <a:xfrm>
            <a:off x="1987550" y="5805488"/>
            <a:ext cx="1327150" cy="647700"/>
          </a:xfrm>
          <a:prstGeom prst="flowChartProcess">
            <a:avLst/>
          </a:prstGeom>
          <a:solidFill>
            <a:schemeClr val="accent4"/>
          </a:solidFill>
          <a:ln w="9525" algn="ctr">
            <a:solidFill>
              <a:schemeClr val="tx1"/>
            </a:solidFill>
            <a:miter lim="800000"/>
            <a:headEnd/>
            <a:tailEnd/>
          </a:ln>
          <a:effectLst>
            <a:outerShdw dist="107763" dir="2700000" algn="ctr" rotWithShape="0">
              <a:schemeClr val="bg2">
                <a:alpha val="50000"/>
              </a:schemeClr>
            </a:outerShdw>
          </a:effectLst>
        </p:spPr>
        <p:txBody>
          <a:bodyPr anchor="ctr"/>
          <a:lstStyle/>
          <a:p>
            <a:pPr algn="ctr" eaLnBrk="0" hangingPunct="0">
              <a:spcBef>
                <a:spcPct val="50000"/>
              </a:spcBef>
              <a:defRPr/>
            </a:pPr>
            <a:r>
              <a:rPr lang="ja-JP" altLang="en-US" sz="1200">
                <a:latin typeface="ＭＳ Ｐゴシック" pitchFamily="50" charset="-128"/>
                <a:ea typeface="ＭＳ Ｐゴシック" pitchFamily="50" charset="-128"/>
              </a:rPr>
              <a:t>大きい発明に変更</a:t>
            </a:r>
          </a:p>
        </p:txBody>
      </p:sp>
      <p:sp>
        <p:nvSpPr>
          <p:cNvPr id="483346" name="AutoShape 18"/>
          <p:cNvSpPr>
            <a:spLocks noChangeArrowheads="1"/>
          </p:cNvSpPr>
          <p:nvPr/>
        </p:nvSpPr>
        <p:spPr bwMode="auto">
          <a:xfrm>
            <a:off x="1928813" y="1514475"/>
            <a:ext cx="1325562" cy="660400"/>
          </a:xfrm>
          <a:prstGeom prst="flowChartProcess">
            <a:avLst/>
          </a:prstGeom>
          <a:solidFill>
            <a:schemeClr val="accent4"/>
          </a:solidFill>
          <a:ln w="9525" algn="ctr">
            <a:solidFill>
              <a:schemeClr val="tx1"/>
            </a:solidFill>
            <a:miter lim="800000"/>
            <a:headEnd/>
            <a:tailEnd/>
          </a:ln>
          <a:effectLst>
            <a:outerShdw dist="107763" dir="2700000" algn="ctr" rotWithShape="0">
              <a:schemeClr val="bg2">
                <a:alpha val="50000"/>
              </a:schemeClr>
            </a:outerShdw>
          </a:effectLst>
        </p:spPr>
        <p:txBody>
          <a:bodyPr anchor="ctr"/>
          <a:lstStyle/>
          <a:p>
            <a:pPr algn="ctr" eaLnBrk="0" hangingPunct="0">
              <a:spcBef>
                <a:spcPct val="50000"/>
              </a:spcBef>
              <a:defRPr/>
            </a:pPr>
            <a:r>
              <a:rPr lang="ja-JP" altLang="en-US" sz="1200">
                <a:latin typeface="ＭＳ Ｐゴシック" pitchFamily="50" charset="-128"/>
                <a:ea typeface="ＭＳ Ｐゴシック" pitchFamily="50" charset="-128"/>
              </a:rPr>
              <a:t>従来技術の選定</a:t>
            </a:r>
          </a:p>
        </p:txBody>
      </p:sp>
      <p:sp>
        <p:nvSpPr>
          <p:cNvPr id="483347" name="AutoShape 19"/>
          <p:cNvSpPr>
            <a:spLocks noChangeArrowheads="1"/>
          </p:cNvSpPr>
          <p:nvPr/>
        </p:nvSpPr>
        <p:spPr bwMode="auto">
          <a:xfrm>
            <a:off x="1052513" y="2395538"/>
            <a:ext cx="3082925" cy="550862"/>
          </a:xfrm>
          <a:prstGeom prst="flowChartDecision">
            <a:avLst/>
          </a:prstGeom>
          <a:solidFill>
            <a:srgbClr val="FFFF99"/>
          </a:solidFill>
          <a:ln w="9525" algn="ctr">
            <a:solidFill>
              <a:schemeClr val="tx1"/>
            </a:solidFill>
            <a:miter lim="800000"/>
            <a:headEnd/>
            <a:tailEnd/>
          </a:ln>
          <a:effectLst>
            <a:outerShdw dist="107763" dir="2700000" algn="ctr" rotWithShape="0">
              <a:schemeClr val="bg2">
                <a:alpha val="50000"/>
              </a:schemeClr>
            </a:outerShdw>
          </a:effectLst>
        </p:spPr>
        <p:txBody>
          <a:bodyPr anchor="ctr">
            <a:spAutoFit/>
          </a:bodyPr>
          <a:lstStyle/>
          <a:p>
            <a:pPr algn="ctr" eaLnBrk="0" hangingPunct="0">
              <a:spcBef>
                <a:spcPct val="50000"/>
              </a:spcBef>
              <a:defRPr/>
            </a:pPr>
            <a:r>
              <a:rPr lang="ja-JP" altLang="en-US" sz="1200">
                <a:latin typeface="ＭＳ Ｐゴシック" pitchFamily="50" charset="-128"/>
                <a:ea typeface="ＭＳ Ｐゴシック" pitchFamily="50" charset="-128"/>
              </a:rPr>
              <a:t>構造が全く同一か</a:t>
            </a:r>
          </a:p>
        </p:txBody>
      </p:sp>
      <p:sp>
        <p:nvSpPr>
          <p:cNvPr id="483348" name="AutoShape 20"/>
          <p:cNvSpPr>
            <a:spLocks noChangeArrowheads="1"/>
          </p:cNvSpPr>
          <p:nvPr/>
        </p:nvSpPr>
        <p:spPr bwMode="auto">
          <a:xfrm>
            <a:off x="1209675" y="4581525"/>
            <a:ext cx="2884488" cy="647700"/>
          </a:xfrm>
          <a:prstGeom prst="flowChartDecision">
            <a:avLst/>
          </a:prstGeom>
          <a:solidFill>
            <a:srgbClr val="FFFF99"/>
          </a:solidFill>
          <a:ln w="9525" algn="ctr">
            <a:solidFill>
              <a:schemeClr val="tx1"/>
            </a:solidFill>
            <a:miter lim="800000"/>
            <a:headEnd/>
            <a:tailEnd/>
          </a:ln>
          <a:effectLst>
            <a:outerShdw dist="107763" dir="2700000" algn="ctr" rotWithShape="0">
              <a:schemeClr val="bg2">
                <a:alpha val="50000"/>
              </a:schemeClr>
            </a:outerShdw>
          </a:effectLst>
        </p:spPr>
        <p:txBody>
          <a:bodyPr anchor="ctr"/>
          <a:lstStyle/>
          <a:p>
            <a:pPr algn="ctr" eaLnBrk="0" hangingPunct="0">
              <a:spcBef>
                <a:spcPct val="50000"/>
              </a:spcBef>
              <a:defRPr/>
            </a:pPr>
            <a:r>
              <a:rPr lang="ja-JP" altLang="en-US" sz="1200">
                <a:latin typeface="ＭＳ Ｐゴシック" pitchFamily="50" charset="-128"/>
                <a:ea typeface="ＭＳ Ｐゴシック" pitchFamily="50" charset="-128"/>
              </a:rPr>
              <a:t>更に大きな発明に広げられるか</a:t>
            </a:r>
          </a:p>
        </p:txBody>
      </p:sp>
      <p:sp>
        <p:nvSpPr>
          <p:cNvPr id="483349" name="AutoShape 21"/>
          <p:cNvSpPr>
            <a:spLocks noChangeArrowheads="1"/>
          </p:cNvSpPr>
          <p:nvPr/>
        </p:nvSpPr>
        <p:spPr bwMode="auto">
          <a:xfrm>
            <a:off x="1209675" y="3141663"/>
            <a:ext cx="2887663" cy="658812"/>
          </a:xfrm>
          <a:prstGeom prst="flowChartDecision">
            <a:avLst/>
          </a:prstGeom>
          <a:solidFill>
            <a:srgbClr val="FFFF99"/>
          </a:solidFill>
          <a:ln w="9525" algn="ctr">
            <a:solidFill>
              <a:schemeClr val="tx1"/>
            </a:solidFill>
            <a:miter lim="800000"/>
            <a:headEnd/>
            <a:tailEnd/>
          </a:ln>
          <a:effectLst>
            <a:outerShdw dist="107763" dir="2700000" algn="ctr" rotWithShape="0">
              <a:schemeClr val="bg2">
                <a:alpha val="50000"/>
              </a:schemeClr>
            </a:outerShdw>
          </a:effectLst>
        </p:spPr>
        <p:txBody>
          <a:bodyPr anchor="ctr"/>
          <a:lstStyle/>
          <a:p>
            <a:pPr algn="ctr" eaLnBrk="0" hangingPunct="0">
              <a:spcBef>
                <a:spcPct val="50000"/>
              </a:spcBef>
              <a:defRPr/>
            </a:pPr>
            <a:r>
              <a:rPr lang="ja-JP" altLang="en-US" sz="1200">
                <a:latin typeface="ＭＳ Ｐゴシック" pitchFamily="50" charset="-128"/>
                <a:ea typeface="ＭＳ Ｐゴシック" pitchFamily="50" charset="-128"/>
              </a:rPr>
              <a:t>解決課題や作用・効果が新しいか</a:t>
            </a:r>
          </a:p>
        </p:txBody>
      </p:sp>
      <p:sp>
        <p:nvSpPr>
          <p:cNvPr id="483350" name="AutoShape 22"/>
          <p:cNvSpPr>
            <a:spLocks noChangeArrowheads="1"/>
          </p:cNvSpPr>
          <p:nvPr/>
        </p:nvSpPr>
        <p:spPr bwMode="auto">
          <a:xfrm>
            <a:off x="1209675" y="3973513"/>
            <a:ext cx="2884488" cy="463550"/>
          </a:xfrm>
          <a:prstGeom prst="flowChartDecision">
            <a:avLst/>
          </a:prstGeom>
          <a:solidFill>
            <a:srgbClr val="FFFF99"/>
          </a:solidFill>
          <a:ln w="9525" algn="ctr">
            <a:solidFill>
              <a:schemeClr val="tx1"/>
            </a:solidFill>
            <a:miter lim="800000"/>
            <a:headEnd/>
            <a:tailEnd/>
          </a:ln>
          <a:effectLst>
            <a:outerShdw dist="107763" dir="2700000" algn="ctr" rotWithShape="0">
              <a:schemeClr val="bg2">
                <a:alpha val="50000"/>
              </a:schemeClr>
            </a:outerShdw>
          </a:effectLst>
        </p:spPr>
        <p:txBody>
          <a:bodyPr anchor="ctr"/>
          <a:lstStyle/>
          <a:p>
            <a:pPr algn="ctr" eaLnBrk="0" hangingPunct="0">
              <a:spcBef>
                <a:spcPct val="50000"/>
              </a:spcBef>
              <a:defRPr/>
            </a:pPr>
            <a:r>
              <a:rPr lang="ja-JP" altLang="en-US" sz="1200">
                <a:latin typeface="ＭＳ Ｐゴシック" pitchFamily="50" charset="-128"/>
                <a:ea typeface="ＭＳ Ｐゴシック" pitchFamily="50" charset="-128"/>
              </a:rPr>
              <a:t>それは予測可能か</a:t>
            </a:r>
          </a:p>
        </p:txBody>
      </p:sp>
      <p:sp>
        <p:nvSpPr>
          <p:cNvPr id="483351" name="AutoShape 23"/>
          <p:cNvSpPr>
            <a:spLocks noChangeArrowheads="1"/>
          </p:cNvSpPr>
          <p:nvPr/>
        </p:nvSpPr>
        <p:spPr bwMode="auto">
          <a:xfrm>
            <a:off x="128588" y="1527175"/>
            <a:ext cx="1325562" cy="647700"/>
          </a:xfrm>
          <a:prstGeom prst="flowChartProcess">
            <a:avLst/>
          </a:prstGeom>
          <a:solidFill>
            <a:schemeClr val="accent1"/>
          </a:solidFill>
          <a:ln w="9525" algn="ctr">
            <a:solidFill>
              <a:schemeClr val="tx1"/>
            </a:solidFill>
            <a:miter lim="800000"/>
            <a:headEnd/>
            <a:tailEnd/>
          </a:ln>
          <a:effectLst>
            <a:outerShdw dist="107763" dir="2700000" algn="ctr" rotWithShape="0">
              <a:schemeClr val="bg2">
                <a:alpha val="50000"/>
              </a:schemeClr>
            </a:outerShdw>
          </a:effectLst>
        </p:spPr>
        <p:txBody>
          <a:bodyPr anchor="ctr"/>
          <a:lstStyle/>
          <a:p>
            <a:pPr algn="ctr" eaLnBrk="0" hangingPunct="0">
              <a:spcBef>
                <a:spcPct val="50000"/>
              </a:spcBef>
              <a:defRPr/>
            </a:pPr>
            <a:r>
              <a:rPr lang="ja-JP" altLang="en-US" sz="1200" b="1">
                <a:latin typeface="ＭＳ Ｐゴシック" pitchFamily="50" charset="-128"/>
                <a:ea typeface="ＭＳ Ｐゴシック" pitchFamily="50" charset="-128"/>
              </a:rPr>
              <a:t>アイデアの発生</a:t>
            </a:r>
          </a:p>
        </p:txBody>
      </p:sp>
      <p:sp>
        <p:nvSpPr>
          <p:cNvPr id="483352" name="AutoShape 24"/>
          <p:cNvSpPr>
            <a:spLocks noChangeArrowheads="1"/>
          </p:cNvSpPr>
          <p:nvPr/>
        </p:nvSpPr>
        <p:spPr bwMode="auto">
          <a:xfrm>
            <a:off x="7448550" y="4940300"/>
            <a:ext cx="1404938" cy="647700"/>
          </a:xfrm>
          <a:prstGeom prst="flowChartProcess">
            <a:avLst/>
          </a:prstGeom>
          <a:solidFill>
            <a:schemeClr val="accent4"/>
          </a:solidFill>
          <a:ln w="9525" algn="ctr">
            <a:solidFill>
              <a:schemeClr val="tx1"/>
            </a:solidFill>
            <a:miter lim="800000"/>
            <a:headEnd/>
            <a:tailEnd/>
          </a:ln>
          <a:effectLst>
            <a:outerShdw dist="107763" dir="2700000" algn="ctr" rotWithShape="0">
              <a:schemeClr val="bg2">
                <a:alpha val="50000"/>
              </a:schemeClr>
            </a:outerShdw>
          </a:effectLst>
        </p:spPr>
        <p:txBody>
          <a:bodyPr anchor="ctr"/>
          <a:lstStyle/>
          <a:p>
            <a:pPr algn="ctr" eaLnBrk="0" hangingPunct="0">
              <a:spcBef>
                <a:spcPct val="50000"/>
              </a:spcBef>
              <a:defRPr/>
            </a:pPr>
            <a:r>
              <a:rPr lang="ja-JP" altLang="en-US" sz="1200" dirty="0">
                <a:latin typeface="ＭＳ Ｐゴシック" pitchFamily="50" charset="-128"/>
                <a:ea typeface="ＭＳ Ｐゴシック" pitchFamily="50" charset="-128"/>
              </a:rPr>
              <a:t>出願断念</a:t>
            </a:r>
          </a:p>
        </p:txBody>
      </p:sp>
      <p:sp>
        <p:nvSpPr>
          <p:cNvPr id="483353" name="AutoShape 25"/>
          <p:cNvSpPr>
            <a:spLocks noChangeArrowheads="1"/>
          </p:cNvSpPr>
          <p:nvPr/>
        </p:nvSpPr>
        <p:spPr bwMode="auto">
          <a:xfrm>
            <a:off x="3705225" y="6021388"/>
            <a:ext cx="1325563" cy="647700"/>
          </a:xfrm>
          <a:prstGeom prst="flowChartProcess">
            <a:avLst/>
          </a:prstGeom>
          <a:solidFill>
            <a:schemeClr val="accent2"/>
          </a:solidFill>
          <a:ln w="9525" algn="ctr">
            <a:solidFill>
              <a:schemeClr val="tx1"/>
            </a:solidFill>
            <a:miter lim="800000"/>
            <a:headEnd/>
            <a:tailEnd/>
          </a:ln>
          <a:effectLst>
            <a:outerShdw dist="107763" dir="2700000" algn="ctr" rotWithShape="0">
              <a:schemeClr val="bg2">
                <a:alpha val="50000"/>
              </a:schemeClr>
            </a:outerShdw>
          </a:effectLst>
        </p:spPr>
        <p:txBody>
          <a:bodyPr anchor="ctr"/>
          <a:lstStyle/>
          <a:p>
            <a:pPr algn="ctr" eaLnBrk="0" hangingPunct="0">
              <a:spcBef>
                <a:spcPct val="50000"/>
              </a:spcBef>
              <a:defRPr/>
            </a:pPr>
            <a:r>
              <a:rPr lang="ja-JP" altLang="en-US" sz="1200">
                <a:latin typeface="ＭＳ Ｐゴシック" pitchFamily="50" charset="-128"/>
                <a:ea typeface="ＭＳ Ｐゴシック" pitchFamily="50" charset="-128"/>
              </a:rPr>
              <a:t>出願準備</a:t>
            </a:r>
          </a:p>
        </p:txBody>
      </p:sp>
      <p:sp>
        <p:nvSpPr>
          <p:cNvPr id="483354" name="AutoShape 26"/>
          <p:cNvSpPr>
            <a:spLocks noChangeArrowheads="1"/>
          </p:cNvSpPr>
          <p:nvPr/>
        </p:nvSpPr>
        <p:spPr bwMode="auto">
          <a:xfrm>
            <a:off x="5734050" y="5300663"/>
            <a:ext cx="1403350" cy="647700"/>
          </a:xfrm>
          <a:prstGeom prst="flowChartProcess">
            <a:avLst/>
          </a:prstGeom>
          <a:solidFill>
            <a:schemeClr val="accent4"/>
          </a:solidFill>
          <a:ln w="9525" algn="ctr">
            <a:solidFill>
              <a:schemeClr val="tx1"/>
            </a:solidFill>
            <a:miter lim="800000"/>
            <a:headEnd/>
            <a:tailEnd/>
          </a:ln>
          <a:effectLst>
            <a:outerShdw dist="107763" dir="2700000" algn="ctr" rotWithShape="0">
              <a:schemeClr val="bg2">
                <a:alpha val="50000"/>
              </a:schemeClr>
            </a:outerShdw>
          </a:effectLst>
        </p:spPr>
        <p:txBody>
          <a:bodyPr anchor="ctr"/>
          <a:lstStyle/>
          <a:p>
            <a:pPr algn="ctr" eaLnBrk="0" hangingPunct="0">
              <a:spcBef>
                <a:spcPct val="50000"/>
              </a:spcBef>
              <a:defRPr/>
            </a:pPr>
            <a:r>
              <a:rPr lang="ja-JP" altLang="en-US" sz="1200">
                <a:latin typeface="ＭＳ Ｐゴシック" pitchFamily="50" charset="-128"/>
                <a:ea typeface="ＭＳ Ｐゴシック" pitchFamily="50" charset="-128"/>
              </a:rPr>
              <a:t>狭くする</a:t>
            </a:r>
          </a:p>
        </p:txBody>
      </p:sp>
      <p:sp>
        <p:nvSpPr>
          <p:cNvPr id="483355" name="AutoShape 27"/>
          <p:cNvSpPr>
            <a:spLocks noChangeArrowheads="1"/>
          </p:cNvSpPr>
          <p:nvPr/>
        </p:nvSpPr>
        <p:spPr bwMode="auto">
          <a:xfrm>
            <a:off x="3705225" y="5084763"/>
            <a:ext cx="1325563" cy="647700"/>
          </a:xfrm>
          <a:prstGeom prst="flowChartProcess">
            <a:avLst/>
          </a:prstGeom>
          <a:solidFill>
            <a:schemeClr val="accent4"/>
          </a:solidFill>
          <a:ln w="9525" algn="ctr">
            <a:solidFill>
              <a:schemeClr val="tx1"/>
            </a:solidFill>
            <a:miter lim="800000"/>
            <a:headEnd/>
            <a:tailEnd/>
          </a:ln>
          <a:effectLst>
            <a:outerShdw dist="107763" dir="2700000" algn="ctr" rotWithShape="0">
              <a:schemeClr val="bg2">
                <a:alpha val="50000"/>
              </a:schemeClr>
            </a:outerShdw>
          </a:effectLst>
        </p:spPr>
        <p:txBody>
          <a:bodyPr anchor="ctr"/>
          <a:lstStyle/>
          <a:p>
            <a:pPr algn="ctr" eaLnBrk="0" hangingPunct="0">
              <a:spcBef>
                <a:spcPct val="50000"/>
              </a:spcBef>
              <a:defRPr/>
            </a:pPr>
            <a:r>
              <a:rPr lang="ja-JP" altLang="en-US" sz="1200">
                <a:latin typeface="ＭＳ Ｐゴシック" pitchFamily="50" charset="-128"/>
                <a:ea typeface="ＭＳ Ｐゴシック" pitchFamily="50" charset="-128"/>
              </a:rPr>
              <a:t>把握完了</a:t>
            </a:r>
          </a:p>
        </p:txBody>
      </p:sp>
      <p:sp>
        <p:nvSpPr>
          <p:cNvPr id="483356" name="AutoShape 28"/>
          <p:cNvSpPr>
            <a:spLocks noChangeArrowheads="1"/>
          </p:cNvSpPr>
          <p:nvPr/>
        </p:nvSpPr>
        <p:spPr bwMode="auto">
          <a:xfrm>
            <a:off x="5421313" y="3530600"/>
            <a:ext cx="2028825" cy="917575"/>
          </a:xfrm>
          <a:prstGeom prst="flowChartDecision">
            <a:avLst/>
          </a:prstGeom>
          <a:solidFill>
            <a:srgbClr val="FFFF99"/>
          </a:solidFill>
          <a:ln w="9525" algn="ctr">
            <a:solidFill>
              <a:schemeClr val="tx1"/>
            </a:solidFill>
            <a:miter lim="800000"/>
            <a:headEnd/>
            <a:tailEnd/>
          </a:ln>
          <a:effectLst>
            <a:outerShdw dist="107763" dir="2700000" algn="ctr" rotWithShape="0">
              <a:schemeClr val="bg2">
                <a:alpha val="50000"/>
              </a:schemeClr>
            </a:outerShdw>
          </a:effectLst>
        </p:spPr>
        <p:txBody>
          <a:bodyPr anchor="ctr">
            <a:spAutoFit/>
          </a:bodyPr>
          <a:lstStyle/>
          <a:p>
            <a:pPr algn="ctr" eaLnBrk="0" hangingPunct="0">
              <a:spcBef>
                <a:spcPct val="50000"/>
              </a:spcBef>
              <a:defRPr/>
            </a:pPr>
            <a:r>
              <a:rPr lang="ja-JP" altLang="en-US" sz="1200">
                <a:latin typeface="ＭＳ Ｐゴシック" pitchFamily="50" charset="-128"/>
                <a:ea typeface="ＭＳ Ｐゴシック" pitchFamily="50" charset="-128"/>
              </a:rPr>
              <a:t>発明を狭くできるか</a:t>
            </a:r>
          </a:p>
        </p:txBody>
      </p:sp>
      <p:sp>
        <p:nvSpPr>
          <p:cNvPr id="38938" name="Text Box 29"/>
          <p:cNvSpPr txBox="1">
            <a:spLocks noChangeArrowheads="1"/>
          </p:cNvSpPr>
          <p:nvPr/>
        </p:nvSpPr>
        <p:spPr bwMode="auto">
          <a:xfrm>
            <a:off x="4197350" y="2405063"/>
            <a:ext cx="701675" cy="274637"/>
          </a:xfrm>
          <a:prstGeom prst="rect">
            <a:avLst/>
          </a:prstGeom>
          <a:noFill/>
          <a:ln w="9525">
            <a:noFill/>
            <a:miter lim="800000"/>
            <a:headEnd/>
            <a:tailEnd/>
          </a:ln>
        </p:spPr>
        <p:txBody>
          <a:bodyPr>
            <a:spAutoFit/>
          </a:bodyPr>
          <a:lstStyle/>
          <a:p>
            <a:pPr algn="ctr" eaLnBrk="0" hangingPunct="0">
              <a:spcBef>
                <a:spcPct val="50000"/>
              </a:spcBef>
            </a:pPr>
            <a:r>
              <a:rPr lang="en-US" altLang="ja-JP" sz="1200" b="1">
                <a:latin typeface="ＭＳ Ｐゴシック" charset="-128"/>
              </a:rPr>
              <a:t>YES</a:t>
            </a:r>
          </a:p>
        </p:txBody>
      </p:sp>
      <p:sp>
        <p:nvSpPr>
          <p:cNvPr id="38939" name="Text Box 30"/>
          <p:cNvSpPr txBox="1">
            <a:spLocks noChangeArrowheads="1"/>
          </p:cNvSpPr>
          <p:nvPr/>
        </p:nvSpPr>
        <p:spPr bwMode="auto">
          <a:xfrm>
            <a:off x="4319588" y="3930650"/>
            <a:ext cx="701675" cy="274638"/>
          </a:xfrm>
          <a:prstGeom prst="rect">
            <a:avLst/>
          </a:prstGeom>
          <a:noFill/>
          <a:ln w="9525">
            <a:noFill/>
            <a:miter lim="800000"/>
            <a:headEnd/>
            <a:tailEnd/>
          </a:ln>
        </p:spPr>
        <p:txBody>
          <a:bodyPr>
            <a:spAutoFit/>
          </a:bodyPr>
          <a:lstStyle/>
          <a:p>
            <a:pPr algn="ctr" eaLnBrk="0" hangingPunct="0">
              <a:spcBef>
                <a:spcPct val="50000"/>
              </a:spcBef>
            </a:pPr>
            <a:r>
              <a:rPr lang="en-US" altLang="ja-JP" sz="1200" b="1">
                <a:latin typeface="ＭＳ Ｐゴシック" charset="-128"/>
              </a:rPr>
              <a:t>YES</a:t>
            </a:r>
          </a:p>
        </p:txBody>
      </p:sp>
      <p:sp>
        <p:nvSpPr>
          <p:cNvPr id="38940" name="Text Box 31"/>
          <p:cNvSpPr txBox="1">
            <a:spLocks noChangeArrowheads="1"/>
          </p:cNvSpPr>
          <p:nvPr/>
        </p:nvSpPr>
        <p:spPr bwMode="auto">
          <a:xfrm>
            <a:off x="1833563" y="3730625"/>
            <a:ext cx="701675" cy="274638"/>
          </a:xfrm>
          <a:prstGeom prst="rect">
            <a:avLst/>
          </a:prstGeom>
          <a:noFill/>
          <a:ln w="9525">
            <a:noFill/>
            <a:miter lim="800000"/>
            <a:headEnd/>
            <a:tailEnd/>
          </a:ln>
        </p:spPr>
        <p:txBody>
          <a:bodyPr>
            <a:spAutoFit/>
          </a:bodyPr>
          <a:lstStyle/>
          <a:p>
            <a:pPr algn="ctr" eaLnBrk="0" hangingPunct="0">
              <a:spcBef>
                <a:spcPct val="50000"/>
              </a:spcBef>
            </a:pPr>
            <a:r>
              <a:rPr lang="en-US" altLang="ja-JP" sz="1200" b="1">
                <a:latin typeface="ＭＳ Ｐゴシック" charset="-128"/>
              </a:rPr>
              <a:t>YES</a:t>
            </a:r>
          </a:p>
        </p:txBody>
      </p:sp>
      <p:sp>
        <p:nvSpPr>
          <p:cNvPr id="38941" name="Text Box 32"/>
          <p:cNvSpPr txBox="1">
            <a:spLocks noChangeArrowheads="1"/>
          </p:cNvSpPr>
          <p:nvPr/>
        </p:nvSpPr>
        <p:spPr bwMode="auto">
          <a:xfrm>
            <a:off x="2768600" y="5013325"/>
            <a:ext cx="701675" cy="274638"/>
          </a:xfrm>
          <a:prstGeom prst="rect">
            <a:avLst/>
          </a:prstGeom>
          <a:noFill/>
          <a:ln w="9525">
            <a:noFill/>
            <a:miter lim="800000"/>
            <a:headEnd/>
            <a:tailEnd/>
          </a:ln>
        </p:spPr>
        <p:txBody>
          <a:bodyPr>
            <a:spAutoFit/>
          </a:bodyPr>
          <a:lstStyle/>
          <a:p>
            <a:pPr algn="ctr" eaLnBrk="0" hangingPunct="0">
              <a:spcBef>
                <a:spcPct val="50000"/>
              </a:spcBef>
            </a:pPr>
            <a:r>
              <a:rPr lang="en-US" altLang="ja-JP" sz="1200" b="1">
                <a:latin typeface="ＭＳ Ｐゴシック" charset="-128"/>
              </a:rPr>
              <a:t>YES</a:t>
            </a:r>
          </a:p>
        </p:txBody>
      </p:sp>
      <p:sp>
        <p:nvSpPr>
          <p:cNvPr id="38942" name="Text Box 33"/>
          <p:cNvSpPr txBox="1">
            <a:spLocks noChangeArrowheads="1"/>
          </p:cNvSpPr>
          <p:nvPr/>
        </p:nvSpPr>
        <p:spPr bwMode="auto">
          <a:xfrm>
            <a:off x="6356350" y="4940300"/>
            <a:ext cx="701675" cy="274638"/>
          </a:xfrm>
          <a:prstGeom prst="rect">
            <a:avLst/>
          </a:prstGeom>
          <a:noFill/>
          <a:ln w="9525">
            <a:noFill/>
            <a:miter lim="800000"/>
            <a:headEnd/>
            <a:tailEnd/>
          </a:ln>
        </p:spPr>
        <p:txBody>
          <a:bodyPr>
            <a:spAutoFit/>
          </a:bodyPr>
          <a:lstStyle/>
          <a:p>
            <a:pPr algn="ctr" eaLnBrk="0" hangingPunct="0">
              <a:spcBef>
                <a:spcPct val="50000"/>
              </a:spcBef>
            </a:pPr>
            <a:r>
              <a:rPr lang="en-US" altLang="ja-JP" sz="1200" b="1">
                <a:latin typeface="ＭＳ Ｐゴシック" charset="-128"/>
              </a:rPr>
              <a:t>YES</a:t>
            </a:r>
          </a:p>
        </p:txBody>
      </p:sp>
      <p:sp>
        <p:nvSpPr>
          <p:cNvPr id="38943" name="Text Box 34"/>
          <p:cNvSpPr txBox="1">
            <a:spLocks noChangeArrowheads="1"/>
          </p:cNvSpPr>
          <p:nvPr/>
        </p:nvSpPr>
        <p:spPr bwMode="auto">
          <a:xfrm>
            <a:off x="4276725" y="3254375"/>
            <a:ext cx="393700" cy="276225"/>
          </a:xfrm>
          <a:prstGeom prst="rect">
            <a:avLst/>
          </a:prstGeom>
          <a:noFill/>
          <a:ln w="9525">
            <a:noFill/>
            <a:miter lim="800000"/>
            <a:headEnd/>
            <a:tailEnd/>
          </a:ln>
        </p:spPr>
        <p:txBody>
          <a:bodyPr wrap="none">
            <a:spAutoFit/>
          </a:bodyPr>
          <a:lstStyle/>
          <a:p>
            <a:pPr algn="ctr" eaLnBrk="0" hangingPunct="0">
              <a:spcBef>
                <a:spcPct val="50000"/>
              </a:spcBef>
            </a:pPr>
            <a:r>
              <a:rPr lang="en-US" altLang="ja-JP" sz="1200" b="1">
                <a:latin typeface="ＭＳ Ｐゴシック" charset="-128"/>
              </a:rPr>
              <a:t>NO</a:t>
            </a:r>
          </a:p>
        </p:txBody>
      </p:sp>
      <p:sp>
        <p:nvSpPr>
          <p:cNvPr id="38944" name="Text Box 35"/>
          <p:cNvSpPr txBox="1">
            <a:spLocks noChangeArrowheads="1"/>
          </p:cNvSpPr>
          <p:nvPr/>
        </p:nvSpPr>
        <p:spPr bwMode="auto">
          <a:xfrm>
            <a:off x="4216400" y="4602163"/>
            <a:ext cx="393700" cy="277812"/>
          </a:xfrm>
          <a:prstGeom prst="rect">
            <a:avLst/>
          </a:prstGeom>
          <a:noFill/>
          <a:ln w="9525">
            <a:noFill/>
            <a:miter lim="800000"/>
            <a:headEnd/>
            <a:tailEnd/>
          </a:ln>
        </p:spPr>
        <p:txBody>
          <a:bodyPr wrap="none">
            <a:spAutoFit/>
          </a:bodyPr>
          <a:lstStyle/>
          <a:p>
            <a:pPr algn="ctr" eaLnBrk="0" hangingPunct="0">
              <a:spcBef>
                <a:spcPct val="50000"/>
              </a:spcBef>
            </a:pPr>
            <a:r>
              <a:rPr lang="en-US" altLang="ja-JP" sz="1200" b="1">
                <a:latin typeface="ＭＳ Ｐゴシック" charset="-128"/>
              </a:rPr>
              <a:t>NO</a:t>
            </a:r>
          </a:p>
        </p:txBody>
      </p:sp>
      <p:sp>
        <p:nvSpPr>
          <p:cNvPr id="38945" name="Text Box 36"/>
          <p:cNvSpPr txBox="1">
            <a:spLocks noChangeArrowheads="1"/>
          </p:cNvSpPr>
          <p:nvPr/>
        </p:nvSpPr>
        <p:spPr bwMode="auto">
          <a:xfrm>
            <a:off x="1997075" y="2863850"/>
            <a:ext cx="392113" cy="277813"/>
          </a:xfrm>
          <a:prstGeom prst="rect">
            <a:avLst/>
          </a:prstGeom>
          <a:noFill/>
          <a:ln w="9525">
            <a:noFill/>
            <a:miter lim="800000"/>
            <a:headEnd/>
            <a:tailEnd/>
          </a:ln>
        </p:spPr>
        <p:txBody>
          <a:bodyPr wrap="none">
            <a:spAutoFit/>
          </a:bodyPr>
          <a:lstStyle/>
          <a:p>
            <a:pPr algn="ctr" eaLnBrk="0" hangingPunct="0">
              <a:spcBef>
                <a:spcPct val="50000"/>
              </a:spcBef>
            </a:pPr>
            <a:r>
              <a:rPr lang="en-US" altLang="ja-JP" sz="1200" b="1">
                <a:latin typeface="ＭＳ Ｐゴシック" charset="-128"/>
              </a:rPr>
              <a:t>NO</a:t>
            </a:r>
          </a:p>
        </p:txBody>
      </p:sp>
      <p:sp>
        <p:nvSpPr>
          <p:cNvPr id="38946" name="Text Box 37"/>
          <p:cNvSpPr txBox="1">
            <a:spLocks noChangeArrowheads="1"/>
          </p:cNvSpPr>
          <p:nvPr/>
        </p:nvSpPr>
        <p:spPr bwMode="auto">
          <a:xfrm>
            <a:off x="2846388" y="4370388"/>
            <a:ext cx="393700" cy="277812"/>
          </a:xfrm>
          <a:prstGeom prst="rect">
            <a:avLst/>
          </a:prstGeom>
          <a:noFill/>
          <a:ln w="9525">
            <a:noFill/>
            <a:miter lim="800000"/>
            <a:headEnd/>
            <a:tailEnd/>
          </a:ln>
        </p:spPr>
        <p:txBody>
          <a:bodyPr wrap="none">
            <a:spAutoFit/>
          </a:bodyPr>
          <a:lstStyle/>
          <a:p>
            <a:pPr algn="ctr" eaLnBrk="0" hangingPunct="0">
              <a:spcBef>
                <a:spcPct val="50000"/>
              </a:spcBef>
            </a:pPr>
            <a:r>
              <a:rPr lang="en-US" altLang="ja-JP" sz="1200" b="1">
                <a:latin typeface="ＭＳ Ｐゴシック" charset="-128"/>
              </a:rPr>
              <a:t>NO</a:t>
            </a:r>
          </a:p>
        </p:txBody>
      </p:sp>
      <p:sp>
        <p:nvSpPr>
          <p:cNvPr id="38947" name="Text Box 38"/>
          <p:cNvSpPr txBox="1">
            <a:spLocks noChangeArrowheads="1"/>
          </p:cNvSpPr>
          <p:nvPr/>
        </p:nvSpPr>
        <p:spPr bwMode="auto">
          <a:xfrm>
            <a:off x="6951663" y="4246563"/>
            <a:ext cx="392112" cy="276225"/>
          </a:xfrm>
          <a:prstGeom prst="rect">
            <a:avLst/>
          </a:prstGeom>
          <a:noFill/>
          <a:ln w="9525">
            <a:noFill/>
            <a:miter lim="800000"/>
            <a:headEnd/>
            <a:tailEnd/>
          </a:ln>
        </p:spPr>
        <p:txBody>
          <a:bodyPr wrap="none">
            <a:spAutoFit/>
          </a:bodyPr>
          <a:lstStyle/>
          <a:p>
            <a:pPr algn="ctr" eaLnBrk="0" hangingPunct="0">
              <a:spcBef>
                <a:spcPct val="50000"/>
              </a:spcBef>
            </a:pPr>
            <a:r>
              <a:rPr lang="en-US" altLang="ja-JP" sz="1200" b="1">
                <a:latin typeface="ＭＳ Ｐゴシック" charset="-128"/>
              </a:rPr>
              <a:t>NO</a:t>
            </a:r>
          </a:p>
        </p:txBody>
      </p:sp>
      <p:cxnSp>
        <p:nvCxnSpPr>
          <p:cNvPr id="38948" name="AutoShape 40"/>
          <p:cNvCxnSpPr>
            <a:cxnSpLocks noChangeShapeType="1"/>
            <a:stCxn id="483352" idx="2"/>
          </p:cNvCxnSpPr>
          <p:nvPr/>
        </p:nvCxnSpPr>
        <p:spPr bwMode="auto">
          <a:xfrm rot="5400000">
            <a:off x="4025900" y="2614613"/>
            <a:ext cx="1152525" cy="7099300"/>
          </a:xfrm>
          <a:prstGeom prst="bentConnector2">
            <a:avLst/>
          </a:prstGeom>
          <a:noFill/>
          <a:ln w="9525">
            <a:solidFill>
              <a:schemeClr val="tx1"/>
            </a:solidFill>
            <a:miter lim="800000"/>
            <a:headEnd/>
            <a:tailEnd/>
          </a:ln>
        </p:spPr>
      </p:cxnSp>
      <p:cxnSp>
        <p:nvCxnSpPr>
          <p:cNvPr id="38949" name="AutoShape 41"/>
          <p:cNvCxnSpPr>
            <a:cxnSpLocks noChangeShapeType="1"/>
            <a:stCxn id="483345" idx="2"/>
          </p:cNvCxnSpPr>
          <p:nvPr/>
        </p:nvCxnSpPr>
        <p:spPr bwMode="auto">
          <a:xfrm>
            <a:off x="2651125" y="6453188"/>
            <a:ext cx="0" cy="287337"/>
          </a:xfrm>
          <a:prstGeom prst="straightConnector1">
            <a:avLst/>
          </a:prstGeom>
          <a:noFill/>
          <a:ln w="9525">
            <a:solidFill>
              <a:schemeClr val="tx1"/>
            </a:solidFill>
            <a:round/>
            <a:headEnd/>
            <a:tailEnd type="triangle" w="med" len="med"/>
          </a:ln>
        </p:spPr>
      </p:cxnSp>
      <p:cxnSp>
        <p:nvCxnSpPr>
          <p:cNvPr id="38950" name="AutoShape 42"/>
          <p:cNvCxnSpPr>
            <a:cxnSpLocks noChangeShapeType="1"/>
            <a:endCxn id="483347" idx="1"/>
          </p:cNvCxnSpPr>
          <p:nvPr/>
        </p:nvCxnSpPr>
        <p:spPr bwMode="auto">
          <a:xfrm flipV="1">
            <a:off x="1052513" y="2670175"/>
            <a:ext cx="0" cy="4070350"/>
          </a:xfrm>
          <a:prstGeom prst="straightConnector1">
            <a:avLst/>
          </a:prstGeom>
          <a:noFill/>
          <a:ln w="9525">
            <a:solidFill>
              <a:schemeClr val="tx1"/>
            </a:solidFill>
            <a:round/>
            <a:headEnd/>
            <a:tailEnd type="triangle" w="med" len="med"/>
          </a:ln>
        </p:spPr>
      </p:cxnSp>
      <p:sp>
        <p:nvSpPr>
          <p:cNvPr id="38951" name="Line 44"/>
          <p:cNvSpPr>
            <a:spLocks noChangeShapeType="1"/>
          </p:cNvSpPr>
          <p:nvPr/>
        </p:nvSpPr>
        <p:spPr bwMode="auto">
          <a:xfrm>
            <a:off x="6435725" y="5949950"/>
            <a:ext cx="0" cy="790575"/>
          </a:xfrm>
          <a:prstGeom prst="line">
            <a:avLst/>
          </a:prstGeom>
          <a:noFill/>
          <a:ln w="9525">
            <a:solidFill>
              <a:schemeClr val="tx1"/>
            </a:solidFill>
            <a:round/>
            <a:headEnd/>
            <a:tailEnd type="triangle" w="med" len="med"/>
          </a:ln>
        </p:spPr>
        <p:txBody>
          <a:bodyPr/>
          <a:lstStyle/>
          <a:p>
            <a:endParaRPr lang="ja-JP" altLang="en-US"/>
          </a:p>
        </p:txBody>
      </p:sp>
      <p:sp>
        <p:nvSpPr>
          <p:cNvPr id="38952"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特許出願の準備</a:t>
            </a:r>
            <a:r>
              <a:rPr lang="ja-JP" altLang="en-US" smtClean="0">
                <a:latin typeface="ＭＳ Ｐゴシック" charset="-128"/>
                <a:ea typeface="ＭＳ Ｐゴシック" charset="-128"/>
                <a:sym typeface="Wingdings" pitchFamily="2" charset="2"/>
              </a:rPr>
              <a:t>：（２）従来技術の把握①</a:t>
            </a:r>
            <a:endParaRPr lang="ja-JP" altLang="en-US" smtClean="0">
              <a:latin typeface="ＭＳ Ｐゴシック" charset="-128"/>
              <a:ea typeface="ＭＳ Ｐゴシック" charset="-128"/>
            </a:endParaRPr>
          </a:p>
        </p:txBody>
      </p:sp>
      <p:sp>
        <p:nvSpPr>
          <p:cNvPr id="38953" name="テキスト ボックス 41"/>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１０－２</a:t>
            </a:r>
          </a:p>
        </p:txBody>
      </p:sp>
      <p:sp>
        <p:nvSpPr>
          <p:cNvPr id="43" name="テキスト ボックス 42"/>
          <p:cNvSpPr txBox="1"/>
          <p:nvPr/>
        </p:nvSpPr>
        <p:spPr>
          <a:xfrm>
            <a:off x="5035550" y="1412875"/>
            <a:ext cx="4824413" cy="415925"/>
          </a:xfrm>
          <a:prstGeom prst="rect">
            <a:avLst/>
          </a:prstGeom>
          <a:noFill/>
        </p:spPr>
        <p:txBody>
          <a:bodyPr>
            <a:spAutoFit/>
          </a:bodyPr>
          <a:lstStyle/>
          <a:p>
            <a:pPr>
              <a:defRPr/>
            </a:pPr>
            <a:r>
              <a:rPr lang="ja-JP" altLang="en-US" sz="1050" dirty="0"/>
              <a:t>特許ワークブック　書いてみよう特許明細書出してみよう特許出願　特許庁　独立行政法人　工業所有権情報・研修館発行　２０１１年　を元に作成　</a:t>
            </a:r>
          </a:p>
        </p:txBody>
      </p:sp>
      <p:sp>
        <p:nvSpPr>
          <p:cNvPr id="45" name="スライド番号プレースホルダー 5"/>
          <p:cNvSpPr txBox="1">
            <a:spLocks/>
          </p:cNvSpPr>
          <p:nvPr/>
        </p:nvSpPr>
        <p:spPr>
          <a:xfrm>
            <a:off x="9328150"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1585DDB7-E5D1-4D83-87E4-AC96D6572528}" type="slidenum">
              <a:rPr lang="en-US" smtClean="0">
                <a:solidFill>
                  <a:prstClr val="black"/>
                </a:solidFill>
              </a:rPr>
              <a:pPr>
                <a:defRPr/>
              </a:pPr>
              <a:t>13</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Text Box 2"/>
          <p:cNvSpPr txBox="1">
            <a:spLocks noChangeArrowheads="1"/>
          </p:cNvSpPr>
          <p:nvPr/>
        </p:nvSpPr>
        <p:spPr bwMode="auto">
          <a:xfrm>
            <a:off x="741363" y="3429000"/>
            <a:ext cx="8502650" cy="396875"/>
          </a:xfrm>
          <a:prstGeom prst="rect">
            <a:avLst/>
          </a:prstGeom>
          <a:gradFill rotWithShape="1">
            <a:gsLst>
              <a:gs pos="0">
                <a:schemeClr val="bg2"/>
              </a:gs>
              <a:gs pos="100000">
                <a:schemeClr val="bg2">
                  <a:gamma/>
                  <a:tint val="0"/>
                  <a:invGamma/>
                </a:schemeClr>
              </a:gs>
            </a:gsLst>
            <a:lin ang="5400000" scaled="1"/>
          </a:gradFill>
          <a:ln>
            <a:noFill/>
          </a:ln>
          <a:effectLst/>
          <a:extLst>
            <a:ext uri="{91240B29-F687-4f45-9708-019B960494DF}"/>
            <a:ext uri="{AF507438-7753-43e0-B8FC-AC1667EBCBE1}"/>
          </a:extLst>
        </p:spPr>
        <p:txBody>
          <a:bodyPr>
            <a:spAutoFit/>
          </a:bodyPr>
          <a:lstStyle/>
          <a:p>
            <a:pPr algn="ctr" eaLnBrk="0" hangingPunct="0">
              <a:spcBef>
                <a:spcPct val="50000"/>
              </a:spcBef>
              <a:defRPr/>
            </a:pPr>
            <a:endParaRPr lang="ja-JP" altLang="ja-JP" sz="2000" b="1">
              <a:latin typeface="ＭＳ Ｐゴシック" pitchFamily="50" charset="-128"/>
              <a:ea typeface="ＭＳ Ｐゴシック" pitchFamily="50" charset="-128"/>
            </a:endParaRPr>
          </a:p>
        </p:txBody>
      </p:sp>
      <p:sp>
        <p:nvSpPr>
          <p:cNvPr id="40962" name="Rectangle 3"/>
          <p:cNvSpPr>
            <a:spLocks noGrp="1" noChangeArrowheads="1"/>
          </p:cNvSpPr>
          <p:nvPr>
            <p:ph type="title"/>
          </p:nvPr>
        </p:nvSpPr>
        <p:spPr>
          <a:xfrm>
            <a:off x="1160463" y="115888"/>
            <a:ext cx="8832850" cy="990600"/>
          </a:xfrm>
        </p:spPr>
        <p:txBody>
          <a:bodyPr/>
          <a:lstStyle/>
          <a:p>
            <a:pPr eaLnBrk="1" hangingPunct="1"/>
            <a:r>
              <a:rPr lang="ja-JP" altLang="en-US" smtClean="0">
                <a:latin typeface="ＭＳ Ｐゴシック" charset="-128"/>
                <a:ea typeface="ＭＳ Ｐゴシック" charset="-128"/>
              </a:rPr>
              <a:t>特許出願の準備</a:t>
            </a:r>
            <a:r>
              <a:rPr lang="ja-JP" altLang="en-US" smtClean="0">
                <a:latin typeface="ＭＳ Ｐゴシック" charset="-128"/>
                <a:ea typeface="ＭＳ Ｐゴシック" charset="-128"/>
                <a:sym typeface="Wingdings" pitchFamily="2" charset="2"/>
              </a:rPr>
              <a:t>：（２）</a:t>
            </a:r>
            <a:r>
              <a:rPr lang="ja-JP" altLang="en-US" smtClean="0">
                <a:latin typeface="ＭＳ Ｐゴシック" charset="-128"/>
                <a:ea typeface="ＭＳ Ｐゴシック" charset="-128"/>
              </a:rPr>
              <a:t>従来技術の把握②</a:t>
            </a:r>
            <a:r>
              <a:rPr lang="en-US" altLang="ja-JP" smtClean="0">
                <a:latin typeface="ＭＳ Ｐゴシック" charset="-128"/>
                <a:ea typeface="ＭＳ Ｐゴシック" charset="-128"/>
              </a:rPr>
              <a:t/>
            </a:r>
            <a:br>
              <a:rPr lang="en-US" altLang="ja-JP" smtClean="0">
                <a:latin typeface="ＭＳ Ｐゴシック" charset="-128"/>
                <a:ea typeface="ＭＳ Ｐゴシック" charset="-128"/>
              </a:rPr>
            </a:br>
            <a:r>
              <a:rPr lang="ja-JP" altLang="en-US" smtClean="0">
                <a:latin typeface="ＭＳ Ｐゴシック" charset="-128"/>
                <a:ea typeface="ＭＳ Ｐゴシック" charset="-128"/>
              </a:rPr>
              <a:t>　　　　　　　　　　～適切な権利取得のために</a:t>
            </a:r>
          </a:p>
        </p:txBody>
      </p:sp>
      <p:sp>
        <p:nvSpPr>
          <p:cNvPr id="40963" name="Line 4"/>
          <p:cNvSpPr>
            <a:spLocks noChangeShapeType="1"/>
          </p:cNvSpPr>
          <p:nvPr/>
        </p:nvSpPr>
        <p:spPr bwMode="auto">
          <a:xfrm>
            <a:off x="819150" y="5373688"/>
            <a:ext cx="8424863" cy="0"/>
          </a:xfrm>
          <a:prstGeom prst="line">
            <a:avLst/>
          </a:prstGeom>
          <a:noFill/>
          <a:ln w="9525">
            <a:solidFill>
              <a:schemeClr val="tx1"/>
            </a:solidFill>
            <a:round/>
            <a:headEnd/>
            <a:tailEnd/>
          </a:ln>
        </p:spPr>
        <p:txBody>
          <a:bodyPr>
            <a:spAutoFit/>
          </a:bodyPr>
          <a:lstStyle/>
          <a:p>
            <a:endParaRPr lang="ja-JP" altLang="en-US"/>
          </a:p>
        </p:txBody>
      </p:sp>
      <p:sp>
        <p:nvSpPr>
          <p:cNvPr id="40964" name="Line 5"/>
          <p:cNvSpPr>
            <a:spLocks noChangeShapeType="1"/>
          </p:cNvSpPr>
          <p:nvPr/>
        </p:nvSpPr>
        <p:spPr bwMode="auto">
          <a:xfrm>
            <a:off x="741363" y="3429000"/>
            <a:ext cx="8502650" cy="0"/>
          </a:xfrm>
          <a:prstGeom prst="line">
            <a:avLst/>
          </a:prstGeom>
          <a:noFill/>
          <a:ln w="9525">
            <a:solidFill>
              <a:schemeClr val="tx1"/>
            </a:solidFill>
            <a:round/>
            <a:headEnd/>
            <a:tailEnd/>
          </a:ln>
        </p:spPr>
        <p:txBody>
          <a:bodyPr>
            <a:spAutoFit/>
          </a:bodyPr>
          <a:lstStyle/>
          <a:p>
            <a:endParaRPr lang="ja-JP" altLang="en-US"/>
          </a:p>
        </p:txBody>
      </p:sp>
      <p:sp>
        <p:nvSpPr>
          <p:cNvPr id="40965" name="Line 6"/>
          <p:cNvSpPr>
            <a:spLocks noChangeShapeType="1"/>
          </p:cNvSpPr>
          <p:nvPr/>
        </p:nvSpPr>
        <p:spPr bwMode="auto">
          <a:xfrm>
            <a:off x="1460500" y="2851150"/>
            <a:ext cx="19050" cy="3451225"/>
          </a:xfrm>
          <a:prstGeom prst="line">
            <a:avLst/>
          </a:prstGeom>
          <a:noFill/>
          <a:ln w="9525">
            <a:solidFill>
              <a:schemeClr val="tx1"/>
            </a:solidFill>
            <a:round/>
            <a:headEnd/>
            <a:tailEnd/>
          </a:ln>
        </p:spPr>
        <p:txBody>
          <a:bodyPr>
            <a:spAutoFit/>
          </a:bodyPr>
          <a:lstStyle/>
          <a:p>
            <a:endParaRPr lang="ja-JP" altLang="en-US"/>
          </a:p>
        </p:txBody>
      </p:sp>
      <p:sp>
        <p:nvSpPr>
          <p:cNvPr id="484359" name="Text Box 7"/>
          <p:cNvSpPr txBox="1">
            <a:spLocks noChangeArrowheads="1"/>
          </p:cNvSpPr>
          <p:nvPr/>
        </p:nvSpPr>
        <p:spPr bwMode="auto">
          <a:xfrm>
            <a:off x="271463" y="4508500"/>
            <a:ext cx="623887" cy="1077913"/>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ctr" eaLnBrk="0" hangingPunct="0">
              <a:spcBef>
                <a:spcPct val="50000"/>
              </a:spcBef>
              <a:defRPr/>
            </a:pPr>
            <a:r>
              <a:rPr lang="ja-JP" altLang="en-US" sz="1600" b="1">
                <a:effectLst>
                  <a:outerShdw blurRad="38100" dist="38100" dir="2700000" algn="tl">
                    <a:srgbClr val="C0C0C0"/>
                  </a:outerShdw>
                </a:effectLst>
                <a:latin typeface="ＭＳ Ｐゴシック" pitchFamily="50" charset="-128"/>
                <a:ea typeface="ＭＳ Ｐゴシック" pitchFamily="50" charset="-128"/>
              </a:rPr>
              <a:t>公知の従来技術</a:t>
            </a:r>
          </a:p>
        </p:txBody>
      </p:sp>
      <p:sp>
        <p:nvSpPr>
          <p:cNvPr id="40967" name="Text Box 8"/>
          <p:cNvSpPr txBox="1">
            <a:spLocks noChangeArrowheads="1"/>
          </p:cNvSpPr>
          <p:nvPr/>
        </p:nvSpPr>
        <p:spPr bwMode="auto">
          <a:xfrm>
            <a:off x="741363" y="3140075"/>
            <a:ext cx="781050" cy="304800"/>
          </a:xfrm>
          <a:prstGeom prst="rect">
            <a:avLst/>
          </a:prstGeom>
          <a:noFill/>
          <a:ln w="9525">
            <a:noFill/>
            <a:miter lim="800000"/>
            <a:headEnd/>
            <a:tailEnd/>
          </a:ln>
        </p:spPr>
        <p:txBody>
          <a:bodyPr>
            <a:spAutoFit/>
          </a:bodyPr>
          <a:lstStyle/>
          <a:p>
            <a:pPr algn="ctr" eaLnBrk="0" hangingPunct="0">
              <a:spcBef>
                <a:spcPct val="50000"/>
              </a:spcBef>
            </a:pPr>
            <a:r>
              <a:rPr lang="ja-JP" altLang="en-US" sz="1400">
                <a:latin typeface="ＭＳ Ｐゴシック" charset="-128"/>
              </a:rPr>
              <a:t>あり↑</a:t>
            </a:r>
          </a:p>
        </p:txBody>
      </p:sp>
      <p:sp>
        <p:nvSpPr>
          <p:cNvPr id="40968" name="Text Box 9"/>
          <p:cNvSpPr txBox="1">
            <a:spLocks noChangeArrowheads="1"/>
          </p:cNvSpPr>
          <p:nvPr/>
        </p:nvSpPr>
        <p:spPr bwMode="auto">
          <a:xfrm>
            <a:off x="796925" y="3517900"/>
            <a:ext cx="663575" cy="307975"/>
          </a:xfrm>
          <a:prstGeom prst="rect">
            <a:avLst/>
          </a:prstGeom>
          <a:noFill/>
          <a:ln w="9525">
            <a:noFill/>
            <a:miter lim="800000"/>
            <a:headEnd/>
            <a:tailEnd/>
          </a:ln>
        </p:spPr>
        <p:txBody>
          <a:bodyPr wrap="none">
            <a:spAutoFit/>
          </a:bodyPr>
          <a:lstStyle/>
          <a:p>
            <a:pPr algn="ctr" eaLnBrk="0" hangingPunct="0">
              <a:spcBef>
                <a:spcPct val="50000"/>
              </a:spcBef>
            </a:pPr>
            <a:r>
              <a:rPr lang="ja-JP" altLang="en-US" sz="1400">
                <a:latin typeface="ＭＳ Ｐゴシック" charset="-128"/>
              </a:rPr>
              <a:t>なし↓</a:t>
            </a:r>
            <a:endParaRPr lang="ja-JP" altLang="en-US" sz="1400" b="1">
              <a:latin typeface="ＭＳ Ｐゴシック" charset="-128"/>
            </a:endParaRPr>
          </a:p>
        </p:txBody>
      </p:sp>
      <p:sp>
        <p:nvSpPr>
          <p:cNvPr id="484362" name="Text Box 10"/>
          <p:cNvSpPr txBox="1">
            <a:spLocks noChangeArrowheads="1"/>
          </p:cNvSpPr>
          <p:nvPr/>
        </p:nvSpPr>
        <p:spPr bwMode="auto">
          <a:xfrm>
            <a:off x="350838" y="2997200"/>
            <a:ext cx="468312" cy="825500"/>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ctr" eaLnBrk="0" hangingPunct="0">
              <a:spcBef>
                <a:spcPct val="50000"/>
              </a:spcBef>
              <a:defRPr/>
            </a:pPr>
            <a:r>
              <a:rPr lang="ja-JP" altLang="en-US" sz="1600" b="1">
                <a:effectLst>
                  <a:outerShdw blurRad="38100" dist="38100" dir="2700000" algn="tl">
                    <a:srgbClr val="C0C0C0"/>
                  </a:outerShdw>
                </a:effectLst>
                <a:latin typeface="ＭＳ Ｐゴシック" pitchFamily="50" charset="-128"/>
                <a:ea typeface="ＭＳ Ｐゴシック" pitchFamily="50" charset="-128"/>
              </a:rPr>
              <a:t>進歩性</a:t>
            </a:r>
          </a:p>
        </p:txBody>
      </p:sp>
      <p:sp>
        <p:nvSpPr>
          <p:cNvPr id="484363" name="Oval 11"/>
          <p:cNvSpPr>
            <a:spLocks noChangeArrowheads="1"/>
          </p:cNvSpPr>
          <p:nvPr/>
        </p:nvSpPr>
        <p:spPr bwMode="auto">
          <a:xfrm>
            <a:off x="1987550" y="5883275"/>
            <a:ext cx="469900" cy="425450"/>
          </a:xfrm>
          <a:prstGeom prst="ellipse">
            <a:avLst/>
          </a:prstGeom>
          <a:noFill/>
          <a:ln w="9525" algn="ctr">
            <a:solidFill>
              <a:schemeClr val="tx1"/>
            </a:solidFill>
            <a:round/>
            <a:headEnd/>
            <a:tailEnd/>
          </a:ln>
          <a:effectLst/>
          <a:extLst>
            <a:ext uri="{909E8E84-426E-40dd-AFC4-6F175D3DCCD1}"/>
            <a:ext uri="{AF507438-7753-43e0-B8FC-AC1667EBCBE1}"/>
          </a:extLst>
        </p:spPr>
        <p:txBody>
          <a:bodyPr anchor="ctr"/>
          <a:lstStyle/>
          <a:p>
            <a:pPr algn="ctr" eaLnBrk="0" hangingPunct="0">
              <a:spcBef>
                <a:spcPct val="50000"/>
              </a:spcBef>
              <a:defRPr/>
            </a:pPr>
            <a:r>
              <a:rPr lang="en-US" altLang="ja-JP" sz="2000" b="1">
                <a:effectLst>
                  <a:outerShdw blurRad="38100" dist="38100" dir="2700000" algn="tl">
                    <a:srgbClr val="C0C0C0"/>
                  </a:outerShdw>
                </a:effectLst>
                <a:latin typeface="ＭＳ Ｐゴシック" pitchFamily="50" charset="-128"/>
                <a:ea typeface="ＭＳ Ｐゴシック" pitchFamily="50" charset="-128"/>
              </a:rPr>
              <a:t>1</a:t>
            </a:r>
          </a:p>
        </p:txBody>
      </p:sp>
      <p:sp>
        <p:nvSpPr>
          <p:cNvPr id="484364" name="Oval 12"/>
          <p:cNvSpPr>
            <a:spLocks noChangeArrowheads="1"/>
          </p:cNvSpPr>
          <p:nvPr/>
        </p:nvSpPr>
        <p:spPr bwMode="auto">
          <a:xfrm>
            <a:off x="7292975" y="4076700"/>
            <a:ext cx="468313" cy="411163"/>
          </a:xfrm>
          <a:prstGeom prst="ellipse">
            <a:avLst/>
          </a:prstGeom>
          <a:noFill/>
          <a:ln w="9525" algn="ctr">
            <a:solidFill>
              <a:schemeClr val="tx1"/>
            </a:solidFill>
            <a:round/>
            <a:headEnd/>
            <a:tailEnd/>
          </a:ln>
          <a:effectLst/>
          <a:extLst>
            <a:ext uri="{909E8E84-426E-40dd-AFC4-6F175D3DCCD1}"/>
            <a:ext uri="{AF507438-7753-43e0-B8FC-AC1667EBCBE1}"/>
          </a:extLst>
        </p:spPr>
        <p:txBody>
          <a:bodyPr anchor="ctr"/>
          <a:lstStyle/>
          <a:p>
            <a:pPr algn="ctr" eaLnBrk="0" hangingPunct="0">
              <a:spcBef>
                <a:spcPct val="50000"/>
              </a:spcBef>
              <a:defRPr/>
            </a:pPr>
            <a:r>
              <a:rPr lang="en-US" altLang="ja-JP" sz="2000" b="1">
                <a:effectLst>
                  <a:outerShdw blurRad="38100" dist="38100" dir="2700000" algn="tl">
                    <a:srgbClr val="C0C0C0"/>
                  </a:outerShdw>
                </a:effectLst>
                <a:latin typeface="ＭＳ Ｐゴシック" pitchFamily="50" charset="-128"/>
                <a:ea typeface="ＭＳ Ｐゴシック" pitchFamily="50" charset="-128"/>
              </a:rPr>
              <a:t>3</a:t>
            </a:r>
          </a:p>
        </p:txBody>
      </p:sp>
      <p:sp>
        <p:nvSpPr>
          <p:cNvPr id="484365" name="Oval 13"/>
          <p:cNvSpPr>
            <a:spLocks noChangeArrowheads="1"/>
          </p:cNvSpPr>
          <p:nvPr/>
        </p:nvSpPr>
        <p:spPr bwMode="auto">
          <a:xfrm>
            <a:off x="6980238" y="1685925"/>
            <a:ext cx="1092200" cy="561975"/>
          </a:xfrm>
          <a:prstGeom prst="ellipse">
            <a:avLst/>
          </a:prstGeom>
          <a:solidFill>
            <a:schemeClr val="accent4">
              <a:lumMod val="60000"/>
              <a:lumOff val="40000"/>
            </a:schemeClr>
          </a:solidFill>
          <a:ln w="9525" algn="ctr">
            <a:solidFill>
              <a:schemeClr val="tx1"/>
            </a:solidFill>
            <a:round/>
            <a:headEnd/>
            <a:tailEnd/>
          </a:ln>
          <a:effectLst/>
          <a:extLst/>
        </p:spPr>
        <p:txBody>
          <a:bodyPr anchor="ctr">
            <a:spAutoFit/>
          </a:bodyPr>
          <a:lstStyle/>
          <a:p>
            <a:pPr algn="ctr" eaLnBrk="0" hangingPunct="0">
              <a:spcBef>
                <a:spcPct val="50000"/>
              </a:spcBef>
              <a:defRPr/>
            </a:pPr>
            <a:r>
              <a:rPr lang="ja-JP" altLang="en-US" sz="2000" b="1" dirty="0">
                <a:effectLst>
                  <a:outerShdw blurRad="38100" dist="38100" dir="2700000" algn="tl">
                    <a:srgbClr val="FFFFFF"/>
                  </a:outerShdw>
                </a:effectLst>
                <a:latin typeface="ＭＳ Ｐゴシック" pitchFamily="50" charset="-128"/>
                <a:ea typeface="ＭＳ Ｐゴシック" pitchFamily="50" charset="-128"/>
              </a:rPr>
              <a:t>出願</a:t>
            </a:r>
          </a:p>
        </p:txBody>
      </p:sp>
      <p:sp>
        <p:nvSpPr>
          <p:cNvPr id="484366" name="Oval 14"/>
          <p:cNvSpPr>
            <a:spLocks noChangeArrowheads="1"/>
          </p:cNvSpPr>
          <p:nvPr/>
        </p:nvSpPr>
        <p:spPr bwMode="auto">
          <a:xfrm>
            <a:off x="4329113" y="2909888"/>
            <a:ext cx="1092200" cy="561975"/>
          </a:xfrm>
          <a:prstGeom prst="ellipse">
            <a:avLst/>
          </a:prstGeom>
          <a:solidFill>
            <a:schemeClr val="accent4">
              <a:lumMod val="60000"/>
              <a:lumOff val="40000"/>
            </a:schemeClr>
          </a:solidFill>
          <a:ln w="9525" algn="ctr">
            <a:solidFill>
              <a:schemeClr val="tx1"/>
            </a:solidFill>
            <a:round/>
            <a:headEnd/>
            <a:tailEnd/>
          </a:ln>
          <a:effectLst/>
          <a:extLst/>
        </p:spPr>
        <p:txBody>
          <a:bodyPr anchor="ctr">
            <a:spAutoFit/>
          </a:bodyPr>
          <a:lstStyle/>
          <a:p>
            <a:pPr algn="ctr" eaLnBrk="0" hangingPunct="0">
              <a:spcBef>
                <a:spcPct val="50000"/>
              </a:spcBef>
              <a:defRPr/>
            </a:pPr>
            <a:r>
              <a:rPr lang="ja-JP" altLang="en-US" sz="2000" b="1" dirty="0">
                <a:effectLst>
                  <a:outerShdw blurRad="38100" dist="38100" dir="2700000" algn="tl">
                    <a:srgbClr val="FFFFFF"/>
                  </a:outerShdw>
                </a:effectLst>
                <a:latin typeface="ＭＳ Ｐゴシック" pitchFamily="50" charset="-128"/>
                <a:ea typeface="ＭＳ Ｐゴシック" pitchFamily="50" charset="-128"/>
              </a:rPr>
              <a:t>出願</a:t>
            </a:r>
          </a:p>
        </p:txBody>
      </p:sp>
      <p:sp>
        <p:nvSpPr>
          <p:cNvPr id="484367" name="Oval 15"/>
          <p:cNvSpPr>
            <a:spLocks noChangeArrowheads="1"/>
          </p:cNvSpPr>
          <p:nvPr/>
        </p:nvSpPr>
        <p:spPr bwMode="auto">
          <a:xfrm>
            <a:off x="1676400" y="3917950"/>
            <a:ext cx="1092200" cy="561975"/>
          </a:xfrm>
          <a:prstGeom prst="ellipse">
            <a:avLst/>
          </a:prstGeom>
          <a:solidFill>
            <a:schemeClr val="accent4">
              <a:lumMod val="60000"/>
              <a:lumOff val="40000"/>
            </a:schemeClr>
          </a:solidFill>
          <a:ln w="9525" algn="ctr">
            <a:solidFill>
              <a:schemeClr val="tx1"/>
            </a:solidFill>
            <a:round/>
            <a:headEnd/>
            <a:tailEnd/>
          </a:ln>
          <a:effectLst/>
          <a:extLst/>
        </p:spPr>
        <p:txBody>
          <a:bodyPr anchor="ctr">
            <a:spAutoFit/>
          </a:bodyPr>
          <a:lstStyle/>
          <a:p>
            <a:pPr algn="ctr" eaLnBrk="0" hangingPunct="0">
              <a:spcBef>
                <a:spcPct val="50000"/>
              </a:spcBef>
              <a:defRPr/>
            </a:pPr>
            <a:r>
              <a:rPr lang="ja-JP" altLang="en-US" sz="2000" b="1">
                <a:effectLst>
                  <a:outerShdw blurRad="38100" dist="38100" dir="2700000" algn="tl">
                    <a:srgbClr val="FFFFFF"/>
                  </a:outerShdw>
                </a:effectLst>
                <a:latin typeface="ＭＳ Ｐゴシック" pitchFamily="50" charset="-128"/>
                <a:ea typeface="ＭＳ Ｐゴシック" pitchFamily="50" charset="-128"/>
              </a:rPr>
              <a:t>出願</a:t>
            </a:r>
          </a:p>
        </p:txBody>
      </p:sp>
      <p:sp>
        <p:nvSpPr>
          <p:cNvPr id="484368" name="Oval 16"/>
          <p:cNvSpPr>
            <a:spLocks noChangeArrowheads="1"/>
          </p:cNvSpPr>
          <p:nvPr/>
        </p:nvSpPr>
        <p:spPr bwMode="auto">
          <a:xfrm>
            <a:off x="4641850" y="5156200"/>
            <a:ext cx="469900" cy="425450"/>
          </a:xfrm>
          <a:prstGeom prst="ellipse">
            <a:avLst/>
          </a:prstGeom>
          <a:solidFill>
            <a:schemeClr val="bg1"/>
          </a:solidFill>
          <a:ln w="9525" algn="ctr">
            <a:solidFill>
              <a:schemeClr val="tx1"/>
            </a:solidFill>
            <a:round/>
            <a:headEnd/>
            <a:tailEnd/>
          </a:ln>
          <a:effectLst/>
          <a:extLst>
            <a:ext uri="{AF507438-7753-43e0-B8FC-AC1667EBCBE1}"/>
          </a:extLst>
        </p:spPr>
        <p:txBody>
          <a:bodyPr anchor="ctr"/>
          <a:lstStyle/>
          <a:p>
            <a:pPr algn="ctr" eaLnBrk="0" hangingPunct="0">
              <a:spcBef>
                <a:spcPct val="50000"/>
              </a:spcBef>
              <a:defRPr/>
            </a:pPr>
            <a:r>
              <a:rPr lang="en-US" altLang="ja-JP" sz="2000" b="1">
                <a:effectLst>
                  <a:outerShdw blurRad="38100" dist="38100" dir="2700000" algn="tl">
                    <a:srgbClr val="C0C0C0"/>
                  </a:outerShdw>
                </a:effectLst>
                <a:latin typeface="ＭＳ Ｐゴシック" pitchFamily="50" charset="-128"/>
                <a:ea typeface="ＭＳ Ｐゴシック" pitchFamily="50" charset="-128"/>
              </a:rPr>
              <a:t>2</a:t>
            </a:r>
          </a:p>
        </p:txBody>
      </p:sp>
      <p:cxnSp>
        <p:nvCxnSpPr>
          <p:cNvPr id="40976" name="AutoShape 17"/>
          <p:cNvCxnSpPr>
            <a:cxnSpLocks noChangeShapeType="1"/>
            <a:stCxn id="484363" idx="0"/>
            <a:endCxn id="484367" idx="4"/>
          </p:cNvCxnSpPr>
          <p:nvPr/>
        </p:nvCxnSpPr>
        <p:spPr bwMode="auto">
          <a:xfrm flipV="1">
            <a:off x="2222500" y="4479925"/>
            <a:ext cx="0" cy="1403350"/>
          </a:xfrm>
          <a:prstGeom prst="straightConnector1">
            <a:avLst/>
          </a:prstGeom>
          <a:noFill/>
          <a:ln w="9525">
            <a:solidFill>
              <a:schemeClr val="tx1"/>
            </a:solidFill>
            <a:round/>
            <a:headEnd/>
            <a:tailEnd type="triangle" w="med" len="med"/>
          </a:ln>
        </p:spPr>
      </p:cxnSp>
      <p:cxnSp>
        <p:nvCxnSpPr>
          <p:cNvPr id="40977" name="AutoShape 18"/>
          <p:cNvCxnSpPr>
            <a:cxnSpLocks noChangeShapeType="1"/>
            <a:stCxn id="484368" idx="0"/>
            <a:endCxn id="484366" idx="4"/>
          </p:cNvCxnSpPr>
          <p:nvPr/>
        </p:nvCxnSpPr>
        <p:spPr bwMode="auto">
          <a:xfrm flipH="1" flipV="1">
            <a:off x="4875213" y="3471863"/>
            <a:ext cx="1587" cy="1684337"/>
          </a:xfrm>
          <a:prstGeom prst="straightConnector1">
            <a:avLst/>
          </a:prstGeom>
          <a:noFill/>
          <a:ln w="9525">
            <a:solidFill>
              <a:schemeClr val="tx1"/>
            </a:solidFill>
            <a:round/>
            <a:headEnd/>
            <a:tailEnd type="triangle" w="med" len="med"/>
          </a:ln>
        </p:spPr>
      </p:cxnSp>
      <p:cxnSp>
        <p:nvCxnSpPr>
          <p:cNvPr id="40978" name="AutoShape 19"/>
          <p:cNvCxnSpPr>
            <a:cxnSpLocks noChangeShapeType="1"/>
            <a:stCxn id="484364" idx="0"/>
            <a:endCxn id="484365" idx="4"/>
          </p:cNvCxnSpPr>
          <p:nvPr/>
        </p:nvCxnSpPr>
        <p:spPr bwMode="auto">
          <a:xfrm flipH="1" flipV="1">
            <a:off x="7526338" y="2247900"/>
            <a:ext cx="1587" cy="1828800"/>
          </a:xfrm>
          <a:prstGeom prst="straightConnector1">
            <a:avLst/>
          </a:prstGeom>
          <a:noFill/>
          <a:ln w="9525">
            <a:solidFill>
              <a:schemeClr val="tx1"/>
            </a:solidFill>
            <a:round/>
            <a:headEnd/>
            <a:tailEnd type="triangle" w="med" len="med"/>
          </a:ln>
        </p:spPr>
      </p:cxnSp>
      <p:sp>
        <p:nvSpPr>
          <p:cNvPr id="40979" name="Text Box 20"/>
          <p:cNvSpPr txBox="1">
            <a:spLocks noChangeArrowheads="1"/>
          </p:cNvSpPr>
          <p:nvPr/>
        </p:nvSpPr>
        <p:spPr bwMode="auto">
          <a:xfrm>
            <a:off x="7918450" y="2276475"/>
            <a:ext cx="1638300" cy="215900"/>
          </a:xfrm>
          <a:prstGeom prst="rect">
            <a:avLst/>
          </a:prstGeom>
          <a:noFill/>
          <a:ln w="9525">
            <a:noFill/>
            <a:miter lim="800000"/>
            <a:headEnd/>
            <a:tailEnd/>
          </a:ln>
        </p:spPr>
        <p:txBody>
          <a:bodyPr/>
          <a:lstStyle/>
          <a:p>
            <a:pPr eaLnBrk="0" hangingPunct="0">
              <a:spcBef>
                <a:spcPct val="50000"/>
              </a:spcBef>
            </a:pPr>
            <a:r>
              <a:rPr lang="ja-JP" altLang="en-US" sz="1400">
                <a:latin typeface="ＭＳ Ｐゴシック" charset="-128"/>
              </a:rPr>
              <a:t>進歩性あり</a:t>
            </a:r>
          </a:p>
          <a:p>
            <a:pPr eaLnBrk="0" hangingPunct="0">
              <a:spcBef>
                <a:spcPct val="50000"/>
              </a:spcBef>
            </a:pPr>
            <a:endParaRPr lang="ja-JP" altLang="en-US" sz="1400">
              <a:latin typeface="ＭＳ Ｐゴシック" charset="-128"/>
            </a:endParaRPr>
          </a:p>
          <a:p>
            <a:pPr eaLnBrk="0" hangingPunct="0">
              <a:spcBef>
                <a:spcPct val="50000"/>
              </a:spcBef>
            </a:pPr>
            <a:endParaRPr lang="en-US" altLang="ja-JP" sz="1400">
              <a:latin typeface="ＭＳ Ｐゴシック" charset="-128"/>
            </a:endParaRPr>
          </a:p>
        </p:txBody>
      </p:sp>
      <p:sp>
        <p:nvSpPr>
          <p:cNvPr id="40980" name="Text Box 21"/>
          <p:cNvSpPr txBox="1">
            <a:spLocks noChangeArrowheads="1"/>
          </p:cNvSpPr>
          <p:nvPr/>
        </p:nvSpPr>
        <p:spPr bwMode="auto">
          <a:xfrm>
            <a:off x="7918450" y="2492375"/>
            <a:ext cx="1793875" cy="304800"/>
          </a:xfrm>
          <a:prstGeom prst="rect">
            <a:avLst/>
          </a:prstGeom>
          <a:noFill/>
          <a:ln w="9525">
            <a:noFill/>
            <a:miter lim="800000"/>
            <a:headEnd/>
            <a:tailEnd/>
          </a:ln>
        </p:spPr>
        <p:txBody>
          <a:bodyPr>
            <a:spAutoFit/>
          </a:bodyPr>
          <a:lstStyle/>
          <a:p>
            <a:pPr eaLnBrk="0" hangingPunct="0">
              <a:spcBef>
                <a:spcPct val="50000"/>
              </a:spcBef>
            </a:pPr>
            <a:r>
              <a:rPr lang="ja-JP" altLang="en-US" sz="1400">
                <a:latin typeface="ＭＳ Ｐゴシック" charset="-128"/>
              </a:rPr>
              <a:t>権利範囲→小さい</a:t>
            </a:r>
          </a:p>
        </p:txBody>
      </p:sp>
      <p:sp>
        <p:nvSpPr>
          <p:cNvPr id="40981" name="AutoShape 22"/>
          <p:cNvSpPr>
            <a:spLocks/>
          </p:cNvSpPr>
          <p:nvPr/>
        </p:nvSpPr>
        <p:spPr bwMode="auto">
          <a:xfrm>
            <a:off x="7661275" y="2619375"/>
            <a:ext cx="209550" cy="390525"/>
          </a:xfrm>
          <a:prstGeom prst="rightBrace">
            <a:avLst>
              <a:gd name="adj1" fmla="val 16824"/>
              <a:gd name="adj2" fmla="val 73528"/>
            </a:avLst>
          </a:prstGeom>
          <a:noFill/>
          <a:ln w="9525">
            <a:solidFill>
              <a:schemeClr val="tx1"/>
            </a:solidFill>
            <a:round/>
            <a:headEnd/>
            <a:tailEnd/>
          </a:ln>
        </p:spPr>
        <p:txBody>
          <a:bodyPr anchor="ctr">
            <a:spAutoFit/>
          </a:bodyPr>
          <a:lstStyle/>
          <a:p>
            <a:pPr algn="ctr"/>
            <a:endParaRPr lang="ja-JP" altLang="ja-JP">
              <a:latin typeface="ＭＳ Ｐゴシック" charset="-128"/>
            </a:endParaRPr>
          </a:p>
        </p:txBody>
      </p:sp>
      <p:sp>
        <p:nvSpPr>
          <p:cNvPr id="40982" name="Text Box 23"/>
          <p:cNvSpPr txBox="1">
            <a:spLocks noChangeArrowheads="1"/>
          </p:cNvSpPr>
          <p:nvPr/>
        </p:nvSpPr>
        <p:spPr bwMode="auto">
          <a:xfrm>
            <a:off x="7831138" y="2924175"/>
            <a:ext cx="1525587" cy="307975"/>
          </a:xfrm>
          <a:prstGeom prst="rect">
            <a:avLst/>
          </a:prstGeom>
          <a:noFill/>
          <a:ln w="9525">
            <a:noFill/>
            <a:miter lim="800000"/>
            <a:headEnd/>
            <a:tailEnd/>
          </a:ln>
        </p:spPr>
        <p:txBody>
          <a:bodyPr wrap="none">
            <a:spAutoFit/>
          </a:bodyPr>
          <a:lstStyle/>
          <a:p>
            <a:pPr algn="ctr" eaLnBrk="0" hangingPunct="0">
              <a:spcBef>
                <a:spcPct val="50000"/>
              </a:spcBef>
            </a:pPr>
            <a:r>
              <a:rPr lang="ja-JP" altLang="en-US" sz="1400">
                <a:latin typeface="ＭＳ Ｐゴシック" charset="-128"/>
              </a:rPr>
              <a:t>　過剰な差異づけ</a:t>
            </a:r>
          </a:p>
        </p:txBody>
      </p:sp>
      <p:sp>
        <p:nvSpPr>
          <p:cNvPr id="40983" name="Text Box 24"/>
          <p:cNvSpPr txBox="1">
            <a:spLocks noChangeArrowheads="1"/>
          </p:cNvSpPr>
          <p:nvPr/>
        </p:nvSpPr>
        <p:spPr bwMode="auto">
          <a:xfrm>
            <a:off x="5421313" y="2924175"/>
            <a:ext cx="1638300" cy="215900"/>
          </a:xfrm>
          <a:prstGeom prst="rect">
            <a:avLst/>
          </a:prstGeom>
          <a:noFill/>
          <a:ln w="9525">
            <a:noFill/>
            <a:miter lim="800000"/>
            <a:headEnd/>
            <a:tailEnd/>
          </a:ln>
        </p:spPr>
        <p:txBody>
          <a:bodyPr/>
          <a:lstStyle/>
          <a:p>
            <a:pPr eaLnBrk="0" hangingPunct="0">
              <a:spcBef>
                <a:spcPct val="50000"/>
              </a:spcBef>
            </a:pPr>
            <a:r>
              <a:rPr lang="ja-JP" altLang="en-US" sz="1400">
                <a:latin typeface="ＭＳ Ｐゴシック" charset="-128"/>
              </a:rPr>
              <a:t>進歩性あり</a:t>
            </a:r>
          </a:p>
          <a:p>
            <a:pPr eaLnBrk="0" hangingPunct="0">
              <a:spcBef>
                <a:spcPct val="50000"/>
              </a:spcBef>
            </a:pPr>
            <a:endParaRPr lang="ja-JP" altLang="en-US" sz="1400">
              <a:latin typeface="ＭＳ Ｐゴシック" charset="-128"/>
            </a:endParaRPr>
          </a:p>
          <a:p>
            <a:pPr eaLnBrk="0" hangingPunct="0">
              <a:spcBef>
                <a:spcPct val="50000"/>
              </a:spcBef>
            </a:pPr>
            <a:endParaRPr lang="en-US" altLang="ja-JP" sz="1400">
              <a:latin typeface="ＭＳ Ｐゴシック" charset="-128"/>
            </a:endParaRPr>
          </a:p>
        </p:txBody>
      </p:sp>
      <p:sp>
        <p:nvSpPr>
          <p:cNvPr id="40984" name="Text Box 25"/>
          <p:cNvSpPr txBox="1">
            <a:spLocks noChangeArrowheads="1"/>
          </p:cNvSpPr>
          <p:nvPr/>
        </p:nvSpPr>
        <p:spPr bwMode="auto">
          <a:xfrm>
            <a:off x="5421313" y="3140075"/>
            <a:ext cx="2106612" cy="304800"/>
          </a:xfrm>
          <a:prstGeom prst="rect">
            <a:avLst/>
          </a:prstGeom>
          <a:noFill/>
          <a:ln w="9525">
            <a:noFill/>
            <a:miter lim="800000"/>
            <a:headEnd/>
            <a:tailEnd/>
          </a:ln>
        </p:spPr>
        <p:txBody>
          <a:bodyPr>
            <a:spAutoFit/>
          </a:bodyPr>
          <a:lstStyle/>
          <a:p>
            <a:pPr eaLnBrk="0" hangingPunct="0">
              <a:spcBef>
                <a:spcPct val="50000"/>
              </a:spcBef>
            </a:pPr>
            <a:r>
              <a:rPr lang="ja-JP" altLang="en-US" sz="1400">
                <a:latin typeface="ＭＳ Ｐゴシック" charset="-128"/>
              </a:rPr>
              <a:t>権利範囲→適正</a:t>
            </a:r>
          </a:p>
        </p:txBody>
      </p:sp>
      <p:sp>
        <p:nvSpPr>
          <p:cNvPr id="40985" name="AutoShape 26"/>
          <p:cNvSpPr>
            <a:spLocks/>
          </p:cNvSpPr>
          <p:nvPr/>
        </p:nvSpPr>
        <p:spPr bwMode="auto">
          <a:xfrm>
            <a:off x="2378075" y="4700588"/>
            <a:ext cx="157163" cy="407987"/>
          </a:xfrm>
          <a:prstGeom prst="rightBrace">
            <a:avLst>
              <a:gd name="adj1" fmla="val 45429"/>
              <a:gd name="adj2" fmla="val 40481"/>
            </a:avLst>
          </a:prstGeom>
          <a:noFill/>
          <a:ln w="9525">
            <a:solidFill>
              <a:schemeClr val="tx1"/>
            </a:solidFill>
            <a:round/>
            <a:headEnd/>
            <a:tailEnd/>
          </a:ln>
        </p:spPr>
        <p:txBody>
          <a:bodyPr anchor="ctr">
            <a:spAutoFit/>
          </a:bodyPr>
          <a:lstStyle/>
          <a:p>
            <a:endParaRPr lang="ja-JP" altLang="en-US">
              <a:latin typeface="ＭＳ Ｐゴシック" charset="-128"/>
            </a:endParaRPr>
          </a:p>
        </p:txBody>
      </p:sp>
      <p:sp>
        <p:nvSpPr>
          <p:cNvPr id="40986" name="Text Box 27"/>
          <p:cNvSpPr txBox="1">
            <a:spLocks noChangeArrowheads="1"/>
          </p:cNvSpPr>
          <p:nvPr/>
        </p:nvSpPr>
        <p:spPr bwMode="auto">
          <a:xfrm>
            <a:off x="2535238" y="4365625"/>
            <a:ext cx="1793875" cy="936625"/>
          </a:xfrm>
          <a:prstGeom prst="rect">
            <a:avLst/>
          </a:prstGeom>
          <a:noFill/>
          <a:ln w="9525">
            <a:noFill/>
            <a:miter lim="800000"/>
            <a:headEnd/>
            <a:tailEnd/>
          </a:ln>
        </p:spPr>
        <p:txBody>
          <a:bodyPr/>
          <a:lstStyle/>
          <a:p>
            <a:pPr eaLnBrk="0" hangingPunct="0">
              <a:spcBef>
                <a:spcPct val="50000"/>
              </a:spcBef>
            </a:pPr>
            <a:r>
              <a:rPr lang="ja-JP" altLang="en-US" sz="1400">
                <a:latin typeface="ＭＳ Ｐゴシック" charset="-128"/>
              </a:rPr>
              <a:t>進歩性なし</a:t>
            </a:r>
          </a:p>
          <a:p>
            <a:pPr eaLnBrk="0" hangingPunct="0">
              <a:spcBef>
                <a:spcPct val="50000"/>
              </a:spcBef>
            </a:pPr>
            <a:r>
              <a:rPr lang="ja-JP" altLang="en-US" sz="1400">
                <a:latin typeface="ＭＳ Ｐゴシック" charset="-128"/>
              </a:rPr>
              <a:t>公知の従来技術の差異付けが不足</a:t>
            </a:r>
          </a:p>
          <a:p>
            <a:pPr eaLnBrk="0" hangingPunct="0">
              <a:spcBef>
                <a:spcPct val="50000"/>
              </a:spcBef>
            </a:pPr>
            <a:endParaRPr lang="en-US" altLang="ja-JP" sz="1400">
              <a:latin typeface="ＭＳ Ｐゴシック" charset="-128"/>
            </a:endParaRPr>
          </a:p>
        </p:txBody>
      </p:sp>
      <p:sp>
        <p:nvSpPr>
          <p:cNvPr id="40987" name="Text Box 28"/>
          <p:cNvSpPr txBox="1">
            <a:spLocks noChangeArrowheads="1"/>
          </p:cNvSpPr>
          <p:nvPr/>
        </p:nvSpPr>
        <p:spPr bwMode="auto">
          <a:xfrm>
            <a:off x="5383213" y="5013325"/>
            <a:ext cx="3465512" cy="307975"/>
          </a:xfrm>
          <a:prstGeom prst="rect">
            <a:avLst/>
          </a:prstGeom>
          <a:noFill/>
          <a:ln w="9525">
            <a:noFill/>
            <a:miter lim="800000"/>
            <a:headEnd/>
            <a:tailEnd/>
          </a:ln>
        </p:spPr>
        <p:txBody>
          <a:bodyPr wrap="none">
            <a:spAutoFit/>
          </a:bodyPr>
          <a:lstStyle/>
          <a:p>
            <a:pPr algn="ctr" eaLnBrk="0" hangingPunct="0">
              <a:spcBef>
                <a:spcPct val="50000"/>
              </a:spcBef>
            </a:pPr>
            <a:r>
              <a:rPr lang="ja-JP" altLang="en-US" sz="1400">
                <a:latin typeface="ＭＳ Ｐゴシック" charset="-128"/>
              </a:rPr>
              <a:t>従来技術の水準を適切に認識している場合</a:t>
            </a:r>
          </a:p>
        </p:txBody>
      </p:sp>
      <p:sp>
        <p:nvSpPr>
          <p:cNvPr id="40988" name="Text Box 29"/>
          <p:cNvSpPr txBox="1">
            <a:spLocks noChangeArrowheads="1"/>
          </p:cNvSpPr>
          <p:nvPr/>
        </p:nvSpPr>
        <p:spPr bwMode="auto">
          <a:xfrm>
            <a:off x="7761288" y="3932238"/>
            <a:ext cx="1854200" cy="523875"/>
          </a:xfrm>
          <a:prstGeom prst="rect">
            <a:avLst/>
          </a:prstGeom>
          <a:noFill/>
          <a:ln w="9525">
            <a:noFill/>
            <a:miter lim="800000"/>
            <a:headEnd/>
            <a:tailEnd/>
          </a:ln>
        </p:spPr>
        <p:txBody>
          <a:bodyPr>
            <a:spAutoFit/>
          </a:bodyPr>
          <a:lstStyle/>
          <a:p>
            <a:pPr eaLnBrk="0" hangingPunct="0">
              <a:spcBef>
                <a:spcPct val="50000"/>
              </a:spcBef>
            </a:pPr>
            <a:r>
              <a:rPr lang="ja-JP" altLang="en-US" sz="1400">
                <a:latin typeface="ＭＳ Ｐゴシック" charset="-128"/>
              </a:rPr>
              <a:t>従来技術の水準を高く認識している場合</a:t>
            </a:r>
          </a:p>
        </p:txBody>
      </p:sp>
      <p:sp>
        <p:nvSpPr>
          <p:cNvPr id="40989" name="Text Box 30"/>
          <p:cNvSpPr txBox="1">
            <a:spLocks noChangeArrowheads="1"/>
          </p:cNvSpPr>
          <p:nvPr/>
        </p:nvSpPr>
        <p:spPr bwMode="auto">
          <a:xfrm>
            <a:off x="2852738" y="5948363"/>
            <a:ext cx="3224212" cy="307975"/>
          </a:xfrm>
          <a:prstGeom prst="rect">
            <a:avLst/>
          </a:prstGeom>
          <a:noFill/>
          <a:ln w="9525">
            <a:noFill/>
            <a:miter lim="800000"/>
            <a:headEnd/>
            <a:tailEnd/>
          </a:ln>
        </p:spPr>
        <p:txBody>
          <a:bodyPr wrap="none">
            <a:spAutoFit/>
          </a:bodyPr>
          <a:lstStyle/>
          <a:p>
            <a:pPr algn="ctr" eaLnBrk="0" hangingPunct="0">
              <a:spcBef>
                <a:spcPct val="50000"/>
              </a:spcBef>
            </a:pPr>
            <a:r>
              <a:rPr lang="ja-JP" altLang="en-US" sz="1400">
                <a:latin typeface="ＭＳ Ｐゴシック" charset="-128"/>
              </a:rPr>
              <a:t>従来技術の水準を低く誤認している場合</a:t>
            </a:r>
          </a:p>
        </p:txBody>
      </p:sp>
      <p:sp>
        <p:nvSpPr>
          <p:cNvPr id="5151" name="Text Box 31"/>
          <p:cNvSpPr txBox="1">
            <a:spLocks noChangeArrowheads="1"/>
          </p:cNvSpPr>
          <p:nvPr/>
        </p:nvSpPr>
        <p:spPr bwMode="auto">
          <a:xfrm>
            <a:off x="1676400" y="2781300"/>
            <a:ext cx="2595563" cy="523875"/>
          </a:xfrm>
          <a:prstGeom prst="rect">
            <a:avLst/>
          </a:prstGeom>
          <a:solidFill>
            <a:schemeClr val="accent1">
              <a:lumMod val="40000"/>
              <a:lumOff val="60000"/>
            </a:schemeClr>
          </a:solidFill>
          <a:ln>
            <a:solidFill>
              <a:schemeClr val="tx1"/>
            </a:solidFill>
          </a:ln>
          <a:effectLs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en-US" altLang="ja-JP" sz="1400">
                <a:latin typeface="ＭＳ Ｐゴシック" pitchFamily="50" charset="-128"/>
              </a:rPr>
              <a:t>【</a:t>
            </a:r>
            <a:r>
              <a:rPr lang="ja-JP" altLang="en-US" sz="1400">
                <a:latin typeface="ＭＳ Ｐゴシック" pitchFamily="50" charset="-128"/>
              </a:rPr>
              <a:t>請求項１</a:t>
            </a:r>
            <a:r>
              <a:rPr lang="en-US" altLang="ja-JP" sz="1400">
                <a:latin typeface="ＭＳ Ｐゴシック" pitchFamily="50" charset="-128"/>
              </a:rPr>
              <a:t>】</a:t>
            </a:r>
            <a:r>
              <a:rPr lang="ja-JP" altLang="en-US" sz="1400">
                <a:solidFill>
                  <a:srgbClr val="FF0000"/>
                </a:solidFill>
                <a:latin typeface="ＭＳ Ｐゴシック" pitchFamily="50" charset="-128"/>
              </a:rPr>
              <a:t>低密度ポリエチレン</a:t>
            </a:r>
            <a:r>
              <a:rPr lang="ja-JP" altLang="en-US" sz="1400">
                <a:latin typeface="ＭＳ Ｐゴシック" pitchFamily="50" charset="-128"/>
              </a:rPr>
              <a:t>で被覆した電線</a:t>
            </a:r>
          </a:p>
        </p:txBody>
      </p:sp>
      <p:sp>
        <p:nvSpPr>
          <p:cNvPr id="5152" name="Text Box 32"/>
          <p:cNvSpPr txBox="1">
            <a:spLocks noChangeArrowheads="1"/>
          </p:cNvSpPr>
          <p:nvPr/>
        </p:nvSpPr>
        <p:spPr bwMode="auto">
          <a:xfrm>
            <a:off x="2846388" y="3860800"/>
            <a:ext cx="2595562" cy="523875"/>
          </a:xfrm>
          <a:prstGeom prst="rect">
            <a:avLst/>
          </a:prstGeom>
          <a:solidFill>
            <a:schemeClr val="accent1">
              <a:lumMod val="40000"/>
              <a:lumOff val="60000"/>
            </a:schemeClr>
          </a:solidFill>
          <a:ln>
            <a:solidFill>
              <a:schemeClr val="tx1"/>
            </a:solidFill>
          </a:ln>
          <a:effectLs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en-US" altLang="ja-JP" sz="1400">
                <a:latin typeface="ＭＳ Ｐゴシック" pitchFamily="50" charset="-128"/>
              </a:rPr>
              <a:t>【</a:t>
            </a:r>
            <a:r>
              <a:rPr lang="ja-JP" altLang="en-US" sz="1400">
                <a:latin typeface="ＭＳ Ｐゴシック" pitchFamily="50" charset="-128"/>
              </a:rPr>
              <a:t>請求項１</a:t>
            </a:r>
            <a:r>
              <a:rPr lang="en-US" altLang="ja-JP" sz="1400">
                <a:latin typeface="ＭＳ Ｐゴシック" pitchFamily="50" charset="-128"/>
              </a:rPr>
              <a:t>】</a:t>
            </a:r>
            <a:r>
              <a:rPr lang="ja-JP" altLang="en-US" sz="1400">
                <a:solidFill>
                  <a:srgbClr val="FF0000"/>
                </a:solidFill>
                <a:latin typeface="ＭＳ Ｐゴシック" pitchFamily="50" charset="-128"/>
              </a:rPr>
              <a:t>合成樹脂</a:t>
            </a:r>
            <a:r>
              <a:rPr lang="ja-JP" altLang="en-US" sz="1400">
                <a:latin typeface="ＭＳ Ｐゴシック" pitchFamily="50" charset="-128"/>
              </a:rPr>
              <a:t>で被覆した電線</a:t>
            </a:r>
          </a:p>
        </p:txBody>
      </p:sp>
      <p:sp>
        <p:nvSpPr>
          <p:cNvPr id="5153" name="Text Box 33"/>
          <p:cNvSpPr txBox="1">
            <a:spLocks noChangeArrowheads="1"/>
          </p:cNvSpPr>
          <p:nvPr/>
        </p:nvSpPr>
        <p:spPr bwMode="auto">
          <a:xfrm>
            <a:off x="4329113" y="1700213"/>
            <a:ext cx="2595562" cy="738187"/>
          </a:xfrm>
          <a:prstGeom prst="rect">
            <a:avLst/>
          </a:prstGeom>
          <a:solidFill>
            <a:schemeClr val="accent1">
              <a:lumMod val="40000"/>
              <a:lumOff val="60000"/>
            </a:schemeClr>
          </a:solidFill>
          <a:ln>
            <a:solidFill>
              <a:schemeClr val="tx1"/>
            </a:solidFill>
          </a:ln>
          <a:effectLs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en-US" altLang="ja-JP" sz="1400">
                <a:latin typeface="ＭＳ Ｐゴシック" pitchFamily="50" charset="-128"/>
              </a:rPr>
              <a:t>【</a:t>
            </a:r>
            <a:r>
              <a:rPr lang="ja-JP" altLang="en-US" sz="1400">
                <a:latin typeface="ＭＳ Ｐゴシック" pitchFamily="50" charset="-128"/>
              </a:rPr>
              <a:t>請求項１</a:t>
            </a:r>
            <a:r>
              <a:rPr lang="en-US" altLang="ja-JP" sz="1400">
                <a:latin typeface="ＭＳ Ｐゴシック" pitchFamily="50" charset="-128"/>
              </a:rPr>
              <a:t>】</a:t>
            </a:r>
            <a:r>
              <a:rPr lang="ja-JP" altLang="en-US" sz="1400">
                <a:solidFill>
                  <a:srgbClr val="FF0000"/>
                </a:solidFill>
                <a:latin typeface="ＭＳ Ｐゴシック" pitchFamily="50" charset="-128"/>
              </a:rPr>
              <a:t>分子量が○○～</a:t>
            </a:r>
            <a:r>
              <a:rPr lang="en-US" altLang="ja-JP" sz="1400">
                <a:solidFill>
                  <a:srgbClr val="FF0000"/>
                </a:solidFill>
                <a:latin typeface="ＭＳ Ｐゴシック" pitchFamily="50" charset="-128"/>
              </a:rPr>
              <a:t>××</a:t>
            </a:r>
            <a:r>
              <a:rPr lang="ja-JP" altLang="en-US" sz="1400">
                <a:solidFill>
                  <a:srgbClr val="FF0000"/>
                </a:solidFill>
                <a:latin typeface="ＭＳ Ｐゴシック" pitchFamily="50" charset="-128"/>
              </a:rPr>
              <a:t>の低密度ポリエチレン</a:t>
            </a:r>
            <a:r>
              <a:rPr lang="ja-JP" altLang="en-US" sz="1400">
                <a:latin typeface="ＭＳ Ｐゴシック" pitchFamily="50" charset="-128"/>
              </a:rPr>
              <a:t>で被覆した電線</a:t>
            </a:r>
          </a:p>
        </p:txBody>
      </p:sp>
      <p:sp>
        <p:nvSpPr>
          <p:cNvPr id="40993" name="Text Box 34"/>
          <p:cNvSpPr txBox="1">
            <a:spLocks noChangeArrowheads="1"/>
          </p:cNvSpPr>
          <p:nvPr/>
        </p:nvSpPr>
        <p:spPr bwMode="auto">
          <a:xfrm>
            <a:off x="271463" y="1646238"/>
            <a:ext cx="2238375" cy="738187"/>
          </a:xfrm>
          <a:prstGeom prst="rect">
            <a:avLst/>
          </a:prstGeom>
          <a:solidFill>
            <a:srgbClr val="FFFF99"/>
          </a:solidFill>
          <a:ln w="9525" algn="ctr">
            <a:solidFill>
              <a:schemeClr val="tx1"/>
            </a:solidFill>
            <a:miter lim="800000"/>
            <a:headEnd/>
            <a:tailEnd/>
          </a:ln>
        </p:spPr>
        <p:txBody>
          <a:bodyPr>
            <a:spAutoFit/>
          </a:bodyPr>
          <a:lstStyle/>
          <a:p>
            <a:r>
              <a:rPr lang="ja-JP" altLang="en-US" sz="1400" b="1" u="sng">
                <a:latin typeface="Arial" charset="0"/>
              </a:rPr>
              <a:t>従来技術</a:t>
            </a:r>
          </a:p>
          <a:p>
            <a:r>
              <a:rPr lang="ja-JP" altLang="en-US" sz="1400">
                <a:latin typeface="Arial" charset="0"/>
              </a:rPr>
              <a:t>・ポリエチレン樹脂材料</a:t>
            </a:r>
          </a:p>
          <a:p>
            <a:endParaRPr lang="en-US" altLang="ja-JP" sz="1400">
              <a:latin typeface="Arial" charset="0"/>
            </a:endParaRPr>
          </a:p>
        </p:txBody>
      </p:sp>
      <p:sp>
        <p:nvSpPr>
          <p:cNvPr id="3" name="テキスト ボックス 2"/>
          <p:cNvSpPr txBox="1"/>
          <p:nvPr/>
        </p:nvSpPr>
        <p:spPr>
          <a:xfrm>
            <a:off x="6764338" y="6011863"/>
            <a:ext cx="2947987" cy="369887"/>
          </a:xfrm>
          <a:prstGeom prst="rect">
            <a:avLst/>
          </a:prstGeom>
          <a:ln/>
        </p:spPr>
        <p:style>
          <a:lnRef idx="1">
            <a:schemeClr val="accent3"/>
          </a:lnRef>
          <a:fillRef idx="2">
            <a:schemeClr val="accent3"/>
          </a:fillRef>
          <a:effectRef idx="1">
            <a:schemeClr val="accent3"/>
          </a:effectRef>
          <a:fontRef idx="minor">
            <a:schemeClr val="dk1"/>
          </a:fontRef>
        </p:style>
        <p:txBody>
          <a:bodyPr>
            <a:spAutoFit/>
          </a:bodyPr>
          <a:lstStyle/>
          <a:p>
            <a:pPr>
              <a:defRPr/>
            </a:pPr>
            <a:r>
              <a:rPr lang="en-US" altLang="ja-JP" dirty="0">
                <a:latin typeface="ＭＳ Ｐゴシック" pitchFamily="50" charset="-128"/>
                <a:ea typeface="ＭＳ Ｐゴシック" pitchFamily="50" charset="-128"/>
              </a:rPr>
              <a:t>※</a:t>
            </a:r>
            <a:r>
              <a:rPr lang="ja-JP" altLang="en-US" dirty="0">
                <a:latin typeface="ＭＳ Ｐゴシック" pitchFamily="50" charset="-128"/>
                <a:ea typeface="ＭＳ Ｐゴシック" pitchFamily="50" charset="-128"/>
              </a:rPr>
              <a:t>適切な権利取得を目指す</a:t>
            </a:r>
          </a:p>
        </p:txBody>
      </p:sp>
      <p:sp>
        <p:nvSpPr>
          <p:cNvPr id="40995" name="テキスト ボックス 35"/>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１０－２</a:t>
            </a:r>
          </a:p>
        </p:txBody>
      </p:sp>
      <p:sp>
        <p:nvSpPr>
          <p:cNvPr id="37" name="テキスト ボックス 36"/>
          <p:cNvSpPr txBox="1"/>
          <p:nvPr/>
        </p:nvSpPr>
        <p:spPr>
          <a:xfrm>
            <a:off x="1858963" y="6442075"/>
            <a:ext cx="4826000" cy="414338"/>
          </a:xfrm>
          <a:prstGeom prst="rect">
            <a:avLst/>
          </a:prstGeom>
          <a:noFill/>
        </p:spPr>
        <p:txBody>
          <a:bodyPr>
            <a:spAutoFit/>
          </a:bodyPr>
          <a:lstStyle/>
          <a:p>
            <a:pPr>
              <a:defRPr/>
            </a:pPr>
            <a:r>
              <a:rPr lang="ja-JP" altLang="en-US" sz="1050" dirty="0"/>
              <a:t>特許ワークブック　書いてみよう特許明細書出してみよう特許出願　特許庁　独立行政法人　工業所有権情報・研修館発行　２０１１年　を元に作成　</a:t>
            </a:r>
          </a:p>
        </p:txBody>
      </p:sp>
      <p:sp>
        <p:nvSpPr>
          <p:cNvPr id="39" name="スライド番号プレースホルダー 5"/>
          <p:cNvSpPr txBox="1">
            <a:spLocks/>
          </p:cNvSpPr>
          <p:nvPr/>
        </p:nvSpPr>
        <p:spPr>
          <a:xfrm>
            <a:off x="9328150"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5138D4E2-346A-4C1C-8B93-2ED81E4458DC}" type="slidenum">
              <a:rPr lang="en-US" smtClean="0">
                <a:solidFill>
                  <a:prstClr val="black"/>
                </a:solidFill>
              </a:rPr>
              <a:pPr>
                <a:defRPr/>
              </a:pPr>
              <a:t>14</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AutoShape 3"/>
          <p:cNvSpPr>
            <a:spLocks noChangeArrowheads="1"/>
          </p:cNvSpPr>
          <p:nvPr/>
        </p:nvSpPr>
        <p:spPr bwMode="auto">
          <a:xfrm>
            <a:off x="209550" y="2147888"/>
            <a:ext cx="612775" cy="4594225"/>
          </a:xfrm>
          <a:prstGeom prst="roundRect">
            <a:avLst>
              <a:gd name="adj" fmla="val 16667"/>
            </a:avLst>
          </a:prstGeom>
          <a:ln>
            <a:headEnd type="none" w="sm" len="sm"/>
            <a:tailEnd type="none" w="sm" len="sm"/>
          </a:ln>
          <a:extLst/>
        </p:spPr>
        <p:style>
          <a:lnRef idx="1">
            <a:schemeClr val="accent2"/>
          </a:lnRef>
          <a:fillRef idx="2">
            <a:schemeClr val="accent2"/>
          </a:fillRef>
          <a:effectRef idx="1">
            <a:schemeClr val="accent2"/>
          </a:effectRef>
          <a:fontRef idx="minor">
            <a:schemeClr val="dk1"/>
          </a:fontRef>
        </p:style>
        <p:txBody>
          <a:bodyPr vert="eaVert" lIns="91424" tIns="45713" rIns="91424" bIns="45713">
            <a:spAutoFit/>
          </a:bodyPr>
          <a:lstStyle/>
          <a:p>
            <a:pPr algn="ctr" eaLnBrk="0" hangingPunct="0">
              <a:spcBef>
                <a:spcPct val="50000"/>
              </a:spcBef>
              <a:defRPr/>
            </a:pPr>
            <a:r>
              <a:rPr lang="ja-JP" altLang="en-US" sz="2400">
                <a:solidFill>
                  <a:srgbClr val="000000"/>
                </a:solidFill>
                <a:latin typeface="Times New Roman" pitchFamily="18" charset="0"/>
              </a:rPr>
              <a:t>出　願　人</a:t>
            </a:r>
          </a:p>
        </p:txBody>
      </p:sp>
      <p:sp>
        <p:nvSpPr>
          <p:cNvPr id="1118" name="AutoShape 4"/>
          <p:cNvSpPr>
            <a:spLocks noChangeArrowheads="1"/>
          </p:cNvSpPr>
          <p:nvPr/>
        </p:nvSpPr>
        <p:spPr bwMode="auto">
          <a:xfrm>
            <a:off x="9129713" y="1844675"/>
            <a:ext cx="612775" cy="4502150"/>
          </a:xfrm>
          <a:prstGeom prst="roundRect">
            <a:avLst>
              <a:gd name="adj" fmla="val 16667"/>
            </a:avLst>
          </a:prstGeom>
          <a:solidFill>
            <a:srgbClr val="00B0F0"/>
          </a:solidFill>
          <a:ln w="19050" cap="sq">
            <a:solidFill>
              <a:srgbClr val="CCCCFF"/>
            </a:solidFill>
            <a:round/>
            <a:headEnd type="none" w="sm" len="sm"/>
            <a:tailEnd type="none" w="sm" len="sm"/>
          </a:ln>
        </p:spPr>
        <p:txBody>
          <a:bodyPr vert="eaVert" lIns="91424" tIns="45713" rIns="91424" bIns="45713">
            <a:spAutoFit/>
          </a:bodyPr>
          <a:lstStyle/>
          <a:p>
            <a:pPr algn="ctr" eaLnBrk="0" hangingPunct="0">
              <a:spcBef>
                <a:spcPct val="50000"/>
              </a:spcBef>
            </a:pPr>
            <a:r>
              <a:rPr lang="ja-JP" altLang="en-US" sz="2400">
                <a:latin typeface="Times New Roman" pitchFamily="18" charset="0"/>
              </a:rPr>
              <a:t>審　査　官</a:t>
            </a:r>
          </a:p>
        </p:txBody>
      </p:sp>
      <p:sp>
        <p:nvSpPr>
          <p:cNvPr id="6149" name="AutoShape 5"/>
          <p:cNvSpPr>
            <a:spLocks noChangeArrowheads="1"/>
          </p:cNvSpPr>
          <p:nvPr/>
        </p:nvSpPr>
        <p:spPr bwMode="auto">
          <a:xfrm>
            <a:off x="4710113" y="1806575"/>
            <a:ext cx="4402137" cy="531813"/>
          </a:xfrm>
          <a:prstGeom prst="leftArrow">
            <a:avLst>
              <a:gd name="adj1" fmla="val 50000"/>
              <a:gd name="adj2" fmla="val 175824"/>
            </a:avLst>
          </a:prstGeom>
          <a:ln/>
          <a:extLst/>
        </p:spPr>
        <p:style>
          <a:lnRef idx="1">
            <a:schemeClr val="accent1"/>
          </a:lnRef>
          <a:fillRef idx="2">
            <a:schemeClr val="accent1"/>
          </a:fillRef>
          <a:effectRef idx="1">
            <a:schemeClr val="accent1"/>
          </a:effectRef>
          <a:fontRef idx="minor">
            <a:schemeClr val="dk1"/>
          </a:fontRef>
        </p:style>
        <p:txBody>
          <a:bodyPr wrap="none" lIns="91424" tIns="45713" rIns="91424" bIns="45713" anchor="ctr"/>
          <a:lstStyle/>
          <a:p>
            <a:pPr eaLnBrk="0" hangingPunct="0">
              <a:spcBef>
                <a:spcPct val="20000"/>
              </a:spcBef>
              <a:defRPr/>
            </a:pPr>
            <a:r>
              <a:rPr lang="ja-JP" altLang="en-US" b="1">
                <a:solidFill>
                  <a:srgbClr val="000000"/>
                </a:solidFill>
                <a:latin typeface="Times New Roman" pitchFamily="18" charset="0"/>
              </a:rPr>
              <a:t>　　　　拒絶理由通知書</a:t>
            </a:r>
            <a:endParaRPr lang="ja-JP" altLang="en-US" sz="2000" b="1">
              <a:solidFill>
                <a:srgbClr val="000000"/>
              </a:solidFill>
              <a:latin typeface="Times New Roman" pitchFamily="18" charset="0"/>
            </a:endParaRPr>
          </a:p>
        </p:txBody>
      </p:sp>
      <p:sp>
        <p:nvSpPr>
          <p:cNvPr id="6150" name="AutoShape 6"/>
          <p:cNvSpPr>
            <a:spLocks noChangeArrowheads="1"/>
          </p:cNvSpPr>
          <p:nvPr/>
        </p:nvSpPr>
        <p:spPr bwMode="auto">
          <a:xfrm>
            <a:off x="4665663" y="3795713"/>
            <a:ext cx="4402137" cy="528637"/>
          </a:xfrm>
          <a:prstGeom prst="rightArrow">
            <a:avLst>
              <a:gd name="adj1" fmla="val 50000"/>
              <a:gd name="adj2" fmla="val 176796"/>
            </a:avLst>
          </a:prstGeom>
          <a:ln/>
          <a:extLst/>
        </p:spPr>
        <p:style>
          <a:lnRef idx="1">
            <a:schemeClr val="accent1"/>
          </a:lnRef>
          <a:fillRef idx="2">
            <a:schemeClr val="accent1"/>
          </a:fillRef>
          <a:effectRef idx="1">
            <a:schemeClr val="accent1"/>
          </a:effectRef>
          <a:fontRef idx="minor">
            <a:schemeClr val="dk1"/>
          </a:fontRef>
        </p:style>
        <p:txBody>
          <a:bodyPr wrap="none" lIns="91424" tIns="45713" rIns="91424" bIns="45713" anchor="ctr"/>
          <a:lstStyle/>
          <a:p>
            <a:pPr algn="ctr" eaLnBrk="0" hangingPunct="0">
              <a:spcBef>
                <a:spcPct val="20000"/>
              </a:spcBef>
              <a:defRPr/>
            </a:pPr>
            <a:r>
              <a:rPr lang="ja-JP" altLang="en-US" b="1">
                <a:solidFill>
                  <a:srgbClr val="000000"/>
                </a:solidFill>
                <a:latin typeface="Times New Roman" pitchFamily="18" charset="0"/>
              </a:rPr>
              <a:t>意見書・補正書　　　</a:t>
            </a:r>
            <a:endParaRPr lang="ja-JP" altLang="en-US" sz="3200" b="1">
              <a:solidFill>
                <a:srgbClr val="000000"/>
              </a:solidFill>
              <a:latin typeface="Times New Roman" pitchFamily="18" charset="0"/>
            </a:endParaRPr>
          </a:p>
        </p:txBody>
      </p:sp>
      <p:sp>
        <p:nvSpPr>
          <p:cNvPr id="6151" name="AutoShape 7"/>
          <p:cNvSpPr>
            <a:spLocks noChangeArrowheads="1"/>
          </p:cNvSpPr>
          <p:nvPr/>
        </p:nvSpPr>
        <p:spPr bwMode="auto">
          <a:xfrm>
            <a:off x="4460875" y="5635625"/>
            <a:ext cx="4595813" cy="530225"/>
          </a:xfrm>
          <a:prstGeom prst="leftArrow">
            <a:avLst>
              <a:gd name="adj1" fmla="val 46870"/>
              <a:gd name="adj2" fmla="val 175343"/>
            </a:avLst>
          </a:prstGeom>
          <a:ln/>
          <a:extLst/>
        </p:spPr>
        <p:style>
          <a:lnRef idx="1">
            <a:schemeClr val="accent1"/>
          </a:lnRef>
          <a:fillRef idx="2">
            <a:schemeClr val="accent1"/>
          </a:fillRef>
          <a:effectRef idx="1">
            <a:schemeClr val="accent1"/>
          </a:effectRef>
          <a:fontRef idx="minor">
            <a:schemeClr val="dk1"/>
          </a:fontRef>
        </p:style>
        <p:txBody>
          <a:bodyPr wrap="none" lIns="91424" tIns="45713" rIns="91424" bIns="45713" anchor="ctr"/>
          <a:lstStyle/>
          <a:p>
            <a:pPr algn="ctr" eaLnBrk="0" hangingPunct="0">
              <a:spcBef>
                <a:spcPct val="20000"/>
              </a:spcBef>
              <a:defRPr/>
            </a:pPr>
            <a:r>
              <a:rPr lang="ja-JP" altLang="en-US" b="1">
                <a:solidFill>
                  <a:srgbClr val="000000"/>
                </a:solidFill>
                <a:latin typeface="Times New Roman" pitchFamily="18" charset="0"/>
              </a:rPr>
              <a:t>特許査定・拒絶査定</a:t>
            </a:r>
            <a:endParaRPr lang="ja-JP" altLang="en-US" sz="3200" b="1">
              <a:solidFill>
                <a:srgbClr val="000000"/>
              </a:solidFill>
              <a:latin typeface="Times New Roman" pitchFamily="18" charset="0"/>
            </a:endParaRPr>
          </a:p>
        </p:txBody>
      </p:sp>
      <p:sp>
        <p:nvSpPr>
          <p:cNvPr id="6152" name="AutoShape 8"/>
          <p:cNvSpPr>
            <a:spLocks noChangeArrowheads="1"/>
          </p:cNvSpPr>
          <p:nvPr/>
        </p:nvSpPr>
        <p:spPr bwMode="auto">
          <a:xfrm>
            <a:off x="4665663" y="4400550"/>
            <a:ext cx="4491037" cy="1189038"/>
          </a:xfrm>
          <a:prstGeom prst="cloudCallout">
            <a:avLst>
              <a:gd name="adj1" fmla="val -11491"/>
              <a:gd name="adj2" fmla="val -68287"/>
            </a:avLst>
          </a:prstGeom>
          <a:ln/>
          <a:extLst/>
        </p:spPr>
        <p:style>
          <a:lnRef idx="1">
            <a:schemeClr val="accent3"/>
          </a:lnRef>
          <a:fillRef idx="2">
            <a:schemeClr val="accent3"/>
          </a:fillRef>
          <a:effectRef idx="1">
            <a:schemeClr val="accent3"/>
          </a:effectRef>
          <a:fontRef idx="minor">
            <a:schemeClr val="dk1"/>
          </a:fontRef>
        </p:style>
        <p:txBody>
          <a:bodyPr wrap="none" lIns="87062" tIns="43533" rIns="87062" bIns="43533" anchor="ctr"/>
          <a:lstStyle/>
          <a:p>
            <a:pPr>
              <a:defRPr/>
            </a:pPr>
            <a:r>
              <a:rPr kumimoji="0" lang="ja-JP" altLang="en-US" sz="1600" b="1">
                <a:solidFill>
                  <a:srgbClr val="FF33CC"/>
                </a:solidFill>
                <a:latin typeface="Times New Roman" pitchFamily="18" charset="0"/>
              </a:rPr>
              <a:t>素材</a:t>
            </a:r>
            <a:r>
              <a:rPr kumimoji="0" lang="en-US" altLang="ja-JP" sz="1600" b="1">
                <a:solidFill>
                  <a:srgbClr val="FF33CC"/>
                </a:solidFill>
                <a:latin typeface="Times New Roman" pitchFamily="18" charset="0"/>
              </a:rPr>
              <a:t>p”</a:t>
            </a:r>
            <a:r>
              <a:rPr kumimoji="0" lang="ja-JP" altLang="en-US" sz="1600">
                <a:solidFill>
                  <a:schemeClr val="tx2"/>
                </a:solidFill>
                <a:latin typeface="Times New Roman" pitchFamily="18" charset="0"/>
              </a:rPr>
              <a:t>は先行技術に記載されておらず、</a:t>
            </a:r>
          </a:p>
          <a:p>
            <a:pPr>
              <a:defRPr/>
            </a:pPr>
            <a:r>
              <a:rPr kumimoji="0" lang="ja-JP" altLang="en-US" sz="1600">
                <a:solidFill>
                  <a:schemeClr val="tx2"/>
                </a:solidFill>
                <a:latin typeface="Times New Roman" pitchFamily="18" charset="0"/>
              </a:rPr>
              <a:t>専門家でも</a:t>
            </a:r>
            <a:r>
              <a:rPr kumimoji="0" lang="ja-JP" altLang="en-US" sz="1600" b="1">
                <a:solidFill>
                  <a:srgbClr val="FF33CC"/>
                </a:solidFill>
                <a:latin typeface="Times New Roman" pitchFamily="18" charset="0"/>
              </a:rPr>
              <a:t>素材</a:t>
            </a:r>
            <a:r>
              <a:rPr kumimoji="0" lang="en-US" altLang="ja-JP" sz="1600" b="1">
                <a:solidFill>
                  <a:srgbClr val="FF33CC"/>
                </a:solidFill>
                <a:latin typeface="Times New Roman" pitchFamily="18" charset="0"/>
              </a:rPr>
              <a:t>p”</a:t>
            </a:r>
            <a:r>
              <a:rPr kumimoji="0" lang="ja-JP" altLang="en-US" sz="1600">
                <a:solidFill>
                  <a:schemeClr val="tx2"/>
                </a:solidFill>
                <a:latin typeface="Times New Roman" pitchFamily="18" charset="0"/>
              </a:rPr>
              <a:t>は思いつかないので、</a:t>
            </a:r>
          </a:p>
          <a:p>
            <a:pPr>
              <a:defRPr/>
            </a:pPr>
            <a:r>
              <a:rPr kumimoji="0" lang="ja-JP" altLang="en-US" sz="1600">
                <a:solidFill>
                  <a:schemeClr val="tx2"/>
                </a:solidFill>
                <a:latin typeface="Times New Roman" pitchFamily="18" charset="0"/>
              </a:rPr>
              <a:t>本発明は進歩性有り</a:t>
            </a:r>
            <a:endParaRPr kumimoji="0" lang="ja-JP" altLang="en-US" sz="1600">
              <a:solidFill>
                <a:srgbClr val="009900"/>
              </a:solidFill>
              <a:latin typeface="Times New Roman" pitchFamily="18" charset="0"/>
            </a:endParaRPr>
          </a:p>
        </p:txBody>
      </p:sp>
      <p:sp>
        <p:nvSpPr>
          <p:cNvPr id="6153" name="AutoShape 9"/>
          <p:cNvSpPr>
            <a:spLocks noChangeArrowheads="1"/>
          </p:cNvSpPr>
          <p:nvPr/>
        </p:nvSpPr>
        <p:spPr bwMode="auto">
          <a:xfrm>
            <a:off x="1031875" y="2376488"/>
            <a:ext cx="1651000" cy="82708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wrap="none" lIns="87062" tIns="43533" rIns="87062" bIns="43533" anchor="ctr"/>
          <a:lstStyle/>
          <a:p>
            <a:pPr algn="ctr">
              <a:defRPr/>
            </a:pPr>
            <a:r>
              <a:rPr kumimoji="0" lang="ja-JP" altLang="en-US" sz="1300">
                <a:solidFill>
                  <a:srgbClr val="000000"/>
                </a:solidFill>
                <a:latin typeface="Times New Roman" pitchFamily="18" charset="0"/>
              </a:rPr>
              <a:t>当初の請求の範囲</a:t>
            </a:r>
          </a:p>
          <a:p>
            <a:pPr algn="ctr">
              <a:defRPr/>
            </a:pPr>
            <a:r>
              <a:rPr kumimoji="0" lang="ja-JP" altLang="en-US" sz="1600" b="1">
                <a:solidFill>
                  <a:srgbClr val="000000"/>
                </a:solidFill>
                <a:latin typeface="Times New Roman" pitchFamily="18" charset="0"/>
              </a:rPr>
              <a:t>「</a:t>
            </a:r>
            <a:r>
              <a:rPr kumimoji="0" lang="ja-JP" altLang="en-US" sz="1600" b="1">
                <a:solidFill>
                  <a:srgbClr val="008000"/>
                </a:solidFill>
                <a:latin typeface="Times New Roman" pitchFamily="18" charset="0"/>
              </a:rPr>
              <a:t>素材Ｐ</a:t>
            </a:r>
            <a:r>
              <a:rPr kumimoji="0" lang="ja-JP" altLang="en-US" sz="1600" b="1">
                <a:solidFill>
                  <a:srgbClr val="000000"/>
                </a:solidFill>
                <a:latin typeface="Times New Roman" pitchFamily="18" charset="0"/>
              </a:rPr>
              <a:t>を用いた</a:t>
            </a:r>
          </a:p>
          <a:p>
            <a:pPr algn="ctr">
              <a:defRPr/>
            </a:pPr>
            <a:r>
              <a:rPr kumimoji="0" lang="ja-JP" altLang="en-US" sz="1600" b="1">
                <a:solidFill>
                  <a:srgbClr val="000000"/>
                </a:solidFill>
                <a:latin typeface="Times New Roman" pitchFamily="18" charset="0"/>
              </a:rPr>
              <a:t>アンテナ」</a:t>
            </a:r>
          </a:p>
        </p:txBody>
      </p:sp>
      <p:sp>
        <p:nvSpPr>
          <p:cNvPr id="1124" name="AutoShape 10"/>
          <p:cNvSpPr>
            <a:spLocks noChangeArrowheads="1"/>
          </p:cNvSpPr>
          <p:nvPr/>
        </p:nvSpPr>
        <p:spPr bwMode="auto">
          <a:xfrm>
            <a:off x="1044575" y="4400550"/>
            <a:ext cx="1733550" cy="660400"/>
          </a:xfrm>
          <a:prstGeom prst="roundRect">
            <a:avLst>
              <a:gd name="adj" fmla="val 16667"/>
            </a:avLst>
          </a:prstGeom>
          <a:gradFill rotWithShape="1">
            <a:gsLst>
              <a:gs pos="0">
                <a:srgbClr val="FFCCFF"/>
              </a:gs>
              <a:gs pos="100000">
                <a:schemeClr val="bg1"/>
              </a:gs>
            </a:gsLst>
            <a:lin ang="5400000" scaled="1"/>
          </a:gradFill>
          <a:ln w="38100">
            <a:solidFill>
              <a:srgbClr val="FFCCFF"/>
            </a:solidFill>
            <a:round/>
            <a:headEnd/>
            <a:tailEnd/>
          </a:ln>
          <a:effectLst>
            <a:prstShdw prst="shdw17" dist="17961" dir="2700000">
              <a:schemeClr val="bg2"/>
            </a:prstShdw>
          </a:effectLst>
        </p:spPr>
        <p:txBody>
          <a:bodyPr wrap="none" lIns="87062" tIns="43533" rIns="87062" bIns="43533" anchor="ctr"/>
          <a:lstStyle/>
          <a:p>
            <a:pPr algn="ctr"/>
            <a:r>
              <a:rPr kumimoji="0" lang="ja-JP" altLang="en-US" sz="1300">
                <a:latin typeface="Times New Roman" pitchFamily="18" charset="0"/>
              </a:rPr>
              <a:t>補正後の請求の範囲</a:t>
            </a:r>
          </a:p>
          <a:p>
            <a:pPr algn="ctr"/>
            <a:r>
              <a:rPr kumimoji="0" lang="ja-JP" altLang="en-US" sz="1600" b="1">
                <a:latin typeface="Times New Roman" pitchFamily="18" charset="0"/>
              </a:rPr>
              <a:t>「</a:t>
            </a:r>
            <a:r>
              <a:rPr kumimoji="0" lang="ja-JP" altLang="en-US" sz="1600" b="1">
                <a:solidFill>
                  <a:srgbClr val="FF33CC"/>
                </a:solidFill>
                <a:latin typeface="Times New Roman" pitchFamily="18" charset="0"/>
              </a:rPr>
              <a:t>素材</a:t>
            </a:r>
            <a:r>
              <a:rPr kumimoji="0" lang="en-US" altLang="ja-JP" sz="1600" b="1">
                <a:solidFill>
                  <a:srgbClr val="FF33CC"/>
                </a:solidFill>
                <a:latin typeface="Times New Roman" pitchFamily="18" charset="0"/>
              </a:rPr>
              <a:t>p”</a:t>
            </a:r>
            <a:r>
              <a:rPr kumimoji="0" lang="ja-JP" altLang="en-US" sz="1600" b="1">
                <a:latin typeface="Times New Roman" pitchFamily="18" charset="0"/>
              </a:rPr>
              <a:t>を用いた</a:t>
            </a:r>
          </a:p>
          <a:p>
            <a:pPr algn="ctr"/>
            <a:r>
              <a:rPr kumimoji="0" lang="ja-JP" altLang="en-US" sz="1600" b="1">
                <a:latin typeface="Times New Roman" pitchFamily="18" charset="0"/>
              </a:rPr>
              <a:t>アンテナ」</a:t>
            </a:r>
          </a:p>
        </p:txBody>
      </p:sp>
      <p:sp>
        <p:nvSpPr>
          <p:cNvPr id="1125" name="AutoShape 11"/>
          <p:cNvSpPr>
            <a:spLocks noChangeArrowheads="1"/>
          </p:cNvSpPr>
          <p:nvPr/>
        </p:nvSpPr>
        <p:spPr bwMode="auto">
          <a:xfrm>
            <a:off x="1403350" y="3357563"/>
            <a:ext cx="908050" cy="966787"/>
          </a:xfrm>
          <a:prstGeom prst="downArrow">
            <a:avLst>
              <a:gd name="adj1" fmla="val 50000"/>
              <a:gd name="adj2" fmla="val 27578"/>
            </a:avLst>
          </a:prstGeom>
          <a:solidFill>
            <a:schemeClr val="accent1"/>
          </a:solidFill>
          <a:ln w="9525">
            <a:noFill/>
            <a:miter lim="800000"/>
            <a:headEnd/>
            <a:tailEnd/>
          </a:ln>
          <a:effectLst>
            <a:prstShdw prst="shdw17" dist="17961" dir="2700000">
              <a:schemeClr val="bg2"/>
            </a:prstShdw>
          </a:effectLst>
        </p:spPr>
        <p:txBody>
          <a:bodyPr vert="eaVert" wrap="none" lIns="87062" tIns="43533" rIns="87062" bIns="43533" anchor="ctr"/>
          <a:lstStyle/>
          <a:p>
            <a:pPr algn="ctr"/>
            <a:r>
              <a:rPr kumimoji="0" lang="ja-JP" altLang="en-US" sz="1300">
                <a:latin typeface="Times New Roman" pitchFamily="18" charset="0"/>
              </a:rPr>
              <a:t>請求の範囲</a:t>
            </a:r>
          </a:p>
          <a:p>
            <a:pPr algn="ctr"/>
            <a:r>
              <a:rPr kumimoji="0" lang="ja-JP" altLang="en-US" sz="1300">
                <a:latin typeface="Times New Roman" pitchFamily="18" charset="0"/>
              </a:rPr>
              <a:t>を補正</a:t>
            </a:r>
          </a:p>
        </p:txBody>
      </p:sp>
      <p:sp>
        <p:nvSpPr>
          <p:cNvPr id="1126" name="AutoShape 12"/>
          <p:cNvSpPr>
            <a:spLocks noChangeArrowheads="1"/>
          </p:cNvSpPr>
          <p:nvPr/>
        </p:nvSpPr>
        <p:spPr bwMode="auto">
          <a:xfrm>
            <a:off x="4570413" y="2693988"/>
            <a:ext cx="4402137" cy="1046162"/>
          </a:xfrm>
          <a:prstGeom prst="cloudCallout">
            <a:avLst>
              <a:gd name="adj1" fmla="val -5713"/>
              <a:gd name="adj2" fmla="val -100773"/>
            </a:avLst>
          </a:prstGeom>
          <a:gradFill rotWithShape="1">
            <a:gsLst>
              <a:gs pos="0">
                <a:srgbClr val="CCCCFF"/>
              </a:gs>
              <a:gs pos="100000">
                <a:srgbClr val="FFFFFF"/>
              </a:gs>
            </a:gsLst>
            <a:lin ang="5400000" scaled="1"/>
          </a:gradFill>
          <a:ln w="9525">
            <a:noFill/>
            <a:round/>
            <a:headEnd/>
            <a:tailEnd/>
          </a:ln>
          <a:effectLst>
            <a:prstShdw prst="shdw17" dist="17961" dir="2700000">
              <a:schemeClr val="bg2"/>
            </a:prstShdw>
          </a:effectLst>
        </p:spPr>
        <p:txBody>
          <a:bodyPr lIns="87062" tIns="43533" rIns="87062" bIns="43533" anchor="ctr"/>
          <a:lstStyle/>
          <a:p>
            <a:r>
              <a:rPr kumimoji="0" lang="ja-JP" altLang="en-US" sz="1600">
                <a:latin typeface="Times New Roman" pitchFamily="18" charset="0"/>
              </a:rPr>
              <a:t>先行技術文献　　　　　　　に</a:t>
            </a:r>
          </a:p>
          <a:p>
            <a:r>
              <a:rPr kumimoji="0" lang="ja-JP" altLang="en-US" sz="1600">
                <a:latin typeface="Times New Roman" pitchFamily="18" charset="0"/>
              </a:rPr>
              <a:t>「</a:t>
            </a:r>
            <a:r>
              <a:rPr kumimoji="0" lang="ja-JP" altLang="en-US" sz="1600" b="1">
                <a:solidFill>
                  <a:schemeClr val="accent2"/>
                </a:solidFill>
                <a:latin typeface="Times New Roman" pitchFamily="18" charset="0"/>
              </a:rPr>
              <a:t>素材</a:t>
            </a:r>
            <a:r>
              <a:rPr kumimoji="0" lang="en-US" altLang="ja-JP" sz="1600" b="1">
                <a:solidFill>
                  <a:schemeClr val="accent2"/>
                </a:solidFill>
                <a:latin typeface="Times New Roman" pitchFamily="18" charset="0"/>
              </a:rPr>
              <a:t>p’</a:t>
            </a:r>
            <a:r>
              <a:rPr kumimoji="0" lang="ja-JP" altLang="en-US" sz="1600">
                <a:latin typeface="Times New Roman" pitchFamily="18" charset="0"/>
              </a:rPr>
              <a:t>を用いたアンテナ」が記載されており、新規性無し</a:t>
            </a:r>
          </a:p>
        </p:txBody>
      </p:sp>
      <p:sp>
        <p:nvSpPr>
          <p:cNvPr id="6157" name="Oval 13"/>
          <p:cNvSpPr>
            <a:spLocks noChangeArrowheads="1"/>
          </p:cNvSpPr>
          <p:nvPr/>
        </p:nvSpPr>
        <p:spPr bwMode="auto">
          <a:xfrm>
            <a:off x="2746375" y="2081213"/>
            <a:ext cx="1919288" cy="512762"/>
          </a:xfrm>
          <a:prstGeom prst="ellipse">
            <a:avLst/>
          </a:prstGeom>
          <a:ln/>
          <a:extLst/>
        </p:spPr>
        <p:style>
          <a:lnRef idx="1">
            <a:schemeClr val="accent4"/>
          </a:lnRef>
          <a:fillRef idx="2">
            <a:schemeClr val="accent4"/>
          </a:fillRef>
          <a:effectRef idx="1">
            <a:schemeClr val="accent4"/>
          </a:effectRef>
          <a:fontRef idx="minor">
            <a:schemeClr val="dk1"/>
          </a:fontRef>
        </p:style>
        <p:txBody>
          <a:bodyPr lIns="87078" tIns="43539" rIns="87078" bIns="43539" anchor="ctr">
            <a:spAutoFit/>
          </a:bodyPr>
          <a:lstStyle/>
          <a:p>
            <a:pPr>
              <a:defRPr/>
            </a:pPr>
            <a:endParaRPr lang="ja-JP" altLang="en-US">
              <a:solidFill>
                <a:srgbClr val="000000"/>
              </a:solidFill>
            </a:endParaRPr>
          </a:p>
        </p:txBody>
      </p:sp>
      <p:sp>
        <p:nvSpPr>
          <p:cNvPr id="1128" name="Text Box 14"/>
          <p:cNvSpPr txBox="1">
            <a:spLocks noChangeArrowheads="1"/>
          </p:cNvSpPr>
          <p:nvPr/>
        </p:nvSpPr>
        <p:spPr bwMode="auto">
          <a:xfrm>
            <a:off x="3167063" y="1662113"/>
            <a:ext cx="1054100" cy="349250"/>
          </a:xfrm>
          <a:prstGeom prst="rect">
            <a:avLst/>
          </a:prstGeom>
          <a:noFill/>
          <a:ln w="9525">
            <a:noFill/>
            <a:miter lim="800000"/>
            <a:headEnd/>
            <a:tailEnd/>
          </a:ln>
        </p:spPr>
        <p:txBody>
          <a:bodyPr wrap="none" lIns="87062" tIns="43533" rIns="87062" bIns="43533" anchor="ctr">
            <a:spAutoFit/>
          </a:bodyPr>
          <a:lstStyle/>
          <a:p>
            <a:pPr algn="ctr" defTabSz="873125">
              <a:spcBef>
                <a:spcPct val="50000"/>
              </a:spcBef>
            </a:pPr>
            <a:r>
              <a:rPr lang="ja-JP" altLang="en-US" sz="1700" b="1">
                <a:solidFill>
                  <a:srgbClr val="008000"/>
                </a:solidFill>
                <a:latin typeface="ＭＳ Ｐゴシック" charset="-128"/>
              </a:rPr>
              <a:t>権利範囲</a:t>
            </a:r>
            <a:endParaRPr lang="ja-JP" altLang="en-US" sz="1700">
              <a:solidFill>
                <a:srgbClr val="008000"/>
              </a:solidFill>
              <a:latin typeface="ＭＳ Ｐゴシック" charset="-128"/>
            </a:endParaRPr>
          </a:p>
        </p:txBody>
      </p:sp>
      <p:sp>
        <p:nvSpPr>
          <p:cNvPr id="1129" name="Oval 15"/>
          <p:cNvSpPr>
            <a:spLocks noChangeArrowheads="1"/>
          </p:cNvSpPr>
          <p:nvPr/>
        </p:nvSpPr>
        <p:spPr bwMode="auto">
          <a:xfrm>
            <a:off x="2843213" y="2620963"/>
            <a:ext cx="779462" cy="688975"/>
          </a:xfrm>
          <a:prstGeom prst="ellipse">
            <a:avLst/>
          </a:prstGeom>
          <a:solidFill>
            <a:srgbClr val="CCFFFF"/>
          </a:solidFill>
          <a:ln w="9525">
            <a:noFill/>
            <a:round/>
            <a:headEnd/>
            <a:tailEnd/>
          </a:ln>
          <a:effectLst>
            <a:prstShdw prst="shdw17" dist="17961" dir="2700000">
              <a:srgbClr val="7A9999"/>
            </a:prstShdw>
          </a:effectLst>
        </p:spPr>
        <p:txBody>
          <a:bodyPr wrap="none" lIns="87062" tIns="43533" rIns="87062" bIns="43533" anchor="ctr"/>
          <a:lstStyle/>
          <a:p>
            <a:pPr algn="ctr" defTabSz="873125"/>
            <a:r>
              <a:rPr lang="ja-JP" altLang="en-US" sz="1700" b="1">
                <a:solidFill>
                  <a:schemeClr val="accent2"/>
                </a:solidFill>
                <a:latin typeface="ＭＳ Ｐゴシック" charset="-128"/>
              </a:rPr>
              <a:t>素材</a:t>
            </a:r>
          </a:p>
          <a:p>
            <a:pPr algn="ctr" defTabSz="873125"/>
            <a:r>
              <a:rPr lang="en-US" altLang="ja-JP" sz="1700" b="1">
                <a:solidFill>
                  <a:schemeClr val="accent2"/>
                </a:solidFill>
                <a:latin typeface="ＭＳ Ｐゴシック" charset="-128"/>
              </a:rPr>
              <a:t>p</a:t>
            </a:r>
            <a:r>
              <a:rPr lang="en-US" altLang="ja-JP" sz="1700" b="1">
                <a:solidFill>
                  <a:schemeClr val="accent2"/>
                </a:solidFill>
                <a:latin typeface="Times New Roman" pitchFamily="18" charset="0"/>
              </a:rPr>
              <a:t>’</a:t>
            </a:r>
            <a:endParaRPr lang="en-US" altLang="ja-JP" sz="1700" b="1">
              <a:solidFill>
                <a:schemeClr val="accent2"/>
              </a:solidFill>
              <a:latin typeface="ＭＳ Ｐゴシック" charset="-128"/>
            </a:endParaRPr>
          </a:p>
        </p:txBody>
      </p:sp>
      <p:sp>
        <p:nvSpPr>
          <p:cNvPr id="1130" name="Oval 16"/>
          <p:cNvSpPr>
            <a:spLocks noChangeArrowheads="1"/>
          </p:cNvSpPr>
          <p:nvPr/>
        </p:nvSpPr>
        <p:spPr bwMode="auto">
          <a:xfrm>
            <a:off x="3308350" y="4484688"/>
            <a:ext cx="795338" cy="688975"/>
          </a:xfrm>
          <a:prstGeom prst="ellipse">
            <a:avLst/>
          </a:prstGeom>
          <a:solidFill>
            <a:srgbClr val="FFCCFF"/>
          </a:solidFill>
          <a:ln w="9525">
            <a:noFill/>
            <a:round/>
            <a:headEnd/>
            <a:tailEnd/>
          </a:ln>
          <a:effectLst>
            <a:prstShdw prst="shdw17" dist="17961" dir="2700000">
              <a:srgbClr val="997A99"/>
            </a:prstShdw>
          </a:effectLst>
        </p:spPr>
        <p:txBody>
          <a:bodyPr wrap="none" lIns="87062" tIns="43533" rIns="87062" bIns="43533" anchor="ctr"/>
          <a:lstStyle/>
          <a:p>
            <a:pPr algn="ctr" defTabSz="873125"/>
            <a:r>
              <a:rPr lang="ja-JP" altLang="en-US" sz="1700" b="1">
                <a:solidFill>
                  <a:srgbClr val="FF33CC"/>
                </a:solidFill>
                <a:latin typeface="ＭＳ Ｐゴシック" charset="-128"/>
              </a:rPr>
              <a:t>素材</a:t>
            </a:r>
          </a:p>
          <a:p>
            <a:pPr algn="ctr" defTabSz="873125"/>
            <a:r>
              <a:rPr lang="en-US" altLang="ja-JP" sz="1700" b="1">
                <a:solidFill>
                  <a:srgbClr val="FF33CC"/>
                </a:solidFill>
                <a:latin typeface="ＭＳ Ｐゴシック" charset="-128"/>
              </a:rPr>
              <a:t>p</a:t>
            </a:r>
            <a:r>
              <a:rPr lang="en-US" altLang="ja-JP" sz="1700" b="1">
                <a:solidFill>
                  <a:srgbClr val="FF33CC"/>
                </a:solidFill>
                <a:latin typeface="Times New Roman" pitchFamily="18" charset="0"/>
              </a:rPr>
              <a:t>”</a:t>
            </a:r>
            <a:endParaRPr lang="en-US" altLang="ja-JP" sz="1700" b="1">
              <a:solidFill>
                <a:srgbClr val="FF33CC"/>
              </a:solidFill>
              <a:latin typeface="ＭＳ Ｐゴシック" charset="-128"/>
            </a:endParaRPr>
          </a:p>
        </p:txBody>
      </p:sp>
      <p:sp>
        <p:nvSpPr>
          <p:cNvPr id="1131" name="Text Box 17"/>
          <p:cNvSpPr txBox="1">
            <a:spLocks noChangeArrowheads="1"/>
          </p:cNvSpPr>
          <p:nvPr/>
        </p:nvSpPr>
        <p:spPr bwMode="auto">
          <a:xfrm>
            <a:off x="3262313" y="4165600"/>
            <a:ext cx="944562" cy="319088"/>
          </a:xfrm>
          <a:prstGeom prst="rect">
            <a:avLst/>
          </a:prstGeom>
          <a:noFill/>
          <a:ln w="9525">
            <a:noFill/>
            <a:miter lim="800000"/>
            <a:headEnd/>
            <a:tailEnd/>
          </a:ln>
        </p:spPr>
        <p:txBody>
          <a:bodyPr wrap="none" lIns="87062" tIns="43533" rIns="87062" bIns="43533" anchor="ctr">
            <a:spAutoFit/>
          </a:bodyPr>
          <a:lstStyle/>
          <a:p>
            <a:pPr algn="ctr" defTabSz="873125">
              <a:spcBef>
                <a:spcPct val="50000"/>
              </a:spcBef>
            </a:pPr>
            <a:r>
              <a:rPr lang="ja-JP" altLang="en-US" sz="1500" b="1">
                <a:solidFill>
                  <a:srgbClr val="FF33CC"/>
                </a:solidFill>
                <a:latin typeface="ＭＳ Ｐゴシック" charset="-128"/>
              </a:rPr>
              <a:t>権利範囲</a:t>
            </a:r>
            <a:endParaRPr lang="ja-JP" altLang="en-US" sz="1500">
              <a:solidFill>
                <a:srgbClr val="FF33CC"/>
              </a:solidFill>
              <a:latin typeface="ＭＳ Ｐゴシック" charset="-128"/>
            </a:endParaRPr>
          </a:p>
        </p:txBody>
      </p:sp>
      <p:sp>
        <p:nvSpPr>
          <p:cNvPr id="6162" name="AutoShape 18"/>
          <p:cNvSpPr>
            <a:spLocks noChangeArrowheads="1"/>
          </p:cNvSpPr>
          <p:nvPr/>
        </p:nvSpPr>
        <p:spPr bwMode="auto">
          <a:xfrm>
            <a:off x="4665663" y="6215063"/>
            <a:ext cx="4211637" cy="527050"/>
          </a:xfrm>
          <a:prstGeom prst="cloudCallout">
            <a:avLst>
              <a:gd name="adj1" fmla="val -16463"/>
              <a:gd name="adj2" fmla="val -67250"/>
            </a:avLst>
          </a:prstGeom>
          <a:ln/>
          <a:extLst/>
        </p:spPr>
        <p:style>
          <a:lnRef idx="1">
            <a:schemeClr val="accent1"/>
          </a:lnRef>
          <a:fillRef idx="2">
            <a:schemeClr val="accent1"/>
          </a:fillRef>
          <a:effectRef idx="1">
            <a:schemeClr val="accent1"/>
          </a:effectRef>
          <a:fontRef idx="minor">
            <a:schemeClr val="dk1"/>
          </a:fontRef>
        </p:style>
        <p:txBody>
          <a:bodyPr lIns="87062" tIns="43533" rIns="87062" bIns="43533" anchor="ctr"/>
          <a:lstStyle/>
          <a:p>
            <a:pPr>
              <a:defRPr/>
            </a:pPr>
            <a:r>
              <a:rPr kumimoji="0" lang="ja-JP" altLang="en-US" sz="1400">
                <a:solidFill>
                  <a:srgbClr val="000000"/>
                </a:solidFill>
                <a:latin typeface="Times New Roman" pitchFamily="18" charset="0"/>
              </a:rPr>
              <a:t>素材</a:t>
            </a:r>
            <a:r>
              <a:rPr kumimoji="0" lang="en-US" altLang="ja-JP" sz="1400">
                <a:solidFill>
                  <a:srgbClr val="009900"/>
                </a:solidFill>
                <a:latin typeface="Times New Roman" pitchFamily="18" charset="0"/>
              </a:rPr>
              <a:t>p”</a:t>
            </a:r>
            <a:r>
              <a:rPr kumimoji="0" lang="ja-JP" altLang="en-US" sz="1400">
                <a:solidFill>
                  <a:srgbClr val="000000"/>
                </a:solidFill>
                <a:latin typeface="Times New Roman" pitchFamily="18" charset="0"/>
              </a:rPr>
              <a:t>に進歩性が認められれば特許査定</a:t>
            </a:r>
          </a:p>
        </p:txBody>
      </p:sp>
      <p:sp>
        <p:nvSpPr>
          <p:cNvPr id="1133" name="AutoShape 19"/>
          <p:cNvSpPr>
            <a:spLocks noChangeArrowheads="1"/>
          </p:cNvSpPr>
          <p:nvPr/>
        </p:nvSpPr>
        <p:spPr bwMode="auto">
          <a:xfrm>
            <a:off x="3262313" y="3316288"/>
            <a:ext cx="908050" cy="849312"/>
          </a:xfrm>
          <a:prstGeom prst="downArrow">
            <a:avLst>
              <a:gd name="adj1" fmla="val 50000"/>
              <a:gd name="adj2" fmla="val 27556"/>
            </a:avLst>
          </a:prstGeom>
          <a:solidFill>
            <a:schemeClr val="accent1"/>
          </a:solidFill>
          <a:ln w="9525">
            <a:noFill/>
            <a:miter lim="800000"/>
            <a:headEnd/>
            <a:tailEnd/>
          </a:ln>
          <a:effectLst>
            <a:prstShdw prst="shdw17" dist="17961" dir="2700000">
              <a:schemeClr val="bg2"/>
            </a:prstShdw>
          </a:effectLst>
        </p:spPr>
        <p:txBody>
          <a:bodyPr vert="eaVert" wrap="none" lIns="87062" tIns="43533" rIns="87062" bIns="43533" anchor="ctr"/>
          <a:lstStyle/>
          <a:p>
            <a:pPr algn="ctr"/>
            <a:r>
              <a:rPr kumimoji="0" lang="ja-JP" altLang="en-US" sz="1300">
                <a:latin typeface="Times New Roman" pitchFamily="18" charset="0"/>
              </a:rPr>
              <a:t>権利範囲</a:t>
            </a:r>
          </a:p>
          <a:p>
            <a:pPr algn="ctr"/>
            <a:r>
              <a:rPr kumimoji="0" lang="ja-JP" altLang="en-US" sz="1300">
                <a:latin typeface="Times New Roman" pitchFamily="18" charset="0"/>
              </a:rPr>
              <a:t>狭くなる</a:t>
            </a:r>
          </a:p>
        </p:txBody>
      </p:sp>
      <p:graphicFrame>
        <p:nvGraphicFramePr>
          <p:cNvPr id="1116" name="Object 92"/>
          <p:cNvGraphicFramePr>
            <a:graphicFrameLocks noChangeAspect="1"/>
          </p:cNvGraphicFramePr>
          <p:nvPr/>
        </p:nvGraphicFramePr>
        <p:xfrm>
          <a:off x="6538913" y="2693988"/>
          <a:ext cx="744537" cy="352425"/>
        </p:xfrm>
        <a:graphic>
          <a:graphicData uri="http://schemas.openxmlformats.org/presentationml/2006/ole">
            <p:oleObj spid="_x0000_s1116" name="ｸﾘｯﾌﾟ" r:id="rId4" imgW="1228954" imgH="686714" progId="">
              <p:embed/>
            </p:oleObj>
          </a:graphicData>
        </a:graphic>
      </p:graphicFrame>
      <p:sp>
        <p:nvSpPr>
          <p:cNvPr id="6165" name="AutoShape 21"/>
          <p:cNvSpPr>
            <a:spLocks noChangeArrowheads="1"/>
          </p:cNvSpPr>
          <p:nvPr/>
        </p:nvSpPr>
        <p:spPr bwMode="auto">
          <a:xfrm>
            <a:off x="1031875" y="5254625"/>
            <a:ext cx="3070225" cy="1296988"/>
          </a:xfrm>
          <a:prstGeom prst="wedgeRoundRectCallout">
            <a:avLst>
              <a:gd name="adj1" fmla="val 21014"/>
              <a:gd name="adj2" fmla="val -62014"/>
              <a:gd name="adj3" fmla="val 16667"/>
            </a:avLst>
          </a:prstGeom>
          <a:ln>
            <a:headEnd/>
            <a:tailEnd/>
          </a:ln>
        </p:spPr>
        <p:style>
          <a:lnRef idx="1">
            <a:schemeClr val="accent3"/>
          </a:lnRef>
          <a:fillRef idx="2">
            <a:schemeClr val="accent3"/>
          </a:fillRef>
          <a:effectRef idx="1">
            <a:schemeClr val="accent3"/>
          </a:effectRef>
          <a:fontRef idx="minor">
            <a:schemeClr val="dk1"/>
          </a:fontRef>
        </p:style>
        <p:txBody>
          <a:bodyPr wrap="none" lIns="87062" tIns="43533" rIns="87062" bIns="43533" anchor="ctr"/>
          <a:lstStyle/>
          <a:p>
            <a:pPr algn="ctr">
              <a:defRPr/>
            </a:pPr>
            <a:r>
              <a:rPr kumimoji="0" lang="ja-JP" altLang="en-US" sz="1400">
                <a:solidFill>
                  <a:srgbClr val="000000"/>
                </a:solidFill>
                <a:latin typeface="Times New Roman" pitchFamily="18" charset="0"/>
              </a:rPr>
              <a:t>・独創性のある発明</a:t>
            </a:r>
          </a:p>
          <a:p>
            <a:pPr algn="ctr">
              <a:defRPr/>
            </a:pPr>
            <a:r>
              <a:rPr kumimoji="0" lang="ja-JP" altLang="en-US" sz="1400">
                <a:solidFill>
                  <a:srgbClr val="000000"/>
                </a:solidFill>
                <a:latin typeface="Times New Roman" pitchFamily="18" charset="0"/>
              </a:rPr>
              <a:t>→広い権利を取りやすい</a:t>
            </a:r>
          </a:p>
          <a:p>
            <a:pPr algn="ctr">
              <a:defRPr/>
            </a:pPr>
            <a:endParaRPr kumimoji="0" lang="ja-JP" altLang="en-US" sz="1400">
              <a:solidFill>
                <a:srgbClr val="000000"/>
              </a:solidFill>
              <a:latin typeface="Times New Roman" pitchFamily="18" charset="0"/>
            </a:endParaRPr>
          </a:p>
          <a:p>
            <a:pPr algn="ctr">
              <a:defRPr/>
            </a:pPr>
            <a:r>
              <a:rPr kumimoji="0" lang="ja-JP" altLang="en-US" sz="1400">
                <a:solidFill>
                  <a:srgbClr val="000000"/>
                </a:solidFill>
                <a:latin typeface="Times New Roman" pitchFamily="18" charset="0"/>
              </a:rPr>
              <a:t>・従来技術の小改良の発明</a:t>
            </a:r>
          </a:p>
          <a:p>
            <a:pPr algn="ctr">
              <a:defRPr/>
            </a:pPr>
            <a:r>
              <a:rPr kumimoji="0" lang="ja-JP" altLang="en-US" sz="1400">
                <a:solidFill>
                  <a:srgbClr val="000000"/>
                </a:solidFill>
                <a:latin typeface="Times New Roman" pitchFamily="18" charset="0"/>
              </a:rPr>
              <a:t>→広い権利は取れない</a:t>
            </a:r>
          </a:p>
        </p:txBody>
      </p:sp>
      <p:sp>
        <p:nvSpPr>
          <p:cNvPr id="1135" name="Text Box 22"/>
          <p:cNvSpPr txBox="1">
            <a:spLocks noChangeArrowheads="1"/>
          </p:cNvSpPr>
          <p:nvPr/>
        </p:nvSpPr>
        <p:spPr bwMode="auto">
          <a:xfrm>
            <a:off x="3262313" y="2147888"/>
            <a:ext cx="841375" cy="379412"/>
          </a:xfrm>
          <a:prstGeom prst="rect">
            <a:avLst/>
          </a:prstGeom>
          <a:noFill/>
          <a:ln w="9525">
            <a:noFill/>
            <a:miter lim="800000"/>
            <a:headEnd/>
            <a:tailEnd/>
          </a:ln>
        </p:spPr>
        <p:txBody>
          <a:bodyPr wrap="none" lIns="87062" tIns="43533" rIns="87062" bIns="43533" anchor="ctr">
            <a:spAutoFit/>
          </a:bodyPr>
          <a:lstStyle/>
          <a:p>
            <a:pPr algn="ctr" defTabSz="873125">
              <a:spcBef>
                <a:spcPct val="50000"/>
              </a:spcBef>
            </a:pPr>
            <a:r>
              <a:rPr lang="ja-JP" altLang="en-US" sz="1900" b="1">
                <a:solidFill>
                  <a:srgbClr val="008000"/>
                </a:solidFill>
                <a:latin typeface="ＭＳ Ｐゴシック" charset="-128"/>
              </a:rPr>
              <a:t>素材Ｐ</a:t>
            </a:r>
            <a:endParaRPr lang="ja-JP" altLang="en-US" sz="1900">
              <a:solidFill>
                <a:srgbClr val="008000"/>
              </a:solidFill>
              <a:latin typeface="ＭＳ Ｐゴシック" charset="-128"/>
            </a:endParaRPr>
          </a:p>
        </p:txBody>
      </p:sp>
      <p:sp>
        <p:nvSpPr>
          <p:cNvPr id="1136" name="Text Box 23"/>
          <p:cNvSpPr txBox="1">
            <a:spLocks noChangeArrowheads="1"/>
          </p:cNvSpPr>
          <p:nvPr/>
        </p:nvSpPr>
        <p:spPr bwMode="auto">
          <a:xfrm>
            <a:off x="33338" y="1593850"/>
            <a:ext cx="2903537" cy="395288"/>
          </a:xfrm>
          <a:prstGeom prst="rect">
            <a:avLst/>
          </a:prstGeom>
          <a:noFill/>
          <a:ln w="12700">
            <a:solidFill>
              <a:schemeClr val="tx1"/>
            </a:solidFill>
            <a:miter lim="800000"/>
            <a:headEnd/>
            <a:tailEnd/>
          </a:ln>
          <a:effectLst>
            <a:prstShdw prst="shdw17" dist="17961" dir="2700000">
              <a:schemeClr val="bg2"/>
            </a:prstShdw>
          </a:effectLst>
        </p:spPr>
        <p:txBody>
          <a:bodyPr lIns="87062" tIns="43533" rIns="87062" bIns="43533" anchor="ctr">
            <a:spAutoFit/>
          </a:bodyPr>
          <a:lstStyle/>
          <a:p>
            <a:r>
              <a:rPr lang="ja-JP" altLang="en-US" sz="2000">
                <a:latin typeface="Times New Roman" pitchFamily="18" charset="0"/>
              </a:rPr>
              <a:t>新規性・進歩性について</a:t>
            </a:r>
          </a:p>
        </p:txBody>
      </p:sp>
      <p:sp>
        <p:nvSpPr>
          <p:cNvPr id="1137" name="Oval 24"/>
          <p:cNvSpPr>
            <a:spLocks noChangeArrowheads="1"/>
          </p:cNvSpPr>
          <p:nvPr/>
        </p:nvSpPr>
        <p:spPr bwMode="auto">
          <a:xfrm>
            <a:off x="3771900" y="2620963"/>
            <a:ext cx="796925" cy="688975"/>
          </a:xfrm>
          <a:prstGeom prst="ellipse">
            <a:avLst/>
          </a:prstGeom>
          <a:solidFill>
            <a:srgbClr val="FFCCFF"/>
          </a:solidFill>
          <a:ln w="9525">
            <a:noFill/>
            <a:round/>
            <a:headEnd/>
            <a:tailEnd/>
          </a:ln>
          <a:effectLst>
            <a:prstShdw prst="shdw17" dist="17961" dir="2700000">
              <a:srgbClr val="997A99"/>
            </a:prstShdw>
          </a:effectLst>
        </p:spPr>
        <p:txBody>
          <a:bodyPr wrap="none" lIns="87062" tIns="43533" rIns="87062" bIns="43533" anchor="ctr"/>
          <a:lstStyle/>
          <a:p>
            <a:pPr algn="ctr" defTabSz="873125"/>
            <a:r>
              <a:rPr lang="ja-JP" altLang="en-US" sz="1700" b="1">
                <a:solidFill>
                  <a:srgbClr val="FF33CC"/>
                </a:solidFill>
                <a:latin typeface="ＭＳ Ｐゴシック" charset="-128"/>
              </a:rPr>
              <a:t>素材</a:t>
            </a:r>
          </a:p>
          <a:p>
            <a:pPr algn="ctr" defTabSz="873125"/>
            <a:r>
              <a:rPr lang="en-US" altLang="ja-JP" sz="1700" b="1">
                <a:solidFill>
                  <a:srgbClr val="FF33CC"/>
                </a:solidFill>
                <a:latin typeface="ＭＳ Ｐゴシック" charset="-128"/>
              </a:rPr>
              <a:t>p</a:t>
            </a:r>
            <a:r>
              <a:rPr lang="en-US" altLang="ja-JP" sz="1700" b="1">
                <a:solidFill>
                  <a:srgbClr val="FF33CC"/>
                </a:solidFill>
                <a:latin typeface="Times New Roman" pitchFamily="18" charset="0"/>
              </a:rPr>
              <a:t>”</a:t>
            </a:r>
            <a:endParaRPr lang="en-US" altLang="ja-JP" sz="1700" b="1">
              <a:solidFill>
                <a:srgbClr val="FF33CC"/>
              </a:solidFill>
              <a:latin typeface="ＭＳ Ｐゴシック" charset="-128"/>
            </a:endParaRPr>
          </a:p>
        </p:txBody>
      </p:sp>
      <p:sp>
        <p:nvSpPr>
          <p:cNvPr id="1138" name="Rectangle 25"/>
          <p:cNvSpPr>
            <a:spLocks noChangeArrowheads="1"/>
          </p:cNvSpPr>
          <p:nvPr/>
        </p:nvSpPr>
        <p:spPr bwMode="auto">
          <a:xfrm>
            <a:off x="1333500" y="115888"/>
            <a:ext cx="8875713" cy="896937"/>
          </a:xfrm>
          <a:prstGeom prst="rect">
            <a:avLst/>
          </a:prstGeom>
          <a:noFill/>
          <a:ln w="9525">
            <a:noFill/>
            <a:miter lim="800000"/>
            <a:headEnd/>
            <a:tailEnd/>
          </a:ln>
        </p:spPr>
        <p:txBody>
          <a:bodyPr anchor="ctr"/>
          <a:lstStyle/>
          <a:p>
            <a:r>
              <a:rPr lang="ja-JP" altLang="en-US" sz="3600">
                <a:latin typeface="ＭＳ Ｐゴシック" charset="-128"/>
              </a:rPr>
              <a:t>特許出願の準備</a:t>
            </a:r>
            <a:r>
              <a:rPr lang="ja-JP" altLang="en-US" sz="3600">
                <a:latin typeface="ＭＳ Ｐゴシック" charset="-128"/>
                <a:sym typeface="Wingdings" pitchFamily="2" charset="2"/>
              </a:rPr>
              <a:t>：（３）出願の要否</a:t>
            </a:r>
            <a:endParaRPr lang="en-US" altLang="ja-JP" sz="3600">
              <a:latin typeface="ＭＳ Ｐゴシック" charset="-128"/>
              <a:sym typeface="Wingdings" pitchFamily="2" charset="2"/>
            </a:endParaRPr>
          </a:p>
          <a:p>
            <a:r>
              <a:rPr lang="ja-JP" altLang="en-US" sz="3600">
                <a:latin typeface="ＭＳ Ｐゴシック" charset="-128"/>
              </a:rPr>
              <a:t>想定される特許審査の例</a:t>
            </a:r>
          </a:p>
        </p:txBody>
      </p:sp>
      <p:sp>
        <p:nvSpPr>
          <p:cNvPr id="1139" name="テキスト ボックス 25"/>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１０－２</a:t>
            </a:r>
          </a:p>
        </p:txBody>
      </p:sp>
      <p:sp>
        <p:nvSpPr>
          <p:cNvPr id="27" name="テキスト ボックス 26"/>
          <p:cNvSpPr txBox="1"/>
          <p:nvPr/>
        </p:nvSpPr>
        <p:spPr>
          <a:xfrm>
            <a:off x="4710113" y="1397000"/>
            <a:ext cx="4824412" cy="414338"/>
          </a:xfrm>
          <a:prstGeom prst="rect">
            <a:avLst/>
          </a:prstGeom>
          <a:noFill/>
        </p:spPr>
        <p:txBody>
          <a:bodyPr>
            <a:spAutoFit/>
          </a:bodyPr>
          <a:lstStyle/>
          <a:p>
            <a:pPr>
              <a:defRPr/>
            </a:pPr>
            <a:r>
              <a:rPr lang="ja-JP" altLang="en-US" sz="1050" dirty="0"/>
              <a:t>特許ワークブック　書いてみよう特許明細書出してみよう特許出願　特許庁　独立行政法人　工業所有権情報・研修館発行　２０１１年　を元に作成　</a:t>
            </a:r>
          </a:p>
        </p:txBody>
      </p:sp>
      <p:sp>
        <p:nvSpPr>
          <p:cNvPr id="28" name="スライド番号プレースホルダー 5"/>
          <p:cNvSpPr txBox="1">
            <a:spLocks/>
          </p:cNvSpPr>
          <p:nvPr/>
        </p:nvSpPr>
        <p:spPr>
          <a:xfrm>
            <a:off x="9328150"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26A024D5-2FCD-4F49-AAE1-5B15FADEB94A}" type="slidenum">
              <a:rPr lang="en-US" smtClean="0">
                <a:solidFill>
                  <a:prstClr val="black"/>
                </a:solidFill>
              </a:rPr>
              <a:pPr>
                <a:defRPr/>
              </a:pPr>
              <a:t>15</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特許出願の準備：（３）出願の要否の判断</a:t>
            </a:r>
          </a:p>
        </p:txBody>
      </p:sp>
      <p:graphicFrame>
        <p:nvGraphicFramePr>
          <p:cNvPr id="502787" name="Group 3"/>
          <p:cNvGraphicFramePr>
            <a:graphicFrameLocks noGrp="1"/>
          </p:cNvGraphicFramePr>
          <p:nvPr>
            <p:ph sz="quarter" idx="1"/>
          </p:nvPr>
        </p:nvGraphicFramePr>
        <p:xfrm>
          <a:off x="663575" y="1416050"/>
          <a:ext cx="8832850" cy="5397500"/>
        </p:xfrm>
        <a:graphic>
          <a:graphicData uri="http://schemas.openxmlformats.org/drawingml/2006/table">
            <a:tbl>
              <a:tblPr/>
              <a:tblGrid>
                <a:gridCol w="407689"/>
                <a:gridCol w="3863083"/>
                <a:gridCol w="712098"/>
                <a:gridCol w="712097"/>
                <a:gridCol w="712098"/>
                <a:gridCol w="712097"/>
                <a:gridCol w="712098"/>
                <a:gridCol w="1002009"/>
              </a:tblGrid>
              <a:tr h="30292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smtClean="0">
                        <a:ln>
                          <a:noFill/>
                        </a:ln>
                        <a:solidFill>
                          <a:schemeClr val="tx1"/>
                        </a:solidFill>
                        <a:effectLst/>
                        <a:latin typeface="Arial" charset="0"/>
                        <a:ea typeface="ＭＳ Ｐゴシック" pitchFamily="50" charset="-128"/>
                      </a:endParaRPr>
                    </a:p>
                  </a:txBody>
                  <a:tcPr marL="104368" marR="104368" marT="45724" marB="45724"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評価の観点</a:t>
                      </a:r>
                    </a:p>
                  </a:txBody>
                  <a:tcPr marL="104368" marR="104368"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grid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評価の指標（評価点）</a:t>
                      </a:r>
                    </a:p>
                  </a:txBody>
                  <a:tcPr marL="104368" marR="104368"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評価点</a:t>
                      </a:r>
                    </a:p>
                  </a:txBody>
                  <a:tcPr marL="104368" marR="104368" marT="45724" marB="4572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423025">
                <a:tc rowSpan="6">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400" b="0" i="0" u="none" strike="noStrike" cap="none" normalizeH="0" baseline="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400" b="0" i="0" u="none" strike="noStrike" cap="none" normalizeH="0" baseline="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400" b="0" i="0" u="none" strike="noStrike" cap="none" normalizeH="0" baseline="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技術面</a:t>
                      </a:r>
                    </a:p>
                  </a:txBody>
                  <a:tcPr marL="104368" marR="104368"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＜完成度・実施難易度＞</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他の技術課題が残っていないか（コスト、製造技術、量産性、信頼性）</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全く課題なし　　　　　　　大きい課題あり</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Arial" charset="0"/>
                        <a:ea typeface="ＭＳ Ｐゴシック" pitchFamily="50" charset="-128"/>
                      </a:endParaRPr>
                    </a:p>
                  </a:txBody>
                  <a:tcPr marL="104368" marR="104368"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732">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5</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4</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3</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2</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1</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415017">
                <a:tc v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＜市場の動向＞</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市場の要求に一致しているか</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全く一致　　　　　　　　　　　　全く不一致</a:t>
                      </a:r>
                    </a:p>
                  </a:txBody>
                  <a:tcPr marL="102725" marR="102725" marT="46804" marB="468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Arial" charset="0"/>
                        <a:ea typeface="ＭＳ Ｐゴシック" pitchFamily="50" charset="-128"/>
                      </a:endParaRPr>
                    </a:p>
                  </a:txBody>
                  <a:tcPr marL="104368" marR="104368"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3974">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5</a:t>
                      </a:r>
                    </a:p>
                  </a:txBody>
                  <a:tcPr marL="104368" marR="104368" marT="45724" marB="4572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4</a:t>
                      </a:r>
                    </a:p>
                  </a:txBody>
                  <a:tcPr marL="104368" marR="104368" marT="45724" marB="4572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3</a:t>
                      </a:r>
                    </a:p>
                  </a:txBody>
                  <a:tcPr marL="104368" marR="104368" marT="45724" marB="4572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2</a:t>
                      </a:r>
                    </a:p>
                  </a:txBody>
                  <a:tcPr marL="104368" marR="104368" marT="45724" marB="4572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1</a:t>
                      </a:r>
                    </a:p>
                  </a:txBody>
                  <a:tcPr marL="104368" marR="104368" marT="45724" marB="4572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440372">
                <a:tc v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＜特異性＞</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商品に持たせる独自性はどの程度か</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極めて大きい　　　　　　　極めて小さい</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smtClean="0">
                        <a:ln>
                          <a:noFill/>
                        </a:ln>
                        <a:solidFill>
                          <a:schemeClr val="tx1"/>
                        </a:solidFill>
                        <a:effectLst/>
                        <a:latin typeface="Arial" charset="0"/>
                        <a:ea typeface="ＭＳ Ｐゴシック" pitchFamily="50" charset="-128"/>
                      </a:endParaRPr>
                    </a:p>
                  </a:txBody>
                  <a:tcPr marL="104368" marR="104368"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3974">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5</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4</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3</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2</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1</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432366">
                <a:tc rowSpan="6">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charset="0"/>
                          <a:ea typeface="ＭＳ Ｐゴシック" pitchFamily="50" charset="-128"/>
                        </a:rPr>
                        <a:t>経済面</a:t>
                      </a:r>
                    </a:p>
                  </a:txBody>
                  <a:tcPr marL="104368" marR="104368"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＜技術的効果・経済的効果＞</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従来技術からの改善はどの程度か（性能向上、コスト低減等）</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極めて大きい　　　　　　　極めて小さい</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Arial" charset="0"/>
                        <a:ea typeface="ＭＳ Ｐゴシック" pitchFamily="50" charset="-128"/>
                      </a:endParaRPr>
                    </a:p>
                  </a:txBody>
                  <a:tcPr marL="104368" marR="104368"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4391">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5</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4</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3</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2</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1</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411014">
                <a:tc v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＜ライフサイクル＞</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この発明が実施されなくなるのはいつ頃か</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smtClean="0">
                          <a:ln>
                            <a:noFill/>
                          </a:ln>
                          <a:solidFill>
                            <a:schemeClr val="tx1"/>
                          </a:solidFill>
                          <a:effectLst/>
                          <a:latin typeface="Arial" charset="0"/>
                          <a:ea typeface="ＭＳ Ｐゴシック" pitchFamily="50" charset="-128"/>
                        </a:rPr>
                        <a:t>10</a:t>
                      </a:r>
                      <a:r>
                        <a:rPr kumimoji="1" lang="ja-JP" altLang="en-US" sz="1400" b="0" i="0" u="none" strike="noStrike" cap="none" normalizeH="0" baseline="0" smtClean="0">
                          <a:ln>
                            <a:noFill/>
                          </a:ln>
                          <a:solidFill>
                            <a:schemeClr val="tx1"/>
                          </a:solidFill>
                          <a:effectLst/>
                          <a:latin typeface="Arial" charset="0"/>
                          <a:ea typeface="ＭＳ Ｐゴシック" pitchFamily="50" charset="-128"/>
                        </a:rPr>
                        <a:t>年以上　　　　　　　　　　　　　</a:t>
                      </a:r>
                      <a:r>
                        <a:rPr kumimoji="1" lang="en-US" altLang="ja-JP" sz="1400" b="0" i="0" u="none" strike="noStrike" cap="none" normalizeH="0" baseline="0" smtClean="0">
                          <a:ln>
                            <a:noFill/>
                          </a:ln>
                          <a:solidFill>
                            <a:schemeClr val="tx1"/>
                          </a:solidFill>
                          <a:effectLst/>
                          <a:latin typeface="Arial" charset="0"/>
                          <a:ea typeface="ＭＳ Ｐゴシック" pitchFamily="50" charset="-128"/>
                        </a:rPr>
                        <a:t>3</a:t>
                      </a:r>
                      <a:r>
                        <a:rPr kumimoji="1" lang="ja-JP" altLang="en-US" sz="1400" b="0" i="0" u="none" strike="noStrike" cap="none" normalizeH="0" baseline="0" smtClean="0">
                          <a:ln>
                            <a:noFill/>
                          </a:ln>
                          <a:solidFill>
                            <a:schemeClr val="tx1"/>
                          </a:solidFill>
                          <a:effectLst/>
                          <a:latin typeface="Arial" charset="0"/>
                          <a:ea typeface="ＭＳ Ｐゴシック" pitchFamily="50" charset="-128"/>
                        </a:rPr>
                        <a:t>年以下</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Arial" charset="0"/>
                        <a:ea typeface="ＭＳ Ｐゴシック" pitchFamily="50" charset="-128"/>
                      </a:endParaRPr>
                    </a:p>
                  </a:txBody>
                  <a:tcPr marL="104368" marR="104368"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3974">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5</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4</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3</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2</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1</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405676">
                <a:tc v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＜実施規模＞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発明が適用可能な商品はどの程度あるか</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極めて多い　　　　　　　　極めて少ない</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Arial" charset="0"/>
                        <a:ea typeface="ＭＳ Ｐゴシック" pitchFamily="50" charset="-128"/>
                      </a:endParaRPr>
                    </a:p>
                  </a:txBody>
                  <a:tcPr marL="104368" marR="104368"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3974">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5</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4</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3</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2</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1</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409680">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権利面</a:t>
                      </a:r>
                    </a:p>
                  </a:txBody>
                  <a:tcPr marL="104368" marR="104368"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＜回避難易度＞</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この発明を実施しなくとも、代替品、代替方法で同様の効果が得られるか</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Arial" charset="0"/>
                          <a:ea typeface="ＭＳ Ｐゴシック" pitchFamily="50" charset="-128"/>
                        </a:rPr>
                        <a:t>極めて困難　　　　　　　　　極めて容易</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Arial" charset="0"/>
                        <a:ea typeface="ＭＳ Ｐゴシック" pitchFamily="50" charset="-128"/>
                      </a:endParaRPr>
                    </a:p>
                  </a:txBody>
                  <a:tcPr marL="104368" marR="104368"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0">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5</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4</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3</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pitchFamily="50" charset="-128"/>
                        </a:rPr>
                        <a:t>2</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50" charset="-128"/>
                        </a:rPr>
                        <a:t>1</a:t>
                      </a:r>
                    </a:p>
                  </a:txBody>
                  <a:tcPr marL="104368" marR="104368"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bl>
          </a:graphicData>
        </a:graphic>
      </p:graphicFrame>
      <p:sp>
        <p:nvSpPr>
          <p:cNvPr id="46195" name="Line 122"/>
          <p:cNvSpPr>
            <a:spLocks noChangeShapeType="1"/>
          </p:cNvSpPr>
          <p:nvPr/>
        </p:nvSpPr>
        <p:spPr bwMode="auto">
          <a:xfrm>
            <a:off x="5110163" y="6308725"/>
            <a:ext cx="2728912" cy="0"/>
          </a:xfrm>
          <a:prstGeom prst="line">
            <a:avLst/>
          </a:prstGeom>
          <a:noFill/>
          <a:ln w="19050">
            <a:solidFill>
              <a:schemeClr val="tx1"/>
            </a:solidFill>
            <a:round/>
            <a:headEnd type="triangle" w="med" len="med"/>
            <a:tailEnd type="triangle" w="med" len="med"/>
          </a:ln>
        </p:spPr>
        <p:txBody>
          <a:bodyPr>
            <a:spAutoFit/>
          </a:bodyPr>
          <a:lstStyle/>
          <a:p>
            <a:endParaRPr lang="ja-JP" altLang="en-US"/>
          </a:p>
        </p:txBody>
      </p:sp>
      <p:sp>
        <p:nvSpPr>
          <p:cNvPr id="46196" name="Line 123"/>
          <p:cNvSpPr>
            <a:spLocks noChangeShapeType="1"/>
          </p:cNvSpPr>
          <p:nvPr/>
        </p:nvSpPr>
        <p:spPr bwMode="auto">
          <a:xfrm>
            <a:off x="5110163" y="1989138"/>
            <a:ext cx="2728912" cy="0"/>
          </a:xfrm>
          <a:prstGeom prst="line">
            <a:avLst/>
          </a:prstGeom>
          <a:noFill/>
          <a:ln w="19050">
            <a:solidFill>
              <a:schemeClr val="tx1"/>
            </a:solidFill>
            <a:round/>
            <a:headEnd type="triangle" w="med" len="med"/>
            <a:tailEnd type="triangle" w="med" len="med"/>
          </a:ln>
        </p:spPr>
        <p:txBody>
          <a:bodyPr>
            <a:spAutoFit/>
          </a:bodyPr>
          <a:lstStyle/>
          <a:p>
            <a:endParaRPr lang="ja-JP" altLang="en-US"/>
          </a:p>
        </p:txBody>
      </p:sp>
      <p:sp>
        <p:nvSpPr>
          <p:cNvPr id="46197" name="Line 124"/>
          <p:cNvSpPr>
            <a:spLocks noChangeShapeType="1"/>
          </p:cNvSpPr>
          <p:nvPr/>
        </p:nvSpPr>
        <p:spPr bwMode="auto">
          <a:xfrm>
            <a:off x="5110163" y="2781300"/>
            <a:ext cx="2728912" cy="0"/>
          </a:xfrm>
          <a:prstGeom prst="line">
            <a:avLst/>
          </a:prstGeom>
          <a:noFill/>
          <a:ln w="19050">
            <a:solidFill>
              <a:schemeClr val="tx1"/>
            </a:solidFill>
            <a:round/>
            <a:headEnd type="triangle" w="med" len="med"/>
            <a:tailEnd type="triangle" w="med" len="med"/>
          </a:ln>
        </p:spPr>
        <p:txBody>
          <a:bodyPr>
            <a:spAutoFit/>
          </a:bodyPr>
          <a:lstStyle/>
          <a:p>
            <a:endParaRPr lang="ja-JP" altLang="en-US"/>
          </a:p>
        </p:txBody>
      </p:sp>
      <p:sp>
        <p:nvSpPr>
          <p:cNvPr id="46198" name="Line 125"/>
          <p:cNvSpPr>
            <a:spLocks noChangeShapeType="1"/>
          </p:cNvSpPr>
          <p:nvPr/>
        </p:nvSpPr>
        <p:spPr bwMode="auto">
          <a:xfrm>
            <a:off x="5110163" y="3429000"/>
            <a:ext cx="2728912" cy="0"/>
          </a:xfrm>
          <a:prstGeom prst="line">
            <a:avLst/>
          </a:prstGeom>
          <a:noFill/>
          <a:ln w="19050">
            <a:solidFill>
              <a:schemeClr val="tx1"/>
            </a:solidFill>
            <a:round/>
            <a:headEnd type="triangle" w="med" len="med"/>
            <a:tailEnd type="triangle" w="med" len="med"/>
          </a:ln>
        </p:spPr>
        <p:txBody>
          <a:bodyPr>
            <a:spAutoFit/>
          </a:bodyPr>
          <a:lstStyle/>
          <a:p>
            <a:endParaRPr lang="ja-JP" altLang="en-US"/>
          </a:p>
        </p:txBody>
      </p:sp>
      <p:sp>
        <p:nvSpPr>
          <p:cNvPr id="46199" name="Line 126"/>
          <p:cNvSpPr>
            <a:spLocks noChangeShapeType="1"/>
          </p:cNvSpPr>
          <p:nvPr/>
        </p:nvSpPr>
        <p:spPr bwMode="auto">
          <a:xfrm>
            <a:off x="5135563" y="4149725"/>
            <a:ext cx="2728912" cy="0"/>
          </a:xfrm>
          <a:prstGeom prst="line">
            <a:avLst/>
          </a:prstGeom>
          <a:noFill/>
          <a:ln w="19050">
            <a:solidFill>
              <a:schemeClr val="tx1"/>
            </a:solidFill>
            <a:round/>
            <a:headEnd type="triangle" w="med" len="med"/>
            <a:tailEnd type="triangle" w="med" len="med"/>
          </a:ln>
        </p:spPr>
        <p:txBody>
          <a:bodyPr>
            <a:spAutoFit/>
          </a:bodyPr>
          <a:lstStyle/>
          <a:p>
            <a:endParaRPr lang="ja-JP" altLang="en-US"/>
          </a:p>
        </p:txBody>
      </p:sp>
      <p:sp>
        <p:nvSpPr>
          <p:cNvPr id="46200" name="Line 127"/>
          <p:cNvSpPr>
            <a:spLocks noChangeShapeType="1"/>
          </p:cNvSpPr>
          <p:nvPr/>
        </p:nvSpPr>
        <p:spPr bwMode="auto">
          <a:xfrm>
            <a:off x="5135563" y="4941888"/>
            <a:ext cx="2728912" cy="0"/>
          </a:xfrm>
          <a:prstGeom prst="line">
            <a:avLst/>
          </a:prstGeom>
          <a:noFill/>
          <a:ln w="19050">
            <a:solidFill>
              <a:schemeClr val="tx1"/>
            </a:solidFill>
            <a:round/>
            <a:headEnd type="triangle" w="med" len="med"/>
            <a:tailEnd type="triangle" w="med" len="med"/>
          </a:ln>
        </p:spPr>
        <p:txBody>
          <a:bodyPr>
            <a:spAutoFit/>
          </a:bodyPr>
          <a:lstStyle/>
          <a:p>
            <a:endParaRPr lang="ja-JP" altLang="en-US"/>
          </a:p>
        </p:txBody>
      </p:sp>
      <p:sp>
        <p:nvSpPr>
          <p:cNvPr id="46201" name="Line 128"/>
          <p:cNvSpPr>
            <a:spLocks noChangeShapeType="1"/>
          </p:cNvSpPr>
          <p:nvPr/>
        </p:nvSpPr>
        <p:spPr bwMode="auto">
          <a:xfrm>
            <a:off x="5110163" y="5589588"/>
            <a:ext cx="2728912" cy="0"/>
          </a:xfrm>
          <a:prstGeom prst="line">
            <a:avLst/>
          </a:prstGeom>
          <a:noFill/>
          <a:ln w="19050">
            <a:solidFill>
              <a:schemeClr val="tx1"/>
            </a:solidFill>
            <a:round/>
            <a:headEnd type="triangle" w="med" len="med"/>
            <a:tailEnd type="triangle" w="med" len="med"/>
          </a:ln>
        </p:spPr>
        <p:txBody>
          <a:bodyPr>
            <a:spAutoFit/>
          </a:bodyPr>
          <a:lstStyle/>
          <a:p>
            <a:endParaRPr lang="ja-JP" altLang="en-US"/>
          </a:p>
        </p:txBody>
      </p:sp>
      <p:sp>
        <p:nvSpPr>
          <p:cNvPr id="46202" name="テキスト ボックス 10"/>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１０－２</a:t>
            </a:r>
          </a:p>
        </p:txBody>
      </p:sp>
      <p:sp>
        <p:nvSpPr>
          <p:cNvPr id="12" name="テキスト ボックス 11"/>
          <p:cNvSpPr txBox="1"/>
          <p:nvPr/>
        </p:nvSpPr>
        <p:spPr>
          <a:xfrm>
            <a:off x="4665663" y="981075"/>
            <a:ext cx="4824412" cy="415925"/>
          </a:xfrm>
          <a:prstGeom prst="rect">
            <a:avLst/>
          </a:prstGeom>
          <a:noFill/>
        </p:spPr>
        <p:txBody>
          <a:bodyPr>
            <a:spAutoFit/>
          </a:bodyPr>
          <a:lstStyle/>
          <a:p>
            <a:pPr>
              <a:defRPr/>
            </a:pPr>
            <a:r>
              <a:rPr lang="ja-JP" altLang="en-US" sz="1050" dirty="0"/>
              <a:t>特許ワークブック　書いてみよう特許明細書出してみよう特許出願　特許庁　独立行政法人　工業所有権情報・研修館発行　２０１１年　から引用</a:t>
            </a:r>
          </a:p>
        </p:txBody>
      </p:sp>
      <p:sp>
        <p:nvSpPr>
          <p:cNvPr id="14" name="スライド番号プレースホルダー 5"/>
          <p:cNvSpPr txBox="1">
            <a:spLocks/>
          </p:cNvSpPr>
          <p:nvPr/>
        </p:nvSpPr>
        <p:spPr>
          <a:xfrm>
            <a:off x="9328150"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C35BF74A-487C-408B-9185-E4471C528F96}" type="slidenum">
              <a:rPr lang="en-US" smtClean="0">
                <a:solidFill>
                  <a:prstClr val="black"/>
                </a:solidFill>
              </a:rPr>
              <a:pPr>
                <a:defRPr/>
              </a:pPr>
              <a:t>16</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44488" y="5589588"/>
            <a:ext cx="9145587" cy="1079500"/>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spcBef>
                <a:spcPct val="50000"/>
              </a:spcBef>
              <a:defRPr/>
            </a:pPr>
            <a:r>
              <a:rPr lang="ja-JP" altLang="en-US" dirty="0">
                <a:solidFill>
                  <a:prstClr val="black"/>
                </a:solidFill>
                <a:ea typeface="ＭＳ Ｐゴシック" charset="-128"/>
              </a:rPr>
              <a:t>（一旦、明細書を読んでから、特許請求の範囲を読むと理解が容易になる場合が多い。</a:t>
            </a:r>
            <a:endParaRPr lang="en-US" altLang="ja-JP" dirty="0">
              <a:solidFill>
                <a:prstClr val="black"/>
              </a:solidFill>
              <a:ea typeface="ＭＳ Ｐゴシック" charset="-128"/>
            </a:endParaRPr>
          </a:p>
          <a:p>
            <a:pPr>
              <a:spcBef>
                <a:spcPct val="50000"/>
              </a:spcBef>
              <a:defRPr/>
            </a:pPr>
            <a:r>
              <a:rPr lang="ja-JP" altLang="en-US" dirty="0">
                <a:solidFill>
                  <a:prstClr val="black"/>
                </a:solidFill>
                <a:ea typeface="ＭＳ Ｐゴシック" charset="-128"/>
              </a:rPr>
              <a:t>また、要約書の記載と同じような記載が多い。）</a:t>
            </a:r>
          </a:p>
        </p:txBody>
      </p:sp>
      <p:sp>
        <p:nvSpPr>
          <p:cNvPr id="8195" name="Text Box 3"/>
          <p:cNvSpPr txBox="1">
            <a:spLocks noChangeArrowheads="1"/>
          </p:cNvSpPr>
          <p:nvPr/>
        </p:nvSpPr>
        <p:spPr bwMode="auto">
          <a:xfrm>
            <a:off x="519113" y="1541463"/>
            <a:ext cx="8970962" cy="3832225"/>
          </a:xfrm>
          <a:prstGeom prst="rect">
            <a:avLst/>
          </a:prstGeom>
          <a:solidFill>
            <a:schemeClr val="accent1">
              <a:lumMod val="20000"/>
              <a:lumOff val="80000"/>
            </a:schemeClr>
          </a:solidFill>
          <a:ln>
            <a:noFill/>
          </a:ln>
          <a:effectLs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50000"/>
              </a:spcBef>
              <a:defRPr/>
            </a:pPr>
            <a:r>
              <a:rPr lang="en-US" altLang="ja-JP" u="sng" dirty="0"/>
              <a:t>○</a:t>
            </a:r>
            <a:r>
              <a:rPr lang="ja-JP" altLang="en-US" u="sng" dirty="0"/>
              <a:t>特許請求の</a:t>
            </a:r>
            <a:r>
              <a:rPr lang="ja-JP" altLang="en-US" u="sng" dirty="0" smtClean="0"/>
              <a:t>範囲の記載には発明</a:t>
            </a:r>
            <a:r>
              <a:rPr lang="ja-JP" altLang="en-US" u="sng" dirty="0"/>
              <a:t>のポイントが</a:t>
            </a:r>
            <a:r>
              <a:rPr lang="ja-JP" altLang="en-US" u="sng" dirty="0" smtClean="0"/>
              <a:t>凝縮されている</a:t>
            </a:r>
            <a:endParaRPr lang="ja-JP" altLang="en-US" u="sng" dirty="0"/>
          </a:p>
          <a:p>
            <a:pPr eaLnBrk="1" hangingPunct="1">
              <a:spcBef>
                <a:spcPct val="50000"/>
              </a:spcBef>
              <a:defRPr/>
            </a:pPr>
            <a:r>
              <a:rPr lang="ja-JP" altLang="en-US" b="1" dirty="0"/>
              <a:t>（１）発明のカテゴリを把握しよう。</a:t>
            </a:r>
          </a:p>
          <a:p>
            <a:pPr eaLnBrk="1" hangingPunct="1">
              <a:spcBef>
                <a:spcPct val="50000"/>
              </a:spcBef>
              <a:defRPr/>
            </a:pPr>
            <a:r>
              <a:rPr lang="ja-JP" altLang="en-US" dirty="0"/>
              <a:t>→「もの」、「方法」、「製造方法」あるいは複数のカテゴリ</a:t>
            </a:r>
          </a:p>
          <a:p>
            <a:pPr eaLnBrk="1" hangingPunct="1">
              <a:spcBef>
                <a:spcPct val="50000"/>
              </a:spcBef>
              <a:defRPr/>
            </a:pPr>
            <a:r>
              <a:rPr lang="ja-JP" altLang="en-US" b="1" dirty="0"/>
              <a:t>（２）発明のポイントを把握しよう。</a:t>
            </a:r>
          </a:p>
          <a:p>
            <a:pPr eaLnBrk="1" hangingPunct="1">
              <a:spcBef>
                <a:spcPct val="50000"/>
              </a:spcBef>
              <a:defRPr/>
            </a:pPr>
            <a:r>
              <a:rPr lang="ja-JP" altLang="en-US" dirty="0"/>
              <a:t>→例えば、請求項中の記載で「～において、」「～であって、」という記載がある場合には、それ以降の部分に特徴がある。（</a:t>
            </a:r>
            <a:r>
              <a:rPr lang="ja-JP" altLang="en-US" u="sng" dirty="0"/>
              <a:t>ジェプソンタイプクレーム</a:t>
            </a:r>
            <a:r>
              <a:rPr lang="ja-JP" altLang="en-US" dirty="0"/>
              <a:t>という。「改良発明」に多い。）</a:t>
            </a:r>
          </a:p>
          <a:p>
            <a:pPr eaLnBrk="1" hangingPunct="1">
              <a:spcBef>
                <a:spcPct val="50000"/>
              </a:spcBef>
              <a:defRPr/>
            </a:pPr>
            <a:r>
              <a:rPr lang="ja-JP" altLang="en-US" b="1" dirty="0"/>
              <a:t>（３）抽象的な用語が何を意味するか把握しよう。</a:t>
            </a:r>
          </a:p>
          <a:p>
            <a:pPr eaLnBrk="1" hangingPunct="1">
              <a:spcBef>
                <a:spcPct val="50000"/>
              </a:spcBef>
              <a:defRPr/>
            </a:pPr>
            <a:r>
              <a:rPr lang="ja-JP" altLang="en-US" dirty="0"/>
              <a:t>→例えば、請求項には「入力装置」と記載がある場合、明細書などを参照して「マウス」、「キーボード」などと把握できる。</a:t>
            </a:r>
          </a:p>
          <a:p>
            <a:pPr eaLnBrk="1" hangingPunct="1">
              <a:spcBef>
                <a:spcPct val="50000"/>
              </a:spcBef>
              <a:defRPr/>
            </a:pPr>
            <a:r>
              <a:rPr lang="ja-JP" altLang="en-US" b="1" dirty="0"/>
              <a:t>（４）目に見える発明であれば、請求項の記載から発明された事項を図示してみよう</a:t>
            </a:r>
            <a:r>
              <a:rPr lang="ja-JP" altLang="en-US" b="1" dirty="0" smtClean="0"/>
              <a:t>。</a:t>
            </a:r>
            <a:endParaRPr lang="ja-JP" altLang="en-US" b="1" dirty="0"/>
          </a:p>
        </p:txBody>
      </p:sp>
      <p:sp>
        <p:nvSpPr>
          <p:cNvPr id="48131" name="タイトル 1"/>
          <p:cNvSpPr>
            <a:spLocks noGrp="1"/>
          </p:cNvSpPr>
          <p:nvPr>
            <p:ph type="title"/>
          </p:nvPr>
        </p:nvSpPr>
        <p:spPr>
          <a:xfrm>
            <a:off x="1160463" y="228600"/>
            <a:ext cx="8832850" cy="990600"/>
          </a:xfrm>
        </p:spPr>
        <p:txBody>
          <a:bodyPr/>
          <a:lstStyle/>
          <a:p>
            <a:r>
              <a:rPr lang="ja-JP" altLang="en-US" smtClean="0">
                <a:latin typeface="ＭＳ Ｐゴシック" charset="-128"/>
                <a:ea typeface="ＭＳ Ｐゴシック" charset="-128"/>
              </a:rPr>
              <a:t>特許請求の範囲の読み方</a:t>
            </a:r>
          </a:p>
        </p:txBody>
      </p:sp>
      <p:sp>
        <p:nvSpPr>
          <p:cNvPr id="48132" name="テキスト ボックス 3"/>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１０－３</a:t>
            </a:r>
          </a:p>
        </p:txBody>
      </p:sp>
      <p:sp>
        <p:nvSpPr>
          <p:cNvPr id="7" name="スライド番号プレースホルダー 5"/>
          <p:cNvSpPr txBox="1">
            <a:spLocks/>
          </p:cNvSpPr>
          <p:nvPr/>
        </p:nvSpPr>
        <p:spPr>
          <a:xfrm>
            <a:off x="9328150"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D4E78B0A-8D13-4B5E-8F0B-44E86C89BFAA}" type="slidenum">
              <a:rPr lang="en-US" smtClean="0">
                <a:solidFill>
                  <a:prstClr val="black"/>
                </a:solidFill>
              </a:rPr>
              <a:pPr>
                <a:defRPr/>
              </a:pPr>
              <a:t>17</a:t>
            </a:fld>
            <a:endParaRPr lang="en-US" dirty="0">
              <a:solidFill>
                <a:prstClr val="black"/>
              </a:solidFill>
            </a:endParaRP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7" name="Picture 4" descr="公報面6"/>
          <p:cNvPicPr>
            <a:picLocks noChangeAspect="1" noChangeArrowheads="1"/>
          </p:cNvPicPr>
          <p:nvPr/>
        </p:nvPicPr>
        <p:blipFill>
          <a:blip r:embed="rId3"/>
          <a:srcRect/>
          <a:stretch>
            <a:fillRect/>
          </a:stretch>
        </p:blipFill>
        <p:spPr bwMode="auto">
          <a:xfrm>
            <a:off x="884238" y="1558925"/>
            <a:ext cx="5129212" cy="1855788"/>
          </a:xfrm>
          <a:prstGeom prst="rect">
            <a:avLst/>
          </a:prstGeom>
          <a:noFill/>
          <a:ln w="9525">
            <a:solidFill>
              <a:schemeClr val="tx1"/>
            </a:solidFill>
            <a:miter lim="800000"/>
            <a:headEnd/>
            <a:tailEnd/>
          </a:ln>
        </p:spPr>
      </p:pic>
      <p:sp>
        <p:nvSpPr>
          <p:cNvPr id="50178" name="Oval 5"/>
          <p:cNvSpPr>
            <a:spLocks noChangeArrowheads="1"/>
          </p:cNvSpPr>
          <p:nvPr/>
        </p:nvSpPr>
        <p:spPr bwMode="auto">
          <a:xfrm>
            <a:off x="1508125" y="2279650"/>
            <a:ext cx="781050" cy="360363"/>
          </a:xfrm>
          <a:prstGeom prst="ellipse">
            <a:avLst/>
          </a:prstGeom>
          <a:noFill/>
          <a:ln w="38100">
            <a:solidFill>
              <a:srgbClr val="FF0000"/>
            </a:solidFill>
            <a:round/>
            <a:headEnd/>
            <a:tailEnd/>
          </a:ln>
        </p:spPr>
        <p:txBody>
          <a:bodyPr wrap="none" anchor="ctr"/>
          <a:lstStyle/>
          <a:p>
            <a:endParaRPr lang="ja-JP" altLang="en-US"/>
          </a:p>
        </p:txBody>
      </p:sp>
      <p:sp>
        <p:nvSpPr>
          <p:cNvPr id="50179" name="AutoShape 6"/>
          <p:cNvSpPr>
            <a:spLocks/>
          </p:cNvSpPr>
          <p:nvPr/>
        </p:nvSpPr>
        <p:spPr bwMode="auto">
          <a:xfrm>
            <a:off x="6110288" y="2640013"/>
            <a:ext cx="157162" cy="719137"/>
          </a:xfrm>
          <a:prstGeom prst="rightBrace">
            <a:avLst>
              <a:gd name="adj1" fmla="val 49613"/>
              <a:gd name="adj2" fmla="val 50000"/>
            </a:avLst>
          </a:prstGeom>
          <a:noFill/>
          <a:ln w="38100">
            <a:solidFill>
              <a:srgbClr val="FF0000"/>
            </a:solidFill>
            <a:round/>
            <a:headEnd/>
            <a:tailEnd/>
          </a:ln>
        </p:spPr>
        <p:txBody>
          <a:bodyPr wrap="none" anchor="ctr"/>
          <a:lstStyle/>
          <a:p>
            <a:endParaRPr lang="ja-JP" altLang="en-US"/>
          </a:p>
        </p:txBody>
      </p:sp>
      <p:sp>
        <p:nvSpPr>
          <p:cNvPr id="50180" name="Text Box 7"/>
          <p:cNvSpPr txBox="1">
            <a:spLocks noChangeArrowheads="1"/>
          </p:cNvSpPr>
          <p:nvPr/>
        </p:nvSpPr>
        <p:spPr bwMode="auto">
          <a:xfrm>
            <a:off x="6345238" y="2711450"/>
            <a:ext cx="2028825" cy="366713"/>
          </a:xfrm>
          <a:prstGeom prst="rect">
            <a:avLst/>
          </a:prstGeom>
          <a:noFill/>
          <a:ln w="9525">
            <a:noFill/>
            <a:miter lim="800000"/>
            <a:headEnd/>
            <a:tailEnd/>
          </a:ln>
        </p:spPr>
        <p:txBody>
          <a:bodyPr>
            <a:spAutoFit/>
          </a:bodyPr>
          <a:lstStyle/>
          <a:p>
            <a:pPr>
              <a:spcBef>
                <a:spcPct val="50000"/>
              </a:spcBef>
            </a:pPr>
            <a:r>
              <a:rPr lang="ja-JP" altLang="en-US">
                <a:latin typeface="Arial" charset="0"/>
              </a:rPr>
              <a:t>ここがポイント</a:t>
            </a:r>
          </a:p>
        </p:txBody>
      </p:sp>
      <p:sp>
        <p:nvSpPr>
          <p:cNvPr id="50181" name="Text Box 8"/>
          <p:cNvSpPr txBox="1">
            <a:spLocks noChangeArrowheads="1"/>
          </p:cNvSpPr>
          <p:nvPr/>
        </p:nvSpPr>
        <p:spPr bwMode="auto">
          <a:xfrm>
            <a:off x="730250" y="3503613"/>
            <a:ext cx="2571750" cy="366712"/>
          </a:xfrm>
          <a:prstGeom prst="rect">
            <a:avLst/>
          </a:prstGeom>
          <a:noFill/>
          <a:ln w="9525">
            <a:noFill/>
            <a:miter lim="800000"/>
            <a:headEnd/>
            <a:tailEnd/>
          </a:ln>
        </p:spPr>
        <p:txBody>
          <a:bodyPr>
            <a:spAutoFit/>
          </a:bodyPr>
          <a:lstStyle/>
          <a:p>
            <a:pPr>
              <a:spcBef>
                <a:spcPct val="50000"/>
              </a:spcBef>
            </a:pPr>
            <a:r>
              <a:rPr lang="ja-JP" altLang="en-US">
                <a:latin typeface="Arial" charset="0"/>
              </a:rPr>
              <a:t>特開平</a:t>
            </a:r>
            <a:r>
              <a:rPr lang="en-US" altLang="ja-JP">
                <a:latin typeface="Arial" charset="0"/>
              </a:rPr>
              <a:t>09-030193 </a:t>
            </a:r>
          </a:p>
        </p:txBody>
      </p:sp>
      <p:pic>
        <p:nvPicPr>
          <p:cNvPr id="50182" name="Picture 9"/>
          <p:cNvPicPr>
            <a:picLocks noChangeAspect="1" noChangeArrowheads="1"/>
          </p:cNvPicPr>
          <p:nvPr/>
        </p:nvPicPr>
        <p:blipFill>
          <a:blip r:embed="rId4"/>
          <a:srcRect/>
          <a:stretch>
            <a:fillRect/>
          </a:stretch>
        </p:blipFill>
        <p:spPr bwMode="auto">
          <a:xfrm>
            <a:off x="4240213" y="3503613"/>
            <a:ext cx="4953000" cy="3246437"/>
          </a:xfrm>
          <a:prstGeom prst="rect">
            <a:avLst/>
          </a:prstGeom>
          <a:noFill/>
          <a:ln w="9525">
            <a:solidFill>
              <a:schemeClr val="tx1"/>
            </a:solidFill>
            <a:miter lim="800000"/>
            <a:headEnd/>
            <a:tailEnd/>
          </a:ln>
        </p:spPr>
      </p:pic>
      <p:sp>
        <p:nvSpPr>
          <p:cNvPr id="50183" name="Oval 10"/>
          <p:cNvSpPr>
            <a:spLocks noChangeArrowheads="1"/>
          </p:cNvSpPr>
          <p:nvPr/>
        </p:nvSpPr>
        <p:spPr bwMode="auto">
          <a:xfrm>
            <a:off x="6267450" y="4579938"/>
            <a:ext cx="781050" cy="360362"/>
          </a:xfrm>
          <a:prstGeom prst="ellipse">
            <a:avLst/>
          </a:prstGeom>
          <a:noFill/>
          <a:ln w="38100">
            <a:solidFill>
              <a:srgbClr val="FF0000"/>
            </a:solidFill>
            <a:round/>
            <a:headEnd/>
            <a:tailEnd/>
          </a:ln>
        </p:spPr>
        <p:txBody>
          <a:bodyPr wrap="none" anchor="ctr"/>
          <a:lstStyle/>
          <a:p>
            <a:endParaRPr lang="ja-JP" altLang="en-US"/>
          </a:p>
        </p:txBody>
      </p:sp>
      <p:sp>
        <p:nvSpPr>
          <p:cNvPr id="50184" name="AutoShape 11"/>
          <p:cNvSpPr>
            <a:spLocks/>
          </p:cNvSpPr>
          <p:nvPr/>
        </p:nvSpPr>
        <p:spPr bwMode="auto">
          <a:xfrm flipH="1">
            <a:off x="3992563" y="4589463"/>
            <a:ext cx="157162" cy="503237"/>
          </a:xfrm>
          <a:prstGeom prst="rightBrace">
            <a:avLst>
              <a:gd name="adj1" fmla="val 28907"/>
              <a:gd name="adj2" fmla="val 50000"/>
            </a:avLst>
          </a:prstGeom>
          <a:noFill/>
          <a:ln w="38100">
            <a:solidFill>
              <a:srgbClr val="FF0000"/>
            </a:solidFill>
            <a:round/>
            <a:headEnd/>
            <a:tailEnd/>
          </a:ln>
        </p:spPr>
        <p:txBody>
          <a:bodyPr wrap="none" anchor="ctr"/>
          <a:lstStyle/>
          <a:p>
            <a:endParaRPr lang="ja-JP" altLang="en-US"/>
          </a:p>
        </p:txBody>
      </p:sp>
      <p:sp>
        <p:nvSpPr>
          <p:cNvPr id="50185" name="Text Box 12"/>
          <p:cNvSpPr txBox="1">
            <a:spLocks noChangeArrowheads="1"/>
          </p:cNvSpPr>
          <p:nvPr/>
        </p:nvSpPr>
        <p:spPr bwMode="auto">
          <a:xfrm>
            <a:off x="2209800" y="4651375"/>
            <a:ext cx="2030413" cy="366713"/>
          </a:xfrm>
          <a:prstGeom prst="rect">
            <a:avLst/>
          </a:prstGeom>
          <a:noFill/>
          <a:ln w="9525">
            <a:noFill/>
            <a:miter lim="800000"/>
            <a:headEnd/>
            <a:tailEnd/>
          </a:ln>
        </p:spPr>
        <p:txBody>
          <a:bodyPr>
            <a:spAutoFit/>
          </a:bodyPr>
          <a:lstStyle/>
          <a:p>
            <a:pPr>
              <a:spcBef>
                <a:spcPct val="50000"/>
              </a:spcBef>
            </a:pPr>
            <a:r>
              <a:rPr lang="ja-JP" altLang="en-US">
                <a:latin typeface="Arial" charset="0"/>
              </a:rPr>
              <a:t>ここがポイント</a:t>
            </a:r>
          </a:p>
        </p:txBody>
      </p:sp>
      <p:sp>
        <p:nvSpPr>
          <p:cNvPr id="50186" name="Text Box 15"/>
          <p:cNvSpPr txBox="1">
            <a:spLocks noChangeArrowheads="1"/>
          </p:cNvSpPr>
          <p:nvPr/>
        </p:nvSpPr>
        <p:spPr bwMode="auto">
          <a:xfrm>
            <a:off x="1665288" y="6383338"/>
            <a:ext cx="2338387" cy="366712"/>
          </a:xfrm>
          <a:prstGeom prst="rect">
            <a:avLst/>
          </a:prstGeom>
          <a:noFill/>
          <a:ln w="9525">
            <a:noFill/>
            <a:miter lim="800000"/>
            <a:headEnd/>
            <a:tailEnd/>
          </a:ln>
        </p:spPr>
        <p:txBody>
          <a:bodyPr>
            <a:spAutoFit/>
          </a:bodyPr>
          <a:lstStyle/>
          <a:p>
            <a:pPr>
              <a:spcBef>
                <a:spcPct val="50000"/>
              </a:spcBef>
            </a:pPr>
            <a:r>
              <a:rPr lang="ja-JP" altLang="en-US">
                <a:latin typeface="Arial" charset="0"/>
              </a:rPr>
              <a:t>特開平</a:t>
            </a:r>
            <a:r>
              <a:rPr lang="en-US" altLang="ja-JP">
                <a:latin typeface="Arial" charset="0"/>
              </a:rPr>
              <a:t>09-124994</a:t>
            </a:r>
          </a:p>
        </p:txBody>
      </p:sp>
      <p:sp>
        <p:nvSpPr>
          <p:cNvPr id="50187" name="AutoShape 16"/>
          <p:cNvSpPr>
            <a:spLocks/>
          </p:cNvSpPr>
          <p:nvPr/>
        </p:nvSpPr>
        <p:spPr bwMode="auto">
          <a:xfrm>
            <a:off x="6110288" y="1773238"/>
            <a:ext cx="157162" cy="866775"/>
          </a:xfrm>
          <a:prstGeom prst="rightBrace">
            <a:avLst>
              <a:gd name="adj1" fmla="val 49560"/>
              <a:gd name="adj2" fmla="val 50000"/>
            </a:avLst>
          </a:prstGeom>
          <a:noFill/>
          <a:ln w="38100">
            <a:solidFill>
              <a:srgbClr val="FF0000"/>
            </a:solidFill>
            <a:round/>
            <a:headEnd/>
            <a:tailEnd/>
          </a:ln>
        </p:spPr>
        <p:txBody>
          <a:bodyPr wrap="none" anchor="ctr"/>
          <a:lstStyle/>
          <a:p>
            <a:endParaRPr lang="ja-JP" altLang="en-US"/>
          </a:p>
        </p:txBody>
      </p:sp>
      <p:sp>
        <p:nvSpPr>
          <p:cNvPr id="50188" name="Text Box 17"/>
          <p:cNvSpPr txBox="1">
            <a:spLocks noChangeArrowheads="1"/>
          </p:cNvSpPr>
          <p:nvPr/>
        </p:nvSpPr>
        <p:spPr bwMode="auto">
          <a:xfrm>
            <a:off x="6345238" y="1846263"/>
            <a:ext cx="2028825" cy="366712"/>
          </a:xfrm>
          <a:prstGeom prst="rect">
            <a:avLst/>
          </a:prstGeom>
          <a:noFill/>
          <a:ln w="9525">
            <a:noFill/>
            <a:miter lim="800000"/>
            <a:headEnd/>
            <a:tailEnd/>
          </a:ln>
        </p:spPr>
        <p:txBody>
          <a:bodyPr>
            <a:spAutoFit/>
          </a:bodyPr>
          <a:lstStyle/>
          <a:p>
            <a:pPr>
              <a:spcBef>
                <a:spcPct val="50000"/>
              </a:spcBef>
            </a:pPr>
            <a:r>
              <a:rPr lang="ja-JP" altLang="en-US">
                <a:latin typeface="Arial" charset="0"/>
              </a:rPr>
              <a:t>ここは従来技術</a:t>
            </a:r>
          </a:p>
        </p:txBody>
      </p:sp>
      <p:sp>
        <p:nvSpPr>
          <p:cNvPr id="50189" name="AutoShape 18"/>
          <p:cNvSpPr>
            <a:spLocks/>
          </p:cNvSpPr>
          <p:nvPr/>
        </p:nvSpPr>
        <p:spPr bwMode="auto">
          <a:xfrm flipH="1">
            <a:off x="3965575" y="3870325"/>
            <a:ext cx="155575" cy="719138"/>
          </a:xfrm>
          <a:prstGeom prst="rightBrace">
            <a:avLst>
              <a:gd name="adj1" fmla="val 41730"/>
              <a:gd name="adj2" fmla="val 50000"/>
            </a:avLst>
          </a:prstGeom>
          <a:noFill/>
          <a:ln w="38100">
            <a:solidFill>
              <a:srgbClr val="FF0000"/>
            </a:solidFill>
            <a:round/>
            <a:headEnd/>
            <a:tailEnd/>
          </a:ln>
        </p:spPr>
        <p:txBody>
          <a:bodyPr wrap="none" anchor="ctr"/>
          <a:lstStyle/>
          <a:p>
            <a:endParaRPr lang="ja-JP" altLang="en-US"/>
          </a:p>
        </p:txBody>
      </p:sp>
      <p:sp>
        <p:nvSpPr>
          <p:cNvPr id="50190" name="Text Box 19"/>
          <p:cNvSpPr txBox="1">
            <a:spLocks noChangeArrowheads="1"/>
          </p:cNvSpPr>
          <p:nvPr/>
        </p:nvSpPr>
        <p:spPr bwMode="auto">
          <a:xfrm>
            <a:off x="1665288" y="4079875"/>
            <a:ext cx="2028825" cy="366713"/>
          </a:xfrm>
          <a:prstGeom prst="rect">
            <a:avLst/>
          </a:prstGeom>
          <a:noFill/>
          <a:ln w="9525">
            <a:noFill/>
            <a:miter lim="800000"/>
            <a:headEnd/>
            <a:tailEnd/>
          </a:ln>
        </p:spPr>
        <p:txBody>
          <a:bodyPr>
            <a:spAutoFit/>
          </a:bodyPr>
          <a:lstStyle/>
          <a:p>
            <a:pPr>
              <a:spcBef>
                <a:spcPct val="50000"/>
              </a:spcBef>
            </a:pPr>
            <a:r>
              <a:rPr lang="ja-JP" altLang="en-US">
                <a:latin typeface="Arial" charset="0"/>
              </a:rPr>
              <a:t>ここは従来技術</a:t>
            </a:r>
          </a:p>
        </p:txBody>
      </p:sp>
      <p:sp>
        <p:nvSpPr>
          <p:cNvPr id="50191" name="タイトル 1"/>
          <p:cNvSpPr>
            <a:spLocks noGrp="1"/>
          </p:cNvSpPr>
          <p:nvPr>
            <p:ph type="title"/>
          </p:nvPr>
        </p:nvSpPr>
        <p:spPr>
          <a:xfrm>
            <a:off x="728663" y="215900"/>
            <a:ext cx="8832850" cy="1052513"/>
          </a:xfrm>
        </p:spPr>
        <p:txBody>
          <a:bodyPr/>
          <a:lstStyle/>
          <a:p>
            <a:r>
              <a:rPr lang="ja-JP" altLang="en-US" smtClean="0">
                <a:latin typeface="ＭＳ Ｐゴシック" charset="-128"/>
                <a:ea typeface="ＭＳ Ｐゴシック" charset="-128"/>
              </a:rPr>
              <a:t>特許請求の範囲：</a:t>
            </a:r>
            <a:r>
              <a:rPr lang="ja-JP" altLang="en-US" sz="2400" u="sng" smtClean="0">
                <a:latin typeface="ＭＳ Ｐゴシック" charset="-128"/>
                <a:ea typeface="ＭＳ Ｐゴシック" charset="-128"/>
              </a:rPr>
              <a:t>（事例：「～おいて」の記載がある事例）</a:t>
            </a:r>
            <a:endParaRPr lang="ja-JP" altLang="en-US" sz="2800" smtClean="0">
              <a:latin typeface="ＭＳ Ｐゴシック" charset="-128"/>
              <a:ea typeface="ＭＳ Ｐゴシック" charset="-128"/>
            </a:endParaRPr>
          </a:p>
        </p:txBody>
      </p:sp>
      <p:sp>
        <p:nvSpPr>
          <p:cNvPr id="50192" name="テキスト ボックス 16"/>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１０－３</a:t>
            </a:r>
          </a:p>
        </p:txBody>
      </p:sp>
      <p:sp>
        <p:nvSpPr>
          <p:cNvPr id="19" name="スライド番号プレースホルダー 5"/>
          <p:cNvSpPr txBox="1">
            <a:spLocks/>
          </p:cNvSpPr>
          <p:nvPr/>
        </p:nvSpPr>
        <p:spPr>
          <a:xfrm>
            <a:off x="9328150"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A9058D85-4A5B-44BB-AE00-463717210FAB}" type="slidenum">
              <a:rPr lang="en-US" smtClean="0">
                <a:solidFill>
                  <a:prstClr val="black"/>
                </a:solidFill>
              </a:rPr>
              <a:pPr>
                <a:defRPr/>
              </a:pPr>
              <a:t>18</a:t>
            </a:fld>
            <a:endParaRPr lang="en-US" dirty="0">
              <a:solidFill>
                <a:prstClr val="black"/>
              </a:solidFill>
            </a:endParaRP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ext Box 3"/>
          <p:cNvSpPr txBox="1">
            <a:spLocks noChangeArrowheads="1"/>
          </p:cNvSpPr>
          <p:nvPr/>
        </p:nvSpPr>
        <p:spPr bwMode="auto">
          <a:xfrm>
            <a:off x="584200" y="1512888"/>
            <a:ext cx="8970963" cy="2708275"/>
          </a:xfrm>
          <a:prstGeom prst="rect">
            <a:avLst/>
          </a:prstGeom>
          <a:noFill/>
          <a:ln w="9525">
            <a:noFill/>
            <a:miter lim="800000"/>
            <a:headEnd/>
            <a:tailEnd/>
          </a:ln>
        </p:spPr>
        <p:txBody>
          <a:bodyPr>
            <a:spAutoFit/>
          </a:bodyPr>
          <a:lstStyle/>
          <a:p>
            <a:pPr>
              <a:spcBef>
                <a:spcPct val="50000"/>
              </a:spcBef>
            </a:pPr>
            <a:r>
              <a:rPr lang="ja-JP" altLang="en-US" sz="2000" u="sng">
                <a:latin typeface="Arial" charset="0"/>
              </a:rPr>
              <a:t>（仮想事例１）</a:t>
            </a:r>
          </a:p>
          <a:p>
            <a:pPr>
              <a:spcBef>
                <a:spcPct val="50000"/>
              </a:spcBef>
            </a:pPr>
            <a:r>
              <a:rPr lang="en-US" altLang="ja-JP" sz="2000">
                <a:latin typeface="Arial" charset="0"/>
              </a:rPr>
              <a:t>【</a:t>
            </a:r>
            <a:r>
              <a:rPr lang="ja-JP" altLang="en-US" sz="2000">
                <a:latin typeface="Arial" charset="0"/>
              </a:rPr>
              <a:t>請求項１</a:t>
            </a:r>
            <a:r>
              <a:rPr lang="en-US" altLang="ja-JP" sz="2000">
                <a:latin typeface="Arial" charset="0"/>
              </a:rPr>
              <a:t>】</a:t>
            </a:r>
          </a:p>
          <a:p>
            <a:pPr>
              <a:spcBef>
                <a:spcPct val="50000"/>
              </a:spcBef>
            </a:pPr>
            <a:r>
              <a:rPr lang="ja-JP" altLang="en-US" sz="2000">
                <a:latin typeface="Arial" charset="0"/>
              </a:rPr>
              <a:t>　飲用食器セットであって、飲料を入れる容器部と、小容器部と、容器部と小容器部とを収納する台部とかならなる飲用食器セットにおいて、台部には容器部の下方を環状に支持する支持部と、この支持部の下方に台座部と、この台座部に設けられた小容器部を載置する凹部とを備えた、飲用食器セット。</a:t>
            </a:r>
          </a:p>
          <a:p>
            <a:pPr>
              <a:spcBef>
                <a:spcPct val="50000"/>
              </a:spcBef>
            </a:pPr>
            <a:endParaRPr lang="en-US" altLang="ja-JP" sz="2000">
              <a:latin typeface="Arial" charset="0"/>
            </a:endParaRPr>
          </a:p>
        </p:txBody>
      </p:sp>
      <p:sp>
        <p:nvSpPr>
          <p:cNvPr id="10244" name="AutoShape 4"/>
          <p:cNvSpPr>
            <a:spLocks noChangeArrowheads="1"/>
          </p:cNvSpPr>
          <p:nvPr/>
        </p:nvSpPr>
        <p:spPr bwMode="auto">
          <a:xfrm>
            <a:off x="4795838" y="3789363"/>
            <a:ext cx="5110162" cy="2879725"/>
          </a:xfrm>
          <a:prstGeom prst="cloudCallout">
            <a:avLst>
              <a:gd name="adj1" fmla="val -105430"/>
              <a:gd name="adj2" fmla="val 15661"/>
            </a:avLst>
          </a:prstGeom>
          <a:solidFill>
            <a:schemeClr val="accent2">
              <a:lumMod val="60000"/>
              <a:lumOff val="40000"/>
            </a:schemeClr>
          </a:solidFill>
          <a:ln w="9525">
            <a:solidFill>
              <a:schemeClr val="tx1"/>
            </a:solidFill>
            <a:round/>
            <a:headEnd/>
            <a:tailEnd/>
          </a:ln>
          <a:effectLst/>
          <a:extLst/>
        </p:spPr>
        <p:txBody>
          <a:bodyPr/>
          <a:lstStyle/>
          <a:p>
            <a:pPr algn="ctr">
              <a:defRPr/>
            </a:pPr>
            <a:endParaRPr lang="ja-JP" altLang="ja-JP"/>
          </a:p>
        </p:txBody>
      </p:sp>
      <p:pic>
        <p:nvPicPr>
          <p:cNvPr id="52227" name="Picture 5" descr="MCj02934680000[1]"/>
          <p:cNvPicPr>
            <a:picLocks noChangeAspect="1" noChangeArrowheads="1"/>
          </p:cNvPicPr>
          <p:nvPr/>
        </p:nvPicPr>
        <p:blipFill>
          <a:blip r:embed="rId3"/>
          <a:srcRect/>
          <a:stretch>
            <a:fillRect/>
          </a:stretch>
        </p:blipFill>
        <p:spPr bwMode="auto">
          <a:xfrm>
            <a:off x="273050" y="4510088"/>
            <a:ext cx="1557338" cy="2087562"/>
          </a:xfrm>
          <a:prstGeom prst="rect">
            <a:avLst/>
          </a:prstGeom>
          <a:noFill/>
          <a:ln w="9525">
            <a:noFill/>
            <a:miter lim="800000"/>
            <a:headEnd/>
            <a:tailEnd/>
          </a:ln>
        </p:spPr>
      </p:pic>
      <p:sp>
        <p:nvSpPr>
          <p:cNvPr id="52228"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特許請求の範囲：</a:t>
            </a:r>
            <a:r>
              <a:rPr lang="ja-JP" altLang="en-US" sz="2400" u="sng" smtClean="0">
                <a:latin typeface="ＭＳ Ｐゴシック" charset="-128"/>
                <a:ea typeface="ＭＳ Ｐゴシック" charset="-128"/>
              </a:rPr>
              <a:t>特許請求の範囲から絵を描いてみよう。</a:t>
            </a:r>
            <a:endParaRPr lang="ja-JP" altLang="en-US" smtClean="0">
              <a:latin typeface="ＭＳ Ｐゴシック" charset="-128"/>
              <a:ea typeface="ＭＳ Ｐゴシック" charset="-128"/>
            </a:endParaRPr>
          </a:p>
        </p:txBody>
      </p:sp>
      <p:sp>
        <p:nvSpPr>
          <p:cNvPr id="52229" name="テキスト ボックス 5"/>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１０－３</a:t>
            </a:r>
          </a:p>
        </p:txBody>
      </p:sp>
      <p:sp>
        <p:nvSpPr>
          <p:cNvPr id="7" name="テキスト ボックス 6"/>
          <p:cNvSpPr txBox="1"/>
          <p:nvPr/>
        </p:nvSpPr>
        <p:spPr>
          <a:xfrm>
            <a:off x="4938713" y="1428750"/>
            <a:ext cx="4824412" cy="415925"/>
          </a:xfrm>
          <a:prstGeom prst="rect">
            <a:avLst/>
          </a:prstGeom>
          <a:noFill/>
        </p:spPr>
        <p:txBody>
          <a:bodyPr>
            <a:spAutoFit/>
          </a:bodyPr>
          <a:lstStyle/>
          <a:p>
            <a:pPr>
              <a:defRPr/>
            </a:pPr>
            <a:r>
              <a:rPr lang="ja-JP" altLang="en-US" sz="1050" dirty="0"/>
              <a:t>特許ワークブック　書いてみよう特許明細書出してみよう特許出願　特許庁　独立行政法人　工業所有権情報・研修館発行　２０１１年　を元に作成　</a:t>
            </a:r>
          </a:p>
        </p:txBody>
      </p:sp>
      <p:sp>
        <p:nvSpPr>
          <p:cNvPr id="9" name="スライド番号プレースホルダー 5"/>
          <p:cNvSpPr txBox="1">
            <a:spLocks/>
          </p:cNvSpPr>
          <p:nvPr/>
        </p:nvSpPr>
        <p:spPr>
          <a:xfrm>
            <a:off x="9328150"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FB93752F-FDF6-452C-AAD6-70479227AF9E}" type="slidenum">
              <a:rPr lang="en-US" smtClean="0">
                <a:solidFill>
                  <a:prstClr val="black"/>
                </a:solidFill>
              </a:rPr>
              <a:pPr>
                <a:defRPr/>
              </a:pPr>
              <a:t>19</a:t>
            </a:fld>
            <a:endParaRPr lang="en-US" dirty="0">
              <a:solidFill>
                <a:prstClr val="black"/>
              </a:solidFill>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タイトル 1"/>
          <p:cNvSpPr>
            <a:spLocks noGrp="1"/>
          </p:cNvSpPr>
          <p:nvPr>
            <p:ph type="ctrTitle"/>
          </p:nvPr>
        </p:nvSpPr>
        <p:spPr/>
        <p:txBody>
          <a:bodyPr/>
          <a:lstStyle/>
          <a:p>
            <a:r>
              <a:rPr lang="ja-JP" altLang="en-US" cap="none" smtClean="0">
                <a:latin typeface="ＭＳ Ｐゴシック" charset="-128"/>
                <a:ea typeface="ＭＳ Ｐゴシック" charset="-128"/>
              </a:rPr>
              <a:t>第１０時限</a:t>
            </a:r>
            <a:r>
              <a:rPr lang="en-US" altLang="ja-JP" cap="none" smtClean="0">
                <a:latin typeface="ＭＳ Ｐゴシック" charset="-128"/>
                <a:ea typeface="ＭＳ Ｐゴシック" charset="-128"/>
              </a:rPr>
              <a:t/>
            </a:r>
            <a:br>
              <a:rPr lang="en-US" altLang="ja-JP" cap="none" smtClean="0">
                <a:latin typeface="ＭＳ Ｐゴシック" charset="-128"/>
                <a:ea typeface="ＭＳ Ｐゴシック" charset="-128"/>
              </a:rPr>
            </a:br>
            <a:r>
              <a:rPr lang="ja-JP" altLang="en-US" cap="none" smtClean="0">
                <a:latin typeface="ＭＳ Ｐゴシック" charset="-128"/>
                <a:ea typeface="ＭＳ Ｐゴシック" charset="-128"/>
              </a:rPr>
              <a:t>特許明細書の書き方（１）</a:t>
            </a:r>
          </a:p>
        </p:txBody>
      </p:sp>
      <p:sp>
        <p:nvSpPr>
          <p:cNvPr id="16386" name="サブタイトル 2"/>
          <p:cNvSpPr>
            <a:spLocks noGrp="1"/>
          </p:cNvSpPr>
          <p:nvPr>
            <p:ph type="subTitle" idx="1"/>
          </p:nvPr>
        </p:nvSpPr>
        <p:spPr>
          <a:xfrm>
            <a:off x="2559050" y="6049963"/>
            <a:ext cx="7264400" cy="685800"/>
          </a:xfrm>
        </p:spPr>
        <p:txBody>
          <a:bodyPr/>
          <a:lstStyle/>
          <a:p>
            <a:r>
              <a:rPr lang="ja-JP" altLang="en-US" smtClean="0">
                <a:latin typeface="ＭＳ Ｐゴシック" charset="-128"/>
                <a:ea typeface="ＭＳ Ｐゴシック" charset="-128"/>
              </a:rPr>
              <a:t>　</a:t>
            </a:r>
          </a:p>
        </p:txBody>
      </p:sp>
      <p:sp>
        <p:nvSpPr>
          <p:cNvPr id="4" name="スライド番号プレースホルダー 5"/>
          <p:cNvSpPr>
            <a:spLocks noGrp="1"/>
          </p:cNvSpPr>
          <p:nvPr>
            <p:ph type="sldNum" sz="quarter" idx="12"/>
          </p:nvPr>
        </p:nvSpPr>
        <p:spPr>
          <a:xfrm>
            <a:off x="9328150" y="6524625"/>
            <a:ext cx="577850" cy="244475"/>
          </a:xfrm>
        </p:spPr>
        <p:txBody>
          <a:bodyPr>
            <a:normAutofit fontScale="85000" lnSpcReduction="20000"/>
          </a:bodyPr>
          <a:lstStyle/>
          <a:p>
            <a:pPr>
              <a:defRPr/>
            </a:pPr>
            <a:fld id="{07D1E092-8EF4-419B-BF1C-0EBF77D2BD74}" type="slidenum">
              <a:rPr lang="en-US" smtClean="0">
                <a:solidFill>
                  <a:prstClr val="black"/>
                </a:solidFill>
              </a:rPr>
              <a:pPr>
                <a:defRPr/>
              </a:pPr>
              <a:t>2</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ext Box 3"/>
          <p:cNvSpPr txBox="1">
            <a:spLocks noChangeArrowheads="1"/>
          </p:cNvSpPr>
          <p:nvPr/>
        </p:nvSpPr>
        <p:spPr bwMode="auto">
          <a:xfrm>
            <a:off x="584200" y="1633538"/>
            <a:ext cx="8970963" cy="1939925"/>
          </a:xfrm>
          <a:prstGeom prst="rect">
            <a:avLst/>
          </a:prstGeom>
          <a:noFill/>
          <a:ln w="9525">
            <a:noFill/>
            <a:miter lim="800000"/>
            <a:headEnd/>
            <a:tailEnd/>
          </a:ln>
        </p:spPr>
        <p:txBody>
          <a:bodyPr>
            <a:spAutoFit/>
          </a:bodyPr>
          <a:lstStyle/>
          <a:p>
            <a:pPr>
              <a:spcBef>
                <a:spcPct val="50000"/>
              </a:spcBef>
            </a:pPr>
            <a:r>
              <a:rPr lang="ja-JP" altLang="en-US" sz="2000" u="sng">
                <a:latin typeface="ＭＳ Ｐゴシック" charset="-128"/>
              </a:rPr>
              <a:t>（仮想事例２）</a:t>
            </a:r>
          </a:p>
          <a:p>
            <a:pPr>
              <a:spcBef>
                <a:spcPct val="50000"/>
              </a:spcBef>
            </a:pPr>
            <a:r>
              <a:rPr lang="en-US" altLang="ja-JP" sz="2000">
                <a:latin typeface="ＭＳ Ｐゴシック" charset="-128"/>
              </a:rPr>
              <a:t>【</a:t>
            </a:r>
            <a:r>
              <a:rPr lang="ja-JP" altLang="en-US" sz="2000">
                <a:latin typeface="ＭＳ Ｐゴシック" charset="-128"/>
              </a:rPr>
              <a:t>請求項１</a:t>
            </a:r>
            <a:r>
              <a:rPr lang="en-US" altLang="ja-JP" sz="2000">
                <a:latin typeface="ＭＳ Ｐゴシック" charset="-128"/>
              </a:rPr>
              <a:t>】</a:t>
            </a:r>
          </a:p>
          <a:p>
            <a:pPr>
              <a:spcBef>
                <a:spcPct val="50000"/>
              </a:spcBef>
            </a:pPr>
            <a:r>
              <a:rPr lang="ja-JP" altLang="en-US" sz="2000">
                <a:latin typeface="ＭＳ Ｐゴシック" charset="-128"/>
              </a:rPr>
              <a:t>　植木鉢本体の底部に４本のスリット穴（＝溝のような切れ込み）を放射状に設け、各スリット穴を植木鉢側部の下から</a:t>
            </a:r>
            <a:r>
              <a:rPr lang="en-US" altLang="ja-JP" sz="2000">
                <a:latin typeface="ＭＳ Ｐゴシック" charset="-128"/>
              </a:rPr>
              <a:t>1/5</a:t>
            </a:r>
            <a:r>
              <a:rPr lang="ja-JP" altLang="en-US" sz="2000">
                <a:latin typeface="ＭＳ Ｐゴシック" charset="-128"/>
              </a:rPr>
              <a:t>～</a:t>
            </a:r>
            <a:r>
              <a:rPr lang="en-US" altLang="ja-JP" sz="2000">
                <a:latin typeface="ＭＳ Ｐゴシック" charset="-128"/>
              </a:rPr>
              <a:t>1/3</a:t>
            </a:r>
            <a:r>
              <a:rPr lang="ja-JP" altLang="en-US" sz="2000">
                <a:latin typeface="ＭＳ Ｐゴシック" charset="-128"/>
              </a:rPr>
              <a:t>の高さ程度としたことを特徴とする植木鉢。</a:t>
            </a:r>
            <a:endParaRPr lang="en-US" altLang="ja-JP" sz="2000">
              <a:latin typeface="ＭＳ Ｐゴシック" charset="-128"/>
            </a:endParaRPr>
          </a:p>
        </p:txBody>
      </p:sp>
      <p:sp>
        <p:nvSpPr>
          <p:cNvPr id="11268" name="AutoShape 4"/>
          <p:cNvSpPr>
            <a:spLocks noChangeArrowheads="1"/>
          </p:cNvSpPr>
          <p:nvPr/>
        </p:nvSpPr>
        <p:spPr bwMode="auto">
          <a:xfrm>
            <a:off x="3729038" y="3284538"/>
            <a:ext cx="5976937" cy="3457575"/>
          </a:xfrm>
          <a:prstGeom prst="cloudCallout">
            <a:avLst>
              <a:gd name="adj1" fmla="val -78921"/>
              <a:gd name="adj2" fmla="val 18894"/>
            </a:avLst>
          </a:prstGeom>
          <a:solidFill>
            <a:schemeClr val="accent2">
              <a:lumMod val="20000"/>
              <a:lumOff val="80000"/>
            </a:schemeClr>
          </a:solidFill>
          <a:ln w="9525">
            <a:solidFill>
              <a:schemeClr val="tx1"/>
            </a:solidFill>
            <a:round/>
            <a:headEnd/>
            <a:tailEnd/>
          </a:ln>
          <a:effectLst/>
          <a:extLst/>
        </p:spPr>
        <p:txBody>
          <a:bodyPr/>
          <a:lstStyle/>
          <a:p>
            <a:pPr algn="ctr">
              <a:defRPr/>
            </a:pPr>
            <a:endParaRPr lang="ja-JP" altLang="ja-JP"/>
          </a:p>
        </p:txBody>
      </p:sp>
      <p:pic>
        <p:nvPicPr>
          <p:cNvPr id="54275" name="Picture 5" descr="MCj02934680000[1]"/>
          <p:cNvPicPr>
            <a:picLocks noChangeAspect="1" noChangeArrowheads="1"/>
          </p:cNvPicPr>
          <p:nvPr/>
        </p:nvPicPr>
        <p:blipFill>
          <a:blip r:embed="rId3"/>
          <a:srcRect/>
          <a:stretch>
            <a:fillRect/>
          </a:stretch>
        </p:blipFill>
        <p:spPr bwMode="auto">
          <a:xfrm>
            <a:off x="273050" y="4581525"/>
            <a:ext cx="1557338" cy="2016125"/>
          </a:xfrm>
          <a:prstGeom prst="rect">
            <a:avLst/>
          </a:prstGeom>
          <a:noFill/>
          <a:ln w="9525">
            <a:noFill/>
            <a:miter lim="800000"/>
            <a:headEnd/>
            <a:tailEnd/>
          </a:ln>
        </p:spPr>
      </p:pic>
      <p:sp>
        <p:nvSpPr>
          <p:cNvPr id="54276"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特許請求の範囲：</a:t>
            </a:r>
            <a:r>
              <a:rPr lang="ja-JP" altLang="en-US" sz="2400" u="sng" smtClean="0">
                <a:latin typeface="ＭＳ Ｐゴシック" charset="-128"/>
                <a:ea typeface="ＭＳ Ｐゴシック" charset="-128"/>
              </a:rPr>
              <a:t>特許請求の範囲から絵を描いてみよう。</a:t>
            </a:r>
            <a:endParaRPr lang="ja-JP" altLang="en-US" smtClean="0">
              <a:latin typeface="ＭＳ Ｐゴシック" charset="-128"/>
              <a:ea typeface="ＭＳ Ｐゴシック" charset="-128"/>
            </a:endParaRPr>
          </a:p>
        </p:txBody>
      </p:sp>
      <p:sp>
        <p:nvSpPr>
          <p:cNvPr id="54277" name="テキスト ボックス 5"/>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１０－３</a:t>
            </a:r>
          </a:p>
        </p:txBody>
      </p:sp>
      <p:sp>
        <p:nvSpPr>
          <p:cNvPr id="7" name="テキスト ボックス 6"/>
          <p:cNvSpPr txBox="1"/>
          <p:nvPr/>
        </p:nvSpPr>
        <p:spPr>
          <a:xfrm>
            <a:off x="5035550" y="1428750"/>
            <a:ext cx="4824413" cy="415925"/>
          </a:xfrm>
          <a:prstGeom prst="rect">
            <a:avLst/>
          </a:prstGeom>
          <a:noFill/>
        </p:spPr>
        <p:txBody>
          <a:bodyPr>
            <a:spAutoFit/>
          </a:bodyPr>
          <a:lstStyle/>
          <a:p>
            <a:pPr>
              <a:defRPr/>
            </a:pPr>
            <a:r>
              <a:rPr lang="ja-JP" altLang="en-US" sz="1050" dirty="0"/>
              <a:t>特許ワークブック　書いてみよう特許明細書出してみよう特許出願　特許庁　独立行政法人　工業所有権情報・研修館発行　２０１１年　を元に作成　</a:t>
            </a:r>
          </a:p>
        </p:txBody>
      </p:sp>
      <p:sp>
        <p:nvSpPr>
          <p:cNvPr id="9" name="スライド番号プレースホルダー 5"/>
          <p:cNvSpPr txBox="1">
            <a:spLocks/>
          </p:cNvSpPr>
          <p:nvPr/>
        </p:nvSpPr>
        <p:spPr>
          <a:xfrm>
            <a:off x="9328150"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D63BBDC7-F62B-4D41-9638-68CDC24D8B58}" type="slidenum">
              <a:rPr lang="en-US" smtClean="0">
                <a:solidFill>
                  <a:prstClr val="black"/>
                </a:solidFill>
              </a:rPr>
              <a:pPr>
                <a:defRPr/>
              </a:pPr>
              <a:t>20</a:t>
            </a:fld>
            <a:endParaRPr lang="en-US" dirty="0">
              <a:solidFill>
                <a:prstClr val="black"/>
              </a:solidFill>
            </a:endParaRPr>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タイトル 1"/>
          <p:cNvSpPr>
            <a:spLocks noGrp="1"/>
          </p:cNvSpPr>
          <p:nvPr>
            <p:ph type="title"/>
          </p:nvPr>
        </p:nvSpPr>
        <p:spPr>
          <a:xfrm>
            <a:off x="660400" y="38100"/>
            <a:ext cx="8750300" cy="869950"/>
          </a:xfrm>
        </p:spPr>
        <p:txBody>
          <a:bodyPr/>
          <a:lstStyle/>
          <a:p>
            <a:r>
              <a:rPr lang="ja-JP" altLang="en-US" smtClean="0">
                <a:latin typeface="ＭＳ Ｐゴシック" charset="-128"/>
                <a:ea typeface="ＭＳ Ｐゴシック" charset="-128"/>
              </a:rPr>
              <a:t>第１０時限　目次</a:t>
            </a:r>
          </a:p>
        </p:txBody>
      </p:sp>
      <p:sp>
        <p:nvSpPr>
          <p:cNvPr id="56322" name="コンテンツ プレースホルダー 2"/>
          <p:cNvSpPr>
            <a:spLocks noGrp="1"/>
          </p:cNvSpPr>
          <p:nvPr>
            <p:ph sz="quarter" idx="1"/>
          </p:nvPr>
        </p:nvSpPr>
        <p:spPr>
          <a:xfrm>
            <a:off x="2559050" y="1341438"/>
            <a:ext cx="6934200" cy="4830762"/>
          </a:xfrm>
          <a:ln>
            <a:solidFill>
              <a:schemeClr val="tx1"/>
            </a:solidFill>
          </a:ln>
        </p:spPr>
        <p:txBody>
          <a:bodyPr/>
          <a:lstStyle/>
          <a:p>
            <a:pPr marL="0" indent="0">
              <a:buFont typeface="Wingdings" pitchFamily="2" charset="2"/>
              <a:buNone/>
            </a:pPr>
            <a:r>
              <a:rPr lang="ja-JP" altLang="en-US" smtClean="0">
                <a:latin typeface="ＭＳ Ｐゴシック" charset="-128"/>
                <a:ea typeface="ＭＳ Ｐゴシック" charset="-128"/>
              </a:rPr>
              <a:t>１０－１　概要</a:t>
            </a:r>
            <a:endParaRPr lang="en-US" altLang="ja-JP" smtClean="0">
              <a:latin typeface="ＭＳ Ｐゴシック" charset="-128"/>
              <a:ea typeface="ＭＳ Ｐゴシック" charset="-128"/>
            </a:endParaRPr>
          </a:p>
          <a:p>
            <a:pPr marL="0" indent="0">
              <a:buFont typeface="Wingdings" pitchFamily="2" charset="2"/>
              <a:buNone/>
            </a:pPr>
            <a:r>
              <a:rPr lang="ja-JP" altLang="en-US" smtClean="0">
                <a:latin typeface="ＭＳ Ｐゴシック" charset="-128"/>
                <a:ea typeface="ＭＳ Ｐゴシック" charset="-128"/>
              </a:rPr>
              <a:t>１０－２　特許出願の準備</a:t>
            </a:r>
            <a:endParaRPr lang="en-US" altLang="ja-JP" smtClean="0">
              <a:latin typeface="ＭＳ Ｐゴシック" charset="-128"/>
              <a:ea typeface="ＭＳ Ｐゴシック" charset="-128"/>
            </a:endParaRPr>
          </a:p>
          <a:p>
            <a:pPr marL="0" indent="0">
              <a:buFont typeface="Wingdings" pitchFamily="2" charset="2"/>
              <a:buNone/>
            </a:pPr>
            <a:r>
              <a:rPr lang="ja-JP" altLang="en-US" smtClean="0">
                <a:solidFill>
                  <a:srgbClr val="FF0000"/>
                </a:solidFill>
                <a:latin typeface="ＭＳ Ｐゴシック" charset="-128"/>
                <a:ea typeface="ＭＳ Ｐゴシック" charset="-128"/>
              </a:rPr>
              <a:t>１０－３　特許請求の範囲の作成</a:t>
            </a:r>
            <a:endParaRPr lang="en-US" altLang="ja-JP" smtClean="0">
              <a:solidFill>
                <a:srgbClr val="FF0000"/>
              </a:solidFill>
              <a:latin typeface="ＭＳ Ｐゴシック" charset="-128"/>
              <a:ea typeface="ＭＳ Ｐゴシック" charset="-128"/>
            </a:endParaRPr>
          </a:p>
          <a:p>
            <a:pPr marL="0" indent="0">
              <a:buFont typeface="Wingdings" pitchFamily="2" charset="2"/>
              <a:buNone/>
            </a:pPr>
            <a:r>
              <a:rPr lang="ja-JP" altLang="en-US" smtClean="0">
                <a:latin typeface="ＭＳ Ｐゴシック" charset="-128"/>
                <a:ea typeface="ＭＳ Ｐゴシック" charset="-128"/>
              </a:rPr>
              <a:t>１０－４　明細書の作成</a:t>
            </a:r>
            <a:endParaRPr lang="en-US" altLang="ja-JP" smtClean="0">
              <a:latin typeface="ＭＳ Ｐゴシック" charset="-128"/>
              <a:ea typeface="ＭＳ Ｐゴシック" charset="-128"/>
            </a:endParaRPr>
          </a:p>
        </p:txBody>
      </p:sp>
      <p:sp>
        <p:nvSpPr>
          <p:cNvPr id="4" name="スライド番号プレースホルダー 3"/>
          <p:cNvSpPr>
            <a:spLocks noGrp="1"/>
          </p:cNvSpPr>
          <p:nvPr>
            <p:ph type="sldNum" sz="quarter" idx="12"/>
          </p:nvPr>
        </p:nvSpPr>
        <p:spPr/>
        <p:txBody>
          <a:bodyPr>
            <a:normAutofit fontScale="85000" lnSpcReduction="20000"/>
          </a:bodyPr>
          <a:lstStyle/>
          <a:p>
            <a:pPr>
              <a:defRPr/>
            </a:pPr>
            <a:fld id="{5623051D-5CA1-4FF9-9785-4315662902E7}" type="slidenum">
              <a:rPr lang="en-US" altLang="ja-JP" smtClean="0"/>
              <a:pPr>
                <a:defRPr/>
              </a:pPr>
              <a:t>21</a:t>
            </a:fld>
            <a:endParaRPr lang="en-US" altLang="ja-JP"/>
          </a:p>
        </p:txBody>
      </p:sp>
      <p:sp>
        <p:nvSpPr>
          <p:cNvPr id="5" name="スライド番号プレースホルダー 5"/>
          <p:cNvSpPr txBox="1">
            <a:spLocks/>
          </p:cNvSpPr>
          <p:nvPr/>
        </p:nvSpPr>
        <p:spPr>
          <a:xfrm>
            <a:off x="9328150"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B54DC0A4-37A0-49D8-8F07-3DD3B93F2B14}" type="slidenum">
              <a:rPr lang="en-US" smtClean="0">
                <a:solidFill>
                  <a:prstClr val="black"/>
                </a:solidFill>
              </a:rPr>
              <a:pPr>
                <a:defRPr/>
              </a:pPr>
              <a:t>21</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AutoShape 2"/>
          <p:cNvSpPr>
            <a:spLocks noChangeArrowheads="1"/>
          </p:cNvSpPr>
          <p:nvPr/>
        </p:nvSpPr>
        <p:spPr bwMode="auto">
          <a:xfrm>
            <a:off x="273050" y="3279775"/>
            <a:ext cx="9359900" cy="3533775"/>
          </a:xfrm>
          <a:prstGeom prst="roundRect">
            <a:avLst>
              <a:gd name="adj" fmla="val 8995"/>
            </a:avLst>
          </a:prstGeom>
          <a:solidFill>
            <a:srgbClr val="FFFF99"/>
          </a:solidFill>
          <a:ln>
            <a:noFill/>
          </a:ln>
          <a:effectLst>
            <a:prstShdw prst="shdw17" dist="17961" dir="2700000">
              <a:srgbClr val="FFFF99">
                <a:gamma/>
                <a:shade val="60000"/>
                <a:invGamma/>
              </a:srgbClr>
            </a:prstShdw>
          </a:effectLst>
          <a:extLst>
            <a:ext uri="{91240B29-F687-4f45-9708-019B960494DF}"/>
          </a:extLst>
        </p:spPr>
        <p:txBody>
          <a:bodyPr anchor="ctr">
            <a:spAutoFit/>
          </a:bodyPr>
          <a:lstStyle/>
          <a:p>
            <a:pPr>
              <a:spcBef>
                <a:spcPct val="20000"/>
              </a:spcBef>
              <a:defRPr/>
            </a:pPr>
            <a:r>
              <a:rPr lang="ja-JP" altLang="en-US" sz="2400" b="1" dirty="0">
                <a:solidFill>
                  <a:schemeClr val="accent2"/>
                </a:solidFill>
                <a:latin typeface="ＭＳ Ｐゴシック" pitchFamily="50" charset="-128"/>
                <a:ea typeface="ＭＳ Ｐゴシック" pitchFamily="50" charset="-128"/>
              </a:rPr>
              <a:t>　</a:t>
            </a:r>
            <a:r>
              <a:rPr lang="ja-JP" altLang="en-US" sz="2400" b="1" dirty="0">
                <a:solidFill>
                  <a:schemeClr val="accent6"/>
                </a:solidFill>
                <a:latin typeface="ＭＳ Ｐゴシック" pitchFamily="50" charset="-128"/>
                <a:ea typeface="ＭＳ Ｐゴシック" pitchFamily="50" charset="-128"/>
              </a:rPr>
              <a:t>特許請求の範囲の記載において注意すべき表現の例</a:t>
            </a:r>
          </a:p>
          <a:p>
            <a:pPr>
              <a:spcBef>
                <a:spcPct val="20000"/>
              </a:spcBef>
              <a:defRPr/>
            </a:pPr>
            <a:r>
              <a:rPr lang="ja-JP" altLang="en-US" dirty="0">
                <a:solidFill>
                  <a:srgbClr val="FF0000"/>
                </a:solidFill>
                <a:latin typeface="ＭＳ Ｐゴシック" pitchFamily="50" charset="-128"/>
                <a:ea typeface="ＭＳ Ｐゴシック" pitchFamily="50" charset="-128"/>
              </a:rPr>
              <a:t>　　</a:t>
            </a:r>
            <a:r>
              <a:rPr lang="ja-JP" altLang="en-US" u="sng" dirty="0">
                <a:latin typeface="ＭＳ Ｐゴシック" pitchFamily="50" charset="-128"/>
                <a:ea typeface="ＭＳ Ｐゴシック" pitchFamily="50" charset="-128"/>
              </a:rPr>
              <a:t>（不明確となり、３６条の記載不備として指摘されるおそれが高い表現）</a:t>
            </a:r>
          </a:p>
          <a:p>
            <a:pPr>
              <a:spcBef>
                <a:spcPct val="20000"/>
              </a:spcBef>
              <a:defRPr/>
            </a:pPr>
            <a:endParaRPr lang="ja-JP" altLang="en-US" sz="2000" dirty="0">
              <a:latin typeface="ＭＳ Ｐゴシック" pitchFamily="50" charset="-128"/>
              <a:ea typeface="ＭＳ Ｐゴシック" pitchFamily="50" charset="-128"/>
            </a:endParaRPr>
          </a:p>
          <a:p>
            <a:pPr eaLnBrk="0" hangingPunct="0">
              <a:defRPr/>
            </a:pPr>
            <a:r>
              <a:rPr lang="ja-JP" altLang="en-US" sz="1600" dirty="0">
                <a:latin typeface="ＭＳ Ｐゴシック" pitchFamily="50" charset="-128"/>
                <a:ea typeface="ＭＳ Ｐゴシック" pitchFamily="50" charset="-128"/>
              </a:rPr>
              <a:t>　　・技術的でない表現　（商品名（技術的事項が定まらない））</a:t>
            </a:r>
          </a:p>
          <a:p>
            <a:pPr eaLnBrk="0" hangingPunct="0">
              <a:defRPr/>
            </a:pPr>
            <a:r>
              <a:rPr lang="ja-JP" altLang="en-US" sz="1600" dirty="0">
                <a:latin typeface="ＭＳ Ｐゴシック" pitchFamily="50" charset="-128"/>
                <a:ea typeface="ＭＳ Ｐゴシック" pitchFamily="50" charset="-128"/>
              </a:rPr>
              <a:t>　　・比較の基準、程度があいまい　（やや・・・、およそ・・・）</a:t>
            </a:r>
          </a:p>
          <a:p>
            <a:pPr eaLnBrk="0" hangingPunct="0">
              <a:defRPr/>
            </a:pPr>
            <a:r>
              <a:rPr lang="ja-JP" altLang="en-US" sz="1600" dirty="0">
                <a:latin typeface="ＭＳ Ｐゴシック" pitchFamily="50" charset="-128"/>
                <a:ea typeface="ＭＳ Ｐゴシック" pitchFamily="50" charset="-128"/>
              </a:rPr>
              <a:t>　　・任意的な付加、例示　（必要により・・・、例えば・・・）</a:t>
            </a:r>
          </a:p>
          <a:p>
            <a:pPr eaLnBrk="0" hangingPunct="0">
              <a:defRPr/>
            </a:pPr>
            <a:r>
              <a:rPr lang="ja-JP" altLang="en-US" sz="1600" dirty="0">
                <a:latin typeface="ＭＳ Ｐゴシック" pitchFamily="50" charset="-128"/>
                <a:ea typeface="ＭＳ Ｐゴシック" pitchFamily="50" charset="-128"/>
              </a:rPr>
              <a:t>　　・否定的な表現　（・・・でない～、・・・を除く～）</a:t>
            </a:r>
          </a:p>
          <a:p>
            <a:pPr eaLnBrk="0" hangingPunct="0">
              <a:defRPr/>
            </a:pPr>
            <a:r>
              <a:rPr lang="ja-JP" altLang="en-US" sz="1600" dirty="0">
                <a:latin typeface="ＭＳ Ｐゴシック" pitchFamily="50" charset="-128"/>
                <a:ea typeface="ＭＳ Ｐゴシック" pitchFamily="50" charset="-128"/>
              </a:rPr>
              <a:t>　　　（他に表現方法がなく、権利が明確であれば許容されることもある）</a:t>
            </a:r>
          </a:p>
          <a:p>
            <a:pPr eaLnBrk="0" hangingPunct="0">
              <a:defRPr/>
            </a:pPr>
            <a:r>
              <a:rPr lang="ja-JP" altLang="en-US" sz="1600" dirty="0">
                <a:latin typeface="ＭＳ Ｐゴシック" pitchFamily="50" charset="-128"/>
                <a:ea typeface="ＭＳ Ｐゴシック" pitchFamily="50" charset="-128"/>
              </a:rPr>
              <a:t>　　・上限または下限だけの表現　（～以上）、</a:t>
            </a:r>
          </a:p>
          <a:p>
            <a:pPr eaLnBrk="0" hangingPunct="0">
              <a:defRPr/>
            </a:pPr>
            <a:r>
              <a:rPr lang="ja-JP" altLang="en-US" sz="1600" dirty="0">
                <a:latin typeface="ＭＳ Ｐゴシック" pitchFamily="50" charset="-128"/>
                <a:ea typeface="ＭＳ Ｐゴシック" pitchFamily="50" charset="-128"/>
              </a:rPr>
              <a:t>　　・０（零）を含む範囲限定（・・・を０～５％添加した～）</a:t>
            </a:r>
          </a:p>
          <a:p>
            <a:pPr eaLnBrk="0" hangingPunct="0">
              <a:defRPr/>
            </a:pPr>
            <a:r>
              <a:rPr lang="ja-JP" altLang="en-US" sz="1600" dirty="0">
                <a:latin typeface="ＭＳ Ｐゴシック" pitchFamily="50" charset="-128"/>
                <a:ea typeface="ＭＳ Ｐゴシック" pitchFamily="50" charset="-128"/>
              </a:rPr>
              <a:t>　　・図面等の記載による代用</a:t>
            </a:r>
          </a:p>
          <a:p>
            <a:pPr eaLnBrk="0" hangingPunct="0">
              <a:defRPr/>
            </a:pPr>
            <a:r>
              <a:rPr lang="ja-JP" altLang="en-US" sz="1600" dirty="0">
                <a:latin typeface="ＭＳ Ｐゴシック" pitchFamily="50" charset="-128"/>
                <a:ea typeface="ＭＳ Ｐゴシック" pitchFamily="50" charset="-128"/>
              </a:rPr>
              <a:t>　　　（化学構造、遺伝子配列を示す図は認められる例がある。）</a:t>
            </a:r>
          </a:p>
        </p:txBody>
      </p:sp>
      <p:sp>
        <p:nvSpPr>
          <p:cNvPr id="58370" name="Rectangle 3"/>
          <p:cNvSpPr>
            <a:spLocks noChangeArrowheads="1"/>
          </p:cNvSpPr>
          <p:nvPr/>
        </p:nvSpPr>
        <p:spPr bwMode="auto">
          <a:xfrm>
            <a:off x="385763" y="1854200"/>
            <a:ext cx="8189912" cy="1360488"/>
          </a:xfrm>
          <a:prstGeom prst="rect">
            <a:avLst/>
          </a:prstGeom>
          <a:noFill/>
          <a:ln w="9525" algn="ctr">
            <a:solidFill>
              <a:schemeClr val="tx1"/>
            </a:solidFill>
            <a:miter lim="800000"/>
            <a:headEnd/>
            <a:tailEnd/>
          </a:ln>
        </p:spPr>
        <p:txBody>
          <a:bodyPr>
            <a:spAutoFit/>
          </a:bodyPr>
          <a:lstStyle/>
          <a:p>
            <a:pPr>
              <a:spcBef>
                <a:spcPct val="20000"/>
              </a:spcBef>
            </a:pPr>
            <a:r>
              <a:rPr lang="ja-JP" altLang="en-US" sz="2000"/>
              <a:t>特許請求の範囲の作成時の注意点</a:t>
            </a:r>
          </a:p>
          <a:p>
            <a:pPr>
              <a:spcBef>
                <a:spcPct val="20000"/>
              </a:spcBef>
            </a:pPr>
            <a:r>
              <a:rPr lang="ja-JP" altLang="en-US"/>
              <a:t>　　　</a:t>
            </a:r>
            <a:r>
              <a:rPr lang="ja-JP" altLang="en-US" sz="1600"/>
              <a:t>●明確であること（あいまいでないこと）</a:t>
            </a:r>
          </a:p>
          <a:p>
            <a:pPr>
              <a:spcBef>
                <a:spcPct val="20000"/>
              </a:spcBef>
            </a:pPr>
            <a:r>
              <a:rPr lang="ja-JP" altLang="en-US" sz="1600"/>
              <a:t>　　　●技術概念、技術思想が明確に把握できるように記載</a:t>
            </a:r>
          </a:p>
          <a:p>
            <a:pPr>
              <a:spcBef>
                <a:spcPct val="20000"/>
              </a:spcBef>
            </a:pPr>
            <a:r>
              <a:rPr lang="ja-JP" altLang="en-US" sz="1600"/>
              <a:t>　　　●願望的な記載表現は不明確となる</a:t>
            </a:r>
          </a:p>
        </p:txBody>
      </p:sp>
      <p:sp>
        <p:nvSpPr>
          <p:cNvPr id="58371"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特許請求の範囲の作成</a:t>
            </a:r>
          </a:p>
        </p:txBody>
      </p:sp>
      <p:sp>
        <p:nvSpPr>
          <p:cNvPr id="58372" name="テキスト ボックス 4"/>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１０－３</a:t>
            </a:r>
          </a:p>
        </p:txBody>
      </p:sp>
      <p:sp>
        <p:nvSpPr>
          <p:cNvPr id="3" name="テキスト ボックス 2"/>
          <p:cNvSpPr txBox="1"/>
          <p:nvPr/>
        </p:nvSpPr>
        <p:spPr>
          <a:xfrm>
            <a:off x="385763" y="1484313"/>
            <a:ext cx="6048375" cy="369887"/>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anchor="ctr">
            <a:spAutoFit/>
          </a:bodyPr>
          <a:lstStyle/>
          <a:p>
            <a:pPr algn="ctr">
              <a:defRPr/>
            </a:pPr>
            <a:r>
              <a:rPr lang="ja-JP" altLang="en-US" dirty="0">
                <a:latin typeface="ＭＳ Ｐゴシック" pitchFamily="50" charset="-128"/>
                <a:ea typeface="ＭＳ Ｐゴシック" pitchFamily="50" charset="-128"/>
              </a:rPr>
              <a:t>特許請求の範囲：発明を特定する事項。</a:t>
            </a:r>
            <a:r>
              <a:rPr lang="ja-JP" altLang="en-US" u="sng" dirty="0">
                <a:solidFill>
                  <a:srgbClr val="FF0000"/>
                </a:solidFill>
                <a:latin typeface="ＭＳ Ｐゴシック" pitchFamily="50" charset="-128"/>
                <a:ea typeface="ＭＳ Ｐゴシック" pitchFamily="50" charset="-128"/>
              </a:rPr>
              <a:t>権利範囲となる。</a:t>
            </a:r>
            <a:endParaRPr lang="ja-JP" altLang="en-US" dirty="0">
              <a:latin typeface="ＭＳ Ｐゴシック" pitchFamily="50" charset="-128"/>
              <a:ea typeface="ＭＳ Ｐゴシック" pitchFamily="50" charset="-128"/>
            </a:endParaRPr>
          </a:p>
        </p:txBody>
      </p:sp>
      <p:sp>
        <p:nvSpPr>
          <p:cNvPr id="58374" name="テキスト ボックス 6"/>
          <p:cNvSpPr txBox="1">
            <a:spLocks noChangeArrowheads="1"/>
          </p:cNvSpPr>
          <p:nvPr/>
        </p:nvSpPr>
        <p:spPr bwMode="auto">
          <a:xfrm>
            <a:off x="6032500" y="5788025"/>
            <a:ext cx="3673475" cy="954088"/>
          </a:xfrm>
          <a:prstGeom prst="rect">
            <a:avLst/>
          </a:prstGeom>
          <a:noFill/>
          <a:ln w="9525">
            <a:noFill/>
            <a:miter lim="800000"/>
            <a:headEnd/>
            <a:tailEnd/>
          </a:ln>
        </p:spPr>
        <p:txBody>
          <a:bodyPr>
            <a:spAutoFit/>
          </a:bodyPr>
          <a:lstStyle/>
          <a:p>
            <a:r>
              <a:rPr lang="ja-JP" altLang="en-US" sz="1400"/>
              <a:t>「特許ワークブック　書いてみよう特許明細書出してみよう特許出願　特許庁　独立行政法人　工業所有権情報・研修館発行　２０１１年」　</a:t>
            </a:r>
            <a:endParaRPr lang="en-US" altLang="ja-JP" sz="1400"/>
          </a:p>
          <a:p>
            <a:r>
              <a:rPr lang="ja-JP" altLang="en-US" sz="1400"/>
              <a:t>を元に作成　</a:t>
            </a:r>
          </a:p>
        </p:txBody>
      </p:sp>
      <p:sp>
        <p:nvSpPr>
          <p:cNvPr id="9" name="スライド番号プレースホルダー 5"/>
          <p:cNvSpPr txBox="1">
            <a:spLocks/>
          </p:cNvSpPr>
          <p:nvPr/>
        </p:nvSpPr>
        <p:spPr>
          <a:xfrm>
            <a:off x="9488488"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EE5DDFC9-37BF-411D-B754-66D3DD936A2B}" type="slidenum">
              <a:rPr lang="en-US" smtClean="0">
                <a:solidFill>
                  <a:prstClr val="black"/>
                </a:solidFill>
              </a:rPr>
              <a:pPr>
                <a:defRPr/>
              </a:pPr>
              <a:t>22</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5379" name="Group 3"/>
          <p:cNvGraphicFramePr>
            <a:graphicFrameLocks noGrp="1"/>
          </p:cNvGraphicFramePr>
          <p:nvPr/>
        </p:nvGraphicFramePr>
        <p:xfrm>
          <a:off x="849313" y="1984375"/>
          <a:ext cx="8423275" cy="4829175"/>
        </p:xfrm>
        <a:graphic>
          <a:graphicData uri="http://schemas.openxmlformats.org/drawingml/2006/table">
            <a:tbl>
              <a:tblPr/>
              <a:tblGrid>
                <a:gridCol w="4211769"/>
                <a:gridCol w="4211770"/>
              </a:tblGrid>
              <a:tr h="425421">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1" i="0" u="none" strike="noStrike" cap="none" normalizeH="0" baseline="0" dirty="0" smtClean="0">
                          <a:ln>
                            <a:noFill/>
                          </a:ln>
                          <a:solidFill>
                            <a:srgbClr val="FF0000"/>
                          </a:solidFill>
                          <a:effectLst/>
                          <a:latin typeface="Arial" charset="0"/>
                          <a:ea typeface="ＭＳ Ｐゴシック" pitchFamily="50" charset="-128"/>
                        </a:rPr>
                        <a:t>（１）広い権利となっているか</a:t>
                      </a:r>
                      <a:r>
                        <a:rPr kumimoji="1" lang="ja-JP" altLang="en-US" sz="1600" b="0" i="0" u="none" strike="noStrike" cap="none" normalizeH="0" baseline="0" dirty="0" smtClean="0">
                          <a:ln>
                            <a:noFill/>
                          </a:ln>
                          <a:solidFill>
                            <a:schemeClr val="tx1"/>
                          </a:solidFill>
                          <a:effectLst/>
                          <a:latin typeface="Arial" charset="0"/>
                          <a:ea typeface="ＭＳ Ｐゴシック" pitchFamily="50" charset="-128"/>
                        </a:rPr>
                        <a:t>（但し、広いクレームには、実施例のサポートが必要である）</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hMerge="1">
                  <a:txBody>
                    <a:bodyPr/>
                    <a:lstStyle/>
                    <a:p>
                      <a:endParaRPr kumimoji="1" lang="ja-JP" altLang="en-US"/>
                    </a:p>
                  </a:txBody>
                  <a:tcPr/>
                </a:tc>
              </a:tr>
              <a:tr h="11351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Arial" charset="0"/>
                          <a:ea typeface="ＭＳ Ｐゴシック" pitchFamily="50" charset="-128"/>
                        </a:rPr>
                        <a:t>（ａ）技術的に広い概念になっているか</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Arial" charset="0"/>
                          <a:ea typeface="ＭＳ Ｐゴシック" pitchFamily="50" charset="-128"/>
                        </a:rPr>
                        <a:t>（ｂ）上位概念の用語を吟味したか</a:t>
                      </a:r>
                    </a:p>
                  </a:txBody>
                  <a:tcPr marL="99060" marR="99060"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Arial" charset="0"/>
                          <a:ea typeface="ＭＳ Ｐゴシック" pitchFamily="50" charset="-128"/>
                        </a:rPr>
                        <a:t>・実施例に限定されていないか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Arial" charset="0"/>
                          <a:ea typeface="ＭＳ Ｐゴシック" pitchFamily="50" charset="-128"/>
                        </a:rPr>
                        <a:t>・競業者の実施を想定してみたか</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Arial" charset="0"/>
                          <a:ea typeface="ＭＳ Ｐゴシック" pitchFamily="50" charset="-128"/>
                        </a:rPr>
                        <a:t>・一般に通用する用語か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Arial" charset="0"/>
                          <a:ea typeface="ＭＳ Ｐゴシック" pitchFamily="50" charset="-128"/>
                        </a:rPr>
                        <a:t>・もっと広い表現はできないか</a:t>
                      </a:r>
                    </a:p>
                  </a:txBody>
                  <a:tcPr marL="99060" marR="99060"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8671">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1" i="0" u="none" strike="noStrike" cap="none" normalizeH="0" baseline="0" dirty="0" smtClean="0">
                          <a:ln>
                            <a:noFill/>
                          </a:ln>
                          <a:solidFill>
                            <a:srgbClr val="FF0000"/>
                          </a:solidFill>
                          <a:effectLst/>
                          <a:latin typeface="Arial" charset="0"/>
                          <a:ea typeface="ＭＳ Ｐゴシック" pitchFamily="50" charset="-128"/>
                        </a:rPr>
                        <a:t>（２）多面的な権利範囲であるか</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hMerge="1">
                  <a:txBody>
                    <a:bodyPr/>
                    <a:lstStyle/>
                    <a:p>
                      <a:endParaRPr kumimoji="1" lang="ja-JP" altLang="en-US"/>
                    </a:p>
                  </a:txBody>
                  <a:tcPr/>
                </a:tc>
              </a:tr>
              <a:tr h="9931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Arial" charset="0"/>
                          <a:ea typeface="ＭＳ Ｐゴシック" pitchFamily="50" charset="-128"/>
                        </a:rPr>
                        <a:t>（ａ）カテゴリーは適切か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Arial" charset="0"/>
                          <a:ea typeface="ＭＳ Ｐゴシック" pitchFamily="50" charset="-128"/>
                        </a:rPr>
                        <a:t>（ｂ）実施ステップを網羅しているか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Arial" charset="0"/>
                          <a:ea typeface="ＭＳ Ｐゴシック" pitchFamily="50" charset="-128"/>
                        </a:rPr>
                        <a:t>　　（方法の場合）</a:t>
                      </a:r>
                    </a:p>
                  </a:txBody>
                  <a:tcPr marL="99060" marR="99060"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・物は、方法は、装置は・・・</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・異なる表現のクレームはないか（記録媒体、プログラム）</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ＭＳ Ｐゴシック" pitchFamily="50" charset="-128"/>
                      </a:endParaRPr>
                    </a:p>
                  </a:txBody>
                  <a:tcPr marL="99060" marR="99060"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652">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1" i="0" u="none" strike="noStrike" cap="none" normalizeH="0" baseline="0" dirty="0" smtClean="0">
                          <a:ln>
                            <a:noFill/>
                          </a:ln>
                          <a:solidFill>
                            <a:srgbClr val="FF0000"/>
                          </a:solidFill>
                          <a:effectLst/>
                          <a:latin typeface="Arial" charset="0"/>
                          <a:ea typeface="ＭＳ Ｐゴシック" pitchFamily="50" charset="-128"/>
                        </a:rPr>
                        <a:t>（３）強い特許であるか</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hMerge="1">
                  <a:txBody>
                    <a:bodyPr/>
                    <a:lstStyle/>
                    <a:p>
                      <a:endParaRPr kumimoji="1" lang="ja-JP" altLang="en-US"/>
                    </a:p>
                  </a:txBody>
                  <a:tcPr/>
                </a:tc>
              </a:tr>
              <a:tr h="11951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Arial" charset="0"/>
                          <a:ea typeface="ＭＳ Ｐゴシック" pitchFamily="50" charset="-128"/>
                        </a:rPr>
                        <a:t>（ａ）審査で拒絶されにくいか</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Arial" charset="0"/>
                          <a:ea typeface="ＭＳ Ｐゴシック" pitchFamily="50" charset="-128"/>
                        </a:rPr>
                        <a:t>（ｂ）権利行使は容易か</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600" b="0" i="0" u="none" strike="noStrike" cap="none" normalizeH="0" baseline="0" dirty="0" smtClean="0">
                        <a:ln>
                          <a:noFill/>
                        </a:ln>
                        <a:solidFill>
                          <a:schemeClr val="tx1"/>
                        </a:solidFill>
                        <a:effectLst/>
                        <a:latin typeface="Arial" charset="0"/>
                        <a:ea typeface="ＭＳ Ｐゴシック" pitchFamily="50" charset="-128"/>
                      </a:endParaRPr>
                    </a:p>
                  </a:txBody>
                  <a:tcPr marL="99060" marR="99060"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・従来技術の把握は適切か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・補正時に適切な対応がとれるか</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・用語は、疑義を生じにくいか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・技術の進歩を予想したクレームか</a:t>
                      </a:r>
                    </a:p>
                  </a:txBody>
                  <a:tcPr marL="99060" marR="99060"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16" name="AutoShape 25"/>
          <p:cNvSpPr>
            <a:spLocks noChangeArrowheads="1"/>
          </p:cNvSpPr>
          <p:nvPr/>
        </p:nvSpPr>
        <p:spPr bwMode="auto">
          <a:xfrm>
            <a:off x="31750" y="1397000"/>
            <a:ext cx="1825625" cy="519113"/>
          </a:xfrm>
          <a:prstGeom prst="roundRect">
            <a:avLst>
              <a:gd name="adj" fmla="val 50000"/>
            </a:avLst>
          </a:prstGeom>
          <a:ln/>
          <a:extLst/>
        </p:spPr>
        <p:style>
          <a:lnRef idx="1">
            <a:schemeClr val="accent4"/>
          </a:lnRef>
          <a:fillRef idx="2">
            <a:schemeClr val="accent4"/>
          </a:fillRef>
          <a:effectRef idx="1">
            <a:schemeClr val="accent4"/>
          </a:effectRef>
          <a:fontRef idx="minor">
            <a:schemeClr val="dk1"/>
          </a:fontRef>
        </p:style>
        <p:txBody>
          <a:bodyPr>
            <a:spAutoFit/>
          </a:bodyPr>
          <a:lstStyle/>
          <a:p>
            <a:pPr>
              <a:spcBef>
                <a:spcPct val="20000"/>
              </a:spcBef>
              <a:defRPr/>
            </a:pPr>
            <a:r>
              <a:rPr lang="ja-JP" altLang="en-US" b="1" dirty="0">
                <a:latin typeface="ＭＳ Ｐゴシック" pitchFamily="50" charset="-128"/>
                <a:ea typeface="ＭＳ Ｐゴシック" pitchFamily="50" charset="-128"/>
              </a:rPr>
              <a:t>チェックポイント</a:t>
            </a:r>
          </a:p>
        </p:txBody>
      </p:sp>
      <p:sp>
        <p:nvSpPr>
          <p:cNvPr id="60440"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特許請求の範囲の作成</a:t>
            </a:r>
          </a:p>
        </p:txBody>
      </p:sp>
      <p:sp>
        <p:nvSpPr>
          <p:cNvPr id="60441" name="テキスト ボックス 4"/>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１０－３</a:t>
            </a:r>
          </a:p>
        </p:txBody>
      </p:sp>
      <p:sp>
        <p:nvSpPr>
          <p:cNvPr id="6" name="テキスト ボックス 5"/>
          <p:cNvSpPr txBox="1"/>
          <p:nvPr/>
        </p:nvSpPr>
        <p:spPr>
          <a:xfrm>
            <a:off x="5035550" y="1428750"/>
            <a:ext cx="4824413" cy="415925"/>
          </a:xfrm>
          <a:prstGeom prst="rect">
            <a:avLst/>
          </a:prstGeom>
          <a:noFill/>
        </p:spPr>
        <p:txBody>
          <a:bodyPr>
            <a:spAutoFit/>
          </a:bodyPr>
          <a:lstStyle/>
          <a:p>
            <a:pPr>
              <a:defRPr/>
            </a:pPr>
            <a:r>
              <a:rPr lang="ja-JP" altLang="en-US" sz="1050" dirty="0"/>
              <a:t>特許ワークブック　書いてみよう特許明細書出してみよう特許出願　特許庁　独立行政法人　工業所有権情報・研修館発行　２０１１年　を元に作成　</a:t>
            </a:r>
          </a:p>
        </p:txBody>
      </p:sp>
      <p:sp>
        <p:nvSpPr>
          <p:cNvPr id="8" name="スライド番号プレースホルダー 5"/>
          <p:cNvSpPr txBox="1">
            <a:spLocks/>
          </p:cNvSpPr>
          <p:nvPr/>
        </p:nvSpPr>
        <p:spPr>
          <a:xfrm>
            <a:off x="9328150"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6CE7B476-0E6A-44EB-AEE6-222B8A4A42B4}" type="slidenum">
              <a:rPr lang="en-US" smtClean="0">
                <a:solidFill>
                  <a:prstClr val="black"/>
                </a:solidFill>
              </a:rPr>
              <a:pPr>
                <a:defRPr/>
              </a:pPr>
              <a:t>23</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特許請求の範囲の作成</a:t>
            </a:r>
          </a:p>
        </p:txBody>
      </p:sp>
      <p:sp>
        <p:nvSpPr>
          <p:cNvPr id="486402" name="Rectangle 2"/>
          <p:cNvSpPr>
            <a:spLocks noGrp="1" noChangeArrowheads="1"/>
          </p:cNvSpPr>
          <p:nvPr>
            <p:ph sz="quarter" idx="1"/>
          </p:nvPr>
        </p:nvSpPr>
        <p:spPr>
          <a:xfrm>
            <a:off x="488950" y="1484313"/>
            <a:ext cx="8928100" cy="5113337"/>
          </a:xfrm>
          <a:solidFill>
            <a:schemeClr val="accent1">
              <a:lumMod val="20000"/>
              <a:lumOff val="80000"/>
            </a:schemeClr>
          </a:solidFill>
        </p:spPr>
        <p:txBody>
          <a:bodyPr/>
          <a:lstStyle/>
          <a:p>
            <a:pPr eaLnBrk="1" hangingPunct="1">
              <a:buFontTx/>
              <a:buNone/>
              <a:defRPr/>
            </a:pPr>
            <a:r>
              <a:rPr lang="ja-JP" altLang="en-US" sz="2000" b="1" u="sng" dirty="0" smtClean="0"/>
              <a:t>広い権利の取得のために</a:t>
            </a:r>
          </a:p>
          <a:p>
            <a:pPr eaLnBrk="1" hangingPunct="1">
              <a:buFontTx/>
              <a:buNone/>
              <a:defRPr/>
            </a:pPr>
            <a:r>
              <a:rPr lang="ja-JP" altLang="en-US" sz="1800" b="1" dirty="0" smtClean="0"/>
              <a:t>　　     </a:t>
            </a:r>
            <a:r>
              <a:rPr lang="ja-JP" altLang="en-US" sz="1600" b="1" dirty="0" smtClean="0"/>
              <a:t>（１）構成要件は少なく</a:t>
            </a:r>
          </a:p>
          <a:p>
            <a:pPr eaLnBrk="1" hangingPunct="1">
              <a:buFontTx/>
              <a:buNone/>
              <a:defRPr/>
            </a:pPr>
            <a:r>
              <a:rPr lang="ja-JP" altLang="en-US" sz="1600" b="1" dirty="0" smtClean="0"/>
              <a:t>                        </a:t>
            </a:r>
            <a:r>
              <a:rPr lang="en-US" altLang="ja-JP" sz="1600" b="1" dirty="0" smtClean="0">
                <a:solidFill>
                  <a:srgbClr val="FF0000"/>
                </a:solidFill>
                <a:effectLst>
                  <a:outerShdw blurRad="38100" dist="38100" dir="2700000" algn="tl">
                    <a:srgbClr val="C0C0C0"/>
                  </a:outerShdw>
                </a:effectLst>
              </a:rPr>
              <a:t>A+B+C</a:t>
            </a:r>
            <a:r>
              <a:rPr lang="en-US" altLang="ja-JP" sz="1600" b="1" dirty="0" smtClean="0">
                <a:effectLst>
                  <a:outerShdw blurRad="38100" dist="38100" dir="2700000" algn="tl">
                    <a:srgbClr val="C0C0C0"/>
                  </a:outerShdw>
                </a:effectLst>
              </a:rPr>
              <a:t>+D+E</a:t>
            </a:r>
            <a:r>
              <a:rPr lang="ja-JP" altLang="en-US" sz="1600" b="1" dirty="0" smtClean="0">
                <a:effectLst>
                  <a:outerShdw blurRad="38100" dist="38100" dir="2700000" algn="tl">
                    <a:srgbClr val="C0C0C0"/>
                  </a:outerShdw>
                </a:effectLst>
              </a:rPr>
              <a:t>　 →　</a:t>
            </a:r>
            <a:r>
              <a:rPr lang="en-US" altLang="ja-JP" sz="1600" b="1" dirty="0" smtClean="0">
                <a:solidFill>
                  <a:srgbClr val="FF0000"/>
                </a:solidFill>
                <a:effectLst>
                  <a:outerShdw blurRad="38100" dist="38100" dir="2700000" algn="tl">
                    <a:srgbClr val="C0C0C0"/>
                  </a:outerShdw>
                </a:effectLst>
              </a:rPr>
              <a:t>A+B+C</a:t>
            </a:r>
            <a:endParaRPr lang="en-US" altLang="ja-JP" sz="1600" b="1" dirty="0" smtClean="0">
              <a:effectLst>
                <a:outerShdw blurRad="38100" dist="38100" dir="2700000" algn="tl">
                  <a:srgbClr val="C0C0C0"/>
                </a:outerShdw>
              </a:effectLst>
            </a:endParaRPr>
          </a:p>
          <a:p>
            <a:pPr eaLnBrk="1" hangingPunct="1">
              <a:buFontTx/>
              <a:buNone/>
              <a:defRPr/>
            </a:pPr>
            <a:r>
              <a:rPr lang="en-US" altLang="ja-JP" sz="1600" b="1" dirty="0" smtClean="0"/>
              <a:t>         </a:t>
            </a:r>
            <a:r>
              <a:rPr lang="ja-JP" altLang="en-US" sz="1600" b="1" dirty="0" smtClean="0"/>
              <a:t>（２）用語は上位概念（広義）のものを使用</a:t>
            </a:r>
          </a:p>
          <a:p>
            <a:pPr eaLnBrk="1" hangingPunct="1">
              <a:buFontTx/>
              <a:buNone/>
              <a:defRPr/>
            </a:pPr>
            <a:r>
              <a:rPr lang="ja-JP" altLang="en-US" sz="1600" b="1" dirty="0" smtClean="0"/>
              <a:t>　　　　             ポリエチレン樹脂　→　合成樹脂</a:t>
            </a:r>
          </a:p>
          <a:p>
            <a:pPr eaLnBrk="1" hangingPunct="1">
              <a:buFontTx/>
              <a:buNone/>
              <a:defRPr/>
            </a:pPr>
            <a:r>
              <a:rPr lang="ja-JP" altLang="en-US" sz="1600" b="1" dirty="0" smtClean="0"/>
              <a:t>　　　　             鉛筆　　　　　　　　　→　筆記具</a:t>
            </a:r>
          </a:p>
          <a:p>
            <a:pPr eaLnBrk="1" hangingPunct="1">
              <a:buFontTx/>
              <a:buNone/>
              <a:defRPr/>
            </a:pPr>
            <a:r>
              <a:rPr lang="ja-JP" altLang="en-US" sz="1600" b="1" dirty="0" smtClean="0"/>
              <a:t>         （３）多面的なクレーム　</a:t>
            </a:r>
            <a:endParaRPr lang="en-US" altLang="ja-JP" sz="1600" b="1" dirty="0" smtClean="0"/>
          </a:p>
          <a:p>
            <a:pPr marL="0" indent="0" eaLnBrk="1" hangingPunct="1">
              <a:spcBef>
                <a:spcPct val="20000"/>
              </a:spcBef>
              <a:buClrTx/>
              <a:buSzTx/>
              <a:buFont typeface="Wingdings" pitchFamily="2" charset="2"/>
              <a:buNone/>
              <a:defRPr/>
            </a:pPr>
            <a:r>
              <a:rPr lang="ja-JP" altLang="en-US" sz="1600" b="1" dirty="0"/>
              <a:t>　</a:t>
            </a:r>
            <a:r>
              <a:rPr lang="ja-JP" altLang="en-US" sz="1600" b="1" dirty="0" smtClean="0"/>
              <a:t>　　　　　　</a:t>
            </a:r>
            <a:r>
              <a:rPr lang="ja-JP" altLang="en-US" sz="1600" b="1" dirty="0" smtClean="0">
                <a:latin typeface="Arial" charset="0"/>
              </a:rPr>
              <a:t>物のカテゴリ、方法のカテゴリでの記載</a:t>
            </a:r>
            <a:endParaRPr lang="en-US" altLang="ja-JP" sz="1600" b="1" dirty="0" smtClean="0">
              <a:latin typeface="Arial" charset="0"/>
            </a:endParaRPr>
          </a:p>
          <a:p>
            <a:pPr marL="0" indent="0" eaLnBrk="1" hangingPunct="1">
              <a:spcBef>
                <a:spcPct val="20000"/>
              </a:spcBef>
              <a:buClrTx/>
              <a:buSzTx/>
              <a:buFont typeface="Wingdings" pitchFamily="2" charset="2"/>
              <a:buNone/>
              <a:defRPr/>
            </a:pPr>
            <a:r>
              <a:rPr lang="ja-JP" altLang="en-US" sz="1600" b="1" dirty="0">
                <a:latin typeface="Arial" charset="0"/>
              </a:rPr>
              <a:t>　</a:t>
            </a:r>
            <a:r>
              <a:rPr lang="ja-JP" altLang="en-US" sz="1600" b="1" dirty="0" smtClean="0">
                <a:latin typeface="Arial" charset="0"/>
              </a:rPr>
              <a:t>　　　　　　異なる</a:t>
            </a:r>
            <a:r>
              <a:rPr lang="ja-JP" altLang="en-US" sz="1600" b="1" dirty="0">
                <a:latin typeface="Arial" charset="0"/>
              </a:rPr>
              <a:t>表現の</a:t>
            </a:r>
            <a:r>
              <a:rPr lang="ja-JP" altLang="en-US" sz="1600" b="1" dirty="0" smtClean="0">
                <a:latin typeface="Arial" charset="0"/>
              </a:rPr>
              <a:t>クレーム　例：記録</a:t>
            </a:r>
            <a:r>
              <a:rPr lang="ja-JP" altLang="en-US" sz="1600" b="1" dirty="0">
                <a:latin typeface="Arial" charset="0"/>
              </a:rPr>
              <a:t>媒体、</a:t>
            </a:r>
            <a:r>
              <a:rPr lang="ja-JP" altLang="en-US" sz="1600" b="1" dirty="0" smtClean="0">
                <a:latin typeface="Arial" charset="0"/>
              </a:rPr>
              <a:t>プログラムなど</a:t>
            </a:r>
            <a:r>
              <a:rPr lang="ja-JP" altLang="en-US" sz="1600" b="1" dirty="0" smtClean="0"/>
              <a:t>　　　　</a:t>
            </a:r>
          </a:p>
          <a:p>
            <a:pPr eaLnBrk="1" hangingPunct="1">
              <a:buFontTx/>
              <a:buNone/>
              <a:defRPr/>
            </a:pPr>
            <a:r>
              <a:rPr lang="ja-JP" altLang="en-US" sz="1600" b="1" dirty="0" smtClean="0"/>
              <a:t>　　　　     また、いろいろなバリエーション（実施例に対応するものなど）を含むように</a:t>
            </a:r>
          </a:p>
          <a:p>
            <a:pPr eaLnBrk="1" hangingPunct="1">
              <a:buFontTx/>
              <a:buNone/>
              <a:defRPr/>
            </a:pPr>
            <a:r>
              <a:rPr lang="ja-JP" altLang="en-US" sz="1600" b="1" dirty="0" smtClean="0"/>
              <a:t>　　　　              請求項１：  </a:t>
            </a:r>
            <a:r>
              <a:rPr lang="en-US" altLang="ja-JP" sz="1600" b="1" dirty="0" smtClean="0">
                <a:solidFill>
                  <a:srgbClr val="FF0000"/>
                </a:solidFill>
                <a:effectLst>
                  <a:outerShdw blurRad="38100" dist="38100" dir="2700000" algn="tl">
                    <a:srgbClr val="C0C0C0"/>
                  </a:outerShdw>
                </a:effectLst>
              </a:rPr>
              <a:t>A+B+C</a:t>
            </a:r>
            <a:endParaRPr lang="en-US" altLang="ja-JP" sz="1600" b="1" dirty="0" smtClean="0"/>
          </a:p>
          <a:p>
            <a:pPr eaLnBrk="1" hangingPunct="1">
              <a:buFontTx/>
              <a:buNone/>
              <a:defRPr/>
            </a:pPr>
            <a:r>
              <a:rPr lang="ja-JP" altLang="en-US" sz="1600" b="1" dirty="0" smtClean="0"/>
              <a:t>　　　　              請求項２：  </a:t>
            </a:r>
            <a:r>
              <a:rPr lang="en-US" altLang="ja-JP" sz="1600" b="1" dirty="0" smtClean="0">
                <a:solidFill>
                  <a:srgbClr val="FF0000"/>
                </a:solidFill>
                <a:effectLst>
                  <a:outerShdw blurRad="38100" dist="38100" dir="2700000" algn="tl">
                    <a:srgbClr val="C0C0C0"/>
                  </a:outerShdw>
                </a:effectLst>
              </a:rPr>
              <a:t>A+B+C</a:t>
            </a:r>
            <a:r>
              <a:rPr lang="en-US" altLang="ja-JP" sz="1600" b="1" dirty="0" smtClean="0">
                <a:effectLst>
                  <a:outerShdw blurRad="38100" dist="38100" dir="2700000" algn="tl">
                    <a:srgbClr val="C0C0C0"/>
                  </a:outerShdw>
                </a:effectLst>
              </a:rPr>
              <a:t>+D</a:t>
            </a:r>
            <a:endParaRPr lang="en-US" altLang="ja-JP" sz="1600" b="1" dirty="0" smtClean="0"/>
          </a:p>
          <a:p>
            <a:pPr eaLnBrk="1" hangingPunct="1">
              <a:buFontTx/>
              <a:buNone/>
              <a:defRPr/>
            </a:pPr>
            <a:r>
              <a:rPr lang="ja-JP" altLang="en-US" sz="1600" b="1" dirty="0" smtClean="0"/>
              <a:t>　　　              　請求項３：  </a:t>
            </a:r>
            <a:r>
              <a:rPr lang="en-US" altLang="ja-JP" sz="1600" b="1" dirty="0" smtClean="0">
                <a:solidFill>
                  <a:srgbClr val="FF0000"/>
                </a:solidFill>
                <a:effectLst>
                  <a:outerShdw blurRad="38100" dist="38100" dir="2700000" algn="tl">
                    <a:srgbClr val="C0C0C0"/>
                  </a:outerShdw>
                </a:effectLst>
              </a:rPr>
              <a:t>A+B+C</a:t>
            </a:r>
            <a:r>
              <a:rPr lang="en-US" altLang="ja-JP" sz="1600" b="1" dirty="0" smtClean="0">
                <a:effectLst>
                  <a:outerShdw blurRad="38100" dist="38100" dir="2700000" algn="tl">
                    <a:srgbClr val="C0C0C0"/>
                  </a:outerShdw>
                </a:effectLst>
              </a:rPr>
              <a:t>+E</a:t>
            </a:r>
          </a:p>
          <a:p>
            <a:pPr eaLnBrk="1" hangingPunct="1">
              <a:buFontTx/>
              <a:buNone/>
              <a:defRPr/>
            </a:pPr>
            <a:r>
              <a:rPr lang="ja-JP" altLang="en-US" sz="1600" b="1" dirty="0" smtClean="0"/>
              <a:t>　　　　              請求項</a:t>
            </a:r>
            <a:r>
              <a:rPr lang="en-US" altLang="ja-JP" sz="1600" b="1" dirty="0" smtClean="0"/>
              <a:t>4</a:t>
            </a:r>
            <a:r>
              <a:rPr lang="ja-JP" altLang="en-US" sz="1600" b="1" dirty="0" smtClean="0"/>
              <a:t>：  </a:t>
            </a:r>
            <a:r>
              <a:rPr lang="en-US" altLang="ja-JP" sz="1600" b="1" dirty="0" smtClean="0">
                <a:solidFill>
                  <a:srgbClr val="FF0000"/>
                </a:solidFill>
                <a:effectLst>
                  <a:outerShdw blurRad="38100" dist="38100" dir="2700000" algn="tl">
                    <a:srgbClr val="C0C0C0"/>
                  </a:outerShdw>
                </a:effectLst>
              </a:rPr>
              <a:t>A+B+C</a:t>
            </a:r>
            <a:r>
              <a:rPr lang="en-US" altLang="ja-JP" sz="1600" b="1" dirty="0" smtClean="0">
                <a:effectLst>
                  <a:outerShdw blurRad="38100" dist="38100" dir="2700000" algn="tl">
                    <a:srgbClr val="C0C0C0"/>
                  </a:outerShdw>
                </a:effectLst>
              </a:rPr>
              <a:t>+D+E</a:t>
            </a:r>
            <a:endParaRPr lang="en-US" altLang="ja-JP" sz="1600" b="1" dirty="0" smtClean="0"/>
          </a:p>
          <a:p>
            <a:pPr eaLnBrk="1" hangingPunct="1">
              <a:defRPr/>
            </a:pPr>
            <a:endParaRPr lang="en-US" altLang="ja-JP" sz="1800" dirty="0" smtClean="0"/>
          </a:p>
        </p:txBody>
      </p:sp>
      <p:sp>
        <p:nvSpPr>
          <p:cNvPr id="62467" name="テキスト ボックス 3"/>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１０－３</a:t>
            </a:r>
          </a:p>
        </p:txBody>
      </p:sp>
      <p:sp>
        <p:nvSpPr>
          <p:cNvPr id="5" name="テキスト ボックス 4"/>
          <p:cNvSpPr txBox="1"/>
          <p:nvPr/>
        </p:nvSpPr>
        <p:spPr>
          <a:xfrm>
            <a:off x="4592638" y="6021388"/>
            <a:ext cx="4824412" cy="415925"/>
          </a:xfrm>
          <a:prstGeom prst="rect">
            <a:avLst/>
          </a:prstGeom>
          <a:noFill/>
        </p:spPr>
        <p:txBody>
          <a:bodyPr>
            <a:spAutoFit/>
          </a:bodyPr>
          <a:lstStyle/>
          <a:p>
            <a:pPr>
              <a:defRPr/>
            </a:pPr>
            <a:r>
              <a:rPr lang="ja-JP" altLang="en-US" sz="1050" dirty="0"/>
              <a:t>特許ワークブック　書いてみよう特許明細書出してみよう特許出願</a:t>
            </a:r>
            <a:endParaRPr lang="en-US" altLang="ja-JP" sz="1050" dirty="0"/>
          </a:p>
          <a:p>
            <a:pPr>
              <a:defRPr/>
            </a:pPr>
            <a:r>
              <a:rPr lang="ja-JP" altLang="en-US" sz="1050" dirty="0"/>
              <a:t>特許庁　独立行政法人　工業所有権情報・研修館発行　２０１１年　を元に作成　</a:t>
            </a:r>
          </a:p>
        </p:txBody>
      </p:sp>
      <p:sp>
        <p:nvSpPr>
          <p:cNvPr id="7" name="スライド番号プレースホルダー 5"/>
          <p:cNvSpPr txBox="1">
            <a:spLocks/>
          </p:cNvSpPr>
          <p:nvPr/>
        </p:nvSpPr>
        <p:spPr>
          <a:xfrm>
            <a:off x="9328150"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68266194-9BD0-416B-9C0D-6A30CB2CF9E3}" type="slidenum">
              <a:rPr lang="en-US" smtClean="0">
                <a:solidFill>
                  <a:prstClr val="black"/>
                </a:solidFill>
              </a:rPr>
              <a:pPr>
                <a:defRPr/>
              </a:pPr>
              <a:t>24</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タイトル 1"/>
          <p:cNvSpPr>
            <a:spLocks noGrp="1"/>
          </p:cNvSpPr>
          <p:nvPr>
            <p:ph type="title"/>
          </p:nvPr>
        </p:nvSpPr>
        <p:spPr>
          <a:xfrm>
            <a:off x="660400" y="38100"/>
            <a:ext cx="8750300" cy="869950"/>
          </a:xfrm>
        </p:spPr>
        <p:txBody>
          <a:bodyPr/>
          <a:lstStyle/>
          <a:p>
            <a:r>
              <a:rPr lang="ja-JP" altLang="en-US" smtClean="0">
                <a:latin typeface="ＭＳ Ｐゴシック" charset="-128"/>
                <a:ea typeface="ＭＳ Ｐゴシック" charset="-128"/>
              </a:rPr>
              <a:t>第１０時限　目次</a:t>
            </a:r>
          </a:p>
        </p:txBody>
      </p:sp>
      <p:sp>
        <p:nvSpPr>
          <p:cNvPr id="64514" name="コンテンツ プレースホルダー 2"/>
          <p:cNvSpPr>
            <a:spLocks noGrp="1"/>
          </p:cNvSpPr>
          <p:nvPr>
            <p:ph sz="quarter" idx="1"/>
          </p:nvPr>
        </p:nvSpPr>
        <p:spPr>
          <a:xfrm>
            <a:off x="2559050" y="1341438"/>
            <a:ext cx="6934200" cy="4830762"/>
          </a:xfrm>
          <a:ln>
            <a:solidFill>
              <a:schemeClr val="tx1"/>
            </a:solidFill>
          </a:ln>
        </p:spPr>
        <p:txBody>
          <a:bodyPr/>
          <a:lstStyle/>
          <a:p>
            <a:pPr marL="0" indent="0">
              <a:buFont typeface="Wingdings" pitchFamily="2" charset="2"/>
              <a:buNone/>
            </a:pPr>
            <a:r>
              <a:rPr lang="ja-JP" altLang="en-US" smtClean="0">
                <a:latin typeface="ＭＳ Ｐゴシック" charset="-128"/>
                <a:ea typeface="ＭＳ Ｐゴシック" charset="-128"/>
              </a:rPr>
              <a:t>１０－１　概要</a:t>
            </a:r>
            <a:endParaRPr lang="en-US" altLang="ja-JP" smtClean="0">
              <a:latin typeface="ＭＳ Ｐゴシック" charset="-128"/>
              <a:ea typeface="ＭＳ Ｐゴシック" charset="-128"/>
            </a:endParaRPr>
          </a:p>
          <a:p>
            <a:pPr marL="0" indent="0">
              <a:buFont typeface="Wingdings" pitchFamily="2" charset="2"/>
              <a:buNone/>
            </a:pPr>
            <a:r>
              <a:rPr lang="ja-JP" altLang="en-US" smtClean="0">
                <a:latin typeface="ＭＳ Ｐゴシック" charset="-128"/>
                <a:ea typeface="ＭＳ Ｐゴシック" charset="-128"/>
              </a:rPr>
              <a:t>１０－２　特許出願の準備</a:t>
            </a:r>
            <a:endParaRPr lang="en-US" altLang="ja-JP" smtClean="0">
              <a:latin typeface="ＭＳ Ｐゴシック" charset="-128"/>
              <a:ea typeface="ＭＳ Ｐゴシック" charset="-128"/>
            </a:endParaRPr>
          </a:p>
          <a:p>
            <a:pPr marL="0" indent="0">
              <a:buFont typeface="Wingdings" pitchFamily="2" charset="2"/>
              <a:buNone/>
            </a:pPr>
            <a:r>
              <a:rPr lang="ja-JP" altLang="en-US" smtClean="0">
                <a:latin typeface="ＭＳ Ｐゴシック" charset="-128"/>
                <a:ea typeface="ＭＳ Ｐゴシック" charset="-128"/>
              </a:rPr>
              <a:t>１０－３　特許請求の範囲の作成</a:t>
            </a:r>
            <a:endParaRPr lang="en-US" altLang="ja-JP" smtClean="0">
              <a:latin typeface="ＭＳ Ｐゴシック" charset="-128"/>
              <a:ea typeface="ＭＳ Ｐゴシック" charset="-128"/>
            </a:endParaRPr>
          </a:p>
          <a:p>
            <a:pPr marL="0" indent="0">
              <a:buFont typeface="Wingdings" pitchFamily="2" charset="2"/>
              <a:buNone/>
            </a:pPr>
            <a:r>
              <a:rPr lang="ja-JP" altLang="en-US" smtClean="0">
                <a:solidFill>
                  <a:srgbClr val="FF0000"/>
                </a:solidFill>
                <a:latin typeface="ＭＳ Ｐゴシック" charset="-128"/>
                <a:ea typeface="ＭＳ Ｐゴシック" charset="-128"/>
              </a:rPr>
              <a:t>１０－４　明細書の作成</a:t>
            </a:r>
            <a:endParaRPr lang="en-US" altLang="ja-JP" smtClean="0">
              <a:solidFill>
                <a:srgbClr val="FF0000"/>
              </a:solidFill>
              <a:latin typeface="ＭＳ Ｐゴシック" charset="-128"/>
              <a:ea typeface="ＭＳ Ｐゴシック" charset="-128"/>
            </a:endParaRPr>
          </a:p>
        </p:txBody>
      </p:sp>
      <p:sp>
        <p:nvSpPr>
          <p:cNvPr id="4" name="スライド番号プレースホルダー 3"/>
          <p:cNvSpPr>
            <a:spLocks noGrp="1"/>
          </p:cNvSpPr>
          <p:nvPr>
            <p:ph type="sldNum" sz="quarter" idx="12"/>
          </p:nvPr>
        </p:nvSpPr>
        <p:spPr/>
        <p:txBody>
          <a:bodyPr>
            <a:normAutofit fontScale="85000" lnSpcReduction="20000"/>
          </a:bodyPr>
          <a:lstStyle/>
          <a:p>
            <a:pPr>
              <a:defRPr/>
            </a:pPr>
            <a:fld id="{86DE247A-5DB9-4EFA-BD2D-658195586E2B}" type="slidenum">
              <a:rPr lang="en-US" altLang="ja-JP" smtClean="0"/>
              <a:pPr>
                <a:defRPr/>
              </a:pPr>
              <a:t>25</a:t>
            </a:fld>
            <a:endParaRPr lang="en-US" altLang="ja-JP"/>
          </a:p>
        </p:txBody>
      </p:sp>
      <p:sp>
        <p:nvSpPr>
          <p:cNvPr id="5" name="スライド番号プレースホルダー 5"/>
          <p:cNvSpPr txBox="1">
            <a:spLocks/>
          </p:cNvSpPr>
          <p:nvPr/>
        </p:nvSpPr>
        <p:spPr>
          <a:xfrm>
            <a:off x="9328150" y="656907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11D1E597-501C-433C-857A-FEE8142888D3}" type="slidenum">
              <a:rPr lang="en-US" smtClean="0">
                <a:solidFill>
                  <a:prstClr val="black"/>
                </a:solidFill>
              </a:rPr>
              <a:pPr>
                <a:defRPr/>
              </a:pPr>
              <a:t>25</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sz="quarter" idx="1"/>
          </p:nvPr>
        </p:nvSpPr>
        <p:spPr>
          <a:xfrm>
            <a:off x="515938" y="2641600"/>
            <a:ext cx="8997950" cy="4170363"/>
          </a:xfrm>
          <a:solidFill>
            <a:schemeClr val="accent1">
              <a:lumMod val="20000"/>
              <a:lumOff val="80000"/>
            </a:schemeClr>
          </a:solidFill>
        </p:spPr>
        <p:txBody>
          <a:bodyPr/>
          <a:lstStyle/>
          <a:p>
            <a:pPr marL="0" indent="0" eaLnBrk="1" hangingPunct="1">
              <a:buFont typeface="Wingdings" pitchFamily="2" charset="2"/>
              <a:buNone/>
              <a:defRPr/>
            </a:pPr>
            <a:r>
              <a:rPr lang="ja-JP" altLang="en-US" sz="1600" b="1" dirty="0" smtClean="0">
                <a:solidFill>
                  <a:schemeClr val="accent2"/>
                </a:solidFill>
              </a:rPr>
              <a:t>　</a:t>
            </a:r>
            <a:endParaRPr lang="ja-JP" altLang="en-US" sz="1600" b="1" dirty="0" smtClean="0"/>
          </a:p>
          <a:p>
            <a:pPr marL="0" indent="0" eaLnBrk="1" hangingPunct="1">
              <a:buFont typeface="Wingdings" pitchFamily="2" charset="2"/>
              <a:buNone/>
              <a:defRPr/>
            </a:pPr>
            <a:r>
              <a:rPr lang="ja-JP" altLang="en-US" sz="1800" b="1" dirty="0" smtClean="0"/>
              <a:t>　１．明細書全体の書き方</a:t>
            </a:r>
          </a:p>
          <a:p>
            <a:pPr marL="0" indent="0" eaLnBrk="1" hangingPunct="1">
              <a:buFont typeface="Wingdings" pitchFamily="2" charset="2"/>
              <a:buNone/>
              <a:defRPr/>
            </a:pPr>
            <a:r>
              <a:rPr lang="ja-JP" altLang="en-US" sz="1600" b="1" dirty="0" smtClean="0"/>
              <a:t>　　　</a:t>
            </a:r>
            <a:r>
              <a:rPr lang="ja-JP" altLang="en-US" sz="1600" dirty="0" smtClean="0"/>
              <a:t>・用語を統一的に使用する</a:t>
            </a:r>
          </a:p>
          <a:p>
            <a:pPr marL="0" indent="0" eaLnBrk="1" hangingPunct="1">
              <a:buFont typeface="Wingdings" pitchFamily="2" charset="2"/>
              <a:buNone/>
              <a:defRPr/>
            </a:pPr>
            <a:r>
              <a:rPr lang="ja-JP" altLang="en-US" sz="1600" dirty="0" smtClean="0"/>
              <a:t>　　　（同じ事項を異なる用語で表現することは避ける。異なる事項を同一の用語で表現しない。）　</a:t>
            </a:r>
          </a:p>
          <a:p>
            <a:pPr marL="0" indent="0" eaLnBrk="1" hangingPunct="1">
              <a:buFont typeface="Wingdings" pitchFamily="2" charset="2"/>
              <a:buNone/>
              <a:defRPr/>
            </a:pPr>
            <a:r>
              <a:rPr lang="ja-JP" altLang="en-US" sz="1600" dirty="0" smtClean="0"/>
              <a:t>　　　・用語は学術用語を使用する。学術用語にない場合は定義説明をしっかり書く。</a:t>
            </a:r>
          </a:p>
          <a:p>
            <a:pPr marL="0" indent="0" eaLnBrk="1" hangingPunct="1">
              <a:buFont typeface="Wingdings" pitchFamily="2" charset="2"/>
              <a:buNone/>
              <a:defRPr/>
            </a:pPr>
            <a:endParaRPr lang="ja-JP" altLang="en-US" sz="1600" dirty="0" smtClean="0"/>
          </a:p>
          <a:p>
            <a:pPr marL="0" indent="0" eaLnBrk="1" hangingPunct="1">
              <a:buFont typeface="Wingdings" pitchFamily="2" charset="2"/>
              <a:buNone/>
              <a:defRPr/>
            </a:pPr>
            <a:r>
              <a:rPr lang="ja-JP" altLang="en-US" sz="1800" b="1" dirty="0" smtClean="0"/>
              <a:t>　２．図面の書き方</a:t>
            </a:r>
          </a:p>
          <a:p>
            <a:pPr marL="0" indent="0" eaLnBrk="1" hangingPunct="1">
              <a:buFont typeface="Wingdings" pitchFamily="2" charset="2"/>
              <a:buNone/>
              <a:defRPr/>
            </a:pPr>
            <a:r>
              <a:rPr lang="ja-JP" altLang="en-US" sz="1800" b="1" dirty="0"/>
              <a:t>　</a:t>
            </a:r>
            <a:r>
              <a:rPr lang="ja-JP" altLang="en-US" sz="1800" b="1" dirty="0" smtClean="0"/>
              <a:t>　</a:t>
            </a:r>
            <a:r>
              <a:rPr lang="ja-JP" altLang="en-US" sz="1600" dirty="0" smtClean="0"/>
              <a:t>・原則、図面を添付してわかりやすく説明する。</a:t>
            </a:r>
            <a:endParaRPr lang="en-US" altLang="ja-JP" sz="1600" dirty="0" smtClean="0"/>
          </a:p>
          <a:p>
            <a:pPr marL="0" indent="0" eaLnBrk="1" hangingPunct="1">
              <a:buFont typeface="Wingdings" pitchFamily="2" charset="2"/>
              <a:buNone/>
              <a:defRPr/>
            </a:pPr>
            <a:r>
              <a:rPr lang="ja-JP" altLang="en-US" sz="1600" dirty="0"/>
              <a:t>　</a:t>
            </a:r>
            <a:r>
              <a:rPr lang="ja-JP" altLang="en-US" sz="1600" dirty="0" smtClean="0"/>
              <a:t>　　・製図法にしたがって記載する。</a:t>
            </a:r>
          </a:p>
          <a:p>
            <a:pPr marL="0" indent="0" eaLnBrk="1" hangingPunct="1">
              <a:buFont typeface="Wingdings" pitchFamily="2" charset="2"/>
              <a:buNone/>
              <a:defRPr/>
            </a:pPr>
            <a:r>
              <a:rPr lang="ja-JP" altLang="en-US" sz="1600" dirty="0" smtClean="0"/>
              <a:t>　　　・中心線や寸法は原則不要。</a:t>
            </a:r>
          </a:p>
          <a:p>
            <a:pPr marL="0" indent="0" eaLnBrk="1" hangingPunct="1">
              <a:buFont typeface="Wingdings" pitchFamily="2" charset="2"/>
              <a:buNone/>
              <a:defRPr/>
            </a:pPr>
            <a:r>
              <a:rPr lang="ja-JP" altLang="en-US" sz="1600" dirty="0" smtClean="0"/>
              <a:t>　　　・黒色の線で書く</a:t>
            </a:r>
          </a:p>
          <a:p>
            <a:pPr marL="0" indent="0" eaLnBrk="1" hangingPunct="1">
              <a:buFont typeface="Wingdings" pitchFamily="2" charset="2"/>
              <a:buNone/>
              <a:defRPr/>
            </a:pPr>
            <a:r>
              <a:rPr lang="ja-JP" altLang="en-US" sz="1600" dirty="0" smtClean="0"/>
              <a:t>　　（色彩図面は認められていない。写真は金属組織図などでは認められている。）</a:t>
            </a:r>
          </a:p>
          <a:p>
            <a:pPr eaLnBrk="1" hangingPunct="1">
              <a:defRPr/>
            </a:pPr>
            <a:endParaRPr lang="en-US" altLang="ja-JP" sz="1600" dirty="0" smtClean="0"/>
          </a:p>
        </p:txBody>
      </p:sp>
      <p:sp>
        <p:nvSpPr>
          <p:cNvPr id="3" name="角丸四角形 2"/>
          <p:cNvSpPr/>
          <p:nvPr/>
        </p:nvSpPr>
        <p:spPr>
          <a:xfrm>
            <a:off x="412750" y="1484313"/>
            <a:ext cx="5835650" cy="1223962"/>
          </a:xfrm>
          <a:prstGeom prst="roundRect">
            <a:avLst>
              <a:gd name="adj" fmla="val 50000"/>
            </a:avLst>
          </a:prstGeom>
        </p:spPr>
        <p:style>
          <a:lnRef idx="1">
            <a:schemeClr val="accent2"/>
          </a:lnRef>
          <a:fillRef idx="2">
            <a:schemeClr val="accent2"/>
          </a:fillRef>
          <a:effectRef idx="1">
            <a:schemeClr val="accent2"/>
          </a:effectRef>
          <a:fontRef idx="minor">
            <a:schemeClr val="dk1"/>
          </a:fontRef>
        </p:style>
        <p:txBody>
          <a:bodyPr anchor="ctr"/>
          <a:lstStyle/>
          <a:p>
            <a:pPr>
              <a:spcBef>
                <a:spcPts val="700"/>
              </a:spcBef>
              <a:buClr>
                <a:srgbClr val="FEB80A"/>
              </a:buClr>
              <a:buSzPct val="60000"/>
              <a:defRPr/>
            </a:pPr>
            <a:r>
              <a:rPr lang="ja-JP" altLang="en-US" sz="1600" b="1" dirty="0">
                <a:solidFill>
                  <a:srgbClr val="FEB80A"/>
                </a:solidFill>
                <a:latin typeface="ＭＳ Ｐゴシック" pitchFamily="50" charset="-128"/>
                <a:ea typeface="ＭＳ Ｐゴシック" pitchFamily="50" charset="-128"/>
              </a:rPr>
              <a:t>　　</a:t>
            </a:r>
            <a:r>
              <a:rPr lang="ja-JP" altLang="en-US" sz="1600" b="1" u="sng" dirty="0">
                <a:solidFill>
                  <a:srgbClr val="C32D2E"/>
                </a:solidFill>
                <a:latin typeface="ＭＳ Ｐゴシック" pitchFamily="50" charset="-128"/>
                <a:ea typeface="ＭＳ Ｐゴシック" pitchFamily="50" charset="-128"/>
              </a:rPr>
              <a:t>●実施の形態（実施例）はしっかり具体的に記載する。</a:t>
            </a:r>
          </a:p>
          <a:p>
            <a:pPr>
              <a:spcBef>
                <a:spcPts val="700"/>
              </a:spcBef>
              <a:buClr>
                <a:srgbClr val="FEB80A"/>
              </a:buClr>
              <a:buSzPct val="60000"/>
              <a:defRPr/>
            </a:pPr>
            <a:r>
              <a:rPr lang="ja-JP" altLang="en-US" sz="1600" b="1" dirty="0">
                <a:solidFill>
                  <a:srgbClr val="C32D2E"/>
                </a:solidFill>
                <a:latin typeface="ＭＳ Ｐゴシック" pitchFamily="50" charset="-128"/>
                <a:ea typeface="ＭＳ Ｐゴシック" pitchFamily="50" charset="-128"/>
              </a:rPr>
              <a:t>　　　</a:t>
            </a:r>
            <a:r>
              <a:rPr lang="ja-JP" altLang="en-US" sz="1600" b="1" u="sng" dirty="0">
                <a:solidFill>
                  <a:srgbClr val="C32D2E"/>
                </a:solidFill>
                <a:latin typeface="ＭＳ Ｐゴシック" pitchFamily="50" charset="-128"/>
                <a:ea typeface="ＭＳ Ｐゴシック" pitchFamily="50" charset="-128"/>
              </a:rPr>
              <a:t>●種々の変形例、用途例を記載する</a:t>
            </a:r>
          </a:p>
          <a:p>
            <a:pPr>
              <a:spcBef>
                <a:spcPts val="700"/>
              </a:spcBef>
              <a:buClr>
                <a:srgbClr val="FEB80A"/>
              </a:buClr>
              <a:buSzPct val="60000"/>
              <a:defRPr/>
            </a:pPr>
            <a:r>
              <a:rPr lang="ja-JP" altLang="en-US" sz="1600" b="1" dirty="0">
                <a:solidFill>
                  <a:srgbClr val="C32D2E"/>
                </a:solidFill>
                <a:latin typeface="ＭＳ Ｐゴシック" pitchFamily="50" charset="-128"/>
                <a:ea typeface="ＭＳ Ｐゴシック" pitchFamily="50" charset="-128"/>
              </a:rPr>
              <a:t>　　　</a:t>
            </a:r>
            <a:r>
              <a:rPr lang="ja-JP" altLang="en-US" sz="1600" b="1" u="sng" dirty="0">
                <a:solidFill>
                  <a:srgbClr val="C32D2E"/>
                </a:solidFill>
                <a:latin typeface="ＭＳ Ｐゴシック" pitchFamily="50" charset="-128"/>
                <a:ea typeface="ＭＳ Ｐゴシック" pitchFamily="50" charset="-128"/>
              </a:rPr>
              <a:t>●発明を裏付ける実証的なデータを付ける</a:t>
            </a:r>
          </a:p>
        </p:txBody>
      </p:sp>
      <p:sp>
        <p:nvSpPr>
          <p:cNvPr id="66563" name="タイトル 1"/>
          <p:cNvSpPr>
            <a:spLocks noGrp="1"/>
          </p:cNvSpPr>
          <p:nvPr>
            <p:ph type="title"/>
          </p:nvPr>
        </p:nvSpPr>
        <p:spPr>
          <a:xfrm>
            <a:off x="1089025" y="228600"/>
            <a:ext cx="8832850" cy="990600"/>
          </a:xfrm>
        </p:spPr>
        <p:txBody>
          <a:bodyPr/>
          <a:lstStyle/>
          <a:p>
            <a:r>
              <a:rPr lang="ja-JP" altLang="en-US" smtClean="0">
                <a:latin typeface="ＭＳ Ｐゴシック" charset="-128"/>
                <a:ea typeface="ＭＳ Ｐゴシック" charset="-128"/>
              </a:rPr>
              <a:t>明細書全体及び図面の作成</a:t>
            </a:r>
          </a:p>
        </p:txBody>
      </p:sp>
      <p:sp>
        <p:nvSpPr>
          <p:cNvPr id="66564" name="Rectangle 4"/>
          <p:cNvSpPr>
            <a:spLocks noChangeArrowheads="1"/>
          </p:cNvSpPr>
          <p:nvPr/>
        </p:nvSpPr>
        <p:spPr bwMode="auto">
          <a:xfrm>
            <a:off x="412750" y="3357563"/>
            <a:ext cx="9080500" cy="2738437"/>
          </a:xfrm>
          <a:prstGeom prst="rect">
            <a:avLst/>
          </a:prstGeom>
          <a:noFill/>
          <a:ln w="9525">
            <a:noFill/>
            <a:miter lim="800000"/>
            <a:headEnd/>
            <a:tailEnd/>
          </a:ln>
        </p:spPr>
        <p:txBody>
          <a:bodyPr/>
          <a:lstStyle/>
          <a:p>
            <a:pPr>
              <a:spcBef>
                <a:spcPct val="20000"/>
              </a:spcBef>
            </a:pPr>
            <a:endParaRPr lang="en-US" altLang="ja-JP" sz="1600" b="1"/>
          </a:p>
          <a:p>
            <a:pPr>
              <a:spcBef>
                <a:spcPct val="20000"/>
              </a:spcBef>
            </a:pPr>
            <a:r>
              <a:rPr lang="ja-JP" altLang="en-US" sz="3200" b="1"/>
              <a:t>　</a:t>
            </a:r>
          </a:p>
        </p:txBody>
      </p:sp>
      <p:sp>
        <p:nvSpPr>
          <p:cNvPr id="66565" name="テキスト ボックス 4"/>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１０－４</a:t>
            </a:r>
          </a:p>
        </p:txBody>
      </p:sp>
      <p:sp>
        <p:nvSpPr>
          <p:cNvPr id="66566" name="テキスト ボックス 6"/>
          <p:cNvSpPr txBox="1">
            <a:spLocks noChangeArrowheads="1"/>
          </p:cNvSpPr>
          <p:nvPr/>
        </p:nvSpPr>
        <p:spPr bwMode="auto">
          <a:xfrm>
            <a:off x="6392863" y="1773238"/>
            <a:ext cx="3368675" cy="646112"/>
          </a:xfrm>
          <a:prstGeom prst="rect">
            <a:avLst/>
          </a:prstGeom>
          <a:noFill/>
          <a:ln w="9525">
            <a:noFill/>
            <a:miter lim="800000"/>
            <a:headEnd/>
            <a:tailEnd/>
          </a:ln>
        </p:spPr>
        <p:txBody>
          <a:bodyPr>
            <a:spAutoFit/>
          </a:bodyPr>
          <a:lstStyle/>
          <a:p>
            <a:r>
              <a:rPr lang="ja-JP" altLang="en-US" sz="1200"/>
              <a:t>「特許ワークブック　書いてみよう特許明細書出してみよう特許出願　特許庁　独立行政法人　工業所有権情報・研修館発行　２０１１年」を元に作成　</a:t>
            </a:r>
          </a:p>
        </p:txBody>
      </p:sp>
      <p:sp>
        <p:nvSpPr>
          <p:cNvPr id="9" name="スライド番号プレースホルダー 5"/>
          <p:cNvSpPr txBox="1">
            <a:spLocks/>
          </p:cNvSpPr>
          <p:nvPr/>
        </p:nvSpPr>
        <p:spPr>
          <a:xfrm>
            <a:off x="9328150"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39402ED9-C305-44BE-8410-2326E3548168}" type="slidenum">
              <a:rPr lang="en-US" smtClean="0">
                <a:solidFill>
                  <a:prstClr val="black"/>
                </a:solidFill>
              </a:rPr>
              <a:pPr>
                <a:defRPr/>
              </a:pPr>
              <a:t>26</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title"/>
          </p:nvPr>
        </p:nvSpPr>
        <p:spPr>
          <a:xfrm>
            <a:off x="631825" y="206375"/>
            <a:ext cx="8832850" cy="990600"/>
          </a:xfrm>
        </p:spPr>
        <p:txBody>
          <a:bodyPr/>
          <a:lstStyle/>
          <a:p>
            <a:pPr eaLnBrk="1" hangingPunct="1"/>
            <a:r>
              <a:rPr lang="ja-JP" altLang="en-US" smtClean="0">
                <a:latin typeface="ＭＳ Ｐゴシック" charset="-128"/>
                <a:ea typeface="ＭＳ Ｐゴシック" charset="-128"/>
              </a:rPr>
              <a:t>明細書及び図面の作成：発明の詳細な説明</a:t>
            </a:r>
          </a:p>
        </p:txBody>
      </p:sp>
      <p:sp>
        <p:nvSpPr>
          <p:cNvPr id="68610" name="Rectangle 3"/>
          <p:cNvSpPr>
            <a:spLocks noGrp="1" noChangeArrowheads="1"/>
          </p:cNvSpPr>
          <p:nvPr>
            <p:ph sz="quarter" idx="1"/>
          </p:nvPr>
        </p:nvSpPr>
        <p:spPr>
          <a:xfrm>
            <a:off x="488950" y="1628775"/>
            <a:ext cx="8832850" cy="4495800"/>
          </a:xfrm>
        </p:spPr>
        <p:txBody>
          <a:bodyPr/>
          <a:lstStyle/>
          <a:p>
            <a:pPr marL="0" indent="0" eaLnBrk="1" hangingPunct="1">
              <a:buFont typeface="Wingdings" pitchFamily="2" charset="2"/>
              <a:buNone/>
            </a:pPr>
            <a:r>
              <a:rPr lang="en-US" altLang="ja-JP" sz="2000" b="1" smtClean="0">
                <a:latin typeface="ＭＳ Ｐゴシック" charset="-128"/>
                <a:ea typeface="ＭＳ Ｐゴシック" charset="-128"/>
              </a:rPr>
              <a:t>※</a:t>
            </a:r>
            <a:r>
              <a:rPr lang="ja-JP" altLang="en-US" sz="2000" b="1" smtClean="0">
                <a:latin typeface="ＭＳ Ｐゴシック" charset="-128"/>
                <a:ea typeface="ＭＳ Ｐゴシック" charset="-128"/>
              </a:rPr>
              <a:t>発明を実施可能な程度に具体的に開示する必要がある。</a:t>
            </a:r>
          </a:p>
          <a:p>
            <a:pPr marL="0" indent="0" eaLnBrk="1" hangingPunct="1">
              <a:buFont typeface="Wingdings" pitchFamily="2" charset="2"/>
              <a:buNone/>
            </a:pPr>
            <a:endParaRPr lang="ja-JP" altLang="en-US" sz="2000" b="1" smtClean="0">
              <a:latin typeface="ＭＳ Ｐゴシック" charset="-128"/>
              <a:ea typeface="ＭＳ Ｐゴシック" charset="-128"/>
            </a:endParaRPr>
          </a:p>
          <a:p>
            <a:pPr marL="0" indent="0" eaLnBrk="1" hangingPunct="1">
              <a:buFont typeface="Wingdings" pitchFamily="2" charset="2"/>
              <a:buNone/>
            </a:pPr>
            <a:r>
              <a:rPr lang="ja-JP" altLang="en-US" sz="2000" b="1" smtClean="0">
                <a:latin typeface="ＭＳ Ｐゴシック" charset="-128"/>
                <a:ea typeface="ＭＳ Ｐゴシック" charset="-128"/>
              </a:rPr>
              <a:t>　　</a:t>
            </a:r>
            <a:r>
              <a:rPr lang="ja-JP" altLang="en-US" sz="2000" b="1" smtClean="0">
                <a:solidFill>
                  <a:srgbClr val="FF0000"/>
                </a:solidFill>
                <a:latin typeface="ＭＳ Ｐゴシック" charset="-128"/>
                <a:ea typeface="ＭＳ Ｐゴシック" charset="-128"/>
              </a:rPr>
              <a:t>＜補正に備える＞</a:t>
            </a:r>
          </a:p>
          <a:p>
            <a:pPr marL="0" indent="0" eaLnBrk="1" hangingPunct="1">
              <a:buFont typeface="Wingdings" pitchFamily="2" charset="2"/>
              <a:buNone/>
            </a:pPr>
            <a:r>
              <a:rPr lang="ja-JP" altLang="en-US" sz="2000" b="1" smtClean="0">
                <a:latin typeface="ＭＳ Ｐゴシック" charset="-128"/>
                <a:ea typeface="ＭＳ Ｐゴシック" charset="-128"/>
              </a:rPr>
              <a:t>　拒絶理由で先行技術が示され新規性、進歩性ないと指摘されたときには、この拒絶理由を明細書（特許請求の範囲）の補正で回避できるようにしておく。　　</a:t>
            </a:r>
          </a:p>
          <a:p>
            <a:pPr marL="0" indent="0" eaLnBrk="1" hangingPunct="1">
              <a:buFont typeface="Wingdings" pitchFamily="2" charset="2"/>
              <a:buNone/>
            </a:pPr>
            <a:r>
              <a:rPr lang="ja-JP" altLang="en-US" sz="2000" b="1" smtClean="0">
                <a:latin typeface="ＭＳ Ｐゴシック" charset="-128"/>
                <a:ea typeface="ＭＳ Ｐゴシック" charset="-128"/>
              </a:rPr>
              <a:t>　　</a:t>
            </a:r>
          </a:p>
          <a:p>
            <a:pPr marL="0" indent="0" eaLnBrk="1" hangingPunct="1">
              <a:buFont typeface="Wingdings" pitchFamily="2" charset="2"/>
              <a:buNone/>
            </a:pPr>
            <a:r>
              <a:rPr lang="ja-JP" altLang="en-US" sz="2000" b="1" smtClean="0">
                <a:latin typeface="ＭＳ Ｐゴシック" charset="-128"/>
                <a:ea typeface="ＭＳ Ｐゴシック" charset="-128"/>
              </a:rPr>
              <a:t>　→出願当初の明細書または図面に記載されていなかった事項（新規事項）の追加は認められない。「補正の制限」</a:t>
            </a:r>
          </a:p>
          <a:p>
            <a:pPr marL="0" indent="0" eaLnBrk="1" hangingPunct="1">
              <a:buFont typeface="Wingdings" pitchFamily="2" charset="2"/>
              <a:buNone/>
            </a:pPr>
            <a:endParaRPr lang="ja-JP" altLang="en-US" sz="2000" b="1" smtClean="0">
              <a:latin typeface="ＭＳ Ｐゴシック" charset="-128"/>
              <a:ea typeface="ＭＳ Ｐゴシック" charset="-128"/>
            </a:endParaRPr>
          </a:p>
          <a:p>
            <a:pPr marL="0" indent="0" eaLnBrk="1" hangingPunct="1">
              <a:buFont typeface="Wingdings" pitchFamily="2" charset="2"/>
              <a:buNone/>
            </a:pPr>
            <a:r>
              <a:rPr lang="ja-JP" altLang="en-US" sz="2000" b="1" smtClean="0">
                <a:latin typeface="ＭＳ Ｐゴシック" charset="-128"/>
                <a:ea typeface="ＭＳ Ｐゴシック" charset="-128"/>
              </a:rPr>
              <a:t>　　</a:t>
            </a:r>
            <a:r>
              <a:rPr lang="ja-JP" altLang="en-US" sz="2000" b="1" smtClean="0">
                <a:solidFill>
                  <a:srgbClr val="FF0000"/>
                </a:solidFill>
                <a:latin typeface="ＭＳ Ｐゴシック" charset="-128"/>
                <a:ea typeface="ＭＳ Ｐゴシック" charset="-128"/>
              </a:rPr>
              <a:t>＜アイデアだけの記載＞</a:t>
            </a:r>
          </a:p>
          <a:p>
            <a:pPr marL="0" indent="0" eaLnBrk="1" hangingPunct="1">
              <a:buFont typeface="Wingdings" pitchFamily="2" charset="2"/>
              <a:buNone/>
            </a:pPr>
            <a:r>
              <a:rPr lang="ja-JP" altLang="en-US" sz="2000" b="1" smtClean="0">
                <a:latin typeface="ＭＳ Ｐゴシック" charset="-128"/>
                <a:ea typeface="ＭＳ Ｐゴシック" charset="-128"/>
              </a:rPr>
              <a:t>　→第三者が実施できる程度に記載されていないと判断される。　</a:t>
            </a:r>
          </a:p>
        </p:txBody>
      </p:sp>
      <p:sp>
        <p:nvSpPr>
          <p:cNvPr id="68611" name="テキスト ボックス 3"/>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１０－４</a:t>
            </a:r>
          </a:p>
        </p:txBody>
      </p:sp>
      <p:sp>
        <p:nvSpPr>
          <p:cNvPr id="68612" name="テキスト ボックス 4"/>
          <p:cNvSpPr txBox="1">
            <a:spLocks noChangeArrowheads="1"/>
          </p:cNvSpPr>
          <p:nvPr/>
        </p:nvSpPr>
        <p:spPr bwMode="auto">
          <a:xfrm>
            <a:off x="4521200" y="6165850"/>
            <a:ext cx="4945063" cy="460375"/>
          </a:xfrm>
          <a:prstGeom prst="rect">
            <a:avLst/>
          </a:prstGeom>
          <a:noFill/>
          <a:ln w="9525">
            <a:noFill/>
            <a:miter lim="800000"/>
            <a:headEnd/>
            <a:tailEnd/>
          </a:ln>
        </p:spPr>
        <p:txBody>
          <a:bodyPr>
            <a:spAutoFit/>
          </a:bodyPr>
          <a:lstStyle/>
          <a:p>
            <a:r>
              <a:rPr lang="ja-JP" altLang="en-US" sz="1200"/>
              <a:t>特許ワークブック　書いてみよう特許明細書出してみよう特許出願　特許庁　独立行政法人　工業所有権情報・研修館発行　２０１１年　を元に作成　</a:t>
            </a:r>
          </a:p>
        </p:txBody>
      </p:sp>
      <p:sp>
        <p:nvSpPr>
          <p:cNvPr id="7" name="スライド番号プレースホルダー 5"/>
          <p:cNvSpPr txBox="1">
            <a:spLocks/>
          </p:cNvSpPr>
          <p:nvPr/>
        </p:nvSpPr>
        <p:spPr>
          <a:xfrm>
            <a:off x="9328150"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1F2CA82B-7F71-458C-A136-283430A0F23A}" type="slidenum">
              <a:rPr lang="en-US" smtClean="0">
                <a:solidFill>
                  <a:prstClr val="black"/>
                </a:solidFill>
              </a:rPr>
              <a:pPr>
                <a:defRPr/>
              </a:pPr>
              <a:t>27</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1"/>
          <p:cNvSpPr>
            <a:spLocks noGrp="1"/>
          </p:cNvSpPr>
          <p:nvPr>
            <p:ph type="title"/>
          </p:nvPr>
        </p:nvSpPr>
        <p:spPr>
          <a:xfrm>
            <a:off x="660400" y="38100"/>
            <a:ext cx="8750300" cy="869950"/>
          </a:xfrm>
        </p:spPr>
        <p:txBody>
          <a:bodyPr/>
          <a:lstStyle/>
          <a:p>
            <a:r>
              <a:rPr lang="ja-JP" altLang="en-US" smtClean="0">
                <a:latin typeface="ＭＳ Ｐゴシック" charset="-128"/>
                <a:ea typeface="ＭＳ Ｐゴシック" charset="-128"/>
              </a:rPr>
              <a:t>第</a:t>
            </a:r>
            <a:r>
              <a:rPr lang="en-US" altLang="ja-JP" smtClean="0">
                <a:latin typeface="ＭＳ Ｐゴシック" charset="-128"/>
                <a:ea typeface="ＭＳ Ｐゴシック" charset="-128"/>
              </a:rPr>
              <a:t>10</a:t>
            </a:r>
            <a:r>
              <a:rPr lang="ja-JP" altLang="en-US" smtClean="0">
                <a:latin typeface="ＭＳ Ｐゴシック" charset="-128"/>
                <a:ea typeface="ＭＳ Ｐゴシック" charset="-128"/>
              </a:rPr>
              <a:t>時限　目次</a:t>
            </a:r>
          </a:p>
        </p:txBody>
      </p:sp>
      <p:sp>
        <p:nvSpPr>
          <p:cNvPr id="18434" name="コンテンツ プレースホルダー 2"/>
          <p:cNvSpPr>
            <a:spLocks noGrp="1"/>
          </p:cNvSpPr>
          <p:nvPr>
            <p:ph sz="quarter" idx="1"/>
          </p:nvPr>
        </p:nvSpPr>
        <p:spPr>
          <a:xfrm>
            <a:off x="2559050" y="1341438"/>
            <a:ext cx="6934200" cy="4830762"/>
          </a:xfrm>
          <a:ln>
            <a:solidFill>
              <a:schemeClr val="tx1"/>
            </a:solidFill>
          </a:ln>
        </p:spPr>
        <p:txBody>
          <a:bodyPr/>
          <a:lstStyle/>
          <a:p>
            <a:pPr marL="0" indent="0">
              <a:buFont typeface="Wingdings" pitchFamily="2" charset="2"/>
              <a:buNone/>
            </a:pPr>
            <a:r>
              <a:rPr lang="ja-JP" altLang="en-US" smtClean="0">
                <a:solidFill>
                  <a:srgbClr val="FF0000"/>
                </a:solidFill>
                <a:latin typeface="ＭＳ Ｐゴシック" charset="-128"/>
                <a:ea typeface="ＭＳ Ｐゴシック" charset="-128"/>
              </a:rPr>
              <a:t>１０－１　概要</a:t>
            </a:r>
            <a:endParaRPr lang="en-US" altLang="ja-JP" smtClean="0">
              <a:solidFill>
                <a:srgbClr val="FF0000"/>
              </a:solidFill>
              <a:latin typeface="ＭＳ Ｐゴシック" charset="-128"/>
              <a:ea typeface="ＭＳ Ｐゴシック" charset="-128"/>
            </a:endParaRPr>
          </a:p>
          <a:p>
            <a:pPr marL="0" indent="0">
              <a:buFont typeface="Wingdings" pitchFamily="2" charset="2"/>
              <a:buNone/>
            </a:pPr>
            <a:r>
              <a:rPr lang="ja-JP" altLang="en-US" smtClean="0">
                <a:latin typeface="ＭＳ Ｐゴシック" charset="-128"/>
                <a:ea typeface="ＭＳ Ｐゴシック" charset="-128"/>
              </a:rPr>
              <a:t>１０－２　特許出願の準備</a:t>
            </a:r>
            <a:endParaRPr lang="en-US" altLang="ja-JP" smtClean="0">
              <a:latin typeface="ＭＳ Ｐゴシック" charset="-128"/>
              <a:ea typeface="ＭＳ Ｐゴシック" charset="-128"/>
            </a:endParaRPr>
          </a:p>
          <a:p>
            <a:pPr marL="0" indent="0">
              <a:buFont typeface="Wingdings" pitchFamily="2" charset="2"/>
              <a:buNone/>
            </a:pPr>
            <a:r>
              <a:rPr lang="ja-JP" altLang="en-US" smtClean="0">
                <a:latin typeface="ＭＳ Ｐゴシック" charset="-128"/>
                <a:ea typeface="ＭＳ Ｐゴシック" charset="-128"/>
              </a:rPr>
              <a:t>１０－３　特許請求の範囲の作成</a:t>
            </a:r>
            <a:endParaRPr lang="en-US" altLang="ja-JP" smtClean="0">
              <a:latin typeface="ＭＳ Ｐゴシック" charset="-128"/>
              <a:ea typeface="ＭＳ Ｐゴシック" charset="-128"/>
            </a:endParaRPr>
          </a:p>
          <a:p>
            <a:pPr marL="0" indent="0">
              <a:buFont typeface="Wingdings" pitchFamily="2" charset="2"/>
              <a:buNone/>
            </a:pPr>
            <a:r>
              <a:rPr lang="ja-JP" altLang="en-US" smtClean="0">
                <a:latin typeface="ＭＳ Ｐゴシック" charset="-128"/>
                <a:ea typeface="ＭＳ Ｐゴシック" charset="-128"/>
              </a:rPr>
              <a:t>１０－４　明細書の作成</a:t>
            </a:r>
            <a:endParaRPr lang="en-US" altLang="ja-JP" smtClean="0">
              <a:latin typeface="ＭＳ Ｐゴシック" charset="-128"/>
              <a:ea typeface="ＭＳ Ｐゴシック" charset="-128"/>
            </a:endParaRPr>
          </a:p>
        </p:txBody>
      </p:sp>
      <p:sp>
        <p:nvSpPr>
          <p:cNvPr id="4" name="スライド番号プレースホルダー 3"/>
          <p:cNvSpPr>
            <a:spLocks noGrp="1"/>
          </p:cNvSpPr>
          <p:nvPr>
            <p:ph type="sldNum" sz="quarter" idx="12"/>
          </p:nvPr>
        </p:nvSpPr>
        <p:spPr/>
        <p:txBody>
          <a:bodyPr>
            <a:normAutofit fontScale="85000" lnSpcReduction="20000"/>
          </a:bodyPr>
          <a:lstStyle/>
          <a:p>
            <a:pPr>
              <a:defRPr/>
            </a:pPr>
            <a:fld id="{8490956C-B56D-4179-BEDC-1FA62F76F3DE}" type="slidenum">
              <a:rPr lang="en-US" altLang="ja-JP" smtClean="0"/>
              <a:pPr>
                <a:defRPr/>
              </a:pPr>
              <a:t>3</a:t>
            </a:fld>
            <a:endParaRPr lang="en-US" altLang="ja-JP"/>
          </a:p>
        </p:txBody>
      </p:sp>
      <p:sp>
        <p:nvSpPr>
          <p:cNvPr id="5" name="スライド番号プレースホルダー 5"/>
          <p:cNvSpPr txBox="1">
            <a:spLocks/>
          </p:cNvSpPr>
          <p:nvPr/>
        </p:nvSpPr>
        <p:spPr>
          <a:xfrm>
            <a:off x="9328150" y="656907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35AEE733-6FDD-49CC-997F-6963076E60D8}" type="slidenum">
              <a:rPr lang="en-US" smtClean="0">
                <a:solidFill>
                  <a:prstClr val="black"/>
                </a:solidFill>
              </a:rPr>
              <a:pPr>
                <a:defRPr/>
              </a:pPr>
              <a:t>3</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8"/>
          <p:cNvSpPr txBox="1">
            <a:spLocks noChangeArrowheads="1"/>
          </p:cNvSpPr>
          <p:nvPr/>
        </p:nvSpPr>
        <p:spPr bwMode="auto">
          <a:xfrm>
            <a:off x="3438525" y="5300663"/>
            <a:ext cx="1079500" cy="354012"/>
          </a:xfrm>
          <a:prstGeom prst="rect">
            <a:avLst/>
          </a:prstGeom>
          <a:noFill/>
          <a:ln w="9525">
            <a:noFill/>
            <a:miter lim="800000"/>
            <a:headEnd/>
            <a:tailEnd/>
          </a:ln>
        </p:spPr>
        <p:txBody>
          <a:bodyPr wrap="none" lIns="78955" tIns="39477" rIns="78955" bIns="39477" anchor="ctr">
            <a:spAutoFit/>
          </a:bodyPr>
          <a:lstStyle/>
          <a:p>
            <a:pPr algn="ctr" defTabSz="871538">
              <a:spcBef>
                <a:spcPct val="50000"/>
              </a:spcBef>
            </a:pPr>
            <a:r>
              <a:rPr lang="ja-JP" altLang="en-US" b="1">
                <a:latin typeface="ＭＳ Ｐゴシック" charset="-128"/>
                <a:ea typeface="FC平成丸ゴシック体" pitchFamily="49" charset="-128"/>
              </a:rPr>
              <a:t>電子出願</a:t>
            </a:r>
          </a:p>
        </p:txBody>
      </p:sp>
      <p:sp>
        <p:nvSpPr>
          <p:cNvPr id="20482" name="Text Box 9"/>
          <p:cNvSpPr txBox="1">
            <a:spLocks noChangeArrowheads="1"/>
          </p:cNvSpPr>
          <p:nvPr/>
        </p:nvSpPr>
        <p:spPr bwMode="auto">
          <a:xfrm>
            <a:off x="341313" y="5300663"/>
            <a:ext cx="1692275" cy="354012"/>
          </a:xfrm>
          <a:prstGeom prst="rect">
            <a:avLst/>
          </a:prstGeom>
          <a:noFill/>
          <a:ln w="9525">
            <a:noFill/>
            <a:miter lim="800000"/>
            <a:headEnd/>
            <a:tailEnd/>
          </a:ln>
        </p:spPr>
        <p:txBody>
          <a:bodyPr wrap="none" lIns="78955" tIns="39477" rIns="78955" bIns="39477" anchor="ctr">
            <a:spAutoFit/>
          </a:bodyPr>
          <a:lstStyle/>
          <a:p>
            <a:pPr algn="ctr" defTabSz="871538">
              <a:spcBef>
                <a:spcPct val="50000"/>
              </a:spcBef>
            </a:pPr>
            <a:r>
              <a:rPr lang="ja-JP" altLang="en-US" b="1">
                <a:latin typeface="ＭＳ Ｐゴシック" charset="-128"/>
                <a:ea typeface="FC平成丸ゴシック体" pitchFamily="49" charset="-128"/>
              </a:rPr>
              <a:t>書面による出願</a:t>
            </a:r>
          </a:p>
        </p:txBody>
      </p:sp>
      <p:sp>
        <p:nvSpPr>
          <p:cNvPr id="20483" name="Text Box 10"/>
          <p:cNvSpPr txBox="1">
            <a:spLocks noChangeArrowheads="1"/>
          </p:cNvSpPr>
          <p:nvPr/>
        </p:nvSpPr>
        <p:spPr bwMode="auto">
          <a:xfrm>
            <a:off x="7918450" y="5394325"/>
            <a:ext cx="1014413" cy="390525"/>
          </a:xfrm>
          <a:prstGeom prst="rect">
            <a:avLst/>
          </a:prstGeom>
          <a:noFill/>
          <a:ln w="9525">
            <a:noFill/>
            <a:miter lim="800000"/>
            <a:headEnd/>
            <a:tailEnd/>
          </a:ln>
          <a:effectLst>
            <a:prstShdw prst="shdw17" dist="17961" dir="2700000">
              <a:srgbClr val="00003D"/>
            </a:prstShdw>
          </a:effectLst>
        </p:spPr>
        <p:txBody>
          <a:bodyPr lIns="87064" tIns="43532" rIns="87064" bIns="43532" anchor="ctr">
            <a:spAutoFit/>
          </a:bodyPr>
          <a:lstStyle/>
          <a:p>
            <a:pPr algn="ctr">
              <a:spcBef>
                <a:spcPct val="50000"/>
              </a:spcBef>
            </a:pPr>
            <a:r>
              <a:rPr lang="ja-JP" altLang="en-US" sz="2000" b="1">
                <a:latin typeface="ＤＦ特太ゴシック体" pitchFamily="1" charset="-128"/>
              </a:rPr>
              <a:t>特許庁</a:t>
            </a:r>
          </a:p>
        </p:txBody>
      </p:sp>
      <p:sp>
        <p:nvSpPr>
          <p:cNvPr id="20484" name="AutoShape 11"/>
          <p:cNvSpPr>
            <a:spLocks noChangeArrowheads="1"/>
          </p:cNvSpPr>
          <p:nvPr/>
        </p:nvSpPr>
        <p:spPr bwMode="auto">
          <a:xfrm>
            <a:off x="117475" y="1844675"/>
            <a:ext cx="1870075" cy="2305050"/>
          </a:xfrm>
          <a:prstGeom prst="foldedCorner">
            <a:avLst>
              <a:gd name="adj" fmla="val 12500"/>
            </a:avLst>
          </a:prstGeom>
          <a:noFill/>
          <a:ln w="12700">
            <a:solidFill>
              <a:schemeClr val="tx1"/>
            </a:solidFill>
            <a:round/>
            <a:headEnd/>
            <a:tailEnd/>
          </a:ln>
        </p:spPr>
        <p:txBody>
          <a:bodyPr wrap="none" lIns="87064" tIns="43532" rIns="87064" bIns="43532" anchor="ctr"/>
          <a:lstStyle/>
          <a:p>
            <a:pPr algn="ctr" eaLnBrk="0" hangingPunct="0"/>
            <a:endParaRPr lang="en-US" altLang="ja-JP" sz="1600" b="1">
              <a:latin typeface="ＭＳ Ｐゴシック" charset="-128"/>
              <a:ea typeface="FC平成丸ゴシック体" pitchFamily="49" charset="-128"/>
            </a:endParaRPr>
          </a:p>
          <a:p>
            <a:pPr algn="ctr" eaLnBrk="0" hangingPunct="0"/>
            <a:r>
              <a:rPr lang="en-US" altLang="ja-JP" sz="1600" b="1">
                <a:latin typeface="ＭＳ Ｐゴシック" charset="-128"/>
                <a:ea typeface="FC平成丸ゴシック体" pitchFamily="49" charset="-128"/>
              </a:rPr>
              <a:t>【</a:t>
            </a:r>
            <a:r>
              <a:rPr lang="ja-JP" altLang="en-US" sz="1600" b="1">
                <a:latin typeface="ＭＳ Ｐゴシック" charset="-128"/>
                <a:ea typeface="FC平成丸ゴシック体" pitchFamily="49" charset="-128"/>
              </a:rPr>
              <a:t>書類名</a:t>
            </a:r>
            <a:r>
              <a:rPr lang="en-US" altLang="ja-JP" sz="1600" b="1">
                <a:latin typeface="ＭＳ Ｐゴシック" charset="-128"/>
                <a:ea typeface="FC平成丸ゴシック体" pitchFamily="49" charset="-128"/>
              </a:rPr>
              <a:t>】</a:t>
            </a:r>
            <a:r>
              <a:rPr lang="ja-JP" altLang="en-US" sz="1600" b="1">
                <a:latin typeface="ＭＳ Ｐゴシック" charset="-128"/>
                <a:ea typeface="FC平成丸ゴシック体" pitchFamily="49" charset="-128"/>
              </a:rPr>
              <a:t>特許願　</a:t>
            </a:r>
          </a:p>
          <a:p>
            <a:pPr algn="ctr" eaLnBrk="0" hangingPunct="0"/>
            <a:endParaRPr lang="ja-JP" altLang="en-US" sz="1600" b="1">
              <a:latin typeface="ＭＳ Ｐゴシック" charset="-128"/>
              <a:ea typeface="FC平成丸ゴシック体" pitchFamily="49" charset="-128"/>
            </a:endParaRPr>
          </a:p>
          <a:p>
            <a:pPr algn="ctr" eaLnBrk="0" hangingPunct="0"/>
            <a:r>
              <a:rPr lang="ja-JP" altLang="en-US" sz="1600" b="1">
                <a:latin typeface="ＭＳ Ｐゴシック" charset="-128"/>
                <a:ea typeface="FC平成丸ゴシック体" pitchFamily="49" charset="-128"/>
              </a:rPr>
              <a:t>発明者や出願人等</a:t>
            </a:r>
          </a:p>
          <a:p>
            <a:pPr algn="ctr" eaLnBrk="0" hangingPunct="0"/>
            <a:r>
              <a:rPr lang="ja-JP" altLang="en-US" sz="1600" b="1">
                <a:latin typeface="ＭＳ Ｐゴシック" charset="-128"/>
                <a:ea typeface="FC平成丸ゴシック体" pitchFamily="49" charset="-128"/>
              </a:rPr>
              <a:t>を記載　</a:t>
            </a:r>
          </a:p>
          <a:p>
            <a:pPr algn="ctr" eaLnBrk="0" hangingPunct="0"/>
            <a:endParaRPr lang="en-US" altLang="ja-JP" sz="1600" b="1">
              <a:latin typeface="ＭＳ Ｐゴシック" charset="-128"/>
              <a:ea typeface="FC平成丸ゴシック体" pitchFamily="49" charset="-128"/>
            </a:endParaRPr>
          </a:p>
        </p:txBody>
      </p:sp>
      <p:sp>
        <p:nvSpPr>
          <p:cNvPr id="20485" name="Rectangle 12"/>
          <p:cNvSpPr>
            <a:spLocks noChangeArrowheads="1"/>
          </p:cNvSpPr>
          <p:nvPr/>
        </p:nvSpPr>
        <p:spPr bwMode="auto">
          <a:xfrm>
            <a:off x="193675" y="1917700"/>
            <a:ext cx="468313" cy="431800"/>
          </a:xfrm>
          <a:prstGeom prst="rect">
            <a:avLst/>
          </a:prstGeom>
          <a:noFill/>
          <a:ln w="12700">
            <a:solidFill>
              <a:schemeClr val="tx1"/>
            </a:solidFill>
            <a:miter lim="800000"/>
            <a:headEnd/>
            <a:tailEnd/>
          </a:ln>
        </p:spPr>
        <p:txBody>
          <a:bodyPr wrap="none" lIns="87056" tIns="43529" rIns="87056" bIns="43529" anchor="ctr"/>
          <a:lstStyle/>
          <a:p>
            <a:pPr algn="ctr" eaLnBrk="0" hangingPunct="0"/>
            <a:r>
              <a:rPr lang="ja-JP" altLang="en-US" sz="1400" b="1">
                <a:latin typeface="ＭＳ Ｐゴシック" charset="-128"/>
                <a:ea typeface="FC平成丸ゴシック体" pitchFamily="49" charset="-128"/>
              </a:rPr>
              <a:t>特許</a:t>
            </a:r>
          </a:p>
          <a:p>
            <a:pPr algn="ctr" eaLnBrk="0" hangingPunct="0"/>
            <a:r>
              <a:rPr lang="ja-JP" altLang="en-US" sz="1400" b="1">
                <a:latin typeface="ＭＳ Ｐゴシック" charset="-128"/>
                <a:ea typeface="FC平成丸ゴシック体" pitchFamily="49" charset="-128"/>
              </a:rPr>
              <a:t>印紙</a:t>
            </a:r>
          </a:p>
        </p:txBody>
      </p:sp>
      <p:sp>
        <p:nvSpPr>
          <p:cNvPr id="20486" name="AutoShape 13"/>
          <p:cNvSpPr>
            <a:spLocks noChangeArrowheads="1"/>
          </p:cNvSpPr>
          <p:nvPr/>
        </p:nvSpPr>
        <p:spPr bwMode="auto">
          <a:xfrm>
            <a:off x="4016375" y="1846263"/>
            <a:ext cx="1871663" cy="2305050"/>
          </a:xfrm>
          <a:prstGeom prst="foldedCorner">
            <a:avLst>
              <a:gd name="adj" fmla="val 12500"/>
            </a:avLst>
          </a:prstGeom>
          <a:noFill/>
          <a:ln w="12700">
            <a:solidFill>
              <a:schemeClr val="tx1"/>
            </a:solidFill>
            <a:round/>
            <a:headEnd/>
            <a:tailEnd/>
          </a:ln>
        </p:spPr>
        <p:txBody>
          <a:bodyPr wrap="none" lIns="87064" tIns="43532" rIns="87064" bIns="43532" anchor="ctr"/>
          <a:lstStyle/>
          <a:p>
            <a:pPr algn="ctr" eaLnBrk="0" hangingPunct="0"/>
            <a:r>
              <a:rPr lang="en-US" altLang="ja-JP" sz="1600" b="1">
                <a:latin typeface="ＭＳ Ｐゴシック" charset="-128"/>
                <a:ea typeface="FC平成丸ゴシック体" pitchFamily="49" charset="-128"/>
              </a:rPr>
              <a:t>【</a:t>
            </a:r>
            <a:r>
              <a:rPr lang="ja-JP" altLang="en-US" sz="1600" b="1">
                <a:latin typeface="ＭＳ Ｐゴシック" charset="-128"/>
                <a:ea typeface="FC平成丸ゴシック体" pitchFamily="49" charset="-128"/>
              </a:rPr>
              <a:t>書類名</a:t>
            </a:r>
            <a:r>
              <a:rPr lang="en-US" altLang="ja-JP" sz="1600" b="1">
                <a:latin typeface="ＭＳ Ｐゴシック" charset="-128"/>
                <a:ea typeface="FC平成丸ゴシック体" pitchFamily="49" charset="-128"/>
              </a:rPr>
              <a:t>】</a:t>
            </a:r>
            <a:r>
              <a:rPr lang="ja-JP" altLang="en-US" sz="1600" b="1">
                <a:latin typeface="ＭＳ Ｐゴシック" charset="-128"/>
                <a:ea typeface="FC平成丸ゴシック体" pitchFamily="49" charset="-128"/>
              </a:rPr>
              <a:t>特許請求　</a:t>
            </a:r>
          </a:p>
          <a:p>
            <a:pPr algn="ctr" eaLnBrk="0" hangingPunct="0"/>
            <a:r>
              <a:rPr lang="ja-JP" altLang="en-US" sz="1600" b="1">
                <a:latin typeface="ＭＳ Ｐゴシック" charset="-128"/>
                <a:ea typeface="FC平成丸ゴシック体" pitchFamily="49" charset="-128"/>
              </a:rPr>
              <a:t>の範囲　　　　　</a:t>
            </a:r>
          </a:p>
          <a:p>
            <a:pPr algn="ctr" eaLnBrk="0" hangingPunct="0"/>
            <a:endParaRPr lang="ja-JP" altLang="en-US" sz="1600" b="1">
              <a:latin typeface="ＭＳ Ｐゴシック" charset="-128"/>
              <a:ea typeface="FC平成丸ゴシック体" pitchFamily="49" charset="-128"/>
            </a:endParaRPr>
          </a:p>
          <a:p>
            <a:pPr algn="ctr" eaLnBrk="0" hangingPunct="0"/>
            <a:r>
              <a:rPr lang="ja-JP" altLang="en-US" sz="1600" b="1">
                <a:latin typeface="ＭＳ Ｐゴシック" charset="-128"/>
                <a:ea typeface="FC平成丸ゴシック体" pitchFamily="49" charset="-128"/>
              </a:rPr>
              <a:t>権利を求める</a:t>
            </a:r>
            <a:endParaRPr lang="en-US" altLang="ja-JP" sz="1600" b="1">
              <a:latin typeface="ＭＳ Ｐゴシック" charset="-128"/>
              <a:ea typeface="FC平成丸ゴシック体" pitchFamily="49" charset="-128"/>
            </a:endParaRPr>
          </a:p>
          <a:p>
            <a:pPr algn="ctr" eaLnBrk="0" hangingPunct="0"/>
            <a:r>
              <a:rPr lang="ja-JP" altLang="en-US" sz="1600" b="1">
                <a:latin typeface="ＭＳ Ｐゴシック" charset="-128"/>
                <a:ea typeface="FC平成丸ゴシック体" pitchFamily="49" charset="-128"/>
              </a:rPr>
              <a:t>発明の範囲の内容</a:t>
            </a:r>
          </a:p>
          <a:p>
            <a:pPr algn="ctr" eaLnBrk="0" hangingPunct="0"/>
            <a:r>
              <a:rPr lang="ja-JP" altLang="en-US" sz="1600" b="1">
                <a:latin typeface="ＭＳ Ｐゴシック" charset="-128"/>
                <a:ea typeface="FC平成丸ゴシック体" pitchFamily="49" charset="-128"/>
              </a:rPr>
              <a:t>を特定して記載</a:t>
            </a:r>
            <a:endParaRPr lang="en-US" altLang="ja-JP" sz="1600" b="1">
              <a:latin typeface="ＭＳ Ｐゴシック" charset="-128"/>
              <a:ea typeface="FC平成丸ゴシック体" pitchFamily="49" charset="-128"/>
            </a:endParaRPr>
          </a:p>
          <a:p>
            <a:pPr algn="ctr" eaLnBrk="0" hangingPunct="0"/>
            <a:endParaRPr lang="ja-JP" altLang="en-US" sz="1400" b="1">
              <a:latin typeface="FC平成丸ゴシック体" pitchFamily="49" charset="-128"/>
              <a:ea typeface="FC平成丸ゴシック体" pitchFamily="49" charset="-128"/>
            </a:endParaRPr>
          </a:p>
          <a:p>
            <a:pPr algn="ctr" eaLnBrk="0" hangingPunct="0"/>
            <a:endParaRPr lang="ja-JP" altLang="en-US" sz="1400" b="1">
              <a:latin typeface="FC平成丸ゴシック体" pitchFamily="49" charset="-128"/>
              <a:ea typeface="FC平成丸ゴシック体" pitchFamily="49" charset="-128"/>
            </a:endParaRPr>
          </a:p>
          <a:p>
            <a:pPr algn="ctr" eaLnBrk="0" hangingPunct="0"/>
            <a:endParaRPr lang="en-US" altLang="ja-JP" sz="1400" b="1">
              <a:latin typeface="FC平成丸ゴシック体" pitchFamily="49" charset="-128"/>
              <a:ea typeface="FC平成丸ゴシック体" pitchFamily="49" charset="-128"/>
            </a:endParaRPr>
          </a:p>
        </p:txBody>
      </p:sp>
      <p:sp>
        <p:nvSpPr>
          <p:cNvPr id="20487" name="AutoShape 14"/>
          <p:cNvSpPr>
            <a:spLocks noChangeArrowheads="1"/>
          </p:cNvSpPr>
          <p:nvPr/>
        </p:nvSpPr>
        <p:spPr bwMode="auto">
          <a:xfrm>
            <a:off x="2066925" y="1844675"/>
            <a:ext cx="1873250" cy="2305050"/>
          </a:xfrm>
          <a:prstGeom prst="foldedCorner">
            <a:avLst>
              <a:gd name="adj" fmla="val 12500"/>
            </a:avLst>
          </a:prstGeom>
          <a:noFill/>
          <a:ln w="12700">
            <a:solidFill>
              <a:schemeClr val="tx1"/>
            </a:solidFill>
            <a:round/>
            <a:headEnd/>
            <a:tailEnd/>
          </a:ln>
        </p:spPr>
        <p:txBody>
          <a:bodyPr wrap="none" lIns="87064" tIns="43532" rIns="87064" bIns="43532" anchor="ctr"/>
          <a:lstStyle/>
          <a:p>
            <a:pPr algn="ctr" eaLnBrk="0" hangingPunct="0"/>
            <a:r>
              <a:rPr lang="en-US" altLang="ja-JP" sz="1600" b="1">
                <a:latin typeface="ＭＳ Ｐゴシック" charset="-128"/>
                <a:ea typeface="FC平成丸ゴシック体" pitchFamily="49" charset="-128"/>
              </a:rPr>
              <a:t>【</a:t>
            </a:r>
            <a:r>
              <a:rPr lang="ja-JP" altLang="en-US" sz="1600" b="1">
                <a:latin typeface="ＭＳ Ｐゴシック" charset="-128"/>
                <a:ea typeface="FC平成丸ゴシック体" pitchFamily="49" charset="-128"/>
              </a:rPr>
              <a:t>書類名</a:t>
            </a:r>
            <a:r>
              <a:rPr lang="en-US" altLang="ja-JP" sz="1600" b="1">
                <a:latin typeface="ＭＳ Ｐゴシック" charset="-128"/>
                <a:ea typeface="FC平成丸ゴシック体" pitchFamily="49" charset="-128"/>
              </a:rPr>
              <a:t>】</a:t>
            </a:r>
            <a:r>
              <a:rPr lang="ja-JP" altLang="en-US" sz="1600" b="1">
                <a:latin typeface="ＭＳ Ｐゴシック" charset="-128"/>
                <a:ea typeface="FC平成丸ゴシック体" pitchFamily="49" charset="-128"/>
              </a:rPr>
              <a:t>明細書　　</a:t>
            </a:r>
          </a:p>
          <a:p>
            <a:pPr algn="ctr" eaLnBrk="0" hangingPunct="0"/>
            <a:endParaRPr lang="ja-JP" altLang="en-US" sz="1600" b="1">
              <a:latin typeface="ＭＳ Ｐゴシック" charset="-128"/>
              <a:ea typeface="FC平成丸ゴシック体" pitchFamily="49" charset="-128"/>
            </a:endParaRPr>
          </a:p>
          <a:p>
            <a:pPr algn="ctr" eaLnBrk="0" hangingPunct="0"/>
            <a:r>
              <a:rPr lang="ja-JP" altLang="en-US" sz="1600" b="1">
                <a:latin typeface="ＭＳ Ｐゴシック" charset="-128"/>
                <a:ea typeface="FC平成丸ゴシック体" pitchFamily="49" charset="-128"/>
              </a:rPr>
              <a:t>発明の内容等</a:t>
            </a:r>
            <a:endParaRPr lang="en-US" altLang="ja-JP" sz="1600" b="1">
              <a:latin typeface="ＭＳ Ｐゴシック" charset="-128"/>
              <a:ea typeface="FC平成丸ゴシック体" pitchFamily="49" charset="-128"/>
            </a:endParaRPr>
          </a:p>
          <a:p>
            <a:pPr algn="ctr" eaLnBrk="0" hangingPunct="0"/>
            <a:r>
              <a:rPr lang="ja-JP" altLang="en-US" sz="1600" b="1">
                <a:latin typeface="ＭＳ Ｐゴシック" charset="-128"/>
                <a:ea typeface="FC平成丸ゴシック体" pitchFamily="49" charset="-128"/>
              </a:rPr>
              <a:t>（課題、従来技術等）</a:t>
            </a:r>
            <a:endParaRPr lang="en-US" altLang="ja-JP" sz="1600" b="1">
              <a:latin typeface="ＭＳ Ｐゴシック" charset="-128"/>
              <a:ea typeface="FC平成丸ゴシック体" pitchFamily="49" charset="-128"/>
            </a:endParaRPr>
          </a:p>
          <a:p>
            <a:pPr algn="ctr" eaLnBrk="0" hangingPunct="0"/>
            <a:r>
              <a:rPr lang="ja-JP" altLang="en-US" sz="1600" b="1">
                <a:latin typeface="ＭＳ Ｐゴシック" charset="-128"/>
                <a:ea typeface="FC平成丸ゴシック体" pitchFamily="49" charset="-128"/>
              </a:rPr>
              <a:t>を記載</a:t>
            </a:r>
          </a:p>
          <a:p>
            <a:pPr algn="ctr" eaLnBrk="0" hangingPunct="0"/>
            <a:r>
              <a:rPr lang="ja-JP" altLang="en-US" sz="1400" b="1">
                <a:latin typeface="FC平成丸ゴシック体" pitchFamily="49" charset="-128"/>
                <a:ea typeface="FC平成丸ゴシック体" pitchFamily="49" charset="-128"/>
              </a:rPr>
              <a:t>　</a:t>
            </a:r>
            <a:endParaRPr lang="en-US" altLang="ja-JP" sz="1400" b="1">
              <a:latin typeface="FC平成丸ゴシック体" pitchFamily="49" charset="-128"/>
              <a:ea typeface="FC平成丸ゴシック体" pitchFamily="49" charset="-128"/>
            </a:endParaRPr>
          </a:p>
          <a:p>
            <a:pPr algn="ctr" eaLnBrk="0" hangingPunct="0"/>
            <a:endParaRPr lang="ja-JP" altLang="en-US" sz="1400" b="1">
              <a:latin typeface="FC平成丸ゴシック体" pitchFamily="49" charset="-128"/>
              <a:ea typeface="FC平成丸ゴシック体" pitchFamily="49" charset="-128"/>
            </a:endParaRPr>
          </a:p>
          <a:p>
            <a:pPr algn="ctr" eaLnBrk="0" hangingPunct="0"/>
            <a:endParaRPr lang="ja-JP" altLang="en-US" sz="1400" b="1">
              <a:latin typeface="FC平成丸ゴシック体" pitchFamily="49" charset="-128"/>
              <a:ea typeface="FC平成丸ゴシック体" pitchFamily="49" charset="-128"/>
            </a:endParaRPr>
          </a:p>
          <a:p>
            <a:pPr algn="ctr" eaLnBrk="0" hangingPunct="0"/>
            <a:endParaRPr lang="en-US" altLang="ja-JP" sz="1400" b="1">
              <a:latin typeface="FC平成丸ゴシック体" pitchFamily="49" charset="-128"/>
              <a:ea typeface="FC平成丸ゴシック体" pitchFamily="49" charset="-128"/>
            </a:endParaRPr>
          </a:p>
        </p:txBody>
      </p:sp>
      <p:sp>
        <p:nvSpPr>
          <p:cNvPr id="20488" name="AutoShape 15"/>
          <p:cNvSpPr>
            <a:spLocks noChangeArrowheads="1"/>
          </p:cNvSpPr>
          <p:nvPr/>
        </p:nvSpPr>
        <p:spPr bwMode="auto">
          <a:xfrm>
            <a:off x="7918450" y="1844675"/>
            <a:ext cx="1871663" cy="2305050"/>
          </a:xfrm>
          <a:prstGeom prst="foldedCorner">
            <a:avLst>
              <a:gd name="adj" fmla="val 12500"/>
            </a:avLst>
          </a:prstGeom>
          <a:noFill/>
          <a:ln w="12700">
            <a:solidFill>
              <a:schemeClr val="tx1"/>
            </a:solidFill>
            <a:round/>
            <a:headEnd/>
            <a:tailEnd/>
          </a:ln>
        </p:spPr>
        <p:txBody>
          <a:bodyPr wrap="none" lIns="87064" tIns="43532" rIns="87064" bIns="43532" anchor="ctr"/>
          <a:lstStyle/>
          <a:p>
            <a:pPr algn="ctr" eaLnBrk="0" hangingPunct="0"/>
            <a:r>
              <a:rPr lang="en-US" altLang="ja-JP" sz="1600" b="1">
                <a:latin typeface="ＭＳ Ｐゴシック" charset="-128"/>
                <a:ea typeface="FC平成丸ゴシック体" pitchFamily="49" charset="-128"/>
              </a:rPr>
              <a:t>【</a:t>
            </a:r>
            <a:r>
              <a:rPr lang="ja-JP" altLang="en-US" sz="1600" b="1">
                <a:latin typeface="ＭＳ Ｐゴシック" charset="-128"/>
                <a:ea typeface="FC平成丸ゴシック体" pitchFamily="49" charset="-128"/>
              </a:rPr>
              <a:t>書類名</a:t>
            </a:r>
            <a:r>
              <a:rPr lang="en-US" altLang="ja-JP" sz="1600" b="1">
                <a:latin typeface="ＭＳ Ｐゴシック" charset="-128"/>
                <a:ea typeface="FC平成丸ゴシック体" pitchFamily="49" charset="-128"/>
              </a:rPr>
              <a:t>】</a:t>
            </a:r>
            <a:r>
              <a:rPr lang="ja-JP" altLang="en-US" sz="1600" b="1">
                <a:latin typeface="ＭＳ Ｐゴシック" charset="-128"/>
                <a:ea typeface="FC平成丸ゴシック体" pitchFamily="49" charset="-128"/>
              </a:rPr>
              <a:t>図面　　　</a:t>
            </a:r>
          </a:p>
          <a:p>
            <a:pPr algn="ctr" eaLnBrk="0" hangingPunct="0"/>
            <a:endParaRPr lang="ja-JP" altLang="en-US" sz="1600" b="1">
              <a:latin typeface="ＭＳ Ｐゴシック" charset="-128"/>
              <a:ea typeface="FC平成丸ゴシック体" pitchFamily="49" charset="-128"/>
            </a:endParaRPr>
          </a:p>
          <a:p>
            <a:pPr algn="ctr" eaLnBrk="0" hangingPunct="0"/>
            <a:r>
              <a:rPr lang="ja-JP" altLang="en-US" sz="1600" b="1">
                <a:latin typeface="ＭＳ Ｐゴシック" charset="-128"/>
                <a:ea typeface="FC平成丸ゴシック体" pitchFamily="49" charset="-128"/>
              </a:rPr>
              <a:t>発明の内容理解に役</a:t>
            </a:r>
          </a:p>
          <a:p>
            <a:pPr algn="ctr" eaLnBrk="0" hangingPunct="0"/>
            <a:r>
              <a:rPr lang="ja-JP" altLang="en-US" sz="1600" b="1">
                <a:latin typeface="ＭＳ Ｐゴシック" charset="-128"/>
                <a:ea typeface="FC平成丸ゴシック体" pitchFamily="49" charset="-128"/>
              </a:rPr>
              <a:t>立つ図面を記載</a:t>
            </a:r>
            <a:endParaRPr lang="en-US" altLang="ja-JP" sz="1600" b="1">
              <a:latin typeface="ＭＳ Ｐゴシック" charset="-128"/>
              <a:ea typeface="FC平成丸ゴシック体" pitchFamily="49" charset="-128"/>
            </a:endParaRPr>
          </a:p>
          <a:p>
            <a:pPr algn="ctr" eaLnBrk="0" hangingPunct="0"/>
            <a:r>
              <a:rPr lang="ja-JP" altLang="en-US" sz="1600" b="1">
                <a:latin typeface="ＭＳ Ｐゴシック" charset="-128"/>
                <a:ea typeface="FC平成丸ゴシック体" pitchFamily="49" charset="-128"/>
              </a:rPr>
              <a:t>（必要な場合）　</a:t>
            </a:r>
          </a:p>
          <a:p>
            <a:pPr algn="ctr" eaLnBrk="0" hangingPunct="0"/>
            <a:endParaRPr lang="ja-JP" altLang="en-US" sz="1600" b="1">
              <a:latin typeface="ＭＳ Ｐゴシック" charset="-128"/>
              <a:ea typeface="FC平成丸ゴシック体" pitchFamily="49" charset="-128"/>
            </a:endParaRPr>
          </a:p>
          <a:p>
            <a:pPr algn="ctr" eaLnBrk="0" hangingPunct="0"/>
            <a:endParaRPr lang="ja-JP" altLang="en-US" sz="1400" b="1">
              <a:latin typeface="FC平成丸ゴシック体" pitchFamily="49" charset="-128"/>
              <a:ea typeface="FC平成丸ゴシック体" pitchFamily="49" charset="-128"/>
            </a:endParaRPr>
          </a:p>
          <a:p>
            <a:pPr algn="ctr" eaLnBrk="0" hangingPunct="0"/>
            <a:endParaRPr lang="ja-JP" altLang="en-US" sz="1400" b="1">
              <a:latin typeface="FC平成丸ゴシック体" pitchFamily="49" charset="-128"/>
              <a:ea typeface="FC平成丸ゴシック体" pitchFamily="49" charset="-128"/>
            </a:endParaRPr>
          </a:p>
          <a:p>
            <a:pPr algn="ctr" eaLnBrk="0" hangingPunct="0"/>
            <a:endParaRPr lang="en-US" altLang="ja-JP" sz="1400" b="1">
              <a:latin typeface="FC平成丸ゴシック体" pitchFamily="49" charset="-128"/>
              <a:ea typeface="FC平成丸ゴシック体" pitchFamily="49" charset="-128"/>
            </a:endParaRPr>
          </a:p>
        </p:txBody>
      </p:sp>
      <p:sp>
        <p:nvSpPr>
          <p:cNvPr id="20489" name="AutoShape 16"/>
          <p:cNvSpPr>
            <a:spLocks noChangeArrowheads="1"/>
          </p:cNvSpPr>
          <p:nvPr/>
        </p:nvSpPr>
        <p:spPr bwMode="auto">
          <a:xfrm>
            <a:off x="5967413" y="1844675"/>
            <a:ext cx="1873250" cy="2520950"/>
          </a:xfrm>
          <a:prstGeom prst="foldedCorner">
            <a:avLst>
              <a:gd name="adj" fmla="val 12500"/>
            </a:avLst>
          </a:prstGeom>
          <a:noFill/>
          <a:ln w="12700">
            <a:solidFill>
              <a:schemeClr val="tx1"/>
            </a:solidFill>
            <a:round/>
            <a:headEnd/>
            <a:tailEnd/>
          </a:ln>
        </p:spPr>
        <p:txBody>
          <a:bodyPr wrap="none" lIns="87064" tIns="43532" rIns="87064" bIns="43532" anchor="ctr"/>
          <a:lstStyle/>
          <a:p>
            <a:pPr algn="ctr" eaLnBrk="0" hangingPunct="0"/>
            <a:r>
              <a:rPr lang="en-US" altLang="ja-JP" sz="1600" b="1">
                <a:latin typeface="ＭＳ Ｐゴシック" charset="-128"/>
                <a:ea typeface="FC平成丸ゴシック体" pitchFamily="49" charset="-128"/>
              </a:rPr>
              <a:t>【</a:t>
            </a:r>
            <a:r>
              <a:rPr lang="ja-JP" altLang="en-US" sz="1600" b="1">
                <a:latin typeface="ＭＳ Ｐゴシック" charset="-128"/>
                <a:ea typeface="FC平成丸ゴシック体" pitchFamily="49" charset="-128"/>
              </a:rPr>
              <a:t>書類名</a:t>
            </a:r>
            <a:r>
              <a:rPr lang="en-US" altLang="ja-JP" sz="1600" b="1">
                <a:latin typeface="ＭＳ Ｐゴシック" charset="-128"/>
                <a:ea typeface="FC平成丸ゴシック体" pitchFamily="49" charset="-128"/>
              </a:rPr>
              <a:t>】</a:t>
            </a:r>
            <a:r>
              <a:rPr lang="ja-JP" altLang="en-US" sz="1600" b="1">
                <a:latin typeface="ＭＳ Ｐゴシック" charset="-128"/>
                <a:ea typeface="FC平成丸ゴシック体" pitchFamily="49" charset="-128"/>
              </a:rPr>
              <a:t>要約書　　</a:t>
            </a:r>
          </a:p>
          <a:p>
            <a:pPr algn="ctr" eaLnBrk="0" hangingPunct="0"/>
            <a:endParaRPr lang="ja-JP" altLang="en-US" sz="1600" b="1">
              <a:latin typeface="ＭＳ Ｐゴシック" charset="-128"/>
              <a:ea typeface="FC平成丸ゴシック体" pitchFamily="49" charset="-128"/>
            </a:endParaRPr>
          </a:p>
          <a:p>
            <a:pPr algn="ctr" eaLnBrk="0" hangingPunct="0"/>
            <a:r>
              <a:rPr lang="ja-JP" altLang="en-US" sz="1600" b="1">
                <a:latin typeface="ＭＳ Ｐゴシック" charset="-128"/>
                <a:ea typeface="FC平成丸ゴシック体" pitchFamily="49" charset="-128"/>
              </a:rPr>
              <a:t>発明全体のポイント</a:t>
            </a:r>
          </a:p>
          <a:p>
            <a:pPr algn="ctr" eaLnBrk="0" hangingPunct="0"/>
            <a:r>
              <a:rPr lang="ja-JP" altLang="en-US" sz="1600" b="1">
                <a:latin typeface="ＭＳ Ｐゴシック" charset="-128"/>
                <a:ea typeface="FC平成丸ゴシック体" pitchFamily="49" charset="-128"/>
              </a:rPr>
              <a:t>を簡素に記載</a:t>
            </a:r>
            <a:endParaRPr lang="en-US" altLang="ja-JP" sz="1600" b="1">
              <a:latin typeface="ＭＳ Ｐゴシック" charset="-128"/>
              <a:ea typeface="FC平成丸ゴシック体" pitchFamily="49" charset="-128"/>
            </a:endParaRPr>
          </a:p>
          <a:p>
            <a:pPr algn="ctr" eaLnBrk="0" hangingPunct="0"/>
            <a:endParaRPr lang="en-US" altLang="ja-JP" sz="1600" b="1">
              <a:latin typeface="ＭＳ Ｐゴシック" charset="-128"/>
              <a:ea typeface="FC平成丸ゴシック体" pitchFamily="49" charset="-128"/>
            </a:endParaRPr>
          </a:p>
          <a:p>
            <a:pPr algn="ctr" eaLnBrk="0" hangingPunct="0"/>
            <a:r>
              <a:rPr lang="ja-JP" altLang="en-US" sz="1600" b="1">
                <a:latin typeface="ＭＳ Ｐゴシック" charset="-128"/>
                <a:ea typeface="FC平成丸ゴシック体" pitchFamily="49" charset="-128"/>
              </a:rPr>
              <a:t>（公開特許公報への</a:t>
            </a:r>
          </a:p>
          <a:p>
            <a:pPr algn="ctr" eaLnBrk="0" hangingPunct="0"/>
            <a:r>
              <a:rPr lang="ja-JP" altLang="en-US" sz="1600" b="1">
                <a:latin typeface="ＭＳ Ｐゴシック" charset="-128"/>
                <a:ea typeface="FC平成丸ゴシック体" pitchFamily="49" charset="-128"/>
              </a:rPr>
              <a:t>掲載のみを目的）</a:t>
            </a:r>
            <a:endParaRPr lang="en-US" altLang="ja-JP" sz="1600" b="1">
              <a:latin typeface="ＭＳ Ｐゴシック" charset="-128"/>
              <a:ea typeface="FC平成丸ゴシック体" pitchFamily="49" charset="-128"/>
            </a:endParaRPr>
          </a:p>
          <a:p>
            <a:pPr algn="ctr" eaLnBrk="0" hangingPunct="0"/>
            <a:r>
              <a:rPr lang="ja-JP" altLang="en-US" sz="1400" b="1">
                <a:latin typeface="FC平成丸ゴシック体" pitchFamily="49" charset="-128"/>
                <a:ea typeface="FC平成丸ゴシック体" pitchFamily="49" charset="-128"/>
              </a:rPr>
              <a:t>（審査対象としてではなく</a:t>
            </a:r>
            <a:endParaRPr lang="en-US" altLang="ja-JP" sz="1400" b="1">
              <a:latin typeface="FC平成丸ゴシック体" pitchFamily="49" charset="-128"/>
              <a:ea typeface="FC平成丸ゴシック体" pitchFamily="49" charset="-128"/>
            </a:endParaRPr>
          </a:p>
          <a:p>
            <a:pPr algn="ctr" eaLnBrk="0" hangingPunct="0"/>
            <a:r>
              <a:rPr lang="ja-JP" altLang="en-US" sz="1400" b="1">
                <a:latin typeface="FC平成丸ゴシック体" pitchFamily="49" charset="-128"/>
                <a:ea typeface="FC平成丸ゴシック体" pitchFamily="49" charset="-128"/>
              </a:rPr>
              <a:t>インデックスとしての</a:t>
            </a:r>
            <a:endParaRPr lang="en-US" altLang="ja-JP" sz="1400" b="1">
              <a:latin typeface="FC平成丸ゴシック体" pitchFamily="49" charset="-128"/>
              <a:ea typeface="FC平成丸ゴシック体" pitchFamily="49" charset="-128"/>
            </a:endParaRPr>
          </a:p>
          <a:p>
            <a:pPr algn="ctr" eaLnBrk="0" hangingPunct="0"/>
            <a:r>
              <a:rPr lang="ja-JP" altLang="en-US" sz="1400" b="1">
                <a:latin typeface="FC平成丸ゴシック体" pitchFamily="49" charset="-128"/>
                <a:ea typeface="FC平成丸ゴシック体" pitchFamily="49" charset="-128"/>
              </a:rPr>
              <a:t>役割）</a:t>
            </a:r>
            <a:endParaRPr lang="en-US" altLang="ja-JP" sz="1400" b="1">
              <a:latin typeface="FC平成丸ゴシック体" pitchFamily="49" charset="-128"/>
              <a:ea typeface="FC平成丸ゴシック体" pitchFamily="49" charset="-128"/>
            </a:endParaRPr>
          </a:p>
        </p:txBody>
      </p:sp>
      <p:sp>
        <p:nvSpPr>
          <p:cNvPr id="20490" name="AutoShape 17"/>
          <p:cNvSpPr>
            <a:spLocks noChangeArrowheads="1"/>
          </p:cNvSpPr>
          <p:nvPr/>
        </p:nvSpPr>
        <p:spPr bwMode="auto">
          <a:xfrm>
            <a:off x="1676400" y="4581525"/>
            <a:ext cx="1627188" cy="669925"/>
          </a:xfrm>
          <a:prstGeom prst="downArrow">
            <a:avLst>
              <a:gd name="adj1" fmla="val 50000"/>
              <a:gd name="adj2" fmla="val 25000"/>
            </a:avLst>
          </a:prstGeom>
          <a:solidFill>
            <a:srgbClr val="FFFFCC"/>
          </a:solidFill>
          <a:ln w="28575">
            <a:solidFill>
              <a:srgbClr val="FF9900"/>
            </a:solidFill>
            <a:miter lim="800000"/>
            <a:headEnd/>
            <a:tailEnd/>
          </a:ln>
        </p:spPr>
        <p:txBody>
          <a:bodyPr wrap="none" lIns="87078" tIns="43539" rIns="87078" bIns="43539" anchor="ctr"/>
          <a:lstStyle/>
          <a:p>
            <a:endParaRPr lang="ja-JP" altLang="en-US">
              <a:ea typeface="HGPｺﾞｼｯｸE" pitchFamily="50" charset="-128"/>
            </a:endParaRPr>
          </a:p>
        </p:txBody>
      </p:sp>
      <p:sp>
        <p:nvSpPr>
          <p:cNvPr id="20491" name="AutoShape 18"/>
          <p:cNvSpPr>
            <a:spLocks noChangeArrowheads="1"/>
          </p:cNvSpPr>
          <p:nvPr/>
        </p:nvSpPr>
        <p:spPr bwMode="auto">
          <a:xfrm>
            <a:off x="131763" y="5945188"/>
            <a:ext cx="2754312" cy="860425"/>
          </a:xfrm>
          <a:prstGeom prst="wedgeRoundRectCallout">
            <a:avLst>
              <a:gd name="adj1" fmla="val -17394"/>
              <a:gd name="adj2" fmla="val -78782"/>
              <a:gd name="adj3" fmla="val 16667"/>
            </a:avLst>
          </a:prstGeom>
          <a:solidFill>
            <a:srgbClr val="FFFFCC"/>
          </a:solidFill>
          <a:ln w="28575">
            <a:solidFill>
              <a:srgbClr val="008000"/>
            </a:solidFill>
            <a:miter lim="800000"/>
            <a:headEnd/>
            <a:tailEnd/>
          </a:ln>
        </p:spPr>
        <p:txBody>
          <a:bodyPr lIns="87064" tIns="43532" rIns="87064" bIns="43532" anchor="ctr"/>
          <a:lstStyle/>
          <a:p>
            <a:pPr algn="ctr" eaLnBrk="0" hangingPunct="0"/>
            <a:r>
              <a:rPr lang="ja-JP" altLang="en-US" b="1">
                <a:latin typeface="ＭＳ Ｐゴシック" charset="-128"/>
                <a:ea typeface="FC平成丸ゴシック体" pitchFamily="49" charset="-128"/>
              </a:rPr>
              <a:t>電子化手数料が必要</a:t>
            </a:r>
            <a:r>
              <a:rPr lang="ja-JP" altLang="en-US" sz="1400" b="1">
                <a:latin typeface="ＭＳ Ｐゴシック" charset="-128"/>
                <a:ea typeface="FC平成丸ゴシック体" pitchFamily="49" charset="-128"/>
              </a:rPr>
              <a:t>（</a:t>
            </a:r>
            <a:r>
              <a:rPr lang="en-US" altLang="ja-JP" sz="1400" b="1">
                <a:latin typeface="ＭＳ Ｐゴシック" charset="-128"/>
                <a:ea typeface="FC平成丸ゴシック体" pitchFamily="49" charset="-128"/>
              </a:rPr>
              <a:t>1,200</a:t>
            </a:r>
            <a:r>
              <a:rPr lang="ja-JP" altLang="en-US" sz="1400" b="1">
                <a:latin typeface="ＭＳ Ｐゴシック" charset="-128"/>
                <a:ea typeface="FC平成丸ゴシック体" pitchFamily="49" charset="-128"/>
              </a:rPr>
              <a:t>円＋１枚</a:t>
            </a:r>
            <a:r>
              <a:rPr lang="en-US" altLang="ja-JP" sz="1400" b="1">
                <a:latin typeface="ＭＳ Ｐゴシック" charset="-128"/>
                <a:ea typeface="FC平成丸ゴシック体" pitchFamily="49" charset="-128"/>
              </a:rPr>
              <a:t>700</a:t>
            </a:r>
            <a:r>
              <a:rPr lang="ja-JP" altLang="en-US" sz="1400" b="1">
                <a:latin typeface="ＭＳ Ｐゴシック" charset="-128"/>
                <a:ea typeface="FC平成丸ゴシック体" pitchFamily="49" charset="-128"/>
              </a:rPr>
              <a:t>円）</a:t>
            </a:r>
          </a:p>
        </p:txBody>
      </p:sp>
      <p:sp>
        <p:nvSpPr>
          <p:cNvPr id="20492" name="Freeform 19"/>
          <p:cNvSpPr>
            <a:spLocks/>
          </p:cNvSpPr>
          <p:nvPr/>
        </p:nvSpPr>
        <p:spPr bwMode="auto">
          <a:xfrm>
            <a:off x="4562475" y="4797425"/>
            <a:ext cx="3051175" cy="587375"/>
          </a:xfrm>
          <a:custGeom>
            <a:avLst/>
            <a:gdLst>
              <a:gd name="T0" fmla="*/ 2147483647 w 1774"/>
              <a:gd name="T1" fmla="*/ 2147483647 h 370"/>
              <a:gd name="T2" fmla="*/ 2147483647 w 1774"/>
              <a:gd name="T3" fmla="*/ 2147483647 h 370"/>
              <a:gd name="T4" fmla="*/ 2147483647 w 1774"/>
              <a:gd name="T5" fmla="*/ 2147483647 h 370"/>
              <a:gd name="T6" fmla="*/ 2147483647 w 1774"/>
              <a:gd name="T7" fmla="*/ 2147483647 h 370"/>
              <a:gd name="T8" fmla="*/ 2147483647 w 1774"/>
              <a:gd name="T9" fmla="*/ 2147483647 h 370"/>
              <a:gd name="T10" fmla="*/ 2147483647 w 1774"/>
              <a:gd name="T11" fmla="*/ 2147483647 h 370"/>
              <a:gd name="T12" fmla="*/ 0 60000 65536"/>
              <a:gd name="T13" fmla="*/ 0 60000 65536"/>
              <a:gd name="T14" fmla="*/ 0 60000 65536"/>
              <a:gd name="T15" fmla="*/ 0 60000 65536"/>
              <a:gd name="T16" fmla="*/ 0 60000 65536"/>
              <a:gd name="T17" fmla="*/ 0 60000 65536"/>
              <a:gd name="T18" fmla="*/ 0 w 1774"/>
              <a:gd name="T19" fmla="*/ 0 h 370"/>
              <a:gd name="T20" fmla="*/ 1774 w 1774"/>
              <a:gd name="T21" fmla="*/ 370 h 370"/>
            </a:gdLst>
            <a:ahLst/>
            <a:cxnLst>
              <a:cxn ang="T12">
                <a:pos x="T0" y="T1"/>
              </a:cxn>
              <a:cxn ang="T13">
                <a:pos x="T2" y="T3"/>
              </a:cxn>
              <a:cxn ang="T14">
                <a:pos x="T4" y="T5"/>
              </a:cxn>
              <a:cxn ang="T15">
                <a:pos x="T6" y="T7"/>
              </a:cxn>
              <a:cxn ang="T16">
                <a:pos x="T8" y="T9"/>
              </a:cxn>
              <a:cxn ang="T17">
                <a:pos x="T10" y="T11"/>
              </a:cxn>
            </a:cxnLst>
            <a:rect l="T18" t="T19" r="T20" b="T21"/>
            <a:pathLst>
              <a:path w="1774" h="370">
                <a:moveTo>
                  <a:pt x="14" y="4"/>
                </a:moveTo>
                <a:cubicBezTo>
                  <a:pt x="44" y="9"/>
                  <a:pt x="0" y="22"/>
                  <a:pt x="195" y="30"/>
                </a:cubicBezTo>
                <a:cubicBezTo>
                  <a:pt x="390" y="38"/>
                  <a:pt x="1153" y="0"/>
                  <a:pt x="1185" y="49"/>
                </a:cubicBezTo>
                <a:cubicBezTo>
                  <a:pt x="1217" y="98"/>
                  <a:pt x="334" y="284"/>
                  <a:pt x="389" y="327"/>
                </a:cubicBezTo>
                <a:cubicBezTo>
                  <a:pt x="444" y="370"/>
                  <a:pt x="1284" y="313"/>
                  <a:pt x="1515" y="308"/>
                </a:cubicBezTo>
                <a:cubicBezTo>
                  <a:pt x="1746" y="303"/>
                  <a:pt x="1720" y="298"/>
                  <a:pt x="1774" y="295"/>
                </a:cubicBezTo>
              </a:path>
            </a:pathLst>
          </a:custGeom>
          <a:noFill/>
          <a:ln w="76200">
            <a:solidFill>
              <a:srgbClr val="FF9900"/>
            </a:solidFill>
            <a:round/>
            <a:headEnd/>
            <a:tailEnd type="triangle" w="med" len="med"/>
          </a:ln>
        </p:spPr>
        <p:txBody>
          <a:bodyPr wrap="none" anchor="ctr"/>
          <a:lstStyle/>
          <a:p>
            <a:endParaRPr lang="zh-CN" altLang="en-US"/>
          </a:p>
        </p:txBody>
      </p:sp>
      <p:pic>
        <p:nvPicPr>
          <p:cNvPr id="20493" name="Picture 20" descr="特許庁庁舎3"/>
          <p:cNvPicPr>
            <a:picLocks noChangeAspect="1" noChangeArrowheads="1"/>
          </p:cNvPicPr>
          <p:nvPr/>
        </p:nvPicPr>
        <p:blipFill>
          <a:blip r:embed="rId3"/>
          <a:srcRect/>
          <a:stretch>
            <a:fillRect/>
          </a:stretch>
        </p:blipFill>
        <p:spPr bwMode="auto">
          <a:xfrm>
            <a:off x="7918450" y="4508500"/>
            <a:ext cx="982663" cy="936625"/>
          </a:xfrm>
          <a:prstGeom prst="rect">
            <a:avLst/>
          </a:prstGeom>
          <a:noFill/>
          <a:ln w="9525">
            <a:solidFill>
              <a:schemeClr val="hlink"/>
            </a:solidFill>
            <a:miter lim="800000"/>
            <a:headEnd/>
            <a:tailEnd/>
          </a:ln>
        </p:spPr>
      </p:pic>
      <p:sp>
        <p:nvSpPr>
          <p:cNvPr id="20494" name="AutoShape 22"/>
          <p:cNvSpPr>
            <a:spLocks noChangeArrowheads="1"/>
          </p:cNvSpPr>
          <p:nvPr/>
        </p:nvSpPr>
        <p:spPr bwMode="auto">
          <a:xfrm>
            <a:off x="4518025" y="5784850"/>
            <a:ext cx="3978275" cy="1008063"/>
          </a:xfrm>
          <a:prstGeom prst="wedgeRoundRectCallout">
            <a:avLst>
              <a:gd name="adj1" fmla="val -18921"/>
              <a:gd name="adj2" fmla="val -93579"/>
              <a:gd name="adj3" fmla="val 16667"/>
            </a:avLst>
          </a:prstGeom>
          <a:solidFill>
            <a:srgbClr val="FFFFCC"/>
          </a:solidFill>
          <a:ln w="28575" algn="ctr">
            <a:solidFill>
              <a:srgbClr val="006600"/>
            </a:solidFill>
            <a:miter lim="800000"/>
            <a:headEnd/>
            <a:tailEnd/>
          </a:ln>
        </p:spPr>
        <p:txBody>
          <a:bodyPr anchor="ctr"/>
          <a:lstStyle/>
          <a:p>
            <a:pPr algn="ctr"/>
            <a:r>
              <a:rPr lang="ja-JP" altLang="en-US" sz="1600" b="1">
                <a:latin typeface="ＭＳ Ｐゴシック" charset="-128"/>
              </a:rPr>
              <a:t>インターネット経由の出願が可能</a:t>
            </a:r>
            <a:r>
              <a:rPr lang="en-US" altLang="ja-JP" sz="1600" b="1">
                <a:latin typeface="ＭＳ Ｐゴシック" charset="-128"/>
              </a:rPr>
              <a:t/>
            </a:r>
            <a:br>
              <a:rPr lang="en-US" altLang="ja-JP" sz="1600" b="1">
                <a:latin typeface="ＭＳ Ｐゴシック" charset="-128"/>
              </a:rPr>
            </a:br>
            <a:r>
              <a:rPr lang="ja-JP" altLang="en-US" sz="1600" b="1">
                <a:latin typeface="ＭＳ Ｐゴシック" charset="-128"/>
              </a:rPr>
              <a:t>（専用ソフトを使用する）</a:t>
            </a:r>
            <a:r>
              <a:rPr lang="en-US" altLang="ja-JP" sz="1600" b="1">
                <a:latin typeface="ＭＳ Ｐゴシック" charset="-128"/>
              </a:rPr>
              <a:t/>
            </a:r>
            <a:br>
              <a:rPr lang="en-US" altLang="ja-JP" sz="1600" b="1">
                <a:latin typeface="ＭＳ Ｐゴシック" charset="-128"/>
              </a:rPr>
            </a:br>
            <a:r>
              <a:rPr lang="ja-JP" altLang="en-US" sz="1600" b="1">
                <a:latin typeface="ＭＳ Ｐゴシック" charset="-128"/>
              </a:rPr>
              <a:t>（現在では大半が電子出願である）</a:t>
            </a:r>
          </a:p>
        </p:txBody>
      </p:sp>
      <p:pic>
        <p:nvPicPr>
          <p:cNvPr id="20495" name="Picture 23" descr="ILM20_AA10009"/>
          <p:cNvPicPr>
            <a:picLocks noChangeAspect="1" noChangeArrowheads="1"/>
          </p:cNvPicPr>
          <p:nvPr/>
        </p:nvPicPr>
        <p:blipFill>
          <a:blip r:embed="rId4"/>
          <a:srcRect/>
          <a:stretch>
            <a:fillRect/>
          </a:stretch>
        </p:blipFill>
        <p:spPr bwMode="auto">
          <a:xfrm>
            <a:off x="819150" y="4508500"/>
            <a:ext cx="693738" cy="808038"/>
          </a:xfrm>
          <a:prstGeom prst="rect">
            <a:avLst/>
          </a:prstGeom>
          <a:noFill/>
          <a:ln w="9525">
            <a:noFill/>
            <a:miter lim="800000"/>
            <a:headEnd/>
            <a:tailEnd/>
          </a:ln>
        </p:spPr>
      </p:pic>
      <p:pic>
        <p:nvPicPr>
          <p:cNvPr id="20496" name="Picture 24" descr="ILM01_BA04004"/>
          <p:cNvPicPr>
            <a:picLocks noChangeAspect="1" noChangeArrowheads="1"/>
          </p:cNvPicPr>
          <p:nvPr/>
        </p:nvPicPr>
        <p:blipFill>
          <a:blip r:embed="rId5"/>
          <a:srcRect/>
          <a:stretch>
            <a:fillRect/>
          </a:stretch>
        </p:blipFill>
        <p:spPr bwMode="auto">
          <a:xfrm>
            <a:off x="3440113" y="4508500"/>
            <a:ext cx="1031875" cy="800100"/>
          </a:xfrm>
          <a:prstGeom prst="rect">
            <a:avLst/>
          </a:prstGeom>
          <a:noFill/>
          <a:ln w="9525">
            <a:noFill/>
            <a:miter lim="800000"/>
            <a:headEnd/>
            <a:tailEnd/>
          </a:ln>
        </p:spPr>
      </p:pic>
      <p:sp>
        <p:nvSpPr>
          <p:cNvPr id="20497" name="Rectangle 4"/>
          <p:cNvSpPr>
            <a:spLocks noGrp="1" noChangeArrowheads="1"/>
          </p:cNvSpPr>
          <p:nvPr>
            <p:ph type="title"/>
          </p:nvPr>
        </p:nvSpPr>
        <p:spPr>
          <a:xfrm>
            <a:off x="663575" y="228600"/>
            <a:ext cx="8832850" cy="990600"/>
          </a:xfrm>
          <a:effectLst>
            <a:prstShdw prst="shdw17" dist="17961" dir="2700000">
              <a:srgbClr val="00003D"/>
            </a:prstShdw>
          </a:effectLst>
        </p:spPr>
        <p:txBody>
          <a:bodyPr wrap="none" lIns="87064" tIns="43532" rIns="87064" bIns="43532"/>
          <a:lstStyle/>
          <a:p>
            <a:pPr algn="ctr" defTabSz="871538" eaLnBrk="1" hangingPunct="1"/>
            <a:r>
              <a:rPr lang="ja-JP" altLang="en-US" smtClean="0">
                <a:latin typeface="ＤＦ特太ゴシック体" pitchFamily="1" charset="-128"/>
                <a:ea typeface="ＭＳ Ｐゴシック" charset="-128"/>
              </a:rPr>
              <a:t>概要：特許の申請（「出願」）をするには</a:t>
            </a:r>
            <a:endParaRPr lang="ja-JP" altLang="en-US" sz="2000" smtClean="0">
              <a:latin typeface="ＭＳ Ｐゴシック" charset="-128"/>
              <a:ea typeface="ＭＳ Ｐゴシック" charset="-128"/>
            </a:endParaRPr>
          </a:p>
        </p:txBody>
      </p:sp>
      <p:sp>
        <p:nvSpPr>
          <p:cNvPr id="55315" name="Rectangle 19"/>
          <p:cNvSpPr>
            <a:spLocks noChangeArrowheads="1"/>
          </p:cNvSpPr>
          <p:nvPr/>
        </p:nvSpPr>
        <p:spPr bwMode="auto">
          <a:xfrm>
            <a:off x="0" y="-6350"/>
            <a:ext cx="1279525"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latin typeface="ＭＳ Ｐゴシック" pitchFamily="50" charset="-128"/>
                <a:ea typeface="ＭＳ Ｐゴシック" pitchFamily="50" charset="-128"/>
              </a:rPr>
              <a:t>１０－１</a:t>
            </a:r>
            <a:endParaRPr lang="en-US" altLang="zh-CN" dirty="0">
              <a:latin typeface="ＭＳ Ｐゴシック" pitchFamily="34" charset="-128"/>
              <a:ea typeface="ＭＳ Ｐゴシック" pitchFamily="34" charset="-128"/>
            </a:endParaRPr>
          </a:p>
        </p:txBody>
      </p:sp>
      <p:sp>
        <p:nvSpPr>
          <p:cNvPr id="22" name="スライド番号プレースホルダー 5"/>
          <p:cNvSpPr txBox="1">
            <a:spLocks/>
          </p:cNvSpPr>
          <p:nvPr/>
        </p:nvSpPr>
        <p:spPr>
          <a:xfrm>
            <a:off x="9328150"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E7098513-77FE-428A-9983-660B6AB4191D}" type="slidenum">
              <a:rPr lang="en-US" smtClean="0">
                <a:solidFill>
                  <a:prstClr val="black"/>
                </a:solidFill>
              </a:rPr>
              <a:pPr>
                <a:defRPr/>
              </a:pPr>
              <a:t>4</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AutoShape 3"/>
          <p:cNvSpPr>
            <a:spLocks noChangeArrowheads="1"/>
          </p:cNvSpPr>
          <p:nvPr/>
        </p:nvSpPr>
        <p:spPr bwMode="auto">
          <a:xfrm>
            <a:off x="992188" y="2105025"/>
            <a:ext cx="990600" cy="533400"/>
          </a:xfrm>
          <a:prstGeom prst="flowChartProcess">
            <a:avLst/>
          </a:prstGeom>
          <a:solidFill>
            <a:schemeClr val="accent2">
              <a:lumMod val="60000"/>
              <a:lumOff val="40000"/>
            </a:schemeClr>
          </a:solidFill>
          <a:ln>
            <a:noFill/>
          </a:ln>
          <a:effectLst>
            <a:outerShdw dist="107763" dir="2700000" algn="ctr" rotWithShape="0">
              <a:srgbClr val="808080">
                <a:alpha val="50000"/>
              </a:srgbClr>
            </a:outerShdw>
          </a:effectLst>
          <a:extLst/>
        </p:spPr>
        <p:txBody>
          <a:bodyPr wrap="none" anchor="ctr"/>
          <a:lstStyle/>
          <a:p>
            <a:pPr algn="ctr">
              <a:defRPr/>
            </a:pPr>
            <a:r>
              <a:rPr lang="ja-JP" altLang="en-US" sz="2000">
                <a:latin typeface="Times New Roman" pitchFamily="18" charset="0"/>
              </a:rPr>
              <a:t>特許願</a:t>
            </a:r>
          </a:p>
        </p:txBody>
      </p:sp>
      <p:sp>
        <p:nvSpPr>
          <p:cNvPr id="12292" name="AutoShape 4"/>
          <p:cNvSpPr>
            <a:spLocks noChangeArrowheads="1"/>
          </p:cNvSpPr>
          <p:nvPr/>
        </p:nvSpPr>
        <p:spPr bwMode="auto">
          <a:xfrm>
            <a:off x="1652588" y="3787775"/>
            <a:ext cx="990600" cy="609600"/>
          </a:xfrm>
          <a:prstGeom prst="flowChartProcess">
            <a:avLst/>
          </a:prstGeom>
          <a:solidFill>
            <a:schemeClr val="accent4">
              <a:lumMod val="60000"/>
              <a:lumOff val="40000"/>
            </a:schemeClr>
          </a:solidFill>
          <a:ln>
            <a:noFill/>
          </a:ln>
          <a:effectLst>
            <a:outerShdw dist="107763" dir="2700000" algn="ctr" rotWithShape="0">
              <a:srgbClr val="808080">
                <a:alpha val="50000"/>
              </a:srgbClr>
            </a:outerShdw>
          </a:effectLst>
          <a:extLst/>
        </p:spPr>
        <p:txBody>
          <a:bodyPr wrap="none" anchor="ctr"/>
          <a:lstStyle/>
          <a:p>
            <a:pPr algn="ctr">
              <a:defRPr/>
            </a:pPr>
            <a:r>
              <a:rPr lang="ja-JP" altLang="en-US" sz="2000">
                <a:latin typeface="Times New Roman" pitchFamily="18" charset="0"/>
              </a:rPr>
              <a:t>明細書</a:t>
            </a:r>
          </a:p>
        </p:txBody>
      </p:sp>
      <p:sp>
        <p:nvSpPr>
          <p:cNvPr id="12293" name="AutoShape 5"/>
          <p:cNvSpPr>
            <a:spLocks noChangeArrowheads="1"/>
          </p:cNvSpPr>
          <p:nvPr/>
        </p:nvSpPr>
        <p:spPr bwMode="auto">
          <a:xfrm>
            <a:off x="1654175" y="5524500"/>
            <a:ext cx="990600" cy="609600"/>
          </a:xfrm>
          <a:prstGeom prst="flowChartProcess">
            <a:avLst/>
          </a:prstGeom>
          <a:solidFill>
            <a:schemeClr val="accent4">
              <a:lumMod val="60000"/>
              <a:lumOff val="40000"/>
            </a:schemeClr>
          </a:solidFill>
          <a:ln>
            <a:noFill/>
          </a:ln>
          <a:effectLst>
            <a:outerShdw dist="107763" dir="2700000" algn="ctr" rotWithShape="0">
              <a:srgbClr val="808080">
                <a:alpha val="50000"/>
              </a:srgbClr>
            </a:outerShdw>
          </a:effectLst>
          <a:extLst/>
        </p:spPr>
        <p:txBody>
          <a:bodyPr wrap="none" anchor="ctr"/>
          <a:lstStyle/>
          <a:p>
            <a:pPr algn="ctr">
              <a:defRPr/>
            </a:pPr>
            <a:r>
              <a:rPr lang="ja-JP" altLang="en-US" sz="2000" dirty="0">
                <a:latin typeface="Times New Roman" pitchFamily="18" charset="0"/>
              </a:rPr>
              <a:t>図面</a:t>
            </a:r>
          </a:p>
        </p:txBody>
      </p:sp>
      <p:sp>
        <p:nvSpPr>
          <p:cNvPr id="12294" name="AutoShape 6"/>
          <p:cNvSpPr>
            <a:spLocks noChangeArrowheads="1"/>
          </p:cNvSpPr>
          <p:nvPr/>
        </p:nvSpPr>
        <p:spPr bwMode="auto">
          <a:xfrm>
            <a:off x="1652588" y="4632325"/>
            <a:ext cx="990600" cy="609600"/>
          </a:xfrm>
          <a:prstGeom prst="flowChartProcess">
            <a:avLst/>
          </a:prstGeom>
          <a:solidFill>
            <a:schemeClr val="accent4">
              <a:lumMod val="60000"/>
              <a:lumOff val="40000"/>
            </a:schemeClr>
          </a:solidFill>
          <a:ln>
            <a:noFill/>
          </a:ln>
          <a:effectLst>
            <a:outerShdw dist="107763" dir="2700000" algn="ctr" rotWithShape="0">
              <a:srgbClr val="808080">
                <a:alpha val="50000"/>
              </a:srgbClr>
            </a:outerShdw>
          </a:effectLst>
          <a:extLst/>
        </p:spPr>
        <p:txBody>
          <a:bodyPr wrap="none" anchor="ctr"/>
          <a:lstStyle/>
          <a:p>
            <a:pPr algn="ctr">
              <a:defRPr/>
            </a:pPr>
            <a:r>
              <a:rPr lang="ja-JP" altLang="en-US" sz="2000" dirty="0">
                <a:latin typeface="Times New Roman" pitchFamily="18" charset="0"/>
              </a:rPr>
              <a:t>要約書</a:t>
            </a:r>
          </a:p>
        </p:txBody>
      </p:sp>
      <p:cxnSp>
        <p:nvCxnSpPr>
          <p:cNvPr id="22533" name="AutoShape 7"/>
          <p:cNvCxnSpPr>
            <a:cxnSpLocks noChangeShapeType="1"/>
            <a:stCxn id="12291" idx="2"/>
            <a:endCxn id="12292" idx="1"/>
          </p:cNvCxnSpPr>
          <p:nvPr/>
        </p:nvCxnSpPr>
        <p:spPr bwMode="auto">
          <a:xfrm rot="16200000" flipH="1">
            <a:off x="842963" y="3282950"/>
            <a:ext cx="1454150" cy="165100"/>
          </a:xfrm>
          <a:prstGeom prst="bentConnector2">
            <a:avLst/>
          </a:prstGeom>
          <a:noFill/>
          <a:ln w="28575">
            <a:solidFill>
              <a:schemeClr val="tx1"/>
            </a:solidFill>
            <a:miter lim="800000"/>
            <a:headEnd/>
            <a:tailEnd/>
          </a:ln>
        </p:spPr>
      </p:cxnSp>
      <p:cxnSp>
        <p:nvCxnSpPr>
          <p:cNvPr id="22534" name="AutoShape 8"/>
          <p:cNvCxnSpPr>
            <a:cxnSpLocks noChangeShapeType="1"/>
            <a:stCxn id="12291" idx="2"/>
            <a:endCxn id="12293" idx="1"/>
          </p:cNvCxnSpPr>
          <p:nvPr/>
        </p:nvCxnSpPr>
        <p:spPr bwMode="auto">
          <a:xfrm rot="16200000" flipH="1">
            <a:off x="-24606" y="4150519"/>
            <a:ext cx="3190875" cy="166687"/>
          </a:xfrm>
          <a:prstGeom prst="bentConnector2">
            <a:avLst/>
          </a:prstGeom>
          <a:noFill/>
          <a:ln w="28575">
            <a:solidFill>
              <a:schemeClr val="tx1"/>
            </a:solidFill>
            <a:miter lim="800000"/>
            <a:headEnd/>
            <a:tailEnd/>
          </a:ln>
        </p:spPr>
      </p:cxnSp>
      <p:cxnSp>
        <p:nvCxnSpPr>
          <p:cNvPr id="22535" name="AutoShape 9"/>
          <p:cNvCxnSpPr>
            <a:cxnSpLocks noChangeShapeType="1"/>
            <a:stCxn id="12291" idx="2"/>
            <a:endCxn id="12294" idx="1"/>
          </p:cNvCxnSpPr>
          <p:nvPr/>
        </p:nvCxnSpPr>
        <p:spPr bwMode="auto">
          <a:xfrm rot="16200000" flipH="1">
            <a:off x="420688" y="3705225"/>
            <a:ext cx="2298700" cy="165100"/>
          </a:xfrm>
          <a:prstGeom prst="bentConnector2">
            <a:avLst/>
          </a:prstGeom>
          <a:noFill/>
          <a:ln w="28575">
            <a:solidFill>
              <a:schemeClr val="tx1"/>
            </a:solidFill>
            <a:miter lim="800000"/>
            <a:headEnd/>
            <a:tailEnd/>
          </a:ln>
        </p:spPr>
      </p:cxnSp>
      <p:sp>
        <p:nvSpPr>
          <p:cNvPr id="12298" name="AutoShape 10"/>
          <p:cNvSpPr>
            <a:spLocks noChangeArrowheads="1"/>
          </p:cNvSpPr>
          <p:nvPr/>
        </p:nvSpPr>
        <p:spPr bwMode="auto">
          <a:xfrm>
            <a:off x="3303588" y="3476625"/>
            <a:ext cx="2311400" cy="381000"/>
          </a:xfrm>
          <a:prstGeom prst="flowChartAlternateProcess">
            <a:avLst/>
          </a:prstGeom>
          <a:solidFill>
            <a:schemeClr val="accent1">
              <a:lumMod val="60000"/>
              <a:lumOff val="40000"/>
            </a:schemeClr>
          </a:solidFill>
          <a:ln>
            <a:noFill/>
          </a:ln>
          <a:effectLst>
            <a:outerShdw dist="107763" dir="2700000" algn="ctr" rotWithShape="0">
              <a:srgbClr val="808080">
                <a:alpha val="50000"/>
              </a:srgbClr>
            </a:outerShdw>
          </a:effectLst>
          <a:extLst/>
        </p:spPr>
        <p:txBody>
          <a:bodyPr wrap="none" anchor="ctr"/>
          <a:lstStyle/>
          <a:p>
            <a:pPr algn="ctr">
              <a:defRPr/>
            </a:pPr>
            <a:r>
              <a:rPr lang="ja-JP" altLang="en-US" sz="2000">
                <a:latin typeface="Times New Roman" pitchFamily="18" charset="0"/>
              </a:rPr>
              <a:t>発明の名称</a:t>
            </a:r>
          </a:p>
        </p:txBody>
      </p:sp>
      <p:sp>
        <p:nvSpPr>
          <p:cNvPr id="12299" name="AutoShape 11"/>
          <p:cNvSpPr>
            <a:spLocks noChangeArrowheads="1"/>
          </p:cNvSpPr>
          <p:nvPr/>
        </p:nvSpPr>
        <p:spPr bwMode="auto">
          <a:xfrm>
            <a:off x="3303588" y="4543425"/>
            <a:ext cx="2311400" cy="457200"/>
          </a:xfrm>
          <a:prstGeom prst="flowChartAlternateProcess">
            <a:avLst/>
          </a:prstGeom>
          <a:solidFill>
            <a:schemeClr val="accent1">
              <a:lumMod val="60000"/>
              <a:lumOff val="40000"/>
            </a:schemeClr>
          </a:solidFill>
          <a:ln>
            <a:noFill/>
          </a:ln>
          <a:effectLst>
            <a:outerShdw dist="107763" dir="2700000" algn="ctr" rotWithShape="0">
              <a:srgbClr val="808080">
                <a:alpha val="50000"/>
              </a:srgbClr>
            </a:outerShdw>
          </a:effectLst>
          <a:extLst/>
        </p:spPr>
        <p:txBody>
          <a:bodyPr wrap="none" anchor="ctr"/>
          <a:lstStyle/>
          <a:p>
            <a:pPr algn="ctr">
              <a:defRPr/>
            </a:pPr>
            <a:r>
              <a:rPr lang="ja-JP" altLang="en-US" sz="2000">
                <a:latin typeface="Times New Roman" pitchFamily="18" charset="0"/>
              </a:rPr>
              <a:t>図面の簡単な説明</a:t>
            </a:r>
          </a:p>
        </p:txBody>
      </p:sp>
      <p:sp>
        <p:nvSpPr>
          <p:cNvPr id="12300" name="AutoShape 12"/>
          <p:cNvSpPr>
            <a:spLocks noChangeArrowheads="1"/>
          </p:cNvSpPr>
          <p:nvPr/>
        </p:nvSpPr>
        <p:spPr bwMode="auto">
          <a:xfrm>
            <a:off x="3303588" y="4010025"/>
            <a:ext cx="2311400" cy="381000"/>
          </a:xfrm>
          <a:prstGeom prst="flowChartAlternateProcess">
            <a:avLst/>
          </a:prstGeom>
          <a:solidFill>
            <a:schemeClr val="accent1">
              <a:lumMod val="60000"/>
              <a:lumOff val="40000"/>
            </a:schemeClr>
          </a:solidFill>
          <a:ln>
            <a:noFill/>
          </a:ln>
          <a:effectLst>
            <a:outerShdw dist="107763" dir="2700000" algn="ctr" rotWithShape="0">
              <a:srgbClr val="808080">
                <a:alpha val="50000"/>
              </a:srgbClr>
            </a:outerShdw>
          </a:effectLst>
          <a:extLst/>
        </p:spPr>
        <p:txBody>
          <a:bodyPr wrap="none" anchor="ctr"/>
          <a:lstStyle/>
          <a:p>
            <a:pPr algn="ctr">
              <a:defRPr/>
            </a:pPr>
            <a:r>
              <a:rPr lang="ja-JP" altLang="en-US" sz="2000">
                <a:latin typeface="Times New Roman" pitchFamily="18" charset="0"/>
              </a:rPr>
              <a:t>発明の詳細な説明</a:t>
            </a:r>
          </a:p>
        </p:txBody>
      </p:sp>
      <p:cxnSp>
        <p:nvCxnSpPr>
          <p:cNvPr id="22539" name="AutoShape 13"/>
          <p:cNvCxnSpPr>
            <a:cxnSpLocks noChangeShapeType="1"/>
            <a:stCxn id="12292" idx="3"/>
          </p:cNvCxnSpPr>
          <p:nvPr/>
        </p:nvCxnSpPr>
        <p:spPr bwMode="auto">
          <a:xfrm flipV="1">
            <a:off x="2643188" y="3749675"/>
            <a:ext cx="660400" cy="342900"/>
          </a:xfrm>
          <a:prstGeom prst="bentConnector3">
            <a:avLst>
              <a:gd name="adj1" fmla="val 50000"/>
            </a:avLst>
          </a:prstGeom>
          <a:noFill/>
          <a:ln w="28575">
            <a:solidFill>
              <a:schemeClr val="tx1"/>
            </a:solidFill>
            <a:miter lim="800000"/>
            <a:headEnd/>
            <a:tailEnd/>
          </a:ln>
        </p:spPr>
      </p:cxnSp>
      <p:cxnSp>
        <p:nvCxnSpPr>
          <p:cNvPr id="22540" name="AutoShape 14"/>
          <p:cNvCxnSpPr>
            <a:cxnSpLocks noChangeShapeType="1"/>
            <a:stCxn id="12292" idx="3"/>
          </p:cNvCxnSpPr>
          <p:nvPr/>
        </p:nvCxnSpPr>
        <p:spPr bwMode="auto">
          <a:xfrm>
            <a:off x="2643188" y="4092575"/>
            <a:ext cx="660400" cy="190500"/>
          </a:xfrm>
          <a:prstGeom prst="bentConnector3">
            <a:avLst>
              <a:gd name="adj1" fmla="val 50000"/>
            </a:avLst>
          </a:prstGeom>
          <a:noFill/>
          <a:ln w="28575">
            <a:solidFill>
              <a:schemeClr val="tx1"/>
            </a:solidFill>
            <a:miter lim="800000"/>
            <a:headEnd/>
            <a:tailEnd/>
          </a:ln>
        </p:spPr>
      </p:cxnSp>
      <p:cxnSp>
        <p:nvCxnSpPr>
          <p:cNvPr id="22541" name="AutoShape 15"/>
          <p:cNvCxnSpPr>
            <a:cxnSpLocks noChangeShapeType="1"/>
          </p:cNvCxnSpPr>
          <p:nvPr/>
        </p:nvCxnSpPr>
        <p:spPr bwMode="auto">
          <a:xfrm rot="16200000" flipH="1">
            <a:off x="2791619" y="4274344"/>
            <a:ext cx="652463" cy="288925"/>
          </a:xfrm>
          <a:prstGeom prst="bentConnector3">
            <a:avLst>
              <a:gd name="adj1" fmla="val 99106"/>
            </a:avLst>
          </a:prstGeom>
          <a:noFill/>
          <a:ln w="28575">
            <a:solidFill>
              <a:schemeClr val="tx1"/>
            </a:solidFill>
            <a:miter lim="800000"/>
            <a:headEnd/>
            <a:tailEnd/>
          </a:ln>
        </p:spPr>
      </p:cxnSp>
      <p:sp>
        <p:nvSpPr>
          <p:cNvPr id="12304" name="AutoShape 16"/>
          <p:cNvSpPr>
            <a:spLocks noChangeArrowheads="1"/>
          </p:cNvSpPr>
          <p:nvPr/>
        </p:nvSpPr>
        <p:spPr bwMode="auto">
          <a:xfrm>
            <a:off x="6110288" y="2562225"/>
            <a:ext cx="2393950" cy="533400"/>
          </a:xfrm>
          <a:prstGeom prst="flowChartTerminator">
            <a:avLst/>
          </a:prstGeom>
          <a:solidFill>
            <a:srgbClr val="FFFF99"/>
          </a:solidFill>
          <a:ln>
            <a:noFill/>
          </a:ln>
          <a:effectLst>
            <a:outerShdw dist="107763" dir="2700000" algn="ctr" rotWithShape="0">
              <a:srgbClr val="808080">
                <a:alpha val="50000"/>
              </a:srgbClr>
            </a:outerShdw>
          </a:effectLst>
          <a:extLst>
            <a:ext uri="{91240B29-F687-4f45-9708-019B960494DF}"/>
          </a:extLst>
        </p:spPr>
        <p:txBody>
          <a:bodyPr wrap="none" anchor="ctr"/>
          <a:lstStyle/>
          <a:p>
            <a:pPr algn="ctr">
              <a:defRPr/>
            </a:pPr>
            <a:r>
              <a:rPr lang="ja-JP" altLang="en-US">
                <a:latin typeface="Times New Roman" pitchFamily="18" charset="0"/>
              </a:rPr>
              <a:t>技術分野</a:t>
            </a:r>
            <a:endParaRPr lang="ja-JP" altLang="en-US" sz="2000">
              <a:latin typeface="Times New Roman" pitchFamily="18" charset="0"/>
            </a:endParaRPr>
          </a:p>
        </p:txBody>
      </p:sp>
      <p:sp>
        <p:nvSpPr>
          <p:cNvPr id="12305" name="AutoShape 17"/>
          <p:cNvSpPr>
            <a:spLocks noChangeArrowheads="1"/>
          </p:cNvSpPr>
          <p:nvPr/>
        </p:nvSpPr>
        <p:spPr bwMode="auto">
          <a:xfrm>
            <a:off x="6110288" y="3248025"/>
            <a:ext cx="2476500" cy="533400"/>
          </a:xfrm>
          <a:prstGeom prst="flowChartTerminator">
            <a:avLst/>
          </a:prstGeom>
          <a:solidFill>
            <a:srgbClr val="FFFF99"/>
          </a:solidFill>
          <a:ln>
            <a:noFill/>
          </a:ln>
          <a:effectLst>
            <a:outerShdw dist="107763" dir="2700000" algn="ctr" rotWithShape="0">
              <a:srgbClr val="808080">
                <a:alpha val="50000"/>
              </a:srgbClr>
            </a:outerShdw>
          </a:effectLst>
          <a:extLst>
            <a:ext uri="{91240B29-F687-4f45-9708-019B960494DF}"/>
          </a:extLst>
        </p:spPr>
        <p:txBody>
          <a:bodyPr wrap="none" anchor="ctr"/>
          <a:lstStyle/>
          <a:p>
            <a:pPr algn="ctr">
              <a:defRPr/>
            </a:pPr>
            <a:r>
              <a:rPr lang="ja-JP" altLang="en-US">
                <a:latin typeface="Times New Roman" pitchFamily="18" charset="0"/>
              </a:rPr>
              <a:t>背景技術</a:t>
            </a:r>
            <a:endParaRPr lang="ja-JP" altLang="en-US" sz="2000">
              <a:latin typeface="Times New Roman" pitchFamily="18" charset="0"/>
            </a:endParaRPr>
          </a:p>
        </p:txBody>
      </p:sp>
      <p:sp>
        <p:nvSpPr>
          <p:cNvPr id="12306" name="AutoShape 18"/>
          <p:cNvSpPr>
            <a:spLocks noChangeArrowheads="1"/>
          </p:cNvSpPr>
          <p:nvPr/>
        </p:nvSpPr>
        <p:spPr bwMode="auto">
          <a:xfrm>
            <a:off x="6110288" y="3857625"/>
            <a:ext cx="3302000" cy="533400"/>
          </a:xfrm>
          <a:prstGeom prst="flowChartTerminator">
            <a:avLst/>
          </a:prstGeom>
          <a:solidFill>
            <a:srgbClr val="FFFF99"/>
          </a:solidFill>
          <a:ln>
            <a:noFill/>
          </a:ln>
          <a:effectLst>
            <a:outerShdw dist="107763" dir="2700000" algn="ctr" rotWithShape="0">
              <a:srgbClr val="808080">
                <a:alpha val="50000"/>
              </a:srgbClr>
            </a:outerShdw>
          </a:effectLst>
          <a:extLst>
            <a:ext uri="{91240B29-F687-4f45-9708-019B960494DF}"/>
          </a:extLst>
        </p:spPr>
        <p:txBody>
          <a:bodyPr wrap="none" anchor="ctr"/>
          <a:lstStyle/>
          <a:p>
            <a:pPr algn="ctr">
              <a:defRPr/>
            </a:pPr>
            <a:r>
              <a:rPr lang="ja-JP" altLang="en-US">
                <a:latin typeface="Times New Roman" pitchFamily="18" charset="0"/>
              </a:rPr>
              <a:t>発明が解決しようとする課題</a:t>
            </a:r>
            <a:endParaRPr lang="ja-JP" altLang="en-US" sz="2000">
              <a:latin typeface="Times New Roman" pitchFamily="18" charset="0"/>
            </a:endParaRPr>
          </a:p>
        </p:txBody>
      </p:sp>
      <p:sp>
        <p:nvSpPr>
          <p:cNvPr id="12307" name="AutoShape 19"/>
          <p:cNvSpPr>
            <a:spLocks noChangeArrowheads="1"/>
          </p:cNvSpPr>
          <p:nvPr/>
        </p:nvSpPr>
        <p:spPr bwMode="auto">
          <a:xfrm>
            <a:off x="6110288" y="4619625"/>
            <a:ext cx="3219450" cy="533400"/>
          </a:xfrm>
          <a:prstGeom prst="flowChartTerminator">
            <a:avLst/>
          </a:prstGeom>
          <a:solidFill>
            <a:srgbClr val="FFFF99"/>
          </a:solidFill>
          <a:ln>
            <a:noFill/>
          </a:ln>
          <a:effectLst>
            <a:outerShdw dist="107763" dir="2700000" algn="ctr" rotWithShape="0">
              <a:srgbClr val="808080">
                <a:alpha val="50000"/>
              </a:srgbClr>
            </a:outerShdw>
          </a:effectLst>
          <a:extLst>
            <a:ext uri="{91240B29-F687-4f45-9708-019B960494DF}"/>
          </a:extLst>
        </p:spPr>
        <p:txBody>
          <a:bodyPr wrap="none" anchor="ctr"/>
          <a:lstStyle/>
          <a:p>
            <a:pPr algn="ctr">
              <a:defRPr/>
            </a:pPr>
            <a:r>
              <a:rPr lang="ja-JP" altLang="en-US">
                <a:latin typeface="Times New Roman" pitchFamily="18" charset="0"/>
              </a:rPr>
              <a:t>課題を解決するための手段</a:t>
            </a:r>
            <a:endParaRPr lang="ja-JP" altLang="en-US" sz="2000">
              <a:latin typeface="Times New Roman" pitchFamily="18" charset="0"/>
            </a:endParaRPr>
          </a:p>
        </p:txBody>
      </p:sp>
      <p:sp>
        <p:nvSpPr>
          <p:cNvPr id="12308" name="AutoShape 20"/>
          <p:cNvSpPr>
            <a:spLocks noChangeArrowheads="1"/>
          </p:cNvSpPr>
          <p:nvPr/>
        </p:nvSpPr>
        <p:spPr bwMode="auto">
          <a:xfrm>
            <a:off x="6110288" y="5991225"/>
            <a:ext cx="3136900" cy="533400"/>
          </a:xfrm>
          <a:prstGeom prst="flowChartTerminator">
            <a:avLst/>
          </a:prstGeom>
          <a:solidFill>
            <a:srgbClr val="FFFF99"/>
          </a:solidFill>
          <a:ln>
            <a:noFill/>
          </a:ln>
          <a:effectLst>
            <a:outerShdw dist="107763" dir="2700000" algn="ctr" rotWithShape="0">
              <a:srgbClr val="808080">
                <a:alpha val="50000"/>
              </a:srgbClr>
            </a:outerShdw>
          </a:effectLst>
          <a:extLst>
            <a:ext uri="{91240B29-F687-4f45-9708-019B960494DF}"/>
          </a:extLst>
        </p:spPr>
        <p:txBody>
          <a:bodyPr wrap="none" anchor="ctr"/>
          <a:lstStyle/>
          <a:p>
            <a:pPr algn="ctr">
              <a:defRPr/>
            </a:pPr>
            <a:r>
              <a:rPr lang="ja-JP" altLang="en-US">
                <a:latin typeface="Times New Roman" pitchFamily="18" charset="0"/>
              </a:rPr>
              <a:t>発明の実施形態、実施例</a:t>
            </a:r>
          </a:p>
        </p:txBody>
      </p:sp>
      <p:sp>
        <p:nvSpPr>
          <p:cNvPr id="12309" name="AutoShape 21"/>
          <p:cNvSpPr>
            <a:spLocks noChangeArrowheads="1"/>
          </p:cNvSpPr>
          <p:nvPr/>
        </p:nvSpPr>
        <p:spPr bwMode="auto">
          <a:xfrm>
            <a:off x="6110288" y="5305425"/>
            <a:ext cx="2724150" cy="533400"/>
          </a:xfrm>
          <a:prstGeom prst="flowChartTerminator">
            <a:avLst/>
          </a:prstGeom>
          <a:solidFill>
            <a:srgbClr val="FFFF99"/>
          </a:solidFill>
          <a:ln>
            <a:noFill/>
          </a:ln>
          <a:effectLst>
            <a:outerShdw dist="107763" dir="2700000" algn="ctr" rotWithShape="0">
              <a:srgbClr val="808080">
                <a:alpha val="50000"/>
              </a:srgbClr>
            </a:outerShdw>
          </a:effectLst>
          <a:extLst>
            <a:ext uri="{91240B29-F687-4f45-9708-019B960494DF}"/>
          </a:extLst>
        </p:spPr>
        <p:txBody>
          <a:bodyPr wrap="none" anchor="ctr"/>
          <a:lstStyle/>
          <a:p>
            <a:pPr algn="ctr">
              <a:defRPr/>
            </a:pPr>
            <a:r>
              <a:rPr lang="ja-JP" altLang="en-US">
                <a:latin typeface="Times New Roman" pitchFamily="18" charset="0"/>
              </a:rPr>
              <a:t>発明の効果</a:t>
            </a:r>
          </a:p>
        </p:txBody>
      </p:sp>
      <p:sp>
        <p:nvSpPr>
          <p:cNvPr id="22548" name="Line 22"/>
          <p:cNvSpPr>
            <a:spLocks noChangeShapeType="1"/>
          </p:cNvSpPr>
          <p:nvPr/>
        </p:nvSpPr>
        <p:spPr bwMode="auto">
          <a:xfrm>
            <a:off x="5861050" y="1295400"/>
            <a:ext cx="0" cy="5029200"/>
          </a:xfrm>
          <a:prstGeom prst="line">
            <a:avLst/>
          </a:prstGeom>
          <a:noFill/>
          <a:ln w="9525" cap="rnd">
            <a:solidFill>
              <a:schemeClr val="tx1"/>
            </a:solidFill>
            <a:prstDash val="sysDot"/>
            <a:round/>
            <a:headEnd/>
            <a:tailEnd/>
          </a:ln>
        </p:spPr>
        <p:txBody>
          <a:bodyPr wrap="none" anchor="ctr"/>
          <a:lstStyle/>
          <a:p>
            <a:endParaRPr lang="ja-JP" altLang="en-US"/>
          </a:p>
        </p:txBody>
      </p:sp>
      <p:sp>
        <p:nvSpPr>
          <p:cNvPr id="22549" name="Text Box 23"/>
          <p:cNvSpPr txBox="1">
            <a:spLocks noChangeArrowheads="1"/>
          </p:cNvSpPr>
          <p:nvPr/>
        </p:nvSpPr>
        <p:spPr bwMode="auto">
          <a:xfrm>
            <a:off x="2973388" y="1876425"/>
            <a:ext cx="2120900" cy="400050"/>
          </a:xfrm>
          <a:prstGeom prst="rect">
            <a:avLst/>
          </a:prstGeom>
          <a:noFill/>
          <a:ln w="9525">
            <a:noFill/>
            <a:miter lim="800000"/>
            <a:headEnd/>
            <a:tailEnd/>
          </a:ln>
        </p:spPr>
        <p:txBody>
          <a:bodyPr wrap="none">
            <a:spAutoFit/>
          </a:bodyPr>
          <a:lstStyle/>
          <a:p>
            <a:r>
              <a:rPr lang="ja-JP" altLang="en-US">
                <a:latin typeface="Times New Roman" pitchFamily="18" charset="0"/>
              </a:rPr>
              <a:t>特許法３６条２，３項</a:t>
            </a:r>
            <a:endParaRPr lang="ja-JP" altLang="en-US" sz="2000">
              <a:latin typeface="Times New Roman" pitchFamily="18" charset="0"/>
            </a:endParaRPr>
          </a:p>
        </p:txBody>
      </p:sp>
      <p:sp>
        <p:nvSpPr>
          <p:cNvPr id="22550" name="Line 24"/>
          <p:cNvSpPr>
            <a:spLocks noChangeShapeType="1"/>
          </p:cNvSpPr>
          <p:nvPr/>
        </p:nvSpPr>
        <p:spPr bwMode="auto">
          <a:xfrm>
            <a:off x="5202238" y="2105025"/>
            <a:ext cx="577850" cy="0"/>
          </a:xfrm>
          <a:prstGeom prst="line">
            <a:avLst/>
          </a:prstGeom>
          <a:noFill/>
          <a:ln w="9525">
            <a:solidFill>
              <a:schemeClr val="tx1"/>
            </a:solidFill>
            <a:round/>
            <a:headEnd/>
            <a:tailEnd type="triangle" w="med" len="med"/>
          </a:ln>
        </p:spPr>
        <p:txBody>
          <a:bodyPr wrap="none" anchor="ctr"/>
          <a:lstStyle/>
          <a:p>
            <a:endParaRPr lang="ja-JP" altLang="en-US"/>
          </a:p>
        </p:txBody>
      </p:sp>
      <p:sp>
        <p:nvSpPr>
          <p:cNvPr id="22551" name="Text Box 25"/>
          <p:cNvSpPr txBox="1">
            <a:spLocks noChangeArrowheads="1"/>
          </p:cNvSpPr>
          <p:nvPr/>
        </p:nvSpPr>
        <p:spPr bwMode="auto">
          <a:xfrm>
            <a:off x="6523038" y="1876425"/>
            <a:ext cx="1800225" cy="400050"/>
          </a:xfrm>
          <a:prstGeom prst="rect">
            <a:avLst/>
          </a:prstGeom>
          <a:noFill/>
          <a:ln w="9525">
            <a:noFill/>
            <a:miter lim="800000"/>
            <a:headEnd/>
            <a:tailEnd/>
          </a:ln>
        </p:spPr>
        <p:txBody>
          <a:bodyPr wrap="none">
            <a:spAutoFit/>
          </a:bodyPr>
          <a:lstStyle/>
          <a:p>
            <a:r>
              <a:rPr lang="ja-JP" altLang="en-US">
                <a:latin typeface="Times New Roman" pitchFamily="18" charset="0"/>
              </a:rPr>
              <a:t>特許法施行規則</a:t>
            </a:r>
            <a:endParaRPr lang="ja-JP" altLang="en-US" sz="2000">
              <a:latin typeface="Times New Roman" pitchFamily="18" charset="0"/>
            </a:endParaRPr>
          </a:p>
        </p:txBody>
      </p:sp>
      <p:sp>
        <p:nvSpPr>
          <p:cNvPr id="12314" name="AutoShape 26"/>
          <p:cNvSpPr>
            <a:spLocks noChangeArrowheads="1"/>
          </p:cNvSpPr>
          <p:nvPr/>
        </p:nvSpPr>
        <p:spPr bwMode="auto">
          <a:xfrm>
            <a:off x="1652588" y="2790825"/>
            <a:ext cx="2063750" cy="533400"/>
          </a:xfrm>
          <a:prstGeom prst="flowChartProcess">
            <a:avLst/>
          </a:prstGeom>
          <a:solidFill>
            <a:schemeClr val="accent4">
              <a:lumMod val="60000"/>
              <a:lumOff val="40000"/>
            </a:schemeClr>
          </a:solidFill>
          <a:ln>
            <a:noFill/>
          </a:ln>
          <a:effectLst>
            <a:outerShdw dist="107763" dir="2700000" algn="ctr" rotWithShape="0">
              <a:srgbClr val="808080">
                <a:alpha val="50000"/>
              </a:srgbClr>
            </a:outerShdw>
          </a:effectLst>
          <a:extLst/>
        </p:spPr>
        <p:txBody>
          <a:bodyPr wrap="none" anchor="ctr"/>
          <a:lstStyle/>
          <a:p>
            <a:pPr algn="ctr">
              <a:defRPr/>
            </a:pPr>
            <a:r>
              <a:rPr lang="ja-JP" altLang="en-US" sz="2000">
                <a:latin typeface="Times New Roman" pitchFamily="18" charset="0"/>
              </a:rPr>
              <a:t>特許請求の範囲</a:t>
            </a:r>
          </a:p>
        </p:txBody>
      </p:sp>
      <p:cxnSp>
        <p:nvCxnSpPr>
          <p:cNvPr id="22553" name="AutoShape 27"/>
          <p:cNvCxnSpPr>
            <a:cxnSpLocks noChangeShapeType="1"/>
            <a:endCxn id="12314" idx="1"/>
          </p:cNvCxnSpPr>
          <p:nvPr/>
        </p:nvCxnSpPr>
        <p:spPr bwMode="auto">
          <a:xfrm rot="16200000" flipH="1">
            <a:off x="1398588" y="2803525"/>
            <a:ext cx="342900" cy="165100"/>
          </a:xfrm>
          <a:prstGeom prst="bentConnector2">
            <a:avLst/>
          </a:prstGeom>
          <a:noFill/>
          <a:ln w="28575">
            <a:solidFill>
              <a:schemeClr val="tx1"/>
            </a:solidFill>
            <a:miter lim="800000"/>
            <a:headEnd/>
            <a:tailEnd/>
          </a:ln>
        </p:spPr>
      </p:cxnSp>
      <p:cxnSp>
        <p:nvCxnSpPr>
          <p:cNvPr id="22554" name="AutoShape 28"/>
          <p:cNvCxnSpPr>
            <a:cxnSpLocks noChangeShapeType="1"/>
            <a:stCxn id="12300" idx="3"/>
            <a:endCxn id="12304" idx="1"/>
          </p:cNvCxnSpPr>
          <p:nvPr/>
        </p:nvCxnSpPr>
        <p:spPr bwMode="auto">
          <a:xfrm flipV="1">
            <a:off x="5614988" y="2828925"/>
            <a:ext cx="495300" cy="1371600"/>
          </a:xfrm>
          <a:prstGeom prst="bentConnector3">
            <a:avLst>
              <a:gd name="adj1" fmla="val 50000"/>
            </a:avLst>
          </a:prstGeom>
          <a:noFill/>
          <a:ln w="9525">
            <a:solidFill>
              <a:schemeClr val="tx1"/>
            </a:solidFill>
            <a:miter lim="800000"/>
            <a:headEnd/>
            <a:tailEnd/>
          </a:ln>
        </p:spPr>
      </p:cxnSp>
      <p:cxnSp>
        <p:nvCxnSpPr>
          <p:cNvPr id="22555" name="AutoShape 29"/>
          <p:cNvCxnSpPr>
            <a:cxnSpLocks noChangeShapeType="1"/>
            <a:stCxn id="12300" idx="3"/>
            <a:endCxn id="12305" idx="1"/>
          </p:cNvCxnSpPr>
          <p:nvPr/>
        </p:nvCxnSpPr>
        <p:spPr bwMode="auto">
          <a:xfrm flipV="1">
            <a:off x="5614988" y="3514725"/>
            <a:ext cx="495300" cy="685800"/>
          </a:xfrm>
          <a:prstGeom prst="bentConnector3">
            <a:avLst>
              <a:gd name="adj1" fmla="val 50000"/>
            </a:avLst>
          </a:prstGeom>
          <a:noFill/>
          <a:ln w="9525">
            <a:solidFill>
              <a:schemeClr val="tx1"/>
            </a:solidFill>
            <a:miter lim="800000"/>
            <a:headEnd/>
            <a:tailEnd/>
          </a:ln>
        </p:spPr>
      </p:cxnSp>
      <p:cxnSp>
        <p:nvCxnSpPr>
          <p:cNvPr id="22556" name="AutoShape 30"/>
          <p:cNvCxnSpPr>
            <a:cxnSpLocks noChangeShapeType="1"/>
            <a:stCxn id="12300" idx="3"/>
            <a:endCxn id="12306" idx="1"/>
          </p:cNvCxnSpPr>
          <p:nvPr/>
        </p:nvCxnSpPr>
        <p:spPr bwMode="auto">
          <a:xfrm flipV="1">
            <a:off x="5614988" y="4124325"/>
            <a:ext cx="495300" cy="76200"/>
          </a:xfrm>
          <a:prstGeom prst="bentConnector3">
            <a:avLst>
              <a:gd name="adj1" fmla="val 50000"/>
            </a:avLst>
          </a:prstGeom>
          <a:noFill/>
          <a:ln w="9525">
            <a:solidFill>
              <a:schemeClr val="tx1"/>
            </a:solidFill>
            <a:miter lim="800000"/>
            <a:headEnd/>
            <a:tailEnd/>
          </a:ln>
        </p:spPr>
      </p:cxnSp>
      <p:cxnSp>
        <p:nvCxnSpPr>
          <p:cNvPr id="22557" name="AutoShape 31"/>
          <p:cNvCxnSpPr>
            <a:cxnSpLocks noChangeShapeType="1"/>
            <a:stCxn id="12300" idx="3"/>
            <a:endCxn id="12307" idx="1"/>
          </p:cNvCxnSpPr>
          <p:nvPr/>
        </p:nvCxnSpPr>
        <p:spPr bwMode="auto">
          <a:xfrm>
            <a:off x="5614988" y="4200525"/>
            <a:ext cx="495300" cy="685800"/>
          </a:xfrm>
          <a:prstGeom prst="bentConnector3">
            <a:avLst>
              <a:gd name="adj1" fmla="val 50000"/>
            </a:avLst>
          </a:prstGeom>
          <a:noFill/>
          <a:ln w="9525">
            <a:solidFill>
              <a:schemeClr val="tx1"/>
            </a:solidFill>
            <a:miter lim="800000"/>
            <a:headEnd/>
            <a:tailEnd/>
          </a:ln>
        </p:spPr>
      </p:cxnSp>
      <p:cxnSp>
        <p:nvCxnSpPr>
          <p:cNvPr id="22558" name="AutoShape 32"/>
          <p:cNvCxnSpPr>
            <a:cxnSpLocks noChangeShapeType="1"/>
            <a:stCxn id="12300" idx="3"/>
            <a:endCxn id="12309" idx="1"/>
          </p:cNvCxnSpPr>
          <p:nvPr/>
        </p:nvCxnSpPr>
        <p:spPr bwMode="auto">
          <a:xfrm>
            <a:off x="5614988" y="4200525"/>
            <a:ext cx="495300" cy="1371600"/>
          </a:xfrm>
          <a:prstGeom prst="bentConnector3">
            <a:avLst>
              <a:gd name="adj1" fmla="val 50000"/>
            </a:avLst>
          </a:prstGeom>
          <a:noFill/>
          <a:ln w="9525">
            <a:solidFill>
              <a:schemeClr val="tx1"/>
            </a:solidFill>
            <a:miter lim="800000"/>
            <a:headEnd/>
            <a:tailEnd/>
          </a:ln>
        </p:spPr>
      </p:cxnSp>
      <p:cxnSp>
        <p:nvCxnSpPr>
          <p:cNvPr id="22559" name="AutoShape 33"/>
          <p:cNvCxnSpPr>
            <a:cxnSpLocks noChangeShapeType="1"/>
            <a:stCxn id="12300" idx="3"/>
            <a:endCxn id="12308" idx="1"/>
          </p:cNvCxnSpPr>
          <p:nvPr/>
        </p:nvCxnSpPr>
        <p:spPr bwMode="auto">
          <a:xfrm>
            <a:off x="5614988" y="4200525"/>
            <a:ext cx="495300" cy="2057400"/>
          </a:xfrm>
          <a:prstGeom prst="bentConnector3">
            <a:avLst>
              <a:gd name="adj1" fmla="val 50000"/>
            </a:avLst>
          </a:prstGeom>
          <a:noFill/>
          <a:ln w="9525">
            <a:solidFill>
              <a:schemeClr val="tx1"/>
            </a:solidFill>
            <a:miter lim="800000"/>
            <a:headEnd/>
            <a:tailEnd/>
          </a:ln>
        </p:spPr>
      </p:cxnSp>
      <p:sp>
        <p:nvSpPr>
          <p:cNvPr id="22560" name="テキスト ボックス 34"/>
          <p:cNvSpPr txBox="1">
            <a:spLocks noChangeArrowheads="1"/>
          </p:cNvSpPr>
          <p:nvPr/>
        </p:nvSpPr>
        <p:spPr bwMode="auto">
          <a:xfrm>
            <a:off x="0" y="0"/>
            <a:ext cx="1568450" cy="523875"/>
          </a:xfrm>
          <a:prstGeom prst="rect">
            <a:avLst/>
          </a:prstGeom>
          <a:noFill/>
          <a:ln w="9525">
            <a:noFill/>
            <a:miter lim="800000"/>
            <a:headEnd/>
            <a:tailEnd/>
          </a:ln>
        </p:spPr>
        <p:txBody>
          <a:bodyPr>
            <a:spAutoFit/>
          </a:bodyPr>
          <a:lstStyle/>
          <a:p>
            <a:r>
              <a:rPr lang="ja-JP" altLang="en-US" sz="2800">
                <a:latin typeface="ＭＳ Ｐゴシック" charset="-128"/>
              </a:rPr>
              <a:t>１０－１</a:t>
            </a:r>
          </a:p>
        </p:txBody>
      </p:sp>
      <p:sp>
        <p:nvSpPr>
          <p:cNvPr id="22561" name="Rectangle 35"/>
          <p:cNvSpPr>
            <a:spLocks noGrp="1" noChangeArrowheads="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概要：特許出願書類の階層構造</a:t>
            </a:r>
          </a:p>
        </p:txBody>
      </p:sp>
      <p:sp>
        <p:nvSpPr>
          <p:cNvPr id="36" name="スライド番号プレースホルダー 5"/>
          <p:cNvSpPr txBox="1">
            <a:spLocks/>
          </p:cNvSpPr>
          <p:nvPr/>
        </p:nvSpPr>
        <p:spPr>
          <a:xfrm>
            <a:off x="9328150" y="656907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48404DFE-5BAC-428C-827D-B877398A207C}" type="slidenum">
              <a:rPr lang="en-US" smtClean="0">
                <a:solidFill>
                  <a:prstClr val="black"/>
                </a:solidFill>
              </a:rPr>
              <a:pPr>
                <a:defRPr/>
              </a:pPr>
              <a:t>5</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概要：特許出願書類の内容と明細書の構成</a:t>
            </a:r>
          </a:p>
        </p:txBody>
      </p:sp>
      <p:sp>
        <p:nvSpPr>
          <p:cNvPr id="4" name="Rectangle 19"/>
          <p:cNvSpPr>
            <a:spLocks noChangeArrowheads="1"/>
          </p:cNvSpPr>
          <p:nvPr/>
        </p:nvSpPr>
        <p:spPr bwMode="auto">
          <a:xfrm>
            <a:off x="0" y="-6350"/>
            <a:ext cx="1279525"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latin typeface="ＭＳ Ｐゴシック" pitchFamily="50" charset="-128"/>
                <a:ea typeface="ＭＳ Ｐゴシック" pitchFamily="50" charset="-128"/>
              </a:rPr>
              <a:t>１０－１</a:t>
            </a:r>
            <a:endParaRPr lang="en-US" altLang="zh-CN" dirty="0">
              <a:latin typeface="ＭＳ Ｐゴシック" pitchFamily="34" charset="-128"/>
              <a:ea typeface="ＭＳ Ｐゴシック" pitchFamily="34" charset="-128"/>
            </a:endParaRPr>
          </a:p>
        </p:txBody>
      </p:sp>
      <p:grpSp>
        <p:nvGrpSpPr>
          <p:cNvPr id="24579" name="グループ化 45"/>
          <p:cNvGrpSpPr>
            <a:grpSpLocks/>
          </p:cNvGrpSpPr>
          <p:nvPr/>
        </p:nvGrpSpPr>
        <p:grpSpPr bwMode="auto">
          <a:xfrm>
            <a:off x="1409700" y="1736725"/>
            <a:ext cx="7646988" cy="2124075"/>
            <a:chOff x="745887" y="1505489"/>
            <a:chExt cx="7647004" cy="2124370"/>
          </a:xfrm>
        </p:grpSpPr>
        <p:sp>
          <p:nvSpPr>
            <p:cNvPr id="5" name="AutoShape 3"/>
            <p:cNvSpPr>
              <a:spLocks noChangeArrowheads="1"/>
            </p:cNvSpPr>
            <p:nvPr/>
          </p:nvSpPr>
          <p:spPr bwMode="auto">
            <a:xfrm>
              <a:off x="745887" y="1505489"/>
              <a:ext cx="495301" cy="2124370"/>
            </a:xfrm>
            <a:prstGeom prst="flowChartProcess">
              <a:avLst/>
            </a:prstGeom>
            <a:solidFill>
              <a:schemeClr val="accent2">
                <a:lumMod val="60000"/>
                <a:lumOff val="40000"/>
              </a:schemeClr>
            </a:solidFill>
            <a:ln>
              <a:solidFill>
                <a:schemeClr val="tx1"/>
              </a:solidFill>
            </a:ln>
            <a:effectLst/>
            <a:extLst/>
          </p:spPr>
          <p:txBody>
            <a:bodyPr vert="eaVert" wrap="none" anchor="ctr"/>
            <a:lstStyle/>
            <a:p>
              <a:pPr algn="ctr">
                <a:defRPr/>
              </a:pPr>
              <a:r>
                <a:rPr lang="ja-JP" altLang="en-US" sz="2000" dirty="0">
                  <a:latin typeface="Times New Roman" pitchFamily="18" charset="0"/>
                </a:rPr>
                <a:t>必要な書類</a:t>
              </a:r>
            </a:p>
          </p:txBody>
        </p:sp>
        <p:sp>
          <p:nvSpPr>
            <p:cNvPr id="6" name="AutoShape 4"/>
            <p:cNvSpPr>
              <a:spLocks noChangeArrowheads="1"/>
            </p:cNvSpPr>
            <p:nvPr/>
          </p:nvSpPr>
          <p:spPr bwMode="auto">
            <a:xfrm>
              <a:off x="1225313" y="2334279"/>
              <a:ext cx="1584328" cy="431860"/>
            </a:xfrm>
            <a:prstGeom prst="flowChartProcess">
              <a:avLst/>
            </a:prstGeom>
            <a:solidFill>
              <a:schemeClr val="accent4">
                <a:lumMod val="40000"/>
                <a:lumOff val="60000"/>
              </a:schemeClr>
            </a:solidFill>
            <a:ln>
              <a:solidFill>
                <a:schemeClr val="tx1"/>
              </a:solidFill>
            </a:ln>
            <a:effectLst/>
            <a:extLst/>
          </p:spPr>
          <p:txBody>
            <a:bodyPr wrap="none" anchor="ctr"/>
            <a:lstStyle/>
            <a:p>
              <a:pPr algn="ctr">
                <a:defRPr/>
              </a:pPr>
              <a:r>
                <a:rPr lang="ja-JP" altLang="en-US">
                  <a:latin typeface="Times New Roman" pitchFamily="18" charset="0"/>
                </a:rPr>
                <a:t>明細書</a:t>
              </a:r>
            </a:p>
          </p:txBody>
        </p:sp>
        <p:sp>
          <p:nvSpPr>
            <p:cNvPr id="7" name="AutoShape 5"/>
            <p:cNvSpPr>
              <a:spLocks noChangeArrowheads="1"/>
            </p:cNvSpPr>
            <p:nvPr/>
          </p:nvSpPr>
          <p:spPr bwMode="auto">
            <a:xfrm>
              <a:off x="1225313" y="3197999"/>
              <a:ext cx="1584328" cy="431860"/>
            </a:xfrm>
            <a:prstGeom prst="flowChartProcess">
              <a:avLst/>
            </a:prstGeom>
            <a:solidFill>
              <a:schemeClr val="accent4">
                <a:lumMod val="40000"/>
                <a:lumOff val="60000"/>
              </a:schemeClr>
            </a:solidFill>
            <a:ln>
              <a:solidFill>
                <a:schemeClr val="tx1"/>
              </a:solidFill>
            </a:ln>
            <a:effectLst/>
            <a:extLst/>
          </p:spPr>
          <p:txBody>
            <a:bodyPr wrap="none" anchor="ctr"/>
            <a:lstStyle/>
            <a:p>
              <a:pPr algn="ctr">
                <a:defRPr/>
              </a:pPr>
              <a:r>
                <a:rPr lang="ja-JP" altLang="en-US" dirty="0">
                  <a:latin typeface="Times New Roman" pitchFamily="18" charset="0"/>
                </a:rPr>
                <a:t>図面</a:t>
              </a:r>
            </a:p>
          </p:txBody>
        </p:sp>
        <p:sp>
          <p:nvSpPr>
            <p:cNvPr id="8" name="AutoShape 6"/>
            <p:cNvSpPr>
              <a:spLocks noChangeArrowheads="1"/>
            </p:cNvSpPr>
            <p:nvPr/>
          </p:nvSpPr>
          <p:spPr bwMode="auto">
            <a:xfrm>
              <a:off x="1228488" y="2766139"/>
              <a:ext cx="1584328" cy="431860"/>
            </a:xfrm>
            <a:prstGeom prst="flowChartProcess">
              <a:avLst/>
            </a:prstGeom>
            <a:solidFill>
              <a:schemeClr val="accent4">
                <a:lumMod val="40000"/>
                <a:lumOff val="60000"/>
              </a:schemeClr>
            </a:solidFill>
            <a:ln>
              <a:solidFill>
                <a:schemeClr val="tx1"/>
              </a:solidFill>
            </a:ln>
            <a:effectLst/>
            <a:extLst/>
          </p:spPr>
          <p:txBody>
            <a:bodyPr wrap="none" anchor="ctr"/>
            <a:lstStyle/>
            <a:p>
              <a:pPr algn="ctr">
                <a:defRPr/>
              </a:pPr>
              <a:r>
                <a:rPr lang="ja-JP" altLang="en-US" dirty="0">
                  <a:latin typeface="Times New Roman" pitchFamily="18" charset="0"/>
                </a:rPr>
                <a:t>要約書</a:t>
              </a:r>
            </a:p>
          </p:txBody>
        </p:sp>
        <p:sp>
          <p:nvSpPr>
            <p:cNvPr id="15" name="AutoShape 26"/>
            <p:cNvSpPr>
              <a:spLocks noChangeArrowheads="1"/>
            </p:cNvSpPr>
            <p:nvPr/>
          </p:nvSpPr>
          <p:spPr bwMode="auto">
            <a:xfrm>
              <a:off x="1228488" y="1905595"/>
              <a:ext cx="1584328" cy="431860"/>
            </a:xfrm>
            <a:prstGeom prst="flowChartProcess">
              <a:avLst/>
            </a:prstGeom>
            <a:solidFill>
              <a:schemeClr val="accent4">
                <a:lumMod val="40000"/>
                <a:lumOff val="60000"/>
              </a:schemeClr>
            </a:solidFill>
            <a:ln>
              <a:solidFill>
                <a:schemeClr val="tx1"/>
              </a:solidFill>
            </a:ln>
            <a:effectLst/>
            <a:extLst/>
          </p:spPr>
          <p:txBody>
            <a:bodyPr wrap="none" anchor="ctr"/>
            <a:lstStyle/>
            <a:p>
              <a:pPr algn="ctr">
                <a:defRPr/>
              </a:pPr>
              <a:r>
                <a:rPr lang="ja-JP" altLang="en-US" sz="1600" dirty="0">
                  <a:latin typeface="Times New Roman" pitchFamily="18" charset="0"/>
                </a:rPr>
                <a:t>特許請求の範囲</a:t>
              </a:r>
            </a:p>
          </p:txBody>
        </p:sp>
        <p:sp>
          <p:nvSpPr>
            <p:cNvPr id="35" name="テキスト ボックス 34"/>
            <p:cNvSpPr txBox="1"/>
            <p:nvPr/>
          </p:nvSpPr>
          <p:spPr>
            <a:xfrm>
              <a:off x="1222138" y="1505489"/>
              <a:ext cx="1587503" cy="400106"/>
            </a:xfrm>
            <a:prstGeom prst="rect">
              <a:avLst/>
            </a:prstGeom>
            <a:solidFill>
              <a:schemeClr val="accent4">
                <a:lumMod val="40000"/>
                <a:lumOff val="60000"/>
              </a:schemeClr>
            </a:solidFill>
            <a:ln>
              <a:solidFill>
                <a:schemeClr val="tx1"/>
              </a:solidFill>
            </a:ln>
          </p:spPr>
          <p:txBody>
            <a:bodyPr anchor="ctr">
              <a:spAutoFit/>
            </a:bodyPr>
            <a:lstStyle/>
            <a:p>
              <a:pPr algn="ctr">
                <a:defRPr/>
              </a:pPr>
              <a:r>
                <a:rPr lang="ja-JP" altLang="en-US" sz="2000" dirty="0"/>
                <a:t>願書</a:t>
              </a:r>
            </a:p>
          </p:txBody>
        </p:sp>
        <p:sp>
          <p:nvSpPr>
            <p:cNvPr id="38" name="AutoShape 4"/>
            <p:cNvSpPr>
              <a:spLocks noChangeArrowheads="1"/>
            </p:cNvSpPr>
            <p:nvPr/>
          </p:nvSpPr>
          <p:spPr bwMode="auto">
            <a:xfrm>
              <a:off x="2812816" y="2334279"/>
              <a:ext cx="5580075" cy="431860"/>
            </a:xfrm>
            <a:prstGeom prst="flowChartProcess">
              <a:avLst/>
            </a:prstGeom>
            <a:solidFill>
              <a:schemeClr val="accent1">
                <a:lumMod val="40000"/>
                <a:lumOff val="60000"/>
              </a:schemeClr>
            </a:solidFill>
            <a:ln>
              <a:solidFill>
                <a:schemeClr val="tx1"/>
              </a:solidFill>
            </a:ln>
            <a:effectLst/>
            <a:extLst/>
          </p:spPr>
          <p:txBody>
            <a:bodyPr wrap="none" anchor="ctr"/>
            <a:lstStyle/>
            <a:p>
              <a:pPr algn="ctr">
                <a:defRPr/>
              </a:pPr>
              <a:r>
                <a:rPr lang="ja-JP" altLang="en-US" sz="1400" dirty="0">
                  <a:latin typeface="Times New Roman" pitchFamily="18" charset="0"/>
                </a:rPr>
                <a:t>発明の内容を明確かつ十分に詳細に説明する</a:t>
              </a:r>
            </a:p>
          </p:txBody>
        </p:sp>
        <p:sp>
          <p:nvSpPr>
            <p:cNvPr id="39" name="AutoShape 5"/>
            <p:cNvSpPr>
              <a:spLocks noChangeArrowheads="1"/>
            </p:cNvSpPr>
            <p:nvPr/>
          </p:nvSpPr>
          <p:spPr bwMode="auto">
            <a:xfrm>
              <a:off x="2812816" y="3197999"/>
              <a:ext cx="5580075" cy="431860"/>
            </a:xfrm>
            <a:prstGeom prst="flowChartProcess">
              <a:avLst/>
            </a:prstGeom>
            <a:solidFill>
              <a:schemeClr val="accent1">
                <a:lumMod val="40000"/>
                <a:lumOff val="60000"/>
              </a:schemeClr>
            </a:solidFill>
            <a:ln>
              <a:solidFill>
                <a:schemeClr val="tx1"/>
              </a:solidFill>
            </a:ln>
            <a:effectLst/>
            <a:extLst/>
          </p:spPr>
          <p:txBody>
            <a:bodyPr wrap="none" anchor="ctr"/>
            <a:lstStyle/>
            <a:p>
              <a:pPr algn="ctr">
                <a:defRPr/>
              </a:pPr>
              <a:r>
                <a:rPr lang="ja-JP" altLang="en-US" sz="1400" dirty="0">
                  <a:latin typeface="Times New Roman" pitchFamily="18" charset="0"/>
                </a:rPr>
                <a:t>簡潔に発明全体のポイントを表示する</a:t>
              </a:r>
            </a:p>
          </p:txBody>
        </p:sp>
        <p:sp>
          <p:nvSpPr>
            <p:cNvPr id="40" name="AutoShape 6"/>
            <p:cNvSpPr>
              <a:spLocks noChangeArrowheads="1"/>
            </p:cNvSpPr>
            <p:nvPr/>
          </p:nvSpPr>
          <p:spPr bwMode="auto">
            <a:xfrm>
              <a:off x="2812816" y="2766139"/>
              <a:ext cx="5580075" cy="431860"/>
            </a:xfrm>
            <a:prstGeom prst="flowChartProcess">
              <a:avLst/>
            </a:prstGeom>
            <a:solidFill>
              <a:schemeClr val="accent1">
                <a:lumMod val="40000"/>
                <a:lumOff val="60000"/>
              </a:schemeClr>
            </a:solidFill>
            <a:ln>
              <a:solidFill>
                <a:schemeClr val="tx1"/>
              </a:solidFill>
            </a:ln>
            <a:effectLst/>
            <a:extLst/>
          </p:spPr>
          <p:txBody>
            <a:bodyPr wrap="none" anchor="ctr"/>
            <a:lstStyle/>
            <a:p>
              <a:pPr algn="ctr">
                <a:defRPr/>
              </a:pPr>
              <a:r>
                <a:rPr lang="ja-JP" altLang="en-US" sz="1400" dirty="0">
                  <a:latin typeface="Times New Roman" pitchFamily="18" charset="0"/>
                </a:rPr>
                <a:t>発明の内容理解に役立つ図面を添付する。</a:t>
              </a:r>
              <a:endParaRPr lang="en-US" altLang="ja-JP" sz="1400" dirty="0">
                <a:latin typeface="Times New Roman" pitchFamily="18" charset="0"/>
              </a:endParaRPr>
            </a:p>
            <a:p>
              <a:pPr algn="ctr">
                <a:defRPr/>
              </a:pPr>
              <a:r>
                <a:rPr lang="ja-JP" altLang="en-US" sz="1400" dirty="0">
                  <a:latin typeface="Times New Roman" pitchFamily="18" charset="0"/>
                </a:rPr>
                <a:t>発明の内容によっては不要であり、その場合は添付しない。</a:t>
              </a:r>
            </a:p>
          </p:txBody>
        </p:sp>
        <p:sp>
          <p:nvSpPr>
            <p:cNvPr id="41" name="AutoShape 26"/>
            <p:cNvSpPr>
              <a:spLocks noChangeArrowheads="1"/>
            </p:cNvSpPr>
            <p:nvPr/>
          </p:nvSpPr>
          <p:spPr bwMode="auto">
            <a:xfrm>
              <a:off x="2812816" y="1902419"/>
              <a:ext cx="5580075" cy="431860"/>
            </a:xfrm>
            <a:prstGeom prst="flowChartProcess">
              <a:avLst/>
            </a:prstGeom>
            <a:solidFill>
              <a:schemeClr val="accent1">
                <a:lumMod val="40000"/>
                <a:lumOff val="60000"/>
              </a:schemeClr>
            </a:solidFill>
            <a:ln>
              <a:solidFill>
                <a:schemeClr val="tx1"/>
              </a:solidFill>
            </a:ln>
            <a:effectLst/>
            <a:extLst/>
          </p:spPr>
          <p:txBody>
            <a:bodyPr wrap="none" anchor="ctr"/>
            <a:lstStyle/>
            <a:p>
              <a:pPr algn="ctr">
                <a:defRPr/>
              </a:pPr>
              <a:r>
                <a:rPr lang="ja-JP" altLang="en-US" sz="1400" dirty="0">
                  <a:latin typeface="Times New Roman" pitchFamily="18" charset="0"/>
                </a:rPr>
                <a:t>発明を特定する事項。</a:t>
              </a:r>
              <a:r>
                <a:rPr lang="ja-JP" altLang="en-US" sz="1400" u="sng" dirty="0">
                  <a:solidFill>
                    <a:srgbClr val="FF0000"/>
                  </a:solidFill>
                  <a:latin typeface="Times New Roman" pitchFamily="18" charset="0"/>
                </a:rPr>
                <a:t>権利範囲となる。</a:t>
              </a:r>
            </a:p>
          </p:txBody>
        </p:sp>
        <p:sp>
          <p:nvSpPr>
            <p:cNvPr id="42" name="テキスト ボックス 41"/>
            <p:cNvSpPr txBox="1"/>
            <p:nvPr/>
          </p:nvSpPr>
          <p:spPr>
            <a:xfrm>
              <a:off x="2809641" y="1505489"/>
              <a:ext cx="5580075" cy="395343"/>
            </a:xfrm>
            <a:prstGeom prst="rect">
              <a:avLst/>
            </a:prstGeom>
            <a:solidFill>
              <a:schemeClr val="accent1">
                <a:lumMod val="40000"/>
                <a:lumOff val="60000"/>
              </a:schemeClr>
            </a:solidFill>
            <a:ln>
              <a:solidFill>
                <a:schemeClr val="tx1"/>
              </a:solidFill>
            </a:ln>
          </p:spPr>
          <p:txBody>
            <a:bodyPr anchor="ctr">
              <a:spAutoFit/>
            </a:bodyPr>
            <a:lstStyle/>
            <a:p>
              <a:pPr algn="ctr">
                <a:defRPr/>
              </a:pPr>
              <a:r>
                <a:rPr lang="ja-JP" altLang="en-US" sz="1400" dirty="0"/>
                <a:t>発明者や出願人の氏名などを記載して、発明者や出願人を特定する。</a:t>
              </a:r>
              <a:endParaRPr lang="en-US" altLang="ja-JP" sz="1400" dirty="0"/>
            </a:p>
          </p:txBody>
        </p:sp>
      </p:grpSp>
      <p:sp>
        <p:nvSpPr>
          <p:cNvPr id="47" name="テキスト ボックス 46"/>
          <p:cNvSpPr txBox="1"/>
          <p:nvPr/>
        </p:nvSpPr>
        <p:spPr>
          <a:xfrm>
            <a:off x="1409700" y="3995738"/>
            <a:ext cx="3759200" cy="2678112"/>
          </a:xfrm>
          <a:prstGeom prst="rect">
            <a:avLst/>
          </a:prstGeom>
          <a:solidFill>
            <a:schemeClr val="accent2">
              <a:lumMod val="20000"/>
              <a:lumOff val="80000"/>
            </a:schemeClr>
          </a:solidFill>
          <a:ln>
            <a:solidFill>
              <a:schemeClr val="tx1"/>
            </a:solidFill>
          </a:ln>
          <a:effectLst>
            <a:outerShdw blurRad="50800" dist="38100" dir="2700000" algn="tl" rotWithShape="0">
              <a:prstClr val="black">
                <a:alpha val="40000"/>
              </a:prstClr>
            </a:outerShdw>
          </a:effectLst>
        </p:spPr>
        <p:txBody>
          <a:bodyPr>
            <a:spAutoFit/>
          </a:bodyPr>
          <a:lstStyle/>
          <a:p>
            <a:pPr>
              <a:defRPr/>
            </a:pPr>
            <a:r>
              <a:rPr lang="en-US" altLang="ja-JP" sz="1200" dirty="0"/>
              <a:t>【</a:t>
            </a:r>
            <a:r>
              <a:rPr lang="ja-JP" altLang="en-US" sz="1200" dirty="0"/>
              <a:t>書類名</a:t>
            </a:r>
            <a:r>
              <a:rPr lang="en-US" altLang="ja-JP" sz="1200" dirty="0"/>
              <a:t>】</a:t>
            </a:r>
          </a:p>
          <a:p>
            <a:pPr>
              <a:defRPr/>
            </a:pPr>
            <a:r>
              <a:rPr lang="en-US" altLang="ja-JP" sz="1200" dirty="0"/>
              <a:t>【</a:t>
            </a:r>
            <a:r>
              <a:rPr lang="ja-JP" altLang="en-US" sz="1200" dirty="0"/>
              <a:t>発明の名称</a:t>
            </a:r>
            <a:r>
              <a:rPr lang="en-US" altLang="ja-JP" sz="1200" dirty="0"/>
              <a:t>】</a:t>
            </a:r>
          </a:p>
          <a:p>
            <a:pPr>
              <a:defRPr/>
            </a:pPr>
            <a:r>
              <a:rPr lang="en-US" altLang="ja-JP" sz="1200" dirty="0"/>
              <a:t>【</a:t>
            </a:r>
            <a:r>
              <a:rPr lang="ja-JP" altLang="en-US" sz="1200" dirty="0"/>
              <a:t>技術分野</a:t>
            </a:r>
            <a:r>
              <a:rPr lang="en-US" altLang="ja-JP" sz="1200" dirty="0"/>
              <a:t>】</a:t>
            </a:r>
          </a:p>
          <a:p>
            <a:pPr>
              <a:defRPr/>
            </a:pPr>
            <a:r>
              <a:rPr lang="en-US" altLang="ja-JP" sz="1200" dirty="0"/>
              <a:t>【</a:t>
            </a:r>
            <a:r>
              <a:rPr lang="ja-JP" altLang="en-US" sz="1200" dirty="0"/>
              <a:t>背景技術</a:t>
            </a:r>
            <a:r>
              <a:rPr lang="en-US" altLang="ja-JP" sz="1200" dirty="0"/>
              <a:t>】</a:t>
            </a:r>
          </a:p>
          <a:p>
            <a:pPr>
              <a:defRPr/>
            </a:pPr>
            <a:r>
              <a:rPr lang="en-US" altLang="ja-JP" sz="1200" dirty="0"/>
              <a:t>【</a:t>
            </a:r>
            <a:r>
              <a:rPr lang="ja-JP" altLang="en-US" sz="1200" dirty="0"/>
              <a:t>発明の開示</a:t>
            </a:r>
            <a:r>
              <a:rPr lang="en-US" altLang="ja-JP" sz="1200" dirty="0"/>
              <a:t>】</a:t>
            </a:r>
          </a:p>
          <a:p>
            <a:pPr>
              <a:defRPr/>
            </a:pPr>
            <a:r>
              <a:rPr lang="en-US" altLang="ja-JP" sz="1200" dirty="0"/>
              <a:t>【</a:t>
            </a:r>
            <a:r>
              <a:rPr lang="ja-JP" altLang="en-US" sz="1200" dirty="0"/>
              <a:t>発明が解決しようとする課題</a:t>
            </a:r>
            <a:r>
              <a:rPr lang="en-US" altLang="ja-JP" sz="1200" dirty="0"/>
              <a:t>】</a:t>
            </a:r>
          </a:p>
          <a:p>
            <a:pPr>
              <a:defRPr/>
            </a:pPr>
            <a:r>
              <a:rPr lang="en-US" altLang="ja-JP" sz="1200" dirty="0"/>
              <a:t>【</a:t>
            </a:r>
            <a:r>
              <a:rPr lang="ja-JP" altLang="en-US" sz="1200" dirty="0"/>
              <a:t>課題を解決するための手段</a:t>
            </a:r>
            <a:r>
              <a:rPr lang="en-US" altLang="ja-JP" sz="1200" dirty="0"/>
              <a:t>】</a:t>
            </a:r>
          </a:p>
          <a:p>
            <a:pPr>
              <a:defRPr/>
            </a:pPr>
            <a:r>
              <a:rPr lang="en-US" altLang="ja-JP" sz="1200" dirty="0"/>
              <a:t>【</a:t>
            </a:r>
            <a:r>
              <a:rPr lang="ja-JP" altLang="en-US" sz="1200" dirty="0"/>
              <a:t>発明の効果</a:t>
            </a:r>
            <a:r>
              <a:rPr lang="en-US" altLang="ja-JP" sz="1200" dirty="0"/>
              <a:t>】</a:t>
            </a:r>
          </a:p>
          <a:p>
            <a:pPr>
              <a:defRPr/>
            </a:pPr>
            <a:r>
              <a:rPr lang="en-US" altLang="ja-JP" sz="1200" dirty="0"/>
              <a:t>【</a:t>
            </a:r>
            <a:r>
              <a:rPr lang="ja-JP" altLang="en-US" sz="1200" dirty="0"/>
              <a:t>発明を実施するための最良の形態</a:t>
            </a:r>
            <a:r>
              <a:rPr lang="en-US" altLang="ja-JP" sz="1200" dirty="0"/>
              <a:t>】</a:t>
            </a:r>
          </a:p>
          <a:p>
            <a:pPr>
              <a:defRPr/>
            </a:pPr>
            <a:r>
              <a:rPr lang="en-US" altLang="ja-JP" sz="1200" dirty="0"/>
              <a:t>【</a:t>
            </a:r>
            <a:r>
              <a:rPr lang="ja-JP" altLang="en-US" sz="1200" dirty="0"/>
              <a:t>実施例</a:t>
            </a:r>
            <a:r>
              <a:rPr lang="en-US" altLang="ja-JP" sz="1200" dirty="0"/>
              <a:t>】</a:t>
            </a:r>
          </a:p>
          <a:p>
            <a:pPr>
              <a:defRPr/>
            </a:pPr>
            <a:r>
              <a:rPr lang="en-US" altLang="ja-JP" sz="1200" dirty="0"/>
              <a:t>【</a:t>
            </a:r>
            <a:r>
              <a:rPr lang="ja-JP" altLang="en-US" sz="1200" dirty="0"/>
              <a:t>産業上の利用可能性</a:t>
            </a:r>
            <a:r>
              <a:rPr lang="en-US" altLang="ja-JP" sz="1200" dirty="0"/>
              <a:t>】</a:t>
            </a:r>
          </a:p>
          <a:p>
            <a:pPr>
              <a:defRPr/>
            </a:pPr>
            <a:r>
              <a:rPr lang="en-US" altLang="ja-JP" sz="1200" dirty="0"/>
              <a:t>【</a:t>
            </a:r>
            <a:r>
              <a:rPr lang="ja-JP" altLang="en-US" sz="1200" dirty="0"/>
              <a:t>図面の簡単な説明</a:t>
            </a:r>
            <a:r>
              <a:rPr lang="en-US" altLang="ja-JP" sz="1200" dirty="0"/>
              <a:t>】</a:t>
            </a:r>
          </a:p>
          <a:p>
            <a:pPr>
              <a:defRPr/>
            </a:pPr>
            <a:r>
              <a:rPr lang="ja-JP" altLang="en-US" sz="1200" dirty="0"/>
              <a:t>　</a:t>
            </a:r>
            <a:r>
              <a:rPr lang="en-US" altLang="ja-JP" sz="1200" dirty="0"/>
              <a:t>【</a:t>
            </a:r>
            <a:r>
              <a:rPr lang="ja-JP" altLang="en-US" sz="1200" dirty="0"/>
              <a:t>図１～・・・</a:t>
            </a:r>
            <a:r>
              <a:rPr lang="en-US" altLang="ja-JP" sz="1200" dirty="0"/>
              <a:t>】</a:t>
            </a:r>
          </a:p>
          <a:p>
            <a:pPr>
              <a:defRPr/>
            </a:pPr>
            <a:r>
              <a:rPr lang="en-US" altLang="ja-JP" sz="1200" dirty="0"/>
              <a:t>【</a:t>
            </a:r>
            <a:r>
              <a:rPr lang="ja-JP" altLang="en-US" sz="1200" dirty="0"/>
              <a:t>符号の説明</a:t>
            </a:r>
            <a:r>
              <a:rPr lang="en-US" altLang="ja-JP" sz="1200" dirty="0"/>
              <a:t>】</a:t>
            </a:r>
            <a:endParaRPr lang="ja-JP" altLang="en-US" sz="1200" dirty="0"/>
          </a:p>
        </p:txBody>
      </p:sp>
      <p:sp>
        <p:nvSpPr>
          <p:cNvPr id="24581" name="テキスト ボックス 47"/>
          <p:cNvSpPr txBox="1">
            <a:spLocks noChangeArrowheads="1"/>
          </p:cNvSpPr>
          <p:nvPr/>
        </p:nvSpPr>
        <p:spPr bwMode="auto">
          <a:xfrm>
            <a:off x="573088" y="1736725"/>
            <a:ext cx="461962" cy="2124075"/>
          </a:xfrm>
          <a:prstGeom prst="rect">
            <a:avLst/>
          </a:prstGeom>
          <a:solidFill>
            <a:schemeClr val="bg1"/>
          </a:solidFill>
          <a:ln w="9525">
            <a:solidFill>
              <a:schemeClr val="tx1"/>
            </a:solidFill>
            <a:miter lim="800000"/>
            <a:headEnd/>
            <a:tailEnd/>
          </a:ln>
        </p:spPr>
        <p:txBody>
          <a:bodyPr vert="eaVert" anchor="ctr">
            <a:spAutoFit/>
          </a:bodyPr>
          <a:lstStyle/>
          <a:p>
            <a:pPr algn="ctr"/>
            <a:r>
              <a:rPr lang="ja-JP" altLang="en-US"/>
              <a:t>特許出願書類</a:t>
            </a:r>
          </a:p>
        </p:txBody>
      </p:sp>
      <p:sp>
        <p:nvSpPr>
          <p:cNvPr id="24582" name="テキスト ボックス 48"/>
          <p:cNvSpPr txBox="1">
            <a:spLocks noChangeArrowheads="1"/>
          </p:cNvSpPr>
          <p:nvPr/>
        </p:nvSpPr>
        <p:spPr bwMode="auto">
          <a:xfrm>
            <a:off x="573088" y="3995738"/>
            <a:ext cx="461962" cy="2678112"/>
          </a:xfrm>
          <a:prstGeom prst="rect">
            <a:avLst/>
          </a:prstGeom>
          <a:solidFill>
            <a:schemeClr val="bg1"/>
          </a:solidFill>
          <a:ln w="9525">
            <a:solidFill>
              <a:schemeClr val="tx1"/>
            </a:solidFill>
            <a:miter lim="800000"/>
            <a:headEnd/>
            <a:tailEnd/>
          </a:ln>
        </p:spPr>
        <p:txBody>
          <a:bodyPr vert="eaVert" anchor="ctr">
            <a:spAutoFit/>
          </a:bodyPr>
          <a:lstStyle/>
          <a:p>
            <a:pPr algn="ctr"/>
            <a:r>
              <a:rPr lang="ja-JP" altLang="en-US"/>
              <a:t>明細書の構成</a:t>
            </a:r>
          </a:p>
        </p:txBody>
      </p:sp>
      <p:pic>
        <p:nvPicPr>
          <p:cNvPr id="24583" name="Picture 2"/>
          <p:cNvPicPr>
            <a:picLocks noChangeAspect="1" noChangeArrowheads="1"/>
          </p:cNvPicPr>
          <p:nvPr/>
        </p:nvPicPr>
        <p:blipFill>
          <a:blip r:embed="rId3"/>
          <a:srcRect/>
          <a:stretch>
            <a:fillRect/>
          </a:stretch>
        </p:blipFill>
        <p:spPr bwMode="auto">
          <a:xfrm>
            <a:off x="6321425" y="4152900"/>
            <a:ext cx="2735263" cy="2363788"/>
          </a:xfrm>
          <a:prstGeom prst="rect">
            <a:avLst/>
          </a:prstGeom>
          <a:noFill/>
          <a:ln w="9525">
            <a:noFill/>
            <a:miter lim="800000"/>
            <a:headEnd/>
            <a:tailEnd/>
          </a:ln>
        </p:spPr>
      </p:pic>
      <p:sp>
        <p:nvSpPr>
          <p:cNvPr id="21" name="スライド番号プレースホルダー 5"/>
          <p:cNvSpPr txBox="1">
            <a:spLocks/>
          </p:cNvSpPr>
          <p:nvPr/>
        </p:nvSpPr>
        <p:spPr>
          <a:xfrm>
            <a:off x="9328150"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A8F12EEF-061D-499D-B174-DBA32E3F1CE8}" type="slidenum">
              <a:rPr lang="en-US" smtClean="0">
                <a:solidFill>
                  <a:prstClr val="black"/>
                </a:solidFill>
              </a:rPr>
              <a:pPr>
                <a:defRPr/>
              </a:pPr>
              <a:t>6</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AutoShape 26"/>
          <p:cNvSpPr>
            <a:spLocks noChangeArrowheads="1"/>
          </p:cNvSpPr>
          <p:nvPr/>
        </p:nvSpPr>
        <p:spPr bwMode="auto">
          <a:xfrm>
            <a:off x="9380538" y="1412875"/>
            <a:ext cx="466725" cy="3384550"/>
          </a:xfrm>
          <a:prstGeom prst="roundRect">
            <a:avLst>
              <a:gd name="adj" fmla="val 16667"/>
            </a:avLst>
          </a:prstGeom>
          <a:solidFill>
            <a:srgbClr val="FFCCFF"/>
          </a:solidFill>
          <a:ln w="19050" algn="ctr">
            <a:solidFill>
              <a:srgbClr val="993366"/>
            </a:solidFill>
            <a:round/>
            <a:headEnd/>
            <a:tailEnd/>
          </a:ln>
        </p:spPr>
        <p:txBody>
          <a:bodyPr vert="eaVert" wrap="none" anchor="ctr"/>
          <a:lstStyle/>
          <a:p>
            <a:pPr algn="ctr"/>
            <a:r>
              <a:rPr lang="ja-JP" altLang="en-US" sz="1400" b="1">
                <a:solidFill>
                  <a:srgbClr val="FF0000"/>
                </a:solidFill>
                <a:latin typeface="ＭＳ Ｐゴシック" charset="-128"/>
              </a:rPr>
              <a:t>簡単・明瞭な文言で明確、簡潔に記載する</a:t>
            </a:r>
          </a:p>
        </p:txBody>
      </p:sp>
      <p:sp>
        <p:nvSpPr>
          <p:cNvPr id="26626" name="タイトル 1"/>
          <p:cNvSpPr>
            <a:spLocks noGrp="1"/>
          </p:cNvSpPr>
          <p:nvPr>
            <p:ph type="title"/>
          </p:nvPr>
        </p:nvSpPr>
        <p:spPr>
          <a:xfrm>
            <a:off x="630238" y="134938"/>
            <a:ext cx="9275762" cy="990600"/>
          </a:xfrm>
        </p:spPr>
        <p:txBody>
          <a:bodyPr/>
          <a:lstStyle/>
          <a:p>
            <a:r>
              <a:rPr lang="ja-JP" altLang="en-US" smtClean="0">
                <a:latin typeface="ＭＳ Ｐゴシック" charset="-128"/>
                <a:ea typeface="ＭＳ Ｐゴシック" charset="-128"/>
              </a:rPr>
              <a:t>概要：明細書等の構成</a:t>
            </a:r>
          </a:p>
        </p:txBody>
      </p:sp>
      <p:graphicFrame>
        <p:nvGraphicFramePr>
          <p:cNvPr id="4" name="表 3"/>
          <p:cNvGraphicFramePr>
            <a:graphicFrameLocks noGrp="1"/>
          </p:cNvGraphicFramePr>
          <p:nvPr/>
        </p:nvGraphicFramePr>
        <p:xfrm>
          <a:off x="344488" y="1417638"/>
          <a:ext cx="8856662" cy="5035550"/>
        </p:xfrm>
        <a:graphic>
          <a:graphicData uri="http://schemas.openxmlformats.org/drawingml/2006/table">
            <a:tbl>
              <a:tblPr firstRow="1" bandRow="1">
                <a:tableStyleId>{5940675A-B579-460E-94D1-54222C63F5DA}</a:tableStyleId>
              </a:tblPr>
              <a:tblGrid>
                <a:gridCol w="415203"/>
                <a:gridCol w="346001"/>
                <a:gridCol w="345312"/>
                <a:gridCol w="2906424"/>
                <a:gridCol w="4844042"/>
              </a:tblGrid>
              <a:tr h="300114">
                <a:tc rowSpan="11">
                  <a:txBody>
                    <a:bodyPr/>
                    <a:lstStyle/>
                    <a:p>
                      <a:pPr algn="ctr"/>
                      <a:r>
                        <a:rPr kumimoji="1" lang="ja-JP" altLang="en-US" sz="2400" b="1" dirty="0" smtClean="0">
                          <a:solidFill>
                            <a:schemeClr val="accent6"/>
                          </a:solidFill>
                          <a:latin typeface="ＭＳ Ｐゴシック" pitchFamily="50" charset="-128"/>
                          <a:ea typeface="ＭＳ Ｐゴシック" pitchFamily="50" charset="-128"/>
                        </a:rPr>
                        <a:t>明細書</a:t>
                      </a:r>
                      <a:endParaRPr kumimoji="1" lang="ja-JP" altLang="en-US" sz="2400" b="1" dirty="0">
                        <a:solidFill>
                          <a:schemeClr val="accent6"/>
                        </a:solidFill>
                        <a:latin typeface="ＭＳ Ｐゴシック" pitchFamily="50" charset="-128"/>
                        <a:ea typeface="ＭＳ Ｐゴシック" pitchFamily="50" charset="-128"/>
                      </a:endParaRPr>
                    </a:p>
                  </a:txBody>
                  <a:tcPr anchor="ctr">
                    <a:solidFill>
                      <a:schemeClr val="accent5">
                        <a:lumMod val="40000"/>
                        <a:lumOff val="60000"/>
                      </a:schemeClr>
                    </a:solidFill>
                  </a:tcPr>
                </a:tc>
                <a:tc gridSpan="3">
                  <a:txBody>
                    <a:bodyPr/>
                    <a:lstStyle/>
                    <a:p>
                      <a:pPr algn="ctr"/>
                      <a:r>
                        <a:rPr kumimoji="1" lang="ja-JP" altLang="en-US" sz="1400" b="1" dirty="0" smtClean="0">
                          <a:latin typeface="ＭＳ Ｐゴシック" pitchFamily="50" charset="-128"/>
                          <a:ea typeface="ＭＳ Ｐゴシック" pitchFamily="50" charset="-128"/>
                        </a:rPr>
                        <a:t>発明の名称</a:t>
                      </a:r>
                      <a:endParaRPr kumimoji="1" lang="ja-JP" altLang="en-US" sz="1400" b="1" dirty="0">
                        <a:latin typeface="ＭＳ Ｐゴシック" pitchFamily="50" charset="-128"/>
                        <a:ea typeface="ＭＳ Ｐゴシック" pitchFamily="50" charset="-128"/>
                      </a:endParaRPr>
                    </a:p>
                  </a:txBody>
                  <a:tcPr anchor="ctr">
                    <a:lnR w="12700" cap="flat" cmpd="sng" algn="ctr">
                      <a:solidFill>
                        <a:schemeClr val="tx1"/>
                      </a:solidFill>
                      <a:prstDash val="solid"/>
                      <a:round/>
                      <a:headEnd type="none" w="med" len="med"/>
                      <a:tailEnd type="none" w="med" len="med"/>
                    </a:lnR>
                    <a:solidFill>
                      <a:schemeClr val="accent2">
                        <a:lumMod val="20000"/>
                        <a:lumOff val="80000"/>
                      </a:schemeClr>
                    </a:solidFill>
                  </a:tcPr>
                </a:tc>
                <a:tc hMerge="1">
                  <a:txBody>
                    <a:bodyPr/>
                    <a:lstStyle/>
                    <a:p>
                      <a:endParaRPr kumimoji="1" lang="ja-JP" altLang="en-US" dirty="0">
                        <a:latin typeface="ＭＳ Ｐゴシック" pitchFamily="50" charset="-128"/>
                        <a:ea typeface="ＭＳ Ｐゴシック" pitchFamily="50" charset="-128"/>
                      </a:endParaRPr>
                    </a:p>
                  </a:txBody>
                  <a:tcPr/>
                </a:tc>
                <a:tc hMerge="1">
                  <a:txBody>
                    <a:bodyPr/>
                    <a:lstStyle/>
                    <a:p>
                      <a:endParaRPr kumimoji="1" lang="ja-JP" altLang="en-US" dirty="0">
                        <a:latin typeface="ＭＳ Ｐゴシック" pitchFamily="50" charset="-128"/>
                        <a:ea typeface="ＭＳ Ｐゴシック" pitchFamily="50" charset="-128"/>
                      </a:endParaRPr>
                    </a:p>
                  </a:txBody>
                  <a:tcPr/>
                </a:tc>
                <a:tc>
                  <a:txBody>
                    <a:bodyPr/>
                    <a:lstStyle/>
                    <a:p>
                      <a:pPr algn="ctr"/>
                      <a:r>
                        <a:rPr kumimoji="1" lang="ja-JP" altLang="en-US" sz="1400" dirty="0" smtClean="0">
                          <a:latin typeface="ＭＳ Ｐゴシック" pitchFamily="50" charset="-128"/>
                          <a:ea typeface="ＭＳ Ｐゴシック" pitchFamily="50" charset="-128"/>
                        </a:rPr>
                        <a:t>◎発明の内容を簡明に表現</a:t>
                      </a:r>
                      <a:endParaRPr kumimoji="1" lang="ja-JP" altLang="en-US" sz="1400" dirty="0">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r>
              <a:tr h="300114">
                <a:tc vMerge="1">
                  <a:txBody>
                    <a:bodyPr/>
                    <a:lstStyle/>
                    <a:p>
                      <a:pPr algn="ctr"/>
                      <a:endParaRPr kumimoji="1" lang="ja-JP" altLang="en-US" dirty="0">
                        <a:latin typeface="ＭＳ Ｐゴシック" pitchFamily="50" charset="-128"/>
                        <a:ea typeface="ＭＳ Ｐゴシック" pitchFamily="50" charset="-128"/>
                      </a:endParaRPr>
                    </a:p>
                  </a:txBody>
                  <a:tcPr anchor="ctr"/>
                </a:tc>
                <a:tc rowSpan="10">
                  <a:txBody>
                    <a:bodyPr/>
                    <a:lstStyle/>
                    <a:p>
                      <a:pPr algn="ctr"/>
                      <a:r>
                        <a:rPr kumimoji="1" lang="ja-JP" altLang="en-US" b="1" dirty="0" smtClean="0">
                          <a:latin typeface="ＭＳ Ｐゴシック" pitchFamily="50" charset="-128"/>
                          <a:ea typeface="ＭＳ Ｐゴシック" pitchFamily="50" charset="-128"/>
                        </a:rPr>
                        <a:t>発明の詳細な説明</a:t>
                      </a:r>
                      <a:endParaRPr kumimoji="1" lang="ja-JP" altLang="en-US" b="1" dirty="0">
                        <a:latin typeface="ＭＳ Ｐゴシック" pitchFamily="50" charset="-128"/>
                        <a:ea typeface="ＭＳ Ｐゴシック" pitchFamily="50" charset="-128"/>
                      </a:endParaRPr>
                    </a:p>
                  </a:txBody>
                  <a:tcPr anchor="ctr">
                    <a:solidFill>
                      <a:schemeClr val="accent2">
                        <a:lumMod val="20000"/>
                        <a:lumOff val="80000"/>
                      </a:schemeClr>
                    </a:solidFill>
                  </a:tcPr>
                </a:tc>
                <a:tc gridSpan="2">
                  <a:txBody>
                    <a:bodyPr/>
                    <a:lstStyle/>
                    <a:p>
                      <a:pPr algn="ctr"/>
                      <a:r>
                        <a:rPr kumimoji="1" lang="ja-JP" altLang="en-US" sz="1400" b="1" dirty="0" smtClean="0">
                          <a:latin typeface="ＭＳ Ｐゴシック" pitchFamily="50" charset="-128"/>
                          <a:ea typeface="ＭＳ Ｐゴシック" pitchFamily="50" charset="-128"/>
                        </a:rPr>
                        <a:t>技術分野</a:t>
                      </a:r>
                      <a:endParaRPr kumimoji="1" lang="ja-JP" altLang="en-US" sz="1400" b="1" dirty="0">
                        <a:latin typeface="ＭＳ Ｐゴシック" pitchFamily="50" charset="-128"/>
                        <a:ea typeface="ＭＳ Ｐゴシック" pitchFamily="50" charset="-128"/>
                      </a:endParaRPr>
                    </a:p>
                  </a:txBody>
                  <a:tcPr anchor="ctr">
                    <a:lnR w="12700" cap="flat" cmpd="sng" algn="ctr">
                      <a:solidFill>
                        <a:schemeClr val="tx1"/>
                      </a:solidFill>
                      <a:prstDash val="solid"/>
                      <a:round/>
                      <a:headEnd type="none" w="med" len="med"/>
                      <a:tailEnd type="none" w="med" len="med"/>
                    </a:lnR>
                    <a:solidFill>
                      <a:schemeClr val="accent1">
                        <a:lumMod val="20000"/>
                        <a:lumOff val="80000"/>
                      </a:schemeClr>
                    </a:solidFill>
                  </a:tcPr>
                </a:tc>
                <a:tc hMerge="1">
                  <a:txBody>
                    <a:bodyPr/>
                    <a:lstStyle/>
                    <a:p>
                      <a:endParaRPr kumimoji="1" lang="ja-JP" altLang="en-US" dirty="0">
                        <a:latin typeface="ＭＳ Ｐゴシック" pitchFamily="50" charset="-128"/>
                        <a:ea typeface="ＭＳ Ｐゴシック" pitchFamily="50" charset="-128"/>
                      </a:endParaRPr>
                    </a:p>
                  </a:txBody>
                  <a:tcPr/>
                </a:tc>
                <a:tc>
                  <a:txBody>
                    <a:bodyPr/>
                    <a:lstStyle/>
                    <a:p>
                      <a:pPr algn="ctr"/>
                      <a:r>
                        <a:rPr kumimoji="1" lang="ja-JP" altLang="en-US" sz="1400" dirty="0" smtClean="0">
                          <a:latin typeface="ＭＳ Ｐゴシック" pitchFamily="50" charset="-128"/>
                          <a:ea typeface="ＭＳ Ｐゴシック" pitchFamily="50" charset="-128"/>
                        </a:rPr>
                        <a:t>◎発明の関連分野（産業上の利用分野）</a:t>
                      </a:r>
                      <a:endParaRPr kumimoji="1" lang="ja-JP" altLang="en-US" sz="1400" dirty="0">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00114">
                <a:tc vMerge="1">
                  <a:txBody>
                    <a:bodyPr/>
                    <a:lstStyle/>
                    <a:p>
                      <a:pPr algn="ctr"/>
                      <a:endParaRPr kumimoji="1" lang="ja-JP" altLang="en-US" dirty="0">
                        <a:latin typeface="ＭＳ Ｐゴシック" pitchFamily="50" charset="-128"/>
                        <a:ea typeface="ＭＳ Ｐゴシック" pitchFamily="50" charset="-128"/>
                      </a:endParaRPr>
                    </a:p>
                  </a:txBody>
                  <a:tcPr anchor="ctr"/>
                </a:tc>
                <a:tc vMerge="1">
                  <a:txBody>
                    <a:bodyPr/>
                    <a:lstStyle/>
                    <a:p>
                      <a:pPr algn="ctr"/>
                      <a:endParaRPr kumimoji="1" lang="ja-JP" altLang="en-US" dirty="0">
                        <a:latin typeface="ＭＳ Ｐゴシック" pitchFamily="50" charset="-128"/>
                        <a:ea typeface="ＭＳ Ｐゴシック" pitchFamily="50" charset="-128"/>
                      </a:endParaRPr>
                    </a:p>
                  </a:txBody>
                  <a:tcPr anchor="ctr"/>
                </a:tc>
                <a:tc gridSpan="2">
                  <a:txBody>
                    <a:bodyPr/>
                    <a:lstStyle/>
                    <a:p>
                      <a:pPr algn="ctr"/>
                      <a:r>
                        <a:rPr kumimoji="1" lang="ja-JP" altLang="en-US" sz="1400" b="1" dirty="0" smtClean="0">
                          <a:latin typeface="ＭＳ Ｐゴシック" pitchFamily="50" charset="-128"/>
                          <a:ea typeface="ＭＳ Ｐゴシック" pitchFamily="50" charset="-128"/>
                        </a:rPr>
                        <a:t>背景技術</a:t>
                      </a:r>
                      <a:endParaRPr kumimoji="1" lang="ja-JP" altLang="en-US" sz="1400" b="1" dirty="0">
                        <a:latin typeface="ＭＳ Ｐゴシック" pitchFamily="50" charset="-128"/>
                        <a:ea typeface="ＭＳ Ｐゴシック" pitchFamily="50" charset="-128"/>
                      </a:endParaRPr>
                    </a:p>
                  </a:txBody>
                  <a:tcPr anchor="ctr">
                    <a:lnR w="12700" cap="flat" cmpd="sng" algn="ctr">
                      <a:solidFill>
                        <a:schemeClr val="tx1"/>
                      </a:solidFill>
                      <a:prstDash val="solid"/>
                      <a:round/>
                      <a:headEnd type="none" w="med" len="med"/>
                      <a:tailEnd type="none" w="med" len="med"/>
                    </a:lnR>
                    <a:solidFill>
                      <a:schemeClr val="accent1">
                        <a:lumMod val="20000"/>
                        <a:lumOff val="80000"/>
                      </a:schemeClr>
                    </a:solidFill>
                  </a:tcPr>
                </a:tc>
                <a:tc hMerge="1">
                  <a:txBody>
                    <a:bodyPr/>
                    <a:lstStyle/>
                    <a:p>
                      <a:endParaRPr kumimoji="1" lang="ja-JP" altLang="en-US" dirty="0">
                        <a:latin typeface="ＭＳ Ｐゴシック" pitchFamily="50" charset="-128"/>
                        <a:ea typeface="ＭＳ Ｐゴシック" pitchFamily="50" charset="-128"/>
                      </a:endParaRPr>
                    </a:p>
                  </a:txBody>
                  <a:tcPr/>
                </a:tc>
                <a:tc>
                  <a:txBody>
                    <a:bodyPr/>
                    <a:lstStyle/>
                    <a:p>
                      <a:pPr algn="ctr"/>
                      <a:r>
                        <a:rPr kumimoji="1" lang="ja-JP" altLang="en-US" sz="1400" dirty="0" smtClean="0">
                          <a:latin typeface="ＭＳ Ｐゴシック" pitchFamily="50" charset="-128"/>
                          <a:ea typeface="ＭＳ Ｐゴシック" pitchFamily="50" charset="-128"/>
                        </a:rPr>
                        <a:t>◎改良の基礎となる最新の従来技術</a:t>
                      </a:r>
                      <a:endParaRPr kumimoji="1" lang="ja-JP" altLang="en-US" sz="1400" dirty="0">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00114">
                <a:tc vMerge="1">
                  <a:txBody>
                    <a:bodyPr/>
                    <a:lstStyle/>
                    <a:p>
                      <a:pPr algn="ctr"/>
                      <a:endParaRPr kumimoji="1" lang="ja-JP" altLang="en-US" dirty="0">
                        <a:latin typeface="ＭＳ Ｐゴシック" pitchFamily="50" charset="-128"/>
                        <a:ea typeface="ＭＳ Ｐゴシック" pitchFamily="50" charset="-128"/>
                      </a:endParaRPr>
                    </a:p>
                  </a:txBody>
                  <a:tcPr anchor="ctr"/>
                </a:tc>
                <a:tc vMerge="1">
                  <a:txBody>
                    <a:bodyPr/>
                    <a:lstStyle/>
                    <a:p>
                      <a:pPr algn="ctr"/>
                      <a:endParaRPr kumimoji="1" lang="ja-JP" altLang="en-US" dirty="0">
                        <a:latin typeface="ＭＳ Ｐゴシック" pitchFamily="50" charset="-128"/>
                        <a:ea typeface="ＭＳ Ｐゴシック" pitchFamily="50" charset="-128"/>
                      </a:endParaRPr>
                    </a:p>
                  </a:txBody>
                  <a:tcPr anchor="ctr"/>
                </a:tc>
                <a:tc gridSpan="2">
                  <a:txBody>
                    <a:bodyPr/>
                    <a:lstStyle/>
                    <a:p>
                      <a:pPr algn="ctr"/>
                      <a:r>
                        <a:rPr kumimoji="1" lang="ja-JP" altLang="en-US" sz="1400" b="1" dirty="0" smtClean="0">
                          <a:latin typeface="ＭＳ Ｐゴシック" pitchFamily="50" charset="-128"/>
                          <a:ea typeface="ＭＳ Ｐゴシック" pitchFamily="50" charset="-128"/>
                        </a:rPr>
                        <a:t>先行技術文献</a:t>
                      </a:r>
                      <a:endParaRPr kumimoji="1" lang="ja-JP" altLang="en-US" sz="1400" b="1" dirty="0">
                        <a:latin typeface="ＭＳ Ｐゴシック" pitchFamily="50" charset="-128"/>
                        <a:ea typeface="ＭＳ Ｐゴシック" pitchFamily="50" charset="-128"/>
                      </a:endParaRPr>
                    </a:p>
                  </a:txBody>
                  <a:tcPr anchor="ctr">
                    <a:lnR w="12700" cap="flat" cmpd="sng" algn="ctr">
                      <a:solidFill>
                        <a:schemeClr val="tx1"/>
                      </a:solidFill>
                      <a:prstDash val="solid"/>
                      <a:round/>
                      <a:headEnd type="none" w="med" len="med"/>
                      <a:tailEnd type="none" w="med" len="med"/>
                    </a:lnR>
                    <a:solidFill>
                      <a:schemeClr val="accent1">
                        <a:lumMod val="20000"/>
                        <a:lumOff val="80000"/>
                      </a:schemeClr>
                    </a:solidFill>
                  </a:tcPr>
                </a:tc>
                <a:tc hMerge="1">
                  <a:txBody>
                    <a:bodyPr/>
                    <a:lstStyle/>
                    <a:p>
                      <a:endParaRPr kumimoji="1" lang="ja-JP" altLang="en-US" dirty="0">
                        <a:latin typeface="ＭＳ Ｐゴシック" pitchFamily="50" charset="-128"/>
                        <a:ea typeface="ＭＳ Ｐゴシック" pitchFamily="50" charset="-128"/>
                      </a:endParaRPr>
                    </a:p>
                  </a:txBody>
                  <a:tcPr/>
                </a:tc>
                <a:tc>
                  <a:txBody>
                    <a:bodyPr/>
                    <a:lstStyle/>
                    <a:p>
                      <a:pPr algn="ctr"/>
                      <a:r>
                        <a:rPr kumimoji="1" lang="ja-JP" altLang="en-US" sz="1400" dirty="0" smtClean="0">
                          <a:latin typeface="ＭＳ Ｐゴシック" pitchFamily="50" charset="-128"/>
                          <a:ea typeface="ＭＳ Ｐゴシック" pitchFamily="50" charset="-128"/>
                        </a:rPr>
                        <a:t>◎特許文献、非特許文献</a:t>
                      </a:r>
                      <a:endParaRPr kumimoji="1" lang="ja-JP" altLang="en-US" sz="1400" dirty="0">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408770">
                <a:tc vMerge="1">
                  <a:txBody>
                    <a:bodyPr/>
                    <a:lstStyle/>
                    <a:p>
                      <a:pPr algn="ctr"/>
                      <a:endParaRPr kumimoji="1" lang="ja-JP" altLang="en-US" dirty="0">
                        <a:latin typeface="ＭＳ Ｐゴシック" pitchFamily="50" charset="-128"/>
                        <a:ea typeface="ＭＳ Ｐゴシック" pitchFamily="50" charset="-128"/>
                      </a:endParaRPr>
                    </a:p>
                  </a:txBody>
                  <a:tcPr anchor="ctr"/>
                </a:tc>
                <a:tc vMerge="1">
                  <a:txBody>
                    <a:bodyPr/>
                    <a:lstStyle/>
                    <a:p>
                      <a:pPr algn="ctr"/>
                      <a:endParaRPr kumimoji="1" lang="ja-JP" altLang="en-US" dirty="0">
                        <a:latin typeface="ＭＳ Ｐゴシック" pitchFamily="50" charset="-128"/>
                        <a:ea typeface="ＭＳ Ｐゴシック" pitchFamily="50" charset="-128"/>
                      </a:endParaRPr>
                    </a:p>
                  </a:txBody>
                  <a:tcPr anchor="ctr"/>
                </a:tc>
                <a:tc rowSpan="3">
                  <a:txBody>
                    <a:bodyPr/>
                    <a:lstStyle/>
                    <a:p>
                      <a:pPr algn="ctr"/>
                      <a:r>
                        <a:rPr kumimoji="1" lang="ja-JP" altLang="en-US" sz="1400" dirty="0" smtClean="0">
                          <a:latin typeface="ＭＳ Ｐゴシック" pitchFamily="50" charset="-128"/>
                          <a:ea typeface="ＭＳ Ｐゴシック" pitchFamily="50" charset="-128"/>
                        </a:rPr>
                        <a:t>発明の概要</a:t>
                      </a:r>
                      <a:endParaRPr kumimoji="1" lang="ja-JP" altLang="en-US" sz="1400" dirty="0">
                        <a:latin typeface="ＭＳ Ｐゴシック" pitchFamily="50" charset="-128"/>
                        <a:ea typeface="ＭＳ Ｐゴシック" pitchFamily="50" charset="-128"/>
                      </a:endParaRPr>
                    </a:p>
                  </a:txBody>
                  <a:tcPr anchor="ctr">
                    <a:solidFill>
                      <a:schemeClr val="accent1">
                        <a:lumMod val="20000"/>
                        <a:lumOff val="80000"/>
                      </a:schemeClr>
                    </a:solidFill>
                  </a:tcPr>
                </a:tc>
                <a:tc>
                  <a:txBody>
                    <a:bodyPr/>
                    <a:lstStyle/>
                    <a:p>
                      <a:pPr algn="ctr"/>
                      <a:r>
                        <a:rPr kumimoji="1" lang="ja-JP" altLang="en-US" sz="1400" b="1" dirty="0" smtClean="0">
                          <a:latin typeface="ＭＳ Ｐゴシック" pitchFamily="50" charset="-128"/>
                          <a:ea typeface="ＭＳ Ｐゴシック" pitchFamily="50" charset="-128"/>
                        </a:rPr>
                        <a:t>発明が解決しようとする課題</a:t>
                      </a:r>
                      <a:endParaRPr kumimoji="1" lang="ja-JP" altLang="en-US" sz="1400" b="1" dirty="0">
                        <a:latin typeface="ＭＳ Ｐゴシック" pitchFamily="50" charset="-128"/>
                        <a:ea typeface="ＭＳ Ｐゴシック" pitchFamily="50" charset="-128"/>
                      </a:endParaRPr>
                    </a:p>
                  </a:txBody>
                  <a:tcPr anchor="ctr">
                    <a:lnR w="12700" cap="flat" cmpd="sng" algn="ctr">
                      <a:solidFill>
                        <a:schemeClr val="tx1"/>
                      </a:solidFill>
                      <a:prstDash val="solid"/>
                      <a:round/>
                      <a:headEnd type="none" w="med" len="med"/>
                      <a:tailEnd type="none" w="med" len="med"/>
                    </a:lnR>
                    <a:solidFill>
                      <a:schemeClr val="accent1">
                        <a:lumMod val="60000"/>
                        <a:lumOff val="40000"/>
                      </a:schemeClr>
                    </a:solidFill>
                  </a:tcPr>
                </a:tc>
                <a:tc>
                  <a:txBody>
                    <a:bodyPr/>
                    <a:lstStyle/>
                    <a:p>
                      <a:pPr algn="ctr"/>
                      <a:r>
                        <a:rPr kumimoji="1" lang="ja-JP" altLang="en-US" sz="1400" dirty="0" smtClean="0">
                          <a:latin typeface="ＭＳ Ｐゴシック" pitchFamily="50" charset="-128"/>
                          <a:ea typeface="ＭＳ Ｐゴシック" pitchFamily="50" charset="-128"/>
                        </a:rPr>
                        <a:t>◎従来技術の問題点。新たなニーズ</a:t>
                      </a:r>
                      <a:endParaRPr kumimoji="1" lang="ja-JP" altLang="en-US" sz="1400" dirty="0">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298785">
                <a:tc vMerge="1">
                  <a:txBody>
                    <a:bodyPr/>
                    <a:lstStyle/>
                    <a:p>
                      <a:pPr algn="ctr"/>
                      <a:endParaRPr kumimoji="1" lang="ja-JP" altLang="en-US" dirty="0">
                        <a:latin typeface="ＭＳ Ｐゴシック" pitchFamily="50" charset="-128"/>
                        <a:ea typeface="ＭＳ Ｐゴシック" pitchFamily="50" charset="-128"/>
                      </a:endParaRPr>
                    </a:p>
                  </a:txBody>
                  <a:tcPr anchor="ctr"/>
                </a:tc>
                <a:tc vMerge="1">
                  <a:txBody>
                    <a:bodyPr/>
                    <a:lstStyle/>
                    <a:p>
                      <a:pPr algn="ctr"/>
                      <a:endParaRPr kumimoji="1" lang="ja-JP" altLang="en-US" dirty="0">
                        <a:latin typeface="ＭＳ Ｐゴシック" pitchFamily="50" charset="-128"/>
                        <a:ea typeface="ＭＳ Ｐゴシック" pitchFamily="50" charset="-128"/>
                      </a:endParaRPr>
                    </a:p>
                  </a:txBody>
                  <a:tcPr anchor="ctr"/>
                </a:tc>
                <a:tc vMerge="1">
                  <a:txBody>
                    <a:bodyPr/>
                    <a:lstStyle/>
                    <a:p>
                      <a:endParaRPr kumimoji="1" lang="ja-JP" altLang="en-US" dirty="0">
                        <a:latin typeface="ＭＳ Ｐゴシック" pitchFamily="50" charset="-128"/>
                        <a:ea typeface="ＭＳ Ｐゴシック" pitchFamily="50" charset="-128"/>
                      </a:endParaRPr>
                    </a:p>
                  </a:txBody>
                  <a:tcPr/>
                </a:tc>
                <a:tc>
                  <a:txBody>
                    <a:bodyPr/>
                    <a:lstStyle/>
                    <a:p>
                      <a:pPr algn="ctr"/>
                      <a:r>
                        <a:rPr kumimoji="1" lang="ja-JP" altLang="en-US" sz="1400" b="1" dirty="0" smtClean="0">
                          <a:latin typeface="ＭＳ Ｐゴシック" pitchFamily="50" charset="-128"/>
                          <a:ea typeface="ＭＳ Ｐゴシック" pitchFamily="50" charset="-128"/>
                        </a:rPr>
                        <a:t>課題を解決するための手段</a:t>
                      </a:r>
                      <a:endParaRPr kumimoji="1" lang="ja-JP" altLang="en-US" sz="1400" b="1" dirty="0">
                        <a:latin typeface="ＭＳ Ｐゴシック" pitchFamily="50" charset="-128"/>
                        <a:ea typeface="ＭＳ Ｐゴシック" pitchFamily="50" charset="-128"/>
                      </a:endParaRPr>
                    </a:p>
                  </a:txBody>
                  <a:tcPr anchor="ctr">
                    <a:lnR w="12700" cap="flat" cmpd="sng" algn="ctr">
                      <a:solidFill>
                        <a:schemeClr val="tx1"/>
                      </a:solidFill>
                      <a:prstDash val="solid"/>
                      <a:round/>
                      <a:headEnd type="none" w="med" len="med"/>
                      <a:tailEnd type="none" w="med" len="med"/>
                    </a:lnR>
                    <a:solidFill>
                      <a:schemeClr val="accent1">
                        <a:lumMod val="60000"/>
                        <a:lumOff val="40000"/>
                      </a:schemeClr>
                    </a:solidFill>
                  </a:tcPr>
                </a:tc>
                <a:tc>
                  <a:txBody>
                    <a:bodyPr/>
                    <a:lstStyle/>
                    <a:p>
                      <a:pPr algn="ctr"/>
                      <a:r>
                        <a:rPr kumimoji="1" lang="ja-JP" altLang="en-US" sz="1400" dirty="0" smtClean="0">
                          <a:latin typeface="ＭＳ Ｐゴシック" pitchFamily="50" charset="-128"/>
                          <a:ea typeface="ＭＳ Ｐゴシック" pitchFamily="50" charset="-128"/>
                        </a:rPr>
                        <a:t>◎どのような手段で解決するのか</a:t>
                      </a:r>
                      <a:endParaRPr kumimoji="1" lang="ja-JP" altLang="en-US" sz="1400" dirty="0">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427828">
                <a:tc vMerge="1">
                  <a:txBody>
                    <a:bodyPr/>
                    <a:lstStyle/>
                    <a:p>
                      <a:pPr algn="ctr"/>
                      <a:endParaRPr kumimoji="1" lang="ja-JP" altLang="en-US" dirty="0">
                        <a:latin typeface="ＭＳ Ｐゴシック" pitchFamily="50" charset="-128"/>
                        <a:ea typeface="ＭＳ Ｐゴシック" pitchFamily="50" charset="-128"/>
                      </a:endParaRPr>
                    </a:p>
                  </a:txBody>
                  <a:tcPr anchor="ctr"/>
                </a:tc>
                <a:tc vMerge="1">
                  <a:txBody>
                    <a:bodyPr/>
                    <a:lstStyle/>
                    <a:p>
                      <a:pPr algn="ctr"/>
                      <a:endParaRPr kumimoji="1" lang="ja-JP" altLang="en-US" dirty="0">
                        <a:latin typeface="ＭＳ Ｐゴシック" pitchFamily="50" charset="-128"/>
                        <a:ea typeface="ＭＳ Ｐゴシック" pitchFamily="50" charset="-128"/>
                      </a:endParaRPr>
                    </a:p>
                  </a:txBody>
                  <a:tcPr anchor="ctr"/>
                </a:tc>
                <a:tc vMerge="1">
                  <a:txBody>
                    <a:bodyPr/>
                    <a:lstStyle/>
                    <a:p>
                      <a:endParaRPr kumimoji="1" lang="ja-JP" altLang="en-US" dirty="0">
                        <a:latin typeface="ＭＳ Ｐゴシック" pitchFamily="50" charset="-128"/>
                        <a:ea typeface="ＭＳ Ｐゴシック" pitchFamily="50" charset="-128"/>
                      </a:endParaRPr>
                    </a:p>
                  </a:txBody>
                  <a:tcPr/>
                </a:tc>
                <a:tc>
                  <a:txBody>
                    <a:bodyPr/>
                    <a:lstStyle/>
                    <a:p>
                      <a:pPr algn="ctr"/>
                      <a:r>
                        <a:rPr kumimoji="1" lang="ja-JP" altLang="en-US" sz="1400" b="1" dirty="0" smtClean="0">
                          <a:latin typeface="ＭＳ Ｐゴシック" pitchFamily="50" charset="-128"/>
                          <a:ea typeface="ＭＳ Ｐゴシック" pitchFamily="50" charset="-128"/>
                        </a:rPr>
                        <a:t>発明の効果</a:t>
                      </a:r>
                      <a:endParaRPr kumimoji="1" lang="ja-JP" altLang="en-US" sz="1400" b="1" dirty="0">
                        <a:latin typeface="ＭＳ Ｐゴシック" pitchFamily="50" charset="-128"/>
                        <a:ea typeface="ＭＳ Ｐゴシック" pitchFamily="50" charset="-128"/>
                      </a:endParaRPr>
                    </a:p>
                  </a:txBody>
                  <a:tcPr anchor="ctr">
                    <a:lnR w="12700" cap="flat" cmpd="sng" algn="ctr">
                      <a:solidFill>
                        <a:schemeClr val="tx1"/>
                      </a:solidFill>
                      <a:prstDash val="solid"/>
                      <a:round/>
                      <a:headEnd type="none" w="med" len="med"/>
                      <a:tailEnd type="none" w="med" len="med"/>
                    </a:lnR>
                    <a:solidFill>
                      <a:schemeClr val="accent1">
                        <a:lumMod val="60000"/>
                        <a:lumOff val="40000"/>
                      </a:schemeClr>
                    </a:solidFill>
                  </a:tcPr>
                </a:tc>
                <a:tc>
                  <a:txBody>
                    <a:bodyPr/>
                    <a:lstStyle/>
                    <a:p>
                      <a:pPr algn="ctr"/>
                      <a:r>
                        <a:rPr kumimoji="1" lang="ja-JP" altLang="en-US" sz="1400" dirty="0" smtClean="0">
                          <a:latin typeface="ＭＳ Ｐゴシック" pitchFamily="50" charset="-128"/>
                          <a:ea typeface="ＭＳ Ｐゴシック" pitchFamily="50" charset="-128"/>
                        </a:rPr>
                        <a:t>◎従来技術より有利な点</a:t>
                      </a:r>
                      <a:endParaRPr kumimoji="1" lang="ja-JP" altLang="en-US" sz="1400" dirty="0">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27398">
                <a:tc vMerge="1">
                  <a:txBody>
                    <a:bodyPr/>
                    <a:lstStyle/>
                    <a:p>
                      <a:pPr algn="ctr"/>
                      <a:endParaRPr kumimoji="1" lang="ja-JP" altLang="en-US" dirty="0">
                        <a:latin typeface="ＭＳ Ｐゴシック" pitchFamily="50" charset="-128"/>
                        <a:ea typeface="ＭＳ Ｐゴシック" pitchFamily="50" charset="-128"/>
                      </a:endParaRPr>
                    </a:p>
                  </a:txBody>
                  <a:tcPr anchor="ctr"/>
                </a:tc>
                <a:tc vMerge="1">
                  <a:txBody>
                    <a:bodyPr/>
                    <a:lstStyle/>
                    <a:p>
                      <a:pPr algn="ctr"/>
                      <a:endParaRPr kumimoji="1" lang="ja-JP" altLang="en-US" dirty="0">
                        <a:latin typeface="ＭＳ Ｐゴシック" pitchFamily="50" charset="-128"/>
                        <a:ea typeface="ＭＳ Ｐゴシック" pitchFamily="50" charset="-128"/>
                      </a:endParaRPr>
                    </a:p>
                  </a:txBody>
                  <a:tcPr anchor="ctr"/>
                </a:tc>
                <a:tc gridSpan="2">
                  <a:txBody>
                    <a:bodyPr/>
                    <a:lstStyle/>
                    <a:p>
                      <a:pPr algn="ctr"/>
                      <a:r>
                        <a:rPr kumimoji="1" lang="ja-JP" altLang="en-US" sz="1400" b="1" dirty="0" smtClean="0">
                          <a:latin typeface="ＭＳ Ｐゴシック" pitchFamily="50" charset="-128"/>
                          <a:ea typeface="ＭＳ Ｐゴシック" pitchFamily="50" charset="-128"/>
                        </a:rPr>
                        <a:t>図面の簡単な説明</a:t>
                      </a:r>
                      <a:endParaRPr kumimoji="1" lang="ja-JP" altLang="en-US" sz="1400" b="1" dirty="0">
                        <a:latin typeface="ＭＳ Ｐゴシック" pitchFamily="50" charset="-128"/>
                        <a:ea typeface="ＭＳ Ｐゴシック" pitchFamily="50" charset="-128"/>
                      </a:endParaRPr>
                    </a:p>
                  </a:txBody>
                  <a:tcPr anchor="ctr">
                    <a:lnR w="12700" cap="flat" cmpd="sng" algn="ctr">
                      <a:solidFill>
                        <a:schemeClr val="tx1"/>
                      </a:solidFill>
                      <a:prstDash val="solid"/>
                      <a:round/>
                      <a:headEnd type="none" w="med" len="med"/>
                      <a:tailEnd type="none" w="med" len="med"/>
                    </a:lnR>
                    <a:solidFill>
                      <a:schemeClr val="accent1">
                        <a:lumMod val="20000"/>
                        <a:lumOff val="80000"/>
                      </a:schemeClr>
                    </a:solidFill>
                  </a:tcPr>
                </a:tc>
                <a:tc hMerge="1">
                  <a:txBody>
                    <a:bodyPr/>
                    <a:lstStyle/>
                    <a:p>
                      <a:pPr algn="ctr"/>
                      <a:endParaRPr kumimoji="1" lang="ja-JP" altLang="en-US" dirty="0">
                        <a:latin typeface="ＭＳ Ｐゴシック" pitchFamily="50" charset="-128"/>
                        <a:ea typeface="ＭＳ Ｐゴシック" pitchFamily="50" charset="-128"/>
                      </a:endParaRPr>
                    </a:p>
                  </a:txBody>
                  <a:tcPr anchor="ctr"/>
                </a:tc>
                <a:tc>
                  <a:txBody>
                    <a:bodyPr/>
                    <a:lstStyle/>
                    <a:p>
                      <a:pPr algn="ctr"/>
                      <a:r>
                        <a:rPr kumimoji="1" lang="ja-JP" altLang="en-US" sz="1400" dirty="0" smtClean="0">
                          <a:latin typeface="ＭＳ Ｐゴシック" pitchFamily="50" charset="-128"/>
                          <a:ea typeface="ＭＳ Ｐゴシック" pitchFamily="50" charset="-128"/>
                        </a:rPr>
                        <a:t>◎図ごとの説明。符号の説明</a:t>
                      </a:r>
                      <a:endParaRPr kumimoji="1" lang="ja-JP" altLang="en-US" sz="1400" dirty="0">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717084">
                <a:tc vMerge="1">
                  <a:txBody>
                    <a:bodyPr/>
                    <a:lstStyle/>
                    <a:p>
                      <a:pPr algn="ctr"/>
                      <a:endParaRPr kumimoji="1" lang="ja-JP" altLang="en-US" dirty="0">
                        <a:latin typeface="ＭＳ Ｐゴシック" pitchFamily="50" charset="-128"/>
                        <a:ea typeface="ＭＳ Ｐゴシック" pitchFamily="50" charset="-128"/>
                      </a:endParaRPr>
                    </a:p>
                  </a:txBody>
                  <a:tcPr anchor="ctr"/>
                </a:tc>
                <a:tc vMerge="1">
                  <a:txBody>
                    <a:bodyPr/>
                    <a:lstStyle/>
                    <a:p>
                      <a:pPr algn="ctr"/>
                      <a:endParaRPr kumimoji="1" lang="ja-JP" altLang="en-US" dirty="0">
                        <a:latin typeface="ＭＳ Ｐゴシック" pitchFamily="50" charset="-128"/>
                        <a:ea typeface="ＭＳ Ｐゴシック" pitchFamily="50" charset="-128"/>
                      </a:endParaRPr>
                    </a:p>
                  </a:txBody>
                  <a:tcPr anchor="ctr"/>
                </a:tc>
                <a:tc gridSpan="2">
                  <a:txBody>
                    <a:bodyPr/>
                    <a:lstStyle/>
                    <a:p>
                      <a:pPr algn="ctr"/>
                      <a:r>
                        <a:rPr kumimoji="1" lang="ja-JP" altLang="en-US" sz="1400" b="1" dirty="0" smtClean="0">
                          <a:latin typeface="ＭＳ Ｐゴシック" pitchFamily="50" charset="-128"/>
                          <a:ea typeface="ＭＳ Ｐゴシック" pitchFamily="50" charset="-128"/>
                        </a:rPr>
                        <a:t>発明を実施するための形態、実施例</a:t>
                      </a:r>
                      <a:endParaRPr kumimoji="1" lang="ja-JP" altLang="en-US" sz="1400" b="1" dirty="0">
                        <a:latin typeface="ＭＳ Ｐゴシック" pitchFamily="50" charset="-128"/>
                        <a:ea typeface="ＭＳ Ｐゴシック" pitchFamily="50" charset="-128"/>
                      </a:endParaRPr>
                    </a:p>
                  </a:txBody>
                  <a:tcPr anchor="ctr">
                    <a:lnR w="12700" cap="flat" cmpd="sng" algn="ctr">
                      <a:solidFill>
                        <a:schemeClr val="tx1"/>
                      </a:solidFill>
                      <a:prstDash val="solid"/>
                      <a:round/>
                      <a:headEnd type="none" w="med" len="med"/>
                      <a:tailEnd type="none" w="med" len="med"/>
                    </a:lnR>
                    <a:solidFill>
                      <a:schemeClr val="accent1">
                        <a:lumMod val="20000"/>
                        <a:lumOff val="80000"/>
                      </a:schemeClr>
                    </a:solidFill>
                  </a:tcPr>
                </a:tc>
                <a:tc hMerge="1">
                  <a:txBody>
                    <a:bodyPr/>
                    <a:lstStyle/>
                    <a:p>
                      <a:pPr algn="ctr"/>
                      <a:endParaRPr kumimoji="1" lang="ja-JP" altLang="en-US" dirty="0">
                        <a:latin typeface="ＭＳ Ｐゴシック" pitchFamily="50" charset="-128"/>
                        <a:ea typeface="ＭＳ Ｐゴシック" pitchFamily="50" charset="-128"/>
                      </a:endParaRPr>
                    </a:p>
                  </a:txBody>
                  <a:tcPr anchor="ctr"/>
                </a:tc>
                <a:tc>
                  <a:txBody>
                    <a:bodyPr/>
                    <a:lstStyle/>
                    <a:p>
                      <a:pPr algn="ctr"/>
                      <a:r>
                        <a:rPr kumimoji="1" lang="ja-JP" altLang="en-US" sz="1400" dirty="0" smtClean="0">
                          <a:latin typeface="ＭＳ Ｐゴシック" pitchFamily="50" charset="-128"/>
                          <a:ea typeface="ＭＳ Ｐゴシック" pitchFamily="50" charset="-128"/>
                        </a:rPr>
                        <a:t>◎実際行った実験、試作の例。それらの論理的説明。理論からの推測で実施可能な発明をどのようにして産業上利用できるのか</a:t>
                      </a:r>
                      <a:endParaRPr kumimoji="1" lang="ja-JP" altLang="en-US" sz="1400" dirty="0">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00114">
                <a:tc vMerge="1">
                  <a:txBody>
                    <a:bodyPr/>
                    <a:lstStyle/>
                    <a:p>
                      <a:pPr algn="ctr"/>
                      <a:endParaRPr kumimoji="1" lang="ja-JP" altLang="en-US" dirty="0">
                        <a:latin typeface="ＭＳ Ｐゴシック" pitchFamily="50" charset="-128"/>
                        <a:ea typeface="ＭＳ Ｐゴシック" pitchFamily="50" charset="-128"/>
                      </a:endParaRPr>
                    </a:p>
                  </a:txBody>
                  <a:tcPr anchor="ctr"/>
                </a:tc>
                <a:tc vMerge="1">
                  <a:txBody>
                    <a:bodyPr/>
                    <a:lstStyle/>
                    <a:p>
                      <a:pPr algn="ctr"/>
                      <a:endParaRPr kumimoji="1" lang="ja-JP" altLang="en-US" dirty="0">
                        <a:latin typeface="ＭＳ Ｐゴシック" pitchFamily="50" charset="-128"/>
                        <a:ea typeface="ＭＳ Ｐゴシック" pitchFamily="50" charset="-128"/>
                      </a:endParaRPr>
                    </a:p>
                  </a:txBody>
                  <a:tcPr anchor="ctr"/>
                </a:tc>
                <a:tc gridSpan="2">
                  <a:txBody>
                    <a:bodyPr/>
                    <a:lstStyle/>
                    <a:p>
                      <a:pPr algn="ctr"/>
                      <a:r>
                        <a:rPr kumimoji="1" lang="ja-JP" altLang="en-US" sz="1400" b="1" dirty="0" smtClean="0">
                          <a:latin typeface="ＭＳ Ｐゴシック" pitchFamily="50" charset="-128"/>
                          <a:ea typeface="ＭＳ Ｐゴシック" pitchFamily="50" charset="-128"/>
                        </a:rPr>
                        <a:t>産業上の利用可能性</a:t>
                      </a:r>
                      <a:endParaRPr kumimoji="1" lang="ja-JP" altLang="en-US" sz="1400" b="1" dirty="0">
                        <a:latin typeface="ＭＳ Ｐゴシック" pitchFamily="50" charset="-128"/>
                        <a:ea typeface="ＭＳ Ｐゴシック" pitchFamily="50" charset="-128"/>
                      </a:endParaRPr>
                    </a:p>
                  </a:txBody>
                  <a:tcPr anchor="ctr">
                    <a:lnR w="12700" cap="flat" cmpd="sng" algn="ctr">
                      <a:solidFill>
                        <a:schemeClr val="tx1"/>
                      </a:solidFill>
                      <a:prstDash val="solid"/>
                      <a:round/>
                      <a:headEnd type="none" w="med" len="med"/>
                      <a:tailEnd type="none" w="med" len="med"/>
                    </a:lnR>
                    <a:solidFill>
                      <a:schemeClr val="accent1">
                        <a:lumMod val="20000"/>
                        <a:lumOff val="80000"/>
                      </a:schemeClr>
                    </a:solidFill>
                  </a:tcPr>
                </a:tc>
                <a:tc hMerge="1">
                  <a:txBody>
                    <a:bodyPr/>
                    <a:lstStyle/>
                    <a:p>
                      <a:pPr algn="ctr"/>
                      <a:endParaRPr kumimoji="1" lang="ja-JP" altLang="en-US" dirty="0">
                        <a:latin typeface="ＭＳ Ｐゴシック" pitchFamily="50" charset="-128"/>
                        <a:ea typeface="ＭＳ Ｐゴシック" pitchFamily="50" charset="-128"/>
                      </a:endParaRPr>
                    </a:p>
                  </a:txBody>
                  <a:tcPr anchor="ctr"/>
                </a:tc>
                <a:tc>
                  <a:txBody>
                    <a:bodyPr/>
                    <a:lstStyle/>
                    <a:p>
                      <a:pPr algn="ctr"/>
                      <a:r>
                        <a:rPr kumimoji="1" lang="ja-JP" altLang="en-US" sz="1400" dirty="0" smtClean="0">
                          <a:latin typeface="ＭＳ Ｐゴシック" pitchFamily="50" charset="-128"/>
                          <a:ea typeface="ＭＳ Ｐゴシック" pitchFamily="50" charset="-128"/>
                        </a:rPr>
                        <a:t>◎産業上の利用方法</a:t>
                      </a:r>
                      <a:endParaRPr kumimoji="1" lang="ja-JP" altLang="en-US" sz="1400" dirty="0">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00114">
                <a:tc vMerge="1">
                  <a:txBody>
                    <a:bodyPr/>
                    <a:lstStyle/>
                    <a:p>
                      <a:pPr algn="ctr"/>
                      <a:endParaRPr kumimoji="1" lang="ja-JP" altLang="en-US" dirty="0">
                        <a:latin typeface="ＭＳ Ｐゴシック" pitchFamily="50" charset="-128"/>
                        <a:ea typeface="ＭＳ Ｐゴシック" pitchFamily="50" charset="-128"/>
                      </a:endParaRPr>
                    </a:p>
                  </a:txBody>
                  <a:tcPr anchor="ctr"/>
                </a:tc>
                <a:tc vMerge="1">
                  <a:txBody>
                    <a:bodyPr/>
                    <a:lstStyle/>
                    <a:p>
                      <a:pPr algn="ctr"/>
                      <a:endParaRPr kumimoji="1" lang="ja-JP" altLang="en-US" dirty="0">
                        <a:latin typeface="ＭＳ Ｐゴシック" pitchFamily="50" charset="-128"/>
                        <a:ea typeface="ＭＳ Ｐゴシック" pitchFamily="50" charset="-128"/>
                      </a:endParaRPr>
                    </a:p>
                  </a:txBody>
                  <a:tcPr anchor="ctr"/>
                </a:tc>
                <a:tc gridSpan="2">
                  <a:txBody>
                    <a:bodyPr/>
                    <a:lstStyle/>
                    <a:p>
                      <a:pPr algn="ctr"/>
                      <a:r>
                        <a:rPr kumimoji="1" lang="ja-JP" altLang="en-US" sz="1400" b="1" dirty="0" smtClean="0">
                          <a:latin typeface="ＭＳ Ｐゴシック" pitchFamily="50" charset="-128"/>
                          <a:ea typeface="ＭＳ Ｐゴシック" pitchFamily="50" charset="-128"/>
                        </a:rPr>
                        <a:t>符号の説明等</a:t>
                      </a:r>
                      <a:endParaRPr kumimoji="1" lang="ja-JP" altLang="en-US" sz="1400" b="1" dirty="0">
                        <a:latin typeface="ＭＳ Ｐゴシック" pitchFamily="50" charset="-128"/>
                        <a:ea typeface="ＭＳ Ｐゴシック" pitchFamily="50" charset="-128"/>
                      </a:endParaRPr>
                    </a:p>
                  </a:txBody>
                  <a:tcPr anchor="ctr">
                    <a:lnR w="12700" cap="flat" cmpd="sng" algn="ctr">
                      <a:solidFill>
                        <a:schemeClr val="tx1"/>
                      </a:solidFill>
                      <a:prstDash val="solid"/>
                      <a:round/>
                      <a:headEnd type="none" w="med" len="med"/>
                      <a:tailEnd type="none" w="med" len="med"/>
                    </a:lnR>
                    <a:solidFill>
                      <a:schemeClr val="accent1">
                        <a:lumMod val="20000"/>
                        <a:lumOff val="80000"/>
                      </a:schemeClr>
                    </a:solidFill>
                  </a:tcPr>
                </a:tc>
                <a:tc hMerge="1">
                  <a:txBody>
                    <a:bodyPr/>
                    <a:lstStyle/>
                    <a:p>
                      <a:pPr algn="ctr"/>
                      <a:endParaRPr kumimoji="1" lang="ja-JP" altLang="en-US" dirty="0">
                        <a:latin typeface="ＭＳ Ｐゴシック" pitchFamily="50" charset="-128"/>
                        <a:ea typeface="ＭＳ Ｐゴシック" pitchFamily="50" charset="-128"/>
                      </a:endParaRPr>
                    </a:p>
                  </a:txBody>
                  <a:tcPr anchor="ctr"/>
                </a:tc>
                <a:tc>
                  <a:txBody>
                    <a:bodyPr/>
                    <a:lstStyle/>
                    <a:p>
                      <a:pPr algn="ctr"/>
                      <a:endParaRPr kumimoji="1" lang="ja-JP" altLang="en-US" sz="1400" dirty="0">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27398">
                <a:tc gridSpan="4">
                  <a:txBody>
                    <a:bodyPr/>
                    <a:lstStyle/>
                    <a:p>
                      <a:pPr algn="ctr"/>
                      <a:r>
                        <a:rPr kumimoji="1" lang="ja-JP" altLang="en-US" sz="1400" b="1" dirty="0" smtClean="0">
                          <a:solidFill>
                            <a:schemeClr val="accent6"/>
                          </a:solidFill>
                          <a:latin typeface="ＭＳ Ｐゴシック" pitchFamily="50" charset="-128"/>
                          <a:ea typeface="ＭＳ Ｐゴシック" pitchFamily="50" charset="-128"/>
                        </a:rPr>
                        <a:t>特許請求の範囲</a:t>
                      </a:r>
                      <a:endParaRPr kumimoji="1" lang="ja-JP" altLang="en-US" sz="1400" b="1" dirty="0">
                        <a:solidFill>
                          <a:schemeClr val="accent6"/>
                        </a:solidFill>
                        <a:latin typeface="ＭＳ Ｐゴシック" pitchFamily="50" charset="-128"/>
                        <a:ea typeface="ＭＳ Ｐゴシック" pitchFamily="50" charset="-128"/>
                      </a:endParaRPr>
                    </a:p>
                  </a:txBody>
                  <a:tcPr anchor="ctr">
                    <a:lnR w="12700" cap="flat" cmpd="sng" algn="ctr">
                      <a:solidFill>
                        <a:schemeClr val="tx1"/>
                      </a:solidFill>
                      <a:prstDash val="solid"/>
                      <a:round/>
                      <a:headEnd type="none" w="med" len="med"/>
                      <a:tailEnd type="none" w="med" len="med"/>
                    </a:lnR>
                    <a:solidFill>
                      <a:schemeClr val="accent5">
                        <a:lumMod val="20000"/>
                        <a:lumOff val="80000"/>
                      </a:schemeClr>
                    </a:solidFill>
                  </a:tcPr>
                </a:tc>
                <a:tc hMerge="1">
                  <a:txBody>
                    <a:bodyPr/>
                    <a:lstStyle/>
                    <a:p>
                      <a:pPr algn="ctr"/>
                      <a:endParaRPr kumimoji="1" lang="ja-JP" altLang="en-US" dirty="0">
                        <a:latin typeface="ＭＳ Ｐゴシック" pitchFamily="50" charset="-128"/>
                        <a:ea typeface="ＭＳ Ｐゴシック" pitchFamily="50" charset="-128"/>
                      </a:endParaRPr>
                    </a:p>
                  </a:txBody>
                  <a:tcPr anchor="ctr"/>
                </a:tc>
                <a:tc hMerge="1">
                  <a:txBody>
                    <a:bodyPr/>
                    <a:lstStyle/>
                    <a:p>
                      <a:pPr algn="ctr"/>
                      <a:endParaRPr kumimoji="1" lang="ja-JP" altLang="en-US" dirty="0">
                        <a:latin typeface="ＭＳ Ｐゴシック" pitchFamily="50" charset="-128"/>
                        <a:ea typeface="ＭＳ Ｐゴシック" pitchFamily="50" charset="-128"/>
                      </a:endParaRPr>
                    </a:p>
                  </a:txBody>
                  <a:tcPr anchor="ctr"/>
                </a:tc>
                <a:tc hMerge="1">
                  <a:txBody>
                    <a:bodyPr/>
                    <a:lstStyle/>
                    <a:p>
                      <a:pPr algn="ctr"/>
                      <a:endParaRPr kumimoji="1" lang="ja-JP" altLang="en-US" dirty="0">
                        <a:latin typeface="ＭＳ Ｐゴシック" pitchFamily="50" charset="-128"/>
                        <a:ea typeface="ＭＳ Ｐゴシック" pitchFamily="50" charset="-128"/>
                      </a:endParaRPr>
                    </a:p>
                  </a:txBody>
                  <a:tcPr anchor="ctr"/>
                </a:tc>
                <a:tc>
                  <a:txBody>
                    <a:bodyPr/>
                    <a:lstStyle/>
                    <a:p>
                      <a:pPr algn="ctr"/>
                      <a:r>
                        <a:rPr kumimoji="1" lang="ja-JP" altLang="en-US" sz="1400" dirty="0" smtClean="0">
                          <a:latin typeface="ＭＳ Ｐゴシック" pitchFamily="50" charset="-128"/>
                          <a:ea typeface="ＭＳ Ｐゴシック" pitchFamily="50" charset="-128"/>
                        </a:rPr>
                        <a:t>◎特許を受けようとする技術的範囲</a:t>
                      </a:r>
                      <a:endParaRPr kumimoji="1" lang="ja-JP" altLang="en-US" sz="1400" dirty="0">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27398">
                <a:tc gridSpan="4">
                  <a:txBody>
                    <a:bodyPr/>
                    <a:lstStyle/>
                    <a:p>
                      <a:pPr algn="ctr"/>
                      <a:r>
                        <a:rPr kumimoji="1" lang="ja-JP" altLang="en-US" sz="1400" b="1" dirty="0" smtClean="0">
                          <a:solidFill>
                            <a:schemeClr val="accent6"/>
                          </a:solidFill>
                          <a:latin typeface="ＭＳ Ｐゴシック" pitchFamily="50" charset="-128"/>
                          <a:ea typeface="ＭＳ Ｐゴシック" pitchFamily="50" charset="-128"/>
                        </a:rPr>
                        <a:t>要約書</a:t>
                      </a:r>
                      <a:endParaRPr kumimoji="1" lang="ja-JP" altLang="en-US" sz="1400" b="1" dirty="0">
                        <a:solidFill>
                          <a:schemeClr val="accent6"/>
                        </a:solidFill>
                        <a:latin typeface="ＭＳ Ｐゴシック" pitchFamily="50" charset="-128"/>
                        <a:ea typeface="ＭＳ Ｐゴシック" pitchFamily="50" charset="-128"/>
                      </a:endParaRPr>
                    </a:p>
                  </a:txBody>
                  <a:tcPr anchor="ctr">
                    <a:lnR w="12700" cap="flat" cmpd="sng" algn="ctr">
                      <a:solidFill>
                        <a:schemeClr val="tx1"/>
                      </a:solidFill>
                      <a:prstDash val="solid"/>
                      <a:round/>
                      <a:headEnd type="none" w="med" len="med"/>
                      <a:tailEnd type="none" w="med" len="med"/>
                    </a:lnR>
                    <a:solidFill>
                      <a:schemeClr val="accent5">
                        <a:lumMod val="20000"/>
                        <a:lumOff val="80000"/>
                      </a:schemeClr>
                    </a:solidFill>
                  </a:tcPr>
                </a:tc>
                <a:tc hMerge="1">
                  <a:txBody>
                    <a:bodyPr/>
                    <a:lstStyle/>
                    <a:p>
                      <a:pPr algn="ctr"/>
                      <a:endParaRPr kumimoji="1" lang="ja-JP" altLang="en-US" dirty="0">
                        <a:latin typeface="ＭＳ Ｐゴシック" pitchFamily="50" charset="-128"/>
                        <a:ea typeface="ＭＳ Ｐゴシック" pitchFamily="50" charset="-128"/>
                      </a:endParaRPr>
                    </a:p>
                  </a:txBody>
                  <a:tcPr anchor="ctr"/>
                </a:tc>
                <a:tc hMerge="1">
                  <a:txBody>
                    <a:bodyPr/>
                    <a:lstStyle/>
                    <a:p>
                      <a:pPr algn="ctr"/>
                      <a:endParaRPr kumimoji="1" lang="ja-JP" altLang="en-US" dirty="0">
                        <a:latin typeface="ＭＳ Ｐゴシック" pitchFamily="50" charset="-128"/>
                        <a:ea typeface="ＭＳ Ｐゴシック" pitchFamily="50" charset="-128"/>
                      </a:endParaRPr>
                    </a:p>
                  </a:txBody>
                  <a:tcPr anchor="ctr"/>
                </a:tc>
                <a:tc hMerge="1">
                  <a:txBody>
                    <a:bodyPr/>
                    <a:lstStyle/>
                    <a:p>
                      <a:pPr algn="ctr"/>
                      <a:endParaRPr kumimoji="1" lang="ja-JP" altLang="en-US" dirty="0">
                        <a:latin typeface="ＭＳ Ｐゴシック" pitchFamily="50" charset="-128"/>
                        <a:ea typeface="ＭＳ Ｐゴシック" pitchFamily="50" charset="-128"/>
                      </a:endParaRPr>
                    </a:p>
                  </a:txBody>
                  <a:tcPr anchor="ctr"/>
                </a:tc>
                <a:tc>
                  <a:txBody>
                    <a:bodyPr/>
                    <a:lstStyle/>
                    <a:p>
                      <a:pPr algn="ctr"/>
                      <a:r>
                        <a:rPr kumimoji="1" lang="ja-JP" altLang="en-US" sz="1400" dirty="0" smtClean="0">
                          <a:latin typeface="ＭＳ Ｐゴシック" pitchFamily="50" charset="-128"/>
                          <a:ea typeface="ＭＳ Ｐゴシック" pitchFamily="50" charset="-128"/>
                        </a:rPr>
                        <a:t>◎発明全体のポイント（公開公報に掲載）</a:t>
                      </a:r>
                      <a:endParaRPr kumimoji="1" lang="ja-JP" altLang="en-US" sz="1400" dirty="0">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28663">
                <a:tc gridSpan="4">
                  <a:txBody>
                    <a:bodyPr/>
                    <a:lstStyle/>
                    <a:p>
                      <a:pPr algn="ctr"/>
                      <a:r>
                        <a:rPr kumimoji="1" lang="ja-JP" altLang="en-US" sz="1600" b="1" dirty="0" smtClean="0">
                          <a:solidFill>
                            <a:schemeClr val="accent6"/>
                          </a:solidFill>
                          <a:latin typeface="ＭＳ Ｐゴシック" pitchFamily="50" charset="-128"/>
                          <a:ea typeface="ＭＳ Ｐゴシック" pitchFamily="50" charset="-128"/>
                        </a:rPr>
                        <a:t>（必要な）図面</a:t>
                      </a:r>
                      <a:endParaRPr kumimoji="1" lang="ja-JP" altLang="en-US" sz="1600" b="1" dirty="0">
                        <a:solidFill>
                          <a:schemeClr val="accent6"/>
                        </a:solidFill>
                        <a:latin typeface="ＭＳ Ｐゴシック" pitchFamily="50" charset="-128"/>
                        <a:ea typeface="ＭＳ Ｐゴシック" pitchFamily="50" charset="-128"/>
                      </a:endParaRPr>
                    </a:p>
                  </a:txBody>
                  <a:tcPr anchor="ctr">
                    <a:lnR w="12700" cap="flat" cmpd="sng" algn="ctr">
                      <a:solidFill>
                        <a:schemeClr val="tx1"/>
                      </a:solidFill>
                      <a:prstDash val="solid"/>
                      <a:round/>
                      <a:headEnd type="none" w="med" len="med"/>
                      <a:tailEnd type="none" w="med" len="med"/>
                    </a:lnR>
                    <a:solidFill>
                      <a:schemeClr val="accent4"/>
                    </a:solidFill>
                  </a:tcPr>
                </a:tc>
                <a:tc hMerge="1">
                  <a:txBody>
                    <a:bodyPr/>
                    <a:lstStyle/>
                    <a:p>
                      <a:pPr algn="ctr"/>
                      <a:endParaRPr kumimoji="1" lang="ja-JP" altLang="en-US" dirty="0">
                        <a:latin typeface="ＭＳ Ｐゴシック" pitchFamily="50" charset="-128"/>
                        <a:ea typeface="ＭＳ Ｐゴシック" pitchFamily="50" charset="-128"/>
                      </a:endParaRPr>
                    </a:p>
                  </a:txBody>
                  <a:tcPr anchor="ctr"/>
                </a:tc>
                <a:tc hMerge="1">
                  <a:txBody>
                    <a:bodyPr/>
                    <a:lstStyle/>
                    <a:p>
                      <a:pPr algn="ctr"/>
                      <a:endParaRPr kumimoji="1" lang="ja-JP" altLang="en-US" dirty="0">
                        <a:latin typeface="ＭＳ Ｐゴシック" pitchFamily="50" charset="-128"/>
                        <a:ea typeface="ＭＳ Ｐゴシック" pitchFamily="50" charset="-128"/>
                      </a:endParaRPr>
                    </a:p>
                  </a:txBody>
                  <a:tcPr anchor="ctr"/>
                </a:tc>
                <a:tc hMerge="1">
                  <a:txBody>
                    <a:bodyPr/>
                    <a:lstStyle/>
                    <a:p>
                      <a:pPr algn="ctr"/>
                      <a:endParaRPr kumimoji="1" lang="ja-JP" altLang="en-US" dirty="0">
                        <a:latin typeface="ＭＳ Ｐゴシック" pitchFamily="50" charset="-128"/>
                        <a:ea typeface="ＭＳ Ｐゴシック" pitchFamily="50" charset="-128"/>
                      </a:endParaRPr>
                    </a:p>
                  </a:txBody>
                  <a:tcPr anchor="ctr"/>
                </a:tc>
                <a:tc>
                  <a:txBody>
                    <a:bodyPr/>
                    <a:lstStyle/>
                    <a:p>
                      <a:pPr algn="ctr"/>
                      <a:r>
                        <a:rPr kumimoji="1" lang="ja-JP" altLang="en-US" sz="1400" dirty="0" smtClean="0">
                          <a:latin typeface="ＭＳ Ｐゴシック" pitchFamily="50" charset="-128"/>
                          <a:ea typeface="ＭＳ Ｐゴシック" pitchFamily="50" charset="-128"/>
                        </a:rPr>
                        <a:t>◎明細書の表現の理解を助ける</a:t>
                      </a:r>
                      <a:endParaRPr kumimoji="1" lang="ja-JP" altLang="en-US" sz="1400" dirty="0">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Rectangle 19"/>
          <p:cNvSpPr>
            <a:spLocks noChangeArrowheads="1"/>
          </p:cNvSpPr>
          <p:nvPr/>
        </p:nvSpPr>
        <p:spPr bwMode="auto">
          <a:xfrm>
            <a:off x="0" y="-6350"/>
            <a:ext cx="1279525"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latin typeface="ＭＳ Ｐゴシック" pitchFamily="50" charset="-128"/>
                <a:ea typeface="ＭＳ Ｐゴシック" pitchFamily="50" charset="-128"/>
              </a:rPr>
              <a:t>１０－１</a:t>
            </a:r>
            <a:endParaRPr lang="en-US" altLang="zh-CN" dirty="0">
              <a:latin typeface="ＭＳ Ｐゴシック" pitchFamily="34" charset="-128"/>
              <a:ea typeface="ＭＳ Ｐゴシック" pitchFamily="34" charset="-128"/>
            </a:endParaRPr>
          </a:p>
        </p:txBody>
      </p:sp>
      <p:sp>
        <p:nvSpPr>
          <p:cNvPr id="6" name="テキスト ボックス 5"/>
          <p:cNvSpPr txBox="1"/>
          <p:nvPr/>
        </p:nvSpPr>
        <p:spPr>
          <a:xfrm>
            <a:off x="920750" y="6443663"/>
            <a:ext cx="6696075" cy="369887"/>
          </a:xfrm>
          <a:prstGeom prst="rect">
            <a:avLst/>
          </a:prstGeom>
          <a:ln/>
        </p:spPr>
        <p:style>
          <a:lnRef idx="1">
            <a:schemeClr val="accent3"/>
          </a:lnRef>
          <a:fillRef idx="2">
            <a:schemeClr val="accent3"/>
          </a:fillRef>
          <a:effectRef idx="1">
            <a:schemeClr val="accent3"/>
          </a:effectRef>
          <a:fontRef idx="minor">
            <a:schemeClr val="dk1"/>
          </a:fontRef>
        </p:style>
        <p:txBody>
          <a:bodyPr>
            <a:spAutoFit/>
          </a:bodyPr>
          <a:lstStyle/>
          <a:p>
            <a:pPr>
              <a:defRPr/>
            </a:pPr>
            <a:r>
              <a:rPr lang="en-US" altLang="ja-JP" dirty="0">
                <a:solidFill>
                  <a:prstClr val="black"/>
                </a:solidFill>
                <a:latin typeface="ＭＳ Ｐゴシック" pitchFamily="50" charset="-128"/>
                <a:ea typeface="ＭＳ Ｐゴシック" pitchFamily="50" charset="-128"/>
              </a:rPr>
              <a:t>※</a:t>
            </a:r>
            <a:r>
              <a:rPr lang="ja-JP" altLang="en-US" dirty="0">
                <a:solidFill>
                  <a:prstClr val="black"/>
                </a:solidFill>
                <a:latin typeface="ＭＳ Ｐゴシック" pitchFamily="50" charset="-128"/>
                <a:ea typeface="ＭＳ Ｐゴシック" pitchFamily="50" charset="-128"/>
              </a:rPr>
              <a:t>明細書は発明内容に最も詳しい研究者が作成することが望ましい</a:t>
            </a:r>
          </a:p>
        </p:txBody>
      </p:sp>
      <p:sp>
        <p:nvSpPr>
          <p:cNvPr id="8" name="スライド番号プレースホルダー 5"/>
          <p:cNvSpPr txBox="1">
            <a:spLocks/>
          </p:cNvSpPr>
          <p:nvPr/>
        </p:nvSpPr>
        <p:spPr>
          <a:xfrm>
            <a:off x="9328150"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C6C257E9-FA8D-4FE0-A684-FCF6C6A8E636}" type="slidenum">
              <a:rPr lang="en-US" smtClean="0">
                <a:solidFill>
                  <a:prstClr val="black"/>
                </a:solidFill>
              </a:rPr>
              <a:pPr>
                <a:defRPr/>
              </a:pPr>
              <a:t>7</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AutoShape 35"/>
          <p:cNvSpPr>
            <a:spLocks noChangeArrowheads="1"/>
          </p:cNvSpPr>
          <p:nvPr/>
        </p:nvSpPr>
        <p:spPr bwMode="auto">
          <a:xfrm>
            <a:off x="9321800" y="1289050"/>
            <a:ext cx="466725" cy="3652838"/>
          </a:xfrm>
          <a:prstGeom prst="roundRect">
            <a:avLst>
              <a:gd name="adj" fmla="val 16667"/>
            </a:avLst>
          </a:prstGeom>
          <a:solidFill>
            <a:srgbClr val="FFCCFF"/>
          </a:solidFill>
          <a:ln w="19050" algn="ctr">
            <a:solidFill>
              <a:srgbClr val="993366"/>
            </a:solidFill>
            <a:round/>
            <a:headEnd/>
            <a:tailEnd/>
          </a:ln>
        </p:spPr>
        <p:txBody>
          <a:bodyPr vert="eaVert" wrap="none" anchor="ctr"/>
          <a:lstStyle/>
          <a:p>
            <a:pPr algn="ctr"/>
            <a:r>
              <a:rPr lang="ja-JP" altLang="en-US" sz="1400" b="1">
                <a:solidFill>
                  <a:srgbClr val="FF0000"/>
                </a:solidFill>
                <a:ea typeface="FC平成丸ゴシック体" pitchFamily="49" charset="-128"/>
              </a:rPr>
              <a:t>簡単・明瞭な文言で明確、簡潔に記載する</a:t>
            </a:r>
          </a:p>
        </p:txBody>
      </p:sp>
      <p:sp>
        <p:nvSpPr>
          <p:cNvPr id="28674" name="タイトル 1"/>
          <p:cNvSpPr>
            <a:spLocks noGrp="1"/>
          </p:cNvSpPr>
          <p:nvPr>
            <p:ph type="title"/>
          </p:nvPr>
        </p:nvSpPr>
        <p:spPr>
          <a:xfrm>
            <a:off x="920750" y="134938"/>
            <a:ext cx="9242425" cy="990600"/>
          </a:xfrm>
        </p:spPr>
        <p:txBody>
          <a:bodyPr/>
          <a:lstStyle/>
          <a:p>
            <a:r>
              <a:rPr lang="ja-JP" altLang="en-US" smtClean="0">
                <a:latin typeface="ＭＳ Ｐゴシック" charset="-128"/>
                <a:ea typeface="ＭＳ Ｐゴシック" charset="-128"/>
              </a:rPr>
              <a:t>概要：明細書等の構成</a:t>
            </a:r>
          </a:p>
        </p:txBody>
      </p:sp>
      <p:graphicFrame>
        <p:nvGraphicFramePr>
          <p:cNvPr id="43" name="表 42"/>
          <p:cNvGraphicFramePr>
            <a:graphicFrameLocks noGrp="1"/>
          </p:cNvGraphicFramePr>
          <p:nvPr/>
        </p:nvGraphicFramePr>
        <p:xfrm>
          <a:off x="57150" y="1436688"/>
          <a:ext cx="9159875" cy="5376862"/>
        </p:xfrm>
        <a:graphic>
          <a:graphicData uri="http://schemas.openxmlformats.org/drawingml/2006/table">
            <a:tbl>
              <a:tblPr/>
              <a:tblGrid>
                <a:gridCol w="1887538"/>
                <a:gridCol w="215900"/>
                <a:gridCol w="431800"/>
                <a:gridCol w="431800"/>
                <a:gridCol w="287337"/>
                <a:gridCol w="2449513"/>
                <a:gridCol w="3455987"/>
              </a:tblGrid>
              <a:tr h="3349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研究の名称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2D3"/>
                    </a:solidFill>
                  </a:tcPr>
                </a:tc>
                <a:tc rowSpan="18">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400" b="1"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rowSpan="1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400" b="1" i="0" u="none" strike="noStrike" cap="none" normalizeH="0" baseline="0" smtClean="0">
                          <a:ln>
                            <a:noFill/>
                          </a:ln>
                          <a:solidFill>
                            <a:srgbClr val="475A8D"/>
                          </a:solidFill>
                          <a:effectLst/>
                          <a:latin typeface="ＭＳ Ｐゴシック" charset="-128"/>
                          <a:ea typeface="ＭＳ Ｐゴシック" charset="-128"/>
                        </a:rPr>
                        <a:t>明細書</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AAE76"/>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smtClean="0">
                          <a:ln>
                            <a:noFill/>
                          </a:ln>
                          <a:solidFill>
                            <a:schemeClr val="tx1"/>
                          </a:solidFill>
                          <a:effectLst/>
                          <a:latin typeface="ＭＳ Ｐゴシック" charset="-128"/>
                          <a:ea typeface="ＭＳ Ｐゴシック" charset="-128"/>
                        </a:rPr>
                        <a:t>発明の名称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1CE"/>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◎発明の内容を簡明に表現</a:t>
                      </a: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3349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Ｐゴシック" charset="-128"/>
                          <a:ea typeface="ＭＳ Ｐゴシック" charset="-128"/>
                        </a:rPr>
                        <a:t>研究の分野</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2D3"/>
                    </a:solidFill>
                  </a:tcPr>
                </a:tc>
                <a:tc vMerge="1">
                  <a:txBody>
                    <a:bodyPr/>
                    <a:lstStyle/>
                    <a:p>
                      <a:endParaRPr kumimoji="1" lang="ja-JP" altLang="en-US"/>
                    </a:p>
                  </a:txBody>
                  <a:tcPr/>
                </a:tc>
                <a:tc vMerge="1">
                  <a:txBody>
                    <a:bodyPr/>
                    <a:lstStyle/>
                    <a:p>
                      <a:endParaRPr kumimoji="1" lang="ja-JP" altLang="en-US"/>
                    </a:p>
                  </a:txBody>
                  <a:tcPr/>
                </a:tc>
                <a:tc rowSpan="1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ＭＳ Ｐゴシック" charset="-128"/>
                          <a:ea typeface="ＭＳ Ｐゴシック" charset="-128"/>
                        </a:rPr>
                        <a:t>発明の詳細な説明</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1CE"/>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Ｐゴシック" charset="-128"/>
                          <a:ea typeface="ＭＳ Ｐゴシック" charset="-128"/>
                        </a:rPr>
                        <a:t>技術分野</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4EBF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◎発明の関連分野（産業上の利用分野）</a:t>
                      </a: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3349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従来技術レベル、研究の背景</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2D3"/>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Ｐゴシック" charset="-128"/>
                          <a:ea typeface="ＭＳ Ｐゴシック" charset="-128"/>
                        </a:rPr>
                        <a:t>背景技術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4EBF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◎改良の基礎となる最新の従来技術</a:t>
                      </a: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365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Tw Cen MT" pitchFamily="34" charset="0"/>
                        <a:ea typeface="HGPｺﾞｼｯｸE"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先行技術文献</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4EBF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◎特許文献、非特許文献</a:t>
                      </a: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30480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Ｐゴシック" charset="-128"/>
                          <a:ea typeface="ＭＳ Ｐゴシック" charset="-128"/>
                        </a:rPr>
                        <a:t>研究テーマ、目標</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2D3"/>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発明の概要</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4EB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発明が解決しようとする課題</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EC3D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◎従来技術の問題点。新たなニーズ</a:t>
                      </a: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課題を解決するための手段</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EC3D4"/>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◎どのような手段で解決するのか</a:t>
                      </a: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3349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Ｐゴシック" charset="-128"/>
                          <a:ea typeface="ＭＳ Ｐゴシック" charset="-128"/>
                        </a:rPr>
                        <a:t>研究手段、手法</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2D3"/>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4460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実験結果、研究成果</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2D3"/>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Ｐゴシック" charset="-128"/>
                          <a:ea typeface="ＭＳ Ｐゴシック" charset="-128"/>
                        </a:rPr>
                        <a:t>発明の効果</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EC3D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◎従来技術より有利な点</a:t>
                      </a: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365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Tw Cen MT" pitchFamily="34" charset="0"/>
                        <a:ea typeface="HGPｺﾞｼｯｸE"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ＭＳ Ｐゴシック" charset="-128"/>
                          <a:ea typeface="ＭＳ Ｐゴシック" charset="-128"/>
                        </a:rPr>
                        <a:t>図面の簡単な説明</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4EBF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◎図ごとの説明。符号の説明</a:t>
                      </a: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7302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実験例、実験データ等</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2D3"/>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Ｐゴシック" charset="-128"/>
                          <a:ea typeface="ＭＳ Ｐゴシック" charset="-128"/>
                        </a:rPr>
                        <a:t>発明を実施するための形態、実施例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4EBF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◎実際行った実験、試作の例。それらの論理的説明。理論からの推測で実施可能な発明をどのようにして産業上利用できるのか</a:t>
                      </a: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30480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Tw Cen MT" pitchFamily="34" charset="0"/>
                        <a:ea typeface="HGPｺﾞｼｯｸE" pitchFamily="50" charset="-128"/>
                      </a:endParaRP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産業上の利用可能性</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4EBF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◎産業上の利用方法</a:t>
                      </a: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符号の説明等</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4EBF1"/>
                    </a:solidFill>
                  </a:tcPr>
                </a:tc>
                <a:tc rowSpan="2" h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Tw Cen MT" pitchFamily="34" charset="0"/>
                        <a:ea typeface="HGPｺﾞｼｯｸE" pitchFamily="50" charset="-128"/>
                      </a:endParaRP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29368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r>
              <a:tr h="0">
                <a:tc vMerge="1">
                  <a:txBody>
                    <a:bodyPr/>
                    <a:lstStyle/>
                    <a:p>
                      <a:endParaRPr kumimoji="1" lang="ja-JP" altLang="en-US"/>
                    </a:p>
                  </a:txBody>
                  <a:tcPr/>
                </a:tc>
                <a:tc vMerge="1">
                  <a:txBody>
                    <a:bodyPr/>
                    <a:lstStyle/>
                    <a:p>
                      <a:endParaRPr kumimoji="1" lang="ja-JP" altLang="en-US"/>
                    </a:p>
                  </a:txBody>
                  <a:tcPr/>
                </a:tc>
                <a:tc rowSpan="2"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smtClean="0">
                          <a:ln>
                            <a:noFill/>
                          </a:ln>
                          <a:solidFill>
                            <a:srgbClr val="475A8D"/>
                          </a:solidFill>
                          <a:effectLst/>
                          <a:latin typeface="ＭＳ Ｐゴシック" charset="-128"/>
                          <a:ea typeface="ＭＳ Ｐゴシック" charset="-128"/>
                        </a:rPr>
                        <a:t>特許請求の範囲</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D7BA"/>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◎特許を受けようとする技術的範囲</a:t>
                      </a: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26352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r>
              <a:tr h="73025">
                <a:tc vMerge="1">
                  <a:txBody>
                    <a:bodyPr/>
                    <a:lstStyle/>
                    <a:p>
                      <a:endParaRPr kumimoji="1" lang="ja-JP" altLang="en-US"/>
                    </a:p>
                  </a:txBody>
                  <a:tcPr/>
                </a:tc>
                <a:tc vMerge="1">
                  <a:txBody>
                    <a:bodyPr/>
                    <a:lstStyle/>
                    <a:p>
                      <a:endParaRPr kumimoji="1" lang="ja-JP" altLang="en-US"/>
                    </a:p>
                  </a:txBody>
                  <a:tcPr/>
                </a:tc>
                <a:tc rowSpan="2"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smtClean="0">
                          <a:ln>
                            <a:noFill/>
                          </a:ln>
                          <a:solidFill>
                            <a:srgbClr val="475A8D"/>
                          </a:solidFill>
                          <a:effectLst/>
                          <a:latin typeface="ＭＳ Ｐゴシック" charset="-128"/>
                          <a:ea typeface="ＭＳ Ｐゴシック" charset="-128"/>
                        </a:rPr>
                        <a:t>要約書</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D7BA"/>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◎発明全体のポイント（公開公報に掲載）</a:t>
                      </a: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3349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r>
              <a:tr h="3349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ＭＳ Ｐゴシック" charset="-128"/>
                          <a:ea typeface="ＭＳ Ｐゴシック" charset="-128"/>
                        </a:rPr>
                        <a:t>装置図、フロー図等</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2D3"/>
                    </a:solidFill>
                  </a:tcPr>
                </a:tc>
                <a:tc vMerge="1">
                  <a:txBody>
                    <a:bodyPr/>
                    <a:lstStyle/>
                    <a:p>
                      <a:endParaRPr kumimoji="1" lang="ja-JP" altLang="en-US"/>
                    </a:p>
                  </a:txBody>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smtClean="0">
                          <a:ln>
                            <a:noFill/>
                          </a:ln>
                          <a:solidFill>
                            <a:srgbClr val="475A8D"/>
                          </a:solidFill>
                          <a:effectLst/>
                          <a:latin typeface="ＭＳ Ｐゴシック" charset="-128"/>
                          <a:ea typeface="ＭＳ Ｐゴシック" charset="-128"/>
                        </a:rPr>
                        <a:t>（必要な）図面</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4AA33"/>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ＭＳ Ｐゴシック" charset="-128"/>
                          <a:ea typeface="ＭＳ Ｐゴシック" charset="-128"/>
                        </a:rPr>
                        <a:t>◎明細書の表現の理解を助ける</a:t>
                      </a:r>
                    </a:p>
                  </a:txBody>
                  <a:tcPr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bl>
          </a:graphicData>
        </a:graphic>
      </p:graphicFrame>
      <p:sp>
        <p:nvSpPr>
          <p:cNvPr id="5" name="AutoShape 10"/>
          <p:cNvSpPr>
            <a:spLocks noChangeArrowheads="1"/>
          </p:cNvSpPr>
          <p:nvPr/>
        </p:nvSpPr>
        <p:spPr bwMode="auto">
          <a:xfrm>
            <a:off x="34925" y="981075"/>
            <a:ext cx="2603500" cy="347663"/>
          </a:xfrm>
          <a:prstGeom prst="wedgeRectCallout">
            <a:avLst>
              <a:gd name="adj1" fmla="val 27453"/>
              <a:gd name="adj2" fmla="val 147499"/>
            </a:avLst>
          </a:prstGeom>
          <a:ln>
            <a:headEnd/>
            <a:tailEnd/>
          </a:ln>
        </p:spPr>
        <p:style>
          <a:lnRef idx="1">
            <a:schemeClr val="accent3"/>
          </a:lnRef>
          <a:fillRef idx="2">
            <a:schemeClr val="accent3"/>
          </a:fillRef>
          <a:effectRef idx="1">
            <a:schemeClr val="accent3"/>
          </a:effectRef>
          <a:fontRef idx="minor">
            <a:schemeClr val="dk1"/>
          </a:fontRef>
        </p:style>
        <p:txBody>
          <a:bodyPr wrap="none" lIns="87078" tIns="43539" rIns="87078" bIns="43539" anchor="ctr"/>
          <a:lstStyle/>
          <a:p>
            <a:pPr algn="ctr" defTabSz="871538">
              <a:defRPr/>
            </a:pPr>
            <a:r>
              <a:rPr lang="ja-JP" altLang="en-US" sz="1600" b="1" dirty="0">
                <a:latin typeface="ＭＳ Ｐゴシック" pitchFamily="50" charset="-128"/>
                <a:ea typeface="ＭＳ Ｐゴシック" pitchFamily="50" charset="-128"/>
              </a:rPr>
              <a:t>研究レポートに例えると</a:t>
            </a:r>
          </a:p>
        </p:txBody>
      </p:sp>
      <p:sp>
        <p:nvSpPr>
          <p:cNvPr id="6" name="Rectangle 19"/>
          <p:cNvSpPr>
            <a:spLocks noChangeArrowheads="1"/>
          </p:cNvSpPr>
          <p:nvPr/>
        </p:nvSpPr>
        <p:spPr bwMode="auto">
          <a:xfrm>
            <a:off x="0" y="-6350"/>
            <a:ext cx="1279525"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latin typeface="ＭＳ Ｐゴシック" pitchFamily="50" charset="-128"/>
                <a:ea typeface="ＭＳ Ｐゴシック" pitchFamily="50" charset="-128"/>
              </a:rPr>
              <a:t>１０－１</a:t>
            </a:r>
            <a:endParaRPr lang="en-US" altLang="zh-CN" dirty="0">
              <a:latin typeface="ＭＳ Ｐゴシック" pitchFamily="34" charset="-128"/>
              <a:ea typeface="ＭＳ Ｐゴシック" pitchFamily="34" charset="-128"/>
            </a:endParaRPr>
          </a:p>
        </p:txBody>
      </p:sp>
      <p:sp>
        <p:nvSpPr>
          <p:cNvPr id="8" name="スライド番号プレースホルダー 5"/>
          <p:cNvSpPr txBox="1">
            <a:spLocks/>
          </p:cNvSpPr>
          <p:nvPr/>
        </p:nvSpPr>
        <p:spPr>
          <a:xfrm>
            <a:off x="9328150" y="656907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B0A67E86-7D29-41F7-B6E2-FF992C32B300}" type="slidenum">
              <a:rPr lang="en-US" smtClean="0">
                <a:solidFill>
                  <a:prstClr val="black"/>
                </a:solidFill>
              </a:rPr>
              <a:pPr>
                <a:defRPr/>
              </a:pPr>
              <a:t>8</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タイトル 1"/>
          <p:cNvSpPr>
            <a:spLocks noGrp="1"/>
          </p:cNvSpPr>
          <p:nvPr>
            <p:ph type="title"/>
          </p:nvPr>
        </p:nvSpPr>
        <p:spPr>
          <a:xfrm>
            <a:off x="660400" y="38100"/>
            <a:ext cx="8750300" cy="869950"/>
          </a:xfrm>
        </p:spPr>
        <p:txBody>
          <a:bodyPr/>
          <a:lstStyle/>
          <a:p>
            <a:r>
              <a:rPr lang="ja-JP" altLang="en-US" smtClean="0">
                <a:latin typeface="ＭＳ Ｐゴシック" charset="-128"/>
                <a:ea typeface="ＭＳ Ｐゴシック" charset="-128"/>
              </a:rPr>
              <a:t>第１０時限　目次</a:t>
            </a:r>
          </a:p>
        </p:txBody>
      </p:sp>
      <p:sp>
        <p:nvSpPr>
          <p:cNvPr id="30722" name="コンテンツ プレースホルダー 2"/>
          <p:cNvSpPr>
            <a:spLocks noGrp="1"/>
          </p:cNvSpPr>
          <p:nvPr>
            <p:ph sz="quarter" idx="1"/>
          </p:nvPr>
        </p:nvSpPr>
        <p:spPr>
          <a:xfrm>
            <a:off x="2559050" y="1341438"/>
            <a:ext cx="6934200" cy="4830762"/>
          </a:xfrm>
          <a:ln>
            <a:solidFill>
              <a:schemeClr val="tx1"/>
            </a:solidFill>
          </a:ln>
        </p:spPr>
        <p:txBody>
          <a:bodyPr/>
          <a:lstStyle/>
          <a:p>
            <a:pPr marL="0" indent="0">
              <a:buFont typeface="Wingdings" pitchFamily="2" charset="2"/>
              <a:buNone/>
            </a:pPr>
            <a:r>
              <a:rPr lang="ja-JP" altLang="en-US" smtClean="0">
                <a:latin typeface="ＭＳ Ｐゴシック" charset="-128"/>
                <a:ea typeface="ＭＳ Ｐゴシック" charset="-128"/>
              </a:rPr>
              <a:t>１０－１　概要</a:t>
            </a:r>
            <a:endParaRPr lang="en-US" altLang="ja-JP" smtClean="0">
              <a:latin typeface="ＭＳ Ｐゴシック" charset="-128"/>
              <a:ea typeface="ＭＳ Ｐゴシック" charset="-128"/>
            </a:endParaRPr>
          </a:p>
          <a:p>
            <a:pPr marL="0" indent="0">
              <a:buFont typeface="Wingdings" pitchFamily="2" charset="2"/>
              <a:buNone/>
            </a:pPr>
            <a:r>
              <a:rPr lang="ja-JP" altLang="en-US" smtClean="0">
                <a:solidFill>
                  <a:srgbClr val="FF0000"/>
                </a:solidFill>
                <a:latin typeface="ＭＳ Ｐゴシック" charset="-128"/>
                <a:ea typeface="ＭＳ Ｐゴシック" charset="-128"/>
              </a:rPr>
              <a:t>１０－２　特許出願の準備</a:t>
            </a:r>
            <a:endParaRPr lang="en-US" altLang="ja-JP" smtClean="0">
              <a:solidFill>
                <a:srgbClr val="FF0000"/>
              </a:solidFill>
              <a:latin typeface="ＭＳ Ｐゴシック" charset="-128"/>
              <a:ea typeface="ＭＳ Ｐゴシック" charset="-128"/>
            </a:endParaRPr>
          </a:p>
          <a:p>
            <a:pPr marL="0" indent="0">
              <a:buFont typeface="Wingdings" pitchFamily="2" charset="2"/>
              <a:buNone/>
            </a:pPr>
            <a:r>
              <a:rPr lang="ja-JP" altLang="en-US" smtClean="0">
                <a:latin typeface="ＭＳ Ｐゴシック" charset="-128"/>
                <a:ea typeface="ＭＳ Ｐゴシック" charset="-128"/>
              </a:rPr>
              <a:t>１０－３　特許請求の範囲の作成</a:t>
            </a:r>
            <a:endParaRPr lang="en-US" altLang="ja-JP" smtClean="0">
              <a:latin typeface="ＭＳ Ｐゴシック" charset="-128"/>
              <a:ea typeface="ＭＳ Ｐゴシック" charset="-128"/>
            </a:endParaRPr>
          </a:p>
          <a:p>
            <a:pPr marL="0" indent="0">
              <a:buFont typeface="Wingdings" pitchFamily="2" charset="2"/>
              <a:buNone/>
            </a:pPr>
            <a:r>
              <a:rPr lang="ja-JP" altLang="en-US" smtClean="0">
                <a:latin typeface="ＭＳ Ｐゴシック" charset="-128"/>
                <a:ea typeface="ＭＳ Ｐゴシック" charset="-128"/>
              </a:rPr>
              <a:t>１０－４　明細書の作成</a:t>
            </a:r>
            <a:endParaRPr lang="en-US" altLang="ja-JP" smtClean="0">
              <a:latin typeface="ＭＳ Ｐゴシック" charset="-128"/>
              <a:ea typeface="ＭＳ Ｐゴシック" charset="-128"/>
            </a:endParaRPr>
          </a:p>
        </p:txBody>
      </p:sp>
      <p:sp>
        <p:nvSpPr>
          <p:cNvPr id="4" name="スライド番号プレースホルダー 3"/>
          <p:cNvSpPr>
            <a:spLocks noGrp="1"/>
          </p:cNvSpPr>
          <p:nvPr>
            <p:ph type="sldNum" sz="quarter" idx="12"/>
          </p:nvPr>
        </p:nvSpPr>
        <p:spPr/>
        <p:txBody>
          <a:bodyPr>
            <a:normAutofit fontScale="85000" lnSpcReduction="20000"/>
          </a:bodyPr>
          <a:lstStyle/>
          <a:p>
            <a:pPr>
              <a:defRPr/>
            </a:pPr>
            <a:fld id="{43B7CF47-990A-4C0F-87B4-44FF640CBC04}" type="slidenum">
              <a:rPr lang="en-US" altLang="ja-JP" smtClean="0"/>
              <a:pPr>
                <a:defRPr/>
              </a:pPr>
              <a:t>9</a:t>
            </a:fld>
            <a:endParaRPr lang="en-US" altLang="ja-JP"/>
          </a:p>
        </p:txBody>
      </p:sp>
      <p:sp>
        <p:nvSpPr>
          <p:cNvPr id="5" name="スライド番号プレースホルダー 5"/>
          <p:cNvSpPr txBox="1">
            <a:spLocks/>
          </p:cNvSpPr>
          <p:nvPr/>
        </p:nvSpPr>
        <p:spPr>
          <a:xfrm>
            <a:off x="9328150"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6ACD3A26-A36E-46B2-81E3-0AB4488B9516}" type="slidenum">
              <a:rPr lang="en-US" smtClean="0">
                <a:solidFill>
                  <a:prstClr val="black"/>
                </a:solidFill>
              </a:rPr>
              <a:pPr>
                <a:defRPr/>
              </a:pPr>
              <a:t>9</a:t>
            </a:fld>
            <a:endParaRPr lang="en-US" dirty="0">
              <a:solidFill>
                <a:prstClr val="black"/>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木村　テンプレート">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7801</Words>
  <Application>Microsoft Macintosh PowerPoint</Application>
  <PresentationFormat>A4 210 x 297 mm</PresentationFormat>
  <Paragraphs>650</Paragraphs>
  <Slides>27</Slides>
  <Notes>27</Notes>
  <HiddenSlides>0</HiddenSlides>
  <MMClips>0</MMClips>
  <ScaleCrop>false</ScaleCrop>
  <HeadingPairs>
    <vt:vector size="8" baseType="variant">
      <vt:variant>
        <vt:lpstr>使用されているフォント</vt:lpstr>
      </vt:variant>
      <vt:variant>
        <vt:i4>11</vt:i4>
      </vt:variant>
      <vt:variant>
        <vt:lpstr>デザイン テンプレート</vt:lpstr>
      </vt:variant>
      <vt:variant>
        <vt:i4>12</vt:i4>
      </vt:variant>
      <vt:variant>
        <vt:lpstr>埋め込まれた OLE サーバー</vt:lpstr>
      </vt:variant>
      <vt:variant>
        <vt:i4>1</vt:i4>
      </vt:variant>
      <vt:variant>
        <vt:lpstr>スライド タイトル</vt:lpstr>
      </vt:variant>
      <vt:variant>
        <vt:i4>27</vt:i4>
      </vt:variant>
    </vt:vector>
  </HeadingPairs>
  <TitlesOfParts>
    <vt:vector size="51" baseType="lpstr">
      <vt:lpstr>Tw Cen MT</vt:lpstr>
      <vt:lpstr>ＭＳ Ｐゴシック</vt:lpstr>
      <vt:lpstr>Arial</vt:lpstr>
      <vt:lpstr>Wingdings</vt:lpstr>
      <vt:lpstr>Wingdings 2</vt:lpstr>
      <vt:lpstr>Calibri</vt:lpstr>
      <vt:lpstr>FC平成丸ゴシック体</vt:lpstr>
      <vt:lpstr>ＤＦ特太ゴシック体</vt:lpstr>
      <vt:lpstr>HGPｺﾞｼｯｸE</vt:lpstr>
      <vt:lpstr>Times New Roman</vt:lpstr>
      <vt:lpstr>SimSun</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ｸﾘｯﾌﾟ</vt:lpstr>
      <vt:lpstr>スライド 1</vt:lpstr>
      <vt:lpstr>第１０時限 特許明細書の書き方（１）</vt:lpstr>
      <vt:lpstr>第10時限　目次</vt:lpstr>
      <vt:lpstr>概要：特許の申請（「出願」）をするには</vt:lpstr>
      <vt:lpstr>概要：特許出願書類の階層構造</vt:lpstr>
      <vt:lpstr>概要：特許出願書類の内容と明細書の構成</vt:lpstr>
      <vt:lpstr>概要：明細書等の構成</vt:lpstr>
      <vt:lpstr>概要：明細書等の構成</vt:lpstr>
      <vt:lpstr>第１０時限　目次</vt:lpstr>
      <vt:lpstr>特許出願の準備：明細書を書く前に</vt:lpstr>
      <vt:lpstr>特許出願の準備：明細書を書く前に</vt:lpstr>
      <vt:lpstr>特許出願の準備：（１）発明の把握</vt:lpstr>
      <vt:lpstr>特許出願の準備：（２）従来技術の把握①</vt:lpstr>
      <vt:lpstr>特許出願の準備：（２）従来技術の把握② 　　　　　　　　　　～適切な権利取得のために</vt:lpstr>
      <vt:lpstr>スライド 15</vt:lpstr>
      <vt:lpstr>特許出願の準備：（３）出願の要否の判断</vt:lpstr>
      <vt:lpstr>特許請求の範囲の読み方</vt:lpstr>
      <vt:lpstr>特許請求の範囲：（事例：「～おいて」の記載がある事例）</vt:lpstr>
      <vt:lpstr>特許請求の範囲：特許請求の範囲から絵を描いてみよう。</vt:lpstr>
      <vt:lpstr>特許請求の範囲：特許請求の範囲から絵を描いてみよう。</vt:lpstr>
      <vt:lpstr>第１０時限　目次</vt:lpstr>
      <vt:lpstr>特許請求の範囲の作成</vt:lpstr>
      <vt:lpstr>特許請求の範囲の作成</vt:lpstr>
      <vt:lpstr>特許請求の範囲の作成</vt:lpstr>
      <vt:lpstr>第１０時限　目次</vt:lpstr>
      <vt:lpstr>明細書全体及び図面の作成</vt:lpstr>
      <vt:lpstr>明細書及び図面の作成：発明の詳細な説明</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プレゼンテーションのタイトル プレゼンテーションのサブタイトル</dc:title>
  <dc:creator/>
  <cp:lastModifiedBy/>
  <cp:revision>5</cp:revision>
  <dcterms:created xsi:type="dcterms:W3CDTF">2012-08-22T07:48:13Z</dcterms:created>
  <dcterms:modified xsi:type="dcterms:W3CDTF">2013-04-09T12:15:47Z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TC101671251041</vt:lpwstr>
  </property>
</Properties>
</file>