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1"/>
    <p:sldMasterId id="2147483832" r:id="rId2"/>
  </p:sldMasterIdLst>
  <p:notesMasterIdLst>
    <p:notesMasterId r:id="rId19"/>
  </p:notesMasterIdLst>
  <p:handoutMasterIdLst>
    <p:handoutMasterId r:id="rId20"/>
  </p:handoutMasterIdLst>
  <p:sldIdLst>
    <p:sldId id="287" r:id="rId3"/>
    <p:sldId id="256" r:id="rId4"/>
    <p:sldId id="260" r:id="rId5"/>
    <p:sldId id="285" r:id="rId6"/>
    <p:sldId id="286" r:id="rId7"/>
    <p:sldId id="261" r:id="rId8"/>
    <p:sldId id="262" r:id="rId9"/>
    <p:sldId id="263" r:id="rId10"/>
    <p:sldId id="264" r:id="rId11"/>
    <p:sldId id="265" r:id="rId12"/>
    <p:sldId id="266" r:id="rId13"/>
    <p:sldId id="267" r:id="rId14"/>
    <p:sldId id="268" r:id="rId15"/>
    <p:sldId id="269" r:id="rId16"/>
    <p:sldId id="270" r:id="rId17"/>
    <p:sldId id="271" r:id="rId18"/>
  </p:sldIdLst>
  <p:sldSz cx="9906000" cy="6858000" type="A4"/>
  <p:notesSz cx="6805613" cy="9939338"/>
  <p:defaultTex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E8E8E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156" autoAdjust="0"/>
    <p:restoredTop sz="78417" autoAdjust="0"/>
  </p:normalViewPr>
  <p:slideViewPr>
    <p:cSldViewPr>
      <p:cViewPr>
        <p:scale>
          <a:sx n="50" d="100"/>
          <a:sy n="50" d="100"/>
        </p:scale>
        <p:origin x="-1506" y="-666"/>
      </p:cViewPr>
      <p:guideLst>
        <p:guide orient="horz" pos="2160"/>
        <p:guide pos="3120"/>
      </p:guideLst>
    </p:cSldViewPr>
  </p:slideViewPr>
  <p:notesTextViewPr>
    <p:cViewPr>
      <p:scale>
        <a:sx n="75" d="100"/>
        <a:sy n="75" d="100"/>
      </p:scale>
      <p:origin x="0" y="0"/>
    </p:cViewPr>
  </p:notesTextViewPr>
  <p:sorterViewPr>
    <p:cViewPr>
      <p:scale>
        <a:sx n="100" d="100"/>
        <a:sy n="100" d="100"/>
      </p:scale>
      <p:origin x="0" y="0"/>
    </p:cViewPr>
  </p:sorterViewPr>
  <p:notesViewPr>
    <p:cSldViewPr>
      <p:cViewPr varScale="1">
        <p:scale>
          <a:sx n="51" d="100"/>
          <a:sy n="51" d="100"/>
        </p:scale>
        <p:origin x="-2958" y="-90"/>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1" tIns="45715" rIns="91431" bIns="45715" rtlCol="0"/>
          <a:lstStyle>
            <a:lvl1pPr algn="l">
              <a:defRPr sz="1200"/>
            </a:lvl1pPr>
          </a:lstStyle>
          <a:p>
            <a:pPr>
              <a:defRPr/>
            </a:pPr>
            <a:endParaRPr lang="ja-JP" altLang="en-US"/>
          </a:p>
        </p:txBody>
      </p:sp>
      <p:sp>
        <p:nvSpPr>
          <p:cNvPr id="3" name="日付プレースホルダー 2"/>
          <p:cNvSpPr>
            <a:spLocks noGrp="1"/>
          </p:cNvSpPr>
          <p:nvPr>
            <p:ph type="dt" sz="quarter" idx="1"/>
          </p:nvPr>
        </p:nvSpPr>
        <p:spPr>
          <a:xfrm>
            <a:off x="3854450" y="0"/>
            <a:ext cx="2949575" cy="496888"/>
          </a:xfrm>
          <a:prstGeom prst="rect">
            <a:avLst/>
          </a:prstGeom>
        </p:spPr>
        <p:txBody>
          <a:bodyPr vert="horz" lIns="91431" tIns="45715" rIns="91431" bIns="45715" rtlCol="0"/>
          <a:lstStyle>
            <a:lvl1pPr algn="r">
              <a:defRPr sz="1200"/>
            </a:lvl1pPr>
          </a:lstStyle>
          <a:p>
            <a:pPr>
              <a:defRPr/>
            </a:pPr>
            <a:fld id="{A065E4C1-A106-4847-B33E-A451C8184CD3}" type="datetimeFigureOut">
              <a:rPr lang="ja-JP" altLang="en-US"/>
              <a:pPr>
                <a:defRPr/>
              </a:pPr>
              <a:t>2013/4/9</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31" tIns="45715" rIns="91431" bIns="45715" rtlCol="0" anchor="b"/>
          <a:lstStyle>
            <a:lvl1pPr algn="l">
              <a:defRPr sz="1200"/>
            </a:lvl1pPr>
          </a:lstStyle>
          <a:p>
            <a:pPr>
              <a:defRPr/>
            </a:pPr>
            <a:endParaRPr lang="ja-JP" altLang="en-US"/>
          </a:p>
        </p:txBody>
      </p:sp>
      <p:sp>
        <p:nvSpPr>
          <p:cNvPr id="5" name="スライド番号プレースホルダー 4"/>
          <p:cNvSpPr>
            <a:spLocks noGrp="1"/>
          </p:cNvSpPr>
          <p:nvPr>
            <p:ph type="sldNum" sz="quarter" idx="3"/>
          </p:nvPr>
        </p:nvSpPr>
        <p:spPr>
          <a:xfrm>
            <a:off x="3854450" y="9440863"/>
            <a:ext cx="2949575" cy="496887"/>
          </a:xfrm>
          <a:prstGeom prst="rect">
            <a:avLst/>
          </a:prstGeom>
        </p:spPr>
        <p:txBody>
          <a:bodyPr vert="horz" lIns="91431" tIns="45715" rIns="91431" bIns="45715" rtlCol="0" anchor="b"/>
          <a:lstStyle>
            <a:lvl1pPr algn="r">
              <a:defRPr sz="1200"/>
            </a:lvl1pPr>
          </a:lstStyle>
          <a:p>
            <a:pPr>
              <a:defRPr/>
            </a:pPr>
            <a:fld id="{EB9258DF-D5E2-4036-9CCE-2BE5B74FC903}"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wrap="square" lIns="91431" tIns="45715" rIns="91431" bIns="45715" numCol="1" anchor="t" anchorCtr="0" compatLnSpc="1">
            <a:prstTxWarp prst="textNoShape">
              <a:avLst/>
            </a:prstTxWarp>
          </a:bodyPr>
          <a:lstStyle>
            <a:lvl1pPr>
              <a:defRPr kumimoji="0" sz="1200">
                <a:latin typeface="Calibri" pitchFamily="34" charset="0"/>
              </a:defRPr>
            </a:lvl1pPr>
          </a:lstStyle>
          <a:p>
            <a:pPr>
              <a:defRPr/>
            </a:pPr>
            <a:endParaRPr lang="en-US" altLang="ja-JP"/>
          </a:p>
        </p:txBody>
      </p:sp>
      <p:sp>
        <p:nvSpPr>
          <p:cNvPr id="3" name="Date Placeholder 2"/>
          <p:cNvSpPr>
            <a:spLocks noGrp="1"/>
          </p:cNvSpPr>
          <p:nvPr>
            <p:ph type="dt" idx="1"/>
          </p:nvPr>
        </p:nvSpPr>
        <p:spPr>
          <a:xfrm>
            <a:off x="3854450" y="0"/>
            <a:ext cx="2949575" cy="496888"/>
          </a:xfrm>
          <a:prstGeom prst="rect">
            <a:avLst/>
          </a:prstGeom>
        </p:spPr>
        <p:txBody>
          <a:bodyPr vert="horz" wrap="square" lIns="91431" tIns="45715" rIns="91431" bIns="45715" numCol="1" anchor="t" anchorCtr="0" compatLnSpc="1">
            <a:prstTxWarp prst="textNoShape">
              <a:avLst/>
            </a:prstTxWarp>
          </a:bodyPr>
          <a:lstStyle>
            <a:lvl1pPr algn="r">
              <a:defRPr kumimoji="0" sz="1200">
                <a:latin typeface="Calibri" pitchFamily="34" charset="0"/>
              </a:defRPr>
            </a:lvl1pPr>
          </a:lstStyle>
          <a:p>
            <a:pPr>
              <a:defRPr/>
            </a:pPr>
            <a:fld id="{D068AA74-C0BB-459B-979E-3F5DEFDA8B18}" type="datetimeFigureOut">
              <a:rPr lang="en-US" altLang="ja-JP"/>
              <a:pPr>
                <a:defRPr/>
              </a:pPr>
              <a:t>4/9/2013</a:t>
            </a:fld>
            <a:endParaRPr lang="en-US" altLang="ja-JP"/>
          </a:p>
        </p:txBody>
      </p:sp>
      <p:sp>
        <p:nvSpPr>
          <p:cNvPr id="4" name="Slide Image Placeholder 3"/>
          <p:cNvSpPr>
            <a:spLocks noGrp="1" noRot="1" noChangeAspect="1"/>
          </p:cNvSpPr>
          <p:nvPr>
            <p:ph type="sldImg" idx="2"/>
          </p:nvPr>
        </p:nvSpPr>
        <p:spPr>
          <a:xfrm>
            <a:off x="712788" y="746125"/>
            <a:ext cx="5380037" cy="3725863"/>
          </a:xfrm>
          <a:prstGeom prst="rect">
            <a:avLst/>
          </a:prstGeom>
          <a:noFill/>
          <a:ln w="12700">
            <a:solidFill>
              <a:prstClr val="black"/>
            </a:solidFill>
          </a:ln>
        </p:spPr>
        <p:txBody>
          <a:bodyPr vert="horz" lIns="91431" tIns="45715" rIns="91431" bIns="45715" rtlCol="0" anchor="ctr"/>
          <a:lstStyle/>
          <a:p>
            <a:pPr lvl="0"/>
            <a:endParaRPr lang="en-US" noProof="0"/>
          </a:p>
        </p:txBody>
      </p:sp>
      <p:sp>
        <p:nvSpPr>
          <p:cNvPr id="5" name="Notes Placeholder 4"/>
          <p:cNvSpPr>
            <a:spLocks noGrp="1"/>
          </p:cNvSpPr>
          <p:nvPr>
            <p:ph type="body" sz="quarter" idx="3"/>
          </p:nvPr>
        </p:nvSpPr>
        <p:spPr>
          <a:xfrm>
            <a:off x="681038" y="4721225"/>
            <a:ext cx="5443537" cy="4471988"/>
          </a:xfrm>
          <a:prstGeom prst="rect">
            <a:avLst/>
          </a:prstGeom>
        </p:spPr>
        <p:txBody>
          <a:bodyPr vert="horz" lIns="91431" tIns="45715" rIns="91431" bIns="4571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40863"/>
            <a:ext cx="2949575" cy="496887"/>
          </a:xfrm>
          <a:prstGeom prst="rect">
            <a:avLst/>
          </a:prstGeom>
        </p:spPr>
        <p:txBody>
          <a:bodyPr vert="horz" wrap="square" lIns="91431" tIns="45715" rIns="91431" bIns="45715" numCol="1" anchor="b" anchorCtr="0" compatLnSpc="1">
            <a:prstTxWarp prst="textNoShape">
              <a:avLst/>
            </a:prstTxWarp>
          </a:bodyPr>
          <a:lstStyle>
            <a:lvl1pPr>
              <a:defRPr kumimoji="0" sz="1200">
                <a:latin typeface="Calibri" pitchFamily="34" charset="0"/>
              </a:defRPr>
            </a:lvl1pPr>
          </a:lstStyle>
          <a:p>
            <a:pPr>
              <a:defRPr/>
            </a:pPr>
            <a:endParaRPr lang="en-US" altLang="ja-JP"/>
          </a:p>
        </p:txBody>
      </p:sp>
      <p:sp>
        <p:nvSpPr>
          <p:cNvPr id="7" name="Slide Number Placeholder 6"/>
          <p:cNvSpPr>
            <a:spLocks noGrp="1"/>
          </p:cNvSpPr>
          <p:nvPr>
            <p:ph type="sldNum" sz="quarter" idx="5"/>
          </p:nvPr>
        </p:nvSpPr>
        <p:spPr>
          <a:xfrm>
            <a:off x="3854450" y="9440863"/>
            <a:ext cx="2949575" cy="496887"/>
          </a:xfrm>
          <a:prstGeom prst="rect">
            <a:avLst/>
          </a:prstGeom>
        </p:spPr>
        <p:txBody>
          <a:bodyPr vert="horz" wrap="square" lIns="91431" tIns="45715" rIns="91431" bIns="45715" numCol="1" anchor="b" anchorCtr="0" compatLnSpc="1">
            <a:prstTxWarp prst="textNoShape">
              <a:avLst/>
            </a:prstTxWarp>
          </a:bodyPr>
          <a:lstStyle>
            <a:lvl1pPr algn="r">
              <a:defRPr kumimoji="0" sz="1200">
                <a:latin typeface="Calibri" pitchFamily="34" charset="0"/>
              </a:defRPr>
            </a:lvl1pPr>
          </a:lstStyle>
          <a:p>
            <a:pPr>
              <a:defRPr/>
            </a:pPr>
            <a:fld id="{3AD4EDD6-821E-4B72-9697-F31163BD5D7A}"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rial" charset="0"/>
        <a:ea typeface="+mn-ea"/>
        <a:cs typeface="+mn-cs"/>
      </a:defRPr>
    </a:lvl1pPr>
    <a:lvl2pPr marL="457200" algn="l" rtl="0" eaLnBrk="0" fontAlgn="base" hangingPunct="0">
      <a:spcBef>
        <a:spcPct val="30000"/>
      </a:spcBef>
      <a:spcAft>
        <a:spcPct val="0"/>
      </a:spcAft>
      <a:defRPr sz="1600" kern="1200">
        <a:solidFill>
          <a:schemeClr val="tx1"/>
        </a:solidFill>
        <a:latin typeface="Arial" charset="0"/>
        <a:ea typeface="+mn-ea"/>
        <a:cs typeface="+mn-cs"/>
      </a:defRPr>
    </a:lvl2pPr>
    <a:lvl3pPr marL="914400" algn="l" rtl="0" eaLnBrk="0" fontAlgn="base" hangingPunct="0">
      <a:spcBef>
        <a:spcPct val="30000"/>
      </a:spcBef>
      <a:spcAft>
        <a:spcPct val="0"/>
      </a:spcAft>
      <a:defRPr sz="1600" kern="1200">
        <a:solidFill>
          <a:schemeClr val="tx1"/>
        </a:solidFill>
        <a:latin typeface="Arial" charset="0"/>
        <a:ea typeface="+mn-ea"/>
        <a:cs typeface="+mn-cs"/>
      </a:defRPr>
    </a:lvl3pPr>
    <a:lvl4pPr marL="1371600" algn="l" rtl="0" eaLnBrk="0" fontAlgn="base" hangingPunct="0">
      <a:spcBef>
        <a:spcPct val="30000"/>
      </a:spcBef>
      <a:spcAft>
        <a:spcPct val="0"/>
      </a:spcAft>
      <a:defRPr sz="1600" kern="1200">
        <a:solidFill>
          <a:schemeClr val="tx1"/>
        </a:solidFill>
        <a:latin typeface="Arial" charset="0"/>
        <a:ea typeface="+mn-ea"/>
        <a:cs typeface="+mn-cs"/>
      </a:defRPr>
    </a:lvl4pPr>
    <a:lvl5pPr marL="1828800" algn="l" rtl="0" eaLnBrk="0" fontAlgn="base" hangingPunct="0">
      <a:spcBef>
        <a:spcPct val="30000"/>
      </a:spcBef>
      <a:spcAft>
        <a:spcPct val="0"/>
      </a:spcAft>
      <a:defRPr sz="1600" kern="1200">
        <a:solidFill>
          <a:schemeClr val="tx1"/>
        </a:solidFill>
        <a:latin typeface="Arial" charset="0"/>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xfrm>
            <a:off x="193675" y="169863"/>
            <a:ext cx="6416675" cy="4441825"/>
          </a:xfrm>
          <a:noFill/>
          <a:ln>
            <a:solidFill>
              <a:srgbClr val="000000"/>
            </a:solidFill>
            <a:miter lim="800000"/>
            <a:headEnd/>
            <a:tailEnd/>
          </a:ln>
        </p:spPr>
      </p:sp>
      <p:sp>
        <p:nvSpPr>
          <p:cNvPr id="81923" name="Notes Placeholder 2"/>
          <p:cNvSpPr>
            <a:spLocks noGrp="1"/>
          </p:cNvSpPr>
          <p:nvPr>
            <p:ph type="body" idx="1"/>
          </p:nvPr>
        </p:nvSpPr>
        <p:spPr bwMode="auto">
          <a:xfrm>
            <a:off x="161925" y="4721225"/>
            <a:ext cx="6481763" cy="4471988"/>
          </a:xfrm>
          <a:noFill/>
        </p:spPr>
        <p:txBody>
          <a:bodyPr wrap="square" lIns="91434" tIns="45717" rIns="91434" bIns="45717" numCol="1" anchor="t" anchorCtr="0" compatLnSpc="1">
            <a:prstTxWarp prst="textNoShape">
              <a:avLst/>
            </a:prstTxWarp>
          </a:bodyPr>
          <a:lstStyle/>
          <a:p>
            <a:pPr eaLnBrk="1" hangingPunct="1">
              <a:spcBef>
                <a:spcPct val="0"/>
              </a:spcBef>
            </a:pPr>
            <a:endParaRPr lang="ja-JP" altLang="en-US" smtClean="0">
              <a:latin typeface="ＭＳ Ｐゴシック" charset="-128"/>
            </a:endParaRPr>
          </a:p>
        </p:txBody>
      </p:sp>
      <p:sp>
        <p:nvSpPr>
          <p:cNvPr id="81924" name="Slide Number Placeholder 3"/>
          <p:cNvSpPr txBox="1">
            <a:spLocks noGrp="1"/>
          </p:cNvSpPr>
          <p:nvPr/>
        </p:nvSpPr>
        <p:spPr bwMode="auto">
          <a:xfrm>
            <a:off x="3854450" y="9440863"/>
            <a:ext cx="2949575" cy="496887"/>
          </a:xfrm>
          <a:prstGeom prst="rect">
            <a:avLst/>
          </a:prstGeom>
          <a:noFill/>
          <a:ln w="9525">
            <a:noFill/>
            <a:miter lim="800000"/>
            <a:headEnd/>
            <a:tailEnd/>
          </a:ln>
        </p:spPr>
        <p:txBody>
          <a:bodyPr lIns="91434" tIns="45717" rIns="91434" bIns="45717" anchor="b"/>
          <a:lstStyle/>
          <a:p>
            <a:pPr algn="r"/>
            <a:fld id="{98B52C9F-4732-42A8-91CE-BD637077FE06}" type="slidenum">
              <a:rPr kumimoji="0" lang="en-US" altLang="zh-CN" sz="1200">
                <a:latin typeface="Calibri" pitchFamily="34" charset="0"/>
                <a:ea typeface="SimSun" pitchFamily="2" charset="-122"/>
              </a:rPr>
              <a:pPr algn="r"/>
              <a:t>1</a:t>
            </a:fld>
            <a:endParaRPr kumimoji="0" lang="en-US" altLang="zh-CN" sz="1200">
              <a:latin typeface="Calibri" pitchFamily="34" charset="0"/>
              <a:ea typeface="SimSun"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60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r>
              <a:rPr kumimoji="1" lang="en-US" altLang="ja-JP" smtClean="0"/>
              <a:t>〔</a:t>
            </a:r>
            <a:r>
              <a:rPr kumimoji="1" lang="ja-JP" altLang="en-US" smtClean="0"/>
              <a:t>狙い</a:t>
            </a:r>
            <a:r>
              <a:rPr kumimoji="1" lang="en-US" altLang="ja-JP" smtClean="0"/>
              <a:t>〕</a:t>
            </a:r>
          </a:p>
          <a:p>
            <a:r>
              <a:rPr kumimoji="1" lang="ja-JP" altLang="en-US" smtClean="0"/>
              <a:t>前のスライドで検討した実施形態を包含する上位概念表現を検討し、発明の本質を把握する。</a:t>
            </a:r>
          </a:p>
        </p:txBody>
      </p:sp>
      <p:sp>
        <p:nvSpPr>
          <p:cNvPr id="46083" name="スライド番号プレースホルダー 3"/>
          <p:cNvSpPr>
            <a:spLocks noGrp="1"/>
          </p:cNvSpPr>
          <p:nvPr>
            <p:ph type="sldNum" sz="quarter" idx="5"/>
          </p:nvPr>
        </p:nvSpPr>
        <p:spPr bwMode="auto">
          <a:noFill/>
          <a:ln>
            <a:miter lim="800000"/>
            <a:headEnd/>
            <a:tailEnd/>
          </a:ln>
        </p:spPr>
        <p:txBody>
          <a:bodyPr/>
          <a:lstStyle/>
          <a:p>
            <a:fld id="{6B22A8AF-BA19-4E27-8739-3F6292206A8A}" type="slidenum">
              <a:rPr lang="en-US" altLang="ja-JP" smtClean="0"/>
              <a:pPr/>
              <a:t>10</a:t>
            </a:fld>
            <a:endParaRPr lang="en-US"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813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lnSpc>
                <a:spcPct val="80000"/>
              </a:lnSpc>
            </a:pPr>
            <a:r>
              <a:rPr kumimoji="1" lang="en-US" altLang="ja-JP" sz="1200" smtClean="0"/>
              <a:t>〔</a:t>
            </a:r>
            <a:r>
              <a:rPr kumimoji="1" lang="ja-JP" altLang="en-US" sz="1200" smtClean="0"/>
              <a:t>狙い</a:t>
            </a:r>
            <a:r>
              <a:rPr kumimoji="1" lang="en-US" altLang="ja-JP" sz="1200" smtClean="0"/>
              <a:t>〕</a:t>
            </a:r>
          </a:p>
          <a:p>
            <a:pPr>
              <a:lnSpc>
                <a:spcPct val="80000"/>
              </a:lnSpc>
            </a:pPr>
            <a:r>
              <a:rPr kumimoji="1" lang="ja-JP" altLang="en-US" sz="1200" smtClean="0"/>
              <a:t>把握した従来技術の技術水準に応じて、作成した特許請求の範囲の記載が適正な権利範囲であるかを具体的に検討する。</a:t>
            </a:r>
            <a:endParaRPr kumimoji="1" lang="en-US" altLang="ja-JP" sz="1200" smtClean="0"/>
          </a:p>
          <a:p>
            <a:pPr>
              <a:lnSpc>
                <a:spcPct val="80000"/>
              </a:lnSpc>
            </a:pPr>
            <a:endParaRPr kumimoji="1" lang="en-US" altLang="ja-JP" sz="1200" smtClean="0"/>
          </a:p>
          <a:p>
            <a:pPr>
              <a:lnSpc>
                <a:spcPct val="80000"/>
              </a:lnSpc>
            </a:pPr>
            <a:r>
              <a:rPr kumimoji="1" lang="en-US" altLang="ja-JP" sz="1200" smtClean="0"/>
              <a:t>〔</a:t>
            </a:r>
            <a:r>
              <a:rPr kumimoji="1" lang="ja-JP" altLang="en-US" sz="1200" smtClean="0"/>
              <a:t>説明</a:t>
            </a:r>
            <a:r>
              <a:rPr kumimoji="1" lang="en-US" altLang="ja-JP" sz="1200" smtClean="0"/>
              <a:t>〕</a:t>
            </a:r>
          </a:p>
          <a:p>
            <a:pPr>
              <a:lnSpc>
                <a:spcPct val="80000"/>
              </a:lnSpc>
            </a:pPr>
            <a:r>
              <a:rPr kumimoji="1" lang="ja-JP" altLang="en-US" sz="1200" smtClean="0"/>
              <a:t>（１）</a:t>
            </a:r>
            <a:r>
              <a:rPr lang="ja-JP" altLang="en-US" sz="1200" smtClean="0">
                <a:solidFill>
                  <a:srgbClr val="080808"/>
                </a:solidFill>
                <a:latin typeface="Century" pitchFamily="18" charset="0"/>
              </a:rPr>
              <a:t>パネル角度調整用モータとズーム調整用モータとを搭載した人工衛星が従来技術として存在せず、本願発明の課題は記載されていないので、１，２及び３を組み合わせる理由がない。したがって、１ないし３の文献を総合すると願発明の構成がすべて記載されているが進歩性は肯定される。</a:t>
            </a:r>
            <a:endParaRPr lang="en-US" altLang="ja-JP" sz="1200" smtClean="0">
              <a:solidFill>
                <a:srgbClr val="080808"/>
              </a:solidFill>
              <a:latin typeface="Century" pitchFamily="18" charset="0"/>
            </a:endParaRPr>
          </a:p>
          <a:p>
            <a:pPr>
              <a:lnSpc>
                <a:spcPct val="80000"/>
              </a:lnSpc>
            </a:pPr>
            <a:r>
              <a:rPr lang="ja-JP" altLang="en-US" sz="1200" smtClean="0">
                <a:solidFill>
                  <a:srgbClr val="080808"/>
                </a:solidFill>
                <a:latin typeface="Century" pitchFamily="18" charset="0"/>
              </a:rPr>
              <a:t>（２）従来技術の４には、パネル角度調整用モータとズーム調整用モータとを搭載した人工衛星が従来技術として存在するものの、本願発明の課題については記載されていないから、、３と４を結びつける理由がないため、進歩性は肯定される。</a:t>
            </a:r>
            <a:endParaRPr lang="en-US" altLang="ja-JP" sz="1200" smtClean="0">
              <a:solidFill>
                <a:srgbClr val="080808"/>
              </a:solidFill>
              <a:latin typeface="Century" pitchFamily="18" charset="0"/>
            </a:endParaRPr>
          </a:p>
          <a:p>
            <a:pPr>
              <a:lnSpc>
                <a:spcPct val="80000"/>
              </a:lnSpc>
            </a:pPr>
            <a:r>
              <a:rPr lang="ja-JP" altLang="en-US" sz="1200" smtClean="0">
                <a:solidFill>
                  <a:srgbClr val="080808"/>
                </a:solidFill>
                <a:latin typeface="Century" pitchFamily="18" charset="0"/>
              </a:rPr>
              <a:t>（３）従来技術の５には、パネル角度調整用モータとズーム調整用モータとを搭載した人工衛星において、両方のモータが同時に作動するとうなりが発生するという課題について記載されているものの、ソーラパネルが共振して破損するという課題までは読み取れないから、文献３と５を結びつける理由がないため、進歩性は肯定される。</a:t>
            </a:r>
            <a:endParaRPr lang="en-US" altLang="ja-JP" sz="1200" smtClean="0">
              <a:solidFill>
                <a:srgbClr val="080808"/>
              </a:solidFill>
              <a:latin typeface="Century" pitchFamily="18" charset="0"/>
            </a:endParaRPr>
          </a:p>
          <a:p>
            <a:pPr>
              <a:lnSpc>
                <a:spcPct val="80000"/>
              </a:lnSpc>
            </a:pPr>
            <a:r>
              <a:rPr lang="ja-JP" altLang="en-US" sz="1200" smtClean="0">
                <a:solidFill>
                  <a:srgbClr val="080808"/>
                </a:solidFill>
                <a:latin typeface="Century" pitchFamily="18" charset="0"/>
              </a:rPr>
              <a:t>（４）従来技術の６には、パネル角度調整用モータとズーム調整用モータとを搭載した人工衛星において、両方のモータが同時に作動するとうなりが発生し、ソーラパネルが共振して破損するという課題について記載されており、ソーラパネルの振動をダンパーマスで吸収することができることも従来技術３に記載されているから、両者を結び付ける理由があるものといえるので、進歩性は否定される。⇒この場合には、別の課題解決手段をクレームとすべき。</a:t>
            </a:r>
          </a:p>
          <a:p>
            <a:pPr>
              <a:lnSpc>
                <a:spcPct val="80000"/>
              </a:lnSpc>
            </a:pPr>
            <a:endParaRPr kumimoji="1" lang="ja-JP" altLang="en-US" sz="1200" smtClean="0"/>
          </a:p>
        </p:txBody>
      </p:sp>
      <p:sp>
        <p:nvSpPr>
          <p:cNvPr id="48131" name="スライド番号プレースホルダー 3"/>
          <p:cNvSpPr>
            <a:spLocks noGrp="1"/>
          </p:cNvSpPr>
          <p:nvPr>
            <p:ph type="sldNum" sz="quarter" idx="5"/>
          </p:nvPr>
        </p:nvSpPr>
        <p:spPr bwMode="auto">
          <a:noFill/>
          <a:ln>
            <a:miter lim="800000"/>
            <a:headEnd/>
            <a:tailEnd/>
          </a:ln>
        </p:spPr>
        <p:txBody>
          <a:bodyPr/>
          <a:lstStyle/>
          <a:p>
            <a:fld id="{09214B64-5024-42B4-9705-AD1DD87F6295}" type="slidenum">
              <a:rPr lang="en-US" altLang="ja-JP" smtClean="0"/>
              <a:pPr/>
              <a:t>11</a:t>
            </a:fld>
            <a:endParaRPr lang="en-US"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017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lnSpc>
                <a:spcPct val="80000"/>
              </a:lnSpc>
            </a:pPr>
            <a:r>
              <a:rPr kumimoji="1" lang="en-US" altLang="ja-JP" sz="1500" smtClean="0"/>
              <a:t>〔</a:t>
            </a:r>
            <a:r>
              <a:rPr kumimoji="1" lang="ja-JP" altLang="en-US" sz="1500" smtClean="0"/>
              <a:t>狙い</a:t>
            </a:r>
            <a:r>
              <a:rPr kumimoji="1" lang="en-US" altLang="ja-JP" sz="1500" smtClean="0"/>
              <a:t>〕</a:t>
            </a:r>
          </a:p>
          <a:p>
            <a:pPr>
              <a:lnSpc>
                <a:spcPct val="80000"/>
              </a:lnSpc>
            </a:pPr>
            <a:r>
              <a:rPr kumimoji="1" lang="ja-JP" altLang="en-US" sz="1500" smtClean="0"/>
              <a:t>　具体化された発明に対応した特許請求の範囲の記載について理解させる。</a:t>
            </a:r>
            <a:endParaRPr kumimoji="1" lang="en-US" altLang="ja-JP" sz="1500" smtClean="0"/>
          </a:p>
          <a:p>
            <a:pPr>
              <a:lnSpc>
                <a:spcPct val="80000"/>
              </a:lnSpc>
            </a:pPr>
            <a:endParaRPr kumimoji="1" lang="en-US" altLang="ja-JP" sz="1500" smtClean="0"/>
          </a:p>
          <a:p>
            <a:pPr>
              <a:lnSpc>
                <a:spcPct val="80000"/>
              </a:lnSpc>
            </a:pPr>
            <a:r>
              <a:rPr kumimoji="1" lang="ja-JP" altLang="en-US" sz="1500" smtClean="0"/>
              <a:t>①を権利範囲とする特許請求の範囲の記載例</a:t>
            </a:r>
            <a:endParaRPr kumimoji="1" lang="en-US" altLang="ja-JP" sz="1500" smtClean="0"/>
          </a:p>
          <a:p>
            <a:pPr>
              <a:lnSpc>
                <a:spcPct val="80000"/>
              </a:lnSpc>
            </a:pPr>
            <a:r>
              <a:rPr kumimoji="1" lang="ja-JP" altLang="en-US" sz="1500" smtClean="0"/>
              <a:t>「</a:t>
            </a:r>
            <a:r>
              <a:rPr lang="ja-JP" altLang="en-US" sz="1500" smtClean="0">
                <a:solidFill>
                  <a:srgbClr val="080808"/>
                </a:solidFill>
                <a:latin typeface="Century" pitchFamily="18" charset="0"/>
              </a:rPr>
              <a:t>人工衛星の外側に張り出し、パネル角度調整用モーターにより角度が調整可能なソーラーパネルと、ズーム調整用モーターにより倍率が調整可能なカメラとを搭載した人工衛星であって、前記パネル角度調整用モータと、ズーム調整用モータとが同時に作動しないように制御する手段を備えた</a:t>
            </a:r>
            <a:r>
              <a:rPr lang="ja-JP" altLang="en-US" sz="1500" smtClean="0">
                <a:solidFill>
                  <a:srgbClr val="080808"/>
                </a:solidFill>
                <a:latin typeface="ＭＳ Ｐゴシック" charset="-128"/>
              </a:rPr>
              <a:t>人工衛星。」</a:t>
            </a:r>
            <a:endParaRPr lang="en-US" altLang="ja-JP" sz="1500" smtClean="0">
              <a:solidFill>
                <a:srgbClr val="080808"/>
              </a:solidFill>
              <a:latin typeface="ＭＳ Ｐゴシック" charset="-128"/>
            </a:endParaRPr>
          </a:p>
          <a:p>
            <a:pPr>
              <a:lnSpc>
                <a:spcPct val="80000"/>
              </a:lnSpc>
            </a:pPr>
            <a:endParaRPr lang="en-US" altLang="ja-JP" sz="1500" smtClean="0">
              <a:solidFill>
                <a:srgbClr val="080808"/>
              </a:solidFill>
              <a:latin typeface="ＭＳ Ｐゴシック" charset="-128"/>
            </a:endParaRPr>
          </a:p>
          <a:p>
            <a:pPr>
              <a:lnSpc>
                <a:spcPct val="80000"/>
              </a:lnSpc>
            </a:pPr>
            <a:r>
              <a:rPr lang="ja-JP" altLang="en-US" sz="1500" smtClean="0">
                <a:solidFill>
                  <a:srgbClr val="080808"/>
                </a:solidFill>
                <a:latin typeface="ＭＳ Ｐゴシック" charset="-128"/>
              </a:rPr>
              <a:t>②を権利範囲とする特許請求の範囲の記載例</a:t>
            </a:r>
            <a:endParaRPr lang="en-US" altLang="ja-JP" sz="1500" smtClean="0">
              <a:solidFill>
                <a:srgbClr val="080808"/>
              </a:solidFill>
              <a:latin typeface="ＭＳ Ｐゴシック" charset="-128"/>
            </a:endParaRPr>
          </a:p>
          <a:p>
            <a:pPr>
              <a:lnSpc>
                <a:spcPct val="80000"/>
              </a:lnSpc>
            </a:pPr>
            <a:r>
              <a:rPr lang="ja-JP" altLang="en-US" sz="1500" smtClean="0">
                <a:solidFill>
                  <a:srgbClr val="080808"/>
                </a:solidFill>
                <a:latin typeface="ＭＳ Ｐゴシック" charset="-128"/>
              </a:rPr>
              <a:t>「</a:t>
            </a:r>
            <a:r>
              <a:rPr lang="ja-JP" altLang="en-US" sz="1500" smtClean="0">
                <a:solidFill>
                  <a:srgbClr val="080808"/>
                </a:solidFill>
                <a:latin typeface="Century" pitchFamily="18" charset="0"/>
              </a:rPr>
              <a:t>人工衛星の外側に張り出し、パネル角度調整手段によりパネル角度が調整可能なソーラーパネルと、ズーム倍率調整手段によりズーム倍率が調整可能なカメラとを搭載するとともに、前記パネル角度調整手段と前記ズーム倍率調整手段とを駆動するモータを備えた人工衛星であって、前記モータの駆動力を前記パネル角度調整手段と前記ズーム倍率調整手段のいずれか一方に切換えて伝達するクラッチ手段を備えた</a:t>
            </a:r>
            <a:r>
              <a:rPr lang="ja-JP" altLang="en-US" sz="1500" smtClean="0">
                <a:solidFill>
                  <a:srgbClr val="080808"/>
                </a:solidFill>
                <a:latin typeface="ＭＳ Ｐゴシック" charset="-128"/>
              </a:rPr>
              <a:t>人工衛星。」</a:t>
            </a:r>
            <a:endParaRPr lang="en-US" altLang="ja-JP" sz="1500" smtClean="0">
              <a:solidFill>
                <a:srgbClr val="080808"/>
              </a:solidFill>
              <a:latin typeface="ＭＳ Ｐゴシック" charset="-128"/>
            </a:endParaRPr>
          </a:p>
          <a:p>
            <a:pPr>
              <a:lnSpc>
                <a:spcPct val="80000"/>
              </a:lnSpc>
            </a:pPr>
            <a:endParaRPr kumimoji="1" lang="ja-JP" altLang="en-US" sz="1500" smtClean="0"/>
          </a:p>
        </p:txBody>
      </p:sp>
      <p:sp>
        <p:nvSpPr>
          <p:cNvPr id="50179" name="スライド番号プレースホルダー 3"/>
          <p:cNvSpPr>
            <a:spLocks noGrp="1"/>
          </p:cNvSpPr>
          <p:nvPr>
            <p:ph type="sldNum" sz="quarter" idx="5"/>
          </p:nvPr>
        </p:nvSpPr>
        <p:spPr bwMode="auto">
          <a:noFill/>
          <a:ln>
            <a:miter lim="800000"/>
            <a:headEnd/>
            <a:tailEnd/>
          </a:ln>
        </p:spPr>
        <p:txBody>
          <a:bodyPr/>
          <a:lstStyle/>
          <a:p>
            <a:fld id="{FF095ECD-13AC-4C5B-8D07-18559A91752F}" type="slidenum">
              <a:rPr lang="en-US" altLang="ja-JP" smtClean="0"/>
              <a:pPr/>
              <a:t>12</a:t>
            </a:fld>
            <a:endParaRPr lang="en-US"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bwMode="auto">
          <a:noFill/>
          <a:ln>
            <a:miter lim="800000"/>
            <a:headEnd/>
            <a:tailEnd/>
          </a:ln>
        </p:spPr>
        <p:txBody>
          <a:bodyPr/>
          <a:lstStyle/>
          <a:p>
            <a:fld id="{76419681-92F2-404E-8DF7-619CE861F76B}" type="slidenum">
              <a:rPr kumimoji="1" lang="en-US" altLang="ja-JP" smtClean="0">
                <a:latin typeface="Arial" charset="0"/>
              </a:rPr>
              <a:pPr/>
              <a:t>13</a:t>
            </a:fld>
            <a:endParaRPr kumimoji="1" lang="en-US" altLang="ja-JP" smtClean="0">
              <a:latin typeface="Arial" charset="0"/>
            </a:endParaRPr>
          </a:p>
        </p:txBody>
      </p:sp>
      <p:sp>
        <p:nvSpPr>
          <p:cNvPr id="522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7" name="Rectangle 3"/>
          <p:cNvSpPr>
            <a:spLocks noGrp="1" noChangeArrowheads="1"/>
          </p:cNvSpPr>
          <p:nvPr>
            <p:ph type="body" idx="1"/>
          </p:nvPr>
        </p:nvSpPr>
        <p:spPr bwMode="auto">
          <a:xfrm>
            <a:off x="908050" y="4721225"/>
            <a:ext cx="4989513" cy="4471988"/>
          </a:xfrm>
          <a:noFill/>
        </p:spPr>
        <p:txBody>
          <a:bodyPr wrap="square" numCol="1" anchor="t" anchorCtr="0" compatLnSpc="1">
            <a:prstTxWarp prst="textNoShape">
              <a:avLst/>
            </a:prstTxWarp>
          </a:bodyPr>
          <a:lstStyle/>
          <a:p>
            <a:pPr eaLnBrk="1" hangingPunct="1"/>
            <a:r>
              <a:rPr lang="en-US" altLang="ja-JP" smtClean="0"/>
              <a:t>〔</a:t>
            </a:r>
            <a:r>
              <a:rPr lang="ja-JP" altLang="en-US" smtClean="0"/>
              <a:t>狙い</a:t>
            </a:r>
            <a:r>
              <a:rPr lang="en-US" altLang="ja-JP" smtClean="0"/>
              <a:t>〕</a:t>
            </a:r>
          </a:p>
          <a:p>
            <a:pPr eaLnBrk="1" hangingPunct="1"/>
            <a:r>
              <a:rPr lang="ja-JP" altLang="en-US" smtClean="0"/>
              <a:t>具体的な製品から、発明の本質をとらえ、特許請求の範囲に記載する過程を経験させる。</a:t>
            </a:r>
            <a:endParaRPr lang="en-US" altLang="ja-JP" smtClean="0"/>
          </a:p>
          <a:p>
            <a:pPr eaLnBrk="1" hangingPunct="1"/>
            <a:endParaRPr lang="en-US"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 name="ノート プレースホルダー 2"/>
          <p:cNvSpPr>
            <a:spLocks noGrp="1"/>
          </p:cNvSpPr>
          <p:nvPr>
            <p:ph type="body" idx="1"/>
          </p:nvPr>
        </p:nvSpPr>
        <p:spPr>
          <a:xfrm>
            <a:off x="681038" y="4673600"/>
            <a:ext cx="5443537" cy="4471988"/>
          </a:xfrm>
        </p:spPr>
        <p:txBody>
          <a:bodyPr>
            <a:normAutofit fontScale="70000" lnSpcReduction="20000"/>
          </a:bodyPr>
          <a:lstStyle/>
          <a:p>
            <a:pPr>
              <a:defRPr/>
            </a:pPr>
            <a:r>
              <a:rPr kumimoji="1" lang="en-US" altLang="ja-JP" dirty="0" smtClean="0"/>
              <a:t>〔</a:t>
            </a:r>
            <a:r>
              <a:rPr kumimoji="1" lang="ja-JP" altLang="en-US" dirty="0" smtClean="0"/>
              <a:t>説明</a:t>
            </a:r>
            <a:r>
              <a:rPr kumimoji="1" lang="en-US" altLang="ja-JP" dirty="0" smtClean="0"/>
              <a:t>〕</a:t>
            </a:r>
          </a:p>
          <a:p>
            <a:pPr>
              <a:defRPr/>
            </a:pPr>
            <a:r>
              <a:rPr kumimoji="1" lang="ja-JP" altLang="en-US" dirty="0" smtClean="0"/>
              <a:t>特許請求の範囲の記載例　各構成を具体的に記載するとこのような特許請求の範囲の記載が考えられる。</a:t>
            </a:r>
            <a:endParaRPr kumimoji="1" lang="en-US" altLang="ja-JP" dirty="0" smtClean="0"/>
          </a:p>
          <a:p>
            <a:pPr>
              <a:defRPr/>
            </a:pPr>
            <a:endParaRPr kumimoji="1" lang="en-US" altLang="ja-JP" dirty="0" smtClean="0"/>
          </a:p>
          <a:p>
            <a:pPr>
              <a:defRPr/>
            </a:pPr>
            <a:r>
              <a:rPr kumimoji="1" lang="ja-JP" altLang="en-US" dirty="0" smtClean="0"/>
              <a:t>「コーヒー容器と、そのコーヒー容器の上部に設けられた抽出容器と、その抽出容器にお湯を供給する注湯管と、抽出容器を介さずにお湯を直接コーヒー容器に供給するバイパス管と、湯供給管から調節部を介して注湯管とバイパス管を分岐接続し、調節部により、注湯管とバイパス管へのお湯の供給量を調節することにより、コーヒーの濃度調節を行うドリップ式のコーヒーメーカ」</a:t>
            </a:r>
          </a:p>
          <a:p>
            <a:pPr>
              <a:defRPr/>
            </a:pPr>
            <a:endParaRPr kumimoji="1" lang="en-US" altLang="ja-JP" dirty="0" smtClean="0"/>
          </a:p>
          <a:p>
            <a:pPr>
              <a:defRPr/>
            </a:pPr>
            <a:r>
              <a:rPr kumimoji="1" lang="ja-JP" altLang="en-US" dirty="0" smtClean="0"/>
              <a:t>　</a:t>
            </a:r>
            <a:r>
              <a:rPr kumimoji="1" lang="en-US" altLang="ja-JP" dirty="0" smtClean="0"/>
              <a:t>※</a:t>
            </a:r>
            <a:r>
              <a:rPr kumimoji="1" lang="ja-JP" altLang="en-US" dirty="0" smtClean="0"/>
              <a:t>従来技術を考慮すると、上記の例では、「注湯管とバイパス管を湯供給管から調節部を介して分岐接続している」点が発明のポイントとなる。</a:t>
            </a:r>
            <a:endParaRPr kumimoji="1" lang="en-US" altLang="ja-JP" dirty="0" smtClean="0"/>
          </a:p>
          <a:p>
            <a:pPr>
              <a:defRPr/>
            </a:pPr>
            <a:r>
              <a:rPr kumimoji="1" lang="ja-JP" altLang="en-US" dirty="0" smtClean="0"/>
              <a:t>　　</a:t>
            </a:r>
            <a:endParaRPr kumimoji="1" lang="en-US" altLang="ja-JP" dirty="0" smtClean="0"/>
          </a:p>
          <a:p>
            <a:pPr>
              <a:defRPr/>
            </a:pPr>
            <a:r>
              <a:rPr kumimoji="1" lang="ja-JP" altLang="en-US" dirty="0" smtClean="0"/>
              <a:t>　上記の記載から、作用的記載を省略した記載として「コーヒー容器と、そのコーヒー容器の上部に設けられた抽出容器と、その抽出容器にお湯を供給する注湯管と、抽出容器を介さずにお湯を直接コーヒー容器に供給するバイパス管とを備え、湯供給管から調節部を介して注湯管とバイパス管を分岐接続したことを特徴とするドリップ式のコーヒーメーカ」のような記載も考えられる。</a:t>
            </a:r>
          </a:p>
        </p:txBody>
      </p:sp>
      <p:sp>
        <p:nvSpPr>
          <p:cNvPr id="54275" name="スライド番号プレースホルダー 3"/>
          <p:cNvSpPr>
            <a:spLocks noGrp="1"/>
          </p:cNvSpPr>
          <p:nvPr>
            <p:ph type="sldNum" sz="quarter" idx="5"/>
          </p:nvPr>
        </p:nvSpPr>
        <p:spPr bwMode="auto">
          <a:noFill/>
          <a:ln>
            <a:miter lim="800000"/>
            <a:headEnd/>
            <a:tailEnd/>
          </a:ln>
        </p:spPr>
        <p:txBody>
          <a:bodyPr/>
          <a:lstStyle/>
          <a:p>
            <a:fld id="{7729D401-8621-4986-8131-288679BEB0E8}" type="slidenum">
              <a:rPr lang="en-US" altLang="ja-JP" smtClean="0"/>
              <a:pPr/>
              <a:t>14</a:t>
            </a:fld>
            <a:endParaRPr lang="en-US"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632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defTabSz="904875"/>
            <a:r>
              <a:rPr lang="en-US" altLang="ja-JP" smtClean="0"/>
              <a:t>〔</a:t>
            </a:r>
            <a:r>
              <a:rPr lang="ja-JP" altLang="en-US" smtClean="0"/>
              <a:t>狙い</a:t>
            </a:r>
            <a:r>
              <a:rPr lang="en-US" altLang="ja-JP" smtClean="0"/>
              <a:t>〕</a:t>
            </a:r>
          </a:p>
          <a:p>
            <a:pPr defTabSz="904875"/>
            <a:r>
              <a:rPr lang="ja-JP" altLang="en-US" smtClean="0"/>
              <a:t>具体的な製品から、発明の本質をとらえ、特許請求の範囲に記載する過程を経験させる。</a:t>
            </a:r>
            <a:endParaRPr lang="ja-JP" altLang="ja-JP" smtClean="0"/>
          </a:p>
          <a:p>
            <a:pPr defTabSz="904875"/>
            <a:endParaRPr kumimoji="1" lang="en-US" altLang="ja-JP" smtClean="0"/>
          </a:p>
          <a:p>
            <a:pPr defTabSz="904875"/>
            <a:endParaRPr kumimoji="1" lang="en-US" altLang="ja-JP" smtClean="0"/>
          </a:p>
          <a:p>
            <a:pPr defTabSz="904875"/>
            <a:endParaRPr kumimoji="1" lang="en-US" altLang="ja-JP" smtClean="0"/>
          </a:p>
          <a:p>
            <a:pPr defTabSz="904875"/>
            <a:endParaRPr kumimoji="1" lang="ja-JP" altLang="en-US" smtClean="0"/>
          </a:p>
        </p:txBody>
      </p:sp>
      <p:sp>
        <p:nvSpPr>
          <p:cNvPr id="56323" name="スライド番号プレースホルダー 3"/>
          <p:cNvSpPr>
            <a:spLocks noGrp="1"/>
          </p:cNvSpPr>
          <p:nvPr>
            <p:ph type="sldNum" sz="quarter" idx="5"/>
          </p:nvPr>
        </p:nvSpPr>
        <p:spPr bwMode="auto">
          <a:noFill/>
          <a:ln>
            <a:miter lim="800000"/>
            <a:headEnd/>
            <a:tailEnd/>
          </a:ln>
        </p:spPr>
        <p:txBody>
          <a:bodyPr/>
          <a:lstStyle/>
          <a:p>
            <a:fld id="{AE09962A-2BF8-44BB-9792-F6C3B24C7BC8}" type="slidenum">
              <a:rPr lang="en-US" altLang="ja-JP" smtClean="0"/>
              <a:pPr/>
              <a:t>15</a:t>
            </a:fld>
            <a:endParaRPr lang="en-US"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 name="ノート プレースホルダー 2"/>
          <p:cNvSpPr>
            <a:spLocks noGrp="1"/>
          </p:cNvSpPr>
          <p:nvPr>
            <p:ph type="body" idx="1"/>
          </p:nvPr>
        </p:nvSpPr>
        <p:spPr/>
        <p:txBody>
          <a:bodyPr>
            <a:normAutofit fontScale="85000" lnSpcReduction="20000"/>
          </a:bodyPr>
          <a:lstStyle/>
          <a:p>
            <a:pPr defTabSz="905530">
              <a:defRPr/>
            </a:pPr>
            <a:r>
              <a:rPr kumimoji="1" lang="en-US" altLang="ja-JP" dirty="0" smtClean="0"/>
              <a:t>〔</a:t>
            </a:r>
            <a:r>
              <a:rPr kumimoji="1" lang="ja-JP" altLang="en-US" dirty="0" smtClean="0"/>
              <a:t>説明</a:t>
            </a:r>
            <a:r>
              <a:rPr kumimoji="1" lang="en-US" altLang="ja-JP" dirty="0" smtClean="0"/>
              <a:t>〕</a:t>
            </a:r>
          </a:p>
          <a:p>
            <a:pPr>
              <a:defRPr/>
            </a:pPr>
            <a:r>
              <a:rPr kumimoji="1" lang="ja-JP" altLang="en-US" dirty="0" smtClean="0"/>
              <a:t>　本件発明の本質は、石鹸の入れ物に水がたまると石鹸が溶けてしまうなどの問題点があるため石鹸容器に管通孔を設けて水はけを良くすることにあるが、従来技術として底面に貫通抗孔を設けたものがあるため、その概念よりも狭い特許請求の範囲の記載とすることが必要である。</a:t>
            </a:r>
            <a:endParaRPr kumimoji="1" lang="en-US" altLang="ja-JP" dirty="0" smtClean="0"/>
          </a:p>
          <a:p>
            <a:pPr>
              <a:defRPr/>
            </a:pPr>
            <a:r>
              <a:rPr kumimoji="1" lang="ja-JP" altLang="en-US" dirty="0" smtClean="0"/>
              <a:t>　この場合、従来技術との差異は、（１）管通孔を底面ではなく、入れ物の側面の下隅に設けた、（２）複数個の管通孔を設けた、（３）入れ物の底面の下に複数の足を設けて、底が床面に接しないようにした、以上３点であると考えられる。</a:t>
            </a:r>
            <a:endParaRPr kumimoji="1" lang="en-US" altLang="ja-JP" dirty="0" smtClean="0"/>
          </a:p>
          <a:p>
            <a:pPr>
              <a:defRPr/>
            </a:pPr>
            <a:endParaRPr kumimoji="1" lang="en-US" altLang="ja-JP" dirty="0" smtClean="0"/>
          </a:p>
          <a:p>
            <a:pPr>
              <a:defRPr/>
            </a:pPr>
            <a:r>
              <a:rPr kumimoji="1" lang="ja-JP" altLang="en-US" dirty="0" smtClean="0"/>
              <a:t>発明についてすべての特徴を記載するとすれば、「底面と側面を有する石鹸の入れ物であって、側面の下隅に複数の管通孔を設けるとともに、底面の下に複数の足を設けたことを特徴とする石鹸の入れ物」</a:t>
            </a:r>
            <a:endParaRPr kumimoji="1" lang="en-US" altLang="ja-JP" dirty="0" smtClean="0"/>
          </a:p>
          <a:p>
            <a:pPr>
              <a:defRPr/>
            </a:pPr>
            <a:r>
              <a:rPr kumimoji="1" lang="ja-JP" altLang="en-US" dirty="0" smtClean="0"/>
              <a:t>注：長方形とか矩形とか形状を特定することも可能であるが、円形状でも楕円形状でも発明としては成り立つので、形状を限定する必要が特になければ特定する必要はないと考えられる。</a:t>
            </a:r>
            <a:endParaRPr kumimoji="1" lang="en-US" altLang="ja-JP" dirty="0" smtClean="0"/>
          </a:p>
          <a:p>
            <a:pPr>
              <a:defRPr/>
            </a:pPr>
            <a:endParaRPr kumimoji="1" lang="en-US" altLang="ja-JP" dirty="0" smtClean="0"/>
          </a:p>
          <a:p>
            <a:pPr>
              <a:defRPr/>
            </a:pPr>
            <a:r>
              <a:rPr kumimoji="1" lang="ja-JP" altLang="en-US" dirty="0" smtClean="0"/>
              <a:t>上位で記載するとすれば「底面と側面とを有する石鹸の入れ物であって管通孔を側面の下隅に設けたことを特徴とする石鹸の入れ物」や、「底面と側面とを有する石鹸の入れ物であって、側面の下隅または底面に管通孔を設けるとともに、底面の下に複数の足を設けたことを特徴とする石鹸の入れ物」のように記載することも考えられる。</a:t>
            </a:r>
            <a:endParaRPr kumimoji="1" lang="en-US" altLang="ja-JP" dirty="0" smtClean="0"/>
          </a:p>
        </p:txBody>
      </p:sp>
      <p:sp>
        <p:nvSpPr>
          <p:cNvPr id="58371" name="スライド番号プレースホルダー 3"/>
          <p:cNvSpPr>
            <a:spLocks noGrp="1"/>
          </p:cNvSpPr>
          <p:nvPr>
            <p:ph type="sldNum" sz="quarter" idx="5"/>
          </p:nvPr>
        </p:nvSpPr>
        <p:spPr bwMode="auto">
          <a:noFill/>
          <a:ln>
            <a:miter lim="800000"/>
            <a:headEnd/>
            <a:tailEnd/>
          </a:ln>
        </p:spPr>
        <p:txBody>
          <a:bodyPr/>
          <a:lstStyle/>
          <a:p>
            <a:fld id="{8DFF1369-E9B9-4D22-994B-A9807B1C27CF}" type="slidenum">
              <a:rPr lang="en-US" altLang="ja-JP" smtClean="0"/>
              <a:pPr/>
              <a:t>16</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969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endParaRPr kumimoji="1" lang="en-US" altLang="ja-JP" smtClean="0"/>
          </a:p>
        </p:txBody>
      </p:sp>
      <p:sp>
        <p:nvSpPr>
          <p:cNvPr id="29699" name="スライド番号プレースホルダー 3"/>
          <p:cNvSpPr>
            <a:spLocks noGrp="1"/>
          </p:cNvSpPr>
          <p:nvPr>
            <p:ph type="sldNum" sz="quarter" idx="5"/>
          </p:nvPr>
        </p:nvSpPr>
        <p:spPr bwMode="auto">
          <a:noFill/>
          <a:ln>
            <a:miter lim="800000"/>
            <a:headEnd/>
            <a:tailEnd/>
          </a:ln>
        </p:spPr>
        <p:txBody>
          <a:bodyPr/>
          <a:lstStyle/>
          <a:p>
            <a:fld id="{B929E949-9548-42EB-9CCA-E42DB7E1F181}" type="slidenum">
              <a:rPr lang="en-US" altLang="ja-JP" smtClean="0"/>
              <a:pPr/>
              <a:t>2</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174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r>
              <a:rPr kumimoji="1" lang="ja-JP" altLang="en-US" smtClean="0"/>
              <a:t>　</a:t>
            </a:r>
          </a:p>
        </p:txBody>
      </p:sp>
      <p:sp>
        <p:nvSpPr>
          <p:cNvPr id="31747" name="スライド番号プレースホルダー 3"/>
          <p:cNvSpPr>
            <a:spLocks noGrp="1"/>
          </p:cNvSpPr>
          <p:nvPr>
            <p:ph type="sldNum" sz="quarter" idx="5"/>
          </p:nvPr>
        </p:nvSpPr>
        <p:spPr bwMode="auto">
          <a:noFill/>
          <a:ln>
            <a:miter lim="800000"/>
            <a:headEnd/>
            <a:tailEnd/>
          </a:ln>
        </p:spPr>
        <p:txBody>
          <a:bodyPr/>
          <a:lstStyle/>
          <a:p>
            <a:fld id="{18B17D59-2F7B-4780-99F7-5E06BCB1A66E}" type="slidenum">
              <a:rPr lang="en-US" altLang="ja-JP" smtClean="0"/>
              <a:pPr/>
              <a:t>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379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defTabSz="912813"/>
            <a:r>
              <a:rPr kumimoji="1" lang="en-US" altLang="ja-JP" smtClean="0"/>
              <a:t>〔</a:t>
            </a:r>
            <a:r>
              <a:rPr kumimoji="1" lang="ja-JP" altLang="en-US" smtClean="0"/>
              <a:t>狙い</a:t>
            </a:r>
            <a:r>
              <a:rPr kumimoji="1" lang="en-US" altLang="ja-JP" smtClean="0"/>
              <a:t>〕</a:t>
            </a:r>
          </a:p>
          <a:p>
            <a:pPr defTabSz="912813"/>
            <a:r>
              <a:rPr kumimoji="1" lang="ja-JP" altLang="en-US" smtClean="0"/>
              <a:t>　前回の内容のおさらい。</a:t>
            </a:r>
            <a:endParaRPr kumimoji="1" lang="en-US" altLang="ja-JP" smtClean="0"/>
          </a:p>
          <a:p>
            <a:pPr defTabSz="912813"/>
            <a:r>
              <a:rPr kumimoji="1" lang="ja-JP" altLang="en-US" smtClean="0"/>
              <a:t>　特許出願の際に願書に添付する書類と各書類の記載内容及び明細書の構成についてイメージする。（再掲）</a:t>
            </a:r>
            <a:endParaRPr kumimoji="1" lang="en-US" altLang="ja-JP" smtClean="0"/>
          </a:p>
          <a:p>
            <a:pPr defTabSz="912813"/>
            <a:endParaRPr kumimoji="1" lang="ja-JP" altLang="en-US" smtClean="0"/>
          </a:p>
        </p:txBody>
      </p:sp>
      <p:sp>
        <p:nvSpPr>
          <p:cNvPr id="33795" name="スライド番号プレースホルダー 3"/>
          <p:cNvSpPr>
            <a:spLocks noGrp="1"/>
          </p:cNvSpPr>
          <p:nvPr>
            <p:ph type="sldNum" sz="quarter" idx="5"/>
          </p:nvPr>
        </p:nvSpPr>
        <p:spPr bwMode="auto">
          <a:noFill/>
          <a:ln>
            <a:miter lim="800000"/>
            <a:headEnd/>
            <a:tailEnd/>
          </a:ln>
        </p:spPr>
        <p:txBody>
          <a:bodyPr/>
          <a:lstStyle/>
          <a:p>
            <a:fld id="{A8450DA7-628E-4061-909F-A2E9A1320E8C}" type="slidenum">
              <a:rPr lang="en-US" altLang="ja-JP" smtClean="0"/>
              <a:pPr/>
              <a:t>4</a:t>
            </a:fld>
            <a:endParaRPr lang="en-US"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584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defTabSz="912813"/>
            <a:r>
              <a:rPr kumimoji="1" lang="en-US" altLang="ja-JP" smtClean="0"/>
              <a:t>〔</a:t>
            </a:r>
            <a:r>
              <a:rPr kumimoji="1" lang="ja-JP" altLang="en-US" smtClean="0"/>
              <a:t>狙い</a:t>
            </a:r>
            <a:r>
              <a:rPr kumimoji="1" lang="en-US" altLang="ja-JP" smtClean="0"/>
              <a:t>〕</a:t>
            </a:r>
          </a:p>
          <a:p>
            <a:pPr defTabSz="912813"/>
            <a:r>
              <a:rPr kumimoji="1" lang="ja-JP" altLang="en-US" smtClean="0"/>
              <a:t>　前回の内容のおさらい</a:t>
            </a:r>
            <a:endParaRPr kumimoji="1" lang="en-US" altLang="ja-JP" smtClean="0"/>
          </a:p>
          <a:p>
            <a:pPr defTabSz="912813"/>
            <a:r>
              <a:rPr kumimoji="1" lang="ja-JP" altLang="en-US" smtClean="0"/>
              <a:t>　研究者がイメージしやすいように、明細書の記載事項と、研究論文の記載事項とを対比して関連付けて説明する。</a:t>
            </a:r>
          </a:p>
          <a:p>
            <a:pPr defTabSz="912813"/>
            <a:endParaRPr kumimoji="1" lang="ja-JP" altLang="en-US" smtClean="0"/>
          </a:p>
        </p:txBody>
      </p:sp>
      <p:sp>
        <p:nvSpPr>
          <p:cNvPr id="35843" name="スライド番号プレースホルダー 3"/>
          <p:cNvSpPr>
            <a:spLocks noGrp="1"/>
          </p:cNvSpPr>
          <p:nvPr>
            <p:ph type="sldNum" sz="quarter" idx="5"/>
          </p:nvPr>
        </p:nvSpPr>
        <p:spPr bwMode="auto">
          <a:noFill/>
          <a:ln>
            <a:miter lim="800000"/>
            <a:headEnd/>
            <a:tailEnd/>
          </a:ln>
        </p:spPr>
        <p:txBody>
          <a:bodyPr/>
          <a:lstStyle/>
          <a:p>
            <a:fld id="{65366948-E727-4ACF-8CF7-54AE0D7924D8}" type="slidenum">
              <a:rPr lang="en-US" altLang="ja-JP" smtClean="0">
                <a:solidFill>
                  <a:srgbClr val="000000"/>
                </a:solidFill>
              </a:rPr>
              <a:pPr/>
              <a:t>5</a:t>
            </a:fld>
            <a:endParaRPr lang="en-US" altLang="ja-JP"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789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r>
              <a:rPr kumimoji="1" lang="en-US" altLang="ja-JP" smtClean="0"/>
              <a:t>〔</a:t>
            </a:r>
            <a:r>
              <a:rPr kumimoji="1" lang="ja-JP" altLang="en-US" smtClean="0"/>
              <a:t>狙い</a:t>
            </a:r>
            <a:r>
              <a:rPr kumimoji="1" lang="en-US" altLang="ja-JP" smtClean="0"/>
              <a:t>〕</a:t>
            </a:r>
          </a:p>
          <a:p>
            <a:r>
              <a:rPr kumimoji="1" lang="ja-JP" altLang="en-US" smtClean="0"/>
              <a:t>事例を用いて、明細書の作成のために発明をどのように把握するかや、従来技術と対比し、それに応じてどのようなクレーム表現とすべきかについて、解説する。</a:t>
            </a:r>
            <a:endParaRPr kumimoji="1" lang="en-US" altLang="ja-JP" smtClean="0"/>
          </a:p>
        </p:txBody>
      </p:sp>
      <p:sp>
        <p:nvSpPr>
          <p:cNvPr id="37891" name="スライド番号プレースホルダー 3"/>
          <p:cNvSpPr>
            <a:spLocks noGrp="1"/>
          </p:cNvSpPr>
          <p:nvPr>
            <p:ph type="sldNum" sz="quarter" idx="5"/>
          </p:nvPr>
        </p:nvSpPr>
        <p:spPr bwMode="auto">
          <a:noFill/>
          <a:ln>
            <a:miter lim="800000"/>
            <a:headEnd/>
            <a:tailEnd/>
          </a:ln>
        </p:spPr>
        <p:txBody>
          <a:bodyPr/>
          <a:lstStyle/>
          <a:p>
            <a:fld id="{D69D729E-00E4-41E3-891C-F5C50D6E0728}" type="slidenum">
              <a:rPr lang="en-US" altLang="ja-JP" smtClean="0"/>
              <a:pPr/>
              <a:t>6</a:t>
            </a:fld>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993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r>
              <a:rPr kumimoji="1" lang="en-US" altLang="ja-JP" smtClean="0"/>
              <a:t>〔</a:t>
            </a:r>
            <a:r>
              <a:rPr kumimoji="1" lang="ja-JP" altLang="en-US" smtClean="0"/>
              <a:t>狙い</a:t>
            </a:r>
            <a:r>
              <a:rPr kumimoji="1" lang="en-US" altLang="ja-JP" smtClean="0"/>
              <a:t>〕</a:t>
            </a:r>
          </a:p>
          <a:p>
            <a:r>
              <a:rPr kumimoji="1" lang="ja-JP" altLang="en-US" smtClean="0"/>
              <a:t>事例の説明　前提とする従来技術を例示</a:t>
            </a:r>
          </a:p>
        </p:txBody>
      </p:sp>
      <p:sp>
        <p:nvSpPr>
          <p:cNvPr id="39939" name="スライド番号プレースホルダー 3"/>
          <p:cNvSpPr>
            <a:spLocks noGrp="1"/>
          </p:cNvSpPr>
          <p:nvPr>
            <p:ph type="sldNum" sz="quarter" idx="5"/>
          </p:nvPr>
        </p:nvSpPr>
        <p:spPr bwMode="auto">
          <a:noFill/>
          <a:ln>
            <a:miter lim="800000"/>
            <a:headEnd/>
            <a:tailEnd/>
          </a:ln>
        </p:spPr>
        <p:txBody>
          <a:bodyPr/>
          <a:lstStyle/>
          <a:p>
            <a:fld id="{319DFDCB-B1FB-4C83-9F10-D295B4374757}" type="slidenum">
              <a:rPr lang="en-US" altLang="ja-JP" smtClean="0"/>
              <a:pPr/>
              <a:t>7</a:t>
            </a:fld>
            <a:endParaRPr lang="en-US"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198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r>
              <a:rPr kumimoji="1" lang="en-US" altLang="ja-JP" smtClean="0"/>
              <a:t>〔</a:t>
            </a:r>
            <a:r>
              <a:rPr kumimoji="1" lang="ja-JP" altLang="en-US" smtClean="0"/>
              <a:t>狙い</a:t>
            </a:r>
            <a:r>
              <a:rPr kumimoji="1" lang="en-US" altLang="ja-JP" smtClean="0"/>
              <a:t>〕</a:t>
            </a:r>
          </a:p>
          <a:p>
            <a:r>
              <a:rPr kumimoji="1" lang="ja-JP" altLang="en-US" smtClean="0"/>
              <a:t>事例の発明の本質が何かを把握するために、発明が解決しようとする課題と、課題を解決する手段を具体的に把握するとはどういうことかを具体的に理解させる。</a:t>
            </a:r>
            <a:endParaRPr kumimoji="1" lang="en-US" altLang="ja-JP" smtClean="0"/>
          </a:p>
          <a:p>
            <a:endParaRPr kumimoji="1" lang="ja-JP" altLang="en-US" smtClean="0"/>
          </a:p>
        </p:txBody>
      </p:sp>
      <p:sp>
        <p:nvSpPr>
          <p:cNvPr id="41987" name="スライド番号プレースホルダー 3"/>
          <p:cNvSpPr>
            <a:spLocks noGrp="1"/>
          </p:cNvSpPr>
          <p:nvPr>
            <p:ph type="sldNum" sz="quarter" idx="5"/>
          </p:nvPr>
        </p:nvSpPr>
        <p:spPr bwMode="auto">
          <a:noFill/>
          <a:ln>
            <a:miter lim="800000"/>
            <a:headEnd/>
            <a:tailEnd/>
          </a:ln>
        </p:spPr>
        <p:txBody>
          <a:bodyPr/>
          <a:lstStyle/>
          <a:p>
            <a:fld id="{269BEC37-56E9-467B-8A4E-BA11693294E8}" type="slidenum">
              <a:rPr lang="en-US" altLang="ja-JP" smtClean="0"/>
              <a:pPr/>
              <a:t>8</a:t>
            </a:fld>
            <a:endParaRPr lang="en-US"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403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r>
              <a:rPr kumimoji="1" lang="en-US" altLang="ja-JP" smtClean="0"/>
              <a:t>〔</a:t>
            </a:r>
            <a:r>
              <a:rPr kumimoji="1" lang="ja-JP" altLang="en-US" smtClean="0"/>
              <a:t>狙い</a:t>
            </a:r>
            <a:r>
              <a:rPr kumimoji="1" lang="en-US" altLang="ja-JP" smtClean="0"/>
              <a:t>〕</a:t>
            </a:r>
          </a:p>
          <a:p>
            <a:r>
              <a:rPr kumimoji="1" lang="ja-JP" altLang="en-US" smtClean="0"/>
              <a:t>発明の課題とその課題が発生する原因を捉え、そのほかに課題を解決するための具体的な手段に何があるかを検討し、実施の形態を豊富化させることがどういうことかを具体的に理解させる。</a:t>
            </a:r>
          </a:p>
        </p:txBody>
      </p:sp>
      <p:sp>
        <p:nvSpPr>
          <p:cNvPr id="44035" name="スライド番号プレースホルダー 3"/>
          <p:cNvSpPr>
            <a:spLocks noGrp="1"/>
          </p:cNvSpPr>
          <p:nvPr>
            <p:ph type="sldNum" sz="quarter" idx="5"/>
          </p:nvPr>
        </p:nvSpPr>
        <p:spPr bwMode="auto">
          <a:noFill/>
          <a:ln>
            <a:miter lim="800000"/>
            <a:headEnd/>
            <a:tailEnd/>
          </a:ln>
        </p:spPr>
        <p:txBody>
          <a:bodyPr/>
          <a:lstStyle/>
          <a:p>
            <a:fld id="{E3659547-7E3D-4ECA-9F18-CC409249BE4F}" type="slidenum">
              <a:rPr lang="en-US" altLang="ja-JP" smtClean="0"/>
              <a:pPr/>
              <a:t>9</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9"/>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10"/>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Title 7"/>
          <p:cNvSpPr>
            <a:spLocks noGrp="1"/>
          </p:cNvSpPr>
          <p:nvPr>
            <p:ph type="ctrTitle"/>
          </p:nvPr>
        </p:nvSpPr>
        <p:spPr>
          <a:xfrm>
            <a:off x="2559050" y="4038600"/>
            <a:ext cx="7016750" cy="1828800"/>
          </a:xfrm>
        </p:spPr>
        <p:txBody>
          <a:bodyPr anchor="b"/>
          <a:lstStyle>
            <a:lvl1pPr>
              <a:defRPr sz="4400" cap="all" baseline="0">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sz="2000">
                <a:solidFill>
                  <a:srgbClr val="FFFFFF"/>
                </a:solidFill>
              </a:defRPr>
            </a:lvl1pPr>
          </a:lstStyle>
          <a:p>
            <a:pPr>
              <a:defRPr/>
            </a:pPr>
            <a:fld id="{5A51B666-13E3-4C86-98B6-08686BE7E827}" type="datetime8">
              <a:rPr lang="en-US" altLang="ja-JP"/>
              <a:pPr>
                <a:defRPr/>
              </a:pPr>
              <a:t>4/9/2013 9:16 PM</a:t>
            </a:fld>
            <a:endParaRPr lang="en-US" altLang="ja-JP"/>
          </a:p>
        </p:txBody>
      </p:sp>
      <p:sp>
        <p:nvSpPr>
          <p:cNvPr id="10" name="Footer Placeholder 16"/>
          <p:cNvSpPr>
            <a:spLocks noGrp="1"/>
          </p:cNvSpPr>
          <p:nvPr>
            <p:ph type="ftr" sz="quarter" idx="11"/>
          </p:nvPr>
        </p:nvSpPr>
        <p:spPr>
          <a:xfrm>
            <a:off x="2259013" y="236538"/>
            <a:ext cx="6356350" cy="365125"/>
          </a:xfrm>
        </p:spPr>
        <p:txBody>
          <a:bodyPr/>
          <a:lstStyle>
            <a:lvl1pPr>
              <a:defRPr/>
            </a:lvl1pPr>
          </a:lstStyle>
          <a:p>
            <a:pPr>
              <a:defRPr/>
            </a:pPr>
            <a:endParaRPr lang="en-US" altLang="ja-JP"/>
          </a:p>
        </p:txBody>
      </p:sp>
      <p:sp>
        <p:nvSpPr>
          <p:cNvPr id="11" name="Slide Number Placeholder 28"/>
          <p:cNvSpPr>
            <a:spLocks noGrp="1"/>
          </p:cNvSpPr>
          <p:nvPr>
            <p:ph type="sldNum" sz="quarter" idx="12"/>
          </p:nvPr>
        </p:nvSpPr>
        <p:spPr>
          <a:xfrm>
            <a:off x="8667750" y="228600"/>
            <a:ext cx="908050" cy="381000"/>
          </a:xfrm>
        </p:spPr>
        <p:txBody>
          <a:bodyPr/>
          <a:lstStyle>
            <a:lvl1pPr>
              <a:defRPr sz="1400"/>
            </a:lvl1pPr>
          </a:lstStyle>
          <a:p>
            <a:pPr>
              <a:defRPr/>
            </a:pPr>
            <a:fld id="{81FD7F73-EBAB-454D-BBDA-119570963AA4}"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fld id="{F26333AE-7892-4E4D-A630-C01185C7BB7A}" type="datetime8">
              <a:rPr lang="en-US" altLang="ja-JP"/>
              <a:pPr>
                <a:defRPr/>
              </a:pPr>
              <a:t>4/9/2013 9:16 PM</a:t>
            </a:fld>
            <a:endParaRPr lang="en-US" altLang="ja-JP"/>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A62AFE9C-BA79-4FE3-BF82-76563C7D4C9F}"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Vertical Title 1"/>
          <p:cNvSpPr>
            <a:spLocks noGrp="1"/>
          </p:cNvSpPr>
          <p:nvPr>
            <p:ph type="title" orient="vert"/>
          </p:nvPr>
        </p:nvSpPr>
        <p:spPr>
          <a:xfrm>
            <a:off x="7099300" y="609601"/>
            <a:ext cx="222885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a:lvl1pPr>
          </a:lstStyle>
          <a:p>
            <a:pPr>
              <a:defRPr/>
            </a:pPr>
            <a:fld id="{558BF52D-847E-47C5-89B1-7F2F5FC51EBB}" type="datetime8">
              <a:rPr lang="en-US" altLang="ja-JP"/>
              <a:pPr>
                <a:defRPr/>
              </a:pPr>
              <a:t>4/9/2013 9:16 PM</a:t>
            </a:fld>
            <a:endParaRPr lang="en-US" altLang="ja-JP"/>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BAE9FAB3-47F6-43D6-9DD7-5378FFD382D4}"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9"/>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10"/>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Title 7"/>
          <p:cNvSpPr>
            <a:spLocks noGrp="1"/>
          </p:cNvSpPr>
          <p:nvPr>
            <p:ph type="ctrTitle"/>
          </p:nvPr>
        </p:nvSpPr>
        <p:spPr>
          <a:xfrm>
            <a:off x="2559050" y="4038600"/>
            <a:ext cx="7016750" cy="1828800"/>
          </a:xfrm>
        </p:spPr>
        <p:txBody>
          <a:bodyPr anchor="b"/>
          <a:lstStyle>
            <a:lvl1pPr>
              <a:defRPr sz="4400" cap="all" baseline="0">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sz="2000">
                <a:solidFill>
                  <a:srgbClr val="FFFFFF"/>
                </a:solidFill>
              </a:defRPr>
            </a:lvl1pPr>
          </a:lstStyle>
          <a:p>
            <a:pPr>
              <a:defRPr/>
            </a:pPr>
            <a:fld id="{55542BB1-445A-4CE6-9232-7BBB4D8A1783}" type="datetime8">
              <a:rPr lang="en-US" altLang="ja-JP"/>
              <a:pPr>
                <a:defRPr/>
              </a:pPr>
              <a:t>4/9/2013 9:16 PM</a:t>
            </a:fld>
            <a:endParaRPr lang="en-US" altLang="ja-JP"/>
          </a:p>
        </p:txBody>
      </p:sp>
      <p:sp>
        <p:nvSpPr>
          <p:cNvPr id="10" name="Footer Placeholder 16"/>
          <p:cNvSpPr>
            <a:spLocks noGrp="1"/>
          </p:cNvSpPr>
          <p:nvPr>
            <p:ph type="ftr" sz="quarter" idx="11"/>
          </p:nvPr>
        </p:nvSpPr>
        <p:spPr>
          <a:xfrm>
            <a:off x="2259013" y="236538"/>
            <a:ext cx="6356350" cy="365125"/>
          </a:xfrm>
        </p:spPr>
        <p:txBody>
          <a:bodyPr/>
          <a:lstStyle>
            <a:lvl1pPr>
              <a:defRPr/>
            </a:lvl1pPr>
          </a:lstStyle>
          <a:p>
            <a:pPr>
              <a:defRPr/>
            </a:pPr>
            <a:endParaRPr lang="en-US" altLang="ja-JP"/>
          </a:p>
        </p:txBody>
      </p:sp>
      <p:sp>
        <p:nvSpPr>
          <p:cNvPr id="11" name="Slide Number Placeholder 28"/>
          <p:cNvSpPr>
            <a:spLocks noGrp="1"/>
          </p:cNvSpPr>
          <p:nvPr>
            <p:ph type="sldNum" sz="quarter" idx="12"/>
          </p:nvPr>
        </p:nvSpPr>
        <p:spPr>
          <a:xfrm>
            <a:off x="8667750" y="228600"/>
            <a:ext cx="908050" cy="381000"/>
          </a:xfrm>
        </p:spPr>
        <p:txBody>
          <a:bodyPr/>
          <a:lstStyle>
            <a:lvl1pPr>
              <a:defRPr sz="1400"/>
            </a:lvl1pPr>
          </a:lstStyle>
          <a:p>
            <a:pPr>
              <a:defRPr/>
            </a:pPr>
            <a:fld id="{C7BBD661-6785-4BD9-B3BA-90B03E825508}"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63702" y="228600"/>
            <a:ext cx="8832850" cy="990600"/>
          </a:xfrm>
        </p:spPr>
        <p:txBody>
          <a:bodyPr/>
          <a:lstStyle>
            <a:lvl1pPr>
              <a:defRPr sz="3600"/>
            </a:lvl1p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171A4ACF-EF82-4321-B141-5233A52861C9}" type="datetime8">
              <a:rPr lang="en-US" altLang="ja-JP"/>
              <a:pPr>
                <a:defRPr/>
              </a:pPr>
              <a:t>4/9/2013 9:16 PM</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sz="1400">
                <a:solidFill>
                  <a:srgbClr val="FFFFFF"/>
                </a:solidFill>
              </a:defRPr>
            </a:lvl1pPr>
          </a:lstStyle>
          <a:p>
            <a:pPr>
              <a:defRPr/>
            </a:pPr>
            <a:fld id="{F4A7C65A-DA95-4976-B57C-E54BE3C72E9F}"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a:lvl1pPr>
          </a:lstStyle>
          <a:p>
            <a:pPr>
              <a:defRPr/>
            </a:pPr>
            <a:fld id="{494DFAFC-3F48-4714-87DE-8D08F5923FDC}" type="datetime8">
              <a:rPr lang="en-US" altLang="ja-JP"/>
              <a:pPr>
                <a:defRPr/>
              </a:pPr>
              <a:t>4/9/2013 9:16 PM</a:t>
            </a:fld>
            <a:endParaRPr lang="en-US" altLang="ja-JP"/>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solidFill>
                  <a:srgbClr val="FFFFFF"/>
                </a:solidFill>
              </a:defRPr>
            </a:lvl1pPr>
          </a:lstStyle>
          <a:p>
            <a:pPr>
              <a:defRPr/>
            </a:pPr>
            <a:fld id="{262B87B1-7715-461A-B124-E4CD692ED397}"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a:lstStyle>
            <a:lvl1pPr>
              <a:defRPr/>
            </a:lvl1pPr>
          </a:lstStyle>
          <a:p>
            <a:pPr>
              <a:defRPr/>
            </a:pPr>
            <a:fld id="{9712218B-2B59-4FEC-AE79-D890A4D6AB5B}" type="datetime8">
              <a:rPr lang="en-US" altLang="ja-JP"/>
              <a:pPr>
                <a:defRPr/>
              </a:pPr>
              <a:t>4/9/2013 9:16 PM</a:t>
            </a:fld>
            <a:endParaRPr lang="en-US" altLang="ja-JP"/>
          </a:p>
        </p:txBody>
      </p:sp>
      <p:sp>
        <p:nvSpPr>
          <p:cNvPr id="6" name="Slide Number Placeholder 9"/>
          <p:cNvSpPr>
            <a:spLocks noGrp="1"/>
          </p:cNvSpPr>
          <p:nvPr>
            <p:ph type="sldNum" sz="quarter" idx="11"/>
          </p:nvPr>
        </p:nvSpPr>
        <p:spPr/>
        <p:txBody>
          <a:bodyPr/>
          <a:lstStyle>
            <a:lvl1pPr>
              <a:defRPr sz="1400">
                <a:solidFill>
                  <a:srgbClr val="FFFFFF"/>
                </a:solidFill>
              </a:defRPr>
            </a:lvl1pPr>
          </a:lstStyle>
          <a:p>
            <a:pPr>
              <a:defRPr/>
            </a:pPr>
            <a:fld id="{A6E2C862-9E6F-4BD3-9DD2-2506D8929DDA}" type="slidenum">
              <a:rPr lang="en-US" altLang="ja-JP"/>
              <a:pPr>
                <a:defRPr/>
              </a:pPr>
              <a:t>&lt;#&gt;</a:t>
            </a:fld>
            <a:endParaRPr lang="en-US" altLang="ja-JP"/>
          </a:p>
        </p:txBody>
      </p:sp>
      <p:sp>
        <p:nvSpPr>
          <p:cNvPr id="7" name="Footer Placeholder 11"/>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sz="3600"/>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a:lvl1pPr>
          </a:lstStyle>
          <a:p>
            <a:pPr>
              <a:defRPr/>
            </a:pPr>
            <a:fld id="{4AF0F86A-EB9E-4004-B06A-476A451D54D6}" type="datetime8">
              <a:rPr lang="en-US" altLang="ja-JP"/>
              <a:pPr>
                <a:defRPr/>
              </a:pPr>
              <a:t>4/9/2013 9:16 PM</a:t>
            </a:fld>
            <a:endParaRPr lang="en-US" altLang="ja-JP"/>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2E69BE02-1E98-4FA8-AD05-B54BA0608715}"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Title 1"/>
          <p:cNvSpPr>
            <a:spLocks noGrp="1"/>
          </p:cNvSpPr>
          <p:nvPr>
            <p:ph type="title"/>
          </p:nvPr>
        </p:nvSpPr>
        <p:spPr/>
        <p:txBody>
          <a:bodyPr/>
          <a:lstStyle>
            <a:lvl1pPr>
              <a:defRPr sz="3600"/>
            </a:lvl1p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a:lvl1pPr>
          </a:lstStyle>
          <a:p>
            <a:pPr>
              <a:defRPr/>
            </a:pPr>
            <a:fld id="{38D8243B-C1EA-4A4C-B05C-63EC78E83125}" type="datetime8">
              <a:rPr lang="en-US" altLang="ja-JP"/>
              <a:pPr>
                <a:defRPr/>
              </a:pPr>
              <a:t>4/9/2013 9:16 PM</a:t>
            </a:fld>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0" y="836613"/>
            <a:ext cx="577850" cy="244475"/>
          </a:xfrm>
        </p:spPr>
        <p:txBody>
          <a:bodyPr/>
          <a:lstStyle>
            <a:lvl1pPr>
              <a:defRPr sz="1400">
                <a:solidFill>
                  <a:srgbClr val="FFFFFF"/>
                </a:solidFill>
              </a:defRPr>
            </a:lvl1pPr>
          </a:lstStyle>
          <a:p>
            <a:pPr>
              <a:defRPr/>
            </a:pPr>
            <a:fld id="{7E72ABDA-03C3-4438-80DE-7C753CD8CCC2}"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7596DE7-69BC-4D4F-9894-982B8F57AF19}" type="datetime8">
              <a:rPr lang="en-US" altLang="ja-JP"/>
              <a:pPr>
                <a:defRPr/>
              </a:pPr>
              <a:t>4/9/2013 9:16 PM</a:t>
            </a:fld>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77850" cy="381000"/>
          </a:xfrm>
        </p:spPr>
        <p:txBody>
          <a:bodyPr/>
          <a:lstStyle>
            <a:lvl1pPr>
              <a:defRPr sz="1400"/>
            </a:lvl1pPr>
          </a:lstStyle>
          <a:p>
            <a:pPr>
              <a:defRPr/>
            </a:pPr>
            <a:fld id="{FF5406EC-3530-42AD-B588-1F84D330C671}"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pic>
        <p:nvPicPr>
          <p:cNvPr id="6" name="Picture 7" descr="sm_pencil.png"/>
          <p:cNvPicPr>
            <a:picLocks noChangeAspect="1"/>
          </p:cNvPicPr>
          <p:nvPr userDrawn="1"/>
        </p:nvPicPr>
        <p:blipFill>
          <a:blip r:embed="rId2"/>
          <a:srcRect/>
          <a:stretch>
            <a:fillRect/>
          </a:stretch>
        </p:blipFill>
        <p:spPr bwMode="auto">
          <a:xfrm>
            <a:off x="663575" y="1755775"/>
            <a:ext cx="1749425"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60400" y="273050"/>
            <a:ext cx="8750300" cy="869950"/>
          </a:xfrm>
        </p:spPr>
        <p:txBody>
          <a:bodyPr/>
          <a:lstStyle>
            <a:lvl1pPr algn="l">
              <a:buNone/>
              <a:defRPr sz="3600" b="0"/>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559050" y="1752600"/>
            <a:ext cx="6934200" cy="4419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a:defRPr/>
            </a:lvl1pPr>
          </a:lstStyle>
          <a:p>
            <a:pPr>
              <a:defRPr/>
            </a:pPr>
            <a:fld id="{23819CDA-CDA3-4F80-8967-8F10625BE08F}" type="datetime8">
              <a:rPr lang="en-US" altLang="ja-JP"/>
              <a:pPr>
                <a:defRPr/>
              </a:pPr>
              <a:t>4/9/2013 9:16 PM</a:t>
            </a:fld>
            <a:endParaRPr lang="en-US" altLang="ja-JP"/>
          </a:p>
        </p:txBody>
      </p:sp>
      <p:sp>
        <p:nvSpPr>
          <p:cNvPr id="8" name="Footer Placeholder 5"/>
          <p:cNvSpPr>
            <a:spLocks noGrp="1"/>
          </p:cNvSpPr>
          <p:nvPr>
            <p:ph type="ftr" sz="quarter" idx="11"/>
          </p:nvPr>
        </p:nvSpPr>
        <p:spPr/>
        <p:txBody>
          <a:bodyPr/>
          <a:lstStyle>
            <a:lvl1pPr>
              <a:defRPr/>
            </a:lvl1pPr>
          </a:lstStyle>
          <a:p>
            <a:pPr>
              <a:defRPr/>
            </a:pPr>
            <a:endParaRPr lang="en-US" altLang="ja-JP"/>
          </a:p>
        </p:txBody>
      </p:sp>
      <p:sp>
        <p:nvSpPr>
          <p:cNvPr id="10" name="Slide Number Placeholder 6"/>
          <p:cNvSpPr>
            <a:spLocks noGrp="1"/>
          </p:cNvSpPr>
          <p:nvPr>
            <p:ph type="sldNum" sz="quarter" idx="12"/>
          </p:nvPr>
        </p:nvSpPr>
        <p:spPr>
          <a:xfrm>
            <a:off x="-160338" y="2060575"/>
            <a:ext cx="577851" cy="244475"/>
          </a:xfrm>
        </p:spPr>
        <p:txBody>
          <a:bodyPr/>
          <a:lstStyle>
            <a:lvl1pPr>
              <a:defRPr sz="1400">
                <a:solidFill>
                  <a:srgbClr val="FFFFFF"/>
                </a:solidFill>
              </a:defRPr>
            </a:lvl1pPr>
          </a:lstStyle>
          <a:p>
            <a:pPr>
              <a:defRPr/>
            </a:pPr>
            <a:fld id="{2962034E-A042-4D9E-8D4E-C8145E456844}"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63702" y="228600"/>
            <a:ext cx="8832850" cy="990600"/>
          </a:xfrm>
        </p:spPr>
        <p:txBody>
          <a:bodyPr/>
          <a:lstStyle>
            <a:lvl1pPr>
              <a:defRPr sz="3600"/>
            </a:lvl1p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E6DDF6F0-0037-475E-9EF8-4D1E3F103CE7}" type="datetime8">
              <a:rPr lang="en-US" altLang="ja-JP"/>
              <a:pPr>
                <a:defRPr/>
              </a:pPr>
              <a:t>4/9/2013 9:16 PM</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sz="1400">
                <a:solidFill>
                  <a:srgbClr val="FFFFFF"/>
                </a:solidFill>
              </a:defRPr>
            </a:lvl1pPr>
          </a:lstStyle>
          <a:p>
            <a:pPr>
              <a:defRPr/>
            </a:pPr>
            <a:fld id="{F6AE8279-FA84-40F2-9718-D275C96C9A2D}"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a:lvl1pPr>
          </a:lstStyle>
          <a:p>
            <a:pPr>
              <a:defRPr/>
            </a:pPr>
            <a:fld id="{A5294241-CF32-4B5A-9480-EBF9642BD28B}" type="datetime8">
              <a:rPr lang="en-US" altLang="ja-JP"/>
              <a:pPr>
                <a:defRPr/>
              </a:pPr>
              <a:t>4/9/2013 9:16 PM</a:t>
            </a:fld>
            <a:endParaRPr lang="en-US" altLang="ja-JP"/>
          </a:p>
        </p:txBody>
      </p:sp>
      <p:sp>
        <p:nvSpPr>
          <p:cNvPr id="10" name="Slide Number Placeholder 12"/>
          <p:cNvSpPr>
            <a:spLocks noGrp="1"/>
          </p:cNvSpPr>
          <p:nvPr>
            <p:ph type="sldNum" sz="quarter" idx="11"/>
          </p:nvPr>
        </p:nvSpPr>
        <p:spPr>
          <a:xfrm>
            <a:off x="0" y="4667250"/>
            <a:ext cx="1568450" cy="663575"/>
          </a:xfrm>
        </p:spPr>
        <p:txBody>
          <a:bodyPr/>
          <a:lstStyle>
            <a:lvl1pPr>
              <a:defRPr sz="2800">
                <a:solidFill>
                  <a:srgbClr val="FFFFFF"/>
                </a:solidFill>
              </a:defRPr>
            </a:lvl1pPr>
          </a:lstStyle>
          <a:p>
            <a:pPr>
              <a:defRPr/>
            </a:pPr>
            <a:fld id="{CBB15284-DEEA-4B1F-8CE3-4657CA2470EE}" type="slidenum">
              <a:rPr lang="en-US" altLang="ja-JP"/>
              <a:pPr>
                <a:defRPr/>
              </a:pPr>
              <a:t>&lt;#&gt;</a:t>
            </a:fld>
            <a:endParaRPr lang="en-US" altLang="ja-JP"/>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fld id="{D03D363E-9D62-4FFF-AC40-695E4AC6AC18}" type="datetime8">
              <a:rPr lang="en-US" altLang="ja-JP"/>
              <a:pPr>
                <a:defRPr/>
              </a:pPr>
              <a:t>4/9/2013 9:16 PM</a:t>
            </a:fld>
            <a:endParaRPr lang="en-US" altLang="ja-JP"/>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767A856A-3F5A-488D-B1E0-7A4DC9612306}"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Vertical Title 1"/>
          <p:cNvSpPr>
            <a:spLocks noGrp="1"/>
          </p:cNvSpPr>
          <p:nvPr>
            <p:ph type="title" orient="vert"/>
          </p:nvPr>
        </p:nvSpPr>
        <p:spPr>
          <a:xfrm>
            <a:off x="7099300" y="609601"/>
            <a:ext cx="222885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a:lvl1pPr>
          </a:lstStyle>
          <a:p>
            <a:pPr>
              <a:defRPr/>
            </a:pPr>
            <a:fld id="{6AF02CBC-2ADC-48F6-B36F-F92E9FF64C41}" type="datetime8">
              <a:rPr lang="en-US" altLang="ja-JP"/>
              <a:pPr>
                <a:defRPr/>
              </a:pPr>
              <a:t>4/9/2013 9:16 PM</a:t>
            </a:fld>
            <a:endParaRPr lang="en-US" altLang="ja-JP"/>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A1F4CC39-641D-4E34-A8A2-F83592B9D8A1}"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0" y="1600201"/>
            <a:ext cx="8915400" cy="4525963"/>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9F8C20FA-F0B0-49C3-A753-A3631408AE9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a:lvl1pPr>
          </a:lstStyle>
          <a:p>
            <a:pPr>
              <a:defRPr/>
            </a:pPr>
            <a:fld id="{A8F17366-97D9-453D-9894-DA35617A7966}" type="datetime8">
              <a:rPr lang="en-US" altLang="ja-JP"/>
              <a:pPr>
                <a:defRPr/>
              </a:pPr>
              <a:t>4/9/2013 9:16 PM</a:t>
            </a:fld>
            <a:endParaRPr lang="en-US" altLang="ja-JP"/>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solidFill>
                  <a:srgbClr val="FFFFFF"/>
                </a:solidFill>
              </a:defRPr>
            </a:lvl1pPr>
          </a:lstStyle>
          <a:p>
            <a:pPr>
              <a:defRPr/>
            </a:pPr>
            <a:fld id="{50A6C3AF-0BCF-4BE0-9844-C7AE70374B1C}"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a:lstStyle>
            <a:lvl1pPr>
              <a:defRPr/>
            </a:lvl1pPr>
          </a:lstStyle>
          <a:p>
            <a:pPr>
              <a:defRPr/>
            </a:pPr>
            <a:fld id="{6A0A5D3D-9718-489B-B9FC-DEC0940AD877}" type="datetime8">
              <a:rPr lang="en-US" altLang="ja-JP"/>
              <a:pPr>
                <a:defRPr/>
              </a:pPr>
              <a:t>4/9/2013 9:16 PM</a:t>
            </a:fld>
            <a:endParaRPr lang="en-US" altLang="ja-JP"/>
          </a:p>
        </p:txBody>
      </p:sp>
      <p:sp>
        <p:nvSpPr>
          <p:cNvPr id="6" name="Slide Number Placeholder 9"/>
          <p:cNvSpPr>
            <a:spLocks noGrp="1"/>
          </p:cNvSpPr>
          <p:nvPr>
            <p:ph type="sldNum" sz="quarter" idx="11"/>
          </p:nvPr>
        </p:nvSpPr>
        <p:spPr/>
        <p:txBody>
          <a:bodyPr/>
          <a:lstStyle>
            <a:lvl1pPr>
              <a:defRPr sz="1400">
                <a:solidFill>
                  <a:srgbClr val="FFFFFF"/>
                </a:solidFill>
              </a:defRPr>
            </a:lvl1pPr>
          </a:lstStyle>
          <a:p>
            <a:pPr>
              <a:defRPr/>
            </a:pPr>
            <a:fld id="{32F069C4-B640-439C-8340-99B83157C388}" type="slidenum">
              <a:rPr lang="en-US" altLang="ja-JP"/>
              <a:pPr>
                <a:defRPr/>
              </a:pPr>
              <a:t>&lt;#&gt;</a:t>
            </a:fld>
            <a:endParaRPr lang="en-US" altLang="ja-JP"/>
          </a:p>
        </p:txBody>
      </p:sp>
      <p:sp>
        <p:nvSpPr>
          <p:cNvPr id="7" name="Footer Placeholder 11"/>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sz="3600"/>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a:lvl1pPr>
          </a:lstStyle>
          <a:p>
            <a:pPr>
              <a:defRPr/>
            </a:pPr>
            <a:fld id="{A8F3F60A-A9A0-4A54-94AC-E6B2C9CE6BFD}" type="datetime8">
              <a:rPr lang="en-US" altLang="ja-JP"/>
              <a:pPr>
                <a:defRPr/>
              </a:pPr>
              <a:t>4/9/2013 9:16 PM</a:t>
            </a:fld>
            <a:endParaRPr lang="en-US" altLang="ja-JP"/>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62412A1C-490A-4C5B-B61F-4F391F68A7EF}"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Title 1"/>
          <p:cNvSpPr>
            <a:spLocks noGrp="1"/>
          </p:cNvSpPr>
          <p:nvPr>
            <p:ph type="title"/>
          </p:nvPr>
        </p:nvSpPr>
        <p:spPr/>
        <p:txBody>
          <a:bodyPr/>
          <a:lstStyle>
            <a:lvl1pPr>
              <a:defRPr sz="3600"/>
            </a:lvl1p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a:lvl1pPr>
          </a:lstStyle>
          <a:p>
            <a:pPr>
              <a:defRPr/>
            </a:pPr>
            <a:fld id="{98F4760E-956E-49CB-AEE4-DF9BFC85DDAE}" type="datetime8">
              <a:rPr lang="en-US" altLang="ja-JP"/>
              <a:pPr>
                <a:defRPr/>
              </a:pPr>
              <a:t>4/9/2013 9:16 PM</a:t>
            </a:fld>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0" y="836613"/>
            <a:ext cx="577850" cy="244475"/>
          </a:xfrm>
        </p:spPr>
        <p:txBody>
          <a:bodyPr/>
          <a:lstStyle>
            <a:lvl1pPr>
              <a:defRPr sz="1400">
                <a:solidFill>
                  <a:srgbClr val="FFFFFF"/>
                </a:solidFill>
              </a:defRPr>
            </a:lvl1pPr>
          </a:lstStyle>
          <a:p>
            <a:pPr>
              <a:defRPr/>
            </a:pPr>
            <a:fld id="{DF05E38F-905A-4A9B-8F0C-CA78E5F63564}"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84CA769A-C54D-4DD6-99DC-0C2815813324}" type="datetime8">
              <a:rPr lang="en-US" altLang="ja-JP"/>
              <a:pPr>
                <a:defRPr/>
              </a:pPr>
              <a:t>4/9/2013 9:16 PM</a:t>
            </a:fld>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77850" cy="381000"/>
          </a:xfrm>
        </p:spPr>
        <p:txBody>
          <a:bodyPr/>
          <a:lstStyle>
            <a:lvl1pPr>
              <a:defRPr sz="1400"/>
            </a:lvl1pPr>
          </a:lstStyle>
          <a:p>
            <a:pPr>
              <a:defRPr/>
            </a:pPr>
            <a:fld id="{718BFBB5-E926-47DC-967B-F45EEC070952}"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pic>
        <p:nvPicPr>
          <p:cNvPr id="6" name="Picture 7" descr="sm_pencil.png"/>
          <p:cNvPicPr>
            <a:picLocks noChangeAspect="1"/>
          </p:cNvPicPr>
          <p:nvPr userDrawn="1"/>
        </p:nvPicPr>
        <p:blipFill>
          <a:blip r:embed="rId2"/>
          <a:srcRect/>
          <a:stretch>
            <a:fillRect/>
          </a:stretch>
        </p:blipFill>
        <p:spPr bwMode="auto">
          <a:xfrm>
            <a:off x="663575" y="1755775"/>
            <a:ext cx="1749425"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60400" y="273050"/>
            <a:ext cx="8750300" cy="869950"/>
          </a:xfrm>
        </p:spPr>
        <p:txBody>
          <a:bodyPr/>
          <a:lstStyle>
            <a:lvl1pPr algn="l">
              <a:buNone/>
              <a:defRPr sz="3600" b="0"/>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559050" y="1752600"/>
            <a:ext cx="6934200" cy="4419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a:defRPr/>
            </a:lvl1pPr>
          </a:lstStyle>
          <a:p>
            <a:pPr>
              <a:defRPr/>
            </a:pPr>
            <a:fld id="{E90D2EBA-59EB-4B38-961A-B0CC3EC87E04}" type="datetime8">
              <a:rPr lang="en-US" altLang="ja-JP"/>
              <a:pPr>
                <a:defRPr/>
              </a:pPr>
              <a:t>4/9/2013 9:16 PM</a:t>
            </a:fld>
            <a:endParaRPr lang="en-US" altLang="ja-JP"/>
          </a:p>
        </p:txBody>
      </p:sp>
      <p:sp>
        <p:nvSpPr>
          <p:cNvPr id="8" name="Footer Placeholder 5"/>
          <p:cNvSpPr>
            <a:spLocks noGrp="1"/>
          </p:cNvSpPr>
          <p:nvPr>
            <p:ph type="ftr" sz="quarter" idx="11"/>
          </p:nvPr>
        </p:nvSpPr>
        <p:spPr/>
        <p:txBody>
          <a:bodyPr/>
          <a:lstStyle>
            <a:lvl1pPr>
              <a:defRPr/>
            </a:lvl1pPr>
          </a:lstStyle>
          <a:p>
            <a:pPr>
              <a:defRPr/>
            </a:pPr>
            <a:endParaRPr lang="en-US" altLang="ja-JP"/>
          </a:p>
        </p:txBody>
      </p:sp>
      <p:sp>
        <p:nvSpPr>
          <p:cNvPr id="10" name="Slide Number Placeholder 6"/>
          <p:cNvSpPr>
            <a:spLocks noGrp="1"/>
          </p:cNvSpPr>
          <p:nvPr>
            <p:ph type="sldNum" sz="quarter" idx="12"/>
          </p:nvPr>
        </p:nvSpPr>
        <p:spPr>
          <a:xfrm>
            <a:off x="-160338" y="2060575"/>
            <a:ext cx="577851" cy="244475"/>
          </a:xfrm>
        </p:spPr>
        <p:txBody>
          <a:bodyPr/>
          <a:lstStyle>
            <a:lvl1pPr>
              <a:defRPr sz="1400">
                <a:solidFill>
                  <a:srgbClr val="FFFFFF"/>
                </a:solidFill>
              </a:defRPr>
            </a:lvl1pPr>
          </a:lstStyle>
          <a:p>
            <a:pPr>
              <a:defRPr/>
            </a:pPr>
            <a:fld id="{9852CE1B-768B-4446-A391-91AECB06A661}"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a:lvl1pPr>
          </a:lstStyle>
          <a:p>
            <a:pPr>
              <a:defRPr/>
            </a:pPr>
            <a:fld id="{63E2D339-DE9F-4DE1-8C3E-962727930AFE}" type="datetime8">
              <a:rPr lang="en-US" altLang="ja-JP"/>
              <a:pPr>
                <a:defRPr/>
              </a:pPr>
              <a:t>4/9/2013 9:16 PM</a:t>
            </a:fld>
            <a:endParaRPr lang="en-US" altLang="ja-JP"/>
          </a:p>
        </p:txBody>
      </p:sp>
      <p:sp>
        <p:nvSpPr>
          <p:cNvPr id="10" name="Slide Number Placeholder 12"/>
          <p:cNvSpPr>
            <a:spLocks noGrp="1"/>
          </p:cNvSpPr>
          <p:nvPr>
            <p:ph type="sldNum" sz="quarter" idx="11"/>
          </p:nvPr>
        </p:nvSpPr>
        <p:spPr>
          <a:xfrm>
            <a:off x="0" y="4667250"/>
            <a:ext cx="1568450" cy="663575"/>
          </a:xfrm>
        </p:spPr>
        <p:txBody>
          <a:bodyPr/>
          <a:lstStyle>
            <a:lvl1pPr>
              <a:defRPr sz="2800">
                <a:solidFill>
                  <a:srgbClr val="FFFFFF"/>
                </a:solidFill>
              </a:defRPr>
            </a:lvl1pPr>
          </a:lstStyle>
          <a:p>
            <a:pPr>
              <a:defRPr/>
            </a:pPr>
            <a:fld id="{136B2EFB-4771-47D1-8202-6990F4981C92}" type="slidenum">
              <a:rPr lang="en-US" altLang="ja-JP"/>
              <a:pPr>
                <a:defRPr/>
              </a:pPr>
              <a:t>&lt;#&gt;</a:t>
            </a:fld>
            <a:endParaRPr lang="en-US" altLang="ja-JP"/>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60400" y="228600"/>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027"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604000" y="6248400"/>
            <a:ext cx="288925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chemeClr val="tx2"/>
                </a:solidFill>
              </a:defRPr>
            </a:lvl1pPr>
          </a:lstStyle>
          <a:p>
            <a:pPr>
              <a:defRPr/>
            </a:pPr>
            <a:fld id="{D514B107-093F-4BC8-A28B-E65B2371C1BE}" type="datetime8">
              <a:rPr lang="en-US" altLang="ja-JP"/>
              <a:pPr>
                <a:defRPr/>
              </a:pPr>
              <a:t>4/9/2013 9:16 PM</a:t>
            </a:fld>
            <a:endParaRPr lang="en-US" altLang="ja-JP"/>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chemeClr val="tx2"/>
                </a:solidFill>
              </a:defRPr>
            </a:lvl1pPr>
          </a:lstStyle>
          <a:p>
            <a:pPr>
              <a:defRPr/>
            </a:pPr>
            <a:endParaRPr lang="en-US" altLang="ja-JP"/>
          </a:p>
        </p:txBody>
      </p:sp>
      <p:sp>
        <p:nvSpPr>
          <p:cNvPr id="7" name="Rectangle 6"/>
          <p:cNvSpPr/>
          <p:nvPr/>
        </p:nvSpPr>
        <p:spPr bwMode="white">
          <a:xfrm>
            <a:off x="0" y="1235075"/>
            <a:ext cx="9906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7"/>
          <p:cNvSpPr/>
          <p:nvPr/>
        </p:nvSpPr>
        <p:spPr>
          <a:xfrm>
            <a:off x="0" y="1279525"/>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9" name="Rectangle 8"/>
          <p:cNvSpPr/>
          <p:nvPr/>
        </p:nvSpPr>
        <p:spPr>
          <a:xfrm>
            <a:off x="639763" y="1279525"/>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3" name="Slide Number Placeholder 22"/>
          <p:cNvSpPr>
            <a:spLocks noGrp="1"/>
          </p:cNvSpPr>
          <p:nvPr>
            <p:ph type="sldNum" sz="quarter" idx="4"/>
          </p:nvPr>
        </p:nvSpPr>
        <p:spPr>
          <a:xfrm>
            <a:off x="0" y="127158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chemeClr val="tx2"/>
                </a:solidFill>
              </a:defRPr>
            </a:lvl1pPr>
          </a:lstStyle>
          <a:p>
            <a:pPr>
              <a:defRPr/>
            </a:pPr>
            <a:fld id="{853B83C1-799B-463E-BD50-5FEDA3952DDE}"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54" r:id="rId10"/>
    <p:sldLayoutId id="2147483865" r:id="rId11"/>
  </p:sldLayoutIdLst>
  <p:txStyles>
    <p:titleStyle>
      <a:lvl1pPr algn="l" rtl="0" eaLnBrk="0" fontAlgn="base" hangingPunct="0">
        <a:spcBef>
          <a:spcPct val="0"/>
        </a:spcBef>
        <a:spcAft>
          <a:spcPct val="0"/>
        </a:spcAft>
        <a:defRPr kumimoji="1" sz="44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mn-lt"/>
          <a:ea typeface="ＭＳ Ｐゴシック"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mn-lt"/>
          <a:ea typeface="ＭＳ Ｐゴシック"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mn-lt"/>
          <a:ea typeface="ＭＳ Ｐゴシック"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mn-lt"/>
          <a:ea typeface="ＭＳ Ｐゴシック"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314" name="Title Placeholder 21"/>
          <p:cNvSpPr>
            <a:spLocks noGrp="1"/>
          </p:cNvSpPr>
          <p:nvPr>
            <p:ph type="title"/>
          </p:nvPr>
        </p:nvSpPr>
        <p:spPr bwMode="auto">
          <a:xfrm>
            <a:off x="660400" y="228600"/>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3315"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604000" y="6248400"/>
            <a:ext cx="288925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4F271C"/>
                </a:solidFill>
              </a:defRPr>
            </a:lvl1pPr>
          </a:lstStyle>
          <a:p>
            <a:pPr>
              <a:defRPr/>
            </a:pPr>
            <a:fld id="{D0B2E4D0-B2F1-4E09-A5A9-C60E4E50374F}" type="datetime8">
              <a:rPr lang="en-US" altLang="ja-JP"/>
              <a:pPr>
                <a:defRPr/>
              </a:pPr>
              <a:t>4/9/2013 9:16 PM</a:t>
            </a:fld>
            <a:endParaRPr lang="en-US" altLang="ja-JP"/>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4F271C"/>
                </a:solidFill>
              </a:defRPr>
            </a:lvl1pPr>
          </a:lstStyle>
          <a:p>
            <a:pPr>
              <a:defRPr/>
            </a:pPr>
            <a:endParaRPr lang="en-US" altLang="ja-JP"/>
          </a:p>
        </p:txBody>
      </p:sp>
      <p:sp>
        <p:nvSpPr>
          <p:cNvPr id="7" name="Rectangle 6"/>
          <p:cNvSpPr/>
          <p:nvPr/>
        </p:nvSpPr>
        <p:spPr bwMode="white">
          <a:xfrm>
            <a:off x="0" y="1093788"/>
            <a:ext cx="9906000" cy="31908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7"/>
          <p:cNvSpPr/>
          <p:nvPr/>
        </p:nvSpPr>
        <p:spPr>
          <a:xfrm>
            <a:off x="0" y="1125538"/>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9" name="Rectangle 8"/>
          <p:cNvSpPr/>
          <p:nvPr/>
        </p:nvSpPr>
        <p:spPr>
          <a:xfrm>
            <a:off x="639763" y="1125538"/>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3" name="Slide Number Placeholder 22"/>
          <p:cNvSpPr>
            <a:spLocks noGrp="1"/>
          </p:cNvSpPr>
          <p:nvPr>
            <p:ph type="sldNum" sz="quarter" idx="4"/>
          </p:nvPr>
        </p:nvSpPr>
        <p:spPr>
          <a:xfrm>
            <a:off x="0" y="112553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rgbClr val="4F271C"/>
                </a:solidFill>
              </a:defRPr>
            </a:lvl1pPr>
          </a:lstStyle>
          <a:p>
            <a:pPr>
              <a:defRPr/>
            </a:pPr>
            <a:fld id="{9BE1598B-24FE-4D6D-9D9D-A25962224C83}"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55" r:id="rId10"/>
    <p:sldLayoutId id="2147483875" r:id="rId11"/>
    <p:sldLayoutId id="2147483876" r:id="rId12"/>
  </p:sldLayoutIdLst>
  <p:txStyles>
    <p:titleStyle>
      <a:lvl1pPr algn="l" rtl="0" eaLnBrk="0" fontAlgn="base" hangingPunct="0">
        <a:spcBef>
          <a:spcPct val="0"/>
        </a:spcBef>
        <a:spcAft>
          <a:spcPct val="0"/>
        </a:spcAft>
        <a:defRPr kumimoji="1" sz="44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mn-lt"/>
          <a:ea typeface="ＭＳ Ｐゴシック"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mn-lt"/>
          <a:ea typeface="ＭＳ Ｐゴシック"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mn-lt"/>
          <a:ea typeface="ＭＳ Ｐゴシック"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mn-lt"/>
          <a:ea typeface="ＭＳ Ｐゴシック"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descr="図1"/>
          <p:cNvPicPr>
            <a:picLocks noChangeAspect="1" noChangeArrowheads="1"/>
          </p:cNvPicPr>
          <p:nvPr/>
        </p:nvPicPr>
        <p:blipFill>
          <a:blip r:embed="rId3"/>
          <a:srcRect/>
          <a:stretch>
            <a:fillRect/>
          </a:stretch>
        </p:blipFill>
        <p:spPr bwMode="auto">
          <a:xfrm>
            <a:off x="806450" y="188913"/>
            <a:ext cx="8293100" cy="5916612"/>
          </a:xfrm>
          <a:prstGeom prst="rect">
            <a:avLst/>
          </a:prstGeom>
          <a:noFill/>
        </p:spPr>
      </p:pic>
      <p:sp>
        <p:nvSpPr>
          <p:cNvPr id="80899" name="Rectangle 2"/>
          <p:cNvSpPr>
            <a:spLocks noGrp="1"/>
          </p:cNvSpPr>
          <p:nvPr>
            <p:ph type="subTitle" idx="4294967295"/>
          </p:nvPr>
        </p:nvSpPr>
        <p:spPr>
          <a:xfrm>
            <a:off x="2559050" y="6049963"/>
            <a:ext cx="7264400" cy="685800"/>
          </a:xfrm>
        </p:spPr>
        <p:txBody>
          <a:bodyPr anchor="ctr"/>
          <a:lstStyle/>
          <a:p>
            <a:pPr marL="0" indent="0" eaLnBrk="1" hangingPunct="1">
              <a:lnSpc>
                <a:spcPct val="80000"/>
              </a:lnSpc>
              <a:buFont typeface="Wingdings" pitchFamily="2" charset="2"/>
              <a:buNone/>
            </a:pPr>
            <a:r>
              <a:rPr lang="ja-JP" altLang="en-US" sz="2200" smtClean="0">
                <a:solidFill>
                  <a:srgbClr val="FFFFFF"/>
                </a:solidFill>
                <a:latin typeface="ＭＳ Ｐゴシック" charset="-128"/>
                <a:ea typeface="ＭＳ Ｐゴシック" charset="-128"/>
              </a:rPr>
              <a:t/>
            </a:r>
            <a:br>
              <a:rPr lang="ja-JP" altLang="en-US" sz="2200" smtClean="0">
                <a:solidFill>
                  <a:srgbClr val="FFFFFF"/>
                </a:solidFill>
                <a:latin typeface="ＭＳ Ｐゴシック" charset="-128"/>
                <a:ea typeface="ＭＳ Ｐゴシック" charset="-128"/>
              </a:rPr>
            </a:br>
            <a:endParaRPr lang="ja-JP" altLang="en-US" sz="2200" smtClean="0">
              <a:solidFill>
                <a:srgbClr val="FFFFFF"/>
              </a:solidFill>
              <a:latin typeface="ＭＳ Ｐゴシック" charset="-128"/>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5" name="Text Box 5"/>
          <p:cNvSpPr txBox="1">
            <a:spLocks noChangeArrowheads="1"/>
          </p:cNvSpPr>
          <p:nvPr/>
        </p:nvSpPr>
        <p:spPr bwMode="auto">
          <a:xfrm>
            <a:off x="200025" y="1773238"/>
            <a:ext cx="9328150" cy="3784600"/>
          </a:xfrm>
          <a:prstGeom prst="rect">
            <a:avLst/>
          </a:prstGeom>
          <a:solidFill>
            <a:schemeClr val="accent1">
              <a:lumMod val="20000"/>
              <a:lumOff val="80000"/>
            </a:schemeClr>
          </a:solidFill>
          <a:ln w="9525">
            <a:solidFill>
              <a:srgbClr val="080808"/>
            </a:solidFill>
            <a:miter lim="800000"/>
            <a:headEnd/>
            <a:tailEnd/>
          </a:ln>
          <a:effectLst/>
          <a:extLst/>
        </p:spPr>
        <p:txBody>
          <a:bodyPr>
            <a:spAutoFit/>
          </a:bodyPr>
          <a:lstStyle/>
          <a:p>
            <a:pPr algn="just">
              <a:defRPr/>
            </a:pPr>
            <a:r>
              <a:rPr lang="en-US" altLang="ja-JP" sz="2000" b="1" u="sng" dirty="0">
                <a:solidFill>
                  <a:srgbClr val="080808"/>
                </a:solidFill>
                <a:latin typeface="Century" pitchFamily="18" charset="0"/>
              </a:rPr>
              <a:t>○</a:t>
            </a:r>
            <a:r>
              <a:rPr lang="ja-JP" altLang="en-US" sz="2000" b="1" u="sng" dirty="0">
                <a:solidFill>
                  <a:srgbClr val="080808"/>
                </a:solidFill>
                <a:latin typeface="Century" pitchFamily="18" charset="0"/>
              </a:rPr>
              <a:t>本発明の本質は？（＝特許請求の範囲の例）</a:t>
            </a:r>
            <a:endParaRPr lang="ja-JP" altLang="en-US" sz="2400" dirty="0">
              <a:latin typeface="Century" pitchFamily="18" charset="0"/>
            </a:endParaRPr>
          </a:p>
          <a:p>
            <a:pPr algn="just">
              <a:defRPr/>
            </a:pPr>
            <a:endParaRPr lang="en-US" altLang="ja-JP" sz="1600" dirty="0">
              <a:solidFill>
                <a:srgbClr val="080808"/>
              </a:solidFill>
              <a:latin typeface="Century" pitchFamily="18" charset="0"/>
            </a:endParaRPr>
          </a:p>
          <a:p>
            <a:pPr algn="just">
              <a:defRPr/>
            </a:pPr>
            <a:r>
              <a:rPr lang="ja-JP" altLang="en-US" sz="1600" dirty="0">
                <a:solidFill>
                  <a:srgbClr val="080808"/>
                </a:solidFill>
                <a:latin typeface="Century" pitchFamily="18" charset="0"/>
              </a:rPr>
              <a:t>→人工衛星の外側に張り出し、パネル角度調整用モーターにより角度が調整可能なソーラーパネルと、ズーム調整用モーターにより倍率が調整可能なカメラとを搭載した人工衛星であって、前記両モーターの作動時のうなりに前記ソーラーパネルが共振して</a:t>
            </a:r>
            <a:r>
              <a:rPr lang="ja-JP" altLang="en-US" sz="1600" u="sng" dirty="0">
                <a:solidFill>
                  <a:srgbClr val="080808"/>
                </a:solidFill>
                <a:latin typeface="Century" pitchFamily="18" charset="0"/>
              </a:rPr>
              <a:t>ソーラーパネルが破損するのを防止する破損防止手段</a:t>
            </a:r>
            <a:r>
              <a:rPr lang="ja-JP" altLang="en-US" sz="1600" dirty="0">
                <a:solidFill>
                  <a:srgbClr val="080808"/>
                </a:solidFill>
                <a:latin typeface="ＭＳ Ｐゴシック" pitchFamily="50" charset="-128"/>
              </a:rPr>
              <a:t>を備えた人工衛星。</a:t>
            </a:r>
          </a:p>
          <a:p>
            <a:pPr algn="just">
              <a:defRPr/>
            </a:pPr>
            <a:endParaRPr lang="ja-JP" altLang="en-US" sz="2000" dirty="0">
              <a:solidFill>
                <a:srgbClr val="080808"/>
              </a:solidFill>
              <a:latin typeface="ＭＳ Ｐゴシック" pitchFamily="50" charset="-128"/>
            </a:endParaRPr>
          </a:p>
          <a:p>
            <a:pPr algn="just">
              <a:defRPr/>
            </a:pPr>
            <a:r>
              <a:rPr lang="en-US" altLang="ja-JP" sz="2000" dirty="0">
                <a:solidFill>
                  <a:srgbClr val="080808"/>
                </a:solidFill>
                <a:latin typeface="ＭＳ Ｐゴシック" pitchFamily="50" charset="-128"/>
              </a:rPr>
              <a:t>※</a:t>
            </a:r>
            <a:r>
              <a:rPr lang="ja-JP" altLang="en-US" sz="2000" dirty="0">
                <a:solidFill>
                  <a:srgbClr val="080808"/>
                </a:solidFill>
                <a:latin typeface="ＭＳ Ｐゴシック" pitchFamily="50" charset="-128"/>
              </a:rPr>
              <a:t>（注１）先の例では、②、③、④、⑥、⑦、⑨が権利範囲として含まれる。</a:t>
            </a:r>
          </a:p>
          <a:p>
            <a:pPr algn="just">
              <a:defRPr/>
            </a:pPr>
            <a:endParaRPr lang="en-US" altLang="ja-JP" sz="2000" dirty="0">
              <a:solidFill>
                <a:srgbClr val="080808"/>
              </a:solidFill>
              <a:latin typeface="ＭＳ Ｐゴシック" pitchFamily="50" charset="-128"/>
            </a:endParaRPr>
          </a:p>
          <a:p>
            <a:pPr algn="just">
              <a:defRPr/>
            </a:pPr>
            <a:r>
              <a:rPr lang="en-US" altLang="ja-JP" sz="2000" dirty="0">
                <a:solidFill>
                  <a:srgbClr val="080808"/>
                </a:solidFill>
                <a:latin typeface="ＭＳ Ｐゴシック" pitchFamily="50" charset="-128"/>
              </a:rPr>
              <a:t>※</a:t>
            </a:r>
            <a:r>
              <a:rPr lang="ja-JP" altLang="en-US" sz="2000" dirty="0">
                <a:solidFill>
                  <a:srgbClr val="080808"/>
                </a:solidFill>
                <a:latin typeface="ＭＳ Ｐゴシック" pitchFamily="50" charset="-128"/>
              </a:rPr>
              <a:t>（注２）下線部を「ソーラーパネルの共振を防止する共振防止手段」とした場合、先の例では③、④、⑥、⑦、⑨が権利範囲として含まれる。</a:t>
            </a:r>
          </a:p>
          <a:p>
            <a:pPr algn="just">
              <a:defRPr/>
            </a:pPr>
            <a:endParaRPr lang="ja-JP" altLang="en-US" sz="2000" dirty="0">
              <a:solidFill>
                <a:srgbClr val="080808"/>
              </a:solidFill>
              <a:latin typeface="ＭＳ Ｐゴシック" pitchFamily="50" charset="-128"/>
            </a:endParaRPr>
          </a:p>
          <a:p>
            <a:pPr algn="just">
              <a:defRPr/>
            </a:pPr>
            <a:r>
              <a:rPr lang="ja-JP" altLang="en-US" sz="2000" dirty="0">
                <a:solidFill>
                  <a:srgbClr val="080808"/>
                </a:solidFill>
                <a:latin typeface="ＭＳ Ｐゴシック" pitchFamily="50" charset="-128"/>
              </a:rPr>
              <a:t>→</a:t>
            </a:r>
            <a:r>
              <a:rPr lang="ja-JP" altLang="en-US" sz="2000" dirty="0">
                <a:solidFill>
                  <a:srgbClr val="FF0000"/>
                </a:solidFill>
                <a:latin typeface="ＭＳ Ｐゴシック" pitchFamily="50" charset="-128"/>
              </a:rPr>
              <a:t>必要に応じて、請求項を追加し多面的な権利取得を目指す。</a:t>
            </a:r>
          </a:p>
        </p:txBody>
      </p:sp>
      <p:sp>
        <p:nvSpPr>
          <p:cNvPr id="45058" name="タイトル 1"/>
          <p:cNvSpPr>
            <a:spLocks noGrp="1"/>
          </p:cNvSpPr>
          <p:nvPr>
            <p:ph type="title"/>
          </p:nvPr>
        </p:nvSpPr>
        <p:spPr>
          <a:xfrm>
            <a:off x="663575" y="228600"/>
            <a:ext cx="9242425" cy="990600"/>
          </a:xfrm>
        </p:spPr>
        <p:txBody>
          <a:bodyPr/>
          <a:lstStyle/>
          <a:p>
            <a:r>
              <a:rPr lang="ja-JP" altLang="en-US" smtClean="0">
                <a:latin typeface="ＭＳ Ｐゴシック" charset="-128"/>
                <a:ea typeface="ＭＳ Ｐゴシック" charset="-128"/>
              </a:rPr>
              <a:t>事例：出願にあたっての検討のポイント（３／３）</a:t>
            </a:r>
          </a:p>
        </p:txBody>
      </p:sp>
      <p:sp>
        <p:nvSpPr>
          <p:cNvPr id="45059" name="テキスト ボックス 3"/>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１１－２</a:t>
            </a:r>
          </a:p>
        </p:txBody>
      </p:sp>
      <p:pic>
        <p:nvPicPr>
          <p:cNvPr id="45060" name="Picture 2" descr="C:\Users\IPrism\AppData\Local\Microsoft\Windows\Temporary Internet Files\Low\Content.IE5\L6HKGZHZ\MC900438058[1].PNG"/>
          <p:cNvPicPr>
            <a:picLocks noChangeAspect="1" noChangeArrowheads="1"/>
          </p:cNvPicPr>
          <p:nvPr/>
        </p:nvPicPr>
        <p:blipFill>
          <a:blip r:embed="rId3"/>
          <a:srcRect/>
          <a:stretch>
            <a:fillRect/>
          </a:stretch>
        </p:blipFill>
        <p:spPr bwMode="auto">
          <a:xfrm>
            <a:off x="7616825" y="4724400"/>
            <a:ext cx="2016125" cy="2017713"/>
          </a:xfrm>
          <a:prstGeom prst="rect">
            <a:avLst/>
          </a:prstGeom>
          <a:noFill/>
          <a:ln w="9525">
            <a:noFill/>
            <a:miter lim="800000"/>
            <a:headEnd/>
            <a:tailEnd/>
          </a:ln>
        </p:spPr>
      </p:pic>
      <p:sp>
        <p:nvSpPr>
          <p:cNvPr id="6" name="テキスト ボックス 42"/>
          <p:cNvSpPr txBox="1"/>
          <p:nvPr/>
        </p:nvSpPr>
        <p:spPr>
          <a:xfrm>
            <a:off x="34925" y="6615113"/>
            <a:ext cx="8651875" cy="254000"/>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特許庁　独立行政法人　工業所有権情報・研修館発行　２０１１年　を元に作成　</a:t>
            </a:r>
            <a:endParaRPr lang="ja-JP" altLang="en-US" sz="1050" dirty="0"/>
          </a:p>
        </p:txBody>
      </p:sp>
      <p:sp>
        <p:nvSpPr>
          <p:cNvPr id="45062" name="スライド番号プレースホルダー 1"/>
          <p:cNvSpPr>
            <a:spLocks noGrp="1"/>
          </p:cNvSpPr>
          <p:nvPr>
            <p:ph type="sldNum" sz="quarter" idx="12"/>
          </p:nvPr>
        </p:nvSpPr>
        <p:spPr bwMode="auto">
          <a:xfrm>
            <a:off x="9074150" y="6477000"/>
            <a:ext cx="908050" cy="381000"/>
          </a:xfrm>
          <a:noFill/>
          <a:ln>
            <a:miter lim="800000"/>
            <a:headEnd/>
            <a:tailEnd/>
          </a:ln>
        </p:spPr>
        <p:txBody>
          <a:bodyPr/>
          <a:lstStyle/>
          <a:p>
            <a:fld id="{FA50D8CC-BA4C-4962-87DD-2E49BF104BC1}" type="slidenum">
              <a:rPr lang="en-US" altLang="ja-JP" smtClean="0">
                <a:solidFill>
                  <a:schemeClr val="tx1"/>
                </a:solidFill>
              </a:rPr>
              <a:pPr/>
              <a:t>10</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5"/>
          <p:cNvSpPr txBox="1">
            <a:spLocks noChangeArrowheads="1"/>
          </p:cNvSpPr>
          <p:nvPr/>
        </p:nvSpPr>
        <p:spPr bwMode="auto">
          <a:xfrm>
            <a:off x="428625" y="2936875"/>
            <a:ext cx="8915400" cy="3478213"/>
          </a:xfrm>
          <a:prstGeom prst="rect">
            <a:avLst/>
          </a:prstGeom>
          <a:solidFill>
            <a:srgbClr val="FFFFFF"/>
          </a:solidFill>
          <a:ln w="9525">
            <a:solidFill>
              <a:srgbClr val="080808"/>
            </a:solidFill>
            <a:miter lim="800000"/>
            <a:headEnd/>
            <a:tailEnd/>
          </a:ln>
        </p:spPr>
        <p:txBody>
          <a:bodyPr>
            <a:spAutoFit/>
          </a:bodyPr>
          <a:lstStyle/>
          <a:p>
            <a:pPr algn="just"/>
            <a:r>
              <a:rPr lang="ja-JP" altLang="en-US" sz="2000">
                <a:solidFill>
                  <a:srgbClr val="080808"/>
                </a:solidFill>
                <a:latin typeface="Century" pitchFamily="18" charset="0"/>
              </a:rPr>
              <a:t>（１）従来技術が１、２、３であるとき進歩性は？</a:t>
            </a:r>
          </a:p>
          <a:p>
            <a:pPr algn="just"/>
            <a:r>
              <a:rPr lang="ja-JP" altLang="en-US" sz="2000">
                <a:solidFill>
                  <a:srgbClr val="080808"/>
                </a:solidFill>
                <a:latin typeface="Century" pitchFamily="18" charset="0"/>
              </a:rPr>
              <a:t>→</a:t>
            </a:r>
            <a:endParaRPr lang="en-US" altLang="ja-JP" sz="2000">
              <a:solidFill>
                <a:srgbClr val="080808"/>
              </a:solidFill>
              <a:latin typeface="Century" pitchFamily="18" charset="0"/>
            </a:endParaRPr>
          </a:p>
          <a:p>
            <a:pPr algn="just"/>
            <a:endParaRPr lang="ja-JP" altLang="en-US" sz="2000">
              <a:solidFill>
                <a:srgbClr val="080808"/>
              </a:solidFill>
              <a:latin typeface="Times New Roman" pitchFamily="18" charset="0"/>
            </a:endParaRPr>
          </a:p>
          <a:p>
            <a:pPr algn="just"/>
            <a:r>
              <a:rPr lang="ja-JP" altLang="en-US" sz="2000">
                <a:solidFill>
                  <a:srgbClr val="080808"/>
                </a:solidFill>
                <a:latin typeface="Times New Roman" pitchFamily="18" charset="0"/>
              </a:rPr>
              <a:t>（２）</a:t>
            </a:r>
            <a:r>
              <a:rPr lang="ja-JP" altLang="en-US" sz="2000">
                <a:solidFill>
                  <a:srgbClr val="080808"/>
                </a:solidFill>
                <a:latin typeface="Century" pitchFamily="18" charset="0"/>
              </a:rPr>
              <a:t>従来技術が３、４であるとき進歩性は？</a:t>
            </a:r>
          </a:p>
          <a:p>
            <a:pPr algn="just"/>
            <a:r>
              <a:rPr lang="ja-JP" altLang="en-US" sz="2000">
                <a:solidFill>
                  <a:srgbClr val="080808"/>
                </a:solidFill>
                <a:latin typeface="Times New Roman" pitchFamily="18" charset="0"/>
              </a:rPr>
              <a:t>→</a:t>
            </a:r>
          </a:p>
          <a:p>
            <a:pPr algn="just"/>
            <a:endParaRPr lang="ja-JP" altLang="en-US" sz="2000">
              <a:solidFill>
                <a:srgbClr val="080808"/>
              </a:solidFill>
              <a:latin typeface="Times New Roman" pitchFamily="18" charset="0"/>
            </a:endParaRPr>
          </a:p>
          <a:p>
            <a:pPr algn="just"/>
            <a:r>
              <a:rPr lang="ja-JP" altLang="en-US" sz="2000">
                <a:solidFill>
                  <a:srgbClr val="080808"/>
                </a:solidFill>
                <a:latin typeface="Times New Roman" pitchFamily="18" charset="0"/>
              </a:rPr>
              <a:t>（３）</a:t>
            </a:r>
            <a:r>
              <a:rPr lang="ja-JP" altLang="en-US" sz="2000">
                <a:solidFill>
                  <a:srgbClr val="080808"/>
                </a:solidFill>
                <a:latin typeface="Century" pitchFamily="18" charset="0"/>
              </a:rPr>
              <a:t>従来技術が３、５であるとき進歩性は？</a:t>
            </a:r>
          </a:p>
          <a:p>
            <a:pPr algn="just"/>
            <a:r>
              <a:rPr lang="ja-JP" altLang="en-US" sz="2000">
                <a:solidFill>
                  <a:srgbClr val="080808"/>
                </a:solidFill>
                <a:latin typeface="Century" pitchFamily="18" charset="0"/>
              </a:rPr>
              <a:t>→</a:t>
            </a:r>
          </a:p>
          <a:p>
            <a:pPr algn="just"/>
            <a:endParaRPr lang="ja-JP" altLang="en-US" sz="2000">
              <a:solidFill>
                <a:srgbClr val="080808"/>
              </a:solidFill>
              <a:latin typeface="Century" pitchFamily="18" charset="0"/>
            </a:endParaRPr>
          </a:p>
          <a:p>
            <a:pPr algn="just"/>
            <a:r>
              <a:rPr lang="ja-JP" altLang="en-US" sz="2000">
                <a:solidFill>
                  <a:srgbClr val="080808"/>
                </a:solidFill>
                <a:latin typeface="Century" pitchFamily="18" charset="0"/>
              </a:rPr>
              <a:t>（４）従来技術が３、６であるとき進歩性は？</a:t>
            </a:r>
          </a:p>
          <a:p>
            <a:pPr algn="just"/>
            <a:r>
              <a:rPr lang="ja-JP" altLang="en-US" sz="2000">
                <a:solidFill>
                  <a:srgbClr val="080808"/>
                </a:solidFill>
                <a:latin typeface="Century" pitchFamily="18" charset="0"/>
              </a:rPr>
              <a:t>→</a:t>
            </a:r>
            <a:endParaRPr lang="ja-JP" altLang="en-US" sz="2400">
              <a:latin typeface="Century" pitchFamily="18" charset="0"/>
            </a:endParaRPr>
          </a:p>
        </p:txBody>
      </p:sp>
      <p:sp>
        <p:nvSpPr>
          <p:cNvPr id="47106" name="Text Box 7"/>
          <p:cNvSpPr txBox="1">
            <a:spLocks noChangeArrowheads="1"/>
          </p:cNvSpPr>
          <p:nvPr/>
        </p:nvSpPr>
        <p:spPr bwMode="auto">
          <a:xfrm>
            <a:off x="428625" y="1628775"/>
            <a:ext cx="9048750" cy="1200150"/>
          </a:xfrm>
          <a:prstGeom prst="rect">
            <a:avLst/>
          </a:prstGeom>
          <a:solidFill>
            <a:srgbClr val="FFFF99"/>
          </a:solidFill>
          <a:ln w="9525">
            <a:solidFill>
              <a:schemeClr val="tx1"/>
            </a:solidFill>
            <a:miter lim="800000"/>
            <a:headEnd/>
            <a:tailEnd/>
          </a:ln>
        </p:spPr>
        <p:txBody>
          <a:bodyPr>
            <a:spAutoFit/>
          </a:bodyPr>
          <a:lstStyle/>
          <a:p>
            <a:pPr>
              <a:spcBef>
                <a:spcPct val="50000"/>
              </a:spcBef>
            </a:pPr>
            <a:r>
              <a:rPr lang="en-US" altLang="ja-JP">
                <a:solidFill>
                  <a:srgbClr val="080808"/>
                </a:solidFill>
                <a:latin typeface="Arial" charset="0"/>
              </a:rPr>
              <a:t>【</a:t>
            </a:r>
            <a:r>
              <a:rPr lang="ja-JP" altLang="en-US">
                <a:solidFill>
                  <a:srgbClr val="080808"/>
                </a:solidFill>
                <a:latin typeface="Arial" charset="0"/>
              </a:rPr>
              <a:t>請求項</a:t>
            </a:r>
            <a:r>
              <a:rPr lang="en-US" altLang="ja-JP">
                <a:solidFill>
                  <a:srgbClr val="080808"/>
                </a:solidFill>
                <a:latin typeface="Arial" charset="0"/>
              </a:rPr>
              <a:t>】</a:t>
            </a:r>
            <a:r>
              <a:rPr lang="ja-JP" altLang="en-US">
                <a:solidFill>
                  <a:srgbClr val="080808"/>
                </a:solidFill>
                <a:latin typeface="Arial" charset="0"/>
              </a:rPr>
              <a:t>人工衛星の外側に張り出し、パネル角度調整用モーターにより角度が調整可能なソーラーパネルと、ズーム調整用モーターにより倍率が調整可能なカメラとを搭載した人工衛星であって、前記両モーターの作動時のうなりに前記ソーラーパネルが共振してソーラーパネルが破損するのを防止する破損防止手段を備えた人工衛星。</a:t>
            </a:r>
          </a:p>
        </p:txBody>
      </p:sp>
      <p:sp>
        <p:nvSpPr>
          <p:cNvPr id="47107"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事例：従来技術との関係</a:t>
            </a:r>
          </a:p>
        </p:txBody>
      </p:sp>
      <p:sp>
        <p:nvSpPr>
          <p:cNvPr id="47108" name="テキスト ボックス 4"/>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１１－２</a:t>
            </a:r>
          </a:p>
        </p:txBody>
      </p:sp>
      <p:pic>
        <p:nvPicPr>
          <p:cNvPr id="47109" name="Picture 2"/>
          <p:cNvPicPr>
            <a:picLocks noChangeAspect="1" noChangeArrowheads="1"/>
          </p:cNvPicPr>
          <p:nvPr/>
        </p:nvPicPr>
        <p:blipFill>
          <a:blip r:embed="rId3"/>
          <a:srcRect/>
          <a:stretch>
            <a:fillRect/>
          </a:stretch>
        </p:blipFill>
        <p:spPr bwMode="auto">
          <a:xfrm flipH="1">
            <a:off x="7040563" y="4052888"/>
            <a:ext cx="2241550" cy="2330450"/>
          </a:xfrm>
          <a:prstGeom prst="rect">
            <a:avLst/>
          </a:prstGeom>
          <a:noFill/>
          <a:ln w="9525">
            <a:noFill/>
            <a:miter lim="800000"/>
            <a:headEnd/>
            <a:tailEnd/>
          </a:ln>
        </p:spPr>
      </p:pic>
      <p:sp>
        <p:nvSpPr>
          <p:cNvPr id="7" name="テキスト ボックス 42"/>
          <p:cNvSpPr txBox="1"/>
          <p:nvPr/>
        </p:nvSpPr>
        <p:spPr>
          <a:xfrm>
            <a:off x="428625" y="6480175"/>
            <a:ext cx="8651875" cy="254000"/>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特許庁　独立行政法人　工業所有権情報・研修館発行　２０１１年　を元に作成　</a:t>
            </a:r>
            <a:endParaRPr lang="ja-JP" altLang="en-US" sz="1050" dirty="0"/>
          </a:p>
        </p:txBody>
      </p:sp>
      <p:sp>
        <p:nvSpPr>
          <p:cNvPr id="47111" name="スライド番号プレースホルダー 1"/>
          <p:cNvSpPr>
            <a:spLocks noGrp="1"/>
          </p:cNvSpPr>
          <p:nvPr>
            <p:ph type="sldNum" sz="quarter" idx="12"/>
          </p:nvPr>
        </p:nvSpPr>
        <p:spPr bwMode="auto">
          <a:xfrm>
            <a:off x="9080500" y="6477000"/>
            <a:ext cx="908050" cy="381000"/>
          </a:xfrm>
          <a:noFill/>
          <a:ln>
            <a:miter lim="800000"/>
            <a:headEnd/>
            <a:tailEnd/>
          </a:ln>
        </p:spPr>
        <p:txBody>
          <a:bodyPr/>
          <a:lstStyle/>
          <a:p>
            <a:fld id="{238963E6-1700-49A6-B49F-792B14B5B683}" type="slidenum">
              <a:rPr lang="en-US" altLang="ja-JP" smtClean="0">
                <a:solidFill>
                  <a:schemeClr val="tx1"/>
                </a:solidFill>
              </a:rPr>
              <a:pPr/>
              <a:t>11</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6"/>
          <p:cNvSpPr txBox="1">
            <a:spLocks noChangeArrowheads="1"/>
          </p:cNvSpPr>
          <p:nvPr/>
        </p:nvSpPr>
        <p:spPr bwMode="auto">
          <a:xfrm>
            <a:off x="350838" y="1557338"/>
            <a:ext cx="8502650" cy="1201737"/>
          </a:xfrm>
          <a:prstGeom prst="rect">
            <a:avLst/>
          </a:prstGeom>
          <a:noFill/>
          <a:ln w="9525">
            <a:solidFill>
              <a:schemeClr val="tx1"/>
            </a:solidFill>
            <a:miter lim="800000"/>
            <a:headEnd/>
            <a:tailEnd/>
          </a:ln>
        </p:spPr>
        <p:txBody>
          <a:bodyPr>
            <a:spAutoFit/>
          </a:bodyPr>
          <a:lstStyle/>
          <a:p>
            <a:pPr>
              <a:spcBef>
                <a:spcPct val="50000"/>
              </a:spcBef>
            </a:pPr>
            <a:r>
              <a:rPr lang="ja-JP" altLang="en-US" b="1">
                <a:solidFill>
                  <a:srgbClr val="080808"/>
                </a:solidFill>
                <a:latin typeface="Arial" charset="0"/>
              </a:rPr>
              <a:t>ソーラーパネルの事例で</a:t>
            </a:r>
          </a:p>
          <a:p>
            <a:pPr>
              <a:spcBef>
                <a:spcPct val="50000"/>
              </a:spcBef>
            </a:pPr>
            <a:r>
              <a:rPr lang="ja-JP" altLang="en-US" b="1">
                <a:solidFill>
                  <a:srgbClr val="080808"/>
                </a:solidFill>
                <a:latin typeface="Arial" charset="0"/>
              </a:rPr>
              <a:t>①を権利範囲とする特許請求の範囲を書いてみよう。</a:t>
            </a:r>
          </a:p>
          <a:p>
            <a:pPr>
              <a:spcBef>
                <a:spcPct val="50000"/>
              </a:spcBef>
            </a:pPr>
            <a:r>
              <a:rPr lang="ja-JP" altLang="en-US" b="1">
                <a:solidFill>
                  <a:srgbClr val="080808"/>
                </a:solidFill>
                <a:latin typeface="Arial" charset="0"/>
              </a:rPr>
              <a:t>②を権利範囲とする特許請求の範囲を書いてみよう。</a:t>
            </a:r>
          </a:p>
        </p:txBody>
      </p:sp>
      <p:sp>
        <p:nvSpPr>
          <p:cNvPr id="49154"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事例：演習</a:t>
            </a:r>
          </a:p>
        </p:txBody>
      </p:sp>
      <p:sp>
        <p:nvSpPr>
          <p:cNvPr id="49155" name="テキスト ボックス 3"/>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１１－２</a:t>
            </a:r>
          </a:p>
        </p:txBody>
      </p:sp>
      <p:sp>
        <p:nvSpPr>
          <p:cNvPr id="49156" name="スライド番号プレースホルダー 1"/>
          <p:cNvSpPr>
            <a:spLocks noGrp="1"/>
          </p:cNvSpPr>
          <p:nvPr>
            <p:ph type="sldNum" sz="quarter" idx="12"/>
          </p:nvPr>
        </p:nvSpPr>
        <p:spPr bwMode="auto">
          <a:xfrm>
            <a:off x="9015413" y="6477000"/>
            <a:ext cx="908050" cy="381000"/>
          </a:xfrm>
          <a:noFill/>
          <a:ln>
            <a:miter lim="800000"/>
            <a:headEnd/>
            <a:tailEnd/>
          </a:ln>
        </p:spPr>
        <p:txBody>
          <a:bodyPr/>
          <a:lstStyle/>
          <a:p>
            <a:fld id="{BCEBBC2B-5803-431E-A670-490D9D8D33C7}" type="slidenum">
              <a:rPr lang="en-US" altLang="ja-JP" smtClean="0">
                <a:solidFill>
                  <a:schemeClr val="tx1"/>
                </a:solidFill>
              </a:rPr>
              <a:pPr/>
              <a:t>12</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2"/>
          <p:cNvSpPr txBox="1">
            <a:spLocks noChangeArrowheads="1"/>
          </p:cNvSpPr>
          <p:nvPr/>
        </p:nvSpPr>
        <p:spPr bwMode="auto">
          <a:xfrm>
            <a:off x="271463" y="2492375"/>
            <a:ext cx="3627437" cy="1016000"/>
          </a:xfrm>
          <a:prstGeom prst="rect">
            <a:avLst/>
          </a:prstGeom>
          <a:solidFill>
            <a:srgbClr val="FFFFFF"/>
          </a:solidFill>
          <a:ln w="9525">
            <a:solidFill>
              <a:srgbClr val="080808"/>
            </a:solidFill>
            <a:miter lim="800000"/>
            <a:headEnd/>
            <a:tailEnd/>
          </a:ln>
        </p:spPr>
        <p:txBody>
          <a:bodyPr>
            <a:spAutoFit/>
          </a:bodyPr>
          <a:lstStyle/>
          <a:p>
            <a:pPr algn="just"/>
            <a:r>
              <a:rPr lang="ja-JP" altLang="en-US" sz="2000">
                <a:latin typeface="Century" pitchFamily="18" charset="0"/>
              </a:rPr>
              <a:t>お湯を調節部で分岐させて、コーヒーの濃度調節を行うドリップ式コーヒーメーカー</a:t>
            </a:r>
            <a:endParaRPr lang="ja-JP" altLang="en-US" sz="2000">
              <a:solidFill>
                <a:srgbClr val="080808"/>
              </a:solidFill>
              <a:latin typeface="Century" pitchFamily="18" charset="0"/>
            </a:endParaRPr>
          </a:p>
        </p:txBody>
      </p:sp>
      <p:sp>
        <p:nvSpPr>
          <p:cNvPr id="51202" name="AutoShape 3"/>
          <p:cNvSpPr>
            <a:spLocks noChangeArrowheads="1"/>
          </p:cNvSpPr>
          <p:nvPr/>
        </p:nvSpPr>
        <p:spPr bwMode="auto">
          <a:xfrm>
            <a:off x="5214938" y="3349625"/>
            <a:ext cx="2317750" cy="1149350"/>
          </a:xfrm>
          <a:custGeom>
            <a:avLst/>
            <a:gdLst>
              <a:gd name="T0" fmla="*/ 2147483647 w 21600"/>
              <a:gd name="T1" fmla="*/ 1627118456 h 21600"/>
              <a:gd name="T2" fmla="*/ 2147483647 w 21600"/>
              <a:gd name="T3" fmla="*/ 2147483647 h 21600"/>
              <a:gd name="T4" fmla="*/ 2147483647 w 21600"/>
              <a:gd name="T5" fmla="*/ 1627118456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rgbClr val="000000"/>
            </a:solidFill>
            <a:miter lim="800000"/>
            <a:headEnd/>
            <a:tailEnd/>
          </a:ln>
        </p:spPr>
        <p:txBody>
          <a:bodyPr/>
          <a:lstStyle/>
          <a:p>
            <a:endParaRPr lang="ja-JP" altLang="en-US"/>
          </a:p>
        </p:txBody>
      </p:sp>
      <p:sp>
        <p:nvSpPr>
          <p:cNvPr id="51203" name="Line 4"/>
          <p:cNvSpPr>
            <a:spLocks noChangeShapeType="1"/>
          </p:cNvSpPr>
          <p:nvPr/>
        </p:nvSpPr>
        <p:spPr bwMode="auto">
          <a:xfrm>
            <a:off x="6411913" y="2198688"/>
            <a:ext cx="447675" cy="0"/>
          </a:xfrm>
          <a:prstGeom prst="line">
            <a:avLst/>
          </a:prstGeom>
          <a:noFill/>
          <a:ln w="9525">
            <a:solidFill>
              <a:srgbClr val="000000"/>
            </a:solidFill>
            <a:round/>
            <a:headEnd/>
            <a:tailEnd/>
          </a:ln>
        </p:spPr>
        <p:txBody>
          <a:bodyPr/>
          <a:lstStyle/>
          <a:p>
            <a:endParaRPr lang="ja-JP" altLang="en-US"/>
          </a:p>
        </p:txBody>
      </p:sp>
      <p:sp>
        <p:nvSpPr>
          <p:cNvPr id="51204" name="AutoShape 5"/>
          <p:cNvSpPr>
            <a:spLocks noChangeArrowheads="1"/>
          </p:cNvSpPr>
          <p:nvPr/>
        </p:nvSpPr>
        <p:spPr bwMode="auto">
          <a:xfrm>
            <a:off x="5364163" y="3349625"/>
            <a:ext cx="2468562" cy="1149350"/>
          </a:xfrm>
          <a:custGeom>
            <a:avLst/>
            <a:gdLst>
              <a:gd name="T0" fmla="*/ 2147483647 w 21600"/>
              <a:gd name="T1" fmla="*/ 1627118456 h 21600"/>
              <a:gd name="T2" fmla="*/ 2147483647 w 21600"/>
              <a:gd name="T3" fmla="*/ 2147483647 h 21600"/>
              <a:gd name="T4" fmla="*/ 2147483647 w 21600"/>
              <a:gd name="T5" fmla="*/ 1627118456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rgbClr val="000000"/>
            </a:solidFill>
            <a:miter lim="800000"/>
            <a:headEnd/>
            <a:tailEnd/>
          </a:ln>
        </p:spPr>
        <p:txBody>
          <a:bodyPr/>
          <a:lstStyle/>
          <a:p>
            <a:endParaRPr lang="ja-JP" altLang="en-US"/>
          </a:p>
        </p:txBody>
      </p:sp>
      <p:sp>
        <p:nvSpPr>
          <p:cNvPr id="51205" name="AutoShape 6"/>
          <p:cNvSpPr>
            <a:spLocks noChangeArrowheads="1"/>
          </p:cNvSpPr>
          <p:nvPr/>
        </p:nvSpPr>
        <p:spPr bwMode="auto">
          <a:xfrm>
            <a:off x="5214938" y="3349625"/>
            <a:ext cx="2543175" cy="1149350"/>
          </a:xfrm>
          <a:custGeom>
            <a:avLst/>
            <a:gdLst>
              <a:gd name="T0" fmla="*/ 2147483647 w 21600"/>
              <a:gd name="T1" fmla="*/ 1627118456 h 21600"/>
              <a:gd name="T2" fmla="*/ 2147483647 w 21600"/>
              <a:gd name="T3" fmla="*/ 2147483647 h 21600"/>
              <a:gd name="T4" fmla="*/ 2147483647 w 21600"/>
              <a:gd name="T5" fmla="*/ 1627118456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rgbClr val="000000"/>
            </a:solidFill>
            <a:miter lim="800000"/>
            <a:headEnd/>
            <a:tailEnd/>
          </a:ln>
        </p:spPr>
        <p:txBody>
          <a:bodyPr/>
          <a:lstStyle/>
          <a:p>
            <a:endParaRPr lang="ja-JP" altLang="en-US"/>
          </a:p>
        </p:txBody>
      </p:sp>
      <p:sp>
        <p:nvSpPr>
          <p:cNvPr id="51206" name="AutoShape 7"/>
          <p:cNvSpPr>
            <a:spLocks noChangeArrowheads="1"/>
          </p:cNvSpPr>
          <p:nvPr/>
        </p:nvSpPr>
        <p:spPr bwMode="auto">
          <a:xfrm>
            <a:off x="5287963" y="3349625"/>
            <a:ext cx="2170112" cy="1020763"/>
          </a:xfrm>
          <a:custGeom>
            <a:avLst/>
            <a:gdLst>
              <a:gd name="T0" fmla="*/ 2147483647 w 21600"/>
              <a:gd name="T1" fmla="*/ 1139823250 h 21600"/>
              <a:gd name="T2" fmla="*/ 2147483647 w 21600"/>
              <a:gd name="T3" fmla="*/ 2147483647 h 21600"/>
              <a:gd name="T4" fmla="*/ 2147483647 w 21600"/>
              <a:gd name="T5" fmla="*/ 1139823250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rgbClr val="000000"/>
            </a:solidFill>
            <a:miter lim="800000"/>
            <a:headEnd/>
            <a:tailEnd/>
          </a:ln>
        </p:spPr>
        <p:txBody>
          <a:bodyPr/>
          <a:lstStyle/>
          <a:p>
            <a:endParaRPr lang="ja-JP" altLang="en-US"/>
          </a:p>
        </p:txBody>
      </p:sp>
      <p:sp>
        <p:nvSpPr>
          <p:cNvPr id="51207" name="Rectangle 8"/>
          <p:cNvSpPr>
            <a:spLocks noChangeArrowheads="1"/>
          </p:cNvSpPr>
          <p:nvPr/>
        </p:nvSpPr>
        <p:spPr bwMode="auto">
          <a:xfrm>
            <a:off x="5287963" y="4498975"/>
            <a:ext cx="2244725" cy="1660525"/>
          </a:xfrm>
          <a:prstGeom prst="rect">
            <a:avLst/>
          </a:prstGeom>
          <a:noFill/>
          <a:ln w="9525">
            <a:solidFill>
              <a:srgbClr val="000000"/>
            </a:solidFill>
            <a:miter lim="800000"/>
            <a:headEnd/>
            <a:tailEnd/>
          </a:ln>
        </p:spPr>
        <p:txBody>
          <a:bodyPr/>
          <a:lstStyle/>
          <a:p>
            <a:endParaRPr lang="ja-JP" altLang="en-US"/>
          </a:p>
        </p:txBody>
      </p:sp>
      <p:sp>
        <p:nvSpPr>
          <p:cNvPr id="51208" name="Rectangle 9"/>
          <p:cNvSpPr>
            <a:spLocks noChangeArrowheads="1"/>
          </p:cNvSpPr>
          <p:nvPr/>
        </p:nvSpPr>
        <p:spPr bwMode="auto">
          <a:xfrm>
            <a:off x="5364163" y="4625975"/>
            <a:ext cx="2093912" cy="1533525"/>
          </a:xfrm>
          <a:prstGeom prst="rect">
            <a:avLst/>
          </a:prstGeom>
          <a:noFill/>
          <a:ln w="9525">
            <a:solidFill>
              <a:srgbClr val="000000"/>
            </a:solidFill>
            <a:miter lim="800000"/>
            <a:headEnd/>
            <a:tailEnd/>
          </a:ln>
        </p:spPr>
        <p:txBody>
          <a:bodyPr/>
          <a:lstStyle/>
          <a:p>
            <a:endParaRPr lang="ja-JP" altLang="en-US"/>
          </a:p>
        </p:txBody>
      </p:sp>
      <p:sp>
        <p:nvSpPr>
          <p:cNvPr id="51209" name="Rectangle 10"/>
          <p:cNvSpPr>
            <a:spLocks noChangeArrowheads="1"/>
          </p:cNvSpPr>
          <p:nvPr/>
        </p:nvSpPr>
        <p:spPr bwMode="auto">
          <a:xfrm>
            <a:off x="5886450" y="4498975"/>
            <a:ext cx="150813" cy="127000"/>
          </a:xfrm>
          <a:prstGeom prst="rect">
            <a:avLst/>
          </a:prstGeom>
          <a:noFill/>
          <a:ln w="9525">
            <a:solidFill>
              <a:srgbClr val="000000"/>
            </a:solidFill>
            <a:miter lim="800000"/>
            <a:headEnd/>
            <a:tailEnd/>
          </a:ln>
        </p:spPr>
        <p:txBody>
          <a:bodyPr anchor="ctr"/>
          <a:lstStyle/>
          <a:p>
            <a:pPr algn="ctr"/>
            <a:endParaRPr lang="ja-JP" altLang="en-US"/>
          </a:p>
        </p:txBody>
      </p:sp>
      <p:sp>
        <p:nvSpPr>
          <p:cNvPr id="51210" name="Rectangle 11"/>
          <p:cNvSpPr>
            <a:spLocks noChangeArrowheads="1"/>
          </p:cNvSpPr>
          <p:nvPr/>
        </p:nvSpPr>
        <p:spPr bwMode="auto">
          <a:xfrm>
            <a:off x="6186488" y="4498975"/>
            <a:ext cx="149225" cy="127000"/>
          </a:xfrm>
          <a:prstGeom prst="rect">
            <a:avLst/>
          </a:prstGeom>
          <a:noFill/>
          <a:ln w="9525">
            <a:solidFill>
              <a:srgbClr val="000000"/>
            </a:solidFill>
            <a:miter lim="800000"/>
            <a:headEnd/>
            <a:tailEnd/>
          </a:ln>
        </p:spPr>
        <p:txBody>
          <a:bodyPr/>
          <a:lstStyle/>
          <a:p>
            <a:endParaRPr lang="ja-JP" altLang="en-US"/>
          </a:p>
        </p:txBody>
      </p:sp>
      <p:sp>
        <p:nvSpPr>
          <p:cNvPr id="51211" name="Rectangle 12"/>
          <p:cNvSpPr>
            <a:spLocks noChangeArrowheads="1"/>
          </p:cNvSpPr>
          <p:nvPr/>
        </p:nvSpPr>
        <p:spPr bwMode="auto">
          <a:xfrm>
            <a:off x="6484938" y="4498975"/>
            <a:ext cx="149225" cy="127000"/>
          </a:xfrm>
          <a:prstGeom prst="rect">
            <a:avLst/>
          </a:prstGeom>
          <a:noFill/>
          <a:ln w="9525">
            <a:solidFill>
              <a:srgbClr val="000000"/>
            </a:solidFill>
            <a:miter lim="800000"/>
            <a:headEnd/>
            <a:tailEnd/>
          </a:ln>
        </p:spPr>
        <p:txBody>
          <a:bodyPr/>
          <a:lstStyle/>
          <a:p>
            <a:endParaRPr lang="ja-JP" altLang="en-US"/>
          </a:p>
        </p:txBody>
      </p:sp>
      <p:sp>
        <p:nvSpPr>
          <p:cNvPr id="51212" name="Rectangle 13"/>
          <p:cNvSpPr>
            <a:spLocks noChangeArrowheads="1"/>
          </p:cNvSpPr>
          <p:nvPr/>
        </p:nvSpPr>
        <p:spPr bwMode="auto">
          <a:xfrm>
            <a:off x="6710363" y="4498975"/>
            <a:ext cx="149225" cy="127000"/>
          </a:xfrm>
          <a:prstGeom prst="rect">
            <a:avLst/>
          </a:prstGeom>
          <a:noFill/>
          <a:ln w="9525">
            <a:solidFill>
              <a:srgbClr val="000000"/>
            </a:solidFill>
            <a:miter lim="800000"/>
            <a:headEnd/>
            <a:tailEnd/>
          </a:ln>
        </p:spPr>
        <p:txBody>
          <a:bodyPr/>
          <a:lstStyle/>
          <a:p>
            <a:endParaRPr lang="ja-JP" altLang="en-US"/>
          </a:p>
        </p:txBody>
      </p:sp>
      <p:sp>
        <p:nvSpPr>
          <p:cNvPr id="51213" name="Line 14"/>
          <p:cNvSpPr>
            <a:spLocks noChangeShapeType="1"/>
          </p:cNvSpPr>
          <p:nvPr/>
        </p:nvSpPr>
        <p:spPr bwMode="auto">
          <a:xfrm>
            <a:off x="5964238" y="4754563"/>
            <a:ext cx="0" cy="638175"/>
          </a:xfrm>
          <a:prstGeom prst="line">
            <a:avLst/>
          </a:prstGeom>
          <a:noFill/>
          <a:ln w="9525">
            <a:solidFill>
              <a:srgbClr val="000000"/>
            </a:solidFill>
            <a:prstDash val="dash"/>
            <a:round/>
            <a:headEnd/>
            <a:tailEnd/>
          </a:ln>
        </p:spPr>
        <p:txBody>
          <a:bodyPr anchor="ctr"/>
          <a:lstStyle/>
          <a:p>
            <a:endParaRPr lang="ja-JP" altLang="en-US"/>
          </a:p>
        </p:txBody>
      </p:sp>
      <p:sp>
        <p:nvSpPr>
          <p:cNvPr id="51214" name="Line 15"/>
          <p:cNvSpPr>
            <a:spLocks noChangeShapeType="1"/>
          </p:cNvSpPr>
          <p:nvPr/>
        </p:nvSpPr>
        <p:spPr bwMode="auto">
          <a:xfrm>
            <a:off x="6261100" y="4754563"/>
            <a:ext cx="0" cy="638175"/>
          </a:xfrm>
          <a:prstGeom prst="line">
            <a:avLst/>
          </a:prstGeom>
          <a:noFill/>
          <a:ln w="9525">
            <a:solidFill>
              <a:srgbClr val="000000"/>
            </a:solidFill>
            <a:prstDash val="dash"/>
            <a:round/>
            <a:headEnd/>
            <a:tailEnd/>
          </a:ln>
        </p:spPr>
        <p:txBody>
          <a:bodyPr anchor="ctr"/>
          <a:lstStyle/>
          <a:p>
            <a:endParaRPr lang="ja-JP" altLang="en-US"/>
          </a:p>
        </p:txBody>
      </p:sp>
      <p:sp>
        <p:nvSpPr>
          <p:cNvPr id="51215" name="Line 16"/>
          <p:cNvSpPr>
            <a:spLocks noChangeShapeType="1"/>
          </p:cNvSpPr>
          <p:nvPr/>
        </p:nvSpPr>
        <p:spPr bwMode="auto">
          <a:xfrm>
            <a:off x="6561138" y="4754563"/>
            <a:ext cx="0" cy="638175"/>
          </a:xfrm>
          <a:prstGeom prst="line">
            <a:avLst/>
          </a:prstGeom>
          <a:noFill/>
          <a:ln w="9525">
            <a:solidFill>
              <a:srgbClr val="000000"/>
            </a:solidFill>
            <a:prstDash val="dash"/>
            <a:round/>
            <a:headEnd/>
            <a:tailEnd/>
          </a:ln>
        </p:spPr>
        <p:txBody>
          <a:bodyPr/>
          <a:lstStyle/>
          <a:p>
            <a:endParaRPr lang="ja-JP" altLang="en-US"/>
          </a:p>
        </p:txBody>
      </p:sp>
      <p:sp>
        <p:nvSpPr>
          <p:cNvPr id="51216" name="Line 17"/>
          <p:cNvSpPr>
            <a:spLocks noChangeShapeType="1"/>
          </p:cNvSpPr>
          <p:nvPr/>
        </p:nvSpPr>
        <p:spPr bwMode="auto">
          <a:xfrm>
            <a:off x="6784975" y="4754563"/>
            <a:ext cx="0" cy="638175"/>
          </a:xfrm>
          <a:prstGeom prst="line">
            <a:avLst/>
          </a:prstGeom>
          <a:noFill/>
          <a:ln w="9525">
            <a:solidFill>
              <a:srgbClr val="000000"/>
            </a:solidFill>
            <a:prstDash val="dash"/>
            <a:round/>
            <a:headEnd/>
            <a:tailEnd/>
          </a:ln>
        </p:spPr>
        <p:txBody>
          <a:bodyPr/>
          <a:lstStyle/>
          <a:p>
            <a:endParaRPr lang="ja-JP" altLang="en-US"/>
          </a:p>
        </p:txBody>
      </p:sp>
      <p:sp>
        <p:nvSpPr>
          <p:cNvPr id="51217" name="Freeform 18" descr="球"/>
          <p:cNvSpPr>
            <a:spLocks/>
          </p:cNvSpPr>
          <p:nvPr/>
        </p:nvSpPr>
        <p:spPr bwMode="auto">
          <a:xfrm>
            <a:off x="5662613" y="3860800"/>
            <a:ext cx="1420812" cy="509588"/>
          </a:xfrm>
          <a:custGeom>
            <a:avLst/>
            <a:gdLst>
              <a:gd name="T0" fmla="*/ 2147483647 w 1995"/>
              <a:gd name="T1" fmla="*/ 2147483647 h 720"/>
              <a:gd name="T2" fmla="*/ 2147483647 w 1995"/>
              <a:gd name="T3" fmla="*/ 2147483647 h 720"/>
              <a:gd name="T4" fmla="*/ 2147483647 w 1995"/>
              <a:gd name="T5" fmla="*/ 2147483647 h 720"/>
              <a:gd name="T6" fmla="*/ 2147483647 w 1995"/>
              <a:gd name="T7" fmla="*/ 2147483647 h 720"/>
              <a:gd name="T8" fmla="*/ 2147483647 w 1995"/>
              <a:gd name="T9" fmla="*/ 0 h 720"/>
              <a:gd name="T10" fmla="*/ 2147483647 w 1995"/>
              <a:gd name="T11" fmla="*/ 2147483647 h 720"/>
              <a:gd name="T12" fmla="*/ 2147483647 w 1995"/>
              <a:gd name="T13" fmla="*/ 0 h 720"/>
              <a:gd name="T14" fmla="*/ 2147483647 w 1995"/>
              <a:gd name="T15" fmla="*/ 0 h 720"/>
              <a:gd name="T16" fmla="*/ 2147483647 w 1995"/>
              <a:gd name="T17" fmla="*/ 2147483647 h 720"/>
              <a:gd name="T18" fmla="*/ 2147483647 w 1995"/>
              <a:gd name="T19" fmla="*/ 2147483647 h 720"/>
              <a:gd name="T20" fmla="*/ 0 w 1995"/>
              <a:gd name="T21" fmla="*/ 2147483647 h 720"/>
              <a:gd name="T22" fmla="*/ 2147483647 w 1995"/>
              <a:gd name="T23" fmla="*/ 2147483647 h 720"/>
              <a:gd name="T24" fmla="*/ 0 w 1995"/>
              <a:gd name="T25" fmla="*/ 2147483647 h 720"/>
              <a:gd name="T26" fmla="*/ 2147483647 w 1995"/>
              <a:gd name="T27" fmla="*/ 2147483647 h 72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95"/>
              <a:gd name="T43" fmla="*/ 0 h 720"/>
              <a:gd name="T44" fmla="*/ 1995 w 1995"/>
              <a:gd name="T45" fmla="*/ 720 h 72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95" h="720">
                <a:moveTo>
                  <a:pt x="210" y="720"/>
                </a:moveTo>
                <a:lnTo>
                  <a:pt x="1785" y="720"/>
                </a:lnTo>
                <a:lnTo>
                  <a:pt x="1995" y="180"/>
                </a:lnTo>
                <a:lnTo>
                  <a:pt x="1785" y="180"/>
                </a:lnTo>
                <a:lnTo>
                  <a:pt x="1575" y="0"/>
                </a:lnTo>
                <a:lnTo>
                  <a:pt x="1260" y="180"/>
                </a:lnTo>
                <a:lnTo>
                  <a:pt x="945" y="0"/>
                </a:lnTo>
                <a:lnTo>
                  <a:pt x="735" y="0"/>
                </a:lnTo>
                <a:lnTo>
                  <a:pt x="630" y="180"/>
                </a:lnTo>
                <a:lnTo>
                  <a:pt x="210" y="180"/>
                </a:lnTo>
                <a:lnTo>
                  <a:pt x="0" y="180"/>
                </a:lnTo>
                <a:lnTo>
                  <a:pt x="315" y="720"/>
                </a:lnTo>
                <a:lnTo>
                  <a:pt x="0" y="180"/>
                </a:lnTo>
                <a:lnTo>
                  <a:pt x="210" y="720"/>
                </a:lnTo>
                <a:close/>
              </a:path>
            </a:pathLst>
          </a:custGeom>
          <a:pattFill prst="sphere">
            <a:fgClr>
              <a:srgbClr val="000000"/>
            </a:fgClr>
            <a:bgClr>
              <a:srgbClr val="FFFFFF"/>
            </a:bgClr>
          </a:pattFill>
          <a:ln w="9525">
            <a:solidFill>
              <a:srgbClr val="000000"/>
            </a:solidFill>
            <a:round/>
            <a:headEnd/>
            <a:tailEnd/>
          </a:ln>
        </p:spPr>
        <p:txBody>
          <a:bodyPr/>
          <a:lstStyle/>
          <a:p>
            <a:endParaRPr lang="ja-JP" altLang="en-US"/>
          </a:p>
        </p:txBody>
      </p:sp>
      <p:sp>
        <p:nvSpPr>
          <p:cNvPr id="51218" name="Line 19"/>
          <p:cNvSpPr>
            <a:spLocks noChangeShapeType="1"/>
          </p:cNvSpPr>
          <p:nvPr/>
        </p:nvSpPr>
        <p:spPr bwMode="auto">
          <a:xfrm>
            <a:off x="7532688" y="2454275"/>
            <a:ext cx="0" cy="895350"/>
          </a:xfrm>
          <a:prstGeom prst="line">
            <a:avLst/>
          </a:prstGeom>
          <a:noFill/>
          <a:ln w="9525">
            <a:solidFill>
              <a:srgbClr val="000000"/>
            </a:solidFill>
            <a:round/>
            <a:headEnd/>
            <a:tailEnd/>
          </a:ln>
        </p:spPr>
        <p:txBody>
          <a:bodyPr/>
          <a:lstStyle/>
          <a:p>
            <a:endParaRPr lang="ja-JP" altLang="en-US"/>
          </a:p>
        </p:txBody>
      </p:sp>
      <p:sp>
        <p:nvSpPr>
          <p:cNvPr id="51219" name="Line 20"/>
          <p:cNvSpPr>
            <a:spLocks noChangeShapeType="1"/>
          </p:cNvSpPr>
          <p:nvPr/>
        </p:nvSpPr>
        <p:spPr bwMode="auto">
          <a:xfrm>
            <a:off x="7758113" y="2198688"/>
            <a:ext cx="0" cy="1150937"/>
          </a:xfrm>
          <a:prstGeom prst="line">
            <a:avLst/>
          </a:prstGeom>
          <a:noFill/>
          <a:ln w="9525">
            <a:solidFill>
              <a:srgbClr val="000000"/>
            </a:solidFill>
            <a:round/>
            <a:headEnd/>
            <a:tailEnd/>
          </a:ln>
        </p:spPr>
        <p:txBody>
          <a:bodyPr/>
          <a:lstStyle/>
          <a:p>
            <a:endParaRPr lang="ja-JP" altLang="en-US"/>
          </a:p>
        </p:txBody>
      </p:sp>
      <p:sp>
        <p:nvSpPr>
          <p:cNvPr id="51220" name="Line 21"/>
          <p:cNvSpPr>
            <a:spLocks noChangeShapeType="1"/>
          </p:cNvSpPr>
          <p:nvPr/>
        </p:nvSpPr>
        <p:spPr bwMode="auto">
          <a:xfrm flipH="1">
            <a:off x="6710363" y="2454275"/>
            <a:ext cx="822325" cy="0"/>
          </a:xfrm>
          <a:prstGeom prst="line">
            <a:avLst/>
          </a:prstGeom>
          <a:noFill/>
          <a:ln w="9525">
            <a:solidFill>
              <a:srgbClr val="000000"/>
            </a:solidFill>
            <a:round/>
            <a:headEnd/>
            <a:tailEnd/>
          </a:ln>
        </p:spPr>
        <p:txBody>
          <a:bodyPr/>
          <a:lstStyle/>
          <a:p>
            <a:endParaRPr lang="ja-JP" altLang="en-US"/>
          </a:p>
        </p:txBody>
      </p:sp>
      <p:sp>
        <p:nvSpPr>
          <p:cNvPr id="51221" name="Line 22"/>
          <p:cNvSpPr>
            <a:spLocks noChangeShapeType="1"/>
          </p:cNvSpPr>
          <p:nvPr/>
        </p:nvSpPr>
        <p:spPr bwMode="auto">
          <a:xfrm>
            <a:off x="6710363" y="2454275"/>
            <a:ext cx="0" cy="255588"/>
          </a:xfrm>
          <a:prstGeom prst="line">
            <a:avLst/>
          </a:prstGeom>
          <a:noFill/>
          <a:ln w="9525">
            <a:solidFill>
              <a:srgbClr val="000000"/>
            </a:solidFill>
            <a:round/>
            <a:headEnd/>
            <a:tailEnd/>
          </a:ln>
        </p:spPr>
        <p:txBody>
          <a:bodyPr/>
          <a:lstStyle/>
          <a:p>
            <a:endParaRPr lang="ja-JP" altLang="en-US"/>
          </a:p>
        </p:txBody>
      </p:sp>
      <p:sp>
        <p:nvSpPr>
          <p:cNvPr id="51222" name="Line 23"/>
          <p:cNvSpPr>
            <a:spLocks noChangeShapeType="1"/>
          </p:cNvSpPr>
          <p:nvPr/>
        </p:nvSpPr>
        <p:spPr bwMode="auto">
          <a:xfrm>
            <a:off x="6710363" y="2709863"/>
            <a:ext cx="373062" cy="384175"/>
          </a:xfrm>
          <a:prstGeom prst="line">
            <a:avLst/>
          </a:prstGeom>
          <a:noFill/>
          <a:ln w="9525">
            <a:solidFill>
              <a:srgbClr val="000000"/>
            </a:solidFill>
            <a:round/>
            <a:headEnd/>
            <a:tailEnd/>
          </a:ln>
        </p:spPr>
        <p:txBody>
          <a:bodyPr/>
          <a:lstStyle/>
          <a:p>
            <a:endParaRPr lang="ja-JP" altLang="en-US"/>
          </a:p>
        </p:txBody>
      </p:sp>
      <p:sp>
        <p:nvSpPr>
          <p:cNvPr id="51223" name="Line 24"/>
          <p:cNvSpPr>
            <a:spLocks noChangeShapeType="1"/>
          </p:cNvSpPr>
          <p:nvPr/>
        </p:nvSpPr>
        <p:spPr bwMode="auto">
          <a:xfrm flipH="1">
            <a:off x="6037263" y="3094038"/>
            <a:ext cx="1046162" cy="0"/>
          </a:xfrm>
          <a:prstGeom prst="line">
            <a:avLst/>
          </a:prstGeom>
          <a:noFill/>
          <a:ln w="9525">
            <a:solidFill>
              <a:srgbClr val="000000"/>
            </a:solidFill>
            <a:round/>
            <a:headEnd/>
            <a:tailEnd/>
          </a:ln>
        </p:spPr>
        <p:txBody>
          <a:bodyPr/>
          <a:lstStyle/>
          <a:p>
            <a:endParaRPr lang="ja-JP" altLang="en-US"/>
          </a:p>
        </p:txBody>
      </p:sp>
      <p:sp>
        <p:nvSpPr>
          <p:cNvPr id="51224" name="Line 25"/>
          <p:cNvSpPr>
            <a:spLocks noChangeShapeType="1"/>
          </p:cNvSpPr>
          <p:nvPr/>
        </p:nvSpPr>
        <p:spPr bwMode="auto">
          <a:xfrm flipV="1">
            <a:off x="6037263" y="2709863"/>
            <a:ext cx="374650" cy="384175"/>
          </a:xfrm>
          <a:prstGeom prst="line">
            <a:avLst/>
          </a:prstGeom>
          <a:noFill/>
          <a:ln w="9525">
            <a:solidFill>
              <a:srgbClr val="000000"/>
            </a:solidFill>
            <a:round/>
            <a:headEnd/>
            <a:tailEnd/>
          </a:ln>
        </p:spPr>
        <p:txBody>
          <a:bodyPr/>
          <a:lstStyle/>
          <a:p>
            <a:endParaRPr lang="ja-JP" altLang="en-US"/>
          </a:p>
        </p:txBody>
      </p:sp>
      <p:sp>
        <p:nvSpPr>
          <p:cNvPr id="51225" name="Line 26"/>
          <p:cNvSpPr>
            <a:spLocks noChangeShapeType="1"/>
          </p:cNvSpPr>
          <p:nvPr/>
        </p:nvSpPr>
        <p:spPr bwMode="auto">
          <a:xfrm flipV="1">
            <a:off x="6411913" y="2198688"/>
            <a:ext cx="0" cy="511175"/>
          </a:xfrm>
          <a:prstGeom prst="line">
            <a:avLst/>
          </a:prstGeom>
          <a:noFill/>
          <a:ln w="9525">
            <a:solidFill>
              <a:srgbClr val="000000"/>
            </a:solidFill>
            <a:round/>
            <a:headEnd/>
            <a:tailEnd/>
          </a:ln>
        </p:spPr>
        <p:txBody>
          <a:bodyPr/>
          <a:lstStyle/>
          <a:p>
            <a:endParaRPr lang="ja-JP" altLang="en-US"/>
          </a:p>
        </p:txBody>
      </p:sp>
      <p:sp>
        <p:nvSpPr>
          <p:cNvPr id="51226" name="Line 27"/>
          <p:cNvSpPr>
            <a:spLocks noChangeShapeType="1"/>
          </p:cNvSpPr>
          <p:nvPr/>
        </p:nvSpPr>
        <p:spPr bwMode="auto">
          <a:xfrm flipH="1">
            <a:off x="7234238" y="2198688"/>
            <a:ext cx="523875" cy="0"/>
          </a:xfrm>
          <a:prstGeom prst="line">
            <a:avLst/>
          </a:prstGeom>
          <a:noFill/>
          <a:ln w="9525">
            <a:solidFill>
              <a:srgbClr val="000000"/>
            </a:solidFill>
            <a:round/>
            <a:headEnd/>
            <a:tailEnd/>
          </a:ln>
        </p:spPr>
        <p:txBody>
          <a:bodyPr/>
          <a:lstStyle/>
          <a:p>
            <a:endParaRPr lang="ja-JP" altLang="en-US"/>
          </a:p>
        </p:txBody>
      </p:sp>
      <p:sp>
        <p:nvSpPr>
          <p:cNvPr id="51227" name="Line 28"/>
          <p:cNvSpPr>
            <a:spLocks noChangeShapeType="1"/>
          </p:cNvSpPr>
          <p:nvPr/>
        </p:nvSpPr>
        <p:spPr bwMode="auto">
          <a:xfrm>
            <a:off x="6859588" y="1816100"/>
            <a:ext cx="0" cy="382588"/>
          </a:xfrm>
          <a:prstGeom prst="line">
            <a:avLst/>
          </a:prstGeom>
          <a:noFill/>
          <a:ln w="9525">
            <a:solidFill>
              <a:srgbClr val="000000"/>
            </a:solidFill>
            <a:round/>
            <a:headEnd/>
            <a:tailEnd/>
          </a:ln>
        </p:spPr>
        <p:txBody>
          <a:bodyPr/>
          <a:lstStyle/>
          <a:p>
            <a:endParaRPr lang="ja-JP" altLang="en-US"/>
          </a:p>
        </p:txBody>
      </p:sp>
      <p:sp>
        <p:nvSpPr>
          <p:cNvPr id="51228" name="Line 29"/>
          <p:cNvSpPr>
            <a:spLocks noChangeShapeType="1"/>
          </p:cNvSpPr>
          <p:nvPr/>
        </p:nvSpPr>
        <p:spPr bwMode="auto">
          <a:xfrm>
            <a:off x="7234238" y="1816100"/>
            <a:ext cx="0" cy="382588"/>
          </a:xfrm>
          <a:prstGeom prst="line">
            <a:avLst/>
          </a:prstGeom>
          <a:noFill/>
          <a:ln w="9525">
            <a:solidFill>
              <a:srgbClr val="000000"/>
            </a:solidFill>
            <a:round/>
            <a:headEnd/>
            <a:tailEnd/>
          </a:ln>
        </p:spPr>
        <p:txBody>
          <a:bodyPr/>
          <a:lstStyle/>
          <a:p>
            <a:endParaRPr lang="ja-JP" altLang="en-US"/>
          </a:p>
        </p:txBody>
      </p:sp>
      <p:sp>
        <p:nvSpPr>
          <p:cNvPr id="51229" name="Line 30"/>
          <p:cNvSpPr>
            <a:spLocks noChangeShapeType="1"/>
          </p:cNvSpPr>
          <p:nvPr/>
        </p:nvSpPr>
        <p:spPr bwMode="auto">
          <a:xfrm flipH="1">
            <a:off x="6859588" y="2071688"/>
            <a:ext cx="300037" cy="255587"/>
          </a:xfrm>
          <a:prstGeom prst="line">
            <a:avLst/>
          </a:prstGeom>
          <a:noFill/>
          <a:ln w="9525">
            <a:solidFill>
              <a:srgbClr val="000000"/>
            </a:solidFill>
            <a:round/>
            <a:headEnd/>
            <a:tailEnd/>
          </a:ln>
        </p:spPr>
        <p:txBody>
          <a:bodyPr/>
          <a:lstStyle/>
          <a:p>
            <a:endParaRPr lang="ja-JP" altLang="en-US"/>
          </a:p>
        </p:txBody>
      </p:sp>
      <p:sp>
        <p:nvSpPr>
          <p:cNvPr id="51230" name="Line 31"/>
          <p:cNvSpPr>
            <a:spLocks noChangeShapeType="1"/>
          </p:cNvSpPr>
          <p:nvPr/>
        </p:nvSpPr>
        <p:spPr bwMode="auto">
          <a:xfrm>
            <a:off x="6186488" y="3094038"/>
            <a:ext cx="0" cy="255587"/>
          </a:xfrm>
          <a:prstGeom prst="line">
            <a:avLst/>
          </a:prstGeom>
          <a:noFill/>
          <a:ln w="9525">
            <a:solidFill>
              <a:srgbClr val="000000"/>
            </a:solidFill>
            <a:prstDash val="dash"/>
            <a:round/>
            <a:headEnd/>
            <a:tailEnd/>
          </a:ln>
        </p:spPr>
        <p:txBody>
          <a:bodyPr anchor="ctr"/>
          <a:lstStyle/>
          <a:p>
            <a:endParaRPr lang="ja-JP" altLang="en-US"/>
          </a:p>
        </p:txBody>
      </p:sp>
      <p:sp>
        <p:nvSpPr>
          <p:cNvPr id="51231" name="Line 32"/>
          <p:cNvSpPr>
            <a:spLocks noChangeShapeType="1"/>
          </p:cNvSpPr>
          <p:nvPr/>
        </p:nvSpPr>
        <p:spPr bwMode="auto">
          <a:xfrm>
            <a:off x="6335713" y="3094038"/>
            <a:ext cx="0" cy="255587"/>
          </a:xfrm>
          <a:prstGeom prst="line">
            <a:avLst/>
          </a:prstGeom>
          <a:noFill/>
          <a:ln w="9525">
            <a:solidFill>
              <a:srgbClr val="000000"/>
            </a:solidFill>
            <a:prstDash val="dash"/>
            <a:round/>
            <a:headEnd/>
            <a:tailEnd/>
          </a:ln>
        </p:spPr>
        <p:txBody>
          <a:bodyPr/>
          <a:lstStyle/>
          <a:p>
            <a:endParaRPr lang="ja-JP" altLang="en-US"/>
          </a:p>
        </p:txBody>
      </p:sp>
      <p:sp>
        <p:nvSpPr>
          <p:cNvPr id="51232" name="Line 33"/>
          <p:cNvSpPr>
            <a:spLocks noChangeShapeType="1"/>
          </p:cNvSpPr>
          <p:nvPr/>
        </p:nvSpPr>
        <p:spPr bwMode="auto">
          <a:xfrm>
            <a:off x="6484938" y="3094038"/>
            <a:ext cx="0" cy="255587"/>
          </a:xfrm>
          <a:prstGeom prst="line">
            <a:avLst/>
          </a:prstGeom>
          <a:noFill/>
          <a:ln w="9525">
            <a:solidFill>
              <a:srgbClr val="000000"/>
            </a:solidFill>
            <a:prstDash val="dash"/>
            <a:round/>
            <a:headEnd/>
            <a:tailEnd/>
          </a:ln>
        </p:spPr>
        <p:txBody>
          <a:bodyPr/>
          <a:lstStyle/>
          <a:p>
            <a:endParaRPr lang="ja-JP" altLang="en-US"/>
          </a:p>
        </p:txBody>
      </p:sp>
      <p:sp>
        <p:nvSpPr>
          <p:cNvPr id="51233" name="Line 34"/>
          <p:cNvSpPr>
            <a:spLocks noChangeShapeType="1"/>
          </p:cNvSpPr>
          <p:nvPr/>
        </p:nvSpPr>
        <p:spPr bwMode="auto">
          <a:xfrm>
            <a:off x="6634163" y="3094038"/>
            <a:ext cx="0" cy="255587"/>
          </a:xfrm>
          <a:prstGeom prst="line">
            <a:avLst/>
          </a:prstGeom>
          <a:noFill/>
          <a:ln w="9525">
            <a:solidFill>
              <a:srgbClr val="000000"/>
            </a:solidFill>
            <a:prstDash val="dash"/>
            <a:round/>
            <a:headEnd/>
            <a:tailEnd/>
          </a:ln>
        </p:spPr>
        <p:txBody>
          <a:bodyPr/>
          <a:lstStyle/>
          <a:p>
            <a:endParaRPr lang="ja-JP" altLang="en-US"/>
          </a:p>
        </p:txBody>
      </p:sp>
      <p:sp>
        <p:nvSpPr>
          <p:cNvPr id="51234" name="Line 35"/>
          <p:cNvSpPr>
            <a:spLocks noChangeShapeType="1"/>
          </p:cNvSpPr>
          <p:nvPr/>
        </p:nvSpPr>
        <p:spPr bwMode="auto">
          <a:xfrm>
            <a:off x="6784975" y="3094038"/>
            <a:ext cx="0" cy="255587"/>
          </a:xfrm>
          <a:prstGeom prst="line">
            <a:avLst/>
          </a:prstGeom>
          <a:noFill/>
          <a:ln w="9525">
            <a:solidFill>
              <a:srgbClr val="000000"/>
            </a:solidFill>
            <a:prstDash val="dash"/>
            <a:round/>
            <a:headEnd/>
            <a:tailEnd/>
          </a:ln>
        </p:spPr>
        <p:txBody>
          <a:bodyPr/>
          <a:lstStyle/>
          <a:p>
            <a:endParaRPr lang="ja-JP" altLang="en-US"/>
          </a:p>
        </p:txBody>
      </p:sp>
      <p:sp>
        <p:nvSpPr>
          <p:cNvPr id="51235" name="Line 36"/>
          <p:cNvSpPr>
            <a:spLocks noChangeShapeType="1"/>
          </p:cNvSpPr>
          <p:nvPr/>
        </p:nvSpPr>
        <p:spPr bwMode="auto">
          <a:xfrm>
            <a:off x="6934200" y="3094038"/>
            <a:ext cx="0" cy="255587"/>
          </a:xfrm>
          <a:prstGeom prst="line">
            <a:avLst/>
          </a:prstGeom>
          <a:noFill/>
          <a:ln w="9525">
            <a:solidFill>
              <a:srgbClr val="000000"/>
            </a:solidFill>
            <a:prstDash val="dash"/>
            <a:round/>
            <a:headEnd/>
            <a:tailEnd/>
          </a:ln>
        </p:spPr>
        <p:txBody>
          <a:bodyPr/>
          <a:lstStyle/>
          <a:p>
            <a:endParaRPr lang="ja-JP" altLang="en-US"/>
          </a:p>
        </p:txBody>
      </p:sp>
      <p:sp>
        <p:nvSpPr>
          <p:cNvPr id="51236" name="Text Box 37"/>
          <p:cNvSpPr txBox="1">
            <a:spLocks noChangeArrowheads="1"/>
          </p:cNvSpPr>
          <p:nvPr/>
        </p:nvSpPr>
        <p:spPr bwMode="auto">
          <a:xfrm>
            <a:off x="8280400" y="2965450"/>
            <a:ext cx="1047750" cy="384175"/>
          </a:xfrm>
          <a:prstGeom prst="rect">
            <a:avLst/>
          </a:prstGeom>
          <a:noFill/>
          <a:ln w="9525">
            <a:noFill/>
            <a:miter lim="800000"/>
            <a:headEnd/>
            <a:tailEnd/>
          </a:ln>
        </p:spPr>
        <p:txBody>
          <a:bodyPr/>
          <a:lstStyle/>
          <a:p>
            <a:pPr algn="just"/>
            <a:r>
              <a:rPr lang="ja-JP" altLang="en-US" sz="1200">
                <a:latin typeface="Century" pitchFamily="18" charset="0"/>
              </a:rPr>
              <a:t>バイパス管</a:t>
            </a:r>
          </a:p>
        </p:txBody>
      </p:sp>
      <p:sp>
        <p:nvSpPr>
          <p:cNvPr id="51237" name="Text Box 38"/>
          <p:cNvSpPr txBox="1">
            <a:spLocks noChangeArrowheads="1"/>
          </p:cNvSpPr>
          <p:nvPr/>
        </p:nvSpPr>
        <p:spPr bwMode="auto">
          <a:xfrm>
            <a:off x="8056563" y="1816100"/>
            <a:ext cx="1047750" cy="382588"/>
          </a:xfrm>
          <a:prstGeom prst="rect">
            <a:avLst/>
          </a:prstGeom>
          <a:noFill/>
          <a:ln w="9525">
            <a:noFill/>
            <a:miter lim="800000"/>
            <a:headEnd/>
            <a:tailEnd/>
          </a:ln>
        </p:spPr>
        <p:txBody>
          <a:bodyPr/>
          <a:lstStyle/>
          <a:p>
            <a:pPr algn="just"/>
            <a:r>
              <a:rPr lang="ja-JP" altLang="en-US" sz="1200">
                <a:latin typeface="Century" pitchFamily="18" charset="0"/>
              </a:rPr>
              <a:t>湯供給管</a:t>
            </a:r>
          </a:p>
        </p:txBody>
      </p:sp>
      <p:sp>
        <p:nvSpPr>
          <p:cNvPr id="51238" name="Text Box 39"/>
          <p:cNvSpPr txBox="1">
            <a:spLocks noChangeArrowheads="1"/>
          </p:cNvSpPr>
          <p:nvPr/>
        </p:nvSpPr>
        <p:spPr bwMode="auto">
          <a:xfrm>
            <a:off x="5064125" y="1816100"/>
            <a:ext cx="1047750" cy="382588"/>
          </a:xfrm>
          <a:prstGeom prst="rect">
            <a:avLst/>
          </a:prstGeom>
          <a:noFill/>
          <a:ln w="9525">
            <a:noFill/>
            <a:miter lim="800000"/>
            <a:headEnd/>
            <a:tailEnd/>
          </a:ln>
        </p:spPr>
        <p:txBody>
          <a:bodyPr anchor="ctr"/>
          <a:lstStyle/>
          <a:p>
            <a:pPr algn="ctr"/>
            <a:r>
              <a:rPr lang="ja-JP" altLang="en-US" sz="1200">
                <a:latin typeface="Century" pitchFamily="18" charset="0"/>
              </a:rPr>
              <a:t>調節部</a:t>
            </a:r>
          </a:p>
        </p:txBody>
      </p:sp>
      <p:sp>
        <p:nvSpPr>
          <p:cNvPr id="51239" name="Text Box 40"/>
          <p:cNvSpPr txBox="1">
            <a:spLocks noChangeArrowheads="1"/>
          </p:cNvSpPr>
          <p:nvPr/>
        </p:nvSpPr>
        <p:spPr bwMode="auto">
          <a:xfrm>
            <a:off x="4540250" y="2327275"/>
            <a:ext cx="1047750" cy="382588"/>
          </a:xfrm>
          <a:prstGeom prst="rect">
            <a:avLst/>
          </a:prstGeom>
          <a:noFill/>
          <a:ln w="9525">
            <a:noFill/>
            <a:miter lim="800000"/>
            <a:headEnd/>
            <a:tailEnd/>
          </a:ln>
        </p:spPr>
        <p:txBody>
          <a:bodyPr anchor="ctr"/>
          <a:lstStyle/>
          <a:p>
            <a:pPr algn="ctr"/>
            <a:r>
              <a:rPr lang="ja-JP" altLang="en-US" sz="1200">
                <a:latin typeface="Century" pitchFamily="18" charset="0"/>
              </a:rPr>
              <a:t>注湯管</a:t>
            </a:r>
          </a:p>
        </p:txBody>
      </p:sp>
      <p:sp>
        <p:nvSpPr>
          <p:cNvPr id="51240" name="Line 41"/>
          <p:cNvSpPr>
            <a:spLocks noChangeShapeType="1"/>
          </p:cNvSpPr>
          <p:nvPr/>
        </p:nvSpPr>
        <p:spPr bwMode="auto">
          <a:xfrm>
            <a:off x="5287963" y="2454275"/>
            <a:ext cx="1147762" cy="38100"/>
          </a:xfrm>
          <a:prstGeom prst="line">
            <a:avLst/>
          </a:prstGeom>
          <a:noFill/>
          <a:ln w="9525">
            <a:solidFill>
              <a:srgbClr val="000000"/>
            </a:solidFill>
            <a:round/>
            <a:headEnd/>
            <a:tailEnd type="triangle" w="med" len="med"/>
          </a:ln>
        </p:spPr>
        <p:txBody>
          <a:bodyPr/>
          <a:lstStyle/>
          <a:p>
            <a:endParaRPr lang="ja-JP" altLang="en-US"/>
          </a:p>
        </p:txBody>
      </p:sp>
      <p:sp>
        <p:nvSpPr>
          <p:cNvPr id="51241" name="Line 42"/>
          <p:cNvSpPr>
            <a:spLocks noChangeShapeType="1"/>
          </p:cNvSpPr>
          <p:nvPr/>
        </p:nvSpPr>
        <p:spPr bwMode="auto">
          <a:xfrm>
            <a:off x="5886450" y="1943100"/>
            <a:ext cx="1047750" cy="255588"/>
          </a:xfrm>
          <a:prstGeom prst="line">
            <a:avLst/>
          </a:prstGeom>
          <a:noFill/>
          <a:ln w="9525">
            <a:solidFill>
              <a:srgbClr val="000000"/>
            </a:solidFill>
            <a:round/>
            <a:headEnd/>
            <a:tailEnd type="triangle" w="med" len="med"/>
          </a:ln>
        </p:spPr>
        <p:txBody>
          <a:bodyPr/>
          <a:lstStyle/>
          <a:p>
            <a:endParaRPr lang="ja-JP" altLang="en-US"/>
          </a:p>
        </p:txBody>
      </p:sp>
      <p:sp>
        <p:nvSpPr>
          <p:cNvPr id="51242" name="Line 43"/>
          <p:cNvSpPr>
            <a:spLocks noChangeShapeType="1"/>
          </p:cNvSpPr>
          <p:nvPr/>
        </p:nvSpPr>
        <p:spPr bwMode="auto">
          <a:xfrm flipH="1" flipV="1">
            <a:off x="7215188" y="1989138"/>
            <a:ext cx="1065212" cy="82550"/>
          </a:xfrm>
          <a:prstGeom prst="line">
            <a:avLst/>
          </a:prstGeom>
          <a:noFill/>
          <a:ln w="9525">
            <a:solidFill>
              <a:srgbClr val="000000"/>
            </a:solidFill>
            <a:round/>
            <a:headEnd/>
            <a:tailEnd type="triangle" w="med" len="med"/>
          </a:ln>
        </p:spPr>
        <p:txBody>
          <a:bodyPr/>
          <a:lstStyle/>
          <a:p>
            <a:endParaRPr lang="ja-JP" altLang="en-US"/>
          </a:p>
        </p:txBody>
      </p:sp>
      <p:sp>
        <p:nvSpPr>
          <p:cNvPr id="51243" name="Line 44"/>
          <p:cNvSpPr>
            <a:spLocks noChangeShapeType="1"/>
          </p:cNvSpPr>
          <p:nvPr/>
        </p:nvSpPr>
        <p:spPr bwMode="auto">
          <a:xfrm flipH="1" flipV="1">
            <a:off x="7761288" y="3068638"/>
            <a:ext cx="519112" cy="25400"/>
          </a:xfrm>
          <a:prstGeom prst="line">
            <a:avLst/>
          </a:prstGeom>
          <a:noFill/>
          <a:ln w="9525">
            <a:solidFill>
              <a:srgbClr val="000000"/>
            </a:solidFill>
            <a:round/>
            <a:headEnd/>
            <a:tailEnd type="triangle" w="med" len="med"/>
          </a:ln>
        </p:spPr>
        <p:txBody>
          <a:bodyPr/>
          <a:lstStyle/>
          <a:p>
            <a:endParaRPr lang="ja-JP" altLang="en-US"/>
          </a:p>
        </p:txBody>
      </p:sp>
      <p:sp>
        <p:nvSpPr>
          <p:cNvPr id="51244" name="Text Box 46"/>
          <p:cNvSpPr txBox="1">
            <a:spLocks noChangeArrowheads="1"/>
          </p:cNvSpPr>
          <p:nvPr/>
        </p:nvSpPr>
        <p:spPr bwMode="auto">
          <a:xfrm>
            <a:off x="50800" y="1563688"/>
            <a:ext cx="5226050" cy="366712"/>
          </a:xfrm>
          <a:prstGeom prst="rect">
            <a:avLst/>
          </a:prstGeom>
          <a:noFill/>
          <a:ln w="9525">
            <a:noFill/>
            <a:miter lim="800000"/>
            <a:headEnd/>
            <a:tailEnd/>
          </a:ln>
        </p:spPr>
        <p:txBody>
          <a:bodyPr>
            <a:spAutoFit/>
          </a:bodyPr>
          <a:lstStyle/>
          <a:p>
            <a:pPr>
              <a:spcBef>
                <a:spcPct val="50000"/>
              </a:spcBef>
            </a:pPr>
            <a:r>
              <a:rPr lang="ja-JP" altLang="en-US">
                <a:latin typeface="Arial" charset="0"/>
              </a:rPr>
              <a:t>特許請求の範囲を書いてみよう！</a:t>
            </a:r>
          </a:p>
        </p:txBody>
      </p:sp>
      <p:sp>
        <p:nvSpPr>
          <p:cNvPr id="51245" name="Text Box 47"/>
          <p:cNvSpPr txBox="1">
            <a:spLocks noChangeArrowheads="1"/>
          </p:cNvSpPr>
          <p:nvPr/>
        </p:nvSpPr>
        <p:spPr bwMode="auto">
          <a:xfrm>
            <a:off x="8151813" y="5661025"/>
            <a:ext cx="1403350" cy="384175"/>
          </a:xfrm>
          <a:prstGeom prst="rect">
            <a:avLst/>
          </a:prstGeom>
          <a:noFill/>
          <a:ln w="9525">
            <a:noFill/>
            <a:miter lim="800000"/>
            <a:headEnd/>
            <a:tailEnd/>
          </a:ln>
        </p:spPr>
        <p:txBody>
          <a:bodyPr/>
          <a:lstStyle/>
          <a:p>
            <a:pPr algn="just"/>
            <a:r>
              <a:rPr lang="ja-JP" altLang="en-US" sz="1200">
                <a:latin typeface="Century" pitchFamily="18" charset="0"/>
              </a:rPr>
              <a:t>コーヒー容器</a:t>
            </a:r>
          </a:p>
          <a:p>
            <a:pPr algn="just"/>
            <a:r>
              <a:rPr lang="ja-JP" altLang="en-US" sz="1200">
                <a:latin typeface="Century" pitchFamily="18" charset="0"/>
              </a:rPr>
              <a:t>（耐熱ガラス製）</a:t>
            </a:r>
          </a:p>
        </p:txBody>
      </p:sp>
      <p:sp>
        <p:nvSpPr>
          <p:cNvPr id="51246" name="Line 48"/>
          <p:cNvSpPr>
            <a:spLocks noChangeShapeType="1"/>
          </p:cNvSpPr>
          <p:nvPr/>
        </p:nvSpPr>
        <p:spPr bwMode="auto">
          <a:xfrm flipH="1" flipV="1">
            <a:off x="7527925" y="5805488"/>
            <a:ext cx="519113" cy="25400"/>
          </a:xfrm>
          <a:prstGeom prst="line">
            <a:avLst/>
          </a:prstGeom>
          <a:noFill/>
          <a:ln w="9525">
            <a:solidFill>
              <a:srgbClr val="000000"/>
            </a:solidFill>
            <a:round/>
            <a:headEnd/>
            <a:tailEnd type="triangle" w="med" len="med"/>
          </a:ln>
        </p:spPr>
        <p:txBody>
          <a:bodyPr/>
          <a:lstStyle/>
          <a:p>
            <a:endParaRPr lang="ja-JP" altLang="en-US"/>
          </a:p>
        </p:txBody>
      </p:sp>
      <p:sp>
        <p:nvSpPr>
          <p:cNvPr id="51247" name="Text Box 49"/>
          <p:cNvSpPr txBox="1">
            <a:spLocks noChangeArrowheads="1"/>
          </p:cNvSpPr>
          <p:nvPr/>
        </p:nvSpPr>
        <p:spPr bwMode="auto">
          <a:xfrm>
            <a:off x="8151813" y="3932238"/>
            <a:ext cx="1047750" cy="384175"/>
          </a:xfrm>
          <a:prstGeom prst="rect">
            <a:avLst/>
          </a:prstGeom>
          <a:noFill/>
          <a:ln w="9525">
            <a:noFill/>
            <a:miter lim="800000"/>
            <a:headEnd/>
            <a:tailEnd/>
          </a:ln>
        </p:spPr>
        <p:txBody>
          <a:bodyPr/>
          <a:lstStyle/>
          <a:p>
            <a:pPr algn="just"/>
            <a:r>
              <a:rPr lang="ja-JP" altLang="en-US" sz="1200">
                <a:latin typeface="Century" pitchFamily="18" charset="0"/>
              </a:rPr>
              <a:t>抽出容器</a:t>
            </a:r>
          </a:p>
        </p:txBody>
      </p:sp>
      <p:sp>
        <p:nvSpPr>
          <p:cNvPr id="51248" name="Line 50"/>
          <p:cNvSpPr>
            <a:spLocks noChangeShapeType="1"/>
          </p:cNvSpPr>
          <p:nvPr/>
        </p:nvSpPr>
        <p:spPr bwMode="auto">
          <a:xfrm flipH="1" flipV="1">
            <a:off x="7137400" y="3932238"/>
            <a:ext cx="831850" cy="98425"/>
          </a:xfrm>
          <a:prstGeom prst="line">
            <a:avLst/>
          </a:prstGeom>
          <a:noFill/>
          <a:ln w="9525">
            <a:solidFill>
              <a:srgbClr val="000000"/>
            </a:solidFill>
            <a:round/>
            <a:headEnd/>
            <a:tailEnd type="triangle" w="med" len="med"/>
          </a:ln>
        </p:spPr>
        <p:txBody>
          <a:bodyPr/>
          <a:lstStyle/>
          <a:p>
            <a:endParaRPr lang="ja-JP" altLang="en-US"/>
          </a:p>
        </p:txBody>
      </p:sp>
      <p:sp>
        <p:nvSpPr>
          <p:cNvPr id="51249" name="Text Box 51"/>
          <p:cNvSpPr txBox="1">
            <a:spLocks noChangeArrowheads="1"/>
          </p:cNvSpPr>
          <p:nvPr/>
        </p:nvSpPr>
        <p:spPr bwMode="auto">
          <a:xfrm>
            <a:off x="3783013" y="4581525"/>
            <a:ext cx="1047750" cy="287338"/>
          </a:xfrm>
          <a:prstGeom prst="rect">
            <a:avLst/>
          </a:prstGeom>
          <a:noFill/>
          <a:ln w="9525">
            <a:noFill/>
            <a:miter lim="800000"/>
            <a:headEnd/>
            <a:tailEnd/>
          </a:ln>
        </p:spPr>
        <p:txBody>
          <a:bodyPr anchor="ctr"/>
          <a:lstStyle/>
          <a:p>
            <a:pPr algn="ctr"/>
            <a:r>
              <a:rPr lang="ja-JP" altLang="en-US" sz="1200">
                <a:latin typeface="Century" pitchFamily="18" charset="0"/>
              </a:rPr>
              <a:t>コーヒー豆</a:t>
            </a:r>
          </a:p>
        </p:txBody>
      </p:sp>
      <p:sp>
        <p:nvSpPr>
          <p:cNvPr id="51250" name="Line 52"/>
          <p:cNvSpPr>
            <a:spLocks noChangeShapeType="1"/>
          </p:cNvSpPr>
          <p:nvPr/>
        </p:nvSpPr>
        <p:spPr bwMode="auto">
          <a:xfrm flipV="1">
            <a:off x="4719638" y="4149725"/>
            <a:ext cx="1168400" cy="431800"/>
          </a:xfrm>
          <a:prstGeom prst="line">
            <a:avLst/>
          </a:prstGeom>
          <a:noFill/>
          <a:ln w="9525">
            <a:solidFill>
              <a:srgbClr val="000000"/>
            </a:solidFill>
            <a:round/>
            <a:headEnd/>
            <a:tailEnd type="triangle" w="med" len="med"/>
          </a:ln>
        </p:spPr>
        <p:txBody>
          <a:bodyPr anchor="ctr"/>
          <a:lstStyle/>
          <a:p>
            <a:endParaRPr lang="ja-JP" altLang="en-US"/>
          </a:p>
        </p:txBody>
      </p:sp>
      <p:sp>
        <p:nvSpPr>
          <p:cNvPr id="51251" name="Text Box 53"/>
          <p:cNvSpPr txBox="1">
            <a:spLocks noChangeArrowheads="1"/>
          </p:cNvSpPr>
          <p:nvPr/>
        </p:nvSpPr>
        <p:spPr bwMode="auto">
          <a:xfrm>
            <a:off x="4562475" y="2924175"/>
            <a:ext cx="623888" cy="287338"/>
          </a:xfrm>
          <a:prstGeom prst="rect">
            <a:avLst/>
          </a:prstGeom>
          <a:noFill/>
          <a:ln w="9525">
            <a:noFill/>
            <a:miter lim="800000"/>
            <a:headEnd/>
            <a:tailEnd/>
          </a:ln>
        </p:spPr>
        <p:txBody>
          <a:bodyPr anchor="ctr"/>
          <a:lstStyle/>
          <a:p>
            <a:pPr algn="ctr"/>
            <a:r>
              <a:rPr lang="ja-JP" altLang="en-US" sz="1200">
                <a:latin typeface="Century" pitchFamily="18" charset="0"/>
              </a:rPr>
              <a:t>お湯</a:t>
            </a:r>
          </a:p>
        </p:txBody>
      </p:sp>
      <p:sp>
        <p:nvSpPr>
          <p:cNvPr id="51252" name="Line 54"/>
          <p:cNvSpPr>
            <a:spLocks noChangeShapeType="1"/>
          </p:cNvSpPr>
          <p:nvPr/>
        </p:nvSpPr>
        <p:spPr bwMode="auto">
          <a:xfrm>
            <a:off x="5264150" y="3140075"/>
            <a:ext cx="1147763" cy="38100"/>
          </a:xfrm>
          <a:prstGeom prst="line">
            <a:avLst/>
          </a:prstGeom>
          <a:noFill/>
          <a:ln w="9525">
            <a:solidFill>
              <a:srgbClr val="000000"/>
            </a:solidFill>
            <a:round/>
            <a:headEnd/>
            <a:tailEnd type="triangle" w="med" len="med"/>
          </a:ln>
        </p:spPr>
        <p:txBody>
          <a:bodyPr/>
          <a:lstStyle/>
          <a:p>
            <a:endParaRPr lang="ja-JP" altLang="en-US"/>
          </a:p>
        </p:txBody>
      </p:sp>
      <p:sp>
        <p:nvSpPr>
          <p:cNvPr id="51253" name="Text Box 55"/>
          <p:cNvSpPr txBox="1">
            <a:spLocks noChangeArrowheads="1"/>
          </p:cNvSpPr>
          <p:nvPr/>
        </p:nvSpPr>
        <p:spPr bwMode="auto">
          <a:xfrm>
            <a:off x="2846388" y="3932238"/>
            <a:ext cx="1404937" cy="287337"/>
          </a:xfrm>
          <a:prstGeom prst="rect">
            <a:avLst/>
          </a:prstGeom>
          <a:noFill/>
          <a:ln w="9525">
            <a:noFill/>
            <a:miter lim="800000"/>
            <a:headEnd/>
            <a:tailEnd/>
          </a:ln>
        </p:spPr>
        <p:txBody>
          <a:bodyPr anchor="ctr"/>
          <a:lstStyle/>
          <a:p>
            <a:pPr algn="ctr"/>
            <a:r>
              <a:rPr lang="ja-JP" altLang="en-US" sz="1200">
                <a:latin typeface="Century" pitchFamily="18" charset="0"/>
              </a:rPr>
              <a:t>ペーパーフィルタ</a:t>
            </a:r>
          </a:p>
        </p:txBody>
      </p:sp>
      <p:sp>
        <p:nvSpPr>
          <p:cNvPr id="51254" name="Line 56"/>
          <p:cNvSpPr>
            <a:spLocks noChangeShapeType="1"/>
          </p:cNvSpPr>
          <p:nvPr/>
        </p:nvSpPr>
        <p:spPr bwMode="auto">
          <a:xfrm flipV="1">
            <a:off x="4329113" y="3898900"/>
            <a:ext cx="1303337" cy="177800"/>
          </a:xfrm>
          <a:prstGeom prst="line">
            <a:avLst/>
          </a:prstGeom>
          <a:noFill/>
          <a:ln w="9525">
            <a:solidFill>
              <a:srgbClr val="000000"/>
            </a:solidFill>
            <a:round/>
            <a:headEnd/>
            <a:tailEnd type="triangle" w="med" len="med"/>
          </a:ln>
        </p:spPr>
        <p:txBody>
          <a:bodyPr anchor="ctr"/>
          <a:lstStyle/>
          <a:p>
            <a:endParaRPr lang="ja-JP" altLang="en-US"/>
          </a:p>
        </p:txBody>
      </p:sp>
      <p:sp>
        <p:nvSpPr>
          <p:cNvPr id="51255" name="Line 57"/>
          <p:cNvSpPr>
            <a:spLocks noChangeShapeType="1"/>
          </p:cNvSpPr>
          <p:nvPr/>
        </p:nvSpPr>
        <p:spPr bwMode="auto">
          <a:xfrm>
            <a:off x="5264150" y="6092825"/>
            <a:ext cx="2263775" cy="0"/>
          </a:xfrm>
          <a:prstGeom prst="line">
            <a:avLst/>
          </a:prstGeom>
          <a:noFill/>
          <a:ln w="9525">
            <a:solidFill>
              <a:schemeClr val="tx1"/>
            </a:solidFill>
            <a:round/>
            <a:headEnd/>
            <a:tailEnd/>
          </a:ln>
        </p:spPr>
        <p:txBody>
          <a:bodyPr/>
          <a:lstStyle/>
          <a:p>
            <a:endParaRPr lang="ja-JP" altLang="en-US"/>
          </a:p>
        </p:txBody>
      </p:sp>
      <p:sp>
        <p:nvSpPr>
          <p:cNvPr id="51256" name="Rectangle 58" descr="60%"/>
          <p:cNvSpPr>
            <a:spLocks noChangeArrowheads="1"/>
          </p:cNvSpPr>
          <p:nvPr/>
        </p:nvSpPr>
        <p:spPr bwMode="auto">
          <a:xfrm>
            <a:off x="5343525" y="5445125"/>
            <a:ext cx="2106613" cy="647700"/>
          </a:xfrm>
          <a:prstGeom prst="rect">
            <a:avLst/>
          </a:prstGeom>
          <a:pattFill prst="pct60">
            <a:fgClr>
              <a:schemeClr val="tx1"/>
            </a:fgClr>
            <a:bgClr>
              <a:schemeClr val="bg1"/>
            </a:bgClr>
          </a:pattFill>
          <a:ln w="9525">
            <a:solidFill>
              <a:schemeClr val="tx1"/>
            </a:solidFill>
            <a:miter lim="800000"/>
            <a:headEnd/>
            <a:tailEnd/>
          </a:ln>
        </p:spPr>
        <p:txBody>
          <a:bodyPr wrap="none" anchor="ctr"/>
          <a:lstStyle/>
          <a:p>
            <a:endParaRPr lang="ja-JP" altLang="en-US"/>
          </a:p>
        </p:txBody>
      </p:sp>
      <p:sp>
        <p:nvSpPr>
          <p:cNvPr id="51257" name="Text Box 59"/>
          <p:cNvSpPr txBox="1">
            <a:spLocks noChangeArrowheads="1"/>
          </p:cNvSpPr>
          <p:nvPr/>
        </p:nvSpPr>
        <p:spPr bwMode="auto">
          <a:xfrm>
            <a:off x="2925763" y="5661025"/>
            <a:ext cx="1168400" cy="431800"/>
          </a:xfrm>
          <a:prstGeom prst="rect">
            <a:avLst/>
          </a:prstGeom>
          <a:noFill/>
          <a:ln w="9525">
            <a:noFill/>
            <a:miter lim="800000"/>
            <a:headEnd/>
            <a:tailEnd/>
          </a:ln>
        </p:spPr>
        <p:txBody>
          <a:bodyPr anchor="ctr"/>
          <a:lstStyle/>
          <a:p>
            <a:pPr algn="ctr"/>
            <a:r>
              <a:rPr lang="ja-JP" altLang="en-US" sz="1200">
                <a:latin typeface="Century" pitchFamily="18" charset="0"/>
              </a:rPr>
              <a:t>抽出されたコーヒー</a:t>
            </a:r>
          </a:p>
        </p:txBody>
      </p:sp>
      <p:sp>
        <p:nvSpPr>
          <p:cNvPr id="51258" name="Line 60"/>
          <p:cNvSpPr>
            <a:spLocks noChangeShapeType="1"/>
          </p:cNvSpPr>
          <p:nvPr/>
        </p:nvSpPr>
        <p:spPr bwMode="auto">
          <a:xfrm flipV="1">
            <a:off x="4171950" y="5589588"/>
            <a:ext cx="1249363" cy="142875"/>
          </a:xfrm>
          <a:prstGeom prst="line">
            <a:avLst/>
          </a:prstGeom>
          <a:noFill/>
          <a:ln w="9525">
            <a:solidFill>
              <a:srgbClr val="000000"/>
            </a:solidFill>
            <a:round/>
            <a:headEnd/>
            <a:tailEnd type="triangle" w="med" len="med"/>
          </a:ln>
        </p:spPr>
        <p:txBody>
          <a:bodyPr anchor="ctr"/>
          <a:lstStyle/>
          <a:p>
            <a:endParaRPr lang="ja-JP" altLang="en-US"/>
          </a:p>
        </p:txBody>
      </p:sp>
      <p:sp>
        <p:nvSpPr>
          <p:cNvPr id="51259" name="AutoShape 61"/>
          <p:cNvSpPr>
            <a:spLocks noChangeArrowheads="1"/>
          </p:cNvSpPr>
          <p:nvPr/>
        </p:nvSpPr>
        <p:spPr bwMode="auto">
          <a:xfrm rot="5400000">
            <a:off x="7023893" y="4622007"/>
            <a:ext cx="1008063" cy="781050"/>
          </a:xfrm>
          <a:custGeom>
            <a:avLst/>
            <a:gdLst>
              <a:gd name="T0" fmla="*/ 1097806718 w 21600"/>
              <a:gd name="T1" fmla="*/ 0 h 21600"/>
              <a:gd name="T2" fmla="*/ 274451680 w 21600"/>
              <a:gd name="T3" fmla="*/ 471022591 h 21600"/>
              <a:gd name="T4" fmla="*/ 1097806718 w 21600"/>
              <a:gd name="T5" fmla="*/ 235511295 h 21600"/>
              <a:gd name="T6" fmla="*/ 1921159050 w 21600"/>
              <a:gd name="T7" fmla="*/ 471022591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noFill/>
          <a:ln w="9525">
            <a:solidFill>
              <a:schemeClr val="tx1"/>
            </a:solidFill>
            <a:miter lim="800000"/>
            <a:headEnd/>
            <a:tailEnd/>
          </a:ln>
        </p:spPr>
        <p:txBody>
          <a:bodyPr wrap="none" anchor="ctr"/>
          <a:lstStyle/>
          <a:p>
            <a:endParaRPr lang="ja-JP" altLang="en-US"/>
          </a:p>
        </p:txBody>
      </p:sp>
      <p:sp>
        <p:nvSpPr>
          <p:cNvPr id="51260" name="Text Box 62"/>
          <p:cNvSpPr txBox="1">
            <a:spLocks noChangeArrowheads="1"/>
          </p:cNvSpPr>
          <p:nvPr/>
        </p:nvSpPr>
        <p:spPr bwMode="auto">
          <a:xfrm>
            <a:off x="8620125" y="4797425"/>
            <a:ext cx="701675" cy="384175"/>
          </a:xfrm>
          <a:prstGeom prst="rect">
            <a:avLst/>
          </a:prstGeom>
          <a:noFill/>
          <a:ln w="9525">
            <a:noFill/>
            <a:miter lim="800000"/>
            <a:headEnd/>
            <a:tailEnd/>
          </a:ln>
        </p:spPr>
        <p:txBody>
          <a:bodyPr/>
          <a:lstStyle/>
          <a:p>
            <a:pPr algn="just"/>
            <a:r>
              <a:rPr lang="ja-JP" altLang="en-US" sz="1200">
                <a:latin typeface="Century" pitchFamily="18" charset="0"/>
              </a:rPr>
              <a:t>把持部</a:t>
            </a:r>
          </a:p>
        </p:txBody>
      </p:sp>
      <p:sp>
        <p:nvSpPr>
          <p:cNvPr id="51261" name="Line 63"/>
          <p:cNvSpPr>
            <a:spLocks noChangeShapeType="1"/>
          </p:cNvSpPr>
          <p:nvPr/>
        </p:nvSpPr>
        <p:spPr bwMode="auto">
          <a:xfrm flipH="1" flipV="1">
            <a:off x="7918450" y="4868863"/>
            <a:ext cx="598488" cy="26987"/>
          </a:xfrm>
          <a:prstGeom prst="line">
            <a:avLst/>
          </a:prstGeom>
          <a:noFill/>
          <a:ln w="9525">
            <a:solidFill>
              <a:srgbClr val="000000"/>
            </a:solidFill>
            <a:round/>
            <a:headEnd/>
            <a:tailEnd type="triangle" w="med" len="med"/>
          </a:ln>
        </p:spPr>
        <p:txBody>
          <a:bodyPr/>
          <a:lstStyle/>
          <a:p>
            <a:endParaRPr lang="ja-JP" altLang="en-US"/>
          </a:p>
        </p:txBody>
      </p:sp>
      <p:sp>
        <p:nvSpPr>
          <p:cNvPr id="51262" name="AutoShape 64"/>
          <p:cNvSpPr>
            <a:spLocks noChangeArrowheads="1"/>
          </p:cNvSpPr>
          <p:nvPr/>
        </p:nvSpPr>
        <p:spPr bwMode="auto">
          <a:xfrm>
            <a:off x="5421313" y="6237288"/>
            <a:ext cx="2027237" cy="287337"/>
          </a:xfrm>
          <a:custGeom>
            <a:avLst/>
            <a:gdLst>
              <a:gd name="T0" fmla="*/ 2147483647 w 21600"/>
              <a:gd name="T1" fmla="*/ 0 h 21600"/>
              <a:gd name="T2" fmla="*/ 2147483647 w 21600"/>
              <a:gd name="T3" fmla="*/ 7445780 h 21600"/>
              <a:gd name="T4" fmla="*/ 0 w 21600"/>
              <a:gd name="T5" fmla="*/ 25423695 h 21600"/>
              <a:gd name="T6" fmla="*/ 2147483647 w 21600"/>
              <a:gd name="T7" fmla="*/ 43401427 h 21600"/>
              <a:gd name="T8" fmla="*/ 2147483647 w 21600"/>
              <a:gd name="T9" fmla="*/ 50847204 h 21600"/>
              <a:gd name="T10" fmla="*/ 2147483647 w 21600"/>
              <a:gd name="T11" fmla="*/ 43401427 h 21600"/>
              <a:gd name="T12" fmla="*/ 2147483647 w 21600"/>
              <a:gd name="T13" fmla="*/ 25423695 h 21600"/>
              <a:gd name="T14" fmla="*/ 2147483647 w 21600"/>
              <a:gd name="T15" fmla="*/ 7445780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solidFill>
              <a:schemeClr val="tx1"/>
            </a:solidFill>
            <a:round/>
            <a:headEnd/>
            <a:tailEnd/>
          </a:ln>
        </p:spPr>
        <p:txBody>
          <a:bodyPr wrap="none" anchor="ctr"/>
          <a:lstStyle/>
          <a:p>
            <a:endParaRPr lang="ja-JP" altLang="en-US"/>
          </a:p>
        </p:txBody>
      </p:sp>
      <p:sp>
        <p:nvSpPr>
          <p:cNvPr id="51263" name="Text Box 65"/>
          <p:cNvSpPr txBox="1">
            <a:spLocks noChangeArrowheads="1"/>
          </p:cNvSpPr>
          <p:nvPr/>
        </p:nvSpPr>
        <p:spPr bwMode="auto">
          <a:xfrm>
            <a:off x="2925763" y="6381750"/>
            <a:ext cx="1168400" cy="215900"/>
          </a:xfrm>
          <a:prstGeom prst="rect">
            <a:avLst/>
          </a:prstGeom>
          <a:noFill/>
          <a:ln w="9525">
            <a:noFill/>
            <a:miter lim="800000"/>
            <a:headEnd/>
            <a:tailEnd/>
          </a:ln>
        </p:spPr>
        <p:txBody>
          <a:bodyPr anchor="ctr"/>
          <a:lstStyle/>
          <a:p>
            <a:pPr algn="ctr"/>
            <a:r>
              <a:rPr lang="ja-JP" altLang="en-US" sz="1200">
                <a:latin typeface="Century" pitchFamily="18" charset="0"/>
              </a:rPr>
              <a:t>ヒーター</a:t>
            </a:r>
          </a:p>
        </p:txBody>
      </p:sp>
      <p:sp>
        <p:nvSpPr>
          <p:cNvPr id="51264" name="Line 66"/>
          <p:cNvSpPr>
            <a:spLocks noChangeShapeType="1"/>
          </p:cNvSpPr>
          <p:nvPr/>
        </p:nvSpPr>
        <p:spPr bwMode="auto">
          <a:xfrm flipV="1">
            <a:off x="4329113" y="6453188"/>
            <a:ext cx="1247775" cy="142875"/>
          </a:xfrm>
          <a:prstGeom prst="line">
            <a:avLst/>
          </a:prstGeom>
          <a:noFill/>
          <a:ln w="9525">
            <a:solidFill>
              <a:srgbClr val="000000"/>
            </a:solidFill>
            <a:round/>
            <a:headEnd/>
            <a:tailEnd type="triangle" w="med" len="med"/>
          </a:ln>
        </p:spPr>
        <p:txBody>
          <a:bodyPr anchor="ctr"/>
          <a:lstStyle/>
          <a:p>
            <a:endParaRPr lang="ja-JP" altLang="en-US"/>
          </a:p>
        </p:txBody>
      </p:sp>
      <p:sp>
        <p:nvSpPr>
          <p:cNvPr id="51265" name="テキスト ボックス 66"/>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１１－３</a:t>
            </a:r>
          </a:p>
        </p:txBody>
      </p:sp>
      <p:sp>
        <p:nvSpPr>
          <p:cNvPr id="51266" name="タイトル 2"/>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演習１</a:t>
            </a:r>
          </a:p>
        </p:txBody>
      </p:sp>
      <p:sp>
        <p:nvSpPr>
          <p:cNvPr id="51267" name="テキスト ボックス 1"/>
          <p:cNvSpPr txBox="1">
            <a:spLocks noChangeArrowheads="1"/>
          </p:cNvSpPr>
          <p:nvPr/>
        </p:nvSpPr>
        <p:spPr bwMode="auto">
          <a:xfrm>
            <a:off x="415925" y="4373563"/>
            <a:ext cx="2797175" cy="1201737"/>
          </a:xfrm>
          <a:prstGeom prst="rect">
            <a:avLst/>
          </a:prstGeom>
          <a:noFill/>
          <a:ln w="9525">
            <a:noFill/>
            <a:miter lim="800000"/>
            <a:headEnd/>
            <a:tailEnd/>
          </a:ln>
        </p:spPr>
        <p:txBody>
          <a:bodyPr>
            <a:spAutoFit/>
          </a:bodyPr>
          <a:lstStyle/>
          <a:p>
            <a:r>
              <a:rPr lang="ja-JP" altLang="en-US" sz="1200" b="1"/>
              <a:t>注：「コーヒー容器と、抽出容器とを備えるコーヒーメーカにおいて、抽出容器とコーヒー容器にそれぞれ注湯する供給管を設け、それぞれから供給する湯の量を調節するようにしたコーヒーメーカ」はすでに知られていた。</a:t>
            </a:r>
          </a:p>
        </p:txBody>
      </p:sp>
      <p:sp>
        <p:nvSpPr>
          <p:cNvPr id="69" name="テキスト ボックス 42"/>
          <p:cNvSpPr txBox="1"/>
          <p:nvPr/>
        </p:nvSpPr>
        <p:spPr>
          <a:xfrm>
            <a:off x="938213" y="6597650"/>
            <a:ext cx="8651875" cy="254000"/>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特許庁　独立行政法人　工業所有権情報・研修館発行　２０１１年　を元に作成　</a:t>
            </a:r>
            <a:endParaRPr lang="ja-JP" altLang="en-US" sz="1050" dirty="0"/>
          </a:p>
        </p:txBody>
      </p:sp>
      <p:sp>
        <p:nvSpPr>
          <p:cNvPr id="51269" name="スライド番号プレースホルダー 1"/>
          <p:cNvSpPr>
            <a:spLocks noGrp="1"/>
          </p:cNvSpPr>
          <p:nvPr>
            <p:ph type="sldNum" sz="quarter" idx="12"/>
          </p:nvPr>
        </p:nvSpPr>
        <p:spPr bwMode="auto">
          <a:xfrm>
            <a:off x="9136063" y="6407150"/>
            <a:ext cx="908050" cy="381000"/>
          </a:xfrm>
          <a:noFill/>
          <a:ln>
            <a:miter lim="800000"/>
            <a:headEnd/>
            <a:tailEnd/>
          </a:ln>
        </p:spPr>
        <p:txBody>
          <a:bodyPr/>
          <a:lstStyle/>
          <a:p>
            <a:fld id="{1C6E2201-118B-49A7-ADB5-F42447684B5D}" type="slidenum">
              <a:rPr lang="en-US" altLang="ja-JP" smtClean="0">
                <a:solidFill>
                  <a:schemeClr val="tx1"/>
                </a:solidFill>
              </a:rPr>
              <a:pPr/>
              <a:t>13</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演習１</a:t>
            </a:r>
          </a:p>
        </p:txBody>
      </p:sp>
      <p:sp>
        <p:nvSpPr>
          <p:cNvPr id="53250" name="テキスト ボックス 3"/>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１１－３</a:t>
            </a:r>
          </a:p>
        </p:txBody>
      </p:sp>
      <p:sp>
        <p:nvSpPr>
          <p:cNvPr id="53251" name="スライド番号プレースホルダー 1"/>
          <p:cNvSpPr>
            <a:spLocks noGrp="1"/>
          </p:cNvSpPr>
          <p:nvPr>
            <p:ph type="sldNum" sz="quarter" idx="12"/>
          </p:nvPr>
        </p:nvSpPr>
        <p:spPr bwMode="auto">
          <a:xfrm>
            <a:off x="9201150" y="6461125"/>
            <a:ext cx="908050" cy="381000"/>
          </a:xfrm>
          <a:noFill/>
          <a:ln>
            <a:miter lim="800000"/>
            <a:headEnd/>
            <a:tailEnd/>
          </a:ln>
        </p:spPr>
        <p:txBody>
          <a:bodyPr/>
          <a:lstStyle/>
          <a:p>
            <a:fld id="{682C36A1-4BCE-41E4-86E3-99BDC88FE155}" type="slidenum">
              <a:rPr lang="en-US" altLang="ja-JP" smtClean="0">
                <a:solidFill>
                  <a:schemeClr val="tx1"/>
                </a:solidFill>
              </a:rPr>
              <a:pPr/>
              <a:t>14</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 Box 3"/>
          <p:cNvSpPr txBox="1">
            <a:spLocks noChangeArrowheads="1"/>
          </p:cNvSpPr>
          <p:nvPr/>
        </p:nvSpPr>
        <p:spPr bwMode="auto">
          <a:xfrm>
            <a:off x="233363" y="1597025"/>
            <a:ext cx="5226050" cy="366713"/>
          </a:xfrm>
          <a:prstGeom prst="rect">
            <a:avLst/>
          </a:prstGeom>
          <a:noFill/>
          <a:ln w="9525">
            <a:noFill/>
            <a:miter lim="800000"/>
            <a:headEnd/>
            <a:tailEnd/>
          </a:ln>
        </p:spPr>
        <p:txBody>
          <a:bodyPr>
            <a:spAutoFit/>
          </a:bodyPr>
          <a:lstStyle/>
          <a:p>
            <a:pPr>
              <a:spcBef>
                <a:spcPct val="50000"/>
              </a:spcBef>
            </a:pPr>
            <a:r>
              <a:rPr lang="ja-JP" altLang="en-US">
                <a:latin typeface="Arial" charset="0"/>
              </a:rPr>
              <a:t>特許請求の範囲を書いてみよう！</a:t>
            </a:r>
          </a:p>
        </p:txBody>
      </p:sp>
      <p:grpSp>
        <p:nvGrpSpPr>
          <p:cNvPr id="55298" name="Group 4"/>
          <p:cNvGrpSpPr>
            <a:grpSpLocks/>
          </p:cNvGrpSpPr>
          <p:nvPr/>
        </p:nvGrpSpPr>
        <p:grpSpPr bwMode="auto">
          <a:xfrm>
            <a:off x="819150" y="2062163"/>
            <a:ext cx="3900488" cy="1871662"/>
            <a:chOff x="476" y="1117"/>
            <a:chExt cx="2268" cy="1179"/>
          </a:xfrm>
        </p:grpSpPr>
        <p:sp>
          <p:nvSpPr>
            <p:cNvPr id="55312" name="AutoShape 5"/>
            <p:cNvSpPr>
              <a:spLocks noChangeArrowheads="1"/>
            </p:cNvSpPr>
            <p:nvPr/>
          </p:nvSpPr>
          <p:spPr bwMode="auto">
            <a:xfrm>
              <a:off x="521" y="1117"/>
              <a:ext cx="2223" cy="635"/>
            </a:xfrm>
            <a:prstGeom prst="parallelogram">
              <a:avLst>
                <a:gd name="adj" fmla="val 192592"/>
              </a:avLst>
            </a:prstGeom>
            <a:noFill/>
            <a:ln w="28575">
              <a:solidFill>
                <a:schemeClr val="tx1"/>
              </a:solidFill>
              <a:miter lim="800000"/>
              <a:headEnd/>
              <a:tailEnd/>
            </a:ln>
          </p:spPr>
          <p:txBody>
            <a:bodyPr wrap="none" anchor="ctr"/>
            <a:lstStyle/>
            <a:p>
              <a:endParaRPr lang="ja-JP" altLang="en-US"/>
            </a:p>
          </p:txBody>
        </p:sp>
        <p:sp>
          <p:nvSpPr>
            <p:cNvPr id="55313" name="Rectangle 6"/>
            <p:cNvSpPr>
              <a:spLocks noChangeArrowheads="1"/>
            </p:cNvSpPr>
            <p:nvPr/>
          </p:nvSpPr>
          <p:spPr bwMode="auto">
            <a:xfrm>
              <a:off x="476" y="1752"/>
              <a:ext cx="1043" cy="363"/>
            </a:xfrm>
            <a:prstGeom prst="rect">
              <a:avLst/>
            </a:prstGeom>
            <a:noFill/>
            <a:ln w="28575">
              <a:solidFill>
                <a:schemeClr val="tx1"/>
              </a:solidFill>
              <a:miter lim="800000"/>
              <a:headEnd/>
              <a:tailEnd/>
            </a:ln>
          </p:spPr>
          <p:txBody>
            <a:bodyPr wrap="none" anchor="ctr"/>
            <a:lstStyle/>
            <a:p>
              <a:endParaRPr lang="ja-JP" altLang="en-US"/>
            </a:p>
          </p:txBody>
        </p:sp>
        <p:sp>
          <p:nvSpPr>
            <p:cNvPr id="55314" name="Rectangle 7"/>
            <p:cNvSpPr>
              <a:spLocks noChangeArrowheads="1"/>
            </p:cNvSpPr>
            <p:nvPr/>
          </p:nvSpPr>
          <p:spPr bwMode="auto">
            <a:xfrm>
              <a:off x="1746" y="1117"/>
              <a:ext cx="998" cy="363"/>
            </a:xfrm>
            <a:prstGeom prst="rect">
              <a:avLst/>
            </a:prstGeom>
            <a:noFill/>
            <a:ln w="28575">
              <a:solidFill>
                <a:schemeClr val="tx1"/>
              </a:solidFill>
              <a:miter lim="800000"/>
              <a:headEnd/>
              <a:tailEnd/>
            </a:ln>
          </p:spPr>
          <p:txBody>
            <a:bodyPr wrap="none" anchor="ctr"/>
            <a:lstStyle/>
            <a:p>
              <a:endParaRPr lang="ja-JP" altLang="en-US"/>
            </a:p>
          </p:txBody>
        </p:sp>
        <p:sp>
          <p:nvSpPr>
            <p:cNvPr id="55315" name="Line 8"/>
            <p:cNvSpPr>
              <a:spLocks noChangeShapeType="1"/>
            </p:cNvSpPr>
            <p:nvPr/>
          </p:nvSpPr>
          <p:spPr bwMode="auto">
            <a:xfrm flipH="1">
              <a:off x="1202" y="1479"/>
              <a:ext cx="544" cy="273"/>
            </a:xfrm>
            <a:prstGeom prst="line">
              <a:avLst/>
            </a:prstGeom>
            <a:noFill/>
            <a:ln w="28575">
              <a:solidFill>
                <a:schemeClr val="tx1"/>
              </a:solidFill>
              <a:round/>
              <a:headEnd/>
              <a:tailEnd/>
            </a:ln>
          </p:spPr>
          <p:txBody>
            <a:bodyPr/>
            <a:lstStyle/>
            <a:p>
              <a:endParaRPr lang="ja-JP" altLang="en-US"/>
            </a:p>
          </p:txBody>
        </p:sp>
        <p:sp>
          <p:nvSpPr>
            <p:cNvPr id="55316" name="AutoShape 9"/>
            <p:cNvSpPr>
              <a:spLocks noChangeArrowheads="1"/>
            </p:cNvSpPr>
            <p:nvPr/>
          </p:nvSpPr>
          <p:spPr bwMode="auto">
            <a:xfrm rot="5400000" flipV="1">
              <a:off x="1633" y="1003"/>
              <a:ext cx="998" cy="1225"/>
            </a:xfrm>
            <a:prstGeom prst="parallelogram">
              <a:avLst>
                <a:gd name="adj" fmla="val 61741"/>
              </a:avLst>
            </a:prstGeom>
            <a:solidFill>
              <a:schemeClr val="bg1"/>
            </a:solidFill>
            <a:ln w="28575">
              <a:solidFill>
                <a:schemeClr val="tx1"/>
              </a:solidFill>
              <a:miter lim="800000"/>
              <a:headEnd/>
              <a:tailEnd/>
            </a:ln>
          </p:spPr>
          <p:txBody>
            <a:bodyPr wrap="none" anchor="ctr"/>
            <a:lstStyle/>
            <a:p>
              <a:endParaRPr lang="ja-JP" altLang="en-US"/>
            </a:p>
          </p:txBody>
        </p:sp>
        <p:sp>
          <p:nvSpPr>
            <p:cNvPr id="55317" name="Freeform 10"/>
            <p:cNvSpPr>
              <a:spLocks/>
            </p:cNvSpPr>
            <p:nvPr/>
          </p:nvSpPr>
          <p:spPr bwMode="auto">
            <a:xfrm>
              <a:off x="1665" y="1855"/>
              <a:ext cx="253" cy="188"/>
            </a:xfrm>
            <a:custGeom>
              <a:avLst/>
              <a:gdLst>
                <a:gd name="T0" fmla="*/ 0 w 136"/>
                <a:gd name="T1" fmla="*/ 234 h 151"/>
                <a:gd name="T2" fmla="*/ 156 w 136"/>
                <a:gd name="T3" fmla="*/ 24 h 151"/>
                <a:gd name="T4" fmla="*/ 471 w 136"/>
                <a:gd name="T5" fmla="*/ 93 h 151"/>
                <a:gd name="T6" fmla="*/ 0 60000 65536"/>
                <a:gd name="T7" fmla="*/ 0 60000 65536"/>
                <a:gd name="T8" fmla="*/ 0 60000 65536"/>
                <a:gd name="T9" fmla="*/ 0 w 136"/>
                <a:gd name="T10" fmla="*/ 0 h 151"/>
                <a:gd name="T11" fmla="*/ 136 w 136"/>
                <a:gd name="T12" fmla="*/ 151 h 151"/>
              </a:gdLst>
              <a:ahLst/>
              <a:cxnLst>
                <a:cxn ang="T6">
                  <a:pos x="T0" y="T1"/>
                </a:cxn>
                <a:cxn ang="T7">
                  <a:pos x="T2" y="T3"/>
                </a:cxn>
                <a:cxn ang="T8">
                  <a:pos x="T4" y="T5"/>
                </a:cxn>
              </a:cxnLst>
              <a:rect l="T9" t="T10" r="T11" b="T12"/>
              <a:pathLst>
                <a:path w="136" h="151">
                  <a:moveTo>
                    <a:pt x="0" y="151"/>
                  </a:moveTo>
                  <a:cubicBezTo>
                    <a:pt x="11" y="90"/>
                    <a:pt x="22" y="30"/>
                    <a:pt x="45" y="15"/>
                  </a:cubicBezTo>
                  <a:cubicBezTo>
                    <a:pt x="68" y="0"/>
                    <a:pt x="102" y="30"/>
                    <a:pt x="136" y="60"/>
                  </a:cubicBezTo>
                </a:path>
              </a:pathLst>
            </a:custGeom>
            <a:noFill/>
            <a:ln w="28575">
              <a:solidFill>
                <a:schemeClr val="tx1"/>
              </a:solidFill>
              <a:round/>
              <a:headEnd/>
              <a:tailEnd/>
            </a:ln>
          </p:spPr>
          <p:txBody>
            <a:bodyPr/>
            <a:lstStyle/>
            <a:p>
              <a:endParaRPr lang="ja-JP" altLang="en-US"/>
            </a:p>
          </p:txBody>
        </p:sp>
        <p:sp>
          <p:nvSpPr>
            <p:cNvPr id="55318" name="Freeform 11"/>
            <p:cNvSpPr>
              <a:spLocks/>
            </p:cNvSpPr>
            <p:nvPr/>
          </p:nvSpPr>
          <p:spPr bwMode="auto">
            <a:xfrm>
              <a:off x="1973" y="1752"/>
              <a:ext cx="136" cy="121"/>
            </a:xfrm>
            <a:custGeom>
              <a:avLst/>
              <a:gdLst>
                <a:gd name="T0" fmla="*/ 0 w 136"/>
                <a:gd name="T1" fmla="*/ 97 h 151"/>
                <a:gd name="T2" fmla="*/ 45 w 136"/>
                <a:gd name="T3" fmla="*/ 10 h 151"/>
                <a:gd name="T4" fmla="*/ 136 w 136"/>
                <a:gd name="T5" fmla="*/ 38 h 151"/>
                <a:gd name="T6" fmla="*/ 0 60000 65536"/>
                <a:gd name="T7" fmla="*/ 0 60000 65536"/>
                <a:gd name="T8" fmla="*/ 0 60000 65536"/>
                <a:gd name="T9" fmla="*/ 0 w 136"/>
                <a:gd name="T10" fmla="*/ 0 h 151"/>
                <a:gd name="T11" fmla="*/ 136 w 136"/>
                <a:gd name="T12" fmla="*/ 151 h 151"/>
              </a:gdLst>
              <a:ahLst/>
              <a:cxnLst>
                <a:cxn ang="T6">
                  <a:pos x="T0" y="T1"/>
                </a:cxn>
                <a:cxn ang="T7">
                  <a:pos x="T2" y="T3"/>
                </a:cxn>
                <a:cxn ang="T8">
                  <a:pos x="T4" y="T5"/>
                </a:cxn>
              </a:cxnLst>
              <a:rect l="T9" t="T10" r="T11" b="T12"/>
              <a:pathLst>
                <a:path w="136" h="151">
                  <a:moveTo>
                    <a:pt x="0" y="151"/>
                  </a:moveTo>
                  <a:cubicBezTo>
                    <a:pt x="11" y="90"/>
                    <a:pt x="22" y="30"/>
                    <a:pt x="45" y="15"/>
                  </a:cubicBezTo>
                  <a:cubicBezTo>
                    <a:pt x="68" y="0"/>
                    <a:pt x="102" y="30"/>
                    <a:pt x="136" y="60"/>
                  </a:cubicBezTo>
                </a:path>
              </a:pathLst>
            </a:custGeom>
            <a:noFill/>
            <a:ln w="28575">
              <a:solidFill>
                <a:schemeClr val="tx1"/>
              </a:solidFill>
              <a:round/>
              <a:headEnd/>
              <a:tailEnd/>
            </a:ln>
          </p:spPr>
          <p:txBody>
            <a:bodyPr/>
            <a:lstStyle/>
            <a:p>
              <a:endParaRPr lang="ja-JP" altLang="en-US"/>
            </a:p>
          </p:txBody>
        </p:sp>
        <p:sp>
          <p:nvSpPr>
            <p:cNvPr id="55319" name="Freeform 12"/>
            <p:cNvSpPr>
              <a:spLocks/>
            </p:cNvSpPr>
            <p:nvPr/>
          </p:nvSpPr>
          <p:spPr bwMode="auto">
            <a:xfrm>
              <a:off x="2200" y="1615"/>
              <a:ext cx="219" cy="151"/>
            </a:xfrm>
            <a:custGeom>
              <a:avLst/>
              <a:gdLst>
                <a:gd name="T0" fmla="*/ 0 w 136"/>
                <a:gd name="T1" fmla="*/ 151 h 151"/>
                <a:gd name="T2" fmla="*/ 116 w 136"/>
                <a:gd name="T3" fmla="*/ 15 h 151"/>
                <a:gd name="T4" fmla="*/ 353 w 136"/>
                <a:gd name="T5" fmla="*/ 60 h 151"/>
                <a:gd name="T6" fmla="*/ 0 60000 65536"/>
                <a:gd name="T7" fmla="*/ 0 60000 65536"/>
                <a:gd name="T8" fmla="*/ 0 60000 65536"/>
                <a:gd name="T9" fmla="*/ 0 w 136"/>
                <a:gd name="T10" fmla="*/ 0 h 151"/>
                <a:gd name="T11" fmla="*/ 136 w 136"/>
                <a:gd name="T12" fmla="*/ 151 h 151"/>
              </a:gdLst>
              <a:ahLst/>
              <a:cxnLst>
                <a:cxn ang="T6">
                  <a:pos x="T0" y="T1"/>
                </a:cxn>
                <a:cxn ang="T7">
                  <a:pos x="T2" y="T3"/>
                </a:cxn>
                <a:cxn ang="T8">
                  <a:pos x="T4" y="T5"/>
                </a:cxn>
              </a:cxnLst>
              <a:rect l="T9" t="T10" r="T11" b="T12"/>
              <a:pathLst>
                <a:path w="136" h="151">
                  <a:moveTo>
                    <a:pt x="0" y="151"/>
                  </a:moveTo>
                  <a:cubicBezTo>
                    <a:pt x="11" y="90"/>
                    <a:pt x="22" y="30"/>
                    <a:pt x="45" y="15"/>
                  </a:cubicBezTo>
                  <a:cubicBezTo>
                    <a:pt x="68" y="0"/>
                    <a:pt x="102" y="30"/>
                    <a:pt x="136" y="60"/>
                  </a:cubicBezTo>
                </a:path>
              </a:pathLst>
            </a:custGeom>
            <a:noFill/>
            <a:ln w="28575">
              <a:solidFill>
                <a:schemeClr val="tx1"/>
              </a:solidFill>
              <a:round/>
              <a:headEnd/>
              <a:tailEnd/>
            </a:ln>
          </p:spPr>
          <p:txBody>
            <a:bodyPr/>
            <a:lstStyle/>
            <a:p>
              <a:endParaRPr lang="ja-JP" altLang="en-US"/>
            </a:p>
          </p:txBody>
        </p:sp>
        <p:sp>
          <p:nvSpPr>
            <p:cNvPr id="55320" name="Freeform 13"/>
            <p:cNvSpPr>
              <a:spLocks/>
            </p:cNvSpPr>
            <p:nvPr/>
          </p:nvSpPr>
          <p:spPr bwMode="auto">
            <a:xfrm>
              <a:off x="2472" y="1434"/>
              <a:ext cx="227" cy="195"/>
            </a:xfrm>
            <a:custGeom>
              <a:avLst/>
              <a:gdLst>
                <a:gd name="T0" fmla="*/ 0 w 136"/>
                <a:gd name="T1" fmla="*/ 252 h 151"/>
                <a:gd name="T2" fmla="*/ 125 w 136"/>
                <a:gd name="T3" fmla="*/ 25 h 151"/>
                <a:gd name="T4" fmla="*/ 379 w 136"/>
                <a:gd name="T5" fmla="*/ 99 h 151"/>
                <a:gd name="T6" fmla="*/ 0 60000 65536"/>
                <a:gd name="T7" fmla="*/ 0 60000 65536"/>
                <a:gd name="T8" fmla="*/ 0 60000 65536"/>
                <a:gd name="T9" fmla="*/ 0 w 136"/>
                <a:gd name="T10" fmla="*/ 0 h 151"/>
                <a:gd name="T11" fmla="*/ 136 w 136"/>
                <a:gd name="T12" fmla="*/ 151 h 151"/>
              </a:gdLst>
              <a:ahLst/>
              <a:cxnLst>
                <a:cxn ang="T6">
                  <a:pos x="T0" y="T1"/>
                </a:cxn>
                <a:cxn ang="T7">
                  <a:pos x="T2" y="T3"/>
                </a:cxn>
                <a:cxn ang="T8">
                  <a:pos x="T4" y="T5"/>
                </a:cxn>
              </a:cxnLst>
              <a:rect l="T9" t="T10" r="T11" b="T12"/>
              <a:pathLst>
                <a:path w="136" h="151">
                  <a:moveTo>
                    <a:pt x="0" y="151"/>
                  </a:moveTo>
                  <a:cubicBezTo>
                    <a:pt x="11" y="90"/>
                    <a:pt x="22" y="30"/>
                    <a:pt x="45" y="15"/>
                  </a:cubicBezTo>
                  <a:cubicBezTo>
                    <a:pt x="68" y="0"/>
                    <a:pt x="102" y="30"/>
                    <a:pt x="136" y="60"/>
                  </a:cubicBezTo>
                </a:path>
              </a:pathLst>
            </a:custGeom>
            <a:noFill/>
            <a:ln w="28575">
              <a:solidFill>
                <a:schemeClr val="tx1"/>
              </a:solidFill>
              <a:round/>
              <a:headEnd/>
              <a:tailEnd/>
            </a:ln>
          </p:spPr>
          <p:txBody>
            <a:bodyPr/>
            <a:lstStyle/>
            <a:p>
              <a:endParaRPr lang="ja-JP" altLang="en-US"/>
            </a:p>
          </p:txBody>
        </p:sp>
        <p:sp>
          <p:nvSpPr>
            <p:cNvPr id="55321" name="Freeform 14"/>
            <p:cNvSpPr>
              <a:spLocks/>
            </p:cNvSpPr>
            <p:nvPr/>
          </p:nvSpPr>
          <p:spPr bwMode="auto">
            <a:xfrm>
              <a:off x="521" y="2024"/>
              <a:ext cx="182" cy="91"/>
            </a:xfrm>
            <a:custGeom>
              <a:avLst/>
              <a:gdLst>
                <a:gd name="T0" fmla="*/ 0 w 182"/>
                <a:gd name="T1" fmla="*/ 91 h 91"/>
                <a:gd name="T2" fmla="*/ 91 w 182"/>
                <a:gd name="T3" fmla="*/ 0 h 91"/>
                <a:gd name="T4" fmla="*/ 182 w 182"/>
                <a:gd name="T5" fmla="*/ 91 h 91"/>
                <a:gd name="T6" fmla="*/ 0 60000 65536"/>
                <a:gd name="T7" fmla="*/ 0 60000 65536"/>
                <a:gd name="T8" fmla="*/ 0 60000 65536"/>
                <a:gd name="T9" fmla="*/ 0 w 182"/>
                <a:gd name="T10" fmla="*/ 0 h 91"/>
                <a:gd name="T11" fmla="*/ 182 w 182"/>
                <a:gd name="T12" fmla="*/ 91 h 91"/>
              </a:gdLst>
              <a:ahLst/>
              <a:cxnLst>
                <a:cxn ang="T6">
                  <a:pos x="T0" y="T1"/>
                </a:cxn>
                <a:cxn ang="T7">
                  <a:pos x="T2" y="T3"/>
                </a:cxn>
                <a:cxn ang="T8">
                  <a:pos x="T4" y="T5"/>
                </a:cxn>
              </a:cxnLst>
              <a:rect l="T9" t="T10" r="T11" b="T12"/>
              <a:pathLst>
                <a:path w="182" h="91">
                  <a:moveTo>
                    <a:pt x="0" y="91"/>
                  </a:moveTo>
                  <a:cubicBezTo>
                    <a:pt x="30" y="45"/>
                    <a:pt x="61" y="0"/>
                    <a:pt x="91" y="0"/>
                  </a:cubicBezTo>
                  <a:cubicBezTo>
                    <a:pt x="121" y="0"/>
                    <a:pt x="151" y="45"/>
                    <a:pt x="182" y="91"/>
                  </a:cubicBezTo>
                </a:path>
              </a:pathLst>
            </a:custGeom>
            <a:noFill/>
            <a:ln w="28575">
              <a:solidFill>
                <a:schemeClr val="tx1"/>
              </a:solidFill>
              <a:round/>
              <a:headEnd/>
              <a:tailEnd/>
            </a:ln>
          </p:spPr>
          <p:txBody>
            <a:bodyPr/>
            <a:lstStyle/>
            <a:p>
              <a:endParaRPr lang="ja-JP" altLang="en-US"/>
            </a:p>
          </p:txBody>
        </p:sp>
        <p:sp>
          <p:nvSpPr>
            <p:cNvPr id="55322" name="Freeform 15"/>
            <p:cNvSpPr>
              <a:spLocks/>
            </p:cNvSpPr>
            <p:nvPr/>
          </p:nvSpPr>
          <p:spPr bwMode="auto">
            <a:xfrm>
              <a:off x="839" y="2024"/>
              <a:ext cx="182" cy="91"/>
            </a:xfrm>
            <a:custGeom>
              <a:avLst/>
              <a:gdLst>
                <a:gd name="T0" fmla="*/ 0 w 182"/>
                <a:gd name="T1" fmla="*/ 91 h 91"/>
                <a:gd name="T2" fmla="*/ 91 w 182"/>
                <a:gd name="T3" fmla="*/ 0 h 91"/>
                <a:gd name="T4" fmla="*/ 182 w 182"/>
                <a:gd name="T5" fmla="*/ 91 h 91"/>
                <a:gd name="T6" fmla="*/ 0 60000 65536"/>
                <a:gd name="T7" fmla="*/ 0 60000 65536"/>
                <a:gd name="T8" fmla="*/ 0 60000 65536"/>
                <a:gd name="T9" fmla="*/ 0 w 182"/>
                <a:gd name="T10" fmla="*/ 0 h 91"/>
                <a:gd name="T11" fmla="*/ 182 w 182"/>
                <a:gd name="T12" fmla="*/ 91 h 91"/>
              </a:gdLst>
              <a:ahLst/>
              <a:cxnLst>
                <a:cxn ang="T6">
                  <a:pos x="T0" y="T1"/>
                </a:cxn>
                <a:cxn ang="T7">
                  <a:pos x="T2" y="T3"/>
                </a:cxn>
                <a:cxn ang="T8">
                  <a:pos x="T4" y="T5"/>
                </a:cxn>
              </a:cxnLst>
              <a:rect l="T9" t="T10" r="T11" b="T12"/>
              <a:pathLst>
                <a:path w="182" h="91">
                  <a:moveTo>
                    <a:pt x="0" y="91"/>
                  </a:moveTo>
                  <a:cubicBezTo>
                    <a:pt x="30" y="45"/>
                    <a:pt x="61" y="0"/>
                    <a:pt x="91" y="0"/>
                  </a:cubicBezTo>
                  <a:cubicBezTo>
                    <a:pt x="121" y="0"/>
                    <a:pt x="151" y="45"/>
                    <a:pt x="182" y="91"/>
                  </a:cubicBezTo>
                </a:path>
              </a:pathLst>
            </a:custGeom>
            <a:noFill/>
            <a:ln w="28575">
              <a:solidFill>
                <a:schemeClr val="tx1"/>
              </a:solidFill>
              <a:round/>
              <a:headEnd/>
              <a:tailEnd/>
            </a:ln>
          </p:spPr>
          <p:txBody>
            <a:bodyPr/>
            <a:lstStyle/>
            <a:p>
              <a:endParaRPr lang="ja-JP" altLang="en-US"/>
            </a:p>
          </p:txBody>
        </p:sp>
        <p:sp>
          <p:nvSpPr>
            <p:cNvPr id="55323" name="Freeform 16"/>
            <p:cNvSpPr>
              <a:spLocks/>
            </p:cNvSpPr>
            <p:nvPr/>
          </p:nvSpPr>
          <p:spPr bwMode="auto">
            <a:xfrm>
              <a:off x="1202" y="2024"/>
              <a:ext cx="182" cy="91"/>
            </a:xfrm>
            <a:custGeom>
              <a:avLst/>
              <a:gdLst>
                <a:gd name="T0" fmla="*/ 0 w 182"/>
                <a:gd name="T1" fmla="*/ 91 h 91"/>
                <a:gd name="T2" fmla="*/ 91 w 182"/>
                <a:gd name="T3" fmla="*/ 0 h 91"/>
                <a:gd name="T4" fmla="*/ 182 w 182"/>
                <a:gd name="T5" fmla="*/ 91 h 91"/>
                <a:gd name="T6" fmla="*/ 0 60000 65536"/>
                <a:gd name="T7" fmla="*/ 0 60000 65536"/>
                <a:gd name="T8" fmla="*/ 0 60000 65536"/>
                <a:gd name="T9" fmla="*/ 0 w 182"/>
                <a:gd name="T10" fmla="*/ 0 h 91"/>
                <a:gd name="T11" fmla="*/ 182 w 182"/>
                <a:gd name="T12" fmla="*/ 91 h 91"/>
              </a:gdLst>
              <a:ahLst/>
              <a:cxnLst>
                <a:cxn ang="T6">
                  <a:pos x="T0" y="T1"/>
                </a:cxn>
                <a:cxn ang="T7">
                  <a:pos x="T2" y="T3"/>
                </a:cxn>
                <a:cxn ang="T8">
                  <a:pos x="T4" y="T5"/>
                </a:cxn>
              </a:cxnLst>
              <a:rect l="T9" t="T10" r="T11" b="T12"/>
              <a:pathLst>
                <a:path w="182" h="91">
                  <a:moveTo>
                    <a:pt x="0" y="91"/>
                  </a:moveTo>
                  <a:cubicBezTo>
                    <a:pt x="30" y="45"/>
                    <a:pt x="61" y="0"/>
                    <a:pt x="91" y="0"/>
                  </a:cubicBezTo>
                  <a:cubicBezTo>
                    <a:pt x="121" y="0"/>
                    <a:pt x="151" y="45"/>
                    <a:pt x="182" y="91"/>
                  </a:cubicBezTo>
                </a:path>
              </a:pathLst>
            </a:custGeom>
            <a:noFill/>
            <a:ln w="28575">
              <a:solidFill>
                <a:schemeClr val="tx1"/>
              </a:solidFill>
              <a:round/>
              <a:headEnd/>
              <a:tailEnd/>
            </a:ln>
          </p:spPr>
          <p:txBody>
            <a:bodyPr/>
            <a:lstStyle/>
            <a:p>
              <a:endParaRPr lang="ja-JP" altLang="en-US"/>
            </a:p>
          </p:txBody>
        </p:sp>
        <p:sp>
          <p:nvSpPr>
            <p:cNvPr id="55324" name="Freeform 17"/>
            <p:cNvSpPr>
              <a:spLocks/>
            </p:cNvSpPr>
            <p:nvPr/>
          </p:nvSpPr>
          <p:spPr bwMode="auto">
            <a:xfrm rot="439744">
              <a:off x="1519" y="1408"/>
              <a:ext cx="182" cy="196"/>
            </a:xfrm>
            <a:custGeom>
              <a:avLst/>
              <a:gdLst>
                <a:gd name="T0" fmla="*/ 0 w 136"/>
                <a:gd name="T1" fmla="*/ 254 h 151"/>
                <a:gd name="T2" fmla="*/ 80 w 136"/>
                <a:gd name="T3" fmla="*/ 25 h 151"/>
                <a:gd name="T4" fmla="*/ 244 w 136"/>
                <a:gd name="T5" fmla="*/ 101 h 151"/>
                <a:gd name="T6" fmla="*/ 0 60000 65536"/>
                <a:gd name="T7" fmla="*/ 0 60000 65536"/>
                <a:gd name="T8" fmla="*/ 0 60000 65536"/>
                <a:gd name="T9" fmla="*/ 0 w 136"/>
                <a:gd name="T10" fmla="*/ 0 h 151"/>
                <a:gd name="T11" fmla="*/ 136 w 136"/>
                <a:gd name="T12" fmla="*/ 151 h 151"/>
              </a:gdLst>
              <a:ahLst/>
              <a:cxnLst>
                <a:cxn ang="T6">
                  <a:pos x="T0" y="T1"/>
                </a:cxn>
                <a:cxn ang="T7">
                  <a:pos x="T2" y="T3"/>
                </a:cxn>
                <a:cxn ang="T8">
                  <a:pos x="T4" y="T5"/>
                </a:cxn>
              </a:cxnLst>
              <a:rect l="T9" t="T10" r="T11" b="T12"/>
              <a:pathLst>
                <a:path w="136" h="151">
                  <a:moveTo>
                    <a:pt x="0" y="151"/>
                  </a:moveTo>
                  <a:cubicBezTo>
                    <a:pt x="11" y="90"/>
                    <a:pt x="22" y="30"/>
                    <a:pt x="45" y="15"/>
                  </a:cubicBezTo>
                  <a:cubicBezTo>
                    <a:pt x="68" y="0"/>
                    <a:pt x="102" y="30"/>
                    <a:pt x="136" y="60"/>
                  </a:cubicBezTo>
                </a:path>
              </a:pathLst>
            </a:custGeom>
            <a:noFill/>
            <a:ln w="28575">
              <a:solidFill>
                <a:schemeClr val="tx1"/>
              </a:solidFill>
              <a:round/>
              <a:headEnd/>
              <a:tailEnd/>
            </a:ln>
          </p:spPr>
          <p:txBody>
            <a:bodyPr/>
            <a:lstStyle/>
            <a:p>
              <a:endParaRPr lang="ja-JP" altLang="en-US"/>
            </a:p>
          </p:txBody>
        </p:sp>
        <p:sp>
          <p:nvSpPr>
            <p:cNvPr id="55325" name="Freeform 18"/>
            <p:cNvSpPr>
              <a:spLocks/>
            </p:cNvSpPr>
            <p:nvPr/>
          </p:nvSpPr>
          <p:spPr bwMode="auto">
            <a:xfrm>
              <a:off x="1292" y="1570"/>
              <a:ext cx="136" cy="151"/>
            </a:xfrm>
            <a:custGeom>
              <a:avLst/>
              <a:gdLst>
                <a:gd name="T0" fmla="*/ 0 w 136"/>
                <a:gd name="T1" fmla="*/ 151 h 151"/>
                <a:gd name="T2" fmla="*/ 45 w 136"/>
                <a:gd name="T3" fmla="*/ 15 h 151"/>
                <a:gd name="T4" fmla="*/ 136 w 136"/>
                <a:gd name="T5" fmla="*/ 60 h 151"/>
                <a:gd name="T6" fmla="*/ 0 60000 65536"/>
                <a:gd name="T7" fmla="*/ 0 60000 65536"/>
                <a:gd name="T8" fmla="*/ 0 60000 65536"/>
                <a:gd name="T9" fmla="*/ 0 w 136"/>
                <a:gd name="T10" fmla="*/ 0 h 151"/>
                <a:gd name="T11" fmla="*/ 136 w 136"/>
                <a:gd name="T12" fmla="*/ 151 h 151"/>
              </a:gdLst>
              <a:ahLst/>
              <a:cxnLst>
                <a:cxn ang="T6">
                  <a:pos x="T0" y="T1"/>
                </a:cxn>
                <a:cxn ang="T7">
                  <a:pos x="T2" y="T3"/>
                </a:cxn>
                <a:cxn ang="T8">
                  <a:pos x="T4" y="T5"/>
                </a:cxn>
              </a:cxnLst>
              <a:rect l="T9" t="T10" r="T11" b="T12"/>
              <a:pathLst>
                <a:path w="136" h="151">
                  <a:moveTo>
                    <a:pt x="0" y="151"/>
                  </a:moveTo>
                  <a:cubicBezTo>
                    <a:pt x="11" y="90"/>
                    <a:pt x="22" y="30"/>
                    <a:pt x="45" y="15"/>
                  </a:cubicBezTo>
                  <a:cubicBezTo>
                    <a:pt x="68" y="0"/>
                    <a:pt x="102" y="30"/>
                    <a:pt x="136" y="60"/>
                  </a:cubicBezTo>
                </a:path>
              </a:pathLst>
            </a:custGeom>
            <a:noFill/>
            <a:ln w="28575">
              <a:solidFill>
                <a:schemeClr val="tx1"/>
              </a:solidFill>
              <a:round/>
              <a:headEnd/>
              <a:tailEnd/>
            </a:ln>
          </p:spPr>
          <p:txBody>
            <a:bodyPr/>
            <a:lstStyle/>
            <a:p>
              <a:endParaRPr lang="ja-JP" altLang="en-US"/>
            </a:p>
          </p:txBody>
        </p:sp>
        <p:sp>
          <p:nvSpPr>
            <p:cNvPr id="55326" name="Freeform 19"/>
            <p:cNvSpPr>
              <a:spLocks/>
            </p:cNvSpPr>
            <p:nvPr/>
          </p:nvSpPr>
          <p:spPr bwMode="auto">
            <a:xfrm>
              <a:off x="1837" y="1389"/>
              <a:ext cx="182" cy="91"/>
            </a:xfrm>
            <a:custGeom>
              <a:avLst/>
              <a:gdLst>
                <a:gd name="T0" fmla="*/ 0 w 182"/>
                <a:gd name="T1" fmla="*/ 91 h 91"/>
                <a:gd name="T2" fmla="*/ 91 w 182"/>
                <a:gd name="T3" fmla="*/ 0 h 91"/>
                <a:gd name="T4" fmla="*/ 182 w 182"/>
                <a:gd name="T5" fmla="*/ 91 h 91"/>
                <a:gd name="T6" fmla="*/ 0 60000 65536"/>
                <a:gd name="T7" fmla="*/ 0 60000 65536"/>
                <a:gd name="T8" fmla="*/ 0 60000 65536"/>
                <a:gd name="T9" fmla="*/ 0 w 182"/>
                <a:gd name="T10" fmla="*/ 0 h 91"/>
                <a:gd name="T11" fmla="*/ 182 w 182"/>
                <a:gd name="T12" fmla="*/ 91 h 91"/>
              </a:gdLst>
              <a:ahLst/>
              <a:cxnLst>
                <a:cxn ang="T6">
                  <a:pos x="T0" y="T1"/>
                </a:cxn>
                <a:cxn ang="T7">
                  <a:pos x="T2" y="T3"/>
                </a:cxn>
                <a:cxn ang="T8">
                  <a:pos x="T4" y="T5"/>
                </a:cxn>
              </a:cxnLst>
              <a:rect l="T9" t="T10" r="T11" b="T12"/>
              <a:pathLst>
                <a:path w="182" h="91">
                  <a:moveTo>
                    <a:pt x="0" y="91"/>
                  </a:moveTo>
                  <a:cubicBezTo>
                    <a:pt x="30" y="45"/>
                    <a:pt x="61" y="0"/>
                    <a:pt x="91" y="0"/>
                  </a:cubicBezTo>
                  <a:cubicBezTo>
                    <a:pt x="121" y="0"/>
                    <a:pt x="151" y="45"/>
                    <a:pt x="182" y="91"/>
                  </a:cubicBezTo>
                </a:path>
              </a:pathLst>
            </a:custGeom>
            <a:noFill/>
            <a:ln w="28575">
              <a:solidFill>
                <a:schemeClr val="tx1"/>
              </a:solidFill>
              <a:round/>
              <a:headEnd/>
              <a:tailEnd/>
            </a:ln>
          </p:spPr>
          <p:txBody>
            <a:bodyPr/>
            <a:lstStyle/>
            <a:p>
              <a:endParaRPr lang="ja-JP" altLang="en-US"/>
            </a:p>
          </p:txBody>
        </p:sp>
        <p:grpSp>
          <p:nvGrpSpPr>
            <p:cNvPr id="55327" name="Group 20"/>
            <p:cNvGrpSpPr>
              <a:grpSpLocks/>
            </p:cNvGrpSpPr>
            <p:nvPr/>
          </p:nvGrpSpPr>
          <p:grpSpPr bwMode="auto">
            <a:xfrm>
              <a:off x="476" y="2115"/>
              <a:ext cx="45" cy="181"/>
              <a:chOff x="476" y="2478"/>
              <a:chExt cx="45" cy="181"/>
            </a:xfrm>
          </p:grpSpPr>
          <p:sp>
            <p:nvSpPr>
              <p:cNvPr id="55336" name="Line 21"/>
              <p:cNvSpPr>
                <a:spLocks noChangeShapeType="1"/>
              </p:cNvSpPr>
              <p:nvPr/>
            </p:nvSpPr>
            <p:spPr bwMode="auto">
              <a:xfrm>
                <a:off x="476" y="2478"/>
                <a:ext cx="0" cy="181"/>
              </a:xfrm>
              <a:prstGeom prst="line">
                <a:avLst/>
              </a:prstGeom>
              <a:noFill/>
              <a:ln w="28575">
                <a:solidFill>
                  <a:schemeClr val="tx1"/>
                </a:solidFill>
                <a:round/>
                <a:headEnd/>
                <a:tailEnd/>
              </a:ln>
            </p:spPr>
            <p:txBody>
              <a:bodyPr/>
              <a:lstStyle/>
              <a:p>
                <a:endParaRPr lang="ja-JP" altLang="en-US"/>
              </a:p>
            </p:txBody>
          </p:sp>
          <p:sp>
            <p:nvSpPr>
              <p:cNvPr id="55337" name="Line 22"/>
              <p:cNvSpPr>
                <a:spLocks noChangeShapeType="1"/>
              </p:cNvSpPr>
              <p:nvPr/>
            </p:nvSpPr>
            <p:spPr bwMode="auto">
              <a:xfrm>
                <a:off x="521" y="2478"/>
                <a:ext cx="0" cy="181"/>
              </a:xfrm>
              <a:prstGeom prst="line">
                <a:avLst/>
              </a:prstGeom>
              <a:noFill/>
              <a:ln w="28575">
                <a:solidFill>
                  <a:schemeClr val="tx1"/>
                </a:solidFill>
                <a:round/>
                <a:headEnd/>
                <a:tailEnd/>
              </a:ln>
            </p:spPr>
            <p:txBody>
              <a:bodyPr/>
              <a:lstStyle/>
              <a:p>
                <a:endParaRPr lang="ja-JP" altLang="en-US"/>
              </a:p>
            </p:txBody>
          </p:sp>
          <p:sp>
            <p:nvSpPr>
              <p:cNvPr id="55338" name="Line 23"/>
              <p:cNvSpPr>
                <a:spLocks noChangeShapeType="1"/>
              </p:cNvSpPr>
              <p:nvPr/>
            </p:nvSpPr>
            <p:spPr bwMode="auto">
              <a:xfrm>
                <a:off x="476" y="2659"/>
                <a:ext cx="45" cy="0"/>
              </a:xfrm>
              <a:prstGeom prst="line">
                <a:avLst/>
              </a:prstGeom>
              <a:noFill/>
              <a:ln w="28575">
                <a:solidFill>
                  <a:schemeClr val="tx1"/>
                </a:solidFill>
                <a:round/>
                <a:headEnd/>
                <a:tailEnd/>
              </a:ln>
            </p:spPr>
            <p:txBody>
              <a:bodyPr/>
              <a:lstStyle/>
              <a:p>
                <a:endParaRPr lang="ja-JP" altLang="en-US"/>
              </a:p>
            </p:txBody>
          </p:sp>
        </p:grpSp>
        <p:grpSp>
          <p:nvGrpSpPr>
            <p:cNvPr id="55328" name="Group 24"/>
            <p:cNvGrpSpPr>
              <a:grpSpLocks/>
            </p:cNvGrpSpPr>
            <p:nvPr/>
          </p:nvGrpSpPr>
          <p:grpSpPr bwMode="auto">
            <a:xfrm>
              <a:off x="1474" y="2115"/>
              <a:ext cx="45" cy="181"/>
              <a:chOff x="476" y="2478"/>
              <a:chExt cx="45" cy="181"/>
            </a:xfrm>
          </p:grpSpPr>
          <p:sp>
            <p:nvSpPr>
              <p:cNvPr id="55333" name="Line 25"/>
              <p:cNvSpPr>
                <a:spLocks noChangeShapeType="1"/>
              </p:cNvSpPr>
              <p:nvPr/>
            </p:nvSpPr>
            <p:spPr bwMode="auto">
              <a:xfrm>
                <a:off x="476" y="2478"/>
                <a:ext cx="0" cy="181"/>
              </a:xfrm>
              <a:prstGeom prst="line">
                <a:avLst/>
              </a:prstGeom>
              <a:noFill/>
              <a:ln w="28575">
                <a:solidFill>
                  <a:schemeClr val="tx1"/>
                </a:solidFill>
                <a:round/>
                <a:headEnd/>
                <a:tailEnd/>
              </a:ln>
            </p:spPr>
            <p:txBody>
              <a:bodyPr/>
              <a:lstStyle/>
              <a:p>
                <a:endParaRPr lang="ja-JP" altLang="en-US"/>
              </a:p>
            </p:txBody>
          </p:sp>
          <p:sp>
            <p:nvSpPr>
              <p:cNvPr id="55334" name="Line 26"/>
              <p:cNvSpPr>
                <a:spLocks noChangeShapeType="1"/>
              </p:cNvSpPr>
              <p:nvPr/>
            </p:nvSpPr>
            <p:spPr bwMode="auto">
              <a:xfrm>
                <a:off x="521" y="2478"/>
                <a:ext cx="0" cy="181"/>
              </a:xfrm>
              <a:prstGeom prst="line">
                <a:avLst/>
              </a:prstGeom>
              <a:noFill/>
              <a:ln w="28575">
                <a:solidFill>
                  <a:schemeClr val="tx1"/>
                </a:solidFill>
                <a:round/>
                <a:headEnd/>
                <a:tailEnd/>
              </a:ln>
            </p:spPr>
            <p:txBody>
              <a:bodyPr/>
              <a:lstStyle/>
              <a:p>
                <a:endParaRPr lang="ja-JP" altLang="en-US"/>
              </a:p>
            </p:txBody>
          </p:sp>
          <p:sp>
            <p:nvSpPr>
              <p:cNvPr id="55335" name="Line 27"/>
              <p:cNvSpPr>
                <a:spLocks noChangeShapeType="1"/>
              </p:cNvSpPr>
              <p:nvPr/>
            </p:nvSpPr>
            <p:spPr bwMode="auto">
              <a:xfrm>
                <a:off x="476" y="2659"/>
                <a:ext cx="45" cy="0"/>
              </a:xfrm>
              <a:prstGeom prst="line">
                <a:avLst/>
              </a:prstGeom>
              <a:noFill/>
              <a:ln w="28575">
                <a:solidFill>
                  <a:schemeClr val="tx1"/>
                </a:solidFill>
                <a:round/>
                <a:headEnd/>
                <a:tailEnd/>
              </a:ln>
            </p:spPr>
            <p:txBody>
              <a:bodyPr/>
              <a:lstStyle/>
              <a:p>
                <a:endParaRPr lang="ja-JP" altLang="en-US"/>
              </a:p>
            </p:txBody>
          </p:sp>
        </p:grpSp>
        <p:grpSp>
          <p:nvGrpSpPr>
            <p:cNvPr id="55329" name="Group 28"/>
            <p:cNvGrpSpPr>
              <a:grpSpLocks/>
            </p:cNvGrpSpPr>
            <p:nvPr/>
          </p:nvGrpSpPr>
          <p:grpSpPr bwMode="auto">
            <a:xfrm>
              <a:off x="2699" y="1525"/>
              <a:ext cx="45" cy="181"/>
              <a:chOff x="476" y="2478"/>
              <a:chExt cx="45" cy="181"/>
            </a:xfrm>
          </p:grpSpPr>
          <p:sp>
            <p:nvSpPr>
              <p:cNvPr id="55330" name="Line 29"/>
              <p:cNvSpPr>
                <a:spLocks noChangeShapeType="1"/>
              </p:cNvSpPr>
              <p:nvPr/>
            </p:nvSpPr>
            <p:spPr bwMode="auto">
              <a:xfrm>
                <a:off x="476" y="2478"/>
                <a:ext cx="0" cy="181"/>
              </a:xfrm>
              <a:prstGeom prst="line">
                <a:avLst/>
              </a:prstGeom>
              <a:noFill/>
              <a:ln w="28575">
                <a:solidFill>
                  <a:schemeClr val="tx1"/>
                </a:solidFill>
                <a:round/>
                <a:headEnd/>
                <a:tailEnd/>
              </a:ln>
            </p:spPr>
            <p:txBody>
              <a:bodyPr/>
              <a:lstStyle/>
              <a:p>
                <a:endParaRPr lang="ja-JP" altLang="en-US"/>
              </a:p>
            </p:txBody>
          </p:sp>
          <p:sp>
            <p:nvSpPr>
              <p:cNvPr id="55331" name="Line 30"/>
              <p:cNvSpPr>
                <a:spLocks noChangeShapeType="1"/>
              </p:cNvSpPr>
              <p:nvPr/>
            </p:nvSpPr>
            <p:spPr bwMode="auto">
              <a:xfrm>
                <a:off x="521" y="2478"/>
                <a:ext cx="0" cy="181"/>
              </a:xfrm>
              <a:prstGeom prst="line">
                <a:avLst/>
              </a:prstGeom>
              <a:noFill/>
              <a:ln w="28575">
                <a:solidFill>
                  <a:schemeClr val="tx1"/>
                </a:solidFill>
                <a:round/>
                <a:headEnd/>
                <a:tailEnd/>
              </a:ln>
            </p:spPr>
            <p:txBody>
              <a:bodyPr/>
              <a:lstStyle/>
              <a:p>
                <a:endParaRPr lang="ja-JP" altLang="en-US"/>
              </a:p>
            </p:txBody>
          </p:sp>
          <p:sp>
            <p:nvSpPr>
              <p:cNvPr id="55332" name="Line 31"/>
              <p:cNvSpPr>
                <a:spLocks noChangeShapeType="1"/>
              </p:cNvSpPr>
              <p:nvPr/>
            </p:nvSpPr>
            <p:spPr bwMode="auto">
              <a:xfrm>
                <a:off x="476" y="2659"/>
                <a:ext cx="45" cy="0"/>
              </a:xfrm>
              <a:prstGeom prst="line">
                <a:avLst/>
              </a:prstGeom>
              <a:noFill/>
              <a:ln w="28575">
                <a:solidFill>
                  <a:schemeClr val="tx1"/>
                </a:solidFill>
                <a:round/>
                <a:headEnd/>
                <a:tailEnd/>
              </a:ln>
            </p:spPr>
            <p:txBody>
              <a:bodyPr/>
              <a:lstStyle/>
              <a:p>
                <a:endParaRPr lang="ja-JP" altLang="en-US"/>
              </a:p>
            </p:txBody>
          </p:sp>
        </p:grpSp>
      </p:grpSp>
      <p:sp>
        <p:nvSpPr>
          <p:cNvPr id="55299" name="Text Box 32"/>
          <p:cNvSpPr txBox="1">
            <a:spLocks noChangeArrowheads="1"/>
          </p:cNvSpPr>
          <p:nvPr/>
        </p:nvSpPr>
        <p:spPr bwMode="auto">
          <a:xfrm>
            <a:off x="741363" y="4725988"/>
            <a:ext cx="8269287" cy="1892300"/>
          </a:xfrm>
          <a:prstGeom prst="rect">
            <a:avLst/>
          </a:prstGeom>
          <a:noFill/>
          <a:ln w="9525">
            <a:noFill/>
            <a:miter lim="800000"/>
            <a:headEnd/>
            <a:tailEnd/>
          </a:ln>
        </p:spPr>
        <p:txBody>
          <a:bodyPr>
            <a:spAutoFit/>
          </a:bodyPr>
          <a:lstStyle/>
          <a:p>
            <a:pPr>
              <a:spcBef>
                <a:spcPct val="50000"/>
              </a:spcBef>
            </a:pPr>
            <a:r>
              <a:rPr lang="ja-JP" altLang="en-US">
                <a:latin typeface="Arial" charset="0"/>
              </a:rPr>
              <a:t>石鹸の入れ物</a:t>
            </a:r>
          </a:p>
          <a:p>
            <a:pPr>
              <a:spcBef>
                <a:spcPct val="50000"/>
              </a:spcBef>
            </a:pPr>
            <a:r>
              <a:rPr lang="ja-JP" altLang="en-US">
                <a:latin typeface="Arial" charset="0"/>
              </a:rPr>
              <a:t>従来の石鹸の入れ物は、底面の中央部に水はけのための貫通孔があったため、時々石鹸自体がこの貫通孔を塞ぎ水はけが悪くなるときがあった。さらに、底面が直接、風呂場の床面に接していたので、床面にお湯が流れると、石鹸が濡れることがあった。→　貫通孔を入れ物の周囲に設け、水はけを良くするとともに、入れ物の底面に足を設け、風呂場の床面に接しないようにした。</a:t>
            </a:r>
          </a:p>
        </p:txBody>
      </p:sp>
      <p:sp>
        <p:nvSpPr>
          <p:cNvPr id="55300" name="AutoShape 33"/>
          <p:cNvSpPr>
            <a:spLocks noChangeArrowheads="1"/>
          </p:cNvSpPr>
          <p:nvPr/>
        </p:nvSpPr>
        <p:spPr bwMode="auto">
          <a:xfrm>
            <a:off x="5108575" y="2062163"/>
            <a:ext cx="3822700" cy="1008062"/>
          </a:xfrm>
          <a:prstGeom prst="parallelogram">
            <a:avLst>
              <a:gd name="adj" fmla="val 192573"/>
            </a:avLst>
          </a:prstGeom>
          <a:noFill/>
          <a:ln w="28575">
            <a:solidFill>
              <a:schemeClr val="tx1"/>
            </a:solidFill>
            <a:miter lim="800000"/>
            <a:headEnd/>
            <a:tailEnd/>
          </a:ln>
        </p:spPr>
        <p:txBody>
          <a:bodyPr wrap="none" anchor="ctr"/>
          <a:lstStyle/>
          <a:p>
            <a:endParaRPr lang="ja-JP" altLang="en-US"/>
          </a:p>
        </p:txBody>
      </p:sp>
      <p:sp>
        <p:nvSpPr>
          <p:cNvPr id="55301" name="Rectangle 34"/>
          <p:cNvSpPr>
            <a:spLocks noChangeArrowheads="1"/>
          </p:cNvSpPr>
          <p:nvPr/>
        </p:nvSpPr>
        <p:spPr bwMode="auto">
          <a:xfrm>
            <a:off x="5030788" y="3070225"/>
            <a:ext cx="1793875" cy="576263"/>
          </a:xfrm>
          <a:prstGeom prst="rect">
            <a:avLst/>
          </a:prstGeom>
          <a:noFill/>
          <a:ln w="28575">
            <a:solidFill>
              <a:schemeClr val="tx1"/>
            </a:solidFill>
            <a:miter lim="800000"/>
            <a:headEnd/>
            <a:tailEnd/>
          </a:ln>
        </p:spPr>
        <p:txBody>
          <a:bodyPr wrap="none" anchor="ctr"/>
          <a:lstStyle/>
          <a:p>
            <a:endParaRPr lang="ja-JP" altLang="en-US"/>
          </a:p>
        </p:txBody>
      </p:sp>
      <p:sp>
        <p:nvSpPr>
          <p:cNvPr id="55302" name="Rectangle 35"/>
          <p:cNvSpPr>
            <a:spLocks noChangeArrowheads="1"/>
          </p:cNvSpPr>
          <p:nvPr/>
        </p:nvSpPr>
        <p:spPr bwMode="auto">
          <a:xfrm>
            <a:off x="7215188" y="2062163"/>
            <a:ext cx="1716087" cy="576262"/>
          </a:xfrm>
          <a:prstGeom prst="rect">
            <a:avLst/>
          </a:prstGeom>
          <a:noFill/>
          <a:ln w="28575">
            <a:solidFill>
              <a:schemeClr val="tx1"/>
            </a:solidFill>
            <a:miter lim="800000"/>
            <a:headEnd/>
            <a:tailEnd/>
          </a:ln>
        </p:spPr>
        <p:txBody>
          <a:bodyPr wrap="none" anchor="ctr"/>
          <a:lstStyle/>
          <a:p>
            <a:endParaRPr lang="ja-JP" altLang="en-US"/>
          </a:p>
        </p:txBody>
      </p:sp>
      <p:sp>
        <p:nvSpPr>
          <p:cNvPr id="55303" name="Line 36"/>
          <p:cNvSpPr>
            <a:spLocks noChangeShapeType="1"/>
          </p:cNvSpPr>
          <p:nvPr/>
        </p:nvSpPr>
        <p:spPr bwMode="auto">
          <a:xfrm flipH="1">
            <a:off x="6278563" y="2636838"/>
            <a:ext cx="936625" cy="433387"/>
          </a:xfrm>
          <a:prstGeom prst="line">
            <a:avLst/>
          </a:prstGeom>
          <a:noFill/>
          <a:ln w="28575">
            <a:solidFill>
              <a:schemeClr val="tx1"/>
            </a:solidFill>
            <a:round/>
            <a:headEnd/>
            <a:tailEnd/>
          </a:ln>
        </p:spPr>
        <p:txBody>
          <a:bodyPr/>
          <a:lstStyle/>
          <a:p>
            <a:endParaRPr lang="ja-JP" altLang="en-US"/>
          </a:p>
        </p:txBody>
      </p:sp>
      <p:sp>
        <p:nvSpPr>
          <p:cNvPr id="55304" name="AutoShape 37"/>
          <p:cNvSpPr>
            <a:spLocks noChangeArrowheads="1"/>
          </p:cNvSpPr>
          <p:nvPr/>
        </p:nvSpPr>
        <p:spPr bwMode="auto">
          <a:xfrm rot="5400000" flipV="1">
            <a:off x="7085806" y="1801020"/>
            <a:ext cx="1584325" cy="2106612"/>
          </a:xfrm>
          <a:prstGeom prst="parallelogram">
            <a:avLst>
              <a:gd name="adj" fmla="val 61741"/>
            </a:avLst>
          </a:prstGeom>
          <a:solidFill>
            <a:schemeClr val="bg1"/>
          </a:solidFill>
          <a:ln w="28575">
            <a:solidFill>
              <a:schemeClr val="tx1"/>
            </a:solidFill>
            <a:miter lim="800000"/>
            <a:headEnd/>
            <a:tailEnd/>
          </a:ln>
        </p:spPr>
        <p:txBody>
          <a:bodyPr wrap="none" anchor="ctr"/>
          <a:lstStyle/>
          <a:p>
            <a:endParaRPr lang="ja-JP" altLang="en-US"/>
          </a:p>
        </p:txBody>
      </p:sp>
      <p:sp>
        <p:nvSpPr>
          <p:cNvPr id="55305" name="Oval 38"/>
          <p:cNvSpPr>
            <a:spLocks noChangeArrowheads="1"/>
          </p:cNvSpPr>
          <p:nvPr/>
        </p:nvSpPr>
        <p:spPr bwMode="auto">
          <a:xfrm rot="-1453496">
            <a:off x="6670675" y="2908300"/>
            <a:ext cx="928688" cy="215900"/>
          </a:xfrm>
          <a:prstGeom prst="ellipse">
            <a:avLst/>
          </a:prstGeom>
          <a:noFill/>
          <a:ln w="28575">
            <a:solidFill>
              <a:schemeClr val="tx1"/>
            </a:solidFill>
            <a:prstDash val="dash"/>
            <a:round/>
            <a:headEnd/>
            <a:tailEnd/>
          </a:ln>
        </p:spPr>
        <p:txBody>
          <a:bodyPr wrap="none" anchor="ctr"/>
          <a:lstStyle/>
          <a:p>
            <a:endParaRPr lang="ja-JP" altLang="en-US"/>
          </a:p>
        </p:txBody>
      </p:sp>
      <p:sp>
        <p:nvSpPr>
          <p:cNvPr id="55306" name="Text Box 39"/>
          <p:cNvSpPr txBox="1">
            <a:spLocks noChangeArrowheads="1"/>
          </p:cNvSpPr>
          <p:nvPr/>
        </p:nvSpPr>
        <p:spPr bwMode="auto">
          <a:xfrm>
            <a:off x="1754188" y="4149725"/>
            <a:ext cx="781050" cy="376238"/>
          </a:xfrm>
          <a:prstGeom prst="rect">
            <a:avLst/>
          </a:prstGeom>
          <a:solidFill>
            <a:srgbClr val="FFCC00"/>
          </a:solidFill>
          <a:ln w="9525">
            <a:solidFill>
              <a:schemeClr val="tx1"/>
            </a:solidFill>
            <a:miter lim="800000"/>
            <a:headEnd/>
            <a:tailEnd/>
          </a:ln>
        </p:spPr>
        <p:txBody>
          <a:bodyPr>
            <a:spAutoFit/>
          </a:bodyPr>
          <a:lstStyle/>
          <a:p>
            <a:pPr>
              <a:spcBef>
                <a:spcPct val="50000"/>
              </a:spcBef>
            </a:pPr>
            <a:r>
              <a:rPr lang="ja-JP" altLang="en-US">
                <a:latin typeface="Arial" charset="0"/>
              </a:rPr>
              <a:t>発明</a:t>
            </a:r>
          </a:p>
        </p:txBody>
      </p:sp>
      <p:sp>
        <p:nvSpPr>
          <p:cNvPr id="55307" name="Text Box 40"/>
          <p:cNvSpPr txBox="1">
            <a:spLocks noChangeArrowheads="1"/>
          </p:cNvSpPr>
          <p:nvPr/>
        </p:nvSpPr>
        <p:spPr bwMode="auto">
          <a:xfrm>
            <a:off x="6669088" y="4078288"/>
            <a:ext cx="781050" cy="376237"/>
          </a:xfrm>
          <a:prstGeom prst="rect">
            <a:avLst/>
          </a:prstGeom>
          <a:solidFill>
            <a:srgbClr val="FFCC00"/>
          </a:solidFill>
          <a:ln w="9525">
            <a:solidFill>
              <a:schemeClr val="tx1"/>
            </a:solidFill>
            <a:miter lim="800000"/>
            <a:headEnd/>
            <a:tailEnd/>
          </a:ln>
        </p:spPr>
        <p:txBody>
          <a:bodyPr>
            <a:spAutoFit/>
          </a:bodyPr>
          <a:lstStyle/>
          <a:p>
            <a:pPr>
              <a:spcBef>
                <a:spcPct val="50000"/>
              </a:spcBef>
            </a:pPr>
            <a:r>
              <a:rPr lang="ja-JP" altLang="en-US">
                <a:latin typeface="Arial" charset="0"/>
              </a:rPr>
              <a:t>従来</a:t>
            </a:r>
          </a:p>
        </p:txBody>
      </p:sp>
      <p:sp>
        <p:nvSpPr>
          <p:cNvPr id="55308"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演習２</a:t>
            </a:r>
          </a:p>
        </p:txBody>
      </p:sp>
      <p:sp>
        <p:nvSpPr>
          <p:cNvPr id="55309" name="テキスト ボックス 40"/>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１１－３</a:t>
            </a:r>
          </a:p>
        </p:txBody>
      </p:sp>
      <p:sp>
        <p:nvSpPr>
          <p:cNvPr id="42" name="テキスト ボックス 42"/>
          <p:cNvSpPr txBox="1"/>
          <p:nvPr/>
        </p:nvSpPr>
        <p:spPr>
          <a:xfrm>
            <a:off x="806450" y="6618288"/>
            <a:ext cx="8653463" cy="254000"/>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特許庁　独立行政法人　工業所有権情報・研修館発行　２０１１年　を元に作成　</a:t>
            </a:r>
            <a:endParaRPr lang="ja-JP" altLang="en-US" sz="1050" dirty="0"/>
          </a:p>
        </p:txBody>
      </p:sp>
      <p:sp>
        <p:nvSpPr>
          <p:cNvPr id="55311" name="スライド番号プレースホルダー 1"/>
          <p:cNvSpPr>
            <a:spLocks noGrp="1"/>
          </p:cNvSpPr>
          <p:nvPr>
            <p:ph type="sldNum" sz="quarter" idx="12"/>
          </p:nvPr>
        </p:nvSpPr>
        <p:spPr bwMode="auto">
          <a:xfrm>
            <a:off x="9201150" y="6475413"/>
            <a:ext cx="908050" cy="381000"/>
          </a:xfrm>
          <a:noFill/>
          <a:ln>
            <a:miter lim="800000"/>
            <a:headEnd/>
            <a:tailEnd/>
          </a:ln>
        </p:spPr>
        <p:txBody>
          <a:bodyPr/>
          <a:lstStyle/>
          <a:p>
            <a:fld id="{393AE473-1E25-4190-BE9E-F4B13D25E936}" type="slidenum">
              <a:rPr lang="en-US" altLang="ja-JP" smtClean="0">
                <a:solidFill>
                  <a:schemeClr val="tx1"/>
                </a:solidFill>
              </a:rPr>
              <a:pPr/>
              <a:t>15</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演習２</a:t>
            </a:r>
          </a:p>
        </p:txBody>
      </p:sp>
      <p:sp>
        <p:nvSpPr>
          <p:cNvPr id="57346" name="テキスト ボックス 3"/>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１１－３</a:t>
            </a:r>
          </a:p>
        </p:txBody>
      </p:sp>
      <p:sp>
        <p:nvSpPr>
          <p:cNvPr id="57347" name="スライド番号プレースホルダー 1"/>
          <p:cNvSpPr>
            <a:spLocks noGrp="1"/>
          </p:cNvSpPr>
          <p:nvPr>
            <p:ph type="sldNum" sz="quarter" idx="12"/>
          </p:nvPr>
        </p:nvSpPr>
        <p:spPr bwMode="auto">
          <a:xfrm>
            <a:off x="9201150" y="6477000"/>
            <a:ext cx="908050" cy="381000"/>
          </a:xfrm>
          <a:noFill/>
          <a:ln>
            <a:miter lim="800000"/>
            <a:headEnd/>
            <a:tailEnd/>
          </a:ln>
        </p:spPr>
        <p:txBody>
          <a:bodyPr/>
          <a:lstStyle/>
          <a:p>
            <a:fld id="{07210A26-716E-4668-9360-F3C93B599945}" type="slidenum">
              <a:rPr lang="en-US" altLang="ja-JP" smtClean="0">
                <a:solidFill>
                  <a:schemeClr val="tx1"/>
                </a:solidFill>
              </a:rPr>
              <a:pPr/>
              <a:t>16</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タイトル 1"/>
          <p:cNvSpPr>
            <a:spLocks noGrp="1"/>
          </p:cNvSpPr>
          <p:nvPr>
            <p:ph type="ctrTitle"/>
          </p:nvPr>
        </p:nvSpPr>
        <p:spPr>
          <a:xfrm>
            <a:off x="2559050" y="3716338"/>
            <a:ext cx="7016750" cy="2151062"/>
          </a:xfrm>
        </p:spPr>
        <p:txBody>
          <a:bodyPr/>
          <a:lstStyle/>
          <a:p>
            <a:r>
              <a:rPr lang="ja-JP" altLang="en-US" cap="none" smtClean="0">
                <a:latin typeface="ＭＳ Ｐゴシック" charset="-128"/>
                <a:ea typeface="ＭＳ Ｐゴシック" charset="-128"/>
              </a:rPr>
              <a:t>第１１時限</a:t>
            </a:r>
            <a:r>
              <a:rPr lang="en-US" altLang="ja-JP" cap="none" smtClean="0">
                <a:latin typeface="ＭＳ Ｐゴシック" charset="-128"/>
                <a:ea typeface="ＭＳ Ｐゴシック" charset="-128"/>
              </a:rPr>
              <a:t/>
            </a:r>
            <a:br>
              <a:rPr lang="en-US" altLang="ja-JP" cap="none" smtClean="0">
                <a:latin typeface="ＭＳ Ｐゴシック" charset="-128"/>
                <a:ea typeface="ＭＳ Ｐゴシック" charset="-128"/>
              </a:rPr>
            </a:br>
            <a:r>
              <a:rPr lang="ja-JP" altLang="en-US" cap="none" smtClean="0">
                <a:latin typeface="ＭＳ Ｐゴシック" charset="-128"/>
                <a:ea typeface="ＭＳ Ｐゴシック" charset="-128"/>
              </a:rPr>
              <a:t>特許明細書の書き方（２）</a:t>
            </a:r>
            <a:r>
              <a:rPr lang="en-US" altLang="ja-JP" cap="none" smtClean="0">
                <a:latin typeface="ＭＳ Ｐゴシック" charset="-128"/>
                <a:ea typeface="ＭＳ Ｐゴシック" charset="-128"/>
              </a:rPr>
              <a:t/>
            </a:r>
            <a:br>
              <a:rPr lang="en-US" altLang="ja-JP" cap="none" smtClean="0">
                <a:latin typeface="ＭＳ Ｐゴシック" charset="-128"/>
                <a:ea typeface="ＭＳ Ｐゴシック" charset="-128"/>
              </a:rPr>
            </a:br>
            <a:r>
              <a:rPr lang="ja-JP" altLang="en-US" cap="none" smtClean="0">
                <a:latin typeface="ＭＳ Ｐゴシック" charset="-128"/>
                <a:ea typeface="ＭＳ Ｐゴシック" charset="-128"/>
              </a:rPr>
              <a:t>演習</a:t>
            </a:r>
          </a:p>
        </p:txBody>
      </p:sp>
      <p:sp>
        <p:nvSpPr>
          <p:cNvPr id="28674" name="サブタイトル 2"/>
          <p:cNvSpPr>
            <a:spLocks noGrp="1"/>
          </p:cNvSpPr>
          <p:nvPr>
            <p:ph type="subTitle" idx="1"/>
          </p:nvPr>
        </p:nvSpPr>
        <p:spPr>
          <a:xfrm>
            <a:off x="2559050" y="6049963"/>
            <a:ext cx="7264400" cy="685800"/>
          </a:xfrm>
        </p:spPr>
        <p:txBody>
          <a:bodyPr/>
          <a:lstStyle/>
          <a:p>
            <a:endParaRPr lang="ja-JP" altLang="en-US" smtClean="0">
              <a:latin typeface="ＭＳ Ｐゴシック" charset="-128"/>
              <a:ea typeface="ＭＳ Ｐゴシック" charset="-128"/>
            </a:endParaRPr>
          </a:p>
        </p:txBody>
      </p:sp>
      <p:sp>
        <p:nvSpPr>
          <p:cNvPr id="28675" name="スライド番号プレースホルダー 1"/>
          <p:cNvSpPr>
            <a:spLocks noGrp="1"/>
          </p:cNvSpPr>
          <p:nvPr>
            <p:ph type="sldNum" sz="quarter" idx="12"/>
          </p:nvPr>
        </p:nvSpPr>
        <p:spPr bwMode="auto">
          <a:xfrm>
            <a:off x="9274175" y="6491288"/>
            <a:ext cx="908050" cy="381000"/>
          </a:xfrm>
          <a:noFill/>
          <a:ln>
            <a:miter lim="800000"/>
            <a:headEnd/>
            <a:tailEnd/>
          </a:ln>
        </p:spPr>
        <p:txBody>
          <a:bodyPr/>
          <a:lstStyle/>
          <a:p>
            <a:fld id="{8CC58287-22CB-49BE-AFA8-85F2407A8A04}" type="slidenum">
              <a:rPr lang="en-US" altLang="ja-JP" smtClean="0"/>
              <a:pPr/>
              <a:t>2</a:t>
            </a:fld>
            <a:endParaRPr lang="en-US" altLang="ja-JP"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1"/>
          <p:cNvSpPr>
            <a:spLocks noGrp="1"/>
          </p:cNvSpPr>
          <p:nvPr>
            <p:ph type="title"/>
          </p:nvPr>
        </p:nvSpPr>
        <p:spPr>
          <a:xfrm>
            <a:off x="660400" y="38100"/>
            <a:ext cx="8750300" cy="869950"/>
          </a:xfrm>
        </p:spPr>
        <p:txBody>
          <a:bodyPr/>
          <a:lstStyle/>
          <a:p>
            <a:r>
              <a:rPr lang="ja-JP" altLang="en-US" smtClean="0">
                <a:latin typeface="ＭＳ Ｐゴシック" charset="-128"/>
                <a:ea typeface="ＭＳ Ｐゴシック" charset="-128"/>
              </a:rPr>
              <a:t>第１１時限　目次</a:t>
            </a:r>
          </a:p>
        </p:txBody>
      </p:sp>
      <p:sp>
        <p:nvSpPr>
          <p:cNvPr id="30722" name="コンテンツ プレースホルダー 2"/>
          <p:cNvSpPr>
            <a:spLocks noGrp="1"/>
          </p:cNvSpPr>
          <p:nvPr>
            <p:ph sz="quarter" idx="1"/>
          </p:nvPr>
        </p:nvSpPr>
        <p:spPr>
          <a:xfrm>
            <a:off x="2559050" y="1341438"/>
            <a:ext cx="6934200" cy="4830762"/>
          </a:xfrm>
          <a:ln>
            <a:solidFill>
              <a:schemeClr val="tx1"/>
            </a:solidFill>
          </a:ln>
        </p:spPr>
        <p:txBody>
          <a:bodyPr/>
          <a:lstStyle/>
          <a:p>
            <a:pPr marL="0" indent="0">
              <a:buFont typeface="Wingdings" pitchFamily="2" charset="2"/>
              <a:buNone/>
            </a:pPr>
            <a:r>
              <a:rPr lang="ja-JP" altLang="en-US" sz="2400" smtClean="0">
                <a:solidFill>
                  <a:srgbClr val="FF0000"/>
                </a:solidFill>
                <a:latin typeface="ＭＳ Ｐゴシック" charset="-128"/>
                <a:ea typeface="ＭＳ Ｐゴシック" charset="-128"/>
              </a:rPr>
              <a:t>１１－１　前回のおさらい</a:t>
            </a:r>
            <a:endParaRPr lang="en-US" altLang="ja-JP" sz="2400" smtClean="0">
              <a:solidFill>
                <a:srgbClr val="FF0000"/>
              </a:solidFill>
              <a:latin typeface="ＭＳ Ｐゴシック" charset="-128"/>
              <a:ea typeface="ＭＳ Ｐゴシック" charset="-128"/>
            </a:endParaRPr>
          </a:p>
          <a:p>
            <a:pPr marL="0" indent="0">
              <a:buFont typeface="Wingdings" pitchFamily="2" charset="2"/>
              <a:buNone/>
            </a:pPr>
            <a:r>
              <a:rPr lang="ja-JP" altLang="en-US" sz="2400" smtClean="0">
                <a:solidFill>
                  <a:srgbClr val="FF0000"/>
                </a:solidFill>
                <a:latin typeface="ＭＳ Ｐゴシック" charset="-128"/>
                <a:ea typeface="ＭＳ Ｐゴシック" charset="-128"/>
              </a:rPr>
              <a:t>１１－２　事例</a:t>
            </a:r>
            <a:endParaRPr lang="en-US" altLang="ja-JP" sz="2400" smtClean="0">
              <a:solidFill>
                <a:srgbClr val="FF0000"/>
              </a:solidFill>
              <a:latin typeface="ＭＳ Ｐゴシック" charset="-128"/>
              <a:ea typeface="ＭＳ Ｐゴシック" charset="-128"/>
            </a:endParaRPr>
          </a:p>
          <a:p>
            <a:pPr marL="0" indent="0">
              <a:buFont typeface="Wingdings" pitchFamily="2" charset="2"/>
              <a:buNone/>
            </a:pPr>
            <a:r>
              <a:rPr lang="ja-JP" altLang="en-US" sz="2400" smtClean="0">
                <a:solidFill>
                  <a:srgbClr val="FF0000"/>
                </a:solidFill>
                <a:latin typeface="ＭＳ Ｐゴシック" charset="-128"/>
                <a:ea typeface="ＭＳ Ｐゴシック" charset="-128"/>
              </a:rPr>
              <a:t>１１－３　演習　</a:t>
            </a:r>
          </a:p>
        </p:txBody>
      </p:sp>
      <p:sp>
        <p:nvSpPr>
          <p:cNvPr id="30723" name="スライド番号プレースホルダー 1"/>
          <p:cNvSpPr>
            <a:spLocks noGrp="1"/>
          </p:cNvSpPr>
          <p:nvPr>
            <p:ph type="sldNum" sz="quarter" idx="12"/>
          </p:nvPr>
        </p:nvSpPr>
        <p:spPr bwMode="auto">
          <a:xfrm>
            <a:off x="9201150" y="6415088"/>
            <a:ext cx="908050" cy="381000"/>
          </a:xfrm>
          <a:noFill/>
          <a:ln>
            <a:miter lim="800000"/>
            <a:headEnd/>
            <a:tailEnd/>
          </a:ln>
        </p:spPr>
        <p:txBody>
          <a:bodyPr/>
          <a:lstStyle/>
          <a:p>
            <a:fld id="{D232E325-D85D-4366-87F0-47C548767F50}" type="slidenum">
              <a:rPr lang="en-US" altLang="ja-JP" smtClean="0">
                <a:solidFill>
                  <a:schemeClr val="tx1"/>
                </a:solidFill>
              </a:rPr>
              <a:pPr/>
              <a:t>3</a:t>
            </a:fld>
            <a:endParaRPr lang="en-US" altLang="ja-JP" smtClean="0">
              <a:solidFill>
                <a:schemeClr val="tx1"/>
              </a:solidFill>
            </a:endParaRPr>
          </a:p>
        </p:txBody>
      </p:sp>
      <p:sp>
        <p:nvSpPr>
          <p:cNvPr id="30724" name="スライド番号プレースホルダー 1"/>
          <p:cNvSpPr txBox="1">
            <a:spLocks/>
          </p:cNvSpPr>
          <p:nvPr/>
        </p:nvSpPr>
        <p:spPr bwMode="auto">
          <a:xfrm>
            <a:off x="9039225" y="6415088"/>
            <a:ext cx="908050" cy="381000"/>
          </a:xfrm>
          <a:prstGeom prst="rect">
            <a:avLst/>
          </a:prstGeom>
          <a:noFill/>
          <a:ln w="9525">
            <a:noFill/>
            <a:miter lim="800000"/>
            <a:headEnd/>
            <a:tailEnd/>
          </a:ln>
        </p:spPr>
        <p:txBody>
          <a:bodyPr anchor="ctr"/>
          <a:lstStyle/>
          <a:p>
            <a:pPr algn="ctr"/>
            <a:fld id="{FF41F114-81B2-4051-B4C3-42A9202CA7F7}" type="slidenum">
              <a:rPr kumimoji="0" lang="en-US" altLang="ja-JP" sz="1400" b="1">
                <a:solidFill>
                  <a:srgbClr val="FFFFFF"/>
                </a:solidFill>
              </a:rPr>
              <a:pPr algn="ctr"/>
              <a:t>3</a:t>
            </a:fld>
            <a:endParaRPr kumimoji="0" lang="en-US" altLang="ja-JP" sz="1400" b="1">
              <a:solidFill>
                <a:srgbClr val="FFFFF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タイトル 1"/>
          <p:cNvSpPr>
            <a:spLocks noGrp="1"/>
          </p:cNvSpPr>
          <p:nvPr>
            <p:ph type="title"/>
          </p:nvPr>
        </p:nvSpPr>
        <p:spPr>
          <a:xfrm>
            <a:off x="1208088" y="255588"/>
            <a:ext cx="8832850" cy="990600"/>
          </a:xfrm>
        </p:spPr>
        <p:txBody>
          <a:bodyPr/>
          <a:lstStyle/>
          <a:p>
            <a:r>
              <a:rPr lang="ja-JP" altLang="en-US" smtClean="0">
                <a:latin typeface="ＭＳ Ｐゴシック" charset="-128"/>
                <a:ea typeface="ＭＳ Ｐゴシック" charset="-128"/>
              </a:rPr>
              <a:t>前回のおさらい</a:t>
            </a:r>
            <a:r>
              <a:rPr lang="en-US" altLang="ja-JP" smtClean="0">
                <a:latin typeface="ＭＳ Ｐゴシック" charset="-128"/>
                <a:ea typeface="ＭＳ Ｐゴシック" charset="-128"/>
              </a:rPr>
              <a:t/>
            </a:r>
            <a:br>
              <a:rPr lang="en-US" altLang="ja-JP" smtClean="0">
                <a:latin typeface="ＭＳ Ｐゴシック" charset="-128"/>
                <a:ea typeface="ＭＳ Ｐゴシック" charset="-128"/>
              </a:rPr>
            </a:br>
            <a:r>
              <a:rPr lang="ja-JP" altLang="en-US" smtClean="0">
                <a:latin typeface="ＭＳ Ｐゴシック" charset="-128"/>
                <a:ea typeface="ＭＳ Ｐゴシック" charset="-128"/>
              </a:rPr>
              <a:t>：特許出願書類の内容と明細書の構成</a:t>
            </a:r>
          </a:p>
        </p:txBody>
      </p:sp>
      <p:sp>
        <p:nvSpPr>
          <p:cNvPr id="4" name="Rectangle 19"/>
          <p:cNvSpPr>
            <a:spLocks noChangeArrowheads="1"/>
          </p:cNvSpPr>
          <p:nvPr/>
        </p:nvSpPr>
        <p:spPr bwMode="auto">
          <a:xfrm>
            <a:off x="0" y="-6350"/>
            <a:ext cx="1279525"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ＭＳ Ｐゴシック" pitchFamily="50" charset="-128"/>
                <a:ea typeface="ＭＳ Ｐゴシック" pitchFamily="50" charset="-128"/>
              </a:rPr>
              <a:t>１１－１</a:t>
            </a:r>
            <a:endParaRPr lang="en-US" altLang="zh-CN" dirty="0">
              <a:latin typeface="ＭＳ Ｐゴシック" pitchFamily="34" charset="-128"/>
              <a:ea typeface="ＭＳ Ｐゴシック" pitchFamily="34" charset="-128"/>
            </a:endParaRPr>
          </a:p>
        </p:txBody>
      </p:sp>
      <p:sp>
        <p:nvSpPr>
          <p:cNvPr id="47" name="テキスト ボックス 46"/>
          <p:cNvSpPr txBox="1"/>
          <p:nvPr/>
        </p:nvSpPr>
        <p:spPr>
          <a:xfrm>
            <a:off x="1409700" y="3995738"/>
            <a:ext cx="3759200" cy="2678112"/>
          </a:xfrm>
          <a:prstGeom prst="rect">
            <a:avLst/>
          </a:prstGeom>
          <a:solidFill>
            <a:schemeClr val="accent2">
              <a:lumMod val="20000"/>
              <a:lumOff val="80000"/>
            </a:schemeClr>
          </a:solidFill>
          <a:ln>
            <a:solidFill>
              <a:schemeClr val="tx1"/>
            </a:solidFill>
          </a:ln>
          <a:effectLst>
            <a:outerShdw blurRad="50800" dist="38100" dir="2700000" algn="tl" rotWithShape="0">
              <a:prstClr val="black">
                <a:alpha val="40000"/>
              </a:prstClr>
            </a:outerShdw>
          </a:effectLst>
        </p:spPr>
        <p:txBody>
          <a:bodyPr>
            <a:spAutoFit/>
          </a:bodyPr>
          <a:lstStyle/>
          <a:p>
            <a:pPr>
              <a:defRPr/>
            </a:pPr>
            <a:r>
              <a:rPr lang="en-US" altLang="ja-JP" sz="1200" dirty="0"/>
              <a:t>【</a:t>
            </a:r>
            <a:r>
              <a:rPr lang="ja-JP" altLang="en-US" sz="1200" dirty="0"/>
              <a:t>書類名</a:t>
            </a:r>
            <a:r>
              <a:rPr lang="en-US" altLang="ja-JP" sz="1200" dirty="0"/>
              <a:t>】</a:t>
            </a:r>
          </a:p>
          <a:p>
            <a:pPr>
              <a:defRPr/>
            </a:pPr>
            <a:r>
              <a:rPr lang="en-US" altLang="ja-JP" sz="1200" dirty="0"/>
              <a:t>【</a:t>
            </a:r>
            <a:r>
              <a:rPr lang="ja-JP" altLang="en-US" sz="1200" dirty="0"/>
              <a:t>発明の名称</a:t>
            </a:r>
            <a:r>
              <a:rPr lang="en-US" altLang="ja-JP" sz="1200" dirty="0"/>
              <a:t>】</a:t>
            </a:r>
          </a:p>
          <a:p>
            <a:pPr>
              <a:defRPr/>
            </a:pPr>
            <a:r>
              <a:rPr lang="en-US" altLang="ja-JP" sz="1200" dirty="0"/>
              <a:t>【</a:t>
            </a:r>
            <a:r>
              <a:rPr lang="ja-JP" altLang="en-US" sz="1200" dirty="0"/>
              <a:t>技術分野</a:t>
            </a:r>
            <a:r>
              <a:rPr lang="en-US" altLang="ja-JP" sz="1200" dirty="0"/>
              <a:t>】</a:t>
            </a:r>
          </a:p>
          <a:p>
            <a:pPr>
              <a:defRPr/>
            </a:pPr>
            <a:r>
              <a:rPr lang="en-US" altLang="ja-JP" sz="1200" dirty="0"/>
              <a:t>【</a:t>
            </a:r>
            <a:r>
              <a:rPr lang="ja-JP" altLang="en-US" sz="1200" dirty="0"/>
              <a:t>背景技術</a:t>
            </a:r>
            <a:r>
              <a:rPr lang="en-US" altLang="ja-JP" sz="1200" dirty="0"/>
              <a:t>】</a:t>
            </a:r>
          </a:p>
          <a:p>
            <a:pPr>
              <a:defRPr/>
            </a:pPr>
            <a:r>
              <a:rPr lang="en-US" altLang="ja-JP" sz="1200" dirty="0"/>
              <a:t>【</a:t>
            </a:r>
            <a:r>
              <a:rPr lang="ja-JP" altLang="en-US" sz="1200" dirty="0"/>
              <a:t>発明の開示</a:t>
            </a:r>
            <a:r>
              <a:rPr lang="en-US" altLang="ja-JP" sz="1200" dirty="0"/>
              <a:t>】</a:t>
            </a:r>
          </a:p>
          <a:p>
            <a:pPr>
              <a:defRPr/>
            </a:pPr>
            <a:r>
              <a:rPr lang="en-US" altLang="ja-JP" sz="1200" dirty="0"/>
              <a:t>【</a:t>
            </a:r>
            <a:r>
              <a:rPr lang="ja-JP" altLang="en-US" sz="1200" dirty="0"/>
              <a:t>発明が解決しようとする課題</a:t>
            </a:r>
            <a:r>
              <a:rPr lang="en-US" altLang="ja-JP" sz="1200" dirty="0"/>
              <a:t>】</a:t>
            </a:r>
          </a:p>
          <a:p>
            <a:pPr>
              <a:defRPr/>
            </a:pPr>
            <a:r>
              <a:rPr lang="en-US" altLang="ja-JP" sz="1200" dirty="0"/>
              <a:t>【</a:t>
            </a:r>
            <a:r>
              <a:rPr lang="ja-JP" altLang="en-US" sz="1200" dirty="0"/>
              <a:t>課題を解決するための手段</a:t>
            </a:r>
            <a:r>
              <a:rPr lang="en-US" altLang="ja-JP" sz="1200" dirty="0"/>
              <a:t>】</a:t>
            </a:r>
          </a:p>
          <a:p>
            <a:pPr>
              <a:defRPr/>
            </a:pPr>
            <a:r>
              <a:rPr lang="en-US" altLang="ja-JP" sz="1200" dirty="0"/>
              <a:t>【</a:t>
            </a:r>
            <a:r>
              <a:rPr lang="ja-JP" altLang="en-US" sz="1200" dirty="0"/>
              <a:t>発明の効果</a:t>
            </a:r>
            <a:r>
              <a:rPr lang="en-US" altLang="ja-JP" sz="1200" dirty="0"/>
              <a:t>】</a:t>
            </a:r>
          </a:p>
          <a:p>
            <a:pPr>
              <a:defRPr/>
            </a:pPr>
            <a:r>
              <a:rPr lang="en-US" altLang="ja-JP" sz="1200" dirty="0"/>
              <a:t>【</a:t>
            </a:r>
            <a:r>
              <a:rPr lang="ja-JP" altLang="en-US" sz="1200" dirty="0"/>
              <a:t>発明を実施するための最良の形態</a:t>
            </a:r>
            <a:r>
              <a:rPr lang="en-US" altLang="ja-JP" sz="1200" dirty="0"/>
              <a:t>】</a:t>
            </a:r>
          </a:p>
          <a:p>
            <a:pPr>
              <a:defRPr/>
            </a:pPr>
            <a:r>
              <a:rPr lang="en-US" altLang="ja-JP" sz="1200" dirty="0"/>
              <a:t>【</a:t>
            </a:r>
            <a:r>
              <a:rPr lang="ja-JP" altLang="en-US" sz="1200" dirty="0"/>
              <a:t>実施例</a:t>
            </a:r>
            <a:r>
              <a:rPr lang="en-US" altLang="ja-JP" sz="1200" dirty="0"/>
              <a:t>】</a:t>
            </a:r>
          </a:p>
          <a:p>
            <a:pPr>
              <a:defRPr/>
            </a:pPr>
            <a:r>
              <a:rPr lang="en-US" altLang="ja-JP" sz="1200" dirty="0"/>
              <a:t>【</a:t>
            </a:r>
            <a:r>
              <a:rPr lang="ja-JP" altLang="en-US" sz="1200" dirty="0"/>
              <a:t>産業上の利用可能性</a:t>
            </a:r>
            <a:r>
              <a:rPr lang="en-US" altLang="ja-JP" sz="1200" dirty="0"/>
              <a:t>】</a:t>
            </a:r>
          </a:p>
          <a:p>
            <a:pPr>
              <a:defRPr/>
            </a:pPr>
            <a:r>
              <a:rPr lang="en-US" altLang="ja-JP" sz="1200" dirty="0"/>
              <a:t>【</a:t>
            </a:r>
            <a:r>
              <a:rPr lang="ja-JP" altLang="en-US" sz="1200" dirty="0"/>
              <a:t>図面の簡単な説明</a:t>
            </a:r>
            <a:r>
              <a:rPr lang="en-US" altLang="ja-JP" sz="1200" dirty="0"/>
              <a:t>】</a:t>
            </a:r>
          </a:p>
          <a:p>
            <a:pPr>
              <a:defRPr/>
            </a:pPr>
            <a:r>
              <a:rPr lang="ja-JP" altLang="en-US" sz="1200" dirty="0"/>
              <a:t>　</a:t>
            </a:r>
            <a:r>
              <a:rPr lang="en-US" altLang="ja-JP" sz="1200" dirty="0"/>
              <a:t>【</a:t>
            </a:r>
            <a:r>
              <a:rPr lang="ja-JP" altLang="en-US" sz="1200" dirty="0"/>
              <a:t>図１～・・・</a:t>
            </a:r>
            <a:r>
              <a:rPr lang="en-US" altLang="ja-JP" sz="1200" dirty="0"/>
              <a:t>】</a:t>
            </a:r>
          </a:p>
          <a:p>
            <a:pPr>
              <a:defRPr/>
            </a:pPr>
            <a:r>
              <a:rPr lang="en-US" altLang="ja-JP" sz="1200" dirty="0"/>
              <a:t>【</a:t>
            </a:r>
            <a:r>
              <a:rPr lang="ja-JP" altLang="en-US" sz="1200" dirty="0"/>
              <a:t>符号の説明</a:t>
            </a:r>
            <a:r>
              <a:rPr lang="en-US" altLang="ja-JP" sz="1200" dirty="0"/>
              <a:t>】</a:t>
            </a:r>
            <a:endParaRPr lang="ja-JP" altLang="en-US" sz="1200" dirty="0"/>
          </a:p>
        </p:txBody>
      </p:sp>
      <p:sp>
        <p:nvSpPr>
          <p:cNvPr id="32772" name="テキスト ボックス 47"/>
          <p:cNvSpPr txBox="1">
            <a:spLocks noChangeArrowheads="1"/>
          </p:cNvSpPr>
          <p:nvPr/>
        </p:nvSpPr>
        <p:spPr bwMode="auto">
          <a:xfrm>
            <a:off x="573088" y="1736725"/>
            <a:ext cx="461962" cy="2124075"/>
          </a:xfrm>
          <a:prstGeom prst="rect">
            <a:avLst/>
          </a:prstGeom>
          <a:solidFill>
            <a:schemeClr val="bg1"/>
          </a:solidFill>
          <a:ln w="9525">
            <a:solidFill>
              <a:schemeClr val="tx1"/>
            </a:solidFill>
            <a:miter lim="800000"/>
            <a:headEnd/>
            <a:tailEnd/>
          </a:ln>
        </p:spPr>
        <p:txBody>
          <a:bodyPr vert="eaVert" anchor="ctr">
            <a:spAutoFit/>
          </a:bodyPr>
          <a:lstStyle/>
          <a:p>
            <a:pPr algn="ctr"/>
            <a:r>
              <a:rPr lang="ja-JP" altLang="en-US"/>
              <a:t>特許出願書類</a:t>
            </a:r>
          </a:p>
        </p:txBody>
      </p:sp>
      <p:sp>
        <p:nvSpPr>
          <p:cNvPr id="32773" name="テキスト ボックス 48"/>
          <p:cNvSpPr txBox="1">
            <a:spLocks noChangeArrowheads="1"/>
          </p:cNvSpPr>
          <p:nvPr/>
        </p:nvSpPr>
        <p:spPr bwMode="auto">
          <a:xfrm>
            <a:off x="573088" y="3995738"/>
            <a:ext cx="461962" cy="2678112"/>
          </a:xfrm>
          <a:prstGeom prst="rect">
            <a:avLst/>
          </a:prstGeom>
          <a:solidFill>
            <a:schemeClr val="bg1"/>
          </a:solidFill>
          <a:ln w="9525">
            <a:solidFill>
              <a:schemeClr val="tx1"/>
            </a:solidFill>
            <a:miter lim="800000"/>
            <a:headEnd/>
            <a:tailEnd/>
          </a:ln>
        </p:spPr>
        <p:txBody>
          <a:bodyPr vert="eaVert" anchor="ctr">
            <a:spAutoFit/>
          </a:bodyPr>
          <a:lstStyle/>
          <a:p>
            <a:pPr algn="ctr"/>
            <a:r>
              <a:rPr lang="ja-JP" altLang="en-US"/>
              <a:t>明細書の構成</a:t>
            </a:r>
          </a:p>
        </p:txBody>
      </p:sp>
      <p:graphicFrame>
        <p:nvGraphicFramePr>
          <p:cNvPr id="3" name="表 2"/>
          <p:cNvGraphicFramePr>
            <a:graphicFrameLocks noGrp="1"/>
          </p:cNvGraphicFramePr>
          <p:nvPr/>
        </p:nvGraphicFramePr>
        <p:xfrm>
          <a:off x="1284288" y="1716088"/>
          <a:ext cx="8539162" cy="2136775"/>
        </p:xfrm>
        <a:graphic>
          <a:graphicData uri="http://schemas.openxmlformats.org/drawingml/2006/table">
            <a:tbl>
              <a:tblPr firstRow="1" bandRow="1">
                <a:tableStyleId>{5940675A-B579-460E-94D1-54222C63F5DA}</a:tableStyleId>
              </a:tblPr>
              <a:tblGrid>
                <a:gridCol w="464215"/>
                <a:gridCol w="1890034"/>
                <a:gridCol w="6185289"/>
              </a:tblGrid>
              <a:tr h="370840">
                <a:tc rowSpan="5">
                  <a:txBody>
                    <a:bodyPr/>
                    <a:lstStyle/>
                    <a:p>
                      <a:pPr algn="ctr"/>
                      <a:r>
                        <a:rPr kumimoji="1" lang="ja-JP" altLang="en-US" b="1" dirty="0" smtClean="0">
                          <a:latin typeface="ＭＳ Ｐゴシック" pitchFamily="50" charset="-128"/>
                          <a:ea typeface="ＭＳ Ｐゴシック" pitchFamily="50" charset="-128"/>
                        </a:rPr>
                        <a:t>必要な書類</a:t>
                      </a:r>
                      <a:endParaRPr kumimoji="1" lang="ja-JP" altLang="en-US" b="1" dirty="0">
                        <a:latin typeface="ＭＳ Ｐゴシック" pitchFamily="50" charset="-128"/>
                        <a:ea typeface="ＭＳ Ｐゴシック" pitchFamily="50" charset="-128"/>
                      </a:endParaRPr>
                    </a:p>
                  </a:txBody>
                  <a:tcPr anchor="ctr">
                    <a:solidFill>
                      <a:schemeClr val="accent2">
                        <a:lumMod val="60000"/>
                        <a:lumOff val="40000"/>
                      </a:schemeClr>
                    </a:solidFill>
                  </a:tcPr>
                </a:tc>
                <a:tc>
                  <a:txBody>
                    <a:bodyPr/>
                    <a:lstStyle/>
                    <a:p>
                      <a:pPr algn="ctr"/>
                      <a:r>
                        <a:rPr kumimoji="1" lang="ja-JP" altLang="en-US" b="1" dirty="0" smtClean="0">
                          <a:latin typeface="ＭＳ Ｐゴシック" pitchFamily="50" charset="-128"/>
                          <a:ea typeface="ＭＳ Ｐゴシック" pitchFamily="50" charset="-128"/>
                        </a:rPr>
                        <a:t>願書</a:t>
                      </a:r>
                      <a:endParaRPr kumimoji="1" lang="en-US" altLang="ja-JP" b="1" dirty="0" smtClean="0">
                        <a:latin typeface="ＭＳ Ｐゴシック" pitchFamily="50" charset="-128"/>
                        <a:ea typeface="ＭＳ Ｐゴシック" pitchFamily="50" charset="-128"/>
                      </a:endParaRPr>
                    </a:p>
                  </a:txBody>
                  <a:tcPr anchor="ctr">
                    <a:solidFill>
                      <a:schemeClr val="accent4">
                        <a:lumMod val="40000"/>
                        <a:lumOff val="60000"/>
                      </a:schemeClr>
                    </a:solidFill>
                  </a:tcPr>
                </a:tc>
                <a:tc>
                  <a:txBody>
                    <a:bodyPr/>
                    <a:lstStyle/>
                    <a:p>
                      <a:pPr algn="ctr"/>
                      <a:r>
                        <a:rPr kumimoji="1" lang="ja-JP" altLang="en-US" sz="1600" b="1" dirty="0" smtClean="0">
                          <a:latin typeface="ＭＳ Ｐゴシック" pitchFamily="50" charset="-128"/>
                          <a:ea typeface="ＭＳ Ｐゴシック" pitchFamily="50" charset="-128"/>
                        </a:rPr>
                        <a:t>発明者や出願人の氏名などを記載して、発明者や出願人を特定する。</a:t>
                      </a:r>
                      <a:endParaRPr kumimoji="1" lang="en-US" altLang="ja-JP" sz="1600" b="1" dirty="0" smtClean="0">
                        <a:latin typeface="ＭＳ Ｐゴシック" pitchFamily="50" charset="-128"/>
                        <a:ea typeface="ＭＳ Ｐゴシック" pitchFamily="50" charset="-128"/>
                      </a:endParaRPr>
                    </a:p>
                  </a:txBody>
                  <a:tcPr anchor="ctr">
                    <a:solidFill>
                      <a:schemeClr val="accent1">
                        <a:lumMod val="40000"/>
                        <a:lumOff val="60000"/>
                      </a:schemeClr>
                    </a:solidFill>
                  </a:tcPr>
                </a:tc>
              </a:tr>
              <a:tr h="370840">
                <a:tc vMerge="1">
                  <a:txBody>
                    <a:bodyPr/>
                    <a:lstStyle/>
                    <a:p>
                      <a:endParaRPr kumimoji="1" lang="ja-JP" altLang="en-US" dirty="0"/>
                    </a:p>
                  </a:txBody>
                  <a:tcPr/>
                </a:tc>
                <a:tc>
                  <a:txBody>
                    <a:bodyPr/>
                    <a:lstStyle/>
                    <a:p>
                      <a:pPr algn="ctr"/>
                      <a:r>
                        <a:rPr kumimoji="1" lang="ja-JP" altLang="en-US" b="1" dirty="0" smtClean="0">
                          <a:latin typeface="ＭＳ Ｐゴシック" pitchFamily="50" charset="-128"/>
                          <a:ea typeface="ＭＳ Ｐゴシック" pitchFamily="50" charset="-128"/>
                        </a:rPr>
                        <a:t>特許請求の範囲</a:t>
                      </a:r>
                      <a:endParaRPr kumimoji="1" lang="ja-JP" altLang="en-US" b="1" dirty="0">
                        <a:latin typeface="ＭＳ Ｐゴシック" pitchFamily="50" charset="-128"/>
                        <a:ea typeface="ＭＳ Ｐゴシック" pitchFamily="50" charset="-128"/>
                      </a:endParaRPr>
                    </a:p>
                  </a:txBody>
                  <a:tcPr anchor="ctr">
                    <a:solidFill>
                      <a:schemeClr val="accent4">
                        <a:lumMod val="40000"/>
                        <a:lumOff val="60000"/>
                      </a:schemeClr>
                    </a:solidFill>
                  </a:tcPr>
                </a:tc>
                <a:tc>
                  <a:txBody>
                    <a:bodyPr/>
                    <a:lstStyle/>
                    <a:p>
                      <a:pPr algn="ctr"/>
                      <a:r>
                        <a:rPr kumimoji="1" lang="ja-JP" altLang="en-US" sz="1600" b="1" dirty="0" smtClean="0">
                          <a:latin typeface="ＭＳ Ｐゴシック" pitchFamily="50" charset="-128"/>
                          <a:ea typeface="ＭＳ Ｐゴシック" pitchFamily="50" charset="-128"/>
                        </a:rPr>
                        <a:t>発明を特定する事項。</a:t>
                      </a:r>
                      <a:r>
                        <a:rPr kumimoji="1" lang="ja-JP" altLang="en-US" sz="1600" b="1" dirty="0" smtClean="0">
                          <a:solidFill>
                            <a:srgbClr val="FF0000"/>
                          </a:solidFill>
                          <a:latin typeface="ＭＳ Ｐゴシック" pitchFamily="50" charset="-128"/>
                          <a:ea typeface="ＭＳ Ｐゴシック" pitchFamily="50" charset="-128"/>
                        </a:rPr>
                        <a:t>権利範囲</a:t>
                      </a:r>
                      <a:r>
                        <a:rPr kumimoji="1" lang="ja-JP" altLang="en-US" sz="1600" b="1" dirty="0" smtClean="0">
                          <a:latin typeface="ＭＳ Ｐゴシック" pitchFamily="50" charset="-128"/>
                          <a:ea typeface="ＭＳ Ｐゴシック" pitchFamily="50" charset="-128"/>
                        </a:rPr>
                        <a:t>となる</a:t>
                      </a:r>
                      <a:endParaRPr kumimoji="1" lang="ja-JP" altLang="en-US" sz="1600" b="1" dirty="0">
                        <a:latin typeface="ＭＳ Ｐゴシック" pitchFamily="50" charset="-128"/>
                        <a:ea typeface="ＭＳ Ｐゴシック" pitchFamily="50" charset="-128"/>
                      </a:endParaRPr>
                    </a:p>
                  </a:txBody>
                  <a:tcPr anchor="ctr">
                    <a:solidFill>
                      <a:schemeClr val="accent1">
                        <a:lumMod val="40000"/>
                        <a:lumOff val="60000"/>
                      </a:schemeClr>
                    </a:solidFill>
                  </a:tcPr>
                </a:tc>
              </a:tr>
              <a:tr h="370840">
                <a:tc vMerge="1">
                  <a:txBody>
                    <a:bodyPr/>
                    <a:lstStyle/>
                    <a:p>
                      <a:endParaRPr kumimoji="1" lang="ja-JP" altLang="en-US" dirty="0"/>
                    </a:p>
                  </a:txBody>
                  <a:tcPr/>
                </a:tc>
                <a:tc>
                  <a:txBody>
                    <a:bodyPr/>
                    <a:lstStyle/>
                    <a:p>
                      <a:pPr algn="ctr"/>
                      <a:r>
                        <a:rPr kumimoji="1" lang="ja-JP" altLang="en-US" b="1" dirty="0" smtClean="0">
                          <a:latin typeface="ＭＳ Ｐゴシック" pitchFamily="50" charset="-128"/>
                          <a:ea typeface="ＭＳ Ｐゴシック" pitchFamily="50" charset="-128"/>
                        </a:rPr>
                        <a:t>明細書</a:t>
                      </a:r>
                      <a:endParaRPr kumimoji="1" lang="en-US" altLang="ja-JP" b="1" dirty="0" smtClean="0">
                        <a:latin typeface="ＭＳ Ｐゴシック" pitchFamily="50" charset="-128"/>
                        <a:ea typeface="ＭＳ Ｐゴシック" pitchFamily="50" charset="-128"/>
                      </a:endParaRPr>
                    </a:p>
                  </a:txBody>
                  <a:tcPr anchor="ctr">
                    <a:solidFill>
                      <a:schemeClr val="accent4">
                        <a:lumMod val="40000"/>
                        <a:lumOff val="60000"/>
                      </a:schemeClr>
                    </a:solidFill>
                  </a:tcPr>
                </a:tc>
                <a:tc>
                  <a:txBody>
                    <a:bodyPr/>
                    <a:lstStyle/>
                    <a:p>
                      <a:pPr algn="ctr"/>
                      <a:r>
                        <a:rPr kumimoji="1" lang="ja-JP" altLang="en-US" sz="1600" b="1" dirty="0" smtClean="0">
                          <a:latin typeface="ＭＳ Ｐゴシック" pitchFamily="50" charset="-128"/>
                          <a:ea typeface="ＭＳ Ｐゴシック" pitchFamily="50" charset="-128"/>
                        </a:rPr>
                        <a:t>発明の内容を明確かつ十分に詳細に説明する</a:t>
                      </a:r>
                      <a:endParaRPr kumimoji="1" lang="ja-JP" altLang="en-US" sz="1600" b="1" dirty="0">
                        <a:latin typeface="ＭＳ Ｐゴシック" pitchFamily="50" charset="-128"/>
                        <a:ea typeface="ＭＳ Ｐゴシック" pitchFamily="50" charset="-128"/>
                      </a:endParaRPr>
                    </a:p>
                  </a:txBody>
                  <a:tcPr anchor="ctr">
                    <a:solidFill>
                      <a:schemeClr val="accent1">
                        <a:lumMod val="40000"/>
                        <a:lumOff val="60000"/>
                      </a:schemeClr>
                    </a:solidFill>
                  </a:tcPr>
                </a:tc>
              </a:tr>
              <a:tr h="370840">
                <a:tc vMerge="1">
                  <a:txBody>
                    <a:bodyPr/>
                    <a:lstStyle/>
                    <a:p>
                      <a:endParaRPr kumimoji="1" lang="ja-JP" altLang="en-US" dirty="0"/>
                    </a:p>
                  </a:txBody>
                  <a:tcPr/>
                </a:tc>
                <a:tc>
                  <a:txBody>
                    <a:bodyPr/>
                    <a:lstStyle/>
                    <a:p>
                      <a:pPr algn="ctr"/>
                      <a:r>
                        <a:rPr kumimoji="1" lang="ja-JP" altLang="en-US" b="1" dirty="0" smtClean="0">
                          <a:latin typeface="ＭＳ Ｐゴシック" pitchFamily="50" charset="-128"/>
                          <a:ea typeface="ＭＳ Ｐゴシック" pitchFamily="50" charset="-128"/>
                        </a:rPr>
                        <a:t>要約書</a:t>
                      </a:r>
                      <a:endParaRPr kumimoji="1" lang="ja-JP" altLang="en-US" b="1" dirty="0">
                        <a:latin typeface="ＭＳ Ｐゴシック" pitchFamily="50" charset="-128"/>
                        <a:ea typeface="ＭＳ Ｐゴシック" pitchFamily="50" charset="-128"/>
                      </a:endParaRPr>
                    </a:p>
                  </a:txBody>
                  <a:tcPr anchor="ctr">
                    <a:solidFill>
                      <a:schemeClr val="accent4">
                        <a:lumMod val="40000"/>
                        <a:lumOff val="60000"/>
                      </a:schemeClr>
                    </a:solidFill>
                  </a:tcPr>
                </a:tc>
                <a:tc>
                  <a:txBody>
                    <a:bodyPr/>
                    <a:lstStyle/>
                    <a:p>
                      <a:pPr algn="ctr"/>
                      <a:r>
                        <a:rPr kumimoji="1" lang="ja-JP" altLang="en-US" sz="1400" b="1" dirty="0" smtClean="0">
                          <a:latin typeface="ＭＳ Ｐゴシック" pitchFamily="50" charset="-128"/>
                          <a:ea typeface="ＭＳ Ｐゴシック" pitchFamily="50" charset="-128"/>
                        </a:rPr>
                        <a:t>発明の内容理解に役立つ図面を添付する。</a:t>
                      </a:r>
                      <a:endParaRPr kumimoji="1" lang="en-US" altLang="ja-JP" sz="1400" b="1" dirty="0" smtClean="0">
                        <a:latin typeface="ＭＳ Ｐゴシック" pitchFamily="50" charset="-128"/>
                        <a:ea typeface="ＭＳ Ｐゴシック" pitchFamily="50" charset="-128"/>
                      </a:endParaRPr>
                    </a:p>
                    <a:p>
                      <a:pPr algn="ctr"/>
                      <a:r>
                        <a:rPr kumimoji="1" lang="ja-JP" altLang="en-US" sz="1400" b="1" dirty="0" smtClean="0">
                          <a:latin typeface="ＭＳ Ｐゴシック" pitchFamily="50" charset="-128"/>
                          <a:ea typeface="ＭＳ Ｐゴシック" pitchFamily="50" charset="-128"/>
                        </a:rPr>
                        <a:t>発明の内容によっては不要であり、その場合は添付しない</a:t>
                      </a:r>
                      <a:endParaRPr kumimoji="1" lang="ja-JP" altLang="en-US" sz="1400" b="1" dirty="0">
                        <a:latin typeface="ＭＳ Ｐゴシック" pitchFamily="50" charset="-128"/>
                        <a:ea typeface="ＭＳ Ｐゴシック" pitchFamily="50" charset="-128"/>
                      </a:endParaRPr>
                    </a:p>
                  </a:txBody>
                  <a:tcPr anchor="ctr">
                    <a:solidFill>
                      <a:schemeClr val="accent1">
                        <a:lumMod val="40000"/>
                        <a:lumOff val="60000"/>
                      </a:schemeClr>
                    </a:solidFill>
                  </a:tcPr>
                </a:tc>
              </a:tr>
              <a:tr h="505927">
                <a:tc vMerge="1">
                  <a:txBody>
                    <a:bodyPr/>
                    <a:lstStyle/>
                    <a:p>
                      <a:endParaRPr kumimoji="1" lang="ja-JP" altLang="en-US" dirty="0"/>
                    </a:p>
                  </a:txBody>
                  <a:tcPr/>
                </a:tc>
                <a:tc>
                  <a:txBody>
                    <a:bodyPr/>
                    <a:lstStyle/>
                    <a:p>
                      <a:pPr algn="ctr"/>
                      <a:r>
                        <a:rPr kumimoji="1" lang="ja-JP" altLang="en-US" b="1" dirty="0" smtClean="0">
                          <a:latin typeface="ＭＳ Ｐゴシック" pitchFamily="50" charset="-128"/>
                          <a:ea typeface="ＭＳ Ｐゴシック" pitchFamily="50" charset="-128"/>
                        </a:rPr>
                        <a:t>図面</a:t>
                      </a:r>
                      <a:endParaRPr kumimoji="1" lang="ja-JP" altLang="en-US" b="1" dirty="0">
                        <a:latin typeface="ＭＳ Ｐゴシック" pitchFamily="50" charset="-128"/>
                        <a:ea typeface="ＭＳ Ｐゴシック" pitchFamily="50" charset="-128"/>
                      </a:endParaRPr>
                    </a:p>
                  </a:txBody>
                  <a:tcPr anchor="ctr">
                    <a:solidFill>
                      <a:schemeClr val="accent4">
                        <a:lumMod val="40000"/>
                        <a:lumOff val="60000"/>
                      </a:schemeClr>
                    </a:solidFill>
                  </a:tcPr>
                </a:tc>
                <a:tc>
                  <a:txBody>
                    <a:bodyPr/>
                    <a:lstStyle/>
                    <a:p>
                      <a:pPr algn="ctr"/>
                      <a:r>
                        <a:rPr kumimoji="1" lang="ja-JP" altLang="en-US" sz="1600" b="1" dirty="0" smtClean="0">
                          <a:latin typeface="ＭＳ Ｐゴシック" pitchFamily="50" charset="-128"/>
                          <a:ea typeface="ＭＳ Ｐゴシック" pitchFamily="50" charset="-128"/>
                        </a:rPr>
                        <a:t>簡潔に発明全体のポイントを表示する</a:t>
                      </a:r>
                      <a:endParaRPr kumimoji="1" lang="ja-JP" altLang="en-US" sz="1600" b="1" dirty="0">
                        <a:latin typeface="ＭＳ Ｐゴシック" pitchFamily="50" charset="-128"/>
                        <a:ea typeface="ＭＳ Ｐゴシック" pitchFamily="50" charset="-128"/>
                      </a:endParaRPr>
                    </a:p>
                  </a:txBody>
                  <a:tcPr anchor="ctr">
                    <a:solidFill>
                      <a:schemeClr val="accent1">
                        <a:lumMod val="40000"/>
                        <a:lumOff val="60000"/>
                      </a:schemeClr>
                    </a:solidFill>
                  </a:tcPr>
                </a:tc>
              </a:tr>
            </a:tbl>
          </a:graphicData>
        </a:graphic>
      </p:graphicFrame>
      <p:pic>
        <p:nvPicPr>
          <p:cNvPr id="32796" name="Picture 2"/>
          <p:cNvPicPr>
            <a:picLocks noChangeAspect="1" noChangeArrowheads="1"/>
          </p:cNvPicPr>
          <p:nvPr/>
        </p:nvPicPr>
        <p:blipFill>
          <a:blip r:embed="rId3"/>
          <a:srcRect/>
          <a:stretch>
            <a:fillRect/>
          </a:stretch>
        </p:blipFill>
        <p:spPr bwMode="auto">
          <a:xfrm>
            <a:off x="5673725" y="4076700"/>
            <a:ext cx="3959225" cy="2560638"/>
          </a:xfrm>
          <a:prstGeom prst="rect">
            <a:avLst/>
          </a:prstGeom>
          <a:noFill/>
          <a:ln w="9525">
            <a:noFill/>
            <a:miter lim="800000"/>
            <a:headEnd/>
            <a:tailEnd/>
          </a:ln>
        </p:spPr>
      </p:pic>
      <p:sp>
        <p:nvSpPr>
          <p:cNvPr id="32797" name="スライド番号プレースホルダー 1"/>
          <p:cNvSpPr>
            <a:spLocks noGrp="1"/>
          </p:cNvSpPr>
          <p:nvPr>
            <p:ph type="sldNum" sz="quarter" idx="12"/>
          </p:nvPr>
        </p:nvSpPr>
        <p:spPr bwMode="auto">
          <a:xfrm>
            <a:off x="9178925" y="6491288"/>
            <a:ext cx="908050" cy="381000"/>
          </a:xfrm>
          <a:noFill/>
          <a:ln>
            <a:miter lim="800000"/>
            <a:headEnd/>
            <a:tailEnd/>
          </a:ln>
        </p:spPr>
        <p:txBody>
          <a:bodyPr/>
          <a:lstStyle/>
          <a:p>
            <a:fld id="{6D816E60-92E5-438D-BCBB-50E9FA9C60B6}" type="slidenum">
              <a:rPr lang="en-US" altLang="ja-JP" smtClean="0">
                <a:solidFill>
                  <a:schemeClr val="tx1"/>
                </a:solidFill>
              </a:rPr>
              <a:pPr/>
              <a:t>4</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研究者と明細書</a:t>
            </a:r>
          </a:p>
        </p:txBody>
      </p:sp>
      <p:graphicFrame>
        <p:nvGraphicFramePr>
          <p:cNvPr id="2" name="表 1"/>
          <p:cNvGraphicFramePr>
            <a:graphicFrameLocks noGrp="1"/>
          </p:cNvGraphicFramePr>
          <p:nvPr/>
        </p:nvGraphicFramePr>
        <p:xfrm>
          <a:off x="560388" y="2349500"/>
          <a:ext cx="8856662" cy="4308475"/>
        </p:xfrm>
        <a:graphic>
          <a:graphicData uri="http://schemas.openxmlformats.org/drawingml/2006/table">
            <a:tbl>
              <a:tblPr firstRow="1" bandRow="1">
                <a:tableStyleId>{8799B23B-EC83-4686-B30A-512413B5E67A}</a:tableStyleId>
              </a:tblPr>
              <a:tblGrid>
                <a:gridCol w="2736304"/>
                <a:gridCol w="2520280"/>
                <a:gridCol w="3600400"/>
              </a:tblGrid>
              <a:tr h="370840">
                <a:tc>
                  <a:txBody>
                    <a:bodyPr/>
                    <a:lstStyle/>
                    <a:p>
                      <a:r>
                        <a:rPr kumimoji="1" lang="ja-JP" altLang="en-US" sz="1200" dirty="0" smtClean="0">
                          <a:latin typeface="ＭＳ Ｐゴシック" pitchFamily="50" charset="-128"/>
                          <a:ea typeface="ＭＳ Ｐゴシック" pitchFamily="50" charset="-128"/>
                        </a:rPr>
                        <a:t>明細書の項目</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記載すべき内容</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研究レポートでの対応する項目</a:t>
                      </a:r>
                      <a:endParaRPr kumimoji="1" lang="ja-JP" altLang="en-US" sz="1200" dirty="0">
                        <a:latin typeface="ＭＳ Ｐゴシック" pitchFamily="50" charset="-128"/>
                        <a:ea typeface="ＭＳ Ｐゴシック" pitchFamily="50" charset="-128"/>
                      </a:endParaRPr>
                    </a:p>
                  </a:txBody>
                  <a:tcPr/>
                </a:tc>
              </a:tr>
              <a:tr h="370840">
                <a:tc>
                  <a:txBody>
                    <a:bodyPr/>
                    <a:lstStyle/>
                    <a:p>
                      <a:r>
                        <a:rPr kumimoji="1" lang="ja-JP" altLang="en-US" sz="1200" dirty="0" smtClean="0">
                          <a:latin typeface="ＭＳ Ｐゴシック" pitchFamily="50" charset="-128"/>
                          <a:ea typeface="ＭＳ Ｐゴシック" pitchFamily="50" charset="-128"/>
                        </a:rPr>
                        <a:t>発明の名称</a:t>
                      </a:r>
                      <a:endParaRPr kumimoji="1" lang="en-US" altLang="ja-JP" sz="1200" dirty="0" smtClean="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発明の内容を簡単、明瞭に表す。１０～２０字程度</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研究の名称</a:t>
                      </a:r>
                      <a:endParaRPr kumimoji="1" lang="en-US" altLang="ja-JP" sz="1200" dirty="0" smtClean="0">
                        <a:latin typeface="ＭＳ Ｐゴシック" pitchFamily="50" charset="-128"/>
                        <a:ea typeface="ＭＳ Ｐゴシック" pitchFamily="50" charset="-128"/>
                      </a:endParaRPr>
                    </a:p>
                  </a:txBody>
                  <a:tcPr/>
                </a:tc>
              </a:tr>
              <a:tr h="370840">
                <a:tc>
                  <a:txBody>
                    <a:bodyPr/>
                    <a:lstStyle/>
                    <a:p>
                      <a:r>
                        <a:rPr kumimoji="1" lang="ja-JP" altLang="en-US" sz="1200" dirty="0" smtClean="0">
                          <a:latin typeface="ＭＳ Ｐゴシック" pitchFamily="50" charset="-128"/>
                          <a:ea typeface="ＭＳ Ｐゴシック" pitchFamily="50" charset="-128"/>
                        </a:rPr>
                        <a:t>技術分野</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対象技術の産業分野、発明を適用できる装置、物品など</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研究の分野</a:t>
                      </a:r>
                      <a:endParaRPr kumimoji="1" lang="ja-JP" altLang="en-US" sz="1200" dirty="0">
                        <a:latin typeface="ＭＳ Ｐゴシック" pitchFamily="50" charset="-128"/>
                        <a:ea typeface="ＭＳ Ｐゴシック" pitchFamily="50" charset="-128"/>
                      </a:endParaRPr>
                    </a:p>
                  </a:txBody>
                  <a:tcPr/>
                </a:tc>
              </a:tr>
              <a:tr h="370840">
                <a:tc>
                  <a:txBody>
                    <a:bodyPr/>
                    <a:lstStyle/>
                    <a:p>
                      <a:r>
                        <a:rPr kumimoji="1" lang="ja-JP" altLang="en-US" sz="1200" dirty="0" smtClean="0">
                          <a:latin typeface="ＭＳ Ｐゴシック" pitchFamily="50" charset="-128"/>
                          <a:ea typeface="ＭＳ Ｐゴシック" pitchFamily="50" charset="-128"/>
                        </a:rPr>
                        <a:t>背景技術</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特許公報や一般文献のうち内容的に近いものを挙げ説明する。</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従来技術レベル、研究の背景など</a:t>
                      </a:r>
                      <a:endParaRPr kumimoji="1" lang="ja-JP" altLang="en-US" sz="1200" dirty="0">
                        <a:latin typeface="ＭＳ Ｐゴシック" pitchFamily="50" charset="-128"/>
                        <a:ea typeface="ＭＳ Ｐゴシック" pitchFamily="50" charset="-128"/>
                      </a:endParaRPr>
                    </a:p>
                  </a:txBody>
                  <a:tcPr/>
                </a:tc>
              </a:tr>
              <a:tr h="370840">
                <a:tc>
                  <a:txBody>
                    <a:bodyPr/>
                    <a:lstStyle/>
                    <a:p>
                      <a:r>
                        <a:rPr kumimoji="1" lang="ja-JP" altLang="en-US" sz="1200" dirty="0" smtClean="0">
                          <a:latin typeface="ＭＳ Ｐゴシック" pitchFamily="50" charset="-128"/>
                          <a:ea typeface="ＭＳ Ｐゴシック" pitchFamily="50" charset="-128"/>
                        </a:rPr>
                        <a:t>発明が解決しようとする課題</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従来の技術の問題点</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研究のテーマ、目標など</a:t>
                      </a:r>
                      <a:endParaRPr kumimoji="1" lang="ja-JP" altLang="en-US" sz="1200" dirty="0">
                        <a:latin typeface="ＭＳ Ｐゴシック" pitchFamily="50" charset="-128"/>
                        <a:ea typeface="ＭＳ Ｐゴシック" pitchFamily="50" charset="-128"/>
                      </a:endParaRPr>
                    </a:p>
                  </a:txBody>
                  <a:tcPr/>
                </a:tc>
              </a:tr>
              <a:tr h="370840">
                <a:tc>
                  <a:txBody>
                    <a:bodyPr/>
                    <a:lstStyle/>
                    <a:p>
                      <a:r>
                        <a:rPr kumimoji="1" lang="ja-JP" altLang="en-US" sz="1200" dirty="0" smtClean="0">
                          <a:latin typeface="ＭＳ Ｐゴシック" pitchFamily="50" charset="-128"/>
                          <a:ea typeface="ＭＳ Ｐゴシック" pitchFamily="50" charset="-128"/>
                        </a:rPr>
                        <a:t>課題を解決するための手段</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どんな手段で解決するのか。（通常は「特許請求の範囲」と同様の起債）</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（該当項目なし）</a:t>
                      </a:r>
                      <a:endParaRPr kumimoji="1" lang="ja-JP" altLang="en-US" sz="1200" dirty="0">
                        <a:latin typeface="ＭＳ Ｐゴシック" pitchFamily="50" charset="-128"/>
                        <a:ea typeface="ＭＳ Ｐゴシック" pitchFamily="50" charset="-128"/>
                      </a:endParaRPr>
                    </a:p>
                  </a:txBody>
                  <a:tcPr/>
                </a:tc>
              </a:tr>
              <a:tr h="370840">
                <a:tc>
                  <a:txBody>
                    <a:bodyPr/>
                    <a:lstStyle/>
                    <a:p>
                      <a:r>
                        <a:rPr kumimoji="1" lang="ja-JP" altLang="en-US" sz="1200" dirty="0" smtClean="0">
                          <a:latin typeface="ＭＳ Ｐゴシック" pitchFamily="50" charset="-128"/>
                          <a:ea typeface="ＭＳ Ｐゴシック" pitchFamily="50" charset="-128"/>
                        </a:rPr>
                        <a:t>発明の効果</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従来技術よりも有利な点を記載。データ等を用いた説明。</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実験結果、研究結果など</a:t>
                      </a:r>
                      <a:endParaRPr kumimoji="1" lang="ja-JP" altLang="en-US" sz="1200" dirty="0">
                        <a:latin typeface="ＭＳ Ｐゴシック" pitchFamily="50" charset="-128"/>
                        <a:ea typeface="ＭＳ Ｐゴシック" pitchFamily="50" charset="-128"/>
                      </a:endParaRPr>
                    </a:p>
                  </a:txBody>
                  <a:tcPr/>
                </a:tc>
              </a:tr>
              <a:tr h="370840">
                <a:tc>
                  <a:txBody>
                    <a:bodyPr/>
                    <a:lstStyle/>
                    <a:p>
                      <a:r>
                        <a:rPr kumimoji="1" lang="ja-JP" altLang="en-US" sz="1200" dirty="0" smtClean="0">
                          <a:latin typeface="ＭＳ Ｐゴシック" pitchFamily="50" charset="-128"/>
                          <a:ea typeface="ＭＳ Ｐゴシック" pitchFamily="50" charset="-128"/>
                        </a:rPr>
                        <a:t>発明を実施するための最良の形態および実施例</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実際に行った実験、試作の例。それらの理論的説明。</a:t>
                      </a:r>
                      <a:endParaRPr kumimoji="1" lang="en-US" altLang="ja-JP" sz="1200" dirty="0" smtClean="0">
                        <a:latin typeface="ＭＳ Ｐゴシック" pitchFamily="50" charset="-128"/>
                        <a:ea typeface="ＭＳ Ｐゴシック" pitchFamily="50" charset="-128"/>
                      </a:endParaRPr>
                    </a:p>
                    <a:p>
                      <a:r>
                        <a:rPr kumimoji="1" lang="ja-JP" altLang="en-US" sz="1200" dirty="0" smtClean="0">
                          <a:latin typeface="ＭＳ Ｐゴシック" pitchFamily="50" charset="-128"/>
                          <a:ea typeface="ＭＳ Ｐゴシック" pitchFamily="50" charset="-128"/>
                        </a:rPr>
                        <a:t>（☆理論からの推測で実施可能な例）</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実験例、実験データ、考察など（☆印は該当項目なし）</a:t>
                      </a:r>
                      <a:endParaRPr kumimoji="1" lang="ja-JP" altLang="en-US" sz="1200" dirty="0">
                        <a:latin typeface="ＭＳ Ｐゴシック" pitchFamily="50" charset="-128"/>
                        <a:ea typeface="ＭＳ Ｐゴシック" pitchFamily="50" charset="-128"/>
                      </a:endParaRPr>
                    </a:p>
                  </a:txBody>
                  <a:tcPr/>
                </a:tc>
              </a:tr>
              <a:tr h="370840">
                <a:tc>
                  <a:txBody>
                    <a:bodyPr/>
                    <a:lstStyle/>
                    <a:p>
                      <a:r>
                        <a:rPr kumimoji="1" lang="ja-JP" altLang="en-US" sz="1200" dirty="0" smtClean="0">
                          <a:latin typeface="ＭＳ Ｐゴシック" pitchFamily="50" charset="-128"/>
                          <a:ea typeface="ＭＳ Ｐゴシック" pitchFamily="50" charset="-128"/>
                        </a:rPr>
                        <a:t>図面の簡単な説明</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図面ごとに、平面図、断面図、・・・と説明。主要な符号の説明。</a:t>
                      </a:r>
                      <a:endParaRPr kumimoji="1" lang="ja-JP" altLang="en-US" sz="1200" dirty="0">
                        <a:latin typeface="ＭＳ Ｐゴシック" pitchFamily="50" charset="-128"/>
                        <a:ea typeface="ＭＳ Ｐゴシック" pitchFamily="50" charset="-128"/>
                      </a:endParaRPr>
                    </a:p>
                  </a:txBody>
                  <a:tcPr/>
                </a:tc>
                <a:tc>
                  <a:txBody>
                    <a:bodyPr/>
                    <a:lstStyle/>
                    <a:p>
                      <a:r>
                        <a:rPr kumimoji="1" lang="ja-JP" altLang="en-US" sz="1200" dirty="0" smtClean="0">
                          <a:latin typeface="ＭＳ Ｐゴシック" pitchFamily="50" charset="-128"/>
                          <a:ea typeface="ＭＳ Ｐゴシック" pitchFamily="50" charset="-128"/>
                        </a:rPr>
                        <a:t>装置図、フロー図などの説明</a:t>
                      </a:r>
                      <a:endParaRPr kumimoji="1" lang="ja-JP" altLang="en-US" sz="1200" dirty="0">
                        <a:latin typeface="ＭＳ Ｐゴシック" pitchFamily="50" charset="-128"/>
                        <a:ea typeface="ＭＳ Ｐゴシック" pitchFamily="50" charset="-128"/>
                      </a:endParaRPr>
                    </a:p>
                  </a:txBody>
                  <a:tcPr/>
                </a:tc>
              </a:tr>
            </a:tbl>
          </a:graphicData>
        </a:graphic>
      </p:graphicFrame>
      <p:sp>
        <p:nvSpPr>
          <p:cNvPr id="3" name="テキスト ボックス 2"/>
          <p:cNvSpPr txBox="1"/>
          <p:nvPr/>
        </p:nvSpPr>
        <p:spPr>
          <a:xfrm>
            <a:off x="488950" y="1700213"/>
            <a:ext cx="8928100" cy="369887"/>
          </a:xfrm>
          <a:prstGeom prst="rect">
            <a:avLst/>
          </a:prstGeom>
          <a:solidFill>
            <a:schemeClr val="accent2">
              <a:lumMod val="20000"/>
              <a:lumOff val="80000"/>
            </a:schemeClr>
          </a:solidFill>
          <a:ln>
            <a:solidFill>
              <a:schemeClr val="tx1"/>
            </a:solidFill>
          </a:ln>
        </p:spPr>
        <p:txBody>
          <a:bodyPr>
            <a:spAutoFit/>
          </a:bodyPr>
          <a:lstStyle/>
          <a:p>
            <a:pPr>
              <a:defRPr/>
            </a:pPr>
            <a:r>
              <a:rPr lang="ja-JP" altLang="en-US" dirty="0">
                <a:solidFill>
                  <a:prstClr val="black"/>
                </a:solidFill>
              </a:rPr>
              <a:t>明細書は発明内容に最も詳しい研究者が作成することが望ましい</a:t>
            </a:r>
          </a:p>
        </p:txBody>
      </p:sp>
      <p:sp>
        <p:nvSpPr>
          <p:cNvPr id="6" name="Rectangle 19"/>
          <p:cNvSpPr>
            <a:spLocks noChangeArrowheads="1"/>
          </p:cNvSpPr>
          <p:nvPr/>
        </p:nvSpPr>
        <p:spPr bwMode="auto">
          <a:xfrm>
            <a:off x="0" y="-6350"/>
            <a:ext cx="1279525"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ＭＳ Ｐゴシック" pitchFamily="50" charset="-128"/>
              </a:rPr>
              <a:t>１１－１</a:t>
            </a:r>
            <a:endParaRPr lang="en-US" altLang="zh-CN" dirty="0">
              <a:solidFill>
                <a:prstClr val="black"/>
              </a:solidFill>
              <a:latin typeface="ＭＳ Ｐゴシック" pitchFamily="34" charset="-128"/>
              <a:ea typeface="ＭＳ Ｐゴシック" pitchFamily="34" charset="-128"/>
            </a:endParaRPr>
          </a:p>
        </p:txBody>
      </p:sp>
      <p:sp>
        <p:nvSpPr>
          <p:cNvPr id="34862" name="スライド番号プレースホルダー 1"/>
          <p:cNvSpPr>
            <a:spLocks noGrp="1"/>
          </p:cNvSpPr>
          <p:nvPr>
            <p:ph type="sldNum" sz="quarter" idx="12"/>
          </p:nvPr>
        </p:nvSpPr>
        <p:spPr bwMode="auto">
          <a:xfrm>
            <a:off x="9291638" y="6510338"/>
            <a:ext cx="908050" cy="381000"/>
          </a:xfrm>
          <a:noFill/>
          <a:ln>
            <a:miter lim="800000"/>
            <a:headEnd/>
            <a:tailEnd/>
          </a:ln>
        </p:spPr>
        <p:txBody>
          <a:bodyPr/>
          <a:lstStyle/>
          <a:p>
            <a:fld id="{382F8570-8BD8-439C-B335-D422083F1E7F}" type="slidenum">
              <a:rPr lang="en-US" altLang="ja-JP" smtClean="0">
                <a:solidFill>
                  <a:schemeClr val="tx1"/>
                </a:solidFill>
              </a:rPr>
              <a:pPr/>
              <a:t>5</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5"/>
          <p:cNvSpPr txBox="1">
            <a:spLocks noChangeArrowheads="1"/>
          </p:cNvSpPr>
          <p:nvPr/>
        </p:nvSpPr>
        <p:spPr bwMode="auto">
          <a:xfrm>
            <a:off x="508000" y="1557338"/>
            <a:ext cx="9053513" cy="2308225"/>
          </a:xfrm>
          <a:prstGeom prst="rect">
            <a:avLst/>
          </a:prstGeom>
          <a:solidFill>
            <a:schemeClr val="accent2">
              <a:lumMod val="20000"/>
              <a:lumOff val="80000"/>
            </a:schemeClr>
          </a:solidFill>
          <a:ln>
            <a:noFill/>
          </a:ln>
          <a:effectLs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defRPr/>
            </a:pPr>
            <a:r>
              <a:rPr lang="ja-JP" altLang="en-US" sz="1600" dirty="0">
                <a:solidFill>
                  <a:srgbClr val="080808"/>
                </a:solidFill>
                <a:latin typeface="Century" pitchFamily="18" charset="0"/>
              </a:rPr>
              <a:t>Ａ研究員は、人工衛星の研究をしている。現在研究中のものは、</a:t>
            </a:r>
            <a:r>
              <a:rPr lang="ja-JP" altLang="en-US" sz="1600" u="sng" dirty="0">
                <a:solidFill>
                  <a:srgbClr val="080808"/>
                </a:solidFill>
                <a:latin typeface="Century" pitchFamily="18" charset="0"/>
              </a:rPr>
              <a:t>ソーラーパネルとカメラとを搭載した人工衛星</a:t>
            </a:r>
            <a:r>
              <a:rPr lang="ja-JP" altLang="en-US" sz="1600" dirty="0">
                <a:solidFill>
                  <a:srgbClr val="080808"/>
                </a:solidFill>
                <a:latin typeface="Century" pitchFamily="18" charset="0"/>
              </a:rPr>
              <a:t>であって、前記ソーラーパネルは宇宙空間で人工衛星の外側に張り出し、パネル角度調整用モーターにより角度が調整可能であり、前記カメラはズーム調整用モーターにより倍率が調整可能である。このような人工衛星をシミュレーションした結果、</a:t>
            </a:r>
            <a:r>
              <a:rPr lang="ja-JP" altLang="en-US" sz="1600" u="sng" dirty="0">
                <a:solidFill>
                  <a:srgbClr val="080808"/>
                </a:solidFill>
                <a:latin typeface="Century" pitchFamily="18" charset="0"/>
              </a:rPr>
              <a:t>パネル角度調整用モーターとズーム調整用モーターとが同時に作動した場合、これら２つのモーターの振動によるうなりが発生し、</a:t>
            </a:r>
            <a:r>
              <a:rPr lang="ja-JP" altLang="en-US" sz="1600" dirty="0">
                <a:solidFill>
                  <a:srgbClr val="080808"/>
                </a:solidFill>
                <a:latin typeface="Century" pitchFamily="18" charset="0"/>
              </a:rPr>
              <a:t>このうなりの周波数にソーラーパネル全体が共振し、</a:t>
            </a:r>
            <a:r>
              <a:rPr lang="ja-JP" altLang="en-US" sz="1600" u="sng" dirty="0">
                <a:solidFill>
                  <a:srgbClr val="080808"/>
                </a:solidFill>
                <a:latin typeface="Century" pitchFamily="18" charset="0"/>
              </a:rPr>
              <a:t>ソーラーパネルが破損する問題がある</a:t>
            </a:r>
            <a:r>
              <a:rPr lang="ja-JP" altLang="en-US" sz="1600" dirty="0">
                <a:solidFill>
                  <a:srgbClr val="080808"/>
                </a:solidFill>
                <a:latin typeface="Century" pitchFamily="18" charset="0"/>
              </a:rPr>
              <a:t>ことが判明した。Ａ研究員はこの問題を解決するため、ソーラーパネルの中心に</a:t>
            </a:r>
            <a:r>
              <a:rPr lang="ja-JP" altLang="en-US" sz="1600" u="sng" dirty="0">
                <a:solidFill>
                  <a:srgbClr val="080808"/>
                </a:solidFill>
                <a:latin typeface="Century" pitchFamily="18" charset="0"/>
              </a:rPr>
              <a:t>ダンパーマスを設けたところ、</a:t>
            </a:r>
            <a:r>
              <a:rPr lang="ja-JP" altLang="en-US" sz="1600" dirty="0">
                <a:solidFill>
                  <a:srgbClr val="080808"/>
                </a:solidFill>
                <a:latin typeface="Century" pitchFamily="18" charset="0"/>
              </a:rPr>
              <a:t>このダンパーマスのダンピング効果によってソーラーパネルの振動を吸収し、ソーラーパネル全体が共振するのを低減でき、</a:t>
            </a:r>
            <a:r>
              <a:rPr lang="ja-JP" altLang="en-US" sz="1600" u="sng" dirty="0">
                <a:solidFill>
                  <a:srgbClr val="080808"/>
                </a:solidFill>
                <a:latin typeface="Century" pitchFamily="18" charset="0"/>
              </a:rPr>
              <a:t>ソーラーパネルの破損を防止できることがわかった。</a:t>
            </a:r>
            <a:endParaRPr lang="ja-JP" altLang="en-US" sz="1600" dirty="0">
              <a:solidFill>
                <a:srgbClr val="080808"/>
              </a:solidFill>
              <a:latin typeface="Century" pitchFamily="18" charset="0"/>
            </a:endParaRPr>
          </a:p>
        </p:txBody>
      </p:sp>
      <p:grpSp>
        <p:nvGrpSpPr>
          <p:cNvPr id="36866" name="Group 7"/>
          <p:cNvGrpSpPr>
            <a:grpSpLocks/>
          </p:cNvGrpSpPr>
          <p:nvPr/>
        </p:nvGrpSpPr>
        <p:grpSpPr bwMode="auto">
          <a:xfrm>
            <a:off x="1114425" y="4595813"/>
            <a:ext cx="3962400" cy="1828800"/>
            <a:chOff x="2421" y="2885"/>
            <a:chExt cx="5760" cy="2880"/>
          </a:xfrm>
        </p:grpSpPr>
        <p:sp>
          <p:nvSpPr>
            <p:cNvPr id="36888" name="AutoShape 8" descr="5%"/>
            <p:cNvSpPr>
              <a:spLocks noChangeArrowheads="1"/>
            </p:cNvSpPr>
            <p:nvPr/>
          </p:nvSpPr>
          <p:spPr bwMode="auto">
            <a:xfrm rot="-671106">
              <a:off x="2421" y="4505"/>
              <a:ext cx="1620" cy="632"/>
            </a:xfrm>
            <a:prstGeom prst="flowChartManualInput">
              <a:avLst/>
            </a:prstGeom>
            <a:blipFill dpi="0" rotWithShape="0">
              <a:blip r:embed="rId3"/>
              <a:srcRect/>
              <a:tile tx="0" ty="0" sx="100000" sy="100000" flip="none" algn="tl"/>
            </a:blipFill>
            <a:ln w="9525">
              <a:solidFill>
                <a:srgbClr val="000000"/>
              </a:solidFill>
              <a:miter lim="800000"/>
              <a:headEnd/>
              <a:tailEnd/>
            </a:ln>
          </p:spPr>
          <p:txBody>
            <a:bodyPr/>
            <a:lstStyle/>
            <a:p>
              <a:endParaRPr lang="ja-JP" altLang="en-US"/>
            </a:p>
          </p:txBody>
        </p:sp>
        <p:sp>
          <p:nvSpPr>
            <p:cNvPr id="36889" name="AutoShape 9"/>
            <p:cNvSpPr>
              <a:spLocks noChangeArrowheads="1"/>
            </p:cNvSpPr>
            <p:nvPr/>
          </p:nvSpPr>
          <p:spPr bwMode="auto">
            <a:xfrm rot="-8851189">
              <a:off x="4221" y="3065"/>
              <a:ext cx="1620" cy="2340"/>
            </a:xfrm>
            <a:prstGeom prst="can">
              <a:avLst>
                <a:gd name="adj" fmla="val 36111"/>
              </a:avLst>
            </a:prstGeom>
            <a:gradFill rotWithShape="0">
              <a:gsLst>
                <a:gs pos="0">
                  <a:srgbClr val="767676"/>
                </a:gs>
                <a:gs pos="50000">
                  <a:srgbClr val="FFFFFF"/>
                </a:gs>
                <a:gs pos="100000">
                  <a:srgbClr val="767676"/>
                </a:gs>
              </a:gsLst>
              <a:lin ang="0" scaled="1"/>
            </a:gradFill>
            <a:ln w="9525">
              <a:solidFill>
                <a:srgbClr val="000000"/>
              </a:solidFill>
              <a:round/>
              <a:headEnd/>
              <a:tailEnd/>
            </a:ln>
          </p:spPr>
          <p:txBody>
            <a:bodyPr/>
            <a:lstStyle/>
            <a:p>
              <a:endParaRPr lang="ja-JP" altLang="en-US"/>
            </a:p>
          </p:txBody>
        </p:sp>
        <p:sp>
          <p:nvSpPr>
            <p:cNvPr id="36890" name="AutoShape 10" descr="5%"/>
            <p:cNvSpPr>
              <a:spLocks noChangeArrowheads="1"/>
            </p:cNvSpPr>
            <p:nvPr/>
          </p:nvSpPr>
          <p:spPr bwMode="auto">
            <a:xfrm rot="-671106">
              <a:off x="5661" y="3428"/>
              <a:ext cx="2520" cy="900"/>
            </a:xfrm>
            <a:prstGeom prst="flowChartManualInput">
              <a:avLst/>
            </a:prstGeom>
            <a:blipFill dpi="0" rotWithShape="0">
              <a:blip r:embed="rId3"/>
              <a:srcRect/>
              <a:tile tx="0" ty="0" sx="100000" sy="100000" flip="none" algn="tl"/>
            </a:blipFill>
            <a:ln w="9525">
              <a:solidFill>
                <a:srgbClr val="000000"/>
              </a:solidFill>
              <a:miter lim="800000"/>
              <a:headEnd/>
              <a:tailEnd/>
            </a:ln>
          </p:spPr>
          <p:txBody>
            <a:bodyPr/>
            <a:lstStyle/>
            <a:p>
              <a:endParaRPr lang="ja-JP" altLang="en-US"/>
            </a:p>
          </p:txBody>
        </p:sp>
        <p:sp>
          <p:nvSpPr>
            <p:cNvPr id="36891" name="Rectangle 11"/>
            <p:cNvSpPr>
              <a:spLocks noChangeArrowheads="1"/>
            </p:cNvSpPr>
            <p:nvPr/>
          </p:nvSpPr>
          <p:spPr bwMode="auto">
            <a:xfrm rot="-804257">
              <a:off x="5299" y="4151"/>
              <a:ext cx="407" cy="186"/>
            </a:xfrm>
            <a:prstGeom prst="rect">
              <a:avLst/>
            </a:prstGeom>
            <a:solidFill>
              <a:srgbClr val="FFFFFF"/>
            </a:solidFill>
            <a:ln w="9525">
              <a:solidFill>
                <a:srgbClr val="000000"/>
              </a:solidFill>
              <a:miter lim="800000"/>
              <a:headEnd/>
              <a:tailEnd/>
            </a:ln>
          </p:spPr>
          <p:txBody>
            <a:bodyPr/>
            <a:lstStyle/>
            <a:p>
              <a:endParaRPr lang="ja-JP" altLang="en-US"/>
            </a:p>
          </p:txBody>
        </p:sp>
        <p:sp>
          <p:nvSpPr>
            <p:cNvPr id="36892" name="AutoShape 12"/>
            <p:cNvSpPr>
              <a:spLocks noChangeArrowheads="1"/>
            </p:cNvSpPr>
            <p:nvPr/>
          </p:nvSpPr>
          <p:spPr bwMode="auto">
            <a:xfrm>
              <a:off x="5121" y="3965"/>
              <a:ext cx="360" cy="540"/>
            </a:xfrm>
            <a:prstGeom prst="flowChartMagneticDrum">
              <a:avLst/>
            </a:prstGeom>
            <a:solidFill>
              <a:srgbClr val="FFFFFF"/>
            </a:solidFill>
            <a:ln w="9525">
              <a:solidFill>
                <a:srgbClr val="000000"/>
              </a:solidFill>
              <a:prstDash val="dash"/>
              <a:round/>
              <a:headEnd/>
              <a:tailEnd/>
            </a:ln>
          </p:spPr>
          <p:txBody>
            <a:bodyPr/>
            <a:lstStyle/>
            <a:p>
              <a:endParaRPr lang="ja-JP" altLang="en-US"/>
            </a:p>
          </p:txBody>
        </p:sp>
        <p:sp>
          <p:nvSpPr>
            <p:cNvPr id="36893" name="AutoShape 13"/>
            <p:cNvSpPr>
              <a:spLocks noChangeArrowheads="1"/>
            </p:cNvSpPr>
            <p:nvPr/>
          </p:nvSpPr>
          <p:spPr bwMode="auto">
            <a:xfrm rot="20651351" flipV="1">
              <a:off x="6561" y="3785"/>
              <a:ext cx="720" cy="360"/>
            </a:xfrm>
            <a:prstGeom prst="cube">
              <a:avLst>
                <a:gd name="adj" fmla="val 25000"/>
              </a:avLst>
            </a:prstGeom>
            <a:solidFill>
              <a:srgbClr val="C0C0C0"/>
            </a:solidFill>
            <a:ln w="9525">
              <a:solidFill>
                <a:srgbClr val="000000"/>
              </a:solidFill>
              <a:miter lim="800000"/>
              <a:headEnd/>
              <a:tailEnd/>
            </a:ln>
          </p:spPr>
          <p:txBody>
            <a:bodyPr/>
            <a:lstStyle/>
            <a:p>
              <a:endParaRPr lang="ja-JP" altLang="en-US"/>
            </a:p>
          </p:txBody>
        </p:sp>
        <p:sp>
          <p:nvSpPr>
            <p:cNvPr id="36894" name="AutoShape 14"/>
            <p:cNvSpPr>
              <a:spLocks noChangeArrowheads="1"/>
            </p:cNvSpPr>
            <p:nvPr/>
          </p:nvSpPr>
          <p:spPr bwMode="auto">
            <a:xfrm rot="20651351" flipV="1">
              <a:off x="3128" y="4659"/>
              <a:ext cx="540" cy="309"/>
            </a:xfrm>
            <a:prstGeom prst="cube">
              <a:avLst>
                <a:gd name="adj" fmla="val 25000"/>
              </a:avLst>
            </a:prstGeom>
            <a:solidFill>
              <a:srgbClr val="C0C0C0"/>
            </a:solidFill>
            <a:ln w="9525">
              <a:solidFill>
                <a:srgbClr val="000000"/>
              </a:solidFill>
              <a:miter lim="800000"/>
              <a:headEnd/>
              <a:tailEnd/>
            </a:ln>
          </p:spPr>
          <p:txBody>
            <a:bodyPr/>
            <a:lstStyle/>
            <a:p>
              <a:endParaRPr lang="ja-JP" altLang="en-US"/>
            </a:p>
          </p:txBody>
        </p:sp>
        <p:sp>
          <p:nvSpPr>
            <p:cNvPr id="36895" name="AutoShape 15"/>
            <p:cNvSpPr>
              <a:spLocks noChangeArrowheads="1"/>
            </p:cNvSpPr>
            <p:nvPr/>
          </p:nvSpPr>
          <p:spPr bwMode="auto">
            <a:xfrm rot="-5400000">
              <a:off x="4581" y="4505"/>
              <a:ext cx="360" cy="720"/>
            </a:xfrm>
            <a:prstGeom prst="flowChartMagneticDrum">
              <a:avLst/>
            </a:prstGeom>
            <a:solidFill>
              <a:srgbClr val="FFFFFF"/>
            </a:solidFill>
            <a:ln w="9525">
              <a:solidFill>
                <a:srgbClr val="000000"/>
              </a:solidFill>
              <a:prstDash val="dash"/>
              <a:round/>
              <a:headEnd/>
              <a:tailEnd/>
            </a:ln>
          </p:spPr>
          <p:txBody>
            <a:bodyPr/>
            <a:lstStyle/>
            <a:p>
              <a:endParaRPr lang="ja-JP" altLang="en-US"/>
            </a:p>
          </p:txBody>
        </p:sp>
        <p:sp>
          <p:nvSpPr>
            <p:cNvPr id="36896" name="AutoShape 16"/>
            <p:cNvSpPr>
              <a:spLocks noChangeArrowheads="1"/>
            </p:cNvSpPr>
            <p:nvPr/>
          </p:nvSpPr>
          <p:spPr bwMode="auto">
            <a:xfrm>
              <a:off x="4581" y="5045"/>
              <a:ext cx="360" cy="720"/>
            </a:xfrm>
            <a:prstGeom prst="can">
              <a:avLst>
                <a:gd name="adj" fmla="val 27778"/>
              </a:avLst>
            </a:prstGeom>
            <a:solidFill>
              <a:srgbClr val="FFFFFF"/>
            </a:solidFill>
            <a:ln w="9525">
              <a:solidFill>
                <a:srgbClr val="000000"/>
              </a:solidFill>
              <a:round/>
              <a:headEnd/>
              <a:tailEnd/>
            </a:ln>
          </p:spPr>
          <p:txBody>
            <a:bodyPr/>
            <a:lstStyle/>
            <a:p>
              <a:endParaRPr lang="ja-JP" altLang="en-US"/>
            </a:p>
          </p:txBody>
        </p:sp>
        <p:sp>
          <p:nvSpPr>
            <p:cNvPr id="36897" name="Oval 17"/>
            <p:cNvSpPr>
              <a:spLocks noChangeArrowheads="1"/>
            </p:cNvSpPr>
            <p:nvPr/>
          </p:nvSpPr>
          <p:spPr bwMode="auto">
            <a:xfrm>
              <a:off x="3498" y="2885"/>
              <a:ext cx="360" cy="1260"/>
            </a:xfrm>
            <a:prstGeom prst="ellipse">
              <a:avLst/>
            </a:prstGeom>
            <a:solidFill>
              <a:srgbClr val="C0C0C0"/>
            </a:solidFill>
            <a:ln w="9525">
              <a:solidFill>
                <a:srgbClr val="000000"/>
              </a:solidFill>
              <a:round/>
              <a:headEnd/>
              <a:tailEnd/>
            </a:ln>
          </p:spPr>
          <p:txBody>
            <a:bodyPr/>
            <a:lstStyle/>
            <a:p>
              <a:endParaRPr lang="ja-JP" altLang="en-US"/>
            </a:p>
          </p:txBody>
        </p:sp>
        <p:sp>
          <p:nvSpPr>
            <p:cNvPr id="36898" name="AutoShape 18"/>
            <p:cNvSpPr>
              <a:spLocks noChangeArrowheads="1"/>
            </p:cNvSpPr>
            <p:nvPr/>
          </p:nvSpPr>
          <p:spPr bwMode="auto">
            <a:xfrm flipH="1">
              <a:off x="3681" y="2885"/>
              <a:ext cx="360" cy="1260"/>
            </a:xfrm>
            <a:prstGeom prst="moon">
              <a:avLst>
                <a:gd name="adj" fmla="val 50000"/>
              </a:avLst>
            </a:prstGeom>
            <a:solidFill>
              <a:srgbClr val="FFFFFF"/>
            </a:solidFill>
            <a:ln w="9525">
              <a:solidFill>
                <a:srgbClr val="000000"/>
              </a:solidFill>
              <a:miter lim="800000"/>
              <a:headEnd/>
              <a:tailEnd/>
            </a:ln>
          </p:spPr>
          <p:txBody>
            <a:bodyPr/>
            <a:lstStyle/>
            <a:p>
              <a:endParaRPr lang="ja-JP" altLang="en-US"/>
            </a:p>
          </p:txBody>
        </p:sp>
        <p:sp>
          <p:nvSpPr>
            <p:cNvPr id="36899" name="AutoShape 19"/>
            <p:cNvSpPr>
              <a:spLocks noChangeArrowheads="1"/>
            </p:cNvSpPr>
            <p:nvPr/>
          </p:nvSpPr>
          <p:spPr bwMode="auto">
            <a:xfrm rot="-3463141">
              <a:off x="4020" y="3510"/>
              <a:ext cx="360" cy="360"/>
            </a:xfrm>
            <a:prstGeom prst="flowChartExtract">
              <a:avLst/>
            </a:prstGeom>
            <a:solidFill>
              <a:srgbClr val="FFFFFF"/>
            </a:solidFill>
            <a:ln w="9525">
              <a:solidFill>
                <a:srgbClr val="000000"/>
              </a:solidFill>
              <a:miter lim="800000"/>
              <a:headEnd/>
              <a:tailEnd/>
            </a:ln>
          </p:spPr>
          <p:txBody>
            <a:bodyPr/>
            <a:lstStyle/>
            <a:p>
              <a:endParaRPr lang="ja-JP" altLang="en-US"/>
            </a:p>
          </p:txBody>
        </p:sp>
        <p:sp>
          <p:nvSpPr>
            <p:cNvPr id="36900" name="Line 20"/>
            <p:cNvSpPr>
              <a:spLocks noChangeShapeType="1"/>
            </p:cNvSpPr>
            <p:nvPr/>
          </p:nvSpPr>
          <p:spPr bwMode="auto">
            <a:xfrm>
              <a:off x="2601" y="3425"/>
              <a:ext cx="1260" cy="0"/>
            </a:xfrm>
            <a:prstGeom prst="line">
              <a:avLst/>
            </a:prstGeom>
            <a:noFill/>
            <a:ln w="9525">
              <a:solidFill>
                <a:srgbClr val="000000"/>
              </a:solidFill>
              <a:round/>
              <a:headEnd/>
              <a:tailEnd/>
            </a:ln>
          </p:spPr>
          <p:txBody>
            <a:bodyPr/>
            <a:lstStyle/>
            <a:p>
              <a:endParaRPr lang="ja-JP" altLang="en-US"/>
            </a:p>
          </p:txBody>
        </p:sp>
        <p:sp>
          <p:nvSpPr>
            <p:cNvPr id="36901" name="Line 21"/>
            <p:cNvSpPr>
              <a:spLocks noChangeShapeType="1"/>
            </p:cNvSpPr>
            <p:nvPr/>
          </p:nvSpPr>
          <p:spPr bwMode="auto">
            <a:xfrm flipV="1">
              <a:off x="2601" y="2885"/>
              <a:ext cx="1080" cy="540"/>
            </a:xfrm>
            <a:prstGeom prst="line">
              <a:avLst/>
            </a:prstGeom>
            <a:noFill/>
            <a:ln w="9525">
              <a:solidFill>
                <a:srgbClr val="000000"/>
              </a:solidFill>
              <a:round/>
              <a:headEnd/>
              <a:tailEnd/>
            </a:ln>
          </p:spPr>
          <p:txBody>
            <a:bodyPr/>
            <a:lstStyle/>
            <a:p>
              <a:endParaRPr lang="ja-JP" altLang="en-US"/>
            </a:p>
          </p:txBody>
        </p:sp>
        <p:sp>
          <p:nvSpPr>
            <p:cNvPr id="36902" name="Line 22"/>
            <p:cNvSpPr>
              <a:spLocks noChangeShapeType="1"/>
            </p:cNvSpPr>
            <p:nvPr/>
          </p:nvSpPr>
          <p:spPr bwMode="auto">
            <a:xfrm>
              <a:off x="2601" y="3425"/>
              <a:ext cx="1080" cy="720"/>
            </a:xfrm>
            <a:prstGeom prst="line">
              <a:avLst/>
            </a:prstGeom>
            <a:noFill/>
            <a:ln w="9525">
              <a:solidFill>
                <a:srgbClr val="000000"/>
              </a:solidFill>
              <a:round/>
              <a:headEnd/>
              <a:tailEnd/>
            </a:ln>
          </p:spPr>
          <p:txBody>
            <a:bodyPr/>
            <a:lstStyle/>
            <a:p>
              <a:endParaRPr lang="ja-JP" altLang="en-US"/>
            </a:p>
          </p:txBody>
        </p:sp>
      </p:grpSp>
      <p:sp>
        <p:nvSpPr>
          <p:cNvPr id="36867" name="Text Box 23"/>
          <p:cNvSpPr txBox="1">
            <a:spLocks noChangeArrowheads="1"/>
          </p:cNvSpPr>
          <p:nvPr/>
        </p:nvSpPr>
        <p:spPr bwMode="auto">
          <a:xfrm>
            <a:off x="3467100" y="4114800"/>
            <a:ext cx="1114425" cy="228600"/>
          </a:xfrm>
          <a:prstGeom prst="rect">
            <a:avLst/>
          </a:prstGeom>
          <a:noFill/>
          <a:ln w="9525">
            <a:noFill/>
            <a:miter lim="800000"/>
            <a:headEnd/>
            <a:tailEnd/>
          </a:ln>
        </p:spPr>
        <p:txBody>
          <a:bodyPr lIns="0" tIns="0" rIns="0" bIns="0"/>
          <a:lstStyle/>
          <a:p>
            <a:pPr algn="just"/>
            <a:r>
              <a:rPr lang="ja-JP" altLang="en-US" sz="800">
                <a:latin typeface="Century" pitchFamily="18" charset="0"/>
                <a:ea typeface="ＭＳ 明朝" pitchFamily="17" charset="-128"/>
              </a:rPr>
              <a:t>ダンパーマス</a:t>
            </a:r>
          </a:p>
        </p:txBody>
      </p:sp>
      <p:sp>
        <p:nvSpPr>
          <p:cNvPr id="36868" name="Text Box 24"/>
          <p:cNvSpPr txBox="1">
            <a:spLocks noChangeArrowheads="1"/>
          </p:cNvSpPr>
          <p:nvPr/>
        </p:nvSpPr>
        <p:spPr bwMode="auto">
          <a:xfrm>
            <a:off x="4086225" y="5829300"/>
            <a:ext cx="1114425" cy="228600"/>
          </a:xfrm>
          <a:prstGeom prst="rect">
            <a:avLst/>
          </a:prstGeom>
          <a:noFill/>
          <a:ln w="9525">
            <a:noFill/>
            <a:miter lim="800000"/>
            <a:headEnd/>
            <a:tailEnd/>
          </a:ln>
        </p:spPr>
        <p:txBody>
          <a:bodyPr lIns="0" tIns="0" rIns="0" bIns="0"/>
          <a:lstStyle/>
          <a:p>
            <a:pPr algn="just"/>
            <a:r>
              <a:rPr lang="ja-JP" altLang="en-US" sz="800">
                <a:latin typeface="Century" pitchFamily="18" charset="0"/>
                <a:ea typeface="ＭＳ 明朝" pitchFamily="17" charset="-128"/>
              </a:rPr>
              <a:t>ソーラーパネル</a:t>
            </a:r>
          </a:p>
        </p:txBody>
      </p:sp>
      <p:sp>
        <p:nvSpPr>
          <p:cNvPr id="36869" name="Text Box 25"/>
          <p:cNvSpPr txBox="1">
            <a:spLocks noChangeArrowheads="1"/>
          </p:cNvSpPr>
          <p:nvPr/>
        </p:nvSpPr>
        <p:spPr bwMode="auto">
          <a:xfrm>
            <a:off x="3219450" y="6286500"/>
            <a:ext cx="1114425" cy="228600"/>
          </a:xfrm>
          <a:prstGeom prst="rect">
            <a:avLst/>
          </a:prstGeom>
          <a:noFill/>
          <a:ln w="9525">
            <a:noFill/>
            <a:miter lim="800000"/>
            <a:headEnd/>
            <a:tailEnd/>
          </a:ln>
        </p:spPr>
        <p:txBody>
          <a:bodyPr lIns="0" tIns="0" rIns="0" bIns="0"/>
          <a:lstStyle/>
          <a:p>
            <a:pPr algn="just"/>
            <a:r>
              <a:rPr lang="ja-JP" altLang="en-US" sz="800">
                <a:latin typeface="Century" pitchFamily="18" charset="0"/>
                <a:ea typeface="ＭＳ 明朝" pitchFamily="17" charset="-128"/>
              </a:rPr>
              <a:t>カメラレンズ</a:t>
            </a:r>
          </a:p>
        </p:txBody>
      </p:sp>
      <p:sp>
        <p:nvSpPr>
          <p:cNvPr id="36870" name="Text Box 26"/>
          <p:cNvSpPr txBox="1">
            <a:spLocks noChangeArrowheads="1"/>
          </p:cNvSpPr>
          <p:nvPr/>
        </p:nvSpPr>
        <p:spPr bwMode="auto">
          <a:xfrm>
            <a:off x="990600" y="6286500"/>
            <a:ext cx="1114425" cy="228600"/>
          </a:xfrm>
          <a:prstGeom prst="rect">
            <a:avLst/>
          </a:prstGeom>
          <a:noFill/>
          <a:ln w="9525">
            <a:noFill/>
            <a:miter lim="800000"/>
            <a:headEnd/>
            <a:tailEnd/>
          </a:ln>
        </p:spPr>
        <p:txBody>
          <a:bodyPr lIns="0" tIns="0" rIns="0" bIns="0"/>
          <a:lstStyle/>
          <a:p>
            <a:pPr algn="just"/>
            <a:r>
              <a:rPr lang="ja-JP" altLang="en-US" sz="800">
                <a:latin typeface="Century" pitchFamily="18" charset="0"/>
                <a:ea typeface="ＭＳ 明朝" pitchFamily="17" charset="-128"/>
              </a:rPr>
              <a:t>ズーム調整用モーター</a:t>
            </a:r>
          </a:p>
        </p:txBody>
      </p:sp>
      <p:sp>
        <p:nvSpPr>
          <p:cNvPr id="36871" name="Text Box 27"/>
          <p:cNvSpPr txBox="1">
            <a:spLocks noChangeArrowheads="1"/>
          </p:cNvSpPr>
          <p:nvPr/>
        </p:nvSpPr>
        <p:spPr bwMode="auto">
          <a:xfrm>
            <a:off x="1362075" y="4229100"/>
            <a:ext cx="1362075" cy="228600"/>
          </a:xfrm>
          <a:prstGeom prst="rect">
            <a:avLst/>
          </a:prstGeom>
          <a:noFill/>
          <a:ln w="9525">
            <a:noFill/>
            <a:miter lim="800000"/>
            <a:headEnd/>
            <a:tailEnd/>
          </a:ln>
        </p:spPr>
        <p:txBody>
          <a:bodyPr lIns="0" tIns="0" rIns="0" bIns="0"/>
          <a:lstStyle/>
          <a:p>
            <a:pPr algn="just"/>
            <a:r>
              <a:rPr lang="ja-JP" altLang="en-US" sz="800">
                <a:latin typeface="Century" pitchFamily="18" charset="0"/>
                <a:ea typeface="ＭＳ 明朝" pitchFamily="17" charset="-128"/>
              </a:rPr>
              <a:t>パネル角度調整用モーター</a:t>
            </a:r>
          </a:p>
        </p:txBody>
      </p:sp>
      <p:sp>
        <p:nvSpPr>
          <p:cNvPr id="36872" name="Line 28"/>
          <p:cNvSpPr>
            <a:spLocks noChangeShapeType="1"/>
          </p:cNvSpPr>
          <p:nvPr/>
        </p:nvSpPr>
        <p:spPr bwMode="auto">
          <a:xfrm>
            <a:off x="3962400" y="4343400"/>
            <a:ext cx="123825" cy="800100"/>
          </a:xfrm>
          <a:prstGeom prst="line">
            <a:avLst/>
          </a:prstGeom>
          <a:noFill/>
          <a:ln w="9525">
            <a:solidFill>
              <a:srgbClr val="000000"/>
            </a:solidFill>
            <a:round/>
            <a:headEnd/>
            <a:tailEnd type="triangle" w="med" len="med"/>
          </a:ln>
        </p:spPr>
        <p:txBody>
          <a:bodyPr/>
          <a:lstStyle/>
          <a:p>
            <a:endParaRPr lang="ja-JP" altLang="en-US"/>
          </a:p>
        </p:txBody>
      </p:sp>
      <p:sp>
        <p:nvSpPr>
          <p:cNvPr id="36873" name="Line 29"/>
          <p:cNvSpPr>
            <a:spLocks noChangeShapeType="1"/>
          </p:cNvSpPr>
          <p:nvPr/>
        </p:nvSpPr>
        <p:spPr bwMode="auto">
          <a:xfrm flipH="1" flipV="1">
            <a:off x="4333875" y="5486400"/>
            <a:ext cx="123825" cy="342900"/>
          </a:xfrm>
          <a:prstGeom prst="line">
            <a:avLst/>
          </a:prstGeom>
          <a:noFill/>
          <a:ln w="9525">
            <a:solidFill>
              <a:srgbClr val="000000"/>
            </a:solidFill>
            <a:round/>
            <a:headEnd/>
            <a:tailEnd type="triangle" w="med" len="med"/>
          </a:ln>
        </p:spPr>
        <p:txBody>
          <a:bodyPr/>
          <a:lstStyle/>
          <a:p>
            <a:endParaRPr lang="ja-JP" altLang="en-US"/>
          </a:p>
        </p:txBody>
      </p:sp>
      <p:sp>
        <p:nvSpPr>
          <p:cNvPr id="36874" name="Line 30"/>
          <p:cNvSpPr>
            <a:spLocks noChangeShapeType="1"/>
          </p:cNvSpPr>
          <p:nvPr/>
        </p:nvSpPr>
        <p:spPr bwMode="auto">
          <a:xfrm flipV="1">
            <a:off x="1857375" y="5943600"/>
            <a:ext cx="619125" cy="342900"/>
          </a:xfrm>
          <a:prstGeom prst="line">
            <a:avLst/>
          </a:prstGeom>
          <a:noFill/>
          <a:ln w="9525">
            <a:solidFill>
              <a:srgbClr val="000000"/>
            </a:solidFill>
            <a:round/>
            <a:headEnd/>
            <a:tailEnd type="triangle" w="med" len="med"/>
          </a:ln>
        </p:spPr>
        <p:txBody>
          <a:bodyPr/>
          <a:lstStyle/>
          <a:p>
            <a:endParaRPr lang="ja-JP" altLang="en-US"/>
          </a:p>
        </p:txBody>
      </p:sp>
      <p:sp>
        <p:nvSpPr>
          <p:cNvPr id="36875" name="Line 31"/>
          <p:cNvSpPr>
            <a:spLocks noChangeShapeType="1"/>
          </p:cNvSpPr>
          <p:nvPr/>
        </p:nvSpPr>
        <p:spPr bwMode="auto">
          <a:xfrm>
            <a:off x="2476500" y="4457700"/>
            <a:ext cx="495300" cy="914400"/>
          </a:xfrm>
          <a:prstGeom prst="line">
            <a:avLst/>
          </a:prstGeom>
          <a:noFill/>
          <a:ln w="9525">
            <a:solidFill>
              <a:srgbClr val="000000"/>
            </a:solidFill>
            <a:round/>
            <a:headEnd/>
            <a:tailEnd type="triangle" w="med" len="med"/>
          </a:ln>
        </p:spPr>
        <p:txBody>
          <a:bodyPr/>
          <a:lstStyle/>
          <a:p>
            <a:endParaRPr lang="ja-JP" altLang="en-US"/>
          </a:p>
        </p:txBody>
      </p:sp>
      <p:sp>
        <p:nvSpPr>
          <p:cNvPr id="36876" name="Line 32"/>
          <p:cNvSpPr>
            <a:spLocks noChangeShapeType="1"/>
          </p:cNvSpPr>
          <p:nvPr/>
        </p:nvSpPr>
        <p:spPr bwMode="auto">
          <a:xfrm flipH="1" flipV="1">
            <a:off x="2847975" y="6286500"/>
            <a:ext cx="247650" cy="114300"/>
          </a:xfrm>
          <a:prstGeom prst="line">
            <a:avLst/>
          </a:prstGeom>
          <a:noFill/>
          <a:ln w="9525">
            <a:solidFill>
              <a:srgbClr val="000000"/>
            </a:solidFill>
            <a:round/>
            <a:headEnd/>
            <a:tailEnd type="triangle" w="med" len="med"/>
          </a:ln>
        </p:spPr>
        <p:txBody>
          <a:bodyPr/>
          <a:lstStyle/>
          <a:p>
            <a:endParaRPr lang="ja-JP" altLang="en-US"/>
          </a:p>
        </p:txBody>
      </p:sp>
      <p:grpSp>
        <p:nvGrpSpPr>
          <p:cNvPr id="36877" name="Group 33"/>
          <p:cNvGrpSpPr>
            <a:grpSpLocks/>
          </p:cNvGrpSpPr>
          <p:nvPr/>
        </p:nvGrpSpPr>
        <p:grpSpPr bwMode="auto">
          <a:xfrm>
            <a:off x="5695950" y="5410200"/>
            <a:ext cx="3797300" cy="598488"/>
            <a:chOff x="3312" y="3360"/>
            <a:chExt cx="2208" cy="377"/>
          </a:xfrm>
        </p:grpSpPr>
        <p:sp>
          <p:nvSpPr>
            <p:cNvPr id="36882" name="Rectangle 34" descr="ひし形 (枠のみ)"/>
            <p:cNvSpPr>
              <a:spLocks noChangeArrowheads="1"/>
            </p:cNvSpPr>
            <p:nvPr/>
          </p:nvSpPr>
          <p:spPr bwMode="auto">
            <a:xfrm>
              <a:off x="3360" y="3665"/>
              <a:ext cx="2160" cy="72"/>
            </a:xfrm>
            <a:prstGeom prst="rect">
              <a:avLst/>
            </a:prstGeom>
            <a:blipFill dpi="0" rotWithShape="0">
              <a:blip r:embed="rId4"/>
              <a:srcRect/>
              <a:tile tx="0" ty="0" sx="100000" sy="100000" flip="none" algn="tl"/>
            </a:blipFill>
            <a:ln w="9525">
              <a:solidFill>
                <a:srgbClr val="000000"/>
              </a:solidFill>
              <a:miter lim="800000"/>
              <a:headEnd/>
              <a:tailEnd/>
            </a:ln>
          </p:spPr>
          <p:txBody>
            <a:bodyPr/>
            <a:lstStyle/>
            <a:p>
              <a:endParaRPr lang="ja-JP" altLang="en-US"/>
            </a:p>
          </p:txBody>
        </p:sp>
        <p:sp>
          <p:nvSpPr>
            <p:cNvPr id="36883" name="Rectangle 35" descr="格子 (小)"/>
            <p:cNvSpPr>
              <a:spLocks noChangeArrowheads="1"/>
            </p:cNvSpPr>
            <p:nvPr/>
          </p:nvSpPr>
          <p:spPr bwMode="auto">
            <a:xfrm>
              <a:off x="3865" y="3521"/>
              <a:ext cx="1008" cy="144"/>
            </a:xfrm>
            <a:prstGeom prst="rect">
              <a:avLst/>
            </a:prstGeom>
            <a:pattFill prst="pct5">
              <a:fgClr>
                <a:srgbClr val="000000"/>
              </a:fgClr>
              <a:bgClr>
                <a:srgbClr val="FFFFFF"/>
              </a:bgClr>
            </a:pattFill>
            <a:ln w="9525">
              <a:solidFill>
                <a:srgbClr val="000000"/>
              </a:solidFill>
              <a:miter lim="800000"/>
              <a:headEnd/>
              <a:tailEnd/>
            </a:ln>
          </p:spPr>
          <p:txBody>
            <a:bodyPr/>
            <a:lstStyle/>
            <a:p>
              <a:endParaRPr lang="ja-JP" altLang="en-US"/>
            </a:p>
          </p:txBody>
        </p:sp>
        <p:sp>
          <p:nvSpPr>
            <p:cNvPr id="36884" name="Text Box 36"/>
            <p:cNvSpPr txBox="1">
              <a:spLocks noChangeArrowheads="1"/>
            </p:cNvSpPr>
            <p:nvPr/>
          </p:nvSpPr>
          <p:spPr bwMode="auto">
            <a:xfrm>
              <a:off x="5016" y="3360"/>
              <a:ext cx="456" cy="144"/>
            </a:xfrm>
            <a:prstGeom prst="rect">
              <a:avLst/>
            </a:prstGeom>
            <a:noFill/>
            <a:ln w="9525">
              <a:noFill/>
              <a:miter lim="800000"/>
              <a:headEnd/>
              <a:tailEnd/>
            </a:ln>
          </p:spPr>
          <p:txBody>
            <a:bodyPr lIns="0" tIns="0" rIns="0" bIns="0"/>
            <a:lstStyle/>
            <a:p>
              <a:pPr algn="just"/>
              <a:r>
                <a:rPr lang="ja-JP" altLang="en-US" sz="800">
                  <a:latin typeface="Century" pitchFamily="18" charset="0"/>
                  <a:ea typeface="ＭＳ 明朝" pitchFamily="17" charset="-128"/>
                </a:rPr>
                <a:t>ダンパーマス</a:t>
              </a:r>
            </a:p>
          </p:txBody>
        </p:sp>
        <p:sp>
          <p:nvSpPr>
            <p:cNvPr id="36885" name="Text Box 37"/>
            <p:cNvSpPr txBox="1">
              <a:spLocks noChangeArrowheads="1"/>
            </p:cNvSpPr>
            <p:nvPr/>
          </p:nvSpPr>
          <p:spPr bwMode="auto">
            <a:xfrm>
              <a:off x="3312" y="3360"/>
              <a:ext cx="576" cy="144"/>
            </a:xfrm>
            <a:prstGeom prst="rect">
              <a:avLst/>
            </a:prstGeom>
            <a:noFill/>
            <a:ln w="9525">
              <a:noFill/>
              <a:miter lim="800000"/>
              <a:headEnd/>
              <a:tailEnd/>
            </a:ln>
          </p:spPr>
          <p:txBody>
            <a:bodyPr lIns="0" tIns="0" rIns="0" bIns="0"/>
            <a:lstStyle/>
            <a:p>
              <a:pPr algn="just"/>
              <a:r>
                <a:rPr lang="ja-JP" altLang="en-US" sz="800">
                  <a:latin typeface="Century" pitchFamily="18" charset="0"/>
                  <a:ea typeface="ＭＳ 明朝" pitchFamily="17" charset="-128"/>
                </a:rPr>
                <a:t>ソーラーパネル</a:t>
              </a:r>
            </a:p>
          </p:txBody>
        </p:sp>
        <p:sp>
          <p:nvSpPr>
            <p:cNvPr id="36886" name="Line 38"/>
            <p:cNvSpPr>
              <a:spLocks noChangeShapeType="1"/>
            </p:cNvSpPr>
            <p:nvPr/>
          </p:nvSpPr>
          <p:spPr bwMode="auto">
            <a:xfrm flipH="1">
              <a:off x="4872" y="3504"/>
              <a:ext cx="144" cy="72"/>
            </a:xfrm>
            <a:prstGeom prst="line">
              <a:avLst/>
            </a:prstGeom>
            <a:noFill/>
            <a:ln w="9525">
              <a:solidFill>
                <a:srgbClr val="000000"/>
              </a:solidFill>
              <a:round/>
              <a:headEnd/>
              <a:tailEnd type="triangle" w="med" len="med"/>
            </a:ln>
          </p:spPr>
          <p:txBody>
            <a:bodyPr/>
            <a:lstStyle/>
            <a:p>
              <a:endParaRPr lang="ja-JP" altLang="en-US"/>
            </a:p>
          </p:txBody>
        </p:sp>
        <p:sp>
          <p:nvSpPr>
            <p:cNvPr id="36887" name="Line 39"/>
            <p:cNvSpPr>
              <a:spLocks noChangeShapeType="1"/>
            </p:cNvSpPr>
            <p:nvPr/>
          </p:nvSpPr>
          <p:spPr bwMode="auto">
            <a:xfrm>
              <a:off x="3504" y="3504"/>
              <a:ext cx="144" cy="145"/>
            </a:xfrm>
            <a:prstGeom prst="line">
              <a:avLst/>
            </a:prstGeom>
            <a:noFill/>
            <a:ln w="9525">
              <a:solidFill>
                <a:srgbClr val="000000"/>
              </a:solidFill>
              <a:round/>
              <a:headEnd/>
              <a:tailEnd type="triangle" w="med" len="med"/>
            </a:ln>
          </p:spPr>
          <p:txBody>
            <a:bodyPr/>
            <a:lstStyle/>
            <a:p>
              <a:endParaRPr lang="ja-JP" altLang="en-US"/>
            </a:p>
          </p:txBody>
        </p:sp>
      </p:grpSp>
      <p:sp>
        <p:nvSpPr>
          <p:cNvPr id="36878"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事例：人工衛星</a:t>
            </a:r>
            <a:r>
              <a:rPr lang="ja-JP" altLang="en-US" smtClean="0">
                <a:solidFill>
                  <a:srgbClr val="080808"/>
                </a:solidFill>
                <a:latin typeface="Century" pitchFamily="18" charset="0"/>
                <a:ea typeface="ＭＳ Ｐゴシック" charset="-128"/>
              </a:rPr>
              <a:t>の例</a:t>
            </a:r>
            <a:endParaRPr lang="ja-JP" altLang="en-US" smtClean="0">
              <a:latin typeface="ＭＳ Ｐゴシック" charset="-128"/>
              <a:ea typeface="ＭＳ Ｐゴシック" charset="-128"/>
            </a:endParaRPr>
          </a:p>
        </p:txBody>
      </p:sp>
      <p:sp>
        <p:nvSpPr>
          <p:cNvPr id="36879" name="テキスト ボックス 36"/>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１１－２</a:t>
            </a:r>
          </a:p>
        </p:txBody>
      </p:sp>
      <p:sp>
        <p:nvSpPr>
          <p:cNvPr id="38" name="テキスト ボックス 42"/>
          <p:cNvSpPr txBox="1"/>
          <p:nvPr/>
        </p:nvSpPr>
        <p:spPr>
          <a:xfrm>
            <a:off x="5013325" y="6378575"/>
            <a:ext cx="4824413" cy="415925"/>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特許庁　独立行政法人　工業所有権情報・研修館発行　２０１１年　を元に作成　</a:t>
            </a:r>
            <a:endParaRPr lang="ja-JP" altLang="en-US" sz="1050" dirty="0"/>
          </a:p>
        </p:txBody>
      </p:sp>
      <p:sp>
        <p:nvSpPr>
          <p:cNvPr id="36881" name="スライド番号プレースホルダー 1"/>
          <p:cNvSpPr>
            <a:spLocks noGrp="1"/>
          </p:cNvSpPr>
          <p:nvPr>
            <p:ph type="sldNum" sz="quarter" idx="12"/>
          </p:nvPr>
        </p:nvSpPr>
        <p:spPr bwMode="auto">
          <a:xfrm>
            <a:off x="9274175" y="6515100"/>
            <a:ext cx="908050" cy="381000"/>
          </a:xfrm>
          <a:noFill/>
          <a:ln>
            <a:miter lim="800000"/>
            <a:headEnd/>
            <a:tailEnd/>
          </a:ln>
        </p:spPr>
        <p:txBody>
          <a:bodyPr/>
          <a:lstStyle/>
          <a:p>
            <a:fld id="{8E3F9F33-D64E-4CBF-B08B-586C34254E7C}" type="slidenum">
              <a:rPr lang="en-US" altLang="ja-JP" smtClean="0">
                <a:solidFill>
                  <a:schemeClr val="tx1"/>
                </a:solidFill>
              </a:rPr>
              <a:pPr/>
              <a:t>6</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5"/>
          <p:cNvSpPr txBox="1">
            <a:spLocks noChangeArrowheads="1"/>
          </p:cNvSpPr>
          <p:nvPr/>
        </p:nvSpPr>
        <p:spPr bwMode="auto">
          <a:xfrm>
            <a:off x="577850" y="1557338"/>
            <a:ext cx="8915400" cy="590550"/>
          </a:xfrm>
          <a:prstGeom prst="rect">
            <a:avLst/>
          </a:prstGeom>
          <a:ln>
            <a:headEnd/>
            <a:tailEnd/>
          </a:ln>
          <a:extLst/>
        </p:spPr>
        <p:style>
          <a:lnRef idx="1">
            <a:schemeClr val="accent2"/>
          </a:lnRef>
          <a:fillRef idx="2">
            <a:schemeClr val="accent2"/>
          </a:fillRef>
          <a:effectRef idx="1">
            <a:schemeClr val="accent2"/>
          </a:effectRef>
          <a:fontRef idx="minor">
            <a:schemeClr val="dk1"/>
          </a:fontRef>
        </p:style>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defRPr/>
            </a:pPr>
            <a:r>
              <a:rPr lang="ja-JP" altLang="en-US" sz="1600">
                <a:solidFill>
                  <a:srgbClr val="080808"/>
                </a:solidFill>
                <a:latin typeface="Century" pitchFamily="18" charset="0"/>
              </a:rPr>
              <a:t>＜１＞人工衛星の外側に張り出し、パネル角度調整用モーターにより角度が調整可能なソーラーパネル（カメラについての説明はない）</a:t>
            </a:r>
          </a:p>
        </p:txBody>
      </p:sp>
      <p:sp>
        <p:nvSpPr>
          <p:cNvPr id="16388" name="Text Box 6"/>
          <p:cNvSpPr txBox="1">
            <a:spLocks noChangeArrowheads="1"/>
          </p:cNvSpPr>
          <p:nvPr/>
        </p:nvSpPr>
        <p:spPr bwMode="auto">
          <a:xfrm>
            <a:off x="577850" y="2192338"/>
            <a:ext cx="8915400" cy="590550"/>
          </a:xfrm>
          <a:prstGeom prst="rect">
            <a:avLst/>
          </a:prstGeom>
          <a:ln>
            <a:headEnd/>
            <a:tailEnd/>
          </a:ln>
          <a:extLst/>
        </p:spPr>
        <p:style>
          <a:lnRef idx="1">
            <a:schemeClr val="accent3"/>
          </a:lnRef>
          <a:fillRef idx="2">
            <a:schemeClr val="accent3"/>
          </a:fillRef>
          <a:effectRef idx="1">
            <a:schemeClr val="accent3"/>
          </a:effectRef>
          <a:fontRef idx="minor">
            <a:schemeClr val="dk1"/>
          </a:fontRef>
        </p:style>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defRPr/>
            </a:pPr>
            <a:r>
              <a:rPr lang="ja-JP" altLang="en-US" sz="1600" dirty="0">
                <a:solidFill>
                  <a:srgbClr val="080808"/>
                </a:solidFill>
                <a:latin typeface="Century" pitchFamily="18" charset="0"/>
              </a:rPr>
              <a:t>＜２＞人工衛星に搭載され、ズーム調整用モータにより倍率が調整可能なカメラ（ソーラーパネルについての説明はない）</a:t>
            </a:r>
          </a:p>
        </p:txBody>
      </p:sp>
      <p:sp>
        <p:nvSpPr>
          <p:cNvPr id="16389" name="Text Box 7"/>
          <p:cNvSpPr txBox="1">
            <a:spLocks noChangeArrowheads="1"/>
          </p:cNvSpPr>
          <p:nvPr/>
        </p:nvSpPr>
        <p:spPr bwMode="auto">
          <a:xfrm>
            <a:off x="577850" y="2838450"/>
            <a:ext cx="8915400" cy="590550"/>
          </a:xfrm>
          <a:prstGeom prst="rect">
            <a:avLst/>
          </a:prstGeom>
          <a:ln>
            <a:headEnd/>
            <a:tailEnd/>
          </a:ln>
          <a:extLst/>
        </p:spPr>
        <p:style>
          <a:lnRef idx="1">
            <a:schemeClr val="accent4"/>
          </a:lnRef>
          <a:fillRef idx="2">
            <a:schemeClr val="accent4"/>
          </a:fillRef>
          <a:effectRef idx="1">
            <a:schemeClr val="accent4"/>
          </a:effectRef>
          <a:fontRef idx="minor">
            <a:schemeClr val="dk1"/>
          </a:fontRef>
        </p:style>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defRPr/>
            </a:pPr>
            <a:r>
              <a:rPr lang="ja-JP" altLang="en-US" sz="1600">
                <a:solidFill>
                  <a:srgbClr val="080808"/>
                </a:solidFill>
                <a:latin typeface="Century" pitchFamily="18" charset="0"/>
              </a:rPr>
              <a:t>＜３＞風力により振動する部分にダンパーマスを設け、振動を吸収するようにした地上設置用のソーラーパネル</a:t>
            </a:r>
          </a:p>
        </p:txBody>
      </p:sp>
      <p:sp>
        <p:nvSpPr>
          <p:cNvPr id="16390" name="Text Box 8"/>
          <p:cNvSpPr txBox="1">
            <a:spLocks noChangeArrowheads="1"/>
          </p:cNvSpPr>
          <p:nvPr/>
        </p:nvSpPr>
        <p:spPr bwMode="auto">
          <a:xfrm>
            <a:off x="577850" y="3500438"/>
            <a:ext cx="8915400" cy="831850"/>
          </a:xfrm>
          <a:prstGeom prst="rect">
            <a:avLst/>
          </a:prstGeom>
          <a:solidFill>
            <a:schemeClr val="accent1">
              <a:lumMod val="20000"/>
              <a:lumOff val="80000"/>
            </a:schemeClr>
          </a:solidFill>
          <a:ln>
            <a:headEnd/>
            <a:tailEnd/>
          </a:ln>
          <a:extLst/>
        </p:spPr>
        <p:style>
          <a:lnRef idx="1">
            <a:schemeClr val="accent1"/>
          </a:lnRef>
          <a:fillRef idx="2">
            <a:schemeClr val="accent1"/>
          </a:fillRef>
          <a:effectRef idx="1">
            <a:schemeClr val="accent1"/>
          </a:effectRef>
          <a:fontRef idx="minor">
            <a:schemeClr val="dk1"/>
          </a:fontRef>
        </p:style>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defRPr/>
            </a:pPr>
            <a:r>
              <a:rPr lang="ja-JP" altLang="en-US" sz="1600" dirty="0">
                <a:solidFill>
                  <a:srgbClr val="080808"/>
                </a:solidFill>
                <a:latin typeface="Century" pitchFamily="18" charset="0"/>
              </a:rPr>
              <a:t>＜４＞人工衛星の外側に張り出し、パネル角度調整用モーターにより角度が調整可能なソーラーパネルおよびズーム調整用モーターにより倍率が調整可能なカメラの両方を搭載した人工衛星（パネル角度調整用モーターとズーム調整用モーターのうなり、またソーラーパネルの共振の説明はない）</a:t>
            </a:r>
          </a:p>
        </p:txBody>
      </p:sp>
      <p:sp>
        <p:nvSpPr>
          <p:cNvPr id="16391" name="Text Box 9"/>
          <p:cNvSpPr txBox="1">
            <a:spLocks noChangeArrowheads="1"/>
          </p:cNvSpPr>
          <p:nvPr/>
        </p:nvSpPr>
        <p:spPr bwMode="auto">
          <a:xfrm>
            <a:off x="577850" y="4365625"/>
            <a:ext cx="8915400" cy="1079500"/>
          </a:xfrm>
          <a:prstGeom prst="rect">
            <a:avLst/>
          </a:prstGeom>
          <a:solidFill>
            <a:schemeClr val="accent2">
              <a:lumMod val="20000"/>
              <a:lumOff val="80000"/>
            </a:schemeClr>
          </a:solidFill>
          <a:ln>
            <a:headEnd/>
            <a:tailEnd/>
          </a:ln>
          <a:extLst/>
        </p:spPr>
        <p:style>
          <a:lnRef idx="1">
            <a:schemeClr val="dk1"/>
          </a:lnRef>
          <a:fillRef idx="2">
            <a:schemeClr val="dk1"/>
          </a:fillRef>
          <a:effectRef idx="1">
            <a:schemeClr val="dk1"/>
          </a:effectRef>
          <a:fontRef idx="minor">
            <a:schemeClr val="dk1"/>
          </a:fontRef>
        </p:style>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defRPr/>
            </a:pPr>
            <a:r>
              <a:rPr lang="ja-JP" altLang="en-US" sz="1600" dirty="0">
                <a:solidFill>
                  <a:srgbClr val="080808"/>
                </a:solidFill>
                <a:latin typeface="Century" pitchFamily="18" charset="0"/>
              </a:rPr>
              <a:t>＜５＞人工衛星の外側に張り出し、パネル角度調整用モーターにより角度が調整可能なソーラーパネルおよびズーム調整用モーターにより倍率が調整可能なカメラの両方を搭載した人工衛星であって、両方のモーターが同時に作動した場合、これら２つのモーターの振動がうなりを発生することを説明しているもの（ソーラーパネルの共振の説明はない）</a:t>
            </a:r>
          </a:p>
        </p:txBody>
      </p:sp>
      <p:sp>
        <p:nvSpPr>
          <p:cNvPr id="16392" name="Text Box 10"/>
          <p:cNvSpPr txBox="1">
            <a:spLocks noChangeArrowheads="1"/>
          </p:cNvSpPr>
          <p:nvPr/>
        </p:nvSpPr>
        <p:spPr bwMode="auto">
          <a:xfrm>
            <a:off x="584200" y="5518150"/>
            <a:ext cx="8915400" cy="1079500"/>
          </a:xfrm>
          <a:prstGeom prst="rect">
            <a:avLst/>
          </a:prstGeom>
          <a:solidFill>
            <a:schemeClr val="accent6">
              <a:lumMod val="20000"/>
              <a:lumOff val="80000"/>
            </a:schemeClr>
          </a:solidFill>
          <a:ln>
            <a:headEnd/>
            <a:tailEnd/>
          </a:ln>
          <a:extLst/>
        </p:spPr>
        <p:style>
          <a:lnRef idx="1">
            <a:schemeClr val="accent6"/>
          </a:lnRef>
          <a:fillRef idx="2">
            <a:schemeClr val="accent6"/>
          </a:fillRef>
          <a:effectRef idx="1">
            <a:schemeClr val="accent6"/>
          </a:effectRef>
          <a:fontRef idx="minor">
            <a:schemeClr val="dk1"/>
          </a:fontRef>
        </p:style>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defRPr/>
            </a:pPr>
            <a:r>
              <a:rPr lang="ja-JP" altLang="en-US" sz="1600" dirty="0">
                <a:solidFill>
                  <a:srgbClr val="080808"/>
                </a:solidFill>
                <a:latin typeface="Century" pitchFamily="18" charset="0"/>
              </a:rPr>
              <a:t>＜６＞人工衛星の外側に張り出し、パネル角度調整用モーターにより角度が調整可能なソーラーパネルおよびズーム調整用モーターにより倍率が調整可能なカメラの両方を搭載した人工衛星であって、両方のモータが同時に作動した場合、これら２つのモーターの振動がうなりを発生し、このうなりの周波数にソーラーパネルが共振することを説明しているもの</a:t>
            </a:r>
            <a:endParaRPr lang="ja-JP" altLang="en-US" sz="1600" dirty="0">
              <a:latin typeface="Century" pitchFamily="18" charset="0"/>
            </a:endParaRPr>
          </a:p>
        </p:txBody>
      </p:sp>
      <p:sp>
        <p:nvSpPr>
          <p:cNvPr id="38919" name="タイトル 1"/>
          <p:cNvSpPr>
            <a:spLocks noGrp="1"/>
          </p:cNvSpPr>
          <p:nvPr>
            <p:ph type="title"/>
          </p:nvPr>
        </p:nvSpPr>
        <p:spPr>
          <a:xfrm>
            <a:off x="663575" y="228600"/>
            <a:ext cx="8832850" cy="990600"/>
          </a:xfrm>
        </p:spPr>
        <p:txBody>
          <a:bodyPr/>
          <a:lstStyle/>
          <a:p>
            <a:r>
              <a:rPr lang="ja-JP" altLang="en-US" smtClean="0">
                <a:solidFill>
                  <a:srgbClr val="080808"/>
                </a:solidFill>
                <a:latin typeface="Century" pitchFamily="18" charset="0"/>
                <a:ea typeface="ＭＳ Ｐゴシック" charset="-128"/>
              </a:rPr>
              <a:t>事例（人工衛星の例）：従来技術</a:t>
            </a:r>
            <a:endParaRPr lang="ja-JP" altLang="en-US" smtClean="0">
              <a:latin typeface="ＭＳ Ｐゴシック" charset="-128"/>
              <a:ea typeface="ＭＳ Ｐゴシック" charset="-128"/>
            </a:endParaRPr>
          </a:p>
        </p:txBody>
      </p:sp>
      <p:sp>
        <p:nvSpPr>
          <p:cNvPr id="38920" name="テキスト ボックス 8"/>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１１－２</a:t>
            </a:r>
          </a:p>
        </p:txBody>
      </p:sp>
      <p:sp>
        <p:nvSpPr>
          <p:cNvPr id="10" name="テキスト ボックス 42"/>
          <p:cNvSpPr txBox="1"/>
          <p:nvPr/>
        </p:nvSpPr>
        <p:spPr>
          <a:xfrm>
            <a:off x="1281113" y="6596063"/>
            <a:ext cx="8518525" cy="254000"/>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特許庁　独立行政法人　工業所有権情報・研修館発行　２０１１年　を元に作成　</a:t>
            </a:r>
            <a:endParaRPr lang="ja-JP" altLang="en-US" sz="1050" dirty="0"/>
          </a:p>
        </p:txBody>
      </p:sp>
      <p:sp>
        <p:nvSpPr>
          <p:cNvPr id="38922" name="スライド番号プレースホルダー 1"/>
          <p:cNvSpPr>
            <a:spLocks noGrp="1"/>
          </p:cNvSpPr>
          <p:nvPr>
            <p:ph type="sldNum" sz="quarter" idx="12"/>
          </p:nvPr>
        </p:nvSpPr>
        <p:spPr bwMode="auto">
          <a:xfrm>
            <a:off x="9345613" y="6469063"/>
            <a:ext cx="908050" cy="381000"/>
          </a:xfrm>
          <a:noFill/>
          <a:ln>
            <a:miter lim="800000"/>
            <a:headEnd/>
            <a:tailEnd/>
          </a:ln>
        </p:spPr>
        <p:txBody>
          <a:bodyPr/>
          <a:lstStyle/>
          <a:p>
            <a:fld id="{864DE14F-6956-4781-A1D1-40831DC93D98}" type="slidenum">
              <a:rPr lang="en-US" altLang="ja-JP" smtClean="0">
                <a:solidFill>
                  <a:schemeClr val="tx1"/>
                </a:solidFill>
              </a:rPr>
              <a:pPr/>
              <a:t>7</a:t>
            </a:fld>
            <a:endParaRPr lang="en-US" altLang="ja-JP" smtClean="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7" name="Text Box 5"/>
          <p:cNvSpPr txBox="1">
            <a:spLocks noChangeArrowheads="1"/>
          </p:cNvSpPr>
          <p:nvPr/>
        </p:nvSpPr>
        <p:spPr bwMode="auto">
          <a:xfrm>
            <a:off x="577850" y="1671638"/>
            <a:ext cx="8915400" cy="893762"/>
          </a:xfrm>
          <a:prstGeom prst="rect">
            <a:avLst/>
          </a:prstGeom>
          <a:solidFill>
            <a:schemeClr val="accent2">
              <a:lumMod val="60000"/>
              <a:lumOff val="40000"/>
            </a:schemeClr>
          </a:solidFill>
          <a:ln>
            <a:headEnd/>
            <a:tailEnd/>
          </a:ln>
          <a:extLst/>
        </p:spPr>
        <p:style>
          <a:lnRef idx="1">
            <a:schemeClr val="accent2"/>
          </a:lnRef>
          <a:fillRef idx="2">
            <a:schemeClr val="accent2"/>
          </a:fillRef>
          <a:effectRef idx="1">
            <a:schemeClr val="accent2"/>
          </a:effectRef>
          <a:fontRef idx="minor">
            <a:schemeClr val="dk1"/>
          </a:fontRef>
        </p:style>
        <p:txBody>
          <a:bodyPr>
            <a:spAutoFit/>
          </a:bodyPr>
          <a:lstStyle/>
          <a:p>
            <a:pPr algn="just">
              <a:defRPr/>
            </a:pPr>
            <a:r>
              <a:rPr lang="en-US" altLang="ja-JP" sz="2000" b="1" u="sng" dirty="0">
                <a:solidFill>
                  <a:srgbClr val="080808"/>
                </a:solidFill>
                <a:latin typeface="ＭＳ Ｐゴシック" pitchFamily="50" charset="-128"/>
                <a:ea typeface="ＭＳ Ｐゴシック" pitchFamily="50" charset="-128"/>
              </a:rPr>
              <a:t>○</a:t>
            </a:r>
            <a:r>
              <a:rPr lang="ja-JP" altLang="en-US" sz="2000" b="1" u="sng" dirty="0">
                <a:solidFill>
                  <a:srgbClr val="080808"/>
                </a:solidFill>
                <a:latin typeface="ＭＳ Ｐゴシック" pitchFamily="50" charset="-128"/>
                <a:ea typeface="ＭＳ Ｐゴシック" pitchFamily="50" charset="-128"/>
              </a:rPr>
              <a:t>発明が解決しようとする課題は？</a:t>
            </a:r>
            <a:endParaRPr lang="ja-JP" altLang="en-US" sz="2000" dirty="0">
              <a:solidFill>
                <a:srgbClr val="080808"/>
              </a:solidFill>
              <a:latin typeface="ＭＳ Ｐゴシック" pitchFamily="50" charset="-128"/>
              <a:ea typeface="ＭＳ Ｐゴシック" pitchFamily="50" charset="-128"/>
            </a:endParaRPr>
          </a:p>
          <a:p>
            <a:pPr algn="just">
              <a:defRPr/>
            </a:pPr>
            <a:r>
              <a:rPr lang="ja-JP" altLang="en-US" sz="1600" b="1" dirty="0">
                <a:solidFill>
                  <a:srgbClr val="080808"/>
                </a:solidFill>
                <a:latin typeface="ＭＳ Ｐゴシック" pitchFamily="50" charset="-128"/>
                <a:ea typeface="ＭＳ Ｐゴシック" pitchFamily="50" charset="-128"/>
              </a:rPr>
              <a:t>→２つのモーターのうなりに起因するソーラーパネル自身の共振により生じるソーラーパネルの破損を防止すること。</a:t>
            </a:r>
            <a:endParaRPr lang="ja-JP" altLang="en-US" sz="1200" b="1" dirty="0">
              <a:solidFill>
                <a:srgbClr val="080808"/>
              </a:solidFill>
              <a:latin typeface="ＭＳ Ｐゴシック" pitchFamily="50" charset="-128"/>
              <a:ea typeface="ＭＳ Ｐゴシック" pitchFamily="50" charset="-128"/>
            </a:endParaRPr>
          </a:p>
        </p:txBody>
      </p:sp>
      <p:sp>
        <p:nvSpPr>
          <p:cNvPr id="499718" name="Text Box 6"/>
          <p:cNvSpPr txBox="1">
            <a:spLocks noChangeArrowheads="1"/>
          </p:cNvSpPr>
          <p:nvPr/>
        </p:nvSpPr>
        <p:spPr bwMode="auto">
          <a:xfrm>
            <a:off x="577850" y="3141663"/>
            <a:ext cx="8915400" cy="2184400"/>
          </a:xfrm>
          <a:prstGeom prst="rect">
            <a:avLst/>
          </a:prstGeom>
          <a:solidFill>
            <a:schemeClr val="accent2">
              <a:lumMod val="40000"/>
              <a:lumOff val="60000"/>
            </a:schemeClr>
          </a:solidFill>
          <a:ln w="9525">
            <a:solidFill>
              <a:srgbClr val="080808"/>
            </a:solidFill>
            <a:miter lim="800000"/>
            <a:headEnd/>
            <a:tailEnd/>
          </a:ln>
          <a:effectLst/>
          <a:extLst/>
        </p:spPr>
        <p:txBody>
          <a:bodyPr>
            <a:spAutoFit/>
          </a:bodyPr>
          <a:lstStyle/>
          <a:p>
            <a:pPr algn="just">
              <a:defRPr/>
            </a:pPr>
            <a:r>
              <a:rPr lang="en-US" altLang="ja-JP" sz="2000" b="1" u="sng" dirty="0">
                <a:solidFill>
                  <a:srgbClr val="080808"/>
                </a:solidFill>
                <a:latin typeface="ＭＳ Ｐゴシック" pitchFamily="50" charset="-128"/>
                <a:ea typeface="ＭＳ Ｐゴシック" pitchFamily="50" charset="-128"/>
              </a:rPr>
              <a:t>○</a:t>
            </a:r>
            <a:r>
              <a:rPr lang="ja-JP" altLang="en-US" sz="2000" b="1" u="sng" dirty="0">
                <a:solidFill>
                  <a:srgbClr val="080808"/>
                </a:solidFill>
                <a:latin typeface="ＭＳ Ｐゴシック" pitchFamily="50" charset="-128"/>
                <a:ea typeface="ＭＳ Ｐゴシック" pitchFamily="50" charset="-128"/>
              </a:rPr>
              <a:t>「ソーラーパネル破損の原因のメカニズム」は？</a:t>
            </a:r>
            <a:endParaRPr lang="ja-JP" altLang="en-US" sz="2000" b="1" dirty="0">
              <a:solidFill>
                <a:srgbClr val="080808"/>
              </a:solidFill>
              <a:latin typeface="ＭＳ Ｐゴシック" pitchFamily="50" charset="-128"/>
              <a:ea typeface="ＭＳ Ｐゴシック" pitchFamily="50" charset="-128"/>
            </a:endParaRPr>
          </a:p>
          <a:p>
            <a:pPr algn="just">
              <a:defRPr/>
            </a:pPr>
            <a:r>
              <a:rPr lang="ja-JP" altLang="en-US" sz="2000" dirty="0">
                <a:solidFill>
                  <a:srgbClr val="080808"/>
                </a:solidFill>
                <a:latin typeface="ＭＳ Ｐゴシック" pitchFamily="50" charset="-128"/>
                <a:ea typeface="ＭＳ Ｐゴシック" pitchFamily="50" charset="-128"/>
              </a:rPr>
              <a:t>　</a:t>
            </a:r>
            <a:r>
              <a:rPr lang="ja-JP" altLang="en-US" sz="1600" b="1" dirty="0">
                <a:solidFill>
                  <a:srgbClr val="080808"/>
                </a:solidFill>
                <a:latin typeface="ＭＳ Ｐゴシック" pitchFamily="50" charset="-128"/>
                <a:ea typeface="ＭＳ Ｐゴシック" pitchFamily="50" charset="-128"/>
              </a:rPr>
              <a:t>①２つのモーターが同時に作動、振動する。</a:t>
            </a:r>
          </a:p>
          <a:p>
            <a:pPr>
              <a:defRPr/>
            </a:pPr>
            <a:r>
              <a:rPr lang="ja-JP" altLang="en-US" sz="1600" b="1" dirty="0">
                <a:solidFill>
                  <a:srgbClr val="080808"/>
                </a:solidFill>
                <a:latin typeface="ＭＳ Ｐゴシック" pitchFamily="50" charset="-128"/>
                <a:ea typeface="ＭＳ Ｐゴシック" pitchFamily="50" charset="-128"/>
              </a:rPr>
              <a:t>　②２つのモーターの振動がうなりを発生する。（２つのモーターの</a:t>
            </a:r>
          </a:p>
          <a:p>
            <a:pPr>
              <a:defRPr/>
            </a:pPr>
            <a:r>
              <a:rPr lang="ja-JP" altLang="en-US" sz="1600" b="1" dirty="0">
                <a:solidFill>
                  <a:srgbClr val="080808"/>
                </a:solidFill>
                <a:latin typeface="ＭＳ Ｐゴシック" pitchFamily="50" charset="-128"/>
                <a:ea typeface="ＭＳ Ｐゴシック" pitchFamily="50" charset="-128"/>
              </a:rPr>
              <a:t>　　作動時の振動周波数がうなりを発生する範囲内にある。）</a:t>
            </a:r>
          </a:p>
          <a:p>
            <a:pPr>
              <a:defRPr/>
            </a:pPr>
            <a:r>
              <a:rPr lang="ja-JP" altLang="en-US" sz="1600" b="1" dirty="0">
                <a:solidFill>
                  <a:srgbClr val="080808"/>
                </a:solidFill>
                <a:latin typeface="ＭＳ Ｐゴシック" pitchFamily="50" charset="-128"/>
                <a:ea typeface="ＭＳ Ｐゴシック" pitchFamily="50" charset="-128"/>
              </a:rPr>
              <a:t>　③うなりがソーラーパネルに伝達される。</a:t>
            </a:r>
          </a:p>
          <a:p>
            <a:pPr>
              <a:defRPr/>
            </a:pPr>
            <a:r>
              <a:rPr lang="ja-JP" altLang="en-US" sz="1600" b="1" dirty="0">
                <a:solidFill>
                  <a:srgbClr val="080808"/>
                </a:solidFill>
                <a:latin typeface="ＭＳ Ｐゴシック" pitchFamily="50" charset="-128"/>
                <a:ea typeface="ＭＳ Ｐゴシック" pitchFamily="50" charset="-128"/>
              </a:rPr>
              <a:t>　④ソーラーパネルが共振し、破損するまでの疲労を生じる。</a:t>
            </a:r>
          </a:p>
          <a:p>
            <a:pPr>
              <a:defRPr/>
            </a:pPr>
            <a:r>
              <a:rPr lang="ja-JP" altLang="en-US" sz="1600" b="1" dirty="0">
                <a:solidFill>
                  <a:srgbClr val="080808"/>
                </a:solidFill>
                <a:latin typeface="ＭＳ Ｐゴシック" pitchFamily="50" charset="-128"/>
                <a:ea typeface="ＭＳ Ｐゴシック" pitchFamily="50" charset="-128"/>
              </a:rPr>
              <a:t>　　（ソーラーパネル固有振動周波数がモーターのうなりの周波数に</a:t>
            </a:r>
          </a:p>
          <a:p>
            <a:pPr>
              <a:defRPr/>
            </a:pPr>
            <a:r>
              <a:rPr lang="ja-JP" altLang="en-US" sz="1600" b="1" dirty="0">
                <a:solidFill>
                  <a:srgbClr val="080808"/>
                </a:solidFill>
                <a:latin typeface="ＭＳ Ｐゴシック" pitchFamily="50" charset="-128"/>
                <a:ea typeface="ＭＳ Ｐゴシック" pitchFamily="50" charset="-128"/>
              </a:rPr>
              <a:t>　　　共振する範囲にある。）</a:t>
            </a:r>
          </a:p>
        </p:txBody>
      </p:sp>
      <p:sp>
        <p:nvSpPr>
          <p:cNvPr id="17413" name="Text Box 7"/>
          <p:cNvSpPr txBox="1">
            <a:spLocks noChangeArrowheads="1"/>
          </p:cNvSpPr>
          <p:nvPr/>
        </p:nvSpPr>
        <p:spPr bwMode="auto">
          <a:xfrm>
            <a:off x="577850" y="5788025"/>
            <a:ext cx="8915400" cy="800100"/>
          </a:xfrm>
          <a:prstGeom prst="rect">
            <a:avLst/>
          </a:prstGeom>
          <a:solidFill>
            <a:schemeClr val="accent2">
              <a:lumMod val="20000"/>
              <a:lumOff val="80000"/>
            </a:schemeClr>
          </a:solidFill>
          <a:ln w="9525">
            <a:solidFill>
              <a:srgbClr val="080808"/>
            </a:solidFill>
            <a:miter lim="800000"/>
            <a:headEnd/>
            <a:tailEnd/>
          </a:ln>
          <a:effectLs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defRPr/>
            </a:pPr>
            <a:r>
              <a:rPr lang="en-US" altLang="ja-JP" b="1" u="sng" dirty="0">
                <a:solidFill>
                  <a:srgbClr val="080808"/>
                </a:solidFill>
                <a:latin typeface="ＭＳ Ｐゴシック" pitchFamily="50" charset="-128"/>
              </a:rPr>
              <a:t>○</a:t>
            </a:r>
            <a:r>
              <a:rPr lang="ja-JP" altLang="en-US" b="1" u="sng" dirty="0">
                <a:solidFill>
                  <a:srgbClr val="080808"/>
                </a:solidFill>
                <a:latin typeface="ＭＳ Ｐゴシック" pitchFamily="50" charset="-128"/>
              </a:rPr>
              <a:t>課題を解決するための手段と、「ソーラーパネル破損の原因のメカニズム」との関係は？</a:t>
            </a:r>
            <a:endParaRPr lang="ja-JP" altLang="en-US" dirty="0">
              <a:solidFill>
                <a:srgbClr val="080808"/>
              </a:solidFill>
              <a:latin typeface="ＭＳ Ｐゴシック" pitchFamily="50" charset="-128"/>
            </a:endParaRPr>
          </a:p>
          <a:p>
            <a:pPr algn="just" eaLnBrk="1" hangingPunct="1">
              <a:defRPr/>
            </a:pPr>
            <a:endParaRPr lang="en-US" altLang="ja-JP" sz="1400" b="1" dirty="0" smtClean="0">
              <a:solidFill>
                <a:srgbClr val="080808"/>
              </a:solidFill>
              <a:latin typeface="ＭＳ Ｐゴシック" pitchFamily="50" charset="-128"/>
            </a:endParaRPr>
          </a:p>
          <a:p>
            <a:pPr algn="just" eaLnBrk="1" hangingPunct="1">
              <a:defRPr/>
            </a:pPr>
            <a:r>
              <a:rPr lang="ja-JP" altLang="en-US" sz="1400" b="1" dirty="0" smtClean="0">
                <a:solidFill>
                  <a:srgbClr val="080808"/>
                </a:solidFill>
                <a:latin typeface="ＭＳ Ｐゴシック" pitchFamily="50" charset="-128"/>
              </a:rPr>
              <a:t>→</a:t>
            </a:r>
            <a:r>
              <a:rPr lang="ja-JP" altLang="en-US" sz="1400" b="1" dirty="0">
                <a:solidFill>
                  <a:srgbClr val="080808"/>
                </a:solidFill>
                <a:latin typeface="ＭＳ Ｐゴシック" pitchFamily="50" charset="-128"/>
              </a:rPr>
              <a:t>「ソーラーパネルの共振」をダンパーマスのダンピング効果によって抑制する関係。</a:t>
            </a:r>
            <a:endParaRPr lang="ja-JP" altLang="en-US" sz="1600" b="1" dirty="0">
              <a:latin typeface="ＭＳ Ｐゴシック" pitchFamily="50" charset="-128"/>
            </a:endParaRPr>
          </a:p>
        </p:txBody>
      </p:sp>
      <p:sp>
        <p:nvSpPr>
          <p:cNvPr id="40964" name="タイトル 1"/>
          <p:cNvSpPr>
            <a:spLocks noGrp="1"/>
          </p:cNvSpPr>
          <p:nvPr>
            <p:ph type="title"/>
          </p:nvPr>
        </p:nvSpPr>
        <p:spPr>
          <a:xfrm>
            <a:off x="663575" y="228600"/>
            <a:ext cx="9242425" cy="990600"/>
          </a:xfrm>
        </p:spPr>
        <p:txBody>
          <a:bodyPr/>
          <a:lstStyle/>
          <a:p>
            <a:r>
              <a:rPr lang="ja-JP" altLang="en-US" smtClean="0">
                <a:latin typeface="ＭＳ Ｐゴシック" charset="-128"/>
                <a:ea typeface="ＭＳ Ｐゴシック" charset="-128"/>
              </a:rPr>
              <a:t>事例：出願にあたっての検討のポイント（１／３）</a:t>
            </a:r>
          </a:p>
        </p:txBody>
      </p:sp>
      <p:sp>
        <p:nvSpPr>
          <p:cNvPr id="40965" name="テキスト ボックス 5"/>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１１－２</a:t>
            </a:r>
          </a:p>
        </p:txBody>
      </p:sp>
      <p:sp>
        <p:nvSpPr>
          <p:cNvPr id="3" name="下矢印 2"/>
          <p:cNvSpPr/>
          <p:nvPr/>
        </p:nvSpPr>
        <p:spPr>
          <a:xfrm>
            <a:off x="1084263" y="2636838"/>
            <a:ext cx="484187" cy="5048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下矢印 3"/>
          <p:cNvSpPr/>
          <p:nvPr/>
        </p:nvSpPr>
        <p:spPr>
          <a:xfrm>
            <a:off x="1084263" y="5373688"/>
            <a:ext cx="484187" cy="4143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42"/>
          <p:cNvSpPr txBox="1"/>
          <p:nvPr/>
        </p:nvSpPr>
        <p:spPr>
          <a:xfrm>
            <a:off x="1208088" y="6618288"/>
            <a:ext cx="8653462" cy="254000"/>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特許庁　独立行政法人　工業所有権情報・研修館発行　２０１１年　を元に作成　</a:t>
            </a:r>
            <a:endParaRPr lang="ja-JP" altLang="en-US" sz="1050" dirty="0"/>
          </a:p>
        </p:txBody>
      </p:sp>
      <p:sp>
        <p:nvSpPr>
          <p:cNvPr id="40969" name="スライド番号プレースホルダー 1"/>
          <p:cNvSpPr>
            <a:spLocks noGrp="1"/>
          </p:cNvSpPr>
          <p:nvPr>
            <p:ph type="sldNum" sz="quarter" idx="12"/>
          </p:nvPr>
        </p:nvSpPr>
        <p:spPr bwMode="auto">
          <a:xfrm>
            <a:off x="9274175" y="6427788"/>
            <a:ext cx="908050" cy="381000"/>
          </a:xfrm>
          <a:noFill/>
          <a:ln>
            <a:miter lim="800000"/>
            <a:headEnd/>
            <a:tailEnd/>
          </a:ln>
        </p:spPr>
        <p:txBody>
          <a:bodyPr/>
          <a:lstStyle/>
          <a:p>
            <a:fld id="{8CCB3F10-7E47-48C5-A394-740EFC0EA88B}" type="slidenum">
              <a:rPr lang="en-US" altLang="ja-JP" smtClean="0">
                <a:solidFill>
                  <a:schemeClr val="tx1"/>
                </a:solidFill>
              </a:rPr>
              <a:pPr/>
              <a:t>8</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41" name="Text Box 5"/>
          <p:cNvSpPr txBox="1">
            <a:spLocks noChangeArrowheads="1"/>
          </p:cNvSpPr>
          <p:nvPr/>
        </p:nvSpPr>
        <p:spPr bwMode="auto">
          <a:xfrm>
            <a:off x="271463" y="1628775"/>
            <a:ext cx="9328150" cy="5016500"/>
          </a:xfrm>
          <a:prstGeom prst="rect">
            <a:avLst/>
          </a:prstGeom>
          <a:solidFill>
            <a:schemeClr val="accent1">
              <a:lumMod val="20000"/>
              <a:lumOff val="80000"/>
            </a:schemeClr>
          </a:solidFill>
          <a:ln w="9525">
            <a:solidFill>
              <a:srgbClr val="080808"/>
            </a:solidFill>
            <a:miter lim="800000"/>
            <a:headEnd/>
            <a:tailEnd/>
          </a:ln>
          <a:effectLst/>
          <a:extLst/>
        </p:spPr>
        <p:txBody>
          <a:bodyPr>
            <a:spAutoFit/>
          </a:bodyPr>
          <a:lstStyle/>
          <a:p>
            <a:pPr algn="just">
              <a:defRPr/>
            </a:pPr>
            <a:r>
              <a:rPr lang="en-US" altLang="ja-JP" sz="2000" b="1" u="sng" dirty="0">
                <a:solidFill>
                  <a:srgbClr val="080808"/>
                </a:solidFill>
                <a:latin typeface="Century" pitchFamily="18" charset="0"/>
              </a:rPr>
              <a:t>○</a:t>
            </a:r>
            <a:r>
              <a:rPr lang="ja-JP" altLang="en-US" sz="2000" b="1" u="sng" dirty="0">
                <a:solidFill>
                  <a:srgbClr val="080808"/>
                </a:solidFill>
                <a:latin typeface="Century" pitchFamily="18" charset="0"/>
              </a:rPr>
              <a:t>「ソーラーパネル破損の原因のメカニズム」から、ダンパーマスを設ける以外の課題を解決するための手段は？</a:t>
            </a:r>
          </a:p>
          <a:p>
            <a:pPr algn="just">
              <a:defRPr/>
            </a:pPr>
            <a:endParaRPr lang="en-US" altLang="ja-JP"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①２つのモーターを同時に作動させないように制御する。</a:t>
            </a:r>
            <a:endParaRPr lang="en-US" altLang="ja-JP" sz="1400" dirty="0">
              <a:solidFill>
                <a:srgbClr val="080808"/>
              </a:solidFill>
              <a:latin typeface="Century" pitchFamily="18" charset="0"/>
            </a:endParaRPr>
          </a:p>
          <a:p>
            <a:pPr algn="just">
              <a:defRPr/>
            </a:pPr>
            <a:endParaRPr lang="ja-JP" altLang="en-US"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②モーターを１つにして、クラッチを介してソーラーパネルとズームの両方を切換駆動する。</a:t>
            </a:r>
            <a:endParaRPr lang="en-US" altLang="ja-JP" sz="1400" dirty="0">
              <a:solidFill>
                <a:srgbClr val="080808"/>
              </a:solidFill>
              <a:latin typeface="Century" pitchFamily="18" charset="0"/>
            </a:endParaRPr>
          </a:p>
          <a:p>
            <a:pPr algn="just">
              <a:defRPr/>
            </a:pPr>
            <a:endParaRPr lang="ja-JP" altLang="en-US"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③少なくとも一方のモーターにモーターの振動を吸収するダンパーマスを設ける。</a:t>
            </a:r>
            <a:endParaRPr lang="en-US" altLang="ja-JP" sz="1400" dirty="0">
              <a:solidFill>
                <a:srgbClr val="080808"/>
              </a:solidFill>
              <a:latin typeface="Century" pitchFamily="18" charset="0"/>
            </a:endParaRPr>
          </a:p>
          <a:p>
            <a:pPr algn="just">
              <a:defRPr/>
            </a:pPr>
            <a:endParaRPr lang="ja-JP" altLang="en-US"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④少なくとも一方のモーターに振動を相殺する加振器（スピーカー等）を設ける。</a:t>
            </a:r>
            <a:endParaRPr lang="en-US" altLang="ja-JP" sz="1400" dirty="0">
              <a:solidFill>
                <a:srgbClr val="080808"/>
              </a:solidFill>
              <a:latin typeface="Century" pitchFamily="18" charset="0"/>
            </a:endParaRPr>
          </a:p>
          <a:p>
            <a:pPr algn="just">
              <a:defRPr/>
            </a:pPr>
            <a:endParaRPr lang="ja-JP" altLang="en-US"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⑤２つのモーターの振動周波数をうなりが生じない範囲に設定する。</a:t>
            </a:r>
            <a:endParaRPr lang="en-US" altLang="ja-JP" sz="1400" dirty="0">
              <a:solidFill>
                <a:srgbClr val="080808"/>
              </a:solidFill>
              <a:latin typeface="Century" pitchFamily="18" charset="0"/>
            </a:endParaRPr>
          </a:p>
          <a:p>
            <a:pPr algn="just">
              <a:defRPr/>
            </a:pPr>
            <a:endParaRPr lang="ja-JP" altLang="en-US"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⑥２つのモーターのうなりを相殺する加振器（スピーカー等）を設ける。</a:t>
            </a:r>
            <a:endParaRPr lang="en-US" altLang="ja-JP" sz="1400" dirty="0">
              <a:solidFill>
                <a:srgbClr val="080808"/>
              </a:solidFill>
              <a:latin typeface="Century" pitchFamily="18" charset="0"/>
            </a:endParaRPr>
          </a:p>
          <a:p>
            <a:pPr algn="just">
              <a:defRPr/>
            </a:pPr>
            <a:endParaRPr lang="ja-JP" altLang="en-US"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⑦モーターのうなりの伝達経路に振動の伝達を減衰する柔軟部を設ける。</a:t>
            </a:r>
            <a:endParaRPr lang="en-US" altLang="ja-JP" sz="1400" dirty="0">
              <a:solidFill>
                <a:srgbClr val="080808"/>
              </a:solidFill>
              <a:latin typeface="Century" pitchFamily="18" charset="0"/>
            </a:endParaRPr>
          </a:p>
          <a:p>
            <a:pPr algn="just">
              <a:defRPr/>
            </a:pPr>
            <a:endParaRPr lang="ja-JP" altLang="en-US"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⑧ソーラーパネルの固有振動数をモーターのうなりに共振しない範囲に設定する。</a:t>
            </a:r>
            <a:endParaRPr lang="en-US" altLang="ja-JP" sz="1400" dirty="0">
              <a:solidFill>
                <a:srgbClr val="080808"/>
              </a:solidFill>
              <a:latin typeface="Century" pitchFamily="18" charset="0"/>
            </a:endParaRPr>
          </a:p>
          <a:p>
            <a:pPr algn="just">
              <a:defRPr/>
            </a:pPr>
            <a:endParaRPr lang="ja-JP" altLang="en-US"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⑨ソーラーパネルの共振を相殺する加振器（スピーカー等）を設ける。</a:t>
            </a:r>
            <a:endParaRPr lang="en-US" altLang="ja-JP" sz="1400" dirty="0">
              <a:solidFill>
                <a:srgbClr val="080808"/>
              </a:solidFill>
              <a:latin typeface="Century" pitchFamily="18" charset="0"/>
            </a:endParaRPr>
          </a:p>
          <a:p>
            <a:pPr algn="just">
              <a:defRPr/>
            </a:pPr>
            <a:endParaRPr lang="ja-JP" altLang="en-US" sz="1400" dirty="0">
              <a:solidFill>
                <a:srgbClr val="080808"/>
              </a:solidFill>
              <a:latin typeface="Century" pitchFamily="18" charset="0"/>
            </a:endParaRPr>
          </a:p>
          <a:p>
            <a:pPr algn="just">
              <a:defRPr/>
            </a:pPr>
            <a:r>
              <a:rPr lang="ja-JP" altLang="en-US" sz="1400" dirty="0">
                <a:solidFill>
                  <a:srgbClr val="080808"/>
                </a:solidFill>
                <a:latin typeface="Century" pitchFamily="18" charset="0"/>
              </a:rPr>
              <a:t>⑩ソーラーパネルの共振によって疲労を受けやすい部分を補強する。</a:t>
            </a:r>
          </a:p>
        </p:txBody>
      </p:sp>
      <p:sp>
        <p:nvSpPr>
          <p:cNvPr id="43010" name="タイトル 1"/>
          <p:cNvSpPr>
            <a:spLocks noGrp="1"/>
          </p:cNvSpPr>
          <p:nvPr>
            <p:ph type="title"/>
          </p:nvPr>
        </p:nvSpPr>
        <p:spPr>
          <a:xfrm>
            <a:off x="663575" y="228600"/>
            <a:ext cx="9242425" cy="990600"/>
          </a:xfrm>
        </p:spPr>
        <p:txBody>
          <a:bodyPr/>
          <a:lstStyle/>
          <a:p>
            <a:r>
              <a:rPr lang="ja-JP" altLang="en-US" smtClean="0">
                <a:latin typeface="ＭＳ Ｐゴシック" charset="-128"/>
                <a:ea typeface="ＭＳ Ｐゴシック" charset="-128"/>
              </a:rPr>
              <a:t>事例：出願にあたっての検討のポイント（２／３）</a:t>
            </a:r>
          </a:p>
        </p:txBody>
      </p:sp>
      <p:sp>
        <p:nvSpPr>
          <p:cNvPr id="43011" name="テキスト ボックス 3"/>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１１－２</a:t>
            </a:r>
          </a:p>
        </p:txBody>
      </p:sp>
      <p:pic>
        <p:nvPicPr>
          <p:cNvPr id="43012" name="Picture 2"/>
          <p:cNvPicPr>
            <a:picLocks noChangeAspect="1" noChangeArrowheads="1"/>
          </p:cNvPicPr>
          <p:nvPr/>
        </p:nvPicPr>
        <p:blipFill>
          <a:blip r:embed="rId3"/>
          <a:srcRect/>
          <a:stretch>
            <a:fillRect/>
          </a:stretch>
        </p:blipFill>
        <p:spPr bwMode="auto">
          <a:xfrm>
            <a:off x="6465888" y="3867150"/>
            <a:ext cx="3311525" cy="2692400"/>
          </a:xfrm>
          <a:prstGeom prst="rect">
            <a:avLst/>
          </a:prstGeom>
          <a:noFill/>
          <a:ln w="9525">
            <a:noFill/>
            <a:miter lim="800000"/>
            <a:headEnd/>
            <a:tailEnd/>
          </a:ln>
        </p:spPr>
      </p:pic>
      <p:sp>
        <p:nvSpPr>
          <p:cNvPr id="6" name="テキスト ボックス 42"/>
          <p:cNvSpPr txBox="1"/>
          <p:nvPr/>
        </p:nvSpPr>
        <p:spPr>
          <a:xfrm>
            <a:off x="1208088" y="6618288"/>
            <a:ext cx="8653462" cy="254000"/>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特許庁　独立行政法人　工業所有権情報・研修館発行　２０１１年　を元に作成　</a:t>
            </a:r>
            <a:endParaRPr lang="ja-JP" altLang="en-US" sz="1050" dirty="0"/>
          </a:p>
        </p:txBody>
      </p:sp>
      <p:sp>
        <p:nvSpPr>
          <p:cNvPr id="43014" name="スライド番号プレースホルダー 1"/>
          <p:cNvSpPr>
            <a:spLocks noGrp="1"/>
          </p:cNvSpPr>
          <p:nvPr>
            <p:ph type="sldNum" sz="quarter" idx="12"/>
          </p:nvPr>
        </p:nvSpPr>
        <p:spPr bwMode="auto">
          <a:xfrm>
            <a:off x="9323388" y="6491288"/>
            <a:ext cx="908050" cy="381000"/>
          </a:xfrm>
          <a:noFill/>
          <a:ln>
            <a:miter lim="800000"/>
            <a:headEnd/>
            <a:tailEnd/>
          </a:ln>
        </p:spPr>
        <p:txBody>
          <a:bodyPr/>
          <a:lstStyle/>
          <a:p>
            <a:fld id="{EB3B3904-F499-462C-AF1F-03A45D4FCE1E}" type="slidenum">
              <a:rPr lang="en-US" altLang="ja-JP" smtClean="0">
                <a:solidFill>
                  <a:schemeClr val="tx1"/>
                </a:solidFill>
              </a:rPr>
              <a:pPr/>
              <a:t>9</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木村　テンプレート</Template>
  <TotalTime>0</TotalTime>
  <Words>6068</Words>
  <Application>Microsoft Macintosh PowerPoint</Application>
  <PresentationFormat>A4 210 x 297 mm</PresentationFormat>
  <Paragraphs>277</Paragraphs>
  <Slides>16</Slides>
  <Notes>16</Notes>
  <HiddenSlides>0</HiddenSlides>
  <MMClips>0</MMClips>
  <ScaleCrop>false</ScaleCrop>
  <HeadingPairs>
    <vt:vector size="6" baseType="variant">
      <vt:variant>
        <vt:lpstr>使用されているフォント</vt:lpstr>
      </vt:variant>
      <vt:variant>
        <vt:i4>11</vt:i4>
      </vt:variant>
      <vt:variant>
        <vt:lpstr>デザイン テンプレート</vt:lpstr>
      </vt:variant>
      <vt:variant>
        <vt:i4>23</vt:i4>
      </vt:variant>
      <vt:variant>
        <vt:lpstr>スライド タイトル</vt:lpstr>
      </vt:variant>
      <vt:variant>
        <vt:i4>16</vt:i4>
      </vt:variant>
    </vt:vector>
  </HeadingPairs>
  <TitlesOfParts>
    <vt:vector size="50" baseType="lpstr">
      <vt:lpstr>Tw Cen MT</vt:lpstr>
      <vt:lpstr>ＭＳ Ｐゴシック</vt:lpstr>
      <vt:lpstr>Arial</vt:lpstr>
      <vt:lpstr>Wingdings</vt:lpstr>
      <vt:lpstr>Wingdings 2</vt:lpstr>
      <vt:lpstr>Calibri</vt:lpstr>
      <vt:lpstr>Century</vt:lpstr>
      <vt:lpstr>ＭＳ 明朝</vt:lpstr>
      <vt:lpstr>HGPｺﾞｼｯｸE</vt:lpstr>
      <vt:lpstr>Times New Roman</vt:lpstr>
      <vt:lpstr>SimSun</vt:lpstr>
      <vt:lpstr>木村　テンプレート</vt:lpstr>
      <vt:lpstr>1_木村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スライド 1</vt:lpstr>
      <vt:lpstr>第１１時限 特許明細書の書き方（２） 演習</vt:lpstr>
      <vt:lpstr>第１１時限　目次</vt:lpstr>
      <vt:lpstr>前回のおさらい ：特許出願書類の内容と明細書の構成</vt:lpstr>
      <vt:lpstr>研究者と明細書</vt:lpstr>
      <vt:lpstr>事例：人工衛星の例</vt:lpstr>
      <vt:lpstr>事例（人工衛星の例）：従来技術</vt:lpstr>
      <vt:lpstr>事例：出願にあたっての検討のポイント（１／３）</vt:lpstr>
      <vt:lpstr>事例：出願にあたっての検討のポイント（２／３）</vt:lpstr>
      <vt:lpstr>事例：出願にあたっての検討のポイント（３／３）</vt:lpstr>
      <vt:lpstr>事例：従来技術との関係</vt:lpstr>
      <vt:lpstr>事例：演習</vt:lpstr>
      <vt:lpstr>演習１</vt:lpstr>
      <vt:lpstr>演習１</vt:lpstr>
      <vt:lpstr>演習２</vt:lpstr>
      <vt:lpstr>演習２</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プレゼンテーションのタイトル プレゼンテーションのサブタイトル</dc:title>
  <dc:creator/>
  <cp:lastModifiedBy/>
  <cp:revision>5</cp:revision>
  <dcterms:created xsi:type="dcterms:W3CDTF">2012-08-22T07:48:13Z</dcterms:created>
  <dcterms:modified xsi:type="dcterms:W3CDTF">2013-04-09T12:16:58Z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TC101671251041</vt:lpwstr>
  </property>
</Properties>
</file>