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4" r:id="rId1"/>
  </p:sldMasterIdLst>
  <p:notesMasterIdLst>
    <p:notesMasterId r:id="rId25"/>
  </p:notesMasterIdLst>
  <p:sldIdLst>
    <p:sldId id="338" r:id="rId2"/>
    <p:sldId id="256" r:id="rId3"/>
    <p:sldId id="273" r:id="rId4"/>
    <p:sldId id="323" r:id="rId5"/>
    <p:sldId id="334" r:id="rId6"/>
    <p:sldId id="285" r:id="rId7"/>
    <p:sldId id="286" r:id="rId8"/>
    <p:sldId id="287" r:id="rId9"/>
    <p:sldId id="288" r:id="rId10"/>
    <p:sldId id="325" r:id="rId11"/>
    <p:sldId id="337" r:id="rId12"/>
    <p:sldId id="290" r:id="rId13"/>
    <p:sldId id="291" r:id="rId14"/>
    <p:sldId id="292" r:id="rId15"/>
    <p:sldId id="293" r:id="rId16"/>
    <p:sldId id="294" r:id="rId17"/>
    <p:sldId id="295" r:id="rId18"/>
    <p:sldId id="296" r:id="rId19"/>
    <p:sldId id="297" r:id="rId20"/>
    <p:sldId id="298" r:id="rId21"/>
    <p:sldId id="333" r:id="rId22"/>
    <p:sldId id="335" r:id="rId23"/>
    <p:sldId id="336" r:id="rId24"/>
  </p:sldIdLst>
  <p:sldSz cx="9906000" cy="6858000" type="A4"/>
  <p:notesSz cx="6735763" cy="9866313"/>
  <p:defaultTextStyle>
    <a:defPPr>
      <a:defRPr lang="en-US"/>
    </a:defPPr>
    <a:lvl1pPr algn="l" rtl="0" fontAlgn="base">
      <a:spcBef>
        <a:spcPct val="0"/>
      </a:spcBef>
      <a:spcAft>
        <a:spcPct val="0"/>
      </a:spcAft>
      <a:defRPr kumimoji="1" kern="1200">
        <a:solidFill>
          <a:schemeClr val="tx1"/>
        </a:solidFill>
        <a:latin typeface="Tw Cen MT" pitchFamily="34" charset="0"/>
        <a:ea typeface="SimSun" pitchFamily="2" charset="-122"/>
        <a:cs typeface="+mn-cs"/>
      </a:defRPr>
    </a:lvl1pPr>
    <a:lvl2pPr marL="457200" algn="l" rtl="0" fontAlgn="base">
      <a:spcBef>
        <a:spcPct val="0"/>
      </a:spcBef>
      <a:spcAft>
        <a:spcPct val="0"/>
      </a:spcAft>
      <a:defRPr kumimoji="1" kern="1200">
        <a:solidFill>
          <a:schemeClr val="tx1"/>
        </a:solidFill>
        <a:latin typeface="Tw Cen MT" pitchFamily="34" charset="0"/>
        <a:ea typeface="SimSun" pitchFamily="2" charset="-122"/>
        <a:cs typeface="+mn-cs"/>
      </a:defRPr>
    </a:lvl2pPr>
    <a:lvl3pPr marL="914400" algn="l" rtl="0" fontAlgn="base">
      <a:spcBef>
        <a:spcPct val="0"/>
      </a:spcBef>
      <a:spcAft>
        <a:spcPct val="0"/>
      </a:spcAft>
      <a:defRPr kumimoji="1" kern="1200">
        <a:solidFill>
          <a:schemeClr val="tx1"/>
        </a:solidFill>
        <a:latin typeface="Tw Cen MT" pitchFamily="34" charset="0"/>
        <a:ea typeface="SimSun" pitchFamily="2" charset="-122"/>
        <a:cs typeface="+mn-cs"/>
      </a:defRPr>
    </a:lvl3pPr>
    <a:lvl4pPr marL="1371600" algn="l" rtl="0" fontAlgn="base">
      <a:spcBef>
        <a:spcPct val="0"/>
      </a:spcBef>
      <a:spcAft>
        <a:spcPct val="0"/>
      </a:spcAft>
      <a:defRPr kumimoji="1" kern="1200">
        <a:solidFill>
          <a:schemeClr val="tx1"/>
        </a:solidFill>
        <a:latin typeface="Tw Cen MT" pitchFamily="34" charset="0"/>
        <a:ea typeface="SimSun" pitchFamily="2" charset="-122"/>
        <a:cs typeface="+mn-cs"/>
      </a:defRPr>
    </a:lvl4pPr>
    <a:lvl5pPr marL="1828800" algn="l" rtl="0" fontAlgn="base">
      <a:spcBef>
        <a:spcPct val="0"/>
      </a:spcBef>
      <a:spcAft>
        <a:spcPct val="0"/>
      </a:spcAft>
      <a:defRPr kumimoji="1" kern="1200">
        <a:solidFill>
          <a:schemeClr val="tx1"/>
        </a:solidFill>
        <a:latin typeface="Tw Cen MT" pitchFamily="34" charset="0"/>
        <a:ea typeface="SimSun" pitchFamily="2" charset="-122"/>
        <a:cs typeface="+mn-cs"/>
      </a:defRPr>
    </a:lvl5pPr>
    <a:lvl6pPr marL="2286000" algn="l" defTabSz="914400" rtl="0" eaLnBrk="1" latinLnBrk="0" hangingPunct="1">
      <a:defRPr kumimoji="1" kern="1200">
        <a:solidFill>
          <a:schemeClr val="tx1"/>
        </a:solidFill>
        <a:latin typeface="Tw Cen MT" pitchFamily="34" charset="0"/>
        <a:ea typeface="SimSun" pitchFamily="2" charset="-122"/>
        <a:cs typeface="+mn-cs"/>
      </a:defRPr>
    </a:lvl6pPr>
    <a:lvl7pPr marL="2743200" algn="l" defTabSz="914400" rtl="0" eaLnBrk="1" latinLnBrk="0" hangingPunct="1">
      <a:defRPr kumimoji="1" kern="1200">
        <a:solidFill>
          <a:schemeClr val="tx1"/>
        </a:solidFill>
        <a:latin typeface="Tw Cen MT" pitchFamily="34" charset="0"/>
        <a:ea typeface="SimSun" pitchFamily="2" charset="-122"/>
        <a:cs typeface="+mn-cs"/>
      </a:defRPr>
    </a:lvl7pPr>
    <a:lvl8pPr marL="3200400" algn="l" defTabSz="914400" rtl="0" eaLnBrk="1" latinLnBrk="0" hangingPunct="1">
      <a:defRPr kumimoji="1" kern="1200">
        <a:solidFill>
          <a:schemeClr val="tx1"/>
        </a:solidFill>
        <a:latin typeface="Tw Cen MT" pitchFamily="34" charset="0"/>
        <a:ea typeface="SimSun" pitchFamily="2" charset="-122"/>
        <a:cs typeface="+mn-cs"/>
      </a:defRPr>
    </a:lvl8pPr>
    <a:lvl9pPr marL="3657600" algn="l" defTabSz="914400" rtl="0" eaLnBrk="1" latinLnBrk="0" hangingPunct="1">
      <a:defRPr kumimoji="1" kern="1200">
        <a:solidFill>
          <a:schemeClr val="tx1"/>
        </a:solidFill>
        <a:latin typeface="Tw Cen MT" pitchFamily="34" charset="0"/>
        <a:ea typeface="SimSun"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作成者"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66"/>
    <a:srgbClr val="FF0000"/>
    <a:srgbClr val="E8E8E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156" autoAdjust="0"/>
    <p:restoredTop sz="97482" autoAdjust="0"/>
  </p:normalViewPr>
  <p:slideViewPr>
    <p:cSldViewPr>
      <p:cViewPr>
        <p:scale>
          <a:sx n="100" d="100"/>
          <a:sy n="100" d="100"/>
        </p:scale>
        <p:origin x="-72" y="-54"/>
      </p:cViewPr>
      <p:guideLst>
        <p:guide orient="horz" pos="2160"/>
        <p:guide pos="3120"/>
      </p:guideLst>
    </p:cSldViewPr>
  </p:slideViewPr>
  <p:notesTextViewPr>
    <p:cViewPr>
      <p:scale>
        <a:sx n="150" d="100"/>
        <a:sy n="150" d="100"/>
      </p:scale>
      <p:origin x="0" y="0"/>
    </p:cViewPr>
  </p:notesTextViewPr>
  <p:sorterViewPr>
    <p:cViewPr>
      <p:scale>
        <a:sx n="100" d="100"/>
        <a:sy n="100" d="100"/>
      </p:scale>
      <p:origin x="0" y="5394"/>
    </p:cViewPr>
  </p:sorterViewPr>
  <p:notesViewPr>
    <p:cSldViewPr>
      <p:cViewPr varScale="1">
        <p:scale>
          <a:sx n="51" d="100"/>
          <a:sy n="51" d="100"/>
        </p:scale>
        <p:origin x="-2958" y="-84"/>
      </p:cViewPr>
      <p:guideLst>
        <p:guide orient="horz" pos="3108"/>
        <p:guide pos="212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png"/><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19413" cy="493713"/>
          </a:xfrm>
          <a:prstGeom prst="rect">
            <a:avLst/>
          </a:prstGeom>
          <a:noFill/>
          <a:ln w="9525">
            <a:noFill/>
            <a:miter lim="800000"/>
            <a:headEnd/>
            <a:tailEnd/>
          </a:ln>
        </p:spPr>
        <p:txBody>
          <a:bodyPr vert="horz" wrap="square" lIns="90654" tIns="45327" rIns="90654" bIns="45327" numCol="1" anchor="t" anchorCtr="0" compatLnSpc="1">
            <a:prstTxWarp prst="textNoShape">
              <a:avLst/>
            </a:prstTxWarp>
          </a:bodyPr>
          <a:lstStyle>
            <a:lvl1pPr defTabSz="906463">
              <a:defRPr kumimoji="0" sz="1200">
                <a:latin typeface="Calibri" pitchFamily="34" charset="0"/>
                <a:ea typeface="ＭＳ Ｐゴシック" charset="-128"/>
              </a:defRPr>
            </a:lvl1pPr>
          </a:lstStyle>
          <a:p>
            <a:pPr>
              <a:defRPr/>
            </a:pPr>
            <a:endParaRPr lang="en-US" altLang="ja-JP"/>
          </a:p>
        </p:txBody>
      </p:sp>
      <p:sp>
        <p:nvSpPr>
          <p:cNvPr id="3" name="Date Placeholder 2"/>
          <p:cNvSpPr>
            <a:spLocks noGrp="1"/>
          </p:cNvSpPr>
          <p:nvPr>
            <p:ph type="dt" idx="1"/>
          </p:nvPr>
        </p:nvSpPr>
        <p:spPr bwMode="auto">
          <a:xfrm>
            <a:off x="3814763" y="0"/>
            <a:ext cx="2919412" cy="493713"/>
          </a:xfrm>
          <a:prstGeom prst="rect">
            <a:avLst/>
          </a:prstGeom>
          <a:noFill/>
          <a:ln w="9525">
            <a:noFill/>
            <a:miter lim="800000"/>
            <a:headEnd/>
            <a:tailEnd/>
          </a:ln>
        </p:spPr>
        <p:txBody>
          <a:bodyPr vert="horz" wrap="square" lIns="90654" tIns="45327" rIns="90654" bIns="45327" numCol="1" anchor="t" anchorCtr="0" compatLnSpc="1">
            <a:prstTxWarp prst="textNoShape">
              <a:avLst/>
            </a:prstTxWarp>
          </a:bodyPr>
          <a:lstStyle>
            <a:lvl1pPr algn="r" defTabSz="906463">
              <a:defRPr kumimoji="0" sz="1200">
                <a:latin typeface="Calibri" pitchFamily="34" charset="0"/>
                <a:ea typeface="ＭＳ Ｐゴシック" charset="-128"/>
              </a:defRPr>
            </a:lvl1pPr>
          </a:lstStyle>
          <a:p>
            <a:pPr>
              <a:defRPr/>
            </a:pPr>
            <a:fld id="{02BF4E20-E48F-4ED1-88A6-9FF7ED978408}" type="datetimeFigureOut">
              <a:rPr lang="en-US" altLang="ja-JP"/>
              <a:pPr>
                <a:defRPr/>
              </a:pPr>
              <a:t>4/9/2013</a:t>
            </a:fld>
            <a:endParaRPr lang="en-US" altLang="ja-JP"/>
          </a:p>
        </p:txBody>
      </p:sp>
      <p:sp>
        <p:nvSpPr>
          <p:cNvPr id="4" name="Slide Image Placeholder 3"/>
          <p:cNvSpPr>
            <a:spLocks noGrp="1" noRot="1" noChangeAspect="1"/>
          </p:cNvSpPr>
          <p:nvPr>
            <p:ph type="sldImg" idx="2"/>
          </p:nvPr>
        </p:nvSpPr>
        <p:spPr>
          <a:xfrm>
            <a:off x="698500" y="741363"/>
            <a:ext cx="5340350" cy="3697287"/>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bwMode="auto">
          <a:xfrm>
            <a:off x="674688" y="4686300"/>
            <a:ext cx="5386387" cy="4438650"/>
          </a:xfrm>
          <a:prstGeom prst="rect">
            <a:avLst/>
          </a:prstGeom>
          <a:noFill/>
          <a:ln w="9525">
            <a:noFill/>
            <a:miter lim="800000"/>
            <a:headEnd/>
            <a:tailEnd/>
          </a:ln>
        </p:spPr>
        <p:txBody>
          <a:bodyPr vert="horz" wrap="square" lIns="90654" tIns="45327" rIns="90654" bIns="453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9371013"/>
            <a:ext cx="2919413" cy="493712"/>
          </a:xfrm>
          <a:prstGeom prst="rect">
            <a:avLst/>
          </a:prstGeom>
          <a:noFill/>
          <a:ln w="9525">
            <a:noFill/>
            <a:miter lim="800000"/>
            <a:headEnd/>
            <a:tailEnd/>
          </a:ln>
        </p:spPr>
        <p:txBody>
          <a:bodyPr vert="horz" wrap="square" lIns="90654" tIns="45327" rIns="90654" bIns="45327" numCol="1" anchor="b" anchorCtr="0" compatLnSpc="1">
            <a:prstTxWarp prst="textNoShape">
              <a:avLst/>
            </a:prstTxWarp>
          </a:bodyPr>
          <a:lstStyle>
            <a:lvl1pPr defTabSz="906463">
              <a:defRPr kumimoji="0" sz="1200">
                <a:latin typeface="Calibri" pitchFamily="34" charset="0"/>
                <a:ea typeface="ＭＳ Ｐゴシック" charset="-128"/>
              </a:defRPr>
            </a:lvl1pPr>
          </a:lstStyle>
          <a:p>
            <a:pPr>
              <a:defRPr/>
            </a:pPr>
            <a:endParaRPr lang="en-US" altLang="ja-JP"/>
          </a:p>
        </p:txBody>
      </p:sp>
      <p:sp>
        <p:nvSpPr>
          <p:cNvPr id="7" name="Slide Number Placeholder 6"/>
          <p:cNvSpPr>
            <a:spLocks noGrp="1"/>
          </p:cNvSpPr>
          <p:nvPr>
            <p:ph type="sldNum" sz="quarter" idx="5"/>
          </p:nvPr>
        </p:nvSpPr>
        <p:spPr bwMode="auto">
          <a:xfrm>
            <a:off x="3814763" y="9371013"/>
            <a:ext cx="2919412" cy="493712"/>
          </a:xfrm>
          <a:prstGeom prst="rect">
            <a:avLst/>
          </a:prstGeom>
          <a:noFill/>
          <a:ln w="9525">
            <a:noFill/>
            <a:miter lim="800000"/>
            <a:headEnd/>
            <a:tailEnd/>
          </a:ln>
        </p:spPr>
        <p:txBody>
          <a:bodyPr vert="horz" wrap="square" lIns="90654" tIns="45327" rIns="90654" bIns="45327" numCol="1" anchor="b" anchorCtr="0" compatLnSpc="1">
            <a:prstTxWarp prst="textNoShape">
              <a:avLst/>
            </a:prstTxWarp>
          </a:bodyPr>
          <a:lstStyle>
            <a:lvl1pPr algn="r" defTabSz="906463">
              <a:defRPr kumimoji="0" sz="1200">
                <a:latin typeface="Calibri" pitchFamily="34" charset="0"/>
                <a:ea typeface="ＭＳ Ｐゴシック" charset="-128"/>
              </a:defRPr>
            </a:lvl1pPr>
          </a:lstStyle>
          <a:p>
            <a:pPr>
              <a:defRPr/>
            </a:pPr>
            <a:fld id="{F7A84115-BA55-4A37-9464-6229E04B823D}"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mn-lt"/>
        <a:ea typeface="+mn-ea"/>
        <a:cs typeface="+mn-cs"/>
      </a:defRPr>
    </a:lvl1pPr>
    <a:lvl2pPr marL="457200" algn="l" rtl="0" eaLnBrk="0" fontAlgn="base" hangingPunct="0">
      <a:spcBef>
        <a:spcPct val="30000"/>
      </a:spcBef>
      <a:spcAft>
        <a:spcPct val="0"/>
      </a:spcAft>
      <a:defRPr sz="1600" kern="1200">
        <a:solidFill>
          <a:schemeClr val="tx1"/>
        </a:solidFill>
        <a:latin typeface="+mn-lt"/>
        <a:ea typeface="+mn-ea"/>
        <a:cs typeface="+mn-cs"/>
      </a:defRPr>
    </a:lvl2pPr>
    <a:lvl3pPr marL="914400" algn="l" rtl="0" eaLnBrk="0" fontAlgn="base" hangingPunct="0">
      <a:spcBef>
        <a:spcPct val="30000"/>
      </a:spcBef>
      <a:spcAft>
        <a:spcPct val="0"/>
      </a:spcAft>
      <a:defRPr sz="1600" kern="1200">
        <a:solidFill>
          <a:schemeClr val="tx1"/>
        </a:solidFill>
        <a:latin typeface="+mn-lt"/>
        <a:ea typeface="+mn-ea"/>
        <a:cs typeface="+mn-cs"/>
      </a:defRPr>
    </a:lvl3pPr>
    <a:lvl4pPr marL="1371600" algn="l" rtl="0" eaLnBrk="0" fontAlgn="base" hangingPunct="0">
      <a:spcBef>
        <a:spcPct val="30000"/>
      </a:spcBef>
      <a:spcAft>
        <a:spcPct val="0"/>
      </a:spcAft>
      <a:defRPr sz="1600" kern="1200">
        <a:solidFill>
          <a:schemeClr val="tx1"/>
        </a:solidFill>
        <a:latin typeface="+mn-lt"/>
        <a:ea typeface="+mn-ea"/>
        <a:cs typeface="+mn-cs"/>
      </a:defRPr>
    </a:lvl4pPr>
    <a:lvl5pPr marL="1828800" algn="l" rtl="0" eaLnBrk="0" fontAlgn="base" hangingPunct="0">
      <a:spcBef>
        <a:spcPct val="30000"/>
      </a:spcBef>
      <a:spcAft>
        <a:spcPct val="0"/>
      </a:spcAft>
      <a:defRPr sz="16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182563" y="168275"/>
            <a:ext cx="6369050" cy="4410075"/>
          </a:xfrm>
          <a:noFill/>
          <a:ln>
            <a:solidFill>
              <a:srgbClr val="000000"/>
            </a:solidFill>
            <a:miter lim="800000"/>
            <a:headEnd/>
            <a:tailEnd/>
          </a:ln>
        </p:spPr>
      </p:sp>
      <p:sp>
        <p:nvSpPr>
          <p:cNvPr id="74755" name="Notes Placeholder 2"/>
          <p:cNvSpPr>
            <a:spLocks noGrp="1"/>
          </p:cNvSpPr>
          <p:nvPr>
            <p:ph type="body" idx="1"/>
          </p:nvPr>
        </p:nvSpPr>
        <p:spPr>
          <a:xfrm>
            <a:off x="160338" y="4686300"/>
            <a:ext cx="6415087" cy="4438650"/>
          </a:xfrm>
          <a:noFill/>
          <a:ln/>
        </p:spPr>
        <p:txBody>
          <a:bodyPr/>
          <a:lstStyle/>
          <a:p>
            <a:pPr eaLnBrk="1" hangingPunct="1">
              <a:spcBef>
                <a:spcPct val="0"/>
              </a:spcBef>
            </a:pPr>
            <a:endParaRPr lang="ja-JP" altLang="en-US" smtClean="0">
              <a:latin typeface="ＭＳ Ｐゴシック" charset="-128"/>
            </a:endParaRPr>
          </a:p>
        </p:txBody>
      </p:sp>
      <p:sp>
        <p:nvSpPr>
          <p:cNvPr id="74756" name="Slide Number Placeholder 3"/>
          <p:cNvSpPr txBox="1">
            <a:spLocks noGrp="1"/>
          </p:cNvSpPr>
          <p:nvPr/>
        </p:nvSpPr>
        <p:spPr bwMode="auto">
          <a:xfrm>
            <a:off x="3814763" y="9371013"/>
            <a:ext cx="2919412" cy="493712"/>
          </a:xfrm>
          <a:prstGeom prst="rect">
            <a:avLst/>
          </a:prstGeom>
          <a:noFill/>
          <a:ln w="9525">
            <a:noFill/>
            <a:miter lim="800000"/>
            <a:headEnd/>
            <a:tailEnd/>
          </a:ln>
        </p:spPr>
        <p:txBody>
          <a:bodyPr lIns="90654" tIns="45327" rIns="90654" bIns="45327" anchor="b"/>
          <a:lstStyle/>
          <a:p>
            <a:pPr algn="r" defTabSz="906463"/>
            <a:fld id="{FC528950-09AB-400D-9C2A-ED6CD1157A9B}" type="slidenum">
              <a:rPr kumimoji="0" lang="en-US" altLang="zh-CN" sz="1200">
                <a:latin typeface="Calibri" pitchFamily="34" charset="0"/>
              </a:rPr>
              <a:pPr algn="r" defTabSz="906463"/>
              <a:t>1</a:t>
            </a:fld>
            <a:endParaRPr kumimoji="0" lang="en-US" altLang="zh-CN"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1746" name="ノート プレースホルダー 2"/>
          <p:cNvSpPr>
            <a:spLocks noGrp="1"/>
          </p:cNvSpPr>
          <p:nvPr>
            <p:ph type="body" idx="1"/>
          </p:nvPr>
        </p:nvSpPr>
        <p:spPr>
          <a:noFill/>
          <a:ln/>
        </p:spPr>
        <p:txBody>
          <a:bodyPr/>
          <a:lstStyle/>
          <a:p>
            <a:r>
              <a:rPr kumimoji="1" lang="en-US" altLang="ja-JP" smtClean="0"/>
              <a:t>〔</a:t>
            </a:r>
            <a:r>
              <a:rPr kumimoji="1" lang="ja-JP" altLang="en-US" smtClean="0"/>
              <a:t>狙い</a:t>
            </a:r>
            <a:r>
              <a:rPr kumimoji="1" lang="en-US" altLang="ja-JP" smtClean="0"/>
              <a:t>〕</a:t>
            </a:r>
          </a:p>
          <a:p>
            <a:r>
              <a:rPr kumimoji="1" lang="ja-JP" altLang="en-US" smtClean="0"/>
              <a:t>特許制度との対比を中心に、意匠制度を理解させる。</a:t>
            </a:r>
            <a:endParaRPr kumimoji="1" lang="en-US" altLang="ja-JP" smtClean="0"/>
          </a:p>
          <a:p>
            <a:endParaRPr kumimoji="1" lang="en-US" altLang="ja-JP" smtClean="0"/>
          </a:p>
          <a:p>
            <a:r>
              <a:rPr kumimoji="1" lang="en-US" altLang="ja-JP" smtClean="0"/>
              <a:t>〔</a:t>
            </a:r>
            <a:r>
              <a:rPr kumimoji="1" lang="ja-JP" altLang="en-US" smtClean="0"/>
              <a:t>説明</a:t>
            </a:r>
            <a:r>
              <a:rPr kumimoji="1" lang="en-US" altLang="ja-JP" smtClean="0"/>
              <a:t>〕</a:t>
            </a:r>
          </a:p>
          <a:p>
            <a:r>
              <a:rPr kumimoji="1" lang="ja-JP" altLang="en-US" smtClean="0"/>
              <a:t>　まず意匠がデザインの保護制度であることを説明する。身近なコンピュータを例に、具体的な</a:t>
            </a:r>
            <a:r>
              <a:rPr kumimoji="1" lang="en-US" altLang="ja-JP" smtClean="0"/>
              <a:t>3</a:t>
            </a:r>
            <a:r>
              <a:rPr kumimoji="1" lang="ja-JP" altLang="en-US" smtClean="0"/>
              <a:t>つの物品について、そのデザインについての保護の必要性を認識させる。その上でその権利の概要等について説明する。もっとも、意匠制度の利用はあまり活発ではなく、出願数も減少傾向である。この点について、アップル社の製品等を引き合いに出しつつ、重要性を再認識させることも重要である。</a:t>
            </a:r>
            <a:endParaRPr kumimoji="1" lang="en-US" altLang="ja-JP" smtClean="0"/>
          </a:p>
          <a:p>
            <a:r>
              <a:rPr kumimoji="1" lang="ja-JP" altLang="en-US" smtClean="0"/>
              <a:t>　その上で、製品開発の場面では製品の技術的機能だけでなくそのデザインも重要であり、その保護についても、特許制度による保護と意匠制度による保護が、（目的は違うが）同じ製品に同時に及ぶことを認識させる（一つの権利をとったら、他の権利がとれないというわけではないことを説明する）。</a:t>
            </a:r>
            <a:endParaRPr kumimoji="1" lang="en-US" altLang="ja-JP" smtClean="0"/>
          </a:p>
        </p:txBody>
      </p:sp>
      <p:sp>
        <p:nvSpPr>
          <p:cNvPr id="31747" name="スライド番号プレースホルダー 3"/>
          <p:cNvSpPr>
            <a:spLocks noGrp="1"/>
          </p:cNvSpPr>
          <p:nvPr>
            <p:ph type="sldNum" sz="quarter" idx="5"/>
          </p:nvPr>
        </p:nvSpPr>
        <p:spPr>
          <a:noFill/>
        </p:spPr>
        <p:txBody>
          <a:bodyPr/>
          <a:lstStyle/>
          <a:p>
            <a:fld id="{D346748C-267D-4D06-8944-ED318FDD3537}" type="slidenum">
              <a:rPr lang="en-US" altLang="ja-JP" smtClean="0"/>
              <a:pPr/>
              <a:t>10</a:t>
            </a:fld>
            <a:endParaRPr lang="en-US"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33794" name="ノート プレースホルダー 2"/>
          <p:cNvSpPr>
            <a:spLocks noGrp="1"/>
          </p:cNvSpPr>
          <p:nvPr>
            <p:ph type="body" idx="1"/>
          </p:nvPr>
        </p:nvSpPr>
        <p:spPr>
          <a:noFill/>
          <a:ln/>
        </p:spPr>
        <p:txBody>
          <a:bodyPr lIns="91433" tIns="45716" rIns="91433" bIns="45716"/>
          <a:lstStyle/>
          <a:p>
            <a:r>
              <a:rPr lang="en-US" altLang="ja-JP" smtClean="0"/>
              <a:t>〔</a:t>
            </a:r>
            <a:r>
              <a:rPr lang="ja-JP" altLang="en-US" smtClean="0"/>
              <a:t>狙い</a:t>
            </a:r>
            <a:r>
              <a:rPr lang="en-US" altLang="ja-JP" smtClean="0"/>
              <a:t>〕</a:t>
            </a:r>
          </a:p>
          <a:p>
            <a:r>
              <a:rPr lang="ja-JP" altLang="en-US" smtClean="0"/>
              <a:t>意匠の具体例を示す。</a:t>
            </a:r>
            <a:endParaRPr lang="en-US" altLang="ja-JP" smtClean="0"/>
          </a:p>
          <a:p>
            <a:endParaRPr lang="en-US" altLang="ja-JP" smtClean="0"/>
          </a:p>
          <a:p>
            <a:r>
              <a:rPr lang="en-US" altLang="ja-JP" smtClean="0"/>
              <a:t>〔</a:t>
            </a:r>
            <a:r>
              <a:rPr lang="ja-JP" altLang="en-US" smtClean="0"/>
              <a:t>説明</a:t>
            </a:r>
            <a:r>
              <a:rPr lang="en-US" altLang="ja-JP" smtClean="0"/>
              <a:t>〕</a:t>
            </a:r>
          </a:p>
          <a:p>
            <a:r>
              <a:rPr lang="ja-JP" altLang="en-US" smtClean="0"/>
              <a:t>　どんなものが意匠登録の対象となっているのか、実際の例を示して検討する。</a:t>
            </a:r>
            <a:endParaRPr lang="en-US" altLang="ja-JP" smtClean="0"/>
          </a:p>
          <a:p>
            <a:r>
              <a:rPr lang="ja-JP" altLang="en-US" smtClean="0"/>
              <a:t>　いずれもデザインの保護を求めているのであるが、</a:t>
            </a:r>
            <a:endParaRPr lang="en-US" altLang="ja-JP" smtClean="0"/>
          </a:p>
          <a:p>
            <a:r>
              <a:rPr lang="ja-JP" altLang="en-US" smtClean="0"/>
              <a:t>　チョコレートの事例のようにいわゆる見た目を気にしているケースもあれば、包装用容器や管継手のように形状の機能を重視したようなケースもあることを理解させる。</a:t>
            </a:r>
          </a:p>
        </p:txBody>
      </p:sp>
      <p:sp>
        <p:nvSpPr>
          <p:cNvPr id="33795" name="スライド番号プレースホルダー 3"/>
          <p:cNvSpPr txBox="1">
            <a:spLocks noGrp="1"/>
          </p:cNvSpPr>
          <p:nvPr/>
        </p:nvSpPr>
        <p:spPr bwMode="auto">
          <a:xfrm>
            <a:off x="3814763" y="9371013"/>
            <a:ext cx="2919412" cy="493712"/>
          </a:xfrm>
          <a:prstGeom prst="rect">
            <a:avLst/>
          </a:prstGeom>
          <a:noFill/>
          <a:ln w="9525">
            <a:noFill/>
            <a:miter lim="800000"/>
            <a:headEnd/>
            <a:tailEnd/>
          </a:ln>
        </p:spPr>
        <p:txBody>
          <a:bodyPr lIns="90648" tIns="45324" rIns="90648" bIns="45324" anchor="b"/>
          <a:lstStyle/>
          <a:p>
            <a:pPr algn="r" defTabSz="904875"/>
            <a:fld id="{73776E3A-CD54-427A-AFCD-8732BC2E02FD}" type="slidenum">
              <a:rPr kumimoji="0" lang="en-US" altLang="ja-JP" sz="1200">
                <a:latin typeface="Calibri" pitchFamily="34" charset="0"/>
              </a:rPr>
              <a:pPr algn="r" defTabSz="904875"/>
              <a:t>11</a:t>
            </a:fld>
            <a:endParaRPr kumimoji="0" lang="en-US" altLang="ja-JP"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6866" name="ノート プレースホルダー 2"/>
          <p:cNvSpPr>
            <a:spLocks noGrp="1"/>
          </p:cNvSpPr>
          <p:nvPr>
            <p:ph type="body" idx="1"/>
          </p:nvPr>
        </p:nvSpPr>
        <p:spPr>
          <a:noFill/>
          <a:ln/>
        </p:spPr>
        <p:txBody>
          <a:bodyPr/>
          <a:lstStyle/>
          <a:p>
            <a:r>
              <a:rPr kumimoji="1" lang="en-US" altLang="ja-JP" smtClean="0"/>
              <a:t>〔</a:t>
            </a:r>
            <a:r>
              <a:rPr kumimoji="1" lang="ja-JP" altLang="en-US" smtClean="0"/>
              <a:t>狙い</a:t>
            </a:r>
            <a:r>
              <a:rPr kumimoji="1" lang="en-US" altLang="ja-JP" smtClean="0"/>
              <a:t>〕</a:t>
            </a:r>
          </a:p>
          <a:p>
            <a:r>
              <a:rPr kumimoji="1" lang="ja-JP" altLang="en-US" smtClean="0"/>
              <a:t>意匠制度の保護対象である「意匠」について理解させる。</a:t>
            </a:r>
            <a:endParaRPr kumimoji="1" lang="en-US" altLang="ja-JP" smtClean="0"/>
          </a:p>
          <a:p>
            <a:endParaRPr kumimoji="1" lang="en-US" altLang="ja-JP" smtClean="0"/>
          </a:p>
          <a:p>
            <a:r>
              <a:rPr kumimoji="1" lang="en-US" altLang="ja-JP" smtClean="0"/>
              <a:t>〔</a:t>
            </a:r>
            <a:r>
              <a:rPr kumimoji="1" lang="ja-JP" altLang="en-US" smtClean="0"/>
              <a:t>説明</a:t>
            </a:r>
            <a:r>
              <a:rPr kumimoji="1" lang="en-US" altLang="ja-JP" smtClean="0"/>
              <a:t>〕</a:t>
            </a:r>
          </a:p>
          <a:p>
            <a:r>
              <a:rPr kumimoji="1" lang="ja-JP" altLang="en-US" smtClean="0"/>
              <a:t>　特許制度において「発明」が問題となったように、意匠制度では「意匠」の内容が問題となる。</a:t>
            </a:r>
            <a:endParaRPr kumimoji="1" lang="en-US" altLang="ja-JP" smtClean="0"/>
          </a:p>
          <a:p>
            <a:r>
              <a:rPr kumimoji="1" lang="ja-JP" altLang="en-US" smtClean="0"/>
              <a:t>　</a:t>
            </a:r>
            <a:r>
              <a:rPr kumimoji="1" lang="en-US" altLang="ja-JP" smtClean="0"/>
              <a:t>4</a:t>
            </a:r>
            <a:r>
              <a:rPr kumimoji="1" lang="ja-JP" altLang="en-US" smtClean="0"/>
              <a:t>要件を説明し、同時に何が該当しないのかを説明する。</a:t>
            </a:r>
          </a:p>
        </p:txBody>
      </p:sp>
      <p:sp>
        <p:nvSpPr>
          <p:cNvPr id="36867" name="スライド番号プレースホルダー 3"/>
          <p:cNvSpPr>
            <a:spLocks noGrp="1"/>
          </p:cNvSpPr>
          <p:nvPr>
            <p:ph type="sldNum" sz="quarter" idx="5"/>
          </p:nvPr>
        </p:nvSpPr>
        <p:spPr>
          <a:noFill/>
        </p:spPr>
        <p:txBody>
          <a:bodyPr/>
          <a:lstStyle/>
          <a:p>
            <a:fld id="{DA0A032C-37AB-4463-B21C-D6EE0086B209}" type="slidenum">
              <a:rPr lang="en-US" altLang="ja-JP" smtClean="0"/>
              <a:pPr/>
              <a:t>12</a:t>
            </a:fld>
            <a:endParaRPr lang="en-US" altLang="ja-JP"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9938" name="ノート プレースホルダー 2"/>
          <p:cNvSpPr>
            <a:spLocks noGrp="1"/>
          </p:cNvSpPr>
          <p:nvPr>
            <p:ph type="body" idx="1"/>
          </p:nvPr>
        </p:nvSpPr>
        <p:spPr>
          <a:noFill/>
          <a:ln/>
        </p:spPr>
        <p:txBody>
          <a:bodyPr/>
          <a:lstStyle/>
          <a:p>
            <a:r>
              <a:rPr kumimoji="1" lang="en-US" altLang="ja-JP" smtClean="0"/>
              <a:t>〔</a:t>
            </a:r>
            <a:r>
              <a:rPr kumimoji="1" lang="ja-JP" altLang="en-US" smtClean="0"/>
              <a:t>狙い</a:t>
            </a:r>
            <a:r>
              <a:rPr kumimoji="1" lang="en-US" altLang="ja-JP" smtClean="0"/>
              <a:t>〕</a:t>
            </a:r>
          </a:p>
          <a:p>
            <a:r>
              <a:rPr kumimoji="1" lang="ja-JP" altLang="en-US" smtClean="0"/>
              <a:t>意匠の登録要件について説明する。</a:t>
            </a:r>
            <a:endParaRPr kumimoji="1" lang="en-US" altLang="ja-JP" smtClean="0"/>
          </a:p>
          <a:p>
            <a:endParaRPr kumimoji="1" lang="en-US" altLang="ja-JP" smtClean="0"/>
          </a:p>
          <a:p>
            <a:r>
              <a:rPr kumimoji="1" lang="en-US" altLang="ja-JP" smtClean="0"/>
              <a:t>〔</a:t>
            </a:r>
            <a:r>
              <a:rPr kumimoji="1" lang="ja-JP" altLang="en-US" smtClean="0"/>
              <a:t>説明</a:t>
            </a:r>
            <a:r>
              <a:rPr kumimoji="1" lang="en-US" altLang="ja-JP" smtClean="0"/>
              <a:t>〕</a:t>
            </a:r>
          </a:p>
          <a:p>
            <a:r>
              <a:rPr kumimoji="1" lang="ja-JP" altLang="en-US" smtClean="0"/>
              <a:t>　工業上の利用可能性については、工業的な量産性について検証する。</a:t>
            </a:r>
            <a:endParaRPr kumimoji="1" lang="en-US" altLang="ja-JP" smtClean="0"/>
          </a:p>
          <a:p>
            <a:r>
              <a:rPr kumimoji="1" lang="ja-JP" altLang="en-US" smtClean="0"/>
              <a:t>　新規性については、特許と違い、公知意匠と類似するものも拒絶されることに注意する。</a:t>
            </a:r>
            <a:endParaRPr kumimoji="1" lang="en-US" altLang="ja-JP" smtClean="0"/>
          </a:p>
          <a:p>
            <a:r>
              <a:rPr kumimoji="1" lang="ja-JP" altLang="en-US" smtClean="0"/>
              <a:t>　創作非容易性については、思いつきそうな例を学生に訊いてみるのもよい。</a:t>
            </a:r>
            <a:endParaRPr kumimoji="1" lang="en-US" altLang="ja-JP" smtClean="0"/>
          </a:p>
          <a:p>
            <a:r>
              <a:rPr kumimoji="1" lang="ja-JP" altLang="en-US" smtClean="0"/>
              <a:t>　不登録事由については触れる程度で良い。</a:t>
            </a:r>
            <a:endParaRPr kumimoji="1" lang="en-US" altLang="ja-JP" smtClean="0"/>
          </a:p>
          <a:p>
            <a:r>
              <a:rPr kumimoji="1" lang="ja-JP" altLang="en-US" smtClean="0"/>
              <a:t>　なお、先願（意匠法</a:t>
            </a:r>
            <a:r>
              <a:rPr kumimoji="1" lang="en-US" altLang="ja-JP" smtClean="0"/>
              <a:t>9</a:t>
            </a:r>
            <a:r>
              <a:rPr kumimoji="1" lang="ja-JP" altLang="en-US" smtClean="0"/>
              <a:t>条）については特許制度と同様。</a:t>
            </a:r>
            <a:endParaRPr kumimoji="1" lang="en-US" altLang="ja-JP" smtClean="0"/>
          </a:p>
          <a:p>
            <a:r>
              <a:rPr kumimoji="1" lang="ja-JP" altLang="en-US" smtClean="0"/>
              <a:t>　先願意匠の一部と同一又は類似の後願意匠の保護除外（意匠法</a:t>
            </a:r>
            <a:r>
              <a:rPr kumimoji="1" lang="en-US" altLang="ja-JP" smtClean="0"/>
              <a:t>3</a:t>
            </a:r>
            <a:r>
              <a:rPr kumimoji="1" lang="ja-JP" altLang="en-US" smtClean="0"/>
              <a:t>条の</a:t>
            </a:r>
            <a:r>
              <a:rPr kumimoji="1" lang="en-US" altLang="ja-JP" smtClean="0"/>
              <a:t>2</a:t>
            </a:r>
            <a:r>
              <a:rPr kumimoji="1" lang="ja-JP" altLang="en-US" smtClean="0"/>
              <a:t>）については説明が難しいので省略している。</a:t>
            </a:r>
          </a:p>
        </p:txBody>
      </p:sp>
      <p:sp>
        <p:nvSpPr>
          <p:cNvPr id="39939" name="スライド番号プレースホルダー 3"/>
          <p:cNvSpPr>
            <a:spLocks noGrp="1"/>
          </p:cNvSpPr>
          <p:nvPr>
            <p:ph type="sldNum" sz="quarter" idx="5"/>
          </p:nvPr>
        </p:nvSpPr>
        <p:spPr>
          <a:noFill/>
        </p:spPr>
        <p:txBody>
          <a:bodyPr/>
          <a:lstStyle/>
          <a:p>
            <a:fld id="{21384B2C-3120-44ED-9473-9ED1BB4D2E22}" type="slidenum">
              <a:rPr lang="en-US" altLang="ja-JP" smtClean="0"/>
              <a:pPr/>
              <a:t>13</a:t>
            </a:fld>
            <a:endParaRPr lang="en-US" altLang="ja-JP"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1986" name="ノート プレースホルダー 2"/>
          <p:cNvSpPr>
            <a:spLocks noGrp="1"/>
          </p:cNvSpPr>
          <p:nvPr>
            <p:ph type="body" idx="1"/>
          </p:nvPr>
        </p:nvSpPr>
        <p:spPr>
          <a:noFill/>
          <a:ln/>
        </p:spPr>
        <p:txBody>
          <a:bodyPr/>
          <a:lstStyle/>
          <a:p>
            <a:r>
              <a:rPr kumimoji="1" lang="en-US" altLang="ja-JP" smtClean="0"/>
              <a:t>〔</a:t>
            </a:r>
            <a:r>
              <a:rPr kumimoji="1" lang="ja-JP" altLang="en-US" smtClean="0"/>
              <a:t>狙い</a:t>
            </a:r>
            <a:r>
              <a:rPr kumimoji="1" lang="en-US" altLang="ja-JP" smtClean="0"/>
              <a:t>〕</a:t>
            </a:r>
          </a:p>
          <a:p>
            <a:r>
              <a:rPr kumimoji="1" lang="ja-JP" altLang="en-US" smtClean="0"/>
              <a:t>出願の流れについて理解させる。</a:t>
            </a:r>
            <a:endParaRPr kumimoji="1" lang="en-US" altLang="ja-JP" smtClean="0"/>
          </a:p>
          <a:p>
            <a:endParaRPr kumimoji="1" lang="en-US" altLang="ja-JP" smtClean="0"/>
          </a:p>
          <a:p>
            <a:r>
              <a:rPr kumimoji="1" lang="en-US" altLang="ja-JP" smtClean="0"/>
              <a:t>〔</a:t>
            </a:r>
            <a:r>
              <a:rPr kumimoji="1" lang="ja-JP" altLang="en-US" smtClean="0"/>
              <a:t>説明</a:t>
            </a:r>
            <a:r>
              <a:rPr kumimoji="1" lang="en-US" altLang="ja-JP" smtClean="0"/>
              <a:t>〕</a:t>
            </a:r>
          </a:p>
          <a:p>
            <a:r>
              <a:rPr kumimoji="1" lang="ja-JP" altLang="en-US" smtClean="0"/>
              <a:t>　ある程度特許制度と同様であり、また学生が出願をするわけではないと思われるので、流れが分かれば十分である。</a:t>
            </a:r>
            <a:endParaRPr kumimoji="1" lang="en-US" altLang="ja-JP" smtClean="0"/>
          </a:p>
          <a:p>
            <a:r>
              <a:rPr kumimoji="1" lang="ja-JP" altLang="en-US" smtClean="0"/>
              <a:t>　ここでも金額については紹介程度とする。</a:t>
            </a:r>
            <a:endParaRPr kumimoji="1" lang="en-US" altLang="ja-JP" smtClean="0"/>
          </a:p>
          <a:p>
            <a:endParaRPr kumimoji="1" lang="en-US" altLang="ja-JP" smtClean="0"/>
          </a:p>
          <a:p>
            <a:r>
              <a:rPr kumimoji="1" lang="en-US" altLang="ja-JP" smtClean="0"/>
              <a:t>※</a:t>
            </a:r>
            <a:r>
              <a:rPr kumimoji="1" lang="ja-JP" altLang="en-US" smtClean="0"/>
              <a:t>平成</a:t>
            </a:r>
            <a:r>
              <a:rPr kumimoji="1" lang="en-US" altLang="ja-JP" smtClean="0"/>
              <a:t>19</a:t>
            </a:r>
            <a:r>
              <a:rPr kumimoji="1" lang="ja-JP" altLang="en-US" smtClean="0"/>
              <a:t>年</a:t>
            </a:r>
            <a:r>
              <a:rPr kumimoji="1" lang="en-US" altLang="ja-JP" smtClean="0"/>
              <a:t>4</a:t>
            </a:r>
            <a:r>
              <a:rPr kumimoji="1" lang="ja-JP" altLang="en-US" smtClean="0"/>
              <a:t>月以前は</a:t>
            </a:r>
            <a:r>
              <a:rPr kumimoji="1" lang="en-US" altLang="ja-JP" smtClean="0"/>
              <a:t>15</a:t>
            </a:r>
            <a:r>
              <a:rPr kumimoji="1" lang="ja-JP" altLang="en-US" smtClean="0"/>
              <a:t>年が保護期間の限度であった。</a:t>
            </a:r>
            <a:endParaRPr kumimoji="1" lang="en-US" altLang="ja-JP" smtClean="0"/>
          </a:p>
        </p:txBody>
      </p:sp>
      <p:sp>
        <p:nvSpPr>
          <p:cNvPr id="41987" name="スライド番号プレースホルダー 3"/>
          <p:cNvSpPr>
            <a:spLocks noGrp="1"/>
          </p:cNvSpPr>
          <p:nvPr>
            <p:ph type="sldNum" sz="quarter" idx="5"/>
          </p:nvPr>
        </p:nvSpPr>
        <p:spPr>
          <a:noFill/>
        </p:spPr>
        <p:txBody>
          <a:bodyPr/>
          <a:lstStyle/>
          <a:p>
            <a:fld id="{FAB5CE62-E0DB-4756-A202-D3F3B8D7F81D}" type="slidenum">
              <a:rPr lang="en-US" altLang="ja-JP" smtClean="0"/>
              <a:pPr/>
              <a:t>14</a:t>
            </a:fld>
            <a:endParaRPr lang="en-US" altLang="ja-JP"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4034" name="ノート プレースホルダー 2"/>
          <p:cNvSpPr>
            <a:spLocks noGrp="1"/>
          </p:cNvSpPr>
          <p:nvPr>
            <p:ph type="body" idx="1"/>
          </p:nvPr>
        </p:nvSpPr>
        <p:spPr>
          <a:noFill/>
          <a:ln/>
        </p:spPr>
        <p:txBody>
          <a:bodyPr/>
          <a:lstStyle/>
          <a:p>
            <a:r>
              <a:rPr kumimoji="1" lang="en-US" altLang="ja-JP" smtClean="0"/>
              <a:t>〔</a:t>
            </a:r>
            <a:r>
              <a:rPr kumimoji="1" lang="ja-JP" altLang="en-US" smtClean="0"/>
              <a:t>狙い</a:t>
            </a:r>
            <a:r>
              <a:rPr kumimoji="1" lang="en-US" altLang="ja-JP" smtClean="0"/>
              <a:t>〕</a:t>
            </a:r>
          </a:p>
          <a:p>
            <a:r>
              <a:rPr kumimoji="1" lang="ja-JP" altLang="en-US" smtClean="0"/>
              <a:t>何を書いて出願するのか、願書のイメージを持ってもらう。</a:t>
            </a:r>
            <a:endParaRPr kumimoji="1" lang="en-US" altLang="ja-JP" smtClean="0"/>
          </a:p>
          <a:p>
            <a:endParaRPr kumimoji="1" lang="en-US" altLang="ja-JP" smtClean="0"/>
          </a:p>
          <a:p>
            <a:r>
              <a:rPr kumimoji="1" lang="en-US" altLang="ja-JP" smtClean="0"/>
              <a:t>〔</a:t>
            </a:r>
            <a:r>
              <a:rPr kumimoji="1" lang="ja-JP" altLang="en-US" smtClean="0"/>
              <a:t>説明</a:t>
            </a:r>
            <a:r>
              <a:rPr kumimoji="1" lang="en-US" altLang="ja-JP" smtClean="0"/>
              <a:t>〕</a:t>
            </a:r>
          </a:p>
          <a:p>
            <a:r>
              <a:rPr kumimoji="1" lang="ja-JP" altLang="en-US" smtClean="0"/>
              <a:t>　意匠は特許制度におけるクレームのような記載事項がない。</a:t>
            </a:r>
            <a:endParaRPr kumimoji="1" lang="en-US" altLang="ja-JP" smtClean="0"/>
          </a:p>
          <a:p>
            <a:r>
              <a:rPr kumimoji="1" lang="ja-JP" altLang="en-US" smtClean="0"/>
              <a:t>　代わりに意匠に係る物品と図面、及びそれらの説明によって権利範囲が決定されることを指摘する程度でよい。</a:t>
            </a:r>
          </a:p>
        </p:txBody>
      </p:sp>
      <p:sp>
        <p:nvSpPr>
          <p:cNvPr id="44035" name="スライド番号プレースホルダー 3"/>
          <p:cNvSpPr>
            <a:spLocks noGrp="1"/>
          </p:cNvSpPr>
          <p:nvPr>
            <p:ph type="sldNum" sz="quarter" idx="5"/>
          </p:nvPr>
        </p:nvSpPr>
        <p:spPr>
          <a:noFill/>
        </p:spPr>
        <p:txBody>
          <a:bodyPr/>
          <a:lstStyle/>
          <a:p>
            <a:fld id="{A17FE881-4C1A-4FAC-B4DF-C708DB8CCFDB}" type="slidenum">
              <a:rPr lang="en-US" altLang="ja-JP" smtClean="0"/>
              <a:pPr/>
              <a:t>15</a:t>
            </a:fld>
            <a:endParaRPr lang="en-US" altLang="ja-JP"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6082" name="ノート プレースホルダー 2"/>
          <p:cNvSpPr>
            <a:spLocks noGrp="1"/>
          </p:cNvSpPr>
          <p:nvPr>
            <p:ph type="body" idx="1"/>
          </p:nvPr>
        </p:nvSpPr>
        <p:spPr>
          <a:noFill/>
          <a:ln/>
        </p:spPr>
        <p:txBody>
          <a:bodyPr/>
          <a:lstStyle/>
          <a:p>
            <a:r>
              <a:rPr kumimoji="1" lang="en-US" altLang="ja-JP" smtClean="0"/>
              <a:t>〔</a:t>
            </a:r>
            <a:r>
              <a:rPr kumimoji="1" lang="ja-JP" altLang="en-US" smtClean="0"/>
              <a:t>狙い</a:t>
            </a:r>
            <a:r>
              <a:rPr kumimoji="1" lang="en-US" altLang="ja-JP" smtClean="0"/>
              <a:t>〕</a:t>
            </a:r>
          </a:p>
          <a:p>
            <a:r>
              <a:rPr kumimoji="1" lang="ja-JP" altLang="en-US" smtClean="0"/>
              <a:t>意匠登録に必要な図面について理解させる。</a:t>
            </a:r>
            <a:endParaRPr kumimoji="1" lang="en-US" altLang="ja-JP" smtClean="0"/>
          </a:p>
          <a:p>
            <a:endParaRPr kumimoji="1" lang="en-US" altLang="ja-JP" smtClean="0"/>
          </a:p>
          <a:p>
            <a:r>
              <a:rPr kumimoji="1" lang="en-US" altLang="ja-JP" smtClean="0"/>
              <a:t>〔</a:t>
            </a:r>
            <a:r>
              <a:rPr kumimoji="1" lang="ja-JP" altLang="en-US" smtClean="0"/>
              <a:t>説明</a:t>
            </a:r>
            <a:r>
              <a:rPr kumimoji="1" lang="en-US" altLang="ja-JP" smtClean="0"/>
              <a:t>〕</a:t>
            </a:r>
          </a:p>
          <a:p>
            <a:r>
              <a:rPr kumimoji="1" lang="ja-JP" altLang="en-US" smtClean="0"/>
              <a:t>　</a:t>
            </a:r>
            <a:r>
              <a:rPr kumimoji="1" lang="en-US" altLang="ja-JP" smtClean="0"/>
              <a:t>6</a:t>
            </a:r>
            <a:r>
              <a:rPr kumimoji="1" lang="ja-JP" altLang="en-US" smtClean="0"/>
              <a:t>枚一組の図面で意匠を特定するということを理解させる。</a:t>
            </a:r>
            <a:endParaRPr kumimoji="1" lang="en-US" altLang="ja-JP" smtClean="0"/>
          </a:p>
          <a:p>
            <a:r>
              <a:rPr kumimoji="1" lang="ja-JP" altLang="en-US" smtClean="0"/>
              <a:t>　また、平面の場合は表裏で十分である。</a:t>
            </a:r>
            <a:endParaRPr kumimoji="1" lang="en-US" altLang="ja-JP" smtClean="0"/>
          </a:p>
        </p:txBody>
      </p:sp>
      <p:sp>
        <p:nvSpPr>
          <p:cNvPr id="46083" name="スライド番号プレースホルダー 3"/>
          <p:cNvSpPr>
            <a:spLocks noGrp="1"/>
          </p:cNvSpPr>
          <p:nvPr>
            <p:ph type="sldNum" sz="quarter" idx="5"/>
          </p:nvPr>
        </p:nvSpPr>
        <p:spPr>
          <a:noFill/>
        </p:spPr>
        <p:txBody>
          <a:bodyPr/>
          <a:lstStyle/>
          <a:p>
            <a:fld id="{0A969970-BFB2-496F-9EA9-AA68ACA5D534}" type="slidenum">
              <a:rPr lang="en-US" altLang="ja-JP" smtClean="0"/>
              <a:pPr/>
              <a:t>16</a:t>
            </a:fld>
            <a:endParaRPr lang="en-US" altLang="ja-JP"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A3D629E6-BFC4-4199-B2F0-1C1CBABC5362}" type="slidenum">
              <a:rPr lang="en-US" altLang="ja-JP" smtClean="0"/>
              <a:pPr/>
              <a:t>17</a:t>
            </a:fld>
            <a:endParaRPr lang="en-US" altLang="ja-JP" smtClean="0"/>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a:noFill/>
          <a:ln/>
        </p:spPr>
        <p:txBody>
          <a:bodyPr lIns="91433" tIns="45716" rIns="91433" bIns="45716"/>
          <a:lstStyle/>
          <a:p>
            <a:r>
              <a:rPr kumimoji="1" lang="en-US" altLang="ja-JP" smtClean="0"/>
              <a:t>〔</a:t>
            </a:r>
            <a:r>
              <a:rPr kumimoji="1" lang="ja-JP" altLang="en-US" smtClean="0"/>
              <a:t>狙い</a:t>
            </a:r>
            <a:r>
              <a:rPr kumimoji="1" lang="en-US" altLang="ja-JP" smtClean="0"/>
              <a:t>〕</a:t>
            </a:r>
          </a:p>
          <a:p>
            <a:r>
              <a:rPr kumimoji="1" lang="ja-JP" altLang="en-US" smtClean="0"/>
              <a:t>部分意匠制度について理解させる。</a:t>
            </a:r>
            <a:endParaRPr kumimoji="1" lang="en-US" altLang="ja-JP" smtClean="0"/>
          </a:p>
          <a:p>
            <a:endParaRPr kumimoji="1" lang="en-US" altLang="ja-JP" smtClean="0"/>
          </a:p>
          <a:p>
            <a:r>
              <a:rPr kumimoji="1" lang="en-US" altLang="ja-JP" smtClean="0"/>
              <a:t>〔</a:t>
            </a:r>
            <a:r>
              <a:rPr kumimoji="1" lang="ja-JP" altLang="en-US" smtClean="0"/>
              <a:t>説明</a:t>
            </a:r>
            <a:r>
              <a:rPr kumimoji="1" lang="en-US" altLang="ja-JP" smtClean="0"/>
              <a:t>〕</a:t>
            </a:r>
          </a:p>
          <a:p>
            <a:r>
              <a:rPr kumimoji="1" lang="ja-JP" altLang="en-US" smtClean="0"/>
              <a:t>　普通の意匠と比して、物品とは言い難い箇所の保護を認めるのが部分意匠制度である。</a:t>
            </a:r>
            <a:endParaRPr kumimoji="1" lang="en-US" altLang="ja-JP" smtClean="0"/>
          </a:p>
          <a:p>
            <a:r>
              <a:rPr kumimoji="1" lang="ja-JP" altLang="en-US" smtClean="0"/>
              <a:t>　部分意匠、その部分に該当する部品の意匠、全体意匠の使い分けを議論させてみることも考えられる。</a:t>
            </a:r>
            <a:endParaRPr kumimoji="1" lang="en-US" altLang="ja-JP"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C99A451D-4518-443C-BF56-C39625D29CB9}" type="slidenum">
              <a:rPr lang="en-US" altLang="ja-JP" smtClean="0"/>
              <a:pPr/>
              <a:t>18</a:t>
            </a:fld>
            <a:endParaRPr lang="en-US" altLang="ja-JP" smtClean="0"/>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3" name="Rectangle 3"/>
          <p:cNvSpPr>
            <a:spLocks noGrp="1" noChangeArrowheads="1"/>
          </p:cNvSpPr>
          <p:nvPr>
            <p:ph type="body" idx="1"/>
          </p:nvPr>
        </p:nvSpPr>
        <p:spPr>
          <a:noFill/>
          <a:ln/>
        </p:spPr>
        <p:txBody>
          <a:bodyPr lIns="91433" tIns="45716" rIns="91433" bIns="45716"/>
          <a:lstStyle/>
          <a:p>
            <a:r>
              <a:rPr kumimoji="1" lang="en-US" altLang="ja-JP" smtClean="0"/>
              <a:t>〔</a:t>
            </a:r>
            <a:r>
              <a:rPr kumimoji="1" lang="ja-JP" altLang="en-US" smtClean="0"/>
              <a:t>狙い</a:t>
            </a:r>
            <a:r>
              <a:rPr kumimoji="1" lang="en-US" altLang="ja-JP" smtClean="0"/>
              <a:t>〕</a:t>
            </a:r>
          </a:p>
          <a:p>
            <a:r>
              <a:rPr kumimoji="1" lang="ja-JP" altLang="en-US" smtClean="0"/>
              <a:t>操作に供する画面デザインについて理解させる。</a:t>
            </a:r>
            <a:endParaRPr kumimoji="1" lang="en-US" altLang="ja-JP" smtClean="0"/>
          </a:p>
          <a:p>
            <a:endParaRPr kumimoji="1" lang="en-US" altLang="ja-JP" smtClean="0"/>
          </a:p>
          <a:p>
            <a:r>
              <a:rPr kumimoji="1" lang="en-US" altLang="ja-JP" smtClean="0"/>
              <a:t>〔</a:t>
            </a:r>
            <a:r>
              <a:rPr kumimoji="1" lang="ja-JP" altLang="en-US" smtClean="0"/>
              <a:t>説明</a:t>
            </a:r>
            <a:r>
              <a:rPr kumimoji="1" lang="en-US" altLang="ja-JP" smtClean="0"/>
              <a:t>〕</a:t>
            </a:r>
          </a:p>
          <a:p>
            <a:r>
              <a:rPr kumimoji="1" lang="ja-JP" altLang="en-US" smtClean="0"/>
              <a:t>　画面に映る画像がその物品のデザインとは言い難いという一般論を示した上で、</a:t>
            </a:r>
            <a:endParaRPr kumimoji="1" lang="en-US" altLang="ja-JP" smtClean="0"/>
          </a:p>
          <a:p>
            <a:r>
              <a:rPr kumimoji="1" lang="ja-JP" altLang="en-US" smtClean="0"/>
              <a:t>　一定の操作の用に供する画像は、その物品のデザインとして取り扱うとしたものである。</a:t>
            </a:r>
            <a:endParaRPr kumimoji="1" lang="en-US" altLang="ja-JP" smtClean="0"/>
          </a:p>
          <a:p>
            <a:r>
              <a:rPr kumimoji="1" lang="ja-JP" altLang="en-US" smtClean="0"/>
              <a:t>　意匠制度で保護できない画像について、他にどのような保護の方法があるか、今までの知識から検討させるのもよい。</a:t>
            </a:r>
            <a:endParaRPr kumimoji="1" lang="en-US" altLang="ja-JP"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54AC8FF0-DC3E-4F3F-82FD-978C72E77118}" type="slidenum">
              <a:rPr lang="en-US" altLang="ja-JP" smtClean="0"/>
              <a:pPr/>
              <a:t>19</a:t>
            </a:fld>
            <a:endParaRPr lang="en-US" altLang="ja-JP" smtClean="0"/>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a:noFill/>
          <a:ln/>
        </p:spPr>
        <p:txBody>
          <a:bodyPr lIns="91433" tIns="45716" rIns="91433" bIns="45716"/>
          <a:lstStyle/>
          <a:p>
            <a:r>
              <a:rPr kumimoji="1" lang="en-US" altLang="ja-JP" smtClean="0"/>
              <a:t>〔</a:t>
            </a:r>
            <a:r>
              <a:rPr kumimoji="1" lang="ja-JP" altLang="en-US" smtClean="0"/>
              <a:t>狙い</a:t>
            </a:r>
            <a:r>
              <a:rPr kumimoji="1" lang="en-US" altLang="ja-JP" smtClean="0"/>
              <a:t>〕</a:t>
            </a:r>
          </a:p>
          <a:p>
            <a:r>
              <a:rPr kumimoji="1" lang="ja-JP" altLang="en-US" smtClean="0"/>
              <a:t>組物の意匠、及び関連意匠について理解させる。</a:t>
            </a:r>
            <a:endParaRPr kumimoji="1" lang="en-US" altLang="ja-JP" smtClean="0"/>
          </a:p>
          <a:p>
            <a:endParaRPr kumimoji="1" lang="en-US" altLang="ja-JP" smtClean="0"/>
          </a:p>
          <a:p>
            <a:r>
              <a:rPr kumimoji="1" lang="en-US" altLang="ja-JP" smtClean="0"/>
              <a:t>〔</a:t>
            </a:r>
            <a:r>
              <a:rPr kumimoji="1" lang="ja-JP" altLang="en-US" smtClean="0"/>
              <a:t>説明</a:t>
            </a:r>
            <a:r>
              <a:rPr kumimoji="1" lang="en-US" altLang="ja-JP" smtClean="0"/>
              <a:t>〕</a:t>
            </a:r>
          </a:p>
          <a:p>
            <a:r>
              <a:rPr kumimoji="1" lang="ja-JP" altLang="en-US" smtClean="0"/>
              <a:t>　出願は通常一意匠一出願（意匠法７条）であることが要求されるが、一定の統一的なデザインを保護したいというニーズもあるため、組物の意匠の保護が認められている。</a:t>
            </a:r>
            <a:endParaRPr kumimoji="1" lang="en-US" altLang="ja-JP" smtClean="0"/>
          </a:p>
          <a:p>
            <a:r>
              <a:rPr kumimoji="1" lang="ja-JP" altLang="en-US" smtClean="0"/>
              <a:t>　ただし、勝手に組み合わせを作って登録を受けることはできないし、セット物としての権利行使しかできないことに留意すべきである。</a:t>
            </a:r>
            <a:endParaRPr kumimoji="1" lang="en-US" altLang="ja-JP" smtClean="0"/>
          </a:p>
          <a:p>
            <a:r>
              <a:rPr kumimoji="1" lang="ja-JP" altLang="en-US" smtClean="0"/>
              <a:t>　また関連意匠については、バリエーションデザインの保護が可能であるという程度で良い。</a:t>
            </a:r>
            <a:endParaRPr kumimoji="1" lang="en-US"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xfrm>
            <a:off x="725488" y="741363"/>
            <a:ext cx="5340350" cy="3697287"/>
          </a:xfrm>
          <a:noFill/>
          <a:ln>
            <a:solidFill>
              <a:srgbClr val="000000"/>
            </a:solidFill>
            <a:miter lim="800000"/>
            <a:headEnd/>
            <a:tailEnd/>
          </a:ln>
        </p:spPr>
      </p:sp>
      <p:sp>
        <p:nvSpPr>
          <p:cNvPr id="15362" name="Notes Placeholder 2"/>
          <p:cNvSpPr>
            <a:spLocks noGrp="1"/>
          </p:cNvSpPr>
          <p:nvPr>
            <p:ph type="body" idx="1"/>
          </p:nvPr>
        </p:nvSpPr>
        <p:spPr>
          <a:noFill/>
          <a:ln/>
        </p:spPr>
        <p:txBody>
          <a:bodyPr/>
          <a:lstStyle/>
          <a:p>
            <a:pPr eaLnBrk="1" hangingPunct="1">
              <a:spcBef>
                <a:spcPct val="0"/>
              </a:spcBef>
            </a:pPr>
            <a:endParaRPr lang="ja-JP" altLang="en-US" smtClean="0"/>
          </a:p>
        </p:txBody>
      </p:sp>
      <p:sp>
        <p:nvSpPr>
          <p:cNvPr id="15363" name="Slide Number Placeholder 3"/>
          <p:cNvSpPr>
            <a:spLocks noGrp="1"/>
          </p:cNvSpPr>
          <p:nvPr>
            <p:ph type="sldNum" sz="quarter" idx="5"/>
          </p:nvPr>
        </p:nvSpPr>
        <p:spPr>
          <a:noFill/>
        </p:spPr>
        <p:txBody>
          <a:bodyPr/>
          <a:lstStyle/>
          <a:p>
            <a:fld id="{2FA06081-9EB2-408F-836A-5202D1C5A572}" type="slidenum">
              <a:rPr lang="en-US" altLang="ja-JP" smtClean="0"/>
              <a:pPr/>
              <a:t>2</a:t>
            </a:fld>
            <a:endParaRPr lang="en-US" altLang="ja-JP"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6322" name="ノート プレースホルダー 2"/>
          <p:cNvSpPr>
            <a:spLocks noGrp="1"/>
          </p:cNvSpPr>
          <p:nvPr>
            <p:ph type="body" idx="1"/>
          </p:nvPr>
        </p:nvSpPr>
        <p:spPr>
          <a:noFill/>
          <a:ln/>
        </p:spPr>
        <p:txBody>
          <a:bodyPr/>
          <a:lstStyle/>
          <a:p>
            <a:r>
              <a:rPr kumimoji="1" lang="en-US" altLang="ja-JP" smtClean="0"/>
              <a:t>〔</a:t>
            </a:r>
            <a:r>
              <a:rPr kumimoji="1" lang="ja-JP" altLang="en-US" smtClean="0"/>
              <a:t>狙い</a:t>
            </a:r>
            <a:r>
              <a:rPr kumimoji="1" lang="en-US" altLang="ja-JP" smtClean="0"/>
              <a:t>〕</a:t>
            </a:r>
          </a:p>
          <a:p>
            <a:r>
              <a:rPr kumimoji="1" lang="ja-JP" altLang="en-US" smtClean="0"/>
              <a:t>秘密意匠制度について、その特殊性を理解させる。</a:t>
            </a:r>
            <a:endParaRPr kumimoji="1" lang="en-US" altLang="ja-JP" smtClean="0"/>
          </a:p>
          <a:p>
            <a:endParaRPr kumimoji="1" lang="en-US" altLang="ja-JP" smtClean="0"/>
          </a:p>
          <a:p>
            <a:r>
              <a:rPr kumimoji="1" lang="en-US" altLang="ja-JP" smtClean="0"/>
              <a:t>〔</a:t>
            </a:r>
            <a:r>
              <a:rPr kumimoji="1" lang="ja-JP" altLang="en-US" smtClean="0"/>
              <a:t>説明</a:t>
            </a:r>
            <a:r>
              <a:rPr kumimoji="1" lang="en-US" altLang="ja-JP" smtClean="0"/>
              <a:t>〕</a:t>
            </a:r>
          </a:p>
          <a:p>
            <a:r>
              <a:rPr kumimoji="1" lang="ja-JP" altLang="en-US" smtClean="0"/>
              <a:t>　過失推定が利かないこと（意匠法</a:t>
            </a:r>
            <a:r>
              <a:rPr kumimoji="1" lang="en-US" altLang="ja-JP" smtClean="0"/>
              <a:t>40</a:t>
            </a:r>
            <a:r>
              <a:rPr kumimoji="1" lang="ja-JP" altLang="en-US" smtClean="0"/>
              <a:t>条）、差止めには警告が必要であること（意匠法</a:t>
            </a:r>
            <a:r>
              <a:rPr kumimoji="1" lang="en-US" altLang="ja-JP" smtClean="0"/>
              <a:t>37</a:t>
            </a:r>
            <a:r>
              <a:rPr kumimoji="1" lang="ja-JP" altLang="en-US" smtClean="0"/>
              <a:t>条</a:t>
            </a:r>
            <a:r>
              <a:rPr kumimoji="1" lang="en-US" altLang="ja-JP" smtClean="0"/>
              <a:t>3</a:t>
            </a:r>
            <a:r>
              <a:rPr kumimoji="1" lang="ja-JP" altLang="en-US" smtClean="0"/>
              <a:t>項）について言及する事も考えられる。</a:t>
            </a:r>
            <a:endParaRPr kumimoji="1" lang="en-US" altLang="ja-JP" smtClean="0"/>
          </a:p>
          <a:p>
            <a:r>
              <a:rPr kumimoji="1" lang="ja-JP" altLang="en-US" smtClean="0"/>
              <a:t>　また、特許制度ほど公表が要求されない理由として、技術のような積み重ねが必ずしも当てはまらないことを指摘する事が考えられる。</a:t>
            </a:r>
          </a:p>
        </p:txBody>
      </p:sp>
      <p:sp>
        <p:nvSpPr>
          <p:cNvPr id="56323" name="スライド番号プレースホルダー 3"/>
          <p:cNvSpPr>
            <a:spLocks noGrp="1"/>
          </p:cNvSpPr>
          <p:nvPr>
            <p:ph type="sldNum" sz="quarter" idx="5"/>
          </p:nvPr>
        </p:nvSpPr>
        <p:spPr>
          <a:noFill/>
        </p:spPr>
        <p:txBody>
          <a:bodyPr/>
          <a:lstStyle/>
          <a:p>
            <a:fld id="{96725844-AFEC-4915-8161-13E90BB1C572}" type="slidenum">
              <a:rPr lang="en-US" altLang="ja-JP" smtClean="0"/>
              <a:pPr/>
              <a:t>20</a:t>
            </a:fld>
            <a:endParaRPr lang="en-US" altLang="ja-JP"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8370" name="ノート プレースホルダー 2"/>
          <p:cNvSpPr>
            <a:spLocks noGrp="1"/>
          </p:cNvSpPr>
          <p:nvPr>
            <p:ph type="body" idx="1"/>
          </p:nvPr>
        </p:nvSpPr>
        <p:spPr>
          <a:noFill/>
          <a:ln/>
        </p:spPr>
        <p:txBody>
          <a:bodyPr/>
          <a:lstStyle/>
          <a:p>
            <a:r>
              <a:rPr kumimoji="1" lang="en-US" altLang="ja-JP" smtClean="0"/>
              <a:t>〔</a:t>
            </a:r>
            <a:r>
              <a:rPr kumimoji="1" lang="ja-JP" altLang="en-US" smtClean="0"/>
              <a:t>狙い</a:t>
            </a:r>
            <a:r>
              <a:rPr kumimoji="1" lang="en-US" altLang="ja-JP" smtClean="0"/>
              <a:t>〕</a:t>
            </a:r>
          </a:p>
          <a:p>
            <a:r>
              <a:rPr kumimoji="1" lang="ja-JP" altLang="en-US" smtClean="0"/>
              <a:t>意匠権の権利範囲について理解させる。</a:t>
            </a:r>
            <a:endParaRPr kumimoji="1" lang="en-US" altLang="ja-JP" smtClean="0"/>
          </a:p>
          <a:p>
            <a:endParaRPr kumimoji="1" lang="en-US" altLang="ja-JP" smtClean="0"/>
          </a:p>
          <a:p>
            <a:r>
              <a:rPr kumimoji="1" lang="en-US" altLang="ja-JP" smtClean="0"/>
              <a:t>〔</a:t>
            </a:r>
            <a:r>
              <a:rPr kumimoji="1" lang="ja-JP" altLang="en-US" smtClean="0"/>
              <a:t>説明</a:t>
            </a:r>
            <a:r>
              <a:rPr kumimoji="1" lang="en-US" altLang="ja-JP" smtClean="0"/>
              <a:t>〕</a:t>
            </a:r>
          </a:p>
          <a:p>
            <a:r>
              <a:rPr kumimoji="1" lang="ja-JP" altLang="en-US" smtClean="0"/>
              <a:t>　意匠権については，物品と形態各々が同一又は類似している場合に，権利範囲となる。</a:t>
            </a:r>
            <a:endParaRPr kumimoji="1" lang="en-US" altLang="ja-JP" smtClean="0"/>
          </a:p>
          <a:p>
            <a:r>
              <a:rPr kumimoji="1" lang="ja-JP" altLang="en-US" smtClean="0"/>
              <a:t>　教員の側で要部の例を示すのもよい。</a:t>
            </a:r>
            <a:endParaRPr kumimoji="1" lang="en-US" altLang="ja-JP" smtClean="0"/>
          </a:p>
          <a:p>
            <a:r>
              <a:rPr kumimoji="1" lang="en-US" altLang="ja-JP" smtClean="0"/>
              <a:t>Ex. </a:t>
            </a:r>
            <a:r>
              <a:rPr kumimoji="1" lang="ja-JP" altLang="en-US" smtClean="0"/>
              <a:t>テレビの表側と裏側，どちらが需要者にとっての要部か</a:t>
            </a:r>
            <a:endParaRPr kumimoji="1" lang="en-US" altLang="ja-JP" smtClean="0"/>
          </a:p>
        </p:txBody>
      </p:sp>
      <p:sp>
        <p:nvSpPr>
          <p:cNvPr id="58371" name="スライド番号プレースホルダー 3"/>
          <p:cNvSpPr>
            <a:spLocks noGrp="1"/>
          </p:cNvSpPr>
          <p:nvPr>
            <p:ph type="sldNum" sz="quarter" idx="5"/>
          </p:nvPr>
        </p:nvSpPr>
        <p:spPr>
          <a:noFill/>
        </p:spPr>
        <p:txBody>
          <a:bodyPr/>
          <a:lstStyle/>
          <a:p>
            <a:fld id="{6FFA4999-A33D-46FD-8C9A-C55A152EE231}" type="slidenum">
              <a:rPr lang="en-US" altLang="ja-JP" smtClean="0"/>
              <a:pPr/>
              <a:t>21</a:t>
            </a:fld>
            <a:endParaRPr lang="en-US" altLang="ja-JP"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 name="ノート プレースホルダー 2"/>
          <p:cNvSpPr>
            <a:spLocks noGrp="1"/>
          </p:cNvSpPr>
          <p:nvPr>
            <p:ph type="body" idx="1"/>
          </p:nvPr>
        </p:nvSpPr>
        <p:spPr/>
        <p:txBody>
          <a:bodyPr rtlCol="0">
            <a:normAutofit fontScale="92500" lnSpcReduction="10000"/>
          </a:bodyPr>
          <a:lstStyle/>
          <a:p>
            <a:pPr>
              <a:defRPr/>
            </a:pPr>
            <a:r>
              <a:rPr kumimoji="1" lang="en-US" altLang="ja-JP" dirty="0" smtClean="0"/>
              <a:t>〔</a:t>
            </a:r>
            <a:r>
              <a:rPr kumimoji="1" lang="ja-JP" altLang="en-US" dirty="0" smtClean="0"/>
              <a:t>狙い</a:t>
            </a:r>
            <a:r>
              <a:rPr kumimoji="1" lang="en-US" altLang="ja-JP" dirty="0" smtClean="0"/>
              <a:t>〕</a:t>
            </a:r>
          </a:p>
          <a:p>
            <a:pPr>
              <a:defRPr/>
            </a:pPr>
            <a:r>
              <a:rPr kumimoji="1" lang="ja-JP" altLang="en-US" dirty="0" smtClean="0"/>
              <a:t>意匠における保護対象の拡充の検討内容について解説する。</a:t>
            </a:r>
            <a:endParaRPr kumimoji="1" lang="en-US" altLang="ja-JP" dirty="0" smtClean="0"/>
          </a:p>
          <a:p>
            <a:pPr>
              <a:defRPr/>
            </a:pPr>
            <a:endParaRPr kumimoji="1" lang="en-US" altLang="ja-JP" dirty="0" smtClean="0"/>
          </a:p>
          <a:p>
            <a:pPr>
              <a:defRPr/>
            </a:pPr>
            <a:r>
              <a:rPr kumimoji="1" lang="en-US" altLang="ja-JP" dirty="0" smtClean="0"/>
              <a:t>〔</a:t>
            </a:r>
            <a:r>
              <a:rPr kumimoji="1" lang="ja-JP" altLang="en-US" dirty="0"/>
              <a:t>説明</a:t>
            </a:r>
            <a:r>
              <a:rPr kumimoji="1" lang="en-US" altLang="ja-JP" dirty="0" smtClean="0"/>
              <a:t>〕</a:t>
            </a:r>
            <a:r>
              <a:rPr kumimoji="1" lang="ja-JP" altLang="en-US" dirty="0" smtClean="0"/>
              <a:t>　</a:t>
            </a:r>
            <a:endParaRPr kumimoji="1" lang="en-US" altLang="ja-JP" dirty="0" smtClean="0"/>
          </a:p>
          <a:p>
            <a:pPr>
              <a:defRPr/>
            </a:pPr>
            <a:r>
              <a:rPr kumimoji="1" lang="ja-JP" altLang="en-US" dirty="0" smtClean="0"/>
              <a:t>　平成２５年２月現在、検討中の内容であるため、講義を行うにあたっては、議論の進捗や制度改正の動向などを特許庁ＨＰにて確認して行うようにする。</a:t>
            </a:r>
            <a:endParaRPr kumimoji="1" lang="en-US" altLang="ja-JP" dirty="0" smtClean="0"/>
          </a:p>
          <a:p>
            <a:pPr>
              <a:spcBef>
                <a:spcPct val="10000"/>
              </a:spcBef>
              <a:buFont typeface="Wingdings" pitchFamily="2" charset="2"/>
              <a:buNone/>
              <a:defRPr/>
            </a:pPr>
            <a:r>
              <a:rPr lang="ja-JP" altLang="en-US" dirty="0" smtClean="0"/>
              <a:t>・情報技術の発展等を背景として、</a:t>
            </a:r>
            <a:r>
              <a:rPr lang="ja-JP" altLang="en-US" u="sng" dirty="0" smtClean="0"/>
              <a:t>製品差別化における画面デザインの重要性が近年増大</a:t>
            </a:r>
            <a:r>
              <a:rPr lang="ja-JP" altLang="en-US" dirty="0" smtClean="0"/>
              <a:t>。</a:t>
            </a:r>
            <a:endParaRPr lang="ja-JP" altLang="en-US" dirty="0" smtClean="0">
              <a:latin typeface="ＭＳ Ｐゴシック" charset="-128"/>
            </a:endParaRPr>
          </a:p>
          <a:p>
            <a:pPr>
              <a:spcBef>
                <a:spcPct val="10000"/>
              </a:spcBef>
              <a:buFont typeface="Wingdings" pitchFamily="2" charset="2"/>
              <a:buNone/>
              <a:defRPr/>
            </a:pPr>
            <a:r>
              <a:rPr lang="ja-JP" altLang="en-US" dirty="0" smtClean="0">
                <a:latin typeface="ＭＳ Ｐゴシック" charset="-128"/>
              </a:rPr>
              <a:t>・我が国では、平成</a:t>
            </a:r>
            <a:r>
              <a:rPr lang="en-US" altLang="ja-JP" dirty="0" smtClean="0">
                <a:latin typeface="ＭＳ Ｐゴシック" charset="-128"/>
              </a:rPr>
              <a:t>19</a:t>
            </a:r>
            <a:r>
              <a:rPr lang="ja-JP" altLang="en-US" dirty="0" smtClean="0">
                <a:latin typeface="ＭＳ Ｐゴシック" charset="-128"/>
              </a:rPr>
              <a:t>年</a:t>
            </a:r>
            <a:r>
              <a:rPr lang="en-US" altLang="ja-JP" dirty="0" smtClean="0">
                <a:latin typeface="ＭＳ Ｐゴシック" charset="-128"/>
              </a:rPr>
              <a:t>4</a:t>
            </a:r>
            <a:r>
              <a:rPr lang="ja-JP" altLang="en-US" dirty="0" smtClean="0">
                <a:latin typeface="ＭＳ Ｐゴシック" charset="-128"/>
              </a:rPr>
              <a:t>月より、意匠法による操作画面デザインの保護を開始しているが、保護対象は限定的であり、米国、欧州及び韓国において保護されているパソコン、ゲーム、ウェブページのデザイン等の画面デザインは保護対象外。</a:t>
            </a:r>
          </a:p>
          <a:p>
            <a:pPr>
              <a:spcBef>
                <a:spcPct val="10000"/>
              </a:spcBef>
              <a:buFont typeface="Wingdings" pitchFamily="2" charset="2"/>
              <a:buNone/>
              <a:defRPr/>
            </a:pPr>
            <a:r>
              <a:rPr lang="ja-JP" altLang="en-US" dirty="0" smtClean="0">
                <a:latin typeface="ＭＳ Ｐゴシック" charset="-128"/>
              </a:rPr>
              <a:t>・今後更なる発展が見込まれるデジタルデザイン分野において、我が国企業による国際的な市場の獲得や模倣対策など、</a:t>
            </a:r>
            <a:r>
              <a:rPr lang="ja-JP" altLang="en-US" u="sng" dirty="0" smtClean="0">
                <a:latin typeface="ＭＳ Ｐゴシック" charset="-128"/>
              </a:rPr>
              <a:t>デジタルデザインを活用したグローバル市場における取組を支援</a:t>
            </a:r>
            <a:r>
              <a:rPr lang="ja-JP" altLang="en-US" dirty="0" smtClean="0">
                <a:latin typeface="ＭＳ Ｐゴシック" charset="-128"/>
              </a:rPr>
              <a:t>できるよう意匠法による画面デザインの保護拡充に向けた検討を進めることが必要。</a:t>
            </a:r>
          </a:p>
          <a:p>
            <a:pPr>
              <a:defRPr/>
            </a:pPr>
            <a:endParaRPr kumimoji="1" lang="ja-JP" altLang="en-US" dirty="0"/>
          </a:p>
        </p:txBody>
      </p:sp>
      <p:sp>
        <p:nvSpPr>
          <p:cNvPr id="60419" name="スライド番号プレースホルダー 3"/>
          <p:cNvSpPr>
            <a:spLocks noGrp="1"/>
          </p:cNvSpPr>
          <p:nvPr>
            <p:ph type="sldNum" sz="quarter" idx="5"/>
          </p:nvPr>
        </p:nvSpPr>
        <p:spPr>
          <a:noFill/>
        </p:spPr>
        <p:txBody>
          <a:bodyPr/>
          <a:lstStyle/>
          <a:p>
            <a:fld id="{288A3CE9-1B51-43AD-A550-636046BCC369}" type="slidenum">
              <a:rPr lang="en-US" altLang="ja-JP" smtClean="0"/>
              <a:pPr/>
              <a:t>22</a:t>
            </a:fld>
            <a:endParaRPr lang="en-US" altLang="ja-JP"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62466" name="ノート プレースホルダー 2"/>
          <p:cNvSpPr>
            <a:spLocks noGrp="1"/>
          </p:cNvSpPr>
          <p:nvPr>
            <p:ph type="body" idx="1"/>
          </p:nvPr>
        </p:nvSpPr>
        <p:spPr>
          <a:noFill/>
          <a:ln/>
        </p:spPr>
        <p:txBody>
          <a:bodyPr/>
          <a:lstStyle/>
          <a:p>
            <a:r>
              <a:rPr kumimoji="1" lang="en-US" altLang="ja-JP" smtClean="0"/>
              <a:t>〔</a:t>
            </a:r>
            <a:r>
              <a:rPr kumimoji="1" lang="ja-JP" altLang="en-US" smtClean="0"/>
              <a:t>狙い</a:t>
            </a:r>
            <a:r>
              <a:rPr kumimoji="1" lang="en-US" altLang="ja-JP" smtClean="0"/>
              <a:t>〕</a:t>
            </a:r>
          </a:p>
          <a:p>
            <a:r>
              <a:rPr kumimoji="1" lang="ja-JP" altLang="en-US" smtClean="0"/>
              <a:t>意匠における保護対象の拡充の検討内容について解説する。</a:t>
            </a:r>
            <a:endParaRPr kumimoji="1" lang="en-US" altLang="ja-JP" smtClean="0"/>
          </a:p>
          <a:p>
            <a:endParaRPr kumimoji="1" lang="en-US" altLang="ja-JP" smtClean="0"/>
          </a:p>
          <a:p>
            <a:r>
              <a:rPr kumimoji="1" lang="en-US" altLang="ja-JP" smtClean="0"/>
              <a:t>〔</a:t>
            </a:r>
            <a:r>
              <a:rPr kumimoji="1" lang="ja-JP" altLang="en-US" smtClean="0"/>
              <a:t>説明</a:t>
            </a:r>
            <a:r>
              <a:rPr kumimoji="1" lang="en-US" altLang="ja-JP" smtClean="0"/>
              <a:t>〕</a:t>
            </a:r>
          </a:p>
          <a:p>
            <a:pPr>
              <a:spcBef>
                <a:spcPct val="20000"/>
              </a:spcBef>
              <a:buFont typeface="Wingdings" pitchFamily="2" charset="2"/>
              <a:buNone/>
            </a:pPr>
            <a:r>
              <a:rPr lang="ja-JP" altLang="en-US" smtClean="0"/>
              <a:t>　製品やサービスにおける画面デザインの活用が広がっており、ユーザーから直接的に評価される要素として、意匠権による保護を求める声がある。</a:t>
            </a:r>
          </a:p>
          <a:p>
            <a:pPr>
              <a:spcBef>
                <a:spcPct val="20000"/>
              </a:spcBef>
              <a:buFont typeface="Wingdings" pitchFamily="2" charset="2"/>
              <a:buNone/>
            </a:pPr>
            <a:r>
              <a:rPr lang="ja-JP" altLang="en-US" smtClean="0"/>
              <a:t>　我が国の意匠法で保護されていない様々な画面デザインが諸外国では意匠登録されており、国際調和の観点からも検討が必要である。</a:t>
            </a:r>
          </a:p>
        </p:txBody>
      </p:sp>
      <p:sp>
        <p:nvSpPr>
          <p:cNvPr id="62467" name="スライド番号プレースホルダー 3"/>
          <p:cNvSpPr>
            <a:spLocks noGrp="1"/>
          </p:cNvSpPr>
          <p:nvPr>
            <p:ph type="sldNum" sz="quarter" idx="5"/>
          </p:nvPr>
        </p:nvSpPr>
        <p:spPr>
          <a:noFill/>
        </p:spPr>
        <p:txBody>
          <a:bodyPr/>
          <a:lstStyle/>
          <a:p>
            <a:fld id="{94DE19A9-A570-4C4D-ACEF-F02471628257}" type="slidenum">
              <a:rPr lang="en-US" altLang="ja-JP" smtClean="0"/>
              <a:pPr/>
              <a:t>23</a:t>
            </a:fld>
            <a:endParaRPr lang="en-US"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7410" name="ノート プレースホルダー 2"/>
          <p:cNvSpPr>
            <a:spLocks noGrp="1"/>
          </p:cNvSpPr>
          <p:nvPr>
            <p:ph type="body" idx="1"/>
          </p:nvPr>
        </p:nvSpPr>
        <p:spPr>
          <a:noFill/>
          <a:ln/>
        </p:spPr>
        <p:txBody>
          <a:bodyPr/>
          <a:lstStyle/>
          <a:p>
            <a:endParaRPr kumimoji="1" lang="ja-JP" altLang="en-US" smtClean="0"/>
          </a:p>
        </p:txBody>
      </p:sp>
      <p:sp>
        <p:nvSpPr>
          <p:cNvPr id="17411" name="スライド番号プレースホルダー 3"/>
          <p:cNvSpPr>
            <a:spLocks noGrp="1"/>
          </p:cNvSpPr>
          <p:nvPr>
            <p:ph type="sldNum" sz="quarter" idx="5"/>
          </p:nvPr>
        </p:nvSpPr>
        <p:spPr>
          <a:noFill/>
        </p:spPr>
        <p:txBody>
          <a:bodyPr/>
          <a:lstStyle/>
          <a:p>
            <a:fld id="{F732EF49-F5EC-4A6D-AE08-ECA7A8197B22}" type="slidenum">
              <a:rPr lang="en-US" altLang="ja-JP" smtClean="0"/>
              <a:pPr/>
              <a:t>3</a:t>
            </a:fld>
            <a:endParaRPr lang="en-US"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98AA6618-1FD2-47D2-8F0B-E91ACBE904BC}" type="slidenum">
              <a:rPr lang="en-US" altLang="ja-JP" smtClean="0">
                <a:solidFill>
                  <a:srgbClr val="000000"/>
                </a:solidFill>
                <a:latin typeface="Arial" charset="0"/>
              </a:rPr>
              <a:pPr/>
              <a:t>4</a:t>
            </a:fld>
            <a:endParaRPr lang="en-US" altLang="ja-JP" smtClean="0">
              <a:solidFill>
                <a:srgbClr val="000000"/>
              </a:solidFill>
              <a:latin typeface="Arial" charset="0"/>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a:xfrm>
            <a:off x="660400" y="4686300"/>
            <a:ext cx="5345113" cy="4438650"/>
          </a:xfrm>
          <a:noFill/>
          <a:ln/>
        </p:spPr>
        <p:txBody>
          <a:bodyPr/>
          <a:lstStyle/>
          <a:p>
            <a:r>
              <a:rPr kumimoji="1" lang="en-US" altLang="ja-JP" smtClean="0"/>
              <a:t>〔</a:t>
            </a:r>
            <a:r>
              <a:rPr kumimoji="1" lang="ja-JP" altLang="en-US" smtClean="0"/>
              <a:t>狙い</a:t>
            </a:r>
            <a:r>
              <a:rPr kumimoji="1" lang="en-US" altLang="ja-JP" smtClean="0"/>
              <a:t>〕</a:t>
            </a:r>
          </a:p>
          <a:p>
            <a:r>
              <a:rPr kumimoji="1" lang="ja-JP" altLang="en-US" smtClean="0"/>
              <a:t>具体的な物品を念頭に、色々な制度、権利が関係していることを理解させる。</a:t>
            </a:r>
            <a:endParaRPr kumimoji="1" lang="en-US" altLang="ja-JP" smtClean="0"/>
          </a:p>
          <a:p>
            <a:endParaRPr kumimoji="1" lang="en-US" altLang="ja-JP" smtClean="0"/>
          </a:p>
          <a:p>
            <a:r>
              <a:rPr kumimoji="1" lang="en-US" altLang="ja-JP" smtClean="0"/>
              <a:t>〔</a:t>
            </a:r>
            <a:r>
              <a:rPr kumimoji="1" lang="ja-JP" altLang="en-US" smtClean="0"/>
              <a:t>説明</a:t>
            </a:r>
            <a:r>
              <a:rPr kumimoji="1" lang="en-US" altLang="ja-JP" smtClean="0"/>
              <a:t>〕</a:t>
            </a:r>
          </a:p>
          <a:p>
            <a:r>
              <a:rPr kumimoji="1" lang="ja-JP" altLang="en-US" smtClean="0"/>
              <a:t>　色々な制度が存在すること、及び各々の制度の目的・保護対象が違うことを前提に、ひとつの物品に多数の制度による保護が及び得ること（保護が重なること）について説明する。</a:t>
            </a:r>
            <a:endParaRPr kumimoji="1" lang="en-US" altLang="ja-JP" smtClean="0"/>
          </a:p>
          <a:p>
            <a:r>
              <a:rPr lang="ja-JP" altLang="en-US" smtClean="0"/>
              <a:t>現実にはひとつの製品に多数の権利が絡んでおり、一つの製品が生み出されるまでには、実際は特許制度以外の検討も必要であることを説明する（特許権のクリアランスに成功しても、意匠権を侵害してしまう場面等）。</a:t>
            </a:r>
            <a:endParaRPr lang="en-US" altLang="ja-JP" smtClean="0"/>
          </a:p>
          <a:p>
            <a:r>
              <a:rPr lang="ja-JP" altLang="en-US" smtClean="0"/>
              <a:t>　各制度の目的規定を読み比べる（第１条）。</a:t>
            </a:r>
            <a:endParaRPr lang="en-US" altLang="ja-JP" smtClean="0"/>
          </a:p>
          <a:p>
            <a:pPr eaLnBrk="1" hangingPunct="1"/>
            <a:endParaRPr lang="ja-JP" altLang="ja-JP" sz="200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1506" name="ノート プレースホルダー 2"/>
          <p:cNvSpPr>
            <a:spLocks noGrp="1"/>
          </p:cNvSpPr>
          <p:nvPr>
            <p:ph type="body" idx="1"/>
          </p:nvPr>
        </p:nvSpPr>
        <p:spPr>
          <a:noFill/>
          <a:ln/>
        </p:spPr>
        <p:txBody>
          <a:bodyPr/>
          <a:lstStyle/>
          <a:p>
            <a:endParaRPr kumimoji="1" lang="ja-JP" altLang="en-US" smtClean="0"/>
          </a:p>
        </p:txBody>
      </p:sp>
      <p:sp>
        <p:nvSpPr>
          <p:cNvPr id="21507" name="スライド番号プレースホルダー 3"/>
          <p:cNvSpPr>
            <a:spLocks noGrp="1"/>
          </p:cNvSpPr>
          <p:nvPr>
            <p:ph type="sldNum" sz="quarter" idx="5"/>
          </p:nvPr>
        </p:nvSpPr>
        <p:spPr>
          <a:noFill/>
        </p:spPr>
        <p:txBody>
          <a:bodyPr/>
          <a:lstStyle/>
          <a:p>
            <a:fld id="{7748B4FD-51F6-4762-9D25-69FC02B92CE3}" type="slidenum">
              <a:rPr lang="en-US" altLang="ja-JP" smtClean="0"/>
              <a:pPr/>
              <a:t>5</a:t>
            </a:fld>
            <a:endParaRPr lang="en-US"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3554" name="ノート プレースホルダー 2"/>
          <p:cNvSpPr>
            <a:spLocks noGrp="1"/>
          </p:cNvSpPr>
          <p:nvPr>
            <p:ph type="body" idx="1"/>
          </p:nvPr>
        </p:nvSpPr>
        <p:spPr>
          <a:noFill/>
          <a:ln/>
        </p:spPr>
        <p:txBody>
          <a:bodyPr/>
          <a:lstStyle/>
          <a:p>
            <a:r>
              <a:rPr kumimoji="1" lang="en-US" altLang="ja-JP" smtClean="0"/>
              <a:t>〔</a:t>
            </a:r>
            <a:r>
              <a:rPr kumimoji="1" lang="ja-JP" altLang="en-US" smtClean="0"/>
              <a:t>狙い</a:t>
            </a:r>
            <a:r>
              <a:rPr kumimoji="1" lang="en-US" altLang="ja-JP" smtClean="0"/>
              <a:t>〕</a:t>
            </a:r>
          </a:p>
          <a:p>
            <a:r>
              <a:rPr kumimoji="1" lang="ja-JP" altLang="en-US" smtClean="0"/>
              <a:t>実用新案制度の特徴について理解させる。</a:t>
            </a:r>
            <a:endParaRPr kumimoji="1" lang="en-US" altLang="ja-JP" smtClean="0"/>
          </a:p>
          <a:p>
            <a:endParaRPr kumimoji="1" lang="en-US" altLang="ja-JP" smtClean="0"/>
          </a:p>
          <a:p>
            <a:r>
              <a:rPr kumimoji="1" lang="en-US" altLang="ja-JP" smtClean="0"/>
              <a:t>〔</a:t>
            </a:r>
            <a:r>
              <a:rPr kumimoji="1" lang="ja-JP" altLang="en-US" smtClean="0"/>
              <a:t>説明</a:t>
            </a:r>
            <a:r>
              <a:rPr kumimoji="1" lang="en-US" altLang="ja-JP" smtClean="0"/>
              <a:t>〕</a:t>
            </a:r>
          </a:p>
          <a:p>
            <a:r>
              <a:rPr kumimoji="1" lang="ja-JP" altLang="en-US" smtClean="0"/>
              <a:t>　実用新案制度の最大の特徴は無審査主義である。</a:t>
            </a:r>
            <a:endParaRPr kumimoji="1" lang="en-US" altLang="ja-JP" smtClean="0"/>
          </a:p>
          <a:p>
            <a:r>
              <a:rPr kumimoji="1" lang="ja-JP" altLang="en-US" smtClean="0"/>
              <a:t>　そのために、実用新案技術評価の制度が存在し、権利行使に必要となることを説明する。</a:t>
            </a:r>
            <a:endParaRPr kumimoji="1" lang="en-US" altLang="ja-JP" smtClean="0"/>
          </a:p>
        </p:txBody>
      </p:sp>
      <p:sp>
        <p:nvSpPr>
          <p:cNvPr id="23555" name="スライド番号プレースホルダー 3"/>
          <p:cNvSpPr>
            <a:spLocks noGrp="1"/>
          </p:cNvSpPr>
          <p:nvPr>
            <p:ph type="sldNum" sz="quarter" idx="5"/>
          </p:nvPr>
        </p:nvSpPr>
        <p:spPr>
          <a:noFill/>
        </p:spPr>
        <p:txBody>
          <a:bodyPr/>
          <a:lstStyle/>
          <a:p>
            <a:fld id="{379993A6-B953-4C2A-A964-0EAEF3217FD6}" type="slidenum">
              <a:rPr lang="en-US" altLang="ja-JP" smtClean="0"/>
              <a:pPr/>
              <a:t>6</a:t>
            </a:fld>
            <a:endParaRPr lang="en-US"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5602" name="ノート プレースホルダー 2"/>
          <p:cNvSpPr>
            <a:spLocks noGrp="1"/>
          </p:cNvSpPr>
          <p:nvPr>
            <p:ph type="body" idx="1"/>
          </p:nvPr>
        </p:nvSpPr>
        <p:spPr>
          <a:noFill/>
          <a:ln/>
        </p:spPr>
        <p:txBody>
          <a:bodyPr/>
          <a:lstStyle/>
          <a:p>
            <a:r>
              <a:rPr kumimoji="1" lang="en-US" altLang="ja-JP" smtClean="0"/>
              <a:t>〔</a:t>
            </a:r>
            <a:r>
              <a:rPr kumimoji="1" lang="ja-JP" altLang="en-US" smtClean="0"/>
              <a:t>狙い</a:t>
            </a:r>
            <a:r>
              <a:rPr kumimoji="1" lang="en-US" altLang="ja-JP" smtClean="0"/>
              <a:t>〕</a:t>
            </a:r>
          </a:p>
          <a:p>
            <a:r>
              <a:rPr kumimoji="1" lang="ja-JP" altLang="en-US" smtClean="0"/>
              <a:t>実用新案制度と特許制度とを対比する。</a:t>
            </a:r>
            <a:endParaRPr kumimoji="1" lang="en-US" altLang="ja-JP" smtClean="0"/>
          </a:p>
          <a:p>
            <a:endParaRPr kumimoji="1" lang="en-US" altLang="ja-JP" smtClean="0"/>
          </a:p>
          <a:p>
            <a:r>
              <a:rPr kumimoji="1" lang="en-US" altLang="ja-JP" smtClean="0"/>
              <a:t>〔</a:t>
            </a:r>
            <a:r>
              <a:rPr kumimoji="1" lang="ja-JP" altLang="en-US" smtClean="0"/>
              <a:t>説明</a:t>
            </a:r>
            <a:r>
              <a:rPr kumimoji="1" lang="en-US" altLang="ja-JP" smtClean="0"/>
              <a:t>〕</a:t>
            </a:r>
          </a:p>
          <a:p>
            <a:r>
              <a:rPr kumimoji="1" lang="ja-JP" altLang="en-US" smtClean="0"/>
              <a:t>・特許よりも狭い保護対象</a:t>
            </a:r>
            <a:endParaRPr kumimoji="1" lang="en-US" altLang="ja-JP" smtClean="0"/>
          </a:p>
          <a:p>
            <a:r>
              <a:rPr kumimoji="1" lang="ja-JP" altLang="en-US" smtClean="0"/>
              <a:t>・無審査主義</a:t>
            </a:r>
            <a:endParaRPr kumimoji="1" lang="en-US" altLang="ja-JP" smtClean="0"/>
          </a:p>
          <a:p>
            <a:r>
              <a:rPr kumimoji="1" lang="ja-JP" altLang="en-US" smtClean="0"/>
              <a:t>・権利化の速度やコスト</a:t>
            </a:r>
            <a:endParaRPr kumimoji="1" lang="en-US" altLang="ja-JP" smtClean="0"/>
          </a:p>
          <a:p>
            <a:r>
              <a:rPr kumimoji="1" lang="ja-JP" altLang="en-US" smtClean="0"/>
              <a:t>等を対比して、実用新案制度が簡単な権利化手続を用意する一方で、権利行使の場面で手間がかかるものであることを理解させる。</a:t>
            </a:r>
            <a:endParaRPr kumimoji="1" lang="en-US" altLang="ja-JP" smtClean="0"/>
          </a:p>
        </p:txBody>
      </p:sp>
      <p:sp>
        <p:nvSpPr>
          <p:cNvPr id="25603" name="スライド番号プレースホルダー 3"/>
          <p:cNvSpPr>
            <a:spLocks noGrp="1"/>
          </p:cNvSpPr>
          <p:nvPr>
            <p:ph type="sldNum" sz="quarter" idx="5"/>
          </p:nvPr>
        </p:nvSpPr>
        <p:spPr>
          <a:noFill/>
        </p:spPr>
        <p:txBody>
          <a:bodyPr/>
          <a:lstStyle/>
          <a:p>
            <a:fld id="{AFF718D0-8C91-4EFC-BF50-9F2DDAF383A2}" type="slidenum">
              <a:rPr lang="en-US" altLang="ja-JP" smtClean="0"/>
              <a:pPr/>
              <a:t>7</a:t>
            </a:fld>
            <a:endParaRPr lang="en-US" altLang="ja-JP"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7650" name="ノート プレースホルダー 2"/>
          <p:cNvSpPr>
            <a:spLocks noGrp="1"/>
          </p:cNvSpPr>
          <p:nvPr>
            <p:ph type="body" idx="1"/>
          </p:nvPr>
        </p:nvSpPr>
        <p:spPr>
          <a:noFill/>
          <a:ln/>
        </p:spPr>
        <p:txBody>
          <a:bodyPr/>
          <a:lstStyle/>
          <a:p>
            <a:r>
              <a:rPr kumimoji="1" lang="en-US" altLang="ja-JP" smtClean="0"/>
              <a:t>〔</a:t>
            </a:r>
            <a:r>
              <a:rPr kumimoji="1" lang="ja-JP" altLang="en-US" smtClean="0"/>
              <a:t>狙い</a:t>
            </a:r>
            <a:r>
              <a:rPr kumimoji="1" lang="en-US" altLang="ja-JP" smtClean="0"/>
              <a:t>〕</a:t>
            </a:r>
          </a:p>
          <a:p>
            <a:r>
              <a:rPr kumimoji="1" lang="ja-JP" altLang="en-US" smtClean="0"/>
              <a:t>実用新案登録の手続を説明する。</a:t>
            </a:r>
            <a:endParaRPr kumimoji="1" lang="en-US" altLang="ja-JP" smtClean="0"/>
          </a:p>
          <a:p>
            <a:endParaRPr kumimoji="1" lang="en-US" altLang="ja-JP" smtClean="0"/>
          </a:p>
          <a:p>
            <a:r>
              <a:rPr kumimoji="1" lang="en-US" altLang="ja-JP" smtClean="0"/>
              <a:t>〔</a:t>
            </a:r>
            <a:r>
              <a:rPr kumimoji="1" lang="ja-JP" altLang="en-US" smtClean="0"/>
              <a:t>説明</a:t>
            </a:r>
            <a:r>
              <a:rPr kumimoji="1" lang="en-US" altLang="ja-JP" smtClean="0"/>
              <a:t>〕</a:t>
            </a:r>
          </a:p>
          <a:p>
            <a:r>
              <a:rPr kumimoji="1" lang="ja-JP" altLang="en-US" smtClean="0"/>
              <a:t>　学生が出願をするわけではないので、細かいところは適宜省略してよい。</a:t>
            </a:r>
            <a:endParaRPr kumimoji="1" lang="en-US" altLang="ja-JP" smtClean="0"/>
          </a:p>
          <a:p>
            <a:r>
              <a:rPr kumimoji="1" lang="ja-JP" altLang="en-US" smtClean="0"/>
              <a:t>　特許出願手続きの流れと対比して、出願すると形式的な審査が行われそのまま登録を受けること、訂正が限定されていること等に触れることが考えられる。</a:t>
            </a:r>
            <a:endParaRPr kumimoji="1" lang="en-US" altLang="ja-JP" smtClean="0"/>
          </a:p>
          <a:p>
            <a:r>
              <a:rPr kumimoji="1" lang="ja-JP" altLang="en-US" smtClean="0"/>
              <a:t>　なお学生は各々の手続にどのぐらいのお金がかかるのか、という点についても興味を持つことが多いため、</a:t>
            </a:r>
            <a:endParaRPr kumimoji="1" lang="en-US" altLang="ja-JP" smtClean="0"/>
          </a:p>
          <a:p>
            <a:r>
              <a:rPr kumimoji="1" lang="ja-JP" altLang="en-US" smtClean="0"/>
              <a:t>　細かく費用についても言及しているが、参考情報である。</a:t>
            </a:r>
          </a:p>
        </p:txBody>
      </p:sp>
      <p:sp>
        <p:nvSpPr>
          <p:cNvPr id="27651" name="スライド番号プレースホルダー 3"/>
          <p:cNvSpPr>
            <a:spLocks noGrp="1"/>
          </p:cNvSpPr>
          <p:nvPr>
            <p:ph type="sldNum" sz="quarter" idx="5"/>
          </p:nvPr>
        </p:nvSpPr>
        <p:spPr>
          <a:noFill/>
        </p:spPr>
        <p:txBody>
          <a:bodyPr/>
          <a:lstStyle/>
          <a:p>
            <a:fld id="{2E158229-B462-4F54-A406-85273B06FE5E}" type="slidenum">
              <a:rPr lang="en-US" altLang="ja-JP" smtClean="0"/>
              <a:pPr/>
              <a:t>8</a:t>
            </a:fld>
            <a:endParaRPr lang="en-US"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9698" name="ノート プレースホルダー 2"/>
          <p:cNvSpPr>
            <a:spLocks noGrp="1"/>
          </p:cNvSpPr>
          <p:nvPr>
            <p:ph type="body" idx="1"/>
          </p:nvPr>
        </p:nvSpPr>
        <p:spPr>
          <a:noFill/>
          <a:ln/>
        </p:spPr>
        <p:txBody>
          <a:bodyPr/>
          <a:lstStyle/>
          <a:p>
            <a:endParaRPr kumimoji="1" lang="ja-JP" altLang="en-US" smtClean="0"/>
          </a:p>
        </p:txBody>
      </p:sp>
      <p:sp>
        <p:nvSpPr>
          <p:cNvPr id="29699" name="スライド番号プレースホルダー 3"/>
          <p:cNvSpPr>
            <a:spLocks noGrp="1"/>
          </p:cNvSpPr>
          <p:nvPr>
            <p:ph type="sldNum" sz="quarter" idx="5"/>
          </p:nvPr>
        </p:nvSpPr>
        <p:spPr>
          <a:noFill/>
        </p:spPr>
        <p:txBody>
          <a:bodyPr/>
          <a:lstStyle/>
          <a:p>
            <a:fld id="{D1752B64-7B66-4CD7-AE33-751A240C8022}" type="slidenum">
              <a:rPr lang="en-US" altLang="ja-JP" smtClean="0"/>
              <a:pPr/>
              <a:t>9</a:t>
            </a:fld>
            <a:endParaRPr lang="en-US"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8" name="Title 7"/>
          <p:cNvSpPr>
            <a:spLocks noGrp="1"/>
          </p:cNvSpPr>
          <p:nvPr>
            <p:ph type="ctrTitle"/>
          </p:nvPr>
        </p:nvSpPr>
        <p:spPr>
          <a:xfrm>
            <a:off x="2559050" y="4038600"/>
            <a:ext cx="7016750" cy="1828800"/>
          </a:xfrm>
        </p:spPr>
        <p:txBody>
          <a:bodyPr anchor="b"/>
          <a:lstStyle>
            <a:lvl1pPr>
              <a:defRPr cap="all" baseline="0">
                <a:latin typeface="+mn-ea"/>
                <a:ea typeface="+mn-ea"/>
              </a:defRPr>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defRPr>
            </a:lvl1pPr>
          </a:lstStyle>
          <a:p>
            <a:pPr>
              <a:defRPr/>
            </a:pPr>
            <a:fld id="{F8784B42-D8C8-4EC7-BAA9-0A30D52679AF}" type="datetime8">
              <a:rPr lang="en-US" altLang="ja-JP"/>
              <a:pPr>
                <a:defRPr/>
              </a:pPr>
              <a:t>4/9/2013 9:16 PM</a:t>
            </a:fld>
            <a:endParaRPr lang="en-US" altLang="ja-JP"/>
          </a:p>
        </p:txBody>
      </p:sp>
      <p:sp>
        <p:nvSpPr>
          <p:cNvPr id="10" name="Footer Placeholder 16"/>
          <p:cNvSpPr>
            <a:spLocks noGrp="1"/>
          </p:cNvSpPr>
          <p:nvPr>
            <p:ph type="ftr" sz="quarter" idx="11"/>
          </p:nvPr>
        </p:nvSpPr>
        <p:spPr>
          <a:xfrm>
            <a:off x="2259013" y="236538"/>
            <a:ext cx="6356350" cy="365125"/>
          </a:xfrm>
        </p:spPr>
        <p:txBody>
          <a:bodyPr/>
          <a:lstStyle>
            <a:lvl1pPr>
              <a:defRPr/>
            </a:lvl1pPr>
          </a:lstStyle>
          <a:p>
            <a:pPr>
              <a:defRPr/>
            </a:pPr>
            <a:endParaRPr lang="en-US" altLang="ja-JP"/>
          </a:p>
        </p:txBody>
      </p:sp>
      <p:sp>
        <p:nvSpPr>
          <p:cNvPr id="11" name="Slide Number Placeholder 28"/>
          <p:cNvSpPr>
            <a:spLocks noGrp="1"/>
          </p:cNvSpPr>
          <p:nvPr>
            <p:ph type="sldNum" sz="quarter" idx="12"/>
          </p:nvPr>
        </p:nvSpPr>
        <p:spPr>
          <a:xfrm>
            <a:off x="8667750" y="228600"/>
            <a:ext cx="908050" cy="381000"/>
          </a:xfrm>
        </p:spPr>
        <p:txBody>
          <a:bodyPr/>
          <a:lstStyle>
            <a:lvl1pPr>
              <a:defRPr sz="1400"/>
            </a:lvl1pPr>
          </a:lstStyle>
          <a:p>
            <a:pPr>
              <a:defRPr/>
            </a:pPr>
            <a:fld id="{82B1E88C-0046-40E2-BF90-6A6464D954B2}"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13"/>
          <p:cNvSpPr>
            <a:spLocks noGrp="1"/>
          </p:cNvSpPr>
          <p:nvPr>
            <p:ph type="dt" sz="half" idx="10"/>
          </p:nvPr>
        </p:nvSpPr>
        <p:spPr/>
        <p:txBody>
          <a:bodyPr/>
          <a:lstStyle>
            <a:lvl1pPr>
              <a:defRPr/>
            </a:lvl1pPr>
          </a:lstStyle>
          <a:p>
            <a:pPr>
              <a:defRPr/>
            </a:pPr>
            <a:fld id="{CA2CA7BF-EB80-4BCE-9713-4648A3E8B10D}" type="datetime8">
              <a:rPr lang="en-US" altLang="ja-JP"/>
              <a:pPr>
                <a:defRPr/>
              </a:pPr>
              <a:t>4/9/2013 9:16 PM</a:t>
            </a:fld>
            <a:endParaRPr lang="en-US" altLang="ja-JP"/>
          </a:p>
        </p:txBody>
      </p:sp>
      <p:sp>
        <p:nvSpPr>
          <p:cNvPr id="5" name="Footer Placeholder 2"/>
          <p:cNvSpPr>
            <a:spLocks noGrp="1"/>
          </p:cNvSpPr>
          <p:nvPr>
            <p:ph type="ftr" sz="quarter" idx="11"/>
          </p:nvPr>
        </p:nvSpPr>
        <p:spPr/>
        <p:txBody>
          <a:bodyPr/>
          <a:lstStyle>
            <a:lvl1pPr>
              <a:defRPr/>
            </a:lvl1pPr>
          </a:lstStyle>
          <a:p>
            <a:pPr>
              <a:defRPr/>
            </a:pPr>
            <a:endParaRPr lang="en-US" altLang="ja-JP"/>
          </a:p>
        </p:txBody>
      </p:sp>
      <p:sp>
        <p:nvSpPr>
          <p:cNvPr id="6" name="Slide Number Placeholder 22"/>
          <p:cNvSpPr>
            <a:spLocks noGrp="1"/>
          </p:cNvSpPr>
          <p:nvPr>
            <p:ph type="sldNum" sz="quarter" idx="12"/>
          </p:nvPr>
        </p:nvSpPr>
        <p:spPr/>
        <p:txBody>
          <a:bodyPr/>
          <a:lstStyle>
            <a:lvl1pPr>
              <a:defRPr/>
            </a:lvl1pPr>
          </a:lstStyle>
          <a:p>
            <a:pPr>
              <a:defRPr/>
            </a:pPr>
            <a:fld id="{AF40B016-F539-4C0D-BA68-E4DD10D3D472}"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2" name="Vertical Title 1"/>
          <p:cNvSpPr>
            <a:spLocks noGrp="1"/>
          </p:cNvSpPr>
          <p:nvPr>
            <p:ph type="title" orient="vert"/>
          </p:nvPr>
        </p:nvSpPr>
        <p:spPr>
          <a:xfrm>
            <a:off x="7099300" y="609601"/>
            <a:ext cx="2228850" cy="551656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lvl1pPr>
          </a:lstStyle>
          <a:p>
            <a:pPr>
              <a:defRPr/>
            </a:pPr>
            <a:fld id="{16DF6263-073D-46F9-9982-9C7BA4A10D72}" type="datetime8">
              <a:rPr lang="en-US" altLang="ja-JP"/>
              <a:pPr>
                <a:defRPr/>
              </a:pPr>
              <a:t>4/9/2013 9:16 PM</a:t>
            </a:fld>
            <a:endParaRPr lang="en-US" altLang="ja-JP"/>
          </a:p>
        </p:txBody>
      </p:sp>
      <p:sp>
        <p:nvSpPr>
          <p:cNvPr id="8" name="Footer Placeholder 4"/>
          <p:cNvSpPr>
            <a:spLocks noGrp="1"/>
          </p:cNvSpPr>
          <p:nvPr>
            <p:ph type="ftr" sz="quarter" idx="11"/>
          </p:nvPr>
        </p:nvSpPr>
        <p:spPr>
          <a:xfrm>
            <a:off x="495300" y="6248400"/>
            <a:ext cx="6037263" cy="365125"/>
          </a:xfrm>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a:lvl1pPr>
          </a:lstStyle>
          <a:p>
            <a:pPr>
              <a:defRPr/>
            </a:pPr>
            <a:fld id="{F7351CAD-8303-4C9E-B5AE-A325072BD19D}"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lvl1pPr>
              <a:defRPr sz="3600">
                <a:solidFill>
                  <a:schemeClr val="tx1"/>
                </a:solidFill>
              </a:defRPr>
            </a:lvl1pPr>
          </a:lstStyle>
          <a:p>
            <a:r>
              <a:rPr lang="ja-JP" altLang="en-US"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lvl1pPr>
              <a:defRPr>
                <a:latin typeface="+mn-ea"/>
                <a:ea typeface="+mn-ea"/>
              </a:defRPr>
            </a:lvl1pPr>
            <a:lvl2pPr>
              <a:defRPr>
                <a:latin typeface="+mn-ea"/>
                <a:ea typeface="+mn-ea"/>
              </a:defRPr>
            </a:lvl2pPr>
            <a:lvl3pPr>
              <a:defRPr>
                <a:latin typeface="+mn-ea"/>
                <a:ea typeface="+mn-ea"/>
              </a:defRPr>
            </a:lvl3pPr>
            <a:lvl4pPr>
              <a:defRPr>
                <a:latin typeface="+mn-ea"/>
                <a:ea typeface="+mn-ea"/>
              </a:defRPr>
            </a:lvl4pPr>
            <a:lvl5pPr>
              <a:defRPr>
                <a:latin typeface="+mn-ea"/>
                <a:ea typeface="+mn-ea"/>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867F5A47-DAD6-4997-9063-067FD4CDF4AC}" type="datetime8">
              <a:rPr lang="en-US" altLang="ja-JP"/>
              <a:pPr>
                <a:defRPr/>
              </a:pPr>
              <a:t>4/9/2013 9:16 PM</a:t>
            </a:fld>
            <a:endParaRPr lang="en-US" altLang="ja-JP" dirty="0"/>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a:xfrm>
            <a:off x="9201150" y="6453188"/>
            <a:ext cx="577850" cy="244475"/>
          </a:xfrm>
        </p:spPr>
        <p:txBody>
          <a:bodyPr/>
          <a:lstStyle>
            <a:lvl1pPr>
              <a:defRPr sz="1400">
                <a:solidFill>
                  <a:schemeClr val="tx1"/>
                </a:solidFill>
              </a:defRPr>
            </a:lvl1pPr>
          </a:lstStyle>
          <a:p>
            <a:pPr>
              <a:defRPr/>
            </a:pPr>
            <a:fld id="{40E04B37-42FD-4A89-9A0E-B7544217A854}" type="slidenum">
              <a:rPr lang="en-US" altLang="ja-JP"/>
              <a:pPr>
                <a:defRPr/>
              </a:pPr>
              <a:t>&lt;#&gt;</a:t>
            </a:fld>
            <a:endParaRPr lang="en-US" altLang="ja-JP"/>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smtClean="0"/>
              <a:t>マスター タイトルの書式設定</a:t>
            </a:r>
            <a:endParaRPr lang="en-US" dirty="0"/>
          </a:p>
        </p:txBody>
      </p:sp>
      <p:sp>
        <p:nvSpPr>
          <p:cNvPr id="7" name="Date Placeholder 11"/>
          <p:cNvSpPr>
            <a:spLocks noGrp="1"/>
          </p:cNvSpPr>
          <p:nvPr>
            <p:ph type="dt" sz="half" idx="10"/>
          </p:nvPr>
        </p:nvSpPr>
        <p:spPr/>
        <p:txBody>
          <a:bodyPr/>
          <a:lstStyle>
            <a:lvl1pPr>
              <a:defRPr/>
            </a:lvl1pPr>
          </a:lstStyle>
          <a:p>
            <a:pPr>
              <a:defRPr/>
            </a:pPr>
            <a:fld id="{2C7A8A5E-447A-4500-B8C2-D1D7A377A62B}" type="datetime8">
              <a:rPr lang="en-US" altLang="ja-JP"/>
              <a:pPr>
                <a:defRPr/>
              </a:pPr>
              <a:t>4/9/2013 9:16 PM</a:t>
            </a:fld>
            <a:endParaRPr lang="en-US" altLang="ja-JP"/>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defRPr>
            </a:lvl1pPr>
          </a:lstStyle>
          <a:p>
            <a:pPr>
              <a:defRPr/>
            </a:pPr>
            <a:fld id="{56EF1BA9-D7B2-4333-A37D-CA6D670ADB70}"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chemeClr val="tx1"/>
                </a:solidFill>
              </a:defRPr>
            </a:lvl1pPr>
          </a:lstStyle>
          <a:p>
            <a:r>
              <a:rPr lang="ja-JP" altLang="en-US" smtClean="0"/>
              <a:t>マスター タイトルの書式設定</a:t>
            </a:r>
            <a:endParaRPr lang="en-US"/>
          </a:p>
        </p:txBody>
      </p:sp>
      <p:sp>
        <p:nvSpPr>
          <p:cNvPr id="9" name="Content Placeholder 8"/>
          <p:cNvSpPr>
            <a:spLocks noGrp="1"/>
          </p:cNvSpPr>
          <p:nvPr>
            <p:ph sz="quarter" idx="1"/>
          </p:nvPr>
        </p:nvSpPr>
        <p:spPr>
          <a:xfrm>
            <a:off x="660400" y="1589567"/>
            <a:ext cx="4210050" cy="4572000"/>
          </a:xfrm>
        </p:spPr>
        <p:txBody>
          <a:bodyPr/>
          <a:lstStyle>
            <a:lvl1pPr>
              <a:defRPr>
                <a:latin typeface="+mn-ea"/>
                <a:ea typeface="+mn-ea"/>
              </a:defRPr>
            </a:lvl1pPr>
            <a:lvl2pPr>
              <a:defRPr>
                <a:latin typeface="+mn-ea"/>
                <a:ea typeface="+mn-ea"/>
              </a:defRPr>
            </a:lvl2pPr>
            <a:lvl3pPr>
              <a:defRPr>
                <a:latin typeface="+mn-ea"/>
                <a:ea typeface="+mn-ea"/>
              </a:defRPr>
            </a:lvl3pPr>
            <a:lvl4pPr>
              <a:defRPr>
                <a:latin typeface="+mn-ea"/>
                <a:ea typeface="+mn-ea"/>
              </a:defRPr>
            </a:lvl4pPr>
            <a:lvl5pPr>
              <a:defRPr>
                <a:latin typeface="+mn-ea"/>
                <a:ea typeface="+mn-ea"/>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11" name="Content Placeholder 10"/>
          <p:cNvSpPr>
            <a:spLocks noGrp="1"/>
          </p:cNvSpPr>
          <p:nvPr>
            <p:ph sz="quarter" idx="2"/>
          </p:nvPr>
        </p:nvSpPr>
        <p:spPr>
          <a:xfrm>
            <a:off x="5248643" y="1589567"/>
            <a:ext cx="4210050" cy="4572000"/>
          </a:xfrm>
        </p:spPr>
        <p:txBody>
          <a:bodyPr/>
          <a:lstStyle>
            <a:lvl1pPr>
              <a:defRPr>
                <a:latin typeface="+mn-ea"/>
                <a:ea typeface="+mn-ea"/>
              </a:defRPr>
            </a:lvl1pPr>
            <a:lvl2pPr>
              <a:defRPr>
                <a:latin typeface="+mn-ea"/>
                <a:ea typeface="+mn-ea"/>
              </a:defRPr>
            </a:lvl2pPr>
            <a:lvl3pPr>
              <a:defRPr>
                <a:latin typeface="+mn-ea"/>
                <a:ea typeface="+mn-ea"/>
              </a:defRPr>
            </a:lvl3pPr>
            <a:lvl4pPr>
              <a:defRPr>
                <a:latin typeface="+mn-ea"/>
                <a:ea typeface="+mn-ea"/>
              </a:defRPr>
            </a:lvl4pPr>
            <a:lvl5pPr>
              <a:defRPr>
                <a:latin typeface="+mn-ea"/>
                <a:ea typeface="+mn-ea"/>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5" name="Date Placeholder 7"/>
          <p:cNvSpPr>
            <a:spLocks noGrp="1"/>
          </p:cNvSpPr>
          <p:nvPr>
            <p:ph type="dt" sz="half" idx="10"/>
          </p:nvPr>
        </p:nvSpPr>
        <p:spPr/>
        <p:txBody>
          <a:bodyPr/>
          <a:lstStyle>
            <a:lvl1pPr>
              <a:defRPr/>
            </a:lvl1pPr>
          </a:lstStyle>
          <a:p>
            <a:pPr>
              <a:defRPr/>
            </a:pPr>
            <a:fld id="{0113CD02-980A-43E1-9E2A-D0542C8A2402}" type="datetime8">
              <a:rPr lang="en-US" altLang="ja-JP"/>
              <a:pPr>
                <a:defRPr/>
              </a:pPr>
              <a:t>4/9/2013 9:16 PM</a:t>
            </a:fld>
            <a:endParaRPr lang="en-US" altLang="ja-JP"/>
          </a:p>
        </p:txBody>
      </p:sp>
      <p:sp>
        <p:nvSpPr>
          <p:cNvPr id="6" name="Slide Number Placeholder 9"/>
          <p:cNvSpPr>
            <a:spLocks noGrp="1"/>
          </p:cNvSpPr>
          <p:nvPr>
            <p:ph type="sldNum" sz="quarter" idx="11"/>
          </p:nvPr>
        </p:nvSpPr>
        <p:spPr>
          <a:xfrm>
            <a:off x="9199563" y="6497638"/>
            <a:ext cx="577850" cy="244475"/>
          </a:xfrm>
        </p:spPr>
        <p:txBody>
          <a:bodyPr/>
          <a:lstStyle>
            <a:lvl1pPr>
              <a:defRPr sz="1400">
                <a:solidFill>
                  <a:schemeClr val="tx1"/>
                </a:solidFill>
              </a:defRPr>
            </a:lvl1pPr>
          </a:lstStyle>
          <a:p>
            <a:pPr>
              <a:defRPr/>
            </a:pPr>
            <a:fld id="{E000ED9D-6E79-4A7F-998E-7826964C4543}" type="slidenum">
              <a:rPr lang="en-US" altLang="ja-JP"/>
              <a:pPr>
                <a:defRPr/>
              </a:pPr>
              <a:t>&lt;#&gt;</a:t>
            </a:fld>
            <a:endParaRPr lang="en-US" altLang="ja-JP" dirty="0"/>
          </a:p>
        </p:txBody>
      </p:sp>
      <p:sp>
        <p:nvSpPr>
          <p:cNvPr id="7" name="Footer Placeholder 11"/>
          <p:cNvSpPr>
            <a:spLocks noGrp="1"/>
          </p:cNvSpPr>
          <p:nvPr>
            <p:ph type="ftr" sz="quarter" idx="12"/>
          </p:nvPr>
        </p:nvSpPr>
        <p:spPr/>
        <p:txBody>
          <a:bodyPr/>
          <a:lstStyle>
            <a:lvl1pPr>
              <a:defRPr/>
            </a:lvl1pPr>
          </a:lstStyle>
          <a:p>
            <a:pPr>
              <a:defRPr/>
            </a:pPr>
            <a:endParaRPr lang="en-US" altLang="ja-JP"/>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a:lstStyle>
            <a:lvl1pPr>
              <a:defRPr/>
            </a:lvl1pPr>
          </a:lstStyle>
          <a:p>
            <a:pPr>
              <a:defRPr/>
            </a:pPr>
            <a:fld id="{B92CC79A-29B0-498A-9121-81A49286C6F7}" type="datetime8">
              <a:rPr lang="en-US" altLang="ja-JP"/>
              <a:pPr>
                <a:defRPr/>
              </a:pPr>
              <a:t>4/9/2013 9:16 PM</a:t>
            </a:fld>
            <a:endParaRPr lang="en-US" altLang="ja-JP"/>
          </a:p>
        </p:txBody>
      </p:sp>
      <p:sp>
        <p:nvSpPr>
          <p:cNvPr id="8" name="Slide Number Placeholder 11"/>
          <p:cNvSpPr>
            <a:spLocks noGrp="1"/>
          </p:cNvSpPr>
          <p:nvPr>
            <p:ph type="sldNum" sz="quarter" idx="11"/>
          </p:nvPr>
        </p:nvSpPr>
        <p:spPr/>
        <p:txBody>
          <a:bodyPr/>
          <a:lstStyle>
            <a:lvl1pPr>
              <a:defRPr sz="1400">
                <a:solidFill>
                  <a:srgbClr val="FFFFFF"/>
                </a:solidFill>
              </a:defRPr>
            </a:lvl1pPr>
          </a:lstStyle>
          <a:p>
            <a:pPr>
              <a:defRPr/>
            </a:pPr>
            <a:fld id="{8C961026-4E54-4F5B-903A-04DADFD0F6AF}"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4"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2"/>
          <p:cNvSpPr>
            <a:spLocks noGrp="1"/>
          </p:cNvSpPr>
          <p:nvPr>
            <p:ph type="dt" sz="half" idx="10"/>
          </p:nvPr>
        </p:nvSpPr>
        <p:spPr/>
        <p:txBody>
          <a:bodyPr/>
          <a:lstStyle>
            <a:lvl1pPr>
              <a:defRPr/>
            </a:lvl1pPr>
          </a:lstStyle>
          <a:p>
            <a:pPr>
              <a:defRPr/>
            </a:pPr>
            <a:fld id="{1352FE23-C9B9-46B4-B2A8-596FAE2DD3B6}" type="datetime8">
              <a:rPr lang="en-US" altLang="ja-JP"/>
              <a:pPr>
                <a:defRPr/>
              </a:pPr>
              <a:t>4/9/2013 9:16 PM</a:t>
            </a:fld>
            <a:endParaRPr lang="en-US" altLang="ja-JP"/>
          </a:p>
        </p:txBody>
      </p:sp>
      <p:sp>
        <p:nvSpPr>
          <p:cNvPr id="6" name="Footer Placeholder 3"/>
          <p:cNvSpPr>
            <a:spLocks noGrp="1"/>
          </p:cNvSpPr>
          <p:nvPr>
            <p:ph type="ftr" sz="quarter" idx="11"/>
          </p:nvPr>
        </p:nvSpPr>
        <p:spPr/>
        <p:txBody>
          <a:bodyPr/>
          <a:lstStyle>
            <a:lvl1pPr>
              <a:defRPr/>
            </a:lvl1pPr>
          </a:lstStyle>
          <a:p>
            <a:pPr>
              <a:defRPr/>
            </a:pPr>
            <a:endParaRPr lang="en-US" altLang="ja-JP"/>
          </a:p>
        </p:txBody>
      </p:sp>
      <p:sp>
        <p:nvSpPr>
          <p:cNvPr id="7" name="Slide Number Placeholder 4"/>
          <p:cNvSpPr>
            <a:spLocks noGrp="1"/>
          </p:cNvSpPr>
          <p:nvPr>
            <p:ph type="sldNum" sz="quarter" idx="12"/>
          </p:nvPr>
        </p:nvSpPr>
        <p:spPr>
          <a:xfrm>
            <a:off x="0" y="836613"/>
            <a:ext cx="577850" cy="244475"/>
          </a:xfrm>
        </p:spPr>
        <p:txBody>
          <a:bodyPr/>
          <a:lstStyle>
            <a:lvl1pPr>
              <a:defRPr sz="1400">
                <a:solidFill>
                  <a:srgbClr val="FFFFFF"/>
                </a:solidFill>
              </a:defRPr>
            </a:lvl1pPr>
          </a:lstStyle>
          <a:p>
            <a:pPr>
              <a:defRPr/>
            </a:pPr>
            <a:fld id="{F6C11981-F682-4143-AC81-9FEDF7BE69AE}"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C97C3B1-91AB-4782-89AE-BF7F99828E94}" type="datetime8">
              <a:rPr lang="en-US" altLang="ja-JP"/>
              <a:pPr>
                <a:defRPr/>
              </a:pPr>
              <a:t>4/9/2013 9:16 PM</a:t>
            </a:fld>
            <a:endParaRPr lang="en-US" altLang="ja-JP"/>
          </a:p>
        </p:txBody>
      </p:sp>
      <p:sp>
        <p:nvSpPr>
          <p:cNvPr id="3" name="Footer Placeholder 2"/>
          <p:cNvSpPr>
            <a:spLocks noGrp="1"/>
          </p:cNvSpPr>
          <p:nvPr>
            <p:ph type="ftr" sz="quarter" idx="11"/>
          </p:nvPr>
        </p:nvSpPr>
        <p:spPr/>
        <p:txBody>
          <a:bodyPr/>
          <a:lstStyle>
            <a:lvl1pPr>
              <a:defRPr/>
            </a:lvl1pPr>
          </a:lstStyle>
          <a:p>
            <a:pPr>
              <a:defRPr/>
            </a:pPr>
            <a:endParaRPr lang="en-US" altLang="ja-JP"/>
          </a:p>
        </p:txBody>
      </p:sp>
      <p:sp>
        <p:nvSpPr>
          <p:cNvPr id="4" name="Slide Number Placeholder 3"/>
          <p:cNvSpPr>
            <a:spLocks noGrp="1"/>
          </p:cNvSpPr>
          <p:nvPr>
            <p:ph type="sldNum" sz="quarter" idx="12"/>
          </p:nvPr>
        </p:nvSpPr>
        <p:spPr>
          <a:xfrm>
            <a:off x="0" y="6248400"/>
            <a:ext cx="577850" cy="381000"/>
          </a:xfrm>
        </p:spPr>
        <p:txBody>
          <a:bodyPr/>
          <a:lstStyle>
            <a:lvl1pPr>
              <a:defRPr sz="1400"/>
            </a:lvl1pPr>
          </a:lstStyle>
          <a:p>
            <a:pPr>
              <a:defRPr/>
            </a:pPr>
            <a:fld id="{496D8921-CD66-4A43-8D2C-10050A9DF9EF}" type="slidenum">
              <a:rPr lang="en-US" altLang="ja-JP"/>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内容与标题">
    <p:spTree>
      <p:nvGrpSpPr>
        <p:cNvPr id="1" name=""/>
        <p:cNvGrpSpPr/>
        <p:nvPr/>
      </p:nvGrpSpPr>
      <p:grpSpPr>
        <a:xfrm>
          <a:off x="0" y="0"/>
          <a:ext cx="0" cy="0"/>
          <a:chOff x="0" y="0"/>
          <a:chExt cx="0" cy="0"/>
        </a:xfrm>
      </p:grpSpPr>
      <p:sp>
        <p:nvSpPr>
          <p:cNvPr id="4"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5"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pic>
        <p:nvPicPr>
          <p:cNvPr id="6" name="Picture 7" descr="sm_pencil.png"/>
          <p:cNvPicPr>
            <a:picLocks noChangeAspect="1"/>
          </p:cNvPicPr>
          <p:nvPr userDrawn="1"/>
        </p:nvPicPr>
        <p:blipFill>
          <a:blip r:embed="rId2"/>
          <a:srcRect/>
          <a:stretch>
            <a:fillRect/>
          </a:stretch>
        </p:blipFill>
        <p:spPr bwMode="auto">
          <a:xfrm>
            <a:off x="663575" y="1755775"/>
            <a:ext cx="1749425" cy="2144713"/>
          </a:xfrm>
          <a:prstGeom prst="rect">
            <a:avLst/>
          </a:prstGeom>
          <a:noFill/>
          <a:ln w="50800" cap="sq" cmpd="dbl">
            <a:solidFill>
              <a:schemeClr val="accent2"/>
            </a:solidFill>
            <a:miter lim="800000"/>
            <a:headEnd/>
            <a:tailEnd/>
          </a:ln>
        </p:spPr>
      </p:pic>
      <p:sp>
        <p:nvSpPr>
          <p:cNvPr id="2" name="Title 1"/>
          <p:cNvSpPr>
            <a:spLocks noGrp="1"/>
          </p:cNvSpPr>
          <p:nvPr>
            <p:ph type="title"/>
          </p:nvPr>
        </p:nvSpPr>
        <p:spPr>
          <a:xfrm>
            <a:off x="660400" y="273050"/>
            <a:ext cx="8750300" cy="869950"/>
          </a:xfrm>
        </p:spPr>
        <p:txBody>
          <a:bodyPr/>
          <a:lstStyle>
            <a:lvl1pPr algn="l">
              <a:buNone/>
              <a:defRPr sz="4400" b="0"/>
            </a:lvl1pPr>
          </a:lstStyle>
          <a:p>
            <a:r>
              <a:rPr lang="ja-JP" altLang="en-US" smtClean="0"/>
              <a:t>マスター タイトルの書式設定</a:t>
            </a:r>
            <a:endParaRPr lang="en-US" dirty="0"/>
          </a:p>
        </p:txBody>
      </p:sp>
      <p:sp>
        <p:nvSpPr>
          <p:cNvPr id="9" name="Content Placeholder 8"/>
          <p:cNvSpPr>
            <a:spLocks noGrp="1"/>
          </p:cNvSpPr>
          <p:nvPr>
            <p:ph sz="quarter" idx="1"/>
          </p:nvPr>
        </p:nvSpPr>
        <p:spPr>
          <a:xfrm>
            <a:off x="2559050" y="1752600"/>
            <a:ext cx="6934200" cy="4419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4"/>
          <p:cNvSpPr>
            <a:spLocks noGrp="1"/>
          </p:cNvSpPr>
          <p:nvPr>
            <p:ph type="dt" sz="half" idx="10"/>
          </p:nvPr>
        </p:nvSpPr>
        <p:spPr/>
        <p:txBody>
          <a:bodyPr/>
          <a:lstStyle>
            <a:lvl1pPr>
              <a:defRPr/>
            </a:lvl1pPr>
          </a:lstStyle>
          <a:p>
            <a:pPr>
              <a:defRPr/>
            </a:pPr>
            <a:fld id="{825CCAAD-6F19-40FF-8D1E-39971A775664}" type="datetime8">
              <a:rPr lang="en-US" altLang="ja-JP"/>
              <a:pPr>
                <a:defRPr/>
              </a:pPr>
              <a:t>4/9/2013 9:16 PM</a:t>
            </a:fld>
            <a:endParaRPr lang="en-US" altLang="ja-JP"/>
          </a:p>
        </p:txBody>
      </p:sp>
      <p:sp>
        <p:nvSpPr>
          <p:cNvPr id="8" name="Footer Placeholder 5"/>
          <p:cNvSpPr>
            <a:spLocks noGrp="1"/>
          </p:cNvSpPr>
          <p:nvPr>
            <p:ph type="ftr" sz="quarter" idx="11"/>
          </p:nvPr>
        </p:nvSpPr>
        <p:spPr/>
        <p:txBody>
          <a:bodyPr/>
          <a:lstStyle>
            <a:lvl1pPr>
              <a:defRPr/>
            </a:lvl1pPr>
          </a:lstStyle>
          <a:p>
            <a:pPr>
              <a:defRPr/>
            </a:pPr>
            <a:endParaRPr lang="en-US" altLang="ja-JP"/>
          </a:p>
        </p:txBody>
      </p:sp>
      <p:sp>
        <p:nvSpPr>
          <p:cNvPr id="10" name="Slide Number Placeholder 6"/>
          <p:cNvSpPr>
            <a:spLocks noGrp="1"/>
          </p:cNvSpPr>
          <p:nvPr>
            <p:ph type="sldNum" sz="quarter" idx="12"/>
          </p:nvPr>
        </p:nvSpPr>
        <p:spPr>
          <a:xfrm>
            <a:off x="-160338" y="2060575"/>
            <a:ext cx="577851" cy="244475"/>
          </a:xfrm>
        </p:spPr>
        <p:txBody>
          <a:bodyPr/>
          <a:lstStyle>
            <a:lvl1pPr>
              <a:defRPr sz="1400">
                <a:solidFill>
                  <a:srgbClr val="FFFFFF"/>
                </a:solidFill>
              </a:defRPr>
            </a:lvl1pPr>
          </a:lstStyle>
          <a:p>
            <a:pPr>
              <a:defRPr/>
            </a:pPr>
            <a:fld id="{09E44386-1FCF-4D77-BD04-7EC639A689C1}" type="slidenum">
              <a:rPr lang="en-US" altLang="ja-JP"/>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a:lstStyle>
            <a:lvl1pPr>
              <a:defRPr/>
            </a:lvl1pPr>
          </a:lstStyle>
          <a:p>
            <a:pPr>
              <a:defRPr/>
            </a:pPr>
            <a:fld id="{7F538270-D965-403B-A997-C6DBD21CAA42}" type="datetime8">
              <a:rPr lang="en-US" altLang="ja-JP"/>
              <a:pPr>
                <a:defRPr/>
              </a:pPr>
              <a:t>4/9/2013 9:16 PM</a:t>
            </a:fld>
            <a:endParaRPr lang="en-US" altLang="ja-JP"/>
          </a:p>
        </p:txBody>
      </p:sp>
      <p:sp>
        <p:nvSpPr>
          <p:cNvPr id="10" name="Slide Number Placeholder 12"/>
          <p:cNvSpPr>
            <a:spLocks noGrp="1"/>
          </p:cNvSpPr>
          <p:nvPr>
            <p:ph type="sldNum" sz="quarter" idx="11"/>
          </p:nvPr>
        </p:nvSpPr>
        <p:spPr>
          <a:xfrm>
            <a:off x="0" y="4667250"/>
            <a:ext cx="1568450" cy="663575"/>
          </a:xfrm>
        </p:spPr>
        <p:txBody>
          <a:bodyPr/>
          <a:lstStyle>
            <a:lvl1pPr>
              <a:defRPr sz="2800">
                <a:solidFill>
                  <a:srgbClr val="FFFFFF"/>
                </a:solidFill>
              </a:defRPr>
            </a:lvl1pPr>
          </a:lstStyle>
          <a:p>
            <a:pPr>
              <a:defRPr/>
            </a:pPr>
            <a:fld id="{9AB8EBB2-3AC3-405E-BE1A-5931FBEBF056}" type="slidenum">
              <a:rPr lang="en-US" altLang="ja-JP"/>
              <a:pPr>
                <a:defRPr/>
              </a:pPr>
              <a:t>&lt;#&gt;</a:t>
            </a:fld>
            <a:endParaRPr lang="en-US" altLang="ja-JP"/>
          </a:p>
        </p:txBody>
      </p:sp>
      <p:sp>
        <p:nvSpPr>
          <p:cNvPr id="11" name="Footer Placeholder 13"/>
          <p:cNvSpPr>
            <a:spLocks noGrp="1"/>
          </p:cNvSpPr>
          <p:nvPr>
            <p:ph type="ftr" sz="quarter" idx="12"/>
          </p:nvPr>
        </p:nvSpPr>
        <p:spPr>
          <a:xfrm>
            <a:off x="1733550" y="6248400"/>
            <a:ext cx="4953000" cy="365125"/>
          </a:xfrm>
        </p:spPr>
        <p:txBody>
          <a:bodyPr/>
          <a:lstStyle>
            <a:lvl1pPr>
              <a:defRPr/>
            </a:lvl1pPr>
          </a:lstStyle>
          <a:p>
            <a:pPr>
              <a:defRPr/>
            </a:pPr>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5842" name="Title Placeholder 21"/>
          <p:cNvSpPr>
            <a:spLocks noGrp="1"/>
          </p:cNvSpPr>
          <p:nvPr>
            <p:ph type="title"/>
          </p:nvPr>
        </p:nvSpPr>
        <p:spPr bwMode="auto">
          <a:xfrm>
            <a:off x="660400" y="228600"/>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en-US" smtClean="0"/>
          </a:p>
        </p:txBody>
      </p:sp>
      <p:sp>
        <p:nvSpPr>
          <p:cNvPr id="35843"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14" name="Date Placeholder 13"/>
          <p:cNvSpPr>
            <a:spLocks noGrp="1"/>
          </p:cNvSpPr>
          <p:nvPr>
            <p:ph type="dt" sz="half" idx="2"/>
          </p:nvPr>
        </p:nvSpPr>
        <p:spPr>
          <a:xfrm>
            <a:off x="6604000" y="6248400"/>
            <a:ext cx="2889250" cy="365125"/>
          </a:xfrm>
          <a:prstGeom prst="rect">
            <a:avLst/>
          </a:prstGeom>
        </p:spPr>
        <p:txBody>
          <a:bodyPr vert="horz" wrap="square" lIns="91440" tIns="45720" rIns="91440" bIns="45720" numCol="1" anchor="ctr" anchorCtr="0" compatLnSpc="1">
            <a:prstTxWarp prst="textNoShape">
              <a:avLst/>
            </a:prstTxWarp>
          </a:bodyPr>
          <a:lstStyle>
            <a:lvl1pPr>
              <a:defRPr kumimoji="0" sz="1400">
                <a:solidFill>
                  <a:schemeClr val="tx2"/>
                </a:solidFill>
                <a:latin typeface="Tw Cen MT"/>
                <a:ea typeface="MS PGothic" pitchFamily="34" charset="-128"/>
              </a:defRPr>
            </a:lvl1pPr>
          </a:lstStyle>
          <a:p>
            <a:pPr>
              <a:defRPr/>
            </a:pPr>
            <a:fld id="{808E4E65-1B6B-478B-8601-232CFFA7D70B}" type="datetime8">
              <a:rPr lang="en-US" altLang="ja-JP"/>
              <a:pPr>
                <a:defRPr/>
              </a:pPr>
              <a:t>4/9/2013 9:16 PM</a:t>
            </a:fld>
            <a:endParaRPr lang="en-US" altLang="ja-JP"/>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chemeClr val="tx2"/>
                </a:solidFill>
                <a:latin typeface="Tw Cen MT"/>
                <a:ea typeface="MS PGothic" pitchFamily="34" charset="-128"/>
              </a:defRPr>
            </a:lvl1pPr>
          </a:lstStyle>
          <a:p>
            <a:pPr>
              <a:defRPr/>
            </a:pPr>
            <a:endParaRPr lang="en-US" altLang="ja-JP"/>
          </a:p>
        </p:txBody>
      </p:sp>
      <p:sp>
        <p:nvSpPr>
          <p:cNvPr id="7" name="Rectangle 6"/>
          <p:cNvSpPr/>
          <p:nvPr/>
        </p:nvSpPr>
        <p:spPr bwMode="white">
          <a:xfrm>
            <a:off x="-15875" y="1004888"/>
            <a:ext cx="9906000" cy="32067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8" name="Rectangle 7"/>
          <p:cNvSpPr/>
          <p:nvPr/>
        </p:nvSpPr>
        <p:spPr>
          <a:xfrm>
            <a:off x="0" y="105092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9" name="Rectangle 8"/>
          <p:cNvSpPr/>
          <p:nvPr/>
        </p:nvSpPr>
        <p:spPr>
          <a:xfrm>
            <a:off x="639763" y="105092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23" name="Slide Number Placeholder 22"/>
          <p:cNvSpPr>
            <a:spLocks noGrp="1"/>
          </p:cNvSpPr>
          <p:nvPr>
            <p:ph type="sldNum" sz="quarter" idx="4"/>
          </p:nvPr>
        </p:nvSpPr>
        <p:spPr>
          <a:xfrm>
            <a:off x="-7938" y="1035050"/>
            <a:ext cx="577851" cy="244475"/>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200" b="1">
                <a:solidFill>
                  <a:schemeClr val="tx2"/>
                </a:solidFill>
                <a:latin typeface="Tw Cen MT"/>
                <a:ea typeface="MS PGothic" pitchFamily="34" charset="-128"/>
              </a:defRPr>
            </a:lvl1pPr>
          </a:lstStyle>
          <a:p>
            <a:pPr>
              <a:defRPr/>
            </a:pPr>
            <a:fld id="{154F2435-18AA-403A-8FB6-9A673AAF025F}" type="slidenum">
              <a:rPr lang="en-US" altLang="ja-JP"/>
              <a:pPr>
                <a:defRPr/>
              </a:pPr>
              <a:t>&lt;#&gt;</a:t>
            </a:fld>
            <a:endParaRPr lang="en-US" altLang="ja-JP" sz="1400">
              <a:solidFill>
                <a:srgbClr val="FFFFFF"/>
              </a:solidFill>
            </a:endParaRP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05" r:id="rId10"/>
    <p:sldLayoutId id="2147483715" r:id="rId11"/>
  </p:sldLayoutIdLst>
  <p:hf hdr="0" ftr="0" dt="0"/>
  <p:txStyles>
    <p:titleStyle>
      <a:lvl1pPr algn="l" rtl="0" eaLnBrk="0" fontAlgn="base" hangingPunct="0">
        <a:spcBef>
          <a:spcPct val="0"/>
        </a:spcBef>
        <a:spcAft>
          <a:spcPct val="0"/>
        </a:spcAft>
        <a:defRPr kumimoji="1" sz="3600" kern="1200">
          <a:solidFill>
            <a:schemeClr val="tx1"/>
          </a:solidFill>
          <a:latin typeface="ＭＳ Ｐゴシック" pitchFamily="50" charset="-128"/>
          <a:ea typeface="ＭＳ Ｐゴシック" pitchFamily="50" charset="-128"/>
          <a:cs typeface="+mj-cs"/>
        </a:defRPr>
      </a:lvl1pPr>
      <a:lvl2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2pPr>
      <a:lvl3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3pPr>
      <a:lvl4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4pPr>
      <a:lvl5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5pPr>
      <a:lvl6pPr marL="457200" algn="l" rtl="0" fontAlgn="base">
        <a:spcBef>
          <a:spcPct val="0"/>
        </a:spcBef>
        <a:spcAft>
          <a:spcPct val="0"/>
        </a:spcAft>
        <a:defRPr kumimoji="1" sz="4400">
          <a:solidFill>
            <a:schemeClr val="tx2"/>
          </a:solidFill>
          <a:latin typeface="Tw Cen MT" pitchFamily="34" charset="0"/>
        </a:defRPr>
      </a:lvl6pPr>
      <a:lvl7pPr marL="914400" algn="l" rtl="0" fontAlgn="base">
        <a:spcBef>
          <a:spcPct val="0"/>
        </a:spcBef>
        <a:spcAft>
          <a:spcPct val="0"/>
        </a:spcAft>
        <a:defRPr kumimoji="1" sz="4400">
          <a:solidFill>
            <a:schemeClr val="tx2"/>
          </a:solidFill>
          <a:latin typeface="Tw Cen MT" pitchFamily="34" charset="0"/>
        </a:defRPr>
      </a:lvl7pPr>
      <a:lvl8pPr marL="1371600" algn="l" rtl="0" fontAlgn="base">
        <a:spcBef>
          <a:spcPct val="0"/>
        </a:spcBef>
        <a:spcAft>
          <a:spcPct val="0"/>
        </a:spcAft>
        <a:defRPr kumimoji="1" sz="4400">
          <a:solidFill>
            <a:schemeClr val="tx2"/>
          </a:solidFill>
          <a:latin typeface="Tw Cen MT" pitchFamily="34" charset="0"/>
        </a:defRPr>
      </a:lvl8pPr>
      <a:lvl9pPr marL="1828800" algn="l" rtl="0" fontAlgn="base">
        <a:spcBef>
          <a:spcPct val="0"/>
        </a:spcBef>
        <a:spcAft>
          <a:spcPct val="0"/>
        </a:spcAft>
        <a:defRPr kumimoji="1"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ＭＳ Ｐゴシック" pitchFamily="50" charset="-128"/>
          <a:ea typeface="ＭＳ Ｐゴシック" pitchFamily="50" charset="-128"/>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ＭＳ Ｐゴシック" pitchFamily="50" charset="-128"/>
          <a:ea typeface="ＭＳ Ｐゴシック" pitchFamily="50"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ＭＳ Ｐゴシック" pitchFamily="50" charset="-128"/>
          <a:ea typeface="ＭＳ Ｐゴシック" pitchFamily="50" charset="-128"/>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13.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0.png"/><Relationship Id="rId5" Type="http://schemas.openxmlformats.org/officeDocument/2006/relationships/image" Target="../media/image19.jpeg"/><Relationship Id="rId10" Type="http://schemas.openxmlformats.org/officeDocument/2006/relationships/oleObject" Target="../embeddings/oleObject6.bin"/><Relationship Id="rId4" Type="http://schemas.openxmlformats.org/officeDocument/2006/relationships/oleObject" Target="../embeddings/oleObject4.bin"/><Relationship Id="rId9"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wmf"/><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image" Target="../media/image36.wmf"/><Relationship Id="rId7"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jpeg"/><Relationship Id="rId5" Type="http://schemas.openxmlformats.org/officeDocument/2006/relationships/image" Target="../media/image38.png"/><Relationship Id="rId10" Type="http://schemas.openxmlformats.org/officeDocument/2006/relationships/image" Target="../media/image43.jpeg"/><Relationship Id="rId4" Type="http://schemas.openxmlformats.org/officeDocument/2006/relationships/image" Target="../media/image37.wmf"/><Relationship Id="rId9" Type="http://schemas.openxmlformats.org/officeDocument/2006/relationships/image" Target="../media/image42.png"/></Relationships>
</file>

<file path=ppt/slides/_rels/slide23.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png"/><Relationship Id="rId7" Type="http://schemas.openxmlformats.org/officeDocument/2006/relationships/image" Target="../media/image49.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図1"/>
          <p:cNvPicPr>
            <a:picLocks noChangeAspect="1" noChangeArrowheads="1"/>
          </p:cNvPicPr>
          <p:nvPr/>
        </p:nvPicPr>
        <p:blipFill>
          <a:blip r:embed="rId3"/>
          <a:srcRect/>
          <a:stretch>
            <a:fillRect/>
          </a:stretch>
        </p:blipFill>
        <p:spPr bwMode="auto">
          <a:xfrm>
            <a:off x="806450" y="188913"/>
            <a:ext cx="8293100" cy="5916612"/>
          </a:xfrm>
          <a:prstGeom prst="rect">
            <a:avLst/>
          </a:prstGeom>
          <a:noFill/>
        </p:spPr>
      </p:pic>
      <p:sp>
        <p:nvSpPr>
          <p:cNvPr id="73731" name="Rectangle 2"/>
          <p:cNvSpPr>
            <a:spLocks noGrp="1"/>
          </p:cNvSpPr>
          <p:nvPr>
            <p:ph type="subTitle" idx="4294967295"/>
          </p:nvPr>
        </p:nvSpPr>
        <p:spPr>
          <a:xfrm>
            <a:off x="2559050" y="6049963"/>
            <a:ext cx="7264400" cy="685800"/>
          </a:xfrm>
        </p:spPr>
        <p:txBody>
          <a:bodyPr anchor="ctr"/>
          <a:lstStyle/>
          <a:p>
            <a:pPr marL="0" indent="0" eaLnBrk="1" hangingPunct="1">
              <a:lnSpc>
                <a:spcPct val="80000"/>
              </a:lnSpc>
              <a:buFont typeface="Wingdings" pitchFamily="2" charset="2"/>
              <a:buNone/>
            </a:pPr>
            <a:r>
              <a:rPr lang="ja-JP" altLang="en-US" sz="2200" smtClean="0">
                <a:solidFill>
                  <a:srgbClr val="FFFFFF"/>
                </a:solidFill>
                <a:latin typeface="ＭＳ Ｐゴシック" charset="-128"/>
                <a:ea typeface="ＭＳ Ｐゴシック" charset="-128"/>
              </a:rPr>
              <a:t/>
            </a:r>
            <a:br>
              <a:rPr lang="ja-JP" altLang="en-US" sz="2200" smtClean="0">
                <a:solidFill>
                  <a:srgbClr val="FFFFFF"/>
                </a:solidFill>
                <a:latin typeface="ＭＳ Ｐゴシック" charset="-128"/>
                <a:ea typeface="ＭＳ Ｐゴシック" charset="-128"/>
              </a:rPr>
            </a:br>
            <a:endParaRPr lang="ja-JP" altLang="en-US" sz="2200" smtClean="0">
              <a:solidFill>
                <a:srgbClr val="FFFFFF"/>
              </a:solidFill>
              <a:latin typeface="ＭＳ Ｐゴシック" charset="-128"/>
              <a:ea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タイトル 1"/>
          <p:cNvSpPr>
            <a:spLocks noGrp="1"/>
          </p:cNvSpPr>
          <p:nvPr>
            <p:ph type="title"/>
          </p:nvPr>
        </p:nvSpPr>
        <p:spPr>
          <a:xfrm>
            <a:off x="1073150" y="277813"/>
            <a:ext cx="8832850" cy="990600"/>
          </a:xfrm>
        </p:spPr>
        <p:txBody>
          <a:bodyPr/>
          <a:lstStyle/>
          <a:p>
            <a:r>
              <a:rPr lang="ja-JP" altLang="en-US" smtClean="0">
                <a:latin typeface="ＭＳ Ｐゴシック" charset="-128"/>
                <a:ea typeface="ＭＳ Ｐゴシック" charset="-128"/>
              </a:rPr>
              <a:t>意匠制度</a:t>
            </a:r>
          </a:p>
        </p:txBody>
      </p:sp>
      <p:sp>
        <p:nvSpPr>
          <p:cNvPr id="30722" name="右矢印吹き出し 4"/>
          <p:cNvSpPr>
            <a:spLocks noChangeArrowheads="1"/>
          </p:cNvSpPr>
          <p:nvPr/>
        </p:nvSpPr>
        <p:spPr bwMode="auto">
          <a:xfrm>
            <a:off x="128588" y="1412875"/>
            <a:ext cx="3960812" cy="2663825"/>
          </a:xfrm>
          <a:prstGeom prst="rightArrowCallout">
            <a:avLst>
              <a:gd name="adj1" fmla="val 13583"/>
              <a:gd name="adj2" fmla="val 12815"/>
              <a:gd name="adj3" fmla="val 18001"/>
              <a:gd name="adj4" fmla="val 82204"/>
            </a:avLst>
          </a:prstGeom>
          <a:solidFill>
            <a:srgbClr val="FFFF99"/>
          </a:solidFill>
          <a:ln w="19050" algn="ctr">
            <a:solidFill>
              <a:schemeClr val="tx1"/>
            </a:solidFill>
            <a:miter lim="800000"/>
            <a:headEnd/>
            <a:tailEnd/>
          </a:ln>
        </p:spPr>
        <p:txBody>
          <a:bodyPr/>
          <a:lstStyle/>
          <a:p>
            <a:r>
              <a:rPr lang="ja-JP" altLang="en-US" sz="2000">
                <a:latin typeface="ＭＳ Ｐゴシック" charset="-128"/>
                <a:ea typeface="ＭＳ Ｐゴシック" charset="-128"/>
              </a:rPr>
              <a:t>特許：発明を保護</a:t>
            </a:r>
            <a:endParaRPr lang="en-US" altLang="ja-JP" sz="2000">
              <a:latin typeface="ＭＳ Ｐゴシック" charset="-128"/>
              <a:ea typeface="ＭＳ Ｐゴシック" charset="-128"/>
            </a:endParaRPr>
          </a:p>
          <a:p>
            <a:endParaRPr lang="en-US" altLang="ja-JP" sz="2000">
              <a:latin typeface="ＭＳ Ｐゴシック" charset="-128"/>
              <a:ea typeface="ＭＳ Ｐゴシック" charset="-128"/>
            </a:endParaRPr>
          </a:p>
          <a:p>
            <a:r>
              <a:rPr lang="ja-JP" altLang="en-US" sz="1600" b="1">
                <a:latin typeface="ＭＳ Ｐゴシック" charset="-128"/>
                <a:ea typeface="ＭＳ Ｐゴシック" charset="-128"/>
              </a:rPr>
              <a:t>・キーボード</a:t>
            </a:r>
            <a:endParaRPr lang="en-US" altLang="ja-JP" sz="1600" b="1">
              <a:latin typeface="ＭＳ Ｐゴシック" charset="-128"/>
              <a:ea typeface="ＭＳ Ｐゴシック" charset="-128"/>
            </a:endParaRPr>
          </a:p>
          <a:p>
            <a:r>
              <a:rPr lang="ja-JP" altLang="en-US" sz="1600" b="1">
                <a:latin typeface="ＭＳ Ｐゴシック" charset="-128"/>
                <a:ea typeface="ＭＳ Ｐゴシック" charset="-128"/>
              </a:rPr>
              <a:t>→効率的な入力装置の発明</a:t>
            </a:r>
            <a:endParaRPr lang="en-US" altLang="ja-JP" sz="1600" b="1">
              <a:latin typeface="ＭＳ Ｐゴシック" charset="-128"/>
              <a:ea typeface="ＭＳ Ｐゴシック" charset="-128"/>
            </a:endParaRPr>
          </a:p>
          <a:p>
            <a:r>
              <a:rPr lang="ja-JP" altLang="en-US" sz="1600" b="1">
                <a:latin typeface="ＭＳ Ｐゴシック" charset="-128"/>
                <a:ea typeface="ＭＳ Ｐゴシック" charset="-128"/>
              </a:rPr>
              <a:t>・ディスプレイ</a:t>
            </a:r>
            <a:endParaRPr lang="en-US" altLang="ja-JP" sz="1600" b="1">
              <a:latin typeface="ＭＳ Ｐゴシック" charset="-128"/>
              <a:ea typeface="ＭＳ Ｐゴシック" charset="-128"/>
            </a:endParaRPr>
          </a:p>
          <a:p>
            <a:r>
              <a:rPr lang="ja-JP" altLang="en-US" sz="1600" b="1">
                <a:latin typeface="ＭＳ Ｐゴシック" charset="-128"/>
                <a:ea typeface="ＭＳ Ｐゴシック" charset="-128"/>
              </a:rPr>
              <a:t>→描画性能の高い表示技術の発明</a:t>
            </a:r>
            <a:endParaRPr lang="en-US" altLang="ja-JP" sz="1600" b="1">
              <a:latin typeface="ＭＳ Ｐゴシック" charset="-128"/>
              <a:ea typeface="ＭＳ Ｐゴシック" charset="-128"/>
            </a:endParaRPr>
          </a:p>
          <a:p>
            <a:r>
              <a:rPr lang="ja-JP" altLang="en-US" sz="1600" b="1">
                <a:latin typeface="ＭＳ Ｐゴシック" charset="-128"/>
                <a:ea typeface="ＭＳ Ｐゴシック" charset="-128"/>
              </a:rPr>
              <a:t>・マウス</a:t>
            </a:r>
            <a:endParaRPr lang="en-US" altLang="ja-JP" sz="1600" b="1">
              <a:latin typeface="ＭＳ Ｐゴシック" charset="-128"/>
              <a:ea typeface="ＭＳ Ｐゴシック" charset="-128"/>
            </a:endParaRPr>
          </a:p>
          <a:p>
            <a:r>
              <a:rPr lang="ja-JP" altLang="en-US" sz="1600" b="1">
                <a:latin typeface="ＭＳ Ｐゴシック" charset="-128"/>
                <a:ea typeface="ＭＳ Ｐゴシック" charset="-128"/>
              </a:rPr>
              <a:t>→反応速度の早いマウスの発明</a:t>
            </a:r>
            <a:endParaRPr lang="en-US" altLang="ja-JP" sz="1600" b="1">
              <a:latin typeface="ＭＳ Ｐゴシック" charset="-128"/>
              <a:ea typeface="ＭＳ Ｐゴシック" charset="-128"/>
            </a:endParaRPr>
          </a:p>
          <a:p>
            <a:pPr algn="ctr"/>
            <a:endParaRPr lang="ja-JP" altLang="en-US" sz="2000">
              <a:solidFill>
                <a:srgbClr val="FFFFFF"/>
              </a:solidFill>
              <a:latin typeface="ＭＳ Ｐゴシック" charset="-128"/>
              <a:ea typeface="ＭＳ Ｐゴシック" charset="-128"/>
            </a:endParaRPr>
          </a:p>
        </p:txBody>
      </p:sp>
      <p:sp>
        <p:nvSpPr>
          <p:cNvPr id="30723" name="左矢印吹き出し 5"/>
          <p:cNvSpPr>
            <a:spLocks noChangeArrowheads="1"/>
          </p:cNvSpPr>
          <p:nvPr/>
        </p:nvSpPr>
        <p:spPr bwMode="auto">
          <a:xfrm>
            <a:off x="5673725" y="1412875"/>
            <a:ext cx="4102100" cy="2663825"/>
          </a:xfrm>
          <a:prstGeom prst="leftArrowCallout">
            <a:avLst>
              <a:gd name="adj1" fmla="val 12750"/>
              <a:gd name="adj2" fmla="val 13231"/>
              <a:gd name="adj3" fmla="val 16568"/>
              <a:gd name="adj4" fmla="val 83787"/>
            </a:avLst>
          </a:prstGeom>
          <a:solidFill>
            <a:srgbClr val="CCFFFF"/>
          </a:solidFill>
          <a:ln w="19050" algn="ctr">
            <a:solidFill>
              <a:schemeClr val="tx1"/>
            </a:solidFill>
            <a:miter lim="800000"/>
            <a:headEnd/>
            <a:tailEnd/>
          </a:ln>
        </p:spPr>
        <p:txBody>
          <a:bodyPr/>
          <a:lstStyle/>
          <a:p>
            <a:r>
              <a:rPr lang="ja-JP" altLang="en-US" sz="2000">
                <a:latin typeface="ＭＳ Ｐゴシック" charset="-128"/>
                <a:ea typeface="ＭＳ Ｐゴシック" charset="-128"/>
              </a:rPr>
              <a:t>意匠：デザインを保護</a:t>
            </a:r>
            <a:endParaRPr lang="en-US" altLang="ja-JP" sz="2000">
              <a:latin typeface="ＭＳ Ｐゴシック" charset="-128"/>
              <a:ea typeface="ＭＳ Ｐゴシック" charset="-128"/>
            </a:endParaRPr>
          </a:p>
          <a:p>
            <a:endParaRPr lang="en-US" altLang="ja-JP" sz="2000">
              <a:latin typeface="ＭＳ Ｐゴシック" charset="-128"/>
              <a:ea typeface="ＭＳ Ｐゴシック" charset="-128"/>
            </a:endParaRPr>
          </a:p>
          <a:p>
            <a:r>
              <a:rPr lang="ja-JP" altLang="en-US" sz="1600" b="1">
                <a:latin typeface="ＭＳ Ｐゴシック" charset="-128"/>
                <a:ea typeface="ＭＳ Ｐゴシック" charset="-128"/>
              </a:rPr>
              <a:t>・キーボード</a:t>
            </a:r>
            <a:endParaRPr lang="en-US" altLang="ja-JP" sz="1600" b="1">
              <a:latin typeface="ＭＳ Ｐゴシック" charset="-128"/>
              <a:ea typeface="ＭＳ Ｐゴシック" charset="-128"/>
            </a:endParaRPr>
          </a:p>
          <a:p>
            <a:r>
              <a:rPr lang="ja-JP" altLang="en-US" sz="1600" b="1">
                <a:latin typeface="ＭＳ Ｐゴシック" charset="-128"/>
                <a:ea typeface="ＭＳ Ｐゴシック" charset="-128"/>
              </a:rPr>
              <a:t>→操作しやすいキーボードのデザイン</a:t>
            </a:r>
            <a:endParaRPr lang="en-US" altLang="ja-JP" sz="1600" b="1">
              <a:latin typeface="ＭＳ Ｐゴシック" charset="-128"/>
              <a:ea typeface="ＭＳ Ｐゴシック" charset="-128"/>
            </a:endParaRPr>
          </a:p>
          <a:p>
            <a:r>
              <a:rPr lang="ja-JP" altLang="en-US" sz="1600" b="1">
                <a:latin typeface="ＭＳ Ｐゴシック" charset="-128"/>
                <a:ea typeface="ＭＳ Ｐゴシック" charset="-128"/>
              </a:rPr>
              <a:t>・ディスプレイ</a:t>
            </a:r>
            <a:endParaRPr lang="en-US" altLang="ja-JP" sz="1600" b="1">
              <a:latin typeface="ＭＳ Ｐゴシック" charset="-128"/>
              <a:ea typeface="ＭＳ Ｐゴシック" charset="-128"/>
            </a:endParaRPr>
          </a:p>
          <a:p>
            <a:r>
              <a:rPr lang="ja-JP" altLang="en-US" sz="1600" b="1">
                <a:latin typeface="ＭＳ Ｐゴシック" charset="-128"/>
                <a:ea typeface="ＭＳ Ｐゴシック" charset="-128"/>
              </a:rPr>
              <a:t>→ソフトな印象を与えるデザイン</a:t>
            </a:r>
            <a:endParaRPr lang="en-US" altLang="ja-JP" sz="1600" b="1">
              <a:latin typeface="ＭＳ Ｐゴシック" charset="-128"/>
              <a:ea typeface="ＭＳ Ｐゴシック" charset="-128"/>
            </a:endParaRPr>
          </a:p>
          <a:p>
            <a:r>
              <a:rPr lang="ja-JP" altLang="en-US" sz="1600" b="1">
                <a:latin typeface="ＭＳ Ｐゴシック" charset="-128"/>
                <a:ea typeface="ＭＳ Ｐゴシック" charset="-128"/>
              </a:rPr>
              <a:t>・マウス</a:t>
            </a:r>
            <a:endParaRPr lang="en-US" altLang="ja-JP" sz="1600" b="1">
              <a:latin typeface="ＭＳ Ｐゴシック" charset="-128"/>
              <a:ea typeface="ＭＳ Ｐゴシック" charset="-128"/>
            </a:endParaRPr>
          </a:p>
          <a:p>
            <a:r>
              <a:rPr lang="ja-JP" altLang="en-US" sz="1600" b="1">
                <a:latin typeface="ＭＳ Ｐゴシック" charset="-128"/>
                <a:ea typeface="ＭＳ Ｐゴシック" charset="-128"/>
              </a:rPr>
              <a:t>→持ちやすいマウスのデザイン</a:t>
            </a:r>
            <a:endParaRPr lang="en-US" altLang="ja-JP" sz="1600" b="1">
              <a:latin typeface="ＭＳ Ｐゴシック" charset="-128"/>
              <a:ea typeface="ＭＳ Ｐゴシック" charset="-128"/>
            </a:endParaRPr>
          </a:p>
          <a:p>
            <a:pPr algn="ctr"/>
            <a:endParaRPr lang="ja-JP" altLang="en-US" sz="1600">
              <a:latin typeface="ＭＳ Ｐゴシック" charset="-128"/>
              <a:ea typeface="ＭＳ Ｐゴシック" charset="-128"/>
            </a:endParaRPr>
          </a:p>
        </p:txBody>
      </p:sp>
      <p:pic>
        <p:nvPicPr>
          <p:cNvPr id="30724" name="Picture 3"/>
          <p:cNvPicPr>
            <a:picLocks noChangeAspect="1" noChangeArrowheads="1"/>
          </p:cNvPicPr>
          <p:nvPr/>
        </p:nvPicPr>
        <p:blipFill>
          <a:blip r:embed="rId3"/>
          <a:srcRect/>
          <a:stretch>
            <a:fillRect/>
          </a:stretch>
        </p:blipFill>
        <p:spPr bwMode="auto">
          <a:xfrm>
            <a:off x="3729038" y="1700213"/>
            <a:ext cx="2071687" cy="2160587"/>
          </a:xfrm>
          <a:prstGeom prst="rect">
            <a:avLst/>
          </a:prstGeom>
          <a:noFill/>
          <a:ln w="9525">
            <a:noFill/>
            <a:miter lim="800000"/>
            <a:headEnd/>
            <a:tailEnd/>
          </a:ln>
        </p:spPr>
      </p:pic>
      <p:sp>
        <p:nvSpPr>
          <p:cNvPr id="20486" name="Rectangle 6"/>
          <p:cNvSpPr>
            <a:spLocks noChangeArrowheads="1"/>
          </p:cNvSpPr>
          <p:nvPr/>
        </p:nvSpPr>
        <p:spPr bwMode="auto">
          <a:xfrm>
            <a:off x="-15875" y="0"/>
            <a:ext cx="1279525"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MS PGothic" pitchFamily="34" charset="-128"/>
                <a:ea typeface="MS PGothic" pitchFamily="34" charset="-128"/>
              </a:rPr>
              <a:t>１３－３</a:t>
            </a:r>
            <a:endParaRPr lang="en-US" altLang="ja-JP" sz="2800" dirty="0">
              <a:latin typeface="MS PGothic" pitchFamily="34" charset="-128"/>
              <a:ea typeface="MS PGothic" pitchFamily="34" charset="-128"/>
            </a:endParaRPr>
          </a:p>
        </p:txBody>
      </p:sp>
      <p:graphicFrame>
        <p:nvGraphicFramePr>
          <p:cNvPr id="30757" name="Group 37"/>
          <p:cNvGraphicFramePr>
            <a:graphicFrameLocks noGrp="1"/>
          </p:cNvGraphicFramePr>
          <p:nvPr>
            <p:ph sz="quarter" idx="1"/>
          </p:nvPr>
        </p:nvGraphicFramePr>
        <p:xfrm>
          <a:off x="128588" y="4144963"/>
          <a:ext cx="9720262" cy="2455862"/>
        </p:xfrm>
        <a:graphic>
          <a:graphicData uri="http://schemas.openxmlformats.org/drawingml/2006/table">
            <a:tbl>
              <a:tblPr/>
              <a:tblGrid>
                <a:gridCol w="1295400"/>
                <a:gridCol w="4176712"/>
                <a:gridCol w="4248150"/>
              </a:tblGrid>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smtClean="0">
                        <a:ln>
                          <a:noFill/>
                        </a:ln>
                        <a:solidFill>
                          <a:schemeClr val="tx1"/>
                        </a:solidFill>
                        <a:effectLst/>
                        <a:latin typeface="ＭＳ Ｐゴシック" charset="-128"/>
                        <a:ea typeface="ＭＳ Ｐゴシック" charset="-128"/>
                      </a:endParaRPr>
                    </a:p>
                  </a:txBody>
                  <a:tcPr anchor="ctr" horzOverflow="overflow">
                    <a:lnL w="10000" cap="flat" cmpd="sng" algn="ctr">
                      <a:solidFill>
                        <a:schemeClr val="accent1"/>
                      </a:solidFill>
                      <a:prstDash val="solid"/>
                      <a:round/>
                      <a:headEnd type="none" w="med" len="med"/>
                      <a:tailEnd type="none" w="med" len="med"/>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solidFill>
                      <a:srgbClr val="FED46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ＭＳ Ｐゴシック" charset="-128"/>
                          <a:ea typeface="ＭＳ Ｐゴシック" charset="-128"/>
                        </a:rPr>
                        <a:t>特許制度</a:t>
                      </a:r>
                    </a:p>
                  </a:txBody>
                  <a:tcPr anchor="ctr" horzOverflow="overflow">
                    <a:lnL>
                      <a:noFill/>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solidFill>
                      <a:srgbClr val="FED46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ＭＳ Ｐゴシック" charset="-128"/>
                          <a:ea typeface="ＭＳ Ｐゴシック" charset="-128"/>
                        </a:rPr>
                        <a:t>意匠制度</a:t>
                      </a:r>
                    </a:p>
                  </a:txBody>
                  <a:tcPr anchor="ctr" horzOverflow="overflow">
                    <a:lnL>
                      <a:noFill/>
                    </a:lnL>
                    <a:lnR w="10000" cap="flat" cmpd="sng" algn="ctr">
                      <a:solidFill>
                        <a:schemeClr val="accent1"/>
                      </a:solidFill>
                      <a:prstDash val="solid"/>
                      <a:round/>
                      <a:headEnd type="none" w="med" len="med"/>
                      <a:tailEnd type="none" w="med" len="med"/>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solidFill>
                      <a:srgbClr val="FED46C"/>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目的</a:t>
                      </a:r>
                    </a:p>
                  </a:txBody>
                  <a:tcPr anchor="ctr" horzOverflow="overflow">
                    <a:lnL w="10000" cap="flat" cmpd="sng" algn="ctr">
                      <a:solidFill>
                        <a:schemeClr val="accent1"/>
                      </a:solidFill>
                      <a:prstDash val="solid"/>
                      <a:round/>
                      <a:headEnd type="none" w="med" len="med"/>
                      <a:tailEnd type="none" w="med" len="med"/>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技術を保護、発明を奨励し、産業の発達を目的とする</a:t>
                      </a:r>
                    </a:p>
                  </a:txBody>
                  <a:tcPr anchor="ctr" horzOverflow="overflow">
                    <a:lnL>
                      <a:noFill/>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意匠の保護・利用を図り、意匠の創作を奨励し、産業の発達を目的とする</a:t>
                      </a:r>
                    </a:p>
                  </a:txBody>
                  <a:tcPr anchor="ctr" horzOverflow="overflow">
                    <a:lnL>
                      <a:noFill/>
                    </a:lnL>
                    <a:lnR w="10000" cap="flat" cmpd="sng" algn="ctr">
                      <a:solidFill>
                        <a:schemeClr val="accent1"/>
                      </a:solidFill>
                      <a:prstDash val="solid"/>
                      <a:round/>
                      <a:headEnd type="none" w="med" len="med"/>
                      <a:tailEnd type="none" w="med" len="med"/>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保護対象</a:t>
                      </a:r>
                    </a:p>
                  </a:txBody>
                  <a:tcPr anchor="ctr" horzOverflow="overflow">
                    <a:lnL w="10000" cap="flat" cmpd="sng" algn="ctr">
                      <a:solidFill>
                        <a:schemeClr val="accent1"/>
                      </a:solidFill>
                      <a:prstDash val="solid"/>
                      <a:round/>
                      <a:headEnd type="none" w="med" len="med"/>
                      <a:tailEnd type="none" w="med" len="med"/>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発明（課題解決のための技術）</a:t>
                      </a:r>
                    </a:p>
                  </a:txBody>
                  <a:tcPr anchor="ctr" horzOverflow="overflow">
                    <a:lnL>
                      <a:noFill/>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意匠（物品のデザイン）</a:t>
                      </a:r>
                    </a:p>
                  </a:txBody>
                  <a:tcPr anchor="ctr" horzOverflow="overflow">
                    <a:lnL>
                      <a:noFill/>
                    </a:lnL>
                    <a:lnR w="10000" cap="flat" cmpd="sng" algn="ctr">
                      <a:solidFill>
                        <a:schemeClr val="accent1"/>
                      </a:solidFill>
                      <a:prstDash val="solid"/>
                      <a:round/>
                      <a:headEnd type="none" w="med" len="med"/>
                      <a:tailEnd type="none" w="med" len="med"/>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手続</a:t>
                      </a:r>
                    </a:p>
                  </a:txBody>
                  <a:tcPr anchor="ctr" horzOverflow="overflow">
                    <a:lnL w="10000" cap="flat" cmpd="sng" algn="ctr">
                      <a:solidFill>
                        <a:schemeClr val="accent1"/>
                      </a:solidFill>
                      <a:prstDash val="solid"/>
                      <a:round/>
                      <a:headEnd type="none" w="med" len="med"/>
                      <a:tailEnd type="none" w="med" len="med"/>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出願手続（実体審査あり）</a:t>
                      </a:r>
                    </a:p>
                  </a:txBody>
                  <a:tcPr anchor="ctr" horzOverflow="overflow">
                    <a:lnL>
                      <a:noFill/>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出願手続（実体審査あり）</a:t>
                      </a:r>
                    </a:p>
                  </a:txBody>
                  <a:tcPr anchor="ctr" horzOverflow="overflow">
                    <a:lnL>
                      <a:noFill/>
                    </a:lnL>
                    <a:lnR w="10000" cap="flat" cmpd="sng" algn="ctr">
                      <a:solidFill>
                        <a:schemeClr val="accent1"/>
                      </a:solidFill>
                      <a:prstDash val="solid"/>
                      <a:round/>
                      <a:headEnd type="none" w="med" len="med"/>
                      <a:tailEnd type="none" w="med" len="med"/>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権利の効力</a:t>
                      </a:r>
                    </a:p>
                  </a:txBody>
                  <a:tcPr anchor="ctr" horzOverflow="overflow">
                    <a:lnL w="10000" cap="flat" cmpd="sng" algn="ctr">
                      <a:solidFill>
                        <a:schemeClr val="accent1"/>
                      </a:solidFill>
                      <a:prstDash val="solid"/>
                      <a:round/>
                      <a:headEnd type="none" w="med" len="med"/>
                      <a:tailEnd type="none" w="med" len="med"/>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発明の業としての「実施」に対して及ぶ</a:t>
                      </a:r>
                      <a:endParaRPr kumimoji="1" lang="en-US" altLang="ja-JP" sz="1400" b="0" i="0" u="none" strike="noStrike" cap="none" normalizeH="0" baseline="0" smtClean="0">
                        <a:ln>
                          <a:noFill/>
                        </a:ln>
                        <a:solidFill>
                          <a:schemeClr val="tx1"/>
                        </a:solidFill>
                        <a:effectLst/>
                        <a:latin typeface="ＭＳ Ｐゴシック" charset="-128"/>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（発明品の生産、使用、譲渡等の行為）</a:t>
                      </a:r>
                    </a:p>
                  </a:txBody>
                  <a:tcPr anchor="ctr" horzOverflow="overflow">
                    <a:lnL>
                      <a:noFill/>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意匠の業としての「実施」に対して及ぶ</a:t>
                      </a:r>
                      <a:endParaRPr kumimoji="1" lang="en-US" altLang="ja-JP" sz="1400" b="0" i="0" u="none" strike="noStrike" cap="none" normalizeH="0" baseline="0" smtClean="0">
                        <a:ln>
                          <a:noFill/>
                        </a:ln>
                        <a:solidFill>
                          <a:schemeClr val="tx1"/>
                        </a:solidFill>
                        <a:effectLst/>
                        <a:latin typeface="ＭＳ Ｐゴシック" charset="-128"/>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（意匠に係る物品の製造、使用、譲渡等の行為）</a:t>
                      </a:r>
                    </a:p>
                  </a:txBody>
                  <a:tcPr anchor="ctr" horzOverflow="overflow">
                    <a:lnL>
                      <a:noFill/>
                    </a:lnL>
                    <a:lnR w="10000" cap="flat" cmpd="sng" algn="ctr">
                      <a:solidFill>
                        <a:schemeClr val="accent1"/>
                      </a:solidFill>
                      <a:prstDash val="solid"/>
                      <a:round/>
                      <a:headEnd type="none" w="med" len="med"/>
                      <a:tailEnd type="none" w="med" len="med"/>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権利存続期間</a:t>
                      </a:r>
                    </a:p>
                  </a:txBody>
                  <a:tcPr anchor="ctr" horzOverflow="overflow">
                    <a:lnL w="10000" cap="flat" cmpd="sng" algn="ctr">
                      <a:solidFill>
                        <a:schemeClr val="accent1"/>
                      </a:solidFill>
                      <a:prstDash val="solid"/>
                      <a:round/>
                      <a:headEnd type="none" w="med" len="med"/>
                      <a:tailEnd type="none" w="med" len="med"/>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FF0000"/>
                          </a:solidFill>
                          <a:effectLst/>
                          <a:latin typeface="ＭＳ Ｐゴシック" charset="-128"/>
                          <a:ea typeface="ＭＳ Ｐゴシック" charset="-128"/>
                        </a:rPr>
                        <a:t>出願から</a:t>
                      </a: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２０年</a:t>
                      </a:r>
                    </a:p>
                  </a:txBody>
                  <a:tcPr anchor="ctr" horzOverflow="overflow">
                    <a:lnL>
                      <a:noFill/>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FF0000"/>
                          </a:solidFill>
                          <a:effectLst/>
                          <a:latin typeface="ＭＳ Ｐゴシック" charset="-128"/>
                          <a:ea typeface="ＭＳ Ｐゴシック" charset="-128"/>
                        </a:rPr>
                        <a:t>登録から</a:t>
                      </a: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２０年</a:t>
                      </a:r>
                    </a:p>
                  </a:txBody>
                  <a:tcPr anchor="ctr" horzOverflow="overflow">
                    <a:lnL>
                      <a:noFill/>
                    </a:lnL>
                    <a:lnR w="10000" cap="flat" cmpd="sng" algn="ctr">
                      <a:solidFill>
                        <a:schemeClr val="accent1"/>
                      </a:solidFill>
                      <a:prstDash val="solid"/>
                      <a:round/>
                      <a:headEnd type="none" w="med" len="med"/>
                      <a:tailEnd type="none" w="med" len="med"/>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10" name="スライド番号プレースホルダー 5"/>
          <p:cNvSpPr txBox="1">
            <a:spLocks/>
          </p:cNvSpPr>
          <p:nvPr/>
        </p:nvSpPr>
        <p:spPr>
          <a:xfrm>
            <a:off x="9328150" y="656907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7258CFD3-495F-4080-8A74-8C3CAE4D8EAF}" type="slidenum">
              <a:rPr lang="en-US" smtClean="0">
                <a:solidFill>
                  <a:prstClr val="black"/>
                </a:solidFill>
              </a:rPr>
              <a:pPr>
                <a:defRPr/>
              </a:pPr>
              <a:t>10</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AutoShape 5"/>
          <p:cNvSpPr>
            <a:spLocks noChangeArrowheads="1"/>
          </p:cNvSpPr>
          <p:nvPr/>
        </p:nvSpPr>
        <p:spPr bwMode="auto">
          <a:xfrm>
            <a:off x="1285875" y="1360488"/>
            <a:ext cx="7256463" cy="604837"/>
          </a:xfrm>
          <a:prstGeom prst="roundRect">
            <a:avLst>
              <a:gd name="adj" fmla="val 16667"/>
            </a:avLst>
          </a:prstGeom>
          <a:solidFill>
            <a:srgbClr val="FFFFCC"/>
          </a:solidFill>
          <a:ln w="28575">
            <a:solidFill>
              <a:srgbClr val="006600"/>
            </a:solidFill>
            <a:round/>
            <a:headEnd/>
            <a:tailEnd/>
          </a:ln>
        </p:spPr>
        <p:txBody>
          <a:bodyPr lIns="91431" tIns="118787" rIns="91431" bIns="118787">
            <a:spAutoFit/>
          </a:bodyPr>
          <a:lstStyle/>
          <a:p>
            <a:pPr marL="174625" indent="-174625" algn="ctr" eaLnBrk="0" hangingPunct="0"/>
            <a:r>
              <a:rPr lang="ja-JP" altLang="en-US" sz="2000" b="1">
                <a:latin typeface="FC丸ゴシック体-M" pitchFamily="49" charset="-128"/>
                <a:ea typeface="FC丸ゴシック体-M" pitchFamily="49" charset="-128"/>
              </a:rPr>
              <a:t>意匠法が保護するのは「物品」の「デザイン」</a:t>
            </a:r>
          </a:p>
        </p:txBody>
      </p:sp>
      <p:sp>
        <p:nvSpPr>
          <p:cNvPr id="32770" name="Text Box 8"/>
          <p:cNvSpPr txBox="1">
            <a:spLocks noChangeArrowheads="1"/>
          </p:cNvSpPr>
          <p:nvPr/>
        </p:nvSpPr>
        <p:spPr bwMode="auto">
          <a:xfrm>
            <a:off x="3743325" y="3644900"/>
            <a:ext cx="2420938" cy="352425"/>
          </a:xfrm>
          <a:prstGeom prst="rect">
            <a:avLst/>
          </a:prstGeom>
          <a:noFill/>
          <a:ln w="9525">
            <a:noFill/>
            <a:miter lim="800000"/>
            <a:headEnd/>
            <a:tailEnd/>
          </a:ln>
        </p:spPr>
        <p:txBody>
          <a:bodyPr/>
          <a:lstStyle/>
          <a:p>
            <a:pPr algn="ctr"/>
            <a:r>
              <a:rPr lang="ja-JP" altLang="en-US" sz="1400" b="1">
                <a:latin typeface="ＭＳ Ｐゴシック" charset="-128"/>
                <a:ea typeface="ＭＳ Ｐゴシック" charset="-128"/>
              </a:rPr>
              <a:t>「ボールペン」</a:t>
            </a:r>
          </a:p>
          <a:p>
            <a:pPr algn="ctr"/>
            <a:r>
              <a:rPr lang="ja-JP" altLang="en-US" sz="1400" b="1">
                <a:latin typeface="ＭＳ Ｐゴシック" charset="-128"/>
                <a:ea typeface="ＭＳ Ｐゴシック" charset="-128"/>
              </a:rPr>
              <a:t>意匠登録第</a:t>
            </a:r>
            <a:r>
              <a:rPr lang="en-US" altLang="ja-JP" sz="1400" b="1">
                <a:latin typeface="ＭＳ Ｐゴシック" charset="-128"/>
                <a:ea typeface="ＭＳ Ｐゴシック" charset="-128"/>
              </a:rPr>
              <a:t>1199219</a:t>
            </a:r>
            <a:r>
              <a:rPr lang="ja-JP" altLang="en-US" sz="1400" b="1">
                <a:latin typeface="ＭＳ Ｐゴシック" charset="-128"/>
                <a:ea typeface="ＭＳ Ｐゴシック" charset="-128"/>
              </a:rPr>
              <a:t>号</a:t>
            </a:r>
          </a:p>
        </p:txBody>
      </p:sp>
      <p:sp>
        <p:nvSpPr>
          <p:cNvPr id="32771" name="Text Box 9"/>
          <p:cNvSpPr txBox="1">
            <a:spLocks noChangeArrowheads="1"/>
          </p:cNvSpPr>
          <p:nvPr/>
        </p:nvSpPr>
        <p:spPr bwMode="auto">
          <a:xfrm>
            <a:off x="515938" y="3644900"/>
            <a:ext cx="2317750" cy="576263"/>
          </a:xfrm>
          <a:prstGeom prst="rect">
            <a:avLst/>
          </a:prstGeom>
          <a:noFill/>
          <a:ln w="9525">
            <a:noFill/>
            <a:miter lim="800000"/>
            <a:headEnd/>
            <a:tailEnd/>
          </a:ln>
        </p:spPr>
        <p:txBody>
          <a:bodyPr/>
          <a:lstStyle/>
          <a:p>
            <a:pPr algn="ctr"/>
            <a:r>
              <a:rPr lang="ja-JP" altLang="en-US" sz="1400" b="1">
                <a:latin typeface="ＭＳ Ｐゴシック" charset="-128"/>
                <a:ea typeface="ＭＳ Ｐゴシック" charset="-128"/>
              </a:rPr>
              <a:t>「飛行機」</a:t>
            </a:r>
          </a:p>
          <a:p>
            <a:pPr algn="ctr"/>
            <a:r>
              <a:rPr lang="ja-JP" altLang="en-US" sz="1400" b="1">
                <a:latin typeface="ＭＳ Ｐゴシック" charset="-128"/>
                <a:ea typeface="ＭＳ Ｐゴシック" charset="-128"/>
              </a:rPr>
              <a:t>意匠登録第</a:t>
            </a:r>
            <a:r>
              <a:rPr lang="en-US" altLang="ja-JP" sz="1400" b="1">
                <a:latin typeface="ＭＳ Ｐゴシック" charset="-128"/>
                <a:ea typeface="ＭＳ Ｐゴシック" charset="-128"/>
              </a:rPr>
              <a:t>1216465</a:t>
            </a:r>
            <a:r>
              <a:rPr lang="ja-JP" altLang="en-US" sz="1400" b="1">
                <a:latin typeface="ＭＳ Ｐゴシック" charset="-128"/>
                <a:ea typeface="ＭＳ Ｐゴシック" charset="-128"/>
              </a:rPr>
              <a:t>号</a:t>
            </a:r>
          </a:p>
        </p:txBody>
      </p:sp>
      <p:sp>
        <p:nvSpPr>
          <p:cNvPr id="32772" name="Text Box 13"/>
          <p:cNvSpPr txBox="1">
            <a:spLocks noChangeArrowheads="1"/>
          </p:cNvSpPr>
          <p:nvPr/>
        </p:nvSpPr>
        <p:spPr bwMode="auto">
          <a:xfrm>
            <a:off x="6986588" y="3644900"/>
            <a:ext cx="2486025" cy="307975"/>
          </a:xfrm>
          <a:prstGeom prst="rect">
            <a:avLst/>
          </a:prstGeom>
          <a:noFill/>
          <a:ln w="9525">
            <a:noFill/>
            <a:miter lim="800000"/>
            <a:headEnd/>
            <a:tailEnd/>
          </a:ln>
        </p:spPr>
        <p:txBody>
          <a:bodyPr/>
          <a:lstStyle/>
          <a:p>
            <a:pPr algn="ctr"/>
            <a:r>
              <a:rPr lang="ja-JP" altLang="en-US" sz="1400" b="1">
                <a:latin typeface="ＭＳ Ｐゴシック" charset="-128"/>
                <a:ea typeface="ＭＳ Ｐゴシック" charset="-128"/>
              </a:rPr>
              <a:t>「包装用容器」</a:t>
            </a:r>
          </a:p>
          <a:p>
            <a:pPr algn="ctr"/>
            <a:r>
              <a:rPr lang="ja-JP" altLang="en-US" sz="1400" b="1">
                <a:latin typeface="ＭＳ Ｐゴシック" charset="-128"/>
                <a:ea typeface="ＭＳ Ｐゴシック" charset="-128"/>
              </a:rPr>
              <a:t>意匠登録第</a:t>
            </a:r>
            <a:r>
              <a:rPr lang="en-US" altLang="ja-JP" sz="1400" b="1">
                <a:latin typeface="ＭＳ Ｐゴシック" charset="-128"/>
                <a:ea typeface="ＭＳ Ｐゴシック" charset="-128"/>
              </a:rPr>
              <a:t>1183810</a:t>
            </a:r>
            <a:r>
              <a:rPr lang="ja-JP" altLang="en-US" sz="1400" b="1">
                <a:latin typeface="ＭＳ Ｐゴシック" charset="-128"/>
                <a:ea typeface="ＭＳ Ｐゴシック" charset="-128"/>
              </a:rPr>
              <a:t>号</a:t>
            </a:r>
          </a:p>
        </p:txBody>
      </p:sp>
      <p:sp>
        <p:nvSpPr>
          <p:cNvPr id="32773" name="Text Box 16"/>
          <p:cNvSpPr txBox="1">
            <a:spLocks noChangeArrowheads="1"/>
          </p:cNvSpPr>
          <p:nvPr/>
        </p:nvSpPr>
        <p:spPr bwMode="auto">
          <a:xfrm>
            <a:off x="582613" y="6092825"/>
            <a:ext cx="2184400" cy="371475"/>
          </a:xfrm>
          <a:prstGeom prst="rect">
            <a:avLst/>
          </a:prstGeom>
          <a:noFill/>
          <a:ln w="9525">
            <a:noFill/>
            <a:miter lim="800000"/>
            <a:headEnd/>
            <a:tailEnd/>
          </a:ln>
        </p:spPr>
        <p:txBody>
          <a:bodyPr/>
          <a:lstStyle/>
          <a:p>
            <a:pPr algn="ctr"/>
            <a:r>
              <a:rPr lang="ja-JP" altLang="en-US" sz="1400" b="1">
                <a:latin typeface="ＭＳ Ｐゴシック" charset="-128"/>
                <a:ea typeface="ＭＳ Ｐゴシック" charset="-128"/>
              </a:rPr>
              <a:t>チョコレート</a:t>
            </a:r>
          </a:p>
          <a:p>
            <a:pPr algn="ctr"/>
            <a:r>
              <a:rPr lang="ja-JP" altLang="en-US" sz="1400" b="1">
                <a:latin typeface="ＭＳ Ｐゴシック" charset="-128"/>
                <a:ea typeface="ＭＳ Ｐゴシック" charset="-128"/>
              </a:rPr>
              <a:t>意匠登録第</a:t>
            </a:r>
            <a:r>
              <a:rPr lang="en-US" altLang="ja-JP" sz="1400" b="1">
                <a:latin typeface="ＭＳ Ｐゴシック" charset="-128"/>
                <a:ea typeface="ＭＳ Ｐゴシック" charset="-128"/>
              </a:rPr>
              <a:t>1142771</a:t>
            </a:r>
            <a:r>
              <a:rPr lang="ja-JP" altLang="en-US" sz="1400" b="1">
                <a:latin typeface="ＭＳ Ｐゴシック" charset="-128"/>
                <a:ea typeface="ＭＳ Ｐゴシック" charset="-128"/>
              </a:rPr>
              <a:t>号</a:t>
            </a:r>
          </a:p>
        </p:txBody>
      </p:sp>
      <p:sp>
        <p:nvSpPr>
          <p:cNvPr id="32774" name="Text Box 19"/>
          <p:cNvSpPr txBox="1">
            <a:spLocks noChangeArrowheads="1"/>
          </p:cNvSpPr>
          <p:nvPr/>
        </p:nvSpPr>
        <p:spPr bwMode="auto">
          <a:xfrm>
            <a:off x="7104063" y="6092825"/>
            <a:ext cx="2252662" cy="261938"/>
          </a:xfrm>
          <a:prstGeom prst="rect">
            <a:avLst/>
          </a:prstGeom>
          <a:noFill/>
          <a:ln w="9525">
            <a:noFill/>
            <a:miter lim="800000"/>
            <a:headEnd/>
            <a:tailEnd/>
          </a:ln>
        </p:spPr>
        <p:txBody>
          <a:bodyPr/>
          <a:lstStyle/>
          <a:p>
            <a:pPr algn="ctr"/>
            <a:r>
              <a:rPr lang="ja-JP" altLang="en-US" sz="1400" b="1">
                <a:latin typeface="ＭＳ Ｐゴシック" charset="-128"/>
                <a:ea typeface="ＭＳ Ｐゴシック" charset="-128"/>
              </a:rPr>
              <a:t>半導体素子</a:t>
            </a:r>
          </a:p>
          <a:p>
            <a:pPr algn="ctr"/>
            <a:r>
              <a:rPr lang="ja-JP" altLang="en-US" sz="1400" b="1">
                <a:latin typeface="ＭＳ Ｐゴシック" charset="-128"/>
                <a:ea typeface="ＭＳ Ｐゴシック" charset="-128"/>
              </a:rPr>
              <a:t>意匠登録第</a:t>
            </a:r>
            <a:r>
              <a:rPr lang="en-US" altLang="ja-JP" sz="1400" b="1">
                <a:latin typeface="ＭＳ Ｐゴシック" charset="-128"/>
                <a:ea typeface="ＭＳ Ｐゴシック" charset="-128"/>
              </a:rPr>
              <a:t>1290030</a:t>
            </a:r>
            <a:r>
              <a:rPr lang="ja-JP" altLang="en-US" sz="1400" b="1">
                <a:latin typeface="ＭＳ Ｐゴシック" charset="-128"/>
                <a:ea typeface="ＭＳ Ｐゴシック" charset="-128"/>
              </a:rPr>
              <a:t>号</a:t>
            </a:r>
          </a:p>
        </p:txBody>
      </p:sp>
      <p:sp>
        <p:nvSpPr>
          <p:cNvPr id="32775" name="Text Box 20"/>
          <p:cNvSpPr txBox="1">
            <a:spLocks noChangeArrowheads="1"/>
          </p:cNvSpPr>
          <p:nvPr/>
        </p:nvSpPr>
        <p:spPr bwMode="auto">
          <a:xfrm>
            <a:off x="3875088" y="6092825"/>
            <a:ext cx="2155825" cy="333375"/>
          </a:xfrm>
          <a:prstGeom prst="rect">
            <a:avLst/>
          </a:prstGeom>
          <a:noFill/>
          <a:ln w="9525">
            <a:noFill/>
            <a:miter lim="800000"/>
            <a:headEnd/>
            <a:tailEnd/>
          </a:ln>
        </p:spPr>
        <p:txBody>
          <a:bodyPr/>
          <a:lstStyle/>
          <a:p>
            <a:pPr algn="ctr"/>
            <a:r>
              <a:rPr lang="ja-JP" altLang="en-US" sz="1400" b="1">
                <a:latin typeface="ＭＳ Ｐゴシック" charset="-128"/>
                <a:ea typeface="ＭＳ Ｐゴシック" charset="-128"/>
              </a:rPr>
              <a:t>管継手</a:t>
            </a:r>
          </a:p>
          <a:p>
            <a:pPr algn="ctr"/>
            <a:r>
              <a:rPr lang="ja-JP" altLang="en-US" sz="1400" b="1">
                <a:latin typeface="ＭＳ Ｐゴシック" charset="-128"/>
                <a:ea typeface="ＭＳ Ｐゴシック" charset="-128"/>
              </a:rPr>
              <a:t>意匠登録第</a:t>
            </a:r>
            <a:r>
              <a:rPr lang="en-US" altLang="ja-JP" sz="1400" b="1">
                <a:latin typeface="ＭＳ Ｐゴシック" charset="-128"/>
                <a:ea typeface="ＭＳ Ｐゴシック" charset="-128"/>
              </a:rPr>
              <a:t>1311466</a:t>
            </a:r>
            <a:r>
              <a:rPr lang="ja-JP" altLang="en-US" sz="1400" b="1">
                <a:latin typeface="ＭＳ Ｐゴシック" charset="-128"/>
                <a:ea typeface="ＭＳ Ｐゴシック" charset="-128"/>
              </a:rPr>
              <a:t>号</a:t>
            </a:r>
          </a:p>
        </p:txBody>
      </p:sp>
      <p:sp>
        <p:nvSpPr>
          <p:cNvPr id="32776" name="タイトル 2"/>
          <p:cNvSpPr>
            <a:spLocks noGrp="1"/>
          </p:cNvSpPr>
          <p:nvPr>
            <p:ph type="title" idx="4294967295"/>
          </p:nvPr>
        </p:nvSpPr>
        <p:spPr>
          <a:xfrm>
            <a:off x="688975" y="188913"/>
            <a:ext cx="8832850" cy="990600"/>
          </a:xfrm>
        </p:spPr>
        <p:txBody>
          <a:bodyPr/>
          <a:lstStyle/>
          <a:p>
            <a:r>
              <a:rPr lang="ja-JP" altLang="en-US" smtClean="0">
                <a:latin typeface="ＭＳ Ｐゴシック" charset="-128"/>
                <a:ea typeface="ＭＳ Ｐゴシック" charset="-128"/>
              </a:rPr>
              <a:t>意匠法による保護対象の例</a:t>
            </a:r>
          </a:p>
        </p:txBody>
      </p:sp>
      <p:sp>
        <p:nvSpPr>
          <p:cNvPr id="26" name="Rectangle 6"/>
          <p:cNvSpPr>
            <a:spLocks noChangeArrowheads="1"/>
          </p:cNvSpPr>
          <p:nvPr/>
        </p:nvSpPr>
        <p:spPr bwMode="auto">
          <a:xfrm>
            <a:off x="-15875" y="0"/>
            <a:ext cx="1279525"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MS PGothic" pitchFamily="34" charset="-128"/>
                <a:ea typeface="MS PGothic" pitchFamily="34" charset="-128"/>
              </a:rPr>
              <a:t>１３－３</a:t>
            </a:r>
            <a:endParaRPr lang="en-US" altLang="ja-JP" sz="2800" dirty="0">
              <a:latin typeface="MS PGothic" pitchFamily="34" charset="-128"/>
              <a:ea typeface="MS PGothic" pitchFamily="34" charset="-128"/>
            </a:endParaRPr>
          </a:p>
        </p:txBody>
      </p:sp>
      <p:sp>
        <p:nvSpPr>
          <p:cNvPr id="24" name="スライド番号プレースホルダー 5"/>
          <p:cNvSpPr txBox="1">
            <a:spLocks/>
          </p:cNvSpPr>
          <p:nvPr/>
        </p:nvSpPr>
        <p:spPr>
          <a:xfrm>
            <a:off x="9328150" y="656907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1A7FE2A7-B433-4CD4-B54E-231389C2C790}" type="slidenum">
              <a:rPr lang="en-US" smtClean="0">
                <a:solidFill>
                  <a:prstClr val="black"/>
                </a:solidFill>
              </a:rPr>
              <a:pPr>
                <a:defRPr/>
              </a:pPr>
              <a:t>11</a:t>
            </a:fld>
            <a:endParaRPr lang="en-US" dirty="0">
              <a:solidFill>
                <a:prstClr val="black"/>
              </a:solidFill>
            </a:endParaRPr>
          </a:p>
        </p:txBody>
      </p:sp>
      <p:pic>
        <p:nvPicPr>
          <p:cNvPr id="32779" name="Picture 6"/>
          <p:cNvPicPr>
            <a:picLocks noChangeAspect="1" noChangeArrowheads="1"/>
          </p:cNvPicPr>
          <p:nvPr/>
        </p:nvPicPr>
        <p:blipFill>
          <a:blip r:embed="rId3"/>
          <a:srcRect/>
          <a:stretch>
            <a:fillRect/>
          </a:stretch>
        </p:blipFill>
        <p:spPr bwMode="auto">
          <a:xfrm>
            <a:off x="633413" y="2152650"/>
            <a:ext cx="2447925" cy="1431925"/>
          </a:xfrm>
          <a:prstGeom prst="rect">
            <a:avLst/>
          </a:prstGeom>
          <a:noFill/>
          <a:ln w="9525">
            <a:noFill/>
            <a:miter lim="800000"/>
            <a:headEnd/>
            <a:tailEnd/>
          </a:ln>
        </p:spPr>
      </p:pic>
      <p:pic>
        <p:nvPicPr>
          <p:cNvPr id="32780" name="Picture 7"/>
          <p:cNvPicPr>
            <a:picLocks noChangeAspect="1" noChangeArrowheads="1"/>
          </p:cNvPicPr>
          <p:nvPr/>
        </p:nvPicPr>
        <p:blipFill>
          <a:blip r:embed="rId4"/>
          <a:srcRect/>
          <a:stretch>
            <a:fillRect/>
          </a:stretch>
        </p:blipFill>
        <p:spPr bwMode="auto">
          <a:xfrm>
            <a:off x="3656013" y="2674938"/>
            <a:ext cx="2520950" cy="466725"/>
          </a:xfrm>
          <a:prstGeom prst="rect">
            <a:avLst/>
          </a:prstGeom>
          <a:noFill/>
          <a:ln w="9525">
            <a:noFill/>
            <a:miter lim="800000"/>
            <a:headEnd/>
            <a:tailEnd/>
          </a:ln>
        </p:spPr>
      </p:pic>
      <p:pic>
        <p:nvPicPr>
          <p:cNvPr id="32781" name="Picture 12"/>
          <p:cNvPicPr>
            <a:picLocks noChangeAspect="1" noChangeArrowheads="1"/>
          </p:cNvPicPr>
          <p:nvPr/>
        </p:nvPicPr>
        <p:blipFill>
          <a:blip r:embed="rId5"/>
          <a:srcRect/>
          <a:stretch>
            <a:fillRect/>
          </a:stretch>
        </p:blipFill>
        <p:spPr bwMode="auto">
          <a:xfrm>
            <a:off x="7113588" y="2203450"/>
            <a:ext cx="2160587" cy="1370013"/>
          </a:xfrm>
          <a:prstGeom prst="rect">
            <a:avLst/>
          </a:prstGeom>
          <a:noFill/>
          <a:ln w="9525">
            <a:noFill/>
            <a:miter lim="800000"/>
            <a:headEnd/>
            <a:tailEnd/>
          </a:ln>
        </p:spPr>
      </p:pic>
      <p:pic>
        <p:nvPicPr>
          <p:cNvPr id="32782" name="Picture 15"/>
          <p:cNvPicPr>
            <a:picLocks noChangeAspect="1" noChangeArrowheads="1"/>
          </p:cNvPicPr>
          <p:nvPr/>
        </p:nvPicPr>
        <p:blipFill>
          <a:blip r:embed="rId6"/>
          <a:srcRect/>
          <a:stretch>
            <a:fillRect/>
          </a:stretch>
        </p:blipFill>
        <p:spPr bwMode="auto">
          <a:xfrm>
            <a:off x="792163" y="4537075"/>
            <a:ext cx="1712912" cy="1412875"/>
          </a:xfrm>
          <a:prstGeom prst="rect">
            <a:avLst/>
          </a:prstGeom>
          <a:noFill/>
          <a:ln w="9525">
            <a:noFill/>
            <a:miter lim="800000"/>
            <a:headEnd/>
            <a:tailEnd/>
          </a:ln>
        </p:spPr>
      </p:pic>
      <p:pic>
        <p:nvPicPr>
          <p:cNvPr id="32783" name="Picture 18"/>
          <p:cNvPicPr>
            <a:picLocks noChangeAspect="1" noChangeArrowheads="1"/>
          </p:cNvPicPr>
          <p:nvPr/>
        </p:nvPicPr>
        <p:blipFill>
          <a:blip r:embed="rId7"/>
          <a:srcRect/>
          <a:stretch>
            <a:fillRect/>
          </a:stretch>
        </p:blipFill>
        <p:spPr bwMode="auto">
          <a:xfrm>
            <a:off x="4160838" y="4471988"/>
            <a:ext cx="1655762" cy="1560512"/>
          </a:xfrm>
          <a:prstGeom prst="rect">
            <a:avLst/>
          </a:prstGeom>
          <a:noFill/>
          <a:ln w="9525">
            <a:noFill/>
            <a:miter lim="800000"/>
            <a:headEnd/>
            <a:tailEnd/>
          </a:ln>
        </p:spPr>
      </p:pic>
      <p:pic>
        <p:nvPicPr>
          <p:cNvPr id="32784" name="Picture 21"/>
          <p:cNvPicPr>
            <a:picLocks noChangeAspect="1" noChangeArrowheads="1"/>
          </p:cNvPicPr>
          <p:nvPr/>
        </p:nvPicPr>
        <p:blipFill>
          <a:blip r:embed="rId8"/>
          <a:srcRect/>
          <a:stretch>
            <a:fillRect/>
          </a:stretch>
        </p:blipFill>
        <p:spPr bwMode="auto">
          <a:xfrm>
            <a:off x="7258050" y="4554538"/>
            <a:ext cx="1871663" cy="1538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 name="Text Box 14"/>
          <p:cNvSpPr txBox="1">
            <a:spLocks noChangeArrowheads="1"/>
          </p:cNvSpPr>
          <p:nvPr/>
        </p:nvSpPr>
        <p:spPr bwMode="auto">
          <a:xfrm>
            <a:off x="350838" y="1298575"/>
            <a:ext cx="7878762" cy="4845050"/>
          </a:xfrm>
          <a:prstGeom prst="rect">
            <a:avLst/>
          </a:prstGeom>
          <a:noFill/>
          <a:ln w="9525">
            <a:noFill/>
            <a:miter lim="800000"/>
            <a:headEnd/>
            <a:tailEnd/>
          </a:ln>
        </p:spPr>
        <p:txBody>
          <a:bodyPr>
            <a:spAutoFit/>
          </a:bodyPr>
          <a:lstStyle/>
          <a:p>
            <a:pPr eaLnBrk="0" hangingPunct="0"/>
            <a:r>
              <a:rPr lang="ja-JP" altLang="en-US" sz="1600" b="1" u="sng">
                <a:latin typeface="ＭＳ Ｐゴシック" charset="-128"/>
                <a:ea typeface="ＭＳ Ｐゴシック" charset="-128"/>
              </a:rPr>
              <a:t>１．物品と認められるもの</a:t>
            </a:r>
          </a:p>
          <a:p>
            <a:pPr eaLnBrk="0" hangingPunct="0">
              <a:spcBef>
                <a:spcPct val="30000"/>
              </a:spcBef>
            </a:pPr>
            <a:r>
              <a:rPr lang="ja-JP" altLang="en-US" sz="1600">
                <a:latin typeface="ＭＳ Ｐゴシック" charset="-128"/>
                <a:ea typeface="ＭＳ Ｐゴシック" charset="-128"/>
              </a:rPr>
              <a:t>　</a:t>
            </a:r>
            <a:r>
              <a:rPr lang="ja-JP" altLang="en-US" sz="1400">
                <a:latin typeface="ＭＳ Ｐゴシック" charset="-128"/>
                <a:ea typeface="ＭＳ Ｐゴシック" charset="-128"/>
              </a:rPr>
              <a:t>⇒形のある有体物であり、動産であるものでなければならない。</a:t>
            </a:r>
          </a:p>
          <a:p>
            <a:pPr eaLnBrk="0" hangingPunct="0">
              <a:spcBef>
                <a:spcPct val="30000"/>
              </a:spcBef>
            </a:pPr>
            <a:r>
              <a:rPr lang="ja-JP" altLang="en-US" sz="1400">
                <a:latin typeface="ＭＳ Ｐゴシック" charset="-128"/>
                <a:ea typeface="ＭＳ Ｐゴシック" charset="-128"/>
              </a:rPr>
              <a:t>　→不動産である建築物、物品と離れたデザインであるタイプフェイスや</a:t>
            </a:r>
          </a:p>
          <a:p>
            <a:pPr eaLnBrk="0" hangingPunct="0">
              <a:spcBef>
                <a:spcPct val="30000"/>
              </a:spcBef>
            </a:pPr>
            <a:r>
              <a:rPr lang="ja-JP" altLang="en-US" sz="1400">
                <a:latin typeface="ＭＳ Ｐゴシック" charset="-128"/>
                <a:ea typeface="ＭＳ Ｐゴシック" charset="-128"/>
              </a:rPr>
              <a:t>　　標識、アイコンその他のサイン、キャラクター、ショーウインドーの</a:t>
            </a:r>
          </a:p>
          <a:p>
            <a:pPr eaLnBrk="0" hangingPunct="0">
              <a:spcBef>
                <a:spcPct val="30000"/>
              </a:spcBef>
            </a:pPr>
            <a:r>
              <a:rPr lang="ja-JP" altLang="en-US" sz="1400">
                <a:latin typeface="ＭＳ Ｐゴシック" charset="-128"/>
                <a:ea typeface="ＭＳ Ｐゴシック" charset="-128"/>
              </a:rPr>
              <a:t>　　ディスプレイ、粉末、噴水の水などのデザインは保護対象外</a:t>
            </a:r>
          </a:p>
          <a:p>
            <a:pPr eaLnBrk="0" hangingPunct="0">
              <a:spcBef>
                <a:spcPct val="50000"/>
              </a:spcBef>
            </a:pPr>
            <a:r>
              <a:rPr lang="ja-JP" altLang="en-US" sz="1600" b="1" u="sng">
                <a:latin typeface="ＭＳ Ｐゴシック" charset="-128"/>
                <a:ea typeface="ＭＳ Ｐゴシック" charset="-128"/>
              </a:rPr>
              <a:t>２．物品自体の形状・模様・色彩（あるいはこれらの結合）</a:t>
            </a:r>
          </a:p>
          <a:p>
            <a:pPr eaLnBrk="0" hangingPunct="0">
              <a:spcBef>
                <a:spcPct val="30000"/>
              </a:spcBef>
            </a:pPr>
            <a:r>
              <a:rPr lang="ja-JP" altLang="en-US" sz="1600">
                <a:latin typeface="ＭＳ Ｐゴシック" charset="-128"/>
                <a:ea typeface="ＭＳ Ｐゴシック" charset="-128"/>
              </a:rPr>
              <a:t>　</a:t>
            </a:r>
            <a:r>
              <a:rPr lang="ja-JP" altLang="en-US" sz="1400">
                <a:latin typeface="ＭＳ Ｐゴシック" charset="-128"/>
                <a:ea typeface="ＭＳ Ｐゴシック" charset="-128"/>
              </a:rPr>
              <a:t>⇒光沢や質感等のデザインは含まれない。</a:t>
            </a:r>
            <a:endParaRPr lang="en-US" altLang="ja-JP" sz="1400">
              <a:latin typeface="ＭＳ Ｐゴシック" charset="-128"/>
              <a:ea typeface="ＭＳ Ｐゴシック" charset="-128"/>
            </a:endParaRPr>
          </a:p>
          <a:p>
            <a:pPr eaLnBrk="0" hangingPunct="0">
              <a:spcBef>
                <a:spcPct val="30000"/>
              </a:spcBef>
            </a:pPr>
            <a:r>
              <a:rPr lang="ja-JP" altLang="en-US" sz="1400">
                <a:latin typeface="ＭＳ Ｐゴシック" charset="-128"/>
                <a:ea typeface="ＭＳ Ｐゴシック" charset="-128"/>
              </a:rPr>
              <a:t>　　　また物品自体の形態である必要がある</a:t>
            </a:r>
            <a:endParaRPr lang="en-US" altLang="ja-JP" sz="1400">
              <a:latin typeface="ＭＳ Ｐゴシック" charset="-128"/>
              <a:ea typeface="ＭＳ Ｐゴシック" charset="-128"/>
            </a:endParaRPr>
          </a:p>
          <a:p>
            <a:pPr eaLnBrk="0" hangingPunct="0">
              <a:spcBef>
                <a:spcPct val="30000"/>
              </a:spcBef>
            </a:pPr>
            <a:r>
              <a:rPr lang="ja-JP" altLang="en-US" sz="1400">
                <a:latin typeface="ＭＳ Ｐゴシック" charset="-128"/>
                <a:ea typeface="ＭＳ Ｐゴシック" charset="-128"/>
              </a:rPr>
              <a:t>　→ナプキンを畳んで作った花はナプキン自体の形態ではなく保護対象外　</a:t>
            </a:r>
            <a:r>
              <a:rPr lang="ja-JP" altLang="en-US" sz="1600">
                <a:latin typeface="ＭＳ Ｐゴシック" charset="-128"/>
                <a:ea typeface="ＭＳ Ｐゴシック" charset="-128"/>
              </a:rPr>
              <a:t>　　</a:t>
            </a:r>
          </a:p>
          <a:p>
            <a:pPr eaLnBrk="0" hangingPunct="0">
              <a:spcBef>
                <a:spcPct val="50000"/>
              </a:spcBef>
            </a:pPr>
            <a:r>
              <a:rPr lang="ja-JP" altLang="en-US" sz="1600" b="1" u="sng">
                <a:latin typeface="ＭＳ Ｐゴシック" charset="-128"/>
                <a:ea typeface="ＭＳ Ｐゴシック" charset="-128"/>
              </a:rPr>
              <a:t>３．視覚に訴えるもの</a:t>
            </a:r>
          </a:p>
          <a:p>
            <a:pPr eaLnBrk="0" hangingPunct="0">
              <a:spcBef>
                <a:spcPct val="30000"/>
              </a:spcBef>
            </a:pPr>
            <a:r>
              <a:rPr lang="ja-JP" altLang="en-US" sz="1400">
                <a:latin typeface="ＭＳ Ｐゴシック" charset="-128"/>
                <a:ea typeface="ＭＳ Ｐゴシック" charset="-128"/>
              </a:rPr>
              <a:t>　⇒原則として外部から肉眼で認識されるもの。</a:t>
            </a:r>
          </a:p>
          <a:p>
            <a:pPr eaLnBrk="0" hangingPunct="0">
              <a:spcBef>
                <a:spcPct val="30000"/>
              </a:spcBef>
            </a:pPr>
            <a:r>
              <a:rPr lang="ja-JP" altLang="en-US" sz="1400">
                <a:latin typeface="ＭＳ Ｐゴシック" charset="-128"/>
                <a:ea typeface="ＭＳ Ｐゴシック" charset="-128"/>
              </a:rPr>
              <a:t>　→取引の際、カタログ等で拡大観察することが通常である場合には保護される。</a:t>
            </a:r>
            <a:endParaRPr lang="en-US" altLang="ja-JP" sz="1400">
              <a:latin typeface="ＭＳ Ｐゴシック" charset="-128"/>
              <a:ea typeface="ＭＳ Ｐゴシック" charset="-128"/>
            </a:endParaRPr>
          </a:p>
          <a:p>
            <a:pPr eaLnBrk="0" hangingPunct="0">
              <a:spcBef>
                <a:spcPct val="30000"/>
              </a:spcBef>
            </a:pPr>
            <a:r>
              <a:rPr lang="ja-JP" altLang="en-US" sz="1400">
                <a:latin typeface="ＭＳ Ｐゴシック" charset="-128"/>
                <a:ea typeface="ＭＳ Ｐゴシック" charset="-128"/>
              </a:rPr>
              <a:t>　→物品内部のデザインも原則保護対象外。　</a:t>
            </a:r>
          </a:p>
          <a:p>
            <a:pPr eaLnBrk="0" hangingPunct="0"/>
            <a:r>
              <a:rPr lang="ja-JP" altLang="en-US" sz="1600" b="1" u="sng">
                <a:latin typeface="ＭＳ Ｐゴシック" charset="-128"/>
                <a:ea typeface="ＭＳ Ｐゴシック" charset="-128"/>
              </a:rPr>
              <a:t>４．視覚を通じて美感を起こさせるもの</a:t>
            </a:r>
          </a:p>
          <a:p>
            <a:pPr eaLnBrk="0" hangingPunct="0">
              <a:spcBef>
                <a:spcPct val="30000"/>
              </a:spcBef>
            </a:pPr>
            <a:r>
              <a:rPr lang="ja-JP" altLang="en-US" sz="1400">
                <a:latin typeface="ＭＳ Ｐゴシック" charset="-128"/>
                <a:ea typeface="ＭＳ Ｐゴシック" charset="-128"/>
              </a:rPr>
              <a:t>　⇒美しさ等は要求されない。単なる機能特化の形状等を</a:t>
            </a:r>
            <a:endParaRPr lang="en-US" altLang="ja-JP" sz="1400">
              <a:latin typeface="ＭＳ Ｐゴシック" charset="-128"/>
              <a:ea typeface="ＭＳ Ｐゴシック" charset="-128"/>
            </a:endParaRPr>
          </a:p>
          <a:p>
            <a:pPr eaLnBrk="0" hangingPunct="0">
              <a:spcBef>
                <a:spcPct val="30000"/>
              </a:spcBef>
            </a:pPr>
            <a:r>
              <a:rPr lang="ja-JP" altLang="en-US" sz="1400">
                <a:latin typeface="ＭＳ Ｐゴシック" charset="-128"/>
                <a:ea typeface="ＭＳ Ｐゴシック" charset="-128"/>
              </a:rPr>
              <a:t>　　　排除するといった程度。あまり問題とならない。</a:t>
            </a:r>
          </a:p>
        </p:txBody>
      </p:sp>
      <p:sp>
        <p:nvSpPr>
          <p:cNvPr id="1289" name="AutoShape 4"/>
          <p:cNvSpPr>
            <a:spLocks noChangeArrowheads="1"/>
          </p:cNvSpPr>
          <p:nvPr/>
        </p:nvSpPr>
        <p:spPr bwMode="auto">
          <a:xfrm rot="-2698744">
            <a:off x="7080250" y="1296988"/>
            <a:ext cx="935038" cy="863600"/>
          </a:xfrm>
          <a:prstGeom prst="plus">
            <a:avLst>
              <a:gd name="adj" fmla="val 46528"/>
            </a:avLst>
          </a:prstGeom>
          <a:solidFill>
            <a:srgbClr val="FF0000"/>
          </a:solidFill>
          <a:ln w="9525">
            <a:solidFill>
              <a:schemeClr val="tx1"/>
            </a:solidFill>
            <a:miter lim="800000"/>
            <a:headEnd/>
            <a:tailEnd/>
          </a:ln>
        </p:spPr>
        <p:txBody>
          <a:bodyPr wrap="none" anchor="ctr"/>
          <a:lstStyle/>
          <a:p>
            <a:endParaRPr lang="ja-JP" altLang="en-US">
              <a:latin typeface="ＭＳ Ｐゴシック" charset="-128"/>
              <a:ea typeface="ＭＳ Ｐゴシック" charset="-128"/>
            </a:endParaRPr>
          </a:p>
        </p:txBody>
      </p:sp>
      <p:sp>
        <p:nvSpPr>
          <p:cNvPr id="1290" name="Text Box 6"/>
          <p:cNvSpPr txBox="1">
            <a:spLocks noChangeArrowheads="1"/>
          </p:cNvSpPr>
          <p:nvPr/>
        </p:nvSpPr>
        <p:spPr bwMode="auto">
          <a:xfrm>
            <a:off x="6410325" y="2794000"/>
            <a:ext cx="908050" cy="304800"/>
          </a:xfrm>
          <a:prstGeom prst="rect">
            <a:avLst/>
          </a:prstGeom>
          <a:noFill/>
          <a:ln w="9525">
            <a:noFill/>
            <a:miter lim="800000"/>
            <a:headEnd/>
            <a:tailEnd/>
          </a:ln>
        </p:spPr>
        <p:txBody>
          <a:bodyPr>
            <a:spAutoFit/>
          </a:bodyPr>
          <a:lstStyle/>
          <a:p>
            <a:pPr algn="ctr" eaLnBrk="0" hangingPunct="0">
              <a:spcBef>
                <a:spcPct val="50000"/>
              </a:spcBef>
            </a:pPr>
            <a:r>
              <a:rPr lang="ja-JP" altLang="en-US" sz="1400">
                <a:latin typeface="ＭＳ Ｐゴシック" charset="-128"/>
                <a:ea typeface="ＭＳ Ｐゴシック" charset="-128"/>
              </a:rPr>
              <a:t>花火</a:t>
            </a:r>
          </a:p>
        </p:txBody>
      </p:sp>
      <p:grpSp>
        <p:nvGrpSpPr>
          <p:cNvPr id="1291" name="グループ化 3"/>
          <p:cNvGrpSpPr>
            <a:grpSpLocks/>
          </p:cNvGrpSpPr>
          <p:nvPr/>
        </p:nvGrpSpPr>
        <p:grpSpPr bwMode="auto">
          <a:xfrm>
            <a:off x="5762625" y="2820988"/>
            <a:ext cx="2205038" cy="1906587"/>
            <a:chOff x="7604919" y="2907310"/>
            <a:chExt cx="2205009" cy="1905990"/>
          </a:xfrm>
        </p:grpSpPr>
        <p:graphicFrame>
          <p:nvGraphicFramePr>
            <p:cNvPr id="1285" name="Object 261"/>
            <p:cNvGraphicFramePr>
              <a:graphicFrameLocks noChangeAspect="1"/>
            </p:cNvGraphicFramePr>
            <p:nvPr/>
          </p:nvGraphicFramePr>
          <p:xfrm>
            <a:off x="7995312" y="3511025"/>
            <a:ext cx="880533" cy="1026051"/>
          </p:xfrm>
          <a:graphic>
            <a:graphicData uri="http://schemas.openxmlformats.org/presentationml/2006/ole">
              <p:oleObj spid="_x0000_s1285" name="ｸﾘｯﾌﾟ" r:id="rId4" imgW="1025957" imgH="1401775" progId="">
                <p:embed/>
              </p:oleObj>
            </a:graphicData>
          </a:graphic>
        </p:graphicFrame>
        <p:sp>
          <p:nvSpPr>
            <p:cNvPr id="1298" name="AutoShape 5"/>
            <p:cNvSpPr>
              <a:spLocks noChangeArrowheads="1"/>
            </p:cNvSpPr>
            <p:nvPr/>
          </p:nvSpPr>
          <p:spPr bwMode="auto">
            <a:xfrm rot="-2698744">
              <a:off x="8876081" y="2907310"/>
              <a:ext cx="933847" cy="799673"/>
            </a:xfrm>
            <a:prstGeom prst="plus">
              <a:avLst>
                <a:gd name="adj" fmla="val 46528"/>
              </a:avLst>
            </a:prstGeom>
            <a:solidFill>
              <a:srgbClr val="FF0000"/>
            </a:solidFill>
            <a:ln w="9525">
              <a:solidFill>
                <a:schemeClr val="tx1"/>
              </a:solidFill>
              <a:miter lim="800000"/>
              <a:headEnd/>
              <a:tailEnd/>
            </a:ln>
          </p:spPr>
          <p:txBody>
            <a:bodyPr wrap="none" anchor="ctr"/>
            <a:lstStyle/>
            <a:p>
              <a:endParaRPr lang="ja-JP" altLang="en-US">
                <a:latin typeface="ＭＳ Ｐゴシック" charset="-128"/>
                <a:ea typeface="ＭＳ Ｐゴシック" charset="-128"/>
              </a:endParaRPr>
            </a:p>
          </p:txBody>
        </p:sp>
        <p:sp>
          <p:nvSpPr>
            <p:cNvPr id="1299" name="Text Box 7"/>
            <p:cNvSpPr txBox="1">
              <a:spLocks noChangeArrowheads="1"/>
            </p:cNvSpPr>
            <p:nvPr/>
          </p:nvSpPr>
          <p:spPr bwMode="auto">
            <a:xfrm>
              <a:off x="7604919" y="4508500"/>
              <a:ext cx="1898650" cy="304800"/>
            </a:xfrm>
            <a:prstGeom prst="rect">
              <a:avLst/>
            </a:prstGeom>
            <a:noFill/>
            <a:ln w="9525">
              <a:noFill/>
              <a:miter lim="800000"/>
              <a:headEnd/>
              <a:tailEnd/>
            </a:ln>
          </p:spPr>
          <p:txBody>
            <a:bodyPr>
              <a:spAutoFit/>
            </a:bodyPr>
            <a:lstStyle/>
            <a:p>
              <a:pPr eaLnBrk="0" hangingPunct="0">
                <a:spcBef>
                  <a:spcPct val="50000"/>
                </a:spcBef>
              </a:pPr>
              <a:r>
                <a:rPr lang="ja-JP" altLang="en-US" sz="1400">
                  <a:latin typeface="ＭＳ Ｐゴシック" charset="-128"/>
                  <a:ea typeface="ＭＳ Ｐゴシック" charset="-128"/>
                </a:rPr>
                <a:t>ネクタイの結び目</a:t>
              </a:r>
            </a:p>
          </p:txBody>
        </p:sp>
      </p:grpSp>
      <p:graphicFrame>
        <p:nvGraphicFramePr>
          <p:cNvPr id="1286" name="Object 262"/>
          <p:cNvGraphicFramePr>
            <a:graphicFrameLocks noChangeAspect="1"/>
          </p:cNvGraphicFramePr>
          <p:nvPr/>
        </p:nvGraphicFramePr>
        <p:xfrm>
          <a:off x="6176963" y="1660525"/>
          <a:ext cx="1320800" cy="1128713"/>
        </p:xfrm>
        <a:graphic>
          <a:graphicData uri="http://schemas.openxmlformats.org/presentationml/2006/ole">
            <p:oleObj spid="_x0000_s1286" name="ｸﾘｯﾌﾟ" r:id="rId5" imgW="486410" imgH="486410" progId="">
              <p:embed/>
            </p:oleObj>
          </a:graphicData>
        </a:graphic>
      </p:graphicFrame>
      <p:grpSp>
        <p:nvGrpSpPr>
          <p:cNvPr id="1292" name="グループ化 4"/>
          <p:cNvGrpSpPr>
            <a:grpSpLocks/>
          </p:cNvGrpSpPr>
          <p:nvPr/>
        </p:nvGrpSpPr>
        <p:grpSpPr bwMode="auto">
          <a:xfrm>
            <a:off x="5399088" y="4651375"/>
            <a:ext cx="2714625" cy="1835150"/>
            <a:chOff x="7214526" y="4778972"/>
            <a:chExt cx="2714067" cy="1834553"/>
          </a:xfrm>
        </p:grpSpPr>
        <p:graphicFrame>
          <p:nvGraphicFramePr>
            <p:cNvPr id="1287" name="Object 263"/>
            <p:cNvGraphicFramePr>
              <a:graphicFrameLocks noChangeAspect="1"/>
            </p:cNvGraphicFramePr>
            <p:nvPr/>
          </p:nvGraphicFramePr>
          <p:xfrm>
            <a:off x="7761421" y="5563921"/>
            <a:ext cx="1542653" cy="592404"/>
          </p:xfrm>
          <a:graphic>
            <a:graphicData uri="http://schemas.openxmlformats.org/presentationml/2006/ole">
              <p:oleObj spid="_x0000_s1287" name="Photo Editor ｲﾒｰｼﾞ" r:id="rId6" imgW="1142857" imgH="514422" progId="">
                <p:embed/>
              </p:oleObj>
            </a:graphicData>
          </a:graphic>
        </p:graphicFrame>
        <p:sp>
          <p:nvSpPr>
            <p:cNvPr id="1296" name="Text Box 10"/>
            <p:cNvSpPr txBox="1">
              <a:spLocks noChangeArrowheads="1"/>
            </p:cNvSpPr>
            <p:nvPr/>
          </p:nvSpPr>
          <p:spPr bwMode="auto">
            <a:xfrm>
              <a:off x="7214526" y="6308725"/>
              <a:ext cx="2545292" cy="304800"/>
            </a:xfrm>
            <a:prstGeom prst="rect">
              <a:avLst/>
            </a:prstGeom>
            <a:noFill/>
            <a:ln w="9525">
              <a:noFill/>
              <a:miter lim="800000"/>
              <a:headEnd/>
              <a:tailEnd/>
            </a:ln>
          </p:spPr>
          <p:txBody>
            <a:bodyPr>
              <a:spAutoFit/>
            </a:bodyPr>
            <a:lstStyle/>
            <a:p>
              <a:pPr eaLnBrk="0" hangingPunct="0">
                <a:spcBef>
                  <a:spcPct val="50000"/>
                </a:spcBef>
              </a:pPr>
              <a:r>
                <a:rPr lang="ja-JP" altLang="en-US" sz="1400">
                  <a:latin typeface="ＭＳ Ｐゴシック" charset="-128"/>
                  <a:ea typeface="ＭＳ Ｐゴシック" charset="-128"/>
                </a:rPr>
                <a:t>　紛状物の一つ一つの粒</a:t>
              </a:r>
            </a:p>
          </p:txBody>
        </p:sp>
        <p:sp>
          <p:nvSpPr>
            <p:cNvPr id="1297" name="AutoShape 11"/>
            <p:cNvSpPr>
              <a:spLocks noChangeArrowheads="1"/>
            </p:cNvSpPr>
            <p:nvPr/>
          </p:nvSpPr>
          <p:spPr bwMode="auto">
            <a:xfrm rot="-2698744">
              <a:off x="8994747" y="4778972"/>
              <a:ext cx="933846" cy="799674"/>
            </a:xfrm>
            <a:prstGeom prst="plus">
              <a:avLst>
                <a:gd name="adj" fmla="val 46528"/>
              </a:avLst>
            </a:prstGeom>
            <a:solidFill>
              <a:srgbClr val="FF0000"/>
            </a:solidFill>
            <a:ln w="9525">
              <a:solidFill>
                <a:schemeClr val="tx1"/>
              </a:solidFill>
              <a:miter lim="800000"/>
              <a:headEnd/>
              <a:tailEnd/>
            </a:ln>
          </p:spPr>
          <p:txBody>
            <a:bodyPr wrap="none" anchor="ctr"/>
            <a:lstStyle/>
            <a:p>
              <a:endParaRPr lang="ja-JP" altLang="en-US">
                <a:latin typeface="ＭＳ Ｐゴシック" charset="-128"/>
                <a:ea typeface="ＭＳ Ｐゴシック" charset="-128"/>
              </a:endParaRPr>
            </a:p>
          </p:txBody>
        </p:sp>
      </p:grpSp>
      <p:sp>
        <p:nvSpPr>
          <p:cNvPr id="14" name="Rectangle 6"/>
          <p:cNvSpPr>
            <a:spLocks noChangeArrowheads="1"/>
          </p:cNvSpPr>
          <p:nvPr/>
        </p:nvSpPr>
        <p:spPr bwMode="auto">
          <a:xfrm>
            <a:off x="-15875" y="0"/>
            <a:ext cx="1279525"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50" charset="-128"/>
                <a:ea typeface="ＭＳ Ｐゴシック" pitchFamily="50" charset="-128"/>
              </a:rPr>
              <a:t>１３－３</a:t>
            </a:r>
            <a:endParaRPr lang="en-US" altLang="ja-JP" sz="2800" dirty="0">
              <a:latin typeface="ＭＳ Ｐゴシック" pitchFamily="50" charset="-128"/>
              <a:ea typeface="ＭＳ Ｐゴシック" pitchFamily="50" charset="-128"/>
            </a:endParaRPr>
          </a:p>
        </p:txBody>
      </p:sp>
      <p:sp>
        <p:nvSpPr>
          <p:cNvPr id="1294" name="タイトル 1"/>
          <p:cNvSpPr>
            <a:spLocks noGrp="1"/>
          </p:cNvSpPr>
          <p:nvPr>
            <p:ph type="title"/>
          </p:nvPr>
        </p:nvSpPr>
        <p:spPr>
          <a:xfrm>
            <a:off x="663575" y="228600"/>
            <a:ext cx="8832850" cy="990600"/>
          </a:xfrm>
        </p:spPr>
        <p:txBody>
          <a:bodyPr/>
          <a:lstStyle/>
          <a:p>
            <a:r>
              <a:rPr lang="ja-JP" altLang="en-US" smtClean="0">
                <a:latin typeface="ＭＳ Ｐゴシック" charset="-128"/>
                <a:ea typeface="ＭＳ Ｐゴシック" charset="-128"/>
              </a:rPr>
              <a:t>保護対象として必要な要件</a:t>
            </a:r>
          </a:p>
        </p:txBody>
      </p:sp>
      <p:sp>
        <p:nvSpPr>
          <p:cNvPr id="17" name="スライド番号プレースホルダー 5"/>
          <p:cNvSpPr txBox="1">
            <a:spLocks/>
          </p:cNvSpPr>
          <p:nvPr/>
        </p:nvSpPr>
        <p:spPr>
          <a:xfrm>
            <a:off x="9328150" y="656907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F9AB6934-7289-4856-8046-2AE4ED09FF5D}" type="slidenum">
              <a:rPr lang="en-US" smtClean="0">
                <a:solidFill>
                  <a:prstClr val="black"/>
                </a:solidFill>
              </a:rPr>
              <a:pPr>
                <a:defRPr/>
              </a:pPr>
              <a:t>12</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5" name="Rectangle 2"/>
          <p:cNvSpPr>
            <a:spLocks noChangeArrowheads="1"/>
          </p:cNvSpPr>
          <p:nvPr/>
        </p:nvSpPr>
        <p:spPr bwMode="auto">
          <a:xfrm>
            <a:off x="117475" y="5157788"/>
            <a:ext cx="4757738" cy="1584325"/>
          </a:xfrm>
          <a:prstGeom prst="rect">
            <a:avLst/>
          </a:prstGeom>
          <a:solidFill>
            <a:srgbClr val="CCFFFF"/>
          </a:solidFill>
          <a:ln w="28575">
            <a:solidFill>
              <a:srgbClr val="006600"/>
            </a:solidFill>
            <a:miter lim="800000"/>
            <a:headEnd/>
            <a:tailEnd/>
          </a:ln>
        </p:spPr>
        <p:txBody>
          <a:bodyPr wrap="none" lIns="87064" tIns="43532" rIns="87064" bIns="43532" anchor="ctr"/>
          <a:lstStyle/>
          <a:p>
            <a:pPr defTabSz="871538"/>
            <a:endParaRPr lang="en-US" altLang="ja-JP" b="1">
              <a:latin typeface="ＭＳ Ｐゴシック" charset="-128"/>
              <a:ea typeface="ＭＳ Ｐゴシック" charset="-128"/>
            </a:endParaRPr>
          </a:p>
          <a:p>
            <a:pPr defTabSz="871538"/>
            <a:endParaRPr lang="en-US" altLang="ja-JP" b="1">
              <a:latin typeface="ＭＳ Ｐゴシック" charset="-128"/>
              <a:ea typeface="ＭＳ Ｐゴシック" charset="-128"/>
            </a:endParaRPr>
          </a:p>
          <a:p>
            <a:pPr defTabSz="871538"/>
            <a:r>
              <a:rPr lang="ja-JP" altLang="en-US" b="1">
                <a:latin typeface="ＭＳ Ｐゴシック" charset="-128"/>
                <a:ea typeface="ＭＳ Ｐゴシック" charset="-128"/>
              </a:rPr>
              <a:t>・基本的に特許と同様</a:t>
            </a:r>
          </a:p>
          <a:p>
            <a:pPr defTabSz="871538"/>
            <a:r>
              <a:rPr lang="ja-JP" altLang="en-US" b="1">
                <a:latin typeface="ＭＳ Ｐゴシック" charset="-128"/>
                <a:ea typeface="ＭＳ Ｐゴシック" charset="-128"/>
              </a:rPr>
              <a:t>・同一の意匠のほか、類似する意匠は</a:t>
            </a:r>
          </a:p>
          <a:p>
            <a:pPr defTabSz="871538"/>
            <a:r>
              <a:rPr lang="ja-JP" altLang="en-US" b="1">
                <a:latin typeface="ＭＳ Ｐゴシック" charset="-128"/>
                <a:ea typeface="ＭＳ Ｐゴシック" charset="-128"/>
              </a:rPr>
              <a:t>　新規性なし</a:t>
            </a:r>
            <a:endParaRPr lang="ja-JP" altLang="en-US" sz="1300" b="1">
              <a:solidFill>
                <a:srgbClr val="0000CC"/>
              </a:solidFill>
              <a:latin typeface="ＭＳ Ｐゴシック" charset="-128"/>
              <a:ea typeface="ＭＳ Ｐゴシック" charset="-128"/>
            </a:endParaRPr>
          </a:p>
        </p:txBody>
      </p:sp>
      <p:sp>
        <p:nvSpPr>
          <p:cNvPr id="2316" name="Rectangle 3"/>
          <p:cNvSpPr>
            <a:spLocks noChangeArrowheads="1"/>
          </p:cNvSpPr>
          <p:nvPr/>
        </p:nvSpPr>
        <p:spPr bwMode="auto">
          <a:xfrm>
            <a:off x="4992688" y="1316038"/>
            <a:ext cx="4795837" cy="2378075"/>
          </a:xfrm>
          <a:prstGeom prst="rect">
            <a:avLst/>
          </a:prstGeom>
          <a:solidFill>
            <a:srgbClr val="CCFFFF"/>
          </a:solidFill>
          <a:ln w="28575">
            <a:solidFill>
              <a:srgbClr val="006600"/>
            </a:solidFill>
            <a:miter lim="800000"/>
            <a:headEnd/>
            <a:tailEnd/>
          </a:ln>
        </p:spPr>
        <p:txBody>
          <a:bodyPr wrap="none" lIns="87064" tIns="43532" rIns="87064" bIns="43532" anchor="ctr"/>
          <a:lstStyle/>
          <a:p>
            <a:pPr defTabSz="871538"/>
            <a:endParaRPr lang="en-US" altLang="ja-JP" sz="2000" b="1">
              <a:solidFill>
                <a:srgbClr val="000099"/>
              </a:solidFill>
              <a:latin typeface="ＭＳ Ｐゴシック" charset="-128"/>
              <a:ea typeface="ＭＳ Ｐゴシック" charset="-128"/>
            </a:endParaRPr>
          </a:p>
          <a:p>
            <a:pPr defTabSz="871538"/>
            <a:endParaRPr lang="en-US" altLang="ja-JP" sz="1500" b="1">
              <a:solidFill>
                <a:srgbClr val="000099"/>
              </a:solidFill>
              <a:latin typeface="ＭＳ Ｐゴシック" charset="-128"/>
              <a:ea typeface="ＭＳ Ｐゴシック" charset="-128"/>
            </a:endParaRPr>
          </a:p>
          <a:p>
            <a:pPr defTabSz="871538"/>
            <a:endParaRPr lang="en-US" altLang="ja-JP" sz="1500" b="1">
              <a:solidFill>
                <a:srgbClr val="000099"/>
              </a:solidFill>
              <a:latin typeface="ＭＳ Ｐゴシック" charset="-128"/>
              <a:ea typeface="ＭＳ Ｐゴシック" charset="-128"/>
            </a:endParaRPr>
          </a:p>
          <a:p>
            <a:pPr defTabSz="871538"/>
            <a:endParaRPr lang="en-US" altLang="ja-JP" sz="1500" b="1">
              <a:solidFill>
                <a:srgbClr val="000099"/>
              </a:solidFill>
              <a:latin typeface="ＭＳ Ｐゴシック" charset="-128"/>
              <a:ea typeface="ＭＳ Ｐゴシック" charset="-128"/>
            </a:endParaRPr>
          </a:p>
          <a:p>
            <a:pPr defTabSz="871538"/>
            <a:endParaRPr lang="en-US" altLang="ja-JP" sz="1500" b="1">
              <a:solidFill>
                <a:srgbClr val="0000CC"/>
              </a:solidFill>
              <a:latin typeface="ＭＳ Ｐゴシック" charset="-128"/>
              <a:ea typeface="ＭＳ Ｐゴシック" charset="-128"/>
            </a:endParaRPr>
          </a:p>
        </p:txBody>
      </p:sp>
      <p:sp>
        <p:nvSpPr>
          <p:cNvPr id="2317" name="Rectangle 13"/>
          <p:cNvSpPr>
            <a:spLocks noChangeArrowheads="1"/>
          </p:cNvSpPr>
          <p:nvPr/>
        </p:nvSpPr>
        <p:spPr bwMode="auto">
          <a:xfrm>
            <a:off x="117475" y="1341438"/>
            <a:ext cx="4757738" cy="3743325"/>
          </a:xfrm>
          <a:prstGeom prst="rect">
            <a:avLst/>
          </a:prstGeom>
          <a:solidFill>
            <a:srgbClr val="CCFFFF"/>
          </a:solidFill>
          <a:ln w="28575">
            <a:solidFill>
              <a:srgbClr val="006600"/>
            </a:solidFill>
            <a:miter lim="800000"/>
            <a:headEnd/>
            <a:tailEnd/>
          </a:ln>
        </p:spPr>
        <p:txBody>
          <a:bodyPr wrap="none" lIns="87064" tIns="43532" rIns="87064" bIns="43532" anchor="ctr"/>
          <a:lstStyle/>
          <a:p>
            <a:pPr defTabSz="871538">
              <a:lnSpc>
                <a:spcPct val="130000"/>
              </a:lnSpc>
            </a:pPr>
            <a:r>
              <a:rPr lang="ja-JP" altLang="en-US">
                <a:solidFill>
                  <a:srgbClr val="FF0000"/>
                </a:solidFill>
                <a:latin typeface="ＭＳ Ｐゴシック" charset="-128"/>
                <a:ea typeface="ＭＳ Ｐゴシック" charset="-128"/>
              </a:rPr>
              <a:t>（量産できること）</a:t>
            </a:r>
          </a:p>
          <a:p>
            <a:pPr defTabSz="871538">
              <a:lnSpc>
                <a:spcPct val="130000"/>
              </a:lnSpc>
            </a:pPr>
            <a:r>
              <a:rPr lang="en-US" altLang="ja-JP" b="1">
                <a:latin typeface="ＭＳ Ｐゴシック" charset="-128"/>
                <a:ea typeface="ＭＳ Ｐゴシック" charset="-128"/>
              </a:rPr>
              <a:t>×</a:t>
            </a:r>
            <a:r>
              <a:rPr lang="ja-JP" altLang="en-US" b="1">
                <a:latin typeface="ＭＳ Ｐゴシック" charset="-128"/>
                <a:ea typeface="ＭＳ Ｐゴシック" charset="-128"/>
              </a:rPr>
              <a:t>自然物を意匠の主体に使用したもので</a:t>
            </a:r>
          </a:p>
          <a:p>
            <a:pPr defTabSz="871538">
              <a:lnSpc>
                <a:spcPct val="130000"/>
              </a:lnSpc>
            </a:pPr>
            <a:r>
              <a:rPr lang="ja-JP" altLang="en-US" b="1">
                <a:latin typeface="ＭＳ Ｐゴシック" charset="-128"/>
                <a:ea typeface="ＭＳ Ｐゴシック" charset="-128"/>
              </a:rPr>
              <a:t>　量産できないもの</a:t>
            </a:r>
            <a:endParaRPr lang="en-US" altLang="ja-JP" b="1">
              <a:latin typeface="ＭＳ Ｐゴシック" charset="-128"/>
              <a:ea typeface="ＭＳ Ｐゴシック" charset="-128"/>
            </a:endParaRPr>
          </a:p>
          <a:p>
            <a:pPr defTabSz="871538">
              <a:lnSpc>
                <a:spcPct val="130000"/>
              </a:lnSpc>
            </a:pPr>
            <a:endParaRPr lang="ja-JP" altLang="en-US" b="1">
              <a:latin typeface="ＭＳ Ｐゴシック" charset="-128"/>
              <a:ea typeface="ＭＳ Ｐゴシック" charset="-128"/>
            </a:endParaRPr>
          </a:p>
          <a:p>
            <a:pPr defTabSz="871538">
              <a:lnSpc>
                <a:spcPct val="130000"/>
              </a:lnSpc>
            </a:pPr>
            <a:endParaRPr lang="ja-JP" altLang="en-US" b="1">
              <a:latin typeface="ＭＳ Ｐゴシック" charset="-128"/>
              <a:ea typeface="ＭＳ Ｐゴシック" charset="-128"/>
            </a:endParaRPr>
          </a:p>
          <a:p>
            <a:pPr defTabSz="871538">
              <a:lnSpc>
                <a:spcPct val="130000"/>
              </a:lnSpc>
            </a:pPr>
            <a:r>
              <a:rPr lang="en-US" altLang="ja-JP" b="1">
                <a:latin typeface="ＭＳ Ｐゴシック" charset="-128"/>
                <a:ea typeface="ＭＳ Ｐゴシック" charset="-128"/>
              </a:rPr>
              <a:t>×</a:t>
            </a:r>
            <a:r>
              <a:rPr lang="ja-JP" altLang="en-US" b="1">
                <a:latin typeface="ＭＳ Ｐゴシック" charset="-128"/>
                <a:ea typeface="ＭＳ Ｐゴシック" charset="-128"/>
              </a:rPr>
              <a:t>純粋美術の分野に属する著作物</a:t>
            </a:r>
            <a:endParaRPr lang="ja-JP" altLang="en-US" sz="1300">
              <a:solidFill>
                <a:srgbClr val="003300"/>
              </a:solidFill>
              <a:latin typeface="ＭＳ Ｐゴシック" charset="-128"/>
              <a:ea typeface="ＭＳ Ｐゴシック" charset="-128"/>
            </a:endParaRPr>
          </a:p>
          <a:p>
            <a:pPr defTabSz="871538">
              <a:lnSpc>
                <a:spcPct val="130000"/>
              </a:lnSpc>
            </a:pPr>
            <a:endParaRPr lang="en-US" altLang="ja-JP" sz="1300">
              <a:solidFill>
                <a:srgbClr val="003300"/>
              </a:solidFill>
              <a:latin typeface="ＭＳ Ｐゴシック" charset="-128"/>
              <a:ea typeface="ＭＳ Ｐゴシック" charset="-128"/>
            </a:endParaRPr>
          </a:p>
        </p:txBody>
      </p:sp>
      <p:sp>
        <p:nvSpPr>
          <p:cNvPr id="2318" name="Text Box 15"/>
          <p:cNvSpPr txBox="1">
            <a:spLocks noChangeArrowheads="1"/>
          </p:cNvSpPr>
          <p:nvPr/>
        </p:nvSpPr>
        <p:spPr bwMode="auto">
          <a:xfrm>
            <a:off x="5492750" y="3351213"/>
            <a:ext cx="1981200" cy="304800"/>
          </a:xfrm>
          <a:prstGeom prst="rect">
            <a:avLst/>
          </a:prstGeom>
          <a:noFill/>
          <a:ln w="9525">
            <a:noFill/>
            <a:miter lim="800000"/>
            <a:headEnd/>
            <a:tailEnd/>
          </a:ln>
        </p:spPr>
        <p:txBody>
          <a:bodyPr lIns="91425" tIns="45712" rIns="91425" bIns="45712">
            <a:spAutoFit/>
          </a:bodyPr>
          <a:lstStyle/>
          <a:p>
            <a:pPr eaLnBrk="0" hangingPunct="0">
              <a:spcBef>
                <a:spcPct val="50000"/>
              </a:spcBef>
            </a:pPr>
            <a:r>
              <a:rPr lang="ja-JP" altLang="en-US" sz="1400">
                <a:latin typeface="ＭＳ Ｐゴシック" charset="-128"/>
                <a:ea typeface="ＭＳ Ｐゴシック" charset="-128"/>
              </a:rPr>
              <a:t>エッフェル塔</a:t>
            </a:r>
          </a:p>
        </p:txBody>
      </p:sp>
      <p:sp>
        <p:nvSpPr>
          <p:cNvPr id="2319" name="Text Box 16"/>
          <p:cNvSpPr txBox="1">
            <a:spLocks noChangeArrowheads="1"/>
          </p:cNvSpPr>
          <p:nvPr/>
        </p:nvSpPr>
        <p:spPr bwMode="auto">
          <a:xfrm>
            <a:off x="7605713" y="3340100"/>
            <a:ext cx="1954212" cy="304800"/>
          </a:xfrm>
          <a:prstGeom prst="rect">
            <a:avLst/>
          </a:prstGeom>
          <a:noFill/>
          <a:ln w="9525">
            <a:noFill/>
            <a:miter lim="800000"/>
            <a:headEnd/>
            <a:tailEnd/>
          </a:ln>
        </p:spPr>
        <p:txBody>
          <a:bodyPr lIns="91425" tIns="45712" rIns="91425" bIns="45712">
            <a:spAutoFit/>
          </a:bodyPr>
          <a:lstStyle/>
          <a:p>
            <a:pPr eaLnBrk="0" hangingPunct="0">
              <a:spcBef>
                <a:spcPct val="50000"/>
              </a:spcBef>
            </a:pPr>
            <a:r>
              <a:rPr lang="ja-JP" altLang="en-US" sz="1400">
                <a:latin typeface="ＭＳ Ｐゴシック" charset="-128"/>
                <a:ea typeface="ＭＳ Ｐゴシック" charset="-128"/>
              </a:rPr>
              <a:t>エッフェル塔の置物</a:t>
            </a:r>
          </a:p>
        </p:txBody>
      </p:sp>
      <p:graphicFrame>
        <p:nvGraphicFramePr>
          <p:cNvPr id="2312" name="Object 264"/>
          <p:cNvGraphicFramePr>
            <a:graphicFrameLocks noChangeAspect="1"/>
          </p:cNvGraphicFramePr>
          <p:nvPr/>
        </p:nvGraphicFramePr>
        <p:xfrm>
          <a:off x="8407400" y="2078038"/>
          <a:ext cx="658813" cy="1093787"/>
        </p:xfrm>
        <a:graphic>
          <a:graphicData uri="http://schemas.openxmlformats.org/presentationml/2006/ole">
            <p:oleObj spid="_x0000_s2312" name="ｸﾘｯﾌﾟ" r:id="rId4" imgW="483718" imgH="1185977" progId="">
              <p:embed/>
            </p:oleObj>
          </a:graphicData>
        </a:graphic>
      </p:graphicFrame>
      <p:sp>
        <p:nvSpPr>
          <p:cNvPr id="2320" name="AutoShape 18"/>
          <p:cNvSpPr>
            <a:spLocks noChangeArrowheads="1"/>
          </p:cNvSpPr>
          <p:nvPr/>
        </p:nvSpPr>
        <p:spPr bwMode="auto">
          <a:xfrm>
            <a:off x="6829425" y="2455863"/>
            <a:ext cx="1128713" cy="444500"/>
          </a:xfrm>
          <a:prstGeom prst="rightArrow">
            <a:avLst>
              <a:gd name="adj1" fmla="val 50000"/>
              <a:gd name="adj2" fmla="val 58603"/>
            </a:avLst>
          </a:prstGeom>
          <a:solidFill>
            <a:srgbClr val="FFFF00">
              <a:alpha val="50195"/>
            </a:srgbClr>
          </a:solidFill>
          <a:ln w="28575">
            <a:solidFill>
              <a:schemeClr val="accent2"/>
            </a:solidFill>
            <a:miter lim="800000"/>
            <a:headEnd/>
            <a:tailEnd/>
          </a:ln>
        </p:spPr>
        <p:txBody>
          <a:bodyPr wrap="none" anchor="ctr"/>
          <a:lstStyle/>
          <a:p>
            <a:endParaRPr lang="ja-JP" altLang="en-US">
              <a:latin typeface="ＭＳ Ｐゴシック" charset="-128"/>
              <a:ea typeface="ＭＳ Ｐゴシック" charset="-128"/>
            </a:endParaRPr>
          </a:p>
        </p:txBody>
      </p:sp>
      <p:sp>
        <p:nvSpPr>
          <p:cNvPr id="2321" name="AutoShape 19"/>
          <p:cNvSpPr>
            <a:spLocks noChangeArrowheads="1"/>
          </p:cNvSpPr>
          <p:nvPr/>
        </p:nvSpPr>
        <p:spPr bwMode="auto">
          <a:xfrm rot="-2698744">
            <a:off x="8307388" y="2260600"/>
            <a:ext cx="935037" cy="865188"/>
          </a:xfrm>
          <a:prstGeom prst="plus">
            <a:avLst>
              <a:gd name="adj" fmla="val 46528"/>
            </a:avLst>
          </a:prstGeom>
          <a:solidFill>
            <a:srgbClr val="FF0000"/>
          </a:solidFill>
          <a:ln w="9525">
            <a:solidFill>
              <a:schemeClr val="tx1"/>
            </a:solidFill>
            <a:miter lim="800000"/>
            <a:headEnd/>
            <a:tailEnd/>
          </a:ln>
        </p:spPr>
        <p:txBody>
          <a:bodyPr wrap="none" anchor="ctr"/>
          <a:lstStyle/>
          <a:p>
            <a:endParaRPr lang="ja-JP" altLang="en-US">
              <a:latin typeface="ＭＳ Ｐゴシック" charset="-128"/>
              <a:ea typeface="ＭＳ Ｐゴシック" charset="-128"/>
            </a:endParaRPr>
          </a:p>
        </p:txBody>
      </p:sp>
      <p:pic>
        <p:nvPicPr>
          <p:cNvPr id="2322" name="Picture 22" descr="彫刻"/>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429000" y="4005263"/>
            <a:ext cx="587375" cy="1046162"/>
          </a:xfrm>
          <a:prstGeom prst="rect">
            <a:avLst/>
          </a:prstGeom>
          <a:noFill/>
          <a:ln w="9525">
            <a:noFill/>
            <a:miter lim="800000"/>
            <a:headEnd/>
            <a:tailEnd/>
          </a:ln>
        </p:spPr>
      </p:pic>
      <p:pic>
        <p:nvPicPr>
          <p:cNvPr id="2323" name="Picture 23" descr="芸術"/>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974725" y="3889375"/>
            <a:ext cx="1584325" cy="1189038"/>
          </a:xfrm>
          <a:prstGeom prst="rect">
            <a:avLst/>
          </a:prstGeom>
          <a:noFill/>
          <a:ln w="9525">
            <a:noFill/>
            <a:miter lim="800000"/>
            <a:headEnd/>
            <a:tailEnd/>
          </a:ln>
        </p:spPr>
      </p:pic>
      <p:pic>
        <p:nvPicPr>
          <p:cNvPr id="2324" name="Picture 24" descr="植木"/>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520950" y="2725738"/>
            <a:ext cx="1058863" cy="1008062"/>
          </a:xfrm>
          <a:prstGeom prst="rect">
            <a:avLst/>
          </a:prstGeom>
          <a:noFill/>
          <a:ln w="9525">
            <a:noFill/>
            <a:miter lim="800000"/>
            <a:headEnd/>
            <a:tailEnd/>
          </a:ln>
        </p:spPr>
      </p:pic>
      <p:pic>
        <p:nvPicPr>
          <p:cNvPr id="2325" name="Picture 27" descr="2005"/>
          <p:cNvPicPr>
            <a:picLocks noChangeAspect="1" noChangeArrowheads="1"/>
          </p:cNvPicPr>
          <p:nvPr/>
        </p:nvPicPr>
        <p:blipFill>
          <a:blip r:embed="rId8"/>
          <a:srcRect/>
          <a:stretch>
            <a:fillRect/>
          </a:stretch>
        </p:blipFill>
        <p:spPr bwMode="auto">
          <a:xfrm>
            <a:off x="5907088" y="2057400"/>
            <a:ext cx="635000" cy="1241425"/>
          </a:xfrm>
          <a:prstGeom prst="rect">
            <a:avLst/>
          </a:prstGeom>
          <a:noFill/>
          <a:ln w="9525">
            <a:noFill/>
            <a:miter lim="800000"/>
            <a:headEnd/>
            <a:tailEnd/>
          </a:ln>
        </p:spPr>
      </p:pic>
      <p:sp>
        <p:nvSpPr>
          <p:cNvPr id="350236" name="Rectangle 28"/>
          <p:cNvSpPr>
            <a:spLocks noChangeArrowheads="1"/>
          </p:cNvSpPr>
          <p:nvPr/>
        </p:nvSpPr>
        <p:spPr bwMode="auto">
          <a:xfrm>
            <a:off x="271463" y="1471613"/>
            <a:ext cx="4448175" cy="431800"/>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extLst>
        </p:spPr>
        <p:txBody>
          <a:bodyPr wrap="none" anchor="ctr"/>
          <a:lstStyle/>
          <a:p>
            <a:pPr algn="ctr">
              <a:defRPr/>
            </a:pPr>
            <a:r>
              <a:rPr lang="ja-JP" altLang="en-US">
                <a:latin typeface="ＭＳ Ｐゴシック" pitchFamily="50" charset="-128"/>
                <a:ea typeface="ＭＳ Ｐゴシック" pitchFamily="50" charset="-128"/>
              </a:rPr>
              <a:t>工業上利用できること（</a:t>
            </a:r>
            <a:r>
              <a:rPr lang="en-US" altLang="ja-JP">
                <a:latin typeface="ＭＳ Ｐゴシック" pitchFamily="50" charset="-128"/>
                <a:ea typeface="ＭＳ Ｐゴシック" pitchFamily="50" charset="-128"/>
              </a:rPr>
              <a:t>3</a:t>
            </a:r>
            <a:r>
              <a:rPr lang="ja-JP" altLang="en-US">
                <a:latin typeface="ＭＳ Ｐゴシック" pitchFamily="50" charset="-128"/>
                <a:ea typeface="ＭＳ Ｐゴシック" pitchFamily="50" charset="-128"/>
              </a:rPr>
              <a:t>条</a:t>
            </a:r>
            <a:r>
              <a:rPr lang="en-US" altLang="ja-JP">
                <a:latin typeface="ＭＳ Ｐゴシック" pitchFamily="50" charset="-128"/>
                <a:ea typeface="ＭＳ Ｐゴシック" pitchFamily="50" charset="-128"/>
              </a:rPr>
              <a:t>1</a:t>
            </a:r>
            <a:r>
              <a:rPr lang="ja-JP" altLang="en-US">
                <a:latin typeface="ＭＳ Ｐゴシック" pitchFamily="50" charset="-128"/>
                <a:ea typeface="ＭＳ Ｐゴシック" pitchFamily="50" charset="-128"/>
              </a:rPr>
              <a:t>項柱書）</a:t>
            </a:r>
          </a:p>
        </p:txBody>
      </p:sp>
      <p:sp>
        <p:nvSpPr>
          <p:cNvPr id="350237" name="Rectangle 29"/>
          <p:cNvSpPr>
            <a:spLocks noChangeArrowheads="1"/>
          </p:cNvSpPr>
          <p:nvPr/>
        </p:nvSpPr>
        <p:spPr bwMode="auto">
          <a:xfrm>
            <a:off x="271463" y="5300663"/>
            <a:ext cx="4448175" cy="431800"/>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extLst>
        </p:spPr>
        <p:txBody>
          <a:bodyPr wrap="none" anchor="ctr"/>
          <a:lstStyle/>
          <a:p>
            <a:pPr algn="ctr">
              <a:defRPr/>
            </a:pPr>
            <a:r>
              <a:rPr lang="ja-JP" altLang="en-US">
                <a:latin typeface="ＭＳ Ｐゴシック" pitchFamily="50" charset="-128"/>
                <a:ea typeface="ＭＳ Ｐゴシック" pitchFamily="50" charset="-128"/>
              </a:rPr>
              <a:t>新規性があること（</a:t>
            </a:r>
            <a:r>
              <a:rPr lang="en-US" altLang="ja-JP">
                <a:latin typeface="ＭＳ Ｐゴシック" pitchFamily="50" charset="-128"/>
                <a:ea typeface="ＭＳ Ｐゴシック" pitchFamily="50" charset="-128"/>
              </a:rPr>
              <a:t>3</a:t>
            </a:r>
            <a:r>
              <a:rPr lang="ja-JP" altLang="en-US">
                <a:latin typeface="ＭＳ Ｐゴシック" pitchFamily="50" charset="-128"/>
                <a:ea typeface="ＭＳ Ｐゴシック" pitchFamily="50" charset="-128"/>
              </a:rPr>
              <a:t>条</a:t>
            </a:r>
            <a:r>
              <a:rPr lang="en-US" altLang="ja-JP">
                <a:latin typeface="ＭＳ Ｐゴシック" pitchFamily="50" charset="-128"/>
                <a:ea typeface="ＭＳ Ｐゴシック" pitchFamily="50" charset="-128"/>
              </a:rPr>
              <a:t>1</a:t>
            </a:r>
            <a:r>
              <a:rPr lang="ja-JP" altLang="en-US">
                <a:latin typeface="ＭＳ Ｐゴシック" pitchFamily="50" charset="-128"/>
                <a:ea typeface="ＭＳ Ｐゴシック" pitchFamily="50" charset="-128"/>
              </a:rPr>
              <a:t>項）</a:t>
            </a:r>
          </a:p>
        </p:txBody>
      </p:sp>
      <p:sp>
        <p:nvSpPr>
          <p:cNvPr id="350238" name="Rectangle 30"/>
          <p:cNvSpPr>
            <a:spLocks noChangeArrowheads="1"/>
          </p:cNvSpPr>
          <p:nvPr/>
        </p:nvSpPr>
        <p:spPr bwMode="auto">
          <a:xfrm>
            <a:off x="5132388" y="1471613"/>
            <a:ext cx="4524375" cy="431800"/>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extLst>
        </p:spPr>
        <p:txBody>
          <a:bodyPr wrap="none" anchor="ctr"/>
          <a:lstStyle/>
          <a:p>
            <a:pPr algn="ctr">
              <a:defRPr/>
            </a:pPr>
            <a:r>
              <a:rPr lang="ja-JP" altLang="en-US" dirty="0">
                <a:latin typeface="ＭＳ Ｐゴシック" pitchFamily="50" charset="-128"/>
                <a:ea typeface="ＭＳ Ｐゴシック" pitchFamily="50" charset="-128"/>
              </a:rPr>
              <a:t>創作容易でないこと（</a:t>
            </a:r>
            <a:r>
              <a:rPr lang="en-US" altLang="ja-JP" dirty="0">
                <a:latin typeface="ＭＳ Ｐゴシック" pitchFamily="50" charset="-128"/>
                <a:ea typeface="ＭＳ Ｐゴシック" pitchFamily="50" charset="-128"/>
              </a:rPr>
              <a:t>3</a:t>
            </a:r>
            <a:r>
              <a:rPr lang="ja-JP" altLang="en-US" dirty="0">
                <a:latin typeface="ＭＳ Ｐゴシック" pitchFamily="50" charset="-128"/>
                <a:ea typeface="ＭＳ Ｐゴシック" pitchFamily="50" charset="-128"/>
              </a:rPr>
              <a:t>条</a:t>
            </a:r>
            <a:r>
              <a:rPr lang="en-US" altLang="ja-JP" dirty="0">
                <a:latin typeface="ＭＳ Ｐゴシック" pitchFamily="50" charset="-128"/>
                <a:ea typeface="ＭＳ Ｐゴシック" pitchFamily="50" charset="-128"/>
              </a:rPr>
              <a:t>2</a:t>
            </a:r>
            <a:r>
              <a:rPr lang="ja-JP" altLang="en-US" dirty="0">
                <a:latin typeface="ＭＳ Ｐゴシック" pitchFamily="50" charset="-128"/>
                <a:ea typeface="ＭＳ Ｐゴシック" pitchFamily="50" charset="-128"/>
              </a:rPr>
              <a:t>項）</a:t>
            </a:r>
          </a:p>
        </p:txBody>
      </p:sp>
      <p:sp>
        <p:nvSpPr>
          <p:cNvPr id="2329" name="Rectangle 31"/>
          <p:cNvSpPr>
            <a:spLocks noChangeArrowheads="1"/>
          </p:cNvSpPr>
          <p:nvPr/>
        </p:nvSpPr>
        <p:spPr bwMode="auto">
          <a:xfrm>
            <a:off x="4992688" y="3733800"/>
            <a:ext cx="4795837" cy="3008313"/>
          </a:xfrm>
          <a:prstGeom prst="rect">
            <a:avLst/>
          </a:prstGeom>
          <a:solidFill>
            <a:srgbClr val="CCFFFF"/>
          </a:solidFill>
          <a:ln w="28575">
            <a:solidFill>
              <a:srgbClr val="006600"/>
            </a:solidFill>
            <a:miter lim="800000"/>
            <a:headEnd/>
            <a:tailEnd/>
          </a:ln>
        </p:spPr>
        <p:txBody>
          <a:bodyPr wrap="none" lIns="87064" tIns="43532" rIns="87064" bIns="43532" anchor="ctr"/>
          <a:lstStyle/>
          <a:p>
            <a:pPr defTabSz="871538"/>
            <a:endParaRPr lang="en-US" altLang="ja-JP" b="1">
              <a:latin typeface="ＭＳ Ｐゴシック" charset="-128"/>
              <a:ea typeface="ＭＳ Ｐゴシック" charset="-128"/>
            </a:endParaRPr>
          </a:p>
          <a:p>
            <a:pPr defTabSz="871538"/>
            <a:endParaRPr lang="en-US" altLang="ja-JP" b="1">
              <a:latin typeface="ＭＳ Ｐゴシック" charset="-128"/>
              <a:ea typeface="ＭＳ Ｐゴシック" charset="-128"/>
            </a:endParaRPr>
          </a:p>
          <a:p>
            <a:pPr defTabSz="871538"/>
            <a:r>
              <a:rPr lang="ja-JP" altLang="en-US" b="1">
                <a:latin typeface="ＭＳ Ｐゴシック" charset="-128"/>
                <a:ea typeface="ＭＳ Ｐゴシック" charset="-128"/>
              </a:rPr>
              <a:t>・公序良俗を害するおそれがある意匠</a:t>
            </a:r>
          </a:p>
          <a:p>
            <a:pPr defTabSz="871538"/>
            <a:endParaRPr lang="ja-JP" altLang="en-US" b="1">
              <a:latin typeface="ＭＳ Ｐゴシック" charset="-128"/>
              <a:ea typeface="ＭＳ Ｐゴシック" charset="-128"/>
            </a:endParaRPr>
          </a:p>
          <a:p>
            <a:pPr defTabSz="871538"/>
            <a:endParaRPr lang="ja-JP" altLang="en-US" b="1">
              <a:latin typeface="ＭＳ Ｐゴシック" charset="-128"/>
              <a:ea typeface="ＭＳ Ｐゴシック" charset="-128"/>
            </a:endParaRPr>
          </a:p>
          <a:p>
            <a:pPr defTabSz="871538"/>
            <a:endParaRPr lang="ja-JP" altLang="en-US" b="1">
              <a:latin typeface="ＭＳ Ｐゴシック" charset="-128"/>
              <a:ea typeface="ＭＳ Ｐゴシック" charset="-128"/>
            </a:endParaRPr>
          </a:p>
          <a:p>
            <a:pPr defTabSz="871538"/>
            <a:r>
              <a:rPr lang="ja-JP" altLang="en-US" b="1">
                <a:latin typeface="ＭＳ Ｐゴシック" charset="-128"/>
                <a:ea typeface="ＭＳ Ｐゴシック" charset="-128"/>
              </a:rPr>
              <a:t>・他人の業務に係る物品と混同を生じさ</a:t>
            </a:r>
          </a:p>
          <a:p>
            <a:pPr defTabSz="871538"/>
            <a:r>
              <a:rPr lang="ja-JP" altLang="en-US" b="1">
                <a:latin typeface="ＭＳ Ｐゴシック" charset="-128"/>
                <a:ea typeface="ＭＳ Ｐゴシック" charset="-128"/>
              </a:rPr>
              <a:t>　せるおそれがある意匠</a:t>
            </a:r>
          </a:p>
          <a:p>
            <a:pPr defTabSz="871538"/>
            <a:r>
              <a:rPr lang="ja-JP" altLang="en-US" b="1">
                <a:latin typeface="ＭＳ Ｐゴシック" charset="-128"/>
                <a:ea typeface="ＭＳ Ｐゴシック" charset="-128"/>
              </a:rPr>
              <a:t>・物品の機能を確保するために不可欠な</a:t>
            </a:r>
          </a:p>
          <a:p>
            <a:pPr defTabSz="871538"/>
            <a:r>
              <a:rPr lang="ja-JP" altLang="en-US" b="1">
                <a:latin typeface="ＭＳ Ｐゴシック" charset="-128"/>
                <a:ea typeface="ＭＳ Ｐゴシック" charset="-128"/>
              </a:rPr>
              <a:t>　形状のみからなる意匠</a:t>
            </a:r>
            <a:endParaRPr lang="en-US" altLang="ja-JP" b="1">
              <a:latin typeface="ＭＳ Ｐゴシック" charset="-128"/>
              <a:ea typeface="ＭＳ Ｐゴシック" charset="-128"/>
            </a:endParaRPr>
          </a:p>
        </p:txBody>
      </p:sp>
      <p:sp>
        <p:nvSpPr>
          <p:cNvPr id="350240" name="Rectangle 32"/>
          <p:cNvSpPr>
            <a:spLocks noChangeArrowheads="1"/>
          </p:cNvSpPr>
          <p:nvPr/>
        </p:nvSpPr>
        <p:spPr bwMode="auto">
          <a:xfrm>
            <a:off x="5110163" y="3863975"/>
            <a:ext cx="4524375" cy="3603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extLst>
        </p:spPr>
        <p:txBody>
          <a:bodyPr wrap="none" anchor="ctr"/>
          <a:lstStyle/>
          <a:p>
            <a:pPr algn="ctr">
              <a:defRPr/>
            </a:pPr>
            <a:r>
              <a:rPr lang="ja-JP" altLang="en-US" dirty="0">
                <a:latin typeface="ＭＳ Ｐゴシック" pitchFamily="50" charset="-128"/>
                <a:ea typeface="ＭＳ Ｐゴシック" pitchFamily="50" charset="-128"/>
              </a:rPr>
              <a:t>意匠登録を受けることができない意匠（</a:t>
            </a:r>
            <a:r>
              <a:rPr lang="en-US" altLang="ja-JP" dirty="0">
                <a:latin typeface="ＭＳ Ｐゴシック" pitchFamily="50" charset="-128"/>
                <a:ea typeface="ＭＳ Ｐゴシック" pitchFamily="50" charset="-128"/>
              </a:rPr>
              <a:t>5</a:t>
            </a:r>
            <a:r>
              <a:rPr lang="ja-JP" altLang="en-US" dirty="0">
                <a:latin typeface="ＭＳ Ｐゴシック" pitchFamily="50" charset="-128"/>
                <a:ea typeface="ＭＳ Ｐゴシック" pitchFamily="50" charset="-128"/>
              </a:rPr>
              <a:t>条）</a:t>
            </a:r>
          </a:p>
        </p:txBody>
      </p:sp>
      <p:sp>
        <p:nvSpPr>
          <p:cNvPr id="2331" name="Text Box 34"/>
          <p:cNvSpPr txBox="1">
            <a:spLocks noChangeArrowheads="1"/>
          </p:cNvSpPr>
          <p:nvPr/>
        </p:nvSpPr>
        <p:spPr bwMode="auto">
          <a:xfrm>
            <a:off x="7605713" y="6323013"/>
            <a:ext cx="1512887" cy="304800"/>
          </a:xfrm>
          <a:prstGeom prst="rect">
            <a:avLst/>
          </a:prstGeom>
          <a:noFill/>
          <a:ln w="9525">
            <a:noFill/>
            <a:miter lim="800000"/>
            <a:headEnd/>
            <a:tailEnd/>
          </a:ln>
        </p:spPr>
        <p:txBody>
          <a:bodyPr>
            <a:spAutoFit/>
          </a:bodyPr>
          <a:lstStyle/>
          <a:p>
            <a:pPr eaLnBrk="0" hangingPunct="0">
              <a:spcBef>
                <a:spcPct val="50000"/>
              </a:spcBef>
            </a:pPr>
            <a:r>
              <a:rPr lang="ja-JP" altLang="en-US" sz="1400">
                <a:solidFill>
                  <a:srgbClr val="FF0000"/>
                </a:solidFill>
                <a:latin typeface="ＭＳ Ｐゴシック" charset="-128"/>
                <a:ea typeface="ＭＳ Ｐゴシック" charset="-128"/>
              </a:rPr>
              <a:t>プラグの形状　　　</a:t>
            </a:r>
          </a:p>
        </p:txBody>
      </p:sp>
      <p:graphicFrame>
        <p:nvGraphicFramePr>
          <p:cNvPr id="2313" name="Object 265"/>
          <p:cNvGraphicFramePr>
            <a:graphicFrameLocks noChangeAspect="1"/>
          </p:cNvGraphicFramePr>
          <p:nvPr/>
        </p:nvGraphicFramePr>
        <p:xfrm>
          <a:off x="8913813" y="5959475"/>
          <a:ext cx="812800" cy="349250"/>
        </p:xfrm>
        <a:graphic>
          <a:graphicData uri="http://schemas.openxmlformats.org/presentationml/2006/ole">
            <p:oleObj spid="_x0000_s2313" name="ｸﾘｯﾌﾟ" r:id="rId9" imgW="4397375" imgH="2330450" progId="">
              <p:embed/>
            </p:oleObj>
          </a:graphicData>
        </a:graphic>
      </p:graphicFrame>
      <p:sp>
        <p:nvSpPr>
          <p:cNvPr id="2332" name="Text Box 64"/>
          <p:cNvSpPr txBox="1">
            <a:spLocks noChangeArrowheads="1"/>
          </p:cNvSpPr>
          <p:nvPr/>
        </p:nvSpPr>
        <p:spPr bwMode="auto">
          <a:xfrm>
            <a:off x="7504113" y="4651375"/>
            <a:ext cx="2055812" cy="458788"/>
          </a:xfrm>
          <a:prstGeom prst="rect">
            <a:avLst/>
          </a:prstGeom>
          <a:noFill/>
          <a:ln w="9525">
            <a:noFill/>
            <a:miter lim="800000"/>
            <a:headEnd/>
            <a:tailEnd/>
          </a:ln>
        </p:spPr>
        <p:txBody>
          <a:bodyPr>
            <a:spAutoFit/>
          </a:bodyPr>
          <a:lstStyle/>
          <a:p>
            <a:pPr eaLnBrk="0" hangingPunct="0">
              <a:spcBef>
                <a:spcPct val="50000"/>
              </a:spcBef>
            </a:pPr>
            <a:r>
              <a:rPr lang="ja-JP" altLang="en-US" sz="1400">
                <a:solidFill>
                  <a:srgbClr val="FF0000"/>
                </a:solidFill>
                <a:latin typeface="ＭＳ Ｐゴシック" charset="-128"/>
                <a:ea typeface="ＭＳ Ｐゴシック" charset="-128"/>
              </a:rPr>
              <a:t>大統領の像を</a:t>
            </a:r>
          </a:p>
          <a:p>
            <a:pPr eaLnBrk="0" hangingPunct="0">
              <a:lnSpc>
                <a:spcPct val="20000"/>
              </a:lnSpc>
              <a:spcBef>
                <a:spcPct val="50000"/>
              </a:spcBef>
            </a:pPr>
            <a:r>
              <a:rPr lang="ja-JP" altLang="en-US" sz="1400">
                <a:solidFill>
                  <a:srgbClr val="FF0000"/>
                </a:solidFill>
                <a:latin typeface="ＭＳ Ｐゴシック" charset="-128"/>
                <a:ea typeface="ＭＳ Ｐゴシック" charset="-128"/>
              </a:rPr>
              <a:t>プリントしたシャツ　　　　</a:t>
            </a:r>
          </a:p>
        </p:txBody>
      </p:sp>
      <p:grpSp>
        <p:nvGrpSpPr>
          <p:cNvPr id="2333" name="グループ化 3"/>
          <p:cNvGrpSpPr>
            <a:grpSpLocks/>
          </p:cNvGrpSpPr>
          <p:nvPr/>
        </p:nvGrpSpPr>
        <p:grpSpPr bwMode="auto">
          <a:xfrm>
            <a:off x="5846763" y="4760913"/>
            <a:ext cx="1500187" cy="703262"/>
            <a:chOff x="5847085" y="4760901"/>
            <a:chExt cx="1499658" cy="703430"/>
          </a:xfrm>
        </p:grpSpPr>
        <p:grpSp>
          <p:nvGrpSpPr>
            <p:cNvPr id="2337" name="Group 38"/>
            <p:cNvGrpSpPr>
              <a:grpSpLocks/>
            </p:cNvGrpSpPr>
            <p:nvPr/>
          </p:nvGrpSpPr>
          <p:grpSpPr bwMode="auto">
            <a:xfrm>
              <a:off x="5847085" y="4760901"/>
              <a:ext cx="1499658" cy="703430"/>
              <a:chOff x="2400" y="1632"/>
              <a:chExt cx="2045" cy="1261"/>
            </a:xfrm>
          </p:grpSpPr>
          <p:sp>
            <p:nvSpPr>
              <p:cNvPr id="2338" name="Freeform 39"/>
              <p:cNvSpPr>
                <a:spLocks/>
              </p:cNvSpPr>
              <p:nvPr/>
            </p:nvSpPr>
            <p:spPr bwMode="auto">
              <a:xfrm>
                <a:off x="2400" y="1632"/>
                <a:ext cx="2045" cy="1261"/>
              </a:xfrm>
              <a:custGeom>
                <a:avLst/>
                <a:gdLst>
                  <a:gd name="T0" fmla="*/ 992 w 2045"/>
                  <a:gd name="T1" fmla="*/ 1248 h 1261"/>
                  <a:gd name="T2" fmla="*/ 1085 w 2045"/>
                  <a:gd name="T3" fmla="*/ 1250 h 1261"/>
                  <a:gd name="T4" fmla="*/ 1266 w 2045"/>
                  <a:gd name="T5" fmla="*/ 1250 h 1261"/>
                  <a:gd name="T6" fmla="*/ 1370 w 2045"/>
                  <a:gd name="T7" fmla="*/ 1240 h 1261"/>
                  <a:gd name="T8" fmla="*/ 1413 w 2045"/>
                  <a:gd name="T9" fmla="*/ 954 h 1261"/>
                  <a:gd name="T10" fmla="*/ 1418 w 2045"/>
                  <a:gd name="T11" fmla="*/ 469 h 1261"/>
                  <a:gd name="T12" fmla="*/ 1440 w 2045"/>
                  <a:gd name="T13" fmla="*/ 349 h 1261"/>
                  <a:gd name="T14" fmla="*/ 1525 w 2045"/>
                  <a:gd name="T15" fmla="*/ 344 h 1261"/>
                  <a:gd name="T16" fmla="*/ 1613 w 2045"/>
                  <a:gd name="T17" fmla="*/ 349 h 1261"/>
                  <a:gd name="T18" fmla="*/ 1744 w 2045"/>
                  <a:gd name="T19" fmla="*/ 347 h 1261"/>
                  <a:gd name="T20" fmla="*/ 1866 w 2045"/>
                  <a:gd name="T21" fmla="*/ 341 h 1261"/>
                  <a:gd name="T22" fmla="*/ 1992 w 2045"/>
                  <a:gd name="T23" fmla="*/ 315 h 1261"/>
                  <a:gd name="T24" fmla="*/ 2037 w 2045"/>
                  <a:gd name="T25" fmla="*/ 232 h 1261"/>
                  <a:gd name="T26" fmla="*/ 2018 w 2045"/>
                  <a:gd name="T27" fmla="*/ 125 h 1261"/>
                  <a:gd name="T28" fmla="*/ 1973 w 2045"/>
                  <a:gd name="T29" fmla="*/ 64 h 1261"/>
                  <a:gd name="T30" fmla="*/ 1866 w 2045"/>
                  <a:gd name="T31" fmla="*/ 67 h 1261"/>
                  <a:gd name="T32" fmla="*/ 1749 w 2045"/>
                  <a:gd name="T33" fmla="*/ 51 h 1261"/>
                  <a:gd name="T34" fmla="*/ 1674 w 2045"/>
                  <a:gd name="T35" fmla="*/ 45 h 1261"/>
                  <a:gd name="T36" fmla="*/ 1394 w 2045"/>
                  <a:gd name="T37" fmla="*/ 51 h 1261"/>
                  <a:gd name="T38" fmla="*/ 1309 w 2045"/>
                  <a:gd name="T39" fmla="*/ 59 h 1261"/>
                  <a:gd name="T40" fmla="*/ 1242 w 2045"/>
                  <a:gd name="T41" fmla="*/ 45 h 1261"/>
                  <a:gd name="T42" fmla="*/ 1197 w 2045"/>
                  <a:gd name="T43" fmla="*/ 19 h 1261"/>
                  <a:gd name="T44" fmla="*/ 1045 w 2045"/>
                  <a:gd name="T45" fmla="*/ 29 h 1261"/>
                  <a:gd name="T46" fmla="*/ 837 w 2045"/>
                  <a:gd name="T47" fmla="*/ 8 h 1261"/>
                  <a:gd name="T48" fmla="*/ 784 w 2045"/>
                  <a:gd name="T49" fmla="*/ 19 h 1261"/>
                  <a:gd name="T50" fmla="*/ 725 w 2045"/>
                  <a:gd name="T51" fmla="*/ 51 h 1261"/>
                  <a:gd name="T52" fmla="*/ 661 w 2045"/>
                  <a:gd name="T53" fmla="*/ 53 h 1261"/>
                  <a:gd name="T54" fmla="*/ 589 w 2045"/>
                  <a:gd name="T55" fmla="*/ 56 h 1261"/>
                  <a:gd name="T56" fmla="*/ 533 w 2045"/>
                  <a:gd name="T57" fmla="*/ 51 h 1261"/>
                  <a:gd name="T58" fmla="*/ 475 w 2045"/>
                  <a:gd name="T59" fmla="*/ 51 h 1261"/>
                  <a:gd name="T60" fmla="*/ 395 w 2045"/>
                  <a:gd name="T61" fmla="*/ 45 h 1261"/>
                  <a:gd name="T62" fmla="*/ 320 w 2045"/>
                  <a:gd name="T63" fmla="*/ 56 h 1261"/>
                  <a:gd name="T64" fmla="*/ 251 w 2045"/>
                  <a:gd name="T65" fmla="*/ 61 h 1261"/>
                  <a:gd name="T66" fmla="*/ 195 w 2045"/>
                  <a:gd name="T67" fmla="*/ 51 h 1261"/>
                  <a:gd name="T68" fmla="*/ 136 w 2045"/>
                  <a:gd name="T69" fmla="*/ 59 h 1261"/>
                  <a:gd name="T70" fmla="*/ 75 w 2045"/>
                  <a:gd name="T71" fmla="*/ 99 h 1261"/>
                  <a:gd name="T72" fmla="*/ 8 w 2045"/>
                  <a:gd name="T73" fmla="*/ 104 h 1261"/>
                  <a:gd name="T74" fmla="*/ 8 w 2045"/>
                  <a:gd name="T75" fmla="*/ 144 h 1261"/>
                  <a:gd name="T76" fmla="*/ 5 w 2045"/>
                  <a:gd name="T77" fmla="*/ 219 h 1261"/>
                  <a:gd name="T78" fmla="*/ 5 w 2045"/>
                  <a:gd name="T79" fmla="*/ 315 h 1261"/>
                  <a:gd name="T80" fmla="*/ 19 w 2045"/>
                  <a:gd name="T81" fmla="*/ 336 h 1261"/>
                  <a:gd name="T82" fmla="*/ 75 w 2045"/>
                  <a:gd name="T83" fmla="*/ 339 h 1261"/>
                  <a:gd name="T84" fmla="*/ 120 w 2045"/>
                  <a:gd name="T85" fmla="*/ 347 h 1261"/>
                  <a:gd name="T86" fmla="*/ 171 w 2045"/>
                  <a:gd name="T87" fmla="*/ 360 h 1261"/>
                  <a:gd name="T88" fmla="*/ 229 w 2045"/>
                  <a:gd name="T89" fmla="*/ 371 h 1261"/>
                  <a:gd name="T90" fmla="*/ 315 w 2045"/>
                  <a:gd name="T91" fmla="*/ 376 h 1261"/>
                  <a:gd name="T92" fmla="*/ 416 w 2045"/>
                  <a:gd name="T93" fmla="*/ 365 h 1261"/>
                  <a:gd name="T94" fmla="*/ 512 w 2045"/>
                  <a:gd name="T95" fmla="*/ 376 h 1261"/>
                  <a:gd name="T96" fmla="*/ 576 w 2045"/>
                  <a:gd name="T97" fmla="*/ 427 h 1261"/>
                  <a:gd name="T98" fmla="*/ 571 w 2045"/>
                  <a:gd name="T99" fmla="*/ 573 h 1261"/>
                  <a:gd name="T100" fmla="*/ 544 w 2045"/>
                  <a:gd name="T101" fmla="*/ 845 h 1261"/>
                  <a:gd name="T102" fmla="*/ 552 w 2045"/>
                  <a:gd name="T103" fmla="*/ 1133 h 1261"/>
                  <a:gd name="T104" fmla="*/ 627 w 2045"/>
                  <a:gd name="T105" fmla="*/ 1237 h 1261"/>
                  <a:gd name="T106" fmla="*/ 739 w 2045"/>
                  <a:gd name="T107" fmla="*/ 1256 h 1261"/>
                  <a:gd name="T108" fmla="*/ 832 w 2045"/>
                  <a:gd name="T109" fmla="*/ 1245 h 1261"/>
                  <a:gd name="T110" fmla="*/ 923 w 2045"/>
                  <a:gd name="T111" fmla="*/ 1258 h 126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45"/>
                  <a:gd name="T169" fmla="*/ 0 h 1261"/>
                  <a:gd name="T170" fmla="*/ 2045 w 2045"/>
                  <a:gd name="T171" fmla="*/ 1261 h 126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45" h="1261">
                    <a:moveTo>
                      <a:pt x="933" y="1261"/>
                    </a:moveTo>
                    <a:lnTo>
                      <a:pt x="949" y="1258"/>
                    </a:lnTo>
                    <a:lnTo>
                      <a:pt x="963" y="1253"/>
                    </a:lnTo>
                    <a:lnTo>
                      <a:pt x="979" y="1250"/>
                    </a:lnTo>
                    <a:lnTo>
                      <a:pt x="992" y="1248"/>
                    </a:lnTo>
                    <a:lnTo>
                      <a:pt x="1005" y="1245"/>
                    </a:lnTo>
                    <a:lnTo>
                      <a:pt x="1021" y="1245"/>
                    </a:lnTo>
                    <a:lnTo>
                      <a:pt x="1034" y="1245"/>
                    </a:lnTo>
                    <a:lnTo>
                      <a:pt x="1050" y="1248"/>
                    </a:lnTo>
                    <a:lnTo>
                      <a:pt x="1085" y="1250"/>
                    </a:lnTo>
                    <a:lnTo>
                      <a:pt x="1122" y="1253"/>
                    </a:lnTo>
                    <a:lnTo>
                      <a:pt x="1160" y="1253"/>
                    </a:lnTo>
                    <a:lnTo>
                      <a:pt x="1200" y="1253"/>
                    </a:lnTo>
                    <a:lnTo>
                      <a:pt x="1234" y="1253"/>
                    </a:lnTo>
                    <a:lnTo>
                      <a:pt x="1266" y="1250"/>
                    </a:lnTo>
                    <a:lnTo>
                      <a:pt x="1293" y="1250"/>
                    </a:lnTo>
                    <a:lnTo>
                      <a:pt x="1314" y="1250"/>
                    </a:lnTo>
                    <a:lnTo>
                      <a:pt x="1338" y="1248"/>
                    </a:lnTo>
                    <a:lnTo>
                      <a:pt x="1354" y="1245"/>
                    </a:lnTo>
                    <a:lnTo>
                      <a:pt x="1370" y="1240"/>
                    </a:lnTo>
                    <a:lnTo>
                      <a:pt x="1392" y="1232"/>
                    </a:lnTo>
                    <a:lnTo>
                      <a:pt x="1402" y="1074"/>
                    </a:lnTo>
                    <a:lnTo>
                      <a:pt x="1405" y="1037"/>
                    </a:lnTo>
                    <a:lnTo>
                      <a:pt x="1410" y="997"/>
                    </a:lnTo>
                    <a:lnTo>
                      <a:pt x="1413" y="954"/>
                    </a:lnTo>
                    <a:lnTo>
                      <a:pt x="1408" y="912"/>
                    </a:lnTo>
                    <a:lnTo>
                      <a:pt x="1410" y="797"/>
                    </a:lnTo>
                    <a:lnTo>
                      <a:pt x="1413" y="690"/>
                    </a:lnTo>
                    <a:lnTo>
                      <a:pt x="1416" y="581"/>
                    </a:lnTo>
                    <a:lnTo>
                      <a:pt x="1418" y="469"/>
                    </a:lnTo>
                    <a:lnTo>
                      <a:pt x="1421" y="437"/>
                    </a:lnTo>
                    <a:lnTo>
                      <a:pt x="1421" y="408"/>
                    </a:lnTo>
                    <a:lnTo>
                      <a:pt x="1421" y="376"/>
                    </a:lnTo>
                    <a:lnTo>
                      <a:pt x="1424" y="347"/>
                    </a:lnTo>
                    <a:lnTo>
                      <a:pt x="1440" y="349"/>
                    </a:lnTo>
                    <a:lnTo>
                      <a:pt x="1456" y="349"/>
                    </a:lnTo>
                    <a:lnTo>
                      <a:pt x="1474" y="349"/>
                    </a:lnTo>
                    <a:lnTo>
                      <a:pt x="1490" y="347"/>
                    </a:lnTo>
                    <a:lnTo>
                      <a:pt x="1506" y="347"/>
                    </a:lnTo>
                    <a:lnTo>
                      <a:pt x="1525" y="344"/>
                    </a:lnTo>
                    <a:lnTo>
                      <a:pt x="1541" y="339"/>
                    </a:lnTo>
                    <a:lnTo>
                      <a:pt x="1557" y="336"/>
                    </a:lnTo>
                    <a:lnTo>
                      <a:pt x="1576" y="344"/>
                    </a:lnTo>
                    <a:lnTo>
                      <a:pt x="1594" y="347"/>
                    </a:lnTo>
                    <a:lnTo>
                      <a:pt x="1613" y="349"/>
                    </a:lnTo>
                    <a:lnTo>
                      <a:pt x="1629" y="349"/>
                    </a:lnTo>
                    <a:lnTo>
                      <a:pt x="1658" y="349"/>
                    </a:lnTo>
                    <a:lnTo>
                      <a:pt x="1688" y="349"/>
                    </a:lnTo>
                    <a:lnTo>
                      <a:pt x="1714" y="347"/>
                    </a:lnTo>
                    <a:lnTo>
                      <a:pt x="1744" y="347"/>
                    </a:lnTo>
                    <a:lnTo>
                      <a:pt x="1768" y="347"/>
                    </a:lnTo>
                    <a:lnTo>
                      <a:pt x="1794" y="347"/>
                    </a:lnTo>
                    <a:lnTo>
                      <a:pt x="1818" y="347"/>
                    </a:lnTo>
                    <a:lnTo>
                      <a:pt x="1840" y="347"/>
                    </a:lnTo>
                    <a:lnTo>
                      <a:pt x="1866" y="341"/>
                    </a:lnTo>
                    <a:lnTo>
                      <a:pt x="1893" y="339"/>
                    </a:lnTo>
                    <a:lnTo>
                      <a:pt x="1917" y="333"/>
                    </a:lnTo>
                    <a:lnTo>
                      <a:pt x="1944" y="328"/>
                    </a:lnTo>
                    <a:lnTo>
                      <a:pt x="1968" y="323"/>
                    </a:lnTo>
                    <a:lnTo>
                      <a:pt x="1992" y="315"/>
                    </a:lnTo>
                    <a:lnTo>
                      <a:pt x="2016" y="304"/>
                    </a:lnTo>
                    <a:lnTo>
                      <a:pt x="2037" y="293"/>
                    </a:lnTo>
                    <a:lnTo>
                      <a:pt x="2045" y="272"/>
                    </a:lnTo>
                    <a:lnTo>
                      <a:pt x="2042" y="251"/>
                    </a:lnTo>
                    <a:lnTo>
                      <a:pt x="2037" y="232"/>
                    </a:lnTo>
                    <a:lnTo>
                      <a:pt x="2034" y="211"/>
                    </a:lnTo>
                    <a:lnTo>
                      <a:pt x="2029" y="189"/>
                    </a:lnTo>
                    <a:lnTo>
                      <a:pt x="2026" y="168"/>
                    </a:lnTo>
                    <a:lnTo>
                      <a:pt x="2024" y="147"/>
                    </a:lnTo>
                    <a:lnTo>
                      <a:pt x="2018" y="125"/>
                    </a:lnTo>
                    <a:lnTo>
                      <a:pt x="2016" y="109"/>
                    </a:lnTo>
                    <a:lnTo>
                      <a:pt x="2010" y="91"/>
                    </a:lnTo>
                    <a:lnTo>
                      <a:pt x="2005" y="75"/>
                    </a:lnTo>
                    <a:lnTo>
                      <a:pt x="1992" y="64"/>
                    </a:lnTo>
                    <a:lnTo>
                      <a:pt x="1973" y="64"/>
                    </a:lnTo>
                    <a:lnTo>
                      <a:pt x="1954" y="67"/>
                    </a:lnTo>
                    <a:lnTo>
                      <a:pt x="1936" y="69"/>
                    </a:lnTo>
                    <a:lnTo>
                      <a:pt x="1917" y="69"/>
                    </a:lnTo>
                    <a:lnTo>
                      <a:pt x="1890" y="69"/>
                    </a:lnTo>
                    <a:lnTo>
                      <a:pt x="1866" y="67"/>
                    </a:lnTo>
                    <a:lnTo>
                      <a:pt x="1842" y="64"/>
                    </a:lnTo>
                    <a:lnTo>
                      <a:pt x="1818" y="61"/>
                    </a:lnTo>
                    <a:lnTo>
                      <a:pt x="1797" y="59"/>
                    </a:lnTo>
                    <a:lnTo>
                      <a:pt x="1773" y="56"/>
                    </a:lnTo>
                    <a:lnTo>
                      <a:pt x="1749" y="51"/>
                    </a:lnTo>
                    <a:lnTo>
                      <a:pt x="1722" y="48"/>
                    </a:lnTo>
                    <a:lnTo>
                      <a:pt x="1714" y="45"/>
                    </a:lnTo>
                    <a:lnTo>
                      <a:pt x="1704" y="45"/>
                    </a:lnTo>
                    <a:lnTo>
                      <a:pt x="1690" y="45"/>
                    </a:lnTo>
                    <a:lnTo>
                      <a:pt x="1674" y="45"/>
                    </a:lnTo>
                    <a:lnTo>
                      <a:pt x="1658" y="45"/>
                    </a:lnTo>
                    <a:lnTo>
                      <a:pt x="1642" y="45"/>
                    </a:lnTo>
                    <a:lnTo>
                      <a:pt x="1629" y="48"/>
                    </a:lnTo>
                    <a:lnTo>
                      <a:pt x="1621" y="51"/>
                    </a:lnTo>
                    <a:lnTo>
                      <a:pt x="1394" y="51"/>
                    </a:lnTo>
                    <a:lnTo>
                      <a:pt x="1376" y="53"/>
                    </a:lnTo>
                    <a:lnTo>
                      <a:pt x="1360" y="53"/>
                    </a:lnTo>
                    <a:lnTo>
                      <a:pt x="1344" y="53"/>
                    </a:lnTo>
                    <a:lnTo>
                      <a:pt x="1325" y="56"/>
                    </a:lnTo>
                    <a:lnTo>
                      <a:pt x="1309" y="59"/>
                    </a:lnTo>
                    <a:lnTo>
                      <a:pt x="1293" y="61"/>
                    </a:lnTo>
                    <a:lnTo>
                      <a:pt x="1280" y="59"/>
                    </a:lnTo>
                    <a:lnTo>
                      <a:pt x="1266" y="56"/>
                    </a:lnTo>
                    <a:lnTo>
                      <a:pt x="1253" y="51"/>
                    </a:lnTo>
                    <a:lnTo>
                      <a:pt x="1242" y="45"/>
                    </a:lnTo>
                    <a:lnTo>
                      <a:pt x="1229" y="37"/>
                    </a:lnTo>
                    <a:lnTo>
                      <a:pt x="1216" y="32"/>
                    </a:lnTo>
                    <a:lnTo>
                      <a:pt x="1208" y="27"/>
                    </a:lnTo>
                    <a:lnTo>
                      <a:pt x="1202" y="21"/>
                    </a:lnTo>
                    <a:lnTo>
                      <a:pt x="1197" y="19"/>
                    </a:lnTo>
                    <a:lnTo>
                      <a:pt x="1192" y="13"/>
                    </a:lnTo>
                    <a:lnTo>
                      <a:pt x="1162" y="21"/>
                    </a:lnTo>
                    <a:lnTo>
                      <a:pt x="1133" y="24"/>
                    </a:lnTo>
                    <a:lnTo>
                      <a:pt x="1093" y="27"/>
                    </a:lnTo>
                    <a:lnTo>
                      <a:pt x="1045" y="29"/>
                    </a:lnTo>
                    <a:lnTo>
                      <a:pt x="995" y="29"/>
                    </a:lnTo>
                    <a:lnTo>
                      <a:pt x="947" y="29"/>
                    </a:lnTo>
                    <a:lnTo>
                      <a:pt x="899" y="27"/>
                    </a:lnTo>
                    <a:lnTo>
                      <a:pt x="864" y="19"/>
                    </a:lnTo>
                    <a:lnTo>
                      <a:pt x="837" y="8"/>
                    </a:lnTo>
                    <a:lnTo>
                      <a:pt x="827" y="3"/>
                    </a:lnTo>
                    <a:lnTo>
                      <a:pt x="819" y="0"/>
                    </a:lnTo>
                    <a:lnTo>
                      <a:pt x="808" y="3"/>
                    </a:lnTo>
                    <a:lnTo>
                      <a:pt x="797" y="8"/>
                    </a:lnTo>
                    <a:lnTo>
                      <a:pt x="784" y="19"/>
                    </a:lnTo>
                    <a:lnTo>
                      <a:pt x="771" y="27"/>
                    </a:lnTo>
                    <a:lnTo>
                      <a:pt x="757" y="37"/>
                    </a:lnTo>
                    <a:lnTo>
                      <a:pt x="744" y="45"/>
                    </a:lnTo>
                    <a:lnTo>
                      <a:pt x="733" y="48"/>
                    </a:lnTo>
                    <a:lnTo>
                      <a:pt x="725" y="51"/>
                    </a:lnTo>
                    <a:lnTo>
                      <a:pt x="712" y="51"/>
                    </a:lnTo>
                    <a:lnTo>
                      <a:pt x="701" y="56"/>
                    </a:lnTo>
                    <a:lnTo>
                      <a:pt x="688" y="53"/>
                    </a:lnTo>
                    <a:lnTo>
                      <a:pt x="675" y="53"/>
                    </a:lnTo>
                    <a:lnTo>
                      <a:pt x="661" y="53"/>
                    </a:lnTo>
                    <a:lnTo>
                      <a:pt x="645" y="56"/>
                    </a:lnTo>
                    <a:lnTo>
                      <a:pt x="632" y="59"/>
                    </a:lnTo>
                    <a:lnTo>
                      <a:pt x="619" y="59"/>
                    </a:lnTo>
                    <a:lnTo>
                      <a:pt x="603" y="59"/>
                    </a:lnTo>
                    <a:lnTo>
                      <a:pt x="589" y="56"/>
                    </a:lnTo>
                    <a:lnTo>
                      <a:pt x="581" y="56"/>
                    </a:lnTo>
                    <a:lnTo>
                      <a:pt x="571" y="56"/>
                    </a:lnTo>
                    <a:lnTo>
                      <a:pt x="557" y="53"/>
                    </a:lnTo>
                    <a:lnTo>
                      <a:pt x="547" y="53"/>
                    </a:lnTo>
                    <a:lnTo>
                      <a:pt x="533" y="51"/>
                    </a:lnTo>
                    <a:lnTo>
                      <a:pt x="523" y="51"/>
                    </a:lnTo>
                    <a:lnTo>
                      <a:pt x="512" y="51"/>
                    </a:lnTo>
                    <a:lnTo>
                      <a:pt x="504" y="53"/>
                    </a:lnTo>
                    <a:lnTo>
                      <a:pt x="488" y="53"/>
                    </a:lnTo>
                    <a:lnTo>
                      <a:pt x="475" y="51"/>
                    </a:lnTo>
                    <a:lnTo>
                      <a:pt x="459" y="51"/>
                    </a:lnTo>
                    <a:lnTo>
                      <a:pt x="443" y="48"/>
                    </a:lnTo>
                    <a:lnTo>
                      <a:pt x="427" y="48"/>
                    </a:lnTo>
                    <a:lnTo>
                      <a:pt x="411" y="48"/>
                    </a:lnTo>
                    <a:lnTo>
                      <a:pt x="395" y="45"/>
                    </a:lnTo>
                    <a:lnTo>
                      <a:pt x="379" y="45"/>
                    </a:lnTo>
                    <a:lnTo>
                      <a:pt x="365" y="45"/>
                    </a:lnTo>
                    <a:lnTo>
                      <a:pt x="349" y="51"/>
                    </a:lnTo>
                    <a:lnTo>
                      <a:pt x="333" y="53"/>
                    </a:lnTo>
                    <a:lnTo>
                      <a:pt x="320" y="56"/>
                    </a:lnTo>
                    <a:lnTo>
                      <a:pt x="304" y="53"/>
                    </a:lnTo>
                    <a:lnTo>
                      <a:pt x="293" y="51"/>
                    </a:lnTo>
                    <a:lnTo>
                      <a:pt x="285" y="53"/>
                    </a:lnTo>
                    <a:lnTo>
                      <a:pt x="261" y="56"/>
                    </a:lnTo>
                    <a:lnTo>
                      <a:pt x="251" y="61"/>
                    </a:lnTo>
                    <a:lnTo>
                      <a:pt x="240" y="59"/>
                    </a:lnTo>
                    <a:lnTo>
                      <a:pt x="229" y="56"/>
                    </a:lnTo>
                    <a:lnTo>
                      <a:pt x="219" y="56"/>
                    </a:lnTo>
                    <a:lnTo>
                      <a:pt x="205" y="53"/>
                    </a:lnTo>
                    <a:lnTo>
                      <a:pt x="195" y="51"/>
                    </a:lnTo>
                    <a:lnTo>
                      <a:pt x="181" y="51"/>
                    </a:lnTo>
                    <a:lnTo>
                      <a:pt x="171" y="51"/>
                    </a:lnTo>
                    <a:lnTo>
                      <a:pt x="157" y="53"/>
                    </a:lnTo>
                    <a:lnTo>
                      <a:pt x="147" y="56"/>
                    </a:lnTo>
                    <a:lnTo>
                      <a:pt x="136" y="59"/>
                    </a:lnTo>
                    <a:lnTo>
                      <a:pt x="125" y="64"/>
                    </a:lnTo>
                    <a:lnTo>
                      <a:pt x="115" y="77"/>
                    </a:lnTo>
                    <a:lnTo>
                      <a:pt x="101" y="88"/>
                    </a:lnTo>
                    <a:lnTo>
                      <a:pt x="88" y="93"/>
                    </a:lnTo>
                    <a:lnTo>
                      <a:pt x="75" y="99"/>
                    </a:lnTo>
                    <a:lnTo>
                      <a:pt x="61" y="101"/>
                    </a:lnTo>
                    <a:lnTo>
                      <a:pt x="43" y="101"/>
                    </a:lnTo>
                    <a:lnTo>
                      <a:pt x="29" y="101"/>
                    </a:lnTo>
                    <a:lnTo>
                      <a:pt x="13" y="101"/>
                    </a:lnTo>
                    <a:lnTo>
                      <a:pt x="8" y="104"/>
                    </a:lnTo>
                    <a:lnTo>
                      <a:pt x="8" y="109"/>
                    </a:lnTo>
                    <a:lnTo>
                      <a:pt x="8" y="115"/>
                    </a:lnTo>
                    <a:lnTo>
                      <a:pt x="11" y="120"/>
                    </a:lnTo>
                    <a:lnTo>
                      <a:pt x="5" y="131"/>
                    </a:lnTo>
                    <a:lnTo>
                      <a:pt x="8" y="144"/>
                    </a:lnTo>
                    <a:lnTo>
                      <a:pt x="8" y="157"/>
                    </a:lnTo>
                    <a:lnTo>
                      <a:pt x="5" y="168"/>
                    </a:lnTo>
                    <a:lnTo>
                      <a:pt x="5" y="187"/>
                    </a:lnTo>
                    <a:lnTo>
                      <a:pt x="5" y="203"/>
                    </a:lnTo>
                    <a:lnTo>
                      <a:pt x="5" y="219"/>
                    </a:lnTo>
                    <a:lnTo>
                      <a:pt x="11" y="232"/>
                    </a:lnTo>
                    <a:lnTo>
                      <a:pt x="5" y="251"/>
                    </a:lnTo>
                    <a:lnTo>
                      <a:pt x="0" y="269"/>
                    </a:lnTo>
                    <a:lnTo>
                      <a:pt x="0" y="291"/>
                    </a:lnTo>
                    <a:lnTo>
                      <a:pt x="5" y="315"/>
                    </a:lnTo>
                    <a:lnTo>
                      <a:pt x="5" y="320"/>
                    </a:lnTo>
                    <a:lnTo>
                      <a:pt x="5" y="325"/>
                    </a:lnTo>
                    <a:lnTo>
                      <a:pt x="5" y="331"/>
                    </a:lnTo>
                    <a:lnTo>
                      <a:pt x="8" y="333"/>
                    </a:lnTo>
                    <a:lnTo>
                      <a:pt x="19" y="336"/>
                    </a:lnTo>
                    <a:lnTo>
                      <a:pt x="29" y="336"/>
                    </a:lnTo>
                    <a:lnTo>
                      <a:pt x="40" y="339"/>
                    </a:lnTo>
                    <a:lnTo>
                      <a:pt x="53" y="339"/>
                    </a:lnTo>
                    <a:lnTo>
                      <a:pt x="64" y="339"/>
                    </a:lnTo>
                    <a:lnTo>
                      <a:pt x="75" y="339"/>
                    </a:lnTo>
                    <a:lnTo>
                      <a:pt x="85" y="336"/>
                    </a:lnTo>
                    <a:lnTo>
                      <a:pt x="96" y="333"/>
                    </a:lnTo>
                    <a:lnTo>
                      <a:pt x="104" y="339"/>
                    </a:lnTo>
                    <a:lnTo>
                      <a:pt x="115" y="341"/>
                    </a:lnTo>
                    <a:lnTo>
                      <a:pt x="120" y="347"/>
                    </a:lnTo>
                    <a:lnTo>
                      <a:pt x="131" y="352"/>
                    </a:lnTo>
                    <a:lnTo>
                      <a:pt x="141" y="355"/>
                    </a:lnTo>
                    <a:lnTo>
                      <a:pt x="152" y="357"/>
                    </a:lnTo>
                    <a:lnTo>
                      <a:pt x="163" y="360"/>
                    </a:lnTo>
                    <a:lnTo>
                      <a:pt x="171" y="360"/>
                    </a:lnTo>
                    <a:lnTo>
                      <a:pt x="181" y="363"/>
                    </a:lnTo>
                    <a:lnTo>
                      <a:pt x="192" y="365"/>
                    </a:lnTo>
                    <a:lnTo>
                      <a:pt x="203" y="368"/>
                    </a:lnTo>
                    <a:lnTo>
                      <a:pt x="211" y="371"/>
                    </a:lnTo>
                    <a:lnTo>
                      <a:pt x="229" y="371"/>
                    </a:lnTo>
                    <a:lnTo>
                      <a:pt x="243" y="373"/>
                    </a:lnTo>
                    <a:lnTo>
                      <a:pt x="256" y="376"/>
                    </a:lnTo>
                    <a:lnTo>
                      <a:pt x="272" y="373"/>
                    </a:lnTo>
                    <a:lnTo>
                      <a:pt x="293" y="376"/>
                    </a:lnTo>
                    <a:lnTo>
                      <a:pt x="315" y="376"/>
                    </a:lnTo>
                    <a:lnTo>
                      <a:pt x="339" y="373"/>
                    </a:lnTo>
                    <a:lnTo>
                      <a:pt x="355" y="373"/>
                    </a:lnTo>
                    <a:lnTo>
                      <a:pt x="376" y="371"/>
                    </a:lnTo>
                    <a:lnTo>
                      <a:pt x="397" y="368"/>
                    </a:lnTo>
                    <a:lnTo>
                      <a:pt x="416" y="365"/>
                    </a:lnTo>
                    <a:lnTo>
                      <a:pt x="437" y="363"/>
                    </a:lnTo>
                    <a:lnTo>
                      <a:pt x="448" y="365"/>
                    </a:lnTo>
                    <a:lnTo>
                      <a:pt x="467" y="368"/>
                    </a:lnTo>
                    <a:lnTo>
                      <a:pt x="488" y="371"/>
                    </a:lnTo>
                    <a:lnTo>
                      <a:pt x="512" y="376"/>
                    </a:lnTo>
                    <a:lnTo>
                      <a:pt x="536" y="381"/>
                    </a:lnTo>
                    <a:lnTo>
                      <a:pt x="563" y="387"/>
                    </a:lnTo>
                    <a:lnTo>
                      <a:pt x="576" y="392"/>
                    </a:lnTo>
                    <a:lnTo>
                      <a:pt x="587" y="397"/>
                    </a:lnTo>
                    <a:lnTo>
                      <a:pt x="576" y="427"/>
                    </a:lnTo>
                    <a:lnTo>
                      <a:pt x="568" y="459"/>
                    </a:lnTo>
                    <a:lnTo>
                      <a:pt x="565" y="491"/>
                    </a:lnTo>
                    <a:lnTo>
                      <a:pt x="565" y="528"/>
                    </a:lnTo>
                    <a:lnTo>
                      <a:pt x="568" y="552"/>
                    </a:lnTo>
                    <a:lnTo>
                      <a:pt x="571" y="573"/>
                    </a:lnTo>
                    <a:lnTo>
                      <a:pt x="573" y="595"/>
                    </a:lnTo>
                    <a:lnTo>
                      <a:pt x="571" y="619"/>
                    </a:lnTo>
                    <a:lnTo>
                      <a:pt x="565" y="685"/>
                    </a:lnTo>
                    <a:lnTo>
                      <a:pt x="552" y="762"/>
                    </a:lnTo>
                    <a:lnTo>
                      <a:pt x="544" y="845"/>
                    </a:lnTo>
                    <a:lnTo>
                      <a:pt x="549" y="906"/>
                    </a:lnTo>
                    <a:lnTo>
                      <a:pt x="552" y="962"/>
                    </a:lnTo>
                    <a:lnTo>
                      <a:pt x="549" y="1018"/>
                    </a:lnTo>
                    <a:lnTo>
                      <a:pt x="549" y="1074"/>
                    </a:lnTo>
                    <a:lnTo>
                      <a:pt x="552" y="1133"/>
                    </a:lnTo>
                    <a:lnTo>
                      <a:pt x="544" y="1157"/>
                    </a:lnTo>
                    <a:lnTo>
                      <a:pt x="536" y="1181"/>
                    </a:lnTo>
                    <a:lnTo>
                      <a:pt x="533" y="1205"/>
                    </a:lnTo>
                    <a:lnTo>
                      <a:pt x="536" y="1229"/>
                    </a:lnTo>
                    <a:lnTo>
                      <a:pt x="627" y="1237"/>
                    </a:lnTo>
                    <a:lnTo>
                      <a:pt x="651" y="1242"/>
                    </a:lnTo>
                    <a:lnTo>
                      <a:pt x="672" y="1248"/>
                    </a:lnTo>
                    <a:lnTo>
                      <a:pt x="693" y="1250"/>
                    </a:lnTo>
                    <a:lnTo>
                      <a:pt x="715" y="1256"/>
                    </a:lnTo>
                    <a:lnTo>
                      <a:pt x="739" y="1256"/>
                    </a:lnTo>
                    <a:lnTo>
                      <a:pt x="760" y="1256"/>
                    </a:lnTo>
                    <a:lnTo>
                      <a:pt x="784" y="1250"/>
                    </a:lnTo>
                    <a:lnTo>
                      <a:pt x="808" y="1242"/>
                    </a:lnTo>
                    <a:lnTo>
                      <a:pt x="819" y="1242"/>
                    </a:lnTo>
                    <a:lnTo>
                      <a:pt x="832" y="1245"/>
                    </a:lnTo>
                    <a:lnTo>
                      <a:pt x="851" y="1248"/>
                    </a:lnTo>
                    <a:lnTo>
                      <a:pt x="872" y="1250"/>
                    </a:lnTo>
                    <a:lnTo>
                      <a:pt x="888" y="1253"/>
                    </a:lnTo>
                    <a:lnTo>
                      <a:pt x="907" y="1256"/>
                    </a:lnTo>
                    <a:lnTo>
                      <a:pt x="923" y="1258"/>
                    </a:lnTo>
                    <a:lnTo>
                      <a:pt x="933" y="1261"/>
                    </a:lnTo>
                    <a:close/>
                  </a:path>
                </a:pathLst>
              </a:custGeom>
              <a:solidFill>
                <a:srgbClr val="FFFF99"/>
              </a:solidFill>
              <a:ln w="9525">
                <a:solidFill>
                  <a:schemeClr val="tx1"/>
                </a:solidFill>
                <a:round/>
                <a:headEnd/>
                <a:tailEnd/>
              </a:ln>
            </p:spPr>
            <p:txBody>
              <a:bodyPr/>
              <a:lstStyle/>
              <a:p>
                <a:endParaRPr lang="ja-JP" altLang="en-US">
                  <a:latin typeface="ＭＳ Ｐゴシック" charset="-128"/>
                  <a:ea typeface="ＭＳ Ｐゴシック" charset="-128"/>
                </a:endParaRPr>
              </a:p>
            </p:txBody>
          </p:sp>
          <p:sp>
            <p:nvSpPr>
              <p:cNvPr id="2339" name="Freeform 40"/>
              <p:cNvSpPr>
                <a:spLocks/>
              </p:cNvSpPr>
              <p:nvPr/>
            </p:nvSpPr>
            <p:spPr bwMode="auto">
              <a:xfrm>
                <a:off x="4376" y="1880"/>
                <a:ext cx="48" cy="48"/>
              </a:xfrm>
              <a:custGeom>
                <a:avLst/>
                <a:gdLst>
                  <a:gd name="T0" fmla="*/ 8 w 48"/>
                  <a:gd name="T1" fmla="*/ 48 h 48"/>
                  <a:gd name="T2" fmla="*/ 18 w 48"/>
                  <a:gd name="T3" fmla="*/ 45 h 48"/>
                  <a:gd name="T4" fmla="*/ 29 w 48"/>
                  <a:gd name="T5" fmla="*/ 43 h 48"/>
                  <a:gd name="T6" fmla="*/ 40 w 48"/>
                  <a:gd name="T7" fmla="*/ 37 h 48"/>
                  <a:gd name="T8" fmla="*/ 45 w 48"/>
                  <a:gd name="T9" fmla="*/ 29 h 48"/>
                  <a:gd name="T10" fmla="*/ 48 w 48"/>
                  <a:gd name="T11" fmla="*/ 21 h 48"/>
                  <a:gd name="T12" fmla="*/ 48 w 48"/>
                  <a:gd name="T13" fmla="*/ 13 h 48"/>
                  <a:gd name="T14" fmla="*/ 48 w 48"/>
                  <a:gd name="T15" fmla="*/ 5 h 48"/>
                  <a:gd name="T16" fmla="*/ 45 w 48"/>
                  <a:gd name="T17" fmla="*/ 0 h 48"/>
                  <a:gd name="T18" fmla="*/ 0 w 48"/>
                  <a:gd name="T19" fmla="*/ 11 h 48"/>
                  <a:gd name="T20" fmla="*/ 0 w 48"/>
                  <a:gd name="T21" fmla="*/ 24 h 48"/>
                  <a:gd name="T22" fmla="*/ 2 w 48"/>
                  <a:gd name="T23" fmla="*/ 32 h 48"/>
                  <a:gd name="T24" fmla="*/ 5 w 48"/>
                  <a:gd name="T25" fmla="*/ 43 h 48"/>
                  <a:gd name="T26" fmla="*/ 8 w 48"/>
                  <a:gd name="T27" fmla="*/ 48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48"/>
                  <a:gd name="T44" fmla="*/ 48 w 48"/>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48">
                    <a:moveTo>
                      <a:pt x="8" y="48"/>
                    </a:moveTo>
                    <a:lnTo>
                      <a:pt x="18" y="45"/>
                    </a:lnTo>
                    <a:lnTo>
                      <a:pt x="29" y="43"/>
                    </a:lnTo>
                    <a:lnTo>
                      <a:pt x="40" y="37"/>
                    </a:lnTo>
                    <a:lnTo>
                      <a:pt x="45" y="29"/>
                    </a:lnTo>
                    <a:lnTo>
                      <a:pt x="48" y="21"/>
                    </a:lnTo>
                    <a:lnTo>
                      <a:pt x="48" y="13"/>
                    </a:lnTo>
                    <a:lnTo>
                      <a:pt x="48" y="5"/>
                    </a:lnTo>
                    <a:lnTo>
                      <a:pt x="45" y="0"/>
                    </a:lnTo>
                    <a:lnTo>
                      <a:pt x="0" y="11"/>
                    </a:lnTo>
                    <a:lnTo>
                      <a:pt x="0" y="24"/>
                    </a:lnTo>
                    <a:lnTo>
                      <a:pt x="2" y="32"/>
                    </a:lnTo>
                    <a:lnTo>
                      <a:pt x="5" y="43"/>
                    </a:lnTo>
                    <a:lnTo>
                      <a:pt x="8" y="48"/>
                    </a:lnTo>
                    <a:close/>
                  </a:path>
                </a:pathLst>
              </a:custGeom>
              <a:solidFill>
                <a:srgbClr val="FFFF99"/>
              </a:solidFill>
              <a:ln w="9525">
                <a:solidFill>
                  <a:schemeClr val="tx1"/>
                </a:solidFill>
                <a:round/>
                <a:headEnd/>
                <a:tailEnd/>
              </a:ln>
            </p:spPr>
            <p:txBody>
              <a:bodyPr/>
              <a:lstStyle/>
              <a:p>
                <a:endParaRPr lang="ja-JP" altLang="en-US">
                  <a:latin typeface="ＭＳ Ｐゴシック" charset="-128"/>
                  <a:ea typeface="ＭＳ Ｐゴシック" charset="-128"/>
                </a:endParaRPr>
              </a:p>
            </p:txBody>
          </p:sp>
          <p:sp>
            <p:nvSpPr>
              <p:cNvPr id="2340" name="Freeform 41"/>
              <p:cNvSpPr>
                <a:spLocks/>
              </p:cNvSpPr>
              <p:nvPr/>
            </p:nvSpPr>
            <p:spPr bwMode="auto">
              <a:xfrm>
                <a:off x="2421" y="1925"/>
                <a:ext cx="51" cy="24"/>
              </a:xfrm>
              <a:custGeom>
                <a:avLst/>
                <a:gdLst>
                  <a:gd name="T0" fmla="*/ 48 w 51"/>
                  <a:gd name="T1" fmla="*/ 24 h 24"/>
                  <a:gd name="T2" fmla="*/ 51 w 51"/>
                  <a:gd name="T3" fmla="*/ 19 h 24"/>
                  <a:gd name="T4" fmla="*/ 51 w 51"/>
                  <a:gd name="T5" fmla="*/ 14 h 24"/>
                  <a:gd name="T6" fmla="*/ 51 w 51"/>
                  <a:gd name="T7" fmla="*/ 8 h 24"/>
                  <a:gd name="T8" fmla="*/ 48 w 51"/>
                  <a:gd name="T9" fmla="*/ 3 h 24"/>
                  <a:gd name="T10" fmla="*/ 38 w 51"/>
                  <a:gd name="T11" fmla="*/ 0 h 24"/>
                  <a:gd name="T12" fmla="*/ 24 w 51"/>
                  <a:gd name="T13" fmla="*/ 0 h 24"/>
                  <a:gd name="T14" fmla="*/ 11 w 51"/>
                  <a:gd name="T15" fmla="*/ 6 h 24"/>
                  <a:gd name="T16" fmla="*/ 0 w 51"/>
                  <a:gd name="T17" fmla="*/ 11 h 24"/>
                  <a:gd name="T18" fmla="*/ 0 w 51"/>
                  <a:gd name="T19" fmla="*/ 14 h 24"/>
                  <a:gd name="T20" fmla="*/ 0 w 51"/>
                  <a:gd name="T21" fmla="*/ 16 h 24"/>
                  <a:gd name="T22" fmla="*/ 3 w 51"/>
                  <a:gd name="T23" fmla="*/ 22 h 24"/>
                  <a:gd name="T24" fmla="*/ 3 w 51"/>
                  <a:gd name="T25" fmla="*/ 24 h 24"/>
                  <a:gd name="T26" fmla="*/ 48 w 51"/>
                  <a:gd name="T27" fmla="*/ 24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
                  <a:gd name="T43" fmla="*/ 0 h 24"/>
                  <a:gd name="T44" fmla="*/ 51 w 51"/>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 h="24">
                    <a:moveTo>
                      <a:pt x="48" y="24"/>
                    </a:moveTo>
                    <a:lnTo>
                      <a:pt x="51" y="19"/>
                    </a:lnTo>
                    <a:lnTo>
                      <a:pt x="51" y="14"/>
                    </a:lnTo>
                    <a:lnTo>
                      <a:pt x="51" y="8"/>
                    </a:lnTo>
                    <a:lnTo>
                      <a:pt x="48" y="3"/>
                    </a:lnTo>
                    <a:lnTo>
                      <a:pt x="38" y="0"/>
                    </a:lnTo>
                    <a:lnTo>
                      <a:pt x="24" y="0"/>
                    </a:lnTo>
                    <a:lnTo>
                      <a:pt x="11" y="6"/>
                    </a:lnTo>
                    <a:lnTo>
                      <a:pt x="0" y="11"/>
                    </a:lnTo>
                    <a:lnTo>
                      <a:pt x="0" y="14"/>
                    </a:lnTo>
                    <a:lnTo>
                      <a:pt x="0" y="16"/>
                    </a:lnTo>
                    <a:lnTo>
                      <a:pt x="3" y="22"/>
                    </a:lnTo>
                    <a:lnTo>
                      <a:pt x="3" y="24"/>
                    </a:lnTo>
                    <a:lnTo>
                      <a:pt x="48" y="24"/>
                    </a:lnTo>
                    <a:close/>
                  </a:path>
                </a:pathLst>
              </a:custGeom>
              <a:solidFill>
                <a:srgbClr val="FFFF99"/>
              </a:solidFill>
              <a:ln w="9525">
                <a:solidFill>
                  <a:schemeClr val="tx1"/>
                </a:solidFill>
                <a:round/>
                <a:headEnd/>
                <a:tailEnd/>
              </a:ln>
            </p:spPr>
            <p:txBody>
              <a:bodyPr/>
              <a:lstStyle/>
              <a:p>
                <a:endParaRPr lang="ja-JP" altLang="en-US">
                  <a:latin typeface="ＭＳ Ｐゴシック" charset="-128"/>
                  <a:ea typeface="ＭＳ Ｐゴシック" charset="-128"/>
                </a:endParaRPr>
              </a:p>
            </p:txBody>
          </p:sp>
          <p:sp>
            <p:nvSpPr>
              <p:cNvPr id="2341" name="Freeform 42"/>
              <p:cNvSpPr>
                <a:spLocks/>
              </p:cNvSpPr>
              <p:nvPr/>
            </p:nvSpPr>
            <p:spPr bwMode="auto">
              <a:xfrm>
                <a:off x="4373" y="1832"/>
                <a:ext cx="43" cy="40"/>
              </a:xfrm>
              <a:custGeom>
                <a:avLst/>
                <a:gdLst>
                  <a:gd name="T0" fmla="*/ 43 w 43"/>
                  <a:gd name="T1" fmla="*/ 27 h 40"/>
                  <a:gd name="T2" fmla="*/ 40 w 43"/>
                  <a:gd name="T3" fmla="*/ 19 h 40"/>
                  <a:gd name="T4" fmla="*/ 40 w 43"/>
                  <a:gd name="T5" fmla="*/ 13 h 40"/>
                  <a:gd name="T6" fmla="*/ 37 w 43"/>
                  <a:gd name="T7" fmla="*/ 8 h 40"/>
                  <a:gd name="T8" fmla="*/ 35 w 43"/>
                  <a:gd name="T9" fmla="*/ 0 h 40"/>
                  <a:gd name="T10" fmla="*/ 0 w 43"/>
                  <a:gd name="T11" fmla="*/ 11 h 40"/>
                  <a:gd name="T12" fmla="*/ 0 w 43"/>
                  <a:gd name="T13" fmla="*/ 13 h 40"/>
                  <a:gd name="T14" fmla="*/ 3 w 43"/>
                  <a:gd name="T15" fmla="*/ 24 h 40"/>
                  <a:gd name="T16" fmla="*/ 3 w 43"/>
                  <a:gd name="T17" fmla="*/ 35 h 40"/>
                  <a:gd name="T18" fmla="*/ 3 w 43"/>
                  <a:gd name="T19" fmla="*/ 40 h 40"/>
                  <a:gd name="T20" fmla="*/ 11 w 43"/>
                  <a:gd name="T21" fmla="*/ 37 h 40"/>
                  <a:gd name="T22" fmla="*/ 21 w 43"/>
                  <a:gd name="T23" fmla="*/ 35 h 40"/>
                  <a:gd name="T24" fmla="*/ 29 w 43"/>
                  <a:gd name="T25" fmla="*/ 32 h 40"/>
                  <a:gd name="T26" fmla="*/ 43 w 43"/>
                  <a:gd name="T27" fmla="*/ 27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
                  <a:gd name="T43" fmla="*/ 0 h 40"/>
                  <a:gd name="T44" fmla="*/ 43 w 43"/>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 h="40">
                    <a:moveTo>
                      <a:pt x="43" y="27"/>
                    </a:moveTo>
                    <a:lnTo>
                      <a:pt x="40" y="19"/>
                    </a:lnTo>
                    <a:lnTo>
                      <a:pt x="40" y="13"/>
                    </a:lnTo>
                    <a:lnTo>
                      <a:pt x="37" y="8"/>
                    </a:lnTo>
                    <a:lnTo>
                      <a:pt x="35" y="0"/>
                    </a:lnTo>
                    <a:lnTo>
                      <a:pt x="0" y="11"/>
                    </a:lnTo>
                    <a:lnTo>
                      <a:pt x="0" y="13"/>
                    </a:lnTo>
                    <a:lnTo>
                      <a:pt x="3" y="24"/>
                    </a:lnTo>
                    <a:lnTo>
                      <a:pt x="3" y="35"/>
                    </a:lnTo>
                    <a:lnTo>
                      <a:pt x="3" y="40"/>
                    </a:lnTo>
                    <a:lnTo>
                      <a:pt x="11" y="37"/>
                    </a:lnTo>
                    <a:lnTo>
                      <a:pt x="21" y="35"/>
                    </a:lnTo>
                    <a:lnTo>
                      <a:pt x="29" y="32"/>
                    </a:lnTo>
                    <a:lnTo>
                      <a:pt x="43" y="27"/>
                    </a:lnTo>
                    <a:close/>
                  </a:path>
                </a:pathLst>
              </a:custGeom>
              <a:solidFill>
                <a:srgbClr val="FFFF99"/>
              </a:solidFill>
              <a:ln w="9525">
                <a:solidFill>
                  <a:schemeClr val="tx1"/>
                </a:solidFill>
                <a:round/>
                <a:headEnd/>
                <a:tailEnd/>
              </a:ln>
            </p:spPr>
            <p:txBody>
              <a:bodyPr/>
              <a:lstStyle/>
              <a:p>
                <a:endParaRPr lang="ja-JP" altLang="en-US">
                  <a:latin typeface="ＭＳ Ｐゴシック" charset="-128"/>
                  <a:ea typeface="ＭＳ Ｐゴシック" charset="-128"/>
                </a:endParaRPr>
              </a:p>
            </p:txBody>
          </p:sp>
          <p:sp>
            <p:nvSpPr>
              <p:cNvPr id="2342" name="Freeform 43"/>
              <p:cNvSpPr>
                <a:spLocks/>
              </p:cNvSpPr>
              <p:nvPr/>
            </p:nvSpPr>
            <p:spPr bwMode="auto">
              <a:xfrm>
                <a:off x="2419" y="1875"/>
                <a:ext cx="56" cy="32"/>
              </a:xfrm>
              <a:custGeom>
                <a:avLst/>
                <a:gdLst>
                  <a:gd name="T0" fmla="*/ 53 w 56"/>
                  <a:gd name="T1" fmla="*/ 26 h 32"/>
                  <a:gd name="T2" fmla="*/ 56 w 56"/>
                  <a:gd name="T3" fmla="*/ 0 h 32"/>
                  <a:gd name="T4" fmla="*/ 34 w 56"/>
                  <a:gd name="T5" fmla="*/ 8 h 32"/>
                  <a:gd name="T6" fmla="*/ 26 w 56"/>
                  <a:gd name="T7" fmla="*/ 13 h 32"/>
                  <a:gd name="T8" fmla="*/ 21 w 56"/>
                  <a:gd name="T9" fmla="*/ 13 h 32"/>
                  <a:gd name="T10" fmla="*/ 10 w 56"/>
                  <a:gd name="T11" fmla="*/ 13 h 32"/>
                  <a:gd name="T12" fmla="*/ 5 w 56"/>
                  <a:gd name="T13" fmla="*/ 16 h 32"/>
                  <a:gd name="T14" fmla="*/ 2 w 56"/>
                  <a:gd name="T15" fmla="*/ 21 h 32"/>
                  <a:gd name="T16" fmla="*/ 0 w 56"/>
                  <a:gd name="T17" fmla="*/ 26 h 32"/>
                  <a:gd name="T18" fmla="*/ 0 w 56"/>
                  <a:gd name="T19" fmla="*/ 32 h 32"/>
                  <a:gd name="T20" fmla="*/ 13 w 56"/>
                  <a:gd name="T21" fmla="*/ 32 h 32"/>
                  <a:gd name="T22" fmla="*/ 29 w 56"/>
                  <a:gd name="T23" fmla="*/ 32 h 32"/>
                  <a:gd name="T24" fmla="*/ 42 w 56"/>
                  <a:gd name="T25" fmla="*/ 29 h 32"/>
                  <a:gd name="T26" fmla="*/ 53 w 56"/>
                  <a:gd name="T27" fmla="*/ 26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32"/>
                  <a:gd name="T44" fmla="*/ 56 w 56"/>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32">
                    <a:moveTo>
                      <a:pt x="53" y="26"/>
                    </a:moveTo>
                    <a:lnTo>
                      <a:pt x="56" y="0"/>
                    </a:lnTo>
                    <a:lnTo>
                      <a:pt x="34" y="8"/>
                    </a:lnTo>
                    <a:lnTo>
                      <a:pt x="26" y="13"/>
                    </a:lnTo>
                    <a:lnTo>
                      <a:pt x="21" y="13"/>
                    </a:lnTo>
                    <a:lnTo>
                      <a:pt x="10" y="13"/>
                    </a:lnTo>
                    <a:lnTo>
                      <a:pt x="5" y="16"/>
                    </a:lnTo>
                    <a:lnTo>
                      <a:pt x="2" y="21"/>
                    </a:lnTo>
                    <a:lnTo>
                      <a:pt x="0" y="26"/>
                    </a:lnTo>
                    <a:lnTo>
                      <a:pt x="0" y="32"/>
                    </a:lnTo>
                    <a:lnTo>
                      <a:pt x="13" y="32"/>
                    </a:lnTo>
                    <a:lnTo>
                      <a:pt x="29" y="32"/>
                    </a:lnTo>
                    <a:lnTo>
                      <a:pt x="42" y="29"/>
                    </a:lnTo>
                    <a:lnTo>
                      <a:pt x="53" y="26"/>
                    </a:lnTo>
                    <a:close/>
                  </a:path>
                </a:pathLst>
              </a:custGeom>
              <a:solidFill>
                <a:srgbClr val="FFFF99"/>
              </a:solidFill>
              <a:ln w="9525">
                <a:solidFill>
                  <a:schemeClr val="tx1"/>
                </a:solidFill>
                <a:round/>
                <a:headEnd/>
                <a:tailEnd/>
              </a:ln>
            </p:spPr>
            <p:txBody>
              <a:bodyPr/>
              <a:lstStyle/>
              <a:p>
                <a:endParaRPr lang="ja-JP" altLang="en-US">
                  <a:latin typeface="ＭＳ Ｐゴシック" charset="-128"/>
                  <a:ea typeface="ＭＳ Ｐゴシック" charset="-128"/>
                </a:endParaRPr>
              </a:p>
            </p:txBody>
          </p:sp>
          <p:sp>
            <p:nvSpPr>
              <p:cNvPr id="2343" name="Freeform 44"/>
              <p:cNvSpPr>
                <a:spLocks/>
              </p:cNvSpPr>
              <p:nvPr/>
            </p:nvSpPr>
            <p:spPr bwMode="auto">
              <a:xfrm>
                <a:off x="3424" y="1773"/>
                <a:ext cx="40" cy="72"/>
              </a:xfrm>
              <a:custGeom>
                <a:avLst/>
                <a:gdLst>
                  <a:gd name="T0" fmla="*/ 40 w 40"/>
                  <a:gd name="T1" fmla="*/ 67 h 72"/>
                  <a:gd name="T2" fmla="*/ 16 w 40"/>
                  <a:gd name="T3" fmla="*/ 0 h 72"/>
                  <a:gd name="T4" fmla="*/ 0 w 40"/>
                  <a:gd name="T5" fmla="*/ 6 h 72"/>
                  <a:gd name="T6" fmla="*/ 16 w 40"/>
                  <a:gd name="T7" fmla="*/ 72 h 72"/>
                  <a:gd name="T8" fmla="*/ 21 w 40"/>
                  <a:gd name="T9" fmla="*/ 72 h 72"/>
                  <a:gd name="T10" fmla="*/ 26 w 40"/>
                  <a:gd name="T11" fmla="*/ 72 h 72"/>
                  <a:gd name="T12" fmla="*/ 34 w 40"/>
                  <a:gd name="T13" fmla="*/ 70 h 72"/>
                  <a:gd name="T14" fmla="*/ 40 w 40"/>
                  <a:gd name="T15" fmla="*/ 67 h 72"/>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72"/>
                  <a:gd name="T26" fmla="*/ 40 w 40"/>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72">
                    <a:moveTo>
                      <a:pt x="40" y="67"/>
                    </a:moveTo>
                    <a:lnTo>
                      <a:pt x="16" y="0"/>
                    </a:lnTo>
                    <a:lnTo>
                      <a:pt x="0" y="6"/>
                    </a:lnTo>
                    <a:lnTo>
                      <a:pt x="16" y="72"/>
                    </a:lnTo>
                    <a:lnTo>
                      <a:pt x="21" y="72"/>
                    </a:lnTo>
                    <a:lnTo>
                      <a:pt x="26" y="72"/>
                    </a:lnTo>
                    <a:lnTo>
                      <a:pt x="34" y="70"/>
                    </a:lnTo>
                    <a:lnTo>
                      <a:pt x="40" y="67"/>
                    </a:lnTo>
                    <a:close/>
                  </a:path>
                </a:pathLst>
              </a:custGeom>
              <a:solidFill>
                <a:srgbClr val="FFFF99"/>
              </a:solidFill>
              <a:ln w="9525">
                <a:solidFill>
                  <a:schemeClr val="tx1"/>
                </a:solidFill>
                <a:round/>
                <a:headEnd/>
                <a:tailEnd/>
              </a:ln>
            </p:spPr>
            <p:txBody>
              <a:bodyPr/>
              <a:lstStyle/>
              <a:p>
                <a:endParaRPr lang="ja-JP" altLang="en-US">
                  <a:latin typeface="ＭＳ Ｐゴシック" charset="-128"/>
                  <a:ea typeface="ＭＳ Ｐゴシック" charset="-128"/>
                </a:endParaRPr>
              </a:p>
            </p:txBody>
          </p:sp>
          <p:sp>
            <p:nvSpPr>
              <p:cNvPr id="2344" name="Freeform 45"/>
              <p:cNvSpPr>
                <a:spLocks/>
              </p:cNvSpPr>
              <p:nvPr/>
            </p:nvSpPr>
            <p:spPr bwMode="auto">
              <a:xfrm>
                <a:off x="2421" y="1832"/>
                <a:ext cx="59" cy="29"/>
              </a:xfrm>
              <a:custGeom>
                <a:avLst/>
                <a:gdLst>
                  <a:gd name="T0" fmla="*/ 8 w 59"/>
                  <a:gd name="T1" fmla="*/ 29 h 29"/>
                  <a:gd name="T2" fmla="*/ 43 w 59"/>
                  <a:gd name="T3" fmla="*/ 24 h 29"/>
                  <a:gd name="T4" fmla="*/ 54 w 59"/>
                  <a:gd name="T5" fmla="*/ 24 h 29"/>
                  <a:gd name="T6" fmla="*/ 54 w 59"/>
                  <a:gd name="T7" fmla="*/ 24 h 29"/>
                  <a:gd name="T8" fmla="*/ 59 w 59"/>
                  <a:gd name="T9" fmla="*/ 19 h 29"/>
                  <a:gd name="T10" fmla="*/ 59 w 59"/>
                  <a:gd name="T11" fmla="*/ 11 h 29"/>
                  <a:gd name="T12" fmla="*/ 56 w 59"/>
                  <a:gd name="T13" fmla="*/ 5 h 29"/>
                  <a:gd name="T14" fmla="*/ 56 w 59"/>
                  <a:gd name="T15" fmla="*/ 3 h 29"/>
                  <a:gd name="T16" fmla="*/ 54 w 59"/>
                  <a:gd name="T17" fmla="*/ 0 h 29"/>
                  <a:gd name="T18" fmla="*/ 40 w 59"/>
                  <a:gd name="T19" fmla="*/ 3 h 29"/>
                  <a:gd name="T20" fmla="*/ 27 w 59"/>
                  <a:gd name="T21" fmla="*/ 3 h 29"/>
                  <a:gd name="T22" fmla="*/ 14 w 59"/>
                  <a:gd name="T23" fmla="*/ 5 h 29"/>
                  <a:gd name="T24" fmla="*/ 0 w 59"/>
                  <a:gd name="T25" fmla="*/ 8 h 29"/>
                  <a:gd name="T26" fmla="*/ 3 w 59"/>
                  <a:gd name="T27" fmla="*/ 13 h 29"/>
                  <a:gd name="T28" fmla="*/ 6 w 59"/>
                  <a:gd name="T29" fmla="*/ 19 h 29"/>
                  <a:gd name="T30" fmla="*/ 6 w 59"/>
                  <a:gd name="T31" fmla="*/ 24 h 29"/>
                  <a:gd name="T32" fmla="*/ 8 w 5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29"/>
                  <a:gd name="T53" fmla="*/ 59 w 5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29">
                    <a:moveTo>
                      <a:pt x="8" y="29"/>
                    </a:moveTo>
                    <a:lnTo>
                      <a:pt x="43" y="24"/>
                    </a:lnTo>
                    <a:lnTo>
                      <a:pt x="54" y="24"/>
                    </a:lnTo>
                    <a:lnTo>
                      <a:pt x="59" y="19"/>
                    </a:lnTo>
                    <a:lnTo>
                      <a:pt x="59" y="11"/>
                    </a:lnTo>
                    <a:lnTo>
                      <a:pt x="56" y="5"/>
                    </a:lnTo>
                    <a:lnTo>
                      <a:pt x="56" y="3"/>
                    </a:lnTo>
                    <a:lnTo>
                      <a:pt x="54" y="0"/>
                    </a:lnTo>
                    <a:lnTo>
                      <a:pt x="40" y="3"/>
                    </a:lnTo>
                    <a:lnTo>
                      <a:pt x="27" y="3"/>
                    </a:lnTo>
                    <a:lnTo>
                      <a:pt x="14" y="5"/>
                    </a:lnTo>
                    <a:lnTo>
                      <a:pt x="0" y="8"/>
                    </a:lnTo>
                    <a:lnTo>
                      <a:pt x="3" y="13"/>
                    </a:lnTo>
                    <a:lnTo>
                      <a:pt x="6" y="19"/>
                    </a:lnTo>
                    <a:lnTo>
                      <a:pt x="6" y="24"/>
                    </a:lnTo>
                    <a:lnTo>
                      <a:pt x="8" y="29"/>
                    </a:lnTo>
                    <a:close/>
                  </a:path>
                </a:pathLst>
              </a:custGeom>
              <a:solidFill>
                <a:srgbClr val="FFFF99"/>
              </a:solidFill>
              <a:ln w="9525">
                <a:solidFill>
                  <a:schemeClr val="tx1"/>
                </a:solidFill>
                <a:round/>
                <a:headEnd/>
                <a:tailEnd/>
              </a:ln>
            </p:spPr>
            <p:txBody>
              <a:bodyPr/>
              <a:lstStyle/>
              <a:p>
                <a:endParaRPr lang="ja-JP" altLang="en-US">
                  <a:latin typeface="ＭＳ Ｐゴシック" charset="-128"/>
                  <a:ea typeface="ＭＳ Ｐゴシック" charset="-128"/>
                </a:endParaRPr>
              </a:p>
            </p:txBody>
          </p:sp>
          <p:sp>
            <p:nvSpPr>
              <p:cNvPr id="2345" name="Freeform 46"/>
              <p:cNvSpPr>
                <a:spLocks/>
              </p:cNvSpPr>
              <p:nvPr/>
            </p:nvSpPr>
            <p:spPr bwMode="auto">
              <a:xfrm>
                <a:off x="3379" y="1784"/>
                <a:ext cx="37" cy="59"/>
              </a:xfrm>
              <a:custGeom>
                <a:avLst/>
                <a:gdLst>
                  <a:gd name="T0" fmla="*/ 37 w 37"/>
                  <a:gd name="T1" fmla="*/ 59 h 59"/>
                  <a:gd name="T2" fmla="*/ 32 w 37"/>
                  <a:gd name="T3" fmla="*/ 0 h 59"/>
                  <a:gd name="T4" fmla="*/ 26 w 37"/>
                  <a:gd name="T5" fmla="*/ 0 h 59"/>
                  <a:gd name="T6" fmla="*/ 18 w 37"/>
                  <a:gd name="T7" fmla="*/ 0 h 59"/>
                  <a:gd name="T8" fmla="*/ 13 w 37"/>
                  <a:gd name="T9" fmla="*/ 3 h 59"/>
                  <a:gd name="T10" fmla="*/ 5 w 37"/>
                  <a:gd name="T11" fmla="*/ 3 h 59"/>
                  <a:gd name="T12" fmla="*/ 0 w 37"/>
                  <a:gd name="T13" fmla="*/ 59 h 59"/>
                  <a:gd name="T14" fmla="*/ 37 w 37"/>
                  <a:gd name="T15" fmla="*/ 59 h 59"/>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59"/>
                  <a:gd name="T26" fmla="*/ 37 w 37"/>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59">
                    <a:moveTo>
                      <a:pt x="37" y="59"/>
                    </a:moveTo>
                    <a:lnTo>
                      <a:pt x="32" y="0"/>
                    </a:lnTo>
                    <a:lnTo>
                      <a:pt x="26" y="0"/>
                    </a:lnTo>
                    <a:lnTo>
                      <a:pt x="18" y="0"/>
                    </a:lnTo>
                    <a:lnTo>
                      <a:pt x="13" y="3"/>
                    </a:lnTo>
                    <a:lnTo>
                      <a:pt x="5" y="3"/>
                    </a:lnTo>
                    <a:lnTo>
                      <a:pt x="0" y="59"/>
                    </a:lnTo>
                    <a:lnTo>
                      <a:pt x="37" y="59"/>
                    </a:lnTo>
                    <a:close/>
                  </a:path>
                </a:pathLst>
              </a:custGeom>
              <a:solidFill>
                <a:srgbClr val="FFFF99"/>
              </a:solidFill>
              <a:ln w="9525">
                <a:solidFill>
                  <a:schemeClr val="tx1"/>
                </a:solidFill>
                <a:round/>
                <a:headEnd/>
                <a:tailEnd/>
              </a:ln>
            </p:spPr>
            <p:txBody>
              <a:bodyPr/>
              <a:lstStyle/>
              <a:p>
                <a:endParaRPr lang="ja-JP" altLang="en-US">
                  <a:latin typeface="ＭＳ Ｐゴシック" charset="-128"/>
                  <a:ea typeface="ＭＳ Ｐゴシック" charset="-128"/>
                </a:endParaRPr>
              </a:p>
            </p:txBody>
          </p:sp>
          <p:sp>
            <p:nvSpPr>
              <p:cNvPr id="2346" name="Freeform 47"/>
              <p:cNvSpPr>
                <a:spLocks/>
              </p:cNvSpPr>
              <p:nvPr/>
            </p:nvSpPr>
            <p:spPr bwMode="auto">
              <a:xfrm>
                <a:off x="3328" y="1781"/>
                <a:ext cx="37" cy="59"/>
              </a:xfrm>
              <a:custGeom>
                <a:avLst/>
                <a:gdLst>
                  <a:gd name="T0" fmla="*/ 37 w 37"/>
                  <a:gd name="T1" fmla="*/ 6 h 59"/>
                  <a:gd name="T2" fmla="*/ 32 w 37"/>
                  <a:gd name="T3" fmla="*/ 3 h 59"/>
                  <a:gd name="T4" fmla="*/ 27 w 37"/>
                  <a:gd name="T5" fmla="*/ 3 h 59"/>
                  <a:gd name="T6" fmla="*/ 21 w 37"/>
                  <a:gd name="T7" fmla="*/ 0 h 59"/>
                  <a:gd name="T8" fmla="*/ 19 w 37"/>
                  <a:gd name="T9" fmla="*/ 0 h 59"/>
                  <a:gd name="T10" fmla="*/ 0 w 37"/>
                  <a:gd name="T11" fmla="*/ 48 h 59"/>
                  <a:gd name="T12" fmla="*/ 3 w 37"/>
                  <a:gd name="T13" fmla="*/ 51 h 59"/>
                  <a:gd name="T14" fmla="*/ 8 w 37"/>
                  <a:gd name="T15" fmla="*/ 54 h 59"/>
                  <a:gd name="T16" fmla="*/ 19 w 37"/>
                  <a:gd name="T17" fmla="*/ 56 h 59"/>
                  <a:gd name="T18" fmla="*/ 24 w 37"/>
                  <a:gd name="T19" fmla="*/ 59 h 59"/>
                  <a:gd name="T20" fmla="*/ 29 w 37"/>
                  <a:gd name="T21" fmla="*/ 51 h 59"/>
                  <a:gd name="T22" fmla="*/ 32 w 37"/>
                  <a:gd name="T23" fmla="*/ 46 h 59"/>
                  <a:gd name="T24" fmla="*/ 32 w 37"/>
                  <a:gd name="T25" fmla="*/ 32 h 59"/>
                  <a:gd name="T26" fmla="*/ 37 w 37"/>
                  <a:gd name="T27" fmla="*/ 6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59"/>
                  <a:gd name="T44" fmla="*/ 37 w 37"/>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59">
                    <a:moveTo>
                      <a:pt x="37" y="6"/>
                    </a:moveTo>
                    <a:lnTo>
                      <a:pt x="32" y="3"/>
                    </a:lnTo>
                    <a:lnTo>
                      <a:pt x="27" y="3"/>
                    </a:lnTo>
                    <a:lnTo>
                      <a:pt x="21" y="0"/>
                    </a:lnTo>
                    <a:lnTo>
                      <a:pt x="19" y="0"/>
                    </a:lnTo>
                    <a:lnTo>
                      <a:pt x="0" y="48"/>
                    </a:lnTo>
                    <a:lnTo>
                      <a:pt x="3" y="51"/>
                    </a:lnTo>
                    <a:lnTo>
                      <a:pt x="8" y="54"/>
                    </a:lnTo>
                    <a:lnTo>
                      <a:pt x="19" y="56"/>
                    </a:lnTo>
                    <a:lnTo>
                      <a:pt x="24" y="59"/>
                    </a:lnTo>
                    <a:lnTo>
                      <a:pt x="29" y="51"/>
                    </a:lnTo>
                    <a:lnTo>
                      <a:pt x="32" y="46"/>
                    </a:lnTo>
                    <a:lnTo>
                      <a:pt x="32" y="32"/>
                    </a:lnTo>
                    <a:lnTo>
                      <a:pt x="37" y="6"/>
                    </a:lnTo>
                    <a:close/>
                  </a:path>
                </a:pathLst>
              </a:custGeom>
              <a:solidFill>
                <a:srgbClr val="FFFF99"/>
              </a:solidFill>
              <a:ln w="9525">
                <a:solidFill>
                  <a:schemeClr val="tx1"/>
                </a:solidFill>
                <a:round/>
                <a:headEnd/>
                <a:tailEnd/>
              </a:ln>
            </p:spPr>
            <p:txBody>
              <a:bodyPr/>
              <a:lstStyle/>
              <a:p>
                <a:endParaRPr lang="ja-JP" altLang="en-US">
                  <a:latin typeface="ＭＳ Ｐゴシック" charset="-128"/>
                  <a:ea typeface="ＭＳ Ｐゴシック" charset="-128"/>
                </a:endParaRPr>
              </a:p>
            </p:txBody>
          </p:sp>
          <p:sp>
            <p:nvSpPr>
              <p:cNvPr id="2347" name="Freeform 48"/>
              <p:cNvSpPr>
                <a:spLocks/>
              </p:cNvSpPr>
              <p:nvPr/>
            </p:nvSpPr>
            <p:spPr bwMode="auto">
              <a:xfrm>
                <a:off x="3456" y="1749"/>
                <a:ext cx="61" cy="83"/>
              </a:xfrm>
              <a:custGeom>
                <a:avLst/>
                <a:gdLst>
                  <a:gd name="T0" fmla="*/ 61 w 61"/>
                  <a:gd name="T1" fmla="*/ 64 h 83"/>
                  <a:gd name="T2" fmla="*/ 50 w 61"/>
                  <a:gd name="T3" fmla="*/ 48 h 83"/>
                  <a:gd name="T4" fmla="*/ 40 w 61"/>
                  <a:gd name="T5" fmla="*/ 32 h 83"/>
                  <a:gd name="T6" fmla="*/ 29 w 61"/>
                  <a:gd name="T7" fmla="*/ 16 h 83"/>
                  <a:gd name="T8" fmla="*/ 21 w 61"/>
                  <a:gd name="T9" fmla="*/ 0 h 83"/>
                  <a:gd name="T10" fmla="*/ 0 w 61"/>
                  <a:gd name="T11" fmla="*/ 16 h 83"/>
                  <a:gd name="T12" fmla="*/ 26 w 61"/>
                  <a:gd name="T13" fmla="*/ 83 h 83"/>
                  <a:gd name="T14" fmla="*/ 32 w 61"/>
                  <a:gd name="T15" fmla="*/ 83 h 83"/>
                  <a:gd name="T16" fmla="*/ 37 w 61"/>
                  <a:gd name="T17" fmla="*/ 80 h 83"/>
                  <a:gd name="T18" fmla="*/ 42 w 61"/>
                  <a:gd name="T19" fmla="*/ 75 h 83"/>
                  <a:gd name="T20" fmla="*/ 61 w 61"/>
                  <a:gd name="T21" fmla="*/ 64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83"/>
                  <a:gd name="T35" fmla="*/ 61 w 61"/>
                  <a:gd name="T36" fmla="*/ 83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83">
                    <a:moveTo>
                      <a:pt x="61" y="64"/>
                    </a:moveTo>
                    <a:lnTo>
                      <a:pt x="50" y="48"/>
                    </a:lnTo>
                    <a:lnTo>
                      <a:pt x="40" y="32"/>
                    </a:lnTo>
                    <a:lnTo>
                      <a:pt x="29" y="16"/>
                    </a:lnTo>
                    <a:lnTo>
                      <a:pt x="21" y="0"/>
                    </a:lnTo>
                    <a:lnTo>
                      <a:pt x="0" y="16"/>
                    </a:lnTo>
                    <a:lnTo>
                      <a:pt x="26" y="83"/>
                    </a:lnTo>
                    <a:lnTo>
                      <a:pt x="32" y="83"/>
                    </a:lnTo>
                    <a:lnTo>
                      <a:pt x="37" y="80"/>
                    </a:lnTo>
                    <a:lnTo>
                      <a:pt x="42" y="75"/>
                    </a:lnTo>
                    <a:lnTo>
                      <a:pt x="61" y="64"/>
                    </a:lnTo>
                    <a:close/>
                  </a:path>
                </a:pathLst>
              </a:custGeom>
              <a:solidFill>
                <a:srgbClr val="FFFF99"/>
              </a:solidFill>
              <a:ln w="9525">
                <a:solidFill>
                  <a:schemeClr val="tx1"/>
                </a:solidFill>
                <a:round/>
                <a:headEnd/>
                <a:tailEnd/>
              </a:ln>
            </p:spPr>
            <p:txBody>
              <a:bodyPr/>
              <a:lstStyle/>
              <a:p>
                <a:endParaRPr lang="ja-JP" altLang="en-US">
                  <a:latin typeface="ＭＳ Ｐゴシック" charset="-128"/>
                  <a:ea typeface="ＭＳ Ｐゴシック" charset="-128"/>
                </a:endParaRPr>
              </a:p>
            </p:txBody>
          </p:sp>
          <p:sp>
            <p:nvSpPr>
              <p:cNvPr id="2348" name="Freeform 49"/>
              <p:cNvSpPr>
                <a:spLocks/>
              </p:cNvSpPr>
              <p:nvPr/>
            </p:nvSpPr>
            <p:spPr bwMode="auto">
              <a:xfrm>
                <a:off x="4365" y="1787"/>
                <a:ext cx="43" cy="32"/>
              </a:xfrm>
              <a:custGeom>
                <a:avLst/>
                <a:gdLst>
                  <a:gd name="T0" fmla="*/ 43 w 43"/>
                  <a:gd name="T1" fmla="*/ 24 h 32"/>
                  <a:gd name="T2" fmla="*/ 43 w 43"/>
                  <a:gd name="T3" fmla="*/ 18 h 32"/>
                  <a:gd name="T4" fmla="*/ 43 w 43"/>
                  <a:gd name="T5" fmla="*/ 13 h 32"/>
                  <a:gd name="T6" fmla="*/ 40 w 43"/>
                  <a:gd name="T7" fmla="*/ 5 h 32"/>
                  <a:gd name="T8" fmla="*/ 40 w 43"/>
                  <a:gd name="T9" fmla="*/ 0 h 32"/>
                  <a:gd name="T10" fmla="*/ 0 w 43"/>
                  <a:gd name="T11" fmla="*/ 10 h 32"/>
                  <a:gd name="T12" fmla="*/ 0 w 43"/>
                  <a:gd name="T13" fmla="*/ 13 h 32"/>
                  <a:gd name="T14" fmla="*/ 0 w 43"/>
                  <a:gd name="T15" fmla="*/ 21 h 32"/>
                  <a:gd name="T16" fmla="*/ 0 w 43"/>
                  <a:gd name="T17" fmla="*/ 26 h 32"/>
                  <a:gd name="T18" fmla="*/ 0 w 43"/>
                  <a:gd name="T19" fmla="*/ 32 h 32"/>
                  <a:gd name="T20" fmla="*/ 43 w 43"/>
                  <a:gd name="T21" fmla="*/ 24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
                  <a:gd name="T34" fmla="*/ 0 h 32"/>
                  <a:gd name="T35" fmla="*/ 43 w 43"/>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 h="32">
                    <a:moveTo>
                      <a:pt x="43" y="24"/>
                    </a:moveTo>
                    <a:lnTo>
                      <a:pt x="43" y="18"/>
                    </a:lnTo>
                    <a:lnTo>
                      <a:pt x="43" y="13"/>
                    </a:lnTo>
                    <a:lnTo>
                      <a:pt x="40" y="5"/>
                    </a:lnTo>
                    <a:lnTo>
                      <a:pt x="40" y="0"/>
                    </a:lnTo>
                    <a:lnTo>
                      <a:pt x="0" y="10"/>
                    </a:lnTo>
                    <a:lnTo>
                      <a:pt x="0" y="13"/>
                    </a:lnTo>
                    <a:lnTo>
                      <a:pt x="0" y="21"/>
                    </a:lnTo>
                    <a:lnTo>
                      <a:pt x="0" y="26"/>
                    </a:lnTo>
                    <a:lnTo>
                      <a:pt x="0" y="32"/>
                    </a:lnTo>
                    <a:lnTo>
                      <a:pt x="43" y="24"/>
                    </a:lnTo>
                    <a:close/>
                  </a:path>
                </a:pathLst>
              </a:custGeom>
              <a:solidFill>
                <a:srgbClr val="FFFF99"/>
              </a:solidFill>
              <a:ln w="9525">
                <a:solidFill>
                  <a:schemeClr val="tx1"/>
                </a:solidFill>
                <a:round/>
                <a:headEnd/>
                <a:tailEnd/>
              </a:ln>
            </p:spPr>
            <p:txBody>
              <a:bodyPr/>
              <a:lstStyle/>
              <a:p>
                <a:endParaRPr lang="ja-JP" altLang="en-US">
                  <a:latin typeface="ＭＳ Ｐゴシック" charset="-128"/>
                  <a:ea typeface="ＭＳ Ｐゴシック" charset="-128"/>
                </a:endParaRPr>
              </a:p>
            </p:txBody>
          </p:sp>
          <p:sp>
            <p:nvSpPr>
              <p:cNvPr id="2349" name="Freeform 50"/>
              <p:cNvSpPr>
                <a:spLocks/>
              </p:cNvSpPr>
              <p:nvPr/>
            </p:nvSpPr>
            <p:spPr bwMode="auto">
              <a:xfrm>
                <a:off x="3288" y="1757"/>
                <a:ext cx="35" cy="72"/>
              </a:xfrm>
              <a:custGeom>
                <a:avLst/>
                <a:gdLst>
                  <a:gd name="T0" fmla="*/ 13 w 35"/>
                  <a:gd name="T1" fmla="*/ 70 h 72"/>
                  <a:gd name="T2" fmla="*/ 21 w 35"/>
                  <a:gd name="T3" fmla="*/ 56 h 72"/>
                  <a:gd name="T4" fmla="*/ 27 w 35"/>
                  <a:gd name="T5" fmla="*/ 43 h 72"/>
                  <a:gd name="T6" fmla="*/ 32 w 35"/>
                  <a:gd name="T7" fmla="*/ 30 h 72"/>
                  <a:gd name="T8" fmla="*/ 35 w 35"/>
                  <a:gd name="T9" fmla="*/ 16 h 72"/>
                  <a:gd name="T10" fmla="*/ 32 w 35"/>
                  <a:gd name="T11" fmla="*/ 11 h 72"/>
                  <a:gd name="T12" fmla="*/ 27 w 35"/>
                  <a:gd name="T13" fmla="*/ 8 h 72"/>
                  <a:gd name="T14" fmla="*/ 21 w 35"/>
                  <a:gd name="T15" fmla="*/ 3 h 72"/>
                  <a:gd name="T16" fmla="*/ 16 w 35"/>
                  <a:gd name="T17" fmla="*/ 0 h 72"/>
                  <a:gd name="T18" fmla="*/ 8 w 35"/>
                  <a:gd name="T19" fmla="*/ 11 h 72"/>
                  <a:gd name="T20" fmla="*/ 3 w 35"/>
                  <a:gd name="T21" fmla="*/ 24 h 72"/>
                  <a:gd name="T22" fmla="*/ 0 w 35"/>
                  <a:gd name="T23" fmla="*/ 43 h 72"/>
                  <a:gd name="T24" fmla="*/ 0 w 35"/>
                  <a:gd name="T25" fmla="*/ 59 h 72"/>
                  <a:gd name="T26" fmla="*/ 0 w 35"/>
                  <a:gd name="T27" fmla="*/ 64 h 72"/>
                  <a:gd name="T28" fmla="*/ 3 w 35"/>
                  <a:gd name="T29" fmla="*/ 70 h 72"/>
                  <a:gd name="T30" fmla="*/ 8 w 35"/>
                  <a:gd name="T31" fmla="*/ 72 h 72"/>
                  <a:gd name="T32" fmla="*/ 13 w 35"/>
                  <a:gd name="T33" fmla="*/ 7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72"/>
                  <a:gd name="T53" fmla="*/ 35 w 35"/>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72">
                    <a:moveTo>
                      <a:pt x="13" y="70"/>
                    </a:moveTo>
                    <a:lnTo>
                      <a:pt x="21" y="56"/>
                    </a:lnTo>
                    <a:lnTo>
                      <a:pt x="27" y="43"/>
                    </a:lnTo>
                    <a:lnTo>
                      <a:pt x="32" y="30"/>
                    </a:lnTo>
                    <a:lnTo>
                      <a:pt x="35" y="16"/>
                    </a:lnTo>
                    <a:lnTo>
                      <a:pt x="32" y="11"/>
                    </a:lnTo>
                    <a:lnTo>
                      <a:pt x="27" y="8"/>
                    </a:lnTo>
                    <a:lnTo>
                      <a:pt x="21" y="3"/>
                    </a:lnTo>
                    <a:lnTo>
                      <a:pt x="16" y="0"/>
                    </a:lnTo>
                    <a:lnTo>
                      <a:pt x="8" y="11"/>
                    </a:lnTo>
                    <a:lnTo>
                      <a:pt x="3" y="24"/>
                    </a:lnTo>
                    <a:lnTo>
                      <a:pt x="0" y="43"/>
                    </a:lnTo>
                    <a:lnTo>
                      <a:pt x="0" y="59"/>
                    </a:lnTo>
                    <a:lnTo>
                      <a:pt x="0" y="64"/>
                    </a:lnTo>
                    <a:lnTo>
                      <a:pt x="3" y="70"/>
                    </a:lnTo>
                    <a:lnTo>
                      <a:pt x="8" y="72"/>
                    </a:lnTo>
                    <a:lnTo>
                      <a:pt x="13" y="70"/>
                    </a:lnTo>
                    <a:close/>
                  </a:path>
                </a:pathLst>
              </a:custGeom>
              <a:solidFill>
                <a:srgbClr val="FFFF99"/>
              </a:solidFill>
              <a:ln w="9525">
                <a:solidFill>
                  <a:schemeClr val="tx1"/>
                </a:solidFill>
                <a:round/>
                <a:headEnd/>
                <a:tailEnd/>
              </a:ln>
            </p:spPr>
            <p:txBody>
              <a:bodyPr/>
              <a:lstStyle/>
              <a:p>
                <a:endParaRPr lang="ja-JP" altLang="en-US">
                  <a:latin typeface="ＭＳ Ｐゴシック" charset="-128"/>
                  <a:ea typeface="ＭＳ Ｐゴシック" charset="-128"/>
                </a:endParaRPr>
              </a:p>
            </p:txBody>
          </p:sp>
          <p:sp>
            <p:nvSpPr>
              <p:cNvPr id="2350" name="Freeform 51"/>
              <p:cNvSpPr>
                <a:spLocks/>
              </p:cNvSpPr>
              <p:nvPr/>
            </p:nvSpPr>
            <p:spPr bwMode="auto">
              <a:xfrm>
                <a:off x="3490" y="1731"/>
                <a:ext cx="67" cy="69"/>
              </a:xfrm>
              <a:custGeom>
                <a:avLst/>
                <a:gdLst>
                  <a:gd name="T0" fmla="*/ 46 w 67"/>
                  <a:gd name="T1" fmla="*/ 69 h 69"/>
                  <a:gd name="T2" fmla="*/ 67 w 67"/>
                  <a:gd name="T3" fmla="*/ 58 h 69"/>
                  <a:gd name="T4" fmla="*/ 54 w 67"/>
                  <a:gd name="T5" fmla="*/ 45 h 69"/>
                  <a:gd name="T6" fmla="*/ 43 w 67"/>
                  <a:gd name="T7" fmla="*/ 32 h 69"/>
                  <a:gd name="T8" fmla="*/ 32 w 67"/>
                  <a:gd name="T9" fmla="*/ 18 h 69"/>
                  <a:gd name="T10" fmla="*/ 24 w 67"/>
                  <a:gd name="T11" fmla="*/ 2 h 69"/>
                  <a:gd name="T12" fmla="*/ 16 w 67"/>
                  <a:gd name="T13" fmla="*/ 0 h 69"/>
                  <a:gd name="T14" fmla="*/ 11 w 67"/>
                  <a:gd name="T15" fmla="*/ 2 h 69"/>
                  <a:gd name="T16" fmla="*/ 3 w 67"/>
                  <a:gd name="T17" fmla="*/ 8 h 69"/>
                  <a:gd name="T18" fmla="*/ 0 w 67"/>
                  <a:gd name="T19" fmla="*/ 16 h 69"/>
                  <a:gd name="T20" fmla="*/ 46 w 67"/>
                  <a:gd name="T21" fmla="*/ 69 h 69"/>
                  <a:gd name="T22" fmla="*/ 46 w 67"/>
                  <a:gd name="T23" fmla="*/ 69 h 69"/>
                  <a:gd name="T24" fmla="*/ 46 w 67"/>
                  <a:gd name="T25" fmla="*/ 69 h 69"/>
                  <a:gd name="T26" fmla="*/ 46 w 67"/>
                  <a:gd name="T27" fmla="*/ 69 h 69"/>
                  <a:gd name="T28" fmla="*/ 46 w 67"/>
                  <a:gd name="T29" fmla="*/ 69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69"/>
                  <a:gd name="T47" fmla="*/ 67 w 67"/>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69">
                    <a:moveTo>
                      <a:pt x="46" y="69"/>
                    </a:moveTo>
                    <a:lnTo>
                      <a:pt x="67" y="58"/>
                    </a:lnTo>
                    <a:lnTo>
                      <a:pt x="54" y="45"/>
                    </a:lnTo>
                    <a:lnTo>
                      <a:pt x="43" y="32"/>
                    </a:lnTo>
                    <a:lnTo>
                      <a:pt x="32" y="18"/>
                    </a:lnTo>
                    <a:lnTo>
                      <a:pt x="24" y="2"/>
                    </a:lnTo>
                    <a:lnTo>
                      <a:pt x="16" y="0"/>
                    </a:lnTo>
                    <a:lnTo>
                      <a:pt x="11" y="2"/>
                    </a:lnTo>
                    <a:lnTo>
                      <a:pt x="3" y="8"/>
                    </a:lnTo>
                    <a:lnTo>
                      <a:pt x="0" y="16"/>
                    </a:lnTo>
                    <a:lnTo>
                      <a:pt x="46" y="69"/>
                    </a:lnTo>
                    <a:close/>
                  </a:path>
                </a:pathLst>
              </a:custGeom>
              <a:solidFill>
                <a:srgbClr val="FFFF99"/>
              </a:solidFill>
              <a:ln w="9525">
                <a:solidFill>
                  <a:schemeClr val="tx1"/>
                </a:solidFill>
                <a:round/>
                <a:headEnd/>
                <a:tailEnd/>
              </a:ln>
            </p:spPr>
            <p:txBody>
              <a:bodyPr/>
              <a:lstStyle/>
              <a:p>
                <a:endParaRPr lang="ja-JP" altLang="en-US">
                  <a:latin typeface="ＭＳ Ｐゴシック" charset="-128"/>
                  <a:ea typeface="ＭＳ Ｐゴシック" charset="-128"/>
                </a:endParaRPr>
              </a:p>
            </p:txBody>
          </p:sp>
          <p:sp>
            <p:nvSpPr>
              <p:cNvPr id="2351" name="Freeform 52"/>
              <p:cNvSpPr>
                <a:spLocks/>
              </p:cNvSpPr>
              <p:nvPr/>
            </p:nvSpPr>
            <p:spPr bwMode="auto">
              <a:xfrm>
                <a:off x="3245" y="1736"/>
                <a:ext cx="40" cy="67"/>
              </a:xfrm>
              <a:custGeom>
                <a:avLst/>
                <a:gdLst>
                  <a:gd name="T0" fmla="*/ 19 w 40"/>
                  <a:gd name="T1" fmla="*/ 67 h 67"/>
                  <a:gd name="T2" fmla="*/ 40 w 40"/>
                  <a:gd name="T3" fmla="*/ 16 h 67"/>
                  <a:gd name="T4" fmla="*/ 30 w 40"/>
                  <a:gd name="T5" fmla="*/ 0 h 67"/>
                  <a:gd name="T6" fmla="*/ 19 w 40"/>
                  <a:gd name="T7" fmla="*/ 11 h 67"/>
                  <a:gd name="T8" fmla="*/ 8 w 40"/>
                  <a:gd name="T9" fmla="*/ 24 h 67"/>
                  <a:gd name="T10" fmla="*/ 0 w 40"/>
                  <a:gd name="T11" fmla="*/ 43 h 67"/>
                  <a:gd name="T12" fmla="*/ 0 w 40"/>
                  <a:gd name="T13" fmla="*/ 59 h 67"/>
                  <a:gd name="T14" fmla="*/ 19 w 40"/>
                  <a:gd name="T15" fmla="*/ 67 h 67"/>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67"/>
                  <a:gd name="T26" fmla="*/ 40 w 40"/>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67">
                    <a:moveTo>
                      <a:pt x="19" y="67"/>
                    </a:moveTo>
                    <a:lnTo>
                      <a:pt x="40" y="16"/>
                    </a:lnTo>
                    <a:lnTo>
                      <a:pt x="30" y="0"/>
                    </a:lnTo>
                    <a:lnTo>
                      <a:pt x="19" y="11"/>
                    </a:lnTo>
                    <a:lnTo>
                      <a:pt x="8" y="24"/>
                    </a:lnTo>
                    <a:lnTo>
                      <a:pt x="0" y="43"/>
                    </a:lnTo>
                    <a:lnTo>
                      <a:pt x="0" y="59"/>
                    </a:lnTo>
                    <a:lnTo>
                      <a:pt x="19" y="67"/>
                    </a:lnTo>
                    <a:close/>
                  </a:path>
                </a:pathLst>
              </a:custGeom>
              <a:solidFill>
                <a:srgbClr val="FFFF99"/>
              </a:solidFill>
              <a:ln w="9525">
                <a:solidFill>
                  <a:schemeClr val="tx1"/>
                </a:solidFill>
                <a:round/>
                <a:headEnd/>
                <a:tailEnd/>
              </a:ln>
            </p:spPr>
            <p:txBody>
              <a:bodyPr/>
              <a:lstStyle/>
              <a:p>
                <a:endParaRPr lang="ja-JP" altLang="en-US">
                  <a:latin typeface="ＭＳ Ｐゴシック" charset="-128"/>
                  <a:ea typeface="ＭＳ Ｐゴシック" charset="-128"/>
                </a:endParaRPr>
              </a:p>
            </p:txBody>
          </p:sp>
          <p:sp>
            <p:nvSpPr>
              <p:cNvPr id="2352" name="Freeform 53"/>
              <p:cNvSpPr>
                <a:spLocks/>
              </p:cNvSpPr>
              <p:nvPr/>
            </p:nvSpPr>
            <p:spPr bwMode="auto">
              <a:xfrm>
                <a:off x="4352" y="1749"/>
                <a:ext cx="48" cy="27"/>
              </a:xfrm>
              <a:custGeom>
                <a:avLst/>
                <a:gdLst>
                  <a:gd name="T0" fmla="*/ 8 w 48"/>
                  <a:gd name="T1" fmla="*/ 27 h 27"/>
                  <a:gd name="T2" fmla="*/ 16 w 48"/>
                  <a:gd name="T3" fmla="*/ 27 h 27"/>
                  <a:gd name="T4" fmla="*/ 26 w 48"/>
                  <a:gd name="T5" fmla="*/ 24 h 27"/>
                  <a:gd name="T6" fmla="*/ 37 w 48"/>
                  <a:gd name="T7" fmla="*/ 24 h 27"/>
                  <a:gd name="T8" fmla="*/ 48 w 48"/>
                  <a:gd name="T9" fmla="*/ 19 h 27"/>
                  <a:gd name="T10" fmla="*/ 40 w 48"/>
                  <a:gd name="T11" fmla="*/ 0 h 27"/>
                  <a:gd name="T12" fmla="*/ 0 w 48"/>
                  <a:gd name="T13" fmla="*/ 3 h 27"/>
                  <a:gd name="T14" fmla="*/ 2 w 48"/>
                  <a:gd name="T15" fmla="*/ 8 h 27"/>
                  <a:gd name="T16" fmla="*/ 2 w 48"/>
                  <a:gd name="T17" fmla="*/ 16 h 27"/>
                  <a:gd name="T18" fmla="*/ 5 w 48"/>
                  <a:gd name="T19" fmla="*/ 22 h 27"/>
                  <a:gd name="T20" fmla="*/ 8 w 48"/>
                  <a:gd name="T21" fmla="*/ 27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27"/>
                  <a:gd name="T35" fmla="*/ 48 w 48"/>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27">
                    <a:moveTo>
                      <a:pt x="8" y="27"/>
                    </a:moveTo>
                    <a:lnTo>
                      <a:pt x="16" y="27"/>
                    </a:lnTo>
                    <a:lnTo>
                      <a:pt x="26" y="24"/>
                    </a:lnTo>
                    <a:lnTo>
                      <a:pt x="37" y="24"/>
                    </a:lnTo>
                    <a:lnTo>
                      <a:pt x="48" y="19"/>
                    </a:lnTo>
                    <a:lnTo>
                      <a:pt x="40" y="0"/>
                    </a:lnTo>
                    <a:lnTo>
                      <a:pt x="0" y="3"/>
                    </a:lnTo>
                    <a:lnTo>
                      <a:pt x="2" y="8"/>
                    </a:lnTo>
                    <a:lnTo>
                      <a:pt x="2" y="16"/>
                    </a:lnTo>
                    <a:lnTo>
                      <a:pt x="5" y="22"/>
                    </a:lnTo>
                    <a:lnTo>
                      <a:pt x="8" y="27"/>
                    </a:lnTo>
                    <a:close/>
                  </a:path>
                </a:pathLst>
              </a:custGeom>
              <a:solidFill>
                <a:srgbClr val="FFFF99"/>
              </a:solidFill>
              <a:ln w="9525">
                <a:solidFill>
                  <a:schemeClr val="tx1"/>
                </a:solidFill>
                <a:round/>
                <a:headEnd/>
                <a:tailEnd/>
              </a:ln>
            </p:spPr>
            <p:txBody>
              <a:bodyPr/>
              <a:lstStyle/>
              <a:p>
                <a:endParaRPr lang="ja-JP" altLang="en-US">
                  <a:latin typeface="ＭＳ Ｐゴシック" charset="-128"/>
                  <a:ea typeface="ＭＳ Ｐゴシック" charset="-128"/>
                </a:endParaRPr>
              </a:p>
            </p:txBody>
          </p:sp>
          <p:sp>
            <p:nvSpPr>
              <p:cNvPr id="2353" name="Freeform 54"/>
              <p:cNvSpPr>
                <a:spLocks/>
              </p:cNvSpPr>
              <p:nvPr/>
            </p:nvSpPr>
            <p:spPr bwMode="auto">
              <a:xfrm>
                <a:off x="2421" y="1784"/>
                <a:ext cx="59" cy="35"/>
              </a:xfrm>
              <a:custGeom>
                <a:avLst/>
                <a:gdLst>
                  <a:gd name="T0" fmla="*/ 59 w 59"/>
                  <a:gd name="T1" fmla="*/ 24 h 35"/>
                  <a:gd name="T2" fmla="*/ 54 w 59"/>
                  <a:gd name="T3" fmla="*/ 0 h 35"/>
                  <a:gd name="T4" fmla="*/ 6 w 59"/>
                  <a:gd name="T5" fmla="*/ 8 h 35"/>
                  <a:gd name="T6" fmla="*/ 3 w 59"/>
                  <a:gd name="T7" fmla="*/ 13 h 35"/>
                  <a:gd name="T8" fmla="*/ 3 w 59"/>
                  <a:gd name="T9" fmla="*/ 16 h 35"/>
                  <a:gd name="T10" fmla="*/ 0 w 59"/>
                  <a:gd name="T11" fmla="*/ 21 h 35"/>
                  <a:gd name="T12" fmla="*/ 0 w 59"/>
                  <a:gd name="T13" fmla="*/ 29 h 35"/>
                  <a:gd name="T14" fmla="*/ 8 w 59"/>
                  <a:gd name="T15" fmla="*/ 35 h 35"/>
                  <a:gd name="T16" fmla="*/ 16 w 59"/>
                  <a:gd name="T17" fmla="*/ 32 h 35"/>
                  <a:gd name="T18" fmla="*/ 30 w 59"/>
                  <a:gd name="T19" fmla="*/ 29 h 35"/>
                  <a:gd name="T20" fmla="*/ 59 w 59"/>
                  <a:gd name="T21" fmla="*/ 24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
                  <a:gd name="T34" fmla="*/ 0 h 35"/>
                  <a:gd name="T35" fmla="*/ 59 w 59"/>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 h="35">
                    <a:moveTo>
                      <a:pt x="59" y="24"/>
                    </a:moveTo>
                    <a:lnTo>
                      <a:pt x="54" y="0"/>
                    </a:lnTo>
                    <a:lnTo>
                      <a:pt x="6" y="8"/>
                    </a:lnTo>
                    <a:lnTo>
                      <a:pt x="3" y="13"/>
                    </a:lnTo>
                    <a:lnTo>
                      <a:pt x="3" y="16"/>
                    </a:lnTo>
                    <a:lnTo>
                      <a:pt x="0" y="21"/>
                    </a:lnTo>
                    <a:lnTo>
                      <a:pt x="0" y="29"/>
                    </a:lnTo>
                    <a:lnTo>
                      <a:pt x="8" y="35"/>
                    </a:lnTo>
                    <a:lnTo>
                      <a:pt x="16" y="32"/>
                    </a:lnTo>
                    <a:lnTo>
                      <a:pt x="30" y="29"/>
                    </a:lnTo>
                    <a:lnTo>
                      <a:pt x="59" y="24"/>
                    </a:lnTo>
                    <a:close/>
                  </a:path>
                </a:pathLst>
              </a:custGeom>
              <a:solidFill>
                <a:srgbClr val="FFFF99"/>
              </a:solidFill>
              <a:ln w="9525">
                <a:solidFill>
                  <a:schemeClr val="tx1"/>
                </a:solidFill>
                <a:round/>
                <a:headEnd/>
                <a:tailEnd/>
              </a:ln>
            </p:spPr>
            <p:txBody>
              <a:bodyPr/>
              <a:lstStyle/>
              <a:p>
                <a:endParaRPr lang="ja-JP" altLang="en-US">
                  <a:latin typeface="ＭＳ Ｐゴシック" charset="-128"/>
                  <a:ea typeface="ＭＳ Ｐゴシック" charset="-128"/>
                </a:endParaRPr>
              </a:p>
            </p:txBody>
          </p:sp>
          <p:sp>
            <p:nvSpPr>
              <p:cNvPr id="2354" name="Freeform 55"/>
              <p:cNvSpPr>
                <a:spLocks/>
              </p:cNvSpPr>
              <p:nvPr/>
            </p:nvSpPr>
            <p:spPr bwMode="auto">
              <a:xfrm>
                <a:off x="3528" y="1709"/>
                <a:ext cx="72" cy="62"/>
              </a:xfrm>
              <a:custGeom>
                <a:avLst/>
                <a:gdLst>
                  <a:gd name="T0" fmla="*/ 72 w 72"/>
                  <a:gd name="T1" fmla="*/ 43 h 62"/>
                  <a:gd name="T2" fmla="*/ 16 w 72"/>
                  <a:gd name="T3" fmla="*/ 0 h 62"/>
                  <a:gd name="T4" fmla="*/ 0 w 72"/>
                  <a:gd name="T5" fmla="*/ 11 h 62"/>
                  <a:gd name="T6" fmla="*/ 8 w 72"/>
                  <a:gd name="T7" fmla="*/ 27 h 62"/>
                  <a:gd name="T8" fmla="*/ 21 w 72"/>
                  <a:gd name="T9" fmla="*/ 40 h 62"/>
                  <a:gd name="T10" fmla="*/ 37 w 72"/>
                  <a:gd name="T11" fmla="*/ 54 h 62"/>
                  <a:gd name="T12" fmla="*/ 56 w 72"/>
                  <a:gd name="T13" fmla="*/ 62 h 62"/>
                  <a:gd name="T14" fmla="*/ 61 w 72"/>
                  <a:gd name="T15" fmla="*/ 59 h 62"/>
                  <a:gd name="T16" fmla="*/ 64 w 72"/>
                  <a:gd name="T17" fmla="*/ 56 h 62"/>
                  <a:gd name="T18" fmla="*/ 66 w 72"/>
                  <a:gd name="T19" fmla="*/ 54 h 62"/>
                  <a:gd name="T20" fmla="*/ 72 w 72"/>
                  <a:gd name="T21" fmla="*/ 43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62"/>
                  <a:gd name="T35" fmla="*/ 72 w 72"/>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62">
                    <a:moveTo>
                      <a:pt x="72" y="43"/>
                    </a:moveTo>
                    <a:lnTo>
                      <a:pt x="16" y="0"/>
                    </a:lnTo>
                    <a:lnTo>
                      <a:pt x="0" y="11"/>
                    </a:lnTo>
                    <a:lnTo>
                      <a:pt x="8" y="27"/>
                    </a:lnTo>
                    <a:lnTo>
                      <a:pt x="21" y="40"/>
                    </a:lnTo>
                    <a:lnTo>
                      <a:pt x="37" y="54"/>
                    </a:lnTo>
                    <a:lnTo>
                      <a:pt x="56" y="62"/>
                    </a:lnTo>
                    <a:lnTo>
                      <a:pt x="61" y="59"/>
                    </a:lnTo>
                    <a:lnTo>
                      <a:pt x="64" y="56"/>
                    </a:lnTo>
                    <a:lnTo>
                      <a:pt x="66" y="54"/>
                    </a:lnTo>
                    <a:lnTo>
                      <a:pt x="72" y="43"/>
                    </a:lnTo>
                    <a:close/>
                  </a:path>
                </a:pathLst>
              </a:custGeom>
              <a:solidFill>
                <a:srgbClr val="FFFF99"/>
              </a:solidFill>
              <a:ln w="9525">
                <a:solidFill>
                  <a:schemeClr val="tx1"/>
                </a:solidFill>
                <a:round/>
                <a:headEnd/>
                <a:tailEnd/>
              </a:ln>
            </p:spPr>
            <p:txBody>
              <a:bodyPr/>
              <a:lstStyle/>
              <a:p>
                <a:endParaRPr lang="ja-JP" altLang="en-US">
                  <a:latin typeface="ＭＳ Ｐゴシック" charset="-128"/>
                  <a:ea typeface="ＭＳ Ｐゴシック" charset="-128"/>
                </a:endParaRPr>
              </a:p>
            </p:txBody>
          </p:sp>
          <p:sp>
            <p:nvSpPr>
              <p:cNvPr id="2355" name="Freeform 56"/>
              <p:cNvSpPr>
                <a:spLocks/>
              </p:cNvSpPr>
              <p:nvPr/>
            </p:nvSpPr>
            <p:spPr bwMode="auto">
              <a:xfrm>
                <a:off x="3208" y="1707"/>
                <a:ext cx="56" cy="66"/>
              </a:xfrm>
              <a:custGeom>
                <a:avLst/>
                <a:gdLst>
                  <a:gd name="T0" fmla="*/ 56 w 56"/>
                  <a:gd name="T1" fmla="*/ 16 h 66"/>
                  <a:gd name="T2" fmla="*/ 53 w 56"/>
                  <a:gd name="T3" fmla="*/ 13 h 66"/>
                  <a:gd name="T4" fmla="*/ 51 w 56"/>
                  <a:gd name="T5" fmla="*/ 8 h 66"/>
                  <a:gd name="T6" fmla="*/ 45 w 56"/>
                  <a:gd name="T7" fmla="*/ 2 h 66"/>
                  <a:gd name="T8" fmla="*/ 43 w 56"/>
                  <a:gd name="T9" fmla="*/ 0 h 66"/>
                  <a:gd name="T10" fmla="*/ 0 w 56"/>
                  <a:gd name="T11" fmla="*/ 48 h 66"/>
                  <a:gd name="T12" fmla="*/ 16 w 56"/>
                  <a:gd name="T13" fmla="*/ 66 h 66"/>
                  <a:gd name="T14" fmla="*/ 21 w 56"/>
                  <a:gd name="T15" fmla="*/ 53 h 66"/>
                  <a:gd name="T16" fmla="*/ 32 w 56"/>
                  <a:gd name="T17" fmla="*/ 42 h 66"/>
                  <a:gd name="T18" fmla="*/ 43 w 56"/>
                  <a:gd name="T19" fmla="*/ 32 h 66"/>
                  <a:gd name="T20" fmla="*/ 56 w 56"/>
                  <a:gd name="T21" fmla="*/ 16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66"/>
                  <a:gd name="T35" fmla="*/ 56 w 56"/>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66">
                    <a:moveTo>
                      <a:pt x="56" y="16"/>
                    </a:moveTo>
                    <a:lnTo>
                      <a:pt x="53" y="13"/>
                    </a:lnTo>
                    <a:lnTo>
                      <a:pt x="51" y="8"/>
                    </a:lnTo>
                    <a:lnTo>
                      <a:pt x="45" y="2"/>
                    </a:lnTo>
                    <a:lnTo>
                      <a:pt x="43" y="0"/>
                    </a:lnTo>
                    <a:lnTo>
                      <a:pt x="0" y="48"/>
                    </a:lnTo>
                    <a:lnTo>
                      <a:pt x="16" y="66"/>
                    </a:lnTo>
                    <a:lnTo>
                      <a:pt x="21" y="53"/>
                    </a:lnTo>
                    <a:lnTo>
                      <a:pt x="32" y="42"/>
                    </a:lnTo>
                    <a:lnTo>
                      <a:pt x="43" y="32"/>
                    </a:lnTo>
                    <a:lnTo>
                      <a:pt x="56" y="16"/>
                    </a:lnTo>
                    <a:close/>
                  </a:path>
                </a:pathLst>
              </a:custGeom>
              <a:solidFill>
                <a:srgbClr val="FFFF99"/>
              </a:solidFill>
              <a:ln w="9525">
                <a:solidFill>
                  <a:schemeClr val="tx1"/>
                </a:solidFill>
                <a:round/>
                <a:headEnd/>
                <a:tailEnd/>
              </a:ln>
            </p:spPr>
            <p:txBody>
              <a:bodyPr/>
              <a:lstStyle/>
              <a:p>
                <a:endParaRPr lang="ja-JP" altLang="en-US">
                  <a:latin typeface="ＭＳ Ｐゴシック" charset="-128"/>
                  <a:ea typeface="ＭＳ Ｐゴシック" charset="-128"/>
                </a:endParaRPr>
              </a:p>
            </p:txBody>
          </p:sp>
          <p:sp>
            <p:nvSpPr>
              <p:cNvPr id="2356" name="Freeform 57"/>
              <p:cNvSpPr>
                <a:spLocks/>
              </p:cNvSpPr>
              <p:nvPr/>
            </p:nvSpPr>
            <p:spPr bwMode="auto">
              <a:xfrm>
                <a:off x="3248" y="1664"/>
                <a:ext cx="301" cy="99"/>
              </a:xfrm>
              <a:custGeom>
                <a:avLst/>
                <a:gdLst>
                  <a:gd name="T0" fmla="*/ 133 w 301"/>
                  <a:gd name="T1" fmla="*/ 99 h 99"/>
                  <a:gd name="T2" fmla="*/ 149 w 301"/>
                  <a:gd name="T3" fmla="*/ 99 h 99"/>
                  <a:gd name="T4" fmla="*/ 165 w 301"/>
                  <a:gd name="T5" fmla="*/ 96 h 99"/>
                  <a:gd name="T6" fmla="*/ 181 w 301"/>
                  <a:gd name="T7" fmla="*/ 91 h 99"/>
                  <a:gd name="T8" fmla="*/ 194 w 301"/>
                  <a:gd name="T9" fmla="*/ 83 h 99"/>
                  <a:gd name="T10" fmla="*/ 210 w 301"/>
                  <a:gd name="T11" fmla="*/ 75 h 99"/>
                  <a:gd name="T12" fmla="*/ 221 w 301"/>
                  <a:gd name="T13" fmla="*/ 67 h 99"/>
                  <a:gd name="T14" fmla="*/ 237 w 301"/>
                  <a:gd name="T15" fmla="*/ 59 h 99"/>
                  <a:gd name="T16" fmla="*/ 250 w 301"/>
                  <a:gd name="T17" fmla="*/ 51 h 99"/>
                  <a:gd name="T18" fmla="*/ 266 w 301"/>
                  <a:gd name="T19" fmla="*/ 40 h 99"/>
                  <a:gd name="T20" fmla="*/ 280 w 301"/>
                  <a:gd name="T21" fmla="*/ 29 h 99"/>
                  <a:gd name="T22" fmla="*/ 293 w 301"/>
                  <a:gd name="T23" fmla="*/ 16 h 99"/>
                  <a:gd name="T24" fmla="*/ 301 w 301"/>
                  <a:gd name="T25" fmla="*/ 5 h 99"/>
                  <a:gd name="T26" fmla="*/ 266 w 301"/>
                  <a:gd name="T27" fmla="*/ 8 h 99"/>
                  <a:gd name="T28" fmla="*/ 226 w 301"/>
                  <a:gd name="T29" fmla="*/ 11 h 99"/>
                  <a:gd name="T30" fmla="*/ 184 w 301"/>
                  <a:gd name="T31" fmla="*/ 11 h 99"/>
                  <a:gd name="T32" fmla="*/ 141 w 301"/>
                  <a:gd name="T33" fmla="*/ 11 h 99"/>
                  <a:gd name="T34" fmla="*/ 99 w 301"/>
                  <a:gd name="T35" fmla="*/ 11 h 99"/>
                  <a:gd name="T36" fmla="*/ 56 w 301"/>
                  <a:gd name="T37" fmla="*/ 8 h 99"/>
                  <a:gd name="T38" fmla="*/ 27 w 301"/>
                  <a:gd name="T39" fmla="*/ 5 h 99"/>
                  <a:gd name="T40" fmla="*/ 0 w 301"/>
                  <a:gd name="T41" fmla="*/ 0 h 99"/>
                  <a:gd name="T42" fmla="*/ 16 w 301"/>
                  <a:gd name="T43" fmla="*/ 21 h 99"/>
                  <a:gd name="T44" fmla="*/ 32 w 301"/>
                  <a:gd name="T45" fmla="*/ 43 h 99"/>
                  <a:gd name="T46" fmla="*/ 43 w 301"/>
                  <a:gd name="T47" fmla="*/ 64 h 99"/>
                  <a:gd name="T48" fmla="*/ 67 w 301"/>
                  <a:gd name="T49" fmla="*/ 77 h 99"/>
                  <a:gd name="T50" fmla="*/ 83 w 301"/>
                  <a:gd name="T51" fmla="*/ 91 h 99"/>
                  <a:gd name="T52" fmla="*/ 91 w 301"/>
                  <a:gd name="T53" fmla="*/ 96 h 99"/>
                  <a:gd name="T54" fmla="*/ 104 w 301"/>
                  <a:gd name="T55" fmla="*/ 96 h 99"/>
                  <a:gd name="T56" fmla="*/ 133 w 301"/>
                  <a:gd name="T57" fmla="*/ 99 h 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1"/>
                  <a:gd name="T88" fmla="*/ 0 h 99"/>
                  <a:gd name="T89" fmla="*/ 301 w 301"/>
                  <a:gd name="T90" fmla="*/ 99 h 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1" h="99">
                    <a:moveTo>
                      <a:pt x="133" y="99"/>
                    </a:moveTo>
                    <a:lnTo>
                      <a:pt x="149" y="99"/>
                    </a:lnTo>
                    <a:lnTo>
                      <a:pt x="165" y="96"/>
                    </a:lnTo>
                    <a:lnTo>
                      <a:pt x="181" y="91"/>
                    </a:lnTo>
                    <a:lnTo>
                      <a:pt x="194" y="83"/>
                    </a:lnTo>
                    <a:lnTo>
                      <a:pt x="210" y="75"/>
                    </a:lnTo>
                    <a:lnTo>
                      <a:pt x="221" y="67"/>
                    </a:lnTo>
                    <a:lnTo>
                      <a:pt x="237" y="59"/>
                    </a:lnTo>
                    <a:lnTo>
                      <a:pt x="250" y="51"/>
                    </a:lnTo>
                    <a:lnTo>
                      <a:pt x="266" y="40"/>
                    </a:lnTo>
                    <a:lnTo>
                      <a:pt x="280" y="29"/>
                    </a:lnTo>
                    <a:lnTo>
                      <a:pt x="293" y="16"/>
                    </a:lnTo>
                    <a:lnTo>
                      <a:pt x="301" y="5"/>
                    </a:lnTo>
                    <a:lnTo>
                      <a:pt x="266" y="8"/>
                    </a:lnTo>
                    <a:lnTo>
                      <a:pt x="226" y="11"/>
                    </a:lnTo>
                    <a:lnTo>
                      <a:pt x="184" y="11"/>
                    </a:lnTo>
                    <a:lnTo>
                      <a:pt x="141" y="11"/>
                    </a:lnTo>
                    <a:lnTo>
                      <a:pt x="99" y="11"/>
                    </a:lnTo>
                    <a:lnTo>
                      <a:pt x="56" y="8"/>
                    </a:lnTo>
                    <a:lnTo>
                      <a:pt x="27" y="5"/>
                    </a:lnTo>
                    <a:lnTo>
                      <a:pt x="0" y="0"/>
                    </a:lnTo>
                    <a:lnTo>
                      <a:pt x="16" y="21"/>
                    </a:lnTo>
                    <a:lnTo>
                      <a:pt x="32" y="43"/>
                    </a:lnTo>
                    <a:lnTo>
                      <a:pt x="43" y="64"/>
                    </a:lnTo>
                    <a:lnTo>
                      <a:pt x="67" y="77"/>
                    </a:lnTo>
                    <a:lnTo>
                      <a:pt x="83" y="91"/>
                    </a:lnTo>
                    <a:lnTo>
                      <a:pt x="91" y="96"/>
                    </a:lnTo>
                    <a:lnTo>
                      <a:pt x="104" y="96"/>
                    </a:lnTo>
                    <a:lnTo>
                      <a:pt x="133" y="99"/>
                    </a:lnTo>
                    <a:close/>
                  </a:path>
                </a:pathLst>
              </a:custGeom>
              <a:solidFill>
                <a:srgbClr val="FFFF99"/>
              </a:solidFill>
              <a:ln w="9525">
                <a:solidFill>
                  <a:schemeClr val="tx1"/>
                </a:solidFill>
                <a:round/>
                <a:headEnd/>
                <a:tailEnd/>
              </a:ln>
            </p:spPr>
            <p:txBody>
              <a:bodyPr/>
              <a:lstStyle/>
              <a:p>
                <a:endParaRPr lang="ja-JP" altLang="en-US">
                  <a:latin typeface="ＭＳ Ｐゴシック" charset="-128"/>
                  <a:ea typeface="ＭＳ Ｐゴシック" charset="-128"/>
                </a:endParaRPr>
              </a:p>
            </p:txBody>
          </p:sp>
          <p:sp>
            <p:nvSpPr>
              <p:cNvPr id="2357" name="Freeform 58"/>
              <p:cNvSpPr>
                <a:spLocks/>
              </p:cNvSpPr>
              <p:nvPr/>
            </p:nvSpPr>
            <p:spPr bwMode="auto">
              <a:xfrm>
                <a:off x="4346" y="1717"/>
                <a:ext cx="43" cy="19"/>
              </a:xfrm>
              <a:custGeom>
                <a:avLst/>
                <a:gdLst>
                  <a:gd name="T0" fmla="*/ 43 w 43"/>
                  <a:gd name="T1" fmla="*/ 14 h 19"/>
                  <a:gd name="T2" fmla="*/ 43 w 43"/>
                  <a:gd name="T3" fmla="*/ 11 h 19"/>
                  <a:gd name="T4" fmla="*/ 43 w 43"/>
                  <a:gd name="T5" fmla="*/ 6 h 19"/>
                  <a:gd name="T6" fmla="*/ 43 w 43"/>
                  <a:gd name="T7" fmla="*/ 3 h 19"/>
                  <a:gd name="T8" fmla="*/ 43 w 43"/>
                  <a:gd name="T9" fmla="*/ 0 h 19"/>
                  <a:gd name="T10" fmla="*/ 32 w 43"/>
                  <a:gd name="T11" fmla="*/ 0 h 19"/>
                  <a:gd name="T12" fmla="*/ 24 w 43"/>
                  <a:gd name="T13" fmla="*/ 0 h 19"/>
                  <a:gd name="T14" fmla="*/ 14 w 43"/>
                  <a:gd name="T15" fmla="*/ 0 h 19"/>
                  <a:gd name="T16" fmla="*/ 3 w 43"/>
                  <a:gd name="T17" fmla="*/ 0 h 19"/>
                  <a:gd name="T18" fmla="*/ 0 w 43"/>
                  <a:gd name="T19" fmla="*/ 3 h 19"/>
                  <a:gd name="T20" fmla="*/ 0 w 43"/>
                  <a:gd name="T21" fmla="*/ 8 h 19"/>
                  <a:gd name="T22" fmla="*/ 3 w 43"/>
                  <a:gd name="T23" fmla="*/ 16 h 19"/>
                  <a:gd name="T24" fmla="*/ 3 w 43"/>
                  <a:gd name="T25" fmla="*/ 19 h 19"/>
                  <a:gd name="T26" fmla="*/ 11 w 43"/>
                  <a:gd name="T27" fmla="*/ 19 h 19"/>
                  <a:gd name="T28" fmla="*/ 19 w 43"/>
                  <a:gd name="T29" fmla="*/ 16 h 19"/>
                  <a:gd name="T30" fmla="*/ 30 w 43"/>
                  <a:gd name="T31" fmla="*/ 16 h 19"/>
                  <a:gd name="T32" fmla="*/ 43 w 43"/>
                  <a:gd name="T33" fmla="*/ 14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19"/>
                  <a:gd name="T53" fmla="*/ 43 w 43"/>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19">
                    <a:moveTo>
                      <a:pt x="43" y="14"/>
                    </a:moveTo>
                    <a:lnTo>
                      <a:pt x="43" y="11"/>
                    </a:lnTo>
                    <a:lnTo>
                      <a:pt x="43" y="6"/>
                    </a:lnTo>
                    <a:lnTo>
                      <a:pt x="43" y="3"/>
                    </a:lnTo>
                    <a:lnTo>
                      <a:pt x="43" y="0"/>
                    </a:lnTo>
                    <a:lnTo>
                      <a:pt x="32" y="0"/>
                    </a:lnTo>
                    <a:lnTo>
                      <a:pt x="24" y="0"/>
                    </a:lnTo>
                    <a:lnTo>
                      <a:pt x="14" y="0"/>
                    </a:lnTo>
                    <a:lnTo>
                      <a:pt x="3" y="0"/>
                    </a:lnTo>
                    <a:lnTo>
                      <a:pt x="0" y="3"/>
                    </a:lnTo>
                    <a:lnTo>
                      <a:pt x="0" y="8"/>
                    </a:lnTo>
                    <a:lnTo>
                      <a:pt x="3" y="16"/>
                    </a:lnTo>
                    <a:lnTo>
                      <a:pt x="3" y="19"/>
                    </a:lnTo>
                    <a:lnTo>
                      <a:pt x="11" y="19"/>
                    </a:lnTo>
                    <a:lnTo>
                      <a:pt x="19" y="16"/>
                    </a:lnTo>
                    <a:lnTo>
                      <a:pt x="30" y="16"/>
                    </a:lnTo>
                    <a:lnTo>
                      <a:pt x="43" y="14"/>
                    </a:lnTo>
                    <a:close/>
                  </a:path>
                </a:pathLst>
              </a:custGeom>
              <a:solidFill>
                <a:srgbClr val="FFFF99"/>
              </a:solidFill>
              <a:ln w="9525">
                <a:solidFill>
                  <a:schemeClr val="tx1"/>
                </a:solidFill>
                <a:round/>
                <a:headEnd/>
                <a:tailEnd/>
              </a:ln>
            </p:spPr>
            <p:txBody>
              <a:bodyPr/>
              <a:lstStyle/>
              <a:p>
                <a:endParaRPr lang="ja-JP" altLang="en-US">
                  <a:latin typeface="ＭＳ Ｐゴシック" charset="-128"/>
                  <a:ea typeface="ＭＳ Ｐゴシック" charset="-128"/>
                </a:endParaRPr>
              </a:p>
            </p:txBody>
          </p:sp>
          <p:sp>
            <p:nvSpPr>
              <p:cNvPr id="2358" name="Freeform 59"/>
              <p:cNvSpPr>
                <a:spLocks/>
              </p:cNvSpPr>
              <p:nvPr/>
            </p:nvSpPr>
            <p:spPr bwMode="auto">
              <a:xfrm>
                <a:off x="2421" y="1747"/>
                <a:ext cx="56" cy="21"/>
              </a:xfrm>
              <a:custGeom>
                <a:avLst/>
                <a:gdLst>
                  <a:gd name="T0" fmla="*/ 6 w 56"/>
                  <a:gd name="T1" fmla="*/ 21 h 21"/>
                  <a:gd name="T2" fmla="*/ 51 w 56"/>
                  <a:gd name="T3" fmla="*/ 18 h 21"/>
                  <a:gd name="T4" fmla="*/ 54 w 56"/>
                  <a:gd name="T5" fmla="*/ 16 h 21"/>
                  <a:gd name="T6" fmla="*/ 56 w 56"/>
                  <a:gd name="T7" fmla="*/ 10 h 21"/>
                  <a:gd name="T8" fmla="*/ 56 w 56"/>
                  <a:gd name="T9" fmla="*/ 5 h 21"/>
                  <a:gd name="T10" fmla="*/ 56 w 56"/>
                  <a:gd name="T11" fmla="*/ 0 h 21"/>
                  <a:gd name="T12" fmla="*/ 46 w 56"/>
                  <a:gd name="T13" fmla="*/ 0 h 21"/>
                  <a:gd name="T14" fmla="*/ 27 w 56"/>
                  <a:gd name="T15" fmla="*/ 2 h 21"/>
                  <a:gd name="T16" fmla="*/ 8 w 56"/>
                  <a:gd name="T17" fmla="*/ 8 h 21"/>
                  <a:gd name="T18" fmla="*/ 3 w 56"/>
                  <a:gd name="T19" fmla="*/ 8 h 21"/>
                  <a:gd name="T20" fmla="*/ 0 w 56"/>
                  <a:gd name="T21" fmla="*/ 10 h 21"/>
                  <a:gd name="T22" fmla="*/ 0 w 56"/>
                  <a:gd name="T23" fmla="*/ 16 h 21"/>
                  <a:gd name="T24" fmla="*/ 3 w 56"/>
                  <a:gd name="T25" fmla="*/ 18 h 21"/>
                  <a:gd name="T26" fmla="*/ 6 w 56"/>
                  <a:gd name="T27" fmla="*/ 21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21"/>
                  <a:gd name="T44" fmla="*/ 56 w 56"/>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21">
                    <a:moveTo>
                      <a:pt x="6" y="21"/>
                    </a:moveTo>
                    <a:lnTo>
                      <a:pt x="51" y="18"/>
                    </a:lnTo>
                    <a:lnTo>
                      <a:pt x="54" y="16"/>
                    </a:lnTo>
                    <a:lnTo>
                      <a:pt x="56" y="10"/>
                    </a:lnTo>
                    <a:lnTo>
                      <a:pt x="56" y="5"/>
                    </a:lnTo>
                    <a:lnTo>
                      <a:pt x="56" y="0"/>
                    </a:lnTo>
                    <a:lnTo>
                      <a:pt x="46" y="0"/>
                    </a:lnTo>
                    <a:lnTo>
                      <a:pt x="27" y="2"/>
                    </a:lnTo>
                    <a:lnTo>
                      <a:pt x="8" y="8"/>
                    </a:lnTo>
                    <a:lnTo>
                      <a:pt x="3" y="8"/>
                    </a:lnTo>
                    <a:lnTo>
                      <a:pt x="0" y="10"/>
                    </a:lnTo>
                    <a:lnTo>
                      <a:pt x="0" y="16"/>
                    </a:lnTo>
                    <a:lnTo>
                      <a:pt x="3" y="18"/>
                    </a:lnTo>
                    <a:lnTo>
                      <a:pt x="6" y="21"/>
                    </a:lnTo>
                    <a:close/>
                  </a:path>
                </a:pathLst>
              </a:custGeom>
              <a:solidFill>
                <a:srgbClr val="FFFF99"/>
              </a:solidFill>
              <a:ln w="9525">
                <a:solidFill>
                  <a:schemeClr val="tx1"/>
                </a:solidFill>
                <a:round/>
                <a:headEnd/>
                <a:tailEnd/>
              </a:ln>
            </p:spPr>
            <p:txBody>
              <a:bodyPr/>
              <a:lstStyle/>
              <a:p>
                <a:endParaRPr lang="ja-JP" altLang="en-US">
                  <a:latin typeface="ＭＳ Ｐゴシック" charset="-128"/>
                  <a:ea typeface="ＭＳ Ｐゴシック" charset="-128"/>
                </a:endParaRPr>
              </a:p>
            </p:txBody>
          </p:sp>
          <p:sp>
            <p:nvSpPr>
              <p:cNvPr id="2359" name="Freeform 60"/>
              <p:cNvSpPr>
                <a:spLocks/>
              </p:cNvSpPr>
              <p:nvPr/>
            </p:nvSpPr>
            <p:spPr bwMode="auto">
              <a:xfrm>
                <a:off x="3181" y="1680"/>
                <a:ext cx="59" cy="67"/>
              </a:xfrm>
              <a:custGeom>
                <a:avLst/>
                <a:gdLst>
                  <a:gd name="T0" fmla="*/ 59 w 59"/>
                  <a:gd name="T1" fmla="*/ 11 h 67"/>
                  <a:gd name="T2" fmla="*/ 59 w 59"/>
                  <a:gd name="T3" fmla="*/ 8 h 67"/>
                  <a:gd name="T4" fmla="*/ 56 w 59"/>
                  <a:gd name="T5" fmla="*/ 5 h 67"/>
                  <a:gd name="T6" fmla="*/ 54 w 59"/>
                  <a:gd name="T7" fmla="*/ 3 h 67"/>
                  <a:gd name="T8" fmla="*/ 51 w 59"/>
                  <a:gd name="T9" fmla="*/ 0 h 67"/>
                  <a:gd name="T10" fmla="*/ 35 w 59"/>
                  <a:gd name="T11" fmla="*/ 13 h 67"/>
                  <a:gd name="T12" fmla="*/ 22 w 59"/>
                  <a:gd name="T13" fmla="*/ 24 h 67"/>
                  <a:gd name="T14" fmla="*/ 6 w 59"/>
                  <a:gd name="T15" fmla="*/ 37 h 67"/>
                  <a:gd name="T16" fmla="*/ 0 w 59"/>
                  <a:gd name="T17" fmla="*/ 53 h 67"/>
                  <a:gd name="T18" fmla="*/ 14 w 59"/>
                  <a:gd name="T19" fmla="*/ 67 h 67"/>
                  <a:gd name="T20" fmla="*/ 22 w 59"/>
                  <a:gd name="T21" fmla="*/ 51 h 67"/>
                  <a:gd name="T22" fmla="*/ 32 w 59"/>
                  <a:gd name="T23" fmla="*/ 37 h 67"/>
                  <a:gd name="T24" fmla="*/ 46 w 59"/>
                  <a:gd name="T25" fmla="*/ 27 h 67"/>
                  <a:gd name="T26" fmla="*/ 59 w 59"/>
                  <a:gd name="T27" fmla="*/ 11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
                  <a:gd name="T43" fmla="*/ 0 h 67"/>
                  <a:gd name="T44" fmla="*/ 59 w 59"/>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 h="67">
                    <a:moveTo>
                      <a:pt x="59" y="11"/>
                    </a:moveTo>
                    <a:lnTo>
                      <a:pt x="59" y="8"/>
                    </a:lnTo>
                    <a:lnTo>
                      <a:pt x="56" y="5"/>
                    </a:lnTo>
                    <a:lnTo>
                      <a:pt x="54" y="3"/>
                    </a:lnTo>
                    <a:lnTo>
                      <a:pt x="51" y="0"/>
                    </a:lnTo>
                    <a:lnTo>
                      <a:pt x="35" y="13"/>
                    </a:lnTo>
                    <a:lnTo>
                      <a:pt x="22" y="24"/>
                    </a:lnTo>
                    <a:lnTo>
                      <a:pt x="6" y="37"/>
                    </a:lnTo>
                    <a:lnTo>
                      <a:pt x="0" y="53"/>
                    </a:lnTo>
                    <a:lnTo>
                      <a:pt x="14" y="67"/>
                    </a:lnTo>
                    <a:lnTo>
                      <a:pt x="22" y="51"/>
                    </a:lnTo>
                    <a:lnTo>
                      <a:pt x="32" y="37"/>
                    </a:lnTo>
                    <a:lnTo>
                      <a:pt x="46" y="27"/>
                    </a:lnTo>
                    <a:lnTo>
                      <a:pt x="59" y="11"/>
                    </a:lnTo>
                    <a:close/>
                  </a:path>
                </a:pathLst>
              </a:custGeom>
              <a:solidFill>
                <a:srgbClr val="FFFF99"/>
              </a:solidFill>
              <a:ln w="9525">
                <a:solidFill>
                  <a:schemeClr val="tx1"/>
                </a:solidFill>
                <a:round/>
                <a:headEnd/>
                <a:tailEnd/>
              </a:ln>
            </p:spPr>
            <p:txBody>
              <a:bodyPr/>
              <a:lstStyle/>
              <a:p>
                <a:endParaRPr lang="ja-JP" altLang="en-US">
                  <a:latin typeface="ＭＳ Ｐゴシック" charset="-128"/>
                  <a:ea typeface="ＭＳ Ｐゴシック" charset="-128"/>
                </a:endParaRPr>
              </a:p>
            </p:txBody>
          </p:sp>
          <p:sp>
            <p:nvSpPr>
              <p:cNvPr id="2360" name="Freeform 61"/>
              <p:cNvSpPr>
                <a:spLocks/>
              </p:cNvSpPr>
              <p:nvPr/>
            </p:nvSpPr>
            <p:spPr bwMode="auto">
              <a:xfrm>
                <a:off x="3554" y="1685"/>
                <a:ext cx="67" cy="48"/>
              </a:xfrm>
              <a:custGeom>
                <a:avLst/>
                <a:gdLst>
                  <a:gd name="T0" fmla="*/ 56 w 67"/>
                  <a:gd name="T1" fmla="*/ 48 h 48"/>
                  <a:gd name="T2" fmla="*/ 59 w 67"/>
                  <a:gd name="T3" fmla="*/ 46 h 48"/>
                  <a:gd name="T4" fmla="*/ 62 w 67"/>
                  <a:gd name="T5" fmla="*/ 43 h 48"/>
                  <a:gd name="T6" fmla="*/ 67 w 67"/>
                  <a:gd name="T7" fmla="*/ 38 h 48"/>
                  <a:gd name="T8" fmla="*/ 67 w 67"/>
                  <a:gd name="T9" fmla="*/ 35 h 48"/>
                  <a:gd name="T10" fmla="*/ 54 w 67"/>
                  <a:gd name="T11" fmla="*/ 27 h 48"/>
                  <a:gd name="T12" fmla="*/ 43 w 67"/>
                  <a:gd name="T13" fmla="*/ 16 h 48"/>
                  <a:gd name="T14" fmla="*/ 30 w 67"/>
                  <a:gd name="T15" fmla="*/ 8 h 48"/>
                  <a:gd name="T16" fmla="*/ 14 w 67"/>
                  <a:gd name="T17" fmla="*/ 0 h 48"/>
                  <a:gd name="T18" fmla="*/ 11 w 67"/>
                  <a:gd name="T19" fmla="*/ 0 h 48"/>
                  <a:gd name="T20" fmla="*/ 8 w 67"/>
                  <a:gd name="T21" fmla="*/ 3 h 48"/>
                  <a:gd name="T22" fmla="*/ 3 w 67"/>
                  <a:gd name="T23" fmla="*/ 3 h 48"/>
                  <a:gd name="T24" fmla="*/ 0 w 67"/>
                  <a:gd name="T25" fmla="*/ 6 h 48"/>
                  <a:gd name="T26" fmla="*/ 11 w 67"/>
                  <a:gd name="T27" fmla="*/ 19 h 48"/>
                  <a:gd name="T28" fmla="*/ 24 w 67"/>
                  <a:gd name="T29" fmla="*/ 35 h 48"/>
                  <a:gd name="T30" fmla="*/ 40 w 67"/>
                  <a:gd name="T31" fmla="*/ 43 h 48"/>
                  <a:gd name="T32" fmla="*/ 56 w 67"/>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8"/>
                  <a:gd name="T53" fmla="*/ 67 w 67"/>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8">
                    <a:moveTo>
                      <a:pt x="56" y="48"/>
                    </a:moveTo>
                    <a:lnTo>
                      <a:pt x="59" y="46"/>
                    </a:lnTo>
                    <a:lnTo>
                      <a:pt x="62" y="43"/>
                    </a:lnTo>
                    <a:lnTo>
                      <a:pt x="67" y="38"/>
                    </a:lnTo>
                    <a:lnTo>
                      <a:pt x="67" y="35"/>
                    </a:lnTo>
                    <a:lnTo>
                      <a:pt x="54" y="27"/>
                    </a:lnTo>
                    <a:lnTo>
                      <a:pt x="43" y="16"/>
                    </a:lnTo>
                    <a:lnTo>
                      <a:pt x="30" y="8"/>
                    </a:lnTo>
                    <a:lnTo>
                      <a:pt x="14" y="0"/>
                    </a:lnTo>
                    <a:lnTo>
                      <a:pt x="11" y="0"/>
                    </a:lnTo>
                    <a:lnTo>
                      <a:pt x="8" y="3"/>
                    </a:lnTo>
                    <a:lnTo>
                      <a:pt x="3" y="3"/>
                    </a:lnTo>
                    <a:lnTo>
                      <a:pt x="0" y="6"/>
                    </a:lnTo>
                    <a:lnTo>
                      <a:pt x="11" y="19"/>
                    </a:lnTo>
                    <a:lnTo>
                      <a:pt x="24" y="35"/>
                    </a:lnTo>
                    <a:lnTo>
                      <a:pt x="40" y="43"/>
                    </a:lnTo>
                    <a:lnTo>
                      <a:pt x="56" y="48"/>
                    </a:lnTo>
                    <a:close/>
                  </a:path>
                </a:pathLst>
              </a:custGeom>
              <a:solidFill>
                <a:srgbClr val="FFFF99"/>
              </a:solidFill>
              <a:ln w="9525">
                <a:solidFill>
                  <a:schemeClr val="tx1"/>
                </a:solidFill>
                <a:round/>
                <a:headEnd/>
                <a:tailEnd/>
              </a:ln>
            </p:spPr>
            <p:txBody>
              <a:bodyPr/>
              <a:lstStyle/>
              <a:p>
                <a:endParaRPr lang="ja-JP" altLang="en-US">
                  <a:latin typeface="ＭＳ Ｐゴシック" charset="-128"/>
                  <a:ea typeface="ＭＳ Ｐゴシック" charset="-128"/>
                </a:endParaRPr>
              </a:p>
            </p:txBody>
          </p:sp>
          <p:sp>
            <p:nvSpPr>
              <p:cNvPr id="2361" name="Freeform 62"/>
              <p:cNvSpPr>
                <a:spLocks/>
              </p:cNvSpPr>
              <p:nvPr/>
            </p:nvSpPr>
            <p:spPr bwMode="auto">
              <a:xfrm>
                <a:off x="3147" y="1653"/>
                <a:ext cx="74" cy="62"/>
              </a:xfrm>
              <a:custGeom>
                <a:avLst/>
                <a:gdLst>
                  <a:gd name="T0" fmla="*/ 16 w 74"/>
                  <a:gd name="T1" fmla="*/ 62 h 62"/>
                  <a:gd name="T2" fmla="*/ 29 w 74"/>
                  <a:gd name="T3" fmla="*/ 48 h 62"/>
                  <a:gd name="T4" fmla="*/ 45 w 74"/>
                  <a:gd name="T5" fmla="*/ 38 h 62"/>
                  <a:gd name="T6" fmla="*/ 61 w 74"/>
                  <a:gd name="T7" fmla="*/ 27 h 62"/>
                  <a:gd name="T8" fmla="*/ 74 w 74"/>
                  <a:gd name="T9" fmla="*/ 14 h 62"/>
                  <a:gd name="T10" fmla="*/ 74 w 74"/>
                  <a:gd name="T11" fmla="*/ 11 h 62"/>
                  <a:gd name="T12" fmla="*/ 72 w 74"/>
                  <a:gd name="T13" fmla="*/ 6 h 62"/>
                  <a:gd name="T14" fmla="*/ 72 w 74"/>
                  <a:gd name="T15" fmla="*/ 3 h 62"/>
                  <a:gd name="T16" fmla="*/ 69 w 74"/>
                  <a:gd name="T17" fmla="*/ 0 h 62"/>
                  <a:gd name="T18" fmla="*/ 0 w 74"/>
                  <a:gd name="T19" fmla="*/ 43 h 62"/>
                  <a:gd name="T20" fmla="*/ 8 w 74"/>
                  <a:gd name="T21" fmla="*/ 54 h 62"/>
                  <a:gd name="T22" fmla="*/ 10 w 74"/>
                  <a:gd name="T23" fmla="*/ 59 h 62"/>
                  <a:gd name="T24" fmla="*/ 13 w 74"/>
                  <a:gd name="T25" fmla="*/ 62 h 62"/>
                  <a:gd name="T26" fmla="*/ 16 w 74"/>
                  <a:gd name="T27" fmla="*/ 62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62"/>
                  <a:gd name="T44" fmla="*/ 74 w 74"/>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62">
                    <a:moveTo>
                      <a:pt x="16" y="62"/>
                    </a:moveTo>
                    <a:lnTo>
                      <a:pt x="29" y="48"/>
                    </a:lnTo>
                    <a:lnTo>
                      <a:pt x="45" y="38"/>
                    </a:lnTo>
                    <a:lnTo>
                      <a:pt x="61" y="27"/>
                    </a:lnTo>
                    <a:lnTo>
                      <a:pt x="74" y="14"/>
                    </a:lnTo>
                    <a:lnTo>
                      <a:pt x="74" y="11"/>
                    </a:lnTo>
                    <a:lnTo>
                      <a:pt x="72" y="6"/>
                    </a:lnTo>
                    <a:lnTo>
                      <a:pt x="72" y="3"/>
                    </a:lnTo>
                    <a:lnTo>
                      <a:pt x="69" y="0"/>
                    </a:lnTo>
                    <a:lnTo>
                      <a:pt x="0" y="43"/>
                    </a:lnTo>
                    <a:lnTo>
                      <a:pt x="8" y="54"/>
                    </a:lnTo>
                    <a:lnTo>
                      <a:pt x="10" y="59"/>
                    </a:lnTo>
                    <a:lnTo>
                      <a:pt x="13" y="62"/>
                    </a:lnTo>
                    <a:lnTo>
                      <a:pt x="16" y="62"/>
                    </a:lnTo>
                    <a:close/>
                  </a:path>
                </a:pathLst>
              </a:custGeom>
              <a:solidFill>
                <a:srgbClr val="FFFF99"/>
              </a:solidFill>
              <a:ln w="9525">
                <a:solidFill>
                  <a:schemeClr val="tx1"/>
                </a:solidFill>
                <a:round/>
                <a:headEnd/>
                <a:tailEnd/>
              </a:ln>
            </p:spPr>
            <p:txBody>
              <a:bodyPr/>
              <a:lstStyle/>
              <a:p>
                <a:endParaRPr lang="ja-JP" altLang="en-US">
                  <a:latin typeface="ＭＳ Ｐゴシック" charset="-128"/>
                  <a:ea typeface="ＭＳ Ｐゴシック" charset="-128"/>
                </a:endParaRPr>
              </a:p>
            </p:txBody>
          </p:sp>
          <p:sp>
            <p:nvSpPr>
              <p:cNvPr id="2362" name="Freeform 63"/>
              <p:cNvSpPr>
                <a:spLocks/>
              </p:cNvSpPr>
              <p:nvPr/>
            </p:nvSpPr>
            <p:spPr bwMode="auto">
              <a:xfrm>
                <a:off x="3581" y="1664"/>
                <a:ext cx="56" cy="43"/>
              </a:xfrm>
              <a:custGeom>
                <a:avLst/>
                <a:gdLst>
                  <a:gd name="T0" fmla="*/ 48 w 56"/>
                  <a:gd name="T1" fmla="*/ 43 h 43"/>
                  <a:gd name="T2" fmla="*/ 48 w 56"/>
                  <a:gd name="T3" fmla="*/ 43 h 43"/>
                  <a:gd name="T4" fmla="*/ 51 w 56"/>
                  <a:gd name="T5" fmla="*/ 40 h 43"/>
                  <a:gd name="T6" fmla="*/ 51 w 56"/>
                  <a:gd name="T7" fmla="*/ 37 h 43"/>
                  <a:gd name="T8" fmla="*/ 51 w 56"/>
                  <a:gd name="T9" fmla="*/ 37 h 43"/>
                  <a:gd name="T10" fmla="*/ 51 w 56"/>
                  <a:gd name="T11" fmla="*/ 35 h 43"/>
                  <a:gd name="T12" fmla="*/ 53 w 56"/>
                  <a:gd name="T13" fmla="*/ 32 h 43"/>
                  <a:gd name="T14" fmla="*/ 56 w 56"/>
                  <a:gd name="T15" fmla="*/ 32 h 43"/>
                  <a:gd name="T16" fmla="*/ 56 w 56"/>
                  <a:gd name="T17" fmla="*/ 29 h 43"/>
                  <a:gd name="T18" fmla="*/ 8 w 56"/>
                  <a:gd name="T19" fmla="*/ 0 h 43"/>
                  <a:gd name="T20" fmla="*/ 8 w 56"/>
                  <a:gd name="T21" fmla="*/ 3 h 43"/>
                  <a:gd name="T22" fmla="*/ 5 w 56"/>
                  <a:gd name="T23" fmla="*/ 5 h 43"/>
                  <a:gd name="T24" fmla="*/ 0 w 56"/>
                  <a:gd name="T25" fmla="*/ 8 h 43"/>
                  <a:gd name="T26" fmla="*/ 0 w 56"/>
                  <a:gd name="T27" fmla="*/ 11 h 43"/>
                  <a:gd name="T28" fmla="*/ 48 w 56"/>
                  <a:gd name="T29" fmla="*/ 43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43"/>
                  <a:gd name="T47" fmla="*/ 56 w 56"/>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43">
                    <a:moveTo>
                      <a:pt x="48" y="43"/>
                    </a:moveTo>
                    <a:lnTo>
                      <a:pt x="48" y="43"/>
                    </a:lnTo>
                    <a:lnTo>
                      <a:pt x="51" y="40"/>
                    </a:lnTo>
                    <a:lnTo>
                      <a:pt x="51" y="37"/>
                    </a:lnTo>
                    <a:lnTo>
                      <a:pt x="51" y="35"/>
                    </a:lnTo>
                    <a:lnTo>
                      <a:pt x="53" y="32"/>
                    </a:lnTo>
                    <a:lnTo>
                      <a:pt x="56" y="32"/>
                    </a:lnTo>
                    <a:lnTo>
                      <a:pt x="56" y="29"/>
                    </a:lnTo>
                    <a:lnTo>
                      <a:pt x="8" y="0"/>
                    </a:lnTo>
                    <a:lnTo>
                      <a:pt x="8" y="3"/>
                    </a:lnTo>
                    <a:lnTo>
                      <a:pt x="5" y="5"/>
                    </a:lnTo>
                    <a:lnTo>
                      <a:pt x="0" y="8"/>
                    </a:lnTo>
                    <a:lnTo>
                      <a:pt x="0" y="11"/>
                    </a:lnTo>
                    <a:lnTo>
                      <a:pt x="48" y="43"/>
                    </a:lnTo>
                    <a:close/>
                  </a:path>
                </a:pathLst>
              </a:custGeom>
              <a:solidFill>
                <a:srgbClr val="FFFF99"/>
              </a:solidFill>
              <a:ln w="9525">
                <a:solidFill>
                  <a:schemeClr val="tx1"/>
                </a:solidFill>
                <a:round/>
                <a:headEnd/>
                <a:tailEnd/>
              </a:ln>
            </p:spPr>
            <p:txBody>
              <a:bodyPr/>
              <a:lstStyle/>
              <a:p>
                <a:endParaRPr lang="ja-JP" altLang="en-US">
                  <a:latin typeface="ＭＳ Ｐゴシック" charset="-128"/>
                  <a:ea typeface="ＭＳ Ｐゴシック" charset="-128"/>
                </a:endParaRPr>
              </a:p>
            </p:txBody>
          </p:sp>
        </p:grpSp>
        <p:graphicFrame>
          <p:nvGraphicFramePr>
            <p:cNvPr id="2314" name="Object 266"/>
            <p:cNvGraphicFramePr>
              <a:graphicFrameLocks noChangeAspect="1"/>
            </p:cNvGraphicFramePr>
            <p:nvPr/>
          </p:nvGraphicFramePr>
          <p:xfrm>
            <a:off x="6419815" y="4937735"/>
            <a:ext cx="373194" cy="390525"/>
          </p:xfrm>
          <a:graphic>
            <a:graphicData uri="http://schemas.openxmlformats.org/presentationml/2006/ole">
              <p:oleObj spid="_x0000_s2314" name="ｸﾘｯﾌﾟ" r:id="rId10" imgW="1052474" imgH="1286561" progId="">
                <p:embed/>
              </p:oleObj>
            </a:graphicData>
          </a:graphic>
        </p:graphicFrame>
      </p:grpSp>
      <p:sp>
        <p:nvSpPr>
          <p:cNvPr id="52" name="Rectangle 6"/>
          <p:cNvSpPr>
            <a:spLocks noChangeArrowheads="1"/>
          </p:cNvSpPr>
          <p:nvPr/>
        </p:nvSpPr>
        <p:spPr bwMode="auto">
          <a:xfrm>
            <a:off x="-15875" y="0"/>
            <a:ext cx="1279525"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50" charset="-128"/>
                <a:ea typeface="ＭＳ Ｐゴシック" pitchFamily="50" charset="-128"/>
              </a:rPr>
              <a:t>１３－３</a:t>
            </a:r>
            <a:endParaRPr lang="en-US" altLang="ja-JP" sz="2800" dirty="0">
              <a:latin typeface="ＭＳ Ｐゴシック" pitchFamily="50" charset="-128"/>
              <a:ea typeface="ＭＳ Ｐゴシック" pitchFamily="50" charset="-128"/>
            </a:endParaRPr>
          </a:p>
        </p:txBody>
      </p:sp>
      <p:sp>
        <p:nvSpPr>
          <p:cNvPr id="2335" name="タイトル 1"/>
          <p:cNvSpPr>
            <a:spLocks noGrp="1"/>
          </p:cNvSpPr>
          <p:nvPr>
            <p:ph type="title"/>
          </p:nvPr>
        </p:nvSpPr>
        <p:spPr>
          <a:xfrm>
            <a:off x="663575" y="228600"/>
            <a:ext cx="8832850" cy="990600"/>
          </a:xfrm>
        </p:spPr>
        <p:txBody>
          <a:bodyPr/>
          <a:lstStyle/>
          <a:p>
            <a:r>
              <a:rPr lang="ja-JP" altLang="en-US" smtClean="0">
                <a:latin typeface="ＭＳ Ｐゴシック" charset="-128"/>
                <a:ea typeface="ＭＳ Ｐゴシック" charset="-128"/>
              </a:rPr>
              <a:t>登録することができる意匠（抜粋）</a:t>
            </a:r>
          </a:p>
        </p:txBody>
      </p:sp>
      <p:sp>
        <p:nvSpPr>
          <p:cNvPr id="53" name="スライド番号プレースホルダー 5"/>
          <p:cNvSpPr txBox="1">
            <a:spLocks/>
          </p:cNvSpPr>
          <p:nvPr/>
        </p:nvSpPr>
        <p:spPr>
          <a:xfrm>
            <a:off x="9328150" y="652462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A910E173-B3FF-4922-A8F2-A655142625EC}" type="slidenum">
              <a:rPr lang="en-US" smtClean="0">
                <a:solidFill>
                  <a:prstClr val="black"/>
                </a:solidFill>
              </a:rPr>
              <a:pPr>
                <a:defRPr/>
              </a:pPr>
              <a:t>13</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ChangeArrowheads="1"/>
          </p:cNvSpPr>
          <p:nvPr/>
        </p:nvSpPr>
        <p:spPr bwMode="auto">
          <a:xfrm>
            <a:off x="4406900" y="6021388"/>
            <a:ext cx="1558925" cy="692150"/>
          </a:xfrm>
          <a:prstGeom prst="rect">
            <a:avLst/>
          </a:prstGeom>
          <a:solidFill>
            <a:srgbClr val="CCFFCC"/>
          </a:solidFill>
          <a:ln w="28575">
            <a:solidFill>
              <a:srgbClr val="006600"/>
            </a:solidFill>
            <a:miter lim="800000"/>
            <a:headEnd/>
            <a:tailEnd/>
          </a:ln>
        </p:spPr>
        <p:txBody>
          <a:bodyPr wrap="none" lIns="78955" tIns="39477" rIns="78955" bIns="39477" anchor="ctr"/>
          <a:lstStyle/>
          <a:p>
            <a:pPr algn="ctr" defTabSz="871538"/>
            <a:r>
              <a:rPr kumimoji="0" lang="ja-JP" altLang="en-US">
                <a:latin typeface="ＭＳ Ｐゴシック" charset="-128"/>
                <a:ea typeface="ＭＳ Ｐゴシック" charset="-128"/>
              </a:rPr>
              <a:t>意匠公報</a:t>
            </a:r>
          </a:p>
          <a:p>
            <a:pPr algn="ctr" defTabSz="871538"/>
            <a:r>
              <a:rPr kumimoji="0" lang="ja-JP" altLang="en-US">
                <a:latin typeface="ＭＳ Ｐゴシック" charset="-128"/>
                <a:ea typeface="ＭＳ Ｐゴシック" charset="-128"/>
              </a:rPr>
              <a:t>の発行</a:t>
            </a:r>
          </a:p>
        </p:txBody>
      </p:sp>
      <p:sp>
        <p:nvSpPr>
          <p:cNvPr id="40962" name="Line 3"/>
          <p:cNvSpPr>
            <a:spLocks noChangeShapeType="1"/>
          </p:cNvSpPr>
          <p:nvPr/>
        </p:nvSpPr>
        <p:spPr bwMode="auto">
          <a:xfrm>
            <a:off x="2000250" y="2274888"/>
            <a:ext cx="1074738" cy="0"/>
          </a:xfrm>
          <a:prstGeom prst="line">
            <a:avLst/>
          </a:prstGeom>
          <a:noFill/>
          <a:ln w="38100">
            <a:solidFill>
              <a:schemeClr val="tx1"/>
            </a:solidFill>
            <a:round/>
            <a:headEnd/>
            <a:tailEnd type="triangle" w="med" len="med"/>
          </a:ln>
        </p:spPr>
        <p:txBody>
          <a:bodyPr wrap="none" lIns="82924" tIns="41462" rIns="82924" bIns="41462" anchor="ctr"/>
          <a:lstStyle/>
          <a:p>
            <a:endParaRPr lang="ja-JP" altLang="en-US"/>
          </a:p>
        </p:txBody>
      </p:sp>
      <p:sp>
        <p:nvSpPr>
          <p:cNvPr id="40963" name="Rectangle 4"/>
          <p:cNvSpPr>
            <a:spLocks noChangeArrowheads="1"/>
          </p:cNvSpPr>
          <p:nvPr/>
        </p:nvSpPr>
        <p:spPr bwMode="auto">
          <a:xfrm>
            <a:off x="3079750" y="1306513"/>
            <a:ext cx="403225" cy="2193925"/>
          </a:xfrm>
          <a:prstGeom prst="rect">
            <a:avLst/>
          </a:prstGeom>
          <a:solidFill>
            <a:schemeClr val="accent2"/>
          </a:solidFill>
          <a:ln w="9525">
            <a:noFill/>
            <a:miter lim="800000"/>
            <a:headEnd/>
            <a:tailEnd/>
          </a:ln>
          <a:effectLst>
            <a:prstShdw prst="shdw17" dist="17961" dir="2700000">
              <a:srgbClr val="001F5C"/>
            </a:prstShdw>
          </a:effectLst>
        </p:spPr>
        <p:txBody>
          <a:bodyPr vert="eaVert" wrap="none" lIns="82910" tIns="41455" rIns="82910" bIns="41455" anchor="ctr"/>
          <a:lstStyle/>
          <a:p>
            <a:pPr algn="ctr" defTabSz="871538" eaLnBrk="0" hangingPunct="0"/>
            <a:r>
              <a:rPr lang="ja-JP" altLang="en-US">
                <a:latin typeface="ＭＳ Ｐゴシック" charset="-128"/>
                <a:ea typeface="ＭＳ Ｐゴシック" charset="-128"/>
              </a:rPr>
              <a:t>拒絶理由通知</a:t>
            </a:r>
          </a:p>
        </p:txBody>
      </p:sp>
      <p:sp>
        <p:nvSpPr>
          <p:cNvPr id="40964" name="AutoShape 5"/>
          <p:cNvSpPr>
            <a:spLocks noChangeArrowheads="1"/>
          </p:cNvSpPr>
          <p:nvPr/>
        </p:nvSpPr>
        <p:spPr bwMode="auto">
          <a:xfrm>
            <a:off x="2052638" y="2470150"/>
            <a:ext cx="957262" cy="669925"/>
          </a:xfrm>
          <a:prstGeom prst="wedgeRectCallout">
            <a:avLst>
              <a:gd name="adj1" fmla="val -16366"/>
              <a:gd name="adj2" fmla="val -82463"/>
            </a:avLst>
          </a:prstGeom>
          <a:solidFill>
            <a:srgbClr val="FFCCCC"/>
          </a:solidFill>
          <a:ln w="9525">
            <a:solidFill>
              <a:srgbClr val="FF0000"/>
            </a:solidFill>
            <a:miter lim="800000"/>
            <a:headEnd/>
            <a:tailEnd/>
          </a:ln>
          <a:effectLst>
            <a:prstShdw prst="shdw17" dist="17961" dir="2700000">
              <a:srgbClr val="990000"/>
            </a:prstShdw>
          </a:effectLst>
        </p:spPr>
        <p:txBody>
          <a:bodyPr wrap="none" lIns="82910" tIns="41455" rIns="82910" bIns="41455" anchor="ctr"/>
          <a:lstStyle/>
          <a:p>
            <a:pPr algn="ctr" defTabSz="871538" eaLnBrk="0" hangingPunct="0"/>
            <a:r>
              <a:rPr lang="ja-JP" altLang="en-US" sz="1600">
                <a:latin typeface="ＭＳ Ｐゴシック" charset="-128"/>
                <a:ea typeface="ＭＳ Ｐゴシック" charset="-128"/>
              </a:rPr>
              <a:t>拒絶理由</a:t>
            </a:r>
          </a:p>
          <a:p>
            <a:pPr algn="ctr" defTabSz="871538" eaLnBrk="0" hangingPunct="0"/>
            <a:r>
              <a:rPr lang="ja-JP" altLang="en-US" sz="1600">
                <a:latin typeface="ＭＳ Ｐゴシック" charset="-128"/>
                <a:ea typeface="ＭＳ Ｐゴシック" charset="-128"/>
              </a:rPr>
              <a:t>あり</a:t>
            </a:r>
          </a:p>
        </p:txBody>
      </p:sp>
      <p:sp>
        <p:nvSpPr>
          <p:cNvPr id="40965" name="Rectangle 6"/>
          <p:cNvSpPr>
            <a:spLocks noChangeArrowheads="1"/>
          </p:cNvSpPr>
          <p:nvPr/>
        </p:nvSpPr>
        <p:spPr bwMode="auto">
          <a:xfrm>
            <a:off x="115888" y="1612900"/>
            <a:ext cx="546100" cy="2895600"/>
          </a:xfrm>
          <a:prstGeom prst="rect">
            <a:avLst/>
          </a:prstGeom>
          <a:solidFill>
            <a:srgbClr val="CCFFCC"/>
          </a:solidFill>
          <a:ln w="28575">
            <a:solidFill>
              <a:srgbClr val="006600"/>
            </a:solidFill>
            <a:miter lim="800000"/>
            <a:headEnd/>
            <a:tailEnd/>
          </a:ln>
        </p:spPr>
        <p:txBody>
          <a:bodyPr vert="eaVert" wrap="none" lIns="87064" tIns="43532" rIns="87064" bIns="43532" anchor="ctr"/>
          <a:lstStyle/>
          <a:p>
            <a:pPr algn="ctr" defTabSz="871538" eaLnBrk="0" hangingPunct="0"/>
            <a:r>
              <a:rPr lang="ja-JP" altLang="en-US" sz="2000">
                <a:latin typeface="ＭＳ Ｐゴシック" charset="-128"/>
                <a:ea typeface="ＭＳ Ｐゴシック" charset="-128"/>
              </a:rPr>
              <a:t>　意匠登録出願</a:t>
            </a:r>
          </a:p>
        </p:txBody>
      </p:sp>
      <p:sp>
        <p:nvSpPr>
          <p:cNvPr id="40966" name="Line 7"/>
          <p:cNvSpPr>
            <a:spLocks noChangeShapeType="1"/>
          </p:cNvSpPr>
          <p:nvPr/>
        </p:nvSpPr>
        <p:spPr bwMode="auto">
          <a:xfrm>
            <a:off x="3470275" y="1844675"/>
            <a:ext cx="1073150" cy="0"/>
          </a:xfrm>
          <a:prstGeom prst="line">
            <a:avLst/>
          </a:prstGeom>
          <a:noFill/>
          <a:ln w="38100">
            <a:solidFill>
              <a:schemeClr val="tx1"/>
            </a:solidFill>
            <a:round/>
            <a:headEnd/>
            <a:tailEnd type="triangle" w="med" len="med"/>
          </a:ln>
        </p:spPr>
        <p:txBody>
          <a:bodyPr wrap="none" lIns="87078" tIns="43539" rIns="87078" bIns="43539" anchor="ctr"/>
          <a:lstStyle/>
          <a:p>
            <a:endParaRPr lang="ja-JP" altLang="en-US"/>
          </a:p>
        </p:txBody>
      </p:sp>
      <p:sp>
        <p:nvSpPr>
          <p:cNvPr id="40967" name="Rectangle 8"/>
          <p:cNvSpPr>
            <a:spLocks noChangeArrowheads="1"/>
          </p:cNvSpPr>
          <p:nvPr/>
        </p:nvSpPr>
        <p:spPr bwMode="auto">
          <a:xfrm>
            <a:off x="4562475" y="1341438"/>
            <a:ext cx="409575" cy="1628775"/>
          </a:xfrm>
          <a:prstGeom prst="rect">
            <a:avLst/>
          </a:prstGeom>
          <a:solidFill>
            <a:schemeClr val="accent2"/>
          </a:solidFill>
          <a:ln w="9525">
            <a:noFill/>
            <a:miter lim="800000"/>
            <a:headEnd/>
            <a:tailEnd/>
          </a:ln>
          <a:effectLst>
            <a:prstShdw prst="shdw17" dist="17961" dir="2700000">
              <a:srgbClr val="001F5C"/>
            </a:prstShdw>
          </a:effectLst>
        </p:spPr>
        <p:txBody>
          <a:bodyPr vert="eaVert" wrap="none" lIns="87064" tIns="43532" rIns="87064" bIns="43532" anchor="ctr"/>
          <a:lstStyle/>
          <a:p>
            <a:pPr algn="ctr" defTabSz="871538" eaLnBrk="0" hangingPunct="0"/>
            <a:r>
              <a:rPr lang="ja-JP" altLang="en-US">
                <a:latin typeface="ＭＳ Ｐゴシック" charset="-128"/>
                <a:ea typeface="ＭＳ Ｐゴシック" charset="-128"/>
              </a:rPr>
              <a:t>拒絶査定</a:t>
            </a:r>
          </a:p>
        </p:txBody>
      </p:sp>
      <p:sp>
        <p:nvSpPr>
          <p:cNvPr id="40968" name="Line 9"/>
          <p:cNvSpPr>
            <a:spLocks noChangeShapeType="1"/>
          </p:cNvSpPr>
          <p:nvPr/>
        </p:nvSpPr>
        <p:spPr bwMode="auto">
          <a:xfrm>
            <a:off x="4257675" y="2674938"/>
            <a:ext cx="293688" cy="0"/>
          </a:xfrm>
          <a:prstGeom prst="line">
            <a:avLst/>
          </a:prstGeom>
          <a:noFill/>
          <a:ln w="38100">
            <a:solidFill>
              <a:schemeClr val="tx1"/>
            </a:solidFill>
            <a:round/>
            <a:headEnd/>
            <a:tailEnd type="triangle" w="med" len="med"/>
          </a:ln>
        </p:spPr>
        <p:txBody>
          <a:bodyPr vert="eaVert" wrap="none" lIns="87078" tIns="43539" rIns="87078" bIns="43539" anchor="ctr"/>
          <a:lstStyle/>
          <a:p>
            <a:endParaRPr lang="ja-JP" altLang="en-US"/>
          </a:p>
        </p:txBody>
      </p:sp>
      <p:sp>
        <p:nvSpPr>
          <p:cNvPr id="40969" name="Line 10"/>
          <p:cNvSpPr>
            <a:spLocks noChangeShapeType="1"/>
          </p:cNvSpPr>
          <p:nvPr/>
        </p:nvSpPr>
        <p:spPr bwMode="auto">
          <a:xfrm>
            <a:off x="4102100" y="3429000"/>
            <a:ext cx="501650" cy="0"/>
          </a:xfrm>
          <a:prstGeom prst="line">
            <a:avLst/>
          </a:prstGeom>
          <a:noFill/>
          <a:ln w="38100">
            <a:solidFill>
              <a:schemeClr val="tx1"/>
            </a:solidFill>
            <a:round/>
            <a:headEnd/>
            <a:tailEnd type="triangle" w="med" len="med"/>
          </a:ln>
        </p:spPr>
        <p:txBody>
          <a:bodyPr vert="eaVert" wrap="none" lIns="87078" tIns="43539" rIns="87078" bIns="43539" anchor="ctr"/>
          <a:lstStyle/>
          <a:p>
            <a:endParaRPr lang="ja-JP" altLang="en-US"/>
          </a:p>
        </p:txBody>
      </p:sp>
      <p:sp>
        <p:nvSpPr>
          <p:cNvPr id="40970" name="Rectangle 11"/>
          <p:cNvSpPr>
            <a:spLocks noChangeArrowheads="1"/>
          </p:cNvSpPr>
          <p:nvPr/>
        </p:nvSpPr>
        <p:spPr bwMode="auto">
          <a:xfrm>
            <a:off x="4616450" y="3121025"/>
            <a:ext cx="1117600" cy="1965325"/>
          </a:xfrm>
          <a:prstGeom prst="rect">
            <a:avLst/>
          </a:prstGeom>
          <a:solidFill>
            <a:schemeClr val="accent2"/>
          </a:solidFill>
          <a:ln w="9525">
            <a:noFill/>
            <a:miter lim="800000"/>
            <a:headEnd/>
            <a:tailEnd/>
          </a:ln>
          <a:effectLst>
            <a:prstShdw prst="shdw17" dist="17961" dir="2700000">
              <a:srgbClr val="001F5C"/>
            </a:prstShdw>
          </a:effectLst>
        </p:spPr>
        <p:txBody>
          <a:bodyPr wrap="none" lIns="78955" tIns="39477" rIns="78955" bIns="39477" anchor="ctr"/>
          <a:lstStyle/>
          <a:p>
            <a:pPr algn="ctr" defTabSz="871538" eaLnBrk="0" hangingPunct="0"/>
            <a:r>
              <a:rPr lang="ja-JP" altLang="en-US">
                <a:latin typeface="ＭＳ Ｐゴシック" charset="-128"/>
                <a:ea typeface="ＭＳ Ｐゴシック" charset="-128"/>
              </a:rPr>
              <a:t>登録査定</a:t>
            </a:r>
          </a:p>
          <a:p>
            <a:pPr algn="ctr" defTabSz="871538" eaLnBrk="0" hangingPunct="0"/>
            <a:endParaRPr lang="ja-JP" altLang="en-US">
              <a:latin typeface="ＭＳ Ｐゴシック" charset="-128"/>
              <a:ea typeface="ＭＳ Ｐゴシック" charset="-128"/>
            </a:endParaRPr>
          </a:p>
          <a:p>
            <a:pPr algn="ctr" defTabSz="871538" eaLnBrk="0" hangingPunct="0"/>
            <a:endParaRPr lang="ja-JP" altLang="en-US" sz="1600">
              <a:latin typeface="ＭＳ Ｐゴシック" charset="-128"/>
              <a:ea typeface="ＭＳ Ｐゴシック" charset="-128"/>
            </a:endParaRPr>
          </a:p>
          <a:p>
            <a:pPr algn="ctr" defTabSz="871538" eaLnBrk="0" hangingPunct="0"/>
            <a:r>
              <a:rPr lang="ja-JP" altLang="en-US" sz="1600">
                <a:latin typeface="ＭＳ Ｐゴシック" charset="-128"/>
                <a:ea typeface="ＭＳ Ｐゴシック" charset="-128"/>
              </a:rPr>
              <a:t>設定登録</a:t>
            </a:r>
          </a:p>
        </p:txBody>
      </p:sp>
      <p:sp>
        <p:nvSpPr>
          <p:cNvPr id="40971" name="Line 12"/>
          <p:cNvSpPr>
            <a:spLocks noChangeShapeType="1"/>
          </p:cNvSpPr>
          <p:nvPr/>
        </p:nvSpPr>
        <p:spPr bwMode="auto">
          <a:xfrm>
            <a:off x="1987550" y="4294188"/>
            <a:ext cx="2616200" cy="0"/>
          </a:xfrm>
          <a:prstGeom prst="line">
            <a:avLst/>
          </a:prstGeom>
          <a:noFill/>
          <a:ln w="38100">
            <a:solidFill>
              <a:schemeClr val="tx1"/>
            </a:solidFill>
            <a:round/>
            <a:headEnd/>
            <a:tailEnd type="triangle" w="med" len="med"/>
          </a:ln>
        </p:spPr>
        <p:txBody>
          <a:bodyPr wrap="none" lIns="78969" tIns="39484" rIns="78969" bIns="39484" anchor="ctr"/>
          <a:lstStyle/>
          <a:p>
            <a:endParaRPr lang="ja-JP" altLang="en-US"/>
          </a:p>
        </p:txBody>
      </p:sp>
      <p:sp>
        <p:nvSpPr>
          <p:cNvPr id="40972" name="AutoShape 13"/>
          <p:cNvSpPr>
            <a:spLocks noChangeArrowheads="1"/>
          </p:cNvSpPr>
          <p:nvPr/>
        </p:nvSpPr>
        <p:spPr bwMode="auto">
          <a:xfrm>
            <a:off x="2066925" y="3489325"/>
            <a:ext cx="957263" cy="660400"/>
          </a:xfrm>
          <a:prstGeom prst="wedgeRectCallout">
            <a:avLst>
              <a:gd name="adj1" fmla="val -25898"/>
              <a:gd name="adj2" fmla="val 71153"/>
            </a:avLst>
          </a:prstGeom>
          <a:solidFill>
            <a:srgbClr val="CCFFFF"/>
          </a:solidFill>
          <a:ln w="9525">
            <a:solidFill>
              <a:srgbClr val="0066FF"/>
            </a:solidFill>
            <a:miter lim="800000"/>
            <a:headEnd/>
            <a:tailEnd/>
          </a:ln>
          <a:effectLst>
            <a:prstShdw prst="shdw17" dist="17961" dir="2700000">
              <a:srgbClr val="003D99"/>
            </a:prstShdw>
          </a:effectLst>
        </p:spPr>
        <p:txBody>
          <a:bodyPr wrap="none" lIns="78955" tIns="39477" rIns="78955" bIns="39477" anchor="ctr"/>
          <a:lstStyle/>
          <a:p>
            <a:pPr algn="ctr" defTabSz="871538" eaLnBrk="0" hangingPunct="0"/>
            <a:r>
              <a:rPr lang="ja-JP" altLang="en-US" sz="1600">
                <a:latin typeface="ＭＳ Ｐゴシック" charset="-128"/>
                <a:ea typeface="ＭＳ Ｐゴシック" charset="-128"/>
              </a:rPr>
              <a:t>拒絶理由</a:t>
            </a:r>
          </a:p>
          <a:p>
            <a:pPr algn="ctr" defTabSz="871538" eaLnBrk="0" hangingPunct="0"/>
            <a:r>
              <a:rPr lang="ja-JP" altLang="en-US" sz="1600">
                <a:latin typeface="ＭＳ Ｐゴシック" charset="-128"/>
                <a:ea typeface="ＭＳ Ｐゴシック" charset="-128"/>
              </a:rPr>
              <a:t>なし</a:t>
            </a:r>
          </a:p>
        </p:txBody>
      </p:sp>
      <p:sp>
        <p:nvSpPr>
          <p:cNvPr id="40973" name="Rectangle 14"/>
          <p:cNvSpPr>
            <a:spLocks noChangeArrowheads="1"/>
          </p:cNvSpPr>
          <p:nvPr/>
        </p:nvSpPr>
        <p:spPr bwMode="auto">
          <a:xfrm>
            <a:off x="974725" y="2230438"/>
            <a:ext cx="327025" cy="1557337"/>
          </a:xfrm>
          <a:prstGeom prst="rect">
            <a:avLst/>
          </a:prstGeom>
          <a:solidFill>
            <a:schemeClr val="accent2"/>
          </a:solidFill>
          <a:ln w="9525">
            <a:noFill/>
            <a:miter lim="800000"/>
            <a:headEnd/>
            <a:tailEnd/>
          </a:ln>
          <a:effectLst>
            <a:prstShdw prst="shdw17" dist="17961" dir="2700000">
              <a:srgbClr val="001F5C"/>
            </a:prstShdw>
          </a:effectLst>
        </p:spPr>
        <p:txBody>
          <a:bodyPr vert="eaVert" wrap="none" lIns="87064" tIns="43532" rIns="87064" bIns="43532" anchor="ctr"/>
          <a:lstStyle/>
          <a:p>
            <a:pPr algn="ctr" defTabSz="871538"/>
            <a:r>
              <a:rPr kumimoji="0" lang="ja-JP" altLang="en-US">
                <a:latin typeface="ＭＳ Ｐゴシック" charset="-128"/>
                <a:ea typeface="ＭＳ Ｐゴシック" charset="-128"/>
              </a:rPr>
              <a:t>方式審査</a:t>
            </a:r>
          </a:p>
        </p:txBody>
      </p:sp>
      <p:sp>
        <p:nvSpPr>
          <p:cNvPr id="40974" name="Line 15"/>
          <p:cNvSpPr>
            <a:spLocks noChangeShapeType="1"/>
          </p:cNvSpPr>
          <p:nvPr/>
        </p:nvSpPr>
        <p:spPr bwMode="auto">
          <a:xfrm>
            <a:off x="661988" y="2995613"/>
            <a:ext cx="312737" cy="0"/>
          </a:xfrm>
          <a:prstGeom prst="line">
            <a:avLst/>
          </a:prstGeom>
          <a:noFill/>
          <a:ln w="38100">
            <a:solidFill>
              <a:srgbClr val="000000"/>
            </a:solidFill>
            <a:round/>
            <a:headEnd/>
            <a:tailEnd type="triangle" w="med" len="med"/>
          </a:ln>
        </p:spPr>
        <p:txBody>
          <a:bodyPr wrap="none" lIns="87078" tIns="43539" rIns="87078" bIns="43539" anchor="ctr"/>
          <a:lstStyle/>
          <a:p>
            <a:endParaRPr lang="ja-JP" altLang="en-US"/>
          </a:p>
        </p:txBody>
      </p:sp>
      <p:sp>
        <p:nvSpPr>
          <p:cNvPr id="40975" name="Rectangle 17"/>
          <p:cNvSpPr>
            <a:spLocks noChangeArrowheads="1"/>
          </p:cNvSpPr>
          <p:nvPr/>
        </p:nvSpPr>
        <p:spPr bwMode="auto">
          <a:xfrm>
            <a:off x="1608138" y="1555750"/>
            <a:ext cx="379412" cy="2952750"/>
          </a:xfrm>
          <a:prstGeom prst="rect">
            <a:avLst/>
          </a:prstGeom>
          <a:solidFill>
            <a:schemeClr val="accent2"/>
          </a:solidFill>
          <a:ln w="9525">
            <a:noFill/>
            <a:miter lim="800000"/>
            <a:headEnd/>
            <a:tailEnd/>
          </a:ln>
          <a:effectLst>
            <a:prstShdw prst="shdw17" dist="17961" dir="2700000">
              <a:srgbClr val="001F5C"/>
            </a:prstShdw>
          </a:effectLst>
        </p:spPr>
        <p:txBody>
          <a:bodyPr vert="eaVert" wrap="none" lIns="87064" tIns="43532" rIns="87064" bIns="43532" anchor="ctr"/>
          <a:lstStyle/>
          <a:p>
            <a:pPr algn="ctr"/>
            <a:r>
              <a:rPr kumimoji="0" lang="ja-JP" altLang="en-US">
                <a:latin typeface="ＭＳ Ｐゴシック" charset="-128"/>
                <a:ea typeface="ＭＳ Ｐゴシック" charset="-128"/>
              </a:rPr>
              <a:t>実体審査</a:t>
            </a:r>
          </a:p>
        </p:txBody>
      </p:sp>
      <p:sp>
        <p:nvSpPr>
          <p:cNvPr id="40976" name="Line 18"/>
          <p:cNvSpPr>
            <a:spLocks noChangeShapeType="1"/>
          </p:cNvSpPr>
          <p:nvPr/>
        </p:nvSpPr>
        <p:spPr bwMode="auto">
          <a:xfrm>
            <a:off x="1309688" y="2995613"/>
            <a:ext cx="288925" cy="0"/>
          </a:xfrm>
          <a:prstGeom prst="line">
            <a:avLst/>
          </a:prstGeom>
          <a:noFill/>
          <a:ln w="38100">
            <a:solidFill>
              <a:srgbClr val="000000"/>
            </a:solidFill>
            <a:round/>
            <a:headEnd/>
            <a:tailEnd type="triangle" w="med" len="med"/>
          </a:ln>
        </p:spPr>
        <p:txBody>
          <a:bodyPr wrap="none" lIns="82924" tIns="41462" rIns="82924" bIns="41462" anchor="ctr"/>
          <a:lstStyle/>
          <a:p>
            <a:endParaRPr lang="ja-JP" altLang="en-US"/>
          </a:p>
        </p:txBody>
      </p:sp>
      <p:sp>
        <p:nvSpPr>
          <p:cNvPr id="690195" name="AutoShape 19"/>
          <p:cNvSpPr>
            <a:spLocks noChangeArrowheads="1"/>
          </p:cNvSpPr>
          <p:nvPr/>
        </p:nvSpPr>
        <p:spPr bwMode="auto">
          <a:xfrm>
            <a:off x="3709988" y="2319338"/>
            <a:ext cx="547687" cy="1301750"/>
          </a:xfrm>
          <a:prstGeom prst="foldedCorner">
            <a:avLst>
              <a:gd name="adj" fmla="val 20833"/>
            </a:avLst>
          </a:prstGeom>
          <a:solidFill>
            <a:srgbClr val="DDDDDD"/>
          </a:solidFill>
          <a:ln w="9525">
            <a:solidFill>
              <a:schemeClr val="tx1"/>
            </a:solidFill>
            <a:round/>
            <a:headEnd/>
            <a:tailEnd/>
          </a:ln>
          <a:effectLst>
            <a:prstShdw prst="shdw17" dist="17961" dir="2700000">
              <a:schemeClr val="tx1">
                <a:gamma/>
                <a:shade val="60000"/>
                <a:invGamma/>
              </a:schemeClr>
            </a:prstShdw>
          </a:effectLst>
        </p:spPr>
        <p:txBody>
          <a:bodyPr vert="eaVert" wrap="none" lIns="87064" tIns="43532" rIns="87064" bIns="43532" anchor="ctr"/>
          <a:lstStyle/>
          <a:p>
            <a:pPr algn="ctr" defTabSz="871538" eaLnBrk="0" hangingPunct="0">
              <a:defRPr/>
            </a:pPr>
            <a:r>
              <a:rPr lang="ja-JP" altLang="en-US" sz="1600">
                <a:latin typeface="ＭＳ Ｐゴシック" pitchFamily="50" charset="-128"/>
                <a:ea typeface="ＭＳ Ｐゴシック" pitchFamily="50" charset="-128"/>
              </a:rPr>
              <a:t>意見書</a:t>
            </a:r>
          </a:p>
          <a:p>
            <a:pPr algn="ctr" defTabSz="871538" eaLnBrk="0" hangingPunct="0">
              <a:defRPr/>
            </a:pPr>
            <a:r>
              <a:rPr lang="ja-JP" altLang="en-US" sz="1600">
                <a:latin typeface="ＭＳ Ｐゴシック" pitchFamily="50" charset="-128"/>
                <a:ea typeface="ＭＳ Ｐゴシック" pitchFamily="50" charset="-128"/>
              </a:rPr>
              <a:t>補正書</a:t>
            </a:r>
          </a:p>
        </p:txBody>
      </p:sp>
      <p:sp>
        <p:nvSpPr>
          <p:cNvPr id="40978" name="Line 20"/>
          <p:cNvSpPr>
            <a:spLocks noChangeShapeType="1"/>
          </p:cNvSpPr>
          <p:nvPr/>
        </p:nvSpPr>
        <p:spPr bwMode="auto">
          <a:xfrm>
            <a:off x="3478213" y="2681288"/>
            <a:ext cx="241300" cy="1587"/>
          </a:xfrm>
          <a:prstGeom prst="line">
            <a:avLst/>
          </a:prstGeom>
          <a:noFill/>
          <a:ln w="38100">
            <a:solidFill>
              <a:schemeClr val="tx1"/>
            </a:solidFill>
            <a:round/>
            <a:headEnd/>
            <a:tailEnd type="triangle" w="med" len="med"/>
          </a:ln>
        </p:spPr>
        <p:txBody>
          <a:bodyPr vert="eaVert" wrap="none" lIns="87078" tIns="43539" rIns="87078" bIns="43539" anchor="ctr"/>
          <a:lstStyle/>
          <a:p>
            <a:endParaRPr lang="ja-JP" altLang="en-US"/>
          </a:p>
        </p:txBody>
      </p:sp>
      <p:sp>
        <p:nvSpPr>
          <p:cNvPr id="40979" name="Rectangle 21"/>
          <p:cNvSpPr>
            <a:spLocks noChangeArrowheads="1"/>
          </p:cNvSpPr>
          <p:nvPr/>
        </p:nvSpPr>
        <p:spPr bwMode="auto">
          <a:xfrm>
            <a:off x="4641850" y="3946525"/>
            <a:ext cx="1073150" cy="347663"/>
          </a:xfrm>
          <a:prstGeom prst="rect">
            <a:avLst/>
          </a:prstGeom>
          <a:solidFill>
            <a:srgbClr val="DDDDDD"/>
          </a:solidFill>
          <a:ln w="9525">
            <a:noFill/>
            <a:miter lim="800000"/>
            <a:headEnd/>
            <a:tailEnd/>
          </a:ln>
          <a:effectLst>
            <a:prstShdw prst="shdw17" dist="17961" dir="2700000">
              <a:srgbClr val="858585"/>
            </a:prstShdw>
          </a:effectLst>
        </p:spPr>
        <p:txBody>
          <a:bodyPr wrap="none" lIns="87064" tIns="43532" rIns="87064" bIns="43532" anchor="ctr"/>
          <a:lstStyle/>
          <a:p>
            <a:pPr algn="ctr" eaLnBrk="0" hangingPunct="0"/>
            <a:r>
              <a:rPr kumimoji="0" lang="ja-JP" altLang="en-US" sz="1400">
                <a:latin typeface="ＭＳ Ｐゴシック" charset="-128"/>
                <a:ea typeface="ＭＳ Ｐゴシック" charset="-128"/>
              </a:rPr>
              <a:t>登録料納付</a:t>
            </a:r>
          </a:p>
        </p:txBody>
      </p:sp>
      <p:sp>
        <p:nvSpPr>
          <p:cNvPr id="690198" name="AutoShape 22"/>
          <p:cNvSpPr>
            <a:spLocks noChangeArrowheads="1"/>
          </p:cNvSpPr>
          <p:nvPr/>
        </p:nvSpPr>
        <p:spPr bwMode="auto">
          <a:xfrm>
            <a:off x="6202363" y="4941888"/>
            <a:ext cx="3143250" cy="1582737"/>
          </a:xfrm>
          <a:prstGeom prst="wedgeRoundRectCallout">
            <a:avLst>
              <a:gd name="adj1" fmla="val -61708"/>
              <a:gd name="adj2" fmla="val -67370"/>
              <a:gd name="adj3" fmla="val 16667"/>
            </a:avLst>
          </a:prstGeom>
          <a:solidFill>
            <a:srgbClr val="FFFFCC"/>
          </a:solidFill>
          <a:ln w="38100" cmpd="dbl">
            <a:solidFill>
              <a:srgbClr val="008000"/>
            </a:solidFill>
            <a:miter lim="800000"/>
            <a:headEnd/>
            <a:tailEnd/>
          </a:ln>
          <a:effectLst>
            <a:outerShdw dist="35921" dir="2700000" algn="ctr" rotWithShape="0">
              <a:schemeClr val="bg2"/>
            </a:outerShdw>
          </a:effectLst>
        </p:spPr>
        <p:txBody>
          <a:bodyPr wrap="none" lIns="82910" tIns="41455" rIns="82910" bIns="41455" anchor="ctr"/>
          <a:lstStyle/>
          <a:p>
            <a:pPr defTabSz="871538" eaLnBrk="0" hangingPunct="0">
              <a:lnSpc>
                <a:spcPct val="110000"/>
              </a:lnSpc>
              <a:defRPr/>
            </a:pPr>
            <a:endParaRPr lang="en-US" altLang="ja-JP" sz="1600" dirty="0">
              <a:latin typeface="ＭＳ Ｐゴシック" pitchFamily="50" charset="-128"/>
              <a:ea typeface="ＭＳ Ｐゴシック" pitchFamily="50" charset="-128"/>
            </a:endParaRPr>
          </a:p>
          <a:p>
            <a:pPr defTabSz="871538" eaLnBrk="0" hangingPunct="0">
              <a:lnSpc>
                <a:spcPct val="110000"/>
              </a:lnSpc>
              <a:defRPr/>
            </a:pPr>
            <a:endParaRPr lang="en-US" altLang="ja-JP" sz="1600" dirty="0">
              <a:latin typeface="ＭＳ Ｐゴシック" pitchFamily="50" charset="-128"/>
              <a:ea typeface="ＭＳ Ｐゴシック" pitchFamily="50" charset="-128"/>
            </a:endParaRPr>
          </a:p>
          <a:p>
            <a:pPr defTabSz="871538" eaLnBrk="0" hangingPunct="0">
              <a:lnSpc>
                <a:spcPct val="110000"/>
              </a:lnSpc>
              <a:defRPr/>
            </a:pPr>
            <a:r>
              <a:rPr lang="en-US" altLang="ja-JP" sz="1400" dirty="0">
                <a:latin typeface="ＭＳ Ｐゴシック" pitchFamily="50" charset="-128"/>
                <a:ea typeface="ＭＳ Ｐゴシック" pitchFamily="50" charset="-128"/>
              </a:rPr>
              <a:t>○</a:t>
            </a:r>
            <a:r>
              <a:rPr lang="ja-JP" altLang="en-US" sz="1400" dirty="0">
                <a:latin typeface="ＭＳ Ｐゴシック" pitchFamily="50" charset="-128"/>
                <a:ea typeface="ＭＳ Ｐゴシック" pitchFamily="50" charset="-128"/>
              </a:rPr>
              <a:t>登録から最長で</a:t>
            </a:r>
            <a:r>
              <a:rPr lang="en-US" altLang="ja-JP" sz="1400" dirty="0">
                <a:latin typeface="ＭＳ Ｐゴシック" pitchFamily="50" charset="-128"/>
                <a:ea typeface="ＭＳ Ｐゴシック" pitchFamily="50" charset="-128"/>
              </a:rPr>
              <a:t>20</a:t>
            </a:r>
            <a:r>
              <a:rPr lang="ja-JP" altLang="en-US" sz="1400" dirty="0">
                <a:latin typeface="ＭＳ Ｐゴシック" pitchFamily="50" charset="-128"/>
                <a:ea typeface="ＭＳ Ｐゴシック" pitchFamily="50" charset="-128"/>
              </a:rPr>
              <a:t>年</a:t>
            </a:r>
            <a:endParaRPr lang="en-US" altLang="ja-JP" sz="1400" dirty="0">
              <a:latin typeface="ＭＳ Ｐゴシック" pitchFamily="50" charset="-128"/>
              <a:ea typeface="ＭＳ Ｐゴシック" pitchFamily="50" charset="-128"/>
            </a:endParaRPr>
          </a:p>
          <a:p>
            <a:pPr defTabSz="871538" eaLnBrk="0" hangingPunct="0">
              <a:lnSpc>
                <a:spcPct val="110000"/>
              </a:lnSpc>
              <a:defRPr/>
            </a:pPr>
            <a:r>
              <a:rPr lang="ja-JP" altLang="en-US" sz="1400" dirty="0">
                <a:latin typeface="ＭＳ Ｐゴシック" pitchFamily="50" charset="-128"/>
                <a:ea typeface="ＭＳ Ｐゴシック" pitchFamily="50" charset="-128"/>
              </a:rPr>
              <a:t>○支払いがなければ権利消滅</a:t>
            </a:r>
            <a:r>
              <a:rPr lang="ja-JP" altLang="en-US" sz="1600" dirty="0">
                <a:latin typeface="ＭＳ Ｐゴシック" pitchFamily="50" charset="-128"/>
                <a:ea typeface="ＭＳ Ｐゴシック" pitchFamily="50" charset="-128"/>
              </a:rPr>
              <a:t>　　　　　　　　　　</a:t>
            </a:r>
          </a:p>
        </p:txBody>
      </p:sp>
      <p:sp>
        <p:nvSpPr>
          <p:cNvPr id="40981" name="Rectangle 23"/>
          <p:cNvSpPr>
            <a:spLocks noChangeArrowheads="1"/>
          </p:cNvSpPr>
          <p:nvPr/>
        </p:nvSpPr>
        <p:spPr bwMode="auto">
          <a:xfrm>
            <a:off x="6513513" y="5084763"/>
            <a:ext cx="2190750" cy="388937"/>
          </a:xfrm>
          <a:prstGeom prst="rect">
            <a:avLst/>
          </a:prstGeom>
          <a:solidFill>
            <a:srgbClr val="CCFFCC"/>
          </a:solidFill>
          <a:ln w="28575">
            <a:solidFill>
              <a:srgbClr val="006600"/>
            </a:solidFill>
            <a:miter lim="800000"/>
            <a:headEnd/>
            <a:tailEnd/>
          </a:ln>
        </p:spPr>
        <p:txBody>
          <a:bodyPr wrap="none" lIns="82910" tIns="41455" rIns="82910" bIns="41455" anchor="ctr"/>
          <a:lstStyle/>
          <a:p>
            <a:pPr algn="ctr" defTabSz="871538"/>
            <a:r>
              <a:rPr lang="ja-JP" altLang="en-US">
                <a:latin typeface="ＭＳ Ｐゴシック" charset="-128"/>
                <a:ea typeface="ＭＳ Ｐゴシック" charset="-128"/>
              </a:rPr>
              <a:t>意匠権の維持</a:t>
            </a:r>
          </a:p>
        </p:txBody>
      </p:sp>
      <p:sp>
        <p:nvSpPr>
          <p:cNvPr id="690200" name="AutoShape 24"/>
          <p:cNvSpPr>
            <a:spLocks noChangeArrowheads="1"/>
          </p:cNvSpPr>
          <p:nvPr/>
        </p:nvSpPr>
        <p:spPr bwMode="auto">
          <a:xfrm>
            <a:off x="1911350" y="6092825"/>
            <a:ext cx="2222500" cy="620713"/>
          </a:xfrm>
          <a:prstGeom prst="wedgeRoundRectCallout">
            <a:avLst>
              <a:gd name="adj1" fmla="val 68718"/>
              <a:gd name="adj2" fmla="val -18287"/>
              <a:gd name="adj3" fmla="val 16667"/>
            </a:avLst>
          </a:prstGeom>
          <a:solidFill>
            <a:srgbClr val="FFFFCC"/>
          </a:solidFill>
          <a:ln w="28575">
            <a:solidFill>
              <a:srgbClr val="008000"/>
            </a:solidFill>
            <a:miter lim="800000"/>
            <a:headEnd/>
            <a:tailEnd/>
          </a:ln>
          <a:effectLst>
            <a:outerShdw dist="35921" dir="2700000" algn="ctr" rotWithShape="0">
              <a:srgbClr val="808080"/>
            </a:outerShdw>
          </a:effectLst>
        </p:spPr>
        <p:txBody>
          <a:bodyPr lIns="87071" tIns="43535" rIns="87071" bIns="43535" anchor="ctr"/>
          <a:lstStyle/>
          <a:p>
            <a:pPr algn="ctr" eaLnBrk="0" hangingPunct="0">
              <a:defRPr/>
            </a:pPr>
            <a:r>
              <a:rPr kumimoji="0" lang="en-US" altLang="ja-JP" sz="1600">
                <a:latin typeface="ＭＳ Ｐゴシック" pitchFamily="50" charset="-128"/>
                <a:ea typeface="ＭＳ Ｐゴシック" pitchFamily="50" charset="-128"/>
              </a:rPr>
              <a:t>○</a:t>
            </a:r>
            <a:r>
              <a:rPr kumimoji="0" lang="ja-JP" altLang="en-US" sz="1600">
                <a:latin typeface="ＭＳ Ｐゴシック" pitchFamily="50" charset="-128"/>
                <a:ea typeface="ＭＳ Ｐゴシック" pitchFamily="50" charset="-128"/>
              </a:rPr>
              <a:t>秘密意匠は秘密期間経過後に公表</a:t>
            </a:r>
          </a:p>
        </p:txBody>
      </p:sp>
      <p:sp>
        <p:nvSpPr>
          <p:cNvPr id="40983" name="AutoShape 25"/>
          <p:cNvSpPr>
            <a:spLocks noChangeArrowheads="1"/>
          </p:cNvSpPr>
          <p:nvPr/>
        </p:nvSpPr>
        <p:spPr bwMode="auto">
          <a:xfrm>
            <a:off x="193675" y="4581525"/>
            <a:ext cx="1717675" cy="935038"/>
          </a:xfrm>
          <a:prstGeom prst="wedgeRectCallout">
            <a:avLst>
              <a:gd name="adj1" fmla="val -35972"/>
              <a:gd name="adj2" fmla="val -74958"/>
            </a:avLst>
          </a:prstGeom>
          <a:solidFill>
            <a:srgbClr val="CCFFFF"/>
          </a:solidFill>
          <a:ln w="28575">
            <a:solidFill>
              <a:srgbClr val="006600"/>
            </a:solidFill>
            <a:miter lim="800000"/>
            <a:headEnd/>
            <a:tailEnd/>
          </a:ln>
        </p:spPr>
        <p:txBody>
          <a:bodyPr wrap="none" lIns="87078" tIns="43539" rIns="87078" bIns="43539" anchor="ctr"/>
          <a:lstStyle/>
          <a:p>
            <a:pPr algn="ctr" defTabSz="871538"/>
            <a:r>
              <a:rPr lang="ja-JP" altLang="en-US" sz="1600">
                <a:latin typeface="ＭＳ Ｐゴシック" charset="-128"/>
                <a:ea typeface="ＭＳ Ｐゴシック" charset="-128"/>
              </a:rPr>
              <a:t>出願手数料</a:t>
            </a:r>
          </a:p>
          <a:p>
            <a:pPr algn="ctr" defTabSz="871538"/>
            <a:r>
              <a:rPr lang="en-US" altLang="ja-JP" sz="1600">
                <a:latin typeface="ＭＳ Ｐゴシック" charset="-128"/>
                <a:ea typeface="ＭＳ Ｐゴシック" charset="-128"/>
              </a:rPr>
              <a:t>16,000</a:t>
            </a:r>
            <a:r>
              <a:rPr lang="ja-JP" altLang="en-US" sz="1600">
                <a:latin typeface="ＭＳ Ｐゴシック" charset="-128"/>
                <a:ea typeface="ＭＳ Ｐゴシック" charset="-128"/>
              </a:rPr>
              <a:t>円</a:t>
            </a:r>
          </a:p>
        </p:txBody>
      </p:sp>
      <p:sp>
        <p:nvSpPr>
          <p:cNvPr id="40984" name="AutoShape 26"/>
          <p:cNvSpPr>
            <a:spLocks noChangeArrowheads="1"/>
          </p:cNvSpPr>
          <p:nvPr/>
        </p:nvSpPr>
        <p:spPr bwMode="auto">
          <a:xfrm>
            <a:off x="2066925" y="4437063"/>
            <a:ext cx="2497138" cy="1501775"/>
          </a:xfrm>
          <a:prstGeom prst="wedgeRectCallout">
            <a:avLst>
              <a:gd name="adj1" fmla="val 53167"/>
              <a:gd name="adj2" fmla="val -56977"/>
            </a:avLst>
          </a:prstGeom>
          <a:solidFill>
            <a:srgbClr val="CCFFFF"/>
          </a:solidFill>
          <a:ln w="28575">
            <a:solidFill>
              <a:srgbClr val="006600"/>
            </a:solidFill>
            <a:miter lim="800000"/>
            <a:headEnd/>
            <a:tailEnd/>
          </a:ln>
        </p:spPr>
        <p:txBody>
          <a:bodyPr wrap="none" lIns="87078" tIns="43539" rIns="87078" bIns="43539" anchor="ctr"/>
          <a:lstStyle/>
          <a:p>
            <a:pPr defTabSz="871538"/>
            <a:r>
              <a:rPr lang="ja-JP" altLang="en-US" sz="1600">
                <a:latin typeface="ＭＳ Ｐゴシック" charset="-128"/>
                <a:ea typeface="ＭＳ Ｐゴシック" charset="-128"/>
              </a:rPr>
              <a:t>登録料</a:t>
            </a:r>
          </a:p>
          <a:p>
            <a:pPr defTabSz="871538"/>
            <a:r>
              <a:rPr lang="ja-JP" altLang="en-US" sz="1600">
                <a:latin typeface="ＭＳ Ｐゴシック" charset="-128"/>
                <a:ea typeface="ＭＳ Ｐゴシック" charset="-128"/>
              </a:rPr>
              <a:t>  </a:t>
            </a:r>
            <a:r>
              <a:rPr lang="en-US" altLang="ja-JP" sz="1600">
                <a:latin typeface="ＭＳ Ｐゴシック" charset="-128"/>
                <a:ea typeface="ＭＳ Ｐゴシック" charset="-128"/>
              </a:rPr>
              <a:t>1-3</a:t>
            </a:r>
            <a:r>
              <a:rPr lang="ja-JP" altLang="en-US" sz="1600">
                <a:latin typeface="ＭＳ Ｐゴシック" charset="-128"/>
                <a:ea typeface="ＭＳ Ｐゴシック" charset="-128"/>
              </a:rPr>
              <a:t>年　毎年 </a:t>
            </a:r>
            <a:r>
              <a:rPr lang="en-US" altLang="ja-JP" sz="1600">
                <a:latin typeface="ＭＳ Ｐゴシック" charset="-128"/>
                <a:ea typeface="ＭＳ Ｐゴシック" charset="-128"/>
              </a:rPr>
              <a:t>8,500</a:t>
            </a:r>
            <a:r>
              <a:rPr lang="ja-JP" altLang="en-US" sz="1600">
                <a:latin typeface="ＭＳ Ｐゴシック" charset="-128"/>
                <a:ea typeface="ＭＳ Ｐゴシック" charset="-128"/>
              </a:rPr>
              <a:t>円</a:t>
            </a:r>
          </a:p>
          <a:p>
            <a:pPr defTabSz="871538"/>
            <a:r>
              <a:rPr lang="ja-JP" altLang="en-US" sz="1600">
                <a:latin typeface="ＭＳ Ｐゴシック" charset="-128"/>
                <a:ea typeface="ＭＳ Ｐゴシック" charset="-128"/>
              </a:rPr>
              <a:t> </a:t>
            </a:r>
            <a:r>
              <a:rPr lang="en-US" altLang="ja-JP" sz="1600">
                <a:latin typeface="ＭＳ Ｐゴシック" charset="-128"/>
                <a:ea typeface="ＭＳ Ｐゴシック" charset="-128"/>
              </a:rPr>
              <a:t>4-10</a:t>
            </a:r>
            <a:r>
              <a:rPr lang="ja-JP" altLang="en-US" sz="1600">
                <a:latin typeface="ＭＳ Ｐゴシック" charset="-128"/>
                <a:ea typeface="ＭＳ Ｐゴシック" charset="-128"/>
              </a:rPr>
              <a:t>年　毎年</a:t>
            </a:r>
            <a:r>
              <a:rPr lang="en-US" altLang="ja-JP" sz="1600">
                <a:latin typeface="ＭＳ Ｐゴシック" charset="-128"/>
                <a:ea typeface="ＭＳ Ｐゴシック" charset="-128"/>
              </a:rPr>
              <a:t>16,900</a:t>
            </a:r>
            <a:r>
              <a:rPr lang="ja-JP" altLang="en-US" sz="1600">
                <a:latin typeface="ＭＳ Ｐゴシック" charset="-128"/>
                <a:ea typeface="ＭＳ Ｐゴシック" charset="-128"/>
              </a:rPr>
              <a:t>円</a:t>
            </a:r>
          </a:p>
          <a:p>
            <a:pPr defTabSz="871538"/>
            <a:r>
              <a:rPr lang="en-US" altLang="ja-JP" sz="1600">
                <a:latin typeface="ＭＳ Ｐゴシック" charset="-128"/>
                <a:ea typeface="ＭＳ Ｐゴシック" charset="-128"/>
              </a:rPr>
              <a:t>11-20</a:t>
            </a:r>
            <a:r>
              <a:rPr lang="ja-JP" altLang="en-US" sz="1600">
                <a:latin typeface="ＭＳ Ｐゴシック" charset="-128"/>
                <a:ea typeface="ＭＳ Ｐゴシック" charset="-128"/>
              </a:rPr>
              <a:t>年　毎年</a:t>
            </a:r>
            <a:r>
              <a:rPr lang="en-US" altLang="ja-JP" sz="1600">
                <a:latin typeface="ＭＳ Ｐゴシック" charset="-128"/>
                <a:ea typeface="ＭＳ Ｐゴシック" charset="-128"/>
              </a:rPr>
              <a:t>33,800</a:t>
            </a:r>
            <a:r>
              <a:rPr lang="ja-JP" altLang="en-US" sz="1600">
                <a:latin typeface="ＭＳ Ｐゴシック" charset="-128"/>
                <a:ea typeface="ＭＳ Ｐゴシック" charset="-128"/>
              </a:rPr>
              <a:t>円</a:t>
            </a:r>
          </a:p>
        </p:txBody>
      </p:sp>
      <p:sp>
        <p:nvSpPr>
          <p:cNvPr id="40985" name="Rectangle 27"/>
          <p:cNvSpPr>
            <a:spLocks noChangeArrowheads="1"/>
          </p:cNvSpPr>
          <p:nvPr/>
        </p:nvSpPr>
        <p:spPr bwMode="auto">
          <a:xfrm>
            <a:off x="6116638" y="1341438"/>
            <a:ext cx="468312" cy="2016125"/>
          </a:xfrm>
          <a:prstGeom prst="rect">
            <a:avLst/>
          </a:prstGeom>
          <a:solidFill>
            <a:srgbClr val="DDDDDD"/>
          </a:solidFill>
          <a:ln w="28575">
            <a:solidFill>
              <a:schemeClr val="tx1"/>
            </a:solidFill>
            <a:miter lim="800000"/>
            <a:headEnd/>
            <a:tailEnd/>
          </a:ln>
        </p:spPr>
        <p:txBody>
          <a:bodyPr vert="eaVert" wrap="none" lIns="78955" tIns="39477" rIns="78955" bIns="39477" anchor="ctr"/>
          <a:lstStyle/>
          <a:p>
            <a:pPr algn="ctr" defTabSz="871538" eaLnBrk="0" hangingPunct="0"/>
            <a:r>
              <a:rPr lang="ja-JP" altLang="en-US">
                <a:latin typeface="ＭＳ Ｐゴシック" charset="-128"/>
                <a:ea typeface="ＭＳ Ｐゴシック" charset="-128"/>
              </a:rPr>
              <a:t>拒絶査定不服審判</a:t>
            </a:r>
          </a:p>
        </p:txBody>
      </p:sp>
      <p:sp>
        <p:nvSpPr>
          <p:cNvPr id="40986" name="Rectangle 28"/>
          <p:cNvSpPr>
            <a:spLocks noChangeArrowheads="1"/>
          </p:cNvSpPr>
          <p:nvPr/>
        </p:nvSpPr>
        <p:spPr bwMode="auto">
          <a:xfrm>
            <a:off x="7146925" y="1341438"/>
            <a:ext cx="452438" cy="2016125"/>
          </a:xfrm>
          <a:prstGeom prst="rect">
            <a:avLst/>
          </a:prstGeom>
          <a:solidFill>
            <a:srgbClr val="DDDDDD"/>
          </a:solidFill>
          <a:ln w="28575">
            <a:solidFill>
              <a:schemeClr val="tx1"/>
            </a:solidFill>
            <a:miter lim="800000"/>
            <a:headEnd/>
            <a:tailEnd/>
          </a:ln>
        </p:spPr>
        <p:txBody>
          <a:bodyPr vert="eaVert" wrap="none" lIns="78955" tIns="39477" rIns="78955" bIns="39477" anchor="ctr"/>
          <a:lstStyle/>
          <a:p>
            <a:pPr algn="ctr" defTabSz="871538" eaLnBrk="0" hangingPunct="0"/>
            <a:r>
              <a:rPr lang="ja-JP" altLang="en-US">
                <a:latin typeface="ＭＳ Ｐゴシック" charset="-128"/>
                <a:ea typeface="ＭＳ Ｐゴシック" charset="-128"/>
              </a:rPr>
              <a:t>知財高裁へ提訴</a:t>
            </a:r>
          </a:p>
        </p:txBody>
      </p:sp>
      <p:sp>
        <p:nvSpPr>
          <p:cNvPr id="40987" name="Line 29"/>
          <p:cNvSpPr>
            <a:spLocks noChangeShapeType="1"/>
          </p:cNvSpPr>
          <p:nvPr/>
        </p:nvSpPr>
        <p:spPr bwMode="auto">
          <a:xfrm flipV="1">
            <a:off x="5030788" y="1844675"/>
            <a:ext cx="1014412" cy="0"/>
          </a:xfrm>
          <a:prstGeom prst="line">
            <a:avLst/>
          </a:prstGeom>
          <a:noFill/>
          <a:ln w="38100">
            <a:solidFill>
              <a:schemeClr val="tx1"/>
            </a:solidFill>
            <a:prstDash val="sysDot"/>
            <a:round/>
            <a:headEnd/>
            <a:tailEnd type="triangle" w="med" len="med"/>
          </a:ln>
        </p:spPr>
        <p:txBody>
          <a:bodyPr vert="eaVert" wrap="none" lIns="78969" tIns="39484" rIns="78969" bIns="39484" anchor="ctr"/>
          <a:lstStyle/>
          <a:p>
            <a:endParaRPr lang="ja-JP" altLang="en-US"/>
          </a:p>
        </p:txBody>
      </p:sp>
      <p:sp>
        <p:nvSpPr>
          <p:cNvPr id="40988" name="Rectangle 30"/>
          <p:cNvSpPr>
            <a:spLocks noChangeArrowheads="1"/>
          </p:cNvSpPr>
          <p:nvPr/>
        </p:nvSpPr>
        <p:spPr bwMode="auto">
          <a:xfrm>
            <a:off x="8535988" y="1341438"/>
            <a:ext cx="395287" cy="2017712"/>
          </a:xfrm>
          <a:prstGeom prst="rect">
            <a:avLst/>
          </a:prstGeom>
          <a:solidFill>
            <a:srgbClr val="DDDDDD"/>
          </a:solidFill>
          <a:ln w="28575">
            <a:solidFill>
              <a:schemeClr val="tx1"/>
            </a:solidFill>
            <a:miter lim="800000"/>
            <a:headEnd/>
            <a:tailEnd/>
          </a:ln>
        </p:spPr>
        <p:txBody>
          <a:bodyPr vert="eaVert" wrap="none" lIns="78955" tIns="39477" rIns="78955" bIns="39477" anchor="ctr"/>
          <a:lstStyle/>
          <a:p>
            <a:pPr algn="ctr" defTabSz="871538" eaLnBrk="0" hangingPunct="0"/>
            <a:r>
              <a:rPr lang="ja-JP" altLang="en-US" sz="2000">
                <a:latin typeface="ＭＳ Ｐゴシック" charset="-128"/>
                <a:ea typeface="ＭＳ Ｐゴシック" charset="-128"/>
              </a:rPr>
              <a:t>最高裁に上告</a:t>
            </a:r>
          </a:p>
        </p:txBody>
      </p:sp>
      <p:sp>
        <p:nvSpPr>
          <p:cNvPr id="40989" name="Line 31"/>
          <p:cNvSpPr>
            <a:spLocks noChangeShapeType="1"/>
          </p:cNvSpPr>
          <p:nvPr/>
        </p:nvSpPr>
        <p:spPr bwMode="auto">
          <a:xfrm>
            <a:off x="7678738" y="1844675"/>
            <a:ext cx="857250" cy="0"/>
          </a:xfrm>
          <a:prstGeom prst="line">
            <a:avLst/>
          </a:prstGeom>
          <a:noFill/>
          <a:ln w="38100">
            <a:solidFill>
              <a:schemeClr val="tx1"/>
            </a:solidFill>
            <a:prstDash val="sysDot"/>
            <a:round/>
            <a:headEnd/>
            <a:tailEnd type="triangle" w="med" len="med"/>
          </a:ln>
        </p:spPr>
        <p:txBody>
          <a:bodyPr vert="eaVert" wrap="none" lIns="78969" tIns="39484" rIns="78969" bIns="39484" anchor="ctr"/>
          <a:lstStyle/>
          <a:p>
            <a:endParaRPr lang="ja-JP" altLang="en-US"/>
          </a:p>
        </p:txBody>
      </p:sp>
      <p:sp>
        <p:nvSpPr>
          <p:cNvPr id="40990" name="Line 32"/>
          <p:cNvSpPr>
            <a:spLocks noChangeShapeType="1"/>
          </p:cNvSpPr>
          <p:nvPr/>
        </p:nvSpPr>
        <p:spPr bwMode="auto">
          <a:xfrm flipV="1">
            <a:off x="6586538" y="1844675"/>
            <a:ext cx="573087" cy="11113"/>
          </a:xfrm>
          <a:prstGeom prst="line">
            <a:avLst/>
          </a:prstGeom>
          <a:noFill/>
          <a:ln w="38100">
            <a:solidFill>
              <a:schemeClr val="tx1"/>
            </a:solidFill>
            <a:prstDash val="sysDot"/>
            <a:round/>
            <a:headEnd/>
            <a:tailEnd type="triangle" w="med" len="med"/>
          </a:ln>
        </p:spPr>
        <p:txBody>
          <a:bodyPr vert="eaVert" wrap="none" lIns="78969" tIns="39484" rIns="78969" bIns="39484" anchor="ctr"/>
          <a:lstStyle/>
          <a:p>
            <a:endParaRPr lang="ja-JP" altLang="en-US"/>
          </a:p>
        </p:txBody>
      </p:sp>
      <p:sp>
        <p:nvSpPr>
          <p:cNvPr id="40991" name="Text Box 33"/>
          <p:cNvSpPr txBox="1">
            <a:spLocks noChangeArrowheads="1"/>
          </p:cNvSpPr>
          <p:nvPr/>
        </p:nvSpPr>
        <p:spPr bwMode="auto">
          <a:xfrm>
            <a:off x="6586538" y="1195388"/>
            <a:ext cx="623887" cy="523875"/>
          </a:xfrm>
          <a:prstGeom prst="rect">
            <a:avLst/>
          </a:prstGeom>
          <a:noFill/>
          <a:ln w="9525">
            <a:noFill/>
            <a:miter lim="800000"/>
            <a:headEnd/>
            <a:tailEnd/>
          </a:ln>
        </p:spPr>
        <p:txBody>
          <a:bodyPr>
            <a:spAutoFit/>
          </a:bodyPr>
          <a:lstStyle/>
          <a:p>
            <a:pPr>
              <a:spcBef>
                <a:spcPct val="50000"/>
              </a:spcBef>
            </a:pPr>
            <a:r>
              <a:rPr lang="ja-JP" altLang="en-US" sz="1400">
                <a:latin typeface="ＭＳ Ｐゴシック" charset="-128"/>
                <a:ea typeface="ＭＳ Ｐゴシック" charset="-128"/>
              </a:rPr>
              <a:t>拒絶審決</a:t>
            </a:r>
          </a:p>
        </p:txBody>
      </p:sp>
      <p:sp>
        <p:nvSpPr>
          <p:cNvPr id="40992" name="Text Box 34"/>
          <p:cNvSpPr txBox="1">
            <a:spLocks noChangeArrowheads="1"/>
          </p:cNvSpPr>
          <p:nvPr/>
        </p:nvSpPr>
        <p:spPr bwMode="auto">
          <a:xfrm>
            <a:off x="7834313" y="1268413"/>
            <a:ext cx="623887" cy="523875"/>
          </a:xfrm>
          <a:prstGeom prst="rect">
            <a:avLst/>
          </a:prstGeom>
          <a:noFill/>
          <a:ln w="9525">
            <a:noFill/>
            <a:miter lim="800000"/>
            <a:headEnd/>
            <a:tailEnd/>
          </a:ln>
        </p:spPr>
        <p:txBody>
          <a:bodyPr>
            <a:spAutoFit/>
          </a:bodyPr>
          <a:lstStyle/>
          <a:p>
            <a:pPr>
              <a:spcBef>
                <a:spcPct val="50000"/>
              </a:spcBef>
            </a:pPr>
            <a:r>
              <a:rPr lang="ja-JP" altLang="en-US" sz="1400">
                <a:latin typeface="ＭＳ Ｐゴシック" charset="-128"/>
                <a:ea typeface="ＭＳ Ｐゴシック" charset="-128"/>
              </a:rPr>
              <a:t>拒絶判決</a:t>
            </a:r>
          </a:p>
        </p:txBody>
      </p:sp>
      <p:sp>
        <p:nvSpPr>
          <p:cNvPr id="40993" name="Line 35"/>
          <p:cNvSpPr>
            <a:spLocks noChangeShapeType="1"/>
          </p:cNvSpPr>
          <p:nvPr/>
        </p:nvSpPr>
        <p:spPr bwMode="auto">
          <a:xfrm>
            <a:off x="5202238" y="5084763"/>
            <a:ext cx="0" cy="936625"/>
          </a:xfrm>
          <a:prstGeom prst="line">
            <a:avLst/>
          </a:prstGeom>
          <a:noFill/>
          <a:ln w="38100" cap="rnd">
            <a:solidFill>
              <a:schemeClr val="tx1"/>
            </a:solidFill>
            <a:prstDash val="sysDot"/>
            <a:round/>
            <a:headEnd/>
            <a:tailEnd type="triangle" w="med" len="med"/>
          </a:ln>
        </p:spPr>
        <p:txBody>
          <a:bodyPr wrap="none" anchor="ctr"/>
          <a:lstStyle/>
          <a:p>
            <a:endParaRPr lang="ja-JP" altLang="en-US"/>
          </a:p>
        </p:txBody>
      </p:sp>
      <p:sp>
        <p:nvSpPr>
          <p:cNvPr id="40994" name="Line 36"/>
          <p:cNvSpPr>
            <a:spLocks noChangeShapeType="1"/>
          </p:cNvSpPr>
          <p:nvPr/>
        </p:nvSpPr>
        <p:spPr bwMode="auto">
          <a:xfrm flipV="1">
            <a:off x="5734050" y="4164013"/>
            <a:ext cx="1012825" cy="0"/>
          </a:xfrm>
          <a:prstGeom prst="line">
            <a:avLst/>
          </a:prstGeom>
          <a:noFill/>
          <a:ln w="38100" cap="rnd">
            <a:solidFill>
              <a:srgbClr val="FF0000"/>
            </a:solidFill>
            <a:prstDash val="sysDot"/>
            <a:round/>
            <a:headEnd/>
            <a:tailEnd type="triangle" w="med" len="med"/>
          </a:ln>
        </p:spPr>
        <p:txBody>
          <a:bodyPr wrap="none" lIns="78969" tIns="39484" rIns="78969" bIns="39484" anchor="ctr"/>
          <a:lstStyle/>
          <a:p>
            <a:endParaRPr lang="ja-JP" altLang="en-US"/>
          </a:p>
        </p:txBody>
      </p:sp>
      <p:sp>
        <p:nvSpPr>
          <p:cNvPr id="690213" name="Rectangle 37"/>
          <p:cNvSpPr>
            <a:spLocks noChangeArrowheads="1"/>
          </p:cNvSpPr>
          <p:nvPr/>
        </p:nvSpPr>
        <p:spPr bwMode="auto">
          <a:xfrm>
            <a:off x="6746875" y="3516313"/>
            <a:ext cx="468313" cy="1223962"/>
          </a:xfrm>
          <a:prstGeom prst="rect">
            <a:avLst/>
          </a:prstGeom>
          <a:solidFill>
            <a:srgbClr val="DDDDDD"/>
          </a:solidFill>
          <a:ln w="9525">
            <a:solidFill>
              <a:schemeClr val="tx1"/>
            </a:solidFill>
            <a:miter lim="800000"/>
            <a:headEnd/>
            <a:tailEnd/>
          </a:ln>
          <a:effectLst>
            <a:prstShdw prst="shdw17" dist="17961" dir="2700000">
              <a:schemeClr val="tx1">
                <a:gamma/>
                <a:shade val="60000"/>
                <a:invGamma/>
              </a:schemeClr>
            </a:prstShdw>
          </a:effectLst>
        </p:spPr>
        <p:txBody>
          <a:bodyPr vert="eaVert" wrap="none" lIns="78955" tIns="39477" rIns="78955" bIns="39477" anchor="ctr"/>
          <a:lstStyle/>
          <a:p>
            <a:pPr algn="ctr" defTabSz="871538" eaLnBrk="0" hangingPunct="0">
              <a:defRPr/>
            </a:pPr>
            <a:r>
              <a:rPr lang="ja-JP" altLang="en-US">
                <a:latin typeface="ＭＳ Ｐゴシック" pitchFamily="50" charset="-128"/>
                <a:ea typeface="ＭＳ Ｐゴシック" pitchFamily="50" charset="-128"/>
              </a:rPr>
              <a:t>無効審判</a:t>
            </a:r>
          </a:p>
        </p:txBody>
      </p:sp>
      <p:sp>
        <p:nvSpPr>
          <p:cNvPr id="40996" name="Freeform 38"/>
          <p:cNvSpPr>
            <a:spLocks/>
          </p:cNvSpPr>
          <p:nvPr/>
        </p:nvSpPr>
        <p:spPr bwMode="auto">
          <a:xfrm>
            <a:off x="7215188" y="3359150"/>
            <a:ext cx="153987" cy="804863"/>
          </a:xfrm>
          <a:custGeom>
            <a:avLst/>
            <a:gdLst>
              <a:gd name="T0" fmla="*/ 0 w 304"/>
              <a:gd name="T1" fmla="*/ 2147483647 h 557"/>
              <a:gd name="T2" fmla="*/ 2147483647 w 304"/>
              <a:gd name="T3" fmla="*/ 2147483647 h 557"/>
              <a:gd name="T4" fmla="*/ 2147483647 w 304"/>
              <a:gd name="T5" fmla="*/ 0 h 557"/>
              <a:gd name="T6" fmla="*/ 0 60000 65536"/>
              <a:gd name="T7" fmla="*/ 0 60000 65536"/>
              <a:gd name="T8" fmla="*/ 0 60000 65536"/>
              <a:gd name="T9" fmla="*/ 0 w 304"/>
              <a:gd name="T10" fmla="*/ 0 h 557"/>
              <a:gd name="T11" fmla="*/ 304 w 304"/>
              <a:gd name="T12" fmla="*/ 557 h 557"/>
            </a:gdLst>
            <a:ahLst/>
            <a:cxnLst>
              <a:cxn ang="T6">
                <a:pos x="T0" y="T1"/>
              </a:cxn>
              <a:cxn ang="T7">
                <a:pos x="T2" y="T3"/>
              </a:cxn>
              <a:cxn ang="T8">
                <a:pos x="T4" y="T5"/>
              </a:cxn>
            </a:cxnLst>
            <a:rect l="T9" t="T10" r="T11" b="T12"/>
            <a:pathLst>
              <a:path w="304" h="557">
                <a:moveTo>
                  <a:pt x="0" y="557"/>
                </a:moveTo>
                <a:lnTo>
                  <a:pt x="304" y="557"/>
                </a:lnTo>
                <a:lnTo>
                  <a:pt x="298" y="0"/>
                </a:lnTo>
              </a:path>
            </a:pathLst>
          </a:custGeom>
          <a:noFill/>
          <a:ln w="38100" cap="rnd">
            <a:solidFill>
              <a:srgbClr val="FF0000"/>
            </a:solidFill>
            <a:prstDash val="sysDot"/>
            <a:round/>
            <a:headEnd/>
            <a:tailEnd type="triangle" w="med" len="med"/>
          </a:ln>
        </p:spPr>
        <p:txBody>
          <a:bodyPr wrap="none" lIns="78969" tIns="39484" rIns="78969" bIns="39484" anchor="ctr"/>
          <a:lstStyle/>
          <a:p>
            <a:endParaRPr lang="ja-JP" altLang="en-US">
              <a:latin typeface="ＭＳ Ｐゴシック" charset="-128"/>
              <a:ea typeface="ＭＳ Ｐゴシック" charset="-128"/>
            </a:endParaRPr>
          </a:p>
        </p:txBody>
      </p:sp>
      <p:sp>
        <p:nvSpPr>
          <p:cNvPr id="40997" name="Text Box 39"/>
          <p:cNvSpPr txBox="1">
            <a:spLocks noChangeArrowheads="1"/>
          </p:cNvSpPr>
          <p:nvPr/>
        </p:nvSpPr>
        <p:spPr bwMode="auto">
          <a:xfrm>
            <a:off x="7599363" y="1989138"/>
            <a:ext cx="1092200" cy="523875"/>
          </a:xfrm>
          <a:prstGeom prst="rect">
            <a:avLst/>
          </a:prstGeom>
          <a:noFill/>
          <a:ln w="9525">
            <a:noFill/>
            <a:miter lim="800000"/>
            <a:headEnd/>
            <a:tailEnd/>
          </a:ln>
        </p:spPr>
        <p:txBody>
          <a:bodyPr>
            <a:spAutoFit/>
          </a:bodyPr>
          <a:lstStyle/>
          <a:p>
            <a:pPr>
              <a:spcBef>
                <a:spcPct val="50000"/>
              </a:spcBef>
            </a:pPr>
            <a:r>
              <a:rPr lang="ja-JP" altLang="en-US" sz="1400">
                <a:latin typeface="ＭＳ Ｐゴシック" charset="-128"/>
                <a:ea typeface="ＭＳ Ｐゴシック" charset="-128"/>
              </a:rPr>
              <a:t>無効判決</a:t>
            </a:r>
          </a:p>
          <a:p>
            <a:pPr>
              <a:lnSpc>
                <a:spcPct val="50000"/>
              </a:lnSpc>
              <a:spcBef>
                <a:spcPct val="50000"/>
              </a:spcBef>
            </a:pPr>
            <a:r>
              <a:rPr lang="ja-JP" altLang="en-US" sz="1400">
                <a:latin typeface="ＭＳ Ｐゴシック" charset="-128"/>
                <a:ea typeface="ＭＳ Ｐゴシック" charset="-128"/>
              </a:rPr>
              <a:t>維持判決</a:t>
            </a:r>
          </a:p>
        </p:txBody>
      </p:sp>
      <p:sp>
        <p:nvSpPr>
          <p:cNvPr id="40998" name="Text Box 40"/>
          <p:cNvSpPr txBox="1">
            <a:spLocks noChangeArrowheads="1"/>
          </p:cNvSpPr>
          <p:nvPr/>
        </p:nvSpPr>
        <p:spPr bwMode="auto">
          <a:xfrm>
            <a:off x="7448550" y="3659188"/>
            <a:ext cx="1092200" cy="523875"/>
          </a:xfrm>
          <a:prstGeom prst="rect">
            <a:avLst/>
          </a:prstGeom>
          <a:noFill/>
          <a:ln w="9525">
            <a:noFill/>
            <a:miter lim="800000"/>
            <a:headEnd/>
            <a:tailEnd/>
          </a:ln>
        </p:spPr>
        <p:txBody>
          <a:bodyPr>
            <a:spAutoFit/>
          </a:bodyPr>
          <a:lstStyle/>
          <a:p>
            <a:pPr>
              <a:spcBef>
                <a:spcPct val="50000"/>
              </a:spcBef>
            </a:pPr>
            <a:r>
              <a:rPr lang="ja-JP" altLang="en-US" sz="1400">
                <a:latin typeface="ＭＳ Ｐゴシック" charset="-128"/>
                <a:ea typeface="ＭＳ Ｐゴシック" charset="-128"/>
              </a:rPr>
              <a:t>無効審決</a:t>
            </a:r>
          </a:p>
          <a:p>
            <a:pPr>
              <a:lnSpc>
                <a:spcPct val="50000"/>
              </a:lnSpc>
              <a:spcBef>
                <a:spcPct val="50000"/>
              </a:spcBef>
            </a:pPr>
            <a:r>
              <a:rPr lang="ja-JP" altLang="en-US" sz="1400">
                <a:latin typeface="ＭＳ Ｐゴシック" charset="-128"/>
                <a:ea typeface="ＭＳ Ｐゴシック" charset="-128"/>
              </a:rPr>
              <a:t>維持審決</a:t>
            </a:r>
          </a:p>
        </p:txBody>
      </p:sp>
      <p:sp>
        <p:nvSpPr>
          <p:cNvPr id="40999" name="Line 41"/>
          <p:cNvSpPr>
            <a:spLocks noChangeShapeType="1"/>
          </p:cNvSpPr>
          <p:nvPr/>
        </p:nvSpPr>
        <p:spPr bwMode="auto">
          <a:xfrm flipV="1">
            <a:off x="7599363" y="2565400"/>
            <a:ext cx="857250" cy="0"/>
          </a:xfrm>
          <a:prstGeom prst="line">
            <a:avLst/>
          </a:prstGeom>
          <a:noFill/>
          <a:ln w="38100" cap="rnd">
            <a:solidFill>
              <a:srgbClr val="FF0000"/>
            </a:solidFill>
            <a:prstDash val="sysDot"/>
            <a:round/>
            <a:headEnd/>
            <a:tailEnd type="triangle" w="med" len="med"/>
          </a:ln>
        </p:spPr>
        <p:txBody>
          <a:bodyPr wrap="none" lIns="78969" tIns="39484" rIns="78969" bIns="39484" anchor="ctr"/>
          <a:lstStyle/>
          <a:p>
            <a:endParaRPr lang="ja-JP" altLang="en-US"/>
          </a:p>
        </p:txBody>
      </p:sp>
      <p:sp>
        <p:nvSpPr>
          <p:cNvPr id="43" name="Rectangle 6"/>
          <p:cNvSpPr>
            <a:spLocks noChangeArrowheads="1"/>
          </p:cNvSpPr>
          <p:nvPr/>
        </p:nvSpPr>
        <p:spPr bwMode="auto">
          <a:xfrm>
            <a:off x="-15875" y="0"/>
            <a:ext cx="1279525"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50" charset="-128"/>
                <a:ea typeface="ＭＳ Ｐゴシック" pitchFamily="50" charset="-128"/>
              </a:rPr>
              <a:t>１３－３</a:t>
            </a:r>
            <a:endParaRPr lang="en-US" altLang="ja-JP" sz="2800" dirty="0">
              <a:latin typeface="ＭＳ Ｐゴシック" pitchFamily="50" charset="-128"/>
              <a:ea typeface="ＭＳ Ｐゴシック" pitchFamily="50" charset="-128"/>
            </a:endParaRPr>
          </a:p>
        </p:txBody>
      </p:sp>
      <p:sp>
        <p:nvSpPr>
          <p:cNvPr id="41001" name="タイトル 1"/>
          <p:cNvSpPr>
            <a:spLocks noGrp="1"/>
          </p:cNvSpPr>
          <p:nvPr>
            <p:ph type="title"/>
          </p:nvPr>
        </p:nvSpPr>
        <p:spPr>
          <a:xfrm>
            <a:off x="663575" y="228600"/>
            <a:ext cx="8832850" cy="990600"/>
          </a:xfrm>
        </p:spPr>
        <p:txBody>
          <a:bodyPr/>
          <a:lstStyle/>
          <a:p>
            <a:r>
              <a:rPr lang="ja-JP" altLang="en-US" smtClean="0">
                <a:latin typeface="ＭＳ Ｐゴシック" charset="-128"/>
                <a:ea typeface="ＭＳ Ｐゴシック" charset="-128"/>
              </a:rPr>
              <a:t>意匠登録出願の流れ</a:t>
            </a:r>
          </a:p>
        </p:txBody>
      </p:sp>
      <p:sp>
        <p:nvSpPr>
          <p:cNvPr id="44" name="スライド番号プレースホルダー 5"/>
          <p:cNvSpPr txBox="1">
            <a:spLocks/>
          </p:cNvSpPr>
          <p:nvPr/>
        </p:nvSpPr>
        <p:spPr>
          <a:xfrm>
            <a:off x="9328150" y="656907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8142DC8A-C6DE-4366-9A4B-673F031314B4}" type="slidenum">
              <a:rPr lang="en-US" smtClean="0">
                <a:solidFill>
                  <a:prstClr val="black"/>
                </a:solidFill>
              </a:rPr>
              <a:pPr>
                <a:defRPr/>
              </a:pPr>
              <a:t>14</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5"/>
          <p:cNvSpPr>
            <a:spLocks noChangeArrowheads="1"/>
          </p:cNvSpPr>
          <p:nvPr/>
        </p:nvSpPr>
        <p:spPr bwMode="auto">
          <a:xfrm>
            <a:off x="273050" y="1341438"/>
            <a:ext cx="6396038" cy="5400675"/>
          </a:xfrm>
          <a:prstGeom prst="rect">
            <a:avLst/>
          </a:prstGeom>
          <a:solidFill>
            <a:srgbClr val="FFFFCC"/>
          </a:solidFill>
          <a:ln w="9525">
            <a:solidFill>
              <a:schemeClr val="tx1"/>
            </a:solidFill>
            <a:miter lim="800000"/>
            <a:headEnd/>
            <a:tailEnd/>
          </a:ln>
        </p:spPr>
        <p:txBody>
          <a:bodyPr wrap="none" lIns="87078" tIns="43539" rIns="87078" bIns="43539" anchor="ctr"/>
          <a:lstStyle/>
          <a:p>
            <a:pPr eaLnBrk="0" hangingPunct="0"/>
            <a:r>
              <a:rPr lang="en-US" altLang="ja-JP" sz="1600">
                <a:solidFill>
                  <a:srgbClr val="000000"/>
                </a:solidFill>
                <a:latin typeface="ＭＳ Ｐゴシック" charset="-128"/>
                <a:ea typeface="ＭＳ Ｐゴシック" charset="-128"/>
              </a:rPr>
              <a:t>【</a:t>
            </a:r>
            <a:r>
              <a:rPr lang="ja-JP" altLang="en-US" sz="1600">
                <a:solidFill>
                  <a:srgbClr val="000000"/>
                </a:solidFill>
                <a:latin typeface="ＭＳ Ｐゴシック" charset="-128"/>
                <a:ea typeface="ＭＳ Ｐゴシック" charset="-128"/>
              </a:rPr>
              <a:t>書類名</a:t>
            </a:r>
            <a:r>
              <a:rPr lang="en-US" altLang="ja-JP" sz="1600">
                <a:solidFill>
                  <a:srgbClr val="000000"/>
                </a:solidFill>
                <a:latin typeface="ＭＳ Ｐゴシック" charset="-128"/>
                <a:ea typeface="ＭＳ Ｐゴシック" charset="-128"/>
              </a:rPr>
              <a:t>】</a:t>
            </a:r>
            <a:r>
              <a:rPr lang="ja-JP" altLang="en-US" sz="1600">
                <a:solidFill>
                  <a:srgbClr val="000000"/>
                </a:solidFill>
                <a:latin typeface="ＭＳ Ｐゴシック" charset="-128"/>
                <a:ea typeface="ＭＳ Ｐゴシック" charset="-128"/>
              </a:rPr>
              <a:t>　　  意匠登録願</a:t>
            </a:r>
            <a:endParaRPr lang="ja-JP" altLang="en-US" sz="1600">
              <a:latin typeface="ＭＳ Ｐゴシック" charset="-128"/>
              <a:ea typeface="ＭＳ Ｐゴシック" charset="-128"/>
            </a:endParaRPr>
          </a:p>
          <a:p>
            <a:pPr eaLnBrk="0" hangingPunct="0"/>
            <a:r>
              <a:rPr lang="ja-JP" altLang="en-US" sz="1600">
                <a:solidFill>
                  <a:srgbClr val="000000"/>
                </a:solidFill>
                <a:latin typeface="ＭＳ Ｐゴシック" charset="-128"/>
                <a:ea typeface="ＭＳ Ｐゴシック" charset="-128"/>
              </a:rPr>
              <a:t>　</a:t>
            </a:r>
            <a:r>
              <a:rPr lang="en-US" altLang="ja-JP" sz="1600">
                <a:solidFill>
                  <a:srgbClr val="000000"/>
                </a:solidFill>
                <a:latin typeface="ＭＳ Ｐゴシック" charset="-128"/>
                <a:ea typeface="ＭＳ Ｐゴシック" charset="-128"/>
              </a:rPr>
              <a:t>【</a:t>
            </a:r>
            <a:r>
              <a:rPr lang="ja-JP" altLang="en-US" sz="1600">
                <a:solidFill>
                  <a:srgbClr val="000000"/>
                </a:solidFill>
                <a:latin typeface="ＭＳ Ｐゴシック" charset="-128"/>
                <a:ea typeface="ＭＳ Ｐゴシック" charset="-128"/>
              </a:rPr>
              <a:t>整理番号</a:t>
            </a:r>
            <a:r>
              <a:rPr lang="en-US" altLang="ja-JP" sz="1600">
                <a:solidFill>
                  <a:srgbClr val="000000"/>
                </a:solidFill>
                <a:latin typeface="ＭＳ Ｐゴシック" charset="-128"/>
                <a:ea typeface="ＭＳ Ｐゴシック" charset="-128"/>
              </a:rPr>
              <a:t>】</a:t>
            </a:r>
            <a:r>
              <a:rPr lang="ja-JP" altLang="en-US" sz="1600">
                <a:solidFill>
                  <a:srgbClr val="000000"/>
                </a:solidFill>
                <a:latin typeface="ＭＳ Ｐゴシック" charset="-128"/>
                <a:ea typeface="ＭＳ Ｐゴシック" charset="-128"/>
              </a:rPr>
              <a:t>　ＮＳ２５０Ｒ</a:t>
            </a:r>
            <a:endParaRPr lang="ja-JP" altLang="en-US" sz="1600">
              <a:latin typeface="ＭＳ Ｐゴシック" charset="-128"/>
              <a:ea typeface="ＭＳ Ｐゴシック" charset="-128"/>
            </a:endParaRPr>
          </a:p>
          <a:p>
            <a:pPr eaLnBrk="0" hangingPunct="0"/>
            <a:r>
              <a:rPr lang="ja-JP" altLang="en-US" sz="1600">
                <a:solidFill>
                  <a:srgbClr val="000000"/>
                </a:solidFill>
                <a:latin typeface="ＭＳ Ｐゴシック" charset="-128"/>
                <a:ea typeface="ＭＳ Ｐゴシック" charset="-128"/>
              </a:rPr>
              <a:t>（</a:t>
            </a:r>
            <a:r>
              <a:rPr lang="en-US" altLang="ja-JP" sz="1600">
                <a:solidFill>
                  <a:srgbClr val="000000"/>
                </a:solidFill>
                <a:latin typeface="ＭＳ Ｐゴシック" charset="-128"/>
                <a:ea typeface="ＭＳ Ｐゴシック" charset="-128"/>
              </a:rPr>
              <a:t>【</a:t>
            </a:r>
            <a:r>
              <a:rPr lang="ja-JP" altLang="en-US" sz="1600">
                <a:solidFill>
                  <a:srgbClr val="000000"/>
                </a:solidFill>
                <a:latin typeface="ＭＳ Ｐゴシック" charset="-128"/>
                <a:ea typeface="ＭＳ Ｐゴシック" charset="-128"/>
              </a:rPr>
              <a:t>提出日</a:t>
            </a:r>
            <a:r>
              <a:rPr lang="en-US" altLang="ja-JP" sz="1600">
                <a:solidFill>
                  <a:srgbClr val="000000"/>
                </a:solidFill>
                <a:latin typeface="ＭＳ Ｐゴシック" charset="-128"/>
                <a:ea typeface="ＭＳ Ｐゴシック" charset="-128"/>
              </a:rPr>
              <a:t>】</a:t>
            </a:r>
            <a:r>
              <a:rPr lang="ja-JP" altLang="en-US" sz="1600">
                <a:solidFill>
                  <a:srgbClr val="000000"/>
                </a:solidFill>
                <a:latin typeface="ＭＳ Ｐゴシック" charset="-128"/>
                <a:ea typeface="ＭＳ Ｐゴシック" charset="-128"/>
              </a:rPr>
              <a:t>　　平成１４年１０月１５日 ）</a:t>
            </a:r>
            <a:endParaRPr lang="ja-JP" altLang="en-US" sz="1600">
              <a:latin typeface="ＭＳ Ｐゴシック" charset="-128"/>
              <a:ea typeface="ＭＳ Ｐゴシック" charset="-128"/>
            </a:endParaRPr>
          </a:p>
          <a:p>
            <a:pPr eaLnBrk="0" hangingPunct="0"/>
            <a:r>
              <a:rPr lang="ja-JP" altLang="en-US" sz="1600">
                <a:solidFill>
                  <a:srgbClr val="000000"/>
                </a:solidFill>
                <a:latin typeface="ＭＳ Ｐゴシック" charset="-128"/>
                <a:ea typeface="ＭＳ Ｐゴシック" charset="-128"/>
              </a:rPr>
              <a:t>　</a:t>
            </a:r>
            <a:r>
              <a:rPr lang="en-US" altLang="ja-JP" sz="1600">
                <a:solidFill>
                  <a:srgbClr val="000000"/>
                </a:solidFill>
                <a:latin typeface="ＭＳ Ｐゴシック" charset="-128"/>
                <a:ea typeface="ＭＳ Ｐゴシック" charset="-128"/>
              </a:rPr>
              <a:t>【</a:t>
            </a:r>
            <a:r>
              <a:rPr lang="ja-JP" altLang="en-US" sz="1600">
                <a:solidFill>
                  <a:srgbClr val="000000"/>
                </a:solidFill>
                <a:latin typeface="ＭＳ Ｐゴシック" charset="-128"/>
                <a:ea typeface="ＭＳ Ｐゴシック" charset="-128"/>
              </a:rPr>
              <a:t>あて先</a:t>
            </a:r>
            <a:r>
              <a:rPr lang="en-US" altLang="ja-JP" sz="1600">
                <a:solidFill>
                  <a:srgbClr val="000000"/>
                </a:solidFill>
                <a:latin typeface="ＭＳ Ｐゴシック" charset="-128"/>
                <a:ea typeface="ＭＳ Ｐゴシック" charset="-128"/>
              </a:rPr>
              <a:t>】</a:t>
            </a:r>
            <a:r>
              <a:rPr lang="ja-JP" altLang="en-US" sz="1600">
                <a:solidFill>
                  <a:srgbClr val="000000"/>
                </a:solidFill>
                <a:latin typeface="ＭＳ Ｐゴシック" charset="-128"/>
                <a:ea typeface="ＭＳ Ｐゴシック" charset="-128"/>
              </a:rPr>
              <a:t>　　特許庁長官　殿</a:t>
            </a:r>
            <a:endParaRPr lang="ja-JP" altLang="en-US" sz="1600">
              <a:latin typeface="ＭＳ Ｐゴシック" charset="-128"/>
              <a:ea typeface="ＭＳ Ｐゴシック" charset="-128"/>
            </a:endParaRPr>
          </a:p>
          <a:p>
            <a:pPr eaLnBrk="0" hangingPunct="0"/>
            <a:r>
              <a:rPr lang="ja-JP" altLang="en-US" sz="1600">
                <a:solidFill>
                  <a:srgbClr val="000000"/>
                </a:solidFill>
                <a:latin typeface="ＭＳ Ｐゴシック" charset="-128"/>
                <a:ea typeface="ＭＳ Ｐゴシック" charset="-128"/>
              </a:rPr>
              <a:t>　</a:t>
            </a:r>
            <a:r>
              <a:rPr lang="en-US" altLang="ja-JP" sz="1600">
                <a:solidFill>
                  <a:srgbClr val="000000"/>
                </a:solidFill>
                <a:latin typeface="ＭＳ Ｐゴシック" charset="-128"/>
                <a:ea typeface="ＭＳ Ｐゴシック" charset="-128"/>
              </a:rPr>
              <a:t>【</a:t>
            </a:r>
            <a:r>
              <a:rPr lang="ja-JP" altLang="en-US" sz="1600">
                <a:solidFill>
                  <a:srgbClr val="000000"/>
                </a:solidFill>
                <a:latin typeface="ＭＳ Ｐゴシック" charset="-128"/>
                <a:ea typeface="ＭＳ Ｐゴシック" charset="-128"/>
              </a:rPr>
              <a:t>意匠に係る物品</a:t>
            </a:r>
            <a:r>
              <a:rPr lang="en-US" altLang="ja-JP" sz="1600">
                <a:solidFill>
                  <a:srgbClr val="000000"/>
                </a:solidFill>
                <a:latin typeface="ＭＳ Ｐゴシック" charset="-128"/>
                <a:ea typeface="ＭＳ Ｐゴシック" charset="-128"/>
              </a:rPr>
              <a:t>】</a:t>
            </a:r>
            <a:r>
              <a:rPr lang="ja-JP" altLang="en-US" sz="1600">
                <a:solidFill>
                  <a:srgbClr val="000000"/>
                </a:solidFill>
                <a:latin typeface="ＭＳ Ｐゴシック" charset="-128"/>
                <a:ea typeface="ＭＳ Ｐゴシック" charset="-128"/>
              </a:rPr>
              <a:t>　　○○○</a:t>
            </a:r>
            <a:endParaRPr lang="en-US" altLang="ja-JP" sz="1600">
              <a:solidFill>
                <a:srgbClr val="000000"/>
              </a:solidFill>
              <a:latin typeface="ＭＳ Ｐゴシック" charset="-128"/>
              <a:ea typeface="ＭＳ Ｐゴシック" charset="-128"/>
            </a:endParaRPr>
          </a:p>
          <a:p>
            <a:pPr eaLnBrk="0" hangingPunct="0"/>
            <a:r>
              <a:rPr lang="ja-JP" altLang="en-US" sz="1600">
                <a:solidFill>
                  <a:srgbClr val="000000"/>
                </a:solidFill>
                <a:latin typeface="ＭＳ Ｐゴシック" charset="-128"/>
                <a:ea typeface="ＭＳ Ｐゴシック" charset="-128"/>
              </a:rPr>
              <a:t>　</a:t>
            </a:r>
            <a:r>
              <a:rPr lang="en-US" altLang="ja-JP" sz="1600">
                <a:solidFill>
                  <a:srgbClr val="000000"/>
                </a:solidFill>
                <a:latin typeface="ＭＳ Ｐゴシック" charset="-128"/>
                <a:ea typeface="ＭＳ Ｐゴシック" charset="-128"/>
              </a:rPr>
              <a:t>【</a:t>
            </a:r>
            <a:r>
              <a:rPr lang="ja-JP" altLang="en-US" sz="1600">
                <a:solidFill>
                  <a:srgbClr val="000000"/>
                </a:solidFill>
                <a:latin typeface="ＭＳ Ｐゴシック" charset="-128"/>
                <a:ea typeface="ＭＳ Ｐゴシック" charset="-128"/>
              </a:rPr>
              <a:t>意匠を創作した者</a:t>
            </a:r>
            <a:r>
              <a:rPr lang="en-US" altLang="ja-JP" sz="1600">
                <a:solidFill>
                  <a:srgbClr val="000000"/>
                </a:solidFill>
                <a:latin typeface="ＭＳ Ｐゴシック" charset="-128"/>
                <a:ea typeface="ＭＳ Ｐゴシック" charset="-128"/>
              </a:rPr>
              <a:t>】</a:t>
            </a:r>
            <a:endParaRPr lang="en-US" altLang="ja-JP" sz="1600">
              <a:latin typeface="ＭＳ Ｐゴシック" charset="-128"/>
              <a:ea typeface="ＭＳ Ｐゴシック" charset="-128"/>
            </a:endParaRPr>
          </a:p>
          <a:p>
            <a:pPr eaLnBrk="0" hangingPunct="0"/>
            <a:r>
              <a:rPr lang="ja-JP" altLang="en-US" sz="1600">
                <a:solidFill>
                  <a:srgbClr val="000000"/>
                </a:solidFill>
                <a:latin typeface="ＭＳ Ｐゴシック" charset="-128"/>
                <a:ea typeface="ＭＳ Ｐゴシック" charset="-128"/>
              </a:rPr>
              <a:t>　　　</a:t>
            </a:r>
            <a:r>
              <a:rPr lang="en-US" altLang="ja-JP" sz="1600">
                <a:solidFill>
                  <a:srgbClr val="000000"/>
                </a:solidFill>
                <a:latin typeface="ＭＳ Ｐゴシック" charset="-128"/>
                <a:ea typeface="ＭＳ Ｐゴシック" charset="-128"/>
              </a:rPr>
              <a:t>【</a:t>
            </a:r>
            <a:r>
              <a:rPr lang="ja-JP" altLang="en-US" sz="1600">
                <a:solidFill>
                  <a:srgbClr val="000000"/>
                </a:solidFill>
                <a:latin typeface="ＭＳ Ｐゴシック" charset="-128"/>
                <a:ea typeface="ＭＳ Ｐゴシック" charset="-128"/>
              </a:rPr>
              <a:t>住所又は居所</a:t>
            </a:r>
            <a:r>
              <a:rPr lang="en-US" altLang="ja-JP" sz="1600">
                <a:solidFill>
                  <a:srgbClr val="000000"/>
                </a:solidFill>
                <a:latin typeface="ＭＳ Ｐゴシック" charset="-128"/>
                <a:ea typeface="ＭＳ Ｐゴシック" charset="-128"/>
              </a:rPr>
              <a:t>】</a:t>
            </a:r>
            <a:r>
              <a:rPr lang="ja-JP" altLang="en-US" sz="1600">
                <a:solidFill>
                  <a:srgbClr val="000000"/>
                </a:solidFill>
                <a:latin typeface="ＭＳ Ｐゴシック" charset="-128"/>
                <a:ea typeface="ＭＳ Ｐゴシック" charset="-128"/>
              </a:rPr>
              <a:t>　東京都千代田区霞が関３丁目４番３号</a:t>
            </a:r>
            <a:endParaRPr lang="ja-JP" altLang="en-US" sz="1600">
              <a:latin typeface="ＭＳ Ｐゴシック" charset="-128"/>
              <a:ea typeface="ＭＳ Ｐゴシック" charset="-128"/>
            </a:endParaRPr>
          </a:p>
          <a:p>
            <a:pPr eaLnBrk="0" hangingPunct="0"/>
            <a:r>
              <a:rPr lang="ja-JP" altLang="en-US" sz="1600">
                <a:solidFill>
                  <a:srgbClr val="000000"/>
                </a:solidFill>
                <a:latin typeface="ＭＳ Ｐゴシック" charset="-128"/>
                <a:ea typeface="ＭＳ Ｐゴシック" charset="-128"/>
              </a:rPr>
              <a:t>　　　</a:t>
            </a:r>
            <a:r>
              <a:rPr lang="en-US" altLang="ja-JP" sz="1600">
                <a:solidFill>
                  <a:srgbClr val="000000"/>
                </a:solidFill>
                <a:latin typeface="ＭＳ Ｐゴシック" charset="-128"/>
                <a:ea typeface="ＭＳ Ｐゴシック" charset="-128"/>
              </a:rPr>
              <a:t>【</a:t>
            </a:r>
            <a:r>
              <a:rPr lang="ja-JP" altLang="en-US" sz="1600">
                <a:solidFill>
                  <a:srgbClr val="000000"/>
                </a:solidFill>
                <a:latin typeface="ＭＳ Ｐゴシック" charset="-128"/>
                <a:ea typeface="ＭＳ Ｐゴシック" charset="-128"/>
              </a:rPr>
              <a:t>氏名</a:t>
            </a:r>
            <a:r>
              <a:rPr lang="en-US" altLang="ja-JP" sz="1600">
                <a:solidFill>
                  <a:srgbClr val="000000"/>
                </a:solidFill>
                <a:latin typeface="ＭＳ Ｐゴシック" charset="-128"/>
                <a:ea typeface="ＭＳ Ｐゴシック" charset="-128"/>
              </a:rPr>
              <a:t>】</a:t>
            </a:r>
            <a:r>
              <a:rPr lang="ja-JP" altLang="en-US" sz="1600">
                <a:solidFill>
                  <a:srgbClr val="000000"/>
                </a:solidFill>
                <a:latin typeface="ＭＳ Ｐゴシック" charset="-128"/>
                <a:ea typeface="ＭＳ Ｐゴシック" charset="-128"/>
              </a:rPr>
              <a:t>　　　　　特許　太郎</a:t>
            </a:r>
            <a:endParaRPr lang="ja-JP" altLang="en-US" sz="1600">
              <a:latin typeface="ＭＳ Ｐゴシック" charset="-128"/>
              <a:ea typeface="ＭＳ Ｐゴシック" charset="-128"/>
            </a:endParaRPr>
          </a:p>
          <a:p>
            <a:pPr eaLnBrk="0" hangingPunct="0"/>
            <a:r>
              <a:rPr lang="ja-JP" altLang="en-US" sz="1600">
                <a:solidFill>
                  <a:srgbClr val="000000"/>
                </a:solidFill>
                <a:latin typeface="ＭＳ Ｐゴシック" charset="-128"/>
                <a:ea typeface="ＭＳ Ｐゴシック" charset="-128"/>
              </a:rPr>
              <a:t>　</a:t>
            </a:r>
            <a:r>
              <a:rPr lang="en-US" altLang="ja-JP" sz="1600">
                <a:solidFill>
                  <a:srgbClr val="000000"/>
                </a:solidFill>
                <a:latin typeface="ＭＳ Ｐゴシック" charset="-128"/>
                <a:ea typeface="ＭＳ Ｐゴシック" charset="-128"/>
              </a:rPr>
              <a:t>【</a:t>
            </a:r>
            <a:r>
              <a:rPr lang="ja-JP" altLang="en-US" sz="1600">
                <a:solidFill>
                  <a:srgbClr val="000000"/>
                </a:solidFill>
                <a:latin typeface="ＭＳ Ｐゴシック" charset="-128"/>
                <a:ea typeface="ＭＳ Ｐゴシック" charset="-128"/>
              </a:rPr>
              <a:t>意匠登録出願人</a:t>
            </a:r>
            <a:r>
              <a:rPr lang="en-US" altLang="ja-JP" sz="1600">
                <a:solidFill>
                  <a:srgbClr val="000000"/>
                </a:solidFill>
                <a:latin typeface="ＭＳ Ｐゴシック" charset="-128"/>
                <a:ea typeface="ＭＳ Ｐゴシック" charset="-128"/>
              </a:rPr>
              <a:t>】</a:t>
            </a:r>
            <a:endParaRPr lang="en-US" altLang="ja-JP" sz="1600">
              <a:latin typeface="ＭＳ Ｐゴシック" charset="-128"/>
              <a:ea typeface="ＭＳ Ｐゴシック" charset="-128"/>
            </a:endParaRPr>
          </a:p>
          <a:p>
            <a:pPr eaLnBrk="0" hangingPunct="0"/>
            <a:r>
              <a:rPr lang="ja-JP" altLang="en-US" sz="1600">
                <a:solidFill>
                  <a:srgbClr val="000000"/>
                </a:solidFill>
                <a:latin typeface="ＭＳ Ｐゴシック" charset="-128"/>
                <a:ea typeface="ＭＳ Ｐゴシック" charset="-128"/>
              </a:rPr>
              <a:t>　　　</a:t>
            </a:r>
            <a:r>
              <a:rPr lang="en-US" altLang="ja-JP" sz="1600">
                <a:solidFill>
                  <a:srgbClr val="000000"/>
                </a:solidFill>
                <a:latin typeface="ＭＳ Ｐゴシック" charset="-128"/>
                <a:ea typeface="ＭＳ Ｐゴシック" charset="-128"/>
              </a:rPr>
              <a:t>【</a:t>
            </a:r>
            <a:r>
              <a:rPr lang="ja-JP" altLang="en-US" sz="1600">
                <a:solidFill>
                  <a:srgbClr val="000000"/>
                </a:solidFill>
                <a:latin typeface="ＭＳ Ｐゴシック" charset="-128"/>
                <a:ea typeface="ＭＳ Ｐゴシック" charset="-128"/>
              </a:rPr>
              <a:t>識別番号</a:t>
            </a:r>
            <a:r>
              <a:rPr lang="en-US" altLang="ja-JP" sz="1600">
                <a:solidFill>
                  <a:srgbClr val="000000"/>
                </a:solidFill>
                <a:latin typeface="ＭＳ Ｐゴシック" charset="-128"/>
                <a:ea typeface="ＭＳ Ｐゴシック" charset="-128"/>
              </a:rPr>
              <a:t>】</a:t>
            </a:r>
            <a:r>
              <a:rPr lang="ja-JP" altLang="en-US" sz="1600">
                <a:solidFill>
                  <a:srgbClr val="000000"/>
                </a:solidFill>
                <a:latin typeface="ＭＳ Ｐゴシック" charset="-128"/>
                <a:ea typeface="ＭＳ Ｐゴシック" charset="-128"/>
              </a:rPr>
              <a:t>　　　０１２３４５６７８</a:t>
            </a:r>
            <a:endParaRPr lang="ja-JP" altLang="en-US" sz="1600">
              <a:latin typeface="ＭＳ Ｐゴシック" charset="-128"/>
              <a:ea typeface="ＭＳ Ｐゴシック" charset="-128"/>
            </a:endParaRPr>
          </a:p>
          <a:p>
            <a:pPr eaLnBrk="0" hangingPunct="0"/>
            <a:r>
              <a:rPr lang="ja-JP" altLang="en-US" sz="1600">
                <a:solidFill>
                  <a:srgbClr val="000000"/>
                </a:solidFill>
                <a:latin typeface="ＭＳ Ｐゴシック" charset="-128"/>
                <a:ea typeface="ＭＳ Ｐゴシック" charset="-128"/>
              </a:rPr>
              <a:t>　　　</a:t>
            </a:r>
            <a:r>
              <a:rPr lang="en-US" altLang="ja-JP" sz="1600">
                <a:solidFill>
                  <a:srgbClr val="000000"/>
                </a:solidFill>
                <a:latin typeface="ＭＳ Ｐゴシック" charset="-128"/>
                <a:ea typeface="ＭＳ Ｐゴシック" charset="-128"/>
              </a:rPr>
              <a:t>【</a:t>
            </a:r>
            <a:r>
              <a:rPr lang="ja-JP" altLang="en-US" sz="1600">
                <a:solidFill>
                  <a:srgbClr val="000000"/>
                </a:solidFill>
                <a:latin typeface="ＭＳ Ｐゴシック" charset="-128"/>
                <a:ea typeface="ＭＳ Ｐゴシック" charset="-128"/>
              </a:rPr>
              <a:t>住所又は居所</a:t>
            </a:r>
            <a:r>
              <a:rPr lang="en-US" altLang="ja-JP" sz="1600">
                <a:solidFill>
                  <a:srgbClr val="000000"/>
                </a:solidFill>
                <a:latin typeface="ＭＳ Ｐゴシック" charset="-128"/>
                <a:ea typeface="ＭＳ Ｐゴシック" charset="-128"/>
              </a:rPr>
              <a:t>】</a:t>
            </a:r>
            <a:r>
              <a:rPr lang="ja-JP" altLang="en-US" sz="1600">
                <a:solidFill>
                  <a:srgbClr val="000000"/>
                </a:solidFill>
                <a:latin typeface="ＭＳ Ｐゴシック" charset="-128"/>
                <a:ea typeface="ＭＳ Ｐゴシック" charset="-128"/>
              </a:rPr>
              <a:t>　東京都千代田区霞が関３丁目４番３号</a:t>
            </a:r>
            <a:endParaRPr lang="ja-JP" altLang="en-US" sz="1600">
              <a:latin typeface="ＭＳ Ｐゴシック" charset="-128"/>
              <a:ea typeface="ＭＳ Ｐゴシック" charset="-128"/>
            </a:endParaRPr>
          </a:p>
          <a:p>
            <a:pPr eaLnBrk="0" hangingPunct="0"/>
            <a:r>
              <a:rPr lang="ja-JP" altLang="en-US" sz="1600">
                <a:solidFill>
                  <a:srgbClr val="000000"/>
                </a:solidFill>
                <a:latin typeface="ＭＳ Ｐゴシック" charset="-128"/>
                <a:ea typeface="ＭＳ Ｐゴシック" charset="-128"/>
              </a:rPr>
              <a:t>　　　</a:t>
            </a:r>
            <a:r>
              <a:rPr lang="en-US" altLang="ja-JP" sz="1600">
                <a:solidFill>
                  <a:srgbClr val="000000"/>
                </a:solidFill>
                <a:latin typeface="ＭＳ Ｐゴシック" charset="-128"/>
                <a:ea typeface="ＭＳ Ｐゴシック" charset="-128"/>
              </a:rPr>
              <a:t>【</a:t>
            </a:r>
            <a:r>
              <a:rPr lang="ja-JP" altLang="en-US" sz="1600">
                <a:solidFill>
                  <a:srgbClr val="000000"/>
                </a:solidFill>
                <a:latin typeface="ＭＳ Ｐゴシック" charset="-128"/>
                <a:ea typeface="ＭＳ Ｐゴシック" charset="-128"/>
              </a:rPr>
              <a:t>氏名又は名称</a:t>
            </a:r>
            <a:r>
              <a:rPr lang="en-US" altLang="ja-JP" sz="1600">
                <a:solidFill>
                  <a:srgbClr val="000000"/>
                </a:solidFill>
                <a:latin typeface="ＭＳ Ｐゴシック" charset="-128"/>
                <a:ea typeface="ＭＳ Ｐゴシック" charset="-128"/>
              </a:rPr>
              <a:t>】</a:t>
            </a:r>
            <a:r>
              <a:rPr lang="ja-JP" altLang="en-US" sz="1600">
                <a:solidFill>
                  <a:srgbClr val="000000"/>
                </a:solidFill>
                <a:latin typeface="ＭＳ Ｐゴシック" charset="-128"/>
                <a:ea typeface="ＭＳ Ｐゴシック" charset="-128"/>
              </a:rPr>
              <a:t>　特許　太郎　　　　　印又は識別ラベル</a:t>
            </a:r>
            <a:endParaRPr lang="ja-JP" altLang="en-US" sz="1600">
              <a:latin typeface="ＭＳ Ｐゴシック" charset="-128"/>
              <a:ea typeface="ＭＳ Ｐゴシック" charset="-128"/>
            </a:endParaRPr>
          </a:p>
          <a:p>
            <a:pPr eaLnBrk="0" hangingPunct="0"/>
            <a:r>
              <a:rPr lang="ja-JP" altLang="en-US" sz="1600">
                <a:solidFill>
                  <a:srgbClr val="000000"/>
                </a:solidFill>
                <a:latin typeface="ＭＳ Ｐゴシック" charset="-128"/>
                <a:ea typeface="ＭＳ Ｐゴシック" charset="-128"/>
              </a:rPr>
              <a:t>　　　</a:t>
            </a:r>
            <a:r>
              <a:rPr lang="en-US" altLang="ja-JP" sz="1600">
                <a:solidFill>
                  <a:srgbClr val="000000"/>
                </a:solidFill>
                <a:latin typeface="ＭＳ Ｐゴシック" charset="-128"/>
                <a:ea typeface="ＭＳ Ｐゴシック" charset="-128"/>
              </a:rPr>
              <a:t>【</a:t>
            </a:r>
            <a:r>
              <a:rPr lang="ja-JP" altLang="en-US" sz="1600">
                <a:solidFill>
                  <a:srgbClr val="000000"/>
                </a:solidFill>
                <a:latin typeface="ＭＳ Ｐゴシック" charset="-128"/>
                <a:ea typeface="ＭＳ Ｐゴシック" charset="-128"/>
              </a:rPr>
              <a:t>電話番号</a:t>
            </a:r>
            <a:r>
              <a:rPr lang="en-US" altLang="ja-JP" sz="1600">
                <a:solidFill>
                  <a:srgbClr val="000000"/>
                </a:solidFill>
                <a:latin typeface="ＭＳ Ｐゴシック" charset="-128"/>
                <a:ea typeface="ＭＳ Ｐゴシック" charset="-128"/>
              </a:rPr>
              <a:t>】      </a:t>
            </a:r>
            <a:r>
              <a:rPr lang="ja-JP" altLang="en-US" sz="1600">
                <a:solidFill>
                  <a:srgbClr val="000000"/>
                </a:solidFill>
                <a:latin typeface="ＭＳ Ｐゴシック" charset="-128"/>
                <a:ea typeface="ＭＳ Ｐゴシック" charset="-128"/>
              </a:rPr>
              <a:t>０３－３５８１－１１０１</a:t>
            </a:r>
            <a:endParaRPr lang="ja-JP" altLang="en-US" sz="1600">
              <a:latin typeface="ＭＳ Ｐゴシック" charset="-128"/>
              <a:ea typeface="ＭＳ Ｐゴシック" charset="-128"/>
            </a:endParaRPr>
          </a:p>
          <a:p>
            <a:pPr eaLnBrk="0" hangingPunct="0"/>
            <a:r>
              <a:rPr lang="ja-JP" altLang="en-US" sz="1600">
                <a:solidFill>
                  <a:srgbClr val="000000"/>
                </a:solidFill>
                <a:latin typeface="ＭＳ Ｐゴシック" charset="-128"/>
                <a:ea typeface="ＭＳ Ｐゴシック" charset="-128"/>
              </a:rPr>
              <a:t>　</a:t>
            </a:r>
            <a:r>
              <a:rPr lang="en-US" altLang="ja-JP" sz="1600">
                <a:solidFill>
                  <a:srgbClr val="000000"/>
                </a:solidFill>
                <a:latin typeface="ＭＳ Ｐゴシック" charset="-128"/>
                <a:ea typeface="ＭＳ Ｐゴシック" charset="-128"/>
              </a:rPr>
              <a:t>【</a:t>
            </a:r>
            <a:r>
              <a:rPr lang="ja-JP" altLang="en-US" sz="1600">
                <a:solidFill>
                  <a:srgbClr val="000000"/>
                </a:solidFill>
                <a:latin typeface="ＭＳ Ｐゴシック" charset="-128"/>
                <a:ea typeface="ＭＳ Ｐゴシック" charset="-128"/>
              </a:rPr>
              <a:t>手数料の表示</a:t>
            </a:r>
            <a:r>
              <a:rPr lang="en-US" altLang="ja-JP" sz="1600">
                <a:solidFill>
                  <a:srgbClr val="000000"/>
                </a:solidFill>
                <a:latin typeface="ＭＳ Ｐゴシック" charset="-128"/>
                <a:ea typeface="ＭＳ Ｐゴシック" charset="-128"/>
              </a:rPr>
              <a:t>】</a:t>
            </a:r>
            <a:endParaRPr lang="en-US" altLang="ja-JP" sz="1600">
              <a:latin typeface="ＭＳ Ｐゴシック" charset="-128"/>
              <a:ea typeface="ＭＳ Ｐゴシック" charset="-128"/>
            </a:endParaRPr>
          </a:p>
          <a:p>
            <a:pPr eaLnBrk="0" hangingPunct="0"/>
            <a:r>
              <a:rPr lang="ja-JP" altLang="en-US" sz="1600">
                <a:solidFill>
                  <a:srgbClr val="000000"/>
                </a:solidFill>
                <a:latin typeface="ＭＳ Ｐゴシック" charset="-128"/>
                <a:ea typeface="ＭＳ Ｐゴシック" charset="-128"/>
              </a:rPr>
              <a:t>　　　</a:t>
            </a:r>
            <a:r>
              <a:rPr lang="en-US" altLang="ja-JP" sz="1600">
                <a:solidFill>
                  <a:srgbClr val="000000"/>
                </a:solidFill>
                <a:latin typeface="ＭＳ Ｐゴシック" charset="-128"/>
                <a:ea typeface="ＭＳ Ｐゴシック" charset="-128"/>
              </a:rPr>
              <a:t>【</a:t>
            </a:r>
            <a:r>
              <a:rPr lang="ja-JP" altLang="en-US" sz="1600">
                <a:solidFill>
                  <a:srgbClr val="000000"/>
                </a:solidFill>
                <a:latin typeface="ＭＳ Ｐゴシック" charset="-128"/>
                <a:ea typeface="ＭＳ Ｐゴシック" charset="-128"/>
              </a:rPr>
              <a:t>予納台帳番号</a:t>
            </a:r>
            <a:r>
              <a:rPr lang="en-US" altLang="ja-JP" sz="1600">
                <a:solidFill>
                  <a:srgbClr val="000000"/>
                </a:solidFill>
                <a:latin typeface="ＭＳ Ｐゴシック" charset="-128"/>
                <a:ea typeface="ＭＳ Ｐゴシック" charset="-128"/>
              </a:rPr>
              <a:t>】</a:t>
            </a:r>
            <a:r>
              <a:rPr lang="ja-JP" altLang="en-US" sz="1600">
                <a:solidFill>
                  <a:srgbClr val="000000"/>
                </a:solidFill>
                <a:latin typeface="ＭＳ Ｐゴシック" charset="-128"/>
                <a:ea typeface="ＭＳ Ｐゴシック" charset="-128"/>
              </a:rPr>
              <a:t>　１２３４５６</a:t>
            </a:r>
            <a:endParaRPr lang="ja-JP" altLang="en-US" sz="1600">
              <a:latin typeface="ＭＳ Ｐゴシック" charset="-128"/>
              <a:ea typeface="ＭＳ Ｐゴシック" charset="-128"/>
            </a:endParaRPr>
          </a:p>
          <a:p>
            <a:pPr eaLnBrk="0" hangingPunct="0"/>
            <a:r>
              <a:rPr lang="ja-JP" altLang="en-US" sz="1600">
                <a:solidFill>
                  <a:srgbClr val="000000"/>
                </a:solidFill>
                <a:latin typeface="ＭＳ Ｐゴシック" charset="-128"/>
                <a:ea typeface="ＭＳ Ｐゴシック" charset="-128"/>
              </a:rPr>
              <a:t>　　　</a:t>
            </a:r>
            <a:r>
              <a:rPr lang="en-US" altLang="ja-JP" sz="1600">
                <a:solidFill>
                  <a:srgbClr val="000000"/>
                </a:solidFill>
                <a:latin typeface="ＭＳ Ｐゴシック" charset="-128"/>
                <a:ea typeface="ＭＳ Ｐゴシック" charset="-128"/>
              </a:rPr>
              <a:t>【</a:t>
            </a:r>
            <a:r>
              <a:rPr lang="ja-JP" altLang="en-US" sz="1600">
                <a:solidFill>
                  <a:srgbClr val="000000"/>
                </a:solidFill>
                <a:latin typeface="ＭＳ Ｐゴシック" charset="-128"/>
                <a:ea typeface="ＭＳ Ｐゴシック" charset="-128"/>
              </a:rPr>
              <a:t>納付金額</a:t>
            </a:r>
            <a:r>
              <a:rPr lang="en-US" altLang="ja-JP" sz="1600">
                <a:solidFill>
                  <a:srgbClr val="000000"/>
                </a:solidFill>
                <a:latin typeface="ＭＳ Ｐゴシック" charset="-128"/>
                <a:ea typeface="ＭＳ Ｐゴシック" charset="-128"/>
              </a:rPr>
              <a:t>】</a:t>
            </a:r>
            <a:r>
              <a:rPr lang="ja-JP" altLang="en-US" sz="1600">
                <a:solidFill>
                  <a:srgbClr val="000000"/>
                </a:solidFill>
                <a:latin typeface="ＭＳ Ｐゴシック" charset="-128"/>
                <a:ea typeface="ＭＳ Ｐゴシック" charset="-128"/>
              </a:rPr>
              <a:t>　　　１６０００</a:t>
            </a:r>
            <a:endParaRPr lang="ja-JP" altLang="en-US" sz="1600">
              <a:latin typeface="ＭＳ Ｐゴシック" charset="-128"/>
              <a:ea typeface="ＭＳ Ｐゴシック" charset="-128"/>
            </a:endParaRPr>
          </a:p>
          <a:p>
            <a:pPr eaLnBrk="0" hangingPunct="0"/>
            <a:r>
              <a:rPr lang="ja-JP" altLang="en-US" sz="1600">
                <a:solidFill>
                  <a:srgbClr val="000000"/>
                </a:solidFill>
                <a:latin typeface="ＭＳ Ｐゴシック" charset="-128"/>
                <a:ea typeface="ＭＳ Ｐゴシック" charset="-128"/>
              </a:rPr>
              <a:t>　</a:t>
            </a:r>
            <a:r>
              <a:rPr lang="en-US" altLang="ja-JP" sz="1600">
                <a:solidFill>
                  <a:srgbClr val="000000"/>
                </a:solidFill>
                <a:latin typeface="ＭＳ Ｐゴシック" charset="-128"/>
                <a:ea typeface="ＭＳ Ｐゴシック" charset="-128"/>
              </a:rPr>
              <a:t>【</a:t>
            </a:r>
            <a:r>
              <a:rPr lang="ja-JP" altLang="en-US" sz="1600">
                <a:solidFill>
                  <a:srgbClr val="000000"/>
                </a:solidFill>
                <a:latin typeface="ＭＳ Ｐゴシック" charset="-128"/>
                <a:ea typeface="ＭＳ Ｐゴシック" charset="-128"/>
              </a:rPr>
              <a:t>提出書類の目録</a:t>
            </a:r>
            <a:r>
              <a:rPr lang="en-US" altLang="ja-JP" sz="1600">
                <a:solidFill>
                  <a:srgbClr val="000000"/>
                </a:solidFill>
                <a:latin typeface="ＭＳ Ｐゴシック" charset="-128"/>
                <a:ea typeface="ＭＳ Ｐゴシック" charset="-128"/>
              </a:rPr>
              <a:t>】</a:t>
            </a:r>
            <a:endParaRPr lang="en-US" altLang="ja-JP" sz="1600">
              <a:latin typeface="ＭＳ Ｐゴシック" charset="-128"/>
              <a:ea typeface="ＭＳ Ｐゴシック" charset="-128"/>
            </a:endParaRPr>
          </a:p>
          <a:p>
            <a:pPr eaLnBrk="0" hangingPunct="0"/>
            <a:r>
              <a:rPr lang="ja-JP" altLang="en-US" sz="1600">
                <a:solidFill>
                  <a:srgbClr val="000000"/>
                </a:solidFill>
                <a:latin typeface="ＭＳ Ｐゴシック" charset="-128"/>
                <a:ea typeface="ＭＳ Ｐゴシック" charset="-128"/>
              </a:rPr>
              <a:t>　　　</a:t>
            </a:r>
            <a:r>
              <a:rPr lang="en-US" altLang="ja-JP" sz="1600">
                <a:solidFill>
                  <a:srgbClr val="000000"/>
                </a:solidFill>
                <a:latin typeface="ＭＳ Ｐゴシック" charset="-128"/>
                <a:ea typeface="ＭＳ Ｐゴシック" charset="-128"/>
              </a:rPr>
              <a:t>【</a:t>
            </a:r>
            <a:r>
              <a:rPr lang="ja-JP" altLang="en-US" sz="1600">
                <a:solidFill>
                  <a:srgbClr val="000000"/>
                </a:solidFill>
                <a:latin typeface="ＭＳ Ｐゴシック" charset="-128"/>
                <a:ea typeface="ＭＳ Ｐゴシック" charset="-128"/>
              </a:rPr>
              <a:t>物件名</a:t>
            </a:r>
            <a:r>
              <a:rPr lang="en-US" altLang="ja-JP" sz="1600">
                <a:solidFill>
                  <a:srgbClr val="000000"/>
                </a:solidFill>
                <a:latin typeface="ＭＳ Ｐゴシック" charset="-128"/>
                <a:ea typeface="ＭＳ Ｐゴシック" charset="-128"/>
              </a:rPr>
              <a:t>】</a:t>
            </a:r>
            <a:r>
              <a:rPr lang="ja-JP" altLang="en-US" sz="1600">
                <a:solidFill>
                  <a:srgbClr val="000000"/>
                </a:solidFill>
                <a:latin typeface="ＭＳ Ｐゴシック" charset="-128"/>
                <a:ea typeface="ＭＳ Ｐゴシック" charset="-128"/>
              </a:rPr>
              <a:t>　　　　図面　１</a:t>
            </a:r>
            <a:endParaRPr lang="ja-JP" altLang="en-US" sz="1600">
              <a:latin typeface="ＭＳ Ｐゴシック" charset="-128"/>
              <a:ea typeface="ＭＳ Ｐゴシック" charset="-128"/>
            </a:endParaRPr>
          </a:p>
          <a:p>
            <a:pPr eaLnBrk="0" hangingPunct="0"/>
            <a:r>
              <a:rPr lang="ja-JP" altLang="en-US" sz="1600">
                <a:solidFill>
                  <a:srgbClr val="000000"/>
                </a:solidFill>
                <a:latin typeface="ＭＳ Ｐゴシック" charset="-128"/>
                <a:ea typeface="ＭＳ Ｐゴシック" charset="-128"/>
              </a:rPr>
              <a:t>　</a:t>
            </a:r>
            <a:r>
              <a:rPr lang="en-US" altLang="ja-JP" sz="1600">
                <a:solidFill>
                  <a:srgbClr val="000000"/>
                </a:solidFill>
                <a:latin typeface="ＭＳ Ｐゴシック" charset="-128"/>
                <a:ea typeface="ＭＳ Ｐゴシック" charset="-128"/>
              </a:rPr>
              <a:t>【</a:t>
            </a:r>
            <a:r>
              <a:rPr lang="ja-JP" altLang="en-US" sz="1600">
                <a:solidFill>
                  <a:srgbClr val="000000"/>
                </a:solidFill>
                <a:latin typeface="ＭＳ Ｐゴシック" charset="-128"/>
                <a:ea typeface="ＭＳ Ｐゴシック" charset="-128"/>
              </a:rPr>
              <a:t>意匠に係る物品の説明</a:t>
            </a:r>
            <a:r>
              <a:rPr lang="en-US" altLang="ja-JP" sz="1600">
                <a:solidFill>
                  <a:srgbClr val="000000"/>
                </a:solidFill>
                <a:latin typeface="ＭＳ Ｐゴシック" charset="-128"/>
                <a:ea typeface="ＭＳ Ｐゴシック" charset="-128"/>
              </a:rPr>
              <a:t>】</a:t>
            </a:r>
            <a:endParaRPr lang="ja-JP" altLang="en-US" sz="1600">
              <a:latin typeface="ＭＳ Ｐゴシック" charset="-128"/>
              <a:ea typeface="ＭＳ Ｐゴシック" charset="-128"/>
            </a:endParaRPr>
          </a:p>
          <a:p>
            <a:pPr eaLnBrk="0" hangingPunct="0"/>
            <a:r>
              <a:rPr lang="ja-JP" altLang="en-US" sz="1600">
                <a:solidFill>
                  <a:srgbClr val="000000"/>
                </a:solidFill>
                <a:latin typeface="ＭＳ Ｐゴシック" charset="-128"/>
                <a:ea typeface="ＭＳ Ｐゴシック" charset="-128"/>
              </a:rPr>
              <a:t>　　　　○○○○○</a:t>
            </a:r>
            <a:r>
              <a:rPr lang="en-US" altLang="ja-JP" sz="1600">
                <a:solidFill>
                  <a:srgbClr val="000000"/>
                </a:solidFill>
                <a:latin typeface="ＭＳ Ｐゴシック" charset="-128"/>
                <a:ea typeface="ＭＳ Ｐゴシック" charset="-128"/>
              </a:rPr>
              <a:t>…</a:t>
            </a:r>
            <a:endParaRPr lang="ja-JP" altLang="en-US" sz="1600">
              <a:latin typeface="ＭＳ Ｐゴシック" charset="-128"/>
              <a:ea typeface="ＭＳ Ｐゴシック" charset="-128"/>
            </a:endParaRPr>
          </a:p>
          <a:p>
            <a:pPr eaLnBrk="0" hangingPunct="0"/>
            <a:r>
              <a:rPr lang="ja-JP" altLang="en-US" sz="1600">
                <a:solidFill>
                  <a:srgbClr val="000000"/>
                </a:solidFill>
                <a:latin typeface="ＭＳ Ｐゴシック" charset="-128"/>
                <a:ea typeface="ＭＳ Ｐゴシック" charset="-128"/>
              </a:rPr>
              <a:t>　</a:t>
            </a:r>
            <a:r>
              <a:rPr lang="en-US" altLang="ja-JP" sz="1600">
                <a:solidFill>
                  <a:srgbClr val="000000"/>
                </a:solidFill>
                <a:latin typeface="ＭＳ Ｐゴシック" charset="-128"/>
                <a:ea typeface="ＭＳ Ｐゴシック" charset="-128"/>
              </a:rPr>
              <a:t>【</a:t>
            </a:r>
            <a:r>
              <a:rPr lang="ja-JP" altLang="en-US" sz="1600">
                <a:solidFill>
                  <a:srgbClr val="000000"/>
                </a:solidFill>
                <a:latin typeface="ＭＳ Ｐゴシック" charset="-128"/>
                <a:ea typeface="ＭＳ Ｐゴシック" charset="-128"/>
              </a:rPr>
              <a:t>意匠の説明</a:t>
            </a:r>
            <a:r>
              <a:rPr lang="en-US" altLang="ja-JP" sz="1600">
                <a:solidFill>
                  <a:srgbClr val="000000"/>
                </a:solidFill>
                <a:latin typeface="ＭＳ Ｐゴシック" charset="-128"/>
                <a:ea typeface="ＭＳ Ｐゴシック" charset="-128"/>
              </a:rPr>
              <a:t>】</a:t>
            </a:r>
            <a:endParaRPr lang="en-US" altLang="ja-JP" sz="1600">
              <a:latin typeface="ＭＳ Ｐゴシック" charset="-128"/>
              <a:ea typeface="ＭＳ Ｐゴシック" charset="-128"/>
            </a:endParaRPr>
          </a:p>
          <a:p>
            <a:pPr eaLnBrk="0" hangingPunct="0"/>
            <a:r>
              <a:rPr lang="ja-JP" altLang="en-US" sz="1600">
                <a:solidFill>
                  <a:srgbClr val="000000"/>
                </a:solidFill>
                <a:latin typeface="ＭＳ Ｐゴシック" charset="-128"/>
                <a:ea typeface="ＭＳ Ｐゴシック" charset="-128"/>
              </a:rPr>
              <a:t>　　　　</a:t>
            </a:r>
            <a:r>
              <a:rPr lang="en-US" altLang="ja-JP" sz="1600">
                <a:solidFill>
                  <a:srgbClr val="000000"/>
                </a:solidFill>
                <a:latin typeface="ＭＳ Ｐゴシック" charset="-128"/>
                <a:ea typeface="ＭＳ Ｐゴシック" charset="-128"/>
              </a:rPr>
              <a:t>…</a:t>
            </a:r>
            <a:endParaRPr lang="ja-JP" altLang="en-US" sz="1600">
              <a:solidFill>
                <a:srgbClr val="000000"/>
              </a:solidFill>
              <a:latin typeface="ＭＳ Ｐゴシック" charset="-128"/>
              <a:ea typeface="ＭＳ Ｐゴシック" charset="-128"/>
            </a:endParaRPr>
          </a:p>
        </p:txBody>
      </p:sp>
      <p:sp>
        <p:nvSpPr>
          <p:cNvPr id="359431" name="AutoShape 7"/>
          <p:cNvSpPr>
            <a:spLocks noChangeArrowheads="1"/>
          </p:cNvSpPr>
          <p:nvPr/>
        </p:nvSpPr>
        <p:spPr bwMode="auto">
          <a:xfrm>
            <a:off x="5167313" y="4365625"/>
            <a:ext cx="4448175" cy="1871663"/>
          </a:xfrm>
          <a:prstGeom prst="wedgeRectCallout">
            <a:avLst>
              <a:gd name="adj1" fmla="val -85421"/>
              <a:gd name="adj2" fmla="val -5750"/>
            </a:avLst>
          </a:prstGeom>
          <a:ln>
            <a:headEnd/>
            <a:tailEnd/>
          </a:ln>
          <a:extLst/>
        </p:spPr>
        <p:style>
          <a:lnRef idx="1">
            <a:schemeClr val="accent2"/>
          </a:lnRef>
          <a:fillRef idx="2">
            <a:schemeClr val="accent2"/>
          </a:fillRef>
          <a:effectRef idx="1">
            <a:schemeClr val="accent2"/>
          </a:effectRef>
          <a:fontRef idx="minor">
            <a:schemeClr val="dk1"/>
          </a:fontRef>
        </p:style>
        <p:txBody>
          <a:bodyPr wrap="none" lIns="87078" tIns="43539" rIns="87078" bIns="43539" anchor="ctr"/>
          <a:lstStyle/>
          <a:p>
            <a:pPr>
              <a:defRPr/>
            </a:pPr>
            <a:r>
              <a:rPr lang="ja-JP" altLang="en-US" sz="1400" dirty="0">
                <a:solidFill>
                  <a:srgbClr val="000000"/>
                </a:solidFill>
                <a:latin typeface="ＭＳ Ｐゴシック" pitchFamily="50" charset="-128"/>
              </a:rPr>
              <a:t>図面に代えて提出するときは</a:t>
            </a:r>
            <a:r>
              <a:rPr lang="en-US" altLang="ja-JP" sz="1400" dirty="0">
                <a:solidFill>
                  <a:srgbClr val="000000"/>
                </a:solidFill>
                <a:latin typeface="ＭＳ Ｐゴシック" pitchFamily="50" charset="-128"/>
              </a:rPr>
              <a:t>【</a:t>
            </a:r>
            <a:r>
              <a:rPr lang="ja-JP" altLang="en-US" sz="1400" dirty="0">
                <a:solidFill>
                  <a:srgbClr val="000000"/>
                </a:solidFill>
                <a:latin typeface="ＭＳ Ｐゴシック" pitchFamily="50" charset="-128"/>
              </a:rPr>
              <a:t>物件名</a:t>
            </a:r>
            <a:r>
              <a:rPr lang="en-US" altLang="ja-JP" sz="1400" dirty="0">
                <a:solidFill>
                  <a:srgbClr val="000000"/>
                </a:solidFill>
                <a:latin typeface="ＭＳ Ｐゴシック" pitchFamily="50" charset="-128"/>
              </a:rPr>
              <a:t>】</a:t>
            </a:r>
            <a:r>
              <a:rPr lang="ja-JP" altLang="en-US" sz="1400" dirty="0">
                <a:solidFill>
                  <a:srgbClr val="000000"/>
                </a:solidFill>
                <a:latin typeface="ＭＳ Ｐゴシック" pitchFamily="50" charset="-128"/>
              </a:rPr>
              <a:t>を</a:t>
            </a:r>
          </a:p>
          <a:p>
            <a:pPr>
              <a:defRPr/>
            </a:pPr>
            <a:r>
              <a:rPr lang="ja-JP" altLang="en-US" sz="1400" dirty="0">
                <a:solidFill>
                  <a:srgbClr val="000000"/>
                </a:solidFill>
                <a:latin typeface="ＭＳ Ｐゴシック" pitchFamily="50" charset="-128"/>
              </a:rPr>
              <a:t>次のようにする。</a:t>
            </a:r>
          </a:p>
          <a:p>
            <a:pPr>
              <a:defRPr/>
            </a:pPr>
            <a:endParaRPr lang="ja-JP" altLang="en-US" sz="1400" dirty="0">
              <a:solidFill>
                <a:schemeClr val="tx1"/>
              </a:solidFill>
              <a:latin typeface="ＭＳ Ｐゴシック" pitchFamily="50" charset="-128"/>
            </a:endParaRPr>
          </a:p>
          <a:p>
            <a:pPr>
              <a:defRPr/>
            </a:pPr>
            <a:r>
              <a:rPr lang="ja-JP" altLang="en-US" sz="1400" dirty="0">
                <a:solidFill>
                  <a:srgbClr val="000000"/>
                </a:solidFill>
                <a:latin typeface="ＭＳ Ｐゴシック" pitchFamily="50" charset="-128"/>
              </a:rPr>
              <a:t>★写真の場合　　 　</a:t>
            </a:r>
            <a:r>
              <a:rPr lang="en-US" altLang="ja-JP" sz="1400" dirty="0">
                <a:solidFill>
                  <a:srgbClr val="000000"/>
                </a:solidFill>
                <a:latin typeface="ＭＳ Ｐゴシック" pitchFamily="50" charset="-128"/>
              </a:rPr>
              <a:t>【</a:t>
            </a:r>
            <a:r>
              <a:rPr lang="ja-JP" altLang="en-US" sz="1400" dirty="0">
                <a:solidFill>
                  <a:srgbClr val="000000"/>
                </a:solidFill>
                <a:latin typeface="ＭＳ Ｐゴシック" pitchFamily="50" charset="-128"/>
              </a:rPr>
              <a:t>物件名</a:t>
            </a:r>
            <a:r>
              <a:rPr lang="en-US" altLang="ja-JP" sz="1400" dirty="0">
                <a:solidFill>
                  <a:srgbClr val="000000"/>
                </a:solidFill>
                <a:latin typeface="ＭＳ Ｐゴシック" pitchFamily="50" charset="-128"/>
              </a:rPr>
              <a:t>】</a:t>
            </a:r>
            <a:r>
              <a:rPr lang="ja-JP" altLang="en-US" sz="1400" dirty="0">
                <a:solidFill>
                  <a:srgbClr val="000000"/>
                </a:solidFill>
                <a:latin typeface="ＭＳ Ｐゴシック" pitchFamily="50" charset="-128"/>
              </a:rPr>
              <a:t>　　写真　　１</a:t>
            </a:r>
            <a:endParaRPr lang="ja-JP" altLang="en-US" sz="1400" dirty="0">
              <a:solidFill>
                <a:schemeClr val="tx1"/>
              </a:solidFill>
              <a:latin typeface="ＭＳ Ｐゴシック" pitchFamily="50" charset="-128"/>
            </a:endParaRPr>
          </a:p>
          <a:p>
            <a:pPr>
              <a:defRPr/>
            </a:pPr>
            <a:r>
              <a:rPr lang="ja-JP" altLang="en-US" sz="1400" dirty="0">
                <a:solidFill>
                  <a:srgbClr val="000000"/>
                </a:solidFill>
                <a:latin typeface="ＭＳ Ｐゴシック" pitchFamily="50" charset="-128"/>
              </a:rPr>
              <a:t>★見本の場合　　 　</a:t>
            </a:r>
            <a:r>
              <a:rPr lang="en-US" altLang="ja-JP" sz="1400" dirty="0">
                <a:solidFill>
                  <a:srgbClr val="000000"/>
                </a:solidFill>
                <a:latin typeface="ＭＳ Ｐゴシック" pitchFamily="50" charset="-128"/>
              </a:rPr>
              <a:t>【</a:t>
            </a:r>
            <a:r>
              <a:rPr lang="ja-JP" altLang="en-US" sz="1400" dirty="0">
                <a:solidFill>
                  <a:srgbClr val="000000"/>
                </a:solidFill>
                <a:latin typeface="ＭＳ Ｐゴシック" pitchFamily="50" charset="-128"/>
              </a:rPr>
              <a:t>物件名</a:t>
            </a:r>
            <a:r>
              <a:rPr lang="en-US" altLang="ja-JP" sz="1400" dirty="0">
                <a:solidFill>
                  <a:srgbClr val="000000"/>
                </a:solidFill>
                <a:latin typeface="ＭＳ Ｐゴシック" pitchFamily="50" charset="-128"/>
              </a:rPr>
              <a:t>】</a:t>
            </a:r>
            <a:r>
              <a:rPr lang="ja-JP" altLang="en-US" sz="1400" dirty="0">
                <a:solidFill>
                  <a:srgbClr val="000000"/>
                </a:solidFill>
                <a:latin typeface="ＭＳ Ｐゴシック" pitchFamily="50" charset="-128"/>
              </a:rPr>
              <a:t>　　見本　　１</a:t>
            </a:r>
            <a:endParaRPr lang="ja-JP" altLang="en-US" sz="1400" dirty="0">
              <a:solidFill>
                <a:schemeClr val="tx1"/>
              </a:solidFill>
              <a:latin typeface="ＭＳ Ｐゴシック" pitchFamily="50" charset="-128"/>
            </a:endParaRPr>
          </a:p>
          <a:p>
            <a:pPr>
              <a:defRPr/>
            </a:pPr>
            <a:r>
              <a:rPr lang="ja-JP" altLang="en-US" sz="1400" dirty="0">
                <a:solidFill>
                  <a:srgbClr val="000000"/>
                </a:solidFill>
                <a:latin typeface="ＭＳ Ｐゴシック" pitchFamily="50" charset="-128"/>
              </a:rPr>
              <a:t>★ひな形の場合  　 </a:t>
            </a:r>
            <a:r>
              <a:rPr lang="en-US" altLang="ja-JP" sz="1400" dirty="0">
                <a:solidFill>
                  <a:srgbClr val="000000"/>
                </a:solidFill>
                <a:latin typeface="ＭＳ Ｐゴシック" pitchFamily="50" charset="-128"/>
              </a:rPr>
              <a:t>【</a:t>
            </a:r>
            <a:r>
              <a:rPr lang="ja-JP" altLang="en-US" sz="1400" dirty="0">
                <a:solidFill>
                  <a:srgbClr val="000000"/>
                </a:solidFill>
                <a:latin typeface="ＭＳ Ｐゴシック" pitchFamily="50" charset="-128"/>
              </a:rPr>
              <a:t>物件名</a:t>
            </a:r>
            <a:r>
              <a:rPr lang="en-US" altLang="ja-JP" sz="1400" dirty="0">
                <a:solidFill>
                  <a:srgbClr val="000000"/>
                </a:solidFill>
                <a:latin typeface="ＭＳ Ｐゴシック" pitchFamily="50" charset="-128"/>
              </a:rPr>
              <a:t>】</a:t>
            </a:r>
            <a:r>
              <a:rPr lang="ja-JP" altLang="en-US" sz="1400" dirty="0">
                <a:solidFill>
                  <a:srgbClr val="000000"/>
                </a:solidFill>
                <a:latin typeface="ＭＳ Ｐゴシック" pitchFamily="50" charset="-128"/>
              </a:rPr>
              <a:t>　　ひな形　１</a:t>
            </a:r>
            <a:endParaRPr kumimoji="0" lang="ja-JP" altLang="en-US" sz="1400" dirty="0">
              <a:solidFill>
                <a:schemeClr val="tx1"/>
              </a:solidFill>
              <a:latin typeface="ＭＳ Ｐゴシック" pitchFamily="50" charset="-128"/>
            </a:endParaRPr>
          </a:p>
          <a:p>
            <a:pPr>
              <a:defRPr/>
            </a:pPr>
            <a:endParaRPr kumimoji="0" lang="en-US" altLang="ja-JP" sz="1400" dirty="0">
              <a:solidFill>
                <a:schemeClr val="tx1"/>
              </a:solidFill>
              <a:latin typeface="ＭＳ Ｐゴシック" pitchFamily="50" charset="-128"/>
            </a:endParaRPr>
          </a:p>
        </p:txBody>
      </p:sp>
      <p:sp>
        <p:nvSpPr>
          <p:cNvPr id="359434" name="AutoShape 10"/>
          <p:cNvSpPr>
            <a:spLocks noChangeArrowheads="1"/>
          </p:cNvSpPr>
          <p:nvPr/>
        </p:nvSpPr>
        <p:spPr bwMode="auto">
          <a:xfrm>
            <a:off x="4862513" y="1346200"/>
            <a:ext cx="4752975" cy="1295400"/>
          </a:xfrm>
          <a:prstGeom prst="round1Rect">
            <a:avLst/>
          </a:prstGeom>
          <a:solidFill>
            <a:schemeClr val="accent2">
              <a:lumMod val="20000"/>
              <a:lumOff val="80000"/>
            </a:schemeClr>
          </a:solidFill>
          <a:ln w="9525" algn="ctr">
            <a:solidFill>
              <a:schemeClr val="tx1"/>
            </a:solidFill>
            <a:miter lim="800000"/>
            <a:headEnd/>
            <a:tailEnd/>
          </a:ln>
          <a:effectLst/>
          <a:extLst/>
        </p:spPr>
        <p:txBody>
          <a:bodyPr wrap="none" anchor="ctr"/>
          <a:lstStyle/>
          <a:p>
            <a:pPr>
              <a:defRPr/>
            </a:pPr>
            <a:r>
              <a:rPr lang="ja-JP" altLang="en-US" sz="2800" dirty="0">
                <a:solidFill>
                  <a:srgbClr val="00B050"/>
                </a:solidFill>
                <a:latin typeface="ＭＳ Ｐゴシック" pitchFamily="50" charset="-128"/>
                <a:ea typeface="ＭＳ Ｐゴシック" pitchFamily="50" charset="-128"/>
              </a:rPr>
              <a:t>願書以外に図面を添付</a:t>
            </a:r>
            <a:endParaRPr lang="en-US" altLang="ja-JP" sz="2800" dirty="0">
              <a:solidFill>
                <a:srgbClr val="00B050"/>
              </a:solidFill>
              <a:latin typeface="ＭＳ Ｐゴシック" pitchFamily="50" charset="-128"/>
              <a:ea typeface="ＭＳ Ｐゴシック" pitchFamily="50" charset="-128"/>
            </a:endParaRPr>
          </a:p>
          <a:p>
            <a:pPr>
              <a:defRPr/>
            </a:pPr>
            <a:r>
              <a:rPr lang="ja-JP" altLang="en-US" sz="2800" dirty="0">
                <a:solidFill>
                  <a:srgbClr val="00B050"/>
                </a:solidFill>
                <a:latin typeface="ＭＳ Ｐゴシック" pitchFamily="50" charset="-128"/>
                <a:ea typeface="ＭＳ Ｐゴシック" pitchFamily="50" charset="-128"/>
              </a:rPr>
              <a:t>→意匠は図面で示すのが原則</a:t>
            </a:r>
          </a:p>
        </p:txBody>
      </p:sp>
      <p:sp>
        <p:nvSpPr>
          <p:cNvPr id="8" name="Rectangle 6"/>
          <p:cNvSpPr>
            <a:spLocks noChangeArrowheads="1"/>
          </p:cNvSpPr>
          <p:nvPr/>
        </p:nvSpPr>
        <p:spPr bwMode="auto">
          <a:xfrm>
            <a:off x="-15875" y="0"/>
            <a:ext cx="1279525"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50" charset="-128"/>
                <a:ea typeface="ＭＳ Ｐゴシック" pitchFamily="50" charset="-128"/>
              </a:rPr>
              <a:t>１３－３</a:t>
            </a:r>
            <a:endParaRPr lang="en-US" altLang="ja-JP" sz="2800" dirty="0">
              <a:latin typeface="ＭＳ Ｐゴシック" pitchFamily="50" charset="-128"/>
              <a:ea typeface="ＭＳ Ｐゴシック" pitchFamily="50" charset="-128"/>
            </a:endParaRPr>
          </a:p>
        </p:txBody>
      </p:sp>
      <p:sp>
        <p:nvSpPr>
          <p:cNvPr id="43013" name="タイトル 1"/>
          <p:cNvSpPr>
            <a:spLocks noGrp="1"/>
          </p:cNvSpPr>
          <p:nvPr>
            <p:ph type="title"/>
          </p:nvPr>
        </p:nvSpPr>
        <p:spPr>
          <a:xfrm>
            <a:off x="663575" y="228600"/>
            <a:ext cx="8832850" cy="990600"/>
          </a:xfrm>
        </p:spPr>
        <p:txBody>
          <a:bodyPr/>
          <a:lstStyle/>
          <a:p>
            <a:r>
              <a:rPr lang="ja-JP" altLang="en-US" smtClean="0">
                <a:latin typeface="ＭＳ Ｐゴシック" charset="-128"/>
                <a:ea typeface="ＭＳ Ｐゴシック" charset="-128"/>
              </a:rPr>
              <a:t>意匠登録出願の様式例</a:t>
            </a:r>
          </a:p>
        </p:txBody>
      </p:sp>
      <p:sp>
        <p:nvSpPr>
          <p:cNvPr id="4" name="下矢印 3"/>
          <p:cNvSpPr/>
          <p:nvPr/>
        </p:nvSpPr>
        <p:spPr>
          <a:xfrm>
            <a:off x="6959600" y="2924175"/>
            <a:ext cx="431800" cy="1117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スライド番号プレースホルダー 5"/>
          <p:cNvSpPr txBox="1">
            <a:spLocks/>
          </p:cNvSpPr>
          <p:nvPr/>
        </p:nvSpPr>
        <p:spPr>
          <a:xfrm>
            <a:off x="9328150" y="656907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B74E20A1-3484-4BFE-B29B-B200EB79846B}" type="slidenum">
              <a:rPr lang="en-US" smtClean="0">
                <a:solidFill>
                  <a:prstClr val="black"/>
                </a:solidFill>
              </a:rPr>
              <a:pPr>
                <a:defRPr/>
              </a:pPr>
              <a:t>15</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2"/>
          <p:cNvSpPr txBox="1">
            <a:spLocks noChangeArrowheads="1"/>
          </p:cNvSpPr>
          <p:nvPr/>
        </p:nvSpPr>
        <p:spPr bwMode="auto">
          <a:xfrm>
            <a:off x="193675" y="1376363"/>
            <a:ext cx="1806575" cy="396875"/>
          </a:xfrm>
          <a:prstGeom prst="rect">
            <a:avLst/>
          </a:prstGeom>
          <a:noFill/>
          <a:ln w="9525">
            <a:noFill/>
            <a:miter lim="800000"/>
            <a:headEnd/>
            <a:tailEnd/>
          </a:ln>
        </p:spPr>
        <p:txBody>
          <a:bodyPr>
            <a:spAutoFit/>
          </a:bodyPr>
          <a:lstStyle/>
          <a:p>
            <a:pPr eaLnBrk="0" hangingPunct="0"/>
            <a:r>
              <a:rPr lang="en-US" altLang="ja-JP" sz="2000">
                <a:solidFill>
                  <a:srgbClr val="0000CC"/>
                </a:solidFill>
                <a:latin typeface="ＭＳ Ｐゴシック" charset="-128"/>
                <a:ea typeface="ＭＳ Ｐゴシック" charset="-128"/>
              </a:rPr>
              <a:t>【</a:t>
            </a:r>
            <a:r>
              <a:rPr lang="ja-JP" altLang="en-US" sz="2000">
                <a:solidFill>
                  <a:srgbClr val="0000CC"/>
                </a:solidFill>
                <a:latin typeface="ＭＳ Ｐゴシック" charset="-128"/>
                <a:ea typeface="ＭＳ Ｐゴシック" charset="-128"/>
              </a:rPr>
              <a:t>正投影図法</a:t>
            </a:r>
            <a:r>
              <a:rPr lang="en-US" altLang="ja-JP" sz="2000">
                <a:solidFill>
                  <a:srgbClr val="0000CC"/>
                </a:solidFill>
                <a:latin typeface="ＭＳ Ｐゴシック" charset="-128"/>
                <a:ea typeface="ＭＳ Ｐゴシック" charset="-128"/>
              </a:rPr>
              <a:t>】</a:t>
            </a:r>
          </a:p>
        </p:txBody>
      </p:sp>
      <p:sp>
        <p:nvSpPr>
          <p:cNvPr id="45058" name="Text Box 3"/>
          <p:cNvSpPr txBox="1">
            <a:spLocks noChangeArrowheads="1"/>
          </p:cNvSpPr>
          <p:nvPr/>
        </p:nvSpPr>
        <p:spPr bwMode="auto">
          <a:xfrm>
            <a:off x="1943100" y="4579938"/>
            <a:ext cx="1063625" cy="298450"/>
          </a:xfrm>
          <a:prstGeom prst="rect">
            <a:avLst/>
          </a:prstGeom>
          <a:noFill/>
          <a:ln w="9525">
            <a:noFill/>
            <a:miter lim="800000"/>
            <a:headEnd/>
            <a:tailEnd/>
          </a:ln>
          <a:effectLst>
            <a:prstShdw prst="shdw17" dist="17961" dir="2700000">
              <a:srgbClr val="00003D"/>
            </a:prstShdw>
          </a:effectLst>
        </p:spPr>
        <p:txBody>
          <a:bodyPr wrap="none" lIns="87078" tIns="43539" rIns="87078" bIns="43539" anchor="ctr">
            <a:spAutoFit/>
          </a:bodyPr>
          <a:lstStyle/>
          <a:p>
            <a:pPr algn="ctr">
              <a:spcBef>
                <a:spcPct val="50000"/>
              </a:spcBef>
            </a:pPr>
            <a:r>
              <a:rPr kumimoji="0" lang="en-US" altLang="ja-JP" sz="1400">
                <a:latin typeface="ＭＳ Ｐゴシック" charset="-128"/>
                <a:ea typeface="ＭＳ Ｐゴシック" charset="-128"/>
              </a:rPr>
              <a:t>【</a:t>
            </a:r>
            <a:r>
              <a:rPr kumimoji="0" lang="ja-JP" altLang="en-US" sz="1400">
                <a:latin typeface="ＭＳ Ｐゴシック" charset="-128"/>
                <a:ea typeface="ＭＳ Ｐゴシック" charset="-128"/>
              </a:rPr>
              <a:t>右側面図</a:t>
            </a:r>
            <a:r>
              <a:rPr kumimoji="0" lang="en-US" altLang="ja-JP" sz="1400">
                <a:latin typeface="ＭＳ Ｐゴシック" charset="-128"/>
                <a:ea typeface="ＭＳ Ｐゴシック" charset="-128"/>
              </a:rPr>
              <a:t>】</a:t>
            </a:r>
          </a:p>
        </p:txBody>
      </p:sp>
      <p:sp>
        <p:nvSpPr>
          <p:cNvPr id="45059" name="Text Box 4"/>
          <p:cNvSpPr txBox="1">
            <a:spLocks noChangeArrowheads="1"/>
          </p:cNvSpPr>
          <p:nvPr/>
        </p:nvSpPr>
        <p:spPr bwMode="auto">
          <a:xfrm>
            <a:off x="2032000" y="2852738"/>
            <a:ext cx="885825" cy="298450"/>
          </a:xfrm>
          <a:prstGeom prst="rect">
            <a:avLst/>
          </a:prstGeom>
          <a:noFill/>
          <a:ln w="9525">
            <a:noFill/>
            <a:miter lim="800000"/>
            <a:headEnd/>
            <a:tailEnd/>
          </a:ln>
          <a:effectLst>
            <a:prstShdw prst="shdw17" dist="17961" dir="2700000">
              <a:srgbClr val="00003D"/>
            </a:prstShdw>
          </a:effectLst>
        </p:spPr>
        <p:txBody>
          <a:bodyPr wrap="none" lIns="87078" tIns="43539" rIns="87078" bIns="43539" anchor="ctr">
            <a:spAutoFit/>
          </a:bodyPr>
          <a:lstStyle/>
          <a:p>
            <a:pPr algn="ctr">
              <a:spcBef>
                <a:spcPct val="50000"/>
              </a:spcBef>
            </a:pPr>
            <a:r>
              <a:rPr kumimoji="0" lang="en-US" altLang="ja-JP" sz="1400">
                <a:latin typeface="ＭＳ Ｐゴシック" charset="-128"/>
                <a:ea typeface="ＭＳ Ｐゴシック" charset="-128"/>
              </a:rPr>
              <a:t>【</a:t>
            </a:r>
            <a:r>
              <a:rPr kumimoji="0" lang="ja-JP" altLang="en-US" sz="1400">
                <a:latin typeface="ＭＳ Ｐゴシック" charset="-128"/>
                <a:ea typeface="ＭＳ Ｐゴシック" charset="-128"/>
              </a:rPr>
              <a:t>背面図</a:t>
            </a:r>
            <a:r>
              <a:rPr kumimoji="0" lang="en-US" altLang="ja-JP" sz="1400">
                <a:latin typeface="ＭＳ Ｐゴシック" charset="-128"/>
                <a:ea typeface="ＭＳ Ｐゴシック" charset="-128"/>
              </a:rPr>
              <a:t>】</a:t>
            </a:r>
          </a:p>
        </p:txBody>
      </p:sp>
      <p:sp>
        <p:nvSpPr>
          <p:cNvPr id="45060" name="Text Box 5"/>
          <p:cNvSpPr txBox="1">
            <a:spLocks noChangeArrowheads="1"/>
          </p:cNvSpPr>
          <p:nvPr/>
        </p:nvSpPr>
        <p:spPr bwMode="auto">
          <a:xfrm>
            <a:off x="358775" y="2852738"/>
            <a:ext cx="885825" cy="298450"/>
          </a:xfrm>
          <a:prstGeom prst="rect">
            <a:avLst/>
          </a:prstGeom>
          <a:noFill/>
          <a:ln w="9525">
            <a:noFill/>
            <a:miter lim="800000"/>
            <a:headEnd/>
            <a:tailEnd/>
          </a:ln>
          <a:effectLst>
            <a:prstShdw prst="shdw17" dist="17961" dir="2700000">
              <a:srgbClr val="00003D"/>
            </a:prstShdw>
          </a:effectLst>
        </p:spPr>
        <p:txBody>
          <a:bodyPr wrap="none" lIns="87078" tIns="43539" rIns="87078" bIns="43539" anchor="ctr">
            <a:spAutoFit/>
          </a:bodyPr>
          <a:lstStyle/>
          <a:p>
            <a:pPr algn="ctr">
              <a:spcBef>
                <a:spcPct val="50000"/>
              </a:spcBef>
            </a:pPr>
            <a:r>
              <a:rPr kumimoji="0" lang="en-US" altLang="ja-JP" sz="1400">
                <a:latin typeface="ＭＳ Ｐゴシック" charset="-128"/>
                <a:ea typeface="ＭＳ Ｐゴシック" charset="-128"/>
              </a:rPr>
              <a:t>【</a:t>
            </a:r>
            <a:r>
              <a:rPr kumimoji="0" lang="ja-JP" altLang="en-US" sz="1400">
                <a:latin typeface="ＭＳ Ｐゴシック" charset="-128"/>
                <a:ea typeface="ＭＳ Ｐゴシック" charset="-128"/>
              </a:rPr>
              <a:t>正面図</a:t>
            </a:r>
            <a:r>
              <a:rPr kumimoji="0" lang="en-US" altLang="ja-JP" sz="1400">
                <a:latin typeface="ＭＳ Ｐゴシック" charset="-128"/>
                <a:ea typeface="ＭＳ Ｐゴシック" charset="-128"/>
              </a:rPr>
              <a:t>】</a:t>
            </a:r>
          </a:p>
        </p:txBody>
      </p:sp>
      <p:sp>
        <p:nvSpPr>
          <p:cNvPr id="45061" name="Text Box 6"/>
          <p:cNvSpPr txBox="1">
            <a:spLocks noChangeArrowheads="1"/>
          </p:cNvSpPr>
          <p:nvPr/>
        </p:nvSpPr>
        <p:spPr bwMode="auto">
          <a:xfrm>
            <a:off x="269875" y="4579938"/>
            <a:ext cx="1063625" cy="298450"/>
          </a:xfrm>
          <a:prstGeom prst="rect">
            <a:avLst/>
          </a:prstGeom>
          <a:noFill/>
          <a:ln w="9525">
            <a:noFill/>
            <a:miter lim="800000"/>
            <a:headEnd/>
            <a:tailEnd/>
          </a:ln>
          <a:effectLst>
            <a:prstShdw prst="shdw17" dist="17961" dir="2700000">
              <a:srgbClr val="00003D"/>
            </a:prstShdw>
          </a:effectLst>
        </p:spPr>
        <p:txBody>
          <a:bodyPr wrap="none" lIns="87078" tIns="43539" rIns="87078" bIns="43539" anchor="ctr">
            <a:spAutoFit/>
          </a:bodyPr>
          <a:lstStyle/>
          <a:p>
            <a:pPr algn="ctr">
              <a:spcBef>
                <a:spcPct val="50000"/>
              </a:spcBef>
            </a:pPr>
            <a:r>
              <a:rPr kumimoji="0" lang="en-US" altLang="ja-JP" sz="1400">
                <a:latin typeface="ＭＳ Ｐゴシック" charset="-128"/>
                <a:ea typeface="ＭＳ Ｐゴシック" charset="-128"/>
              </a:rPr>
              <a:t>【</a:t>
            </a:r>
            <a:r>
              <a:rPr kumimoji="0" lang="ja-JP" altLang="en-US" sz="1400">
                <a:latin typeface="ＭＳ Ｐゴシック" charset="-128"/>
                <a:ea typeface="ＭＳ Ｐゴシック" charset="-128"/>
              </a:rPr>
              <a:t>左側面図</a:t>
            </a:r>
            <a:r>
              <a:rPr kumimoji="0" lang="en-US" altLang="ja-JP" sz="1400">
                <a:latin typeface="ＭＳ Ｐゴシック" charset="-128"/>
                <a:ea typeface="ＭＳ Ｐゴシック" charset="-128"/>
              </a:rPr>
              <a:t>】</a:t>
            </a:r>
          </a:p>
        </p:txBody>
      </p:sp>
      <p:sp>
        <p:nvSpPr>
          <p:cNvPr id="45062" name="Text Box 7"/>
          <p:cNvSpPr txBox="1">
            <a:spLocks noChangeArrowheads="1"/>
          </p:cNvSpPr>
          <p:nvPr/>
        </p:nvSpPr>
        <p:spPr bwMode="auto">
          <a:xfrm>
            <a:off x="3683000" y="2852738"/>
            <a:ext cx="885825" cy="298450"/>
          </a:xfrm>
          <a:prstGeom prst="rect">
            <a:avLst/>
          </a:prstGeom>
          <a:noFill/>
          <a:ln w="9525">
            <a:noFill/>
            <a:miter lim="800000"/>
            <a:headEnd/>
            <a:tailEnd/>
          </a:ln>
          <a:effectLst>
            <a:prstShdw prst="shdw17" dist="17961" dir="2700000">
              <a:srgbClr val="00003D"/>
            </a:prstShdw>
          </a:effectLst>
        </p:spPr>
        <p:txBody>
          <a:bodyPr wrap="none" lIns="87078" tIns="43539" rIns="87078" bIns="43539" anchor="ctr">
            <a:spAutoFit/>
          </a:bodyPr>
          <a:lstStyle/>
          <a:p>
            <a:pPr algn="ctr">
              <a:spcBef>
                <a:spcPct val="50000"/>
              </a:spcBef>
            </a:pPr>
            <a:r>
              <a:rPr kumimoji="0" lang="en-US" altLang="ja-JP" sz="1400">
                <a:latin typeface="ＭＳ Ｐゴシック" charset="-128"/>
                <a:ea typeface="ＭＳ Ｐゴシック" charset="-128"/>
              </a:rPr>
              <a:t>【</a:t>
            </a:r>
            <a:r>
              <a:rPr kumimoji="0" lang="ja-JP" altLang="en-US" sz="1400">
                <a:latin typeface="ＭＳ Ｐゴシック" charset="-128"/>
                <a:ea typeface="ＭＳ Ｐゴシック" charset="-128"/>
              </a:rPr>
              <a:t>平面図</a:t>
            </a:r>
            <a:r>
              <a:rPr kumimoji="0" lang="en-US" altLang="ja-JP" sz="1400">
                <a:latin typeface="ＭＳ Ｐゴシック" charset="-128"/>
                <a:ea typeface="ＭＳ Ｐゴシック" charset="-128"/>
              </a:rPr>
              <a:t>】</a:t>
            </a:r>
          </a:p>
        </p:txBody>
      </p:sp>
      <p:sp>
        <p:nvSpPr>
          <p:cNvPr id="45063" name="Text Box 8"/>
          <p:cNvSpPr txBox="1">
            <a:spLocks noChangeArrowheads="1"/>
          </p:cNvSpPr>
          <p:nvPr/>
        </p:nvSpPr>
        <p:spPr bwMode="auto">
          <a:xfrm>
            <a:off x="3640138" y="4579938"/>
            <a:ext cx="919162" cy="298450"/>
          </a:xfrm>
          <a:prstGeom prst="rect">
            <a:avLst/>
          </a:prstGeom>
          <a:noFill/>
          <a:ln w="9525">
            <a:noFill/>
            <a:miter lim="800000"/>
            <a:headEnd/>
            <a:tailEnd/>
          </a:ln>
          <a:effectLst>
            <a:prstShdw prst="shdw17" dist="17961" dir="2700000">
              <a:srgbClr val="00003D"/>
            </a:prstShdw>
          </a:effectLst>
        </p:spPr>
        <p:txBody>
          <a:bodyPr lIns="87078" tIns="43539" rIns="87078" bIns="43539" anchor="ctr">
            <a:spAutoFit/>
          </a:bodyPr>
          <a:lstStyle/>
          <a:p>
            <a:pPr algn="ctr">
              <a:spcBef>
                <a:spcPct val="50000"/>
              </a:spcBef>
            </a:pPr>
            <a:r>
              <a:rPr kumimoji="0" lang="en-US" altLang="ja-JP" sz="1400">
                <a:latin typeface="ＭＳ Ｐゴシック" charset="-128"/>
                <a:ea typeface="ＭＳ Ｐゴシック" charset="-128"/>
              </a:rPr>
              <a:t>【</a:t>
            </a:r>
            <a:r>
              <a:rPr kumimoji="0" lang="ja-JP" altLang="en-US" sz="1400">
                <a:latin typeface="ＭＳ Ｐゴシック" charset="-128"/>
                <a:ea typeface="ＭＳ Ｐゴシック" charset="-128"/>
              </a:rPr>
              <a:t>底面図</a:t>
            </a:r>
            <a:r>
              <a:rPr kumimoji="0" lang="en-US" altLang="ja-JP" sz="1400">
                <a:latin typeface="ＭＳ Ｐゴシック" charset="-128"/>
                <a:ea typeface="ＭＳ Ｐゴシック" charset="-128"/>
              </a:rPr>
              <a:t>】</a:t>
            </a:r>
          </a:p>
        </p:txBody>
      </p:sp>
      <p:sp>
        <p:nvSpPr>
          <p:cNvPr id="45064" name="Text Box 10"/>
          <p:cNvSpPr txBox="1">
            <a:spLocks noChangeArrowheads="1"/>
          </p:cNvSpPr>
          <p:nvPr/>
        </p:nvSpPr>
        <p:spPr bwMode="auto">
          <a:xfrm>
            <a:off x="2000250" y="1412875"/>
            <a:ext cx="6048375" cy="314325"/>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US" altLang="ja-JP" sz="1400">
                <a:latin typeface="ＭＳ Ｐゴシック" charset="-128"/>
                <a:ea typeface="ＭＳ Ｐゴシック" charset="-128"/>
              </a:rPr>
              <a:t>※</a:t>
            </a:r>
            <a:r>
              <a:rPr lang="ja-JP" altLang="en-US" sz="1400">
                <a:latin typeface="ＭＳ Ｐゴシック" charset="-128"/>
                <a:ea typeface="ＭＳ Ｐゴシック" charset="-128"/>
              </a:rPr>
              <a:t>図面の代替として、一定の要件を満たした写真、ＣＧ図、ひな形、見本でも可</a:t>
            </a:r>
          </a:p>
        </p:txBody>
      </p:sp>
      <p:sp>
        <p:nvSpPr>
          <p:cNvPr id="45065" name="Rectangle 11"/>
          <p:cNvSpPr>
            <a:spLocks noChangeArrowheads="1"/>
          </p:cNvSpPr>
          <p:nvPr/>
        </p:nvSpPr>
        <p:spPr bwMode="auto">
          <a:xfrm>
            <a:off x="5240338" y="1816100"/>
            <a:ext cx="4464050" cy="730250"/>
          </a:xfrm>
          <a:prstGeom prst="rect">
            <a:avLst/>
          </a:prstGeom>
          <a:noFill/>
          <a:ln w="9525">
            <a:noFill/>
            <a:miter lim="800000"/>
            <a:headEnd/>
            <a:tailEnd/>
          </a:ln>
        </p:spPr>
        <p:txBody>
          <a:bodyPr>
            <a:spAutoFit/>
          </a:bodyPr>
          <a:lstStyle/>
          <a:p>
            <a:r>
              <a:rPr lang="ja-JP" altLang="en-US" sz="1400">
                <a:solidFill>
                  <a:srgbClr val="000000"/>
                </a:solidFill>
                <a:latin typeface="ＭＳ Ｐゴシック" charset="-128"/>
                <a:ea typeface="ＭＳ Ｐゴシック" charset="-128"/>
              </a:rPr>
              <a:t>　ハンカチなどの平面的なものを表す場合は、右記のように各図同一縮尺で作成した表面図及び裏面図による一組の図面が基本。</a:t>
            </a:r>
          </a:p>
        </p:txBody>
      </p:sp>
      <p:sp>
        <p:nvSpPr>
          <p:cNvPr id="45066" name="Text Box 12"/>
          <p:cNvSpPr txBox="1">
            <a:spLocks noChangeArrowheads="1"/>
          </p:cNvSpPr>
          <p:nvPr/>
        </p:nvSpPr>
        <p:spPr bwMode="auto">
          <a:xfrm>
            <a:off x="5984875" y="3684588"/>
            <a:ext cx="885825" cy="298450"/>
          </a:xfrm>
          <a:prstGeom prst="rect">
            <a:avLst/>
          </a:prstGeom>
          <a:noFill/>
          <a:ln w="9525">
            <a:noFill/>
            <a:miter lim="800000"/>
            <a:headEnd/>
            <a:tailEnd/>
          </a:ln>
          <a:effectLst>
            <a:prstShdw prst="shdw17" dist="17961" dir="2700000">
              <a:srgbClr val="00003D"/>
            </a:prstShdw>
          </a:effectLst>
        </p:spPr>
        <p:txBody>
          <a:bodyPr wrap="none" lIns="87078" tIns="43539" rIns="87078" bIns="43539" anchor="ctr">
            <a:spAutoFit/>
          </a:bodyPr>
          <a:lstStyle/>
          <a:p>
            <a:pPr algn="ctr">
              <a:spcBef>
                <a:spcPct val="50000"/>
              </a:spcBef>
            </a:pPr>
            <a:r>
              <a:rPr kumimoji="0" lang="en-US" altLang="ja-JP" sz="1400">
                <a:latin typeface="ＭＳ Ｐゴシック" charset="-128"/>
                <a:ea typeface="ＭＳ Ｐゴシック" charset="-128"/>
              </a:rPr>
              <a:t>【</a:t>
            </a:r>
            <a:r>
              <a:rPr kumimoji="0" lang="ja-JP" altLang="en-US" sz="1400">
                <a:latin typeface="ＭＳ Ｐゴシック" charset="-128"/>
                <a:ea typeface="ＭＳ Ｐゴシック" charset="-128"/>
              </a:rPr>
              <a:t>表面図</a:t>
            </a:r>
            <a:r>
              <a:rPr kumimoji="0" lang="en-US" altLang="ja-JP" sz="1400">
                <a:latin typeface="ＭＳ Ｐゴシック" charset="-128"/>
                <a:ea typeface="ＭＳ Ｐゴシック" charset="-128"/>
              </a:rPr>
              <a:t>】</a:t>
            </a:r>
          </a:p>
        </p:txBody>
      </p:sp>
      <p:sp>
        <p:nvSpPr>
          <p:cNvPr id="45067" name="Rectangle 13"/>
          <p:cNvSpPr>
            <a:spLocks noChangeArrowheads="1"/>
          </p:cNvSpPr>
          <p:nvPr/>
        </p:nvSpPr>
        <p:spPr bwMode="auto">
          <a:xfrm>
            <a:off x="6178550" y="3163888"/>
            <a:ext cx="2443163" cy="304800"/>
          </a:xfrm>
          <a:prstGeom prst="rect">
            <a:avLst/>
          </a:prstGeom>
          <a:noFill/>
          <a:ln w="9525">
            <a:noFill/>
            <a:miter lim="800000"/>
            <a:headEnd/>
            <a:tailEnd/>
          </a:ln>
        </p:spPr>
        <p:txBody>
          <a:bodyPr wrap="none" anchor="ctr">
            <a:spAutoFit/>
          </a:bodyPr>
          <a:lstStyle/>
          <a:p>
            <a:r>
              <a:rPr lang="en-US" altLang="ja-JP" sz="1400">
                <a:latin typeface="ＭＳ Ｐゴシック" charset="-128"/>
                <a:ea typeface="ＭＳ Ｐゴシック" charset="-128"/>
              </a:rPr>
              <a:t>【</a:t>
            </a:r>
            <a:r>
              <a:rPr lang="ja-JP" altLang="en-US" sz="1400">
                <a:latin typeface="ＭＳ Ｐゴシック" charset="-128"/>
                <a:ea typeface="ＭＳ Ｐゴシック" charset="-128"/>
              </a:rPr>
              <a:t>意匠にかかる物品</a:t>
            </a:r>
            <a:r>
              <a:rPr lang="en-US" altLang="ja-JP" sz="1400">
                <a:latin typeface="ＭＳ Ｐゴシック" charset="-128"/>
                <a:ea typeface="ＭＳ Ｐゴシック" charset="-128"/>
              </a:rPr>
              <a:t>】</a:t>
            </a:r>
            <a:r>
              <a:rPr lang="ja-JP" altLang="en-US" sz="1400">
                <a:latin typeface="ＭＳ Ｐゴシック" charset="-128"/>
                <a:ea typeface="ＭＳ Ｐゴシック" charset="-128"/>
              </a:rPr>
              <a:t>ハンカチ</a:t>
            </a:r>
            <a:r>
              <a:rPr lang="en-US" altLang="ja-JP" sz="1400">
                <a:latin typeface="ＭＳ Ｐゴシック" charset="-128"/>
                <a:ea typeface="ＭＳ Ｐゴシック" charset="-128"/>
              </a:rPr>
              <a:t> </a:t>
            </a:r>
          </a:p>
        </p:txBody>
      </p:sp>
      <p:sp>
        <p:nvSpPr>
          <p:cNvPr id="45068" name="Text Box 14"/>
          <p:cNvSpPr txBox="1">
            <a:spLocks noChangeArrowheads="1"/>
          </p:cNvSpPr>
          <p:nvPr/>
        </p:nvSpPr>
        <p:spPr bwMode="auto">
          <a:xfrm>
            <a:off x="7851775" y="3684588"/>
            <a:ext cx="1062038" cy="298450"/>
          </a:xfrm>
          <a:prstGeom prst="rect">
            <a:avLst/>
          </a:prstGeom>
          <a:noFill/>
          <a:ln w="9525">
            <a:noFill/>
            <a:miter lim="800000"/>
            <a:headEnd/>
            <a:tailEnd/>
          </a:ln>
          <a:effectLst>
            <a:prstShdw prst="shdw17" dist="17961" dir="2700000">
              <a:srgbClr val="00003D"/>
            </a:prstShdw>
          </a:effectLst>
        </p:spPr>
        <p:txBody>
          <a:bodyPr lIns="87078" tIns="43539" rIns="87078" bIns="43539" anchor="ctr">
            <a:spAutoFit/>
          </a:bodyPr>
          <a:lstStyle/>
          <a:p>
            <a:pPr algn="ctr">
              <a:spcBef>
                <a:spcPct val="50000"/>
              </a:spcBef>
            </a:pPr>
            <a:r>
              <a:rPr kumimoji="0" lang="en-US" altLang="ja-JP" sz="1400">
                <a:latin typeface="ＭＳ Ｐゴシック" charset="-128"/>
                <a:ea typeface="ＭＳ Ｐゴシック" charset="-128"/>
              </a:rPr>
              <a:t>【</a:t>
            </a:r>
            <a:r>
              <a:rPr kumimoji="0" lang="ja-JP" altLang="en-US" sz="1400">
                <a:latin typeface="ＭＳ Ｐゴシック" charset="-128"/>
                <a:ea typeface="ＭＳ Ｐゴシック" charset="-128"/>
              </a:rPr>
              <a:t>裏面図</a:t>
            </a:r>
            <a:r>
              <a:rPr kumimoji="0" lang="en-US" altLang="ja-JP" sz="1400">
                <a:latin typeface="ＭＳ Ｐゴシック" charset="-128"/>
                <a:ea typeface="ＭＳ Ｐゴシック" charset="-128"/>
              </a:rPr>
              <a:t>】</a:t>
            </a:r>
          </a:p>
        </p:txBody>
      </p:sp>
      <p:grpSp>
        <p:nvGrpSpPr>
          <p:cNvPr id="45069" name="Group 16"/>
          <p:cNvGrpSpPr>
            <a:grpSpLocks/>
          </p:cNvGrpSpPr>
          <p:nvPr/>
        </p:nvGrpSpPr>
        <p:grpSpPr bwMode="auto">
          <a:xfrm>
            <a:off x="5673725" y="4046538"/>
            <a:ext cx="1512888" cy="1398587"/>
            <a:chOff x="2517" y="1207"/>
            <a:chExt cx="725" cy="726"/>
          </a:xfrm>
        </p:grpSpPr>
        <p:sp>
          <p:nvSpPr>
            <p:cNvPr id="45084" name="Rectangle 17"/>
            <p:cNvSpPr>
              <a:spLocks noChangeArrowheads="1"/>
            </p:cNvSpPr>
            <p:nvPr/>
          </p:nvSpPr>
          <p:spPr bwMode="auto">
            <a:xfrm>
              <a:off x="2517" y="1207"/>
              <a:ext cx="725" cy="726"/>
            </a:xfrm>
            <a:prstGeom prst="rect">
              <a:avLst/>
            </a:prstGeom>
            <a:noFill/>
            <a:ln w="57150" cmpd="thickThin">
              <a:solidFill>
                <a:schemeClr val="accent2"/>
              </a:solidFill>
              <a:miter lim="800000"/>
              <a:headEnd/>
              <a:tailEnd/>
            </a:ln>
          </p:spPr>
          <p:txBody>
            <a:bodyPr wrap="none" anchor="ctr"/>
            <a:lstStyle/>
            <a:p>
              <a:endParaRPr lang="ja-JP" altLang="en-US">
                <a:latin typeface="ＭＳ Ｐゴシック" charset="-128"/>
                <a:ea typeface="ＭＳ Ｐゴシック" charset="-128"/>
              </a:endParaRPr>
            </a:p>
          </p:txBody>
        </p:sp>
        <p:pic>
          <p:nvPicPr>
            <p:cNvPr id="45085" name="Picture 18" descr="MCj03970380000[1]"/>
            <p:cNvPicPr>
              <a:picLocks noChangeAspect="1" noChangeArrowheads="1"/>
            </p:cNvPicPr>
            <p:nvPr/>
          </p:nvPicPr>
          <p:blipFill>
            <a:blip r:embed="rId3"/>
            <a:srcRect/>
            <a:stretch>
              <a:fillRect/>
            </a:stretch>
          </p:blipFill>
          <p:spPr bwMode="auto">
            <a:xfrm>
              <a:off x="2562" y="1253"/>
              <a:ext cx="634" cy="635"/>
            </a:xfrm>
            <a:prstGeom prst="rect">
              <a:avLst/>
            </a:prstGeom>
            <a:noFill/>
            <a:ln w="9525">
              <a:noFill/>
              <a:miter lim="800000"/>
              <a:headEnd/>
              <a:tailEnd/>
            </a:ln>
          </p:spPr>
        </p:pic>
      </p:grpSp>
      <p:grpSp>
        <p:nvGrpSpPr>
          <p:cNvPr id="45070" name="Group 19"/>
          <p:cNvGrpSpPr>
            <a:grpSpLocks/>
          </p:cNvGrpSpPr>
          <p:nvPr/>
        </p:nvGrpSpPr>
        <p:grpSpPr bwMode="auto">
          <a:xfrm>
            <a:off x="7618413" y="4046538"/>
            <a:ext cx="1512887" cy="1398587"/>
            <a:chOff x="2517" y="1207"/>
            <a:chExt cx="725" cy="726"/>
          </a:xfrm>
        </p:grpSpPr>
        <p:sp>
          <p:nvSpPr>
            <p:cNvPr id="45082" name="Rectangle 20"/>
            <p:cNvSpPr>
              <a:spLocks noChangeArrowheads="1"/>
            </p:cNvSpPr>
            <p:nvPr/>
          </p:nvSpPr>
          <p:spPr bwMode="auto">
            <a:xfrm>
              <a:off x="2517" y="1207"/>
              <a:ext cx="725" cy="726"/>
            </a:xfrm>
            <a:prstGeom prst="rect">
              <a:avLst/>
            </a:prstGeom>
            <a:noFill/>
            <a:ln w="57150" cmpd="thickThin">
              <a:solidFill>
                <a:schemeClr val="accent2"/>
              </a:solidFill>
              <a:miter lim="800000"/>
              <a:headEnd/>
              <a:tailEnd/>
            </a:ln>
          </p:spPr>
          <p:txBody>
            <a:bodyPr wrap="none" anchor="ctr"/>
            <a:lstStyle/>
            <a:p>
              <a:endParaRPr lang="ja-JP" altLang="en-US">
                <a:latin typeface="ＭＳ Ｐゴシック" charset="-128"/>
                <a:ea typeface="ＭＳ Ｐゴシック" charset="-128"/>
              </a:endParaRPr>
            </a:p>
          </p:txBody>
        </p:sp>
        <p:pic>
          <p:nvPicPr>
            <p:cNvPr id="45083" name="Picture 21" descr="MCj03970380000[1]"/>
            <p:cNvPicPr>
              <a:picLocks noChangeAspect="1" noChangeArrowheads="1"/>
            </p:cNvPicPr>
            <p:nvPr/>
          </p:nvPicPr>
          <p:blipFill>
            <a:blip r:embed="rId3"/>
            <a:srcRect/>
            <a:stretch>
              <a:fillRect/>
            </a:stretch>
          </p:blipFill>
          <p:spPr bwMode="auto">
            <a:xfrm flipH="1">
              <a:off x="2562" y="1253"/>
              <a:ext cx="634" cy="635"/>
            </a:xfrm>
            <a:prstGeom prst="rect">
              <a:avLst/>
            </a:prstGeom>
            <a:noFill/>
            <a:ln w="9525">
              <a:noFill/>
              <a:miter lim="800000"/>
              <a:headEnd/>
              <a:tailEnd/>
            </a:ln>
          </p:spPr>
        </p:pic>
      </p:grpSp>
      <p:pic>
        <p:nvPicPr>
          <p:cNvPr id="45071" name="Picture 22"/>
          <p:cNvPicPr>
            <a:picLocks noChangeAspect="1" noChangeArrowheads="1"/>
          </p:cNvPicPr>
          <p:nvPr/>
        </p:nvPicPr>
        <p:blipFill>
          <a:blip r:embed="rId4"/>
          <a:srcRect/>
          <a:stretch>
            <a:fillRect/>
          </a:stretch>
        </p:blipFill>
        <p:spPr bwMode="auto">
          <a:xfrm>
            <a:off x="3551238" y="3151188"/>
            <a:ext cx="1081087" cy="1293812"/>
          </a:xfrm>
          <a:prstGeom prst="rect">
            <a:avLst/>
          </a:prstGeom>
          <a:noFill/>
          <a:ln w="9525">
            <a:noFill/>
            <a:miter lim="800000"/>
            <a:headEnd/>
            <a:tailEnd/>
          </a:ln>
        </p:spPr>
      </p:pic>
      <p:pic>
        <p:nvPicPr>
          <p:cNvPr id="45072" name="Picture 23"/>
          <p:cNvPicPr>
            <a:picLocks noChangeAspect="1" noChangeArrowheads="1"/>
          </p:cNvPicPr>
          <p:nvPr/>
        </p:nvPicPr>
        <p:blipFill>
          <a:blip r:embed="rId5"/>
          <a:srcRect/>
          <a:stretch>
            <a:fillRect/>
          </a:stretch>
        </p:blipFill>
        <p:spPr bwMode="auto">
          <a:xfrm>
            <a:off x="128588" y="5011738"/>
            <a:ext cx="1360487" cy="841375"/>
          </a:xfrm>
          <a:prstGeom prst="rect">
            <a:avLst/>
          </a:prstGeom>
          <a:noFill/>
          <a:ln w="9525">
            <a:noFill/>
            <a:miter lim="800000"/>
            <a:headEnd/>
            <a:tailEnd/>
          </a:ln>
        </p:spPr>
      </p:pic>
      <p:pic>
        <p:nvPicPr>
          <p:cNvPr id="45073" name="Picture 24"/>
          <p:cNvPicPr>
            <a:picLocks noChangeAspect="1" noChangeArrowheads="1"/>
          </p:cNvPicPr>
          <p:nvPr/>
        </p:nvPicPr>
        <p:blipFill>
          <a:blip r:embed="rId6"/>
          <a:srcRect/>
          <a:stretch>
            <a:fillRect/>
          </a:stretch>
        </p:blipFill>
        <p:spPr bwMode="auto">
          <a:xfrm>
            <a:off x="1725613" y="5011738"/>
            <a:ext cx="1355725" cy="836612"/>
          </a:xfrm>
          <a:prstGeom prst="rect">
            <a:avLst/>
          </a:prstGeom>
          <a:noFill/>
          <a:ln w="9525">
            <a:noFill/>
            <a:miter lim="800000"/>
            <a:headEnd/>
            <a:tailEnd/>
          </a:ln>
        </p:spPr>
      </p:pic>
      <p:pic>
        <p:nvPicPr>
          <p:cNvPr id="45074" name="Picture 25"/>
          <p:cNvPicPr>
            <a:picLocks noChangeAspect="1" noChangeArrowheads="1"/>
          </p:cNvPicPr>
          <p:nvPr/>
        </p:nvPicPr>
        <p:blipFill>
          <a:blip r:embed="rId7"/>
          <a:srcRect/>
          <a:stretch>
            <a:fillRect/>
          </a:stretch>
        </p:blipFill>
        <p:spPr bwMode="auto">
          <a:xfrm>
            <a:off x="1881188" y="3367088"/>
            <a:ext cx="1119187" cy="828675"/>
          </a:xfrm>
          <a:prstGeom prst="rect">
            <a:avLst/>
          </a:prstGeom>
          <a:noFill/>
          <a:ln w="9525">
            <a:noFill/>
            <a:miter lim="800000"/>
            <a:headEnd/>
            <a:tailEnd/>
          </a:ln>
        </p:spPr>
      </p:pic>
      <p:pic>
        <p:nvPicPr>
          <p:cNvPr id="45075" name="Picture 26"/>
          <p:cNvPicPr>
            <a:picLocks noChangeAspect="1" noChangeArrowheads="1"/>
          </p:cNvPicPr>
          <p:nvPr/>
        </p:nvPicPr>
        <p:blipFill>
          <a:blip r:embed="rId8"/>
          <a:srcRect/>
          <a:stretch>
            <a:fillRect/>
          </a:stretch>
        </p:blipFill>
        <p:spPr bwMode="auto">
          <a:xfrm>
            <a:off x="207963" y="3367088"/>
            <a:ext cx="1098550" cy="817562"/>
          </a:xfrm>
          <a:prstGeom prst="rect">
            <a:avLst/>
          </a:prstGeom>
          <a:noFill/>
          <a:ln w="9525">
            <a:noFill/>
            <a:miter lim="800000"/>
            <a:headEnd/>
            <a:tailEnd/>
          </a:ln>
        </p:spPr>
      </p:pic>
      <p:pic>
        <p:nvPicPr>
          <p:cNvPr id="45076" name="Picture 27"/>
          <p:cNvPicPr>
            <a:picLocks noChangeAspect="1" noChangeArrowheads="1"/>
          </p:cNvPicPr>
          <p:nvPr/>
        </p:nvPicPr>
        <p:blipFill>
          <a:blip r:embed="rId9"/>
          <a:srcRect/>
          <a:stretch>
            <a:fillRect/>
          </a:stretch>
        </p:blipFill>
        <p:spPr bwMode="auto">
          <a:xfrm>
            <a:off x="3513138" y="4878388"/>
            <a:ext cx="1081087" cy="1295400"/>
          </a:xfrm>
          <a:prstGeom prst="rect">
            <a:avLst/>
          </a:prstGeom>
          <a:noFill/>
          <a:ln w="9525">
            <a:noFill/>
            <a:miter lim="800000"/>
            <a:headEnd/>
            <a:tailEnd/>
          </a:ln>
        </p:spPr>
      </p:pic>
      <p:sp>
        <p:nvSpPr>
          <p:cNvPr id="45077" name="Text Box 30"/>
          <p:cNvSpPr txBox="1">
            <a:spLocks noChangeArrowheads="1"/>
          </p:cNvSpPr>
          <p:nvPr/>
        </p:nvSpPr>
        <p:spPr bwMode="auto">
          <a:xfrm>
            <a:off x="265113" y="6308725"/>
            <a:ext cx="9080500" cy="450850"/>
          </a:xfrm>
          <a:prstGeom prst="rect">
            <a:avLst/>
          </a:prstGeom>
          <a:noFill/>
          <a:ln w="9525">
            <a:solidFill>
              <a:srgbClr val="008000"/>
            </a:solidFill>
            <a:miter lim="800000"/>
            <a:headEnd/>
            <a:tailEnd/>
          </a:ln>
        </p:spPr>
        <p:txBody>
          <a:bodyPr>
            <a:spAutoFit/>
          </a:bodyPr>
          <a:lstStyle/>
          <a:p>
            <a:pPr>
              <a:lnSpc>
                <a:spcPts val="1375"/>
              </a:lnSpc>
              <a:spcBef>
                <a:spcPct val="50000"/>
              </a:spcBef>
            </a:pPr>
            <a:r>
              <a:rPr lang="ja-JP" altLang="en-US" sz="1200">
                <a:solidFill>
                  <a:srgbClr val="0000FF"/>
                </a:solidFill>
                <a:latin typeface="ＭＳ Ｐゴシック" charset="-128"/>
                <a:ea typeface="ＭＳ Ｐゴシック" charset="-128"/>
              </a:rPr>
              <a:t>詳細は「特許庁ＨＰ→意匠について→基準・便覧・ガイドライン→意匠／意匠登録出願の願書及び図面等の記載の手引き」を参照（</a:t>
            </a:r>
            <a:r>
              <a:rPr lang="en-US" altLang="ja-JP" sz="1200">
                <a:solidFill>
                  <a:srgbClr val="0000FF"/>
                </a:solidFill>
                <a:latin typeface="ＭＳ Ｐゴシック" charset="-128"/>
                <a:ea typeface="ＭＳ Ｐゴシック" charset="-128"/>
              </a:rPr>
              <a:t>http://www.jpo.go.jp/shiryou/kijun/kijun2/zumen_guideline.htm</a:t>
            </a:r>
            <a:r>
              <a:rPr lang="ja-JP" altLang="en-US" sz="1200">
                <a:solidFill>
                  <a:srgbClr val="0000FF"/>
                </a:solidFill>
                <a:latin typeface="ＭＳ Ｐゴシック" charset="-128"/>
                <a:ea typeface="ＭＳ Ｐゴシック" charset="-128"/>
              </a:rPr>
              <a:t>）</a:t>
            </a:r>
          </a:p>
        </p:txBody>
      </p:sp>
      <p:sp>
        <p:nvSpPr>
          <p:cNvPr id="30" name="Rectangle 6"/>
          <p:cNvSpPr>
            <a:spLocks noChangeArrowheads="1"/>
          </p:cNvSpPr>
          <p:nvPr/>
        </p:nvSpPr>
        <p:spPr bwMode="auto">
          <a:xfrm>
            <a:off x="-15875" y="0"/>
            <a:ext cx="1279525"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50" charset="-128"/>
                <a:ea typeface="ＭＳ Ｐゴシック" pitchFamily="50" charset="-128"/>
              </a:rPr>
              <a:t>１３－３</a:t>
            </a:r>
            <a:endParaRPr lang="en-US" altLang="ja-JP" sz="2800" dirty="0">
              <a:latin typeface="ＭＳ Ｐゴシック" pitchFamily="50" charset="-128"/>
              <a:ea typeface="ＭＳ Ｐゴシック" pitchFamily="50" charset="-128"/>
            </a:endParaRPr>
          </a:p>
        </p:txBody>
      </p:sp>
      <p:sp>
        <p:nvSpPr>
          <p:cNvPr id="45079" name="タイトル 1"/>
          <p:cNvSpPr>
            <a:spLocks noGrp="1"/>
          </p:cNvSpPr>
          <p:nvPr>
            <p:ph type="title"/>
          </p:nvPr>
        </p:nvSpPr>
        <p:spPr>
          <a:xfrm>
            <a:off x="663575" y="228600"/>
            <a:ext cx="8832850" cy="990600"/>
          </a:xfrm>
        </p:spPr>
        <p:txBody>
          <a:bodyPr/>
          <a:lstStyle/>
          <a:p>
            <a:r>
              <a:rPr lang="ja-JP" altLang="en-US" smtClean="0">
                <a:latin typeface="ＭＳ Ｐゴシック" charset="-128"/>
                <a:ea typeface="ＭＳ Ｐゴシック" charset="-128"/>
              </a:rPr>
              <a:t>意匠の図面</a:t>
            </a:r>
          </a:p>
        </p:txBody>
      </p:sp>
      <p:sp>
        <p:nvSpPr>
          <p:cNvPr id="31" name="スライド番号プレースホルダー 5"/>
          <p:cNvSpPr txBox="1">
            <a:spLocks/>
          </p:cNvSpPr>
          <p:nvPr/>
        </p:nvSpPr>
        <p:spPr>
          <a:xfrm>
            <a:off x="9328150" y="656907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A3651DFC-0207-4BD8-8CDC-C1EEE0FBA447}" type="slidenum">
              <a:rPr lang="en-US" smtClean="0">
                <a:solidFill>
                  <a:prstClr val="black"/>
                </a:solidFill>
              </a:rPr>
              <a:pPr>
                <a:defRPr/>
              </a:pPr>
              <a:t>16</a:t>
            </a:fld>
            <a:endParaRPr lang="en-US" dirty="0">
              <a:solidFill>
                <a:prstClr val="black"/>
              </a:solidFill>
            </a:endParaRPr>
          </a:p>
        </p:txBody>
      </p:sp>
      <p:sp>
        <p:nvSpPr>
          <p:cNvPr id="45081" name="Text Box 2"/>
          <p:cNvSpPr txBox="1">
            <a:spLocks noChangeArrowheads="1"/>
          </p:cNvSpPr>
          <p:nvPr/>
        </p:nvSpPr>
        <p:spPr bwMode="auto">
          <a:xfrm>
            <a:off x="273050" y="1816100"/>
            <a:ext cx="4543425" cy="892175"/>
          </a:xfrm>
          <a:prstGeom prst="rect">
            <a:avLst/>
          </a:prstGeom>
          <a:noFill/>
          <a:ln w="9525">
            <a:noFill/>
            <a:miter lim="800000"/>
            <a:headEnd/>
            <a:tailEnd/>
          </a:ln>
        </p:spPr>
        <p:txBody>
          <a:bodyPr>
            <a:spAutoFit/>
          </a:bodyPr>
          <a:lstStyle/>
          <a:p>
            <a:pPr eaLnBrk="0" hangingPunct="0">
              <a:lnSpc>
                <a:spcPct val="125000"/>
              </a:lnSpc>
              <a:spcBef>
                <a:spcPct val="40000"/>
              </a:spcBef>
            </a:pPr>
            <a:r>
              <a:rPr lang="ja-JP" altLang="en-US" sz="1400">
                <a:solidFill>
                  <a:srgbClr val="000000"/>
                </a:solidFill>
                <a:latin typeface="ＭＳ Ｐゴシック" charset="-128"/>
                <a:ea typeface="ＭＳ Ｐゴシック" charset="-128"/>
              </a:rPr>
              <a:t>　立体を表す図面は、原則として正投影図法により各図同一縮尺で作成した正面図、背面図、左側面図、右側面図、平面図及び底面図を持って一組として記載する。</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3" name="Text Box 2"/>
          <p:cNvSpPr txBox="1">
            <a:spLocks noChangeArrowheads="1"/>
          </p:cNvSpPr>
          <p:nvPr/>
        </p:nvSpPr>
        <p:spPr bwMode="auto">
          <a:xfrm>
            <a:off x="387350" y="1819275"/>
            <a:ext cx="9029700" cy="1901825"/>
          </a:xfrm>
          <a:prstGeom prst="rect">
            <a:avLst/>
          </a:prstGeom>
          <a:solidFill>
            <a:srgbClr val="FFFFCC"/>
          </a:solidFill>
          <a:ln w="28575">
            <a:solidFill>
              <a:srgbClr val="006600"/>
            </a:solidFill>
            <a:miter lim="800000"/>
            <a:headEnd type="none" w="sm" len="sm"/>
            <a:tailEnd type="none" w="sm" len="sm"/>
          </a:ln>
        </p:spPr>
        <p:txBody>
          <a:bodyPr>
            <a:spAutoFit/>
          </a:bodyPr>
          <a:lstStyle/>
          <a:p>
            <a:pPr eaLnBrk="0" hangingPunct="0">
              <a:lnSpc>
                <a:spcPct val="110000"/>
              </a:lnSpc>
              <a:spcBef>
                <a:spcPct val="50000"/>
              </a:spcBef>
            </a:pPr>
            <a:r>
              <a:rPr lang="ja-JP" altLang="en-US" sz="2000">
                <a:latin typeface="ＭＳ Ｐゴシック" charset="-128"/>
                <a:ea typeface="ＭＳ Ｐゴシック" charset="-128"/>
              </a:rPr>
              <a:t>物品の一部分に独創的な特徴があり、その部分を保護したいというニーズ</a:t>
            </a:r>
            <a:endParaRPr lang="en-US" altLang="ja-JP" sz="2000">
              <a:latin typeface="ＭＳ Ｐゴシック" charset="-128"/>
              <a:ea typeface="ＭＳ Ｐゴシック" charset="-128"/>
            </a:endParaRPr>
          </a:p>
          <a:p>
            <a:pPr eaLnBrk="0" hangingPunct="0">
              <a:lnSpc>
                <a:spcPct val="110000"/>
              </a:lnSpc>
              <a:spcBef>
                <a:spcPct val="50000"/>
              </a:spcBef>
            </a:pPr>
            <a:r>
              <a:rPr lang="ja-JP" altLang="en-US" sz="2000">
                <a:latin typeface="ＭＳ Ｐゴシック" charset="-128"/>
                <a:ea typeface="ＭＳ Ｐゴシック" charset="-128"/>
              </a:rPr>
              <a:t>⇒しかし独立した部品とまではいえない、物品の一部分のデザインは物品の形態</a:t>
            </a:r>
            <a:endParaRPr lang="en-US" altLang="ja-JP" sz="2000">
              <a:latin typeface="ＭＳ Ｐゴシック" charset="-128"/>
              <a:ea typeface="ＭＳ Ｐゴシック" charset="-128"/>
            </a:endParaRPr>
          </a:p>
          <a:p>
            <a:pPr eaLnBrk="0" hangingPunct="0">
              <a:lnSpc>
                <a:spcPct val="110000"/>
              </a:lnSpc>
              <a:spcBef>
                <a:spcPct val="50000"/>
              </a:spcBef>
            </a:pPr>
            <a:r>
              <a:rPr lang="ja-JP" altLang="ja-JP" sz="2000">
                <a:latin typeface="ＭＳ Ｐゴシック" charset="-128"/>
                <a:ea typeface="ＭＳ Ｐゴシック" charset="-128"/>
              </a:rPr>
              <a:t>　</a:t>
            </a:r>
            <a:r>
              <a:rPr lang="ja-JP" altLang="en-US" sz="2000">
                <a:latin typeface="ＭＳ Ｐゴシック" charset="-128"/>
                <a:ea typeface="ＭＳ Ｐゴシック" charset="-128"/>
              </a:rPr>
              <a:t>ではなく、通常の意匠では物品全体でしか保護できない。</a:t>
            </a:r>
            <a:endParaRPr lang="en-US" altLang="ja-JP" sz="2000">
              <a:latin typeface="ＭＳ Ｐゴシック" charset="-128"/>
              <a:ea typeface="ＭＳ Ｐゴシック" charset="-128"/>
            </a:endParaRPr>
          </a:p>
          <a:p>
            <a:pPr eaLnBrk="0" hangingPunct="0">
              <a:lnSpc>
                <a:spcPct val="110000"/>
              </a:lnSpc>
              <a:spcBef>
                <a:spcPct val="50000"/>
              </a:spcBef>
            </a:pPr>
            <a:r>
              <a:rPr lang="ja-JP" altLang="en-US" sz="2000">
                <a:latin typeface="ＭＳ Ｐゴシック" charset="-128"/>
                <a:ea typeface="ＭＳ Ｐゴシック" charset="-128"/>
              </a:rPr>
              <a:t>⇒部分意匠制度による保護</a:t>
            </a:r>
            <a:endParaRPr lang="en-US" altLang="ja-JP" sz="2000">
              <a:latin typeface="ＭＳ Ｐゴシック" charset="-128"/>
              <a:ea typeface="ＭＳ Ｐゴシック" charset="-128"/>
            </a:endParaRPr>
          </a:p>
        </p:txBody>
      </p:sp>
      <p:sp>
        <p:nvSpPr>
          <p:cNvPr id="3164" name="Text Box 3"/>
          <p:cNvSpPr txBox="1">
            <a:spLocks noChangeArrowheads="1"/>
          </p:cNvSpPr>
          <p:nvPr/>
        </p:nvSpPr>
        <p:spPr bwMode="auto">
          <a:xfrm>
            <a:off x="511175" y="1211263"/>
            <a:ext cx="2682875" cy="519112"/>
          </a:xfrm>
          <a:prstGeom prst="rect">
            <a:avLst/>
          </a:prstGeom>
          <a:noFill/>
          <a:ln w="9525">
            <a:noFill/>
            <a:miter lim="800000"/>
            <a:headEnd/>
            <a:tailEnd/>
          </a:ln>
        </p:spPr>
        <p:txBody>
          <a:bodyPr>
            <a:spAutoFit/>
          </a:bodyPr>
          <a:lstStyle/>
          <a:p>
            <a:pPr eaLnBrk="0" hangingPunct="0">
              <a:spcBef>
                <a:spcPct val="50000"/>
              </a:spcBef>
            </a:pPr>
            <a:r>
              <a:rPr lang="ja-JP" altLang="en-US" sz="2800">
                <a:latin typeface="ＭＳ Ｐゴシック" charset="-128"/>
                <a:ea typeface="ＭＳ Ｐゴシック" charset="-128"/>
              </a:rPr>
              <a:t>１．部分意匠</a:t>
            </a:r>
          </a:p>
        </p:txBody>
      </p:sp>
      <p:sp>
        <p:nvSpPr>
          <p:cNvPr id="691204" name="Text Box 4"/>
          <p:cNvSpPr txBox="1">
            <a:spLocks noChangeArrowheads="1"/>
          </p:cNvSpPr>
          <p:nvPr/>
        </p:nvSpPr>
        <p:spPr bwMode="auto">
          <a:xfrm>
            <a:off x="3657600" y="5589588"/>
            <a:ext cx="4757738" cy="846137"/>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hangingPunct="0">
              <a:spcBef>
                <a:spcPct val="50000"/>
              </a:spcBef>
              <a:defRPr/>
            </a:pPr>
            <a:r>
              <a:rPr lang="ja-JP" altLang="en-US" sz="1400" dirty="0">
                <a:latin typeface="+mj-ea"/>
                <a:ea typeface="+mj-ea"/>
              </a:rPr>
              <a:t>左図参照：</a:t>
            </a:r>
          </a:p>
          <a:p>
            <a:pPr eaLnBrk="0" hangingPunct="0">
              <a:spcBef>
                <a:spcPct val="50000"/>
              </a:spcBef>
              <a:defRPr/>
            </a:pPr>
            <a:r>
              <a:rPr lang="ja-JP" altLang="en-US" sz="1400" dirty="0">
                <a:latin typeface="+mj-ea"/>
                <a:ea typeface="+mj-ea"/>
              </a:rPr>
              <a:t>特徴的な部分としてファインダー付きレンズ部を部分意匠として出願している例。保護を求めない他の部分は点線で示す。</a:t>
            </a:r>
          </a:p>
        </p:txBody>
      </p:sp>
      <p:graphicFrame>
        <p:nvGraphicFramePr>
          <p:cNvPr id="3162" name="Object 90"/>
          <p:cNvGraphicFramePr>
            <a:graphicFrameLocks noChangeAspect="1"/>
          </p:cNvGraphicFramePr>
          <p:nvPr/>
        </p:nvGraphicFramePr>
        <p:xfrm>
          <a:off x="819150" y="3933825"/>
          <a:ext cx="2593975" cy="2674938"/>
        </p:xfrm>
        <a:graphic>
          <a:graphicData uri="http://schemas.openxmlformats.org/presentationml/2006/ole">
            <p:oleObj spid="_x0000_s3162" name="Photo Editor ｲﾒｰｼﾞ" r:id="rId4" imgW="1305107" imgH="1457143" progId="">
              <p:embed/>
            </p:oleObj>
          </a:graphicData>
        </a:graphic>
      </p:graphicFrame>
      <p:sp>
        <p:nvSpPr>
          <p:cNvPr id="9" name="Rectangle 6"/>
          <p:cNvSpPr>
            <a:spLocks noChangeArrowheads="1"/>
          </p:cNvSpPr>
          <p:nvPr/>
        </p:nvSpPr>
        <p:spPr bwMode="auto">
          <a:xfrm>
            <a:off x="-15875" y="0"/>
            <a:ext cx="1279525"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50" charset="-128"/>
                <a:ea typeface="ＭＳ Ｐゴシック" pitchFamily="50" charset="-128"/>
              </a:rPr>
              <a:t>１３－３</a:t>
            </a:r>
            <a:endParaRPr lang="en-US" altLang="ja-JP" sz="2800" dirty="0">
              <a:latin typeface="ＭＳ Ｐゴシック" pitchFamily="50" charset="-128"/>
              <a:ea typeface="ＭＳ Ｐゴシック" pitchFamily="50" charset="-128"/>
            </a:endParaRPr>
          </a:p>
        </p:txBody>
      </p:sp>
      <p:sp>
        <p:nvSpPr>
          <p:cNvPr id="3167" name="タイトル 1"/>
          <p:cNvSpPr>
            <a:spLocks noGrp="1"/>
          </p:cNvSpPr>
          <p:nvPr>
            <p:ph type="title"/>
          </p:nvPr>
        </p:nvSpPr>
        <p:spPr>
          <a:xfrm>
            <a:off x="663575" y="228600"/>
            <a:ext cx="8832850" cy="990600"/>
          </a:xfrm>
        </p:spPr>
        <p:txBody>
          <a:bodyPr/>
          <a:lstStyle/>
          <a:p>
            <a:r>
              <a:rPr lang="ja-JP" altLang="en-US" smtClean="0">
                <a:latin typeface="ＭＳ Ｐゴシック" charset="-128"/>
                <a:ea typeface="ＭＳ Ｐゴシック" charset="-128"/>
              </a:rPr>
              <a:t>特殊な意匠登録（１）</a:t>
            </a:r>
          </a:p>
        </p:txBody>
      </p:sp>
      <p:sp>
        <p:nvSpPr>
          <p:cNvPr id="3" name="テキスト ボックス 2"/>
          <p:cNvSpPr txBox="1"/>
          <p:nvPr/>
        </p:nvSpPr>
        <p:spPr>
          <a:xfrm>
            <a:off x="4992688" y="4603750"/>
            <a:ext cx="2876550" cy="64611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ja-JP" altLang="en-US" dirty="0">
                <a:latin typeface="+mj-ea"/>
                <a:ea typeface="+mj-ea"/>
              </a:rPr>
              <a:t>物品全体ではない、その一部のデザインの保護</a:t>
            </a:r>
          </a:p>
        </p:txBody>
      </p:sp>
      <p:sp>
        <p:nvSpPr>
          <p:cNvPr id="4" name="下矢印 3"/>
          <p:cNvSpPr/>
          <p:nvPr/>
        </p:nvSpPr>
        <p:spPr>
          <a:xfrm>
            <a:off x="6035675" y="3644900"/>
            <a:ext cx="788988" cy="7921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スライド番号プレースホルダー 5"/>
          <p:cNvSpPr txBox="1">
            <a:spLocks/>
          </p:cNvSpPr>
          <p:nvPr/>
        </p:nvSpPr>
        <p:spPr>
          <a:xfrm>
            <a:off x="9328150" y="656907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2546F325-92C6-4470-8980-638B11DA5DE3}" type="slidenum">
              <a:rPr lang="en-US" smtClean="0">
                <a:solidFill>
                  <a:prstClr val="black"/>
                </a:solidFill>
              </a:rPr>
              <a:pPr>
                <a:defRPr/>
              </a:pPr>
              <a:t>17</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2"/>
          <p:cNvSpPr txBox="1">
            <a:spLocks noChangeArrowheads="1"/>
          </p:cNvSpPr>
          <p:nvPr/>
        </p:nvSpPr>
        <p:spPr bwMode="auto">
          <a:xfrm>
            <a:off x="350838" y="1992313"/>
            <a:ext cx="9245600" cy="1076325"/>
          </a:xfrm>
          <a:prstGeom prst="rect">
            <a:avLst/>
          </a:prstGeom>
          <a:solidFill>
            <a:srgbClr val="FFFFCC"/>
          </a:solidFill>
          <a:ln w="28575">
            <a:solidFill>
              <a:srgbClr val="006600"/>
            </a:solidFill>
            <a:miter lim="800000"/>
            <a:headEnd type="none" w="sm" len="sm"/>
            <a:tailEnd type="none" w="sm" len="sm"/>
          </a:ln>
        </p:spPr>
        <p:txBody>
          <a:bodyPr>
            <a:spAutoFit/>
          </a:bodyPr>
          <a:lstStyle/>
          <a:p>
            <a:r>
              <a:rPr lang="ja-JP" altLang="en-US" sz="1600">
                <a:latin typeface="ＭＳ Ｐゴシック" charset="-128"/>
                <a:ea typeface="ＭＳ Ｐゴシック" charset="-128"/>
              </a:rPr>
              <a:t>①物品の機能発揮のための操作画像</a:t>
            </a:r>
            <a:endParaRPr lang="en-US" altLang="ja-JP" sz="1600">
              <a:latin typeface="ＭＳ Ｐゴシック" charset="-128"/>
              <a:ea typeface="ＭＳ Ｐゴシック" charset="-128"/>
            </a:endParaRPr>
          </a:p>
          <a:p>
            <a:r>
              <a:rPr lang="ja-JP" altLang="en-US" sz="1600">
                <a:latin typeface="ＭＳ Ｐゴシック" charset="-128"/>
                <a:ea typeface="ＭＳ Ｐゴシック" charset="-128"/>
              </a:rPr>
              <a:t>②その物品又は同時に使用される別の物品に表示される画像</a:t>
            </a:r>
            <a:endParaRPr lang="en-US" altLang="ja-JP" sz="1600">
              <a:latin typeface="ＭＳ Ｐゴシック" charset="-128"/>
              <a:ea typeface="ＭＳ Ｐゴシック" charset="-128"/>
            </a:endParaRPr>
          </a:p>
          <a:p>
            <a:r>
              <a:rPr lang="ja-JP" altLang="en-US" sz="1600">
                <a:latin typeface="ＭＳ Ｐゴシック" charset="-128"/>
                <a:ea typeface="ＭＳ Ｐゴシック" charset="-128"/>
              </a:rPr>
              <a:t>⇒両方を満たす画像は（物理的には画像であって物品のデザインとは言い難いが）その物品の形態として保護される。</a:t>
            </a:r>
            <a:endParaRPr lang="en-US" altLang="ja-JP" sz="1600">
              <a:latin typeface="ＭＳ Ｐゴシック" charset="-128"/>
              <a:ea typeface="ＭＳ Ｐゴシック" charset="-128"/>
            </a:endParaRPr>
          </a:p>
        </p:txBody>
      </p:sp>
      <p:sp>
        <p:nvSpPr>
          <p:cNvPr id="50178" name="Text Box 3"/>
          <p:cNvSpPr txBox="1">
            <a:spLocks noChangeArrowheads="1"/>
          </p:cNvSpPr>
          <p:nvPr/>
        </p:nvSpPr>
        <p:spPr bwMode="auto">
          <a:xfrm>
            <a:off x="136525" y="1341438"/>
            <a:ext cx="3822700" cy="519112"/>
          </a:xfrm>
          <a:prstGeom prst="rect">
            <a:avLst/>
          </a:prstGeom>
          <a:noFill/>
          <a:ln w="9525">
            <a:noFill/>
            <a:miter lim="800000"/>
            <a:headEnd/>
            <a:tailEnd/>
          </a:ln>
        </p:spPr>
        <p:txBody>
          <a:bodyPr>
            <a:spAutoFit/>
          </a:bodyPr>
          <a:lstStyle/>
          <a:p>
            <a:pPr eaLnBrk="0" hangingPunct="0">
              <a:spcBef>
                <a:spcPct val="50000"/>
              </a:spcBef>
            </a:pPr>
            <a:r>
              <a:rPr lang="ja-JP" altLang="en-US" sz="2800">
                <a:latin typeface="ＭＳ Ｐゴシック" charset="-128"/>
                <a:ea typeface="ＭＳ Ｐゴシック" charset="-128"/>
              </a:rPr>
              <a:t>２．画面デザイン</a:t>
            </a:r>
          </a:p>
        </p:txBody>
      </p:sp>
      <p:sp>
        <p:nvSpPr>
          <p:cNvPr id="50179" name="Text Box 9"/>
          <p:cNvSpPr txBox="1">
            <a:spLocks noChangeArrowheads="1"/>
          </p:cNvSpPr>
          <p:nvPr/>
        </p:nvSpPr>
        <p:spPr bwMode="auto">
          <a:xfrm>
            <a:off x="117475" y="3284538"/>
            <a:ext cx="2028825" cy="633412"/>
          </a:xfrm>
          <a:prstGeom prst="rect">
            <a:avLst/>
          </a:prstGeom>
          <a:noFill/>
          <a:ln w="9525">
            <a:noFill/>
            <a:miter lim="800000"/>
            <a:headEnd/>
            <a:tailEnd/>
          </a:ln>
        </p:spPr>
        <p:txBody>
          <a:bodyPr lIns="90000" tIns="46800" rIns="90000" bIns="46800">
            <a:spAutoFit/>
          </a:bodyPr>
          <a:lstStyle/>
          <a:p>
            <a:pPr algn="ctr">
              <a:spcBef>
                <a:spcPct val="50000"/>
              </a:spcBef>
            </a:pPr>
            <a:r>
              <a:rPr lang="ja-JP" altLang="en-US" sz="1400">
                <a:solidFill>
                  <a:srgbClr val="0000CC"/>
                </a:solidFill>
                <a:latin typeface="ＭＳ Ｐゴシック" charset="-128"/>
                <a:ea typeface="ＭＳ Ｐゴシック" charset="-128"/>
              </a:rPr>
              <a:t>携帯電話機の相手先</a:t>
            </a:r>
            <a:endParaRPr lang="en-US" altLang="ja-JP" sz="1400">
              <a:solidFill>
                <a:srgbClr val="0000CC"/>
              </a:solidFill>
              <a:latin typeface="ＭＳ Ｐゴシック" charset="-128"/>
              <a:ea typeface="ＭＳ Ｐゴシック" charset="-128"/>
            </a:endParaRPr>
          </a:p>
          <a:p>
            <a:pPr algn="ctr">
              <a:spcBef>
                <a:spcPct val="50000"/>
              </a:spcBef>
            </a:pPr>
            <a:r>
              <a:rPr lang="ja-JP" altLang="en-US" sz="1400">
                <a:solidFill>
                  <a:srgbClr val="0000CC"/>
                </a:solidFill>
                <a:latin typeface="ＭＳ Ｐゴシック" charset="-128"/>
                <a:ea typeface="ＭＳ Ｐゴシック" charset="-128"/>
              </a:rPr>
              <a:t>選択用画面デザイン</a:t>
            </a:r>
          </a:p>
        </p:txBody>
      </p:sp>
      <p:sp>
        <p:nvSpPr>
          <p:cNvPr id="50180" name="Text Box 10"/>
          <p:cNvSpPr txBox="1">
            <a:spLocks noChangeArrowheads="1"/>
          </p:cNvSpPr>
          <p:nvPr/>
        </p:nvSpPr>
        <p:spPr bwMode="auto">
          <a:xfrm>
            <a:off x="2300288" y="3284538"/>
            <a:ext cx="2809875" cy="525462"/>
          </a:xfrm>
          <a:prstGeom prst="rect">
            <a:avLst/>
          </a:prstGeom>
          <a:noFill/>
          <a:ln w="9525">
            <a:noFill/>
            <a:miter lim="800000"/>
            <a:headEnd/>
            <a:tailEnd/>
          </a:ln>
        </p:spPr>
        <p:txBody>
          <a:bodyPr lIns="90000" tIns="46800" rIns="90000" bIns="46800">
            <a:spAutoFit/>
          </a:bodyPr>
          <a:lstStyle/>
          <a:p>
            <a:pPr algn="ctr">
              <a:spcBef>
                <a:spcPct val="50000"/>
              </a:spcBef>
            </a:pPr>
            <a:r>
              <a:rPr lang="ja-JP" altLang="en-US" sz="1400">
                <a:solidFill>
                  <a:srgbClr val="0000CC"/>
                </a:solidFill>
                <a:latin typeface="ＭＳ Ｐゴシック" charset="-128"/>
                <a:ea typeface="ＭＳ Ｐゴシック" charset="-128"/>
              </a:rPr>
              <a:t>ＤＶＤ再生録画機の録画予約操作用画面デザイン</a:t>
            </a:r>
          </a:p>
        </p:txBody>
      </p:sp>
      <p:pic>
        <p:nvPicPr>
          <p:cNvPr id="50181" name="Picture 11"/>
          <p:cNvPicPr>
            <a:picLocks noChangeAspect="1" noChangeArrowheads="1"/>
          </p:cNvPicPr>
          <p:nvPr/>
        </p:nvPicPr>
        <p:blipFill>
          <a:blip r:embed="rId3"/>
          <a:srcRect/>
          <a:stretch>
            <a:fillRect/>
          </a:stretch>
        </p:blipFill>
        <p:spPr bwMode="auto">
          <a:xfrm>
            <a:off x="661988" y="4005263"/>
            <a:ext cx="795337" cy="2016125"/>
          </a:xfrm>
          <a:prstGeom prst="rect">
            <a:avLst/>
          </a:prstGeom>
          <a:noFill/>
          <a:ln w="9525">
            <a:noFill/>
            <a:miter lim="800000"/>
            <a:headEnd/>
            <a:tailEnd/>
          </a:ln>
        </p:spPr>
      </p:pic>
      <p:grpSp>
        <p:nvGrpSpPr>
          <p:cNvPr id="50182" name="Group 12"/>
          <p:cNvGrpSpPr>
            <a:grpSpLocks/>
          </p:cNvGrpSpPr>
          <p:nvPr/>
        </p:nvGrpSpPr>
        <p:grpSpPr bwMode="auto">
          <a:xfrm>
            <a:off x="2690813" y="3933825"/>
            <a:ext cx="1951037" cy="503238"/>
            <a:chOff x="1292" y="3566"/>
            <a:chExt cx="862" cy="227"/>
          </a:xfrm>
        </p:grpSpPr>
        <p:grpSp>
          <p:nvGrpSpPr>
            <p:cNvPr id="50230" name="Group 13"/>
            <p:cNvGrpSpPr>
              <a:grpSpLocks/>
            </p:cNvGrpSpPr>
            <p:nvPr/>
          </p:nvGrpSpPr>
          <p:grpSpPr bwMode="auto">
            <a:xfrm>
              <a:off x="1292" y="3566"/>
              <a:ext cx="862" cy="211"/>
              <a:chOff x="476" y="2704"/>
              <a:chExt cx="2995" cy="635"/>
            </a:xfrm>
          </p:grpSpPr>
          <p:sp>
            <p:nvSpPr>
              <p:cNvPr id="50233" name="Rectangle 14"/>
              <p:cNvSpPr>
                <a:spLocks noChangeArrowheads="1"/>
              </p:cNvSpPr>
              <p:nvPr/>
            </p:nvSpPr>
            <p:spPr bwMode="auto">
              <a:xfrm>
                <a:off x="476" y="2704"/>
                <a:ext cx="2995" cy="635"/>
              </a:xfrm>
              <a:prstGeom prst="rect">
                <a:avLst/>
              </a:prstGeom>
              <a:noFill/>
              <a:ln w="9525">
                <a:solidFill>
                  <a:srgbClr val="000000"/>
                </a:solidFill>
                <a:miter lim="800000"/>
                <a:headEnd/>
                <a:tailEnd/>
              </a:ln>
            </p:spPr>
            <p:txBody>
              <a:bodyPr anchor="ctr"/>
              <a:lstStyle/>
              <a:p>
                <a:endParaRPr lang="ja-JP" altLang="en-US">
                  <a:latin typeface="ＭＳ Ｐゴシック" charset="-128"/>
                  <a:ea typeface="ＭＳ Ｐゴシック" charset="-128"/>
                </a:endParaRPr>
              </a:p>
            </p:txBody>
          </p:sp>
          <p:grpSp>
            <p:nvGrpSpPr>
              <p:cNvPr id="50234" name="Group 15"/>
              <p:cNvGrpSpPr>
                <a:grpSpLocks/>
              </p:cNvGrpSpPr>
              <p:nvPr/>
            </p:nvGrpSpPr>
            <p:grpSpPr bwMode="auto">
              <a:xfrm>
                <a:off x="612" y="2750"/>
                <a:ext cx="545" cy="499"/>
                <a:chOff x="1519" y="1797"/>
                <a:chExt cx="545" cy="499"/>
              </a:xfrm>
            </p:grpSpPr>
            <p:sp>
              <p:nvSpPr>
                <p:cNvPr id="50241" name="Oval 16"/>
                <p:cNvSpPr>
                  <a:spLocks noChangeArrowheads="1"/>
                </p:cNvSpPr>
                <p:nvPr/>
              </p:nvSpPr>
              <p:spPr bwMode="auto">
                <a:xfrm>
                  <a:off x="1565" y="1842"/>
                  <a:ext cx="453" cy="409"/>
                </a:xfrm>
                <a:prstGeom prst="ellipse">
                  <a:avLst/>
                </a:prstGeom>
                <a:noFill/>
                <a:ln w="9525">
                  <a:solidFill>
                    <a:srgbClr val="000000"/>
                  </a:solidFill>
                  <a:round/>
                  <a:headEnd/>
                  <a:tailEnd/>
                </a:ln>
              </p:spPr>
              <p:txBody>
                <a:bodyPr anchor="ctr"/>
                <a:lstStyle/>
                <a:p>
                  <a:endParaRPr lang="ja-JP" altLang="en-US">
                    <a:latin typeface="ＭＳ Ｐゴシック" charset="-128"/>
                    <a:ea typeface="ＭＳ Ｐゴシック" charset="-128"/>
                  </a:endParaRPr>
                </a:p>
              </p:txBody>
            </p:sp>
            <p:sp>
              <p:nvSpPr>
                <p:cNvPr id="50242" name="Oval 17"/>
                <p:cNvSpPr>
                  <a:spLocks noChangeArrowheads="1"/>
                </p:cNvSpPr>
                <p:nvPr/>
              </p:nvSpPr>
              <p:spPr bwMode="auto">
                <a:xfrm>
                  <a:off x="1610" y="1888"/>
                  <a:ext cx="363" cy="363"/>
                </a:xfrm>
                <a:prstGeom prst="ellipse">
                  <a:avLst/>
                </a:prstGeom>
                <a:noFill/>
                <a:ln w="9525">
                  <a:solidFill>
                    <a:srgbClr val="000000"/>
                  </a:solidFill>
                  <a:round/>
                  <a:headEnd/>
                  <a:tailEnd/>
                </a:ln>
              </p:spPr>
              <p:txBody>
                <a:bodyPr anchor="ctr"/>
                <a:lstStyle/>
                <a:p>
                  <a:endParaRPr lang="ja-JP" altLang="en-US">
                    <a:latin typeface="ＭＳ Ｐゴシック" charset="-128"/>
                    <a:ea typeface="ＭＳ Ｐゴシック" charset="-128"/>
                  </a:endParaRPr>
                </a:p>
              </p:txBody>
            </p:sp>
            <p:sp>
              <p:nvSpPr>
                <p:cNvPr id="50243" name="Oval 18"/>
                <p:cNvSpPr>
                  <a:spLocks noChangeArrowheads="1"/>
                </p:cNvSpPr>
                <p:nvPr/>
              </p:nvSpPr>
              <p:spPr bwMode="auto">
                <a:xfrm>
                  <a:off x="1519" y="1797"/>
                  <a:ext cx="545" cy="499"/>
                </a:xfrm>
                <a:prstGeom prst="ellipse">
                  <a:avLst/>
                </a:prstGeom>
                <a:noFill/>
                <a:ln w="9525">
                  <a:solidFill>
                    <a:srgbClr val="000000"/>
                  </a:solidFill>
                  <a:round/>
                  <a:headEnd/>
                  <a:tailEnd/>
                </a:ln>
              </p:spPr>
              <p:txBody>
                <a:bodyPr anchor="ctr"/>
                <a:lstStyle/>
                <a:p>
                  <a:endParaRPr lang="ja-JP" altLang="en-US">
                    <a:latin typeface="ＭＳ Ｐゴシック" charset="-128"/>
                    <a:ea typeface="ＭＳ Ｐゴシック" charset="-128"/>
                  </a:endParaRPr>
                </a:p>
              </p:txBody>
            </p:sp>
          </p:grpSp>
          <p:sp>
            <p:nvSpPr>
              <p:cNvPr id="50235" name="Rectangle 19"/>
              <p:cNvSpPr>
                <a:spLocks noChangeArrowheads="1"/>
              </p:cNvSpPr>
              <p:nvPr/>
            </p:nvSpPr>
            <p:spPr bwMode="auto">
              <a:xfrm>
                <a:off x="1202" y="2976"/>
                <a:ext cx="2268" cy="46"/>
              </a:xfrm>
              <a:prstGeom prst="rect">
                <a:avLst/>
              </a:prstGeom>
              <a:noFill/>
              <a:ln w="9525">
                <a:solidFill>
                  <a:srgbClr val="000000"/>
                </a:solidFill>
                <a:miter lim="800000"/>
                <a:headEnd/>
                <a:tailEnd/>
              </a:ln>
            </p:spPr>
            <p:txBody>
              <a:bodyPr anchor="ctr"/>
              <a:lstStyle/>
              <a:p>
                <a:endParaRPr lang="ja-JP" altLang="en-US">
                  <a:latin typeface="ＭＳ Ｐゴシック" charset="-128"/>
                  <a:ea typeface="ＭＳ Ｐゴシック" charset="-128"/>
                </a:endParaRPr>
              </a:p>
            </p:txBody>
          </p:sp>
          <p:sp>
            <p:nvSpPr>
              <p:cNvPr id="50236" name="Rectangle 20"/>
              <p:cNvSpPr>
                <a:spLocks noChangeArrowheads="1"/>
              </p:cNvSpPr>
              <p:nvPr/>
            </p:nvSpPr>
            <p:spPr bwMode="auto">
              <a:xfrm>
                <a:off x="1202" y="3158"/>
                <a:ext cx="2268" cy="181"/>
              </a:xfrm>
              <a:prstGeom prst="rect">
                <a:avLst/>
              </a:prstGeom>
              <a:noFill/>
              <a:ln w="9525">
                <a:solidFill>
                  <a:srgbClr val="000000"/>
                </a:solidFill>
                <a:miter lim="800000"/>
                <a:headEnd/>
                <a:tailEnd/>
              </a:ln>
            </p:spPr>
            <p:txBody>
              <a:bodyPr anchor="ctr"/>
              <a:lstStyle/>
              <a:p>
                <a:endParaRPr lang="ja-JP" altLang="en-US">
                  <a:latin typeface="ＭＳ Ｐゴシック" charset="-128"/>
                  <a:ea typeface="ＭＳ Ｐゴシック" charset="-128"/>
                </a:endParaRPr>
              </a:p>
            </p:txBody>
          </p:sp>
          <p:sp>
            <p:nvSpPr>
              <p:cNvPr id="50237" name="Rectangle 21"/>
              <p:cNvSpPr>
                <a:spLocks noChangeArrowheads="1"/>
              </p:cNvSpPr>
              <p:nvPr/>
            </p:nvSpPr>
            <p:spPr bwMode="auto">
              <a:xfrm>
                <a:off x="1202" y="2840"/>
                <a:ext cx="227" cy="46"/>
              </a:xfrm>
              <a:prstGeom prst="rect">
                <a:avLst/>
              </a:prstGeom>
              <a:noFill/>
              <a:ln w="9525">
                <a:solidFill>
                  <a:srgbClr val="000000"/>
                </a:solidFill>
                <a:miter lim="800000"/>
                <a:headEnd/>
                <a:tailEnd/>
              </a:ln>
            </p:spPr>
            <p:txBody>
              <a:bodyPr anchor="ctr"/>
              <a:lstStyle/>
              <a:p>
                <a:endParaRPr lang="ja-JP" altLang="en-US">
                  <a:latin typeface="ＭＳ Ｐゴシック" charset="-128"/>
                  <a:ea typeface="ＭＳ Ｐゴシック" charset="-128"/>
                </a:endParaRPr>
              </a:p>
            </p:txBody>
          </p:sp>
          <p:sp>
            <p:nvSpPr>
              <p:cNvPr id="50238" name="Oval 22"/>
              <p:cNvSpPr>
                <a:spLocks noChangeArrowheads="1"/>
              </p:cNvSpPr>
              <p:nvPr/>
            </p:nvSpPr>
            <p:spPr bwMode="auto">
              <a:xfrm>
                <a:off x="3379" y="2840"/>
                <a:ext cx="45" cy="46"/>
              </a:xfrm>
              <a:prstGeom prst="ellipse">
                <a:avLst/>
              </a:prstGeom>
              <a:noFill/>
              <a:ln w="9525">
                <a:solidFill>
                  <a:srgbClr val="000000"/>
                </a:solidFill>
                <a:round/>
                <a:headEnd/>
                <a:tailEnd/>
              </a:ln>
            </p:spPr>
            <p:txBody>
              <a:bodyPr anchor="ctr"/>
              <a:lstStyle/>
              <a:p>
                <a:endParaRPr lang="ja-JP" altLang="en-US">
                  <a:latin typeface="ＭＳ Ｐゴシック" charset="-128"/>
                  <a:ea typeface="ＭＳ Ｐゴシック" charset="-128"/>
                </a:endParaRPr>
              </a:p>
            </p:txBody>
          </p:sp>
          <p:sp>
            <p:nvSpPr>
              <p:cNvPr id="50239" name="Oval 23"/>
              <p:cNvSpPr>
                <a:spLocks noChangeArrowheads="1"/>
              </p:cNvSpPr>
              <p:nvPr/>
            </p:nvSpPr>
            <p:spPr bwMode="auto">
              <a:xfrm>
                <a:off x="3243" y="2840"/>
                <a:ext cx="45" cy="46"/>
              </a:xfrm>
              <a:prstGeom prst="ellipse">
                <a:avLst/>
              </a:prstGeom>
              <a:noFill/>
              <a:ln w="9525">
                <a:solidFill>
                  <a:srgbClr val="000000"/>
                </a:solidFill>
                <a:round/>
                <a:headEnd/>
                <a:tailEnd/>
              </a:ln>
            </p:spPr>
            <p:txBody>
              <a:bodyPr anchor="ctr"/>
              <a:lstStyle/>
              <a:p>
                <a:endParaRPr lang="ja-JP" altLang="en-US">
                  <a:latin typeface="ＭＳ Ｐゴシック" charset="-128"/>
                  <a:ea typeface="ＭＳ Ｐゴシック" charset="-128"/>
                </a:endParaRPr>
              </a:p>
            </p:txBody>
          </p:sp>
          <p:sp>
            <p:nvSpPr>
              <p:cNvPr id="50240" name="Oval 24"/>
              <p:cNvSpPr>
                <a:spLocks noChangeArrowheads="1"/>
              </p:cNvSpPr>
              <p:nvPr/>
            </p:nvSpPr>
            <p:spPr bwMode="auto">
              <a:xfrm>
                <a:off x="3107" y="2840"/>
                <a:ext cx="45" cy="46"/>
              </a:xfrm>
              <a:prstGeom prst="ellipse">
                <a:avLst/>
              </a:prstGeom>
              <a:noFill/>
              <a:ln w="9525">
                <a:solidFill>
                  <a:srgbClr val="000000"/>
                </a:solidFill>
                <a:round/>
                <a:headEnd/>
                <a:tailEnd/>
              </a:ln>
            </p:spPr>
            <p:txBody>
              <a:bodyPr anchor="ctr"/>
              <a:lstStyle/>
              <a:p>
                <a:endParaRPr lang="ja-JP" altLang="en-US">
                  <a:latin typeface="ＭＳ Ｐゴシック" charset="-128"/>
                  <a:ea typeface="ＭＳ Ｐゴシック" charset="-128"/>
                </a:endParaRPr>
              </a:p>
            </p:txBody>
          </p:sp>
        </p:grpSp>
        <p:sp>
          <p:nvSpPr>
            <p:cNvPr id="50231" name="Rectangle 25"/>
            <p:cNvSpPr>
              <a:spLocks noChangeArrowheads="1"/>
            </p:cNvSpPr>
            <p:nvPr/>
          </p:nvSpPr>
          <p:spPr bwMode="auto">
            <a:xfrm>
              <a:off x="1292" y="3778"/>
              <a:ext cx="135" cy="15"/>
            </a:xfrm>
            <a:prstGeom prst="rect">
              <a:avLst/>
            </a:prstGeom>
            <a:noFill/>
            <a:ln w="9525">
              <a:solidFill>
                <a:srgbClr val="000000"/>
              </a:solidFill>
              <a:miter lim="800000"/>
              <a:headEnd/>
              <a:tailEnd/>
            </a:ln>
          </p:spPr>
          <p:txBody>
            <a:bodyPr anchor="ctr"/>
            <a:lstStyle/>
            <a:p>
              <a:endParaRPr lang="ja-JP" altLang="en-US">
                <a:latin typeface="ＭＳ Ｐゴシック" charset="-128"/>
                <a:ea typeface="ＭＳ Ｐゴシック" charset="-128"/>
              </a:endParaRPr>
            </a:p>
          </p:txBody>
        </p:sp>
        <p:sp>
          <p:nvSpPr>
            <p:cNvPr id="50232" name="Rectangle 26"/>
            <p:cNvSpPr>
              <a:spLocks noChangeArrowheads="1"/>
            </p:cNvSpPr>
            <p:nvPr/>
          </p:nvSpPr>
          <p:spPr bwMode="auto">
            <a:xfrm>
              <a:off x="2019" y="3778"/>
              <a:ext cx="135" cy="15"/>
            </a:xfrm>
            <a:prstGeom prst="rect">
              <a:avLst/>
            </a:prstGeom>
            <a:noFill/>
            <a:ln w="9525">
              <a:solidFill>
                <a:srgbClr val="000000"/>
              </a:solidFill>
              <a:miter lim="800000"/>
              <a:headEnd/>
              <a:tailEnd/>
            </a:ln>
          </p:spPr>
          <p:txBody>
            <a:bodyPr anchor="ctr"/>
            <a:lstStyle/>
            <a:p>
              <a:endParaRPr lang="ja-JP" altLang="en-US">
                <a:latin typeface="ＭＳ Ｐゴシック" charset="-128"/>
                <a:ea typeface="ＭＳ Ｐゴシック" charset="-128"/>
              </a:endParaRPr>
            </a:p>
          </p:txBody>
        </p:sp>
      </p:grpSp>
      <p:sp>
        <p:nvSpPr>
          <p:cNvPr id="50183" name="Text Box 27"/>
          <p:cNvSpPr txBox="1">
            <a:spLocks noChangeArrowheads="1"/>
          </p:cNvSpPr>
          <p:nvPr/>
        </p:nvSpPr>
        <p:spPr bwMode="auto">
          <a:xfrm>
            <a:off x="3159125" y="4508500"/>
            <a:ext cx="800100" cy="276225"/>
          </a:xfrm>
          <a:prstGeom prst="rect">
            <a:avLst/>
          </a:prstGeom>
          <a:noFill/>
          <a:ln w="9525">
            <a:noFill/>
            <a:miter lim="800000"/>
            <a:headEnd/>
            <a:tailEnd/>
          </a:ln>
        </p:spPr>
        <p:txBody>
          <a:bodyPr wrap="none">
            <a:spAutoFit/>
          </a:bodyPr>
          <a:lstStyle/>
          <a:p>
            <a:r>
              <a:rPr lang="en-US" altLang="ja-JP" sz="1200">
                <a:latin typeface="ＭＳ Ｐゴシック" charset="-128"/>
                <a:ea typeface="ＭＳ Ｐゴシック" charset="-128"/>
              </a:rPr>
              <a:t>【</a:t>
            </a:r>
            <a:r>
              <a:rPr lang="ja-JP" altLang="en-US" sz="1200">
                <a:latin typeface="ＭＳ Ｐゴシック" charset="-128"/>
                <a:ea typeface="ＭＳ Ｐゴシック" charset="-128"/>
              </a:rPr>
              <a:t>正面図</a:t>
            </a:r>
            <a:r>
              <a:rPr lang="en-US" altLang="ja-JP" sz="1200">
                <a:latin typeface="ＭＳ Ｐゴシック" charset="-128"/>
                <a:ea typeface="ＭＳ Ｐゴシック" charset="-128"/>
              </a:rPr>
              <a:t>】</a:t>
            </a:r>
          </a:p>
        </p:txBody>
      </p:sp>
      <p:pic>
        <p:nvPicPr>
          <p:cNvPr id="50184" name="Picture 28"/>
          <p:cNvPicPr>
            <a:picLocks noChangeAspect="1" noChangeArrowheads="1"/>
          </p:cNvPicPr>
          <p:nvPr/>
        </p:nvPicPr>
        <p:blipFill>
          <a:blip r:embed="rId4"/>
          <a:srcRect/>
          <a:stretch>
            <a:fillRect/>
          </a:stretch>
        </p:blipFill>
        <p:spPr bwMode="auto">
          <a:xfrm>
            <a:off x="2768600" y="5018088"/>
            <a:ext cx="1793875" cy="1211262"/>
          </a:xfrm>
          <a:prstGeom prst="rect">
            <a:avLst/>
          </a:prstGeom>
          <a:noFill/>
          <a:ln w="9525">
            <a:noFill/>
            <a:miter lim="800000"/>
            <a:headEnd/>
            <a:tailEnd/>
          </a:ln>
        </p:spPr>
      </p:pic>
      <p:sp>
        <p:nvSpPr>
          <p:cNvPr id="50185" name="Text Box 29"/>
          <p:cNvSpPr txBox="1">
            <a:spLocks noChangeArrowheads="1"/>
          </p:cNvSpPr>
          <p:nvPr/>
        </p:nvSpPr>
        <p:spPr bwMode="auto">
          <a:xfrm>
            <a:off x="3159125" y="6308725"/>
            <a:ext cx="800100" cy="276225"/>
          </a:xfrm>
          <a:prstGeom prst="rect">
            <a:avLst/>
          </a:prstGeom>
          <a:noFill/>
          <a:ln w="9525">
            <a:noFill/>
            <a:miter lim="800000"/>
            <a:headEnd/>
            <a:tailEnd/>
          </a:ln>
        </p:spPr>
        <p:txBody>
          <a:bodyPr wrap="none">
            <a:spAutoFit/>
          </a:bodyPr>
          <a:lstStyle/>
          <a:p>
            <a:r>
              <a:rPr lang="en-US" altLang="ja-JP" sz="1200">
                <a:latin typeface="ＭＳ Ｐゴシック" charset="-128"/>
                <a:ea typeface="ＭＳ Ｐゴシック" charset="-128"/>
              </a:rPr>
              <a:t>【</a:t>
            </a:r>
            <a:r>
              <a:rPr lang="ja-JP" altLang="en-US" sz="1200">
                <a:latin typeface="ＭＳ Ｐゴシック" charset="-128"/>
                <a:ea typeface="ＭＳ Ｐゴシック" charset="-128"/>
              </a:rPr>
              <a:t>画像図</a:t>
            </a:r>
            <a:r>
              <a:rPr lang="en-US" altLang="ja-JP" sz="1200">
                <a:latin typeface="ＭＳ Ｐゴシック" charset="-128"/>
                <a:ea typeface="ＭＳ Ｐゴシック" charset="-128"/>
              </a:rPr>
              <a:t>】</a:t>
            </a:r>
          </a:p>
        </p:txBody>
      </p:sp>
      <p:sp>
        <p:nvSpPr>
          <p:cNvPr id="50186" name="Rectangle 30"/>
          <p:cNvSpPr>
            <a:spLocks noChangeArrowheads="1"/>
          </p:cNvSpPr>
          <p:nvPr/>
        </p:nvSpPr>
        <p:spPr bwMode="auto">
          <a:xfrm>
            <a:off x="5303838" y="3429000"/>
            <a:ext cx="4330700" cy="3024188"/>
          </a:xfrm>
          <a:prstGeom prst="rect">
            <a:avLst/>
          </a:prstGeom>
          <a:solidFill>
            <a:srgbClr val="CCFFCC"/>
          </a:solidFill>
          <a:ln w="28575">
            <a:solidFill>
              <a:schemeClr val="accent2"/>
            </a:solidFill>
            <a:miter lim="800000"/>
            <a:headEnd/>
            <a:tailEnd/>
          </a:ln>
        </p:spPr>
        <p:txBody>
          <a:bodyPr wrap="none"/>
          <a:lstStyle/>
          <a:p>
            <a:r>
              <a:rPr lang="ja-JP" altLang="en-US" sz="1400">
                <a:latin typeface="ＭＳ Ｐゴシック" charset="-128"/>
                <a:ea typeface="ＭＳ Ｐゴシック" charset="-128"/>
              </a:rPr>
              <a:t>（注）操作のために使用される画像でない場合（</a:t>
            </a:r>
            <a:r>
              <a:rPr lang="en-US" altLang="ja-JP" sz="1400">
                <a:latin typeface="ＭＳ Ｐゴシック" charset="-128"/>
                <a:ea typeface="ＭＳ Ｐゴシック" charset="-128"/>
              </a:rPr>
              <a:t>Ex</a:t>
            </a:r>
            <a:r>
              <a:rPr lang="ja-JP" altLang="en-US" sz="1400">
                <a:latin typeface="ＭＳ Ｐゴシック" charset="-128"/>
                <a:ea typeface="ＭＳ Ｐゴシック" charset="-128"/>
              </a:rPr>
              <a:t>当該</a:t>
            </a:r>
            <a:endParaRPr lang="en-US" altLang="ja-JP" sz="1400">
              <a:latin typeface="ＭＳ Ｐゴシック" charset="-128"/>
              <a:ea typeface="ＭＳ Ｐゴシック" charset="-128"/>
            </a:endParaRPr>
          </a:p>
          <a:p>
            <a:r>
              <a:rPr lang="ja-JP" altLang="en-US" sz="1400">
                <a:latin typeface="ＭＳ Ｐゴシック" charset="-128"/>
                <a:ea typeface="ＭＳ Ｐゴシック" charset="-128"/>
              </a:rPr>
              <a:t>物品がその機能に従って働いている状態の画面）は、</a:t>
            </a:r>
            <a:endParaRPr lang="en-US" altLang="ja-JP" sz="1400">
              <a:latin typeface="ＭＳ Ｐゴシック" charset="-128"/>
              <a:ea typeface="ＭＳ Ｐゴシック" charset="-128"/>
            </a:endParaRPr>
          </a:p>
          <a:p>
            <a:r>
              <a:rPr lang="ja-JP" altLang="en-US" sz="1400">
                <a:latin typeface="ＭＳ Ｐゴシック" charset="-128"/>
                <a:ea typeface="ＭＳ Ｐゴシック" charset="-128"/>
              </a:rPr>
              <a:t>保護対象に含まれない。</a:t>
            </a:r>
          </a:p>
          <a:p>
            <a:endParaRPr lang="ja-JP" altLang="en-US" sz="1400">
              <a:latin typeface="ＭＳ Ｐゴシック" charset="-128"/>
              <a:ea typeface="ＭＳ Ｐゴシック" charset="-128"/>
            </a:endParaRPr>
          </a:p>
          <a:p>
            <a:endParaRPr lang="ja-JP" altLang="en-US" sz="1600">
              <a:latin typeface="ＭＳ Ｐゴシック" charset="-128"/>
              <a:ea typeface="ＭＳ Ｐゴシック" charset="-128"/>
            </a:endParaRPr>
          </a:p>
          <a:p>
            <a:endParaRPr lang="ja-JP" altLang="en-US" sz="1600">
              <a:latin typeface="ＭＳ Ｐゴシック" charset="-128"/>
              <a:ea typeface="ＭＳ Ｐゴシック" charset="-128"/>
            </a:endParaRPr>
          </a:p>
          <a:p>
            <a:endParaRPr lang="ja-JP" altLang="en-US" sz="1600">
              <a:latin typeface="ＭＳ Ｐゴシック" charset="-128"/>
              <a:ea typeface="ＭＳ Ｐゴシック" charset="-128"/>
            </a:endParaRPr>
          </a:p>
          <a:p>
            <a:endParaRPr lang="ja-JP" altLang="en-US" sz="1600">
              <a:latin typeface="ＭＳ Ｐゴシック" charset="-128"/>
              <a:ea typeface="ＭＳ Ｐゴシック" charset="-128"/>
            </a:endParaRPr>
          </a:p>
          <a:p>
            <a:endParaRPr lang="ja-JP" altLang="en-US" sz="1600">
              <a:latin typeface="ＭＳ Ｐゴシック" charset="-128"/>
              <a:ea typeface="ＭＳ Ｐゴシック" charset="-128"/>
            </a:endParaRPr>
          </a:p>
          <a:p>
            <a:endParaRPr lang="en-US" altLang="ja-JP" sz="1600">
              <a:latin typeface="ＭＳ Ｐゴシック" charset="-128"/>
              <a:ea typeface="ＭＳ Ｐゴシック" charset="-128"/>
            </a:endParaRPr>
          </a:p>
        </p:txBody>
      </p:sp>
      <p:grpSp>
        <p:nvGrpSpPr>
          <p:cNvPr id="50187" name="Group 31"/>
          <p:cNvGrpSpPr>
            <a:grpSpLocks/>
          </p:cNvGrpSpPr>
          <p:nvPr/>
        </p:nvGrpSpPr>
        <p:grpSpPr bwMode="auto">
          <a:xfrm>
            <a:off x="7331075" y="4437063"/>
            <a:ext cx="1679575" cy="1200150"/>
            <a:chOff x="4176" y="408"/>
            <a:chExt cx="846" cy="762"/>
          </a:xfrm>
        </p:grpSpPr>
        <p:sp>
          <p:nvSpPr>
            <p:cNvPr id="50202" name="Rectangle 32"/>
            <p:cNvSpPr>
              <a:spLocks noChangeArrowheads="1"/>
            </p:cNvSpPr>
            <p:nvPr/>
          </p:nvSpPr>
          <p:spPr bwMode="auto">
            <a:xfrm>
              <a:off x="4187" y="408"/>
              <a:ext cx="835" cy="762"/>
            </a:xfrm>
            <a:prstGeom prst="rect">
              <a:avLst/>
            </a:prstGeom>
            <a:solidFill>
              <a:srgbClr val="FFFFFF"/>
            </a:solidFill>
            <a:ln w="9525">
              <a:solidFill>
                <a:srgbClr val="000000"/>
              </a:solidFill>
              <a:miter lim="800000"/>
              <a:headEnd/>
              <a:tailEnd/>
            </a:ln>
          </p:spPr>
          <p:txBody>
            <a:bodyPr/>
            <a:lstStyle/>
            <a:p>
              <a:endParaRPr lang="ja-JP" altLang="en-US">
                <a:latin typeface="ＭＳ Ｐゴシック" charset="-128"/>
                <a:ea typeface="ＭＳ Ｐゴシック" charset="-128"/>
              </a:endParaRPr>
            </a:p>
          </p:txBody>
        </p:sp>
        <p:sp>
          <p:nvSpPr>
            <p:cNvPr id="50203" name="Line 33"/>
            <p:cNvSpPr>
              <a:spLocks noChangeShapeType="1"/>
            </p:cNvSpPr>
            <p:nvPr/>
          </p:nvSpPr>
          <p:spPr bwMode="auto">
            <a:xfrm>
              <a:off x="4186" y="505"/>
              <a:ext cx="836" cy="0"/>
            </a:xfrm>
            <a:prstGeom prst="line">
              <a:avLst/>
            </a:prstGeom>
            <a:noFill/>
            <a:ln w="9525">
              <a:solidFill>
                <a:srgbClr val="000000"/>
              </a:solidFill>
              <a:round/>
              <a:headEnd/>
              <a:tailEnd/>
            </a:ln>
          </p:spPr>
          <p:txBody>
            <a:bodyPr/>
            <a:lstStyle/>
            <a:p>
              <a:endParaRPr lang="ja-JP" altLang="en-US"/>
            </a:p>
          </p:txBody>
        </p:sp>
        <p:sp>
          <p:nvSpPr>
            <p:cNvPr id="50204" name="Text Box 34"/>
            <p:cNvSpPr txBox="1">
              <a:spLocks noChangeArrowheads="1"/>
            </p:cNvSpPr>
            <p:nvPr/>
          </p:nvSpPr>
          <p:spPr bwMode="auto">
            <a:xfrm>
              <a:off x="4190" y="428"/>
              <a:ext cx="348" cy="33"/>
            </a:xfrm>
            <a:prstGeom prst="rect">
              <a:avLst/>
            </a:prstGeom>
            <a:solidFill>
              <a:srgbClr val="FFFFFF"/>
            </a:solidFill>
            <a:ln w="9525">
              <a:noFill/>
              <a:miter lim="800000"/>
              <a:headEnd/>
              <a:tailEnd/>
            </a:ln>
          </p:spPr>
          <p:txBody>
            <a:bodyPr/>
            <a:lstStyle/>
            <a:p>
              <a:pPr algn="ctr"/>
              <a:r>
                <a:rPr lang="ja-JP" altLang="en-US" sz="600">
                  <a:latin typeface="ＭＳ Ｐゴシック" charset="-128"/>
                  <a:ea typeface="ＭＳ Ｐゴシック" charset="-128"/>
                </a:rPr>
                <a:t>特許庁</a:t>
              </a:r>
            </a:p>
          </p:txBody>
        </p:sp>
        <p:sp>
          <p:nvSpPr>
            <p:cNvPr id="50205" name="Line 35"/>
            <p:cNvSpPr>
              <a:spLocks noChangeShapeType="1"/>
            </p:cNvSpPr>
            <p:nvPr/>
          </p:nvSpPr>
          <p:spPr bwMode="auto">
            <a:xfrm>
              <a:off x="4186" y="696"/>
              <a:ext cx="831" cy="0"/>
            </a:xfrm>
            <a:prstGeom prst="line">
              <a:avLst/>
            </a:prstGeom>
            <a:noFill/>
            <a:ln w="9525">
              <a:solidFill>
                <a:srgbClr val="000000"/>
              </a:solidFill>
              <a:round/>
              <a:headEnd/>
              <a:tailEnd/>
            </a:ln>
          </p:spPr>
          <p:txBody>
            <a:bodyPr/>
            <a:lstStyle/>
            <a:p>
              <a:endParaRPr lang="ja-JP" altLang="en-US"/>
            </a:p>
          </p:txBody>
        </p:sp>
        <p:sp>
          <p:nvSpPr>
            <p:cNvPr id="50206" name="Line 36"/>
            <p:cNvSpPr>
              <a:spLocks noChangeShapeType="1"/>
            </p:cNvSpPr>
            <p:nvPr/>
          </p:nvSpPr>
          <p:spPr bwMode="auto">
            <a:xfrm>
              <a:off x="4461" y="505"/>
              <a:ext cx="0" cy="186"/>
            </a:xfrm>
            <a:prstGeom prst="line">
              <a:avLst/>
            </a:prstGeom>
            <a:noFill/>
            <a:ln w="9525">
              <a:solidFill>
                <a:srgbClr val="000000"/>
              </a:solidFill>
              <a:round/>
              <a:headEnd/>
              <a:tailEnd/>
            </a:ln>
          </p:spPr>
          <p:txBody>
            <a:bodyPr/>
            <a:lstStyle/>
            <a:p>
              <a:endParaRPr lang="ja-JP" altLang="en-US"/>
            </a:p>
          </p:txBody>
        </p:sp>
        <p:sp>
          <p:nvSpPr>
            <p:cNvPr id="50207" name="Line 37"/>
            <p:cNvSpPr>
              <a:spLocks noChangeShapeType="1"/>
            </p:cNvSpPr>
            <p:nvPr/>
          </p:nvSpPr>
          <p:spPr bwMode="auto">
            <a:xfrm>
              <a:off x="4752" y="510"/>
              <a:ext cx="0" cy="186"/>
            </a:xfrm>
            <a:prstGeom prst="line">
              <a:avLst/>
            </a:prstGeom>
            <a:noFill/>
            <a:ln w="9525">
              <a:solidFill>
                <a:srgbClr val="000000"/>
              </a:solidFill>
              <a:round/>
              <a:headEnd/>
              <a:tailEnd/>
            </a:ln>
          </p:spPr>
          <p:txBody>
            <a:bodyPr/>
            <a:lstStyle/>
            <a:p>
              <a:endParaRPr lang="ja-JP" altLang="en-US"/>
            </a:p>
          </p:txBody>
        </p:sp>
        <p:sp>
          <p:nvSpPr>
            <p:cNvPr id="50208" name="Line 38"/>
            <p:cNvSpPr>
              <a:spLocks noChangeShapeType="1"/>
            </p:cNvSpPr>
            <p:nvPr/>
          </p:nvSpPr>
          <p:spPr bwMode="auto">
            <a:xfrm>
              <a:off x="4186" y="552"/>
              <a:ext cx="275" cy="0"/>
            </a:xfrm>
            <a:prstGeom prst="line">
              <a:avLst/>
            </a:prstGeom>
            <a:noFill/>
            <a:ln w="9525">
              <a:solidFill>
                <a:srgbClr val="000000"/>
              </a:solidFill>
              <a:round/>
              <a:headEnd/>
              <a:tailEnd/>
            </a:ln>
          </p:spPr>
          <p:txBody>
            <a:bodyPr/>
            <a:lstStyle/>
            <a:p>
              <a:endParaRPr lang="ja-JP" altLang="en-US"/>
            </a:p>
          </p:txBody>
        </p:sp>
        <p:sp>
          <p:nvSpPr>
            <p:cNvPr id="50209" name="Line 39"/>
            <p:cNvSpPr>
              <a:spLocks noChangeShapeType="1"/>
            </p:cNvSpPr>
            <p:nvPr/>
          </p:nvSpPr>
          <p:spPr bwMode="auto">
            <a:xfrm>
              <a:off x="4176" y="594"/>
              <a:ext cx="285" cy="0"/>
            </a:xfrm>
            <a:prstGeom prst="line">
              <a:avLst/>
            </a:prstGeom>
            <a:noFill/>
            <a:ln w="9525">
              <a:solidFill>
                <a:srgbClr val="000000"/>
              </a:solidFill>
              <a:round/>
              <a:headEnd/>
              <a:tailEnd/>
            </a:ln>
          </p:spPr>
          <p:txBody>
            <a:bodyPr/>
            <a:lstStyle/>
            <a:p>
              <a:endParaRPr lang="ja-JP" altLang="en-US"/>
            </a:p>
          </p:txBody>
        </p:sp>
        <p:sp>
          <p:nvSpPr>
            <p:cNvPr id="50210" name="Line 40"/>
            <p:cNvSpPr>
              <a:spLocks noChangeShapeType="1"/>
            </p:cNvSpPr>
            <p:nvPr/>
          </p:nvSpPr>
          <p:spPr bwMode="auto">
            <a:xfrm>
              <a:off x="4181" y="640"/>
              <a:ext cx="280" cy="0"/>
            </a:xfrm>
            <a:prstGeom prst="line">
              <a:avLst/>
            </a:prstGeom>
            <a:noFill/>
            <a:ln w="38100" cmpd="dbl">
              <a:solidFill>
                <a:srgbClr val="000000"/>
              </a:solidFill>
              <a:round/>
              <a:headEnd/>
              <a:tailEnd/>
            </a:ln>
          </p:spPr>
          <p:txBody>
            <a:bodyPr/>
            <a:lstStyle/>
            <a:p>
              <a:endParaRPr lang="ja-JP" altLang="en-US"/>
            </a:p>
          </p:txBody>
        </p:sp>
        <p:sp>
          <p:nvSpPr>
            <p:cNvPr id="50211" name="Rectangle 41"/>
            <p:cNvSpPr>
              <a:spLocks noChangeArrowheads="1"/>
            </p:cNvSpPr>
            <p:nvPr/>
          </p:nvSpPr>
          <p:spPr bwMode="auto">
            <a:xfrm>
              <a:off x="4778" y="524"/>
              <a:ext cx="223" cy="153"/>
            </a:xfrm>
            <a:prstGeom prst="rect">
              <a:avLst/>
            </a:prstGeom>
            <a:solidFill>
              <a:srgbClr val="DDDDDD"/>
            </a:solidFill>
            <a:ln w="9525">
              <a:solidFill>
                <a:srgbClr val="000000"/>
              </a:solidFill>
              <a:miter lim="800000"/>
              <a:headEnd/>
              <a:tailEnd/>
            </a:ln>
          </p:spPr>
          <p:txBody>
            <a:bodyPr/>
            <a:lstStyle/>
            <a:p>
              <a:endParaRPr lang="ja-JP" altLang="en-US">
                <a:latin typeface="ＭＳ Ｐゴシック" charset="-128"/>
                <a:ea typeface="ＭＳ Ｐゴシック" charset="-128"/>
              </a:endParaRPr>
            </a:p>
          </p:txBody>
        </p:sp>
        <p:sp>
          <p:nvSpPr>
            <p:cNvPr id="50212" name="AutoShape 42"/>
            <p:cNvSpPr>
              <a:spLocks noChangeArrowheads="1"/>
            </p:cNvSpPr>
            <p:nvPr/>
          </p:nvSpPr>
          <p:spPr bwMode="auto">
            <a:xfrm>
              <a:off x="4581" y="621"/>
              <a:ext cx="57" cy="51"/>
            </a:xfrm>
            <a:prstGeom prst="can">
              <a:avLst>
                <a:gd name="adj" fmla="val 25000"/>
              </a:avLst>
            </a:prstGeom>
            <a:solidFill>
              <a:srgbClr val="FFFFFF"/>
            </a:solidFill>
            <a:ln w="9525">
              <a:solidFill>
                <a:srgbClr val="000000"/>
              </a:solidFill>
              <a:round/>
              <a:headEnd/>
              <a:tailEnd/>
            </a:ln>
          </p:spPr>
          <p:txBody>
            <a:bodyPr/>
            <a:lstStyle/>
            <a:p>
              <a:endParaRPr lang="ja-JP" altLang="en-US">
                <a:latin typeface="ＭＳ Ｐゴシック" charset="-128"/>
                <a:ea typeface="ＭＳ Ｐゴシック" charset="-128"/>
              </a:endParaRPr>
            </a:p>
          </p:txBody>
        </p:sp>
        <p:sp>
          <p:nvSpPr>
            <p:cNvPr id="50213" name="AutoShape 43"/>
            <p:cNvSpPr>
              <a:spLocks noChangeArrowheads="1"/>
            </p:cNvSpPr>
            <p:nvPr/>
          </p:nvSpPr>
          <p:spPr bwMode="auto">
            <a:xfrm>
              <a:off x="4545" y="529"/>
              <a:ext cx="129" cy="102"/>
            </a:xfrm>
            <a:prstGeom prst="can">
              <a:avLst>
                <a:gd name="adj" fmla="val 25000"/>
              </a:avLst>
            </a:prstGeom>
            <a:gradFill rotWithShape="1">
              <a:gsLst>
                <a:gs pos="0">
                  <a:srgbClr val="FFFFFF"/>
                </a:gs>
                <a:gs pos="100000">
                  <a:srgbClr val="929292"/>
                </a:gs>
              </a:gsLst>
              <a:path path="rect">
                <a:fillToRect l="50000" t="50000" r="50000" b="50000"/>
              </a:path>
            </a:gradFill>
            <a:ln w="9525">
              <a:solidFill>
                <a:srgbClr val="000000"/>
              </a:solidFill>
              <a:round/>
              <a:headEnd/>
              <a:tailEnd/>
            </a:ln>
          </p:spPr>
          <p:txBody>
            <a:bodyPr/>
            <a:lstStyle/>
            <a:p>
              <a:endParaRPr lang="ja-JP" altLang="en-US">
                <a:latin typeface="ＭＳ Ｐゴシック" charset="-128"/>
                <a:ea typeface="ＭＳ Ｐゴシック" charset="-128"/>
              </a:endParaRPr>
            </a:p>
          </p:txBody>
        </p:sp>
        <p:sp>
          <p:nvSpPr>
            <p:cNvPr id="50214" name="AutoShape 44" descr="紙ふぶき (大)"/>
            <p:cNvSpPr>
              <a:spLocks noChangeArrowheads="1"/>
            </p:cNvSpPr>
            <p:nvPr/>
          </p:nvSpPr>
          <p:spPr bwMode="auto">
            <a:xfrm>
              <a:off x="4467" y="617"/>
              <a:ext cx="72" cy="60"/>
            </a:xfrm>
            <a:prstGeom prst="irregularSeal1">
              <a:avLst/>
            </a:prstGeom>
            <a:pattFill prst="lgConfetti">
              <a:fgClr>
                <a:srgbClr val="9C9C92"/>
              </a:fgClr>
              <a:bgClr>
                <a:srgbClr val="FFFFFF"/>
              </a:bgClr>
            </a:pattFill>
            <a:ln w="9525">
              <a:noFill/>
              <a:miter lim="800000"/>
              <a:headEnd/>
              <a:tailEnd/>
            </a:ln>
          </p:spPr>
          <p:txBody>
            <a:bodyPr/>
            <a:lstStyle/>
            <a:p>
              <a:endParaRPr lang="ja-JP" altLang="en-US">
                <a:latin typeface="ＭＳ Ｐゴシック" charset="-128"/>
                <a:ea typeface="ＭＳ Ｐゴシック" charset="-128"/>
              </a:endParaRPr>
            </a:p>
          </p:txBody>
        </p:sp>
        <p:sp>
          <p:nvSpPr>
            <p:cNvPr id="50215" name="AutoShape 45" descr="紙ふぶき (大)"/>
            <p:cNvSpPr>
              <a:spLocks noChangeArrowheads="1"/>
            </p:cNvSpPr>
            <p:nvPr/>
          </p:nvSpPr>
          <p:spPr bwMode="auto">
            <a:xfrm>
              <a:off x="4674" y="617"/>
              <a:ext cx="73" cy="60"/>
            </a:xfrm>
            <a:prstGeom prst="irregularSeal1">
              <a:avLst/>
            </a:prstGeom>
            <a:pattFill prst="lgConfetti">
              <a:fgClr>
                <a:srgbClr val="9C9C92"/>
              </a:fgClr>
              <a:bgClr>
                <a:srgbClr val="FFFFFF"/>
              </a:bgClr>
            </a:pattFill>
            <a:ln w="9525">
              <a:noFill/>
              <a:miter lim="800000"/>
              <a:headEnd/>
              <a:tailEnd/>
            </a:ln>
          </p:spPr>
          <p:txBody>
            <a:bodyPr/>
            <a:lstStyle/>
            <a:p>
              <a:endParaRPr lang="ja-JP" altLang="en-US">
                <a:latin typeface="ＭＳ Ｐゴシック" charset="-128"/>
                <a:ea typeface="ＭＳ Ｐゴシック" charset="-128"/>
              </a:endParaRPr>
            </a:p>
          </p:txBody>
        </p:sp>
        <p:sp>
          <p:nvSpPr>
            <p:cNvPr id="50216" name="AutoShape 46" descr="紙ふぶき (大)"/>
            <p:cNvSpPr>
              <a:spLocks noChangeArrowheads="1"/>
            </p:cNvSpPr>
            <p:nvPr/>
          </p:nvSpPr>
          <p:spPr bwMode="auto">
            <a:xfrm>
              <a:off x="4467" y="515"/>
              <a:ext cx="72" cy="60"/>
            </a:xfrm>
            <a:prstGeom prst="irregularSeal1">
              <a:avLst/>
            </a:prstGeom>
            <a:pattFill prst="lgConfetti">
              <a:fgClr>
                <a:srgbClr val="9C9C92"/>
              </a:fgClr>
              <a:bgClr>
                <a:srgbClr val="FFFFFF"/>
              </a:bgClr>
            </a:pattFill>
            <a:ln w="9525">
              <a:noFill/>
              <a:miter lim="800000"/>
              <a:headEnd/>
              <a:tailEnd/>
            </a:ln>
          </p:spPr>
          <p:txBody>
            <a:bodyPr/>
            <a:lstStyle/>
            <a:p>
              <a:endParaRPr lang="ja-JP" altLang="en-US">
                <a:latin typeface="ＭＳ Ｐゴシック" charset="-128"/>
                <a:ea typeface="ＭＳ Ｐゴシック" charset="-128"/>
              </a:endParaRPr>
            </a:p>
          </p:txBody>
        </p:sp>
        <p:sp>
          <p:nvSpPr>
            <p:cNvPr id="50217" name="Line 47"/>
            <p:cNvSpPr>
              <a:spLocks noChangeShapeType="1"/>
            </p:cNvSpPr>
            <p:nvPr/>
          </p:nvSpPr>
          <p:spPr bwMode="auto">
            <a:xfrm>
              <a:off x="4602" y="696"/>
              <a:ext cx="0" cy="468"/>
            </a:xfrm>
            <a:prstGeom prst="line">
              <a:avLst/>
            </a:prstGeom>
            <a:noFill/>
            <a:ln w="9525">
              <a:solidFill>
                <a:srgbClr val="000000"/>
              </a:solidFill>
              <a:round/>
              <a:headEnd/>
              <a:tailEnd/>
            </a:ln>
          </p:spPr>
          <p:txBody>
            <a:bodyPr/>
            <a:lstStyle/>
            <a:p>
              <a:endParaRPr lang="ja-JP" altLang="en-US"/>
            </a:p>
          </p:txBody>
        </p:sp>
        <p:sp>
          <p:nvSpPr>
            <p:cNvPr id="50218" name="Line 48"/>
            <p:cNvSpPr>
              <a:spLocks noChangeShapeType="1"/>
            </p:cNvSpPr>
            <p:nvPr/>
          </p:nvSpPr>
          <p:spPr bwMode="auto">
            <a:xfrm>
              <a:off x="4181" y="1062"/>
              <a:ext cx="421" cy="0"/>
            </a:xfrm>
            <a:prstGeom prst="line">
              <a:avLst/>
            </a:prstGeom>
            <a:noFill/>
            <a:ln w="9525">
              <a:solidFill>
                <a:srgbClr val="000000"/>
              </a:solidFill>
              <a:round/>
              <a:headEnd/>
              <a:tailEnd/>
            </a:ln>
          </p:spPr>
          <p:txBody>
            <a:bodyPr/>
            <a:lstStyle/>
            <a:p>
              <a:endParaRPr lang="ja-JP" altLang="en-US"/>
            </a:p>
          </p:txBody>
        </p:sp>
        <p:sp>
          <p:nvSpPr>
            <p:cNvPr id="50219" name="Line 49"/>
            <p:cNvSpPr>
              <a:spLocks noChangeShapeType="1"/>
            </p:cNvSpPr>
            <p:nvPr/>
          </p:nvSpPr>
          <p:spPr bwMode="auto">
            <a:xfrm>
              <a:off x="4207" y="788"/>
              <a:ext cx="353" cy="0"/>
            </a:xfrm>
            <a:prstGeom prst="line">
              <a:avLst/>
            </a:prstGeom>
            <a:noFill/>
            <a:ln w="9525">
              <a:solidFill>
                <a:srgbClr val="000000"/>
              </a:solidFill>
              <a:round/>
              <a:headEnd/>
              <a:tailEnd/>
            </a:ln>
          </p:spPr>
          <p:txBody>
            <a:bodyPr/>
            <a:lstStyle/>
            <a:p>
              <a:endParaRPr lang="ja-JP" altLang="en-US"/>
            </a:p>
          </p:txBody>
        </p:sp>
        <p:sp>
          <p:nvSpPr>
            <p:cNvPr id="50220" name="Line 50"/>
            <p:cNvSpPr>
              <a:spLocks noChangeShapeType="1"/>
            </p:cNvSpPr>
            <p:nvPr/>
          </p:nvSpPr>
          <p:spPr bwMode="auto">
            <a:xfrm>
              <a:off x="4212" y="830"/>
              <a:ext cx="343" cy="0"/>
            </a:xfrm>
            <a:prstGeom prst="line">
              <a:avLst/>
            </a:prstGeom>
            <a:noFill/>
            <a:ln w="9525">
              <a:solidFill>
                <a:srgbClr val="000000"/>
              </a:solidFill>
              <a:round/>
              <a:headEnd/>
              <a:tailEnd/>
            </a:ln>
          </p:spPr>
          <p:txBody>
            <a:bodyPr/>
            <a:lstStyle/>
            <a:p>
              <a:endParaRPr lang="ja-JP" altLang="en-US"/>
            </a:p>
          </p:txBody>
        </p:sp>
        <p:sp>
          <p:nvSpPr>
            <p:cNvPr id="50221" name="Line 51"/>
            <p:cNvSpPr>
              <a:spLocks noChangeShapeType="1"/>
            </p:cNvSpPr>
            <p:nvPr/>
          </p:nvSpPr>
          <p:spPr bwMode="auto">
            <a:xfrm>
              <a:off x="4207" y="881"/>
              <a:ext cx="338" cy="0"/>
            </a:xfrm>
            <a:prstGeom prst="line">
              <a:avLst/>
            </a:prstGeom>
            <a:noFill/>
            <a:ln w="9525">
              <a:solidFill>
                <a:srgbClr val="000000"/>
              </a:solidFill>
              <a:round/>
              <a:headEnd/>
              <a:tailEnd/>
            </a:ln>
          </p:spPr>
          <p:txBody>
            <a:bodyPr/>
            <a:lstStyle/>
            <a:p>
              <a:endParaRPr lang="ja-JP" altLang="en-US"/>
            </a:p>
          </p:txBody>
        </p:sp>
        <p:sp>
          <p:nvSpPr>
            <p:cNvPr id="50222" name="Line 52"/>
            <p:cNvSpPr>
              <a:spLocks noChangeShapeType="1"/>
            </p:cNvSpPr>
            <p:nvPr/>
          </p:nvSpPr>
          <p:spPr bwMode="auto">
            <a:xfrm>
              <a:off x="4207" y="927"/>
              <a:ext cx="338" cy="0"/>
            </a:xfrm>
            <a:prstGeom prst="line">
              <a:avLst/>
            </a:prstGeom>
            <a:noFill/>
            <a:ln w="9525">
              <a:solidFill>
                <a:srgbClr val="000000"/>
              </a:solidFill>
              <a:round/>
              <a:headEnd/>
              <a:tailEnd/>
            </a:ln>
          </p:spPr>
          <p:txBody>
            <a:bodyPr/>
            <a:lstStyle/>
            <a:p>
              <a:endParaRPr lang="ja-JP" altLang="en-US"/>
            </a:p>
          </p:txBody>
        </p:sp>
        <p:sp>
          <p:nvSpPr>
            <p:cNvPr id="50223" name="Line 53"/>
            <p:cNvSpPr>
              <a:spLocks noChangeShapeType="1"/>
            </p:cNvSpPr>
            <p:nvPr/>
          </p:nvSpPr>
          <p:spPr bwMode="auto">
            <a:xfrm>
              <a:off x="4653" y="779"/>
              <a:ext cx="286" cy="0"/>
            </a:xfrm>
            <a:prstGeom prst="line">
              <a:avLst/>
            </a:prstGeom>
            <a:noFill/>
            <a:ln w="9525">
              <a:solidFill>
                <a:srgbClr val="000000"/>
              </a:solidFill>
              <a:round/>
              <a:headEnd/>
              <a:tailEnd/>
            </a:ln>
          </p:spPr>
          <p:txBody>
            <a:bodyPr/>
            <a:lstStyle/>
            <a:p>
              <a:endParaRPr lang="ja-JP" altLang="en-US"/>
            </a:p>
          </p:txBody>
        </p:sp>
        <p:sp>
          <p:nvSpPr>
            <p:cNvPr id="50224" name="Line 54"/>
            <p:cNvSpPr>
              <a:spLocks noChangeShapeType="1"/>
            </p:cNvSpPr>
            <p:nvPr/>
          </p:nvSpPr>
          <p:spPr bwMode="auto">
            <a:xfrm>
              <a:off x="4653" y="830"/>
              <a:ext cx="281" cy="0"/>
            </a:xfrm>
            <a:prstGeom prst="line">
              <a:avLst/>
            </a:prstGeom>
            <a:noFill/>
            <a:ln w="9525">
              <a:solidFill>
                <a:srgbClr val="000000"/>
              </a:solidFill>
              <a:round/>
              <a:headEnd/>
              <a:tailEnd/>
            </a:ln>
          </p:spPr>
          <p:txBody>
            <a:bodyPr/>
            <a:lstStyle/>
            <a:p>
              <a:endParaRPr lang="ja-JP" altLang="en-US"/>
            </a:p>
          </p:txBody>
        </p:sp>
        <p:sp>
          <p:nvSpPr>
            <p:cNvPr id="50225" name="Line 55"/>
            <p:cNvSpPr>
              <a:spLocks noChangeShapeType="1"/>
            </p:cNvSpPr>
            <p:nvPr/>
          </p:nvSpPr>
          <p:spPr bwMode="auto">
            <a:xfrm>
              <a:off x="4653" y="881"/>
              <a:ext cx="281" cy="0"/>
            </a:xfrm>
            <a:prstGeom prst="line">
              <a:avLst/>
            </a:prstGeom>
            <a:noFill/>
            <a:ln w="9525">
              <a:solidFill>
                <a:srgbClr val="000000"/>
              </a:solidFill>
              <a:round/>
              <a:headEnd/>
              <a:tailEnd/>
            </a:ln>
          </p:spPr>
          <p:txBody>
            <a:bodyPr/>
            <a:lstStyle/>
            <a:p>
              <a:endParaRPr lang="ja-JP" altLang="en-US"/>
            </a:p>
          </p:txBody>
        </p:sp>
        <p:sp>
          <p:nvSpPr>
            <p:cNvPr id="50226" name="Line 56"/>
            <p:cNvSpPr>
              <a:spLocks noChangeShapeType="1"/>
            </p:cNvSpPr>
            <p:nvPr/>
          </p:nvSpPr>
          <p:spPr bwMode="auto">
            <a:xfrm>
              <a:off x="4653" y="932"/>
              <a:ext cx="281" cy="0"/>
            </a:xfrm>
            <a:prstGeom prst="line">
              <a:avLst/>
            </a:prstGeom>
            <a:noFill/>
            <a:ln w="9525">
              <a:solidFill>
                <a:srgbClr val="000000"/>
              </a:solidFill>
              <a:round/>
              <a:headEnd/>
              <a:tailEnd/>
            </a:ln>
          </p:spPr>
          <p:txBody>
            <a:bodyPr/>
            <a:lstStyle/>
            <a:p>
              <a:endParaRPr lang="ja-JP" altLang="en-US"/>
            </a:p>
          </p:txBody>
        </p:sp>
        <p:sp>
          <p:nvSpPr>
            <p:cNvPr id="50227" name="Line 57"/>
            <p:cNvSpPr>
              <a:spLocks noChangeShapeType="1"/>
            </p:cNvSpPr>
            <p:nvPr/>
          </p:nvSpPr>
          <p:spPr bwMode="auto">
            <a:xfrm>
              <a:off x="4659" y="1057"/>
              <a:ext cx="270" cy="0"/>
            </a:xfrm>
            <a:prstGeom prst="line">
              <a:avLst/>
            </a:prstGeom>
            <a:noFill/>
            <a:ln w="9525">
              <a:solidFill>
                <a:srgbClr val="000000"/>
              </a:solidFill>
              <a:round/>
              <a:headEnd/>
              <a:tailEnd/>
            </a:ln>
          </p:spPr>
          <p:txBody>
            <a:bodyPr/>
            <a:lstStyle/>
            <a:p>
              <a:endParaRPr lang="ja-JP" altLang="en-US"/>
            </a:p>
          </p:txBody>
        </p:sp>
        <p:sp>
          <p:nvSpPr>
            <p:cNvPr id="50228" name="Line 58"/>
            <p:cNvSpPr>
              <a:spLocks noChangeShapeType="1"/>
            </p:cNvSpPr>
            <p:nvPr/>
          </p:nvSpPr>
          <p:spPr bwMode="auto">
            <a:xfrm>
              <a:off x="4659" y="1090"/>
              <a:ext cx="270" cy="0"/>
            </a:xfrm>
            <a:prstGeom prst="line">
              <a:avLst/>
            </a:prstGeom>
            <a:noFill/>
            <a:ln w="9525">
              <a:solidFill>
                <a:srgbClr val="000000"/>
              </a:solidFill>
              <a:round/>
              <a:headEnd/>
              <a:tailEnd/>
            </a:ln>
          </p:spPr>
          <p:txBody>
            <a:bodyPr/>
            <a:lstStyle/>
            <a:p>
              <a:endParaRPr lang="ja-JP" altLang="en-US"/>
            </a:p>
          </p:txBody>
        </p:sp>
        <p:sp>
          <p:nvSpPr>
            <p:cNvPr id="50229" name="Line 59"/>
            <p:cNvSpPr>
              <a:spLocks noChangeShapeType="1"/>
            </p:cNvSpPr>
            <p:nvPr/>
          </p:nvSpPr>
          <p:spPr bwMode="auto">
            <a:xfrm>
              <a:off x="4664" y="1118"/>
              <a:ext cx="270" cy="0"/>
            </a:xfrm>
            <a:prstGeom prst="line">
              <a:avLst/>
            </a:prstGeom>
            <a:noFill/>
            <a:ln w="9525">
              <a:solidFill>
                <a:srgbClr val="000000"/>
              </a:solidFill>
              <a:round/>
              <a:headEnd/>
              <a:tailEnd/>
            </a:ln>
          </p:spPr>
          <p:txBody>
            <a:bodyPr/>
            <a:lstStyle/>
            <a:p>
              <a:endParaRPr lang="ja-JP" altLang="en-US"/>
            </a:p>
          </p:txBody>
        </p:sp>
      </p:grpSp>
      <p:grpSp>
        <p:nvGrpSpPr>
          <p:cNvPr id="50188" name="Group 60"/>
          <p:cNvGrpSpPr>
            <a:grpSpLocks/>
          </p:cNvGrpSpPr>
          <p:nvPr/>
        </p:nvGrpSpPr>
        <p:grpSpPr bwMode="auto">
          <a:xfrm>
            <a:off x="6356350" y="4437063"/>
            <a:ext cx="557213" cy="1163637"/>
            <a:chOff x="3426" y="1908"/>
            <a:chExt cx="798" cy="1848"/>
          </a:xfrm>
        </p:grpSpPr>
        <p:sp>
          <p:nvSpPr>
            <p:cNvPr id="50193" name="AutoShape 61"/>
            <p:cNvSpPr>
              <a:spLocks noChangeArrowheads="1"/>
            </p:cNvSpPr>
            <p:nvPr/>
          </p:nvSpPr>
          <p:spPr bwMode="auto">
            <a:xfrm>
              <a:off x="3426" y="1908"/>
              <a:ext cx="798" cy="1848"/>
            </a:xfrm>
            <a:prstGeom prst="cube">
              <a:avLst>
                <a:gd name="adj" fmla="val 41333"/>
              </a:avLst>
            </a:prstGeom>
            <a:solidFill>
              <a:schemeClr val="bg1"/>
            </a:solidFill>
            <a:ln w="9525">
              <a:solidFill>
                <a:schemeClr val="tx1"/>
              </a:solidFill>
              <a:miter lim="800000"/>
              <a:headEnd/>
              <a:tailEnd/>
            </a:ln>
          </p:spPr>
          <p:txBody>
            <a:bodyPr wrap="none" lIns="90000" tIns="46800" rIns="90000" bIns="46800" anchor="ctr"/>
            <a:lstStyle/>
            <a:p>
              <a:endParaRPr lang="ja-JP" altLang="en-US">
                <a:latin typeface="ＭＳ Ｐゴシック" charset="-128"/>
                <a:ea typeface="ＭＳ Ｐゴシック" charset="-128"/>
              </a:endParaRPr>
            </a:p>
          </p:txBody>
        </p:sp>
        <p:sp>
          <p:nvSpPr>
            <p:cNvPr id="50194" name="Rectangle 62"/>
            <p:cNvSpPr>
              <a:spLocks noChangeArrowheads="1"/>
            </p:cNvSpPr>
            <p:nvPr/>
          </p:nvSpPr>
          <p:spPr bwMode="auto">
            <a:xfrm>
              <a:off x="3487" y="2403"/>
              <a:ext cx="144" cy="743"/>
            </a:xfrm>
            <a:prstGeom prst="rect">
              <a:avLst/>
            </a:prstGeom>
            <a:gradFill rotWithShape="1">
              <a:gsLst>
                <a:gs pos="0">
                  <a:srgbClr val="DDDDDD"/>
                </a:gs>
                <a:gs pos="100000">
                  <a:srgbClr val="666666"/>
                </a:gs>
              </a:gsLst>
              <a:lin ang="0" scaled="1"/>
            </a:gradFill>
            <a:ln w="9525" algn="ctr">
              <a:solidFill>
                <a:schemeClr val="tx1"/>
              </a:solidFill>
              <a:miter lim="800000"/>
              <a:headEnd/>
              <a:tailEnd/>
            </a:ln>
          </p:spPr>
          <p:txBody>
            <a:bodyPr wrap="none" lIns="90000" tIns="46800" rIns="90000" bIns="46800" anchor="ctr"/>
            <a:lstStyle/>
            <a:p>
              <a:endParaRPr lang="ja-JP" altLang="en-US">
                <a:latin typeface="ＭＳ Ｐゴシック" charset="-128"/>
                <a:ea typeface="ＭＳ Ｐゴシック" charset="-128"/>
              </a:endParaRPr>
            </a:p>
          </p:txBody>
        </p:sp>
        <p:sp>
          <p:nvSpPr>
            <p:cNvPr id="50195" name="Rectangle 63"/>
            <p:cNvSpPr>
              <a:spLocks noChangeArrowheads="1"/>
            </p:cNvSpPr>
            <p:nvPr/>
          </p:nvSpPr>
          <p:spPr bwMode="auto">
            <a:xfrm>
              <a:off x="3518" y="3278"/>
              <a:ext cx="69" cy="429"/>
            </a:xfrm>
            <a:prstGeom prst="rect">
              <a:avLst/>
            </a:prstGeom>
            <a:solidFill>
              <a:srgbClr val="DDDDDD"/>
            </a:solidFill>
            <a:ln w="9525" algn="ctr">
              <a:solidFill>
                <a:schemeClr val="tx1"/>
              </a:solidFill>
              <a:miter lim="800000"/>
              <a:headEnd/>
              <a:tailEnd/>
            </a:ln>
          </p:spPr>
          <p:txBody>
            <a:bodyPr wrap="none" lIns="90000" tIns="46800" rIns="90000" bIns="46800" anchor="ctr"/>
            <a:lstStyle/>
            <a:p>
              <a:endParaRPr lang="ja-JP" altLang="en-US">
                <a:latin typeface="ＭＳ Ｐゴシック" charset="-128"/>
                <a:ea typeface="ＭＳ Ｐゴシック" charset="-128"/>
              </a:endParaRPr>
            </a:p>
          </p:txBody>
        </p:sp>
        <p:sp>
          <p:nvSpPr>
            <p:cNvPr id="50196" name="Rectangle 64"/>
            <p:cNvSpPr>
              <a:spLocks noChangeArrowheads="1"/>
            </p:cNvSpPr>
            <p:nvPr/>
          </p:nvSpPr>
          <p:spPr bwMode="auto">
            <a:xfrm>
              <a:off x="3687" y="3212"/>
              <a:ext cx="143" cy="495"/>
            </a:xfrm>
            <a:prstGeom prst="rect">
              <a:avLst/>
            </a:prstGeom>
            <a:solidFill>
              <a:srgbClr val="DDDDDD"/>
            </a:solidFill>
            <a:ln w="9525" algn="ctr">
              <a:solidFill>
                <a:schemeClr val="tx1"/>
              </a:solidFill>
              <a:miter lim="800000"/>
              <a:headEnd/>
              <a:tailEnd/>
            </a:ln>
          </p:spPr>
          <p:txBody>
            <a:bodyPr wrap="none" lIns="90000" tIns="46800" rIns="90000" bIns="46800" anchor="ctr"/>
            <a:lstStyle/>
            <a:p>
              <a:endParaRPr lang="ja-JP" altLang="en-US">
                <a:latin typeface="ＭＳ Ｐゴシック" charset="-128"/>
                <a:ea typeface="ＭＳ Ｐゴシック" charset="-128"/>
              </a:endParaRPr>
            </a:p>
          </p:txBody>
        </p:sp>
        <p:sp>
          <p:nvSpPr>
            <p:cNvPr id="50197" name="Line 65"/>
            <p:cNvSpPr>
              <a:spLocks noChangeShapeType="1"/>
            </p:cNvSpPr>
            <p:nvPr/>
          </p:nvSpPr>
          <p:spPr bwMode="auto">
            <a:xfrm>
              <a:off x="3700" y="3377"/>
              <a:ext cx="130" cy="0"/>
            </a:xfrm>
            <a:prstGeom prst="line">
              <a:avLst/>
            </a:prstGeom>
            <a:noFill/>
            <a:ln w="9525">
              <a:solidFill>
                <a:schemeClr val="tx1"/>
              </a:solidFill>
              <a:round/>
              <a:headEnd/>
              <a:tailEnd/>
            </a:ln>
          </p:spPr>
          <p:txBody>
            <a:bodyPr lIns="90000" tIns="46800" rIns="90000" bIns="46800" anchor="ctr"/>
            <a:lstStyle/>
            <a:p>
              <a:endParaRPr lang="ja-JP" altLang="en-US"/>
            </a:p>
          </p:txBody>
        </p:sp>
        <p:sp>
          <p:nvSpPr>
            <p:cNvPr id="880706" name="Oval 66"/>
            <p:cNvSpPr>
              <a:spLocks noChangeArrowheads="1"/>
            </p:cNvSpPr>
            <p:nvPr/>
          </p:nvSpPr>
          <p:spPr bwMode="auto">
            <a:xfrm>
              <a:off x="3701" y="2397"/>
              <a:ext cx="143" cy="154"/>
            </a:xfrm>
            <a:prstGeom prst="ellipse">
              <a:avLst/>
            </a:prstGeom>
            <a:gradFill rotWithShape="1">
              <a:gsLst>
                <a:gs pos="0">
                  <a:schemeClr val="bg1"/>
                </a:gs>
                <a:gs pos="100000">
                  <a:schemeClr val="bg1">
                    <a:gamma/>
                    <a:shade val="46275"/>
                    <a:invGamma/>
                  </a:schemeClr>
                </a:gs>
              </a:gsLst>
              <a:path path="shape">
                <a:fillToRect l="50000" t="50000" r="50000" b="50000"/>
              </a:path>
            </a:gradFill>
            <a:ln w="9525" algn="ctr">
              <a:solidFill>
                <a:schemeClr val="tx1"/>
              </a:solidFill>
              <a:round/>
              <a:headEnd/>
              <a:tailEnd/>
            </a:ln>
            <a:effectLst/>
            <a:extLst>
              <a:ext uri="{AF507438-7753-43e0-B8FC-AC1667EBCBE1}"/>
            </a:extLst>
          </p:spPr>
          <p:txBody>
            <a:bodyPr wrap="none" lIns="90000" tIns="46800" rIns="90000" bIns="46800" anchor="ctr"/>
            <a:lstStyle/>
            <a:p>
              <a:pPr>
                <a:defRPr/>
              </a:pPr>
              <a:endParaRPr lang="ja-JP" altLang="en-US">
                <a:latin typeface="ＭＳ Ｐゴシック" pitchFamily="50" charset="-128"/>
                <a:ea typeface="ＭＳ Ｐゴシック" pitchFamily="50" charset="-128"/>
              </a:endParaRPr>
            </a:p>
          </p:txBody>
        </p:sp>
        <p:sp>
          <p:nvSpPr>
            <p:cNvPr id="880707" name="Oval 67"/>
            <p:cNvSpPr>
              <a:spLocks noChangeArrowheads="1"/>
            </p:cNvSpPr>
            <p:nvPr/>
          </p:nvSpPr>
          <p:spPr bwMode="auto">
            <a:xfrm>
              <a:off x="3701" y="2690"/>
              <a:ext cx="143" cy="154"/>
            </a:xfrm>
            <a:prstGeom prst="ellipse">
              <a:avLst/>
            </a:prstGeom>
            <a:gradFill rotWithShape="1">
              <a:gsLst>
                <a:gs pos="0">
                  <a:schemeClr val="bg1"/>
                </a:gs>
                <a:gs pos="100000">
                  <a:schemeClr val="bg1">
                    <a:gamma/>
                    <a:shade val="46275"/>
                    <a:invGamma/>
                  </a:schemeClr>
                </a:gs>
              </a:gsLst>
              <a:path path="shape">
                <a:fillToRect l="50000" t="50000" r="50000" b="50000"/>
              </a:path>
            </a:gradFill>
            <a:ln w="9525" algn="ctr">
              <a:solidFill>
                <a:schemeClr val="tx1"/>
              </a:solidFill>
              <a:round/>
              <a:headEnd/>
              <a:tailEnd/>
            </a:ln>
            <a:effectLst/>
            <a:extLst>
              <a:ext uri="{AF507438-7753-43e0-B8FC-AC1667EBCBE1}"/>
            </a:extLst>
          </p:spPr>
          <p:txBody>
            <a:bodyPr wrap="none" lIns="90000" tIns="46800" rIns="90000" bIns="46800" anchor="ctr"/>
            <a:lstStyle/>
            <a:p>
              <a:pPr>
                <a:defRPr/>
              </a:pPr>
              <a:endParaRPr lang="ja-JP" altLang="en-US">
                <a:latin typeface="ＭＳ Ｐゴシック" pitchFamily="50" charset="-128"/>
                <a:ea typeface="ＭＳ Ｐゴシック" pitchFamily="50" charset="-128"/>
              </a:endParaRPr>
            </a:p>
          </p:txBody>
        </p:sp>
        <p:sp>
          <p:nvSpPr>
            <p:cNvPr id="880708" name="Oval 68"/>
            <p:cNvSpPr>
              <a:spLocks noChangeArrowheads="1"/>
            </p:cNvSpPr>
            <p:nvPr/>
          </p:nvSpPr>
          <p:spPr bwMode="auto">
            <a:xfrm>
              <a:off x="3701" y="2959"/>
              <a:ext cx="143" cy="154"/>
            </a:xfrm>
            <a:prstGeom prst="ellipse">
              <a:avLst/>
            </a:prstGeom>
            <a:gradFill rotWithShape="1">
              <a:gsLst>
                <a:gs pos="0">
                  <a:schemeClr val="bg1"/>
                </a:gs>
                <a:gs pos="100000">
                  <a:schemeClr val="bg1">
                    <a:gamma/>
                    <a:shade val="46275"/>
                    <a:invGamma/>
                  </a:schemeClr>
                </a:gs>
              </a:gsLst>
              <a:path path="shape">
                <a:fillToRect l="50000" t="50000" r="50000" b="50000"/>
              </a:path>
            </a:gradFill>
            <a:ln w="9525" algn="ctr">
              <a:solidFill>
                <a:schemeClr val="tx1"/>
              </a:solidFill>
              <a:round/>
              <a:headEnd/>
              <a:tailEnd/>
            </a:ln>
            <a:effectLst/>
            <a:extLst>
              <a:ext uri="{AF507438-7753-43e0-B8FC-AC1667EBCBE1}"/>
            </a:extLst>
          </p:spPr>
          <p:txBody>
            <a:bodyPr wrap="none" lIns="90000" tIns="46800" rIns="90000" bIns="46800" anchor="ctr"/>
            <a:lstStyle/>
            <a:p>
              <a:pPr>
                <a:defRPr/>
              </a:pPr>
              <a:endParaRPr lang="ja-JP" altLang="en-US">
                <a:latin typeface="ＭＳ Ｐゴシック" pitchFamily="50" charset="-128"/>
                <a:ea typeface="ＭＳ Ｐゴシック" pitchFamily="50" charset="-128"/>
              </a:endParaRPr>
            </a:p>
          </p:txBody>
        </p:sp>
        <p:sp>
          <p:nvSpPr>
            <p:cNvPr id="50201" name="Line 69"/>
            <p:cNvSpPr>
              <a:spLocks noChangeShapeType="1"/>
            </p:cNvSpPr>
            <p:nvPr/>
          </p:nvSpPr>
          <p:spPr bwMode="auto">
            <a:xfrm>
              <a:off x="3684" y="3552"/>
              <a:ext cx="132" cy="0"/>
            </a:xfrm>
            <a:prstGeom prst="line">
              <a:avLst/>
            </a:prstGeom>
            <a:noFill/>
            <a:ln w="9525">
              <a:solidFill>
                <a:schemeClr val="tx1"/>
              </a:solidFill>
              <a:round/>
              <a:headEnd/>
              <a:tailEnd/>
            </a:ln>
          </p:spPr>
          <p:txBody>
            <a:bodyPr lIns="90000" tIns="46800" rIns="90000" bIns="46800" anchor="ctr"/>
            <a:lstStyle/>
            <a:p>
              <a:endParaRPr lang="ja-JP" altLang="en-US"/>
            </a:p>
          </p:txBody>
        </p:sp>
      </p:grpSp>
      <p:sp>
        <p:nvSpPr>
          <p:cNvPr id="50189" name="Text Box 70"/>
          <p:cNvSpPr txBox="1">
            <a:spLocks noChangeArrowheads="1"/>
          </p:cNvSpPr>
          <p:nvPr/>
        </p:nvSpPr>
        <p:spPr bwMode="auto">
          <a:xfrm>
            <a:off x="5343525" y="5675313"/>
            <a:ext cx="4133850" cy="633412"/>
          </a:xfrm>
          <a:prstGeom prst="rect">
            <a:avLst/>
          </a:prstGeom>
          <a:noFill/>
          <a:ln w="9525">
            <a:noFill/>
            <a:miter lim="800000"/>
            <a:headEnd/>
            <a:tailEnd/>
          </a:ln>
        </p:spPr>
        <p:txBody>
          <a:bodyPr lIns="90000" tIns="46800" rIns="90000" bIns="46800">
            <a:spAutoFit/>
          </a:bodyPr>
          <a:lstStyle/>
          <a:p>
            <a:pPr algn="ctr">
              <a:spcBef>
                <a:spcPct val="50000"/>
              </a:spcBef>
            </a:pPr>
            <a:r>
              <a:rPr lang="ja-JP" altLang="en-US" sz="1400">
                <a:solidFill>
                  <a:srgbClr val="0000CC"/>
                </a:solidFill>
                <a:latin typeface="ＭＳ Ｐゴシック" charset="-128"/>
                <a:ea typeface="ＭＳ Ｐゴシック" charset="-128"/>
              </a:rPr>
              <a:t>電子計算機（パソコン等）の</a:t>
            </a:r>
          </a:p>
          <a:p>
            <a:pPr algn="ctr">
              <a:spcBef>
                <a:spcPct val="50000"/>
              </a:spcBef>
            </a:pPr>
            <a:r>
              <a:rPr lang="ja-JP" altLang="en-US" sz="1400">
                <a:solidFill>
                  <a:srgbClr val="0000CC"/>
                </a:solidFill>
                <a:latin typeface="ＭＳ Ｐゴシック" charset="-128"/>
                <a:ea typeface="ＭＳ Ｐゴシック" charset="-128"/>
              </a:rPr>
              <a:t>インターネット画面</a:t>
            </a:r>
          </a:p>
        </p:txBody>
      </p:sp>
      <p:sp>
        <p:nvSpPr>
          <p:cNvPr id="68" name="Rectangle 6"/>
          <p:cNvSpPr>
            <a:spLocks noChangeArrowheads="1"/>
          </p:cNvSpPr>
          <p:nvPr/>
        </p:nvSpPr>
        <p:spPr bwMode="auto">
          <a:xfrm>
            <a:off x="-15875" y="0"/>
            <a:ext cx="1279525"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50" charset="-128"/>
                <a:ea typeface="ＭＳ Ｐゴシック" pitchFamily="50" charset="-128"/>
              </a:rPr>
              <a:t>１３－３</a:t>
            </a:r>
            <a:endParaRPr lang="en-US" altLang="ja-JP" sz="2800" dirty="0">
              <a:latin typeface="ＭＳ Ｐゴシック" pitchFamily="50" charset="-128"/>
              <a:ea typeface="ＭＳ Ｐゴシック" pitchFamily="50" charset="-128"/>
            </a:endParaRPr>
          </a:p>
        </p:txBody>
      </p:sp>
      <p:sp>
        <p:nvSpPr>
          <p:cNvPr id="50191" name="タイトル 1"/>
          <p:cNvSpPr>
            <a:spLocks noGrp="1"/>
          </p:cNvSpPr>
          <p:nvPr>
            <p:ph type="title"/>
          </p:nvPr>
        </p:nvSpPr>
        <p:spPr>
          <a:xfrm>
            <a:off x="663575" y="228600"/>
            <a:ext cx="8832850" cy="990600"/>
          </a:xfrm>
        </p:spPr>
        <p:txBody>
          <a:bodyPr/>
          <a:lstStyle/>
          <a:p>
            <a:r>
              <a:rPr lang="ja-JP" altLang="en-US" smtClean="0">
                <a:latin typeface="ＭＳ Ｐゴシック" charset="-128"/>
                <a:ea typeface="ＭＳ Ｐゴシック" charset="-128"/>
              </a:rPr>
              <a:t>特殊な意匠登録（２）</a:t>
            </a:r>
          </a:p>
        </p:txBody>
      </p:sp>
      <p:sp>
        <p:nvSpPr>
          <p:cNvPr id="69" name="スライド番号プレースホルダー 5"/>
          <p:cNvSpPr txBox="1">
            <a:spLocks/>
          </p:cNvSpPr>
          <p:nvPr/>
        </p:nvSpPr>
        <p:spPr>
          <a:xfrm>
            <a:off x="9328150" y="656907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4E444D52-044C-45BB-B16B-33C23D5F9928}" type="slidenum">
              <a:rPr lang="en-US" smtClean="0">
                <a:solidFill>
                  <a:prstClr val="black"/>
                </a:solidFill>
              </a:rPr>
              <a:pPr>
                <a:defRPr/>
              </a:pPr>
              <a:t>18</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 name="Rectangle 3"/>
          <p:cNvSpPr>
            <a:spLocks noChangeArrowheads="1"/>
          </p:cNvSpPr>
          <p:nvPr/>
        </p:nvSpPr>
        <p:spPr bwMode="auto">
          <a:xfrm>
            <a:off x="725488" y="1989138"/>
            <a:ext cx="5772150" cy="1484312"/>
          </a:xfrm>
          <a:prstGeom prst="rect">
            <a:avLst/>
          </a:prstGeom>
          <a:solidFill>
            <a:srgbClr val="FFFFCC"/>
          </a:solidFill>
          <a:ln w="28575">
            <a:solidFill>
              <a:srgbClr val="006600"/>
            </a:solidFill>
            <a:miter lim="800000"/>
            <a:headEnd/>
            <a:tailEnd/>
          </a:ln>
        </p:spPr>
        <p:txBody>
          <a:bodyPr wrap="none" lIns="87078" tIns="43539" rIns="87078" bIns="43539" anchor="ctr"/>
          <a:lstStyle/>
          <a:p>
            <a:pPr defTabSz="871538" eaLnBrk="0" hangingPunct="0"/>
            <a:r>
              <a:rPr lang="ja-JP" altLang="en-US" sz="2000">
                <a:latin typeface="ＭＳ Ｐゴシック" charset="-128"/>
                <a:ea typeface="ＭＳ Ｐゴシック" charset="-128"/>
              </a:rPr>
              <a:t>同時に使用される二以上の物品であって、特定の</a:t>
            </a:r>
            <a:r>
              <a:rPr lang="en-US" altLang="ja-JP" sz="2000">
                <a:latin typeface="ＭＳ Ｐゴシック" charset="-128"/>
                <a:ea typeface="ＭＳ Ｐゴシック" charset="-128"/>
              </a:rPr>
              <a:t>56</a:t>
            </a:r>
          </a:p>
          <a:p>
            <a:pPr defTabSz="871538" eaLnBrk="0" hangingPunct="0"/>
            <a:r>
              <a:rPr lang="ja-JP" altLang="en-US" sz="2000">
                <a:latin typeface="ＭＳ Ｐゴシック" charset="-128"/>
                <a:ea typeface="ＭＳ Ｐゴシック" charset="-128"/>
              </a:rPr>
              <a:t>品目の物品に係る意匠は、組物全体として統一があ</a:t>
            </a:r>
          </a:p>
          <a:p>
            <a:pPr defTabSz="871538" eaLnBrk="0" hangingPunct="0"/>
            <a:r>
              <a:rPr lang="ja-JP" altLang="en-US" sz="2000">
                <a:latin typeface="ＭＳ Ｐゴシック" charset="-128"/>
                <a:ea typeface="ＭＳ Ｐゴシック" charset="-128"/>
              </a:rPr>
              <a:t>るときは、一意匠として意匠登録が可能</a:t>
            </a:r>
            <a:endParaRPr lang="en-US" altLang="ja-JP" sz="2000">
              <a:latin typeface="ＭＳ Ｐゴシック" charset="-128"/>
              <a:ea typeface="ＭＳ Ｐゴシック" charset="-128"/>
            </a:endParaRPr>
          </a:p>
          <a:p>
            <a:pPr defTabSz="871538" eaLnBrk="0" hangingPunct="0"/>
            <a:r>
              <a:rPr lang="ja-JP" altLang="en-US" sz="2000">
                <a:latin typeface="ＭＳ Ｐゴシック" charset="-128"/>
                <a:ea typeface="ＭＳ Ｐゴシック" charset="-128"/>
              </a:rPr>
              <a:t>⇒セット全体としての意匠権による保護</a:t>
            </a:r>
          </a:p>
        </p:txBody>
      </p:sp>
      <p:graphicFrame>
        <p:nvGraphicFramePr>
          <p:cNvPr id="4187" name="Object 91"/>
          <p:cNvGraphicFramePr>
            <a:graphicFrameLocks noChangeAspect="1"/>
          </p:cNvGraphicFramePr>
          <p:nvPr/>
        </p:nvGraphicFramePr>
        <p:xfrm>
          <a:off x="7121525" y="1960563"/>
          <a:ext cx="2332038" cy="1477962"/>
        </p:xfrm>
        <a:graphic>
          <a:graphicData uri="http://schemas.openxmlformats.org/presentationml/2006/ole">
            <p:oleObj spid="_x0000_s4187" name="ｸﾘｯﾌﾟ" r:id="rId4" imgW="1481328" imgH="1017727" progId="">
              <p:embed/>
            </p:oleObj>
          </a:graphicData>
        </a:graphic>
      </p:graphicFrame>
      <p:sp>
        <p:nvSpPr>
          <p:cNvPr id="4189" name="Text Box 5"/>
          <p:cNvSpPr txBox="1">
            <a:spLocks noChangeArrowheads="1"/>
          </p:cNvSpPr>
          <p:nvPr/>
        </p:nvSpPr>
        <p:spPr bwMode="auto">
          <a:xfrm>
            <a:off x="7043738" y="3473450"/>
            <a:ext cx="2393950" cy="304800"/>
          </a:xfrm>
          <a:prstGeom prst="rect">
            <a:avLst/>
          </a:prstGeom>
          <a:noFill/>
          <a:ln w="9525">
            <a:noFill/>
            <a:miter lim="800000"/>
            <a:headEnd/>
            <a:tailEnd/>
          </a:ln>
        </p:spPr>
        <p:txBody>
          <a:bodyPr>
            <a:spAutoFit/>
          </a:bodyPr>
          <a:lstStyle/>
          <a:p>
            <a:pPr eaLnBrk="0" hangingPunct="0">
              <a:spcBef>
                <a:spcPct val="50000"/>
              </a:spcBef>
            </a:pPr>
            <a:r>
              <a:rPr lang="ja-JP" altLang="en-US" sz="1400">
                <a:solidFill>
                  <a:srgbClr val="FF0000"/>
                </a:solidFill>
                <a:latin typeface="ＭＳ Ｐゴシック" charset="-128"/>
                <a:ea typeface="ＭＳ Ｐゴシック" charset="-128"/>
              </a:rPr>
              <a:t>一組のオーディオセット</a:t>
            </a:r>
          </a:p>
        </p:txBody>
      </p:sp>
      <p:sp>
        <p:nvSpPr>
          <p:cNvPr id="4190" name="Rectangle 8"/>
          <p:cNvSpPr>
            <a:spLocks noChangeArrowheads="1"/>
          </p:cNvSpPr>
          <p:nvPr/>
        </p:nvSpPr>
        <p:spPr bwMode="auto">
          <a:xfrm>
            <a:off x="725488" y="4437063"/>
            <a:ext cx="5772150" cy="1584325"/>
          </a:xfrm>
          <a:prstGeom prst="rect">
            <a:avLst/>
          </a:prstGeom>
          <a:solidFill>
            <a:srgbClr val="FFFFCC"/>
          </a:solidFill>
          <a:ln w="28575">
            <a:solidFill>
              <a:srgbClr val="006600"/>
            </a:solidFill>
            <a:miter lim="800000"/>
            <a:headEnd/>
            <a:tailEnd/>
          </a:ln>
        </p:spPr>
        <p:txBody>
          <a:bodyPr wrap="none" lIns="87078" tIns="43539" rIns="87078" bIns="43539" anchor="ctr"/>
          <a:lstStyle/>
          <a:p>
            <a:pPr defTabSz="871538" eaLnBrk="0" hangingPunct="0">
              <a:lnSpc>
                <a:spcPct val="110000"/>
              </a:lnSpc>
            </a:pPr>
            <a:r>
              <a:rPr lang="ja-JP" altLang="en-US" sz="2000">
                <a:latin typeface="ＭＳ Ｐゴシック" charset="-128"/>
                <a:ea typeface="ＭＳ Ｐゴシック" charset="-128"/>
              </a:rPr>
              <a:t>相互に類似する意匠は権利範囲が重複するが、</a:t>
            </a:r>
            <a:endParaRPr lang="en-US" altLang="ja-JP" sz="2000">
              <a:latin typeface="ＭＳ Ｐゴシック" charset="-128"/>
              <a:ea typeface="ＭＳ Ｐゴシック" charset="-128"/>
            </a:endParaRPr>
          </a:p>
          <a:p>
            <a:pPr defTabSz="871538" eaLnBrk="0" hangingPunct="0">
              <a:lnSpc>
                <a:spcPct val="110000"/>
              </a:lnSpc>
            </a:pPr>
            <a:r>
              <a:rPr lang="ja-JP" altLang="en-US" sz="2000">
                <a:latin typeface="ＭＳ Ｐゴシック" charset="-128"/>
                <a:ea typeface="ＭＳ Ｐゴシック" charset="-128"/>
              </a:rPr>
              <a:t>（先後願にあたる）類似の範囲に収まるものであって</a:t>
            </a:r>
            <a:endParaRPr lang="en-US" altLang="ja-JP" sz="2000">
              <a:latin typeface="ＭＳ Ｐゴシック" charset="-128"/>
              <a:ea typeface="ＭＳ Ｐゴシック" charset="-128"/>
            </a:endParaRPr>
          </a:p>
          <a:p>
            <a:pPr defTabSz="871538" eaLnBrk="0" hangingPunct="0">
              <a:lnSpc>
                <a:spcPct val="110000"/>
              </a:lnSpc>
            </a:pPr>
            <a:r>
              <a:rPr lang="ja-JP" altLang="en-US" sz="2000">
                <a:latin typeface="ＭＳ Ｐゴシック" charset="-128"/>
                <a:ea typeface="ＭＳ Ｐゴシック" charset="-128"/>
              </a:rPr>
              <a:t>も、同一出願人が出願した場合関連意匠として登録</a:t>
            </a:r>
            <a:endParaRPr lang="en-US" altLang="ja-JP" sz="2000">
              <a:latin typeface="ＭＳ Ｐゴシック" charset="-128"/>
              <a:ea typeface="ＭＳ Ｐゴシック" charset="-128"/>
            </a:endParaRPr>
          </a:p>
          <a:p>
            <a:pPr defTabSz="871538" eaLnBrk="0" hangingPunct="0">
              <a:lnSpc>
                <a:spcPct val="110000"/>
              </a:lnSpc>
            </a:pPr>
            <a:r>
              <a:rPr lang="ja-JP" altLang="en-US" sz="2000">
                <a:latin typeface="ＭＳ Ｐゴシック" charset="-128"/>
                <a:ea typeface="ＭＳ Ｐゴシック" charset="-128"/>
              </a:rPr>
              <a:t>可能⇒バリエーションデザインの保護が可能</a:t>
            </a:r>
          </a:p>
        </p:txBody>
      </p:sp>
      <p:sp>
        <p:nvSpPr>
          <p:cNvPr id="4191" name="Text Box 9"/>
          <p:cNvSpPr txBox="1">
            <a:spLocks noChangeArrowheads="1"/>
          </p:cNvSpPr>
          <p:nvPr/>
        </p:nvSpPr>
        <p:spPr bwMode="auto">
          <a:xfrm>
            <a:off x="7112000" y="5951538"/>
            <a:ext cx="647700" cy="268287"/>
          </a:xfrm>
          <a:prstGeom prst="rect">
            <a:avLst/>
          </a:prstGeom>
          <a:noFill/>
          <a:ln w="9525">
            <a:noFill/>
            <a:miter lim="800000"/>
            <a:headEnd/>
            <a:tailEnd/>
          </a:ln>
          <a:effectLst>
            <a:prstShdw prst="shdw17" dist="17961" dir="2700000">
              <a:srgbClr val="00003D"/>
            </a:prstShdw>
          </a:effectLst>
        </p:spPr>
        <p:txBody>
          <a:bodyPr lIns="87078" tIns="43539" rIns="87078" bIns="43539" anchor="ctr">
            <a:spAutoFit/>
          </a:bodyPr>
          <a:lstStyle/>
          <a:p>
            <a:pPr algn="ctr">
              <a:spcBef>
                <a:spcPct val="50000"/>
              </a:spcBef>
            </a:pPr>
            <a:r>
              <a:rPr kumimoji="0" lang="ja-JP" altLang="en-US" sz="1200">
                <a:solidFill>
                  <a:srgbClr val="FF0000"/>
                </a:solidFill>
                <a:latin typeface="ＭＳ Ｐゴシック" charset="-128"/>
                <a:ea typeface="ＭＳ Ｐゴシック" charset="-128"/>
              </a:rPr>
              <a:t>本意匠</a:t>
            </a:r>
          </a:p>
        </p:txBody>
      </p:sp>
      <p:sp>
        <p:nvSpPr>
          <p:cNvPr id="4192" name="Text Box 10"/>
          <p:cNvSpPr txBox="1">
            <a:spLocks noChangeArrowheads="1"/>
          </p:cNvSpPr>
          <p:nvPr/>
        </p:nvSpPr>
        <p:spPr bwMode="auto">
          <a:xfrm>
            <a:off x="412750" y="1385888"/>
            <a:ext cx="1716088" cy="366712"/>
          </a:xfrm>
          <a:prstGeom prst="rect">
            <a:avLst/>
          </a:prstGeom>
          <a:noFill/>
          <a:ln w="9525">
            <a:noFill/>
            <a:miter lim="800000"/>
            <a:headEnd/>
            <a:tailEnd/>
          </a:ln>
        </p:spPr>
        <p:txBody>
          <a:bodyPr>
            <a:spAutoFit/>
          </a:bodyPr>
          <a:lstStyle/>
          <a:p>
            <a:pPr algn="ctr">
              <a:spcBef>
                <a:spcPct val="50000"/>
              </a:spcBef>
            </a:pPr>
            <a:endParaRPr lang="ja-JP" altLang="ja-JP">
              <a:latin typeface="ＭＳ Ｐゴシック" charset="-128"/>
              <a:ea typeface="ＭＳ Ｐゴシック" charset="-128"/>
            </a:endParaRPr>
          </a:p>
        </p:txBody>
      </p:sp>
      <p:sp>
        <p:nvSpPr>
          <p:cNvPr id="4193" name="Text Box 11"/>
          <p:cNvSpPr txBox="1">
            <a:spLocks noChangeArrowheads="1"/>
          </p:cNvSpPr>
          <p:nvPr/>
        </p:nvSpPr>
        <p:spPr bwMode="auto">
          <a:xfrm>
            <a:off x="492125" y="1312863"/>
            <a:ext cx="4289425" cy="519112"/>
          </a:xfrm>
          <a:prstGeom prst="rect">
            <a:avLst/>
          </a:prstGeom>
          <a:noFill/>
          <a:ln w="9525">
            <a:noFill/>
            <a:miter lim="800000"/>
            <a:headEnd/>
            <a:tailEnd/>
          </a:ln>
        </p:spPr>
        <p:txBody>
          <a:bodyPr>
            <a:spAutoFit/>
          </a:bodyPr>
          <a:lstStyle/>
          <a:p>
            <a:r>
              <a:rPr lang="ja-JP" altLang="en-US" sz="2800">
                <a:latin typeface="ＭＳ Ｐゴシック" charset="-128"/>
                <a:ea typeface="ＭＳ Ｐゴシック" charset="-128"/>
              </a:rPr>
              <a:t>３．組物の意匠</a:t>
            </a:r>
            <a:r>
              <a:rPr lang="ja-JP" altLang="en-US" sz="2000">
                <a:latin typeface="ＭＳ Ｐゴシック" charset="-128"/>
                <a:ea typeface="ＭＳ Ｐゴシック" charset="-128"/>
              </a:rPr>
              <a:t>（意匠法８条）</a:t>
            </a:r>
            <a:endParaRPr lang="ja-JP" altLang="en-US">
              <a:latin typeface="ＭＳ Ｐゴシック" charset="-128"/>
              <a:ea typeface="ＭＳ Ｐゴシック" charset="-128"/>
            </a:endParaRPr>
          </a:p>
        </p:txBody>
      </p:sp>
      <p:sp>
        <p:nvSpPr>
          <p:cNvPr id="4194" name="Text Box 12"/>
          <p:cNvSpPr txBox="1">
            <a:spLocks noChangeArrowheads="1"/>
          </p:cNvSpPr>
          <p:nvPr/>
        </p:nvSpPr>
        <p:spPr bwMode="auto">
          <a:xfrm>
            <a:off x="646113" y="3617913"/>
            <a:ext cx="3744912" cy="366712"/>
          </a:xfrm>
          <a:prstGeom prst="rect">
            <a:avLst/>
          </a:prstGeom>
          <a:noFill/>
          <a:ln w="9525">
            <a:noFill/>
            <a:miter lim="800000"/>
            <a:headEnd/>
            <a:tailEnd/>
          </a:ln>
        </p:spPr>
        <p:txBody>
          <a:bodyPr>
            <a:spAutoFit/>
          </a:bodyPr>
          <a:lstStyle/>
          <a:p>
            <a:pPr algn="ctr">
              <a:spcBef>
                <a:spcPct val="50000"/>
              </a:spcBef>
            </a:pPr>
            <a:endParaRPr lang="ja-JP" altLang="ja-JP">
              <a:latin typeface="ＭＳ Ｐゴシック" charset="-128"/>
              <a:ea typeface="ＭＳ Ｐゴシック" charset="-128"/>
            </a:endParaRPr>
          </a:p>
        </p:txBody>
      </p:sp>
      <p:sp>
        <p:nvSpPr>
          <p:cNvPr id="4195" name="Text Box 13"/>
          <p:cNvSpPr txBox="1">
            <a:spLocks noChangeArrowheads="1"/>
          </p:cNvSpPr>
          <p:nvPr/>
        </p:nvSpPr>
        <p:spPr bwMode="auto">
          <a:xfrm>
            <a:off x="492125" y="3673475"/>
            <a:ext cx="4213225" cy="519113"/>
          </a:xfrm>
          <a:prstGeom prst="rect">
            <a:avLst/>
          </a:prstGeom>
          <a:noFill/>
          <a:ln w="9525">
            <a:noFill/>
            <a:miter lim="800000"/>
            <a:headEnd/>
            <a:tailEnd/>
          </a:ln>
        </p:spPr>
        <p:txBody>
          <a:bodyPr>
            <a:spAutoFit/>
          </a:bodyPr>
          <a:lstStyle/>
          <a:p>
            <a:r>
              <a:rPr lang="ja-JP" altLang="en-US" sz="2800">
                <a:latin typeface="ＭＳ Ｐゴシック" charset="-128"/>
                <a:ea typeface="ＭＳ Ｐゴシック" charset="-128"/>
              </a:rPr>
              <a:t>４．関連意匠</a:t>
            </a:r>
            <a:r>
              <a:rPr lang="ja-JP" altLang="en-US" sz="2000">
                <a:latin typeface="ＭＳ Ｐゴシック" charset="-128"/>
                <a:ea typeface="ＭＳ Ｐゴシック" charset="-128"/>
              </a:rPr>
              <a:t>（意匠法１０条）</a:t>
            </a:r>
            <a:endParaRPr lang="ja-JP" altLang="en-US">
              <a:latin typeface="ＭＳ Ｐゴシック" charset="-128"/>
              <a:ea typeface="ＭＳ Ｐゴシック" charset="-128"/>
            </a:endParaRPr>
          </a:p>
        </p:txBody>
      </p:sp>
      <p:sp>
        <p:nvSpPr>
          <p:cNvPr id="16" name="Rectangle 6"/>
          <p:cNvSpPr>
            <a:spLocks noChangeArrowheads="1"/>
          </p:cNvSpPr>
          <p:nvPr/>
        </p:nvSpPr>
        <p:spPr bwMode="auto">
          <a:xfrm>
            <a:off x="-15875" y="0"/>
            <a:ext cx="1279525"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50" charset="-128"/>
                <a:ea typeface="ＭＳ Ｐゴシック" pitchFamily="50" charset="-128"/>
              </a:rPr>
              <a:t>１３－３</a:t>
            </a:r>
            <a:endParaRPr lang="en-US" altLang="ja-JP" sz="2800" dirty="0">
              <a:latin typeface="ＭＳ Ｐゴシック" pitchFamily="50" charset="-128"/>
              <a:ea typeface="ＭＳ Ｐゴシック" pitchFamily="50" charset="-128"/>
            </a:endParaRPr>
          </a:p>
        </p:txBody>
      </p:sp>
      <p:sp>
        <p:nvSpPr>
          <p:cNvPr id="4197" name="タイトル 1"/>
          <p:cNvSpPr>
            <a:spLocks noGrp="1"/>
          </p:cNvSpPr>
          <p:nvPr>
            <p:ph type="title"/>
          </p:nvPr>
        </p:nvSpPr>
        <p:spPr>
          <a:xfrm>
            <a:off x="663575" y="228600"/>
            <a:ext cx="8832850" cy="990600"/>
          </a:xfrm>
        </p:spPr>
        <p:txBody>
          <a:bodyPr/>
          <a:lstStyle/>
          <a:p>
            <a:r>
              <a:rPr lang="ja-JP" altLang="en-US" smtClean="0">
                <a:latin typeface="ＭＳ Ｐゴシック" charset="-128"/>
                <a:ea typeface="ＭＳ Ｐゴシック" charset="-128"/>
              </a:rPr>
              <a:t>特殊な意匠登録（３）</a:t>
            </a:r>
          </a:p>
        </p:txBody>
      </p:sp>
      <p:sp>
        <p:nvSpPr>
          <p:cNvPr id="4198" name="テキスト ボックス 5"/>
          <p:cNvSpPr txBox="1">
            <a:spLocks noChangeArrowheads="1"/>
          </p:cNvSpPr>
          <p:nvPr/>
        </p:nvSpPr>
        <p:spPr bwMode="auto">
          <a:xfrm>
            <a:off x="7023100" y="6170613"/>
            <a:ext cx="1169988" cy="396875"/>
          </a:xfrm>
          <a:prstGeom prst="rect">
            <a:avLst/>
          </a:prstGeom>
          <a:noFill/>
          <a:ln w="9525">
            <a:noFill/>
            <a:miter lim="800000"/>
            <a:headEnd/>
            <a:tailEnd/>
          </a:ln>
        </p:spPr>
        <p:txBody>
          <a:bodyPr>
            <a:spAutoFit/>
          </a:bodyPr>
          <a:lstStyle/>
          <a:p>
            <a:r>
              <a:rPr lang="ja-JP" altLang="en-US" sz="1000">
                <a:latin typeface="ＭＳ Ｐゴシック" charset="-128"/>
                <a:ea typeface="ＭＳ Ｐゴシック" charset="-128"/>
              </a:rPr>
              <a:t>意匠登録</a:t>
            </a:r>
          </a:p>
          <a:p>
            <a:r>
              <a:rPr lang="ja-JP" altLang="en-US" sz="1000">
                <a:latin typeface="ＭＳ Ｐゴシック" charset="-128"/>
                <a:ea typeface="ＭＳ Ｐゴシック" charset="-128"/>
              </a:rPr>
              <a:t>第</a:t>
            </a:r>
            <a:r>
              <a:rPr lang="en-US" altLang="ja-JP" sz="1000">
                <a:latin typeface="ＭＳ Ｐゴシック" charset="-128"/>
                <a:ea typeface="ＭＳ Ｐゴシック" charset="-128"/>
              </a:rPr>
              <a:t>1082988</a:t>
            </a:r>
            <a:r>
              <a:rPr lang="ja-JP" altLang="en-US" sz="1000">
                <a:latin typeface="ＭＳ Ｐゴシック" charset="-128"/>
                <a:ea typeface="ＭＳ Ｐゴシック" charset="-128"/>
              </a:rPr>
              <a:t>号</a:t>
            </a:r>
          </a:p>
        </p:txBody>
      </p:sp>
      <p:sp>
        <p:nvSpPr>
          <p:cNvPr id="4199" name="テキスト ボックス 7"/>
          <p:cNvSpPr txBox="1">
            <a:spLocks noChangeArrowheads="1"/>
          </p:cNvSpPr>
          <p:nvPr/>
        </p:nvSpPr>
        <p:spPr bwMode="auto">
          <a:xfrm>
            <a:off x="8564563" y="6165850"/>
            <a:ext cx="1068387" cy="396875"/>
          </a:xfrm>
          <a:prstGeom prst="rect">
            <a:avLst/>
          </a:prstGeom>
          <a:noFill/>
          <a:ln w="9525">
            <a:noFill/>
            <a:miter lim="800000"/>
            <a:headEnd/>
            <a:tailEnd/>
          </a:ln>
        </p:spPr>
        <p:txBody>
          <a:bodyPr>
            <a:spAutoFit/>
          </a:bodyPr>
          <a:lstStyle/>
          <a:p>
            <a:r>
              <a:rPr lang="ja-JP" altLang="en-US" sz="1000">
                <a:latin typeface="ＭＳ Ｐゴシック" charset="-128"/>
                <a:ea typeface="ＭＳ Ｐゴシック" charset="-128"/>
              </a:rPr>
              <a:t>意匠登録</a:t>
            </a:r>
          </a:p>
          <a:p>
            <a:r>
              <a:rPr lang="ja-JP" altLang="en-US" sz="1000">
                <a:latin typeface="ＭＳ Ｐゴシック" charset="-128"/>
                <a:ea typeface="ＭＳ Ｐゴシック" charset="-128"/>
              </a:rPr>
              <a:t>第</a:t>
            </a:r>
            <a:r>
              <a:rPr lang="en-US" altLang="ja-JP" sz="1000">
                <a:latin typeface="ＭＳ Ｐゴシック" charset="-128"/>
                <a:ea typeface="ＭＳ Ｐゴシック" charset="-128"/>
              </a:rPr>
              <a:t>1083090</a:t>
            </a:r>
            <a:r>
              <a:rPr lang="ja-JP" altLang="en-US" sz="1000">
                <a:latin typeface="ＭＳ Ｐゴシック" charset="-128"/>
                <a:ea typeface="ＭＳ Ｐゴシック" charset="-128"/>
              </a:rPr>
              <a:t>号</a:t>
            </a:r>
          </a:p>
        </p:txBody>
      </p:sp>
      <p:sp>
        <p:nvSpPr>
          <p:cNvPr id="18" name="スライド番号プレースホルダー 5"/>
          <p:cNvSpPr txBox="1">
            <a:spLocks/>
          </p:cNvSpPr>
          <p:nvPr/>
        </p:nvSpPr>
        <p:spPr>
          <a:xfrm>
            <a:off x="9328150" y="656907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11F71E44-7961-4BD6-8665-182C87C6F9F3}" type="slidenum">
              <a:rPr lang="en-US" smtClean="0">
                <a:solidFill>
                  <a:prstClr val="black"/>
                </a:solidFill>
              </a:rPr>
              <a:pPr>
                <a:defRPr/>
              </a:pPr>
              <a:t>19</a:t>
            </a:fld>
            <a:endParaRPr lang="en-US" dirty="0">
              <a:solidFill>
                <a:prstClr val="black"/>
              </a:solidFill>
            </a:endParaRPr>
          </a:p>
        </p:txBody>
      </p:sp>
      <p:pic>
        <p:nvPicPr>
          <p:cNvPr id="4201" name="Picture 110"/>
          <p:cNvPicPr>
            <a:picLocks noChangeAspect="1" noChangeArrowheads="1"/>
          </p:cNvPicPr>
          <p:nvPr/>
        </p:nvPicPr>
        <p:blipFill>
          <a:blip r:embed="rId5"/>
          <a:srcRect/>
          <a:stretch>
            <a:fillRect/>
          </a:stretch>
        </p:blipFill>
        <p:spPr bwMode="auto">
          <a:xfrm>
            <a:off x="6753225" y="4005263"/>
            <a:ext cx="1420813" cy="1871662"/>
          </a:xfrm>
          <a:prstGeom prst="rect">
            <a:avLst/>
          </a:prstGeom>
          <a:noFill/>
          <a:ln w="9525">
            <a:noFill/>
            <a:miter lim="800000"/>
            <a:headEnd/>
            <a:tailEnd/>
          </a:ln>
        </p:spPr>
      </p:pic>
      <p:pic>
        <p:nvPicPr>
          <p:cNvPr id="4202" name="Picture 111"/>
          <p:cNvPicPr>
            <a:picLocks noChangeAspect="1" noChangeArrowheads="1"/>
          </p:cNvPicPr>
          <p:nvPr/>
        </p:nvPicPr>
        <p:blipFill>
          <a:blip r:embed="rId6"/>
          <a:srcRect/>
          <a:stretch>
            <a:fillRect/>
          </a:stretch>
        </p:blipFill>
        <p:spPr bwMode="auto">
          <a:xfrm>
            <a:off x="8272463" y="4000500"/>
            <a:ext cx="1433512" cy="1865313"/>
          </a:xfrm>
          <a:prstGeom prst="rect">
            <a:avLst/>
          </a:prstGeom>
          <a:noFill/>
          <a:ln w="9525">
            <a:noFill/>
            <a:miter lim="800000"/>
            <a:headEnd/>
            <a:tailEnd/>
          </a:ln>
        </p:spPr>
      </p:pic>
      <p:sp>
        <p:nvSpPr>
          <p:cNvPr id="4203" name="Text Box 9"/>
          <p:cNvSpPr txBox="1">
            <a:spLocks noChangeArrowheads="1"/>
          </p:cNvSpPr>
          <p:nvPr/>
        </p:nvSpPr>
        <p:spPr bwMode="auto">
          <a:xfrm>
            <a:off x="8564563" y="5949950"/>
            <a:ext cx="863600" cy="271463"/>
          </a:xfrm>
          <a:prstGeom prst="rect">
            <a:avLst/>
          </a:prstGeom>
          <a:noFill/>
          <a:ln w="9525">
            <a:noFill/>
            <a:miter lim="800000"/>
            <a:headEnd/>
            <a:tailEnd/>
          </a:ln>
          <a:effectLst>
            <a:prstShdw prst="shdw17" dist="17961" dir="2700000">
              <a:srgbClr val="00003D"/>
            </a:prstShdw>
          </a:effectLst>
        </p:spPr>
        <p:txBody>
          <a:bodyPr lIns="87078" tIns="43539" rIns="87078" bIns="43539" anchor="ctr">
            <a:spAutoFit/>
          </a:bodyPr>
          <a:lstStyle/>
          <a:p>
            <a:pPr algn="ctr">
              <a:spcBef>
                <a:spcPct val="50000"/>
              </a:spcBef>
            </a:pPr>
            <a:r>
              <a:rPr kumimoji="0" lang="ja-JP" altLang="en-US" sz="1200">
                <a:solidFill>
                  <a:srgbClr val="FF0000"/>
                </a:solidFill>
                <a:latin typeface="ＭＳ Ｐゴシック" charset="-128"/>
                <a:ea typeface="ＭＳ Ｐゴシック" charset="-128"/>
              </a:rPr>
              <a:t>関連意匠</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p:cNvSpPr>
          <p:nvPr>
            <p:ph type="ctrTitle"/>
          </p:nvPr>
        </p:nvSpPr>
        <p:spPr>
          <a:xfrm>
            <a:off x="2559050" y="3716338"/>
            <a:ext cx="7016750" cy="2151062"/>
          </a:xfrm>
        </p:spPr>
        <p:txBody>
          <a:bodyPr/>
          <a:lstStyle/>
          <a:p>
            <a:pPr eaLnBrk="1" hangingPunct="1">
              <a:defRPr/>
            </a:pPr>
            <a:r>
              <a:rPr lang="ja-JP" altLang="en-US" sz="4400" cap="none" smtClean="0"/>
              <a:t>第１３時限</a:t>
            </a:r>
            <a:br>
              <a:rPr lang="ja-JP" altLang="en-US" sz="4400" cap="none" smtClean="0"/>
            </a:br>
            <a:r>
              <a:rPr lang="ja-JP" altLang="en-US" sz="4400" cap="none" smtClean="0"/>
              <a:t>その他の知的財産制度（２）</a:t>
            </a:r>
            <a:r>
              <a:rPr lang="en-US" altLang="ja-JP" sz="4400" cap="none" smtClean="0"/>
              <a:t/>
            </a:r>
            <a:br>
              <a:rPr lang="en-US" altLang="ja-JP" sz="4400" cap="none" smtClean="0"/>
            </a:br>
            <a:r>
              <a:rPr lang="ja-JP" altLang="en-US" sz="4400" cap="none" smtClean="0"/>
              <a:t>実用新案、意匠</a:t>
            </a:r>
          </a:p>
        </p:txBody>
      </p:sp>
      <p:sp>
        <p:nvSpPr>
          <p:cNvPr id="14338" name="テキスト プレースホルダー 2"/>
          <p:cNvSpPr>
            <a:spLocks noGrp="1"/>
          </p:cNvSpPr>
          <p:nvPr>
            <p:ph type="subTitle" idx="1"/>
          </p:nvPr>
        </p:nvSpPr>
        <p:spPr>
          <a:xfrm>
            <a:off x="2559050" y="6049963"/>
            <a:ext cx="7264400" cy="685800"/>
          </a:xfrm>
        </p:spPr>
        <p:txBody>
          <a:bodyPr/>
          <a:lstStyle/>
          <a:p>
            <a:r>
              <a:rPr lang="ja-JP" altLang="en-US" smtClean="0">
                <a:latin typeface="ＭＳ Ｐゴシック" charset="-128"/>
                <a:ea typeface="ＭＳ Ｐゴシック" charset="-128"/>
              </a:rPr>
              <a:t>　</a:t>
            </a:r>
          </a:p>
        </p:txBody>
      </p:sp>
      <p:sp>
        <p:nvSpPr>
          <p:cNvPr id="4" name="スライド番号プレースホルダー 5"/>
          <p:cNvSpPr txBox="1">
            <a:spLocks/>
          </p:cNvSpPr>
          <p:nvPr/>
        </p:nvSpPr>
        <p:spPr>
          <a:xfrm>
            <a:off x="9328150" y="656907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40EEB717-4713-4A0E-BB43-B5810ECFA5C1}" type="slidenum">
              <a:rPr lang="en-US" smtClean="0">
                <a:solidFill>
                  <a:prstClr val="black"/>
                </a:solidFill>
              </a:rPr>
              <a:pPr>
                <a:defRPr/>
              </a:pPr>
              <a:t>2</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2"/>
          <p:cNvSpPr txBox="1">
            <a:spLocks noChangeArrowheads="1"/>
          </p:cNvSpPr>
          <p:nvPr/>
        </p:nvSpPr>
        <p:spPr bwMode="auto">
          <a:xfrm>
            <a:off x="415925" y="2205038"/>
            <a:ext cx="8866188" cy="3217862"/>
          </a:xfrm>
          <a:prstGeom prst="rect">
            <a:avLst/>
          </a:prstGeom>
          <a:solidFill>
            <a:srgbClr val="FFFFCC"/>
          </a:solidFill>
          <a:ln w="28575">
            <a:solidFill>
              <a:srgbClr val="006600"/>
            </a:solidFill>
            <a:miter lim="800000"/>
            <a:headEnd type="none" w="sm" len="sm"/>
            <a:tailEnd type="none" w="sm" len="sm"/>
          </a:ln>
        </p:spPr>
        <p:txBody>
          <a:bodyPr>
            <a:spAutoFit/>
          </a:bodyPr>
          <a:lstStyle/>
          <a:p>
            <a:pPr eaLnBrk="0" hangingPunct="0">
              <a:lnSpc>
                <a:spcPct val="110000"/>
              </a:lnSpc>
              <a:spcBef>
                <a:spcPct val="50000"/>
              </a:spcBef>
            </a:pPr>
            <a:r>
              <a:rPr lang="ja-JP" altLang="en-US">
                <a:latin typeface="ＭＳ Ｐゴシック" charset="-128"/>
                <a:ea typeface="ＭＳ Ｐゴシック" charset="-128"/>
              </a:rPr>
              <a:t>意匠は公表されると模倣されやすい性質を持ち合わせており、製品販売戦略上、発売日まで秘密にしておきたいデザインの意匠登録出願については、登録後最長３年を限度として、その意匠の内容を意匠公報に掲載せず、秘密にすることができる。</a:t>
            </a:r>
            <a:endParaRPr lang="en-US" altLang="ja-JP">
              <a:latin typeface="ＭＳ Ｐゴシック" charset="-128"/>
              <a:ea typeface="ＭＳ Ｐゴシック" charset="-128"/>
            </a:endParaRPr>
          </a:p>
          <a:p>
            <a:pPr eaLnBrk="0" hangingPunct="0">
              <a:lnSpc>
                <a:spcPct val="110000"/>
              </a:lnSpc>
              <a:spcBef>
                <a:spcPct val="50000"/>
              </a:spcBef>
            </a:pPr>
            <a:r>
              <a:rPr lang="ja-JP" altLang="en-US">
                <a:latin typeface="ＭＳ Ｐゴシック" charset="-128"/>
                <a:ea typeface="ＭＳ Ｐゴシック" charset="-128"/>
              </a:rPr>
              <a:t>⇒出願・権利化しておいて、製品発表会で公開するまで公報掲載を防ぐことで、競合者に</a:t>
            </a:r>
            <a:endParaRPr lang="en-US" altLang="ja-JP">
              <a:latin typeface="ＭＳ Ｐゴシック" charset="-128"/>
              <a:ea typeface="ＭＳ Ｐゴシック" charset="-128"/>
            </a:endParaRPr>
          </a:p>
          <a:p>
            <a:pPr eaLnBrk="0" hangingPunct="0">
              <a:lnSpc>
                <a:spcPct val="110000"/>
              </a:lnSpc>
              <a:spcBef>
                <a:spcPct val="50000"/>
              </a:spcBef>
            </a:pPr>
            <a:r>
              <a:rPr lang="ja-JP" altLang="ja-JP">
                <a:latin typeface="ＭＳ Ｐゴシック" charset="-128"/>
                <a:ea typeface="ＭＳ Ｐゴシック" charset="-128"/>
              </a:rPr>
              <a:t>　</a:t>
            </a:r>
            <a:r>
              <a:rPr lang="ja-JP" altLang="en-US">
                <a:latin typeface="ＭＳ Ｐゴシック" charset="-128"/>
                <a:ea typeface="ＭＳ Ｐゴシック" charset="-128"/>
              </a:rPr>
              <a:t>デザインの方向性などを知られないようにしながら製品の準備が可能となる等、多様な</a:t>
            </a:r>
            <a:endParaRPr lang="en-US" altLang="ja-JP">
              <a:latin typeface="ＭＳ Ｐゴシック" charset="-128"/>
              <a:ea typeface="ＭＳ Ｐゴシック" charset="-128"/>
            </a:endParaRPr>
          </a:p>
          <a:p>
            <a:pPr eaLnBrk="0" hangingPunct="0">
              <a:lnSpc>
                <a:spcPct val="110000"/>
              </a:lnSpc>
              <a:spcBef>
                <a:spcPct val="50000"/>
              </a:spcBef>
            </a:pPr>
            <a:r>
              <a:rPr lang="ja-JP" altLang="ja-JP">
                <a:latin typeface="ＭＳ Ｐゴシック" charset="-128"/>
                <a:ea typeface="ＭＳ Ｐゴシック" charset="-128"/>
              </a:rPr>
              <a:t>　</a:t>
            </a:r>
            <a:r>
              <a:rPr lang="ja-JP" altLang="en-US">
                <a:latin typeface="ＭＳ Ｐゴシック" charset="-128"/>
                <a:ea typeface="ＭＳ Ｐゴシック" charset="-128"/>
              </a:rPr>
              <a:t>利用方法が考えられる。</a:t>
            </a:r>
            <a:endParaRPr lang="en-US" altLang="ja-JP">
              <a:latin typeface="ＭＳ Ｐゴシック" charset="-128"/>
              <a:ea typeface="ＭＳ Ｐゴシック" charset="-128"/>
            </a:endParaRPr>
          </a:p>
          <a:p>
            <a:pPr eaLnBrk="0" hangingPunct="0">
              <a:lnSpc>
                <a:spcPct val="110000"/>
              </a:lnSpc>
              <a:spcBef>
                <a:spcPct val="50000"/>
              </a:spcBef>
            </a:pPr>
            <a:r>
              <a:rPr lang="en-US" altLang="ja-JP">
                <a:latin typeface="ＭＳ Ｐゴシック" charset="-128"/>
                <a:ea typeface="ＭＳ Ｐゴシック" charset="-128"/>
              </a:rPr>
              <a:t>Ex.</a:t>
            </a:r>
            <a:r>
              <a:rPr lang="ja-JP" altLang="en-US">
                <a:latin typeface="ＭＳ Ｐゴシック" charset="-128"/>
                <a:ea typeface="ＭＳ Ｐゴシック" charset="-128"/>
              </a:rPr>
              <a:t>　新車発表の前まで自動車のデザインを秘密にする等。</a:t>
            </a:r>
            <a:endParaRPr lang="en-US" altLang="ja-JP">
              <a:latin typeface="ＭＳ Ｐゴシック" charset="-128"/>
              <a:ea typeface="ＭＳ Ｐゴシック" charset="-128"/>
            </a:endParaRPr>
          </a:p>
          <a:p>
            <a:pPr eaLnBrk="0" hangingPunct="0">
              <a:lnSpc>
                <a:spcPct val="110000"/>
              </a:lnSpc>
              <a:spcBef>
                <a:spcPct val="50000"/>
              </a:spcBef>
            </a:pPr>
            <a:r>
              <a:rPr lang="en-US" altLang="ja-JP">
                <a:latin typeface="ＭＳ Ｐゴシック" charset="-128"/>
                <a:ea typeface="ＭＳ Ｐゴシック" charset="-128"/>
              </a:rPr>
              <a:t>Cf.</a:t>
            </a:r>
            <a:r>
              <a:rPr lang="ja-JP" altLang="en-US">
                <a:latin typeface="ＭＳ Ｐゴシック" charset="-128"/>
                <a:ea typeface="ＭＳ Ｐゴシック" charset="-128"/>
              </a:rPr>
              <a:t>特許制度における出願公開制度等</a:t>
            </a:r>
            <a:endParaRPr lang="en-US" altLang="ja-JP">
              <a:latin typeface="ＭＳ Ｐゴシック" charset="-128"/>
              <a:ea typeface="ＭＳ Ｐゴシック" charset="-128"/>
            </a:endParaRPr>
          </a:p>
        </p:txBody>
      </p:sp>
      <p:sp>
        <p:nvSpPr>
          <p:cNvPr id="55298" name="Text Box 6"/>
          <p:cNvSpPr txBox="1">
            <a:spLocks noChangeArrowheads="1"/>
          </p:cNvSpPr>
          <p:nvPr/>
        </p:nvSpPr>
        <p:spPr bwMode="auto">
          <a:xfrm>
            <a:off x="349250" y="1484313"/>
            <a:ext cx="3978275" cy="523875"/>
          </a:xfrm>
          <a:prstGeom prst="rect">
            <a:avLst/>
          </a:prstGeom>
          <a:noFill/>
          <a:ln w="9525">
            <a:noFill/>
            <a:miter lim="800000"/>
            <a:headEnd/>
            <a:tailEnd/>
          </a:ln>
        </p:spPr>
        <p:txBody>
          <a:bodyPr>
            <a:spAutoFit/>
          </a:bodyPr>
          <a:lstStyle/>
          <a:p>
            <a:pPr>
              <a:spcBef>
                <a:spcPct val="50000"/>
              </a:spcBef>
            </a:pPr>
            <a:r>
              <a:rPr lang="ja-JP" altLang="en-US" sz="2800">
                <a:latin typeface="ＭＳ Ｐゴシック" charset="-128"/>
                <a:ea typeface="ＭＳ Ｐゴシック" charset="-128"/>
              </a:rPr>
              <a:t>５．秘密意匠</a:t>
            </a:r>
            <a:r>
              <a:rPr lang="ja-JP" altLang="en-US" sz="2000">
                <a:latin typeface="ＭＳ Ｐゴシック" charset="-128"/>
                <a:ea typeface="ＭＳ Ｐゴシック" charset="-128"/>
              </a:rPr>
              <a:t>（意匠法１４条）</a:t>
            </a:r>
            <a:endParaRPr lang="ja-JP" altLang="en-US">
              <a:latin typeface="ＭＳ Ｐゴシック" charset="-128"/>
              <a:ea typeface="ＭＳ Ｐゴシック" charset="-128"/>
            </a:endParaRPr>
          </a:p>
        </p:txBody>
      </p:sp>
      <p:sp>
        <p:nvSpPr>
          <p:cNvPr id="9" name="Rectangle 6"/>
          <p:cNvSpPr>
            <a:spLocks noChangeArrowheads="1"/>
          </p:cNvSpPr>
          <p:nvPr/>
        </p:nvSpPr>
        <p:spPr bwMode="auto">
          <a:xfrm>
            <a:off x="-15875" y="0"/>
            <a:ext cx="1279525"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ＭＳ Ｐゴシック" pitchFamily="50" charset="-128"/>
                <a:ea typeface="ＭＳ Ｐゴシック" pitchFamily="50" charset="-128"/>
              </a:rPr>
              <a:t>１３－３</a:t>
            </a:r>
            <a:endParaRPr lang="en-US" altLang="ja-JP" sz="2800" dirty="0">
              <a:latin typeface="ＭＳ Ｐゴシック" pitchFamily="50" charset="-128"/>
              <a:ea typeface="ＭＳ Ｐゴシック" pitchFamily="50" charset="-128"/>
            </a:endParaRPr>
          </a:p>
        </p:txBody>
      </p:sp>
      <p:sp>
        <p:nvSpPr>
          <p:cNvPr id="55300" name="タイトル 1"/>
          <p:cNvSpPr>
            <a:spLocks noGrp="1"/>
          </p:cNvSpPr>
          <p:nvPr>
            <p:ph type="title"/>
          </p:nvPr>
        </p:nvSpPr>
        <p:spPr>
          <a:xfrm>
            <a:off x="663575" y="228600"/>
            <a:ext cx="8832850" cy="990600"/>
          </a:xfrm>
        </p:spPr>
        <p:txBody>
          <a:bodyPr/>
          <a:lstStyle/>
          <a:p>
            <a:r>
              <a:rPr lang="ja-JP" altLang="en-US" smtClean="0">
                <a:latin typeface="ＭＳ Ｐゴシック" charset="-128"/>
                <a:ea typeface="ＭＳ Ｐゴシック" charset="-128"/>
              </a:rPr>
              <a:t>特殊な意匠登録（４）</a:t>
            </a:r>
          </a:p>
        </p:txBody>
      </p:sp>
      <p:sp>
        <p:nvSpPr>
          <p:cNvPr id="7" name="スライド番号プレースホルダー 5"/>
          <p:cNvSpPr txBox="1">
            <a:spLocks/>
          </p:cNvSpPr>
          <p:nvPr/>
        </p:nvSpPr>
        <p:spPr>
          <a:xfrm>
            <a:off x="9328150" y="656907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02B47EED-E00C-4576-A6ED-CD1657E0B481}" type="slidenum">
              <a:rPr lang="en-US" smtClean="0">
                <a:solidFill>
                  <a:prstClr val="black"/>
                </a:solidFill>
              </a:rPr>
              <a:pPr>
                <a:defRPr/>
              </a:pPr>
              <a:t>20</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9"/>
          <p:cNvSpPr>
            <a:spLocks noChangeArrowheads="1"/>
          </p:cNvSpPr>
          <p:nvPr/>
        </p:nvSpPr>
        <p:spPr bwMode="auto">
          <a:xfrm>
            <a:off x="117475" y="6165850"/>
            <a:ext cx="9671050" cy="503238"/>
          </a:xfrm>
          <a:prstGeom prst="rect">
            <a:avLst/>
          </a:prstGeom>
          <a:solidFill>
            <a:schemeClr val="bg1"/>
          </a:solidFill>
          <a:ln w="9525">
            <a:solidFill>
              <a:schemeClr val="tx1"/>
            </a:solidFill>
            <a:miter lim="800000"/>
            <a:headEnd/>
            <a:tailEnd/>
          </a:ln>
        </p:spPr>
        <p:txBody>
          <a:bodyPr wrap="none" anchor="ctr"/>
          <a:lstStyle/>
          <a:p>
            <a:pPr algn="ctr"/>
            <a:r>
              <a:rPr lang="ja-JP" altLang="en-US" sz="2400">
                <a:solidFill>
                  <a:srgbClr val="FF6600"/>
                </a:solidFill>
                <a:latin typeface="ＭＳ Ｐゴシック" charset="-128"/>
                <a:ea typeface="ＭＳ Ｐゴシック" charset="-128"/>
              </a:rPr>
              <a:t>同一</a:t>
            </a:r>
            <a:r>
              <a:rPr lang="ja-JP" altLang="en-US" sz="2400">
                <a:latin typeface="ＭＳ Ｐゴシック" charset="-128"/>
                <a:ea typeface="ＭＳ Ｐゴシック" charset="-128"/>
              </a:rPr>
              <a:t>又は</a:t>
            </a:r>
            <a:r>
              <a:rPr lang="ja-JP" altLang="en-US" sz="2400">
                <a:solidFill>
                  <a:schemeClr val="accent2"/>
                </a:solidFill>
                <a:latin typeface="ＭＳ Ｐゴシック" charset="-128"/>
                <a:ea typeface="ＭＳ Ｐゴシック" charset="-128"/>
              </a:rPr>
              <a:t>類似</a:t>
            </a:r>
            <a:r>
              <a:rPr lang="ja-JP" altLang="en-US" sz="2400">
                <a:latin typeface="ＭＳ Ｐゴシック" charset="-128"/>
                <a:ea typeface="ＭＳ Ｐゴシック" charset="-128"/>
              </a:rPr>
              <a:t>部分における第三者の使用は、意匠権侵害となる</a:t>
            </a:r>
          </a:p>
        </p:txBody>
      </p:sp>
      <p:sp>
        <p:nvSpPr>
          <p:cNvPr id="57346" name="タイトル 1"/>
          <p:cNvSpPr>
            <a:spLocks noGrp="1"/>
          </p:cNvSpPr>
          <p:nvPr>
            <p:ph type="title"/>
          </p:nvPr>
        </p:nvSpPr>
        <p:spPr>
          <a:xfrm>
            <a:off x="663575" y="228600"/>
            <a:ext cx="8832850" cy="990600"/>
          </a:xfrm>
        </p:spPr>
        <p:txBody>
          <a:bodyPr/>
          <a:lstStyle/>
          <a:p>
            <a:r>
              <a:rPr lang="ja-JP" altLang="en-US" smtClean="0">
                <a:latin typeface="ＤＦ特太ゴシック体" pitchFamily="1" charset="-128"/>
                <a:ea typeface="ＭＳ Ｐゴシック" charset="-128"/>
              </a:rPr>
              <a:t>意匠権の効力が及ぶ範囲</a:t>
            </a:r>
            <a:endParaRPr lang="ja-JP" altLang="en-US" smtClean="0">
              <a:latin typeface="ＭＳ Ｐゴシック" charset="-128"/>
              <a:ea typeface="ＭＳ Ｐゴシック" charset="-128"/>
            </a:endParaRPr>
          </a:p>
        </p:txBody>
      </p:sp>
      <p:sp>
        <p:nvSpPr>
          <p:cNvPr id="31" name="Rectangle 8"/>
          <p:cNvSpPr>
            <a:spLocks noChangeArrowheads="1"/>
          </p:cNvSpPr>
          <p:nvPr/>
        </p:nvSpPr>
        <p:spPr bwMode="auto">
          <a:xfrm>
            <a:off x="-15875" y="1588"/>
            <a:ext cx="1279525"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MS PGothic" pitchFamily="34" charset="-128"/>
                <a:ea typeface="MS PGothic" pitchFamily="34" charset="-128"/>
              </a:rPr>
              <a:t>１３－３</a:t>
            </a:r>
            <a:endParaRPr lang="en-US" altLang="ja-JP" sz="2800" dirty="0">
              <a:latin typeface="MS PGothic" pitchFamily="34" charset="-128"/>
              <a:ea typeface="MS PGothic" pitchFamily="34" charset="-128"/>
            </a:endParaRPr>
          </a:p>
        </p:txBody>
      </p:sp>
      <p:graphicFrame>
        <p:nvGraphicFramePr>
          <p:cNvPr id="4" name="表 3"/>
          <p:cNvGraphicFramePr>
            <a:graphicFrameLocks noGrp="1"/>
          </p:cNvGraphicFramePr>
          <p:nvPr/>
        </p:nvGraphicFramePr>
        <p:xfrm>
          <a:off x="131763" y="2852738"/>
          <a:ext cx="9483725" cy="3095625"/>
        </p:xfrm>
        <a:graphic>
          <a:graphicData uri="http://schemas.openxmlformats.org/drawingml/2006/table">
            <a:tbl>
              <a:tblPr firstRow="1" bandRow="1">
                <a:tableStyleId>{5940675A-B579-460E-94D1-54222C63F5DA}</a:tableStyleId>
              </a:tblPr>
              <a:tblGrid>
                <a:gridCol w="1896814"/>
                <a:gridCol w="2028768"/>
                <a:gridCol w="1764860"/>
                <a:gridCol w="1896814"/>
                <a:gridCol w="1896814"/>
              </a:tblGrid>
              <a:tr h="619269">
                <a:tc rowSpan="2" gridSpan="2">
                  <a:txBody>
                    <a:bodyPr/>
                    <a:lstStyle/>
                    <a:p>
                      <a:pPr algn="ctr"/>
                      <a:r>
                        <a:rPr kumimoji="1" lang="ja-JP" altLang="en-US" dirty="0" smtClean="0"/>
                        <a:t>意匠権の効力が及ぶ範囲</a:t>
                      </a:r>
                      <a:endParaRPr kumimoji="1" lang="ja-JP" altLang="en-US" dirty="0"/>
                    </a:p>
                  </a:txBody>
                  <a:tcPr anchor="ctr"/>
                </a:tc>
                <a:tc rowSpan="2" hMerge="1">
                  <a:txBody>
                    <a:bodyPr/>
                    <a:lstStyle/>
                    <a:p>
                      <a:endParaRPr kumimoji="1" lang="ja-JP" altLang="en-US" dirty="0"/>
                    </a:p>
                  </a:txBody>
                  <a:tcPr/>
                </a:tc>
                <a:tc gridSpan="3">
                  <a:txBody>
                    <a:bodyPr/>
                    <a:lstStyle/>
                    <a:p>
                      <a:pPr algn="ctr"/>
                      <a:r>
                        <a:rPr kumimoji="1" lang="ja-JP" altLang="en-US" dirty="0" smtClean="0"/>
                        <a:t>物品</a:t>
                      </a:r>
                      <a:endParaRPr kumimoji="1" lang="ja-JP" altLang="en-US" dirty="0"/>
                    </a:p>
                  </a:txBody>
                  <a:tcPr anchor="ctr"/>
                </a:tc>
                <a:tc hMerge="1">
                  <a:txBody>
                    <a:bodyPr/>
                    <a:lstStyle/>
                    <a:p>
                      <a:endParaRPr kumimoji="1" lang="ja-JP" altLang="en-US" dirty="0"/>
                    </a:p>
                  </a:txBody>
                  <a:tcPr/>
                </a:tc>
                <a:tc hMerge="1">
                  <a:txBody>
                    <a:bodyPr/>
                    <a:lstStyle/>
                    <a:p>
                      <a:endParaRPr kumimoji="1" lang="ja-JP" altLang="en-US" dirty="0"/>
                    </a:p>
                  </a:txBody>
                  <a:tcPr/>
                </a:tc>
              </a:tr>
              <a:tr h="619269">
                <a:tc gridSpan="2" vMerge="1">
                  <a:txBody>
                    <a:bodyPr/>
                    <a:lstStyle/>
                    <a:p>
                      <a:endParaRPr kumimoji="1" lang="ja-JP" altLang="en-US" dirty="0"/>
                    </a:p>
                  </a:txBody>
                  <a:tcPr/>
                </a:tc>
                <a:tc hMerge="1" vMerge="1">
                  <a:txBody>
                    <a:bodyPr/>
                    <a:lstStyle/>
                    <a:p>
                      <a:endParaRPr kumimoji="1" lang="ja-JP" altLang="en-US" dirty="0"/>
                    </a:p>
                  </a:txBody>
                  <a:tcPr/>
                </a:tc>
                <a:tc>
                  <a:txBody>
                    <a:bodyPr/>
                    <a:lstStyle/>
                    <a:p>
                      <a:pPr algn="ctr"/>
                      <a:r>
                        <a:rPr kumimoji="1" lang="ja-JP" altLang="en-US" dirty="0" smtClean="0"/>
                        <a:t>同一</a:t>
                      </a:r>
                      <a:endParaRPr kumimoji="1" lang="ja-JP" altLang="en-US" dirty="0"/>
                    </a:p>
                  </a:txBody>
                  <a:tcPr anchor="ctr">
                    <a:solidFill>
                      <a:schemeClr val="accent1">
                        <a:lumMod val="20000"/>
                        <a:lumOff val="80000"/>
                      </a:schemeClr>
                    </a:solidFill>
                  </a:tcPr>
                </a:tc>
                <a:tc>
                  <a:txBody>
                    <a:bodyPr/>
                    <a:lstStyle/>
                    <a:p>
                      <a:pPr algn="ctr"/>
                      <a:r>
                        <a:rPr kumimoji="1" lang="ja-JP" altLang="en-US" dirty="0" smtClean="0"/>
                        <a:t>類似</a:t>
                      </a:r>
                      <a:endParaRPr kumimoji="1" lang="ja-JP" altLang="en-US" dirty="0"/>
                    </a:p>
                  </a:txBody>
                  <a:tcPr anchor="ctr">
                    <a:solidFill>
                      <a:schemeClr val="accent1">
                        <a:lumMod val="20000"/>
                        <a:lumOff val="80000"/>
                      </a:schemeClr>
                    </a:solidFill>
                  </a:tcPr>
                </a:tc>
                <a:tc>
                  <a:txBody>
                    <a:bodyPr/>
                    <a:lstStyle/>
                    <a:p>
                      <a:pPr algn="ctr"/>
                      <a:r>
                        <a:rPr kumimoji="1" lang="ja-JP" altLang="en-US" dirty="0" smtClean="0"/>
                        <a:t>非類似</a:t>
                      </a:r>
                      <a:endParaRPr kumimoji="1" lang="ja-JP" altLang="en-US" dirty="0"/>
                    </a:p>
                  </a:txBody>
                  <a:tcPr anchor="ctr">
                    <a:solidFill>
                      <a:schemeClr val="accent1">
                        <a:lumMod val="20000"/>
                        <a:lumOff val="80000"/>
                      </a:schemeClr>
                    </a:solidFill>
                  </a:tcPr>
                </a:tc>
              </a:tr>
              <a:tr h="619269">
                <a:tc rowSpan="3">
                  <a:txBody>
                    <a:bodyPr/>
                    <a:lstStyle/>
                    <a:p>
                      <a:pPr algn="ctr"/>
                      <a:r>
                        <a:rPr kumimoji="1" lang="ja-JP" altLang="en-US" dirty="0" smtClean="0"/>
                        <a:t>形態</a:t>
                      </a:r>
                      <a:endParaRPr kumimoji="1" lang="ja-JP" altLang="en-US" dirty="0"/>
                    </a:p>
                  </a:txBody>
                  <a:tcPr anchor="ctr"/>
                </a:tc>
                <a:tc>
                  <a:txBody>
                    <a:bodyPr/>
                    <a:lstStyle/>
                    <a:p>
                      <a:pPr algn="ctr"/>
                      <a:r>
                        <a:rPr kumimoji="1" lang="ja-JP" altLang="en-US" dirty="0" smtClean="0"/>
                        <a:t>同一</a:t>
                      </a:r>
                      <a:endParaRPr kumimoji="1" lang="ja-JP" altLang="en-US" dirty="0"/>
                    </a:p>
                  </a:txBody>
                  <a:tcPr anchor="ctr">
                    <a:solidFill>
                      <a:schemeClr val="accent1">
                        <a:lumMod val="20000"/>
                        <a:lumOff val="80000"/>
                      </a:schemeClr>
                    </a:solidFill>
                  </a:tcPr>
                </a:tc>
                <a:tc>
                  <a:txBody>
                    <a:bodyPr/>
                    <a:lstStyle/>
                    <a:p>
                      <a:pPr algn="ctr"/>
                      <a:r>
                        <a:rPr kumimoji="1" lang="ja-JP" altLang="en-US" dirty="0" smtClean="0"/>
                        <a:t>同一</a:t>
                      </a:r>
                      <a:endParaRPr kumimoji="1" lang="ja-JP" altLang="en-US" dirty="0"/>
                    </a:p>
                  </a:txBody>
                  <a:tcPr anchor="ctr">
                    <a:solidFill>
                      <a:schemeClr val="accent2"/>
                    </a:solidFill>
                  </a:tcPr>
                </a:tc>
                <a:tc>
                  <a:txBody>
                    <a:bodyPr/>
                    <a:lstStyle/>
                    <a:p>
                      <a:pPr algn="ctr"/>
                      <a:r>
                        <a:rPr kumimoji="1" lang="ja-JP" altLang="en-US" dirty="0" smtClean="0"/>
                        <a:t>類似</a:t>
                      </a:r>
                      <a:endParaRPr kumimoji="1" lang="ja-JP" altLang="en-US" dirty="0"/>
                    </a:p>
                  </a:txBody>
                  <a:tcPr anchor="ctr">
                    <a:solidFill>
                      <a:schemeClr val="accent2">
                        <a:lumMod val="40000"/>
                        <a:lumOff val="60000"/>
                      </a:schemeClr>
                    </a:solidFill>
                  </a:tcPr>
                </a:tc>
                <a:tc>
                  <a:txBody>
                    <a:bodyPr/>
                    <a:lstStyle/>
                    <a:p>
                      <a:pPr algn="ctr"/>
                      <a:r>
                        <a:rPr kumimoji="1" lang="en-US" altLang="ja-JP" dirty="0" smtClean="0"/>
                        <a:t>×</a:t>
                      </a:r>
                      <a:endParaRPr kumimoji="1" lang="ja-JP" altLang="en-US" dirty="0"/>
                    </a:p>
                  </a:txBody>
                  <a:tcPr anchor="ctr">
                    <a:solidFill>
                      <a:schemeClr val="accent4">
                        <a:lumMod val="20000"/>
                        <a:lumOff val="80000"/>
                      </a:schemeClr>
                    </a:solidFill>
                  </a:tcPr>
                </a:tc>
              </a:tr>
              <a:tr h="619269">
                <a:tc vMerge="1">
                  <a:txBody>
                    <a:bodyPr/>
                    <a:lstStyle/>
                    <a:p>
                      <a:endParaRPr kumimoji="1" lang="ja-JP" altLang="en-US" dirty="0"/>
                    </a:p>
                  </a:txBody>
                  <a:tcPr/>
                </a:tc>
                <a:tc>
                  <a:txBody>
                    <a:bodyPr/>
                    <a:lstStyle/>
                    <a:p>
                      <a:pPr algn="ctr"/>
                      <a:r>
                        <a:rPr kumimoji="1" lang="ja-JP" altLang="en-US" dirty="0" smtClean="0"/>
                        <a:t>類似</a:t>
                      </a:r>
                      <a:endParaRPr kumimoji="1" lang="ja-JP" altLang="en-US" dirty="0"/>
                    </a:p>
                  </a:txBody>
                  <a:tcPr anchor="ctr">
                    <a:solidFill>
                      <a:schemeClr val="accent1">
                        <a:lumMod val="20000"/>
                        <a:lumOff val="80000"/>
                      </a:schemeClr>
                    </a:solidFill>
                  </a:tcPr>
                </a:tc>
                <a:tc>
                  <a:txBody>
                    <a:bodyPr/>
                    <a:lstStyle/>
                    <a:p>
                      <a:pPr algn="ctr"/>
                      <a:r>
                        <a:rPr kumimoji="1" lang="ja-JP" altLang="en-US" dirty="0" smtClean="0"/>
                        <a:t>類似</a:t>
                      </a:r>
                      <a:endParaRPr kumimoji="1" lang="ja-JP" altLang="en-US" dirty="0"/>
                    </a:p>
                  </a:txBody>
                  <a:tcPr anchor="ctr">
                    <a:solidFill>
                      <a:schemeClr val="accent2">
                        <a:lumMod val="40000"/>
                        <a:lumOff val="60000"/>
                      </a:schemeClr>
                    </a:solidFill>
                  </a:tcPr>
                </a:tc>
                <a:tc>
                  <a:txBody>
                    <a:bodyPr/>
                    <a:lstStyle/>
                    <a:p>
                      <a:pPr algn="ctr"/>
                      <a:r>
                        <a:rPr kumimoji="1" lang="ja-JP" altLang="en-US" dirty="0" smtClean="0"/>
                        <a:t>類似</a:t>
                      </a:r>
                      <a:endParaRPr kumimoji="1" lang="ja-JP" altLang="en-US" dirty="0"/>
                    </a:p>
                  </a:txBody>
                  <a:tcPr anchor="ctr">
                    <a:solidFill>
                      <a:schemeClr val="accent2">
                        <a:lumMod val="40000"/>
                        <a:lumOff val="60000"/>
                      </a:schemeClr>
                    </a:solidFill>
                  </a:tcPr>
                </a:tc>
                <a:tc>
                  <a:txBody>
                    <a:bodyPr/>
                    <a:lstStyle/>
                    <a:p>
                      <a:pPr algn="ctr"/>
                      <a:r>
                        <a:rPr kumimoji="1" lang="en-US" altLang="ja-JP" dirty="0" smtClean="0"/>
                        <a:t>×</a:t>
                      </a:r>
                      <a:endParaRPr kumimoji="1" lang="ja-JP" altLang="en-US" dirty="0"/>
                    </a:p>
                  </a:txBody>
                  <a:tcPr anchor="ctr">
                    <a:solidFill>
                      <a:schemeClr val="accent4">
                        <a:lumMod val="20000"/>
                        <a:lumOff val="80000"/>
                      </a:schemeClr>
                    </a:solidFill>
                  </a:tcPr>
                </a:tc>
              </a:tr>
              <a:tr h="619269">
                <a:tc vMerge="1">
                  <a:txBody>
                    <a:bodyPr/>
                    <a:lstStyle/>
                    <a:p>
                      <a:endParaRPr kumimoji="1" lang="ja-JP" altLang="en-US" dirty="0"/>
                    </a:p>
                  </a:txBody>
                  <a:tcPr/>
                </a:tc>
                <a:tc>
                  <a:txBody>
                    <a:bodyPr/>
                    <a:lstStyle/>
                    <a:p>
                      <a:pPr algn="ctr"/>
                      <a:r>
                        <a:rPr kumimoji="1" lang="ja-JP" altLang="en-US" dirty="0" smtClean="0"/>
                        <a:t>非類似</a:t>
                      </a:r>
                      <a:endParaRPr kumimoji="1" lang="ja-JP" altLang="en-US" dirty="0"/>
                    </a:p>
                  </a:txBody>
                  <a:tcPr anchor="ctr">
                    <a:solidFill>
                      <a:schemeClr val="accent1">
                        <a:lumMod val="20000"/>
                        <a:lumOff val="80000"/>
                      </a:schemeClr>
                    </a:solidFill>
                  </a:tcPr>
                </a:tc>
                <a:tc>
                  <a:txBody>
                    <a:bodyPr/>
                    <a:lstStyle/>
                    <a:p>
                      <a:pPr algn="ctr"/>
                      <a:r>
                        <a:rPr kumimoji="1" lang="en-US" altLang="ja-JP" dirty="0" smtClean="0"/>
                        <a:t>×</a:t>
                      </a:r>
                      <a:endParaRPr kumimoji="1" lang="ja-JP" altLang="en-US" dirty="0"/>
                    </a:p>
                  </a:txBody>
                  <a:tcPr anchor="ctr">
                    <a:solidFill>
                      <a:schemeClr val="accent4">
                        <a:lumMod val="20000"/>
                        <a:lumOff val="80000"/>
                      </a:schemeClr>
                    </a:solidFill>
                  </a:tcPr>
                </a:tc>
                <a:tc>
                  <a:txBody>
                    <a:bodyPr/>
                    <a:lstStyle/>
                    <a:p>
                      <a:pPr algn="ctr"/>
                      <a:r>
                        <a:rPr kumimoji="1" lang="en-US" altLang="ja-JP" dirty="0" smtClean="0"/>
                        <a:t>×</a:t>
                      </a:r>
                      <a:endParaRPr kumimoji="1" lang="ja-JP" altLang="en-US" dirty="0"/>
                    </a:p>
                  </a:txBody>
                  <a:tcPr anchor="ctr">
                    <a:solidFill>
                      <a:schemeClr val="accent4">
                        <a:lumMod val="20000"/>
                        <a:lumOff val="80000"/>
                      </a:schemeClr>
                    </a:solidFill>
                  </a:tcPr>
                </a:tc>
                <a:tc>
                  <a:txBody>
                    <a:bodyPr/>
                    <a:lstStyle/>
                    <a:p>
                      <a:pPr algn="ctr"/>
                      <a:r>
                        <a:rPr kumimoji="1" lang="en-US" altLang="ja-JP" dirty="0" smtClean="0"/>
                        <a:t>×</a:t>
                      </a:r>
                      <a:endParaRPr kumimoji="1" lang="ja-JP" altLang="en-US" dirty="0"/>
                    </a:p>
                  </a:txBody>
                  <a:tcPr anchor="ctr">
                    <a:solidFill>
                      <a:schemeClr val="accent4">
                        <a:lumMod val="20000"/>
                        <a:lumOff val="80000"/>
                      </a:schemeClr>
                    </a:solidFill>
                  </a:tcPr>
                </a:tc>
              </a:tr>
            </a:tbl>
          </a:graphicData>
        </a:graphic>
      </p:graphicFrame>
      <p:sp>
        <p:nvSpPr>
          <p:cNvPr id="3" name="テキスト ボックス 2"/>
          <p:cNvSpPr txBox="1"/>
          <p:nvPr/>
        </p:nvSpPr>
        <p:spPr>
          <a:xfrm>
            <a:off x="992188" y="1484313"/>
            <a:ext cx="8064500" cy="120015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defRPr/>
            </a:pPr>
            <a:r>
              <a:rPr lang="ja-JP" altLang="en-US" dirty="0"/>
              <a:t>意匠の類否の判断：</a:t>
            </a:r>
            <a:endParaRPr lang="en-US" altLang="ja-JP" dirty="0"/>
          </a:p>
          <a:p>
            <a:pPr>
              <a:defRPr/>
            </a:pPr>
            <a:r>
              <a:rPr lang="ja-JP" altLang="en-US" dirty="0"/>
              <a:t>需要者から見て、以下の二点を検討する。</a:t>
            </a:r>
            <a:endParaRPr lang="en-US" altLang="ja-JP" dirty="0"/>
          </a:p>
          <a:p>
            <a:pPr>
              <a:defRPr/>
            </a:pPr>
            <a:r>
              <a:rPr lang="ja-JP" altLang="en-US" dirty="0"/>
              <a:t>①物品についてはその物品の用途・機能を対比して、共通しているかどうか</a:t>
            </a:r>
            <a:endParaRPr lang="en-US" altLang="ja-JP" dirty="0"/>
          </a:p>
          <a:p>
            <a:pPr>
              <a:defRPr/>
            </a:pPr>
            <a:r>
              <a:rPr lang="ja-JP" altLang="en-US" dirty="0"/>
              <a:t>②形態についてはそのデザインの特徴（要部）を対比して、似ているかどうか</a:t>
            </a:r>
            <a:endParaRPr lang="en-US" altLang="ja-JP" dirty="0"/>
          </a:p>
        </p:txBody>
      </p:sp>
      <p:sp>
        <p:nvSpPr>
          <p:cNvPr id="5" name="スライド番号プレースホルダー 4"/>
          <p:cNvSpPr>
            <a:spLocks noGrp="1"/>
          </p:cNvSpPr>
          <p:nvPr>
            <p:ph type="sldNum" sz="quarter" idx="12"/>
          </p:nvPr>
        </p:nvSpPr>
        <p:spPr/>
        <p:txBody>
          <a:bodyPr>
            <a:normAutofit fontScale="85000" lnSpcReduction="20000"/>
          </a:bodyPr>
          <a:lstStyle/>
          <a:p>
            <a:pPr>
              <a:defRPr/>
            </a:pPr>
            <a:fld id="{42C1C202-D40F-4565-A4C4-779E709CFC3A}" type="slidenum">
              <a:rPr lang="en-US" altLang="ja-JP"/>
              <a:pPr>
                <a:defRPr/>
              </a:pPr>
              <a:t>21</a:t>
            </a:fld>
            <a:endParaRPr lang="en-US" altLang="ja-JP"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663575" y="228600"/>
            <a:ext cx="8832850" cy="990600"/>
          </a:xfrm>
        </p:spPr>
        <p:txBody>
          <a:bodyPr/>
          <a:lstStyle/>
          <a:p>
            <a:pPr eaLnBrk="1" hangingPunct="1"/>
            <a:r>
              <a:rPr lang="ja-JP" altLang="en-US" smtClean="0">
                <a:latin typeface="Arial Unicode MS" pitchFamily="50" charset="-128"/>
                <a:ea typeface="ＭＳ Ｐゴシック" charset="-128"/>
              </a:rPr>
              <a:t>補論：画面デザインの保護拡充</a:t>
            </a:r>
          </a:p>
        </p:txBody>
      </p:sp>
      <p:sp>
        <p:nvSpPr>
          <p:cNvPr id="59394" name="Rectangle 3"/>
          <p:cNvSpPr>
            <a:spLocks noChangeArrowheads="1"/>
          </p:cNvSpPr>
          <p:nvPr/>
        </p:nvSpPr>
        <p:spPr bwMode="auto">
          <a:xfrm>
            <a:off x="150813" y="4354513"/>
            <a:ext cx="4105275" cy="1708150"/>
          </a:xfrm>
          <a:prstGeom prst="rect">
            <a:avLst/>
          </a:prstGeom>
          <a:solidFill>
            <a:srgbClr val="CCECFF"/>
          </a:solidFill>
          <a:ln w="9525">
            <a:noFill/>
            <a:miter lim="800000"/>
            <a:headEnd/>
            <a:tailEnd/>
          </a:ln>
        </p:spPr>
        <p:txBody>
          <a:bodyPr wrap="none" anchor="ctr"/>
          <a:lstStyle/>
          <a:p>
            <a:endParaRPr lang="ja-JP" altLang="en-US"/>
          </a:p>
        </p:txBody>
      </p:sp>
      <p:sp>
        <p:nvSpPr>
          <p:cNvPr id="59395" name="Rectangle 4"/>
          <p:cNvSpPr>
            <a:spLocks noChangeArrowheads="1"/>
          </p:cNvSpPr>
          <p:nvPr/>
        </p:nvSpPr>
        <p:spPr bwMode="auto">
          <a:xfrm>
            <a:off x="150813" y="1903413"/>
            <a:ext cx="4105275" cy="1987550"/>
          </a:xfrm>
          <a:prstGeom prst="rect">
            <a:avLst/>
          </a:prstGeom>
          <a:solidFill>
            <a:srgbClr val="CCECFF"/>
          </a:solidFill>
          <a:ln w="9525">
            <a:noFill/>
            <a:miter lim="800000"/>
            <a:headEnd/>
            <a:tailEnd/>
          </a:ln>
        </p:spPr>
        <p:txBody>
          <a:bodyPr wrap="none" anchor="ctr"/>
          <a:lstStyle/>
          <a:p>
            <a:pPr algn="ctr"/>
            <a:endParaRPr lang="ja-JP" altLang="ja-JP"/>
          </a:p>
        </p:txBody>
      </p:sp>
      <p:pic>
        <p:nvPicPr>
          <p:cNvPr id="59396" name="Picture 4"/>
          <p:cNvPicPr>
            <a:picLocks noChangeAspect="1" noChangeArrowheads="1"/>
          </p:cNvPicPr>
          <p:nvPr/>
        </p:nvPicPr>
        <p:blipFill>
          <a:blip r:embed="rId3"/>
          <a:srcRect/>
          <a:stretch>
            <a:fillRect/>
          </a:stretch>
        </p:blipFill>
        <p:spPr bwMode="auto">
          <a:xfrm>
            <a:off x="319088" y="2228850"/>
            <a:ext cx="1655762" cy="1239838"/>
          </a:xfrm>
          <a:prstGeom prst="rect">
            <a:avLst/>
          </a:prstGeom>
          <a:noFill/>
          <a:ln w="9525">
            <a:noFill/>
            <a:miter lim="800000"/>
            <a:headEnd/>
            <a:tailEnd/>
          </a:ln>
        </p:spPr>
      </p:pic>
      <p:pic>
        <p:nvPicPr>
          <p:cNvPr id="59397" name="Picture 6"/>
          <p:cNvPicPr>
            <a:picLocks noChangeAspect="1" noChangeArrowheads="1"/>
          </p:cNvPicPr>
          <p:nvPr/>
        </p:nvPicPr>
        <p:blipFill>
          <a:blip r:embed="rId4"/>
          <a:srcRect/>
          <a:stretch>
            <a:fillRect/>
          </a:stretch>
        </p:blipFill>
        <p:spPr bwMode="auto">
          <a:xfrm>
            <a:off x="2351088" y="2225675"/>
            <a:ext cx="803275" cy="1274763"/>
          </a:xfrm>
          <a:prstGeom prst="rect">
            <a:avLst/>
          </a:prstGeom>
          <a:noFill/>
          <a:ln w="9525">
            <a:noFill/>
            <a:miter lim="800000"/>
            <a:headEnd/>
            <a:tailEnd/>
          </a:ln>
        </p:spPr>
      </p:pic>
      <p:sp>
        <p:nvSpPr>
          <p:cNvPr id="59398" name="Text Box 7"/>
          <p:cNvSpPr txBox="1">
            <a:spLocks noChangeArrowheads="1"/>
          </p:cNvSpPr>
          <p:nvPr/>
        </p:nvSpPr>
        <p:spPr bwMode="auto">
          <a:xfrm>
            <a:off x="90488" y="3468688"/>
            <a:ext cx="2016125" cy="457200"/>
          </a:xfrm>
          <a:prstGeom prst="rect">
            <a:avLst/>
          </a:prstGeom>
          <a:noFill/>
          <a:ln w="9525">
            <a:noFill/>
            <a:miter lim="800000"/>
            <a:headEnd/>
            <a:tailEnd/>
          </a:ln>
        </p:spPr>
        <p:txBody>
          <a:bodyPr>
            <a:spAutoFit/>
          </a:bodyPr>
          <a:lstStyle/>
          <a:p>
            <a:pPr algn="ctr"/>
            <a:r>
              <a:rPr lang="ja-JP" altLang="en-US" sz="1200">
                <a:latin typeface="ＭＳ Ｐゴシック" charset="-128"/>
                <a:ea typeface="ＭＳ Ｐゴシック" charset="-128"/>
              </a:rPr>
              <a:t>　　エレベーター用表示器の</a:t>
            </a:r>
          </a:p>
          <a:p>
            <a:pPr algn="ctr"/>
            <a:r>
              <a:rPr lang="ja-JP" altLang="en-US" sz="1200">
                <a:latin typeface="ＭＳ Ｐゴシック" charset="-128"/>
                <a:ea typeface="ＭＳ Ｐゴシック" charset="-128"/>
              </a:rPr>
              <a:t>階数表示画面</a:t>
            </a:r>
          </a:p>
        </p:txBody>
      </p:sp>
      <p:sp>
        <p:nvSpPr>
          <p:cNvPr id="59399" name="Rectangle 8"/>
          <p:cNvSpPr>
            <a:spLocks noChangeArrowheads="1"/>
          </p:cNvSpPr>
          <p:nvPr/>
        </p:nvSpPr>
        <p:spPr bwMode="auto">
          <a:xfrm>
            <a:off x="1997075" y="3514725"/>
            <a:ext cx="1511300" cy="457200"/>
          </a:xfrm>
          <a:prstGeom prst="rect">
            <a:avLst/>
          </a:prstGeom>
          <a:noFill/>
          <a:ln w="9525">
            <a:noFill/>
            <a:miter lim="800000"/>
            <a:headEnd/>
            <a:tailEnd/>
          </a:ln>
        </p:spPr>
        <p:txBody>
          <a:bodyPr>
            <a:spAutoFit/>
          </a:bodyPr>
          <a:lstStyle/>
          <a:p>
            <a:pPr algn="ctr"/>
            <a:r>
              <a:rPr lang="ja-JP" altLang="en-US" sz="1200">
                <a:latin typeface="ＭＳ Ｐゴシック" charset="-128"/>
              </a:rPr>
              <a:t>携帯電話機の</a:t>
            </a:r>
          </a:p>
          <a:p>
            <a:pPr algn="ctr"/>
            <a:r>
              <a:rPr lang="ja-JP" altLang="en-US" sz="1200">
                <a:latin typeface="ＭＳ Ｐゴシック" charset="-128"/>
              </a:rPr>
              <a:t>機能選択画面</a:t>
            </a:r>
          </a:p>
        </p:txBody>
      </p:sp>
      <p:pic>
        <p:nvPicPr>
          <p:cNvPr id="59400" name="Picture 31"/>
          <p:cNvPicPr>
            <a:picLocks noChangeAspect="1" noChangeArrowheads="1"/>
          </p:cNvPicPr>
          <p:nvPr/>
        </p:nvPicPr>
        <p:blipFill>
          <a:blip r:embed="rId5"/>
          <a:srcRect/>
          <a:stretch>
            <a:fillRect/>
          </a:stretch>
        </p:blipFill>
        <p:spPr bwMode="auto">
          <a:xfrm>
            <a:off x="306388" y="4964113"/>
            <a:ext cx="1085850" cy="758825"/>
          </a:xfrm>
          <a:prstGeom prst="rect">
            <a:avLst/>
          </a:prstGeom>
          <a:noFill/>
          <a:ln w="9525">
            <a:noFill/>
            <a:miter lim="800000"/>
            <a:headEnd/>
            <a:tailEnd/>
          </a:ln>
        </p:spPr>
      </p:pic>
      <p:pic>
        <p:nvPicPr>
          <p:cNvPr id="59401" name="Picture 32"/>
          <p:cNvPicPr>
            <a:picLocks noChangeAspect="1" noChangeArrowheads="1"/>
          </p:cNvPicPr>
          <p:nvPr/>
        </p:nvPicPr>
        <p:blipFill>
          <a:blip r:embed="rId6"/>
          <a:srcRect/>
          <a:stretch>
            <a:fillRect/>
          </a:stretch>
        </p:blipFill>
        <p:spPr bwMode="auto">
          <a:xfrm>
            <a:off x="1595438" y="5289550"/>
            <a:ext cx="1125537" cy="598488"/>
          </a:xfrm>
          <a:prstGeom prst="rect">
            <a:avLst/>
          </a:prstGeom>
          <a:noFill/>
          <a:ln w="9525">
            <a:noFill/>
            <a:miter lim="800000"/>
            <a:headEnd/>
            <a:tailEnd/>
          </a:ln>
        </p:spPr>
      </p:pic>
      <p:grpSp>
        <p:nvGrpSpPr>
          <p:cNvPr id="59402" name="グループ化 5"/>
          <p:cNvGrpSpPr>
            <a:grpSpLocks/>
          </p:cNvGrpSpPr>
          <p:nvPr/>
        </p:nvGrpSpPr>
        <p:grpSpPr bwMode="auto">
          <a:xfrm>
            <a:off x="633413" y="5159375"/>
            <a:ext cx="433387" cy="400050"/>
            <a:chOff x="1209675" y="5089525"/>
            <a:chExt cx="433388" cy="400050"/>
          </a:xfrm>
        </p:grpSpPr>
        <p:sp>
          <p:nvSpPr>
            <p:cNvPr id="59466" name="Line 34"/>
            <p:cNvSpPr>
              <a:spLocks noChangeShapeType="1"/>
            </p:cNvSpPr>
            <p:nvPr/>
          </p:nvSpPr>
          <p:spPr bwMode="auto">
            <a:xfrm>
              <a:off x="1209675" y="5089525"/>
              <a:ext cx="433388" cy="400050"/>
            </a:xfrm>
            <a:prstGeom prst="line">
              <a:avLst/>
            </a:prstGeom>
            <a:noFill/>
            <a:ln w="38100">
              <a:solidFill>
                <a:srgbClr val="FF0000"/>
              </a:solidFill>
              <a:round/>
              <a:headEnd/>
              <a:tailEnd/>
            </a:ln>
          </p:spPr>
          <p:txBody>
            <a:bodyPr/>
            <a:lstStyle/>
            <a:p>
              <a:endParaRPr lang="ja-JP" altLang="en-US"/>
            </a:p>
          </p:txBody>
        </p:sp>
        <p:sp>
          <p:nvSpPr>
            <p:cNvPr id="59467" name="Line 35"/>
            <p:cNvSpPr>
              <a:spLocks noChangeShapeType="1"/>
            </p:cNvSpPr>
            <p:nvPr/>
          </p:nvSpPr>
          <p:spPr bwMode="auto">
            <a:xfrm flipH="1">
              <a:off x="1209675" y="5089525"/>
              <a:ext cx="433388" cy="400050"/>
            </a:xfrm>
            <a:prstGeom prst="line">
              <a:avLst/>
            </a:prstGeom>
            <a:noFill/>
            <a:ln w="38100">
              <a:solidFill>
                <a:srgbClr val="FF0000"/>
              </a:solidFill>
              <a:round/>
              <a:headEnd/>
              <a:tailEnd/>
            </a:ln>
          </p:spPr>
          <p:txBody>
            <a:bodyPr/>
            <a:lstStyle/>
            <a:p>
              <a:endParaRPr lang="ja-JP" altLang="en-US"/>
            </a:p>
          </p:txBody>
        </p:sp>
      </p:grpSp>
      <p:grpSp>
        <p:nvGrpSpPr>
          <p:cNvPr id="59403" name="グループ化 6"/>
          <p:cNvGrpSpPr>
            <a:grpSpLocks/>
          </p:cNvGrpSpPr>
          <p:nvPr/>
        </p:nvGrpSpPr>
        <p:grpSpPr bwMode="auto">
          <a:xfrm>
            <a:off x="1909763" y="5397500"/>
            <a:ext cx="433387" cy="400050"/>
            <a:chOff x="2360613" y="5470525"/>
            <a:chExt cx="433387" cy="400050"/>
          </a:xfrm>
        </p:grpSpPr>
        <p:sp>
          <p:nvSpPr>
            <p:cNvPr id="59464" name="Line 37"/>
            <p:cNvSpPr>
              <a:spLocks noChangeShapeType="1"/>
            </p:cNvSpPr>
            <p:nvPr/>
          </p:nvSpPr>
          <p:spPr bwMode="auto">
            <a:xfrm>
              <a:off x="2360613" y="5470525"/>
              <a:ext cx="433387" cy="400050"/>
            </a:xfrm>
            <a:prstGeom prst="line">
              <a:avLst/>
            </a:prstGeom>
            <a:noFill/>
            <a:ln w="38100">
              <a:solidFill>
                <a:srgbClr val="FF0000"/>
              </a:solidFill>
              <a:round/>
              <a:headEnd/>
              <a:tailEnd/>
            </a:ln>
          </p:spPr>
          <p:txBody>
            <a:bodyPr/>
            <a:lstStyle/>
            <a:p>
              <a:endParaRPr lang="ja-JP" altLang="en-US"/>
            </a:p>
          </p:txBody>
        </p:sp>
        <p:sp>
          <p:nvSpPr>
            <p:cNvPr id="59465" name="Line 38"/>
            <p:cNvSpPr>
              <a:spLocks noChangeShapeType="1"/>
            </p:cNvSpPr>
            <p:nvPr/>
          </p:nvSpPr>
          <p:spPr bwMode="auto">
            <a:xfrm flipH="1">
              <a:off x="2360613" y="5470525"/>
              <a:ext cx="433387" cy="400050"/>
            </a:xfrm>
            <a:prstGeom prst="line">
              <a:avLst/>
            </a:prstGeom>
            <a:noFill/>
            <a:ln w="38100">
              <a:solidFill>
                <a:srgbClr val="FF0000"/>
              </a:solidFill>
              <a:round/>
              <a:headEnd/>
              <a:tailEnd/>
            </a:ln>
          </p:spPr>
          <p:txBody>
            <a:bodyPr/>
            <a:lstStyle/>
            <a:p>
              <a:endParaRPr lang="ja-JP" altLang="en-US"/>
            </a:p>
          </p:txBody>
        </p:sp>
      </p:grpSp>
      <p:pic>
        <p:nvPicPr>
          <p:cNvPr id="59404" name="Picture 39"/>
          <p:cNvPicPr>
            <a:picLocks noChangeAspect="1" noChangeArrowheads="1"/>
          </p:cNvPicPr>
          <p:nvPr/>
        </p:nvPicPr>
        <p:blipFill>
          <a:blip r:embed="rId7"/>
          <a:srcRect/>
          <a:stretch>
            <a:fillRect/>
          </a:stretch>
        </p:blipFill>
        <p:spPr bwMode="auto">
          <a:xfrm>
            <a:off x="1824038" y="4418013"/>
            <a:ext cx="609600" cy="571500"/>
          </a:xfrm>
          <a:prstGeom prst="rect">
            <a:avLst/>
          </a:prstGeom>
          <a:noFill/>
          <a:ln w="9525">
            <a:noFill/>
            <a:miter lim="800000"/>
            <a:headEnd/>
            <a:tailEnd/>
          </a:ln>
        </p:spPr>
      </p:pic>
      <p:grpSp>
        <p:nvGrpSpPr>
          <p:cNvPr id="59405" name="グループ化 7"/>
          <p:cNvGrpSpPr>
            <a:grpSpLocks/>
          </p:cNvGrpSpPr>
          <p:nvPr/>
        </p:nvGrpSpPr>
        <p:grpSpPr bwMode="auto">
          <a:xfrm>
            <a:off x="1928813" y="4503738"/>
            <a:ext cx="400050" cy="400050"/>
            <a:chOff x="2360613" y="4781550"/>
            <a:chExt cx="400050" cy="400050"/>
          </a:xfrm>
        </p:grpSpPr>
        <p:sp>
          <p:nvSpPr>
            <p:cNvPr id="59462" name="Line 41"/>
            <p:cNvSpPr>
              <a:spLocks noChangeShapeType="1"/>
            </p:cNvSpPr>
            <p:nvPr/>
          </p:nvSpPr>
          <p:spPr bwMode="auto">
            <a:xfrm>
              <a:off x="2360613" y="4781550"/>
              <a:ext cx="400050" cy="400050"/>
            </a:xfrm>
            <a:prstGeom prst="line">
              <a:avLst/>
            </a:prstGeom>
            <a:noFill/>
            <a:ln w="38100">
              <a:solidFill>
                <a:srgbClr val="FF0000"/>
              </a:solidFill>
              <a:round/>
              <a:headEnd/>
              <a:tailEnd/>
            </a:ln>
          </p:spPr>
          <p:txBody>
            <a:bodyPr/>
            <a:lstStyle/>
            <a:p>
              <a:endParaRPr lang="ja-JP" altLang="en-US"/>
            </a:p>
          </p:txBody>
        </p:sp>
        <p:sp>
          <p:nvSpPr>
            <p:cNvPr id="59463" name="Line 42"/>
            <p:cNvSpPr>
              <a:spLocks noChangeShapeType="1"/>
            </p:cNvSpPr>
            <p:nvPr/>
          </p:nvSpPr>
          <p:spPr bwMode="auto">
            <a:xfrm flipH="1">
              <a:off x="2360613" y="4781550"/>
              <a:ext cx="400050" cy="400050"/>
            </a:xfrm>
            <a:prstGeom prst="line">
              <a:avLst/>
            </a:prstGeom>
            <a:noFill/>
            <a:ln w="38100">
              <a:solidFill>
                <a:srgbClr val="FF0000"/>
              </a:solidFill>
              <a:round/>
              <a:headEnd/>
              <a:tailEnd/>
            </a:ln>
          </p:spPr>
          <p:txBody>
            <a:bodyPr/>
            <a:lstStyle/>
            <a:p>
              <a:endParaRPr lang="ja-JP" altLang="en-US"/>
            </a:p>
          </p:txBody>
        </p:sp>
      </p:grpSp>
      <p:sp>
        <p:nvSpPr>
          <p:cNvPr id="59406" name="Text Box 43"/>
          <p:cNvSpPr txBox="1">
            <a:spLocks noChangeArrowheads="1"/>
          </p:cNvSpPr>
          <p:nvPr/>
        </p:nvSpPr>
        <p:spPr bwMode="auto">
          <a:xfrm>
            <a:off x="58738" y="5713413"/>
            <a:ext cx="1582737" cy="396875"/>
          </a:xfrm>
          <a:prstGeom prst="rect">
            <a:avLst/>
          </a:prstGeom>
          <a:noFill/>
          <a:ln w="9525">
            <a:noFill/>
            <a:miter lim="800000"/>
            <a:headEnd/>
            <a:tailEnd/>
          </a:ln>
        </p:spPr>
        <p:txBody>
          <a:bodyPr wrap="none">
            <a:spAutoFit/>
          </a:bodyPr>
          <a:lstStyle/>
          <a:p>
            <a:pPr algn="ctr"/>
            <a:r>
              <a:rPr lang="ja-JP" altLang="en-US" sz="1000">
                <a:latin typeface="ＭＳ Ｐゴシック" charset="-128"/>
                <a:ea typeface="ＭＳ Ｐゴシック" charset="-128"/>
              </a:rPr>
              <a:t>汎用計算機の画面</a:t>
            </a:r>
          </a:p>
          <a:p>
            <a:pPr algn="ctr"/>
            <a:r>
              <a:rPr lang="ja-JP" altLang="en-US" sz="1000">
                <a:latin typeface="ＭＳ Ｐゴシック" charset="-128"/>
                <a:ea typeface="ＭＳ Ｐゴシック" charset="-128"/>
              </a:rPr>
              <a:t>（ＯＳ，アプリケーション等）</a:t>
            </a:r>
          </a:p>
        </p:txBody>
      </p:sp>
      <p:sp>
        <p:nvSpPr>
          <p:cNvPr id="59407" name="Text Box 44"/>
          <p:cNvSpPr txBox="1">
            <a:spLocks noChangeArrowheads="1"/>
          </p:cNvSpPr>
          <p:nvPr/>
        </p:nvSpPr>
        <p:spPr bwMode="auto">
          <a:xfrm>
            <a:off x="1660525" y="5851525"/>
            <a:ext cx="1060450" cy="244475"/>
          </a:xfrm>
          <a:prstGeom prst="rect">
            <a:avLst/>
          </a:prstGeom>
          <a:noFill/>
          <a:ln w="9525">
            <a:noFill/>
            <a:miter lim="800000"/>
            <a:headEnd/>
            <a:tailEnd/>
          </a:ln>
        </p:spPr>
        <p:txBody>
          <a:bodyPr wrap="none">
            <a:spAutoFit/>
          </a:bodyPr>
          <a:lstStyle/>
          <a:p>
            <a:r>
              <a:rPr lang="ja-JP" altLang="en-US" sz="1000">
                <a:latin typeface="ＭＳ Ｐゴシック" charset="-128"/>
                <a:ea typeface="ＭＳ Ｐゴシック" charset="-128"/>
              </a:rPr>
              <a:t>ゲーム中の画面</a:t>
            </a:r>
          </a:p>
        </p:txBody>
      </p:sp>
      <p:sp>
        <p:nvSpPr>
          <p:cNvPr id="59408" name="Text Box 45"/>
          <p:cNvSpPr txBox="1">
            <a:spLocks noChangeArrowheads="1"/>
          </p:cNvSpPr>
          <p:nvPr/>
        </p:nvSpPr>
        <p:spPr bwMode="auto">
          <a:xfrm>
            <a:off x="1728788" y="5003800"/>
            <a:ext cx="866775" cy="244475"/>
          </a:xfrm>
          <a:prstGeom prst="rect">
            <a:avLst/>
          </a:prstGeom>
          <a:noFill/>
          <a:ln w="9525">
            <a:noFill/>
            <a:miter lim="800000"/>
            <a:headEnd/>
            <a:tailEnd/>
          </a:ln>
        </p:spPr>
        <p:txBody>
          <a:bodyPr wrap="none">
            <a:spAutoFit/>
          </a:bodyPr>
          <a:lstStyle/>
          <a:p>
            <a:r>
              <a:rPr lang="ja-JP" altLang="en-US" sz="1000">
                <a:latin typeface="ＭＳ Ｐゴシック" charset="-128"/>
                <a:ea typeface="ＭＳ Ｐゴシック" charset="-128"/>
              </a:rPr>
              <a:t>アイコン自体</a:t>
            </a:r>
          </a:p>
        </p:txBody>
      </p:sp>
      <p:sp>
        <p:nvSpPr>
          <p:cNvPr id="59409" name="Text Box 49"/>
          <p:cNvSpPr txBox="1">
            <a:spLocks noChangeArrowheads="1"/>
          </p:cNvSpPr>
          <p:nvPr/>
        </p:nvSpPr>
        <p:spPr bwMode="auto">
          <a:xfrm>
            <a:off x="200025" y="4619625"/>
            <a:ext cx="1208088" cy="336550"/>
          </a:xfrm>
          <a:prstGeom prst="rect">
            <a:avLst/>
          </a:prstGeom>
          <a:noFill/>
          <a:ln w="9525">
            <a:noFill/>
            <a:miter lim="800000"/>
            <a:headEnd/>
            <a:tailEnd/>
          </a:ln>
        </p:spPr>
        <p:txBody>
          <a:bodyPr>
            <a:spAutoFit/>
          </a:bodyPr>
          <a:lstStyle/>
          <a:p>
            <a:r>
              <a:rPr lang="ja-JP" altLang="en-US" sz="1600" b="1">
                <a:latin typeface="ＭＳ Ｐゴシック" charset="-128"/>
                <a:ea typeface="ＭＳ Ｐゴシック" charset="-128"/>
              </a:rPr>
              <a:t>保護対象外</a:t>
            </a:r>
          </a:p>
        </p:txBody>
      </p:sp>
      <p:sp>
        <p:nvSpPr>
          <p:cNvPr id="59410" name="Rectangle 51"/>
          <p:cNvSpPr>
            <a:spLocks noChangeArrowheads="1"/>
          </p:cNvSpPr>
          <p:nvPr/>
        </p:nvSpPr>
        <p:spPr bwMode="auto">
          <a:xfrm>
            <a:off x="2946400" y="5867400"/>
            <a:ext cx="1146175" cy="244475"/>
          </a:xfrm>
          <a:prstGeom prst="rect">
            <a:avLst/>
          </a:prstGeom>
          <a:noFill/>
          <a:ln w="9525">
            <a:noFill/>
            <a:miter lim="800000"/>
            <a:headEnd/>
            <a:tailEnd/>
          </a:ln>
        </p:spPr>
        <p:txBody>
          <a:bodyPr>
            <a:spAutoFit/>
          </a:bodyPr>
          <a:lstStyle/>
          <a:p>
            <a:r>
              <a:rPr lang="ja-JP" altLang="en-US" sz="1000">
                <a:latin typeface="ＭＳ Ｐゴシック" charset="-128"/>
              </a:rPr>
              <a:t>ウェブページ</a:t>
            </a:r>
          </a:p>
        </p:txBody>
      </p:sp>
      <p:sp>
        <p:nvSpPr>
          <p:cNvPr id="59411" name="Text Box 56"/>
          <p:cNvSpPr txBox="1">
            <a:spLocks noChangeArrowheads="1"/>
          </p:cNvSpPr>
          <p:nvPr/>
        </p:nvSpPr>
        <p:spPr bwMode="auto">
          <a:xfrm>
            <a:off x="344488" y="1892300"/>
            <a:ext cx="3455987" cy="336550"/>
          </a:xfrm>
          <a:prstGeom prst="rect">
            <a:avLst/>
          </a:prstGeom>
          <a:noFill/>
          <a:ln w="9525">
            <a:noFill/>
            <a:miter lim="800000"/>
            <a:headEnd/>
            <a:tailEnd/>
          </a:ln>
        </p:spPr>
        <p:txBody>
          <a:bodyPr>
            <a:spAutoFit/>
          </a:bodyPr>
          <a:lstStyle/>
          <a:p>
            <a:r>
              <a:rPr lang="ja-JP" altLang="en-US" sz="1600" b="1">
                <a:latin typeface="ＭＳ Ｐゴシック" charset="-128"/>
                <a:ea typeface="ＭＳ Ｐゴシック" charset="-128"/>
              </a:rPr>
              <a:t>保護対象</a:t>
            </a:r>
            <a:r>
              <a:rPr lang="en-US" altLang="ja-JP" sz="1000">
                <a:latin typeface="ＭＳ Ｐゴシック" charset="-128"/>
                <a:ea typeface="ＭＳ Ｐゴシック" charset="-128"/>
              </a:rPr>
              <a:t>※</a:t>
            </a:r>
            <a:r>
              <a:rPr lang="ja-JP" altLang="en-US" sz="1000">
                <a:latin typeface="ＭＳ Ｐゴシック" charset="-128"/>
                <a:ea typeface="ＭＳ Ｐゴシック" charset="-128"/>
              </a:rPr>
              <a:t>ただし、新規であること等が必要</a:t>
            </a:r>
          </a:p>
        </p:txBody>
      </p:sp>
      <p:sp>
        <p:nvSpPr>
          <p:cNvPr id="59412" name="Oval 57"/>
          <p:cNvSpPr>
            <a:spLocks noChangeArrowheads="1"/>
          </p:cNvSpPr>
          <p:nvPr/>
        </p:nvSpPr>
        <p:spPr bwMode="auto">
          <a:xfrm>
            <a:off x="787400" y="2487613"/>
            <a:ext cx="719138" cy="720725"/>
          </a:xfrm>
          <a:prstGeom prst="ellipse">
            <a:avLst/>
          </a:prstGeom>
          <a:noFill/>
          <a:ln w="57150">
            <a:solidFill>
              <a:srgbClr val="FF3300"/>
            </a:solidFill>
            <a:round/>
            <a:headEnd/>
            <a:tailEnd/>
          </a:ln>
        </p:spPr>
        <p:txBody>
          <a:bodyPr wrap="none" anchor="ctr"/>
          <a:lstStyle/>
          <a:p>
            <a:endParaRPr lang="ja-JP" altLang="ja-JP">
              <a:latin typeface="ＭＳ Ｐゴシック" charset="-128"/>
            </a:endParaRPr>
          </a:p>
        </p:txBody>
      </p:sp>
      <p:sp>
        <p:nvSpPr>
          <p:cNvPr id="59413" name="Oval 58"/>
          <p:cNvSpPr>
            <a:spLocks noChangeArrowheads="1"/>
          </p:cNvSpPr>
          <p:nvPr/>
        </p:nvSpPr>
        <p:spPr bwMode="auto">
          <a:xfrm>
            <a:off x="2360613" y="2536825"/>
            <a:ext cx="720725" cy="720725"/>
          </a:xfrm>
          <a:prstGeom prst="ellipse">
            <a:avLst/>
          </a:prstGeom>
          <a:noFill/>
          <a:ln w="57150">
            <a:solidFill>
              <a:srgbClr val="FF3300"/>
            </a:solidFill>
            <a:round/>
            <a:headEnd/>
            <a:tailEnd/>
          </a:ln>
        </p:spPr>
        <p:txBody>
          <a:bodyPr wrap="none" anchor="ctr"/>
          <a:lstStyle/>
          <a:p>
            <a:endParaRPr lang="ja-JP" altLang="ja-JP">
              <a:latin typeface="ＭＳ Ｐゴシック" charset="-128"/>
            </a:endParaRPr>
          </a:p>
        </p:txBody>
      </p:sp>
      <p:sp>
        <p:nvSpPr>
          <p:cNvPr id="59414" name="Rectangle 29"/>
          <p:cNvSpPr>
            <a:spLocks noChangeArrowheads="1"/>
          </p:cNvSpPr>
          <p:nvPr/>
        </p:nvSpPr>
        <p:spPr bwMode="auto">
          <a:xfrm>
            <a:off x="407988" y="1581150"/>
            <a:ext cx="3887787" cy="304800"/>
          </a:xfrm>
          <a:prstGeom prst="rect">
            <a:avLst/>
          </a:prstGeom>
          <a:solidFill>
            <a:srgbClr val="0000FF"/>
          </a:solidFill>
          <a:ln w="9525">
            <a:noFill/>
            <a:miter lim="800000"/>
            <a:headEnd/>
            <a:tailEnd/>
          </a:ln>
        </p:spPr>
        <p:txBody>
          <a:bodyPr anchor="ctr">
            <a:spAutoFit/>
          </a:bodyPr>
          <a:lstStyle/>
          <a:p>
            <a:pPr algn="ctr"/>
            <a:r>
              <a:rPr lang="ja-JP" altLang="en-US" sz="1400" b="1">
                <a:solidFill>
                  <a:schemeClr val="bg1"/>
                </a:solidFill>
                <a:latin typeface="ＭＳ Ｐゴシック" charset="-128"/>
                <a:ea typeface="ＭＳ Ｐゴシック" charset="-128"/>
              </a:rPr>
              <a:t>現行意匠法における「画面デザイン」の保護</a:t>
            </a:r>
          </a:p>
        </p:txBody>
      </p:sp>
      <p:pic>
        <p:nvPicPr>
          <p:cNvPr id="59415" name="Picture 31"/>
          <p:cNvPicPr>
            <a:picLocks noChangeAspect="1" noChangeArrowheads="1"/>
          </p:cNvPicPr>
          <p:nvPr/>
        </p:nvPicPr>
        <p:blipFill>
          <a:blip r:embed="rId8"/>
          <a:srcRect/>
          <a:stretch>
            <a:fillRect/>
          </a:stretch>
        </p:blipFill>
        <p:spPr bwMode="auto">
          <a:xfrm>
            <a:off x="2873375" y="4964113"/>
            <a:ext cx="1249363" cy="903287"/>
          </a:xfrm>
          <a:prstGeom prst="rect">
            <a:avLst/>
          </a:prstGeom>
          <a:noFill/>
          <a:ln w="9525">
            <a:noFill/>
            <a:miter lim="800000"/>
            <a:headEnd/>
            <a:tailEnd/>
          </a:ln>
        </p:spPr>
      </p:pic>
      <p:grpSp>
        <p:nvGrpSpPr>
          <p:cNvPr id="59416" name="グループ化 8"/>
          <p:cNvGrpSpPr>
            <a:grpSpLocks/>
          </p:cNvGrpSpPr>
          <p:nvPr/>
        </p:nvGrpSpPr>
        <p:grpSpPr bwMode="auto">
          <a:xfrm>
            <a:off x="3298825" y="5173663"/>
            <a:ext cx="398463" cy="400050"/>
            <a:chOff x="3584575" y="4979988"/>
            <a:chExt cx="398463" cy="400050"/>
          </a:xfrm>
        </p:grpSpPr>
        <p:sp>
          <p:nvSpPr>
            <p:cNvPr id="59460" name="Line 53"/>
            <p:cNvSpPr>
              <a:spLocks noChangeShapeType="1"/>
            </p:cNvSpPr>
            <p:nvPr/>
          </p:nvSpPr>
          <p:spPr bwMode="auto">
            <a:xfrm>
              <a:off x="3584575" y="4979988"/>
              <a:ext cx="398463" cy="400050"/>
            </a:xfrm>
            <a:prstGeom prst="line">
              <a:avLst/>
            </a:prstGeom>
            <a:noFill/>
            <a:ln w="38100">
              <a:solidFill>
                <a:srgbClr val="FF0000"/>
              </a:solidFill>
              <a:round/>
              <a:headEnd/>
              <a:tailEnd/>
            </a:ln>
          </p:spPr>
          <p:txBody>
            <a:bodyPr/>
            <a:lstStyle/>
            <a:p>
              <a:endParaRPr lang="ja-JP" altLang="en-US"/>
            </a:p>
          </p:txBody>
        </p:sp>
        <p:sp>
          <p:nvSpPr>
            <p:cNvPr id="59461" name="Line 54"/>
            <p:cNvSpPr>
              <a:spLocks noChangeShapeType="1"/>
            </p:cNvSpPr>
            <p:nvPr/>
          </p:nvSpPr>
          <p:spPr bwMode="auto">
            <a:xfrm flipH="1">
              <a:off x="3584575" y="4979988"/>
              <a:ext cx="398463" cy="400050"/>
            </a:xfrm>
            <a:prstGeom prst="line">
              <a:avLst/>
            </a:prstGeom>
            <a:noFill/>
            <a:ln w="38100">
              <a:solidFill>
                <a:srgbClr val="FF0000"/>
              </a:solidFill>
              <a:round/>
              <a:headEnd/>
              <a:tailEnd/>
            </a:ln>
          </p:spPr>
          <p:txBody>
            <a:bodyPr/>
            <a:lstStyle/>
            <a:p>
              <a:endParaRPr lang="ja-JP" altLang="en-US"/>
            </a:p>
          </p:txBody>
        </p:sp>
      </p:grpSp>
      <p:sp>
        <p:nvSpPr>
          <p:cNvPr id="59417" name="Text Box 35"/>
          <p:cNvSpPr txBox="1">
            <a:spLocks noChangeArrowheads="1"/>
          </p:cNvSpPr>
          <p:nvPr/>
        </p:nvSpPr>
        <p:spPr bwMode="auto">
          <a:xfrm>
            <a:off x="4437063" y="4048125"/>
            <a:ext cx="4967287" cy="244475"/>
          </a:xfrm>
          <a:prstGeom prst="rect">
            <a:avLst/>
          </a:prstGeom>
          <a:noFill/>
          <a:ln w="9525">
            <a:noFill/>
            <a:miter lim="800000"/>
            <a:headEnd/>
            <a:tailEnd/>
          </a:ln>
        </p:spPr>
        <p:txBody>
          <a:bodyPr>
            <a:spAutoFit/>
          </a:bodyPr>
          <a:lstStyle/>
          <a:p>
            <a:r>
              <a:rPr lang="en-US" altLang="ja-JP" sz="1000">
                <a:latin typeface="Arial" charset="0"/>
                <a:ea typeface="ＭＳ Ｐゴシック" charset="-128"/>
              </a:rPr>
              <a:t>※</a:t>
            </a:r>
            <a:r>
              <a:rPr lang="ja-JP" altLang="en-US" sz="1000">
                <a:latin typeface="Arial" charset="0"/>
                <a:ea typeface="ＭＳ Ｐゴシック" charset="-128"/>
              </a:rPr>
              <a:t>韓国は分野別無審査制を採っており、画面デザインは無審査分野となっている。</a:t>
            </a:r>
          </a:p>
        </p:txBody>
      </p:sp>
      <p:sp>
        <p:nvSpPr>
          <p:cNvPr id="59418" name="Text Box 36"/>
          <p:cNvSpPr txBox="1">
            <a:spLocks noChangeArrowheads="1"/>
          </p:cNvSpPr>
          <p:nvPr/>
        </p:nvSpPr>
        <p:spPr bwMode="auto">
          <a:xfrm>
            <a:off x="4437063" y="1585913"/>
            <a:ext cx="1873250" cy="304800"/>
          </a:xfrm>
          <a:prstGeom prst="rect">
            <a:avLst/>
          </a:prstGeom>
          <a:solidFill>
            <a:srgbClr val="0000FF"/>
          </a:solidFill>
          <a:ln w="9525">
            <a:noFill/>
            <a:miter lim="800000"/>
            <a:headEnd/>
            <a:tailEnd/>
          </a:ln>
        </p:spPr>
        <p:txBody>
          <a:bodyPr anchor="ctr">
            <a:spAutoFit/>
          </a:bodyPr>
          <a:lstStyle/>
          <a:p>
            <a:pPr algn="ctr"/>
            <a:r>
              <a:rPr lang="ja-JP" altLang="en-US" sz="1400" b="1">
                <a:solidFill>
                  <a:schemeClr val="bg1"/>
                </a:solidFill>
                <a:latin typeface="Tahoma" pitchFamily="34" charset="0"/>
                <a:ea typeface="ＭＳ Ｐゴシック" charset="-128"/>
              </a:rPr>
              <a:t>保護対象各国比較</a:t>
            </a:r>
          </a:p>
        </p:txBody>
      </p:sp>
      <p:sp>
        <p:nvSpPr>
          <p:cNvPr id="59419" name="Text Box 635"/>
          <p:cNvSpPr txBox="1">
            <a:spLocks noChangeArrowheads="1"/>
          </p:cNvSpPr>
          <p:nvPr/>
        </p:nvSpPr>
        <p:spPr bwMode="auto">
          <a:xfrm>
            <a:off x="6329363" y="4470400"/>
            <a:ext cx="1431925" cy="304800"/>
          </a:xfrm>
          <a:prstGeom prst="rect">
            <a:avLst/>
          </a:prstGeom>
          <a:noFill/>
          <a:ln w="9525">
            <a:noFill/>
            <a:miter lim="800000"/>
            <a:headEnd/>
            <a:tailEnd/>
          </a:ln>
        </p:spPr>
        <p:txBody>
          <a:bodyPr>
            <a:spAutoFit/>
          </a:bodyPr>
          <a:lstStyle/>
          <a:p>
            <a:r>
              <a:rPr lang="ja-JP" altLang="en-US" sz="1400" b="1">
                <a:latin typeface="Arial" charset="0"/>
                <a:ea typeface="ＭＳ Ｐゴシック" charset="-128"/>
              </a:rPr>
              <a:t>欧州での登録例</a:t>
            </a:r>
          </a:p>
        </p:txBody>
      </p:sp>
      <p:sp>
        <p:nvSpPr>
          <p:cNvPr id="11296" name="Rectangle 636"/>
          <p:cNvSpPr>
            <a:spLocks noChangeArrowheads="1"/>
          </p:cNvSpPr>
          <p:nvPr/>
        </p:nvSpPr>
        <p:spPr bwMode="auto">
          <a:xfrm>
            <a:off x="6546850" y="6022975"/>
            <a:ext cx="996950" cy="581025"/>
          </a:xfrm>
          <a:prstGeom prst="rect">
            <a:avLst/>
          </a:prstGeom>
          <a:noFill/>
          <a:ln>
            <a:noFill/>
          </a:ln>
          <a:extLst>
            <a:ext uri="{909E8E84-426E-40dd-AFC4-6F175D3DCCD1}"/>
            <a:ext uri="{91240B29-F687-4f45-9708-019B960494DF}"/>
          </a:extLst>
        </p:spPr>
        <p:txBody>
          <a:bodyPr wrap="none" anchor="ctr">
            <a:spAutoFit/>
          </a:bodyPr>
          <a:lstStyle/>
          <a:p>
            <a:pPr algn="ctr">
              <a:defRPr/>
            </a:pPr>
            <a:r>
              <a:rPr lang="ja-JP" altLang="en-US" sz="800" dirty="0">
                <a:latin typeface="+mj-ea"/>
                <a:ea typeface="+mj-ea"/>
              </a:rPr>
              <a:t>登録番号：</a:t>
            </a:r>
          </a:p>
          <a:p>
            <a:pPr algn="ctr">
              <a:defRPr/>
            </a:pPr>
            <a:r>
              <a:rPr lang="en-US" altLang="ja-JP" sz="800" dirty="0">
                <a:latin typeface="+mj-ea"/>
                <a:ea typeface="+mj-ea"/>
              </a:rPr>
              <a:t>000748694-0006</a:t>
            </a:r>
            <a:r>
              <a:rPr lang="ja-JP" altLang="en-US" sz="800" dirty="0">
                <a:latin typeface="+mj-ea"/>
                <a:ea typeface="+mj-ea"/>
              </a:rPr>
              <a:t>号</a:t>
            </a:r>
          </a:p>
          <a:p>
            <a:pPr algn="ctr">
              <a:defRPr/>
            </a:pPr>
            <a:r>
              <a:rPr lang="ja-JP" altLang="en-US" sz="800" dirty="0">
                <a:latin typeface="+mj-ea"/>
                <a:ea typeface="+mj-ea"/>
              </a:rPr>
              <a:t>製品の表示：</a:t>
            </a:r>
          </a:p>
          <a:p>
            <a:pPr algn="ctr">
              <a:defRPr/>
            </a:pPr>
            <a:r>
              <a:rPr lang="en-US" altLang="ja-JP" sz="800" dirty="0">
                <a:latin typeface="+mj-ea"/>
                <a:ea typeface="+mj-ea"/>
              </a:rPr>
              <a:t>Icons </a:t>
            </a:r>
          </a:p>
        </p:txBody>
      </p:sp>
      <p:sp>
        <p:nvSpPr>
          <p:cNvPr id="59421" name="Text Box 637"/>
          <p:cNvSpPr txBox="1">
            <a:spLocks noChangeArrowheads="1"/>
          </p:cNvSpPr>
          <p:nvPr/>
        </p:nvSpPr>
        <p:spPr bwMode="auto">
          <a:xfrm>
            <a:off x="4530725" y="4467225"/>
            <a:ext cx="1528763" cy="304800"/>
          </a:xfrm>
          <a:prstGeom prst="rect">
            <a:avLst/>
          </a:prstGeom>
          <a:noFill/>
          <a:ln w="9525">
            <a:noFill/>
            <a:miter lim="800000"/>
            <a:headEnd/>
            <a:tailEnd/>
          </a:ln>
        </p:spPr>
        <p:txBody>
          <a:bodyPr>
            <a:spAutoFit/>
          </a:bodyPr>
          <a:lstStyle/>
          <a:p>
            <a:r>
              <a:rPr lang="ja-JP" altLang="en-US" sz="1400" b="1">
                <a:latin typeface="Arial" charset="0"/>
                <a:ea typeface="ＭＳ Ｐゴシック" charset="-128"/>
              </a:rPr>
              <a:t>米国での登録例</a:t>
            </a:r>
          </a:p>
        </p:txBody>
      </p:sp>
      <p:sp>
        <p:nvSpPr>
          <p:cNvPr id="59422" name="Rectangle 639"/>
          <p:cNvSpPr>
            <a:spLocks noChangeArrowheads="1"/>
          </p:cNvSpPr>
          <p:nvPr/>
        </p:nvSpPr>
        <p:spPr bwMode="auto">
          <a:xfrm>
            <a:off x="4978400" y="6203950"/>
            <a:ext cx="633413" cy="228600"/>
          </a:xfrm>
          <a:prstGeom prst="rect">
            <a:avLst/>
          </a:prstGeom>
          <a:noFill/>
          <a:ln w="9525">
            <a:noFill/>
            <a:miter lim="800000"/>
            <a:headEnd/>
            <a:tailEnd/>
          </a:ln>
        </p:spPr>
        <p:txBody>
          <a:bodyPr wrap="none" anchor="ctr">
            <a:spAutoFit/>
          </a:bodyPr>
          <a:lstStyle/>
          <a:p>
            <a:r>
              <a:rPr lang="en-US" altLang="ja-JP" sz="800"/>
              <a:t>D599,372</a:t>
            </a:r>
            <a:r>
              <a:rPr lang="en-US" altLang="ja-JP" sz="900"/>
              <a:t> </a:t>
            </a:r>
          </a:p>
        </p:txBody>
      </p:sp>
      <p:sp>
        <p:nvSpPr>
          <p:cNvPr id="59423" name="Text Box 640"/>
          <p:cNvSpPr txBox="1">
            <a:spLocks noChangeArrowheads="1"/>
          </p:cNvSpPr>
          <p:nvPr/>
        </p:nvSpPr>
        <p:spPr bwMode="auto">
          <a:xfrm>
            <a:off x="8048625" y="4470400"/>
            <a:ext cx="1454150" cy="304800"/>
          </a:xfrm>
          <a:prstGeom prst="rect">
            <a:avLst/>
          </a:prstGeom>
          <a:noFill/>
          <a:ln w="9525">
            <a:noFill/>
            <a:miter lim="800000"/>
            <a:headEnd/>
            <a:tailEnd/>
          </a:ln>
        </p:spPr>
        <p:txBody>
          <a:bodyPr>
            <a:spAutoFit/>
          </a:bodyPr>
          <a:lstStyle/>
          <a:p>
            <a:r>
              <a:rPr lang="ja-JP" altLang="en-US" sz="1400" b="1">
                <a:latin typeface="Arial" charset="0"/>
                <a:ea typeface="ＭＳ Ｐゴシック" charset="-128"/>
              </a:rPr>
              <a:t>韓国での登録例</a:t>
            </a:r>
          </a:p>
        </p:txBody>
      </p:sp>
      <p:sp>
        <p:nvSpPr>
          <p:cNvPr id="59424" name="Rectangle 642"/>
          <p:cNvSpPr>
            <a:spLocks noChangeArrowheads="1"/>
          </p:cNvSpPr>
          <p:nvPr/>
        </p:nvSpPr>
        <p:spPr bwMode="auto">
          <a:xfrm>
            <a:off x="8104188" y="6308725"/>
            <a:ext cx="1341437" cy="214313"/>
          </a:xfrm>
          <a:prstGeom prst="rect">
            <a:avLst/>
          </a:prstGeom>
          <a:noFill/>
          <a:ln w="9525">
            <a:noFill/>
            <a:miter lim="800000"/>
            <a:headEnd/>
            <a:tailEnd/>
          </a:ln>
        </p:spPr>
        <p:txBody>
          <a:bodyPr wrap="none" anchor="ctr">
            <a:spAutoFit/>
          </a:bodyPr>
          <a:lstStyle/>
          <a:p>
            <a:r>
              <a:rPr lang="ja-JP" altLang="en-US" sz="800"/>
              <a:t>登録第</a:t>
            </a:r>
            <a:r>
              <a:rPr lang="en-US" altLang="ja-JP" sz="800"/>
              <a:t>3005445010000</a:t>
            </a:r>
            <a:r>
              <a:rPr lang="ja-JP" altLang="en-US" sz="800"/>
              <a:t>号 </a:t>
            </a:r>
          </a:p>
        </p:txBody>
      </p:sp>
      <p:sp>
        <p:nvSpPr>
          <p:cNvPr id="59425" name="Text Box 46"/>
          <p:cNvSpPr txBox="1">
            <a:spLocks noChangeArrowheads="1"/>
          </p:cNvSpPr>
          <p:nvPr/>
        </p:nvSpPr>
        <p:spPr bwMode="auto">
          <a:xfrm>
            <a:off x="4376738" y="4745038"/>
            <a:ext cx="1836737" cy="244475"/>
          </a:xfrm>
          <a:prstGeom prst="rect">
            <a:avLst/>
          </a:prstGeom>
          <a:noFill/>
          <a:ln w="9525">
            <a:noFill/>
            <a:miter lim="800000"/>
            <a:headEnd/>
            <a:tailEnd/>
          </a:ln>
        </p:spPr>
        <p:txBody>
          <a:bodyPr wrap="none">
            <a:spAutoFit/>
          </a:bodyPr>
          <a:lstStyle/>
          <a:p>
            <a:r>
              <a:rPr lang="ja-JP" altLang="en-US" sz="1000">
                <a:latin typeface="Arial" charset="0"/>
                <a:ea typeface="ＭＳ Ｐゴシック" charset="-128"/>
              </a:rPr>
              <a:t>ＯＳ，アプリケーション等の画面</a:t>
            </a:r>
          </a:p>
        </p:txBody>
      </p:sp>
      <p:sp>
        <p:nvSpPr>
          <p:cNvPr id="59426" name="Text Box 47"/>
          <p:cNvSpPr txBox="1">
            <a:spLocks noChangeArrowheads="1"/>
          </p:cNvSpPr>
          <p:nvPr/>
        </p:nvSpPr>
        <p:spPr bwMode="auto">
          <a:xfrm>
            <a:off x="8151813" y="4759325"/>
            <a:ext cx="1247775" cy="244475"/>
          </a:xfrm>
          <a:prstGeom prst="rect">
            <a:avLst/>
          </a:prstGeom>
          <a:noFill/>
          <a:ln w="9525">
            <a:noFill/>
            <a:miter lim="800000"/>
            <a:headEnd/>
            <a:tailEnd/>
          </a:ln>
        </p:spPr>
        <p:txBody>
          <a:bodyPr wrap="none">
            <a:spAutoFit/>
          </a:bodyPr>
          <a:lstStyle/>
          <a:p>
            <a:pPr fontAlgn="ctr">
              <a:buFont typeface="Wingdings" pitchFamily="2" charset="2"/>
              <a:buNone/>
            </a:pPr>
            <a:r>
              <a:rPr lang="ja-JP" altLang="en-US" sz="1000">
                <a:latin typeface="Arial" charset="0"/>
                <a:ea typeface="ＭＳ Ｐゴシック" charset="-128"/>
              </a:rPr>
              <a:t>ウェブページの画面</a:t>
            </a:r>
          </a:p>
        </p:txBody>
      </p:sp>
      <p:sp>
        <p:nvSpPr>
          <p:cNvPr id="59427" name="Text Box 48"/>
          <p:cNvSpPr txBox="1">
            <a:spLocks noChangeArrowheads="1"/>
          </p:cNvSpPr>
          <p:nvPr/>
        </p:nvSpPr>
        <p:spPr bwMode="auto">
          <a:xfrm>
            <a:off x="6610350" y="4762500"/>
            <a:ext cx="868363" cy="244475"/>
          </a:xfrm>
          <a:prstGeom prst="rect">
            <a:avLst/>
          </a:prstGeom>
          <a:noFill/>
          <a:ln w="9525">
            <a:noFill/>
            <a:miter lim="800000"/>
            <a:headEnd/>
            <a:tailEnd/>
          </a:ln>
        </p:spPr>
        <p:txBody>
          <a:bodyPr wrap="none">
            <a:spAutoFit/>
          </a:bodyPr>
          <a:lstStyle/>
          <a:p>
            <a:pPr fontAlgn="ctr">
              <a:buFont typeface="Wingdings" pitchFamily="2" charset="2"/>
              <a:buNone/>
            </a:pPr>
            <a:r>
              <a:rPr lang="ja-JP" altLang="en-US" sz="1000">
                <a:latin typeface="Arial" charset="0"/>
                <a:ea typeface="ＭＳ Ｐゴシック" charset="-128"/>
              </a:rPr>
              <a:t>アイコン自体</a:t>
            </a:r>
          </a:p>
        </p:txBody>
      </p:sp>
      <p:graphicFrame>
        <p:nvGraphicFramePr>
          <p:cNvPr id="1086513" name="Group 49"/>
          <p:cNvGraphicFramePr>
            <a:graphicFrameLocks noGrp="1"/>
          </p:cNvGraphicFramePr>
          <p:nvPr/>
        </p:nvGraphicFramePr>
        <p:xfrm>
          <a:off x="4418013" y="1903413"/>
          <a:ext cx="5372100" cy="2149475"/>
        </p:xfrm>
        <a:graphic>
          <a:graphicData uri="http://schemas.openxmlformats.org/drawingml/2006/table">
            <a:tbl>
              <a:tblPr/>
              <a:tblGrid>
                <a:gridCol w="698500"/>
                <a:gridCol w="3903663"/>
                <a:gridCol w="769937"/>
              </a:tblGrid>
              <a:tr h="259157">
                <a:tc>
                  <a:txBody>
                    <a:body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12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1" lang="ja-JP" altLang="en-US" sz="1100" b="0" i="0" u="none" strike="noStrike" cap="none" normalizeH="0" baseline="0" smtClean="0">
                          <a:ln>
                            <a:noFill/>
                          </a:ln>
                          <a:solidFill>
                            <a:schemeClr val="tx1"/>
                          </a:solidFill>
                          <a:effectLst/>
                          <a:latin typeface="ＭＳ Ｐゴシック" pitchFamily="50" charset="-128"/>
                          <a:ea typeface="ＭＳ Ｐゴシック" pitchFamily="50" charset="-128"/>
                        </a:rPr>
                        <a:t>保護状況</a:t>
                      </a:r>
                    </a:p>
                  </a:txBody>
                  <a:tcPr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1" lang="ja-JP" altLang="en-US" sz="1100" b="0" i="0" u="none" strike="noStrike" cap="none" normalizeH="0" baseline="0" smtClean="0">
                          <a:ln>
                            <a:noFill/>
                          </a:ln>
                          <a:solidFill>
                            <a:schemeClr val="tx1"/>
                          </a:solidFill>
                          <a:effectLst/>
                          <a:latin typeface="ＭＳ Ｐゴシック" pitchFamily="50" charset="-128"/>
                          <a:ea typeface="ＭＳ Ｐゴシック" pitchFamily="50" charset="-128"/>
                        </a:rPr>
                        <a:t>実体審査</a:t>
                      </a:r>
                    </a:p>
                  </a:txBody>
                  <a:tcPr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548802">
                <a:tc>
                  <a:txBody>
                    <a:body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1"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日　本</a:t>
                      </a:r>
                    </a:p>
                  </a:txBody>
                  <a:tcPr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物品に表示される画像を、物品の部分の意匠として保護。</a:t>
                      </a:r>
                      <a:b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物品の機能や操作との関連性から保護対象を限定。</a:t>
                      </a:r>
                    </a:p>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電子計算機に表示される画像等は保護対象外。</a:t>
                      </a:r>
                    </a:p>
                  </a:txBody>
                  <a:tcPr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1" lang="ja-JP" altLang="en-US" sz="1100" b="0" i="0" u="none" strike="noStrike" cap="none" normalizeH="0" baseline="0" smtClean="0">
                          <a:ln>
                            <a:noFill/>
                          </a:ln>
                          <a:solidFill>
                            <a:schemeClr val="tx1"/>
                          </a:solidFill>
                          <a:effectLst/>
                          <a:latin typeface="ＭＳ Ｐゴシック" pitchFamily="50" charset="-128"/>
                          <a:ea typeface="ＭＳ Ｐゴシック" pitchFamily="50" charset="-128"/>
                        </a:rPr>
                        <a:t>あり</a:t>
                      </a:r>
                    </a:p>
                  </a:txBody>
                  <a:tcPr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96357">
                <a:tc>
                  <a:txBody>
                    <a:body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1"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米　国</a:t>
                      </a:r>
                    </a:p>
                  </a:txBody>
                  <a:tcPr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物品に表示される画像を、物品の部分の意匠として保護。</a:t>
                      </a:r>
                      <a:b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物品の機能や操作との関連性は問われない。</a:t>
                      </a:r>
                    </a:p>
                  </a:txBody>
                  <a:tcPr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1" lang="ja-JP" altLang="en-US" sz="1100" b="0" i="0" u="none" strike="noStrike" cap="none" normalizeH="0" baseline="0" smtClean="0">
                          <a:ln>
                            <a:noFill/>
                          </a:ln>
                          <a:solidFill>
                            <a:schemeClr val="tx1"/>
                          </a:solidFill>
                          <a:effectLst/>
                          <a:latin typeface="ＭＳ Ｐゴシック" pitchFamily="50" charset="-128"/>
                          <a:ea typeface="ＭＳ Ｐゴシック" pitchFamily="50" charset="-128"/>
                        </a:rPr>
                        <a:t>あり</a:t>
                      </a:r>
                    </a:p>
                  </a:txBody>
                  <a:tcPr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396357">
                <a:tc>
                  <a:txBody>
                    <a:body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1"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欧　州</a:t>
                      </a:r>
                    </a:p>
                  </a:txBody>
                  <a:tcPr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ＧＵＩやアイコン自体を製品と位置付け、その画像を保護。</a:t>
                      </a:r>
                      <a:b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表示される物品の機能や操作との関連性は問われない。</a:t>
                      </a:r>
                    </a:p>
                  </a:txBody>
                  <a:tcPr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1" lang="ja-JP" altLang="en-US" sz="1100" b="0" i="0" u="none" strike="noStrike" cap="none" normalizeH="0" baseline="0" smtClean="0">
                          <a:ln>
                            <a:noFill/>
                          </a:ln>
                          <a:solidFill>
                            <a:schemeClr val="tx1"/>
                          </a:solidFill>
                          <a:effectLst/>
                          <a:latin typeface="ＭＳ Ｐゴシック" pitchFamily="50" charset="-128"/>
                          <a:ea typeface="ＭＳ Ｐゴシック" pitchFamily="50" charset="-128"/>
                        </a:rPr>
                        <a:t>なし</a:t>
                      </a:r>
                    </a:p>
                  </a:txBody>
                  <a:tcPr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548802">
                <a:tc>
                  <a:txBody>
                    <a:body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1"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韓　国</a:t>
                      </a:r>
                    </a:p>
                  </a:txBody>
                  <a:tcPr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物品に表示される画像を、物品の部分の意匠として保護。</a:t>
                      </a:r>
                      <a:b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物品の機能や操作との関連性は問われない。</a:t>
                      </a:r>
                      <a:b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今後、ＧＵＩやアイコン自体を物品と擬制し、その画像を保護する予定。</a:t>
                      </a:r>
                    </a:p>
                  </a:txBody>
                  <a:tcPr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なし</a:t>
                      </a:r>
                      <a:r>
                        <a:rPr kumimoji="1" lang="en-US" altLang="ja-JP" sz="11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bl>
          </a:graphicData>
        </a:graphic>
      </p:graphicFrame>
      <p:sp>
        <p:nvSpPr>
          <p:cNvPr id="51" name="Rectangle 8"/>
          <p:cNvSpPr>
            <a:spLocks noChangeArrowheads="1"/>
          </p:cNvSpPr>
          <p:nvPr/>
        </p:nvSpPr>
        <p:spPr bwMode="auto">
          <a:xfrm>
            <a:off x="-15875" y="1588"/>
            <a:ext cx="1279525"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MS PGothic" pitchFamily="34" charset="-128"/>
                <a:ea typeface="MS PGothic" pitchFamily="34" charset="-128"/>
              </a:rPr>
              <a:t>１３－３</a:t>
            </a:r>
            <a:endParaRPr lang="en-US" altLang="ja-JP" sz="2800" dirty="0">
              <a:latin typeface="MS PGothic" pitchFamily="34" charset="-128"/>
              <a:ea typeface="MS PGothic" pitchFamily="34" charset="-128"/>
            </a:endParaRPr>
          </a:p>
        </p:txBody>
      </p:sp>
      <p:sp>
        <p:nvSpPr>
          <p:cNvPr id="59455" name="テキスト ボックス 9"/>
          <p:cNvSpPr txBox="1">
            <a:spLocks noChangeArrowheads="1"/>
          </p:cNvSpPr>
          <p:nvPr/>
        </p:nvSpPr>
        <p:spPr bwMode="auto">
          <a:xfrm>
            <a:off x="7246938" y="6597650"/>
            <a:ext cx="2601912" cy="230188"/>
          </a:xfrm>
          <a:prstGeom prst="rect">
            <a:avLst/>
          </a:prstGeom>
          <a:noFill/>
          <a:ln w="9525">
            <a:noFill/>
            <a:miter lim="800000"/>
            <a:headEnd/>
            <a:tailEnd/>
          </a:ln>
        </p:spPr>
        <p:txBody>
          <a:bodyPr>
            <a:spAutoFit/>
          </a:bodyPr>
          <a:lstStyle/>
          <a:p>
            <a:r>
              <a:rPr lang="ja-JP" altLang="en-US" sz="900" b="1">
                <a:ea typeface="ＭＳ Ｐゴシック" charset="-128"/>
              </a:rPr>
              <a:t>　　　　　　</a:t>
            </a:r>
            <a:r>
              <a:rPr lang="en-US" altLang="ja-JP" sz="900" b="1">
                <a:ea typeface="ＭＳ Ｐゴシック" charset="-128"/>
              </a:rPr>
              <a:t>※</a:t>
            </a:r>
            <a:r>
              <a:rPr lang="ja-JP" altLang="en-US" sz="900" b="1">
                <a:ea typeface="ＭＳ Ｐゴシック" charset="-128"/>
              </a:rPr>
              <a:t>特許庁資料をもとに作成</a:t>
            </a:r>
          </a:p>
        </p:txBody>
      </p:sp>
      <p:sp>
        <p:nvSpPr>
          <p:cNvPr id="52" name="スライド番号プレースホルダー 5"/>
          <p:cNvSpPr txBox="1">
            <a:spLocks/>
          </p:cNvSpPr>
          <p:nvPr/>
        </p:nvSpPr>
        <p:spPr>
          <a:xfrm>
            <a:off x="9328150" y="656907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AA48438A-AFA4-40F1-A98E-4037BCD7C88F}" type="slidenum">
              <a:rPr lang="en-US" smtClean="0">
                <a:solidFill>
                  <a:prstClr val="black"/>
                </a:solidFill>
              </a:rPr>
              <a:pPr>
                <a:defRPr/>
              </a:pPr>
              <a:t>22</a:t>
            </a:fld>
            <a:endParaRPr lang="en-US" dirty="0">
              <a:solidFill>
                <a:prstClr val="black"/>
              </a:solidFill>
            </a:endParaRPr>
          </a:p>
        </p:txBody>
      </p:sp>
      <p:pic>
        <p:nvPicPr>
          <p:cNvPr id="59457" name="Picture 638"/>
          <p:cNvPicPr>
            <a:picLocks noChangeAspect="1" noChangeArrowheads="1"/>
          </p:cNvPicPr>
          <p:nvPr/>
        </p:nvPicPr>
        <p:blipFill>
          <a:blip r:embed="rId9"/>
          <a:srcRect/>
          <a:stretch>
            <a:fillRect/>
          </a:stretch>
        </p:blipFill>
        <p:spPr bwMode="auto">
          <a:xfrm>
            <a:off x="4684713" y="5013325"/>
            <a:ext cx="1222375" cy="1162050"/>
          </a:xfrm>
          <a:prstGeom prst="rect">
            <a:avLst/>
          </a:prstGeom>
          <a:noFill/>
          <a:ln w="9525">
            <a:noFill/>
            <a:miter lim="800000"/>
            <a:headEnd/>
            <a:tailEnd/>
          </a:ln>
        </p:spPr>
      </p:pic>
      <p:pic>
        <p:nvPicPr>
          <p:cNvPr id="59458" name="Picture 634"/>
          <p:cNvPicPr>
            <a:picLocks noChangeAspect="1" noChangeArrowheads="1"/>
          </p:cNvPicPr>
          <p:nvPr/>
        </p:nvPicPr>
        <p:blipFill>
          <a:blip r:embed="rId10"/>
          <a:srcRect/>
          <a:stretch>
            <a:fillRect/>
          </a:stretch>
        </p:blipFill>
        <p:spPr bwMode="auto">
          <a:xfrm>
            <a:off x="6577013" y="5084763"/>
            <a:ext cx="936625" cy="893762"/>
          </a:xfrm>
          <a:prstGeom prst="rect">
            <a:avLst/>
          </a:prstGeom>
          <a:noFill/>
          <a:ln w="9525">
            <a:noFill/>
            <a:miter lim="800000"/>
            <a:headEnd/>
            <a:tailEnd/>
          </a:ln>
        </p:spPr>
      </p:pic>
      <p:pic>
        <p:nvPicPr>
          <p:cNvPr id="59459" name="Picture 641" descr="remoteFile"/>
          <p:cNvPicPr>
            <a:picLocks noChangeAspect="1" noChangeArrowheads="1"/>
          </p:cNvPicPr>
          <p:nvPr/>
        </p:nvPicPr>
        <p:blipFill>
          <a:blip r:embed="rId11"/>
          <a:srcRect/>
          <a:stretch>
            <a:fillRect/>
          </a:stretch>
        </p:blipFill>
        <p:spPr bwMode="auto">
          <a:xfrm>
            <a:off x="8226425" y="5084763"/>
            <a:ext cx="1098550" cy="115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ChangeArrowheads="1"/>
          </p:cNvSpPr>
          <p:nvPr/>
        </p:nvSpPr>
        <p:spPr bwMode="auto">
          <a:xfrm>
            <a:off x="5673725" y="1628775"/>
            <a:ext cx="4103688" cy="3671888"/>
          </a:xfrm>
          <a:prstGeom prst="rect">
            <a:avLst/>
          </a:prstGeom>
          <a:solidFill>
            <a:srgbClr val="66FFFF">
              <a:alpha val="45097"/>
            </a:srgbClr>
          </a:solidFill>
          <a:ln w="9525">
            <a:noFill/>
            <a:miter lim="800000"/>
            <a:headEnd/>
            <a:tailEnd/>
          </a:ln>
        </p:spPr>
        <p:txBody>
          <a:bodyPr wrap="none" anchor="ctr"/>
          <a:lstStyle/>
          <a:p>
            <a:pPr algn="ctr"/>
            <a:endParaRPr lang="ja-JP" altLang="ja-JP">
              <a:latin typeface="Tahoma" pitchFamily="34" charset="0"/>
            </a:endParaRPr>
          </a:p>
        </p:txBody>
      </p:sp>
      <p:sp>
        <p:nvSpPr>
          <p:cNvPr id="12293" name="Rectangle 4"/>
          <p:cNvSpPr>
            <a:spLocks noChangeArrowheads="1"/>
          </p:cNvSpPr>
          <p:nvPr/>
        </p:nvSpPr>
        <p:spPr bwMode="auto">
          <a:xfrm>
            <a:off x="73025" y="5808663"/>
            <a:ext cx="5527675" cy="1016000"/>
          </a:xfrm>
          <a:prstGeom prst="rect">
            <a:avLst/>
          </a:prstGeom>
          <a:noFill/>
          <a:ln>
            <a:noFill/>
          </a:ln>
          <a:effectLst/>
          <a:extLst>
            <a:ext uri="{909E8E84-426E-40dd-AFC4-6F175D3DCCD1}"/>
            <a:ext uri="{91240B29-F687-4f45-9708-019B960494DF}"/>
            <a:ext uri="{AF507438-7753-43e0-B8FC-AC1667EBCBE1}"/>
          </a:extLst>
        </p:spPr>
        <p:txBody>
          <a:bodyPr>
            <a:spAutoFit/>
          </a:bodyPr>
          <a:lstStyle/>
          <a:p>
            <a:pPr marL="84138" indent="-84138">
              <a:defRPr/>
            </a:pPr>
            <a:r>
              <a:rPr lang="ja-JP" altLang="en-US" sz="1200" dirty="0">
                <a:latin typeface="+mn-ea"/>
                <a:ea typeface="+mn-ea"/>
              </a:rPr>
              <a:t>・特許権では、既存技術を活用して見え方のみ工夫した場合等は、特許要件をクリアできず保護できない場合もある。また、</a:t>
            </a:r>
            <a:r>
              <a:rPr lang="ja-JP" altLang="en-US" sz="1200" u="sng" dirty="0">
                <a:latin typeface="+mn-ea"/>
                <a:ea typeface="+mn-ea"/>
              </a:rPr>
              <a:t>画面デザインにおいて、ユーザーが良いと感じるのは直感的な操作や見た目のデザインであり、それを支える基礎技術の内容ではない。</a:t>
            </a:r>
            <a:r>
              <a:rPr lang="ja-JP" altLang="en-US" sz="1200" dirty="0">
                <a:latin typeface="+mn-ea"/>
                <a:ea typeface="+mn-ea"/>
              </a:rPr>
              <a:t>権利の内容がわかりやすく侵害の発見も容易な意匠での保護があってもよいのではないか。（ソフトウェア開発及びオンラインサービス提供企業）</a:t>
            </a:r>
          </a:p>
        </p:txBody>
      </p:sp>
      <p:sp>
        <p:nvSpPr>
          <p:cNvPr id="61443" name="Text Box 5"/>
          <p:cNvSpPr txBox="1">
            <a:spLocks noChangeArrowheads="1"/>
          </p:cNvSpPr>
          <p:nvPr/>
        </p:nvSpPr>
        <p:spPr bwMode="auto">
          <a:xfrm>
            <a:off x="200025" y="5329238"/>
            <a:ext cx="2108200" cy="274637"/>
          </a:xfrm>
          <a:prstGeom prst="rect">
            <a:avLst/>
          </a:prstGeom>
          <a:solidFill>
            <a:srgbClr val="FF99CC"/>
          </a:solidFill>
          <a:ln w="9525">
            <a:noFill/>
            <a:miter lim="800000"/>
            <a:headEnd/>
            <a:tailEnd/>
          </a:ln>
        </p:spPr>
        <p:txBody>
          <a:bodyPr>
            <a:spAutoFit/>
          </a:bodyPr>
          <a:lstStyle/>
          <a:p>
            <a:pPr algn="ctr"/>
            <a:r>
              <a:rPr lang="ja-JP" altLang="en-US" sz="1200" b="1">
                <a:latin typeface="Tahoma" pitchFamily="34" charset="0"/>
                <a:ea typeface="ＭＳ Ｐゴシック" charset="-128"/>
              </a:rPr>
              <a:t>企業の声</a:t>
            </a:r>
          </a:p>
        </p:txBody>
      </p:sp>
      <p:sp>
        <p:nvSpPr>
          <p:cNvPr id="61444" name="Rectangle 6"/>
          <p:cNvSpPr>
            <a:spLocks noChangeArrowheads="1"/>
          </p:cNvSpPr>
          <p:nvPr/>
        </p:nvSpPr>
        <p:spPr bwMode="auto">
          <a:xfrm>
            <a:off x="138113" y="5602288"/>
            <a:ext cx="5262562" cy="276225"/>
          </a:xfrm>
          <a:prstGeom prst="rect">
            <a:avLst/>
          </a:prstGeom>
          <a:noFill/>
          <a:ln w="9525">
            <a:noFill/>
            <a:miter lim="800000"/>
            <a:headEnd/>
            <a:tailEnd/>
          </a:ln>
        </p:spPr>
        <p:txBody>
          <a:bodyPr wrap="none">
            <a:spAutoFit/>
          </a:bodyPr>
          <a:lstStyle/>
          <a:p>
            <a:r>
              <a:rPr lang="ja-JP" altLang="en-US" sz="1200" b="1">
                <a:latin typeface="ＭＳ ゴシック" pitchFamily="49" charset="-128"/>
                <a:ea typeface="ＭＳ ゴシック" pitchFamily="49" charset="-128"/>
              </a:rPr>
              <a:t>ユーザー視点では基礎技術の内容よりも操作感や見た目のデザインが重要</a:t>
            </a:r>
          </a:p>
        </p:txBody>
      </p:sp>
      <p:sp>
        <p:nvSpPr>
          <p:cNvPr id="61445" name="Rectangle 7"/>
          <p:cNvSpPr>
            <a:spLocks noChangeArrowheads="1"/>
          </p:cNvSpPr>
          <p:nvPr/>
        </p:nvSpPr>
        <p:spPr bwMode="auto">
          <a:xfrm>
            <a:off x="273050" y="1604963"/>
            <a:ext cx="5256213" cy="3671887"/>
          </a:xfrm>
          <a:prstGeom prst="rect">
            <a:avLst/>
          </a:prstGeom>
          <a:solidFill>
            <a:srgbClr val="66FFFF">
              <a:alpha val="45097"/>
            </a:srgbClr>
          </a:solidFill>
          <a:ln w="9525">
            <a:noFill/>
            <a:miter lim="800000"/>
            <a:headEnd/>
            <a:tailEnd/>
          </a:ln>
        </p:spPr>
        <p:txBody>
          <a:bodyPr wrap="none" anchor="ctr"/>
          <a:lstStyle/>
          <a:p>
            <a:pPr algn="ctr"/>
            <a:endParaRPr lang="ja-JP" altLang="ja-JP">
              <a:latin typeface="Tahoma" pitchFamily="34" charset="0"/>
            </a:endParaRPr>
          </a:p>
        </p:txBody>
      </p:sp>
      <p:sp>
        <p:nvSpPr>
          <p:cNvPr id="61446" name="Text Box 8"/>
          <p:cNvSpPr txBox="1">
            <a:spLocks noChangeArrowheads="1"/>
          </p:cNvSpPr>
          <p:nvPr/>
        </p:nvSpPr>
        <p:spPr bwMode="auto">
          <a:xfrm>
            <a:off x="273050" y="1290638"/>
            <a:ext cx="5256213" cy="338137"/>
          </a:xfrm>
          <a:prstGeom prst="rect">
            <a:avLst/>
          </a:prstGeom>
          <a:solidFill>
            <a:srgbClr val="FF99CC"/>
          </a:solidFill>
          <a:ln w="9525">
            <a:noFill/>
            <a:miter lim="800000"/>
            <a:headEnd/>
            <a:tailEnd/>
          </a:ln>
        </p:spPr>
        <p:txBody>
          <a:bodyPr>
            <a:spAutoFit/>
          </a:bodyPr>
          <a:lstStyle/>
          <a:p>
            <a:pPr algn="ctr"/>
            <a:r>
              <a:rPr lang="ja-JP" altLang="en-US" sz="1600">
                <a:latin typeface="Tahoma" pitchFamily="34" charset="0"/>
                <a:ea typeface="ＭＳ Ｐゴシック" charset="-128"/>
              </a:rPr>
              <a:t>（１）製品・サービスにおける画面デザイン活用の広がり</a:t>
            </a:r>
          </a:p>
        </p:txBody>
      </p:sp>
      <p:sp>
        <p:nvSpPr>
          <p:cNvPr id="61447" name="Text Box 9"/>
          <p:cNvSpPr txBox="1">
            <a:spLocks noChangeArrowheads="1"/>
          </p:cNvSpPr>
          <p:nvPr/>
        </p:nvSpPr>
        <p:spPr bwMode="auto">
          <a:xfrm>
            <a:off x="595313" y="1570038"/>
            <a:ext cx="4862512" cy="441325"/>
          </a:xfrm>
          <a:prstGeom prst="rect">
            <a:avLst/>
          </a:prstGeom>
          <a:noFill/>
          <a:ln w="9525">
            <a:noFill/>
            <a:miter lim="800000"/>
            <a:headEnd/>
            <a:tailEnd/>
          </a:ln>
        </p:spPr>
        <p:txBody>
          <a:bodyPr>
            <a:spAutoFit/>
          </a:bodyPr>
          <a:lstStyle/>
          <a:p>
            <a:r>
              <a:rPr lang="en-US" altLang="ja-JP" sz="1400" b="1">
                <a:latin typeface="ＭＳ ゴシック" pitchFamily="49" charset="-128"/>
                <a:ea typeface="ＭＳ ゴシック" pitchFamily="49" charset="-128"/>
              </a:rPr>
              <a:t>2011</a:t>
            </a:r>
            <a:r>
              <a:rPr lang="en-US" altLang="en-US" sz="1400" b="1">
                <a:latin typeface="ＭＳ ゴシック" pitchFamily="49" charset="-128"/>
                <a:ea typeface="ＭＳ ゴシック" pitchFamily="49" charset="-128"/>
              </a:rPr>
              <a:t>年度　グッドデザイン賞　受賞</a:t>
            </a:r>
            <a:r>
              <a:rPr lang="ja-JP" altLang="en-US" sz="1400" b="1">
                <a:latin typeface="ＭＳ ゴシック" pitchFamily="49" charset="-128"/>
                <a:ea typeface="ＭＳ ゴシック" pitchFamily="49" charset="-128"/>
              </a:rPr>
              <a:t>デザイン（抜粋）</a:t>
            </a:r>
            <a:br>
              <a:rPr lang="ja-JP" altLang="en-US" sz="1400" b="1">
                <a:latin typeface="ＭＳ ゴシック" pitchFamily="49" charset="-128"/>
                <a:ea typeface="ＭＳ ゴシック" pitchFamily="49" charset="-128"/>
              </a:rPr>
            </a:br>
            <a:r>
              <a:rPr lang="ja-JP" altLang="en-US" sz="900">
                <a:latin typeface="ＭＳ ゴシック" pitchFamily="49" charset="-128"/>
                <a:ea typeface="ＭＳ ゴシック" pitchFamily="49" charset="-128"/>
              </a:rPr>
              <a:t> 	</a:t>
            </a:r>
            <a:r>
              <a:rPr lang="en-US" altLang="ja-JP" sz="900">
                <a:latin typeface="ＭＳ ゴシック" pitchFamily="49" charset="-128"/>
                <a:ea typeface="ＭＳ ゴシック" pitchFamily="49" charset="-128"/>
              </a:rPr>
              <a:t>※2008</a:t>
            </a:r>
            <a:r>
              <a:rPr lang="ja-JP" altLang="en-US" sz="900">
                <a:latin typeface="ＭＳ ゴシック" pitchFamily="49" charset="-128"/>
                <a:ea typeface="ＭＳ ゴシック" pitchFamily="49" charset="-128"/>
              </a:rPr>
              <a:t>年度以降、デジタルデザイン関連の分野に対象が拡大されている</a:t>
            </a:r>
          </a:p>
        </p:txBody>
      </p:sp>
      <p:sp>
        <p:nvSpPr>
          <p:cNvPr id="61448" name="Text Box 10"/>
          <p:cNvSpPr txBox="1">
            <a:spLocks noChangeArrowheads="1"/>
          </p:cNvSpPr>
          <p:nvPr/>
        </p:nvSpPr>
        <p:spPr bwMode="auto">
          <a:xfrm>
            <a:off x="5673725" y="1277938"/>
            <a:ext cx="4103688" cy="336550"/>
          </a:xfrm>
          <a:prstGeom prst="rect">
            <a:avLst/>
          </a:prstGeom>
          <a:solidFill>
            <a:srgbClr val="FF99CC"/>
          </a:solidFill>
          <a:ln w="9525">
            <a:noFill/>
            <a:miter lim="800000"/>
            <a:headEnd/>
            <a:tailEnd/>
          </a:ln>
        </p:spPr>
        <p:txBody>
          <a:bodyPr>
            <a:spAutoFit/>
          </a:bodyPr>
          <a:lstStyle/>
          <a:p>
            <a:pPr algn="ctr"/>
            <a:r>
              <a:rPr lang="ja-JP" altLang="en-US" sz="1600">
                <a:latin typeface="Tahoma" pitchFamily="34" charset="0"/>
                <a:ea typeface="ＭＳ Ｐゴシック" charset="-128"/>
              </a:rPr>
              <a:t>（２）諸外国での意匠登録の例</a:t>
            </a:r>
          </a:p>
        </p:txBody>
      </p:sp>
      <p:sp>
        <p:nvSpPr>
          <p:cNvPr id="61449" name="Text Box 12"/>
          <p:cNvSpPr txBox="1">
            <a:spLocks noChangeArrowheads="1"/>
          </p:cNvSpPr>
          <p:nvPr/>
        </p:nvSpPr>
        <p:spPr bwMode="auto">
          <a:xfrm>
            <a:off x="447675" y="3281363"/>
            <a:ext cx="2284413" cy="434975"/>
          </a:xfrm>
          <a:prstGeom prst="rect">
            <a:avLst/>
          </a:prstGeom>
          <a:noFill/>
          <a:ln w="9525">
            <a:noFill/>
            <a:miter lim="800000"/>
            <a:headEnd/>
            <a:tailEnd/>
          </a:ln>
        </p:spPr>
        <p:txBody>
          <a:bodyPr lIns="36000" tIns="72000" rIns="36000" bIns="72000">
            <a:spAutoFit/>
          </a:bodyPr>
          <a:lstStyle/>
          <a:p>
            <a:pPr eaLnBrk="0" hangingPunct="0">
              <a:lnSpc>
                <a:spcPct val="120000"/>
              </a:lnSpc>
              <a:spcBef>
                <a:spcPct val="50000"/>
              </a:spcBef>
              <a:buFont typeface="Wingdings" pitchFamily="2" charset="2"/>
              <a:buNone/>
            </a:pPr>
            <a:r>
              <a:rPr lang="ja-JP" altLang="en-US" sz="800">
                <a:latin typeface="Arial" charset="0"/>
                <a:ea typeface="ＭＳ ゴシック" pitchFamily="49" charset="-128"/>
              </a:rPr>
              <a:t>受賞番号：</a:t>
            </a:r>
            <a:r>
              <a:rPr lang="en-US" altLang="ja-JP" sz="800">
                <a:latin typeface="Arial" charset="0"/>
                <a:ea typeface="ＭＳ ゴシック" pitchFamily="49" charset="-128"/>
              </a:rPr>
              <a:t>11G13007</a:t>
            </a:r>
            <a:br>
              <a:rPr lang="en-US" altLang="ja-JP" sz="800">
                <a:latin typeface="Arial" charset="0"/>
                <a:ea typeface="ＭＳ ゴシック" pitchFamily="49" charset="-128"/>
              </a:rPr>
            </a:br>
            <a:r>
              <a:rPr lang="zh-TW" altLang="ja-JP" sz="800">
                <a:latin typeface="Arial" charset="0"/>
                <a:ea typeface="ＭＳ ゴシック" pitchFamily="49" charset="-128"/>
              </a:rPr>
              <a:t>受賞対象名：</a:t>
            </a:r>
            <a:r>
              <a:rPr lang="en-US" altLang="ja-JP" sz="800">
                <a:latin typeface="Arial" charset="0"/>
                <a:ea typeface="ＭＳ ゴシック" pitchFamily="49" charset="-128"/>
              </a:rPr>
              <a:t>iPhone/iPad App [iControlAV2]</a:t>
            </a:r>
          </a:p>
        </p:txBody>
      </p:sp>
      <p:sp>
        <p:nvSpPr>
          <p:cNvPr id="61450" name="Text Box 14"/>
          <p:cNvSpPr txBox="1">
            <a:spLocks noChangeArrowheads="1"/>
          </p:cNvSpPr>
          <p:nvPr/>
        </p:nvSpPr>
        <p:spPr bwMode="auto">
          <a:xfrm>
            <a:off x="2287588" y="4508500"/>
            <a:ext cx="2160587" cy="727075"/>
          </a:xfrm>
          <a:prstGeom prst="rect">
            <a:avLst/>
          </a:prstGeom>
          <a:noFill/>
          <a:ln w="9525">
            <a:noFill/>
            <a:miter lim="800000"/>
            <a:headEnd/>
            <a:tailEnd/>
          </a:ln>
        </p:spPr>
        <p:txBody>
          <a:bodyPr lIns="36000" tIns="72000" rIns="36000" bIns="72000">
            <a:spAutoFit/>
          </a:bodyPr>
          <a:lstStyle/>
          <a:p>
            <a:pPr eaLnBrk="0" hangingPunct="0">
              <a:lnSpc>
                <a:spcPct val="120000"/>
              </a:lnSpc>
              <a:spcBef>
                <a:spcPct val="50000"/>
              </a:spcBef>
              <a:buFont typeface="Wingdings" pitchFamily="2" charset="2"/>
              <a:buNone/>
            </a:pPr>
            <a:r>
              <a:rPr lang="ja-JP" altLang="en-US" sz="800">
                <a:latin typeface="ＭＳ Ｐゴシック" charset="-128"/>
                <a:ea typeface="ＭＳ Ｐゴシック" charset="-128"/>
              </a:rPr>
              <a:t>受賞番号：</a:t>
            </a:r>
            <a:r>
              <a:rPr lang="en-US" altLang="ja-JP" sz="800">
                <a:latin typeface="ＭＳ Ｐゴシック" charset="-128"/>
                <a:ea typeface="ＭＳ Ｐゴシック" charset="-128"/>
              </a:rPr>
              <a:t>11G14013</a:t>
            </a:r>
            <a:br>
              <a:rPr lang="en-US" altLang="ja-JP" sz="800">
                <a:latin typeface="ＭＳ Ｐゴシック" charset="-128"/>
                <a:ea typeface="ＭＳ Ｐゴシック" charset="-128"/>
              </a:rPr>
            </a:br>
            <a:r>
              <a:rPr lang="zh-TW" altLang="en-US" sz="800">
                <a:latin typeface="ＭＳ Ｐゴシック" charset="-128"/>
                <a:ea typeface="ＭＳ Ｐゴシック" charset="-128"/>
              </a:rPr>
              <a:t>受賞対象名：</a:t>
            </a:r>
            <a:r>
              <a:rPr lang="ja-JP" altLang="en-US" sz="800">
                <a:latin typeface="ＭＳ Ｐゴシック" charset="-128"/>
                <a:ea typeface="ＭＳ Ｐゴシック" charset="-128"/>
              </a:rPr>
              <a:t>フォトブック作成ソフトウエアおよびサービス </a:t>
            </a:r>
            <a:r>
              <a:rPr lang="en-US" altLang="ja-JP" sz="800">
                <a:latin typeface="ＭＳ Ｐゴシック" charset="-128"/>
                <a:ea typeface="ＭＳ Ｐゴシック" charset="-128"/>
              </a:rPr>
              <a:t>[</a:t>
            </a:r>
            <a:r>
              <a:rPr lang="ja-JP" altLang="en-US" sz="800">
                <a:latin typeface="ＭＳ Ｐゴシック" charset="-128"/>
                <a:ea typeface="ＭＳ Ｐゴシック" charset="-128"/>
              </a:rPr>
              <a:t>フジフイルムフォトブック ハードカバー 店頭機注文用ソフトウエアおよびサービス</a:t>
            </a:r>
            <a:r>
              <a:rPr lang="en-US" altLang="ja-JP" sz="800">
                <a:latin typeface="ＭＳ Ｐゴシック" charset="-128"/>
                <a:ea typeface="ＭＳ Ｐゴシック" charset="-128"/>
              </a:rPr>
              <a:t>]</a:t>
            </a:r>
          </a:p>
        </p:txBody>
      </p:sp>
      <p:sp>
        <p:nvSpPr>
          <p:cNvPr id="61451" name="Text Box 15"/>
          <p:cNvSpPr txBox="1">
            <a:spLocks noChangeArrowheads="1"/>
          </p:cNvSpPr>
          <p:nvPr/>
        </p:nvSpPr>
        <p:spPr bwMode="auto">
          <a:xfrm>
            <a:off x="344488" y="1931988"/>
            <a:ext cx="2808287" cy="344487"/>
          </a:xfrm>
          <a:prstGeom prst="rect">
            <a:avLst/>
          </a:prstGeom>
          <a:noFill/>
          <a:ln w="9525">
            <a:noFill/>
            <a:miter lim="800000"/>
            <a:headEnd/>
            <a:tailEnd/>
          </a:ln>
        </p:spPr>
        <p:txBody>
          <a:bodyPr lIns="36000" tIns="72000" rIns="36000" bIns="72000">
            <a:spAutoFit/>
          </a:bodyPr>
          <a:lstStyle/>
          <a:p>
            <a:pPr eaLnBrk="0" hangingPunct="0">
              <a:lnSpc>
                <a:spcPct val="120000"/>
              </a:lnSpc>
              <a:spcBef>
                <a:spcPct val="50000"/>
              </a:spcBef>
              <a:buFont typeface="Wingdings" pitchFamily="2" charset="2"/>
              <a:buNone/>
            </a:pPr>
            <a:r>
              <a:rPr lang="ja-JP" altLang="en-US" sz="1100">
                <a:latin typeface="Arial" charset="0"/>
                <a:ea typeface="ＭＳ Ｐゴシック" charset="-128"/>
              </a:rPr>
              <a:t>受賞分類：「インターフェースのデザイン」</a:t>
            </a:r>
          </a:p>
        </p:txBody>
      </p:sp>
      <p:sp>
        <p:nvSpPr>
          <p:cNvPr id="61452" name="Text Box 16"/>
          <p:cNvSpPr txBox="1">
            <a:spLocks noChangeArrowheads="1"/>
          </p:cNvSpPr>
          <p:nvPr/>
        </p:nvSpPr>
        <p:spPr bwMode="auto">
          <a:xfrm>
            <a:off x="3297238" y="3424238"/>
            <a:ext cx="1943100" cy="581025"/>
          </a:xfrm>
          <a:prstGeom prst="rect">
            <a:avLst/>
          </a:prstGeom>
          <a:noFill/>
          <a:ln w="9525">
            <a:noFill/>
            <a:miter lim="800000"/>
            <a:headEnd/>
            <a:tailEnd/>
          </a:ln>
        </p:spPr>
        <p:txBody>
          <a:bodyPr lIns="36000" tIns="72000" rIns="36000" bIns="72000">
            <a:spAutoFit/>
          </a:bodyPr>
          <a:lstStyle/>
          <a:p>
            <a:pPr eaLnBrk="0" hangingPunct="0">
              <a:lnSpc>
                <a:spcPct val="120000"/>
              </a:lnSpc>
              <a:spcBef>
                <a:spcPct val="50000"/>
              </a:spcBef>
              <a:buFont typeface="Wingdings" pitchFamily="2" charset="2"/>
              <a:buNone/>
            </a:pPr>
            <a:r>
              <a:rPr lang="ja-JP" altLang="en-US" sz="800">
                <a:latin typeface="Arial" charset="0"/>
                <a:ea typeface="ＭＳ ゴシック" pitchFamily="49" charset="-128"/>
              </a:rPr>
              <a:t>受賞番号：</a:t>
            </a:r>
            <a:r>
              <a:rPr lang="en-US" altLang="ja-JP" sz="800">
                <a:latin typeface="Arial" charset="0"/>
                <a:ea typeface="ＭＳ ゴシック" pitchFamily="49" charset="-128"/>
              </a:rPr>
              <a:t>11G13019</a:t>
            </a:r>
            <a:br>
              <a:rPr lang="en-US" altLang="ja-JP" sz="800">
                <a:latin typeface="Arial" charset="0"/>
                <a:ea typeface="ＭＳ ゴシック" pitchFamily="49" charset="-128"/>
              </a:rPr>
            </a:br>
            <a:r>
              <a:rPr lang="zh-TW" altLang="en-US" sz="800">
                <a:latin typeface="Arial" charset="0"/>
                <a:ea typeface="ＭＳ ゴシック" pitchFamily="49" charset="-128"/>
              </a:rPr>
              <a:t>受賞対象名：</a:t>
            </a:r>
            <a:r>
              <a:rPr lang="en-US" altLang="ja-JP" sz="800">
                <a:latin typeface="Arial" charset="0"/>
                <a:ea typeface="ＭＳ ゴシック" pitchFamily="49" charset="-128"/>
              </a:rPr>
              <a:t>iPhone</a:t>
            </a:r>
            <a:r>
              <a:rPr lang="ja-JP" altLang="en-US" sz="800">
                <a:latin typeface="Arial" charset="0"/>
                <a:ea typeface="ＭＳ ゴシック" pitchFamily="49" charset="-128"/>
              </a:rPr>
              <a:t>用アプリケーション </a:t>
            </a:r>
            <a:r>
              <a:rPr lang="en-US" altLang="ja-JP" sz="800">
                <a:latin typeface="Arial" charset="0"/>
                <a:ea typeface="ＭＳ ゴシック" pitchFamily="49" charset="-128"/>
              </a:rPr>
              <a:t>[</a:t>
            </a:r>
            <a:r>
              <a:rPr lang="ja-JP" altLang="en-US" sz="800">
                <a:latin typeface="Arial" charset="0"/>
                <a:ea typeface="ＭＳ ゴシック" pitchFamily="49" charset="-128"/>
              </a:rPr>
              <a:t>プロ野球</a:t>
            </a:r>
            <a:r>
              <a:rPr lang="en-US" altLang="ja-JP" sz="800">
                <a:latin typeface="Arial" charset="0"/>
                <a:ea typeface="ＭＳ ゴシック" pitchFamily="49" charset="-128"/>
              </a:rPr>
              <a:t>! Data &amp; Live]</a:t>
            </a:r>
          </a:p>
        </p:txBody>
      </p:sp>
      <p:sp>
        <p:nvSpPr>
          <p:cNvPr id="61453" name="Text Box 19"/>
          <p:cNvSpPr txBox="1">
            <a:spLocks noChangeArrowheads="1"/>
          </p:cNvSpPr>
          <p:nvPr/>
        </p:nvSpPr>
        <p:spPr bwMode="auto">
          <a:xfrm>
            <a:off x="7616825" y="3357563"/>
            <a:ext cx="2216150" cy="244475"/>
          </a:xfrm>
          <a:prstGeom prst="rect">
            <a:avLst/>
          </a:prstGeom>
          <a:noFill/>
          <a:ln w="9525">
            <a:noFill/>
            <a:miter lim="800000"/>
            <a:headEnd/>
            <a:tailEnd/>
          </a:ln>
        </p:spPr>
        <p:txBody>
          <a:bodyPr>
            <a:spAutoFit/>
          </a:bodyPr>
          <a:lstStyle/>
          <a:p>
            <a:pPr>
              <a:spcBef>
                <a:spcPct val="50000"/>
              </a:spcBef>
            </a:pPr>
            <a:r>
              <a:rPr lang="ja-JP" altLang="en-US" sz="1000">
                <a:latin typeface="ＭＳ Ｐゴシック" charset="-128"/>
                <a:ea typeface="ＭＳ Ｐゴシック" charset="-128"/>
              </a:rPr>
              <a:t>欧州共同体登録意匠</a:t>
            </a:r>
            <a:r>
              <a:rPr lang="en-US" altLang="ja-JP" sz="1000">
                <a:latin typeface="ＭＳ Ｐゴシック" charset="-128"/>
                <a:ea typeface="ＭＳ Ｐゴシック" charset="-128"/>
              </a:rPr>
              <a:t>894522-0008.1</a:t>
            </a:r>
          </a:p>
        </p:txBody>
      </p:sp>
      <p:sp>
        <p:nvSpPr>
          <p:cNvPr id="61454" name="Rectangle 21"/>
          <p:cNvSpPr>
            <a:spLocks noChangeArrowheads="1"/>
          </p:cNvSpPr>
          <p:nvPr/>
        </p:nvSpPr>
        <p:spPr bwMode="auto">
          <a:xfrm>
            <a:off x="7939088" y="3203575"/>
            <a:ext cx="1550987" cy="244475"/>
          </a:xfrm>
          <a:prstGeom prst="rect">
            <a:avLst/>
          </a:prstGeom>
          <a:noFill/>
          <a:ln w="9525">
            <a:noFill/>
            <a:miter lim="800000"/>
            <a:headEnd/>
            <a:tailEnd/>
          </a:ln>
        </p:spPr>
        <p:txBody>
          <a:bodyPr anchor="ctr">
            <a:spAutoFit/>
          </a:bodyPr>
          <a:lstStyle/>
          <a:p>
            <a:r>
              <a:rPr lang="en-US" altLang="ja-JP" sz="1000"/>
              <a:t>Extracts of web designs </a:t>
            </a:r>
          </a:p>
        </p:txBody>
      </p:sp>
      <p:sp>
        <p:nvSpPr>
          <p:cNvPr id="61455" name="Text Box 22"/>
          <p:cNvSpPr txBox="1">
            <a:spLocks noChangeArrowheads="1"/>
          </p:cNvSpPr>
          <p:nvPr/>
        </p:nvSpPr>
        <p:spPr bwMode="auto">
          <a:xfrm>
            <a:off x="7977188" y="1568450"/>
            <a:ext cx="1800225" cy="361950"/>
          </a:xfrm>
          <a:prstGeom prst="rect">
            <a:avLst/>
          </a:prstGeom>
          <a:noFill/>
          <a:ln w="9525">
            <a:noFill/>
            <a:miter lim="800000"/>
            <a:headEnd/>
            <a:tailEnd/>
          </a:ln>
        </p:spPr>
        <p:txBody>
          <a:bodyPr lIns="36000" tIns="72000" rIns="36000" bIns="72000">
            <a:spAutoFit/>
          </a:bodyPr>
          <a:lstStyle/>
          <a:p>
            <a:pPr eaLnBrk="0" hangingPunct="0">
              <a:lnSpc>
                <a:spcPct val="120000"/>
              </a:lnSpc>
              <a:spcBef>
                <a:spcPct val="50000"/>
              </a:spcBef>
              <a:buFont typeface="Wingdings" pitchFamily="2" charset="2"/>
              <a:buNone/>
            </a:pPr>
            <a:r>
              <a:rPr lang="en-US" altLang="ja-JP" sz="1200">
                <a:latin typeface="Arial" charset="0"/>
                <a:ea typeface="ＭＳ Ｐゴシック" charset="-128"/>
              </a:rPr>
              <a:t>【</a:t>
            </a:r>
            <a:r>
              <a:rPr lang="ja-JP" altLang="en-US" sz="1200">
                <a:latin typeface="Arial" charset="0"/>
                <a:ea typeface="ＭＳ Ｐゴシック" charset="-128"/>
              </a:rPr>
              <a:t>ウェブサイトの画面</a:t>
            </a:r>
            <a:r>
              <a:rPr lang="en-US" altLang="ja-JP" sz="1200">
                <a:latin typeface="Arial" charset="0"/>
                <a:ea typeface="ＭＳ Ｐゴシック" charset="-128"/>
              </a:rPr>
              <a:t>】</a:t>
            </a:r>
          </a:p>
        </p:txBody>
      </p:sp>
      <p:sp>
        <p:nvSpPr>
          <p:cNvPr id="61456" name="Text Box 23"/>
          <p:cNvSpPr txBox="1">
            <a:spLocks noChangeArrowheads="1"/>
          </p:cNvSpPr>
          <p:nvPr/>
        </p:nvSpPr>
        <p:spPr bwMode="auto">
          <a:xfrm>
            <a:off x="7689850" y="4813300"/>
            <a:ext cx="2781300" cy="244475"/>
          </a:xfrm>
          <a:prstGeom prst="rect">
            <a:avLst/>
          </a:prstGeom>
          <a:noFill/>
          <a:ln w="9525">
            <a:noFill/>
            <a:miter lim="800000"/>
            <a:headEnd/>
            <a:tailEnd/>
          </a:ln>
        </p:spPr>
        <p:txBody>
          <a:bodyPr>
            <a:spAutoFit/>
          </a:bodyPr>
          <a:lstStyle/>
          <a:p>
            <a:pPr>
              <a:spcBef>
                <a:spcPct val="50000"/>
              </a:spcBef>
            </a:pPr>
            <a:r>
              <a:rPr lang="ja-JP" altLang="en-US" sz="1000">
                <a:latin typeface="ＭＳ Ｐゴシック" charset="-128"/>
                <a:ea typeface="ＭＳ Ｐゴシック" charset="-128"/>
              </a:rPr>
              <a:t>欧州共同体登録意匠</a:t>
            </a:r>
            <a:r>
              <a:rPr lang="en-US" altLang="ja-JP" sz="1000">
                <a:latin typeface="ＭＳ Ｐゴシック" charset="-128"/>
                <a:ea typeface="ＭＳ Ｐゴシック" charset="-128"/>
              </a:rPr>
              <a:t>873963-0031.7</a:t>
            </a:r>
          </a:p>
        </p:txBody>
      </p:sp>
      <p:sp>
        <p:nvSpPr>
          <p:cNvPr id="61457" name="Rectangle 24"/>
          <p:cNvSpPr>
            <a:spLocks noChangeArrowheads="1"/>
          </p:cNvSpPr>
          <p:nvPr/>
        </p:nvSpPr>
        <p:spPr bwMode="auto">
          <a:xfrm>
            <a:off x="7689850" y="4984750"/>
            <a:ext cx="1152525" cy="244475"/>
          </a:xfrm>
          <a:prstGeom prst="rect">
            <a:avLst/>
          </a:prstGeom>
          <a:noFill/>
          <a:ln w="9525">
            <a:noFill/>
            <a:miter lim="800000"/>
            <a:headEnd/>
            <a:tailEnd/>
          </a:ln>
        </p:spPr>
        <p:txBody>
          <a:bodyPr wrap="none" anchor="ctr">
            <a:spAutoFit/>
          </a:bodyPr>
          <a:lstStyle/>
          <a:p>
            <a:r>
              <a:rPr lang="en-US" altLang="ja-JP" sz="1000"/>
              <a:t>Animated displays </a:t>
            </a:r>
          </a:p>
        </p:txBody>
      </p:sp>
      <p:sp>
        <p:nvSpPr>
          <p:cNvPr id="61458" name="Text Box 26"/>
          <p:cNvSpPr txBox="1">
            <a:spLocks noChangeArrowheads="1"/>
          </p:cNvSpPr>
          <p:nvPr/>
        </p:nvSpPr>
        <p:spPr bwMode="auto">
          <a:xfrm>
            <a:off x="5961063" y="3643313"/>
            <a:ext cx="1441450" cy="361950"/>
          </a:xfrm>
          <a:prstGeom prst="rect">
            <a:avLst/>
          </a:prstGeom>
          <a:noFill/>
          <a:ln w="9525">
            <a:noFill/>
            <a:miter lim="800000"/>
            <a:headEnd/>
            <a:tailEnd/>
          </a:ln>
        </p:spPr>
        <p:txBody>
          <a:bodyPr lIns="36000" tIns="72000" rIns="36000" bIns="72000">
            <a:spAutoFit/>
          </a:bodyPr>
          <a:lstStyle/>
          <a:p>
            <a:pPr eaLnBrk="0" hangingPunct="0">
              <a:lnSpc>
                <a:spcPct val="120000"/>
              </a:lnSpc>
              <a:spcBef>
                <a:spcPct val="50000"/>
              </a:spcBef>
              <a:buFont typeface="Wingdings" pitchFamily="2" charset="2"/>
              <a:buNone/>
            </a:pPr>
            <a:r>
              <a:rPr lang="en-US" altLang="ja-JP" sz="1200">
                <a:latin typeface="Arial" charset="0"/>
                <a:ea typeface="ＭＳ Ｐゴシック" charset="-128"/>
              </a:rPr>
              <a:t>【</a:t>
            </a:r>
            <a:r>
              <a:rPr lang="ja-JP" altLang="en-US" sz="1200">
                <a:latin typeface="Arial" charset="0"/>
                <a:ea typeface="ＭＳ Ｐゴシック" charset="-128"/>
              </a:rPr>
              <a:t>ソフトウェアの画面</a:t>
            </a:r>
            <a:r>
              <a:rPr lang="en-US" altLang="ja-JP" sz="1200">
                <a:latin typeface="Arial" charset="0"/>
                <a:ea typeface="ＭＳ Ｐゴシック" charset="-128"/>
              </a:rPr>
              <a:t>】</a:t>
            </a:r>
          </a:p>
        </p:txBody>
      </p:sp>
      <p:sp>
        <p:nvSpPr>
          <p:cNvPr id="61459" name="Text Box 28"/>
          <p:cNvSpPr txBox="1">
            <a:spLocks noChangeArrowheads="1"/>
          </p:cNvSpPr>
          <p:nvPr/>
        </p:nvSpPr>
        <p:spPr bwMode="auto">
          <a:xfrm>
            <a:off x="5816600" y="2897188"/>
            <a:ext cx="1657350" cy="244475"/>
          </a:xfrm>
          <a:prstGeom prst="rect">
            <a:avLst/>
          </a:prstGeom>
          <a:noFill/>
          <a:ln w="9525">
            <a:noFill/>
            <a:miter lim="800000"/>
            <a:headEnd/>
            <a:tailEnd/>
          </a:ln>
        </p:spPr>
        <p:txBody>
          <a:bodyPr>
            <a:spAutoFit/>
          </a:bodyPr>
          <a:lstStyle/>
          <a:p>
            <a:pPr>
              <a:spcBef>
                <a:spcPct val="50000"/>
              </a:spcBef>
            </a:pPr>
            <a:r>
              <a:rPr lang="ja-JP" altLang="en-US" sz="1000">
                <a:latin typeface="ＭＳ Ｐゴシック" charset="-128"/>
                <a:ea typeface="ＭＳ Ｐゴシック" charset="-128"/>
              </a:rPr>
              <a:t>米国意匠登録</a:t>
            </a:r>
            <a:r>
              <a:rPr lang="en-US" altLang="ja-JP" sz="1000">
                <a:latin typeface="ＭＳ Ｐゴシック" charset="-128"/>
                <a:ea typeface="ＭＳ Ｐゴシック" charset="-128"/>
              </a:rPr>
              <a:t>D621413</a:t>
            </a:r>
            <a:r>
              <a:rPr lang="ja-JP" altLang="en-US" sz="1000">
                <a:latin typeface="ＭＳ Ｐゴシック" charset="-128"/>
                <a:ea typeface="ＭＳ Ｐゴシック" charset="-128"/>
              </a:rPr>
              <a:t>号</a:t>
            </a:r>
          </a:p>
        </p:txBody>
      </p:sp>
      <p:sp>
        <p:nvSpPr>
          <p:cNvPr id="61460" name="Rectangle 29"/>
          <p:cNvSpPr>
            <a:spLocks noChangeArrowheads="1"/>
          </p:cNvSpPr>
          <p:nvPr/>
        </p:nvSpPr>
        <p:spPr bwMode="auto">
          <a:xfrm>
            <a:off x="5672138" y="3114675"/>
            <a:ext cx="2017712" cy="458788"/>
          </a:xfrm>
          <a:prstGeom prst="rect">
            <a:avLst/>
          </a:prstGeom>
          <a:noFill/>
          <a:ln w="9525">
            <a:noFill/>
            <a:miter lim="800000"/>
            <a:headEnd/>
            <a:tailEnd/>
          </a:ln>
        </p:spPr>
        <p:txBody>
          <a:bodyPr anchor="ctr">
            <a:spAutoFit/>
          </a:bodyPr>
          <a:lstStyle/>
          <a:p>
            <a:pPr>
              <a:lnSpc>
                <a:spcPct val="80000"/>
              </a:lnSpc>
            </a:pPr>
            <a:r>
              <a:rPr lang="en-US" altLang="ja-JP" sz="1000"/>
              <a:t>Display screen of a communications terminal with teardrop-shaped marker icon </a:t>
            </a:r>
          </a:p>
        </p:txBody>
      </p:sp>
      <p:sp>
        <p:nvSpPr>
          <p:cNvPr id="61461" name="Text Box 30"/>
          <p:cNvSpPr txBox="1">
            <a:spLocks noChangeArrowheads="1"/>
          </p:cNvSpPr>
          <p:nvPr/>
        </p:nvSpPr>
        <p:spPr bwMode="auto">
          <a:xfrm>
            <a:off x="6249988" y="1568450"/>
            <a:ext cx="1079500" cy="361950"/>
          </a:xfrm>
          <a:prstGeom prst="rect">
            <a:avLst/>
          </a:prstGeom>
          <a:noFill/>
          <a:ln w="9525">
            <a:noFill/>
            <a:miter lim="800000"/>
            <a:headEnd/>
            <a:tailEnd/>
          </a:ln>
        </p:spPr>
        <p:txBody>
          <a:bodyPr lIns="36000" tIns="72000" rIns="36000" bIns="72000">
            <a:spAutoFit/>
          </a:bodyPr>
          <a:lstStyle/>
          <a:p>
            <a:pPr eaLnBrk="0" hangingPunct="0">
              <a:lnSpc>
                <a:spcPct val="120000"/>
              </a:lnSpc>
              <a:spcBef>
                <a:spcPct val="50000"/>
              </a:spcBef>
              <a:buFont typeface="Wingdings" pitchFamily="2" charset="2"/>
              <a:buNone/>
            </a:pPr>
            <a:r>
              <a:rPr lang="en-US" altLang="ja-JP" sz="1200">
                <a:latin typeface="Arial" charset="0"/>
                <a:ea typeface="ＭＳ Ｐゴシック" charset="-128"/>
              </a:rPr>
              <a:t>【</a:t>
            </a:r>
            <a:r>
              <a:rPr lang="ja-JP" altLang="en-US" sz="1200">
                <a:latin typeface="Arial" charset="0"/>
                <a:ea typeface="ＭＳ Ｐゴシック" charset="-128"/>
              </a:rPr>
              <a:t>アイコン</a:t>
            </a:r>
            <a:r>
              <a:rPr lang="en-US" altLang="ja-JP" sz="1200">
                <a:latin typeface="Arial" charset="0"/>
                <a:ea typeface="ＭＳ Ｐゴシック" charset="-128"/>
              </a:rPr>
              <a:t>】</a:t>
            </a:r>
          </a:p>
        </p:txBody>
      </p:sp>
      <p:sp>
        <p:nvSpPr>
          <p:cNvPr id="61462" name="AutoShape 32"/>
          <p:cNvSpPr>
            <a:spLocks noChangeArrowheads="1"/>
          </p:cNvSpPr>
          <p:nvPr/>
        </p:nvSpPr>
        <p:spPr bwMode="auto">
          <a:xfrm>
            <a:off x="5694363" y="5622925"/>
            <a:ext cx="3795712" cy="1144588"/>
          </a:xfrm>
          <a:prstGeom prst="roundRect">
            <a:avLst>
              <a:gd name="adj" fmla="val 16667"/>
            </a:avLst>
          </a:prstGeom>
          <a:solidFill>
            <a:srgbClr val="99CCFF">
              <a:alpha val="50195"/>
            </a:srgbClr>
          </a:solidFill>
          <a:ln w="9525">
            <a:noFill/>
            <a:round/>
            <a:headEnd/>
            <a:tailEnd/>
          </a:ln>
        </p:spPr>
        <p:txBody>
          <a:bodyPr lIns="0" tIns="0" rIns="0" bIns="0">
            <a:spAutoFit/>
          </a:bodyPr>
          <a:lstStyle/>
          <a:p>
            <a:pPr eaLnBrk="0" hangingPunct="0">
              <a:spcBef>
                <a:spcPct val="20000"/>
              </a:spcBef>
              <a:buFont typeface="Wingdings" pitchFamily="2" charset="2"/>
              <a:buNone/>
              <a:tabLst>
                <a:tab pos="4664075" algn="l"/>
              </a:tabLst>
            </a:pPr>
            <a:r>
              <a:rPr lang="ja-JP" altLang="en-US" sz="1200">
                <a:latin typeface="ＭＳ ゴシック" pitchFamily="49" charset="-128"/>
                <a:ea typeface="ＭＳ ゴシック" pitchFamily="49" charset="-128"/>
              </a:rPr>
              <a:t>以下の点に留意しつつ、国際調和及び企業活動への影響を考慮して慎重に検討を進める。</a:t>
            </a:r>
          </a:p>
          <a:p>
            <a:pPr eaLnBrk="0" hangingPunct="0">
              <a:spcBef>
                <a:spcPct val="20000"/>
              </a:spcBef>
              <a:buFont typeface="Wingdings" pitchFamily="2" charset="2"/>
              <a:buChar char="Ø"/>
              <a:tabLst>
                <a:tab pos="4664075" algn="l"/>
              </a:tabLst>
            </a:pPr>
            <a:r>
              <a:rPr lang="ja-JP" altLang="en-US" sz="1200">
                <a:latin typeface="ＭＳ ゴシック" pitchFamily="49" charset="-128"/>
                <a:ea typeface="ＭＳ ゴシック" pitchFamily="49" charset="-128"/>
              </a:rPr>
              <a:t>権利者と第三者の利益のバランス</a:t>
            </a:r>
          </a:p>
          <a:p>
            <a:pPr eaLnBrk="0" hangingPunct="0">
              <a:spcBef>
                <a:spcPct val="20000"/>
              </a:spcBef>
              <a:buFont typeface="Wingdings" pitchFamily="2" charset="2"/>
              <a:buChar char="Ø"/>
              <a:tabLst>
                <a:tab pos="4664075" algn="l"/>
              </a:tabLst>
            </a:pPr>
            <a:r>
              <a:rPr lang="ja-JP" altLang="en-US" sz="1200">
                <a:latin typeface="ＭＳ ゴシック" pitchFamily="49" charset="-128"/>
                <a:ea typeface="ＭＳ ゴシック" pitchFamily="49" charset="-128"/>
              </a:rPr>
              <a:t>審査・無審査を含めた各国制度の違い</a:t>
            </a:r>
          </a:p>
          <a:p>
            <a:pPr eaLnBrk="0" hangingPunct="0">
              <a:spcBef>
                <a:spcPct val="20000"/>
              </a:spcBef>
              <a:buFont typeface="Wingdings" pitchFamily="2" charset="2"/>
              <a:buChar char="Ø"/>
              <a:tabLst>
                <a:tab pos="4664075" algn="l"/>
              </a:tabLst>
            </a:pPr>
            <a:r>
              <a:rPr lang="ja-JP" altLang="en-US" sz="1200">
                <a:latin typeface="ＭＳ ゴシック" pitchFamily="49" charset="-128"/>
                <a:ea typeface="ＭＳ ゴシック" pitchFamily="49" charset="-128"/>
              </a:rPr>
              <a:t>特許庁の審査体制の充実</a:t>
            </a:r>
          </a:p>
        </p:txBody>
      </p:sp>
      <p:sp>
        <p:nvSpPr>
          <p:cNvPr id="61463" name="AutoShape 33"/>
          <p:cNvSpPr>
            <a:spLocks noChangeArrowheads="1"/>
          </p:cNvSpPr>
          <p:nvPr/>
        </p:nvSpPr>
        <p:spPr bwMode="auto">
          <a:xfrm>
            <a:off x="5688013" y="5373688"/>
            <a:ext cx="2508250" cy="244475"/>
          </a:xfrm>
          <a:prstGeom prst="roundRect">
            <a:avLst>
              <a:gd name="adj" fmla="val 16667"/>
            </a:avLst>
          </a:prstGeom>
          <a:solidFill>
            <a:srgbClr val="3366FF"/>
          </a:solidFill>
          <a:ln w="9525">
            <a:noFill/>
            <a:round/>
            <a:headEnd/>
            <a:tailEnd/>
          </a:ln>
        </p:spPr>
        <p:txBody>
          <a:bodyPr lIns="0" tIns="0" rIns="0" bIns="0">
            <a:spAutoFit/>
          </a:bodyPr>
          <a:lstStyle/>
          <a:p>
            <a:pPr algn="ctr" eaLnBrk="0" hangingPunct="0">
              <a:lnSpc>
                <a:spcPct val="120000"/>
              </a:lnSpc>
              <a:spcBef>
                <a:spcPct val="50000"/>
              </a:spcBef>
              <a:buFont typeface="Wingdings" pitchFamily="2" charset="2"/>
              <a:buNone/>
            </a:pPr>
            <a:r>
              <a:rPr lang="ja-JP" altLang="en-US" sz="1200" b="1">
                <a:solidFill>
                  <a:schemeClr val="bg1"/>
                </a:solidFill>
                <a:latin typeface="ＭＳ ゴシック" pitchFamily="49" charset="-128"/>
                <a:ea typeface="ＭＳ ゴシック" pitchFamily="49" charset="-128"/>
              </a:rPr>
              <a:t>今後の検討にあたっての留意点</a:t>
            </a:r>
          </a:p>
        </p:txBody>
      </p:sp>
      <p:sp>
        <p:nvSpPr>
          <p:cNvPr id="61464" name="Text Box 34"/>
          <p:cNvSpPr txBox="1">
            <a:spLocks noChangeArrowheads="1"/>
          </p:cNvSpPr>
          <p:nvPr/>
        </p:nvSpPr>
        <p:spPr bwMode="auto">
          <a:xfrm>
            <a:off x="3122613" y="1989138"/>
            <a:ext cx="2279650" cy="260350"/>
          </a:xfrm>
          <a:prstGeom prst="rect">
            <a:avLst/>
          </a:prstGeom>
          <a:noFill/>
          <a:ln w="9525">
            <a:noFill/>
            <a:miter lim="800000"/>
            <a:headEnd/>
            <a:tailEnd/>
          </a:ln>
        </p:spPr>
        <p:txBody>
          <a:bodyPr wrap="none">
            <a:spAutoFit/>
          </a:bodyPr>
          <a:lstStyle/>
          <a:p>
            <a:pPr algn="ctr"/>
            <a:r>
              <a:rPr lang="ja-JP" altLang="en-US" sz="1100">
                <a:latin typeface="Arial" charset="0"/>
                <a:ea typeface="ＭＳ Ｐゴシック" charset="-128"/>
              </a:rPr>
              <a:t>受賞分類：「ソフトウェアのデザイン」</a:t>
            </a:r>
          </a:p>
        </p:txBody>
      </p:sp>
      <p:sp>
        <p:nvSpPr>
          <p:cNvPr id="61465" name="Text Box 35"/>
          <p:cNvSpPr txBox="1">
            <a:spLocks noChangeArrowheads="1"/>
          </p:cNvSpPr>
          <p:nvPr/>
        </p:nvSpPr>
        <p:spPr bwMode="auto">
          <a:xfrm>
            <a:off x="381000" y="3744913"/>
            <a:ext cx="2124075" cy="260350"/>
          </a:xfrm>
          <a:prstGeom prst="rect">
            <a:avLst/>
          </a:prstGeom>
          <a:noFill/>
          <a:ln w="9525">
            <a:noFill/>
            <a:miter lim="800000"/>
            <a:headEnd/>
            <a:tailEnd/>
          </a:ln>
        </p:spPr>
        <p:txBody>
          <a:bodyPr wrap="none">
            <a:spAutoFit/>
          </a:bodyPr>
          <a:lstStyle/>
          <a:p>
            <a:pPr algn="ctr"/>
            <a:r>
              <a:rPr lang="ja-JP" altLang="en-US" sz="1100">
                <a:latin typeface="Arial" charset="0"/>
                <a:ea typeface="ＭＳ Ｐゴシック" charset="-128"/>
              </a:rPr>
              <a:t>受賞分類：「サービスのデザイン」</a:t>
            </a:r>
          </a:p>
        </p:txBody>
      </p:sp>
      <p:sp>
        <p:nvSpPr>
          <p:cNvPr id="37" name="Rectangle 8"/>
          <p:cNvSpPr>
            <a:spLocks noChangeArrowheads="1"/>
          </p:cNvSpPr>
          <p:nvPr/>
        </p:nvSpPr>
        <p:spPr bwMode="auto">
          <a:xfrm>
            <a:off x="-15875" y="1588"/>
            <a:ext cx="1279525"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MS PGothic" pitchFamily="34" charset="-128"/>
                <a:ea typeface="MS PGothic" pitchFamily="34" charset="-128"/>
              </a:rPr>
              <a:t>１３－３</a:t>
            </a:r>
            <a:endParaRPr lang="en-US" altLang="ja-JP" sz="2800" dirty="0">
              <a:latin typeface="MS PGothic" pitchFamily="34" charset="-128"/>
              <a:ea typeface="MS PGothic" pitchFamily="34" charset="-128"/>
            </a:endParaRPr>
          </a:p>
        </p:txBody>
      </p:sp>
      <p:sp>
        <p:nvSpPr>
          <p:cNvPr id="61467" name="Rectangle 2"/>
          <p:cNvSpPr>
            <a:spLocks noGrp="1" noChangeArrowheads="1"/>
          </p:cNvSpPr>
          <p:nvPr>
            <p:ph type="title"/>
          </p:nvPr>
        </p:nvSpPr>
        <p:spPr>
          <a:xfrm>
            <a:off x="663575" y="228600"/>
            <a:ext cx="8832850" cy="990600"/>
          </a:xfrm>
        </p:spPr>
        <p:txBody>
          <a:bodyPr/>
          <a:lstStyle/>
          <a:p>
            <a:pPr eaLnBrk="1" hangingPunct="1"/>
            <a:r>
              <a:rPr lang="ja-JP" altLang="en-US" smtClean="0">
                <a:latin typeface="Arial Unicode MS" pitchFamily="50" charset="-128"/>
                <a:ea typeface="ＭＳ Ｐゴシック" charset="-128"/>
              </a:rPr>
              <a:t>補論：画面デザインの保護拡充</a:t>
            </a:r>
          </a:p>
        </p:txBody>
      </p:sp>
      <p:sp>
        <p:nvSpPr>
          <p:cNvPr id="61468" name="テキスト ボックス 39"/>
          <p:cNvSpPr txBox="1">
            <a:spLocks noChangeArrowheads="1"/>
          </p:cNvSpPr>
          <p:nvPr/>
        </p:nvSpPr>
        <p:spPr bwMode="auto">
          <a:xfrm>
            <a:off x="7248525" y="6597650"/>
            <a:ext cx="2312988" cy="230188"/>
          </a:xfrm>
          <a:prstGeom prst="rect">
            <a:avLst/>
          </a:prstGeom>
          <a:noFill/>
          <a:ln w="9525">
            <a:noFill/>
            <a:miter lim="800000"/>
            <a:headEnd/>
            <a:tailEnd/>
          </a:ln>
        </p:spPr>
        <p:txBody>
          <a:bodyPr>
            <a:spAutoFit/>
          </a:bodyPr>
          <a:lstStyle/>
          <a:p>
            <a:r>
              <a:rPr lang="ja-JP" altLang="en-US" sz="900" b="1">
                <a:ea typeface="ＭＳ Ｐゴシック" charset="-128"/>
              </a:rPr>
              <a:t>　　　　　　</a:t>
            </a:r>
            <a:r>
              <a:rPr lang="en-US" altLang="ja-JP" sz="900" b="1">
                <a:ea typeface="ＭＳ Ｐゴシック" charset="-128"/>
              </a:rPr>
              <a:t>※</a:t>
            </a:r>
            <a:r>
              <a:rPr lang="ja-JP" altLang="en-US" sz="900" b="1">
                <a:ea typeface="ＭＳ Ｐゴシック" charset="-128"/>
              </a:rPr>
              <a:t>特許庁資料をもとに作成</a:t>
            </a:r>
          </a:p>
        </p:txBody>
      </p:sp>
      <p:sp>
        <p:nvSpPr>
          <p:cNvPr id="41" name="スライド番号プレースホルダー 5"/>
          <p:cNvSpPr txBox="1">
            <a:spLocks/>
          </p:cNvSpPr>
          <p:nvPr/>
        </p:nvSpPr>
        <p:spPr>
          <a:xfrm>
            <a:off x="9328150" y="656907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2DB78E5D-81F1-4891-A7E1-1F62ABEF604A}" type="slidenum">
              <a:rPr lang="en-US" smtClean="0">
                <a:solidFill>
                  <a:prstClr val="black"/>
                </a:solidFill>
              </a:rPr>
              <a:pPr>
                <a:defRPr/>
              </a:pPr>
              <a:t>23</a:t>
            </a:fld>
            <a:endParaRPr lang="en-US" dirty="0">
              <a:solidFill>
                <a:prstClr val="black"/>
              </a:solidFill>
            </a:endParaRPr>
          </a:p>
        </p:txBody>
      </p:sp>
      <p:pic>
        <p:nvPicPr>
          <p:cNvPr id="61470" name="Picture 11"/>
          <p:cNvPicPr>
            <a:picLocks noChangeAspect="1" noChangeArrowheads="1"/>
          </p:cNvPicPr>
          <p:nvPr/>
        </p:nvPicPr>
        <p:blipFill>
          <a:blip r:embed="rId3"/>
          <a:srcRect/>
          <a:stretch>
            <a:fillRect/>
          </a:stretch>
        </p:blipFill>
        <p:spPr bwMode="auto">
          <a:xfrm>
            <a:off x="631825" y="2273300"/>
            <a:ext cx="1657350" cy="1079500"/>
          </a:xfrm>
          <a:prstGeom prst="rect">
            <a:avLst/>
          </a:prstGeom>
          <a:noFill/>
          <a:ln w="9525">
            <a:noFill/>
            <a:miter lim="800000"/>
            <a:headEnd/>
            <a:tailEnd/>
          </a:ln>
        </p:spPr>
      </p:pic>
      <p:pic>
        <p:nvPicPr>
          <p:cNvPr id="61471" name="Picture 17"/>
          <p:cNvPicPr>
            <a:picLocks noChangeAspect="1" noChangeArrowheads="1"/>
          </p:cNvPicPr>
          <p:nvPr/>
        </p:nvPicPr>
        <p:blipFill>
          <a:blip r:embed="rId4"/>
          <a:srcRect/>
          <a:stretch>
            <a:fillRect/>
          </a:stretch>
        </p:blipFill>
        <p:spPr bwMode="auto">
          <a:xfrm>
            <a:off x="3665538" y="2276475"/>
            <a:ext cx="1071562" cy="1152525"/>
          </a:xfrm>
          <a:prstGeom prst="rect">
            <a:avLst/>
          </a:prstGeom>
          <a:noFill/>
          <a:ln w="9525">
            <a:noFill/>
            <a:miter lim="800000"/>
            <a:headEnd/>
            <a:tailEnd/>
          </a:ln>
        </p:spPr>
      </p:pic>
      <p:pic>
        <p:nvPicPr>
          <p:cNvPr id="61472" name="Picture 13"/>
          <p:cNvPicPr>
            <a:picLocks noChangeAspect="1" noChangeArrowheads="1"/>
          </p:cNvPicPr>
          <p:nvPr/>
        </p:nvPicPr>
        <p:blipFill>
          <a:blip r:embed="rId5"/>
          <a:srcRect/>
          <a:stretch>
            <a:fillRect/>
          </a:stretch>
        </p:blipFill>
        <p:spPr bwMode="auto">
          <a:xfrm>
            <a:off x="631825" y="4019550"/>
            <a:ext cx="1584325" cy="1209675"/>
          </a:xfrm>
          <a:prstGeom prst="rect">
            <a:avLst/>
          </a:prstGeom>
          <a:noFill/>
          <a:ln w="9525">
            <a:noFill/>
            <a:miter lim="800000"/>
            <a:headEnd/>
            <a:tailEnd/>
          </a:ln>
        </p:spPr>
      </p:pic>
      <p:pic>
        <p:nvPicPr>
          <p:cNvPr id="61473" name="Picture 27" descr="0005"/>
          <p:cNvPicPr>
            <a:picLocks noChangeAspect="1" noChangeArrowheads="1"/>
          </p:cNvPicPr>
          <p:nvPr/>
        </p:nvPicPr>
        <p:blipFill>
          <a:blip r:embed="rId6"/>
          <a:srcRect/>
          <a:stretch>
            <a:fillRect/>
          </a:stretch>
        </p:blipFill>
        <p:spPr bwMode="auto">
          <a:xfrm>
            <a:off x="6105525" y="1954213"/>
            <a:ext cx="1008063" cy="898525"/>
          </a:xfrm>
          <a:prstGeom prst="rect">
            <a:avLst/>
          </a:prstGeom>
          <a:noFill/>
          <a:ln w="9525">
            <a:noFill/>
            <a:miter lim="800000"/>
            <a:headEnd/>
            <a:tailEnd/>
          </a:ln>
        </p:spPr>
      </p:pic>
      <p:pic>
        <p:nvPicPr>
          <p:cNvPr id="61474" name="Picture 20" descr="000894522_0008_1_source"/>
          <p:cNvPicPr>
            <a:picLocks noChangeAspect="1" noChangeArrowheads="1"/>
          </p:cNvPicPr>
          <p:nvPr/>
        </p:nvPicPr>
        <p:blipFill>
          <a:blip r:embed="rId7"/>
          <a:srcRect/>
          <a:stretch>
            <a:fillRect/>
          </a:stretch>
        </p:blipFill>
        <p:spPr bwMode="auto">
          <a:xfrm>
            <a:off x="8193088" y="1916113"/>
            <a:ext cx="960437" cy="1296987"/>
          </a:xfrm>
          <a:prstGeom prst="rect">
            <a:avLst/>
          </a:prstGeom>
          <a:noFill/>
          <a:ln w="9525">
            <a:noFill/>
            <a:miter lim="800000"/>
            <a:headEnd/>
            <a:tailEnd/>
          </a:ln>
        </p:spPr>
      </p:pic>
      <p:pic>
        <p:nvPicPr>
          <p:cNvPr id="61475" name="Picture 25" descr="7"/>
          <p:cNvPicPr>
            <a:picLocks noChangeAspect="1" noChangeArrowheads="1"/>
          </p:cNvPicPr>
          <p:nvPr/>
        </p:nvPicPr>
        <p:blipFill>
          <a:blip r:embed="rId8"/>
          <a:srcRect/>
          <a:stretch>
            <a:fillRect/>
          </a:stretch>
        </p:blipFill>
        <p:spPr bwMode="auto">
          <a:xfrm>
            <a:off x="5818188" y="3998913"/>
            <a:ext cx="1871662" cy="1230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idx="4294967295"/>
          </p:nvPr>
        </p:nvSpPr>
        <p:spPr>
          <a:xfrm>
            <a:off x="1281113" y="188913"/>
            <a:ext cx="8832850" cy="990600"/>
          </a:xfrm>
        </p:spPr>
        <p:txBody>
          <a:bodyPr/>
          <a:lstStyle/>
          <a:p>
            <a:r>
              <a:rPr lang="ja-JP" altLang="en-US" smtClean="0">
                <a:latin typeface="ＭＳ Ｐゴシック" charset="-128"/>
                <a:ea typeface="ＭＳ Ｐゴシック" charset="-128"/>
              </a:rPr>
              <a:t>第１３時限　目次</a:t>
            </a:r>
          </a:p>
        </p:txBody>
      </p:sp>
      <p:sp>
        <p:nvSpPr>
          <p:cNvPr id="16386" name="Rectangle 3"/>
          <p:cNvSpPr>
            <a:spLocks noGrp="1"/>
          </p:cNvSpPr>
          <p:nvPr>
            <p:ph type="body" idx="4294967295"/>
          </p:nvPr>
        </p:nvSpPr>
        <p:spPr>
          <a:xfrm>
            <a:off x="2936875" y="1773238"/>
            <a:ext cx="6056313" cy="4525962"/>
          </a:xfrm>
          <a:ln>
            <a:solidFill>
              <a:schemeClr val="accent2"/>
            </a:solidFill>
          </a:ln>
        </p:spPr>
        <p:txBody>
          <a:bodyPr/>
          <a:lstStyle/>
          <a:p>
            <a:pPr eaLnBrk="1" hangingPunct="1">
              <a:buFont typeface="Wingdings" pitchFamily="2" charset="2"/>
              <a:buNone/>
            </a:pPr>
            <a:r>
              <a:rPr lang="ja-JP" altLang="en-US" sz="2400" smtClean="0">
                <a:solidFill>
                  <a:srgbClr val="FF0000"/>
                </a:solidFill>
                <a:latin typeface="ＭＳ Ｐゴシック" charset="-128"/>
                <a:ea typeface="ＭＳ Ｐゴシック" charset="-128"/>
              </a:rPr>
              <a:t>１３－１　その他の知的財産制度</a:t>
            </a:r>
            <a:endParaRPr lang="en-US" altLang="ja-JP" sz="2400" smtClean="0">
              <a:solidFill>
                <a:srgbClr val="FF0000"/>
              </a:solidFill>
              <a:latin typeface="ＭＳ Ｐゴシック" charset="-128"/>
              <a:ea typeface="ＭＳ Ｐゴシック" charset="-128"/>
            </a:endParaRPr>
          </a:p>
          <a:p>
            <a:pPr eaLnBrk="1" hangingPunct="1">
              <a:buFont typeface="Wingdings" pitchFamily="2" charset="2"/>
              <a:buNone/>
            </a:pPr>
            <a:r>
              <a:rPr lang="ja-JP" altLang="en-US" sz="2400" smtClean="0">
                <a:latin typeface="ＭＳ Ｐゴシック" charset="-128"/>
                <a:ea typeface="ＭＳ Ｐゴシック" charset="-128"/>
              </a:rPr>
              <a:t>１３－２　実用新案制度</a:t>
            </a:r>
            <a:endParaRPr lang="en-US" altLang="ja-JP" sz="2400" smtClean="0">
              <a:latin typeface="ＭＳ Ｐゴシック" charset="-128"/>
              <a:ea typeface="ＭＳ Ｐゴシック" charset="-128"/>
            </a:endParaRPr>
          </a:p>
          <a:p>
            <a:pPr eaLnBrk="1" hangingPunct="1">
              <a:buFont typeface="Wingdings" pitchFamily="2" charset="2"/>
              <a:buNone/>
            </a:pPr>
            <a:r>
              <a:rPr lang="ja-JP" altLang="en-US" sz="2400" smtClean="0">
                <a:latin typeface="ＭＳ Ｐゴシック" charset="-128"/>
                <a:ea typeface="ＭＳ Ｐゴシック" charset="-128"/>
              </a:rPr>
              <a:t>１３－３　意匠制度</a:t>
            </a:r>
            <a:endParaRPr lang="en-US" altLang="ja-JP" sz="2400" smtClean="0">
              <a:latin typeface="ＭＳ Ｐゴシック" charset="-128"/>
              <a:ea typeface="ＭＳ Ｐゴシック" charset="-128"/>
            </a:endParaRPr>
          </a:p>
          <a:p>
            <a:pPr eaLnBrk="1" hangingPunct="1">
              <a:buFont typeface="Wingdings" pitchFamily="2" charset="2"/>
              <a:buNone/>
            </a:pPr>
            <a:endParaRPr lang="ja-JP" altLang="en-US" sz="2400" smtClean="0">
              <a:latin typeface="ＭＳ Ｐゴシック" charset="-128"/>
              <a:ea typeface="ＭＳ Ｐゴシック" charset="-128"/>
            </a:endParaRPr>
          </a:p>
        </p:txBody>
      </p:sp>
      <p:pic>
        <p:nvPicPr>
          <p:cNvPr id="16387" name="Picture 7" descr="sm_pencil.png"/>
          <p:cNvPicPr>
            <a:picLocks noChangeAspect="1"/>
          </p:cNvPicPr>
          <p:nvPr/>
        </p:nvPicPr>
        <p:blipFill>
          <a:blip r:embed="rId3"/>
          <a:srcRect/>
          <a:stretch>
            <a:fillRect/>
          </a:stretch>
        </p:blipFill>
        <p:spPr bwMode="auto">
          <a:xfrm>
            <a:off x="631825" y="1773238"/>
            <a:ext cx="1749425" cy="2144712"/>
          </a:xfrm>
          <a:prstGeom prst="rect">
            <a:avLst/>
          </a:prstGeom>
          <a:noFill/>
          <a:ln w="50800" cap="sq" cmpd="dbl">
            <a:solidFill>
              <a:schemeClr val="accent2"/>
            </a:solidFill>
            <a:miter lim="800000"/>
            <a:headEnd/>
            <a:tailEnd/>
          </a:ln>
        </p:spPr>
      </p:pic>
      <p:sp>
        <p:nvSpPr>
          <p:cNvPr id="6" name="スライド番号プレースホルダー 5"/>
          <p:cNvSpPr txBox="1">
            <a:spLocks/>
          </p:cNvSpPr>
          <p:nvPr/>
        </p:nvSpPr>
        <p:spPr>
          <a:xfrm>
            <a:off x="9328150" y="656907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30C20B13-F0B5-470C-852E-FEEF9A1D79F9}" type="slidenum">
              <a:rPr lang="en-US" smtClean="0">
                <a:solidFill>
                  <a:prstClr val="black"/>
                </a:solidFill>
              </a:rPr>
              <a:pPr>
                <a:defRPr/>
              </a:pPr>
              <a:t>3</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16"/>
          <p:cNvGrpSpPr>
            <a:grpSpLocks/>
          </p:cNvGrpSpPr>
          <p:nvPr/>
        </p:nvGrpSpPr>
        <p:grpSpPr bwMode="auto">
          <a:xfrm>
            <a:off x="6608763" y="1412875"/>
            <a:ext cx="3195637" cy="1628775"/>
            <a:chOff x="3915" y="864"/>
            <a:chExt cx="1508" cy="1812"/>
          </a:xfrm>
        </p:grpSpPr>
        <p:sp>
          <p:nvSpPr>
            <p:cNvPr id="292881" name="AutoShape 17"/>
            <p:cNvSpPr>
              <a:spLocks noChangeArrowheads="1"/>
            </p:cNvSpPr>
            <p:nvPr/>
          </p:nvSpPr>
          <p:spPr bwMode="auto">
            <a:xfrm>
              <a:off x="3915" y="864"/>
              <a:ext cx="1508" cy="1812"/>
            </a:xfrm>
            <a:prstGeom prst="roundRect">
              <a:avLst>
                <a:gd name="adj" fmla="val 208"/>
              </a:avLst>
            </a:prstGeom>
            <a:noFill/>
            <a:ln w="57240">
              <a:solidFill>
                <a:srgbClr val="3333CC"/>
              </a:solidFill>
              <a:round/>
              <a:headEnd/>
              <a:tailEnd/>
            </a:ln>
            <a:effectLst>
              <a:outerShdw dist="17819" dir="2700000" algn="ctr" rotWithShape="0">
                <a:srgbClr val="1E1E79"/>
              </a:outerShdw>
            </a:effectLst>
          </p:spPr>
          <p:txBody>
            <a:bodyPr wrap="none" anchor="ctr"/>
            <a:lstStyle/>
            <a:p>
              <a:pPr>
                <a:defRPr/>
              </a:pPr>
              <a:endParaRPr lang="ja-JP" altLang="en-US">
                <a:solidFill>
                  <a:prstClr val="black"/>
                </a:solidFill>
                <a:latin typeface="ＭＳ Ｐゴシック" pitchFamily="50" charset="-128"/>
                <a:ea typeface="ＭＳ Ｐゴシック" pitchFamily="50" charset="-128"/>
              </a:endParaRPr>
            </a:p>
          </p:txBody>
        </p:sp>
        <p:grpSp>
          <p:nvGrpSpPr>
            <p:cNvPr id="18478" name="Group 18"/>
            <p:cNvGrpSpPr>
              <a:grpSpLocks/>
            </p:cNvGrpSpPr>
            <p:nvPr/>
          </p:nvGrpSpPr>
          <p:grpSpPr bwMode="auto">
            <a:xfrm>
              <a:off x="3915" y="864"/>
              <a:ext cx="1508" cy="1666"/>
              <a:chOff x="3915" y="864"/>
              <a:chExt cx="1508" cy="1666"/>
            </a:xfrm>
          </p:grpSpPr>
          <p:sp>
            <p:nvSpPr>
              <p:cNvPr id="18479" name="AutoShape 19"/>
              <p:cNvSpPr>
                <a:spLocks noChangeArrowheads="1"/>
              </p:cNvSpPr>
              <p:nvPr/>
            </p:nvSpPr>
            <p:spPr bwMode="auto">
              <a:xfrm>
                <a:off x="4320" y="864"/>
                <a:ext cx="1103" cy="479"/>
              </a:xfrm>
              <a:prstGeom prst="roundRect">
                <a:avLst>
                  <a:gd name="adj" fmla="val 208"/>
                </a:avLst>
              </a:prstGeom>
              <a:noFill/>
              <a:ln w="9525">
                <a:noFill/>
                <a:round/>
                <a:headEnd/>
                <a:tailEnd/>
              </a:ln>
            </p:spPr>
            <p:txBody>
              <a:bodyPr wrap="none" anchor="ctr"/>
              <a:lstStyle/>
              <a:p>
                <a:endParaRPr lang="ja-JP" altLang="en-US">
                  <a:solidFill>
                    <a:srgbClr val="000000"/>
                  </a:solidFill>
                  <a:latin typeface="ＭＳ Ｐゴシック" charset="-128"/>
                  <a:ea typeface="ＭＳ Ｐゴシック" charset="-128"/>
                </a:endParaRPr>
              </a:p>
            </p:txBody>
          </p:sp>
          <p:sp>
            <p:nvSpPr>
              <p:cNvPr id="292884" name="Text Box 20"/>
              <p:cNvSpPr txBox="1">
                <a:spLocks noChangeArrowheads="1"/>
              </p:cNvSpPr>
              <p:nvPr/>
            </p:nvSpPr>
            <p:spPr bwMode="auto">
              <a:xfrm>
                <a:off x="3915" y="995"/>
                <a:ext cx="1508" cy="1535"/>
              </a:xfrm>
              <a:prstGeom prst="rect">
                <a:avLst/>
              </a:prstGeom>
              <a:noFill/>
              <a:ln w="9525">
                <a:noFill/>
                <a:miter lim="800000"/>
                <a:headEnd/>
                <a:tailEnd/>
              </a:ln>
            </p:spPr>
            <p:txBody>
              <a:bodyPr lIns="90000" tIns="46800" rIns="90000" bIns="46800" anchor="ctr">
                <a:spAutoFit/>
              </a:bodyPr>
              <a:lstStyle/>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GB" sz="2400"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特許権</a:t>
                </a:r>
                <a:endParaRPr lang="en-US" altLang="ja-JP" sz="2400"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リチウムイオン電池に関する発明や、画面操作インターフェイス</a:t>
                </a:r>
                <a:endParaRPr lang="en-US" altLang="ja-JP"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（ズーム・回転等）に関する発明、ゲームプログラムの発明など</a:t>
                </a:r>
                <a:endParaRPr lang="ja-JP" altLang="en-GB"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p:txBody>
          </p:sp>
        </p:grpSp>
      </p:grpSp>
      <p:grpSp>
        <p:nvGrpSpPr>
          <p:cNvPr id="18434" name="Group 24"/>
          <p:cNvGrpSpPr>
            <a:grpSpLocks/>
          </p:cNvGrpSpPr>
          <p:nvPr/>
        </p:nvGrpSpPr>
        <p:grpSpPr bwMode="auto">
          <a:xfrm>
            <a:off x="304800" y="1327150"/>
            <a:ext cx="2909888" cy="1143000"/>
            <a:chOff x="288" y="576"/>
            <a:chExt cx="1133" cy="507"/>
          </a:xfrm>
        </p:grpSpPr>
        <p:sp>
          <p:nvSpPr>
            <p:cNvPr id="292889" name="AutoShape 25"/>
            <p:cNvSpPr>
              <a:spLocks noChangeArrowheads="1"/>
            </p:cNvSpPr>
            <p:nvPr/>
          </p:nvSpPr>
          <p:spPr bwMode="auto">
            <a:xfrm>
              <a:off x="318" y="604"/>
              <a:ext cx="1103" cy="479"/>
            </a:xfrm>
            <a:prstGeom prst="roundRect">
              <a:avLst>
                <a:gd name="adj" fmla="val 208"/>
              </a:avLst>
            </a:prstGeom>
            <a:noFill/>
            <a:ln w="57240">
              <a:solidFill>
                <a:srgbClr val="FF0000"/>
              </a:solidFill>
              <a:round/>
              <a:headEnd/>
              <a:tailEnd/>
            </a:ln>
            <a:effectLst>
              <a:outerShdw dist="17819" dir="2700000" algn="ctr" rotWithShape="0">
                <a:srgbClr val="980000"/>
              </a:outerShdw>
            </a:effectLst>
          </p:spPr>
          <p:txBody>
            <a:bodyPr wrap="none" anchor="ctr"/>
            <a:lstStyle/>
            <a:p>
              <a:pPr>
                <a:defRPr/>
              </a:pPr>
              <a:endParaRPr lang="ja-JP" altLang="en-US">
                <a:solidFill>
                  <a:prstClr val="black"/>
                </a:solidFill>
                <a:latin typeface="ＭＳ Ｐゴシック" pitchFamily="50" charset="-128"/>
                <a:ea typeface="ＭＳ Ｐゴシック" pitchFamily="50" charset="-128"/>
              </a:endParaRPr>
            </a:p>
          </p:txBody>
        </p:sp>
        <p:grpSp>
          <p:nvGrpSpPr>
            <p:cNvPr id="18474" name="Group 26"/>
            <p:cNvGrpSpPr>
              <a:grpSpLocks/>
            </p:cNvGrpSpPr>
            <p:nvPr/>
          </p:nvGrpSpPr>
          <p:grpSpPr bwMode="auto">
            <a:xfrm>
              <a:off x="288" y="576"/>
              <a:ext cx="1133" cy="479"/>
              <a:chOff x="288" y="576"/>
              <a:chExt cx="1133" cy="479"/>
            </a:xfrm>
          </p:grpSpPr>
          <p:sp>
            <p:nvSpPr>
              <p:cNvPr id="18475" name="AutoShape 27"/>
              <p:cNvSpPr>
                <a:spLocks noChangeArrowheads="1"/>
              </p:cNvSpPr>
              <p:nvPr/>
            </p:nvSpPr>
            <p:spPr bwMode="auto">
              <a:xfrm>
                <a:off x="288" y="576"/>
                <a:ext cx="1103" cy="479"/>
              </a:xfrm>
              <a:prstGeom prst="roundRect">
                <a:avLst>
                  <a:gd name="adj" fmla="val 208"/>
                </a:avLst>
              </a:prstGeom>
              <a:noFill/>
              <a:ln w="9525">
                <a:noFill/>
                <a:round/>
                <a:headEnd/>
                <a:tailEnd/>
              </a:ln>
            </p:spPr>
            <p:txBody>
              <a:bodyPr wrap="none" anchor="ctr"/>
              <a:lstStyle/>
              <a:p>
                <a:endParaRPr lang="ja-JP" altLang="en-US">
                  <a:solidFill>
                    <a:srgbClr val="000000"/>
                  </a:solidFill>
                  <a:latin typeface="ＭＳ Ｐゴシック" charset="-128"/>
                  <a:ea typeface="ＭＳ Ｐゴシック" charset="-128"/>
                </a:endParaRPr>
              </a:p>
            </p:txBody>
          </p:sp>
          <p:sp>
            <p:nvSpPr>
              <p:cNvPr id="292892" name="Text Box 28"/>
              <p:cNvSpPr txBox="1">
                <a:spLocks noChangeArrowheads="1"/>
              </p:cNvSpPr>
              <p:nvPr/>
            </p:nvSpPr>
            <p:spPr bwMode="auto">
              <a:xfrm>
                <a:off x="318" y="604"/>
                <a:ext cx="1103" cy="405"/>
              </a:xfrm>
              <a:prstGeom prst="rect">
                <a:avLst/>
              </a:prstGeom>
              <a:noFill/>
              <a:ln w="9525">
                <a:noFill/>
                <a:miter lim="800000"/>
                <a:headEnd/>
                <a:tailEnd/>
              </a:ln>
            </p:spPr>
            <p:txBody>
              <a:bodyPr lIns="90000" tIns="46800" rIns="90000" bIns="46800" anchor="ctr">
                <a:spAutoFit/>
              </a:bodyPr>
              <a:lstStyle/>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GB" sz="2400"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実用新案権</a:t>
                </a:r>
                <a:endParaRPr lang="en-US" altLang="ja-JP" sz="2000"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電話機の構造に関する考案、</a:t>
                </a:r>
                <a:endParaRPr lang="en-US" altLang="ja-JP"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ボタンの配置や構造など</a:t>
                </a:r>
                <a:endParaRPr lang="ja-JP" altLang="en-GB"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p:txBody>
          </p:sp>
        </p:grpSp>
      </p:grpSp>
      <p:grpSp>
        <p:nvGrpSpPr>
          <p:cNvPr id="18435" name="Group 30"/>
          <p:cNvGrpSpPr>
            <a:grpSpLocks/>
          </p:cNvGrpSpPr>
          <p:nvPr/>
        </p:nvGrpSpPr>
        <p:grpSpPr bwMode="auto">
          <a:xfrm>
            <a:off x="334963" y="5041900"/>
            <a:ext cx="2833687" cy="1614488"/>
            <a:chOff x="288" y="3296"/>
            <a:chExt cx="1103" cy="491"/>
          </a:xfrm>
        </p:grpSpPr>
        <p:sp>
          <p:nvSpPr>
            <p:cNvPr id="292895" name="AutoShape 31"/>
            <p:cNvSpPr>
              <a:spLocks noChangeArrowheads="1"/>
            </p:cNvSpPr>
            <p:nvPr/>
          </p:nvSpPr>
          <p:spPr bwMode="auto">
            <a:xfrm>
              <a:off x="288" y="3296"/>
              <a:ext cx="1103" cy="479"/>
            </a:xfrm>
            <a:prstGeom prst="roundRect">
              <a:avLst>
                <a:gd name="adj" fmla="val 208"/>
              </a:avLst>
            </a:prstGeom>
            <a:noFill/>
            <a:ln w="57240">
              <a:solidFill>
                <a:srgbClr val="00FF00"/>
              </a:solidFill>
              <a:round/>
              <a:headEnd/>
              <a:tailEnd/>
            </a:ln>
            <a:effectLst>
              <a:outerShdw dist="17819" dir="2700000" algn="ctr" rotWithShape="0">
                <a:srgbClr val="009800"/>
              </a:outerShdw>
            </a:effectLst>
          </p:spPr>
          <p:txBody>
            <a:bodyPr wrap="none" anchor="ctr"/>
            <a:lstStyle/>
            <a:p>
              <a:pPr>
                <a:defRPr/>
              </a:pPr>
              <a:endParaRPr lang="ja-JP" altLang="en-US">
                <a:solidFill>
                  <a:prstClr val="black"/>
                </a:solidFill>
                <a:latin typeface="ＭＳ Ｐゴシック" pitchFamily="50" charset="-128"/>
                <a:ea typeface="ＭＳ Ｐゴシック" pitchFamily="50" charset="-128"/>
              </a:endParaRPr>
            </a:p>
          </p:txBody>
        </p:sp>
        <p:grpSp>
          <p:nvGrpSpPr>
            <p:cNvPr id="18470" name="Group 32"/>
            <p:cNvGrpSpPr>
              <a:grpSpLocks/>
            </p:cNvGrpSpPr>
            <p:nvPr/>
          </p:nvGrpSpPr>
          <p:grpSpPr bwMode="auto">
            <a:xfrm>
              <a:off x="288" y="3296"/>
              <a:ext cx="1103" cy="491"/>
              <a:chOff x="288" y="3296"/>
              <a:chExt cx="1103" cy="491"/>
            </a:xfrm>
          </p:grpSpPr>
          <p:sp>
            <p:nvSpPr>
              <p:cNvPr id="18471" name="AutoShape 33"/>
              <p:cNvSpPr>
                <a:spLocks noChangeArrowheads="1"/>
              </p:cNvSpPr>
              <p:nvPr/>
            </p:nvSpPr>
            <p:spPr bwMode="auto">
              <a:xfrm>
                <a:off x="288" y="3296"/>
                <a:ext cx="1103" cy="479"/>
              </a:xfrm>
              <a:prstGeom prst="roundRect">
                <a:avLst>
                  <a:gd name="adj" fmla="val 208"/>
                </a:avLst>
              </a:prstGeom>
              <a:noFill/>
              <a:ln w="9525">
                <a:noFill/>
                <a:round/>
                <a:headEnd/>
                <a:tailEnd/>
              </a:ln>
            </p:spPr>
            <p:txBody>
              <a:bodyPr wrap="none" anchor="ctr"/>
              <a:lstStyle/>
              <a:p>
                <a:endParaRPr lang="ja-JP" altLang="en-US">
                  <a:solidFill>
                    <a:srgbClr val="000000"/>
                  </a:solidFill>
                  <a:latin typeface="ＭＳ Ｐゴシック" charset="-128"/>
                  <a:ea typeface="ＭＳ Ｐゴシック" charset="-128"/>
                </a:endParaRPr>
              </a:p>
            </p:txBody>
          </p:sp>
          <p:sp>
            <p:nvSpPr>
              <p:cNvPr id="292898" name="Text Box 34"/>
              <p:cNvSpPr txBox="1">
                <a:spLocks noChangeArrowheads="1"/>
              </p:cNvSpPr>
              <p:nvPr/>
            </p:nvSpPr>
            <p:spPr bwMode="auto">
              <a:xfrm>
                <a:off x="288" y="3296"/>
                <a:ext cx="1103" cy="491"/>
              </a:xfrm>
              <a:prstGeom prst="rect">
                <a:avLst/>
              </a:prstGeom>
              <a:noFill/>
              <a:ln w="9525">
                <a:noFill/>
                <a:miter lim="800000"/>
                <a:headEnd/>
                <a:tailEnd/>
              </a:ln>
            </p:spPr>
            <p:txBody>
              <a:bodyPr lIns="90000" tIns="46800" rIns="90000" bIns="46800" anchor="ctr">
                <a:spAutoFit/>
              </a:bodyPr>
              <a:lstStyle/>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GB" sz="2400"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意匠権</a:t>
                </a:r>
                <a:endParaRPr lang="en-US" altLang="ja-JP" sz="2400"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電話機をスマートにした形状や模様、色彩に関するデザイン、画面デザイン（メニュー画面・数値入力画面・キーボード画面等）など</a:t>
                </a:r>
                <a:endParaRPr lang="ja-JP" altLang="en-GB"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p:txBody>
          </p:sp>
        </p:grpSp>
      </p:grpSp>
      <p:grpSp>
        <p:nvGrpSpPr>
          <p:cNvPr id="18436" name="Group 38"/>
          <p:cNvGrpSpPr>
            <a:grpSpLocks/>
          </p:cNvGrpSpPr>
          <p:nvPr/>
        </p:nvGrpSpPr>
        <p:grpSpPr bwMode="auto">
          <a:xfrm>
            <a:off x="334963" y="2827338"/>
            <a:ext cx="2058987" cy="1785937"/>
            <a:chOff x="288" y="1922"/>
            <a:chExt cx="1103" cy="479"/>
          </a:xfrm>
        </p:grpSpPr>
        <p:sp>
          <p:nvSpPr>
            <p:cNvPr id="292903" name="AutoShape 39"/>
            <p:cNvSpPr>
              <a:spLocks noChangeArrowheads="1"/>
            </p:cNvSpPr>
            <p:nvPr/>
          </p:nvSpPr>
          <p:spPr bwMode="auto">
            <a:xfrm>
              <a:off x="288" y="1922"/>
              <a:ext cx="1103" cy="479"/>
            </a:xfrm>
            <a:prstGeom prst="roundRect">
              <a:avLst>
                <a:gd name="adj" fmla="val 208"/>
              </a:avLst>
            </a:prstGeom>
            <a:noFill/>
            <a:ln w="57240">
              <a:solidFill>
                <a:srgbClr val="FFFF00"/>
              </a:solidFill>
              <a:round/>
              <a:headEnd/>
              <a:tailEnd/>
            </a:ln>
            <a:effectLst>
              <a:outerShdw dist="17819" dir="2700000" algn="ctr" rotWithShape="0">
                <a:srgbClr val="989800"/>
              </a:outerShdw>
            </a:effectLst>
          </p:spPr>
          <p:txBody>
            <a:bodyPr wrap="none" anchor="ctr"/>
            <a:lstStyle/>
            <a:p>
              <a:pPr>
                <a:defRPr/>
              </a:pPr>
              <a:endParaRPr lang="ja-JP" altLang="en-US">
                <a:solidFill>
                  <a:prstClr val="black"/>
                </a:solidFill>
                <a:latin typeface="ＭＳ Ｐゴシック" pitchFamily="50" charset="-128"/>
                <a:ea typeface="ＭＳ Ｐゴシック" pitchFamily="50" charset="-128"/>
              </a:endParaRPr>
            </a:p>
          </p:txBody>
        </p:sp>
        <p:grpSp>
          <p:nvGrpSpPr>
            <p:cNvPr id="18466" name="Group 40"/>
            <p:cNvGrpSpPr>
              <a:grpSpLocks/>
            </p:cNvGrpSpPr>
            <p:nvPr/>
          </p:nvGrpSpPr>
          <p:grpSpPr bwMode="auto">
            <a:xfrm>
              <a:off x="288" y="1922"/>
              <a:ext cx="1103" cy="479"/>
              <a:chOff x="288" y="1922"/>
              <a:chExt cx="1103" cy="479"/>
            </a:xfrm>
          </p:grpSpPr>
          <p:sp>
            <p:nvSpPr>
              <p:cNvPr id="18467" name="AutoShape 41"/>
              <p:cNvSpPr>
                <a:spLocks noChangeArrowheads="1"/>
              </p:cNvSpPr>
              <p:nvPr/>
            </p:nvSpPr>
            <p:spPr bwMode="auto">
              <a:xfrm>
                <a:off x="288" y="1922"/>
                <a:ext cx="1103" cy="479"/>
              </a:xfrm>
              <a:prstGeom prst="roundRect">
                <a:avLst>
                  <a:gd name="adj" fmla="val 208"/>
                </a:avLst>
              </a:prstGeom>
              <a:noFill/>
              <a:ln w="9525">
                <a:noFill/>
                <a:round/>
                <a:headEnd/>
                <a:tailEnd/>
              </a:ln>
            </p:spPr>
            <p:txBody>
              <a:bodyPr wrap="none" anchor="ctr"/>
              <a:lstStyle/>
              <a:p>
                <a:endParaRPr lang="ja-JP" altLang="en-US">
                  <a:solidFill>
                    <a:srgbClr val="000000"/>
                  </a:solidFill>
                  <a:latin typeface="ＭＳ Ｐゴシック" charset="-128"/>
                  <a:ea typeface="ＭＳ Ｐゴシック" charset="-128"/>
                </a:endParaRPr>
              </a:p>
            </p:txBody>
          </p:sp>
          <p:sp>
            <p:nvSpPr>
              <p:cNvPr id="292906" name="Text Box 42"/>
              <p:cNvSpPr txBox="1">
                <a:spLocks noChangeArrowheads="1"/>
              </p:cNvSpPr>
              <p:nvPr/>
            </p:nvSpPr>
            <p:spPr bwMode="auto">
              <a:xfrm>
                <a:off x="288" y="1953"/>
                <a:ext cx="1103" cy="433"/>
              </a:xfrm>
              <a:prstGeom prst="rect">
                <a:avLst/>
              </a:prstGeom>
              <a:noFill/>
              <a:ln w="9525">
                <a:noFill/>
                <a:miter lim="800000"/>
                <a:headEnd/>
                <a:tailEnd/>
              </a:ln>
            </p:spPr>
            <p:txBody>
              <a:bodyPr lIns="90000" tIns="46800" rIns="90000" bIns="46800" anchor="ctr">
                <a:spAutoFit/>
              </a:bodyPr>
              <a:lstStyle/>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GB" sz="2400"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商標権</a:t>
                </a:r>
                <a:endParaRPr lang="en-US" altLang="ja-JP" sz="2400"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電話機メーカーやキャリア各社が自社製品の信用保持のため製品や包装に表示するマーク</a:t>
                </a:r>
                <a:endParaRPr lang="ja-JP" altLang="en-GB"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p:txBody>
          </p:sp>
        </p:grpSp>
      </p:grpSp>
      <p:sp>
        <p:nvSpPr>
          <p:cNvPr id="18437" name="Text Box 43"/>
          <p:cNvSpPr txBox="1">
            <a:spLocks noChangeArrowheads="1"/>
          </p:cNvSpPr>
          <p:nvPr/>
        </p:nvSpPr>
        <p:spPr bwMode="auto">
          <a:xfrm>
            <a:off x="2471738" y="2970213"/>
            <a:ext cx="1470025" cy="989012"/>
          </a:xfrm>
          <a:prstGeom prst="rect">
            <a:avLst/>
          </a:prstGeom>
          <a:noFill/>
          <a:ln w="9525">
            <a:noFill/>
            <a:miter lim="800000"/>
            <a:headEnd/>
            <a:tailEnd/>
          </a:ln>
        </p:spPr>
        <p:txBody>
          <a:bodyPr lIns="90000" tIns="46800" rIns="90000" bIns="46800" anchor="ctr">
            <a:spAutoFit/>
          </a:bodyPr>
          <a:lstStyle/>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200" b="1">
                <a:solidFill>
                  <a:srgbClr val="000000"/>
                </a:solidFill>
                <a:latin typeface="ＭＳ Ｐゴシック" charset="-128"/>
                <a:ea typeface="ＭＳ Ｐゴシック" charset="-128"/>
              </a:rPr>
              <a:t>商品やサービスに使用するマークを保護</a:t>
            </a:r>
          </a:p>
          <a:p>
            <a:pPr algn="ctr">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200">
                <a:solidFill>
                  <a:srgbClr val="000000"/>
                </a:solidFill>
                <a:latin typeface="ＭＳ Ｐゴシック" charset="-128"/>
                <a:ea typeface="ＭＳ Ｐゴシック" charset="-128"/>
              </a:rPr>
              <a:t>（登録から１０年。</a:t>
            </a:r>
            <a:r>
              <a:rPr lang="ja-JP" altLang="en-US" sz="1200">
                <a:solidFill>
                  <a:srgbClr val="000000"/>
                </a:solidFill>
                <a:latin typeface="ＭＳ Ｐゴシック" charset="-128"/>
                <a:ea typeface="ＭＳ Ｐゴシック" charset="-128"/>
              </a:rPr>
              <a:t>　　　</a:t>
            </a:r>
            <a:r>
              <a:rPr lang="ja-JP" altLang="en-GB" sz="1200">
                <a:solidFill>
                  <a:srgbClr val="000000"/>
                </a:solidFill>
                <a:latin typeface="ＭＳ Ｐゴシック" charset="-128"/>
                <a:ea typeface="ＭＳ Ｐゴシック" charset="-128"/>
              </a:rPr>
              <a:t>更新有）</a:t>
            </a:r>
          </a:p>
        </p:txBody>
      </p:sp>
      <p:grpSp>
        <p:nvGrpSpPr>
          <p:cNvPr id="18438" name="Group 44"/>
          <p:cNvGrpSpPr>
            <a:grpSpLocks/>
          </p:cNvGrpSpPr>
          <p:nvPr/>
        </p:nvGrpSpPr>
        <p:grpSpPr bwMode="auto">
          <a:xfrm>
            <a:off x="6943725" y="3484563"/>
            <a:ext cx="2362200" cy="1214437"/>
            <a:chOff x="4320" y="2544"/>
            <a:chExt cx="1103" cy="479"/>
          </a:xfrm>
        </p:grpSpPr>
        <p:sp>
          <p:nvSpPr>
            <p:cNvPr id="292909" name="AutoShape 45"/>
            <p:cNvSpPr>
              <a:spLocks noChangeArrowheads="1"/>
            </p:cNvSpPr>
            <p:nvPr/>
          </p:nvSpPr>
          <p:spPr bwMode="auto">
            <a:xfrm>
              <a:off x="4320" y="2544"/>
              <a:ext cx="1103" cy="479"/>
            </a:xfrm>
            <a:prstGeom prst="roundRect">
              <a:avLst>
                <a:gd name="adj" fmla="val 208"/>
              </a:avLst>
            </a:prstGeom>
            <a:noFill/>
            <a:ln w="57240">
              <a:solidFill>
                <a:srgbClr val="800080"/>
              </a:solidFill>
              <a:round/>
              <a:headEnd/>
              <a:tailEnd/>
            </a:ln>
            <a:effectLst>
              <a:outerShdw dist="17819" dir="2700000" algn="ctr" rotWithShape="0">
                <a:srgbClr val="4C004C"/>
              </a:outerShdw>
            </a:effectLst>
          </p:spPr>
          <p:txBody>
            <a:bodyPr wrap="none" anchor="ctr"/>
            <a:lstStyle/>
            <a:p>
              <a:pPr>
                <a:defRPr/>
              </a:pPr>
              <a:endParaRPr lang="ja-JP" altLang="en-US">
                <a:solidFill>
                  <a:prstClr val="black"/>
                </a:solidFill>
                <a:latin typeface="ＭＳ Ｐゴシック" pitchFamily="50" charset="-128"/>
                <a:ea typeface="ＭＳ Ｐゴシック" pitchFamily="50" charset="-128"/>
              </a:endParaRPr>
            </a:p>
          </p:txBody>
        </p:sp>
        <p:grpSp>
          <p:nvGrpSpPr>
            <p:cNvPr id="18462" name="Group 46"/>
            <p:cNvGrpSpPr>
              <a:grpSpLocks/>
            </p:cNvGrpSpPr>
            <p:nvPr/>
          </p:nvGrpSpPr>
          <p:grpSpPr bwMode="auto">
            <a:xfrm>
              <a:off x="4320" y="2544"/>
              <a:ext cx="1103" cy="479"/>
              <a:chOff x="4320" y="2544"/>
              <a:chExt cx="1103" cy="479"/>
            </a:xfrm>
          </p:grpSpPr>
          <p:sp>
            <p:nvSpPr>
              <p:cNvPr id="18463" name="AutoShape 47"/>
              <p:cNvSpPr>
                <a:spLocks noChangeArrowheads="1"/>
              </p:cNvSpPr>
              <p:nvPr/>
            </p:nvSpPr>
            <p:spPr bwMode="auto">
              <a:xfrm>
                <a:off x="4320" y="2544"/>
                <a:ext cx="1103" cy="479"/>
              </a:xfrm>
              <a:prstGeom prst="roundRect">
                <a:avLst>
                  <a:gd name="adj" fmla="val 208"/>
                </a:avLst>
              </a:prstGeom>
              <a:noFill/>
              <a:ln w="9525">
                <a:noFill/>
                <a:round/>
                <a:headEnd/>
                <a:tailEnd/>
              </a:ln>
            </p:spPr>
            <p:txBody>
              <a:bodyPr wrap="none" anchor="ctr"/>
              <a:lstStyle/>
              <a:p>
                <a:endParaRPr lang="ja-JP" altLang="en-US">
                  <a:solidFill>
                    <a:srgbClr val="000000"/>
                  </a:solidFill>
                  <a:latin typeface="ＭＳ Ｐゴシック" charset="-128"/>
                  <a:ea typeface="ＭＳ Ｐゴシック" charset="-128"/>
                </a:endParaRPr>
              </a:p>
            </p:txBody>
          </p:sp>
          <p:sp>
            <p:nvSpPr>
              <p:cNvPr id="292912" name="Text Box 48"/>
              <p:cNvSpPr txBox="1">
                <a:spLocks noChangeArrowheads="1"/>
              </p:cNvSpPr>
              <p:nvPr/>
            </p:nvSpPr>
            <p:spPr bwMode="auto">
              <a:xfrm>
                <a:off x="4320" y="2544"/>
                <a:ext cx="1103" cy="452"/>
              </a:xfrm>
              <a:prstGeom prst="rect">
                <a:avLst/>
              </a:prstGeom>
              <a:noFill/>
              <a:ln w="9525">
                <a:noFill/>
                <a:miter lim="800000"/>
                <a:headEnd/>
                <a:tailEnd/>
              </a:ln>
            </p:spPr>
            <p:txBody>
              <a:bodyPr lIns="90000" tIns="46800" rIns="90000" bIns="46800" anchor="ctr">
                <a:spAutoFit/>
              </a:bodyPr>
              <a:lstStyle/>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GB" sz="2400"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著作権</a:t>
                </a:r>
                <a:endParaRPr lang="en-US" altLang="ja-JP" sz="2400"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着信メロディ、まんがのキャラクター、ゲーム、</a:t>
                </a:r>
                <a:endParaRPr lang="en-US" altLang="ja-JP"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音楽などの創作（表現）</a:t>
                </a:r>
                <a:endParaRPr lang="ja-JP" altLang="en-GB"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p:txBody>
          </p:sp>
        </p:grpSp>
      </p:grpSp>
      <p:sp>
        <p:nvSpPr>
          <p:cNvPr id="18439" name="AutoShape 50"/>
          <p:cNvSpPr>
            <a:spLocks noChangeArrowheads="1"/>
          </p:cNvSpPr>
          <p:nvPr/>
        </p:nvSpPr>
        <p:spPr bwMode="auto">
          <a:xfrm>
            <a:off x="9561513" y="5688013"/>
            <a:ext cx="2827337" cy="611187"/>
          </a:xfrm>
          <a:prstGeom prst="roundRect">
            <a:avLst>
              <a:gd name="adj" fmla="val 259"/>
            </a:avLst>
          </a:prstGeom>
          <a:noFill/>
          <a:ln w="9525">
            <a:noFill/>
            <a:round/>
            <a:headEnd/>
            <a:tailEnd/>
          </a:ln>
        </p:spPr>
        <p:txBody>
          <a:bodyPr wrap="none" anchor="ctr"/>
          <a:lstStyle/>
          <a:p>
            <a:endParaRPr lang="ja-JP" altLang="en-US">
              <a:solidFill>
                <a:srgbClr val="000000"/>
              </a:solidFill>
              <a:latin typeface="ＭＳ Ｐゴシック" charset="-128"/>
              <a:ea typeface="ＭＳ Ｐゴシック" charset="-128"/>
            </a:endParaRPr>
          </a:p>
        </p:txBody>
      </p:sp>
      <p:sp>
        <p:nvSpPr>
          <p:cNvPr id="18440" name="AutoShape 54"/>
          <p:cNvSpPr>
            <a:spLocks noChangeArrowheads="1"/>
          </p:cNvSpPr>
          <p:nvPr/>
        </p:nvSpPr>
        <p:spPr bwMode="auto">
          <a:xfrm>
            <a:off x="3227388" y="2336800"/>
            <a:ext cx="754062" cy="558800"/>
          </a:xfrm>
          <a:prstGeom prst="roundRect">
            <a:avLst>
              <a:gd name="adj" fmla="val 282"/>
            </a:avLst>
          </a:prstGeom>
          <a:noFill/>
          <a:ln w="9525">
            <a:noFill/>
            <a:round/>
            <a:headEnd/>
            <a:tailEnd/>
          </a:ln>
        </p:spPr>
        <p:txBody>
          <a:bodyPr wrap="none" anchor="ctr"/>
          <a:lstStyle/>
          <a:p>
            <a:endParaRPr lang="ja-JP" altLang="en-US">
              <a:solidFill>
                <a:srgbClr val="000000"/>
              </a:solidFill>
              <a:latin typeface="ＭＳ Ｐゴシック" charset="-128"/>
              <a:ea typeface="ＭＳ Ｐゴシック" charset="-128"/>
            </a:endParaRPr>
          </a:p>
        </p:txBody>
      </p:sp>
      <p:sp>
        <p:nvSpPr>
          <p:cNvPr id="18441" name="AutoShape 59"/>
          <p:cNvSpPr>
            <a:spLocks noChangeArrowheads="1"/>
          </p:cNvSpPr>
          <p:nvPr/>
        </p:nvSpPr>
        <p:spPr bwMode="auto">
          <a:xfrm>
            <a:off x="3203575" y="5676900"/>
            <a:ext cx="1552575" cy="363538"/>
          </a:xfrm>
          <a:prstGeom prst="roundRect">
            <a:avLst>
              <a:gd name="adj" fmla="val 435"/>
            </a:avLst>
          </a:prstGeom>
          <a:noFill/>
          <a:ln w="9525">
            <a:noFill/>
            <a:round/>
            <a:headEnd/>
            <a:tailEnd/>
          </a:ln>
        </p:spPr>
        <p:txBody>
          <a:bodyPr wrap="none" anchor="ctr"/>
          <a:lstStyle/>
          <a:p>
            <a:endParaRPr lang="ja-JP" altLang="en-US">
              <a:solidFill>
                <a:srgbClr val="000000"/>
              </a:solidFill>
              <a:latin typeface="ＭＳ Ｐゴシック" charset="-128"/>
              <a:ea typeface="ＭＳ Ｐゴシック" charset="-128"/>
            </a:endParaRPr>
          </a:p>
        </p:txBody>
      </p:sp>
      <p:sp>
        <p:nvSpPr>
          <p:cNvPr id="18442" name="テキスト ボックス 79"/>
          <p:cNvSpPr txBox="1">
            <a:spLocks noChangeArrowheads="1"/>
          </p:cNvSpPr>
          <p:nvPr/>
        </p:nvSpPr>
        <p:spPr bwMode="auto">
          <a:xfrm>
            <a:off x="3244850" y="1398588"/>
            <a:ext cx="1471613" cy="627062"/>
          </a:xfrm>
          <a:prstGeom prst="rect">
            <a:avLst/>
          </a:prstGeom>
          <a:noFill/>
          <a:ln w="9525">
            <a:noFill/>
            <a:miter lim="800000"/>
            <a:headEnd/>
            <a:tailEnd/>
          </a:ln>
        </p:spPr>
        <p:txBody>
          <a:bodyPr>
            <a:spAutoFit/>
          </a:bodyPr>
          <a:lstStyle/>
          <a:p>
            <a:pPr>
              <a:lnSpc>
                <a:spcPct val="95000"/>
              </a:lnSpc>
              <a:spcBef>
                <a:spcPts val="1125"/>
              </a:spcBef>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200" b="1">
                <a:solidFill>
                  <a:srgbClr val="000000"/>
                </a:solidFill>
                <a:latin typeface="ＭＳ Ｐゴシック" charset="-128"/>
                <a:ea typeface="ＭＳ Ｐゴシック" charset="-128"/>
              </a:rPr>
              <a:t>物品の構造</a:t>
            </a:r>
            <a:r>
              <a:rPr lang="ja-JP" altLang="en-US" sz="1200" b="1">
                <a:solidFill>
                  <a:srgbClr val="000000"/>
                </a:solidFill>
                <a:latin typeface="ＭＳ Ｐゴシック" charset="-128"/>
                <a:ea typeface="ＭＳ Ｐゴシック" charset="-128"/>
              </a:rPr>
              <a:t>・</a:t>
            </a:r>
            <a:r>
              <a:rPr lang="ja-JP" altLang="en-GB" sz="1200" b="1">
                <a:solidFill>
                  <a:srgbClr val="000000"/>
                </a:solidFill>
                <a:latin typeface="ＭＳ Ｐゴシック" charset="-128"/>
                <a:ea typeface="ＭＳ Ｐゴシック" charset="-128"/>
              </a:rPr>
              <a:t>形状の考案を保護</a:t>
            </a:r>
          </a:p>
          <a:p>
            <a:pPr>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200">
                <a:solidFill>
                  <a:srgbClr val="000000"/>
                </a:solidFill>
                <a:latin typeface="ＭＳ Ｐゴシック" charset="-128"/>
                <a:ea typeface="ＭＳ Ｐゴシック" charset="-128"/>
              </a:rPr>
              <a:t>（出願から１０年）</a:t>
            </a:r>
          </a:p>
        </p:txBody>
      </p:sp>
      <p:sp>
        <p:nvSpPr>
          <p:cNvPr id="18443" name="テキスト ボックス 80"/>
          <p:cNvSpPr txBox="1">
            <a:spLocks noChangeArrowheads="1"/>
          </p:cNvSpPr>
          <p:nvPr/>
        </p:nvSpPr>
        <p:spPr bwMode="auto">
          <a:xfrm>
            <a:off x="3244850" y="6042025"/>
            <a:ext cx="1471613" cy="627063"/>
          </a:xfrm>
          <a:prstGeom prst="rect">
            <a:avLst/>
          </a:prstGeom>
          <a:noFill/>
          <a:ln w="9525">
            <a:noFill/>
            <a:miter lim="800000"/>
            <a:headEnd/>
            <a:tailEnd/>
          </a:ln>
        </p:spPr>
        <p:txBody>
          <a:bodyPr>
            <a:spAutoFit/>
          </a:bodyPr>
          <a:lstStyle/>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200" b="1">
                <a:solidFill>
                  <a:srgbClr val="000000"/>
                </a:solidFill>
                <a:latin typeface="ＭＳ Ｐゴシック" charset="-128"/>
                <a:ea typeface="ＭＳ Ｐゴシック" charset="-128"/>
              </a:rPr>
              <a:t>物品のデザインを保護</a:t>
            </a:r>
          </a:p>
          <a:p>
            <a:pPr algn="ctr">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200">
                <a:solidFill>
                  <a:srgbClr val="000000"/>
                </a:solidFill>
                <a:latin typeface="ＭＳ Ｐゴシック" charset="-128"/>
                <a:ea typeface="ＭＳ Ｐゴシック" charset="-128"/>
              </a:rPr>
              <a:t>（登録から２０年）</a:t>
            </a:r>
          </a:p>
        </p:txBody>
      </p:sp>
      <p:sp>
        <p:nvSpPr>
          <p:cNvPr id="87" name="左矢印 86"/>
          <p:cNvSpPr/>
          <p:nvPr/>
        </p:nvSpPr>
        <p:spPr>
          <a:xfrm>
            <a:off x="5549900" y="4127500"/>
            <a:ext cx="1393825" cy="214313"/>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ＭＳ Ｐゴシック" pitchFamily="50" charset="-128"/>
            </a:endParaRPr>
          </a:p>
        </p:txBody>
      </p:sp>
      <p:sp>
        <p:nvSpPr>
          <p:cNvPr id="88" name="屈折矢印 87"/>
          <p:cNvSpPr/>
          <p:nvPr/>
        </p:nvSpPr>
        <p:spPr>
          <a:xfrm rot="10800000">
            <a:off x="5240338" y="1989138"/>
            <a:ext cx="1368425" cy="481012"/>
          </a:xfrm>
          <a:prstGeom prst="bentUpArrow">
            <a:avLst>
              <a:gd name="adj1" fmla="val 17282"/>
              <a:gd name="adj2" fmla="val 25000"/>
              <a:gd name="adj3" fmla="val 25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ＭＳ Ｐゴシック" pitchFamily="50" charset="-128"/>
            </a:endParaRPr>
          </a:p>
        </p:txBody>
      </p:sp>
      <p:sp>
        <p:nvSpPr>
          <p:cNvPr id="89" name="屈折矢印 88"/>
          <p:cNvSpPr/>
          <p:nvPr/>
        </p:nvSpPr>
        <p:spPr>
          <a:xfrm>
            <a:off x="3168650" y="5200650"/>
            <a:ext cx="1692275" cy="769938"/>
          </a:xfrm>
          <a:prstGeom prst="bentUpArrow">
            <a:avLst>
              <a:gd name="adj1" fmla="val 17906"/>
              <a:gd name="adj2" fmla="val 25000"/>
              <a:gd name="adj3" fmla="val 25000"/>
            </a:avLst>
          </a:prstGeom>
          <a:solidFill>
            <a:srgbClr val="45F949"/>
          </a:solidFill>
          <a:ln>
            <a:solidFill>
              <a:srgbClr val="45F94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ＭＳ Ｐゴシック" pitchFamily="50" charset="-128"/>
            </a:endParaRPr>
          </a:p>
        </p:txBody>
      </p:sp>
      <p:sp>
        <p:nvSpPr>
          <p:cNvPr id="90" name="屈折矢印 89"/>
          <p:cNvSpPr/>
          <p:nvPr/>
        </p:nvSpPr>
        <p:spPr>
          <a:xfrm flipV="1">
            <a:off x="3244850" y="1989138"/>
            <a:ext cx="1471613" cy="439737"/>
          </a:xfrm>
          <a:prstGeom prst="bentUpArrow">
            <a:avLst>
              <a:gd name="adj1" fmla="val 25000"/>
              <a:gd name="adj2" fmla="val 19845"/>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ＭＳ Ｐゴシック" pitchFamily="50" charset="-128"/>
            </a:endParaRPr>
          </a:p>
        </p:txBody>
      </p:sp>
      <p:sp>
        <p:nvSpPr>
          <p:cNvPr id="91" name="右矢印 90"/>
          <p:cNvSpPr/>
          <p:nvPr/>
        </p:nvSpPr>
        <p:spPr>
          <a:xfrm>
            <a:off x="2393950" y="3970338"/>
            <a:ext cx="1784350" cy="214312"/>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ＭＳ Ｐゴシック" pitchFamily="50" charset="-128"/>
            </a:endParaRPr>
          </a:p>
        </p:txBody>
      </p:sp>
      <p:sp>
        <p:nvSpPr>
          <p:cNvPr id="18449" name="正方形/長方形 92"/>
          <p:cNvSpPr>
            <a:spLocks noChangeArrowheads="1"/>
          </p:cNvSpPr>
          <p:nvPr/>
        </p:nvSpPr>
        <p:spPr bwMode="auto">
          <a:xfrm>
            <a:off x="5240338" y="1482725"/>
            <a:ext cx="1471612" cy="506413"/>
          </a:xfrm>
          <a:prstGeom prst="rect">
            <a:avLst/>
          </a:prstGeom>
          <a:noFill/>
          <a:ln w="9525">
            <a:noFill/>
            <a:miter lim="800000"/>
            <a:headEnd/>
            <a:tailEnd/>
          </a:ln>
        </p:spPr>
        <p:txBody>
          <a:bodyPr>
            <a:spAutoFit/>
          </a:bodyPr>
          <a:lstStyle/>
          <a:p>
            <a:pPr algn="ctr">
              <a:lnSpc>
                <a:spcPct val="95000"/>
              </a:lnSpc>
              <a:spcBef>
                <a:spcPts val="1125"/>
              </a:spcBef>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200" b="1">
                <a:solidFill>
                  <a:srgbClr val="000000"/>
                </a:solidFill>
                <a:latin typeface="ＭＳ Ｐゴシック" charset="-128"/>
                <a:ea typeface="ＭＳ Ｐゴシック" charset="-128"/>
              </a:rPr>
              <a:t>新しい発明を保護</a:t>
            </a:r>
          </a:p>
          <a:p>
            <a:pPr algn="ctr">
              <a:lnSpc>
                <a:spcPct val="60000"/>
              </a:lnSpc>
              <a:spcBef>
                <a:spcPts val="1000"/>
              </a:spcBef>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200">
                <a:solidFill>
                  <a:srgbClr val="000000"/>
                </a:solidFill>
                <a:latin typeface="ＭＳ Ｐゴシック" charset="-128"/>
                <a:ea typeface="ＭＳ Ｐゴシック" charset="-128"/>
              </a:rPr>
              <a:t>（出願から２０年）</a:t>
            </a:r>
          </a:p>
        </p:txBody>
      </p:sp>
      <p:sp>
        <p:nvSpPr>
          <p:cNvPr id="18450" name="正方形/長方形 93"/>
          <p:cNvSpPr>
            <a:spLocks noChangeArrowheads="1"/>
          </p:cNvSpPr>
          <p:nvPr/>
        </p:nvSpPr>
        <p:spPr bwMode="auto">
          <a:xfrm>
            <a:off x="5549900" y="3484563"/>
            <a:ext cx="1393825" cy="627062"/>
          </a:xfrm>
          <a:prstGeom prst="rect">
            <a:avLst/>
          </a:prstGeom>
          <a:noFill/>
          <a:ln w="9525">
            <a:noFill/>
            <a:miter lim="800000"/>
            <a:headEnd/>
            <a:tailEnd/>
          </a:ln>
        </p:spPr>
        <p:txBody>
          <a:bodyPr>
            <a:spAutoFit/>
          </a:bodyPr>
          <a:lstStyle/>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200" b="1">
                <a:solidFill>
                  <a:srgbClr val="000000"/>
                </a:solidFill>
                <a:latin typeface="ＭＳ Ｐゴシック" charset="-128"/>
                <a:ea typeface="ＭＳ Ｐゴシック" charset="-128"/>
              </a:rPr>
              <a:t>創作的な表現を保護</a:t>
            </a:r>
          </a:p>
          <a:p>
            <a:pPr algn="ctr">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200">
                <a:solidFill>
                  <a:srgbClr val="000000"/>
                </a:solidFill>
                <a:latin typeface="ＭＳ Ｐゴシック" charset="-128"/>
                <a:ea typeface="ＭＳ Ｐゴシック" charset="-128"/>
              </a:rPr>
              <a:t>（死後５０年まで）</a:t>
            </a:r>
          </a:p>
        </p:txBody>
      </p:sp>
      <p:sp>
        <p:nvSpPr>
          <p:cNvPr id="95" name="Text Box 48"/>
          <p:cNvSpPr txBox="1">
            <a:spLocks noChangeArrowheads="1"/>
          </p:cNvSpPr>
          <p:nvPr/>
        </p:nvSpPr>
        <p:spPr bwMode="auto">
          <a:xfrm>
            <a:off x="7059613" y="5183188"/>
            <a:ext cx="2501900" cy="1030287"/>
          </a:xfrm>
          <a:prstGeom prst="rect">
            <a:avLst/>
          </a:prstGeom>
          <a:noFill/>
          <a:ln w="9525">
            <a:noFill/>
            <a:miter lim="800000"/>
            <a:headEnd/>
            <a:tailEnd/>
          </a:ln>
        </p:spPr>
        <p:txBody>
          <a:bodyPr lIns="90000" tIns="46800" rIns="90000" bIns="46800" anchor="ctr">
            <a:spAutoFit/>
          </a:bodyPr>
          <a:lstStyle/>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半導体集積回路</a:t>
            </a:r>
            <a:endParaRPr lang="en-US" altLang="ja-JP">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a:solidFill>
                  <a:prstClr val="black"/>
                </a:solidFill>
                <a:effectLst>
                  <a:outerShdw blurRad="38100" dist="38100" dir="2700000" algn="tl">
                    <a:srgbClr val="C0C0C0"/>
                  </a:outerShdw>
                </a:effectLst>
                <a:latin typeface="ＭＳ Ｐゴシック" pitchFamily="50" charset="-128"/>
                <a:ea typeface="ＭＳ Ｐゴシック" pitchFamily="50" charset="-128"/>
              </a:rPr>
              <a:t>の</a:t>
            </a:r>
            <a:r>
              <a:rPr lang="ja-JP" altLang="en-US"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回路配置</a:t>
            </a:r>
            <a:endParaRPr lang="en-US" altLang="ja-JP"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sz="1400"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半導体集積回路の回路素子や導線の配置パターンなど</a:t>
            </a:r>
            <a:endParaRPr lang="ja-JP" altLang="en-GB" sz="1400"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p:txBody>
      </p:sp>
      <p:grpSp>
        <p:nvGrpSpPr>
          <p:cNvPr id="18452" name="Group 44"/>
          <p:cNvGrpSpPr>
            <a:grpSpLocks/>
          </p:cNvGrpSpPr>
          <p:nvPr/>
        </p:nvGrpSpPr>
        <p:grpSpPr bwMode="auto">
          <a:xfrm>
            <a:off x="7021513" y="5199063"/>
            <a:ext cx="2540000" cy="1143000"/>
            <a:chOff x="4320" y="2544"/>
            <a:chExt cx="1103" cy="479"/>
          </a:xfrm>
        </p:grpSpPr>
        <p:sp>
          <p:nvSpPr>
            <p:cNvPr id="97" name="AutoShape 45"/>
            <p:cNvSpPr>
              <a:spLocks noChangeArrowheads="1"/>
            </p:cNvSpPr>
            <p:nvPr/>
          </p:nvSpPr>
          <p:spPr bwMode="auto">
            <a:xfrm>
              <a:off x="4320" y="2544"/>
              <a:ext cx="1103" cy="479"/>
            </a:xfrm>
            <a:prstGeom prst="roundRect">
              <a:avLst>
                <a:gd name="adj" fmla="val 208"/>
              </a:avLst>
            </a:prstGeom>
            <a:noFill/>
            <a:ln w="57150">
              <a:solidFill>
                <a:srgbClr val="800080"/>
              </a:solidFill>
              <a:round/>
              <a:headEnd/>
              <a:tailEnd/>
            </a:ln>
            <a:effectLst>
              <a:outerShdw dist="17819" dir="2700000" algn="ctr" rotWithShape="0">
                <a:srgbClr val="4C004C"/>
              </a:outerShdw>
            </a:effectLst>
          </p:spPr>
          <p:txBody>
            <a:bodyPr wrap="none" anchor="ctr"/>
            <a:lstStyle/>
            <a:p>
              <a:pPr>
                <a:defRPr/>
              </a:pPr>
              <a:endParaRPr lang="ja-JP" altLang="en-US">
                <a:solidFill>
                  <a:prstClr val="black"/>
                </a:solidFill>
                <a:latin typeface="ＭＳ Ｐゴシック" pitchFamily="50" charset="-128"/>
                <a:ea typeface="ＭＳ Ｐゴシック" pitchFamily="50" charset="-128"/>
              </a:endParaRPr>
            </a:p>
          </p:txBody>
        </p:sp>
        <p:sp>
          <p:nvSpPr>
            <p:cNvPr id="99" name="AutoShape 47"/>
            <p:cNvSpPr>
              <a:spLocks noChangeArrowheads="1"/>
            </p:cNvSpPr>
            <p:nvPr/>
          </p:nvSpPr>
          <p:spPr bwMode="auto">
            <a:xfrm>
              <a:off x="4320" y="2544"/>
              <a:ext cx="1103" cy="479"/>
            </a:xfrm>
            <a:prstGeom prst="roundRect">
              <a:avLst>
                <a:gd name="adj" fmla="val 208"/>
              </a:avLst>
            </a:prstGeom>
            <a:noFill/>
            <a:ln w="57150">
              <a:solidFill>
                <a:schemeClr val="accent6">
                  <a:lumMod val="75000"/>
                </a:schemeClr>
              </a:solidFill>
              <a:round/>
              <a:headEnd/>
              <a:tailEnd/>
            </a:ln>
          </p:spPr>
          <p:txBody>
            <a:bodyPr wrap="none" anchor="ctr"/>
            <a:lstStyle/>
            <a:p>
              <a:pPr>
                <a:defRPr/>
              </a:pPr>
              <a:endParaRPr lang="ja-JP" altLang="en-US" dirty="0">
                <a:solidFill>
                  <a:srgbClr val="F79646">
                    <a:lumMod val="75000"/>
                  </a:srgbClr>
                </a:solidFill>
                <a:latin typeface="ＭＳ Ｐゴシック" pitchFamily="50" charset="-128"/>
                <a:ea typeface="ＭＳ Ｐゴシック" pitchFamily="50" charset="-128"/>
              </a:endParaRPr>
            </a:p>
          </p:txBody>
        </p:sp>
      </p:grpSp>
      <p:sp>
        <p:nvSpPr>
          <p:cNvPr id="101" name="屈折矢印 100"/>
          <p:cNvSpPr/>
          <p:nvPr/>
        </p:nvSpPr>
        <p:spPr>
          <a:xfrm flipH="1">
            <a:off x="5097463" y="5211763"/>
            <a:ext cx="1924050" cy="773112"/>
          </a:xfrm>
          <a:prstGeom prst="bentUpArrow">
            <a:avLst>
              <a:gd name="adj1" fmla="val 16166"/>
              <a:gd name="adj2" fmla="val 25000"/>
              <a:gd name="adj3" fmla="val 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ＭＳ Ｐゴシック" pitchFamily="50" charset="-128"/>
            </a:endParaRPr>
          </a:p>
        </p:txBody>
      </p:sp>
      <p:sp>
        <p:nvSpPr>
          <p:cNvPr id="18454" name="テキスト ボックス 101"/>
          <p:cNvSpPr txBox="1">
            <a:spLocks noChangeArrowheads="1"/>
          </p:cNvSpPr>
          <p:nvPr/>
        </p:nvSpPr>
        <p:spPr bwMode="auto">
          <a:xfrm>
            <a:off x="5395913" y="6056313"/>
            <a:ext cx="1547812" cy="646112"/>
          </a:xfrm>
          <a:prstGeom prst="rect">
            <a:avLst/>
          </a:prstGeom>
          <a:noFill/>
          <a:ln w="9525">
            <a:noFill/>
            <a:miter lim="800000"/>
            <a:headEnd/>
            <a:tailEnd/>
          </a:ln>
        </p:spPr>
        <p:txBody>
          <a:bodyPr>
            <a:spAutoFit/>
          </a:bodyPr>
          <a:lstStyle/>
          <a:p>
            <a:pPr algn="ctr"/>
            <a:r>
              <a:rPr lang="ja-JP" altLang="en-US" sz="1200" b="1">
                <a:solidFill>
                  <a:srgbClr val="000000"/>
                </a:solidFill>
                <a:latin typeface="ＭＳ Ｐゴシック" charset="-128"/>
                <a:ea typeface="ＭＳ Ｐゴシック" charset="-128"/>
              </a:rPr>
              <a:t>回路配置の利用を保護</a:t>
            </a:r>
            <a:endParaRPr lang="en-US" altLang="ja-JP" sz="1200" b="1">
              <a:solidFill>
                <a:srgbClr val="000000"/>
              </a:solidFill>
              <a:latin typeface="ＭＳ Ｐゴシック" charset="-128"/>
              <a:ea typeface="ＭＳ Ｐゴシック" charset="-128"/>
            </a:endParaRPr>
          </a:p>
          <a:p>
            <a:pPr algn="ctr"/>
            <a:r>
              <a:rPr lang="ja-JP" altLang="en-US" sz="1200">
                <a:solidFill>
                  <a:srgbClr val="000000"/>
                </a:solidFill>
                <a:latin typeface="ＭＳ Ｐゴシック" charset="-128"/>
                <a:ea typeface="ＭＳ Ｐゴシック" charset="-128"/>
              </a:rPr>
              <a:t>（登録から１０年）</a:t>
            </a:r>
          </a:p>
        </p:txBody>
      </p:sp>
      <p:sp>
        <p:nvSpPr>
          <p:cNvPr id="18455" name="タイトル 11"/>
          <p:cNvSpPr>
            <a:spLocks noGrp="1"/>
          </p:cNvSpPr>
          <p:nvPr>
            <p:ph type="title"/>
          </p:nvPr>
        </p:nvSpPr>
        <p:spPr>
          <a:xfrm>
            <a:off x="663575" y="228600"/>
            <a:ext cx="8832850" cy="990600"/>
          </a:xfrm>
        </p:spPr>
        <p:txBody>
          <a:bodyPr/>
          <a:lstStyle/>
          <a:p>
            <a:r>
              <a:rPr lang="ja-JP" altLang="en-US" smtClean="0">
                <a:latin typeface="ＭＳ Ｐゴシック" charset="-128"/>
                <a:ea typeface="ＭＳ Ｐゴシック" charset="-128"/>
              </a:rPr>
              <a:t>　　　　その他の知的財産制度</a:t>
            </a:r>
          </a:p>
        </p:txBody>
      </p:sp>
      <p:sp>
        <p:nvSpPr>
          <p:cNvPr id="18456" name="テキスト ボックス 5"/>
          <p:cNvSpPr txBox="1">
            <a:spLocks noChangeArrowheads="1"/>
          </p:cNvSpPr>
          <p:nvPr/>
        </p:nvSpPr>
        <p:spPr bwMode="auto">
          <a:xfrm>
            <a:off x="0" y="0"/>
            <a:ext cx="1841500" cy="523875"/>
          </a:xfrm>
          <a:prstGeom prst="rect">
            <a:avLst/>
          </a:prstGeom>
          <a:noFill/>
          <a:ln w="9525">
            <a:noFill/>
            <a:miter lim="800000"/>
            <a:headEnd/>
            <a:tailEnd/>
          </a:ln>
        </p:spPr>
        <p:txBody>
          <a:bodyPr>
            <a:spAutoFit/>
          </a:bodyPr>
          <a:lstStyle/>
          <a:p>
            <a:r>
              <a:rPr lang="ja-JP" altLang="en-US" sz="2800">
                <a:latin typeface="ＭＳ Ｐゴシック" charset="-128"/>
                <a:ea typeface="ＭＳ Ｐゴシック" charset="-128"/>
              </a:rPr>
              <a:t>１３－１</a:t>
            </a:r>
          </a:p>
        </p:txBody>
      </p:sp>
      <p:sp>
        <p:nvSpPr>
          <p:cNvPr id="67" name="スライド番号プレースホルダー 5"/>
          <p:cNvSpPr txBox="1">
            <a:spLocks/>
          </p:cNvSpPr>
          <p:nvPr/>
        </p:nvSpPr>
        <p:spPr>
          <a:xfrm>
            <a:off x="9328150" y="656907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BA6DFFA9-B814-4B62-9A79-B242F15B2E2C}" type="slidenum">
              <a:rPr lang="en-US" smtClean="0">
                <a:solidFill>
                  <a:prstClr val="black"/>
                </a:solidFill>
              </a:rPr>
              <a:pPr>
                <a:defRPr/>
              </a:pPr>
              <a:t>4</a:t>
            </a:fld>
            <a:endParaRPr lang="en-US" dirty="0">
              <a:solidFill>
                <a:prstClr val="black"/>
              </a:solidFill>
            </a:endParaRPr>
          </a:p>
        </p:txBody>
      </p:sp>
      <p:pic>
        <p:nvPicPr>
          <p:cNvPr id="18458" name="Picture 41"/>
          <p:cNvPicPr>
            <a:picLocks noChangeAspect="1" noChangeArrowheads="1"/>
          </p:cNvPicPr>
          <p:nvPr/>
        </p:nvPicPr>
        <p:blipFill>
          <a:blip r:embed="rId3"/>
          <a:srcRect/>
          <a:stretch>
            <a:fillRect/>
          </a:stretch>
        </p:blipFill>
        <p:spPr bwMode="auto">
          <a:xfrm>
            <a:off x="4262438" y="2565400"/>
            <a:ext cx="1266825" cy="25019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idx="4294967295"/>
          </p:nvPr>
        </p:nvSpPr>
        <p:spPr>
          <a:xfrm>
            <a:off x="1281113" y="188913"/>
            <a:ext cx="8832850" cy="990600"/>
          </a:xfrm>
        </p:spPr>
        <p:txBody>
          <a:bodyPr/>
          <a:lstStyle/>
          <a:p>
            <a:r>
              <a:rPr lang="ja-JP" altLang="en-US" smtClean="0">
                <a:latin typeface="ＭＳ Ｐゴシック" charset="-128"/>
                <a:ea typeface="ＭＳ Ｐゴシック" charset="-128"/>
              </a:rPr>
              <a:t>第１３時限　目次</a:t>
            </a:r>
          </a:p>
        </p:txBody>
      </p:sp>
      <p:sp>
        <p:nvSpPr>
          <p:cNvPr id="20482" name="Rectangle 3"/>
          <p:cNvSpPr>
            <a:spLocks noGrp="1"/>
          </p:cNvSpPr>
          <p:nvPr>
            <p:ph type="body" idx="4294967295"/>
          </p:nvPr>
        </p:nvSpPr>
        <p:spPr>
          <a:xfrm>
            <a:off x="2936875" y="1773238"/>
            <a:ext cx="6056313" cy="4525962"/>
          </a:xfrm>
          <a:ln>
            <a:solidFill>
              <a:schemeClr val="accent2"/>
            </a:solidFill>
          </a:ln>
        </p:spPr>
        <p:txBody>
          <a:bodyPr/>
          <a:lstStyle/>
          <a:p>
            <a:pPr eaLnBrk="1" hangingPunct="1">
              <a:buFont typeface="Wingdings" pitchFamily="2" charset="2"/>
              <a:buNone/>
            </a:pPr>
            <a:r>
              <a:rPr lang="ja-JP" altLang="en-US" sz="2400" smtClean="0">
                <a:latin typeface="ＭＳ Ｐゴシック" charset="-128"/>
                <a:ea typeface="ＭＳ Ｐゴシック" charset="-128"/>
              </a:rPr>
              <a:t>１３－１　その他の知的財産制度</a:t>
            </a:r>
            <a:endParaRPr lang="en-US" altLang="ja-JP" sz="2400" smtClean="0">
              <a:latin typeface="ＭＳ Ｐゴシック" charset="-128"/>
              <a:ea typeface="ＭＳ Ｐゴシック" charset="-128"/>
            </a:endParaRPr>
          </a:p>
          <a:p>
            <a:pPr eaLnBrk="1" hangingPunct="1">
              <a:buFont typeface="Wingdings" pitchFamily="2" charset="2"/>
              <a:buNone/>
            </a:pPr>
            <a:r>
              <a:rPr lang="ja-JP" altLang="en-US" sz="2400" smtClean="0">
                <a:solidFill>
                  <a:srgbClr val="FF0000"/>
                </a:solidFill>
                <a:latin typeface="ＭＳ Ｐゴシック" charset="-128"/>
                <a:ea typeface="ＭＳ Ｐゴシック" charset="-128"/>
              </a:rPr>
              <a:t>１３－２　実用新案制度</a:t>
            </a:r>
            <a:endParaRPr lang="en-US" altLang="ja-JP" sz="2400" smtClean="0">
              <a:solidFill>
                <a:srgbClr val="FF0000"/>
              </a:solidFill>
              <a:latin typeface="ＭＳ Ｐゴシック" charset="-128"/>
              <a:ea typeface="ＭＳ Ｐゴシック" charset="-128"/>
            </a:endParaRPr>
          </a:p>
          <a:p>
            <a:pPr eaLnBrk="1" hangingPunct="1">
              <a:buFont typeface="Wingdings" pitchFamily="2" charset="2"/>
              <a:buNone/>
            </a:pPr>
            <a:r>
              <a:rPr lang="ja-JP" altLang="en-US" sz="2400" smtClean="0">
                <a:latin typeface="ＭＳ Ｐゴシック" charset="-128"/>
                <a:ea typeface="ＭＳ Ｐゴシック" charset="-128"/>
              </a:rPr>
              <a:t>１３－３　意匠制度</a:t>
            </a:r>
            <a:endParaRPr lang="en-US" altLang="ja-JP" sz="2400" smtClean="0">
              <a:latin typeface="ＭＳ Ｐゴシック" charset="-128"/>
              <a:ea typeface="ＭＳ Ｐゴシック" charset="-128"/>
            </a:endParaRPr>
          </a:p>
          <a:p>
            <a:pPr eaLnBrk="1" hangingPunct="1">
              <a:buFont typeface="Wingdings" pitchFamily="2" charset="2"/>
              <a:buNone/>
            </a:pPr>
            <a:r>
              <a:rPr lang="ja-JP" altLang="en-US" sz="2400" smtClean="0">
                <a:latin typeface="ＭＳ Ｐゴシック" charset="-128"/>
                <a:ea typeface="ＭＳ Ｐゴシック" charset="-128"/>
              </a:rPr>
              <a:t>１３－４　商標制度</a:t>
            </a:r>
            <a:endParaRPr lang="en-US" altLang="ja-JP" sz="2400" smtClean="0">
              <a:latin typeface="ＭＳ Ｐゴシック" charset="-128"/>
              <a:ea typeface="ＭＳ Ｐゴシック" charset="-128"/>
            </a:endParaRPr>
          </a:p>
          <a:p>
            <a:pPr eaLnBrk="1" hangingPunct="1">
              <a:buFont typeface="Wingdings" pitchFamily="2" charset="2"/>
              <a:buNone/>
            </a:pPr>
            <a:endParaRPr lang="ja-JP" altLang="en-US" sz="2400" smtClean="0">
              <a:latin typeface="ＭＳ Ｐゴシック" charset="-128"/>
              <a:ea typeface="ＭＳ Ｐゴシック" charset="-128"/>
            </a:endParaRPr>
          </a:p>
        </p:txBody>
      </p:sp>
      <p:pic>
        <p:nvPicPr>
          <p:cNvPr id="20483" name="Picture 7" descr="sm_pencil.png"/>
          <p:cNvPicPr>
            <a:picLocks noChangeAspect="1"/>
          </p:cNvPicPr>
          <p:nvPr/>
        </p:nvPicPr>
        <p:blipFill>
          <a:blip r:embed="rId3"/>
          <a:srcRect/>
          <a:stretch>
            <a:fillRect/>
          </a:stretch>
        </p:blipFill>
        <p:spPr bwMode="auto">
          <a:xfrm>
            <a:off x="631825" y="1773238"/>
            <a:ext cx="1749425" cy="2144712"/>
          </a:xfrm>
          <a:prstGeom prst="rect">
            <a:avLst/>
          </a:prstGeom>
          <a:noFill/>
          <a:ln w="50800" cap="sq" cmpd="dbl">
            <a:solidFill>
              <a:schemeClr val="accent2"/>
            </a:solidFill>
            <a:miter lim="800000"/>
            <a:headEnd/>
            <a:tailEnd/>
          </a:ln>
        </p:spPr>
      </p:pic>
      <p:sp>
        <p:nvSpPr>
          <p:cNvPr id="6" name="スライド番号プレースホルダー 5"/>
          <p:cNvSpPr txBox="1">
            <a:spLocks/>
          </p:cNvSpPr>
          <p:nvPr/>
        </p:nvSpPr>
        <p:spPr>
          <a:xfrm>
            <a:off x="9328150" y="656907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CEDCF334-5F82-4323-902A-2D1FB40CDFEF}" type="slidenum">
              <a:rPr lang="en-US" smtClean="0">
                <a:solidFill>
                  <a:prstClr val="black"/>
                </a:solidFill>
              </a:rPr>
              <a:pPr>
                <a:defRPr/>
              </a:pPr>
              <a:t>5</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グループ化 3"/>
          <p:cNvGrpSpPr>
            <a:grpSpLocks/>
          </p:cNvGrpSpPr>
          <p:nvPr/>
        </p:nvGrpSpPr>
        <p:grpSpPr bwMode="auto">
          <a:xfrm>
            <a:off x="193675" y="3429000"/>
            <a:ext cx="9151938" cy="3225800"/>
            <a:chOff x="194337" y="2997201"/>
            <a:chExt cx="9281715" cy="3627068"/>
          </a:xfrm>
        </p:grpSpPr>
        <p:sp>
          <p:nvSpPr>
            <p:cNvPr id="544771" name="Rectangle 3"/>
            <p:cNvSpPr>
              <a:spLocks noChangeArrowheads="1"/>
            </p:cNvSpPr>
            <p:nvPr/>
          </p:nvSpPr>
          <p:spPr bwMode="auto">
            <a:xfrm>
              <a:off x="194337" y="2997201"/>
              <a:ext cx="4915365" cy="587257"/>
            </a:xfrm>
            <a:prstGeom prst="rect">
              <a:avLst/>
            </a:prstGeom>
            <a:gradFill rotWithShape="0">
              <a:gsLst>
                <a:gs pos="0">
                  <a:schemeClr val="accent2"/>
                </a:gs>
                <a:gs pos="50000">
                  <a:schemeClr val="accent2">
                    <a:gamma/>
                    <a:tint val="0"/>
                    <a:invGamma/>
                  </a:schemeClr>
                </a:gs>
                <a:gs pos="100000">
                  <a:schemeClr val="accent2"/>
                </a:gs>
              </a:gsLst>
              <a:lin ang="5400000" scaled="1"/>
            </a:gradFill>
            <a:ln w="9525">
              <a:solidFill>
                <a:srgbClr val="000000"/>
              </a:solidFill>
              <a:miter lim="800000"/>
              <a:headEnd/>
              <a:tailEnd/>
            </a:ln>
            <a:effectLst>
              <a:outerShdw dist="35921" dir="2700000" algn="ctr" rotWithShape="0">
                <a:srgbClr val="808080"/>
              </a:outerShdw>
            </a:effectLst>
          </p:spPr>
          <p:txBody>
            <a:bodyPr wrap="none" lIns="87064" tIns="43532" rIns="87064" bIns="43532" anchor="ctr"/>
            <a:lstStyle/>
            <a:p>
              <a:pPr algn="ctr" defTabSz="871538">
                <a:defRPr/>
              </a:pPr>
              <a:r>
                <a:rPr lang="ja-JP" altLang="en-US" sz="2000">
                  <a:solidFill>
                    <a:srgbClr val="000066"/>
                  </a:solidFill>
                  <a:latin typeface="ＭＳ Ｐゴシック" pitchFamily="50" charset="-128"/>
                  <a:ea typeface="ＭＳ Ｐゴシック" pitchFamily="50" charset="-128"/>
                </a:rPr>
                <a:t>無審査制度</a:t>
              </a:r>
            </a:p>
          </p:txBody>
        </p:sp>
        <p:sp>
          <p:nvSpPr>
            <p:cNvPr id="22537" name="Text Box 4"/>
            <p:cNvSpPr txBox="1">
              <a:spLocks noChangeArrowheads="1"/>
            </p:cNvSpPr>
            <p:nvPr/>
          </p:nvSpPr>
          <p:spPr bwMode="auto">
            <a:xfrm>
              <a:off x="271727" y="3573463"/>
              <a:ext cx="9204325" cy="657453"/>
            </a:xfrm>
            <a:prstGeom prst="rect">
              <a:avLst/>
            </a:prstGeom>
            <a:noFill/>
            <a:ln w="9525">
              <a:noFill/>
              <a:miter lim="800000"/>
              <a:headEnd/>
              <a:tailEnd/>
            </a:ln>
          </p:spPr>
          <p:txBody>
            <a:bodyPr>
              <a:spAutoFit/>
            </a:bodyPr>
            <a:lstStyle/>
            <a:p>
              <a:pPr>
                <a:spcBef>
                  <a:spcPct val="50000"/>
                </a:spcBef>
              </a:pPr>
              <a:r>
                <a:rPr lang="ja-JP" altLang="en-US" sz="1600">
                  <a:latin typeface="ＭＳ Ｐゴシック" charset="-128"/>
                  <a:ea typeface="ＭＳ Ｐゴシック" charset="-128"/>
                </a:rPr>
                <a:t>早期登録の観点から、方式・基礎的要件の審査のみ行い、新規性・進歩性等の実体審査は行わない無審査制度を採用</a:t>
              </a:r>
            </a:p>
          </p:txBody>
        </p:sp>
        <p:sp>
          <p:nvSpPr>
            <p:cNvPr id="22538" name="Text Box 5"/>
            <p:cNvSpPr txBox="1">
              <a:spLocks noChangeArrowheads="1"/>
            </p:cNvSpPr>
            <p:nvPr/>
          </p:nvSpPr>
          <p:spPr bwMode="auto">
            <a:xfrm>
              <a:off x="194337" y="4941888"/>
              <a:ext cx="9204325" cy="657453"/>
            </a:xfrm>
            <a:prstGeom prst="rect">
              <a:avLst/>
            </a:prstGeom>
            <a:noFill/>
            <a:ln w="9525">
              <a:noFill/>
              <a:miter lim="800000"/>
              <a:headEnd/>
              <a:tailEnd/>
            </a:ln>
          </p:spPr>
          <p:txBody>
            <a:bodyPr>
              <a:spAutoFit/>
            </a:bodyPr>
            <a:lstStyle/>
            <a:p>
              <a:pPr>
                <a:spcBef>
                  <a:spcPct val="50000"/>
                </a:spcBef>
              </a:pPr>
              <a:r>
                <a:rPr lang="ja-JP" altLang="en-US" sz="1600">
                  <a:latin typeface="ＭＳ Ｐゴシック" charset="-128"/>
                  <a:ea typeface="ＭＳ Ｐゴシック" charset="-128"/>
                </a:rPr>
                <a:t>実用新案権の有効性を判断する材料として、特許庁審査官が出願された考案の新規性、進歩性などに関する評価を行い、請求人に通知</a:t>
              </a:r>
            </a:p>
          </p:txBody>
        </p:sp>
        <p:sp>
          <p:nvSpPr>
            <p:cNvPr id="544774" name="Rectangle 6"/>
            <p:cNvSpPr>
              <a:spLocks noChangeArrowheads="1"/>
            </p:cNvSpPr>
            <p:nvPr/>
          </p:nvSpPr>
          <p:spPr bwMode="auto">
            <a:xfrm>
              <a:off x="194337" y="4366277"/>
              <a:ext cx="4915365" cy="587256"/>
            </a:xfrm>
            <a:prstGeom prst="rect">
              <a:avLst/>
            </a:prstGeom>
            <a:gradFill rotWithShape="0">
              <a:gsLst>
                <a:gs pos="0">
                  <a:schemeClr val="accent2"/>
                </a:gs>
                <a:gs pos="50000">
                  <a:schemeClr val="accent2">
                    <a:gamma/>
                    <a:tint val="0"/>
                    <a:invGamma/>
                  </a:schemeClr>
                </a:gs>
                <a:gs pos="100000">
                  <a:schemeClr val="accent2"/>
                </a:gs>
              </a:gsLst>
              <a:lin ang="5400000" scaled="1"/>
            </a:gradFill>
            <a:ln w="9525">
              <a:solidFill>
                <a:srgbClr val="000000"/>
              </a:solidFill>
              <a:miter lim="800000"/>
              <a:headEnd/>
              <a:tailEnd/>
            </a:ln>
            <a:effectLst>
              <a:outerShdw dist="35921" dir="2700000" algn="ctr" rotWithShape="0">
                <a:srgbClr val="808080"/>
              </a:outerShdw>
            </a:effectLst>
          </p:spPr>
          <p:txBody>
            <a:bodyPr wrap="none" lIns="87064" tIns="43532" rIns="87064" bIns="43532" anchor="ctr"/>
            <a:lstStyle/>
            <a:p>
              <a:pPr algn="ctr" defTabSz="871538">
                <a:defRPr/>
              </a:pPr>
              <a:r>
                <a:rPr lang="ja-JP" altLang="en-US" sz="2000">
                  <a:solidFill>
                    <a:srgbClr val="000066"/>
                  </a:solidFill>
                  <a:latin typeface="ＭＳ Ｐゴシック" pitchFamily="50" charset="-128"/>
                  <a:ea typeface="ＭＳ Ｐゴシック" pitchFamily="50" charset="-128"/>
                </a:rPr>
                <a:t>実用新案技術評価の請求（</a:t>
              </a:r>
              <a:r>
                <a:rPr lang="en-US" altLang="ja-JP" sz="2000">
                  <a:solidFill>
                    <a:srgbClr val="000066"/>
                  </a:solidFill>
                  <a:latin typeface="ＭＳ Ｐゴシック" pitchFamily="50" charset="-128"/>
                  <a:ea typeface="ＭＳ Ｐゴシック" pitchFamily="50" charset="-128"/>
                </a:rPr>
                <a:t>12</a:t>
              </a:r>
              <a:r>
                <a:rPr lang="ja-JP" altLang="en-US" sz="2000">
                  <a:solidFill>
                    <a:srgbClr val="000066"/>
                  </a:solidFill>
                  <a:latin typeface="ＭＳ Ｐゴシック" pitchFamily="50" charset="-128"/>
                  <a:ea typeface="ＭＳ Ｐゴシック" pitchFamily="50" charset="-128"/>
                </a:rPr>
                <a:t>条）</a:t>
              </a:r>
            </a:p>
          </p:txBody>
        </p:sp>
        <p:sp>
          <p:nvSpPr>
            <p:cNvPr id="544775" name="Rectangle 7"/>
            <p:cNvSpPr>
              <a:spLocks noChangeArrowheads="1"/>
            </p:cNvSpPr>
            <p:nvPr/>
          </p:nvSpPr>
          <p:spPr bwMode="auto">
            <a:xfrm>
              <a:off x="194337" y="5656813"/>
              <a:ext cx="4915365" cy="587257"/>
            </a:xfrm>
            <a:prstGeom prst="rect">
              <a:avLst/>
            </a:prstGeom>
            <a:gradFill rotWithShape="0">
              <a:gsLst>
                <a:gs pos="0">
                  <a:schemeClr val="accent2"/>
                </a:gs>
                <a:gs pos="50000">
                  <a:schemeClr val="accent2">
                    <a:gamma/>
                    <a:tint val="0"/>
                    <a:invGamma/>
                  </a:schemeClr>
                </a:gs>
                <a:gs pos="100000">
                  <a:schemeClr val="accent2"/>
                </a:gs>
              </a:gsLst>
              <a:lin ang="5400000" scaled="1"/>
            </a:gradFill>
            <a:ln w="9525">
              <a:solidFill>
                <a:srgbClr val="000000"/>
              </a:solidFill>
              <a:miter lim="800000"/>
              <a:headEnd/>
              <a:tailEnd/>
            </a:ln>
            <a:effectLst>
              <a:outerShdw dist="35921" dir="2700000" algn="ctr" rotWithShape="0">
                <a:srgbClr val="808080"/>
              </a:outerShdw>
            </a:effectLst>
          </p:spPr>
          <p:txBody>
            <a:bodyPr wrap="none" lIns="87064" tIns="43532" rIns="87064" bIns="43532" anchor="ctr"/>
            <a:lstStyle/>
            <a:p>
              <a:pPr algn="ctr" defTabSz="871538">
                <a:defRPr/>
              </a:pPr>
              <a:r>
                <a:rPr lang="ja-JP" altLang="en-US" sz="2000">
                  <a:solidFill>
                    <a:srgbClr val="000066"/>
                  </a:solidFill>
                  <a:latin typeface="ＭＳ Ｐゴシック" pitchFamily="50" charset="-128"/>
                  <a:ea typeface="ＭＳ Ｐゴシック" pitchFamily="50" charset="-128"/>
                </a:rPr>
                <a:t>実用新案権の行使（</a:t>
              </a:r>
              <a:r>
                <a:rPr lang="en-US" altLang="ja-JP" sz="2000">
                  <a:solidFill>
                    <a:srgbClr val="000066"/>
                  </a:solidFill>
                  <a:latin typeface="ＭＳ Ｐゴシック" pitchFamily="50" charset="-128"/>
                  <a:ea typeface="ＭＳ Ｐゴシック" pitchFamily="50" charset="-128"/>
                </a:rPr>
                <a:t>29</a:t>
              </a:r>
              <a:r>
                <a:rPr lang="ja-JP" altLang="en-US" sz="2000">
                  <a:solidFill>
                    <a:srgbClr val="000066"/>
                  </a:solidFill>
                  <a:latin typeface="ＭＳ Ｐゴシック" pitchFamily="50" charset="-128"/>
                  <a:ea typeface="ＭＳ Ｐゴシック" pitchFamily="50" charset="-128"/>
                </a:rPr>
                <a:t>条の２）</a:t>
              </a:r>
            </a:p>
          </p:txBody>
        </p:sp>
        <p:sp>
          <p:nvSpPr>
            <p:cNvPr id="22541" name="Text Box 8"/>
            <p:cNvSpPr txBox="1">
              <a:spLocks noChangeArrowheads="1"/>
            </p:cNvSpPr>
            <p:nvPr/>
          </p:nvSpPr>
          <p:spPr bwMode="auto">
            <a:xfrm>
              <a:off x="271727" y="6243638"/>
              <a:ext cx="9204325" cy="380631"/>
            </a:xfrm>
            <a:prstGeom prst="rect">
              <a:avLst/>
            </a:prstGeom>
            <a:noFill/>
            <a:ln w="9525">
              <a:noFill/>
              <a:miter lim="800000"/>
              <a:headEnd/>
              <a:tailEnd/>
            </a:ln>
          </p:spPr>
          <p:txBody>
            <a:bodyPr>
              <a:spAutoFit/>
            </a:bodyPr>
            <a:lstStyle/>
            <a:p>
              <a:pPr>
                <a:spcBef>
                  <a:spcPct val="50000"/>
                </a:spcBef>
              </a:pPr>
              <a:r>
                <a:rPr lang="ja-JP" altLang="en-US" sz="1600">
                  <a:latin typeface="ＭＳ Ｐゴシック" charset="-128"/>
                  <a:ea typeface="ＭＳ Ｐゴシック" charset="-128"/>
                </a:rPr>
                <a:t>実用新案権は、実用新案技術評価書を提示して警告した後でなければ、行使することができない</a:t>
              </a:r>
            </a:p>
          </p:txBody>
        </p:sp>
      </p:grpSp>
      <p:grpSp>
        <p:nvGrpSpPr>
          <p:cNvPr id="22530" name="グループ化 4"/>
          <p:cNvGrpSpPr>
            <a:grpSpLocks/>
          </p:cNvGrpSpPr>
          <p:nvPr/>
        </p:nvGrpSpPr>
        <p:grpSpPr bwMode="auto">
          <a:xfrm>
            <a:off x="193675" y="1325563"/>
            <a:ext cx="7854950" cy="1682750"/>
            <a:chOff x="749829" y="836613"/>
            <a:chExt cx="8181050" cy="1868909"/>
          </a:xfrm>
        </p:grpSpPr>
        <p:sp>
          <p:nvSpPr>
            <p:cNvPr id="22534" name="AutoShape 9"/>
            <p:cNvSpPr>
              <a:spLocks noChangeArrowheads="1"/>
            </p:cNvSpPr>
            <p:nvPr/>
          </p:nvSpPr>
          <p:spPr bwMode="auto">
            <a:xfrm>
              <a:off x="749829" y="1344614"/>
              <a:ext cx="8181050" cy="1360908"/>
            </a:xfrm>
            <a:prstGeom prst="roundRect">
              <a:avLst>
                <a:gd name="adj" fmla="val 16667"/>
              </a:avLst>
            </a:prstGeom>
            <a:solidFill>
              <a:srgbClr val="CCFFFF"/>
            </a:solidFill>
            <a:ln w="28575" algn="ctr">
              <a:solidFill>
                <a:srgbClr val="006600"/>
              </a:solidFill>
              <a:round/>
              <a:headEnd/>
              <a:tailEnd/>
            </a:ln>
          </p:spPr>
          <p:txBody>
            <a:bodyPr>
              <a:spAutoFit/>
            </a:bodyPr>
            <a:lstStyle/>
            <a:p>
              <a:r>
                <a:rPr lang="ja-JP" altLang="en-US">
                  <a:latin typeface="ＭＳ Ｐゴシック" charset="-128"/>
                  <a:ea typeface="ＭＳ Ｐゴシック" charset="-128"/>
                </a:rPr>
                <a:t>「物品の形状、構造又は組合せ」に該当しないもの</a:t>
              </a:r>
            </a:p>
            <a:p>
              <a:r>
                <a:rPr lang="ja-JP" altLang="en-US" sz="1600">
                  <a:latin typeface="ＭＳ Ｐゴシック" charset="-128"/>
                  <a:ea typeface="ＭＳ Ｐゴシック" charset="-128"/>
                </a:rPr>
                <a:t>　①　方法　　　②　組成物　　　③　化学物質</a:t>
              </a:r>
            </a:p>
            <a:p>
              <a:r>
                <a:rPr lang="ja-JP" altLang="en-US" sz="1600">
                  <a:latin typeface="ＭＳ Ｐゴシック" charset="-128"/>
                  <a:ea typeface="ＭＳ Ｐゴシック" charset="-128"/>
                </a:rPr>
                <a:t>　④　一定形状を有さないもの（例：液体バラスト、道路散布用滑り止め粒）</a:t>
              </a:r>
            </a:p>
            <a:p>
              <a:r>
                <a:rPr lang="ja-JP" altLang="en-US" sz="1600">
                  <a:latin typeface="ＭＳ Ｐゴシック" charset="-128"/>
                  <a:ea typeface="ＭＳ Ｐゴシック" charset="-128"/>
                </a:rPr>
                <a:t>　⑤　動物品種、植物品種　　　⑥　コンピュータプログラム自体</a:t>
              </a:r>
            </a:p>
          </p:txBody>
        </p:sp>
        <p:sp>
          <p:nvSpPr>
            <p:cNvPr id="22535" name="Rectangle 10"/>
            <p:cNvSpPr>
              <a:spLocks noChangeArrowheads="1"/>
            </p:cNvSpPr>
            <p:nvPr/>
          </p:nvSpPr>
          <p:spPr bwMode="auto">
            <a:xfrm>
              <a:off x="918369" y="836613"/>
              <a:ext cx="7529959" cy="444185"/>
            </a:xfrm>
            <a:prstGeom prst="rect">
              <a:avLst/>
            </a:prstGeom>
            <a:solidFill>
              <a:srgbClr val="FFFFCC"/>
            </a:solidFill>
            <a:ln w="28575" algn="ctr">
              <a:solidFill>
                <a:srgbClr val="008000"/>
              </a:solidFill>
              <a:miter lim="800000"/>
              <a:headEnd/>
              <a:tailEnd/>
            </a:ln>
          </p:spPr>
          <p:txBody>
            <a:bodyPr wrap="none">
              <a:spAutoFit/>
            </a:bodyPr>
            <a:lstStyle/>
            <a:p>
              <a:r>
                <a:rPr lang="ja-JP" altLang="en-US" sz="2000">
                  <a:latin typeface="ＭＳ Ｐゴシック" charset="-128"/>
                  <a:ea typeface="ＭＳ Ｐゴシック" charset="-128"/>
                </a:rPr>
                <a:t>実用新案の保護対象＝物品の形状、構造又は組合せに係る考案</a:t>
              </a:r>
            </a:p>
          </p:txBody>
        </p:sp>
      </p:grpSp>
      <p:sp>
        <p:nvSpPr>
          <p:cNvPr id="22531" name="タイトル 1"/>
          <p:cNvSpPr>
            <a:spLocks noGrp="1"/>
          </p:cNvSpPr>
          <p:nvPr>
            <p:ph type="title"/>
          </p:nvPr>
        </p:nvSpPr>
        <p:spPr>
          <a:xfrm>
            <a:off x="1449388" y="71438"/>
            <a:ext cx="8832850" cy="990600"/>
          </a:xfrm>
        </p:spPr>
        <p:txBody>
          <a:bodyPr/>
          <a:lstStyle/>
          <a:p>
            <a:r>
              <a:rPr lang="ja-JP" altLang="en-US" smtClean="0">
                <a:latin typeface="ＭＳ Ｐゴシック" charset="-128"/>
                <a:ea typeface="ＭＳ Ｐゴシック" charset="-128"/>
              </a:rPr>
              <a:t>実用新案制度の特徴</a:t>
            </a:r>
          </a:p>
        </p:txBody>
      </p:sp>
      <p:sp>
        <p:nvSpPr>
          <p:cNvPr id="22532" name="テキスト ボックス 2"/>
          <p:cNvSpPr txBox="1">
            <a:spLocks noChangeArrowheads="1"/>
          </p:cNvSpPr>
          <p:nvPr/>
        </p:nvSpPr>
        <p:spPr bwMode="auto">
          <a:xfrm>
            <a:off x="0" y="0"/>
            <a:ext cx="1784350" cy="523875"/>
          </a:xfrm>
          <a:prstGeom prst="rect">
            <a:avLst/>
          </a:prstGeom>
          <a:noFill/>
          <a:ln w="9525">
            <a:noFill/>
            <a:miter lim="800000"/>
            <a:headEnd/>
            <a:tailEnd/>
          </a:ln>
        </p:spPr>
        <p:txBody>
          <a:bodyPr>
            <a:spAutoFit/>
          </a:bodyPr>
          <a:lstStyle/>
          <a:p>
            <a:r>
              <a:rPr lang="ja-JP" altLang="en-US" sz="2800">
                <a:latin typeface="ＭＳ Ｐゴシック" charset="-128"/>
                <a:ea typeface="ＭＳ Ｐゴシック" charset="-128"/>
              </a:rPr>
              <a:t>１３－２</a:t>
            </a:r>
          </a:p>
        </p:txBody>
      </p:sp>
      <p:sp>
        <p:nvSpPr>
          <p:cNvPr id="15" name="スライド番号プレースホルダー 5"/>
          <p:cNvSpPr txBox="1">
            <a:spLocks/>
          </p:cNvSpPr>
          <p:nvPr/>
        </p:nvSpPr>
        <p:spPr>
          <a:xfrm>
            <a:off x="9328150" y="656907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6B4CAEE8-BB9B-4DD7-8560-A41BE6A68009}" type="slidenum">
              <a:rPr lang="en-US" smtClean="0">
                <a:solidFill>
                  <a:prstClr val="black"/>
                </a:solidFill>
              </a:rPr>
              <a:pPr>
                <a:defRPr/>
              </a:pPr>
              <a:t>6</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グループ化 6"/>
          <p:cNvGrpSpPr>
            <a:grpSpLocks/>
          </p:cNvGrpSpPr>
          <p:nvPr/>
        </p:nvGrpSpPr>
        <p:grpSpPr bwMode="auto">
          <a:xfrm>
            <a:off x="231775" y="4941888"/>
            <a:ext cx="7061200" cy="461962"/>
            <a:chOff x="232173" y="4549775"/>
            <a:chExt cx="7061464" cy="679450"/>
          </a:xfrm>
        </p:grpSpPr>
        <p:sp>
          <p:nvSpPr>
            <p:cNvPr id="848904" name="Rectangle 8"/>
            <p:cNvSpPr>
              <a:spLocks noChangeArrowheads="1"/>
            </p:cNvSpPr>
            <p:nvPr/>
          </p:nvSpPr>
          <p:spPr bwMode="auto">
            <a:xfrm>
              <a:off x="232173" y="4549775"/>
              <a:ext cx="2536920" cy="679450"/>
            </a:xfrm>
            <a:prstGeom prst="rect">
              <a:avLst/>
            </a:prstGeom>
            <a:solidFill>
              <a:schemeClr val="accent2"/>
            </a:solidFill>
            <a:ln>
              <a:noFill/>
            </a:ln>
            <a:effectLst>
              <a:prstShdw prst="shdw17" dist="28398" dir="20006097">
                <a:schemeClr val="accent2">
                  <a:gamma/>
                  <a:shade val="60000"/>
                  <a:invGamma/>
                </a:schemeClr>
              </a:prstShdw>
            </a:effectLst>
            <a:extLst>
              <a:ext uri="{91240B29-F687-4f45-9708-019B960494DF}"/>
            </a:extLst>
          </p:spPr>
          <p:txBody>
            <a:bodyPr wrap="none" lIns="87078" tIns="43539" rIns="87078" bIns="43539" anchor="ctr"/>
            <a:lstStyle/>
            <a:p>
              <a:pPr algn="ctr" defTabSz="871538">
                <a:defRPr/>
              </a:pPr>
              <a:r>
                <a:rPr lang="ja-JP" altLang="en-US" sz="2000" dirty="0">
                  <a:latin typeface="ＭＳ Ｐゴシック" pitchFamily="50" charset="-128"/>
                  <a:ea typeface="ＭＳ Ｐゴシック" pitchFamily="50" charset="-128"/>
                </a:rPr>
                <a:t>費用</a:t>
              </a:r>
              <a:r>
                <a:rPr lang="ja-JP" altLang="en-US" dirty="0">
                  <a:latin typeface="ＭＳ Ｐゴシック" pitchFamily="50" charset="-128"/>
                  <a:ea typeface="ＭＳ Ｐゴシック" pitchFamily="50" charset="-128"/>
                </a:rPr>
                <a:t>（登録から３年分）</a:t>
              </a:r>
            </a:p>
          </p:txBody>
        </p:sp>
        <p:sp>
          <p:nvSpPr>
            <p:cNvPr id="848905" name="Rectangle 9"/>
            <p:cNvSpPr>
              <a:spLocks noChangeArrowheads="1"/>
            </p:cNvSpPr>
            <p:nvPr/>
          </p:nvSpPr>
          <p:spPr bwMode="auto">
            <a:xfrm>
              <a:off x="2877047" y="4549775"/>
              <a:ext cx="2128918" cy="679450"/>
            </a:xfrm>
            <a:prstGeom prst="rect">
              <a:avLst/>
            </a:prstGeom>
            <a:solidFill>
              <a:srgbClr val="CCFFFF"/>
            </a:solidFill>
            <a:ln w="9525">
              <a:solidFill>
                <a:schemeClr val="accent2"/>
              </a:solidFill>
              <a:miter lim="800000"/>
              <a:headEnd/>
              <a:tailEnd/>
            </a:ln>
            <a:effectLst>
              <a:prstShdw prst="shdw17" dist="17961" dir="2700000">
                <a:schemeClr val="accent2">
                  <a:gamma/>
                  <a:shade val="60000"/>
                  <a:invGamma/>
                </a:schemeClr>
              </a:prstShdw>
            </a:effectLst>
          </p:spPr>
          <p:txBody>
            <a:bodyPr wrap="none" lIns="87078" tIns="43539" rIns="87078" bIns="43539" anchor="ctr"/>
            <a:lstStyle/>
            <a:p>
              <a:pPr algn="ctr" defTabSz="871538">
                <a:defRPr/>
              </a:pPr>
              <a:r>
                <a:rPr lang="ja-JP" altLang="en-US" sz="1600" dirty="0">
                  <a:latin typeface="ＭＳ Ｐゴシック" pitchFamily="50" charset="-128"/>
                  <a:ea typeface="ＭＳ Ｐゴシック" pitchFamily="50" charset="-128"/>
                </a:rPr>
                <a:t>約１５万円</a:t>
              </a:r>
            </a:p>
          </p:txBody>
        </p:sp>
        <p:sp>
          <p:nvSpPr>
            <p:cNvPr id="848906" name="Rectangle 10"/>
            <p:cNvSpPr>
              <a:spLocks noChangeArrowheads="1"/>
            </p:cNvSpPr>
            <p:nvPr/>
          </p:nvSpPr>
          <p:spPr bwMode="auto">
            <a:xfrm>
              <a:off x="5166307" y="4549775"/>
              <a:ext cx="2127330" cy="679450"/>
            </a:xfrm>
            <a:prstGeom prst="rect">
              <a:avLst/>
            </a:prstGeom>
            <a:solidFill>
              <a:srgbClr val="FFCCFF"/>
            </a:solidFill>
            <a:ln w="9525">
              <a:solidFill>
                <a:schemeClr val="accent2"/>
              </a:solidFill>
              <a:miter lim="800000"/>
              <a:headEnd/>
              <a:tailEnd/>
            </a:ln>
            <a:effectLst>
              <a:prstShdw prst="shdw17" dist="17961" dir="2700000">
                <a:schemeClr val="accent2">
                  <a:gamma/>
                  <a:shade val="60000"/>
                  <a:invGamma/>
                </a:schemeClr>
              </a:prstShdw>
            </a:effectLst>
          </p:spPr>
          <p:txBody>
            <a:bodyPr wrap="none" lIns="87078" tIns="43539" rIns="87078" bIns="43539" anchor="ctr"/>
            <a:lstStyle/>
            <a:p>
              <a:pPr algn="ctr" defTabSz="871538">
                <a:defRPr/>
              </a:pPr>
              <a:r>
                <a:rPr lang="ja-JP" altLang="en-US" sz="1600" dirty="0">
                  <a:solidFill>
                    <a:srgbClr val="A50021"/>
                  </a:solidFill>
                  <a:latin typeface="ＭＳ Ｐゴシック" pitchFamily="50" charset="-128"/>
                  <a:ea typeface="ＭＳ Ｐゴシック" pitchFamily="50" charset="-128"/>
                </a:rPr>
                <a:t>約２万円</a:t>
              </a:r>
            </a:p>
          </p:txBody>
        </p:sp>
      </p:grpSp>
      <p:grpSp>
        <p:nvGrpSpPr>
          <p:cNvPr id="24578" name="グループ化 7"/>
          <p:cNvGrpSpPr>
            <a:grpSpLocks/>
          </p:cNvGrpSpPr>
          <p:nvPr/>
        </p:nvGrpSpPr>
        <p:grpSpPr bwMode="auto">
          <a:xfrm>
            <a:off x="231775" y="4365625"/>
            <a:ext cx="7061200" cy="503238"/>
            <a:chOff x="232173" y="3860801"/>
            <a:chExt cx="7061464" cy="620713"/>
          </a:xfrm>
        </p:grpSpPr>
        <p:sp>
          <p:nvSpPr>
            <p:cNvPr id="848910" name="Rectangle 14"/>
            <p:cNvSpPr>
              <a:spLocks noChangeArrowheads="1"/>
            </p:cNvSpPr>
            <p:nvPr/>
          </p:nvSpPr>
          <p:spPr bwMode="auto">
            <a:xfrm>
              <a:off x="232173" y="3860801"/>
              <a:ext cx="2525807" cy="620713"/>
            </a:xfrm>
            <a:prstGeom prst="rect">
              <a:avLst/>
            </a:prstGeom>
            <a:solidFill>
              <a:schemeClr val="accent2"/>
            </a:solidFill>
            <a:ln>
              <a:noFill/>
            </a:ln>
            <a:effectLst>
              <a:prstShdw prst="shdw17" dist="28398" dir="20006097">
                <a:schemeClr val="accent2">
                  <a:gamma/>
                  <a:shade val="60000"/>
                  <a:invGamma/>
                </a:schemeClr>
              </a:prstShdw>
            </a:effectLst>
            <a:extLst>
              <a:ext uri="{91240B29-F687-4f45-9708-019B960494DF}"/>
            </a:extLst>
          </p:spPr>
          <p:txBody>
            <a:bodyPr wrap="none" lIns="87078" tIns="43539" rIns="87078" bIns="43539" anchor="ctr"/>
            <a:lstStyle/>
            <a:p>
              <a:pPr algn="ctr" defTabSz="871538">
                <a:defRPr/>
              </a:pPr>
              <a:r>
                <a:rPr lang="ja-JP" altLang="en-US" sz="2000">
                  <a:latin typeface="ＭＳ Ｐゴシック" pitchFamily="50" charset="-128"/>
                  <a:ea typeface="ＭＳ Ｐゴシック" pitchFamily="50" charset="-128"/>
                </a:rPr>
                <a:t>権利になるまで</a:t>
              </a:r>
            </a:p>
          </p:txBody>
        </p:sp>
        <p:sp>
          <p:nvSpPr>
            <p:cNvPr id="848911" name="Rectangle 15"/>
            <p:cNvSpPr>
              <a:spLocks noChangeArrowheads="1"/>
            </p:cNvSpPr>
            <p:nvPr/>
          </p:nvSpPr>
          <p:spPr bwMode="auto">
            <a:xfrm>
              <a:off x="2877047" y="3860801"/>
              <a:ext cx="2128918" cy="620713"/>
            </a:xfrm>
            <a:prstGeom prst="rect">
              <a:avLst/>
            </a:prstGeom>
            <a:solidFill>
              <a:srgbClr val="CCFFFF"/>
            </a:solidFill>
            <a:ln w="9525">
              <a:solidFill>
                <a:schemeClr val="accent2"/>
              </a:solidFill>
              <a:miter lim="800000"/>
              <a:headEnd/>
              <a:tailEnd/>
            </a:ln>
            <a:effectLst>
              <a:prstShdw prst="shdw17" dist="17961" dir="2700000">
                <a:schemeClr val="accent2">
                  <a:gamma/>
                  <a:shade val="60000"/>
                  <a:invGamma/>
                </a:schemeClr>
              </a:prstShdw>
            </a:effectLst>
          </p:spPr>
          <p:txBody>
            <a:bodyPr wrap="none" lIns="87078" tIns="43539" rIns="87078" bIns="43539" anchor="ctr"/>
            <a:lstStyle/>
            <a:p>
              <a:pPr algn="ctr" defTabSz="871538">
                <a:defRPr/>
              </a:pPr>
              <a:r>
                <a:rPr lang="ja-JP" altLang="en-US" sz="1600" dirty="0">
                  <a:latin typeface="ＭＳ Ｐゴシック" pitchFamily="50" charset="-128"/>
                  <a:ea typeface="ＭＳ Ｐゴシック" pitchFamily="50" charset="-128"/>
                </a:rPr>
                <a:t>審査請求から</a:t>
              </a:r>
            </a:p>
            <a:p>
              <a:pPr algn="ctr" defTabSz="871538">
                <a:defRPr/>
              </a:pPr>
              <a:r>
                <a:rPr lang="ja-JP" altLang="en-US" sz="1600" dirty="0">
                  <a:latin typeface="ＭＳ Ｐゴシック" pitchFamily="50" charset="-128"/>
                  <a:ea typeface="ＭＳ Ｐゴシック" pitchFamily="50" charset="-128"/>
                </a:rPr>
                <a:t>平均３４月</a:t>
              </a:r>
            </a:p>
          </p:txBody>
        </p:sp>
        <p:sp>
          <p:nvSpPr>
            <p:cNvPr id="848912" name="Rectangle 16"/>
            <p:cNvSpPr>
              <a:spLocks noChangeArrowheads="1"/>
            </p:cNvSpPr>
            <p:nvPr/>
          </p:nvSpPr>
          <p:spPr bwMode="auto">
            <a:xfrm>
              <a:off x="5166307" y="3860801"/>
              <a:ext cx="2127330" cy="620713"/>
            </a:xfrm>
            <a:prstGeom prst="rect">
              <a:avLst/>
            </a:prstGeom>
            <a:solidFill>
              <a:srgbClr val="FFCCFF"/>
            </a:solidFill>
            <a:ln w="9525">
              <a:solidFill>
                <a:schemeClr val="accent2"/>
              </a:solidFill>
              <a:miter lim="800000"/>
              <a:headEnd/>
              <a:tailEnd/>
            </a:ln>
            <a:effectLst>
              <a:prstShdw prst="shdw17" dist="17961" dir="2700000">
                <a:schemeClr val="accent2">
                  <a:gamma/>
                  <a:shade val="60000"/>
                  <a:invGamma/>
                </a:schemeClr>
              </a:prstShdw>
            </a:effectLst>
          </p:spPr>
          <p:txBody>
            <a:bodyPr wrap="none" lIns="87078" tIns="43539" rIns="87078" bIns="43539" anchor="ctr"/>
            <a:lstStyle/>
            <a:p>
              <a:pPr algn="ctr" defTabSz="871538">
                <a:defRPr/>
              </a:pPr>
              <a:r>
                <a:rPr lang="ja-JP" altLang="en-US" sz="1600" dirty="0">
                  <a:solidFill>
                    <a:srgbClr val="A50021"/>
                  </a:solidFill>
                  <a:latin typeface="ＭＳ Ｐゴシック" pitchFamily="50" charset="-128"/>
                  <a:ea typeface="ＭＳ Ｐゴシック" pitchFamily="50" charset="-128"/>
                </a:rPr>
                <a:t>出願から２～３月</a:t>
              </a:r>
            </a:p>
            <a:p>
              <a:pPr algn="ctr" defTabSz="871538">
                <a:defRPr/>
              </a:pPr>
              <a:r>
                <a:rPr lang="ja-JP" altLang="en-US" sz="1600" dirty="0">
                  <a:solidFill>
                    <a:srgbClr val="A50021"/>
                  </a:solidFill>
                  <a:latin typeface="ＭＳ Ｐゴシック" pitchFamily="50" charset="-128"/>
                  <a:ea typeface="ＭＳ Ｐゴシック" pitchFamily="50" charset="-128"/>
                </a:rPr>
                <a:t>（不備のないもの）</a:t>
              </a:r>
              <a:endParaRPr lang="ja-JP" altLang="en-US" sz="1600" dirty="0">
                <a:latin typeface="ＭＳ Ｐゴシック" pitchFamily="50" charset="-128"/>
                <a:ea typeface="ＭＳ Ｐゴシック" pitchFamily="50" charset="-128"/>
              </a:endParaRPr>
            </a:p>
          </p:txBody>
        </p:sp>
      </p:grpSp>
      <p:grpSp>
        <p:nvGrpSpPr>
          <p:cNvPr id="24579" name="グループ化 11"/>
          <p:cNvGrpSpPr>
            <a:grpSpLocks/>
          </p:cNvGrpSpPr>
          <p:nvPr/>
        </p:nvGrpSpPr>
        <p:grpSpPr bwMode="auto">
          <a:xfrm>
            <a:off x="2897188" y="1557338"/>
            <a:ext cx="4319587" cy="576262"/>
            <a:chOff x="2897850" y="836613"/>
            <a:chExt cx="4318396" cy="576262"/>
          </a:xfrm>
        </p:grpSpPr>
        <p:sp>
          <p:nvSpPr>
            <p:cNvPr id="848913" name="Rectangle 17"/>
            <p:cNvSpPr>
              <a:spLocks noChangeArrowheads="1"/>
            </p:cNvSpPr>
            <p:nvPr/>
          </p:nvSpPr>
          <p:spPr bwMode="auto">
            <a:xfrm>
              <a:off x="2897850" y="836613"/>
              <a:ext cx="2106031" cy="576262"/>
            </a:xfrm>
            <a:prstGeom prst="rect">
              <a:avLst/>
            </a:prstGeom>
            <a:ln/>
          </p:spPr>
          <p:style>
            <a:lnRef idx="1">
              <a:schemeClr val="accent1"/>
            </a:lnRef>
            <a:fillRef idx="2">
              <a:schemeClr val="accent1"/>
            </a:fillRef>
            <a:effectRef idx="1">
              <a:schemeClr val="accent1"/>
            </a:effectRef>
            <a:fontRef idx="minor">
              <a:schemeClr val="dk1"/>
            </a:fontRef>
          </p:style>
          <p:txBody>
            <a:bodyPr wrap="none" lIns="87078" tIns="43539" rIns="87078" bIns="43539" anchor="ctr"/>
            <a:lstStyle/>
            <a:p>
              <a:pPr algn="ctr" defTabSz="871538">
                <a:defRPr/>
              </a:pPr>
              <a:r>
                <a:rPr lang="ja-JP" altLang="en-US" sz="2400">
                  <a:latin typeface="ＭＳ Ｐゴシック" pitchFamily="50" charset="-128"/>
                </a:rPr>
                <a:t>特　許</a:t>
              </a:r>
            </a:p>
          </p:txBody>
        </p:sp>
        <p:sp>
          <p:nvSpPr>
            <p:cNvPr id="848914" name="Rectangle 18"/>
            <p:cNvSpPr>
              <a:spLocks noChangeArrowheads="1"/>
            </p:cNvSpPr>
            <p:nvPr/>
          </p:nvSpPr>
          <p:spPr bwMode="auto">
            <a:xfrm>
              <a:off x="5110215" y="836613"/>
              <a:ext cx="2106031" cy="576262"/>
            </a:xfrm>
            <a:prstGeom prst="rect">
              <a:avLst/>
            </a:prstGeom>
            <a:ln/>
          </p:spPr>
          <p:style>
            <a:lnRef idx="1">
              <a:schemeClr val="accent1"/>
            </a:lnRef>
            <a:fillRef idx="2">
              <a:schemeClr val="accent1"/>
            </a:fillRef>
            <a:effectRef idx="1">
              <a:schemeClr val="accent1"/>
            </a:effectRef>
            <a:fontRef idx="minor">
              <a:schemeClr val="dk1"/>
            </a:fontRef>
          </p:style>
          <p:txBody>
            <a:bodyPr wrap="none" lIns="87078" tIns="43539" rIns="87078" bIns="43539" anchor="ctr"/>
            <a:lstStyle/>
            <a:p>
              <a:pPr algn="ctr" defTabSz="871538">
                <a:defRPr/>
              </a:pPr>
              <a:r>
                <a:rPr lang="ja-JP" altLang="en-US" sz="2400">
                  <a:latin typeface="ＭＳ Ｐゴシック" pitchFamily="50" charset="-128"/>
                </a:rPr>
                <a:t>実用新案</a:t>
              </a:r>
            </a:p>
          </p:txBody>
        </p:sp>
      </p:grpSp>
      <p:grpSp>
        <p:nvGrpSpPr>
          <p:cNvPr id="24580" name="グループ化 10"/>
          <p:cNvGrpSpPr>
            <a:grpSpLocks/>
          </p:cNvGrpSpPr>
          <p:nvPr/>
        </p:nvGrpSpPr>
        <p:grpSpPr bwMode="auto">
          <a:xfrm>
            <a:off x="231775" y="2276475"/>
            <a:ext cx="7061200" cy="1152525"/>
            <a:chOff x="232172" y="1484314"/>
            <a:chExt cx="7061465" cy="1152525"/>
          </a:xfrm>
        </p:grpSpPr>
        <p:sp>
          <p:nvSpPr>
            <p:cNvPr id="848907" name="Rectangle 11"/>
            <p:cNvSpPr>
              <a:spLocks noChangeArrowheads="1"/>
            </p:cNvSpPr>
            <p:nvPr/>
          </p:nvSpPr>
          <p:spPr bwMode="auto">
            <a:xfrm>
              <a:off x="232172" y="1484314"/>
              <a:ext cx="2536920" cy="1152525"/>
            </a:xfrm>
            <a:prstGeom prst="rect">
              <a:avLst/>
            </a:prstGeom>
            <a:solidFill>
              <a:schemeClr val="accent2"/>
            </a:solidFill>
            <a:ln>
              <a:noFill/>
            </a:ln>
            <a:effectLst>
              <a:prstShdw prst="shdw17" dist="28398" dir="20006097">
                <a:schemeClr val="accent2">
                  <a:gamma/>
                  <a:shade val="60000"/>
                  <a:invGamma/>
                </a:schemeClr>
              </a:prstShdw>
            </a:effectLst>
            <a:extLst>
              <a:ext uri="{91240B29-F687-4f45-9708-019B960494DF}"/>
            </a:extLst>
          </p:spPr>
          <p:txBody>
            <a:bodyPr wrap="none" lIns="87078" tIns="43539" rIns="87078" bIns="43539" anchor="ctr"/>
            <a:lstStyle/>
            <a:p>
              <a:pPr algn="ctr" defTabSz="871538">
                <a:defRPr/>
              </a:pPr>
              <a:r>
                <a:rPr lang="ja-JP" altLang="en-US" sz="2000">
                  <a:latin typeface="ＭＳ Ｐゴシック" pitchFamily="50" charset="-128"/>
                  <a:ea typeface="ＭＳ Ｐゴシック" pitchFamily="50" charset="-128"/>
                </a:rPr>
                <a:t>保護対象</a:t>
              </a:r>
            </a:p>
          </p:txBody>
        </p:sp>
        <p:sp>
          <p:nvSpPr>
            <p:cNvPr id="848908" name="Rectangle 12"/>
            <p:cNvSpPr>
              <a:spLocks noChangeArrowheads="1"/>
            </p:cNvSpPr>
            <p:nvPr/>
          </p:nvSpPr>
          <p:spPr bwMode="auto">
            <a:xfrm>
              <a:off x="2877046" y="2060577"/>
              <a:ext cx="2127330" cy="576262"/>
            </a:xfrm>
            <a:prstGeom prst="rect">
              <a:avLst/>
            </a:prstGeom>
            <a:solidFill>
              <a:srgbClr val="CCFFFF"/>
            </a:solidFill>
            <a:ln w="9525">
              <a:solidFill>
                <a:schemeClr val="accent2"/>
              </a:solidFill>
              <a:miter lim="800000"/>
              <a:headEnd/>
              <a:tailEnd/>
            </a:ln>
            <a:effectLst>
              <a:prstShdw prst="shdw17" dist="17961" dir="2700000">
                <a:schemeClr val="accent2">
                  <a:gamma/>
                  <a:shade val="60000"/>
                  <a:invGamma/>
                </a:schemeClr>
              </a:prstShdw>
            </a:effectLst>
          </p:spPr>
          <p:txBody>
            <a:bodyPr wrap="none" lIns="87078" tIns="43539" rIns="87078" bIns="43539" anchor="ctr"/>
            <a:lstStyle/>
            <a:p>
              <a:pPr algn="ctr" defTabSz="871538">
                <a:defRPr/>
              </a:pPr>
              <a:r>
                <a:rPr lang="ja-JP" altLang="en-US" sz="1400" dirty="0">
                  <a:latin typeface="ＭＳ Ｐゴシック" pitchFamily="50" charset="-128"/>
                  <a:ea typeface="ＭＳ Ｐゴシック" pitchFamily="50" charset="-128"/>
                </a:rPr>
                <a:t>物、方法、物を</a:t>
              </a:r>
            </a:p>
            <a:p>
              <a:pPr algn="ctr" defTabSz="871538">
                <a:defRPr/>
              </a:pPr>
              <a:r>
                <a:rPr lang="ja-JP" altLang="en-US" sz="1400" dirty="0">
                  <a:latin typeface="ＭＳ Ｐゴシック" pitchFamily="50" charset="-128"/>
                  <a:ea typeface="ＭＳ Ｐゴシック" pitchFamily="50" charset="-128"/>
                </a:rPr>
                <a:t>生産する方法の発明</a:t>
              </a:r>
            </a:p>
          </p:txBody>
        </p:sp>
        <p:sp>
          <p:nvSpPr>
            <p:cNvPr id="848909" name="Rectangle 13"/>
            <p:cNvSpPr>
              <a:spLocks noChangeArrowheads="1"/>
            </p:cNvSpPr>
            <p:nvPr/>
          </p:nvSpPr>
          <p:spPr bwMode="auto">
            <a:xfrm>
              <a:off x="5166307" y="2060577"/>
              <a:ext cx="2127330" cy="576262"/>
            </a:xfrm>
            <a:prstGeom prst="rect">
              <a:avLst/>
            </a:prstGeom>
            <a:solidFill>
              <a:srgbClr val="FFCCFF"/>
            </a:solidFill>
            <a:ln w="9525">
              <a:solidFill>
                <a:schemeClr val="accent2"/>
              </a:solidFill>
              <a:miter lim="800000"/>
              <a:headEnd/>
              <a:tailEnd/>
            </a:ln>
            <a:effectLst>
              <a:prstShdw prst="shdw17" dist="17961" dir="2700000">
                <a:schemeClr val="accent2">
                  <a:gamma/>
                  <a:shade val="60000"/>
                  <a:invGamma/>
                </a:schemeClr>
              </a:prstShdw>
            </a:effectLst>
          </p:spPr>
          <p:txBody>
            <a:bodyPr wrap="none" lIns="87078" tIns="43539" rIns="87078" bIns="43539" anchor="ctr"/>
            <a:lstStyle/>
            <a:p>
              <a:pPr algn="ctr" defTabSz="871538">
                <a:defRPr/>
              </a:pPr>
              <a:r>
                <a:rPr lang="ja-JP" altLang="en-US" sz="1600" dirty="0">
                  <a:solidFill>
                    <a:srgbClr val="A50021"/>
                  </a:solidFill>
                  <a:latin typeface="ＭＳ Ｐゴシック" pitchFamily="50" charset="-128"/>
                  <a:ea typeface="ＭＳ Ｐゴシック" pitchFamily="50" charset="-128"/>
                </a:rPr>
                <a:t>物品の考案に限定</a:t>
              </a:r>
              <a:endParaRPr lang="ja-JP" altLang="en-US" sz="1600" dirty="0">
                <a:latin typeface="ＭＳ Ｐゴシック" pitchFamily="50" charset="-128"/>
                <a:ea typeface="ＭＳ Ｐゴシック" pitchFamily="50" charset="-128"/>
              </a:endParaRPr>
            </a:p>
          </p:txBody>
        </p:sp>
        <p:sp>
          <p:nvSpPr>
            <p:cNvPr id="848915" name="Rectangle 19"/>
            <p:cNvSpPr>
              <a:spLocks noChangeArrowheads="1"/>
            </p:cNvSpPr>
            <p:nvPr/>
          </p:nvSpPr>
          <p:spPr bwMode="auto">
            <a:xfrm>
              <a:off x="2888160" y="1484314"/>
              <a:ext cx="4405477" cy="504825"/>
            </a:xfrm>
            <a:prstGeom prst="rect">
              <a:avLst/>
            </a:prstGeom>
            <a:solidFill>
              <a:srgbClr val="FFFFCC"/>
            </a:solidFill>
            <a:ln w="19050">
              <a:solidFill>
                <a:schemeClr val="accent2"/>
              </a:solidFill>
              <a:miter lim="800000"/>
              <a:headEnd/>
              <a:tailEnd/>
            </a:ln>
            <a:effectLst>
              <a:outerShdw dist="35921" dir="2700000" algn="ctr" rotWithShape="0">
                <a:schemeClr val="bg2"/>
              </a:outerShdw>
            </a:effectLst>
          </p:spPr>
          <p:txBody>
            <a:bodyPr wrap="none" anchor="ctr"/>
            <a:lstStyle/>
            <a:p>
              <a:pPr algn="ctr">
                <a:defRPr/>
              </a:pPr>
              <a:r>
                <a:rPr lang="ja-JP" altLang="en-US" sz="1400">
                  <a:latin typeface="ＭＳ Ｐゴシック" pitchFamily="50" charset="-128"/>
                  <a:ea typeface="ＭＳ Ｐゴシック" pitchFamily="50" charset="-128"/>
                </a:rPr>
                <a:t>どちらも自然法則を利用した技術的</a:t>
              </a:r>
            </a:p>
            <a:p>
              <a:pPr algn="ctr">
                <a:defRPr/>
              </a:pPr>
              <a:r>
                <a:rPr lang="ja-JP" altLang="en-US" sz="1400">
                  <a:latin typeface="ＭＳ Ｐゴシック" pitchFamily="50" charset="-128"/>
                  <a:ea typeface="ＭＳ Ｐゴシック" pitchFamily="50" charset="-128"/>
                </a:rPr>
                <a:t>思想の創作という点では同じ</a:t>
              </a:r>
            </a:p>
          </p:txBody>
        </p:sp>
      </p:grpSp>
      <p:sp>
        <p:nvSpPr>
          <p:cNvPr id="24581" name="AutoShape 20"/>
          <p:cNvSpPr>
            <a:spLocks noChangeArrowheads="1"/>
          </p:cNvSpPr>
          <p:nvPr/>
        </p:nvSpPr>
        <p:spPr bwMode="auto">
          <a:xfrm>
            <a:off x="7605713" y="2276475"/>
            <a:ext cx="2106612" cy="949325"/>
          </a:xfrm>
          <a:prstGeom prst="wedgeRectCallout">
            <a:avLst>
              <a:gd name="adj1" fmla="val -73458"/>
              <a:gd name="adj2" fmla="val 38579"/>
            </a:avLst>
          </a:prstGeom>
          <a:solidFill>
            <a:schemeClr val="bg1"/>
          </a:solidFill>
          <a:ln w="9525">
            <a:solidFill>
              <a:schemeClr val="tx1"/>
            </a:solidFill>
            <a:miter lim="800000"/>
            <a:headEnd/>
            <a:tailEnd/>
          </a:ln>
        </p:spPr>
        <p:txBody>
          <a:bodyPr/>
          <a:lstStyle/>
          <a:p>
            <a:pPr algn="ctr"/>
            <a:r>
              <a:rPr lang="ja-JP" altLang="en-US" sz="1600">
                <a:latin typeface="ＭＳ Ｐゴシック" charset="-128"/>
                <a:ea typeface="ＭＳ Ｐゴシック" charset="-128"/>
              </a:rPr>
              <a:t>製造方法や物品でないもの（薬やプログラム）は保護されない</a:t>
            </a:r>
          </a:p>
        </p:txBody>
      </p:sp>
      <p:grpSp>
        <p:nvGrpSpPr>
          <p:cNvPr id="24582" name="グループ化 9"/>
          <p:cNvGrpSpPr>
            <a:grpSpLocks/>
          </p:cNvGrpSpPr>
          <p:nvPr/>
        </p:nvGrpSpPr>
        <p:grpSpPr bwMode="auto">
          <a:xfrm>
            <a:off x="231775" y="3500438"/>
            <a:ext cx="7061200" cy="360362"/>
            <a:chOff x="232173" y="2708275"/>
            <a:chExt cx="7061464" cy="503238"/>
          </a:xfrm>
        </p:grpSpPr>
        <p:sp>
          <p:nvSpPr>
            <p:cNvPr id="848898" name="Rectangle 2"/>
            <p:cNvSpPr>
              <a:spLocks noChangeArrowheads="1"/>
            </p:cNvSpPr>
            <p:nvPr/>
          </p:nvSpPr>
          <p:spPr bwMode="auto">
            <a:xfrm>
              <a:off x="232173" y="2708275"/>
              <a:ext cx="2525807" cy="503238"/>
            </a:xfrm>
            <a:prstGeom prst="rect">
              <a:avLst/>
            </a:prstGeom>
            <a:solidFill>
              <a:schemeClr val="accent2"/>
            </a:solidFill>
            <a:ln>
              <a:noFill/>
            </a:ln>
            <a:effectLst>
              <a:prstShdw prst="shdw17" dist="28398" dir="20006097">
                <a:schemeClr val="accent2">
                  <a:gamma/>
                  <a:shade val="60000"/>
                  <a:invGamma/>
                </a:schemeClr>
              </a:prstShdw>
            </a:effectLst>
            <a:extLst>
              <a:ext uri="{91240B29-F687-4f45-9708-019B960494DF}"/>
            </a:extLst>
          </p:spPr>
          <p:txBody>
            <a:bodyPr wrap="none" lIns="87078" tIns="43539" rIns="87078" bIns="43539" anchor="ctr"/>
            <a:lstStyle/>
            <a:p>
              <a:pPr algn="ctr" defTabSz="871538">
                <a:defRPr/>
              </a:pPr>
              <a:r>
                <a:rPr lang="ja-JP" altLang="en-US" sz="2000">
                  <a:latin typeface="ＭＳ Ｐゴシック" pitchFamily="50" charset="-128"/>
                  <a:ea typeface="ＭＳ Ｐゴシック" pitchFamily="50" charset="-128"/>
                </a:rPr>
                <a:t>実体審査</a:t>
              </a:r>
            </a:p>
          </p:txBody>
        </p:sp>
        <p:sp>
          <p:nvSpPr>
            <p:cNvPr id="848899" name="Rectangle 3"/>
            <p:cNvSpPr>
              <a:spLocks noChangeArrowheads="1"/>
            </p:cNvSpPr>
            <p:nvPr/>
          </p:nvSpPr>
          <p:spPr bwMode="auto">
            <a:xfrm>
              <a:off x="2877047" y="2708275"/>
              <a:ext cx="2128918" cy="503238"/>
            </a:xfrm>
            <a:prstGeom prst="rect">
              <a:avLst/>
            </a:prstGeom>
            <a:solidFill>
              <a:srgbClr val="CCFFFF"/>
            </a:solidFill>
            <a:ln w="9525">
              <a:solidFill>
                <a:schemeClr val="accent2"/>
              </a:solidFill>
              <a:miter lim="800000"/>
              <a:headEnd/>
              <a:tailEnd/>
            </a:ln>
            <a:effectLst>
              <a:prstShdw prst="shdw17" dist="17961" dir="2700000">
                <a:schemeClr val="accent2">
                  <a:gamma/>
                  <a:shade val="60000"/>
                  <a:invGamma/>
                </a:schemeClr>
              </a:prstShdw>
            </a:effectLst>
          </p:spPr>
          <p:txBody>
            <a:bodyPr wrap="none" lIns="87078" tIns="43539" rIns="87078" bIns="43539" anchor="ctr"/>
            <a:lstStyle/>
            <a:p>
              <a:pPr algn="ctr" defTabSz="871538">
                <a:defRPr/>
              </a:pPr>
              <a:r>
                <a:rPr lang="ja-JP" altLang="en-US" sz="1600" dirty="0">
                  <a:latin typeface="ＭＳ Ｐゴシック" pitchFamily="50" charset="-128"/>
                  <a:ea typeface="ＭＳ Ｐゴシック" pitchFamily="50" charset="-128"/>
                </a:rPr>
                <a:t>審査官が審査</a:t>
              </a:r>
            </a:p>
          </p:txBody>
        </p:sp>
        <p:sp>
          <p:nvSpPr>
            <p:cNvPr id="848900" name="Rectangle 4"/>
            <p:cNvSpPr>
              <a:spLocks noChangeArrowheads="1"/>
            </p:cNvSpPr>
            <p:nvPr/>
          </p:nvSpPr>
          <p:spPr bwMode="auto">
            <a:xfrm>
              <a:off x="5166307" y="2708275"/>
              <a:ext cx="2127330" cy="503238"/>
            </a:xfrm>
            <a:prstGeom prst="rect">
              <a:avLst/>
            </a:prstGeom>
            <a:solidFill>
              <a:srgbClr val="FFCCFF"/>
            </a:solidFill>
            <a:ln w="9525">
              <a:solidFill>
                <a:schemeClr val="accent2"/>
              </a:solidFill>
              <a:miter lim="800000"/>
              <a:headEnd/>
              <a:tailEnd/>
            </a:ln>
            <a:effectLst>
              <a:prstShdw prst="shdw17" dist="17961" dir="2700000">
                <a:schemeClr val="accent2">
                  <a:gamma/>
                  <a:shade val="60000"/>
                  <a:invGamma/>
                </a:schemeClr>
              </a:prstShdw>
            </a:effectLst>
          </p:spPr>
          <p:txBody>
            <a:bodyPr wrap="none" lIns="87078" tIns="43539" rIns="87078" bIns="43539" anchor="ctr"/>
            <a:lstStyle/>
            <a:p>
              <a:pPr algn="ctr" defTabSz="871538">
                <a:defRPr/>
              </a:pPr>
              <a:r>
                <a:rPr lang="ja-JP" altLang="en-US" sz="1600">
                  <a:solidFill>
                    <a:srgbClr val="A50021"/>
                  </a:solidFill>
                  <a:latin typeface="ＭＳ Ｐゴシック" pitchFamily="50" charset="-128"/>
                  <a:ea typeface="ＭＳ Ｐゴシック" pitchFamily="50" charset="-128"/>
                </a:rPr>
                <a:t>無審査</a:t>
              </a:r>
            </a:p>
          </p:txBody>
        </p:sp>
      </p:grpSp>
      <p:grpSp>
        <p:nvGrpSpPr>
          <p:cNvPr id="24583" name="グループ化 8"/>
          <p:cNvGrpSpPr>
            <a:grpSpLocks/>
          </p:cNvGrpSpPr>
          <p:nvPr/>
        </p:nvGrpSpPr>
        <p:grpSpPr bwMode="auto">
          <a:xfrm>
            <a:off x="231775" y="3933825"/>
            <a:ext cx="7061200" cy="358775"/>
            <a:chOff x="232173" y="3284539"/>
            <a:chExt cx="7061464" cy="490537"/>
          </a:xfrm>
        </p:grpSpPr>
        <p:sp>
          <p:nvSpPr>
            <p:cNvPr id="848901" name="Rectangle 5"/>
            <p:cNvSpPr>
              <a:spLocks noChangeArrowheads="1"/>
            </p:cNvSpPr>
            <p:nvPr/>
          </p:nvSpPr>
          <p:spPr bwMode="auto">
            <a:xfrm>
              <a:off x="232173" y="3284539"/>
              <a:ext cx="2525807" cy="490537"/>
            </a:xfrm>
            <a:prstGeom prst="rect">
              <a:avLst/>
            </a:prstGeom>
            <a:solidFill>
              <a:schemeClr val="accent2"/>
            </a:solidFill>
            <a:ln>
              <a:noFill/>
            </a:ln>
            <a:effectLst>
              <a:prstShdw prst="shdw17" dist="28398" dir="20006097">
                <a:schemeClr val="accent2">
                  <a:gamma/>
                  <a:shade val="60000"/>
                  <a:invGamma/>
                </a:schemeClr>
              </a:prstShdw>
            </a:effectLst>
            <a:extLst>
              <a:ext uri="{91240B29-F687-4f45-9708-019B960494DF}"/>
            </a:extLst>
          </p:spPr>
          <p:txBody>
            <a:bodyPr wrap="none" lIns="87078" tIns="43539" rIns="87078" bIns="43539" anchor="ctr"/>
            <a:lstStyle/>
            <a:p>
              <a:pPr algn="ctr" defTabSz="871538">
                <a:defRPr/>
              </a:pPr>
              <a:r>
                <a:rPr lang="ja-JP" altLang="en-US" sz="2000">
                  <a:latin typeface="ＭＳ Ｐゴシック" pitchFamily="50" charset="-128"/>
                  <a:ea typeface="ＭＳ Ｐゴシック" pitchFamily="50" charset="-128"/>
                </a:rPr>
                <a:t>権利の存続期間</a:t>
              </a:r>
            </a:p>
          </p:txBody>
        </p:sp>
        <p:sp>
          <p:nvSpPr>
            <p:cNvPr id="848902" name="Rectangle 6"/>
            <p:cNvSpPr>
              <a:spLocks noChangeArrowheads="1"/>
            </p:cNvSpPr>
            <p:nvPr/>
          </p:nvSpPr>
          <p:spPr bwMode="auto">
            <a:xfrm>
              <a:off x="2877047" y="3284539"/>
              <a:ext cx="2128918" cy="490537"/>
            </a:xfrm>
            <a:prstGeom prst="rect">
              <a:avLst/>
            </a:prstGeom>
            <a:solidFill>
              <a:srgbClr val="CCFFFF"/>
            </a:solidFill>
            <a:ln w="9525">
              <a:solidFill>
                <a:schemeClr val="accent2"/>
              </a:solidFill>
              <a:miter lim="800000"/>
              <a:headEnd/>
              <a:tailEnd/>
            </a:ln>
            <a:effectLst>
              <a:prstShdw prst="shdw17" dist="17961" dir="2700000">
                <a:schemeClr val="accent2">
                  <a:gamma/>
                  <a:shade val="60000"/>
                  <a:invGamma/>
                </a:schemeClr>
              </a:prstShdw>
            </a:effectLst>
          </p:spPr>
          <p:txBody>
            <a:bodyPr wrap="none" lIns="87078" tIns="43539" rIns="87078" bIns="43539" anchor="ctr"/>
            <a:lstStyle/>
            <a:p>
              <a:pPr algn="ctr" defTabSz="871538">
                <a:defRPr/>
              </a:pPr>
              <a:r>
                <a:rPr lang="ja-JP" altLang="en-US" sz="1600" dirty="0">
                  <a:latin typeface="ＭＳ Ｐゴシック" pitchFamily="50" charset="-128"/>
                  <a:ea typeface="ＭＳ Ｐゴシック" pitchFamily="50" charset="-128"/>
                </a:rPr>
                <a:t>出願から２０年</a:t>
              </a:r>
            </a:p>
          </p:txBody>
        </p:sp>
        <p:sp>
          <p:nvSpPr>
            <p:cNvPr id="848903" name="Rectangle 7"/>
            <p:cNvSpPr>
              <a:spLocks noChangeArrowheads="1"/>
            </p:cNvSpPr>
            <p:nvPr/>
          </p:nvSpPr>
          <p:spPr bwMode="auto">
            <a:xfrm>
              <a:off x="5166307" y="3284539"/>
              <a:ext cx="2127330" cy="490537"/>
            </a:xfrm>
            <a:prstGeom prst="rect">
              <a:avLst/>
            </a:prstGeom>
            <a:solidFill>
              <a:srgbClr val="FFCCFF"/>
            </a:solidFill>
            <a:ln w="9525">
              <a:solidFill>
                <a:schemeClr val="accent2"/>
              </a:solidFill>
              <a:miter lim="800000"/>
              <a:headEnd/>
              <a:tailEnd/>
            </a:ln>
            <a:effectLst>
              <a:prstShdw prst="shdw17" dist="17961" dir="2700000">
                <a:schemeClr val="accent2">
                  <a:gamma/>
                  <a:shade val="60000"/>
                  <a:invGamma/>
                </a:schemeClr>
              </a:prstShdw>
            </a:effectLst>
          </p:spPr>
          <p:txBody>
            <a:bodyPr wrap="none" lIns="87078" tIns="43539" rIns="87078" bIns="43539" anchor="ctr"/>
            <a:lstStyle/>
            <a:p>
              <a:pPr algn="ctr" defTabSz="871538">
                <a:defRPr/>
              </a:pPr>
              <a:r>
                <a:rPr lang="ja-JP" altLang="en-US" sz="1600" dirty="0">
                  <a:solidFill>
                    <a:srgbClr val="A50021"/>
                  </a:solidFill>
                  <a:latin typeface="ＭＳ Ｐゴシック" pitchFamily="50" charset="-128"/>
                  <a:ea typeface="ＭＳ Ｐゴシック" pitchFamily="50" charset="-128"/>
                </a:rPr>
                <a:t>出願から１０年</a:t>
              </a:r>
              <a:endParaRPr lang="ja-JP" altLang="en-US" sz="1600" dirty="0">
                <a:latin typeface="ＭＳ Ｐゴシック" pitchFamily="50" charset="-128"/>
                <a:ea typeface="ＭＳ Ｐゴシック" pitchFamily="50" charset="-128"/>
              </a:endParaRPr>
            </a:p>
          </p:txBody>
        </p:sp>
      </p:grpSp>
      <p:sp>
        <p:nvSpPr>
          <p:cNvPr id="24584" name="AutoShape 21"/>
          <p:cNvSpPr>
            <a:spLocks noChangeArrowheads="1"/>
          </p:cNvSpPr>
          <p:nvPr/>
        </p:nvSpPr>
        <p:spPr bwMode="auto">
          <a:xfrm>
            <a:off x="7605713" y="3429000"/>
            <a:ext cx="2106612" cy="792163"/>
          </a:xfrm>
          <a:prstGeom prst="wedgeRectCallout">
            <a:avLst>
              <a:gd name="adj1" fmla="val -75088"/>
              <a:gd name="adj2" fmla="val -19259"/>
            </a:avLst>
          </a:prstGeom>
          <a:solidFill>
            <a:schemeClr val="bg1"/>
          </a:solidFill>
          <a:ln w="9525">
            <a:solidFill>
              <a:schemeClr val="tx1"/>
            </a:solidFill>
            <a:miter lim="800000"/>
            <a:headEnd/>
            <a:tailEnd/>
          </a:ln>
        </p:spPr>
        <p:txBody>
          <a:bodyPr/>
          <a:lstStyle/>
          <a:p>
            <a:pPr algn="ctr"/>
            <a:r>
              <a:rPr lang="ja-JP" altLang="en-US" sz="1600">
                <a:latin typeface="ＭＳ Ｐゴシック" charset="-128"/>
                <a:ea typeface="ＭＳ Ｐゴシック" charset="-128"/>
              </a:rPr>
              <a:t>新しくないもの、容易に考えられるものでも登録できる</a:t>
            </a:r>
          </a:p>
        </p:txBody>
      </p:sp>
      <p:sp>
        <p:nvSpPr>
          <p:cNvPr id="24585" name="AutoShape 25"/>
          <p:cNvSpPr>
            <a:spLocks noChangeArrowheads="1"/>
          </p:cNvSpPr>
          <p:nvPr/>
        </p:nvSpPr>
        <p:spPr bwMode="auto">
          <a:xfrm>
            <a:off x="8283575" y="4289425"/>
            <a:ext cx="701675" cy="576263"/>
          </a:xfrm>
          <a:prstGeom prst="downArrow">
            <a:avLst>
              <a:gd name="adj1" fmla="val 50000"/>
              <a:gd name="adj2" fmla="val 25000"/>
            </a:avLst>
          </a:prstGeom>
          <a:solidFill>
            <a:srgbClr val="FFFF00"/>
          </a:solidFill>
          <a:ln w="28575">
            <a:solidFill>
              <a:schemeClr val="accent2"/>
            </a:solidFill>
            <a:miter lim="800000"/>
            <a:headEnd/>
            <a:tailEnd/>
          </a:ln>
        </p:spPr>
        <p:txBody>
          <a:bodyPr vert="eaVert" wrap="none" anchor="ctr"/>
          <a:lstStyle/>
          <a:p>
            <a:endParaRPr lang="ja-JP" altLang="en-US" sz="1600">
              <a:latin typeface="ＭＳ Ｐゴシック" charset="-128"/>
              <a:ea typeface="ＭＳ Ｐゴシック" charset="-128"/>
            </a:endParaRPr>
          </a:p>
        </p:txBody>
      </p:sp>
      <p:grpSp>
        <p:nvGrpSpPr>
          <p:cNvPr id="24586" name="グループ化 5"/>
          <p:cNvGrpSpPr>
            <a:grpSpLocks/>
          </p:cNvGrpSpPr>
          <p:nvPr/>
        </p:nvGrpSpPr>
        <p:grpSpPr bwMode="auto">
          <a:xfrm>
            <a:off x="231775" y="5445125"/>
            <a:ext cx="7061200" cy="660400"/>
            <a:chOff x="232172" y="5300663"/>
            <a:chExt cx="7061465" cy="660400"/>
          </a:xfrm>
        </p:grpSpPr>
        <p:sp>
          <p:nvSpPr>
            <p:cNvPr id="848918" name="Rectangle 22"/>
            <p:cNvSpPr>
              <a:spLocks noChangeArrowheads="1"/>
            </p:cNvSpPr>
            <p:nvPr/>
          </p:nvSpPr>
          <p:spPr bwMode="auto">
            <a:xfrm>
              <a:off x="232172" y="5300663"/>
              <a:ext cx="2535333" cy="660400"/>
            </a:xfrm>
            <a:prstGeom prst="rect">
              <a:avLst/>
            </a:prstGeom>
            <a:solidFill>
              <a:schemeClr val="accent2"/>
            </a:solidFill>
            <a:ln>
              <a:noFill/>
            </a:ln>
            <a:effectLst>
              <a:prstShdw prst="shdw17" dist="28398" dir="20006097">
                <a:schemeClr val="accent2">
                  <a:gamma/>
                  <a:shade val="60000"/>
                  <a:invGamma/>
                </a:schemeClr>
              </a:prstShdw>
            </a:effectLst>
            <a:extLst>
              <a:ext uri="{91240B29-F687-4f45-9708-019B960494DF}"/>
            </a:extLst>
          </p:spPr>
          <p:txBody>
            <a:bodyPr wrap="none" lIns="87078" tIns="43539" rIns="87078" bIns="43539" anchor="ctr"/>
            <a:lstStyle/>
            <a:p>
              <a:pPr algn="ctr" defTabSz="871538">
                <a:defRPr/>
              </a:pPr>
              <a:r>
                <a:rPr lang="ja-JP" altLang="en-US" sz="2000">
                  <a:latin typeface="ＭＳ Ｐゴシック" pitchFamily="50" charset="-128"/>
                  <a:ea typeface="ＭＳ Ｐゴシック" pitchFamily="50" charset="-128"/>
                </a:rPr>
                <a:t>権利行使</a:t>
              </a:r>
            </a:p>
          </p:txBody>
        </p:sp>
        <p:sp>
          <p:nvSpPr>
            <p:cNvPr id="848919" name="Rectangle 23"/>
            <p:cNvSpPr>
              <a:spLocks noChangeArrowheads="1"/>
            </p:cNvSpPr>
            <p:nvPr/>
          </p:nvSpPr>
          <p:spPr bwMode="auto">
            <a:xfrm>
              <a:off x="5166307" y="5307013"/>
              <a:ext cx="2127330" cy="654050"/>
            </a:xfrm>
            <a:prstGeom prst="rect">
              <a:avLst/>
            </a:prstGeom>
            <a:solidFill>
              <a:srgbClr val="FFCCFF"/>
            </a:solidFill>
            <a:ln w="9525">
              <a:solidFill>
                <a:schemeClr val="accent2"/>
              </a:solidFill>
              <a:miter lim="800000"/>
              <a:headEnd/>
              <a:tailEnd/>
            </a:ln>
            <a:effectLst>
              <a:prstShdw prst="shdw17" dist="17961" dir="2700000">
                <a:schemeClr val="accent2">
                  <a:gamma/>
                  <a:shade val="60000"/>
                  <a:invGamma/>
                </a:schemeClr>
              </a:prstShdw>
            </a:effectLst>
          </p:spPr>
          <p:txBody>
            <a:bodyPr wrap="none" lIns="87078" tIns="43539" rIns="87078" bIns="43539" anchor="ctr"/>
            <a:lstStyle/>
            <a:p>
              <a:pPr defTabSz="871538">
                <a:defRPr/>
              </a:pPr>
              <a:r>
                <a:rPr lang="ja-JP" altLang="en-US" sz="1200" dirty="0">
                  <a:solidFill>
                    <a:srgbClr val="A50021"/>
                  </a:solidFill>
                  <a:latin typeface="ＭＳ Ｐゴシック" pitchFamily="50" charset="-128"/>
                  <a:ea typeface="ＭＳ Ｐゴシック" pitchFamily="50" charset="-128"/>
                </a:rPr>
                <a:t>排他的権利（ただし、技術評価</a:t>
              </a:r>
              <a:endParaRPr lang="en-US" altLang="ja-JP" sz="1200" dirty="0">
                <a:solidFill>
                  <a:srgbClr val="A50021"/>
                </a:solidFill>
                <a:latin typeface="ＭＳ Ｐゴシック" pitchFamily="50" charset="-128"/>
                <a:ea typeface="ＭＳ Ｐゴシック" pitchFamily="50" charset="-128"/>
              </a:endParaRPr>
            </a:p>
            <a:p>
              <a:pPr defTabSz="871538">
                <a:defRPr/>
              </a:pPr>
              <a:r>
                <a:rPr lang="ja-JP" altLang="en-US" sz="1200" dirty="0">
                  <a:solidFill>
                    <a:srgbClr val="A50021"/>
                  </a:solidFill>
                  <a:latin typeface="ＭＳ Ｐゴシック" pitchFamily="50" charset="-128"/>
                  <a:ea typeface="ＭＳ Ｐゴシック" pitchFamily="50" charset="-128"/>
                </a:rPr>
                <a:t>書の提示・警告後でなければ</a:t>
              </a:r>
              <a:endParaRPr lang="en-US" altLang="ja-JP" sz="1200" dirty="0">
                <a:solidFill>
                  <a:srgbClr val="A50021"/>
                </a:solidFill>
                <a:latin typeface="ＭＳ Ｐゴシック" pitchFamily="50" charset="-128"/>
                <a:ea typeface="ＭＳ Ｐゴシック" pitchFamily="50" charset="-128"/>
              </a:endParaRPr>
            </a:p>
            <a:p>
              <a:pPr defTabSz="871538">
                <a:defRPr/>
              </a:pPr>
              <a:r>
                <a:rPr lang="ja-JP" altLang="en-US" sz="1200" dirty="0">
                  <a:solidFill>
                    <a:srgbClr val="A50021"/>
                  </a:solidFill>
                  <a:latin typeface="ＭＳ Ｐゴシック" pitchFamily="50" charset="-128"/>
                  <a:ea typeface="ＭＳ Ｐゴシック" pitchFamily="50" charset="-128"/>
                </a:rPr>
                <a:t>権利行使できない）</a:t>
              </a:r>
              <a:endParaRPr lang="ja-JP" altLang="en-US" sz="1200" dirty="0">
                <a:latin typeface="ＭＳ Ｐゴシック" pitchFamily="50" charset="-128"/>
                <a:ea typeface="ＭＳ Ｐゴシック" pitchFamily="50" charset="-128"/>
              </a:endParaRPr>
            </a:p>
          </p:txBody>
        </p:sp>
        <p:sp>
          <p:nvSpPr>
            <p:cNvPr id="848922" name="Rectangle 26"/>
            <p:cNvSpPr>
              <a:spLocks noChangeArrowheads="1"/>
            </p:cNvSpPr>
            <p:nvPr/>
          </p:nvSpPr>
          <p:spPr bwMode="auto">
            <a:xfrm>
              <a:off x="2877046" y="5307013"/>
              <a:ext cx="2128918" cy="654050"/>
            </a:xfrm>
            <a:prstGeom prst="rect">
              <a:avLst/>
            </a:prstGeom>
            <a:solidFill>
              <a:srgbClr val="CCFFFF"/>
            </a:solidFill>
            <a:ln w="9525">
              <a:solidFill>
                <a:schemeClr val="accent2"/>
              </a:solidFill>
              <a:miter lim="800000"/>
              <a:headEnd/>
              <a:tailEnd/>
            </a:ln>
            <a:effectLst>
              <a:prstShdw prst="shdw17" dist="17961" dir="2700000">
                <a:schemeClr val="accent2">
                  <a:gamma/>
                  <a:shade val="60000"/>
                  <a:invGamma/>
                </a:schemeClr>
              </a:prstShdw>
            </a:effectLst>
          </p:spPr>
          <p:txBody>
            <a:bodyPr wrap="none" lIns="87078" tIns="43539" rIns="87078" bIns="43539" anchor="ctr"/>
            <a:lstStyle/>
            <a:p>
              <a:pPr algn="ctr" defTabSz="871538">
                <a:defRPr/>
              </a:pPr>
              <a:r>
                <a:rPr lang="ja-JP" altLang="en-US" sz="1600">
                  <a:latin typeface="ＭＳ Ｐゴシック" pitchFamily="50" charset="-128"/>
                  <a:ea typeface="ＭＳ Ｐゴシック" pitchFamily="50" charset="-128"/>
                </a:rPr>
                <a:t>排他的権利</a:t>
              </a:r>
            </a:p>
          </p:txBody>
        </p:sp>
      </p:grpSp>
      <p:sp>
        <p:nvSpPr>
          <p:cNvPr id="24587" name="AutoShape 24"/>
          <p:cNvSpPr>
            <a:spLocks noChangeArrowheads="1"/>
          </p:cNvSpPr>
          <p:nvPr/>
        </p:nvSpPr>
        <p:spPr bwMode="auto">
          <a:xfrm>
            <a:off x="7605713" y="4868863"/>
            <a:ext cx="2106612" cy="1081087"/>
          </a:xfrm>
          <a:prstGeom prst="wedgeRectCallout">
            <a:avLst>
              <a:gd name="adj1" fmla="val -75144"/>
              <a:gd name="adj2" fmla="val 25310"/>
            </a:avLst>
          </a:prstGeom>
          <a:solidFill>
            <a:schemeClr val="bg1"/>
          </a:solidFill>
          <a:ln w="9525">
            <a:solidFill>
              <a:schemeClr val="tx1"/>
            </a:solidFill>
            <a:miter lim="800000"/>
            <a:headEnd/>
            <a:tailEnd/>
          </a:ln>
        </p:spPr>
        <p:txBody>
          <a:bodyPr/>
          <a:lstStyle/>
          <a:p>
            <a:pPr algn="ctr"/>
            <a:r>
              <a:rPr lang="ja-JP" altLang="en-US" sz="1600">
                <a:latin typeface="ＭＳ Ｐゴシック" charset="-128"/>
                <a:ea typeface="ＭＳ Ｐゴシック" charset="-128"/>
              </a:rPr>
              <a:t>権利を行使する場合は、実用新案が有効かどうか特許庁の評価が必要</a:t>
            </a:r>
          </a:p>
        </p:txBody>
      </p:sp>
      <p:grpSp>
        <p:nvGrpSpPr>
          <p:cNvPr id="24588" name="グループ化 4"/>
          <p:cNvGrpSpPr>
            <a:grpSpLocks/>
          </p:cNvGrpSpPr>
          <p:nvPr/>
        </p:nvGrpSpPr>
        <p:grpSpPr bwMode="auto">
          <a:xfrm>
            <a:off x="231775" y="6165850"/>
            <a:ext cx="7061200" cy="503238"/>
            <a:chOff x="232173" y="6165304"/>
            <a:chExt cx="7061464" cy="503783"/>
          </a:xfrm>
        </p:grpSpPr>
        <p:sp>
          <p:nvSpPr>
            <p:cNvPr id="848962" name="Rectangle 66"/>
            <p:cNvSpPr>
              <a:spLocks noChangeArrowheads="1"/>
            </p:cNvSpPr>
            <p:nvPr/>
          </p:nvSpPr>
          <p:spPr bwMode="auto">
            <a:xfrm>
              <a:off x="232173" y="6170072"/>
              <a:ext cx="2525807" cy="499015"/>
            </a:xfrm>
            <a:prstGeom prst="rect">
              <a:avLst/>
            </a:prstGeom>
            <a:solidFill>
              <a:schemeClr val="accent2"/>
            </a:solidFill>
            <a:ln>
              <a:noFill/>
            </a:ln>
            <a:effectLst>
              <a:prstShdw prst="shdw17" dist="28398" dir="20006097">
                <a:schemeClr val="accent2">
                  <a:gamma/>
                  <a:shade val="60000"/>
                  <a:invGamma/>
                </a:schemeClr>
              </a:prstShdw>
            </a:effectLst>
            <a:extLst>
              <a:ext uri="{91240B29-F687-4f45-9708-019B960494DF}"/>
            </a:extLst>
          </p:spPr>
          <p:txBody>
            <a:bodyPr wrap="none" lIns="87078" tIns="43539" rIns="87078" bIns="43539" anchor="ctr"/>
            <a:lstStyle/>
            <a:p>
              <a:pPr algn="ctr" defTabSz="871538">
                <a:defRPr/>
              </a:pPr>
              <a:r>
                <a:rPr lang="ja-JP" altLang="en-US" sz="2000">
                  <a:latin typeface="ＭＳ Ｐゴシック" pitchFamily="50" charset="-128"/>
                  <a:ea typeface="ＭＳ Ｐゴシック" pitchFamily="50" charset="-128"/>
                </a:rPr>
                <a:t>出願件数</a:t>
              </a:r>
            </a:p>
          </p:txBody>
        </p:sp>
        <p:sp>
          <p:nvSpPr>
            <p:cNvPr id="848963" name="Rectangle 67"/>
            <p:cNvSpPr>
              <a:spLocks noChangeArrowheads="1"/>
            </p:cNvSpPr>
            <p:nvPr/>
          </p:nvSpPr>
          <p:spPr bwMode="auto">
            <a:xfrm>
              <a:off x="2877047" y="6165304"/>
              <a:ext cx="2128918" cy="486301"/>
            </a:xfrm>
            <a:prstGeom prst="rect">
              <a:avLst/>
            </a:prstGeom>
            <a:solidFill>
              <a:srgbClr val="CCFFFF"/>
            </a:solidFill>
            <a:ln w="9525">
              <a:solidFill>
                <a:schemeClr val="accent2"/>
              </a:solidFill>
              <a:miter lim="800000"/>
              <a:headEnd/>
              <a:tailEnd/>
            </a:ln>
            <a:effectLst>
              <a:prstShdw prst="shdw17" dist="17961" dir="2700000">
                <a:schemeClr val="accent2">
                  <a:gamma/>
                  <a:shade val="60000"/>
                  <a:invGamma/>
                </a:schemeClr>
              </a:prstShdw>
            </a:effectLst>
          </p:spPr>
          <p:txBody>
            <a:bodyPr wrap="none" lIns="87078" tIns="43539" rIns="87078" bIns="43539" anchor="ctr"/>
            <a:lstStyle/>
            <a:p>
              <a:pPr algn="ctr" defTabSz="871538">
                <a:defRPr/>
              </a:pPr>
              <a:r>
                <a:rPr lang="ja-JP" altLang="en-US" sz="1600" dirty="0">
                  <a:latin typeface="ＭＳ Ｐゴシック" pitchFamily="50" charset="-128"/>
                  <a:ea typeface="ＭＳ Ｐゴシック" pitchFamily="50" charset="-128"/>
                </a:rPr>
                <a:t>年間約３４万２千件</a:t>
              </a:r>
            </a:p>
          </p:txBody>
        </p:sp>
        <p:sp>
          <p:nvSpPr>
            <p:cNvPr id="848964" name="Rectangle 68"/>
            <p:cNvSpPr>
              <a:spLocks noChangeArrowheads="1"/>
            </p:cNvSpPr>
            <p:nvPr/>
          </p:nvSpPr>
          <p:spPr bwMode="auto">
            <a:xfrm>
              <a:off x="5166307" y="6165304"/>
              <a:ext cx="2127330" cy="486301"/>
            </a:xfrm>
            <a:prstGeom prst="rect">
              <a:avLst/>
            </a:prstGeom>
            <a:solidFill>
              <a:srgbClr val="FFCCFF"/>
            </a:solidFill>
            <a:ln w="9525">
              <a:solidFill>
                <a:schemeClr val="accent2"/>
              </a:solidFill>
              <a:miter lim="800000"/>
              <a:headEnd/>
              <a:tailEnd/>
            </a:ln>
            <a:effectLst>
              <a:prstShdw prst="shdw17" dist="17961" dir="2700000">
                <a:schemeClr val="accent2">
                  <a:gamma/>
                  <a:shade val="60000"/>
                  <a:invGamma/>
                </a:schemeClr>
              </a:prstShdw>
            </a:effectLst>
          </p:spPr>
          <p:txBody>
            <a:bodyPr wrap="none" lIns="87078" tIns="43539" rIns="87078" bIns="43539" anchor="ctr"/>
            <a:lstStyle/>
            <a:p>
              <a:pPr algn="ctr" defTabSz="871538">
                <a:defRPr/>
              </a:pPr>
              <a:r>
                <a:rPr lang="ja-JP" altLang="en-US" sz="1600" dirty="0">
                  <a:solidFill>
                    <a:srgbClr val="A50021"/>
                  </a:solidFill>
                  <a:latin typeface="ＭＳ Ｐゴシック" pitchFamily="50" charset="-128"/>
                  <a:ea typeface="ＭＳ Ｐゴシック" pitchFamily="50" charset="-128"/>
                </a:rPr>
                <a:t>年間約８千件</a:t>
              </a:r>
            </a:p>
          </p:txBody>
        </p:sp>
      </p:grpSp>
      <p:sp>
        <p:nvSpPr>
          <p:cNvPr id="24589" name="タイトル 1"/>
          <p:cNvSpPr>
            <a:spLocks noGrp="1"/>
          </p:cNvSpPr>
          <p:nvPr>
            <p:ph type="title"/>
          </p:nvPr>
        </p:nvSpPr>
        <p:spPr>
          <a:xfrm>
            <a:off x="1449388" y="44450"/>
            <a:ext cx="8832850" cy="990600"/>
          </a:xfrm>
        </p:spPr>
        <p:txBody>
          <a:bodyPr/>
          <a:lstStyle/>
          <a:p>
            <a:r>
              <a:rPr lang="ja-JP" altLang="en-US" smtClean="0">
                <a:latin typeface="ＭＳ Ｐゴシック" charset="-128"/>
                <a:ea typeface="ＭＳ Ｐゴシック" charset="-128"/>
              </a:rPr>
              <a:t>特許と実用新案の違い</a:t>
            </a:r>
          </a:p>
        </p:txBody>
      </p:sp>
      <p:sp>
        <p:nvSpPr>
          <p:cNvPr id="24590" name="テキスト ボックス 2"/>
          <p:cNvSpPr txBox="1">
            <a:spLocks noChangeArrowheads="1"/>
          </p:cNvSpPr>
          <p:nvPr/>
        </p:nvSpPr>
        <p:spPr bwMode="auto">
          <a:xfrm>
            <a:off x="0" y="0"/>
            <a:ext cx="1784350" cy="523875"/>
          </a:xfrm>
          <a:prstGeom prst="rect">
            <a:avLst/>
          </a:prstGeom>
          <a:noFill/>
          <a:ln w="9525">
            <a:noFill/>
            <a:miter lim="800000"/>
            <a:headEnd/>
            <a:tailEnd/>
          </a:ln>
        </p:spPr>
        <p:txBody>
          <a:bodyPr>
            <a:spAutoFit/>
          </a:bodyPr>
          <a:lstStyle/>
          <a:p>
            <a:r>
              <a:rPr lang="ja-JP" altLang="en-US" sz="2800">
                <a:latin typeface="ＭＳ Ｐゴシック" charset="-128"/>
                <a:ea typeface="ＭＳ Ｐゴシック" charset="-128"/>
              </a:rPr>
              <a:t>１３－２</a:t>
            </a:r>
          </a:p>
        </p:txBody>
      </p:sp>
      <p:sp>
        <p:nvSpPr>
          <p:cNvPr id="41" name="スライド番号プレースホルダー 5"/>
          <p:cNvSpPr txBox="1">
            <a:spLocks/>
          </p:cNvSpPr>
          <p:nvPr/>
        </p:nvSpPr>
        <p:spPr>
          <a:xfrm>
            <a:off x="9328150" y="656907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62F4284F-2222-4DCF-A841-E421CDD38047}" type="slidenum">
              <a:rPr lang="en-US" smtClean="0">
                <a:solidFill>
                  <a:prstClr val="black"/>
                </a:solidFill>
              </a:rPr>
              <a:pPr>
                <a:defRPr/>
              </a:pPr>
              <a:t>7</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Group 52"/>
          <p:cNvGrpSpPr>
            <a:grpSpLocks/>
          </p:cNvGrpSpPr>
          <p:nvPr/>
        </p:nvGrpSpPr>
        <p:grpSpPr bwMode="auto">
          <a:xfrm>
            <a:off x="661988" y="1339850"/>
            <a:ext cx="2311400" cy="2628900"/>
            <a:chOff x="385" y="844"/>
            <a:chExt cx="1344" cy="1656"/>
          </a:xfrm>
        </p:grpSpPr>
        <p:sp>
          <p:nvSpPr>
            <p:cNvPr id="26677" name="Rectangle 5"/>
            <p:cNvSpPr>
              <a:spLocks noChangeArrowheads="1"/>
            </p:cNvSpPr>
            <p:nvPr/>
          </p:nvSpPr>
          <p:spPr bwMode="auto">
            <a:xfrm>
              <a:off x="567" y="2001"/>
              <a:ext cx="726" cy="499"/>
            </a:xfrm>
            <a:prstGeom prst="rect">
              <a:avLst/>
            </a:prstGeom>
            <a:solidFill>
              <a:srgbClr val="CCFFFF"/>
            </a:solidFill>
            <a:ln w="28575" algn="ctr">
              <a:solidFill>
                <a:srgbClr val="006600"/>
              </a:solidFill>
              <a:miter lim="800000"/>
              <a:headEnd/>
              <a:tailEnd/>
            </a:ln>
          </p:spPr>
          <p:txBody>
            <a:bodyPr wrap="none" anchor="ctr"/>
            <a:lstStyle/>
            <a:p>
              <a:pPr algn="ctr"/>
              <a:r>
                <a:rPr lang="ja-JP" altLang="en-US">
                  <a:latin typeface="ＭＳ Ｐゴシック" charset="-128"/>
                  <a:ea typeface="ＭＳ Ｐゴシック" charset="-128"/>
                </a:rPr>
                <a:t>基礎的</a:t>
              </a:r>
            </a:p>
            <a:p>
              <a:pPr algn="ctr"/>
              <a:r>
                <a:rPr lang="ja-JP" altLang="en-US">
                  <a:latin typeface="ＭＳ Ｐゴシック" charset="-128"/>
                  <a:ea typeface="ＭＳ Ｐゴシック" charset="-128"/>
                </a:rPr>
                <a:t>要件審査</a:t>
              </a:r>
            </a:p>
          </p:txBody>
        </p:sp>
        <p:sp>
          <p:nvSpPr>
            <p:cNvPr id="26678" name="Rectangle 6"/>
            <p:cNvSpPr>
              <a:spLocks noChangeArrowheads="1"/>
            </p:cNvSpPr>
            <p:nvPr/>
          </p:nvSpPr>
          <p:spPr bwMode="auto">
            <a:xfrm>
              <a:off x="567" y="1570"/>
              <a:ext cx="726" cy="454"/>
            </a:xfrm>
            <a:prstGeom prst="rect">
              <a:avLst/>
            </a:prstGeom>
            <a:solidFill>
              <a:srgbClr val="CCFFFF"/>
            </a:solidFill>
            <a:ln w="28575" algn="ctr">
              <a:solidFill>
                <a:srgbClr val="006600"/>
              </a:solidFill>
              <a:miter lim="800000"/>
              <a:headEnd/>
              <a:tailEnd/>
            </a:ln>
          </p:spPr>
          <p:txBody>
            <a:bodyPr wrap="none" anchor="ctr"/>
            <a:lstStyle/>
            <a:p>
              <a:pPr algn="ctr"/>
              <a:r>
                <a:rPr lang="ja-JP" altLang="en-US">
                  <a:latin typeface="ＭＳ Ｐゴシック" charset="-128"/>
                  <a:ea typeface="ＭＳ Ｐゴシック" charset="-128"/>
                </a:rPr>
                <a:t>方式審査</a:t>
              </a:r>
            </a:p>
          </p:txBody>
        </p:sp>
        <p:sp>
          <p:nvSpPr>
            <p:cNvPr id="26679" name="AutoShape 7"/>
            <p:cNvSpPr>
              <a:spLocks noChangeArrowheads="1"/>
            </p:cNvSpPr>
            <p:nvPr/>
          </p:nvSpPr>
          <p:spPr bwMode="auto">
            <a:xfrm>
              <a:off x="867" y="844"/>
              <a:ext cx="862" cy="499"/>
            </a:xfrm>
            <a:prstGeom prst="wedgeRectCallout">
              <a:avLst>
                <a:gd name="adj1" fmla="val -27931"/>
                <a:gd name="adj2" fmla="val 100074"/>
              </a:avLst>
            </a:prstGeom>
            <a:solidFill>
              <a:srgbClr val="FFFFCC"/>
            </a:solidFill>
            <a:ln w="19050">
              <a:solidFill>
                <a:schemeClr val="accent2"/>
              </a:solidFill>
              <a:miter lim="800000"/>
              <a:headEnd/>
              <a:tailEnd/>
            </a:ln>
          </p:spPr>
          <p:txBody>
            <a:bodyPr wrap="none" lIns="87064" tIns="43532" rIns="87064" bIns="43532" anchor="ctr"/>
            <a:lstStyle/>
            <a:p>
              <a:pPr algn="ctr" defTabSz="871538"/>
              <a:r>
                <a:rPr kumimoji="0" lang="ja-JP" altLang="en-US" sz="1200" b="1">
                  <a:latin typeface="ＭＳ Ｐゴシック" charset="-128"/>
                  <a:ea typeface="ＭＳ Ｐゴシック" charset="-128"/>
                </a:rPr>
                <a:t>不備があれば</a:t>
              </a:r>
            </a:p>
            <a:p>
              <a:pPr algn="ctr" defTabSz="871538"/>
              <a:r>
                <a:rPr kumimoji="0" lang="ja-JP" altLang="en-US" sz="1200" b="1">
                  <a:latin typeface="ＭＳ Ｐゴシック" charset="-128"/>
                  <a:ea typeface="ＭＳ Ｐゴシック" charset="-128"/>
                </a:rPr>
                <a:t>却下処分</a:t>
              </a:r>
            </a:p>
            <a:p>
              <a:pPr algn="ctr" defTabSz="871538"/>
              <a:r>
                <a:rPr kumimoji="0" lang="ja-JP" altLang="en-US" sz="1200" b="1">
                  <a:latin typeface="ＭＳ Ｐゴシック" charset="-128"/>
                  <a:ea typeface="ＭＳ Ｐゴシック" charset="-128"/>
                </a:rPr>
                <a:t>（補正可）</a:t>
              </a:r>
            </a:p>
          </p:txBody>
        </p:sp>
        <p:sp>
          <p:nvSpPr>
            <p:cNvPr id="26680" name="Line 8"/>
            <p:cNvSpPr>
              <a:spLocks noChangeShapeType="1"/>
            </p:cNvSpPr>
            <p:nvPr/>
          </p:nvSpPr>
          <p:spPr bwMode="auto">
            <a:xfrm>
              <a:off x="385" y="2024"/>
              <a:ext cx="182" cy="0"/>
            </a:xfrm>
            <a:prstGeom prst="line">
              <a:avLst/>
            </a:prstGeom>
            <a:noFill/>
            <a:ln w="57150">
              <a:solidFill>
                <a:schemeClr val="tx1"/>
              </a:solidFill>
              <a:round/>
              <a:headEnd/>
              <a:tailEnd type="triangle" w="med" len="med"/>
            </a:ln>
          </p:spPr>
          <p:txBody>
            <a:bodyPr wrap="none" anchor="ctr"/>
            <a:lstStyle/>
            <a:p>
              <a:endParaRPr lang="ja-JP" altLang="en-US"/>
            </a:p>
          </p:txBody>
        </p:sp>
      </p:grpSp>
      <p:grpSp>
        <p:nvGrpSpPr>
          <p:cNvPr id="26626" name="Group 51"/>
          <p:cNvGrpSpPr>
            <a:grpSpLocks/>
          </p:cNvGrpSpPr>
          <p:nvPr/>
        </p:nvGrpSpPr>
        <p:grpSpPr bwMode="auto">
          <a:xfrm>
            <a:off x="38100" y="1339850"/>
            <a:ext cx="1404938" cy="2809875"/>
            <a:chOff x="22" y="844"/>
            <a:chExt cx="817" cy="1770"/>
          </a:xfrm>
        </p:grpSpPr>
        <p:sp>
          <p:nvSpPr>
            <p:cNvPr id="26675" name="Rectangle 4"/>
            <p:cNvSpPr>
              <a:spLocks noChangeArrowheads="1"/>
            </p:cNvSpPr>
            <p:nvPr/>
          </p:nvSpPr>
          <p:spPr bwMode="auto">
            <a:xfrm>
              <a:off x="22" y="1389"/>
              <a:ext cx="363" cy="1225"/>
            </a:xfrm>
            <a:prstGeom prst="rect">
              <a:avLst/>
            </a:prstGeom>
            <a:solidFill>
              <a:srgbClr val="92D050"/>
            </a:solidFill>
            <a:ln w="9525">
              <a:noFill/>
              <a:miter lim="800000"/>
              <a:headEnd/>
              <a:tailEnd/>
            </a:ln>
            <a:effectLst>
              <a:prstShdw prst="shdw17" dist="17961" dir="2700000">
                <a:srgbClr val="004D00"/>
              </a:prstShdw>
            </a:effectLst>
          </p:spPr>
          <p:txBody>
            <a:bodyPr vert="eaVert" wrap="none" anchor="ctr"/>
            <a:lstStyle/>
            <a:p>
              <a:pPr algn="ctr"/>
              <a:r>
                <a:rPr lang="ja-JP" altLang="en-US" b="1">
                  <a:latin typeface="ＭＳ Ｐゴシック" charset="-128"/>
                  <a:ea typeface="ＭＳ Ｐゴシック" charset="-128"/>
                </a:rPr>
                <a:t>実用新案登録出願</a:t>
              </a:r>
            </a:p>
          </p:txBody>
        </p:sp>
        <p:sp>
          <p:nvSpPr>
            <p:cNvPr id="26676" name="AutoShape 15"/>
            <p:cNvSpPr>
              <a:spLocks noChangeArrowheads="1"/>
            </p:cNvSpPr>
            <p:nvPr/>
          </p:nvSpPr>
          <p:spPr bwMode="auto">
            <a:xfrm>
              <a:off x="68" y="844"/>
              <a:ext cx="771" cy="499"/>
            </a:xfrm>
            <a:prstGeom prst="wedgeRectCallout">
              <a:avLst>
                <a:gd name="adj1" fmla="val -17000"/>
                <a:gd name="adj2" fmla="val 76727"/>
              </a:avLst>
            </a:prstGeom>
            <a:solidFill>
              <a:srgbClr val="FFFFCC"/>
            </a:solidFill>
            <a:ln w="19050">
              <a:solidFill>
                <a:schemeClr val="accent2"/>
              </a:solidFill>
              <a:miter lim="800000"/>
              <a:headEnd/>
              <a:tailEnd/>
            </a:ln>
          </p:spPr>
          <p:txBody>
            <a:bodyPr wrap="none" lIns="87078" tIns="43539" rIns="87078" bIns="43539" anchor="ctr"/>
            <a:lstStyle/>
            <a:p>
              <a:pPr defTabSz="871538"/>
              <a:r>
                <a:rPr lang="ja-JP" altLang="en-US" sz="1200" b="1">
                  <a:latin typeface="ＭＳ Ｐゴシック" charset="-128"/>
                  <a:ea typeface="ＭＳ Ｐゴシック" charset="-128"/>
                </a:rPr>
                <a:t>出願手数料と</a:t>
              </a:r>
            </a:p>
            <a:p>
              <a:pPr defTabSz="871538"/>
              <a:r>
                <a:rPr lang="ja-JP" altLang="en-US" sz="1200" b="1">
                  <a:latin typeface="ＭＳ Ｐゴシック" charset="-128"/>
                  <a:ea typeface="ＭＳ Ｐゴシック" charset="-128"/>
                </a:rPr>
                <a:t>３年分の登録</a:t>
              </a:r>
            </a:p>
            <a:p>
              <a:pPr defTabSz="871538"/>
              <a:r>
                <a:rPr lang="ja-JP" altLang="en-US" sz="1200" b="1">
                  <a:latin typeface="ＭＳ Ｐゴシック" charset="-128"/>
                  <a:ea typeface="ＭＳ Ｐゴシック" charset="-128"/>
                </a:rPr>
                <a:t>料を一括納付</a:t>
              </a:r>
            </a:p>
          </p:txBody>
        </p:sp>
      </p:grpSp>
      <p:grpSp>
        <p:nvGrpSpPr>
          <p:cNvPr id="26627" name="Group 58"/>
          <p:cNvGrpSpPr>
            <a:grpSpLocks/>
          </p:cNvGrpSpPr>
          <p:nvPr/>
        </p:nvGrpSpPr>
        <p:grpSpPr bwMode="auto">
          <a:xfrm>
            <a:off x="6356350" y="981075"/>
            <a:ext cx="2736850" cy="2232025"/>
            <a:chOff x="3696" y="618"/>
            <a:chExt cx="1591" cy="1406"/>
          </a:xfrm>
        </p:grpSpPr>
        <p:sp>
          <p:nvSpPr>
            <p:cNvPr id="26668" name="Rectangle 10"/>
            <p:cNvSpPr>
              <a:spLocks noChangeArrowheads="1"/>
            </p:cNvSpPr>
            <p:nvPr/>
          </p:nvSpPr>
          <p:spPr bwMode="auto">
            <a:xfrm>
              <a:off x="4059" y="618"/>
              <a:ext cx="227" cy="1072"/>
            </a:xfrm>
            <a:prstGeom prst="rect">
              <a:avLst/>
            </a:prstGeom>
            <a:solidFill>
              <a:srgbClr val="DDDDDD"/>
            </a:solidFill>
            <a:ln w="28575">
              <a:solidFill>
                <a:schemeClr val="tx1"/>
              </a:solidFill>
              <a:miter lim="800000"/>
              <a:headEnd/>
              <a:tailEnd/>
            </a:ln>
          </p:spPr>
          <p:txBody>
            <a:bodyPr vert="eaVert" wrap="none" lIns="78955" tIns="39477" rIns="78955" bIns="39477" anchor="ctr"/>
            <a:lstStyle/>
            <a:p>
              <a:pPr algn="ctr" defTabSz="871538" eaLnBrk="0" hangingPunct="0"/>
              <a:r>
                <a:rPr lang="ja-JP" altLang="en-US" b="1">
                  <a:latin typeface="ＭＳ Ｐゴシック" charset="-128"/>
                  <a:ea typeface="ＭＳ Ｐゴシック" charset="-128"/>
                </a:rPr>
                <a:t>無効審判</a:t>
              </a:r>
            </a:p>
          </p:txBody>
        </p:sp>
        <p:sp>
          <p:nvSpPr>
            <p:cNvPr id="26669" name="Rectangle 11"/>
            <p:cNvSpPr>
              <a:spLocks noChangeArrowheads="1"/>
            </p:cNvSpPr>
            <p:nvPr/>
          </p:nvSpPr>
          <p:spPr bwMode="auto">
            <a:xfrm>
              <a:off x="4558" y="634"/>
              <a:ext cx="263" cy="1072"/>
            </a:xfrm>
            <a:prstGeom prst="rect">
              <a:avLst/>
            </a:prstGeom>
            <a:solidFill>
              <a:srgbClr val="DDDDDD"/>
            </a:solidFill>
            <a:ln w="28575">
              <a:solidFill>
                <a:schemeClr val="tx1"/>
              </a:solidFill>
              <a:miter lim="800000"/>
              <a:headEnd/>
              <a:tailEnd/>
            </a:ln>
          </p:spPr>
          <p:txBody>
            <a:bodyPr vert="eaVert" wrap="none" lIns="78955" tIns="39477" rIns="78955" bIns="39477" anchor="ctr"/>
            <a:lstStyle/>
            <a:p>
              <a:pPr algn="ctr" defTabSz="871538" eaLnBrk="0" hangingPunct="0"/>
              <a:r>
                <a:rPr lang="ja-JP" altLang="en-US" b="1">
                  <a:latin typeface="ＭＳ Ｐゴシック" charset="-128"/>
                  <a:ea typeface="ＭＳ Ｐゴシック" charset="-128"/>
                </a:rPr>
                <a:t>知財高裁へ提訴</a:t>
              </a:r>
            </a:p>
          </p:txBody>
        </p:sp>
        <p:sp>
          <p:nvSpPr>
            <p:cNvPr id="26670" name="Rectangle 12"/>
            <p:cNvSpPr>
              <a:spLocks noChangeArrowheads="1"/>
            </p:cNvSpPr>
            <p:nvPr/>
          </p:nvSpPr>
          <p:spPr bwMode="auto">
            <a:xfrm>
              <a:off x="5057" y="618"/>
              <a:ext cx="230" cy="1070"/>
            </a:xfrm>
            <a:prstGeom prst="rect">
              <a:avLst/>
            </a:prstGeom>
            <a:solidFill>
              <a:srgbClr val="DDDDDD"/>
            </a:solidFill>
            <a:ln w="28575">
              <a:solidFill>
                <a:schemeClr val="tx1"/>
              </a:solidFill>
              <a:miter lim="800000"/>
              <a:headEnd/>
              <a:tailEnd/>
            </a:ln>
          </p:spPr>
          <p:txBody>
            <a:bodyPr vert="eaVert" wrap="none" lIns="78955" tIns="39477" rIns="78955" bIns="39477" anchor="ctr"/>
            <a:lstStyle/>
            <a:p>
              <a:pPr algn="ctr" defTabSz="871538" eaLnBrk="0" hangingPunct="0"/>
              <a:r>
                <a:rPr lang="ja-JP" altLang="en-US" b="1">
                  <a:latin typeface="ＭＳ Ｐゴシック" charset="-128"/>
                  <a:ea typeface="ＭＳ Ｐゴシック" charset="-128"/>
                </a:rPr>
                <a:t>最高裁に上告</a:t>
              </a:r>
            </a:p>
          </p:txBody>
        </p:sp>
        <p:sp>
          <p:nvSpPr>
            <p:cNvPr id="26671" name="Line 13"/>
            <p:cNvSpPr>
              <a:spLocks noChangeShapeType="1"/>
            </p:cNvSpPr>
            <p:nvPr/>
          </p:nvSpPr>
          <p:spPr bwMode="auto">
            <a:xfrm>
              <a:off x="4830" y="1117"/>
              <a:ext cx="227" cy="0"/>
            </a:xfrm>
            <a:prstGeom prst="line">
              <a:avLst/>
            </a:prstGeom>
            <a:noFill/>
            <a:ln w="38100">
              <a:solidFill>
                <a:schemeClr val="tx1"/>
              </a:solidFill>
              <a:prstDash val="sysDot"/>
              <a:round/>
              <a:headEnd/>
              <a:tailEnd type="triangle" w="med" len="med"/>
            </a:ln>
          </p:spPr>
          <p:txBody>
            <a:bodyPr vert="eaVert" wrap="none" lIns="78969" tIns="39484" rIns="78969" bIns="39484" anchor="ctr"/>
            <a:lstStyle/>
            <a:p>
              <a:endParaRPr lang="ja-JP" altLang="en-US"/>
            </a:p>
          </p:txBody>
        </p:sp>
        <p:sp>
          <p:nvSpPr>
            <p:cNvPr id="26672" name="Line 14"/>
            <p:cNvSpPr>
              <a:spLocks noChangeShapeType="1"/>
            </p:cNvSpPr>
            <p:nvPr/>
          </p:nvSpPr>
          <p:spPr bwMode="auto">
            <a:xfrm flipV="1">
              <a:off x="4286" y="1117"/>
              <a:ext cx="280" cy="0"/>
            </a:xfrm>
            <a:prstGeom prst="line">
              <a:avLst/>
            </a:prstGeom>
            <a:noFill/>
            <a:ln w="38100" cap="rnd">
              <a:solidFill>
                <a:schemeClr val="tx1"/>
              </a:solidFill>
              <a:prstDash val="sysDot"/>
              <a:round/>
              <a:headEnd/>
              <a:tailEnd type="triangle" w="med" len="med"/>
            </a:ln>
          </p:spPr>
          <p:txBody>
            <a:bodyPr vert="eaVert" wrap="none" lIns="78969" tIns="39484" rIns="78969" bIns="39484" anchor="ctr"/>
            <a:lstStyle/>
            <a:p>
              <a:endParaRPr lang="ja-JP" altLang="en-US"/>
            </a:p>
          </p:txBody>
        </p:sp>
        <p:sp>
          <p:nvSpPr>
            <p:cNvPr id="26673" name="Line 31"/>
            <p:cNvSpPr>
              <a:spLocks noChangeShapeType="1"/>
            </p:cNvSpPr>
            <p:nvPr/>
          </p:nvSpPr>
          <p:spPr bwMode="auto">
            <a:xfrm>
              <a:off x="3696" y="1117"/>
              <a:ext cx="356" cy="0"/>
            </a:xfrm>
            <a:prstGeom prst="line">
              <a:avLst/>
            </a:prstGeom>
            <a:noFill/>
            <a:ln w="38100" cap="rnd">
              <a:solidFill>
                <a:schemeClr val="tx1"/>
              </a:solidFill>
              <a:prstDash val="sysDot"/>
              <a:round/>
              <a:headEnd/>
              <a:tailEnd type="triangle" w="med" len="med"/>
            </a:ln>
          </p:spPr>
          <p:txBody>
            <a:bodyPr wrap="none" lIns="87078" tIns="43539" rIns="87078" bIns="43539" anchor="ctr"/>
            <a:lstStyle/>
            <a:p>
              <a:endParaRPr lang="ja-JP" altLang="en-US"/>
            </a:p>
          </p:txBody>
        </p:sp>
        <p:sp>
          <p:nvSpPr>
            <p:cNvPr id="26674" name="Line 38"/>
            <p:cNvSpPr>
              <a:spLocks noChangeShapeType="1"/>
            </p:cNvSpPr>
            <p:nvPr/>
          </p:nvSpPr>
          <p:spPr bwMode="auto">
            <a:xfrm>
              <a:off x="3696" y="1117"/>
              <a:ext cx="0" cy="907"/>
            </a:xfrm>
            <a:prstGeom prst="line">
              <a:avLst/>
            </a:prstGeom>
            <a:noFill/>
            <a:ln w="38100" cap="rnd">
              <a:solidFill>
                <a:schemeClr val="tx1"/>
              </a:solidFill>
              <a:prstDash val="sysDot"/>
              <a:round/>
              <a:headEnd/>
              <a:tailEnd/>
            </a:ln>
          </p:spPr>
          <p:txBody>
            <a:bodyPr wrap="none" anchor="ctr"/>
            <a:lstStyle/>
            <a:p>
              <a:endParaRPr lang="ja-JP" altLang="en-US"/>
            </a:p>
          </p:txBody>
        </p:sp>
      </p:grpSp>
      <p:grpSp>
        <p:nvGrpSpPr>
          <p:cNvPr id="26628" name="Group 57"/>
          <p:cNvGrpSpPr>
            <a:grpSpLocks/>
          </p:cNvGrpSpPr>
          <p:nvPr/>
        </p:nvGrpSpPr>
        <p:grpSpPr bwMode="auto">
          <a:xfrm>
            <a:off x="3959225" y="1320800"/>
            <a:ext cx="1989138" cy="1893888"/>
            <a:chOff x="2302" y="832"/>
            <a:chExt cx="1157" cy="1193"/>
          </a:xfrm>
        </p:grpSpPr>
        <p:sp>
          <p:nvSpPr>
            <p:cNvPr id="26665" name="Rectangle 39"/>
            <p:cNvSpPr>
              <a:spLocks noChangeArrowheads="1"/>
            </p:cNvSpPr>
            <p:nvPr/>
          </p:nvSpPr>
          <p:spPr bwMode="auto">
            <a:xfrm>
              <a:off x="2427" y="1344"/>
              <a:ext cx="816" cy="545"/>
            </a:xfrm>
            <a:prstGeom prst="rect">
              <a:avLst/>
            </a:prstGeom>
            <a:solidFill>
              <a:srgbClr val="CCECFF"/>
            </a:solidFill>
            <a:ln w="28575">
              <a:solidFill>
                <a:srgbClr val="006600"/>
              </a:solidFill>
              <a:miter lim="800000"/>
              <a:headEnd/>
              <a:tailEnd/>
            </a:ln>
          </p:spPr>
          <p:txBody>
            <a:bodyPr wrap="none" lIns="87064" tIns="43532" rIns="87064" bIns="43532" anchor="ctr"/>
            <a:lstStyle/>
            <a:p>
              <a:pPr algn="ctr" eaLnBrk="0" hangingPunct="0"/>
              <a:r>
                <a:rPr kumimoji="0" lang="ja-JP" altLang="en-US" sz="1600">
                  <a:latin typeface="ＭＳ Ｐゴシック" charset="-128"/>
                  <a:ea typeface="ＭＳ Ｐゴシック" charset="-128"/>
                </a:rPr>
                <a:t>実用新案</a:t>
              </a:r>
            </a:p>
            <a:p>
              <a:pPr algn="ctr" eaLnBrk="0" hangingPunct="0"/>
              <a:r>
                <a:rPr kumimoji="0" lang="ja-JP" altLang="en-US" sz="1600">
                  <a:latin typeface="ＭＳ Ｐゴシック" charset="-128"/>
                  <a:ea typeface="ＭＳ Ｐゴシック" charset="-128"/>
                </a:rPr>
                <a:t>技術評価</a:t>
              </a:r>
            </a:p>
            <a:p>
              <a:pPr algn="ctr" eaLnBrk="0" hangingPunct="0"/>
              <a:r>
                <a:rPr kumimoji="0" lang="ja-JP" altLang="en-US" sz="1600">
                  <a:latin typeface="ＭＳ Ｐゴシック" charset="-128"/>
                  <a:ea typeface="ＭＳ Ｐゴシック" charset="-128"/>
                </a:rPr>
                <a:t>請求</a:t>
              </a:r>
            </a:p>
          </p:txBody>
        </p:sp>
        <p:sp>
          <p:nvSpPr>
            <p:cNvPr id="26666" name="Line 40"/>
            <p:cNvSpPr>
              <a:spLocks noChangeShapeType="1"/>
            </p:cNvSpPr>
            <p:nvPr/>
          </p:nvSpPr>
          <p:spPr bwMode="auto">
            <a:xfrm flipH="1">
              <a:off x="2835" y="1911"/>
              <a:ext cx="0" cy="114"/>
            </a:xfrm>
            <a:prstGeom prst="line">
              <a:avLst/>
            </a:prstGeom>
            <a:noFill/>
            <a:ln w="28575">
              <a:solidFill>
                <a:schemeClr val="tx1"/>
              </a:solidFill>
              <a:round/>
              <a:headEnd/>
              <a:tailEnd type="triangle" w="med" len="med"/>
            </a:ln>
          </p:spPr>
          <p:txBody>
            <a:bodyPr wrap="none" anchor="ctr"/>
            <a:lstStyle/>
            <a:p>
              <a:endParaRPr lang="ja-JP" altLang="en-US"/>
            </a:p>
          </p:txBody>
        </p:sp>
        <p:sp>
          <p:nvSpPr>
            <p:cNvPr id="26667" name="AutoShape 41"/>
            <p:cNvSpPr>
              <a:spLocks noChangeArrowheads="1"/>
            </p:cNvSpPr>
            <p:nvPr/>
          </p:nvSpPr>
          <p:spPr bwMode="auto">
            <a:xfrm>
              <a:off x="2302" y="832"/>
              <a:ext cx="1157" cy="483"/>
            </a:xfrm>
            <a:prstGeom prst="wedgeRectCallout">
              <a:avLst>
                <a:gd name="adj1" fmla="val 26250"/>
                <a:gd name="adj2" fmla="val 100940"/>
              </a:avLst>
            </a:prstGeom>
            <a:solidFill>
              <a:srgbClr val="FFFFCC"/>
            </a:solidFill>
            <a:ln w="19050">
              <a:solidFill>
                <a:schemeClr val="accent2"/>
              </a:solidFill>
              <a:miter lim="800000"/>
              <a:headEnd/>
              <a:tailEnd/>
            </a:ln>
          </p:spPr>
          <p:txBody>
            <a:bodyPr wrap="none" lIns="87064" tIns="43532" rIns="87064" bIns="43532" anchor="ctr"/>
            <a:lstStyle/>
            <a:p>
              <a:pPr algn="ctr" defTabSz="871538"/>
              <a:r>
                <a:rPr kumimoji="0" lang="en-US" altLang="ja-JP" sz="1400" b="1">
                  <a:latin typeface="ＭＳ Ｐゴシック" charset="-128"/>
                  <a:ea typeface="ＭＳ Ｐゴシック" charset="-128"/>
                </a:rPr>
                <a:t>42,000</a:t>
              </a:r>
              <a:r>
                <a:rPr kumimoji="0" lang="ja-JP" altLang="en-US" sz="1400" b="1">
                  <a:latin typeface="ＭＳ Ｐゴシック" charset="-128"/>
                  <a:ea typeface="ＭＳ Ｐゴシック" charset="-128"/>
                </a:rPr>
                <a:t>円＋</a:t>
              </a:r>
            </a:p>
            <a:p>
              <a:pPr algn="ctr" defTabSz="871538"/>
              <a:r>
                <a:rPr kumimoji="0" lang="ja-JP" altLang="en-US" sz="1400" b="1">
                  <a:latin typeface="ＭＳ Ｐゴシック" charset="-128"/>
                  <a:ea typeface="ＭＳ Ｐゴシック" charset="-128"/>
                </a:rPr>
                <a:t>１請求項につき</a:t>
              </a:r>
            </a:p>
            <a:p>
              <a:pPr algn="ctr" defTabSz="871538"/>
              <a:r>
                <a:rPr kumimoji="0" lang="en-US" altLang="ja-JP" sz="1400" b="1">
                  <a:latin typeface="ＭＳ Ｐゴシック" charset="-128"/>
                  <a:ea typeface="ＭＳ Ｐゴシック" charset="-128"/>
                </a:rPr>
                <a:t>1,000</a:t>
              </a:r>
              <a:r>
                <a:rPr kumimoji="0" lang="ja-JP" altLang="en-US" sz="1400" b="1">
                  <a:latin typeface="ＭＳ Ｐゴシック" charset="-128"/>
                  <a:ea typeface="ＭＳ Ｐゴシック" charset="-128"/>
                </a:rPr>
                <a:t>円</a:t>
              </a:r>
            </a:p>
          </p:txBody>
        </p:sp>
      </p:grpSp>
      <p:grpSp>
        <p:nvGrpSpPr>
          <p:cNvPr id="442428" name="Group 60"/>
          <p:cNvGrpSpPr>
            <a:grpSpLocks/>
          </p:cNvGrpSpPr>
          <p:nvPr/>
        </p:nvGrpSpPr>
        <p:grpSpPr bwMode="auto">
          <a:xfrm>
            <a:off x="2221971" y="1989139"/>
            <a:ext cx="1327679" cy="1800225"/>
            <a:chOff x="1292" y="1253"/>
            <a:chExt cx="772" cy="1134"/>
          </a:xfrm>
          <a:solidFill>
            <a:srgbClr val="92D050"/>
          </a:solidFill>
        </p:grpSpPr>
        <p:sp>
          <p:nvSpPr>
            <p:cNvPr id="442397" name="Line 29"/>
            <p:cNvSpPr>
              <a:spLocks noChangeShapeType="1"/>
            </p:cNvSpPr>
            <p:nvPr/>
          </p:nvSpPr>
          <p:spPr bwMode="auto">
            <a:xfrm>
              <a:off x="1292" y="2024"/>
              <a:ext cx="182" cy="0"/>
            </a:xfrm>
            <a:prstGeom prst="line">
              <a:avLst/>
            </a:prstGeom>
            <a:grpFill/>
            <a:ln w="57150">
              <a:solidFill>
                <a:schemeClr val="tx1"/>
              </a:solidFill>
              <a:round/>
              <a:headEnd/>
              <a:tailEnd type="triangle" w="med" len="med"/>
            </a:ln>
            <a:effectLst/>
            <a:extLst>
              <a:ext uri="{AF507438-7753-43e0-B8FC-AC1667EBCBE1}"/>
            </a:extLst>
          </p:spPr>
          <p:txBody>
            <a:bodyPr wrap="none" anchor="ctr"/>
            <a:lstStyle/>
            <a:p>
              <a:pPr>
                <a:defRPr/>
              </a:pPr>
              <a:endParaRPr lang="ja-JP" altLang="en-US">
                <a:latin typeface="ＭＳ Ｐゴシック" pitchFamily="50" charset="-128"/>
                <a:ea typeface="ＭＳ Ｐゴシック" pitchFamily="50" charset="-128"/>
              </a:endParaRPr>
            </a:p>
          </p:txBody>
        </p:sp>
        <p:grpSp>
          <p:nvGrpSpPr>
            <p:cNvPr id="442421" name="Group 53"/>
            <p:cNvGrpSpPr>
              <a:grpSpLocks/>
            </p:cNvGrpSpPr>
            <p:nvPr/>
          </p:nvGrpSpPr>
          <p:grpSpPr bwMode="auto">
            <a:xfrm>
              <a:off x="1429" y="1253"/>
              <a:ext cx="635" cy="1134"/>
              <a:chOff x="1429" y="1253"/>
              <a:chExt cx="635" cy="1134"/>
            </a:xfrm>
            <a:grpFill/>
          </p:grpSpPr>
          <p:sp>
            <p:nvSpPr>
              <p:cNvPr id="442377" name="Rectangle 9"/>
              <p:cNvSpPr>
                <a:spLocks noChangeArrowheads="1"/>
              </p:cNvSpPr>
              <p:nvPr/>
            </p:nvSpPr>
            <p:spPr bwMode="auto">
              <a:xfrm>
                <a:off x="1474" y="1842"/>
                <a:ext cx="544" cy="545"/>
              </a:xfrm>
              <a:prstGeom prst="rect">
                <a:avLst/>
              </a:prstGeom>
              <a:grpFill/>
              <a:ln>
                <a:noFill/>
              </a:ln>
              <a:effectLst>
                <a:prstShdw prst="shdw17" dist="17961" dir="2700000">
                  <a:srgbClr val="008000">
                    <a:gamma/>
                    <a:shade val="60000"/>
                    <a:invGamma/>
                  </a:srgbClr>
                </a:prstShdw>
              </a:effectLst>
              <a:extLst>
                <a:ext uri="{91240B29-F687-4f45-9708-019B960494DF}"/>
              </a:extLst>
            </p:spPr>
            <p:txBody>
              <a:bodyPr wrap="none" anchor="ctr"/>
              <a:lstStyle/>
              <a:p>
                <a:pPr algn="ctr">
                  <a:defRPr/>
                </a:pPr>
                <a:r>
                  <a:rPr lang="ja-JP" altLang="en-US" dirty="0">
                    <a:latin typeface="ＭＳ Ｐゴシック" pitchFamily="50" charset="-128"/>
                    <a:ea typeface="ＭＳ Ｐゴシック" pitchFamily="50" charset="-128"/>
                  </a:rPr>
                  <a:t>設定</a:t>
                </a:r>
              </a:p>
              <a:p>
                <a:pPr algn="ctr">
                  <a:defRPr/>
                </a:pPr>
                <a:r>
                  <a:rPr lang="ja-JP" altLang="en-US" dirty="0">
                    <a:latin typeface="ＭＳ Ｐゴシック" pitchFamily="50" charset="-128"/>
                    <a:ea typeface="ＭＳ Ｐゴシック" pitchFamily="50" charset="-128"/>
                  </a:rPr>
                  <a:t>登録</a:t>
                </a:r>
              </a:p>
            </p:txBody>
          </p:sp>
          <p:sp>
            <p:nvSpPr>
              <p:cNvPr id="442410" name="Rectangle 42"/>
              <p:cNvSpPr>
                <a:spLocks noChangeArrowheads="1"/>
              </p:cNvSpPr>
              <p:nvPr/>
            </p:nvSpPr>
            <p:spPr bwMode="auto">
              <a:xfrm>
                <a:off x="1429" y="1253"/>
                <a:ext cx="635" cy="407"/>
              </a:xfrm>
              <a:prstGeom prst="rect">
                <a:avLst/>
              </a:prstGeom>
              <a:grpFill/>
              <a:ln w="12700">
                <a:solidFill>
                  <a:srgbClr val="008000"/>
                </a:solidFill>
                <a:miter lim="800000"/>
                <a:headEnd/>
                <a:tailEnd/>
              </a:ln>
              <a:effectLst>
                <a:prstShdw prst="shdw17" dist="17961" dir="2700000">
                  <a:srgbClr val="008000">
                    <a:gamma/>
                    <a:shade val="60000"/>
                    <a:invGamma/>
                  </a:srgbClr>
                </a:prstShdw>
              </a:effectLst>
            </p:spPr>
            <p:txBody>
              <a:bodyPr wrap="none" lIns="78955" tIns="39477" rIns="78955" bIns="39477" anchor="ctr"/>
              <a:lstStyle/>
              <a:p>
                <a:pPr algn="ctr" defTabSz="871538">
                  <a:defRPr/>
                </a:pPr>
                <a:r>
                  <a:rPr kumimoji="0" lang="ja-JP" altLang="en-US" sz="1400" dirty="0">
                    <a:latin typeface="ＭＳ Ｐゴシック" pitchFamily="50" charset="-128"/>
                    <a:ea typeface="ＭＳ Ｐゴシック" pitchFamily="50" charset="-128"/>
                  </a:rPr>
                  <a:t>登録実用</a:t>
                </a:r>
              </a:p>
              <a:p>
                <a:pPr algn="ctr" defTabSz="871538">
                  <a:defRPr/>
                </a:pPr>
                <a:r>
                  <a:rPr kumimoji="0" lang="ja-JP" altLang="en-US" sz="1400" dirty="0">
                    <a:latin typeface="ＭＳ Ｐゴシック" pitchFamily="50" charset="-128"/>
                    <a:ea typeface="ＭＳ Ｐゴシック" pitchFamily="50" charset="-128"/>
                  </a:rPr>
                  <a:t>新案公報</a:t>
                </a:r>
              </a:p>
              <a:p>
                <a:pPr algn="ctr" defTabSz="871538">
                  <a:defRPr/>
                </a:pPr>
                <a:r>
                  <a:rPr kumimoji="0" lang="ja-JP" altLang="en-US" sz="1400" dirty="0">
                    <a:latin typeface="ＭＳ Ｐゴシック" pitchFamily="50" charset="-128"/>
                    <a:ea typeface="ＭＳ Ｐゴシック" pitchFamily="50" charset="-128"/>
                  </a:rPr>
                  <a:t>の発行</a:t>
                </a:r>
              </a:p>
            </p:txBody>
          </p:sp>
          <p:sp>
            <p:nvSpPr>
              <p:cNvPr id="442411" name="Line 43"/>
              <p:cNvSpPr>
                <a:spLocks noChangeShapeType="1"/>
              </p:cNvSpPr>
              <p:nvPr/>
            </p:nvSpPr>
            <p:spPr bwMode="auto">
              <a:xfrm>
                <a:off x="1746" y="1661"/>
                <a:ext cx="0" cy="181"/>
              </a:xfrm>
              <a:prstGeom prst="line">
                <a:avLst/>
              </a:prstGeom>
              <a:grpFill/>
              <a:ln w="38100" cap="rnd">
                <a:solidFill>
                  <a:srgbClr val="0066FF"/>
                </a:solidFill>
                <a:prstDash val="sysDot"/>
                <a:round/>
                <a:headEnd type="triangle" w="med" len="med"/>
                <a:tailEnd/>
              </a:ln>
              <a:effectLst/>
              <a:extLst>
                <a:ext uri="{AF507438-7753-43e0-B8FC-AC1667EBCBE1}"/>
              </a:extLst>
            </p:spPr>
            <p:txBody>
              <a:bodyPr/>
              <a:lstStyle/>
              <a:p>
                <a:pPr>
                  <a:defRPr/>
                </a:pPr>
                <a:endParaRPr lang="ja-JP" altLang="en-US">
                  <a:latin typeface="ＭＳ Ｐゴシック" pitchFamily="50" charset="-128"/>
                  <a:ea typeface="ＭＳ Ｐゴシック" pitchFamily="50" charset="-128"/>
                </a:endParaRPr>
              </a:p>
            </p:txBody>
          </p:sp>
        </p:grpSp>
      </p:grpSp>
      <p:sp>
        <p:nvSpPr>
          <p:cNvPr id="26630" name="Text Box 47"/>
          <p:cNvSpPr txBox="1">
            <a:spLocks noChangeArrowheads="1"/>
          </p:cNvSpPr>
          <p:nvPr/>
        </p:nvSpPr>
        <p:spPr bwMode="auto">
          <a:xfrm>
            <a:off x="7853363" y="115888"/>
            <a:ext cx="1946275" cy="461962"/>
          </a:xfrm>
          <a:prstGeom prst="rect">
            <a:avLst/>
          </a:prstGeom>
          <a:noFill/>
          <a:ln w="9525" algn="ctr">
            <a:solidFill>
              <a:schemeClr val="hlink"/>
            </a:solidFill>
            <a:miter lim="800000"/>
            <a:headEnd/>
            <a:tailEnd/>
          </a:ln>
        </p:spPr>
        <p:txBody>
          <a:bodyPr>
            <a:spAutoFit/>
          </a:bodyPr>
          <a:lstStyle/>
          <a:p>
            <a:pPr>
              <a:spcBef>
                <a:spcPct val="50000"/>
              </a:spcBef>
            </a:pPr>
            <a:r>
              <a:rPr lang="ja-JP" altLang="en-US" sz="1200">
                <a:latin typeface="ＭＳ Ｐゴシック" charset="-128"/>
                <a:ea typeface="ＭＳ Ｐゴシック" charset="-128"/>
              </a:rPr>
              <a:t>平成１７年４月１日以降に出願されたものに適用</a:t>
            </a:r>
          </a:p>
        </p:txBody>
      </p:sp>
      <p:sp>
        <p:nvSpPr>
          <p:cNvPr id="26631" name="Line 30"/>
          <p:cNvSpPr>
            <a:spLocks noChangeShapeType="1"/>
          </p:cNvSpPr>
          <p:nvPr/>
        </p:nvSpPr>
        <p:spPr bwMode="auto">
          <a:xfrm flipV="1">
            <a:off x="3470275" y="3213100"/>
            <a:ext cx="3409950" cy="1588"/>
          </a:xfrm>
          <a:prstGeom prst="line">
            <a:avLst/>
          </a:prstGeom>
          <a:noFill/>
          <a:ln w="57150">
            <a:solidFill>
              <a:schemeClr val="tx1"/>
            </a:solidFill>
            <a:round/>
            <a:headEnd/>
            <a:tailEnd type="triangle" w="med" len="med"/>
          </a:ln>
        </p:spPr>
        <p:txBody>
          <a:bodyPr wrap="none" lIns="87078" tIns="43539" rIns="87078" bIns="43539" anchor="ctr"/>
          <a:lstStyle/>
          <a:p>
            <a:endParaRPr lang="ja-JP" altLang="en-US"/>
          </a:p>
        </p:txBody>
      </p:sp>
      <p:sp>
        <p:nvSpPr>
          <p:cNvPr id="26632" name="Oval 36"/>
          <p:cNvSpPr>
            <a:spLocks noChangeArrowheads="1"/>
          </p:cNvSpPr>
          <p:nvPr/>
        </p:nvSpPr>
        <p:spPr bwMode="auto">
          <a:xfrm>
            <a:off x="6904038" y="2781300"/>
            <a:ext cx="2305050" cy="863600"/>
          </a:xfrm>
          <a:prstGeom prst="ellipse">
            <a:avLst/>
          </a:prstGeom>
          <a:solidFill>
            <a:srgbClr val="CCFFFF"/>
          </a:solidFill>
          <a:ln w="28575" algn="ctr">
            <a:solidFill>
              <a:srgbClr val="006600"/>
            </a:solidFill>
            <a:round/>
            <a:headEnd/>
            <a:tailEnd/>
          </a:ln>
        </p:spPr>
        <p:txBody>
          <a:bodyPr wrap="none" anchor="ctr"/>
          <a:lstStyle/>
          <a:p>
            <a:pPr algn="ctr"/>
            <a:r>
              <a:rPr lang="ja-JP" altLang="en-US" sz="1600">
                <a:latin typeface="ＭＳ Ｐゴシック" charset="-128"/>
                <a:ea typeface="ＭＳ Ｐゴシック" charset="-128"/>
              </a:rPr>
              <a:t>出願から最長</a:t>
            </a:r>
            <a:r>
              <a:rPr lang="en-US" altLang="ja-JP" sz="1600">
                <a:latin typeface="ＭＳ Ｐゴシック" charset="-128"/>
                <a:ea typeface="ＭＳ Ｐゴシック" charset="-128"/>
              </a:rPr>
              <a:t>10</a:t>
            </a:r>
            <a:r>
              <a:rPr lang="ja-JP" altLang="en-US" sz="1600">
                <a:latin typeface="ＭＳ Ｐゴシック" charset="-128"/>
                <a:ea typeface="ＭＳ Ｐゴシック" charset="-128"/>
              </a:rPr>
              <a:t>年で</a:t>
            </a:r>
          </a:p>
          <a:p>
            <a:pPr algn="ctr"/>
            <a:r>
              <a:rPr lang="ja-JP" altLang="en-US" sz="1600">
                <a:latin typeface="ＭＳ Ｐゴシック" charset="-128"/>
                <a:ea typeface="ＭＳ Ｐゴシック" charset="-128"/>
              </a:rPr>
              <a:t>保護期間満了</a:t>
            </a:r>
          </a:p>
        </p:txBody>
      </p:sp>
      <p:sp>
        <p:nvSpPr>
          <p:cNvPr id="442416" name="AutoShape 48"/>
          <p:cNvSpPr>
            <a:spLocks noChangeArrowheads="1"/>
          </p:cNvSpPr>
          <p:nvPr/>
        </p:nvSpPr>
        <p:spPr bwMode="auto">
          <a:xfrm>
            <a:off x="9010650" y="2781300"/>
            <a:ext cx="466725" cy="431800"/>
          </a:xfrm>
          <a:prstGeom prst="star5">
            <a:avLst/>
          </a:prstGeom>
          <a:solidFill>
            <a:srgbClr val="FF0000"/>
          </a:solidFill>
          <a:ln>
            <a:noFill/>
          </a:ln>
          <a:effectLst>
            <a:prstShdw prst="shdw17" dist="17961" dir="2700000">
              <a:srgbClr val="FF0000">
                <a:gamma/>
                <a:shade val="60000"/>
                <a:invGamma/>
              </a:srgbClr>
            </a:prstShdw>
          </a:effectLst>
          <a:extLst>
            <a:ext uri="{91240B29-F687-4f45-9708-019B960494DF}"/>
          </a:extLst>
        </p:spPr>
        <p:txBody>
          <a:bodyPr wrap="none" anchor="ctr"/>
          <a:lstStyle/>
          <a:p>
            <a:pPr>
              <a:defRPr/>
            </a:pPr>
            <a:endParaRPr lang="ja-JP" altLang="en-US">
              <a:latin typeface="ＭＳ Ｐゴシック" pitchFamily="50" charset="-128"/>
              <a:ea typeface="ＭＳ Ｐゴシック" pitchFamily="50" charset="-128"/>
            </a:endParaRPr>
          </a:p>
        </p:txBody>
      </p:sp>
      <p:grpSp>
        <p:nvGrpSpPr>
          <p:cNvPr id="26634" name="Group 59"/>
          <p:cNvGrpSpPr>
            <a:grpSpLocks/>
          </p:cNvGrpSpPr>
          <p:nvPr/>
        </p:nvGrpSpPr>
        <p:grpSpPr bwMode="auto">
          <a:xfrm>
            <a:off x="4875213" y="3233738"/>
            <a:ext cx="4797425" cy="1828800"/>
            <a:chOff x="2835" y="2037"/>
            <a:chExt cx="2789" cy="1152"/>
          </a:xfrm>
        </p:grpSpPr>
        <p:sp>
          <p:nvSpPr>
            <p:cNvPr id="26661" name="Rectangle 2"/>
            <p:cNvSpPr>
              <a:spLocks noChangeArrowheads="1"/>
            </p:cNvSpPr>
            <p:nvPr/>
          </p:nvSpPr>
          <p:spPr bwMode="auto">
            <a:xfrm>
              <a:off x="2835" y="2523"/>
              <a:ext cx="725" cy="545"/>
            </a:xfrm>
            <a:prstGeom prst="rect">
              <a:avLst/>
            </a:prstGeom>
            <a:solidFill>
              <a:srgbClr val="CCECFF"/>
            </a:solidFill>
            <a:ln w="28575">
              <a:solidFill>
                <a:srgbClr val="006600"/>
              </a:solidFill>
              <a:miter lim="800000"/>
              <a:headEnd/>
              <a:tailEnd/>
            </a:ln>
          </p:spPr>
          <p:txBody>
            <a:bodyPr wrap="none" lIns="87064" tIns="43532" rIns="87064" bIns="43532" anchor="ctr"/>
            <a:lstStyle/>
            <a:p>
              <a:pPr algn="ctr" eaLnBrk="0" hangingPunct="0"/>
              <a:r>
                <a:rPr kumimoji="0" lang="ja-JP" altLang="en-US" sz="1600">
                  <a:latin typeface="ＭＳ Ｐゴシック" charset="-128"/>
                  <a:ea typeface="ＭＳ Ｐゴシック" charset="-128"/>
                </a:rPr>
                <a:t>実用新案</a:t>
              </a:r>
            </a:p>
            <a:p>
              <a:pPr algn="ctr" eaLnBrk="0" hangingPunct="0"/>
              <a:r>
                <a:rPr kumimoji="0" lang="ja-JP" altLang="en-US" sz="1600">
                  <a:latin typeface="ＭＳ Ｐゴシック" charset="-128"/>
                  <a:ea typeface="ＭＳ Ｐゴシック" charset="-128"/>
                </a:rPr>
                <a:t>登録</a:t>
              </a:r>
            </a:p>
            <a:p>
              <a:pPr algn="ctr" eaLnBrk="0" hangingPunct="0"/>
              <a:r>
                <a:rPr kumimoji="0" lang="ja-JP" altLang="en-US" sz="1600">
                  <a:latin typeface="ＭＳ Ｐゴシック" charset="-128"/>
                  <a:ea typeface="ＭＳ Ｐゴシック" charset="-128"/>
                </a:rPr>
                <a:t>の訂正</a:t>
              </a:r>
            </a:p>
          </p:txBody>
        </p:sp>
        <p:sp>
          <p:nvSpPr>
            <p:cNvPr id="442402" name="AutoShape 34"/>
            <p:cNvSpPr>
              <a:spLocks noChangeArrowheads="1"/>
            </p:cNvSpPr>
            <p:nvPr/>
          </p:nvSpPr>
          <p:spPr bwMode="auto">
            <a:xfrm>
              <a:off x="3696" y="2387"/>
              <a:ext cx="1928" cy="802"/>
            </a:xfrm>
            <a:prstGeom prst="wedgeRectCallout">
              <a:avLst>
                <a:gd name="adj1" fmla="val -58403"/>
                <a:gd name="adj2" fmla="val -5037"/>
              </a:avLst>
            </a:prstGeom>
            <a:solidFill>
              <a:srgbClr val="FFFFCC"/>
            </a:solidFill>
            <a:ln w="28575">
              <a:solidFill>
                <a:schemeClr val="accent2"/>
              </a:solidFill>
              <a:miter lim="800000"/>
              <a:headEnd/>
              <a:tailEnd/>
            </a:ln>
            <a:effectLst/>
            <a:extLst>
              <a:ext uri="{AF507438-7753-43e0-B8FC-AC1667EBCBE1}"/>
            </a:extLst>
          </p:spPr>
          <p:txBody>
            <a:bodyPr lIns="87064" tIns="43532" rIns="87064" bIns="43532">
              <a:spAutoFit/>
            </a:bodyPr>
            <a:lstStyle/>
            <a:p>
              <a:pPr eaLnBrk="0" hangingPunct="0">
                <a:spcBef>
                  <a:spcPct val="50000"/>
                </a:spcBef>
                <a:defRPr/>
              </a:pPr>
              <a:r>
                <a:rPr kumimoji="0" lang="ja-JP" altLang="en-US" sz="1400" b="1" dirty="0">
                  <a:latin typeface="ＭＳ Ｐゴシック" pitchFamily="50" charset="-128"/>
                  <a:ea typeface="ＭＳ Ｐゴシック" pitchFamily="50" charset="-128"/>
                </a:rPr>
                <a:t>請求の範囲の減縮等を目的とする訂正が可能（ただし１回限り）</a:t>
              </a:r>
            </a:p>
            <a:p>
              <a:pPr eaLnBrk="0" hangingPunct="0">
                <a:spcBef>
                  <a:spcPct val="50000"/>
                </a:spcBef>
                <a:defRPr/>
              </a:pPr>
              <a:r>
                <a:rPr kumimoji="0" lang="ja-JP" altLang="en-US" sz="1400" b="1" dirty="0">
                  <a:solidFill>
                    <a:schemeClr val="accent6"/>
                  </a:solidFill>
                  <a:latin typeface="ＭＳ Ｐゴシック" pitchFamily="50" charset="-128"/>
                  <a:ea typeface="ＭＳ Ｐゴシック" pitchFamily="50" charset="-128"/>
                </a:rPr>
                <a:t>最初の評価書の謄本送達から２月、無効審判における最初の答弁書提出期間内のうちいずれか早いほうを経過するまで</a:t>
              </a:r>
            </a:p>
          </p:txBody>
        </p:sp>
        <p:sp>
          <p:nvSpPr>
            <p:cNvPr id="26663" name="Line 37"/>
            <p:cNvSpPr>
              <a:spLocks noChangeShapeType="1"/>
            </p:cNvSpPr>
            <p:nvPr/>
          </p:nvSpPr>
          <p:spPr bwMode="auto">
            <a:xfrm>
              <a:off x="3152" y="2037"/>
              <a:ext cx="0" cy="441"/>
            </a:xfrm>
            <a:prstGeom prst="line">
              <a:avLst/>
            </a:prstGeom>
            <a:noFill/>
            <a:ln w="28575">
              <a:solidFill>
                <a:schemeClr val="tx1"/>
              </a:solidFill>
              <a:round/>
              <a:headEnd/>
              <a:tailEnd type="triangle" w="med" len="med"/>
            </a:ln>
          </p:spPr>
          <p:txBody>
            <a:bodyPr wrap="none" lIns="87078" tIns="43539" rIns="87078" bIns="43539" anchor="ctr"/>
            <a:lstStyle/>
            <a:p>
              <a:endParaRPr lang="ja-JP" altLang="en-US"/>
            </a:p>
          </p:txBody>
        </p:sp>
        <p:sp>
          <p:nvSpPr>
            <p:cNvPr id="442417" name="AutoShape 49"/>
            <p:cNvSpPr>
              <a:spLocks noChangeArrowheads="1"/>
            </p:cNvSpPr>
            <p:nvPr/>
          </p:nvSpPr>
          <p:spPr bwMode="auto">
            <a:xfrm>
              <a:off x="3379" y="2704"/>
              <a:ext cx="273" cy="272"/>
            </a:xfrm>
            <a:prstGeom prst="star5">
              <a:avLst/>
            </a:prstGeom>
            <a:solidFill>
              <a:srgbClr val="FF0000"/>
            </a:solidFill>
            <a:ln>
              <a:noFill/>
            </a:ln>
            <a:effectLst>
              <a:prstShdw prst="shdw17" dist="17961" dir="2700000">
                <a:srgbClr val="FF0000">
                  <a:gamma/>
                  <a:shade val="60000"/>
                  <a:invGamma/>
                </a:srgbClr>
              </a:prstShdw>
            </a:effectLst>
            <a:extLst>
              <a:ext uri="{91240B29-F687-4f45-9708-019B960494DF}"/>
            </a:extLst>
          </p:spPr>
          <p:txBody>
            <a:bodyPr wrap="none" anchor="ctr"/>
            <a:lstStyle/>
            <a:p>
              <a:pPr>
                <a:defRPr/>
              </a:pPr>
              <a:endParaRPr lang="ja-JP" altLang="en-US">
                <a:latin typeface="ＭＳ Ｐゴシック" pitchFamily="50" charset="-128"/>
                <a:ea typeface="ＭＳ Ｐゴシック" pitchFamily="50" charset="-128"/>
              </a:endParaRPr>
            </a:p>
          </p:txBody>
        </p:sp>
      </p:grpSp>
      <p:grpSp>
        <p:nvGrpSpPr>
          <p:cNvPr id="26635" name="Group 56"/>
          <p:cNvGrpSpPr>
            <a:grpSpLocks/>
          </p:cNvGrpSpPr>
          <p:nvPr/>
        </p:nvGrpSpPr>
        <p:grpSpPr bwMode="auto">
          <a:xfrm>
            <a:off x="117475" y="3205163"/>
            <a:ext cx="4524375" cy="2527300"/>
            <a:chOff x="68" y="2019"/>
            <a:chExt cx="2631" cy="1592"/>
          </a:xfrm>
        </p:grpSpPr>
        <p:sp>
          <p:nvSpPr>
            <p:cNvPr id="26657" name="Rectangle 32"/>
            <p:cNvSpPr>
              <a:spLocks noChangeArrowheads="1"/>
            </p:cNvSpPr>
            <p:nvPr/>
          </p:nvSpPr>
          <p:spPr bwMode="auto">
            <a:xfrm>
              <a:off x="2064" y="2523"/>
              <a:ext cx="635" cy="681"/>
            </a:xfrm>
            <a:prstGeom prst="rect">
              <a:avLst/>
            </a:prstGeom>
            <a:solidFill>
              <a:srgbClr val="CCECFF"/>
            </a:solidFill>
            <a:ln w="28575">
              <a:solidFill>
                <a:srgbClr val="006600"/>
              </a:solidFill>
              <a:miter lim="800000"/>
              <a:headEnd/>
              <a:tailEnd/>
            </a:ln>
          </p:spPr>
          <p:txBody>
            <a:bodyPr wrap="none" lIns="87064" tIns="43532" rIns="87064" bIns="43532" anchor="ctr"/>
            <a:lstStyle/>
            <a:p>
              <a:pPr algn="ctr" eaLnBrk="0" hangingPunct="0"/>
              <a:r>
                <a:rPr kumimoji="0" lang="ja-JP" altLang="en-US" sz="1600">
                  <a:latin typeface="ＭＳ Ｐゴシック" charset="-128"/>
                  <a:ea typeface="ＭＳ Ｐゴシック" charset="-128"/>
                </a:rPr>
                <a:t>実用新案</a:t>
              </a:r>
            </a:p>
            <a:p>
              <a:pPr algn="ctr" eaLnBrk="0" hangingPunct="0"/>
              <a:r>
                <a:rPr kumimoji="0" lang="ja-JP" altLang="en-US" sz="1600">
                  <a:latin typeface="ＭＳ Ｐゴシック" charset="-128"/>
                  <a:ea typeface="ＭＳ Ｐゴシック" charset="-128"/>
                </a:rPr>
                <a:t>登録に</a:t>
              </a:r>
            </a:p>
            <a:p>
              <a:pPr algn="ctr" eaLnBrk="0" hangingPunct="0"/>
              <a:r>
                <a:rPr kumimoji="0" lang="ja-JP" altLang="en-US" sz="1600">
                  <a:latin typeface="ＭＳ Ｐゴシック" charset="-128"/>
                  <a:ea typeface="ＭＳ Ｐゴシック" charset="-128"/>
                </a:rPr>
                <a:t>基づく</a:t>
              </a:r>
            </a:p>
            <a:p>
              <a:pPr algn="ctr" eaLnBrk="0" hangingPunct="0"/>
              <a:r>
                <a:rPr kumimoji="0" lang="ja-JP" altLang="en-US" sz="1600">
                  <a:latin typeface="ＭＳ Ｐゴシック" charset="-128"/>
                  <a:ea typeface="ＭＳ Ｐゴシック" charset="-128"/>
                </a:rPr>
                <a:t>特許出願</a:t>
              </a:r>
            </a:p>
          </p:txBody>
        </p:sp>
        <p:sp>
          <p:nvSpPr>
            <p:cNvPr id="26658" name="Line 33"/>
            <p:cNvSpPr>
              <a:spLocks noChangeShapeType="1"/>
            </p:cNvSpPr>
            <p:nvPr/>
          </p:nvSpPr>
          <p:spPr bwMode="auto">
            <a:xfrm>
              <a:off x="2336" y="2019"/>
              <a:ext cx="0" cy="488"/>
            </a:xfrm>
            <a:prstGeom prst="line">
              <a:avLst/>
            </a:prstGeom>
            <a:noFill/>
            <a:ln w="28575">
              <a:solidFill>
                <a:schemeClr val="tx1"/>
              </a:solidFill>
              <a:round/>
              <a:headEnd/>
              <a:tailEnd type="triangle" w="med" len="med"/>
            </a:ln>
          </p:spPr>
          <p:txBody>
            <a:bodyPr wrap="none" lIns="87078" tIns="43539" rIns="87078" bIns="43539" anchor="ctr"/>
            <a:lstStyle/>
            <a:p>
              <a:endParaRPr lang="ja-JP" altLang="en-US"/>
            </a:p>
          </p:txBody>
        </p:sp>
        <p:sp>
          <p:nvSpPr>
            <p:cNvPr id="26659" name="AutoShape 35"/>
            <p:cNvSpPr>
              <a:spLocks noChangeArrowheads="1"/>
            </p:cNvSpPr>
            <p:nvPr/>
          </p:nvSpPr>
          <p:spPr bwMode="auto">
            <a:xfrm>
              <a:off x="68" y="2976"/>
              <a:ext cx="1497" cy="635"/>
            </a:xfrm>
            <a:prstGeom prst="wedgeRectCallout">
              <a:avLst>
                <a:gd name="adj1" fmla="val 84801"/>
                <a:gd name="adj2" fmla="val -40083"/>
              </a:avLst>
            </a:prstGeom>
            <a:solidFill>
              <a:srgbClr val="FFFFCC"/>
            </a:solidFill>
            <a:ln w="28575">
              <a:solidFill>
                <a:schemeClr val="accent2"/>
              </a:solidFill>
              <a:miter lim="800000"/>
              <a:headEnd/>
              <a:tailEnd/>
            </a:ln>
          </p:spPr>
          <p:txBody>
            <a:bodyPr lIns="87064" tIns="43532" rIns="87064" bIns="43532" anchor="ctr"/>
            <a:lstStyle/>
            <a:p>
              <a:pPr eaLnBrk="0" hangingPunct="0"/>
              <a:r>
                <a:rPr kumimoji="0" lang="ja-JP" altLang="en-US" sz="1600" b="1">
                  <a:latin typeface="ＭＳ Ｐゴシック" charset="-128"/>
                  <a:ea typeface="ＭＳ Ｐゴシック" charset="-128"/>
                </a:rPr>
                <a:t>原則３年以内であれば、登録された実用新案を元に特許出願が可能</a:t>
              </a:r>
              <a:r>
                <a:rPr kumimoji="0" lang="ja-JP" altLang="en-US" sz="1400" b="1">
                  <a:latin typeface="ＭＳ Ｐゴシック" charset="-128"/>
                  <a:ea typeface="ＭＳ Ｐゴシック" charset="-128"/>
                </a:rPr>
                <a:t>。</a:t>
              </a:r>
            </a:p>
            <a:p>
              <a:pPr eaLnBrk="0" hangingPunct="0"/>
              <a:r>
                <a:rPr kumimoji="0" lang="ja-JP" altLang="en-US" sz="1400" b="1">
                  <a:latin typeface="ＭＳ Ｐゴシック" charset="-128"/>
                  <a:ea typeface="ＭＳ Ｐゴシック" charset="-128"/>
                </a:rPr>
                <a:t>（元の実用新案権は放棄）</a:t>
              </a:r>
            </a:p>
          </p:txBody>
        </p:sp>
        <p:sp>
          <p:nvSpPr>
            <p:cNvPr id="442418" name="AutoShape 50"/>
            <p:cNvSpPr>
              <a:spLocks noChangeArrowheads="1"/>
            </p:cNvSpPr>
            <p:nvPr/>
          </p:nvSpPr>
          <p:spPr bwMode="auto">
            <a:xfrm>
              <a:off x="1882" y="2704"/>
              <a:ext cx="273" cy="272"/>
            </a:xfrm>
            <a:prstGeom prst="star5">
              <a:avLst/>
            </a:prstGeom>
            <a:solidFill>
              <a:srgbClr val="FF0000"/>
            </a:solidFill>
            <a:ln>
              <a:noFill/>
            </a:ln>
            <a:effectLst>
              <a:prstShdw prst="shdw17" dist="17961" dir="2700000">
                <a:srgbClr val="FF0000">
                  <a:gamma/>
                  <a:shade val="60000"/>
                  <a:invGamma/>
                </a:srgbClr>
              </a:prstShdw>
            </a:effectLst>
            <a:extLst>
              <a:ext uri="{91240B29-F687-4f45-9708-019B960494DF}"/>
            </a:extLst>
          </p:spPr>
          <p:txBody>
            <a:bodyPr wrap="none" anchor="ctr"/>
            <a:lstStyle/>
            <a:p>
              <a:pPr>
                <a:defRPr/>
              </a:pPr>
              <a:endParaRPr lang="ja-JP" altLang="en-US">
                <a:latin typeface="ＭＳ Ｐゴシック" pitchFamily="50" charset="-128"/>
                <a:ea typeface="ＭＳ Ｐゴシック" pitchFamily="50" charset="-128"/>
              </a:endParaRPr>
            </a:p>
          </p:txBody>
        </p:sp>
      </p:grpSp>
      <p:grpSp>
        <p:nvGrpSpPr>
          <p:cNvPr id="26636" name="Group 62"/>
          <p:cNvGrpSpPr>
            <a:grpSpLocks/>
          </p:cNvGrpSpPr>
          <p:nvPr/>
        </p:nvGrpSpPr>
        <p:grpSpPr bwMode="auto">
          <a:xfrm>
            <a:off x="3168650" y="5157788"/>
            <a:ext cx="6176963" cy="1655762"/>
            <a:chOff x="1701" y="3249"/>
            <a:chExt cx="3592" cy="1043"/>
          </a:xfrm>
        </p:grpSpPr>
        <p:grpSp>
          <p:nvGrpSpPr>
            <p:cNvPr id="26640" name="Group 55"/>
            <p:cNvGrpSpPr>
              <a:grpSpLocks/>
            </p:cNvGrpSpPr>
            <p:nvPr/>
          </p:nvGrpSpPr>
          <p:grpSpPr bwMode="auto">
            <a:xfrm>
              <a:off x="1701" y="3294"/>
              <a:ext cx="3592" cy="998"/>
              <a:chOff x="1701" y="3294"/>
              <a:chExt cx="3592" cy="998"/>
            </a:xfrm>
          </p:grpSpPr>
          <p:sp>
            <p:nvSpPr>
              <p:cNvPr id="26642" name="Rectangle 16"/>
              <p:cNvSpPr>
                <a:spLocks noChangeArrowheads="1"/>
              </p:cNvSpPr>
              <p:nvPr/>
            </p:nvSpPr>
            <p:spPr bwMode="auto">
              <a:xfrm>
                <a:off x="3882" y="3384"/>
                <a:ext cx="684" cy="227"/>
              </a:xfrm>
              <a:prstGeom prst="rect">
                <a:avLst/>
              </a:prstGeom>
              <a:solidFill>
                <a:srgbClr val="92D050"/>
              </a:solidFill>
              <a:ln w="28575">
                <a:solidFill>
                  <a:srgbClr val="008000"/>
                </a:solidFill>
                <a:miter lim="800000"/>
                <a:headEnd/>
                <a:tailEnd/>
              </a:ln>
            </p:spPr>
            <p:txBody>
              <a:bodyPr wrap="none" lIns="87064" tIns="43532" rIns="87064" bIns="43532" anchor="ctr"/>
              <a:lstStyle/>
              <a:p>
                <a:pPr algn="ctr" eaLnBrk="0" hangingPunct="0"/>
                <a:r>
                  <a:rPr kumimoji="0" lang="ja-JP" altLang="en-US" sz="1400">
                    <a:latin typeface="ＭＳ Ｐゴシック" charset="-128"/>
                    <a:ea typeface="ＭＳ Ｐゴシック" charset="-128"/>
                  </a:rPr>
                  <a:t>基礎部分</a:t>
                </a:r>
              </a:p>
            </p:txBody>
          </p:sp>
          <p:sp>
            <p:nvSpPr>
              <p:cNvPr id="26643" name="Rectangle 17"/>
              <p:cNvSpPr>
                <a:spLocks noChangeArrowheads="1"/>
              </p:cNvSpPr>
              <p:nvPr/>
            </p:nvSpPr>
            <p:spPr bwMode="auto">
              <a:xfrm>
                <a:off x="4639" y="3384"/>
                <a:ext cx="653" cy="227"/>
              </a:xfrm>
              <a:prstGeom prst="rect">
                <a:avLst/>
              </a:prstGeom>
              <a:solidFill>
                <a:srgbClr val="92D050"/>
              </a:solidFill>
              <a:ln w="28575">
                <a:solidFill>
                  <a:srgbClr val="008000"/>
                </a:solidFill>
                <a:miter lim="800000"/>
                <a:headEnd/>
                <a:tailEnd/>
              </a:ln>
            </p:spPr>
            <p:txBody>
              <a:bodyPr wrap="none" lIns="87064" tIns="43532" rIns="87064" bIns="43532" anchor="ctr"/>
              <a:lstStyle/>
              <a:p>
                <a:pPr algn="ctr" eaLnBrk="0" hangingPunct="0"/>
                <a:r>
                  <a:rPr kumimoji="0" lang="ja-JP" altLang="en-US" sz="1400">
                    <a:latin typeface="ＭＳ Ｐゴシック" charset="-128"/>
                    <a:ea typeface="ＭＳ Ｐゴシック" charset="-128"/>
                  </a:rPr>
                  <a:t>請求項ごと</a:t>
                </a:r>
              </a:p>
            </p:txBody>
          </p:sp>
          <p:sp>
            <p:nvSpPr>
              <p:cNvPr id="26644" name="Rectangle 18"/>
              <p:cNvSpPr>
                <a:spLocks noChangeArrowheads="1"/>
              </p:cNvSpPr>
              <p:nvPr/>
            </p:nvSpPr>
            <p:spPr bwMode="auto">
              <a:xfrm>
                <a:off x="3882" y="3611"/>
                <a:ext cx="685" cy="227"/>
              </a:xfrm>
              <a:prstGeom prst="rect">
                <a:avLst/>
              </a:prstGeom>
              <a:solidFill>
                <a:srgbClr val="CCFFCC"/>
              </a:solidFill>
              <a:ln w="28575">
                <a:solidFill>
                  <a:srgbClr val="008000"/>
                </a:solidFill>
                <a:miter lim="800000"/>
                <a:headEnd/>
                <a:tailEnd/>
              </a:ln>
            </p:spPr>
            <p:txBody>
              <a:bodyPr wrap="none" lIns="87064" tIns="43532" rIns="87064" bIns="43532" anchor="ctr"/>
              <a:lstStyle/>
              <a:p>
                <a:pPr algn="ctr" eaLnBrk="0" hangingPunct="0"/>
                <a:r>
                  <a:rPr kumimoji="0" lang="en-US" altLang="ja-JP" sz="1600">
                    <a:latin typeface="ＭＳ Ｐゴシック" charset="-128"/>
                    <a:ea typeface="ＭＳ Ｐゴシック" charset="-128"/>
                  </a:rPr>
                  <a:t>2,100</a:t>
                </a:r>
                <a:r>
                  <a:rPr kumimoji="0" lang="ja-JP" altLang="en-US" sz="1600">
                    <a:latin typeface="ＭＳ Ｐゴシック" charset="-128"/>
                    <a:ea typeface="ＭＳ Ｐゴシック" charset="-128"/>
                  </a:rPr>
                  <a:t>円</a:t>
                </a:r>
              </a:p>
            </p:txBody>
          </p:sp>
          <p:sp>
            <p:nvSpPr>
              <p:cNvPr id="26645" name="Rectangle 19"/>
              <p:cNvSpPr>
                <a:spLocks noChangeArrowheads="1"/>
              </p:cNvSpPr>
              <p:nvPr/>
            </p:nvSpPr>
            <p:spPr bwMode="auto">
              <a:xfrm>
                <a:off x="2783" y="3611"/>
                <a:ext cx="1048" cy="227"/>
              </a:xfrm>
              <a:prstGeom prst="rect">
                <a:avLst/>
              </a:prstGeom>
              <a:solidFill>
                <a:srgbClr val="CCFFFF"/>
              </a:solidFill>
              <a:ln w="28575">
                <a:solidFill>
                  <a:srgbClr val="008000"/>
                </a:solidFill>
                <a:miter lim="800000"/>
                <a:headEnd/>
                <a:tailEnd/>
              </a:ln>
            </p:spPr>
            <p:txBody>
              <a:bodyPr wrap="none" lIns="87064" tIns="43532" rIns="87064" bIns="43532" anchor="ctr"/>
              <a:lstStyle/>
              <a:p>
                <a:pPr algn="ctr" eaLnBrk="0" hangingPunct="0"/>
                <a:r>
                  <a:rPr kumimoji="0" lang="en-US" altLang="ja-JP" sz="1600">
                    <a:latin typeface="ＭＳ Ｐゴシック" charset="-128"/>
                    <a:ea typeface="ＭＳ Ｐゴシック" charset="-128"/>
                  </a:rPr>
                  <a:t>1</a:t>
                </a:r>
                <a:r>
                  <a:rPr kumimoji="0" lang="ja-JP" altLang="en-US" sz="1600">
                    <a:latin typeface="ＭＳ Ｐゴシック" charset="-128"/>
                    <a:ea typeface="ＭＳ Ｐゴシック" charset="-128"/>
                  </a:rPr>
                  <a:t>～</a:t>
                </a:r>
                <a:r>
                  <a:rPr kumimoji="0" lang="en-US" altLang="ja-JP" sz="1600">
                    <a:latin typeface="ＭＳ Ｐゴシック" charset="-128"/>
                    <a:ea typeface="ＭＳ Ｐゴシック" charset="-128"/>
                  </a:rPr>
                  <a:t>3</a:t>
                </a:r>
                <a:r>
                  <a:rPr kumimoji="0" lang="ja-JP" altLang="en-US" sz="1600">
                    <a:latin typeface="ＭＳ Ｐゴシック" charset="-128"/>
                    <a:ea typeface="ＭＳ Ｐゴシック" charset="-128"/>
                  </a:rPr>
                  <a:t>年の各年</a:t>
                </a:r>
              </a:p>
            </p:txBody>
          </p:sp>
          <p:sp>
            <p:nvSpPr>
              <p:cNvPr id="26646" name="Rectangle 20"/>
              <p:cNvSpPr>
                <a:spLocks noChangeArrowheads="1"/>
              </p:cNvSpPr>
              <p:nvPr/>
            </p:nvSpPr>
            <p:spPr bwMode="auto">
              <a:xfrm>
                <a:off x="3882" y="3838"/>
                <a:ext cx="684" cy="227"/>
              </a:xfrm>
              <a:prstGeom prst="rect">
                <a:avLst/>
              </a:prstGeom>
              <a:solidFill>
                <a:srgbClr val="CCFFCC"/>
              </a:solidFill>
              <a:ln w="28575">
                <a:solidFill>
                  <a:srgbClr val="008000"/>
                </a:solidFill>
                <a:miter lim="800000"/>
                <a:headEnd/>
                <a:tailEnd/>
              </a:ln>
            </p:spPr>
            <p:txBody>
              <a:bodyPr wrap="none" lIns="87064" tIns="43532" rIns="87064" bIns="43532" anchor="ctr"/>
              <a:lstStyle/>
              <a:p>
                <a:pPr algn="ctr" eaLnBrk="0" hangingPunct="0"/>
                <a:r>
                  <a:rPr kumimoji="0" lang="en-US" altLang="ja-JP" sz="1600">
                    <a:latin typeface="ＭＳ Ｐゴシック" charset="-128"/>
                    <a:ea typeface="ＭＳ Ｐゴシック" charset="-128"/>
                  </a:rPr>
                  <a:t>6,100</a:t>
                </a:r>
                <a:r>
                  <a:rPr kumimoji="0" lang="ja-JP" altLang="en-US" sz="1600">
                    <a:latin typeface="ＭＳ Ｐゴシック" charset="-128"/>
                    <a:ea typeface="ＭＳ Ｐゴシック" charset="-128"/>
                  </a:rPr>
                  <a:t>円</a:t>
                </a:r>
              </a:p>
            </p:txBody>
          </p:sp>
          <p:sp>
            <p:nvSpPr>
              <p:cNvPr id="26647" name="Rectangle 21"/>
              <p:cNvSpPr>
                <a:spLocks noChangeArrowheads="1"/>
              </p:cNvSpPr>
              <p:nvPr/>
            </p:nvSpPr>
            <p:spPr bwMode="auto">
              <a:xfrm>
                <a:off x="4639" y="3611"/>
                <a:ext cx="653" cy="227"/>
              </a:xfrm>
              <a:prstGeom prst="rect">
                <a:avLst/>
              </a:prstGeom>
              <a:solidFill>
                <a:srgbClr val="CCFFCC"/>
              </a:solidFill>
              <a:ln w="28575">
                <a:solidFill>
                  <a:srgbClr val="008000"/>
                </a:solidFill>
                <a:miter lim="800000"/>
                <a:headEnd/>
                <a:tailEnd/>
              </a:ln>
            </p:spPr>
            <p:txBody>
              <a:bodyPr wrap="none" lIns="87064" tIns="43532" rIns="87064" bIns="43532" anchor="ctr"/>
              <a:lstStyle/>
              <a:p>
                <a:pPr algn="ctr" eaLnBrk="0" hangingPunct="0"/>
                <a:r>
                  <a:rPr kumimoji="0" lang="en-US" altLang="ja-JP" sz="1600">
                    <a:latin typeface="ＭＳ Ｐゴシック" charset="-128"/>
                    <a:ea typeface="ＭＳ Ｐゴシック" charset="-128"/>
                  </a:rPr>
                  <a:t>100</a:t>
                </a:r>
                <a:r>
                  <a:rPr kumimoji="0" lang="ja-JP" altLang="en-US" sz="1600">
                    <a:latin typeface="ＭＳ Ｐゴシック" charset="-128"/>
                    <a:ea typeface="ＭＳ Ｐゴシック" charset="-128"/>
                  </a:rPr>
                  <a:t>円</a:t>
                </a:r>
              </a:p>
            </p:txBody>
          </p:sp>
          <p:sp>
            <p:nvSpPr>
              <p:cNvPr id="26648" name="Rectangle 22"/>
              <p:cNvSpPr>
                <a:spLocks noChangeArrowheads="1"/>
              </p:cNvSpPr>
              <p:nvPr/>
            </p:nvSpPr>
            <p:spPr bwMode="auto">
              <a:xfrm>
                <a:off x="4639" y="3838"/>
                <a:ext cx="653" cy="227"/>
              </a:xfrm>
              <a:prstGeom prst="rect">
                <a:avLst/>
              </a:prstGeom>
              <a:solidFill>
                <a:srgbClr val="CCFFCC"/>
              </a:solidFill>
              <a:ln w="28575">
                <a:solidFill>
                  <a:srgbClr val="008000"/>
                </a:solidFill>
                <a:miter lim="800000"/>
                <a:headEnd/>
                <a:tailEnd/>
              </a:ln>
            </p:spPr>
            <p:txBody>
              <a:bodyPr wrap="none" lIns="87064" tIns="43532" rIns="87064" bIns="43532" anchor="ctr"/>
              <a:lstStyle/>
              <a:p>
                <a:pPr algn="ctr" eaLnBrk="0" hangingPunct="0"/>
                <a:r>
                  <a:rPr kumimoji="0" lang="en-US" altLang="ja-JP" sz="1600">
                    <a:latin typeface="ＭＳ Ｐゴシック" charset="-128"/>
                    <a:ea typeface="ＭＳ Ｐゴシック" charset="-128"/>
                  </a:rPr>
                  <a:t>300</a:t>
                </a:r>
                <a:r>
                  <a:rPr kumimoji="0" lang="ja-JP" altLang="en-US" sz="1600">
                    <a:latin typeface="ＭＳ Ｐゴシック" charset="-128"/>
                    <a:ea typeface="ＭＳ Ｐゴシック" charset="-128"/>
                  </a:rPr>
                  <a:t>円</a:t>
                </a:r>
              </a:p>
            </p:txBody>
          </p:sp>
          <p:sp>
            <p:nvSpPr>
              <p:cNvPr id="26649" name="Rectangle 23"/>
              <p:cNvSpPr>
                <a:spLocks noChangeArrowheads="1"/>
              </p:cNvSpPr>
              <p:nvPr/>
            </p:nvSpPr>
            <p:spPr bwMode="auto">
              <a:xfrm>
                <a:off x="2783" y="3838"/>
                <a:ext cx="1048" cy="227"/>
              </a:xfrm>
              <a:prstGeom prst="rect">
                <a:avLst/>
              </a:prstGeom>
              <a:solidFill>
                <a:srgbClr val="CCFFFF"/>
              </a:solidFill>
              <a:ln w="28575">
                <a:solidFill>
                  <a:srgbClr val="008000"/>
                </a:solidFill>
                <a:miter lim="800000"/>
                <a:headEnd/>
                <a:tailEnd/>
              </a:ln>
            </p:spPr>
            <p:txBody>
              <a:bodyPr wrap="none" lIns="87064" tIns="43532" rIns="87064" bIns="43532" anchor="ctr"/>
              <a:lstStyle/>
              <a:p>
                <a:pPr algn="ctr" eaLnBrk="0" hangingPunct="0"/>
                <a:r>
                  <a:rPr kumimoji="0" lang="en-US" altLang="ja-JP" sz="1600">
                    <a:latin typeface="ＭＳ Ｐゴシック" charset="-128"/>
                    <a:ea typeface="ＭＳ Ｐゴシック" charset="-128"/>
                  </a:rPr>
                  <a:t>4</a:t>
                </a:r>
                <a:r>
                  <a:rPr kumimoji="0" lang="ja-JP" altLang="en-US" sz="1600">
                    <a:latin typeface="ＭＳ Ｐゴシック" charset="-128"/>
                    <a:ea typeface="ＭＳ Ｐゴシック" charset="-128"/>
                  </a:rPr>
                  <a:t>～</a:t>
                </a:r>
                <a:r>
                  <a:rPr kumimoji="0" lang="en-US" altLang="ja-JP" sz="1600">
                    <a:latin typeface="ＭＳ Ｐゴシック" charset="-128"/>
                    <a:ea typeface="ＭＳ Ｐゴシック" charset="-128"/>
                  </a:rPr>
                  <a:t>6</a:t>
                </a:r>
                <a:r>
                  <a:rPr kumimoji="0" lang="ja-JP" altLang="en-US" sz="1600">
                    <a:latin typeface="ＭＳ Ｐゴシック" charset="-128"/>
                    <a:ea typeface="ＭＳ Ｐゴシック" charset="-128"/>
                  </a:rPr>
                  <a:t>年の各年</a:t>
                </a:r>
              </a:p>
            </p:txBody>
          </p:sp>
          <p:sp>
            <p:nvSpPr>
              <p:cNvPr id="26650" name="Rectangle 24"/>
              <p:cNvSpPr>
                <a:spLocks noChangeArrowheads="1"/>
              </p:cNvSpPr>
              <p:nvPr/>
            </p:nvSpPr>
            <p:spPr bwMode="auto">
              <a:xfrm>
                <a:off x="3883" y="4065"/>
                <a:ext cx="684" cy="227"/>
              </a:xfrm>
              <a:prstGeom prst="rect">
                <a:avLst/>
              </a:prstGeom>
              <a:solidFill>
                <a:srgbClr val="CCFFCC"/>
              </a:solidFill>
              <a:ln w="28575">
                <a:solidFill>
                  <a:srgbClr val="008000"/>
                </a:solidFill>
                <a:miter lim="800000"/>
                <a:headEnd/>
                <a:tailEnd/>
              </a:ln>
            </p:spPr>
            <p:txBody>
              <a:bodyPr wrap="none" lIns="87064" tIns="43532" rIns="87064" bIns="43532" anchor="ctr"/>
              <a:lstStyle/>
              <a:p>
                <a:pPr algn="ctr" eaLnBrk="0" hangingPunct="0"/>
                <a:r>
                  <a:rPr kumimoji="0" lang="en-US" altLang="ja-JP" sz="1600">
                    <a:latin typeface="ＭＳ Ｐゴシック" charset="-128"/>
                    <a:ea typeface="ＭＳ Ｐゴシック" charset="-128"/>
                  </a:rPr>
                  <a:t>18,100</a:t>
                </a:r>
                <a:r>
                  <a:rPr kumimoji="0" lang="ja-JP" altLang="en-US" sz="1600">
                    <a:latin typeface="ＭＳ Ｐゴシック" charset="-128"/>
                    <a:ea typeface="ＭＳ Ｐゴシック" charset="-128"/>
                  </a:rPr>
                  <a:t>円</a:t>
                </a:r>
              </a:p>
            </p:txBody>
          </p:sp>
          <p:sp>
            <p:nvSpPr>
              <p:cNvPr id="26651" name="Rectangle 25"/>
              <p:cNvSpPr>
                <a:spLocks noChangeArrowheads="1"/>
              </p:cNvSpPr>
              <p:nvPr/>
            </p:nvSpPr>
            <p:spPr bwMode="auto">
              <a:xfrm>
                <a:off x="4640" y="4065"/>
                <a:ext cx="653" cy="227"/>
              </a:xfrm>
              <a:prstGeom prst="rect">
                <a:avLst/>
              </a:prstGeom>
              <a:solidFill>
                <a:srgbClr val="CCFFCC"/>
              </a:solidFill>
              <a:ln w="28575">
                <a:solidFill>
                  <a:srgbClr val="008000"/>
                </a:solidFill>
                <a:miter lim="800000"/>
                <a:headEnd/>
                <a:tailEnd/>
              </a:ln>
            </p:spPr>
            <p:txBody>
              <a:bodyPr wrap="none" lIns="87064" tIns="43532" rIns="87064" bIns="43532" anchor="ctr"/>
              <a:lstStyle/>
              <a:p>
                <a:pPr algn="ctr" eaLnBrk="0" hangingPunct="0"/>
                <a:r>
                  <a:rPr kumimoji="0" lang="en-US" altLang="ja-JP" sz="1600">
                    <a:latin typeface="ＭＳ Ｐゴシック" charset="-128"/>
                    <a:ea typeface="ＭＳ Ｐゴシック" charset="-128"/>
                  </a:rPr>
                  <a:t>900</a:t>
                </a:r>
                <a:r>
                  <a:rPr kumimoji="0" lang="ja-JP" altLang="en-US" sz="1600">
                    <a:latin typeface="ＭＳ Ｐゴシック" charset="-128"/>
                    <a:ea typeface="ＭＳ Ｐゴシック" charset="-128"/>
                  </a:rPr>
                  <a:t>円</a:t>
                </a:r>
              </a:p>
            </p:txBody>
          </p:sp>
          <p:sp>
            <p:nvSpPr>
              <p:cNvPr id="26652" name="Rectangle 26"/>
              <p:cNvSpPr>
                <a:spLocks noChangeArrowheads="1"/>
              </p:cNvSpPr>
              <p:nvPr/>
            </p:nvSpPr>
            <p:spPr bwMode="auto">
              <a:xfrm>
                <a:off x="2784" y="4065"/>
                <a:ext cx="1048" cy="227"/>
              </a:xfrm>
              <a:prstGeom prst="rect">
                <a:avLst/>
              </a:prstGeom>
              <a:solidFill>
                <a:srgbClr val="CCFFFF"/>
              </a:solidFill>
              <a:ln w="28575">
                <a:solidFill>
                  <a:srgbClr val="008000"/>
                </a:solidFill>
                <a:miter lim="800000"/>
                <a:headEnd/>
                <a:tailEnd/>
              </a:ln>
            </p:spPr>
            <p:txBody>
              <a:bodyPr wrap="none" lIns="87064" tIns="43532" rIns="87064" bIns="43532" anchor="ctr"/>
              <a:lstStyle/>
              <a:p>
                <a:pPr algn="ctr" eaLnBrk="0" hangingPunct="0"/>
                <a:r>
                  <a:rPr kumimoji="0" lang="en-US" altLang="ja-JP" sz="1600">
                    <a:latin typeface="ＭＳ Ｐゴシック" charset="-128"/>
                    <a:ea typeface="ＭＳ Ｐゴシック" charset="-128"/>
                  </a:rPr>
                  <a:t>7</a:t>
                </a:r>
                <a:r>
                  <a:rPr kumimoji="0" lang="ja-JP" altLang="en-US" sz="1600">
                    <a:latin typeface="ＭＳ Ｐゴシック" charset="-128"/>
                    <a:ea typeface="ＭＳ Ｐゴシック" charset="-128"/>
                  </a:rPr>
                  <a:t>～</a:t>
                </a:r>
                <a:r>
                  <a:rPr kumimoji="0" lang="en-US" altLang="ja-JP" sz="1600">
                    <a:latin typeface="ＭＳ Ｐゴシック" charset="-128"/>
                    <a:ea typeface="ＭＳ Ｐゴシック" charset="-128"/>
                  </a:rPr>
                  <a:t>10</a:t>
                </a:r>
                <a:r>
                  <a:rPr kumimoji="0" lang="ja-JP" altLang="en-US" sz="1600">
                    <a:latin typeface="ＭＳ Ｐゴシック" charset="-128"/>
                    <a:ea typeface="ＭＳ Ｐゴシック" charset="-128"/>
                  </a:rPr>
                  <a:t>年の各年</a:t>
                </a:r>
              </a:p>
            </p:txBody>
          </p:sp>
          <p:sp>
            <p:nvSpPr>
              <p:cNvPr id="26653" name="Rectangle 27"/>
              <p:cNvSpPr>
                <a:spLocks noChangeArrowheads="1"/>
              </p:cNvSpPr>
              <p:nvPr/>
            </p:nvSpPr>
            <p:spPr bwMode="auto">
              <a:xfrm>
                <a:off x="2780" y="3385"/>
                <a:ext cx="1053" cy="227"/>
              </a:xfrm>
              <a:prstGeom prst="rect">
                <a:avLst/>
              </a:prstGeom>
              <a:solidFill>
                <a:srgbClr val="92D050"/>
              </a:solidFill>
              <a:ln w="28575">
                <a:solidFill>
                  <a:srgbClr val="008000"/>
                </a:solidFill>
                <a:miter lim="800000"/>
                <a:headEnd/>
                <a:tailEnd/>
              </a:ln>
            </p:spPr>
            <p:txBody>
              <a:bodyPr wrap="none" lIns="87064" tIns="43532" rIns="87064" bIns="43532" anchor="ctr"/>
              <a:lstStyle/>
              <a:p>
                <a:pPr algn="ctr" eaLnBrk="0" hangingPunct="0"/>
                <a:r>
                  <a:rPr kumimoji="0" lang="ja-JP" altLang="en-US" sz="1400">
                    <a:latin typeface="ＭＳ Ｐゴシック" charset="-128"/>
                    <a:ea typeface="ＭＳ Ｐゴシック" charset="-128"/>
                  </a:rPr>
                  <a:t>登録料</a:t>
                </a:r>
                <a:endParaRPr kumimoji="0" lang="ja-JP" altLang="en-US" sz="1600">
                  <a:latin typeface="ＭＳ Ｐゴシック" charset="-128"/>
                  <a:ea typeface="ＭＳ Ｐゴシック" charset="-128"/>
                </a:endParaRPr>
              </a:p>
            </p:txBody>
          </p:sp>
          <p:sp>
            <p:nvSpPr>
              <p:cNvPr id="26654" name="Rectangle 28"/>
              <p:cNvSpPr>
                <a:spLocks noChangeArrowheads="1"/>
              </p:cNvSpPr>
              <p:nvPr/>
            </p:nvSpPr>
            <p:spPr bwMode="auto">
              <a:xfrm>
                <a:off x="1746" y="4065"/>
                <a:ext cx="998" cy="227"/>
              </a:xfrm>
              <a:prstGeom prst="rect">
                <a:avLst/>
              </a:prstGeom>
              <a:solidFill>
                <a:srgbClr val="CCFFCC"/>
              </a:solidFill>
              <a:ln w="28575">
                <a:solidFill>
                  <a:srgbClr val="008000"/>
                </a:solidFill>
                <a:miter lim="800000"/>
                <a:headEnd/>
                <a:tailEnd/>
              </a:ln>
            </p:spPr>
            <p:txBody>
              <a:bodyPr wrap="none" lIns="87064" tIns="43532" rIns="87064" bIns="43532" anchor="ctr"/>
              <a:lstStyle/>
              <a:p>
                <a:pPr algn="ctr" eaLnBrk="0" hangingPunct="0"/>
                <a:r>
                  <a:rPr kumimoji="0" lang="en-US" altLang="ja-JP" sz="1600">
                    <a:latin typeface="ＭＳ Ｐゴシック" charset="-128"/>
                    <a:ea typeface="ＭＳ Ｐゴシック" charset="-128"/>
                  </a:rPr>
                  <a:t>14,000</a:t>
                </a:r>
                <a:r>
                  <a:rPr kumimoji="0" lang="ja-JP" altLang="en-US" sz="1600">
                    <a:latin typeface="ＭＳ Ｐゴシック" charset="-128"/>
                    <a:ea typeface="ＭＳ Ｐゴシック" charset="-128"/>
                  </a:rPr>
                  <a:t>円</a:t>
                </a:r>
              </a:p>
            </p:txBody>
          </p:sp>
          <p:sp>
            <p:nvSpPr>
              <p:cNvPr id="26655" name="Rectangle 44"/>
              <p:cNvSpPr>
                <a:spLocks noChangeArrowheads="1"/>
              </p:cNvSpPr>
              <p:nvPr/>
            </p:nvSpPr>
            <p:spPr bwMode="auto">
              <a:xfrm>
                <a:off x="1739" y="3838"/>
                <a:ext cx="1003" cy="227"/>
              </a:xfrm>
              <a:prstGeom prst="rect">
                <a:avLst/>
              </a:prstGeom>
              <a:solidFill>
                <a:srgbClr val="92D050"/>
              </a:solidFill>
              <a:ln w="9525">
                <a:noFill/>
                <a:miter lim="800000"/>
                <a:headEnd/>
                <a:tailEnd/>
              </a:ln>
            </p:spPr>
            <p:txBody>
              <a:bodyPr wrap="none" lIns="87064" tIns="43532" rIns="87064" bIns="43532" anchor="ctr"/>
              <a:lstStyle/>
              <a:p>
                <a:pPr algn="ctr" eaLnBrk="0" hangingPunct="0"/>
                <a:r>
                  <a:rPr kumimoji="0" lang="ja-JP" altLang="en-US" sz="1600">
                    <a:latin typeface="ＭＳ Ｐゴシック" charset="-128"/>
                    <a:ea typeface="ＭＳ Ｐゴシック" charset="-128"/>
                  </a:rPr>
                  <a:t>出願手数料</a:t>
                </a:r>
              </a:p>
            </p:txBody>
          </p:sp>
          <p:sp>
            <p:nvSpPr>
              <p:cNvPr id="26656" name="Oval 45"/>
              <p:cNvSpPr>
                <a:spLocks noChangeArrowheads="1"/>
              </p:cNvSpPr>
              <p:nvPr/>
            </p:nvSpPr>
            <p:spPr bwMode="auto">
              <a:xfrm>
                <a:off x="1701" y="3294"/>
                <a:ext cx="1043" cy="499"/>
              </a:xfrm>
              <a:prstGeom prst="ellipse">
                <a:avLst/>
              </a:prstGeom>
              <a:solidFill>
                <a:srgbClr val="92D050"/>
              </a:solidFill>
              <a:ln w="9525">
                <a:noFill/>
                <a:round/>
                <a:headEnd/>
                <a:tailEnd/>
              </a:ln>
              <a:effectLst>
                <a:prstShdw prst="shdw17" dist="17961" dir="2700000">
                  <a:srgbClr val="004D00"/>
                </a:prstShdw>
              </a:effectLst>
            </p:spPr>
            <p:txBody>
              <a:bodyPr wrap="none" anchor="ctr"/>
              <a:lstStyle/>
              <a:p>
                <a:pPr algn="ctr"/>
                <a:r>
                  <a:rPr lang="en-US" altLang="ja-JP" sz="1400">
                    <a:latin typeface="ＭＳ Ｐゴシック" charset="-128"/>
                    <a:ea typeface="ＭＳ Ｐゴシック" charset="-128"/>
                  </a:rPr>
                  <a:t>17</a:t>
                </a:r>
                <a:r>
                  <a:rPr lang="ja-JP" altLang="en-US" sz="1400">
                    <a:latin typeface="ＭＳ Ｐゴシック" charset="-128"/>
                    <a:ea typeface="ＭＳ Ｐゴシック" charset="-128"/>
                  </a:rPr>
                  <a:t>年４月以降の</a:t>
                </a:r>
              </a:p>
              <a:p>
                <a:pPr algn="ctr"/>
                <a:r>
                  <a:rPr lang="ja-JP" altLang="en-US" sz="1400">
                    <a:latin typeface="ＭＳ Ｐゴシック" charset="-128"/>
                    <a:ea typeface="ＭＳ Ｐゴシック" charset="-128"/>
                  </a:rPr>
                  <a:t>出願に対する料金</a:t>
                </a:r>
              </a:p>
            </p:txBody>
          </p:sp>
        </p:grpSp>
        <p:sp>
          <p:nvSpPr>
            <p:cNvPr id="442429" name="AutoShape 61"/>
            <p:cNvSpPr>
              <a:spLocks noChangeArrowheads="1"/>
            </p:cNvSpPr>
            <p:nvPr/>
          </p:nvSpPr>
          <p:spPr bwMode="auto">
            <a:xfrm>
              <a:off x="2607" y="3249"/>
              <a:ext cx="273" cy="272"/>
            </a:xfrm>
            <a:prstGeom prst="star5">
              <a:avLst/>
            </a:prstGeom>
            <a:solidFill>
              <a:srgbClr val="FF0000"/>
            </a:solidFill>
            <a:ln>
              <a:noFill/>
            </a:ln>
            <a:effectLst>
              <a:prstShdw prst="shdw17" dist="17961" dir="2700000">
                <a:srgbClr val="FF0000">
                  <a:gamma/>
                  <a:shade val="60000"/>
                  <a:invGamma/>
                </a:srgbClr>
              </a:prstShdw>
            </a:effectLst>
            <a:extLst>
              <a:ext uri="{91240B29-F687-4f45-9708-019B960494DF}"/>
            </a:extLst>
          </p:spPr>
          <p:txBody>
            <a:bodyPr wrap="none" anchor="ctr"/>
            <a:lstStyle/>
            <a:p>
              <a:pPr>
                <a:defRPr/>
              </a:pPr>
              <a:endParaRPr lang="ja-JP" altLang="en-US">
                <a:latin typeface="ＭＳ Ｐゴシック" pitchFamily="50" charset="-128"/>
                <a:ea typeface="ＭＳ Ｐゴシック" pitchFamily="50" charset="-128"/>
              </a:endParaRPr>
            </a:p>
          </p:txBody>
        </p:sp>
      </p:grpSp>
      <p:sp>
        <p:nvSpPr>
          <p:cNvPr id="26637" name="タイトル 1"/>
          <p:cNvSpPr>
            <a:spLocks noGrp="1"/>
          </p:cNvSpPr>
          <p:nvPr>
            <p:ph type="title"/>
          </p:nvPr>
        </p:nvSpPr>
        <p:spPr>
          <a:xfrm>
            <a:off x="663575" y="228600"/>
            <a:ext cx="8832850" cy="990600"/>
          </a:xfrm>
        </p:spPr>
        <p:txBody>
          <a:bodyPr/>
          <a:lstStyle/>
          <a:p>
            <a:r>
              <a:rPr lang="ja-JP" altLang="en-US" smtClean="0">
                <a:latin typeface="ＭＳ Ｐゴシック" charset="-128"/>
                <a:ea typeface="ＭＳ Ｐゴシック" charset="-128"/>
              </a:rPr>
              <a:t>実用新案登録出願の流れ</a:t>
            </a:r>
          </a:p>
        </p:txBody>
      </p:sp>
      <p:sp>
        <p:nvSpPr>
          <p:cNvPr id="26638" name="テキスト ボックス 2"/>
          <p:cNvSpPr txBox="1">
            <a:spLocks noChangeArrowheads="1"/>
          </p:cNvSpPr>
          <p:nvPr/>
        </p:nvSpPr>
        <p:spPr bwMode="auto">
          <a:xfrm>
            <a:off x="0" y="0"/>
            <a:ext cx="1784350" cy="523875"/>
          </a:xfrm>
          <a:prstGeom prst="rect">
            <a:avLst/>
          </a:prstGeom>
          <a:noFill/>
          <a:ln w="9525">
            <a:noFill/>
            <a:miter lim="800000"/>
            <a:headEnd/>
            <a:tailEnd/>
          </a:ln>
        </p:spPr>
        <p:txBody>
          <a:bodyPr>
            <a:spAutoFit/>
          </a:bodyPr>
          <a:lstStyle/>
          <a:p>
            <a:r>
              <a:rPr lang="ja-JP" altLang="en-US" sz="2800">
                <a:latin typeface="ＭＳ Ｐゴシック" charset="-128"/>
                <a:ea typeface="ＭＳ Ｐゴシック" charset="-128"/>
              </a:rPr>
              <a:t>１３－２</a:t>
            </a:r>
          </a:p>
        </p:txBody>
      </p:sp>
      <p:sp>
        <p:nvSpPr>
          <p:cNvPr id="63" name="スライド番号プレースホルダー 5"/>
          <p:cNvSpPr txBox="1">
            <a:spLocks/>
          </p:cNvSpPr>
          <p:nvPr/>
        </p:nvSpPr>
        <p:spPr>
          <a:xfrm>
            <a:off x="9328150" y="656907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639354B9-DC1A-466F-8981-497F549E5A89}" type="slidenum">
              <a:rPr lang="en-US" smtClean="0">
                <a:solidFill>
                  <a:prstClr val="black"/>
                </a:solidFill>
              </a:rPr>
              <a:pPr>
                <a:defRPr/>
              </a:pPr>
              <a:t>8</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idx="4294967295"/>
          </p:nvPr>
        </p:nvSpPr>
        <p:spPr>
          <a:xfrm>
            <a:off x="1281113" y="188913"/>
            <a:ext cx="8832850" cy="990600"/>
          </a:xfrm>
        </p:spPr>
        <p:txBody>
          <a:bodyPr/>
          <a:lstStyle/>
          <a:p>
            <a:r>
              <a:rPr lang="ja-JP" altLang="en-US" smtClean="0">
                <a:latin typeface="ＭＳ Ｐゴシック" charset="-128"/>
                <a:ea typeface="ＭＳ Ｐゴシック" charset="-128"/>
              </a:rPr>
              <a:t>第１３時限　目次</a:t>
            </a:r>
          </a:p>
        </p:txBody>
      </p:sp>
      <p:sp>
        <p:nvSpPr>
          <p:cNvPr id="28674" name="Rectangle 3"/>
          <p:cNvSpPr>
            <a:spLocks noGrp="1"/>
          </p:cNvSpPr>
          <p:nvPr>
            <p:ph type="body" idx="4294967295"/>
          </p:nvPr>
        </p:nvSpPr>
        <p:spPr>
          <a:xfrm>
            <a:off x="2936875" y="1773238"/>
            <a:ext cx="6056313" cy="4525962"/>
          </a:xfrm>
          <a:ln>
            <a:solidFill>
              <a:schemeClr val="accent2"/>
            </a:solidFill>
          </a:ln>
        </p:spPr>
        <p:txBody>
          <a:bodyPr/>
          <a:lstStyle/>
          <a:p>
            <a:pPr eaLnBrk="1" hangingPunct="1">
              <a:buFont typeface="Wingdings" pitchFamily="2" charset="2"/>
              <a:buNone/>
            </a:pPr>
            <a:r>
              <a:rPr lang="ja-JP" altLang="en-US" sz="2400" smtClean="0">
                <a:latin typeface="ＭＳ Ｐゴシック" charset="-128"/>
                <a:ea typeface="ＭＳ Ｐゴシック" charset="-128"/>
              </a:rPr>
              <a:t>１３－１　その他の知的財産制度</a:t>
            </a:r>
            <a:endParaRPr lang="en-US" altLang="ja-JP" sz="2400" smtClean="0">
              <a:latin typeface="ＭＳ Ｐゴシック" charset="-128"/>
              <a:ea typeface="ＭＳ Ｐゴシック" charset="-128"/>
            </a:endParaRPr>
          </a:p>
          <a:p>
            <a:pPr eaLnBrk="1" hangingPunct="1">
              <a:buFont typeface="Wingdings" pitchFamily="2" charset="2"/>
              <a:buNone/>
            </a:pPr>
            <a:r>
              <a:rPr lang="ja-JP" altLang="en-US" sz="2400" smtClean="0">
                <a:latin typeface="ＭＳ Ｐゴシック" charset="-128"/>
                <a:ea typeface="ＭＳ Ｐゴシック" charset="-128"/>
              </a:rPr>
              <a:t>１３－２　実用新案制度</a:t>
            </a:r>
            <a:endParaRPr lang="en-US" altLang="ja-JP" sz="2400" smtClean="0">
              <a:latin typeface="ＭＳ Ｐゴシック" charset="-128"/>
              <a:ea typeface="ＭＳ Ｐゴシック" charset="-128"/>
            </a:endParaRPr>
          </a:p>
          <a:p>
            <a:pPr eaLnBrk="1" hangingPunct="1">
              <a:buFont typeface="Wingdings" pitchFamily="2" charset="2"/>
              <a:buNone/>
            </a:pPr>
            <a:r>
              <a:rPr lang="ja-JP" altLang="en-US" sz="2400" smtClean="0">
                <a:solidFill>
                  <a:srgbClr val="FF0000"/>
                </a:solidFill>
                <a:latin typeface="ＭＳ Ｐゴシック" charset="-128"/>
                <a:ea typeface="ＭＳ Ｐゴシック" charset="-128"/>
              </a:rPr>
              <a:t>１３－３　意匠制度</a:t>
            </a:r>
            <a:endParaRPr lang="en-US" altLang="ja-JP" sz="2400" smtClean="0">
              <a:latin typeface="ＭＳ Ｐゴシック" charset="-128"/>
              <a:ea typeface="ＭＳ Ｐゴシック" charset="-128"/>
            </a:endParaRPr>
          </a:p>
          <a:p>
            <a:pPr eaLnBrk="1" hangingPunct="1">
              <a:buFont typeface="Wingdings" pitchFamily="2" charset="2"/>
              <a:buNone/>
            </a:pPr>
            <a:endParaRPr lang="ja-JP" altLang="en-US" sz="2400" smtClean="0">
              <a:latin typeface="ＭＳ Ｐゴシック" charset="-128"/>
              <a:ea typeface="ＭＳ Ｐゴシック" charset="-128"/>
            </a:endParaRPr>
          </a:p>
        </p:txBody>
      </p:sp>
      <p:pic>
        <p:nvPicPr>
          <p:cNvPr id="28675" name="Picture 7" descr="sm_pencil.png"/>
          <p:cNvPicPr>
            <a:picLocks noChangeAspect="1"/>
          </p:cNvPicPr>
          <p:nvPr/>
        </p:nvPicPr>
        <p:blipFill>
          <a:blip r:embed="rId3"/>
          <a:srcRect/>
          <a:stretch>
            <a:fillRect/>
          </a:stretch>
        </p:blipFill>
        <p:spPr bwMode="auto">
          <a:xfrm>
            <a:off x="631825" y="1773238"/>
            <a:ext cx="1749425" cy="2144712"/>
          </a:xfrm>
          <a:prstGeom prst="rect">
            <a:avLst/>
          </a:prstGeom>
          <a:noFill/>
          <a:ln w="50800" cap="sq" cmpd="dbl">
            <a:solidFill>
              <a:schemeClr val="accent2"/>
            </a:solidFill>
            <a:miter lim="800000"/>
            <a:headEnd/>
            <a:tailEnd/>
          </a:ln>
        </p:spPr>
      </p:pic>
      <p:sp>
        <p:nvSpPr>
          <p:cNvPr id="6" name="スライド番号プレースホルダー 5"/>
          <p:cNvSpPr txBox="1">
            <a:spLocks/>
          </p:cNvSpPr>
          <p:nvPr/>
        </p:nvSpPr>
        <p:spPr>
          <a:xfrm>
            <a:off x="9328150" y="656907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ECE2DB6F-AB2C-41A2-AC78-65FAB5FFA781}" type="slidenum">
              <a:rPr lang="en-US" smtClean="0">
                <a:solidFill>
                  <a:prstClr val="black"/>
                </a:solidFill>
              </a:rPr>
              <a:pPr>
                <a:defRPr/>
              </a:pPr>
              <a:t>9</a:t>
            </a:fld>
            <a:endParaRPr lang="en-US" dirty="0">
              <a:solidFill>
                <a:prstClr val="black"/>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木村　テンプレート">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木村　テンプレート</Template>
  <TotalTime>129</TotalTime>
  <Words>8125</Words>
  <Application>Microsoft Macintosh PowerPoint</Application>
  <PresentationFormat>A4 210 x 297 mm</PresentationFormat>
  <Paragraphs>672</Paragraphs>
  <Slides>23</Slides>
  <Notes>23</Notes>
  <HiddenSlides>0</HiddenSlides>
  <MMClips>0</MMClips>
  <ScaleCrop>false</ScaleCrop>
  <HeadingPairs>
    <vt:vector size="8" baseType="variant">
      <vt:variant>
        <vt:lpstr>使用されているフォント</vt:lpstr>
      </vt:variant>
      <vt:variant>
        <vt:i4>12</vt:i4>
      </vt:variant>
      <vt:variant>
        <vt:lpstr>デザイン テンプレート</vt:lpstr>
      </vt:variant>
      <vt:variant>
        <vt:i4>11</vt:i4>
      </vt:variant>
      <vt:variant>
        <vt:lpstr>埋め込まれた OLE サーバー</vt:lpstr>
      </vt:variant>
      <vt:variant>
        <vt:i4>2</vt:i4>
      </vt:variant>
      <vt:variant>
        <vt:lpstr>スライド タイトル</vt:lpstr>
      </vt:variant>
      <vt:variant>
        <vt:i4>23</vt:i4>
      </vt:variant>
    </vt:vector>
  </HeadingPairs>
  <TitlesOfParts>
    <vt:vector size="48" baseType="lpstr">
      <vt:lpstr>Tw Cen MT</vt:lpstr>
      <vt:lpstr>SimSun</vt:lpstr>
      <vt:lpstr>Arial</vt:lpstr>
      <vt:lpstr>ＭＳ Ｐゴシック</vt:lpstr>
      <vt:lpstr>Wingdings</vt:lpstr>
      <vt:lpstr>Wingdings 2</vt:lpstr>
      <vt:lpstr>Calibri</vt:lpstr>
      <vt:lpstr>FC丸ゴシック体-M</vt:lpstr>
      <vt:lpstr>ＤＦ特太ゴシック体</vt:lpstr>
      <vt:lpstr>Arial Unicode MS</vt:lpstr>
      <vt:lpstr>Tahoma</vt:lpstr>
      <vt:lpstr>ＭＳ ゴシック</vt:lpstr>
      <vt:lpstr>木村　テンプレート</vt:lpstr>
      <vt:lpstr>木村　テンプレート</vt:lpstr>
      <vt:lpstr>木村　テンプレート</vt:lpstr>
      <vt:lpstr>木村　テンプレート</vt:lpstr>
      <vt:lpstr>木村　テンプレート</vt:lpstr>
      <vt:lpstr>木村　テンプレート</vt:lpstr>
      <vt:lpstr>木村　テンプレート</vt:lpstr>
      <vt:lpstr>木村　テンプレート</vt:lpstr>
      <vt:lpstr>木村　テンプレート</vt:lpstr>
      <vt:lpstr>木村　テンプレート</vt:lpstr>
      <vt:lpstr>木村　テンプレート</vt:lpstr>
      <vt:lpstr>ｸﾘｯﾌﾟ</vt:lpstr>
      <vt:lpstr>Photo Editor ｲﾒｰｼﾞ</vt:lpstr>
      <vt:lpstr>スライド 1</vt:lpstr>
      <vt:lpstr>第１３時限 その他の知的財産制度（２） 実用新案、意匠</vt:lpstr>
      <vt:lpstr>第１３時限　目次</vt:lpstr>
      <vt:lpstr>　　　　その他の知的財産制度</vt:lpstr>
      <vt:lpstr>第１３時限　目次</vt:lpstr>
      <vt:lpstr>実用新案制度の特徴</vt:lpstr>
      <vt:lpstr>特許と実用新案の違い</vt:lpstr>
      <vt:lpstr>実用新案登録出願の流れ</vt:lpstr>
      <vt:lpstr>第１３時限　目次</vt:lpstr>
      <vt:lpstr>意匠制度</vt:lpstr>
      <vt:lpstr>意匠法による保護対象の例</vt:lpstr>
      <vt:lpstr>保護対象として必要な要件</vt:lpstr>
      <vt:lpstr>登録することができる意匠（抜粋）</vt:lpstr>
      <vt:lpstr>意匠登録出願の流れ</vt:lpstr>
      <vt:lpstr>意匠登録出願の様式例</vt:lpstr>
      <vt:lpstr>意匠の図面</vt:lpstr>
      <vt:lpstr>特殊な意匠登録（１）</vt:lpstr>
      <vt:lpstr>特殊な意匠登録（２）</vt:lpstr>
      <vt:lpstr>特殊な意匠登録（３）</vt:lpstr>
      <vt:lpstr>特殊な意匠登録（４）</vt:lpstr>
      <vt:lpstr>意匠権の効力が及ぶ範囲</vt:lpstr>
      <vt:lpstr>補論：画面デザインの保護拡充</vt:lpstr>
      <vt:lpstr>補論：画面デザインの保護拡充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プレゼンテーションのタイトル プレゼンテーションのサブタイトル</dc:title>
  <dc:creator/>
  <cp:lastModifiedBy/>
  <cp:revision>32</cp:revision>
  <dcterms:created xsi:type="dcterms:W3CDTF">2012-08-22T07:48:13Z</dcterms:created>
  <dcterms:modified xsi:type="dcterms:W3CDTF">2013-04-09T12:16:43Z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TC101671251041</vt:lpwstr>
  </property>
</Properties>
</file>