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4" r:id="rId1"/>
    <p:sldMasterId id="2147483994" r:id="rId2"/>
    <p:sldMasterId id="2147484004" r:id="rId3"/>
  </p:sldMasterIdLst>
  <p:notesMasterIdLst>
    <p:notesMasterId r:id="rId37"/>
  </p:notesMasterIdLst>
  <p:handoutMasterIdLst>
    <p:handoutMasterId r:id="rId38"/>
  </p:handoutMasterIdLst>
  <p:sldIdLst>
    <p:sldId id="379" r:id="rId4"/>
    <p:sldId id="256" r:id="rId5"/>
    <p:sldId id="313" r:id="rId6"/>
    <p:sldId id="333" r:id="rId7"/>
    <p:sldId id="334" r:id="rId8"/>
    <p:sldId id="335" r:id="rId9"/>
    <p:sldId id="336" r:id="rId10"/>
    <p:sldId id="337" r:id="rId11"/>
    <p:sldId id="338" r:id="rId12"/>
    <p:sldId id="339" r:id="rId13"/>
    <p:sldId id="346" r:id="rId14"/>
    <p:sldId id="340" r:id="rId15"/>
    <p:sldId id="341" r:id="rId16"/>
    <p:sldId id="347" r:id="rId17"/>
    <p:sldId id="377" r:id="rId18"/>
    <p:sldId id="342" r:id="rId19"/>
    <p:sldId id="343" r:id="rId20"/>
    <p:sldId id="344" r:id="rId21"/>
    <p:sldId id="345" r:id="rId22"/>
    <p:sldId id="348" r:id="rId23"/>
    <p:sldId id="323" r:id="rId24"/>
    <p:sldId id="349" r:id="rId25"/>
    <p:sldId id="362" r:id="rId26"/>
    <p:sldId id="378" r:id="rId27"/>
    <p:sldId id="364" r:id="rId28"/>
    <p:sldId id="365" r:id="rId29"/>
    <p:sldId id="366" r:id="rId30"/>
    <p:sldId id="367" r:id="rId31"/>
    <p:sldId id="368" r:id="rId32"/>
    <p:sldId id="369" r:id="rId33"/>
    <p:sldId id="370" r:id="rId34"/>
    <p:sldId id="371" r:id="rId35"/>
    <p:sldId id="372" r:id="rId36"/>
  </p:sldIdLst>
  <p:sldSz cx="9906000" cy="6858000" type="A4"/>
  <p:notesSz cx="6805613" cy="9939338"/>
  <p:defaultTextStyle>
    <a:defPPr>
      <a:defRPr lang="en-US"/>
    </a:defPPr>
    <a:lvl1pPr algn="l" rtl="0" fontAlgn="base">
      <a:spcBef>
        <a:spcPct val="0"/>
      </a:spcBef>
      <a:spcAft>
        <a:spcPct val="0"/>
      </a:spcAft>
      <a:defRPr kumimoji="1" kern="1200">
        <a:solidFill>
          <a:schemeClr val="tx1"/>
        </a:solidFill>
        <a:latin typeface="Tw Cen MT" pitchFamily="34" charset="0"/>
        <a:ea typeface="SimSun" pitchFamily="2" charset="-122"/>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8FC"/>
    <a:srgbClr val="FFFFC1"/>
    <a:srgbClr val="99F0F9"/>
    <a:srgbClr val="66CCFF"/>
    <a:srgbClr val="FFCCFF"/>
    <a:srgbClr val="CCFF99"/>
    <a:srgbClr val="FF33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1" autoAdjust="0"/>
    <p:restoredTop sz="94466" autoAdjust="0"/>
  </p:normalViewPr>
  <p:slideViewPr>
    <p:cSldViewPr>
      <p:cViewPr>
        <p:scale>
          <a:sx n="75" d="100"/>
          <a:sy n="75" d="100"/>
        </p:scale>
        <p:origin x="-1086" y="-67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58"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6BD20-F2D9-4CCB-BC75-FD03D69CB917}" type="doc">
      <dgm:prSet loTypeId="urn:microsoft.com/office/officeart/2005/8/layout/vProcess5" loCatId="process" qsTypeId="urn:microsoft.com/office/officeart/2005/8/quickstyle/simple1#1" qsCatId="simple" csTypeId="urn:microsoft.com/office/officeart/2005/8/colors/accent1_2#1" csCatId="accent1" phldr="1"/>
      <dgm:spPr/>
      <dgm:t>
        <a:bodyPr/>
        <a:lstStyle/>
        <a:p>
          <a:endParaRPr kumimoji="1" lang="ja-JP" altLang="en-US"/>
        </a:p>
      </dgm:t>
    </dgm:pt>
    <dgm:pt modelId="{C443DED3-87FE-41EE-8DB9-7DD6732D4E71}">
      <dgm:prSet phldrT="[テキスト]" custT="1"/>
      <dgm:spPr>
        <a:solidFill>
          <a:schemeClr val="accent3">
            <a:lumMod val="20000"/>
            <a:lumOff val="80000"/>
          </a:schemeClr>
        </a:solidFill>
      </dgm:spPr>
      <dgm:t>
        <a:bodyPr/>
        <a:lstStyle/>
        <a:p>
          <a:pPr algn="l"/>
          <a:r>
            <a:rPr kumimoji="1" lang="ja-JP" altLang="en-US" sz="1600" dirty="0" smtClean="0">
              <a:solidFill>
                <a:schemeClr val="tx1"/>
              </a:solidFill>
              <a:latin typeface="ＭＳ Ｐゴシック" pitchFamily="50" charset="-128"/>
              <a:ea typeface="ＭＳ Ｐゴシック" pitchFamily="50" charset="-128"/>
            </a:rPr>
            <a:t>自己の権利を侵害すると認める貨物が輸入されようとする場合に、税関長に対し、その貨物の輸入（輸出）を差し止め、認定手続を執るべきことを申し立てる制度。</a:t>
          </a:r>
          <a:endParaRPr kumimoji="1" lang="ja-JP" altLang="en-US" sz="1600" dirty="0">
            <a:solidFill>
              <a:schemeClr val="tx1"/>
            </a:solidFill>
            <a:latin typeface="ＭＳ Ｐゴシック" pitchFamily="50" charset="-128"/>
            <a:ea typeface="ＭＳ Ｐゴシック" pitchFamily="50" charset="-128"/>
          </a:endParaRPr>
        </a:p>
      </dgm:t>
    </dgm:pt>
    <dgm:pt modelId="{D97A2B8B-F7C9-4560-963A-CCCEF302BBA8}" type="parTrans" cxnId="{0B0B8773-D8EC-4815-8324-76CF18B28F8A}">
      <dgm:prSet/>
      <dgm:spPr/>
      <dgm:t>
        <a:bodyPr/>
        <a:lstStyle/>
        <a:p>
          <a:endParaRPr kumimoji="1" lang="ja-JP" altLang="en-US"/>
        </a:p>
      </dgm:t>
    </dgm:pt>
    <dgm:pt modelId="{0367CB2F-D4E0-46FA-BF50-20287B3B54F1}" type="sibTrans" cxnId="{0B0B8773-D8EC-4815-8324-76CF18B28F8A}">
      <dgm:prSet/>
      <dgm:spPr/>
      <dgm:t>
        <a:bodyPr/>
        <a:lstStyle/>
        <a:p>
          <a:endParaRPr kumimoji="1" lang="ja-JP" altLang="en-US"/>
        </a:p>
      </dgm:t>
    </dgm:pt>
    <dgm:pt modelId="{AF6C7682-6DFB-4CD4-97DD-52C1F3848B65}">
      <dgm:prSet phldrT="[テキスト]" custT="1"/>
      <dgm:spPr>
        <a:solidFill>
          <a:schemeClr val="accent2">
            <a:lumMod val="20000"/>
            <a:lumOff val="80000"/>
          </a:schemeClr>
        </a:solidFill>
      </dgm:spPr>
      <dgm:t>
        <a:bodyPr/>
        <a:lstStyle/>
        <a:p>
          <a:pPr algn="l"/>
          <a:r>
            <a:rPr kumimoji="1" lang="ja-JP" altLang="en-US" sz="1600" dirty="0" smtClean="0">
              <a:solidFill>
                <a:schemeClr val="tx1"/>
              </a:solidFill>
              <a:latin typeface="ＭＳ Ｐゴシック" pitchFamily="50" charset="-128"/>
              <a:ea typeface="ＭＳ Ｐゴシック" pitchFamily="50" charset="-128"/>
            </a:rPr>
            <a:t>認定手続によって、その貨物が知的財産侵害物品に該当するかどうか判断される。</a:t>
          </a:r>
          <a:endParaRPr kumimoji="1" lang="ja-JP" altLang="en-US" sz="1600" dirty="0">
            <a:solidFill>
              <a:schemeClr val="tx1"/>
            </a:solidFill>
            <a:latin typeface="ＭＳ Ｐゴシック" pitchFamily="50" charset="-128"/>
            <a:ea typeface="ＭＳ Ｐゴシック" pitchFamily="50" charset="-128"/>
          </a:endParaRPr>
        </a:p>
      </dgm:t>
    </dgm:pt>
    <dgm:pt modelId="{1DC09121-E3E9-4377-ABA9-09D2D5D83EA7}" type="parTrans" cxnId="{62E362A0-B821-40FB-959D-296AA035F0EA}">
      <dgm:prSet/>
      <dgm:spPr/>
      <dgm:t>
        <a:bodyPr/>
        <a:lstStyle/>
        <a:p>
          <a:endParaRPr kumimoji="1" lang="ja-JP" altLang="en-US"/>
        </a:p>
      </dgm:t>
    </dgm:pt>
    <dgm:pt modelId="{7569EA93-449F-4B38-A194-F981EC27554D}" type="sibTrans" cxnId="{62E362A0-B821-40FB-959D-296AA035F0EA}">
      <dgm:prSet/>
      <dgm:spPr/>
      <dgm:t>
        <a:bodyPr/>
        <a:lstStyle/>
        <a:p>
          <a:endParaRPr kumimoji="1" lang="ja-JP" altLang="en-US"/>
        </a:p>
      </dgm:t>
    </dgm:pt>
    <dgm:pt modelId="{5ECB42C3-31E6-4C8F-884C-E8AC5E192012}">
      <dgm:prSet phldrT="[テキスト]" custT="1"/>
      <dgm:spPr>
        <a:solidFill>
          <a:schemeClr val="accent1">
            <a:lumMod val="20000"/>
            <a:lumOff val="80000"/>
          </a:schemeClr>
        </a:solidFill>
      </dgm:spPr>
      <dgm:t>
        <a:bodyPr/>
        <a:lstStyle/>
        <a:p>
          <a:pPr algn="l"/>
          <a:r>
            <a:rPr kumimoji="1" lang="ja-JP" altLang="en-US" sz="1600" dirty="0" smtClean="0">
              <a:solidFill>
                <a:schemeClr val="tx1"/>
              </a:solidFill>
              <a:latin typeface="ＭＳ Ｐゴシック" pitchFamily="50" charset="-128"/>
              <a:ea typeface="ＭＳ Ｐゴシック" pitchFamily="50" charset="-128"/>
            </a:rPr>
            <a:t>該当すれば輸入禁止等の措置</a:t>
          </a:r>
          <a:r>
            <a:rPr kumimoji="1" lang="ja-JP" altLang="en-US" sz="1800" dirty="0" smtClean="0">
              <a:solidFill>
                <a:schemeClr val="tx1"/>
              </a:solidFill>
              <a:latin typeface="ＭＳ Ｐゴシック" pitchFamily="50" charset="-128"/>
              <a:ea typeface="ＭＳ Ｐゴシック" pitchFamily="50" charset="-128"/>
            </a:rPr>
            <a:t>。</a:t>
          </a:r>
          <a:endParaRPr kumimoji="1" lang="ja-JP" altLang="en-US" sz="1800" dirty="0">
            <a:solidFill>
              <a:schemeClr val="tx1"/>
            </a:solidFill>
            <a:latin typeface="ＭＳ Ｐゴシック" pitchFamily="50" charset="-128"/>
            <a:ea typeface="ＭＳ Ｐゴシック" pitchFamily="50" charset="-128"/>
          </a:endParaRPr>
        </a:p>
      </dgm:t>
    </dgm:pt>
    <dgm:pt modelId="{F12BAC8E-E267-4EDE-94F0-93C1253B956C}" type="parTrans" cxnId="{3980C653-A87B-4C1B-A6AD-64D2322E24D1}">
      <dgm:prSet/>
      <dgm:spPr/>
      <dgm:t>
        <a:bodyPr/>
        <a:lstStyle/>
        <a:p>
          <a:endParaRPr kumimoji="1" lang="ja-JP" altLang="en-US"/>
        </a:p>
      </dgm:t>
    </dgm:pt>
    <dgm:pt modelId="{45D90455-60B5-4773-883C-E9EED146C82E}" type="sibTrans" cxnId="{3980C653-A87B-4C1B-A6AD-64D2322E24D1}">
      <dgm:prSet/>
      <dgm:spPr/>
      <dgm:t>
        <a:bodyPr/>
        <a:lstStyle/>
        <a:p>
          <a:endParaRPr kumimoji="1" lang="ja-JP" altLang="en-US"/>
        </a:p>
      </dgm:t>
    </dgm:pt>
    <dgm:pt modelId="{6B584407-F377-4815-94FF-A78D881B9C1E}" type="pres">
      <dgm:prSet presAssocID="{0306BD20-F2D9-4CCB-BC75-FD03D69CB917}" presName="outerComposite" presStyleCnt="0">
        <dgm:presLayoutVars>
          <dgm:chMax val="5"/>
          <dgm:dir/>
          <dgm:resizeHandles val="exact"/>
        </dgm:presLayoutVars>
      </dgm:prSet>
      <dgm:spPr/>
      <dgm:t>
        <a:bodyPr/>
        <a:lstStyle/>
        <a:p>
          <a:endParaRPr kumimoji="1" lang="ja-JP" altLang="en-US"/>
        </a:p>
      </dgm:t>
    </dgm:pt>
    <dgm:pt modelId="{0936B21A-F7CA-4C05-B54D-1B629C58DE4B}" type="pres">
      <dgm:prSet presAssocID="{0306BD20-F2D9-4CCB-BC75-FD03D69CB917}" presName="dummyMaxCanvas" presStyleCnt="0">
        <dgm:presLayoutVars/>
      </dgm:prSet>
      <dgm:spPr/>
    </dgm:pt>
    <dgm:pt modelId="{2CE75B78-BE58-458A-84D0-106674D2C546}" type="pres">
      <dgm:prSet presAssocID="{0306BD20-F2D9-4CCB-BC75-FD03D69CB917}" presName="ThreeNodes_1" presStyleLbl="node1" presStyleIdx="0" presStyleCnt="3">
        <dgm:presLayoutVars>
          <dgm:bulletEnabled val="1"/>
        </dgm:presLayoutVars>
      </dgm:prSet>
      <dgm:spPr/>
      <dgm:t>
        <a:bodyPr/>
        <a:lstStyle/>
        <a:p>
          <a:endParaRPr kumimoji="1" lang="ja-JP" altLang="en-US"/>
        </a:p>
      </dgm:t>
    </dgm:pt>
    <dgm:pt modelId="{59459544-3C75-4C57-8657-5DD88BF89B04}" type="pres">
      <dgm:prSet presAssocID="{0306BD20-F2D9-4CCB-BC75-FD03D69CB917}" presName="ThreeNodes_2" presStyleLbl="node1" presStyleIdx="1" presStyleCnt="3">
        <dgm:presLayoutVars>
          <dgm:bulletEnabled val="1"/>
        </dgm:presLayoutVars>
      </dgm:prSet>
      <dgm:spPr/>
      <dgm:t>
        <a:bodyPr/>
        <a:lstStyle/>
        <a:p>
          <a:endParaRPr kumimoji="1" lang="ja-JP" altLang="en-US"/>
        </a:p>
      </dgm:t>
    </dgm:pt>
    <dgm:pt modelId="{4CA0B08D-6431-472B-BDE6-9534E615CEA5}" type="pres">
      <dgm:prSet presAssocID="{0306BD20-F2D9-4CCB-BC75-FD03D69CB917}" presName="ThreeNodes_3" presStyleLbl="node1" presStyleIdx="2" presStyleCnt="3">
        <dgm:presLayoutVars>
          <dgm:bulletEnabled val="1"/>
        </dgm:presLayoutVars>
      </dgm:prSet>
      <dgm:spPr/>
      <dgm:t>
        <a:bodyPr/>
        <a:lstStyle/>
        <a:p>
          <a:endParaRPr kumimoji="1" lang="ja-JP" altLang="en-US"/>
        </a:p>
      </dgm:t>
    </dgm:pt>
    <dgm:pt modelId="{A54E63EC-1D11-48A5-B85D-461BB0A671DE}" type="pres">
      <dgm:prSet presAssocID="{0306BD20-F2D9-4CCB-BC75-FD03D69CB917}" presName="ThreeConn_1-2" presStyleLbl="fgAccFollowNode1" presStyleIdx="0" presStyleCnt="2">
        <dgm:presLayoutVars>
          <dgm:bulletEnabled val="1"/>
        </dgm:presLayoutVars>
      </dgm:prSet>
      <dgm:spPr/>
      <dgm:t>
        <a:bodyPr/>
        <a:lstStyle/>
        <a:p>
          <a:endParaRPr kumimoji="1" lang="ja-JP" altLang="en-US"/>
        </a:p>
      </dgm:t>
    </dgm:pt>
    <dgm:pt modelId="{7B4F5AF2-2823-46B9-B38A-1C695B1EE324}" type="pres">
      <dgm:prSet presAssocID="{0306BD20-F2D9-4CCB-BC75-FD03D69CB917}" presName="ThreeConn_2-3" presStyleLbl="fgAccFollowNode1" presStyleIdx="1" presStyleCnt="2">
        <dgm:presLayoutVars>
          <dgm:bulletEnabled val="1"/>
        </dgm:presLayoutVars>
      </dgm:prSet>
      <dgm:spPr/>
      <dgm:t>
        <a:bodyPr/>
        <a:lstStyle/>
        <a:p>
          <a:endParaRPr kumimoji="1" lang="ja-JP" altLang="en-US"/>
        </a:p>
      </dgm:t>
    </dgm:pt>
    <dgm:pt modelId="{CB09BA74-0056-4ADD-9D39-6E8FDE6C0618}" type="pres">
      <dgm:prSet presAssocID="{0306BD20-F2D9-4CCB-BC75-FD03D69CB917}" presName="ThreeNodes_1_text" presStyleLbl="node1" presStyleIdx="2" presStyleCnt="3">
        <dgm:presLayoutVars>
          <dgm:bulletEnabled val="1"/>
        </dgm:presLayoutVars>
      </dgm:prSet>
      <dgm:spPr/>
      <dgm:t>
        <a:bodyPr/>
        <a:lstStyle/>
        <a:p>
          <a:endParaRPr kumimoji="1" lang="ja-JP" altLang="en-US"/>
        </a:p>
      </dgm:t>
    </dgm:pt>
    <dgm:pt modelId="{2A27AB7E-3ECB-4A9C-B326-E8289DFB085B}" type="pres">
      <dgm:prSet presAssocID="{0306BD20-F2D9-4CCB-BC75-FD03D69CB917}" presName="ThreeNodes_2_text" presStyleLbl="node1" presStyleIdx="2" presStyleCnt="3">
        <dgm:presLayoutVars>
          <dgm:bulletEnabled val="1"/>
        </dgm:presLayoutVars>
      </dgm:prSet>
      <dgm:spPr/>
      <dgm:t>
        <a:bodyPr/>
        <a:lstStyle/>
        <a:p>
          <a:endParaRPr kumimoji="1" lang="ja-JP" altLang="en-US"/>
        </a:p>
      </dgm:t>
    </dgm:pt>
    <dgm:pt modelId="{B35324F3-2893-4B3F-8112-3D35563F8ABD}" type="pres">
      <dgm:prSet presAssocID="{0306BD20-F2D9-4CCB-BC75-FD03D69CB917}" presName="ThreeNodes_3_text" presStyleLbl="node1" presStyleIdx="2" presStyleCnt="3">
        <dgm:presLayoutVars>
          <dgm:bulletEnabled val="1"/>
        </dgm:presLayoutVars>
      </dgm:prSet>
      <dgm:spPr/>
      <dgm:t>
        <a:bodyPr/>
        <a:lstStyle/>
        <a:p>
          <a:endParaRPr kumimoji="1" lang="ja-JP" altLang="en-US"/>
        </a:p>
      </dgm:t>
    </dgm:pt>
  </dgm:ptLst>
  <dgm:cxnLst>
    <dgm:cxn modelId="{2873DF8C-D8D2-4CEA-B9C3-F88C38389825}" type="presOf" srcId="{C443DED3-87FE-41EE-8DB9-7DD6732D4E71}" destId="{CB09BA74-0056-4ADD-9D39-6E8FDE6C0618}" srcOrd="1" destOrd="0" presId="urn:microsoft.com/office/officeart/2005/8/layout/vProcess5"/>
    <dgm:cxn modelId="{361BE626-62AB-44F3-A3D3-565159DB1BF1}" type="presOf" srcId="{7569EA93-449F-4B38-A194-F981EC27554D}" destId="{7B4F5AF2-2823-46B9-B38A-1C695B1EE324}" srcOrd="0" destOrd="0" presId="urn:microsoft.com/office/officeart/2005/8/layout/vProcess5"/>
    <dgm:cxn modelId="{21013E9B-3A6D-4973-B13B-C8A9A293BAAC}" type="presOf" srcId="{5ECB42C3-31E6-4C8F-884C-E8AC5E192012}" destId="{B35324F3-2893-4B3F-8112-3D35563F8ABD}" srcOrd="1" destOrd="0" presId="urn:microsoft.com/office/officeart/2005/8/layout/vProcess5"/>
    <dgm:cxn modelId="{3980C653-A87B-4C1B-A6AD-64D2322E24D1}" srcId="{0306BD20-F2D9-4CCB-BC75-FD03D69CB917}" destId="{5ECB42C3-31E6-4C8F-884C-E8AC5E192012}" srcOrd="2" destOrd="0" parTransId="{F12BAC8E-E267-4EDE-94F0-93C1253B956C}" sibTransId="{45D90455-60B5-4773-883C-E9EED146C82E}"/>
    <dgm:cxn modelId="{17EC707F-1279-49CF-96D9-6E5771B92AAD}" type="presOf" srcId="{0367CB2F-D4E0-46FA-BF50-20287B3B54F1}" destId="{A54E63EC-1D11-48A5-B85D-461BB0A671DE}" srcOrd="0" destOrd="0" presId="urn:microsoft.com/office/officeart/2005/8/layout/vProcess5"/>
    <dgm:cxn modelId="{B2CD398C-4013-4906-8334-46450C1C2B86}" type="presOf" srcId="{AF6C7682-6DFB-4CD4-97DD-52C1F3848B65}" destId="{59459544-3C75-4C57-8657-5DD88BF89B04}" srcOrd="0" destOrd="0" presId="urn:microsoft.com/office/officeart/2005/8/layout/vProcess5"/>
    <dgm:cxn modelId="{615665E7-B05E-4B5D-9F92-AF988768BFB7}" type="presOf" srcId="{AF6C7682-6DFB-4CD4-97DD-52C1F3848B65}" destId="{2A27AB7E-3ECB-4A9C-B326-E8289DFB085B}" srcOrd="1" destOrd="0" presId="urn:microsoft.com/office/officeart/2005/8/layout/vProcess5"/>
    <dgm:cxn modelId="{0B0B8773-D8EC-4815-8324-76CF18B28F8A}" srcId="{0306BD20-F2D9-4CCB-BC75-FD03D69CB917}" destId="{C443DED3-87FE-41EE-8DB9-7DD6732D4E71}" srcOrd="0" destOrd="0" parTransId="{D97A2B8B-F7C9-4560-963A-CCCEF302BBA8}" sibTransId="{0367CB2F-D4E0-46FA-BF50-20287B3B54F1}"/>
    <dgm:cxn modelId="{E9FD5E07-93F0-4B25-AD82-ECB5757192D2}" type="presOf" srcId="{5ECB42C3-31E6-4C8F-884C-E8AC5E192012}" destId="{4CA0B08D-6431-472B-BDE6-9534E615CEA5}" srcOrd="0" destOrd="0" presId="urn:microsoft.com/office/officeart/2005/8/layout/vProcess5"/>
    <dgm:cxn modelId="{5D21D7F3-63C7-43B3-81DB-2139D8C0DA50}" type="presOf" srcId="{C443DED3-87FE-41EE-8DB9-7DD6732D4E71}" destId="{2CE75B78-BE58-458A-84D0-106674D2C546}" srcOrd="0" destOrd="0" presId="urn:microsoft.com/office/officeart/2005/8/layout/vProcess5"/>
    <dgm:cxn modelId="{62E362A0-B821-40FB-959D-296AA035F0EA}" srcId="{0306BD20-F2D9-4CCB-BC75-FD03D69CB917}" destId="{AF6C7682-6DFB-4CD4-97DD-52C1F3848B65}" srcOrd="1" destOrd="0" parTransId="{1DC09121-E3E9-4377-ABA9-09D2D5D83EA7}" sibTransId="{7569EA93-449F-4B38-A194-F981EC27554D}"/>
    <dgm:cxn modelId="{5EE94FC6-0554-4B79-917B-7195BC3A464D}" type="presOf" srcId="{0306BD20-F2D9-4CCB-BC75-FD03D69CB917}" destId="{6B584407-F377-4815-94FF-A78D881B9C1E}" srcOrd="0" destOrd="0" presId="urn:microsoft.com/office/officeart/2005/8/layout/vProcess5"/>
    <dgm:cxn modelId="{7A3BB3A9-D648-4D90-A838-1D5E8480D6BC}" type="presParOf" srcId="{6B584407-F377-4815-94FF-A78D881B9C1E}" destId="{0936B21A-F7CA-4C05-B54D-1B629C58DE4B}" srcOrd="0" destOrd="0" presId="urn:microsoft.com/office/officeart/2005/8/layout/vProcess5"/>
    <dgm:cxn modelId="{76E5C632-C6E2-4A1E-8E3B-A23E2FF01A60}" type="presParOf" srcId="{6B584407-F377-4815-94FF-A78D881B9C1E}" destId="{2CE75B78-BE58-458A-84D0-106674D2C546}" srcOrd="1" destOrd="0" presId="urn:microsoft.com/office/officeart/2005/8/layout/vProcess5"/>
    <dgm:cxn modelId="{0CFAAA80-96F3-4E32-AA17-DACA1918F50A}" type="presParOf" srcId="{6B584407-F377-4815-94FF-A78D881B9C1E}" destId="{59459544-3C75-4C57-8657-5DD88BF89B04}" srcOrd="2" destOrd="0" presId="urn:microsoft.com/office/officeart/2005/8/layout/vProcess5"/>
    <dgm:cxn modelId="{620A243E-D36F-4527-82A3-A2E3B6FDE444}" type="presParOf" srcId="{6B584407-F377-4815-94FF-A78D881B9C1E}" destId="{4CA0B08D-6431-472B-BDE6-9534E615CEA5}" srcOrd="3" destOrd="0" presId="urn:microsoft.com/office/officeart/2005/8/layout/vProcess5"/>
    <dgm:cxn modelId="{B7822682-B040-4F63-8889-36CCA7A3E19E}" type="presParOf" srcId="{6B584407-F377-4815-94FF-A78D881B9C1E}" destId="{A54E63EC-1D11-48A5-B85D-461BB0A671DE}" srcOrd="4" destOrd="0" presId="urn:microsoft.com/office/officeart/2005/8/layout/vProcess5"/>
    <dgm:cxn modelId="{D8DA038C-ADE6-489F-A5D8-769D493C8C8B}" type="presParOf" srcId="{6B584407-F377-4815-94FF-A78D881B9C1E}" destId="{7B4F5AF2-2823-46B9-B38A-1C695B1EE324}" srcOrd="5" destOrd="0" presId="urn:microsoft.com/office/officeart/2005/8/layout/vProcess5"/>
    <dgm:cxn modelId="{F7A73C1E-0C5F-4828-A94D-D28D8A940173}" type="presParOf" srcId="{6B584407-F377-4815-94FF-A78D881B9C1E}" destId="{CB09BA74-0056-4ADD-9D39-6E8FDE6C0618}" srcOrd="6" destOrd="0" presId="urn:microsoft.com/office/officeart/2005/8/layout/vProcess5"/>
    <dgm:cxn modelId="{897BBDA0-C5E7-4D7C-97AF-76A3F1FB7DEB}" type="presParOf" srcId="{6B584407-F377-4815-94FF-A78D881B9C1E}" destId="{2A27AB7E-3ECB-4A9C-B326-E8289DFB085B}" srcOrd="7" destOrd="0" presId="urn:microsoft.com/office/officeart/2005/8/layout/vProcess5"/>
    <dgm:cxn modelId="{EBE85BEE-348C-44B4-966D-9AA767D65B30}" type="presParOf" srcId="{6B584407-F377-4815-94FF-A78D881B9C1E}" destId="{B35324F3-2893-4B3F-8112-3D35563F8AB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75B78-BE58-458A-84D0-106674D2C546}">
      <dsp:nvSpPr>
        <dsp:cNvPr id="0" name=""/>
        <dsp:cNvSpPr/>
      </dsp:nvSpPr>
      <dsp:spPr>
        <a:xfrm>
          <a:off x="0" y="0"/>
          <a:ext cx="6120680" cy="1044792"/>
        </a:xfrm>
        <a:prstGeom prst="roundRect">
          <a:avLst>
            <a:gd name="adj" fmla="val 10000"/>
          </a:avLst>
        </a:prstGeom>
        <a:solidFill>
          <a:schemeClr val="accent3">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solidFill>
                <a:schemeClr val="tx1"/>
              </a:solidFill>
              <a:latin typeface="ＭＳ Ｐゴシック" pitchFamily="50" charset="-128"/>
              <a:ea typeface="ＭＳ Ｐゴシック" pitchFamily="50" charset="-128"/>
            </a:rPr>
            <a:t>自己の権利を侵害すると認める貨物が輸入されようとする場合に、税関長に対し、その貨物の輸入（輸出）を差し止め、認定手続を執るべきことを申し立てる制度。</a:t>
          </a:r>
          <a:endParaRPr kumimoji="1" lang="ja-JP" altLang="en-US" sz="1600" kern="1200" dirty="0">
            <a:solidFill>
              <a:schemeClr val="tx1"/>
            </a:solidFill>
            <a:latin typeface="ＭＳ Ｐゴシック" pitchFamily="50" charset="-128"/>
            <a:ea typeface="ＭＳ Ｐゴシック" pitchFamily="50" charset="-128"/>
          </a:endParaRPr>
        </a:p>
      </dsp:txBody>
      <dsp:txXfrm>
        <a:off x="30601" y="30601"/>
        <a:ext cx="4993267" cy="983590"/>
      </dsp:txXfrm>
    </dsp:sp>
    <dsp:sp modelId="{59459544-3C75-4C57-8657-5DD88BF89B04}">
      <dsp:nvSpPr>
        <dsp:cNvPr id="0" name=""/>
        <dsp:cNvSpPr/>
      </dsp:nvSpPr>
      <dsp:spPr>
        <a:xfrm>
          <a:off x="540059" y="1218924"/>
          <a:ext cx="6120680" cy="1044792"/>
        </a:xfrm>
        <a:prstGeom prst="roundRect">
          <a:avLst>
            <a:gd name="adj" fmla="val 10000"/>
          </a:avLst>
        </a:prstGeom>
        <a:solidFill>
          <a:schemeClr val="accent2">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solidFill>
                <a:schemeClr val="tx1"/>
              </a:solidFill>
              <a:latin typeface="ＭＳ Ｐゴシック" pitchFamily="50" charset="-128"/>
              <a:ea typeface="ＭＳ Ｐゴシック" pitchFamily="50" charset="-128"/>
            </a:rPr>
            <a:t>認定手続によって、その貨物が知的財産侵害物品に該当するかどうか判断される。</a:t>
          </a:r>
          <a:endParaRPr kumimoji="1" lang="ja-JP" altLang="en-US" sz="1600" kern="1200" dirty="0">
            <a:solidFill>
              <a:schemeClr val="tx1"/>
            </a:solidFill>
            <a:latin typeface="ＭＳ Ｐゴシック" pitchFamily="50" charset="-128"/>
            <a:ea typeface="ＭＳ Ｐゴシック" pitchFamily="50" charset="-128"/>
          </a:endParaRPr>
        </a:p>
      </dsp:txBody>
      <dsp:txXfrm>
        <a:off x="570660" y="1249525"/>
        <a:ext cx="4840303" cy="983590"/>
      </dsp:txXfrm>
    </dsp:sp>
    <dsp:sp modelId="{4CA0B08D-6431-472B-BDE6-9534E615CEA5}">
      <dsp:nvSpPr>
        <dsp:cNvPr id="0" name=""/>
        <dsp:cNvSpPr/>
      </dsp:nvSpPr>
      <dsp:spPr>
        <a:xfrm>
          <a:off x="1080119" y="2437848"/>
          <a:ext cx="6120680" cy="1044792"/>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solidFill>
                <a:schemeClr val="tx1"/>
              </a:solidFill>
              <a:latin typeface="ＭＳ Ｐゴシック" pitchFamily="50" charset="-128"/>
              <a:ea typeface="ＭＳ Ｐゴシック" pitchFamily="50" charset="-128"/>
            </a:rPr>
            <a:t>該当すれば輸入禁止等の措置</a:t>
          </a:r>
          <a:r>
            <a:rPr kumimoji="1" lang="ja-JP" altLang="en-US" sz="1800" kern="1200" dirty="0" smtClean="0">
              <a:solidFill>
                <a:schemeClr val="tx1"/>
              </a:solidFill>
              <a:latin typeface="ＭＳ Ｐゴシック" pitchFamily="50" charset="-128"/>
              <a:ea typeface="ＭＳ Ｐゴシック" pitchFamily="50" charset="-128"/>
            </a:rPr>
            <a:t>。</a:t>
          </a:r>
          <a:endParaRPr kumimoji="1" lang="ja-JP" altLang="en-US" sz="1800" kern="1200" dirty="0">
            <a:solidFill>
              <a:schemeClr val="tx1"/>
            </a:solidFill>
            <a:latin typeface="ＭＳ Ｐゴシック" pitchFamily="50" charset="-128"/>
            <a:ea typeface="ＭＳ Ｐゴシック" pitchFamily="50" charset="-128"/>
          </a:endParaRPr>
        </a:p>
      </dsp:txBody>
      <dsp:txXfrm>
        <a:off x="1110720" y="2468449"/>
        <a:ext cx="4840303" cy="983590"/>
      </dsp:txXfrm>
    </dsp:sp>
    <dsp:sp modelId="{A54E63EC-1D11-48A5-B85D-461BB0A671DE}">
      <dsp:nvSpPr>
        <dsp:cNvPr id="0" name=""/>
        <dsp:cNvSpPr/>
      </dsp:nvSpPr>
      <dsp:spPr>
        <a:xfrm>
          <a:off x="5441565" y="792300"/>
          <a:ext cx="679114" cy="67911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a:off x="5594366" y="792300"/>
        <a:ext cx="373512" cy="511033"/>
      </dsp:txXfrm>
    </dsp:sp>
    <dsp:sp modelId="{7B4F5AF2-2823-46B9-B38A-1C695B1EE324}">
      <dsp:nvSpPr>
        <dsp:cNvPr id="0" name=""/>
        <dsp:cNvSpPr/>
      </dsp:nvSpPr>
      <dsp:spPr>
        <a:xfrm>
          <a:off x="5981625" y="2004259"/>
          <a:ext cx="679114" cy="67911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a:off x="6134426" y="2004259"/>
        <a:ext cx="373512" cy="5110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51203" name="Rectangle 3"/>
          <p:cNvSpPr>
            <a:spLocks noGrp="1" noChangeArrowheads="1"/>
          </p:cNvSpPr>
          <p:nvPr>
            <p:ph type="dt" sz="quarter" idx="1"/>
          </p:nvPr>
        </p:nvSpPr>
        <p:spPr bwMode="auto">
          <a:xfrm>
            <a:off x="385445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fld id="{EA4CC455-4736-4DF2-931E-B0E27342D068}" type="datetime1">
              <a:rPr lang="en-US" altLang="ja-JP"/>
              <a:pPr/>
              <a:t>8/12/2014</a:t>
            </a:fld>
            <a:endParaRPr lang="en-US" altLang="zh-CN"/>
          </a:p>
        </p:txBody>
      </p:sp>
      <p:sp>
        <p:nvSpPr>
          <p:cNvPr id="51204" name="Rectangle 4"/>
          <p:cNvSpPr>
            <a:spLocks noGrp="1" noChangeArrowheads="1"/>
          </p:cNvSpPr>
          <p:nvPr>
            <p:ph type="ftr" sz="quarter" idx="2"/>
          </p:nvPr>
        </p:nvSpPr>
        <p:spPr bwMode="auto">
          <a:xfrm>
            <a:off x="0"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CN"/>
          </a:p>
        </p:txBody>
      </p:sp>
      <p:sp>
        <p:nvSpPr>
          <p:cNvPr id="51205" name="Rectangle 5"/>
          <p:cNvSpPr>
            <a:spLocks noGrp="1" noChangeArrowheads="1"/>
          </p:cNvSpPr>
          <p:nvPr>
            <p:ph type="sldNum" sz="quarter" idx="3"/>
          </p:nvPr>
        </p:nvSpPr>
        <p:spPr bwMode="auto">
          <a:xfrm>
            <a:off x="3854450"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fld id="{8D1FB08A-FE6C-48CF-89F3-97687CF8A60D}" type="slidenum">
              <a:rPr lang="zh-CN" altLang="en-US"/>
              <a:pPr/>
              <a:t>‹#›</a:t>
            </a:fld>
            <a:endParaRPr lang="en-US" altLang="zh-CN"/>
          </a:p>
        </p:txBody>
      </p:sp>
    </p:spTree>
    <p:extLst>
      <p:ext uri="{BB962C8B-B14F-4D97-AF65-F5344CB8AC3E}">
        <p14:creationId xmlns:p14="http://schemas.microsoft.com/office/powerpoint/2010/main" val="4087218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ＭＳ Ｐゴシック" pitchFamily="34" charset="-128"/>
              </a:defRPr>
            </a:lvl1pPr>
          </a:lstStyle>
          <a:p>
            <a:pPr>
              <a:defRPr/>
            </a:pPr>
            <a:endParaRPr lang="ja-JP" altLang="en-US"/>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ＭＳ Ｐゴシック" pitchFamily="50" charset="-128"/>
              </a:defRPr>
            </a:lvl1pPr>
          </a:lstStyle>
          <a:p>
            <a:pPr>
              <a:defRPr/>
            </a:pPr>
            <a:fld id="{3F2390AC-0B56-4B38-802B-9EDD977CE268}" type="datetime1">
              <a:rPr lang="en-US" altLang="ja-JP"/>
              <a:pPr>
                <a:defRPr/>
              </a:pPr>
              <a:t>8/12/2014</a:t>
            </a:fld>
            <a:endParaRPr lang="en-US" altLang="ja-JP"/>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ＭＳ Ｐゴシック" pitchFamily="34" charset="-128"/>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ＭＳ Ｐゴシック" pitchFamily="50" charset="-128"/>
              </a:defRPr>
            </a:lvl1pPr>
          </a:lstStyle>
          <a:p>
            <a:pPr>
              <a:defRPr/>
            </a:pPr>
            <a:fld id="{61F3BF33-941E-4D9D-84A3-92BFD5DACF6B}" type="slidenum">
              <a:rPr lang="en-US" altLang="ja-JP"/>
              <a:pPr>
                <a:defRPr/>
              </a:pPr>
              <a:t>‹#›</a:t>
            </a:fld>
            <a:endParaRPr lang="en-US" altLang="ja-JP"/>
          </a:p>
        </p:txBody>
      </p:sp>
    </p:spTree>
    <p:extLst>
      <p:ext uri="{BB962C8B-B14F-4D97-AF65-F5344CB8AC3E}">
        <p14:creationId xmlns:p14="http://schemas.microsoft.com/office/powerpoint/2010/main" val="1446528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1pPr>
    <a:lvl2pPr marL="4572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2pPr>
    <a:lvl3pPr marL="9144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3pPr>
    <a:lvl4pPr marL="13716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4pPr>
    <a:lvl5pPr marL="18288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93675" y="169863"/>
            <a:ext cx="6416675" cy="4441825"/>
          </a:xfrm>
          <a:noFill/>
          <a:ln>
            <a:solidFill>
              <a:srgbClr val="000000"/>
            </a:solidFill>
            <a:miter lim="800000"/>
            <a:headEnd/>
            <a:tailEnd/>
          </a:ln>
        </p:spPr>
      </p:sp>
      <p:sp>
        <p:nvSpPr>
          <p:cNvPr id="129027" name="Notes Placeholder 2"/>
          <p:cNvSpPr>
            <a:spLocks noGrp="1"/>
          </p:cNvSpPr>
          <p:nvPr>
            <p:ph type="body" idx="1"/>
          </p:nvPr>
        </p:nvSpPr>
        <p:spPr bwMode="auto">
          <a:xfrm>
            <a:off x="161925" y="4721225"/>
            <a:ext cx="6481763" cy="4471988"/>
          </a:xfrm>
          <a:noFill/>
        </p:spPr>
        <p:txBody>
          <a:bodyPr wrap="square" lIns="91434" tIns="45717" rIns="91434" bIns="45717" numCol="1" anchor="t" anchorCtr="0" compatLnSpc="1">
            <a:prstTxWarp prst="textNoShape">
              <a:avLst/>
            </a:prstTxWarp>
          </a:bodyPr>
          <a:lstStyle/>
          <a:p>
            <a:pPr eaLnBrk="1" hangingPunct="1">
              <a:spcBef>
                <a:spcPct val="0"/>
              </a:spcBef>
            </a:pPr>
            <a:endParaRPr lang="ja-JP" altLang="en-US" smtClean="0">
              <a:latin typeface="ＭＳ Ｐゴシック" charset="-128"/>
              <a:ea typeface="ＭＳ Ｐゴシック" charset="-128"/>
            </a:endParaRPr>
          </a:p>
        </p:txBody>
      </p:sp>
      <p:sp>
        <p:nvSpPr>
          <p:cNvPr id="129028"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69DA1967-8293-4318-8B0D-C95EF65A6FEE}" type="slidenum">
              <a:rPr kumimoji="0" lang="en-US" altLang="zh-CN" sz="1200">
                <a:latin typeface="Calibri" pitchFamily="34" charset="0"/>
              </a:rPr>
              <a:pPr algn="r"/>
              <a:t>1</a:t>
            </a:fld>
            <a:endParaRPr kumimoji="0"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222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発明を出願・公開するか、ノウハウとして秘匿するか、戦略的な管理の重要性について理解させる。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発明をしたからといって、すぐに何でも出願すれば良いというものではない。既に勉強した事項を確認しながら、ノウハウとして守る手段と特許権として保護する手段とを巧く組み合わせて知的財産を保護していく事の重要性を理解させる。</a:t>
            </a:r>
          </a:p>
        </p:txBody>
      </p:sp>
      <p:sp>
        <p:nvSpPr>
          <p:cNvPr id="52227" name="スライド番号プレースホルダー 3"/>
          <p:cNvSpPr>
            <a:spLocks noGrp="1"/>
          </p:cNvSpPr>
          <p:nvPr>
            <p:ph type="sldNum" sz="quarter" idx="5"/>
          </p:nvPr>
        </p:nvSpPr>
        <p:spPr bwMode="auto">
          <a:noFill/>
          <a:ln>
            <a:miter lim="800000"/>
            <a:headEnd/>
            <a:tailEnd/>
          </a:ln>
        </p:spPr>
        <p:txBody>
          <a:bodyPr/>
          <a:lstStyle/>
          <a:p>
            <a:fld id="{4DB04236-8074-417A-9914-5093898D4B0F}" type="slidenum">
              <a:rPr lang="en-US" altLang="ja-JP" smtClean="0">
                <a:solidFill>
                  <a:srgbClr val="000000"/>
                </a:solidFill>
                <a:ea typeface="ＭＳ Ｐゴシック" charset="-128"/>
              </a:rPr>
              <a:pPr/>
              <a:t>10</a:t>
            </a:fld>
            <a:endParaRPr lang="en-US" altLang="ja-JP" smtClean="0">
              <a:solidFill>
                <a:srgbClr val="000000"/>
              </a:solidFill>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6"/>
          <p:cNvSpPr>
            <a:spLocks noGrp="1"/>
          </p:cNvSpPr>
          <p:nvPr>
            <p:ph type="sldNum" sz="quarter" idx="5"/>
          </p:nvPr>
        </p:nvSpPr>
        <p:spPr bwMode="auto">
          <a:noFill/>
          <a:ln>
            <a:miter lim="800000"/>
            <a:headEnd/>
            <a:tailEnd/>
          </a:ln>
        </p:spPr>
        <p:txBody>
          <a:bodyPr/>
          <a:lstStyle/>
          <a:p>
            <a:fld id="{3AFF31C0-5151-43B3-95F7-ECB50EE6D679}" type="slidenum">
              <a:rPr lang="en-US" altLang="ja-JP" smtClean="0">
                <a:solidFill>
                  <a:srgbClr val="000000"/>
                </a:solidFill>
                <a:ea typeface="ＭＳ Ｐゴシック" charset="-128"/>
              </a:rPr>
              <a:pPr/>
              <a:t>11</a:t>
            </a:fld>
            <a:endParaRPr lang="en-US" altLang="ja-JP" smtClean="0">
              <a:solidFill>
                <a:srgbClr val="000000"/>
              </a:solidFill>
              <a:ea typeface="ＭＳ Ｐゴシック" charset="-128"/>
            </a:endParaRPr>
          </a:p>
        </p:txBody>
      </p:sp>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latin typeface="ＭＳ Ｐゴシック" charset="-128"/>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6322" name="ノート プレースホルダー 2"/>
          <p:cNvSpPr>
            <a:spLocks noGrp="1"/>
          </p:cNvSpPr>
          <p:nvPr>
            <p:ph type="body" idx="1"/>
          </p:nvPr>
        </p:nvSpPr>
        <p:spPr bwMode="auto">
          <a:xfrm>
            <a:off x="681038" y="4721225"/>
            <a:ext cx="5530850" cy="4471988"/>
          </a:xfrm>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特許制度との対比で種苗法の概論について理解させる。</a:t>
            </a:r>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特定のジャンルであり、かつマイナーなので飛ばしてもよい。</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特許制度と違って、種苗法制度は植物の新品種を保護する制度であることを説明する（農学部では両者の関係がオーバーラップすることを説明してもよい）。</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育成者権は、品種の栽培等に権利が及ぶことを説明する（種苗法２条５項）。</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学生には原則として農家の自家増殖が許される点等を質問する事が考えられる（種苗法２１条２項）。</a:t>
            </a:r>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Ex.</a:t>
            </a:r>
            <a:r>
              <a:rPr kumimoji="1" lang="ja-JP" altLang="en-US" smtClean="0">
                <a:latin typeface="ＭＳ Ｐゴシック" charset="-128"/>
                <a:ea typeface="ＭＳ Ｐゴシック" charset="-128"/>
              </a:rPr>
              <a:t>　いちごの「とちおとめ」</a:t>
            </a:r>
          </a:p>
        </p:txBody>
      </p:sp>
      <p:sp>
        <p:nvSpPr>
          <p:cNvPr id="56323" name="スライド番号プレースホルダー 3"/>
          <p:cNvSpPr>
            <a:spLocks noGrp="1"/>
          </p:cNvSpPr>
          <p:nvPr>
            <p:ph type="sldNum" sz="quarter" idx="5"/>
          </p:nvPr>
        </p:nvSpPr>
        <p:spPr bwMode="auto">
          <a:noFill/>
          <a:ln>
            <a:miter lim="800000"/>
            <a:headEnd/>
            <a:tailEnd/>
          </a:ln>
        </p:spPr>
        <p:txBody>
          <a:bodyPr/>
          <a:lstStyle/>
          <a:p>
            <a:fld id="{7F065DD2-EB9E-41F0-96D1-5C72D036A7AC}" type="slidenum">
              <a:rPr lang="en-US" altLang="ja-JP" smtClean="0">
                <a:solidFill>
                  <a:srgbClr val="000000"/>
                </a:solidFill>
                <a:ea typeface="ＭＳ Ｐゴシック" charset="-128"/>
              </a:rPr>
              <a:pPr/>
              <a:t>12</a:t>
            </a:fld>
            <a:endParaRPr lang="en-US" altLang="ja-JP" smtClean="0">
              <a:solidFill>
                <a:srgbClr val="000000"/>
              </a:solidFill>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a:xfrm>
            <a:off x="522288" y="4721225"/>
            <a:ext cx="5689600" cy="4471988"/>
          </a:xfrm>
        </p:spPr>
        <p:txBody>
          <a:bodyPr/>
          <a:lstStyle/>
          <a:p>
            <a:pPr>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a:defRPr/>
            </a:pPr>
            <a:r>
              <a:rPr kumimoji="1" lang="zh-TW" altLang="en-US" dirty="0" smtClean="0"/>
              <a:t>半導体集積回路配置法</a:t>
            </a:r>
            <a:r>
              <a:rPr kumimoji="1" lang="ja-JP" altLang="en-US" dirty="0" smtClean="0">
                <a:latin typeface="+mn-ea"/>
              </a:rPr>
              <a:t>について、特許制度と対比しつつ理解させる。</a:t>
            </a: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特定のジャンルであり、かつマイナーなので飛ばしてもよい。</a:t>
            </a:r>
            <a:endParaRPr kumimoji="1" lang="en-US" altLang="ja-JP" dirty="0" smtClean="0">
              <a:latin typeface="+mn-ea"/>
            </a:endParaRPr>
          </a:p>
          <a:p>
            <a:pPr>
              <a:defRPr/>
            </a:pP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a:defRPr/>
            </a:pPr>
            <a:r>
              <a:rPr kumimoji="1" lang="ja-JP" altLang="en-US" dirty="0" smtClean="0">
                <a:latin typeface="+mn-ea"/>
              </a:rPr>
              <a:t>　半導体集積回路について身近なものに必ず利用されていることをまず認識する。</a:t>
            </a:r>
            <a:endParaRPr kumimoji="1" lang="en-US" altLang="ja-JP" dirty="0" smtClean="0">
              <a:latin typeface="+mn-ea"/>
            </a:endParaRPr>
          </a:p>
          <a:p>
            <a:pPr>
              <a:defRPr/>
            </a:pPr>
            <a:r>
              <a:rPr kumimoji="1" lang="ja-JP" altLang="en-US" dirty="0" smtClean="0">
                <a:latin typeface="+mn-ea"/>
              </a:rPr>
              <a:t>　しかし特許制度では保護しにくい（回路の並べ方なので進歩性を欠き易い）、そこで半導体集積回路を保護する特別な制度が存在している。</a:t>
            </a:r>
            <a:endParaRPr kumimoji="1" lang="en-US" altLang="ja-JP" dirty="0">
              <a:latin typeface="+mn-ea"/>
            </a:endParaRPr>
          </a:p>
          <a:p>
            <a:pPr>
              <a:defRPr/>
            </a:pPr>
            <a:r>
              <a:rPr kumimoji="1" lang="ja-JP" altLang="en-US" dirty="0" smtClean="0">
                <a:latin typeface="+mn-ea"/>
              </a:rPr>
              <a:t>　近年利用数が減少している。</a:t>
            </a:r>
            <a:endParaRPr kumimoji="1" lang="en-US" altLang="ja-JP" dirty="0" smtClean="0">
              <a:latin typeface="+mn-ea"/>
            </a:endParaRPr>
          </a:p>
        </p:txBody>
      </p:sp>
      <p:sp>
        <p:nvSpPr>
          <p:cNvPr id="58371" name="スライド番号プレースホルダー 3"/>
          <p:cNvSpPr>
            <a:spLocks noGrp="1"/>
          </p:cNvSpPr>
          <p:nvPr>
            <p:ph type="sldNum" sz="quarter" idx="5"/>
          </p:nvPr>
        </p:nvSpPr>
        <p:spPr bwMode="auto">
          <a:noFill/>
          <a:ln>
            <a:miter lim="800000"/>
            <a:headEnd/>
            <a:tailEnd/>
          </a:ln>
        </p:spPr>
        <p:txBody>
          <a:bodyPr/>
          <a:lstStyle/>
          <a:p>
            <a:fld id="{2FAB859F-9289-46D8-9DA8-1718FCB69FC8}" type="slidenum">
              <a:rPr lang="en-US" altLang="ja-JP" smtClean="0">
                <a:solidFill>
                  <a:srgbClr val="000000"/>
                </a:solidFill>
                <a:ea typeface="ＭＳ Ｐゴシック" charset="-128"/>
              </a:rPr>
              <a:pPr/>
              <a:t>13</a:t>
            </a:fld>
            <a:endParaRPr lang="en-US" altLang="ja-JP" smtClean="0">
              <a:solidFill>
                <a:srgbClr val="000000"/>
              </a:solidFill>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6"/>
          <p:cNvSpPr>
            <a:spLocks noGrp="1"/>
          </p:cNvSpPr>
          <p:nvPr>
            <p:ph type="sldNum" sz="quarter" idx="5"/>
          </p:nvPr>
        </p:nvSpPr>
        <p:spPr bwMode="auto">
          <a:noFill/>
          <a:ln>
            <a:miter lim="800000"/>
            <a:headEnd/>
            <a:tailEnd/>
          </a:ln>
        </p:spPr>
        <p:txBody>
          <a:bodyPr/>
          <a:lstStyle/>
          <a:p>
            <a:fld id="{0C4C7142-416B-481E-9958-2BFFC8AF6B2A}" type="slidenum">
              <a:rPr lang="en-US" altLang="ja-JP" smtClean="0">
                <a:solidFill>
                  <a:srgbClr val="000000"/>
                </a:solidFill>
                <a:ea typeface="ＭＳ Ｐゴシック" charset="-128"/>
              </a:rPr>
              <a:pPr/>
              <a:t>14</a:t>
            </a:fld>
            <a:endParaRPr lang="en-US" altLang="ja-JP" smtClean="0">
              <a:solidFill>
                <a:srgbClr val="000000"/>
              </a:solidFill>
              <a:ea typeface="ＭＳ Ｐゴシック" charset="-128"/>
            </a:endParaRPr>
          </a:p>
        </p:txBody>
      </p:sp>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latin typeface="ＭＳ Ｐゴシック" charset="-128"/>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a:xfrm>
            <a:off x="593725" y="4721225"/>
            <a:ext cx="5689600" cy="4471988"/>
          </a:xfrm>
        </p:spPr>
        <p:txBody>
          <a:bodyPr>
            <a:normAutofit fontScale="25000" lnSpcReduction="20000"/>
          </a:bodyPr>
          <a:lstStyle/>
          <a:p>
            <a:pPr>
              <a:defRPr/>
            </a:pPr>
            <a:r>
              <a:rPr kumimoji="1" lang="en-US" altLang="ja-JP" sz="6400" dirty="0" smtClean="0"/>
              <a:t>〔</a:t>
            </a:r>
            <a:r>
              <a:rPr kumimoji="1" lang="ja-JP" altLang="en-US" sz="6400" dirty="0" smtClean="0"/>
              <a:t>狙い</a:t>
            </a:r>
            <a:r>
              <a:rPr kumimoji="1" lang="en-US" altLang="ja-JP" sz="6400" dirty="0" smtClean="0"/>
              <a:t>〕</a:t>
            </a:r>
          </a:p>
          <a:p>
            <a:pPr>
              <a:defRPr/>
            </a:pPr>
            <a:r>
              <a:rPr kumimoji="1" lang="ja-JP" altLang="en-US" sz="6400" dirty="0" smtClean="0"/>
              <a:t>研究成果物や技術提供などの場面で関係する諸制度について概観する。知的財産との関わりを理解させることがねらいである。</a:t>
            </a:r>
            <a:endParaRPr kumimoji="1" lang="en-US" altLang="ja-JP" sz="6400" dirty="0" smtClean="0"/>
          </a:p>
          <a:p>
            <a:pPr>
              <a:defRPr/>
            </a:pPr>
            <a:endParaRPr kumimoji="1" lang="ja-JP" altLang="en-US" sz="6400" dirty="0" smtClean="0"/>
          </a:p>
          <a:p>
            <a:pPr>
              <a:defRPr/>
            </a:pPr>
            <a:r>
              <a:rPr kumimoji="1" lang="en-US" altLang="ja-JP" sz="6400" dirty="0" smtClean="0"/>
              <a:t>〔</a:t>
            </a:r>
            <a:r>
              <a:rPr kumimoji="1" lang="ja-JP" altLang="en-US" sz="6400" dirty="0" smtClean="0"/>
              <a:t>説明</a:t>
            </a:r>
            <a:r>
              <a:rPr kumimoji="1" lang="en-US" altLang="ja-JP" sz="6400" dirty="0" smtClean="0"/>
              <a:t>〕</a:t>
            </a:r>
          </a:p>
          <a:p>
            <a:pPr>
              <a:defRPr/>
            </a:pPr>
            <a:r>
              <a:rPr kumimoji="1" lang="ja-JP" altLang="en-US" sz="6400" dirty="0" smtClean="0"/>
              <a:t>水際規制、</a:t>
            </a:r>
            <a:r>
              <a:rPr kumimoji="1" lang="en-US" altLang="ja-JP" sz="6400" dirty="0" smtClean="0"/>
              <a:t>PL</a:t>
            </a:r>
            <a:r>
              <a:rPr kumimoji="1" lang="ja-JP" altLang="en-US" sz="6400" dirty="0" smtClean="0"/>
              <a:t>法、安全保障貿易管理と知的財産との関係について、例えば研究成果物の視点からそれぞれの関わりについて説明する。</a:t>
            </a:r>
            <a:endParaRPr kumimoji="1" lang="ja-JP" altLang="en-US" dirty="0" smtClean="0"/>
          </a:p>
        </p:txBody>
      </p:sp>
      <p:sp>
        <p:nvSpPr>
          <p:cNvPr id="62467" name="スライド番号プレースホルダー 3"/>
          <p:cNvSpPr>
            <a:spLocks noGrp="1"/>
          </p:cNvSpPr>
          <p:nvPr>
            <p:ph type="sldNum" sz="quarter" idx="5"/>
          </p:nvPr>
        </p:nvSpPr>
        <p:spPr bwMode="auto">
          <a:noFill/>
          <a:ln>
            <a:miter lim="800000"/>
            <a:headEnd/>
            <a:tailEnd/>
          </a:ln>
        </p:spPr>
        <p:txBody>
          <a:bodyPr/>
          <a:lstStyle/>
          <a:p>
            <a:fld id="{C225AF59-696D-4C56-AB01-B6891743F3BB}" type="slidenum">
              <a:rPr lang="en-US" altLang="ja-JP" smtClean="0">
                <a:solidFill>
                  <a:srgbClr val="000000"/>
                </a:solidFill>
                <a:ea typeface="ＭＳ Ｐゴシック" charset="-128"/>
              </a:rPr>
              <a:pPr/>
              <a:t>15</a:t>
            </a:fld>
            <a:endParaRPr lang="en-US" altLang="ja-JP" smtClean="0">
              <a:solidFill>
                <a:srgbClr val="000000"/>
              </a:solidFill>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a:xfrm>
            <a:off x="522288" y="4721225"/>
            <a:ext cx="5761037" cy="4471988"/>
          </a:xfrm>
        </p:spPr>
        <p:txBody>
          <a:bodyPr>
            <a:normAutofit fontScale="25000" lnSpcReduction="20000"/>
          </a:bodyPr>
          <a:lstStyle/>
          <a:p>
            <a:pPr>
              <a:defRPr/>
            </a:pPr>
            <a:r>
              <a:rPr kumimoji="1" lang="en-US" altLang="ja-JP" sz="6400" dirty="0" smtClean="0"/>
              <a:t>〔</a:t>
            </a:r>
            <a:r>
              <a:rPr kumimoji="1" lang="ja-JP" altLang="en-US" sz="6400" dirty="0" smtClean="0"/>
              <a:t>狙い</a:t>
            </a:r>
            <a:r>
              <a:rPr kumimoji="1" lang="en-US" altLang="ja-JP" sz="6400" dirty="0" smtClean="0"/>
              <a:t>〕</a:t>
            </a:r>
          </a:p>
          <a:p>
            <a:pPr>
              <a:defRPr/>
            </a:pPr>
            <a:r>
              <a:rPr kumimoji="1" lang="ja-JP" altLang="en-US" sz="6400" dirty="0" smtClean="0"/>
              <a:t>水際措置の意味を説明する。</a:t>
            </a:r>
          </a:p>
          <a:p>
            <a:pPr>
              <a:defRPr/>
            </a:pPr>
            <a:endParaRPr kumimoji="1" lang="ja-JP" altLang="en-US" sz="6400" dirty="0" smtClean="0"/>
          </a:p>
          <a:p>
            <a:pPr>
              <a:defRPr/>
            </a:pPr>
            <a:r>
              <a:rPr kumimoji="1" lang="en-US" altLang="ja-JP" sz="6400" dirty="0" smtClean="0"/>
              <a:t>〔</a:t>
            </a:r>
            <a:r>
              <a:rPr kumimoji="1" lang="ja-JP" altLang="en-US" sz="6400" dirty="0" smtClean="0"/>
              <a:t>説明</a:t>
            </a:r>
            <a:r>
              <a:rPr kumimoji="1" lang="en-US" altLang="ja-JP" sz="6400" dirty="0" smtClean="0"/>
              <a:t>〕</a:t>
            </a:r>
          </a:p>
          <a:p>
            <a:pPr>
              <a:defRPr/>
            </a:pPr>
            <a:r>
              <a:rPr kumimoji="1" lang="ja-JP" altLang="en-US" sz="6400" dirty="0" smtClean="0"/>
              <a:t>　水際措置という言葉の一般的な意味を説明して、知的財産侵害物品の輸出入が違法行為であり、刑事罰の対象となっているルールを説明する（なお、半導体集積回路配置法による回路配置利用権については、輸出が規制の対象となっていない。そもそも輸出が実施に含まれていないからである）。</a:t>
            </a:r>
          </a:p>
          <a:p>
            <a:pPr>
              <a:defRPr/>
            </a:pPr>
            <a:r>
              <a:rPr kumimoji="1" lang="ja-JP" altLang="en-US" sz="6400" dirty="0" smtClean="0"/>
              <a:t>　なお、輸出入の禁止につき、関税法第</a:t>
            </a:r>
            <a:r>
              <a:rPr kumimoji="1" lang="en-US" altLang="ja-JP" sz="6400" dirty="0" smtClean="0"/>
              <a:t>69</a:t>
            </a:r>
            <a:r>
              <a:rPr kumimoji="1" lang="ja-JP" altLang="en-US" sz="6400" dirty="0" smtClean="0"/>
              <a:t>条の</a:t>
            </a:r>
            <a:r>
              <a:rPr kumimoji="1" lang="en-US" altLang="ja-JP" sz="6400" dirty="0" smtClean="0"/>
              <a:t>2</a:t>
            </a:r>
            <a:r>
              <a:rPr kumimoji="1" lang="ja-JP" altLang="en-US" sz="6400" dirty="0" smtClean="0"/>
              <a:t>及び第</a:t>
            </a:r>
            <a:r>
              <a:rPr kumimoji="1" lang="en-US" altLang="ja-JP" sz="6400" dirty="0" smtClean="0"/>
              <a:t>69</a:t>
            </a:r>
            <a:r>
              <a:rPr kumimoji="1" lang="ja-JP" altLang="en-US" sz="6400" dirty="0" smtClean="0"/>
              <a:t>条の</a:t>
            </a:r>
            <a:r>
              <a:rPr kumimoji="1" lang="en-US" altLang="ja-JP" sz="6400" dirty="0" smtClean="0"/>
              <a:t>11</a:t>
            </a:r>
            <a:r>
              <a:rPr kumimoji="1" lang="ja-JP" altLang="en-US" sz="6400" dirty="0" err="1" smtClean="0"/>
              <a:t>、</a:t>
            </a:r>
            <a:endParaRPr kumimoji="1" lang="ja-JP" altLang="en-US" sz="6400" dirty="0" smtClean="0"/>
          </a:p>
          <a:p>
            <a:pPr>
              <a:defRPr/>
            </a:pPr>
            <a:r>
              <a:rPr kumimoji="1" lang="ja-JP" altLang="en-US" sz="6400" dirty="0" smtClean="0"/>
              <a:t>　罰則につき、関税法第</a:t>
            </a:r>
            <a:r>
              <a:rPr kumimoji="1" lang="en-US" altLang="ja-JP" sz="6400" dirty="0" smtClean="0"/>
              <a:t>108</a:t>
            </a:r>
            <a:r>
              <a:rPr kumimoji="1" lang="ja-JP" altLang="en-US" sz="6400" dirty="0" smtClean="0"/>
              <a:t>条の</a:t>
            </a:r>
            <a:r>
              <a:rPr kumimoji="1" lang="en-US" altLang="ja-JP" sz="6400" dirty="0" smtClean="0"/>
              <a:t>4</a:t>
            </a:r>
            <a:r>
              <a:rPr kumimoji="1" lang="ja-JP" altLang="en-US" sz="6400" dirty="0" smtClean="0"/>
              <a:t>第</a:t>
            </a:r>
            <a:r>
              <a:rPr kumimoji="1" lang="en-US" altLang="ja-JP" sz="6400" dirty="0" smtClean="0"/>
              <a:t>2</a:t>
            </a:r>
            <a:r>
              <a:rPr kumimoji="1" lang="ja-JP" altLang="en-US" sz="6400" dirty="0" smtClean="0"/>
              <a:t>項、第</a:t>
            </a:r>
            <a:r>
              <a:rPr kumimoji="1" lang="en-US" altLang="ja-JP" sz="6400" dirty="0" smtClean="0"/>
              <a:t>3</a:t>
            </a:r>
            <a:r>
              <a:rPr kumimoji="1" lang="ja-JP" altLang="en-US" sz="6400" dirty="0" smtClean="0"/>
              <a:t>項、第</a:t>
            </a:r>
            <a:r>
              <a:rPr kumimoji="1" lang="en-US" altLang="ja-JP" sz="6400" dirty="0" smtClean="0"/>
              <a:t>109</a:t>
            </a:r>
            <a:r>
              <a:rPr kumimoji="1" lang="ja-JP" altLang="en-US" sz="6400" dirty="0" smtClean="0"/>
              <a:t>条第</a:t>
            </a:r>
            <a:r>
              <a:rPr kumimoji="1" lang="en-US" altLang="ja-JP" sz="6400" dirty="0" smtClean="0"/>
              <a:t>2</a:t>
            </a:r>
            <a:r>
              <a:rPr kumimoji="1" lang="ja-JP" altLang="en-US" sz="6400" dirty="0" smtClean="0"/>
              <a:t>項、第</a:t>
            </a:r>
            <a:r>
              <a:rPr kumimoji="1" lang="en-US" altLang="ja-JP" sz="6400" dirty="0" smtClean="0"/>
              <a:t>3</a:t>
            </a:r>
            <a:r>
              <a:rPr kumimoji="1" lang="ja-JP" altLang="en-US" sz="6400" dirty="0" smtClean="0"/>
              <a:t>項を参照。</a:t>
            </a:r>
          </a:p>
          <a:p>
            <a:pPr>
              <a:defRPr/>
            </a:pPr>
            <a:r>
              <a:rPr kumimoji="1" lang="ja-JP" altLang="en-US" sz="6400" dirty="0" smtClean="0"/>
              <a:t>　また、侵害物品自体については没収、廃棄の対象となる。この点について関税法第</a:t>
            </a:r>
            <a:r>
              <a:rPr kumimoji="1" lang="en-US" altLang="ja-JP" sz="6400" dirty="0" smtClean="0"/>
              <a:t>69</a:t>
            </a:r>
            <a:r>
              <a:rPr kumimoji="1" lang="ja-JP" altLang="en-US" sz="6400" dirty="0" smtClean="0"/>
              <a:t>条の</a:t>
            </a:r>
            <a:r>
              <a:rPr kumimoji="1" lang="en-US" altLang="ja-JP" sz="6400" dirty="0" smtClean="0"/>
              <a:t>2</a:t>
            </a:r>
            <a:r>
              <a:rPr kumimoji="1" lang="ja-JP" altLang="en-US" sz="6400" dirty="0" smtClean="0"/>
              <a:t>第</a:t>
            </a:r>
            <a:r>
              <a:rPr kumimoji="1" lang="en-US" altLang="ja-JP" sz="6400" dirty="0" smtClean="0"/>
              <a:t>2</a:t>
            </a:r>
            <a:r>
              <a:rPr kumimoji="1" lang="ja-JP" altLang="en-US" sz="6400" dirty="0" smtClean="0"/>
              <a:t>項、第</a:t>
            </a:r>
            <a:r>
              <a:rPr kumimoji="1" lang="en-US" altLang="ja-JP" sz="6400" dirty="0" smtClean="0"/>
              <a:t>69</a:t>
            </a:r>
            <a:r>
              <a:rPr kumimoji="1" lang="ja-JP" altLang="en-US" sz="6400" dirty="0" smtClean="0"/>
              <a:t>条の</a:t>
            </a:r>
            <a:r>
              <a:rPr kumimoji="1" lang="en-US" altLang="ja-JP" sz="6400" dirty="0" smtClean="0"/>
              <a:t>11</a:t>
            </a:r>
            <a:r>
              <a:rPr kumimoji="1" lang="ja-JP" altLang="en-US" sz="6400" dirty="0" smtClean="0"/>
              <a:t>第</a:t>
            </a:r>
            <a:r>
              <a:rPr kumimoji="1" lang="en-US" altLang="ja-JP" sz="6400" dirty="0" smtClean="0"/>
              <a:t>2</a:t>
            </a:r>
            <a:r>
              <a:rPr kumimoji="1" lang="ja-JP" altLang="en-US" sz="6400" dirty="0" smtClean="0"/>
              <a:t>項、第</a:t>
            </a:r>
            <a:r>
              <a:rPr kumimoji="1" lang="en-US" altLang="ja-JP" sz="6400" dirty="0" smtClean="0"/>
              <a:t>118</a:t>
            </a:r>
            <a:r>
              <a:rPr kumimoji="1" lang="ja-JP" altLang="en-US" sz="6400" dirty="0" smtClean="0"/>
              <a:t>条第</a:t>
            </a:r>
            <a:r>
              <a:rPr kumimoji="1" lang="en-US" altLang="ja-JP" sz="6400" dirty="0" smtClean="0"/>
              <a:t>1</a:t>
            </a:r>
            <a:r>
              <a:rPr kumimoji="1" lang="ja-JP" altLang="en-US" sz="6400" dirty="0" smtClean="0"/>
              <a:t>項・第</a:t>
            </a:r>
            <a:r>
              <a:rPr kumimoji="1" lang="en-US" altLang="ja-JP" sz="6400" dirty="0" smtClean="0"/>
              <a:t>2</a:t>
            </a:r>
            <a:r>
              <a:rPr kumimoji="1" lang="ja-JP" altLang="en-US" sz="6400" dirty="0" smtClean="0"/>
              <a:t>項。</a:t>
            </a:r>
            <a:endParaRPr kumimoji="1" lang="ja-JP" altLang="en-US" dirty="0"/>
          </a:p>
        </p:txBody>
      </p:sp>
      <p:sp>
        <p:nvSpPr>
          <p:cNvPr id="64515" name="スライド番号プレースホルダー 3"/>
          <p:cNvSpPr>
            <a:spLocks noGrp="1"/>
          </p:cNvSpPr>
          <p:nvPr>
            <p:ph type="sldNum" sz="quarter" idx="5"/>
          </p:nvPr>
        </p:nvSpPr>
        <p:spPr bwMode="auto">
          <a:noFill/>
          <a:ln>
            <a:miter lim="800000"/>
            <a:headEnd/>
            <a:tailEnd/>
          </a:ln>
        </p:spPr>
        <p:txBody>
          <a:bodyPr/>
          <a:lstStyle/>
          <a:p>
            <a:fld id="{EEB866D7-2D64-4DE7-86D8-FBA50B1698EE}" type="slidenum">
              <a:rPr lang="en-US" altLang="ja-JP" smtClean="0">
                <a:solidFill>
                  <a:srgbClr val="000000"/>
                </a:solidFill>
                <a:ea typeface="ＭＳ Ｐゴシック" charset="-128"/>
              </a:rPr>
              <a:pPr/>
              <a:t>16</a:t>
            </a:fld>
            <a:endParaRPr lang="en-US" altLang="ja-JP" smtClean="0">
              <a:solidFill>
                <a:srgbClr val="000000"/>
              </a:solidFill>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656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輸入差止申立制度について、概要を説明する。</a:t>
            </a:r>
          </a:p>
          <a:p>
            <a:endParaRPr kumimoji="1" lang="ja-JP" altLang="en-US"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兵器や麻薬等と違って、無条件で差し止めるべきものではない知的財産侵害物品について、それが権利を侵害するものとして輸出入を阻止すべきものかどうか、権利者からアクションを起こしてもらう制度として、輸入取締申立制度を紹介する。輸出入を認めるかどうかは権利者の判断に拠るものだからである。</a:t>
            </a:r>
          </a:p>
          <a:p>
            <a:r>
              <a:rPr kumimoji="1" lang="ja-JP" altLang="en-US" smtClean="0">
                <a:latin typeface="ＭＳ Ｐゴシック" charset="-128"/>
                <a:ea typeface="ＭＳ Ｐゴシック" charset="-128"/>
              </a:rPr>
              <a:t>　（なお、回路配置利用権については、申立制度の対象となっていない。代わりに情報提供制度が準備されている）</a:t>
            </a:r>
          </a:p>
        </p:txBody>
      </p:sp>
      <p:sp>
        <p:nvSpPr>
          <p:cNvPr id="66563" name="スライド番号プレースホルダー 3"/>
          <p:cNvSpPr>
            <a:spLocks noGrp="1"/>
          </p:cNvSpPr>
          <p:nvPr>
            <p:ph type="sldNum" sz="quarter" idx="5"/>
          </p:nvPr>
        </p:nvSpPr>
        <p:spPr bwMode="auto">
          <a:noFill/>
          <a:ln>
            <a:miter lim="800000"/>
            <a:headEnd/>
            <a:tailEnd/>
          </a:ln>
        </p:spPr>
        <p:txBody>
          <a:bodyPr/>
          <a:lstStyle/>
          <a:p>
            <a:fld id="{59E2F489-CE30-41D0-95FF-3722EB723CBB}" type="slidenum">
              <a:rPr lang="en-US" altLang="ja-JP" smtClean="0">
                <a:solidFill>
                  <a:srgbClr val="000000"/>
                </a:solidFill>
                <a:ea typeface="ＭＳ Ｐゴシック" charset="-128"/>
              </a:rPr>
              <a:pPr/>
              <a:t>17</a:t>
            </a:fld>
            <a:endParaRPr lang="en-US" altLang="ja-JP" smtClean="0">
              <a:solidFill>
                <a:srgbClr val="000000"/>
              </a:solidFill>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6"/>
          <p:cNvSpPr>
            <a:spLocks noGrp="1"/>
          </p:cNvSpPr>
          <p:nvPr>
            <p:ph type="sldNum" sz="quarter" idx="5"/>
          </p:nvPr>
        </p:nvSpPr>
        <p:spPr bwMode="auto">
          <a:noFill/>
          <a:ln>
            <a:miter lim="800000"/>
            <a:headEnd/>
            <a:tailEnd/>
          </a:ln>
        </p:spPr>
        <p:txBody>
          <a:bodyPr/>
          <a:lstStyle/>
          <a:p>
            <a:fld id="{4DC4779A-3C79-47C3-B897-59701BB55154}" type="slidenum">
              <a:rPr lang="en-US" altLang="ja-JP" smtClean="0">
                <a:solidFill>
                  <a:srgbClr val="000000"/>
                </a:solidFill>
                <a:ea typeface="ＭＳ Ｐゴシック" charset="-128"/>
              </a:rPr>
              <a:pPr/>
              <a:t>18</a:t>
            </a:fld>
            <a:endParaRPr lang="en-US" altLang="ja-JP" smtClean="0">
              <a:solidFill>
                <a:srgbClr val="000000"/>
              </a:solidFill>
              <a:ea typeface="ＭＳ Ｐゴシック" charset="-128"/>
            </a:endParaRPr>
          </a:p>
        </p:txBody>
      </p:sp>
      <p:sp>
        <p:nvSpPr>
          <p:cNvPr id="68610"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68611" name="Rectangle 3"/>
          <p:cNvSpPr>
            <a:spLocks noGrp="1"/>
          </p:cNvSpPr>
          <p:nvPr>
            <p:ph type="body" idx="1"/>
          </p:nvPr>
        </p:nvSpPr>
        <p:spPr bwMode="auto">
          <a:xfrm>
            <a:off x="593725" y="4721225"/>
            <a:ext cx="5761038"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実際の事例を紹介することで、水際措置の実際を理解してもらう。</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実際に差止められた近時の事例を紹介する。商標権侵害、特許権侵害、不正競争防止法違反の事例を掲げたが、後述のように著作権侵害の事例がある程度のウェイトを占めていることに注意。</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参考：</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税関ホームページ</a:t>
            </a:r>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http://www.customs.go.jp/mizugiwa/chiteki/shihanki/h23all.pdf</a:t>
            </a:r>
            <a:endParaRPr lang="ja-JP" altLang="en-US" smtClean="0">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6"/>
          <p:cNvSpPr>
            <a:spLocks noGrp="1"/>
          </p:cNvSpPr>
          <p:nvPr>
            <p:ph type="sldNum" sz="quarter" idx="5"/>
          </p:nvPr>
        </p:nvSpPr>
        <p:spPr bwMode="auto">
          <a:noFill/>
          <a:ln>
            <a:miter lim="800000"/>
            <a:headEnd/>
            <a:tailEnd/>
          </a:ln>
        </p:spPr>
        <p:txBody>
          <a:bodyPr/>
          <a:lstStyle/>
          <a:p>
            <a:fld id="{1514561E-C1B1-4BFD-93C4-04F0E846E58E}" type="slidenum">
              <a:rPr lang="en-US" altLang="ja-JP" smtClean="0">
                <a:solidFill>
                  <a:srgbClr val="000000"/>
                </a:solidFill>
                <a:ea typeface="ＭＳ Ｐゴシック" charset="-128"/>
              </a:rPr>
              <a:pPr/>
              <a:t>19</a:t>
            </a:fld>
            <a:endParaRPr lang="en-US" altLang="ja-JP" smtClean="0">
              <a:solidFill>
                <a:srgbClr val="000000"/>
              </a:solidFill>
              <a:ea typeface="ＭＳ Ｐゴシック" charset="-128"/>
            </a:endParaRPr>
          </a:p>
        </p:txBody>
      </p:sp>
      <p:sp>
        <p:nvSpPr>
          <p:cNvPr id="70658"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70659" name="Rectangle 3"/>
          <p:cNvSpPr>
            <a:spLocks noGrp="1"/>
          </p:cNvSpPr>
          <p:nvPr>
            <p:ph type="body" idx="1"/>
          </p:nvPr>
        </p:nvSpPr>
        <p:spPr bwMode="auto">
          <a:xfrm>
            <a:off x="593725" y="4721225"/>
            <a:ext cx="561816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実際の数字を示して、水際措置の重要性について理解させる。</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平成</a:t>
            </a:r>
            <a:r>
              <a:rPr lang="en-US" altLang="ja-JP" smtClean="0">
                <a:latin typeface="ＭＳ Ｐゴシック" charset="-128"/>
                <a:ea typeface="ＭＳ Ｐゴシック" charset="-128"/>
              </a:rPr>
              <a:t>23</a:t>
            </a:r>
            <a:r>
              <a:rPr lang="ja-JP" altLang="en-US" smtClean="0">
                <a:latin typeface="ＭＳ Ｐゴシック" charset="-128"/>
                <a:ea typeface="ＭＳ Ｐゴシック" charset="-128"/>
              </a:rPr>
              <a:t>年度実績として税関の報道発表のデータを表示をしている。実際上の数字を確認して、水際措置の重要性について理解してもらう。</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参考：</a:t>
            </a:r>
            <a:r>
              <a:rPr lang="en-US" altLang="ja-JP" smtClean="0">
                <a:latin typeface="ＭＳ Ｐゴシック" charset="-128"/>
                <a:ea typeface="ＭＳ Ｐゴシック" charset="-128"/>
              </a:rPr>
              <a:t>http://www.customs.go.jp/mizugiwa/chiteki/shihanki/h23all.pdf</a:t>
            </a:r>
            <a:endParaRPr lang="ja-JP" altLang="en-US" smtClean="0">
              <a:latin typeface="ＭＳ Ｐゴシック" charset="-128"/>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6"/>
          <p:cNvSpPr>
            <a:spLocks noGrp="1"/>
          </p:cNvSpPr>
          <p:nvPr>
            <p:ph type="sldNum" sz="quarter" idx="5"/>
          </p:nvPr>
        </p:nvSpPr>
        <p:spPr bwMode="auto">
          <a:noFill/>
          <a:ln>
            <a:miter lim="800000"/>
            <a:headEnd/>
            <a:tailEnd/>
          </a:ln>
        </p:spPr>
        <p:txBody>
          <a:bodyPr/>
          <a:lstStyle/>
          <a:p>
            <a:fld id="{DDDA0FD9-2EC4-41B9-9FAB-B2B5EEAE2743}" type="slidenum">
              <a:rPr lang="en-US" altLang="ja-JP" smtClean="0">
                <a:ea typeface="ＭＳ Ｐゴシック" charset="-128"/>
              </a:rPr>
              <a:pPr/>
              <a:t>2</a:t>
            </a:fld>
            <a:endParaRPr lang="en-US" altLang="ja-JP" smtClean="0">
              <a:ea typeface="ＭＳ Ｐゴシック" charset="-128"/>
            </a:endParaRPr>
          </a:p>
        </p:txBody>
      </p:sp>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altLang="ja-JP" smtClean="0">
              <a:latin typeface="ＭＳ Ｐゴシック" charset="-128"/>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6"/>
          <p:cNvSpPr>
            <a:spLocks noGrp="1"/>
          </p:cNvSpPr>
          <p:nvPr>
            <p:ph type="sldNum" sz="quarter" idx="5"/>
          </p:nvPr>
        </p:nvSpPr>
        <p:spPr bwMode="auto">
          <a:noFill/>
          <a:ln>
            <a:miter lim="800000"/>
            <a:headEnd/>
            <a:tailEnd/>
          </a:ln>
        </p:spPr>
        <p:txBody>
          <a:bodyPr/>
          <a:lstStyle/>
          <a:p>
            <a:fld id="{CF38DDFD-1EA2-47BE-9569-97CD1976A287}" type="slidenum">
              <a:rPr lang="en-US" altLang="ja-JP" smtClean="0">
                <a:solidFill>
                  <a:srgbClr val="000000"/>
                </a:solidFill>
                <a:ea typeface="ＭＳ Ｐゴシック" charset="-128"/>
              </a:rPr>
              <a:pPr/>
              <a:t>20</a:t>
            </a:fld>
            <a:endParaRPr lang="en-US" altLang="ja-JP" smtClean="0">
              <a:solidFill>
                <a:srgbClr val="000000"/>
              </a:solidFill>
              <a:ea typeface="ＭＳ Ｐゴシック" charset="-128"/>
            </a:endParaRPr>
          </a:p>
        </p:txBody>
      </p:sp>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latin typeface="ＭＳ Ｐゴシック" charset="-128"/>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6"/>
          <p:cNvSpPr>
            <a:spLocks noGrp="1"/>
          </p:cNvSpPr>
          <p:nvPr>
            <p:ph type="sldNum" sz="quarter" idx="5"/>
          </p:nvPr>
        </p:nvSpPr>
        <p:spPr bwMode="auto">
          <a:noFill/>
          <a:ln>
            <a:miter lim="800000"/>
            <a:headEnd/>
            <a:tailEnd/>
          </a:ln>
        </p:spPr>
        <p:txBody>
          <a:bodyPr/>
          <a:lstStyle/>
          <a:p>
            <a:fld id="{1A6B4CCA-9B0C-449C-BBD3-A582BF0C8B0B}" type="slidenum">
              <a:rPr lang="en-US" altLang="ja-JP" smtClean="0">
                <a:solidFill>
                  <a:srgbClr val="000000"/>
                </a:solidFill>
                <a:ea typeface="ＭＳ Ｐゴシック" charset="-128"/>
              </a:rPr>
              <a:pPr/>
              <a:t>21</a:t>
            </a:fld>
            <a:endParaRPr lang="en-US" altLang="ja-JP" smtClean="0">
              <a:solidFill>
                <a:srgbClr val="000000"/>
              </a:solidFill>
              <a:ea typeface="ＭＳ Ｐゴシック" charset="-128"/>
            </a:endParaRPr>
          </a:p>
        </p:txBody>
      </p:sp>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r>
              <a:rPr lang="en-US" altLang="ja-JP" smtClean="0">
                <a:latin typeface="ＭＳ Ｐゴシック" charset="-128"/>
                <a:ea typeface="ＭＳ Ｐゴシック" charset="-128"/>
              </a:rPr>
              <a:t>PL</a:t>
            </a:r>
            <a:r>
              <a:rPr lang="ja-JP" altLang="en-US" smtClean="0">
                <a:latin typeface="ＭＳ Ｐゴシック" charset="-128"/>
                <a:ea typeface="ＭＳ Ｐゴシック" charset="-128"/>
              </a:rPr>
              <a:t>法は何のために設けられた制度なのか、対象となる製造物は何か、について紹介する。</a:t>
            </a:r>
          </a:p>
          <a:p>
            <a:endParaRPr lang="ja-JP" altLang="en-US"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r>
              <a:rPr lang="ja-JP" altLang="en-US" smtClean="0">
                <a:latin typeface="ＭＳ Ｐゴシック" charset="-128"/>
                <a:ea typeface="ＭＳ Ｐゴシック" charset="-128"/>
              </a:rPr>
              <a:t>技術者が創出した製品に関する規制法の一つである。制度概要を把握できればよい。</a:t>
            </a:r>
          </a:p>
          <a:p>
            <a:endParaRPr lang="en-US" altLang="ja-JP" smtClean="0">
              <a:latin typeface="ＭＳ Ｐゴシック" charset="-128"/>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6"/>
          <p:cNvSpPr>
            <a:spLocks noGrp="1"/>
          </p:cNvSpPr>
          <p:nvPr>
            <p:ph type="sldNum" sz="quarter" idx="5"/>
          </p:nvPr>
        </p:nvSpPr>
        <p:spPr bwMode="auto">
          <a:noFill/>
          <a:ln>
            <a:miter lim="800000"/>
            <a:headEnd/>
            <a:tailEnd/>
          </a:ln>
        </p:spPr>
        <p:txBody>
          <a:bodyPr/>
          <a:lstStyle/>
          <a:p>
            <a:fld id="{FFFFC877-F310-4BDF-B96F-9BCF5D2EEE57}" type="slidenum">
              <a:rPr lang="en-US" altLang="ja-JP" smtClean="0">
                <a:solidFill>
                  <a:srgbClr val="000000"/>
                </a:solidFill>
                <a:ea typeface="ＭＳ Ｐゴシック" charset="-128"/>
              </a:rPr>
              <a:pPr/>
              <a:t>22</a:t>
            </a:fld>
            <a:endParaRPr lang="en-US" altLang="ja-JP" smtClean="0">
              <a:solidFill>
                <a:srgbClr val="000000"/>
              </a:solidFill>
              <a:ea typeface="ＭＳ Ｐゴシック" charset="-128"/>
            </a:endParaRPr>
          </a:p>
        </p:txBody>
      </p:sp>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latin typeface="ＭＳ Ｐゴシック" charset="-128"/>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8850" name="ノート プレースホルダー 2"/>
          <p:cNvSpPr>
            <a:spLocks noGrp="1"/>
          </p:cNvSpPr>
          <p:nvPr>
            <p:ph type="body" idx="1"/>
          </p:nvPr>
        </p:nvSpPr>
        <p:spPr bwMode="auto">
          <a:xfrm>
            <a:off x="593725" y="4721225"/>
            <a:ext cx="5530850" cy="4471988"/>
          </a:xfrm>
          <a:noFill/>
        </p:spPr>
        <p:txBody>
          <a:bodyPr wrap="square" lIns="92226" tIns="46113" rIns="92226" bIns="46113" numCol="1" anchor="t" anchorCtr="0" compatLnSpc="1">
            <a:prstTxWarp prst="textNoShape">
              <a:avLst/>
            </a:prstTxWarp>
          </a:bodyPr>
          <a:lstStyle/>
          <a:p>
            <a:pPr>
              <a:lnSpc>
                <a:spcPct val="80000"/>
              </a:lnSpc>
            </a:pPr>
            <a:r>
              <a:rPr lang="en-US" altLang="ja-JP" sz="1400" smtClean="0">
                <a:latin typeface="ＭＳ Ｐゴシック" charset="-128"/>
                <a:ea typeface="ＭＳ Ｐゴシック" charset="-128"/>
              </a:rPr>
              <a:t>〔</a:t>
            </a:r>
            <a:r>
              <a:rPr lang="ja-JP" altLang="en-US" sz="1400" smtClean="0">
                <a:latin typeface="ＭＳ Ｐゴシック" charset="-128"/>
                <a:ea typeface="ＭＳ Ｐゴシック" charset="-128"/>
              </a:rPr>
              <a:t>狙い</a:t>
            </a:r>
            <a:r>
              <a:rPr lang="en-US" altLang="ja-JP" sz="1400" smtClean="0">
                <a:latin typeface="ＭＳ Ｐゴシック" charset="-128"/>
                <a:ea typeface="ＭＳ Ｐゴシック" charset="-128"/>
              </a:rPr>
              <a:t>〕</a:t>
            </a:r>
          </a:p>
          <a:p>
            <a:pPr>
              <a:lnSpc>
                <a:spcPct val="80000"/>
              </a:lnSpc>
            </a:pPr>
            <a:r>
              <a:rPr lang="ja-JP" altLang="en-US" sz="1400" smtClean="0">
                <a:latin typeface="ＭＳ Ｐゴシック" charset="-128"/>
                <a:ea typeface="ＭＳ Ｐゴシック" charset="-128"/>
              </a:rPr>
              <a:t>　安全保障貿易管理に関する法律について、その趣旨を理解させる。</a:t>
            </a:r>
            <a:endParaRPr lang="en-US" altLang="ja-JP" sz="1400" smtClean="0">
              <a:latin typeface="ＭＳ Ｐゴシック" charset="-128"/>
              <a:ea typeface="ＭＳ Ｐゴシック" charset="-128"/>
            </a:endParaRPr>
          </a:p>
          <a:p>
            <a:pPr>
              <a:lnSpc>
                <a:spcPct val="80000"/>
              </a:lnSpc>
            </a:pPr>
            <a:r>
              <a:rPr lang="ja-JP" altLang="en-US" sz="1400" smtClean="0">
                <a:latin typeface="ＭＳ Ｐゴシック" charset="-128"/>
                <a:ea typeface="ＭＳ Ｐゴシック" charset="-128"/>
              </a:rPr>
              <a:t>　武器や軍事転用が可能な技術が大量破壊兵器の開発者やテロリスト集団に渡るようなことがあると国際社会の平和を損なうことになる。そのようなことが生じないように防止するための必要上の措置として輸出、技術移転を規制する措置が存在することを理解させる。</a:t>
            </a:r>
            <a:endParaRPr lang="en-US" altLang="ja-JP" sz="1400" smtClean="0">
              <a:latin typeface="ＭＳ Ｐゴシック" charset="-128"/>
              <a:ea typeface="ＭＳ Ｐゴシック" charset="-128"/>
            </a:endParaRPr>
          </a:p>
          <a:p>
            <a:pPr>
              <a:lnSpc>
                <a:spcPct val="80000"/>
              </a:lnSpc>
            </a:pPr>
            <a:r>
              <a:rPr lang="ja-JP" altLang="en-US" sz="1400" smtClean="0">
                <a:latin typeface="ＭＳ Ｐゴシック" charset="-128"/>
                <a:ea typeface="ＭＳ Ｐゴシック" charset="-128"/>
              </a:rPr>
              <a:t>輸出入によって、軍事転用可能な物が国境を越えて譲渡されうる現状があること、それらが拡散することの危険性について説明することで、輸出管理の重要性を実感させる。</a:t>
            </a:r>
          </a:p>
          <a:p>
            <a:pPr>
              <a:lnSpc>
                <a:spcPct val="80000"/>
              </a:lnSpc>
            </a:pPr>
            <a:endParaRPr lang="en-US" altLang="ja-JP" sz="1400" smtClean="0">
              <a:latin typeface="ＭＳ Ｐゴシック" charset="-128"/>
              <a:ea typeface="ＭＳ Ｐゴシック" charset="-128"/>
            </a:endParaRPr>
          </a:p>
          <a:p>
            <a:pPr>
              <a:lnSpc>
                <a:spcPct val="80000"/>
              </a:lnSpc>
            </a:pPr>
            <a:r>
              <a:rPr lang="en-US" altLang="ja-JP" sz="1400" smtClean="0">
                <a:latin typeface="ＭＳ Ｐゴシック" charset="-128"/>
                <a:ea typeface="ＭＳ Ｐゴシック" charset="-128"/>
              </a:rPr>
              <a:t>〔</a:t>
            </a:r>
            <a:r>
              <a:rPr lang="ja-JP" altLang="en-US" sz="1400" smtClean="0">
                <a:latin typeface="ＭＳ Ｐゴシック" charset="-128"/>
                <a:ea typeface="ＭＳ Ｐゴシック" charset="-128"/>
              </a:rPr>
              <a:t>説明</a:t>
            </a:r>
            <a:r>
              <a:rPr lang="en-US" altLang="ja-JP" sz="1400" smtClean="0">
                <a:latin typeface="ＭＳ Ｐゴシック" charset="-128"/>
                <a:ea typeface="ＭＳ Ｐゴシック" charset="-128"/>
              </a:rPr>
              <a:t>〕</a:t>
            </a:r>
          </a:p>
          <a:p>
            <a:pPr>
              <a:lnSpc>
                <a:spcPct val="80000"/>
              </a:lnSpc>
            </a:pPr>
            <a:r>
              <a:rPr lang="ja-JP" altLang="en-US" sz="1400" smtClean="0">
                <a:latin typeface="ＭＳ Ｐゴシック" charset="-128"/>
                <a:ea typeface="ＭＳ Ｐゴシック" charset="-128"/>
              </a:rPr>
              <a:t>　大学の研究活動の成果の中にも、軍事転用可能な技術が含まれている場合があることから、大学においても、そのような技術が大量破壊兵器の開発者やテロリスト集団に渡ることのないように十分注意することが必要となっている。</a:t>
            </a:r>
            <a:endParaRPr lang="en-US" altLang="ja-JP" sz="1400" smtClean="0">
              <a:latin typeface="ＭＳ Ｐゴシック" charset="-128"/>
              <a:ea typeface="ＭＳ Ｐゴシック" charset="-128"/>
            </a:endParaRPr>
          </a:p>
          <a:p>
            <a:pPr>
              <a:lnSpc>
                <a:spcPct val="80000"/>
              </a:lnSpc>
            </a:pPr>
            <a:r>
              <a:rPr lang="ja-JP" altLang="en-US" sz="1400" smtClean="0">
                <a:latin typeface="ＭＳ Ｐゴシック" charset="-128"/>
                <a:ea typeface="ＭＳ Ｐゴシック" charset="-128"/>
              </a:rPr>
              <a:t>　また、大学や研究機関は外国からの留学生・研究員等多くの人的交流もあり、様々な先端技術が不用意に提供されないような管理が必要となってきている。</a:t>
            </a:r>
            <a:endParaRPr lang="en-US" altLang="ja-JP" sz="1400" smtClean="0">
              <a:latin typeface="ＭＳ Ｐゴシック" charset="-128"/>
              <a:ea typeface="ＭＳ Ｐゴシック" charset="-128"/>
            </a:endParaRPr>
          </a:p>
          <a:p>
            <a:pPr>
              <a:lnSpc>
                <a:spcPct val="80000"/>
              </a:lnSpc>
            </a:pPr>
            <a:r>
              <a:rPr lang="ja-JP" altLang="en-US" sz="1400" smtClean="0">
                <a:latin typeface="ＭＳ Ｐゴシック" charset="-128"/>
                <a:ea typeface="ＭＳ Ｐゴシック" charset="-128"/>
              </a:rPr>
              <a:t>　特に、留学生への技術提供などは、国内でも起こり得ることから、注意が必要である。</a:t>
            </a:r>
            <a:r>
              <a:rPr lang="ja-JP" altLang="en-US" sz="900" smtClean="0">
                <a:latin typeface="ＭＳ Ｐゴシック" charset="-128"/>
                <a:ea typeface="ＭＳ Ｐゴシック" charset="-128"/>
              </a:rPr>
              <a:t>（来日６ヶ月未満の留学生等の「非居住者」が外為法規制技術へアクセスする際は役務取引許可が必要となることに留意）。</a:t>
            </a:r>
          </a:p>
        </p:txBody>
      </p:sp>
      <p:sp>
        <p:nvSpPr>
          <p:cNvPr id="78851" name="スライド番号プレースホルダー 3"/>
          <p:cNvSpPr>
            <a:spLocks noGrp="1"/>
          </p:cNvSpPr>
          <p:nvPr>
            <p:ph type="sldNum" sz="quarter" idx="5"/>
          </p:nvPr>
        </p:nvSpPr>
        <p:spPr bwMode="auto">
          <a:noFill/>
          <a:ln>
            <a:miter lim="800000"/>
            <a:headEnd/>
            <a:tailEnd/>
          </a:ln>
        </p:spPr>
        <p:txBody>
          <a:bodyPr/>
          <a:lstStyle/>
          <a:p>
            <a:fld id="{651A6940-D291-4FA1-A868-07E08AA6BF5E}" type="slidenum">
              <a:rPr lang="en-US" altLang="ja-JP" smtClean="0">
                <a:solidFill>
                  <a:srgbClr val="000000"/>
                </a:solidFill>
                <a:ea typeface="ＭＳ Ｐゴシック" charset="-128"/>
              </a:rPr>
              <a:pPr/>
              <a:t>23</a:t>
            </a:fld>
            <a:endParaRPr lang="en-US" altLang="ja-JP" smtClean="0">
              <a:solidFill>
                <a:srgbClr val="000000"/>
              </a:solidFill>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0898" name="ノート プレースホルダー 2"/>
          <p:cNvSpPr>
            <a:spLocks noGrp="1"/>
          </p:cNvSpPr>
          <p:nvPr>
            <p:ph type="body" idx="1"/>
          </p:nvPr>
        </p:nvSpPr>
        <p:spPr bwMode="auto">
          <a:xfrm>
            <a:off x="593725" y="4721225"/>
            <a:ext cx="5530850" cy="4471988"/>
          </a:xfrm>
          <a:noFill/>
        </p:spPr>
        <p:txBody>
          <a:bodyPr wrap="square" lIns="92226" tIns="46113" rIns="92226" bIns="46113" numCol="1" anchor="t" anchorCtr="0" compatLnSpc="1">
            <a:prstTxWarp prst="textNoShape">
              <a:avLst/>
            </a:prstTxWarp>
          </a:bodyPr>
          <a:lstStyle/>
          <a:p>
            <a:pPr>
              <a:lnSpc>
                <a:spcPct val="80000"/>
              </a:lnSpc>
            </a:pPr>
            <a:r>
              <a:rPr lang="en-US" altLang="ja-JP" sz="1400" smtClean="0">
                <a:latin typeface="ＭＳ Ｐゴシック" charset="-128"/>
                <a:ea typeface="ＭＳ Ｐゴシック" charset="-128"/>
              </a:rPr>
              <a:t>〔</a:t>
            </a:r>
            <a:r>
              <a:rPr lang="ja-JP" altLang="en-US" sz="1400" smtClean="0">
                <a:latin typeface="ＭＳ Ｐゴシック" charset="-128"/>
                <a:ea typeface="ＭＳ Ｐゴシック" charset="-128"/>
              </a:rPr>
              <a:t>狙い</a:t>
            </a:r>
            <a:r>
              <a:rPr lang="en-US" altLang="ja-JP" sz="1400" smtClean="0">
                <a:latin typeface="ＭＳ Ｐゴシック" charset="-128"/>
                <a:ea typeface="ＭＳ Ｐゴシック" charset="-128"/>
              </a:rPr>
              <a:t>〕</a:t>
            </a:r>
          </a:p>
          <a:p>
            <a:pPr>
              <a:lnSpc>
                <a:spcPct val="80000"/>
              </a:lnSpc>
            </a:pPr>
            <a:r>
              <a:rPr lang="ja-JP" altLang="en-US" sz="1400" smtClean="0">
                <a:latin typeface="ＭＳ Ｐゴシック" charset="-128"/>
                <a:ea typeface="ＭＳ Ｐゴシック" charset="-128"/>
              </a:rPr>
              <a:t>　安全保障貿易管理に関する法律について、その趣旨を理解させる。</a:t>
            </a:r>
            <a:endParaRPr lang="en-US" altLang="ja-JP" sz="1400" smtClean="0">
              <a:latin typeface="ＭＳ Ｐゴシック" charset="-128"/>
              <a:ea typeface="ＭＳ Ｐゴシック" charset="-128"/>
            </a:endParaRPr>
          </a:p>
          <a:p>
            <a:pPr>
              <a:lnSpc>
                <a:spcPct val="80000"/>
              </a:lnSpc>
            </a:pPr>
            <a:r>
              <a:rPr lang="ja-JP" altLang="en-US" sz="1400" smtClean="0">
                <a:latin typeface="ＭＳ Ｐゴシック" charset="-128"/>
                <a:ea typeface="ＭＳ Ｐゴシック" charset="-128"/>
              </a:rPr>
              <a:t>　武器や軍事転用が可能な技術が大量破壊兵器の開発者やテロリスト集団に渡るようなことがあると国際社会の平和を損なうことになる。そのようなことが生じないように防止するための必要上の措置として輸出、技術移転を規制する措置が存在することを理解させる。</a:t>
            </a:r>
            <a:endParaRPr lang="en-US" altLang="ja-JP" sz="1400" smtClean="0">
              <a:latin typeface="ＭＳ Ｐゴシック" charset="-128"/>
              <a:ea typeface="ＭＳ Ｐゴシック" charset="-128"/>
            </a:endParaRPr>
          </a:p>
          <a:p>
            <a:pPr>
              <a:lnSpc>
                <a:spcPct val="80000"/>
              </a:lnSpc>
            </a:pPr>
            <a:r>
              <a:rPr lang="ja-JP" altLang="en-US" sz="1400" smtClean="0">
                <a:latin typeface="ＭＳ Ｐゴシック" charset="-128"/>
                <a:ea typeface="ＭＳ Ｐゴシック" charset="-128"/>
              </a:rPr>
              <a:t>輸出入によって、軍事転用可能な物が国境を越えて譲渡されうる現状があること、それらが拡散することの危険性について説明することで、輸出管理の重要性を実感させる。</a:t>
            </a:r>
          </a:p>
          <a:p>
            <a:pPr>
              <a:lnSpc>
                <a:spcPct val="80000"/>
              </a:lnSpc>
            </a:pPr>
            <a:endParaRPr lang="en-US" altLang="ja-JP" sz="1400" smtClean="0">
              <a:latin typeface="ＭＳ Ｐゴシック" charset="-128"/>
              <a:ea typeface="ＭＳ Ｐゴシック" charset="-128"/>
            </a:endParaRPr>
          </a:p>
          <a:p>
            <a:pPr>
              <a:lnSpc>
                <a:spcPct val="80000"/>
              </a:lnSpc>
            </a:pPr>
            <a:r>
              <a:rPr lang="en-US" altLang="ja-JP" sz="1400" smtClean="0">
                <a:latin typeface="ＭＳ Ｐゴシック" charset="-128"/>
                <a:ea typeface="ＭＳ Ｐゴシック" charset="-128"/>
              </a:rPr>
              <a:t>〔</a:t>
            </a:r>
            <a:r>
              <a:rPr lang="ja-JP" altLang="en-US" sz="1400" smtClean="0">
                <a:latin typeface="ＭＳ Ｐゴシック" charset="-128"/>
                <a:ea typeface="ＭＳ Ｐゴシック" charset="-128"/>
              </a:rPr>
              <a:t>説明</a:t>
            </a:r>
            <a:r>
              <a:rPr lang="en-US" altLang="ja-JP" sz="1400" smtClean="0">
                <a:latin typeface="ＭＳ Ｐゴシック" charset="-128"/>
                <a:ea typeface="ＭＳ Ｐゴシック" charset="-128"/>
              </a:rPr>
              <a:t>〕</a:t>
            </a:r>
          </a:p>
          <a:p>
            <a:pPr>
              <a:lnSpc>
                <a:spcPct val="80000"/>
              </a:lnSpc>
            </a:pPr>
            <a:r>
              <a:rPr lang="ja-JP" altLang="en-US" sz="1400" smtClean="0">
                <a:latin typeface="ＭＳ Ｐゴシック" charset="-128"/>
                <a:ea typeface="ＭＳ Ｐゴシック" charset="-128"/>
              </a:rPr>
              <a:t>　大学の研究活動の成果の中にも、軍事転用可能な技術が含まれている場合があることから、大学においても、そのような技術が大量破壊兵器の開発者やテロリスト集団に渡ることのないように十分注意することが必要となっている。</a:t>
            </a:r>
            <a:endParaRPr lang="en-US" altLang="ja-JP" sz="1400" smtClean="0">
              <a:latin typeface="ＭＳ Ｐゴシック" charset="-128"/>
              <a:ea typeface="ＭＳ Ｐゴシック" charset="-128"/>
            </a:endParaRPr>
          </a:p>
          <a:p>
            <a:pPr>
              <a:lnSpc>
                <a:spcPct val="80000"/>
              </a:lnSpc>
            </a:pPr>
            <a:r>
              <a:rPr lang="ja-JP" altLang="en-US" sz="1400" smtClean="0">
                <a:latin typeface="ＭＳ Ｐゴシック" charset="-128"/>
                <a:ea typeface="ＭＳ Ｐゴシック" charset="-128"/>
              </a:rPr>
              <a:t>　また、大学や研究機関は外国からの留学生・研究員等多くの人的交流もあり、様々な先端技術が不用意に提供されないような管理が必要となってきている。</a:t>
            </a:r>
            <a:endParaRPr lang="en-US" altLang="ja-JP" sz="1400" smtClean="0">
              <a:latin typeface="ＭＳ Ｐゴシック" charset="-128"/>
              <a:ea typeface="ＭＳ Ｐゴシック" charset="-128"/>
            </a:endParaRPr>
          </a:p>
          <a:p>
            <a:pPr>
              <a:lnSpc>
                <a:spcPct val="80000"/>
              </a:lnSpc>
            </a:pPr>
            <a:r>
              <a:rPr lang="ja-JP" altLang="en-US" sz="1400" smtClean="0">
                <a:latin typeface="ＭＳ Ｐゴシック" charset="-128"/>
                <a:ea typeface="ＭＳ Ｐゴシック" charset="-128"/>
              </a:rPr>
              <a:t>　特に、留学生への技術提供などは、国内でも起こり得ることから、注意が必要である。</a:t>
            </a:r>
            <a:r>
              <a:rPr lang="ja-JP" altLang="en-US" sz="900" smtClean="0">
                <a:latin typeface="ＭＳ Ｐゴシック" charset="-128"/>
                <a:ea typeface="ＭＳ Ｐゴシック" charset="-128"/>
              </a:rPr>
              <a:t>（来日６ヶ月未満の留学生等の「非居住者」が外為法規制技術へアクセスする際は役務取引許可が必要となることに留意）。</a:t>
            </a:r>
          </a:p>
        </p:txBody>
      </p:sp>
      <p:sp>
        <p:nvSpPr>
          <p:cNvPr id="80899" name="スライド番号プレースホルダー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9EAB06E2-5F13-4304-BD97-C15DC9F198EC}" type="slidenum">
              <a:rPr kumimoji="0" lang="en-US" altLang="ja-JP" sz="1200">
                <a:solidFill>
                  <a:srgbClr val="000000"/>
                </a:solidFill>
                <a:latin typeface="Calibri" pitchFamily="34" charset="0"/>
                <a:ea typeface="ＭＳ Ｐゴシック" charset="-128"/>
              </a:rPr>
              <a:pPr algn="r"/>
              <a:t>24</a:t>
            </a:fld>
            <a:endParaRPr kumimoji="0" lang="en-US" altLang="ja-JP" sz="1200">
              <a:solidFill>
                <a:srgbClr val="000000"/>
              </a:solidFill>
              <a:latin typeface="Calibri" pitchFamily="34"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6"/>
          <p:cNvSpPr>
            <a:spLocks noGrp="1"/>
          </p:cNvSpPr>
          <p:nvPr>
            <p:ph type="sldNum" sz="quarter" idx="5"/>
          </p:nvPr>
        </p:nvSpPr>
        <p:spPr bwMode="auto">
          <a:noFill/>
          <a:ln>
            <a:miter lim="800000"/>
            <a:headEnd/>
            <a:tailEnd/>
          </a:ln>
        </p:spPr>
        <p:txBody>
          <a:bodyPr/>
          <a:lstStyle/>
          <a:p>
            <a:fld id="{BF7A0570-2DB7-42CF-A999-B034FFFFAC1D}" type="slidenum">
              <a:rPr lang="en-US" altLang="ja-JP" smtClean="0">
                <a:solidFill>
                  <a:srgbClr val="000000"/>
                </a:solidFill>
                <a:ea typeface="ＭＳ Ｐゴシック" charset="-128"/>
              </a:rPr>
              <a:pPr/>
              <a:t>25</a:t>
            </a:fld>
            <a:endParaRPr lang="en-US" altLang="ja-JP" smtClean="0">
              <a:solidFill>
                <a:srgbClr val="000000"/>
              </a:solidFill>
              <a:ea typeface="ＭＳ Ｐゴシック" charset="-128"/>
            </a:endParaRPr>
          </a:p>
        </p:txBody>
      </p:sp>
      <p:sp>
        <p:nvSpPr>
          <p:cNvPr id="829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580" name="ノート プレースホルダ 2"/>
          <p:cNvSpPr>
            <a:spLocks noGrp="1"/>
          </p:cNvSpPr>
          <p:nvPr>
            <p:ph type="body" idx="1"/>
          </p:nvPr>
        </p:nvSpPr>
        <p:spPr bwMode="auto">
          <a:xfrm>
            <a:off x="450850" y="4721225"/>
            <a:ext cx="5903913" cy="4967288"/>
          </a:xfrm>
          <a:extLst/>
        </p:spPr>
        <p:txBody>
          <a:bodyPr wrap="square" lIns="92226" tIns="46113" rIns="92226" bIns="46113" numCol="1" anchor="t" anchorCtr="0" compatLnSpc="1">
            <a:prstTxWarp prst="textNoShape">
              <a:avLst/>
            </a:prstTxWarp>
            <a:normAutofit fontScale="92500" lnSpcReduction="20000"/>
          </a:bodyPr>
          <a:lstStyle/>
          <a:p>
            <a:pPr>
              <a:lnSpc>
                <a:spcPct val="80000"/>
              </a:lnSpc>
              <a:defRPr/>
            </a:pPr>
            <a:r>
              <a:rPr lang="en-US" altLang="ja-JP" sz="1400" dirty="0"/>
              <a:t>〔</a:t>
            </a:r>
            <a:r>
              <a:rPr lang="ja-JP" altLang="en-US" sz="1400" dirty="0"/>
              <a:t>狙い</a:t>
            </a:r>
            <a:r>
              <a:rPr lang="en-US" altLang="ja-JP" sz="1400" dirty="0"/>
              <a:t>〕</a:t>
            </a:r>
            <a:endParaRPr lang="ja-JP" altLang="en-US" sz="1400" dirty="0"/>
          </a:p>
          <a:p>
            <a:pPr>
              <a:lnSpc>
                <a:spcPct val="80000"/>
              </a:lnSpc>
              <a:defRPr/>
            </a:pPr>
            <a:r>
              <a:rPr lang="ja-JP" altLang="en-US" sz="1400" dirty="0" smtClean="0"/>
              <a:t>　日本</a:t>
            </a:r>
            <a:r>
              <a:rPr lang="ja-JP" altLang="en-US" sz="1400" dirty="0"/>
              <a:t>の安全保障貿易管理制度の仕組みを理解することが目的である。</a:t>
            </a:r>
            <a:r>
              <a:rPr lang="ja-JP" altLang="en-US" sz="1500" dirty="0"/>
              <a:t>まず</a:t>
            </a:r>
            <a:r>
              <a:rPr lang="ja-JP" altLang="en-US" sz="1400" dirty="0"/>
              <a:t>、法律と政令を分けて検討し、物と役務の違いを把握する。</a:t>
            </a:r>
            <a:endParaRPr lang="en-US" altLang="ja-JP" sz="1400" dirty="0"/>
          </a:p>
          <a:p>
            <a:pPr>
              <a:lnSpc>
                <a:spcPct val="80000"/>
              </a:lnSpc>
              <a:defRPr/>
            </a:pPr>
            <a:endParaRPr lang="en-US" altLang="ja-JP" sz="1400" dirty="0"/>
          </a:p>
          <a:p>
            <a:pPr>
              <a:lnSpc>
                <a:spcPct val="80000"/>
              </a:lnSpc>
              <a:defRPr/>
            </a:pPr>
            <a:r>
              <a:rPr lang="en-US" altLang="ja-JP" sz="1400" dirty="0"/>
              <a:t>〔</a:t>
            </a:r>
            <a:r>
              <a:rPr lang="ja-JP" altLang="en-US" sz="1400" dirty="0"/>
              <a:t>説明</a:t>
            </a:r>
            <a:r>
              <a:rPr lang="en-US" altLang="ja-JP" sz="1400" dirty="0"/>
              <a:t>〕</a:t>
            </a:r>
          </a:p>
          <a:p>
            <a:pPr>
              <a:lnSpc>
                <a:spcPct val="80000"/>
              </a:lnSpc>
              <a:defRPr/>
            </a:pPr>
            <a:r>
              <a:rPr lang="ja-JP" altLang="en-US" sz="1400" dirty="0" smtClean="0"/>
              <a:t>　我が国</a:t>
            </a:r>
            <a:r>
              <a:rPr lang="ja-JP" altLang="en-US" sz="1400" dirty="0"/>
              <a:t>を始めとする主要国では、武器や軍事転用可能な貨物・技術が、安全保障上懸念のある国家やテロリストの手に渡ることを防ぐため、国際的に安全保障貿易管理の枠組みを作り</a:t>
            </a:r>
            <a:r>
              <a:rPr lang="ja-JP" altLang="en-US" sz="1400" dirty="0" smtClean="0"/>
              <a:t>、国際社会</a:t>
            </a:r>
            <a:r>
              <a:rPr lang="ja-JP" altLang="en-US" sz="1400" dirty="0"/>
              <a:t>が協調して厳格な管理を行っている。日本では、外為法という法律に基づき輸出規制がおこなわれている。</a:t>
            </a:r>
          </a:p>
          <a:p>
            <a:pPr>
              <a:lnSpc>
                <a:spcPct val="80000"/>
              </a:lnSpc>
              <a:defRPr/>
            </a:pPr>
            <a:r>
              <a:rPr lang="ja-JP" altLang="en-US" sz="1400" dirty="0" smtClean="0"/>
              <a:t>　政令</a:t>
            </a:r>
            <a:r>
              <a:rPr lang="ja-JP" altLang="en-US" sz="1400" dirty="0"/>
              <a:t>の中で、特に注意すべきなのは、三つの規制である。</a:t>
            </a:r>
          </a:p>
          <a:p>
            <a:pPr>
              <a:lnSpc>
                <a:spcPct val="80000"/>
              </a:lnSpc>
              <a:defRPr/>
            </a:pPr>
            <a:r>
              <a:rPr lang="ja-JP" altLang="en-US" sz="1400" dirty="0"/>
              <a:t>①リスト規制</a:t>
            </a:r>
          </a:p>
          <a:p>
            <a:pPr>
              <a:lnSpc>
                <a:spcPct val="80000"/>
              </a:lnSpc>
              <a:defRPr/>
            </a:pPr>
            <a:r>
              <a:rPr lang="ja-JP" altLang="en-US" sz="1400" dirty="0"/>
              <a:t>②キャッチオール規制</a:t>
            </a:r>
          </a:p>
          <a:p>
            <a:pPr>
              <a:lnSpc>
                <a:spcPct val="80000"/>
              </a:lnSpc>
              <a:defRPr/>
            </a:pPr>
            <a:r>
              <a:rPr lang="ja-JP" altLang="en-US" sz="1400" dirty="0"/>
              <a:t>③通常兵器補完的輸出規制</a:t>
            </a:r>
          </a:p>
          <a:p>
            <a:pPr>
              <a:lnSpc>
                <a:spcPct val="80000"/>
              </a:lnSpc>
              <a:defRPr/>
            </a:pPr>
            <a:r>
              <a:rPr lang="ja-JP" altLang="en-US" sz="1400" dirty="0"/>
              <a:t>それぞれの規制対象と規制地域を、図を見ながら認識させる。</a:t>
            </a:r>
          </a:p>
          <a:p>
            <a:pPr>
              <a:defRPr/>
            </a:pPr>
            <a:r>
              <a:rPr kumimoji="1" lang="ja-JP" altLang="ja-JP" sz="1200" dirty="0">
                <a:latin typeface="+mn-lt"/>
                <a:ea typeface="+mn-ea"/>
              </a:rPr>
              <a:t>ホワイト国：「輸出令別表第３」の地域</a:t>
            </a:r>
          </a:p>
          <a:p>
            <a:pPr>
              <a:defRPr/>
            </a:pPr>
            <a:r>
              <a:rPr kumimoji="1" lang="ja-JP" altLang="ja-JP" sz="1200" dirty="0">
                <a:latin typeface="+mn-lt"/>
                <a:ea typeface="+mn-ea"/>
              </a:rPr>
              <a:t>アルゼンチン、オーストラリア、オーストリア、ベルギー、ブルガリア、カナダ、チェコ、デンマーク、フィンランド、フランス、ドイツ、ギリシャ、ハンガリー、アイルランド、イタリア、大韓民国、ルクセンブルク、オランダ、ニュージーランド、ノルウェー、ポーランド、ポルトガル、スペイン、スウェーデン、スイス、英国、アメリカ合衆国</a:t>
            </a:r>
          </a:p>
          <a:p>
            <a:pPr>
              <a:defRPr/>
            </a:pPr>
            <a:endParaRPr kumimoji="1" lang="ja-JP" altLang="ja-JP" sz="1200" dirty="0">
              <a:latin typeface="+mn-lt"/>
              <a:ea typeface="+mn-ea"/>
            </a:endParaRPr>
          </a:p>
          <a:p>
            <a:pPr>
              <a:defRPr/>
            </a:pPr>
            <a:r>
              <a:rPr kumimoji="1" lang="ja-JP" altLang="ja-JP" sz="1200" b="1" dirty="0">
                <a:latin typeface="+mn-lt"/>
                <a:ea typeface="+mn-ea"/>
              </a:rPr>
              <a:t>国連武器禁輸国・地域：「輸出令別表第３の２」の地域</a:t>
            </a:r>
          </a:p>
          <a:p>
            <a:pPr>
              <a:defRPr/>
            </a:pPr>
            <a:r>
              <a:rPr kumimoji="1" lang="ja-JP" altLang="ja-JP" sz="1200" dirty="0">
                <a:latin typeface="+mn-lt"/>
                <a:ea typeface="+mn-ea"/>
              </a:rPr>
              <a:t>アフガニスタン、コンゴ民主共和国、コートジボワール、エリトリア、イラク、レバノン、リベリア、リビア、北朝鮮、ソマリア、スーダン </a:t>
            </a:r>
          </a:p>
          <a:p>
            <a:pPr>
              <a:lnSpc>
                <a:spcPct val="80000"/>
              </a:lnSpc>
              <a:defRPr/>
            </a:pPr>
            <a:endParaRPr lang="en-US" altLang="ja-JP" sz="1300" dirty="0"/>
          </a:p>
          <a:p>
            <a:pPr>
              <a:lnSpc>
                <a:spcPct val="80000"/>
              </a:lnSpc>
              <a:defRPr/>
            </a:pPr>
            <a:r>
              <a:rPr lang="en-US" altLang="ja-JP" sz="1300" dirty="0" smtClean="0"/>
              <a:t>※</a:t>
            </a:r>
            <a:r>
              <a:rPr lang="ja-JP" altLang="en-US" sz="1300" dirty="0" smtClean="0"/>
              <a:t>参考事例</a:t>
            </a:r>
            <a:endParaRPr lang="en-US" altLang="ja-JP" sz="1300" dirty="0" smtClean="0"/>
          </a:p>
          <a:p>
            <a:pPr>
              <a:lnSpc>
                <a:spcPct val="80000"/>
              </a:lnSpc>
              <a:defRPr/>
            </a:pPr>
            <a:r>
              <a:rPr lang="ja-JP" altLang="en-US" sz="1300" dirty="0" smtClean="0"/>
              <a:t>事例：東芝ココム事件（東京地判</a:t>
            </a:r>
            <a:r>
              <a:rPr lang="ja-JP" altLang="ja-JP" dirty="0" smtClean="0"/>
              <a:t>昭和</a:t>
            </a:r>
            <a:r>
              <a:rPr lang="en-US" altLang="ja-JP" dirty="0" smtClean="0"/>
              <a:t>63</a:t>
            </a:r>
            <a:r>
              <a:rPr lang="ja-JP" altLang="ja-JP" dirty="0" smtClean="0"/>
              <a:t>年</a:t>
            </a:r>
            <a:r>
              <a:rPr lang="en-US" altLang="ja-JP" dirty="0" smtClean="0"/>
              <a:t>3</a:t>
            </a:r>
            <a:r>
              <a:rPr lang="ja-JP" altLang="ja-JP" dirty="0" smtClean="0"/>
              <a:t>月</a:t>
            </a:r>
            <a:r>
              <a:rPr lang="en-US" altLang="ja-JP" dirty="0" smtClean="0"/>
              <a:t>22</a:t>
            </a:r>
            <a:r>
              <a:rPr lang="ja-JP" altLang="ja-JP" dirty="0" smtClean="0"/>
              <a:t>日判時</a:t>
            </a:r>
            <a:r>
              <a:rPr lang="en-US" altLang="ja-JP" dirty="0" smtClean="0"/>
              <a:t>1276</a:t>
            </a:r>
            <a:r>
              <a:rPr lang="ja-JP" altLang="ja-JP" dirty="0" smtClean="0"/>
              <a:t>号</a:t>
            </a:r>
            <a:r>
              <a:rPr lang="en-US" altLang="ja-JP" dirty="0" smtClean="0"/>
              <a:t>30</a:t>
            </a:r>
            <a:r>
              <a:rPr lang="ja-JP" altLang="ja-JP" dirty="0" smtClean="0"/>
              <a:t>頁</a:t>
            </a:r>
            <a:r>
              <a:rPr lang="ja-JP" altLang="en-US" sz="1300" dirty="0" smtClean="0"/>
              <a:t>）</a:t>
            </a:r>
            <a:endParaRPr lang="en-US" altLang="ja-JP" sz="1300" dirty="0" smtClean="0"/>
          </a:p>
          <a:p>
            <a:pPr>
              <a:lnSpc>
                <a:spcPct val="80000"/>
              </a:lnSpc>
              <a:defRPr/>
            </a:pPr>
            <a:r>
              <a:rPr lang="ja-JP" altLang="en-US" sz="1300" dirty="0" smtClean="0"/>
              <a:t>→外為法違反として有罪判決</a:t>
            </a:r>
            <a:endParaRPr lang="en-US" altLang="ja-JP" sz="1300" dirty="0" smtClean="0"/>
          </a:p>
          <a:p>
            <a:pPr>
              <a:lnSpc>
                <a:spcPct val="80000"/>
              </a:lnSpc>
              <a:defRPr/>
            </a:pPr>
            <a:r>
              <a:rPr lang="ja-JP" altLang="en-US" sz="1300" dirty="0" smtClean="0"/>
              <a:t>事例：米国テネシー大学教授の不正輸出事件</a:t>
            </a:r>
            <a:r>
              <a:rPr lang="ja-JP" altLang="en-US" sz="1400" dirty="0" smtClean="0"/>
              <a:t>（</a:t>
            </a:r>
            <a:r>
              <a:rPr lang="ja-JP" altLang="ja-JP" dirty="0" smtClean="0"/>
              <a:t>テネシー州東部地区地方裁判所平成</a:t>
            </a:r>
            <a:r>
              <a:rPr lang="en-US" altLang="ja-JP" dirty="0" smtClean="0"/>
              <a:t>21</a:t>
            </a:r>
            <a:r>
              <a:rPr lang="ja-JP" altLang="ja-JP" dirty="0" smtClean="0"/>
              <a:t>年</a:t>
            </a:r>
            <a:r>
              <a:rPr lang="en-US" altLang="ja-JP" dirty="0" smtClean="0"/>
              <a:t>7</a:t>
            </a:r>
            <a:r>
              <a:rPr lang="ja-JP" altLang="ja-JP" dirty="0" smtClean="0"/>
              <a:t>月</a:t>
            </a:r>
            <a:r>
              <a:rPr lang="en-US" altLang="ja-JP" dirty="0" smtClean="0"/>
              <a:t>1</a:t>
            </a:r>
            <a:r>
              <a:rPr lang="ja-JP" altLang="ja-JP" dirty="0" smtClean="0"/>
              <a:t>日</a:t>
            </a:r>
            <a:r>
              <a:rPr lang="en-US" altLang="ja-JP" dirty="0" smtClean="0"/>
              <a:t>CISTEC</a:t>
            </a:r>
            <a:r>
              <a:rPr lang="ja-JP" altLang="ja-JP" dirty="0" smtClean="0"/>
              <a:t>ジャーナル</a:t>
            </a:r>
            <a:r>
              <a:rPr lang="en-US" altLang="ja-JP" dirty="0" smtClean="0"/>
              <a:t>118</a:t>
            </a:r>
            <a:r>
              <a:rPr lang="ja-JP" altLang="ja-JP" dirty="0" smtClean="0"/>
              <a:t>号</a:t>
            </a:r>
            <a:r>
              <a:rPr lang="ja-JP" altLang="en-US" sz="1400" dirty="0" smtClean="0"/>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6"/>
          <p:cNvSpPr>
            <a:spLocks noGrp="1"/>
          </p:cNvSpPr>
          <p:nvPr>
            <p:ph type="sldNum" sz="quarter" idx="5"/>
          </p:nvPr>
        </p:nvSpPr>
        <p:spPr bwMode="auto">
          <a:noFill/>
          <a:ln>
            <a:miter lim="800000"/>
            <a:headEnd/>
            <a:tailEnd/>
          </a:ln>
        </p:spPr>
        <p:txBody>
          <a:bodyPr/>
          <a:lstStyle/>
          <a:p>
            <a:fld id="{7BEE5C6B-C482-4F54-A68E-21D403E44143}" type="slidenum">
              <a:rPr lang="en-US" altLang="ja-JP" smtClean="0">
                <a:solidFill>
                  <a:srgbClr val="000000"/>
                </a:solidFill>
                <a:ea typeface="ＭＳ Ｐゴシック" charset="-128"/>
              </a:rPr>
              <a:pPr/>
              <a:t>26</a:t>
            </a:fld>
            <a:endParaRPr lang="en-US" altLang="ja-JP" smtClean="0">
              <a:solidFill>
                <a:srgbClr val="000000"/>
              </a:solidFill>
              <a:ea typeface="ＭＳ Ｐゴシック" charset="-128"/>
            </a:endParaRPr>
          </a:p>
        </p:txBody>
      </p:sp>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4995" name="ノート プレースホルダ 2"/>
          <p:cNvSpPr>
            <a:spLocks noGrp="1"/>
          </p:cNvSpPr>
          <p:nvPr>
            <p:ph type="body" idx="1"/>
          </p:nvPr>
        </p:nvSpPr>
        <p:spPr bwMode="auto">
          <a:xfrm>
            <a:off x="377825" y="4752975"/>
            <a:ext cx="6026150" cy="4471988"/>
          </a:xfrm>
          <a:noFill/>
        </p:spPr>
        <p:txBody>
          <a:bodyPr wrap="square" lIns="92226" tIns="46113" rIns="92226" bIns="46113" numCol="1" anchor="t" anchorCtr="0" compatLnSpc="1">
            <a:prstTxWarp prst="textNoShape">
              <a:avLst/>
            </a:prstTxWarp>
          </a:bodyPr>
          <a:lstStyle/>
          <a:p>
            <a:pPr>
              <a:lnSpc>
                <a:spcPct val="90000"/>
              </a:lnSpc>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安全保障貿易管理上特に注意を要する研究分野を列挙する。</a:t>
            </a:r>
          </a:p>
          <a:p>
            <a:pPr>
              <a:lnSpc>
                <a:spcPct val="90000"/>
              </a:lnSpc>
            </a:pPr>
            <a:endParaRPr lang="ja-JP" altLang="en-US" smtClean="0">
              <a:latin typeface="ＭＳ Ｐゴシック" charset="-128"/>
              <a:ea typeface="ＭＳ Ｐゴシック" charset="-128"/>
            </a:endParaRPr>
          </a:p>
          <a:p>
            <a:pPr>
              <a:lnSpc>
                <a:spcPct val="90000"/>
              </a:lnSpc>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大学における安全保障貿易管理との関係で、特に注意を要する研究分野としては、原子力分野、航空宇宙分野、化学分野、生物学分野、精密工学分野（制御工学、電子工学、機械工学等を含む。）情報工学分野（通信工学、ソフトウェア工学を含む。）などが考えられるが、勿論、これらの研究分野以外でも注意が必要である。</a:t>
            </a:r>
          </a:p>
          <a:p>
            <a:pPr>
              <a:lnSpc>
                <a:spcPct val="90000"/>
              </a:lnSpc>
            </a:pPr>
            <a:endParaRPr lang="ja-JP"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参考：研究者のための安全保障貿易管理ガイドライン（要約版）</a:t>
            </a:r>
            <a:endParaRPr lang="en-US" altLang="ja-JP" smtClean="0">
              <a:latin typeface="ＭＳ Ｐゴシック" charset="-128"/>
              <a:ea typeface="ＭＳ Ｐゴシック" charset="-128"/>
            </a:endParaRPr>
          </a:p>
          <a:p>
            <a:pPr>
              <a:lnSpc>
                <a:spcPct val="90000"/>
              </a:lnSpc>
            </a:pPr>
            <a:r>
              <a:rPr lang="en-US" altLang="ja-JP" smtClean="0">
                <a:latin typeface="ＭＳ Ｐゴシック" charset="-128"/>
                <a:ea typeface="ＭＳ Ｐゴシック" charset="-128"/>
              </a:rPr>
              <a:t>http://www.ynu.ac.jp/education/research/security/pdf/co_10_05.pdf</a:t>
            </a:r>
            <a:endParaRPr lang="ja-JP" altLang="en-US" smtClean="0">
              <a:latin typeface="ＭＳ Ｐゴシック" charset="-128"/>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6"/>
          <p:cNvSpPr>
            <a:spLocks noGrp="1"/>
          </p:cNvSpPr>
          <p:nvPr>
            <p:ph type="sldNum" sz="quarter" idx="5"/>
          </p:nvPr>
        </p:nvSpPr>
        <p:spPr bwMode="auto">
          <a:noFill/>
          <a:ln>
            <a:miter lim="800000"/>
            <a:headEnd/>
            <a:tailEnd/>
          </a:ln>
        </p:spPr>
        <p:txBody>
          <a:bodyPr/>
          <a:lstStyle/>
          <a:p>
            <a:fld id="{816C3344-E3AF-4954-81BF-0F9C44F285CA}" type="slidenum">
              <a:rPr lang="en-US" altLang="ja-JP" smtClean="0">
                <a:solidFill>
                  <a:srgbClr val="000000"/>
                </a:solidFill>
                <a:ea typeface="ＭＳ Ｐゴシック" charset="-128"/>
              </a:rPr>
              <a:pPr/>
              <a:t>27</a:t>
            </a:fld>
            <a:endParaRPr lang="en-US" altLang="ja-JP" smtClean="0">
              <a:solidFill>
                <a:srgbClr val="000000"/>
              </a:solidFill>
              <a:ea typeface="ＭＳ Ｐゴシック" charset="-128"/>
            </a:endParaRPr>
          </a:p>
        </p:txBody>
      </p:sp>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377825" y="4721225"/>
            <a:ext cx="5834063" cy="4471988"/>
          </a:xfrm>
          <a:noFill/>
        </p:spPr>
        <p:txBody>
          <a:bodyPr wrap="square" lIns="92226" tIns="46113" rIns="92226" bIns="46113"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 </a:t>
            </a:r>
            <a:endParaRPr lang="ja-JP" altLang="en-US" smtClean="0">
              <a:latin typeface="ＭＳ Ｐゴシック" charset="-128"/>
              <a:ea typeface="ＭＳ Ｐゴシック" charset="-128"/>
            </a:endParaRPr>
          </a:p>
          <a:p>
            <a:r>
              <a:rPr lang="ja-JP" altLang="en-US" smtClean="0">
                <a:latin typeface="ＭＳ Ｐゴシック" charset="-128"/>
                <a:ea typeface="ＭＳ Ｐゴシック" charset="-128"/>
              </a:rPr>
              <a:t>事前に許可申請を検討する必要がある事例として紹介されている技術提供の具体例を紹介する。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a:r>
            <a:br>
              <a:rPr lang="ja-JP" altLang="en-US" smtClean="0">
                <a:latin typeface="ＭＳ Ｐゴシック" charset="-128"/>
                <a:ea typeface="ＭＳ Ｐゴシック" charset="-128"/>
              </a:rPr>
            </a:b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r>
              <a:rPr lang="ja-JP" altLang="en-US" smtClean="0">
                <a:latin typeface="ＭＳ Ｐゴシック" charset="-128"/>
                <a:ea typeface="ＭＳ Ｐゴシック" charset="-128"/>
              </a:rPr>
              <a:t>　ここでは、事例の紹介を通じて分かりやすく許可を取得しなければならない場合を解説する。</a:t>
            </a:r>
          </a:p>
          <a:p>
            <a:r>
              <a:rPr lang="ja-JP" altLang="en-US" smtClean="0">
                <a:latin typeface="ＭＳ Ｐゴシック" charset="-128"/>
                <a:ea typeface="ＭＳ Ｐゴシック" charset="-128"/>
              </a:rPr>
              <a:t>　下記文献に上記事例が紹介されているが、</a:t>
            </a:r>
            <a:r>
              <a:rPr lang="en-US" altLang="ja-JP" smtClean="0">
                <a:latin typeface="ＭＳ Ｐゴシック" charset="-128"/>
                <a:ea typeface="ＭＳ Ｐゴシック" charset="-128"/>
              </a:rPr>
              <a:t>Q</a:t>
            </a:r>
            <a:r>
              <a:rPr lang="ja-JP" altLang="en-US" smtClean="0">
                <a:latin typeface="ＭＳ Ｐゴシック" charset="-128"/>
                <a:ea typeface="ＭＳ Ｐゴシック" charset="-128"/>
              </a:rPr>
              <a:t>＆</a:t>
            </a:r>
            <a:r>
              <a:rPr lang="en-US" altLang="ja-JP" smtClean="0">
                <a:latin typeface="ＭＳ Ｐゴシック" charset="-128"/>
                <a:ea typeface="ＭＳ Ｐゴシック" charset="-128"/>
              </a:rPr>
              <a:t>A</a:t>
            </a:r>
            <a:r>
              <a:rPr lang="ja-JP" altLang="en-US" smtClean="0">
                <a:latin typeface="ＭＳ Ｐゴシック" charset="-128"/>
                <a:ea typeface="ＭＳ Ｐゴシック" charset="-128"/>
              </a:rPr>
              <a:t>などもあわせて記載されていることから、適宜必要に応じて参照されたい。</a:t>
            </a:r>
          </a:p>
          <a:p>
            <a:r>
              <a:rPr lang="ja-JP" altLang="en-US" smtClean="0">
                <a:latin typeface="ＭＳ Ｐゴシック" charset="-128"/>
                <a:ea typeface="ＭＳ Ｐゴシック" charset="-128"/>
              </a:rPr>
              <a:t>参考：経済産業省</a:t>
            </a: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安全保障貿易管理に係る機微技術管理ガイダンス（大学・研究機関用）改訂版</a:t>
            </a:r>
            <a:r>
              <a:rPr lang="en-US" altLang="ja-JP" smtClean="0">
                <a:latin typeface="ＭＳ Ｐゴシック" charset="-128"/>
                <a:ea typeface="ＭＳ Ｐゴシック" charset="-128"/>
              </a:rPr>
              <a:t>』</a:t>
            </a:r>
          </a:p>
          <a:p>
            <a:r>
              <a:rPr lang="en-US" altLang="ja-JP" smtClean="0">
                <a:latin typeface="ＭＳ Ｐゴシック" charset="-128"/>
                <a:ea typeface="ＭＳ Ｐゴシック" charset="-128"/>
              </a:rPr>
              <a:t>http://www.meti.go.jp/policy/anpo/kanri/bouekikanri/daigaku/kibigijyutukanrigaidansu.pdf</a:t>
            </a:r>
            <a:endParaRPr lang="ja-JP" altLang="en-US" smtClean="0">
              <a:latin typeface="ＭＳ Ｐゴシック" charset="-128"/>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lIns="92226" tIns="46113" rIns="92226" bIns="46113">
            <a:normAutofit fontScale="92500" lnSpcReduction="20000"/>
          </a:bodyPr>
          <a:lstStyle/>
          <a:p>
            <a:pPr>
              <a:defRPr/>
            </a:pPr>
            <a:r>
              <a:rPr kumimoji="1" lang="en-US" altLang="ja-JP" dirty="0" smtClean="0"/>
              <a:t>〔</a:t>
            </a:r>
            <a:r>
              <a:rPr kumimoji="1" lang="ja-JP" altLang="en-US" dirty="0" smtClean="0"/>
              <a:t>狙い</a:t>
            </a:r>
            <a:r>
              <a:rPr kumimoji="1" lang="en-US" altLang="ja-JP" dirty="0" smtClean="0"/>
              <a:t>〕</a:t>
            </a:r>
          </a:p>
          <a:p>
            <a:pPr>
              <a:defRPr/>
            </a:pPr>
            <a:r>
              <a:rPr kumimoji="1" lang="ja-JP" altLang="en-US" dirty="0" smtClean="0"/>
              <a:t>外為法上規制対象となる技術であっても、公知の技術を取引する場合や技術を公知にするための提供などの場合は規制対象外となることを説明する。</a:t>
            </a:r>
            <a:endParaRPr kumimoji="1" lang="en-US" altLang="ja-JP" dirty="0" smtClean="0"/>
          </a:p>
          <a:p>
            <a:pPr>
              <a:defRPr/>
            </a:pPr>
            <a:endParaRPr kumimoji="1" lang="en-US" altLang="ja-JP" dirty="0" smtClean="0"/>
          </a:p>
          <a:p>
            <a:pPr>
              <a:defRPr/>
            </a:pPr>
            <a:r>
              <a:rPr kumimoji="1" lang="en-US" altLang="ja-JP" dirty="0" smtClean="0"/>
              <a:t>〔</a:t>
            </a:r>
            <a:r>
              <a:rPr kumimoji="1" lang="ja-JP" altLang="en-US" dirty="0" smtClean="0"/>
              <a:t>説明</a:t>
            </a:r>
            <a:r>
              <a:rPr kumimoji="1" lang="en-US" altLang="ja-JP" dirty="0" smtClean="0"/>
              <a:t>〕</a:t>
            </a:r>
          </a:p>
          <a:p>
            <a:pPr>
              <a:defRPr/>
            </a:pPr>
            <a:r>
              <a:rPr kumimoji="1" lang="ja-JP" altLang="en-US" dirty="0"/>
              <a:t>　外為法では、規制対象技術を提供する場合であっても、上記のスライドに例示しているような場合は、規制対象外となる。</a:t>
            </a:r>
            <a:endParaRPr kumimoji="1" lang="en-US" altLang="ja-JP" dirty="0"/>
          </a:p>
          <a:p>
            <a:pPr>
              <a:defRPr/>
            </a:pPr>
            <a:r>
              <a:rPr kumimoji="1" lang="ja-JP" altLang="en-US" dirty="0"/>
              <a:t>　特</a:t>
            </a:r>
            <a:r>
              <a:rPr kumimoji="1" lang="ja-JP" altLang="en-US" dirty="0" smtClean="0"/>
              <a:t>に大学</a:t>
            </a:r>
            <a:r>
              <a:rPr kumimoji="1" lang="ja-JP" altLang="en-US" dirty="0"/>
              <a:t>に関連する例外としては、</a:t>
            </a:r>
            <a:r>
              <a:rPr lang="ja-JP" altLang="en-US" dirty="0"/>
              <a:t>大学等の研究者の研究成果を論文発表や学会発表する場合が</a:t>
            </a:r>
            <a:r>
              <a:rPr lang="ja-JP" altLang="en-US" dirty="0" smtClean="0"/>
              <a:t>挙げられる（</a:t>
            </a:r>
            <a:r>
              <a:rPr lang="ja-JP" altLang="en-US" dirty="0"/>
              <a:t>上記イに該当</a:t>
            </a:r>
            <a:r>
              <a:rPr lang="ja-JP" altLang="en-US" dirty="0" smtClean="0"/>
              <a:t>）。</a:t>
            </a:r>
            <a:endParaRPr lang="en-US" altLang="ja-JP" dirty="0"/>
          </a:p>
          <a:p>
            <a:pPr>
              <a:defRPr/>
            </a:pPr>
            <a:r>
              <a:rPr lang="ja-JP" altLang="en-US" dirty="0"/>
              <a:t>　また、特許などの出願については規制対象外とされている（上記エ）。</a:t>
            </a:r>
            <a:endParaRPr lang="en-US" altLang="ja-JP" dirty="0"/>
          </a:p>
          <a:p>
            <a:pPr>
              <a:defRPr/>
            </a:pPr>
            <a:r>
              <a:rPr lang="ja-JP" altLang="en-US" dirty="0"/>
              <a:t>　論文発表や学会発表での技術提供は、外為法の役務取引許可の対象から除外されることになるのであるが、研究成果の中には大量破壊兵器等の開発等に転用されかねない技術情報も含まれている場合があり、大量破壊兵器等の開発等やテロリストによるテロ活動を助長する可能性があることから、研究成果が軍事転用やテロ活動に利用されることがないよう、十分留意をしておくことが必要。</a:t>
            </a:r>
            <a:endParaRPr kumimoji="1" lang="ja-JP" altLang="en-US" dirty="0"/>
          </a:p>
        </p:txBody>
      </p:sp>
      <p:sp>
        <p:nvSpPr>
          <p:cNvPr id="89091" name="スライド番号プレースホルダー 3"/>
          <p:cNvSpPr>
            <a:spLocks noGrp="1"/>
          </p:cNvSpPr>
          <p:nvPr>
            <p:ph type="sldNum" sz="quarter" idx="5"/>
          </p:nvPr>
        </p:nvSpPr>
        <p:spPr bwMode="auto">
          <a:noFill/>
          <a:ln>
            <a:miter lim="800000"/>
            <a:headEnd/>
            <a:tailEnd/>
          </a:ln>
        </p:spPr>
        <p:txBody>
          <a:bodyPr/>
          <a:lstStyle/>
          <a:p>
            <a:fld id="{5780CA2B-12FA-4D18-A2CE-C4E61294BB3A}" type="slidenum">
              <a:rPr lang="en-US" altLang="ja-JP" smtClean="0">
                <a:ea typeface="ＭＳ Ｐゴシック" charset="-128"/>
              </a:rPr>
              <a:pPr/>
              <a:t>28</a:t>
            </a:fld>
            <a:endParaRPr lang="en-US" altLang="ja-JP"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lIns="92226" tIns="46113" rIns="92226" bIns="46113">
            <a:normAutofit fontScale="92500"/>
          </a:bodyPr>
          <a:lstStyle/>
          <a:p>
            <a:pPr>
              <a:defRPr/>
            </a:pPr>
            <a:r>
              <a:rPr kumimoji="1" lang="en-US" altLang="ja-JP" dirty="0" smtClean="0"/>
              <a:t>〔</a:t>
            </a:r>
            <a:r>
              <a:rPr kumimoji="1" lang="ja-JP" altLang="en-US" dirty="0" smtClean="0"/>
              <a:t>狙い</a:t>
            </a:r>
            <a:r>
              <a:rPr kumimoji="1" lang="en-US" altLang="ja-JP" dirty="0" smtClean="0"/>
              <a:t>〕</a:t>
            </a:r>
          </a:p>
          <a:p>
            <a:pPr>
              <a:defRPr/>
            </a:pPr>
            <a:r>
              <a:rPr kumimoji="1" lang="ja-JP" altLang="en-US" dirty="0" smtClean="0"/>
              <a:t>特定技術を提供する場合に、問題となる非居住者とはどのような人であるのかについて理解させる。</a:t>
            </a:r>
            <a:endParaRPr kumimoji="1" lang="en-US" altLang="ja-JP" dirty="0" smtClean="0"/>
          </a:p>
          <a:p>
            <a:pPr>
              <a:defRPr/>
            </a:pPr>
            <a:endParaRPr kumimoji="1" lang="en-US" altLang="ja-JP" dirty="0" smtClean="0"/>
          </a:p>
          <a:p>
            <a:pPr>
              <a:defRPr/>
            </a:pPr>
            <a:r>
              <a:rPr kumimoji="1" lang="en-US" altLang="ja-JP" dirty="0" smtClean="0"/>
              <a:t>〔</a:t>
            </a:r>
            <a:r>
              <a:rPr kumimoji="1" lang="ja-JP" altLang="en-US" dirty="0" smtClean="0"/>
              <a:t>説明</a:t>
            </a:r>
            <a:r>
              <a:rPr kumimoji="1" lang="en-US" altLang="ja-JP" dirty="0" smtClean="0"/>
              <a:t>〕</a:t>
            </a:r>
          </a:p>
          <a:p>
            <a:pPr>
              <a:defRPr/>
            </a:pPr>
            <a:r>
              <a:rPr kumimoji="1" lang="ja-JP" altLang="en-US" dirty="0" smtClean="0"/>
              <a:t>　非居住者とは、スライドの右側に該当する人を意味するが、外国人の場合は、我が国にある事業所などの事務所に勤務をする者を除いて、我が国に入国後６月経過していない人のことである。なお、我が国に入国後６月を経過した外国人であっても、外交官又は領事官及びこれらの随員又は使用人で</a:t>
            </a:r>
            <a:r>
              <a:rPr kumimoji="1" lang="ja-JP" altLang="en-US" dirty="0" err="1" smtClean="0"/>
              <a:t>や</a:t>
            </a:r>
            <a:r>
              <a:rPr kumimoji="1" lang="ja-JP" altLang="en-US" dirty="0" smtClean="0"/>
              <a:t>外国政府又は国際機関の公務を持った外国人は、非居住者として扱われることになる。</a:t>
            </a:r>
            <a:endParaRPr kumimoji="1" lang="en-US" altLang="ja-JP" dirty="0" smtClean="0"/>
          </a:p>
          <a:p>
            <a:pPr>
              <a:defRPr/>
            </a:pPr>
            <a:r>
              <a:rPr kumimoji="1" lang="ja-JP" altLang="en-US" dirty="0" smtClean="0"/>
              <a:t>　日本国内において規制技術を提供する場合には、居住者から非居住者に技術を提供する場合が規制の対象となっている。海外に向けて技術を提供する場合は、非居住者、居住者のいずれからであっても規制の対象となるため、許可が必要である。</a:t>
            </a:r>
            <a:endParaRPr kumimoji="1" lang="en-US" altLang="ja-JP" dirty="0" smtClean="0"/>
          </a:p>
          <a:p>
            <a:pPr>
              <a:defRPr/>
            </a:pPr>
            <a:r>
              <a:rPr kumimoji="1" lang="ja-JP" altLang="en-US" dirty="0" smtClean="0"/>
              <a:t>　留学生も受け入れ後６月までは、非居住者というあつかいとなるため、注意が必要。</a:t>
            </a:r>
            <a:endParaRPr kumimoji="1" lang="ja-JP" altLang="en-US" dirty="0"/>
          </a:p>
        </p:txBody>
      </p:sp>
      <p:sp>
        <p:nvSpPr>
          <p:cNvPr id="91139" name="スライド番号プレースホルダ 3"/>
          <p:cNvSpPr>
            <a:spLocks noGrp="1"/>
          </p:cNvSpPr>
          <p:nvPr>
            <p:ph type="sldNum" sz="quarter" idx="5"/>
          </p:nvPr>
        </p:nvSpPr>
        <p:spPr bwMode="auto">
          <a:noFill/>
          <a:ln>
            <a:miter lim="800000"/>
            <a:headEnd/>
            <a:tailEnd/>
          </a:ln>
        </p:spPr>
        <p:txBody>
          <a:bodyPr/>
          <a:lstStyle/>
          <a:p>
            <a:fld id="{524F3EDB-7E9C-4AB8-BA76-104BEFC803EB}" type="slidenum">
              <a:rPr lang="en-US" altLang="ja-JP" smtClean="0">
                <a:ea typeface="ＭＳ Ｐゴシック" charset="-128"/>
              </a:rPr>
              <a:pPr/>
              <a:t>29</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6"/>
          <p:cNvSpPr>
            <a:spLocks noGrp="1"/>
          </p:cNvSpPr>
          <p:nvPr>
            <p:ph type="sldNum" sz="quarter" idx="5"/>
          </p:nvPr>
        </p:nvSpPr>
        <p:spPr bwMode="auto">
          <a:noFill/>
          <a:ln>
            <a:miter lim="800000"/>
            <a:headEnd/>
            <a:tailEnd/>
          </a:ln>
        </p:spPr>
        <p:txBody>
          <a:bodyPr/>
          <a:lstStyle/>
          <a:p>
            <a:fld id="{FC30BDA7-6CCE-4522-AAD9-E49CE9D974D7}" type="slidenum">
              <a:rPr lang="en-US" altLang="ja-JP" smtClean="0">
                <a:solidFill>
                  <a:srgbClr val="000000"/>
                </a:solidFill>
                <a:ea typeface="ＭＳ Ｐゴシック" charset="-128"/>
              </a:rPr>
              <a:pPr/>
              <a:t>3</a:t>
            </a:fld>
            <a:endParaRPr lang="en-US" altLang="ja-JP" smtClean="0">
              <a:solidFill>
                <a:srgbClr val="000000"/>
              </a:solidFill>
              <a:ea typeface="ＭＳ Ｐゴシック" charset="-128"/>
            </a:endParaRPr>
          </a:p>
        </p:txBody>
      </p:sp>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latin typeface="ＭＳ Ｐゴシック" charset="-128"/>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6"/>
          <p:cNvSpPr>
            <a:spLocks noGrp="1"/>
          </p:cNvSpPr>
          <p:nvPr>
            <p:ph type="sldNum" sz="quarter" idx="5"/>
          </p:nvPr>
        </p:nvSpPr>
        <p:spPr bwMode="auto">
          <a:noFill/>
          <a:ln>
            <a:miter lim="800000"/>
            <a:headEnd/>
            <a:tailEnd/>
          </a:ln>
        </p:spPr>
        <p:txBody>
          <a:bodyPr/>
          <a:lstStyle/>
          <a:p>
            <a:fld id="{7987F6E4-312A-4AB1-BC4A-E47EAD00C728}" type="slidenum">
              <a:rPr lang="en-US" altLang="ja-JP" smtClean="0">
                <a:solidFill>
                  <a:srgbClr val="000000"/>
                </a:solidFill>
                <a:ea typeface="ＭＳ Ｐゴシック" charset="-128"/>
              </a:rPr>
              <a:pPr/>
              <a:t>30</a:t>
            </a:fld>
            <a:endParaRPr lang="en-US" altLang="ja-JP" smtClean="0">
              <a:solidFill>
                <a:srgbClr val="000000"/>
              </a:solidFill>
              <a:ea typeface="ＭＳ Ｐゴシック" charset="-128"/>
            </a:endParaRPr>
          </a:p>
        </p:txBody>
      </p:sp>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29700" name="Rectangle 3"/>
          <p:cNvSpPr>
            <a:spLocks noGrp="1"/>
          </p:cNvSpPr>
          <p:nvPr>
            <p:ph type="body" idx="1"/>
          </p:nvPr>
        </p:nvSpPr>
        <p:spPr bwMode="auto">
          <a:xfrm>
            <a:off x="377825" y="4537075"/>
            <a:ext cx="6192838" cy="4865688"/>
          </a:xfrm>
          <a:extLst/>
        </p:spPr>
        <p:txBody>
          <a:bodyPr wrap="square" lIns="92226" tIns="46113" rIns="92226" bIns="46113" numCol="1" anchor="t" anchorCtr="0" compatLnSpc="1">
            <a:prstTxWarp prst="textNoShape">
              <a:avLst/>
            </a:prstTxWarp>
            <a:normAutofit lnSpcReduction="10000"/>
          </a:bodyPr>
          <a:lstStyle/>
          <a:p>
            <a:pPr>
              <a:defRPr/>
            </a:pPr>
            <a:r>
              <a:rPr lang="en-US" altLang="ja-JP" dirty="0"/>
              <a:t>〔</a:t>
            </a:r>
            <a:r>
              <a:rPr lang="ja-JP" altLang="en-US" dirty="0"/>
              <a:t>狙い</a:t>
            </a:r>
            <a:r>
              <a:rPr lang="en-US" altLang="ja-JP" dirty="0"/>
              <a:t>〕</a:t>
            </a:r>
            <a:endParaRPr lang="ja-JP" altLang="en-US" dirty="0"/>
          </a:p>
          <a:p>
            <a:pPr>
              <a:defRPr/>
            </a:pPr>
            <a:r>
              <a:rPr lang="ja-JP" altLang="en-US" dirty="0"/>
              <a:t>政令①：リスト規制</a:t>
            </a:r>
          </a:p>
          <a:p>
            <a:pPr>
              <a:defRPr/>
            </a:pPr>
            <a:r>
              <a:rPr lang="ja-JP" altLang="en-US" dirty="0"/>
              <a:t>規制されているものを列挙し、大体どのようなものがあるのかを認識すればよい。</a:t>
            </a:r>
          </a:p>
          <a:p>
            <a:pPr>
              <a:defRPr/>
            </a:pPr>
            <a:endParaRPr lang="en-US" altLang="ja-JP" dirty="0"/>
          </a:p>
          <a:p>
            <a:pPr>
              <a:defRPr/>
            </a:pPr>
            <a:r>
              <a:rPr lang="en-US" altLang="ja-JP" dirty="0"/>
              <a:t>〔</a:t>
            </a:r>
            <a:r>
              <a:rPr lang="ja-JP" altLang="en-US" dirty="0"/>
              <a:t>説明</a:t>
            </a:r>
            <a:r>
              <a:rPr lang="en-US" altLang="ja-JP" dirty="0"/>
              <a:t>〕</a:t>
            </a:r>
            <a:endParaRPr lang="ja-JP" altLang="en-US" dirty="0"/>
          </a:p>
          <a:p>
            <a:pPr>
              <a:defRPr/>
            </a:pPr>
            <a:r>
              <a:rPr lang="ja-JP" altLang="en-US" dirty="0"/>
              <a:t>　</a:t>
            </a:r>
            <a:r>
              <a:rPr lang="zh-CN" altLang="en-US" dirty="0"/>
              <a:t>リスト規制とは、大量破壊兵器やその他の通常兵器の開発等に用いられるおそれが高い特定の機微な貨物や技術については、貨物の輸出や技術の対外提供に先立ち、経済産業省</a:t>
            </a:r>
            <a:r>
              <a:rPr lang="ja-JP" altLang="en-US" dirty="0"/>
              <a:t>の許可を</a:t>
            </a:r>
            <a:r>
              <a:rPr lang="zh-CN" altLang="en-US" dirty="0"/>
              <a:t>事前に</a:t>
            </a:r>
            <a:r>
              <a:rPr lang="ja-JP" altLang="en-US" dirty="0"/>
              <a:t>得ることを必要とする規制のことである。</a:t>
            </a:r>
            <a:endParaRPr lang="en-US" altLang="ja-JP" dirty="0"/>
          </a:p>
          <a:p>
            <a:pPr>
              <a:defRPr/>
            </a:pPr>
            <a:r>
              <a:rPr lang="ja-JP" altLang="en-US" dirty="0"/>
              <a:t>　</a:t>
            </a:r>
            <a:r>
              <a:rPr lang="zh-CN" altLang="en-US" dirty="0"/>
              <a:t> リスト規制の対象になる技術には、技術資料又はソフトウェアの提供、技術者の受入れ又は派遣を通じた技術支援等も含まれ</a:t>
            </a:r>
            <a:r>
              <a:rPr lang="ja-JP" altLang="en-US" dirty="0"/>
              <a:t>る</a:t>
            </a:r>
            <a:r>
              <a:rPr lang="zh-CN" altLang="en-US" dirty="0"/>
              <a:t>。 なお、リスト規制に該当する技術は、リスト規制該当貨物に関する技術だけではなく、リスト規制に該当しない貨物の技術も含めて、広い範囲を規制してい</a:t>
            </a:r>
            <a:r>
              <a:rPr lang="ja-JP" altLang="en-US" dirty="0"/>
              <a:t>る</a:t>
            </a:r>
            <a:r>
              <a:rPr lang="zh-CN" altLang="en-US" dirty="0"/>
              <a:t>ので、注意が必要</a:t>
            </a:r>
            <a:r>
              <a:rPr lang="ja-JP" altLang="en-US" dirty="0"/>
              <a:t>である</a:t>
            </a:r>
            <a:r>
              <a:rPr lang="ja-JP" altLang="en-US" dirty="0" smtClean="0"/>
              <a:t>。</a:t>
            </a:r>
            <a:endParaRPr lang="en-US" altLang="ja-JP" dirty="0" smtClean="0"/>
          </a:p>
          <a:p>
            <a:pPr>
              <a:defRPr/>
            </a:pPr>
            <a:endParaRPr lang="en-US" altLang="ja-JP" dirty="0" smtClean="0"/>
          </a:p>
          <a:p>
            <a:pPr>
              <a:defRPr/>
            </a:pPr>
            <a:r>
              <a:rPr lang="ja-JP" altLang="en-US" dirty="0" smtClean="0"/>
              <a:t>参考：安全保障貿易情報センター</a:t>
            </a:r>
            <a:endParaRPr lang="ja-JP" altLang="en-US" dirty="0"/>
          </a:p>
          <a:p>
            <a:pPr>
              <a:defRPr/>
            </a:pPr>
            <a:r>
              <a:rPr lang="en-US" altLang="ja-JP" dirty="0" smtClean="0"/>
              <a:t>http://www.cistec.or.jp/export/yukan_gaiyou/anpo_gaiyou/index.html</a:t>
            </a:r>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6"/>
          <p:cNvSpPr>
            <a:spLocks noGrp="1"/>
          </p:cNvSpPr>
          <p:nvPr>
            <p:ph type="sldNum" sz="quarter" idx="5"/>
          </p:nvPr>
        </p:nvSpPr>
        <p:spPr bwMode="auto">
          <a:noFill/>
          <a:ln>
            <a:miter lim="800000"/>
            <a:headEnd/>
            <a:tailEnd/>
          </a:ln>
        </p:spPr>
        <p:txBody>
          <a:bodyPr/>
          <a:lstStyle/>
          <a:p>
            <a:fld id="{6C1A317A-974E-4C9D-8FD3-9838F85F06CA}" type="slidenum">
              <a:rPr lang="en-US" altLang="ja-JP" smtClean="0">
                <a:solidFill>
                  <a:srgbClr val="000000"/>
                </a:solidFill>
                <a:ea typeface="ＭＳ Ｐゴシック" charset="-128"/>
              </a:rPr>
              <a:pPr/>
              <a:t>31</a:t>
            </a:fld>
            <a:endParaRPr lang="en-US" altLang="ja-JP" smtClean="0">
              <a:solidFill>
                <a:srgbClr val="000000"/>
              </a:solidFill>
              <a:ea typeface="ＭＳ Ｐゴシック" charset="-128"/>
            </a:endParaRPr>
          </a:p>
        </p:txBody>
      </p:sp>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xfrm>
            <a:off x="330200" y="4721225"/>
            <a:ext cx="6002338" cy="4471988"/>
          </a:xfrm>
          <a:extLst/>
        </p:spPr>
        <p:txBody>
          <a:bodyPr wrap="square" lIns="92226" tIns="46113" rIns="92226" bIns="46113" numCol="1" anchor="t" anchorCtr="0" compatLnSpc="1">
            <a:prstTxWarp prst="textNoShape">
              <a:avLst/>
            </a:prstTxWarp>
            <a:normAutofit fontScale="92500" lnSpcReduction="20000"/>
          </a:bodyPr>
          <a:lstStyle/>
          <a:p>
            <a:pPr>
              <a:defRPr/>
            </a:pPr>
            <a:r>
              <a:rPr lang="en-US" altLang="ja-JP" dirty="0" smtClean="0"/>
              <a:t>〔</a:t>
            </a:r>
            <a:r>
              <a:rPr lang="ja-JP" altLang="en-US" dirty="0"/>
              <a:t>狙い</a:t>
            </a:r>
            <a:r>
              <a:rPr lang="en-US" altLang="ja-JP" dirty="0"/>
              <a:t>〕</a:t>
            </a:r>
            <a:endParaRPr lang="ja-JP" altLang="en-US" dirty="0"/>
          </a:p>
          <a:p>
            <a:pPr>
              <a:defRPr/>
            </a:pPr>
            <a:r>
              <a:rPr lang="ja-JP" altLang="en-US" dirty="0"/>
              <a:t>政令②：キャッチオール規制</a:t>
            </a:r>
          </a:p>
          <a:p>
            <a:pPr>
              <a:defRPr/>
            </a:pPr>
            <a:r>
              <a:rPr lang="ja-JP" altLang="en-US" dirty="0"/>
              <a:t>規制する対象を説明し、それに該当しないものの輸出についても、その用途と需要者の内容に応じて規制することを認識させる</a:t>
            </a:r>
            <a:r>
              <a:rPr lang="ja-JP" altLang="en-US" dirty="0" smtClean="0"/>
              <a:t>。該当</a:t>
            </a:r>
            <a:r>
              <a:rPr lang="ja-JP" altLang="en-US" dirty="0"/>
              <a:t>しないものについてはいくつかの該当要件がある。それを図に参照しながら、説明する</a:t>
            </a:r>
            <a:r>
              <a:rPr lang="ja-JP" altLang="en-US" dirty="0" smtClean="0"/>
              <a:t>。</a:t>
            </a:r>
            <a:endParaRPr lang="en-US" altLang="ja-JP" dirty="0" smtClean="0"/>
          </a:p>
          <a:p>
            <a:pPr>
              <a:defRPr/>
            </a:pPr>
            <a:endParaRPr lang="ja-JP" altLang="en-US" dirty="0"/>
          </a:p>
          <a:p>
            <a:pPr>
              <a:defRPr/>
            </a:pPr>
            <a:r>
              <a:rPr lang="en-US" altLang="ja-JP" dirty="0"/>
              <a:t>〔</a:t>
            </a:r>
            <a:r>
              <a:rPr lang="ja-JP" altLang="en-US" dirty="0"/>
              <a:t>説明</a:t>
            </a:r>
            <a:r>
              <a:rPr lang="en-US" altLang="ja-JP" dirty="0"/>
              <a:t>〕</a:t>
            </a:r>
            <a:endParaRPr lang="zh-CN" altLang="ja-JP" dirty="0"/>
          </a:p>
          <a:p>
            <a:pPr>
              <a:defRPr/>
            </a:pPr>
            <a:r>
              <a:rPr lang="ja-JP" altLang="en-US" dirty="0"/>
              <a:t>　</a:t>
            </a:r>
            <a:r>
              <a:rPr lang="zh-CN" altLang="en-US" dirty="0"/>
              <a:t>リスト規制と異なり、専ら需要者や用途に着目した規制</a:t>
            </a:r>
            <a:r>
              <a:rPr lang="ja-JP" altLang="en-US" dirty="0"/>
              <a:t>である</a:t>
            </a:r>
            <a:r>
              <a:rPr lang="zh-CN" altLang="en-US" dirty="0"/>
              <a:t>。したがって、リスト規制と異なり、貨物や技術が輸出令別表第１（外為令別表）の１６の項に該当しただけでは、ただちに許可申請が必要になるわけでは</a:t>
            </a:r>
            <a:r>
              <a:rPr lang="ja-JP" altLang="en-US" dirty="0"/>
              <a:t>ない</a:t>
            </a:r>
            <a:r>
              <a:rPr lang="zh-CN" altLang="en-US" dirty="0"/>
              <a:t>。以下に示すとおり、客観要件又はインフォーム要件のいずれかに該当した場合に許可申請が必要に</a:t>
            </a:r>
            <a:r>
              <a:rPr lang="ja-JP" altLang="en-US" dirty="0"/>
              <a:t>なる</a:t>
            </a:r>
            <a:r>
              <a:rPr lang="zh-CN" altLang="en-US" dirty="0"/>
              <a:t>。キャッチオール規制は、現在、（１）大量破壊兵器キャッチオール規制と（２）通常兵器キャッチオール規制が実施されてい</a:t>
            </a:r>
            <a:r>
              <a:rPr lang="ja-JP" altLang="en-US" dirty="0"/>
              <a:t>る</a:t>
            </a:r>
            <a:r>
              <a:rPr lang="zh-CN" altLang="en-US" dirty="0"/>
              <a:t>。キャッチオール規制は、リスト規制を補完していることから、補完的輸出規制ともい</a:t>
            </a:r>
            <a:r>
              <a:rPr lang="ja-JP" altLang="en-US" dirty="0"/>
              <a:t>う</a:t>
            </a:r>
            <a:r>
              <a:rPr lang="zh-CN" altLang="en-US" dirty="0"/>
              <a:t>。 </a:t>
            </a:r>
            <a:endParaRPr lang="zh-CN" altLang="ja-JP" dirty="0"/>
          </a:p>
          <a:p>
            <a:pPr>
              <a:defRPr/>
            </a:pPr>
            <a:endParaRPr lang="en-US" altLang="ja-JP" dirty="0" smtClean="0"/>
          </a:p>
          <a:p>
            <a:pPr>
              <a:defRPr/>
            </a:pPr>
            <a:r>
              <a:rPr lang="ja-JP" altLang="en-US" dirty="0" smtClean="0"/>
              <a:t>参考：安全保障貿易情報センター</a:t>
            </a:r>
            <a:endParaRPr lang="en-US" altLang="zh-CN" dirty="0" smtClean="0"/>
          </a:p>
          <a:p>
            <a:pPr>
              <a:defRPr/>
            </a:pPr>
            <a:r>
              <a:rPr lang="en-US" altLang="zh-CN" dirty="0" smtClean="0"/>
              <a:t>http</a:t>
            </a:r>
            <a:r>
              <a:rPr lang="en-US" altLang="zh-CN" dirty="0"/>
              <a:t>://</a:t>
            </a:r>
            <a:r>
              <a:rPr lang="en-US" altLang="zh-CN" dirty="0" smtClean="0"/>
              <a:t>www.cistec.or.jp/export/yukan_gaiyou/anpo_gaiyou/index.html</a:t>
            </a:r>
            <a:endParaRPr lang="zh-CN" altLang="en-US" dirty="0"/>
          </a:p>
          <a:p>
            <a:pPr>
              <a:defRPr/>
            </a:pPr>
            <a:endParaRPr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6"/>
          <p:cNvSpPr>
            <a:spLocks noGrp="1"/>
          </p:cNvSpPr>
          <p:nvPr>
            <p:ph type="sldNum" sz="quarter" idx="5"/>
          </p:nvPr>
        </p:nvSpPr>
        <p:spPr bwMode="auto">
          <a:noFill/>
          <a:ln>
            <a:miter lim="800000"/>
            <a:headEnd/>
            <a:tailEnd/>
          </a:ln>
        </p:spPr>
        <p:txBody>
          <a:bodyPr/>
          <a:lstStyle/>
          <a:p>
            <a:fld id="{B65437AC-1702-4A4D-B340-C1C8AFECA776}" type="slidenum">
              <a:rPr lang="en-US" altLang="ja-JP" smtClean="0">
                <a:solidFill>
                  <a:srgbClr val="000000"/>
                </a:solidFill>
                <a:ea typeface="ＭＳ Ｐゴシック" charset="-128"/>
              </a:rPr>
              <a:pPr/>
              <a:t>32</a:t>
            </a:fld>
            <a:endParaRPr lang="en-US" altLang="ja-JP" smtClean="0">
              <a:solidFill>
                <a:srgbClr val="000000"/>
              </a:solidFill>
              <a:ea typeface="ＭＳ Ｐゴシック" charset="-128"/>
            </a:endParaRPr>
          </a:p>
        </p:txBody>
      </p:sp>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xfrm>
            <a:off x="522288" y="4721225"/>
            <a:ext cx="5602287" cy="4471988"/>
          </a:xfrm>
          <a:noFill/>
        </p:spPr>
        <p:txBody>
          <a:bodyPr wrap="square" lIns="92226" tIns="46113" rIns="92226" bIns="46113"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r>
              <a:rPr lang="ja-JP" altLang="en-US" smtClean="0">
                <a:latin typeface="ＭＳ Ｐゴシック" charset="-128"/>
                <a:ea typeface="ＭＳ Ｐゴシック" charset="-128"/>
              </a:rPr>
              <a:t>物の輸出に限らず、技術の提供についても規制の対象となることを理解させる。</a:t>
            </a: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技術の分類を説明し、提供対象によって事前の許可が必要であることを認識させる。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また、許可申請を要しない役務提供を紹介する。</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6"/>
          <p:cNvSpPr>
            <a:spLocks noGrp="1"/>
          </p:cNvSpPr>
          <p:nvPr>
            <p:ph type="sldNum" sz="quarter" idx="5"/>
          </p:nvPr>
        </p:nvSpPr>
        <p:spPr bwMode="auto">
          <a:noFill/>
          <a:ln>
            <a:miter lim="800000"/>
            <a:headEnd/>
            <a:tailEnd/>
          </a:ln>
        </p:spPr>
        <p:txBody>
          <a:bodyPr/>
          <a:lstStyle/>
          <a:p>
            <a:fld id="{910B7693-6078-4588-B4A9-23E508DD6EA0}" type="slidenum">
              <a:rPr lang="en-US" altLang="ja-JP" smtClean="0">
                <a:solidFill>
                  <a:srgbClr val="000000"/>
                </a:solidFill>
                <a:ea typeface="ＭＳ Ｐゴシック" charset="-128"/>
              </a:rPr>
              <a:pPr/>
              <a:t>33</a:t>
            </a:fld>
            <a:endParaRPr lang="en-US" altLang="ja-JP" smtClean="0">
              <a:solidFill>
                <a:srgbClr val="000000"/>
              </a:solidFill>
              <a:ea typeface="ＭＳ Ｐゴシック" charset="-128"/>
            </a:endParaRPr>
          </a:p>
        </p:txBody>
      </p:sp>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xfrm>
            <a:off x="522288" y="4721225"/>
            <a:ext cx="5761037" cy="4471988"/>
          </a:xfrm>
          <a:noFill/>
        </p:spPr>
        <p:txBody>
          <a:bodyPr wrap="square" lIns="92226" tIns="46113" rIns="92226" bIns="46113" numCol="1" anchor="t" anchorCtr="0" compatLnSpc="1">
            <a:prstTxWarp prst="textNoShape">
              <a:avLst/>
            </a:prstTxWarp>
          </a:bodyPr>
          <a:lstStyle/>
          <a:p>
            <a:pPr>
              <a:lnSpc>
                <a:spcPct val="90000"/>
              </a:lnSpc>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法令遵守が大切なことであることを認識させるのが目的である。</a:t>
            </a:r>
          </a:p>
          <a:p>
            <a:pPr>
              <a:lnSpc>
                <a:spcPct val="90000"/>
              </a:lnSpc>
            </a:pPr>
            <a:endParaRPr lang="ja-JP" altLang="en-US" smtClean="0">
              <a:latin typeface="ＭＳ Ｐゴシック" charset="-128"/>
              <a:ea typeface="ＭＳ Ｐゴシック" charset="-128"/>
            </a:endParaRPr>
          </a:p>
          <a:p>
            <a:pPr>
              <a:lnSpc>
                <a:spcPct val="90000"/>
              </a:lnSpc>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　法令違反とする場合、刑事罰と行政罰があるということを、条文を参照しながら説明する。</a:t>
            </a:r>
            <a:endParaRPr lang="en-US" altLang="ja-JP"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①刑事罰：</a:t>
            </a:r>
            <a:r>
              <a:rPr lang="zh-CN" altLang="en-US" smtClean="0">
                <a:latin typeface="ＭＳ Ｐゴシック" charset="-128"/>
                <a:ea typeface="ＭＳ Ｐゴシック" charset="-128"/>
              </a:rPr>
              <a:t>外為法第６９条の６により、同法第４８条第１項又は第２５条第１項に違反して規制対象貨物の輸出又は技術の提供をした者は、以下のような懲役、罰金又はその両方が科されることとな</a:t>
            </a:r>
            <a:r>
              <a:rPr lang="ja-JP" altLang="en-US" smtClean="0">
                <a:latin typeface="ＭＳ Ｐゴシック" charset="-128"/>
                <a:ea typeface="ＭＳ Ｐゴシック" charset="-128"/>
              </a:rPr>
              <a:t>る</a:t>
            </a:r>
            <a:r>
              <a:rPr lang="zh-CN" altLang="en-US" smtClean="0">
                <a:latin typeface="ＭＳ Ｐゴシック" charset="-128"/>
                <a:ea typeface="ＭＳ Ｐゴシック" charset="-128"/>
              </a:rPr>
              <a:t>。その他、外為法第６９条の７、第７０条、第７１条、第７２条、第７３条に規定がある。 </a:t>
            </a:r>
            <a:endParaRPr lang="zh-CN" altLang="ja-JP"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②行政罰：</a:t>
            </a:r>
            <a:r>
              <a:rPr lang="zh-CN" altLang="en-US" smtClean="0">
                <a:latin typeface="ＭＳ Ｐゴシック" charset="-128"/>
                <a:ea typeface="ＭＳ Ｐゴシック" charset="-128"/>
              </a:rPr>
              <a:t>経済産業大臣は、外為法第２５条の２及び第５３条に基づき、同法に違反した者に対し、３年以内の期間を限り、一切の輸出、技術提供又は仲介貿易取引を禁ずるという行政制裁を科すことができることになってい</a:t>
            </a:r>
            <a:r>
              <a:rPr lang="ja-JP" altLang="en-US" smtClean="0">
                <a:latin typeface="ＭＳ Ｐゴシック" charset="-128"/>
                <a:ea typeface="ＭＳ Ｐゴシック" charset="-128"/>
              </a:rPr>
              <a:t>る</a:t>
            </a:r>
            <a:r>
              <a:rPr lang="zh-CN" altLang="en-US" smtClean="0">
                <a:latin typeface="ＭＳ Ｐゴシック" charset="-128"/>
                <a:ea typeface="ＭＳ Ｐゴシック" charset="-128"/>
              </a:rPr>
              <a:t>。 </a:t>
            </a:r>
            <a:endParaRPr lang="ja-JP" altLang="en-US" smtClean="0">
              <a:latin typeface="ＭＳ Ｐゴシック" charset="-128"/>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993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不正競争防止法の概要を確認する。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不正競争防止法は今までの制度と違い、雑多な行為を不正競争として、規制の対象としている制度であることを理解してもらう。</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また、特定の権利を与える制度でもなく、他人の行為を規制する制度である。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全てを理解してもらう必要はなく、以下では営業秘密を中心に検討する。</a:t>
            </a:r>
          </a:p>
        </p:txBody>
      </p:sp>
      <p:sp>
        <p:nvSpPr>
          <p:cNvPr id="39939" name="スライド番号プレースホルダー 3"/>
          <p:cNvSpPr>
            <a:spLocks noGrp="1"/>
          </p:cNvSpPr>
          <p:nvPr>
            <p:ph type="sldNum" sz="quarter" idx="5"/>
          </p:nvPr>
        </p:nvSpPr>
        <p:spPr bwMode="auto">
          <a:noFill/>
          <a:ln>
            <a:miter lim="800000"/>
            <a:headEnd/>
            <a:tailEnd/>
          </a:ln>
        </p:spPr>
        <p:txBody>
          <a:bodyPr/>
          <a:lstStyle/>
          <a:p>
            <a:fld id="{FF8C0415-6C6B-45E6-BBB8-E942F45D8643}" type="slidenum">
              <a:rPr lang="en-US" altLang="ja-JP" smtClean="0">
                <a:solidFill>
                  <a:srgbClr val="000000"/>
                </a:solidFill>
                <a:ea typeface="ＭＳ Ｐゴシック" charset="-128"/>
              </a:rPr>
              <a:pPr/>
              <a:t>4</a:t>
            </a:fld>
            <a:endParaRPr lang="en-US" altLang="ja-JP" smtClean="0">
              <a:solidFill>
                <a:srgbClr val="000000"/>
              </a:solidFill>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98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不正競争行為の内、問題となりやすい</a:t>
            </a:r>
            <a:r>
              <a:rPr kumimoji="1" lang="en-US" altLang="ja-JP" smtClean="0">
                <a:latin typeface="ＭＳ Ｐゴシック" charset="-128"/>
                <a:ea typeface="ＭＳ Ｐゴシック" charset="-128"/>
              </a:rPr>
              <a:t>1</a:t>
            </a:r>
            <a:r>
              <a:rPr kumimoji="1" lang="ja-JP" altLang="en-US" smtClean="0">
                <a:latin typeface="ＭＳ Ｐゴシック" charset="-128"/>
                <a:ea typeface="ＭＳ Ｐゴシック" charset="-128"/>
              </a:rPr>
              <a:t>号－</a:t>
            </a:r>
            <a:r>
              <a:rPr kumimoji="1" lang="en-US" altLang="ja-JP" smtClean="0">
                <a:latin typeface="ＭＳ Ｐゴシック" charset="-128"/>
                <a:ea typeface="ＭＳ Ｐゴシック" charset="-128"/>
              </a:rPr>
              <a:t>3</a:t>
            </a:r>
            <a:r>
              <a:rPr kumimoji="1" lang="ja-JP" altLang="en-US" smtClean="0">
                <a:latin typeface="ＭＳ Ｐゴシック" charset="-128"/>
                <a:ea typeface="ＭＳ Ｐゴシック" charset="-128"/>
              </a:rPr>
              <a:t>号までの類型を紹介する。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a:t>
            </a:r>
            <a:r>
              <a:rPr kumimoji="1" lang="en-US" altLang="ja-JP" smtClean="0">
                <a:latin typeface="ＭＳ Ｐゴシック" charset="-128"/>
                <a:ea typeface="ＭＳ Ｐゴシック" charset="-128"/>
              </a:rPr>
              <a:t>1</a:t>
            </a:r>
            <a:r>
              <a:rPr kumimoji="1" lang="ja-JP" altLang="en-US" smtClean="0">
                <a:latin typeface="ＭＳ Ｐゴシック" charset="-128"/>
                <a:ea typeface="ＭＳ Ｐゴシック" charset="-128"/>
              </a:rPr>
              <a:t>号は他人の商品等表示を真似し、混同を惹起するような行為を規制している。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a:t>
            </a:r>
            <a:r>
              <a:rPr kumimoji="1" lang="en-US" altLang="ja-JP" smtClean="0">
                <a:latin typeface="ＭＳ Ｐゴシック" charset="-128"/>
                <a:ea typeface="ＭＳ Ｐゴシック" charset="-128"/>
              </a:rPr>
              <a:t>2</a:t>
            </a:r>
            <a:r>
              <a:rPr kumimoji="1" lang="ja-JP" altLang="en-US" smtClean="0">
                <a:latin typeface="ＭＳ Ｐゴシック" charset="-128"/>
                <a:ea typeface="ＭＳ Ｐゴシック" charset="-128"/>
              </a:rPr>
              <a:t>号は著名表示に対するフリーライド等を規制している。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a:t>
            </a:r>
            <a:r>
              <a:rPr kumimoji="1" lang="en-US" altLang="ja-JP" smtClean="0">
                <a:latin typeface="ＭＳ Ｐゴシック" charset="-128"/>
                <a:ea typeface="ＭＳ Ｐゴシック" charset="-128"/>
              </a:rPr>
              <a:t>3</a:t>
            </a:r>
            <a:r>
              <a:rPr kumimoji="1" lang="ja-JP" altLang="en-US" smtClean="0">
                <a:latin typeface="ＭＳ Ｐゴシック" charset="-128"/>
                <a:ea typeface="ＭＳ Ｐゴシック" charset="-128"/>
              </a:rPr>
              <a:t>号は形態模倣について、一定の期間に限って模倣行為を規制している。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いずれも商標制度や意匠制度に近しいものであるが、出願等を経ずに一定限度の保護を受けることができる点が特徴的である。</a:t>
            </a:r>
            <a:endParaRPr kumimoji="1" lang="en-US" altLang="ja-JP" smtClean="0">
              <a:latin typeface="ＭＳ Ｐゴシック" charset="-128"/>
              <a:ea typeface="ＭＳ Ｐゴシック" charset="-128"/>
            </a:endParaRPr>
          </a:p>
        </p:txBody>
      </p:sp>
      <p:sp>
        <p:nvSpPr>
          <p:cNvPr id="41987" name="スライド番号プレースホルダー 3"/>
          <p:cNvSpPr>
            <a:spLocks noGrp="1"/>
          </p:cNvSpPr>
          <p:nvPr>
            <p:ph type="sldNum" sz="quarter" idx="5"/>
          </p:nvPr>
        </p:nvSpPr>
        <p:spPr bwMode="auto">
          <a:noFill/>
          <a:ln>
            <a:miter lim="800000"/>
            <a:headEnd/>
            <a:tailEnd/>
          </a:ln>
        </p:spPr>
        <p:txBody>
          <a:bodyPr/>
          <a:lstStyle/>
          <a:p>
            <a:fld id="{AE301AA6-20E9-4613-86AD-95B491A6E9ED}" type="slidenum">
              <a:rPr lang="en-US" altLang="ja-JP" smtClean="0">
                <a:solidFill>
                  <a:srgbClr val="000000"/>
                </a:solidFill>
                <a:ea typeface="ＭＳ Ｐゴシック" charset="-128"/>
              </a:rPr>
              <a:pPr/>
              <a:t>5</a:t>
            </a:fld>
            <a:endParaRPr lang="en-US" altLang="ja-JP" smtClean="0">
              <a:solidFill>
                <a:srgbClr val="000000"/>
              </a:solidFill>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403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学生にも秘密管理の観点から関係のある営業秘密について理解させる。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多種多様な情報が営業秘密の対象となり、その取得や使用行為が規制の対象となっていることを理解させる（各要件については後のスライドで説明する）。</a:t>
            </a:r>
            <a:endParaRPr kumimoji="1" lang="en-US" altLang="ja-JP"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44035" name="スライド番号プレースホルダー 3"/>
          <p:cNvSpPr>
            <a:spLocks noGrp="1"/>
          </p:cNvSpPr>
          <p:nvPr>
            <p:ph type="sldNum" sz="quarter" idx="5"/>
          </p:nvPr>
        </p:nvSpPr>
        <p:spPr bwMode="auto">
          <a:noFill/>
          <a:ln>
            <a:miter lim="800000"/>
            <a:headEnd/>
            <a:tailEnd/>
          </a:ln>
        </p:spPr>
        <p:txBody>
          <a:bodyPr/>
          <a:lstStyle/>
          <a:p>
            <a:fld id="{443CDF03-86AC-4142-BC9B-8255176B5E2A}" type="slidenum">
              <a:rPr lang="en-US" altLang="ja-JP" smtClean="0">
                <a:solidFill>
                  <a:srgbClr val="000000"/>
                </a:solidFill>
                <a:ea typeface="ＭＳ Ｐゴシック" charset="-128"/>
              </a:rPr>
              <a:pPr/>
              <a:t>6</a:t>
            </a:fld>
            <a:endParaRPr lang="en-US" altLang="ja-JP" smtClean="0">
              <a:solidFill>
                <a:srgbClr val="000000"/>
              </a:solidFill>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608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秘密管理性の内容について理解させる。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秘密のつもりというだけでは足りず、秘密として管理されているかが重要となっている。具体的な要素を掲げているので、学生の触れる情報がどう管理されているか、検討してみることが考えられる。</a:t>
            </a:r>
          </a:p>
        </p:txBody>
      </p:sp>
      <p:sp>
        <p:nvSpPr>
          <p:cNvPr id="46083" name="スライド番号プレースホルダー 3"/>
          <p:cNvSpPr>
            <a:spLocks noGrp="1"/>
          </p:cNvSpPr>
          <p:nvPr>
            <p:ph type="sldNum" sz="quarter" idx="5"/>
          </p:nvPr>
        </p:nvSpPr>
        <p:spPr bwMode="auto">
          <a:noFill/>
          <a:ln>
            <a:miter lim="800000"/>
            <a:headEnd/>
            <a:tailEnd/>
          </a:ln>
        </p:spPr>
        <p:txBody>
          <a:bodyPr/>
          <a:lstStyle/>
          <a:p>
            <a:fld id="{8FEFF68F-5F4D-4C78-9438-7C3FFB511DFB}" type="slidenum">
              <a:rPr lang="en-US" altLang="ja-JP" smtClean="0">
                <a:solidFill>
                  <a:srgbClr val="000000"/>
                </a:solidFill>
                <a:ea typeface="ＭＳ Ｐゴシック" charset="-128"/>
              </a:rPr>
              <a:pPr/>
              <a:t>7</a:t>
            </a:fld>
            <a:endParaRPr lang="en-US" altLang="ja-JP" smtClean="0">
              <a:solidFill>
                <a:srgbClr val="000000"/>
              </a:solidFill>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813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有用性について理解させる。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いくら秘密管理されていても、有用な情報でなければ保護の必要がない。この点については、スライドの定義にある通りであり、具体例について検討することでその内容を理解させるようにする。</a:t>
            </a:r>
          </a:p>
        </p:txBody>
      </p:sp>
      <p:sp>
        <p:nvSpPr>
          <p:cNvPr id="48131" name="スライド番号プレースホルダー 3"/>
          <p:cNvSpPr>
            <a:spLocks noGrp="1"/>
          </p:cNvSpPr>
          <p:nvPr>
            <p:ph type="sldNum" sz="quarter" idx="5"/>
          </p:nvPr>
        </p:nvSpPr>
        <p:spPr bwMode="auto">
          <a:noFill/>
          <a:ln>
            <a:miter lim="800000"/>
            <a:headEnd/>
            <a:tailEnd/>
          </a:ln>
        </p:spPr>
        <p:txBody>
          <a:bodyPr/>
          <a:lstStyle/>
          <a:p>
            <a:fld id="{3F1AEBF8-4EAD-4B13-B6E2-2C53B67D058F}" type="slidenum">
              <a:rPr lang="en-US" altLang="ja-JP" smtClean="0">
                <a:solidFill>
                  <a:srgbClr val="000000"/>
                </a:solidFill>
                <a:ea typeface="ＭＳ Ｐゴシック" charset="-128"/>
              </a:rPr>
              <a:pPr/>
              <a:t>8</a:t>
            </a:fld>
            <a:endParaRPr lang="en-US" altLang="ja-JP" smtClean="0">
              <a:solidFill>
                <a:srgbClr val="000000"/>
              </a:solidFill>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017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非公知性について理解させる。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秘密管理が行われ、有用な情報であっても、既に公知になってしまっていたら保護の実益は失われる。そこで、非公知性が要求される。守秘義務の有無が大きなメルクマールとなる。</a:t>
            </a:r>
          </a:p>
        </p:txBody>
      </p:sp>
      <p:sp>
        <p:nvSpPr>
          <p:cNvPr id="50179" name="スライド番号プレースホルダー 3"/>
          <p:cNvSpPr>
            <a:spLocks noGrp="1"/>
          </p:cNvSpPr>
          <p:nvPr>
            <p:ph type="sldNum" sz="quarter" idx="5"/>
          </p:nvPr>
        </p:nvSpPr>
        <p:spPr bwMode="auto">
          <a:noFill/>
          <a:ln>
            <a:miter lim="800000"/>
            <a:headEnd/>
            <a:tailEnd/>
          </a:ln>
        </p:spPr>
        <p:txBody>
          <a:bodyPr/>
          <a:lstStyle/>
          <a:p>
            <a:fld id="{63BBFA59-0607-461A-9859-E3A4E6C0A1C1}" type="slidenum">
              <a:rPr lang="en-US" altLang="ja-JP" smtClean="0">
                <a:solidFill>
                  <a:srgbClr val="000000"/>
                </a:solidFill>
                <a:ea typeface="ＭＳ Ｐゴシック" charset="-128"/>
              </a:rPr>
              <a:pPr/>
              <a:t>9</a:t>
            </a:fld>
            <a:endParaRPr lang="en-US" altLang="ja-JP" smtClean="0">
              <a:solidFill>
                <a:srgbClr val="000000"/>
              </a:solidFill>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solidFill>
                  <a:schemeClr val="tx1"/>
                </a:solidFill>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latin typeface="ＭＳ Ｐゴシック" pitchFamily="50" charset="-128"/>
                <a:ea typeface="ＭＳ Ｐゴシック" pitchFamily="50" charset="-12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948E847F-6B34-469F-A8F9-7369BD867BFD}" type="datetime8">
              <a:rPr lang="en-US" altLang="ja-JP"/>
              <a:pPr>
                <a:defRPr/>
              </a:pPr>
              <a:t>8/12/2014 8:06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13813" y="6353175"/>
            <a:ext cx="908050" cy="381000"/>
          </a:xfrm>
        </p:spPr>
        <p:txBody>
          <a:bodyPr/>
          <a:lstStyle>
            <a:lvl1pPr>
              <a:defRPr sz="1400">
                <a:solidFill>
                  <a:schemeClr val="tx1"/>
                </a:solidFill>
              </a:defRPr>
            </a:lvl1pPr>
          </a:lstStyle>
          <a:p>
            <a:pPr>
              <a:defRPr/>
            </a:pPr>
            <a:fld id="{5D16FF77-4BF4-413D-A7FF-77858A6BC16A}"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EEED5D8B-E6C0-4C76-A103-AF263C49B5CF}" type="datetime8">
              <a:rPr lang="en-US" altLang="ja-JP"/>
              <a:pPr>
                <a:defRPr/>
              </a:pPr>
              <a:t>8/12/2014 8:06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C6C3A942-6CB3-440F-88F8-58ADBEE60064}"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7"/>
          <p:cNvSpPr/>
          <p:nvPr/>
        </p:nvSpPr>
        <p:spPr>
          <a:xfrm>
            <a:off x="0" y="76517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8"/>
          <p:cNvSpPr/>
          <p:nvPr/>
        </p:nvSpPr>
        <p:spPr>
          <a:xfrm>
            <a:off x="639763" y="76517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Date Placeholder 3"/>
          <p:cNvSpPr>
            <a:spLocks noGrp="1"/>
          </p:cNvSpPr>
          <p:nvPr>
            <p:ph type="dt" sz="half" idx="10"/>
          </p:nvPr>
        </p:nvSpPr>
        <p:spPr/>
        <p:txBody>
          <a:bodyPr/>
          <a:lstStyle>
            <a:lvl1pPr>
              <a:defRPr/>
            </a:lvl1pPr>
          </a:lstStyle>
          <a:p>
            <a:pPr>
              <a:defRPr/>
            </a:pPr>
            <a:fld id="{BF2895D8-1061-4A7B-9BAF-90B956A6B438}" type="datetime8">
              <a:rPr lang="en-US" altLang="ja-JP"/>
              <a:pPr>
                <a:defRPr/>
              </a:pPr>
              <a:t>8/12/2014 8:06 PM</a:t>
            </a:fld>
            <a:endParaRPr lang="en-US" altLang="ja-JP"/>
          </a:p>
        </p:txBody>
      </p:sp>
      <p:sp>
        <p:nvSpPr>
          <p:cNvPr id="7"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a:off x="9312275" y="6381750"/>
            <a:ext cx="577850" cy="244475"/>
          </a:xfrm>
        </p:spPr>
        <p:txBody>
          <a:bodyPr/>
          <a:lstStyle>
            <a:lvl1pPr>
              <a:defRPr sz="1400">
                <a:solidFill>
                  <a:schemeClr val="tx1"/>
                </a:solidFill>
              </a:defRPr>
            </a:lvl1pPr>
          </a:lstStyle>
          <a:p>
            <a:pPr>
              <a:defRPr/>
            </a:pPr>
            <a:fld id="{EBBF4F56-360B-47DE-B1F0-9BC40FD9D783}"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866F0C64-119E-4B53-8FAA-50F7E8DCB92C}" type="datetime8">
              <a:rPr lang="en-US" altLang="ja-JP"/>
              <a:pPr>
                <a:defRPr/>
              </a:pPr>
              <a:t>8/12/2014 8:06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375A4F07-B93D-4105-A4A5-EB78A569FED2}"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solidFill>
                  <a:schemeClr val="tx1"/>
                </a:solidFill>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4B28E349-4986-4751-9904-3A14B164675B}" type="datetime8">
              <a:rPr lang="en-US" altLang="ja-JP"/>
              <a:pPr>
                <a:defRPr/>
              </a:pPr>
              <a:t>8/12/2014 8:06 PM</a:t>
            </a:fld>
            <a:endParaRPr lang="en-US" altLang="ja-JP"/>
          </a:p>
        </p:txBody>
      </p:sp>
      <p:sp>
        <p:nvSpPr>
          <p:cNvPr id="8" name="Footer Placeholder 13"/>
          <p:cNvSpPr>
            <a:spLocks noGrp="1"/>
          </p:cNvSpPr>
          <p:nvPr>
            <p:ph type="ftr" sz="quarter" idx="11"/>
          </p:nvPr>
        </p:nvSpPr>
        <p:spPr/>
        <p:txBody>
          <a:bodyPr/>
          <a:lstStyle>
            <a:lvl1pPr>
              <a:defRPr/>
            </a:lvl1pPr>
          </a:lstStyle>
          <a:p>
            <a:pPr>
              <a:defRPr/>
            </a:pPr>
            <a:endParaRPr lang="en-US" altLang="ja-JP"/>
          </a:p>
        </p:txBody>
      </p:sp>
      <p:sp>
        <p:nvSpPr>
          <p:cNvPr id="9" name="Slide Number Placeholder 11"/>
          <p:cNvSpPr>
            <a:spLocks noGrp="1"/>
          </p:cNvSpPr>
          <p:nvPr>
            <p:ph type="sldNum" sz="quarter" idx="12"/>
          </p:nvPr>
        </p:nvSpPr>
        <p:spPr>
          <a:xfrm>
            <a:off x="9328150" y="6381750"/>
            <a:ext cx="577850" cy="244475"/>
          </a:xfrm>
        </p:spPr>
        <p:txBody>
          <a:bodyPr/>
          <a:lstStyle>
            <a:lvl1pPr>
              <a:defRPr sz="1400">
                <a:solidFill>
                  <a:schemeClr val="tx1"/>
                </a:solidFill>
              </a:defRPr>
            </a:lvl1pPr>
          </a:lstStyle>
          <a:p>
            <a:pPr>
              <a:defRPr/>
            </a:pPr>
            <a:fld id="{CF0B44EA-2E5C-4AA3-9A1D-A56608B3F2F6}" type="slidenum">
              <a:rPr lang="en-US" altLang="ja-JP"/>
              <a:pPr>
                <a:defRPr/>
              </a:pPr>
              <a:t>‹#›</a:t>
            </a:fld>
            <a:endParaRPr lang="en-US" altLang="ja-JP"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69F0DC29-0EB1-4DAD-BCF1-EFCED00ECC7E}" type="datetime8">
              <a:rPr lang="en-US" altLang="ja-JP"/>
              <a:pPr>
                <a:defRPr/>
              </a:pPr>
              <a:t>8/12/2014 8:06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8AA19742-5AFC-4609-9C90-2F1533F920B5}"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398FF94-0614-4DD6-A068-49A19D64E911}" type="datetime8">
              <a:rPr lang="en-US" altLang="ja-JP"/>
              <a:pPr>
                <a:defRPr/>
              </a:pPr>
              <a:t>8/12/2014 8:06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ED2033AA-0322-425F-9170-B5869175D041}"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7E803FB3-C3E3-4CE5-83E8-F88BED4352A6}" type="datetime8">
              <a:rPr lang="en-US" altLang="ja-JP"/>
              <a:pPr>
                <a:defRPr/>
              </a:pPr>
              <a:t>8/12/2014 8:06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BA51BD94-EB1C-4CDD-8293-6C049FC933E7}" type="slidenum">
              <a:rPr lang="en-US" altLang="ja-JP"/>
              <a:pPr>
                <a:defRPr/>
              </a:pPr>
              <a: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86CB2E71-0576-4DC9-8B92-595C4F314EED}" type="datetime8">
              <a:rPr lang="en-US" altLang="ja-JP"/>
              <a:pPr>
                <a:defRPr/>
              </a:pPr>
              <a:t>8/12/2014 8:06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0420FFB1-CECD-40BF-A1E5-AB653A8B0B23}"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9"/>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18F47321-F2CB-4768-87B1-86F080F0F3CC}" type="datetime8">
              <a:rPr lang="en-US" altLang="ja-JP"/>
              <a:pPr>
                <a:defRPr/>
              </a:pPr>
              <a:t>8/12/2014 8:06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330FC03E-C77A-4F18-91AF-4B4E3519B77A}"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atin typeface="+mn-ea"/>
                <a:ea typeface="+mn-ea"/>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Tw Cen MT" pitchFamily="34" charset="0"/>
              </a:defRPr>
            </a:lvl1pPr>
          </a:lstStyle>
          <a:p>
            <a:pPr>
              <a:defRPr/>
            </a:pPr>
            <a:fld id="{AE682424-FC39-4D16-99F1-20BD337857E1}" type="datetime8">
              <a:rPr lang="en-US" altLang="ja-JP"/>
              <a:pPr>
                <a:defRPr/>
              </a:pPr>
              <a:t>8/12/2014 8:06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atin typeface="Tw Cen MT" pitchFamily="34" charset="0"/>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atin typeface="Tw Cen MT" pitchFamily="34" charset="0"/>
              </a:defRPr>
            </a:lvl1pPr>
          </a:lstStyle>
          <a:p>
            <a:pPr>
              <a:defRPr/>
            </a:pPr>
            <a:fld id="{C4365FBD-62B9-468C-896A-9E10D8ED76A6}"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6"/>
          <p:cNvSpPr/>
          <p:nvPr/>
        </p:nvSpPr>
        <p:spPr bwMode="white">
          <a:xfrm>
            <a:off x="0" y="735013"/>
            <a:ext cx="9906000" cy="31908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76517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39763" y="76517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54795" y="3175"/>
            <a:ext cx="8832850" cy="990600"/>
          </a:xfrm>
        </p:spPr>
        <p:txBody>
          <a:bodyPr/>
          <a:lstStyle>
            <a:lvl1pPr>
              <a:defRPr>
                <a:solidFill>
                  <a:schemeClr val="tx1"/>
                </a:solidFill>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BD50E23C-8F96-4320-99F8-A302BC3745A4}" type="datetime8">
              <a:rPr lang="en-US" altLang="ja-JP"/>
              <a:pPr>
                <a:defRPr/>
              </a:pPr>
              <a:t>8/12/2014 8:06 PM</a:t>
            </a:fld>
            <a:endParaRPr lang="en-US" altLang="ja-JP"/>
          </a:p>
        </p:txBody>
      </p:sp>
      <p:sp>
        <p:nvSpPr>
          <p:cNvPr id="9" name="Footer Placeholder 4"/>
          <p:cNvSpPr>
            <a:spLocks noGrp="1"/>
          </p:cNvSpPr>
          <p:nvPr>
            <p:ph type="ftr" sz="quarter" idx="11"/>
          </p:nvPr>
        </p:nvSpPr>
        <p:spPr/>
        <p:txBody>
          <a:bodyPr/>
          <a:lstStyle>
            <a:lvl1pPr>
              <a:defRPr/>
            </a:lvl1pPr>
          </a:lstStyle>
          <a:p>
            <a:pPr>
              <a:defRPr/>
            </a:pPr>
            <a:endParaRPr lang="en-US" altLang="ja-JP"/>
          </a:p>
        </p:txBody>
      </p:sp>
      <p:sp>
        <p:nvSpPr>
          <p:cNvPr id="10" name="Slide Number Placeholder 5"/>
          <p:cNvSpPr>
            <a:spLocks noGrp="1"/>
          </p:cNvSpPr>
          <p:nvPr>
            <p:ph type="sldNum" sz="quarter" idx="12"/>
          </p:nvPr>
        </p:nvSpPr>
        <p:spPr>
          <a:xfrm>
            <a:off x="0" y="730250"/>
            <a:ext cx="577850" cy="244475"/>
          </a:xfrm>
        </p:spPr>
        <p:txBody>
          <a:bodyPr/>
          <a:lstStyle>
            <a:lvl1pPr>
              <a:defRPr sz="1400">
                <a:solidFill>
                  <a:srgbClr val="FFFFFF"/>
                </a:solidFill>
              </a:defRPr>
            </a:lvl1pPr>
          </a:lstStyle>
          <a:p>
            <a:pPr>
              <a:defRPr/>
            </a:pPr>
            <a:fld id="{371FC6CD-BA68-4A0B-97FC-83236E31887C}"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solidFill>
                  <a:schemeClr val="tx1"/>
                </a:solidFill>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atin typeface="Tw Cen MT" pitchFamily="34" charset="0"/>
              </a:defRPr>
            </a:lvl1pPr>
          </a:lstStyle>
          <a:p>
            <a:pPr>
              <a:defRPr/>
            </a:pPr>
            <a:fld id="{5383B6E1-37E4-4A90-B8D6-DA528BFC2D6C}" type="datetime8">
              <a:rPr lang="en-US" altLang="ja-JP"/>
              <a:pPr>
                <a:defRPr/>
              </a:pPr>
              <a:t>8/12/2014 8:06 PM</a:t>
            </a:fld>
            <a:endParaRPr lang="en-US" altLang="ja-JP" dirty="0"/>
          </a:p>
        </p:txBody>
      </p:sp>
      <p:sp>
        <p:nvSpPr>
          <p:cNvPr id="5" name="Footer Placeholder 4"/>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6" name="Slide Number Placeholder 5"/>
          <p:cNvSpPr>
            <a:spLocks noGrp="1"/>
          </p:cNvSpPr>
          <p:nvPr>
            <p:ph type="sldNum" sz="quarter" idx="12"/>
          </p:nvPr>
        </p:nvSpPr>
        <p:spPr>
          <a:xfrm>
            <a:off x="9328150" y="6613525"/>
            <a:ext cx="577850" cy="244475"/>
          </a:xfrm>
        </p:spPr>
        <p:txBody>
          <a:bodyPr/>
          <a:lstStyle>
            <a:lvl1pPr>
              <a:defRPr sz="1400">
                <a:solidFill>
                  <a:schemeClr val="tx1"/>
                </a:solidFill>
                <a:latin typeface="Tw Cen MT" pitchFamily="34" charset="0"/>
              </a:defRPr>
            </a:lvl1pPr>
          </a:lstStyle>
          <a:p>
            <a:pPr>
              <a:defRPr/>
            </a:pPr>
            <a:fld id="{1C6A2BD1-FFF5-474A-B9AD-EF6CA7FCF4DA}"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atin typeface="Tw Cen MT" pitchFamily="34" charset="0"/>
              </a:defRPr>
            </a:lvl1pPr>
          </a:lstStyle>
          <a:p>
            <a:pPr>
              <a:defRPr/>
            </a:pPr>
            <a:fld id="{28A5E554-D63A-4EA1-93BF-2A5854E14795}" type="datetime8">
              <a:rPr lang="en-US" altLang="ja-JP"/>
              <a:pPr>
                <a:defRPr/>
              </a:pPr>
              <a:t>8/12/2014 8:06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latin typeface="Tw Cen MT" pitchFamily="34" charset="0"/>
              </a:defRPr>
            </a:lvl1pPr>
          </a:lstStyle>
          <a:p>
            <a:pPr>
              <a:defRPr/>
            </a:pPr>
            <a:fld id="{AE3360B2-E240-42D6-AD53-EDCF013734B6}"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atin typeface="Tw Cen MT" pitchFamily="34" charset="0"/>
              </a:defRPr>
            </a:lvl1pPr>
          </a:lstStyle>
          <a:p>
            <a:pPr>
              <a:defRPr/>
            </a:pPr>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1"/>
                </a:solidFill>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7"/>
          <p:cNvSpPr>
            <a:spLocks noGrp="1"/>
          </p:cNvSpPr>
          <p:nvPr>
            <p:ph type="dt" sz="half" idx="10"/>
          </p:nvPr>
        </p:nvSpPr>
        <p:spPr/>
        <p:txBody>
          <a:bodyPr/>
          <a:lstStyle>
            <a:lvl1pPr>
              <a:defRPr>
                <a:latin typeface="Tw Cen MT" pitchFamily="34" charset="0"/>
              </a:defRPr>
            </a:lvl1pPr>
          </a:lstStyle>
          <a:p>
            <a:pPr>
              <a:defRPr/>
            </a:pPr>
            <a:fld id="{FEAC6778-DE5C-4B0D-A557-CF3BC4EF41BB}" type="datetime8">
              <a:rPr lang="en-US" altLang="ja-JP"/>
              <a:pPr>
                <a:defRPr/>
              </a:pPr>
              <a:t>8/12/2014 8:06 PM</a:t>
            </a:fld>
            <a:endParaRPr lang="en-US" altLang="ja-JP"/>
          </a:p>
        </p:txBody>
      </p:sp>
      <p:sp>
        <p:nvSpPr>
          <p:cNvPr id="6" name="Slide Number Placeholder 9"/>
          <p:cNvSpPr>
            <a:spLocks noGrp="1"/>
          </p:cNvSpPr>
          <p:nvPr>
            <p:ph type="sldNum" sz="quarter" idx="11"/>
          </p:nvPr>
        </p:nvSpPr>
        <p:spPr>
          <a:xfrm>
            <a:off x="-34925" y="1052513"/>
            <a:ext cx="577850" cy="244475"/>
          </a:xfrm>
        </p:spPr>
        <p:txBody>
          <a:bodyPr/>
          <a:lstStyle>
            <a:lvl1pPr>
              <a:defRPr sz="1400">
                <a:solidFill>
                  <a:srgbClr val="FFFFFF"/>
                </a:solidFill>
                <a:latin typeface="Tw Cen MT" pitchFamily="34" charset="0"/>
              </a:defRPr>
            </a:lvl1pPr>
          </a:lstStyle>
          <a:p>
            <a:pPr>
              <a:defRPr/>
            </a:pPr>
            <a:fld id="{71C51CA9-4E80-4272-9FA6-5432810D0385}" type="slidenum">
              <a:rPr lang="en-US" altLang="ja-JP"/>
              <a:pPr>
                <a:defRPr/>
              </a:pPr>
              <a:t>‹#›</a:t>
            </a:fld>
            <a:endParaRPr lang="en-US" altLang="ja-JP"/>
          </a:p>
        </p:txBody>
      </p:sp>
      <p:sp>
        <p:nvSpPr>
          <p:cNvPr id="7" name="Footer Placeholder 11"/>
          <p:cNvSpPr>
            <a:spLocks noGrp="1"/>
          </p:cNvSpPr>
          <p:nvPr>
            <p:ph type="ftr" sz="quarter" idx="12"/>
          </p:nvPr>
        </p:nvSpPr>
        <p:spPr/>
        <p:txBody>
          <a:bodyPr/>
          <a:lstStyle>
            <a:lvl1pPr>
              <a:defRPr>
                <a:latin typeface="Tw Cen MT" pitchFamily="34" charset="0"/>
              </a:defRPr>
            </a:lvl1pPr>
          </a:lstStyle>
          <a:p>
            <a:pPr>
              <a:defRPr/>
            </a:pPr>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atin typeface="Tw Cen MT" pitchFamily="34" charset="0"/>
              </a:defRPr>
            </a:lvl1pPr>
          </a:lstStyle>
          <a:p>
            <a:pPr>
              <a:defRPr/>
            </a:pPr>
            <a:fld id="{25E412B8-1314-44D7-B736-7480675AA8CF}" type="datetime8">
              <a:rPr lang="en-US" altLang="ja-JP"/>
              <a:pPr>
                <a:defRPr/>
              </a:pPr>
              <a:t>8/12/2014 8:06 PM</a:t>
            </a:fld>
            <a:endParaRPr lang="en-US" altLang="ja-JP"/>
          </a:p>
        </p:txBody>
      </p:sp>
      <p:sp>
        <p:nvSpPr>
          <p:cNvPr id="8" name="Slide Number Placeholder 11"/>
          <p:cNvSpPr>
            <a:spLocks noGrp="1"/>
          </p:cNvSpPr>
          <p:nvPr>
            <p:ph type="sldNum" sz="quarter" idx="11"/>
          </p:nvPr>
        </p:nvSpPr>
        <p:spPr>
          <a:xfrm>
            <a:off x="9297988" y="6524625"/>
            <a:ext cx="577850" cy="244475"/>
          </a:xfrm>
        </p:spPr>
        <p:txBody>
          <a:bodyPr/>
          <a:lstStyle>
            <a:lvl1pPr>
              <a:defRPr sz="1400">
                <a:solidFill>
                  <a:schemeClr val="tx1"/>
                </a:solidFill>
                <a:latin typeface="Tw Cen MT" pitchFamily="34" charset="0"/>
              </a:defRPr>
            </a:lvl1pPr>
          </a:lstStyle>
          <a:p>
            <a:pPr>
              <a:defRPr/>
            </a:pPr>
            <a:fld id="{67BF70B9-3EE8-4EBC-8919-77A0486B3937}"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atin typeface="Tw Cen MT" pitchFamily="34" charset="0"/>
              </a:defRPr>
            </a:lvl1pPr>
          </a:lstStyle>
          <a:p>
            <a:pPr>
              <a:defRPr/>
            </a:pPr>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chemeClr val="tx1"/>
              </a:solidFill>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Title 1"/>
          <p:cNvSpPr>
            <a:spLocks noGrp="1"/>
          </p:cNvSpPr>
          <p:nvPr>
            <p:ph type="title"/>
          </p:nvPr>
        </p:nvSpPr>
        <p:spPr>
          <a:xfrm>
            <a:off x="660400" y="116632"/>
            <a:ext cx="8832850" cy="990600"/>
          </a:xfrm>
        </p:spPr>
        <p:txBody>
          <a:bodyPr/>
          <a:lstStyle/>
          <a:p>
            <a:r>
              <a:rPr lang="ja-JP" altLang="en-US" dirty="0" smtClean="0"/>
              <a:t>マスター タイトルの書式設定</a:t>
            </a:r>
            <a:endParaRPr lang="en-US" dirty="0"/>
          </a:p>
        </p:txBody>
      </p:sp>
      <p:sp>
        <p:nvSpPr>
          <p:cNvPr id="5" name="Date Placeholder 2"/>
          <p:cNvSpPr>
            <a:spLocks noGrp="1"/>
          </p:cNvSpPr>
          <p:nvPr>
            <p:ph type="dt" sz="half" idx="10"/>
          </p:nvPr>
        </p:nvSpPr>
        <p:spPr/>
        <p:txBody>
          <a:bodyPr/>
          <a:lstStyle>
            <a:lvl1pPr>
              <a:defRPr>
                <a:latin typeface="Tw Cen MT" pitchFamily="34" charset="0"/>
              </a:defRPr>
            </a:lvl1pPr>
          </a:lstStyle>
          <a:p>
            <a:pPr>
              <a:defRPr/>
            </a:pPr>
            <a:fld id="{90570060-2D7C-4500-943E-AAD1979576BB}" type="datetime8">
              <a:rPr lang="en-US" altLang="ja-JP"/>
              <a:pPr>
                <a:defRPr/>
              </a:pPr>
              <a:t>8/12/2014 8:06 PM</a:t>
            </a:fld>
            <a:endParaRPr lang="en-US" altLang="ja-JP"/>
          </a:p>
        </p:txBody>
      </p:sp>
      <p:sp>
        <p:nvSpPr>
          <p:cNvPr id="6" name="Footer Placeholder 3"/>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7" name="Slide Number Placeholder 4"/>
          <p:cNvSpPr>
            <a:spLocks noGrp="1"/>
          </p:cNvSpPr>
          <p:nvPr>
            <p:ph type="sldNum" sz="quarter" idx="12"/>
          </p:nvPr>
        </p:nvSpPr>
        <p:spPr>
          <a:xfrm>
            <a:off x="9328150" y="6613525"/>
            <a:ext cx="577850" cy="244475"/>
          </a:xfrm>
        </p:spPr>
        <p:txBody>
          <a:bodyPr/>
          <a:lstStyle>
            <a:lvl1pPr>
              <a:defRPr sz="1400">
                <a:solidFill>
                  <a:schemeClr val="tx1"/>
                </a:solidFill>
                <a:latin typeface="Tw Cen MT" pitchFamily="34" charset="0"/>
              </a:defRPr>
            </a:lvl1pPr>
          </a:lstStyle>
          <a:p>
            <a:pPr>
              <a:defRPr/>
            </a:pPr>
            <a:fld id="{BDC70BEE-E7AA-488E-9BCE-74A0CCE025C9}" type="slidenum">
              <a:rPr lang="en-US" altLang="ja-JP"/>
              <a:pPr>
                <a:defRPr/>
              </a:pPr>
              <a:t>‹#›</a:t>
            </a:fld>
            <a:endParaRPr lang="en-US" altLang="ja-JP"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atin typeface="Tw Cen MT" pitchFamily="34" charset="0"/>
              </a:defRPr>
            </a:lvl1pPr>
          </a:lstStyle>
          <a:p>
            <a:pPr>
              <a:defRPr/>
            </a:pPr>
            <a:fld id="{A86362AB-30E3-486F-9079-9DC914CD571C}" type="datetime8">
              <a:rPr lang="en-US" altLang="ja-JP"/>
              <a:pPr>
                <a:defRPr/>
              </a:pPr>
              <a:t>8/12/2014 8:06 PM</a:t>
            </a:fld>
            <a:endParaRPr lang="en-US" altLang="ja-JP"/>
          </a:p>
        </p:txBody>
      </p:sp>
      <p:sp>
        <p:nvSpPr>
          <p:cNvPr id="8" name="Footer Placeholder 5"/>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latin typeface="Tw Cen MT" pitchFamily="34" charset="0"/>
              </a:defRPr>
            </a:lvl1pPr>
          </a:lstStyle>
          <a:p>
            <a:pPr>
              <a:defRPr/>
            </a:pPr>
            <a:fld id="{4CC26B72-AF3C-4400-B692-FCF26276A3A9}" type="slidenum">
              <a:rPr lang="en-US" altLang="ja-JP"/>
              <a:pPr>
                <a:defRPr/>
              </a:pPr>
              <a: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atin typeface="Tw Cen MT" pitchFamily="34" charset="0"/>
              </a:defRPr>
            </a:lvl1pPr>
          </a:lstStyle>
          <a:p>
            <a:pPr>
              <a:defRPr/>
            </a:pPr>
            <a:fld id="{B02344D8-E718-49EB-9A29-67E1C2EC01B6}" type="datetime8">
              <a:rPr lang="en-US" altLang="ja-JP"/>
              <a:pPr>
                <a:defRPr/>
              </a:pPr>
              <a:t>8/12/2014 8:06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latin typeface="Tw Cen MT" pitchFamily="34" charset="0"/>
              </a:defRPr>
            </a:lvl1pPr>
          </a:lstStyle>
          <a:p>
            <a:pPr>
              <a:defRPr/>
            </a:pPr>
            <a:fld id="{F0C8758A-A8DE-4029-B516-A46C48B7A209}" type="slidenum">
              <a:rPr lang="en-US" altLang="ja-JP"/>
              <a:pPr>
                <a:defRPr/>
              </a:pPr>
              <a: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atin typeface="Tw Cen MT" pitchFamily="34" charset="0"/>
              </a:defRPr>
            </a:lvl1pPr>
          </a:lstStyle>
          <a:p>
            <a:pPr>
              <a:defRPr/>
            </a:pPr>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atin typeface="Tw Cen MT" pitchFamily="34" charset="0"/>
              </a:defRPr>
            </a:lvl1pPr>
          </a:lstStyle>
          <a:p>
            <a:pPr>
              <a:defRPr/>
            </a:pPr>
            <a:fld id="{227253D0-6301-4698-9937-864AE06C2B7F}" type="datetime8">
              <a:rPr lang="en-US" altLang="ja-JP"/>
              <a:pPr>
                <a:defRPr/>
              </a:pPr>
              <a:t>8/12/2014 8:06 PM</a:t>
            </a:fld>
            <a:endParaRPr lang="en-US" altLang="ja-JP"/>
          </a:p>
        </p:txBody>
      </p:sp>
      <p:sp>
        <p:nvSpPr>
          <p:cNvPr id="5" name="Footer Placeholder 2"/>
          <p:cNvSpPr>
            <a:spLocks noGrp="1"/>
          </p:cNvSpPr>
          <p:nvPr>
            <p:ph type="ftr" sz="quarter" idx="11"/>
          </p:nvPr>
        </p:nvSpPr>
        <p:spPr/>
        <p:txBody>
          <a:bodyPr/>
          <a:lstStyle>
            <a:lvl1pPr>
              <a:defRPr>
                <a:latin typeface="Tw Cen MT" pitchFamily="34" charset="0"/>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atin typeface="Tw Cen MT" pitchFamily="34" charset="0"/>
              </a:defRPr>
            </a:lvl1pPr>
          </a:lstStyle>
          <a:p>
            <a:pPr>
              <a:defRPr/>
            </a:pPr>
            <a:fld id="{65AB68D1-42CF-4CE7-AD71-CDF89CEBAD4D}"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atin typeface="Tw Cen MT" pitchFamily="34" charset="0"/>
              </a:defRPr>
            </a:lvl1pPr>
          </a:lstStyle>
          <a:p>
            <a:pPr>
              <a:defRPr/>
            </a:pPr>
            <a:fld id="{E017D90A-ABBA-49A4-87F8-136F691EC3E2}" type="datetime8">
              <a:rPr lang="en-US" altLang="ja-JP"/>
              <a:pPr>
                <a:defRPr/>
              </a:pPr>
              <a:t>8/12/2014 8:06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atin typeface="Tw Cen MT" pitchFamily="34" charset="0"/>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atin typeface="Tw Cen MT" pitchFamily="34" charset="0"/>
              </a:defRPr>
            </a:lvl1pPr>
          </a:lstStyle>
          <a:p>
            <a:pPr>
              <a:defRPr/>
            </a:pPr>
            <a:fld id="{A3896A2F-4BEE-4CB8-8D51-82646205669C}"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EA231848-F3AB-4321-9247-91A04E2B963A}" type="datetime8">
              <a:rPr lang="en-US" altLang="ja-JP"/>
              <a:pPr>
                <a:defRPr/>
              </a:pPr>
              <a:t>8/12/2014 8:06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CC1112F9-540F-44B7-BE2E-88945014C184}"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solidFill>
                  <a:schemeClr val="tx1"/>
                </a:solidFill>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9CD8A4EF-4CDC-4C32-99B1-76EC24C82FCA}" type="datetime8">
              <a:rPr lang="en-US" altLang="ja-JP"/>
              <a:pPr>
                <a:defRPr/>
              </a:pPr>
              <a:t>8/12/2014 8:06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6ED9E3D9-33E4-4876-9495-A70E14833429}"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p:txBody>
          <a:bodyPr/>
          <a:lstStyle>
            <a:lvl1pPr>
              <a:defRPr>
                <a:solidFill>
                  <a:schemeClr val="tx1"/>
                </a:solidFill>
              </a:defRPr>
            </a:lvl1p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BEF36008-7949-4598-8BD4-C0D3E49B7B8F}" type="datetime8">
              <a:rPr lang="en-US" altLang="ja-JP"/>
              <a:pPr>
                <a:defRPr/>
              </a:pPr>
              <a:t>8/12/2014 8:06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F8E8EF66-D38B-4344-AA6B-1334FF9B89A0}"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C3278F8-33AE-4749-AF89-FB6EE1E7B1BB}" type="datetime8">
              <a:rPr lang="en-US" altLang="ja-JP"/>
              <a:pPr>
                <a:defRPr/>
              </a:pPr>
              <a:t>8/12/2014 8:06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F5BA7DAB-73B1-4BE1-B98A-80DCC5860DF7}"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84110D1B-CBFA-40DD-B7DB-08ED2A17922D}" type="datetime8">
              <a:rPr lang="en-US" altLang="ja-JP"/>
              <a:pPr>
                <a:defRPr/>
              </a:pPr>
              <a:t>8/12/2014 8:06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226AC686-6A39-4E82-9114-09E3FFBA93AE}" type="slidenum">
              <a:rPr lang="en-US" altLang="ja-JP"/>
              <a:pPr>
                <a:defRPr/>
              </a:pPr>
              <a: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13"/>
          <p:cNvSpPr>
            <a:spLocks noGrp="1"/>
          </p:cNvSpPr>
          <p:nvPr>
            <p:ph type="dt" sz="half" idx="10"/>
          </p:nvPr>
        </p:nvSpPr>
        <p:spPr/>
        <p:txBody>
          <a:bodyPr/>
          <a:lstStyle>
            <a:lvl1pPr>
              <a:defRPr/>
            </a:lvl1pPr>
          </a:lstStyle>
          <a:p>
            <a:pPr>
              <a:defRPr/>
            </a:pPr>
            <a:fld id="{20881484-8835-41AA-AB66-DA2EEDC09577}" type="datetime8">
              <a:rPr lang="en-US" altLang="ja-JP"/>
              <a:pPr>
                <a:defRPr/>
              </a:pPr>
              <a:t>8/12/2014 8:06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7AF972FA-80E7-47AA-AAD0-CA8C77AE3BA5}"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1"/>
            <a:ext cx="2228850" cy="5516563"/>
          </a:xfrm>
        </p:spPr>
        <p:txBody>
          <a:bodyPr vert="eaVert"/>
          <a:lstStyle>
            <a:lvl1pPr>
              <a:defRPr>
                <a:solidFill>
                  <a:schemeClr val="tx1"/>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BBBD6FDE-5BDD-43DA-881A-A151EA2B572D}" type="datetime8">
              <a:rPr lang="en-US" altLang="ja-JP"/>
              <a:pPr>
                <a:defRPr/>
              </a:pPr>
              <a:t>8/12/2014 8:06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0635E832-1DBC-47F4-BED8-5CD238D39528}" type="slidenum">
              <a:rPr lang="en-US" altLang="ja-JP"/>
              <a:pPr>
                <a:defRPr/>
              </a:pPr>
              <a:t>‹#›</a:t>
            </a:fld>
            <a:endParaRPr lang="en-US" altLang="ja-JP" sz="140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ea typeface="ＭＳ Ｐゴシック" pitchFamily="50" charset="-128"/>
              </a:defRPr>
            </a:lvl1pPr>
          </a:lstStyle>
          <a:p>
            <a:pPr>
              <a:defRPr/>
            </a:pPr>
            <a:fld id="{7A046B5B-6C0A-4156-AB9D-5F95D68351FF}" type="datetime8">
              <a:rPr lang="en-US" altLang="ja-JP"/>
              <a:pPr>
                <a:defRPr/>
              </a:pPr>
              <a:t>8/12/2014 8:06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ea typeface="ＭＳ Ｐゴシック" pitchFamily="50"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ea typeface="ＭＳ Ｐゴシック" pitchFamily="50" charset="-128"/>
              </a:defRPr>
            </a:lvl1pPr>
          </a:lstStyle>
          <a:p>
            <a:pPr>
              <a:defRPr/>
            </a:pPr>
            <a:fld id="{2E28F81E-80AE-4D9F-8343-CFE68F17BED6}" type="slidenum">
              <a:rPr lang="en-US" altLang="ja-JP"/>
              <a:pPr>
                <a:defRPr/>
              </a:pPr>
              <a: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31" r:id="rId8"/>
    <p:sldLayoutId id="2147484040" r:id="rId9"/>
  </p:sldLayoutIdLst>
  <p:hf hdr="0" ftr="0" dt="0"/>
  <p:txStyles>
    <p:titleStyle>
      <a:lvl1pPr algn="l" rtl="0" eaLnBrk="0" fontAlgn="base" hangingPunct="0">
        <a:spcBef>
          <a:spcPct val="0"/>
        </a:spcBef>
        <a:spcAft>
          <a:spcPct val="0"/>
        </a:spcAft>
        <a:defRPr kumimoji="1" sz="3600" kern="1200">
          <a:solidFill>
            <a:schemeClr val="tx2"/>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2"/>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2"/>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2"/>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2"/>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26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26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AAE3E9A5-B5AB-4847-BD52-6EEF4CDE5D64}" type="datetime8">
              <a:rPr lang="en-US" altLang="ja-JP"/>
              <a:pPr>
                <a:defRPr/>
              </a:pPr>
              <a:t>8/12/2014 8:06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pitchFamily="34" charset="0"/>
                <a:ea typeface="ＭＳ Ｐゴシック" pitchFamily="50" charset="-128"/>
                <a:cs typeface="+mn-cs"/>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pitchFamily="50" charset="-128"/>
              </a:defRPr>
            </a:lvl1pPr>
          </a:lstStyle>
          <a:p>
            <a:pPr>
              <a:defRPr/>
            </a:pPr>
            <a:fld id="{DD84E961-090D-4D79-87FC-C6B904362A15}" type="slidenum">
              <a:rPr lang="en-US" altLang="ja-JP"/>
              <a:pPr>
                <a:defRPr/>
              </a:pPr>
              <a: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32" r:id="rId8"/>
    <p:sldLayoutId id="2147484048" r:id="rId9"/>
  </p:sldLayoutIdLst>
  <p:hf hdr="0" ftr="0" dt="0"/>
  <p:txStyles>
    <p:titleStyle>
      <a:lvl1pPr algn="l" rtl="0" eaLnBrk="0" fontAlgn="base" hangingPunct="0">
        <a:spcBef>
          <a:spcPct val="0"/>
        </a:spcBef>
        <a:spcAft>
          <a:spcPct val="0"/>
        </a:spcAft>
        <a:defRPr kumimoji="1" sz="44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2pPr>
      <a:lvl3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3pPr>
      <a:lvl4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4pPr>
      <a:lvl5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150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2150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latin typeface="Tw Cen MT"/>
                <a:ea typeface="MS PGothic" pitchFamily="34" charset="-128"/>
              </a:defRPr>
            </a:lvl1pPr>
          </a:lstStyle>
          <a:p>
            <a:pPr>
              <a:defRPr/>
            </a:pPr>
            <a:fld id="{B50D1B02-6122-43ED-9D3A-2D6D38673DB3}" type="datetime8">
              <a:rPr lang="en-US" altLang="ja-JP"/>
              <a:pPr>
                <a:defRPr/>
              </a:pPr>
              <a:t>8/12/2014 8:06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a:ea typeface="MS PGothic" pitchFamily="34" charset="-128"/>
              </a:defRPr>
            </a:lvl1pPr>
          </a:lstStyle>
          <a:p>
            <a:pPr>
              <a:defRPr/>
            </a:pPr>
            <a:endParaRPr lang="en-US" altLang="ja-JP"/>
          </a:p>
        </p:txBody>
      </p:sp>
      <p:sp>
        <p:nvSpPr>
          <p:cNvPr id="7" name="Rectangle 6"/>
          <p:cNvSpPr/>
          <p:nvPr/>
        </p:nvSpPr>
        <p:spPr bwMode="white">
          <a:xfrm>
            <a:off x="-15875" y="1004888"/>
            <a:ext cx="9906000" cy="3206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7"/>
          <p:cNvSpPr/>
          <p:nvPr/>
        </p:nvSpPr>
        <p:spPr>
          <a:xfrm>
            <a:off x="0" y="10509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9" name="Rectangle 8"/>
          <p:cNvSpPr/>
          <p:nvPr/>
        </p:nvSpPr>
        <p:spPr>
          <a:xfrm>
            <a:off x="639763" y="10509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3" name="Slide Number Placeholder 22"/>
          <p:cNvSpPr>
            <a:spLocks noGrp="1"/>
          </p:cNvSpPr>
          <p:nvPr>
            <p:ph type="sldNum" sz="quarter" idx="4"/>
          </p:nvPr>
        </p:nvSpPr>
        <p:spPr>
          <a:xfrm>
            <a:off x="-7938" y="1035050"/>
            <a:ext cx="577851"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latin typeface="Tw Cen MT"/>
                <a:ea typeface="MS PGothic" pitchFamily="34" charset="-128"/>
              </a:defRPr>
            </a:lvl1pPr>
          </a:lstStyle>
          <a:p>
            <a:pPr>
              <a:defRPr/>
            </a:pPr>
            <a:fld id="{1E4F7089-A3D6-49F6-99D5-4BC2E462C85E}" type="slidenum">
              <a:rPr lang="en-US" altLang="ja-JP"/>
              <a:pPr>
                <a:defRPr/>
              </a:pPr>
              <a: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7.emf"/><Relationship Id="rId4" Type="http://schemas.openxmlformats.org/officeDocument/2006/relationships/diagramLayout" Target="../diagrams/layout1.xml"/><Relationship Id="rId9" Type="http://schemas.openxmlformats.org/officeDocument/2006/relationships/image" Target="../media/image26.emf"/></Relationships>
</file>

<file path=ppt/slides/_rels/slide1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www.customs.go.jp/mizugiwa/chiteki/shihanki/h23all.pdf" TargetMode="External"/><Relationship Id="rId5" Type="http://schemas.openxmlformats.org/officeDocument/2006/relationships/image" Target="../media/image30.png"/><Relationship Id="rId10" Type="http://schemas.openxmlformats.org/officeDocument/2006/relationships/image" Target="../media/image34.wmf"/><Relationship Id="rId4" Type="http://schemas.openxmlformats.org/officeDocument/2006/relationships/image" Target="../media/image29.emf"/><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4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0.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128003"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7" name="Rectangle 3"/>
          <p:cNvSpPr>
            <a:spLocks noChangeArrowheads="1"/>
          </p:cNvSpPr>
          <p:nvPr/>
        </p:nvSpPr>
        <p:spPr bwMode="auto">
          <a:xfrm>
            <a:off x="5811838" y="2276475"/>
            <a:ext cx="3821112" cy="404813"/>
          </a:xfrm>
          <a:prstGeom prst="rect">
            <a:avLst/>
          </a:prstGeom>
          <a:solidFill>
            <a:schemeClr val="accent2"/>
          </a:solidFill>
          <a:ln>
            <a:noFill/>
          </a:ln>
          <a:effectLst>
            <a:prstShdw prst="shdw17" dist="17961" dir="2700000">
              <a:schemeClr val="accent2">
                <a:gamma/>
                <a:shade val="60000"/>
                <a:invGamma/>
              </a:schemeClr>
            </a:prstShdw>
          </a:effectLst>
          <a:extLst/>
        </p:spPr>
        <p:txBody>
          <a:bodyPr wrap="none" anchor="ctr"/>
          <a:lstStyle/>
          <a:p>
            <a:pPr algn="ctr">
              <a:defRPr/>
            </a:pPr>
            <a:r>
              <a:rPr lang="ja-JP" altLang="en-US">
                <a:solidFill>
                  <a:prstClr val="black"/>
                </a:solidFill>
                <a:latin typeface="ＭＳ Ｐゴシック" pitchFamily="50" charset="-128"/>
                <a:ea typeface="ＭＳ Ｐゴシック" pitchFamily="50" charset="-128"/>
              </a:rPr>
              <a:t>特許取得をめざす（出願）</a:t>
            </a:r>
          </a:p>
        </p:txBody>
      </p:sp>
      <p:sp>
        <p:nvSpPr>
          <p:cNvPr id="733188" name="Rectangle 4"/>
          <p:cNvSpPr>
            <a:spLocks noChangeArrowheads="1"/>
          </p:cNvSpPr>
          <p:nvPr/>
        </p:nvSpPr>
        <p:spPr bwMode="auto">
          <a:xfrm>
            <a:off x="271463" y="2276475"/>
            <a:ext cx="5072062" cy="476250"/>
          </a:xfrm>
          <a:prstGeom prst="rect">
            <a:avLst/>
          </a:prstGeom>
          <a:solidFill>
            <a:schemeClr val="accent2"/>
          </a:solidFill>
          <a:ln>
            <a:noFill/>
          </a:ln>
          <a:effectLst>
            <a:prstShdw prst="shdw17" dist="17961" dir="2700000">
              <a:schemeClr val="accent2">
                <a:gamma/>
                <a:shade val="60000"/>
                <a:invGamma/>
              </a:schemeClr>
            </a:prstShdw>
          </a:effectLst>
          <a:extLst/>
        </p:spPr>
        <p:txBody>
          <a:bodyPr wrap="none" anchor="ctr"/>
          <a:lstStyle/>
          <a:p>
            <a:pPr algn="ctr">
              <a:defRPr/>
            </a:pPr>
            <a:r>
              <a:rPr lang="ja-JP" altLang="en-US">
                <a:solidFill>
                  <a:prstClr val="black"/>
                </a:solidFill>
                <a:latin typeface="ＭＳ Ｐゴシック" pitchFamily="50" charset="-128"/>
                <a:ea typeface="ＭＳ Ｐゴシック" pitchFamily="50" charset="-128"/>
              </a:rPr>
              <a:t>ノウハウとして秘匿</a:t>
            </a:r>
          </a:p>
        </p:txBody>
      </p:sp>
      <p:sp>
        <p:nvSpPr>
          <p:cNvPr id="51203" name="Rectangle 5"/>
          <p:cNvSpPr>
            <a:spLocks noChangeArrowheads="1"/>
          </p:cNvSpPr>
          <p:nvPr/>
        </p:nvSpPr>
        <p:spPr bwMode="auto">
          <a:xfrm>
            <a:off x="3938588" y="1125538"/>
            <a:ext cx="2417762" cy="503237"/>
          </a:xfrm>
          <a:prstGeom prst="rect">
            <a:avLst/>
          </a:prstGeom>
          <a:solidFill>
            <a:srgbClr val="CCFFFF"/>
          </a:solidFill>
          <a:ln w="28575" algn="ctr">
            <a:solidFill>
              <a:schemeClr val="hlink"/>
            </a:solidFill>
            <a:miter lim="800000"/>
            <a:headEnd/>
            <a:tailEnd/>
          </a:ln>
        </p:spPr>
        <p:txBody>
          <a:bodyPr wrap="none" anchor="ctr"/>
          <a:lstStyle/>
          <a:p>
            <a:pPr algn="ctr"/>
            <a:r>
              <a:rPr lang="ja-JP" altLang="en-US" sz="1600">
                <a:solidFill>
                  <a:srgbClr val="000000"/>
                </a:solidFill>
                <a:latin typeface="ＭＳ Ｐゴシック" charset="-128"/>
                <a:ea typeface="ＭＳ Ｐゴシック" charset="-128"/>
              </a:rPr>
              <a:t>発明</a:t>
            </a:r>
          </a:p>
        </p:txBody>
      </p:sp>
      <p:sp>
        <p:nvSpPr>
          <p:cNvPr id="51204" name="AutoShape 6"/>
          <p:cNvSpPr>
            <a:spLocks noChangeArrowheads="1"/>
          </p:cNvSpPr>
          <p:nvPr/>
        </p:nvSpPr>
        <p:spPr bwMode="auto">
          <a:xfrm>
            <a:off x="6045200" y="3206750"/>
            <a:ext cx="1325563" cy="366713"/>
          </a:xfrm>
          <a:prstGeom prst="roundRect">
            <a:avLst>
              <a:gd name="adj" fmla="val 16667"/>
            </a:avLst>
          </a:prstGeom>
          <a:solidFill>
            <a:srgbClr val="CCFFFF"/>
          </a:solidFill>
          <a:ln w="28575" algn="ctr">
            <a:solidFill>
              <a:schemeClr val="hlink"/>
            </a:solidFill>
            <a:round/>
            <a:headEnd/>
            <a:tailEnd/>
          </a:ln>
        </p:spPr>
        <p:txBody>
          <a:bodyPr wrap="none" anchor="ctr"/>
          <a:lstStyle/>
          <a:p>
            <a:pPr algn="ctr"/>
            <a:r>
              <a:rPr lang="ja-JP" altLang="en-US" sz="1600">
                <a:solidFill>
                  <a:srgbClr val="000000"/>
                </a:solidFill>
                <a:latin typeface="ＭＳ Ｐゴシック" charset="-128"/>
                <a:ea typeface="ＭＳ Ｐゴシック" charset="-128"/>
              </a:rPr>
              <a:t>公開</a:t>
            </a:r>
          </a:p>
        </p:txBody>
      </p:sp>
      <p:sp>
        <p:nvSpPr>
          <p:cNvPr id="51205" name="AutoShape 7"/>
          <p:cNvSpPr>
            <a:spLocks noChangeArrowheads="1"/>
          </p:cNvSpPr>
          <p:nvPr/>
        </p:nvSpPr>
        <p:spPr bwMode="auto">
          <a:xfrm>
            <a:off x="6278563" y="2824163"/>
            <a:ext cx="936625" cy="244475"/>
          </a:xfrm>
          <a:prstGeom prst="downArrow">
            <a:avLst>
              <a:gd name="adj1" fmla="val 50000"/>
              <a:gd name="adj2" fmla="val 25000"/>
            </a:avLst>
          </a:prstGeom>
          <a:solidFill>
            <a:srgbClr val="FF9900"/>
          </a:solidFill>
          <a:ln w="9525">
            <a:noFill/>
            <a:miter lim="800000"/>
            <a:headEnd/>
            <a:tailEnd/>
          </a:ln>
          <a:effectLst>
            <a:prstShdw prst="shdw17" dist="17961" dir="2700000">
              <a:srgbClr val="995C00"/>
            </a:prstShdw>
          </a:effectLst>
        </p:spPr>
        <p:txBody>
          <a:bodyPr wrap="none" anchor="ctr"/>
          <a:lstStyle/>
          <a:p>
            <a:endParaRPr lang="ja-JP" altLang="en-US" sz="1600">
              <a:solidFill>
                <a:srgbClr val="000000"/>
              </a:solidFill>
              <a:latin typeface="ＭＳ Ｐゴシック" charset="-128"/>
              <a:ea typeface="ＭＳ Ｐゴシック" charset="-128"/>
            </a:endParaRPr>
          </a:p>
        </p:txBody>
      </p:sp>
      <p:sp>
        <p:nvSpPr>
          <p:cNvPr id="51206" name="AutoShape 8"/>
          <p:cNvSpPr>
            <a:spLocks noChangeArrowheads="1"/>
          </p:cNvSpPr>
          <p:nvPr/>
        </p:nvSpPr>
        <p:spPr bwMode="auto">
          <a:xfrm>
            <a:off x="8151813" y="3251200"/>
            <a:ext cx="1325562" cy="611188"/>
          </a:xfrm>
          <a:prstGeom prst="roundRect">
            <a:avLst>
              <a:gd name="adj" fmla="val 16667"/>
            </a:avLst>
          </a:prstGeom>
          <a:solidFill>
            <a:srgbClr val="CCFFFF"/>
          </a:solidFill>
          <a:ln w="28575" algn="ctr">
            <a:solidFill>
              <a:schemeClr val="hlink"/>
            </a:solidFill>
            <a:round/>
            <a:headEnd/>
            <a:tailEnd/>
          </a:ln>
        </p:spPr>
        <p:txBody>
          <a:bodyPr wrap="none" anchor="ctr"/>
          <a:lstStyle/>
          <a:p>
            <a:pPr algn="ctr"/>
            <a:r>
              <a:rPr lang="ja-JP" altLang="en-US" sz="1600">
                <a:solidFill>
                  <a:srgbClr val="000000"/>
                </a:solidFill>
                <a:latin typeface="ＭＳ Ｐゴシック" charset="-128"/>
                <a:ea typeface="ＭＳ Ｐゴシック" charset="-128"/>
              </a:rPr>
              <a:t>外国出願</a:t>
            </a:r>
          </a:p>
          <a:p>
            <a:pPr algn="ctr"/>
            <a:r>
              <a:rPr lang="ja-JP" altLang="en-US" sz="1600">
                <a:solidFill>
                  <a:srgbClr val="000000"/>
                </a:solidFill>
                <a:latin typeface="ＭＳ Ｐゴシック" charset="-128"/>
                <a:ea typeface="ＭＳ Ｐゴシック" charset="-128"/>
              </a:rPr>
              <a:t>を検討</a:t>
            </a:r>
          </a:p>
        </p:txBody>
      </p:sp>
      <p:sp>
        <p:nvSpPr>
          <p:cNvPr id="51207" name="AutoShape 9"/>
          <p:cNvSpPr>
            <a:spLocks noChangeArrowheads="1"/>
          </p:cNvSpPr>
          <p:nvPr/>
        </p:nvSpPr>
        <p:spPr bwMode="auto">
          <a:xfrm>
            <a:off x="8385175" y="2824163"/>
            <a:ext cx="936625" cy="244475"/>
          </a:xfrm>
          <a:prstGeom prst="downArrow">
            <a:avLst>
              <a:gd name="adj1" fmla="val 50000"/>
              <a:gd name="adj2" fmla="val 25000"/>
            </a:avLst>
          </a:prstGeom>
          <a:solidFill>
            <a:srgbClr val="FF9900"/>
          </a:solidFill>
          <a:ln w="9525">
            <a:noFill/>
            <a:miter lim="800000"/>
            <a:headEnd/>
            <a:tailEnd/>
          </a:ln>
          <a:effectLst>
            <a:prstShdw prst="shdw17" dist="17961" dir="2700000">
              <a:srgbClr val="995C00"/>
            </a:prstShdw>
          </a:effectLst>
        </p:spPr>
        <p:txBody>
          <a:bodyPr wrap="none" anchor="ctr"/>
          <a:lstStyle/>
          <a:p>
            <a:endParaRPr lang="ja-JP" altLang="en-US" sz="1600">
              <a:solidFill>
                <a:srgbClr val="000000"/>
              </a:solidFill>
              <a:latin typeface="ＭＳ Ｐゴシック" charset="-128"/>
              <a:ea typeface="ＭＳ Ｐゴシック" charset="-128"/>
            </a:endParaRPr>
          </a:p>
        </p:txBody>
      </p:sp>
      <p:sp>
        <p:nvSpPr>
          <p:cNvPr id="51208" name="AutoShape 10"/>
          <p:cNvSpPr>
            <a:spLocks noChangeArrowheads="1"/>
          </p:cNvSpPr>
          <p:nvPr/>
        </p:nvSpPr>
        <p:spPr bwMode="auto">
          <a:xfrm>
            <a:off x="6278563" y="3760788"/>
            <a:ext cx="936625" cy="244475"/>
          </a:xfrm>
          <a:prstGeom prst="downArrow">
            <a:avLst>
              <a:gd name="adj1" fmla="val 50000"/>
              <a:gd name="adj2" fmla="val 25000"/>
            </a:avLst>
          </a:prstGeom>
          <a:solidFill>
            <a:srgbClr val="FF9900"/>
          </a:solidFill>
          <a:ln w="9525">
            <a:noFill/>
            <a:miter lim="800000"/>
            <a:headEnd/>
            <a:tailEnd/>
          </a:ln>
          <a:effectLst>
            <a:prstShdw prst="shdw17" dist="17961" dir="2700000">
              <a:srgbClr val="995C00"/>
            </a:prstShdw>
          </a:effectLst>
        </p:spPr>
        <p:txBody>
          <a:bodyPr wrap="none" anchor="ctr"/>
          <a:lstStyle/>
          <a:p>
            <a:endParaRPr lang="ja-JP" altLang="en-US" sz="1600">
              <a:solidFill>
                <a:srgbClr val="000000"/>
              </a:solidFill>
              <a:latin typeface="ＭＳ Ｐゴシック" charset="-128"/>
              <a:ea typeface="ＭＳ Ｐゴシック" charset="-128"/>
            </a:endParaRPr>
          </a:p>
        </p:txBody>
      </p:sp>
      <p:sp>
        <p:nvSpPr>
          <p:cNvPr id="733195" name="AutoShape 11"/>
          <p:cNvSpPr>
            <a:spLocks noChangeArrowheads="1"/>
          </p:cNvSpPr>
          <p:nvPr/>
        </p:nvSpPr>
        <p:spPr bwMode="auto">
          <a:xfrm>
            <a:off x="6591300" y="1376363"/>
            <a:ext cx="3121025" cy="828675"/>
          </a:xfrm>
          <a:prstGeom prst="wedgeRectCallout">
            <a:avLst>
              <a:gd name="adj1" fmla="val -10144"/>
              <a:gd name="adj2" fmla="val 71028"/>
            </a:avLst>
          </a:prstGeom>
          <a:solidFill>
            <a:srgbClr val="FFFFCC"/>
          </a:solidFill>
          <a:ln w="28575" algn="ctr">
            <a:solidFill>
              <a:srgbClr val="008000"/>
            </a:solidFill>
            <a:miter lim="800000"/>
            <a:headEnd/>
            <a:tailEnd/>
          </a:ln>
          <a:effectLst>
            <a:outerShdw dist="35921" dir="2700000" algn="ctr" rotWithShape="0">
              <a:schemeClr val="bg2"/>
            </a:outerShdw>
          </a:effectLst>
        </p:spPr>
        <p:txBody>
          <a:bodyPr anchor="ctr"/>
          <a:lstStyle/>
          <a:p>
            <a:pPr>
              <a:defRPr/>
            </a:pPr>
            <a:r>
              <a:rPr lang="ja-JP" altLang="en-US" sz="1400" b="1">
                <a:solidFill>
                  <a:prstClr val="black"/>
                </a:solidFill>
                <a:latin typeface="ＭＳ Ｐゴシック" pitchFamily="50" charset="-128"/>
                <a:ea typeface="ＭＳ Ｐゴシック" pitchFamily="50" charset="-128"/>
              </a:rPr>
              <a:t>例えば、</a:t>
            </a:r>
          </a:p>
          <a:p>
            <a:pPr>
              <a:defRPr/>
            </a:pPr>
            <a:r>
              <a:rPr lang="ja-JP" altLang="en-US" sz="1400" b="1">
                <a:solidFill>
                  <a:prstClr val="black"/>
                </a:solidFill>
                <a:latin typeface="ＭＳ Ｐゴシック" pitchFamily="50" charset="-128"/>
                <a:ea typeface="ＭＳ Ｐゴシック" pitchFamily="50" charset="-128"/>
              </a:rPr>
              <a:t>○権利行使ができる発明</a:t>
            </a:r>
          </a:p>
          <a:p>
            <a:pPr>
              <a:defRPr/>
            </a:pPr>
            <a:r>
              <a:rPr lang="ja-JP" altLang="en-US" sz="1400" b="1">
                <a:solidFill>
                  <a:prstClr val="black"/>
                </a:solidFill>
                <a:latin typeface="ＭＳ Ｐゴシック" pitchFamily="50" charset="-128"/>
                <a:ea typeface="ＭＳ Ｐゴシック" pitchFamily="50" charset="-128"/>
              </a:rPr>
              <a:t>○他社の追随が容易な発明</a:t>
            </a:r>
          </a:p>
        </p:txBody>
      </p:sp>
      <p:sp>
        <p:nvSpPr>
          <p:cNvPr id="733196" name="AutoShape 12"/>
          <p:cNvSpPr>
            <a:spLocks noChangeArrowheads="1"/>
          </p:cNvSpPr>
          <p:nvPr/>
        </p:nvSpPr>
        <p:spPr bwMode="auto">
          <a:xfrm>
            <a:off x="271463" y="1376363"/>
            <a:ext cx="3432175" cy="828675"/>
          </a:xfrm>
          <a:prstGeom prst="wedgeRectCallout">
            <a:avLst>
              <a:gd name="adj1" fmla="val -20491"/>
              <a:gd name="adj2" fmla="val 78139"/>
            </a:avLst>
          </a:prstGeom>
          <a:solidFill>
            <a:srgbClr val="FFFFCC"/>
          </a:solidFill>
          <a:ln w="28575" algn="ctr">
            <a:solidFill>
              <a:srgbClr val="008000"/>
            </a:solidFill>
            <a:miter lim="800000"/>
            <a:headEnd/>
            <a:tailEnd/>
          </a:ln>
          <a:effectLst>
            <a:outerShdw dist="35921" dir="2700000" algn="ctr" rotWithShape="0">
              <a:schemeClr val="bg2">
                <a:alpha val="50000"/>
              </a:schemeClr>
            </a:outerShdw>
          </a:effectLst>
        </p:spPr>
        <p:txBody>
          <a:bodyPr anchor="ctr"/>
          <a:lstStyle/>
          <a:p>
            <a:pPr>
              <a:defRPr/>
            </a:pPr>
            <a:r>
              <a:rPr lang="ja-JP" altLang="en-US" sz="1400" b="1" dirty="0">
                <a:solidFill>
                  <a:prstClr val="black"/>
                </a:solidFill>
                <a:latin typeface="ＭＳ Ｐゴシック" pitchFamily="50" charset="-128"/>
                <a:ea typeface="ＭＳ Ｐゴシック" pitchFamily="50" charset="-128"/>
              </a:rPr>
              <a:t>例えば、</a:t>
            </a:r>
          </a:p>
          <a:p>
            <a:pPr>
              <a:defRPr/>
            </a:pPr>
            <a:r>
              <a:rPr lang="ja-JP" altLang="en-US" sz="1400" b="1" dirty="0">
                <a:solidFill>
                  <a:prstClr val="black"/>
                </a:solidFill>
                <a:latin typeface="ＭＳ Ｐゴシック" pitchFamily="50" charset="-128"/>
                <a:ea typeface="ＭＳ Ｐゴシック" pitchFamily="50" charset="-128"/>
              </a:rPr>
              <a:t>○権利行使が困難な方法の発明</a:t>
            </a:r>
          </a:p>
          <a:p>
            <a:pPr>
              <a:defRPr/>
            </a:pPr>
            <a:r>
              <a:rPr lang="ja-JP" altLang="en-US" sz="1400" b="1" dirty="0">
                <a:solidFill>
                  <a:prstClr val="black"/>
                </a:solidFill>
                <a:latin typeface="ＭＳ Ｐゴシック" pitchFamily="50" charset="-128"/>
                <a:ea typeface="ＭＳ Ｐゴシック" pitchFamily="50" charset="-128"/>
              </a:rPr>
              <a:t>○工場見学をしなければ分からない製造プロセス</a:t>
            </a:r>
          </a:p>
        </p:txBody>
      </p:sp>
      <p:sp>
        <p:nvSpPr>
          <p:cNvPr id="51211" name="Rectangle 13"/>
          <p:cNvSpPr>
            <a:spLocks noChangeArrowheads="1"/>
          </p:cNvSpPr>
          <p:nvPr/>
        </p:nvSpPr>
        <p:spPr bwMode="auto">
          <a:xfrm>
            <a:off x="6122988" y="4802188"/>
            <a:ext cx="1325562" cy="428625"/>
          </a:xfrm>
          <a:prstGeom prst="rect">
            <a:avLst/>
          </a:prstGeom>
          <a:solidFill>
            <a:srgbClr val="CCFFCC"/>
          </a:solidFill>
          <a:ln w="28575" algn="ctr">
            <a:solidFill>
              <a:schemeClr val="hlink"/>
            </a:solidFill>
            <a:miter lim="800000"/>
            <a:headEnd/>
            <a:tailEnd/>
          </a:ln>
        </p:spPr>
        <p:txBody>
          <a:bodyPr wrap="none" anchor="ctr"/>
          <a:lstStyle/>
          <a:p>
            <a:pPr algn="ctr"/>
            <a:r>
              <a:rPr lang="ja-JP" altLang="en-US" sz="1600">
                <a:solidFill>
                  <a:srgbClr val="000000"/>
                </a:solidFill>
                <a:latin typeface="ＭＳ Ｐゴシック" charset="-128"/>
                <a:ea typeface="ＭＳ Ｐゴシック" charset="-128"/>
              </a:rPr>
              <a:t>審査</a:t>
            </a:r>
          </a:p>
        </p:txBody>
      </p:sp>
      <p:sp>
        <p:nvSpPr>
          <p:cNvPr id="51212" name="AutoShape 14"/>
          <p:cNvSpPr>
            <a:spLocks noChangeArrowheads="1"/>
          </p:cNvSpPr>
          <p:nvPr/>
        </p:nvSpPr>
        <p:spPr bwMode="auto">
          <a:xfrm>
            <a:off x="6122988" y="4154488"/>
            <a:ext cx="1325562" cy="428625"/>
          </a:xfrm>
          <a:prstGeom prst="roundRect">
            <a:avLst>
              <a:gd name="adj" fmla="val 16667"/>
            </a:avLst>
          </a:prstGeom>
          <a:solidFill>
            <a:srgbClr val="CCFFFF"/>
          </a:solidFill>
          <a:ln w="28575" algn="ctr">
            <a:solidFill>
              <a:schemeClr val="hlink"/>
            </a:solidFill>
            <a:round/>
            <a:headEnd/>
            <a:tailEnd/>
          </a:ln>
        </p:spPr>
        <p:txBody>
          <a:bodyPr wrap="none" anchor="ctr"/>
          <a:lstStyle/>
          <a:p>
            <a:pPr algn="ctr"/>
            <a:r>
              <a:rPr lang="ja-JP" altLang="en-US" sz="1600">
                <a:solidFill>
                  <a:srgbClr val="000000"/>
                </a:solidFill>
                <a:latin typeface="ＭＳ Ｐゴシック" charset="-128"/>
                <a:ea typeface="ＭＳ Ｐゴシック" charset="-128"/>
              </a:rPr>
              <a:t>審査請求</a:t>
            </a:r>
          </a:p>
        </p:txBody>
      </p:sp>
      <p:sp>
        <p:nvSpPr>
          <p:cNvPr id="51213" name="AutoShape 15"/>
          <p:cNvSpPr>
            <a:spLocks noChangeArrowheads="1"/>
          </p:cNvSpPr>
          <p:nvPr/>
        </p:nvSpPr>
        <p:spPr bwMode="auto">
          <a:xfrm>
            <a:off x="6278563" y="5416550"/>
            <a:ext cx="936625" cy="244475"/>
          </a:xfrm>
          <a:prstGeom prst="downArrow">
            <a:avLst>
              <a:gd name="adj1" fmla="val 50000"/>
              <a:gd name="adj2" fmla="val 25000"/>
            </a:avLst>
          </a:prstGeom>
          <a:solidFill>
            <a:srgbClr val="FF9900"/>
          </a:solidFill>
          <a:ln w="9525">
            <a:noFill/>
            <a:miter lim="800000"/>
            <a:headEnd/>
            <a:tailEnd/>
          </a:ln>
          <a:effectLst>
            <a:prstShdw prst="shdw17" dist="17961" dir="2700000">
              <a:srgbClr val="995C00"/>
            </a:prstShdw>
          </a:effectLst>
        </p:spPr>
        <p:txBody>
          <a:bodyPr wrap="none" anchor="ctr"/>
          <a:lstStyle/>
          <a:p>
            <a:endParaRPr lang="ja-JP" altLang="en-US" sz="1600">
              <a:solidFill>
                <a:srgbClr val="000000"/>
              </a:solidFill>
              <a:latin typeface="ＭＳ Ｐゴシック" charset="-128"/>
              <a:ea typeface="ＭＳ Ｐゴシック" charset="-128"/>
            </a:endParaRPr>
          </a:p>
        </p:txBody>
      </p:sp>
      <p:sp>
        <p:nvSpPr>
          <p:cNvPr id="51214" name="AutoShape 16"/>
          <p:cNvSpPr>
            <a:spLocks noChangeArrowheads="1"/>
          </p:cNvSpPr>
          <p:nvPr/>
        </p:nvSpPr>
        <p:spPr bwMode="auto">
          <a:xfrm>
            <a:off x="3392488" y="2852738"/>
            <a:ext cx="2105025" cy="1296987"/>
          </a:xfrm>
          <a:prstGeom prst="roundRect">
            <a:avLst>
              <a:gd name="adj" fmla="val 16667"/>
            </a:avLst>
          </a:prstGeom>
          <a:solidFill>
            <a:srgbClr val="CCFFCC"/>
          </a:solidFill>
          <a:ln w="28575" algn="ctr">
            <a:solidFill>
              <a:schemeClr val="hlink"/>
            </a:solidFill>
            <a:round/>
            <a:headEnd/>
            <a:tailEnd/>
          </a:ln>
        </p:spPr>
        <p:txBody>
          <a:bodyPr wrap="none" anchor="ctr"/>
          <a:lstStyle/>
          <a:p>
            <a:pPr algn="ctr"/>
            <a:r>
              <a:rPr lang="ja-JP" altLang="en-US">
                <a:solidFill>
                  <a:srgbClr val="000000"/>
                </a:solidFill>
                <a:latin typeface="ＭＳ Ｐゴシック" charset="-128"/>
                <a:ea typeface="ＭＳ Ｐゴシック" charset="-128"/>
              </a:rPr>
              <a:t>営業秘密管理</a:t>
            </a:r>
          </a:p>
          <a:p>
            <a:pPr algn="ctr"/>
            <a:r>
              <a:rPr lang="ja-JP" altLang="en-US" sz="1600">
                <a:solidFill>
                  <a:srgbClr val="FF0000"/>
                </a:solidFill>
                <a:latin typeface="ＭＳ Ｐゴシック" charset="-128"/>
                <a:ea typeface="ＭＳ Ｐゴシック" charset="-128"/>
              </a:rPr>
              <a:t>社内管理の徹底</a:t>
            </a:r>
          </a:p>
          <a:p>
            <a:pPr algn="ctr"/>
            <a:r>
              <a:rPr lang="ja-JP" altLang="en-US" sz="1600">
                <a:solidFill>
                  <a:srgbClr val="FF0000"/>
                </a:solidFill>
                <a:latin typeface="ＭＳ Ｐゴシック" charset="-128"/>
                <a:ea typeface="ＭＳ Ｐゴシック" charset="-128"/>
              </a:rPr>
              <a:t>管理指針の活用</a:t>
            </a:r>
          </a:p>
        </p:txBody>
      </p:sp>
      <p:sp>
        <p:nvSpPr>
          <p:cNvPr id="51215" name="AutoShape 17"/>
          <p:cNvSpPr>
            <a:spLocks noChangeArrowheads="1"/>
          </p:cNvSpPr>
          <p:nvPr/>
        </p:nvSpPr>
        <p:spPr bwMode="auto">
          <a:xfrm>
            <a:off x="193675" y="2925763"/>
            <a:ext cx="2105025" cy="1223962"/>
          </a:xfrm>
          <a:prstGeom prst="roundRect">
            <a:avLst>
              <a:gd name="adj" fmla="val 16667"/>
            </a:avLst>
          </a:prstGeom>
          <a:solidFill>
            <a:srgbClr val="CCFFCC"/>
          </a:solidFill>
          <a:ln w="28575" algn="ctr">
            <a:solidFill>
              <a:schemeClr val="hlink"/>
            </a:solidFill>
            <a:round/>
            <a:headEnd/>
            <a:tailEnd/>
          </a:ln>
        </p:spPr>
        <p:txBody>
          <a:bodyPr wrap="none" anchor="ctr"/>
          <a:lstStyle/>
          <a:p>
            <a:pPr algn="ctr"/>
            <a:r>
              <a:rPr lang="ja-JP" altLang="en-US" sz="1600">
                <a:solidFill>
                  <a:srgbClr val="000000"/>
                </a:solidFill>
                <a:latin typeface="ＭＳ Ｐゴシック" charset="-128"/>
                <a:ea typeface="ＭＳ Ｐゴシック" charset="-128"/>
              </a:rPr>
              <a:t>先使用権</a:t>
            </a:r>
          </a:p>
          <a:p>
            <a:pPr algn="ctr"/>
            <a:r>
              <a:rPr lang="ja-JP" altLang="en-US" sz="1600">
                <a:solidFill>
                  <a:srgbClr val="000000"/>
                </a:solidFill>
                <a:latin typeface="ＭＳ Ｐゴシック" charset="-128"/>
                <a:ea typeface="ＭＳ Ｐゴシック" charset="-128"/>
              </a:rPr>
              <a:t>ガイドライン</a:t>
            </a:r>
          </a:p>
          <a:p>
            <a:pPr algn="ctr"/>
            <a:r>
              <a:rPr lang="ja-JP" altLang="en-US" sz="1600">
                <a:solidFill>
                  <a:srgbClr val="000000"/>
                </a:solidFill>
                <a:latin typeface="ＭＳ Ｐゴシック" charset="-128"/>
                <a:ea typeface="ＭＳ Ｐゴシック" charset="-128"/>
              </a:rPr>
              <a:t>（事例集）の活用</a:t>
            </a:r>
          </a:p>
        </p:txBody>
      </p:sp>
      <p:sp>
        <p:nvSpPr>
          <p:cNvPr id="51216" name="AutoShape 18"/>
          <p:cNvSpPr>
            <a:spLocks noChangeArrowheads="1"/>
          </p:cNvSpPr>
          <p:nvPr/>
        </p:nvSpPr>
        <p:spPr bwMode="auto">
          <a:xfrm>
            <a:off x="2378075" y="2852738"/>
            <a:ext cx="936625" cy="1368425"/>
          </a:xfrm>
          <a:prstGeom prst="downArrow">
            <a:avLst>
              <a:gd name="adj1" fmla="val 50000"/>
              <a:gd name="adj2" fmla="val 39569"/>
            </a:avLst>
          </a:prstGeom>
          <a:solidFill>
            <a:srgbClr val="FF9900"/>
          </a:solidFill>
          <a:ln w="9525">
            <a:noFill/>
            <a:miter lim="800000"/>
            <a:headEnd/>
            <a:tailEnd/>
          </a:ln>
          <a:effectLst>
            <a:prstShdw prst="shdw17" dist="17961" dir="2700000">
              <a:srgbClr val="995C00"/>
            </a:prstShdw>
          </a:effectLst>
        </p:spPr>
        <p:txBody>
          <a:bodyPr wrap="none" anchor="ctr"/>
          <a:lstStyle/>
          <a:p>
            <a:endParaRPr lang="ja-JP" altLang="en-US" sz="1600">
              <a:solidFill>
                <a:srgbClr val="000000"/>
              </a:solidFill>
              <a:latin typeface="ＭＳ Ｐゴシック" charset="-128"/>
              <a:ea typeface="ＭＳ Ｐゴシック" charset="-128"/>
            </a:endParaRPr>
          </a:p>
        </p:txBody>
      </p:sp>
      <p:sp>
        <p:nvSpPr>
          <p:cNvPr id="51217" name="AutoShape 19"/>
          <p:cNvSpPr>
            <a:spLocks noChangeArrowheads="1"/>
          </p:cNvSpPr>
          <p:nvPr/>
        </p:nvSpPr>
        <p:spPr bwMode="auto">
          <a:xfrm>
            <a:off x="271463" y="4291013"/>
            <a:ext cx="4681537" cy="1008062"/>
          </a:xfrm>
          <a:prstGeom prst="roundRect">
            <a:avLst>
              <a:gd name="adj" fmla="val 16667"/>
            </a:avLst>
          </a:prstGeom>
          <a:solidFill>
            <a:srgbClr val="CCFFFF"/>
          </a:solidFill>
          <a:ln w="28575" algn="ctr">
            <a:solidFill>
              <a:schemeClr val="hlink"/>
            </a:solidFill>
            <a:round/>
            <a:headEnd/>
            <a:tailEnd/>
          </a:ln>
        </p:spPr>
        <p:txBody>
          <a:bodyPr wrap="none" anchor="ctr"/>
          <a:lstStyle/>
          <a:p>
            <a:r>
              <a:rPr lang="ja-JP" altLang="en-US" sz="1600">
                <a:solidFill>
                  <a:srgbClr val="000000"/>
                </a:solidFill>
                <a:latin typeface="ＭＳ Ｐゴシック" charset="-128"/>
                <a:ea typeface="ＭＳ Ｐゴシック" charset="-128"/>
              </a:rPr>
              <a:t>　　　　先使用権の証拠確保</a:t>
            </a:r>
          </a:p>
          <a:p>
            <a:r>
              <a:rPr lang="ja-JP" altLang="en-US" sz="1600">
                <a:solidFill>
                  <a:srgbClr val="FEB80A"/>
                </a:solidFill>
                <a:latin typeface="ＭＳ Ｐゴシック" charset="-128"/>
                <a:ea typeface="ＭＳ Ｐゴシック" charset="-128"/>
              </a:rPr>
              <a:t>　　</a:t>
            </a:r>
            <a:r>
              <a:rPr lang="ja-JP" altLang="en-US" sz="1600">
                <a:solidFill>
                  <a:srgbClr val="FF0000"/>
                </a:solidFill>
                <a:latin typeface="ＭＳ Ｐゴシック" charset="-128"/>
                <a:ea typeface="ＭＳ Ｐゴシック" charset="-128"/>
              </a:rPr>
              <a:t>○設計図、発注書類を保存</a:t>
            </a:r>
          </a:p>
          <a:p>
            <a:r>
              <a:rPr lang="ja-JP" altLang="en-US" sz="1600">
                <a:solidFill>
                  <a:srgbClr val="FF0000"/>
                </a:solidFill>
                <a:latin typeface="ＭＳ Ｐゴシック" charset="-128"/>
                <a:ea typeface="ＭＳ Ｐゴシック" charset="-128"/>
              </a:rPr>
              <a:t>　　○公証制度の活用　等</a:t>
            </a:r>
          </a:p>
        </p:txBody>
      </p:sp>
      <p:sp>
        <p:nvSpPr>
          <p:cNvPr id="51218" name="AutoShape 20"/>
          <p:cNvSpPr>
            <a:spLocks noChangeArrowheads="1"/>
          </p:cNvSpPr>
          <p:nvPr/>
        </p:nvSpPr>
        <p:spPr bwMode="auto">
          <a:xfrm>
            <a:off x="271463" y="5732463"/>
            <a:ext cx="4681537" cy="504825"/>
          </a:xfrm>
          <a:prstGeom prst="roundRect">
            <a:avLst>
              <a:gd name="adj" fmla="val 16667"/>
            </a:avLst>
          </a:prstGeom>
          <a:solidFill>
            <a:srgbClr val="CCFFFF"/>
          </a:solidFill>
          <a:ln w="28575" algn="ctr">
            <a:solidFill>
              <a:schemeClr val="hlink"/>
            </a:solidFill>
            <a:round/>
            <a:headEnd/>
            <a:tailEnd/>
          </a:ln>
        </p:spPr>
        <p:txBody>
          <a:bodyPr wrap="none" anchor="ctr"/>
          <a:lstStyle/>
          <a:p>
            <a:pPr algn="ctr"/>
            <a:r>
              <a:rPr lang="ja-JP" altLang="en-US" sz="1600">
                <a:solidFill>
                  <a:srgbClr val="000000"/>
                </a:solidFill>
                <a:latin typeface="ＭＳ Ｐゴシック" charset="-128"/>
                <a:ea typeface="ＭＳ Ｐゴシック" charset="-128"/>
              </a:rPr>
              <a:t>先使用による通常実施権の確保</a:t>
            </a:r>
          </a:p>
        </p:txBody>
      </p:sp>
      <p:sp>
        <p:nvSpPr>
          <p:cNvPr id="51219" name="AutoShape 21"/>
          <p:cNvSpPr>
            <a:spLocks noChangeArrowheads="1"/>
          </p:cNvSpPr>
          <p:nvPr/>
        </p:nvSpPr>
        <p:spPr bwMode="auto">
          <a:xfrm>
            <a:off x="6122988" y="5810250"/>
            <a:ext cx="1404937" cy="428625"/>
          </a:xfrm>
          <a:prstGeom prst="roundRect">
            <a:avLst>
              <a:gd name="adj" fmla="val 16667"/>
            </a:avLst>
          </a:prstGeom>
          <a:solidFill>
            <a:srgbClr val="CCFFFF"/>
          </a:solidFill>
          <a:ln w="28575" algn="ctr">
            <a:solidFill>
              <a:schemeClr val="hlink"/>
            </a:solidFill>
            <a:round/>
            <a:headEnd/>
            <a:tailEnd/>
          </a:ln>
        </p:spPr>
        <p:txBody>
          <a:bodyPr wrap="none" anchor="ctr"/>
          <a:lstStyle/>
          <a:p>
            <a:pPr algn="ctr"/>
            <a:r>
              <a:rPr lang="ja-JP" altLang="en-US" sz="1600">
                <a:solidFill>
                  <a:srgbClr val="000000"/>
                </a:solidFill>
                <a:latin typeface="ＭＳ Ｐゴシック" charset="-128"/>
                <a:ea typeface="ＭＳ Ｐゴシック" charset="-128"/>
              </a:rPr>
              <a:t>特許権取得</a:t>
            </a:r>
          </a:p>
        </p:txBody>
      </p:sp>
      <p:sp>
        <p:nvSpPr>
          <p:cNvPr id="51220" name="AutoShape 22"/>
          <p:cNvSpPr>
            <a:spLocks noChangeArrowheads="1"/>
          </p:cNvSpPr>
          <p:nvPr/>
        </p:nvSpPr>
        <p:spPr bwMode="auto">
          <a:xfrm>
            <a:off x="2346325" y="5372100"/>
            <a:ext cx="968375" cy="287338"/>
          </a:xfrm>
          <a:prstGeom prst="downArrow">
            <a:avLst>
              <a:gd name="adj1" fmla="val 50000"/>
              <a:gd name="adj2" fmla="val 25000"/>
            </a:avLst>
          </a:prstGeom>
          <a:solidFill>
            <a:srgbClr val="FF9900"/>
          </a:solidFill>
          <a:ln w="9525">
            <a:noFill/>
            <a:miter lim="800000"/>
            <a:headEnd/>
            <a:tailEnd/>
          </a:ln>
          <a:effectLst>
            <a:prstShdw prst="shdw17" dist="17961" dir="2700000">
              <a:srgbClr val="995C00"/>
            </a:prstShdw>
          </a:effectLst>
        </p:spPr>
        <p:txBody>
          <a:bodyPr wrap="none" anchor="ctr"/>
          <a:lstStyle/>
          <a:p>
            <a:endParaRPr lang="ja-JP" altLang="en-US" sz="1600">
              <a:solidFill>
                <a:srgbClr val="000000"/>
              </a:solidFill>
              <a:latin typeface="ＭＳ Ｐゴシック" charset="-128"/>
              <a:ea typeface="ＭＳ Ｐゴシック" charset="-128"/>
            </a:endParaRPr>
          </a:p>
        </p:txBody>
      </p:sp>
      <p:sp>
        <p:nvSpPr>
          <p:cNvPr id="51221" name="Text Box 23"/>
          <p:cNvSpPr txBox="1">
            <a:spLocks noChangeArrowheads="1"/>
          </p:cNvSpPr>
          <p:nvPr/>
        </p:nvSpPr>
        <p:spPr bwMode="auto">
          <a:xfrm>
            <a:off x="271463" y="6289675"/>
            <a:ext cx="7880350" cy="523875"/>
          </a:xfrm>
          <a:prstGeom prst="rect">
            <a:avLst/>
          </a:prstGeom>
          <a:noFill/>
          <a:ln w="9525" algn="ctr">
            <a:solidFill>
              <a:schemeClr val="hlink"/>
            </a:solidFill>
            <a:miter lim="800000"/>
            <a:headEnd/>
            <a:tailEnd/>
          </a:ln>
        </p:spPr>
        <p:txBody>
          <a:bodyPr>
            <a:spAutoFit/>
          </a:bodyPr>
          <a:lstStyle/>
          <a:p>
            <a:pPr>
              <a:spcBef>
                <a:spcPct val="50000"/>
              </a:spcBef>
            </a:pPr>
            <a:r>
              <a:rPr lang="ja-JP" altLang="en-US" sz="1400">
                <a:solidFill>
                  <a:srgbClr val="000000"/>
                </a:solidFill>
                <a:latin typeface="ＭＳ Ｐゴシック" charset="-128"/>
                <a:ea typeface="ＭＳ Ｐゴシック" charset="-128"/>
              </a:rPr>
              <a:t>先使用権ガイドライン（事例集）について　特許庁ホームページ→印刷物→その他参考情報</a:t>
            </a:r>
            <a:r>
              <a:rPr lang="en-US" altLang="ja-JP" sz="1400">
                <a:solidFill>
                  <a:srgbClr val="000000"/>
                </a:solidFill>
                <a:latin typeface="ＭＳ Ｐゴシック" charset="-128"/>
                <a:ea typeface="ＭＳ Ｐゴシック" charset="-128"/>
              </a:rPr>
              <a:t>http://www.jpo.go.jp/torikumi/puresu/press_senshiyouken.htm</a:t>
            </a:r>
          </a:p>
        </p:txBody>
      </p:sp>
      <p:sp>
        <p:nvSpPr>
          <p:cNvPr id="51222" name="Line 24"/>
          <p:cNvSpPr>
            <a:spLocks noChangeShapeType="1"/>
          </p:cNvSpPr>
          <p:nvPr/>
        </p:nvSpPr>
        <p:spPr bwMode="auto">
          <a:xfrm flipH="1">
            <a:off x="3938588" y="1701800"/>
            <a:ext cx="466725" cy="647700"/>
          </a:xfrm>
          <a:prstGeom prst="line">
            <a:avLst/>
          </a:prstGeom>
          <a:noFill/>
          <a:ln w="76200">
            <a:solidFill>
              <a:srgbClr val="FF0000"/>
            </a:solidFill>
            <a:round/>
            <a:headEnd/>
            <a:tailEnd type="triangle" w="med" len="med"/>
          </a:ln>
        </p:spPr>
        <p:txBody>
          <a:bodyPr wrap="none" anchor="ctr"/>
          <a:lstStyle/>
          <a:p>
            <a:endParaRPr lang="ja-JP" altLang="en-US"/>
          </a:p>
        </p:txBody>
      </p:sp>
      <p:sp>
        <p:nvSpPr>
          <p:cNvPr id="51223" name="Line 25"/>
          <p:cNvSpPr>
            <a:spLocks noChangeShapeType="1"/>
          </p:cNvSpPr>
          <p:nvPr/>
        </p:nvSpPr>
        <p:spPr bwMode="auto">
          <a:xfrm>
            <a:off x="5888038" y="1701800"/>
            <a:ext cx="546100" cy="647700"/>
          </a:xfrm>
          <a:prstGeom prst="line">
            <a:avLst/>
          </a:prstGeom>
          <a:noFill/>
          <a:ln w="76200">
            <a:solidFill>
              <a:srgbClr val="FF0000"/>
            </a:solidFill>
            <a:round/>
            <a:headEnd/>
            <a:tailEnd type="triangle" w="med" len="med"/>
          </a:ln>
        </p:spPr>
        <p:txBody>
          <a:bodyPr wrap="none" anchor="ctr"/>
          <a:lstStyle/>
          <a:p>
            <a:endParaRPr lang="ja-JP" altLang="en-US"/>
          </a:p>
        </p:txBody>
      </p:sp>
      <p:sp>
        <p:nvSpPr>
          <p:cNvPr id="51224" name="Text Box 26"/>
          <p:cNvSpPr txBox="1">
            <a:spLocks noChangeArrowheads="1"/>
          </p:cNvSpPr>
          <p:nvPr/>
        </p:nvSpPr>
        <p:spPr bwMode="auto">
          <a:xfrm>
            <a:off x="4562475" y="1628775"/>
            <a:ext cx="1249363" cy="584200"/>
          </a:xfrm>
          <a:prstGeom prst="rect">
            <a:avLst/>
          </a:prstGeom>
          <a:noFill/>
          <a:ln w="9525">
            <a:noFill/>
            <a:miter lim="800000"/>
            <a:headEnd/>
            <a:tailEnd/>
          </a:ln>
        </p:spPr>
        <p:txBody>
          <a:bodyPr>
            <a:spAutoFit/>
          </a:bodyPr>
          <a:lstStyle/>
          <a:p>
            <a:pPr>
              <a:spcBef>
                <a:spcPct val="50000"/>
              </a:spcBef>
            </a:pPr>
            <a:r>
              <a:rPr lang="ja-JP" altLang="en-US" sz="1600">
                <a:solidFill>
                  <a:srgbClr val="000000"/>
                </a:solidFill>
                <a:latin typeface="ＭＳ Ｐゴシック" charset="-128"/>
                <a:ea typeface="ＭＳ Ｐゴシック" charset="-128"/>
              </a:rPr>
              <a:t>戦略的な出願管理</a:t>
            </a:r>
          </a:p>
        </p:txBody>
      </p:sp>
      <p:sp>
        <p:nvSpPr>
          <p:cNvPr id="51225" name="AutoShape 27"/>
          <p:cNvSpPr>
            <a:spLocks noChangeArrowheads="1"/>
          </p:cNvSpPr>
          <p:nvPr/>
        </p:nvSpPr>
        <p:spPr bwMode="auto">
          <a:xfrm>
            <a:off x="7918450" y="4295775"/>
            <a:ext cx="1793875" cy="1039813"/>
          </a:xfrm>
          <a:prstGeom prst="wedgeRoundRectCallout">
            <a:avLst>
              <a:gd name="adj1" fmla="val -2542"/>
              <a:gd name="adj2" fmla="val -73088"/>
              <a:gd name="adj3" fmla="val 16667"/>
            </a:avLst>
          </a:prstGeom>
          <a:solidFill>
            <a:srgbClr val="FFFFCC"/>
          </a:solidFill>
          <a:ln w="28575" algn="ctr">
            <a:solidFill>
              <a:srgbClr val="008000"/>
            </a:solidFill>
            <a:miter lim="800000"/>
            <a:headEnd/>
            <a:tailEnd/>
          </a:ln>
        </p:spPr>
        <p:txBody>
          <a:bodyPr anchor="ctr"/>
          <a:lstStyle/>
          <a:p>
            <a:pPr algn="ctr"/>
            <a:r>
              <a:rPr lang="ja-JP" altLang="en-US" sz="1600">
                <a:solidFill>
                  <a:srgbClr val="000000"/>
                </a:solidFill>
                <a:latin typeface="ＭＳ Ｐゴシック" charset="-128"/>
                <a:ea typeface="ＭＳ Ｐゴシック" charset="-128"/>
              </a:rPr>
              <a:t>グローバル出願率ＵＰを目指す</a:t>
            </a:r>
          </a:p>
        </p:txBody>
      </p:sp>
      <p:sp>
        <p:nvSpPr>
          <p:cNvPr id="51226" name="Text Box 28"/>
          <p:cNvSpPr txBox="1">
            <a:spLocks noChangeArrowheads="1"/>
          </p:cNvSpPr>
          <p:nvPr/>
        </p:nvSpPr>
        <p:spPr bwMode="auto">
          <a:xfrm>
            <a:off x="9010650" y="260350"/>
            <a:ext cx="701675" cy="366713"/>
          </a:xfrm>
          <a:prstGeom prst="rect">
            <a:avLst/>
          </a:prstGeom>
          <a:noFill/>
          <a:ln w="9525">
            <a:noFill/>
            <a:miter lim="800000"/>
            <a:headEnd/>
            <a:tailEnd/>
          </a:ln>
        </p:spPr>
        <p:txBody>
          <a:bodyPr>
            <a:spAutoFit/>
          </a:bodyPr>
          <a:lstStyle/>
          <a:p>
            <a:pPr>
              <a:spcBef>
                <a:spcPct val="50000"/>
              </a:spcBef>
            </a:pPr>
            <a:endParaRPr lang="ja-JP" altLang="ja-JP">
              <a:solidFill>
                <a:srgbClr val="000000"/>
              </a:solidFill>
              <a:latin typeface="ＭＳ Ｐゴシック" charset="-128"/>
              <a:ea typeface="ＭＳ Ｐゴシック" charset="-128"/>
            </a:endParaRPr>
          </a:p>
        </p:txBody>
      </p:sp>
      <p:sp>
        <p:nvSpPr>
          <p:cNvPr id="51227"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特許とノウハウの選択</a:t>
            </a:r>
          </a:p>
        </p:txBody>
      </p:sp>
      <p:sp>
        <p:nvSpPr>
          <p:cNvPr id="33" name="Rectangle 9"/>
          <p:cNvSpPr>
            <a:spLocks noChangeArrowheads="1"/>
          </p:cNvSpPr>
          <p:nvPr/>
        </p:nvSpPr>
        <p:spPr bwMode="auto">
          <a:xfrm>
            <a:off x="0"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solidFill>
                  <a:prstClr val="black"/>
                </a:solidFill>
                <a:latin typeface="MS PGothic" pitchFamily="34" charset="-128"/>
                <a:ea typeface="MS PGothic" pitchFamily="34" charset="-128"/>
              </a:rPr>
              <a:t>１５－１</a:t>
            </a:r>
            <a:endParaRPr lang="en-US" altLang="ja-JP" sz="2800" dirty="0">
              <a:solidFill>
                <a:prstClr val="black"/>
              </a:solidFill>
              <a:latin typeface="MS PGothic" pitchFamily="34" charset="-128"/>
              <a:ea typeface="MS PGothic" pitchFamily="34" charset="-128"/>
            </a:endParaRPr>
          </a:p>
        </p:txBody>
      </p:sp>
      <p:sp>
        <p:nvSpPr>
          <p:cNvPr id="31"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72C4F935-D296-452C-A0DF-D4FADB72A8B6}" type="slidenum">
              <a:rPr lang="en-US" smtClean="0">
                <a:solidFill>
                  <a:prstClr val="black"/>
                </a:solidFill>
              </a:rPr>
              <a:pPr>
                <a:defRPr/>
              </a:pPr>
              <a:t>10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a:xfrm>
            <a:off x="1352550" y="333375"/>
            <a:ext cx="8832850" cy="990600"/>
          </a:xfrm>
        </p:spPr>
        <p:txBody>
          <a:bodyPr/>
          <a:lstStyle/>
          <a:p>
            <a:r>
              <a:rPr lang="ja-JP" altLang="en-US" smtClean="0">
                <a:latin typeface="ＭＳ Ｐゴシック" charset="-128"/>
                <a:ea typeface="ＭＳ Ｐゴシック" charset="-128"/>
              </a:rPr>
              <a:t>　第１５時限　目次</a:t>
            </a:r>
          </a:p>
        </p:txBody>
      </p:sp>
      <p:pic>
        <p:nvPicPr>
          <p:cNvPr id="53250"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7" name="Rectangle 3"/>
          <p:cNvSpPr>
            <a:spLocks noGrp="1"/>
          </p:cNvSpPr>
          <p:nvPr>
            <p:ph type="body" idx="4294967295"/>
          </p:nvPr>
        </p:nvSpPr>
        <p:spPr>
          <a:xfrm>
            <a:off x="3297238" y="1773238"/>
            <a:ext cx="6056312" cy="4670425"/>
          </a:xfrm>
          <a:ln>
            <a:solidFill>
              <a:schemeClr val="accent2"/>
            </a:solidFill>
          </a:ln>
        </p:spPr>
        <p:txBody>
          <a:bodyPr/>
          <a:lstStyle/>
          <a:p>
            <a:pPr>
              <a:lnSpc>
                <a:spcPct val="80000"/>
              </a:lnSpc>
              <a:buFont typeface="Wingdings" pitchFamily="2" charset="2"/>
              <a:buNone/>
              <a:defRPr/>
            </a:pPr>
            <a:r>
              <a:rPr lang="ja-JP" altLang="en-US" sz="2400" dirty="0" smtClean="0"/>
              <a:t>１５－１　不正競争防止法</a:t>
            </a:r>
            <a:endParaRPr lang="en-US" altLang="ja-JP" sz="2400" dirty="0" smtClean="0"/>
          </a:p>
          <a:p>
            <a:pPr>
              <a:lnSpc>
                <a:spcPct val="80000"/>
              </a:lnSpc>
              <a:buFont typeface="Wingdings" pitchFamily="2" charset="2"/>
              <a:buNone/>
              <a:defRPr/>
            </a:pPr>
            <a:r>
              <a:rPr lang="ja-JP" altLang="en-US" sz="2400" dirty="0" smtClean="0">
                <a:solidFill>
                  <a:srgbClr val="FF0000"/>
                </a:solidFill>
              </a:rPr>
              <a:t>１５－２　その他の知的財産制度</a:t>
            </a:r>
            <a:endParaRPr lang="en-US" altLang="ja-JP" sz="2400" dirty="0" smtClean="0">
              <a:solidFill>
                <a:srgbClr val="FF0000"/>
              </a:solidFill>
            </a:endParaRPr>
          </a:p>
          <a:p>
            <a:pPr marL="0" indent="0">
              <a:lnSpc>
                <a:spcPct val="80000"/>
              </a:lnSpc>
              <a:buFont typeface="Wingdings" pitchFamily="2" charset="2"/>
              <a:buNone/>
              <a:defRPr/>
            </a:pPr>
            <a:r>
              <a:rPr lang="ja-JP" altLang="en-US" sz="2400" dirty="0" smtClean="0">
                <a:solidFill>
                  <a:srgbClr val="FF0000"/>
                </a:solidFill>
              </a:rPr>
              <a:t>　　　　　　（種苗法、</a:t>
            </a:r>
            <a:r>
              <a:rPr lang="zh-TW" altLang="en-US" sz="2400" dirty="0" smtClean="0">
                <a:solidFill>
                  <a:srgbClr val="FF0000"/>
                </a:solidFill>
              </a:rPr>
              <a:t>半導体</a:t>
            </a:r>
            <a:r>
              <a:rPr lang="zh-TW" altLang="en-US" sz="2400" dirty="0">
                <a:solidFill>
                  <a:srgbClr val="FF0000"/>
                </a:solidFill>
              </a:rPr>
              <a:t>集積回路</a:t>
            </a:r>
            <a:r>
              <a:rPr lang="zh-TW" altLang="en-US" sz="2400" dirty="0" smtClean="0">
                <a:solidFill>
                  <a:srgbClr val="FF0000"/>
                </a:solidFill>
              </a:rPr>
              <a:t>配置法</a:t>
            </a:r>
            <a:r>
              <a:rPr lang="ja-JP" altLang="en-US" sz="2400" dirty="0" smtClean="0">
                <a:solidFill>
                  <a:srgbClr val="FF0000"/>
                </a:solidFill>
              </a:rPr>
              <a:t>）</a:t>
            </a:r>
            <a:endParaRPr lang="en-US" altLang="ja-JP" sz="2400" dirty="0" smtClean="0"/>
          </a:p>
          <a:p>
            <a:pPr>
              <a:lnSpc>
                <a:spcPct val="80000"/>
              </a:lnSpc>
              <a:buFont typeface="Wingdings" pitchFamily="2" charset="2"/>
              <a:buNone/>
              <a:defRPr/>
            </a:pPr>
            <a:r>
              <a:rPr lang="ja-JP" altLang="en-US" sz="2400" dirty="0" smtClean="0"/>
              <a:t>１５－３　知的財産に関係する制度</a:t>
            </a:r>
            <a:endParaRPr lang="en-US" altLang="ja-JP" sz="2400" dirty="0" smtClean="0"/>
          </a:p>
          <a:p>
            <a:pPr>
              <a:lnSpc>
                <a:spcPct val="80000"/>
              </a:lnSpc>
              <a:buFont typeface="Wingdings" pitchFamily="2" charset="2"/>
              <a:buNone/>
              <a:defRPr/>
            </a:pPr>
            <a:r>
              <a:rPr lang="ja-JP" altLang="en-US" sz="2400" dirty="0"/>
              <a:t>　</a:t>
            </a:r>
            <a:r>
              <a:rPr lang="ja-JP" altLang="en-US" sz="2400" dirty="0" smtClean="0"/>
              <a:t>　　　　 水際</a:t>
            </a:r>
            <a:r>
              <a:rPr lang="ja-JP" altLang="en-US" sz="2400" dirty="0"/>
              <a:t>措置と知的</a:t>
            </a:r>
            <a:r>
              <a:rPr lang="ja-JP" altLang="en-US" sz="2400" dirty="0" smtClean="0"/>
              <a:t>財産</a:t>
            </a:r>
            <a:endParaRPr lang="en-US" altLang="ja-JP" sz="2400" dirty="0" smtClean="0"/>
          </a:p>
          <a:p>
            <a:pPr>
              <a:lnSpc>
                <a:spcPct val="80000"/>
              </a:lnSpc>
              <a:buFont typeface="Wingdings" pitchFamily="2" charset="2"/>
              <a:buNone/>
              <a:defRPr/>
            </a:pPr>
            <a:r>
              <a:rPr lang="ja-JP" altLang="en-US" sz="2400" dirty="0"/>
              <a:t>１５－４　</a:t>
            </a:r>
            <a:r>
              <a:rPr lang="en-US" altLang="ja-JP" sz="2400" dirty="0"/>
              <a:t>PL</a:t>
            </a:r>
            <a:r>
              <a:rPr lang="ja-JP" altLang="en-US" sz="2400" dirty="0"/>
              <a:t>法</a:t>
            </a:r>
            <a:endParaRPr lang="en-US" altLang="ja-JP" sz="2400" dirty="0"/>
          </a:p>
          <a:p>
            <a:pPr>
              <a:lnSpc>
                <a:spcPct val="80000"/>
              </a:lnSpc>
              <a:buFont typeface="Wingdings" pitchFamily="2" charset="2"/>
              <a:buNone/>
              <a:defRPr/>
            </a:pPr>
            <a:r>
              <a:rPr lang="ja-JP" altLang="en-US" sz="2400" dirty="0"/>
              <a:t>１５－５　安全保障貿易管理</a:t>
            </a:r>
            <a:endParaRPr lang="en-US" altLang="ja-JP" sz="2400" dirty="0"/>
          </a:p>
          <a:p>
            <a:pPr>
              <a:lnSpc>
                <a:spcPct val="80000"/>
              </a:lnSpc>
              <a:buFont typeface="Wingdings" pitchFamily="2" charset="2"/>
              <a:buNone/>
              <a:defRPr/>
            </a:pPr>
            <a:endParaRPr lang="en-US" altLang="ja-JP" sz="1400" dirty="0"/>
          </a:p>
        </p:txBody>
      </p:sp>
      <p:sp>
        <p:nvSpPr>
          <p:cNvPr id="6"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AC6F3E96-B423-4ACA-AF8D-275C31D71CED}" type="slidenum">
              <a:rPr lang="en-US" smtClean="0">
                <a:solidFill>
                  <a:prstClr val="black"/>
                </a:solidFill>
              </a:rPr>
              <a:pPr>
                <a:defRPr/>
              </a:pPr>
              <a:t>11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タイトル 3"/>
          <p:cNvSpPr>
            <a:spLocks noGrp="1"/>
          </p:cNvSpPr>
          <p:nvPr>
            <p:ph type="title"/>
          </p:nvPr>
        </p:nvSpPr>
        <p:spPr>
          <a:xfrm>
            <a:off x="1016000" y="228600"/>
            <a:ext cx="8832850" cy="990600"/>
          </a:xfrm>
        </p:spPr>
        <p:txBody>
          <a:bodyPr/>
          <a:lstStyle/>
          <a:p>
            <a:r>
              <a:rPr lang="ja-JP" altLang="en-US" smtClean="0">
                <a:latin typeface="ＭＳ Ｐゴシック" charset="-128"/>
                <a:ea typeface="ＭＳ Ｐゴシック" charset="-128"/>
              </a:rPr>
              <a:t>種苗法</a:t>
            </a:r>
          </a:p>
        </p:txBody>
      </p:sp>
      <p:sp>
        <p:nvSpPr>
          <p:cNvPr id="55298" name="テキスト ボックス 5"/>
          <p:cNvSpPr txBox="1">
            <a:spLocks noChangeArrowheads="1"/>
          </p:cNvSpPr>
          <p:nvPr/>
        </p:nvSpPr>
        <p:spPr bwMode="auto">
          <a:xfrm>
            <a:off x="0" y="0"/>
            <a:ext cx="1712913" cy="523875"/>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ea typeface="ＭＳ Ｐゴシック" charset="-128"/>
              </a:rPr>
              <a:t>１５－２</a:t>
            </a:r>
          </a:p>
        </p:txBody>
      </p:sp>
      <p:graphicFrame>
        <p:nvGraphicFramePr>
          <p:cNvPr id="7" name="表 6"/>
          <p:cNvGraphicFramePr>
            <a:graphicFrameLocks noGrp="1"/>
          </p:cNvGraphicFramePr>
          <p:nvPr>
            <p:extLst>
              <p:ext uri="{D42A27DB-BD31-4B8C-83A1-F6EECF244321}">
                <p14:modId xmlns:p14="http://schemas.microsoft.com/office/powerpoint/2010/main" val="179468441"/>
              </p:ext>
            </p:extLst>
          </p:nvPr>
        </p:nvGraphicFramePr>
        <p:xfrm>
          <a:off x="676275" y="1557338"/>
          <a:ext cx="8445605" cy="3129280"/>
        </p:xfrm>
        <a:graphic>
          <a:graphicData uri="http://schemas.openxmlformats.org/drawingml/2006/table">
            <a:tbl>
              <a:tblPr firstRow="1" bandRow="1">
                <a:tableStyleId>{69012ECD-51FC-41F1-AA8D-1B2483CD663E}</a:tableStyleId>
              </a:tblPr>
              <a:tblGrid>
                <a:gridCol w="1756017"/>
                <a:gridCol w="3356613"/>
                <a:gridCol w="3332975"/>
              </a:tblGrid>
              <a:tr h="370840">
                <a:tc>
                  <a:txBody>
                    <a:bodyPr/>
                    <a:lstStyle/>
                    <a:p>
                      <a:endParaRPr kumimoji="1" lang="ja-JP" altLang="en-US" sz="1600" b="1" dirty="0">
                        <a:latin typeface="ＭＳ Ｐゴシック" pitchFamily="50" charset="-128"/>
                        <a:ea typeface="ＭＳ Ｐゴシック" pitchFamily="50" charset="-128"/>
                      </a:endParaRPr>
                    </a:p>
                  </a:txBody>
                  <a:tcPr/>
                </a:tc>
                <a:tc>
                  <a:txBody>
                    <a:bodyPr/>
                    <a:lstStyle/>
                    <a:p>
                      <a:r>
                        <a:rPr kumimoji="1" lang="ja-JP" altLang="en-US" sz="1600" b="1" dirty="0" smtClean="0">
                          <a:solidFill>
                            <a:schemeClr val="tx1"/>
                          </a:solidFill>
                          <a:latin typeface="ＭＳ Ｐゴシック" pitchFamily="50" charset="-128"/>
                          <a:ea typeface="ＭＳ Ｐゴシック" pitchFamily="50" charset="-128"/>
                        </a:rPr>
                        <a:t>特許法</a:t>
                      </a:r>
                      <a:endParaRPr kumimoji="1" lang="ja-JP" altLang="en-US" sz="1600" b="1" dirty="0">
                        <a:solidFill>
                          <a:schemeClr val="tx1"/>
                        </a:solidFill>
                        <a:latin typeface="ＭＳ Ｐゴシック" pitchFamily="50" charset="-128"/>
                        <a:ea typeface="ＭＳ Ｐゴシック" pitchFamily="50" charset="-128"/>
                      </a:endParaRPr>
                    </a:p>
                  </a:txBody>
                  <a:tcPr>
                    <a:solidFill>
                      <a:schemeClr val="accent1">
                        <a:lumMod val="60000"/>
                        <a:lumOff val="40000"/>
                      </a:schemeClr>
                    </a:solidFill>
                  </a:tcPr>
                </a:tc>
                <a:tc>
                  <a:txBody>
                    <a:bodyPr/>
                    <a:lstStyle/>
                    <a:p>
                      <a:r>
                        <a:rPr kumimoji="1" lang="ja-JP" altLang="en-US" sz="1600" b="1" dirty="0" smtClean="0">
                          <a:solidFill>
                            <a:schemeClr val="tx1"/>
                          </a:solidFill>
                          <a:latin typeface="ＭＳ Ｐゴシック" pitchFamily="50" charset="-128"/>
                          <a:ea typeface="ＭＳ Ｐゴシック" pitchFamily="50" charset="-128"/>
                        </a:rPr>
                        <a:t>種苗法</a:t>
                      </a:r>
                      <a:endParaRPr kumimoji="1" lang="ja-JP" altLang="en-US" sz="1600" b="1" dirty="0">
                        <a:solidFill>
                          <a:schemeClr val="tx1"/>
                        </a:solidFill>
                        <a:latin typeface="ＭＳ Ｐゴシック" pitchFamily="50" charset="-128"/>
                        <a:ea typeface="ＭＳ Ｐゴシック" pitchFamily="50" charset="-128"/>
                      </a:endParaRPr>
                    </a:p>
                  </a:txBody>
                  <a:tcPr>
                    <a:solidFill>
                      <a:schemeClr val="accent1">
                        <a:lumMod val="60000"/>
                        <a:lumOff val="40000"/>
                      </a:schemeClr>
                    </a:solidFill>
                  </a:tcPr>
                </a:tc>
              </a:tr>
              <a:tr h="637272">
                <a:tc>
                  <a:txBody>
                    <a:bodyPr/>
                    <a:lstStyle/>
                    <a:p>
                      <a:pPr algn="ctr"/>
                      <a:r>
                        <a:rPr kumimoji="1" lang="ja-JP" altLang="en-US" sz="1600" b="1" dirty="0" smtClean="0">
                          <a:latin typeface="ＭＳ Ｐゴシック" pitchFamily="50" charset="-128"/>
                          <a:ea typeface="ＭＳ Ｐゴシック" pitchFamily="50" charset="-128"/>
                        </a:rPr>
                        <a:t>目的</a:t>
                      </a:r>
                      <a:endParaRPr kumimoji="1" lang="ja-JP" altLang="en-US" sz="1600" b="1" dirty="0">
                        <a:latin typeface="ＭＳ Ｐゴシック" pitchFamily="50" charset="-128"/>
                        <a:ea typeface="ＭＳ Ｐゴシック"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技術を保護、発明を奨励し、産業の発達を目的とする</a:t>
                      </a:r>
                      <a:endParaRPr kumimoji="1" lang="ja-JP" altLang="en-US" sz="1600" b="0"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新品種を保護し、品種の育成の振興と種苗の流通の適正化を</a:t>
                      </a:r>
                      <a:r>
                        <a:rPr kumimoji="1" lang="ja-JP" altLang="en-US" sz="1600" b="0" smtClean="0">
                          <a:latin typeface="ＭＳ Ｐゴシック" pitchFamily="50" charset="-128"/>
                          <a:ea typeface="ＭＳ Ｐゴシック" pitchFamily="50" charset="-128"/>
                        </a:rPr>
                        <a:t>図り</a:t>
                      </a:r>
                      <a:r>
                        <a:rPr kumimoji="1" lang="ja-JP" altLang="en-US" sz="1600" b="0" smtClean="0">
                          <a:latin typeface="ＭＳ Ｐゴシック" pitchFamily="50" charset="-128"/>
                          <a:ea typeface="ＭＳ Ｐゴシック" pitchFamily="50" charset="-128"/>
                        </a:rPr>
                        <a:t>、農林水産業</a:t>
                      </a:r>
                      <a:r>
                        <a:rPr kumimoji="1" lang="ja-JP" altLang="en-US" sz="1600" b="0" dirty="0" smtClean="0">
                          <a:latin typeface="ＭＳ Ｐゴシック" pitchFamily="50" charset="-128"/>
                          <a:ea typeface="ＭＳ Ｐゴシック" pitchFamily="50" charset="-128"/>
                        </a:rPr>
                        <a:t>の発展を目的とする</a:t>
                      </a:r>
                      <a:endParaRPr kumimoji="1" lang="ja-JP" altLang="en-US" sz="1600" b="0" dirty="0">
                        <a:latin typeface="ＭＳ Ｐゴシック" pitchFamily="50" charset="-128"/>
                        <a:ea typeface="ＭＳ Ｐゴシック" pitchFamily="50" charset="-128"/>
                      </a:endParaRPr>
                    </a:p>
                  </a:txBody>
                  <a:tcPr/>
                </a:tc>
              </a:tr>
              <a:tr h="370840">
                <a:tc>
                  <a:txBody>
                    <a:bodyPr/>
                    <a:lstStyle/>
                    <a:p>
                      <a:pPr algn="ctr"/>
                      <a:r>
                        <a:rPr kumimoji="1" lang="ja-JP" altLang="en-US" sz="1600" b="1" dirty="0" smtClean="0">
                          <a:latin typeface="ＭＳ Ｐゴシック" pitchFamily="50" charset="-128"/>
                          <a:ea typeface="ＭＳ Ｐゴシック" pitchFamily="50" charset="-128"/>
                        </a:rPr>
                        <a:t>保護対象</a:t>
                      </a:r>
                      <a:endParaRPr kumimoji="1" lang="ja-JP" altLang="en-US" sz="1600" b="1"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発明</a:t>
                      </a:r>
                      <a:endParaRPr kumimoji="1" lang="ja-JP" altLang="en-US" sz="1600" b="0"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植物の品種</a:t>
                      </a:r>
                      <a:endParaRPr kumimoji="1" lang="ja-JP" altLang="en-US" sz="1600" b="0" dirty="0">
                        <a:latin typeface="ＭＳ Ｐゴシック" pitchFamily="50" charset="-128"/>
                        <a:ea typeface="ＭＳ Ｐゴシック" pitchFamily="50" charset="-128"/>
                      </a:endParaRPr>
                    </a:p>
                  </a:txBody>
                  <a:tcPr/>
                </a:tc>
              </a:tr>
              <a:tr h="370840">
                <a:tc>
                  <a:txBody>
                    <a:bodyPr/>
                    <a:lstStyle/>
                    <a:p>
                      <a:pPr algn="ctr"/>
                      <a:r>
                        <a:rPr kumimoji="1" lang="ja-JP" altLang="en-US" sz="1600" b="1" dirty="0" smtClean="0">
                          <a:latin typeface="ＭＳ Ｐゴシック" pitchFamily="50" charset="-128"/>
                          <a:ea typeface="ＭＳ Ｐゴシック" pitchFamily="50" charset="-128"/>
                        </a:rPr>
                        <a:t>手続</a:t>
                      </a:r>
                      <a:endParaRPr kumimoji="1" lang="ja-JP" altLang="en-US" sz="1600" b="1" dirty="0">
                        <a:latin typeface="ＭＳ Ｐゴシック" pitchFamily="50" charset="-128"/>
                        <a:ea typeface="ＭＳ Ｐゴシック" pitchFamily="50" charset="-128"/>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出願手続（実体審査あり）</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出願手続（実体審査あり）</a:t>
                      </a:r>
                    </a:p>
                  </a:txBody>
                  <a:tcPr/>
                </a:tc>
              </a:tr>
              <a:tr h="370840">
                <a:tc>
                  <a:txBody>
                    <a:bodyPr/>
                    <a:lstStyle/>
                    <a:p>
                      <a:pPr algn="ctr"/>
                      <a:r>
                        <a:rPr kumimoji="1" lang="ja-JP" altLang="en-US" sz="1600" b="1" dirty="0" smtClean="0">
                          <a:latin typeface="ＭＳ Ｐゴシック" pitchFamily="50" charset="-128"/>
                          <a:ea typeface="ＭＳ Ｐゴシック" pitchFamily="50" charset="-128"/>
                        </a:rPr>
                        <a:t>権利の効力</a:t>
                      </a:r>
                      <a:endParaRPr kumimoji="1" lang="ja-JP" altLang="en-US" sz="1600" b="1"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特許権＝発明の業としての実施：</a:t>
                      </a:r>
                      <a:endParaRPr kumimoji="1" lang="en-US" altLang="ja-JP" sz="1600" b="0" dirty="0" smtClean="0">
                        <a:latin typeface="ＭＳ Ｐゴシック" pitchFamily="50" charset="-128"/>
                        <a:ea typeface="ＭＳ Ｐゴシック" pitchFamily="50" charset="-128"/>
                      </a:endParaRPr>
                    </a:p>
                    <a:p>
                      <a:r>
                        <a:rPr kumimoji="1" lang="ja-JP" altLang="en-US" sz="1600" b="0" dirty="0" smtClean="0">
                          <a:latin typeface="ＭＳ Ｐゴシック" pitchFamily="50" charset="-128"/>
                          <a:ea typeface="ＭＳ Ｐゴシック" pitchFamily="50" charset="-128"/>
                        </a:rPr>
                        <a:t>実施品の生産・使用、</a:t>
                      </a:r>
                      <a:endParaRPr kumimoji="1" lang="en-US" altLang="ja-JP" sz="1600" b="0" dirty="0" smtClean="0">
                        <a:latin typeface="ＭＳ Ｐゴシック" pitchFamily="50" charset="-128"/>
                        <a:ea typeface="ＭＳ Ｐゴシック" pitchFamily="50" charset="-128"/>
                      </a:endParaRPr>
                    </a:p>
                    <a:p>
                      <a:r>
                        <a:rPr kumimoji="1" lang="ja-JP" altLang="en-US" sz="1600" b="0" dirty="0" smtClean="0">
                          <a:latin typeface="ＭＳ Ｐゴシック" pitchFamily="50" charset="-128"/>
                          <a:ea typeface="ＭＳ Ｐゴシック" pitchFamily="50" charset="-128"/>
                        </a:rPr>
                        <a:t>譲渡、譲渡申出、輸出入</a:t>
                      </a:r>
                      <a:endParaRPr kumimoji="1" lang="ja-JP" altLang="en-US" sz="1600" b="0"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育成者権＝品種の業としての利用：</a:t>
                      </a:r>
                      <a:endParaRPr kumimoji="1" lang="en-US" altLang="ja-JP" sz="1600" b="0" dirty="0" smtClean="0">
                        <a:latin typeface="ＭＳ Ｐゴシック" pitchFamily="50" charset="-128"/>
                        <a:ea typeface="ＭＳ Ｐゴシック" pitchFamily="50" charset="-128"/>
                      </a:endParaRPr>
                    </a:p>
                    <a:p>
                      <a:r>
                        <a:rPr kumimoji="1" lang="ja-JP" altLang="en-US" sz="1600" b="0" dirty="0" smtClean="0">
                          <a:latin typeface="ＭＳ Ｐゴシック" pitchFamily="50" charset="-128"/>
                          <a:ea typeface="ＭＳ Ｐゴシック" pitchFamily="50" charset="-128"/>
                        </a:rPr>
                        <a:t>種苗・収穫物・加工物の生産、</a:t>
                      </a:r>
                      <a:r>
                        <a:rPr kumimoji="1" lang="en-US" altLang="ja-JP" sz="1600" b="0" dirty="0" smtClean="0">
                          <a:latin typeface="ＭＳ Ｐゴシック" pitchFamily="50" charset="-128"/>
                          <a:ea typeface="ＭＳ Ｐゴシック" pitchFamily="50" charset="-128"/>
                        </a:rPr>
                        <a:t/>
                      </a:r>
                      <a:br>
                        <a:rPr kumimoji="1" lang="en-US" altLang="ja-JP" sz="1600" b="0" dirty="0" smtClean="0">
                          <a:latin typeface="ＭＳ Ｐゴシック" pitchFamily="50" charset="-128"/>
                          <a:ea typeface="ＭＳ Ｐゴシック" pitchFamily="50" charset="-128"/>
                        </a:rPr>
                      </a:br>
                      <a:r>
                        <a:rPr kumimoji="1" lang="ja-JP" altLang="en-US" sz="1600" b="0" dirty="0" smtClean="0">
                          <a:latin typeface="ＭＳ Ｐゴシック" pitchFamily="50" charset="-128"/>
                          <a:ea typeface="ＭＳ Ｐゴシック" pitchFamily="50" charset="-128"/>
                        </a:rPr>
                        <a:t>譲渡、譲渡の申出、輸出入</a:t>
                      </a:r>
                      <a:endParaRPr kumimoji="1" lang="ja-JP" altLang="en-US" sz="1600" b="0" dirty="0">
                        <a:latin typeface="ＭＳ Ｐゴシック" pitchFamily="50" charset="-128"/>
                        <a:ea typeface="ＭＳ Ｐゴシック" pitchFamily="50" charset="-128"/>
                      </a:endParaRPr>
                    </a:p>
                  </a:txBody>
                  <a:tcPr/>
                </a:tc>
              </a:tr>
              <a:tr h="370840">
                <a:tc>
                  <a:txBody>
                    <a:bodyPr/>
                    <a:lstStyle/>
                    <a:p>
                      <a:pPr algn="ctr"/>
                      <a:r>
                        <a:rPr kumimoji="1" lang="ja-JP" altLang="en-US" sz="1600" b="1" dirty="0" smtClean="0">
                          <a:latin typeface="ＭＳ Ｐゴシック" pitchFamily="50" charset="-128"/>
                          <a:ea typeface="ＭＳ Ｐゴシック" pitchFamily="50" charset="-128"/>
                        </a:rPr>
                        <a:t>権利存続期間</a:t>
                      </a:r>
                      <a:endParaRPr kumimoji="1" lang="ja-JP" altLang="en-US" sz="1600" b="1"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出願から２０年</a:t>
                      </a:r>
                      <a:endParaRPr kumimoji="1" lang="ja-JP" altLang="en-US" sz="1600" b="0"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登録から２５年</a:t>
                      </a:r>
                      <a:endParaRPr kumimoji="1" lang="ja-JP" altLang="en-US" sz="1600" b="0" dirty="0">
                        <a:latin typeface="ＭＳ Ｐゴシック" pitchFamily="50" charset="-128"/>
                        <a:ea typeface="ＭＳ Ｐゴシック" pitchFamily="50" charset="-128"/>
                      </a:endParaRPr>
                    </a:p>
                  </a:txBody>
                  <a:tcPr/>
                </a:tc>
              </a:tr>
            </a:tbl>
          </a:graphicData>
        </a:graphic>
      </p:graphicFrame>
      <p:pic>
        <p:nvPicPr>
          <p:cNvPr id="55327" name="Picture 2" descr="C:\Users\IPrism-N\AppData\Local\Microsoft\Windows\Temporary Internet Files\Low\Content.IE5\AWQ2ARKJ\MC900439046[1].PNG"/>
          <p:cNvPicPr>
            <a:picLocks noChangeAspect="1" noChangeArrowheads="1"/>
          </p:cNvPicPr>
          <p:nvPr/>
        </p:nvPicPr>
        <p:blipFill>
          <a:blip r:embed="rId3"/>
          <a:srcRect/>
          <a:stretch>
            <a:fillRect/>
          </a:stretch>
        </p:blipFill>
        <p:spPr bwMode="auto">
          <a:xfrm>
            <a:off x="4119563" y="5067300"/>
            <a:ext cx="1625600" cy="1554163"/>
          </a:xfrm>
          <a:prstGeom prst="rect">
            <a:avLst/>
          </a:prstGeom>
          <a:noFill/>
          <a:ln w="28575">
            <a:solidFill>
              <a:schemeClr val="tx1"/>
            </a:solidFill>
            <a:miter lim="800000"/>
            <a:headEnd/>
            <a:tailEnd/>
          </a:ln>
        </p:spPr>
      </p:pic>
      <p:sp>
        <p:nvSpPr>
          <p:cNvPr id="8" name="角丸四角形吹き出し 7"/>
          <p:cNvSpPr/>
          <p:nvPr/>
        </p:nvSpPr>
        <p:spPr>
          <a:xfrm>
            <a:off x="6419850" y="5424488"/>
            <a:ext cx="3141663" cy="1225550"/>
          </a:xfrm>
          <a:prstGeom prst="wedgeRoundRectCallout">
            <a:avLst>
              <a:gd name="adj1" fmla="val -72397"/>
              <a:gd name="adj2" fmla="val -46556"/>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ＭＳ Ｐゴシック" pitchFamily="50" charset="-128"/>
              </a:rPr>
              <a:t>種苗法の保護：</a:t>
            </a:r>
            <a:endParaRPr lang="en-US" altLang="ja-JP" b="1" dirty="0">
              <a:solidFill>
                <a:prstClr val="black"/>
              </a:solidFill>
              <a:latin typeface="ＭＳ Ｐゴシック" pitchFamily="50" charset="-128"/>
            </a:endParaRPr>
          </a:p>
          <a:p>
            <a:pPr algn="ctr">
              <a:defRPr/>
            </a:pPr>
            <a:r>
              <a:rPr lang="ja-JP" altLang="en-US" b="1" dirty="0">
                <a:solidFill>
                  <a:prstClr val="black"/>
                </a:solidFill>
                <a:latin typeface="ＭＳ Ｐゴシック" pitchFamily="50" charset="-128"/>
              </a:rPr>
              <a:t>赤のりんご、緑のりんごの各々の品種に与えられる</a:t>
            </a:r>
          </a:p>
        </p:txBody>
      </p:sp>
      <p:sp>
        <p:nvSpPr>
          <p:cNvPr id="10" name="角丸四角形吹き出し 9"/>
          <p:cNvSpPr/>
          <p:nvPr/>
        </p:nvSpPr>
        <p:spPr>
          <a:xfrm>
            <a:off x="128588" y="5445125"/>
            <a:ext cx="3240087" cy="1223963"/>
          </a:xfrm>
          <a:prstGeom prst="wedgeRoundRectCallout">
            <a:avLst>
              <a:gd name="adj1" fmla="val 88522"/>
              <a:gd name="adj2" fmla="val -4042"/>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ＭＳ Ｐゴシック" pitchFamily="50" charset="-128"/>
              </a:rPr>
              <a:t>特許法の保護：</a:t>
            </a:r>
            <a:endParaRPr lang="en-US" altLang="ja-JP" b="1" dirty="0">
              <a:solidFill>
                <a:prstClr val="black"/>
              </a:solidFill>
              <a:latin typeface="ＭＳ Ｐゴシック" pitchFamily="50" charset="-128"/>
            </a:endParaRPr>
          </a:p>
          <a:p>
            <a:pPr algn="ctr">
              <a:defRPr/>
            </a:pPr>
            <a:r>
              <a:rPr lang="ja-JP" altLang="en-US" b="1" dirty="0">
                <a:solidFill>
                  <a:prstClr val="black"/>
                </a:solidFill>
                <a:latin typeface="ＭＳ Ｐゴシック" pitchFamily="50" charset="-128"/>
              </a:rPr>
              <a:t>りんごの育成方法等に与えられる</a:t>
            </a:r>
            <a:endParaRPr lang="en-US" altLang="ja-JP" b="1" dirty="0">
              <a:solidFill>
                <a:prstClr val="black"/>
              </a:solidFill>
              <a:latin typeface="ＭＳ Ｐゴシック" pitchFamily="50" charset="-128"/>
            </a:endParaRPr>
          </a:p>
        </p:txBody>
      </p:sp>
      <p:sp>
        <p:nvSpPr>
          <p:cNvPr id="9"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D6396545-CBDE-4CA6-8394-83ED710C506C}" type="slidenum">
              <a:rPr lang="en-US" smtClean="0">
                <a:solidFill>
                  <a:prstClr val="black"/>
                </a:solidFill>
              </a:rPr>
              <a:pPr>
                <a:defRPr/>
              </a:pPr>
              <a:t>12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3"/>
          <p:cNvSpPr>
            <a:spLocks noGrp="1"/>
          </p:cNvSpPr>
          <p:nvPr>
            <p:ph type="title"/>
          </p:nvPr>
        </p:nvSpPr>
        <p:spPr>
          <a:xfrm>
            <a:off x="1016000" y="228600"/>
            <a:ext cx="8832850" cy="990600"/>
          </a:xfrm>
        </p:spPr>
        <p:txBody>
          <a:bodyPr/>
          <a:lstStyle/>
          <a:p>
            <a:r>
              <a:rPr lang="zh-TW" altLang="en-US" smtClean="0">
                <a:latin typeface="ＭＳ Ｐゴシック" charset="-128"/>
                <a:ea typeface="ＭＳ Ｐゴシック" charset="-128"/>
              </a:rPr>
              <a:t>半導体集積回路配置法</a:t>
            </a:r>
            <a:endParaRPr lang="ja-JP" altLang="en-US" smtClean="0">
              <a:latin typeface="ＭＳ Ｐゴシック" charset="-128"/>
              <a:ea typeface="ＭＳ Ｐゴシック" charset="-128"/>
            </a:endParaRPr>
          </a:p>
        </p:txBody>
      </p:sp>
      <p:sp>
        <p:nvSpPr>
          <p:cNvPr id="57346" name="テキスト ボックス 5"/>
          <p:cNvSpPr txBox="1">
            <a:spLocks noChangeArrowheads="1"/>
          </p:cNvSpPr>
          <p:nvPr/>
        </p:nvSpPr>
        <p:spPr bwMode="auto">
          <a:xfrm>
            <a:off x="0" y="0"/>
            <a:ext cx="1712913" cy="523875"/>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ea typeface="ＭＳ Ｐゴシック" charset="-128"/>
              </a:rPr>
              <a:t>１５－２</a:t>
            </a:r>
          </a:p>
        </p:txBody>
      </p:sp>
      <p:graphicFrame>
        <p:nvGraphicFramePr>
          <p:cNvPr id="7" name="表 6"/>
          <p:cNvGraphicFramePr>
            <a:graphicFrameLocks noGrp="1"/>
          </p:cNvGraphicFramePr>
          <p:nvPr/>
        </p:nvGraphicFramePr>
        <p:xfrm>
          <a:off x="200025" y="1577975"/>
          <a:ext cx="9489627" cy="2743200"/>
        </p:xfrm>
        <a:graphic>
          <a:graphicData uri="http://schemas.openxmlformats.org/drawingml/2006/table">
            <a:tbl>
              <a:tblPr firstRow="1" bandRow="1">
                <a:tableStyleId>{69012ECD-51FC-41F1-AA8D-1B2483CD663E}</a:tableStyleId>
              </a:tblPr>
              <a:tblGrid>
                <a:gridCol w="1440160"/>
                <a:gridCol w="3437629"/>
                <a:gridCol w="4611838"/>
              </a:tblGrid>
              <a:tr h="290971">
                <a:tc>
                  <a:txBody>
                    <a:bodyPr/>
                    <a:lstStyle/>
                    <a:p>
                      <a:endParaRPr kumimoji="1" lang="ja-JP" altLang="en-US" sz="1600" b="1" dirty="0">
                        <a:latin typeface="ＭＳ Ｐゴシック" pitchFamily="50" charset="-128"/>
                        <a:ea typeface="ＭＳ Ｐゴシック" pitchFamily="50" charset="-128"/>
                      </a:endParaRPr>
                    </a:p>
                  </a:txBody>
                  <a:tcPr/>
                </a:tc>
                <a:tc>
                  <a:txBody>
                    <a:bodyPr/>
                    <a:lstStyle/>
                    <a:p>
                      <a:r>
                        <a:rPr kumimoji="1" lang="ja-JP" altLang="en-US" sz="1600" b="1" dirty="0" smtClean="0">
                          <a:solidFill>
                            <a:schemeClr val="tx1"/>
                          </a:solidFill>
                          <a:latin typeface="ＭＳ Ｐゴシック" pitchFamily="50" charset="-128"/>
                          <a:ea typeface="ＭＳ Ｐゴシック" pitchFamily="50" charset="-128"/>
                        </a:rPr>
                        <a:t>特許法</a:t>
                      </a:r>
                      <a:endParaRPr kumimoji="1" lang="ja-JP" altLang="en-US" sz="1600" b="1" dirty="0">
                        <a:solidFill>
                          <a:schemeClr val="tx1"/>
                        </a:solidFill>
                        <a:latin typeface="ＭＳ Ｐゴシック" pitchFamily="50" charset="-128"/>
                        <a:ea typeface="ＭＳ Ｐゴシック" pitchFamily="50" charset="-128"/>
                      </a:endParaRPr>
                    </a:p>
                  </a:txBody>
                  <a:tcPr>
                    <a:solidFill>
                      <a:schemeClr val="accent1">
                        <a:lumMod val="60000"/>
                        <a:lumOff val="40000"/>
                      </a:schemeClr>
                    </a:solidFill>
                  </a:tcPr>
                </a:tc>
                <a:tc>
                  <a:txBody>
                    <a:bodyPr/>
                    <a:lstStyle/>
                    <a:p>
                      <a:r>
                        <a:rPr kumimoji="1" lang="zh-TW" altLang="en-US" sz="1600" b="1" dirty="0" smtClean="0">
                          <a:solidFill>
                            <a:schemeClr val="tx1"/>
                          </a:solidFill>
                          <a:latin typeface="ＭＳ Ｐゴシック" pitchFamily="50" charset="-128"/>
                          <a:ea typeface="ＭＳ Ｐゴシック" pitchFamily="50" charset="-128"/>
                        </a:rPr>
                        <a:t>半導体集積回路配置法</a:t>
                      </a:r>
                      <a:endParaRPr kumimoji="1" lang="ja-JP" altLang="en-US" sz="1600" b="1" dirty="0">
                        <a:solidFill>
                          <a:schemeClr val="tx1"/>
                        </a:solidFill>
                        <a:latin typeface="ＭＳ Ｐゴシック" pitchFamily="50" charset="-128"/>
                        <a:ea typeface="ＭＳ Ｐゴシック" pitchFamily="50" charset="-128"/>
                      </a:endParaRPr>
                    </a:p>
                  </a:txBody>
                  <a:tcPr>
                    <a:solidFill>
                      <a:schemeClr val="accent1">
                        <a:lumMod val="60000"/>
                        <a:lumOff val="40000"/>
                      </a:schemeClr>
                    </a:solidFill>
                  </a:tcPr>
                </a:tc>
              </a:tr>
              <a:tr h="5025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S PGothic" pitchFamily="34" charset="-128"/>
                          <a:ea typeface="MS PGothic" pitchFamily="34" charset="-128"/>
                        </a:rPr>
                        <a:t>目的</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技術を保護、発明を奨励し、産業の発達を目的とする</a:t>
                      </a:r>
                    </a:p>
                  </a:txBody>
                  <a:tcPr anchor="ctr" horzOverflow="overflow"/>
                </a:tc>
                <a:tc>
                  <a:txBody>
                    <a:bodyPr/>
                    <a:lstStyle/>
                    <a:p>
                      <a:pPr>
                        <a:spcBef>
                          <a:spcPct val="50000"/>
                        </a:spcBef>
                      </a:pPr>
                      <a:r>
                        <a:rPr lang="ja-JP" altLang="en-US" sz="1600" b="0" dirty="0" smtClean="0">
                          <a:ea typeface="MS PGothic" pitchFamily="34" charset="-128"/>
                        </a:rPr>
                        <a:t>回路配置の適正な利用を図り、開発を促進し、国民経済の健全な発展に寄与する</a:t>
                      </a:r>
                      <a:endParaRPr lang="ja-JP" altLang="en-US" sz="1600" b="0" dirty="0">
                        <a:ea typeface="MS PGothic" pitchFamily="34" charset="-128"/>
                      </a:endParaRPr>
                    </a:p>
                  </a:txBody>
                  <a:tcPr anchor="ctr"/>
                </a:tc>
              </a:tr>
              <a:tr h="381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S PGothic" pitchFamily="34" charset="-128"/>
                          <a:ea typeface="MS PGothic" pitchFamily="34" charset="-128"/>
                        </a:rPr>
                        <a:t>保護対象</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発明（自然法則を利用した技術的思想の創作のうち高度のもの）</a:t>
                      </a:r>
                      <a:endParaRPr kumimoji="1" lang="en-US" altLang="ja-JP" sz="1600" b="0" i="0" u="none" strike="noStrike" cap="none" normalizeH="0" baseline="0" dirty="0" smtClean="0">
                        <a:ln>
                          <a:noFill/>
                        </a:ln>
                        <a:solidFill>
                          <a:schemeClr val="tx1"/>
                        </a:solidFill>
                        <a:effectLst/>
                        <a:latin typeface="MS PGothic" pitchFamily="34" charset="-128"/>
                        <a:ea typeface="MS PGothic" pitchFamily="34" charset="-128"/>
                      </a:endParaRPr>
                    </a:p>
                  </a:txBody>
                  <a:tcPr anchor="ctr" horzOverflow="overflow"/>
                </a:tc>
                <a:tc>
                  <a:txBody>
                    <a:bodyPr/>
                    <a:lstStyle/>
                    <a:p>
                      <a:pPr>
                        <a:spcBef>
                          <a:spcPct val="50000"/>
                        </a:spcBef>
                      </a:pPr>
                      <a:r>
                        <a:rPr lang="ja-JP" altLang="en-US" sz="1600" b="0" dirty="0" smtClean="0">
                          <a:ea typeface="MS PGothic" pitchFamily="34" charset="-128"/>
                        </a:rPr>
                        <a:t>半導体集積回路における回路素子及びこれらを接続する導線の配置（回路配置）</a:t>
                      </a:r>
                      <a:endParaRPr lang="ja-JP" altLang="en-US" sz="1600" b="0" dirty="0">
                        <a:ea typeface="MS PGothic" pitchFamily="34" charset="-128"/>
                      </a:endParaRPr>
                    </a:p>
                  </a:txBody>
                  <a:tcPr anchor="ctr"/>
                </a:tc>
              </a:tr>
              <a:tr h="290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S PGothic" pitchFamily="34" charset="-128"/>
                          <a:ea typeface="MS PGothic" pitchFamily="34" charset="-128"/>
                        </a:rPr>
                        <a:t>手続</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出願手続（実体審査あり）</a:t>
                      </a:r>
                    </a:p>
                  </a:txBody>
                  <a:tcPr anchor="ctr" horzOverflow="overflow"/>
                </a:tc>
                <a:tc>
                  <a:txBody>
                    <a:bodyPr/>
                    <a:lstStyle/>
                    <a:p>
                      <a:r>
                        <a:rPr kumimoji="1" lang="ja-JP" altLang="en-US" sz="1600" b="0" dirty="0" smtClean="0">
                          <a:latin typeface="ＭＳ Ｐゴシック" pitchFamily="50" charset="-128"/>
                          <a:ea typeface="ＭＳ Ｐゴシック" pitchFamily="50" charset="-128"/>
                        </a:rPr>
                        <a:t>登録申請</a:t>
                      </a:r>
                      <a:endParaRPr kumimoji="1" lang="ja-JP" altLang="en-US" sz="1600" b="0" dirty="0">
                        <a:latin typeface="ＭＳ Ｐゴシック" pitchFamily="50" charset="-128"/>
                        <a:ea typeface="ＭＳ Ｐゴシック" pitchFamily="50" charset="-128"/>
                      </a:endParaRPr>
                    </a:p>
                  </a:txBody>
                  <a:tcPr anchor="ctr"/>
                </a:tc>
              </a:tr>
              <a:tr h="290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S PGothic" pitchFamily="34" charset="-128"/>
                          <a:ea typeface="MS PGothic" pitchFamily="34" charset="-128"/>
                        </a:rPr>
                        <a:t>権利の効力</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発明の業としての「実施」に対して及ぶ</a:t>
                      </a:r>
                    </a:p>
                  </a:txBody>
                  <a:tcPr anchor="ctr" horzOverflow="overflow"/>
                </a:tc>
                <a:tc>
                  <a:txBody>
                    <a:bodyPr/>
                    <a:lstStyle/>
                    <a:p>
                      <a:r>
                        <a:rPr kumimoji="1" lang="ja-JP" altLang="en-US" sz="1600" b="0" dirty="0" smtClean="0">
                          <a:latin typeface="ＭＳ Ｐゴシック" pitchFamily="50" charset="-128"/>
                          <a:ea typeface="ＭＳ Ｐゴシック" pitchFamily="50" charset="-128"/>
                        </a:rPr>
                        <a:t>回路配置の業としての「利用」に及ぶ</a:t>
                      </a:r>
                      <a:endParaRPr kumimoji="1" lang="ja-JP" altLang="en-US" sz="1600" b="0" dirty="0">
                        <a:latin typeface="ＭＳ Ｐゴシック" pitchFamily="50" charset="-128"/>
                        <a:ea typeface="ＭＳ Ｐゴシック" pitchFamily="50" charset="-128"/>
                      </a:endParaRPr>
                    </a:p>
                  </a:txBody>
                  <a:tcPr anchor="ctr"/>
                </a:tc>
              </a:tr>
              <a:tr h="284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S PGothic" pitchFamily="34" charset="-128"/>
                          <a:ea typeface="MS PGothic" pitchFamily="34" charset="-128"/>
                        </a:rPr>
                        <a:t>権利存続期間</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出願から２０年</a:t>
                      </a:r>
                    </a:p>
                  </a:txBody>
                  <a:tcPr anchor="ctr" horzOverflow="overflow"/>
                </a:tc>
                <a:tc>
                  <a:txBody>
                    <a:bodyPr/>
                    <a:lstStyle/>
                    <a:p>
                      <a:r>
                        <a:rPr kumimoji="1" lang="ja-JP" altLang="en-US" sz="1600" b="0" dirty="0" smtClean="0">
                          <a:latin typeface="ＭＳ Ｐゴシック" pitchFamily="50" charset="-128"/>
                          <a:ea typeface="ＭＳ Ｐゴシック" pitchFamily="50" charset="-128"/>
                        </a:rPr>
                        <a:t>登録から１０年</a:t>
                      </a:r>
                      <a:endParaRPr kumimoji="1" lang="ja-JP" altLang="en-US" sz="1600" b="0" dirty="0">
                        <a:latin typeface="ＭＳ Ｐゴシック" pitchFamily="50" charset="-128"/>
                        <a:ea typeface="ＭＳ Ｐゴシック" pitchFamily="50" charset="-128"/>
                      </a:endParaRPr>
                    </a:p>
                  </a:txBody>
                  <a:tcPr anchor="ctr"/>
                </a:tc>
              </a:tr>
            </a:tbl>
          </a:graphicData>
        </a:graphic>
      </p:graphicFrame>
      <p:pic>
        <p:nvPicPr>
          <p:cNvPr id="57375" name="Picture 2" descr="C:\Users\IPrism-N\AppData\Local\Microsoft\Windows\Temporary Internet Files\Low\Content.IE5\AWQ2ARKJ\MC900433867[1].PNG"/>
          <p:cNvPicPr>
            <a:picLocks noChangeAspect="1" noChangeArrowheads="1"/>
          </p:cNvPicPr>
          <p:nvPr/>
        </p:nvPicPr>
        <p:blipFill>
          <a:blip r:embed="rId3"/>
          <a:srcRect/>
          <a:stretch>
            <a:fillRect/>
          </a:stretch>
        </p:blipFill>
        <p:spPr bwMode="auto">
          <a:xfrm>
            <a:off x="7545388" y="5338763"/>
            <a:ext cx="2286000" cy="1439862"/>
          </a:xfrm>
          <a:prstGeom prst="rect">
            <a:avLst/>
          </a:prstGeom>
          <a:noFill/>
          <a:ln w="9525">
            <a:noFill/>
            <a:miter lim="800000"/>
            <a:headEnd/>
            <a:tailEnd/>
          </a:ln>
        </p:spPr>
      </p:pic>
      <p:sp>
        <p:nvSpPr>
          <p:cNvPr id="13" name="Text Box 12"/>
          <p:cNvSpPr txBox="1">
            <a:spLocks noChangeArrowheads="1"/>
          </p:cNvSpPr>
          <p:nvPr/>
        </p:nvSpPr>
        <p:spPr bwMode="auto">
          <a:xfrm>
            <a:off x="200025" y="6346825"/>
            <a:ext cx="7200900" cy="466725"/>
          </a:xfrm>
          <a:prstGeom prst="rect">
            <a:avLst/>
          </a:prstGeom>
          <a:solidFill>
            <a:schemeClr val="bg1"/>
          </a:solidFill>
          <a:ln w="9525">
            <a:solidFill>
              <a:schemeClr val="accent1"/>
            </a:solid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ja-JP" altLang="en-US" sz="2400" b="1" dirty="0">
                <a:solidFill>
                  <a:prstClr val="black"/>
                </a:solidFill>
                <a:latin typeface="Tw Cen MT"/>
                <a:ea typeface="MS PGothic" pitchFamily="34" charset="-128"/>
              </a:rPr>
              <a:t>半導体</a:t>
            </a:r>
            <a:r>
              <a:rPr lang="zh-CN" altLang="en-US" sz="2400" b="1" dirty="0">
                <a:solidFill>
                  <a:prstClr val="black"/>
                </a:solidFill>
                <a:latin typeface="Tw Cen MT"/>
                <a:ea typeface="MS PGothic" pitchFamily="34" charset="-128"/>
              </a:rPr>
              <a:t>集積回路</a:t>
            </a:r>
            <a:r>
              <a:rPr lang="ja-JP" altLang="en-US" sz="2400" b="1" dirty="0">
                <a:solidFill>
                  <a:prstClr val="black"/>
                </a:solidFill>
                <a:latin typeface="Tw Cen MT"/>
                <a:ea typeface="MS PGothic" pitchFamily="34" charset="-128"/>
              </a:rPr>
              <a:t>の配置を保護する制度が必要！</a:t>
            </a:r>
            <a:endParaRPr lang="zh-CN" altLang="en-US" sz="2400" b="1" dirty="0">
              <a:solidFill>
                <a:prstClr val="black"/>
              </a:solidFill>
              <a:latin typeface="Tw Cen MT"/>
              <a:ea typeface="MS PGothic" pitchFamily="34" charset="-128"/>
            </a:endParaRPr>
          </a:p>
        </p:txBody>
      </p:sp>
      <p:sp>
        <p:nvSpPr>
          <p:cNvPr id="2" name="下矢印 1"/>
          <p:cNvSpPr/>
          <p:nvPr/>
        </p:nvSpPr>
        <p:spPr>
          <a:xfrm>
            <a:off x="855663" y="4978400"/>
            <a:ext cx="568325" cy="3460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a:solidFill>
                <a:prstClr val="white"/>
              </a:solidFill>
            </a:endParaRPr>
          </a:p>
        </p:txBody>
      </p:sp>
      <p:sp>
        <p:nvSpPr>
          <p:cNvPr id="3" name="下矢印 2"/>
          <p:cNvSpPr/>
          <p:nvPr/>
        </p:nvSpPr>
        <p:spPr>
          <a:xfrm>
            <a:off x="889000" y="5915025"/>
            <a:ext cx="534988"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Text Box 6"/>
          <p:cNvSpPr txBox="1">
            <a:spLocks noChangeArrowheads="1"/>
          </p:cNvSpPr>
          <p:nvPr/>
        </p:nvSpPr>
        <p:spPr bwMode="auto">
          <a:xfrm>
            <a:off x="200025" y="4387850"/>
            <a:ext cx="9490075" cy="590550"/>
          </a:xfrm>
          <a:prstGeom prst="rect">
            <a:avLst/>
          </a:prstGeom>
          <a:solidFill>
            <a:schemeClr val="bg1"/>
          </a:solidFill>
          <a:ln w="9525">
            <a:solidFill>
              <a:schemeClr val="accent1"/>
            </a:solid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ja-JP" altLang="en-US" sz="1600" dirty="0">
                <a:solidFill>
                  <a:prstClr val="black"/>
                </a:solidFill>
                <a:latin typeface="Tw Cen MT"/>
                <a:ea typeface="MS PGothic" pitchFamily="34" charset="-128"/>
              </a:rPr>
              <a:t>新たな回路配置を開発するためには、莫大な費用がかかる。一方、複製は比較的に容易かつ安価で行うことができる</a:t>
            </a:r>
          </a:p>
        </p:txBody>
      </p:sp>
      <p:sp>
        <p:nvSpPr>
          <p:cNvPr id="12" name="Rectangle 4"/>
          <p:cNvSpPr>
            <a:spLocks noChangeArrowheads="1"/>
          </p:cNvSpPr>
          <p:nvPr/>
        </p:nvSpPr>
        <p:spPr bwMode="auto">
          <a:xfrm>
            <a:off x="200025" y="5324475"/>
            <a:ext cx="6294438" cy="590550"/>
          </a:xfrm>
          <a:prstGeom prst="rect">
            <a:avLst/>
          </a:prstGeom>
          <a:solidFill>
            <a:schemeClr val="bg1"/>
          </a:solidFill>
          <a:ln w="9525">
            <a:solidFill>
              <a:schemeClr val="accent1"/>
            </a:solid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ja-JP" altLang="en-US" sz="1600">
                <a:solidFill>
                  <a:srgbClr val="000000"/>
                </a:solidFill>
                <a:ea typeface="ＭＳ Ｐゴシック" charset="-128"/>
              </a:rPr>
              <a:t>しかし</a:t>
            </a:r>
            <a:r>
              <a:rPr lang="zh-CN" altLang="en-US" sz="1600">
                <a:solidFill>
                  <a:srgbClr val="000000"/>
                </a:solidFill>
                <a:ea typeface="ＭＳ Ｐゴシック" charset="-128"/>
              </a:rPr>
              <a:t>無断模倣を認めてしまうと、高額の開発費用を負担してまで</a:t>
            </a:r>
            <a:endParaRPr lang="zh-CN" altLang="ja-JP" sz="1600">
              <a:solidFill>
                <a:srgbClr val="000000"/>
              </a:solidFill>
              <a:ea typeface="ＭＳ Ｐゴシック" charset="-128"/>
            </a:endParaRPr>
          </a:p>
          <a:p>
            <a:pPr>
              <a:defRPr/>
            </a:pPr>
            <a:r>
              <a:rPr lang="zh-CN" altLang="en-US" sz="1600">
                <a:solidFill>
                  <a:srgbClr val="000000"/>
                </a:solidFill>
                <a:ea typeface="ＭＳ Ｐゴシック" charset="-128"/>
              </a:rPr>
              <a:t>半導体集積回路の集積度を高めようというインセンティブが働かなくな</a:t>
            </a:r>
            <a:r>
              <a:rPr lang="ja-JP" altLang="en-US" sz="1600">
                <a:solidFill>
                  <a:srgbClr val="000000"/>
                </a:solidFill>
                <a:ea typeface="ＭＳ Ｐゴシック" charset="-128"/>
              </a:rPr>
              <a:t>る</a:t>
            </a:r>
          </a:p>
        </p:txBody>
      </p:sp>
      <p:sp>
        <p:nvSpPr>
          <p:cNvPr id="14"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5EA3FEC1-FC12-4218-9D70-9E3BA7E0B374}" type="slidenum">
              <a:rPr lang="en-US" smtClean="0">
                <a:solidFill>
                  <a:prstClr val="black"/>
                </a:solidFill>
              </a:rPr>
              <a:pPr>
                <a:defRPr/>
              </a:pPr>
              <a:t>13</a:t>
            </a:fld>
            <a:endParaRPr lang="en-US" dirty="0">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1108075" y="188913"/>
            <a:ext cx="8832850" cy="990600"/>
          </a:xfrm>
        </p:spPr>
        <p:txBody>
          <a:bodyPr/>
          <a:lstStyle/>
          <a:p>
            <a:r>
              <a:rPr lang="ja-JP" altLang="en-US" smtClean="0">
                <a:latin typeface="ＭＳ Ｐゴシック" charset="-128"/>
                <a:ea typeface="ＭＳ Ｐゴシック" charset="-128"/>
              </a:rPr>
              <a:t>　第１５時限　目次</a:t>
            </a:r>
          </a:p>
        </p:txBody>
      </p:sp>
      <p:pic>
        <p:nvPicPr>
          <p:cNvPr id="59394"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59395" name="Rectangle 3"/>
          <p:cNvSpPr>
            <a:spLocks noGrp="1"/>
          </p:cNvSpPr>
          <p:nvPr>
            <p:ph type="body" idx="4294967295"/>
          </p:nvPr>
        </p:nvSpPr>
        <p:spPr>
          <a:xfrm>
            <a:off x="2936875" y="1628775"/>
            <a:ext cx="6056313" cy="4670425"/>
          </a:xfrm>
          <a:ln>
            <a:solidFill>
              <a:schemeClr val="accent2"/>
            </a:solidFill>
          </a:ln>
        </p:spPr>
        <p:txBody>
          <a:bodyPr/>
          <a:lstStyle/>
          <a:p>
            <a:pPr>
              <a:lnSpc>
                <a:spcPct val="80000"/>
              </a:lnSpc>
              <a:buFont typeface="Wingdings" pitchFamily="2" charset="2"/>
              <a:buNone/>
            </a:pPr>
            <a:r>
              <a:rPr lang="ja-JP" altLang="en-US" sz="2400" smtClean="0">
                <a:latin typeface="ＭＳ Ｐゴシック" charset="-128"/>
                <a:ea typeface="ＭＳ Ｐゴシック" charset="-128"/>
              </a:rPr>
              <a:t>１５－１　不正競争防止法</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latin typeface="ＭＳ Ｐゴシック" charset="-128"/>
                <a:ea typeface="ＭＳ Ｐゴシック" charset="-128"/>
              </a:rPr>
              <a:t>１５－２　その他の知的財産制度</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solidFill>
                  <a:srgbClr val="FF0000"/>
                </a:solidFill>
                <a:latin typeface="ＭＳ Ｐゴシック" charset="-128"/>
                <a:ea typeface="ＭＳ Ｐゴシック" charset="-128"/>
              </a:rPr>
              <a:t>　　　　　　</a:t>
            </a:r>
            <a:r>
              <a:rPr lang="ja-JP" altLang="en-US" sz="2400" smtClean="0">
                <a:latin typeface="ＭＳ Ｐゴシック" charset="-128"/>
                <a:ea typeface="ＭＳ Ｐゴシック" charset="-128"/>
              </a:rPr>
              <a:t>（種苗法、</a:t>
            </a:r>
            <a:r>
              <a:rPr lang="zh-TW" altLang="en-US" sz="2400" smtClean="0">
                <a:latin typeface="ＭＳ Ｐゴシック" charset="-128"/>
                <a:ea typeface="ＭＳ Ｐゴシック" charset="-128"/>
              </a:rPr>
              <a:t>半導体集積回路配置法</a:t>
            </a:r>
            <a:r>
              <a:rPr lang="ja-JP" altLang="en-US" sz="2400" smtClean="0">
                <a:latin typeface="ＭＳ Ｐゴシック" charset="-128"/>
                <a:ea typeface="ＭＳ Ｐゴシック" charset="-128"/>
              </a:rPr>
              <a:t>）</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solidFill>
                  <a:srgbClr val="FF0000"/>
                </a:solidFill>
                <a:latin typeface="ＭＳ Ｐゴシック" charset="-128"/>
                <a:ea typeface="ＭＳ Ｐゴシック" charset="-128"/>
              </a:rPr>
              <a:t>１５－３　知的財産に関係する制度</a:t>
            </a:r>
            <a:endParaRPr lang="en-US" altLang="ja-JP" sz="2400" smtClean="0">
              <a:solidFill>
                <a:srgbClr val="FF0000"/>
              </a:solidFill>
              <a:latin typeface="ＭＳ Ｐゴシック" charset="-128"/>
              <a:ea typeface="ＭＳ Ｐゴシック" charset="-128"/>
            </a:endParaRPr>
          </a:p>
          <a:p>
            <a:pPr>
              <a:lnSpc>
                <a:spcPct val="80000"/>
              </a:lnSpc>
              <a:buFont typeface="Wingdings" pitchFamily="2" charset="2"/>
              <a:buNone/>
            </a:pPr>
            <a:r>
              <a:rPr lang="ja-JP" altLang="en-US" sz="2400" smtClean="0">
                <a:solidFill>
                  <a:srgbClr val="FF0000"/>
                </a:solidFill>
                <a:latin typeface="ＭＳ Ｐゴシック" charset="-128"/>
                <a:ea typeface="ＭＳ Ｐゴシック" charset="-128"/>
              </a:rPr>
              <a:t>　　　　　 水際措置と知的財産</a:t>
            </a:r>
            <a:endParaRPr lang="en-US" altLang="ja-JP" sz="2400" smtClean="0">
              <a:solidFill>
                <a:srgbClr val="FF0000"/>
              </a:solidFill>
              <a:latin typeface="ＭＳ Ｐゴシック" charset="-128"/>
              <a:ea typeface="ＭＳ Ｐゴシック" charset="-128"/>
            </a:endParaRPr>
          </a:p>
          <a:p>
            <a:pPr>
              <a:lnSpc>
                <a:spcPct val="80000"/>
              </a:lnSpc>
              <a:buFont typeface="Wingdings" pitchFamily="2" charset="2"/>
              <a:buNone/>
            </a:pPr>
            <a:r>
              <a:rPr lang="ja-JP" altLang="en-US" sz="2400" smtClean="0">
                <a:latin typeface="ＭＳ Ｐゴシック" charset="-128"/>
                <a:ea typeface="ＭＳ Ｐゴシック" charset="-128"/>
              </a:rPr>
              <a:t>１５－４　</a:t>
            </a:r>
            <a:r>
              <a:rPr lang="en-US" altLang="ja-JP" sz="2400" smtClean="0">
                <a:latin typeface="ＭＳ Ｐゴシック" charset="-128"/>
                <a:ea typeface="ＭＳ Ｐゴシック" charset="-128"/>
              </a:rPr>
              <a:t>PL</a:t>
            </a:r>
            <a:r>
              <a:rPr lang="ja-JP" altLang="en-US" sz="2400" smtClean="0">
                <a:latin typeface="ＭＳ Ｐゴシック" charset="-128"/>
                <a:ea typeface="ＭＳ Ｐゴシック" charset="-128"/>
              </a:rPr>
              <a:t>法</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latin typeface="ＭＳ Ｐゴシック" charset="-128"/>
                <a:ea typeface="ＭＳ Ｐゴシック" charset="-128"/>
              </a:rPr>
              <a:t>１５－５　安全保障貿易管理</a:t>
            </a:r>
            <a:endParaRPr lang="en-US" altLang="ja-JP" sz="2400" smtClean="0">
              <a:latin typeface="ＭＳ Ｐゴシック" charset="-128"/>
              <a:ea typeface="ＭＳ Ｐゴシック" charset="-128"/>
            </a:endParaRPr>
          </a:p>
          <a:p>
            <a:pPr>
              <a:lnSpc>
                <a:spcPct val="80000"/>
              </a:lnSpc>
              <a:buFont typeface="Wingdings" pitchFamily="2" charset="2"/>
              <a:buNone/>
            </a:pPr>
            <a:endParaRPr lang="en-US" altLang="ja-JP" sz="1400" smtClean="0">
              <a:latin typeface="ＭＳ Ｐゴシック" charset="-128"/>
              <a:ea typeface="ＭＳ Ｐゴシック" charset="-128"/>
            </a:endParaRPr>
          </a:p>
        </p:txBody>
      </p:sp>
      <p:sp>
        <p:nvSpPr>
          <p:cNvPr id="6"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2DC6990A-5DE6-4D13-9292-011E90299377}" type="slidenum">
              <a:rPr lang="en-US" smtClean="0">
                <a:solidFill>
                  <a:prstClr val="black"/>
                </a:solidFill>
              </a:rPr>
              <a:pPr>
                <a:defRPr/>
              </a:pPr>
              <a:t>14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タイトル 1"/>
          <p:cNvSpPr>
            <a:spLocks noGrp="1"/>
          </p:cNvSpPr>
          <p:nvPr>
            <p:ph type="title"/>
          </p:nvPr>
        </p:nvSpPr>
        <p:spPr>
          <a:xfrm>
            <a:off x="1665288" y="0"/>
            <a:ext cx="8832850" cy="990600"/>
          </a:xfrm>
        </p:spPr>
        <p:txBody>
          <a:bodyPr/>
          <a:lstStyle/>
          <a:p>
            <a:r>
              <a:rPr lang="ja-JP" altLang="en-US" smtClean="0">
                <a:latin typeface="ＭＳ Ｐゴシック" charset="-128"/>
                <a:ea typeface="ＭＳ Ｐゴシック" charset="-128"/>
              </a:rPr>
              <a:t>知的財産に関係する諸制度</a:t>
            </a:r>
          </a:p>
        </p:txBody>
      </p:sp>
      <p:sp>
        <p:nvSpPr>
          <p:cNvPr id="61442" name="Rectangle 16"/>
          <p:cNvSpPr>
            <a:spLocks noChangeArrowheads="1"/>
          </p:cNvSpPr>
          <p:nvPr/>
        </p:nvSpPr>
        <p:spPr bwMode="auto">
          <a:xfrm>
            <a:off x="0"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１５－３</a:t>
            </a:r>
            <a:endParaRPr lang="zh-CN" altLang="en-US" sz="2800">
              <a:solidFill>
                <a:srgbClr val="000000"/>
              </a:solidFill>
              <a:latin typeface="ＭＳ Ｐゴシック" charset="-128"/>
              <a:ea typeface="ＭＳ Ｐゴシック" charset="-128"/>
            </a:endParaRPr>
          </a:p>
        </p:txBody>
      </p:sp>
      <p:sp>
        <p:nvSpPr>
          <p:cNvPr id="10" name="円/楕円 9"/>
          <p:cNvSpPr/>
          <p:nvPr/>
        </p:nvSpPr>
        <p:spPr>
          <a:xfrm>
            <a:off x="1509713" y="2703513"/>
            <a:ext cx="3540125" cy="1927225"/>
          </a:xfrm>
          <a:prstGeom prst="ellipse">
            <a:avLst/>
          </a:prstGeom>
          <a:solidFill>
            <a:srgbClr val="FFD9FF"/>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1 つの角を丸めた四角形 24"/>
          <p:cNvSpPr/>
          <p:nvPr/>
        </p:nvSpPr>
        <p:spPr>
          <a:xfrm>
            <a:off x="669925" y="5218113"/>
            <a:ext cx="2482850" cy="719137"/>
          </a:xfrm>
          <a:prstGeom prst="round1Rect">
            <a:avLst/>
          </a:prstGeom>
          <a:solidFill>
            <a:schemeClr val="accent3">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rPr>
              <a:t>製造物についての責任を定めた制度</a:t>
            </a:r>
            <a:endParaRPr lang="en-US" altLang="ja-JP" dirty="0">
              <a:solidFill>
                <a:prstClr val="black"/>
              </a:solidFill>
              <a:latin typeface="ＭＳ Ｐゴシック" pitchFamily="50" charset="-128"/>
            </a:endParaRPr>
          </a:p>
        </p:txBody>
      </p:sp>
      <p:sp>
        <p:nvSpPr>
          <p:cNvPr id="27" name="右矢印 26"/>
          <p:cNvSpPr/>
          <p:nvPr/>
        </p:nvSpPr>
        <p:spPr>
          <a:xfrm>
            <a:off x="7942263" y="2584450"/>
            <a:ext cx="1547812" cy="541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輸出</a:t>
            </a:r>
          </a:p>
        </p:txBody>
      </p:sp>
      <p:sp>
        <p:nvSpPr>
          <p:cNvPr id="31" name="1 つの角を丸めた四角形 30"/>
          <p:cNvSpPr/>
          <p:nvPr/>
        </p:nvSpPr>
        <p:spPr>
          <a:xfrm>
            <a:off x="5126038" y="5083175"/>
            <a:ext cx="2130425" cy="719138"/>
          </a:xfrm>
          <a:prstGeom prst="round1Rect">
            <a:avLst/>
          </a:prstGeom>
          <a:solidFill>
            <a:schemeClr val="accent3">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prstClr val="black"/>
                </a:solidFill>
                <a:latin typeface="ＭＳ Ｐゴシック" pitchFamily="50" charset="-128"/>
              </a:rPr>
              <a:t>輸出入の場面での知的財産の保護</a:t>
            </a:r>
          </a:p>
        </p:txBody>
      </p:sp>
      <p:sp>
        <p:nvSpPr>
          <p:cNvPr id="33" name="1 つの角を丸めた四角形 32"/>
          <p:cNvSpPr/>
          <p:nvPr/>
        </p:nvSpPr>
        <p:spPr>
          <a:xfrm>
            <a:off x="5540375" y="2452688"/>
            <a:ext cx="2130425" cy="887412"/>
          </a:xfrm>
          <a:prstGeom prst="round1Rect">
            <a:avLst/>
          </a:prstGeom>
          <a:solidFill>
            <a:schemeClr val="accent3">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prstClr val="black"/>
                </a:solidFill>
                <a:latin typeface="ＭＳ Ｐゴシック" pitchFamily="50" charset="-128"/>
              </a:rPr>
              <a:t>物品、技術情報の輸出の場面での取り決め</a:t>
            </a:r>
          </a:p>
        </p:txBody>
      </p:sp>
      <p:sp>
        <p:nvSpPr>
          <p:cNvPr id="61448" name="テキスト ボックス 28"/>
          <p:cNvSpPr txBox="1">
            <a:spLocks noChangeArrowheads="1"/>
          </p:cNvSpPr>
          <p:nvPr/>
        </p:nvSpPr>
        <p:spPr bwMode="auto">
          <a:xfrm>
            <a:off x="5270500" y="4562475"/>
            <a:ext cx="1735138" cy="522288"/>
          </a:xfrm>
          <a:prstGeom prst="rect">
            <a:avLst/>
          </a:prstGeom>
          <a:noFill/>
          <a:ln w="9525">
            <a:noFill/>
            <a:miter lim="800000"/>
            <a:headEnd/>
            <a:tailEnd/>
          </a:ln>
        </p:spPr>
        <p:txBody>
          <a:bodyPr wrap="none">
            <a:spAutoFit/>
          </a:bodyPr>
          <a:lstStyle/>
          <a:p>
            <a:r>
              <a:rPr lang="ja-JP" altLang="en-US" sz="1400" b="1">
                <a:solidFill>
                  <a:srgbClr val="0066FF"/>
                </a:solidFill>
                <a:latin typeface="ＭＳ Ｐゴシック" charset="-128"/>
                <a:ea typeface="ＭＳ Ｐゴシック" charset="-128"/>
              </a:rPr>
              <a:t>関税法で定められた</a:t>
            </a:r>
            <a:endParaRPr lang="en-US" altLang="ja-JP" sz="1400" b="1">
              <a:solidFill>
                <a:srgbClr val="0066FF"/>
              </a:solidFill>
              <a:latin typeface="ＭＳ Ｐゴシック" charset="-128"/>
              <a:ea typeface="ＭＳ Ｐゴシック" charset="-128"/>
            </a:endParaRPr>
          </a:p>
          <a:p>
            <a:r>
              <a:rPr lang="ja-JP" altLang="en-US" sz="1400" b="1">
                <a:solidFill>
                  <a:srgbClr val="0066FF"/>
                </a:solidFill>
                <a:latin typeface="ＭＳ Ｐゴシック" charset="-128"/>
                <a:ea typeface="ＭＳ Ｐゴシック" charset="-128"/>
              </a:rPr>
              <a:t>知的財産侵害物品</a:t>
            </a:r>
          </a:p>
        </p:txBody>
      </p:sp>
      <p:sp>
        <p:nvSpPr>
          <p:cNvPr id="36" name="テキスト ボックス 35"/>
          <p:cNvSpPr txBox="1"/>
          <p:nvPr/>
        </p:nvSpPr>
        <p:spPr>
          <a:xfrm>
            <a:off x="415925" y="1916113"/>
            <a:ext cx="2640013" cy="400050"/>
          </a:xfrm>
          <a:prstGeom prst="rect">
            <a:avLst/>
          </a:prstGeom>
          <a:noFill/>
        </p:spPr>
        <p:txBody>
          <a:bodyPr wrap="none">
            <a:spAutoFit/>
          </a:bodyPr>
          <a:lstStyle/>
          <a:p>
            <a:pPr>
              <a:defRPr/>
            </a:pPr>
            <a:r>
              <a:rPr lang="ja-JP" altLang="en-US" sz="2000" b="1" dirty="0">
                <a:solidFill>
                  <a:schemeClr val="accent1">
                    <a:lumMod val="75000"/>
                  </a:schemeClr>
                </a:solidFill>
                <a:latin typeface="ＭＳ Ｐゴシック" pitchFamily="50" charset="-128"/>
                <a:ea typeface="ＭＳ Ｐゴシック" pitchFamily="50" charset="-128"/>
              </a:rPr>
              <a:t>研究成果物との関わり</a:t>
            </a:r>
          </a:p>
        </p:txBody>
      </p:sp>
      <p:sp>
        <p:nvSpPr>
          <p:cNvPr id="61450" name="テキスト ボックス 36"/>
          <p:cNvSpPr txBox="1">
            <a:spLocks noChangeArrowheads="1"/>
          </p:cNvSpPr>
          <p:nvPr/>
        </p:nvSpPr>
        <p:spPr bwMode="auto">
          <a:xfrm flipH="1">
            <a:off x="560388" y="4457700"/>
            <a:ext cx="722312" cy="646113"/>
          </a:xfrm>
          <a:prstGeom prst="rect">
            <a:avLst/>
          </a:prstGeom>
          <a:noFill/>
          <a:ln w="9525">
            <a:solidFill>
              <a:schemeClr val="accent1"/>
            </a:solidFill>
            <a:miter lim="800000"/>
            <a:headEnd/>
            <a:tailEnd/>
          </a:ln>
        </p:spPr>
        <p:txBody>
          <a:bodyPr>
            <a:spAutoFit/>
          </a:bodyPr>
          <a:lstStyle/>
          <a:p>
            <a:r>
              <a:rPr lang="ja-JP" altLang="en-US" b="1">
                <a:solidFill>
                  <a:srgbClr val="0066FF"/>
                </a:solidFill>
                <a:latin typeface="ＭＳ Ｐゴシック" charset="-128"/>
                <a:ea typeface="ＭＳ Ｐゴシック" charset="-128"/>
              </a:rPr>
              <a:t>製品</a:t>
            </a:r>
            <a:endParaRPr lang="en-US" altLang="ja-JP" b="1">
              <a:solidFill>
                <a:srgbClr val="0066FF"/>
              </a:solidFill>
              <a:latin typeface="ＭＳ Ｐゴシック" charset="-128"/>
              <a:ea typeface="ＭＳ Ｐゴシック" charset="-128"/>
            </a:endParaRPr>
          </a:p>
          <a:p>
            <a:r>
              <a:rPr lang="ja-JP" altLang="en-US" b="1">
                <a:solidFill>
                  <a:srgbClr val="0066FF"/>
                </a:solidFill>
                <a:latin typeface="ＭＳ Ｐゴシック" charset="-128"/>
                <a:ea typeface="ＭＳ Ｐゴシック" charset="-128"/>
              </a:rPr>
              <a:t>販売</a:t>
            </a:r>
            <a:endParaRPr lang="en-US" altLang="ja-JP" b="1">
              <a:solidFill>
                <a:srgbClr val="0066FF"/>
              </a:solidFill>
              <a:latin typeface="ＭＳ Ｐゴシック" charset="-128"/>
              <a:ea typeface="ＭＳ Ｐゴシック" charset="-128"/>
            </a:endParaRPr>
          </a:p>
        </p:txBody>
      </p:sp>
      <p:cxnSp>
        <p:nvCxnSpPr>
          <p:cNvPr id="42" name="直線矢印コネクタ 41"/>
          <p:cNvCxnSpPr/>
          <p:nvPr/>
        </p:nvCxnSpPr>
        <p:spPr>
          <a:xfrm flipH="1">
            <a:off x="1423988" y="4067175"/>
            <a:ext cx="647700" cy="5635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1452" name="テキスト ボックス 44"/>
          <p:cNvSpPr txBox="1">
            <a:spLocks noChangeArrowheads="1"/>
          </p:cNvSpPr>
          <p:nvPr/>
        </p:nvSpPr>
        <p:spPr bwMode="auto">
          <a:xfrm>
            <a:off x="704850" y="3898900"/>
            <a:ext cx="804863" cy="338138"/>
          </a:xfrm>
          <a:prstGeom prst="rect">
            <a:avLst/>
          </a:prstGeom>
          <a:noFill/>
          <a:ln w="9525">
            <a:noFill/>
            <a:miter lim="800000"/>
            <a:headEnd/>
            <a:tailEnd/>
          </a:ln>
        </p:spPr>
        <p:txBody>
          <a:bodyPr wrap="none">
            <a:spAutoFit/>
          </a:bodyPr>
          <a:lstStyle/>
          <a:p>
            <a:r>
              <a:rPr lang="ja-JP" altLang="en-US" sz="1600" b="1">
                <a:solidFill>
                  <a:srgbClr val="FF3399"/>
                </a:solidFill>
                <a:latin typeface="ＭＳ Ｐゴシック" charset="-128"/>
                <a:ea typeface="ＭＳ Ｐゴシック" charset="-128"/>
              </a:rPr>
              <a:t>製品化</a:t>
            </a:r>
          </a:p>
        </p:txBody>
      </p:sp>
      <p:sp>
        <p:nvSpPr>
          <p:cNvPr id="61453" name="正方形/長方形 46"/>
          <p:cNvSpPr>
            <a:spLocks noChangeArrowheads="1"/>
          </p:cNvSpPr>
          <p:nvPr/>
        </p:nvSpPr>
        <p:spPr bwMode="auto">
          <a:xfrm>
            <a:off x="5540375" y="1916113"/>
            <a:ext cx="2263775" cy="523875"/>
          </a:xfrm>
          <a:prstGeom prst="rect">
            <a:avLst/>
          </a:prstGeom>
          <a:noFill/>
          <a:ln w="9525">
            <a:noFill/>
            <a:miter lim="800000"/>
            <a:headEnd/>
            <a:tailEnd/>
          </a:ln>
        </p:spPr>
        <p:txBody>
          <a:bodyPr>
            <a:spAutoFit/>
          </a:bodyPr>
          <a:lstStyle/>
          <a:p>
            <a:r>
              <a:rPr lang="ja-JP" altLang="en-US" sz="1400" b="1">
                <a:solidFill>
                  <a:srgbClr val="0066FF"/>
                </a:solidFill>
                <a:latin typeface="ＭＳ Ｐゴシック" charset="-128"/>
                <a:ea typeface="ＭＳ Ｐゴシック" charset="-128"/>
              </a:rPr>
              <a:t>外国為替及び外国貿易法で定められているもの</a:t>
            </a:r>
            <a:endParaRPr lang="en-US" altLang="ja-JP" sz="1400" b="1">
              <a:solidFill>
                <a:srgbClr val="0066FF"/>
              </a:solidFill>
              <a:latin typeface="ＭＳ Ｐゴシック" charset="-128"/>
              <a:ea typeface="ＭＳ Ｐゴシック" charset="-128"/>
            </a:endParaRPr>
          </a:p>
        </p:txBody>
      </p:sp>
      <p:sp>
        <p:nvSpPr>
          <p:cNvPr id="18" name="正方形/長方形 17"/>
          <p:cNvSpPr/>
          <p:nvPr/>
        </p:nvSpPr>
        <p:spPr>
          <a:xfrm>
            <a:off x="6681788" y="3141663"/>
            <a:ext cx="1274762" cy="631825"/>
          </a:xfrm>
          <a:prstGeom prst="rect">
            <a:avLst/>
          </a:prstGeom>
          <a:solidFill>
            <a:schemeClr val="accent2">
              <a:lumMod val="20000"/>
              <a:lumOff val="8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rPr>
              <a:t>安全保障</a:t>
            </a:r>
            <a:endParaRPr lang="en-US" altLang="ja-JP" dirty="0">
              <a:solidFill>
                <a:prstClr val="black"/>
              </a:solidFill>
              <a:latin typeface="ＭＳ Ｐゴシック" pitchFamily="50" charset="-128"/>
            </a:endParaRPr>
          </a:p>
          <a:p>
            <a:pPr algn="ctr">
              <a:defRPr/>
            </a:pPr>
            <a:r>
              <a:rPr lang="ja-JP" altLang="en-US" dirty="0">
                <a:solidFill>
                  <a:prstClr val="black"/>
                </a:solidFill>
                <a:latin typeface="ＭＳ Ｐゴシック" pitchFamily="50" charset="-128"/>
              </a:rPr>
              <a:t>貿易管理</a:t>
            </a:r>
          </a:p>
        </p:txBody>
      </p:sp>
      <p:sp>
        <p:nvSpPr>
          <p:cNvPr id="14" name="正方形/長方形 13"/>
          <p:cNvSpPr/>
          <p:nvPr/>
        </p:nvSpPr>
        <p:spPr>
          <a:xfrm>
            <a:off x="842963" y="5876925"/>
            <a:ext cx="2089150" cy="504825"/>
          </a:xfrm>
          <a:prstGeom prst="rect">
            <a:avLst/>
          </a:prstGeom>
          <a:solidFill>
            <a:schemeClr val="accent2">
              <a:lumMod val="20000"/>
              <a:lumOff val="8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rPr>
              <a:t>製造物責任（</a:t>
            </a:r>
            <a:r>
              <a:rPr lang="en-US" altLang="ja-JP" dirty="0">
                <a:solidFill>
                  <a:prstClr val="black"/>
                </a:solidFill>
                <a:latin typeface="ＭＳ Ｐゴシック" pitchFamily="50" charset="-128"/>
              </a:rPr>
              <a:t>PL</a:t>
            </a:r>
            <a:r>
              <a:rPr lang="ja-JP" altLang="en-US">
                <a:solidFill>
                  <a:prstClr val="black"/>
                </a:solidFill>
                <a:latin typeface="ＭＳ Ｐゴシック" pitchFamily="50" charset="-128"/>
              </a:rPr>
              <a:t>）</a:t>
            </a:r>
            <a:endParaRPr lang="ja-JP" altLang="en-US" dirty="0">
              <a:solidFill>
                <a:prstClr val="black"/>
              </a:solidFill>
              <a:latin typeface="ＭＳ Ｐゴシック" pitchFamily="50" charset="-128"/>
            </a:endParaRPr>
          </a:p>
        </p:txBody>
      </p:sp>
      <p:sp>
        <p:nvSpPr>
          <p:cNvPr id="4" name="正方形/長方形 3"/>
          <p:cNvSpPr/>
          <p:nvPr/>
        </p:nvSpPr>
        <p:spPr>
          <a:xfrm>
            <a:off x="6191250" y="5732463"/>
            <a:ext cx="1408113" cy="504825"/>
          </a:xfrm>
          <a:prstGeom prst="rect">
            <a:avLst/>
          </a:prstGeom>
          <a:solidFill>
            <a:schemeClr val="accent2">
              <a:lumMod val="20000"/>
              <a:lumOff val="8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rPr>
              <a:t>水際措置</a:t>
            </a:r>
          </a:p>
        </p:txBody>
      </p:sp>
      <p:sp>
        <p:nvSpPr>
          <p:cNvPr id="61457" name="テキスト ボックス 47"/>
          <p:cNvSpPr txBox="1">
            <a:spLocks noChangeArrowheads="1"/>
          </p:cNvSpPr>
          <p:nvPr/>
        </p:nvSpPr>
        <p:spPr bwMode="auto">
          <a:xfrm>
            <a:off x="560388" y="1281113"/>
            <a:ext cx="9009062" cy="708025"/>
          </a:xfrm>
          <a:prstGeom prst="rect">
            <a:avLst/>
          </a:prstGeom>
          <a:noFill/>
          <a:ln w="9525">
            <a:noFill/>
            <a:miter lim="800000"/>
            <a:headEnd/>
            <a:tailEnd/>
          </a:ln>
        </p:spPr>
        <p:txBody>
          <a:bodyPr>
            <a:spAutoFit/>
          </a:bodyPr>
          <a:lstStyle/>
          <a:p>
            <a:r>
              <a:rPr lang="ja-JP" altLang="en-US" sz="2000" b="1">
                <a:solidFill>
                  <a:srgbClr val="002060"/>
                </a:solidFill>
                <a:latin typeface="ＭＳ Ｐゴシック" charset="-128"/>
                <a:ea typeface="ＭＳ Ｐゴシック" charset="-128"/>
              </a:rPr>
              <a:t>知的財産は、特許法などの知的財産制度で守られていることを学んできたが、</a:t>
            </a:r>
            <a:endParaRPr lang="en-US" altLang="ja-JP" sz="2000" b="1">
              <a:solidFill>
                <a:srgbClr val="002060"/>
              </a:solidFill>
              <a:latin typeface="ＭＳ Ｐゴシック" charset="-128"/>
              <a:ea typeface="ＭＳ Ｐゴシック" charset="-128"/>
            </a:endParaRPr>
          </a:p>
          <a:p>
            <a:r>
              <a:rPr lang="ja-JP" altLang="en-US" sz="2000" b="1">
                <a:solidFill>
                  <a:srgbClr val="002060"/>
                </a:solidFill>
                <a:latin typeface="ＭＳ Ｐゴシック" charset="-128"/>
                <a:ea typeface="ＭＳ Ｐゴシック" charset="-128"/>
              </a:rPr>
              <a:t>それ以外の制度と知的財産との関わりについても概観してみよう。</a:t>
            </a:r>
            <a:endParaRPr lang="en-US" altLang="ja-JP" sz="2000" b="1">
              <a:solidFill>
                <a:srgbClr val="002060"/>
              </a:solidFill>
              <a:latin typeface="ＭＳ Ｐゴシック" charset="-128"/>
              <a:ea typeface="ＭＳ Ｐゴシック" charset="-128"/>
            </a:endParaRPr>
          </a:p>
        </p:txBody>
      </p:sp>
      <p:cxnSp>
        <p:nvCxnSpPr>
          <p:cNvPr id="26" name="直線矢印コネクタ 25"/>
          <p:cNvCxnSpPr/>
          <p:nvPr/>
        </p:nvCxnSpPr>
        <p:spPr>
          <a:xfrm flipV="1">
            <a:off x="4665663" y="2997200"/>
            <a:ext cx="784225" cy="2905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左右矢印 7"/>
          <p:cNvSpPr/>
          <p:nvPr/>
        </p:nvSpPr>
        <p:spPr>
          <a:xfrm>
            <a:off x="7616825" y="4878388"/>
            <a:ext cx="1682750" cy="5889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輸出入</a:t>
            </a:r>
          </a:p>
        </p:txBody>
      </p:sp>
      <p:cxnSp>
        <p:nvCxnSpPr>
          <p:cNvPr id="38" name="直線矢印コネクタ 37"/>
          <p:cNvCxnSpPr/>
          <p:nvPr/>
        </p:nvCxnSpPr>
        <p:spPr>
          <a:xfrm>
            <a:off x="4459288" y="4143375"/>
            <a:ext cx="604837" cy="6794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61461" name="Picture 3" descr="C:\Users\yoshida\AppData\Local\Microsoft\Windows\Temporary Internet Files\Content.IE5\TNX1HIJ8\MC900233788[1].wmf"/>
          <p:cNvPicPr>
            <a:picLocks noChangeAspect="1" noChangeArrowheads="1"/>
          </p:cNvPicPr>
          <p:nvPr/>
        </p:nvPicPr>
        <p:blipFill>
          <a:blip r:embed="rId3"/>
          <a:srcRect/>
          <a:stretch>
            <a:fillRect/>
          </a:stretch>
        </p:blipFill>
        <p:spPr bwMode="auto">
          <a:xfrm>
            <a:off x="79375" y="2997200"/>
            <a:ext cx="1249363" cy="935038"/>
          </a:xfrm>
          <a:prstGeom prst="rect">
            <a:avLst/>
          </a:prstGeom>
          <a:noFill/>
          <a:ln w="9525">
            <a:noFill/>
            <a:miter lim="800000"/>
            <a:headEnd/>
            <a:tailEnd/>
          </a:ln>
        </p:spPr>
      </p:pic>
      <p:pic>
        <p:nvPicPr>
          <p:cNvPr id="61462" name="Picture 2" descr="C:\Users\yoshida\AppData\Local\Microsoft\Windows\Temporary Internet Files\Content.IE5\LG4DQVD8\MC900237775[1].wmf"/>
          <p:cNvPicPr>
            <a:picLocks noChangeAspect="1" noChangeArrowheads="1"/>
          </p:cNvPicPr>
          <p:nvPr/>
        </p:nvPicPr>
        <p:blipFill>
          <a:blip r:embed="rId4"/>
          <a:srcRect/>
          <a:stretch>
            <a:fillRect/>
          </a:stretch>
        </p:blipFill>
        <p:spPr bwMode="auto">
          <a:xfrm>
            <a:off x="7989888" y="5472113"/>
            <a:ext cx="1092200" cy="1082675"/>
          </a:xfrm>
          <a:prstGeom prst="rect">
            <a:avLst/>
          </a:prstGeom>
          <a:noFill/>
          <a:ln w="9525">
            <a:noFill/>
            <a:miter lim="800000"/>
            <a:headEnd/>
            <a:tailEnd/>
          </a:ln>
        </p:spPr>
      </p:pic>
      <p:grpSp>
        <p:nvGrpSpPr>
          <p:cNvPr id="61463" name="グループ化 42"/>
          <p:cNvGrpSpPr>
            <a:grpSpLocks/>
          </p:cNvGrpSpPr>
          <p:nvPr/>
        </p:nvGrpSpPr>
        <p:grpSpPr bwMode="auto">
          <a:xfrm>
            <a:off x="3138488" y="2133600"/>
            <a:ext cx="801687" cy="1258888"/>
            <a:chOff x="3547362" y="2002674"/>
            <a:chExt cx="949548" cy="1567075"/>
          </a:xfrm>
        </p:grpSpPr>
        <p:pic>
          <p:nvPicPr>
            <p:cNvPr id="61467" name="Picture 12" descr="C:\Users\yoshida\AppData\Local\Microsoft\Windows\Temporary Internet Files\Content.IE5\9X0Z6504\MC900290846[1].wmf"/>
            <p:cNvPicPr>
              <a:picLocks noChangeAspect="1" noChangeArrowheads="1"/>
            </p:cNvPicPr>
            <p:nvPr/>
          </p:nvPicPr>
          <p:blipFill>
            <a:blip r:embed="rId5"/>
            <a:srcRect/>
            <a:stretch>
              <a:fillRect/>
            </a:stretch>
          </p:blipFill>
          <p:spPr bwMode="auto">
            <a:xfrm>
              <a:off x="3547362" y="2158032"/>
              <a:ext cx="949548" cy="1411717"/>
            </a:xfrm>
            <a:prstGeom prst="rect">
              <a:avLst/>
            </a:prstGeom>
            <a:noFill/>
            <a:ln w="9525">
              <a:noFill/>
              <a:miter lim="800000"/>
              <a:headEnd/>
              <a:tailEnd/>
            </a:ln>
          </p:spPr>
        </p:pic>
        <p:pic>
          <p:nvPicPr>
            <p:cNvPr id="61468" name="Picture 16" descr="C:\Users\yoshida\AppData\Local\Microsoft\Windows\Temporary Internet Files\Content.IE5\LG4DQVD8\MC900299009[1].wmf"/>
            <p:cNvPicPr>
              <a:picLocks noChangeAspect="1" noChangeArrowheads="1"/>
            </p:cNvPicPr>
            <p:nvPr/>
          </p:nvPicPr>
          <p:blipFill>
            <a:blip r:embed="rId6"/>
            <a:srcRect/>
            <a:stretch>
              <a:fillRect/>
            </a:stretch>
          </p:blipFill>
          <p:spPr bwMode="auto">
            <a:xfrm>
              <a:off x="3939711" y="2002674"/>
              <a:ext cx="409810" cy="450746"/>
            </a:xfrm>
            <a:prstGeom prst="rect">
              <a:avLst/>
            </a:prstGeom>
            <a:noFill/>
            <a:ln w="9525">
              <a:noFill/>
              <a:miter lim="800000"/>
              <a:headEnd/>
              <a:tailEnd/>
            </a:ln>
          </p:spPr>
        </p:pic>
      </p:grpSp>
      <p:pic>
        <p:nvPicPr>
          <p:cNvPr id="61464" name="Picture 3"/>
          <p:cNvPicPr>
            <a:picLocks noChangeAspect="1" noChangeArrowheads="1"/>
          </p:cNvPicPr>
          <p:nvPr/>
        </p:nvPicPr>
        <p:blipFill>
          <a:blip r:embed="rId7"/>
          <a:srcRect/>
          <a:stretch>
            <a:fillRect/>
          </a:stretch>
        </p:blipFill>
        <p:spPr bwMode="auto">
          <a:xfrm>
            <a:off x="8458200" y="3348038"/>
            <a:ext cx="1246188" cy="850900"/>
          </a:xfrm>
          <a:prstGeom prst="rect">
            <a:avLst/>
          </a:prstGeom>
          <a:noFill/>
          <a:ln w="9525">
            <a:noFill/>
            <a:miter lim="800000"/>
            <a:headEnd/>
            <a:tailEnd/>
          </a:ln>
        </p:spPr>
      </p:pic>
      <p:sp>
        <p:nvSpPr>
          <p:cNvPr id="61465" name="テキスト ボックス 19"/>
          <p:cNvSpPr txBox="1">
            <a:spLocks noChangeArrowheads="1"/>
          </p:cNvSpPr>
          <p:nvPr/>
        </p:nvSpPr>
        <p:spPr bwMode="auto">
          <a:xfrm>
            <a:off x="2211388" y="3357563"/>
            <a:ext cx="2192337" cy="984250"/>
          </a:xfrm>
          <a:prstGeom prst="rect">
            <a:avLst/>
          </a:prstGeom>
          <a:noFill/>
          <a:ln w="9525">
            <a:noFill/>
            <a:miter lim="800000"/>
            <a:headEnd/>
            <a:tailEnd/>
          </a:ln>
        </p:spPr>
        <p:txBody>
          <a:bodyPr wrap="none">
            <a:spAutoFit/>
          </a:bodyPr>
          <a:lstStyle/>
          <a:p>
            <a:pPr algn="ctr"/>
            <a:r>
              <a:rPr lang="ja-JP" altLang="en-US" sz="2600" b="1">
                <a:solidFill>
                  <a:srgbClr val="FF3399"/>
                </a:solidFill>
                <a:latin typeface="ＭＳ Ｐゴシック" charset="-128"/>
                <a:ea typeface="ＭＳ Ｐゴシック" charset="-128"/>
              </a:rPr>
              <a:t>知　的　財　産</a:t>
            </a:r>
            <a:endParaRPr lang="en-US" altLang="ja-JP" sz="2600" b="1">
              <a:solidFill>
                <a:srgbClr val="FF3399"/>
              </a:solidFill>
              <a:latin typeface="ＭＳ Ｐゴシック" charset="-128"/>
              <a:ea typeface="ＭＳ Ｐゴシック" charset="-128"/>
            </a:endParaRPr>
          </a:p>
          <a:p>
            <a:pPr algn="ctr"/>
            <a:r>
              <a:rPr lang="ja-JP" altLang="en-US" sz="1600" b="1">
                <a:solidFill>
                  <a:srgbClr val="FF3399"/>
                </a:solidFill>
                <a:latin typeface="ＭＳ Ｐゴシック" charset="-128"/>
                <a:ea typeface="ＭＳ Ｐゴシック" charset="-128"/>
              </a:rPr>
              <a:t>・研究成果物   </a:t>
            </a:r>
            <a:endParaRPr lang="en-US" altLang="ja-JP" sz="1600" b="1">
              <a:solidFill>
                <a:srgbClr val="FF3399"/>
              </a:solidFill>
              <a:latin typeface="ＭＳ Ｐゴシック" charset="-128"/>
              <a:ea typeface="ＭＳ Ｐゴシック" charset="-128"/>
            </a:endParaRPr>
          </a:p>
          <a:p>
            <a:pPr algn="ctr"/>
            <a:r>
              <a:rPr lang="ja-JP" altLang="en-US" sz="1600" b="1">
                <a:solidFill>
                  <a:srgbClr val="FF3399"/>
                </a:solidFill>
                <a:latin typeface="ＭＳ Ｐゴシック" charset="-128"/>
                <a:ea typeface="ＭＳ Ｐゴシック" charset="-128"/>
              </a:rPr>
              <a:t>・技術情報など</a:t>
            </a:r>
          </a:p>
        </p:txBody>
      </p:sp>
      <p:sp>
        <p:nvSpPr>
          <p:cNvPr id="30"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A12612D1-85EE-4EDC-A575-857E16E2E95C}" type="slidenum">
              <a:rPr lang="en-US" smtClean="0">
                <a:solidFill>
                  <a:prstClr val="black"/>
                </a:solidFill>
              </a:rPr>
              <a:pPr>
                <a:defRPr/>
              </a:pPr>
              <a:t>15</a:t>
            </a:fld>
            <a:endParaRPr lang="en-US" dirty="0">
              <a:solidFill>
                <a:prstClr val="blac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a:xfrm>
            <a:off x="1423988" y="0"/>
            <a:ext cx="8832850" cy="990600"/>
          </a:xfrm>
        </p:spPr>
        <p:txBody>
          <a:bodyPr/>
          <a:lstStyle/>
          <a:p>
            <a:r>
              <a:rPr lang="ja-JP" altLang="en-US" smtClean="0">
                <a:latin typeface="ＭＳ Ｐゴシック" charset="-128"/>
                <a:ea typeface="ＭＳ Ｐゴシック" charset="-128"/>
              </a:rPr>
              <a:t>水際措置と知的財産</a:t>
            </a:r>
          </a:p>
        </p:txBody>
      </p:sp>
      <p:sp>
        <p:nvSpPr>
          <p:cNvPr id="4" name="正方形/長方形 3"/>
          <p:cNvSpPr/>
          <p:nvPr/>
        </p:nvSpPr>
        <p:spPr>
          <a:xfrm>
            <a:off x="415925" y="1331913"/>
            <a:ext cx="1800225" cy="377825"/>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rPr>
              <a:t>水際措置</a:t>
            </a:r>
          </a:p>
        </p:txBody>
      </p:sp>
      <p:sp>
        <p:nvSpPr>
          <p:cNvPr id="5" name="右矢印 4"/>
          <p:cNvSpPr/>
          <p:nvPr/>
        </p:nvSpPr>
        <p:spPr>
          <a:xfrm>
            <a:off x="2360613" y="1395413"/>
            <a:ext cx="431800" cy="250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 name="正方形/長方形 5"/>
          <p:cNvSpPr/>
          <p:nvPr/>
        </p:nvSpPr>
        <p:spPr>
          <a:xfrm>
            <a:off x="2898775" y="1320800"/>
            <a:ext cx="4519613" cy="400050"/>
          </a:xfrm>
          <a:prstGeom prst="rect">
            <a:avLst/>
          </a:prstGeom>
          <a:solidFill>
            <a:schemeClr val="accent3">
              <a:lumMod val="20000"/>
              <a:lumOff val="80000"/>
            </a:schemeClr>
          </a:solidFill>
          <a:ln>
            <a:solidFill>
              <a:schemeClr val="accent3">
                <a:lumMod val="60000"/>
                <a:lumOff val="40000"/>
              </a:schemeClr>
            </a:solidFill>
          </a:ln>
        </p:spPr>
        <p:txBody>
          <a:bodyPr wrap="none">
            <a:spAutoFit/>
          </a:bodyPr>
          <a:lstStyle/>
          <a:p>
            <a:pPr>
              <a:defRPr/>
            </a:pPr>
            <a:r>
              <a:rPr lang="ja-JP" altLang="en-US" sz="2000" dirty="0">
                <a:solidFill>
                  <a:prstClr val="black"/>
                </a:solidFill>
                <a:latin typeface="ＭＳ Ｐゴシック" pitchFamily="50" charset="-128"/>
                <a:ea typeface="ＭＳ Ｐゴシック" pitchFamily="50" charset="-128"/>
              </a:rPr>
              <a:t>輸出入の場面での知的財産の保護手続</a:t>
            </a:r>
          </a:p>
        </p:txBody>
      </p:sp>
      <p:sp>
        <p:nvSpPr>
          <p:cNvPr id="8" name="角丸四角形 7"/>
          <p:cNvSpPr/>
          <p:nvPr/>
        </p:nvSpPr>
        <p:spPr>
          <a:xfrm>
            <a:off x="273050" y="2349500"/>
            <a:ext cx="8424863" cy="2159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prstClr val="black"/>
                </a:solidFill>
                <a:latin typeface="ＭＳ Ｐゴシック" pitchFamily="50" charset="-128"/>
              </a:rPr>
              <a:t>　知的財産侵害物品は、</a:t>
            </a:r>
            <a:r>
              <a:rPr lang="ja-JP" altLang="en-US" dirty="0">
                <a:solidFill>
                  <a:srgbClr val="FF0000"/>
                </a:solidFill>
                <a:latin typeface="ＭＳ Ｐゴシック" pitchFamily="50" charset="-128"/>
              </a:rPr>
              <a:t>関税法第</a:t>
            </a:r>
            <a:r>
              <a:rPr lang="en-US" altLang="ja-JP" dirty="0">
                <a:solidFill>
                  <a:srgbClr val="FF0000"/>
                </a:solidFill>
                <a:latin typeface="ＭＳ Ｐゴシック" pitchFamily="50" charset="-128"/>
              </a:rPr>
              <a:t>69</a:t>
            </a:r>
            <a:r>
              <a:rPr lang="ja-JP" altLang="en-US" dirty="0">
                <a:solidFill>
                  <a:srgbClr val="FF0000"/>
                </a:solidFill>
                <a:latin typeface="ＭＳ Ｐゴシック" pitchFamily="50" charset="-128"/>
              </a:rPr>
              <a:t>条の</a:t>
            </a:r>
            <a:r>
              <a:rPr lang="en-US" altLang="ja-JP" dirty="0">
                <a:solidFill>
                  <a:srgbClr val="FF0000"/>
                </a:solidFill>
                <a:latin typeface="ＭＳ Ｐゴシック" pitchFamily="50" charset="-128"/>
              </a:rPr>
              <a:t>2</a:t>
            </a:r>
            <a:r>
              <a:rPr lang="ja-JP" altLang="en-US" dirty="0">
                <a:solidFill>
                  <a:prstClr val="black"/>
                </a:solidFill>
                <a:latin typeface="ＭＳ Ｐゴシック" pitchFamily="50" charset="-128"/>
              </a:rPr>
              <a:t>及び</a:t>
            </a:r>
            <a:r>
              <a:rPr lang="ja-JP" altLang="en-US" dirty="0">
                <a:solidFill>
                  <a:srgbClr val="FF0000"/>
                </a:solidFill>
                <a:latin typeface="ＭＳ Ｐゴシック" pitchFamily="50" charset="-128"/>
              </a:rPr>
              <a:t>第</a:t>
            </a:r>
            <a:r>
              <a:rPr lang="en-US" altLang="ja-JP" dirty="0">
                <a:solidFill>
                  <a:srgbClr val="FF0000"/>
                </a:solidFill>
                <a:latin typeface="ＭＳ Ｐゴシック" pitchFamily="50" charset="-128"/>
              </a:rPr>
              <a:t>69</a:t>
            </a:r>
            <a:r>
              <a:rPr lang="ja-JP" altLang="en-US" dirty="0">
                <a:solidFill>
                  <a:srgbClr val="FF0000"/>
                </a:solidFill>
                <a:latin typeface="ＭＳ Ｐゴシック" pitchFamily="50" charset="-128"/>
              </a:rPr>
              <a:t>条の</a:t>
            </a:r>
            <a:r>
              <a:rPr lang="en-US" altLang="ja-JP" dirty="0">
                <a:solidFill>
                  <a:srgbClr val="FF0000"/>
                </a:solidFill>
                <a:latin typeface="ＭＳ Ｐゴシック" pitchFamily="50" charset="-128"/>
              </a:rPr>
              <a:t>11</a:t>
            </a:r>
            <a:r>
              <a:rPr lang="ja-JP" altLang="en-US" dirty="0">
                <a:solidFill>
                  <a:prstClr val="black"/>
                </a:solidFill>
                <a:latin typeface="ＭＳ Ｐゴシック" pitchFamily="50" charset="-128"/>
              </a:rPr>
              <a:t>により輸出及び輸入してはならない貨物と定められている。</a:t>
            </a:r>
            <a:endParaRPr lang="en-US" altLang="ja-JP" dirty="0">
              <a:solidFill>
                <a:prstClr val="black"/>
              </a:solidFill>
              <a:latin typeface="ＭＳ Ｐゴシック" pitchFamily="50" charset="-128"/>
            </a:endParaRPr>
          </a:p>
          <a:p>
            <a:pPr>
              <a:defRPr/>
            </a:pPr>
            <a:endParaRPr lang="ja-JP" altLang="en-US" dirty="0">
              <a:solidFill>
                <a:prstClr val="black"/>
              </a:solidFill>
              <a:latin typeface="ＭＳ Ｐゴシック" pitchFamily="50" charset="-128"/>
            </a:endParaRPr>
          </a:p>
          <a:p>
            <a:pPr>
              <a:defRPr/>
            </a:pPr>
            <a:r>
              <a:rPr lang="ja-JP" altLang="en-US" dirty="0">
                <a:solidFill>
                  <a:prstClr val="black"/>
                </a:solidFill>
                <a:latin typeface="ＭＳ Ｐゴシック" pitchFamily="50" charset="-128"/>
              </a:rPr>
              <a:t>→税関で取締りが行われ、知的財産侵害物品を輸出した者、輸入した者若しくは輸入しようとした者は、</a:t>
            </a:r>
            <a:r>
              <a:rPr lang="en-US" altLang="ja-JP" dirty="0">
                <a:solidFill>
                  <a:prstClr val="black"/>
                </a:solidFill>
                <a:latin typeface="ＭＳ Ｐゴシック" pitchFamily="50" charset="-128"/>
              </a:rPr>
              <a:t>10</a:t>
            </a:r>
            <a:r>
              <a:rPr lang="ja-JP" altLang="en-US" dirty="0">
                <a:solidFill>
                  <a:prstClr val="black"/>
                </a:solidFill>
                <a:latin typeface="ＭＳ Ｐゴシック" pitchFamily="50" charset="-128"/>
              </a:rPr>
              <a:t>年以下の懲役若しくは</a:t>
            </a:r>
            <a:r>
              <a:rPr lang="en-US" altLang="ja-JP" dirty="0">
                <a:solidFill>
                  <a:prstClr val="black"/>
                </a:solidFill>
                <a:latin typeface="ＭＳ Ｐゴシック" pitchFamily="50" charset="-128"/>
              </a:rPr>
              <a:t>1000</a:t>
            </a:r>
            <a:r>
              <a:rPr lang="ja-JP" altLang="en-US" dirty="0">
                <a:solidFill>
                  <a:prstClr val="black"/>
                </a:solidFill>
                <a:latin typeface="ＭＳ Ｐゴシック" pitchFamily="50" charset="-128"/>
              </a:rPr>
              <a:t>万円以下の罰金！（法人等業務主についても両罰規定あり）</a:t>
            </a:r>
          </a:p>
        </p:txBody>
      </p:sp>
      <p:pic>
        <p:nvPicPr>
          <p:cNvPr id="63494" name="Picture 2"/>
          <p:cNvPicPr>
            <a:picLocks noChangeAspect="1" noChangeArrowheads="1"/>
          </p:cNvPicPr>
          <p:nvPr/>
        </p:nvPicPr>
        <p:blipFill>
          <a:blip r:embed="rId3"/>
          <a:srcRect/>
          <a:stretch>
            <a:fillRect/>
          </a:stretch>
        </p:blipFill>
        <p:spPr bwMode="auto">
          <a:xfrm>
            <a:off x="6321425" y="4581525"/>
            <a:ext cx="3213100" cy="2008188"/>
          </a:xfrm>
          <a:prstGeom prst="rect">
            <a:avLst/>
          </a:prstGeom>
          <a:noFill/>
          <a:ln w="9525">
            <a:noFill/>
            <a:miter lim="800000"/>
            <a:headEnd/>
            <a:tailEnd/>
          </a:ln>
        </p:spPr>
      </p:pic>
      <p:pic>
        <p:nvPicPr>
          <p:cNvPr id="63495" name="Picture 3"/>
          <p:cNvPicPr>
            <a:picLocks noChangeAspect="1" noChangeArrowheads="1"/>
          </p:cNvPicPr>
          <p:nvPr/>
        </p:nvPicPr>
        <p:blipFill>
          <a:blip r:embed="rId4"/>
          <a:srcRect/>
          <a:stretch>
            <a:fillRect/>
          </a:stretch>
        </p:blipFill>
        <p:spPr bwMode="auto">
          <a:xfrm>
            <a:off x="7678738" y="830263"/>
            <a:ext cx="2038350" cy="1273175"/>
          </a:xfrm>
          <a:prstGeom prst="rect">
            <a:avLst/>
          </a:prstGeom>
          <a:noFill/>
          <a:ln w="9525">
            <a:noFill/>
            <a:miter lim="800000"/>
            <a:headEnd/>
            <a:tailEnd/>
          </a:ln>
        </p:spPr>
      </p:pic>
      <p:sp>
        <p:nvSpPr>
          <p:cNvPr id="11" name="角丸四角形 10"/>
          <p:cNvSpPr/>
          <p:nvPr/>
        </p:nvSpPr>
        <p:spPr>
          <a:xfrm>
            <a:off x="596900" y="5013325"/>
            <a:ext cx="5435600" cy="976313"/>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prstClr val="black"/>
                </a:solidFill>
                <a:latin typeface="ＭＳ Ｐゴシック" pitchFamily="50" charset="-128"/>
              </a:rPr>
              <a:t>知的財産侵害物品はどうなる？</a:t>
            </a:r>
          </a:p>
          <a:p>
            <a:pPr>
              <a:defRPr/>
            </a:pPr>
            <a:r>
              <a:rPr lang="ja-JP" altLang="en-US" dirty="0">
                <a:solidFill>
                  <a:prstClr val="black"/>
                </a:solidFill>
                <a:latin typeface="ＭＳ Ｐゴシック" pitchFamily="50" charset="-128"/>
              </a:rPr>
              <a:t>⇒税関により没収、廃棄。</a:t>
            </a:r>
          </a:p>
        </p:txBody>
      </p:sp>
      <p:sp>
        <p:nvSpPr>
          <p:cNvPr id="63497" name="Rectangle 16"/>
          <p:cNvSpPr>
            <a:spLocks noChangeArrowheads="1"/>
          </p:cNvSpPr>
          <p:nvPr/>
        </p:nvSpPr>
        <p:spPr bwMode="auto">
          <a:xfrm>
            <a:off x="0"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１５－３</a:t>
            </a:r>
            <a:endParaRPr lang="zh-CN" altLang="en-US" sz="2800">
              <a:solidFill>
                <a:srgbClr val="000000"/>
              </a:solidFill>
              <a:latin typeface="ＭＳ Ｐゴシック" charset="-128"/>
              <a:ea typeface="ＭＳ Ｐゴシック" charset="-128"/>
            </a:endParaRPr>
          </a:p>
        </p:txBody>
      </p:sp>
      <p:sp>
        <p:nvSpPr>
          <p:cNvPr id="12"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CC13A929-5277-485E-9AB3-3D72B5F8EDA3}" type="slidenum">
              <a:rPr lang="en-US" smtClean="0">
                <a:solidFill>
                  <a:prstClr val="black"/>
                </a:solidFill>
              </a:rPr>
              <a:pPr>
                <a:defRPr/>
              </a:pPr>
              <a:t>16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1"/>
          <p:cNvSpPr>
            <a:spLocks noGrp="1"/>
          </p:cNvSpPr>
          <p:nvPr>
            <p:ph type="title"/>
          </p:nvPr>
        </p:nvSpPr>
        <p:spPr>
          <a:xfrm>
            <a:off x="1649413" y="0"/>
            <a:ext cx="8832850" cy="990600"/>
          </a:xfrm>
        </p:spPr>
        <p:txBody>
          <a:bodyPr/>
          <a:lstStyle/>
          <a:p>
            <a:r>
              <a:rPr lang="ja-JP" altLang="en-US" smtClean="0">
                <a:latin typeface="ＭＳ Ｐゴシック" charset="-128"/>
                <a:ea typeface="ＭＳ Ｐゴシック" charset="-128"/>
              </a:rPr>
              <a:t>輸入差止申立制度</a:t>
            </a:r>
          </a:p>
        </p:txBody>
      </p:sp>
      <p:sp>
        <p:nvSpPr>
          <p:cNvPr id="4" name="メモ 3"/>
          <p:cNvSpPr/>
          <p:nvPr/>
        </p:nvSpPr>
        <p:spPr>
          <a:xfrm>
            <a:off x="3873500" y="1409700"/>
            <a:ext cx="2303463" cy="576263"/>
          </a:xfrm>
          <a:prstGeom prst="foldedCorner">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rPr>
              <a:t>輸入差止申立制度（輸出もほぼ同様）</a:t>
            </a:r>
          </a:p>
        </p:txBody>
      </p:sp>
      <p:graphicFrame>
        <p:nvGraphicFramePr>
          <p:cNvPr id="7" name="図表 6"/>
          <p:cNvGraphicFramePr/>
          <p:nvPr/>
        </p:nvGraphicFramePr>
        <p:xfrm>
          <a:off x="2432720" y="2060848"/>
          <a:ext cx="7200800" cy="3482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540" name="Picture 2"/>
          <p:cNvPicPr>
            <a:picLocks noChangeAspect="1" noChangeArrowheads="1"/>
          </p:cNvPicPr>
          <p:nvPr/>
        </p:nvPicPr>
        <p:blipFill>
          <a:blip r:embed="rId8"/>
          <a:srcRect/>
          <a:stretch>
            <a:fillRect/>
          </a:stretch>
        </p:blipFill>
        <p:spPr bwMode="auto">
          <a:xfrm>
            <a:off x="234950" y="1557338"/>
            <a:ext cx="1838325" cy="1139825"/>
          </a:xfrm>
          <a:prstGeom prst="rect">
            <a:avLst/>
          </a:prstGeom>
          <a:noFill/>
          <a:ln w="9525">
            <a:noFill/>
            <a:miter lim="800000"/>
            <a:headEnd/>
            <a:tailEnd/>
          </a:ln>
        </p:spPr>
      </p:pic>
      <p:pic>
        <p:nvPicPr>
          <p:cNvPr id="65541" name="Picture 3"/>
          <p:cNvPicPr>
            <a:picLocks noChangeAspect="1" noChangeArrowheads="1"/>
          </p:cNvPicPr>
          <p:nvPr/>
        </p:nvPicPr>
        <p:blipFill>
          <a:blip r:embed="rId9"/>
          <a:srcRect/>
          <a:stretch>
            <a:fillRect/>
          </a:stretch>
        </p:blipFill>
        <p:spPr bwMode="auto">
          <a:xfrm>
            <a:off x="234950" y="2903538"/>
            <a:ext cx="1935163" cy="1195387"/>
          </a:xfrm>
          <a:prstGeom prst="rect">
            <a:avLst/>
          </a:prstGeom>
          <a:noFill/>
          <a:ln w="9525">
            <a:noFill/>
            <a:miter lim="800000"/>
            <a:headEnd/>
            <a:tailEnd/>
          </a:ln>
        </p:spPr>
      </p:pic>
      <p:pic>
        <p:nvPicPr>
          <p:cNvPr id="65542" name="Picture 4"/>
          <p:cNvPicPr>
            <a:picLocks noChangeAspect="1" noChangeArrowheads="1"/>
          </p:cNvPicPr>
          <p:nvPr/>
        </p:nvPicPr>
        <p:blipFill>
          <a:blip r:embed="rId10"/>
          <a:srcRect l="-2" r="37238"/>
          <a:stretch>
            <a:fillRect/>
          </a:stretch>
        </p:blipFill>
        <p:spPr bwMode="auto">
          <a:xfrm>
            <a:off x="1316038" y="4125913"/>
            <a:ext cx="1709737" cy="1701800"/>
          </a:xfrm>
          <a:prstGeom prst="rect">
            <a:avLst/>
          </a:prstGeom>
          <a:noFill/>
          <a:ln w="9525">
            <a:noFill/>
            <a:miter lim="800000"/>
            <a:headEnd/>
            <a:tailEnd/>
          </a:ln>
        </p:spPr>
      </p:pic>
      <p:sp>
        <p:nvSpPr>
          <p:cNvPr id="65543" name="正方形/長方形 9"/>
          <p:cNvSpPr>
            <a:spLocks noChangeArrowheads="1"/>
          </p:cNvSpPr>
          <p:nvPr/>
        </p:nvSpPr>
        <p:spPr bwMode="auto">
          <a:xfrm>
            <a:off x="819150" y="5827713"/>
            <a:ext cx="8237538" cy="522287"/>
          </a:xfrm>
          <a:prstGeom prst="rect">
            <a:avLst/>
          </a:prstGeom>
          <a:noFill/>
          <a:ln w="9525">
            <a:solidFill>
              <a:schemeClr val="accent1"/>
            </a:solidFill>
            <a:miter lim="800000"/>
            <a:headEnd/>
            <a:tailEnd/>
          </a:ln>
        </p:spPr>
        <p:txBody>
          <a:bodyPr>
            <a:spAutoFit/>
          </a:bodyPr>
          <a:lstStyle/>
          <a:p>
            <a:r>
              <a:rPr lang="en-US" altLang="ja-JP" sz="1400">
                <a:solidFill>
                  <a:srgbClr val="000000"/>
                </a:solidFill>
                <a:latin typeface="ＭＳ Ｐゴシック" charset="-128"/>
                <a:ea typeface="ＭＳ Ｐゴシック" charset="-128"/>
              </a:rPr>
              <a:t>※</a:t>
            </a:r>
            <a:r>
              <a:rPr lang="ja-JP" altLang="en-US" sz="1400">
                <a:solidFill>
                  <a:srgbClr val="000000"/>
                </a:solidFill>
                <a:latin typeface="ＭＳ Ｐゴシック" charset="-128"/>
                <a:ea typeface="ＭＳ Ｐゴシック" charset="-128"/>
              </a:rPr>
              <a:t>兵器等とは違って、知的財産については私的な利益が絡む問題であるから、権利者のイニシアチブにより侵害を阻止する手続を準備している。</a:t>
            </a:r>
          </a:p>
        </p:txBody>
      </p:sp>
      <p:sp>
        <p:nvSpPr>
          <p:cNvPr id="65544" name="Rectangle 16"/>
          <p:cNvSpPr>
            <a:spLocks noChangeArrowheads="1"/>
          </p:cNvSpPr>
          <p:nvPr/>
        </p:nvSpPr>
        <p:spPr bwMode="auto">
          <a:xfrm>
            <a:off x="0"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１５－３</a:t>
            </a:r>
            <a:endParaRPr lang="zh-CN" altLang="en-US" sz="2800">
              <a:solidFill>
                <a:srgbClr val="000000"/>
              </a:solidFill>
              <a:latin typeface="ＭＳ Ｐゴシック" charset="-128"/>
              <a:ea typeface="ＭＳ Ｐゴシック" charset="-128"/>
            </a:endParaRPr>
          </a:p>
        </p:txBody>
      </p:sp>
      <p:sp>
        <p:nvSpPr>
          <p:cNvPr id="11"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BB6ACCB9-13F9-46F4-9139-5CED1CA0BEE4}" type="slidenum">
              <a:rPr lang="en-US" smtClean="0">
                <a:solidFill>
                  <a:prstClr val="black"/>
                </a:solidFill>
              </a:rPr>
              <a:pPr>
                <a:defRPr/>
              </a:pPr>
              <a:t>17</a:t>
            </a:fld>
            <a:endParaRPr lang="en-US" dirty="0">
              <a:solidFill>
                <a:prstClr val="blac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408113" y="44450"/>
            <a:ext cx="8008937" cy="738188"/>
          </a:xfrm>
        </p:spPr>
        <p:txBody>
          <a:bodyPr/>
          <a:lstStyle/>
          <a:p>
            <a:pPr marL="342900" indent="-342900" eaLnBrk="1" hangingPunct="1">
              <a:lnSpc>
                <a:spcPct val="80000"/>
              </a:lnSpc>
              <a:spcBef>
                <a:spcPct val="20000"/>
              </a:spcBef>
            </a:pPr>
            <a:r>
              <a:rPr lang="ja-JP" altLang="en-US" sz="2400" smtClean="0">
                <a:latin typeface="ＭＳ Ｐゴシック" charset="-128"/>
                <a:ea typeface="ＭＳ Ｐゴシック" charset="-128"/>
              </a:rPr>
              <a:t>　</a:t>
            </a:r>
            <a:r>
              <a:rPr lang="ja-JP" altLang="en-US" smtClean="0">
                <a:latin typeface="ＭＳ Ｐゴシック" charset="-128"/>
                <a:ea typeface="ＭＳ Ｐゴシック" charset="-128"/>
              </a:rPr>
              <a:t>水際措置がとられた事例</a:t>
            </a:r>
          </a:p>
        </p:txBody>
      </p:sp>
      <p:sp>
        <p:nvSpPr>
          <p:cNvPr id="67586" name="Rectangle 16"/>
          <p:cNvSpPr>
            <a:spLocks noChangeArrowheads="1"/>
          </p:cNvSpPr>
          <p:nvPr/>
        </p:nvSpPr>
        <p:spPr bwMode="auto">
          <a:xfrm>
            <a:off x="0"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１５－３</a:t>
            </a:r>
            <a:endParaRPr lang="zh-CN" altLang="en-US" sz="2800">
              <a:solidFill>
                <a:srgbClr val="000000"/>
              </a:solidFill>
              <a:latin typeface="ＭＳ Ｐゴシック" charset="-128"/>
              <a:ea typeface="ＭＳ Ｐゴシック" charset="-128"/>
            </a:endParaRPr>
          </a:p>
        </p:txBody>
      </p:sp>
      <p:sp>
        <p:nvSpPr>
          <p:cNvPr id="3" name="テキスト ボックス 2"/>
          <p:cNvSpPr txBox="1"/>
          <p:nvPr/>
        </p:nvSpPr>
        <p:spPr>
          <a:xfrm>
            <a:off x="3552825" y="1484313"/>
            <a:ext cx="2765425" cy="338137"/>
          </a:xfrm>
          <a:prstGeom prst="rect">
            <a:avLst/>
          </a:prstGeom>
          <a:solidFill>
            <a:schemeClr val="accent1">
              <a:lumMod val="20000"/>
              <a:lumOff val="80000"/>
            </a:schemeClr>
          </a:solidFill>
        </p:spPr>
        <p:txBody>
          <a:bodyPr>
            <a:spAutoFit/>
          </a:bodyPr>
          <a:lstStyle/>
          <a:p>
            <a:pPr>
              <a:defRPr/>
            </a:pPr>
            <a:r>
              <a:rPr lang="ja-JP" altLang="en-US" sz="1600" dirty="0">
                <a:solidFill>
                  <a:prstClr val="black"/>
                </a:solidFill>
                <a:latin typeface="ＭＳ Ｐゴシック" pitchFamily="50" charset="-128"/>
                <a:ea typeface="ＭＳ Ｐゴシック" pitchFamily="50" charset="-128"/>
              </a:rPr>
              <a:t>メモリーカード（商標権侵害）</a:t>
            </a:r>
            <a:endParaRPr lang="en-US" altLang="ja-JP" sz="1600" dirty="0">
              <a:solidFill>
                <a:prstClr val="black"/>
              </a:solidFill>
              <a:latin typeface="ＭＳ Ｐゴシック" pitchFamily="50" charset="-128"/>
              <a:ea typeface="ＭＳ Ｐゴシック" pitchFamily="50" charset="-128"/>
            </a:endParaRPr>
          </a:p>
        </p:txBody>
      </p:sp>
      <p:pic>
        <p:nvPicPr>
          <p:cNvPr id="67588" name="Picture 2"/>
          <p:cNvPicPr>
            <a:picLocks noChangeAspect="1" noChangeArrowheads="1"/>
          </p:cNvPicPr>
          <p:nvPr/>
        </p:nvPicPr>
        <p:blipFill>
          <a:blip r:embed="rId3"/>
          <a:srcRect/>
          <a:stretch>
            <a:fillRect/>
          </a:stretch>
        </p:blipFill>
        <p:spPr bwMode="auto">
          <a:xfrm>
            <a:off x="3732213" y="1873250"/>
            <a:ext cx="2449512" cy="1700213"/>
          </a:xfrm>
          <a:prstGeom prst="rect">
            <a:avLst/>
          </a:prstGeom>
          <a:noFill/>
          <a:ln w="9525">
            <a:noFill/>
            <a:miter lim="800000"/>
            <a:headEnd/>
            <a:tailEnd/>
          </a:ln>
        </p:spPr>
      </p:pic>
      <p:sp>
        <p:nvSpPr>
          <p:cNvPr id="4" name="テキスト ボックス 3"/>
          <p:cNvSpPr txBox="1"/>
          <p:nvPr/>
        </p:nvSpPr>
        <p:spPr>
          <a:xfrm>
            <a:off x="6318250" y="3556000"/>
            <a:ext cx="3335338" cy="366713"/>
          </a:xfrm>
          <a:prstGeom prst="rect">
            <a:avLst/>
          </a:prstGeom>
          <a:solidFill>
            <a:schemeClr val="accent1">
              <a:lumMod val="20000"/>
              <a:lumOff val="80000"/>
            </a:schemeClr>
          </a:solidFill>
        </p:spPr>
        <p:txBody>
          <a:bodyPr>
            <a:spAutoFit/>
          </a:bodyPr>
          <a:lstStyle/>
          <a:p>
            <a:pPr>
              <a:defRPr/>
            </a:pPr>
            <a:r>
              <a:rPr lang="ja-JP" altLang="en-US" sz="1600" dirty="0">
                <a:solidFill>
                  <a:prstClr val="black"/>
                </a:solidFill>
                <a:latin typeface="ＭＳ Ｐゴシック" pitchFamily="50" charset="-128"/>
                <a:ea typeface="ＭＳ Ｐゴシック" pitchFamily="50" charset="-128"/>
              </a:rPr>
              <a:t>ステンレス製魔法瓶（特許権侵害</a:t>
            </a:r>
            <a:r>
              <a:rPr lang="ja-JP" altLang="en-US" dirty="0">
                <a:solidFill>
                  <a:prstClr val="black"/>
                </a:solidFill>
                <a:latin typeface="ＭＳ Ｐゴシック" pitchFamily="50" charset="-128"/>
                <a:ea typeface="ＭＳ Ｐゴシック" pitchFamily="50" charset="-128"/>
              </a:rPr>
              <a:t>）</a:t>
            </a:r>
          </a:p>
        </p:txBody>
      </p:sp>
      <p:sp>
        <p:nvSpPr>
          <p:cNvPr id="6" name="テキスト ボックス 5"/>
          <p:cNvSpPr txBox="1"/>
          <p:nvPr/>
        </p:nvSpPr>
        <p:spPr>
          <a:xfrm>
            <a:off x="227013" y="4010025"/>
            <a:ext cx="3717925" cy="338138"/>
          </a:xfrm>
          <a:prstGeom prst="rect">
            <a:avLst/>
          </a:prstGeom>
          <a:solidFill>
            <a:schemeClr val="accent1">
              <a:lumMod val="20000"/>
              <a:lumOff val="80000"/>
            </a:schemeClr>
          </a:solidFill>
        </p:spPr>
        <p:txBody>
          <a:bodyPr>
            <a:spAutoFit/>
          </a:bodyPr>
          <a:lstStyle/>
          <a:p>
            <a:pPr>
              <a:defRPr/>
            </a:pPr>
            <a:r>
              <a:rPr lang="ja-JP" altLang="en-US" sz="1600" dirty="0">
                <a:solidFill>
                  <a:prstClr val="black"/>
                </a:solidFill>
                <a:latin typeface="ＭＳ Ｐゴシック" pitchFamily="50" charset="-128"/>
                <a:ea typeface="ＭＳ Ｐゴシック" pitchFamily="50" charset="-128"/>
              </a:rPr>
              <a:t>電子ゲーム機用操作器等（意匠権侵害）</a:t>
            </a:r>
          </a:p>
        </p:txBody>
      </p:sp>
      <p:pic>
        <p:nvPicPr>
          <p:cNvPr id="67591" name="Picture 4"/>
          <p:cNvPicPr>
            <a:picLocks noChangeAspect="1" noChangeArrowheads="1"/>
          </p:cNvPicPr>
          <p:nvPr/>
        </p:nvPicPr>
        <p:blipFill>
          <a:blip r:embed="rId4"/>
          <a:srcRect/>
          <a:stretch>
            <a:fillRect/>
          </a:stretch>
        </p:blipFill>
        <p:spPr bwMode="auto">
          <a:xfrm>
            <a:off x="4062413" y="4408488"/>
            <a:ext cx="2259012" cy="1397000"/>
          </a:xfrm>
          <a:prstGeom prst="rect">
            <a:avLst/>
          </a:prstGeom>
          <a:noFill/>
          <a:ln w="9525">
            <a:noFill/>
            <a:miter lim="800000"/>
            <a:headEnd/>
            <a:tailEnd/>
          </a:ln>
        </p:spPr>
      </p:pic>
      <p:pic>
        <p:nvPicPr>
          <p:cNvPr id="67592" name="Picture 2"/>
          <p:cNvPicPr>
            <a:picLocks noChangeAspect="1" noChangeArrowheads="1"/>
          </p:cNvPicPr>
          <p:nvPr/>
        </p:nvPicPr>
        <p:blipFill>
          <a:blip r:embed="rId5"/>
          <a:srcRect/>
          <a:stretch>
            <a:fillRect/>
          </a:stretch>
        </p:blipFill>
        <p:spPr bwMode="auto">
          <a:xfrm>
            <a:off x="560388" y="4476750"/>
            <a:ext cx="3043237" cy="1689100"/>
          </a:xfrm>
          <a:prstGeom prst="rect">
            <a:avLst/>
          </a:prstGeom>
          <a:noFill/>
          <a:ln w="9525">
            <a:noFill/>
            <a:miter lim="800000"/>
            <a:headEnd/>
            <a:tailEnd/>
          </a:ln>
        </p:spPr>
      </p:pic>
      <p:sp>
        <p:nvSpPr>
          <p:cNvPr id="67593" name="正方形/長方形 4"/>
          <p:cNvSpPr>
            <a:spLocks noChangeArrowheads="1"/>
          </p:cNvSpPr>
          <p:nvPr/>
        </p:nvSpPr>
        <p:spPr bwMode="auto">
          <a:xfrm>
            <a:off x="2038350" y="6272213"/>
            <a:ext cx="6672263" cy="396875"/>
          </a:xfrm>
          <a:prstGeom prst="rect">
            <a:avLst/>
          </a:prstGeom>
          <a:noFill/>
          <a:ln w="9525">
            <a:noFill/>
            <a:miter lim="800000"/>
            <a:headEnd/>
            <a:tailEnd/>
          </a:ln>
        </p:spPr>
        <p:txBody>
          <a:bodyPr>
            <a:spAutoFit/>
          </a:bodyPr>
          <a:lstStyle/>
          <a:p>
            <a:r>
              <a:rPr lang="zh-TW" altLang="en-US" sz="1000">
                <a:latin typeface="ＭＳ Ｐゴシック" charset="-128"/>
                <a:ea typeface="ＭＳ Ｐゴシック" charset="-128"/>
              </a:rPr>
              <a:t>平成</a:t>
            </a:r>
            <a:r>
              <a:rPr lang="en-US" altLang="zh-TW" sz="1000">
                <a:latin typeface="ＭＳ Ｐゴシック" charset="-128"/>
                <a:ea typeface="ＭＳ Ｐゴシック" charset="-128"/>
              </a:rPr>
              <a:t>24 </a:t>
            </a:r>
            <a:r>
              <a:rPr lang="zh-TW" altLang="en-US" sz="1000">
                <a:latin typeface="ＭＳ Ｐゴシック" charset="-128"/>
                <a:ea typeface="ＭＳ Ｐゴシック" charset="-128"/>
              </a:rPr>
              <a:t>年３月１日</a:t>
            </a:r>
            <a:r>
              <a:rPr lang="ja-JP" altLang="en-US" sz="1000">
                <a:latin typeface="ＭＳ Ｐゴシック" charset="-128"/>
                <a:ea typeface="ＭＳ Ｐゴシック" charset="-128"/>
              </a:rPr>
              <a:t>　</a:t>
            </a:r>
            <a:r>
              <a:rPr lang="zh-TW" altLang="en-US" sz="1000">
                <a:latin typeface="ＭＳ Ｐゴシック" charset="-128"/>
                <a:ea typeface="ＭＳ Ｐゴシック" charset="-128"/>
              </a:rPr>
              <a:t>財務省報道発表</a:t>
            </a:r>
            <a:r>
              <a:rPr lang="ja-JP" altLang="en-US" sz="1000">
                <a:latin typeface="ＭＳ Ｐゴシック" charset="-128"/>
                <a:ea typeface="ＭＳ Ｐゴシック" charset="-128"/>
              </a:rPr>
              <a:t>　「平成</a:t>
            </a:r>
            <a:r>
              <a:rPr lang="en-US" altLang="ja-JP" sz="1000">
                <a:latin typeface="ＭＳ Ｐゴシック" charset="-128"/>
                <a:ea typeface="ＭＳ Ｐゴシック" charset="-128"/>
              </a:rPr>
              <a:t>23 </a:t>
            </a:r>
            <a:r>
              <a:rPr lang="ja-JP" altLang="en-US" sz="1000">
                <a:latin typeface="ＭＳ Ｐゴシック" charset="-128"/>
                <a:ea typeface="ＭＳ Ｐゴシック" charset="-128"/>
              </a:rPr>
              <a:t>年の税関における知的財産侵害物品の差止状況（詳細）」</a:t>
            </a:r>
            <a:r>
              <a:rPr kumimoji="0" lang="en-US" altLang="ja-JP" sz="1000">
                <a:latin typeface="ＭＳ Ｐゴシック" charset="-128"/>
                <a:ea typeface="ＭＳ Ｐゴシック" charset="-128"/>
                <a:hlinkClick r:id="rId6"/>
              </a:rPr>
              <a:t>http://www.customs.go.jp/mizugiwa/chiteki/shihanki/h23all.pdf</a:t>
            </a:r>
            <a:r>
              <a:rPr kumimoji="0" lang="ja-JP" altLang="en-US" sz="1000">
                <a:latin typeface="ＭＳ Ｐゴシック" charset="-128"/>
                <a:ea typeface="ＭＳ Ｐゴシック" charset="-128"/>
              </a:rPr>
              <a:t>　に基づき作成</a:t>
            </a:r>
          </a:p>
        </p:txBody>
      </p:sp>
      <p:pic>
        <p:nvPicPr>
          <p:cNvPr id="67594" name="Picture 2"/>
          <p:cNvPicPr>
            <a:picLocks noChangeAspect="1" noChangeArrowheads="1"/>
          </p:cNvPicPr>
          <p:nvPr/>
        </p:nvPicPr>
        <p:blipFill>
          <a:blip r:embed="rId7"/>
          <a:srcRect/>
          <a:stretch>
            <a:fillRect/>
          </a:stretch>
        </p:blipFill>
        <p:spPr bwMode="auto">
          <a:xfrm>
            <a:off x="7110413" y="4005263"/>
            <a:ext cx="1874837" cy="2178050"/>
          </a:xfrm>
          <a:prstGeom prst="rect">
            <a:avLst/>
          </a:prstGeom>
          <a:noFill/>
          <a:ln w="9525">
            <a:noFill/>
            <a:miter lim="800000"/>
            <a:headEnd/>
            <a:tailEnd/>
          </a:ln>
        </p:spPr>
      </p:pic>
      <p:pic>
        <p:nvPicPr>
          <p:cNvPr id="67595" name="Picture 3" descr="C:\Users\yoshida\AppData\Local\Microsoft\Windows\Temporary Internet Files\Content.IE5\TNX1HIJ8\MC900312692[1].wmf"/>
          <p:cNvPicPr>
            <a:picLocks noChangeAspect="1" noChangeArrowheads="1"/>
          </p:cNvPicPr>
          <p:nvPr/>
        </p:nvPicPr>
        <p:blipFill>
          <a:blip r:embed="rId8"/>
          <a:srcRect/>
          <a:stretch>
            <a:fillRect/>
          </a:stretch>
        </p:blipFill>
        <p:spPr bwMode="auto">
          <a:xfrm>
            <a:off x="1639888" y="1557338"/>
            <a:ext cx="1517650" cy="1349375"/>
          </a:xfrm>
          <a:prstGeom prst="rect">
            <a:avLst/>
          </a:prstGeom>
          <a:noFill/>
          <a:ln w="9525">
            <a:noFill/>
            <a:miter lim="800000"/>
            <a:headEnd/>
            <a:tailEnd/>
          </a:ln>
        </p:spPr>
      </p:pic>
      <p:pic>
        <p:nvPicPr>
          <p:cNvPr id="67596" name="Picture 5" descr="C:\Users\yoshida\AppData\Local\Microsoft\Windows\Temporary Internet Files\Content.IE5\TNX1HIJ8\MC900433873[1].png"/>
          <p:cNvPicPr>
            <a:picLocks noChangeAspect="1" noChangeArrowheads="1"/>
          </p:cNvPicPr>
          <p:nvPr/>
        </p:nvPicPr>
        <p:blipFill>
          <a:blip r:embed="rId9"/>
          <a:srcRect/>
          <a:stretch>
            <a:fillRect/>
          </a:stretch>
        </p:blipFill>
        <p:spPr bwMode="auto">
          <a:xfrm>
            <a:off x="776288" y="2349500"/>
            <a:ext cx="1317625" cy="1317625"/>
          </a:xfrm>
          <a:prstGeom prst="rect">
            <a:avLst/>
          </a:prstGeom>
          <a:noFill/>
          <a:ln w="9525">
            <a:noFill/>
            <a:miter lim="800000"/>
            <a:headEnd/>
            <a:tailEnd/>
          </a:ln>
        </p:spPr>
      </p:pic>
      <p:pic>
        <p:nvPicPr>
          <p:cNvPr id="67597" name="Picture 8" descr="C:\Users\yoshida\AppData\Local\Microsoft\Windows\Temporary Internet Files\Content.IE5\9X0Z6504\MC900429209[1].wmf"/>
          <p:cNvPicPr>
            <a:picLocks noChangeAspect="1" noChangeArrowheads="1"/>
          </p:cNvPicPr>
          <p:nvPr/>
        </p:nvPicPr>
        <p:blipFill>
          <a:blip r:embed="rId10"/>
          <a:srcRect/>
          <a:stretch>
            <a:fillRect/>
          </a:stretch>
        </p:blipFill>
        <p:spPr bwMode="auto">
          <a:xfrm>
            <a:off x="7113588" y="1412875"/>
            <a:ext cx="1800225" cy="1879600"/>
          </a:xfrm>
          <a:prstGeom prst="rect">
            <a:avLst/>
          </a:prstGeom>
          <a:noFill/>
          <a:ln w="9525">
            <a:noFill/>
            <a:miter lim="800000"/>
            <a:headEnd/>
            <a:tailEnd/>
          </a:ln>
        </p:spPr>
      </p:pic>
      <p:sp>
        <p:nvSpPr>
          <p:cNvPr id="18"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6BF92B43-313E-44D2-A1F2-AA20BFBACA50}" type="slidenum">
              <a:rPr lang="en-US" smtClean="0">
                <a:solidFill>
                  <a:prstClr val="black"/>
                </a:solidFill>
              </a:rPr>
              <a:pPr>
                <a:defRPr/>
              </a:pPr>
              <a:t>18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番号プレースホルダー 5"/>
          <p:cNvSpPr txBox="1">
            <a:spLocks noGrp="1"/>
          </p:cNvSpPr>
          <p:nvPr/>
        </p:nvSpPr>
        <p:spPr bwMode="auto">
          <a:xfrm>
            <a:off x="7346950" y="6248400"/>
            <a:ext cx="2063750" cy="457200"/>
          </a:xfrm>
          <a:prstGeom prst="rect">
            <a:avLst/>
          </a:prstGeom>
          <a:noFill/>
          <a:ln w="9525">
            <a:noFill/>
            <a:miter lim="800000"/>
            <a:headEnd/>
            <a:tailEnd/>
          </a:ln>
        </p:spPr>
        <p:txBody>
          <a:bodyPr/>
          <a:lstStyle/>
          <a:p>
            <a:pPr algn="r"/>
            <a:endParaRPr kumimoji="0" lang="en-US" altLang="ja-JP" sz="1400">
              <a:solidFill>
                <a:srgbClr val="000000"/>
              </a:solidFill>
              <a:latin typeface="Arial" charset="0"/>
              <a:ea typeface="ＭＳ Ｐゴシック" charset="-128"/>
            </a:endParaRPr>
          </a:p>
        </p:txBody>
      </p:sp>
      <p:sp>
        <p:nvSpPr>
          <p:cNvPr id="69634" name="Rectangle 2"/>
          <p:cNvSpPr>
            <a:spLocks noGrp="1" noChangeArrowheads="1"/>
          </p:cNvSpPr>
          <p:nvPr>
            <p:ph type="title"/>
          </p:nvPr>
        </p:nvSpPr>
        <p:spPr>
          <a:xfrm>
            <a:off x="1408113" y="44450"/>
            <a:ext cx="9809162" cy="738188"/>
          </a:xfrm>
        </p:spPr>
        <p:txBody>
          <a:bodyPr/>
          <a:lstStyle/>
          <a:p>
            <a:pPr marL="342900" indent="-342900" eaLnBrk="1" hangingPunct="1">
              <a:lnSpc>
                <a:spcPct val="80000"/>
              </a:lnSpc>
              <a:spcBef>
                <a:spcPct val="20000"/>
              </a:spcBef>
            </a:pPr>
            <a:r>
              <a:rPr lang="ja-JP" altLang="en-US" smtClean="0">
                <a:latin typeface="ＭＳ Ｐゴシック" charset="-128"/>
                <a:ea typeface="ＭＳ Ｐゴシック" charset="-128"/>
              </a:rPr>
              <a:t>　知的財産侵害物品の差止実績</a:t>
            </a:r>
          </a:p>
        </p:txBody>
      </p:sp>
      <p:sp>
        <p:nvSpPr>
          <p:cNvPr id="69635" name="Rectangle 16"/>
          <p:cNvSpPr>
            <a:spLocks noChangeArrowheads="1"/>
          </p:cNvSpPr>
          <p:nvPr/>
        </p:nvSpPr>
        <p:spPr bwMode="auto">
          <a:xfrm>
            <a:off x="0"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１５－３</a:t>
            </a:r>
            <a:endParaRPr lang="zh-CN" altLang="en-US" sz="2800">
              <a:solidFill>
                <a:srgbClr val="000000"/>
              </a:solidFill>
              <a:latin typeface="ＭＳ Ｐゴシック" charset="-128"/>
              <a:ea typeface="ＭＳ Ｐゴシック" charset="-128"/>
            </a:endParaRPr>
          </a:p>
        </p:txBody>
      </p:sp>
      <p:sp>
        <p:nvSpPr>
          <p:cNvPr id="69636" name="テキスト ボックス 2"/>
          <p:cNvSpPr txBox="1">
            <a:spLocks noChangeArrowheads="1"/>
          </p:cNvSpPr>
          <p:nvPr/>
        </p:nvSpPr>
        <p:spPr bwMode="auto">
          <a:xfrm>
            <a:off x="-2608263" y="5445125"/>
            <a:ext cx="8215313" cy="923925"/>
          </a:xfrm>
          <a:prstGeom prst="rect">
            <a:avLst/>
          </a:prstGeom>
          <a:noFill/>
          <a:ln w="9525">
            <a:noFill/>
            <a:miter lim="800000"/>
            <a:headEnd/>
            <a:tailEnd/>
          </a:ln>
        </p:spPr>
        <p:txBody>
          <a:bodyPr>
            <a:spAutoFit/>
          </a:bodyPr>
          <a:lstStyle/>
          <a:p>
            <a:endParaRPr lang="en-US" altLang="ja-JP">
              <a:solidFill>
                <a:srgbClr val="000000"/>
              </a:solidFill>
            </a:endParaRPr>
          </a:p>
          <a:p>
            <a:endParaRPr lang="en-US" altLang="ja-JP">
              <a:solidFill>
                <a:srgbClr val="000000"/>
              </a:solidFill>
            </a:endParaRPr>
          </a:p>
          <a:p>
            <a:endParaRPr lang="ja-JP" altLang="en-US">
              <a:solidFill>
                <a:srgbClr val="000000"/>
              </a:solidFill>
            </a:endParaRPr>
          </a:p>
        </p:txBody>
      </p:sp>
      <p:sp>
        <p:nvSpPr>
          <p:cNvPr id="2" name="メモ 1"/>
          <p:cNvSpPr/>
          <p:nvPr/>
        </p:nvSpPr>
        <p:spPr>
          <a:xfrm>
            <a:off x="560388" y="1389063"/>
            <a:ext cx="7488237" cy="381635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ＭＳ Ｐゴシック" pitchFamily="50" charset="-128"/>
              </a:rPr>
              <a:t>平成２３年度のデータ</a:t>
            </a:r>
          </a:p>
          <a:p>
            <a:pPr algn="ctr">
              <a:defRPr/>
            </a:pPr>
            <a:r>
              <a:rPr lang="ja-JP" altLang="en-US" sz="2400" dirty="0">
                <a:solidFill>
                  <a:prstClr val="black"/>
                </a:solidFill>
                <a:latin typeface="ＭＳ Ｐゴシック" pitchFamily="50" charset="-128"/>
              </a:rPr>
              <a:t>◆ ５年連続で差止件数が２万件を超過</a:t>
            </a:r>
          </a:p>
          <a:p>
            <a:pPr algn="ctr">
              <a:defRPr/>
            </a:pPr>
            <a:r>
              <a:rPr lang="ja-JP" altLang="en-US" sz="2400" dirty="0">
                <a:solidFill>
                  <a:prstClr val="black"/>
                </a:solidFill>
                <a:latin typeface="ＭＳ Ｐゴシック" pitchFamily="50" charset="-128"/>
              </a:rPr>
              <a:t>１日平均</a:t>
            </a:r>
            <a:r>
              <a:rPr lang="en-US" altLang="ja-JP" sz="2400" dirty="0">
                <a:solidFill>
                  <a:prstClr val="black"/>
                </a:solidFill>
                <a:latin typeface="ＭＳ Ｐゴシック" pitchFamily="50" charset="-128"/>
              </a:rPr>
              <a:t>60 </a:t>
            </a:r>
            <a:r>
              <a:rPr lang="ja-JP" altLang="en-US" sz="2400" dirty="0">
                <a:solidFill>
                  <a:prstClr val="black"/>
                </a:solidFill>
                <a:latin typeface="ＭＳ Ｐゴシック" pitchFamily="50" charset="-128"/>
              </a:rPr>
              <a:t>件以上を差止め</a:t>
            </a:r>
            <a:endParaRPr lang="en-US" altLang="ja-JP" sz="2400" dirty="0">
              <a:solidFill>
                <a:prstClr val="black"/>
              </a:solidFill>
              <a:latin typeface="ＭＳ Ｐゴシック" pitchFamily="50" charset="-128"/>
            </a:endParaRPr>
          </a:p>
          <a:p>
            <a:pPr algn="ctr">
              <a:defRPr/>
            </a:pPr>
            <a:r>
              <a:rPr lang="ja-JP" altLang="en-US" sz="2400" dirty="0">
                <a:solidFill>
                  <a:prstClr val="black"/>
                </a:solidFill>
                <a:latin typeface="ＭＳ Ｐゴシック" pitchFamily="50" charset="-128"/>
              </a:rPr>
              <a:t>◆ 差止点数は前年比で</a:t>
            </a:r>
            <a:r>
              <a:rPr lang="en-US" altLang="ja-JP" sz="2400" dirty="0">
                <a:solidFill>
                  <a:prstClr val="black"/>
                </a:solidFill>
                <a:latin typeface="ＭＳ Ｐゴシック" pitchFamily="50" charset="-128"/>
              </a:rPr>
              <a:t>15.5</a:t>
            </a:r>
            <a:r>
              <a:rPr lang="ja-JP" altLang="en-US" sz="2400" dirty="0">
                <a:solidFill>
                  <a:prstClr val="black"/>
                </a:solidFill>
                <a:latin typeface="ＭＳ Ｐゴシック" pitchFamily="50" charset="-128"/>
              </a:rPr>
              <a:t>％増加し</a:t>
            </a:r>
            <a:endParaRPr lang="en-US" altLang="ja-JP" sz="2400" dirty="0">
              <a:solidFill>
                <a:prstClr val="black"/>
              </a:solidFill>
              <a:latin typeface="ＭＳ Ｐゴシック" pitchFamily="50" charset="-128"/>
            </a:endParaRPr>
          </a:p>
          <a:p>
            <a:pPr algn="ctr">
              <a:defRPr/>
            </a:pPr>
            <a:r>
              <a:rPr lang="ja-JP" altLang="en-US" sz="2400" dirty="0">
                <a:solidFill>
                  <a:prstClr val="black"/>
                </a:solidFill>
                <a:latin typeface="ＭＳ Ｐゴシック" pitchFamily="50" charset="-128"/>
              </a:rPr>
              <a:t>１日平均約</a:t>
            </a:r>
            <a:r>
              <a:rPr lang="en-US" altLang="ja-JP" sz="2400" dirty="0">
                <a:solidFill>
                  <a:prstClr val="black"/>
                </a:solidFill>
                <a:latin typeface="ＭＳ Ｐゴシック" pitchFamily="50" charset="-128"/>
              </a:rPr>
              <a:t>2000 </a:t>
            </a:r>
            <a:r>
              <a:rPr lang="ja-JP" altLang="en-US" sz="2400" dirty="0">
                <a:solidFill>
                  <a:prstClr val="black"/>
                </a:solidFill>
                <a:latin typeface="ＭＳ Ｐゴシック" pitchFamily="50" charset="-128"/>
              </a:rPr>
              <a:t>点を差止め</a:t>
            </a:r>
          </a:p>
          <a:p>
            <a:pPr algn="ctr">
              <a:defRPr/>
            </a:pPr>
            <a:r>
              <a:rPr lang="ja-JP" altLang="en-US" sz="2400" dirty="0">
                <a:solidFill>
                  <a:prstClr val="black"/>
                </a:solidFill>
                <a:latin typeface="ＭＳ Ｐゴシック" pitchFamily="50" charset="-128"/>
              </a:rPr>
              <a:t>◆ 中国来の知的財産侵害物品の差止件数シェア</a:t>
            </a:r>
          </a:p>
          <a:p>
            <a:pPr algn="ctr">
              <a:defRPr/>
            </a:pPr>
            <a:r>
              <a:rPr lang="ja-JP" altLang="en-US" sz="2400" dirty="0">
                <a:solidFill>
                  <a:prstClr val="black"/>
                </a:solidFill>
                <a:latin typeface="ＭＳ Ｐゴシック" pitchFamily="50" charset="-128"/>
              </a:rPr>
              <a:t>が更に増加。２年連続で９割を超過</a:t>
            </a:r>
            <a:endParaRPr lang="en-US" altLang="ja-JP" sz="2400" dirty="0">
              <a:solidFill>
                <a:prstClr val="black"/>
              </a:solidFill>
              <a:latin typeface="ＭＳ Ｐゴシック" pitchFamily="50" charset="-128"/>
            </a:endParaRPr>
          </a:p>
          <a:p>
            <a:pPr algn="ctr">
              <a:defRPr/>
            </a:pPr>
            <a:r>
              <a:rPr lang="ja-JP" altLang="en-US" sz="2400" dirty="0">
                <a:solidFill>
                  <a:prstClr val="black"/>
                </a:solidFill>
                <a:latin typeface="ＭＳ Ｐゴシック" pitchFamily="50" charset="-128"/>
              </a:rPr>
              <a:t>◆商標権侵害品が大半、続いて著作権侵害品。</a:t>
            </a:r>
            <a:endParaRPr lang="en-US" altLang="ja-JP" sz="2400" dirty="0">
              <a:solidFill>
                <a:prstClr val="black"/>
              </a:solidFill>
              <a:latin typeface="ＭＳ Ｐゴシック" pitchFamily="50" charset="-128"/>
            </a:endParaRPr>
          </a:p>
          <a:p>
            <a:pPr algn="ctr">
              <a:defRPr/>
            </a:pPr>
            <a:endParaRPr lang="ja-JP" altLang="en-US" dirty="0">
              <a:solidFill>
                <a:prstClr val="white"/>
              </a:solidFill>
            </a:endParaRPr>
          </a:p>
        </p:txBody>
      </p:sp>
      <p:pic>
        <p:nvPicPr>
          <p:cNvPr id="69638" name="Picture 2"/>
          <p:cNvPicPr>
            <a:picLocks noChangeAspect="1" noChangeArrowheads="1"/>
          </p:cNvPicPr>
          <p:nvPr/>
        </p:nvPicPr>
        <p:blipFill>
          <a:blip r:embed="rId3"/>
          <a:srcRect/>
          <a:stretch>
            <a:fillRect/>
          </a:stretch>
        </p:blipFill>
        <p:spPr bwMode="auto">
          <a:xfrm>
            <a:off x="6465888" y="4460875"/>
            <a:ext cx="2808287" cy="2352675"/>
          </a:xfrm>
          <a:prstGeom prst="rect">
            <a:avLst/>
          </a:prstGeom>
          <a:noFill/>
          <a:ln w="9525">
            <a:noFill/>
            <a:miter lim="800000"/>
            <a:headEnd/>
            <a:tailEnd/>
          </a:ln>
        </p:spPr>
      </p:pic>
      <p:sp>
        <p:nvSpPr>
          <p:cNvPr id="9"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10B85EEF-B1A1-4D2E-BDB3-DF899039F1E6}" type="slidenum">
              <a:rPr lang="en-US" smtClean="0">
                <a:solidFill>
                  <a:prstClr val="black"/>
                </a:solidFill>
              </a:rPr>
              <a:pPr>
                <a:defRPr/>
              </a:pPr>
              <a:t>19</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p:cNvSpPr>
          <p:nvPr>
            <p:ph type="ctrTitle"/>
          </p:nvPr>
        </p:nvSpPr>
        <p:spPr>
          <a:xfrm>
            <a:off x="2476500" y="4343400"/>
            <a:ext cx="7429500" cy="1677988"/>
          </a:xfrm>
        </p:spPr>
        <p:txBody>
          <a:bodyPr anchor="t"/>
          <a:lstStyle/>
          <a:p>
            <a:pPr eaLnBrk="1" hangingPunct="1"/>
            <a:r>
              <a:rPr lang="ja-JP" altLang="en-US" cap="none" smtClean="0">
                <a:latin typeface="ＭＳ Ｐゴシック" charset="-128"/>
                <a:ea typeface="ＭＳ Ｐゴシック" charset="-128"/>
              </a:rPr>
              <a:t>第１５時限　</a:t>
            </a:r>
            <a:r>
              <a:rPr lang="en-US" altLang="ja-JP" cap="none" smtClean="0">
                <a:latin typeface="ＭＳ Ｐゴシック" charset="-128"/>
                <a:ea typeface="ＭＳ Ｐゴシック" charset="-128"/>
              </a:rPr>
              <a:t/>
            </a:r>
            <a:br>
              <a:rPr lang="en-US" altLang="ja-JP" cap="none" smtClean="0">
                <a:latin typeface="ＭＳ Ｐゴシック" charset="-128"/>
                <a:ea typeface="ＭＳ Ｐゴシック" charset="-128"/>
              </a:rPr>
            </a:br>
            <a:r>
              <a:rPr lang="ja-JP" altLang="en-US" cap="none" smtClean="0">
                <a:latin typeface="ＭＳ Ｐゴシック" charset="-128"/>
                <a:ea typeface="ＭＳ Ｐゴシック" charset="-128"/>
              </a:rPr>
              <a:t>その他の知的財産制度（４）</a:t>
            </a:r>
            <a:r>
              <a:rPr lang="en-US" altLang="ja-JP" cap="none" smtClean="0">
                <a:latin typeface="ＭＳ Ｐゴシック" charset="-128"/>
                <a:ea typeface="ＭＳ Ｐゴシック" charset="-128"/>
              </a:rPr>
              <a:t/>
            </a:r>
            <a:br>
              <a:rPr lang="en-US" altLang="ja-JP" cap="none" smtClean="0">
                <a:latin typeface="ＭＳ Ｐゴシック" charset="-128"/>
                <a:ea typeface="ＭＳ Ｐゴシック" charset="-128"/>
              </a:rPr>
            </a:br>
            <a:r>
              <a:rPr lang="ja-JP" altLang="en-US" cap="none" smtClean="0">
                <a:latin typeface="ＭＳ Ｐゴシック" charset="-128"/>
                <a:ea typeface="ＭＳ Ｐゴシック" charset="-128"/>
              </a:rPr>
              <a:t>不正競争防止法、その他周辺制度</a:t>
            </a:r>
          </a:p>
        </p:txBody>
      </p:sp>
      <p:sp>
        <p:nvSpPr>
          <p:cNvPr id="3"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286C9EB8-8858-4D6F-81C4-7DC86A145AE3}" type="slidenum">
              <a:rPr lang="en-US" smtClean="0">
                <a:solidFill>
                  <a:prstClr val="black"/>
                </a:solidFill>
              </a:rPr>
              <a:pPr>
                <a:defRPr/>
              </a:pPr>
              <a:t>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a:xfrm>
            <a:off x="1352550" y="188913"/>
            <a:ext cx="8832850" cy="990600"/>
          </a:xfrm>
        </p:spPr>
        <p:txBody>
          <a:bodyPr/>
          <a:lstStyle/>
          <a:p>
            <a:r>
              <a:rPr lang="ja-JP" altLang="en-US" smtClean="0">
                <a:latin typeface="ＭＳ Ｐゴシック" charset="-128"/>
                <a:ea typeface="ＭＳ Ｐゴシック" charset="-128"/>
              </a:rPr>
              <a:t>　第１５時限　目次</a:t>
            </a:r>
          </a:p>
        </p:txBody>
      </p:sp>
      <p:pic>
        <p:nvPicPr>
          <p:cNvPr id="71682"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71683" name="Rectangle 3"/>
          <p:cNvSpPr>
            <a:spLocks noGrp="1"/>
          </p:cNvSpPr>
          <p:nvPr>
            <p:ph type="body" idx="4294967295"/>
          </p:nvPr>
        </p:nvSpPr>
        <p:spPr>
          <a:xfrm>
            <a:off x="2936875" y="1628775"/>
            <a:ext cx="6056313" cy="4670425"/>
          </a:xfrm>
          <a:ln>
            <a:solidFill>
              <a:schemeClr val="accent2"/>
            </a:solidFill>
          </a:ln>
        </p:spPr>
        <p:txBody>
          <a:bodyPr/>
          <a:lstStyle/>
          <a:p>
            <a:pPr>
              <a:lnSpc>
                <a:spcPct val="80000"/>
              </a:lnSpc>
              <a:buFont typeface="Wingdings" pitchFamily="2" charset="2"/>
              <a:buNone/>
            </a:pPr>
            <a:r>
              <a:rPr lang="ja-JP" altLang="en-US" sz="2400" smtClean="0">
                <a:latin typeface="ＭＳ Ｐゴシック" charset="-128"/>
                <a:ea typeface="ＭＳ Ｐゴシック" charset="-128"/>
              </a:rPr>
              <a:t>１５－１　不正競争防止法</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latin typeface="ＭＳ Ｐゴシック" charset="-128"/>
                <a:ea typeface="ＭＳ Ｐゴシック" charset="-128"/>
              </a:rPr>
              <a:t>１５－２　その他の知的財産制度</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solidFill>
                  <a:srgbClr val="FF0000"/>
                </a:solidFill>
                <a:latin typeface="ＭＳ Ｐゴシック" charset="-128"/>
                <a:ea typeface="ＭＳ Ｐゴシック" charset="-128"/>
              </a:rPr>
              <a:t>　　　　　　</a:t>
            </a:r>
            <a:r>
              <a:rPr lang="ja-JP" altLang="en-US" sz="2400" smtClean="0">
                <a:latin typeface="ＭＳ Ｐゴシック" charset="-128"/>
                <a:ea typeface="ＭＳ Ｐゴシック" charset="-128"/>
              </a:rPr>
              <a:t>（種苗法、</a:t>
            </a:r>
            <a:r>
              <a:rPr lang="zh-TW" altLang="en-US" sz="2400" smtClean="0">
                <a:latin typeface="ＭＳ Ｐゴシック" charset="-128"/>
                <a:ea typeface="ＭＳ Ｐゴシック" charset="-128"/>
              </a:rPr>
              <a:t>半導体集積回路配置法</a:t>
            </a:r>
            <a:r>
              <a:rPr lang="ja-JP" altLang="en-US" sz="2400" smtClean="0">
                <a:latin typeface="ＭＳ Ｐゴシック" charset="-128"/>
                <a:ea typeface="ＭＳ Ｐゴシック" charset="-128"/>
              </a:rPr>
              <a:t>）</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latin typeface="ＭＳ Ｐゴシック" charset="-128"/>
                <a:ea typeface="ＭＳ Ｐゴシック" charset="-128"/>
              </a:rPr>
              <a:t>１５－３　知的財産に関係する制度</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latin typeface="ＭＳ Ｐゴシック" charset="-128"/>
                <a:ea typeface="ＭＳ Ｐゴシック" charset="-128"/>
              </a:rPr>
              <a:t>　　　　　 水際措置と知的財産</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solidFill>
                  <a:srgbClr val="FF0000"/>
                </a:solidFill>
                <a:latin typeface="ＭＳ Ｐゴシック" charset="-128"/>
                <a:ea typeface="ＭＳ Ｐゴシック" charset="-128"/>
              </a:rPr>
              <a:t>１５－４　</a:t>
            </a:r>
            <a:r>
              <a:rPr lang="en-US" altLang="ja-JP" sz="2400" smtClean="0">
                <a:solidFill>
                  <a:srgbClr val="FF0000"/>
                </a:solidFill>
                <a:latin typeface="ＭＳ Ｐゴシック" charset="-128"/>
                <a:ea typeface="ＭＳ Ｐゴシック" charset="-128"/>
              </a:rPr>
              <a:t>PL</a:t>
            </a:r>
            <a:r>
              <a:rPr lang="ja-JP" altLang="en-US" sz="2400" smtClean="0">
                <a:solidFill>
                  <a:srgbClr val="FF0000"/>
                </a:solidFill>
                <a:latin typeface="ＭＳ Ｐゴシック" charset="-128"/>
                <a:ea typeface="ＭＳ Ｐゴシック" charset="-128"/>
              </a:rPr>
              <a:t>法</a:t>
            </a:r>
            <a:endParaRPr lang="en-US" altLang="ja-JP" sz="2400" smtClean="0">
              <a:solidFill>
                <a:srgbClr val="FF0000"/>
              </a:solidFill>
              <a:latin typeface="ＭＳ Ｐゴシック" charset="-128"/>
              <a:ea typeface="ＭＳ Ｐゴシック" charset="-128"/>
            </a:endParaRPr>
          </a:p>
          <a:p>
            <a:pPr>
              <a:lnSpc>
                <a:spcPct val="80000"/>
              </a:lnSpc>
              <a:buFont typeface="Wingdings" pitchFamily="2" charset="2"/>
              <a:buNone/>
            </a:pPr>
            <a:r>
              <a:rPr lang="ja-JP" altLang="en-US" sz="2400" smtClean="0">
                <a:latin typeface="ＭＳ Ｐゴシック" charset="-128"/>
                <a:ea typeface="ＭＳ Ｐゴシック" charset="-128"/>
              </a:rPr>
              <a:t>１５－５　安全保障貿易管理制度</a:t>
            </a:r>
            <a:endParaRPr lang="en-US" altLang="ja-JP" sz="2400" smtClean="0">
              <a:latin typeface="ＭＳ Ｐゴシック" charset="-128"/>
              <a:ea typeface="ＭＳ Ｐゴシック" charset="-128"/>
            </a:endParaRPr>
          </a:p>
          <a:p>
            <a:pPr>
              <a:lnSpc>
                <a:spcPct val="80000"/>
              </a:lnSpc>
              <a:buFont typeface="Wingdings" pitchFamily="2" charset="2"/>
              <a:buNone/>
            </a:pPr>
            <a:endParaRPr lang="en-US" altLang="ja-JP" sz="1400" smtClean="0">
              <a:latin typeface="ＭＳ Ｐゴシック" charset="-128"/>
              <a:ea typeface="ＭＳ Ｐゴシック" charset="-128"/>
            </a:endParaRPr>
          </a:p>
        </p:txBody>
      </p:sp>
      <p:sp>
        <p:nvSpPr>
          <p:cNvPr id="6"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A1996AC8-3465-4D8F-B6D8-5B49E65F1F51}" type="slidenum">
              <a:rPr lang="en-US" smtClean="0">
                <a:solidFill>
                  <a:prstClr val="black"/>
                </a:solidFill>
              </a:rPr>
              <a:pPr>
                <a:defRPr/>
              </a:pPr>
              <a:t>20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idx="4294967295"/>
          </p:nvPr>
        </p:nvSpPr>
        <p:spPr>
          <a:xfrm>
            <a:off x="1857375" y="-100013"/>
            <a:ext cx="6696075" cy="990601"/>
          </a:xfrm>
        </p:spPr>
        <p:txBody>
          <a:bodyPr/>
          <a:lstStyle/>
          <a:p>
            <a:r>
              <a:rPr lang="en-US" altLang="ja-JP" sz="3600" smtClean="0">
                <a:latin typeface="ＭＳ Ｐゴシック" charset="-128"/>
                <a:ea typeface="ＭＳ Ｐゴシック" charset="-128"/>
              </a:rPr>
              <a:t>PL</a:t>
            </a:r>
            <a:r>
              <a:rPr lang="ja-JP" altLang="en-US" sz="3600" smtClean="0">
                <a:latin typeface="ＭＳ Ｐゴシック" charset="-128"/>
                <a:ea typeface="ＭＳ Ｐゴシック" charset="-128"/>
              </a:rPr>
              <a:t>法（製造物責任法）とは</a:t>
            </a:r>
          </a:p>
        </p:txBody>
      </p:sp>
      <p:pic>
        <p:nvPicPr>
          <p:cNvPr id="73730" name="Picture 2"/>
          <p:cNvPicPr>
            <a:picLocks noChangeAspect="1" noChangeArrowheads="1"/>
          </p:cNvPicPr>
          <p:nvPr/>
        </p:nvPicPr>
        <p:blipFill>
          <a:blip r:embed="rId3"/>
          <a:srcRect/>
          <a:stretch>
            <a:fillRect/>
          </a:stretch>
        </p:blipFill>
        <p:spPr bwMode="auto">
          <a:xfrm>
            <a:off x="344488" y="3757613"/>
            <a:ext cx="2368550" cy="2590800"/>
          </a:xfrm>
          <a:prstGeom prst="rect">
            <a:avLst/>
          </a:prstGeom>
          <a:noFill/>
          <a:ln w="9525">
            <a:noFill/>
            <a:miter lim="800000"/>
            <a:headEnd/>
            <a:tailEnd/>
          </a:ln>
        </p:spPr>
      </p:pic>
      <p:sp>
        <p:nvSpPr>
          <p:cNvPr id="43029" name="Rectangle 21"/>
          <p:cNvSpPr>
            <a:spLocks noChangeArrowheads="1"/>
          </p:cNvSpPr>
          <p:nvPr/>
        </p:nvSpPr>
        <p:spPr bwMode="auto">
          <a:xfrm>
            <a:off x="3008313" y="3519488"/>
            <a:ext cx="3132137" cy="414337"/>
          </a:xfrm>
          <a:prstGeom prst="rect">
            <a:avLst/>
          </a:prstGeom>
          <a:solidFill>
            <a:srgbClr val="E17B7C"/>
          </a:solidFill>
          <a:ln w="47625" cmpd="dbl">
            <a:solidFill>
              <a:schemeClr val="bg1"/>
            </a:solidFill>
            <a:miter lim="800000"/>
            <a:headEnd/>
            <a:tailEnd/>
          </a:ln>
          <a:effectLst>
            <a:outerShdw blurRad="38100" dist="30000" dir="5400000" rotWithShape="0">
              <a:srgbClr val="808080">
                <a:alpha val="45000"/>
              </a:srgbClr>
            </a:outerShdw>
          </a:effectLst>
        </p:spPr>
        <p:txBody>
          <a:bodyPr wrap="none" anchor="ctr">
            <a:spAutoFit/>
          </a:bodyPr>
          <a:lstStyle/>
          <a:p>
            <a:pPr eaLnBrk="0" hangingPunct="0">
              <a:defRPr/>
            </a:pPr>
            <a:r>
              <a:rPr lang="ja-JP" altLang="en-US" b="1">
                <a:solidFill>
                  <a:prstClr val="black"/>
                </a:solidFill>
                <a:ea typeface="ＭＳ Ｐゴシック" pitchFamily="50" charset="-128"/>
              </a:rPr>
              <a:t>この</a:t>
            </a:r>
            <a:r>
              <a:rPr lang="zh-CN" altLang="en-US" b="1">
                <a:solidFill>
                  <a:prstClr val="black"/>
                </a:solidFill>
                <a:ea typeface="ＭＳ Ｐゴシック" pitchFamily="50" charset="-128"/>
              </a:rPr>
              <a:t>法律の対象となる製造物</a:t>
            </a:r>
            <a:r>
              <a:rPr lang="zh-CN" altLang="en-US">
                <a:solidFill>
                  <a:prstClr val="black"/>
                </a:solidFill>
                <a:ea typeface="ＭＳ Ｐゴシック" pitchFamily="50" charset="-128"/>
              </a:rPr>
              <a:t> </a:t>
            </a:r>
          </a:p>
        </p:txBody>
      </p:sp>
      <p:sp>
        <p:nvSpPr>
          <p:cNvPr id="73732" name="対角する 2 つの角を切り取った四角形 5"/>
          <p:cNvSpPr>
            <a:spLocks noChangeArrowheads="1"/>
          </p:cNvSpPr>
          <p:nvPr/>
        </p:nvSpPr>
        <p:spPr bwMode="auto">
          <a:xfrm>
            <a:off x="3008313" y="4035425"/>
            <a:ext cx="6553200" cy="2346325"/>
          </a:xfrm>
          <a:custGeom>
            <a:avLst/>
            <a:gdLst>
              <a:gd name="T0" fmla="*/ 81735011 w 3775075"/>
              <a:gd name="T1" fmla="*/ 4650021 h 1368425"/>
              <a:gd name="T2" fmla="*/ 40867533 w 3775075"/>
              <a:gd name="T3" fmla="*/ 9300036 h 1368425"/>
              <a:gd name="T4" fmla="*/ 0 w 3775075"/>
              <a:gd name="T5" fmla="*/ 4650021 h 1368425"/>
              <a:gd name="T6" fmla="*/ 40867533 w 3775075"/>
              <a:gd name="T7" fmla="*/ 0 h 1368425"/>
              <a:gd name="T8" fmla="*/ 0 60000 65536"/>
              <a:gd name="T9" fmla="*/ 5898240 60000 65536"/>
              <a:gd name="T10" fmla="*/ 11796480 60000 65536"/>
              <a:gd name="T11" fmla="*/ 17694720 60000 65536"/>
              <a:gd name="T12" fmla="*/ 114038 w 3775075"/>
              <a:gd name="T13" fmla="*/ 114037 h 1368425"/>
              <a:gd name="T14" fmla="*/ 3661037 w 3775075"/>
              <a:gd name="T15" fmla="*/ 1254388 h 1368425"/>
            </a:gdLst>
            <a:ahLst/>
            <a:cxnLst>
              <a:cxn ang="T8">
                <a:pos x="T0" y="T1"/>
              </a:cxn>
              <a:cxn ang="T9">
                <a:pos x="T2" y="T3"/>
              </a:cxn>
              <a:cxn ang="T10">
                <a:pos x="T4" y="T5"/>
              </a:cxn>
              <a:cxn ang="T11">
                <a:pos x="T6" y="T7"/>
              </a:cxn>
            </a:cxnLst>
            <a:rect l="T12" t="T13" r="T14" b="T15"/>
            <a:pathLst>
              <a:path w="3775075" h="1368425">
                <a:moveTo>
                  <a:pt x="0" y="0"/>
                </a:moveTo>
                <a:lnTo>
                  <a:pt x="3547000" y="0"/>
                </a:lnTo>
                <a:lnTo>
                  <a:pt x="3775075" y="228075"/>
                </a:lnTo>
                <a:lnTo>
                  <a:pt x="3775075" y="1368425"/>
                </a:lnTo>
                <a:lnTo>
                  <a:pt x="228075" y="1368425"/>
                </a:lnTo>
                <a:lnTo>
                  <a:pt x="0" y="1140350"/>
                </a:lnTo>
                <a:lnTo>
                  <a:pt x="0" y="0"/>
                </a:lnTo>
                <a:close/>
              </a:path>
            </a:pathLst>
          </a:custGeom>
          <a:solidFill>
            <a:srgbClr val="D4EBF1"/>
          </a:solidFill>
          <a:ln w="19050" algn="ctr">
            <a:solidFill>
              <a:srgbClr val="3366FF"/>
            </a:solidFill>
            <a:miter lim="800000"/>
            <a:headEnd/>
            <a:tailEnd/>
          </a:ln>
        </p:spPr>
        <p:txBody>
          <a:bodyPr anchor="ctr"/>
          <a:lstStyle/>
          <a:p>
            <a:pPr eaLnBrk="0" hangingPunct="0"/>
            <a:r>
              <a:rPr lang="zh-CN" altLang="en-US">
                <a:solidFill>
                  <a:srgbClr val="000000"/>
                </a:solidFill>
                <a:ea typeface="ＭＳ Ｐゴシック" charset="-128"/>
              </a:rPr>
              <a:t>この法律では製造物を「製造又は加工された動産」と定義して</a:t>
            </a:r>
            <a:r>
              <a:rPr lang="ja-JP" altLang="en-US">
                <a:solidFill>
                  <a:srgbClr val="000000"/>
                </a:solidFill>
                <a:ea typeface="ＭＳ Ｐゴシック" charset="-128"/>
              </a:rPr>
              <a:t>いる</a:t>
            </a:r>
            <a:r>
              <a:rPr lang="zh-CN" altLang="en-US">
                <a:solidFill>
                  <a:srgbClr val="000000"/>
                </a:solidFill>
                <a:ea typeface="ＭＳ Ｐゴシック" charset="-128"/>
              </a:rPr>
              <a:t>。</a:t>
            </a:r>
            <a:endParaRPr lang="zh-CN" altLang="ja-JP">
              <a:solidFill>
                <a:srgbClr val="000000"/>
              </a:solidFill>
              <a:ea typeface="ＭＳ Ｐゴシック" charset="-128"/>
            </a:endParaRPr>
          </a:p>
          <a:p>
            <a:pPr eaLnBrk="0" hangingPunct="0"/>
            <a:r>
              <a:rPr lang="zh-CN" altLang="en-US">
                <a:solidFill>
                  <a:srgbClr val="000000"/>
                </a:solidFill>
                <a:ea typeface="ＭＳ Ｐゴシック" charset="-128"/>
              </a:rPr>
              <a:t>一般的には</a:t>
            </a:r>
            <a:r>
              <a:rPr lang="ja-JP" altLang="en-US">
                <a:solidFill>
                  <a:srgbClr val="000000"/>
                </a:solidFill>
                <a:ea typeface="ＭＳ Ｐゴシック" charset="-128"/>
              </a:rPr>
              <a:t>、</a:t>
            </a:r>
            <a:r>
              <a:rPr lang="zh-CN" altLang="en-US">
                <a:solidFill>
                  <a:srgbClr val="000000"/>
                </a:solidFill>
                <a:ea typeface="ＭＳ Ｐゴシック" charset="-128"/>
              </a:rPr>
              <a:t>大量生産・大量消費される工業製品を中心とした</a:t>
            </a:r>
            <a:r>
              <a:rPr lang="ja-JP" altLang="en-US">
                <a:solidFill>
                  <a:srgbClr val="000000"/>
                </a:solidFill>
                <a:ea typeface="ＭＳ Ｐゴシック" charset="-128"/>
              </a:rPr>
              <a:t>（</a:t>
            </a:r>
            <a:r>
              <a:rPr lang="zh-CN" altLang="en-US">
                <a:solidFill>
                  <a:srgbClr val="000000"/>
                </a:solidFill>
                <a:ea typeface="ＭＳ Ｐゴシック" charset="-128"/>
              </a:rPr>
              <a:t>人為的な操作や処理がなされ</a:t>
            </a:r>
            <a:r>
              <a:rPr lang="ja-JP" altLang="en-US">
                <a:solidFill>
                  <a:srgbClr val="000000"/>
                </a:solidFill>
                <a:ea typeface="ＭＳ Ｐゴシック" charset="-128"/>
              </a:rPr>
              <a:t>、</a:t>
            </a:r>
            <a:r>
              <a:rPr lang="zh-CN" altLang="en-US">
                <a:solidFill>
                  <a:srgbClr val="000000"/>
                </a:solidFill>
                <a:ea typeface="ＭＳ Ｐゴシック" charset="-128"/>
              </a:rPr>
              <a:t>引き渡された</a:t>
            </a:r>
            <a:r>
              <a:rPr lang="ja-JP" altLang="en-US">
                <a:solidFill>
                  <a:srgbClr val="000000"/>
                </a:solidFill>
                <a:ea typeface="ＭＳ Ｐゴシック" charset="-128"/>
              </a:rPr>
              <a:t>）</a:t>
            </a:r>
            <a:r>
              <a:rPr lang="zh-CN" altLang="en-US">
                <a:solidFill>
                  <a:srgbClr val="000000"/>
                </a:solidFill>
                <a:ea typeface="ＭＳ Ｐゴシック" charset="-128"/>
              </a:rPr>
              <a:t>動産を対象</a:t>
            </a:r>
            <a:r>
              <a:rPr lang="ja-JP" altLang="en-US">
                <a:solidFill>
                  <a:srgbClr val="000000"/>
                </a:solidFill>
                <a:ea typeface="ＭＳ Ｐゴシック" charset="-128"/>
              </a:rPr>
              <a:t>とする。</a:t>
            </a:r>
            <a:endParaRPr lang="ja-JP" altLang="ja-JP">
              <a:solidFill>
                <a:srgbClr val="000000"/>
              </a:solidFill>
              <a:ea typeface="ＭＳ Ｐゴシック" charset="-128"/>
            </a:endParaRPr>
          </a:p>
          <a:p>
            <a:pPr eaLnBrk="0" hangingPunct="0"/>
            <a:r>
              <a:rPr lang="zh-CN" altLang="en-US">
                <a:solidFill>
                  <a:srgbClr val="000000"/>
                </a:solidFill>
                <a:ea typeface="ＭＳ Ｐゴシック" charset="-128"/>
              </a:rPr>
              <a:t>不動産</a:t>
            </a:r>
            <a:r>
              <a:rPr lang="ja-JP" altLang="en-US">
                <a:solidFill>
                  <a:srgbClr val="000000"/>
                </a:solidFill>
                <a:ea typeface="ＭＳ Ｐゴシック" charset="-128"/>
              </a:rPr>
              <a:t>、</a:t>
            </a:r>
            <a:r>
              <a:rPr lang="zh-CN" altLang="en-US">
                <a:solidFill>
                  <a:srgbClr val="000000"/>
                </a:solidFill>
                <a:ea typeface="ＭＳ Ｐゴシック" charset="-128"/>
              </a:rPr>
              <a:t>未加工農林畜水産物</a:t>
            </a:r>
            <a:r>
              <a:rPr lang="ja-JP" altLang="en-US">
                <a:solidFill>
                  <a:srgbClr val="000000"/>
                </a:solidFill>
                <a:ea typeface="ＭＳ Ｐゴシック" charset="-128"/>
              </a:rPr>
              <a:t>、</a:t>
            </a:r>
            <a:r>
              <a:rPr lang="zh-CN" altLang="en-US">
                <a:solidFill>
                  <a:srgbClr val="000000"/>
                </a:solidFill>
                <a:ea typeface="ＭＳ Ｐゴシック" charset="-128"/>
              </a:rPr>
              <a:t>電気</a:t>
            </a:r>
            <a:r>
              <a:rPr lang="ja-JP" altLang="en-US">
                <a:solidFill>
                  <a:srgbClr val="000000"/>
                </a:solidFill>
                <a:ea typeface="ＭＳ Ｐゴシック" charset="-128"/>
              </a:rPr>
              <a:t>、</a:t>
            </a:r>
            <a:r>
              <a:rPr lang="zh-CN" altLang="en-US">
                <a:solidFill>
                  <a:srgbClr val="000000"/>
                </a:solidFill>
                <a:ea typeface="ＭＳ Ｐゴシック" charset="-128"/>
              </a:rPr>
              <a:t>ソフトウェア</a:t>
            </a:r>
            <a:r>
              <a:rPr lang="ja-JP" altLang="en-US">
                <a:solidFill>
                  <a:srgbClr val="000000"/>
                </a:solidFill>
                <a:ea typeface="ＭＳ Ｐゴシック" charset="-128"/>
              </a:rPr>
              <a:t>など</a:t>
            </a:r>
            <a:r>
              <a:rPr lang="zh-CN" altLang="en-US">
                <a:solidFill>
                  <a:srgbClr val="000000"/>
                </a:solidFill>
                <a:ea typeface="ＭＳ Ｐゴシック" charset="-128"/>
              </a:rPr>
              <a:t>は該当しないことにな</a:t>
            </a:r>
            <a:r>
              <a:rPr lang="ja-JP" altLang="en-US">
                <a:solidFill>
                  <a:srgbClr val="000000"/>
                </a:solidFill>
                <a:ea typeface="ＭＳ Ｐゴシック" charset="-128"/>
              </a:rPr>
              <a:t>る。</a:t>
            </a:r>
            <a:endParaRPr lang="zh-CN" altLang="en-US">
              <a:solidFill>
                <a:srgbClr val="000000"/>
              </a:solidFill>
              <a:ea typeface="ＭＳ Ｐゴシック" charset="-128"/>
            </a:endParaRPr>
          </a:p>
        </p:txBody>
      </p:sp>
      <p:sp>
        <p:nvSpPr>
          <p:cNvPr id="73733" name="Rectangle 25"/>
          <p:cNvSpPr>
            <a:spLocks noChangeArrowheads="1"/>
          </p:cNvSpPr>
          <p:nvPr/>
        </p:nvSpPr>
        <p:spPr bwMode="auto">
          <a:xfrm>
            <a:off x="0"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１５－４</a:t>
            </a:r>
            <a:endParaRPr lang="en-US" altLang="ja-JP" sz="2800">
              <a:solidFill>
                <a:srgbClr val="000000"/>
              </a:solidFill>
              <a:latin typeface="ＭＳ Ｐゴシック" charset="-128"/>
              <a:ea typeface="ＭＳ Ｐゴシック" charset="-128"/>
            </a:endParaRPr>
          </a:p>
        </p:txBody>
      </p:sp>
      <p:sp>
        <p:nvSpPr>
          <p:cNvPr id="3" name="1 つの角を丸めた四角形 2"/>
          <p:cNvSpPr/>
          <p:nvPr/>
        </p:nvSpPr>
        <p:spPr>
          <a:xfrm>
            <a:off x="525463" y="1341438"/>
            <a:ext cx="8891587" cy="1800225"/>
          </a:xfrm>
          <a:prstGeom prst="snip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zh-CN" altLang="en-US" b="1" dirty="0">
                <a:solidFill>
                  <a:prstClr val="black"/>
                </a:solidFill>
                <a:latin typeface="ＭＳ Ｐゴシック" pitchFamily="34" charset="-128"/>
                <a:ea typeface="ＭＳ Ｐゴシック" pitchFamily="34" charset="-128"/>
              </a:rPr>
              <a:t>製品の欠陥によって損害を被ったことを証明した場合に</a:t>
            </a:r>
            <a:r>
              <a:rPr lang="ja-JP" altLang="en-US" b="1" dirty="0" err="1">
                <a:solidFill>
                  <a:prstClr val="black"/>
                </a:solidFill>
                <a:latin typeface="ＭＳ Ｐゴシック" pitchFamily="34" charset="-128"/>
                <a:ea typeface="ＭＳ Ｐゴシック" pitchFamily="34" charset="-128"/>
              </a:rPr>
              <a:t>、</a:t>
            </a:r>
            <a:r>
              <a:rPr lang="zh-CN" altLang="en-US" b="1" dirty="0">
                <a:solidFill>
                  <a:prstClr val="black"/>
                </a:solidFill>
                <a:latin typeface="ＭＳ Ｐゴシック" pitchFamily="34" charset="-128"/>
                <a:ea typeface="ＭＳ Ｐゴシック" pitchFamily="34" charset="-128"/>
              </a:rPr>
              <a:t>被害者は製造会社などに対して</a:t>
            </a:r>
            <a:r>
              <a:rPr lang="ja-JP" altLang="en-US" b="1" dirty="0" err="1">
                <a:solidFill>
                  <a:prstClr val="black"/>
                </a:solidFill>
                <a:latin typeface="ＭＳ Ｐゴシック" pitchFamily="34" charset="-128"/>
                <a:ea typeface="ＭＳ Ｐゴシック" pitchFamily="34" charset="-128"/>
              </a:rPr>
              <a:t>、</a:t>
            </a:r>
            <a:r>
              <a:rPr lang="ja-JP" altLang="en-US" b="1" dirty="0">
                <a:solidFill>
                  <a:prstClr val="black"/>
                </a:solidFill>
                <a:latin typeface="ＭＳ Ｐゴシック" pitchFamily="34" charset="-128"/>
                <a:ea typeface="ＭＳ Ｐゴシック" pitchFamily="34" charset="-128"/>
              </a:rPr>
              <a:t>過失の有無に関わりなく</a:t>
            </a:r>
            <a:r>
              <a:rPr lang="zh-CN" altLang="en-US" b="1" dirty="0">
                <a:solidFill>
                  <a:prstClr val="black"/>
                </a:solidFill>
                <a:latin typeface="ＭＳ Ｐゴシック" pitchFamily="34" charset="-128"/>
                <a:ea typeface="ＭＳ Ｐゴシック" pitchFamily="34" charset="-128"/>
              </a:rPr>
              <a:t>損害賠償を求めることができる法律で</a:t>
            </a:r>
            <a:r>
              <a:rPr lang="ja-JP" altLang="en-US" b="1" dirty="0">
                <a:solidFill>
                  <a:prstClr val="black"/>
                </a:solidFill>
                <a:latin typeface="ＭＳ Ｐゴシック" pitchFamily="34" charset="-128"/>
                <a:ea typeface="ＭＳ Ｐゴシック" pitchFamily="34" charset="-128"/>
              </a:rPr>
              <a:t>ある</a:t>
            </a:r>
            <a:r>
              <a:rPr lang="zh-CN" altLang="en-US" b="1" dirty="0">
                <a:solidFill>
                  <a:prstClr val="black"/>
                </a:solidFill>
                <a:latin typeface="ＭＳ Ｐゴシック" pitchFamily="34" charset="-128"/>
                <a:ea typeface="ＭＳ Ｐゴシック" pitchFamily="34" charset="-128"/>
              </a:rPr>
              <a:t>。</a:t>
            </a:r>
            <a:endParaRPr lang="zh-CN" altLang="ja-JP" b="1" dirty="0">
              <a:solidFill>
                <a:prstClr val="black"/>
              </a:solidFill>
              <a:latin typeface="ＭＳ Ｐゴシック" pitchFamily="34" charset="-128"/>
              <a:ea typeface="ＭＳ Ｐゴシック" pitchFamily="34" charset="-128"/>
            </a:endParaRPr>
          </a:p>
          <a:p>
            <a:pPr eaLnBrk="0" hangingPunct="0">
              <a:defRPr/>
            </a:pPr>
            <a:r>
              <a:rPr lang="zh-CN" altLang="en-US" b="1" dirty="0">
                <a:solidFill>
                  <a:prstClr val="black"/>
                </a:solidFill>
                <a:latin typeface="ＭＳ Ｐゴシック" pitchFamily="34" charset="-128"/>
                <a:ea typeface="ＭＳ Ｐゴシック" pitchFamily="34" charset="-128"/>
              </a:rPr>
              <a:t>円滑かつ適切な被害救済</a:t>
            </a:r>
            <a:r>
              <a:rPr lang="ja-JP" altLang="en-US" b="1" dirty="0">
                <a:solidFill>
                  <a:prstClr val="black"/>
                </a:solidFill>
                <a:latin typeface="ＭＳ Ｐゴシック" pitchFamily="34" charset="-128"/>
                <a:ea typeface="ＭＳ Ｐゴシック" pitchFamily="34" charset="-128"/>
              </a:rPr>
              <a:t>を目的とする。</a:t>
            </a:r>
            <a:endParaRPr lang="zh-CN" altLang="en-US" b="1" dirty="0">
              <a:solidFill>
                <a:prstClr val="black"/>
              </a:solidFill>
              <a:latin typeface="ＭＳ Ｐゴシック" pitchFamily="34" charset="-128"/>
              <a:ea typeface="ＭＳ Ｐゴシック" pitchFamily="34" charset="-128"/>
            </a:endParaRPr>
          </a:p>
        </p:txBody>
      </p:sp>
      <p:sp>
        <p:nvSpPr>
          <p:cNvPr id="9"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4087BDBC-76A3-4B8A-9A16-F396DFDFBF8B}" type="slidenum">
              <a:rPr lang="en-US" smtClean="0">
                <a:solidFill>
                  <a:prstClr val="black"/>
                </a:solidFill>
              </a:rPr>
              <a:pPr>
                <a:defRPr/>
              </a:pPr>
              <a:t>21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idx="4294967295"/>
          </p:nvPr>
        </p:nvSpPr>
        <p:spPr>
          <a:xfrm>
            <a:off x="1352550" y="333375"/>
            <a:ext cx="8832850" cy="990600"/>
          </a:xfrm>
        </p:spPr>
        <p:txBody>
          <a:bodyPr/>
          <a:lstStyle/>
          <a:p>
            <a:r>
              <a:rPr lang="ja-JP" altLang="en-US" sz="3600" smtClean="0">
                <a:ea typeface="ＭＳ Ｐゴシック" charset="-128"/>
              </a:rPr>
              <a:t>　第１５時限　目次</a:t>
            </a:r>
          </a:p>
        </p:txBody>
      </p:sp>
      <p:sp>
        <p:nvSpPr>
          <p:cNvPr id="11267" name="Rectangle 3"/>
          <p:cNvSpPr>
            <a:spLocks noGrp="1"/>
          </p:cNvSpPr>
          <p:nvPr>
            <p:ph type="body" idx="4294967295"/>
          </p:nvPr>
        </p:nvSpPr>
        <p:spPr>
          <a:xfrm>
            <a:off x="2936875" y="1628775"/>
            <a:ext cx="6056313" cy="4670425"/>
          </a:xfrm>
          <a:ln>
            <a:solidFill>
              <a:schemeClr val="accent2"/>
            </a:solidFill>
          </a:ln>
        </p:spPr>
        <p:txBody>
          <a:bodyPr/>
          <a:lstStyle/>
          <a:p>
            <a:pPr>
              <a:lnSpc>
                <a:spcPct val="80000"/>
              </a:lnSpc>
              <a:buFont typeface="Wingdings" pitchFamily="2" charset="2"/>
              <a:buNone/>
              <a:defRPr/>
            </a:pPr>
            <a:r>
              <a:rPr lang="ja-JP" altLang="en-US" sz="2000" dirty="0" smtClean="0">
                <a:latin typeface="ＭＳ Ｐゴシック" pitchFamily="50" charset="-128"/>
                <a:ea typeface="ＭＳ Ｐゴシック" pitchFamily="50" charset="-128"/>
              </a:rPr>
              <a:t>１５－１　不正競争防止法</a:t>
            </a:r>
            <a:endParaRPr lang="en-US" altLang="ja-JP" sz="2000" dirty="0" smtClean="0">
              <a:latin typeface="ＭＳ Ｐゴシック" pitchFamily="50" charset="-128"/>
              <a:ea typeface="ＭＳ Ｐゴシック" pitchFamily="50" charset="-128"/>
            </a:endParaRPr>
          </a:p>
          <a:p>
            <a:pPr>
              <a:lnSpc>
                <a:spcPct val="80000"/>
              </a:lnSpc>
              <a:buFont typeface="Wingdings" pitchFamily="2" charset="2"/>
              <a:buNone/>
              <a:defRPr/>
            </a:pPr>
            <a:r>
              <a:rPr lang="ja-JP" altLang="en-US" sz="2000" dirty="0" smtClean="0">
                <a:latin typeface="ＭＳ Ｐゴシック" pitchFamily="50" charset="-128"/>
                <a:ea typeface="ＭＳ Ｐゴシック" pitchFamily="50" charset="-128"/>
              </a:rPr>
              <a:t>１５－２　その他の知的財産制度</a:t>
            </a:r>
            <a:endParaRPr lang="en-US" altLang="ja-JP" sz="2000" dirty="0" smtClean="0">
              <a:latin typeface="ＭＳ Ｐゴシック" pitchFamily="50" charset="-128"/>
              <a:ea typeface="ＭＳ Ｐゴシック" pitchFamily="50" charset="-128"/>
            </a:endParaRPr>
          </a:p>
          <a:p>
            <a:pPr>
              <a:lnSpc>
                <a:spcPct val="80000"/>
              </a:lnSpc>
              <a:buFont typeface="Wingdings" pitchFamily="2" charset="2"/>
              <a:buNone/>
              <a:defRPr/>
            </a:pPr>
            <a:r>
              <a:rPr lang="ja-JP" altLang="en-US" sz="2000" dirty="0" smtClean="0">
                <a:solidFill>
                  <a:srgbClr val="FF0000"/>
                </a:solidFill>
              </a:rPr>
              <a:t>　　　　　　</a:t>
            </a:r>
            <a:r>
              <a:rPr lang="ja-JP" altLang="en-US" sz="2000" dirty="0" smtClean="0"/>
              <a:t>（</a:t>
            </a:r>
            <a:r>
              <a:rPr lang="ja-JP" altLang="en-US" sz="2000" dirty="0"/>
              <a:t>種苗法、</a:t>
            </a:r>
            <a:r>
              <a:rPr lang="zh-TW" altLang="en-US" sz="2000" dirty="0"/>
              <a:t>半導体集積回路配置法</a:t>
            </a:r>
            <a:r>
              <a:rPr lang="ja-JP" altLang="en-US" sz="2000" dirty="0" smtClean="0"/>
              <a:t>）</a:t>
            </a:r>
            <a:endParaRPr lang="en-US" altLang="ja-JP" sz="2000" dirty="0" smtClean="0">
              <a:latin typeface="ＭＳ Ｐゴシック" pitchFamily="50" charset="-128"/>
              <a:ea typeface="ＭＳ Ｐゴシック" pitchFamily="50" charset="-128"/>
            </a:endParaRPr>
          </a:p>
          <a:p>
            <a:pPr>
              <a:lnSpc>
                <a:spcPct val="80000"/>
              </a:lnSpc>
              <a:buFont typeface="Wingdings" pitchFamily="2" charset="2"/>
              <a:buNone/>
              <a:defRPr/>
            </a:pPr>
            <a:r>
              <a:rPr lang="ja-JP" altLang="en-US" sz="2000" dirty="0">
                <a:latin typeface="ＭＳ Ｐゴシック" pitchFamily="50" charset="-128"/>
                <a:ea typeface="ＭＳ Ｐゴシック" pitchFamily="50" charset="-128"/>
              </a:rPr>
              <a:t>１５－３　知的財産に関係する制度</a:t>
            </a:r>
            <a:endParaRPr lang="en-US" altLang="ja-JP" sz="2000" dirty="0">
              <a:latin typeface="ＭＳ Ｐゴシック" pitchFamily="50" charset="-128"/>
              <a:ea typeface="ＭＳ Ｐゴシック" pitchFamily="50" charset="-128"/>
            </a:endParaRPr>
          </a:p>
          <a:p>
            <a:pPr>
              <a:lnSpc>
                <a:spcPct val="80000"/>
              </a:lnSpc>
              <a:buFont typeface="Wingdings" pitchFamily="2" charset="2"/>
              <a:buNone/>
              <a:defRPr/>
            </a:pPr>
            <a:r>
              <a:rPr lang="ja-JP" altLang="en-US" sz="2000" dirty="0"/>
              <a:t>　　　　　 </a:t>
            </a:r>
            <a:r>
              <a:rPr lang="ja-JP" altLang="en-US" sz="2000" dirty="0">
                <a:latin typeface="ＭＳ Ｐゴシック" pitchFamily="50" charset="-128"/>
                <a:ea typeface="ＭＳ Ｐゴシック" pitchFamily="50" charset="-128"/>
              </a:rPr>
              <a:t>水際措置と知的財産</a:t>
            </a:r>
            <a:endParaRPr lang="en-US" altLang="ja-JP" sz="2000" dirty="0">
              <a:latin typeface="ＭＳ Ｐゴシック" pitchFamily="50" charset="-128"/>
              <a:ea typeface="ＭＳ Ｐゴシック" pitchFamily="50" charset="-128"/>
            </a:endParaRPr>
          </a:p>
          <a:p>
            <a:pPr>
              <a:lnSpc>
                <a:spcPct val="80000"/>
              </a:lnSpc>
              <a:buFont typeface="Wingdings" pitchFamily="2" charset="2"/>
              <a:buNone/>
              <a:defRPr/>
            </a:pPr>
            <a:r>
              <a:rPr lang="ja-JP" altLang="en-US" sz="2000" dirty="0" smtClean="0">
                <a:latin typeface="ＭＳ Ｐゴシック" pitchFamily="50" charset="-128"/>
                <a:ea typeface="ＭＳ Ｐゴシック" pitchFamily="50" charset="-128"/>
              </a:rPr>
              <a:t>１５－４　</a:t>
            </a:r>
            <a:r>
              <a:rPr lang="en-US" altLang="ja-JP" sz="2000" dirty="0" smtClean="0">
                <a:latin typeface="ＭＳ Ｐゴシック" pitchFamily="50" charset="-128"/>
                <a:ea typeface="ＭＳ Ｐゴシック" pitchFamily="50" charset="-128"/>
              </a:rPr>
              <a:t>PL</a:t>
            </a:r>
            <a:r>
              <a:rPr lang="ja-JP" altLang="en-US" sz="2000" dirty="0" smtClean="0">
                <a:latin typeface="ＭＳ Ｐゴシック" pitchFamily="50" charset="-128"/>
                <a:ea typeface="ＭＳ Ｐゴシック" pitchFamily="50" charset="-128"/>
              </a:rPr>
              <a:t>法</a:t>
            </a:r>
            <a:endParaRPr lang="en-US" altLang="ja-JP" sz="2000" dirty="0" smtClean="0">
              <a:latin typeface="ＭＳ Ｐゴシック" pitchFamily="50" charset="-128"/>
              <a:ea typeface="ＭＳ Ｐゴシック" pitchFamily="50" charset="-128"/>
            </a:endParaRPr>
          </a:p>
          <a:p>
            <a:pPr>
              <a:lnSpc>
                <a:spcPct val="80000"/>
              </a:lnSpc>
              <a:buFont typeface="Wingdings" pitchFamily="2" charset="2"/>
              <a:buNone/>
              <a:defRPr/>
            </a:pPr>
            <a:r>
              <a:rPr lang="ja-JP" altLang="en-US" sz="2000" dirty="0" smtClean="0">
                <a:solidFill>
                  <a:srgbClr val="FF0000"/>
                </a:solidFill>
                <a:latin typeface="ＭＳ Ｐゴシック" pitchFamily="50" charset="-128"/>
                <a:ea typeface="ＭＳ Ｐゴシック" pitchFamily="50" charset="-128"/>
              </a:rPr>
              <a:t>１５－５　</a:t>
            </a:r>
            <a:r>
              <a:rPr lang="ja-JP" altLang="en-US" sz="2000" dirty="0">
                <a:solidFill>
                  <a:srgbClr val="FF0000"/>
                </a:solidFill>
                <a:latin typeface="ＭＳ Ｐゴシック" pitchFamily="50" charset="-128"/>
                <a:ea typeface="ＭＳ Ｐゴシック" pitchFamily="50" charset="-128"/>
              </a:rPr>
              <a:t>安全</a:t>
            </a:r>
            <a:r>
              <a:rPr lang="ja-JP" altLang="en-US" sz="2000" dirty="0" smtClean="0">
                <a:solidFill>
                  <a:srgbClr val="FF0000"/>
                </a:solidFill>
                <a:latin typeface="ＭＳ Ｐゴシック" pitchFamily="50" charset="-128"/>
                <a:ea typeface="ＭＳ Ｐゴシック" pitchFamily="50" charset="-128"/>
              </a:rPr>
              <a:t>保障貿易管理制度</a:t>
            </a:r>
            <a:endParaRPr lang="en-US" altLang="ja-JP" sz="2400" dirty="0" smtClean="0">
              <a:solidFill>
                <a:srgbClr val="FF0000"/>
              </a:solidFill>
              <a:latin typeface="ＭＳ Ｐゴシック" pitchFamily="50" charset="-128"/>
              <a:ea typeface="ＭＳ Ｐゴシック" pitchFamily="50" charset="-128"/>
            </a:endParaRPr>
          </a:p>
          <a:p>
            <a:pPr marL="0" indent="0">
              <a:lnSpc>
                <a:spcPct val="80000"/>
              </a:lnSpc>
              <a:buFont typeface="Wingdings" pitchFamily="2" charset="2"/>
              <a:buNone/>
              <a:defRPr/>
            </a:pPr>
            <a:endParaRPr lang="en-US" altLang="ja-JP" sz="1600" dirty="0">
              <a:latin typeface="ＭＳ Ｐゴシック" pitchFamily="50" charset="-128"/>
              <a:ea typeface="ＭＳ Ｐゴシック" pitchFamily="50" charset="-128"/>
            </a:endParaRPr>
          </a:p>
          <a:p>
            <a:pPr>
              <a:lnSpc>
                <a:spcPct val="80000"/>
              </a:lnSpc>
              <a:buFont typeface="Wingdings" pitchFamily="2" charset="2"/>
              <a:buNone/>
              <a:defRPr/>
            </a:pPr>
            <a:endParaRPr lang="en-US" altLang="ja-JP" sz="1600" dirty="0">
              <a:solidFill>
                <a:srgbClr val="FF0000"/>
              </a:solidFill>
              <a:latin typeface="ＭＳ Ｐゴシック" pitchFamily="50" charset="-128"/>
              <a:ea typeface="ＭＳ Ｐゴシック" pitchFamily="50" charset="-128"/>
            </a:endParaRPr>
          </a:p>
          <a:p>
            <a:pPr>
              <a:lnSpc>
                <a:spcPct val="80000"/>
              </a:lnSpc>
              <a:buFont typeface="Wingdings" pitchFamily="2" charset="2"/>
              <a:buNone/>
              <a:defRPr/>
            </a:pPr>
            <a:endParaRPr lang="en-US" altLang="ja-JP" sz="1600" dirty="0">
              <a:solidFill>
                <a:srgbClr val="FF0000"/>
              </a:solidFill>
              <a:latin typeface="ＭＳ Ｐゴシック" pitchFamily="50" charset="-128"/>
              <a:ea typeface="ＭＳ Ｐゴシック" pitchFamily="50" charset="-128"/>
            </a:endParaRPr>
          </a:p>
          <a:p>
            <a:pPr>
              <a:lnSpc>
                <a:spcPct val="80000"/>
              </a:lnSpc>
              <a:buFont typeface="Wingdings" pitchFamily="2" charset="2"/>
              <a:buNone/>
              <a:defRPr/>
            </a:pPr>
            <a:endParaRPr lang="en-US" altLang="ja-JP" sz="1600" dirty="0">
              <a:latin typeface="ＭＳ Ｐゴシック" pitchFamily="50" charset="-128"/>
              <a:ea typeface="ＭＳ Ｐゴシック" pitchFamily="50" charset="-128"/>
            </a:endParaRPr>
          </a:p>
        </p:txBody>
      </p:sp>
      <p:pic>
        <p:nvPicPr>
          <p:cNvPr id="75779"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7"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BB93E084-9B67-4FE7-AB6F-9D0E33FD8456}" type="slidenum">
              <a:rPr lang="en-US" smtClean="0">
                <a:solidFill>
                  <a:prstClr val="black"/>
                </a:solidFill>
              </a:rPr>
              <a:pPr>
                <a:defRPr/>
              </a:pPr>
              <a:t>22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タイトル 1"/>
          <p:cNvSpPr>
            <a:spLocks noGrp="1"/>
          </p:cNvSpPr>
          <p:nvPr>
            <p:ph type="title"/>
          </p:nvPr>
        </p:nvSpPr>
        <p:spPr>
          <a:xfrm>
            <a:off x="1423988" y="22225"/>
            <a:ext cx="8832850" cy="990600"/>
          </a:xfrm>
        </p:spPr>
        <p:txBody>
          <a:bodyPr/>
          <a:lstStyle/>
          <a:p>
            <a:r>
              <a:rPr lang="ja-JP" altLang="en-US" smtClean="0">
                <a:latin typeface="ＭＳ Ｐゴシック" charset="-128"/>
                <a:ea typeface="ＭＳ Ｐゴシック" charset="-128"/>
              </a:rPr>
              <a:t>安全保障貿易管理に関する法律</a:t>
            </a:r>
          </a:p>
        </p:txBody>
      </p:sp>
      <p:sp>
        <p:nvSpPr>
          <p:cNvPr id="77826" name="正方形/長方形 4"/>
          <p:cNvSpPr>
            <a:spLocks noChangeArrowheads="1"/>
          </p:cNvSpPr>
          <p:nvPr/>
        </p:nvSpPr>
        <p:spPr bwMode="auto">
          <a:xfrm>
            <a:off x="0" y="-635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sp>
        <p:nvSpPr>
          <p:cNvPr id="9" name="下矢印 8"/>
          <p:cNvSpPr/>
          <p:nvPr/>
        </p:nvSpPr>
        <p:spPr>
          <a:xfrm>
            <a:off x="4894263" y="4870450"/>
            <a:ext cx="1008062" cy="576263"/>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角丸四角形 10"/>
          <p:cNvSpPr/>
          <p:nvPr/>
        </p:nvSpPr>
        <p:spPr>
          <a:xfrm>
            <a:off x="1951038" y="5516563"/>
            <a:ext cx="7842250" cy="104457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en-US" altLang="ja-JP" sz="1600" kern="0" dirty="0">
              <a:solidFill>
                <a:sysClr val="windowText" lastClr="000000"/>
              </a:solidFill>
              <a:latin typeface="ＭＳ Ｐゴシック" pitchFamily="50" charset="-128"/>
            </a:endParaRPr>
          </a:p>
          <a:p>
            <a:pPr fontAlgn="auto">
              <a:spcBef>
                <a:spcPts val="0"/>
              </a:spcBef>
              <a:spcAft>
                <a:spcPts val="0"/>
              </a:spcAft>
              <a:defRPr/>
            </a:pPr>
            <a:r>
              <a:rPr kumimoji="0" lang="ja-JP" altLang="en-US" sz="1600" kern="0" dirty="0">
                <a:solidFill>
                  <a:sysClr val="windowText" lastClr="000000"/>
                </a:solidFill>
                <a:latin typeface="ＭＳ Ｐゴシック" pitchFamily="50" charset="-128"/>
              </a:rPr>
              <a:t>日本では、一定の機微度の高い貨物輸出、技術移転が</a:t>
            </a:r>
            <a:r>
              <a:rPr kumimoji="0" lang="ja-JP" altLang="en-US" sz="1600" kern="0" dirty="0">
                <a:solidFill>
                  <a:srgbClr val="FF0000"/>
                </a:solidFill>
                <a:latin typeface="ＭＳ Ｐゴシック" pitchFamily="50" charset="-128"/>
              </a:rPr>
              <a:t>国の許可制</a:t>
            </a:r>
            <a:r>
              <a:rPr kumimoji="0" lang="ja-JP" altLang="en-US" sz="1600" kern="0" dirty="0">
                <a:solidFill>
                  <a:sysClr val="windowText" lastClr="000000"/>
                </a:solidFill>
                <a:latin typeface="ＭＳ Ｐゴシック" pitchFamily="50" charset="-128"/>
              </a:rPr>
              <a:t>になっている。 国際産学連携や国際研究交流の推進の上で、輸出管理体制の確立は必須。そのため、我が国では外為法という法律に基づき輸出規制がおこなわれている。</a:t>
            </a:r>
          </a:p>
          <a:p>
            <a:pPr fontAlgn="auto">
              <a:spcBef>
                <a:spcPts val="0"/>
              </a:spcBef>
              <a:spcAft>
                <a:spcPts val="0"/>
              </a:spcAft>
              <a:defRPr/>
            </a:pPr>
            <a:endParaRPr kumimoji="0" lang="ja-JP" altLang="en-US" sz="1600" kern="0" dirty="0">
              <a:solidFill>
                <a:sysClr val="windowText" lastClr="000000"/>
              </a:solidFill>
              <a:latin typeface="ＭＳ Ｐゴシック" pitchFamily="50" charset="-128"/>
            </a:endParaRPr>
          </a:p>
        </p:txBody>
      </p:sp>
      <p:sp>
        <p:nvSpPr>
          <p:cNvPr id="5" name="ホームベース 4"/>
          <p:cNvSpPr/>
          <p:nvPr/>
        </p:nvSpPr>
        <p:spPr>
          <a:xfrm>
            <a:off x="488950" y="1347788"/>
            <a:ext cx="7104063" cy="884237"/>
          </a:xfrm>
          <a:prstGeom prst="homePlat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400" dirty="0">
                <a:solidFill>
                  <a:prstClr val="black"/>
                </a:solidFill>
                <a:latin typeface="ＭＳ Ｐゴシック" pitchFamily="50" charset="-128"/>
              </a:rPr>
              <a:t>武器そのものの他、高性能な工作機械や生物兵器の原料となる細菌など、軍事的に転用されるおそれのある物が、大量破壊兵器の開発者やテロリスト集団など、懸念活動を行うおそれのある者に渡らないようにするのが安全保障貿易管理である。 </a:t>
            </a:r>
            <a:endParaRPr lang="en-US" altLang="ja-JP" sz="1400" dirty="0">
              <a:solidFill>
                <a:prstClr val="black"/>
              </a:solidFill>
              <a:latin typeface="ＭＳ Ｐゴシック" pitchFamily="50" charset="-128"/>
            </a:endParaRPr>
          </a:p>
        </p:txBody>
      </p:sp>
      <p:sp>
        <p:nvSpPr>
          <p:cNvPr id="6" name="ホームベース 5"/>
          <p:cNvSpPr/>
          <p:nvPr/>
        </p:nvSpPr>
        <p:spPr>
          <a:xfrm flipH="1">
            <a:off x="2338388" y="2557463"/>
            <a:ext cx="7215187" cy="1008062"/>
          </a:xfrm>
          <a:prstGeom prst="homePlate">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1400" dirty="0">
                <a:solidFill>
                  <a:prstClr val="black"/>
                </a:solidFill>
                <a:latin typeface="ＭＳ Ｐゴシック" pitchFamily="50" charset="-128"/>
              </a:rPr>
              <a:t>日本を含む国際社会が一体となって安全保障貿易 管理に取り組んでおり、日本にとっても、他国や テロリストから攻撃を受けないようにするための方策が必要</a:t>
            </a:r>
            <a:r>
              <a:rPr lang="ja-JP" altLang="en-US" dirty="0">
                <a:solidFill>
                  <a:prstClr val="black"/>
                </a:solidFill>
                <a:latin typeface="ＭＳ Ｐゴシック" pitchFamily="50" charset="-128"/>
              </a:rPr>
              <a:t>。 </a:t>
            </a:r>
          </a:p>
        </p:txBody>
      </p:sp>
      <p:sp>
        <p:nvSpPr>
          <p:cNvPr id="8" name="ホームベース 7"/>
          <p:cNvSpPr/>
          <p:nvPr/>
        </p:nvSpPr>
        <p:spPr>
          <a:xfrm>
            <a:off x="112713" y="3768725"/>
            <a:ext cx="6865937" cy="1085850"/>
          </a:xfrm>
          <a:prstGeom prst="homePlat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ja-JP" altLang="en-US" sz="1400" kern="0" dirty="0">
                <a:solidFill>
                  <a:prstClr val="black"/>
                </a:solidFill>
                <a:latin typeface="ＭＳ Ｐゴシック" pitchFamily="50" charset="-128"/>
              </a:rPr>
              <a:t>我が国を始めとする主要国では、武器や軍事転用可能な貨物・技術が、安全保障上懸念のある国家やテロリストの手に渡ることを防ぐため、国際的に安全保障貿易管理の枠組みを作り、国際社会が協調して厳格な管理を行っている。</a:t>
            </a:r>
            <a:endParaRPr kumimoji="0" lang="ja-JP" altLang="en-US" sz="1400" kern="0" dirty="0">
              <a:solidFill>
                <a:sysClr val="windowText" lastClr="000000"/>
              </a:solidFill>
            </a:endParaRPr>
          </a:p>
        </p:txBody>
      </p:sp>
      <p:pic>
        <p:nvPicPr>
          <p:cNvPr id="77832" name="Picture 8" descr="ライフルを持つ兵士"/>
          <p:cNvPicPr>
            <a:picLocks noChangeAspect="1" noChangeArrowheads="1"/>
          </p:cNvPicPr>
          <p:nvPr/>
        </p:nvPicPr>
        <p:blipFill>
          <a:blip r:embed="rId3"/>
          <a:srcRect/>
          <a:stretch>
            <a:fillRect/>
          </a:stretch>
        </p:blipFill>
        <p:spPr bwMode="auto">
          <a:xfrm>
            <a:off x="88900" y="4924425"/>
            <a:ext cx="1828800" cy="1828800"/>
          </a:xfrm>
          <a:prstGeom prst="rect">
            <a:avLst/>
          </a:prstGeom>
          <a:noFill/>
          <a:ln w="9525">
            <a:noFill/>
            <a:miter lim="800000"/>
            <a:headEnd/>
            <a:tailEnd/>
          </a:ln>
        </p:spPr>
      </p:pic>
      <p:pic>
        <p:nvPicPr>
          <p:cNvPr id="77833" name="Picture 2"/>
          <p:cNvPicPr>
            <a:picLocks noChangeAspect="1" noChangeArrowheads="1"/>
          </p:cNvPicPr>
          <p:nvPr/>
        </p:nvPicPr>
        <p:blipFill>
          <a:blip r:embed="rId4"/>
          <a:srcRect/>
          <a:stretch>
            <a:fillRect/>
          </a:stretch>
        </p:blipFill>
        <p:spPr bwMode="auto">
          <a:xfrm>
            <a:off x="8048625" y="1196975"/>
            <a:ext cx="1296988" cy="1258888"/>
          </a:xfrm>
          <a:prstGeom prst="rect">
            <a:avLst/>
          </a:prstGeom>
          <a:noFill/>
          <a:ln w="9525">
            <a:noFill/>
            <a:miter lim="800000"/>
            <a:headEnd/>
            <a:tailEnd/>
          </a:ln>
        </p:spPr>
      </p:pic>
      <p:pic>
        <p:nvPicPr>
          <p:cNvPr id="77834" name="Picture 3"/>
          <p:cNvPicPr>
            <a:picLocks noChangeAspect="1" noChangeArrowheads="1"/>
          </p:cNvPicPr>
          <p:nvPr/>
        </p:nvPicPr>
        <p:blipFill>
          <a:blip r:embed="rId5"/>
          <a:srcRect/>
          <a:stretch>
            <a:fillRect/>
          </a:stretch>
        </p:blipFill>
        <p:spPr bwMode="auto">
          <a:xfrm>
            <a:off x="488950" y="2455863"/>
            <a:ext cx="1822450" cy="1211262"/>
          </a:xfrm>
          <a:prstGeom prst="rect">
            <a:avLst/>
          </a:prstGeom>
          <a:noFill/>
          <a:ln w="9525">
            <a:noFill/>
            <a:miter lim="800000"/>
            <a:headEnd/>
            <a:tailEnd/>
          </a:ln>
        </p:spPr>
      </p:pic>
      <p:pic>
        <p:nvPicPr>
          <p:cNvPr id="77835" name="Picture 4"/>
          <p:cNvPicPr>
            <a:picLocks noChangeAspect="1" noChangeArrowheads="1"/>
          </p:cNvPicPr>
          <p:nvPr/>
        </p:nvPicPr>
        <p:blipFill>
          <a:blip r:embed="rId6"/>
          <a:srcRect/>
          <a:stretch>
            <a:fillRect/>
          </a:stretch>
        </p:blipFill>
        <p:spPr bwMode="auto">
          <a:xfrm>
            <a:off x="7019925" y="3565525"/>
            <a:ext cx="2773363" cy="1693863"/>
          </a:xfrm>
          <a:prstGeom prst="rect">
            <a:avLst/>
          </a:prstGeom>
          <a:noFill/>
          <a:ln w="9525">
            <a:noFill/>
            <a:miter lim="800000"/>
            <a:headEnd/>
            <a:tailEnd/>
          </a:ln>
        </p:spPr>
      </p:pic>
      <p:sp>
        <p:nvSpPr>
          <p:cNvPr id="14"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7150CB54-1245-494E-A63B-7B98115F7EDC}" type="slidenum">
              <a:rPr lang="en-US" smtClean="0">
                <a:solidFill>
                  <a:prstClr val="black"/>
                </a:solidFill>
              </a:rPr>
              <a:pPr>
                <a:defRPr/>
              </a:pPr>
              <a:t>23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1692275" y="2995613"/>
            <a:ext cx="7869238" cy="504825"/>
          </a:xfrm>
          <a:prstGeom prst="rect">
            <a:avLst/>
          </a:prstGeom>
          <a:solidFill>
            <a:srgbClr val="99CCFF"/>
          </a:solidFill>
          <a:ln w="9525">
            <a:solidFill>
              <a:schemeClr val="tx1"/>
            </a:solidFill>
            <a:miter lim="800000"/>
            <a:headEnd/>
            <a:tailEnd/>
          </a:ln>
        </p:spPr>
        <p:txBody>
          <a:bodyPr wrap="none" anchor="ctr"/>
          <a:lstStyle/>
          <a:p>
            <a:pPr>
              <a:spcBef>
                <a:spcPct val="50000"/>
              </a:spcBef>
            </a:pPr>
            <a:r>
              <a:rPr lang="ja-JP" altLang="en-US" b="1">
                <a:latin typeface="ＭＳ Ｐゴシック" charset="-128"/>
                <a:ea typeface="ＭＳ Ｐゴシック" charset="-128"/>
              </a:rPr>
              <a:t>特定貨物</a:t>
            </a:r>
            <a:r>
              <a:rPr lang="ja-JP" altLang="en-US">
                <a:latin typeface="ＭＳ Ｐゴシック" charset="-128"/>
                <a:ea typeface="ＭＳ Ｐゴシック" charset="-128"/>
              </a:rPr>
              <a:t>（物）とは</a:t>
            </a:r>
            <a:r>
              <a:rPr lang="ja-JP" altLang="en-US" b="1" u="sng">
                <a:latin typeface="ＭＳ Ｐゴシック" charset="-128"/>
                <a:ea typeface="ＭＳ Ｐゴシック" charset="-128"/>
              </a:rPr>
              <a:t>輸出令・別表第１</a:t>
            </a:r>
            <a:r>
              <a:rPr lang="ja-JP" altLang="en-US">
                <a:latin typeface="ＭＳ Ｐゴシック" charset="-128"/>
                <a:ea typeface="ＭＳ Ｐゴシック" charset="-128"/>
              </a:rPr>
              <a:t>に掲載されているものをいう。</a:t>
            </a:r>
          </a:p>
        </p:txBody>
      </p:sp>
      <p:sp>
        <p:nvSpPr>
          <p:cNvPr id="79874" name="Rectangle 3"/>
          <p:cNvSpPr>
            <a:spLocks noChangeArrowheads="1"/>
          </p:cNvSpPr>
          <p:nvPr/>
        </p:nvSpPr>
        <p:spPr bwMode="auto">
          <a:xfrm>
            <a:off x="1176338" y="1733550"/>
            <a:ext cx="8385175" cy="792163"/>
          </a:xfrm>
          <a:prstGeom prst="rect">
            <a:avLst/>
          </a:prstGeom>
          <a:solidFill>
            <a:srgbClr val="99CCFF"/>
          </a:solidFill>
          <a:ln w="9525">
            <a:solidFill>
              <a:schemeClr val="tx1"/>
            </a:solidFill>
            <a:miter lim="800000"/>
            <a:headEnd/>
            <a:tailEnd/>
          </a:ln>
        </p:spPr>
        <p:txBody>
          <a:bodyPr anchor="ctr"/>
          <a:lstStyle/>
          <a:p>
            <a:pPr>
              <a:spcBef>
                <a:spcPct val="50000"/>
              </a:spcBef>
            </a:pPr>
            <a:r>
              <a:rPr lang="ja-JP" altLang="en-US">
                <a:latin typeface="ＭＳ Ｐゴシック" charset="-128"/>
                <a:ea typeface="ＭＳ Ｐゴシック" charset="-128"/>
              </a:rPr>
              <a:t>政令で定める</a:t>
            </a:r>
            <a:r>
              <a:rPr lang="ja-JP" altLang="en-US" b="1" u="sng">
                <a:latin typeface="ＭＳ Ｐゴシック" charset="-128"/>
                <a:ea typeface="ＭＳ Ｐゴシック" charset="-128"/>
              </a:rPr>
              <a:t>特定貨物</a:t>
            </a:r>
            <a:r>
              <a:rPr lang="ja-JP" altLang="en-US" u="sng">
                <a:latin typeface="ＭＳ Ｐゴシック" charset="-128"/>
                <a:ea typeface="ＭＳ Ｐゴシック" charset="-128"/>
              </a:rPr>
              <a:t>（物）</a:t>
            </a:r>
            <a:r>
              <a:rPr lang="ja-JP" altLang="en-US">
                <a:latin typeface="ＭＳ Ｐゴシック" charset="-128"/>
                <a:ea typeface="ＭＳ Ｐゴシック" charset="-128"/>
              </a:rPr>
              <a:t>を特定の地域に向けて輸出しようとする者は、経済産業大臣の許可を受けなければならない。</a:t>
            </a:r>
          </a:p>
        </p:txBody>
      </p:sp>
      <p:sp>
        <p:nvSpPr>
          <p:cNvPr id="79875" name="Text Box 4"/>
          <p:cNvSpPr txBox="1">
            <a:spLocks noChangeArrowheads="1"/>
          </p:cNvSpPr>
          <p:nvPr/>
        </p:nvSpPr>
        <p:spPr bwMode="auto">
          <a:xfrm>
            <a:off x="1176338" y="1343025"/>
            <a:ext cx="5216525" cy="404813"/>
          </a:xfrm>
          <a:prstGeom prst="rect">
            <a:avLst/>
          </a:prstGeom>
          <a:solidFill>
            <a:schemeClr val="bg1"/>
          </a:solidFill>
          <a:ln w="9525">
            <a:solidFill>
              <a:schemeClr val="tx1"/>
            </a:solidFill>
            <a:miter lim="800000"/>
            <a:headEnd/>
            <a:tailEnd/>
          </a:ln>
        </p:spPr>
        <p:txBody>
          <a:bodyPr/>
          <a:lstStyle/>
          <a:p>
            <a:pPr>
              <a:spcBef>
                <a:spcPct val="50000"/>
              </a:spcBef>
            </a:pPr>
            <a:r>
              <a:rPr lang="ja-JP" altLang="en-US">
                <a:latin typeface="ＭＳ Ｐゴシック" charset="-128"/>
                <a:ea typeface="ＭＳ Ｐゴシック" charset="-128"/>
              </a:rPr>
              <a:t>外国為替及び外国貿易法（外為法）第４８条第１項</a:t>
            </a:r>
          </a:p>
        </p:txBody>
      </p:sp>
      <p:sp>
        <p:nvSpPr>
          <p:cNvPr id="79876" name="Text Box 5"/>
          <p:cNvSpPr txBox="1">
            <a:spLocks noChangeArrowheads="1"/>
          </p:cNvSpPr>
          <p:nvPr/>
        </p:nvSpPr>
        <p:spPr bwMode="auto">
          <a:xfrm>
            <a:off x="1692275" y="2635250"/>
            <a:ext cx="4268788" cy="360363"/>
          </a:xfrm>
          <a:prstGeom prst="rect">
            <a:avLst/>
          </a:prstGeom>
          <a:solidFill>
            <a:schemeClr val="bg1"/>
          </a:solidFill>
          <a:ln w="9525">
            <a:solidFill>
              <a:schemeClr val="tx1"/>
            </a:solidFill>
            <a:miter lim="800000"/>
            <a:headEnd/>
            <a:tailEnd/>
          </a:ln>
        </p:spPr>
        <p:txBody>
          <a:bodyPr/>
          <a:lstStyle/>
          <a:p>
            <a:pPr>
              <a:spcBef>
                <a:spcPct val="50000"/>
              </a:spcBef>
            </a:pPr>
            <a:r>
              <a:rPr lang="ja-JP" altLang="en-US">
                <a:latin typeface="ＭＳ Ｐゴシック" charset="-128"/>
                <a:ea typeface="ＭＳ Ｐゴシック" charset="-128"/>
              </a:rPr>
              <a:t>輸出貿易管理令（輸出令） 第１条第１項</a:t>
            </a:r>
          </a:p>
        </p:txBody>
      </p:sp>
      <p:sp>
        <p:nvSpPr>
          <p:cNvPr id="26631" name="Rectangle 6"/>
          <p:cNvSpPr>
            <a:spLocks noChangeArrowheads="1"/>
          </p:cNvSpPr>
          <p:nvPr/>
        </p:nvSpPr>
        <p:spPr bwMode="auto">
          <a:xfrm>
            <a:off x="336550" y="85725"/>
            <a:ext cx="8736013" cy="576263"/>
          </a:xfrm>
          <a:prstGeom prst="rect">
            <a:avLst/>
          </a:prstGeom>
        </p:spPr>
        <p:txBody>
          <a:bodyPr anchor="ctr">
            <a:normAutofit fontScale="92500" lnSpcReduction="10000"/>
          </a:bodyPr>
          <a:lstStyle/>
          <a:p>
            <a:pPr algn="ctr">
              <a:defRPr/>
            </a:pPr>
            <a:r>
              <a:rPr lang="ja-JP" altLang="en-US" sz="3600" b="1" dirty="0">
                <a:latin typeface="+mj-lt"/>
                <a:ea typeface="ＭＳ Ｐゴシック" pitchFamily="50" charset="-128"/>
                <a:cs typeface="+mj-cs"/>
              </a:rPr>
              <a:t>法令条文概要（物・技術）</a:t>
            </a:r>
          </a:p>
        </p:txBody>
      </p:sp>
      <p:sp>
        <p:nvSpPr>
          <p:cNvPr id="79878" name="Rectangle 7"/>
          <p:cNvSpPr>
            <a:spLocks noChangeArrowheads="1"/>
          </p:cNvSpPr>
          <p:nvPr/>
        </p:nvSpPr>
        <p:spPr bwMode="auto">
          <a:xfrm>
            <a:off x="1209675" y="4005263"/>
            <a:ext cx="8351838" cy="1008062"/>
          </a:xfrm>
          <a:prstGeom prst="rect">
            <a:avLst/>
          </a:prstGeom>
          <a:solidFill>
            <a:srgbClr val="FFFFC1"/>
          </a:solidFill>
          <a:ln w="9525">
            <a:solidFill>
              <a:schemeClr val="tx1"/>
            </a:solidFill>
            <a:miter lim="800000"/>
            <a:headEnd/>
            <a:tailEnd/>
          </a:ln>
        </p:spPr>
        <p:txBody>
          <a:bodyPr anchor="ctr"/>
          <a:lstStyle/>
          <a:p>
            <a:r>
              <a:rPr lang="ja-JP" altLang="en-US">
                <a:latin typeface="ＭＳ Ｐゴシック" charset="-128"/>
                <a:ea typeface="ＭＳ Ｐゴシック" charset="-128"/>
              </a:rPr>
              <a:t>政令で定める</a:t>
            </a:r>
            <a:r>
              <a:rPr lang="ja-JP" altLang="en-US" b="1" u="sng">
                <a:latin typeface="ＭＳ Ｐゴシック" charset="-128"/>
                <a:ea typeface="ＭＳ Ｐゴシック" charset="-128"/>
              </a:rPr>
              <a:t>特定技術</a:t>
            </a:r>
            <a:r>
              <a:rPr lang="ja-JP" altLang="en-US">
                <a:latin typeface="ＭＳ Ｐゴシック" charset="-128"/>
                <a:ea typeface="ＭＳ Ｐゴシック" charset="-128"/>
              </a:rPr>
              <a:t>を特定国において提供することを目的とする取引を行おうとする</a:t>
            </a:r>
            <a:r>
              <a:rPr lang="ja-JP" altLang="en-US" b="1" u="sng">
                <a:latin typeface="ＭＳ Ｐゴシック" charset="-128"/>
                <a:ea typeface="ＭＳ Ｐゴシック" charset="-128"/>
              </a:rPr>
              <a:t>居住者若しくは非居住者</a:t>
            </a:r>
            <a:r>
              <a:rPr lang="ja-JP" altLang="en-US">
                <a:latin typeface="ＭＳ Ｐゴシック" charset="-128"/>
                <a:ea typeface="ＭＳ Ｐゴシック" charset="-128"/>
              </a:rPr>
              <a:t>又は</a:t>
            </a:r>
            <a:r>
              <a:rPr lang="ja-JP" altLang="en-US" b="1" u="sng">
                <a:latin typeface="ＭＳ Ｐゴシック" charset="-128"/>
                <a:ea typeface="ＭＳ Ｐゴシック" charset="-128"/>
              </a:rPr>
              <a:t>特定技術</a:t>
            </a:r>
            <a:r>
              <a:rPr lang="ja-JP" altLang="en-US">
                <a:latin typeface="ＭＳ Ｐゴシック" charset="-128"/>
                <a:ea typeface="ＭＳ Ｐゴシック" charset="-128"/>
              </a:rPr>
              <a:t>を特定国の非居住者に提供することを目的とする取引を行おうとする</a:t>
            </a:r>
            <a:r>
              <a:rPr lang="ja-JP" altLang="en-US" b="1" u="sng">
                <a:latin typeface="ＭＳ Ｐゴシック" charset="-128"/>
                <a:ea typeface="ＭＳ Ｐゴシック" charset="-128"/>
              </a:rPr>
              <a:t>居住者</a:t>
            </a:r>
            <a:r>
              <a:rPr lang="ja-JP" altLang="en-US">
                <a:latin typeface="ＭＳ Ｐゴシック" charset="-128"/>
                <a:ea typeface="ＭＳ Ｐゴシック" charset="-128"/>
              </a:rPr>
              <a:t>は、経済産業大臣の許可を受けなければならない。</a:t>
            </a:r>
          </a:p>
        </p:txBody>
      </p:sp>
      <p:sp>
        <p:nvSpPr>
          <p:cNvPr id="79879" name="Rectangle 8"/>
          <p:cNvSpPr>
            <a:spLocks noChangeArrowheads="1"/>
          </p:cNvSpPr>
          <p:nvPr/>
        </p:nvSpPr>
        <p:spPr bwMode="auto">
          <a:xfrm>
            <a:off x="1692275" y="5446713"/>
            <a:ext cx="7869238" cy="719137"/>
          </a:xfrm>
          <a:prstGeom prst="rect">
            <a:avLst/>
          </a:prstGeom>
          <a:solidFill>
            <a:srgbClr val="FFFFC1"/>
          </a:solidFill>
          <a:ln w="9525">
            <a:solidFill>
              <a:schemeClr val="tx1"/>
            </a:solidFill>
            <a:miter lim="800000"/>
            <a:headEnd/>
            <a:tailEnd/>
          </a:ln>
        </p:spPr>
        <p:txBody>
          <a:bodyPr anchor="ctr"/>
          <a:lstStyle/>
          <a:p>
            <a:pPr>
              <a:spcBef>
                <a:spcPct val="50000"/>
              </a:spcBef>
            </a:pPr>
            <a:r>
              <a:rPr lang="ja-JP" altLang="en-US" b="1" u="sng">
                <a:latin typeface="ＭＳ Ｐゴシック" charset="-128"/>
                <a:ea typeface="ＭＳ Ｐゴシック" charset="-128"/>
              </a:rPr>
              <a:t>特定技術</a:t>
            </a:r>
            <a:r>
              <a:rPr lang="ja-JP" altLang="en-US">
                <a:latin typeface="ＭＳ Ｐゴシック" charset="-128"/>
                <a:ea typeface="ＭＳ Ｐゴシック" charset="-128"/>
              </a:rPr>
              <a:t>とは、特定の種類の貨物の</a:t>
            </a:r>
            <a:r>
              <a:rPr lang="ja-JP" altLang="en-US" b="1" u="sng">
                <a:latin typeface="ＭＳ Ｐゴシック" charset="-128"/>
                <a:ea typeface="ＭＳ Ｐゴシック" charset="-128"/>
              </a:rPr>
              <a:t>設計、製造又は使用</a:t>
            </a:r>
            <a:r>
              <a:rPr lang="ja-JP" altLang="en-US">
                <a:latin typeface="ＭＳ Ｐゴシック" charset="-128"/>
                <a:ea typeface="ＭＳ Ｐゴシック" charset="-128"/>
              </a:rPr>
              <a:t>に係る技術であり、</a:t>
            </a:r>
            <a:r>
              <a:rPr lang="ja-JP" altLang="en-US" b="1">
                <a:latin typeface="ＭＳ Ｐゴシック" charset="-128"/>
                <a:ea typeface="ＭＳ Ｐゴシック" charset="-128"/>
              </a:rPr>
              <a:t>外為令別表</a:t>
            </a:r>
            <a:r>
              <a:rPr lang="ja-JP" altLang="en-US">
                <a:latin typeface="ＭＳ Ｐゴシック" charset="-128"/>
                <a:ea typeface="ＭＳ Ｐゴシック" charset="-128"/>
              </a:rPr>
              <a:t>に掲載されているものをいう。</a:t>
            </a:r>
          </a:p>
        </p:txBody>
      </p:sp>
      <p:sp>
        <p:nvSpPr>
          <p:cNvPr id="79880" name="Text Box 11"/>
          <p:cNvSpPr txBox="1">
            <a:spLocks noChangeArrowheads="1"/>
          </p:cNvSpPr>
          <p:nvPr/>
        </p:nvSpPr>
        <p:spPr bwMode="auto">
          <a:xfrm>
            <a:off x="1209675" y="3625850"/>
            <a:ext cx="2473325" cy="376238"/>
          </a:xfrm>
          <a:prstGeom prst="rect">
            <a:avLst/>
          </a:prstGeom>
          <a:solidFill>
            <a:schemeClr val="bg1"/>
          </a:solidFill>
          <a:ln w="9525">
            <a:solidFill>
              <a:schemeClr val="tx1"/>
            </a:solidFill>
            <a:miter lim="800000"/>
            <a:headEnd/>
            <a:tailEnd/>
          </a:ln>
        </p:spPr>
        <p:txBody>
          <a:bodyPr/>
          <a:lstStyle/>
          <a:p>
            <a:pPr>
              <a:spcBef>
                <a:spcPct val="50000"/>
              </a:spcBef>
            </a:pPr>
            <a:r>
              <a:rPr lang="ja-JP" altLang="en-US">
                <a:latin typeface="ＭＳ Ｐゴシック" charset="-128"/>
                <a:ea typeface="ＭＳ Ｐゴシック" charset="-128"/>
              </a:rPr>
              <a:t>外為法第２５条第１項</a:t>
            </a:r>
          </a:p>
        </p:txBody>
      </p:sp>
      <p:sp>
        <p:nvSpPr>
          <p:cNvPr id="79881" name="Text Box 12"/>
          <p:cNvSpPr txBox="1">
            <a:spLocks noChangeArrowheads="1"/>
          </p:cNvSpPr>
          <p:nvPr/>
        </p:nvSpPr>
        <p:spPr bwMode="auto">
          <a:xfrm>
            <a:off x="1692275" y="5086350"/>
            <a:ext cx="4237038" cy="360363"/>
          </a:xfrm>
          <a:prstGeom prst="rect">
            <a:avLst/>
          </a:prstGeom>
          <a:solidFill>
            <a:schemeClr val="bg1"/>
          </a:solidFill>
          <a:ln w="9525">
            <a:solidFill>
              <a:schemeClr val="tx1"/>
            </a:solidFill>
            <a:miter lim="800000"/>
            <a:headEnd/>
            <a:tailEnd/>
          </a:ln>
        </p:spPr>
        <p:txBody>
          <a:bodyPr/>
          <a:lstStyle/>
          <a:p>
            <a:pPr>
              <a:spcBef>
                <a:spcPct val="50000"/>
              </a:spcBef>
            </a:pPr>
            <a:r>
              <a:rPr lang="ja-JP" altLang="en-US">
                <a:latin typeface="ＭＳ Ｐゴシック" charset="-128"/>
                <a:ea typeface="ＭＳ Ｐゴシック" charset="-128"/>
              </a:rPr>
              <a:t>外国為替令（外為令）　第１７条第１項</a:t>
            </a:r>
          </a:p>
        </p:txBody>
      </p:sp>
      <p:sp>
        <p:nvSpPr>
          <p:cNvPr id="79882" name="正方形/長方形 4"/>
          <p:cNvSpPr>
            <a:spLocks noChangeArrowheads="1"/>
          </p:cNvSpPr>
          <p:nvPr/>
        </p:nvSpPr>
        <p:spPr bwMode="auto">
          <a:xfrm>
            <a:off x="53975" y="-635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sp>
        <p:nvSpPr>
          <p:cNvPr id="16"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26637EDC-FBCE-4E0B-9C70-E4F0471F743B}" type="slidenum">
              <a:rPr lang="en-US" smtClean="0">
                <a:solidFill>
                  <a:prstClr val="black"/>
                </a:solidFill>
              </a:rPr>
              <a:pPr>
                <a:defRPr/>
              </a:pPr>
              <a:t>24</a:t>
            </a:fld>
            <a:endParaRPr lang="en-US" dirty="0">
              <a:solidFill>
                <a:prstClr val="black"/>
              </a:solidFill>
            </a:endParaRPr>
          </a:p>
        </p:txBody>
      </p:sp>
      <p:sp>
        <p:nvSpPr>
          <p:cNvPr id="79884" name="AutoShape 28"/>
          <p:cNvSpPr>
            <a:spLocks noChangeArrowheads="1"/>
          </p:cNvSpPr>
          <p:nvPr/>
        </p:nvSpPr>
        <p:spPr bwMode="auto">
          <a:xfrm>
            <a:off x="273050" y="6308725"/>
            <a:ext cx="9288463" cy="431800"/>
          </a:xfrm>
          <a:prstGeom prst="roundRect">
            <a:avLst>
              <a:gd name="adj" fmla="val 16667"/>
            </a:avLst>
          </a:prstGeom>
          <a:solidFill>
            <a:srgbClr val="FFCCFF"/>
          </a:solidFill>
          <a:ln w="9525">
            <a:noFill/>
            <a:round/>
            <a:headEnd/>
            <a:tailEnd/>
          </a:ln>
          <a:effectLst>
            <a:prstShdw prst="shdw17" dist="17961" dir="2700000">
              <a:srgbClr val="997A99"/>
            </a:prstShdw>
          </a:effectLst>
        </p:spPr>
        <p:txBody>
          <a:bodyPr wrap="none" anchor="ctr"/>
          <a:lstStyle/>
          <a:p>
            <a:pPr algn="ctr"/>
            <a:r>
              <a:rPr lang="en-US" altLang="ja-JP" sz="1600" b="1">
                <a:ea typeface="ＭＳ Ｐゴシック" charset="-128"/>
              </a:rPr>
              <a:t>※</a:t>
            </a:r>
            <a:r>
              <a:rPr lang="ja-JP" altLang="en-US" sz="1600" b="1">
                <a:ea typeface="ＭＳ Ｐゴシック" charset="-128"/>
              </a:rPr>
              <a:t>外に出すことを禁止しているのではなく</a:t>
            </a:r>
            <a:r>
              <a:rPr lang="ja-JP" altLang="en-US" sz="1600" b="1">
                <a:solidFill>
                  <a:srgbClr val="FF0000"/>
                </a:solidFill>
                <a:ea typeface="ＭＳ Ｐゴシック" charset="-128"/>
              </a:rPr>
              <a:t>事前に許可申請をしなければならない</a:t>
            </a:r>
            <a:r>
              <a:rPr lang="ja-JP" altLang="en-US" sz="1600" b="1">
                <a:ea typeface="ＭＳ Ｐゴシック" charset="-128"/>
              </a:rPr>
              <a:t>としていることに注意！</a:t>
            </a:r>
            <a:endParaRPr lang="ja-JP" altLang="en-US" sz="1600">
              <a:ea typeface="ＭＳ Ｐゴシック" charset="-128"/>
            </a:endParaRPr>
          </a:p>
        </p:txBody>
      </p:sp>
      <p:sp>
        <p:nvSpPr>
          <p:cNvPr id="79885" name="Rectangle 30"/>
          <p:cNvSpPr>
            <a:spLocks noChangeArrowheads="1"/>
          </p:cNvSpPr>
          <p:nvPr/>
        </p:nvSpPr>
        <p:spPr bwMode="auto">
          <a:xfrm>
            <a:off x="346075" y="1341438"/>
            <a:ext cx="719138" cy="2159000"/>
          </a:xfrm>
          <a:prstGeom prst="rect">
            <a:avLst/>
          </a:prstGeom>
          <a:solidFill>
            <a:srgbClr val="99CCFF"/>
          </a:solidFill>
          <a:ln w="12700">
            <a:solidFill>
              <a:srgbClr val="808080"/>
            </a:solidFill>
            <a:miter lim="800000"/>
            <a:headEnd/>
            <a:tailEnd/>
          </a:ln>
          <a:effectLst>
            <a:prstShdw prst="shdw17" dist="17961" dir="2700000">
              <a:srgbClr val="4D4D4D"/>
            </a:prstShdw>
          </a:effectLst>
        </p:spPr>
        <p:txBody>
          <a:bodyPr wrap="none" anchor="ctr"/>
          <a:lstStyle/>
          <a:p>
            <a:pPr algn="ctr"/>
            <a:endParaRPr lang="ja-JP" altLang="en-US"/>
          </a:p>
        </p:txBody>
      </p:sp>
      <p:sp>
        <p:nvSpPr>
          <p:cNvPr id="79886" name="Rectangle 31"/>
          <p:cNvSpPr>
            <a:spLocks noChangeArrowheads="1"/>
          </p:cNvSpPr>
          <p:nvPr/>
        </p:nvSpPr>
        <p:spPr bwMode="auto">
          <a:xfrm>
            <a:off x="346075" y="3644900"/>
            <a:ext cx="719138" cy="2520950"/>
          </a:xfrm>
          <a:prstGeom prst="rect">
            <a:avLst/>
          </a:prstGeom>
          <a:solidFill>
            <a:srgbClr val="FFFFC1"/>
          </a:solidFill>
          <a:ln w="12700">
            <a:solidFill>
              <a:srgbClr val="808080"/>
            </a:solidFill>
            <a:miter lim="800000"/>
            <a:headEnd/>
            <a:tailEnd/>
          </a:ln>
          <a:effectLst>
            <a:prstShdw prst="shdw17" dist="17961" dir="2700000">
              <a:srgbClr val="4D4D4D"/>
            </a:prstShdw>
          </a:effectLst>
        </p:spPr>
        <p:txBody>
          <a:bodyPr wrap="none" anchor="ctr"/>
          <a:lstStyle/>
          <a:p>
            <a:endParaRPr lang="ja-JP" altLang="en-US"/>
          </a:p>
        </p:txBody>
      </p:sp>
      <p:sp>
        <p:nvSpPr>
          <p:cNvPr id="130081" name="Text Box 33"/>
          <p:cNvSpPr txBox="1">
            <a:spLocks noChangeArrowheads="1"/>
          </p:cNvSpPr>
          <p:nvPr/>
        </p:nvSpPr>
        <p:spPr bwMode="auto">
          <a:xfrm>
            <a:off x="430213" y="1779588"/>
            <a:ext cx="549275" cy="1281112"/>
          </a:xfrm>
          <a:prstGeom prst="rect">
            <a:avLst/>
          </a:prstGeom>
          <a:noFill/>
          <a:ln w="9525">
            <a:noFill/>
            <a:miter lim="800000"/>
            <a:headEnd/>
            <a:tailEnd/>
          </a:ln>
          <a:effectLst>
            <a:prstShdw prst="shdw17" dist="17961" dir="2700000">
              <a:schemeClr val="accent1">
                <a:gamma/>
                <a:shade val="60000"/>
                <a:invGamma/>
              </a:schemeClr>
            </a:prstShdw>
          </a:effectLst>
        </p:spPr>
        <p:txBody>
          <a:bodyPr vert="eaVert" wrap="none">
            <a:spAutoFit/>
          </a:bodyPr>
          <a:lstStyle/>
          <a:p>
            <a:pPr>
              <a:defRPr/>
            </a:pPr>
            <a:r>
              <a:rPr lang="ja-JP" altLang="en-US" sz="2400">
                <a:ea typeface="ＭＳ Ｐゴシック" charset="-128"/>
              </a:rPr>
              <a:t>物の輸出</a:t>
            </a:r>
          </a:p>
        </p:txBody>
      </p:sp>
      <p:sp>
        <p:nvSpPr>
          <p:cNvPr id="130082" name="Text Box 34"/>
          <p:cNvSpPr txBox="1">
            <a:spLocks noChangeArrowheads="1"/>
          </p:cNvSpPr>
          <p:nvPr/>
        </p:nvSpPr>
        <p:spPr bwMode="auto">
          <a:xfrm>
            <a:off x="430213" y="4111625"/>
            <a:ext cx="549275" cy="1585913"/>
          </a:xfrm>
          <a:prstGeom prst="rect">
            <a:avLst/>
          </a:prstGeom>
          <a:noFill/>
          <a:ln w="9525">
            <a:noFill/>
            <a:miter lim="800000"/>
            <a:headEnd/>
            <a:tailEnd/>
          </a:ln>
          <a:effectLst>
            <a:prstShdw prst="shdw17" dist="17961" dir="2700000">
              <a:schemeClr val="accent1">
                <a:gamma/>
                <a:shade val="60000"/>
                <a:invGamma/>
              </a:schemeClr>
            </a:prstShdw>
          </a:effectLst>
        </p:spPr>
        <p:txBody>
          <a:bodyPr vert="eaVert" wrap="none">
            <a:spAutoFit/>
          </a:bodyPr>
          <a:lstStyle/>
          <a:p>
            <a:pPr>
              <a:defRPr/>
            </a:pPr>
            <a:r>
              <a:rPr lang="ja-JP" altLang="en-US" sz="2400">
                <a:ea typeface="ＭＳ Ｐゴシック" charset="-128"/>
              </a:rPr>
              <a:t>技術の提供</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273050" y="260350"/>
            <a:ext cx="8734425" cy="576263"/>
          </a:xfrm>
          <a:prstGeom prst="rect">
            <a:avLst/>
          </a:prstGeom>
          <a:noFill/>
          <a:ln w="9525">
            <a:noFill/>
            <a:miter lim="800000"/>
            <a:headEnd/>
            <a:tailEnd/>
          </a:ln>
        </p:spPr>
        <p:txBody>
          <a:bodyPr wrap="none" anchor="ctr"/>
          <a:lstStyle/>
          <a:p>
            <a:pPr algn="ctr"/>
            <a:r>
              <a:rPr lang="ja-JP" altLang="en-US" sz="3600">
                <a:solidFill>
                  <a:srgbClr val="000000"/>
                </a:solidFill>
                <a:latin typeface="Arial" charset="0"/>
                <a:ea typeface="ＭＳ Ｐゴシック" charset="-128"/>
              </a:rPr>
              <a:t>安全保障貿易管理制度の仕組み</a:t>
            </a:r>
          </a:p>
        </p:txBody>
      </p:sp>
      <p:grpSp>
        <p:nvGrpSpPr>
          <p:cNvPr id="81922" name="グループ化 3"/>
          <p:cNvGrpSpPr>
            <a:grpSpLocks/>
          </p:cNvGrpSpPr>
          <p:nvPr/>
        </p:nvGrpSpPr>
        <p:grpSpPr bwMode="auto">
          <a:xfrm>
            <a:off x="357188" y="1392238"/>
            <a:ext cx="9215437" cy="5248275"/>
            <a:chOff x="92075" y="850902"/>
            <a:chExt cx="9813926" cy="5737223"/>
          </a:xfrm>
        </p:grpSpPr>
        <p:sp>
          <p:nvSpPr>
            <p:cNvPr id="81925" name="Rectangle 3"/>
            <p:cNvSpPr>
              <a:spLocks noChangeArrowheads="1"/>
            </p:cNvSpPr>
            <p:nvPr/>
          </p:nvSpPr>
          <p:spPr bwMode="auto">
            <a:xfrm>
              <a:off x="273050" y="1331913"/>
              <a:ext cx="781050" cy="2673350"/>
            </a:xfrm>
            <a:prstGeom prst="rect">
              <a:avLst/>
            </a:prstGeom>
            <a:solidFill>
              <a:srgbClr val="FFFF99"/>
            </a:solidFill>
            <a:ln w="9525">
              <a:solidFill>
                <a:schemeClr val="tx1"/>
              </a:solidFill>
              <a:miter lim="800000"/>
              <a:headEnd/>
              <a:tailEnd/>
            </a:ln>
          </p:spPr>
          <p:txBody>
            <a:bodyPr vert="eaVert" wrap="none" anchorCtr="1"/>
            <a:lstStyle/>
            <a:p>
              <a:pPr algn="ctr"/>
              <a:endParaRPr lang="ja-JP" altLang="en-US">
                <a:solidFill>
                  <a:srgbClr val="B2B2B2"/>
                </a:solidFill>
                <a:latin typeface="Arial" charset="0"/>
                <a:ea typeface="ＭＳ Ｐゴシック" charset="-128"/>
              </a:endParaRPr>
            </a:p>
          </p:txBody>
        </p:sp>
        <p:sp>
          <p:nvSpPr>
            <p:cNvPr id="81926" name="Oval 4"/>
            <p:cNvSpPr>
              <a:spLocks noChangeArrowheads="1"/>
            </p:cNvSpPr>
            <p:nvPr/>
          </p:nvSpPr>
          <p:spPr bwMode="auto">
            <a:xfrm>
              <a:off x="1136651" y="1557338"/>
              <a:ext cx="1014413" cy="431800"/>
            </a:xfrm>
            <a:prstGeom prst="ellipse">
              <a:avLst/>
            </a:prstGeom>
            <a:solidFill>
              <a:srgbClr val="FF8585"/>
            </a:solidFill>
            <a:ln w="9525">
              <a:solidFill>
                <a:schemeClr val="tx1"/>
              </a:solidFill>
              <a:round/>
              <a:headEnd/>
              <a:tailEnd/>
            </a:ln>
          </p:spPr>
          <p:txBody>
            <a:bodyPr wrap="none" anchor="ctr"/>
            <a:lstStyle/>
            <a:p>
              <a:pPr algn="ctr"/>
              <a:r>
                <a:rPr lang="ja-JP" altLang="en-US" sz="1400" b="1">
                  <a:solidFill>
                    <a:srgbClr val="000000"/>
                  </a:solidFill>
                  <a:latin typeface="Arial" charset="0"/>
                  <a:ea typeface="ＭＳ Ｐゴシック" charset="-128"/>
                </a:rPr>
                <a:t>貨物</a:t>
              </a:r>
            </a:p>
          </p:txBody>
        </p:sp>
        <p:sp>
          <p:nvSpPr>
            <p:cNvPr id="81927" name="Oval 5"/>
            <p:cNvSpPr>
              <a:spLocks noChangeArrowheads="1"/>
            </p:cNvSpPr>
            <p:nvPr/>
          </p:nvSpPr>
          <p:spPr bwMode="auto">
            <a:xfrm>
              <a:off x="1150938" y="3206750"/>
              <a:ext cx="1014412" cy="431800"/>
            </a:xfrm>
            <a:prstGeom prst="ellipse">
              <a:avLst/>
            </a:prstGeom>
            <a:solidFill>
              <a:srgbClr val="99FF33"/>
            </a:solidFill>
            <a:ln w="9525">
              <a:solidFill>
                <a:schemeClr val="tx1"/>
              </a:solidFill>
              <a:round/>
              <a:headEnd/>
              <a:tailEnd/>
            </a:ln>
          </p:spPr>
          <p:txBody>
            <a:bodyPr wrap="none" anchor="ctr"/>
            <a:lstStyle/>
            <a:p>
              <a:pPr algn="ctr"/>
              <a:r>
                <a:rPr lang="ja-JP" altLang="en-US" sz="1400" b="1">
                  <a:solidFill>
                    <a:srgbClr val="000000"/>
                  </a:solidFill>
                  <a:latin typeface="Arial" charset="0"/>
                  <a:ea typeface="ＭＳ Ｐゴシック" charset="-128"/>
                </a:rPr>
                <a:t>役務</a:t>
              </a:r>
            </a:p>
          </p:txBody>
        </p:sp>
        <p:sp>
          <p:nvSpPr>
            <p:cNvPr id="81928" name="Text Box 6"/>
            <p:cNvSpPr txBox="1">
              <a:spLocks noChangeArrowheads="1"/>
            </p:cNvSpPr>
            <p:nvPr/>
          </p:nvSpPr>
          <p:spPr bwMode="auto">
            <a:xfrm>
              <a:off x="1101725" y="2051052"/>
              <a:ext cx="1090613"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第４８条</a:t>
              </a:r>
            </a:p>
          </p:txBody>
        </p:sp>
        <p:sp>
          <p:nvSpPr>
            <p:cNvPr id="81929" name="Text Box 7"/>
            <p:cNvSpPr txBox="1">
              <a:spLocks noChangeArrowheads="1"/>
            </p:cNvSpPr>
            <p:nvPr/>
          </p:nvSpPr>
          <p:spPr bwMode="auto">
            <a:xfrm>
              <a:off x="1054101" y="2851152"/>
              <a:ext cx="1090613"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第２５条</a:t>
              </a:r>
            </a:p>
          </p:txBody>
        </p:sp>
        <p:sp>
          <p:nvSpPr>
            <p:cNvPr id="81930" name="Text Box 13"/>
            <p:cNvSpPr txBox="1">
              <a:spLocks noChangeArrowheads="1"/>
            </p:cNvSpPr>
            <p:nvPr/>
          </p:nvSpPr>
          <p:spPr bwMode="auto">
            <a:xfrm>
              <a:off x="4568825" y="2273302"/>
              <a:ext cx="1327151"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１～１５項</a:t>
              </a:r>
            </a:p>
          </p:txBody>
        </p:sp>
        <p:sp>
          <p:nvSpPr>
            <p:cNvPr id="81931" name="Text Box 14"/>
            <p:cNvSpPr txBox="1">
              <a:spLocks noChangeArrowheads="1"/>
            </p:cNvSpPr>
            <p:nvPr/>
          </p:nvSpPr>
          <p:spPr bwMode="auto">
            <a:xfrm>
              <a:off x="6494464" y="2273302"/>
              <a:ext cx="935037"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１６項</a:t>
              </a:r>
            </a:p>
          </p:txBody>
        </p:sp>
        <p:sp>
          <p:nvSpPr>
            <p:cNvPr id="81932" name="Text Box 15"/>
            <p:cNvSpPr txBox="1">
              <a:spLocks noChangeArrowheads="1"/>
            </p:cNvSpPr>
            <p:nvPr/>
          </p:nvSpPr>
          <p:spPr bwMode="auto">
            <a:xfrm>
              <a:off x="4473575" y="1339852"/>
              <a:ext cx="1322388" cy="307975"/>
            </a:xfrm>
            <a:prstGeom prst="rect">
              <a:avLst/>
            </a:prstGeom>
            <a:noFill/>
            <a:ln w="9525">
              <a:noFill/>
              <a:miter lim="800000"/>
              <a:headEnd/>
              <a:tailEnd/>
            </a:ln>
          </p:spPr>
          <p:txBody>
            <a:bodyPr>
              <a:spAutoFit/>
            </a:bodyPr>
            <a:lstStyle/>
            <a:p>
              <a:pPr algn="ctr">
                <a:spcBef>
                  <a:spcPct val="50000"/>
                </a:spcBef>
              </a:pPr>
              <a:r>
                <a:rPr lang="ja-JP" altLang="en-US" sz="1400" b="1">
                  <a:solidFill>
                    <a:srgbClr val="000000"/>
                  </a:solidFill>
                  <a:latin typeface="Arial" charset="0"/>
                  <a:ea typeface="ＭＳ Ｐゴシック" charset="-128"/>
                </a:rPr>
                <a:t>リスト規制</a:t>
              </a:r>
            </a:p>
          </p:txBody>
        </p:sp>
        <p:sp>
          <p:nvSpPr>
            <p:cNvPr id="81933" name="Text Box 16"/>
            <p:cNvSpPr txBox="1">
              <a:spLocks noChangeArrowheads="1"/>
            </p:cNvSpPr>
            <p:nvPr/>
          </p:nvSpPr>
          <p:spPr bwMode="auto">
            <a:xfrm>
              <a:off x="5867401" y="1206502"/>
              <a:ext cx="2339975" cy="492125"/>
            </a:xfrm>
            <a:prstGeom prst="rect">
              <a:avLst/>
            </a:prstGeom>
            <a:noFill/>
            <a:ln w="9525">
              <a:noFill/>
              <a:miter lim="800000"/>
              <a:headEnd/>
              <a:tailEnd/>
            </a:ln>
          </p:spPr>
          <p:txBody>
            <a:bodyPr>
              <a:spAutoFit/>
            </a:bodyPr>
            <a:lstStyle/>
            <a:p>
              <a:pPr algn="ctr">
                <a:spcBef>
                  <a:spcPct val="50000"/>
                </a:spcBef>
              </a:pPr>
              <a:r>
                <a:rPr lang="ja-JP" altLang="en-US" sz="1300" b="1">
                  <a:solidFill>
                    <a:srgbClr val="000000"/>
                  </a:solidFill>
                  <a:latin typeface="Arial" charset="0"/>
                  <a:ea typeface="ＭＳ Ｐゴシック" charset="-128"/>
                </a:rPr>
                <a:t>大量破壊兵器</a:t>
              </a:r>
              <a:r>
                <a:rPr lang="en-US" altLang="ja-JP" sz="1300" b="1">
                  <a:solidFill>
                    <a:srgbClr val="000000"/>
                  </a:solidFill>
                  <a:latin typeface="Arial" charset="0"/>
                  <a:ea typeface="ＭＳ Ｐゴシック" charset="-128"/>
                </a:rPr>
                <a:t/>
              </a:r>
              <a:br>
                <a:rPr lang="en-US" altLang="ja-JP" sz="1300" b="1">
                  <a:solidFill>
                    <a:srgbClr val="000000"/>
                  </a:solidFill>
                  <a:latin typeface="Arial" charset="0"/>
                  <a:ea typeface="ＭＳ Ｐゴシック" charset="-128"/>
                </a:rPr>
              </a:br>
              <a:r>
                <a:rPr lang="ja-JP" altLang="en-US" sz="1300" b="1">
                  <a:solidFill>
                    <a:srgbClr val="000000"/>
                  </a:solidFill>
                  <a:latin typeface="Arial" charset="0"/>
                  <a:ea typeface="ＭＳ Ｐゴシック" charset="-128"/>
                </a:rPr>
                <a:t>キャッチオール規制</a:t>
              </a:r>
            </a:p>
          </p:txBody>
        </p:sp>
        <p:sp>
          <p:nvSpPr>
            <p:cNvPr id="81934" name="Text Box 17"/>
            <p:cNvSpPr txBox="1">
              <a:spLocks noChangeArrowheads="1"/>
            </p:cNvSpPr>
            <p:nvPr/>
          </p:nvSpPr>
          <p:spPr bwMode="auto">
            <a:xfrm>
              <a:off x="4135439" y="4006850"/>
              <a:ext cx="1925637" cy="954088"/>
            </a:xfrm>
            <a:prstGeom prst="rect">
              <a:avLst/>
            </a:prstGeom>
            <a:noFill/>
            <a:ln w="9525">
              <a:noFill/>
              <a:miter lim="800000"/>
              <a:headEnd/>
              <a:tailEnd/>
            </a:ln>
          </p:spPr>
          <p:txBody>
            <a:bodyPr>
              <a:spAutoFit/>
            </a:bodyPr>
            <a:lstStyle/>
            <a:p>
              <a:pPr marL="90488">
                <a:spcBef>
                  <a:spcPct val="50000"/>
                </a:spcBef>
              </a:pPr>
              <a:r>
                <a:rPr lang="ja-JP" altLang="en-US" sz="1400">
                  <a:solidFill>
                    <a:srgbClr val="000000"/>
                  </a:solidFill>
                  <a:latin typeface="Arial" charset="0"/>
                  <a:ea typeface="ＭＳ Ｐゴシック" charset="-128"/>
                </a:rPr>
                <a:t>・武器</a:t>
              </a:r>
              <a:r>
                <a:rPr lang="en-US" altLang="ja-JP" sz="1400">
                  <a:solidFill>
                    <a:srgbClr val="000000"/>
                  </a:solidFill>
                  <a:latin typeface="Arial" charset="0"/>
                  <a:ea typeface="ＭＳ Ｐゴシック" charset="-128"/>
                </a:rPr>
                <a:t/>
              </a:r>
              <a:br>
                <a:rPr lang="en-US" altLang="ja-JP" sz="1400">
                  <a:solidFill>
                    <a:srgbClr val="000000"/>
                  </a:solidFill>
                  <a:latin typeface="Arial" charset="0"/>
                  <a:ea typeface="ＭＳ Ｐゴシック" charset="-128"/>
                </a:rPr>
              </a:br>
              <a:r>
                <a:rPr lang="ja-JP" altLang="en-US" sz="1400">
                  <a:solidFill>
                    <a:srgbClr val="000000"/>
                  </a:solidFill>
                  <a:latin typeface="Arial" charset="0"/>
                  <a:ea typeface="ＭＳ Ｐゴシック" charset="-128"/>
                </a:rPr>
                <a:t>・兵器の開発等に用</a:t>
              </a:r>
              <a:r>
                <a:rPr lang="en-US" altLang="ja-JP" sz="1400">
                  <a:solidFill>
                    <a:srgbClr val="000000"/>
                  </a:solidFill>
                  <a:latin typeface="Arial" charset="0"/>
                  <a:ea typeface="ＭＳ Ｐゴシック" charset="-128"/>
                </a:rPr>
                <a:t/>
              </a:r>
              <a:br>
                <a:rPr lang="en-US" altLang="ja-JP" sz="1400">
                  <a:solidFill>
                    <a:srgbClr val="000000"/>
                  </a:solidFill>
                  <a:latin typeface="Arial" charset="0"/>
                  <a:ea typeface="ＭＳ Ｐゴシック" charset="-128"/>
                </a:rPr>
              </a:br>
              <a:r>
                <a:rPr lang="ja-JP" altLang="en-US" sz="1400">
                  <a:solidFill>
                    <a:srgbClr val="000000"/>
                  </a:solidFill>
                  <a:latin typeface="Arial" charset="0"/>
                  <a:ea typeface="ＭＳ Ｐゴシック" charset="-128"/>
                </a:rPr>
                <a:t>　いられるおそれの</a:t>
              </a:r>
              <a:r>
                <a:rPr lang="en-US" altLang="ja-JP" sz="1400">
                  <a:solidFill>
                    <a:srgbClr val="000000"/>
                  </a:solidFill>
                  <a:latin typeface="Arial" charset="0"/>
                  <a:ea typeface="ＭＳ Ｐゴシック" charset="-128"/>
                </a:rPr>
                <a:t/>
              </a:r>
              <a:br>
                <a:rPr lang="en-US" altLang="ja-JP" sz="1400">
                  <a:solidFill>
                    <a:srgbClr val="000000"/>
                  </a:solidFill>
                  <a:latin typeface="Arial" charset="0"/>
                  <a:ea typeface="ＭＳ Ｐゴシック" charset="-128"/>
                </a:rPr>
              </a:br>
              <a:r>
                <a:rPr lang="ja-JP" altLang="en-US" sz="1400">
                  <a:solidFill>
                    <a:srgbClr val="000000"/>
                  </a:solidFill>
                  <a:latin typeface="Arial" charset="0"/>
                  <a:ea typeface="ＭＳ Ｐゴシック" charset="-128"/>
                </a:rPr>
                <a:t>　高いもの</a:t>
              </a:r>
            </a:p>
          </p:txBody>
        </p:sp>
        <p:sp>
          <p:nvSpPr>
            <p:cNvPr id="81935" name="Text Box 18"/>
            <p:cNvSpPr txBox="1">
              <a:spLocks noChangeArrowheads="1"/>
            </p:cNvSpPr>
            <p:nvPr/>
          </p:nvSpPr>
          <p:spPr bwMode="auto">
            <a:xfrm>
              <a:off x="5964238" y="4051300"/>
              <a:ext cx="1974850" cy="954088"/>
            </a:xfrm>
            <a:prstGeom prst="rect">
              <a:avLst/>
            </a:prstGeom>
            <a:noFill/>
            <a:ln w="9525">
              <a:noFill/>
              <a:miter lim="800000"/>
              <a:headEnd/>
              <a:tailEnd/>
            </a:ln>
          </p:spPr>
          <p:txBody>
            <a:bodyPr>
              <a:spAutoFit/>
            </a:bodyPr>
            <a:lstStyle/>
            <a:p>
              <a:pPr marL="90488">
                <a:spcBef>
                  <a:spcPct val="50000"/>
                </a:spcBef>
              </a:pPr>
              <a:r>
                <a:rPr lang="ja-JP" altLang="en-US" sz="1400">
                  <a:solidFill>
                    <a:srgbClr val="000000"/>
                  </a:solidFill>
                  <a:latin typeface="Arial" charset="0"/>
                  <a:ea typeface="ＭＳ Ｐゴシック" charset="-128"/>
                </a:rPr>
                <a:t>リスト規制以外で、大量破壊兵器の開発等に用いられるおそれのあるもの</a:t>
              </a:r>
            </a:p>
          </p:txBody>
        </p:sp>
        <p:sp>
          <p:nvSpPr>
            <p:cNvPr id="81936" name="Text Box 19"/>
            <p:cNvSpPr txBox="1">
              <a:spLocks noChangeArrowheads="1"/>
            </p:cNvSpPr>
            <p:nvPr/>
          </p:nvSpPr>
          <p:spPr bwMode="auto">
            <a:xfrm>
              <a:off x="2354263" y="1651001"/>
              <a:ext cx="1733550" cy="523875"/>
            </a:xfrm>
            <a:prstGeom prst="rect">
              <a:avLst/>
            </a:prstGeom>
            <a:solidFill>
              <a:srgbClr val="FFFF99"/>
            </a:solidFill>
            <a:ln w="9525">
              <a:solidFill>
                <a:schemeClr val="tx1"/>
              </a:solidFill>
              <a:miter lim="800000"/>
              <a:headEnd/>
              <a:tailEnd/>
            </a:ln>
          </p:spPr>
          <p:txBody>
            <a:bodyPr>
              <a:spAutoFit/>
            </a:bodyPr>
            <a:lstStyle/>
            <a:p>
              <a:pPr algn="ctr"/>
              <a:r>
                <a:rPr lang="ja-JP" altLang="en-US" sz="1400" b="1">
                  <a:solidFill>
                    <a:srgbClr val="000000"/>
                  </a:solidFill>
                  <a:latin typeface="Arial" charset="0"/>
                  <a:ea typeface="ＭＳ Ｐゴシック" charset="-128"/>
                </a:rPr>
                <a:t>輸出貿易管理令</a:t>
              </a:r>
            </a:p>
            <a:p>
              <a:pPr algn="ctr"/>
              <a:r>
                <a:rPr lang="ja-JP" altLang="en-US" sz="1400" b="1">
                  <a:solidFill>
                    <a:srgbClr val="0000CC"/>
                  </a:solidFill>
                  <a:latin typeface="Arial" charset="0"/>
                  <a:ea typeface="ＭＳ Ｐゴシック" charset="-128"/>
                </a:rPr>
                <a:t>（輸出令）</a:t>
              </a:r>
            </a:p>
          </p:txBody>
        </p:sp>
        <p:sp>
          <p:nvSpPr>
            <p:cNvPr id="81937" name="Text Box 20"/>
            <p:cNvSpPr txBox="1">
              <a:spLocks noChangeArrowheads="1"/>
            </p:cNvSpPr>
            <p:nvPr/>
          </p:nvSpPr>
          <p:spPr bwMode="auto">
            <a:xfrm>
              <a:off x="2354263" y="2984502"/>
              <a:ext cx="1733550" cy="523875"/>
            </a:xfrm>
            <a:prstGeom prst="rect">
              <a:avLst/>
            </a:prstGeom>
            <a:solidFill>
              <a:srgbClr val="FFFF99"/>
            </a:solidFill>
            <a:ln w="9525">
              <a:solidFill>
                <a:schemeClr val="tx1"/>
              </a:solidFill>
              <a:miter lim="800000"/>
              <a:headEnd/>
              <a:tailEnd/>
            </a:ln>
          </p:spPr>
          <p:txBody>
            <a:bodyPr>
              <a:spAutoFit/>
            </a:bodyPr>
            <a:lstStyle/>
            <a:p>
              <a:pPr algn="ctr"/>
              <a:r>
                <a:rPr lang="ja-JP" altLang="en-US" sz="1400" b="1">
                  <a:solidFill>
                    <a:srgbClr val="000000"/>
                  </a:solidFill>
                  <a:latin typeface="Arial" charset="0"/>
                  <a:ea typeface="ＭＳ Ｐゴシック" charset="-128"/>
                </a:rPr>
                <a:t>外国為替令</a:t>
              </a:r>
            </a:p>
            <a:p>
              <a:pPr algn="ctr"/>
              <a:r>
                <a:rPr lang="ja-JP" altLang="en-US" sz="1400" b="1">
                  <a:solidFill>
                    <a:srgbClr val="0000CC"/>
                  </a:solidFill>
                  <a:latin typeface="Arial" charset="0"/>
                  <a:ea typeface="ＭＳ Ｐゴシック" charset="-128"/>
                </a:rPr>
                <a:t>（外為令）</a:t>
              </a:r>
            </a:p>
          </p:txBody>
        </p:sp>
        <p:sp>
          <p:nvSpPr>
            <p:cNvPr id="81938" name="Text Box 21"/>
            <p:cNvSpPr txBox="1">
              <a:spLocks noChangeArrowheads="1"/>
            </p:cNvSpPr>
            <p:nvPr/>
          </p:nvSpPr>
          <p:spPr bwMode="auto">
            <a:xfrm>
              <a:off x="4618038" y="3357565"/>
              <a:ext cx="1325562"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１～１５項</a:t>
              </a:r>
            </a:p>
          </p:txBody>
        </p:sp>
        <p:sp>
          <p:nvSpPr>
            <p:cNvPr id="81939" name="Text Box 22"/>
            <p:cNvSpPr txBox="1">
              <a:spLocks noChangeArrowheads="1"/>
            </p:cNvSpPr>
            <p:nvPr/>
          </p:nvSpPr>
          <p:spPr bwMode="auto">
            <a:xfrm>
              <a:off x="6542089" y="3384552"/>
              <a:ext cx="935037"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１６項</a:t>
              </a:r>
            </a:p>
          </p:txBody>
        </p:sp>
        <p:sp>
          <p:nvSpPr>
            <p:cNvPr id="81940" name="Text Box 23"/>
            <p:cNvSpPr txBox="1">
              <a:spLocks noChangeArrowheads="1"/>
            </p:cNvSpPr>
            <p:nvPr/>
          </p:nvSpPr>
          <p:spPr bwMode="auto">
            <a:xfrm>
              <a:off x="488950" y="908050"/>
              <a:ext cx="1169988" cy="304800"/>
            </a:xfrm>
            <a:prstGeom prst="rect">
              <a:avLst/>
            </a:prstGeom>
            <a:noFill/>
            <a:ln w="9525">
              <a:noFill/>
              <a:miter lim="800000"/>
              <a:headEnd/>
              <a:tailEnd/>
            </a:ln>
          </p:spPr>
          <p:txBody>
            <a:bodyPr>
              <a:spAutoFit/>
            </a:bodyPr>
            <a:lstStyle/>
            <a:p>
              <a:pPr algn="ctr">
                <a:spcBef>
                  <a:spcPct val="50000"/>
                </a:spcBef>
              </a:pPr>
              <a:r>
                <a:rPr lang="ja-JP" altLang="en-US" sz="1400" b="1">
                  <a:solidFill>
                    <a:srgbClr val="000000"/>
                  </a:solidFill>
                  <a:latin typeface="Arial" charset="0"/>
                  <a:ea typeface="ＭＳ Ｐゴシック" charset="-128"/>
                </a:rPr>
                <a:t>法　律</a:t>
              </a:r>
            </a:p>
          </p:txBody>
        </p:sp>
        <p:sp>
          <p:nvSpPr>
            <p:cNvPr id="81941" name="Text Box 24"/>
            <p:cNvSpPr txBox="1">
              <a:spLocks noChangeArrowheads="1"/>
            </p:cNvSpPr>
            <p:nvPr/>
          </p:nvSpPr>
          <p:spPr bwMode="auto">
            <a:xfrm>
              <a:off x="5816601" y="908050"/>
              <a:ext cx="1871663" cy="304800"/>
            </a:xfrm>
            <a:prstGeom prst="rect">
              <a:avLst/>
            </a:prstGeom>
            <a:noFill/>
            <a:ln w="9525">
              <a:noFill/>
              <a:miter lim="800000"/>
              <a:headEnd/>
              <a:tailEnd/>
            </a:ln>
          </p:spPr>
          <p:txBody>
            <a:bodyPr>
              <a:spAutoFit/>
            </a:bodyPr>
            <a:lstStyle/>
            <a:p>
              <a:pPr algn="ctr">
                <a:spcBef>
                  <a:spcPct val="50000"/>
                </a:spcBef>
              </a:pPr>
              <a:r>
                <a:rPr lang="ja-JP" altLang="en-US" sz="1400" b="1">
                  <a:solidFill>
                    <a:srgbClr val="000000"/>
                  </a:solidFill>
                  <a:latin typeface="Arial" charset="0"/>
                  <a:ea typeface="ＭＳ Ｐゴシック" charset="-128"/>
                </a:rPr>
                <a:t>政　　令</a:t>
              </a:r>
            </a:p>
          </p:txBody>
        </p:sp>
        <p:sp>
          <p:nvSpPr>
            <p:cNvPr id="81942" name="AutoShape 25"/>
            <p:cNvSpPr>
              <a:spLocks noChangeArrowheads="1"/>
            </p:cNvSpPr>
            <p:nvPr/>
          </p:nvSpPr>
          <p:spPr bwMode="auto">
            <a:xfrm>
              <a:off x="4376739" y="1916113"/>
              <a:ext cx="5294312" cy="406400"/>
            </a:xfrm>
            <a:prstGeom prst="foldedCorner">
              <a:avLst>
                <a:gd name="adj" fmla="val 11157"/>
              </a:avLst>
            </a:prstGeom>
            <a:solidFill>
              <a:srgbClr val="99CCFF"/>
            </a:solidFill>
            <a:ln w="9525">
              <a:solidFill>
                <a:schemeClr val="tx1"/>
              </a:solidFill>
              <a:round/>
              <a:headEnd/>
              <a:tailEnd/>
            </a:ln>
          </p:spPr>
          <p:txBody>
            <a:bodyPr wrap="none" anchor="ctr"/>
            <a:lstStyle/>
            <a:p>
              <a:pPr algn="ctr"/>
              <a:r>
                <a:rPr lang="ja-JP" altLang="en-US" sz="1400">
                  <a:solidFill>
                    <a:srgbClr val="000000"/>
                  </a:solidFill>
                  <a:latin typeface="Arial" charset="0"/>
                  <a:ea typeface="ＭＳ Ｐゴシック" charset="-128"/>
                </a:rPr>
                <a:t>別　表　　 第　１　　</a:t>
              </a:r>
            </a:p>
          </p:txBody>
        </p:sp>
        <p:sp>
          <p:nvSpPr>
            <p:cNvPr id="81943" name="AutoShape 26"/>
            <p:cNvSpPr>
              <a:spLocks noChangeArrowheads="1"/>
            </p:cNvSpPr>
            <p:nvPr/>
          </p:nvSpPr>
          <p:spPr bwMode="auto">
            <a:xfrm>
              <a:off x="4448175" y="2997200"/>
              <a:ext cx="5248276" cy="419100"/>
            </a:xfrm>
            <a:prstGeom prst="foldedCorner">
              <a:avLst>
                <a:gd name="adj" fmla="val 10120"/>
              </a:avLst>
            </a:prstGeom>
            <a:solidFill>
              <a:srgbClr val="99CCFF"/>
            </a:solidFill>
            <a:ln w="9525">
              <a:solidFill>
                <a:schemeClr val="tx1"/>
              </a:solidFill>
              <a:round/>
              <a:headEnd/>
              <a:tailEnd/>
            </a:ln>
          </p:spPr>
          <p:txBody>
            <a:bodyPr wrap="none" anchor="ctr"/>
            <a:lstStyle/>
            <a:p>
              <a:pPr algn="ctr"/>
              <a:r>
                <a:rPr lang="ja-JP" altLang="en-US" sz="1400">
                  <a:solidFill>
                    <a:srgbClr val="000000"/>
                  </a:solidFill>
                  <a:latin typeface="Arial" charset="0"/>
                  <a:ea typeface="ＭＳ Ｐゴシック" charset="-128"/>
                </a:rPr>
                <a:t>別　　　表</a:t>
              </a:r>
              <a:r>
                <a:rPr lang="ja-JP" altLang="en-US">
                  <a:solidFill>
                    <a:srgbClr val="000000"/>
                  </a:solidFill>
                  <a:latin typeface="Arial" charset="0"/>
                  <a:ea typeface="ＭＳ Ｐゴシック" charset="-128"/>
                </a:rPr>
                <a:t>　　</a:t>
              </a:r>
            </a:p>
          </p:txBody>
        </p:sp>
        <p:sp>
          <p:nvSpPr>
            <p:cNvPr id="81944" name="Line 27"/>
            <p:cNvSpPr>
              <a:spLocks noChangeShapeType="1"/>
            </p:cNvSpPr>
            <p:nvPr/>
          </p:nvSpPr>
          <p:spPr bwMode="auto">
            <a:xfrm>
              <a:off x="2257425" y="850902"/>
              <a:ext cx="0" cy="3097213"/>
            </a:xfrm>
            <a:prstGeom prst="line">
              <a:avLst/>
            </a:prstGeom>
            <a:noFill/>
            <a:ln w="19050">
              <a:solidFill>
                <a:schemeClr val="tx1"/>
              </a:solidFill>
              <a:round/>
              <a:headEnd/>
              <a:tailEnd/>
            </a:ln>
          </p:spPr>
          <p:txBody>
            <a:bodyPr/>
            <a:lstStyle/>
            <a:p>
              <a:endParaRPr lang="ja-JP" altLang="en-US"/>
            </a:p>
          </p:txBody>
        </p:sp>
        <p:sp>
          <p:nvSpPr>
            <p:cNvPr id="81945" name="Line 28"/>
            <p:cNvSpPr>
              <a:spLocks noChangeShapeType="1"/>
            </p:cNvSpPr>
            <p:nvPr/>
          </p:nvSpPr>
          <p:spPr bwMode="auto">
            <a:xfrm>
              <a:off x="233365" y="1196975"/>
              <a:ext cx="9437687" cy="0"/>
            </a:xfrm>
            <a:prstGeom prst="line">
              <a:avLst/>
            </a:prstGeom>
            <a:noFill/>
            <a:ln w="19050">
              <a:solidFill>
                <a:schemeClr val="tx1"/>
              </a:solidFill>
              <a:round/>
              <a:headEnd/>
              <a:tailEnd/>
            </a:ln>
          </p:spPr>
          <p:txBody>
            <a:bodyPr/>
            <a:lstStyle/>
            <a:p>
              <a:endParaRPr lang="ja-JP" altLang="en-US"/>
            </a:p>
          </p:txBody>
        </p:sp>
        <p:sp>
          <p:nvSpPr>
            <p:cNvPr id="81946" name="Line 31"/>
            <p:cNvSpPr>
              <a:spLocks noChangeShapeType="1"/>
            </p:cNvSpPr>
            <p:nvPr/>
          </p:nvSpPr>
          <p:spPr bwMode="auto">
            <a:xfrm>
              <a:off x="1287463" y="2708275"/>
              <a:ext cx="8345487" cy="0"/>
            </a:xfrm>
            <a:prstGeom prst="line">
              <a:avLst/>
            </a:prstGeom>
            <a:noFill/>
            <a:ln w="19050">
              <a:solidFill>
                <a:schemeClr val="tx1"/>
              </a:solidFill>
              <a:prstDash val="sysDot"/>
              <a:round/>
              <a:headEnd/>
              <a:tailEnd/>
            </a:ln>
          </p:spPr>
          <p:txBody>
            <a:bodyPr/>
            <a:lstStyle/>
            <a:p>
              <a:endParaRPr lang="ja-JP" altLang="en-US"/>
            </a:p>
          </p:txBody>
        </p:sp>
        <p:sp>
          <p:nvSpPr>
            <p:cNvPr id="81947" name="Line 32"/>
            <p:cNvSpPr>
              <a:spLocks noChangeShapeType="1"/>
            </p:cNvSpPr>
            <p:nvPr/>
          </p:nvSpPr>
          <p:spPr bwMode="auto">
            <a:xfrm>
              <a:off x="6011863" y="1206500"/>
              <a:ext cx="0" cy="5111750"/>
            </a:xfrm>
            <a:prstGeom prst="line">
              <a:avLst/>
            </a:prstGeom>
            <a:noFill/>
            <a:ln w="19050">
              <a:solidFill>
                <a:schemeClr val="tx1"/>
              </a:solidFill>
              <a:prstDash val="sysDot"/>
              <a:round/>
              <a:headEnd/>
              <a:tailEnd/>
            </a:ln>
          </p:spPr>
          <p:txBody>
            <a:bodyPr/>
            <a:lstStyle/>
            <a:p>
              <a:endParaRPr lang="ja-JP" altLang="en-US"/>
            </a:p>
          </p:txBody>
        </p:sp>
        <p:sp>
          <p:nvSpPr>
            <p:cNvPr id="81948" name="Line 33"/>
            <p:cNvSpPr>
              <a:spLocks noChangeShapeType="1"/>
            </p:cNvSpPr>
            <p:nvPr/>
          </p:nvSpPr>
          <p:spPr bwMode="auto">
            <a:xfrm>
              <a:off x="4232275" y="1206500"/>
              <a:ext cx="0" cy="5111750"/>
            </a:xfrm>
            <a:prstGeom prst="line">
              <a:avLst/>
            </a:prstGeom>
            <a:noFill/>
            <a:ln w="19050">
              <a:solidFill>
                <a:schemeClr val="tx1"/>
              </a:solidFill>
              <a:prstDash val="sysDot"/>
              <a:round/>
              <a:headEnd/>
              <a:tailEnd/>
            </a:ln>
          </p:spPr>
          <p:txBody>
            <a:bodyPr/>
            <a:lstStyle/>
            <a:p>
              <a:endParaRPr lang="ja-JP" altLang="en-US"/>
            </a:p>
          </p:txBody>
        </p:sp>
        <p:sp>
          <p:nvSpPr>
            <p:cNvPr id="81949" name="Text Box 34"/>
            <p:cNvSpPr txBox="1">
              <a:spLocks noChangeArrowheads="1"/>
            </p:cNvSpPr>
            <p:nvPr/>
          </p:nvSpPr>
          <p:spPr bwMode="auto">
            <a:xfrm>
              <a:off x="4232276" y="5473702"/>
              <a:ext cx="1922463" cy="307975"/>
            </a:xfrm>
            <a:prstGeom prst="rect">
              <a:avLst/>
            </a:prstGeom>
            <a:noFill/>
            <a:ln w="9525">
              <a:noFill/>
              <a:miter lim="800000"/>
              <a:headEnd/>
              <a:tailEnd/>
            </a:ln>
          </p:spPr>
          <p:txBody>
            <a:bodyPr>
              <a:spAutoFit/>
            </a:bodyPr>
            <a:lstStyle/>
            <a:p>
              <a:pPr>
                <a:spcBef>
                  <a:spcPct val="50000"/>
                </a:spcBef>
              </a:pPr>
              <a:r>
                <a:rPr lang="ja-JP" altLang="en-US" sz="1400">
                  <a:solidFill>
                    <a:srgbClr val="000000"/>
                  </a:solidFill>
                  <a:latin typeface="Arial" charset="0"/>
                  <a:ea typeface="ＭＳ Ｐゴシック" charset="-128"/>
                </a:rPr>
                <a:t>全地域向けが対象</a:t>
              </a:r>
            </a:p>
          </p:txBody>
        </p:sp>
        <p:sp>
          <p:nvSpPr>
            <p:cNvPr id="81950" name="Text Box 35"/>
            <p:cNvSpPr txBox="1">
              <a:spLocks noChangeArrowheads="1"/>
            </p:cNvSpPr>
            <p:nvPr/>
          </p:nvSpPr>
          <p:spPr bwMode="auto">
            <a:xfrm>
              <a:off x="5916614" y="5384802"/>
              <a:ext cx="2184400" cy="5238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ホワイト国を除く</a:t>
              </a:r>
              <a:r>
                <a:rPr lang="en-US" altLang="ja-JP" sz="1400">
                  <a:solidFill>
                    <a:srgbClr val="000000"/>
                  </a:solidFill>
                  <a:latin typeface="Arial" charset="0"/>
                  <a:ea typeface="ＭＳ Ｐゴシック" charset="-128"/>
                </a:rPr>
                <a:t/>
              </a:r>
              <a:br>
                <a:rPr lang="en-US" altLang="ja-JP" sz="1400">
                  <a:solidFill>
                    <a:srgbClr val="000000"/>
                  </a:solidFill>
                  <a:latin typeface="Arial" charset="0"/>
                  <a:ea typeface="ＭＳ Ｐゴシック" charset="-128"/>
                </a:rPr>
              </a:br>
              <a:r>
                <a:rPr lang="ja-JP" altLang="en-US" sz="1400">
                  <a:solidFill>
                    <a:srgbClr val="000000"/>
                  </a:solidFill>
                  <a:latin typeface="Arial" charset="0"/>
                  <a:ea typeface="ＭＳ Ｐゴシック" charset="-128"/>
                </a:rPr>
                <a:t>全地域向けが対象</a:t>
              </a:r>
            </a:p>
          </p:txBody>
        </p:sp>
        <p:sp>
          <p:nvSpPr>
            <p:cNvPr id="81951" name="Text Box 38"/>
            <p:cNvSpPr txBox="1">
              <a:spLocks noChangeArrowheads="1"/>
            </p:cNvSpPr>
            <p:nvPr/>
          </p:nvSpPr>
          <p:spPr bwMode="auto">
            <a:xfrm>
              <a:off x="3457973" y="4051300"/>
              <a:ext cx="615553" cy="1079500"/>
            </a:xfrm>
            <a:prstGeom prst="rect">
              <a:avLst/>
            </a:prstGeom>
            <a:noFill/>
            <a:ln w="9525">
              <a:noFill/>
              <a:miter lim="800000"/>
              <a:headEnd/>
              <a:tailEnd/>
            </a:ln>
          </p:spPr>
          <p:txBody>
            <a:bodyPr vert="eaVert">
              <a:spAutoFit/>
            </a:bodyPr>
            <a:lstStyle/>
            <a:p>
              <a:pPr>
                <a:spcBef>
                  <a:spcPct val="50000"/>
                </a:spcBef>
              </a:pPr>
              <a:r>
                <a:rPr lang="ja-JP" altLang="en-US" sz="1400">
                  <a:solidFill>
                    <a:srgbClr val="000000"/>
                  </a:solidFill>
                  <a:latin typeface="Arial" charset="0"/>
                  <a:ea typeface="ＭＳ Ｐゴシック" charset="-128"/>
                </a:rPr>
                <a:t>規制対象になるもの</a:t>
              </a:r>
            </a:p>
          </p:txBody>
        </p:sp>
        <p:sp>
          <p:nvSpPr>
            <p:cNvPr id="81952" name="Text Box 39"/>
            <p:cNvSpPr txBox="1">
              <a:spLocks noChangeArrowheads="1"/>
            </p:cNvSpPr>
            <p:nvPr/>
          </p:nvSpPr>
          <p:spPr bwMode="auto">
            <a:xfrm>
              <a:off x="3457973" y="5340350"/>
              <a:ext cx="615553" cy="863600"/>
            </a:xfrm>
            <a:prstGeom prst="rect">
              <a:avLst/>
            </a:prstGeom>
            <a:noFill/>
            <a:ln w="9525">
              <a:noFill/>
              <a:miter lim="800000"/>
              <a:headEnd/>
              <a:tailEnd/>
            </a:ln>
          </p:spPr>
          <p:txBody>
            <a:bodyPr vert="eaVert">
              <a:spAutoFit/>
            </a:bodyPr>
            <a:lstStyle/>
            <a:p>
              <a:pPr>
                <a:spcBef>
                  <a:spcPct val="50000"/>
                </a:spcBef>
              </a:pPr>
              <a:r>
                <a:rPr lang="ja-JP" altLang="en-US" sz="1400">
                  <a:solidFill>
                    <a:srgbClr val="000000"/>
                  </a:solidFill>
                  <a:latin typeface="Arial" charset="0"/>
                  <a:ea typeface="ＭＳ Ｐゴシック" charset="-128"/>
                </a:rPr>
                <a:t>規制対象地域等</a:t>
              </a:r>
            </a:p>
          </p:txBody>
        </p:sp>
        <p:sp>
          <p:nvSpPr>
            <p:cNvPr id="81953" name="Line 40"/>
            <p:cNvSpPr>
              <a:spLocks noChangeShapeType="1"/>
            </p:cNvSpPr>
            <p:nvPr/>
          </p:nvSpPr>
          <p:spPr bwMode="auto">
            <a:xfrm>
              <a:off x="1287463" y="3933825"/>
              <a:ext cx="8345487" cy="0"/>
            </a:xfrm>
            <a:prstGeom prst="line">
              <a:avLst/>
            </a:prstGeom>
            <a:noFill/>
            <a:ln w="19050">
              <a:solidFill>
                <a:schemeClr val="tx1"/>
              </a:solidFill>
              <a:round/>
              <a:headEnd/>
              <a:tailEnd/>
            </a:ln>
          </p:spPr>
          <p:txBody>
            <a:bodyPr/>
            <a:lstStyle/>
            <a:p>
              <a:endParaRPr lang="ja-JP" altLang="en-US"/>
            </a:p>
          </p:txBody>
        </p:sp>
        <p:sp>
          <p:nvSpPr>
            <p:cNvPr id="81954" name="Text Box 43"/>
            <p:cNvSpPr txBox="1">
              <a:spLocks noChangeArrowheads="1"/>
            </p:cNvSpPr>
            <p:nvPr/>
          </p:nvSpPr>
          <p:spPr bwMode="auto">
            <a:xfrm>
              <a:off x="1281113" y="1268413"/>
              <a:ext cx="701675" cy="304800"/>
            </a:xfrm>
            <a:prstGeom prst="rect">
              <a:avLst/>
            </a:prstGeom>
            <a:noFill/>
            <a:ln w="9525">
              <a:noFill/>
              <a:miter lim="800000"/>
              <a:headEnd/>
              <a:tailEnd/>
            </a:ln>
          </p:spPr>
          <p:txBody>
            <a:bodyPr>
              <a:spAutoFit/>
            </a:bodyPr>
            <a:lstStyle/>
            <a:p>
              <a:pPr algn="ctr">
                <a:spcBef>
                  <a:spcPct val="50000"/>
                </a:spcBef>
              </a:pPr>
              <a:r>
                <a:rPr lang="ja-JP" altLang="en-US" sz="1400" b="1">
                  <a:solidFill>
                    <a:srgbClr val="0000CC"/>
                  </a:solidFill>
                  <a:latin typeface="Arial" charset="0"/>
                  <a:ea typeface="ＭＳ Ｐゴシック" charset="-128"/>
                </a:rPr>
                <a:t>（物）</a:t>
              </a:r>
            </a:p>
          </p:txBody>
        </p:sp>
        <p:sp>
          <p:nvSpPr>
            <p:cNvPr id="81955" name="Text Box 44"/>
            <p:cNvSpPr txBox="1">
              <a:spLocks noChangeArrowheads="1"/>
            </p:cNvSpPr>
            <p:nvPr/>
          </p:nvSpPr>
          <p:spPr bwMode="auto">
            <a:xfrm>
              <a:off x="1154112" y="3606801"/>
              <a:ext cx="1011238" cy="307975"/>
            </a:xfrm>
            <a:prstGeom prst="rect">
              <a:avLst/>
            </a:prstGeom>
            <a:noFill/>
            <a:ln w="9525">
              <a:noFill/>
              <a:miter lim="800000"/>
              <a:headEnd/>
              <a:tailEnd/>
            </a:ln>
          </p:spPr>
          <p:txBody>
            <a:bodyPr>
              <a:spAutoFit/>
            </a:bodyPr>
            <a:lstStyle/>
            <a:p>
              <a:pPr algn="ctr">
                <a:spcBef>
                  <a:spcPct val="50000"/>
                </a:spcBef>
              </a:pPr>
              <a:r>
                <a:rPr lang="ja-JP" altLang="en-US" sz="1400" b="1">
                  <a:solidFill>
                    <a:srgbClr val="0000CC"/>
                  </a:solidFill>
                  <a:latin typeface="Arial" charset="0"/>
                  <a:ea typeface="ＭＳ Ｐゴシック" charset="-128"/>
                </a:rPr>
                <a:t>（技術）</a:t>
              </a:r>
            </a:p>
          </p:txBody>
        </p:sp>
        <p:sp>
          <p:nvSpPr>
            <p:cNvPr id="81956" name="Text Box 45"/>
            <p:cNvSpPr txBox="1">
              <a:spLocks noChangeArrowheads="1"/>
            </p:cNvSpPr>
            <p:nvPr/>
          </p:nvSpPr>
          <p:spPr bwMode="auto">
            <a:xfrm>
              <a:off x="6061075" y="1651000"/>
              <a:ext cx="1949450" cy="242888"/>
            </a:xfrm>
            <a:prstGeom prst="rect">
              <a:avLst/>
            </a:prstGeom>
            <a:noFill/>
            <a:ln w="9525">
              <a:noFill/>
              <a:miter lim="800000"/>
              <a:headEnd/>
              <a:tailEnd/>
            </a:ln>
          </p:spPr>
          <p:txBody>
            <a:bodyPr>
              <a:spAutoFit/>
            </a:bodyPr>
            <a:lstStyle/>
            <a:p>
              <a:pPr>
                <a:lnSpc>
                  <a:spcPct val="75000"/>
                </a:lnSpc>
              </a:pPr>
              <a:r>
                <a:rPr lang="en-US" altLang="ja-JP" sz="1300">
                  <a:solidFill>
                    <a:srgbClr val="000000"/>
                  </a:solidFill>
                  <a:latin typeface="ＭＳ Ｐゴシック" charset="-128"/>
                  <a:ea typeface="ＭＳ Ｐゴシック" charset="-128"/>
                </a:rPr>
                <a:t>(</a:t>
              </a:r>
              <a:r>
                <a:rPr lang="ja-JP" altLang="en-US" sz="1300">
                  <a:solidFill>
                    <a:srgbClr val="000000"/>
                  </a:solidFill>
                  <a:latin typeface="ＭＳ Ｐゴシック" charset="-128"/>
                  <a:ea typeface="ＭＳ Ｐゴシック" charset="-128"/>
                </a:rPr>
                <a:t>平成１４年４月導入</a:t>
              </a:r>
              <a:r>
                <a:rPr lang="en-US" altLang="ja-JP" sz="1300">
                  <a:solidFill>
                    <a:srgbClr val="000000"/>
                  </a:solidFill>
                  <a:latin typeface="ＭＳ Ｐゴシック" charset="-128"/>
                  <a:ea typeface="ＭＳ Ｐゴシック" charset="-128"/>
                </a:rPr>
                <a:t>)</a:t>
              </a:r>
            </a:p>
          </p:txBody>
        </p:sp>
        <p:grpSp>
          <p:nvGrpSpPr>
            <p:cNvPr id="81957" name="グループ化 2"/>
            <p:cNvGrpSpPr>
              <a:grpSpLocks/>
            </p:cNvGrpSpPr>
            <p:nvPr/>
          </p:nvGrpSpPr>
          <p:grpSpPr bwMode="auto">
            <a:xfrm>
              <a:off x="333375" y="1339852"/>
              <a:ext cx="685801" cy="2735263"/>
              <a:chOff x="333375" y="1339852"/>
              <a:chExt cx="685801" cy="2735263"/>
            </a:xfrm>
          </p:grpSpPr>
          <p:sp>
            <p:nvSpPr>
              <p:cNvPr id="81969" name="Text Box 10"/>
              <p:cNvSpPr txBox="1">
                <a:spLocks noChangeArrowheads="1"/>
              </p:cNvSpPr>
              <p:nvPr/>
            </p:nvSpPr>
            <p:spPr bwMode="auto">
              <a:xfrm>
                <a:off x="333375" y="1339852"/>
                <a:ext cx="399479" cy="2735263"/>
              </a:xfrm>
              <a:prstGeom prst="rect">
                <a:avLst/>
              </a:prstGeom>
              <a:noFill/>
              <a:ln w="9525">
                <a:noFill/>
                <a:miter lim="800000"/>
                <a:headEnd/>
                <a:tailEnd/>
              </a:ln>
            </p:spPr>
            <p:txBody>
              <a:bodyPr vert="eaVert">
                <a:spAutoFit/>
              </a:bodyPr>
              <a:lstStyle/>
              <a:p>
                <a:pPr algn="ctr">
                  <a:spcBef>
                    <a:spcPct val="50000"/>
                  </a:spcBef>
                  <a:spcAft>
                    <a:spcPct val="50000"/>
                  </a:spcAft>
                </a:pPr>
                <a:r>
                  <a:rPr lang="ja-JP" altLang="en-US" sz="1400" b="1">
                    <a:solidFill>
                      <a:srgbClr val="000000"/>
                    </a:solidFill>
                    <a:latin typeface="Arial" charset="0"/>
                    <a:ea typeface="ＭＳ Ｐゴシック" charset="-128"/>
                  </a:rPr>
                  <a:t>外国為替及び外国貿易法</a:t>
                </a:r>
              </a:p>
            </p:txBody>
          </p:sp>
          <p:sp>
            <p:nvSpPr>
              <p:cNvPr id="81970" name="Text Box 46"/>
              <p:cNvSpPr txBox="1">
                <a:spLocks noChangeArrowheads="1"/>
              </p:cNvSpPr>
              <p:nvPr/>
            </p:nvSpPr>
            <p:spPr bwMode="auto">
              <a:xfrm>
                <a:off x="619697" y="2228242"/>
                <a:ext cx="399479" cy="1015536"/>
              </a:xfrm>
              <a:prstGeom prst="rect">
                <a:avLst/>
              </a:prstGeom>
              <a:noFill/>
              <a:ln w="9525">
                <a:noFill/>
                <a:miter lim="800000"/>
                <a:headEnd/>
                <a:tailEnd/>
              </a:ln>
            </p:spPr>
            <p:txBody>
              <a:bodyPr vert="eaVert">
                <a:spAutoFit/>
              </a:bodyPr>
              <a:lstStyle/>
              <a:p>
                <a:pPr algn="ctr"/>
                <a:r>
                  <a:rPr lang="ja-JP" altLang="en-US" sz="1400" b="1">
                    <a:solidFill>
                      <a:srgbClr val="0000CC"/>
                    </a:solidFill>
                    <a:latin typeface="Arial" charset="0"/>
                    <a:ea typeface="ＭＳ Ｐゴシック" charset="-128"/>
                  </a:rPr>
                  <a:t>（外為法）</a:t>
                </a:r>
              </a:p>
            </p:txBody>
          </p:sp>
        </p:grpSp>
        <p:cxnSp>
          <p:nvCxnSpPr>
            <p:cNvPr id="81958" name="直線コネクタ 53"/>
            <p:cNvCxnSpPr>
              <a:cxnSpLocks noChangeShapeType="1"/>
            </p:cNvCxnSpPr>
            <p:nvPr/>
          </p:nvCxnSpPr>
          <p:spPr bwMode="auto">
            <a:xfrm>
              <a:off x="3151189" y="5118100"/>
              <a:ext cx="5954712" cy="1588"/>
            </a:xfrm>
            <a:prstGeom prst="line">
              <a:avLst/>
            </a:prstGeom>
            <a:noFill/>
            <a:ln w="9525">
              <a:solidFill>
                <a:schemeClr val="tx1"/>
              </a:solidFill>
              <a:prstDash val="sysDot"/>
              <a:round/>
              <a:headEnd/>
              <a:tailEnd/>
            </a:ln>
          </p:spPr>
        </p:cxnSp>
        <p:sp>
          <p:nvSpPr>
            <p:cNvPr id="81959" name="Text Box 42"/>
            <p:cNvSpPr txBox="1">
              <a:spLocks noChangeArrowheads="1"/>
            </p:cNvSpPr>
            <p:nvPr/>
          </p:nvSpPr>
          <p:spPr bwMode="auto">
            <a:xfrm>
              <a:off x="92075" y="4176118"/>
              <a:ext cx="3062289" cy="615553"/>
            </a:xfrm>
            <a:prstGeom prst="rect">
              <a:avLst/>
            </a:prstGeom>
            <a:solidFill>
              <a:srgbClr val="FFCCFF"/>
            </a:solidFill>
            <a:ln w="6350">
              <a:solidFill>
                <a:srgbClr val="FF99CC"/>
              </a:solidFill>
              <a:miter lim="800000"/>
              <a:headEnd/>
              <a:tailEnd/>
            </a:ln>
          </p:spPr>
          <p:txBody>
            <a:bodyPr>
              <a:spAutoFit/>
            </a:bodyPr>
            <a:lstStyle/>
            <a:p>
              <a:r>
                <a:rPr lang="en-US" altLang="ja-JP" sz="1200">
                  <a:solidFill>
                    <a:srgbClr val="000000"/>
                  </a:solidFill>
                  <a:latin typeface="ＭＳ Ｐゴシック" charset="-128"/>
                  <a:ea typeface="ＭＳ Ｐゴシック" charset="-128"/>
                </a:rPr>
                <a:t>  </a:t>
              </a:r>
              <a:r>
                <a:rPr lang="ja-JP" altLang="en-US" sz="1100" b="1">
                  <a:solidFill>
                    <a:srgbClr val="000000"/>
                  </a:solidFill>
                  <a:latin typeface="ＭＳ Ｐゴシック" charset="-128"/>
                  <a:ea typeface="ＭＳ Ｐゴシック" charset="-128"/>
                </a:rPr>
                <a:t>物</a:t>
              </a:r>
              <a:r>
                <a:rPr lang="ja-JP" altLang="en-US" sz="1100">
                  <a:solidFill>
                    <a:srgbClr val="000000"/>
                  </a:solidFill>
                  <a:latin typeface="ＭＳ Ｐゴシック" charset="-128"/>
                  <a:ea typeface="ＭＳ Ｐゴシック" charset="-128"/>
                </a:rPr>
                <a:t>   ： 機械、部品、原材料など</a:t>
              </a:r>
            </a:p>
            <a:p>
              <a:r>
                <a:rPr lang="ja-JP" altLang="en-US" sz="1100" b="1">
                  <a:solidFill>
                    <a:srgbClr val="000000"/>
                  </a:solidFill>
                  <a:latin typeface="ＭＳ Ｐゴシック" charset="-128"/>
                  <a:ea typeface="ＭＳ Ｐゴシック" charset="-128"/>
                </a:rPr>
                <a:t>技術</a:t>
              </a:r>
              <a:r>
                <a:rPr lang="ja-JP" altLang="en-US" sz="1100">
                  <a:solidFill>
                    <a:srgbClr val="000000"/>
                  </a:solidFill>
                  <a:latin typeface="ＭＳ Ｐゴシック" charset="-128"/>
                  <a:ea typeface="ＭＳ Ｐゴシック" charset="-128"/>
                </a:rPr>
                <a:t> ： 物の設計、製造、使用に関する技術</a:t>
              </a:r>
            </a:p>
            <a:p>
              <a:r>
                <a:rPr lang="ja-JP" altLang="en-US" sz="1100">
                  <a:solidFill>
                    <a:srgbClr val="000000"/>
                  </a:solidFill>
                  <a:latin typeface="ＭＳ Ｐゴシック" charset="-128"/>
                  <a:ea typeface="ＭＳ Ｐゴシック" charset="-128"/>
                </a:rPr>
                <a:t>　　　　　　　　　　　（ソフトウエアも含む）</a:t>
              </a:r>
            </a:p>
          </p:txBody>
        </p:sp>
        <p:sp>
          <p:nvSpPr>
            <p:cNvPr id="13350" name="Text Box 49"/>
            <p:cNvSpPr txBox="1">
              <a:spLocks noChangeArrowheads="1"/>
            </p:cNvSpPr>
            <p:nvPr/>
          </p:nvSpPr>
          <p:spPr bwMode="auto">
            <a:xfrm>
              <a:off x="92075" y="5116508"/>
              <a:ext cx="3058293" cy="1122801"/>
            </a:xfrm>
            <a:prstGeom prst="rect">
              <a:avLst/>
            </a:prstGeom>
            <a:solidFill>
              <a:srgbClr val="FFCCFF"/>
            </a:solidFill>
            <a:ln w="6350">
              <a:solidFill>
                <a:srgbClr val="FF99CC"/>
              </a:solidFill>
              <a:miter lim="800000"/>
              <a:headEnd/>
              <a:tailEnd/>
            </a:ln>
          </p:spPr>
          <p:txBody>
            <a:bodyPr>
              <a:spAutoFit/>
            </a:bodyPr>
            <a:lstStyle>
              <a:lvl1pPr eaLnBrk="0" hangingPunct="0">
                <a:defRPr kumimoji="1">
                  <a:solidFill>
                    <a:schemeClr val="tx1"/>
                  </a:solidFill>
                  <a:latin typeface="Tw Cen MT" pitchFamily="34" charset="0"/>
                  <a:ea typeface="SimSun" pitchFamily="2" charset="-122"/>
                </a:defRPr>
              </a:lvl1pPr>
              <a:lvl2pPr marL="742950" indent="-285750" eaLnBrk="0" hangingPunct="0">
                <a:defRPr kumimoji="1">
                  <a:solidFill>
                    <a:schemeClr val="tx1"/>
                  </a:solidFill>
                  <a:latin typeface="Tw Cen MT" pitchFamily="34" charset="0"/>
                  <a:ea typeface="SimSun" pitchFamily="2" charset="-122"/>
                </a:defRPr>
              </a:lvl2pPr>
              <a:lvl3pPr marL="1143000" indent="-228600" eaLnBrk="0" hangingPunct="0">
                <a:defRPr kumimoji="1">
                  <a:solidFill>
                    <a:schemeClr val="tx1"/>
                  </a:solidFill>
                  <a:latin typeface="Tw Cen MT" pitchFamily="34" charset="0"/>
                  <a:ea typeface="SimSun" pitchFamily="2" charset="-122"/>
                </a:defRPr>
              </a:lvl3pPr>
              <a:lvl4pPr marL="1600200" indent="-228600" eaLnBrk="0" hangingPunct="0">
                <a:defRPr kumimoji="1">
                  <a:solidFill>
                    <a:schemeClr val="tx1"/>
                  </a:solidFill>
                  <a:latin typeface="Tw Cen MT" pitchFamily="34" charset="0"/>
                  <a:ea typeface="SimSun" pitchFamily="2" charset="-122"/>
                </a:defRPr>
              </a:lvl4pPr>
              <a:lvl5pPr marL="2057400" indent="-228600" eaLnBrk="0" hangingPunct="0">
                <a:defRPr kumimoji="1">
                  <a:solidFill>
                    <a:schemeClr val="tx1"/>
                  </a:solidFill>
                  <a:latin typeface="Tw Cen MT"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Tw Cen MT"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Tw Cen MT"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Tw Cen MT"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Tw Cen MT" pitchFamily="34" charset="0"/>
                  <a:ea typeface="SimSun" pitchFamily="2" charset="-122"/>
                </a:defRPr>
              </a:lvl9pPr>
            </a:lstStyle>
            <a:p>
              <a:pPr eaLnBrk="1" hangingPunct="1">
                <a:defRPr/>
              </a:pPr>
              <a:r>
                <a:rPr lang="ja-JP" altLang="en-US" sz="1200" b="1" dirty="0">
                  <a:solidFill>
                    <a:srgbClr val="000000"/>
                  </a:solidFill>
                  <a:latin typeface="AR P丸ゴシック体M" pitchFamily="50" charset="-128"/>
                  <a:ea typeface="AR P丸ゴシック体M" pitchFamily="50" charset="-128"/>
                </a:rPr>
                <a:t>ホワイト国 </a:t>
              </a:r>
              <a:r>
                <a:rPr lang="ja-JP" altLang="en-US" sz="1200" dirty="0">
                  <a:solidFill>
                    <a:srgbClr val="000000"/>
                  </a:solidFill>
                  <a:latin typeface="AR P丸ゴシック体M" pitchFamily="50" charset="-128"/>
                  <a:ea typeface="AR P丸ゴシック体M" pitchFamily="50" charset="-128"/>
                </a:rPr>
                <a:t>： </a:t>
              </a:r>
              <a:r>
                <a:rPr lang="ja-JP" altLang="en-US" sz="1100" dirty="0">
                  <a:solidFill>
                    <a:srgbClr val="000000"/>
                  </a:solidFill>
                  <a:latin typeface="AR P丸ゴシック体M" pitchFamily="50" charset="-128"/>
                  <a:ea typeface="AR P丸ゴシック体M" pitchFamily="50" charset="-128"/>
                </a:rPr>
                <a:t>米、加、ＥＵ諸国等の</a:t>
              </a:r>
              <a:r>
                <a:rPr lang="ja-JP" altLang="en-US" sz="1100" dirty="0" smtClean="0">
                  <a:solidFill>
                    <a:srgbClr val="000000"/>
                  </a:solidFill>
                  <a:latin typeface="AR P丸ゴシック体M" pitchFamily="50" charset="-128"/>
                  <a:ea typeface="AR P丸ゴシック体M" pitchFamily="50" charset="-128"/>
                </a:rPr>
                <a:t>輸出管理を厳格</a:t>
              </a:r>
              <a:r>
                <a:rPr lang="ja-JP" altLang="en-US" sz="1100" dirty="0">
                  <a:solidFill>
                    <a:srgbClr val="000000"/>
                  </a:solidFill>
                  <a:latin typeface="AR P丸ゴシック体M" pitchFamily="50" charset="-128"/>
                  <a:ea typeface="AR P丸ゴシック体M" pitchFamily="50" charset="-128"/>
                </a:rPr>
                <a:t>に</a:t>
              </a:r>
              <a:r>
                <a:rPr lang="ja-JP" altLang="en-US" sz="1000" dirty="0">
                  <a:solidFill>
                    <a:srgbClr val="000000"/>
                  </a:solidFill>
                  <a:latin typeface="+mj-ea"/>
                  <a:ea typeface="+mj-ea"/>
                </a:rPr>
                <a:t>実施</a:t>
              </a:r>
              <a:r>
                <a:rPr lang="ja-JP" altLang="en-US" sz="1100" dirty="0">
                  <a:solidFill>
                    <a:srgbClr val="000000"/>
                  </a:solidFill>
                  <a:latin typeface="AR P丸ゴシック体M" pitchFamily="50" charset="-128"/>
                  <a:ea typeface="AR P丸ゴシック体M" pitchFamily="50" charset="-128"/>
                </a:rPr>
                <a:t>している２６カ国</a:t>
              </a:r>
            </a:p>
            <a:p>
              <a:pPr eaLnBrk="1" hangingPunct="1">
                <a:defRPr/>
              </a:pPr>
              <a:r>
                <a:rPr lang="en-US" altLang="ja-JP" sz="1200" b="1" dirty="0">
                  <a:solidFill>
                    <a:srgbClr val="000000"/>
                  </a:solidFill>
                  <a:latin typeface="AR P丸ゴシック体M" pitchFamily="50" charset="-128"/>
                  <a:ea typeface="AR P丸ゴシック体M" pitchFamily="50" charset="-128"/>
                </a:rPr>
                <a:t/>
              </a:r>
              <a:br>
                <a:rPr lang="en-US" altLang="ja-JP" sz="1200" b="1" dirty="0">
                  <a:solidFill>
                    <a:srgbClr val="000000"/>
                  </a:solidFill>
                  <a:latin typeface="AR P丸ゴシック体M" pitchFamily="50" charset="-128"/>
                  <a:ea typeface="AR P丸ゴシック体M" pitchFamily="50" charset="-128"/>
                </a:rPr>
              </a:br>
              <a:r>
                <a:rPr lang="ja-JP" altLang="en-US" sz="1200" b="1" dirty="0">
                  <a:solidFill>
                    <a:srgbClr val="000000"/>
                  </a:solidFill>
                  <a:latin typeface="AR P丸ゴシック体M" pitchFamily="50" charset="-128"/>
                  <a:ea typeface="AR P丸ゴシック体M" pitchFamily="50" charset="-128"/>
                </a:rPr>
                <a:t>国連武器禁輸国</a:t>
              </a:r>
              <a:r>
                <a:rPr lang="ja-JP" altLang="en-US" sz="1200" b="1" dirty="0" smtClean="0">
                  <a:solidFill>
                    <a:srgbClr val="000000"/>
                  </a:solidFill>
                  <a:latin typeface="AR P丸ゴシック体M" pitchFamily="50" charset="-128"/>
                  <a:ea typeface="AR P丸ゴシック体M" pitchFamily="50" charset="-128"/>
                </a:rPr>
                <a:t>：</a:t>
              </a:r>
              <a:r>
                <a:rPr lang="ja-JP" altLang="en-US" sz="1000" dirty="0" smtClean="0">
                  <a:solidFill>
                    <a:srgbClr val="000000"/>
                  </a:solidFill>
                  <a:latin typeface="AR P丸ゴシック体M" pitchFamily="50" charset="-128"/>
                  <a:ea typeface="AR P丸ゴシック体M" pitchFamily="50" charset="-128"/>
                </a:rPr>
                <a:t>国連</a:t>
              </a:r>
              <a:r>
                <a:rPr lang="ja-JP" altLang="en-US" sz="1000" dirty="0">
                  <a:solidFill>
                    <a:srgbClr val="000000"/>
                  </a:solidFill>
                  <a:latin typeface="AR P丸ゴシック体M" pitchFamily="50" charset="-128"/>
                  <a:ea typeface="AR P丸ゴシック体M" pitchFamily="50" charset="-128"/>
                </a:rPr>
                <a:t>の安全保障理事会</a:t>
              </a:r>
              <a:r>
                <a:rPr lang="ja-JP" altLang="en-US" sz="1000" dirty="0" smtClean="0">
                  <a:solidFill>
                    <a:srgbClr val="000000"/>
                  </a:solidFill>
                  <a:latin typeface="AR P丸ゴシック体M" pitchFamily="50" charset="-128"/>
                  <a:ea typeface="AR P丸ゴシック体M" pitchFamily="50" charset="-128"/>
                </a:rPr>
                <a:t>の</a:t>
              </a:r>
              <a:r>
                <a:rPr lang="en-US" altLang="ja-JP" sz="1000" dirty="0" smtClean="0">
                  <a:solidFill>
                    <a:srgbClr val="000000"/>
                  </a:solidFill>
                  <a:latin typeface="AR P丸ゴシック体M" pitchFamily="50" charset="-128"/>
                  <a:ea typeface="AR P丸ゴシック体M" pitchFamily="50" charset="-128"/>
                </a:rPr>
                <a:t> </a:t>
              </a:r>
              <a:r>
                <a:rPr lang="ja-JP" altLang="en-US" sz="1000" dirty="0" smtClean="0">
                  <a:solidFill>
                    <a:srgbClr val="000000"/>
                  </a:solidFill>
                  <a:latin typeface="AR P丸ゴシック体M" pitchFamily="50" charset="-128"/>
                  <a:ea typeface="AR P丸ゴシック体M" pitchFamily="50" charset="-128"/>
                </a:rPr>
                <a:t>決議</a:t>
              </a:r>
              <a:r>
                <a:rPr lang="ja-JP" altLang="en-US" sz="1000" dirty="0">
                  <a:solidFill>
                    <a:srgbClr val="000000"/>
                  </a:solidFill>
                  <a:latin typeface="AR P丸ゴシック体M" pitchFamily="50" charset="-128"/>
                  <a:ea typeface="AR P丸ゴシック体M" pitchFamily="50" charset="-128"/>
                </a:rPr>
                <a:t>により武器の輸出が</a:t>
              </a:r>
              <a:r>
                <a:rPr lang="ja-JP" altLang="en-US" sz="1000" dirty="0" smtClean="0">
                  <a:solidFill>
                    <a:srgbClr val="000000"/>
                  </a:solidFill>
                  <a:latin typeface="AR P丸ゴシック体M" pitchFamily="50" charset="-128"/>
                  <a:ea typeface="AR P丸ゴシック体M" pitchFamily="50" charset="-128"/>
                </a:rPr>
                <a:t>禁止されているイラク</a:t>
              </a:r>
              <a:r>
                <a:rPr lang="ja-JP" altLang="en-US" sz="1000" dirty="0">
                  <a:solidFill>
                    <a:srgbClr val="000000"/>
                  </a:solidFill>
                  <a:latin typeface="AR P丸ゴシック体M" pitchFamily="50" charset="-128"/>
                  <a:ea typeface="AR P丸ゴシック体M" pitchFamily="50" charset="-128"/>
                </a:rPr>
                <a:t>、北朝鮮、アフガニスタン等１０カ国</a:t>
              </a:r>
              <a:endParaRPr lang="ja-JP" altLang="en-US" sz="1200" dirty="0">
                <a:solidFill>
                  <a:srgbClr val="000000"/>
                </a:solidFill>
                <a:latin typeface="AR P丸ゴシック体M" pitchFamily="50" charset="-128"/>
                <a:ea typeface="AR P丸ゴシック体M" pitchFamily="50" charset="-128"/>
              </a:endParaRPr>
            </a:p>
          </p:txBody>
        </p:sp>
        <p:sp>
          <p:nvSpPr>
            <p:cNvPr id="81961" name="Line 32"/>
            <p:cNvSpPr>
              <a:spLocks noChangeShapeType="1"/>
            </p:cNvSpPr>
            <p:nvPr/>
          </p:nvSpPr>
          <p:spPr bwMode="auto">
            <a:xfrm>
              <a:off x="7889876" y="1206500"/>
              <a:ext cx="0" cy="5111750"/>
            </a:xfrm>
            <a:prstGeom prst="line">
              <a:avLst/>
            </a:prstGeom>
            <a:noFill/>
            <a:ln w="19050">
              <a:solidFill>
                <a:schemeClr val="tx1"/>
              </a:solidFill>
              <a:prstDash val="sysDot"/>
              <a:round/>
              <a:headEnd/>
              <a:tailEnd/>
            </a:ln>
          </p:spPr>
          <p:txBody>
            <a:bodyPr/>
            <a:lstStyle/>
            <a:p>
              <a:endParaRPr lang="ja-JP" altLang="en-US"/>
            </a:p>
          </p:txBody>
        </p:sp>
        <p:sp>
          <p:nvSpPr>
            <p:cNvPr id="81962" name="Text Box 68"/>
            <p:cNvSpPr txBox="1">
              <a:spLocks noChangeArrowheads="1"/>
            </p:cNvSpPr>
            <p:nvPr/>
          </p:nvSpPr>
          <p:spPr bwMode="auto">
            <a:xfrm>
              <a:off x="7997824" y="3965575"/>
              <a:ext cx="1684339" cy="1169988"/>
            </a:xfrm>
            <a:prstGeom prst="rect">
              <a:avLst/>
            </a:prstGeom>
            <a:noFill/>
            <a:ln w="9525">
              <a:noFill/>
              <a:miter lim="800000"/>
              <a:headEnd/>
              <a:tailEnd/>
            </a:ln>
          </p:spPr>
          <p:txBody>
            <a:bodyPr>
              <a:spAutoFit/>
            </a:bodyPr>
            <a:lstStyle/>
            <a:p>
              <a:pPr>
                <a:spcBef>
                  <a:spcPct val="50000"/>
                </a:spcBef>
              </a:pPr>
              <a:r>
                <a:rPr lang="ja-JP" altLang="en-US" sz="1400">
                  <a:solidFill>
                    <a:srgbClr val="000000"/>
                  </a:solidFill>
                  <a:latin typeface="Arial" charset="0"/>
                  <a:ea typeface="ＭＳ Ｐゴシック" charset="-128"/>
                </a:rPr>
                <a:t>リスト規制以外で、通常兵器の開発製造又は使用に用いられるおそれのあるもの</a:t>
              </a:r>
            </a:p>
          </p:txBody>
        </p:sp>
        <p:sp>
          <p:nvSpPr>
            <p:cNvPr id="81963" name="Text Box 45"/>
            <p:cNvSpPr txBox="1">
              <a:spLocks noChangeArrowheads="1"/>
            </p:cNvSpPr>
            <p:nvPr/>
          </p:nvSpPr>
          <p:spPr bwMode="auto">
            <a:xfrm>
              <a:off x="7956550" y="1651000"/>
              <a:ext cx="1949450" cy="242888"/>
            </a:xfrm>
            <a:prstGeom prst="rect">
              <a:avLst/>
            </a:prstGeom>
            <a:noFill/>
            <a:ln w="9525">
              <a:noFill/>
              <a:miter lim="800000"/>
              <a:headEnd/>
              <a:tailEnd/>
            </a:ln>
          </p:spPr>
          <p:txBody>
            <a:bodyPr>
              <a:spAutoFit/>
            </a:bodyPr>
            <a:lstStyle/>
            <a:p>
              <a:pPr>
                <a:lnSpc>
                  <a:spcPct val="75000"/>
                </a:lnSpc>
              </a:pPr>
              <a:r>
                <a:rPr lang="en-US" altLang="ja-JP" sz="1300">
                  <a:solidFill>
                    <a:srgbClr val="000000"/>
                  </a:solidFill>
                  <a:latin typeface="ＭＳ Ｐゴシック" charset="-128"/>
                  <a:ea typeface="ＭＳ Ｐゴシック" charset="-128"/>
                </a:rPr>
                <a:t>(</a:t>
              </a:r>
              <a:r>
                <a:rPr lang="ja-JP" altLang="en-US" sz="1300">
                  <a:solidFill>
                    <a:srgbClr val="000000"/>
                  </a:solidFill>
                  <a:latin typeface="ＭＳ Ｐゴシック" charset="-128"/>
                  <a:ea typeface="ＭＳ Ｐゴシック" charset="-128"/>
                </a:rPr>
                <a:t>平成２０年１１月導入</a:t>
              </a:r>
              <a:r>
                <a:rPr lang="en-US" altLang="ja-JP" sz="1300">
                  <a:solidFill>
                    <a:srgbClr val="000000"/>
                  </a:solidFill>
                  <a:latin typeface="ＭＳ Ｐゴシック" charset="-128"/>
                  <a:ea typeface="ＭＳ Ｐゴシック" charset="-128"/>
                </a:rPr>
                <a:t>)</a:t>
              </a:r>
            </a:p>
          </p:txBody>
        </p:sp>
        <p:sp>
          <p:nvSpPr>
            <p:cNvPr id="81964" name="Text Box 16"/>
            <p:cNvSpPr txBox="1">
              <a:spLocks noChangeArrowheads="1"/>
            </p:cNvSpPr>
            <p:nvPr/>
          </p:nvSpPr>
          <p:spPr bwMode="auto">
            <a:xfrm>
              <a:off x="7842250" y="1206502"/>
              <a:ext cx="1857375" cy="492125"/>
            </a:xfrm>
            <a:prstGeom prst="rect">
              <a:avLst/>
            </a:prstGeom>
            <a:noFill/>
            <a:ln w="9525">
              <a:noFill/>
              <a:miter lim="800000"/>
              <a:headEnd/>
              <a:tailEnd/>
            </a:ln>
          </p:spPr>
          <p:txBody>
            <a:bodyPr>
              <a:spAutoFit/>
            </a:bodyPr>
            <a:lstStyle/>
            <a:p>
              <a:pPr algn="ctr">
                <a:spcBef>
                  <a:spcPct val="50000"/>
                </a:spcBef>
              </a:pPr>
              <a:r>
                <a:rPr lang="ja-JP" altLang="en-US" sz="1300" b="1">
                  <a:solidFill>
                    <a:srgbClr val="000000"/>
                  </a:solidFill>
                  <a:latin typeface="Arial" charset="0"/>
                  <a:ea typeface="ＭＳ Ｐゴシック" charset="-128"/>
                </a:rPr>
                <a:t>通常兵器補完的</a:t>
              </a:r>
              <a:r>
                <a:rPr lang="en-US" altLang="ja-JP" sz="1300" b="1">
                  <a:solidFill>
                    <a:srgbClr val="000000"/>
                  </a:solidFill>
                  <a:latin typeface="Arial" charset="0"/>
                  <a:ea typeface="ＭＳ Ｐゴシック" charset="-128"/>
                </a:rPr>
                <a:t/>
              </a:r>
              <a:br>
                <a:rPr lang="en-US" altLang="ja-JP" sz="1300" b="1">
                  <a:solidFill>
                    <a:srgbClr val="000000"/>
                  </a:solidFill>
                  <a:latin typeface="Arial" charset="0"/>
                  <a:ea typeface="ＭＳ Ｐゴシック" charset="-128"/>
                </a:rPr>
              </a:br>
              <a:r>
                <a:rPr lang="ja-JP" altLang="en-US" sz="1300" b="1">
                  <a:solidFill>
                    <a:srgbClr val="000000"/>
                  </a:solidFill>
                  <a:latin typeface="Arial" charset="0"/>
                  <a:ea typeface="ＭＳ Ｐゴシック" charset="-128"/>
                </a:rPr>
                <a:t>輸出規制</a:t>
              </a:r>
            </a:p>
          </p:txBody>
        </p:sp>
        <p:sp>
          <p:nvSpPr>
            <p:cNvPr id="81965" name="Text Box 14"/>
            <p:cNvSpPr txBox="1">
              <a:spLocks noChangeArrowheads="1"/>
            </p:cNvSpPr>
            <p:nvPr/>
          </p:nvSpPr>
          <p:spPr bwMode="auto">
            <a:xfrm>
              <a:off x="8372475" y="2273302"/>
              <a:ext cx="935038"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１６項</a:t>
              </a:r>
            </a:p>
          </p:txBody>
        </p:sp>
        <p:sp>
          <p:nvSpPr>
            <p:cNvPr id="81966" name="Text Box 14"/>
            <p:cNvSpPr txBox="1">
              <a:spLocks noChangeArrowheads="1"/>
            </p:cNvSpPr>
            <p:nvPr/>
          </p:nvSpPr>
          <p:spPr bwMode="auto">
            <a:xfrm>
              <a:off x="8372475" y="3368677"/>
              <a:ext cx="935038"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１６項</a:t>
              </a:r>
            </a:p>
          </p:txBody>
        </p:sp>
        <p:sp>
          <p:nvSpPr>
            <p:cNvPr id="81967" name="Text Box 67"/>
            <p:cNvSpPr txBox="1">
              <a:spLocks noChangeArrowheads="1"/>
            </p:cNvSpPr>
            <p:nvPr/>
          </p:nvSpPr>
          <p:spPr bwMode="auto">
            <a:xfrm>
              <a:off x="7939089" y="5229225"/>
              <a:ext cx="1966912" cy="1358900"/>
            </a:xfrm>
            <a:prstGeom prst="rect">
              <a:avLst/>
            </a:prstGeom>
            <a:noFill/>
            <a:ln w="9525">
              <a:noFill/>
              <a:miter lim="800000"/>
              <a:headEnd/>
              <a:tailEnd/>
            </a:ln>
          </p:spPr>
          <p:txBody>
            <a:bodyPr>
              <a:spAutoFit/>
            </a:bodyPr>
            <a:lstStyle/>
            <a:p>
              <a:r>
                <a:rPr lang="ja-JP" altLang="en-US" sz="1300">
                  <a:solidFill>
                    <a:srgbClr val="000000"/>
                  </a:solidFill>
                  <a:latin typeface="Arial" charset="0"/>
                  <a:ea typeface="ＭＳ Ｐゴシック" charset="-128"/>
                </a:rPr>
                <a:t>国連武器禁輸国向けが対象</a:t>
              </a:r>
            </a:p>
            <a:p>
              <a:endParaRPr lang="ja-JP" altLang="en-US" sz="800">
                <a:solidFill>
                  <a:srgbClr val="000000"/>
                </a:solidFill>
                <a:latin typeface="Arial" charset="0"/>
                <a:ea typeface="ＭＳ Ｐゴシック" charset="-128"/>
              </a:endParaRPr>
            </a:p>
            <a:p>
              <a:r>
                <a:rPr lang="en-US" altLang="ja-JP" sz="1300">
                  <a:solidFill>
                    <a:srgbClr val="000000"/>
                  </a:solidFill>
                  <a:latin typeface="Arial" charset="0"/>
                  <a:ea typeface="ＭＳ Ｐゴシック" charset="-128"/>
                </a:rPr>
                <a:t>※</a:t>
              </a:r>
              <a:r>
                <a:rPr lang="ja-JP" altLang="en-US" sz="1300">
                  <a:solidFill>
                    <a:srgbClr val="000000"/>
                  </a:solidFill>
                  <a:latin typeface="Arial" charset="0"/>
                  <a:ea typeface="ＭＳ Ｐゴシック" charset="-128"/>
                </a:rPr>
                <a:t>特定の品目についてはホワイト国を除く全地域向けが対象</a:t>
              </a:r>
            </a:p>
            <a:p>
              <a:endParaRPr lang="en-US" altLang="ja-JP" sz="1000">
                <a:solidFill>
                  <a:srgbClr val="000000"/>
                </a:solidFill>
                <a:latin typeface="Arial" charset="0"/>
                <a:ea typeface="ＭＳ Ｐゴシック" charset="-128"/>
              </a:endParaRPr>
            </a:p>
          </p:txBody>
        </p:sp>
        <p:cxnSp>
          <p:nvCxnSpPr>
            <p:cNvPr id="81968" name="直線コネクタ 61"/>
            <p:cNvCxnSpPr>
              <a:cxnSpLocks noChangeShapeType="1"/>
            </p:cNvCxnSpPr>
            <p:nvPr/>
          </p:nvCxnSpPr>
          <p:spPr bwMode="auto">
            <a:xfrm rot="5400000">
              <a:off x="1997869" y="5088731"/>
              <a:ext cx="2311400" cy="1588"/>
            </a:xfrm>
            <a:prstGeom prst="line">
              <a:avLst/>
            </a:prstGeom>
            <a:noFill/>
            <a:ln w="9525">
              <a:solidFill>
                <a:schemeClr val="tx1"/>
              </a:solidFill>
              <a:round/>
              <a:headEnd/>
              <a:tailEnd/>
            </a:ln>
          </p:spPr>
        </p:cxnSp>
      </p:grpSp>
      <p:sp>
        <p:nvSpPr>
          <p:cNvPr id="81923" name="Rectangle 51"/>
          <p:cNvSpPr>
            <a:spLocks noChangeArrowheads="1"/>
          </p:cNvSpPr>
          <p:nvPr/>
        </p:nvSpPr>
        <p:spPr bwMode="auto">
          <a:xfrm>
            <a:off x="-15875" y="-26988"/>
            <a:ext cx="1279525" cy="523876"/>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sp>
        <p:nvSpPr>
          <p:cNvPr id="52"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648DF1DA-46C0-4E00-8D39-D625AE4DAE6B}" type="slidenum">
              <a:rPr lang="en-US" smtClean="0">
                <a:solidFill>
                  <a:prstClr val="black"/>
                </a:solidFill>
              </a:rPr>
              <a:pPr>
                <a:defRPr/>
              </a:pPr>
              <a:t>25</a:t>
            </a:fld>
            <a:endParaRPr lang="en-US" dirty="0">
              <a:solidFill>
                <a:prstClr val="black"/>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Oval 4"/>
          <p:cNvSpPr>
            <a:spLocks noChangeArrowheads="1"/>
          </p:cNvSpPr>
          <p:nvPr/>
        </p:nvSpPr>
        <p:spPr bwMode="auto">
          <a:xfrm>
            <a:off x="344488" y="5688013"/>
            <a:ext cx="6624637" cy="981075"/>
          </a:xfrm>
          <a:prstGeom prst="ellipse">
            <a:avLst/>
          </a:prstGeom>
          <a:solidFill>
            <a:srgbClr val="FFFF99"/>
          </a:solidFill>
          <a:ln w="9525">
            <a:solidFill>
              <a:schemeClr val="tx1"/>
            </a:solidFill>
            <a:round/>
            <a:headEnd/>
            <a:tailEnd/>
          </a:ln>
        </p:spPr>
        <p:txBody>
          <a:bodyPr wrap="none" anchor="ctr"/>
          <a:lstStyle/>
          <a:p>
            <a:pPr algn="ctr"/>
            <a:r>
              <a:rPr lang="ja-JP" altLang="en-US" sz="2400" b="1" u="sng">
                <a:solidFill>
                  <a:srgbClr val="FF3300"/>
                </a:solidFill>
                <a:ea typeface="ＭＳ Ｐゴシック" charset="-128"/>
              </a:rPr>
              <a:t>勿論、これら研究分野以外でも注意が必要。</a:t>
            </a:r>
          </a:p>
        </p:txBody>
      </p:sp>
      <p:sp>
        <p:nvSpPr>
          <p:cNvPr id="84994" name="コンテンツ プレースホルダ 2"/>
          <p:cNvSpPr>
            <a:spLocks noGrp="1"/>
          </p:cNvSpPr>
          <p:nvPr>
            <p:ph sz="quarter" idx="1"/>
          </p:nvPr>
        </p:nvSpPr>
        <p:spPr>
          <a:xfrm>
            <a:off x="631825" y="1485900"/>
            <a:ext cx="8353425" cy="3959225"/>
          </a:xfrm>
          <a:solidFill>
            <a:srgbClr val="CCFFFF"/>
          </a:solidFill>
        </p:spPr>
        <p:txBody>
          <a:bodyPr/>
          <a:lstStyle/>
          <a:p>
            <a:pPr eaLnBrk="1" hangingPunct="1">
              <a:lnSpc>
                <a:spcPct val="90000"/>
              </a:lnSpc>
              <a:buFont typeface="Arial" charset="0"/>
              <a:buNone/>
              <a:defRPr/>
            </a:pPr>
            <a:r>
              <a:rPr lang="ja-JP" altLang="en-US" sz="2300" smtClean="0"/>
              <a:t>　</a:t>
            </a:r>
            <a:r>
              <a:rPr lang="ja-JP" altLang="en-US" sz="2800" b="1" smtClean="0"/>
              <a:t>①原子力分野</a:t>
            </a:r>
            <a:endParaRPr lang="en-US" altLang="ja-JP" sz="2800" b="1" smtClean="0"/>
          </a:p>
          <a:p>
            <a:pPr eaLnBrk="1" hangingPunct="1">
              <a:lnSpc>
                <a:spcPct val="90000"/>
              </a:lnSpc>
              <a:buFont typeface="Arial" charset="0"/>
              <a:buNone/>
              <a:defRPr/>
            </a:pPr>
            <a:r>
              <a:rPr lang="ja-JP" altLang="en-US" sz="2800" b="1" smtClean="0"/>
              <a:t>　②航空宇宙分野</a:t>
            </a:r>
            <a:endParaRPr lang="en-US" altLang="ja-JP" sz="2800" b="1" smtClean="0"/>
          </a:p>
          <a:p>
            <a:pPr eaLnBrk="1" hangingPunct="1">
              <a:lnSpc>
                <a:spcPct val="90000"/>
              </a:lnSpc>
              <a:buFont typeface="Arial" charset="0"/>
              <a:buNone/>
              <a:defRPr/>
            </a:pPr>
            <a:r>
              <a:rPr lang="ja-JP" altLang="en-US" sz="2800" b="1" smtClean="0"/>
              <a:t>　③化学分野</a:t>
            </a:r>
            <a:endParaRPr lang="en-US" altLang="ja-JP" sz="2800" b="1" smtClean="0"/>
          </a:p>
          <a:p>
            <a:pPr eaLnBrk="1" hangingPunct="1">
              <a:lnSpc>
                <a:spcPct val="90000"/>
              </a:lnSpc>
              <a:buFont typeface="Arial" charset="0"/>
              <a:buNone/>
              <a:defRPr/>
            </a:pPr>
            <a:r>
              <a:rPr lang="ja-JP" altLang="en-US" sz="2800" b="1" smtClean="0"/>
              <a:t>　④生物学分野　</a:t>
            </a:r>
            <a:endParaRPr lang="en-US" altLang="ja-JP" sz="2800" b="1" smtClean="0"/>
          </a:p>
          <a:p>
            <a:pPr eaLnBrk="1" hangingPunct="1">
              <a:lnSpc>
                <a:spcPct val="90000"/>
              </a:lnSpc>
              <a:buFont typeface="Arial" charset="0"/>
              <a:buNone/>
              <a:defRPr/>
            </a:pPr>
            <a:r>
              <a:rPr lang="ja-JP" altLang="en-US" sz="2800" b="1" smtClean="0"/>
              <a:t>　⑤精密工学分野</a:t>
            </a:r>
            <a:endParaRPr lang="en-US" altLang="ja-JP" sz="2800" b="1" smtClean="0"/>
          </a:p>
          <a:p>
            <a:pPr eaLnBrk="1" hangingPunct="1">
              <a:lnSpc>
                <a:spcPct val="90000"/>
              </a:lnSpc>
              <a:buFont typeface="Arial" charset="0"/>
              <a:buNone/>
              <a:defRPr/>
            </a:pPr>
            <a:r>
              <a:rPr lang="ja-JP" altLang="ja-JP" sz="2800" b="1" smtClean="0"/>
              <a:t>　</a:t>
            </a:r>
            <a:r>
              <a:rPr lang="ja-JP" altLang="en-US" sz="2800" b="1" smtClean="0"/>
              <a:t>　（制御工学、電子工学、機械工学等を含む。）</a:t>
            </a:r>
            <a:endParaRPr lang="en-US" altLang="ja-JP" sz="2800" b="1" smtClean="0"/>
          </a:p>
          <a:p>
            <a:pPr eaLnBrk="1" hangingPunct="1">
              <a:lnSpc>
                <a:spcPct val="90000"/>
              </a:lnSpc>
              <a:buFont typeface="Arial" charset="0"/>
              <a:buNone/>
              <a:defRPr/>
            </a:pPr>
            <a:r>
              <a:rPr lang="ja-JP" altLang="en-US" sz="2800" b="1" smtClean="0"/>
              <a:t>　⑥情報工学分野</a:t>
            </a:r>
            <a:endParaRPr lang="en-US" altLang="ja-JP" sz="2800" b="1" smtClean="0"/>
          </a:p>
          <a:p>
            <a:pPr eaLnBrk="1" hangingPunct="1">
              <a:lnSpc>
                <a:spcPct val="90000"/>
              </a:lnSpc>
              <a:buFont typeface="Arial" charset="0"/>
              <a:buNone/>
              <a:defRPr/>
            </a:pPr>
            <a:r>
              <a:rPr lang="ja-JP" altLang="ja-JP" sz="2800" b="1" smtClean="0"/>
              <a:t>　</a:t>
            </a:r>
            <a:r>
              <a:rPr lang="ja-JP" altLang="en-US" sz="2800" b="1" smtClean="0"/>
              <a:t>　（通信工学、ソフトウェア工学を含む。）</a:t>
            </a:r>
            <a:endParaRPr lang="en-US" altLang="ja-JP" sz="2800" b="1" smtClean="0"/>
          </a:p>
          <a:p>
            <a:pPr eaLnBrk="1" hangingPunct="1">
              <a:lnSpc>
                <a:spcPct val="90000"/>
              </a:lnSpc>
              <a:buFont typeface="Arial" charset="0"/>
              <a:buNone/>
              <a:defRPr/>
            </a:pPr>
            <a:endParaRPr lang="en-US" altLang="ja-JP" sz="2300" smtClean="0"/>
          </a:p>
          <a:p>
            <a:pPr eaLnBrk="1" hangingPunct="1">
              <a:lnSpc>
                <a:spcPct val="90000"/>
              </a:lnSpc>
              <a:buFont typeface="Arial" charset="0"/>
              <a:buNone/>
              <a:defRPr/>
            </a:pPr>
            <a:r>
              <a:rPr lang="ja-JP" altLang="en-US" sz="2300" smtClean="0"/>
              <a:t>　</a:t>
            </a:r>
          </a:p>
          <a:p>
            <a:pPr eaLnBrk="1" hangingPunct="1">
              <a:lnSpc>
                <a:spcPct val="90000"/>
              </a:lnSpc>
              <a:buFont typeface="Arial" charset="0"/>
              <a:buNone/>
              <a:defRPr/>
            </a:pPr>
            <a:endParaRPr lang="ja-JP" altLang="en-US" sz="2300" u="sng" smtClean="0"/>
          </a:p>
        </p:txBody>
      </p:sp>
      <p:sp>
        <p:nvSpPr>
          <p:cNvPr id="83971" name="Rectangle 12"/>
          <p:cNvSpPr>
            <a:spLocks noChangeArrowheads="1"/>
          </p:cNvSpPr>
          <p:nvPr/>
        </p:nvSpPr>
        <p:spPr bwMode="auto">
          <a:xfrm>
            <a:off x="849313" y="333375"/>
            <a:ext cx="8856662" cy="579438"/>
          </a:xfrm>
          <a:prstGeom prst="rect">
            <a:avLst/>
          </a:prstGeom>
          <a:noFill/>
          <a:ln w="9525">
            <a:noFill/>
            <a:miter lim="800000"/>
            <a:headEnd/>
            <a:tailEnd/>
          </a:ln>
        </p:spPr>
        <p:txBody>
          <a:bodyPr>
            <a:spAutoFit/>
          </a:bodyPr>
          <a:lstStyle/>
          <a:p>
            <a:pPr algn="ctr"/>
            <a:r>
              <a:rPr lang="ja-JP" altLang="en-US" sz="3200" b="1">
                <a:solidFill>
                  <a:srgbClr val="000000"/>
                </a:solidFill>
                <a:ea typeface="ＭＳ Ｐゴシック" charset="-128"/>
              </a:rPr>
              <a:t>安全保障貿易管理上特に注意を要する研究分野</a:t>
            </a:r>
            <a:endParaRPr lang="zh-CN" altLang="en-US" sz="3200" b="1">
              <a:solidFill>
                <a:srgbClr val="000000"/>
              </a:solidFill>
              <a:ea typeface="ＭＳ Ｐゴシック" charset="-128"/>
            </a:endParaRPr>
          </a:p>
        </p:txBody>
      </p:sp>
      <p:sp>
        <p:nvSpPr>
          <p:cNvPr id="83972" name="Rectangle 13"/>
          <p:cNvSpPr>
            <a:spLocks noChangeArrowheads="1"/>
          </p:cNvSpPr>
          <p:nvPr/>
        </p:nvSpPr>
        <p:spPr bwMode="auto">
          <a:xfrm>
            <a:off x="0"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pic>
        <p:nvPicPr>
          <p:cNvPr id="83973" name="Picture 3" descr="MP00640_"/>
          <p:cNvPicPr>
            <a:picLocks noChangeAspect="1" noChangeArrowheads="1"/>
          </p:cNvPicPr>
          <p:nvPr/>
        </p:nvPicPr>
        <p:blipFill>
          <a:blip r:embed="rId3"/>
          <a:srcRect/>
          <a:stretch>
            <a:fillRect/>
          </a:stretch>
        </p:blipFill>
        <p:spPr bwMode="auto">
          <a:xfrm>
            <a:off x="7473950" y="4724400"/>
            <a:ext cx="2133600" cy="1971675"/>
          </a:xfrm>
          <a:prstGeom prst="rect">
            <a:avLst/>
          </a:prstGeom>
          <a:noFill/>
          <a:ln w="9525">
            <a:noFill/>
            <a:miter lim="800000"/>
            <a:headEnd/>
            <a:tailEnd/>
          </a:ln>
        </p:spPr>
      </p:pic>
      <p:sp>
        <p:nvSpPr>
          <p:cNvPr id="8"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8119938E-09EF-4C97-87CD-71E1C6F5BA73}" type="slidenum">
              <a:rPr lang="en-US" smtClean="0">
                <a:solidFill>
                  <a:prstClr val="black"/>
                </a:solidFill>
              </a:rPr>
              <a:pPr>
                <a:defRPr/>
              </a:pPr>
              <a:t>26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スライド番号プレースホルダー 5"/>
          <p:cNvSpPr txBox="1">
            <a:spLocks noGrp="1"/>
          </p:cNvSpPr>
          <p:nvPr/>
        </p:nvSpPr>
        <p:spPr bwMode="auto">
          <a:xfrm>
            <a:off x="7346950" y="6248400"/>
            <a:ext cx="2063750" cy="457200"/>
          </a:xfrm>
          <a:prstGeom prst="rect">
            <a:avLst/>
          </a:prstGeom>
          <a:noFill/>
          <a:ln w="9525">
            <a:noFill/>
            <a:miter lim="800000"/>
            <a:headEnd/>
            <a:tailEnd/>
          </a:ln>
        </p:spPr>
        <p:txBody>
          <a:bodyPr/>
          <a:lstStyle/>
          <a:p>
            <a:pPr algn="r"/>
            <a:fld id="{D8FCE28C-F686-4E78-A4D3-F2E3EA1CB533}" type="slidenum">
              <a:rPr kumimoji="0" lang="en-US" altLang="ja-JP" sz="1400">
                <a:solidFill>
                  <a:srgbClr val="000000"/>
                </a:solidFill>
                <a:latin typeface="Arial" charset="0"/>
                <a:ea typeface="ＭＳ Ｐゴシック" charset="-128"/>
              </a:rPr>
              <a:pPr algn="r"/>
              <a:t>27</a:t>
            </a:fld>
            <a:endParaRPr kumimoji="0" lang="en-US" altLang="ja-JP" sz="1400">
              <a:solidFill>
                <a:srgbClr val="000000"/>
              </a:solidFill>
              <a:latin typeface="Arial" charset="0"/>
              <a:ea typeface="ＭＳ Ｐゴシック" charset="-128"/>
            </a:endParaRPr>
          </a:p>
        </p:txBody>
      </p:sp>
      <p:sp>
        <p:nvSpPr>
          <p:cNvPr id="86018" name="Rectangle 2"/>
          <p:cNvSpPr>
            <a:spLocks noGrp="1" noChangeArrowheads="1"/>
          </p:cNvSpPr>
          <p:nvPr>
            <p:ph type="title"/>
          </p:nvPr>
        </p:nvSpPr>
        <p:spPr>
          <a:xfrm>
            <a:off x="1258888" y="261938"/>
            <a:ext cx="8008937" cy="757237"/>
          </a:xfrm>
        </p:spPr>
        <p:txBody>
          <a:bodyPr anchor="t"/>
          <a:lstStyle/>
          <a:p>
            <a:pPr marL="342900" indent="-342900" eaLnBrk="1" hangingPunct="1">
              <a:lnSpc>
                <a:spcPct val="80000"/>
              </a:lnSpc>
              <a:spcBef>
                <a:spcPct val="20000"/>
              </a:spcBef>
            </a:pPr>
            <a:r>
              <a:rPr lang="ja-JP" altLang="en-US" sz="2400" b="1" smtClean="0">
                <a:latin typeface="ＭＳ Ｐゴシック" charset="-128"/>
                <a:ea typeface="ＭＳ Ｐゴシック" charset="-128"/>
              </a:rPr>
              <a:t>　  許可取得を検討する必要がある事例として紹介されている技術提供の具体例</a:t>
            </a:r>
          </a:p>
        </p:txBody>
      </p:sp>
      <p:pic>
        <p:nvPicPr>
          <p:cNvPr id="86019" name="Picture 5" descr="BS00554_"/>
          <p:cNvPicPr>
            <a:picLocks noChangeAspect="1" noChangeArrowheads="1"/>
          </p:cNvPicPr>
          <p:nvPr/>
        </p:nvPicPr>
        <p:blipFill>
          <a:blip r:embed="rId3"/>
          <a:srcRect/>
          <a:stretch>
            <a:fillRect/>
          </a:stretch>
        </p:blipFill>
        <p:spPr bwMode="auto">
          <a:xfrm>
            <a:off x="7905750" y="5157788"/>
            <a:ext cx="1782763" cy="1555750"/>
          </a:xfrm>
          <a:prstGeom prst="rect">
            <a:avLst/>
          </a:prstGeom>
          <a:noFill/>
          <a:ln w="9525">
            <a:noFill/>
            <a:miter lim="800000"/>
            <a:headEnd/>
            <a:tailEnd/>
          </a:ln>
        </p:spPr>
      </p:pic>
      <p:sp>
        <p:nvSpPr>
          <p:cNvPr id="86020" name="Rectangle 6"/>
          <p:cNvSpPr>
            <a:spLocks noChangeArrowheads="1"/>
          </p:cNvSpPr>
          <p:nvPr/>
        </p:nvSpPr>
        <p:spPr bwMode="auto">
          <a:xfrm>
            <a:off x="422275" y="6300788"/>
            <a:ext cx="7832725" cy="584200"/>
          </a:xfrm>
          <a:prstGeom prst="rect">
            <a:avLst/>
          </a:prstGeom>
          <a:noFill/>
          <a:ln w="9525">
            <a:noFill/>
            <a:miter lim="800000"/>
            <a:headEnd/>
            <a:tailEnd/>
          </a:ln>
        </p:spPr>
        <p:txBody>
          <a:bodyPr>
            <a:spAutoFit/>
          </a:bodyPr>
          <a:lstStyle/>
          <a:p>
            <a:r>
              <a:rPr lang="ja-JP" altLang="en-US" sz="1400" b="1">
                <a:solidFill>
                  <a:srgbClr val="000000"/>
                </a:solidFill>
                <a:ea typeface="ＭＳ Ｐゴシック" charset="-128"/>
              </a:rPr>
              <a:t>経済産業省</a:t>
            </a:r>
            <a:r>
              <a:rPr lang="en-US" altLang="ja-JP" sz="1400" b="1">
                <a:solidFill>
                  <a:srgbClr val="000000"/>
                </a:solidFill>
                <a:ea typeface="ＭＳ Ｐゴシック" charset="-128"/>
              </a:rPr>
              <a:t>『</a:t>
            </a:r>
            <a:r>
              <a:rPr lang="ja-JP" altLang="en-US" sz="1400" b="1">
                <a:solidFill>
                  <a:srgbClr val="000000"/>
                </a:solidFill>
                <a:ea typeface="ＭＳ Ｐゴシック" charset="-128"/>
              </a:rPr>
              <a:t>安全保障貿易管理に係る機微技術管理ガイダンス（大学・研究機関用）改訂版</a:t>
            </a:r>
            <a:r>
              <a:rPr lang="en-US" altLang="ja-JP" sz="1400" b="1">
                <a:solidFill>
                  <a:srgbClr val="000000"/>
                </a:solidFill>
                <a:ea typeface="ＭＳ Ｐゴシック" charset="-128"/>
              </a:rPr>
              <a:t>』</a:t>
            </a:r>
            <a:r>
              <a:rPr lang="ja-JP" altLang="en-US" sz="1400" b="1">
                <a:solidFill>
                  <a:srgbClr val="000000"/>
                </a:solidFill>
                <a:ea typeface="ＭＳ Ｐゴシック" charset="-128"/>
              </a:rPr>
              <a:t>より</a:t>
            </a:r>
            <a:r>
              <a:rPr lang="ja-JP" altLang="en-US">
                <a:solidFill>
                  <a:srgbClr val="000000"/>
                </a:solidFill>
                <a:ea typeface="ＭＳ Ｐゴシック" charset="-128"/>
              </a:rPr>
              <a:t/>
            </a:r>
            <a:br>
              <a:rPr lang="ja-JP" altLang="en-US">
                <a:solidFill>
                  <a:srgbClr val="000000"/>
                </a:solidFill>
                <a:ea typeface="ＭＳ Ｐゴシック" charset="-128"/>
              </a:rPr>
            </a:br>
            <a:endParaRPr lang="zh-CN" altLang="en-US">
              <a:solidFill>
                <a:srgbClr val="000000"/>
              </a:solidFill>
              <a:ea typeface="ＭＳ Ｐゴシック" charset="-128"/>
            </a:endParaRPr>
          </a:p>
        </p:txBody>
      </p:sp>
      <p:sp>
        <p:nvSpPr>
          <p:cNvPr id="86021" name="Rectangle 16"/>
          <p:cNvSpPr>
            <a:spLocks noChangeArrowheads="1"/>
          </p:cNvSpPr>
          <p:nvPr/>
        </p:nvSpPr>
        <p:spPr bwMode="auto">
          <a:xfrm>
            <a:off x="0"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sp>
        <p:nvSpPr>
          <p:cNvPr id="8" name="テキスト ボックス 7"/>
          <p:cNvSpPr txBox="1"/>
          <p:nvPr/>
        </p:nvSpPr>
        <p:spPr>
          <a:xfrm>
            <a:off x="212725" y="1282700"/>
            <a:ext cx="9210675" cy="461963"/>
          </a:xfrm>
          <a:prstGeom prst="rect">
            <a:avLst/>
          </a:prstGeom>
          <a:solidFill>
            <a:schemeClr val="accent1">
              <a:lumMod val="20000"/>
              <a:lumOff val="80000"/>
            </a:schemeClr>
          </a:solidFill>
        </p:spPr>
        <p:txBody>
          <a:bodyPr>
            <a:spAutoFit/>
          </a:bodyPr>
          <a:lstStyle/>
          <a:p>
            <a:pPr>
              <a:defRPr/>
            </a:pPr>
            <a:r>
              <a:rPr lang="ja-JP" altLang="en-US" sz="2400" dirty="0">
                <a:solidFill>
                  <a:prstClr val="black"/>
                </a:solidFill>
                <a:latin typeface="ＭＳ Ｐゴシック" pitchFamily="50" charset="-128"/>
                <a:ea typeface="ＭＳ Ｐゴシック" pitchFamily="50" charset="-128"/>
              </a:rPr>
              <a:t>○海外の研究者にＳｉＣエピタキシャル成長技術を提供する</a:t>
            </a:r>
          </a:p>
        </p:txBody>
      </p:sp>
      <p:sp>
        <p:nvSpPr>
          <p:cNvPr id="9" name="テキスト ボックス 8"/>
          <p:cNvSpPr txBox="1"/>
          <p:nvPr/>
        </p:nvSpPr>
        <p:spPr>
          <a:xfrm>
            <a:off x="193675" y="1784350"/>
            <a:ext cx="9210675" cy="830263"/>
          </a:xfrm>
          <a:prstGeom prst="rect">
            <a:avLst/>
          </a:prstGeom>
          <a:solidFill>
            <a:schemeClr val="accent2">
              <a:lumMod val="20000"/>
              <a:lumOff val="80000"/>
            </a:schemeClr>
          </a:solidFill>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defRPr/>
            </a:pPr>
            <a:r>
              <a:rPr lang="ja-JP" altLang="en-US" dirty="0" smtClean="0">
                <a:solidFill>
                  <a:prstClr val="black"/>
                </a:solidFill>
                <a:latin typeface="ＭＳ Ｐゴシック" pitchFamily="50" charset="-128"/>
                <a:ea typeface="ＭＳ Ｐゴシック" pitchFamily="50" charset="-128"/>
              </a:rPr>
              <a:t>○海外の研究機関に薄膜を形成する装置のメンテナンスに係るノウハウを教える</a:t>
            </a:r>
          </a:p>
        </p:txBody>
      </p:sp>
      <p:sp>
        <p:nvSpPr>
          <p:cNvPr id="10" name="テキスト ボックス 9"/>
          <p:cNvSpPr txBox="1"/>
          <p:nvPr/>
        </p:nvSpPr>
        <p:spPr>
          <a:xfrm>
            <a:off x="193675" y="2624138"/>
            <a:ext cx="9217025" cy="461962"/>
          </a:xfrm>
          <a:prstGeom prst="rect">
            <a:avLst/>
          </a:prstGeom>
          <a:solidFill>
            <a:schemeClr val="accent3">
              <a:lumMod val="20000"/>
              <a:lumOff val="80000"/>
            </a:schemeClr>
          </a:solidFill>
        </p:spPr>
        <p:txBody>
          <a:bodyPr>
            <a:spAutoFit/>
          </a:bodyPr>
          <a:lstStyle/>
          <a:p>
            <a:pPr>
              <a:defRPr/>
            </a:pPr>
            <a:r>
              <a:rPr lang="ja-JP" altLang="en-US" sz="2400" dirty="0">
                <a:solidFill>
                  <a:prstClr val="black"/>
                </a:solidFill>
                <a:latin typeface="ＭＳ Ｐゴシック" pitchFamily="50" charset="-128"/>
                <a:ea typeface="ＭＳ Ｐゴシック" pitchFamily="50" charset="-128"/>
              </a:rPr>
              <a:t>○海外の企業に特許使用許可とともに製造ノウハウを開示する</a:t>
            </a:r>
          </a:p>
        </p:txBody>
      </p:sp>
      <p:sp>
        <p:nvSpPr>
          <p:cNvPr id="11" name="テキスト ボックス 10"/>
          <p:cNvSpPr txBox="1"/>
          <p:nvPr/>
        </p:nvSpPr>
        <p:spPr>
          <a:xfrm>
            <a:off x="193675" y="3087688"/>
            <a:ext cx="9217025" cy="1200150"/>
          </a:xfrm>
          <a:prstGeom prst="rect">
            <a:avLst/>
          </a:prstGeom>
          <a:solidFill>
            <a:schemeClr val="accent2">
              <a:lumMod val="60000"/>
              <a:lumOff val="40000"/>
            </a:schemeClr>
          </a:solidFill>
        </p:spPr>
        <p:txBody>
          <a:bodyPr>
            <a:spAutoFit/>
          </a:bodyPr>
          <a:lstStyle/>
          <a:p>
            <a:pPr>
              <a:defRPr/>
            </a:pPr>
            <a:r>
              <a:rPr lang="ja-JP" altLang="en-US" sz="2400" dirty="0">
                <a:solidFill>
                  <a:prstClr val="black"/>
                </a:solidFill>
                <a:latin typeface="ＭＳ Ｐゴシック" pitchFamily="50" charset="-128"/>
                <a:ea typeface="ＭＳ Ｐゴシック" pitchFamily="50" charset="-128"/>
              </a:rPr>
              <a:t>○海外からの受け入れ研究者に電子ビーム描画装置・真空蒸着装置・電子顕微鏡などを使用して半導体基板を加工・評価する技術を提供する</a:t>
            </a:r>
            <a:endParaRPr lang="en-US" altLang="ja-JP" sz="2400" dirty="0">
              <a:solidFill>
                <a:prstClr val="black"/>
              </a:solidFill>
              <a:latin typeface="ＭＳ Ｐゴシック" pitchFamily="50" charset="-128"/>
              <a:ea typeface="ＭＳ Ｐゴシック" pitchFamily="50" charset="-128"/>
            </a:endParaRPr>
          </a:p>
        </p:txBody>
      </p:sp>
      <p:sp>
        <p:nvSpPr>
          <p:cNvPr id="12" name="テキスト ボックス 11"/>
          <p:cNvSpPr txBox="1"/>
          <p:nvPr/>
        </p:nvSpPr>
        <p:spPr>
          <a:xfrm>
            <a:off x="193675" y="4262438"/>
            <a:ext cx="9217025" cy="831850"/>
          </a:xfrm>
          <a:prstGeom prst="rect">
            <a:avLst/>
          </a:prstGeom>
          <a:solidFill>
            <a:schemeClr val="accent1">
              <a:lumMod val="60000"/>
              <a:lumOff val="40000"/>
            </a:schemeClr>
          </a:solidFill>
        </p:spPr>
        <p:txBody>
          <a:bodyPr>
            <a:spAutoFit/>
          </a:bodyPr>
          <a:lstStyle/>
          <a:p>
            <a:pPr>
              <a:defRPr/>
            </a:pPr>
            <a:r>
              <a:rPr lang="ja-JP" altLang="en-US" sz="2400" dirty="0">
                <a:solidFill>
                  <a:prstClr val="black"/>
                </a:solidFill>
                <a:latin typeface="ＭＳ Ｐゴシック" pitchFamily="50" charset="-128"/>
                <a:ea typeface="ＭＳ Ｐゴシック" pitchFamily="50" charset="-128"/>
              </a:rPr>
              <a:t>○海外からの研修生に圧力構成技術の提供に伴い天秤の使用技術及びソフトウェアの使用技術を提供する</a:t>
            </a:r>
            <a:endParaRPr lang="en-US" altLang="ja-JP" sz="2400" dirty="0">
              <a:solidFill>
                <a:prstClr val="black"/>
              </a:solidFill>
              <a:latin typeface="ＭＳ Ｐゴシック" pitchFamily="50" charset="-128"/>
              <a:ea typeface="ＭＳ Ｐゴシック" pitchFamily="50" charset="-128"/>
            </a:endParaRPr>
          </a:p>
        </p:txBody>
      </p:sp>
      <p:sp>
        <p:nvSpPr>
          <p:cNvPr id="13" name="テキスト ボックス 12"/>
          <p:cNvSpPr txBox="1"/>
          <p:nvPr/>
        </p:nvSpPr>
        <p:spPr>
          <a:xfrm>
            <a:off x="206375" y="5100638"/>
            <a:ext cx="7489825" cy="1200150"/>
          </a:xfrm>
          <a:prstGeom prst="rect">
            <a:avLst/>
          </a:prstGeom>
          <a:solidFill>
            <a:schemeClr val="accent3">
              <a:lumMod val="60000"/>
              <a:lumOff val="40000"/>
            </a:schemeClr>
          </a:solidFill>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defRPr/>
            </a:pPr>
            <a:r>
              <a:rPr lang="ja-JP" altLang="en-US" dirty="0" smtClean="0">
                <a:solidFill>
                  <a:prstClr val="black"/>
                </a:solidFill>
                <a:latin typeface="ＭＳ Ｐゴシック" pitchFamily="50" charset="-128"/>
                <a:ea typeface="ＭＳ Ｐゴシック" pitchFamily="50" charset="-128"/>
              </a:rPr>
              <a:t>○海外からの研修員にレーザー発振器の使用技術、半導体ナノ結晶の製造技術、分光光度計の使用技術を提供する。</a:t>
            </a:r>
          </a:p>
        </p:txBody>
      </p:sp>
      <p:sp>
        <p:nvSpPr>
          <p:cNvPr id="14"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0F4F032F-60BE-4DE2-B5B0-0557C8F72859}" type="slidenum">
              <a:rPr lang="en-US" smtClean="0">
                <a:solidFill>
                  <a:prstClr val="black"/>
                </a:solidFill>
              </a:rPr>
              <a:pPr>
                <a:defRPr/>
              </a:pPr>
              <a:t>27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タイトル 1"/>
          <p:cNvSpPr>
            <a:spLocks noGrp="1"/>
          </p:cNvSpPr>
          <p:nvPr>
            <p:ph type="title"/>
          </p:nvPr>
        </p:nvSpPr>
        <p:spPr>
          <a:xfrm>
            <a:off x="920750" y="-26988"/>
            <a:ext cx="8832850" cy="990601"/>
          </a:xfrm>
        </p:spPr>
        <p:txBody>
          <a:bodyPr/>
          <a:lstStyle/>
          <a:p>
            <a:r>
              <a:rPr lang="ja-JP" altLang="en-US" smtClean="0">
                <a:latin typeface="ＭＳ Ｐゴシック" charset="-128"/>
                <a:ea typeface="ＭＳ Ｐゴシック" charset="-128"/>
              </a:rPr>
              <a:t>　安全保障管理上規制されない例外</a:t>
            </a:r>
          </a:p>
        </p:txBody>
      </p:sp>
      <p:sp>
        <p:nvSpPr>
          <p:cNvPr id="3" name="コンテンツ プレースホルダー 2"/>
          <p:cNvSpPr>
            <a:spLocks noGrp="1"/>
          </p:cNvSpPr>
          <p:nvPr>
            <p:ph sz="quarter" idx="1"/>
          </p:nvPr>
        </p:nvSpPr>
        <p:spPr>
          <a:xfrm>
            <a:off x="441325" y="2047875"/>
            <a:ext cx="8832850" cy="4681538"/>
          </a:xfrm>
        </p:spPr>
        <p:txBody>
          <a:bodyPr>
            <a:normAutofit/>
          </a:bodyPr>
          <a:lstStyle/>
          <a:p>
            <a:pPr marL="0" indent="0">
              <a:buFont typeface="Wingdings" pitchFamily="2" charset="2"/>
              <a:buNone/>
              <a:defRPr/>
            </a:pPr>
            <a:r>
              <a:rPr lang="ja-JP" altLang="en-US" sz="1800" dirty="0" smtClean="0"/>
              <a:t>ア</a:t>
            </a:r>
            <a:r>
              <a:rPr lang="ja-JP" altLang="en-US" sz="1800" dirty="0"/>
              <a:t>） 無償の経済協力等に関する二国間協定等に基づいた取引</a:t>
            </a:r>
          </a:p>
          <a:p>
            <a:pPr marL="0" indent="0">
              <a:buFont typeface="Wingdings" pitchFamily="2" charset="2"/>
              <a:buNone/>
              <a:defRPr/>
            </a:pPr>
            <a:r>
              <a:rPr lang="ja-JP" altLang="en-US" sz="1800" dirty="0"/>
              <a:t>イ） 公知の技術を提供する取引又は技術を公知とするために当該技術を</a:t>
            </a:r>
            <a:r>
              <a:rPr lang="ja-JP" altLang="en-US" sz="1800" dirty="0" smtClean="0"/>
              <a:t>提供する　</a:t>
            </a:r>
            <a:endParaRPr lang="en-US" altLang="ja-JP" sz="1800" dirty="0" smtClean="0"/>
          </a:p>
          <a:p>
            <a:pPr marL="0" indent="0">
              <a:buFont typeface="Wingdings" pitchFamily="2" charset="2"/>
              <a:buNone/>
              <a:defRPr/>
            </a:pPr>
            <a:r>
              <a:rPr lang="ja-JP" altLang="en-US" sz="1800" dirty="0"/>
              <a:t>　</a:t>
            </a:r>
            <a:r>
              <a:rPr lang="ja-JP" altLang="en-US" sz="1800" dirty="0" smtClean="0"/>
              <a:t>　取引</a:t>
            </a:r>
            <a:endParaRPr lang="ja-JP" altLang="en-US" sz="1800" dirty="0"/>
          </a:p>
          <a:p>
            <a:pPr marL="0" indent="0">
              <a:buFont typeface="Wingdings" pitchFamily="2" charset="2"/>
              <a:buNone/>
              <a:defRPr/>
            </a:pPr>
            <a:r>
              <a:rPr lang="ja-JP" altLang="en-US" sz="1800" dirty="0" smtClean="0"/>
              <a:t>ウ</a:t>
            </a:r>
            <a:r>
              <a:rPr lang="ja-JP" altLang="en-US" sz="1800" dirty="0"/>
              <a:t>） 基礎科学分野の研究活動において技術を提供する取引</a:t>
            </a:r>
          </a:p>
          <a:p>
            <a:pPr marL="0" indent="0">
              <a:buFont typeface="Wingdings" pitchFamily="2" charset="2"/>
              <a:buNone/>
              <a:defRPr/>
            </a:pPr>
            <a:r>
              <a:rPr lang="ja-JP" altLang="en-US" sz="1800" dirty="0" smtClean="0"/>
              <a:t>　</a:t>
            </a:r>
            <a:r>
              <a:rPr lang="ja-JP" altLang="en-US" sz="1100" b="1" dirty="0" smtClean="0"/>
              <a:t>注：「</a:t>
            </a:r>
            <a:r>
              <a:rPr lang="ja-JP" altLang="en-US" sz="1100" b="1" dirty="0"/>
              <a:t>基礎科学分野の研究活動」とは、自然科学の分野における現象に関する</a:t>
            </a:r>
            <a:r>
              <a:rPr lang="ja-JP" altLang="en-US" sz="1100" b="1" dirty="0" smtClean="0"/>
              <a:t>原理</a:t>
            </a:r>
            <a:r>
              <a:rPr lang="ja-JP" altLang="en-US" sz="1100" b="1" dirty="0"/>
              <a:t>の</a:t>
            </a:r>
            <a:r>
              <a:rPr lang="ja-JP" altLang="en-US" sz="1100" b="1" dirty="0" smtClean="0"/>
              <a:t>究明</a:t>
            </a:r>
            <a:r>
              <a:rPr lang="ja-JP" altLang="en-US" sz="1100" b="1" dirty="0"/>
              <a:t>を主目的とした研究活動であって、</a:t>
            </a:r>
            <a:r>
              <a:rPr lang="ja-JP" altLang="en-US" sz="1100" b="1" dirty="0" smtClean="0"/>
              <a:t>理論的　　</a:t>
            </a:r>
            <a:endParaRPr lang="en-US" altLang="ja-JP" sz="1100" b="1" dirty="0" smtClean="0"/>
          </a:p>
          <a:p>
            <a:pPr marL="0" indent="0">
              <a:buFont typeface="Wingdings" pitchFamily="2" charset="2"/>
              <a:buNone/>
              <a:defRPr/>
            </a:pPr>
            <a:r>
              <a:rPr lang="ja-JP" altLang="en-US" sz="1100" b="1" dirty="0"/>
              <a:t>　</a:t>
            </a:r>
            <a:r>
              <a:rPr lang="ja-JP" altLang="en-US" sz="1100" b="1" dirty="0" smtClean="0"/>
              <a:t>　　　又</a:t>
            </a:r>
            <a:r>
              <a:rPr lang="ja-JP" altLang="en-US" sz="1100" b="1" dirty="0"/>
              <a:t>は</a:t>
            </a:r>
            <a:r>
              <a:rPr lang="ja-JP" altLang="en-US" sz="1100" b="1" dirty="0" smtClean="0"/>
              <a:t>実験的方法に</a:t>
            </a:r>
            <a:r>
              <a:rPr lang="ja-JP" altLang="en-US" sz="1100" b="1" dirty="0"/>
              <a:t>より行うものであり</a:t>
            </a:r>
            <a:r>
              <a:rPr lang="ja-JP" altLang="en-US" sz="1100" b="1" dirty="0" smtClean="0"/>
              <a:t>、特定</a:t>
            </a:r>
            <a:r>
              <a:rPr lang="ja-JP" altLang="en-US" sz="1100" b="1" dirty="0"/>
              <a:t>の製品の設計又は製造を目的としないものをいいます。</a:t>
            </a:r>
          </a:p>
          <a:p>
            <a:pPr marL="0" indent="0">
              <a:buFont typeface="Wingdings" pitchFamily="2" charset="2"/>
              <a:buNone/>
              <a:defRPr/>
            </a:pPr>
            <a:r>
              <a:rPr lang="ja-JP" altLang="en-US" sz="1800" dirty="0" smtClean="0"/>
              <a:t>エ</a:t>
            </a:r>
            <a:r>
              <a:rPr lang="ja-JP" altLang="en-US" sz="1800" dirty="0"/>
              <a:t>）工業所有権の出願又は登録を行うために、当該出願又は登録に必要</a:t>
            </a:r>
            <a:r>
              <a:rPr lang="ja-JP" altLang="en-US" sz="1800" dirty="0" smtClean="0"/>
              <a:t>最小限の</a:t>
            </a:r>
            <a:endParaRPr lang="en-US" altLang="ja-JP" sz="1800" dirty="0" smtClean="0"/>
          </a:p>
          <a:p>
            <a:pPr marL="0" indent="0">
              <a:buFont typeface="Wingdings" pitchFamily="2" charset="2"/>
              <a:buNone/>
              <a:defRPr/>
            </a:pPr>
            <a:r>
              <a:rPr lang="ja-JP" altLang="en-US" sz="1800" dirty="0"/>
              <a:t>　</a:t>
            </a:r>
            <a:r>
              <a:rPr lang="ja-JP" altLang="en-US" sz="1800" dirty="0" smtClean="0"/>
              <a:t>　技術を提供</a:t>
            </a:r>
            <a:r>
              <a:rPr lang="ja-JP" altLang="en-US" sz="1800" dirty="0"/>
              <a:t>する取引</a:t>
            </a:r>
          </a:p>
          <a:p>
            <a:pPr marL="0" indent="0">
              <a:buFont typeface="Wingdings" pitchFamily="2" charset="2"/>
              <a:buNone/>
              <a:defRPr/>
            </a:pPr>
            <a:r>
              <a:rPr lang="ja-JP" altLang="en-US" sz="1800" dirty="0" smtClean="0"/>
              <a:t>オ）</a:t>
            </a:r>
            <a:r>
              <a:rPr lang="ja-JP" altLang="en-US" sz="1800" dirty="0"/>
              <a:t>貨物の輸出に付随して提供される使用に係る技術であって必要最小限</a:t>
            </a:r>
            <a:r>
              <a:rPr lang="ja-JP" altLang="en-US" sz="1800" dirty="0" smtClean="0"/>
              <a:t>のものの</a:t>
            </a:r>
            <a:endParaRPr lang="en-US" altLang="ja-JP" sz="1800" dirty="0" smtClean="0"/>
          </a:p>
          <a:p>
            <a:pPr marL="0" indent="0">
              <a:buFont typeface="Wingdings" pitchFamily="2" charset="2"/>
              <a:buNone/>
              <a:defRPr/>
            </a:pPr>
            <a:r>
              <a:rPr lang="ja-JP" altLang="en-US" sz="1800" dirty="0"/>
              <a:t>　</a:t>
            </a:r>
            <a:r>
              <a:rPr lang="ja-JP" altLang="en-US" sz="1800" dirty="0" smtClean="0"/>
              <a:t>　取引</a:t>
            </a:r>
            <a:endParaRPr lang="ja-JP" altLang="en-US" sz="1800" dirty="0"/>
          </a:p>
          <a:p>
            <a:pPr marL="0" indent="0">
              <a:buFont typeface="Wingdings" pitchFamily="2" charset="2"/>
              <a:buNone/>
              <a:defRPr/>
            </a:pPr>
            <a:r>
              <a:rPr lang="ja-JP" altLang="en-US" sz="1800" dirty="0"/>
              <a:t>カ）プログラムの提供に付随して提供される使用に係る技術であって</a:t>
            </a:r>
            <a:r>
              <a:rPr lang="ja-JP" altLang="en-US" sz="1800" dirty="0" smtClean="0"/>
              <a:t>必要最小限の</a:t>
            </a:r>
            <a:endParaRPr lang="en-US" altLang="ja-JP" sz="1800" dirty="0" smtClean="0"/>
          </a:p>
          <a:p>
            <a:pPr marL="0" indent="0">
              <a:buFont typeface="Wingdings" pitchFamily="2" charset="2"/>
              <a:buNone/>
              <a:defRPr/>
            </a:pPr>
            <a:r>
              <a:rPr lang="ja-JP" altLang="en-US" sz="1800" dirty="0"/>
              <a:t>　</a:t>
            </a:r>
            <a:r>
              <a:rPr lang="ja-JP" altLang="en-US" sz="1800" dirty="0" smtClean="0"/>
              <a:t>　ものの取引</a:t>
            </a:r>
          </a:p>
          <a:p>
            <a:pPr marL="0" indent="0">
              <a:buFont typeface="Wingdings" pitchFamily="2" charset="2"/>
              <a:buNone/>
              <a:defRPr/>
            </a:pPr>
            <a:r>
              <a:rPr lang="ja-JP" altLang="en-US" sz="1800" dirty="0" smtClean="0"/>
              <a:t>キ</a:t>
            </a:r>
            <a:r>
              <a:rPr lang="ja-JP" altLang="en-US" sz="1800" dirty="0"/>
              <a:t>）市販のプログラムに関する取引</a:t>
            </a:r>
          </a:p>
        </p:txBody>
      </p:sp>
      <p:sp>
        <p:nvSpPr>
          <p:cNvPr id="88067" name="Rectangle 13"/>
          <p:cNvSpPr>
            <a:spLocks noChangeArrowheads="1"/>
          </p:cNvSpPr>
          <p:nvPr/>
        </p:nvSpPr>
        <p:spPr bwMode="auto">
          <a:xfrm>
            <a:off x="0" y="14288"/>
            <a:ext cx="1279525" cy="522287"/>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sp>
        <p:nvSpPr>
          <p:cNvPr id="88068" name="Text Box 19"/>
          <p:cNvSpPr txBox="1">
            <a:spLocks noChangeAspect="1" noChangeArrowheads="1"/>
          </p:cNvSpPr>
          <p:nvPr/>
        </p:nvSpPr>
        <p:spPr bwMode="auto">
          <a:xfrm>
            <a:off x="168275" y="1382713"/>
            <a:ext cx="9464675" cy="606425"/>
          </a:xfrm>
          <a:prstGeom prst="rect">
            <a:avLst/>
          </a:prstGeom>
          <a:solidFill>
            <a:srgbClr val="FFFF99"/>
          </a:solidFill>
          <a:ln w="9525">
            <a:solidFill>
              <a:schemeClr val="tx1"/>
            </a:solidFill>
            <a:miter lim="800000"/>
            <a:headEnd/>
            <a:tailEnd/>
          </a:ln>
        </p:spPr>
        <p:txBody>
          <a:bodyPr anchor="ctr"/>
          <a:lstStyle/>
          <a:p>
            <a:pPr eaLnBrk="0" hangingPunct="0"/>
            <a:r>
              <a:rPr lang="ja-JP" altLang="en-US" sz="2000" b="1">
                <a:ea typeface="HGSｺﾞｼｯｸM" pitchFamily="50" charset="-128"/>
              </a:rPr>
              <a:t>規制対象技術を提供する場合であっても、以下のような場合は例外として規制対象外</a:t>
            </a:r>
            <a:endParaRPr lang="en-US" altLang="ja-JP" sz="2000" b="1">
              <a:ea typeface="HGSｺﾞｼｯｸM" pitchFamily="50" charset="-128"/>
            </a:endParaRPr>
          </a:p>
        </p:txBody>
      </p:sp>
      <p:sp>
        <p:nvSpPr>
          <p:cNvPr id="7"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6126FA64-42E6-4AFD-8C80-9912ADC23842}" type="slidenum">
              <a:rPr lang="en-US" smtClean="0">
                <a:solidFill>
                  <a:prstClr val="black"/>
                </a:solidFill>
              </a:rPr>
              <a:pPr>
                <a:defRPr/>
              </a:pPr>
              <a:t>28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ChangeArrowheads="1"/>
          </p:cNvSpPr>
          <p:nvPr/>
        </p:nvSpPr>
        <p:spPr bwMode="auto">
          <a:xfrm>
            <a:off x="222250" y="1268413"/>
            <a:ext cx="4586288" cy="4176712"/>
          </a:xfrm>
          <a:prstGeom prst="rect">
            <a:avLst/>
          </a:prstGeom>
          <a:solidFill>
            <a:srgbClr val="99CCFF"/>
          </a:solidFill>
          <a:ln w="9525">
            <a:noFill/>
            <a:miter lim="800000"/>
            <a:headEnd/>
            <a:tailEnd/>
          </a:ln>
        </p:spPr>
        <p:txBody>
          <a:bodyPr wrap="none" anchor="ctr"/>
          <a:lstStyle/>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a:p>
            <a:endParaRPr lang="en-US" altLang="ja-JP" sz="1200"/>
          </a:p>
        </p:txBody>
      </p:sp>
      <p:sp>
        <p:nvSpPr>
          <p:cNvPr id="90114" name="Rectangle 4"/>
          <p:cNvSpPr>
            <a:spLocks noChangeArrowheads="1"/>
          </p:cNvSpPr>
          <p:nvPr/>
        </p:nvSpPr>
        <p:spPr bwMode="auto">
          <a:xfrm>
            <a:off x="4994275" y="1268413"/>
            <a:ext cx="4638675" cy="5275262"/>
          </a:xfrm>
          <a:prstGeom prst="rect">
            <a:avLst/>
          </a:prstGeom>
          <a:solidFill>
            <a:srgbClr val="FFCC00"/>
          </a:solidFill>
          <a:ln w="9525">
            <a:noFill/>
            <a:miter lim="800000"/>
            <a:headEnd/>
            <a:tailEnd/>
          </a:ln>
        </p:spPr>
        <p:txBody>
          <a:bodyPr wrap="none" anchor="ctr"/>
          <a:lstStyle/>
          <a:p>
            <a:pPr algn="dist"/>
            <a:endParaRPr lang="en-US" altLang="ja-JP" sz="1200"/>
          </a:p>
          <a:p>
            <a:pPr algn="dist"/>
            <a:endParaRPr lang="en-US" altLang="ja-JP" sz="1200"/>
          </a:p>
          <a:p>
            <a:pPr algn="dist"/>
            <a:endParaRPr lang="en-US" altLang="ja-JP" sz="1200"/>
          </a:p>
          <a:p>
            <a:pPr algn="dist"/>
            <a:endParaRPr lang="en-US" altLang="ja-JP" sz="1200"/>
          </a:p>
          <a:p>
            <a:pPr algn="dist"/>
            <a:endParaRPr lang="en-US" altLang="ja-JP" sz="1200"/>
          </a:p>
          <a:p>
            <a:pPr algn="dist"/>
            <a:endParaRPr lang="en-US" altLang="ja-JP" sz="1200"/>
          </a:p>
          <a:p>
            <a:pPr algn="dist"/>
            <a:endParaRPr lang="en-US" altLang="ja-JP" sz="1200"/>
          </a:p>
          <a:p>
            <a:pPr algn="dist"/>
            <a:endParaRPr lang="en-US" altLang="ja-JP" sz="1200"/>
          </a:p>
          <a:p>
            <a:pPr algn="dist"/>
            <a:endParaRPr lang="en-US" altLang="ja-JP" sz="1200"/>
          </a:p>
        </p:txBody>
      </p:sp>
      <p:sp>
        <p:nvSpPr>
          <p:cNvPr id="90115" name="AutoShape 6"/>
          <p:cNvSpPr>
            <a:spLocks noChangeArrowheads="1"/>
          </p:cNvSpPr>
          <p:nvPr/>
        </p:nvSpPr>
        <p:spPr bwMode="auto">
          <a:xfrm>
            <a:off x="415925" y="1762125"/>
            <a:ext cx="4176713" cy="938213"/>
          </a:xfrm>
          <a:prstGeom prst="roundRect">
            <a:avLst>
              <a:gd name="adj" fmla="val 16667"/>
            </a:avLst>
          </a:prstGeom>
          <a:solidFill>
            <a:srgbClr val="D4F8FC"/>
          </a:solidFill>
          <a:ln w="25400">
            <a:noFill/>
            <a:round/>
            <a:headEnd/>
            <a:tailEnd/>
          </a:ln>
        </p:spPr>
        <p:txBody>
          <a:bodyPr wrap="none" anchor="ctr"/>
          <a:lstStyle/>
          <a:p>
            <a:r>
              <a:rPr lang="ja-JP" altLang="en-US" sz="1400" b="1" u="sng">
                <a:latin typeface="ＭＳ Ｐゴシック" charset="-128"/>
                <a:ea typeface="ＭＳ Ｐゴシック" charset="-128"/>
              </a:rPr>
              <a:t>日本人の場合</a:t>
            </a:r>
          </a:p>
          <a:p>
            <a:r>
              <a:rPr lang="ja-JP" altLang="en-US" sz="1400">
                <a:latin typeface="ＭＳ Ｐゴシック" charset="-128"/>
                <a:ea typeface="ＭＳ Ｐゴシック" charset="-128"/>
              </a:rPr>
              <a:t>①我が国に居住する者</a:t>
            </a:r>
          </a:p>
          <a:p>
            <a:r>
              <a:rPr lang="ja-JP" altLang="en-US" sz="1400">
                <a:latin typeface="ＭＳ Ｐゴシック" charset="-128"/>
                <a:ea typeface="ＭＳ Ｐゴシック" charset="-128"/>
              </a:rPr>
              <a:t>②日本の在外公館に勤務する者</a:t>
            </a:r>
          </a:p>
          <a:p>
            <a:endParaRPr lang="en-US" altLang="ja-JP" sz="1400"/>
          </a:p>
        </p:txBody>
      </p:sp>
      <p:sp>
        <p:nvSpPr>
          <p:cNvPr id="90116" name="AutoShape 7"/>
          <p:cNvSpPr>
            <a:spLocks noChangeArrowheads="1"/>
          </p:cNvSpPr>
          <p:nvPr/>
        </p:nvSpPr>
        <p:spPr bwMode="auto">
          <a:xfrm>
            <a:off x="415925" y="2819400"/>
            <a:ext cx="4176713" cy="1008063"/>
          </a:xfrm>
          <a:prstGeom prst="roundRect">
            <a:avLst>
              <a:gd name="adj" fmla="val 16667"/>
            </a:avLst>
          </a:prstGeom>
          <a:solidFill>
            <a:srgbClr val="D4F8FC"/>
          </a:solidFill>
          <a:ln w="25400">
            <a:noFill/>
            <a:round/>
            <a:headEnd/>
            <a:tailEnd/>
          </a:ln>
        </p:spPr>
        <p:txBody>
          <a:bodyPr wrap="none" anchor="ctr"/>
          <a:lstStyle/>
          <a:p>
            <a:r>
              <a:rPr lang="ja-JP" altLang="en-US" sz="1400" b="1" u="sng">
                <a:latin typeface="ＭＳ Ｐゴシック" charset="-128"/>
                <a:ea typeface="ＭＳ Ｐゴシック" charset="-128"/>
              </a:rPr>
              <a:t>外国人の場合</a:t>
            </a:r>
          </a:p>
          <a:p>
            <a:r>
              <a:rPr lang="ja-JP" altLang="en-US" sz="1400">
                <a:latin typeface="ＭＳ Ｐゴシック" charset="-128"/>
                <a:ea typeface="ＭＳ Ｐゴシック" charset="-128"/>
              </a:rPr>
              <a:t>①我が国にある事務所に勤務する者</a:t>
            </a:r>
          </a:p>
          <a:p>
            <a:r>
              <a:rPr lang="ja-JP" altLang="en-US" sz="1400">
                <a:latin typeface="ＭＳ Ｐゴシック" charset="-128"/>
                <a:ea typeface="ＭＳ Ｐゴシック" charset="-128"/>
              </a:rPr>
              <a:t>②我が国に入国後６月以上経過している</a:t>
            </a:r>
            <a:r>
              <a:rPr lang="ja-JP" altLang="en-US" sz="1400"/>
              <a:t>者</a:t>
            </a:r>
          </a:p>
        </p:txBody>
      </p:sp>
      <p:sp>
        <p:nvSpPr>
          <p:cNvPr id="90117" name="AutoShape 9"/>
          <p:cNvSpPr>
            <a:spLocks noChangeArrowheads="1"/>
          </p:cNvSpPr>
          <p:nvPr/>
        </p:nvSpPr>
        <p:spPr bwMode="auto">
          <a:xfrm>
            <a:off x="5168900" y="3660775"/>
            <a:ext cx="4321175" cy="1166813"/>
          </a:xfrm>
          <a:prstGeom prst="roundRect">
            <a:avLst>
              <a:gd name="adj" fmla="val 16667"/>
            </a:avLst>
          </a:prstGeom>
          <a:solidFill>
            <a:srgbClr val="FFFFC1"/>
          </a:solidFill>
          <a:ln w="9525">
            <a:noFill/>
            <a:round/>
            <a:headEnd/>
            <a:tailEnd/>
          </a:ln>
        </p:spPr>
        <p:txBody>
          <a:bodyPr wrap="none" anchor="ctr"/>
          <a:lstStyle/>
          <a:p>
            <a:r>
              <a:rPr lang="ja-JP" altLang="en-US" sz="1400" b="1" u="sng">
                <a:latin typeface="ＭＳ Ｐゴシック" charset="-128"/>
                <a:ea typeface="ＭＳ Ｐゴシック" charset="-128"/>
              </a:rPr>
              <a:t>外国人の場合</a:t>
            </a:r>
          </a:p>
          <a:p>
            <a:r>
              <a:rPr lang="ja-JP" altLang="en-US" sz="1400">
                <a:latin typeface="ＭＳ Ｐゴシック" charset="-128"/>
                <a:ea typeface="ＭＳ Ｐゴシック" charset="-128"/>
              </a:rPr>
              <a:t>①外国に居住する者</a:t>
            </a:r>
          </a:p>
          <a:p>
            <a:r>
              <a:rPr lang="ja-JP" altLang="en-US" sz="1400">
                <a:latin typeface="ＭＳ Ｐゴシック" charset="-128"/>
                <a:ea typeface="ＭＳ Ｐゴシック" charset="-128"/>
              </a:rPr>
              <a:t>②外国政府又は国際機関の公務を帯びる者</a:t>
            </a:r>
          </a:p>
          <a:p>
            <a:r>
              <a:rPr lang="ja-JP" altLang="en-US" sz="1400">
                <a:latin typeface="ＭＳ Ｐゴシック" charset="-128"/>
                <a:ea typeface="ＭＳ Ｐゴシック" charset="-128"/>
              </a:rPr>
              <a:t>③外交官又は領事官及びこれらの随員又は使用人</a:t>
            </a:r>
          </a:p>
          <a:p>
            <a:r>
              <a:rPr lang="ja-JP" altLang="en-US" sz="1400">
                <a:latin typeface="ＭＳ Ｐゴシック" charset="-128"/>
                <a:ea typeface="ＭＳ Ｐゴシック" charset="-128"/>
              </a:rPr>
              <a:t>（ただし、外国において任命又は雇用された者に限る</a:t>
            </a:r>
            <a:r>
              <a:rPr lang="ja-JP" altLang="en-US" sz="1400"/>
              <a:t>）</a:t>
            </a:r>
          </a:p>
        </p:txBody>
      </p:sp>
      <p:sp>
        <p:nvSpPr>
          <p:cNvPr id="90118" name="AutoShape 10"/>
          <p:cNvSpPr>
            <a:spLocks noChangeArrowheads="1"/>
          </p:cNvSpPr>
          <p:nvPr/>
        </p:nvSpPr>
        <p:spPr bwMode="auto">
          <a:xfrm>
            <a:off x="5129213" y="4918075"/>
            <a:ext cx="4360862" cy="1084263"/>
          </a:xfrm>
          <a:prstGeom prst="roundRect">
            <a:avLst>
              <a:gd name="adj" fmla="val 16667"/>
            </a:avLst>
          </a:prstGeom>
          <a:solidFill>
            <a:srgbClr val="FFFFC1"/>
          </a:solidFill>
          <a:ln w="9525">
            <a:noFill/>
            <a:round/>
            <a:headEnd/>
            <a:tailEnd/>
          </a:ln>
        </p:spPr>
        <p:txBody>
          <a:bodyPr wrap="none" anchor="ctr"/>
          <a:lstStyle/>
          <a:p>
            <a:r>
              <a:rPr lang="ja-JP" altLang="en-US" sz="1400" b="1" u="sng">
                <a:latin typeface="ＭＳ Ｐゴシック" charset="-128"/>
                <a:ea typeface="ＭＳ Ｐゴシック" charset="-128"/>
              </a:rPr>
              <a:t>法人等の場合</a:t>
            </a:r>
          </a:p>
          <a:p>
            <a:r>
              <a:rPr lang="ja-JP" altLang="en-US" sz="1400">
                <a:latin typeface="ＭＳ Ｐゴシック" charset="-128"/>
                <a:ea typeface="ＭＳ Ｐゴシック" charset="-128"/>
              </a:rPr>
              <a:t>①外国にある外国法人等</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②日本法人等の外国にある支店、出張所その他の</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　　事務所</a:t>
            </a:r>
          </a:p>
          <a:p>
            <a:r>
              <a:rPr lang="ja-JP" altLang="en-US" sz="1400">
                <a:latin typeface="ＭＳ Ｐゴシック" charset="-128"/>
                <a:ea typeface="ＭＳ Ｐゴシック" charset="-128"/>
              </a:rPr>
              <a:t>③我が国にある外国政府の公館及び国際機関</a:t>
            </a:r>
          </a:p>
        </p:txBody>
      </p:sp>
      <p:sp>
        <p:nvSpPr>
          <p:cNvPr id="90119" name="AutoShape 11"/>
          <p:cNvSpPr>
            <a:spLocks noChangeArrowheads="1"/>
          </p:cNvSpPr>
          <p:nvPr/>
        </p:nvSpPr>
        <p:spPr bwMode="auto">
          <a:xfrm>
            <a:off x="415925" y="3948113"/>
            <a:ext cx="4176713" cy="1281112"/>
          </a:xfrm>
          <a:prstGeom prst="roundRect">
            <a:avLst>
              <a:gd name="adj" fmla="val 16667"/>
            </a:avLst>
          </a:prstGeom>
          <a:solidFill>
            <a:srgbClr val="D4F8FC"/>
          </a:solidFill>
          <a:ln w="25400">
            <a:noFill/>
            <a:round/>
            <a:headEnd/>
            <a:tailEnd/>
          </a:ln>
        </p:spPr>
        <p:txBody>
          <a:bodyPr wrap="none" anchor="ctr"/>
          <a:lstStyle/>
          <a:p>
            <a:pPr marL="185738" indent="-185738"/>
            <a:r>
              <a:rPr lang="ja-JP" altLang="en-US" sz="1400" b="1" u="sng">
                <a:latin typeface="ＭＳ Ｐゴシック" charset="-128"/>
                <a:ea typeface="ＭＳ Ｐゴシック" charset="-128"/>
              </a:rPr>
              <a:t>法人等の場合</a:t>
            </a:r>
          </a:p>
          <a:p>
            <a:pPr marL="185738" indent="-185738"/>
            <a:r>
              <a:rPr lang="ja-JP" altLang="en-US" sz="1400">
                <a:latin typeface="ＭＳ Ｐゴシック" charset="-128"/>
                <a:ea typeface="ＭＳ Ｐゴシック" charset="-128"/>
              </a:rPr>
              <a:t>①我が国にある日本法人等</a:t>
            </a:r>
          </a:p>
          <a:p>
            <a:pPr marL="185738" indent="-185738"/>
            <a:r>
              <a:rPr lang="ja-JP" altLang="en-US" sz="1400">
                <a:latin typeface="ＭＳ Ｐゴシック" charset="-128"/>
                <a:ea typeface="ＭＳ Ｐゴシック" charset="-128"/>
              </a:rPr>
              <a:t>②外国の法人等の我が国にある支店、出張所</a:t>
            </a:r>
          </a:p>
          <a:p>
            <a:pPr marL="185738" indent="-185738"/>
            <a:r>
              <a:rPr lang="ja-JP" altLang="en-US" sz="1400">
                <a:latin typeface="ＭＳ Ｐゴシック" charset="-128"/>
                <a:ea typeface="ＭＳ Ｐゴシック" charset="-128"/>
              </a:rPr>
              <a:t>　その他の事務所</a:t>
            </a:r>
          </a:p>
          <a:p>
            <a:pPr marL="185738" indent="-185738"/>
            <a:r>
              <a:rPr lang="ja-JP" altLang="en-US" sz="1400">
                <a:latin typeface="ＭＳ Ｐゴシック" charset="-128"/>
                <a:ea typeface="ＭＳ Ｐゴシック" charset="-128"/>
              </a:rPr>
              <a:t>③日本の在外公館</a:t>
            </a:r>
          </a:p>
        </p:txBody>
      </p:sp>
      <p:sp>
        <p:nvSpPr>
          <p:cNvPr id="90120" name="AutoShape 12"/>
          <p:cNvSpPr>
            <a:spLocks noChangeArrowheads="1"/>
          </p:cNvSpPr>
          <p:nvPr/>
        </p:nvSpPr>
        <p:spPr bwMode="auto">
          <a:xfrm>
            <a:off x="5159375" y="6092825"/>
            <a:ext cx="4330700" cy="319088"/>
          </a:xfrm>
          <a:prstGeom prst="roundRect">
            <a:avLst>
              <a:gd name="adj" fmla="val 16667"/>
            </a:avLst>
          </a:prstGeom>
          <a:solidFill>
            <a:srgbClr val="FFFFC1"/>
          </a:solidFill>
          <a:ln w="9525">
            <a:noFill/>
            <a:round/>
            <a:headEnd/>
            <a:tailEnd/>
          </a:ln>
        </p:spPr>
        <p:txBody>
          <a:bodyPr wrap="none" anchor="ctr"/>
          <a:lstStyle/>
          <a:p>
            <a:r>
              <a:rPr lang="ja-JP" altLang="en-US" sz="1400" b="1" u="sng">
                <a:latin typeface="ＭＳ Ｐゴシック" charset="-128"/>
                <a:ea typeface="ＭＳ Ｐゴシック" charset="-128"/>
              </a:rPr>
              <a:t>その他、合衆国軍隊等及び国際連合の軍隊等</a:t>
            </a:r>
          </a:p>
        </p:txBody>
      </p:sp>
      <p:sp>
        <p:nvSpPr>
          <p:cNvPr id="90121" name="Text Box 13"/>
          <p:cNvSpPr txBox="1">
            <a:spLocks noChangeArrowheads="1"/>
          </p:cNvSpPr>
          <p:nvPr/>
        </p:nvSpPr>
        <p:spPr bwMode="auto">
          <a:xfrm>
            <a:off x="5692775" y="6569075"/>
            <a:ext cx="3652838" cy="244475"/>
          </a:xfrm>
          <a:prstGeom prst="rect">
            <a:avLst/>
          </a:prstGeom>
          <a:noFill/>
          <a:ln w="9525">
            <a:noFill/>
            <a:miter lim="800000"/>
            <a:headEnd/>
            <a:tailEnd/>
          </a:ln>
        </p:spPr>
        <p:txBody>
          <a:bodyPr wrap="none">
            <a:spAutoFit/>
          </a:bodyPr>
          <a:lstStyle/>
          <a:p>
            <a:r>
              <a:rPr lang="en-US" altLang="ja-JP" sz="1000">
                <a:latin typeface="ＭＳ Ｐゴシック" charset="-128"/>
                <a:ea typeface="ＭＳ Ｐゴシック" charset="-128"/>
              </a:rPr>
              <a:t>※</a:t>
            </a:r>
            <a:r>
              <a:rPr lang="ja-JP" altLang="en-US" sz="1000">
                <a:latin typeface="ＭＳ Ｐゴシック" charset="-128"/>
                <a:ea typeface="ＭＳ Ｐゴシック" charset="-128"/>
              </a:rPr>
              <a:t>財務省通達「外国為替法令の解釈及び運用について（抄）」</a:t>
            </a:r>
            <a:r>
              <a:rPr lang="ja-JP" altLang="en-US" sz="1000">
                <a:ea typeface="ＭＳ Ｐゴシック" charset="-128"/>
              </a:rPr>
              <a:t>より</a:t>
            </a:r>
          </a:p>
        </p:txBody>
      </p:sp>
      <p:sp>
        <p:nvSpPr>
          <p:cNvPr id="90122" name="縦巻き 18"/>
          <p:cNvSpPr>
            <a:spLocks noChangeArrowheads="1"/>
          </p:cNvSpPr>
          <p:nvPr/>
        </p:nvSpPr>
        <p:spPr bwMode="auto">
          <a:xfrm>
            <a:off x="417513" y="5688013"/>
            <a:ext cx="4248150" cy="981075"/>
          </a:xfrm>
          <a:prstGeom prst="verticalScroll">
            <a:avLst>
              <a:gd name="adj" fmla="val 12500"/>
            </a:avLst>
          </a:prstGeom>
          <a:solidFill>
            <a:schemeClr val="bg1"/>
          </a:solidFill>
          <a:ln w="9525" algn="ctr">
            <a:solidFill>
              <a:schemeClr val="tx1"/>
            </a:solidFill>
            <a:round/>
            <a:headEnd/>
            <a:tailEnd/>
          </a:ln>
        </p:spPr>
        <p:txBody>
          <a:bodyPr/>
          <a:lstStyle/>
          <a:p>
            <a:r>
              <a:rPr lang="en-US" altLang="ja-JP" sz="1600" b="1">
                <a:ea typeface="ＭＳ Ｐゴシック" charset="-128"/>
              </a:rPr>
              <a:t>※</a:t>
            </a:r>
            <a:r>
              <a:rPr lang="ja-JP" altLang="en-US" sz="1600" b="1">
                <a:latin typeface="ＭＳ Ｐゴシック" charset="-128"/>
                <a:ea typeface="ＭＳ Ｐゴシック" charset="-128"/>
              </a:rPr>
              <a:t>平成２１年１１月１日の外為法改正以前は、</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居住者から非居住者への提供のみが規制対象であった</a:t>
            </a:r>
            <a:r>
              <a:rPr lang="ja-JP" altLang="en-US" sz="1600" b="1">
                <a:ea typeface="ＭＳ Ｐゴシック" charset="-128"/>
              </a:rPr>
              <a:t>。</a:t>
            </a:r>
            <a:endParaRPr lang="ja-JP" altLang="en-US" sz="1600">
              <a:ea typeface="ＭＳ Ｐゴシック" charset="-128"/>
            </a:endParaRPr>
          </a:p>
        </p:txBody>
      </p:sp>
      <p:sp>
        <p:nvSpPr>
          <p:cNvPr id="90123" name="正方形/長方形 17"/>
          <p:cNvSpPr>
            <a:spLocks noChangeArrowheads="1"/>
          </p:cNvSpPr>
          <p:nvPr/>
        </p:nvSpPr>
        <p:spPr bwMode="auto">
          <a:xfrm>
            <a:off x="711200" y="203200"/>
            <a:ext cx="8035925" cy="579438"/>
          </a:xfrm>
          <a:prstGeom prst="rect">
            <a:avLst/>
          </a:prstGeom>
          <a:noFill/>
          <a:ln w="9525">
            <a:noFill/>
            <a:miter lim="800000"/>
            <a:headEnd/>
            <a:tailEnd/>
          </a:ln>
        </p:spPr>
        <p:txBody>
          <a:bodyPr>
            <a:spAutoFit/>
          </a:bodyPr>
          <a:lstStyle/>
          <a:p>
            <a:pPr algn="ctr"/>
            <a:r>
              <a:rPr lang="ja-JP" altLang="en-US" sz="3200" b="1">
                <a:latin typeface="ＭＳ ゴシック" pitchFamily="49" charset="-128"/>
                <a:ea typeface="ＭＳ ゴシック" pitchFamily="49" charset="-128"/>
              </a:rPr>
              <a:t>補論：居住者及び非居住者の判定</a:t>
            </a:r>
          </a:p>
        </p:txBody>
      </p:sp>
      <p:sp>
        <p:nvSpPr>
          <p:cNvPr id="90124" name="Rectangle 9"/>
          <p:cNvSpPr>
            <a:spLocks noChangeArrowheads="1"/>
          </p:cNvSpPr>
          <p:nvPr/>
        </p:nvSpPr>
        <p:spPr bwMode="auto">
          <a:xfrm>
            <a:off x="71438"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sp>
        <p:nvSpPr>
          <p:cNvPr id="20"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133BB63B-A684-422B-88F7-5B2338F8EE12}" type="slidenum">
              <a:rPr lang="en-US" smtClean="0">
                <a:solidFill>
                  <a:prstClr val="black"/>
                </a:solidFill>
              </a:rPr>
              <a:pPr>
                <a:defRPr/>
              </a:pPr>
              <a:t>29</a:t>
            </a:fld>
            <a:endParaRPr lang="en-US" dirty="0">
              <a:solidFill>
                <a:prstClr val="black"/>
              </a:solidFill>
            </a:endParaRPr>
          </a:p>
        </p:txBody>
      </p:sp>
      <p:sp>
        <p:nvSpPr>
          <p:cNvPr id="90126" name="AutoShape 9"/>
          <p:cNvSpPr>
            <a:spLocks noChangeArrowheads="1"/>
          </p:cNvSpPr>
          <p:nvPr/>
        </p:nvSpPr>
        <p:spPr bwMode="auto">
          <a:xfrm>
            <a:off x="5168900" y="1770063"/>
            <a:ext cx="4321175" cy="1800225"/>
          </a:xfrm>
          <a:prstGeom prst="roundRect">
            <a:avLst>
              <a:gd name="adj" fmla="val 16667"/>
            </a:avLst>
          </a:prstGeom>
          <a:solidFill>
            <a:srgbClr val="FFFFC1"/>
          </a:solidFill>
          <a:ln w="9525">
            <a:noFill/>
            <a:round/>
            <a:headEnd/>
            <a:tailEnd/>
          </a:ln>
        </p:spPr>
        <p:txBody>
          <a:bodyPr wrap="none" anchor="ctr"/>
          <a:lstStyle/>
          <a:p>
            <a:r>
              <a:rPr lang="ja-JP" altLang="en-US" sz="1400" b="1" u="sng">
                <a:latin typeface="ＭＳ Ｐゴシック" charset="-128"/>
                <a:ea typeface="ＭＳ Ｐゴシック" charset="-128"/>
              </a:rPr>
              <a:t>日本人の場合</a:t>
            </a:r>
          </a:p>
          <a:p>
            <a:r>
              <a:rPr lang="ja-JP" altLang="en-US" sz="1400">
                <a:latin typeface="ＭＳ Ｐゴシック" charset="-128"/>
                <a:ea typeface="ＭＳ Ｐゴシック" charset="-128"/>
              </a:rPr>
              <a:t>①外国にある事務所に勤務する目的で出国し外国に</a:t>
            </a:r>
          </a:p>
          <a:p>
            <a:r>
              <a:rPr lang="ja-JP" altLang="en-US" sz="1400">
                <a:latin typeface="ＭＳ Ｐゴシック" charset="-128"/>
                <a:ea typeface="ＭＳ Ｐゴシック" charset="-128"/>
              </a:rPr>
              <a:t>　 滞在する者</a:t>
            </a:r>
          </a:p>
          <a:p>
            <a:r>
              <a:rPr lang="ja-JP" altLang="en-US" sz="1400">
                <a:latin typeface="ＭＳ Ｐゴシック" charset="-128"/>
                <a:ea typeface="ＭＳ Ｐゴシック" charset="-128"/>
              </a:rPr>
              <a:t>②２年以上外国に滞在する目的で出国し外国に滞在</a:t>
            </a:r>
          </a:p>
          <a:p>
            <a:r>
              <a:rPr lang="ja-JP" altLang="en-US" sz="1400">
                <a:latin typeface="ＭＳ Ｐゴシック" charset="-128"/>
                <a:ea typeface="ＭＳ Ｐゴシック" charset="-128"/>
              </a:rPr>
              <a:t>   する者</a:t>
            </a:r>
          </a:p>
          <a:p>
            <a:r>
              <a:rPr lang="ja-JP" altLang="en-US" sz="1400">
                <a:latin typeface="ＭＳ Ｐゴシック" charset="-128"/>
                <a:ea typeface="ＭＳ Ｐゴシック" charset="-128"/>
              </a:rPr>
              <a:t>③出国後外国に２年以上滞在している者</a:t>
            </a:r>
          </a:p>
          <a:p>
            <a:r>
              <a:rPr lang="ja-JP" altLang="en-US" sz="1400">
                <a:latin typeface="ＭＳ Ｐゴシック" charset="-128"/>
                <a:ea typeface="ＭＳ Ｐゴシック" charset="-128"/>
              </a:rPr>
              <a:t>④上記①～③に掲げる者で、一時帰国し、その滞在</a:t>
            </a:r>
          </a:p>
          <a:p>
            <a:r>
              <a:rPr lang="ja-JP" altLang="en-US" sz="1400">
                <a:latin typeface="ＭＳ Ｐゴシック" charset="-128"/>
                <a:ea typeface="ＭＳ Ｐゴシック" charset="-128"/>
              </a:rPr>
              <a:t>    期間が６月未満の者</a:t>
            </a:r>
          </a:p>
        </p:txBody>
      </p:sp>
      <p:sp>
        <p:nvSpPr>
          <p:cNvPr id="91158" name="Text Box 22"/>
          <p:cNvSpPr txBox="1">
            <a:spLocks noChangeArrowheads="1"/>
          </p:cNvSpPr>
          <p:nvPr/>
        </p:nvSpPr>
        <p:spPr bwMode="auto">
          <a:xfrm>
            <a:off x="2000250" y="1268413"/>
            <a:ext cx="11033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400" b="1">
                <a:ea typeface="ＭＳ Ｐゴシック" charset="-128"/>
              </a:rPr>
              <a:t>居住者</a:t>
            </a:r>
          </a:p>
        </p:txBody>
      </p:sp>
      <p:sp>
        <p:nvSpPr>
          <p:cNvPr id="91159" name="Text Box 23"/>
          <p:cNvSpPr txBox="1">
            <a:spLocks noChangeArrowheads="1"/>
          </p:cNvSpPr>
          <p:nvPr/>
        </p:nvSpPr>
        <p:spPr bwMode="auto">
          <a:xfrm>
            <a:off x="6496050" y="1268413"/>
            <a:ext cx="14097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400" b="1">
                <a:ea typeface="ＭＳ Ｐゴシック" charset="-128"/>
              </a:rPr>
              <a:t>非居住者</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a:xfrm>
            <a:off x="1352550" y="333375"/>
            <a:ext cx="8832850" cy="990600"/>
          </a:xfrm>
        </p:spPr>
        <p:txBody>
          <a:bodyPr/>
          <a:lstStyle/>
          <a:p>
            <a:r>
              <a:rPr lang="ja-JP" altLang="en-US" sz="3600" smtClean="0">
                <a:ea typeface="ＭＳ Ｐゴシック" charset="-128"/>
              </a:rPr>
              <a:t>　第１５時限　目次</a:t>
            </a:r>
          </a:p>
        </p:txBody>
      </p:sp>
      <p:sp>
        <p:nvSpPr>
          <p:cNvPr id="36866" name="Rectangle 3"/>
          <p:cNvSpPr>
            <a:spLocks noGrp="1"/>
          </p:cNvSpPr>
          <p:nvPr>
            <p:ph type="body" idx="4294967295"/>
          </p:nvPr>
        </p:nvSpPr>
        <p:spPr>
          <a:xfrm>
            <a:off x="2936875" y="1628775"/>
            <a:ext cx="6056313" cy="4670425"/>
          </a:xfrm>
          <a:ln>
            <a:solidFill>
              <a:schemeClr val="accent2"/>
            </a:solidFill>
          </a:ln>
        </p:spPr>
        <p:txBody>
          <a:bodyPr/>
          <a:lstStyle/>
          <a:p>
            <a:pPr>
              <a:lnSpc>
                <a:spcPct val="80000"/>
              </a:lnSpc>
              <a:buFont typeface="Wingdings" pitchFamily="2" charset="2"/>
              <a:buNone/>
            </a:pPr>
            <a:r>
              <a:rPr lang="ja-JP" altLang="en-US" sz="2400" smtClean="0">
                <a:solidFill>
                  <a:srgbClr val="FF0000"/>
                </a:solidFill>
                <a:latin typeface="ＭＳ Ｐゴシック" charset="-128"/>
                <a:ea typeface="ＭＳ Ｐゴシック" charset="-128"/>
              </a:rPr>
              <a:t>１５－１　不正競争防止法</a:t>
            </a:r>
            <a:endParaRPr lang="en-US" altLang="ja-JP" sz="2400" smtClean="0">
              <a:solidFill>
                <a:srgbClr val="FF0000"/>
              </a:solidFill>
              <a:latin typeface="ＭＳ Ｐゴシック" charset="-128"/>
              <a:ea typeface="ＭＳ Ｐゴシック" charset="-128"/>
            </a:endParaRPr>
          </a:p>
          <a:p>
            <a:pPr>
              <a:lnSpc>
                <a:spcPct val="80000"/>
              </a:lnSpc>
              <a:buFont typeface="Wingdings" pitchFamily="2" charset="2"/>
              <a:buNone/>
            </a:pPr>
            <a:r>
              <a:rPr lang="ja-JP" altLang="en-US" sz="2400" smtClean="0">
                <a:latin typeface="ＭＳ Ｐゴシック" charset="-128"/>
                <a:ea typeface="ＭＳ Ｐゴシック" charset="-128"/>
              </a:rPr>
              <a:t>１５－２　その他の知的財産制度</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solidFill>
                  <a:srgbClr val="FF0000"/>
                </a:solidFill>
                <a:ea typeface="ＭＳ Ｐゴシック" charset="-128"/>
              </a:rPr>
              <a:t>　　　　</a:t>
            </a:r>
            <a:r>
              <a:rPr lang="ja-JP" altLang="en-US" sz="2400" smtClean="0">
                <a:ea typeface="ＭＳ Ｐゴシック" charset="-128"/>
              </a:rPr>
              <a:t>　　（種苗法、</a:t>
            </a:r>
            <a:r>
              <a:rPr lang="zh-TW" altLang="en-US" sz="2400" smtClean="0">
                <a:ea typeface="ＭＳ Ｐゴシック" charset="-128"/>
              </a:rPr>
              <a:t>半導体集積回路配置法</a:t>
            </a:r>
            <a:r>
              <a:rPr lang="ja-JP" altLang="en-US" sz="2400" smtClean="0">
                <a:ea typeface="ＭＳ Ｐゴシック" charset="-128"/>
              </a:rPr>
              <a:t>）</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latin typeface="ＭＳ Ｐゴシック" charset="-128"/>
                <a:ea typeface="ＭＳ Ｐゴシック" charset="-128"/>
              </a:rPr>
              <a:t>１５－３　知的財産に関係する制度</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ea typeface="ＭＳ Ｐゴシック" charset="-128"/>
              </a:rPr>
              <a:t>　　　　　 </a:t>
            </a:r>
            <a:r>
              <a:rPr lang="ja-JP" altLang="en-US" sz="2400" smtClean="0">
                <a:latin typeface="ＭＳ Ｐゴシック" charset="-128"/>
                <a:ea typeface="ＭＳ Ｐゴシック" charset="-128"/>
              </a:rPr>
              <a:t>水際措置と知的財産</a:t>
            </a:r>
            <a:endParaRPr lang="en-US" altLang="ja-JP" sz="2400" smtClean="0">
              <a:latin typeface="ＭＳ Ｐゴシック" charset="-128"/>
              <a:ea typeface="ＭＳ Ｐゴシック" charset="-128"/>
            </a:endParaRPr>
          </a:p>
          <a:p>
            <a:pPr>
              <a:lnSpc>
                <a:spcPct val="80000"/>
              </a:lnSpc>
              <a:buFont typeface="Wingdings" pitchFamily="2" charset="2"/>
              <a:buNone/>
            </a:pPr>
            <a:r>
              <a:rPr lang="ja-JP" altLang="en-US" sz="2400" smtClean="0">
                <a:ea typeface="ＭＳ Ｐゴシック" charset="-128"/>
              </a:rPr>
              <a:t>１５－４　</a:t>
            </a:r>
            <a:r>
              <a:rPr lang="en-US" altLang="ja-JP" sz="2400" smtClean="0">
                <a:ea typeface="ＭＳ Ｐゴシック" charset="-128"/>
              </a:rPr>
              <a:t>PL</a:t>
            </a:r>
            <a:r>
              <a:rPr lang="ja-JP" altLang="en-US" sz="2400" smtClean="0">
                <a:ea typeface="ＭＳ Ｐゴシック" charset="-128"/>
              </a:rPr>
              <a:t>法</a:t>
            </a:r>
            <a:endParaRPr lang="en-US" altLang="ja-JP" sz="2400" smtClean="0">
              <a:ea typeface="ＭＳ Ｐゴシック" charset="-128"/>
            </a:endParaRPr>
          </a:p>
          <a:p>
            <a:pPr>
              <a:lnSpc>
                <a:spcPct val="80000"/>
              </a:lnSpc>
              <a:buFont typeface="Wingdings" pitchFamily="2" charset="2"/>
              <a:buNone/>
            </a:pPr>
            <a:r>
              <a:rPr lang="ja-JP" altLang="en-US" sz="2400" smtClean="0">
                <a:latin typeface="ＭＳ Ｐゴシック" charset="-128"/>
                <a:ea typeface="ＭＳ Ｐゴシック" charset="-128"/>
              </a:rPr>
              <a:t>１５－５　安全保障貿易管理</a:t>
            </a:r>
            <a:endParaRPr lang="en-US" altLang="ja-JP" sz="2400" smtClean="0">
              <a:latin typeface="ＭＳ Ｐゴシック" charset="-128"/>
              <a:ea typeface="ＭＳ Ｐゴシック" charset="-128"/>
            </a:endParaRPr>
          </a:p>
          <a:p>
            <a:pPr>
              <a:lnSpc>
                <a:spcPct val="80000"/>
              </a:lnSpc>
              <a:buFont typeface="Wingdings" pitchFamily="2" charset="2"/>
              <a:buNone/>
            </a:pPr>
            <a:endParaRPr lang="en-US" altLang="ja-JP" sz="1400" smtClean="0">
              <a:latin typeface="ＭＳ Ｐゴシック" charset="-128"/>
              <a:ea typeface="ＭＳ Ｐゴシック" charset="-128"/>
            </a:endParaRPr>
          </a:p>
        </p:txBody>
      </p:sp>
      <p:pic>
        <p:nvPicPr>
          <p:cNvPr id="36867"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6"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4E794333-A9D9-47EE-93EF-2384EB7A80AD}" type="slidenum">
              <a:rPr lang="en-US" smtClean="0">
                <a:solidFill>
                  <a:prstClr val="black"/>
                </a:solidFill>
              </a:rPr>
              <a:pPr>
                <a:defRPr/>
              </a:pPr>
              <a:t>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873125" y="188913"/>
            <a:ext cx="8832850" cy="425450"/>
          </a:xfrm>
        </p:spPr>
        <p:txBody>
          <a:bodyPr>
            <a:normAutofit fontScale="90000"/>
          </a:bodyPr>
          <a:lstStyle/>
          <a:p>
            <a:pPr>
              <a:defRPr/>
            </a:pPr>
            <a:r>
              <a:rPr lang="ja-JP" altLang="en-US" sz="3200" dirty="0" smtClean="0">
                <a:latin typeface="ＭＳ ゴシック" pitchFamily="49" charset="-128"/>
                <a:ea typeface="ＭＳ ゴシック" pitchFamily="49" charset="-128"/>
              </a:rPr>
              <a:t>　　　</a:t>
            </a:r>
            <a:r>
              <a:rPr lang="ja-JP" altLang="en-US" sz="4000" dirty="0" smtClean="0">
                <a:latin typeface="ＭＳ ゴシック" pitchFamily="49" charset="-128"/>
                <a:ea typeface="ＭＳ ゴシック" pitchFamily="49" charset="-128"/>
              </a:rPr>
              <a:t>補論</a:t>
            </a:r>
            <a:r>
              <a:rPr lang="ja-JP" altLang="en-US" sz="4000" dirty="0">
                <a:latin typeface="ＭＳ ゴシック" pitchFamily="49" charset="-128"/>
                <a:ea typeface="ＭＳ ゴシック" pitchFamily="49" charset="-128"/>
              </a:rPr>
              <a:t>：</a:t>
            </a:r>
            <a:r>
              <a:rPr lang="ja-JP" altLang="en-US" sz="4000" dirty="0" smtClean="0">
                <a:latin typeface="ＭＳ ゴシック" pitchFamily="49" charset="-128"/>
                <a:ea typeface="ＭＳ ゴシック" pitchFamily="49" charset="-128"/>
              </a:rPr>
              <a:t>リスト規制</a:t>
            </a:r>
          </a:p>
        </p:txBody>
      </p:sp>
      <p:sp>
        <p:nvSpPr>
          <p:cNvPr id="18435" name="コンテンツ プレースホルダー 2"/>
          <p:cNvSpPr>
            <a:spLocks noGrp="1"/>
          </p:cNvSpPr>
          <p:nvPr>
            <p:ph sz="quarter" idx="1"/>
          </p:nvPr>
        </p:nvSpPr>
        <p:spPr>
          <a:xfrm>
            <a:off x="412750" y="1341438"/>
            <a:ext cx="8915400" cy="2016125"/>
          </a:xfrm>
          <a:solidFill>
            <a:srgbClr val="CCFFFF"/>
          </a:solidFill>
        </p:spPr>
        <p:txBody>
          <a:bodyPr>
            <a:normAutofit fontScale="92500" lnSpcReduction="10000"/>
          </a:bodyPr>
          <a:lstStyle/>
          <a:p>
            <a:pPr marL="0" indent="0">
              <a:buFont typeface="Wingdings" pitchFamily="2" charset="2"/>
              <a:buNone/>
              <a:defRPr/>
            </a:pPr>
            <a:r>
              <a:rPr lang="ja-JP" altLang="en-US" sz="2000" b="1" dirty="0" smtClean="0"/>
              <a:t>・リスト規制品に該当する物の輸出（</a:t>
            </a:r>
            <a:r>
              <a:rPr lang="en-US" altLang="ja-JP" sz="2000" b="1" dirty="0" smtClean="0"/>
              <a:t>15</a:t>
            </a:r>
            <a:r>
              <a:rPr lang="ja-JP" altLang="en-US" sz="2000" b="1" dirty="0" smtClean="0"/>
              <a:t>項目をリストアップ）</a:t>
            </a:r>
          </a:p>
          <a:p>
            <a:pPr marL="0" indent="0">
              <a:buFont typeface="Wingdings" pitchFamily="2" charset="2"/>
              <a:buNone/>
              <a:defRPr/>
            </a:pPr>
            <a:r>
              <a:rPr lang="ja-JP" altLang="en-US" sz="2000" b="1" dirty="0" smtClean="0"/>
              <a:t>－ 兵器そのもの</a:t>
            </a:r>
          </a:p>
          <a:p>
            <a:pPr marL="0" indent="0">
              <a:buFont typeface="Wingdings" pitchFamily="2" charset="2"/>
              <a:buNone/>
              <a:defRPr/>
            </a:pPr>
            <a:r>
              <a:rPr lang="ja-JP" altLang="en-US" sz="2000" b="1" dirty="0" smtClean="0"/>
              <a:t>－ 兵器もしくはその一部になりそうな高い性能を持つ汎用品</a:t>
            </a:r>
          </a:p>
          <a:p>
            <a:pPr marL="0" indent="0">
              <a:buFont typeface="Wingdings" pitchFamily="2" charset="2"/>
              <a:buNone/>
              <a:defRPr/>
            </a:pPr>
            <a:r>
              <a:rPr lang="ja-JP" altLang="en-US" sz="2000" b="1" dirty="0" smtClean="0"/>
              <a:t>－ 兵器の開発などにも利用できる高い性能を持つ汎用品）</a:t>
            </a:r>
            <a:endParaRPr lang="en-US" altLang="ja-JP" sz="2000" b="1" dirty="0" smtClean="0"/>
          </a:p>
          <a:p>
            <a:pPr marL="0" indent="0">
              <a:buFont typeface="Wingdings" pitchFamily="2" charset="2"/>
              <a:buNone/>
              <a:defRPr/>
            </a:pPr>
            <a:r>
              <a:rPr lang="ja-JP" altLang="en-US" sz="2000" b="1" dirty="0" smtClean="0"/>
              <a:t>リスト規制は</a:t>
            </a:r>
            <a:r>
              <a:rPr lang="ja-JP" altLang="en-US" sz="2000" b="1" dirty="0" smtClean="0">
                <a:solidFill>
                  <a:srgbClr val="FF0000"/>
                </a:solidFill>
              </a:rPr>
              <a:t>スペックが明示されており</a:t>
            </a:r>
            <a:r>
              <a:rPr lang="ja-JP" altLang="en-US" sz="2000" b="1" dirty="0" smtClean="0"/>
              <a:t>キャッチオール規制等と比較し規制対象範囲はわかりやすい！！</a:t>
            </a:r>
            <a:endParaRPr lang="en-US" altLang="ja-JP" sz="2000" b="1" dirty="0" smtClean="0"/>
          </a:p>
          <a:p>
            <a:pPr marL="0" indent="0">
              <a:buFont typeface="Wingdings" pitchFamily="2" charset="2"/>
              <a:buNone/>
              <a:defRPr/>
            </a:pPr>
            <a:endParaRPr lang="en-US" altLang="ja-JP" sz="1900" dirty="0" smtClean="0"/>
          </a:p>
          <a:p>
            <a:pPr marL="0" indent="0">
              <a:buFont typeface="Wingdings" pitchFamily="2" charset="2"/>
              <a:buNone/>
              <a:defRPr/>
            </a:pPr>
            <a:endParaRPr lang="en-US" altLang="ja-JP" sz="1900" dirty="0" smtClean="0"/>
          </a:p>
          <a:p>
            <a:pPr marL="0" indent="0">
              <a:buFont typeface="Wingdings" pitchFamily="2" charset="2"/>
              <a:buNone/>
              <a:defRPr/>
            </a:pPr>
            <a:endParaRPr lang="ja-JP" altLang="en-US" sz="1900" dirty="0" smtClean="0"/>
          </a:p>
        </p:txBody>
      </p:sp>
      <p:sp>
        <p:nvSpPr>
          <p:cNvPr id="92163" name="テキスト ボックス 6"/>
          <p:cNvSpPr txBox="1">
            <a:spLocks noChangeArrowheads="1"/>
          </p:cNvSpPr>
          <p:nvPr/>
        </p:nvSpPr>
        <p:spPr bwMode="auto">
          <a:xfrm>
            <a:off x="611188" y="3630613"/>
            <a:ext cx="8316912" cy="3048000"/>
          </a:xfrm>
          <a:prstGeom prst="rect">
            <a:avLst/>
          </a:prstGeom>
          <a:noFill/>
          <a:ln w="9525">
            <a:noFill/>
            <a:miter lim="800000"/>
            <a:headEnd/>
            <a:tailEnd/>
          </a:ln>
        </p:spPr>
        <p:txBody>
          <a:bodyPr>
            <a:spAutoFit/>
          </a:bodyPr>
          <a:lstStyle/>
          <a:p>
            <a:r>
              <a:rPr lang="ja-JP" altLang="en-US" sz="1200" b="1">
                <a:solidFill>
                  <a:srgbClr val="000000"/>
                </a:solidFill>
                <a:latin typeface="ＭＳ ゴシック" pitchFamily="49" charset="-128"/>
                <a:ea typeface="ＭＳ ゴシック" pitchFamily="49" charset="-128"/>
              </a:rPr>
              <a:t>① 武 器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鉄砲、軍用の細菌製剤、軍用探照灯等 </a:t>
            </a:r>
          </a:p>
          <a:p>
            <a:r>
              <a:rPr lang="zh-TW" altLang="en-US" sz="1200" b="1">
                <a:solidFill>
                  <a:srgbClr val="000000"/>
                </a:solidFill>
                <a:latin typeface="ＭＳ ゴシック" pitchFamily="49" charset="-128"/>
                <a:ea typeface="ＭＳ ゴシック" pitchFamily="49" charset="-128"/>
              </a:rPr>
              <a:t>② 原子力 </a:t>
            </a:r>
            <a:r>
              <a:rPr lang="en-US" altLang="zh-TW" sz="1200" b="1">
                <a:solidFill>
                  <a:srgbClr val="000000"/>
                </a:solidFill>
                <a:latin typeface="ＭＳ ゴシック" pitchFamily="49" charset="-128"/>
                <a:ea typeface="ＭＳ ゴシック" pitchFamily="49" charset="-128"/>
              </a:rPr>
              <a:t>…</a:t>
            </a:r>
            <a:r>
              <a:rPr lang="zh-TW" altLang="en-US" sz="1200" b="1">
                <a:solidFill>
                  <a:srgbClr val="000000"/>
                </a:solidFill>
                <a:latin typeface="ＭＳ ゴシック" pitchFamily="49" charset="-128"/>
                <a:ea typeface="ＭＳ ゴシック" pitchFamily="49" charset="-128"/>
              </a:rPr>
              <a:t>核燃料物質、原子炉、人造黒鉛、直流電源装置等 </a:t>
            </a:r>
          </a:p>
          <a:p>
            <a:r>
              <a:rPr lang="ja-JP" altLang="en-US" sz="1200" b="1">
                <a:solidFill>
                  <a:srgbClr val="000000"/>
                </a:solidFill>
                <a:latin typeface="ＭＳ ゴシック" pitchFamily="49" charset="-128"/>
                <a:ea typeface="ＭＳ ゴシック" pitchFamily="49" charset="-128"/>
              </a:rPr>
              <a:t>③</a:t>
            </a:r>
            <a:r>
              <a:rPr lang="en-US" altLang="ja-JP" sz="1200" b="1">
                <a:solidFill>
                  <a:srgbClr val="000000"/>
                </a:solidFill>
                <a:latin typeface="ＭＳ ゴシック" pitchFamily="49" charset="-128"/>
                <a:ea typeface="ＭＳ ゴシック" pitchFamily="49" charset="-128"/>
              </a:rPr>
              <a:t>-1 </a:t>
            </a:r>
            <a:r>
              <a:rPr lang="ja-JP" altLang="en-US" sz="1200" b="1">
                <a:solidFill>
                  <a:srgbClr val="000000"/>
                </a:solidFill>
                <a:latin typeface="ＭＳ ゴシック" pitchFamily="49" charset="-128"/>
                <a:ea typeface="ＭＳ ゴシック" pitchFamily="49" charset="-128"/>
              </a:rPr>
              <a:t>化学兵器</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毒性物質の原料、耐腐食性の熱交換器、弁、ポンプ、反応器、貯蔵容器等 </a:t>
            </a:r>
          </a:p>
          <a:p>
            <a:r>
              <a:rPr lang="ja-JP" altLang="en-US" sz="1200" b="1">
                <a:solidFill>
                  <a:srgbClr val="000000"/>
                </a:solidFill>
                <a:latin typeface="ＭＳ ゴシック" pitchFamily="49" charset="-128"/>
                <a:ea typeface="ＭＳ ゴシック" pitchFamily="49" charset="-128"/>
              </a:rPr>
              <a:t>③</a:t>
            </a:r>
            <a:r>
              <a:rPr lang="en-US" altLang="ja-JP" sz="1200" b="1">
                <a:solidFill>
                  <a:srgbClr val="000000"/>
                </a:solidFill>
                <a:latin typeface="ＭＳ ゴシック" pitchFamily="49" charset="-128"/>
                <a:ea typeface="ＭＳ ゴシック" pitchFamily="49" charset="-128"/>
              </a:rPr>
              <a:t>-2 </a:t>
            </a:r>
            <a:r>
              <a:rPr lang="ja-JP" altLang="en-US" sz="1200" b="1">
                <a:solidFill>
                  <a:srgbClr val="000000"/>
                </a:solidFill>
                <a:latin typeface="ＭＳ ゴシック" pitchFamily="49" charset="-128"/>
                <a:ea typeface="ＭＳ ゴシック" pitchFamily="49" charset="-128"/>
              </a:rPr>
              <a:t>生物兵器</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細菌製剤の原料生物、クロスフロー濾過器、</a:t>
            </a:r>
            <a:r>
              <a:rPr lang="zh-TW" altLang="en-US" sz="1200" b="1">
                <a:solidFill>
                  <a:srgbClr val="000000"/>
                </a:solidFill>
                <a:latin typeface="ＭＳ ゴシック" pitchFamily="49" charset="-128"/>
                <a:ea typeface="ＭＳ ゴシック" pitchFamily="49" charset="-128"/>
              </a:rPr>
              <a:t>凍結乾燥器、密封式発酵槽等 </a:t>
            </a:r>
          </a:p>
          <a:p>
            <a:r>
              <a:rPr lang="ja-JP" altLang="en-US" sz="1200" b="1">
                <a:solidFill>
                  <a:srgbClr val="000000"/>
                </a:solidFill>
                <a:latin typeface="ＭＳ ゴシック" pitchFamily="49" charset="-128"/>
                <a:ea typeface="ＭＳ ゴシック" pitchFamily="49" charset="-128"/>
              </a:rPr>
              <a:t>④ ミサイル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ロケット、無人航空機に使用できる集積回路、加速度計、風洞、振動試験装置等 </a:t>
            </a:r>
          </a:p>
          <a:p>
            <a:r>
              <a:rPr lang="ja-JP" altLang="en-US" sz="1200" b="1">
                <a:solidFill>
                  <a:srgbClr val="000000"/>
                </a:solidFill>
                <a:latin typeface="ＭＳ ゴシック" pitchFamily="49" charset="-128"/>
                <a:ea typeface="ＭＳ ゴシック" pitchFamily="49" charset="-128"/>
              </a:rPr>
              <a:t>⑤ 先端材料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超電導材料、有機繊維、セラミック複合材料等 </a:t>
            </a:r>
          </a:p>
          <a:p>
            <a:r>
              <a:rPr lang="ja-JP" altLang="en-US" sz="1200" b="1">
                <a:solidFill>
                  <a:srgbClr val="000000"/>
                </a:solidFill>
                <a:latin typeface="ＭＳ ゴシック" pitchFamily="49" charset="-128"/>
                <a:ea typeface="ＭＳ ゴシック" pitchFamily="49" charset="-128"/>
              </a:rPr>
              <a:t>⑥ 材料加工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数値制御工作機械、ロボット、測定装置等 </a:t>
            </a:r>
          </a:p>
          <a:p>
            <a:r>
              <a:rPr lang="ja-JP" altLang="en-US" sz="1200" b="1">
                <a:solidFill>
                  <a:srgbClr val="000000"/>
                </a:solidFill>
                <a:latin typeface="ＭＳ ゴシック" pitchFamily="49" charset="-128"/>
                <a:ea typeface="ＭＳ ゴシック" pitchFamily="49" charset="-128"/>
              </a:rPr>
              <a:t>⑦ ｴﾚｸﾄﾛﾆｸｽ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高電圧用コンデンサ、集積回路、半導体基板、大容量電池、周波数分析器等 </a:t>
            </a:r>
          </a:p>
          <a:p>
            <a:r>
              <a:rPr lang="zh-TW" altLang="en-US" sz="1200" b="1">
                <a:solidFill>
                  <a:srgbClr val="000000"/>
                </a:solidFill>
                <a:latin typeface="ＭＳ ゴシック" pitchFamily="49" charset="-128"/>
                <a:ea typeface="ＭＳ ゴシック" pitchFamily="49" charset="-128"/>
              </a:rPr>
              <a:t>⑧ ｺﾝﾋﾟｭｰﾀ </a:t>
            </a:r>
            <a:r>
              <a:rPr lang="en-US" altLang="zh-TW" sz="1200" b="1">
                <a:solidFill>
                  <a:srgbClr val="000000"/>
                </a:solidFill>
                <a:latin typeface="ＭＳ ゴシック" pitchFamily="49" charset="-128"/>
                <a:ea typeface="ＭＳ ゴシック" pitchFamily="49" charset="-128"/>
              </a:rPr>
              <a:t>…</a:t>
            </a:r>
            <a:r>
              <a:rPr lang="zh-TW" altLang="en-US" sz="1200" b="1">
                <a:solidFill>
                  <a:srgbClr val="000000"/>
                </a:solidFill>
                <a:latin typeface="ＭＳ ゴシック" pitchFamily="49" charset="-128"/>
                <a:ea typeface="ＭＳ ゴシック" pitchFamily="49" charset="-128"/>
              </a:rPr>
              <a:t>高性能電子計算機 </a:t>
            </a:r>
          </a:p>
          <a:p>
            <a:r>
              <a:rPr lang="ja-JP" altLang="en-US" sz="1200" b="1">
                <a:solidFill>
                  <a:srgbClr val="000000"/>
                </a:solidFill>
                <a:latin typeface="ＭＳ ゴシック" pitchFamily="49" charset="-128"/>
                <a:ea typeface="ＭＳ ゴシック" pitchFamily="49" charset="-128"/>
              </a:rPr>
              <a:t>⑨ 通信関連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暗号装置、特殊な通信装置等 </a:t>
            </a:r>
          </a:p>
          <a:p>
            <a:r>
              <a:rPr lang="ja-JP" altLang="en-US" sz="1200" b="1">
                <a:solidFill>
                  <a:srgbClr val="000000"/>
                </a:solidFill>
                <a:latin typeface="ＭＳ ゴシック" pitchFamily="49" charset="-128"/>
                <a:ea typeface="ＭＳ ゴシック" pitchFamily="49" charset="-128"/>
              </a:rPr>
              <a:t>⑩ ｾﾝｻｰ･ﾚｰｻﾞｰ</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センサー用光ファイバー、光学機器、特殊カメラ等 </a:t>
            </a:r>
          </a:p>
          <a:p>
            <a:r>
              <a:rPr lang="ja-JP" altLang="en-US" sz="1200" b="1">
                <a:solidFill>
                  <a:srgbClr val="000000"/>
                </a:solidFill>
                <a:latin typeface="ＭＳ ゴシック" pitchFamily="49" charset="-128"/>
                <a:ea typeface="ＭＳ ゴシック" pitchFamily="49" charset="-128"/>
              </a:rPr>
              <a:t>⑪ 航法関係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慣性航法装置、衛星航法システムからの電波受信装置等 </a:t>
            </a:r>
          </a:p>
          <a:p>
            <a:r>
              <a:rPr lang="ja-JP" altLang="en-US" sz="1200" b="1">
                <a:solidFill>
                  <a:srgbClr val="000000"/>
                </a:solidFill>
                <a:latin typeface="ＭＳ ゴシック" pitchFamily="49" charset="-128"/>
                <a:ea typeface="ＭＳ ゴシック" pitchFamily="49" charset="-128"/>
              </a:rPr>
              <a:t>⑫ 海洋関連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潜水艇、水中用のカメラ・ロボット等 </a:t>
            </a:r>
          </a:p>
          <a:p>
            <a:r>
              <a:rPr lang="ja-JP" altLang="en-US" sz="1200" b="1">
                <a:solidFill>
                  <a:srgbClr val="000000"/>
                </a:solidFill>
                <a:latin typeface="ＭＳ ゴシック" pitchFamily="49" charset="-128"/>
                <a:ea typeface="ＭＳ ゴシック" pitchFamily="49" charset="-128"/>
              </a:rPr>
              <a:t>⑬ 推進装置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ガスタービンエンジン、人工衛星、無人航空機等 </a:t>
            </a:r>
          </a:p>
          <a:p>
            <a:r>
              <a:rPr lang="ja-JP" altLang="en-US" sz="1200" b="1">
                <a:solidFill>
                  <a:srgbClr val="000000"/>
                </a:solidFill>
                <a:latin typeface="ＭＳ ゴシック" pitchFamily="49" charset="-128"/>
                <a:ea typeface="ＭＳ ゴシック" pitchFamily="49" charset="-128"/>
              </a:rPr>
              <a:t>⑭ そ の 他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粉末状の金属燃料、電気制動ｼｬｯﾀｰ等 </a:t>
            </a:r>
          </a:p>
          <a:p>
            <a:r>
              <a:rPr lang="ja-JP" altLang="en-US" sz="1200" b="1">
                <a:solidFill>
                  <a:srgbClr val="000000"/>
                </a:solidFill>
                <a:latin typeface="ＭＳ ゴシック" pitchFamily="49" charset="-128"/>
                <a:ea typeface="ＭＳ ゴシック" pitchFamily="49" charset="-128"/>
              </a:rPr>
              <a:t>⑮ 機微品目 </a:t>
            </a:r>
            <a:r>
              <a:rPr lang="en-US" altLang="ja-JP" sz="1200" b="1">
                <a:solidFill>
                  <a:srgbClr val="000000"/>
                </a:solidFill>
                <a:latin typeface="ＭＳ ゴシック" pitchFamily="49" charset="-128"/>
                <a:ea typeface="ＭＳ ゴシック" pitchFamily="49" charset="-128"/>
              </a:rPr>
              <a:t>…</a:t>
            </a:r>
            <a:r>
              <a:rPr lang="ja-JP" altLang="en-US" sz="1200" b="1">
                <a:solidFill>
                  <a:srgbClr val="000000"/>
                </a:solidFill>
                <a:latin typeface="ＭＳ ゴシック" pitchFamily="49" charset="-128"/>
                <a:ea typeface="ＭＳ ゴシック" pitchFamily="49" charset="-128"/>
              </a:rPr>
              <a:t>電波の吸収材、水中探知装置等</a:t>
            </a:r>
            <a:r>
              <a:rPr lang="ja-JP" altLang="en-US" sz="1200">
                <a:solidFill>
                  <a:srgbClr val="000000"/>
                </a:solidFill>
                <a:latin typeface="ＭＳ ゴシック" pitchFamily="49" charset="-128"/>
                <a:ea typeface="ＭＳ ゴシック" pitchFamily="49" charset="-128"/>
              </a:rPr>
              <a:t> </a:t>
            </a:r>
          </a:p>
        </p:txBody>
      </p:sp>
      <p:pic>
        <p:nvPicPr>
          <p:cNvPr id="92164" name="Picture 5" descr="PE01846_"/>
          <p:cNvPicPr>
            <a:picLocks noChangeAspect="1" noChangeArrowheads="1"/>
          </p:cNvPicPr>
          <p:nvPr/>
        </p:nvPicPr>
        <p:blipFill>
          <a:blip r:embed="rId3"/>
          <a:srcRect/>
          <a:stretch>
            <a:fillRect/>
          </a:stretch>
        </p:blipFill>
        <p:spPr bwMode="auto">
          <a:xfrm>
            <a:off x="6392863" y="4941888"/>
            <a:ext cx="3200400" cy="1406525"/>
          </a:xfrm>
          <a:prstGeom prst="rect">
            <a:avLst/>
          </a:prstGeom>
          <a:noFill/>
          <a:ln w="9525">
            <a:noFill/>
            <a:miter lim="800000"/>
            <a:headEnd/>
            <a:tailEnd/>
          </a:ln>
        </p:spPr>
      </p:pic>
      <p:sp>
        <p:nvSpPr>
          <p:cNvPr id="92165" name="AutoShape 7"/>
          <p:cNvSpPr>
            <a:spLocks noChangeArrowheads="1"/>
          </p:cNvSpPr>
          <p:nvPr/>
        </p:nvSpPr>
        <p:spPr bwMode="auto">
          <a:xfrm>
            <a:off x="146050" y="3357563"/>
            <a:ext cx="9447213" cy="3354387"/>
          </a:xfrm>
          <a:prstGeom prst="roundRect">
            <a:avLst>
              <a:gd name="adj" fmla="val 16667"/>
            </a:avLst>
          </a:prstGeom>
          <a:noFill/>
          <a:ln w="38100">
            <a:solidFill>
              <a:schemeClr val="tx1"/>
            </a:solidFill>
            <a:round/>
            <a:headEnd/>
            <a:tailEnd/>
          </a:ln>
        </p:spPr>
        <p:txBody>
          <a:bodyPr wrap="none" lIns="95782" tIns="47891" rIns="95782" bIns="47891" anchor="ctr"/>
          <a:lstStyle/>
          <a:p>
            <a:pPr algn="ctr" defTabSz="957263" eaLnBrk="0" hangingPunct="0"/>
            <a:endParaRPr kumimoji="0" lang="zh-CN" altLang="en-US" sz="1900">
              <a:solidFill>
                <a:srgbClr val="000000"/>
              </a:solidFill>
              <a:latin typeface="Verdana" pitchFamily="34" charset="0"/>
            </a:endParaRPr>
          </a:p>
        </p:txBody>
      </p:sp>
      <p:sp>
        <p:nvSpPr>
          <p:cNvPr id="92166" name="Rectangle 9"/>
          <p:cNvSpPr>
            <a:spLocks noChangeArrowheads="1"/>
          </p:cNvSpPr>
          <p:nvPr/>
        </p:nvSpPr>
        <p:spPr bwMode="auto">
          <a:xfrm>
            <a:off x="-15875" y="-26988"/>
            <a:ext cx="1279525" cy="523876"/>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C97EB17E-01C7-470F-8BEF-DF9FCFF749D6}" type="slidenum">
              <a:rPr lang="en-US" altLang="ja-JP"/>
              <a:pPr>
                <a:defRPr/>
              </a:pPr>
              <a:t>30</a:t>
            </a:fld>
            <a:endParaRPr lang="en-US" altLang="ja-JP"/>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Oval 4"/>
          <p:cNvSpPr>
            <a:spLocks noChangeArrowheads="1"/>
          </p:cNvSpPr>
          <p:nvPr/>
        </p:nvSpPr>
        <p:spPr bwMode="auto">
          <a:xfrm>
            <a:off x="344488" y="5229225"/>
            <a:ext cx="1511300" cy="431800"/>
          </a:xfrm>
          <a:prstGeom prst="ellipse">
            <a:avLst/>
          </a:prstGeom>
          <a:solidFill>
            <a:srgbClr val="FFFF99"/>
          </a:solidFill>
          <a:ln w="9525">
            <a:solidFill>
              <a:schemeClr val="tx1"/>
            </a:solidFill>
            <a:round/>
            <a:headEnd/>
            <a:tailEnd/>
          </a:ln>
        </p:spPr>
        <p:txBody>
          <a:bodyPr wrap="none" anchor="ctr"/>
          <a:lstStyle/>
          <a:p>
            <a:pPr algn="ctr"/>
            <a:endParaRPr lang="ja-JP" altLang="en-US" sz="1400" b="1">
              <a:solidFill>
                <a:srgbClr val="000000"/>
              </a:solidFill>
              <a:latin typeface="Arial" charset="0"/>
              <a:ea typeface="ＭＳ Ｐゴシック" charset="-128"/>
            </a:endParaRPr>
          </a:p>
        </p:txBody>
      </p:sp>
      <p:sp>
        <p:nvSpPr>
          <p:cNvPr id="94210" name="Oval 4"/>
          <p:cNvSpPr>
            <a:spLocks noChangeArrowheads="1"/>
          </p:cNvSpPr>
          <p:nvPr/>
        </p:nvSpPr>
        <p:spPr bwMode="auto">
          <a:xfrm>
            <a:off x="344488" y="4724400"/>
            <a:ext cx="1439862" cy="360363"/>
          </a:xfrm>
          <a:prstGeom prst="ellipse">
            <a:avLst/>
          </a:prstGeom>
          <a:solidFill>
            <a:srgbClr val="FFFF99"/>
          </a:solidFill>
          <a:ln w="9525">
            <a:solidFill>
              <a:schemeClr val="tx1"/>
            </a:solidFill>
            <a:round/>
            <a:headEnd/>
            <a:tailEnd/>
          </a:ln>
        </p:spPr>
        <p:txBody>
          <a:bodyPr wrap="none" anchor="ctr"/>
          <a:lstStyle/>
          <a:p>
            <a:pPr algn="ctr"/>
            <a:endParaRPr lang="ja-JP" altLang="en-US" sz="1400" b="1">
              <a:solidFill>
                <a:srgbClr val="000000"/>
              </a:solidFill>
              <a:latin typeface="Arial" charset="0"/>
              <a:ea typeface="ＭＳ Ｐゴシック" charset="-128"/>
            </a:endParaRPr>
          </a:p>
        </p:txBody>
      </p:sp>
      <p:sp>
        <p:nvSpPr>
          <p:cNvPr id="94211" name="タイトル 1"/>
          <p:cNvSpPr txBox="1">
            <a:spLocks/>
          </p:cNvSpPr>
          <p:nvPr/>
        </p:nvSpPr>
        <p:spPr bwMode="auto">
          <a:xfrm>
            <a:off x="862013" y="115888"/>
            <a:ext cx="8915400" cy="490537"/>
          </a:xfrm>
          <a:prstGeom prst="rect">
            <a:avLst/>
          </a:prstGeom>
          <a:noFill/>
          <a:ln w="9525">
            <a:noFill/>
            <a:miter lim="800000"/>
            <a:headEnd/>
            <a:tailEnd/>
          </a:ln>
        </p:spPr>
        <p:txBody>
          <a:bodyPr anchor="ctr"/>
          <a:lstStyle/>
          <a:p>
            <a:r>
              <a:rPr lang="ja-JP" altLang="en-US" sz="3200">
                <a:solidFill>
                  <a:srgbClr val="000000"/>
                </a:solidFill>
                <a:latin typeface="ＭＳ ゴシック" pitchFamily="49" charset="-128"/>
                <a:ea typeface="ＭＳ ゴシック" pitchFamily="49" charset="-128"/>
              </a:rPr>
              <a:t>　　補論：</a:t>
            </a:r>
            <a:r>
              <a:rPr lang="ja-JP" altLang="en-US" sz="3600">
                <a:solidFill>
                  <a:srgbClr val="000000"/>
                </a:solidFill>
                <a:latin typeface="ＭＳ Ｐゴシック" charset="-128"/>
                <a:ea typeface="ＭＳ Ｐゴシック" charset="-128"/>
              </a:rPr>
              <a:t>キャッチオール規制</a:t>
            </a:r>
          </a:p>
        </p:txBody>
      </p:sp>
      <p:sp>
        <p:nvSpPr>
          <p:cNvPr id="16390" name="正方形/長方形 6"/>
          <p:cNvSpPr>
            <a:spLocks noChangeArrowheads="1"/>
          </p:cNvSpPr>
          <p:nvPr/>
        </p:nvSpPr>
        <p:spPr bwMode="auto">
          <a:xfrm>
            <a:off x="115888" y="3068638"/>
            <a:ext cx="9594850" cy="3416300"/>
          </a:xfrm>
          <a:prstGeom prst="rect">
            <a:avLst/>
          </a:prstGeom>
          <a:solidFill>
            <a:schemeClr val="accent1">
              <a:lumMod val="20000"/>
              <a:lumOff val="80000"/>
            </a:schemeClr>
          </a:solidFill>
          <a:ln w="9525">
            <a:solidFill>
              <a:schemeClr val="accent1">
                <a:lumMod val="60000"/>
                <a:lumOff val="40000"/>
              </a:schemeClr>
            </a:solidFill>
            <a:miter lim="800000"/>
            <a:headEnd/>
            <a:tailEnd/>
          </a:ln>
        </p:spPr>
        <p:txBody>
          <a:bodyPr>
            <a:spAutoFit/>
          </a:bodyPr>
          <a:lstStyle/>
          <a:p>
            <a:pPr>
              <a:defRPr/>
            </a:pPr>
            <a:r>
              <a:rPr lang="ja-JP" altLang="en-US" b="1" dirty="0">
                <a:solidFill>
                  <a:prstClr val="black"/>
                </a:solidFill>
                <a:ea typeface="ＭＳ Ｐゴシック" charset="-128"/>
              </a:rPr>
              <a:t>リスト規制品に該当しない物の輸出に対して、その用途と需要者の内容に応じて規制が行われている。</a:t>
            </a:r>
            <a:endParaRPr lang="en-US" altLang="ja-JP" b="1" dirty="0">
              <a:solidFill>
                <a:prstClr val="black"/>
              </a:solidFill>
              <a:latin typeface="MS Gothic" pitchFamily="49" charset="-128"/>
              <a:ea typeface="ＭＳ Ｐゴシック" charset="-128"/>
            </a:endParaRPr>
          </a:p>
          <a:p>
            <a:pPr>
              <a:defRPr/>
            </a:pPr>
            <a:r>
              <a:rPr lang="ja-JP" altLang="en-US" b="1" dirty="0">
                <a:solidFill>
                  <a:prstClr val="black"/>
                </a:solidFill>
                <a:latin typeface="MS Gothic" pitchFamily="49" charset="-128"/>
                <a:ea typeface="MS Gothic" pitchFamily="49" charset="-128"/>
              </a:rPr>
              <a:t>○リスト規制品に該当しない物は、以下についての確認を行い、これらに当てはまる場合には、輸出前に許可を得ることが必要である。</a:t>
            </a:r>
            <a:r>
              <a:rPr lang="en-US" altLang="ja-JP" b="1" dirty="0">
                <a:solidFill>
                  <a:srgbClr val="FF0000"/>
                </a:solidFill>
                <a:latin typeface="MS Gothic" pitchFamily="49" charset="-128"/>
                <a:ea typeface="MS Gothic" pitchFamily="49" charset="-128"/>
              </a:rPr>
              <a:t>(</a:t>
            </a:r>
            <a:r>
              <a:rPr lang="ja-JP" altLang="en-US" b="1" dirty="0">
                <a:solidFill>
                  <a:srgbClr val="FF0000"/>
                </a:solidFill>
                <a:latin typeface="MS Gothic" pitchFamily="49" charset="-128"/>
                <a:ea typeface="MS Gothic" pitchFamily="49" charset="-128"/>
              </a:rPr>
              <a:t>ﾎﾜｲﾄ国向けは規制対象外</a:t>
            </a:r>
            <a:r>
              <a:rPr lang="en-US" altLang="ja-JP" b="1" dirty="0">
                <a:solidFill>
                  <a:srgbClr val="FF0000"/>
                </a:solidFill>
                <a:latin typeface="MS Gothic" pitchFamily="49" charset="-128"/>
                <a:ea typeface="MS Gothic" pitchFamily="49" charset="-128"/>
              </a:rPr>
              <a:t>)</a:t>
            </a:r>
            <a:r>
              <a:rPr lang="en-US" altLang="ja-JP" dirty="0">
                <a:solidFill>
                  <a:srgbClr val="FF0000"/>
                </a:solidFill>
                <a:latin typeface="MS Gothic" pitchFamily="49" charset="-128"/>
                <a:ea typeface="MS Gothic" pitchFamily="49" charset="-128"/>
              </a:rPr>
              <a:t> </a:t>
            </a:r>
          </a:p>
          <a:p>
            <a:pPr>
              <a:defRPr/>
            </a:pPr>
            <a:endParaRPr lang="en-US" altLang="ja-JP" dirty="0">
              <a:solidFill>
                <a:srgbClr val="FF0000"/>
              </a:solidFill>
              <a:latin typeface="MS Gothic" pitchFamily="49" charset="-128"/>
              <a:ea typeface="MS Gothic" pitchFamily="49" charset="-128"/>
            </a:endParaRPr>
          </a:p>
          <a:p>
            <a:pPr>
              <a:defRPr/>
            </a:pPr>
            <a:r>
              <a:rPr lang="en-US" altLang="ja-JP" b="1" dirty="0">
                <a:solidFill>
                  <a:prstClr val="black"/>
                </a:solidFill>
                <a:latin typeface="MS Gothic" pitchFamily="49" charset="-128"/>
                <a:ea typeface="MS Gothic" pitchFamily="49" charset="-128"/>
              </a:rPr>
              <a:t>【</a:t>
            </a:r>
            <a:r>
              <a:rPr lang="ja-JP" altLang="en-US" b="1" dirty="0">
                <a:solidFill>
                  <a:prstClr val="black"/>
                </a:solidFill>
                <a:latin typeface="MS Gothic" pitchFamily="49" charset="-128"/>
                <a:ea typeface="MS Gothic" pitchFamily="49" charset="-128"/>
              </a:rPr>
              <a:t>用途要件</a:t>
            </a:r>
            <a:r>
              <a:rPr lang="en-US" altLang="ja-JP" b="1" dirty="0">
                <a:solidFill>
                  <a:prstClr val="black"/>
                </a:solidFill>
                <a:latin typeface="MS Gothic" pitchFamily="49" charset="-128"/>
                <a:ea typeface="MS Gothic" pitchFamily="49" charset="-128"/>
              </a:rPr>
              <a:t>】</a:t>
            </a:r>
            <a:r>
              <a:rPr lang="ja-JP" altLang="en-US" sz="1600" dirty="0">
                <a:solidFill>
                  <a:prstClr val="black"/>
                </a:solidFill>
                <a:latin typeface="MS Gothic" pitchFamily="49" charset="-128"/>
                <a:ea typeface="MS Gothic" pitchFamily="49" charset="-128"/>
              </a:rPr>
              <a:t>日本から輸出された物が、最終的に大量破壊兵器や通常兵器の開発などに使用されるおそれがあるか</a:t>
            </a:r>
            <a:r>
              <a:rPr lang="ja-JP" altLang="en-US" dirty="0">
                <a:solidFill>
                  <a:prstClr val="black"/>
                </a:solidFill>
                <a:latin typeface="MS Gothic" pitchFamily="49" charset="-128"/>
                <a:ea typeface="MS Gothic" pitchFamily="49" charset="-128"/>
              </a:rPr>
              <a:t>。 </a:t>
            </a:r>
          </a:p>
          <a:p>
            <a:pPr>
              <a:defRPr/>
            </a:pPr>
            <a:r>
              <a:rPr lang="en-US" altLang="ja-JP" b="1" dirty="0">
                <a:solidFill>
                  <a:prstClr val="black"/>
                </a:solidFill>
                <a:latin typeface="MS Gothic" pitchFamily="49" charset="-128"/>
                <a:ea typeface="MS Gothic" pitchFamily="49" charset="-128"/>
              </a:rPr>
              <a:t>【</a:t>
            </a:r>
            <a:r>
              <a:rPr lang="ja-JP" altLang="en-US" b="1" dirty="0">
                <a:solidFill>
                  <a:prstClr val="black"/>
                </a:solidFill>
                <a:latin typeface="MS Gothic" pitchFamily="49" charset="-128"/>
                <a:ea typeface="MS Gothic" pitchFamily="49" charset="-128"/>
              </a:rPr>
              <a:t>需要者要件</a:t>
            </a:r>
            <a:r>
              <a:rPr lang="en-US" altLang="ja-JP" dirty="0">
                <a:solidFill>
                  <a:prstClr val="black"/>
                </a:solidFill>
                <a:latin typeface="MS Gothic" pitchFamily="49" charset="-128"/>
                <a:ea typeface="MS Gothic" pitchFamily="49" charset="-128"/>
              </a:rPr>
              <a:t>】</a:t>
            </a:r>
            <a:r>
              <a:rPr lang="ja-JP" altLang="en-US" sz="1600" dirty="0">
                <a:solidFill>
                  <a:prstClr val="black"/>
                </a:solidFill>
                <a:latin typeface="MS Gothic" pitchFamily="49" charset="-128"/>
                <a:ea typeface="MS Gothic" pitchFamily="49" charset="-128"/>
              </a:rPr>
              <a:t>日本から輸出された物を受け取る者や最終的に使用する者が、大量破壊兵器　の開発などを行っている（又は行った）か</a:t>
            </a:r>
            <a:r>
              <a:rPr lang="ja-JP" altLang="en-US" sz="1600" b="1" dirty="0">
                <a:solidFill>
                  <a:prstClr val="black"/>
                </a:solidFill>
                <a:latin typeface="MS Gothic" pitchFamily="49" charset="-128"/>
                <a:ea typeface="MS Gothic" pitchFamily="49" charset="-128"/>
              </a:rPr>
              <a:t>。</a:t>
            </a:r>
            <a:endParaRPr lang="ja-JP" altLang="en-US" dirty="0">
              <a:solidFill>
                <a:prstClr val="black"/>
              </a:solidFill>
              <a:latin typeface="MS Gothic" pitchFamily="49" charset="-128"/>
              <a:ea typeface="MS Gothic" pitchFamily="49" charset="-128"/>
            </a:endParaRPr>
          </a:p>
          <a:p>
            <a:pPr>
              <a:defRPr/>
            </a:pPr>
            <a:r>
              <a:rPr lang="ja-JP" altLang="en-US" sz="1400" dirty="0">
                <a:solidFill>
                  <a:prstClr val="black"/>
                </a:solidFill>
                <a:latin typeface="MS Gothic" pitchFamily="49" charset="-128"/>
                <a:ea typeface="MS Gothic" pitchFamily="49" charset="-128"/>
              </a:rPr>
              <a:t>（外国ユーザーリストに掲載された機関向けの場合は、特に注意が必要） </a:t>
            </a:r>
          </a:p>
          <a:p>
            <a:pPr>
              <a:defRPr/>
            </a:pPr>
            <a:endParaRPr lang="en-US" altLang="ja-JP" sz="1400" dirty="0">
              <a:solidFill>
                <a:prstClr val="black"/>
              </a:solidFill>
              <a:latin typeface="MS Gothic" pitchFamily="49" charset="-128"/>
              <a:ea typeface="MS Gothic" pitchFamily="49" charset="-128"/>
            </a:endParaRPr>
          </a:p>
          <a:p>
            <a:pPr>
              <a:defRPr/>
            </a:pPr>
            <a:r>
              <a:rPr lang="ja-JP" altLang="en-US" sz="1400" dirty="0">
                <a:solidFill>
                  <a:prstClr val="black"/>
                </a:solidFill>
                <a:latin typeface="MS Gothic" pitchFamily="49" charset="-128"/>
                <a:ea typeface="MS Gothic" pitchFamily="49" charset="-128"/>
              </a:rPr>
              <a:t>　以上の要件に当たらない場合でも、経済産業省から許可を得るよう通知を受けた場合（</a:t>
            </a:r>
            <a:r>
              <a:rPr lang="ja-JP" altLang="en-US" sz="1400" dirty="0">
                <a:solidFill>
                  <a:srgbClr val="FF3300"/>
                </a:solidFill>
                <a:latin typeface="MS Gothic" pitchFamily="49" charset="-128"/>
                <a:ea typeface="MS Gothic" pitchFamily="49" charset="-128"/>
              </a:rPr>
              <a:t>ｲﾝﾌｫｰﾑ要件</a:t>
            </a:r>
            <a:r>
              <a:rPr lang="ja-JP" altLang="en-US" sz="1400" dirty="0">
                <a:solidFill>
                  <a:prstClr val="black"/>
                </a:solidFill>
                <a:latin typeface="MS Gothic" pitchFamily="49" charset="-128"/>
                <a:ea typeface="MS Gothic" pitchFamily="49" charset="-128"/>
              </a:rPr>
              <a:t>）は、輸出前に許可を得ることが必要 </a:t>
            </a:r>
          </a:p>
        </p:txBody>
      </p:sp>
      <p:sp>
        <p:nvSpPr>
          <p:cNvPr id="94213" name="Rectangle 14"/>
          <p:cNvSpPr>
            <a:spLocks noChangeArrowheads="1"/>
          </p:cNvSpPr>
          <p:nvPr/>
        </p:nvSpPr>
        <p:spPr bwMode="auto">
          <a:xfrm>
            <a:off x="0"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sp>
        <p:nvSpPr>
          <p:cNvPr id="2" name="下矢印 1"/>
          <p:cNvSpPr/>
          <p:nvPr/>
        </p:nvSpPr>
        <p:spPr>
          <a:xfrm>
            <a:off x="3787775" y="2420938"/>
            <a:ext cx="1735138" cy="647700"/>
          </a:xfrm>
          <a:prstGeom prst="down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 name="スライド番号プレースホルダー 2"/>
          <p:cNvSpPr>
            <a:spLocks noGrp="1"/>
          </p:cNvSpPr>
          <p:nvPr>
            <p:ph type="sldNum" sz="quarter" idx="12"/>
          </p:nvPr>
        </p:nvSpPr>
        <p:spPr/>
        <p:txBody>
          <a:bodyPr>
            <a:normAutofit fontScale="85000" lnSpcReduction="20000"/>
          </a:bodyPr>
          <a:lstStyle/>
          <a:p>
            <a:pPr>
              <a:defRPr/>
            </a:pPr>
            <a:fld id="{97BD3306-DD06-4560-A2A4-525C0ACD7987}" type="slidenum">
              <a:rPr lang="en-US" altLang="ja-JP"/>
              <a:pPr>
                <a:defRPr/>
              </a:pPr>
              <a:t>31</a:t>
            </a:fld>
            <a:endParaRPr lang="en-US" altLang="ja-JP"/>
          </a:p>
        </p:txBody>
      </p:sp>
      <p:sp>
        <p:nvSpPr>
          <p:cNvPr id="4" name="角丸四角形 3"/>
          <p:cNvSpPr/>
          <p:nvPr/>
        </p:nvSpPr>
        <p:spPr>
          <a:xfrm>
            <a:off x="374650" y="1454150"/>
            <a:ext cx="8561388" cy="998538"/>
          </a:xfrm>
          <a:prstGeom prst="round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prstClr val="black"/>
                </a:solidFill>
                <a:latin typeface="MS Gothic" pitchFamily="49" charset="-128"/>
                <a:ea typeface="MS Gothic" pitchFamily="49" charset="-128"/>
              </a:rPr>
              <a:t>リスト規制品に該当するもの以外</a:t>
            </a:r>
            <a:r>
              <a:rPr lang="en-US" altLang="ja-JP" sz="2000" b="1" dirty="0">
                <a:solidFill>
                  <a:prstClr val="black"/>
                </a:solidFill>
                <a:latin typeface="MS Gothic" pitchFamily="49" charset="-128"/>
                <a:ea typeface="MS Gothic" pitchFamily="49" charset="-128"/>
              </a:rPr>
              <a:t>(</a:t>
            </a:r>
            <a:r>
              <a:rPr lang="ja-JP" altLang="en-US" sz="2000" b="1" dirty="0">
                <a:solidFill>
                  <a:prstClr val="black"/>
                </a:solidFill>
                <a:latin typeface="MS Gothic" pitchFamily="49" charset="-128"/>
                <a:ea typeface="MS Gothic" pitchFamily="49" charset="-128"/>
              </a:rPr>
              <a:t>木材、食料品などを除く。</a:t>
            </a:r>
            <a:r>
              <a:rPr lang="en-US" altLang="ja-JP" sz="2000" b="1" dirty="0">
                <a:solidFill>
                  <a:prstClr val="black"/>
                </a:solidFill>
                <a:latin typeface="MS Gothic" pitchFamily="49" charset="-128"/>
                <a:ea typeface="MS Gothic" pitchFamily="49" charset="-128"/>
              </a:rPr>
              <a:t>)</a:t>
            </a:r>
            <a:r>
              <a:rPr lang="ja-JP" altLang="en-US" sz="2000" b="1" dirty="0" err="1">
                <a:solidFill>
                  <a:prstClr val="black"/>
                </a:solidFill>
                <a:latin typeface="MS Gothic" pitchFamily="49" charset="-128"/>
                <a:ea typeface="MS Gothic" pitchFamily="49" charset="-128"/>
              </a:rPr>
              <a:t>の輸</a:t>
            </a:r>
            <a:r>
              <a:rPr lang="ja-JP" altLang="en-US" sz="2000" b="1" dirty="0">
                <a:solidFill>
                  <a:prstClr val="black"/>
                </a:solidFill>
                <a:latin typeface="MS Gothic" pitchFamily="49" charset="-128"/>
                <a:ea typeface="MS Gothic" pitchFamily="49" charset="-128"/>
              </a:rPr>
              <a:t>出であって、その用途や需要者に兵器の開発に関する懸念がある場合</a:t>
            </a:r>
            <a:r>
              <a:rPr lang="ja-JP" altLang="en-US" sz="2000" dirty="0">
                <a:solidFill>
                  <a:prstClr val="black"/>
                </a:solidFill>
                <a:latin typeface="MS Gothic" pitchFamily="49" charset="-128"/>
                <a:ea typeface="MS Gothic" pitchFamily="49" charset="-128"/>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テキスト ボックス 1"/>
          <p:cNvSpPr txBox="1">
            <a:spLocks noChangeArrowheads="1"/>
          </p:cNvSpPr>
          <p:nvPr/>
        </p:nvSpPr>
        <p:spPr bwMode="auto">
          <a:xfrm>
            <a:off x="847725" y="115888"/>
            <a:ext cx="6516688" cy="641350"/>
          </a:xfrm>
          <a:prstGeom prst="rect">
            <a:avLst/>
          </a:prstGeom>
          <a:noFill/>
          <a:ln w="9525">
            <a:noFill/>
            <a:miter lim="800000"/>
            <a:headEnd/>
            <a:tailEnd/>
          </a:ln>
        </p:spPr>
        <p:txBody>
          <a:bodyPr>
            <a:spAutoFit/>
          </a:bodyPr>
          <a:lstStyle/>
          <a:p>
            <a:pPr algn="ctr"/>
            <a:r>
              <a:rPr lang="ja-JP" altLang="en-US" sz="3200">
                <a:solidFill>
                  <a:srgbClr val="000000"/>
                </a:solidFill>
                <a:latin typeface="ＭＳ ゴシック" pitchFamily="49" charset="-128"/>
                <a:ea typeface="ＭＳ ゴシック" pitchFamily="49" charset="-128"/>
              </a:rPr>
              <a:t>補論：</a:t>
            </a:r>
            <a:r>
              <a:rPr lang="ja-JP" altLang="en-US" sz="3600">
                <a:solidFill>
                  <a:srgbClr val="000000"/>
                </a:solidFill>
                <a:latin typeface="Century Gothic" pitchFamily="34" charset="0"/>
                <a:ea typeface="ＭＳ ゴシック" pitchFamily="49" charset="-128"/>
              </a:rPr>
              <a:t>技術の提供について</a:t>
            </a:r>
          </a:p>
        </p:txBody>
      </p:sp>
      <p:sp>
        <p:nvSpPr>
          <p:cNvPr id="17412" name="正方形/長方形 2"/>
          <p:cNvSpPr>
            <a:spLocks noChangeArrowheads="1"/>
          </p:cNvSpPr>
          <p:nvPr/>
        </p:nvSpPr>
        <p:spPr bwMode="auto">
          <a:xfrm>
            <a:off x="152400" y="1366838"/>
            <a:ext cx="9417050" cy="2062162"/>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ja-JP" altLang="en-US" sz="1600" dirty="0">
                <a:solidFill>
                  <a:prstClr val="black"/>
                </a:solidFill>
                <a:latin typeface="ＭＳ Ｐゴシック" charset="-128"/>
              </a:rPr>
              <a:t>○技術は「設計」・「製造」・「使用」に分類される。 </a:t>
            </a:r>
          </a:p>
          <a:p>
            <a:pPr>
              <a:defRPr/>
            </a:pPr>
            <a:endParaRPr lang="ja-JP" altLang="en-US" sz="1600" dirty="0">
              <a:solidFill>
                <a:prstClr val="black"/>
              </a:solidFill>
              <a:latin typeface="ＭＳ Ｐゴシック" charset="-128"/>
            </a:endParaRPr>
          </a:p>
          <a:p>
            <a:pPr>
              <a:defRPr/>
            </a:pPr>
            <a:r>
              <a:rPr lang="ja-JP" altLang="en-US" sz="1600" dirty="0">
                <a:solidFill>
                  <a:prstClr val="black"/>
                </a:solidFill>
                <a:latin typeface="ＭＳ Ｐゴシック" charset="-128"/>
              </a:rPr>
              <a:t>○リスト規制品に関連する技術を外国の者（非居住者）に提供する場合や、 提供する技術の用途や需要者にキャッチオール規制における懸念が認められる場合は、その提供に際して事前の許可が必要。</a:t>
            </a:r>
          </a:p>
          <a:p>
            <a:pPr>
              <a:defRPr/>
            </a:pPr>
            <a:endParaRPr lang="ja-JP" altLang="en-US" sz="1600" dirty="0">
              <a:solidFill>
                <a:prstClr val="black"/>
              </a:solidFill>
              <a:latin typeface="ＭＳ Ｐゴシック" charset="-128"/>
            </a:endParaRPr>
          </a:p>
          <a:p>
            <a:pPr>
              <a:defRPr/>
            </a:pPr>
            <a:r>
              <a:rPr lang="ja-JP" altLang="en-US" sz="1600" dirty="0">
                <a:solidFill>
                  <a:prstClr val="black"/>
                </a:solidFill>
                <a:latin typeface="ＭＳ Ｐゴシック" charset="-128"/>
              </a:rPr>
              <a:t>○また、居住者に対する技術提供であっても、リスト規制技術を外国において提供することを目的とする取引や、提供の時点で外国において再提供することを目的とする 取引についても、事前に許可を得て行うことが必要。 </a:t>
            </a:r>
          </a:p>
        </p:txBody>
      </p:sp>
      <p:sp>
        <p:nvSpPr>
          <p:cNvPr id="17414" name="正方形/長方形 4"/>
          <p:cNvSpPr>
            <a:spLocks noChangeArrowheads="1"/>
          </p:cNvSpPr>
          <p:nvPr/>
        </p:nvSpPr>
        <p:spPr bwMode="auto">
          <a:xfrm>
            <a:off x="152400" y="3500438"/>
            <a:ext cx="9418638" cy="2570162"/>
          </a:xfrm>
          <a:prstGeom prst="rect">
            <a:avLst/>
          </a:prstGeom>
          <a:solidFill>
            <a:schemeClr val="accent1">
              <a:lumMod val="20000"/>
              <a:lumOff val="80000"/>
            </a:schemeClr>
          </a:solidFill>
          <a:ln>
            <a:noFill/>
          </a:ln>
          <a:extLst/>
        </p:spPr>
        <p:txBody>
          <a:bodyPr>
            <a:spAutoFit/>
          </a:bodyPr>
          <a:lstStyle/>
          <a:p>
            <a:pPr>
              <a:defRPr/>
            </a:pPr>
            <a:r>
              <a:rPr lang="ja-JP" altLang="en-US" sz="1100">
                <a:solidFill>
                  <a:srgbClr val="000000"/>
                </a:solidFill>
                <a:latin typeface="ＭＳ ゴシック" pitchFamily="49" charset="-128"/>
                <a:ea typeface="ＭＳ ゴシック" pitchFamily="49" charset="-128"/>
              </a:rPr>
              <a:t>許可申請を要しない役務提供</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貿易関係貿易外取引等に関する省令第９条第２項）</a:t>
            </a:r>
            <a:endParaRPr lang="en-US" altLang="ja-JP" sz="1100">
              <a:solidFill>
                <a:srgbClr val="000000"/>
              </a:solidFill>
              <a:latin typeface="ＭＳ ゴシック" pitchFamily="49" charset="-128"/>
              <a:ea typeface="ＭＳ ゴシック" pitchFamily="49" charset="-128"/>
            </a:endParaRPr>
          </a:p>
          <a:p>
            <a:pPr>
              <a:defRPr/>
            </a:pPr>
            <a:endParaRPr lang="ja-JP" altLang="en-US" sz="1100">
              <a:solidFill>
                <a:srgbClr val="000000"/>
              </a:solidFill>
              <a:latin typeface="ＭＳ ゴシック" pitchFamily="49" charset="-128"/>
              <a:ea typeface="ＭＳ ゴシック" pitchFamily="49" charset="-128"/>
            </a:endParaRPr>
          </a:p>
          <a:p>
            <a:pPr>
              <a:defRPr/>
            </a:pPr>
            <a:r>
              <a:rPr lang="ja-JP" altLang="en-US" sz="1100">
                <a:solidFill>
                  <a:srgbClr val="000000"/>
                </a:solidFill>
                <a:latin typeface="ＭＳ ゴシック" pitchFamily="49" charset="-128"/>
                <a:ea typeface="ＭＳ ゴシック" pitchFamily="49" charset="-128"/>
              </a:rPr>
              <a:t>九　</a:t>
            </a:r>
            <a:r>
              <a:rPr lang="ja-JP" altLang="en-US" sz="1100">
                <a:solidFill>
                  <a:srgbClr val="FF0000"/>
                </a:solidFill>
                <a:latin typeface="ＭＳ ゴシック" pitchFamily="49" charset="-128"/>
                <a:ea typeface="ＭＳ ゴシック" pitchFamily="49" charset="-128"/>
              </a:rPr>
              <a:t>公知の技術</a:t>
            </a:r>
            <a:r>
              <a:rPr lang="ja-JP" altLang="en-US" sz="1100">
                <a:solidFill>
                  <a:srgbClr val="000000"/>
                </a:solidFill>
                <a:latin typeface="ＭＳ ゴシック" pitchFamily="49" charset="-128"/>
                <a:ea typeface="ＭＳ ゴシック" pitchFamily="49" charset="-128"/>
              </a:rPr>
              <a:t>を提供する取引又は技術を公知とするために当該技術を提供する取引であって、以下のいずれかに該当するもの</a:t>
            </a:r>
            <a:endParaRPr lang="en-US" altLang="ja-JP" sz="1100">
              <a:solidFill>
                <a:srgbClr val="000000"/>
              </a:solidFill>
              <a:latin typeface="ＭＳ ゴシック" pitchFamily="49" charset="-128"/>
              <a:ea typeface="ＭＳ ゴシック" pitchFamily="49" charset="-128"/>
            </a:endParaRPr>
          </a:p>
          <a:p>
            <a:pPr>
              <a:defRPr/>
            </a:pPr>
            <a:r>
              <a:rPr lang="ja-JP" altLang="en-US" sz="1100">
                <a:solidFill>
                  <a:srgbClr val="000000"/>
                </a:solidFill>
                <a:latin typeface="ＭＳ ゴシック" pitchFamily="49" charset="-128"/>
                <a:ea typeface="ＭＳ ゴシック" pitchFamily="49" charset="-128"/>
              </a:rPr>
              <a:t>　イ</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新聞、書籍、雑誌、カタログ、電気通信ネットワーク上のファイル等により、既に不特定多数の者に対して公開されている技術を提供</a:t>
            </a:r>
            <a:endParaRPr lang="en-US" altLang="ja-JP" sz="1100">
              <a:solidFill>
                <a:srgbClr val="000000"/>
              </a:solidFill>
              <a:latin typeface="ＭＳ ゴシック" pitchFamily="49" charset="-128"/>
              <a:ea typeface="ＭＳ ゴシック" pitchFamily="49" charset="-128"/>
            </a:endParaRPr>
          </a:p>
          <a:p>
            <a:pPr>
              <a:defRPr/>
            </a:pPr>
            <a:r>
              <a:rPr lang="ja-JP"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する取引</a:t>
            </a:r>
          </a:p>
          <a:p>
            <a:pPr>
              <a:defRPr/>
            </a:pPr>
            <a:r>
              <a:rPr lang="ja-JP" altLang="en-US" sz="1100">
                <a:solidFill>
                  <a:srgbClr val="000000"/>
                </a:solidFill>
                <a:latin typeface="ＭＳ ゴシック" pitchFamily="49" charset="-128"/>
                <a:ea typeface="ＭＳ ゴシック" pitchFamily="49" charset="-128"/>
              </a:rPr>
              <a:t>　ロ</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学会誌、公開特許情報、公開シンポジウムの議事録等不特定多数の者が入手可能な技術を提供する取引</a:t>
            </a:r>
          </a:p>
          <a:p>
            <a:pPr>
              <a:defRPr/>
            </a:pPr>
            <a:r>
              <a:rPr lang="ja-JP" altLang="en-US" sz="1100">
                <a:solidFill>
                  <a:srgbClr val="000000"/>
                </a:solidFill>
                <a:latin typeface="ＭＳ ゴシック" pitchFamily="49" charset="-128"/>
                <a:ea typeface="ＭＳ ゴシック" pitchFamily="49" charset="-128"/>
              </a:rPr>
              <a:t>　ハ</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工場の見学コース、講演会、展示会等において不特定多数の者が入手又は聴講可能な技術を提供する取引</a:t>
            </a:r>
          </a:p>
          <a:p>
            <a:pPr>
              <a:defRPr/>
            </a:pPr>
            <a:r>
              <a:rPr lang="ja-JP" altLang="en-US" sz="1100">
                <a:solidFill>
                  <a:srgbClr val="000000"/>
                </a:solidFill>
                <a:latin typeface="ＭＳ ゴシック" pitchFamily="49" charset="-128"/>
                <a:ea typeface="ＭＳ ゴシック" pitchFamily="49" charset="-128"/>
              </a:rPr>
              <a:t>　ニ</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ソースコードが公開されているプログラムを提供する取引</a:t>
            </a:r>
          </a:p>
          <a:p>
            <a:pPr>
              <a:defRPr/>
            </a:pPr>
            <a:r>
              <a:rPr lang="ja-JP" altLang="en-US" sz="1100">
                <a:solidFill>
                  <a:srgbClr val="000000"/>
                </a:solidFill>
                <a:latin typeface="ＭＳ ゴシック" pitchFamily="49" charset="-128"/>
                <a:ea typeface="ＭＳ ゴシック" pitchFamily="49" charset="-128"/>
              </a:rPr>
              <a:t>　ホ</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学会発表用の原稿又は展示会等での配布資料の送付、雑誌への投稿等、当該技術を不特定多数の者が入手又は閲覧可能とすることを目的</a:t>
            </a:r>
            <a:endParaRPr lang="en-US" altLang="ja-JP" sz="1100">
              <a:solidFill>
                <a:srgbClr val="000000"/>
              </a:solidFill>
              <a:latin typeface="ＭＳ ゴシック" pitchFamily="49" charset="-128"/>
              <a:ea typeface="ＭＳ ゴシック" pitchFamily="49" charset="-128"/>
            </a:endParaRPr>
          </a:p>
          <a:p>
            <a:pPr>
              <a:defRPr/>
            </a:pP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とする取引</a:t>
            </a:r>
          </a:p>
          <a:p>
            <a:pPr>
              <a:defRPr/>
            </a:pPr>
            <a:r>
              <a:rPr lang="ja-JP" altLang="en-US" sz="1100">
                <a:solidFill>
                  <a:srgbClr val="000000"/>
                </a:solidFill>
                <a:latin typeface="ＭＳ ゴシック" pitchFamily="49" charset="-128"/>
                <a:ea typeface="ＭＳ ゴシック" pitchFamily="49" charset="-128"/>
              </a:rPr>
              <a:t>十</a:t>
            </a:r>
            <a:r>
              <a:rPr lang="en-US" altLang="ja-JP" sz="1100">
                <a:solidFill>
                  <a:srgbClr val="000000"/>
                </a:solidFill>
                <a:latin typeface="ＭＳ ゴシック" pitchFamily="49" charset="-128"/>
                <a:ea typeface="ＭＳ ゴシック" pitchFamily="49" charset="-128"/>
              </a:rPr>
              <a:t>   </a:t>
            </a:r>
            <a:r>
              <a:rPr lang="ja-JP" altLang="en-US" sz="1100">
                <a:solidFill>
                  <a:srgbClr val="FF0000"/>
                </a:solidFill>
                <a:latin typeface="ＭＳ ゴシック" pitchFamily="49" charset="-128"/>
                <a:ea typeface="ＭＳ ゴシック" pitchFamily="49" charset="-128"/>
              </a:rPr>
              <a:t>基礎科学分野の研究活動</a:t>
            </a:r>
            <a:r>
              <a:rPr lang="ja-JP" altLang="en-US" sz="1100">
                <a:solidFill>
                  <a:srgbClr val="000000"/>
                </a:solidFill>
                <a:latin typeface="ＭＳ ゴシック" pitchFamily="49" charset="-128"/>
                <a:ea typeface="ＭＳ ゴシック" pitchFamily="49" charset="-128"/>
              </a:rPr>
              <a:t>（</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）において技術を提供する取引</a:t>
            </a:r>
          </a:p>
          <a:p>
            <a:pPr>
              <a:defRPr/>
            </a:pPr>
            <a:r>
              <a:rPr lang="ja-JP" altLang="en-US" sz="1100">
                <a:solidFill>
                  <a:srgbClr val="000000"/>
                </a:solidFill>
                <a:latin typeface="ＭＳ ゴシック" pitchFamily="49" charset="-128"/>
                <a:ea typeface="ＭＳ ゴシック" pitchFamily="49" charset="-128"/>
              </a:rPr>
              <a:t>十一</a:t>
            </a:r>
            <a:r>
              <a:rPr lang="en-US" altLang="ja-JP" sz="1100">
                <a:solidFill>
                  <a:srgbClr val="000000"/>
                </a:solidFill>
                <a:latin typeface="ＭＳ ゴシック" pitchFamily="49" charset="-128"/>
                <a:ea typeface="ＭＳ ゴシック" pitchFamily="49" charset="-128"/>
              </a:rPr>
              <a:t>   </a:t>
            </a:r>
            <a:r>
              <a:rPr lang="ja-JP" altLang="en-US" sz="1100">
                <a:solidFill>
                  <a:srgbClr val="FF0000"/>
                </a:solidFill>
                <a:latin typeface="ＭＳ ゴシック" pitchFamily="49" charset="-128"/>
                <a:ea typeface="ＭＳ ゴシック" pitchFamily="49" charset="-128"/>
              </a:rPr>
              <a:t>工業所有権の出願又は登録</a:t>
            </a:r>
            <a:r>
              <a:rPr lang="ja-JP" altLang="en-US" sz="1100">
                <a:solidFill>
                  <a:srgbClr val="000000"/>
                </a:solidFill>
                <a:latin typeface="ＭＳ ゴシック" pitchFamily="49" charset="-128"/>
                <a:ea typeface="ＭＳ ゴシック" pitchFamily="49" charset="-128"/>
              </a:rPr>
              <a:t>を行うために、当該出願又は登録に必要な最小限の技術を提供する取引</a:t>
            </a:r>
            <a:endParaRPr lang="en-US" altLang="ja-JP" sz="1100">
              <a:solidFill>
                <a:srgbClr val="000000"/>
              </a:solidFill>
              <a:latin typeface="ＭＳ ゴシック" pitchFamily="49" charset="-128"/>
              <a:ea typeface="ＭＳ ゴシック" pitchFamily="49" charset="-128"/>
            </a:endParaRPr>
          </a:p>
          <a:p>
            <a:pPr>
              <a:defRPr/>
            </a:pPr>
            <a:r>
              <a:rPr lang="ja-JP" altLang="en-US" sz="1000">
                <a:solidFill>
                  <a:srgbClr val="FF0000"/>
                </a:solidFill>
                <a:latin typeface="ＭＳ Ｐゴシック" charset="-128"/>
                <a:ea typeface="ＭＳ Ｐゴシック" charset="-128"/>
              </a:rPr>
              <a:t>　（</a:t>
            </a:r>
            <a:r>
              <a:rPr lang="en-US" altLang="ja-JP" sz="1000">
                <a:solidFill>
                  <a:srgbClr val="FF0000"/>
                </a:solidFill>
                <a:latin typeface="ＭＳ Ｐゴシック" charset="-128"/>
                <a:ea typeface="ＭＳ Ｐゴシック" charset="-128"/>
              </a:rPr>
              <a:t>※</a:t>
            </a:r>
            <a:r>
              <a:rPr lang="ja-JP" altLang="en-US" sz="1000">
                <a:solidFill>
                  <a:srgbClr val="FF0000"/>
                </a:solidFill>
                <a:latin typeface="ＭＳ Ｐゴシック" charset="-128"/>
                <a:ea typeface="ＭＳ Ｐゴシック" charset="-128"/>
              </a:rPr>
              <a:t>）自然科学の分野における現象に関する原理の究明を主目的とした研究活動であって、理論的又は実験的方法により行うものであり、特定の製品の設計　　　</a:t>
            </a:r>
            <a:endParaRPr lang="en-US" altLang="ja-JP" sz="1000">
              <a:solidFill>
                <a:srgbClr val="FF0000"/>
              </a:solidFill>
              <a:latin typeface="ＭＳ Ｐゴシック" charset="-128"/>
              <a:ea typeface="ＭＳ Ｐゴシック" charset="-128"/>
            </a:endParaRPr>
          </a:p>
          <a:p>
            <a:pPr>
              <a:defRPr/>
            </a:pPr>
            <a:r>
              <a:rPr lang="ja-JP" altLang="en-US" sz="1000">
                <a:solidFill>
                  <a:srgbClr val="FF0000"/>
                </a:solidFill>
                <a:latin typeface="ＭＳ Ｐゴシック" charset="-128"/>
                <a:ea typeface="ＭＳ Ｐゴシック" charset="-128"/>
              </a:rPr>
              <a:t>　　　　　又は製造を目的としないもの。</a:t>
            </a:r>
          </a:p>
          <a:p>
            <a:pPr>
              <a:defRPr/>
            </a:pPr>
            <a:endParaRPr lang="en-US" altLang="ja-JP" sz="900">
              <a:solidFill>
                <a:srgbClr val="000000"/>
              </a:solidFill>
              <a:latin typeface="HGPｺﾞｼｯｸE" pitchFamily="50" charset="-128"/>
              <a:ea typeface="HGPｺﾞｼｯｸE" pitchFamily="50" charset="-128"/>
            </a:endParaRPr>
          </a:p>
        </p:txBody>
      </p:sp>
      <p:sp>
        <p:nvSpPr>
          <p:cNvPr id="96260" name="Rectangle 16"/>
          <p:cNvSpPr>
            <a:spLocks noChangeArrowheads="1"/>
          </p:cNvSpPr>
          <p:nvPr/>
        </p:nvSpPr>
        <p:spPr bwMode="auto">
          <a:xfrm>
            <a:off x="0"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77965421-E62B-484F-828F-8CB1860ACABC}" type="slidenum">
              <a:rPr lang="en-US" altLang="ja-JP"/>
              <a:pPr>
                <a:defRPr/>
              </a:pPr>
              <a:t>32</a:t>
            </a:fld>
            <a:endParaRPr lang="en-US" altLang="ja-JP" dirty="0"/>
          </a:p>
        </p:txBody>
      </p:sp>
      <p:sp>
        <p:nvSpPr>
          <p:cNvPr id="17413" name="Oval 4"/>
          <p:cNvSpPr>
            <a:spLocks noChangeArrowheads="1"/>
          </p:cNvSpPr>
          <p:nvPr/>
        </p:nvSpPr>
        <p:spPr bwMode="auto">
          <a:xfrm>
            <a:off x="1989138" y="6021388"/>
            <a:ext cx="6148387" cy="769937"/>
          </a:xfrm>
          <a:prstGeom prst="ellipse">
            <a:avLst/>
          </a:prstGeom>
          <a:solidFill>
            <a:schemeClr val="accent2">
              <a:lumMod val="20000"/>
              <a:lumOff val="80000"/>
            </a:schemeClr>
          </a:solidFill>
          <a:ln w="9525">
            <a:solidFill>
              <a:srgbClr val="FF0000"/>
            </a:solidFill>
            <a:round/>
            <a:headEnd/>
            <a:tailEnd/>
          </a:ln>
        </p:spPr>
        <p:txBody>
          <a:bodyPr wrap="none" anchor="ctr"/>
          <a:lstStyle/>
          <a:p>
            <a:pPr algn="ctr">
              <a:defRPr/>
            </a:pPr>
            <a:r>
              <a:rPr lang="ja-JP" altLang="en-US">
                <a:latin typeface="Century Gothic" pitchFamily="34" charset="0"/>
                <a:ea typeface="ＭＳ ゴシック" pitchFamily="49" charset="-128"/>
              </a:rPr>
              <a:t>物の輸出だけではなく技術提供も外為法の規制対象</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18"/>
          <p:cNvSpPr>
            <a:spLocks noChangeArrowheads="1"/>
          </p:cNvSpPr>
          <p:nvPr/>
        </p:nvSpPr>
        <p:spPr bwMode="auto">
          <a:xfrm>
            <a:off x="623888" y="2789238"/>
            <a:ext cx="8856662" cy="1647825"/>
          </a:xfrm>
          <a:prstGeom prst="rect">
            <a:avLst/>
          </a:prstGeom>
          <a:solidFill>
            <a:schemeClr val="accent2">
              <a:lumMod val="20000"/>
              <a:lumOff val="80000"/>
            </a:schemeClr>
          </a:solidFill>
          <a:ln w="9525">
            <a:solidFill>
              <a:srgbClr val="FFFF00"/>
            </a:solidFill>
            <a:miter lim="800000"/>
            <a:headEnd/>
            <a:tailEnd/>
          </a:ln>
          <a:effectLst>
            <a:outerShdw blurRad="63500" dist="20000" dir="5400000" rotWithShape="0">
              <a:srgbClr val="000000">
                <a:alpha val="37999"/>
              </a:srgbClr>
            </a:outerShdw>
          </a:effectLst>
        </p:spPr>
        <p:txBody>
          <a:bodyPr anchor="ctr"/>
          <a:lstStyle/>
          <a:p>
            <a:pPr>
              <a:lnSpc>
                <a:spcPts val="1920"/>
              </a:lnSpc>
              <a:defRPr/>
            </a:pPr>
            <a:r>
              <a:rPr lang="ja-JP" altLang="en-US" sz="1600" dirty="0">
                <a:solidFill>
                  <a:prstClr val="black"/>
                </a:solidFill>
                <a:latin typeface="ＭＳ Ｐゴシック" charset="0"/>
                <a:ea typeface="ＭＳ Ｐゴシック" charset="0"/>
                <a:cs typeface="ＭＳ Ｐゴシック" charset="0"/>
              </a:rPr>
              <a:t>（１）刑事罰・・・ 最大で１０年以下の懲役（個人のみ）、１、０００万円以下の罰金</a:t>
            </a:r>
          </a:p>
          <a:p>
            <a:pPr>
              <a:lnSpc>
                <a:spcPts val="1920"/>
              </a:lnSpc>
              <a:defRPr/>
            </a:pPr>
            <a:r>
              <a:rPr lang="ja-JP" altLang="en-US" sz="1600" dirty="0">
                <a:solidFill>
                  <a:prstClr val="black"/>
                </a:solidFill>
                <a:latin typeface="ＭＳ Ｐゴシック" charset="0"/>
                <a:ea typeface="ＭＳ Ｐゴシック" charset="0"/>
                <a:cs typeface="ＭＳ Ｐゴシック" charset="0"/>
              </a:rPr>
              <a:t>（対象の貨物・技術の価格の５倍が１、０００万円超の場合は、当該価格の５倍以下の罰金）（法第６９条の６及び７、第７０条、第７１条、第７２条並びに第７３条）</a:t>
            </a:r>
            <a:endParaRPr lang="en-US" altLang="ja-JP" sz="1600" dirty="0">
              <a:solidFill>
                <a:prstClr val="black"/>
              </a:solidFill>
              <a:latin typeface="ＭＳ Ｐゴシック" charset="0"/>
              <a:ea typeface="ＭＳ Ｐゴシック" charset="0"/>
              <a:cs typeface="ＭＳ Ｐゴシック" charset="0"/>
            </a:endParaRPr>
          </a:p>
          <a:p>
            <a:pPr>
              <a:lnSpc>
                <a:spcPts val="1920"/>
              </a:lnSpc>
              <a:defRPr/>
            </a:pPr>
            <a:endParaRPr lang="ja-JP" altLang="en-US" sz="1600" dirty="0">
              <a:solidFill>
                <a:prstClr val="black"/>
              </a:solidFill>
              <a:latin typeface="ＭＳ Ｐゴシック" charset="0"/>
              <a:ea typeface="ＭＳ Ｐゴシック" charset="0"/>
              <a:cs typeface="ＭＳ Ｐゴシック" charset="0"/>
            </a:endParaRPr>
          </a:p>
          <a:p>
            <a:pPr>
              <a:lnSpc>
                <a:spcPts val="1920"/>
              </a:lnSpc>
              <a:defRPr/>
            </a:pPr>
            <a:r>
              <a:rPr lang="ja-JP" altLang="en-US" sz="1600" dirty="0">
                <a:solidFill>
                  <a:prstClr val="black"/>
                </a:solidFill>
                <a:latin typeface="ＭＳ Ｐゴシック" charset="0"/>
                <a:ea typeface="ＭＳ Ｐゴシック" charset="0"/>
                <a:cs typeface="ＭＳ Ｐゴシック" charset="0"/>
              </a:rPr>
              <a:t>（２）行政罰・・・ 最大で３年以内の貨物の輸出･技術の提供の禁止（法第２５条の</a:t>
            </a:r>
          </a:p>
          <a:p>
            <a:pPr>
              <a:lnSpc>
                <a:spcPts val="1920"/>
              </a:lnSpc>
              <a:defRPr/>
            </a:pPr>
            <a:r>
              <a:rPr lang="ja-JP" altLang="en-US" sz="1600" dirty="0">
                <a:solidFill>
                  <a:prstClr val="black"/>
                </a:solidFill>
                <a:latin typeface="ＭＳ Ｐゴシック" charset="0"/>
                <a:ea typeface="ＭＳ Ｐゴシック" charset="0"/>
                <a:cs typeface="ＭＳ Ｐゴシック" charset="0"/>
              </a:rPr>
              <a:t>　２及び第５３条）</a:t>
            </a:r>
          </a:p>
        </p:txBody>
      </p:sp>
      <p:sp>
        <p:nvSpPr>
          <p:cNvPr id="19459" name="タイトル 1"/>
          <p:cNvSpPr>
            <a:spLocks noGrp="1"/>
          </p:cNvSpPr>
          <p:nvPr>
            <p:ph type="title"/>
          </p:nvPr>
        </p:nvSpPr>
        <p:spPr>
          <a:xfrm>
            <a:off x="1665288" y="188913"/>
            <a:ext cx="7751762" cy="425450"/>
          </a:xfrm>
        </p:spPr>
        <p:txBody>
          <a:bodyPr>
            <a:normAutofit fontScale="90000"/>
          </a:bodyPr>
          <a:lstStyle/>
          <a:p>
            <a:pPr>
              <a:defRPr/>
            </a:pPr>
            <a:r>
              <a:rPr lang="ja-JP" altLang="en-US" dirty="0" smtClean="0"/>
              <a:t>補論：法令違反に対する罰則</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6A80B72F-F7EB-4458-9B87-4BCA27E664BA}" type="slidenum">
              <a:rPr lang="en-US" altLang="ja-JP"/>
              <a:pPr>
                <a:defRPr/>
              </a:pPr>
              <a:t>33</a:t>
            </a:fld>
            <a:endParaRPr lang="en-US" altLang="ja-JP"/>
          </a:p>
        </p:txBody>
      </p:sp>
      <p:graphicFrame>
        <p:nvGraphicFramePr>
          <p:cNvPr id="16429" name="Object 45"/>
          <p:cNvGraphicFramePr>
            <a:graphicFrameLocks noChangeAspect="1"/>
          </p:cNvGraphicFramePr>
          <p:nvPr/>
        </p:nvGraphicFramePr>
        <p:xfrm>
          <a:off x="7400925" y="4654550"/>
          <a:ext cx="1857375" cy="1943100"/>
        </p:xfrm>
        <a:graphic>
          <a:graphicData uri="http://schemas.openxmlformats.org/presentationml/2006/ole">
            <mc:AlternateContent xmlns:mc="http://schemas.openxmlformats.org/markup-compatibility/2006">
              <mc:Choice xmlns:v="urn:schemas-microsoft-com:vml" Requires="v">
                <p:oleObj spid="_x0000_s16430" name="Clip" r:id="rId4" imgW="1837030" imgH="1921154" progId="">
                  <p:embed/>
                </p:oleObj>
              </mc:Choice>
              <mc:Fallback>
                <p:oleObj name="Clip" r:id="rId4" imgW="1837030" imgH="1921154" progId="">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925" y="4654550"/>
                        <a:ext cx="1857375"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33" name="Rectangle 9"/>
          <p:cNvSpPr>
            <a:spLocks noChangeArrowheads="1"/>
          </p:cNvSpPr>
          <p:nvPr/>
        </p:nvSpPr>
        <p:spPr bwMode="auto">
          <a:xfrm>
            <a:off x="-15875" y="0"/>
            <a:ext cx="1279525"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１５－５</a:t>
            </a:r>
            <a:endParaRPr lang="zh-CN" altLang="en-US" sz="2800">
              <a:solidFill>
                <a:srgbClr val="000000"/>
              </a:solidFill>
              <a:latin typeface="ＭＳ Ｐゴシック" charset="-128"/>
              <a:ea typeface="ＭＳ Ｐゴシック" charset="-128"/>
            </a:endParaRPr>
          </a:p>
        </p:txBody>
      </p:sp>
      <p:sp>
        <p:nvSpPr>
          <p:cNvPr id="3" name="対角する 2 つの角を切り取った四角形 2"/>
          <p:cNvSpPr/>
          <p:nvPr/>
        </p:nvSpPr>
        <p:spPr>
          <a:xfrm>
            <a:off x="768350" y="1484313"/>
            <a:ext cx="8567738" cy="1231900"/>
          </a:xfrm>
          <a:prstGeom prst="snip2Diag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160"/>
              </a:lnSpc>
              <a:defRPr/>
            </a:pPr>
            <a:r>
              <a:rPr lang="ja-JP" altLang="en-US" dirty="0">
                <a:solidFill>
                  <a:prstClr val="black"/>
                </a:solidFill>
                <a:latin typeface="ＭＳ Ｐゴシック" charset="0"/>
                <a:cs typeface="ＭＳ Ｐゴシック" charset="0"/>
              </a:rPr>
              <a:t>外為法では、必要な許可を取得しないで貨物の輸出や技術の提供を行った場合に、刑事罰と行政罰が課せられる場合がある。</a:t>
            </a:r>
            <a:endParaRPr lang="en-US" altLang="ja-JP" dirty="0">
              <a:solidFill>
                <a:prstClr val="black"/>
              </a:solidFill>
              <a:latin typeface="ＭＳ Ｐゴシック" charset="0"/>
              <a:cs typeface="ＭＳ Ｐゴシック" charset="0"/>
            </a:endParaRPr>
          </a:p>
          <a:p>
            <a:pPr>
              <a:lnSpc>
                <a:spcPts val="2160"/>
              </a:lnSpc>
              <a:defRPr/>
            </a:pPr>
            <a:r>
              <a:rPr lang="ja-JP" altLang="en-US" dirty="0">
                <a:solidFill>
                  <a:prstClr val="black"/>
                </a:solidFill>
                <a:latin typeface="ＭＳ Ｐゴシック" charset="0"/>
                <a:cs typeface="ＭＳ Ｐゴシック" charset="0"/>
              </a:rPr>
              <a:t>また、これらの罰則は、貨物の輸出や技術の提供を行った個人及び当該個人が属する法人共に対象となる。</a:t>
            </a:r>
            <a:endParaRPr lang="en-US" altLang="ja-JP" dirty="0">
              <a:solidFill>
                <a:prstClr val="black"/>
              </a:solidFill>
              <a:latin typeface="ＭＳ Ｐゴシック" charset="0"/>
              <a:cs typeface="ＭＳ Ｐゴシック" charset="0"/>
            </a:endParaRPr>
          </a:p>
        </p:txBody>
      </p:sp>
      <p:sp>
        <p:nvSpPr>
          <p:cNvPr id="4" name="右カーブ矢印 3"/>
          <p:cNvSpPr/>
          <p:nvPr/>
        </p:nvSpPr>
        <p:spPr>
          <a:xfrm>
            <a:off x="26988" y="2428875"/>
            <a:ext cx="538162" cy="720725"/>
          </a:xfrm>
          <a:prstGeom prst="curvedRightArrow">
            <a:avLst/>
          </a:prstGeom>
          <a:solidFill>
            <a:schemeClr val="accent3">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endParaRPr>
          </a:p>
        </p:txBody>
      </p:sp>
      <p:sp>
        <p:nvSpPr>
          <p:cNvPr id="7" name="爆発 2 6"/>
          <p:cNvSpPr/>
          <p:nvPr/>
        </p:nvSpPr>
        <p:spPr>
          <a:xfrm>
            <a:off x="200025" y="4325938"/>
            <a:ext cx="7561263" cy="2532062"/>
          </a:xfrm>
          <a:prstGeom prst="irregularSeal2">
            <a:avLst/>
          </a:prstGeom>
          <a:solidFill>
            <a:schemeClr val="accent3">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lnSpc>
                <a:spcPts val="1680"/>
              </a:lnSpc>
              <a:spcBef>
                <a:spcPts val="700"/>
              </a:spcBef>
              <a:buClr>
                <a:srgbClr val="FEB80A"/>
              </a:buClr>
              <a:buSzPct val="60000"/>
              <a:defRPr/>
            </a:pPr>
            <a:r>
              <a:rPr lang="ja-JP" altLang="en-US" sz="1400" dirty="0">
                <a:solidFill>
                  <a:prstClr val="black"/>
                </a:solidFill>
                <a:latin typeface="Tw Cen MT" pitchFamily="34" charset="0"/>
              </a:rPr>
              <a:t>核開発懸念国などへの流出は、懸念用途で使用されるリスクが高まるばかりか、実際に懸念用途に使用された場合、社会的信用の失墜、国民全体の安全を脅かすことにもつながりうる。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グループ化 3"/>
          <p:cNvGrpSpPr>
            <a:grpSpLocks/>
          </p:cNvGrpSpPr>
          <p:nvPr/>
        </p:nvGrpSpPr>
        <p:grpSpPr bwMode="auto">
          <a:xfrm>
            <a:off x="200025" y="3644900"/>
            <a:ext cx="9205913" cy="3213100"/>
            <a:chOff x="200472" y="3644280"/>
            <a:chExt cx="9206044" cy="3313112"/>
          </a:xfrm>
        </p:grpSpPr>
        <p:sp>
          <p:nvSpPr>
            <p:cNvPr id="38936" name="AutoShape 2"/>
            <p:cNvSpPr>
              <a:spLocks noChangeArrowheads="1"/>
            </p:cNvSpPr>
            <p:nvPr/>
          </p:nvSpPr>
          <p:spPr bwMode="auto">
            <a:xfrm>
              <a:off x="200472" y="3788742"/>
              <a:ext cx="9206044" cy="3168650"/>
            </a:xfrm>
            <a:prstGeom prst="flowChartProcess">
              <a:avLst/>
            </a:prstGeom>
            <a:solidFill>
              <a:schemeClr val="accent1"/>
            </a:solidFill>
            <a:ln w="9525">
              <a:noFill/>
              <a:miter lim="800000"/>
              <a:headEnd/>
              <a:tailEnd/>
            </a:ln>
          </p:spPr>
          <p:txBody>
            <a:bodyPr lIns="91429" tIns="45715" rIns="91429" bIns="45715" anchor="ctr"/>
            <a:lstStyle/>
            <a:p>
              <a:endParaRPr lang="ja-JP" altLang="ja-JP" sz="1000">
                <a:solidFill>
                  <a:srgbClr val="000000"/>
                </a:solidFill>
                <a:latin typeface="ＭＳ Ｐゴシック" charset="-128"/>
                <a:ea typeface="ＭＳ Ｐゴシック" charset="-128"/>
              </a:endParaRPr>
            </a:p>
          </p:txBody>
        </p:sp>
        <p:sp>
          <p:nvSpPr>
            <p:cNvPr id="38937" name="AutoShape 3"/>
            <p:cNvSpPr>
              <a:spLocks noChangeArrowheads="1"/>
            </p:cNvSpPr>
            <p:nvPr/>
          </p:nvSpPr>
          <p:spPr bwMode="auto">
            <a:xfrm>
              <a:off x="4257460" y="4077667"/>
              <a:ext cx="4992556" cy="2735262"/>
            </a:xfrm>
            <a:prstGeom prst="roundRect">
              <a:avLst>
                <a:gd name="adj" fmla="val 6907"/>
              </a:avLst>
            </a:prstGeom>
            <a:solidFill>
              <a:srgbClr val="FFFFCC"/>
            </a:solidFill>
            <a:ln w="41275" cmpd="thickThin">
              <a:solidFill>
                <a:schemeClr val="tx1"/>
              </a:solidFill>
              <a:round/>
              <a:headEnd/>
              <a:tailEnd/>
            </a:ln>
          </p:spPr>
          <p:txBody>
            <a:bodyPr lIns="91429" tIns="45715" rIns="91429" bIns="45715" anchor="ctr"/>
            <a:lstStyle/>
            <a:p>
              <a:endParaRPr lang="ja-JP" altLang="ja-JP" sz="1400">
                <a:solidFill>
                  <a:srgbClr val="000000"/>
                </a:solidFill>
                <a:latin typeface="ＭＳ Ｐゴシック" charset="-128"/>
                <a:ea typeface="ＭＳ Ｐゴシック" charset="-128"/>
              </a:endParaRPr>
            </a:p>
          </p:txBody>
        </p:sp>
        <p:sp>
          <p:nvSpPr>
            <p:cNvPr id="38938" name="AutoShape 4"/>
            <p:cNvSpPr>
              <a:spLocks noChangeArrowheads="1"/>
            </p:cNvSpPr>
            <p:nvPr/>
          </p:nvSpPr>
          <p:spPr bwMode="auto">
            <a:xfrm>
              <a:off x="279582" y="4077667"/>
              <a:ext cx="3743986" cy="2735262"/>
            </a:xfrm>
            <a:prstGeom prst="roundRect">
              <a:avLst>
                <a:gd name="adj" fmla="val 5861"/>
              </a:avLst>
            </a:prstGeom>
            <a:solidFill>
              <a:schemeClr val="bg1"/>
            </a:solidFill>
            <a:ln w="9525">
              <a:solidFill>
                <a:schemeClr val="tx1"/>
              </a:solidFill>
              <a:round/>
              <a:headEnd/>
              <a:tailEnd/>
            </a:ln>
          </p:spPr>
          <p:txBody>
            <a:bodyPr lIns="91429" tIns="45715" rIns="0" bIns="45715" anchor="ctr"/>
            <a:lstStyle/>
            <a:p>
              <a:pPr>
                <a:lnSpc>
                  <a:spcPct val="160000"/>
                </a:lnSpc>
              </a:pPr>
              <a:r>
                <a:rPr lang="ja-JP" altLang="en-US" sz="1200">
                  <a:solidFill>
                    <a:srgbClr val="000000"/>
                  </a:solidFill>
                  <a:latin typeface="ＭＳ Ｐゴシック" charset="-128"/>
                  <a:ea typeface="ＭＳ Ｐゴシック" charset="-128"/>
                </a:rPr>
                <a:t>民事的救済的措置として、以下の措置を規定。</a:t>
              </a:r>
            </a:p>
            <a:p>
              <a:pPr>
                <a:lnSpc>
                  <a:spcPct val="160000"/>
                </a:lnSpc>
              </a:pPr>
              <a:r>
                <a:rPr lang="ja-JP" altLang="en-US" sz="1200">
                  <a:solidFill>
                    <a:srgbClr val="000000"/>
                  </a:solidFill>
                  <a:latin typeface="ＭＳ Ｐゴシック" charset="-128"/>
                  <a:ea typeface="ＭＳ Ｐゴシック" charset="-128"/>
                </a:rPr>
                <a:t>　○差止請求権（３条）</a:t>
              </a:r>
            </a:p>
            <a:p>
              <a:pPr>
                <a:lnSpc>
                  <a:spcPct val="160000"/>
                </a:lnSpc>
              </a:pPr>
              <a:r>
                <a:rPr lang="ja-JP" altLang="en-US" sz="1200">
                  <a:solidFill>
                    <a:srgbClr val="000000"/>
                  </a:solidFill>
                  <a:latin typeface="ＭＳ Ｐゴシック" charset="-128"/>
                  <a:ea typeface="ＭＳ Ｐゴシック" charset="-128"/>
                </a:rPr>
                <a:t>　○損害賠償請求権（４条）</a:t>
              </a:r>
            </a:p>
            <a:p>
              <a:pPr>
                <a:lnSpc>
                  <a:spcPct val="160000"/>
                </a:lnSpc>
              </a:pPr>
              <a:r>
                <a:rPr lang="ja-JP" altLang="en-US" sz="1200">
                  <a:solidFill>
                    <a:srgbClr val="000000"/>
                  </a:solidFill>
                  <a:latin typeface="ＭＳ Ｐゴシック" charset="-128"/>
                  <a:ea typeface="ＭＳ Ｐゴシック" charset="-128"/>
                </a:rPr>
                <a:t>　○損害額の推定等（５条等）</a:t>
              </a:r>
            </a:p>
            <a:p>
              <a:pPr>
                <a:lnSpc>
                  <a:spcPct val="160000"/>
                </a:lnSpc>
              </a:pPr>
              <a:r>
                <a:rPr lang="ja-JP" altLang="en-US" sz="1200">
                  <a:solidFill>
                    <a:srgbClr val="000000"/>
                  </a:solidFill>
                  <a:latin typeface="ＭＳ Ｐゴシック" charset="-128"/>
                  <a:ea typeface="ＭＳ Ｐゴシック" charset="-128"/>
                </a:rPr>
                <a:t>　○書類提出命令（７条）</a:t>
              </a:r>
            </a:p>
            <a:p>
              <a:pPr>
                <a:lnSpc>
                  <a:spcPct val="160000"/>
                </a:lnSpc>
              </a:pPr>
              <a:r>
                <a:rPr lang="ja-JP" altLang="en-US" sz="1200">
                  <a:solidFill>
                    <a:srgbClr val="000000"/>
                  </a:solidFill>
                  <a:latin typeface="ＭＳ Ｐゴシック" charset="-128"/>
                  <a:ea typeface="ＭＳ Ｐゴシック" charset="-128"/>
                </a:rPr>
                <a:t>　○営業秘密の民事訴訟上の保護（１０条等）</a:t>
              </a:r>
            </a:p>
            <a:p>
              <a:pPr>
                <a:lnSpc>
                  <a:spcPct val="160000"/>
                </a:lnSpc>
              </a:pPr>
              <a:r>
                <a:rPr lang="ja-JP" altLang="en-US" sz="1200">
                  <a:solidFill>
                    <a:srgbClr val="000000"/>
                  </a:solidFill>
                  <a:latin typeface="ＭＳ Ｐゴシック" charset="-128"/>
                  <a:ea typeface="ＭＳ Ｐゴシック" charset="-128"/>
                </a:rPr>
                <a:t>　　 （非公開審理、秘密保持命令）</a:t>
              </a:r>
            </a:p>
            <a:p>
              <a:pPr>
                <a:lnSpc>
                  <a:spcPct val="160000"/>
                </a:lnSpc>
              </a:pPr>
              <a:r>
                <a:rPr lang="ja-JP" altLang="en-US" sz="1200">
                  <a:solidFill>
                    <a:srgbClr val="000000"/>
                  </a:solidFill>
                  <a:latin typeface="ＭＳ Ｐゴシック" charset="-128"/>
                  <a:ea typeface="ＭＳ Ｐゴシック" charset="-128"/>
                </a:rPr>
                <a:t>　○信用回復の措置（１４条）</a:t>
              </a:r>
            </a:p>
          </p:txBody>
        </p:sp>
        <p:sp>
          <p:nvSpPr>
            <p:cNvPr id="38939" name="Rectangle 5"/>
            <p:cNvSpPr>
              <a:spLocks noChangeArrowheads="1"/>
            </p:cNvSpPr>
            <p:nvPr/>
          </p:nvSpPr>
          <p:spPr bwMode="auto">
            <a:xfrm>
              <a:off x="6707311" y="3949079"/>
              <a:ext cx="738642" cy="1150938"/>
            </a:xfrm>
            <a:prstGeom prst="rect">
              <a:avLst/>
            </a:prstGeom>
            <a:noFill/>
            <a:ln w="9525">
              <a:noFill/>
              <a:miter lim="800000"/>
              <a:headEnd/>
              <a:tailEnd/>
            </a:ln>
          </p:spPr>
          <p:txBody>
            <a:bodyPr vert="eaVert" lIns="91429" tIns="45715" rIns="91429" bIns="45715">
              <a:spAutoFit/>
            </a:bodyPr>
            <a:lstStyle/>
            <a:p>
              <a:endParaRPr lang="en-US" altLang="ja-JP" sz="1200">
                <a:solidFill>
                  <a:srgbClr val="000000"/>
                </a:solidFill>
                <a:latin typeface="ＭＳ Ｐゴシック" charset="-128"/>
                <a:ea typeface="ＭＳ Ｐゴシック" charset="-128"/>
              </a:endParaRPr>
            </a:p>
            <a:p>
              <a:endParaRPr lang="en-US" altLang="ja-JP" sz="1200">
                <a:solidFill>
                  <a:srgbClr val="000000"/>
                </a:solidFill>
                <a:latin typeface="ＭＳ Ｐゴシック" charset="-128"/>
                <a:ea typeface="ＭＳ Ｐゴシック" charset="-128"/>
              </a:endParaRPr>
            </a:p>
            <a:p>
              <a:endParaRPr lang="en-US" altLang="ja-JP" sz="1200">
                <a:solidFill>
                  <a:srgbClr val="000000"/>
                </a:solidFill>
                <a:latin typeface="ＭＳ Ｐゴシック" charset="-128"/>
                <a:ea typeface="ＭＳ Ｐゴシック" charset="-128"/>
              </a:endParaRPr>
            </a:p>
          </p:txBody>
        </p:sp>
        <p:sp>
          <p:nvSpPr>
            <p:cNvPr id="728070" name="AutoShape 6"/>
            <p:cNvSpPr>
              <a:spLocks noChangeArrowheads="1"/>
            </p:cNvSpPr>
            <p:nvPr/>
          </p:nvSpPr>
          <p:spPr bwMode="auto">
            <a:xfrm>
              <a:off x="3789861" y="3644280"/>
              <a:ext cx="2028854" cy="360121"/>
            </a:xfrm>
            <a:prstGeom prst="roundRect">
              <a:avLst>
                <a:gd name="adj" fmla="val 16667"/>
              </a:avLst>
            </a:prstGeom>
            <a:solidFill>
              <a:srgbClr val="CCFFCC"/>
            </a:solidFill>
            <a:ln w="9525">
              <a:solidFill>
                <a:schemeClr val="tx1"/>
              </a:solidFill>
              <a:round/>
              <a:headEnd/>
              <a:tailEnd/>
            </a:ln>
            <a:effectLst/>
            <a:extLst/>
          </p:spPr>
          <p:txBody>
            <a:bodyPr wrap="none" lIns="91429" tIns="45715" rIns="91429" bIns="45715" anchor="ctr"/>
            <a:lstStyle/>
            <a:p>
              <a:pPr algn="ctr">
                <a:defRPr/>
              </a:pPr>
              <a:r>
                <a:rPr lang="ja-JP" altLang="en-US" sz="1600" b="1">
                  <a:solidFill>
                    <a:prstClr val="black"/>
                  </a:solidFill>
                  <a:effectLst>
                    <a:outerShdw blurRad="38100" dist="38100" dir="2700000" algn="tl">
                      <a:srgbClr val="FFFFFF"/>
                    </a:outerShdw>
                  </a:effectLst>
                  <a:latin typeface="ＭＳ Ｐゴシック" pitchFamily="50" charset="-128"/>
                  <a:ea typeface="ＭＳ Ｐゴシック" pitchFamily="50" charset="-128"/>
                </a:rPr>
                <a:t>措置の内容</a:t>
              </a:r>
            </a:p>
          </p:txBody>
        </p:sp>
        <p:sp>
          <p:nvSpPr>
            <p:cNvPr id="728071" name="AutoShape 7"/>
            <p:cNvSpPr>
              <a:spLocks noChangeArrowheads="1"/>
            </p:cNvSpPr>
            <p:nvPr/>
          </p:nvSpPr>
          <p:spPr bwMode="auto">
            <a:xfrm>
              <a:off x="6755353" y="3716304"/>
              <a:ext cx="1792313" cy="286460"/>
            </a:xfrm>
            <a:prstGeom prst="roundRect">
              <a:avLst>
                <a:gd name="adj" fmla="val 16667"/>
              </a:avLst>
            </a:prstGeom>
            <a:solidFill>
              <a:srgbClr val="FFFFCC"/>
            </a:solidFill>
            <a:ln w="41275" cmpd="thickThin">
              <a:solidFill>
                <a:schemeClr val="tx1"/>
              </a:solidFill>
              <a:round/>
              <a:headEnd/>
              <a:tailEnd/>
            </a:ln>
            <a:effectLst/>
            <a:extLst/>
          </p:spPr>
          <p:txBody>
            <a:bodyPr wrap="none" lIns="91429" tIns="45715" rIns="91429" bIns="45715" anchor="ctr"/>
            <a:lstStyle/>
            <a:p>
              <a:pPr algn="ctr">
                <a:defRPr/>
              </a:pPr>
              <a:r>
                <a:rPr lang="ja-JP" altLang="en-US" sz="1400" b="1">
                  <a:solidFill>
                    <a:prstClr val="black"/>
                  </a:solidFill>
                  <a:effectLst>
                    <a:outerShdw blurRad="38100" dist="38100" dir="2700000" algn="tl">
                      <a:srgbClr val="FFFFFF"/>
                    </a:outerShdw>
                  </a:effectLst>
                  <a:latin typeface="ＭＳ Ｐゴシック" pitchFamily="50" charset="-128"/>
                  <a:ea typeface="ＭＳ Ｐゴシック" pitchFamily="50" charset="-128"/>
                </a:rPr>
                <a:t>刑事的措置</a:t>
              </a:r>
            </a:p>
          </p:txBody>
        </p:sp>
        <p:sp>
          <p:nvSpPr>
            <p:cNvPr id="728072" name="AutoShape 8"/>
            <p:cNvSpPr>
              <a:spLocks noChangeArrowheads="1"/>
            </p:cNvSpPr>
            <p:nvPr/>
          </p:nvSpPr>
          <p:spPr bwMode="auto">
            <a:xfrm>
              <a:off x="1216486" y="3717942"/>
              <a:ext cx="1793901" cy="286459"/>
            </a:xfrm>
            <a:prstGeom prst="roundRect">
              <a:avLst>
                <a:gd name="adj" fmla="val 16667"/>
              </a:avLst>
            </a:prstGeom>
            <a:solidFill>
              <a:schemeClr val="bg1"/>
            </a:solidFill>
            <a:ln w="9525">
              <a:solidFill>
                <a:schemeClr val="tx1"/>
              </a:solidFill>
              <a:round/>
              <a:headEnd/>
              <a:tailEnd/>
            </a:ln>
            <a:effectLst/>
            <a:extLst/>
          </p:spPr>
          <p:txBody>
            <a:bodyPr wrap="none" lIns="91429" tIns="45715" rIns="91429" bIns="45715" anchor="ctr"/>
            <a:lstStyle/>
            <a:p>
              <a:pPr algn="ctr">
                <a:defRPr/>
              </a:pPr>
              <a:r>
                <a:rPr lang="ja-JP" altLang="en-US" sz="1400" b="1">
                  <a:solidFill>
                    <a:prstClr val="black"/>
                  </a:solidFill>
                  <a:effectLst>
                    <a:outerShdw blurRad="38100" dist="38100" dir="2700000" algn="tl">
                      <a:srgbClr val="C0C0C0"/>
                    </a:outerShdw>
                  </a:effectLst>
                  <a:latin typeface="ＭＳ Ｐゴシック" pitchFamily="50" charset="-128"/>
                  <a:ea typeface="ＭＳ Ｐゴシック" pitchFamily="50" charset="-128"/>
                </a:rPr>
                <a:t>民事的措置</a:t>
              </a:r>
            </a:p>
          </p:txBody>
        </p:sp>
        <p:sp>
          <p:nvSpPr>
            <p:cNvPr id="38943" name="Rectangle 21"/>
            <p:cNvSpPr>
              <a:spLocks noChangeArrowheads="1"/>
            </p:cNvSpPr>
            <p:nvPr/>
          </p:nvSpPr>
          <p:spPr bwMode="auto">
            <a:xfrm>
              <a:off x="4336570" y="4297005"/>
              <a:ext cx="4836054" cy="2277536"/>
            </a:xfrm>
            <a:prstGeom prst="rect">
              <a:avLst/>
            </a:prstGeom>
            <a:noFill/>
            <a:ln w="9525">
              <a:noFill/>
              <a:miter lim="800000"/>
              <a:headEnd/>
              <a:tailEnd/>
            </a:ln>
          </p:spPr>
          <p:txBody>
            <a:bodyPr lIns="91429" tIns="45715" rIns="91429" bIns="45715" anchor="ctr">
              <a:spAutoFit/>
            </a:bodyPr>
            <a:lstStyle/>
            <a:p>
              <a:r>
                <a:rPr lang="ja-JP" altLang="en-US" sz="1200">
                  <a:solidFill>
                    <a:srgbClr val="000000"/>
                  </a:solidFill>
                  <a:latin typeface="ＭＳ Ｐゴシック" charset="-128"/>
                  <a:ea typeface="ＭＳ Ｐゴシック" charset="-128"/>
                </a:rPr>
                <a:t>　不正競争のうち、一定の行為を行った者に対して、以下の処罰を規定。</a:t>
              </a:r>
            </a:p>
            <a:p>
              <a:r>
                <a:rPr lang="ja-JP" altLang="en-US" sz="1400">
                  <a:solidFill>
                    <a:srgbClr val="000000"/>
                  </a:solidFill>
                  <a:latin typeface="ＭＳ Ｐゴシック" charset="-128"/>
                  <a:ea typeface="ＭＳ Ｐゴシック" charset="-128"/>
                </a:rPr>
                <a:t>○罰則（２１条）</a:t>
              </a:r>
            </a:p>
            <a:p>
              <a:r>
                <a:rPr lang="ja-JP" altLang="en-US" sz="1400">
                  <a:solidFill>
                    <a:srgbClr val="000000"/>
                  </a:solidFill>
                  <a:latin typeface="ＭＳ Ｐゴシック" charset="-128"/>
                  <a:ea typeface="ＭＳ Ｐゴシック" charset="-128"/>
                </a:rPr>
                <a:t>　（ ④</a:t>
              </a:r>
              <a:r>
                <a:rPr lang="ja-JP" altLang="en-US" sz="1200">
                  <a:solidFill>
                    <a:srgbClr val="000000"/>
                  </a:solidFill>
                  <a:latin typeface="ＭＳ Ｐゴシック" charset="-128"/>
                  <a:ea typeface="ＭＳ Ｐゴシック" charset="-128"/>
                </a:rPr>
                <a:t>：１０年以下の懲役刑又は１０００ 万円以下の罰金</a:t>
              </a:r>
            </a:p>
            <a:p>
              <a:r>
                <a:rPr lang="ja-JP" altLang="en-US" sz="1200">
                  <a:solidFill>
                    <a:srgbClr val="000000"/>
                  </a:solidFill>
                  <a:latin typeface="ＭＳ Ｐゴシック" charset="-128"/>
                  <a:ea typeface="ＭＳ Ｐゴシック" charset="-128"/>
                </a:rPr>
                <a:t>　　（併科可）、</a:t>
              </a:r>
              <a:r>
                <a:rPr lang="ja-JP" altLang="en-US" sz="1400">
                  <a:solidFill>
                    <a:srgbClr val="000000"/>
                  </a:solidFill>
                  <a:latin typeface="ＭＳ Ｐゴシック" charset="-128"/>
                  <a:ea typeface="ＭＳ Ｐゴシック" charset="-128"/>
                </a:rPr>
                <a:t>①、②、③、⑦、</a:t>
              </a:r>
              <a:r>
                <a:rPr lang="en-US" altLang="ja-JP" sz="1400">
                  <a:solidFill>
                    <a:srgbClr val="000000"/>
                  </a:solidFill>
                  <a:latin typeface="ＭＳ Ｐゴシック" charset="-128"/>
                  <a:ea typeface="ＭＳ Ｐゴシック" charset="-128"/>
                </a:rPr>
                <a:t>ⅰ</a:t>
              </a:r>
              <a:r>
                <a:rPr lang="ja-JP" altLang="en-US" sz="1400">
                  <a:solidFill>
                    <a:srgbClr val="000000"/>
                  </a:solidFill>
                  <a:latin typeface="ＭＳ Ｐゴシック" charset="-128"/>
                  <a:ea typeface="ＭＳ Ｐゴシック" charset="-128"/>
                </a:rPr>
                <a:t>、</a:t>
              </a:r>
              <a:r>
                <a:rPr lang="en-US" altLang="ja-JP" sz="1400">
                  <a:solidFill>
                    <a:srgbClr val="000000"/>
                  </a:solidFill>
                  <a:latin typeface="ＭＳ Ｐゴシック" charset="-128"/>
                  <a:ea typeface="ＭＳ Ｐゴシック" charset="-128"/>
                </a:rPr>
                <a:t>ⅱ</a:t>
              </a:r>
              <a:r>
                <a:rPr lang="ja-JP" altLang="en-US" sz="1400">
                  <a:solidFill>
                    <a:srgbClr val="000000"/>
                  </a:solidFill>
                  <a:latin typeface="ＭＳ Ｐゴシック" charset="-128"/>
                  <a:ea typeface="ＭＳ Ｐゴシック" charset="-128"/>
                </a:rPr>
                <a:t>、</a:t>
              </a:r>
              <a:r>
                <a:rPr lang="en-US" altLang="ja-JP" sz="1400">
                  <a:solidFill>
                    <a:srgbClr val="000000"/>
                  </a:solidFill>
                  <a:latin typeface="ＭＳ Ｐゴシック" charset="-128"/>
                  <a:ea typeface="ＭＳ Ｐゴシック" charset="-128"/>
                </a:rPr>
                <a:t>ⅲ</a:t>
              </a:r>
              <a:r>
                <a:rPr lang="ja-JP" altLang="en-US" sz="1400">
                  <a:solidFill>
                    <a:srgbClr val="000000"/>
                  </a:solidFill>
                  <a:latin typeface="ＭＳ Ｐゴシック" charset="-128"/>
                  <a:ea typeface="ＭＳ Ｐゴシック" charset="-128"/>
                </a:rPr>
                <a:t>、秘密</a:t>
              </a:r>
            </a:p>
            <a:p>
              <a:r>
                <a:rPr lang="ja-JP" altLang="en-US" sz="1400">
                  <a:solidFill>
                    <a:srgbClr val="000000"/>
                  </a:solidFill>
                  <a:latin typeface="ＭＳ Ｐゴシック" charset="-128"/>
                  <a:ea typeface="ＭＳ Ｐゴシック" charset="-128"/>
                </a:rPr>
                <a:t>　　保持命令違反</a:t>
              </a:r>
              <a:r>
                <a:rPr lang="ja-JP" altLang="en-US" sz="1200">
                  <a:solidFill>
                    <a:srgbClr val="000000"/>
                  </a:solidFill>
                  <a:latin typeface="ＭＳ Ｐゴシック" charset="-128"/>
                  <a:ea typeface="ＭＳ Ｐゴシック" charset="-128"/>
                </a:rPr>
                <a:t>：５年以下の懲役刑又は</a:t>
              </a:r>
              <a:r>
                <a:rPr lang="en-US" altLang="ja-JP" sz="1200">
                  <a:solidFill>
                    <a:srgbClr val="000000"/>
                  </a:solidFill>
                  <a:latin typeface="ＭＳ Ｐゴシック" charset="-128"/>
                  <a:ea typeface="ＭＳ Ｐゴシック" charset="-128"/>
                </a:rPr>
                <a:t>5</a:t>
              </a:r>
              <a:r>
                <a:rPr lang="ja-JP" altLang="en-US" sz="1200">
                  <a:solidFill>
                    <a:srgbClr val="000000"/>
                  </a:solidFill>
                  <a:latin typeface="ＭＳ Ｐゴシック" charset="-128"/>
                  <a:ea typeface="ＭＳ Ｐゴシック" charset="-128"/>
                </a:rPr>
                <a:t>００万円以下の</a:t>
              </a:r>
            </a:p>
            <a:p>
              <a:r>
                <a:rPr lang="ja-JP" altLang="en-US" sz="1200">
                  <a:solidFill>
                    <a:srgbClr val="000000"/>
                  </a:solidFill>
                  <a:latin typeface="ＭＳ Ｐゴシック" charset="-128"/>
                  <a:ea typeface="ＭＳ Ｐゴシック" charset="-128"/>
                </a:rPr>
                <a:t>　　 罰金（併科可））</a:t>
              </a:r>
            </a:p>
            <a:p>
              <a:r>
                <a:rPr lang="ja-JP" altLang="en-US" sz="1400">
                  <a:solidFill>
                    <a:srgbClr val="000000"/>
                  </a:solidFill>
                  <a:latin typeface="ＭＳ Ｐゴシック" charset="-128"/>
                  <a:ea typeface="ＭＳ Ｐゴシック" charset="-128"/>
                </a:rPr>
                <a:t>○法人処罰（２２条）</a:t>
              </a:r>
            </a:p>
            <a:p>
              <a:r>
                <a:rPr lang="ja-JP" altLang="en-US" sz="1200">
                  <a:solidFill>
                    <a:srgbClr val="000000"/>
                  </a:solidFill>
                  <a:latin typeface="ＭＳ Ｐゴシック" charset="-128"/>
                  <a:ea typeface="ＭＳ Ｐゴシック" charset="-128"/>
                </a:rPr>
                <a:t>　　（①、②、③、④の一部、⑦、</a:t>
              </a:r>
              <a:r>
                <a:rPr lang="en-US" altLang="ja-JP" sz="1200">
                  <a:solidFill>
                    <a:srgbClr val="000000"/>
                  </a:solidFill>
                  <a:latin typeface="ＭＳ Ｐゴシック" charset="-128"/>
                  <a:ea typeface="ＭＳ Ｐゴシック" charset="-128"/>
                </a:rPr>
                <a:t>ⅰ</a:t>
              </a:r>
              <a:r>
                <a:rPr lang="ja-JP" altLang="en-US" sz="1200">
                  <a:solidFill>
                    <a:srgbClr val="000000"/>
                  </a:solidFill>
                  <a:latin typeface="ＭＳ Ｐゴシック" charset="-128"/>
                  <a:ea typeface="ＭＳ Ｐゴシック" charset="-128"/>
                </a:rPr>
                <a:t>、</a:t>
              </a:r>
              <a:r>
                <a:rPr lang="en-US" altLang="ja-JP" sz="1200">
                  <a:solidFill>
                    <a:srgbClr val="000000"/>
                  </a:solidFill>
                  <a:latin typeface="ＭＳ Ｐゴシック" charset="-128"/>
                  <a:ea typeface="ＭＳ Ｐゴシック" charset="-128"/>
                </a:rPr>
                <a:t>ⅱ</a:t>
              </a:r>
              <a:r>
                <a:rPr lang="ja-JP" altLang="en-US" sz="1200">
                  <a:solidFill>
                    <a:srgbClr val="000000"/>
                  </a:solidFill>
                  <a:latin typeface="ＭＳ Ｐゴシック" charset="-128"/>
                  <a:ea typeface="ＭＳ Ｐゴシック" charset="-128"/>
                </a:rPr>
                <a:t>、</a:t>
              </a:r>
              <a:r>
                <a:rPr lang="en-US" altLang="ja-JP" sz="1200">
                  <a:solidFill>
                    <a:srgbClr val="000000"/>
                  </a:solidFill>
                  <a:latin typeface="ＭＳ Ｐゴシック" charset="-128"/>
                  <a:ea typeface="ＭＳ Ｐゴシック" charset="-128"/>
                </a:rPr>
                <a:t>ⅲ</a:t>
              </a:r>
              <a:r>
                <a:rPr lang="ja-JP" altLang="en-US" sz="1200">
                  <a:solidFill>
                    <a:srgbClr val="000000"/>
                  </a:solidFill>
                  <a:latin typeface="ＭＳ Ｐゴシック" charset="-128"/>
                  <a:ea typeface="ＭＳ Ｐゴシック" charset="-128"/>
                </a:rPr>
                <a:t>及び秘密保持命</a:t>
              </a:r>
            </a:p>
            <a:p>
              <a:r>
                <a:rPr lang="ja-JP" altLang="en-US" sz="1200">
                  <a:solidFill>
                    <a:srgbClr val="000000"/>
                  </a:solidFill>
                  <a:latin typeface="ＭＳ Ｐゴシック" charset="-128"/>
                  <a:ea typeface="ＭＳ Ｐゴシック" charset="-128"/>
                </a:rPr>
                <a:t>　　　令違反：３億円以下の罰金　　</a:t>
              </a:r>
            </a:p>
            <a:p>
              <a:r>
                <a:rPr lang="ja-JP" altLang="en-US" sz="1200">
                  <a:solidFill>
                    <a:srgbClr val="000000"/>
                  </a:solidFill>
                  <a:latin typeface="ＭＳ Ｐゴシック" charset="-128"/>
                  <a:ea typeface="ＭＳ Ｐゴシック" charset="-128"/>
                </a:rPr>
                <a:t>○国外での行為に対する処罰（２１条４項、５項、６項）</a:t>
              </a:r>
            </a:p>
            <a:p>
              <a:r>
                <a:rPr lang="ja-JP" altLang="en-US" sz="1200">
                  <a:solidFill>
                    <a:srgbClr val="000000"/>
                  </a:solidFill>
                  <a:latin typeface="ＭＳ Ｐゴシック" charset="-128"/>
                  <a:ea typeface="ＭＳ Ｐゴシック" charset="-128"/>
                </a:rPr>
                <a:t>　　（④の一部と秘密保持命令違反及び</a:t>
              </a:r>
              <a:r>
                <a:rPr lang="en-US" altLang="ja-JP" sz="1200">
                  <a:solidFill>
                    <a:srgbClr val="000000"/>
                  </a:solidFill>
                  <a:latin typeface="ＭＳ Ｐゴシック" charset="-128"/>
                  <a:ea typeface="ＭＳ Ｐゴシック" charset="-128"/>
                </a:rPr>
                <a:t>ⅲ</a:t>
              </a:r>
              <a:r>
                <a:rPr lang="ja-JP" altLang="en-US" sz="1200">
                  <a:solidFill>
                    <a:srgbClr val="000000"/>
                  </a:solidFill>
                  <a:latin typeface="ＭＳ Ｐゴシック" charset="-128"/>
                  <a:ea typeface="ＭＳ Ｐゴシック" charset="-128"/>
                </a:rPr>
                <a:t>）</a:t>
              </a:r>
            </a:p>
          </p:txBody>
        </p:sp>
      </p:grpSp>
      <p:grpSp>
        <p:nvGrpSpPr>
          <p:cNvPr id="38914" name="グループ化 4"/>
          <p:cNvGrpSpPr>
            <a:grpSpLocks/>
          </p:cNvGrpSpPr>
          <p:nvPr/>
        </p:nvGrpSpPr>
        <p:grpSpPr bwMode="auto">
          <a:xfrm>
            <a:off x="200025" y="1195388"/>
            <a:ext cx="9204325" cy="2449512"/>
            <a:chOff x="350838" y="908050"/>
            <a:chExt cx="9204325" cy="2449513"/>
          </a:xfrm>
        </p:grpSpPr>
        <p:sp>
          <p:nvSpPr>
            <p:cNvPr id="38918" name="AutoShape 9"/>
            <p:cNvSpPr>
              <a:spLocks noChangeArrowheads="1"/>
            </p:cNvSpPr>
            <p:nvPr/>
          </p:nvSpPr>
          <p:spPr bwMode="auto">
            <a:xfrm>
              <a:off x="350838" y="1052513"/>
              <a:ext cx="9204325" cy="2305050"/>
            </a:xfrm>
            <a:prstGeom prst="flowChartProcess">
              <a:avLst/>
            </a:prstGeom>
            <a:solidFill>
              <a:schemeClr val="accent1"/>
            </a:solidFill>
            <a:ln w="9525">
              <a:noFill/>
              <a:miter lim="800000"/>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38919" name="AutoShape 10"/>
            <p:cNvSpPr>
              <a:spLocks noChangeArrowheads="1"/>
            </p:cNvSpPr>
            <p:nvPr/>
          </p:nvSpPr>
          <p:spPr bwMode="auto">
            <a:xfrm>
              <a:off x="350838" y="1412875"/>
              <a:ext cx="662120" cy="1803400"/>
            </a:xfrm>
            <a:prstGeom prst="roundRect">
              <a:avLst>
                <a:gd name="adj" fmla="val 16667"/>
              </a:avLst>
            </a:prstGeom>
            <a:solidFill>
              <a:srgbClr val="FFFFCC"/>
            </a:solidFill>
            <a:ln w="41275" cmpd="thickThin">
              <a:solidFill>
                <a:schemeClr val="tx1"/>
              </a:solidFill>
              <a:round/>
              <a:headEnd/>
              <a:tailEnd/>
            </a:ln>
          </p:spPr>
          <p:txBody>
            <a:bodyPr vert="eaVert" lIns="0" tIns="45715" rIns="0" bIns="10799" anchor="ctr"/>
            <a:lstStyle/>
            <a:p>
              <a:pPr marL="177800" indent="-177800"/>
              <a:r>
                <a:rPr lang="en-US" altLang="ja-JP" sz="1600">
                  <a:solidFill>
                    <a:srgbClr val="FEB80A"/>
                  </a:solidFill>
                  <a:latin typeface="ＭＳ Ｐゴシック" charset="-128"/>
                  <a:ea typeface="ＭＳ Ｐゴシック" charset="-128"/>
                </a:rPr>
                <a:t>①</a:t>
              </a:r>
              <a:r>
                <a:rPr lang="ja-JP" altLang="en-US" sz="1600">
                  <a:solidFill>
                    <a:srgbClr val="FEB80A"/>
                  </a:solidFill>
                  <a:latin typeface="ＭＳ Ｐゴシック" charset="-128"/>
                  <a:ea typeface="ＭＳ Ｐゴシック" charset="-128"/>
                </a:rPr>
                <a:t>周知な商品等表示の混同惹起</a:t>
              </a:r>
            </a:p>
          </p:txBody>
        </p:sp>
        <p:sp>
          <p:nvSpPr>
            <p:cNvPr id="38920" name="AutoShape 11"/>
            <p:cNvSpPr>
              <a:spLocks noChangeArrowheads="1"/>
            </p:cNvSpPr>
            <p:nvPr/>
          </p:nvSpPr>
          <p:spPr bwMode="auto">
            <a:xfrm>
              <a:off x="1129904" y="1412875"/>
              <a:ext cx="662119" cy="1798638"/>
            </a:xfrm>
            <a:prstGeom prst="roundRect">
              <a:avLst>
                <a:gd name="adj" fmla="val 16667"/>
              </a:avLst>
            </a:prstGeom>
            <a:solidFill>
              <a:srgbClr val="FFFFCC"/>
            </a:solidFill>
            <a:ln w="41275" cmpd="thickThin">
              <a:solidFill>
                <a:schemeClr val="tx1"/>
              </a:solidFill>
              <a:round/>
              <a:headEnd/>
              <a:tailEnd/>
            </a:ln>
          </p:spPr>
          <p:txBody>
            <a:bodyPr vert="eaVert" lIns="0" tIns="45715" rIns="0" bIns="10799" anchor="ctr"/>
            <a:lstStyle/>
            <a:p>
              <a:pPr marL="177800" indent="-177800"/>
              <a:r>
                <a:rPr lang="en-US" altLang="ja-JP" sz="1600">
                  <a:solidFill>
                    <a:srgbClr val="FEB80A"/>
                  </a:solidFill>
                  <a:latin typeface="ＭＳ Ｐゴシック" charset="-128"/>
                  <a:ea typeface="ＭＳ Ｐゴシック" charset="-128"/>
                </a:rPr>
                <a:t>②</a:t>
              </a:r>
              <a:r>
                <a:rPr lang="ja-JP" altLang="en-US" sz="1600">
                  <a:solidFill>
                    <a:srgbClr val="FEB80A"/>
                  </a:solidFill>
                  <a:latin typeface="ＭＳ Ｐゴシック" charset="-128"/>
                  <a:ea typeface="ＭＳ Ｐゴシック" charset="-128"/>
                </a:rPr>
                <a:t>著名な商品等表示の冒用</a:t>
              </a:r>
            </a:p>
          </p:txBody>
        </p:sp>
        <p:sp>
          <p:nvSpPr>
            <p:cNvPr id="38921" name="AutoShape 12"/>
            <p:cNvSpPr>
              <a:spLocks noChangeArrowheads="1"/>
            </p:cNvSpPr>
            <p:nvPr/>
          </p:nvSpPr>
          <p:spPr bwMode="auto">
            <a:xfrm>
              <a:off x="1910690" y="1412876"/>
              <a:ext cx="662119" cy="1800225"/>
            </a:xfrm>
            <a:prstGeom prst="roundRect">
              <a:avLst>
                <a:gd name="adj" fmla="val 16667"/>
              </a:avLst>
            </a:prstGeom>
            <a:solidFill>
              <a:srgbClr val="FFFFCC"/>
            </a:solidFill>
            <a:ln w="41275" cmpd="thickThin">
              <a:solidFill>
                <a:schemeClr val="tx1"/>
              </a:solidFill>
              <a:round/>
              <a:headEnd/>
              <a:tailEnd/>
            </a:ln>
          </p:spPr>
          <p:txBody>
            <a:bodyPr vert="eaVert" lIns="0" tIns="45715" rIns="0" bIns="10799" anchor="ctr"/>
            <a:lstStyle/>
            <a:p>
              <a:r>
                <a:rPr lang="en-US" altLang="ja-JP" sz="1600">
                  <a:solidFill>
                    <a:srgbClr val="FEB80A"/>
                  </a:solidFill>
                  <a:latin typeface="ＭＳ Ｐゴシック" charset="-128"/>
                  <a:ea typeface="ＭＳ Ｐゴシック" charset="-128"/>
                </a:rPr>
                <a:t>③</a:t>
              </a:r>
              <a:r>
                <a:rPr lang="ja-JP" altLang="en-US" sz="1600">
                  <a:solidFill>
                    <a:srgbClr val="FEB80A"/>
                  </a:solidFill>
                  <a:latin typeface="ＭＳ Ｐゴシック" charset="-128"/>
                  <a:ea typeface="ＭＳ Ｐゴシック" charset="-128"/>
                </a:rPr>
                <a:t>商品形態の模倣</a:t>
              </a:r>
            </a:p>
          </p:txBody>
        </p:sp>
        <p:sp>
          <p:nvSpPr>
            <p:cNvPr id="38922" name="AutoShape 13"/>
            <p:cNvSpPr>
              <a:spLocks noChangeArrowheads="1"/>
            </p:cNvSpPr>
            <p:nvPr/>
          </p:nvSpPr>
          <p:spPr bwMode="auto">
            <a:xfrm>
              <a:off x="3393150" y="1412876"/>
              <a:ext cx="662119" cy="1800225"/>
            </a:xfrm>
            <a:prstGeom prst="roundRect">
              <a:avLst>
                <a:gd name="adj" fmla="val 10056"/>
              </a:avLst>
            </a:prstGeom>
            <a:solidFill>
              <a:srgbClr val="FFFFFF"/>
            </a:solidFill>
            <a:ln w="9525">
              <a:solidFill>
                <a:schemeClr val="tx1"/>
              </a:solidFill>
              <a:round/>
              <a:headEnd/>
              <a:tailEnd/>
            </a:ln>
          </p:spPr>
          <p:txBody>
            <a:bodyPr vert="eaVert" lIns="0" tIns="45715" rIns="0" bIns="10799" anchor="ctr"/>
            <a:lstStyle/>
            <a:p>
              <a:pPr marL="177800" indent="-177800"/>
              <a:r>
                <a:rPr lang="en-US" altLang="ja-JP" sz="1200">
                  <a:solidFill>
                    <a:srgbClr val="000000"/>
                  </a:solidFill>
                  <a:latin typeface="ＭＳ Ｐゴシック" charset="-128"/>
                  <a:ea typeface="ＭＳ Ｐゴシック" charset="-128"/>
                </a:rPr>
                <a:t>⑤</a:t>
              </a:r>
              <a:r>
                <a:rPr lang="ja-JP" altLang="en-US" sz="1200">
                  <a:solidFill>
                    <a:srgbClr val="000000"/>
                  </a:solidFill>
                  <a:latin typeface="ＭＳ Ｐゴシック" charset="-128"/>
                  <a:ea typeface="ＭＳ Ｐゴシック" charset="-128"/>
                </a:rPr>
                <a:t>技術的制限手段を解除する製品等の販売</a:t>
              </a:r>
            </a:p>
          </p:txBody>
        </p:sp>
        <p:sp>
          <p:nvSpPr>
            <p:cNvPr id="38923" name="AutoShape 14"/>
            <p:cNvSpPr>
              <a:spLocks noChangeArrowheads="1"/>
            </p:cNvSpPr>
            <p:nvPr/>
          </p:nvSpPr>
          <p:spPr bwMode="auto">
            <a:xfrm>
              <a:off x="6825854" y="981075"/>
              <a:ext cx="1248569" cy="287338"/>
            </a:xfrm>
            <a:prstGeom prst="roundRect">
              <a:avLst>
                <a:gd name="adj" fmla="val 10056"/>
              </a:avLst>
            </a:prstGeom>
            <a:solidFill>
              <a:srgbClr val="FFFFCC"/>
            </a:solidFill>
            <a:ln w="41275" cmpd="thickThin">
              <a:solidFill>
                <a:schemeClr val="tx1"/>
              </a:solidFill>
              <a:round/>
              <a:headEnd/>
              <a:tailEnd/>
            </a:ln>
          </p:spPr>
          <p:txBody>
            <a:bodyPr lIns="0" tIns="45715" rIns="0" bIns="10799" anchor="ctr"/>
            <a:lstStyle/>
            <a:p>
              <a:pPr algn="ctr"/>
              <a:r>
                <a:rPr lang="ja-JP" altLang="en-US" sz="1000">
                  <a:solidFill>
                    <a:srgbClr val="000000"/>
                  </a:solidFill>
                  <a:latin typeface="ＭＳ Ｐゴシック" charset="-128"/>
                  <a:ea typeface="ＭＳ Ｐゴシック" charset="-128"/>
                </a:rPr>
                <a:t>刑事的措置あり</a:t>
              </a:r>
            </a:p>
          </p:txBody>
        </p:sp>
        <p:sp>
          <p:nvSpPr>
            <p:cNvPr id="38924" name="AutoShape 15"/>
            <p:cNvSpPr>
              <a:spLocks noChangeArrowheads="1"/>
            </p:cNvSpPr>
            <p:nvPr/>
          </p:nvSpPr>
          <p:spPr bwMode="auto">
            <a:xfrm>
              <a:off x="5733786" y="1412875"/>
              <a:ext cx="662120" cy="1792288"/>
            </a:xfrm>
            <a:prstGeom prst="roundRect">
              <a:avLst>
                <a:gd name="adj" fmla="val 10056"/>
              </a:avLst>
            </a:prstGeom>
            <a:solidFill>
              <a:srgbClr val="FFFFFF"/>
            </a:solidFill>
            <a:ln w="9525">
              <a:solidFill>
                <a:schemeClr val="tx1"/>
              </a:solidFill>
              <a:round/>
              <a:headEnd/>
              <a:tailEnd/>
            </a:ln>
          </p:spPr>
          <p:txBody>
            <a:bodyPr vert="eaVert" lIns="0" tIns="45715" rIns="0" bIns="10799" anchor="ctr"/>
            <a:lstStyle/>
            <a:p>
              <a:r>
                <a:rPr lang="en-US" altLang="ja-JP" sz="1400">
                  <a:solidFill>
                    <a:srgbClr val="000000"/>
                  </a:solidFill>
                  <a:latin typeface="ＭＳ Ｐゴシック" charset="-128"/>
                  <a:ea typeface="ＭＳ Ｐゴシック" charset="-128"/>
                </a:rPr>
                <a:t>⑧</a:t>
              </a:r>
              <a:r>
                <a:rPr lang="ja-JP" altLang="en-US" sz="1400">
                  <a:solidFill>
                    <a:srgbClr val="000000"/>
                  </a:solidFill>
                  <a:latin typeface="ＭＳ Ｐゴシック" charset="-128"/>
                  <a:ea typeface="ＭＳ Ｐゴシック" charset="-128"/>
                </a:rPr>
                <a:t>信用毀損行為  </a:t>
              </a:r>
            </a:p>
          </p:txBody>
        </p:sp>
        <p:sp>
          <p:nvSpPr>
            <p:cNvPr id="38925" name="AutoShape 16"/>
            <p:cNvSpPr>
              <a:spLocks noChangeArrowheads="1"/>
            </p:cNvSpPr>
            <p:nvPr/>
          </p:nvSpPr>
          <p:spPr bwMode="auto">
            <a:xfrm>
              <a:off x="4953000" y="1412875"/>
              <a:ext cx="662120" cy="1792288"/>
            </a:xfrm>
            <a:prstGeom prst="roundRect">
              <a:avLst>
                <a:gd name="adj" fmla="val 10056"/>
              </a:avLst>
            </a:prstGeom>
            <a:solidFill>
              <a:srgbClr val="FFFFCC"/>
            </a:solidFill>
            <a:ln w="41275" cmpd="thickThin">
              <a:solidFill>
                <a:schemeClr val="tx1"/>
              </a:solidFill>
              <a:round/>
              <a:headEnd/>
              <a:tailEnd/>
            </a:ln>
          </p:spPr>
          <p:txBody>
            <a:bodyPr vert="eaVert" lIns="0" tIns="45715" rIns="0" bIns="10799" anchor="ctr"/>
            <a:lstStyle/>
            <a:p>
              <a:pPr marL="177800" indent="-177800"/>
              <a:r>
                <a:rPr lang="en-US" altLang="ja-JP" sz="1400">
                  <a:solidFill>
                    <a:srgbClr val="000000"/>
                  </a:solidFill>
                  <a:latin typeface="ＭＳ Ｐゴシック" charset="-128"/>
                  <a:ea typeface="ＭＳ Ｐゴシック" charset="-128"/>
                </a:rPr>
                <a:t>⑦</a:t>
              </a:r>
              <a:r>
                <a:rPr lang="ja-JP" altLang="en-US" sz="1400">
                  <a:solidFill>
                    <a:srgbClr val="000000"/>
                  </a:solidFill>
                  <a:latin typeface="ＭＳ Ｐゴシック" charset="-128"/>
                  <a:ea typeface="ＭＳ Ｐゴシック" charset="-128"/>
                </a:rPr>
                <a:t>虚偽の原産地、品質等の表示</a:t>
              </a:r>
            </a:p>
          </p:txBody>
        </p:sp>
        <p:sp>
          <p:nvSpPr>
            <p:cNvPr id="38926" name="AutoShape 17"/>
            <p:cNvSpPr>
              <a:spLocks noChangeArrowheads="1"/>
            </p:cNvSpPr>
            <p:nvPr/>
          </p:nvSpPr>
          <p:spPr bwMode="auto">
            <a:xfrm>
              <a:off x="7293638" y="1412875"/>
              <a:ext cx="662119" cy="1792288"/>
            </a:xfrm>
            <a:prstGeom prst="roundRect">
              <a:avLst>
                <a:gd name="adj" fmla="val 16667"/>
              </a:avLst>
            </a:prstGeom>
            <a:pattFill prst="dkUpDiag">
              <a:fgClr>
                <a:srgbClr val="CCCCFF"/>
              </a:fgClr>
              <a:bgClr>
                <a:srgbClr val="FFFFFF"/>
              </a:bgClr>
            </a:pattFill>
            <a:ln w="28575">
              <a:solidFill>
                <a:schemeClr val="tx1"/>
              </a:solidFill>
              <a:round/>
              <a:headEnd/>
              <a:tailEnd/>
            </a:ln>
          </p:spPr>
          <p:txBody>
            <a:bodyPr vert="eaVert" lIns="0" tIns="45715" rIns="0" bIns="10799" anchor="ctr"/>
            <a:lstStyle/>
            <a:p>
              <a:r>
                <a:rPr lang="en-US" altLang="ja-JP" sz="1400">
                  <a:solidFill>
                    <a:srgbClr val="000000"/>
                  </a:solidFill>
                  <a:latin typeface="ＭＳ Ｐゴシック" charset="-128"/>
                  <a:ea typeface="ＭＳ Ｐゴシック" charset="-128"/>
                </a:rPr>
                <a:t>ⅰ</a:t>
              </a:r>
              <a:r>
                <a:rPr lang="ja-JP" altLang="en-US" sz="1400">
                  <a:solidFill>
                    <a:srgbClr val="000000"/>
                  </a:solidFill>
                  <a:latin typeface="ＭＳ Ｐゴシック" charset="-128"/>
                  <a:ea typeface="ＭＳ Ｐゴシック" charset="-128"/>
                </a:rPr>
                <a:t>外国国旗、紋章等</a:t>
              </a:r>
            </a:p>
            <a:p>
              <a:r>
                <a:rPr lang="ja-JP" altLang="en-US" sz="1400">
                  <a:solidFill>
                    <a:srgbClr val="000000"/>
                  </a:solidFill>
                  <a:latin typeface="ＭＳ Ｐゴシック" charset="-128"/>
                  <a:ea typeface="ＭＳ Ｐゴシック" charset="-128"/>
                </a:rPr>
                <a:t>　の不正使用</a:t>
              </a:r>
            </a:p>
          </p:txBody>
        </p:sp>
        <p:sp>
          <p:nvSpPr>
            <p:cNvPr id="38927" name="AutoShape 18"/>
            <p:cNvSpPr>
              <a:spLocks noChangeArrowheads="1"/>
            </p:cNvSpPr>
            <p:nvPr/>
          </p:nvSpPr>
          <p:spPr bwMode="auto">
            <a:xfrm>
              <a:off x="6512852" y="1412875"/>
              <a:ext cx="662119" cy="1790700"/>
            </a:xfrm>
            <a:prstGeom prst="roundRect">
              <a:avLst>
                <a:gd name="adj" fmla="val 16667"/>
              </a:avLst>
            </a:prstGeom>
            <a:solidFill>
              <a:schemeClr val="bg1"/>
            </a:solidFill>
            <a:ln w="9525">
              <a:solidFill>
                <a:schemeClr val="tx1"/>
              </a:solidFill>
              <a:round/>
              <a:headEnd/>
              <a:tailEnd/>
            </a:ln>
          </p:spPr>
          <p:txBody>
            <a:bodyPr vert="eaVert" lIns="0" tIns="45715" rIns="0" bIns="10799" anchor="ctr"/>
            <a:lstStyle/>
            <a:p>
              <a:pPr marL="177800" indent="-177800"/>
              <a:r>
                <a:rPr lang="en-US" altLang="ja-JP" sz="1400">
                  <a:solidFill>
                    <a:srgbClr val="000000"/>
                  </a:solidFill>
                  <a:latin typeface="ＭＳ Ｐゴシック" charset="-128"/>
                  <a:ea typeface="ＭＳ Ｐゴシック" charset="-128"/>
                </a:rPr>
                <a:t>⑨</a:t>
              </a:r>
              <a:r>
                <a:rPr lang="ja-JP" altLang="en-US" sz="1400">
                  <a:solidFill>
                    <a:srgbClr val="000000"/>
                  </a:solidFill>
                  <a:latin typeface="ＭＳ Ｐゴシック" charset="-128"/>
                  <a:ea typeface="ＭＳ Ｐゴシック" charset="-128"/>
                </a:rPr>
                <a:t>代理人等の商標冒用行為</a:t>
              </a:r>
            </a:p>
          </p:txBody>
        </p:sp>
        <p:sp>
          <p:nvSpPr>
            <p:cNvPr id="38928" name="AutoShape 19"/>
            <p:cNvSpPr>
              <a:spLocks noChangeArrowheads="1"/>
            </p:cNvSpPr>
            <p:nvPr/>
          </p:nvSpPr>
          <p:spPr bwMode="auto">
            <a:xfrm>
              <a:off x="2846256" y="908050"/>
              <a:ext cx="3823096" cy="431800"/>
            </a:xfrm>
            <a:prstGeom prst="roundRect">
              <a:avLst>
                <a:gd name="adj" fmla="val 16667"/>
              </a:avLst>
            </a:prstGeom>
            <a:solidFill>
              <a:srgbClr val="CCFFCC"/>
            </a:solidFill>
            <a:ln w="28575">
              <a:solidFill>
                <a:srgbClr val="006600"/>
              </a:solidFill>
              <a:round/>
              <a:headEnd/>
              <a:tailEnd/>
            </a:ln>
          </p:spPr>
          <p:txBody>
            <a:bodyPr wrap="none" lIns="91429" tIns="45715" rIns="91429" bIns="45715" anchor="ctr"/>
            <a:lstStyle/>
            <a:p>
              <a:pPr algn="ctr"/>
              <a:r>
                <a:rPr lang="ja-JP" altLang="en-US">
                  <a:solidFill>
                    <a:srgbClr val="000000"/>
                  </a:solidFill>
                  <a:latin typeface="ＭＳ Ｐゴシック" charset="-128"/>
                  <a:ea typeface="ＭＳ Ｐゴシック" charset="-128"/>
                </a:rPr>
                <a:t>不正競争行為の定義</a:t>
              </a:r>
            </a:p>
          </p:txBody>
        </p:sp>
        <p:sp>
          <p:nvSpPr>
            <p:cNvPr id="38929" name="AutoShape 20"/>
            <p:cNvSpPr>
              <a:spLocks noChangeArrowheads="1"/>
            </p:cNvSpPr>
            <p:nvPr/>
          </p:nvSpPr>
          <p:spPr bwMode="auto">
            <a:xfrm>
              <a:off x="4172215" y="1412875"/>
              <a:ext cx="662120" cy="1798638"/>
            </a:xfrm>
            <a:prstGeom prst="roundRect">
              <a:avLst>
                <a:gd name="adj" fmla="val 10056"/>
              </a:avLst>
            </a:prstGeom>
            <a:solidFill>
              <a:srgbClr val="FFFFFF"/>
            </a:solidFill>
            <a:ln w="9525">
              <a:solidFill>
                <a:schemeClr val="tx1"/>
              </a:solidFill>
              <a:round/>
              <a:headEnd/>
              <a:tailEnd/>
            </a:ln>
          </p:spPr>
          <p:txBody>
            <a:bodyPr vert="eaVert" lIns="91429" tIns="45715" rIns="91429" bIns="45715" anchor="ctr"/>
            <a:lstStyle/>
            <a:p>
              <a:pPr marL="177800" indent="-177800"/>
              <a:r>
                <a:rPr lang="en-US" altLang="ja-JP" sz="1400">
                  <a:solidFill>
                    <a:srgbClr val="000000"/>
                  </a:solidFill>
                  <a:latin typeface="ＭＳ Ｐゴシック" charset="-128"/>
                  <a:ea typeface="ＭＳ Ｐゴシック" charset="-128"/>
                </a:rPr>
                <a:t>⑥</a:t>
              </a:r>
              <a:r>
                <a:rPr lang="ja-JP" altLang="en-US" sz="1400">
                  <a:solidFill>
                    <a:srgbClr val="000000"/>
                  </a:solidFill>
                  <a:latin typeface="ＭＳ Ｐゴシック" charset="-128"/>
                  <a:ea typeface="ＭＳ Ｐゴシック" charset="-128"/>
                </a:rPr>
                <a:t>ドメインネームの不正取得</a:t>
              </a:r>
            </a:p>
          </p:txBody>
        </p:sp>
        <p:sp>
          <p:nvSpPr>
            <p:cNvPr id="38930" name="AutoShape 22"/>
            <p:cNvSpPr>
              <a:spLocks noChangeArrowheads="1"/>
            </p:cNvSpPr>
            <p:nvPr/>
          </p:nvSpPr>
          <p:spPr bwMode="auto">
            <a:xfrm>
              <a:off x="2691475" y="1412875"/>
              <a:ext cx="662119" cy="1792288"/>
            </a:xfrm>
            <a:prstGeom prst="roundRect">
              <a:avLst>
                <a:gd name="adj" fmla="val 16667"/>
              </a:avLst>
            </a:prstGeom>
            <a:solidFill>
              <a:srgbClr val="FFFFCC"/>
            </a:solidFill>
            <a:ln w="41275" cmpd="thickThin">
              <a:solidFill>
                <a:schemeClr val="tx1"/>
              </a:solidFill>
              <a:round/>
              <a:headEnd/>
              <a:tailEnd/>
            </a:ln>
          </p:spPr>
          <p:txBody>
            <a:bodyPr vert="eaVert" lIns="0" tIns="45715" rIns="0" bIns="10799" anchor="ctr"/>
            <a:lstStyle/>
            <a:p>
              <a:r>
                <a:rPr lang="en-US" altLang="ja-JP" sz="1600">
                  <a:solidFill>
                    <a:srgbClr val="FEB80A"/>
                  </a:solidFill>
                  <a:latin typeface="ＭＳ Ｐゴシック" charset="-128"/>
                  <a:ea typeface="ＭＳ Ｐゴシック" charset="-128"/>
                </a:rPr>
                <a:t>④</a:t>
              </a:r>
              <a:r>
                <a:rPr lang="ja-JP" altLang="en-US" sz="1600">
                  <a:solidFill>
                    <a:srgbClr val="FEB80A"/>
                  </a:solidFill>
                  <a:latin typeface="ＭＳ Ｐゴシック" charset="-128"/>
                  <a:ea typeface="ＭＳ Ｐゴシック" charset="-128"/>
                </a:rPr>
                <a:t>営業秘密の侵害</a:t>
              </a:r>
            </a:p>
          </p:txBody>
        </p:sp>
        <p:sp>
          <p:nvSpPr>
            <p:cNvPr id="38931" name="AutoShape 23" descr="右上がり対角線 (反転)"/>
            <p:cNvSpPr>
              <a:spLocks noChangeArrowheads="1"/>
            </p:cNvSpPr>
            <p:nvPr/>
          </p:nvSpPr>
          <p:spPr bwMode="auto">
            <a:xfrm>
              <a:off x="8151812" y="981075"/>
              <a:ext cx="1246850" cy="287338"/>
            </a:xfrm>
            <a:prstGeom prst="roundRect">
              <a:avLst>
                <a:gd name="adj" fmla="val 10056"/>
              </a:avLst>
            </a:prstGeom>
            <a:pattFill prst="dkUpDiag">
              <a:fgClr>
                <a:srgbClr val="CCCCFF"/>
              </a:fgClr>
              <a:bgClr>
                <a:srgbClr val="FFFFFF"/>
              </a:bgClr>
            </a:pattFill>
            <a:ln w="28575">
              <a:solidFill>
                <a:schemeClr val="tx1"/>
              </a:solidFill>
              <a:round/>
              <a:headEnd/>
              <a:tailEnd/>
            </a:ln>
          </p:spPr>
          <p:txBody>
            <a:bodyPr lIns="0" tIns="45715" rIns="0" bIns="10799" anchor="ctr"/>
            <a:lstStyle/>
            <a:p>
              <a:pPr algn="ctr"/>
              <a:r>
                <a:rPr lang="ja-JP" altLang="en-US" sz="1000">
                  <a:solidFill>
                    <a:srgbClr val="000000"/>
                  </a:solidFill>
                  <a:latin typeface="ＭＳ Ｐゴシック" charset="-128"/>
                  <a:ea typeface="ＭＳ Ｐゴシック" charset="-128"/>
                </a:rPr>
                <a:t>刑事的措置のみ</a:t>
              </a:r>
            </a:p>
          </p:txBody>
        </p:sp>
        <p:sp>
          <p:nvSpPr>
            <p:cNvPr id="38932" name="Text Box 26"/>
            <p:cNvSpPr txBox="1">
              <a:spLocks noChangeArrowheads="1"/>
            </p:cNvSpPr>
            <p:nvPr/>
          </p:nvSpPr>
          <p:spPr bwMode="auto">
            <a:xfrm>
              <a:off x="7562883" y="1412875"/>
              <a:ext cx="461665" cy="1728788"/>
            </a:xfrm>
            <a:prstGeom prst="rect">
              <a:avLst/>
            </a:prstGeom>
            <a:noFill/>
            <a:ln w="9525">
              <a:noFill/>
              <a:miter lim="800000"/>
              <a:headEnd/>
              <a:tailEnd/>
            </a:ln>
          </p:spPr>
          <p:txBody>
            <a:bodyPr vert="eaVert">
              <a:spAutoFit/>
            </a:bodyPr>
            <a:lstStyle/>
            <a:p>
              <a:pPr algn="ctr">
                <a:spcBef>
                  <a:spcPct val="50000"/>
                </a:spcBef>
              </a:pPr>
              <a:endParaRPr lang="ja-JP" altLang="ja-JP">
                <a:solidFill>
                  <a:srgbClr val="000000"/>
                </a:solidFill>
                <a:latin typeface="ＭＳ Ｐゴシック" charset="-128"/>
                <a:ea typeface="ＭＳ Ｐゴシック" charset="-128"/>
              </a:endParaRPr>
            </a:p>
          </p:txBody>
        </p:sp>
        <p:sp>
          <p:nvSpPr>
            <p:cNvPr id="38933" name="AutoShape 27"/>
            <p:cNvSpPr>
              <a:spLocks noChangeArrowheads="1"/>
            </p:cNvSpPr>
            <p:nvPr/>
          </p:nvSpPr>
          <p:spPr bwMode="auto">
            <a:xfrm>
              <a:off x="8072702" y="1412875"/>
              <a:ext cx="662120" cy="1792288"/>
            </a:xfrm>
            <a:prstGeom prst="roundRect">
              <a:avLst>
                <a:gd name="adj" fmla="val 16667"/>
              </a:avLst>
            </a:prstGeom>
            <a:pattFill prst="dkUpDiag">
              <a:fgClr>
                <a:srgbClr val="CCCCFF"/>
              </a:fgClr>
              <a:bgClr>
                <a:srgbClr val="FFFFFF"/>
              </a:bgClr>
            </a:pattFill>
            <a:ln w="28575">
              <a:solidFill>
                <a:schemeClr val="tx1"/>
              </a:solidFill>
              <a:round/>
              <a:headEnd/>
              <a:tailEnd/>
            </a:ln>
          </p:spPr>
          <p:txBody>
            <a:bodyPr vert="eaVert" lIns="0" tIns="45715" rIns="0" bIns="10799" anchor="ctr"/>
            <a:lstStyle/>
            <a:p>
              <a:r>
                <a:rPr lang="en-US" altLang="ja-JP" sz="1400">
                  <a:solidFill>
                    <a:srgbClr val="000000"/>
                  </a:solidFill>
                  <a:latin typeface="ＭＳ Ｐゴシック" charset="-128"/>
                  <a:ea typeface="ＭＳ Ｐゴシック" charset="-128"/>
                </a:rPr>
                <a:t>ⅱ</a:t>
              </a:r>
              <a:r>
                <a:rPr lang="ja-JP" altLang="en-US" sz="1400">
                  <a:solidFill>
                    <a:srgbClr val="000000"/>
                  </a:solidFill>
                  <a:latin typeface="ＭＳ Ｐゴシック" charset="-128"/>
                  <a:ea typeface="ＭＳ Ｐゴシック" charset="-128"/>
                </a:rPr>
                <a:t>国際機関の標章の</a:t>
              </a:r>
            </a:p>
            <a:p>
              <a:r>
                <a:rPr lang="ja-JP" altLang="en-US" sz="1400">
                  <a:solidFill>
                    <a:srgbClr val="000000"/>
                  </a:solidFill>
                  <a:latin typeface="ＭＳ Ｐゴシック" charset="-128"/>
                  <a:ea typeface="ＭＳ Ｐゴシック" charset="-128"/>
                </a:rPr>
                <a:t>　不正使用</a:t>
              </a:r>
              <a:endParaRPr lang="ja-JP" altLang="en-US">
                <a:solidFill>
                  <a:srgbClr val="000000"/>
                </a:solidFill>
                <a:latin typeface="ＭＳ Ｐゴシック" charset="-128"/>
                <a:ea typeface="ＭＳ Ｐゴシック" charset="-128"/>
              </a:endParaRPr>
            </a:p>
          </p:txBody>
        </p:sp>
        <p:sp>
          <p:nvSpPr>
            <p:cNvPr id="38934" name="Text Box 28"/>
            <p:cNvSpPr txBox="1">
              <a:spLocks noChangeArrowheads="1"/>
            </p:cNvSpPr>
            <p:nvPr/>
          </p:nvSpPr>
          <p:spPr bwMode="auto">
            <a:xfrm>
              <a:off x="8061623" y="1412876"/>
              <a:ext cx="461665" cy="1655763"/>
            </a:xfrm>
            <a:prstGeom prst="rect">
              <a:avLst/>
            </a:prstGeom>
            <a:noFill/>
            <a:ln w="9525">
              <a:noFill/>
              <a:miter lim="800000"/>
              <a:headEnd/>
              <a:tailEnd/>
            </a:ln>
          </p:spPr>
          <p:txBody>
            <a:bodyPr vert="eaVert">
              <a:spAutoFit/>
            </a:bodyPr>
            <a:lstStyle/>
            <a:p>
              <a:pPr algn="ctr">
                <a:spcBef>
                  <a:spcPct val="50000"/>
                </a:spcBef>
              </a:pPr>
              <a:endParaRPr lang="ja-JP" altLang="ja-JP">
                <a:solidFill>
                  <a:srgbClr val="000000"/>
                </a:solidFill>
                <a:latin typeface="ＭＳ Ｐゴシック" charset="-128"/>
                <a:ea typeface="ＭＳ Ｐゴシック" charset="-128"/>
              </a:endParaRPr>
            </a:p>
          </p:txBody>
        </p:sp>
        <p:sp>
          <p:nvSpPr>
            <p:cNvPr id="38935" name="AutoShape 29"/>
            <p:cNvSpPr>
              <a:spLocks noChangeArrowheads="1"/>
            </p:cNvSpPr>
            <p:nvPr/>
          </p:nvSpPr>
          <p:spPr bwMode="auto">
            <a:xfrm>
              <a:off x="8853488" y="1412875"/>
              <a:ext cx="662120" cy="1792288"/>
            </a:xfrm>
            <a:prstGeom prst="roundRect">
              <a:avLst>
                <a:gd name="adj" fmla="val 16667"/>
              </a:avLst>
            </a:prstGeom>
            <a:pattFill prst="dkUpDiag">
              <a:fgClr>
                <a:srgbClr val="CCCCFF"/>
              </a:fgClr>
              <a:bgClr>
                <a:srgbClr val="FFFFFF"/>
              </a:bgClr>
            </a:pattFill>
            <a:ln w="28575">
              <a:solidFill>
                <a:schemeClr val="tx1"/>
              </a:solidFill>
              <a:round/>
              <a:headEnd/>
              <a:tailEnd/>
            </a:ln>
          </p:spPr>
          <p:txBody>
            <a:bodyPr vert="eaVert" lIns="0" tIns="45715" rIns="0" bIns="10799" anchor="ctr"/>
            <a:lstStyle/>
            <a:p>
              <a:r>
                <a:rPr lang="en-US" altLang="ja-JP" sz="1400">
                  <a:solidFill>
                    <a:srgbClr val="000000"/>
                  </a:solidFill>
                  <a:latin typeface="ＭＳ Ｐゴシック" charset="-128"/>
                  <a:ea typeface="ＭＳ Ｐゴシック" charset="-128"/>
                </a:rPr>
                <a:t>ⅲ</a:t>
              </a:r>
              <a:r>
                <a:rPr lang="ja-JP" altLang="en-US" sz="1400">
                  <a:solidFill>
                    <a:srgbClr val="000000"/>
                  </a:solidFill>
                  <a:latin typeface="ＭＳ Ｐゴシック" charset="-128"/>
                  <a:ea typeface="ＭＳ Ｐゴシック" charset="-128"/>
                </a:rPr>
                <a:t>外国公務員贈賄</a:t>
              </a:r>
              <a:endParaRPr lang="ja-JP" altLang="en-US">
                <a:solidFill>
                  <a:srgbClr val="000000"/>
                </a:solidFill>
                <a:latin typeface="ＭＳ Ｐゴシック" charset="-128"/>
                <a:ea typeface="ＭＳ Ｐゴシック" charset="-128"/>
              </a:endParaRPr>
            </a:p>
          </p:txBody>
        </p:sp>
      </p:grpSp>
      <p:sp>
        <p:nvSpPr>
          <p:cNvPr id="38915"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不正競争防止法の概要</a:t>
            </a:r>
          </a:p>
        </p:txBody>
      </p:sp>
      <p:sp>
        <p:nvSpPr>
          <p:cNvPr id="36" name="Rectangle 9"/>
          <p:cNvSpPr>
            <a:spLocks noChangeArrowheads="1"/>
          </p:cNvSpPr>
          <p:nvPr/>
        </p:nvSpPr>
        <p:spPr bwMode="auto">
          <a:xfrm>
            <a:off x="0"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solidFill>
                  <a:prstClr val="black"/>
                </a:solidFill>
                <a:latin typeface="MS PGothic" pitchFamily="34" charset="-128"/>
                <a:ea typeface="MS PGothic" pitchFamily="34" charset="-128"/>
              </a:rPr>
              <a:t>１５－１</a:t>
            </a:r>
            <a:endParaRPr lang="en-US" altLang="ja-JP" sz="2800" dirty="0">
              <a:solidFill>
                <a:prstClr val="black"/>
              </a:solidFill>
              <a:latin typeface="MS PGothic" pitchFamily="34" charset="-128"/>
              <a:ea typeface="MS PGothic" pitchFamily="34" charset="-128"/>
            </a:endParaRPr>
          </a:p>
        </p:txBody>
      </p:sp>
      <p:sp>
        <p:nvSpPr>
          <p:cNvPr id="33"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C2699B0A-8CA6-4FA2-97BD-072CD820891D}" type="slidenum">
              <a:rPr lang="en-US" smtClean="0">
                <a:solidFill>
                  <a:prstClr val="black"/>
                </a:solidFill>
              </a:rPr>
              <a:pPr>
                <a:defRPr/>
              </a:pPr>
              <a:t>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2"/>
          <p:cNvSpPr>
            <a:spLocks noChangeArrowheads="1"/>
          </p:cNvSpPr>
          <p:nvPr/>
        </p:nvSpPr>
        <p:spPr bwMode="auto">
          <a:xfrm>
            <a:off x="271463" y="1412875"/>
            <a:ext cx="2106612" cy="1655763"/>
          </a:xfrm>
          <a:prstGeom prst="roundRect">
            <a:avLst>
              <a:gd name="adj" fmla="val 16667"/>
            </a:avLst>
          </a:prstGeom>
          <a:solidFill>
            <a:srgbClr val="CCFFFF"/>
          </a:solidFill>
          <a:ln w="28575">
            <a:solidFill>
              <a:schemeClr val="hlink"/>
            </a:solidFill>
            <a:round/>
            <a:headEnd/>
            <a:tailEnd/>
          </a:ln>
        </p:spPr>
        <p:txBody>
          <a:bodyPr/>
          <a:lstStyle/>
          <a:p>
            <a:pPr>
              <a:lnSpc>
                <a:spcPct val="110000"/>
              </a:lnSpc>
            </a:pPr>
            <a:r>
              <a:rPr lang="ja-JP" altLang="en-US" sz="2000">
                <a:solidFill>
                  <a:srgbClr val="000000"/>
                </a:solidFill>
                <a:latin typeface="ＭＳ Ｐゴシック" charset="-128"/>
                <a:ea typeface="ＭＳ Ｐゴシック" charset="-128"/>
              </a:rPr>
              <a:t>混同惹起行為</a:t>
            </a:r>
          </a:p>
        </p:txBody>
      </p:sp>
      <p:sp>
        <p:nvSpPr>
          <p:cNvPr id="40962" name="AutoShape 5"/>
          <p:cNvSpPr>
            <a:spLocks noChangeArrowheads="1"/>
          </p:cNvSpPr>
          <p:nvPr/>
        </p:nvSpPr>
        <p:spPr bwMode="auto">
          <a:xfrm>
            <a:off x="2535238" y="1412875"/>
            <a:ext cx="7099300" cy="1657350"/>
          </a:xfrm>
          <a:prstGeom prst="roundRect">
            <a:avLst>
              <a:gd name="adj" fmla="val 16667"/>
            </a:avLst>
          </a:prstGeom>
          <a:solidFill>
            <a:srgbClr val="FFFFCC"/>
          </a:solidFill>
          <a:ln w="28575">
            <a:solidFill>
              <a:schemeClr val="hlink"/>
            </a:solidFill>
            <a:round/>
            <a:headEnd/>
            <a:tailEnd/>
          </a:ln>
        </p:spPr>
        <p:txBody>
          <a:bodyPr/>
          <a:lstStyle/>
          <a:p>
            <a:pPr>
              <a:lnSpc>
                <a:spcPct val="110000"/>
              </a:lnSpc>
            </a:pPr>
            <a:r>
              <a:rPr lang="ja-JP" altLang="en-US" sz="2000">
                <a:solidFill>
                  <a:srgbClr val="000000"/>
                </a:solidFill>
                <a:latin typeface="ＭＳ Ｐゴシック" charset="-128"/>
                <a:ea typeface="ＭＳ Ｐゴシック" charset="-128"/>
              </a:rPr>
              <a:t>他人の商品等表示（商品・営業の表示）として、周知性があるものを使用・販売し、その他人の商品・営業と混同を生じさせる行為</a:t>
            </a:r>
          </a:p>
        </p:txBody>
      </p:sp>
      <p:sp>
        <p:nvSpPr>
          <p:cNvPr id="40963" name="AutoShape 6"/>
          <p:cNvSpPr>
            <a:spLocks noChangeArrowheads="1"/>
          </p:cNvSpPr>
          <p:nvPr/>
        </p:nvSpPr>
        <p:spPr bwMode="auto">
          <a:xfrm>
            <a:off x="271463" y="3140075"/>
            <a:ext cx="2106612" cy="1800225"/>
          </a:xfrm>
          <a:prstGeom prst="roundRect">
            <a:avLst>
              <a:gd name="adj" fmla="val 16667"/>
            </a:avLst>
          </a:prstGeom>
          <a:solidFill>
            <a:srgbClr val="CCFFFF"/>
          </a:solidFill>
          <a:ln w="28575">
            <a:solidFill>
              <a:schemeClr val="hlink"/>
            </a:solidFill>
            <a:round/>
            <a:headEnd/>
            <a:tailEnd/>
          </a:ln>
        </p:spPr>
        <p:txBody>
          <a:bodyPr/>
          <a:lstStyle/>
          <a:p>
            <a:pPr>
              <a:lnSpc>
                <a:spcPct val="110000"/>
              </a:lnSpc>
            </a:pPr>
            <a:r>
              <a:rPr lang="ja-JP" altLang="en-US" sz="2000">
                <a:solidFill>
                  <a:srgbClr val="000000"/>
                </a:solidFill>
                <a:latin typeface="ＭＳ Ｐゴシック" charset="-128"/>
                <a:ea typeface="ＭＳ Ｐゴシック" charset="-128"/>
              </a:rPr>
              <a:t>著名表示冒用行為</a:t>
            </a:r>
          </a:p>
        </p:txBody>
      </p:sp>
      <p:sp>
        <p:nvSpPr>
          <p:cNvPr id="40964" name="AutoShape 7"/>
          <p:cNvSpPr>
            <a:spLocks noChangeArrowheads="1"/>
          </p:cNvSpPr>
          <p:nvPr/>
        </p:nvSpPr>
        <p:spPr bwMode="auto">
          <a:xfrm>
            <a:off x="2535238" y="3140075"/>
            <a:ext cx="7177087" cy="1800225"/>
          </a:xfrm>
          <a:prstGeom prst="roundRect">
            <a:avLst>
              <a:gd name="adj" fmla="val 16667"/>
            </a:avLst>
          </a:prstGeom>
          <a:solidFill>
            <a:srgbClr val="FFFFCC"/>
          </a:solidFill>
          <a:ln w="28575">
            <a:solidFill>
              <a:schemeClr val="hlink"/>
            </a:solidFill>
            <a:round/>
            <a:headEnd/>
            <a:tailEnd/>
          </a:ln>
        </p:spPr>
        <p:txBody>
          <a:bodyPr/>
          <a:lstStyle/>
          <a:p>
            <a:pPr>
              <a:lnSpc>
                <a:spcPct val="110000"/>
              </a:lnSpc>
            </a:pPr>
            <a:r>
              <a:rPr lang="ja-JP" altLang="en-US" sz="2000">
                <a:solidFill>
                  <a:srgbClr val="000000"/>
                </a:solidFill>
                <a:latin typeface="ＭＳ Ｐゴシック" charset="-128"/>
                <a:ea typeface="ＭＳ Ｐゴシック" charset="-128"/>
              </a:rPr>
              <a:t>他人の商品等表示として著名なものを、自己の商品等表示として使用する行為</a:t>
            </a:r>
          </a:p>
          <a:p>
            <a:pPr>
              <a:lnSpc>
                <a:spcPct val="110000"/>
              </a:lnSpc>
            </a:pPr>
            <a:r>
              <a:rPr lang="ja-JP" altLang="en-US">
                <a:solidFill>
                  <a:srgbClr val="000000"/>
                </a:solidFill>
                <a:latin typeface="ＭＳ Ｐゴシック" charset="-128"/>
                <a:ea typeface="ＭＳ Ｐゴシック" charset="-128"/>
              </a:rPr>
              <a:t>①顧客吸引力や良質感にただ乗りする行為（フリーライド）</a:t>
            </a:r>
          </a:p>
          <a:p>
            <a:pPr>
              <a:lnSpc>
                <a:spcPct val="110000"/>
              </a:lnSpc>
            </a:pPr>
            <a:r>
              <a:rPr lang="ja-JP" altLang="en-US">
                <a:solidFill>
                  <a:srgbClr val="000000"/>
                </a:solidFill>
                <a:latin typeface="ＭＳ Ｐゴシック" charset="-128"/>
                <a:ea typeface="ＭＳ Ｐゴシック" charset="-128"/>
              </a:rPr>
              <a:t>②出所表示機能や良質感を希釈化する行為</a:t>
            </a:r>
          </a:p>
          <a:p>
            <a:pPr>
              <a:lnSpc>
                <a:spcPct val="110000"/>
              </a:lnSpc>
            </a:pPr>
            <a:r>
              <a:rPr lang="ja-JP" altLang="en-US">
                <a:solidFill>
                  <a:srgbClr val="000000"/>
                </a:solidFill>
                <a:latin typeface="ＭＳ Ｐゴシック" charset="-128"/>
                <a:ea typeface="ＭＳ Ｐゴシック" charset="-128"/>
              </a:rPr>
              <a:t>③良質感を汚染する行為</a:t>
            </a:r>
          </a:p>
        </p:txBody>
      </p:sp>
      <p:sp>
        <p:nvSpPr>
          <p:cNvPr id="40965" name="AutoShape 8"/>
          <p:cNvSpPr>
            <a:spLocks noChangeArrowheads="1"/>
          </p:cNvSpPr>
          <p:nvPr/>
        </p:nvSpPr>
        <p:spPr bwMode="auto">
          <a:xfrm>
            <a:off x="271463" y="5013325"/>
            <a:ext cx="2106612" cy="1655763"/>
          </a:xfrm>
          <a:prstGeom prst="roundRect">
            <a:avLst>
              <a:gd name="adj" fmla="val 16667"/>
            </a:avLst>
          </a:prstGeom>
          <a:solidFill>
            <a:srgbClr val="CCFFFF"/>
          </a:solidFill>
          <a:ln w="28575">
            <a:solidFill>
              <a:schemeClr val="hlink"/>
            </a:solidFill>
            <a:round/>
            <a:headEnd/>
            <a:tailEnd/>
          </a:ln>
        </p:spPr>
        <p:txBody>
          <a:bodyPr/>
          <a:lstStyle/>
          <a:p>
            <a:pPr algn="ctr">
              <a:lnSpc>
                <a:spcPct val="110000"/>
              </a:lnSpc>
            </a:pPr>
            <a:r>
              <a:rPr lang="ja-JP" altLang="en-US" sz="2000">
                <a:solidFill>
                  <a:srgbClr val="000000"/>
                </a:solidFill>
                <a:latin typeface="ＭＳ Ｐゴシック" charset="-128"/>
                <a:ea typeface="ＭＳ Ｐゴシック" charset="-128"/>
              </a:rPr>
              <a:t>形態模倣行為</a:t>
            </a:r>
            <a:endParaRPr lang="ja-JP" altLang="en-US">
              <a:solidFill>
                <a:srgbClr val="000000"/>
              </a:solidFill>
              <a:latin typeface="ＭＳ Ｐゴシック" charset="-128"/>
              <a:ea typeface="ＭＳ Ｐゴシック" charset="-128"/>
            </a:endParaRPr>
          </a:p>
        </p:txBody>
      </p:sp>
      <p:sp>
        <p:nvSpPr>
          <p:cNvPr id="729097" name="AutoShape 9"/>
          <p:cNvSpPr>
            <a:spLocks noChangeArrowheads="1"/>
          </p:cNvSpPr>
          <p:nvPr/>
        </p:nvSpPr>
        <p:spPr bwMode="auto">
          <a:xfrm>
            <a:off x="2535238" y="5013325"/>
            <a:ext cx="7177087" cy="1655763"/>
          </a:xfrm>
          <a:prstGeom prst="roundRect">
            <a:avLst>
              <a:gd name="adj" fmla="val 16667"/>
            </a:avLst>
          </a:prstGeom>
          <a:solidFill>
            <a:srgbClr val="FFFFCC"/>
          </a:solidFill>
          <a:ln w="28575">
            <a:solidFill>
              <a:schemeClr val="hlink"/>
            </a:solidFill>
            <a:round/>
            <a:headEnd/>
            <a:tailEnd/>
          </a:ln>
          <a:effectLst/>
          <a:extLst/>
        </p:spPr>
        <p:txBody>
          <a:bodyPr/>
          <a:lstStyle/>
          <a:p>
            <a:pPr>
              <a:defRPr/>
            </a:pPr>
            <a:r>
              <a:rPr lang="ja-JP" altLang="en-US" sz="2000" dirty="0">
                <a:solidFill>
                  <a:prstClr val="black"/>
                </a:solidFill>
                <a:latin typeface="ＭＳ Ｐゴシック" pitchFamily="50" charset="-128"/>
                <a:ea typeface="ＭＳ Ｐゴシック" pitchFamily="50" charset="-128"/>
              </a:rPr>
              <a:t>他人の</a:t>
            </a:r>
            <a:r>
              <a:rPr lang="ja-JP" altLang="en-US" sz="2000" b="1" dirty="0">
                <a:solidFill>
                  <a:prstClr val="black"/>
                </a:solidFill>
                <a:latin typeface="ＭＳ Ｐゴシック" pitchFamily="50" charset="-128"/>
                <a:ea typeface="ＭＳ Ｐゴシック" pitchFamily="50" charset="-128"/>
              </a:rPr>
              <a:t>商品</a:t>
            </a:r>
            <a:r>
              <a:rPr lang="ja-JP" altLang="en-US" sz="2000" dirty="0">
                <a:solidFill>
                  <a:prstClr val="black"/>
                </a:solidFill>
                <a:latin typeface="ＭＳ Ｐゴシック" pitchFamily="50" charset="-128"/>
                <a:ea typeface="ＭＳ Ｐゴシック" pitchFamily="50" charset="-128"/>
              </a:rPr>
              <a:t>の形態を模倣する行為（商品形態のデッドコピー）</a:t>
            </a:r>
          </a:p>
          <a:p>
            <a:pPr>
              <a:defRPr/>
            </a:pPr>
            <a:r>
              <a:rPr lang="ja-JP" altLang="en-US" dirty="0">
                <a:solidFill>
                  <a:srgbClr val="000099"/>
                </a:solidFill>
                <a:latin typeface="ＭＳ Ｐゴシック" pitchFamily="50" charset="-128"/>
                <a:ea typeface="ＭＳ Ｐゴシック" pitchFamily="50" charset="-128"/>
              </a:rPr>
              <a:t>（既に存在する他人の商品形態に依拠して、同一形態の商品を作り出しているものが対象）</a:t>
            </a:r>
          </a:p>
          <a:p>
            <a:pPr>
              <a:defRPr/>
            </a:pPr>
            <a:r>
              <a:rPr lang="ja-JP" altLang="en-US" dirty="0">
                <a:solidFill>
                  <a:prstClr val="black"/>
                </a:solidFill>
                <a:latin typeface="ＭＳ Ｐゴシック" pitchFamily="50" charset="-128"/>
                <a:ea typeface="ＭＳ Ｐゴシック" pitchFamily="50" charset="-128"/>
              </a:rPr>
              <a:t>最初の販売から３年以内の商品が対象</a:t>
            </a:r>
            <a:endParaRPr kumimoji="0" lang="ja-JP" altLang="en-US" dirty="0">
              <a:solidFill>
                <a:prstClr val="black"/>
              </a:solidFill>
              <a:effectLst>
                <a:outerShdw blurRad="38100" dist="38100" dir="2700000" algn="tl">
                  <a:srgbClr val="FFFFFF"/>
                </a:outerShdw>
              </a:effectLst>
              <a:latin typeface="ＭＳ Ｐゴシック" pitchFamily="50" charset="-128"/>
              <a:ea typeface="ＭＳ Ｐゴシック" pitchFamily="50" charset="-128"/>
            </a:endParaRPr>
          </a:p>
        </p:txBody>
      </p:sp>
      <p:pic>
        <p:nvPicPr>
          <p:cNvPr id="40967" name="Picture 10"/>
          <p:cNvPicPr>
            <a:picLocks noChangeAspect="1" noChangeArrowheads="1"/>
          </p:cNvPicPr>
          <p:nvPr/>
        </p:nvPicPr>
        <p:blipFill>
          <a:blip r:embed="rId3"/>
          <a:srcRect/>
          <a:stretch>
            <a:fillRect/>
          </a:stretch>
        </p:blipFill>
        <p:spPr bwMode="auto">
          <a:xfrm>
            <a:off x="1209675" y="3644900"/>
            <a:ext cx="695325" cy="1106488"/>
          </a:xfrm>
          <a:prstGeom prst="rect">
            <a:avLst/>
          </a:prstGeom>
          <a:noFill/>
          <a:ln w="9525">
            <a:noFill/>
            <a:miter lim="800000"/>
            <a:headEnd/>
            <a:tailEnd/>
          </a:ln>
        </p:spPr>
      </p:pic>
      <p:pic>
        <p:nvPicPr>
          <p:cNvPr id="40968" name="Picture 11"/>
          <p:cNvPicPr>
            <a:picLocks noChangeAspect="1" noChangeArrowheads="1"/>
          </p:cNvPicPr>
          <p:nvPr/>
        </p:nvPicPr>
        <p:blipFill>
          <a:blip r:embed="rId4"/>
          <a:srcRect/>
          <a:stretch>
            <a:fillRect/>
          </a:stretch>
        </p:blipFill>
        <p:spPr bwMode="auto">
          <a:xfrm>
            <a:off x="895350" y="5516563"/>
            <a:ext cx="904875" cy="1008062"/>
          </a:xfrm>
          <a:prstGeom prst="rect">
            <a:avLst/>
          </a:prstGeom>
          <a:noFill/>
          <a:ln w="9525">
            <a:noFill/>
            <a:miter lim="800000"/>
            <a:headEnd/>
            <a:tailEnd/>
          </a:ln>
        </p:spPr>
      </p:pic>
      <p:sp>
        <p:nvSpPr>
          <p:cNvPr id="40969"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主な行為類型</a:t>
            </a:r>
          </a:p>
        </p:txBody>
      </p:sp>
      <p:sp>
        <p:nvSpPr>
          <p:cNvPr id="16" name="Rectangle 9"/>
          <p:cNvSpPr>
            <a:spLocks noChangeArrowheads="1"/>
          </p:cNvSpPr>
          <p:nvPr/>
        </p:nvSpPr>
        <p:spPr bwMode="auto">
          <a:xfrm>
            <a:off x="1588"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solidFill>
                  <a:prstClr val="black"/>
                </a:solidFill>
                <a:latin typeface="MS PGothic" pitchFamily="34" charset="-128"/>
                <a:ea typeface="MS PGothic" pitchFamily="34" charset="-128"/>
              </a:rPr>
              <a:t>１５－１</a:t>
            </a:r>
            <a:endParaRPr lang="en-US" altLang="ja-JP" sz="2800" dirty="0">
              <a:solidFill>
                <a:prstClr val="black"/>
              </a:solidFill>
              <a:latin typeface="MS PGothic" pitchFamily="34" charset="-128"/>
              <a:ea typeface="MS PGothic" pitchFamily="34" charset="-128"/>
            </a:endParaRPr>
          </a:p>
        </p:txBody>
      </p:sp>
      <p:pic>
        <p:nvPicPr>
          <p:cNvPr id="40971" name="Picture 2"/>
          <p:cNvPicPr>
            <a:picLocks noChangeAspect="1" noChangeArrowheads="1"/>
          </p:cNvPicPr>
          <p:nvPr/>
        </p:nvPicPr>
        <p:blipFill>
          <a:blip r:embed="rId5"/>
          <a:srcRect/>
          <a:stretch>
            <a:fillRect/>
          </a:stretch>
        </p:blipFill>
        <p:spPr bwMode="auto">
          <a:xfrm>
            <a:off x="423863" y="1844675"/>
            <a:ext cx="1714500" cy="1152525"/>
          </a:xfrm>
          <a:prstGeom prst="rect">
            <a:avLst/>
          </a:prstGeom>
          <a:noFill/>
          <a:ln w="9525">
            <a:noFill/>
            <a:miter lim="800000"/>
            <a:headEnd/>
            <a:tailEnd/>
          </a:ln>
        </p:spPr>
      </p:pic>
      <p:sp>
        <p:nvSpPr>
          <p:cNvPr id="14"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2A64589A-6B99-4B37-A66F-F10479834F74}" type="slidenum">
              <a:rPr lang="en-US" smtClean="0">
                <a:solidFill>
                  <a:prstClr val="black"/>
                </a:solidFill>
              </a:rPr>
              <a:pPr>
                <a:defRPr/>
              </a:pPr>
              <a:t>5</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3"/>
          <p:cNvSpPr>
            <a:spLocks noChangeArrowheads="1"/>
          </p:cNvSpPr>
          <p:nvPr/>
        </p:nvSpPr>
        <p:spPr bwMode="auto">
          <a:xfrm>
            <a:off x="271463" y="1341438"/>
            <a:ext cx="9361487" cy="3384550"/>
          </a:xfrm>
          <a:prstGeom prst="roundRect">
            <a:avLst>
              <a:gd name="adj" fmla="val 8444"/>
            </a:avLst>
          </a:prstGeom>
          <a:solidFill>
            <a:srgbClr val="CCFFCC"/>
          </a:solidFill>
          <a:ln w="28575">
            <a:solidFill>
              <a:srgbClr val="006600"/>
            </a:solidFill>
            <a:round/>
            <a:headEnd/>
            <a:tailEnd/>
          </a:ln>
        </p:spPr>
        <p:txBody>
          <a:bodyPr wrap="none" anchor="ctr"/>
          <a:lstStyle/>
          <a:p>
            <a:r>
              <a:rPr lang="ja-JP" altLang="en-US" sz="2000">
                <a:solidFill>
                  <a:srgbClr val="FF0000"/>
                </a:solidFill>
                <a:latin typeface="ＭＳ Ｐゴシック" charset="-128"/>
                <a:ea typeface="ＭＳ Ｐゴシック" charset="-128"/>
              </a:rPr>
              <a:t>営業秘密とは！</a:t>
            </a:r>
          </a:p>
          <a:p>
            <a:r>
              <a:rPr lang="ja-JP" altLang="en-US">
                <a:solidFill>
                  <a:srgbClr val="000000"/>
                </a:solidFill>
                <a:latin typeface="ＭＳ Ｐゴシック" charset="-128"/>
                <a:ea typeface="ＭＳ Ｐゴシック" charset="-128"/>
              </a:rPr>
              <a:t>　○</a:t>
            </a:r>
            <a:r>
              <a:rPr kumimoji="0" lang="ja-JP" altLang="en-US">
                <a:solidFill>
                  <a:srgbClr val="000000"/>
                </a:solidFill>
                <a:latin typeface="ＭＳ Ｐゴシック" charset="-128"/>
                <a:ea typeface="ＭＳ Ｐゴシック" charset="-128"/>
              </a:rPr>
              <a:t>不正手段等によって営業秘密を取得し、使用等する行為を規制</a:t>
            </a:r>
          </a:p>
          <a:p>
            <a:r>
              <a:rPr lang="ja-JP" altLang="en-US">
                <a:solidFill>
                  <a:srgbClr val="000000"/>
                </a:solidFill>
                <a:latin typeface="ＭＳ Ｐゴシック" charset="-128"/>
                <a:ea typeface="ＭＳ Ｐゴシック" charset="-128"/>
              </a:rPr>
              <a:t>　○保護対象＝営業秘密</a:t>
            </a:r>
            <a:r>
              <a:rPr lang="ja-JP" altLang="en-US" b="1">
                <a:solidFill>
                  <a:srgbClr val="000000"/>
                </a:solidFill>
                <a:latin typeface="ＭＳ Ｐゴシック" charset="-128"/>
                <a:ea typeface="ＭＳ Ｐゴシック" charset="-128"/>
              </a:rPr>
              <a:t>（製造ノウハウ、設計図等、顧客リスト、販売</a:t>
            </a:r>
          </a:p>
          <a:p>
            <a:r>
              <a:rPr lang="ja-JP" altLang="en-US" b="1">
                <a:solidFill>
                  <a:srgbClr val="000000"/>
                </a:solidFill>
                <a:latin typeface="ＭＳ Ｐゴシック" charset="-128"/>
                <a:ea typeface="ＭＳ Ｐゴシック" charset="-128"/>
              </a:rPr>
              <a:t>　　マニュアル等）</a:t>
            </a:r>
          </a:p>
          <a:p>
            <a:r>
              <a:rPr lang="ja-JP" altLang="en-US">
                <a:solidFill>
                  <a:srgbClr val="000000"/>
                </a:solidFill>
                <a:latin typeface="ＭＳ Ｐゴシック" charset="-128"/>
                <a:ea typeface="ＭＳ Ｐゴシック" charset="-128"/>
              </a:rPr>
              <a:t>　</a:t>
            </a:r>
          </a:p>
          <a:p>
            <a:r>
              <a:rPr lang="ja-JP" altLang="en-US">
                <a:solidFill>
                  <a:srgbClr val="000000"/>
                </a:solidFill>
                <a:latin typeface="ＭＳ Ｐゴシック" charset="-128"/>
                <a:ea typeface="ＭＳ Ｐゴシック" charset="-128"/>
              </a:rPr>
              <a:t>　○保護要件＝秘密管理性、有用性、非公知性</a:t>
            </a:r>
          </a:p>
          <a:p>
            <a:r>
              <a:rPr lang="ja-JP" altLang="en-US">
                <a:solidFill>
                  <a:srgbClr val="000000"/>
                </a:solidFill>
                <a:latin typeface="ＭＳ Ｐゴシック" charset="-128"/>
                <a:ea typeface="ＭＳ Ｐゴシック" charset="-128"/>
              </a:rPr>
              <a:t>　　★特に秘密管理性→①アクセス制限、②営業秘密であることの表示</a:t>
            </a:r>
          </a:p>
          <a:p>
            <a:r>
              <a:rPr lang="ja-JP" altLang="en-US" sz="1600">
                <a:solidFill>
                  <a:srgbClr val="000000"/>
                </a:solidFill>
                <a:latin typeface="ＭＳ Ｐゴシック" charset="-128"/>
                <a:ea typeface="ＭＳ Ｐゴシック" charset="-128"/>
              </a:rPr>
              <a:t>　　　　①情報にアクセスできる人を特定すること</a:t>
            </a:r>
          </a:p>
          <a:p>
            <a:r>
              <a:rPr lang="ja-JP" altLang="en-US" sz="1600">
                <a:solidFill>
                  <a:srgbClr val="000000"/>
                </a:solidFill>
                <a:latin typeface="ＭＳ Ｐゴシック" charset="-128"/>
                <a:ea typeface="ＭＳ Ｐゴシック" charset="-128"/>
              </a:rPr>
              <a:t>　　　　②情報にアクセスした者が、それが秘密であると認識できること</a:t>
            </a:r>
            <a:endParaRPr lang="en-US" altLang="ja-JP" sz="1600">
              <a:solidFill>
                <a:srgbClr val="000000"/>
              </a:solidFill>
              <a:latin typeface="ＭＳ Ｐゴシック" charset="-128"/>
              <a:ea typeface="ＭＳ Ｐゴシック" charset="-128"/>
            </a:endParaRPr>
          </a:p>
          <a:p>
            <a:r>
              <a:rPr lang="ja-JP" altLang="en-US">
                <a:solidFill>
                  <a:srgbClr val="000000"/>
                </a:solidFill>
                <a:latin typeface="ＭＳ Ｐゴシック" charset="-128"/>
                <a:ea typeface="ＭＳ Ｐゴシック" charset="-128"/>
              </a:rPr>
              <a:t>　○効果</a:t>
            </a:r>
            <a:endParaRPr lang="en-US" altLang="ja-JP">
              <a:solidFill>
                <a:srgbClr val="000000"/>
              </a:solidFill>
              <a:latin typeface="ＭＳ Ｐゴシック" charset="-128"/>
              <a:ea typeface="ＭＳ Ｐゴシック" charset="-128"/>
            </a:endParaRPr>
          </a:p>
          <a:p>
            <a:r>
              <a:rPr lang="ja-JP" altLang="en-US">
                <a:solidFill>
                  <a:srgbClr val="000000"/>
                </a:solidFill>
                <a:latin typeface="ＭＳ Ｐゴシック" charset="-128"/>
                <a:ea typeface="ＭＳ Ｐゴシック" charset="-128"/>
              </a:rPr>
              <a:t>　　　⇒一定の場合の秘密の取得・開示・使用等が不正競争行為として規制の対象となる。</a:t>
            </a:r>
          </a:p>
        </p:txBody>
      </p:sp>
      <p:sp>
        <p:nvSpPr>
          <p:cNvPr id="43010" name="AutoShape 4"/>
          <p:cNvSpPr>
            <a:spLocks noChangeArrowheads="1"/>
          </p:cNvSpPr>
          <p:nvPr/>
        </p:nvSpPr>
        <p:spPr bwMode="auto">
          <a:xfrm>
            <a:off x="271463" y="4941888"/>
            <a:ext cx="9363075" cy="1844675"/>
          </a:xfrm>
          <a:prstGeom prst="roundRect">
            <a:avLst>
              <a:gd name="adj" fmla="val 16667"/>
            </a:avLst>
          </a:prstGeom>
          <a:solidFill>
            <a:srgbClr val="F4FAAC"/>
          </a:solidFill>
          <a:ln w="28575">
            <a:solidFill>
              <a:srgbClr val="006600"/>
            </a:solidFill>
            <a:round/>
            <a:headEnd/>
            <a:tailEnd/>
          </a:ln>
        </p:spPr>
        <p:txBody>
          <a:bodyPr wrap="none" anchor="ctr"/>
          <a:lstStyle/>
          <a:p>
            <a:r>
              <a:rPr lang="ja-JP" altLang="en-US" sz="1400">
                <a:solidFill>
                  <a:srgbClr val="000000"/>
                </a:solidFill>
                <a:latin typeface="ＭＳ Ｐゴシック" charset="-128"/>
                <a:ea typeface="ＭＳ Ｐゴシック" charset="-128"/>
              </a:rPr>
              <a:t>　</a:t>
            </a:r>
            <a:r>
              <a:rPr lang="ja-JP" altLang="en-US">
                <a:solidFill>
                  <a:srgbClr val="000000"/>
                </a:solidFill>
                <a:latin typeface="ＭＳ Ｐゴシック" charset="-128"/>
                <a:ea typeface="ＭＳ Ｐゴシック" charset="-128"/>
              </a:rPr>
              <a:t>営業秘密管理指針（平成</a:t>
            </a:r>
            <a:r>
              <a:rPr lang="en-US" altLang="ja-JP">
                <a:solidFill>
                  <a:srgbClr val="000000"/>
                </a:solidFill>
                <a:latin typeface="ＭＳ Ｐゴシック" charset="-128"/>
                <a:ea typeface="ＭＳ Ｐゴシック" charset="-128"/>
              </a:rPr>
              <a:t>17</a:t>
            </a:r>
            <a:r>
              <a:rPr lang="ja-JP" altLang="en-US">
                <a:solidFill>
                  <a:srgbClr val="000000"/>
                </a:solidFill>
                <a:latin typeface="ＭＳ Ｐゴシック" charset="-128"/>
                <a:ea typeface="ＭＳ Ｐゴシック" charset="-128"/>
              </a:rPr>
              <a:t>年</a:t>
            </a:r>
            <a:r>
              <a:rPr lang="en-US" altLang="ja-JP">
                <a:solidFill>
                  <a:srgbClr val="000000"/>
                </a:solidFill>
                <a:latin typeface="ＭＳ Ｐゴシック" charset="-128"/>
                <a:ea typeface="ＭＳ Ｐゴシック" charset="-128"/>
              </a:rPr>
              <a:t>10</a:t>
            </a:r>
            <a:r>
              <a:rPr lang="ja-JP" altLang="en-US">
                <a:solidFill>
                  <a:srgbClr val="000000"/>
                </a:solidFill>
                <a:latin typeface="ＭＳ Ｐゴシック" charset="-128"/>
                <a:ea typeface="ＭＳ Ｐゴシック" charset="-128"/>
              </a:rPr>
              <a:t>月</a:t>
            </a:r>
            <a:r>
              <a:rPr lang="en-US" altLang="ja-JP">
                <a:solidFill>
                  <a:srgbClr val="000000"/>
                </a:solidFill>
                <a:latin typeface="ＭＳ Ｐゴシック" charset="-128"/>
                <a:ea typeface="ＭＳ Ｐゴシック" charset="-128"/>
              </a:rPr>
              <a:t>12</a:t>
            </a:r>
            <a:r>
              <a:rPr lang="ja-JP" altLang="en-US">
                <a:solidFill>
                  <a:srgbClr val="000000"/>
                </a:solidFill>
                <a:latin typeface="ＭＳ Ｐゴシック" charset="-128"/>
                <a:ea typeface="ＭＳ Ｐゴシック" charset="-128"/>
              </a:rPr>
              <a:t>日改訂）</a:t>
            </a:r>
          </a:p>
          <a:p>
            <a:r>
              <a:rPr lang="ja-JP" altLang="en-US" sz="1400">
                <a:solidFill>
                  <a:srgbClr val="000000"/>
                </a:solidFill>
                <a:latin typeface="ＭＳ Ｐゴシック" charset="-128"/>
                <a:ea typeface="ＭＳ Ｐゴシック" charset="-128"/>
              </a:rPr>
              <a:t>（経済産業省ＨＰ→知的財産政策→知的財産政策／不正競争防止→営業秘密管理指針）</a:t>
            </a:r>
          </a:p>
          <a:p>
            <a:r>
              <a:rPr lang="en-US" altLang="ja-JP">
                <a:solidFill>
                  <a:srgbClr val="000000"/>
                </a:solidFill>
                <a:latin typeface="ＭＳ Ｐゴシック" charset="-128"/>
                <a:ea typeface="ＭＳ Ｐゴシック" charset="-128"/>
              </a:rPr>
              <a:t>http://www.meti.go.jp/policy/competition/downloadfiles/ip/051012guideline.pdf</a:t>
            </a:r>
          </a:p>
          <a:p>
            <a:r>
              <a:rPr lang="ja-JP" altLang="en-US" sz="1400">
                <a:solidFill>
                  <a:srgbClr val="000000"/>
                </a:solidFill>
                <a:latin typeface="ＭＳ Ｐゴシック" charset="-128"/>
                <a:ea typeface="ＭＳ Ｐゴシック" charset="-128"/>
              </a:rPr>
              <a:t>　　　</a:t>
            </a:r>
            <a:br>
              <a:rPr lang="ja-JP" altLang="en-US" sz="1400">
                <a:solidFill>
                  <a:srgbClr val="000000"/>
                </a:solidFill>
                <a:latin typeface="ＭＳ Ｐゴシック" charset="-128"/>
                <a:ea typeface="ＭＳ Ｐゴシック" charset="-128"/>
              </a:rPr>
            </a:br>
            <a:r>
              <a:rPr lang="ja-JP" altLang="en-US">
                <a:solidFill>
                  <a:srgbClr val="000000"/>
                </a:solidFill>
                <a:latin typeface="ＭＳ Ｐゴシック" charset="-128"/>
                <a:ea typeface="ＭＳ Ｐゴシック" charset="-128"/>
              </a:rPr>
              <a:t>大学における営業秘密管理指針作成のためのガイドライン（平成</a:t>
            </a:r>
            <a:r>
              <a:rPr lang="en-US" altLang="ja-JP">
                <a:solidFill>
                  <a:srgbClr val="000000"/>
                </a:solidFill>
                <a:latin typeface="ＭＳ Ｐゴシック" charset="-128"/>
                <a:ea typeface="ＭＳ Ｐゴシック" charset="-128"/>
              </a:rPr>
              <a:t>18</a:t>
            </a:r>
            <a:r>
              <a:rPr lang="ja-JP" altLang="en-US">
                <a:solidFill>
                  <a:srgbClr val="000000"/>
                </a:solidFill>
                <a:latin typeface="ＭＳ Ｐゴシック" charset="-128"/>
                <a:ea typeface="ＭＳ Ｐゴシック" charset="-128"/>
              </a:rPr>
              <a:t>年</a:t>
            </a:r>
            <a:r>
              <a:rPr lang="en-US" altLang="ja-JP">
                <a:solidFill>
                  <a:srgbClr val="000000"/>
                </a:solidFill>
                <a:latin typeface="ＭＳ Ｐゴシック" charset="-128"/>
                <a:ea typeface="ＭＳ Ｐゴシック" charset="-128"/>
              </a:rPr>
              <a:t>5</a:t>
            </a:r>
            <a:r>
              <a:rPr lang="ja-JP" altLang="en-US">
                <a:solidFill>
                  <a:srgbClr val="000000"/>
                </a:solidFill>
                <a:latin typeface="ＭＳ Ｐゴシック" charset="-128"/>
                <a:ea typeface="ＭＳ Ｐゴシック" charset="-128"/>
              </a:rPr>
              <a:t>月改訂）</a:t>
            </a:r>
          </a:p>
          <a:p>
            <a:r>
              <a:rPr lang="ja-JP" altLang="en-US" sz="1500">
                <a:solidFill>
                  <a:srgbClr val="000000"/>
                </a:solidFill>
                <a:latin typeface="ＭＳ Ｐゴシック" charset="-128"/>
                <a:ea typeface="ＭＳ Ｐゴシック" charset="-128"/>
              </a:rPr>
              <a:t>（経済産業省ＨＰ→技術革新→産学官連携）</a:t>
            </a:r>
          </a:p>
          <a:p>
            <a:r>
              <a:rPr lang="en-US" altLang="ja-JP">
                <a:solidFill>
                  <a:srgbClr val="000000"/>
                </a:solidFill>
                <a:latin typeface="ＭＳ Ｐゴシック" charset="-128"/>
                <a:ea typeface="ＭＳ Ｐゴシック" charset="-128"/>
              </a:rPr>
              <a:t>http://www.meti.go.jp/policy/innovation_corp/tlo2/0600608himitu-sisin.pdf</a:t>
            </a:r>
          </a:p>
        </p:txBody>
      </p:sp>
      <p:sp>
        <p:nvSpPr>
          <p:cNvPr id="43011" name="Oval 5"/>
          <p:cNvSpPr>
            <a:spLocks noChangeArrowheads="1"/>
          </p:cNvSpPr>
          <p:nvPr/>
        </p:nvSpPr>
        <p:spPr bwMode="auto">
          <a:xfrm>
            <a:off x="8696325" y="2205038"/>
            <a:ext cx="858838" cy="720725"/>
          </a:xfrm>
          <a:prstGeom prst="ellipse">
            <a:avLst/>
          </a:prstGeom>
          <a:solidFill>
            <a:schemeClr val="bg1"/>
          </a:solidFill>
          <a:ln w="57150">
            <a:solidFill>
              <a:srgbClr val="FF0000"/>
            </a:solidFill>
            <a:round/>
            <a:headEnd/>
            <a:tailEnd/>
          </a:ln>
        </p:spPr>
        <p:txBody>
          <a:bodyPr wrap="none" anchor="ctr"/>
          <a:lstStyle/>
          <a:p>
            <a:pPr algn="ctr"/>
            <a:r>
              <a:rPr lang="ja-JP" altLang="en-US" sz="2800">
                <a:solidFill>
                  <a:srgbClr val="FF0000"/>
                </a:solidFill>
                <a:latin typeface="ＭＳ Ｐゴシック" charset="-128"/>
                <a:ea typeface="ＭＳ Ｐゴシック" charset="-128"/>
              </a:rPr>
              <a:t>秘</a:t>
            </a:r>
          </a:p>
        </p:txBody>
      </p:sp>
      <p:sp>
        <p:nvSpPr>
          <p:cNvPr id="43012" name="Text Box 6"/>
          <p:cNvSpPr txBox="1">
            <a:spLocks noChangeArrowheads="1"/>
          </p:cNvSpPr>
          <p:nvPr/>
        </p:nvSpPr>
        <p:spPr bwMode="auto">
          <a:xfrm>
            <a:off x="8620125" y="333375"/>
            <a:ext cx="1131888" cy="366713"/>
          </a:xfrm>
          <a:prstGeom prst="rect">
            <a:avLst/>
          </a:prstGeom>
          <a:noFill/>
          <a:ln w="9525">
            <a:noFill/>
            <a:miter lim="800000"/>
            <a:headEnd/>
            <a:tailEnd/>
          </a:ln>
        </p:spPr>
        <p:txBody>
          <a:bodyPr>
            <a:spAutoFit/>
          </a:bodyPr>
          <a:lstStyle/>
          <a:p>
            <a:pPr>
              <a:spcBef>
                <a:spcPct val="50000"/>
              </a:spcBef>
            </a:pPr>
            <a:endParaRPr lang="ja-JP" altLang="ja-JP">
              <a:solidFill>
                <a:srgbClr val="000000"/>
              </a:solidFill>
              <a:latin typeface="ＭＳ Ｐゴシック" charset="-128"/>
              <a:ea typeface="ＭＳ Ｐゴシック" charset="-128"/>
            </a:endParaRPr>
          </a:p>
        </p:txBody>
      </p:sp>
      <p:sp>
        <p:nvSpPr>
          <p:cNvPr id="730119" name="AutoShape 7"/>
          <p:cNvSpPr>
            <a:spLocks noChangeArrowheads="1"/>
          </p:cNvSpPr>
          <p:nvPr/>
        </p:nvSpPr>
        <p:spPr bwMode="auto">
          <a:xfrm>
            <a:off x="5734050" y="2468563"/>
            <a:ext cx="2886075" cy="576262"/>
          </a:xfrm>
          <a:prstGeom prst="wedgeRectCallout">
            <a:avLst>
              <a:gd name="adj1" fmla="val -72706"/>
              <a:gd name="adj2" fmla="val 41614"/>
            </a:avLst>
          </a:prstGeom>
          <a:solidFill>
            <a:srgbClr val="FFFFCC"/>
          </a:solidFill>
          <a:ln w="9525" algn="ctr">
            <a:solidFill>
              <a:srgbClr val="006600"/>
            </a:solidFill>
            <a:miter lim="800000"/>
            <a:headEnd/>
            <a:tailEnd/>
          </a:ln>
          <a:effectLst>
            <a:outerShdw dist="35921" dir="2700000" algn="ctr" rotWithShape="0">
              <a:schemeClr val="bg2"/>
            </a:outerShdw>
          </a:effectLst>
        </p:spPr>
        <p:txBody>
          <a:bodyPr anchor="ctr"/>
          <a:lstStyle/>
          <a:p>
            <a:pPr algn="ctr">
              <a:defRPr/>
            </a:pPr>
            <a:r>
              <a:rPr lang="ja-JP" altLang="en-US" sz="1400" b="1">
                <a:solidFill>
                  <a:prstClr val="black"/>
                </a:solidFill>
                <a:latin typeface="ＭＳ Ｐゴシック" pitchFamily="50" charset="-128"/>
                <a:ea typeface="ＭＳ Ｐゴシック" pitchFamily="50" charset="-128"/>
              </a:rPr>
              <a:t>保有者の管理下以外では一般に入手できないことが必要</a:t>
            </a:r>
          </a:p>
        </p:txBody>
      </p:sp>
      <p:sp>
        <p:nvSpPr>
          <p:cNvPr id="43014"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営業秘密</a:t>
            </a:r>
          </a:p>
        </p:txBody>
      </p:sp>
      <p:sp>
        <p:nvSpPr>
          <p:cNvPr id="12" name="Rectangle 9"/>
          <p:cNvSpPr>
            <a:spLocks noChangeArrowheads="1"/>
          </p:cNvSpPr>
          <p:nvPr/>
        </p:nvSpPr>
        <p:spPr bwMode="auto">
          <a:xfrm>
            <a:off x="0"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solidFill>
                  <a:prstClr val="black"/>
                </a:solidFill>
                <a:latin typeface="MS PGothic" pitchFamily="34" charset="-128"/>
                <a:ea typeface="MS PGothic" pitchFamily="34" charset="-128"/>
              </a:rPr>
              <a:t>１５－１</a:t>
            </a:r>
            <a:endParaRPr lang="en-US" altLang="ja-JP" sz="2800" dirty="0">
              <a:solidFill>
                <a:prstClr val="black"/>
              </a:solidFill>
              <a:latin typeface="MS PGothic" pitchFamily="34" charset="-128"/>
              <a:ea typeface="MS PGothic" pitchFamily="34" charset="-128"/>
            </a:endParaRPr>
          </a:p>
        </p:txBody>
      </p:sp>
      <p:sp>
        <p:nvSpPr>
          <p:cNvPr id="10"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BF4EDBCA-B9C9-41BE-9219-0071A7217D79}" type="slidenum">
              <a:rPr lang="en-US" smtClean="0">
                <a:solidFill>
                  <a:prstClr val="black"/>
                </a:solidFill>
              </a:rPr>
              <a:pPr>
                <a:defRPr/>
              </a:pPr>
              <a:t>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noChangeArrowheads="1"/>
          </p:cNvPicPr>
          <p:nvPr/>
        </p:nvPicPr>
        <p:blipFill>
          <a:blip r:embed="rId3"/>
          <a:srcRect/>
          <a:stretch>
            <a:fillRect/>
          </a:stretch>
        </p:blipFill>
        <p:spPr bwMode="auto">
          <a:xfrm>
            <a:off x="704850" y="5108575"/>
            <a:ext cx="1746250" cy="1746250"/>
          </a:xfrm>
          <a:prstGeom prst="rect">
            <a:avLst/>
          </a:prstGeom>
          <a:noFill/>
          <a:ln w="9525">
            <a:noFill/>
            <a:miter lim="800000"/>
            <a:headEnd/>
            <a:tailEnd/>
          </a:ln>
        </p:spPr>
      </p:pic>
      <p:sp>
        <p:nvSpPr>
          <p:cNvPr id="45058" name="タイトル 5"/>
          <p:cNvSpPr>
            <a:spLocks noGrp="1"/>
          </p:cNvSpPr>
          <p:nvPr>
            <p:ph type="title"/>
          </p:nvPr>
        </p:nvSpPr>
        <p:spPr>
          <a:xfrm>
            <a:off x="1273175" y="28575"/>
            <a:ext cx="8832850" cy="990600"/>
          </a:xfrm>
        </p:spPr>
        <p:txBody>
          <a:bodyPr/>
          <a:lstStyle/>
          <a:p>
            <a:r>
              <a:rPr lang="ja-JP" altLang="en-US" smtClean="0">
                <a:solidFill>
                  <a:srgbClr val="000000"/>
                </a:solidFill>
                <a:latin typeface="ＭＳ Ｐゴシック" charset="-128"/>
                <a:ea typeface="ＭＳ Ｐゴシック" charset="-128"/>
              </a:rPr>
              <a:t>営業秘密</a:t>
            </a:r>
            <a:endParaRPr lang="ja-JP" altLang="en-US" smtClean="0">
              <a:latin typeface="ＭＳ Ｐゴシック" charset="-128"/>
              <a:ea typeface="ＭＳ Ｐゴシック" charset="-128"/>
            </a:endParaRPr>
          </a:p>
        </p:txBody>
      </p:sp>
      <p:sp>
        <p:nvSpPr>
          <p:cNvPr id="45059" name="コンテンツ プレースホルダー 2"/>
          <p:cNvSpPr>
            <a:spLocks noGrp="1"/>
          </p:cNvSpPr>
          <p:nvPr>
            <p:ph sz="quarter" idx="4294967295"/>
          </p:nvPr>
        </p:nvSpPr>
        <p:spPr>
          <a:xfrm>
            <a:off x="0" y="1298575"/>
            <a:ext cx="8832850" cy="4495800"/>
          </a:xfrm>
        </p:spPr>
        <p:txBody>
          <a:bodyPr/>
          <a:lstStyle/>
          <a:p>
            <a:pPr marL="0" indent="0">
              <a:buFont typeface="Wingdings" pitchFamily="2" charset="2"/>
              <a:buNone/>
            </a:pPr>
            <a:r>
              <a:rPr lang="ja-JP" altLang="en-US" smtClean="0">
                <a:latin typeface="ＭＳ Ｐゴシック" charset="-128"/>
                <a:ea typeface="ＭＳ Ｐゴシック" charset="-128"/>
              </a:rPr>
              <a:t>①秘密管理性（秘密として管理されていること）</a:t>
            </a:r>
          </a:p>
          <a:p>
            <a:pPr marL="0" indent="0">
              <a:buFont typeface="Wingdings" pitchFamily="2" charset="2"/>
              <a:buNone/>
            </a:pPr>
            <a:endParaRPr lang="ja-JP" altLang="en-US" smtClean="0">
              <a:latin typeface="ＭＳ Ｐゴシック" charset="-128"/>
              <a:ea typeface="ＭＳ Ｐゴシック" charset="-128"/>
            </a:endParaRPr>
          </a:p>
        </p:txBody>
      </p:sp>
      <p:sp>
        <p:nvSpPr>
          <p:cNvPr id="4" name="対角する 2 つの角を丸めた四角形 3"/>
          <p:cNvSpPr/>
          <p:nvPr/>
        </p:nvSpPr>
        <p:spPr>
          <a:xfrm>
            <a:off x="354013" y="2249488"/>
            <a:ext cx="4694237" cy="1439862"/>
          </a:xfrm>
          <a:prstGeom prst="round2DiagRect">
            <a:avLst/>
          </a:prstGeom>
          <a:solidFill>
            <a:schemeClr val="accent3">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30000"/>
              </a:spcBef>
              <a:defRPr/>
            </a:pPr>
            <a:r>
              <a:rPr kumimoji="0" lang="ja-JP" altLang="en-US" sz="1600" dirty="0">
                <a:solidFill>
                  <a:prstClr val="black"/>
                </a:solidFill>
                <a:latin typeface="ＭＳ Ｐゴシック"/>
              </a:rPr>
              <a:t>秘密管理性が認められるためには、事業者が主観的に秘密として管理しているだけでは不十分であり、客観的にみて秘密として管理されていると認識できる状態にあることが必要である。</a:t>
            </a:r>
          </a:p>
        </p:txBody>
      </p:sp>
      <p:pic>
        <p:nvPicPr>
          <p:cNvPr id="45061" name="Picture 2"/>
          <p:cNvPicPr>
            <a:picLocks noChangeAspect="1" noChangeArrowheads="1"/>
          </p:cNvPicPr>
          <p:nvPr/>
        </p:nvPicPr>
        <p:blipFill>
          <a:blip r:embed="rId4"/>
          <a:srcRect/>
          <a:stretch>
            <a:fillRect/>
          </a:stretch>
        </p:blipFill>
        <p:spPr bwMode="auto">
          <a:xfrm>
            <a:off x="1517650" y="5876925"/>
            <a:ext cx="793750" cy="801688"/>
          </a:xfrm>
          <a:prstGeom prst="rect">
            <a:avLst/>
          </a:prstGeom>
          <a:noFill/>
          <a:ln w="9525">
            <a:noFill/>
            <a:miter lim="800000"/>
            <a:headEnd/>
            <a:tailEnd/>
          </a:ln>
        </p:spPr>
      </p:pic>
      <p:sp>
        <p:nvSpPr>
          <p:cNvPr id="8" name="正方形/長方形 7"/>
          <p:cNvSpPr/>
          <p:nvPr/>
        </p:nvSpPr>
        <p:spPr>
          <a:xfrm>
            <a:off x="5168900" y="2674938"/>
            <a:ext cx="4464050" cy="2030412"/>
          </a:xfrm>
          <a:prstGeom prst="rect">
            <a:avLst/>
          </a:prstGeom>
          <a:solidFill>
            <a:schemeClr val="accent1">
              <a:lumMod val="20000"/>
              <a:lumOff val="80000"/>
            </a:schemeClr>
          </a:solidFill>
          <a:ln>
            <a:solidFill>
              <a:schemeClr val="accent1">
                <a:lumMod val="60000"/>
                <a:lumOff val="40000"/>
              </a:schemeClr>
            </a:solidFill>
          </a:ln>
        </p:spPr>
        <p:txBody>
          <a:bodyPr>
            <a:spAutoFit/>
          </a:bodyPr>
          <a:lstStyle/>
          <a:p>
            <a:pPr>
              <a:defRPr/>
            </a:pPr>
            <a:r>
              <a:rPr lang="ja-JP" altLang="en-US" sz="1400" dirty="0">
                <a:solidFill>
                  <a:prstClr val="black"/>
                </a:solidFill>
                <a:ea typeface="ＭＳ Ｐゴシック" charset="-128"/>
              </a:rPr>
              <a:t>・ アクセスできるものを制限しているか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アクセスを制限するためのパスワードが設定されているか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パスワードを知られないよう毎月変更しているか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紙媒体への出力が制限されているか、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他のコンピューター及びインターネットに接続されているか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アクセスに使用されるコンピューターに対し、立ち入り制限区域を設置するなどしてアクセスを制限しているか</a:t>
            </a:r>
          </a:p>
        </p:txBody>
      </p:sp>
      <p:sp>
        <p:nvSpPr>
          <p:cNvPr id="11" name="正方形/長方形 10"/>
          <p:cNvSpPr/>
          <p:nvPr/>
        </p:nvSpPr>
        <p:spPr>
          <a:xfrm>
            <a:off x="377825" y="4113213"/>
            <a:ext cx="4646613" cy="1169987"/>
          </a:xfrm>
          <a:prstGeom prst="rect">
            <a:avLst/>
          </a:prstGeom>
          <a:solidFill>
            <a:schemeClr val="accent2">
              <a:lumMod val="20000"/>
              <a:lumOff val="80000"/>
            </a:schemeClr>
          </a:solidFill>
          <a:ln>
            <a:solidFill>
              <a:schemeClr val="accent2">
                <a:lumMod val="75000"/>
              </a:schemeClr>
            </a:solidFill>
          </a:ln>
        </p:spPr>
        <p:txBody>
          <a:bodyPr>
            <a:spAutoFit/>
          </a:bodyPr>
          <a:lstStyle/>
          <a:p>
            <a:pPr>
              <a:defRPr/>
            </a:pPr>
            <a:r>
              <a:rPr lang="ja-JP" altLang="en-US" sz="1400" dirty="0">
                <a:solidFill>
                  <a:prstClr val="black"/>
                </a:solidFill>
                <a:ea typeface="ＭＳ Ｐゴシック" charset="-128"/>
              </a:rPr>
              <a:t>・ 営業秘密の収納・保管・破棄方法を規定しているか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営業秘密の収納・保管・破棄方法について具体的な指示・指導をしているか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保管場所を特定しているか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就業規則により秘密保持を厳しく要請しているか</a:t>
            </a:r>
            <a:endParaRPr lang="ja-JP" altLang="en-US" dirty="0">
              <a:solidFill>
                <a:prstClr val="black"/>
              </a:solidFill>
              <a:ea typeface="ＭＳ Ｐゴシック" charset="-128"/>
            </a:endParaRPr>
          </a:p>
        </p:txBody>
      </p:sp>
      <p:sp>
        <p:nvSpPr>
          <p:cNvPr id="12" name="正方形/長方形 11"/>
          <p:cNvSpPr/>
          <p:nvPr/>
        </p:nvSpPr>
        <p:spPr>
          <a:xfrm>
            <a:off x="4881563" y="4949825"/>
            <a:ext cx="4452937" cy="1662113"/>
          </a:xfrm>
          <a:prstGeom prst="rect">
            <a:avLst/>
          </a:prstGeom>
          <a:solidFill>
            <a:schemeClr val="accent3">
              <a:lumMod val="20000"/>
              <a:lumOff val="80000"/>
            </a:schemeClr>
          </a:solidFill>
          <a:ln>
            <a:solidFill>
              <a:schemeClr val="accent3">
                <a:lumMod val="60000"/>
                <a:lumOff val="40000"/>
              </a:schemeClr>
            </a:solidFill>
          </a:ln>
        </p:spPr>
        <p:txBody>
          <a:bodyPr>
            <a:spAutoFit/>
          </a:bodyPr>
          <a:lstStyle/>
          <a:p>
            <a:pPr>
              <a:defRPr/>
            </a:pPr>
            <a:r>
              <a:rPr lang="ja-JP" altLang="en-US" sz="1400" dirty="0">
                <a:solidFill>
                  <a:prstClr val="black"/>
                </a:solidFill>
                <a:ea typeface="ＭＳ Ｐゴシック" charset="-128"/>
              </a:rPr>
              <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マル秘の印や秘密であることを示す文字等が表示されているか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施錠可能なロッカー内に保管しているか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従業員に秘密にするよう指導しているか</a:t>
            </a:r>
            <a:br>
              <a:rPr lang="ja-JP" altLang="en-US" sz="1400" dirty="0">
                <a:solidFill>
                  <a:prstClr val="black"/>
                </a:solidFill>
                <a:ea typeface="ＭＳ Ｐゴシック" charset="-128"/>
              </a:rPr>
            </a:br>
            <a:r>
              <a:rPr lang="ja-JP" altLang="en-US" sz="1400" dirty="0">
                <a:solidFill>
                  <a:prstClr val="black"/>
                </a:solidFill>
                <a:ea typeface="ＭＳ Ｐゴシック" charset="-128"/>
              </a:rPr>
              <a:t>・ 秘密保持契約を締結しているか</a:t>
            </a:r>
            <a:br>
              <a:rPr lang="ja-JP" altLang="en-US" sz="1400" dirty="0">
                <a:solidFill>
                  <a:prstClr val="black"/>
                </a:solidFill>
                <a:ea typeface="ＭＳ Ｐゴシック" charset="-128"/>
              </a:rPr>
            </a:br>
            <a:endParaRPr lang="ja-JP" altLang="en-US" dirty="0">
              <a:solidFill>
                <a:prstClr val="black"/>
              </a:solidFill>
              <a:ea typeface="ＭＳ Ｐゴシック" charset="-128"/>
            </a:endParaRPr>
          </a:p>
        </p:txBody>
      </p:sp>
      <p:pic>
        <p:nvPicPr>
          <p:cNvPr id="45065" name="Picture 2"/>
          <p:cNvPicPr>
            <a:picLocks noChangeAspect="1" noChangeArrowheads="1"/>
          </p:cNvPicPr>
          <p:nvPr/>
        </p:nvPicPr>
        <p:blipFill>
          <a:blip r:embed="rId5"/>
          <a:srcRect/>
          <a:stretch>
            <a:fillRect/>
          </a:stretch>
        </p:blipFill>
        <p:spPr bwMode="auto">
          <a:xfrm>
            <a:off x="8220075" y="5513388"/>
            <a:ext cx="1196975" cy="1293812"/>
          </a:xfrm>
          <a:prstGeom prst="rect">
            <a:avLst/>
          </a:prstGeom>
          <a:noFill/>
          <a:ln w="9525">
            <a:noFill/>
            <a:miter lim="800000"/>
            <a:headEnd/>
            <a:tailEnd/>
          </a:ln>
        </p:spPr>
      </p:pic>
      <p:sp>
        <p:nvSpPr>
          <p:cNvPr id="13" name="Rectangle 9"/>
          <p:cNvSpPr>
            <a:spLocks noChangeArrowheads="1"/>
          </p:cNvSpPr>
          <p:nvPr/>
        </p:nvSpPr>
        <p:spPr bwMode="auto">
          <a:xfrm>
            <a:off x="0" y="0"/>
            <a:ext cx="1279525" cy="523875"/>
          </a:xfrm>
          <a:prstGeom prst="rect">
            <a:avLst/>
          </a:prstGeom>
          <a:noFill/>
          <a:ln w="9525">
            <a:noFill/>
            <a:miter lim="800000"/>
            <a:headEnd/>
            <a:tailEnd/>
          </a:ln>
          <a:effectLst>
            <a:prstShdw prst="shdw17" dist="17961" dir="2700000">
              <a:srgbClr val="3891A7">
                <a:gamma/>
                <a:shade val="60000"/>
                <a:invGamma/>
              </a:srgbClr>
            </a:prstShdw>
          </a:effectLst>
        </p:spPr>
        <p:txBody>
          <a:bodyPr wrap="none">
            <a:spAutoFit/>
          </a:bodyPr>
          <a:lstStyle/>
          <a:p>
            <a:pPr fontAlgn="auto">
              <a:spcBef>
                <a:spcPts val="0"/>
              </a:spcBef>
              <a:spcAft>
                <a:spcPts val="0"/>
              </a:spcAft>
              <a:defRPr/>
            </a:pPr>
            <a:r>
              <a:rPr kumimoji="0" lang="ja-JP" altLang="en-US" sz="2800" kern="0" dirty="0">
                <a:solidFill>
                  <a:sysClr val="windowText" lastClr="000000"/>
                </a:solidFill>
                <a:latin typeface="MS PGothic" pitchFamily="34" charset="-128"/>
                <a:ea typeface="MS PGothic" pitchFamily="34" charset="-128"/>
              </a:rPr>
              <a:t>１５－１</a:t>
            </a:r>
            <a:endParaRPr kumimoji="0" lang="en-US" altLang="ja-JP" sz="2800" kern="0" dirty="0">
              <a:solidFill>
                <a:sysClr val="windowText" lastClr="000000"/>
              </a:solidFill>
              <a:latin typeface="MS PGothic" pitchFamily="34" charset="-128"/>
              <a:ea typeface="MS PGothic" pitchFamily="34" charset="-128"/>
            </a:endParaRPr>
          </a:p>
        </p:txBody>
      </p:sp>
      <p:sp>
        <p:nvSpPr>
          <p:cNvPr id="14"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93DA2610-B184-4F67-AA7D-7615BEF91CF1}" type="slidenum">
              <a:rPr lang="en-US" smtClean="0">
                <a:solidFill>
                  <a:prstClr val="black"/>
                </a:solidFill>
              </a:rPr>
              <a:pPr>
                <a:defRPr/>
              </a:pPr>
              <a:t>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タイトル 1"/>
          <p:cNvSpPr>
            <a:spLocks noGrp="1"/>
          </p:cNvSpPr>
          <p:nvPr>
            <p:ph type="title"/>
          </p:nvPr>
        </p:nvSpPr>
        <p:spPr>
          <a:xfrm>
            <a:off x="944563" y="115888"/>
            <a:ext cx="8832850" cy="990600"/>
          </a:xfrm>
        </p:spPr>
        <p:txBody>
          <a:bodyPr/>
          <a:lstStyle/>
          <a:p>
            <a:r>
              <a:rPr lang="ja-JP" altLang="en-US" smtClean="0">
                <a:solidFill>
                  <a:srgbClr val="000000"/>
                </a:solidFill>
                <a:latin typeface="ＭＳ Ｐゴシック" charset="-128"/>
                <a:ea typeface="ＭＳ Ｐゴシック" charset="-128"/>
              </a:rPr>
              <a:t>営業秘密</a:t>
            </a:r>
            <a:endParaRPr lang="ja-JP" altLang="en-US" smtClean="0">
              <a:latin typeface="ＭＳ Ｐゴシック" charset="-128"/>
              <a:ea typeface="ＭＳ Ｐゴシック" charset="-128"/>
            </a:endParaRPr>
          </a:p>
        </p:txBody>
      </p:sp>
      <p:sp>
        <p:nvSpPr>
          <p:cNvPr id="47106" name="コンテンツ プレースホルダー 2"/>
          <p:cNvSpPr>
            <a:spLocks noGrp="1"/>
          </p:cNvSpPr>
          <p:nvPr>
            <p:ph sz="quarter" idx="4294967295"/>
          </p:nvPr>
        </p:nvSpPr>
        <p:spPr>
          <a:xfrm>
            <a:off x="0" y="1377950"/>
            <a:ext cx="8832850" cy="4495800"/>
          </a:xfrm>
        </p:spPr>
        <p:txBody>
          <a:bodyPr/>
          <a:lstStyle/>
          <a:p>
            <a:pPr marL="0" indent="0">
              <a:buFont typeface="Wingdings" pitchFamily="2" charset="2"/>
              <a:buNone/>
            </a:pPr>
            <a:r>
              <a:rPr lang="ja-JP" altLang="en-US" smtClean="0">
                <a:latin typeface="ＭＳ Ｐゴシック" charset="-128"/>
                <a:ea typeface="ＭＳ Ｐゴシック" charset="-128"/>
              </a:rPr>
              <a:t>②有用性</a:t>
            </a:r>
          </a:p>
        </p:txBody>
      </p:sp>
      <p:sp>
        <p:nvSpPr>
          <p:cNvPr id="5" name="正方形/長方形 4"/>
          <p:cNvSpPr/>
          <p:nvPr/>
        </p:nvSpPr>
        <p:spPr>
          <a:xfrm>
            <a:off x="1423988" y="2108200"/>
            <a:ext cx="7345362" cy="338138"/>
          </a:xfrm>
          <a:prstGeom prst="rect">
            <a:avLst/>
          </a:prstGeom>
          <a:solidFill>
            <a:schemeClr val="accent1">
              <a:lumMod val="20000"/>
              <a:lumOff val="80000"/>
            </a:schemeClr>
          </a:solidFill>
        </p:spPr>
        <p:txBody>
          <a:bodyPr>
            <a:spAutoFit/>
          </a:bodyPr>
          <a:lstStyle/>
          <a:p>
            <a:pPr eaLnBrk="0" hangingPunct="0">
              <a:spcBef>
                <a:spcPct val="30000"/>
              </a:spcBef>
              <a:defRPr/>
            </a:pPr>
            <a:r>
              <a:rPr kumimoji="0" lang="ja-JP" altLang="en-US" sz="1600" dirty="0">
                <a:solidFill>
                  <a:prstClr val="black"/>
                </a:solidFill>
                <a:latin typeface="ＭＳ Ｐゴシック"/>
                <a:ea typeface="ＭＳ Ｐゴシック"/>
              </a:rPr>
              <a:t>保有者の主観によって決められるものではなく、客観的に有用である必要がある。</a:t>
            </a:r>
          </a:p>
        </p:txBody>
      </p:sp>
      <p:sp>
        <p:nvSpPr>
          <p:cNvPr id="2" name="下矢印 1"/>
          <p:cNvSpPr/>
          <p:nvPr/>
        </p:nvSpPr>
        <p:spPr>
          <a:xfrm>
            <a:off x="4160838" y="2565400"/>
            <a:ext cx="863600" cy="431800"/>
          </a:xfrm>
          <a:prstGeom prst="down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 name="正方形/長方形 5"/>
          <p:cNvSpPr/>
          <p:nvPr/>
        </p:nvSpPr>
        <p:spPr>
          <a:xfrm>
            <a:off x="1423988" y="2997200"/>
            <a:ext cx="7345362" cy="830263"/>
          </a:xfrm>
          <a:prstGeom prst="rect">
            <a:avLst/>
          </a:prstGeom>
          <a:solidFill>
            <a:schemeClr val="accent3">
              <a:lumMod val="20000"/>
              <a:lumOff val="80000"/>
            </a:schemeClr>
          </a:solidFill>
        </p:spPr>
        <p:txBody>
          <a:bodyPr>
            <a:spAutoFit/>
          </a:bodyPr>
          <a:lstStyle/>
          <a:p>
            <a:pPr eaLnBrk="0" hangingPunct="0">
              <a:spcBef>
                <a:spcPct val="30000"/>
              </a:spcBef>
              <a:defRPr/>
            </a:pPr>
            <a:r>
              <a:rPr kumimoji="0" lang="ja-JP" altLang="en-US" sz="1600" dirty="0">
                <a:solidFill>
                  <a:prstClr val="black"/>
                </a:solidFill>
                <a:latin typeface="ＭＳ Ｐゴシック"/>
                <a:ea typeface="ＭＳ Ｐゴシック"/>
              </a:rPr>
              <a:t>この有用性とは、競争優位性の源泉となる場合を含め、そもそも当該情報が事業活動に使用されたり、又は使用されることによって費用の節約、経営効率の改善等に役立ったりするものである。</a:t>
            </a:r>
            <a:endParaRPr lang="ja-JP" altLang="en-US" dirty="0">
              <a:solidFill>
                <a:prstClr val="black"/>
              </a:solidFill>
              <a:ea typeface="ＭＳ Ｐゴシック" charset="-128"/>
            </a:endParaRPr>
          </a:p>
        </p:txBody>
      </p:sp>
      <p:sp>
        <p:nvSpPr>
          <p:cNvPr id="7" name="正方形/長方形 6"/>
          <p:cNvSpPr/>
          <p:nvPr/>
        </p:nvSpPr>
        <p:spPr>
          <a:xfrm>
            <a:off x="415925" y="4487863"/>
            <a:ext cx="9361488" cy="1863725"/>
          </a:xfrm>
          <a:prstGeom prst="rect">
            <a:avLst/>
          </a:prstGeom>
          <a:ln>
            <a:solidFill>
              <a:schemeClr val="accent1">
                <a:lumMod val="60000"/>
                <a:lumOff val="40000"/>
              </a:schemeClr>
            </a:solidFill>
          </a:ln>
        </p:spPr>
        <p:txBody>
          <a:bodyPr>
            <a:spAutoFit/>
          </a:bodyPr>
          <a:lstStyle/>
          <a:p>
            <a:pPr eaLnBrk="0" hangingPunct="0">
              <a:spcBef>
                <a:spcPct val="30000"/>
              </a:spcBef>
              <a:defRPr/>
            </a:pPr>
            <a:r>
              <a:rPr kumimoji="0" lang="ja-JP" altLang="en-US" sz="1600" dirty="0">
                <a:solidFill>
                  <a:prstClr val="black"/>
                </a:solidFill>
                <a:latin typeface="ＭＳ Ｐゴシック"/>
                <a:ea typeface="ＭＳ Ｐゴシック"/>
              </a:rPr>
              <a:t>・ネガティブ・インフォメーション（ある方法を試みてその方法が役立たないという失敗の知識情報）</a:t>
            </a:r>
            <a:endParaRPr kumimoji="0" lang="en-US" altLang="ja-JP" sz="1600" dirty="0">
              <a:solidFill>
                <a:prstClr val="black"/>
              </a:solidFill>
              <a:latin typeface="ＭＳ Ｐゴシック"/>
              <a:ea typeface="ＭＳ Ｐゴシック"/>
            </a:endParaRPr>
          </a:p>
          <a:p>
            <a:pPr eaLnBrk="0" hangingPunct="0">
              <a:spcBef>
                <a:spcPct val="30000"/>
              </a:spcBef>
              <a:defRPr/>
            </a:pPr>
            <a:r>
              <a:rPr kumimoji="0" lang="ja-JP" altLang="en-US" sz="1600" dirty="0">
                <a:solidFill>
                  <a:prstClr val="black"/>
                </a:solidFill>
                <a:latin typeface="ＭＳ Ｐゴシック"/>
                <a:ea typeface="ＭＳ Ｐゴシック"/>
              </a:rPr>
              <a:t>　</a:t>
            </a:r>
            <a:r>
              <a:rPr kumimoji="0" lang="ja-JP" altLang="en-US" sz="1600" dirty="0">
                <a:solidFill>
                  <a:srgbClr val="FF0000"/>
                </a:solidFill>
                <a:latin typeface="ＭＳ Ｐゴシック"/>
                <a:ea typeface="ＭＳ Ｐゴシック"/>
              </a:rPr>
              <a:t>　</a:t>
            </a:r>
            <a:endParaRPr kumimoji="0" lang="en-US" altLang="ja-JP" sz="1600" dirty="0">
              <a:solidFill>
                <a:srgbClr val="FF0000"/>
              </a:solidFill>
              <a:latin typeface="ＭＳ Ｐゴシック"/>
              <a:ea typeface="ＭＳ Ｐゴシック"/>
            </a:endParaRPr>
          </a:p>
          <a:p>
            <a:pPr eaLnBrk="0" hangingPunct="0">
              <a:spcBef>
                <a:spcPct val="30000"/>
              </a:spcBef>
              <a:defRPr/>
            </a:pPr>
            <a:r>
              <a:rPr kumimoji="0" lang="ja-JP" altLang="en-US" sz="1600" dirty="0">
                <a:solidFill>
                  <a:prstClr val="black"/>
                </a:solidFill>
                <a:latin typeface="ＭＳ Ｐゴシック"/>
                <a:ea typeface="ＭＳ Ｐゴシック"/>
              </a:rPr>
              <a:t>・公序良俗に</a:t>
            </a:r>
            <a:r>
              <a:rPr lang="ja-JP" altLang="en-US" sz="1600" dirty="0">
                <a:solidFill>
                  <a:prstClr val="black"/>
                </a:solidFill>
                <a:ea typeface="ＭＳ Ｐゴシック" charset="-128"/>
              </a:rPr>
              <a:t>反する内容の</a:t>
            </a:r>
            <a:r>
              <a:rPr kumimoji="0" lang="ja-JP" altLang="en-US" sz="1600" dirty="0">
                <a:solidFill>
                  <a:prstClr val="black"/>
                </a:solidFill>
                <a:latin typeface="ＭＳ Ｐゴシック"/>
                <a:ea typeface="ＭＳ Ｐゴシック"/>
              </a:rPr>
              <a:t>情報　、</a:t>
            </a:r>
            <a:r>
              <a:rPr lang="ja-JP" altLang="en-US" sz="1600" dirty="0">
                <a:solidFill>
                  <a:prstClr val="black"/>
                </a:solidFill>
                <a:ea typeface="ＭＳ Ｐゴシック" charset="-128"/>
              </a:rPr>
              <a:t>反社会的な行為についての情報</a:t>
            </a:r>
            <a:endParaRPr lang="en-US" altLang="ja-JP" sz="1600" dirty="0">
              <a:solidFill>
                <a:prstClr val="black"/>
              </a:solidFill>
              <a:ea typeface="ＭＳ Ｐゴシック" charset="-128"/>
            </a:endParaRPr>
          </a:p>
          <a:p>
            <a:pPr eaLnBrk="0" hangingPunct="0">
              <a:spcBef>
                <a:spcPct val="30000"/>
              </a:spcBef>
              <a:defRPr/>
            </a:pPr>
            <a:endParaRPr lang="en-US" altLang="ja-JP" sz="1600" dirty="0">
              <a:solidFill>
                <a:prstClr val="black"/>
              </a:solidFill>
              <a:ea typeface="ＭＳ Ｐゴシック" charset="-128"/>
            </a:endParaRPr>
          </a:p>
          <a:p>
            <a:pPr>
              <a:defRPr/>
            </a:pPr>
            <a:r>
              <a:rPr lang="ja-JP" altLang="en-US" sz="1600" dirty="0">
                <a:solidFill>
                  <a:prstClr val="black"/>
                </a:solidFill>
                <a:ea typeface="ＭＳ Ｐゴシック" charset="-128"/>
              </a:rPr>
              <a:t>・顧客名簿、販売マニュアル、仕入先リスト</a:t>
            </a:r>
          </a:p>
          <a:p>
            <a:pPr eaLnBrk="0" hangingPunct="0">
              <a:spcBef>
                <a:spcPct val="30000"/>
              </a:spcBef>
              <a:defRPr/>
            </a:pPr>
            <a:r>
              <a:rPr kumimoji="0" lang="ja-JP" altLang="en-US" sz="1600" dirty="0">
                <a:solidFill>
                  <a:prstClr val="black"/>
                </a:solidFill>
                <a:latin typeface="ＭＳ Ｐゴシック"/>
                <a:ea typeface="ＭＳ Ｐゴシック"/>
              </a:rPr>
              <a:t>　　　　　　　　　　　　　　　　　　　　　　　　　　　</a:t>
            </a:r>
            <a:r>
              <a:rPr kumimoji="0" lang="ja-JP" altLang="en-US" sz="1600" dirty="0">
                <a:solidFill>
                  <a:srgbClr val="FF0000"/>
                </a:solidFill>
                <a:latin typeface="ＭＳ Ｐゴシック"/>
                <a:ea typeface="ＭＳ Ｐゴシック"/>
              </a:rPr>
              <a:t>　</a:t>
            </a:r>
          </a:p>
        </p:txBody>
      </p:sp>
      <p:sp>
        <p:nvSpPr>
          <p:cNvPr id="9" name="テキスト ボックス 8"/>
          <p:cNvSpPr txBox="1"/>
          <p:nvPr/>
        </p:nvSpPr>
        <p:spPr>
          <a:xfrm>
            <a:off x="328613" y="4089400"/>
            <a:ext cx="1008062" cy="368300"/>
          </a:xfrm>
          <a:prstGeom prst="rect">
            <a:avLst/>
          </a:prstGeom>
          <a:solidFill>
            <a:schemeClr val="accent2">
              <a:lumMod val="20000"/>
              <a:lumOff val="80000"/>
            </a:schemeClr>
          </a:solidFill>
        </p:spPr>
        <p:txBody>
          <a:bodyPr>
            <a:spAutoFit/>
          </a:bodyPr>
          <a:lstStyle/>
          <a:p>
            <a:pPr>
              <a:defRPr/>
            </a:pPr>
            <a:r>
              <a:rPr lang="ja-JP" altLang="en-US" dirty="0">
                <a:solidFill>
                  <a:prstClr val="black"/>
                </a:solidFill>
                <a:ea typeface="ＭＳ Ｐゴシック" charset="-128"/>
              </a:rPr>
              <a:t>例えば：</a:t>
            </a:r>
          </a:p>
        </p:txBody>
      </p:sp>
      <p:pic>
        <p:nvPicPr>
          <p:cNvPr id="47112" name="Picture 2"/>
          <p:cNvPicPr>
            <a:picLocks noChangeAspect="1" noChangeArrowheads="1"/>
          </p:cNvPicPr>
          <p:nvPr/>
        </p:nvPicPr>
        <p:blipFill>
          <a:blip r:embed="rId3"/>
          <a:srcRect/>
          <a:stretch>
            <a:fillRect/>
          </a:stretch>
        </p:blipFill>
        <p:spPr bwMode="auto">
          <a:xfrm>
            <a:off x="6032500" y="5454650"/>
            <a:ext cx="1611313" cy="1403350"/>
          </a:xfrm>
          <a:prstGeom prst="rect">
            <a:avLst/>
          </a:prstGeom>
          <a:noFill/>
          <a:ln w="9525">
            <a:noFill/>
            <a:miter lim="800000"/>
            <a:headEnd/>
            <a:tailEnd/>
          </a:ln>
        </p:spPr>
      </p:pic>
      <p:sp>
        <p:nvSpPr>
          <p:cNvPr id="10" name="乗算記号 9"/>
          <p:cNvSpPr/>
          <p:nvPr/>
        </p:nvSpPr>
        <p:spPr>
          <a:xfrm>
            <a:off x="-17463" y="5030788"/>
            <a:ext cx="504826" cy="48895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47114" name="Picture 3"/>
          <p:cNvPicPr>
            <a:picLocks noChangeAspect="1" noChangeArrowheads="1"/>
          </p:cNvPicPr>
          <p:nvPr/>
        </p:nvPicPr>
        <p:blipFill>
          <a:blip r:embed="rId4"/>
          <a:srcRect/>
          <a:stretch>
            <a:fillRect/>
          </a:stretch>
        </p:blipFill>
        <p:spPr bwMode="auto">
          <a:xfrm>
            <a:off x="7977188" y="4941888"/>
            <a:ext cx="1728787" cy="1662112"/>
          </a:xfrm>
          <a:prstGeom prst="rect">
            <a:avLst/>
          </a:prstGeom>
          <a:noFill/>
          <a:ln w="9525">
            <a:noFill/>
            <a:miter lim="800000"/>
            <a:headEnd/>
            <a:tailEnd/>
          </a:ln>
        </p:spPr>
      </p:pic>
      <p:pic>
        <p:nvPicPr>
          <p:cNvPr id="47115" name="Picture 4"/>
          <p:cNvPicPr>
            <a:picLocks noChangeAspect="1" noChangeArrowheads="1"/>
          </p:cNvPicPr>
          <p:nvPr/>
        </p:nvPicPr>
        <p:blipFill>
          <a:blip r:embed="rId5"/>
          <a:srcRect/>
          <a:stretch>
            <a:fillRect/>
          </a:stretch>
        </p:blipFill>
        <p:spPr bwMode="auto">
          <a:xfrm>
            <a:off x="111125" y="5686425"/>
            <a:ext cx="304800" cy="304800"/>
          </a:xfrm>
          <a:prstGeom prst="rect">
            <a:avLst/>
          </a:prstGeom>
          <a:noFill/>
          <a:ln w="9525">
            <a:noFill/>
            <a:miter lim="800000"/>
            <a:headEnd/>
            <a:tailEnd/>
          </a:ln>
        </p:spPr>
      </p:pic>
      <p:sp>
        <p:nvSpPr>
          <p:cNvPr id="14" name="Rectangle 9"/>
          <p:cNvSpPr>
            <a:spLocks noChangeArrowheads="1"/>
          </p:cNvSpPr>
          <p:nvPr/>
        </p:nvSpPr>
        <p:spPr bwMode="auto">
          <a:xfrm>
            <a:off x="0" y="0"/>
            <a:ext cx="1279525" cy="523875"/>
          </a:xfrm>
          <a:prstGeom prst="rect">
            <a:avLst/>
          </a:prstGeom>
          <a:noFill/>
          <a:ln w="9525">
            <a:noFill/>
            <a:miter lim="800000"/>
            <a:headEnd/>
            <a:tailEnd/>
          </a:ln>
          <a:effectLst>
            <a:prstShdw prst="shdw17" dist="17961" dir="2700000">
              <a:srgbClr val="3891A7">
                <a:gamma/>
                <a:shade val="60000"/>
                <a:invGamma/>
              </a:srgbClr>
            </a:prstShdw>
          </a:effectLst>
        </p:spPr>
        <p:txBody>
          <a:bodyPr wrap="none">
            <a:spAutoFit/>
          </a:bodyPr>
          <a:lstStyle/>
          <a:p>
            <a:pPr fontAlgn="auto">
              <a:spcBef>
                <a:spcPts val="0"/>
              </a:spcBef>
              <a:spcAft>
                <a:spcPts val="0"/>
              </a:spcAft>
              <a:defRPr/>
            </a:pPr>
            <a:r>
              <a:rPr kumimoji="0" lang="ja-JP" altLang="en-US" sz="2800" kern="0" dirty="0">
                <a:solidFill>
                  <a:sysClr val="windowText" lastClr="000000"/>
                </a:solidFill>
                <a:latin typeface="MS PGothic" pitchFamily="34" charset="-128"/>
                <a:ea typeface="MS PGothic" pitchFamily="34" charset="-128"/>
              </a:rPr>
              <a:t>１５－１</a:t>
            </a:r>
            <a:endParaRPr kumimoji="0" lang="en-US" altLang="ja-JP" sz="2800" kern="0" dirty="0">
              <a:solidFill>
                <a:sysClr val="windowText" lastClr="000000"/>
              </a:solidFill>
              <a:latin typeface="MS PGothic" pitchFamily="34" charset="-128"/>
              <a:ea typeface="MS PGothic" pitchFamily="34" charset="-128"/>
            </a:endParaRPr>
          </a:p>
        </p:txBody>
      </p:sp>
      <p:pic>
        <p:nvPicPr>
          <p:cNvPr id="47117" name="Picture 4"/>
          <p:cNvPicPr>
            <a:picLocks noChangeAspect="1" noChangeArrowheads="1"/>
          </p:cNvPicPr>
          <p:nvPr/>
        </p:nvPicPr>
        <p:blipFill>
          <a:blip r:embed="rId5"/>
          <a:srcRect/>
          <a:stretch>
            <a:fillRect/>
          </a:stretch>
        </p:blipFill>
        <p:spPr bwMode="auto">
          <a:xfrm>
            <a:off x="111125" y="4506913"/>
            <a:ext cx="304800" cy="304800"/>
          </a:xfrm>
          <a:prstGeom prst="rect">
            <a:avLst/>
          </a:prstGeom>
          <a:noFill/>
          <a:ln w="9525">
            <a:noFill/>
            <a:miter lim="800000"/>
            <a:headEnd/>
            <a:tailEnd/>
          </a:ln>
        </p:spPr>
      </p:pic>
      <p:sp>
        <p:nvSpPr>
          <p:cNvPr id="16"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7AFD1225-77E4-4450-A43D-AF9CC70B4C35}" type="slidenum">
              <a:rPr lang="en-US" smtClean="0">
                <a:solidFill>
                  <a:prstClr val="black"/>
                </a:solidFill>
              </a:rPr>
              <a:pPr>
                <a:defRPr/>
              </a:pPr>
              <a:t>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タイトル 1"/>
          <p:cNvSpPr>
            <a:spLocks noGrp="1"/>
          </p:cNvSpPr>
          <p:nvPr>
            <p:ph type="title"/>
          </p:nvPr>
        </p:nvSpPr>
        <p:spPr>
          <a:xfrm>
            <a:off x="1290638" y="115888"/>
            <a:ext cx="8832850" cy="990600"/>
          </a:xfrm>
        </p:spPr>
        <p:txBody>
          <a:bodyPr/>
          <a:lstStyle/>
          <a:p>
            <a:r>
              <a:rPr lang="ja-JP" altLang="en-US" smtClean="0">
                <a:solidFill>
                  <a:srgbClr val="000000"/>
                </a:solidFill>
                <a:latin typeface="ＭＳ Ｐゴシック" charset="-128"/>
                <a:ea typeface="ＭＳ Ｐゴシック" charset="-128"/>
              </a:rPr>
              <a:t>営業秘密（不正競争防止法）</a:t>
            </a:r>
            <a:endParaRPr lang="ja-JP" altLang="en-US" smtClean="0">
              <a:latin typeface="ＭＳ Ｐゴシック" charset="-128"/>
              <a:ea typeface="ＭＳ Ｐゴシック" charset="-128"/>
            </a:endParaRPr>
          </a:p>
        </p:txBody>
      </p:sp>
      <p:sp>
        <p:nvSpPr>
          <p:cNvPr id="49154" name="コンテンツ プレースホルダー 2"/>
          <p:cNvSpPr>
            <a:spLocks noGrp="1"/>
          </p:cNvSpPr>
          <p:nvPr>
            <p:ph sz="quarter" idx="4294967295"/>
          </p:nvPr>
        </p:nvSpPr>
        <p:spPr>
          <a:xfrm>
            <a:off x="1073150" y="1268413"/>
            <a:ext cx="8832850" cy="4495800"/>
          </a:xfrm>
        </p:spPr>
        <p:txBody>
          <a:bodyPr/>
          <a:lstStyle/>
          <a:p>
            <a:pPr marL="0" indent="0">
              <a:buFont typeface="Wingdings" pitchFamily="2" charset="2"/>
              <a:buNone/>
            </a:pPr>
            <a:r>
              <a:rPr lang="ja-JP" altLang="en-US" smtClean="0">
                <a:latin typeface="ＭＳ Ｐゴシック" charset="-128"/>
                <a:ea typeface="ＭＳ Ｐゴシック" charset="-128"/>
              </a:rPr>
              <a:t>③非公知性</a:t>
            </a:r>
            <a:endParaRPr lang="en-US" altLang="ja-JP" smtClean="0">
              <a:latin typeface="ＭＳ Ｐゴシック" charset="-128"/>
              <a:ea typeface="ＭＳ Ｐゴシック" charset="-128"/>
            </a:endParaRPr>
          </a:p>
          <a:p>
            <a:pPr marL="0" indent="0">
              <a:buFont typeface="Wingdings" pitchFamily="2" charset="2"/>
              <a:buNone/>
            </a:pPr>
            <a:endParaRPr lang="ja-JP" altLang="en-US" smtClean="0">
              <a:latin typeface="ＭＳ Ｐゴシック" charset="-128"/>
              <a:ea typeface="ＭＳ Ｐゴシック" charset="-128"/>
            </a:endParaRPr>
          </a:p>
        </p:txBody>
      </p:sp>
      <p:sp>
        <p:nvSpPr>
          <p:cNvPr id="4" name="正方形/長方形 3"/>
          <p:cNvSpPr/>
          <p:nvPr/>
        </p:nvSpPr>
        <p:spPr>
          <a:xfrm>
            <a:off x="704850" y="2255838"/>
            <a:ext cx="8785225" cy="646112"/>
          </a:xfrm>
          <a:prstGeom prst="rect">
            <a:avLst/>
          </a:prstGeom>
          <a:solidFill>
            <a:schemeClr val="accent2">
              <a:lumMod val="20000"/>
              <a:lumOff val="80000"/>
            </a:schemeClr>
          </a:solidFill>
        </p:spPr>
        <p:txBody>
          <a:bodyPr>
            <a:spAutoFit/>
          </a:bodyPr>
          <a:lstStyle/>
          <a:p>
            <a:pPr eaLnBrk="0" hangingPunct="0">
              <a:spcBef>
                <a:spcPct val="30000"/>
              </a:spcBef>
              <a:defRPr/>
            </a:pPr>
            <a:r>
              <a:rPr kumimoji="0" lang="ja-JP" altLang="en-US" dirty="0">
                <a:solidFill>
                  <a:prstClr val="black"/>
                </a:solidFill>
                <a:latin typeface="ＭＳ Ｐゴシック"/>
                <a:ea typeface="ＭＳ Ｐゴシック"/>
              </a:rPr>
              <a:t>非公知性が認められるためには、当該情報が刊行物に記載されていないなど、保有者の管理下以外では一般に入手できない状態にあることが必要である。</a:t>
            </a:r>
          </a:p>
        </p:txBody>
      </p:sp>
      <p:pic>
        <p:nvPicPr>
          <p:cNvPr id="49156" name="Picture 2"/>
          <p:cNvPicPr>
            <a:picLocks noChangeAspect="1" noChangeArrowheads="1"/>
          </p:cNvPicPr>
          <p:nvPr/>
        </p:nvPicPr>
        <p:blipFill>
          <a:blip r:embed="rId3"/>
          <a:srcRect/>
          <a:stretch>
            <a:fillRect/>
          </a:stretch>
        </p:blipFill>
        <p:spPr bwMode="auto">
          <a:xfrm>
            <a:off x="365125" y="5207000"/>
            <a:ext cx="1655763" cy="1651000"/>
          </a:xfrm>
          <a:prstGeom prst="rect">
            <a:avLst/>
          </a:prstGeom>
          <a:noFill/>
          <a:ln w="9525">
            <a:noFill/>
            <a:miter lim="800000"/>
            <a:headEnd/>
            <a:tailEnd/>
          </a:ln>
        </p:spPr>
      </p:pic>
      <p:sp>
        <p:nvSpPr>
          <p:cNvPr id="5" name="正方形/長方形 4"/>
          <p:cNvSpPr/>
          <p:nvPr/>
        </p:nvSpPr>
        <p:spPr>
          <a:xfrm>
            <a:off x="2020888" y="5853113"/>
            <a:ext cx="6913562" cy="585787"/>
          </a:xfrm>
          <a:prstGeom prst="rect">
            <a:avLst/>
          </a:prstGeom>
          <a:solidFill>
            <a:schemeClr val="accent1">
              <a:lumMod val="20000"/>
              <a:lumOff val="80000"/>
            </a:schemeClr>
          </a:solidFill>
        </p:spPr>
        <p:txBody>
          <a:bodyPr>
            <a:spAutoFit/>
          </a:bodyPr>
          <a:lstStyle/>
          <a:p>
            <a:pPr eaLnBrk="0" hangingPunct="0">
              <a:spcBef>
                <a:spcPct val="30000"/>
              </a:spcBef>
              <a:defRPr/>
            </a:pPr>
            <a:r>
              <a:rPr kumimoji="0" lang="ja-JP" altLang="en-US" sz="1600" dirty="0">
                <a:solidFill>
                  <a:prstClr val="black"/>
                </a:solidFill>
                <a:latin typeface="ＭＳ Ｐゴシック"/>
                <a:ea typeface="ＭＳ Ｐゴシック"/>
              </a:rPr>
              <a:t>人数の多少にかかわらず、当該情報を知っている者に</a:t>
            </a:r>
            <a:r>
              <a:rPr kumimoji="0" lang="ja-JP" altLang="en-US" sz="1600" dirty="0">
                <a:solidFill>
                  <a:srgbClr val="FF0000"/>
                </a:solidFill>
                <a:latin typeface="ＭＳ Ｐゴシック"/>
                <a:ea typeface="ＭＳ Ｐゴシック"/>
              </a:rPr>
              <a:t>守秘義務</a:t>
            </a:r>
            <a:r>
              <a:rPr kumimoji="0" lang="ja-JP" altLang="en-US" sz="1600" dirty="0">
                <a:solidFill>
                  <a:prstClr val="black"/>
                </a:solidFill>
                <a:latin typeface="ＭＳ Ｐゴシック"/>
                <a:ea typeface="ＭＳ Ｐゴシック"/>
              </a:rPr>
              <a:t>が課されていれば、非公知情報といえる。</a:t>
            </a:r>
            <a:endParaRPr lang="ja-JP" altLang="en-US" sz="1600" dirty="0">
              <a:solidFill>
                <a:prstClr val="black"/>
              </a:solidFill>
              <a:ea typeface="ＭＳ Ｐゴシック" charset="-128"/>
            </a:endParaRPr>
          </a:p>
        </p:txBody>
      </p:sp>
      <p:pic>
        <p:nvPicPr>
          <p:cNvPr id="49158" name="Picture 3"/>
          <p:cNvPicPr>
            <a:picLocks noChangeAspect="1" noChangeArrowheads="1"/>
          </p:cNvPicPr>
          <p:nvPr/>
        </p:nvPicPr>
        <p:blipFill>
          <a:blip r:embed="rId4"/>
          <a:srcRect/>
          <a:stretch>
            <a:fillRect/>
          </a:stretch>
        </p:blipFill>
        <p:spPr bwMode="auto">
          <a:xfrm>
            <a:off x="2290763" y="3322638"/>
            <a:ext cx="1944687" cy="1795462"/>
          </a:xfrm>
          <a:prstGeom prst="rect">
            <a:avLst/>
          </a:prstGeom>
          <a:noFill/>
          <a:ln w="9525">
            <a:noFill/>
            <a:miter lim="800000"/>
            <a:headEnd/>
            <a:tailEnd/>
          </a:ln>
        </p:spPr>
      </p:pic>
      <p:pic>
        <p:nvPicPr>
          <p:cNvPr id="49159" name="Picture 4"/>
          <p:cNvPicPr>
            <a:picLocks noChangeAspect="1" noChangeArrowheads="1"/>
          </p:cNvPicPr>
          <p:nvPr/>
        </p:nvPicPr>
        <p:blipFill>
          <a:blip r:embed="rId5"/>
          <a:srcRect/>
          <a:stretch>
            <a:fillRect/>
          </a:stretch>
        </p:blipFill>
        <p:spPr bwMode="auto">
          <a:xfrm>
            <a:off x="6515100" y="3398838"/>
            <a:ext cx="1892300" cy="1719262"/>
          </a:xfrm>
          <a:prstGeom prst="rect">
            <a:avLst/>
          </a:prstGeom>
          <a:noFill/>
          <a:ln w="9525">
            <a:noFill/>
            <a:miter lim="800000"/>
            <a:headEnd/>
            <a:tailEnd/>
          </a:ln>
        </p:spPr>
      </p:pic>
      <p:sp>
        <p:nvSpPr>
          <p:cNvPr id="6" name="乗算記号 5"/>
          <p:cNvSpPr/>
          <p:nvPr/>
        </p:nvSpPr>
        <p:spPr>
          <a:xfrm>
            <a:off x="2651125" y="3681413"/>
            <a:ext cx="1223963" cy="10795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乗算記号 9"/>
          <p:cNvSpPr/>
          <p:nvPr/>
        </p:nvSpPr>
        <p:spPr>
          <a:xfrm>
            <a:off x="6870700" y="3698875"/>
            <a:ext cx="1223963" cy="10795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 name="正方形/長方形 6"/>
          <p:cNvSpPr/>
          <p:nvPr/>
        </p:nvSpPr>
        <p:spPr>
          <a:xfrm>
            <a:off x="6824663" y="5207000"/>
            <a:ext cx="1108075" cy="369888"/>
          </a:xfrm>
          <a:prstGeom prst="rect">
            <a:avLst/>
          </a:prstGeom>
          <a:solidFill>
            <a:schemeClr val="accent1">
              <a:lumMod val="20000"/>
              <a:lumOff val="80000"/>
            </a:schemeClr>
          </a:solidFill>
        </p:spPr>
        <p:txBody>
          <a:bodyPr wrap="none">
            <a:spAutoFit/>
          </a:bodyPr>
          <a:lstStyle/>
          <a:p>
            <a:pPr>
              <a:defRPr/>
            </a:pPr>
            <a:r>
              <a:rPr kumimoji="0" lang="ja-JP" altLang="en-US" dirty="0">
                <a:solidFill>
                  <a:prstClr val="black"/>
                </a:solidFill>
                <a:latin typeface="ＭＳ Ｐゴシック"/>
                <a:ea typeface="ＭＳ Ｐゴシック"/>
              </a:rPr>
              <a:t>学会発表</a:t>
            </a:r>
            <a:endParaRPr lang="ja-JP" altLang="en-US" dirty="0">
              <a:solidFill>
                <a:prstClr val="black"/>
              </a:solidFill>
              <a:ea typeface="ＭＳ Ｐゴシック" charset="-128"/>
            </a:endParaRPr>
          </a:p>
        </p:txBody>
      </p:sp>
      <p:sp>
        <p:nvSpPr>
          <p:cNvPr id="8" name="正方形/長方形 7"/>
          <p:cNvSpPr/>
          <p:nvPr/>
        </p:nvSpPr>
        <p:spPr>
          <a:xfrm>
            <a:off x="2301875" y="5203825"/>
            <a:ext cx="1339850" cy="369888"/>
          </a:xfrm>
          <a:prstGeom prst="rect">
            <a:avLst/>
          </a:prstGeom>
          <a:solidFill>
            <a:schemeClr val="accent1">
              <a:lumMod val="20000"/>
              <a:lumOff val="80000"/>
            </a:schemeClr>
          </a:solidFill>
        </p:spPr>
        <p:txBody>
          <a:bodyPr wrap="none">
            <a:spAutoFit/>
          </a:bodyPr>
          <a:lstStyle/>
          <a:p>
            <a:pPr>
              <a:defRPr/>
            </a:pPr>
            <a:r>
              <a:rPr lang="ja-JP" altLang="en-US" dirty="0">
                <a:solidFill>
                  <a:prstClr val="black"/>
                </a:solidFill>
                <a:ea typeface="ＭＳ Ｐゴシック" charset="-128"/>
              </a:rPr>
              <a:t>刊行物掲載</a:t>
            </a:r>
          </a:p>
        </p:txBody>
      </p:sp>
      <p:sp>
        <p:nvSpPr>
          <p:cNvPr id="13" name="Rectangle 9"/>
          <p:cNvSpPr>
            <a:spLocks noChangeArrowheads="1"/>
          </p:cNvSpPr>
          <p:nvPr/>
        </p:nvSpPr>
        <p:spPr bwMode="auto">
          <a:xfrm>
            <a:off x="0" y="0"/>
            <a:ext cx="1279525" cy="523875"/>
          </a:xfrm>
          <a:prstGeom prst="rect">
            <a:avLst/>
          </a:prstGeom>
          <a:noFill/>
          <a:ln w="9525">
            <a:noFill/>
            <a:miter lim="800000"/>
            <a:headEnd/>
            <a:tailEnd/>
          </a:ln>
          <a:effectLst>
            <a:prstShdw prst="shdw17" dist="17961" dir="2700000">
              <a:srgbClr val="3891A7">
                <a:gamma/>
                <a:shade val="60000"/>
                <a:invGamma/>
              </a:srgbClr>
            </a:prstShdw>
          </a:effectLst>
        </p:spPr>
        <p:txBody>
          <a:bodyPr wrap="none">
            <a:spAutoFit/>
          </a:bodyPr>
          <a:lstStyle/>
          <a:p>
            <a:pPr fontAlgn="auto">
              <a:spcBef>
                <a:spcPts val="0"/>
              </a:spcBef>
              <a:spcAft>
                <a:spcPts val="0"/>
              </a:spcAft>
              <a:defRPr/>
            </a:pPr>
            <a:r>
              <a:rPr kumimoji="0" lang="ja-JP" altLang="en-US" sz="2800" kern="0" dirty="0">
                <a:solidFill>
                  <a:sysClr val="windowText" lastClr="000000"/>
                </a:solidFill>
                <a:latin typeface="MS PGothic" pitchFamily="34" charset="-128"/>
                <a:ea typeface="MS PGothic" pitchFamily="34" charset="-128"/>
              </a:rPr>
              <a:t>１５－１</a:t>
            </a:r>
            <a:endParaRPr kumimoji="0" lang="en-US" altLang="ja-JP" sz="2800" kern="0" dirty="0">
              <a:solidFill>
                <a:sysClr val="windowText" lastClr="000000"/>
              </a:solidFill>
              <a:latin typeface="MS PGothic" pitchFamily="34" charset="-128"/>
              <a:ea typeface="MS PGothic" pitchFamily="34" charset="-128"/>
            </a:endParaRPr>
          </a:p>
        </p:txBody>
      </p:sp>
      <p:sp>
        <p:nvSpPr>
          <p:cNvPr id="15"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A1AE4A02-1167-4D8A-86AA-EBFC6CFB3D11}" type="slidenum">
              <a:rPr lang="en-US" smtClean="0">
                <a:solidFill>
                  <a:prstClr val="black"/>
                </a:solidFill>
              </a:rPr>
              <a:pPr>
                <a:defRPr/>
              </a:pPr>
              <a:t>9</a:t>
            </a:fld>
            <a:endParaRPr lang="en-US" dirty="0">
              <a:solidFill>
                <a:prstClr val="black"/>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0</TotalTime>
  <Words>4613</Words>
  <Application>Microsoft Office PowerPoint</Application>
  <PresentationFormat>A4 210 x 297 mm</PresentationFormat>
  <Paragraphs>772</Paragraphs>
  <Slides>33</Slides>
  <Notes>33</Notes>
  <HiddenSlides>0</HiddenSlides>
  <MMClips>0</MMClips>
  <ScaleCrop>false</ScaleCrop>
  <HeadingPairs>
    <vt:vector size="6" baseType="variant">
      <vt:variant>
        <vt:lpstr>テーマ</vt:lpstr>
      </vt:variant>
      <vt:variant>
        <vt:i4>3</vt:i4>
      </vt:variant>
      <vt:variant>
        <vt:lpstr>埋め込まれた OLE サーバー</vt:lpstr>
      </vt:variant>
      <vt:variant>
        <vt:i4>1</vt:i4>
      </vt:variant>
      <vt:variant>
        <vt:lpstr>スライド タイトル</vt:lpstr>
      </vt:variant>
      <vt:variant>
        <vt:i4>33</vt:i4>
      </vt:variant>
    </vt:vector>
  </HeadingPairs>
  <TitlesOfParts>
    <vt:vector size="37" baseType="lpstr">
      <vt:lpstr>木村　テンプレート</vt:lpstr>
      <vt:lpstr>2_木村　テンプレート</vt:lpstr>
      <vt:lpstr>3_木村　テンプレート</vt:lpstr>
      <vt:lpstr>Clip</vt:lpstr>
      <vt:lpstr>PowerPoint プレゼンテーション</vt:lpstr>
      <vt:lpstr>第１５時限　 その他の知的財産制度（４） 不正競争防止法、その他周辺制度</vt:lpstr>
      <vt:lpstr>　第１５時限　目次</vt:lpstr>
      <vt:lpstr>不正競争防止法の概要</vt:lpstr>
      <vt:lpstr>主な行為類型</vt:lpstr>
      <vt:lpstr>営業秘密</vt:lpstr>
      <vt:lpstr>営業秘密</vt:lpstr>
      <vt:lpstr>営業秘密</vt:lpstr>
      <vt:lpstr>営業秘密（不正競争防止法）</vt:lpstr>
      <vt:lpstr>特許とノウハウの選択</vt:lpstr>
      <vt:lpstr>　第１５時限　目次</vt:lpstr>
      <vt:lpstr>種苗法</vt:lpstr>
      <vt:lpstr>半導体集積回路配置法</vt:lpstr>
      <vt:lpstr>　第１５時限　目次</vt:lpstr>
      <vt:lpstr>知的財産に関係する諸制度</vt:lpstr>
      <vt:lpstr>水際措置と知的財産</vt:lpstr>
      <vt:lpstr>輸入差止申立制度</vt:lpstr>
      <vt:lpstr>　水際措置がとられた事例</vt:lpstr>
      <vt:lpstr>　知的財産侵害物品の差止実績</vt:lpstr>
      <vt:lpstr>　第１５時限　目次</vt:lpstr>
      <vt:lpstr>PL法（製造物責任法）とは</vt:lpstr>
      <vt:lpstr>　第１５時限　目次</vt:lpstr>
      <vt:lpstr>安全保障貿易管理に関する法律</vt:lpstr>
      <vt:lpstr>PowerPoint プレゼンテーション</vt:lpstr>
      <vt:lpstr>PowerPoint プレゼンテーション</vt:lpstr>
      <vt:lpstr>PowerPoint プレゼンテーション</vt:lpstr>
      <vt:lpstr>　  許可取得を検討する必要がある事例として紹介されている技術提供の具体例</vt:lpstr>
      <vt:lpstr>　安全保障管理上規制されない例外</vt:lpstr>
      <vt:lpstr>PowerPoint プレゼンテーション</vt:lpstr>
      <vt:lpstr>　　　補論：リスト規制</vt:lpstr>
      <vt:lpstr>PowerPoint プレゼンテーション</vt:lpstr>
      <vt:lpstr>PowerPoint プレゼンテーション</vt:lpstr>
      <vt:lpstr>補論：法令違反に対する罰則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164</cp:revision>
  <dcterms:created xsi:type="dcterms:W3CDTF">2012-08-22T07:48:13Z</dcterms:created>
  <dcterms:modified xsi:type="dcterms:W3CDTF">2014-08-12T11:06:23Z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