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 id="2147483661" r:id="rId2"/>
  </p:sldMasterIdLst>
  <p:notesMasterIdLst>
    <p:notesMasterId r:id="rId86"/>
  </p:notesMasterIdLst>
  <p:handoutMasterIdLst>
    <p:handoutMasterId r:id="rId87"/>
  </p:handoutMasterIdLst>
  <p:sldIdLst>
    <p:sldId id="407" r:id="rId3"/>
    <p:sldId id="634" r:id="rId4"/>
    <p:sldId id="414" r:id="rId5"/>
    <p:sldId id="412" r:id="rId6"/>
    <p:sldId id="415" r:id="rId7"/>
    <p:sldId id="565" r:id="rId8"/>
    <p:sldId id="633" r:id="rId9"/>
    <p:sldId id="419" r:id="rId10"/>
    <p:sldId id="418" r:id="rId11"/>
    <p:sldId id="636" r:id="rId12"/>
    <p:sldId id="420" r:id="rId13"/>
    <p:sldId id="572" r:id="rId14"/>
    <p:sldId id="451" r:id="rId15"/>
    <p:sldId id="425" r:id="rId16"/>
    <p:sldId id="426" r:id="rId17"/>
    <p:sldId id="416" r:id="rId18"/>
    <p:sldId id="574" r:id="rId19"/>
    <p:sldId id="576" r:id="rId20"/>
    <p:sldId id="577" r:id="rId21"/>
    <p:sldId id="429" r:id="rId22"/>
    <p:sldId id="428" r:id="rId23"/>
    <p:sldId id="430" r:id="rId24"/>
    <p:sldId id="635" r:id="rId25"/>
    <p:sldId id="443" r:id="rId26"/>
    <p:sldId id="442" r:id="rId27"/>
    <p:sldId id="445" r:id="rId28"/>
    <p:sldId id="436" r:id="rId29"/>
    <p:sldId id="435" r:id="rId30"/>
    <p:sldId id="534" r:id="rId31"/>
    <p:sldId id="595" r:id="rId32"/>
    <p:sldId id="582" r:id="rId33"/>
    <p:sldId id="583" r:id="rId34"/>
    <p:sldId id="593" r:id="rId35"/>
    <p:sldId id="584" r:id="rId36"/>
    <p:sldId id="594" r:id="rId37"/>
    <p:sldId id="587" r:id="rId38"/>
    <p:sldId id="588" r:id="rId39"/>
    <p:sldId id="542" r:id="rId40"/>
    <p:sldId id="590" r:id="rId41"/>
    <p:sldId id="544" r:id="rId42"/>
    <p:sldId id="592" r:id="rId43"/>
    <p:sldId id="591" r:id="rId44"/>
    <p:sldId id="485" r:id="rId45"/>
    <p:sldId id="431" r:id="rId46"/>
    <p:sldId id="434" r:id="rId47"/>
    <p:sldId id="457" r:id="rId48"/>
    <p:sldId id="459" r:id="rId49"/>
    <p:sldId id="597" r:id="rId50"/>
    <p:sldId id="460" r:id="rId51"/>
    <p:sldId id="461" r:id="rId52"/>
    <p:sldId id="463" r:id="rId53"/>
    <p:sldId id="465" r:id="rId54"/>
    <p:sldId id="466" r:id="rId55"/>
    <p:sldId id="464" r:id="rId56"/>
    <p:sldId id="468" r:id="rId57"/>
    <p:sldId id="469" r:id="rId58"/>
    <p:sldId id="520" r:id="rId59"/>
    <p:sldId id="558" r:id="rId60"/>
    <p:sldId id="521" r:id="rId61"/>
    <p:sldId id="556" r:id="rId62"/>
    <p:sldId id="562" r:id="rId63"/>
    <p:sldId id="522" r:id="rId64"/>
    <p:sldId id="560" r:id="rId65"/>
    <p:sldId id="631" r:id="rId66"/>
    <p:sldId id="632" r:id="rId67"/>
    <p:sldId id="523" r:id="rId68"/>
    <p:sldId id="524" r:id="rId69"/>
    <p:sldId id="559" r:id="rId70"/>
    <p:sldId id="525" r:id="rId71"/>
    <p:sldId id="557" r:id="rId72"/>
    <p:sldId id="526" r:id="rId73"/>
    <p:sldId id="527" r:id="rId74"/>
    <p:sldId id="528" r:id="rId75"/>
    <p:sldId id="561" r:id="rId76"/>
    <p:sldId id="479" r:id="rId77"/>
    <p:sldId id="530" r:id="rId78"/>
    <p:sldId id="531" r:id="rId79"/>
    <p:sldId id="532" r:id="rId80"/>
    <p:sldId id="533" r:id="rId81"/>
    <p:sldId id="548" r:id="rId82"/>
    <p:sldId id="596" r:id="rId83"/>
    <p:sldId id="630" r:id="rId84"/>
    <p:sldId id="564" r:id="rId85"/>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userDrawn="1">
          <p15:clr>
            <a:srgbClr val="A4A3A4"/>
          </p15:clr>
        </p15:guide>
        <p15:guide id="2" pos="126">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61"/>
    <a:srgbClr val="4A452A"/>
    <a:srgbClr val="BCDA4E"/>
    <a:srgbClr val="D9EA9A"/>
    <a:srgbClr val="289141"/>
    <a:srgbClr val="2B9243"/>
    <a:srgbClr val="4C472D"/>
    <a:srgbClr val="BEB68C"/>
    <a:srgbClr val="829D4C"/>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19" autoAdjust="0"/>
    <p:restoredTop sz="36941" autoAdjust="0"/>
  </p:normalViewPr>
  <p:slideViewPr>
    <p:cSldViewPr snapToGrid="0">
      <p:cViewPr varScale="1">
        <p:scale>
          <a:sx n="42" d="100"/>
          <a:sy n="42" d="100"/>
        </p:scale>
        <p:origin x="3366" y="42"/>
      </p:cViewPr>
      <p:guideLst>
        <p:guide orient="horz" pos="391"/>
        <p:guide pos="126"/>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notesViewPr>
    <p:cSldViewPr snapToGrid="0">
      <p:cViewPr varScale="1">
        <p:scale>
          <a:sx n="113" d="100"/>
          <a:sy n="113" d="100"/>
        </p:scale>
        <p:origin x="5244" y="84"/>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25" tIns="45713" rIns="91425" bIns="45713"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15374" y="0"/>
            <a:ext cx="2918831" cy="493316"/>
          </a:xfrm>
          <a:prstGeom prst="rect">
            <a:avLst/>
          </a:prstGeom>
        </p:spPr>
        <p:txBody>
          <a:bodyPr vert="horz" lIns="91425" tIns="45713" rIns="91425" bIns="45713" rtlCol="0"/>
          <a:lstStyle>
            <a:lvl1pPr algn="r">
              <a:defRPr sz="1200"/>
            </a:lvl1pPr>
          </a:lstStyle>
          <a:p>
            <a:r>
              <a:rPr lang="ja-JP" altLang="en-US" sz="1400" dirty="0">
                <a:latin typeface="ＭＳ Ｐゴシック" pitchFamily="50" charset="-128"/>
                <a:ea typeface="ＭＳ Ｐゴシック" pitchFamily="50" charset="-128"/>
              </a:rPr>
              <a:t>機密性○</a:t>
            </a:r>
          </a:p>
        </p:txBody>
      </p:sp>
      <p:sp>
        <p:nvSpPr>
          <p:cNvPr id="4" name="フッター プレースホルダー 3"/>
          <p:cNvSpPr>
            <a:spLocks noGrp="1"/>
          </p:cNvSpPr>
          <p:nvPr>
            <p:ph type="ftr" sz="quarter" idx="2"/>
          </p:nvPr>
        </p:nvSpPr>
        <p:spPr>
          <a:xfrm>
            <a:off x="0" y="9371285"/>
            <a:ext cx="2918831" cy="493316"/>
          </a:xfrm>
          <a:prstGeom prst="rect">
            <a:avLst/>
          </a:prstGeom>
        </p:spPr>
        <p:txBody>
          <a:bodyPr vert="horz" lIns="91425" tIns="45713" rIns="91425" bIns="45713"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15374" y="9371285"/>
            <a:ext cx="2918831" cy="493316"/>
          </a:xfrm>
          <a:prstGeom prst="rect">
            <a:avLst/>
          </a:prstGeom>
        </p:spPr>
        <p:txBody>
          <a:bodyPr vert="horz" lIns="91425" tIns="45713" rIns="91425" bIns="45713" rtlCol="0" anchor="b"/>
          <a:lstStyle>
            <a:lvl1pPr algn="r">
              <a:defRPr sz="1200"/>
            </a:lvl1pPr>
          </a:lstStyle>
          <a:p>
            <a:fld id="{A60C1D9C-4153-45A3-ABA8-5AC906D32479}" type="slidenum">
              <a:rPr kumimoji="1" lang="ja-JP" altLang="en-US" smtClean="0"/>
              <a:t>‹#›</a:t>
            </a:fld>
            <a:endParaRPr kumimoji="1" lang="ja-JP" altLang="en-US" dirty="0"/>
          </a:p>
        </p:txBody>
      </p:sp>
    </p:spTree>
    <p:extLst>
      <p:ext uri="{BB962C8B-B14F-4D97-AF65-F5344CB8AC3E}">
        <p14:creationId xmlns:p14="http://schemas.microsoft.com/office/powerpoint/2010/main" val="1456108798"/>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25" tIns="45713" rIns="91425" bIns="45713" rtlCol="0"/>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15374" y="0"/>
            <a:ext cx="2918831" cy="493316"/>
          </a:xfrm>
          <a:prstGeom prst="rect">
            <a:avLst/>
          </a:prstGeom>
        </p:spPr>
        <p:txBody>
          <a:bodyPr vert="horz" lIns="91425" tIns="45713" rIns="91425" bIns="45713" rtlCol="0"/>
          <a:lstStyle>
            <a:lvl1pPr algn="r">
              <a:defRPr sz="1400">
                <a:latin typeface="Meiryo UI" panose="020B0604030504040204" pitchFamily="50" charset="-128"/>
                <a:ea typeface="Meiryo UI" panose="020B0604030504040204" pitchFamily="50" charset="-128"/>
              </a:defRPr>
            </a:lvl1pPr>
          </a:lstStyle>
          <a:p>
            <a:r>
              <a:rPr lang="ja-JP" altLang="en-US"/>
              <a:t>機密性○</a:t>
            </a:r>
            <a:endParaRPr lang="en-US" altLang="ja-JP" dirty="0"/>
          </a:p>
        </p:txBody>
      </p:sp>
      <p:sp>
        <p:nvSpPr>
          <p:cNvPr id="4" name="スライド イメージ プレースホルダー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25" tIns="45713" rIns="91425" bIns="45713" rtlCol="0" anchor="ctr"/>
          <a:lstStyle/>
          <a:p>
            <a:endParaRPr lang="ja-JP" altLang="en-US" dirty="0"/>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25" tIns="45713" rIns="91425" bIns="45713"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25" tIns="45713" rIns="91425" bIns="45713" rtlCol="0" anchor="b"/>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5374" y="9371285"/>
            <a:ext cx="2918831" cy="493316"/>
          </a:xfrm>
          <a:prstGeom prst="rect">
            <a:avLst/>
          </a:prstGeom>
        </p:spPr>
        <p:txBody>
          <a:bodyPr vert="horz" lIns="91425" tIns="45713" rIns="91425" bIns="45713" rtlCol="0" anchor="b"/>
          <a:lstStyle>
            <a:lvl1pPr algn="r">
              <a:defRPr sz="1200">
                <a:latin typeface="Meiryo UI" panose="020B0604030504040204" pitchFamily="50" charset="-128"/>
                <a:ea typeface="Meiryo UI" panose="020B0604030504040204" pitchFamily="50" charset="-128"/>
              </a:defRPr>
            </a:lvl1pPr>
          </a:lstStyle>
          <a:p>
            <a:fld id="{FD35E722-DCEB-4B9B-850A-0990A504E40F}" type="slidenum">
              <a:rPr lang="ja-JP" altLang="en-US" smtClean="0"/>
              <a:pPr/>
              <a:t>‹#›</a:t>
            </a:fld>
            <a:endParaRPr lang="ja-JP" altLang="en-US" dirty="0"/>
          </a:p>
        </p:txBody>
      </p:sp>
    </p:spTree>
    <p:extLst>
      <p:ext uri="{BB962C8B-B14F-4D97-AF65-F5344CB8AC3E}">
        <p14:creationId xmlns:p14="http://schemas.microsoft.com/office/powerpoint/2010/main" val="286926932"/>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kumimoji="1" sz="105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05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kumimoji="1" sz="105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kumimoji="1" sz="105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kumimoji="1" sz="105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400173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つづいて、日本の特許庁には何件の意匠登録出願があるのかをご紹介します。</a:t>
            </a:r>
            <a:endParaRPr kumimoji="1" lang="en-US" altLang="ja-JP" dirty="0"/>
          </a:p>
          <a:p>
            <a:endParaRPr kumimoji="1" lang="en-US" altLang="ja-JP" dirty="0"/>
          </a:p>
          <a:p>
            <a:r>
              <a:rPr kumimoji="1" lang="ja-JP" altLang="en-US" dirty="0"/>
              <a:t>現在は、年間約３万件の出願があります。</a:t>
            </a:r>
            <a:endParaRPr kumimoji="1" lang="en-US" altLang="ja-JP" dirty="0"/>
          </a:p>
          <a:p>
            <a:r>
              <a:rPr kumimoji="1" lang="ja-JP" altLang="en-US" dirty="0"/>
              <a:t>それらはすべて審査官によって審査されます。</a:t>
            </a:r>
            <a:endParaRPr kumimoji="1" lang="en-US" altLang="ja-JP" dirty="0"/>
          </a:p>
          <a:p>
            <a:endParaRPr kumimoji="1" lang="en-US" altLang="ja-JP" dirty="0"/>
          </a:p>
          <a:p>
            <a:r>
              <a:rPr kumimoji="1" lang="ja-JP" altLang="en-US" dirty="0"/>
              <a:t>円グラフに記載のとおり、様々な分野のものが出願されており、</a:t>
            </a:r>
            <a:endParaRPr kumimoji="1" lang="en-US" altLang="ja-JP" dirty="0"/>
          </a:p>
          <a:p>
            <a:r>
              <a:rPr kumimoji="1" lang="ja-JP" altLang="en-US" dirty="0"/>
              <a:t>建築や内装のデザインと関係が深い家具や什器、建具や内外装材も多数出願されています。</a:t>
            </a:r>
            <a:endParaRPr kumimoji="1" lang="en-US" altLang="ja-JP" dirty="0"/>
          </a:p>
          <a:p>
            <a:endParaRPr kumimoji="1" lang="en-US" altLang="ja-JP" dirty="0"/>
          </a:p>
          <a:p>
            <a:r>
              <a:rPr kumimoji="1" lang="ja-JP" altLang="en-US" dirty="0"/>
              <a:t>以上、ここまでが意匠法の概要に関する説明です。</a:t>
            </a:r>
            <a:endParaRPr kumimoji="1" lang="en-US" altLang="ja-JP" dirty="0"/>
          </a:p>
        </p:txBody>
      </p:sp>
    </p:spTree>
    <p:extLst>
      <p:ext uri="{BB962C8B-B14F-4D97-AF65-F5344CB8AC3E}">
        <p14:creationId xmlns:p14="http://schemas.microsoft.com/office/powerpoint/2010/main" val="501622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では次に、意匠権の効果についてご紹介いたします。</a:t>
            </a:r>
            <a:endParaRPr kumimoji="1" lang="en-US" altLang="ja-JP" dirty="0"/>
          </a:p>
        </p:txBody>
      </p:sp>
    </p:spTree>
    <p:extLst>
      <p:ext uri="{BB962C8B-B14F-4D97-AF65-F5344CB8AC3E}">
        <p14:creationId xmlns:p14="http://schemas.microsoft.com/office/powerpoint/2010/main" val="707262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意匠権の効果は、大きく３つに分かれます。</a:t>
            </a:r>
            <a:endParaRPr kumimoji="1" lang="en-US" altLang="ja-JP" dirty="0"/>
          </a:p>
          <a:p>
            <a:r>
              <a:rPr kumimoji="1" lang="ja-JP" altLang="en-US" dirty="0"/>
              <a:t>ここでは、皆様が創作した建築物や内装の意匠が権利化されたと仮定してご説明します。</a:t>
            </a:r>
            <a:endParaRPr kumimoji="1" lang="en-US" altLang="ja-JP" dirty="0"/>
          </a:p>
          <a:p>
            <a:endParaRPr kumimoji="1" lang="en-US" altLang="ja-JP" dirty="0"/>
          </a:p>
          <a:p>
            <a:r>
              <a:rPr kumimoji="1" lang="ja-JP" altLang="en-US" dirty="0"/>
              <a:t>色別にご紹介します。まず赤色、「ビジネスを守る」についてです。</a:t>
            </a:r>
            <a:endParaRPr kumimoji="1" lang="en-US" altLang="ja-JP" dirty="0"/>
          </a:p>
          <a:p>
            <a:endParaRPr kumimoji="1" lang="en-US" altLang="ja-JP" dirty="0"/>
          </a:p>
          <a:p>
            <a:r>
              <a:rPr kumimoji="1" lang="ja-JP" altLang="en-US" dirty="0"/>
              <a:t>意匠権を取得すると、権利者がその意匠を独占して使うことができます。</a:t>
            </a:r>
            <a:endParaRPr kumimoji="1" lang="en-US" altLang="ja-JP" dirty="0"/>
          </a:p>
          <a:p>
            <a:r>
              <a:rPr kumimoji="1" lang="ja-JP" altLang="en-US" dirty="0"/>
              <a:t>よって、権利者以外の人が勝手にその意匠を使ってしまうと、権利侵害になる恐れがあります。</a:t>
            </a:r>
            <a:endParaRPr lang="en-US" altLang="ja-JP" dirty="0"/>
          </a:p>
          <a:p>
            <a:endParaRPr kumimoji="1" lang="en-US" altLang="ja-JP" dirty="0"/>
          </a:p>
          <a:p>
            <a:r>
              <a:rPr kumimoji="1" lang="ja-JP" altLang="en-US" dirty="0"/>
              <a:t>そのような場合、権利者は、勝手に使用している人に侵害行為をやめるよう請求できるほか、</a:t>
            </a:r>
            <a:endParaRPr kumimoji="1" lang="en-US" altLang="ja-JP" dirty="0"/>
          </a:p>
          <a:p>
            <a:r>
              <a:rPr kumimoji="1" lang="ja-JP" altLang="en-US" dirty="0"/>
              <a:t>損害賠償を請求したり、刑事事件として告訴するなどもできます。</a:t>
            </a:r>
            <a:endParaRPr kumimoji="1" lang="en-US" altLang="ja-JP" dirty="0"/>
          </a:p>
          <a:p>
            <a:r>
              <a:rPr kumimoji="1" lang="ja-JP" altLang="en-US" dirty="0"/>
              <a:t>また、謝罪広告の掲載などを侵害者に対して求めることができます。</a:t>
            </a:r>
            <a:endParaRPr kumimoji="1" lang="en-US" altLang="ja-JP" dirty="0"/>
          </a:p>
          <a:p>
            <a:endParaRPr kumimoji="1" lang="en-US" altLang="ja-JP" dirty="0"/>
          </a:p>
          <a:p>
            <a:r>
              <a:rPr kumimoji="1" lang="ja-JP" altLang="en-US" dirty="0"/>
              <a:t>このほか、意匠権を取得し、意匠公報が発行されることで、ライバル企業や模倣品メーカー等に対しての“けん制”効果が期待されます。</a:t>
            </a:r>
            <a:endParaRPr kumimoji="1" lang="en-US" altLang="ja-JP" dirty="0"/>
          </a:p>
          <a:p>
            <a:endParaRPr kumimoji="1" lang="en-US" altLang="ja-JP" dirty="0"/>
          </a:p>
          <a:p>
            <a:r>
              <a:rPr kumimoji="1" lang="ja-JP" altLang="en-US" dirty="0"/>
              <a:t>つぎに緑色、「ビジネスを発展させる」についてです。</a:t>
            </a:r>
            <a:endParaRPr kumimoji="1" lang="en-US" altLang="ja-JP" dirty="0"/>
          </a:p>
          <a:p>
            <a:endParaRPr kumimoji="1" lang="en-US" altLang="ja-JP" dirty="0"/>
          </a:p>
          <a:p>
            <a:r>
              <a:rPr kumimoji="1" lang="ja-JP" altLang="en-US" dirty="0"/>
              <a:t>意匠権を取得すると、自社で創作した意匠であることの証明をはじめ、知的財産への理解があることや、デザイン力のアピールなど、取引先をはじめとする関係者への信頼向上が期待されます。</a:t>
            </a:r>
            <a:endParaRPr kumimoji="1" lang="en-US" altLang="ja-JP" dirty="0"/>
          </a:p>
          <a:p>
            <a:endParaRPr kumimoji="1" lang="en-US" altLang="ja-JP" dirty="0"/>
          </a:p>
          <a:p>
            <a:r>
              <a:rPr kumimoji="1" lang="ja-JP" altLang="en-US" dirty="0"/>
              <a:t>また、場合によっては、その意匠権を他社にライセンスしたり、投資家へのアピールなどに活用することも期待されます。</a:t>
            </a:r>
            <a:endParaRPr kumimoji="1" lang="en-US" altLang="ja-JP" dirty="0"/>
          </a:p>
          <a:p>
            <a:endParaRPr kumimoji="1" lang="en-US" altLang="ja-JP" dirty="0"/>
          </a:p>
          <a:p>
            <a:r>
              <a:rPr kumimoji="1" lang="ja-JP" altLang="en-US" dirty="0"/>
              <a:t>そして青色、「社内を活性化させる」についてです。</a:t>
            </a:r>
            <a:endParaRPr kumimoji="1" lang="en-US" altLang="ja-JP" dirty="0"/>
          </a:p>
          <a:p>
            <a:r>
              <a:rPr kumimoji="1" lang="ja-JP" altLang="en-US" dirty="0"/>
              <a:t>意匠設計者やインテリアデザイナーをはじめ、意匠を創作した方は、自身のデザインが権利として認められ、公報となって世界に知られることは、モチベーションの向上につながります。</a:t>
            </a:r>
            <a:endParaRPr kumimoji="1" lang="en-US" altLang="ja-JP" dirty="0"/>
          </a:p>
          <a:p>
            <a:r>
              <a:rPr kumimoji="1" lang="ja-JP" altLang="en-US" dirty="0"/>
              <a:t>また企業によっては、報奨金などを支給するなど、次の新たなデザインの創作へのモチベーションにつながっていきます。</a:t>
            </a:r>
            <a:endParaRPr kumimoji="1" lang="en-US" altLang="ja-JP" dirty="0"/>
          </a:p>
        </p:txBody>
      </p:sp>
    </p:spTree>
    <p:extLst>
      <p:ext uri="{BB962C8B-B14F-4D97-AF65-F5344CB8AC3E}">
        <p14:creationId xmlns:p14="http://schemas.microsoft.com/office/powerpoint/2010/main" val="131841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このスライドは、高額な賠償金が認められた意匠権に関する裁判の事例です。</a:t>
            </a:r>
            <a:endParaRPr kumimoji="1" lang="en-US" altLang="ja-JP" dirty="0"/>
          </a:p>
          <a:p>
            <a:endParaRPr kumimoji="1" lang="en-US" altLang="ja-JP" dirty="0"/>
          </a:p>
          <a:p>
            <a:r>
              <a:rPr kumimoji="1" lang="ja-JP" altLang="en-US" dirty="0"/>
              <a:t>上側の図が権利者の意匠、</a:t>
            </a:r>
            <a:endParaRPr kumimoji="1" lang="en-US" altLang="ja-JP" dirty="0"/>
          </a:p>
          <a:p>
            <a:r>
              <a:rPr kumimoji="1" lang="ja-JP" altLang="en-US" dirty="0"/>
              <a:t>対して下側の図が権利侵害と判断された意匠です。</a:t>
            </a:r>
            <a:endParaRPr kumimoji="1" lang="en-US" altLang="ja-JP" dirty="0"/>
          </a:p>
          <a:p>
            <a:endParaRPr kumimoji="1" lang="en-US" altLang="ja-JP" dirty="0"/>
          </a:p>
          <a:p>
            <a:r>
              <a:rPr kumimoji="1" lang="ja-JP" altLang="en-US" dirty="0"/>
              <a:t>場合によっては、これらの事例のように高額な争いになることがあります。</a:t>
            </a:r>
            <a:endParaRPr kumimoji="1" lang="en-US" altLang="ja-JP" dirty="0"/>
          </a:p>
        </p:txBody>
      </p:sp>
    </p:spTree>
    <p:extLst>
      <p:ext uri="{BB962C8B-B14F-4D97-AF65-F5344CB8AC3E}">
        <p14:creationId xmlns:p14="http://schemas.microsoft.com/office/powerpoint/2010/main" val="2836627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なお、日本で取得した意匠権は、日本国内でのみ有効となりますのでご注意ください。</a:t>
            </a:r>
            <a:endParaRPr kumimoji="1" lang="en-US" altLang="ja-JP" dirty="0"/>
          </a:p>
          <a:p>
            <a:r>
              <a:rPr kumimoji="1" lang="ja-JP" altLang="en-US" dirty="0"/>
              <a:t>もし海外でも権利を活用したい場合は、その対象国に出願をして権利を取得する必要があります。</a:t>
            </a:r>
            <a:endParaRPr kumimoji="1" lang="en-US" altLang="ja-JP" dirty="0"/>
          </a:p>
          <a:p>
            <a:endParaRPr kumimoji="1" lang="en-US" altLang="ja-JP" dirty="0"/>
          </a:p>
          <a:p>
            <a:r>
              <a:rPr kumimoji="1" lang="ja-JP" altLang="en-US" dirty="0"/>
              <a:t>また、国や地域によっては、</a:t>
            </a:r>
            <a:endParaRPr kumimoji="1" lang="en-US" altLang="ja-JP" dirty="0"/>
          </a:p>
          <a:p>
            <a:r>
              <a:rPr kumimoji="1" lang="ja-JP" altLang="en-US" dirty="0"/>
              <a:t>そもそも建築物や内装の意匠が保護対象となっていない場合もありますので、注意が必要です。</a:t>
            </a:r>
            <a:endParaRPr kumimoji="1" lang="en-US" altLang="ja-JP" dirty="0"/>
          </a:p>
        </p:txBody>
      </p:sp>
    </p:spTree>
    <p:extLst>
      <p:ext uri="{BB962C8B-B14F-4D97-AF65-F5344CB8AC3E}">
        <p14:creationId xmlns:p14="http://schemas.microsoft.com/office/powerpoint/2010/main" val="2881232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ここからは、出願をしてからどのような審査がなされ、登録にいたるのかをご紹介します。</a:t>
            </a:r>
            <a:endParaRPr kumimoji="1" lang="en-US" altLang="ja-JP" dirty="0"/>
          </a:p>
        </p:txBody>
      </p:sp>
    </p:spTree>
    <p:extLst>
      <p:ext uri="{BB962C8B-B14F-4D97-AF65-F5344CB8AC3E}">
        <p14:creationId xmlns:p14="http://schemas.microsoft.com/office/powerpoint/2010/main" val="1175424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まず大前提として、意匠権を取得するには、書類を作成し、特許庁に出願をして、審査に通ることが必要です。</a:t>
            </a:r>
            <a:endParaRPr kumimoji="1" lang="en-US" altLang="ja-JP" dirty="0"/>
          </a:p>
          <a:p>
            <a:endParaRPr kumimoji="1" lang="en-US" altLang="ja-JP" dirty="0"/>
          </a:p>
          <a:p>
            <a:r>
              <a:rPr kumimoji="1" lang="ja-JP" altLang="en-US" dirty="0"/>
              <a:t>この点は、創作と同時に自然発生する著作権とは異なります。</a:t>
            </a:r>
            <a:endParaRPr kumimoji="1" lang="en-US" altLang="ja-JP" dirty="0"/>
          </a:p>
          <a:p>
            <a:endParaRPr kumimoji="1" lang="en-US" altLang="ja-JP" dirty="0"/>
          </a:p>
          <a:p>
            <a:r>
              <a:rPr kumimoji="1" lang="ja-JP" altLang="en-US" dirty="0"/>
              <a:t>審査に通って登録となった場合、登録意匠は、意匠公報として世の中に公開されます。</a:t>
            </a:r>
            <a:endParaRPr kumimoji="1" lang="en-US" altLang="ja-JP" dirty="0"/>
          </a:p>
          <a:p>
            <a:r>
              <a:rPr kumimoji="1" lang="ja-JP" altLang="en-US" dirty="0"/>
              <a:t>この公報は、このスライドに記載のウェブサイトから無料で検索、閲覧できます。</a:t>
            </a:r>
            <a:endParaRPr kumimoji="1" lang="en-US" altLang="ja-JP" dirty="0"/>
          </a:p>
        </p:txBody>
      </p:sp>
    </p:spTree>
    <p:extLst>
      <p:ext uri="{BB962C8B-B14F-4D97-AF65-F5344CB8AC3E}">
        <p14:creationId xmlns:p14="http://schemas.microsoft.com/office/powerpoint/2010/main" val="1240757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dirty="0">
                <a:latin typeface="Meiryo UI" panose="020B0604030504040204" pitchFamily="50" charset="-128"/>
                <a:ea typeface="Meiryo UI" panose="020B0604030504040204" pitchFamily="50" charset="-128"/>
              </a:rPr>
              <a:t>（説明）</a:t>
            </a:r>
            <a:endParaRPr kumimoji="0"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dirty="0">
                <a:latin typeface="Meiryo UI" panose="020B0604030504040204" pitchFamily="50" charset="-128"/>
                <a:ea typeface="Meiryo UI" panose="020B0604030504040204" pitchFamily="50" charset="-128"/>
              </a:rPr>
              <a:t>これは、その意匠公報の例です。</a:t>
            </a:r>
            <a:endParaRPr kumimoji="0"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dirty="0">
                <a:latin typeface="Meiryo UI" panose="020B0604030504040204" pitchFamily="50" charset="-128"/>
                <a:ea typeface="Meiryo UI" panose="020B0604030504040204" pitchFamily="50" charset="-128"/>
              </a:rPr>
              <a:t>公開された日付をはじめ、</a:t>
            </a:r>
            <a:endParaRPr kumimoji="0"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dirty="0">
                <a:latin typeface="Meiryo UI" panose="020B0604030504040204" pitchFamily="50" charset="-128"/>
                <a:ea typeface="Meiryo UI" panose="020B0604030504040204" pitchFamily="50" charset="-128"/>
              </a:rPr>
              <a:t>・登録された番号、</a:t>
            </a:r>
            <a:endParaRPr kumimoji="0"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dirty="0">
                <a:latin typeface="Meiryo UI" panose="020B0604030504040204" pitchFamily="50" charset="-128"/>
                <a:ea typeface="Meiryo UI" panose="020B0604030504040204" pitchFamily="50" charset="-128"/>
              </a:rPr>
              <a:t>・どのような用途の建築物や内装であるか、</a:t>
            </a:r>
            <a:endParaRPr kumimoji="0"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dirty="0">
                <a:latin typeface="Meiryo UI" panose="020B0604030504040204" pitchFamily="50" charset="-128"/>
                <a:ea typeface="Meiryo UI" panose="020B0604030504040204" pitchFamily="50" charset="-128"/>
              </a:rPr>
              <a:t>・分類、</a:t>
            </a:r>
            <a:endParaRPr kumimoji="0"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dirty="0">
                <a:latin typeface="Meiryo UI" panose="020B0604030504040204" pitchFamily="50" charset="-128"/>
                <a:ea typeface="Meiryo UI" panose="020B0604030504040204" pitchFamily="50" charset="-128"/>
              </a:rPr>
              <a:t>・創作した人、</a:t>
            </a:r>
            <a:endParaRPr kumimoji="0"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dirty="0">
                <a:latin typeface="Meiryo UI" panose="020B0604030504040204" pitchFamily="50" charset="-128"/>
                <a:ea typeface="Meiryo UI" panose="020B0604030504040204" pitchFamily="50" charset="-128"/>
              </a:rPr>
              <a:t>・権利者、</a:t>
            </a:r>
            <a:endParaRPr kumimoji="0"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dirty="0">
                <a:latin typeface="Meiryo UI" panose="020B0604030504040204" pitchFamily="50" charset="-128"/>
                <a:ea typeface="Meiryo UI" panose="020B0604030504040204" pitchFamily="50" charset="-128"/>
              </a:rPr>
              <a:t>・使用の目的や使用の状態などに関する説明があれば、それらが入り、</a:t>
            </a:r>
            <a:endParaRPr kumimoji="0"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dirty="0">
                <a:latin typeface="Meiryo UI" panose="020B0604030504040204" pitchFamily="50" charset="-128"/>
                <a:ea typeface="Meiryo UI" panose="020B0604030504040204" pitchFamily="50" charset="-128"/>
              </a:rPr>
              <a:t>最後に図面が掲載されます。</a:t>
            </a:r>
            <a:endParaRPr kumimoji="0" lang="en-US" altLang="ja-JP"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6070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02676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5061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みなさんこんにちは。私たちは特許庁意匠課、意匠審査基準室です。</a:t>
            </a:r>
            <a:endParaRPr kumimoji="1" lang="en-US" altLang="ja-JP" dirty="0"/>
          </a:p>
          <a:p>
            <a:r>
              <a:rPr kumimoji="1" lang="ja-JP" altLang="en-US" dirty="0"/>
              <a:t>皆様は意匠法という法律を御存知でしょうか。</a:t>
            </a:r>
            <a:endParaRPr kumimoji="1" lang="en-US" altLang="ja-JP" dirty="0"/>
          </a:p>
          <a:p>
            <a:endParaRPr kumimoji="1" lang="en-US" altLang="ja-JP" dirty="0"/>
          </a:p>
          <a:p>
            <a:r>
              <a:rPr kumimoji="1" lang="ja-JP" altLang="en-US" dirty="0"/>
              <a:t>その意匠法が令和元年、大幅に改正され、</a:t>
            </a:r>
            <a:r>
              <a:rPr kumimoji="1" lang="ja-JP" altLang="en-US"/>
              <a:t>令和２年４月</a:t>
            </a:r>
            <a:r>
              <a:rPr kumimoji="1" lang="ja-JP" altLang="en-US" dirty="0"/>
              <a:t>１日から、建築物や内装のデザインについても保護対象となりました。</a:t>
            </a:r>
            <a:endParaRPr kumimoji="1" lang="en-US" altLang="ja-JP" dirty="0"/>
          </a:p>
          <a:p>
            <a:r>
              <a:rPr kumimoji="1" lang="ja-JP" altLang="en-US" dirty="0"/>
              <a:t>新たに建物の外観や、店舗の内装など、新しいデザインを意匠権という権利で守ることができます。</a:t>
            </a:r>
            <a:endParaRPr kumimoji="1" lang="en-US" altLang="ja-JP" dirty="0"/>
          </a:p>
          <a:p>
            <a:endParaRPr kumimoji="1" lang="en-US" altLang="ja-JP" dirty="0"/>
          </a:p>
          <a:p>
            <a:r>
              <a:rPr kumimoji="1" lang="ja-JP" altLang="en-US" dirty="0"/>
              <a:t>この資料では、その意匠法の基本をはじめ、</a:t>
            </a:r>
            <a:endParaRPr kumimoji="1" lang="en-US" altLang="ja-JP" dirty="0"/>
          </a:p>
          <a:p>
            <a:r>
              <a:rPr kumimoji="1" lang="ja-JP" altLang="en-US" dirty="0"/>
              <a:t>・権利をとるとどのような効果があるのか、</a:t>
            </a:r>
            <a:endParaRPr kumimoji="1" lang="en-US" altLang="ja-JP" dirty="0"/>
          </a:p>
          <a:p>
            <a:r>
              <a:rPr kumimoji="1" lang="ja-JP" altLang="en-US" dirty="0"/>
              <a:t>・どのように出願して、どのような審査がされるのか、</a:t>
            </a:r>
            <a:endParaRPr kumimoji="1" lang="en-US" altLang="ja-JP" dirty="0"/>
          </a:p>
          <a:p>
            <a:r>
              <a:rPr kumimoji="1" lang="ja-JP" altLang="en-US" dirty="0"/>
              <a:t>その基本をご紹介いたします。</a:t>
            </a:r>
            <a:endParaRPr kumimoji="1" lang="en-US" altLang="ja-JP" dirty="0"/>
          </a:p>
        </p:txBody>
      </p:sp>
    </p:spTree>
    <p:extLst>
      <p:ext uri="{BB962C8B-B14F-4D97-AF65-F5344CB8AC3E}">
        <p14:creationId xmlns:p14="http://schemas.microsoft.com/office/powerpoint/2010/main" val="2660285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さてここからは、出願からどのような審査を経て、登録にいたるのかをご紹介します。</a:t>
            </a:r>
            <a:endParaRPr kumimoji="1" lang="en-US" altLang="ja-JP" dirty="0"/>
          </a:p>
          <a:p>
            <a:endParaRPr kumimoji="1" lang="en-US" altLang="ja-JP" dirty="0"/>
          </a:p>
          <a:p>
            <a:r>
              <a:rPr kumimoji="1" lang="ja-JP" altLang="en-US" dirty="0"/>
              <a:t>この図は、左から右へ、出願から登録までの流れを示したものです。</a:t>
            </a:r>
            <a:endParaRPr kumimoji="1" lang="en-US" altLang="ja-JP" dirty="0"/>
          </a:p>
          <a:p>
            <a:endParaRPr kumimoji="1" lang="en-US" altLang="ja-JP" dirty="0"/>
          </a:p>
          <a:p>
            <a:r>
              <a:rPr kumimoji="1" lang="ja-JP" altLang="en-US" dirty="0"/>
              <a:t>色別に、</a:t>
            </a:r>
            <a:endParaRPr kumimoji="1" lang="en-US" altLang="ja-JP" dirty="0"/>
          </a:p>
          <a:p>
            <a:r>
              <a:rPr kumimoji="1" lang="ja-JP" altLang="en-US" dirty="0"/>
              <a:t>緑色の部分は出願人の皆様が行う手続、</a:t>
            </a:r>
            <a:endParaRPr kumimoji="1" lang="en-US" altLang="ja-JP" dirty="0"/>
          </a:p>
          <a:p>
            <a:r>
              <a:rPr kumimoji="1" lang="ja-JP" altLang="en-US" dirty="0"/>
              <a:t>青色の部分は特許庁が行う審査などとなります。</a:t>
            </a:r>
            <a:endParaRPr kumimoji="1" lang="en-US" altLang="ja-JP" dirty="0"/>
          </a:p>
          <a:p>
            <a:endParaRPr kumimoji="1" lang="en-US" altLang="ja-JP" dirty="0"/>
          </a:p>
          <a:p>
            <a:r>
              <a:rPr kumimoji="1" lang="ja-JP" altLang="en-US" dirty="0"/>
              <a:t>場合によっては、特許庁の審査が終わったあと、黒色で示した裁判所までいたるケースもありますが、</a:t>
            </a:r>
            <a:endParaRPr kumimoji="1" lang="en-US" altLang="ja-JP" dirty="0"/>
          </a:p>
          <a:p>
            <a:r>
              <a:rPr kumimoji="1" lang="ja-JP" altLang="en-US" dirty="0"/>
              <a:t>この資料では、そこまでの説明は割愛し、</a:t>
            </a:r>
            <a:endParaRPr kumimoji="1" lang="en-US" altLang="ja-JP" dirty="0"/>
          </a:p>
          <a:p>
            <a:r>
              <a:rPr kumimoji="1" lang="ja-JP" altLang="en-US" dirty="0"/>
              <a:t>特許庁での審査を中心にご紹介いたします。</a:t>
            </a:r>
            <a:endParaRPr kumimoji="1" lang="en-US" altLang="ja-JP" dirty="0"/>
          </a:p>
        </p:txBody>
      </p:sp>
    </p:spTree>
    <p:extLst>
      <p:ext uri="{BB962C8B-B14F-4D97-AF65-F5344CB8AC3E}">
        <p14:creationId xmlns:p14="http://schemas.microsoft.com/office/powerpoint/2010/main" val="3794396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まず出願の大前提として、誰が意匠登録を受けられるのかをご紹介します。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建築物や内装の分野においては、代表的なのは、意匠設計者やインテリアデザイナーさんなどでしょうか。</a:t>
            </a:r>
            <a:endParaRPr kumimoji="1" lang="en-US" altLang="ja-JP" dirty="0"/>
          </a:p>
          <a:p>
            <a:r>
              <a:rPr kumimoji="1" lang="ja-JP" altLang="en-US" dirty="0"/>
              <a:t>まずは、“意匠の創作をした人”が意匠登録を受ける権利を有します。</a:t>
            </a:r>
            <a:endParaRPr kumimoji="1" lang="en-US" altLang="ja-JP" dirty="0"/>
          </a:p>
          <a:p>
            <a:endParaRPr kumimoji="1" lang="en-US" altLang="ja-JP" dirty="0"/>
          </a:p>
          <a:p>
            <a:r>
              <a:rPr kumimoji="1" lang="ja-JP" altLang="en-US" dirty="0"/>
              <a:t>ただし、その意匠登録を受ける権利は他者に譲渡することもでき、所属する会社や、クライアントなどに渡すことができます。</a:t>
            </a:r>
            <a:endParaRPr kumimoji="1" lang="en-US" altLang="ja-JP" dirty="0"/>
          </a:p>
          <a:p>
            <a:endParaRPr kumimoji="1" lang="en-US" altLang="ja-JP" dirty="0"/>
          </a:p>
          <a:p>
            <a:r>
              <a:rPr kumimoji="1" lang="ja-JP" altLang="en-US" dirty="0"/>
              <a:t>なお、実際に建築・施工しないと出願できないのかとの質問を受けることがありますが、意匠の出願は、実際の建築・施工の有無は関係なく出願できます。</a:t>
            </a:r>
            <a:endParaRPr kumimoji="1" lang="en-US" altLang="ja-JP" dirty="0"/>
          </a:p>
        </p:txBody>
      </p:sp>
    </p:spTree>
    <p:extLst>
      <p:ext uri="{BB962C8B-B14F-4D97-AF65-F5344CB8AC3E}">
        <p14:creationId xmlns:p14="http://schemas.microsoft.com/office/powerpoint/2010/main" val="4261629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続いて、皆様の出願を受け付けたあと、特許庁はどのような審査をするのかについてご紹介します。</a:t>
            </a:r>
            <a:endParaRPr kumimoji="1" lang="en-US" altLang="ja-JP" dirty="0"/>
          </a:p>
          <a:p>
            <a:endParaRPr kumimoji="1" lang="en-US" altLang="ja-JP" dirty="0"/>
          </a:p>
          <a:p>
            <a:r>
              <a:rPr kumimoji="1" lang="ja-JP" altLang="en-US" dirty="0"/>
              <a:t>出願を受け付けると、まず書類の形式的な審査をします。</a:t>
            </a:r>
            <a:endParaRPr kumimoji="1" lang="en-US" altLang="ja-JP" dirty="0"/>
          </a:p>
          <a:p>
            <a:r>
              <a:rPr kumimoji="1" lang="ja-JP" altLang="en-US" dirty="0"/>
              <a:t>書類の体裁は整っているか、きちんと料金は納付されているかなどです。</a:t>
            </a:r>
            <a:endParaRPr kumimoji="1" lang="en-US" altLang="ja-JP" dirty="0"/>
          </a:p>
          <a:p>
            <a:endParaRPr kumimoji="1" lang="en-US" altLang="ja-JP" dirty="0"/>
          </a:p>
          <a:p>
            <a:r>
              <a:rPr kumimoji="1" lang="ja-JP" altLang="en-US" dirty="0"/>
              <a:t>その後、意匠審査官による、具体的な意匠に関する審査がはじまります。</a:t>
            </a:r>
            <a:endParaRPr kumimoji="1" lang="en-US" altLang="ja-JP" dirty="0"/>
          </a:p>
          <a:p>
            <a:r>
              <a:rPr kumimoji="1" lang="ja-JP" altLang="en-US" dirty="0"/>
              <a:t>意匠審査官は意匠法などの法令に従って審査を行います。</a:t>
            </a:r>
            <a:endParaRPr kumimoji="1" lang="en-US" altLang="ja-JP" dirty="0"/>
          </a:p>
          <a:p>
            <a:r>
              <a:rPr kumimoji="1" lang="ja-JP" altLang="en-US" dirty="0"/>
              <a:t>また、審査が一定の基準に従って公平で妥当に行われるように、関連する法令の適用について現時点で最善と考えられる基本的な考え方をまとめた「意匠審査基準」があり、審査官は、これらに則して審査を進めます。</a:t>
            </a:r>
            <a:endParaRPr kumimoji="1" lang="en-US" altLang="ja-JP" dirty="0"/>
          </a:p>
          <a:p>
            <a:endParaRPr kumimoji="1" lang="en-US" altLang="ja-JP" dirty="0"/>
          </a:p>
          <a:p>
            <a:r>
              <a:rPr kumimoji="1" lang="ja-JP" altLang="en-US" dirty="0"/>
              <a:t>建築物や内装の審査に関する基準も詳細に記載されています。</a:t>
            </a:r>
            <a:endParaRPr kumimoji="1" lang="en-US" altLang="ja-JP" dirty="0"/>
          </a:p>
          <a:p>
            <a:r>
              <a:rPr kumimoji="1" lang="ja-JP" altLang="en-US" dirty="0"/>
              <a:t>もしご興味があれば、特許庁ホームページで公開しておりますので御参照ください。</a:t>
            </a:r>
            <a:endParaRPr kumimoji="1" lang="en-US" altLang="ja-JP" dirty="0"/>
          </a:p>
        </p:txBody>
      </p:sp>
    </p:spTree>
    <p:extLst>
      <p:ext uri="{BB962C8B-B14F-4D97-AF65-F5344CB8AC3E}">
        <p14:creationId xmlns:p14="http://schemas.microsoft.com/office/powerpoint/2010/main" val="3574451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意匠の審査は、それぞれの出願に“日本意匠分類”とよばれる分類を付与することからはじまります。</a:t>
            </a:r>
            <a:endParaRPr kumimoji="1" lang="en-US" altLang="ja-JP" dirty="0"/>
          </a:p>
          <a:p>
            <a:endParaRPr kumimoji="1" lang="en-US" altLang="ja-JP" dirty="0"/>
          </a:p>
          <a:p>
            <a:r>
              <a:rPr kumimoji="1" lang="ja-JP" altLang="en-US" dirty="0"/>
              <a:t>これは審査の効率化などの観点から行われるもので、建築物や内装の意匠の多くはＬ２、</a:t>
            </a:r>
            <a:r>
              <a:rPr kumimoji="1" lang="en-US" altLang="ja-JP" dirty="0"/>
              <a:t>L</a:t>
            </a:r>
            <a:r>
              <a:rPr kumimoji="1" lang="ja-JP" altLang="en-US" dirty="0"/>
              <a:t>３という分類になります。</a:t>
            </a:r>
            <a:endParaRPr kumimoji="1" lang="en-US" altLang="ja-JP" dirty="0"/>
          </a:p>
          <a:p>
            <a:endParaRPr kumimoji="1" lang="en-US" altLang="ja-JP" dirty="0"/>
          </a:p>
          <a:p>
            <a:r>
              <a:rPr kumimoji="1" lang="ja-JP" altLang="en-US" dirty="0"/>
              <a:t>この分類についても、特許庁ホームページにおいて、すべて公開しています。</a:t>
            </a:r>
          </a:p>
        </p:txBody>
      </p:sp>
    </p:spTree>
    <p:extLst>
      <p:ext uri="{BB962C8B-B14F-4D97-AF65-F5344CB8AC3E}">
        <p14:creationId xmlns:p14="http://schemas.microsoft.com/office/powerpoint/2010/main" val="2749677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分類を付与したあと、審査官は、出願された意匠の用途や機能、形態を把握します。</a:t>
            </a:r>
            <a:endParaRPr kumimoji="1" lang="en-US" altLang="ja-JP" dirty="0"/>
          </a:p>
          <a:p>
            <a:endParaRPr kumimoji="1" lang="en-US" altLang="ja-JP" dirty="0"/>
          </a:p>
          <a:p>
            <a:r>
              <a:rPr kumimoji="1" lang="ja-JP" altLang="en-US" dirty="0"/>
              <a:t>例えば、どのような用途に用いる建物や内装なのか、図面はきちんと整合して、一つの形態を特定できるかなどです。</a:t>
            </a:r>
            <a:endParaRPr kumimoji="1" lang="en-US" altLang="ja-JP" dirty="0"/>
          </a:p>
          <a:p>
            <a:endParaRPr kumimoji="1" lang="en-US" altLang="ja-JP" dirty="0"/>
          </a:p>
          <a:p>
            <a:r>
              <a:rPr kumimoji="1" lang="ja-JP" altLang="en-US" dirty="0"/>
              <a:t>この作業を、“意匠の認定”と呼んでいます。</a:t>
            </a:r>
            <a:endParaRPr kumimoji="1" lang="en-US" altLang="ja-JP" dirty="0"/>
          </a:p>
          <a:p>
            <a:endParaRPr kumimoji="1" lang="en-US" altLang="ja-JP" dirty="0"/>
          </a:p>
          <a:p>
            <a:r>
              <a:rPr kumimoji="1" lang="ja-JP" altLang="en-US" dirty="0"/>
              <a:t>ここでもし、建物や内装の用途がわからない、形態を特定できない等の問題がある場合、登録することができません。</a:t>
            </a:r>
            <a:endParaRPr kumimoji="1" lang="en-US" altLang="ja-JP" dirty="0"/>
          </a:p>
        </p:txBody>
      </p:sp>
    </p:spTree>
    <p:extLst>
      <p:ext uri="{BB962C8B-B14F-4D97-AF65-F5344CB8AC3E}">
        <p14:creationId xmlns:p14="http://schemas.microsoft.com/office/powerpoint/2010/main" val="159721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出願された意匠を認定したのち、審査官は、出願よりも前に、同様の意匠が既にないかなど、先行意匠の調査を行います。</a:t>
            </a:r>
            <a:endParaRPr kumimoji="1" lang="en-US" altLang="ja-JP" dirty="0"/>
          </a:p>
          <a:p>
            <a:endParaRPr kumimoji="1" lang="en-US" altLang="ja-JP" dirty="0"/>
          </a:p>
          <a:p>
            <a:r>
              <a:rPr kumimoji="1" lang="ja-JP" altLang="en-US" dirty="0"/>
              <a:t>調査は特許庁のデータベースを中心に行うほか、必要に応じて、データベースにはない資料についても、審査官の職権で調査を行います。</a:t>
            </a:r>
            <a:endParaRPr kumimoji="1" lang="en-US" altLang="ja-JP" dirty="0"/>
          </a:p>
        </p:txBody>
      </p:sp>
    </p:spTree>
    <p:extLst>
      <p:ext uri="{BB962C8B-B14F-4D97-AF65-F5344CB8AC3E}">
        <p14:creationId xmlns:p14="http://schemas.microsoft.com/office/powerpoint/2010/main" val="1810117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先行意匠の調査を終えたあと、審査官は調査で得られた文献を参考に、出願された意匠を登録できるか検討します。</a:t>
            </a:r>
            <a:endParaRPr kumimoji="1" lang="en-US" altLang="ja-JP" dirty="0"/>
          </a:p>
          <a:p>
            <a:endParaRPr kumimoji="1" lang="en-US" altLang="ja-JP" dirty="0"/>
          </a:p>
          <a:p>
            <a:r>
              <a:rPr kumimoji="1" lang="ja-JP" altLang="en-US" dirty="0"/>
              <a:t>あとで詳細をご紹介しますが、登録するためには、枠内のすべての要件を満たすことが必要です。</a:t>
            </a:r>
          </a:p>
        </p:txBody>
      </p:sp>
    </p:spTree>
    <p:extLst>
      <p:ext uri="{BB962C8B-B14F-4D97-AF65-F5344CB8AC3E}">
        <p14:creationId xmlns:p14="http://schemas.microsoft.com/office/powerpoint/2010/main" val="668200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審査官は、登録できないと判断した場合、その理由を通知します。</a:t>
            </a:r>
            <a:endParaRPr kumimoji="1" lang="en-US" altLang="ja-JP" dirty="0"/>
          </a:p>
          <a:p>
            <a:r>
              <a:rPr kumimoji="1" lang="ja-JP" altLang="en-US" dirty="0"/>
              <a:t>出願人の皆様は、これに対して意見することができ、そのやり取りによっては、登録できない理由が解消する場合があります。</a:t>
            </a:r>
            <a:endParaRPr kumimoji="1" lang="en-US" altLang="ja-JP" dirty="0"/>
          </a:p>
          <a:p>
            <a:endParaRPr kumimoji="1" lang="en-US" altLang="ja-JP" dirty="0"/>
          </a:p>
          <a:p>
            <a:r>
              <a:rPr kumimoji="1" lang="ja-JP" altLang="en-US" dirty="0"/>
              <a:t>なお、意匠の審査官とは、電話や</a:t>
            </a:r>
            <a:r>
              <a:rPr kumimoji="1" lang="en-US" altLang="ja-JP" dirty="0"/>
              <a:t>FAX</a:t>
            </a:r>
            <a:r>
              <a:rPr kumimoji="1" lang="ja-JP" altLang="en-US" dirty="0"/>
              <a:t>でやり取りができるほか、面接することが可能です。</a:t>
            </a:r>
            <a:endParaRPr kumimoji="1" lang="en-US" altLang="ja-JP" dirty="0"/>
          </a:p>
          <a:p>
            <a:endParaRPr kumimoji="1" lang="en-US" altLang="ja-JP" dirty="0"/>
          </a:p>
          <a:p>
            <a:r>
              <a:rPr kumimoji="1" lang="ja-JP" altLang="en-US" dirty="0"/>
              <a:t>東京にある特許庁庁舎にお越し頂くほか、</a:t>
            </a:r>
            <a:endParaRPr kumimoji="1" lang="en-US" altLang="ja-JP" dirty="0"/>
          </a:p>
          <a:p>
            <a:r>
              <a:rPr kumimoji="1" lang="ja-JP" altLang="en-US" dirty="0"/>
              <a:t>遠隔の方にはインターネット経由のテレビ面接などもあります。</a:t>
            </a:r>
            <a:endParaRPr kumimoji="1" lang="en-US" altLang="ja-JP" dirty="0"/>
          </a:p>
          <a:p>
            <a:endParaRPr kumimoji="1" lang="en-US" altLang="ja-JP" dirty="0"/>
          </a:p>
          <a:p>
            <a:r>
              <a:rPr kumimoji="1" lang="ja-JP" altLang="en-US" dirty="0"/>
              <a:t>審査官からの通知書には、審査官の連絡先が記載されています。</a:t>
            </a:r>
            <a:endParaRPr kumimoji="1" lang="en-US" altLang="ja-JP" dirty="0"/>
          </a:p>
          <a:p>
            <a:r>
              <a:rPr kumimoji="1" lang="ja-JP" altLang="en-US" dirty="0"/>
              <a:t>詳細は担当の審査官まで、どうぞお気軽にお尋ねください。</a:t>
            </a:r>
            <a:endParaRPr kumimoji="1" lang="en-US" altLang="ja-JP" dirty="0"/>
          </a:p>
        </p:txBody>
      </p:sp>
    </p:spTree>
    <p:extLst>
      <p:ext uri="{BB962C8B-B14F-4D97-AF65-F5344CB8AC3E}">
        <p14:creationId xmlns:p14="http://schemas.microsoft.com/office/powerpoint/2010/main" val="1510946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審査官は、登録できると判断した場合、登録査定を通知します。</a:t>
            </a:r>
            <a:endParaRPr kumimoji="1" lang="en-US" altLang="ja-JP" dirty="0"/>
          </a:p>
          <a:p>
            <a:endParaRPr kumimoji="1" lang="en-US" altLang="ja-JP" dirty="0"/>
          </a:p>
          <a:p>
            <a:r>
              <a:rPr kumimoji="1" lang="ja-JP" altLang="en-US" dirty="0"/>
              <a:t>ご注意頂きたいのは、この登録査定が届いたあと、登録料を納付頂かないと権利にならないということです。</a:t>
            </a:r>
            <a:endParaRPr kumimoji="1" lang="en-US" altLang="ja-JP" dirty="0"/>
          </a:p>
          <a:p>
            <a:endParaRPr kumimoji="1" lang="en-US" altLang="ja-JP" dirty="0"/>
          </a:p>
          <a:p>
            <a:r>
              <a:rPr kumimoji="1" lang="ja-JP" altLang="en-US" dirty="0"/>
              <a:t>無事に登録料が納付され手続が完了すれば、“登録証”が皆様のお手元に届きます。</a:t>
            </a:r>
            <a:endParaRPr kumimoji="1" lang="en-US" altLang="ja-JP" dirty="0"/>
          </a:p>
        </p:txBody>
      </p:sp>
    </p:spTree>
    <p:extLst>
      <p:ext uri="{BB962C8B-B14F-4D97-AF65-F5344CB8AC3E}">
        <p14:creationId xmlns:p14="http://schemas.microsoft.com/office/powerpoint/2010/main" val="2661777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以上、出願から登録までの審査の流れをご紹介しました。</a:t>
            </a:r>
            <a:endParaRPr kumimoji="1" lang="en-US" altLang="ja-JP" dirty="0"/>
          </a:p>
          <a:p>
            <a:endParaRPr kumimoji="1" lang="en-US" altLang="ja-JP" dirty="0"/>
          </a:p>
          <a:p>
            <a:r>
              <a:rPr kumimoji="1" lang="ja-JP" altLang="en-US" dirty="0"/>
              <a:t>ここからは、意匠を登録するための要件についてご紹介します。</a:t>
            </a:r>
          </a:p>
        </p:txBody>
      </p:sp>
    </p:spTree>
    <p:extLst>
      <p:ext uri="{BB962C8B-B14F-4D97-AF65-F5344CB8AC3E}">
        <p14:creationId xmlns:p14="http://schemas.microsoft.com/office/powerpoint/2010/main" val="180480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本資料の構成は、ご覧のとおりです。</a:t>
            </a:r>
          </a:p>
        </p:txBody>
      </p:sp>
    </p:spTree>
    <p:extLst>
      <p:ext uri="{BB962C8B-B14F-4D97-AF65-F5344CB8AC3E}">
        <p14:creationId xmlns:p14="http://schemas.microsoft.com/office/powerpoint/2010/main" val="3519033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まず、基本的なところからご紹介しますが、</a:t>
            </a:r>
            <a:endParaRPr kumimoji="1" lang="en-US" altLang="ja-JP" dirty="0"/>
          </a:p>
          <a:p>
            <a:r>
              <a:rPr kumimoji="1" lang="ja-JP" altLang="en-US" dirty="0"/>
              <a:t>複数の意匠を一つの出願に含めることはできません。</a:t>
            </a:r>
            <a:endParaRPr kumimoji="1" lang="en-US" altLang="ja-JP" dirty="0"/>
          </a:p>
          <a:p>
            <a:endParaRPr kumimoji="1" lang="en-US" altLang="ja-JP" dirty="0"/>
          </a:p>
          <a:p>
            <a:r>
              <a:rPr kumimoji="1" lang="ja-JP" altLang="en-US" dirty="0"/>
              <a:t>例えば、出願する書類に、「住宅、工場」と記載したり、図面に関係がない複数の意匠を記載するなどです。</a:t>
            </a:r>
            <a:endParaRPr kumimoji="1" lang="en-US" altLang="ja-JP" dirty="0"/>
          </a:p>
          <a:p>
            <a:endParaRPr kumimoji="1" lang="en-US" altLang="ja-JP" dirty="0"/>
          </a:p>
          <a:p>
            <a:r>
              <a:rPr kumimoji="1" lang="ja-JP" altLang="en-US" dirty="0"/>
              <a:t>もしこれらの意匠を出願したい場合は、一つ一つ、別の出願として提出する必要があります。</a:t>
            </a:r>
            <a:endParaRPr kumimoji="1" lang="en-US" altLang="ja-JP" dirty="0"/>
          </a:p>
          <a:p>
            <a:endParaRPr kumimoji="1" lang="en-US" altLang="ja-JP" dirty="0"/>
          </a:p>
          <a:p>
            <a:endParaRPr kumimoji="1" lang="en-US" altLang="ja-JP" dirty="0"/>
          </a:p>
        </p:txBody>
      </p:sp>
    </p:spTree>
    <p:extLst>
      <p:ext uri="{BB962C8B-B14F-4D97-AF65-F5344CB8AC3E}">
        <p14:creationId xmlns:p14="http://schemas.microsoft.com/office/powerpoint/2010/main" val="3097878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（説明）</a:t>
            </a:r>
            <a:endParaRPr kumimoji="1" lang="en-US" altLang="ja-JP" sz="1050" dirty="0"/>
          </a:p>
          <a:p>
            <a:r>
              <a:rPr kumimoji="1" lang="ja-JP" altLang="en-US" sz="1050" dirty="0"/>
              <a:t>なお、一の意匠の考え方について簡単に補足しますと、</a:t>
            </a:r>
            <a:endParaRPr kumimoji="1" lang="en-US" altLang="ja-JP" sz="1050" dirty="0"/>
          </a:p>
          <a:p>
            <a:endParaRPr kumimoji="1" lang="en-US" altLang="ja-JP" sz="1050" dirty="0"/>
          </a:p>
          <a:p>
            <a:r>
              <a:rPr kumimoji="1" lang="ja-JP" altLang="en-US" sz="1050" dirty="0"/>
              <a:t>まず建築物の場合、物理的につながった一棟の建屋であれば何の問題もありませんが、</a:t>
            </a:r>
            <a:endParaRPr kumimoji="1" lang="en-US" altLang="ja-JP" sz="1050" dirty="0"/>
          </a:p>
          <a:p>
            <a:r>
              <a:rPr kumimoji="1" lang="ja-JP" altLang="en-US" sz="1050" dirty="0"/>
              <a:t>建築物によっては、物理的に離れた意匠の創作があります。</a:t>
            </a:r>
            <a:endParaRPr kumimoji="1" lang="en-US" altLang="ja-JP" sz="1050" dirty="0"/>
          </a:p>
          <a:p>
            <a:r>
              <a:rPr kumimoji="1" lang="ja-JP" altLang="en-US" sz="1050" dirty="0"/>
              <a:t>例えば、中央で分離した可動橋などです。</a:t>
            </a:r>
            <a:endParaRPr kumimoji="1" lang="en-US" altLang="ja-JP" sz="1050" dirty="0"/>
          </a:p>
          <a:p>
            <a:endParaRPr kumimoji="1" lang="en-US" altLang="ja-JP" sz="1050" dirty="0"/>
          </a:p>
          <a:p>
            <a:r>
              <a:rPr kumimoji="1" lang="ja-JP" altLang="en-US" sz="1050" dirty="0"/>
              <a:t>このように物理的に分離した意匠創作の場合、</a:t>
            </a:r>
            <a:endParaRPr kumimoji="1" lang="en-US" altLang="ja-JP" sz="1050" dirty="0"/>
          </a:p>
          <a:p>
            <a:r>
              <a:rPr kumimoji="1" lang="ja-JP" altLang="en-US" sz="1050" dirty="0"/>
              <a:t>審査では、</a:t>
            </a:r>
            <a:r>
              <a:rPr lang="ja-JP" altLang="en-US" sz="1050" dirty="0">
                <a:latin typeface="Meiryo UI" panose="020B0604030504040204" pitchFamily="50" charset="-128"/>
                <a:ea typeface="Meiryo UI" panose="020B0604030504040204" pitchFamily="50" charset="-128"/>
              </a:rPr>
              <a:t>社会通念上、全ての構成物が、一の特定の用途・機能を果たすために必須の場合と認められる場合は、一の意匠と判断します。</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このほか、同一敷地内に建設された学校の校舎など、社会通念上、一体的に実施がなされ得るものである場合なども同様に、一の意匠と判断します。</a:t>
            </a:r>
            <a:endParaRPr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latin typeface="Meiryo UI" panose="020B0604030504040204" pitchFamily="50" charset="-128"/>
                <a:ea typeface="Meiryo UI" panose="020B0604030504040204" pitchFamily="50" charset="-128"/>
              </a:rPr>
              <a:t>内装の場合は、空間を仕切る壁などで分断されることのない、物理的に一続きの空間を「一の意匠」と扱います。</a:t>
            </a:r>
            <a:endParaRPr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latin typeface="Meiryo UI" panose="020B0604030504040204" pitchFamily="50" charset="-128"/>
                <a:ea typeface="Meiryo UI" panose="020B0604030504040204" pitchFamily="50" charset="-128"/>
              </a:rPr>
              <a:t>ただし、空間を仕切る壁が透明となっている場合など、物理的には区切られていても、視覚的に一続きの空間と認められる場合は、「一の意匠」と扱います。</a:t>
            </a:r>
            <a:endParaRPr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latin typeface="Meiryo UI" panose="020B0604030504040204" pitchFamily="50" charset="-128"/>
                <a:ea typeface="Meiryo UI" panose="020B0604030504040204" pitchFamily="50" charset="-128"/>
              </a:rPr>
              <a:t>例えば、オフィスにおいて、透明のパーティションで区切られた複数の会議室や、喫茶店において、透明の壁で区切られた喫煙者用のスペースなどが想定されます。</a:t>
            </a:r>
          </a:p>
        </p:txBody>
      </p:sp>
    </p:spTree>
    <p:extLst>
      <p:ext uri="{BB962C8B-B14F-4D97-AF65-F5344CB8AC3E}">
        <p14:creationId xmlns:p14="http://schemas.microsoft.com/office/powerpoint/2010/main" val="2730398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続いて、細かい要件になりますが、工業上利用できる意匠であることとの要件があります。</a:t>
            </a:r>
            <a:endParaRPr kumimoji="1" lang="en-US" altLang="ja-JP" dirty="0"/>
          </a:p>
          <a:p>
            <a:endParaRPr kumimoji="1" lang="en-US" altLang="ja-JP" dirty="0"/>
          </a:p>
          <a:p>
            <a:r>
              <a:rPr kumimoji="1" lang="ja-JP" altLang="en-US" dirty="0"/>
              <a:t>詳細はこのスライドに記載のとおりのため割愛しますが、登録するためには、ここに記載された要件をすべて満たす必要があります。</a:t>
            </a:r>
            <a:endParaRPr kumimoji="1" lang="en-US" altLang="ja-JP" dirty="0"/>
          </a:p>
        </p:txBody>
      </p:sp>
    </p:spTree>
    <p:extLst>
      <p:ext uri="{BB962C8B-B14F-4D97-AF65-F5344CB8AC3E}">
        <p14:creationId xmlns:p14="http://schemas.microsoft.com/office/powerpoint/2010/main" val="2432417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続いて、新規性の要件です。</a:t>
            </a:r>
            <a:endParaRPr kumimoji="1" lang="en-US" altLang="ja-JP" dirty="0"/>
          </a:p>
          <a:p>
            <a:r>
              <a:rPr kumimoji="1" lang="ja-JP" altLang="en-US" dirty="0"/>
              <a:t>この要件は、審査でもよく検討にあがるものの一つです。</a:t>
            </a:r>
            <a:endParaRPr kumimoji="1" lang="en-US" altLang="ja-JP" dirty="0"/>
          </a:p>
          <a:p>
            <a:endParaRPr kumimoji="1" lang="en-US" altLang="ja-JP" dirty="0"/>
          </a:p>
          <a:p>
            <a:r>
              <a:rPr kumimoji="1" lang="ja-JP" altLang="en-US" dirty="0"/>
              <a:t>端的に言いますと、“出願前に公開されたデザインでないこと”との要件です。</a:t>
            </a:r>
            <a:endParaRPr kumimoji="1" lang="en-US" altLang="ja-JP" dirty="0"/>
          </a:p>
          <a:p>
            <a:r>
              <a:rPr kumimoji="1" lang="ja-JP" altLang="en-US" dirty="0"/>
              <a:t>例えば、出願する前に建築雑誌やカタログ、インターネットなどで公開されますと、それらは新規性がない意匠と判断され、登録を受けることができません。</a:t>
            </a:r>
            <a:endParaRPr kumimoji="1" lang="en-US" altLang="ja-JP" dirty="0"/>
          </a:p>
          <a:p>
            <a:endParaRPr kumimoji="1" lang="en-US" altLang="ja-JP" dirty="0"/>
          </a:p>
          <a:p>
            <a:r>
              <a:rPr kumimoji="1" lang="ja-JP" altLang="en-US" dirty="0"/>
              <a:t>なお、枠内に記載のとおり、公開から１年以内であれば、所定の手続をすれば、その公開した意匠に限り、新規性を失ったとはしない規定があります。</a:t>
            </a:r>
            <a:endParaRPr kumimoji="1" lang="en-US" altLang="ja-JP" dirty="0"/>
          </a:p>
          <a:p>
            <a:endParaRPr kumimoji="1" lang="en-US" altLang="ja-JP" dirty="0"/>
          </a:p>
        </p:txBody>
      </p:sp>
    </p:spTree>
    <p:extLst>
      <p:ext uri="{BB962C8B-B14F-4D97-AF65-F5344CB8AC3E}">
        <p14:creationId xmlns:p14="http://schemas.microsoft.com/office/powerpoint/2010/main" val="2527969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また、 “出願前に公開されたデザインと類似する意匠”についても登録を受けることができませんので</a:t>
            </a:r>
            <a:endParaRPr kumimoji="1" lang="en-US" altLang="ja-JP" dirty="0"/>
          </a:p>
          <a:p>
            <a:r>
              <a:rPr kumimoji="1" lang="ja-JP" altLang="en-US" dirty="0"/>
              <a:t>ご注意ください。</a:t>
            </a:r>
            <a:endParaRPr kumimoji="1" lang="en-US" altLang="ja-JP" dirty="0"/>
          </a:p>
          <a:p>
            <a:endParaRPr kumimoji="1" lang="en-US" altLang="ja-JP" dirty="0"/>
          </a:p>
        </p:txBody>
      </p:sp>
    </p:spTree>
    <p:extLst>
      <p:ext uri="{BB962C8B-B14F-4D97-AF65-F5344CB8AC3E}">
        <p14:creationId xmlns:p14="http://schemas.microsoft.com/office/powerpoint/2010/main" val="2434476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続いて、創作非容易性の要件です。</a:t>
            </a:r>
            <a:endParaRPr kumimoji="1" lang="en-US" altLang="ja-JP" dirty="0"/>
          </a:p>
          <a:p>
            <a:endParaRPr kumimoji="1" lang="en-US" altLang="ja-JP" dirty="0"/>
          </a:p>
          <a:p>
            <a:r>
              <a:rPr kumimoji="1" lang="ja-JP" altLang="en-US" dirty="0"/>
              <a:t>仮に新規性がある意匠であったとしても、同じ業界の人からみて、容易に思いつくような意匠は登録できません。</a:t>
            </a:r>
            <a:endParaRPr kumimoji="1" lang="en-US" altLang="ja-JP" dirty="0"/>
          </a:p>
          <a:p>
            <a:r>
              <a:rPr kumimoji="1" lang="ja-JP" altLang="en-US" dirty="0"/>
              <a:t>これは、そのような意匠が登録されてしまうと、意匠の創作や、産業の発展を逆に阻害しかねないためです。</a:t>
            </a:r>
            <a:endParaRPr kumimoji="1" lang="en-US" altLang="ja-JP" dirty="0"/>
          </a:p>
          <a:p>
            <a:endParaRPr kumimoji="1" lang="en-US" altLang="ja-JP" dirty="0"/>
          </a:p>
          <a:p>
            <a:r>
              <a:rPr kumimoji="1" lang="ja-JP" altLang="en-US" dirty="0"/>
              <a:t>このスライドでは、創作が容易と判断するものの例をご紹介しています。</a:t>
            </a:r>
            <a:endParaRPr kumimoji="1" lang="en-US" altLang="ja-JP" dirty="0"/>
          </a:p>
          <a:p>
            <a:r>
              <a:rPr kumimoji="1" lang="ja-JP" altLang="en-US" dirty="0"/>
              <a:t>次のページも同様です。</a:t>
            </a:r>
            <a:endParaRPr kumimoji="1" lang="en-US" altLang="ja-JP" dirty="0"/>
          </a:p>
        </p:txBody>
      </p:sp>
    </p:spTree>
    <p:extLst>
      <p:ext uri="{BB962C8B-B14F-4D97-AF65-F5344CB8AC3E}">
        <p14:creationId xmlns:p14="http://schemas.microsoft.com/office/powerpoint/2010/main" val="2680538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6418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最後に、先願の要件です。</a:t>
            </a:r>
            <a:endParaRPr kumimoji="1" lang="en-US" altLang="ja-JP" dirty="0"/>
          </a:p>
          <a:p>
            <a:endParaRPr kumimoji="1" lang="en-US" altLang="ja-JP" dirty="0"/>
          </a:p>
          <a:p>
            <a:r>
              <a:rPr kumimoji="1" lang="ja-JP" altLang="en-US" dirty="0"/>
              <a:t>同一の意匠や、類似した意匠の出願が同時期にあった場合、審査では、早く出願した人に権利が与えられます。</a:t>
            </a:r>
            <a:endParaRPr kumimoji="1" lang="en-US" altLang="ja-JP" dirty="0"/>
          </a:p>
          <a:p>
            <a:r>
              <a:rPr kumimoji="1" lang="ja-JP" altLang="en-US" dirty="0"/>
              <a:t>また、全く同じ日に、同一の意匠や類似した意匠について複数の方から出願があった場合には、協議によって意匠登録を受ける方を決めていただくことになります。</a:t>
            </a:r>
            <a:endParaRPr kumimoji="1" lang="en-US" altLang="ja-JP" dirty="0"/>
          </a:p>
          <a:p>
            <a:endParaRPr kumimoji="1" lang="en-US" altLang="ja-JP" dirty="0"/>
          </a:p>
          <a:p>
            <a:r>
              <a:rPr kumimoji="1" lang="ja-JP" altLang="en-US" dirty="0"/>
              <a:t>権利化を検討している場合は、意匠の創作をしたのち、いち早く出願することが重要です。</a:t>
            </a:r>
            <a:endParaRPr kumimoji="1" lang="en-US" altLang="ja-JP" dirty="0"/>
          </a:p>
          <a:p>
            <a:endParaRPr kumimoji="1" lang="en-US" altLang="ja-JP" dirty="0"/>
          </a:p>
        </p:txBody>
      </p:sp>
    </p:spTree>
    <p:extLst>
      <p:ext uri="{BB962C8B-B14F-4D97-AF65-F5344CB8AC3E}">
        <p14:creationId xmlns:p14="http://schemas.microsoft.com/office/powerpoint/2010/main" val="1406505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ここからは、様々な出願の制度をご紹介します。</a:t>
            </a:r>
          </a:p>
        </p:txBody>
      </p:sp>
    </p:spTree>
    <p:extLst>
      <p:ext uri="{BB962C8B-B14F-4D97-AF65-F5344CB8AC3E}">
        <p14:creationId xmlns:p14="http://schemas.microsoft.com/office/powerpoint/2010/main" val="1387102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意匠の出願は、必ずしも全体の形状でなくとも構いません。</a:t>
            </a:r>
            <a:endParaRPr kumimoji="1" lang="en-US" altLang="ja-JP" dirty="0"/>
          </a:p>
          <a:p>
            <a:endParaRPr kumimoji="1" lang="en-US" altLang="ja-JP" dirty="0"/>
          </a:p>
          <a:p>
            <a:r>
              <a:rPr kumimoji="1" lang="ja-JP" altLang="en-US" dirty="0"/>
              <a:t>このスライドに記載しているとおり、特徴ある部分の創作をした場合、その部分について出願をし、権利化することができます。</a:t>
            </a:r>
            <a:endParaRPr kumimoji="1" lang="en-US" altLang="ja-JP" dirty="0"/>
          </a:p>
          <a:p>
            <a:endParaRPr kumimoji="1" lang="en-US" altLang="ja-JP" dirty="0"/>
          </a:p>
        </p:txBody>
      </p:sp>
    </p:spTree>
    <p:extLst>
      <p:ext uri="{BB962C8B-B14F-4D97-AF65-F5344CB8AC3E}">
        <p14:creationId xmlns:p14="http://schemas.microsoft.com/office/powerpoint/2010/main" val="65203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それではまず、意匠法の概要をご紹介します。</a:t>
            </a:r>
          </a:p>
        </p:txBody>
      </p:sp>
    </p:spTree>
    <p:extLst>
      <p:ext uri="{BB962C8B-B14F-4D97-AF65-F5344CB8AC3E}">
        <p14:creationId xmlns:p14="http://schemas.microsoft.com/office/powerpoint/2010/main" val="28721310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続いて、関連意匠のご紹介です。</a:t>
            </a:r>
            <a:endParaRPr kumimoji="1" lang="en-US" altLang="ja-JP" dirty="0"/>
          </a:p>
          <a:p>
            <a:endParaRPr kumimoji="1" lang="en-US" altLang="ja-JP" dirty="0"/>
          </a:p>
          <a:p>
            <a:r>
              <a:rPr kumimoji="1" lang="ja-JP" altLang="en-US" dirty="0"/>
              <a:t>意匠創作の現場では、一つのデザインコンセプトから、複数の似た意匠が創作することがありますが、</a:t>
            </a:r>
            <a:endParaRPr kumimoji="1" lang="en-US" altLang="ja-JP" dirty="0"/>
          </a:p>
          <a:p>
            <a:r>
              <a:rPr kumimoji="1" lang="ja-JP" altLang="en-US" dirty="0"/>
              <a:t>そのような意匠を、“群”として出願し、登録を受けることができます。</a:t>
            </a:r>
            <a:endParaRPr kumimoji="1" lang="en-US" altLang="ja-JP" dirty="0"/>
          </a:p>
          <a:p>
            <a:endParaRPr lang="en-US" altLang="ja-JP" dirty="0"/>
          </a:p>
          <a:p>
            <a:endParaRPr kumimoji="1" lang="en-US" altLang="ja-JP" dirty="0"/>
          </a:p>
        </p:txBody>
      </p:sp>
    </p:spTree>
    <p:extLst>
      <p:ext uri="{BB962C8B-B14F-4D97-AF65-F5344CB8AC3E}">
        <p14:creationId xmlns:p14="http://schemas.microsoft.com/office/powerpoint/2010/main" val="2373215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続いて、秘密意匠のご紹介です。</a:t>
            </a:r>
            <a:endParaRPr kumimoji="1" lang="en-US" altLang="ja-JP" dirty="0"/>
          </a:p>
          <a:p>
            <a:endParaRPr kumimoji="1" lang="en-US" altLang="ja-JP" dirty="0"/>
          </a:p>
          <a:p>
            <a:r>
              <a:rPr kumimoji="1" lang="ja-JP" altLang="en-US" dirty="0"/>
              <a:t>前にご紹介したとおり、審査を経て登録された場合、通常であれば、図面が掲載された意匠公報が発行されますが、例えば、プレスリリースの前など、意匠を世間に公開せず秘密にしておきたい場合など、最長３年間、図面などを公開せずに秘密にしておくことができます。</a:t>
            </a:r>
            <a:endParaRPr lang="en-US" altLang="ja-JP" dirty="0"/>
          </a:p>
          <a:p>
            <a:endParaRPr kumimoji="1" lang="en-US" altLang="ja-JP" dirty="0"/>
          </a:p>
          <a:p>
            <a:r>
              <a:rPr kumimoji="1" lang="ja-JP" altLang="en-US" dirty="0"/>
              <a:t>ただし、この秘密意匠の請求には、別途料金がかかりますのでご注意ください。</a:t>
            </a:r>
          </a:p>
        </p:txBody>
      </p:sp>
    </p:spTree>
    <p:extLst>
      <p:ext uri="{BB962C8B-B14F-4D97-AF65-F5344CB8AC3E}">
        <p14:creationId xmlns:p14="http://schemas.microsoft.com/office/powerpoint/2010/main" val="2550350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最後に、組物の意匠です。</a:t>
            </a:r>
            <a:endParaRPr kumimoji="1" lang="en-US" altLang="ja-JP" dirty="0"/>
          </a:p>
          <a:p>
            <a:endParaRPr kumimoji="1" lang="en-US" altLang="ja-JP" dirty="0"/>
          </a:p>
          <a:p>
            <a:r>
              <a:rPr kumimoji="1" lang="ja-JP" altLang="en-US" dirty="0"/>
              <a:t>ここに記載のとおり、いわゆるセット物として認められるものなど、本来であれば、一つの出願には一つの意匠しか入れられないため出願できないのですが、</a:t>
            </a:r>
            <a:endParaRPr kumimoji="1" lang="en-US" altLang="ja-JP" dirty="0"/>
          </a:p>
          <a:p>
            <a:r>
              <a:rPr kumimoji="1" lang="ja-JP" altLang="en-US" dirty="0"/>
              <a:t>例外的に、同時に使用される二以上のものを、一つの意匠として登録することができます。</a:t>
            </a:r>
            <a:endParaRPr kumimoji="1" lang="en-US" altLang="ja-JP" dirty="0"/>
          </a:p>
        </p:txBody>
      </p:sp>
    </p:spTree>
    <p:extLst>
      <p:ext uri="{BB962C8B-B14F-4D97-AF65-F5344CB8AC3E}">
        <p14:creationId xmlns:p14="http://schemas.microsoft.com/office/powerpoint/2010/main" val="3594272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以上、様々な出願制度をご紹介しました。</a:t>
            </a:r>
            <a:endParaRPr kumimoji="1" lang="en-US" altLang="ja-JP" dirty="0"/>
          </a:p>
          <a:p>
            <a:endParaRPr kumimoji="1" lang="en-US" altLang="ja-JP" dirty="0"/>
          </a:p>
          <a:p>
            <a:r>
              <a:rPr kumimoji="1" lang="ja-JP" altLang="en-US" dirty="0"/>
              <a:t>続いて、出願するための書類の書き方をご紹介いたします。</a:t>
            </a:r>
            <a:endParaRPr kumimoji="1" lang="en-US" altLang="ja-JP" dirty="0"/>
          </a:p>
        </p:txBody>
      </p:sp>
    </p:spTree>
    <p:extLst>
      <p:ext uri="{BB962C8B-B14F-4D97-AF65-F5344CB8AC3E}">
        <p14:creationId xmlns:p14="http://schemas.microsoft.com/office/powerpoint/2010/main" val="3441116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まず、出願の方法について、インターネットで出願することができます。</a:t>
            </a:r>
            <a:endParaRPr kumimoji="1" lang="en-US" altLang="ja-JP" dirty="0"/>
          </a:p>
          <a:p>
            <a:r>
              <a:rPr kumimoji="1" lang="ja-JP" altLang="en-US" dirty="0"/>
              <a:t>昔ながらの紙でも出願することはできますが、提出頂いた紙を電子データ化する手数料が必要です。</a:t>
            </a:r>
            <a:endParaRPr kumimoji="1" lang="en-US" altLang="ja-JP" dirty="0"/>
          </a:p>
          <a:p>
            <a:endParaRPr kumimoji="1" lang="en-US" altLang="ja-JP" dirty="0"/>
          </a:p>
          <a:p>
            <a:r>
              <a:rPr kumimoji="1" lang="ja-JP" altLang="en-US" dirty="0"/>
              <a:t>作業負担や費用面などの観点から、インターネットでの出願をおすすめします。</a:t>
            </a:r>
            <a:endParaRPr kumimoji="1" lang="en-US" altLang="ja-JP" dirty="0"/>
          </a:p>
          <a:p>
            <a:r>
              <a:rPr kumimoji="1" lang="ja-JP" altLang="en-US" dirty="0"/>
              <a:t>詳細は、枠内の</a:t>
            </a:r>
            <a:r>
              <a:rPr kumimoji="1" lang="en-US" altLang="ja-JP" dirty="0"/>
              <a:t>URL</a:t>
            </a:r>
            <a:r>
              <a:rPr kumimoji="1" lang="ja-JP" altLang="en-US" dirty="0"/>
              <a:t>を御参照ください。</a:t>
            </a:r>
            <a:endParaRPr kumimoji="1" lang="en-US" altLang="ja-JP" dirty="0"/>
          </a:p>
        </p:txBody>
      </p:sp>
    </p:spTree>
    <p:extLst>
      <p:ext uri="{BB962C8B-B14F-4D97-AF65-F5344CB8AC3E}">
        <p14:creationId xmlns:p14="http://schemas.microsoft.com/office/powerpoint/2010/main" val="1158713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出願する基本の書類は、大きく分けて２つ、「願書」と「図面」です。</a:t>
            </a:r>
            <a:endParaRPr kumimoji="1" lang="en-US" altLang="ja-JP" dirty="0"/>
          </a:p>
          <a:p>
            <a:endParaRPr kumimoji="1" lang="en-US" altLang="ja-JP" dirty="0"/>
          </a:p>
          <a:p>
            <a:r>
              <a:rPr kumimoji="1" lang="ja-JP" altLang="en-US" dirty="0"/>
              <a:t>願書とは、出願する方の氏名や住所、出願する意匠の説明などを記載したものです。</a:t>
            </a:r>
            <a:endParaRPr kumimoji="1" lang="en-US" altLang="ja-JP" dirty="0"/>
          </a:p>
          <a:p>
            <a:endParaRPr kumimoji="1" lang="en-US" altLang="ja-JP" dirty="0"/>
          </a:p>
          <a:p>
            <a:r>
              <a:rPr kumimoji="1" lang="ja-JP" altLang="en-US" dirty="0"/>
              <a:t>図面は読んで字のごとく、出願する意匠そのものを記載したものです。</a:t>
            </a:r>
            <a:endParaRPr kumimoji="1" lang="en-US" altLang="ja-JP" dirty="0"/>
          </a:p>
          <a:p>
            <a:r>
              <a:rPr kumimoji="1" lang="ja-JP" altLang="en-US" dirty="0"/>
              <a:t>このスライドは平屋の事例を“線図”で表したものですが、線図に限らず、</a:t>
            </a:r>
            <a:r>
              <a:rPr kumimoji="1" lang="en-US" altLang="ja-JP" dirty="0"/>
              <a:t>CG</a:t>
            </a:r>
            <a:r>
              <a:rPr kumimoji="1" lang="ja-JP" altLang="en-US" dirty="0"/>
              <a:t>や写真で表すこともできます。</a:t>
            </a:r>
            <a:endParaRPr kumimoji="1" lang="en-US" altLang="ja-JP" dirty="0"/>
          </a:p>
        </p:txBody>
      </p:sp>
    </p:spTree>
    <p:extLst>
      <p:ext uri="{BB962C8B-B14F-4D97-AF65-F5344CB8AC3E}">
        <p14:creationId xmlns:p14="http://schemas.microsoft.com/office/powerpoint/2010/main" val="40914348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（説明）</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こちらは願書の記載例です。</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各項目の詳細は記載のとおりのため説明は割愛しますが、</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１点だけ、重要な項目の１つとして、赤い星をつけた上から５つ目、</a:t>
            </a:r>
            <a:r>
              <a:rPr kumimoji="0" lang="en-US" altLang="ja-JP" dirty="0">
                <a:latin typeface="Meiryo UI" panose="020B0604030504040204" pitchFamily="50" charset="-128"/>
                <a:ea typeface="Meiryo UI" panose="020B0604030504040204" pitchFamily="50" charset="-128"/>
              </a:rPr>
              <a:t>【</a:t>
            </a:r>
            <a:r>
              <a:rPr kumimoji="0" lang="ja-JP" altLang="en-US" dirty="0">
                <a:latin typeface="Meiryo UI" panose="020B0604030504040204" pitchFamily="50" charset="-128"/>
                <a:ea typeface="Meiryo UI" panose="020B0604030504040204" pitchFamily="50" charset="-128"/>
              </a:rPr>
              <a:t>意匠に係る物品</a:t>
            </a:r>
            <a:r>
              <a:rPr kumimoji="0" lang="en-US" altLang="ja-JP" dirty="0">
                <a:latin typeface="Meiryo UI" panose="020B0604030504040204" pitchFamily="50" charset="-128"/>
                <a:ea typeface="Meiryo UI" panose="020B0604030504040204" pitchFamily="50" charset="-128"/>
              </a:rPr>
              <a:t>】</a:t>
            </a:r>
            <a:r>
              <a:rPr kumimoji="0" lang="ja-JP" altLang="en-US" dirty="0">
                <a:latin typeface="Meiryo UI" panose="020B0604030504040204" pitchFamily="50" charset="-128"/>
                <a:ea typeface="Meiryo UI" panose="020B0604030504040204" pitchFamily="50" charset="-128"/>
              </a:rPr>
              <a:t>の欄があります。</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建築物又は内装の意匠を出願する場合は、どのような用途の建築物であるか、又はどのような用途の内装の意匠であるかを記載します。</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詳細は後ほど、</a:t>
            </a:r>
            <a:r>
              <a:rPr kumimoji="0" lang="en-US" altLang="ja-JP" dirty="0">
                <a:latin typeface="Meiryo UI" panose="020B0604030504040204" pitchFamily="50" charset="-128"/>
                <a:ea typeface="Meiryo UI" panose="020B0604030504040204" pitchFamily="50" charset="-128"/>
              </a:rPr>
              <a:t>51</a:t>
            </a:r>
            <a:r>
              <a:rPr kumimoji="0" lang="ja-JP" altLang="en-US" dirty="0">
                <a:latin typeface="Meiryo UI" panose="020B0604030504040204" pitchFamily="50" charset="-128"/>
                <a:ea typeface="Meiryo UI" panose="020B0604030504040204" pitchFamily="50" charset="-128"/>
              </a:rPr>
              <a:t>ページでご紹介いたします。</a:t>
            </a:r>
            <a:endParaRPr kumimoji="0"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371017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願書の続きです。</a:t>
            </a:r>
            <a:endParaRPr kumimoji="1" lang="en-US" altLang="ja-JP" dirty="0"/>
          </a:p>
          <a:p>
            <a:endParaRPr kumimoji="1" lang="en-US" altLang="ja-JP" dirty="0"/>
          </a:p>
          <a:p>
            <a:r>
              <a:rPr kumimoji="1" lang="ja-JP" altLang="en-US" dirty="0"/>
              <a:t>先ほどの</a:t>
            </a:r>
            <a:r>
              <a:rPr kumimoji="1" lang="en-US" altLang="ja-JP" dirty="0"/>
              <a:t>【</a:t>
            </a:r>
            <a:r>
              <a:rPr kumimoji="1" lang="ja-JP" altLang="en-US" dirty="0"/>
              <a:t>意匠に係る物品</a:t>
            </a:r>
            <a:r>
              <a:rPr kumimoji="1" lang="en-US" altLang="ja-JP" dirty="0"/>
              <a:t>】</a:t>
            </a:r>
            <a:r>
              <a:rPr kumimoji="1" lang="ja-JP" altLang="en-US" dirty="0"/>
              <a:t>の欄と同様に、</a:t>
            </a:r>
            <a:endParaRPr kumimoji="1" lang="en-US" altLang="ja-JP" dirty="0"/>
          </a:p>
          <a:p>
            <a:r>
              <a:rPr kumimoji="1" lang="ja-JP" altLang="en-US" dirty="0"/>
              <a:t>赤い星をつけた</a:t>
            </a:r>
            <a:r>
              <a:rPr kumimoji="1" lang="en-US" altLang="ja-JP" dirty="0"/>
              <a:t>【</a:t>
            </a:r>
            <a:r>
              <a:rPr kumimoji="1" lang="ja-JP" altLang="en-US" dirty="0"/>
              <a:t>意匠に係る物品の説明</a:t>
            </a:r>
            <a:r>
              <a:rPr kumimoji="1" lang="en-US" altLang="ja-JP" dirty="0"/>
              <a:t>】</a:t>
            </a:r>
            <a:r>
              <a:rPr kumimoji="1" lang="ja-JP" altLang="en-US" dirty="0"/>
              <a:t>の欄、</a:t>
            </a:r>
            <a:endParaRPr kumimoji="1" lang="en-US" altLang="ja-JP" dirty="0"/>
          </a:p>
          <a:p>
            <a:r>
              <a:rPr kumimoji="1" lang="ja-JP" altLang="en-US" dirty="0"/>
              <a:t>そして</a:t>
            </a:r>
            <a:r>
              <a:rPr kumimoji="1" lang="en-US" altLang="ja-JP" dirty="0"/>
              <a:t>【</a:t>
            </a:r>
            <a:r>
              <a:rPr kumimoji="1" lang="ja-JP" altLang="en-US" dirty="0"/>
              <a:t>意匠の説明</a:t>
            </a:r>
            <a:r>
              <a:rPr kumimoji="1" lang="en-US" altLang="ja-JP" dirty="0"/>
              <a:t>】</a:t>
            </a:r>
            <a:r>
              <a:rPr kumimoji="1" lang="ja-JP" altLang="en-US" dirty="0"/>
              <a:t>の欄の記載内容は、審査における重要な項目の一つです。</a:t>
            </a:r>
            <a:endParaRPr kumimoji="1" lang="en-US" altLang="ja-JP" dirty="0"/>
          </a:p>
          <a:p>
            <a:endParaRPr kumimoji="1" lang="en-US" altLang="ja-JP" dirty="0"/>
          </a:p>
          <a:p>
            <a:r>
              <a:rPr kumimoji="1" lang="ja-JP" altLang="en-US" dirty="0"/>
              <a:t>いずれも後ほど詳細をご紹介いたします。</a:t>
            </a:r>
            <a:endParaRPr kumimoji="1" lang="en-US" altLang="ja-JP" dirty="0"/>
          </a:p>
        </p:txBody>
      </p:sp>
    </p:spTree>
    <p:extLst>
      <p:ext uri="{BB962C8B-B14F-4D97-AF65-F5344CB8AC3E}">
        <p14:creationId xmlns:p14="http://schemas.microsoft.com/office/powerpoint/2010/main" val="933811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（説明）</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続いて、図面の記載例です。</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これは平屋の住宅を、底面を除いた５面、すなわち、正面、背面、左側面、右側面、平面から表した例です。</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意匠登録出願用の図面は、意匠登録を受けようとする意匠のみ、見えるままを表すのが基本です。</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一般的な建築図面や内装図面において記載される寸法や図面記号、仕上げなどを表すことは原則できませんのでご注意ください。</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各図面の大きさは、</a:t>
            </a:r>
            <a:r>
              <a:rPr kumimoji="0" lang="zh-CN" altLang="en-US" dirty="0">
                <a:latin typeface="Meiryo UI" panose="020B0604030504040204" pitchFamily="50" charset="-128"/>
                <a:ea typeface="Meiryo UI" panose="020B0604030504040204" pitchFamily="50" charset="-128"/>
              </a:rPr>
              <a:t>最大</a:t>
            </a:r>
            <a:r>
              <a:rPr kumimoji="0" lang="ja-JP" altLang="en-US" dirty="0">
                <a:latin typeface="Meiryo UI" panose="020B0604030504040204" pitchFamily="50" charset="-128"/>
                <a:ea typeface="Meiryo UI" panose="020B0604030504040204" pitchFamily="50" charset="-128"/>
              </a:rPr>
              <a:t>で</a:t>
            </a:r>
            <a:r>
              <a:rPr kumimoji="0" lang="zh-CN" altLang="en-US" dirty="0">
                <a:latin typeface="Meiryo UI" panose="020B0604030504040204" pitchFamily="50" charset="-128"/>
                <a:ea typeface="Meiryo UI" panose="020B0604030504040204" pitchFamily="50" charset="-128"/>
              </a:rPr>
              <a:t> 横</a:t>
            </a:r>
            <a:r>
              <a:rPr kumimoji="0" lang="en-US" altLang="zh-CN" dirty="0">
                <a:latin typeface="Meiryo UI" panose="020B0604030504040204" pitchFamily="50" charset="-128"/>
                <a:ea typeface="Meiryo UI" panose="020B0604030504040204" pitchFamily="50" charset="-128"/>
              </a:rPr>
              <a:t>150mm</a:t>
            </a:r>
            <a:r>
              <a:rPr kumimoji="0" lang="zh-CN" altLang="en-US" dirty="0">
                <a:latin typeface="Meiryo UI" panose="020B0604030504040204" pitchFamily="50" charset="-128"/>
                <a:ea typeface="Meiryo UI" panose="020B0604030504040204" pitchFamily="50" charset="-128"/>
              </a:rPr>
              <a:t>、縦</a:t>
            </a:r>
            <a:r>
              <a:rPr kumimoji="0" lang="en-US" altLang="zh-CN" dirty="0">
                <a:latin typeface="Meiryo UI" panose="020B0604030504040204" pitchFamily="50" charset="-128"/>
                <a:ea typeface="Meiryo UI" panose="020B0604030504040204" pitchFamily="50" charset="-128"/>
              </a:rPr>
              <a:t>113mm </a:t>
            </a:r>
            <a:r>
              <a:rPr kumimoji="0" lang="ja-JP" altLang="en-US" dirty="0">
                <a:latin typeface="Meiryo UI" panose="020B0604030504040204" pitchFamily="50" charset="-128"/>
                <a:ea typeface="Meiryo UI" panose="020B0604030504040204" pitchFamily="50" charset="-128"/>
              </a:rPr>
              <a:t>と定められています。</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記載する順番は自由です。</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記載する縮尺は特段決められておりません。</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もし詳細なディティールまで開示・表現したい場合は、まず意匠登録を受けようとする意匠の全体を表したのち、別途、「部分拡大図」などを追加します。部分拡大図については後ほど</a:t>
            </a:r>
            <a:r>
              <a:rPr kumimoji="0" lang="en-US" altLang="ja-JP" dirty="0">
                <a:latin typeface="Meiryo UI" panose="020B0604030504040204" pitchFamily="50" charset="-128"/>
                <a:ea typeface="Meiryo UI" panose="020B0604030504040204" pitchFamily="50" charset="-128"/>
              </a:rPr>
              <a:t>68,69</a:t>
            </a:r>
            <a:r>
              <a:rPr kumimoji="0" lang="ja-JP" altLang="en-US" dirty="0">
                <a:latin typeface="Meiryo UI" panose="020B0604030504040204" pitchFamily="50" charset="-128"/>
                <a:ea typeface="Meiryo UI" panose="020B0604030504040204" pitchFamily="50" charset="-128"/>
              </a:rPr>
              <a:t>ページでご紹介します。</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なお、各図の縮尺（大きさ）は共通するよう記載してください。</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例えば、正面図と背面図の大きさが著しく異なるような場合は、どのような形態の意匠であるのかわからなくなってしまう場合があります。</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ですので、そのようなことがないよう、各図の縮尺を整合させてください。</a:t>
            </a: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また、手前の面に隠れるなどして、正面、背面、左側面、右側面、平面の５面図で表しきれない部分がある際に、その隠れてしまっている部分も含めて、意匠登録を受けたいと考える場合は、断面図などを追加して表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latin typeface="Meiryo UI" panose="020B0604030504040204" pitchFamily="50" charset="-128"/>
                <a:ea typeface="Meiryo UI" panose="020B0604030504040204" pitchFamily="50" charset="-128"/>
              </a:rPr>
              <a:t>この事例では、縁側の上面や、玄関前のステップ上面（赤矢印で示した部分）が５面図では隠れて表しきれないため、まず正面図において、どこの部分の断面なのかを示す引き出し線を設け、</a:t>
            </a:r>
            <a:r>
              <a:rPr kumimoji="0" lang="en-US" altLang="ja-JP" dirty="0">
                <a:latin typeface="Meiryo UI" panose="020B0604030504040204" pitchFamily="50" charset="-128"/>
                <a:ea typeface="Meiryo UI" panose="020B0604030504040204" pitchFamily="50" charset="-128"/>
              </a:rPr>
              <a:t>50</a:t>
            </a:r>
            <a:r>
              <a:rPr kumimoji="0" lang="ja-JP" altLang="en-US" dirty="0">
                <a:latin typeface="Meiryo UI" panose="020B0604030504040204" pitchFamily="50" charset="-128"/>
                <a:ea typeface="Meiryo UI" panose="020B0604030504040204" pitchFamily="50" charset="-128"/>
              </a:rPr>
              <a:t>ページ目に記載のとおり、断面図を追加しています。</a:t>
            </a:r>
            <a:endParaRPr kumimoji="0"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939936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53833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意匠法とは、皆様が創作した意匠、具体的には、建築や内装の「形状」をはじめ、「模様」や「色彩」、それらが結合したものを保護する法律です。</a:t>
            </a:r>
            <a:endParaRPr kumimoji="1" lang="en-US" altLang="ja-JP" dirty="0"/>
          </a:p>
          <a:p>
            <a:r>
              <a:rPr kumimoji="1" lang="ja-JP" altLang="en-US" dirty="0"/>
              <a:t>長年、物品の意匠が対象とされていましたが、新たに、建築物や内装の意匠も保護対象に加わりました。</a:t>
            </a:r>
            <a:endParaRPr kumimoji="1" lang="en-US" altLang="ja-JP" dirty="0"/>
          </a:p>
          <a:p>
            <a:endParaRPr kumimoji="1" lang="en-US" altLang="ja-JP" dirty="0"/>
          </a:p>
          <a:p>
            <a:r>
              <a:rPr kumimoji="1" lang="ja-JP" altLang="en-US" dirty="0"/>
              <a:t>日本の意匠法の歴史をひも解くと、発端は明治までさかのぼります。</a:t>
            </a:r>
            <a:endParaRPr kumimoji="1" lang="en-US" altLang="ja-JP" dirty="0"/>
          </a:p>
          <a:p>
            <a:r>
              <a:rPr kumimoji="1" lang="ja-JP" altLang="en-US" dirty="0"/>
              <a:t>時は明治</a:t>
            </a:r>
            <a:r>
              <a:rPr kumimoji="1" lang="en-US" altLang="ja-JP" dirty="0"/>
              <a:t>21</a:t>
            </a:r>
            <a:r>
              <a:rPr kumimoji="1" lang="ja-JP" altLang="en-US" dirty="0"/>
              <a:t>年、当時は「意匠条例」という名前で制定されました。</a:t>
            </a:r>
            <a:endParaRPr kumimoji="1" lang="en-US" altLang="ja-JP" dirty="0"/>
          </a:p>
          <a:p>
            <a:endParaRPr kumimoji="1" lang="en-US" altLang="ja-JP" dirty="0"/>
          </a:p>
          <a:p>
            <a:r>
              <a:rPr kumimoji="1" lang="ja-JP" altLang="en-US" dirty="0"/>
              <a:t>特許法と同様に、日本の産業発展のため、創作者の権利を認めて保護すること、</a:t>
            </a:r>
            <a:endParaRPr kumimoji="1" lang="en-US" altLang="ja-JP" dirty="0"/>
          </a:p>
          <a:p>
            <a:r>
              <a:rPr kumimoji="1" lang="ja-JP" altLang="en-US" dirty="0"/>
              <a:t>そして、新しいデザインを生み出すには沢山の労力がかかるにもかかわらず、そのデザインが簡単に模倣されてしまっては、デザインをした人が報われないなどの理由です。</a:t>
            </a:r>
            <a:endParaRPr kumimoji="1" lang="en-US" altLang="ja-JP" dirty="0"/>
          </a:p>
          <a:p>
            <a:endParaRPr kumimoji="1" lang="en-US" altLang="ja-JP" dirty="0"/>
          </a:p>
          <a:p>
            <a:r>
              <a:rPr kumimoji="1" lang="ja-JP" altLang="en-US" dirty="0"/>
              <a:t>以来、明治、大正、昭和、平成、そして令和と、約</a:t>
            </a:r>
            <a:r>
              <a:rPr kumimoji="1" lang="en-US" altLang="ja-JP" dirty="0"/>
              <a:t>130</a:t>
            </a:r>
            <a:r>
              <a:rPr kumimoji="1" lang="ja-JP" altLang="en-US" dirty="0"/>
              <a:t>年にわたって、意匠法は日本のデザインの発展を支えてきました。</a:t>
            </a:r>
            <a:endParaRPr kumimoji="1" lang="en-US" altLang="ja-JP" dirty="0"/>
          </a:p>
        </p:txBody>
      </p:sp>
    </p:spTree>
    <p:extLst>
      <p:ext uri="{BB962C8B-B14F-4D97-AF65-F5344CB8AC3E}">
        <p14:creationId xmlns:p14="http://schemas.microsoft.com/office/powerpoint/2010/main" val="28801854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4397104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682849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以上、ここまで願書、図面の記載例をご紹介しました。</a:t>
            </a:r>
            <a:endParaRPr kumimoji="1" lang="en-US" altLang="ja-JP" dirty="0"/>
          </a:p>
          <a:p>
            <a:endParaRPr kumimoji="1" lang="en-US" altLang="ja-JP" dirty="0"/>
          </a:p>
          <a:p>
            <a:r>
              <a:rPr kumimoji="1" lang="ja-JP" altLang="en-US" dirty="0"/>
              <a:t>ここからは、願書の各記載項目及び図面の詳細についてご紹介いたします。</a:t>
            </a:r>
            <a:endParaRPr kumimoji="1" lang="en-US" altLang="ja-JP" dirty="0"/>
          </a:p>
          <a:p>
            <a:endParaRPr kumimoji="1" lang="en-US" altLang="ja-JP" dirty="0"/>
          </a:p>
          <a:p>
            <a:r>
              <a:rPr kumimoji="1" lang="ja-JP" altLang="en-US" dirty="0"/>
              <a:t>まず願書の</a:t>
            </a:r>
            <a:r>
              <a:rPr kumimoji="1" lang="en-US" altLang="ja-JP" dirty="0"/>
              <a:t>【</a:t>
            </a:r>
            <a:r>
              <a:rPr kumimoji="1" lang="ja-JP" altLang="en-US" dirty="0"/>
              <a:t>意匠に係る物品</a:t>
            </a:r>
            <a:r>
              <a:rPr kumimoji="1" lang="en-US" altLang="ja-JP" dirty="0"/>
              <a:t>】</a:t>
            </a:r>
            <a:r>
              <a:rPr kumimoji="1" lang="ja-JP" altLang="en-US" dirty="0"/>
              <a:t>の欄です。</a:t>
            </a:r>
            <a:endParaRPr kumimoji="1" lang="en-US" altLang="ja-JP" dirty="0"/>
          </a:p>
          <a:p>
            <a:r>
              <a:rPr kumimoji="1" lang="ja-JP" altLang="en-US" dirty="0"/>
              <a:t>これは、</a:t>
            </a:r>
            <a:r>
              <a:rPr kumimoji="0" lang="ja-JP" altLang="en-US" dirty="0"/>
              <a:t>いわゆる出願意匠のタイトルになるもので、どのような用途の建築物または内装なのかを具体的に記載します。</a:t>
            </a:r>
            <a:endParaRPr kumimoji="0" lang="en-US" altLang="ja-JP" dirty="0"/>
          </a:p>
          <a:p>
            <a:endParaRPr kumimoji="0" lang="en-US" altLang="ja-JP" dirty="0"/>
          </a:p>
          <a:p>
            <a:r>
              <a:rPr kumimoji="0" lang="ja-JP" altLang="en-US" dirty="0"/>
              <a:t>まず建築物の意匠の場合、例えば、</a:t>
            </a:r>
            <a:r>
              <a:rPr kumimoji="1" lang="ja-JP" altLang="en-US" b="0" i="0" u="none" strike="noStrike" kern="1200" cap="none" spc="0" normalizeH="0" baseline="0" noProof="0" dirty="0">
                <a:ln>
                  <a:noFill/>
                </a:ln>
                <a:effectLst/>
                <a:uLnTx/>
                <a:uFillTx/>
              </a:rPr>
              <a:t>住宅、校舎、体育館、オフィス、ホテルのように記載します。</a:t>
            </a:r>
            <a:endParaRPr kumimoji="1" lang="en-US" altLang="ja-JP" b="0" i="0" u="none" strike="noStrike" kern="1200" cap="none" spc="0" normalizeH="0" baseline="0" noProof="0" dirty="0">
              <a:ln>
                <a:noFill/>
              </a:ln>
              <a:effectLst/>
              <a:uLnTx/>
              <a:uFillTx/>
            </a:endParaRPr>
          </a:p>
          <a:p>
            <a:r>
              <a:rPr kumimoji="1" lang="ja-JP" altLang="en-US" dirty="0"/>
              <a:t>これを単に「建築物」や「建物」と記載した場合、どのような用途の建築物か不明なため、登録を受けることができません。</a:t>
            </a:r>
            <a:endParaRPr kumimoji="1" lang="en-US" altLang="ja-JP" dirty="0"/>
          </a:p>
          <a:p>
            <a:endParaRPr kumimoji="1" lang="en-US" altLang="ja-JP" dirty="0"/>
          </a:p>
          <a:p>
            <a:r>
              <a:rPr kumimoji="1" lang="ja-JP" altLang="en-US" dirty="0"/>
              <a:t>なお、建築物によっては、例えば、</a:t>
            </a:r>
            <a:r>
              <a:rPr lang="ja-JP" altLang="en-US" dirty="0"/>
              <a:t>様々な業種のテナントが入る大規模施設など、複合的な用途を持つ建築物もあります。</a:t>
            </a:r>
            <a:endParaRPr lang="en-US" altLang="ja-JP" dirty="0"/>
          </a:p>
          <a:p>
            <a:r>
              <a:rPr kumimoji="1" lang="ja-JP" altLang="en-US" dirty="0"/>
              <a:t>そのような意匠を出願したい場合は、「複合建築物」と記載し、後ほどご紹介する</a:t>
            </a:r>
            <a:r>
              <a:rPr kumimoji="1" lang="en-US" altLang="ja-JP" dirty="0"/>
              <a:t>【</a:t>
            </a:r>
            <a:r>
              <a:rPr kumimoji="1" lang="ja-JP" altLang="en-US" dirty="0"/>
              <a:t>意匠に係る物品の説明</a:t>
            </a:r>
            <a:r>
              <a:rPr kumimoji="1" lang="en-US" altLang="ja-JP" dirty="0"/>
              <a:t>】</a:t>
            </a:r>
            <a:r>
              <a:rPr kumimoji="1" lang="ja-JP" altLang="en-US" dirty="0"/>
              <a:t>の欄に、詳細な用途を記載します。</a:t>
            </a:r>
            <a:endParaRPr kumimoji="1" lang="en-US" altLang="ja-JP" dirty="0"/>
          </a:p>
          <a:p>
            <a:endParaRPr kumimoji="1" lang="en-US" altLang="ja-JP" dirty="0"/>
          </a:p>
          <a:p>
            <a:r>
              <a:rPr kumimoji="1" lang="ja-JP" altLang="en-US" dirty="0"/>
              <a:t>なお、</a:t>
            </a:r>
            <a:r>
              <a:rPr kumimoji="1" lang="en-US" altLang="ja-JP" dirty="0"/>
              <a:t>【</a:t>
            </a:r>
            <a:r>
              <a:rPr kumimoji="1" lang="ja-JP" altLang="en-US" dirty="0"/>
              <a:t>意匠に係る“物品”</a:t>
            </a:r>
            <a:r>
              <a:rPr kumimoji="1" lang="en-US" altLang="ja-JP" dirty="0"/>
              <a:t>】</a:t>
            </a:r>
            <a:r>
              <a:rPr kumimoji="1" lang="ja-JP" altLang="en-US" dirty="0"/>
              <a:t>となっておりますが、これは従前から用いている欄の名前を引き続き活用する運用としたもので、新たに保護対象となった建築物や内装の意匠の出願においても、この</a:t>
            </a:r>
            <a:r>
              <a:rPr kumimoji="1" lang="en-US" altLang="ja-JP" dirty="0"/>
              <a:t>【</a:t>
            </a:r>
            <a:r>
              <a:rPr kumimoji="1" lang="ja-JP" altLang="en-US" dirty="0"/>
              <a:t>意匠に係る物品</a:t>
            </a:r>
            <a:r>
              <a:rPr kumimoji="1" lang="en-US" altLang="ja-JP" dirty="0"/>
              <a:t>】</a:t>
            </a:r>
            <a:r>
              <a:rPr kumimoji="1" lang="ja-JP" altLang="en-US" dirty="0"/>
              <a:t>の欄を用いて記載をお願いいたします。</a:t>
            </a:r>
            <a:endParaRPr kumimoji="1" lang="en-US" altLang="ja-JP" dirty="0"/>
          </a:p>
        </p:txBody>
      </p:sp>
    </p:spTree>
    <p:extLst>
      <p:ext uri="{BB962C8B-B14F-4D97-AF65-F5344CB8AC3E}">
        <p14:creationId xmlns:p14="http://schemas.microsoft.com/office/powerpoint/2010/main" val="41850666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続いて、内装の意匠の場合です。</a:t>
            </a:r>
            <a:r>
              <a:rPr kumimoji="1" lang="en-US" altLang="ja-JP" dirty="0"/>
              <a:t>【</a:t>
            </a:r>
            <a:r>
              <a:rPr kumimoji="1" lang="ja-JP" altLang="en-US" dirty="0"/>
              <a:t>意匠に係る物品</a:t>
            </a:r>
            <a:r>
              <a:rPr kumimoji="1" lang="en-US" altLang="ja-JP" dirty="0"/>
              <a:t>】</a:t>
            </a:r>
            <a:r>
              <a:rPr kumimoji="1" lang="ja-JP" altLang="en-US" dirty="0"/>
              <a:t>の欄には、内装の意匠に関する出願であることが把握できるように、「○○の内装」や「○○用内装」と記載してください。</a:t>
            </a:r>
            <a:endParaRPr kumimoji="1" lang="en-US" altLang="ja-JP" dirty="0"/>
          </a:p>
          <a:p>
            <a:endParaRPr kumimoji="1" lang="en-US" altLang="ja-JP" dirty="0"/>
          </a:p>
          <a:p>
            <a:r>
              <a:rPr kumimoji="1" lang="ja-JP" altLang="en-US" dirty="0"/>
              <a:t>また、どのような施設における内装かに加えて、どのような用途の内装であるかわかるように記載します。</a:t>
            </a:r>
            <a:endParaRPr kumimoji="1" lang="en-US" altLang="ja-JP" dirty="0"/>
          </a:p>
          <a:p>
            <a:r>
              <a:rPr kumimoji="1" lang="ja-JP" altLang="en-US" dirty="0"/>
              <a:t>例えば、仮に「ホテルの内装」と記載した場合、一般的にホテルは様々な複数の空間から構成されることから、この記載のみでは、ホテルのロビーの内装なのか、客室の内装なのかなど、特定することができません。</a:t>
            </a:r>
          </a:p>
          <a:p>
            <a:endParaRPr kumimoji="1" lang="en-US" altLang="ja-JP" dirty="0"/>
          </a:p>
          <a:p>
            <a:r>
              <a:rPr kumimoji="1" lang="ja-JP" altLang="en-US" dirty="0"/>
              <a:t>よって、「ホテル客室の内装」のように、どのような施設における、どのような用途の内装かが把握できるよう、具体的に記載します。</a:t>
            </a:r>
            <a:endParaRPr kumimoji="1" lang="en-US" altLang="ja-JP" dirty="0"/>
          </a:p>
          <a:p>
            <a:endParaRPr kumimoji="1" lang="en-US" altLang="ja-JP" dirty="0"/>
          </a:p>
          <a:p>
            <a:r>
              <a:rPr kumimoji="1" lang="ja-JP" altLang="en-US" dirty="0"/>
              <a:t>なお、建築物の意匠と同様に、一の空間内において複合的な用途をもつ内装も想定されます。</a:t>
            </a:r>
            <a:endParaRPr kumimoji="1" lang="en-US" altLang="ja-JP" dirty="0"/>
          </a:p>
          <a:p>
            <a:r>
              <a:rPr kumimoji="1" lang="ja-JP" altLang="en-US" dirty="0"/>
              <a:t>例えば、オフィス空間内に執務スペースとカフェが併設する場合など、そのような場合は、主たる内装の用途を</a:t>
            </a:r>
            <a:r>
              <a:rPr kumimoji="1" lang="en-US" altLang="ja-JP" dirty="0"/>
              <a:t>【</a:t>
            </a:r>
            <a:r>
              <a:rPr kumimoji="1" lang="ja-JP" altLang="en-US" dirty="0"/>
              <a:t>意匠に係る物品</a:t>
            </a:r>
            <a:r>
              <a:rPr kumimoji="1" lang="en-US" altLang="ja-JP" dirty="0"/>
              <a:t>】</a:t>
            </a:r>
            <a:r>
              <a:rPr kumimoji="1" lang="ja-JP" altLang="en-US" dirty="0"/>
              <a:t>の欄に記載し、</a:t>
            </a:r>
            <a:r>
              <a:rPr kumimoji="1" lang="en-US" altLang="ja-JP" dirty="0"/>
              <a:t>【</a:t>
            </a:r>
            <a:r>
              <a:rPr kumimoji="1" lang="ja-JP" altLang="en-US" dirty="0"/>
              <a:t>意匠に係る物品の説明</a:t>
            </a:r>
            <a:r>
              <a:rPr kumimoji="1" lang="en-US" altLang="ja-JP" dirty="0"/>
              <a:t>】</a:t>
            </a:r>
            <a:r>
              <a:rPr kumimoji="1" lang="ja-JP" altLang="en-US" dirty="0"/>
              <a:t>の欄において、詳細を説明します。</a:t>
            </a:r>
            <a:endParaRPr kumimoji="1" lang="en-US" altLang="ja-JP" dirty="0"/>
          </a:p>
          <a:p>
            <a:endParaRPr lang="en-US" altLang="ja-JP" dirty="0"/>
          </a:p>
          <a:p>
            <a:r>
              <a:rPr kumimoji="1" lang="ja-JP" altLang="en-US" dirty="0"/>
              <a:t>また、主従関係がない場合は、</a:t>
            </a:r>
            <a:r>
              <a:rPr kumimoji="1" lang="en-US" altLang="ja-JP" dirty="0"/>
              <a:t>【</a:t>
            </a:r>
            <a:r>
              <a:rPr kumimoji="1" lang="ja-JP" altLang="en-US" dirty="0"/>
              <a:t>意匠に係る物品</a:t>
            </a:r>
            <a:r>
              <a:rPr kumimoji="1" lang="en-US" altLang="ja-JP" dirty="0"/>
              <a:t>】</a:t>
            </a:r>
            <a:r>
              <a:rPr kumimoji="1" lang="ja-JP" altLang="en-US" dirty="0"/>
              <a:t>の欄に、その施設自体の用途を記載していただき、各具体的な用途については、</a:t>
            </a:r>
            <a:r>
              <a:rPr kumimoji="1" lang="en-US" altLang="ja-JP" dirty="0"/>
              <a:t>【</a:t>
            </a:r>
            <a:r>
              <a:rPr kumimoji="1" lang="ja-JP" altLang="en-US" dirty="0"/>
              <a:t>意匠に係る物品の説明</a:t>
            </a:r>
            <a:r>
              <a:rPr kumimoji="1" lang="en-US" altLang="ja-JP" dirty="0"/>
              <a:t>】</a:t>
            </a:r>
            <a:r>
              <a:rPr kumimoji="1" lang="ja-JP" altLang="en-US" dirty="0"/>
              <a:t>の欄において説明していただくことも可能です。</a:t>
            </a:r>
            <a:endParaRPr kumimoji="1" lang="en-US" altLang="ja-JP" dirty="0"/>
          </a:p>
        </p:txBody>
      </p:sp>
    </p:spTree>
    <p:extLst>
      <p:ext uri="{BB962C8B-B14F-4D97-AF65-F5344CB8AC3E}">
        <p14:creationId xmlns:p14="http://schemas.microsoft.com/office/powerpoint/2010/main" val="37359519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続いて、願書の</a:t>
            </a:r>
            <a:r>
              <a:rPr kumimoji="1" lang="en-US" altLang="ja-JP" dirty="0"/>
              <a:t>【</a:t>
            </a:r>
            <a:r>
              <a:rPr kumimoji="1" lang="ja-JP" altLang="en-US" dirty="0"/>
              <a:t>意匠に係る物品の説明</a:t>
            </a:r>
            <a:r>
              <a:rPr kumimoji="1" lang="en-US" altLang="ja-JP" dirty="0"/>
              <a:t>】</a:t>
            </a:r>
            <a:r>
              <a:rPr kumimoji="1" lang="ja-JP" altLang="en-US" dirty="0"/>
              <a:t>の欄についてです。</a:t>
            </a:r>
            <a:endParaRPr kumimoji="1" lang="en-US" altLang="ja-JP" dirty="0"/>
          </a:p>
          <a:p>
            <a:endParaRPr kumimoji="1" lang="en-US" altLang="ja-JP" dirty="0"/>
          </a:p>
          <a:p>
            <a:r>
              <a:rPr kumimoji="1" lang="ja-JP" altLang="en-US" dirty="0"/>
              <a:t>意匠の審査においては、出願された意匠の形態のみならず、どのような用途や機能をもつのかを含めて審査官は認定します。</a:t>
            </a:r>
            <a:endParaRPr kumimoji="1" lang="en-US" altLang="ja-JP" dirty="0"/>
          </a:p>
          <a:p>
            <a:r>
              <a:rPr kumimoji="1" lang="ja-JP" altLang="en-US" dirty="0"/>
              <a:t>その際、用途や機能が不明な場合は登録することができません。</a:t>
            </a:r>
            <a:endParaRPr kumimoji="1" lang="en-US" altLang="ja-JP" dirty="0"/>
          </a:p>
          <a:p>
            <a:endParaRPr kumimoji="1" lang="en-US" altLang="ja-JP" dirty="0"/>
          </a:p>
          <a:p>
            <a:r>
              <a:rPr kumimoji="1" lang="ja-JP" altLang="en-US" dirty="0"/>
              <a:t>そのような事態を防ぐため、どのような建築物または内装なのか理解できるよう、使用目的や使用状態などを</a:t>
            </a:r>
            <a:r>
              <a:rPr kumimoji="1" lang="en-US" altLang="ja-JP" dirty="0"/>
              <a:t>【</a:t>
            </a:r>
            <a:r>
              <a:rPr kumimoji="1" lang="ja-JP" altLang="en-US" dirty="0"/>
              <a:t>意匠に係る物品の説明</a:t>
            </a:r>
            <a:r>
              <a:rPr kumimoji="1" lang="en-US" altLang="ja-JP" dirty="0"/>
              <a:t>】</a:t>
            </a:r>
            <a:r>
              <a:rPr kumimoji="1" lang="ja-JP" altLang="en-US" dirty="0"/>
              <a:t>に記載します。</a:t>
            </a:r>
            <a:endParaRPr kumimoji="1" lang="en-US" altLang="ja-JP" dirty="0"/>
          </a:p>
          <a:p>
            <a:endParaRPr kumimoji="1" lang="en-US" altLang="ja-JP" dirty="0"/>
          </a:p>
          <a:p>
            <a:r>
              <a:rPr kumimoji="1" lang="ja-JP" altLang="en-US" dirty="0"/>
              <a:t>例えば、一般的にあまり知られていないジャンルの建築物や内装を出願する場合や、特殊な形態のものなど、使用目的や使用状態を把握するのが困難な場合に有効です。</a:t>
            </a:r>
            <a:endParaRPr kumimoji="1" lang="en-US" altLang="ja-JP" dirty="0"/>
          </a:p>
          <a:p>
            <a:endParaRPr kumimoji="1" lang="en-US" altLang="ja-JP" dirty="0"/>
          </a:p>
          <a:p>
            <a:r>
              <a:rPr kumimoji="1" lang="ja-JP" altLang="en-US" dirty="0"/>
              <a:t>なお、その他の願書の記載や図面から、使用目的や使用状態が明らかにわかる場合は、記載をしていただかなくても問題ありません。</a:t>
            </a:r>
          </a:p>
          <a:p>
            <a:endParaRPr kumimoji="1" lang="en-US" altLang="ja-JP" dirty="0"/>
          </a:p>
          <a:p>
            <a:endParaRPr kumimoji="1" lang="en-US" altLang="ja-JP" dirty="0"/>
          </a:p>
        </p:txBody>
      </p:sp>
    </p:spTree>
    <p:extLst>
      <p:ext uri="{BB962C8B-B14F-4D97-AF65-F5344CB8AC3E}">
        <p14:creationId xmlns:p14="http://schemas.microsoft.com/office/powerpoint/2010/main" val="1484923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続いて、願書の</a:t>
            </a:r>
            <a:r>
              <a:rPr kumimoji="1" lang="en-US" altLang="ja-JP" dirty="0"/>
              <a:t>【</a:t>
            </a:r>
            <a:r>
              <a:rPr kumimoji="1" lang="ja-JP" altLang="en-US" dirty="0"/>
              <a:t>意匠の説明</a:t>
            </a:r>
            <a:r>
              <a:rPr kumimoji="1" lang="en-US" altLang="ja-JP" dirty="0"/>
              <a:t>】</a:t>
            </a:r>
            <a:r>
              <a:rPr kumimoji="1" lang="ja-JP" altLang="en-US" dirty="0"/>
              <a:t>の欄についてです。</a:t>
            </a:r>
            <a:endParaRPr kumimoji="1" lang="en-US" altLang="ja-JP" dirty="0"/>
          </a:p>
          <a:p>
            <a:endParaRPr kumimoji="1" lang="en-US" altLang="ja-JP" dirty="0"/>
          </a:p>
          <a:p>
            <a:r>
              <a:rPr kumimoji="1" lang="ja-JP" altLang="en-US" dirty="0"/>
              <a:t>この欄には、図面を補足する形で、意匠の形態に関する記載をします。</a:t>
            </a:r>
            <a:endParaRPr kumimoji="1" lang="en-US" altLang="ja-JP" dirty="0"/>
          </a:p>
          <a:p>
            <a:endParaRPr kumimoji="1" lang="en-US" altLang="ja-JP" dirty="0"/>
          </a:p>
          <a:p>
            <a:r>
              <a:rPr kumimoji="1" lang="ja-JP" altLang="en-US" dirty="0"/>
              <a:t>例えば、図面中に窓がある場合など、意匠の一部が透明の場合や、左右の側面図が対照形状で、どちらか一方の図を省略する場合など、その旨を記載します。</a:t>
            </a:r>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42582651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続いて、図面の記載の基本をご紹介します。</a:t>
            </a:r>
            <a:endParaRPr kumimoji="1" lang="en-US" altLang="ja-JP" dirty="0"/>
          </a:p>
          <a:p>
            <a:endParaRPr kumimoji="1" lang="en-US" altLang="ja-JP" dirty="0"/>
          </a:p>
          <a:p>
            <a:r>
              <a:rPr kumimoji="1" lang="ja-JP" altLang="en-US" dirty="0"/>
              <a:t>まず、お伝えしておきたいこととして、意匠権は、皆さまが実際に建築・施工された実物ではなく、あくまでも特許庁に提出頂いた願書と図面から定められるということです。</a:t>
            </a:r>
            <a:endParaRPr kumimoji="1" lang="en-US" altLang="ja-JP" dirty="0"/>
          </a:p>
          <a:p>
            <a:endParaRPr kumimoji="1" lang="en-US" altLang="ja-JP" dirty="0"/>
          </a:p>
          <a:p>
            <a:r>
              <a:rPr kumimoji="1" lang="ja-JP" altLang="en-US" dirty="0"/>
              <a:t>その図面は、審査のみならず、最終的には意匠公報として公開されるものですので、第三者がみた際、形態が明確にわかるよう表す必要があります。</a:t>
            </a:r>
            <a:endParaRPr kumimoji="1" lang="en-US" altLang="ja-JP" dirty="0"/>
          </a:p>
          <a:p>
            <a:endParaRPr kumimoji="1" lang="en-US" altLang="ja-JP" dirty="0"/>
          </a:p>
          <a:p>
            <a:r>
              <a:rPr kumimoji="1" lang="ja-JP" altLang="en-US" dirty="0"/>
              <a:t>このほか、前にも少し触れましたが、</a:t>
            </a:r>
            <a:r>
              <a:rPr kumimoji="0" lang="ja-JP" altLang="en-US" dirty="0"/>
              <a:t>意匠登録出願の図面は、“意匠登録を受けようとする意匠のみ”を、“見えるまま”表します。</a:t>
            </a:r>
            <a:endParaRPr kumimoji="0"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dirty="0"/>
              <a:t>一般的な建築図面や内装図面において記載される寸法や図面記号、仕上げなどを表すことは原則できませんのでご注意ください。</a:t>
            </a:r>
            <a:endParaRPr kumimoji="0" lang="en-US" altLang="ja-JP" dirty="0"/>
          </a:p>
        </p:txBody>
      </p:sp>
    </p:spTree>
    <p:extLst>
      <p:ext uri="{BB962C8B-B14F-4D97-AF65-F5344CB8AC3E}">
        <p14:creationId xmlns:p14="http://schemas.microsoft.com/office/powerpoint/2010/main" val="2553203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続いて、図法についてご紹介します。</a:t>
            </a:r>
            <a:endParaRPr kumimoji="1" lang="en-US" altLang="ja-JP" dirty="0"/>
          </a:p>
          <a:p>
            <a:endParaRPr kumimoji="1" lang="en-US" altLang="ja-JP" dirty="0"/>
          </a:p>
          <a:p>
            <a:r>
              <a:rPr kumimoji="1" lang="ja-JP" altLang="en-US" dirty="0"/>
              <a:t>意匠登録出願の図面においては、様々な図法によって表現していただくことが可能ですが、</a:t>
            </a:r>
            <a:endParaRPr kumimoji="1" lang="en-US" altLang="ja-JP" dirty="0"/>
          </a:p>
          <a:p>
            <a:r>
              <a:rPr kumimoji="1" lang="ja-JP" altLang="en-US" dirty="0"/>
              <a:t>もっともベーシックなものは、正投影図法による表現です。</a:t>
            </a:r>
            <a:endParaRPr kumimoji="1" lang="en-US" altLang="ja-JP" dirty="0"/>
          </a:p>
          <a:p>
            <a:endParaRPr kumimoji="1" lang="en-US" altLang="ja-JP" dirty="0"/>
          </a:p>
          <a:p>
            <a:r>
              <a:rPr kumimoji="1" lang="ja-JP" altLang="en-US" dirty="0"/>
              <a:t>いわゆる“６面図”とよばれるもので、形状を正確に表現できます。</a:t>
            </a:r>
            <a:endParaRPr kumimoji="1" lang="en-US" altLang="ja-JP" dirty="0"/>
          </a:p>
          <a:p>
            <a:r>
              <a:rPr kumimoji="1" lang="ja-JP" altLang="en-US" dirty="0"/>
              <a:t>なお、建築物の意匠の多くは底面が地面に接していますので、底面側については意匠登録の対象とされたくないケースが多いかと思います。</a:t>
            </a:r>
            <a:endParaRPr kumimoji="1" lang="en-US" altLang="ja-JP" dirty="0"/>
          </a:p>
          <a:p>
            <a:r>
              <a:rPr kumimoji="1" lang="ja-JP" altLang="en-US" dirty="0"/>
              <a:t>そのような場合は、底面側から見た図がなくても意匠の形態が明確であれば、底面図を除いた５面図のみで表していただいてもかまいません。</a:t>
            </a:r>
            <a:endParaRPr kumimoji="1" lang="en-US" altLang="ja-JP" dirty="0"/>
          </a:p>
          <a:p>
            <a:endParaRPr kumimoji="1" lang="en-US" altLang="ja-JP" dirty="0"/>
          </a:p>
          <a:p>
            <a:r>
              <a:rPr kumimoji="1" lang="ja-JP" altLang="en-US" dirty="0"/>
              <a:t>ちなみに、他の図と“同一”または“対称”の図がある場合は、</a:t>
            </a:r>
            <a:r>
              <a:rPr kumimoji="1" lang="en-US" altLang="ja-JP" dirty="0"/>
              <a:t>【</a:t>
            </a:r>
            <a:r>
              <a:rPr kumimoji="1" lang="ja-JP" altLang="en-US" dirty="0"/>
              <a:t>意匠の説明</a:t>
            </a:r>
            <a:r>
              <a:rPr kumimoji="1" lang="en-US" altLang="ja-JP" dirty="0"/>
              <a:t>】</a:t>
            </a:r>
            <a:r>
              <a:rPr kumimoji="1" lang="ja-JP" altLang="en-US" dirty="0"/>
              <a:t>にその旨を述べて頂くことで、記載を省略することができます。</a:t>
            </a:r>
            <a:endParaRPr kumimoji="1" lang="en-US" altLang="ja-JP" dirty="0"/>
          </a:p>
          <a:p>
            <a:endParaRPr kumimoji="1" lang="en-US" altLang="ja-JP" dirty="0"/>
          </a:p>
          <a:p>
            <a:r>
              <a:rPr kumimoji="1" lang="ja-JP" altLang="en-US" dirty="0"/>
              <a:t>例えば、背面図が正面図と同一の場合、図面には正面図のみを表し、</a:t>
            </a:r>
            <a:r>
              <a:rPr kumimoji="1" lang="en-US" altLang="ja-JP" dirty="0"/>
              <a:t>【</a:t>
            </a:r>
            <a:r>
              <a:rPr kumimoji="1" lang="ja-JP" altLang="en-US" dirty="0"/>
              <a:t>意匠の説明</a:t>
            </a:r>
            <a:r>
              <a:rPr kumimoji="1" lang="en-US" altLang="ja-JP" dirty="0"/>
              <a:t>】</a:t>
            </a:r>
            <a:r>
              <a:rPr kumimoji="1" lang="ja-JP" altLang="en-US" dirty="0"/>
              <a:t>に、「</a:t>
            </a:r>
            <a:r>
              <a:rPr lang="ja-JP" altLang="en-US" noProof="0" dirty="0"/>
              <a:t>背面図は正面図と同一のため省略する。」と記載することで、背面図の提出は不要となります。</a:t>
            </a:r>
            <a:endParaRPr lang="en-US" altLang="ja-JP" noProof="0" dirty="0"/>
          </a:p>
          <a:p>
            <a:endParaRPr kumimoji="1" lang="en-US" altLang="ja-JP" dirty="0"/>
          </a:p>
        </p:txBody>
      </p:sp>
    </p:spTree>
    <p:extLst>
      <p:ext uri="{BB962C8B-B14F-4D97-AF65-F5344CB8AC3E}">
        <p14:creationId xmlns:p14="http://schemas.microsoft.com/office/powerpoint/2010/main" val="40938229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これは前にもお示ししたとおり、平屋の住宅を正投影図法で表した例です。</a:t>
            </a:r>
            <a:endParaRPr kumimoji="1" lang="en-US" altLang="ja-JP" dirty="0"/>
          </a:p>
        </p:txBody>
      </p:sp>
    </p:spTree>
    <p:extLst>
      <p:ext uri="{BB962C8B-B14F-4D97-AF65-F5344CB8AC3E}">
        <p14:creationId xmlns:p14="http://schemas.microsoft.com/office/powerpoint/2010/main" val="3970123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正投影図法のほか、このスライドに記載の図法も用いることができます。</a:t>
            </a:r>
            <a:endParaRPr kumimoji="1" lang="en-US" altLang="ja-JP" dirty="0"/>
          </a:p>
          <a:p>
            <a:endParaRPr kumimoji="1" lang="en-US" altLang="ja-JP" dirty="0"/>
          </a:p>
          <a:p>
            <a:r>
              <a:rPr kumimoji="1" lang="ja-JP" altLang="en-US" dirty="0"/>
              <a:t>なお、異なる図法を組み合わせて出願することもできます。</a:t>
            </a:r>
            <a:endParaRPr kumimoji="1" lang="en-US" altLang="ja-JP" dirty="0"/>
          </a:p>
          <a:p>
            <a:endParaRPr kumimoji="1" lang="en-US" altLang="ja-JP" dirty="0"/>
          </a:p>
          <a:p>
            <a:r>
              <a:rPr kumimoji="1" lang="ja-JP" altLang="en-US" dirty="0"/>
              <a:t>例えば、一番上に記載したアイソメトリック図法、いわゆる“アイソメ”や“等角投影”とよばれる図になりますが、先ほどご紹介した正投影図法と組合せ、“斜視図”として提出されることもあります。</a:t>
            </a:r>
            <a:endParaRPr kumimoji="1" lang="en-US" altLang="ja-JP" dirty="0"/>
          </a:p>
          <a:p>
            <a:r>
              <a:rPr kumimoji="1" lang="ja-JP" altLang="en-US" dirty="0"/>
              <a:t>図面が整合し、一の意匠を特定できるのであれば、異なる図法が混ざっていたとしても問題ありません。</a:t>
            </a:r>
            <a:endParaRPr kumimoji="1" lang="en-US" altLang="ja-JP" dirty="0"/>
          </a:p>
          <a:p>
            <a:endParaRPr kumimoji="1" lang="en-US" altLang="ja-JP" dirty="0"/>
          </a:p>
          <a:p>
            <a:r>
              <a:rPr kumimoji="1" lang="ja-JP" altLang="en-US" dirty="0"/>
              <a:t>なお、キャビネット図法やカバリエ図法といった、いわゆる斜投影図法によって表した場合は、キャビネット図であるのか、カバリエ図であるのかといった図法についての説明を</a:t>
            </a:r>
            <a:r>
              <a:rPr kumimoji="1" lang="en-US" altLang="ja-JP" dirty="0"/>
              <a:t>【</a:t>
            </a:r>
            <a:r>
              <a:rPr kumimoji="1" lang="ja-JP" altLang="en-US" dirty="0"/>
              <a:t>意匠の説明</a:t>
            </a:r>
            <a:r>
              <a:rPr kumimoji="1" lang="en-US" altLang="ja-JP" dirty="0"/>
              <a:t>】</a:t>
            </a:r>
            <a:r>
              <a:rPr kumimoji="1" lang="ja-JP" altLang="en-US" dirty="0"/>
              <a:t>の欄に記載する必要があります。加えてと、図の傾角を図ごとに願書の</a:t>
            </a:r>
            <a:r>
              <a:rPr kumimoji="1" lang="en-US" altLang="ja-JP" dirty="0"/>
              <a:t>【</a:t>
            </a:r>
            <a:r>
              <a:rPr kumimoji="1" lang="ja-JP" altLang="en-US" dirty="0"/>
              <a:t>意匠の説明</a:t>
            </a:r>
            <a:r>
              <a:rPr kumimoji="1" lang="en-US" altLang="ja-JP" dirty="0"/>
              <a:t>】</a:t>
            </a:r>
            <a:r>
              <a:rPr kumimoji="1" lang="ja-JP" altLang="en-US" dirty="0"/>
              <a:t>の欄に記載しなければなりませんのでご注意ください。</a:t>
            </a:r>
            <a:endParaRPr kumimoji="1" lang="en-US" altLang="ja-JP" dirty="0"/>
          </a:p>
          <a:p>
            <a:r>
              <a:rPr kumimoji="1" lang="ja-JP" altLang="en-US" dirty="0"/>
              <a:t>他方、アイソメトリック図法（等角投影図法）で表した場合は、図法や傾角についての説明の記載は不要です。こちらのスライドの図例にあるように、３つの面を表した図について、図法の記載が特にない場合は、アイソメトリック図法によって表したものとして取扱います。</a:t>
            </a:r>
          </a:p>
          <a:p>
            <a:endParaRPr kumimoji="1" lang="en-US" altLang="ja-JP" dirty="0"/>
          </a:p>
        </p:txBody>
      </p:sp>
    </p:spTree>
    <p:extLst>
      <p:ext uri="{BB962C8B-B14F-4D97-AF65-F5344CB8AC3E}">
        <p14:creationId xmlns:p14="http://schemas.microsoft.com/office/powerpoint/2010/main" val="67533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さて、新たに、建築物の意匠が保護対象となるとご紹介したところ、</a:t>
            </a:r>
            <a:endParaRPr lang="en-US" altLang="ja-JP" dirty="0"/>
          </a:p>
          <a:p>
            <a:r>
              <a:rPr kumimoji="1" lang="ja-JP" altLang="en-US" dirty="0"/>
              <a:t>具体的には、どのようなものが対象となるのでしょうか。</a:t>
            </a:r>
            <a:endParaRPr kumimoji="1" lang="en-US" altLang="ja-JP" dirty="0"/>
          </a:p>
          <a:p>
            <a:r>
              <a:rPr kumimoji="1" lang="ja-JP" altLang="en-US" dirty="0"/>
              <a:t>このスライドではその一部を例示しています。</a:t>
            </a:r>
            <a:endParaRPr kumimoji="1" lang="en-US" altLang="ja-JP" dirty="0"/>
          </a:p>
          <a:p>
            <a:endParaRPr kumimoji="1" lang="en-US" altLang="ja-JP" dirty="0"/>
          </a:p>
          <a:p>
            <a:r>
              <a:rPr kumimoji="1" lang="ja-JP" altLang="en-US" dirty="0"/>
              <a:t>オフィスビルや住宅、百貨店などの商業用建築物はもちろん、意匠の創作が行われる様々なものを対象としており、</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例えば橋りょうのデザインなど、日本ではいわゆる「土木」といわれる分野の創作も含まれます。</a:t>
            </a:r>
            <a:endParaRPr kumimoji="1" lang="en-US" altLang="ja-JP" dirty="0"/>
          </a:p>
          <a:p>
            <a:endParaRPr kumimoji="1" lang="en-US" altLang="ja-JP" dirty="0"/>
          </a:p>
          <a:p>
            <a:r>
              <a:rPr kumimoji="1" lang="ja-JP" altLang="en-US" dirty="0"/>
              <a:t>こうした取扱いは、意匠の創作の対象となるものは、広く意匠法で保護されるべきとの意匠法の法目的に基づくものです。</a:t>
            </a:r>
            <a:endParaRPr kumimoji="1" lang="en-US" altLang="ja-JP" dirty="0"/>
          </a:p>
        </p:txBody>
      </p:sp>
    </p:spTree>
    <p:extLst>
      <p:ext uri="{BB962C8B-B14F-4D97-AF65-F5344CB8AC3E}">
        <p14:creationId xmlns:p14="http://schemas.microsoft.com/office/powerpoint/2010/main" val="5917083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こちらは、アイソメトリック図法で表した学校の事例です。</a:t>
            </a:r>
            <a:endParaRPr kumimoji="1" lang="en-US" altLang="ja-JP" dirty="0"/>
          </a:p>
          <a:p>
            <a:r>
              <a:rPr kumimoji="1" lang="ja-JP" altLang="en-US" dirty="0"/>
              <a:t>敷地内の全ての棟と、それに付随するフェンスやゲートを含めて一の意匠として創作し、権利化したい場合を想定しています。</a:t>
            </a:r>
            <a:endParaRPr kumimoji="1" lang="en-US" altLang="ja-JP" dirty="0"/>
          </a:p>
          <a:p>
            <a:endParaRPr kumimoji="1" lang="en-US" altLang="ja-JP" dirty="0"/>
          </a:p>
          <a:p>
            <a:r>
              <a:rPr kumimoji="1" lang="en-US" altLang="ja-JP" dirty="0"/>
              <a:t>【</a:t>
            </a:r>
            <a:r>
              <a:rPr kumimoji="1" lang="ja-JP" altLang="en-US" dirty="0"/>
              <a:t>斜視図</a:t>
            </a:r>
            <a:r>
              <a:rPr kumimoji="1" lang="en-US" altLang="ja-JP" dirty="0"/>
              <a:t>】</a:t>
            </a:r>
            <a:r>
              <a:rPr kumimoji="1" lang="ja-JP" altLang="en-US" dirty="0"/>
              <a:t>に全体の位置関係がわかるように意匠を表し、その後、各棟や構成物を個別に表しています。</a:t>
            </a:r>
            <a:endParaRPr kumimoji="1" lang="en-US" altLang="ja-JP" dirty="0"/>
          </a:p>
          <a:p>
            <a:endParaRPr kumimoji="1" lang="en-US" altLang="ja-JP" dirty="0"/>
          </a:p>
        </p:txBody>
      </p:sp>
      <p:sp>
        <p:nvSpPr>
          <p:cNvPr id="4" name="日付プレースホルダー 3"/>
          <p:cNvSpPr>
            <a:spLocks noGrp="1"/>
          </p:cNvSpPr>
          <p:nvPr>
            <p:ph type="dt" idx="10"/>
          </p:nvPr>
        </p:nvSpPr>
        <p:spPr/>
        <p:txBody>
          <a:bodyPr/>
          <a:lstStyle/>
          <a:p>
            <a:r>
              <a:rPr lang="ja-JP" altLang="en-US"/>
              <a:t>機密性○</a:t>
            </a:r>
            <a:endParaRPr lang="en-US" altLang="ja-JP" dirty="0"/>
          </a:p>
        </p:txBody>
      </p:sp>
    </p:spTree>
    <p:extLst>
      <p:ext uri="{BB962C8B-B14F-4D97-AF65-F5344CB8AC3E}">
        <p14:creationId xmlns:p14="http://schemas.microsoft.com/office/powerpoint/2010/main" val="25448503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こちらは、正投影図法とアイソメトリック図法を組み合わせて表した、“アウトドア用品店の内装”の事例です。</a:t>
            </a:r>
            <a:endParaRPr kumimoji="1" lang="en-US" altLang="ja-JP" dirty="0"/>
          </a:p>
          <a:p>
            <a:endParaRPr kumimoji="1" lang="en-US" altLang="ja-JP" dirty="0"/>
          </a:p>
          <a:p>
            <a:r>
              <a:rPr kumimoji="1" lang="ja-JP" altLang="en-US" dirty="0"/>
              <a:t>なお、この例では、内装空間を表した図の表示を“○○断面図”との表現で表していますが、これは、一般に建築図面等において「展開図」といわれるものに</a:t>
            </a:r>
            <a:endParaRPr kumimoji="1" lang="en-US" altLang="ja-JP" dirty="0"/>
          </a:p>
          <a:p>
            <a:r>
              <a:rPr kumimoji="1" lang="ja-JP" altLang="en-US" dirty="0"/>
              <a:t>相当します。</a:t>
            </a:r>
            <a:endParaRPr kumimoji="1" lang="en-US" altLang="ja-JP" dirty="0"/>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40437436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続いて透視図法、いわゆるパースとよばれる図法です。</a:t>
            </a:r>
            <a:endParaRPr kumimoji="1" lang="en-US" altLang="ja-JP" dirty="0"/>
          </a:p>
          <a:p>
            <a:r>
              <a:rPr kumimoji="1" lang="ja-JP" altLang="en-US" dirty="0"/>
              <a:t>建築物や内装の全体像を一目で把握することができ、この図法も意匠登録出願の図面として活用することができます。</a:t>
            </a:r>
            <a:endParaRPr kumimoji="1" lang="en-US" altLang="ja-JP" dirty="0"/>
          </a:p>
          <a:p>
            <a:endParaRPr kumimoji="1" lang="en-US" altLang="ja-JP" dirty="0"/>
          </a:p>
          <a:p>
            <a:r>
              <a:rPr kumimoji="1" lang="ja-JP" altLang="en-US" dirty="0"/>
              <a:t>ただし、１点ご注意頂きたいこととして、スライド下部に記載したとおり、パース１図のみでは、正確な形状やプロポーションが把握できない場合があります。</a:t>
            </a:r>
            <a:endParaRPr kumimoji="1" lang="en-US" altLang="ja-JP" dirty="0"/>
          </a:p>
          <a:p>
            <a:r>
              <a:rPr kumimoji="1" lang="ja-JP" altLang="en-US" dirty="0"/>
              <a:t>このような場合は、意匠登録を受けることができません。</a:t>
            </a:r>
            <a:endParaRPr kumimoji="1" lang="en-US" altLang="ja-JP" dirty="0"/>
          </a:p>
          <a:p>
            <a:r>
              <a:rPr kumimoji="1" lang="ja-JP" altLang="en-US" dirty="0"/>
              <a:t>もしこのようなパース図法によるものを提出する際は、前にご紹介した正投影図法と組み合わせて出願するなど、正確な形状を把握できるよう補足してください。</a:t>
            </a:r>
            <a:endParaRPr kumimoji="1" lang="en-US" altLang="ja-JP" dirty="0"/>
          </a:p>
        </p:txBody>
      </p:sp>
    </p:spTree>
    <p:extLst>
      <p:ext uri="{BB962C8B-B14F-4D97-AF65-F5344CB8AC3E}">
        <p14:creationId xmlns:p14="http://schemas.microsoft.com/office/powerpoint/2010/main" val="5717241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こちらは、透視図法と正投影図法を組み合わせて表した、“アパレル店の内装”の事例です。</a:t>
            </a:r>
            <a:endParaRPr kumimoji="1" lang="en-US" altLang="ja-JP" dirty="0"/>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15247643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こちらは、透視図法を主に用いて表した “飲食店の内装”の事例です。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参考平面図</a:t>
            </a:r>
            <a:r>
              <a:rPr kumimoji="1" lang="en-US" altLang="ja-JP" dirty="0"/>
              <a:t>】</a:t>
            </a:r>
            <a:r>
              <a:rPr kumimoji="1" lang="ja-JP" altLang="en-US" dirty="0"/>
              <a:t>を用いて、どこに投影した斜視図なのかを補足しています。</a:t>
            </a:r>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8976101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こちらは、手前側の壁や天井を省略して表した “飲食店の内装”の事例です。</a:t>
            </a:r>
            <a:endParaRPr kumimoji="1" lang="en-US" altLang="ja-JP" dirty="0"/>
          </a:p>
          <a:p>
            <a:endParaRPr kumimoji="1" lang="ja-JP" altLang="en-US" dirty="0"/>
          </a:p>
          <a:p>
            <a:endParaRPr kumimoji="1" lang="ja-JP" altLang="en-US" dirty="0"/>
          </a:p>
        </p:txBody>
      </p:sp>
    </p:spTree>
    <p:extLst>
      <p:ext uri="{BB962C8B-B14F-4D97-AF65-F5344CB8AC3E}">
        <p14:creationId xmlns:p14="http://schemas.microsoft.com/office/powerpoint/2010/main" val="24791763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以上、ここまでは、意匠登録出願の基本となる図面をご紹介してきました。</a:t>
            </a:r>
            <a:endParaRPr kumimoji="1" lang="en-US" altLang="ja-JP" dirty="0"/>
          </a:p>
          <a:p>
            <a:endParaRPr kumimoji="1" lang="en-US" altLang="ja-JP" dirty="0"/>
          </a:p>
          <a:p>
            <a:r>
              <a:rPr kumimoji="1" lang="ja-JP" altLang="en-US" dirty="0"/>
              <a:t>ここからは、必要に応じて加える図ということで、断面図や端面図、部分拡大図をご紹介します。</a:t>
            </a:r>
            <a:endParaRPr kumimoji="1" lang="en-US" altLang="ja-JP" dirty="0"/>
          </a:p>
          <a:p>
            <a:endParaRPr kumimoji="1" lang="en-US" altLang="ja-JP" dirty="0"/>
          </a:p>
          <a:p>
            <a:r>
              <a:rPr kumimoji="1" lang="ja-JP" altLang="en-US" dirty="0"/>
              <a:t>まず、その前提として、“必要に応じて”とはどのようなことなのかをご紹介します。</a:t>
            </a:r>
            <a:endParaRPr kumimoji="1" lang="en-US" altLang="ja-JP" dirty="0"/>
          </a:p>
          <a:p>
            <a:r>
              <a:rPr kumimoji="1" lang="ja-JP" altLang="en-US" dirty="0"/>
              <a:t>青枠内の左上、サイコロ状の６面図をご覧下さい。</a:t>
            </a:r>
            <a:endParaRPr kumimoji="1" lang="en-US" altLang="ja-JP" dirty="0"/>
          </a:p>
          <a:p>
            <a:endParaRPr kumimoji="1" lang="en-US" altLang="ja-JP" dirty="0"/>
          </a:p>
          <a:p>
            <a:r>
              <a:rPr kumimoji="1" lang="ja-JP" altLang="en-US" dirty="0"/>
              <a:t>仮にこの６面図のまま出願された場合、審査官は、青枠内の右下に示したような複数の形態を想像します。</a:t>
            </a:r>
            <a:endParaRPr kumimoji="1" lang="en-US" altLang="ja-JP" dirty="0"/>
          </a:p>
          <a:p>
            <a:r>
              <a:rPr kumimoji="1" lang="ja-JP" altLang="en-US" dirty="0"/>
              <a:t>様々なパターンが考えられ、一つの形態を特定することができません。</a:t>
            </a:r>
            <a:endParaRPr kumimoji="1" lang="en-US" altLang="ja-JP" dirty="0"/>
          </a:p>
          <a:p>
            <a:endParaRPr kumimoji="1" lang="en-US" altLang="ja-JP" dirty="0"/>
          </a:p>
          <a:p>
            <a:r>
              <a:rPr kumimoji="1" lang="ja-JP" altLang="en-US" dirty="0"/>
              <a:t>このような場合に必要になってくるのが、断面図などの図です。</a:t>
            </a:r>
            <a:endParaRPr kumimoji="1" lang="en-US" altLang="ja-JP" dirty="0"/>
          </a:p>
        </p:txBody>
      </p:sp>
    </p:spTree>
    <p:extLst>
      <p:ext uri="{BB962C8B-B14F-4D97-AF65-F5344CB8AC3E}">
        <p14:creationId xmlns:p14="http://schemas.microsoft.com/office/powerpoint/2010/main" val="34877598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既に御存知の方も多くいらっしゃるかと思いますが、まずはその断面図のご紹介です。</a:t>
            </a:r>
            <a:endParaRPr kumimoji="1" lang="en-US" altLang="ja-JP" dirty="0"/>
          </a:p>
          <a:p>
            <a:endParaRPr kumimoji="1" lang="en-US" altLang="ja-JP" dirty="0"/>
          </a:p>
          <a:p>
            <a:r>
              <a:rPr kumimoji="1" lang="ja-JP" altLang="en-US" dirty="0"/>
              <a:t>表面に凹凸がある場合など、いわゆる６面図では隠れてしまい表現しきれない部分がある場合などに有効です。</a:t>
            </a:r>
            <a:endParaRPr kumimoji="1" lang="en-US" altLang="ja-JP" dirty="0"/>
          </a:p>
          <a:p>
            <a:r>
              <a:rPr kumimoji="1" lang="ja-JP" altLang="en-US" dirty="0"/>
              <a:t>まず、どの部分の断面図を書くのか、引き出し線を、意匠そのものにかぶらないように表します。</a:t>
            </a:r>
            <a:endParaRPr kumimoji="1" lang="en-US" altLang="ja-JP" dirty="0"/>
          </a:p>
          <a:p>
            <a:r>
              <a:rPr kumimoji="1" lang="ja-JP" altLang="en-US" dirty="0"/>
              <a:t>この事例では、</a:t>
            </a:r>
            <a:r>
              <a:rPr kumimoji="1" lang="en-US" altLang="ja-JP" dirty="0"/>
              <a:t>A-A’</a:t>
            </a:r>
            <a:r>
              <a:rPr kumimoji="1" lang="ja-JP" altLang="en-US" dirty="0"/>
              <a:t>がその引き出し線です。</a:t>
            </a:r>
            <a:endParaRPr kumimoji="1" lang="en-US" altLang="ja-JP" dirty="0"/>
          </a:p>
          <a:p>
            <a:endParaRPr kumimoji="1" lang="en-US" altLang="ja-JP" dirty="0"/>
          </a:p>
          <a:p>
            <a:r>
              <a:rPr kumimoji="1" lang="ja-JP" altLang="en-US" dirty="0"/>
              <a:t>その後、その切断面から奥側をみた図面を断面図とします。</a:t>
            </a:r>
            <a:endParaRPr kumimoji="1" lang="en-US" altLang="ja-JP" dirty="0"/>
          </a:p>
          <a:p>
            <a:r>
              <a:rPr kumimoji="1" lang="ja-JP" altLang="en-US" dirty="0"/>
              <a:t>断面には、ハッチングといわれる斜めの平行斜線を付します。</a:t>
            </a:r>
            <a:endParaRPr kumimoji="1" lang="en-US" altLang="ja-JP" dirty="0"/>
          </a:p>
          <a:p>
            <a:r>
              <a:rPr kumimoji="1" lang="ja-JP" altLang="en-US" dirty="0"/>
              <a:t>なお、内部についても意匠登録を受けようとするものでない場合は、内部機構をすべて表す必要はありません。</a:t>
            </a:r>
            <a:endParaRPr kumimoji="1" lang="en-US" altLang="ja-JP" dirty="0"/>
          </a:p>
          <a:p>
            <a:r>
              <a:rPr kumimoji="1" lang="ja-JP" altLang="en-US" dirty="0"/>
              <a:t>例えば建築物の外側について意匠登録を受けようとする場合、提出する断面図には、必ずしも内部構造が詳細に表されている必要はありません。</a:t>
            </a:r>
            <a:endParaRPr kumimoji="1" lang="en-US" altLang="ja-JP" dirty="0"/>
          </a:p>
          <a:p>
            <a:r>
              <a:rPr kumimoji="1" lang="ja-JP" altLang="en-US" dirty="0"/>
              <a:t>内部を省略する場合は、例えば、</a:t>
            </a:r>
            <a:r>
              <a:rPr kumimoji="1" lang="en-US" altLang="ja-JP" dirty="0"/>
              <a:t>【</a:t>
            </a:r>
            <a:r>
              <a:rPr kumimoji="1" lang="ja-JP" altLang="en-US" dirty="0"/>
              <a:t>内部機構を省略した○</a:t>
            </a:r>
            <a:r>
              <a:rPr kumimoji="1" lang="en-US" altLang="ja-JP" dirty="0"/>
              <a:t>-</a:t>
            </a:r>
            <a:r>
              <a:rPr kumimoji="1" lang="ja-JP" altLang="en-US" dirty="0"/>
              <a:t>○線断面図</a:t>
            </a:r>
            <a:r>
              <a:rPr kumimoji="1" lang="en-US" altLang="ja-JP" dirty="0"/>
              <a:t>】</a:t>
            </a:r>
            <a:r>
              <a:rPr kumimoji="1" lang="ja-JP" altLang="en-US" dirty="0"/>
              <a:t>などと記載します。</a:t>
            </a:r>
            <a:endParaRPr kumimoji="1" lang="en-US" altLang="ja-JP" dirty="0"/>
          </a:p>
          <a:p>
            <a:endParaRPr kumimoji="1" lang="en-US" altLang="ja-JP" dirty="0"/>
          </a:p>
          <a:p>
            <a:r>
              <a:rPr kumimoji="1" lang="ja-JP" altLang="en-US" dirty="0"/>
              <a:t>そのほか、断面図と似た図面として、端面図もご紹介します。</a:t>
            </a:r>
            <a:endParaRPr kumimoji="1" lang="en-US" altLang="ja-JP" dirty="0"/>
          </a:p>
          <a:p>
            <a:endParaRPr kumimoji="1" lang="en-US" altLang="ja-JP" dirty="0"/>
          </a:p>
          <a:p>
            <a:r>
              <a:rPr kumimoji="1" lang="ja-JP" altLang="en-US" dirty="0"/>
              <a:t>どの部分を切断して表すか、引き出し線を意匠そのものにかぶらないように表すところまでは断面図と一緒です。</a:t>
            </a:r>
            <a:endParaRPr kumimoji="1" lang="en-US" altLang="ja-JP" dirty="0"/>
          </a:p>
          <a:p>
            <a:r>
              <a:rPr kumimoji="1" lang="ja-JP" altLang="en-US" dirty="0"/>
              <a:t>端面図が断面図と異なるのは、その切断面のみを表せばよいということで、断面図と比較して作図の労力が少なくなります。</a:t>
            </a:r>
            <a:endParaRPr kumimoji="1" lang="en-US" altLang="ja-JP" dirty="0"/>
          </a:p>
          <a:p>
            <a:endParaRPr kumimoji="1" lang="en-US" altLang="ja-JP" dirty="0"/>
          </a:p>
        </p:txBody>
      </p:sp>
    </p:spTree>
    <p:extLst>
      <p:ext uri="{BB962C8B-B14F-4D97-AF65-F5344CB8AC3E}">
        <p14:creationId xmlns:p14="http://schemas.microsoft.com/office/powerpoint/2010/main" val="20480568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これは店舗の内部空間について意匠登録を受けようとするもので、断面図を活用して表しています。</a:t>
            </a:r>
            <a:endParaRPr kumimoji="1" lang="en-US" altLang="ja-JP" dirty="0"/>
          </a:p>
          <a:p>
            <a:endParaRPr kumimoji="1" lang="en-US" altLang="ja-JP" dirty="0"/>
          </a:p>
          <a:p>
            <a:r>
              <a:rPr kumimoji="1" lang="ja-JP" altLang="en-US" dirty="0"/>
              <a:t>なお、この“断面図”との表記が、“展開図”であったとしても問題ないことは、先にご紹介したとおりです。</a:t>
            </a:r>
          </a:p>
        </p:txBody>
      </p:sp>
    </p:spTree>
    <p:extLst>
      <p:ext uri="{BB962C8B-B14F-4D97-AF65-F5344CB8AC3E}">
        <p14:creationId xmlns:p14="http://schemas.microsoft.com/office/powerpoint/2010/main" val="31301438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続いて、部分拡大図のご紹介です。</a:t>
            </a:r>
            <a:endParaRPr kumimoji="1" lang="en-US" altLang="ja-JP" dirty="0"/>
          </a:p>
          <a:p>
            <a:endParaRPr kumimoji="1" lang="en-US" altLang="ja-JP" dirty="0"/>
          </a:p>
          <a:p>
            <a:r>
              <a:rPr kumimoji="1" lang="ja-JP" altLang="en-US" dirty="0"/>
              <a:t>これは、６面図で表した縮尺では小さすぎて、細部の形態を表しきれない場合に有効です。</a:t>
            </a:r>
            <a:endParaRPr kumimoji="1" lang="en-US" altLang="ja-JP" dirty="0"/>
          </a:p>
          <a:p>
            <a:r>
              <a:rPr kumimoji="1" lang="ja-JP" altLang="en-US" dirty="0"/>
              <a:t>どの部分を拡大するのか、意匠そのものにかからないよう引き出し線を設け、その部分について拡大して表します。</a:t>
            </a:r>
            <a:endParaRPr kumimoji="1" lang="en-US" altLang="ja-JP" dirty="0"/>
          </a:p>
          <a:p>
            <a:endParaRPr kumimoji="1" lang="ja-JP" altLang="en-US" dirty="0"/>
          </a:p>
        </p:txBody>
      </p:sp>
    </p:spTree>
    <p:extLst>
      <p:ext uri="{BB962C8B-B14F-4D97-AF65-F5344CB8AC3E}">
        <p14:creationId xmlns:p14="http://schemas.microsoft.com/office/powerpoint/2010/main" val="4099176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つぎに、内装の意匠についてです。</a:t>
            </a:r>
            <a:endParaRPr kumimoji="1" lang="en-US" altLang="ja-JP" dirty="0"/>
          </a:p>
          <a:p>
            <a:r>
              <a:rPr kumimoji="1" lang="ja-JP" altLang="en-US" dirty="0"/>
              <a:t>意匠法における内装の意匠は、お店やオフィスなど、様々な施設の内装を対象としています。</a:t>
            </a:r>
            <a:endParaRPr kumimoji="1" lang="en-US" altLang="ja-JP" dirty="0"/>
          </a:p>
          <a:p>
            <a:endParaRPr kumimoji="1" lang="en-US" altLang="ja-JP" dirty="0"/>
          </a:p>
          <a:p>
            <a:r>
              <a:rPr kumimoji="1" lang="ja-JP" altLang="en-US" dirty="0"/>
              <a:t>不動産に限らず動産も、この「施設」の対象に含まれます。</a:t>
            </a:r>
            <a:endParaRPr kumimoji="1" lang="en-US" altLang="ja-JP" dirty="0"/>
          </a:p>
          <a:p>
            <a:r>
              <a:rPr kumimoji="1" lang="ja-JP" altLang="en-US" dirty="0"/>
              <a:t>例えば、観光列車や客船の内装も意匠登録の対象となります。</a:t>
            </a:r>
            <a:endParaRPr kumimoji="1" lang="en-US" altLang="ja-JP" dirty="0"/>
          </a:p>
        </p:txBody>
      </p:sp>
      <p:sp>
        <p:nvSpPr>
          <p:cNvPr id="4" name="日付プレースホルダー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機密性○</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1420194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これは、部分拡大図を活用して表したオフィスビルの事例です。</a:t>
            </a:r>
            <a:endParaRPr kumimoji="1" lang="en-US" altLang="ja-JP" dirty="0"/>
          </a:p>
          <a:p>
            <a:endParaRPr kumimoji="1" lang="en-US" altLang="ja-JP" dirty="0"/>
          </a:p>
          <a:p>
            <a:r>
              <a:rPr kumimoji="1" lang="ja-JP" altLang="en-US" dirty="0"/>
              <a:t>ビルの前面、上部についた４連のマーク部分について意匠登録を受けようとするもので、その他の部分は破線で表しています。</a:t>
            </a:r>
            <a:endParaRPr kumimoji="1" lang="en-US" altLang="ja-JP" dirty="0"/>
          </a:p>
          <a:p>
            <a:endParaRPr kumimoji="1" lang="en-US" altLang="ja-JP" dirty="0"/>
          </a:p>
          <a:p>
            <a:r>
              <a:rPr kumimoji="1" lang="ja-JP" altLang="en-US" dirty="0"/>
              <a:t>底面を除いた５面図、とりわけ正面図に表されたものでは小さすぎるため、その部分を拡大して表しています。</a:t>
            </a:r>
          </a:p>
        </p:txBody>
      </p:sp>
    </p:spTree>
    <p:extLst>
      <p:ext uri="{BB962C8B-B14F-4D97-AF65-F5344CB8AC3E}">
        <p14:creationId xmlns:p14="http://schemas.microsoft.com/office/powerpoint/2010/main" val="26049308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そのほか、意匠の理解を助けるための「参考図」をご紹介します。</a:t>
            </a:r>
            <a:endParaRPr kumimoji="1" lang="en-US" altLang="ja-JP" dirty="0"/>
          </a:p>
          <a:p>
            <a:endParaRPr kumimoji="1" lang="en-US" altLang="ja-JP" dirty="0"/>
          </a:p>
          <a:p>
            <a:r>
              <a:rPr kumimoji="1" lang="ja-JP" altLang="en-US" dirty="0"/>
              <a:t>前のページまででご紹介した図面は、意匠そのものを表す図面でした。</a:t>
            </a:r>
            <a:endParaRPr kumimoji="1" lang="en-US" altLang="ja-JP" dirty="0"/>
          </a:p>
          <a:p>
            <a:r>
              <a:rPr kumimoji="1" lang="ja-JP" altLang="en-US" dirty="0"/>
              <a:t>ここでご紹介する「参考図」は、意匠そのものを表す図面とは異なり、出願された意匠の機能や用途、使用状態などを説明するために補足的に用いる図です。</a:t>
            </a:r>
            <a:endParaRPr kumimoji="1" lang="en-US" altLang="ja-JP" dirty="0"/>
          </a:p>
          <a:p>
            <a:r>
              <a:rPr kumimoji="1" lang="ja-JP" altLang="en-US" dirty="0"/>
              <a:t>この参考図に限り、内容を説明するための指示線や文字、符号、使用シーンを表す添景などを図形中に記載することができます。</a:t>
            </a:r>
            <a:endParaRPr kumimoji="1" lang="en-US" altLang="ja-JP" dirty="0"/>
          </a:p>
          <a:p>
            <a:endParaRPr kumimoji="1" lang="en-US" altLang="ja-JP" dirty="0"/>
          </a:p>
          <a:p>
            <a:r>
              <a:rPr kumimoji="1" lang="ja-JP" altLang="en-US" dirty="0"/>
              <a:t>例えば、このスライドに載せている例では、各部にどのような機能があるのか、どのような使用状態なのかを示しています。</a:t>
            </a:r>
            <a:endParaRPr kumimoji="1" lang="en-US" altLang="ja-JP" dirty="0"/>
          </a:p>
        </p:txBody>
      </p:sp>
    </p:spTree>
    <p:extLst>
      <p:ext uri="{BB962C8B-B14F-4D97-AF65-F5344CB8AC3E}">
        <p14:creationId xmlns:p14="http://schemas.microsoft.com/office/powerpoint/2010/main" val="5333170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願書の</a:t>
            </a:r>
            <a:r>
              <a:rPr kumimoji="1" lang="en-US" altLang="ja-JP" dirty="0"/>
              <a:t>【</a:t>
            </a:r>
            <a:r>
              <a:rPr kumimoji="1" lang="ja-JP" altLang="en-US" dirty="0"/>
              <a:t>意匠の説明</a:t>
            </a:r>
            <a:r>
              <a:rPr kumimoji="1" lang="en-US" altLang="ja-JP" dirty="0"/>
              <a:t>】</a:t>
            </a:r>
            <a:r>
              <a:rPr kumimoji="1" lang="ja-JP" altLang="en-US" dirty="0"/>
              <a:t>の欄に文言で記載するだけでは、どの部分が透明なのか理解できない場合、このように参考図を用いて透明部分に関する説明を補足することができます。</a:t>
            </a:r>
            <a:endParaRPr kumimoji="1" lang="en-US" altLang="ja-JP" dirty="0"/>
          </a:p>
          <a:p>
            <a:endParaRPr kumimoji="1" lang="en-US" altLang="ja-JP" dirty="0"/>
          </a:p>
          <a:p>
            <a:r>
              <a:rPr kumimoji="1" lang="ja-JP" altLang="en-US" dirty="0"/>
              <a:t>なお、枠内に記載のとおり、意匠登録出願においては、「透明」と「透光性を有する」との表現を使い分けています。</a:t>
            </a:r>
            <a:endParaRPr kumimoji="1" lang="en-US" altLang="ja-JP" dirty="0"/>
          </a:p>
          <a:p>
            <a:endParaRPr kumimoji="1" lang="en-US" altLang="ja-JP" dirty="0"/>
          </a:p>
          <a:p>
            <a:r>
              <a:rPr kumimoji="1" lang="ja-JP" altLang="en-US" dirty="0"/>
              <a:t>前者は言葉のとおり、透過率が極めて高く、向こう側が透けてクリアに見える状態を指す一方、後者は、光は透過するものの、透明ほどに向こう側はクリアに見えず、例えば、曇りガラスや乳白色のプラスティックのようなイメージです。</a:t>
            </a:r>
            <a:endParaRPr kumimoji="1" lang="en-US" altLang="ja-JP" dirty="0"/>
          </a:p>
        </p:txBody>
      </p:sp>
    </p:spTree>
    <p:extLst>
      <p:ext uri="{BB962C8B-B14F-4D97-AF65-F5344CB8AC3E}">
        <p14:creationId xmlns:p14="http://schemas.microsoft.com/office/powerpoint/2010/main" val="13394572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ここからは、形態が変化する意匠の図面についてご紹介します。</a:t>
            </a:r>
            <a:endParaRPr kumimoji="1" lang="en-US" altLang="ja-JP" dirty="0"/>
          </a:p>
          <a:p>
            <a:endParaRPr kumimoji="1" lang="en-US" altLang="ja-JP" dirty="0"/>
          </a:p>
          <a:p>
            <a:r>
              <a:rPr kumimoji="1" lang="ja-JP" altLang="en-US" dirty="0"/>
              <a:t>例えばこのスライドに記載した競技場のように、屋根が開閉する建築物を出願すると仮定します。</a:t>
            </a:r>
            <a:endParaRPr kumimoji="1" lang="en-US" altLang="ja-JP" dirty="0"/>
          </a:p>
          <a:p>
            <a:endParaRPr kumimoji="1" lang="en-US" altLang="ja-JP" dirty="0"/>
          </a:p>
          <a:p>
            <a:r>
              <a:rPr kumimoji="1" lang="ja-JP" altLang="en-US" dirty="0"/>
              <a:t>その場合は、①変化する前の状態の図面、すなわち屋根が閉まった状態の図と、</a:t>
            </a:r>
            <a:endParaRPr kumimoji="1" lang="en-US" altLang="ja-JP" dirty="0"/>
          </a:p>
          <a:p>
            <a:r>
              <a:rPr kumimoji="1" lang="ja-JP" altLang="en-US" dirty="0"/>
              <a:t>②変化した後の図、すなわち屋根が完全に開いた状態図の２つを基本に、</a:t>
            </a:r>
            <a:endParaRPr kumimoji="1" lang="en-US" altLang="ja-JP" dirty="0"/>
          </a:p>
          <a:p>
            <a:r>
              <a:rPr kumimoji="1" lang="ja-JP" altLang="en-US" dirty="0"/>
              <a:t>どのように開閉するのかがわかる、③変化する途中の図を必要に応じて追加します。</a:t>
            </a:r>
          </a:p>
        </p:txBody>
      </p:sp>
    </p:spTree>
    <p:extLst>
      <p:ext uri="{BB962C8B-B14F-4D97-AF65-F5344CB8AC3E}">
        <p14:creationId xmlns:p14="http://schemas.microsoft.com/office/powerpoint/2010/main" val="36921053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これは、店内の混雑状況に併せて照明が変化する飲食店の事例です。</a:t>
            </a:r>
            <a:endParaRPr kumimoji="1" lang="en-US" altLang="ja-JP" dirty="0"/>
          </a:p>
          <a:p>
            <a:r>
              <a:rPr kumimoji="1" lang="ja-JP" altLang="en-US" dirty="0"/>
              <a:t>店内が満席に近くなるほど、満月に近づいていきます。</a:t>
            </a:r>
          </a:p>
        </p:txBody>
      </p:sp>
    </p:spTree>
    <p:extLst>
      <p:ext uri="{BB962C8B-B14F-4D97-AF65-F5344CB8AC3E}">
        <p14:creationId xmlns:p14="http://schemas.microsoft.com/office/powerpoint/2010/main" val="11616312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ここからは、</a:t>
            </a:r>
            <a:r>
              <a:rPr kumimoji="1" lang="en-US" altLang="ja-JP" dirty="0"/>
              <a:t>38</a:t>
            </a:r>
            <a:r>
              <a:rPr kumimoji="1" lang="ja-JP" altLang="en-US" dirty="0"/>
              <a:t>ページでご紹介した建築物や内装の一部分について出願したい場合の記載をご説明します。</a:t>
            </a:r>
            <a:endParaRPr kumimoji="1" lang="en-US" altLang="ja-JP" dirty="0"/>
          </a:p>
          <a:p>
            <a:endParaRPr kumimoji="1" lang="en-US" altLang="ja-JP" dirty="0"/>
          </a:p>
          <a:p>
            <a:r>
              <a:rPr kumimoji="1" lang="ja-JP" altLang="en-US" dirty="0"/>
              <a:t>まず願書について、</a:t>
            </a:r>
            <a:r>
              <a:rPr kumimoji="1" lang="en-US" altLang="ja-JP" dirty="0"/>
              <a:t>【</a:t>
            </a:r>
            <a:r>
              <a:rPr kumimoji="1" lang="ja-JP" altLang="en-US" dirty="0"/>
              <a:t>意匠に係る物品</a:t>
            </a:r>
            <a:r>
              <a:rPr kumimoji="1" lang="en-US" altLang="ja-JP" dirty="0"/>
              <a:t>】</a:t>
            </a:r>
            <a:r>
              <a:rPr kumimoji="1" lang="ja-JP" altLang="en-US" dirty="0"/>
              <a:t>の欄には、意匠登録を受けたい一部分の名前ではなく、その建築物や内装全体としての用途を記載します。</a:t>
            </a:r>
            <a:endParaRPr kumimoji="1" lang="en-US" altLang="ja-JP" dirty="0"/>
          </a:p>
          <a:p>
            <a:endParaRPr kumimoji="1" lang="en-US" altLang="ja-JP" dirty="0"/>
          </a:p>
          <a:p>
            <a:r>
              <a:rPr kumimoji="1" lang="ja-JP" altLang="en-US" dirty="0"/>
              <a:t>例えば、建築物の意匠の場合に、住宅の玄関部分についてのみ意匠登録を受けたいときは、</a:t>
            </a:r>
            <a:r>
              <a:rPr kumimoji="1" lang="en-US" altLang="ja-JP" dirty="0"/>
              <a:t>【</a:t>
            </a:r>
            <a:r>
              <a:rPr kumimoji="1" lang="ja-JP" altLang="en-US" dirty="0"/>
              <a:t>意匠に係る物品</a:t>
            </a:r>
            <a:r>
              <a:rPr kumimoji="1" lang="en-US" altLang="ja-JP" dirty="0"/>
              <a:t>】</a:t>
            </a:r>
            <a:r>
              <a:rPr kumimoji="1" lang="ja-JP" altLang="en-US" dirty="0"/>
              <a:t>には、玄関ではなく住宅と記載します。</a:t>
            </a:r>
            <a:endParaRPr kumimoji="1" lang="en-US" altLang="ja-JP" dirty="0"/>
          </a:p>
          <a:p>
            <a:endParaRPr kumimoji="1" lang="en-US" altLang="ja-JP" dirty="0"/>
          </a:p>
        </p:txBody>
      </p:sp>
    </p:spTree>
    <p:extLst>
      <p:ext uri="{BB962C8B-B14F-4D97-AF65-F5344CB8AC3E}">
        <p14:creationId xmlns:p14="http://schemas.microsoft.com/office/powerpoint/2010/main" val="25187608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続いて願書の</a:t>
            </a:r>
            <a:r>
              <a:rPr kumimoji="1" lang="en-US" altLang="ja-JP" dirty="0"/>
              <a:t>【</a:t>
            </a:r>
            <a:r>
              <a:rPr kumimoji="1" lang="ja-JP" altLang="en-US" dirty="0"/>
              <a:t>意匠の説明</a:t>
            </a:r>
            <a:r>
              <a:rPr kumimoji="1" lang="en-US" altLang="ja-JP" dirty="0"/>
              <a:t>】</a:t>
            </a:r>
            <a:r>
              <a:rPr kumimoji="1" lang="ja-JP" altLang="en-US" dirty="0"/>
              <a:t>において、後ほどご紹介する図面の描き分けのみでは、意匠登録を受けようとする部分を特定できない場合、図面に補足する形で説明を記載します。</a:t>
            </a:r>
            <a:endParaRPr kumimoji="1" lang="en-US" altLang="ja-JP" dirty="0"/>
          </a:p>
          <a:p>
            <a:endParaRPr lang="en-US" altLang="ja-JP" dirty="0"/>
          </a:p>
          <a:p>
            <a:r>
              <a:rPr kumimoji="1" lang="ja-JP" altLang="en-US" dirty="0"/>
              <a:t>例えば、下部に示した住宅の事例では、意匠登録を受けようとする部分を実線で、その他の部分を破線で描き分けており、その旨を</a:t>
            </a:r>
            <a:r>
              <a:rPr kumimoji="1" lang="en-US" altLang="ja-JP" dirty="0"/>
              <a:t>【</a:t>
            </a:r>
            <a:r>
              <a:rPr kumimoji="1" lang="ja-JP" altLang="en-US" dirty="0"/>
              <a:t>意匠の説明</a:t>
            </a:r>
            <a:r>
              <a:rPr kumimoji="1" lang="en-US" altLang="ja-JP" dirty="0"/>
              <a:t>】</a:t>
            </a:r>
            <a:r>
              <a:rPr kumimoji="1" lang="ja-JP" altLang="en-US" dirty="0"/>
              <a:t>に記載しています。</a:t>
            </a:r>
            <a:endParaRPr lang="en-US" altLang="ja-JP" dirty="0"/>
          </a:p>
        </p:txBody>
      </p:sp>
    </p:spTree>
    <p:extLst>
      <p:ext uri="{BB962C8B-B14F-4D97-AF65-F5344CB8AC3E}">
        <p14:creationId xmlns:p14="http://schemas.microsoft.com/office/powerpoint/2010/main" val="12120194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こちらの事例は、意匠登録を受けようとする部分以外の部分に色を塗ることで、意匠登録を受けようとする部分を特定するものです。</a:t>
            </a:r>
            <a:endParaRPr kumimoji="1" lang="en-US" altLang="ja-JP" dirty="0"/>
          </a:p>
          <a:p>
            <a:r>
              <a:rPr kumimoji="1" lang="ja-JP" altLang="en-US" dirty="0"/>
              <a:t>先ほどの例と同様に、その旨を</a:t>
            </a:r>
            <a:r>
              <a:rPr kumimoji="1" lang="en-US" altLang="ja-JP" dirty="0"/>
              <a:t>【</a:t>
            </a:r>
            <a:r>
              <a:rPr kumimoji="1" lang="ja-JP" altLang="en-US" dirty="0"/>
              <a:t>意匠の説明</a:t>
            </a:r>
            <a:r>
              <a:rPr kumimoji="1" lang="en-US" altLang="ja-JP" dirty="0"/>
              <a:t>】</a:t>
            </a:r>
            <a:r>
              <a:rPr kumimoji="1" lang="ja-JP" altLang="en-US" dirty="0"/>
              <a:t>に記載しています。</a:t>
            </a:r>
            <a:endParaRPr kumimoji="1" lang="en-US" altLang="ja-JP" dirty="0"/>
          </a:p>
          <a:p>
            <a:endParaRPr kumimoji="1" lang="en-US" altLang="ja-JP" dirty="0"/>
          </a:p>
          <a:p>
            <a:r>
              <a:rPr kumimoji="1" lang="ja-JP" altLang="en-US" dirty="0">
                <a:solidFill>
                  <a:schemeClr val="tx1"/>
                </a:solidFill>
              </a:rPr>
              <a:t>なお、彩色によって意匠登録を受けようとする部分を特定する場合には注意が必要です。</a:t>
            </a:r>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schemeClr val="tx1"/>
                </a:solidFill>
                <a:latin typeface="Meiryo UI" panose="020B0604030504040204" pitchFamily="50" charset="-128"/>
                <a:ea typeface="Meiryo UI" panose="020B0604030504040204" pitchFamily="50" charset="-128"/>
              </a:rPr>
              <a:t>「意匠登録を受けようとする部分」の方に、説明のための彩色をしてしまうと、その色彩が、意匠登録を受けようとする意匠に含まれるものなのか、説明のためのものであって意匠に含まれないものであるのかが不明となり、具体的な意匠が特定できないことがあるためです。よって、彩色等によって区別する場合には、「その他の部分」の方に彩色する必要があります。また、彩色によって特定する場合には、原則、「意匠の説明」の欄に意匠登録を受けようとする部分の特定方法を記載することが必須となりますのでご注意ください。</a:t>
            </a:r>
            <a:endParaRPr kumimoji="1" lang="ja-JP" altLang="en-US" dirty="0">
              <a:solidFill>
                <a:schemeClr val="tx1"/>
              </a:solidFill>
            </a:endParaRPr>
          </a:p>
        </p:txBody>
      </p:sp>
    </p:spTree>
    <p:extLst>
      <p:ext uri="{BB962C8B-B14F-4D97-AF65-F5344CB8AC3E}">
        <p14:creationId xmlns:p14="http://schemas.microsoft.com/office/powerpoint/2010/main" val="11057076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続いて、</a:t>
            </a:r>
            <a:r>
              <a:rPr kumimoji="1" lang="en-US" altLang="ja-JP" dirty="0"/>
              <a:t>41</a:t>
            </a:r>
            <a:r>
              <a:rPr kumimoji="1" lang="ja-JP" altLang="en-US" dirty="0"/>
              <a:t>ページでご紹介した組物の意匠についてです。</a:t>
            </a:r>
            <a:endParaRPr kumimoji="1" lang="en-US" altLang="ja-JP" dirty="0"/>
          </a:p>
          <a:p>
            <a:endParaRPr lang="en-US" altLang="ja-JP" dirty="0"/>
          </a:p>
          <a:p>
            <a:r>
              <a:rPr kumimoji="1" lang="ja-JP" altLang="en-US" dirty="0"/>
              <a:t>この表は、組物の意匠として出願することができるもののリストで、構成物品は一例を示しています。</a:t>
            </a:r>
            <a:endParaRPr kumimoji="1" lang="en-US" altLang="ja-JP" dirty="0"/>
          </a:p>
          <a:p>
            <a:endParaRPr kumimoji="1" lang="en-US" altLang="ja-JP" dirty="0"/>
          </a:p>
          <a:p>
            <a:r>
              <a:rPr kumimoji="1" lang="ja-JP" altLang="en-US" dirty="0"/>
              <a:t>もし建築物の組物の意匠を出願したい場合、願書の</a:t>
            </a:r>
            <a:r>
              <a:rPr kumimoji="1" lang="en-US" altLang="ja-JP" dirty="0"/>
              <a:t>【</a:t>
            </a:r>
            <a:r>
              <a:rPr kumimoji="1" lang="ja-JP" altLang="en-US" dirty="0"/>
              <a:t>意匠に係る物品</a:t>
            </a:r>
            <a:r>
              <a:rPr kumimoji="1" lang="en-US" altLang="ja-JP" dirty="0"/>
              <a:t>】</a:t>
            </a:r>
            <a:r>
              <a:rPr kumimoji="1" lang="ja-JP" altLang="en-US" dirty="0"/>
              <a:t>には、この表の右下から上に２番目にあるとおり、「一組の建築物」を記載します。</a:t>
            </a:r>
          </a:p>
        </p:txBody>
      </p:sp>
    </p:spTree>
    <p:extLst>
      <p:ext uri="{BB962C8B-B14F-4D97-AF65-F5344CB8AC3E}">
        <p14:creationId xmlns:p14="http://schemas.microsoft.com/office/powerpoint/2010/main" val="39746672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こちらは建築物の組物の意匠を出願する際の記載例です。</a:t>
            </a:r>
            <a:endParaRPr kumimoji="1" lang="en-US" altLang="ja-JP" dirty="0"/>
          </a:p>
          <a:p>
            <a:endParaRPr lang="en-US" altLang="ja-JP" dirty="0"/>
          </a:p>
          <a:p>
            <a:r>
              <a:rPr kumimoji="1" lang="ja-JP" altLang="en-US" dirty="0"/>
              <a:t>組物を構成する各建築物を図面で開示します。</a:t>
            </a:r>
            <a:endParaRPr lang="en-US" altLang="ja-JP" dirty="0"/>
          </a:p>
          <a:p>
            <a:endParaRPr kumimoji="1" lang="en-US" altLang="ja-JP" dirty="0"/>
          </a:p>
          <a:p>
            <a:r>
              <a:rPr kumimoji="1" lang="ja-JP" altLang="en-US" dirty="0"/>
              <a:t>その他、記載の詳細はスライド内の説明を御参照ください。</a:t>
            </a:r>
          </a:p>
          <a:p>
            <a:endParaRPr kumimoji="1" lang="ja-JP" altLang="en-US" dirty="0"/>
          </a:p>
        </p:txBody>
      </p:sp>
    </p:spTree>
    <p:extLst>
      <p:ext uri="{BB962C8B-B14F-4D97-AF65-F5344CB8AC3E}">
        <p14:creationId xmlns:p14="http://schemas.microsoft.com/office/powerpoint/2010/main" val="1838726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さて、このスライドでは意匠法の位置づけについてご紹介します。</a:t>
            </a:r>
            <a:endParaRPr kumimoji="1" lang="en-US" altLang="ja-JP" dirty="0"/>
          </a:p>
          <a:p>
            <a:endParaRPr kumimoji="1" lang="en-US" altLang="ja-JP" dirty="0"/>
          </a:p>
          <a:p>
            <a:r>
              <a:rPr kumimoji="1" lang="ja-JP" altLang="en-US" dirty="0"/>
              <a:t>特許や商標、著作権など耳にしたことがあると思いますが、意匠法もそれらと並ぶ、知的財産を守る法律の一つです。</a:t>
            </a:r>
            <a:endParaRPr kumimoji="1" lang="en-US" altLang="ja-JP" dirty="0"/>
          </a:p>
          <a:p>
            <a:endParaRPr kumimoji="1" lang="en-US" altLang="ja-JP" dirty="0"/>
          </a:p>
          <a:p>
            <a:r>
              <a:rPr kumimoji="1" lang="ja-JP" altLang="en-US" dirty="0"/>
              <a:t>このスライドの表にあるように、それぞれの法律によって保護対象や審査の有無、権利期間などが異なっています。</a:t>
            </a:r>
            <a:endParaRPr kumimoji="1" lang="en-US" altLang="ja-JP" dirty="0"/>
          </a:p>
          <a:p>
            <a:endParaRPr kumimoji="1" lang="en-US" altLang="ja-JP" dirty="0"/>
          </a:p>
          <a:p>
            <a:r>
              <a:rPr kumimoji="1" lang="ja-JP" altLang="en-US" dirty="0"/>
              <a:t>この資料では細かく触れませんが、建築や内装のデザインの保護にかかわるものは、意匠法のほかにも、「商標法」や「著作権法」、</a:t>
            </a:r>
            <a:endParaRPr kumimoji="1" lang="en-US" altLang="ja-JP" dirty="0"/>
          </a:p>
          <a:p>
            <a:r>
              <a:rPr kumimoji="1" lang="ja-JP" altLang="en-US" dirty="0"/>
              <a:t>その他、このスライドの表にはありませんが「不正競争防止法」などがあります。</a:t>
            </a:r>
            <a:endParaRPr kumimoji="1" lang="en-US" altLang="ja-JP" dirty="0"/>
          </a:p>
        </p:txBody>
      </p:sp>
    </p:spTree>
    <p:extLst>
      <p:ext uri="{BB962C8B-B14F-4D97-AF65-F5344CB8AC3E}">
        <p14:creationId xmlns:p14="http://schemas.microsoft.com/office/powerpoint/2010/main" val="14375360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lang="en-US" altLang="ja-JP" dirty="0"/>
          </a:p>
          <a:p>
            <a:r>
              <a:rPr kumimoji="1" lang="ja-JP" altLang="en-US" dirty="0"/>
              <a:t>説明は以上となります。</a:t>
            </a:r>
            <a:endParaRPr kumimoji="1" lang="en-US" altLang="ja-JP" dirty="0"/>
          </a:p>
          <a:p>
            <a:endParaRPr lang="en-US" altLang="ja-JP" dirty="0"/>
          </a:p>
          <a:p>
            <a:r>
              <a:rPr kumimoji="1" lang="ja-JP" altLang="en-US" dirty="0"/>
              <a:t>ここからは、意匠登録出願に関する参考情報を掲載しておりますので、もしよろしければ御参照ください。</a:t>
            </a:r>
            <a:endParaRPr kumimoji="1" lang="en-US" altLang="ja-JP" dirty="0"/>
          </a:p>
        </p:txBody>
      </p:sp>
    </p:spTree>
    <p:extLst>
      <p:ext uri="{BB962C8B-B14F-4D97-AF65-F5344CB8AC3E}">
        <p14:creationId xmlns:p14="http://schemas.microsoft.com/office/powerpoint/2010/main" val="3072045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Tree>
    <p:extLst>
      <p:ext uri="{BB962C8B-B14F-4D97-AF65-F5344CB8AC3E}">
        <p14:creationId xmlns:p14="http://schemas.microsoft.com/office/powerpoint/2010/main" val="38761084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lang="ja-JP" altLang="en-US"/>
              <a:t>機密性○</a:t>
            </a:r>
            <a:endParaRPr lang="en-US" altLang="ja-JP" dirty="0"/>
          </a:p>
        </p:txBody>
      </p:sp>
    </p:spTree>
    <p:extLst>
      <p:ext uri="{BB962C8B-B14F-4D97-AF65-F5344CB8AC3E}">
        <p14:creationId xmlns:p14="http://schemas.microsoft.com/office/powerpoint/2010/main" val="15486578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（説明）</a:t>
            </a:r>
            <a:endParaRPr lang="en-US" altLang="ja-JP" dirty="0"/>
          </a:p>
          <a:p>
            <a:r>
              <a:rPr lang="ja-JP" altLang="en-US" dirty="0"/>
              <a:t>以上、最後までご覧頂きありがとうございました。</a:t>
            </a:r>
            <a:endParaRPr lang="en-US" altLang="ja-JP" dirty="0"/>
          </a:p>
        </p:txBody>
      </p:sp>
      <p:sp>
        <p:nvSpPr>
          <p:cNvPr id="4" name="日付プレースホルダー 3"/>
          <p:cNvSpPr>
            <a:spLocks noGrp="1"/>
          </p:cNvSpPr>
          <p:nvPr>
            <p:ph type="dt" idx="10"/>
          </p:nvPr>
        </p:nvSpPr>
        <p:spPr/>
        <p:txBody>
          <a:bodyPr/>
          <a:lstStyle/>
          <a:p>
            <a:r>
              <a:rPr lang="ja-JP" altLang="en-US"/>
              <a:t>機密性○</a:t>
            </a:r>
            <a:endParaRPr lang="en-US" altLang="ja-JP" dirty="0"/>
          </a:p>
        </p:txBody>
      </p:sp>
    </p:spTree>
    <p:extLst>
      <p:ext uri="{BB962C8B-B14F-4D97-AF65-F5344CB8AC3E}">
        <p14:creationId xmlns:p14="http://schemas.microsoft.com/office/powerpoint/2010/main" val="1234360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（説明）</a:t>
            </a:r>
            <a:endParaRPr kumimoji="1" lang="en-US" altLang="ja-JP" dirty="0"/>
          </a:p>
          <a:p>
            <a:r>
              <a:rPr kumimoji="1" lang="ja-JP" altLang="en-US" dirty="0"/>
              <a:t>つぎに、意匠権の権利期間についてです。</a:t>
            </a:r>
            <a:endParaRPr kumimoji="1" lang="en-US" altLang="ja-JP" dirty="0"/>
          </a:p>
          <a:p>
            <a:endParaRPr kumimoji="1" lang="en-US" altLang="ja-JP" dirty="0"/>
          </a:p>
          <a:p>
            <a:r>
              <a:rPr kumimoji="1" lang="ja-JP" altLang="en-US" dirty="0"/>
              <a:t>令和元年の意匠法改正により出願から最長</a:t>
            </a:r>
            <a:r>
              <a:rPr kumimoji="1" lang="en-US" altLang="ja-JP" dirty="0"/>
              <a:t>25</a:t>
            </a:r>
            <a:r>
              <a:rPr kumimoji="1" lang="ja-JP" altLang="en-US" dirty="0"/>
              <a:t>年となりました。</a:t>
            </a:r>
            <a:endParaRPr kumimoji="1" lang="en-US" altLang="ja-JP" dirty="0"/>
          </a:p>
          <a:p>
            <a:endParaRPr kumimoji="1" lang="en-US" altLang="ja-JP" dirty="0"/>
          </a:p>
          <a:p>
            <a:r>
              <a:rPr kumimoji="1" lang="ja-JP" altLang="en-US" dirty="0"/>
              <a:t>なお、これは一度登録をしたら、自動的に</a:t>
            </a:r>
            <a:r>
              <a:rPr kumimoji="1" lang="en-US" altLang="ja-JP" dirty="0"/>
              <a:t>25</a:t>
            </a:r>
            <a:r>
              <a:rPr kumimoji="1" lang="ja-JP" altLang="en-US" dirty="0"/>
              <a:t>年間、権利が維持されるということではありませんのでご注意ください。</a:t>
            </a:r>
            <a:endParaRPr kumimoji="1" lang="en-US" altLang="ja-JP" dirty="0"/>
          </a:p>
          <a:p>
            <a:r>
              <a:rPr kumimoji="1" lang="ja-JP" altLang="en-US" dirty="0"/>
              <a:t>権利を維持するためには、いわゆる“年金”とよばれる登録料が必要となります。</a:t>
            </a:r>
            <a:endParaRPr kumimoji="1" lang="en-US" altLang="ja-JP" dirty="0"/>
          </a:p>
          <a:p>
            <a:endParaRPr kumimoji="1" lang="en-US" altLang="ja-JP" dirty="0"/>
          </a:p>
          <a:p>
            <a:r>
              <a:rPr kumimoji="1" lang="ja-JP" altLang="en-US" dirty="0"/>
              <a:t>１年目から３年目は、毎年</a:t>
            </a:r>
            <a:r>
              <a:rPr kumimoji="1" lang="en-US" altLang="ja-JP" dirty="0"/>
              <a:t>8,500</a:t>
            </a:r>
            <a:r>
              <a:rPr kumimoji="1" lang="ja-JP" altLang="en-US" dirty="0"/>
              <a:t>円、</a:t>
            </a:r>
            <a:r>
              <a:rPr kumimoji="1" lang="en-US" altLang="ja-JP" dirty="0"/>
              <a:t>4</a:t>
            </a:r>
            <a:r>
              <a:rPr kumimoji="1" lang="ja-JP" altLang="en-US" dirty="0"/>
              <a:t>年目以降は、毎年</a:t>
            </a:r>
            <a:r>
              <a:rPr kumimoji="1" lang="en-US" altLang="ja-JP" dirty="0"/>
              <a:t>16,900</a:t>
            </a:r>
            <a:r>
              <a:rPr kumimoji="1" lang="ja-JP" altLang="en-US" dirty="0"/>
              <a:t>円です。</a:t>
            </a:r>
            <a:endParaRPr kumimoji="1" lang="en-US" altLang="ja-JP" dirty="0"/>
          </a:p>
          <a:p>
            <a:endParaRPr kumimoji="1" lang="en-US" altLang="ja-JP" dirty="0"/>
          </a:p>
          <a:p>
            <a:r>
              <a:rPr kumimoji="1" lang="ja-JP" altLang="en-US" dirty="0"/>
              <a:t>もし</a:t>
            </a:r>
            <a:r>
              <a:rPr kumimoji="1" lang="en-US" altLang="ja-JP" dirty="0"/>
              <a:t>25</a:t>
            </a:r>
            <a:r>
              <a:rPr kumimoji="1" lang="ja-JP" altLang="en-US" dirty="0"/>
              <a:t>年間権利を維持したいのであれば、この料金を忘れずに納める必要があります。</a:t>
            </a:r>
            <a:endParaRPr kumimoji="1" lang="en-US" altLang="ja-JP" dirty="0"/>
          </a:p>
        </p:txBody>
      </p:sp>
    </p:spTree>
    <p:extLst>
      <p:ext uri="{BB962C8B-B14F-4D97-AF65-F5344CB8AC3E}">
        <p14:creationId xmlns:p14="http://schemas.microsoft.com/office/powerpoint/2010/main" val="2280766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588439"/>
            <a:ext cx="84201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ctr">
              <a:defRPr lang="ja-JP" altLang="en-US" sz="3600" b="1" dirty="0">
                <a:latin typeface="Meiryo UI" pitchFamily="50" charset="-128"/>
                <a:ea typeface="Meiryo UI" pitchFamily="50" charset="-128"/>
                <a:cs typeface="Meiryo UI" pitchFamily="50" charset="-128"/>
              </a:defRPr>
            </a:lvl1pPr>
          </a:lstStyle>
          <a:p>
            <a:pPr marL="0" lvl="0"/>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1485900" y="4653136"/>
            <a:ext cx="6934200" cy="125572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0" indent="0" algn="ctr">
              <a:buNone/>
              <a:defRPr lang="ja-JP" altLang="en-US" sz="2400" b="1">
                <a:latin typeface="Meiryo UI" pitchFamily="50" charset="-128"/>
                <a:ea typeface="Meiryo UI" pitchFamily="50" charset="-128"/>
                <a:cs typeface="Meiryo UI" pitchFamily="50" charset="-128"/>
              </a:defRPr>
            </a:lvl1pPr>
          </a:lstStyle>
          <a:p>
            <a:pPr marL="0" lvl="0" algn="ctr"/>
            <a:r>
              <a:rPr kumimoji="1" lang="ja-JP" altLang="en-US"/>
              <a:t>マスター サブタイトルの書式設定</a:t>
            </a:r>
            <a:endParaRPr kumimoji="1" lang="ja-JP" altLang="en-US" dirty="0"/>
          </a:p>
        </p:txBody>
      </p:sp>
      <p:sp>
        <p:nvSpPr>
          <p:cNvPr id="4" name="日付プレースホルダー 3"/>
          <p:cNvSpPr>
            <a:spLocks noGrp="1"/>
          </p:cNvSpPr>
          <p:nvPr>
            <p:ph type="dt" sz="half" idx="10"/>
          </p:nvPr>
        </p:nvSpPr>
        <p:spPr/>
        <p:txBody>
          <a:bodyPr/>
          <a:lstStyle/>
          <a:p>
            <a:fld id="{398D1E26-098E-4036-9DFE-F3AFFDDEB037}" type="datetime1">
              <a:rPr kumimoji="1" lang="ja-JP" altLang="en-US" smtClean="0"/>
              <a:t>2022/3/30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9550142-B990-490A-A107-ED7302A7FD52}" type="slidenum">
              <a:rPr kumimoji="1" lang="ja-JP" altLang="en-US" smtClean="0"/>
              <a:t>‹#›</a:t>
            </a:fld>
            <a:endParaRPr kumimoji="1" lang="ja-JP" altLang="en-US" dirty="0"/>
          </a:p>
        </p:txBody>
      </p:sp>
    </p:spTree>
    <p:extLst>
      <p:ext uri="{BB962C8B-B14F-4D97-AF65-F5344CB8AC3E}">
        <p14:creationId xmlns:p14="http://schemas.microsoft.com/office/powerpoint/2010/main" val="168066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3" name="Rectangle 9"/>
          <p:cNvSpPr>
            <a:spLocks noGrp="1" noChangeArrowheads="1"/>
          </p:cNvSpPr>
          <p:nvPr>
            <p:ph type="dt" sz="half" idx="10"/>
          </p:nvPr>
        </p:nvSpPr>
        <p:spPr>
          <a:ln/>
        </p:spPr>
        <p:txBody>
          <a:bodyPr/>
          <a:lstStyle>
            <a:lvl1pPr>
              <a:defRPr>
                <a:solidFill>
                  <a:srgbClr val="254061"/>
                </a:solidFill>
              </a:defRPr>
            </a:lvl1pPr>
          </a:lstStyle>
          <a:p>
            <a:pPr>
              <a:defRPr/>
            </a:pPr>
            <a:endParaRPr lang="en-US" altLang="ja-JP"/>
          </a:p>
        </p:txBody>
      </p:sp>
      <p:sp>
        <p:nvSpPr>
          <p:cNvPr id="6" name="Rectangle 7"/>
          <p:cNvSpPr>
            <a:spLocks noGrp="1" noChangeArrowheads="1"/>
          </p:cNvSpPr>
          <p:nvPr>
            <p:ph type="title"/>
          </p:nvPr>
        </p:nvSpPr>
        <p:spPr bwMode="auto">
          <a:xfrm>
            <a:off x="292790" y="123063"/>
            <a:ext cx="8419621" cy="52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133" tIns="49066" rIns="98133" bIns="49066" numCol="1" anchor="ctr" anchorCtr="0" compatLnSpc="1">
            <a:prstTxWarp prst="textNoShape">
              <a:avLst/>
            </a:prstTxWarp>
          </a:bodyPr>
          <a:lstStyle>
            <a:lvl1pPr>
              <a:defRPr>
                <a:solidFill>
                  <a:srgbClr val="254061"/>
                </a:solidFill>
              </a:defRPr>
            </a:lvl1pPr>
          </a:lstStyle>
          <a:p>
            <a:pPr lvl="0"/>
            <a:r>
              <a:rPr lang="ja-JP" altLang="en-US" dirty="0"/>
              <a:t>マスタ タイトルの書式設定</a:t>
            </a:r>
          </a:p>
        </p:txBody>
      </p:sp>
      <p:sp>
        <p:nvSpPr>
          <p:cNvPr id="7" name="Rectangle 17"/>
          <p:cNvSpPr>
            <a:spLocks noGrp="1" noChangeArrowheads="1"/>
          </p:cNvSpPr>
          <p:nvPr>
            <p:ph type="sldNum" sz="quarter" idx="12"/>
          </p:nvPr>
        </p:nvSpPr>
        <p:spPr>
          <a:xfrm>
            <a:off x="9113912" y="6519111"/>
            <a:ext cx="792088" cy="287473"/>
          </a:xfrm>
          <a:ln/>
        </p:spPr>
        <p:txBody>
          <a:bodyPr/>
          <a:lstStyle>
            <a:lvl1pPr>
              <a:defRPr sz="1867">
                <a:solidFill>
                  <a:srgbClr val="254061"/>
                </a:solidFill>
              </a:defRPr>
            </a:lvl1pPr>
          </a:lstStyle>
          <a:p>
            <a:fld id="{F1B5AE40-A868-45BD-8823-197BFCCEF896}" type="slidenum">
              <a:rPr lang="en-US" altLang="ja-JP" smtClean="0"/>
              <a:pPr/>
              <a:t>‹#›</a:t>
            </a:fld>
            <a:endParaRPr lang="en-US" altLang="ja-JP"/>
          </a:p>
        </p:txBody>
      </p:sp>
      <p:sp>
        <p:nvSpPr>
          <p:cNvPr id="8" name="フッター プレースホルダー 4"/>
          <p:cNvSpPr>
            <a:spLocks noGrp="1"/>
          </p:cNvSpPr>
          <p:nvPr>
            <p:ph type="ftr" sz="quarter" idx="11"/>
          </p:nvPr>
        </p:nvSpPr>
        <p:spPr>
          <a:xfrm>
            <a:off x="2451889" y="6586466"/>
            <a:ext cx="5002221" cy="194341"/>
          </a:xfrm>
        </p:spPr>
        <p:txBody>
          <a:bodyPr/>
          <a:lstStyle>
            <a:lvl1pPr>
              <a:defRPr>
                <a:solidFill>
                  <a:srgbClr val="254061"/>
                </a:solidFill>
              </a:defRPr>
            </a:lvl1pPr>
          </a:lstStyle>
          <a:p>
            <a:pPr algn="ctr">
              <a:defRPr/>
            </a:pPr>
            <a:r>
              <a:rPr lang="ja-JP" altLang="en-US"/>
              <a:t>意匠の審査基準及び審査の運用　～令和元年意匠法改正対応～</a:t>
            </a:r>
            <a:endParaRPr lang="en-US" altLang="ja-JP" dirty="0"/>
          </a:p>
        </p:txBody>
      </p:sp>
    </p:spTree>
    <p:extLst>
      <p:ext uri="{BB962C8B-B14F-4D97-AF65-F5344CB8AC3E}">
        <p14:creationId xmlns:p14="http://schemas.microsoft.com/office/powerpoint/2010/main" val="118875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solidFill>
                  <a:srgbClr val="254061"/>
                </a:solidFill>
              </a:defRPr>
            </a:lvl1pPr>
          </a:lstStyle>
          <a:p>
            <a:pPr>
              <a:defRPr/>
            </a:pPr>
            <a:endParaRPr lang="en-US" altLang="ja-JP"/>
          </a:p>
        </p:txBody>
      </p:sp>
      <p:sp>
        <p:nvSpPr>
          <p:cNvPr id="5" name="Rectangle 17"/>
          <p:cNvSpPr>
            <a:spLocks noGrp="1" noChangeArrowheads="1"/>
          </p:cNvSpPr>
          <p:nvPr>
            <p:ph type="sldNum" sz="quarter" idx="12"/>
          </p:nvPr>
        </p:nvSpPr>
        <p:spPr>
          <a:xfrm>
            <a:off x="9113912" y="6519111"/>
            <a:ext cx="792088" cy="287473"/>
          </a:xfrm>
          <a:ln/>
        </p:spPr>
        <p:txBody>
          <a:bodyPr/>
          <a:lstStyle>
            <a:lvl1pPr>
              <a:defRPr sz="1867">
                <a:solidFill>
                  <a:srgbClr val="254061"/>
                </a:solidFill>
              </a:defRPr>
            </a:lvl1pPr>
          </a:lstStyle>
          <a:p>
            <a:fld id="{F1B5AE40-A868-45BD-8823-197BFCCEF896}" type="slidenum">
              <a:rPr lang="en-US" altLang="ja-JP" smtClean="0"/>
              <a:pPr/>
              <a:t>‹#›</a:t>
            </a:fld>
            <a:endParaRPr lang="en-US" altLang="ja-JP"/>
          </a:p>
        </p:txBody>
      </p:sp>
      <p:sp>
        <p:nvSpPr>
          <p:cNvPr id="6" name="フッター プレースホルダー 4"/>
          <p:cNvSpPr>
            <a:spLocks noGrp="1"/>
          </p:cNvSpPr>
          <p:nvPr>
            <p:ph type="ftr" sz="quarter" idx="11"/>
          </p:nvPr>
        </p:nvSpPr>
        <p:spPr>
          <a:xfrm>
            <a:off x="2451889" y="6586466"/>
            <a:ext cx="5002221" cy="194341"/>
          </a:xfrm>
        </p:spPr>
        <p:txBody>
          <a:bodyPr/>
          <a:lstStyle>
            <a:lvl1pPr>
              <a:defRPr>
                <a:solidFill>
                  <a:srgbClr val="254061"/>
                </a:solidFill>
              </a:defRPr>
            </a:lvl1pPr>
          </a:lstStyle>
          <a:p>
            <a:pPr algn="ctr">
              <a:defRPr/>
            </a:pPr>
            <a:r>
              <a:rPr lang="ja-JP" altLang="en-US"/>
              <a:t>意匠の審査基準及び審査の運用　～令和元年意匠法改正対応～</a:t>
            </a:r>
            <a:endParaRPr lang="en-US" altLang="ja-JP" dirty="0"/>
          </a:p>
        </p:txBody>
      </p:sp>
    </p:spTree>
    <p:extLst>
      <p:ext uri="{BB962C8B-B14F-4D97-AF65-F5344CB8AC3E}">
        <p14:creationId xmlns:p14="http://schemas.microsoft.com/office/powerpoint/2010/main" val="145303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460" y="807018"/>
            <a:ext cx="3258848" cy="627722"/>
          </a:xfrm>
        </p:spPr>
        <p:txBody>
          <a:bodyPr anchor="b"/>
          <a:lstStyle>
            <a:lvl1pPr algn="l">
              <a:defRPr sz="1867" b="1">
                <a:solidFill>
                  <a:srgbClr val="254061"/>
                </a:solidFill>
              </a:defRPr>
            </a:lvl1pPr>
          </a:lstStyle>
          <a:p>
            <a:r>
              <a:rPr lang="ja-JP" altLang="en-US"/>
              <a:t>マスター タイトルの書式設定</a:t>
            </a:r>
          </a:p>
        </p:txBody>
      </p:sp>
      <p:sp>
        <p:nvSpPr>
          <p:cNvPr id="3" name="コンテンツ プレースホルダー 2"/>
          <p:cNvSpPr>
            <a:spLocks noGrp="1"/>
          </p:cNvSpPr>
          <p:nvPr>
            <p:ph idx="1"/>
          </p:nvPr>
        </p:nvSpPr>
        <p:spPr>
          <a:xfrm>
            <a:off x="3872579" y="807017"/>
            <a:ext cx="5537962" cy="5318791"/>
          </a:xfrm>
        </p:spPr>
        <p:txBody>
          <a:bodyPr/>
          <a:lstStyle>
            <a:lvl1pPr>
              <a:defRPr sz="2988">
                <a:solidFill>
                  <a:srgbClr val="254061"/>
                </a:solidFill>
              </a:defRPr>
            </a:lvl1pPr>
            <a:lvl2pPr>
              <a:defRPr sz="2614">
                <a:solidFill>
                  <a:srgbClr val="254061"/>
                </a:solidFill>
              </a:defRPr>
            </a:lvl2pPr>
            <a:lvl3pPr>
              <a:defRPr sz="2241">
                <a:solidFill>
                  <a:srgbClr val="254061"/>
                </a:solidFill>
              </a:defRPr>
            </a:lvl3pPr>
            <a:lvl4pPr>
              <a:defRPr sz="1867">
                <a:solidFill>
                  <a:srgbClr val="254061"/>
                </a:solidFill>
              </a:defRPr>
            </a:lvl4pPr>
            <a:lvl5pPr>
              <a:defRPr sz="1867">
                <a:solidFill>
                  <a:srgbClr val="254061"/>
                </a:solidFill>
              </a:defRPr>
            </a:lvl5pPr>
            <a:lvl6pPr>
              <a:defRPr sz="1867"/>
            </a:lvl6pPr>
            <a:lvl7pPr>
              <a:defRPr sz="1867"/>
            </a:lvl7pPr>
            <a:lvl8pPr>
              <a:defRPr sz="1867"/>
            </a:lvl8pPr>
            <a:lvl9pPr>
              <a:defRPr sz="18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95460" y="1434740"/>
            <a:ext cx="3258848" cy="4691068"/>
          </a:xfrm>
        </p:spPr>
        <p:txBody>
          <a:bodyPr/>
          <a:lstStyle>
            <a:lvl1pPr marL="0" indent="0">
              <a:buNone/>
              <a:defRPr sz="1307">
                <a:solidFill>
                  <a:srgbClr val="254061"/>
                </a:solidFill>
              </a:defRPr>
            </a:lvl1pPr>
            <a:lvl2pPr marL="426888" indent="0">
              <a:buNone/>
              <a:defRPr sz="1120"/>
            </a:lvl2pPr>
            <a:lvl3pPr marL="853775" indent="0">
              <a:buNone/>
              <a:defRPr sz="934"/>
            </a:lvl3pPr>
            <a:lvl4pPr marL="1280663" indent="0">
              <a:buNone/>
              <a:defRPr sz="840"/>
            </a:lvl4pPr>
            <a:lvl5pPr marL="1707551" indent="0">
              <a:buNone/>
              <a:defRPr sz="840"/>
            </a:lvl5pPr>
            <a:lvl6pPr marL="2134438" indent="0">
              <a:buNone/>
              <a:defRPr sz="840"/>
            </a:lvl6pPr>
            <a:lvl7pPr marL="2561326" indent="0">
              <a:buNone/>
              <a:defRPr sz="840"/>
            </a:lvl7pPr>
            <a:lvl8pPr marL="2988213" indent="0">
              <a:buNone/>
              <a:defRPr sz="840"/>
            </a:lvl8pPr>
            <a:lvl9pPr marL="3415101" indent="0">
              <a:buNone/>
              <a:defRPr sz="840"/>
            </a:lvl9pPr>
          </a:lstStyle>
          <a:p>
            <a:pPr lvl="0"/>
            <a:r>
              <a:rPr lang="ja-JP" altLang="en-US"/>
              <a:t>マスター テキストの書式設定</a:t>
            </a:r>
          </a:p>
        </p:txBody>
      </p:sp>
      <p:sp>
        <p:nvSpPr>
          <p:cNvPr id="5" name="Rectangle 9"/>
          <p:cNvSpPr>
            <a:spLocks noGrp="1" noChangeArrowheads="1"/>
          </p:cNvSpPr>
          <p:nvPr>
            <p:ph type="dt" sz="half" idx="10"/>
          </p:nvPr>
        </p:nvSpPr>
        <p:spPr>
          <a:ln/>
        </p:spPr>
        <p:txBody>
          <a:bodyPr/>
          <a:lstStyle>
            <a:lvl1pPr>
              <a:defRPr>
                <a:solidFill>
                  <a:srgbClr val="254061"/>
                </a:solidFill>
              </a:defRPr>
            </a:lvl1pPr>
          </a:lstStyle>
          <a:p>
            <a:pPr>
              <a:defRPr/>
            </a:pPr>
            <a:endParaRPr lang="en-US" altLang="ja-JP"/>
          </a:p>
        </p:txBody>
      </p:sp>
      <p:sp>
        <p:nvSpPr>
          <p:cNvPr id="8" name="Rectangle 17"/>
          <p:cNvSpPr>
            <a:spLocks noGrp="1" noChangeArrowheads="1"/>
          </p:cNvSpPr>
          <p:nvPr>
            <p:ph type="sldNum" sz="quarter" idx="12"/>
          </p:nvPr>
        </p:nvSpPr>
        <p:spPr>
          <a:xfrm>
            <a:off x="9113912" y="6519111"/>
            <a:ext cx="792088" cy="287473"/>
          </a:xfrm>
          <a:ln/>
        </p:spPr>
        <p:txBody>
          <a:bodyPr/>
          <a:lstStyle>
            <a:lvl1pPr>
              <a:defRPr sz="1867">
                <a:solidFill>
                  <a:srgbClr val="254061"/>
                </a:solidFill>
              </a:defRPr>
            </a:lvl1pPr>
          </a:lstStyle>
          <a:p>
            <a:fld id="{F1B5AE40-A868-45BD-8823-197BFCCEF896}" type="slidenum">
              <a:rPr lang="en-US" altLang="ja-JP" smtClean="0"/>
              <a:pPr/>
              <a:t>‹#›</a:t>
            </a:fld>
            <a:endParaRPr lang="en-US" altLang="ja-JP"/>
          </a:p>
        </p:txBody>
      </p:sp>
      <p:sp>
        <p:nvSpPr>
          <p:cNvPr id="9" name="フッター プレースホルダー 4"/>
          <p:cNvSpPr>
            <a:spLocks noGrp="1"/>
          </p:cNvSpPr>
          <p:nvPr>
            <p:ph type="ftr" sz="quarter" idx="11"/>
          </p:nvPr>
        </p:nvSpPr>
        <p:spPr>
          <a:xfrm>
            <a:off x="2451889" y="6586466"/>
            <a:ext cx="5002221" cy="194341"/>
          </a:xfrm>
        </p:spPr>
        <p:txBody>
          <a:bodyPr/>
          <a:lstStyle>
            <a:lvl1pPr>
              <a:defRPr>
                <a:solidFill>
                  <a:srgbClr val="254061"/>
                </a:solidFill>
              </a:defRPr>
            </a:lvl1pPr>
          </a:lstStyle>
          <a:p>
            <a:pPr algn="ctr">
              <a:defRPr/>
            </a:pPr>
            <a:r>
              <a:rPr lang="ja-JP" altLang="en-US"/>
              <a:t>意匠の審査基準及び審査の運用　～令和元年意匠法改正対応～</a:t>
            </a:r>
            <a:endParaRPr lang="en-US" altLang="ja-JP" dirty="0"/>
          </a:p>
        </p:txBody>
      </p:sp>
    </p:spTree>
    <p:extLst>
      <p:ext uri="{BB962C8B-B14F-4D97-AF65-F5344CB8AC3E}">
        <p14:creationId xmlns:p14="http://schemas.microsoft.com/office/powerpoint/2010/main" val="374271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883" y="4800749"/>
            <a:ext cx="5943919" cy="566189"/>
          </a:xfrm>
        </p:spPr>
        <p:txBody>
          <a:bodyPr anchor="b"/>
          <a:lstStyle>
            <a:lvl1pPr algn="l">
              <a:defRPr sz="1867" b="1">
                <a:solidFill>
                  <a:srgbClr val="254061"/>
                </a:solidFill>
              </a:defRPr>
            </a:lvl1pPr>
          </a:lstStyle>
          <a:p>
            <a:r>
              <a:rPr lang="ja-JP" altLang="en-US"/>
              <a:t>マスター タイトルの書式設定</a:t>
            </a:r>
          </a:p>
        </p:txBody>
      </p:sp>
      <p:sp>
        <p:nvSpPr>
          <p:cNvPr id="3" name="図プレースホルダー 2"/>
          <p:cNvSpPr>
            <a:spLocks noGrp="1"/>
          </p:cNvSpPr>
          <p:nvPr>
            <p:ph type="pic" idx="1"/>
          </p:nvPr>
        </p:nvSpPr>
        <p:spPr>
          <a:xfrm>
            <a:off x="1941883" y="807018"/>
            <a:ext cx="5943919" cy="3921103"/>
          </a:xfrm>
        </p:spPr>
        <p:txBody>
          <a:bodyPr/>
          <a:lstStyle>
            <a:lvl1pPr marL="0" indent="0">
              <a:buNone/>
              <a:defRPr sz="2988">
                <a:solidFill>
                  <a:srgbClr val="254061"/>
                </a:solidFill>
              </a:defRPr>
            </a:lvl1pPr>
            <a:lvl2pPr marL="426888" indent="0">
              <a:buNone/>
              <a:defRPr sz="2614"/>
            </a:lvl2pPr>
            <a:lvl3pPr marL="853775" indent="0">
              <a:buNone/>
              <a:defRPr sz="2241"/>
            </a:lvl3pPr>
            <a:lvl4pPr marL="1280663" indent="0">
              <a:buNone/>
              <a:defRPr sz="1867"/>
            </a:lvl4pPr>
            <a:lvl5pPr marL="1707551" indent="0">
              <a:buNone/>
              <a:defRPr sz="1867"/>
            </a:lvl5pPr>
            <a:lvl6pPr marL="2134438" indent="0">
              <a:buNone/>
              <a:defRPr sz="1867"/>
            </a:lvl6pPr>
            <a:lvl7pPr marL="2561326" indent="0">
              <a:buNone/>
              <a:defRPr sz="1867"/>
            </a:lvl7pPr>
            <a:lvl8pPr marL="2988213" indent="0">
              <a:buNone/>
              <a:defRPr sz="1867"/>
            </a:lvl8pPr>
            <a:lvl9pPr marL="3415101" indent="0">
              <a:buNone/>
              <a:defRPr sz="1867"/>
            </a:lvl9pPr>
          </a:lstStyle>
          <a:p>
            <a:pPr lvl="0"/>
            <a:endParaRPr lang="ja-JP" altLang="en-US" noProof="0"/>
          </a:p>
        </p:txBody>
      </p:sp>
      <p:sp>
        <p:nvSpPr>
          <p:cNvPr id="4" name="テキスト プレースホルダー 3"/>
          <p:cNvSpPr>
            <a:spLocks noGrp="1"/>
          </p:cNvSpPr>
          <p:nvPr>
            <p:ph type="body" sz="half" idx="2"/>
          </p:nvPr>
        </p:nvSpPr>
        <p:spPr>
          <a:xfrm>
            <a:off x="1941883" y="5366937"/>
            <a:ext cx="5943919" cy="804818"/>
          </a:xfrm>
        </p:spPr>
        <p:txBody>
          <a:bodyPr/>
          <a:lstStyle>
            <a:lvl1pPr marL="0" indent="0">
              <a:buNone/>
              <a:defRPr sz="1307">
                <a:solidFill>
                  <a:srgbClr val="254061"/>
                </a:solidFill>
              </a:defRPr>
            </a:lvl1pPr>
            <a:lvl2pPr marL="426888" indent="0">
              <a:buNone/>
              <a:defRPr sz="1120"/>
            </a:lvl2pPr>
            <a:lvl3pPr marL="853775" indent="0">
              <a:buNone/>
              <a:defRPr sz="934"/>
            </a:lvl3pPr>
            <a:lvl4pPr marL="1280663" indent="0">
              <a:buNone/>
              <a:defRPr sz="840"/>
            </a:lvl4pPr>
            <a:lvl5pPr marL="1707551" indent="0">
              <a:buNone/>
              <a:defRPr sz="840"/>
            </a:lvl5pPr>
            <a:lvl6pPr marL="2134438" indent="0">
              <a:buNone/>
              <a:defRPr sz="840"/>
            </a:lvl6pPr>
            <a:lvl7pPr marL="2561326" indent="0">
              <a:buNone/>
              <a:defRPr sz="840"/>
            </a:lvl7pPr>
            <a:lvl8pPr marL="2988213" indent="0">
              <a:buNone/>
              <a:defRPr sz="840"/>
            </a:lvl8pPr>
            <a:lvl9pPr marL="3415101" indent="0">
              <a:buNone/>
              <a:defRPr sz="840"/>
            </a:lvl9pPr>
          </a:lstStyle>
          <a:p>
            <a:pPr lvl="0"/>
            <a:r>
              <a:rPr lang="ja-JP" altLang="en-US"/>
              <a:t>マスター テキストの書式設定</a:t>
            </a:r>
          </a:p>
        </p:txBody>
      </p:sp>
      <p:sp>
        <p:nvSpPr>
          <p:cNvPr id="5" name="Rectangle 9"/>
          <p:cNvSpPr>
            <a:spLocks noGrp="1" noChangeArrowheads="1"/>
          </p:cNvSpPr>
          <p:nvPr>
            <p:ph type="dt" sz="half" idx="10"/>
          </p:nvPr>
        </p:nvSpPr>
        <p:spPr>
          <a:ln/>
        </p:spPr>
        <p:txBody>
          <a:bodyPr/>
          <a:lstStyle>
            <a:lvl1pPr>
              <a:defRPr>
                <a:solidFill>
                  <a:srgbClr val="254061"/>
                </a:solidFill>
              </a:defRPr>
            </a:lvl1pPr>
          </a:lstStyle>
          <a:p>
            <a:pPr>
              <a:defRPr/>
            </a:pPr>
            <a:endParaRPr lang="en-US" altLang="ja-JP"/>
          </a:p>
        </p:txBody>
      </p:sp>
      <p:sp>
        <p:nvSpPr>
          <p:cNvPr id="8" name="Rectangle 17"/>
          <p:cNvSpPr>
            <a:spLocks noGrp="1" noChangeArrowheads="1"/>
          </p:cNvSpPr>
          <p:nvPr>
            <p:ph type="sldNum" sz="quarter" idx="12"/>
          </p:nvPr>
        </p:nvSpPr>
        <p:spPr>
          <a:xfrm>
            <a:off x="9113912" y="6519111"/>
            <a:ext cx="792088" cy="287473"/>
          </a:xfrm>
          <a:ln/>
        </p:spPr>
        <p:txBody>
          <a:bodyPr/>
          <a:lstStyle>
            <a:lvl1pPr>
              <a:defRPr sz="1867">
                <a:solidFill>
                  <a:srgbClr val="254061"/>
                </a:solidFill>
              </a:defRPr>
            </a:lvl1pPr>
          </a:lstStyle>
          <a:p>
            <a:fld id="{F1B5AE40-A868-45BD-8823-197BFCCEF896}" type="slidenum">
              <a:rPr lang="en-US" altLang="ja-JP" smtClean="0"/>
              <a:pPr/>
              <a:t>‹#›</a:t>
            </a:fld>
            <a:endParaRPr lang="en-US" altLang="ja-JP"/>
          </a:p>
        </p:txBody>
      </p:sp>
      <p:sp>
        <p:nvSpPr>
          <p:cNvPr id="9" name="フッター プレースホルダー 4"/>
          <p:cNvSpPr>
            <a:spLocks noGrp="1"/>
          </p:cNvSpPr>
          <p:nvPr>
            <p:ph type="ftr" sz="quarter" idx="11"/>
          </p:nvPr>
        </p:nvSpPr>
        <p:spPr>
          <a:xfrm>
            <a:off x="2451889" y="6586466"/>
            <a:ext cx="5002221" cy="194341"/>
          </a:xfrm>
        </p:spPr>
        <p:txBody>
          <a:bodyPr/>
          <a:lstStyle>
            <a:lvl1pPr>
              <a:defRPr>
                <a:solidFill>
                  <a:srgbClr val="254061"/>
                </a:solidFill>
              </a:defRPr>
            </a:lvl1pPr>
          </a:lstStyle>
          <a:p>
            <a:pPr algn="ctr">
              <a:defRPr/>
            </a:pPr>
            <a:r>
              <a:rPr lang="ja-JP" altLang="en-US"/>
              <a:t>意匠の審査基準及び審査の運用　～令和元年意匠法改正対応～</a:t>
            </a:r>
            <a:endParaRPr lang="en-US" altLang="ja-JP" dirty="0"/>
          </a:p>
        </p:txBody>
      </p:sp>
    </p:spTree>
    <p:extLst>
      <p:ext uri="{BB962C8B-B14F-4D97-AF65-F5344CB8AC3E}">
        <p14:creationId xmlns:p14="http://schemas.microsoft.com/office/powerpoint/2010/main" val="2388305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10;縦書きテキスト">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p:txBody>
          <a:bodyPr vert="eaVert"/>
          <a:lstStyle>
            <a:lvl1pPr>
              <a:defRPr>
                <a:solidFill>
                  <a:srgbClr val="254061"/>
                </a:solidFill>
              </a:defRPr>
            </a:lvl1pPr>
            <a:lvl2pPr>
              <a:defRPr>
                <a:solidFill>
                  <a:srgbClr val="254061"/>
                </a:solidFill>
              </a:defRPr>
            </a:lvl2pPr>
            <a:lvl3pPr>
              <a:defRPr>
                <a:solidFill>
                  <a:srgbClr val="254061"/>
                </a:solidFill>
              </a:defRPr>
            </a:lvl3pPr>
            <a:lvl4pPr>
              <a:defRPr>
                <a:solidFill>
                  <a:srgbClr val="254061"/>
                </a:solidFill>
              </a:defRPr>
            </a:lvl4pPr>
            <a:lvl5pPr>
              <a:defRPr>
                <a:solidFill>
                  <a:srgbClr val="25406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9"/>
          <p:cNvSpPr>
            <a:spLocks noGrp="1" noChangeArrowheads="1"/>
          </p:cNvSpPr>
          <p:nvPr>
            <p:ph type="dt" sz="half" idx="10"/>
          </p:nvPr>
        </p:nvSpPr>
        <p:spPr>
          <a:ln/>
        </p:spPr>
        <p:txBody>
          <a:bodyPr/>
          <a:lstStyle>
            <a:lvl1pPr>
              <a:defRPr>
                <a:solidFill>
                  <a:srgbClr val="254061"/>
                </a:solidFill>
              </a:defRPr>
            </a:lvl1pPr>
          </a:lstStyle>
          <a:p>
            <a:pPr>
              <a:defRPr/>
            </a:pPr>
            <a:endParaRPr lang="en-US" altLang="ja-JP"/>
          </a:p>
        </p:txBody>
      </p:sp>
      <p:sp>
        <p:nvSpPr>
          <p:cNvPr id="7" name="Rectangle 7"/>
          <p:cNvSpPr>
            <a:spLocks noGrp="1" noChangeArrowheads="1"/>
          </p:cNvSpPr>
          <p:nvPr>
            <p:ph type="title"/>
          </p:nvPr>
        </p:nvSpPr>
        <p:spPr bwMode="auto">
          <a:xfrm>
            <a:off x="292790" y="123063"/>
            <a:ext cx="8419621" cy="52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133" tIns="49066" rIns="98133" bIns="49066" numCol="1" anchor="ctr" anchorCtr="0" compatLnSpc="1">
            <a:prstTxWarp prst="textNoShape">
              <a:avLst/>
            </a:prstTxWarp>
          </a:bodyPr>
          <a:lstStyle>
            <a:lvl1pPr>
              <a:defRPr>
                <a:solidFill>
                  <a:srgbClr val="254061"/>
                </a:solidFill>
              </a:defRPr>
            </a:lvl1pPr>
          </a:lstStyle>
          <a:p>
            <a:pPr lvl="0"/>
            <a:r>
              <a:rPr lang="ja-JP" altLang="en-US" dirty="0"/>
              <a:t>マスタ タイトルの書式設定</a:t>
            </a:r>
          </a:p>
        </p:txBody>
      </p:sp>
      <p:sp>
        <p:nvSpPr>
          <p:cNvPr id="8" name="Rectangle 17"/>
          <p:cNvSpPr>
            <a:spLocks noGrp="1" noChangeArrowheads="1"/>
          </p:cNvSpPr>
          <p:nvPr>
            <p:ph type="sldNum" sz="quarter" idx="12"/>
          </p:nvPr>
        </p:nvSpPr>
        <p:spPr>
          <a:xfrm>
            <a:off x="9113912" y="6519111"/>
            <a:ext cx="792088" cy="287473"/>
          </a:xfrm>
          <a:ln/>
        </p:spPr>
        <p:txBody>
          <a:bodyPr/>
          <a:lstStyle>
            <a:lvl1pPr>
              <a:defRPr sz="1867">
                <a:solidFill>
                  <a:srgbClr val="254061"/>
                </a:solidFill>
              </a:defRPr>
            </a:lvl1pPr>
          </a:lstStyle>
          <a:p>
            <a:fld id="{F1B5AE40-A868-45BD-8823-197BFCCEF896}" type="slidenum">
              <a:rPr lang="en-US" altLang="ja-JP" smtClean="0"/>
              <a:pPr/>
              <a:t>‹#›</a:t>
            </a:fld>
            <a:endParaRPr lang="en-US" altLang="ja-JP"/>
          </a:p>
        </p:txBody>
      </p:sp>
      <p:sp>
        <p:nvSpPr>
          <p:cNvPr id="9" name="フッター プレースホルダー 4"/>
          <p:cNvSpPr>
            <a:spLocks noGrp="1"/>
          </p:cNvSpPr>
          <p:nvPr>
            <p:ph type="ftr" sz="quarter" idx="11"/>
          </p:nvPr>
        </p:nvSpPr>
        <p:spPr>
          <a:xfrm>
            <a:off x="2451889" y="6586466"/>
            <a:ext cx="5002221" cy="194341"/>
          </a:xfrm>
        </p:spPr>
        <p:txBody>
          <a:bodyPr/>
          <a:lstStyle>
            <a:lvl1pPr>
              <a:defRPr>
                <a:solidFill>
                  <a:srgbClr val="254061"/>
                </a:solidFill>
              </a:defRPr>
            </a:lvl1pPr>
          </a:lstStyle>
          <a:p>
            <a:pPr algn="ctr">
              <a:defRPr/>
            </a:pPr>
            <a:r>
              <a:rPr lang="ja-JP" altLang="en-US"/>
              <a:t>意匠の審査基準及び審査の運用　～令和元年意匠法改正対応～</a:t>
            </a:r>
            <a:endParaRPr lang="en-US" altLang="ja-JP" dirty="0"/>
          </a:p>
        </p:txBody>
      </p:sp>
    </p:spTree>
    <p:extLst>
      <p:ext uri="{BB962C8B-B14F-4D97-AF65-F5344CB8AC3E}">
        <p14:creationId xmlns:p14="http://schemas.microsoft.com/office/powerpoint/2010/main" val="1930603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305636" y="874249"/>
            <a:ext cx="2104905" cy="5256006"/>
          </a:xfrm>
        </p:spPr>
        <p:txBody>
          <a:bodyPr vert="eaVert"/>
          <a:lstStyle>
            <a:lvl1pPr>
              <a:defRPr>
                <a:solidFill>
                  <a:srgbClr val="254061"/>
                </a:solidFill>
              </a:defRPr>
            </a:lvl1p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90920" y="874249"/>
            <a:ext cx="6161283" cy="5256006"/>
          </a:xfrm>
        </p:spPr>
        <p:txBody>
          <a:bodyPr vert="eaVert"/>
          <a:lstStyle>
            <a:lvl1pPr>
              <a:defRPr>
                <a:solidFill>
                  <a:srgbClr val="254061"/>
                </a:solidFill>
              </a:defRPr>
            </a:lvl1pPr>
            <a:lvl2pPr>
              <a:defRPr>
                <a:solidFill>
                  <a:srgbClr val="254061"/>
                </a:solidFill>
              </a:defRPr>
            </a:lvl2pPr>
            <a:lvl3pPr>
              <a:defRPr>
                <a:solidFill>
                  <a:srgbClr val="254061"/>
                </a:solidFill>
              </a:defRPr>
            </a:lvl3pPr>
            <a:lvl4pPr>
              <a:defRPr>
                <a:solidFill>
                  <a:srgbClr val="254061"/>
                </a:solidFill>
              </a:defRPr>
            </a:lvl4pPr>
            <a:lvl5pPr>
              <a:defRPr>
                <a:solidFill>
                  <a:srgbClr val="25406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9"/>
          <p:cNvSpPr>
            <a:spLocks noGrp="1" noChangeArrowheads="1"/>
          </p:cNvSpPr>
          <p:nvPr>
            <p:ph type="dt" sz="half" idx="10"/>
          </p:nvPr>
        </p:nvSpPr>
        <p:spPr>
          <a:ln/>
        </p:spPr>
        <p:txBody>
          <a:bodyPr/>
          <a:lstStyle>
            <a:lvl1pPr>
              <a:defRPr>
                <a:solidFill>
                  <a:srgbClr val="254061"/>
                </a:solidFill>
              </a:defRPr>
            </a:lvl1pPr>
          </a:lstStyle>
          <a:p>
            <a:pPr>
              <a:defRPr/>
            </a:pPr>
            <a:endParaRPr lang="en-US" altLang="ja-JP"/>
          </a:p>
        </p:txBody>
      </p:sp>
      <p:sp>
        <p:nvSpPr>
          <p:cNvPr id="7" name="Rectangle 17"/>
          <p:cNvSpPr>
            <a:spLocks noGrp="1" noChangeArrowheads="1"/>
          </p:cNvSpPr>
          <p:nvPr>
            <p:ph type="sldNum" sz="quarter" idx="12"/>
          </p:nvPr>
        </p:nvSpPr>
        <p:spPr>
          <a:xfrm>
            <a:off x="9113912" y="6519111"/>
            <a:ext cx="792088" cy="287473"/>
          </a:xfrm>
          <a:ln/>
        </p:spPr>
        <p:txBody>
          <a:bodyPr/>
          <a:lstStyle>
            <a:lvl1pPr>
              <a:defRPr sz="1867">
                <a:solidFill>
                  <a:srgbClr val="254061"/>
                </a:solidFill>
              </a:defRPr>
            </a:lvl1pPr>
          </a:lstStyle>
          <a:p>
            <a:fld id="{F1B5AE40-A868-45BD-8823-197BFCCEF896}" type="slidenum">
              <a:rPr lang="en-US" altLang="ja-JP" smtClean="0"/>
              <a:pPr/>
              <a:t>‹#›</a:t>
            </a:fld>
            <a:endParaRPr lang="en-US" altLang="ja-JP"/>
          </a:p>
        </p:txBody>
      </p:sp>
      <p:sp>
        <p:nvSpPr>
          <p:cNvPr id="8" name="フッター プレースホルダー 4"/>
          <p:cNvSpPr>
            <a:spLocks noGrp="1"/>
          </p:cNvSpPr>
          <p:nvPr>
            <p:ph type="ftr" sz="quarter" idx="11"/>
          </p:nvPr>
        </p:nvSpPr>
        <p:spPr>
          <a:xfrm>
            <a:off x="2451889" y="6586466"/>
            <a:ext cx="5002221" cy="194341"/>
          </a:xfrm>
        </p:spPr>
        <p:txBody>
          <a:bodyPr/>
          <a:lstStyle>
            <a:lvl1pPr>
              <a:defRPr>
                <a:solidFill>
                  <a:srgbClr val="254061"/>
                </a:solidFill>
              </a:defRPr>
            </a:lvl1pPr>
          </a:lstStyle>
          <a:p>
            <a:pPr algn="ctr">
              <a:defRPr/>
            </a:pPr>
            <a:r>
              <a:rPr lang="ja-JP" altLang="en-US"/>
              <a:t>意匠の審査基準及び審査の運用　～令和元年意匠法改正対応～</a:t>
            </a:r>
            <a:endParaRPr lang="en-US" altLang="ja-JP" dirty="0"/>
          </a:p>
        </p:txBody>
      </p:sp>
    </p:spTree>
    <p:extLst>
      <p:ext uri="{BB962C8B-B14F-4D97-AF65-F5344CB8AC3E}">
        <p14:creationId xmlns:p14="http://schemas.microsoft.com/office/powerpoint/2010/main" val="64742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990919" y="807019"/>
            <a:ext cx="8419621" cy="5323236"/>
          </a:xfrm>
        </p:spPr>
        <p:txBody>
          <a:bodyPr/>
          <a:lstStyle>
            <a:lvl1pPr>
              <a:defRPr>
                <a:solidFill>
                  <a:srgbClr val="254061"/>
                </a:solidFill>
              </a:defRPr>
            </a:lvl1pPr>
            <a:lvl2pPr>
              <a:defRPr>
                <a:solidFill>
                  <a:srgbClr val="254061"/>
                </a:solidFill>
              </a:defRPr>
            </a:lvl2pPr>
            <a:lvl3pPr>
              <a:defRPr>
                <a:solidFill>
                  <a:srgbClr val="254061"/>
                </a:solidFill>
              </a:defRPr>
            </a:lvl3pPr>
            <a:lvl4pPr>
              <a:defRPr>
                <a:solidFill>
                  <a:srgbClr val="254061"/>
                </a:solidFill>
              </a:defRPr>
            </a:lvl4pPr>
            <a:lvl5pPr>
              <a:defRPr>
                <a:solidFill>
                  <a:srgbClr val="25406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9"/>
          <p:cNvSpPr>
            <a:spLocks noGrp="1" noChangeArrowheads="1"/>
          </p:cNvSpPr>
          <p:nvPr>
            <p:ph type="dt" sz="half" idx="10"/>
          </p:nvPr>
        </p:nvSpPr>
        <p:spPr>
          <a:ln/>
        </p:spPr>
        <p:txBody>
          <a:bodyPr/>
          <a:lstStyle>
            <a:lvl1pPr>
              <a:defRPr>
                <a:solidFill>
                  <a:srgbClr val="254061"/>
                </a:solidFill>
              </a:defRPr>
            </a:lvl1pPr>
          </a:lstStyle>
          <a:p>
            <a:pPr>
              <a:defRPr/>
            </a:pPr>
            <a:endParaRPr lang="en-US" altLang="ja-JP"/>
          </a:p>
        </p:txBody>
      </p:sp>
      <p:sp>
        <p:nvSpPr>
          <p:cNvPr id="6" name="Rectangle 17"/>
          <p:cNvSpPr>
            <a:spLocks noGrp="1" noChangeArrowheads="1"/>
          </p:cNvSpPr>
          <p:nvPr>
            <p:ph type="sldNum" sz="quarter" idx="12"/>
          </p:nvPr>
        </p:nvSpPr>
        <p:spPr>
          <a:xfrm>
            <a:off x="9113912" y="6519111"/>
            <a:ext cx="792088" cy="287473"/>
          </a:xfrm>
          <a:ln/>
        </p:spPr>
        <p:txBody>
          <a:bodyPr/>
          <a:lstStyle>
            <a:lvl1pPr>
              <a:defRPr sz="1867">
                <a:solidFill>
                  <a:srgbClr val="254061"/>
                </a:solidFill>
              </a:defRPr>
            </a:lvl1pPr>
          </a:lstStyle>
          <a:p>
            <a:fld id="{F1B5AE40-A868-45BD-8823-197BFCCEF896}" type="slidenum">
              <a:rPr lang="en-US" altLang="ja-JP" smtClean="0"/>
              <a:pPr/>
              <a:t>‹#›</a:t>
            </a:fld>
            <a:endParaRPr lang="en-US" altLang="ja-JP"/>
          </a:p>
        </p:txBody>
      </p:sp>
      <p:sp>
        <p:nvSpPr>
          <p:cNvPr id="7" name="フッター プレースホルダー 4"/>
          <p:cNvSpPr>
            <a:spLocks noGrp="1"/>
          </p:cNvSpPr>
          <p:nvPr>
            <p:ph type="ftr" sz="quarter" idx="11"/>
          </p:nvPr>
        </p:nvSpPr>
        <p:spPr>
          <a:xfrm>
            <a:off x="2451889" y="6586466"/>
            <a:ext cx="5002221" cy="194341"/>
          </a:xfrm>
        </p:spPr>
        <p:txBody>
          <a:bodyPr/>
          <a:lstStyle>
            <a:lvl1pPr>
              <a:defRPr>
                <a:solidFill>
                  <a:srgbClr val="254061"/>
                </a:solidFill>
              </a:defRPr>
            </a:lvl1pPr>
          </a:lstStyle>
          <a:p>
            <a:pPr algn="ctr">
              <a:defRPr/>
            </a:pPr>
            <a:r>
              <a:rPr lang="ja-JP" altLang="en-US"/>
              <a:t>意匠の審査基準及び審査の運用　～令和元年意匠法改正対応～</a:t>
            </a:r>
            <a:endParaRPr lang="en-US" altLang="ja-JP" dirty="0"/>
          </a:p>
        </p:txBody>
      </p:sp>
    </p:spTree>
    <p:extLst>
      <p:ext uri="{BB962C8B-B14F-4D97-AF65-F5344CB8AC3E}">
        <p14:creationId xmlns:p14="http://schemas.microsoft.com/office/powerpoint/2010/main" val="2813543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393439" y="1520788"/>
            <a:ext cx="7423989" cy="646331"/>
          </a:xfrm>
        </p:spPr>
        <p:txBody>
          <a:bodyPr wrap="square" anchor="t" anchorCtr="0">
            <a:spAutoFit/>
          </a:bodyPr>
          <a:lstStyle>
            <a:lvl1pPr algn="l">
              <a:defRPr lang="ja-JP" altLang="en-US" sz="3600" b="1" dirty="0">
                <a:latin typeface="Meiryo UI" panose="020B0604030504040204" pitchFamily="50" charset="-128"/>
                <a:ea typeface="Meiryo UI" panose="020B0604030504040204" pitchFamily="50" charset="-128"/>
                <a:cs typeface="Meiryo UI" panose="020B0604030504040204" pitchFamily="50" charset="-128"/>
              </a:defRPr>
            </a:lvl1pPr>
          </a:lstStyle>
          <a:p>
            <a:pPr marL="0" lvl="0" algn="l"/>
            <a:r>
              <a:rPr kumimoji="1" lang="ja-JP" altLang="en-US" dirty="0"/>
              <a:t>１．見出しの記入</a:t>
            </a:r>
          </a:p>
        </p:txBody>
      </p:sp>
      <p:sp>
        <p:nvSpPr>
          <p:cNvPr id="4" name="日付プレースホルダー 3"/>
          <p:cNvSpPr>
            <a:spLocks noGrp="1"/>
          </p:cNvSpPr>
          <p:nvPr>
            <p:ph type="dt" sz="half" idx="10"/>
          </p:nvPr>
        </p:nvSpPr>
        <p:spPr/>
        <p:txBody>
          <a:bodyPr/>
          <a:lstStyle/>
          <a:p>
            <a:fld id="{2158CDF4-5BC8-489A-81F5-93BA73EFC8FA}" type="datetime1">
              <a:rPr kumimoji="1" lang="ja-JP" altLang="en-US" smtClean="0"/>
              <a:t>2022/3/30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9550142-B990-490A-A107-ED7302A7FD52}" type="slidenum">
              <a:rPr kumimoji="1" lang="ja-JP" altLang="en-US" smtClean="0"/>
              <a:t>‹#›</a:t>
            </a:fld>
            <a:endParaRPr kumimoji="1" lang="ja-JP" altLang="en-US" dirty="0"/>
          </a:p>
        </p:txBody>
      </p:sp>
    </p:spTree>
    <p:extLst>
      <p:ext uri="{BB962C8B-B14F-4D97-AF65-F5344CB8AC3E}">
        <p14:creationId xmlns:p14="http://schemas.microsoft.com/office/powerpoint/2010/main" val="1615992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標準スライド">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E2B8CBED-9624-4552-B70C-F8DD9BB613A3}" type="datetime1">
              <a:rPr kumimoji="1" lang="ja-JP" altLang="en-US" smtClean="0"/>
              <a:t>2022/3/30</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D9550142-B990-490A-A107-ED7302A7FD52}" type="slidenum">
              <a:rPr kumimoji="1" lang="ja-JP" altLang="en-US" smtClean="0"/>
              <a:t>‹#›</a:t>
            </a:fld>
            <a:endParaRPr kumimoji="1" lang="ja-JP" altLang="en-US" dirty="0"/>
          </a:p>
        </p:txBody>
      </p:sp>
      <p:sp>
        <p:nvSpPr>
          <p:cNvPr id="6" name="タイトル 1"/>
          <p:cNvSpPr>
            <a:spLocks noGrp="1"/>
          </p:cNvSpPr>
          <p:nvPr>
            <p:ph type="title"/>
          </p:nvPr>
        </p:nvSpPr>
        <p:spPr>
          <a:xfrm>
            <a:off x="200025" y="355595"/>
            <a:ext cx="9505503" cy="461665"/>
          </a:xfrm>
        </p:spPr>
        <p:txBody>
          <a:bodyPr wrap="square">
            <a:spAutoFit/>
          </a:bodyPr>
          <a:lstStyle>
            <a:lvl1pPr algn="l">
              <a:defRPr lang="ja-JP" altLang="en-US" sz="2400" b="1">
                <a:latin typeface="Meiryo UI" panose="020B0604030504040204" pitchFamily="50" charset="-128"/>
                <a:ea typeface="Meiryo UI" panose="020B0604030504040204" pitchFamily="50" charset="-128"/>
                <a:cs typeface="Meiryo UI" panose="020B0604030504040204" pitchFamily="50" charset="-128"/>
              </a:defRPr>
            </a:lvl1pPr>
          </a:lstStyle>
          <a:p>
            <a:pPr marL="0" lvl="0" algn="l"/>
            <a:r>
              <a:rPr kumimoji="1" lang="ja-JP" altLang="en-US"/>
              <a:t>マスター タイトルの書式設定</a:t>
            </a:r>
            <a:endParaRPr kumimoji="1" lang="ja-JP" altLang="en-US" dirty="0"/>
          </a:p>
        </p:txBody>
      </p:sp>
      <p:sp>
        <p:nvSpPr>
          <p:cNvPr id="8" name="テキスト プレースホルダー 9"/>
          <p:cNvSpPr>
            <a:spLocks noGrp="1"/>
          </p:cNvSpPr>
          <p:nvPr>
            <p:ph type="body" sz="quarter" idx="13" hasCustomPrompt="1"/>
          </p:nvPr>
        </p:nvSpPr>
        <p:spPr>
          <a:xfrm>
            <a:off x="200794" y="6309320"/>
            <a:ext cx="9396722" cy="161583"/>
          </a:xfrm>
          <a:noFill/>
        </p:spPr>
        <p:txBody>
          <a:bodyPr wrap="square" lIns="0" tIns="0" rIns="0" bIns="0">
            <a:spAutoFit/>
          </a:bodyPr>
          <a:lstStyle>
            <a:lvl1pPr marL="0" indent="0">
              <a:spcBef>
                <a:spcPts val="0"/>
              </a:spcBef>
              <a:spcAft>
                <a:spcPts val="0"/>
              </a:spcAft>
              <a:buNone/>
              <a:defRPr sz="105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（資料）●●</a:t>
            </a:r>
          </a:p>
        </p:txBody>
      </p:sp>
      <p:sp>
        <p:nvSpPr>
          <p:cNvPr id="9" name="テキスト プレースホルダー 9"/>
          <p:cNvSpPr>
            <a:spLocks noGrp="1"/>
          </p:cNvSpPr>
          <p:nvPr>
            <p:ph type="body" sz="quarter" idx="14" hasCustomPrompt="1"/>
          </p:nvPr>
        </p:nvSpPr>
        <p:spPr>
          <a:xfrm>
            <a:off x="200794" y="3104964"/>
            <a:ext cx="1853071" cy="307777"/>
          </a:xfrm>
          <a:noFill/>
        </p:spPr>
        <p:txBody>
          <a:bodyPr wrap="none" lIns="0" tIns="0" rIns="0" bIns="0">
            <a:spAutoFit/>
          </a:bodyPr>
          <a:lstStyle>
            <a:lvl1pPr marL="0" indent="0">
              <a:spcBef>
                <a:spcPts val="0"/>
              </a:spcBef>
              <a:spcAft>
                <a:spcPts val="0"/>
              </a:spcAft>
              <a:buNone/>
              <a:defRPr sz="200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20pt</a:t>
            </a:r>
            <a:r>
              <a:rPr kumimoji="1" lang="ja-JP" altLang="en-US" dirty="0"/>
              <a:t>）</a:t>
            </a:r>
          </a:p>
        </p:txBody>
      </p:sp>
      <p:sp>
        <p:nvSpPr>
          <p:cNvPr id="10" name="テキスト プレースホルダー 9"/>
          <p:cNvSpPr>
            <a:spLocks noGrp="1"/>
          </p:cNvSpPr>
          <p:nvPr>
            <p:ph type="body" sz="quarter" idx="15" hasCustomPrompt="1"/>
          </p:nvPr>
        </p:nvSpPr>
        <p:spPr>
          <a:xfrm>
            <a:off x="200472" y="3769295"/>
            <a:ext cx="1298432" cy="215444"/>
          </a:xfrm>
          <a:noFill/>
        </p:spPr>
        <p:txBody>
          <a:bodyPr wrap="none" lIns="0" tIns="0" rIns="0" bIns="0">
            <a:spAutoFit/>
          </a:bodyPr>
          <a:lstStyle>
            <a:lvl1pPr marL="0" indent="0">
              <a:spcBef>
                <a:spcPts val="0"/>
              </a:spcBef>
              <a:spcAft>
                <a:spcPts val="0"/>
              </a:spcAft>
              <a:buNone/>
              <a:defRPr sz="140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14pt</a:t>
            </a:r>
            <a:r>
              <a:rPr kumimoji="1" lang="ja-JP" altLang="en-US" dirty="0"/>
              <a:t>）</a:t>
            </a:r>
          </a:p>
        </p:txBody>
      </p:sp>
      <p:sp>
        <p:nvSpPr>
          <p:cNvPr id="11" name="テキスト プレースホルダー 9"/>
          <p:cNvSpPr>
            <a:spLocks noGrp="1"/>
          </p:cNvSpPr>
          <p:nvPr>
            <p:ph type="body" sz="quarter" idx="16" hasCustomPrompt="1"/>
          </p:nvPr>
        </p:nvSpPr>
        <p:spPr>
          <a:xfrm>
            <a:off x="200472" y="4365104"/>
            <a:ext cx="1102866" cy="161583"/>
          </a:xfrm>
          <a:noFill/>
        </p:spPr>
        <p:txBody>
          <a:bodyPr wrap="none" lIns="0" tIns="0" rIns="0" bIns="0">
            <a:spAutoFit/>
          </a:bodyPr>
          <a:lstStyle>
            <a:lvl1pPr marL="0" indent="0">
              <a:spcBef>
                <a:spcPts val="0"/>
              </a:spcBef>
              <a:spcAft>
                <a:spcPts val="0"/>
              </a:spcAft>
              <a:buNone/>
              <a:defRPr sz="105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10.5pt</a:t>
            </a:r>
            <a:r>
              <a:rPr kumimoji="1" lang="ja-JP" altLang="en-US" dirty="0"/>
              <a:t>）</a:t>
            </a:r>
          </a:p>
        </p:txBody>
      </p:sp>
      <p:sp>
        <p:nvSpPr>
          <p:cNvPr id="12" name="テキスト プレースホルダー 11"/>
          <p:cNvSpPr>
            <a:spLocks noGrp="1"/>
          </p:cNvSpPr>
          <p:nvPr>
            <p:ph type="body" sz="quarter" idx="17"/>
          </p:nvPr>
        </p:nvSpPr>
        <p:spPr>
          <a:xfrm>
            <a:off x="200025" y="764704"/>
            <a:ext cx="9505950" cy="525886"/>
          </a:xfrm>
          <a:solidFill>
            <a:srgbClr val="99D6EC"/>
          </a:solidFill>
          <a:ln>
            <a:noFill/>
          </a:ln>
        </p:spPr>
        <p:txBody>
          <a:bodyPr vert="horz" wrap="square" lIns="216000" tIns="108000" rIns="216000" bIns="108000" rtlCol="0" anchor="t" anchorCtr="0">
            <a:spAutoFit/>
          </a:bodyPr>
          <a:lstStyle>
            <a:lvl1pPr>
              <a:defRPr lang="ja-JP" altLang="en-US" sz="2000" dirty="0">
                <a:latin typeface="Meiryo UI" panose="020B0604030504040204" pitchFamily="50" charset="-128"/>
                <a:ea typeface="Meiryo UI" panose="020B0604030504040204" pitchFamily="50" charset="-128"/>
                <a:cs typeface="Meiryo UI" panose="020B0604030504040204" pitchFamily="50" charset="-128"/>
              </a:defRPr>
            </a:lvl1pPr>
          </a:lstStyle>
          <a:p>
            <a:pPr marL="257175" lvl="0" indent="-257175">
              <a:spcBef>
                <a:spcPts val="600"/>
              </a:spcBef>
              <a:spcAft>
                <a:spcPts val="600"/>
              </a:spcAft>
              <a:buClr>
                <a:srgbClr val="002060"/>
              </a:buClr>
              <a:buFont typeface="Wingdings" panose="05000000000000000000" pitchFamily="2" charset="2"/>
              <a:buChar char="l"/>
            </a:pPr>
            <a:r>
              <a:rPr kumimoji="1" lang="ja-JP" altLang="en-US"/>
              <a:t>マスター テキストの書式設定</a:t>
            </a:r>
          </a:p>
        </p:txBody>
      </p:sp>
    </p:spTree>
    <p:extLst>
      <p:ext uri="{BB962C8B-B14F-4D97-AF65-F5344CB8AC3E}">
        <p14:creationId xmlns:p14="http://schemas.microsoft.com/office/powerpoint/2010/main" val="2989527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11366" y="609414"/>
            <a:ext cx="9469499" cy="382587"/>
          </a:xfrm>
        </p:spPr>
        <p:txBody>
          <a:bodyPr/>
          <a:lstStyle/>
          <a:p>
            <a:r>
              <a:rPr kumimoji="1" lang="ja-JP" altLang="en-US"/>
              <a:t>マスター タイトルの書式設定</a:t>
            </a:r>
          </a:p>
        </p:txBody>
      </p:sp>
      <p:sp>
        <p:nvSpPr>
          <p:cNvPr id="3" name="コンテンツ プレースホルダー 2"/>
          <p:cNvSpPr>
            <a:spLocks noGrp="1"/>
          </p:cNvSpPr>
          <p:nvPr>
            <p:ph idx="1"/>
          </p:nvPr>
        </p:nvSpPr>
        <p:spPr>
          <a:xfrm>
            <a:off x="200024" y="800708"/>
            <a:ext cx="9469499" cy="202629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E639343-8137-439A-977A-F55FC19B1AD5}" type="datetime1">
              <a:rPr kumimoji="1" lang="ja-JP" altLang="en-US" smtClean="0"/>
              <a:t>2022/3/30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a:xfrm>
            <a:off x="9410864" y="6679437"/>
            <a:ext cx="495136" cy="178563"/>
          </a:xfrm>
        </p:spPr>
        <p:txBody>
          <a:bodyPr/>
          <a:lstStyle>
            <a:lvl1pPr>
              <a:defRPr>
                <a:solidFill>
                  <a:schemeClr val="bg1"/>
                </a:solidFill>
              </a:defRPr>
            </a:lvl1pPr>
          </a:lstStyle>
          <a:p>
            <a:fld id="{17729526-C397-489F-8AE5-83034A5ED41B}" type="slidenum">
              <a:rPr lang="ja-JP" altLang="en-US" smtClean="0"/>
              <a:pPr/>
              <a:t>‹#›</a:t>
            </a:fld>
            <a:endParaRPr lang="ja-JP" altLang="en-US" dirty="0"/>
          </a:p>
        </p:txBody>
      </p:sp>
    </p:spTree>
    <p:extLst>
      <p:ext uri="{BB962C8B-B14F-4D97-AF65-F5344CB8AC3E}">
        <p14:creationId xmlns:p14="http://schemas.microsoft.com/office/powerpoint/2010/main" val="150240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3189" y="1440647"/>
            <a:ext cx="8419621" cy="1470312"/>
          </a:xfrm>
        </p:spPr>
        <p:txBody>
          <a:bodyPr/>
          <a:lstStyle>
            <a:lvl1pPr>
              <a:defRPr>
                <a:solidFill>
                  <a:srgbClr val="254061"/>
                </a:solidFill>
              </a:defRPr>
            </a:lvl1pPr>
          </a:lstStyle>
          <a:p>
            <a:r>
              <a:rPr lang="ja-JP" altLang="en-US" dirty="0"/>
              <a:t>マスター タイトルの書式設定</a:t>
            </a:r>
          </a:p>
        </p:txBody>
      </p:sp>
      <p:sp>
        <p:nvSpPr>
          <p:cNvPr id="3" name="サブタイトル 2"/>
          <p:cNvSpPr>
            <a:spLocks noGrp="1"/>
          </p:cNvSpPr>
          <p:nvPr>
            <p:ph type="subTitle" idx="1"/>
          </p:nvPr>
        </p:nvSpPr>
        <p:spPr>
          <a:xfrm>
            <a:off x="1486380" y="4773606"/>
            <a:ext cx="6933241" cy="864569"/>
          </a:xfrm>
        </p:spPr>
        <p:txBody>
          <a:bodyPr/>
          <a:lstStyle>
            <a:lvl1pPr marL="0" indent="0" algn="ctr">
              <a:buNone/>
              <a:defRPr>
                <a:solidFill>
                  <a:srgbClr val="254061"/>
                </a:solidFill>
              </a:defRPr>
            </a:lvl1pPr>
            <a:lvl2pPr marL="426888" indent="0" algn="ctr">
              <a:buNone/>
              <a:defRPr/>
            </a:lvl2pPr>
            <a:lvl3pPr marL="853775" indent="0" algn="ctr">
              <a:buNone/>
              <a:defRPr/>
            </a:lvl3pPr>
            <a:lvl4pPr marL="1280663" indent="0" algn="ctr">
              <a:buNone/>
              <a:defRPr/>
            </a:lvl4pPr>
            <a:lvl5pPr marL="1707551" indent="0" algn="ctr">
              <a:buNone/>
              <a:defRPr/>
            </a:lvl5pPr>
            <a:lvl6pPr marL="2134438" indent="0" algn="ctr">
              <a:buNone/>
              <a:defRPr/>
            </a:lvl6pPr>
            <a:lvl7pPr marL="2561326" indent="0" algn="ctr">
              <a:buNone/>
              <a:defRPr/>
            </a:lvl7pPr>
            <a:lvl8pPr marL="2988213" indent="0" algn="ctr">
              <a:buNone/>
              <a:defRPr/>
            </a:lvl8pPr>
            <a:lvl9pPr marL="3415101" indent="0" algn="ctr">
              <a:buNone/>
              <a:defRPr/>
            </a:lvl9pPr>
          </a:lstStyle>
          <a:p>
            <a:r>
              <a:rPr lang="ja-JP" altLang="en-US"/>
              <a:t>マスター サブタイトルの書式設定</a:t>
            </a:r>
          </a:p>
        </p:txBody>
      </p:sp>
      <p:sp>
        <p:nvSpPr>
          <p:cNvPr id="4" name="Rectangle 9"/>
          <p:cNvSpPr>
            <a:spLocks noGrp="1" noChangeArrowheads="1"/>
          </p:cNvSpPr>
          <p:nvPr>
            <p:ph type="dt" sz="half" idx="10"/>
          </p:nvPr>
        </p:nvSpPr>
        <p:spPr>
          <a:ln/>
        </p:spPr>
        <p:txBody>
          <a:bodyPr/>
          <a:lstStyle>
            <a:lvl1pPr>
              <a:defRPr>
                <a:solidFill>
                  <a:srgbClr val="254061"/>
                </a:solidFill>
              </a:defRPr>
            </a:lvl1pPr>
          </a:lstStyle>
          <a:p>
            <a:pPr>
              <a:defRPr/>
            </a:pPr>
            <a:endParaRPr lang="en-US" altLang="ja-JP"/>
          </a:p>
        </p:txBody>
      </p:sp>
      <p:sp>
        <p:nvSpPr>
          <p:cNvPr id="6" name="Rectangle 17"/>
          <p:cNvSpPr>
            <a:spLocks noGrp="1" noChangeArrowheads="1"/>
          </p:cNvSpPr>
          <p:nvPr>
            <p:ph type="sldNum" sz="quarter" idx="12"/>
          </p:nvPr>
        </p:nvSpPr>
        <p:spPr>
          <a:ln/>
        </p:spPr>
        <p:txBody>
          <a:bodyPr/>
          <a:lstStyle>
            <a:lvl1pPr>
              <a:defRPr>
                <a:solidFill>
                  <a:srgbClr val="254061"/>
                </a:solidFill>
              </a:defRPr>
            </a:lvl1pPr>
          </a:lstStyle>
          <a:p>
            <a:fld id="{27316913-17B3-4964-B670-1C54B21BFD0C}" type="slidenum">
              <a:rPr lang="en-US" altLang="ja-JP" smtClean="0"/>
              <a:pPr/>
              <a:t>‹#›</a:t>
            </a:fld>
            <a:endParaRPr lang="en-US" altLang="ja-JP"/>
          </a:p>
        </p:txBody>
      </p:sp>
      <p:sp>
        <p:nvSpPr>
          <p:cNvPr id="7" name="フッター プレースホルダー 4"/>
          <p:cNvSpPr>
            <a:spLocks noGrp="1"/>
          </p:cNvSpPr>
          <p:nvPr>
            <p:ph type="ftr" sz="quarter" idx="11"/>
          </p:nvPr>
        </p:nvSpPr>
        <p:spPr>
          <a:xfrm>
            <a:off x="2451889" y="6586466"/>
            <a:ext cx="5002221" cy="194341"/>
          </a:xfrm>
        </p:spPr>
        <p:txBody>
          <a:bodyPr/>
          <a:lstStyle>
            <a:lvl1pPr>
              <a:defRPr>
                <a:solidFill>
                  <a:srgbClr val="254061"/>
                </a:solidFill>
              </a:defRPr>
            </a:lvl1pPr>
          </a:lstStyle>
          <a:p>
            <a:pPr algn="ctr">
              <a:defRPr/>
            </a:pPr>
            <a:r>
              <a:rPr lang="ja-JP" altLang="en-US"/>
              <a:t>意匠の審査基準及び審査の運用　～令和元年意匠法改正対応～</a:t>
            </a:r>
            <a:endParaRPr lang="en-US" altLang="ja-JP" dirty="0"/>
          </a:p>
        </p:txBody>
      </p:sp>
    </p:spTree>
    <p:extLst>
      <p:ext uri="{BB962C8B-B14F-4D97-AF65-F5344CB8AC3E}">
        <p14:creationId xmlns:p14="http://schemas.microsoft.com/office/powerpoint/2010/main" val="1612716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lvl1pPr>
              <a:defRPr>
                <a:solidFill>
                  <a:srgbClr val="254061"/>
                </a:solidFill>
              </a:defRPr>
            </a:lvl1pPr>
            <a:lvl2pPr>
              <a:defRPr>
                <a:solidFill>
                  <a:srgbClr val="254061"/>
                </a:solidFill>
              </a:defRPr>
            </a:lvl2pPr>
            <a:lvl3pPr>
              <a:defRPr>
                <a:solidFill>
                  <a:srgbClr val="254061"/>
                </a:solidFill>
              </a:defRPr>
            </a:lvl3pPr>
            <a:lvl4pPr>
              <a:defRPr>
                <a:solidFill>
                  <a:srgbClr val="254061"/>
                </a:solidFill>
              </a:defRPr>
            </a:lvl4pPr>
            <a:lvl5pPr>
              <a:defRPr>
                <a:solidFill>
                  <a:srgbClr val="25406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9"/>
          <p:cNvSpPr>
            <a:spLocks noGrp="1" noChangeArrowheads="1"/>
          </p:cNvSpPr>
          <p:nvPr>
            <p:ph type="dt" sz="half" idx="10"/>
          </p:nvPr>
        </p:nvSpPr>
        <p:spPr>
          <a:ln/>
        </p:spPr>
        <p:txBody>
          <a:bodyPr/>
          <a:lstStyle>
            <a:lvl1pPr>
              <a:defRPr>
                <a:solidFill>
                  <a:srgbClr val="254061"/>
                </a:solidFill>
              </a:defRPr>
            </a:lvl1pPr>
          </a:lstStyle>
          <a:p>
            <a:pPr>
              <a:defRPr/>
            </a:pPr>
            <a:endParaRPr lang="en-US" altLang="ja-JP"/>
          </a:p>
        </p:txBody>
      </p:sp>
      <p:sp>
        <p:nvSpPr>
          <p:cNvPr id="6" name="Rectangle 17"/>
          <p:cNvSpPr>
            <a:spLocks noGrp="1" noChangeArrowheads="1"/>
          </p:cNvSpPr>
          <p:nvPr>
            <p:ph type="sldNum" sz="quarter" idx="12"/>
          </p:nvPr>
        </p:nvSpPr>
        <p:spPr>
          <a:xfrm>
            <a:off x="9113912" y="6519111"/>
            <a:ext cx="792088" cy="287473"/>
          </a:xfrm>
          <a:ln/>
        </p:spPr>
        <p:txBody>
          <a:bodyPr/>
          <a:lstStyle>
            <a:lvl1pPr>
              <a:defRPr sz="1867">
                <a:solidFill>
                  <a:srgbClr val="254061"/>
                </a:solidFill>
              </a:defRPr>
            </a:lvl1pPr>
          </a:lstStyle>
          <a:p>
            <a:fld id="{F1B5AE40-A868-45BD-8823-197BFCCEF896}" type="slidenum">
              <a:rPr lang="en-US" altLang="ja-JP" smtClean="0"/>
              <a:pPr/>
              <a:t>‹#›</a:t>
            </a:fld>
            <a:endParaRPr lang="en-US" altLang="ja-JP"/>
          </a:p>
        </p:txBody>
      </p:sp>
      <p:sp>
        <p:nvSpPr>
          <p:cNvPr id="7" name="Rectangle 7"/>
          <p:cNvSpPr>
            <a:spLocks noGrp="1" noChangeArrowheads="1"/>
          </p:cNvSpPr>
          <p:nvPr>
            <p:ph type="title"/>
          </p:nvPr>
        </p:nvSpPr>
        <p:spPr bwMode="auto">
          <a:xfrm>
            <a:off x="292790" y="123063"/>
            <a:ext cx="8419621" cy="52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133" tIns="49066" rIns="98133" bIns="49066" numCol="1" anchor="ctr" anchorCtr="0" compatLnSpc="1">
            <a:prstTxWarp prst="textNoShape">
              <a:avLst/>
            </a:prstTxWarp>
          </a:bodyPr>
          <a:lstStyle>
            <a:lvl1pPr>
              <a:defRPr>
                <a:solidFill>
                  <a:srgbClr val="254061"/>
                </a:solidFill>
              </a:defRPr>
            </a:lvl1pPr>
          </a:lstStyle>
          <a:p>
            <a:pPr lvl="0"/>
            <a:r>
              <a:rPr lang="ja-JP" altLang="en-US" dirty="0"/>
              <a:t>マスタ タイトルの書式設定</a:t>
            </a:r>
          </a:p>
        </p:txBody>
      </p:sp>
      <p:sp>
        <p:nvSpPr>
          <p:cNvPr id="8" name="フッター プレースホルダー 4"/>
          <p:cNvSpPr>
            <a:spLocks noGrp="1"/>
          </p:cNvSpPr>
          <p:nvPr>
            <p:ph type="ftr" sz="quarter" idx="11"/>
          </p:nvPr>
        </p:nvSpPr>
        <p:spPr>
          <a:xfrm>
            <a:off x="2451889" y="6586466"/>
            <a:ext cx="5002221" cy="194341"/>
          </a:xfrm>
        </p:spPr>
        <p:txBody>
          <a:bodyPr/>
          <a:lstStyle>
            <a:lvl1pPr>
              <a:defRPr>
                <a:solidFill>
                  <a:srgbClr val="254061"/>
                </a:solidFill>
              </a:defRPr>
            </a:lvl1pPr>
          </a:lstStyle>
          <a:p>
            <a:pPr algn="ctr">
              <a:defRPr/>
            </a:pPr>
            <a:r>
              <a:rPr lang="ja-JP" altLang="en-US"/>
              <a:t>意匠の審査基準及び審査の運用　～令和元年意匠法改正対応～</a:t>
            </a:r>
            <a:endParaRPr lang="en-US" altLang="ja-JP" dirty="0"/>
          </a:p>
        </p:txBody>
      </p:sp>
    </p:spTree>
    <p:extLst>
      <p:ext uri="{BB962C8B-B14F-4D97-AF65-F5344CB8AC3E}">
        <p14:creationId xmlns:p14="http://schemas.microsoft.com/office/powerpoint/2010/main" val="189145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54493" y="3382659"/>
            <a:ext cx="8419621" cy="1362114"/>
          </a:xfrm>
        </p:spPr>
        <p:txBody>
          <a:bodyPr anchor="t"/>
          <a:lstStyle>
            <a:lvl1pPr algn="l">
              <a:defRPr sz="3735" b="1" cap="all">
                <a:solidFill>
                  <a:srgbClr val="254061"/>
                </a:solidFill>
                <a:latin typeface="+mn-lt"/>
              </a:defRPr>
            </a:lvl1pPr>
          </a:lstStyle>
          <a:p>
            <a:r>
              <a:rPr lang="ja-JP" altLang="en-US" dirty="0"/>
              <a:t>マスター タイトルの書式設定</a:t>
            </a:r>
          </a:p>
        </p:txBody>
      </p:sp>
      <p:sp>
        <p:nvSpPr>
          <p:cNvPr id="3" name="テキスト プレースホルダー 2"/>
          <p:cNvSpPr>
            <a:spLocks noGrp="1"/>
          </p:cNvSpPr>
          <p:nvPr>
            <p:ph type="body" idx="1"/>
          </p:nvPr>
        </p:nvSpPr>
        <p:spPr>
          <a:xfrm>
            <a:off x="854493" y="1882703"/>
            <a:ext cx="8419621" cy="1499956"/>
          </a:xfrm>
        </p:spPr>
        <p:txBody>
          <a:bodyPr anchor="b"/>
          <a:lstStyle>
            <a:lvl1pPr marL="0" indent="0">
              <a:buNone/>
              <a:defRPr sz="1867">
                <a:solidFill>
                  <a:srgbClr val="254061"/>
                </a:solidFill>
                <a:latin typeface="+mn-lt"/>
              </a:defRPr>
            </a:lvl1pPr>
            <a:lvl2pPr marL="426888" indent="0">
              <a:buNone/>
              <a:defRPr sz="1681"/>
            </a:lvl2pPr>
            <a:lvl3pPr marL="853775" indent="0">
              <a:buNone/>
              <a:defRPr sz="1494"/>
            </a:lvl3pPr>
            <a:lvl4pPr marL="1280663" indent="0">
              <a:buNone/>
              <a:defRPr sz="1307"/>
            </a:lvl4pPr>
            <a:lvl5pPr marL="1707551" indent="0">
              <a:buNone/>
              <a:defRPr sz="1307"/>
            </a:lvl5pPr>
            <a:lvl6pPr marL="2134438" indent="0">
              <a:buNone/>
              <a:defRPr sz="1307"/>
            </a:lvl6pPr>
            <a:lvl7pPr marL="2561326" indent="0">
              <a:buNone/>
              <a:defRPr sz="1307"/>
            </a:lvl7pPr>
            <a:lvl8pPr marL="2988213" indent="0">
              <a:buNone/>
              <a:defRPr sz="1307"/>
            </a:lvl8pPr>
            <a:lvl9pPr marL="3415101" indent="0">
              <a:buNone/>
              <a:defRPr sz="1307"/>
            </a:lvl9pPr>
          </a:lstStyle>
          <a:p>
            <a:pPr lvl="0"/>
            <a:r>
              <a:rPr lang="ja-JP" altLang="en-US"/>
              <a:t>マスター テキストの書式設定</a:t>
            </a:r>
          </a:p>
        </p:txBody>
      </p:sp>
      <p:sp>
        <p:nvSpPr>
          <p:cNvPr id="4" name="Rectangle 9"/>
          <p:cNvSpPr>
            <a:spLocks noGrp="1" noChangeArrowheads="1"/>
          </p:cNvSpPr>
          <p:nvPr>
            <p:ph type="dt" sz="half" idx="10"/>
          </p:nvPr>
        </p:nvSpPr>
        <p:spPr>
          <a:ln/>
        </p:spPr>
        <p:txBody>
          <a:bodyPr/>
          <a:lstStyle>
            <a:lvl1pPr>
              <a:defRPr>
                <a:solidFill>
                  <a:srgbClr val="254061"/>
                </a:solidFill>
              </a:defRPr>
            </a:lvl1pPr>
          </a:lstStyle>
          <a:p>
            <a:pPr>
              <a:defRPr/>
            </a:pPr>
            <a:endParaRPr lang="en-US" altLang="ja-JP"/>
          </a:p>
        </p:txBody>
      </p:sp>
      <p:sp>
        <p:nvSpPr>
          <p:cNvPr id="7" name="Rectangle 17"/>
          <p:cNvSpPr>
            <a:spLocks noGrp="1" noChangeArrowheads="1"/>
          </p:cNvSpPr>
          <p:nvPr>
            <p:ph type="sldNum" sz="quarter" idx="12"/>
          </p:nvPr>
        </p:nvSpPr>
        <p:spPr>
          <a:xfrm>
            <a:off x="9113912" y="6519111"/>
            <a:ext cx="792088" cy="287473"/>
          </a:xfrm>
          <a:ln/>
        </p:spPr>
        <p:txBody>
          <a:bodyPr/>
          <a:lstStyle>
            <a:lvl1pPr>
              <a:defRPr sz="1867">
                <a:solidFill>
                  <a:srgbClr val="254061"/>
                </a:solidFill>
              </a:defRPr>
            </a:lvl1pPr>
          </a:lstStyle>
          <a:p>
            <a:fld id="{F1B5AE40-A868-45BD-8823-197BFCCEF896}" type="slidenum">
              <a:rPr lang="en-US" altLang="ja-JP" smtClean="0"/>
              <a:pPr/>
              <a:t>‹#›</a:t>
            </a:fld>
            <a:endParaRPr lang="en-US" altLang="ja-JP"/>
          </a:p>
        </p:txBody>
      </p:sp>
      <p:sp>
        <p:nvSpPr>
          <p:cNvPr id="8" name="フッター プレースホルダー 4"/>
          <p:cNvSpPr>
            <a:spLocks noGrp="1"/>
          </p:cNvSpPr>
          <p:nvPr>
            <p:ph type="ftr" sz="quarter" idx="11"/>
          </p:nvPr>
        </p:nvSpPr>
        <p:spPr>
          <a:xfrm>
            <a:off x="2451889" y="6586466"/>
            <a:ext cx="5002221" cy="194341"/>
          </a:xfrm>
        </p:spPr>
        <p:txBody>
          <a:bodyPr/>
          <a:lstStyle>
            <a:lvl1pPr>
              <a:defRPr>
                <a:solidFill>
                  <a:srgbClr val="254061"/>
                </a:solidFill>
              </a:defRPr>
            </a:lvl1pPr>
          </a:lstStyle>
          <a:p>
            <a:pPr algn="ctr">
              <a:defRPr/>
            </a:pPr>
            <a:r>
              <a:rPr lang="ja-JP" altLang="en-US"/>
              <a:t>意匠の審査基準及び審査の運用　～令和元年意匠法改正対応～</a:t>
            </a:r>
            <a:endParaRPr lang="en-US" altLang="ja-JP" dirty="0"/>
          </a:p>
        </p:txBody>
      </p:sp>
    </p:spTree>
    <p:extLst>
      <p:ext uri="{BB962C8B-B14F-4D97-AF65-F5344CB8AC3E}">
        <p14:creationId xmlns:p14="http://schemas.microsoft.com/office/powerpoint/2010/main" val="2959781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990920" y="1600743"/>
            <a:ext cx="4133094" cy="4529511"/>
          </a:xfrm>
        </p:spPr>
        <p:txBody>
          <a:bodyPr/>
          <a:lstStyle>
            <a:lvl1pPr>
              <a:defRPr sz="2614">
                <a:solidFill>
                  <a:srgbClr val="254061"/>
                </a:solidFill>
              </a:defRPr>
            </a:lvl1pPr>
            <a:lvl2pPr>
              <a:defRPr sz="2241">
                <a:solidFill>
                  <a:srgbClr val="254061"/>
                </a:solidFill>
              </a:defRPr>
            </a:lvl2pPr>
            <a:lvl3pPr>
              <a:defRPr sz="1867">
                <a:solidFill>
                  <a:srgbClr val="254061"/>
                </a:solidFill>
              </a:defRPr>
            </a:lvl3pPr>
            <a:lvl4pPr>
              <a:defRPr sz="1681">
                <a:solidFill>
                  <a:srgbClr val="254061"/>
                </a:solidFill>
              </a:defRPr>
            </a:lvl4pPr>
            <a:lvl5pPr>
              <a:defRPr sz="1681">
                <a:solidFill>
                  <a:srgbClr val="254061"/>
                </a:solidFill>
              </a:defRPr>
            </a:lvl5pPr>
            <a:lvl6pPr>
              <a:defRPr sz="1681"/>
            </a:lvl6pPr>
            <a:lvl7pPr>
              <a:defRPr sz="1681"/>
            </a:lvl7pPr>
            <a:lvl8pPr>
              <a:defRPr sz="1681"/>
            </a:lvl8pPr>
            <a:lvl9pPr>
              <a:defRPr sz="168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277447" y="1600743"/>
            <a:ext cx="4133094" cy="4529511"/>
          </a:xfrm>
        </p:spPr>
        <p:txBody>
          <a:bodyPr/>
          <a:lstStyle>
            <a:lvl1pPr>
              <a:defRPr sz="2614">
                <a:solidFill>
                  <a:srgbClr val="254061"/>
                </a:solidFill>
              </a:defRPr>
            </a:lvl1pPr>
            <a:lvl2pPr>
              <a:defRPr sz="2241">
                <a:solidFill>
                  <a:srgbClr val="254061"/>
                </a:solidFill>
              </a:defRPr>
            </a:lvl2pPr>
            <a:lvl3pPr>
              <a:defRPr sz="1867">
                <a:solidFill>
                  <a:srgbClr val="254061"/>
                </a:solidFill>
              </a:defRPr>
            </a:lvl3pPr>
            <a:lvl4pPr>
              <a:defRPr sz="1681">
                <a:solidFill>
                  <a:srgbClr val="254061"/>
                </a:solidFill>
              </a:defRPr>
            </a:lvl4pPr>
            <a:lvl5pPr>
              <a:defRPr sz="1681">
                <a:solidFill>
                  <a:srgbClr val="254061"/>
                </a:solidFill>
              </a:defRPr>
            </a:lvl5pPr>
            <a:lvl6pPr>
              <a:defRPr sz="1681"/>
            </a:lvl6pPr>
            <a:lvl7pPr>
              <a:defRPr sz="1681"/>
            </a:lvl7pPr>
            <a:lvl8pPr>
              <a:defRPr sz="1681"/>
            </a:lvl8pPr>
            <a:lvl9pPr>
              <a:defRPr sz="168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9"/>
          <p:cNvSpPr>
            <a:spLocks noGrp="1" noChangeArrowheads="1"/>
          </p:cNvSpPr>
          <p:nvPr>
            <p:ph type="dt" sz="half" idx="10"/>
          </p:nvPr>
        </p:nvSpPr>
        <p:spPr>
          <a:ln/>
        </p:spPr>
        <p:txBody>
          <a:bodyPr/>
          <a:lstStyle>
            <a:lvl1pPr>
              <a:defRPr>
                <a:solidFill>
                  <a:srgbClr val="254061"/>
                </a:solidFill>
              </a:defRPr>
            </a:lvl1pPr>
          </a:lstStyle>
          <a:p>
            <a:pPr>
              <a:defRPr/>
            </a:pPr>
            <a:endParaRPr lang="en-US" altLang="ja-JP"/>
          </a:p>
        </p:txBody>
      </p:sp>
      <p:sp>
        <p:nvSpPr>
          <p:cNvPr id="8" name="Rectangle 7"/>
          <p:cNvSpPr>
            <a:spLocks noGrp="1" noChangeArrowheads="1"/>
          </p:cNvSpPr>
          <p:nvPr>
            <p:ph type="title"/>
          </p:nvPr>
        </p:nvSpPr>
        <p:spPr bwMode="auto">
          <a:xfrm>
            <a:off x="292790" y="123063"/>
            <a:ext cx="8419621" cy="52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133" tIns="49066" rIns="98133" bIns="49066" numCol="1" anchor="ctr" anchorCtr="0" compatLnSpc="1">
            <a:prstTxWarp prst="textNoShape">
              <a:avLst/>
            </a:prstTxWarp>
          </a:bodyPr>
          <a:lstStyle>
            <a:lvl1pPr>
              <a:defRPr>
                <a:solidFill>
                  <a:srgbClr val="254061"/>
                </a:solidFill>
              </a:defRPr>
            </a:lvl1pPr>
          </a:lstStyle>
          <a:p>
            <a:pPr lvl="0"/>
            <a:r>
              <a:rPr lang="ja-JP" altLang="en-US" dirty="0"/>
              <a:t>マスタ タイトルの書式設定</a:t>
            </a:r>
          </a:p>
        </p:txBody>
      </p:sp>
      <p:sp>
        <p:nvSpPr>
          <p:cNvPr id="9" name="Rectangle 17"/>
          <p:cNvSpPr>
            <a:spLocks noGrp="1" noChangeArrowheads="1"/>
          </p:cNvSpPr>
          <p:nvPr>
            <p:ph type="sldNum" sz="quarter" idx="12"/>
          </p:nvPr>
        </p:nvSpPr>
        <p:spPr>
          <a:xfrm>
            <a:off x="9113912" y="6519111"/>
            <a:ext cx="792088" cy="287473"/>
          </a:xfrm>
          <a:ln/>
        </p:spPr>
        <p:txBody>
          <a:bodyPr/>
          <a:lstStyle>
            <a:lvl1pPr>
              <a:defRPr sz="1867">
                <a:solidFill>
                  <a:srgbClr val="254061"/>
                </a:solidFill>
              </a:defRPr>
            </a:lvl1pPr>
          </a:lstStyle>
          <a:p>
            <a:fld id="{F1B5AE40-A868-45BD-8823-197BFCCEF896}" type="slidenum">
              <a:rPr lang="en-US" altLang="ja-JP" smtClean="0"/>
              <a:pPr/>
              <a:t>‹#›</a:t>
            </a:fld>
            <a:endParaRPr lang="en-US" altLang="ja-JP"/>
          </a:p>
        </p:txBody>
      </p:sp>
      <p:sp>
        <p:nvSpPr>
          <p:cNvPr id="10" name="フッター プレースホルダー 4"/>
          <p:cNvSpPr>
            <a:spLocks noGrp="1"/>
          </p:cNvSpPr>
          <p:nvPr>
            <p:ph type="ftr" sz="quarter" idx="11"/>
          </p:nvPr>
        </p:nvSpPr>
        <p:spPr>
          <a:xfrm>
            <a:off x="2451889" y="6586466"/>
            <a:ext cx="5002221" cy="194341"/>
          </a:xfrm>
        </p:spPr>
        <p:txBody>
          <a:bodyPr/>
          <a:lstStyle>
            <a:lvl1pPr>
              <a:defRPr>
                <a:solidFill>
                  <a:srgbClr val="254061"/>
                </a:solidFill>
              </a:defRPr>
            </a:lvl1pPr>
          </a:lstStyle>
          <a:p>
            <a:pPr algn="ctr">
              <a:defRPr/>
            </a:pPr>
            <a:r>
              <a:rPr lang="ja-JP" altLang="en-US"/>
              <a:t>意匠の審査基準及び審査の運用　～令和元年意匠法改正対応～</a:t>
            </a:r>
            <a:endParaRPr lang="en-US" altLang="ja-JP" dirty="0"/>
          </a:p>
        </p:txBody>
      </p:sp>
    </p:spTree>
    <p:extLst>
      <p:ext uri="{BB962C8B-B14F-4D97-AF65-F5344CB8AC3E}">
        <p14:creationId xmlns:p14="http://schemas.microsoft.com/office/powerpoint/2010/main" val="4081183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95460" y="1535528"/>
            <a:ext cx="4376029" cy="638816"/>
          </a:xfrm>
        </p:spPr>
        <p:txBody>
          <a:bodyPr anchor="b"/>
          <a:lstStyle>
            <a:lvl1pPr marL="0" indent="0">
              <a:buNone/>
              <a:defRPr sz="2241" b="1">
                <a:solidFill>
                  <a:srgbClr val="254061"/>
                </a:solidFill>
              </a:defRPr>
            </a:lvl1pPr>
            <a:lvl2pPr marL="426888" indent="0">
              <a:buNone/>
              <a:defRPr sz="1867" b="1"/>
            </a:lvl2pPr>
            <a:lvl3pPr marL="853775" indent="0">
              <a:buNone/>
              <a:defRPr sz="1681" b="1"/>
            </a:lvl3pPr>
            <a:lvl4pPr marL="1280663" indent="0">
              <a:buNone/>
              <a:defRPr sz="1494" b="1"/>
            </a:lvl4pPr>
            <a:lvl5pPr marL="1707551" indent="0">
              <a:buNone/>
              <a:defRPr sz="1494" b="1"/>
            </a:lvl5pPr>
            <a:lvl6pPr marL="2134438" indent="0">
              <a:buNone/>
              <a:defRPr sz="1494" b="1"/>
            </a:lvl6pPr>
            <a:lvl7pPr marL="2561326" indent="0">
              <a:buNone/>
              <a:defRPr sz="1494" b="1"/>
            </a:lvl7pPr>
            <a:lvl8pPr marL="2988213" indent="0">
              <a:buNone/>
              <a:defRPr sz="1494" b="1"/>
            </a:lvl8pPr>
            <a:lvl9pPr marL="3415101" indent="0">
              <a:buNone/>
              <a:defRPr sz="1494"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460" y="2174344"/>
            <a:ext cx="4376029" cy="3951465"/>
          </a:xfrm>
        </p:spPr>
        <p:txBody>
          <a:bodyPr/>
          <a:lstStyle>
            <a:lvl1pPr>
              <a:defRPr sz="2241">
                <a:solidFill>
                  <a:srgbClr val="254061"/>
                </a:solidFill>
              </a:defRPr>
            </a:lvl1pPr>
            <a:lvl2pPr>
              <a:defRPr sz="1867">
                <a:solidFill>
                  <a:srgbClr val="254061"/>
                </a:solidFill>
              </a:defRPr>
            </a:lvl2pPr>
            <a:lvl3pPr>
              <a:defRPr sz="1681">
                <a:solidFill>
                  <a:srgbClr val="254061"/>
                </a:solidFill>
              </a:defRPr>
            </a:lvl3pPr>
            <a:lvl4pPr>
              <a:defRPr sz="1494">
                <a:solidFill>
                  <a:srgbClr val="254061"/>
                </a:solidFill>
              </a:defRPr>
            </a:lvl4pPr>
            <a:lvl5pPr>
              <a:defRPr sz="1494">
                <a:solidFill>
                  <a:srgbClr val="254061"/>
                </a:solidFill>
              </a:defRPr>
            </a:lvl5pPr>
            <a:lvl6pPr>
              <a:defRPr sz="1494"/>
            </a:lvl6pPr>
            <a:lvl7pPr>
              <a:defRPr sz="1494"/>
            </a:lvl7pPr>
            <a:lvl8pPr>
              <a:defRPr sz="1494"/>
            </a:lvl8pPr>
            <a:lvl9pPr>
              <a:defRPr sz="149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1314" y="1535528"/>
            <a:ext cx="4379226" cy="638816"/>
          </a:xfrm>
        </p:spPr>
        <p:txBody>
          <a:bodyPr anchor="b"/>
          <a:lstStyle>
            <a:lvl1pPr marL="0" indent="0">
              <a:buNone/>
              <a:defRPr sz="2241" b="1">
                <a:solidFill>
                  <a:srgbClr val="254061"/>
                </a:solidFill>
              </a:defRPr>
            </a:lvl1pPr>
            <a:lvl2pPr marL="426888" indent="0">
              <a:buNone/>
              <a:defRPr sz="1867" b="1"/>
            </a:lvl2pPr>
            <a:lvl3pPr marL="853775" indent="0">
              <a:buNone/>
              <a:defRPr sz="1681" b="1"/>
            </a:lvl3pPr>
            <a:lvl4pPr marL="1280663" indent="0">
              <a:buNone/>
              <a:defRPr sz="1494" b="1"/>
            </a:lvl4pPr>
            <a:lvl5pPr marL="1707551" indent="0">
              <a:buNone/>
              <a:defRPr sz="1494" b="1"/>
            </a:lvl5pPr>
            <a:lvl6pPr marL="2134438" indent="0">
              <a:buNone/>
              <a:defRPr sz="1494" b="1"/>
            </a:lvl6pPr>
            <a:lvl7pPr marL="2561326" indent="0">
              <a:buNone/>
              <a:defRPr sz="1494" b="1"/>
            </a:lvl7pPr>
            <a:lvl8pPr marL="2988213" indent="0">
              <a:buNone/>
              <a:defRPr sz="1494" b="1"/>
            </a:lvl8pPr>
            <a:lvl9pPr marL="3415101" indent="0">
              <a:buNone/>
              <a:defRPr sz="1494"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1314" y="2174344"/>
            <a:ext cx="4379226" cy="3951465"/>
          </a:xfrm>
        </p:spPr>
        <p:txBody>
          <a:bodyPr/>
          <a:lstStyle>
            <a:lvl1pPr>
              <a:defRPr sz="2241">
                <a:solidFill>
                  <a:srgbClr val="254061"/>
                </a:solidFill>
              </a:defRPr>
            </a:lvl1pPr>
            <a:lvl2pPr>
              <a:defRPr sz="1867">
                <a:solidFill>
                  <a:srgbClr val="254061"/>
                </a:solidFill>
              </a:defRPr>
            </a:lvl2pPr>
            <a:lvl3pPr>
              <a:defRPr sz="1681">
                <a:solidFill>
                  <a:srgbClr val="254061"/>
                </a:solidFill>
              </a:defRPr>
            </a:lvl3pPr>
            <a:lvl4pPr>
              <a:defRPr sz="1494">
                <a:solidFill>
                  <a:srgbClr val="254061"/>
                </a:solidFill>
              </a:defRPr>
            </a:lvl4pPr>
            <a:lvl5pPr>
              <a:defRPr sz="1494">
                <a:solidFill>
                  <a:srgbClr val="254061"/>
                </a:solidFill>
              </a:defRPr>
            </a:lvl5pPr>
            <a:lvl6pPr>
              <a:defRPr sz="1494"/>
            </a:lvl6pPr>
            <a:lvl7pPr>
              <a:defRPr sz="1494"/>
            </a:lvl7pPr>
            <a:lvl8pPr>
              <a:defRPr sz="1494"/>
            </a:lvl8pPr>
            <a:lvl9pPr>
              <a:defRPr sz="149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9"/>
          <p:cNvSpPr>
            <a:spLocks noGrp="1" noChangeArrowheads="1"/>
          </p:cNvSpPr>
          <p:nvPr>
            <p:ph type="dt" sz="half" idx="10"/>
          </p:nvPr>
        </p:nvSpPr>
        <p:spPr>
          <a:ln/>
        </p:spPr>
        <p:txBody>
          <a:bodyPr/>
          <a:lstStyle>
            <a:lvl1pPr>
              <a:defRPr>
                <a:solidFill>
                  <a:srgbClr val="254061"/>
                </a:solidFill>
              </a:defRPr>
            </a:lvl1pPr>
          </a:lstStyle>
          <a:p>
            <a:pPr>
              <a:defRPr/>
            </a:pPr>
            <a:endParaRPr lang="en-US" altLang="ja-JP"/>
          </a:p>
        </p:txBody>
      </p:sp>
      <p:sp>
        <p:nvSpPr>
          <p:cNvPr id="10" name="Rectangle 7"/>
          <p:cNvSpPr>
            <a:spLocks noGrp="1" noChangeArrowheads="1"/>
          </p:cNvSpPr>
          <p:nvPr>
            <p:ph type="title"/>
          </p:nvPr>
        </p:nvSpPr>
        <p:spPr bwMode="auto">
          <a:xfrm>
            <a:off x="292790" y="123063"/>
            <a:ext cx="8419621" cy="52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133" tIns="49066" rIns="98133" bIns="49066" numCol="1" anchor="ctr" anchorCtr="0" compatLnSpc="1">
            <a:prstTxWarp prst="textNoShape">
              <a:avLst/>
            </a:prstTxWarp>
          </a:bodyPr>
          <a:lstStyle>
            <a:lvl1pPr>
              <a:defRPr>
                <a:solidFill>
                  <a:srgbClr val="254061"/>
                </a:solidFill>
              </a:defRPr>
            </a:lvl1pPr>
          </a:lstStyle>
          <a:p>
            <a:pPr lvl="0"/>
            <a:r>
              <a:rPr lang="ja-JP" altLang="en-US" dirty="0"/>
              <a:t>マスタ タイトルの書式設定</a:t>
            </a:r>
          </a:p>
        </p:txBody>
      </p:sp>
      <p:sp>
        <p:nvSpPr>
          <p:cNvPr id="11" name="Rectangle 17"/>
          <p:cNvSpPr>
            <a:spLocks noGrp="1" noChangeArrowheads="1"/>
          </p:cNvSpPr>
          <p:nvPr>
            <p:ph type="sldNum" sz="quarter" idx="12"/>
          </p:nvPr>
        </p:nvSpPr>
        <p:spPr>
          <a:xfrm>
            <a:off x="9113912" y="6519111"/>
            <a:ext cx="792088" cy="287473"/>
          </a:xfrm>
          <a:ln/>
        </p:spPr>
        <p:txBody>
          <a:bodyPr/>
          <a:lstStyle>
            <a:lvl1pPr>
              <a:defRPr sz="1867">
                <a:solidFill>
                  <a:srgbClr val="254061"/>
                </a:solidFill>
              </a:defRPr>
            </a:lvl1pPr>
          </a:lstStyle>
          <a:p>
            <a:fld id="{F1B5AE40-A868-45BD-8823-197BFCCEF896}" type="slidenum">
              <a:rPr lang="en-US" altLang="ja-JP" smtClean="0"/>
              <a:pPr/>
              <a:t>‹#›</a:t>
            </a:fld>
            <a:endParaRPr lang="en-US" altLang="ja-JP"/>
          </a:p>
        </p:txBody>
      </p:sp>
      <p:sp>
        <p:nvSpPr>
          <p:cNvPr id="12" name="フッター プレースホルダー 4"/>
          <p:cNvSpPr>
            <a:spLocks noGrp="1"/>
          </p:cNvSpPr>
          <p:nvPr>
            <p:ph type="ftr" sz="quarter" idx="11"/>
          </p:nvPr>
        </p:nvSpPr>
        <p:spPr>
          <a:xfrm>
            <a:off x="2451889" y="6586466"/>
            <a:ext cx="5002221" cy="194341"/>
          </a:xfrm>
        </p:spPr>
        <p:txBody>
          <a:bodyPr/>
          <a:lstStyle>
            <a:lvl1pPr>
              <a:defRPr>
                <a:solidFill>
                  <a:srgbClr val="254061"/>
                </a:solidFill>
              </a:defRPr>
            </a:lvl1pPr>
          </a:lstStyle>
          <a:p>
            <a:pPr algn="ctr">
              <a:defRPr/>
            </a:pPr>
            <a:r>
              <a:rPr lang="ja-JP" altLang="en-US"/>
              <a:t>意匠の審査基準及び審査の運用　～令和元年意匠法改正対応～</a:t>
            </a:r>
            <a:endParaRPr lang="en-US" altLang="ja-JP" dirty="0"/>
          </a:p>
        </p:txBody>
      </p:sp>
    </p:spTree>
    <p:extLst>
      <p:ext uri="{BB962C8B-B14F-4D97-AF65-F5344CB8AC3E}">
        <p14:creationId xmlns:p14="http://schemas.microsoft.com/office/powerpoint/2010/main" val="18946779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bwMode="auto">
          <a:xfrm>
            <a:off x="0" y="0"/>
            <a:ext cx="9906000" cy="6858000"/>
          </a:xfrm>
          <a:prstGeom prst="rect">
            <a:avLst/>
          </a:prstGeom>
          <a:blipFill dpi="0" rotWithShape="1">
            <a:blip r:embed="rId6">
              <a:alphaModFix amt="85000"/>
            </a:blip>
            <a:srcRect/>
            <a:tile tx="0" ty="0" sx="80000" sy="80000" flip="none" algn="tl"/>
          </a:blipFill>
          <a:ln w="9525">
            <a:solidFill>
              <a:srgbClr val="B2B2B2"/>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 name="タイトル プレースホルダー 1"/>
          <p:cNvSpPr>
            <a:spLocks noGrp="1"/>
          </p:cNvSpPr>
          <p:nvPr>
            <p:ph type="title"/>
          </p:nvPr>
        </p:nvSpPr>
        <p:spPr>
          <a:xfrm>
            <a:off x="200025" y="274638"/>
            <a:ext cx="9469499" cy="382587"/>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00024" y="800708"/>
            <a:ext cx="9469499" cy="1210689"/>
          </a:xfrm>
          <a:prstGeom prst="rect">
            <a:avLst/>
          </a:prstGeom>
          <a:noFill/>
        </p:spPr>
        <p:txBody>
          <a:bodyPr vert="horz" wrap="square" lIns="216000" tIns="108000" rIns="216000" bIns="108000" rtlCol="0">
            <a:sp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p:txBody>
      </p:sp>
      <p:sp>
        <p:nvSpPr>
          <p:cNvPr id="4" name="日付プレースホルダー 3"/>
          <p:cNvSpPr>
            <a:spLocks noGrp="1"/>
          </p:cNvSpPr>
          <p:nvPr>
            <p:ph type="dt" sz="half" idx="2"/>
          </p:nvPr>
        </p:nvSpPr>
        <p:spPr>
          <a:xfrm>
            <a:off x="-10695" y="6520260"/>
            <a:ext cx="2311400" cy="365125"/>
          </a:xfrm>
          <a:prstGeom prst="rect">
            <a:avLst/>
          </a:prstGeom>
        </p:spPr>
        <p:txBody>
          <a:bodyPr vert="horz" lIns="91440" tIns="45720" rIns="91440" bIns="45720" rtlCol="0" anchor="ctr"/>
          <a:lstStyle>
            <a:lvl1pPr algn="l">
              <a:defRPr sz="1200">
                <a:solidFill>
                  <a:schemeClr val="tx1">
                    <a:tint val="75000"/>
                  </a:schemeClr>
                </a:solidFill>
                <a:latin typeface="Meiryo UI" panose="020B0604030504040204" pitchFamily="50" charset="-128"/>
                <a:ea typeface="Meiryo UI" panose="020B0604030504040204" pitchFamily="50" charset="-128"/>
                <a:cs typeface="Meiryo UI" panose="020B0604030504040204" pitchFamily="50" charset="-128"/>
              </a:defRPr>
            </a:lvl1pPr>
          </a:lstStyle>
          <a:p>
            <a:fld id="{4816FC75-EFF8-47A0-849A-23C745211DD6}" type="datetime1">
              <a:rPr lang="ja-JP" altLang="en-US" smtClean="0"/>
              <a:t>2022/3/30</a:t>
            </a:fld>
            <a:endParaRPr lang="ja-JP" altLang="en-US" dirty="0"/>
          </a:p>
        </p:txBody>
      </p:sp>
      <p:sp>
        <p:nvSpPr>
          <p:cNvPr id="5" name="フッター プレースホルダー 4"/>
          <p:cNvSpPr>
            <a:spLocks noGrp="1"/>
          </p:cNvSpPr>
          <p:nvPr>
            <p:ph type="ftr" sz="quarter" idx="3"/>
          </p:nvPr>
        </p:nvSpPr>
        <p:spPr>
          <a:xfrm>
            <a:off x="3392827" y="6525345"/>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7644535" y="6560661"/>
            <a:ext cx="2311400" cy="365125"/>
          </a:xfrm>
          <a:prstGeom prst="rect">
            <a:avLst/>
          </a:prstGeom>
        </p:spPr>
        <p:txBody>
          <a:bodyPr vert="horz" lIns="91440" tIns="45720" rIns="91440" bIns="45720" rtlCol="0" anchor="ctr"/>
          <a:lstStyle>
            <a:lvl1pPr algn="r">
              <a:defRPr sz="12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fld id="{D9550142-B990-490A-A107-ED7302A7FD52}" type="slidenum">
              <a:rPr lang="ja-JP" altLang="en-US" smtClean="0"/>
              <a:pPr/>
              <a:t>‹#›</a:t>
            </a:fld>
            <a:endParaRPr lang="ja-JP" altLang="en-US" dirty="0"/>
          </a:p>
        </p:txBody>
      </p:sp>
    </p:spTree>
    <p:extLst>
      <p:ext uri="{BB962C8B-B14F-4D97-AF65-F5344CB8AC3E}">
        <p14:creationId xmlns:p14="http://schemas.microsoft.com/office/powerpoint/2010/main" val="2712574064"/>
      </p:ext>
    </p:extLst>
  </p:cSld>
  <p:clrMap bg1="lt1" tx1="dk1" bg2="lt2" tx2="dk2" accent1="accent1" accent2="accent2" accent3="accent3" accent4="accent4" accent5="accent5" accent6="accent6" hlink="hlink" folHlink="folHlink"/>
  <p:sldLayoutIdLst>
    <p:sldLayoutId id="2147483659" r:id="rId1"/>
    <p:sldLayoutId id="2147483651" r:id="rId2"/>
    <p:sldLayoutId id="2147483654" r:id="rId3"/>
    <p:sldLayoutId id="2147483660" r:id="rId4"/>
  </p:sldLayoutIdLst>
  <p:hf sldNum="0" hdr="0" ftr="0" dt="0"/>
  <p:txStyles>
    <p:titleStyle>
      <a:lvl1pPr algn="l" defTabSz="914400" rtl="0" eaLnBrk="1" latinLnBrk="0" hangingPunct="1">
        <a:spcBef>
          <a:spcPct val="0"/>
        </a:spcBef>
        <a:buNone/>
        <a:defRPr kumimoji="1" sz="2400" b="1"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Line 6"/>
          <p:cNvSpPr>
            <a:spLocks noChangeShapeType="1"/>
          </p:cNvSpPr>
          <p:nvPr/>
        </p:nvSpPr>
        <p:spPr bwMode="auto">
          <a:xfrm>
            <a:off x="313258" y="715911"/>
            <a:ext cx="9279482" cy="0"/>
          </a:xfrm>
          <a:prstGeom prst="line">
            <a:avLst/>
          </a:prstGeom>
          <a:noFill/>
          <a:ln w="19050">
            <a:solidFill>
              <a:srgbClr val="25406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81"/>
          </a:p>
        </p:txBody>
      </p:sp>
      <p:sp>
        <p:nvSpPr>
          <p:cNvPr id="1028" name="Rectangle 7"/>
          <p:cNvSpPr>
            <a:spLocks noGrp="1" noChangeArrowheads="1"/>
          </p:cNvSpPr>
          <p:nvPr>
            <p:ph type="title"/>
          </p:nvPr>
        </p:nvSpPr>
        <p:spPr bwMode="auto">
          <a:xfrm>
            <a:off x="292790" y="123063"/>
            <a:ext cx="8419621" cy="52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133" tIns="49066" rIns="98133" bIns="49066" numCol="1" anchor="ctr" anchorCtr="0" compatLnSpc="1">
            <a:prstTxWarp prst="textNoShape">
              <a:avLst/>
            </a:prstTxWarp>
          </a:bodyPr>
          <a:lstStyle/>
          <a:p>
            <a:pPr lvl="0"/>
            <a:r>
              <a:rPr lang="ja-JP" altLang="en-US" dirty="0"/>
              <a:t>マスタ タイトルの書式設定</a:t>
            </a:r>
          </a:p>
        </p:txBody>
      </p:sp>
      <p:sp>
        <p:nvSpPr>
          <p:cNvPr id="1029" name="Rectangle 8"/>
          <p:cNvSpPr>
            <a:spLocks noGrp="1" noChangeArrowheads="1"/>
          </p:cNvSpPr>
          <p:nvPr>
            <p:ph type="body" idx="1"/>
          </p:nvPr>
        </p:nvSpPr>
        <p:spPr bwMode="auto">
          <a:xfrm>
            <a:off x="675738" y="838754"/>
            <a:ext cx="8554523" cy="529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133" tIns="49066" rIns="98133" bIns="4906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06889" name="Rectangle 9"/>
          <p:cNvSpPr>
            <a:spLocks noGrp="1" noChangeArrowheads="1"/>
          </p:cNvSpPr>
          <p:nvPr>
            <p:ph type="dt" sz="half" idx="2"/>
          </p:nvPr>
        </p:nvSpPr>
        <p:spPr bwMode="auto">
          <a:xfrm>
            <a:off x="508820" y="6586465"/>
            <a:ext cx="1377423" cy="194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133" tIns="49066" rIns="98133" bIns="49066" numCol="1" anchor="ctr" anchorCtr="0" compatLnSpc="1">
            <a:prstTxWarp prst="textNoShape">
              <a:avLst/>
            </a:prstTxWarp>
          </a:bodyPr>
          <a:lstStyle>
            <a:lvl1pPr defTabSz="917512">
              <a:defRPr kumimoji="0" sz="1027">
                <a:latin typeface="Arial" charset="0"/>
                <a:ea typeface="ＭＳ Ｐゴシック" pitchFamily="50" charset="-128"/>
              </a:defRPr>
            </a:lvl1pPr>
          </a:lstStyle>
          <a:p>
            <a:pPr>
              <a:defRPr/>
            </a:pPr>
            <a:endParaRPr lang="en-US" altLang="ja-JP" dirty="0"/>
          </a:p>
        </p:txBody>
      </p:sp>
      <p:sp>
        <p:nvSpPr>
          <p:cNvPr id="506897" name="Rectangle 17"/>
          <p:cNvSpPr>
            <a:spLocks noGrp="1" noChangeArrowheads="1"/>
          </p:cNvSpPr>
          <p:nvPr>
            <p:ph type="sldNum" sz="quarter" idx="4"/>
          </p:nvPr>
        </p:nvSpPr>
        <p:spPr bwMode="auto">
          <a:xfrm>
            <a:off x="9274115" y="6539900"/>
            <a:ext cx="603243" cy="28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94" baseline="0">
                <a:latin typeface="Meiryo UI" panose="020B0604030504040204" pitchFamily="50" charset="-128"/>
                <a:ea typeface="Meiryo UI" panose="020B0604030504040204" pitchFamily="50" charset="-128"/>
              </a:defRPr>
            </a:lvl1pPr>
          </a:lstStyle>
          <a:p>
            <a:fld id="{07ECB66E-D747-4E3F-B8DE-54C3C4E77B4C}" type="slidenum">
              <a:rPr lang="en-US" altLang="ja-JP" smtClean="0"/>
              <a:pPr/>
              <a:t>‹#›</a:t>
            </a:fld>
            <a:endParaRPr lang="en-US" altLang="ja-JP" dirty="0"/>
          </a:p>
        </p:txBody>
      </p:sp>
      <p:sp>
        <p:nvSpPr>
          <p:cNvPr id="10" name="Line 6"/>
          <p:cNvSpPr>
            <a:spLocks noChangeShapeType="1"/>
          </p:cNvSpPr>
          <p:nvPr userDrawn="1"/>
        </p:nvSpPr>
        <p:spPr bwMode="auto">
          <a:xfrm>
            <a:off x="313258" y="6521593"/>
            <a:ext cx="9279482" cy="0"/>
          </a:xfrm>
          <a:prstGeom prst="line">
            <a:avLst/>
          </a:prstGeom>
          <a:noFill/>
          <a:ln w="19050">
            <a:solidFill>
              <a:srgbClr val="25406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81"/>
          </a:p>
        </p:txBody>
      </p:sp>
      <p:pic>
        <p:nvPicPr>
          <p:cNvPr id="2" name="図 1"/>
          <p:cNvPicPr>
            <a:picLocks noChangeAspect="1"/>
          </p:cNvPicPr>
          <p:nvPr userDrawn="1"/>
        </p:nvPicPr>
        <p:blipFill>
          <a:blip r:embed="rId14"/>
          <a:stretch>
            <a:fillRect/>
          </a:stretch>
        </p:blipFill>
        <p:spPr>
          <a:xfrm>
            <a:off x="8911634" y="49220"/>
            <a:ext cx="724960" cy="605271"/>
          </a:xfrm>
          <a:prstGeom prst="rect">
            <a:avLst/>
          </a:prstGeom>
        </p:spPr>
      </p:pic>
      <p:sp>
        <p:nvSpPr>
          <p:cNvPr id="14" name="フッター プレースホルダー 4"/>
          <p:cNvSpPr>
            <a:spLocks noGrp="1"/>
          </p:cNvSpPr>
          <p:nvPr>
            <p:ph type="ftr" sz="quarter" idx="3"/>
          </p:nvPr>
        </p:nvSpPr>
        <p:spPr>
          <a:xfrm>
            <a:off x="2451889" y="6586466"/>
            <a:ext cx="5002221" cy="194341"/>
          </a:xfrm>
          <a:prstGeom prst="rect">
            <a:avLst/>
          </a:prstGeom>
        </p:spPr>
        <p:txBody>
          <a:bodyPr/>
          <a:lstStyle>
            <a:lvl1pPr>
              <a:defRPr sz="934" baseline="0">
                <a:latin typeface="Meiryo UI" panose="020B0604030504040204" pitchFamily="50" charset="-128"/>
                <a:ea typeface="Meiryo UI" panose="020B0604030504040204" pitchFamily="50" charset="-128"/>
              </a:defRPr>
            </a:lvl1pPr>
          </a:lstStyle>
          <a:p>
            <a:pPr algn="ctr">
              <a:defRPr/>
            </a:pPr>
            <a:r>
              <a:rPr lang="ja-JP" altLang="en-US" dirty="0"/>
              <a:t>意匠の審査基準及び審査の運用　～令和元年意匠法改正対応～</a:t>
            </a:r>
            <a:endParaRPr lang="en-US" altLang="ja-JP" dirty="0"/>
          </a:p>
        </p:txBody>
      </p:sp>
    </p:spTree>
    <p:extLst>
      <p:ext uri="{BB962C8B-B14F-4D97-AF65-F5344CB8AC3E}">
        <p14:creationId xmlns:p14="http://schemas.microsoft.com/office/powerpoint/2010/main" val="32871599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l" defTabSz="917512" rtl="0" eaLnBrk="0" fontAlgn="base" hangingPunct="0">
        <a:spcBef>
          <a:spcPct val="0"/>
        </a:spcBef>
        <a:spcAft>
          <a:spcPct val="0"/>
        </a:spcAft>
        <a:defRPr kumimoji="1" sz="2988">
          <a:solidFill>
            <a:schemeClr val="tx2"/>
          </a:solidFill>
          <a:latin typeface="+mj-lt"/>
          <a:ea typeface="+mj-ea"/>
          <a:cs typeface="+mj-cs"/>
        </a:defRPr>
      </a:lvl1pPr>
      <a:lvl2pPr algn="l" defTabSz="917512" rtl="0" eaLnBrk="0" fontAlgn="base" hangingPunct="0">
        <a:spcBef>
          <a:spcPct val="0"/>
        </a:spcBef>
        <a:spcAft>
          <a:spcPct val="0"/>
        </a:spcAft>
        <a:defRPr kumimoji="1" sz="4202">
          <a:solidFill>
            <a:schemeClr val="tx2"/>
          </a:solidFill>
          <a:latin typeface="Times New Roman" pitchFamily="18" charset="0"/>
          <a:ea typeface="ＭＳ Ｐゴシック" pitchFamily="50" charset="-128"/>
        </a:defRPr>
      </a:lvl2pPr>
      <a:lvl3pPr algn="l" defTabSz="917512" rtl="0" eaLnBrk="0" fontAlgn="base" hangingPunct="0">
        <a:spcBef>
          <a:spcPct val="0"/>
        </a:spcBef>
        <a:spcAft>
          <a:spcPct val="0"/>
        </a:spcAft>
        <a:defRPr kumimoji="1" sz="4202">
          <a:solidFill>
            <a:schemeClr val="tx2"/>
          </a:solidFill>
          <a:latin typeface="Times New Roman" pitchFamily="18" charset="0"/>
          <a:ea typeface="ＭＳ Ｐゴシック" pitchFamily="50" charset="-128"/>
        </a:defRPr>
      </a:lvl3pPr>
      <a:lvl4pPr algn="l" defTabSz="917512" rtl="0" eaLnBrk="0" fontAlgn="base" hangingPunct="0">
        <a:spcBef>
          <a:spcPct val="0"/>
        </a:spcBef>
        <a:spcAft>
          <a:spcPct val="0"/>
        </a:spcAft>
        <a:defRPr kumimoji="1" sz="4202">
          <a:solidFill>
            <a:schemeClr val="tx2"/>
          </a:solidFill>
          <a:latin typeface="Times New Roman" pitchFamily="18" charset="0"/>
          <a:ea typeface="ＭＳ Ｐゴシック" pitchFamily="50" charset="-128"/>
        </a:defRPr>
      </a:lvl4pPr>
      <a:lvl5pPr algn="l" defTabSz="917512" rtl="0" eaLnBrk="0" fontAlgn="base" hangingPunct="0">
        <a:spcBef>
          <a:spcPct val="0"/>
        </a:spcBef>
        <a:spcAft>
          <a:spcPct val="0"/>
        </a:spcAft>
        <a:defRPr kumimoji="1" sz="4202">
          <a:solidFill>
            <a:schemeClr val="tx2"/>
          </a:solidFill>
          <a:latin typeface="Times New Roman" pitchFamily="18" charset="0"/>
          <a:ea typeface="ＭＳ Ｐゴシック" pitchFamily="50" charset="-128"/>
        </a:defRPr>
      </a:lvl5pPr>
      <a:lvl6pPr marL="426888" algn="l" defTabSz="917512" rtl="0" fontAlgn="base">
        <a:spcBef>
          <a:spcPct val="0"/>
        </a:spcBef>
        <a:spcAft>
          <a:spcPct val="0"/>
        </a:spcAft>
        <a:defRPr kumimoji="1" sz="4202">
          <a:solidFill>
            <a:schemeClr val="tx2"/>
          </a:solidFill>
          <a:latin typeface="Times New Roman" pitchFamily="18" charset="0"/>
          <a:ea typeface="ＭＳ Ｐゴシック" pitchFamily="50" charset="-128"/>
        </a:defRPr>
      </a:lvl6pPr>
      <a:lvl7pPr marL="853775" algn="l" defTabSz="917512" rtl="0" fontAlgn="base">
        <a:spcBef>
          <a:spcPct val="0"/>
        </a:spcBef>
        <a:spcAft>
          <a:spcPct val="0"/>
        </a:spcAft>
        <a:defRPr kumimoji="1" sz="4202">
          <a:solidFill>
            <a:schemeClr val="tx2"/>
          </a:solidFill>
          <a:latin typeface="Times New Roman" pitchFamily="18" charset="0"/>
          <a:ea typeface="ＭＳ Ｐゴシック" pitchFamily="50" charset="-128"/>
        </a:defRPr>
      </a:lvl7pPr>
      <a:lvl8pPr marL="1280663" algn="l" defTabSz="917512" rtl="0" fontAlgn="base">
        <a:spcBef>
          <a:spcPct val="0"/>
        </a:spcBef>
        <a:spcAft>
          <a:spcPct val="0"/>
        </a:spcAft>
        <a:defRPr kumimoji="1" sz="4202">
          <a:solidFill>
            <a:schemeClr val="tx2"/>
          </a:solidFill>
          <a:latin typeface="Times New Roman" pitchFamily="18" charset="0"/>
          <a:ea typeface="ＭＳ Ｐゴシック" pitchFamily="50" charset="-128"/>
        </a:defRPr>
      </a:lvl8pPr>
      <a:lvl9pPr marL="1707551" algn="l" defTabSz="917512" rtl="0" fontAlgn="base">
        <a:spcBef>
          <a:spcPct val="0"/>
        </a:spcBef>
        <a:spcAft>
          <a:spcPct val="0"/>
        </a:spcAft>
        <a:defRPr kumimoji="1" sz="4202">
          <a:solidFill>
            <a:schemeClr val="tx2"/>
          </a:solidFill>
          <a:latin typeface="Times New Roman" pitchFamily="18" charset="0"/>
          <a:ea typeface="ＭＳ Ｐゴシック" pitchFamily="50" charset="-128"/>
        </a:defRPr>
      </a:lvl9pPr>
    </p:titleStyle>
    <p:bodyStyle>
      <a:lvl1pPr marL="343882" indent="-343882" algn="l" defTabSz="917512" rtl="0" eaLnBrk="0" fontAlgn="base" hangingPunct="0">
        <a:spcBef>
          <a:spcPct val="20000"/>
        </a:spcBef>
        <a:spcAft>
          <a:spcPct val="0"/>
        </a:spcAft>
        <a:buClr>
          <a:schemeClr val="folHlink"/>
        </a:buClr>
        <a:buSzPct val="90000"/>
        <a:buFont typeface="Wingdings" panose="05000000000000000000" pitchFamily="2" charset="2"/>
        <a:buChar char="n"/>
        <a:defRPr kumimoji="1" sz="2801">
          <a:solidFill>
            <a:schemeClr val="tx1"/>
          </a:solidFill>
          <a:latin typeface="+mn-lt"/>
          <a:ea typeface="+mn-ea"/>
          <a:cs typeface="+mn-cs"/>
        </a:defRPr>
      </a:lvl1pPr>
      <a:lvl2pPr marL="745572" indent="-287556" algn="l" defTabSz="917512" rtl="0" eaLnBrk="0" fontAlgn="base" hangingPunct="0">
        <a:spcBef>
          <a:spcPct val="20000"/>
        </a:spcBef>
        <a:spcAft>
          <a:spcPct val="0"/>
        </a:spcAft>
        <a:buClr>
          <a:schemeClr val="accent1"/>
        </a:buClr>
        <a:buSzPct val="75000"/>
        <a:buFont typeface="Wingdings" panose="05000000000000000000" pitchFamily="2" charset="2"/>
        <a:buChar char="n"/>
        <a:defRPr kumimoji="1" sz="2614">
          <a:solidFill>
            <a:schemeClr val="tx1"/>
          </a:solidFill>
          <a:latin typeface="+mn-lt"/>
          <a:ea typeface="+mn-ea"/>
        </a:defRPr>
      </a:lvl2pPr>
      <a:lvl3pPr marL="1145779" indent="-228266" algn="l" defTabSz="917512" rtl="0" eaLnBrk="0" fontAlgn="base" hangingPunct="0">
        <a:spcBef>
          <a:spcPct val="20000"/>
        </a:spcBef>
        <a:spcAft>
          <a:spcPct val="0"/>
        </a:spcAft>
        <a:buClr>
          <a:schemeClr val="folHlink"/>
        </a:buClr>
        <a:buSzPct val="55000"/>
        <a:buFont typeface="Wingdings" panose="05000000000000000000" pitchFamily="2" charset="2"/>
        <a:buChar char="n"/>
        <a:defRPr kumimoji="1" sz="2334">
          <a:solidFill>
            <a:schemeClr val="tx1"/>
          </a:solidFill>
          <a:latin typeface="+mn-lt"/>
          <a:ea typeface="+mn-ea"/>
        </a:defRPr>
      </a:lvl3pPr>
      <a:lvl4pPr marL="1602311" indent="-226785" algn="l" defTabSz="917512" rtl="0" eaLnBrk="0" fontAlgn="base" hangingPunct="0">
        <a:spcBef>
          <a:spcPct val="20000"/>
        </a:spcBef>
        <a:spcAft>
          <a:spcPct val="0"/>
        </a:spcAft>
        <a:buClr>
          <a:schemeClr val="accent1"/>
        </a:buClr>
        <a:buFont typeface="Wingdings" panose="05000000000000000000" pitchFamily="2" charset="2"/>
        <a:buChar char="§"/>
        <a:defRPr kumimoji="1" sz="1961">
          <a:solidFill>
            <a:schemeClr val="tx1"/>
          </a:solidFill>
          <a:latin typeface="+mn-lt"/>
          <a:ea typeface="+mn-ea"/>
        </a:defRPr>
      </a:lvl4pPr>
      <a:lvl5pPr marL="2063290" indent="-229749" algn="l" defTabSz="917512" rtl="0" eaLnBrk="0" fontAlgn="base" hangingPunct="0">
        <a:spcBef>
          <a:spcPct val="20000"/>
        </a:spcBef>
        <a:spcAft>
          <a:spcPct val="0"/>
        </a:spcAft>
        <a:buClr>
          <a:schemeClr val="accent1"/>
        </a:buClr>
        <a:buFont typeface="Wingdings" panose="05000000000000000000" pitchFamily="2" charset="2"/>
        <a:buChar char="§"/>
        <a:defRPr kumimoji="1" sz="1961">
          <a:solidFill>
            <a:schemeClr val="tx1"/>
          </a:solidFill>
          <a:latin typeface="+mn-lt"/>
          <a:ea typeface="+mn-ea"/>
        </a:defRPr>
      </a:lvl5pPr>
      <a:lvl6pPr marL="2490178" indent="-229749" algn="l" defTabSz="917512" rtl="0" fontAlgn="base">
        <a:spcBef>
          <a:spcPct val="20000"/>
        </a:spcBef>
        <a:spcAft>
          <a:spcPct val="0"/>
        </a:spcAft>
        <a:buClr>
          <a:schemeClr val="accent1"/>
        </a:buClr>
        <a:buFont typeface="Wingdings" pitchFamily="2" charset="2"/>
        <a:buChar char="§"/>
        <a:defRPr kumimoji="1" sz="1961">
          <a:solidFill>
            <a:schemeClr val="tx1"/>
          </a:solidFill>
          <a:latin typeface="+mn-lt"/>
          <a:ea typeface="+mn-ea"/>
        </a:defRPr>
      </a:lvl6pPr>
      <a:lvl7pPr marL="2917066" indent="-229749" algn="l" defTabSz="917512" rtl="0" fontAlgn="base">
        <a:spcBef>
          <a:spcPct val="20000"/>
        </a:spcBef>
        <a:spcAft>
          <a:spcPct val="0"/>
        </a:spcAft>
        <a:buClr>
          <a:schemeClr val="accent1"/>
        </a:buClr>
        <a:buFont typeface="Wingdings" pitchFamily="2" charset="2"/>
        <a:buChar char="§"/>
        <a:defRPr kumimoji="1" sz="1961">
          <a:solidFill>
            <a:schemeClr val="tx1"/>
          </a:solidFill>
          <a:latin typeface="+mn-lt"/>
          <a:ea typeface="+mn-ea"/>
        </a:defRPr>
      </a:lvl7pPr>
      <a:lvl8pPr marL="3343953" indent="-229749" algn="l" defTabSz="917512" rtl="0" fontAlgn="base">
        <a:spcBef>
          <a:spcPct val="20000"/>
        </a:spcBef>
        <a:spcAft>
          <a:spcPct val="0"/>
        </a:spcAft>
        <a:buClr>
          <a:schemeClr val="accent1"/>
        </a:buClr>
        <a:buFont typeface="Wingdings" pitchFamily="2" charset="2"/>
        <a:buChar char="§"/>
        <a:defRPr kumimoji="1" sz="1961">
          <a:solidFill>
            <a:schemeClr val="tx1"/>
          </a:solidFill>
          <a:latin typeface="+mn-lt"/>
          <a:ea typeface="+mn-ea"/>
        </a:defRPr>
      </a:lvl8pPr>
      <a:lvl9pPr marL="3770841" indent="-229749" algn="l" defTabSz="917512" rtl="0" fontAlgn="base">
        <a:spcBef>
          <a:spcPct val="20000"/>
        </a:spcBef>
        <a:spcAft>
          <a:spcPct val="0"/>
        </a:spcAft>
        <a:buClr>
          <a:schemeClr val="accent1"/>
        </a:buClr>
        <a:buFont typeface="Wingdings" pitchFamily="2" charset="2"/>
        <a:buChar char="§"/>
        <a:defRPr kumimoji="1" sz="1961">
          <a:solidFill>
            <a:schemeClr val="tx1"/>
          </a:solidFill>
          <a:latin typeface="+mn-lt"/>
          <a:ea typeface="+mn-ea"/>
        </a:defRPr>
      </a:lvl9pPr>
    </p:bodyStyle>
    <p:otherStyle>
      <a:defPPr>
        <a:defRPr lang="ja-JP"/>
      </a:defPPr>
      <a:lvl1pPr marL="0" algn="l" defTabSz="853775" rtl="0" eaLnBrk="1" latinLnBrk="0" hangingPunct="1">
        <a:defRPr kumimoji="1" sz="1681" kern="1200">
          <a:solidFill>
            <a:schemeClr val="tx1"/>
          </a:solidFill>
          <a:latin typeface="+mn-lt"/>
          <a:ea typeface="+mn-ea"/>
          <a:cs typeface="+mn-cs"/>
        </a:defRPr>
      </a:lvl1pPr>
      <a:lvl2pPr marL="426888" algn="l" defTabSz="853775" rtl="0" eaLnBrk="1" latinLnBrk="0" hangingPunct="1">
        <a:defRPr kumimoji="1" sz="1681" kern="1200">
          <a:solidFill>
            <a:schemeClr val="tx1"/>
          </a:solidFill>
          <a:latin typeface="+mn-lt"/>
          <a:ea typeface="+mn-ea"/>
          <a:cs typeface="+mn-cs"/>
        </a:defRPr>
      </a:lvl2pPr>
      <a:lvl3pPr marL="853775" algn="l" defTabSz="853775" rtl="0" eaLnBrk="1" latinLnBrk="0" hangingPunct="1">
        <a:defRPr kumimoji="1" sz="1681" kern="1200">
          <a:solidFill>
            <a:schemeClr val="tx1"/>
          </a:solidFill>
          <a:latin typeface="+mn-lt"/>
          <a:ea typeface="+mn-ea"/>
          <a:cs typeface="+mn-cs"/>
        </a:defRPr>
      </a:lvl3pPr>
      <a:lvl4pPr marL="1280663" algn="l" defTabSz="853775" rtl="0" eaLnBrk="1" latinLnBrk="0" hangingPunct="1">
        <a:defRPr kumimoji="1" sz="1681" kern="1200">
          <a:solidFill>
            <a:schemeClr val="tx1"/>
          </a:solidFill>
          <a:latin typeface="+mn-lt"/>
          <a:ea typeface="+mn-ea"/>
          <a:cs typeface="+mn-cs"/>
        </a:defRPr>
      </a:lvl4pPr>
      <a:lvl5pPr marL="1707551" algn="l" defTabSz="853775" rtl="0" eaLnBrk="1" latinLnBrk="0" hangingPunct="1">
        <a:defRPr kumimoji="1" sz="1681" kern="1200">
          <a:solidFill>
            <a:schemeClr val="tx1"/>
          </a:solidFill>
          <a:latin typeface="+mn-lt"/>
          <a:ea typeface="+mn-ea"/>
          <a:cs typeface="+mn-cs"/>
        </a:defRPr>
      </a:lvl5pPr>
      <a:lvl6pPr marL="2134438" algn="l" defTabSz="853775" rtl="0" eaLnBrk="1" latinLnBrk="0" hangingPunct="1">
        <a:defRPr kumimoji="1" sz="1681" kern="1200">
          <a:solidFill>
            <a:schemeClr val="tx1"/>
          </a:solidFill>
          <a:latin typeface="+mn-lt"/>
          <a:ea typeface="+mn-ea"/>
          <a:cs typeface="+mn-cs"/>
        </a:defRPr>
      </a:lvl6pPr>
      <a:lvl7pPr marL="2561326" algn="l" defTabSz="853775" rtl="0" eaLnBrk="1" latinLnBrk="0" hangingPunct="1">
        <a:defRPr kumimoji="1" sz="1681" kern="1200">
          <a:solidFill>
            <a:schemeClr val="tx1"/>
          </a:solidFill>
          <a:latin typeface="+mn-lt"/>
          <a:ea typeface="+mn-ea"/>
          <a:cs typeface="+mn-cs"/>
        </a:defRPr>
      </a:lvl7pPr>
      <a:lvl8pPr marL="2988213" algn="l" defTabSz="853775" rtl="0" eaLnBrk="1" latinLnBrk="0" hangingPunct="1">
        <a:defRPr kumimoji="1" sz="1681" kern="1200">
          <a:solidFill>
            <a:schemeClr val="tx1"/>
          </a:solidFill>
          <a:latin typeface="+mn-lt"/>
          <a:ea typeface="+mn-ea"/>
          <a:cs typeface="+mn-cs"/>
        </a:defRPr>
      </a:lvl8pPr>
      <a:lvl9pPr marL="3415101" algn="l" defTabSz="853775" rtl="0" eaLnBrk="1" latinLnBrk="0" hangingPunct="1">
        <a:defRPr kumimoji="1" sz="16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j-platpat.inpit.go.jp/"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4.emf"/></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7.emf"/><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ww.jpo.go.jp/system/laws/rule/guideline/design/shinsa_kijun/index.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jpo.go.jp/system/design/gaiyo/bunrui/isyou_bunrui/index.html"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www.jpo.go.jp/system/laws/rule/guideline/design/mensetu_guide_isyou.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s://www.jpo.go.jp/system/process/toroku/settei_touroku.html" TargetMode="Externa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jpo.go.jp/system/design/shutugan/tetuzuki/ishou-reigai-tetsuduki/index.html"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5.emf"/><Relationship Id="rId5" Type="http://schemas.openxmlformats.org/officeDocument/2006/relationships/image" Target="../media/image54.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www.jpo.go.jp/system/process/shutugan/pcinfo/hajimete/index.html"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6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6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6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64.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6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9.png"/><Relationship Id="rId7" Type="http://schemas.openxmlformats.org/officeDocument/2006/relationships/image" Target="../media/image160.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56.png"/><Relationship Id="rId11" Type="http://schemas.openxmlformats.org/officeDocument/2006/relationships/image" Target="../media/image149.png"/><Relationship Id="rId5" Type="http://schemas.openxmlformats.org/officeDocument/2006/relationships/image" Target="../media/image155.png"/><Relationship Id="rId10" Type="http://schemas.openxmlformats.org/officeDocument/2006/relationships/image" Target="../media/image158.png"/><Relationship Id="rId4" Type="http://schemas.openxmlformats.org/officeDocument/2006/relationships/image" Target="../media/image154.png"/><Relationship Id="rId9" Type="http://schemas.openxmlformats.org/officeDocument/2006/relationships/image" Target="../media/image162.png"/></Relationships>
</file>

<file path=ppt/slides/_rels/slide6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64.png"/></Relationships>
</file>

<file path=ppt/slides/_rels/slide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68.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s>
</file>

<file path=ppt/slides/_rels/slide6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190.png"/><Relationship Id="rId4" Type="http://schemas.openxmlformats.org/officeDocument/2006/relationships/image" Target="../media/image189.png"/></Relationships>
</file>

<file path=ppt/slides/_rels/slide74.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 Id="rId14" Type="http://schemas.openxmlformats.org/officeDocument/2006/relationships/image" Target="../media/image20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204.png"/></Relationships>
</file>

<file path=ppt/slides/_rels/slide7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20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s://www.jpo.go.jp/news/koho/kohoshi/vol44/07_page1.html"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hyperlink" Target="https://www.jpo.go.jp/system/laws/rule/guideline/design/isyou_guideline.html" TargetMode="External"/><Relationship Id="rId4" Type="http://schemas.openxmlformats.org/officeDocument/2006/relationships/hyperlink" Target="https://www.jpo.go.jp/system/laws/rule/guideline/design/shinsa_kijun/index.html"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jpo.go.jp/system/design/gaiyo/info/2907_jirei_katsuyou.html"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hyperlink" Target="https://www.jpo.go.jp/system/laws/rule/guideline/design/h23_zumen_guideline.html" TargetMode="External"/><Relationship Id="rId4" Type="http://schemas.openxmlformats.org/officeDocument/2006/relationships/hyperlink" Target="https://chizai-portal.inpit.go.jp/"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jpo.go.jp/system/process/tesuryo/hyou.htm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bwMode="auto">
          <a:xfrm>
            <a:off x="0" y="2924944"/>
            <a:ext cx="9906000" cy="792088"/>
          </a:xfrm>
          <a:prstGeom prst="rect">
            <a:avLst/>
          </a:prstGeom>
          <a:solidFill>
            <a:schemeClr val="accent1">
              <a:lumMod val="50000"/>
            </a:schemeClr>
          </a:solidFill>
          <a:ln w="9525">
            <a:solidFill>
              <a:schemeClr val="accent1">
                <a:lumMod val="50000"/>
              </a:schemeClr>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88505" y="2936268"/>
            <a:ext cx="9417496" cy="769441"/>
          </a:xfrm>
          <a:prstGeom prst="rect">
            <a:avLst/>
          </a:prstGeom>
          <a:solidFill>
            <a:srgbClr val="254061"/>
          </a:solidFill>
        </p:spPr>
        <p:txBody>
          <a:bodyPr wrap="square" rtlCol="0">
            <a:spAutoFit/>
          </a:bodyPr>
          <a:lstStyle/>
          <a:p>
            <a:r>
              <a:rPr kumimoji="1" lang="ja-JP" altLang="en-US"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00378" y="4040398"/>
            <a:ext cx="4752528" cy="369332"/>
          </a:xfrm>
          <a:prstGeom prst="rect">
            <a:avLst/>
          </a:prstGeom>
        </p:spPr>
        <p:txBody>
          <a:bodyPr wrap="square" anchor="ctr">
            <a:spAutoFit/>
          </a:bodyPr>
          <a:lstStyle/>
          <a:p>
            <a:pPr marL="273050" lvl="0" indent="-273050">
              <a:tabLst>
                <a:tab pos="355600" algn="l"/>
              </a:tabLst>
              <a:defRPr/>
            </a:pP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特許庁 審査第一部 意匠課 意匠審査基準室</a:t>
            </a:r>
            <a:endPar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40" name="正方形/長方形 39"/>
          <p:cNvSpPr/>
          <p:nvPr/>
        </p:nvSpPr>
        <p:spPr>
          <a:xfrm>
            <a:off x="598890" y="4572013"/>
            <a:ext cx="2064615" cy="261610"/>
          </a:xfrm>
          <a:prstGeom prst="rect">
            <a:avLst/>
          </a:prstGeom>
          <a:ln>
            <a:solidFill>
              <a:srgbClr val="254061"/>
            </a:solidFill>
          </a:ln>
        </p:spPr>
        <p:txBody>
          <a:bodyPr wrap="square" anchor="ctr">
            <a:spAutoFit/>
          </a:bodyPr>
          <a:lstStyle/>
          <a:p>
            <a:pPr marL="273050" lvl="0" indent="-273050" algn="ctr">
              <a:tabLst>
                <a:tab pos="355600" algn="l"/>
              </a:tabLst>
              <a:defRPr/>
            </a:pPr>
            <a:r>
              <a:rPr kumimoji="1" lang="ja-JP" altLang="en-US" sz="11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令和２年（</a:t>
            </a:r>
            <a:r>
              <a:rPr kumimoji="1" lang="en-US" altLang="ja-JP" sz="11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2020</a:t>
            </a:r>
            <a:r>
              <a:rPr kumimoji="1" lang="ja-JP" altLang="en-US" sz="11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年）</a:t>
            </a:r>
            <a:r>
              <a:rPr lang="en-US" altLang="ja-JP" sz="1100" b="1" dirty="0">
                <a:solidFill>
                  <a:srgbClr val="254061"/>
                </a:solidFill>
                <a:latin typeface="Meiryo UI" panose="020B0604030504040204" pitchFamily="50" charset="-128"/>
                <a:ea typeface="Meiryo UI" panose="020B0604030504040204" pitchFamily="50" charset="-128"/>
              </a:rPr>
              <a:t>3</a:t>
            </a:r>
            <a:r>
              <a:rPr kumimoji="1" lang="ja-JP" altLang="en-US" sz="11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月作成</a:t>
            </a:r>
            <a:endParaRPr kumimoji="1" lang="en-US" altLang="ja-JP" sz="11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8" name="正方形/長方形 7"/>
          <p:cNvSpPr/>
          <p:nvPr/>
        </p:nvSpPr>
        <p:spPr>
          <a:xfrm>
            <a:off x="500378" y="1788205"/>
            <a:ext cx="4752528" cy="338554"/>
          </a:xfrm>
          <a:prstGeom prst="rect">
            <a:avLst/>
          </a:prstGeom>
        </p:spPr>
        <p:txBody>
          <a:bodyPr wrap="square" anchor="ctr">
            <a:spAutoFit/>
          </a:bodyPr>
          <a:lstStyle/>
          <a:p>
            <a:pPr marL="273050" lvl="0" indent="-273050">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 令和元年 改正意匠法対応 ～</a:t>
            </a:r>
            <a:endParaRPr kumimoji="1" lang="en-US" altLang="ja-JP" sz="16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9" name="正方形/長方形 8"/>
          <p:cNvSpPr/>
          <p:nvPr/>
        </p:nvSpPr>
        <p:spPr>
          <a:xfrm>
            <a:off x="500378" y="2249988"/>
            <a:ext cx="5748766" cy="430887"/>
          </a:xfrm>
          <a:prstGeom prst="rect">
            <a:avLst/>
          </a:prstGeom>
        </p:spPr>
        <p:txBody>
          <a:bodyPr wrap="square" anchor="ctr">
            <a:spAutoFit/>
          </a:bodyPr>
          <a:lstStyle/>
          <a:p>
            <a:pPr marL="273050" lvl="0" indent="-273050">
              <a:tabLst>
                <a:tab pos="355600" algn="l"/>
              </a:tabLst>
              <a:defRPr/>
            </a:pPr>
            <a:r>
              <a:rPr kumimoji="1" lang="ja-JP" altLang="en-US" sz="2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建築物・内装のデザインに携わる方向け</a:t>
            </a:r>
            <a:endParaRPr kumimoji="1" lang="en-US" altLang="ja-JP" sz="2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1" name="正方形/長方形 10"/>
          <p:cNvSpPr/>
          <p:nvPr/>
        </p:nvSpPr>
        <p:spPr>
          <a:xfrm>
            <a:off x="485811" y="5729138"/>
            <a:ext cx="9690034" cy="307777"/>
          </a:xfrm>
          <a:prstGeom prst="rect">
            <a:avLst/>
          </a:prstGeom>
        </p:spPr>
        <p:txBody>
          <a:bodyPr wrap="square" anchor="ctr">
            <a:spAutoFit/>
          </a:bodyPr>
          <a:lstStyle/>
          <a:p>
            <a:pPr marL="273050" indent="-273050">
              <a:tabLst>
                <a:tab pos="355600" algn="l"/>
              </a:tabLst>
              <a:defRPr/>
            </a:pPr>
            <a:r>
              <a:rPr lang="en-US" altLang="ja-JP" sz="1400" b="1" dirty="0">
                <a:solidFill>
                  <a:srgbClr val="C00000"/>
                </a:solidFill>
                <a:latin typeface="Meiryo UI" panose="020B0604030504040204" pitchFamily="50" charset="-128"/>
                <a:ea typeface="Meiryo UI" panose="020B0604030504040204" pitchFamily="50" charset="-128"/>
              </a:rPr>
              <a:t>※</a:t>
            </a:r>
            <a:r>
              <a:rPr lang="ja-JP" altLang="en-US" sz="1400" b="1" dirty="0">
                <a:solidFill>
                  <a:srgbClr val="C00000"/>
                </a:solidFill>
                <a:latin typeface="Meiryo UI" panose="020B0604030504040204" pitchFamily="50" charset="-128"/>
                <a:ea typeface="Meiryo UI" panose="020B0604030504040204" pitchFamily="50" charset="-128"/>
              </a:rPr>
              <a:t>本資料は、日本の意匠登録制度をご紹介するものです。国や地域により、制度内容が異なりますのでご注意ください。</a:t>
            </a:r>
            <a:endParaRPr kumimoji="1" lang="en-US" altLang="ja-JP" sz="14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8112" y="130629"/>
            <a:ext cx="1403222" cy="527612"/>
          </a:xfrm>
          <a:prstGeom prst="rect">
            <a:avLst/>
          </a:prstGeom>
        </p:spPr>
      </p:pic>
      <p:sp>
        <p:nvSpPr>
          <p:cNvPr id="13" name="正方形/長方形 12"/>
          <p:cNvSpPr/>
          <p:nvPr/>
        </p:nvSpPr>
        <p:spPr>
          <a:xfrm>
            <a:off x="481616" y="5386587"/>
            <a:ext cx="6225381" cy="307777"/>
          </a:xfrm>
          <a:prstGeom prst="rect">
            <a:avLst/>
          </a:prstGeom>
        </p:spPr>
        <p:txBody>
          <a:bodyPr wrap="square" anchor="ctr">
            <a:spAutoFit/>
          </a:bodyPr>
          <a:lstStyle/>
          <a:p>
            <a:pPr marL="273050" lvl="0" indent="-273050">
              <a:tabLst>
                <a:tab pos="355600" algn="l"/>
              </a:tabLst>
              <a:defRPr/>
            </a:pPr>
            <a:r>
              <a:rPr lang="en-US" altLang="ja-JP" sz="1400" b="1" dirty="0">
                <a:solidFill>
                  <a:srgbClr val="C00000"/>
                </a:solidFill>
                <a:latin typeface="Meiryo UI" panose="020B0604030504040204" pitchFamily="50" charset="-128"/>
                <a:ea typeface="Meiryo UI" panose="020B0604030504040204" pitchFamily="50" charset="-128"/>
              </a:rPr>
              <a:t>※</a:t>
            </a:r>
            <a:r>
              <a:rPr lang="ja-JP" altLang="en-US" sz="1400" b="1" dirty="0">
                <a:solidFill>
                  <a:srgbClr val="C00000"/>
                </a:solidFill>
                <a:latin typeface="Meiryo UI" panose="020B0604030504040204" pitchFamily="50" charset="-128"/>
                <a:ea typeface="Meiryo UI" panose="020B0604030504040204" pitchFamily="50" charset="-128"/>
              </a:rPr>
              <a:t>改正意匠法施行（</a:t>
            </a:r>
            <a:r>
              <a:rPr lang="en-US" altLang="ja-JP" sz="1400" b="1" dirty="0">
                <a:solidFill>
                  <a:srgbClr val="C00000"/>
                </a:solidFill>
                <a:latin typeface="Meiryo UI" panose="020B0604030504040204" pitchFamily="50" charset="-128"/>
                <a:ea typeface="Meiryo UI" panose="020B0604030504040204" pitchFamily="50" charset="-128"/>
              </a:rPr>
              <a:t>2020</a:t>
            </a:r>
            <a:r>
              <a:rPr lang="ja-JP" altLang="en-US" sz="1400" b="1" dirty="0">
                <a:solidFill>
                  <a:srgbClr val="C00000"/>
                </a:solidFill>
                <a:latin typeface="Meiryo UI" panose="020B0604030504040204" pitchFamily="50" charset="-128"/>
                <a:ea typeface="Meiryo UI" panose="020B0604030504040204" pitchFamily="50" charset="-128"/>
              </a:rPr>
              <a:t>年</a:t>
            </a:r>
            <a:r>
              <a:rPr lang="en-US" altLang="ja-JP" sz="1400" b="1" dirty="0">
                <a:solidFill>
                  <a:srgbClr val="C00000"/>
                </a:solidFill>
                <a:latin typeface="Meiryo UI" panose="020B0604030504040204" pitchFamily="50" charset="-128"/>
                <a:ea typeface="Meiryo UI" panose="020B0604030504040204" pitchFamily="50" charset="-128"/>
              </a:rPr>
              <a:t>4</a:t>
            </a:r>
            <a:r>
              <a:rPr lang="ja-JP" altLang="en-US" sz="1400" b="1" dirty="0">
                <a:solidFill>
                  <a:srgbClr val="C00000"/>
                </a:solidFill>
                <a:latin typeface="Meiryo UI" panose="020B0604030504040204" pitchFamily="50" charset="-128"/>
                <a:ea typeface="Meiryo UI" panose="020B0604030504040204" pitchFamily="50" charset="-128"/>
              </a:rPr>
              <a:t>月</a:t>
            </a:r>
            <a:r>
              <a:rPr lang="en-US" altLang="ja-JP" sz="1400" b="1" dirty="0">
                <a:solidFill>
                  <a:srgbClr val="C00000"/>
                </a:solidFill>
                <a:latin typeface="Meiryo UI" panose="020B0604030504040204" pitchFamily="50" charset="-128"/>
                <a:ea typeface="Meiryo UI" panose="020B0604030504040204" pitchFamily="50" charset="-128"/>
              </a:rPr>
              <a:t>1</a:t>
            </a:r>
            <a:r>
              <a:rPr lang="ja-JP" altLang="en-US" sz="1400" b="1" dirty="0">
                <a:solidFill>
                  <a:srgbClr val="C00000"/>
                </a:solidFill>
                <a:latin typeface="Meiryo UI" panose="020B0604030504040204" pitchFamily="50" charset="-128"/>
                <a:ea typeface="Meiryo UI" panose="020B0604030504040204" pitchFamily="50" charset="-128"/>
              </a:rPr>
              <a:t>日）後の内容を記載しています。</a:t>
            </a:r>
            <a:endParaRPr kumimoji="1" lang="en-US" altLang="ja-JP" sz="14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40556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bwMode="auto">
          <a:xfrm>
            <a:off x="0" y="618836"/>
            <a:ext cx="9906000" cy="6026728"/>
          </a:xfrm>
          <a:prstGeom prst="rect">
            <a:avLst/>
          </a:prstGeom>
          <a:solidFill>
            <a:schemeClr val="bg1"/>
          </a:solidFill>
          <a:ln w="19050">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 name="正方形/長方形 18"/>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意匠登録出願の数（日本国特許庁／年間）</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479622" y="6610604"/>
            <a:ext cx="923651"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意匠法とは</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9584948" y="6610392"/>
            <a:ext cx="263214"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9</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a:extLst>
              <a:ext uri="{FF2B5EF4-FFF2-40B4-BE49-F238E27FC236}">
                <a16:creationId xmlns:a16="http://schemas.microsoft.com/office/drawing/2014/main" id="{E3EF6B75-1880-47BE-8F8A-5ADF6BB11967}"/>
              </a:ext>
            </a:extLst>
          </p:cNvPr>
          <p:cNvPicPr>
            <a:picLocks noChangeAspect="1"/>
          </p:cNvPicPr>
          <p:nvPr/>
        </p:nvPicPr>
        <p:blipFill>
          <a:blip r:embed="rId3"/>
          <a:stretch>
            <a:fillRect/>
          </a:stretch>
        </p:blipFill>
        <p:spPr>
          <a:xfrm>
            <a:off x="407226" y="694107"/>
            <a:ext cx="9091549" cy="5799297"/>
          </a:xfrm>
          <a:prstGeom prst="rect">
            <a:avLst/>
          </a:prstGeom>
        </p:spPr>
      </p:pic>
      <p:sp>
        <p:nvSpPr>
          <p:cNvPr id="13" name="テキスト ボックス 12">
            <a:extLst>
              <a:ext uri="{FF2B5EF4-FFF2-40B4-BE49-F238E27FC236}">
                <a16:creationId xmlns:a16="http://schemas.microsoft.com/office/drawing/2014/main" id="{E0A700A3-4F1F-47D4-BCEB-43C1BD9A01D0}"/>
              </a:ext>
            </a:extLst>
          </p:cNvPr>
          <p:cNvSpPr txBox="1"/>
          <p:nvPr/>
        </p:nvSpPr>
        <p:spPr>
          <a:xfrm>
            <a:off x="5456729" y="6451172"/>
            <a:ext cx="4521668" cy="184666"/>
          </a:xfrm>
          <a:prstGeom prst="rect">
            <a:avLst/>
          </a:prstGeom>
          <a:noFill/>
        </p:spPr>
        <p:txBody>
          <a:bodyPr wrap="square">
            <a:spAutoFit/>
          </a:bodyPr>
          <a:lstStyle/>
          <a:p>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上記の図は、意匠の登録例を日本意匠分類グループ毎に示したものです。グループ毎の比率は</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2020</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年の意匠出願件数に基づいています。</a:t>
            </a:r>
          </a:p>
        </p:txBody>
      </p:sp>
    </p:spTree>
    <p:extLst>
      <p:ext uri="{BB962C8B-B14F-4D97-AF65-F5344CB8AC3E}">
        <p14:creationId xmlns:p14="http://schemas.microsoft.com/office/powerpoint/2010/main" val="3941215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bwMode="auto">
          <a:xfrm>
            <a:off x="0" y="2924944"/>
            <a:ext cx="9906000" cy="792088"/>
          </a:xfrm>
          <a:prstGeom prst="rect">
            <a:avLst/>
          </a:prstGeom>
          <a:solidFill>
            <a:schemeClr val="accent1">
              <a:lumMod val="50000"/>
            </a:schemeClr>
          </a:solidFill>
          <a:ln w="9525">
            <a:solidFill>
              <a:schemeClr val="accent1">
                <a:lumMod val="50000"/>
              </a:schemeClr>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88504" y="2936268"/>
            <a:ext cx="4661854" cy="769441"/>
          </a:xfrm>
          <a:prstGeom prst="rect">
            <a:avLst/>
          </a:prstGeom>
          <a:solidFill>
            <a:srgbClr val="254061"/>
          </a:solidFill>
        </p:spPr>
        <p:txBody>
          <a:bodyPr wrap="none" rtlCol="0">
            <a:spAutoFit/>
          </a:bodyPr>
          <a:lstStyle/>
          <a:p>
            <a:r>
              <a:rPr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02</a:t>
            </a:r>
            <a:r>
              <a:rPr lang="ja-JP" altLang="en-US"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意匠権の効果</a:t>
            </a:r>
            <a:endParaRPr kumimoji="1"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8112" y="130629"/>
            <a:ext cx="1403222" cy="527612"/>
          </a:xfrm>
          <a:prstGeom prst="rect">
            <a:avLst/>
          </a:prstGeom>
        </p:spPr>
      </p:pic>
    </p:spTree>
    <p:extLst>
      <p:ext uri="{BB962C8B-B14F-4D97-AF65-F5344CB8AC3E}">
        <p14:creationId xmlns:p14="http://schemas.microsoft.com/office/powerpoint/2010/main" val="3307331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上矢印 80"/>
          <p:cNvSpPr>
            <a:spLocks noChangeArrowheads="1"/>
          </p:cNvSpPr>
          <p:nvPr/>
        </p:nvSpPr>
        <p:spPr bwMode="auto">
          <a:xfrm rot="16200000">
            <a:off x="1407782" y="4290484"/>
            <a:ext cx="2521527" cy="1264998"/>
          </a:xfrm>
          <a:prstGeom prst="upArrow">
            <a:avLst>
              <a:gd name="adj1" fmla="val 50000"/>
              <a:gd name="adj2" fmla="val 49996"/>
            </a:avLst>
          </a:prstGeom>
          <a:solidFill>
            <a:srgbClr val="D58D8B">
              <a:alpha val="49000"/>
            </a:srgbClr>
          </a:solidFill>
          <a:ln>
            <a:noFill/>
          </a:ln>
        </p:spPr>
        <p:txBody>
          <a:bodyPr wrap="square">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base" latinLnBrk="0" hangingPunct="1">
              <a:lnSpc>
                <a:spcPct val="110000"/>
              </a:lnSpc>
              <a:spcBef>
                <a:spcPct val="50000"/>
              </a:spcBef>
              <a:spcAft>
                <a:spcPct val="0"/>
              </a:spcAft>
              <a:buClrTx/>
              <a:buSzTx/>
              <a:buFontTx/>
              <a:buNone/>
              <a:tabLst/>
              <a:defRPr/>
            </a:pPr>
            <a:endParaRPr kumimoji="0" lang="ja-JP" altLang="en-US" sz="8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cxnSp>
        <p:nvCxnSpPr>
          <p:cNvPr id="113" name="直線コネクタ 112"/>
          <p:cNvCxnSpPr/>
          <p:nvPr/>
        </p:nvCxnSpPr>
        <p:spPr>
          <a:xfrm>
            <a:off x="6310438" y="5922022"/>
            <a:ext cx="104117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a:off x="6348201" y="5717024"/>
            <a:ext cx="1298773"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7909965" y="5789852"/>
            <a:ext cx="127449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7842531" y="5596992"/>
            <a:ext cx="145926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6009685" y="3569937"/>
            <a:ext cx="1341929"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5997547" y="3343360"/>
            <a:ext cx="201356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6002942" y="3126223"/>
            <a:ext cx="92788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3105992" y="2972473"/>
            <a:ext cx="99667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233320" y="6406887"/>
            <a:ext cx="151860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194209" y="3439115"/>
            <a:ext cx="232646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121381" y="3283935"/>
            <a:ext cx="2406177" cy="194669"/>
          </a:xfrm>
          <a:prstGeom prst="rect">
            <a:avLst/>
          </a:prstGeom>
          <a:noFill/>
        </p:spPr>
        <p:txBody>
          <a:bodyPr wrap="square" lIns="0" tIns="0" rIns="0" bIns="0">
            <a:spAutoFit/>
          </a:bodyPr>
          <a:lstStyle/>
          <a:p>
            <a:pPr algn="ctr" fontAlgn="base">
              <a:lnSpc>
                <a:spcPct val="110000"/>
              </a:lnSpc>
              <a:spcBef>
                <a:spcPct val="0"/>
              </a:spcBef>
              <a:spcAft>
                <a:spcPct val="0"/>
              </a:spcAft>
              <a:defRPr/>
            </a:pP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rPr>
              <a:t>●</a:t>
            </a: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cs typeface="メイリオ" panose="020B0604030504040204" pitchFamily="50" charset="-128"/>
              </a:rPr>
              <a:t>外国での審査・紛争時の優位性獲得</a:t>
            </a: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 name="正方形/長方形 12"/>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意匠権の効果</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79622" y="6610604"/>
            <a:ext cx="1116011"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02</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意匠権の効果</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958494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11</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2"/>
          <p:cNvSpPr>
            <a:spLocks noChangeArrowheads="1"/>
          </p:cNvSpPr>
          <p:nvPr/>
        </p:nvSpPr>
        <p:spPr bwMode="auto">
          <a:xfrm>
            <a:off x="498792" y="6447835"/>
            <a:ext cx="8981026" cy="10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algn="ctr" fontAlgn="base">
              <a:lnSpc>
                <a:spcPct val="110000"/>
              </a:lnSpc>
              <a:spcAft>
                <a:spcPct val="0"/>
              </a:spcAft>
            </a:pPr>
            <a:r>
              <a:rPr kumimoji="0" lang="ja-JP" altLang="en-US" sz="600" dirty="0">
                <a:solidFill>
                  <a:prstClr val="black">
                    <a:lumMod val="85000"/>
                    <a:lumOff val="15000"/>
                  </a:prstClr>
                </a:solidFill>
                <a:latin typeface="Meiryo UI" panose="020B0604030504040204" pitchFamily="50" charset="-128"/>
                <a:ea typeface="Meiryo UI" panose="020B0604030504040204" pitchFamily="50" charset="-128"/>
              </a:rPr>
              <a:t>平成</a:t>
            </a:r>
            <a:r>
              <a:rPr kumimoji="0" lang="en-US" altLang="ja-JP" sz="600" dirty="0">
                <a:solidFill>
                  <a:prstClr val="black">
                    <a:lumMod val="85000"/>
                    <a:lumOff val="15000"/>
                  </a:prstClr>
                </a:solidFill>
                <a:latin typeface="Meiryo UI" panose="020B0604030504040204" pitchFamily="50" charset="-128"/>
                <a:ea typeface="Meiryo UI" panose="020B0604030504040204" pitchFamily="50" charset="-128"/>
              </a:rPr>
              <a:t>27</a:t>
            </a:r>
            <a:r>
              <a:rPr kumimoji="0" lang="ja-JP" altLang="en-US" sz="600" dirty="0">
                <a:solidFill>
                  <a:prstClr val="black">
                    <a:lumMod val="85000"/>
                    <a:lumOff val="15000"/>
                  </a:prstClr>
                </a:solidFill>
                <a:latin typeface="Meiryo UI" panose="020B0604030504040204" pitchFamily="50" charset="-128"/>
                <a:ea typeface="Meiryo UI" panose="020B0604030504040204" pitchFamily="50" charset="-128"/>
              </a:rPr>
              <a:t>年度 特許庁産業財産権制度問題調査研究報告書「意匠権の取得による効果及びユーザーの多様性に着目した意匠制度の活用に関する調査研究」を参考に作成</a:t>
            </a:r>
            <a:endParaRPr kumimoji="0" lang="zh-TW" altLang="en-US" sz="600" dirty="0">
              <a:solidFill>
                <a:prstClr val="black">
                  <a:lumMod val="85000"/>
                  <a:lumOff val="15000"/>
                </a:prstClr>
              </a:solidFill>
              <a:latin typeface="Meiryo UI" panose="020B0604030504040204" pitchFamily="50" charset="-128"/>
              <a:ea typeface="Meiryo UI" panose="020B0604030504040204" pitchFamily="50" charset="-128"/>
            </a:endParaRPr>
          </a:p>
        </p:txBody>
      </p:sp>
      <p:sp>
        <p:nvSpPr>
          <p:cNvPr id="94" name="上矢印 80"/>
          <p:cNvSpPr>
            <a:spLocks noChangeArrowheads="1"/>
          </p:cNvSpPr>
          <p:nvPr/>
        </p:nvSpPr>
        <p:spPr bwMode="auto">
          <a:xfrm rot="20768204">
            <a:off x="4153270" y="2815647"/>
            <a:ext cx="748632" cy="988629"/>
          </a:xfrm>
          <a:prstGeom prst="upArrow">
            <a:avLst>
              <a:gd name="adj1" fmla="val 50000"/>
              <a:gd name="adj2" fmla="val 49996"/>
            </a:avLst>
          </a:prstGeom>
          <a:solidFill>
            <a:srgbClr val="D58D8B">
              <a:alpha val="49000"/>
            </a:srgbClr>
          </a:solidFill>
          <a:ln>
            <a:noFill/>
          </a:ln>
        </p:spPr>
        <p:txBody>
          <a:bodyPr wrap="square">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base" latinLnBrk="0" hangingPunct="1">
              <a:lnSpc>
                <a:spcPct val="110000"/>
              </a:lnSpc>
              <a:spcBef>
                <a:spcPct val="50000"/>
              </a:spcBef>
              <a:spcAft>
                <a:spcPct val="0"/>
              </a:spcAft>
              <a:buClrTx/>
              <a:buSzTx/>
              <a:buFontTx/>
              <a:buNone/>
              <a:tabLst/>
              <a:defRPr/>
            </a:pPr>
            <a:endParaRPr kumimoji="0" lang="ja-JP" altLang="en-US" sz="8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7" name="円/楕円 5"/>
          <p:cNvSpPr/>
          <p:nvPr/>
        </p:nvSpPr>
        <p:spPr>
          <a:xfrm>
            <a:off x="3460993" y="3870854"/>
            <a:ext cx="3204447" cy="2097025"/>
          </a:xfrm>
          <a:prstGeom prst="ellipse">
            <a:avLst/>
          </a:prstGeom>
          <a:solidFill>
            <a:srgbClr val="254061"/>
          </a:solidFill>
          <a:ln w="25400" cap="flat" cmpd="sng" algn="ctr">
            <a:solidFill>
              <a:srgbClr val="254061"/>
            </a:solidFill>
            <a:prstDash val="solid"/>
          </a:ln>
          <a:effectLst/>
        </p:spPr>
        <p:txBody>
          <a:bodyPr rtlCol="0" anchor="ctr"/>
          <a:lstStyle/>
          <a:p>
            <a:pPr marL="0" marR="0" lvl="0" indent="0" algn="ctr" defTabSz="914400" eaLnBrk="1" fontAlgn="base" latinLnBrk="0" hangingPunct="1">
              <a:lnSpc>
                <a:spcPct val="11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46"/>
          <p:cNvSpPr txBox="1">
            <a:spLocks noChangeArrowheads="1"/>
          </p:cNvSpPr>
          <p:nvPr/>
        </p:nvSpPr>
        <p:spPr bwMode="auto">
          <a:xfrm>
            <a:off x="3116743" y="2822879"/>
            <a:ext cx="977832" cy="194669"/>
          </a:xfrm>
          <a:prstGeom prst="rect">
            <a:avLst/>
          </a:prstGeom>
          <a:noFill/>
          <a:ln>
            <a:noFill/>
          </a:ln>
        </p:spPr>
        <p:txBody>
          <a:bodyPr wrap="none" lIns="0" tIns="0" rIns="0" bIns="0">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algn="ctr" fontAlgn="base">
              <a:lnSpc>
                <a:spcPct val="110000"/>
              </a:lnSpc>
              <a:spcBef>
                <a:spcPct val="0"/>
              </a:spcBef>
              <a:spcAft>
                <a:spcPct val="0"/>
              </a:spcAft>
            </a:pP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rPr>
              <a:t>●他者への牽制</a:t>
            </a:r>
          </a:p>
        </p:txBody>
      </p:sp>
      <p:sp>
        <p:nvSpPr>
          <p:cNvPr id="38" name="上矢印 61"/>
          <p:cNvSpPr>
            <a:spLocks noChangeArrowheads="1"/>
          </p:cNvSpPr>
          <p:nvPr/>
        </p:nvSpPr>
        <p:spPr bwMode="auto">
          <a:xfrm rot="3316021">
            <a:off x="7386845" y="2896681"/>
            <a:ext cx="252188" cy="2078236"/>
          </a:xfrm>
          <a:prstGeom prst="upArrow">
            <a:avLst>
              <a:gd name="adj1" fmla="val 50000"/>
              <a:gd name="adj2" fmla="val 50006"/>
            </a:avLst>
          </a:prstGeom>
          <a:solidFill>
            <a:srgbClr val="7EB870">
              <a:alpha val="50000"/>
            </a:srgbClr>
          </a:solidFill>
          <a:ln>
            <a:noFill/>
          </a:ln>
        </p:spPr>
        <p:txBody>
          <a:bodyPr wrap="square">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base" latinLnBrk="0" hangingPunct="1">
              <a:lnSpc>
                <a:spcPct val="110000"/>
              </a:lnSpc>
              <a:spcBef>
                <a:spcPct val="50000"/>
              </a:spcBef>
              <a:spcAft>
                <a:spcPct val="0"/>
              </a:spcAft>
              <a:buClrTx/>
              <a:buSzTx/>
              <a:buFontTx/>
              <a:buNone/>
              <a:tabLst/>
              <a:defRPr/>
            </a:pPr>
            <a:endParaRPr kumimoji="0" lang="ja-JP" altLang="en-US" sz="8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40" name="上矢印 64"/>
          <p:cNvSpPr>
            <a:spLocks noChangeArrowheads="1"/>
          </p:cNvSpPr>
          <p:nvPr/>
        </p:nvSpPr>
        <p:spPr bwMode="auto">
          <a:xfrm rot="5057367">
            <a:off x="6757758" y="4585732"/>
            <a:ext cx="614243" cy="609721"/>
          </a:xfrm>
          <a:prstGeom prst="upArrow">
            <a:avLst>
              <a:gd name="adj1" fmla="val 50000"/>
              <a:gd name="adj2" fmla="val 49988"/>
            </a:avLst>
          </a:prstGeom>
          <a:solidFill>
            <a:srgbClr val="7EB870">
              <a:alpha val="50000"/>
            </a:srgbClr>
          </a:solidFill>
          <a:ln>
            <a:noFill/>
          </a:ln>
        </p:spPr>
        <p:txBody>
          <a:bodyPr wrap="square">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base" latinLnBrk="0" hangingPunct="1">
              <a:lnSpc>
                <a:spcPct val="110000"/>
              </a:lnSpc>
              <a:spcBef>
                <a:spcPct val="50000"/>
              </a:spcBef>
              <a:spcAft>
                <a:spcPct val="0"/>
              </a:spcAft>
              <a:buClrTx/>
              <a:buSzTx/>
              <a:buFontTx/>
              <a:buNone/>
              <a:tabLst/>
              <a:defRPr/>
            </a:pPr>
            <a:endParaRPr kumimoji="0" lang="ja-JP" altLang="en-US" sz="8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41" name="テキスト ボックス 66"/>
          <p:cNvSpPr txBox="1">
            <a:spLocks noChangeArrowheads="1"/>
          </p:cNvSpPr>
          <p:nvPr/>
        </p:nvSpPr>
        <p:spPr bwMode="auto">
          <a:xfrm>
            <a:off x="7833354" y="5458353"/>
            <a:ext cx="1437894" cy="389337"/>
          </a:xfrm>
          <a:prstGeom prst="rect">
            <a:avLst/>
          </a:prstGeom>
          <a:noFill/>
          <a:ln>
            <a:noFill/>
          </a:ln>
        </p:spPr>
        <p:txBody>
          <a:bodyPr wrap="none" lIns="0" tIns="0" rIns="0" bIns="0">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algn="ctr" fontAlgn="base">
              <a:lnSpc>
                <a:spcPct val="110000"/>
              </a:lnSpc>
              <a:spcBef>
                <a:spcPct val="0"/>
              </a:spcBef>
              <a:spcAft>
                <a:spcPct val="0"/>
              </a:spcAft>
            </a:pP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rPr>
              <a:t>●ライセンス機会の創出</a:t>
            </a:r>
            <a:endParaRPr lang="en-US" altLang="ja-JP" sz="1150" dirty="0">
              <a:solidFill>
                <a:prstClr val="black">
                  <a:lumMod val="85000"/>
                  <a:lumOff val="15000"/>
                </a:prstClr>
              </a:solidFill>
              <a:latin typeface="Meiryo UI" panose="020B0604030504040204" pitchFamily="50" charset="-128"/>
              <a:ea typeface="Meiryo UI" panose="020B0604030504040204" pitchFamily="50" charset="-128"/>
            </a:endParaRPr>
          </a:p>
          <a:p>
            <a:pPr algn="ctr" fontAlgn="base">
              <a:lnSpc>
                <a:spcPct val="110000"/>
              </a:lnSpc>
              <a:spcBef>
                <a:spcPct val="0"/>
              </a:spcBef>
              <a:spcAft>
                <a:spcPct val="0"/>
              </a:spcAft>
            </a:pP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rPr>
              <a:t>●投資家へのアピール</a:t>
            </a:r>
            <a:endParaRPr lang="en-US" altLang="ja-JP" sz="1150" dirty="0">
              <a:solidFill>
                <a:prstClr val="black">
                  <a:lumMod val="85000"/>
                  <a:lumOff val="15000"/>
                </a:prstClr>
              </a:solidFill>
              <a:latin typeface="Meiryo UI" panose="020B0604030504040204" pitchFamily="50" charset="-128"/>
              <a:ea typeface="Meiryo UI" panose="020B0604030504040204" pitchFamily="50" charset="-128"/>
            </a:endParaRPr>
          </a:p>
        </p:txBody>
      </p:sp>
      <p:sp>
        <p:nvSpPr>
          <p:cNvPr id="63" name="テキスト ボックス 51"/>
          <p:cNvSpPr txBox="1">
            <a:spLocks noChangeArrowheads="1"/>
          </p:cNvSpPr>
          <p:nvPr/>
        </p:nvSpPr>
        <p:spPr bwMode="auto">
          <a:xfrm>
            <a:off x="6077938" y="5564859"/>
            <a:ext cx="1778191" cy="194669"/>
          </a:xfrm>
          <a:prstGeom prst="rect">
            <a:avLst/>
          </a:prstGeom>
          <a:noFill/>
          <a:ln>
            <a:noFill/>
          </a:ln>
        </p:spPr>
        <p:txBody>
          <a:bodyPr wrap="square" lIns="0" tIns="0" rIns="0" bIns="0">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algn="ctr" fontAlgn="base">
              <a:lnSpc>
                <a:spcPct val="110000"/>
              </a:lnSpc>
              <a:spcBef>
                <a:spcPct val="0"/>
              </a:spcBef>
              <a:spcAft>
                <a:spcPct val="0"/>
              </a:spcAft>
            </a:pP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rPr>
              <a:t>●モチベーションの向上</a:t>
            </a:r>
            <a:endParaRPr lang="en-US" altLang="ja-JP" sz="1150" dirty="0">
              <a:solidFill>
                <a:prstClr val="black">
                  <a:lumMod val="85000"/>
                  <a:lumOff val="15000"/>
                </a:prstClr>
              </a:solidFill>
              <a:latin typeface="Meiryo UI" panose="020B0604030504040204" pitchFamily="50" charset="-128"/>
              <a:ea typeface="Meiryo UI" panose="020B0604030504040204" pitchFamily="50" charset="-128"/>
            </a:endParaRPr>
          </a:p>
        </p:txBody>
      </p:sp>
      <p:sp>
        <p:nvSpPr>
          <p:cNvPr id="71" name="角丸四角形 70"/>
          <p:cNvSpPr/>
          <p:nvPr/>
        </p:nvSpPr>
        <p:spPr bwMode="auto">
          <a:xfrm>
            <a:off x="352447" y="942614"/>
            <a:ext cx="2660332" cy="294322"/>
          </a:xfrm>
          <a:prstGeom prst="roundRect">
            <a:avLst>
              <a:gd name="adj" fmla="val 11366"/>
            </a:avLst>
          </a:prstGeom>
          <a:solidFill>
            <a:schemeClr val="accent2">
              <a:lumMod val="75000"/>
            </a:schemeClr>
          </a:solidFill>
          <a:ln w="25400" cap="flat" cmpd="sng" algn="ctr">
            <a:solidFill>
              <a:schemeClr val="accent2">
                <a:lumMod val="75000"/>
              </a:schemeClr>
            </a:solidFill>
            <a:prstDash val="solid"/>
          </a:ln>
          <a:effectLst/>
        </p:spPr>
        <p:txBody>
          <a:bodyPr anchor="ctr" anchorCtr="1"/>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ja-JP" altLang="en-US" sz="1400" b="1" i="0" u="none" strike="noStrike" kern="0" cap="none" spc="0" normalizeH="0" baseline="0" noProof="0" dirty="0">
              <a:ln>
                <a:noFill/>
              </a:ln>
              <a:solidFill>
                <a:prstClr val="black">
                  <a:lumMod val="85000"/>
                  <a:lumOff val="15000"/>
                </a:prst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2" name="テキスト ボックス 4"/>
          <p:cNvSpPr txBox="1">
            <a:spLocks noChangeArrowheads="1"/>
          </p:cNvSpPr>
          <p:nvPr/>
        </p:nvSpPr>
        <p:spPr bwMode="auto">
          <a:xfrm>
            <a:off x="921411" y="903983"/>
            <a:ext cx="1537601" cy="3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algn="ctr" fontAlgn="base">
              <a:lnSpc>
                <a:spcPct val="110000"/>
              </a:lnSpc>
              <a:spcBef>
                <a:spcPct val="0"/>
              </a:spcBef>
              <a:spcAft>
                <a:spcPct val="0"/>
              </a:spcAft>
            </a:pPr>
            <a:r>
              <a:rPr lang="ja-JP" altLang="en-US" sz="1800" b="1" dirty="0">
                <a:solidFill>
                  <a:prstClr val="white"/>
                </a:solidFill>
                <a:latin typeface="Meiryo UI" panose="020B0604030504040204" pitchFamily="50" charset="-128"/>
                <a:ea typeface="Meiryo UI" panose="020B0604030504040204" pitchFamily="50" charset="-128"/>
              </a:rPr>
              <a:t>ビジネスを守る</a:t>
            </a:r>
          </a:p>
        </p:txBody>
      </p:sp>
      <p:grpSp>
        <p:nvGrpSpPr>
          <p:cNvPr id="11" name="グループ化 10"/>
          <p:cNvGrpSpPr/>
          <p:nvPr/>
        </p:nvGrpSpPr>
        <p:grpSpPr>
          <a:xfrm>
            <a:off x="6083423" y="903983"/>
            <a:ext cx="3463289" cy="366639"/>
            <a:chOff x="6006549" y="810924"/>
            <a:chExt cx="3463289" cy="366639"/>
          </a:xfrm>
        </p:grpSpPr>
        <p:sp>
          <p:nvSpPr>
            <p:cNvPr id="73" name="角丸四角形 72"/>
            <p:cNvSpPr/>
            <p:nvPr/>
          </p:nvSpPr>
          <p:spPr bwMode="auto">
            <a:xfrm>
              <a:off x="6006549" y="819495"/>
              <a:ext cx="3463289" cy="341712"/>
            </a:xfrm>
            <a:prstGeom prst="roundRect">
              <a:avLst>
                <a:gd name="adj" fmla="val 11366"/>
              </a:avLst>
            </a:prstGeom>
            <a:solidFill>
              <a:srgbClr val="4E8542"/>
            </a:solidFill>
            <a:ln w="25400" cap="flat" cmpd="sng" algn="ctr">
              <a:noFill/>
              <a:prstDash val="solid"/>
            </a:ln>
            <a:effectLst/>
          </p:spPr>
          <p:txBody>
            <a:bodyPr anchor="ctr" anchorCtr="1"/>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ja-JP" altLang="en-US" sz="14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4" name="テキスト ボックス 4"/>
            <p:cNvSpPr txBox="1">
              <a:spLocks noChangeArrowheads="1"/>
            </p:cNvSpPr>
            <p:nvPr/>
          </p:nvSpPr>
          <p:spPr bwMode="auto">
            <a:xfrm>
              <a:off x="6736327" y="810924"/>
              <a:ext cx="2145139" cy="3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algn="ctr" fontAlgn="base">
                <a:lnSpc>
                  <a:spcPct val="110000"/>
                </a:lnSpc>
                <a:spcBef>
                  <a:spcPct val="0"/>
                </a:spcBef>
                <a:spcAft>
                  <a:spcPct val="0"/>
                </a:spcAft>
              </a:pPr>
              <a:r>
                <a:rPr lang="ja-JP" altLang="en-US" sz="1800" b="1" dirty="0">
                  <a:solidFill>
                    <a:prstClr val="white"/>
                  </a:solidFill>
                  <a:latin typeface="Meiryo UI" panose="020B0604030504040204" pitchFamily="50" charset="-128"/>
                  <a:ea typeface="Meiryo UI" panose="020B0604030504040204" pitchFamily="50" charset="-128"/>
                </a:rPr>
                <a:t>ビジネスを発展させる</a:t>
              </a:r>
            </a:p>
          </p:txBody>
        </p:sp>
      </p:grpSp>
      <p:sp>
        <p:nvSpPr>
          <p:cNvPr id="75" name="角丸四角形 74"/>
          <p:cNvSpPr/>
          <p:nvPr/>
        </p:nvSpPr>
        <p:spPr bwMode="auto">
          <a:xfrm>
            <a:off x="3467303" y="6013204"/>
            <a:ext cx="3191827" cy="343089"/>
          </a:xfrm>
          <a:prstGeom prst="roundRect">
            <a:avLst>
              <a:gd name="adj" fmla="val 11366"/>
            </a:avLst>
          </a:prstGeom>
          <a:solidFill>
            <a:srgbClr val="254061"/>
          </a:solidFill>
          <a:ln w="25400" cap="flat" cmpd="sng" algn="ctr">
            <a:noFill/>
            <a:prstDash val="solid"/>
          </a:ln>
          <a:effectLst/>
        </p:spPr>
        <p:txBody>
          <a:bodyPr anchor="ctr" anchorCtr="1"/>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ja-JP" altLang="en-US"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6" name="テキスト ボックス 4"/>
          <p:cNvSpPr txBox="1">
            <a:spLocks noChangeArrowheads="1"/>
          </p:cNvSpPr>
          <p:nvPr/>
        </p:nvSpPr>
        <p:spPr bwMode="auto">
          <a:xfrm>
            <a:off x="4172250" y="6006212"/>
            <a:ext cx="1879041"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algn="ctr" fontAlgn="base">
              <a:lnSpc>
                <a:spcPct val="110000"/>
              </a:lnSpc>
              <a:spcBef>
                <a:spcPct val="0"/>
              </a:spcBef>
              <a:spcAft>
                <a:spcPct val="0"/>
              </a:spcAft>
            </a:pPr>
            <a:r>
              <a:rPr lang="ja-JP" altLang="en-US" sz="1600" b="1" dirty="0">
                <a:solidFill>
                  <a:srgbClr val="FFFFFF"/>
                </a:solidFill>
                <a:latin typeface="Meiryo UI" panose="020B0604030504040204" pitchFamily="50" charset="-128"/>
                <a:ea typeface="Meiryo UI" panose="020B0604030504040204" pitchFamily="50" charset="-128"/>
              </a:rPr>
              <a:t>社内を活性化させる</a:t>
            </a:r>
          </a:p>
        </p:txBody>
      </p:sp>
      <p:sp>
        <p:nvSpPr>
          <p:cNvPr id="77" name="テキスト ボックス 36"/>
          <p:cNvSpPr txBox="1">
            <a:spLocks noChangeArrowheads="1"/>
          </p:cNvSpPr>
          <p:nvPr/>
        </p:nvSpPr>
        <p:spPr bwMode="auto">
          <a:xfrm>
            <a:off x="3507466" y="4794820"/>
            <a:ext cx="3248821" cy="239484"/>
          </a:xfrm>
          <a:prstGeom prst="rect">
            <a:avLst/>
          </a:prstGeom>
          <a:noFill/>
          <a:ln w="19050">
            <a:noFill/>
            <a:miter lim="800000"/>
            <a:headEnd/>
            <a:tailEnd/>
          </a:ln>
        </p:spPr>
        <p:txBody>
          <a:bodyPr wrap="none" lIns="72000" tIns="36000" rIns="72000" bIns="0" anchor="ctr" anchorCtr="1">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auto" latinLnBrk="0" hangingPunct="1">
              <a:lnSpc>
                <a:spcPct val="11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創作者（意匠設計者・インテリアデザイナーなど）</a:t>
            </a:r>
            <a:endParaRPr kumimoji="1" lang="en-US" altLang="ja-JP" sz="12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1379" y="5070550"/>
            <a:ext cx="502894" cy="510182"/>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212" y="3908069"/>
            <a:ext cx="655222" cy="914076"/>
          </a:xfrm>
          <a:prstGeom prst="rect">
            <a:avLst/>
          </a:prstGeom>
        </p:spPr>
      </p:pic>
      <p:pic>
        <p:nvPicPr>
          <p:cNvPr id="82" name="図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7392" y="5332192"/>
            <a:ext cx="502894" cy="510182"/>
          </a:xfrm>
          <a:prstGeom prst="rect">
            <a:avLst/>
          </a:prstGeom>
        </p:spPr>
      </p:pic>
      <p:pic>
        <p:nvPicPr>
          <p:cNvPr id="83" name="図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5609" y="5316007"/>
            <a:ext cx="502894" cy="510182"/>
          </a:xfrm>
          <a:prstGeom prst="rect">
            <a:avLst/>
          </a:prstGeom>
        </p:spPr>
      </p:pic>
      <p:pic>
        <p:nvPicPr>
          <p:cNvPr id="84" name="図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3498" y="5053017"/>
            <a:ext cx="502894" cy="510182"/>
          </a:xfrm>
          <a:prstGeom prst="rect">
            <a:avLst/>
          </a:prstGeom>
        </p:spPr>
      </p:pic>
      <p:sp>
        <p:nvSpPr>
          <p:cNvPr id="85" name="テキスト ボックス 51"/>
          <p:cNvSpPr txBox="1">
            <a:spLocks noChangeArrowheads="1"/>
          </p:cNvSpPr>
          <p:nvPr/>
        </p:nvSpPr>
        <p:spPr bwMode="auto">
          <a:xfrm>
            <a:off x="5916097" y="5769856"/>
            <a:ext cx="1778191" cy="194669"/>
          </a:xfrm>
          <a:prstGeom prst="rect">
            <a:avLst/>
          </a:prstGeom>
          <a:noFill/>
          <a:ln>
            <a:noFill/>
          </a:ln>
        </p:spPr>
        <p:txBody>
          <a:bodyPr wrap="square" lIns="0" tIns="0" rIns="0" bIns="0">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algn="ctr" fontAlgn="base">
              <a:lnSpc>
                <a:spcPct val="110000"/>
              </a:lnSpc>
              <a:spcBef>
                <a:spcPct val="0"/>
              </a:spcBef>
              <a:spcAft>
                <a:spcPct val="0"/>
              </a:spcAft>
            </a:pP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rPr>
              <a:t>●報奨金の支給</a:t>
            </a:r>
            <a:endParaRPr lang="en-US" altLang="ja-JP" sz="1150" dirty="0">
              <a:solidFill>
                <a:prstClr val="black">
                  <a:lumMod val="85000"/>
                  <a:lumOff val="15000"/>
                </a:prstClr>
              </a:solidFill>
              <a:latin typeface="Meiryo UI" panose="020B0604030504040204" pitchFamily="50" charset="-128"/>
              <a:ea typeface="Meiryo UI" panose="020B0604030504040204" pitchFamily="50" charset="-128"/>
            </a:endParaRPr>
          </a:p>
        </p:txBody>
      </p:sp>
      <p:sp>
        <p:nvSpPr>
          <p:cNvPr id="26" name="円/楕円 8"/>
          <p:cNvSpPr/>
          <p:nvPr/>
        </p:nvSpPr>
        <p:spPr>
          <a:xfrm rot="240809">
            <a:off x="86650" y="3672043"/>
            <a:ext cx="1852656" cy="2540901"/>
          </a:xfrm>
          <a:prstGeom prst="ellipse">
            <a:avLst/>
          </a:prstGeom>
          <a:solidFill>
            <a:schemeClr val="accent2">
              <a:lumMod val="75000"/>
            </a:schemeClr>
          </a:solidFill>
          <a:ln w="25400" cap="flat" cmpd="sng" algn="ctr">
            <a:solidFill>
              <a:schemeClr val="accent2">
                <a:lumMod val="75000"/>
              </a:schemeClr>
            </a:solidFill>
            <a:prstDash val="solid"/>
          </a:ln>
          <a:effectLst/>
        </p:spPr>
        <p:txBody>
          <a:bodyPr rtlCol="0" anchor="ctr"/>
          <a:lstStyle/>
          <a:p>
            <a:pPr marL="0" marR="0" lvl="0" indent="0" algn="ctr" defTabSz="914400" eaLnBrk="1" fontAlgn="base" latinLnBrk="0" hangingPunct="1">
              <a:lnSpc>
                <a:spcPct val="11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5" name="テキスト ボックス 50"/>
          <p:cNvSpPr txBox="1">
            <a:spLocks noChangeArrowheads="1"/>
          </p:cNvSpPr>
          <p:nvPr/>
        </p:nvSpPr>
        <p:spPr bwMode="auto">
          <a:xfrm>
            <a:off x="190354" y="6261822"/>
            <a:ext cx="1557809" cy="194669"/>
          </a:xfrm>
          <a:prstGeom prst="rect">
            <a:avLst/>
          </a:prstGeom>
          <a:noFill/>
          <a:ln>
            <a:noFill/>
          </a:ln>
        </p:spPr>
        <p:txBody>
          <a:bodyPr wrap="square" lIns="0" tIns="0" rIns="0" bIns="0">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algn="ctr" fontAlgn="base">
              <a:lnSpc>
                <a:spcPct val="110000"/>
              </a:lnSpc>
              <a:spcBef>
                <a:spcPct val="0"/>
              </a:spcBef>
              <a:spcAft>
                <a:spcPct val="0"/>
              </a:spcAft>
            </a:pP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rPr>
              <a:t>●模倣品・類似品の排除</a:t>
            </a:r>
          </a:p>
        </p:txBody>
      </p:sp>
      <p:grpSp>
        <p:nvGrpSpPr>
          <p:cNvPr id="6" name="グループ化 5"/>
          <p:cNvGrpSpPr/>
          <p:nvPr/>
        </p:nvGrpSpPr>
        <p:grpSpPr>
          <a:xfrm>
            <a:off x="0" y="3839042"/>
            <a:ext cx="2158667" cy="1010636"/>
            <a:chOff x="1106467" y="3967411"/>
            <a:chExt cx="2158667" cy="1010636"/>
          </a:xfrm>
        </p:grpSpPr>
        <p:sp>
          <p:nvSpPr>
            <p:cNvPr id="70" name="テキスト ボックス 45"/>
            <p:cNvSpPr txBox="1">
              <a:spLocks noChangeArrowheads="1"/>
            </p:cNvSpPr>
            <p:nvPr/>
          </p:nvSpPr>
          <p:spPr bwMode="auto">
            <a:xfrm>
              <a:off x="1106467" y="4774021"/>
              <a:ext cx="2158667" cy="204026"/>
            </a:xfrm>
            <a:prstGeom prst="rect">
              <a:avLst/>
            </a:prstGeom>
            <a:noFill/>
            <a:ln w="19050">
              <a:noFill/>
              <a:miter lim="800000"/>
              <a:headEnd/>
              <a:tailEnd/>
            </a:ln>
          </p:spPr>
          <p:txBody>
            <a:bodyPr wrap="square" lIns="72000" tIns="36000" rIns="72000" bIns="0" anchor="ctr" anchorCtr="1">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auto" latinLnBrk="0" hangingPunct="1">
                <a:lnSpc>
                  <a:spcPct val="11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模倣品メーカー</a:t>
              </a:r>
            </a:p>
          </p:txBody>
        </p:sp>
        <p:pic>
          <p:nvPicPr>
            <p:cNvPr id="88" name="図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144" y="3967411"/>
              <a:ext cx="655222" cy="914076"/>
            </a:xfrm>
            <a:prstGeom prst="rect">
              <a:avLst/>
            </a:prstGeom>
          </p:spPr>
        </p:pic>
      </p:grpSp>
      <p:grpSp>
        <p:nvGrpSpPr>
          <p:cNvPr id="2" name="グループ化 1"/>
          <p:cNvGrpSpPr/>
          <p:nvPr/>
        </p:nvGrpSpPr>
        <p:grpSpPr>
          <a:xfrm>
            <a:off x="287019" y="4863887"/>
            <a:ext cx="1488724" cy="997937"/>
            <a:chOff x="324618" y="3989375"/>
            <a:chExt cx="1488724" cy="997937"/>
          </a:xfrm>
        </p:grpSpPr>
        <p:sp>
          <p:nvSpPr>
            <p:cNvPr id="65" name="テキスト ボックス 26"/>
            <p:cNvSpPr txBox="1">
              <a:spLocks noChangeArrowheads="1"/>
            </p:cNvSpPr>
            <p:nvPr/>
          </p:nvSpPr>
          <p:spPr bwMode="auto">
            <a:xfrm>
              <a:off x="324618" y="4764756"/>
              <a:ext cx="1488724" cy="222556"/>
            </a:xfrm>
            <a:prstGeom prst="rect">
              <a:avLst/>
            </a:prstGeom>
            <a:noFill/>
            <a:ln w="19050">
              <a:noFill/>
              <a:miter lim="800000"/>
              <a:headEnd/>
              <a:tailEnd/>
            </a:ln>
          </p:spPr>
          <p:txBody>
            <a:bodyPr wrap="none" lIns="72000" tIns="36000" rIns="72000" bIns="0" anchor="ctr" anchorCtr="1">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auto" latinLnBrk="0" hangingPunct="1">
                <a:lnSpc>
                  <a:spcPct val="11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裁判所・警察（日本）</a:t>
              </a:r>
              <a:endParaRPr kumimoji="1"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86" name="図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337" y="3989375"/>
              <a:ext cx="1117260" cy="961000"/>
            </a:xfrm>
            <a:prstGeom prst="rect">
              <a:avLst/>
            </a:prstGeom>
          </p:spPr>
        </p:pic>
      </p:grpSp>
      <p:sp>
        <p:nvSpPr>
          <p:cNvPr id="25" name="円/楕円 7"/>
          <p:cNvSpPr/>
          <p:nvPr/>
        </p:nvSpPr>
        <p:spPr>
          <a:xfrm>
            <a:off x="273280" y="1703374"/>
            <a:ext cx="2332353" cy="1521304"/>
          </a:xfrm>
          <a:prstGeom prst="ellipse">
            <a:avLst/>
          </a:prstGeom>
          <a:solidFill>
            <a:schemeClr val="accent2">
              <a:lumMod val="75000"/>
            </a:schemeClr>
          </a:solidFill>
          <a:ln w="25400" cap="flat" cmpd="sng" algn="ctr">
            <a:solidFill>
              <a:schemeClr val="accent2">
                <a:lumMod val="75000"/>
              </a:schemeClr>
            </a:solidFill>
            <a:prstDash val="solid"/>
          </a:ln>
          <a:effectLst/>
        </p:spPr>
        <p:txBody>
          <a:bodyPr rtlCol="0" anchor="ctr"/>
          <a:lstStyle/>
          <a:p>
            <a:pPr marL="0" marR="0" lvl="0" indent="0" algn="ctr" defTabSz="914400" eaLnBrk="1" fontAlgn="base" latinLnBrk="0" hangingPunct="1">
              <a:lnSpc>
                <a:spcPct val="11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6" name="テキスト ボックス 27"/>
          <p:cNvSpPr txBox="1">
            <a:spLocks noChangeArrowheads="1"/>
          </p:cNvSpPr>
          <p:nvPr/>
        </p:nvSpPr>
        <p:spPr bwMode="auto">
          <a:xfrm>
            <a:off x="486234" y="2638215"/>
            <a:ext cx="1917100" cy="408761"/>
          </a:xfrm>
          <a:prstGeom prst="rect">
            <a:avLst/>
          </a:prstGeom>
          <a:noFill/>
          <a:ln w="19050">
            <a:noFill/>
            <a:miter lim="800000"/>
            <a:headEnd/>
            <a:tailEnd/>
          </a:ln>
        </p:spPr>
        <p:txBody>
          <a:bodyPr wrap="square" lIns="72000" tIns="36000" rIns="72000" bIns="0" anchor="ctr" anchorCtr="1">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auto" latinLnBrk="0" hangingPunct="1">
              <a:lnSpc>
                <a:spcPct val="11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特許庁・裁判所・警察など</a:t>
            </a:r>
            <a:endParaRPr kumimoji="1"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1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（外国）</a:t>
            </a:r>
            <a:endParaRPr kumimoji="1"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92" name="図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83" y="1835544"/>
            <a:ext cx="1117260" cy="961000"/>
          </a:xfrm>
          <a:prstGeom prst="rect">
            <a:avLst/>
          </a:prstGeom>
        </p:spPr>
      </p:pic>
      <p:sp>
        <p:nvSpPr>
          <p:cNvPr id="93" name="上矢印 80"/>
          <p:cNvSpPr>
            <a:spLocks noChangeArrowheads="1"/>
          </p:cNvSpPr>
          <p:nvPr/>
        </p:nvSpPr>
        <p:spPr bwMode="auto">
          <a:xfrm rot="18699475">
            <a:off x="3091788" y="2596204"/>
            <a:ext cx="232816" cy="1781026"/>
          </a:xfrm>
          <a:prstGeom prst="upArrow">
            <a:avLst>
              <a:gd name="adj1" fmla="val 50000"/>
              <a:gd name="adj2" fmla="val 49996"/>
            </a:avLst>
          </a:prstGeom>
          <a:solidFill>
            <a:srgbClr val="D58D8B">
              <a:alpha val="49000"/>
            </a:srgbClr>
          </a:solidFill>
          <a:ln>
            <a:noFill/>
          </a:ln>
        </p:spPr>
        <p:txBody>
          <a:bodyPr wrap="square">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base" latinLnBrk="0" hangingPunct="1">
              <a:lnSpc>
                <a:spcPct val="110000"/>
              </a:lnSpc>
              <a:spcBef>
                <a:spcPct val="50000"/>
              </a:spcBef>
              <a:spcAft>
                <a:spcPct val="0"/>
              </a:spcAft>
              <a:buClrTx/>
              <a:buSzTx/>
              <a:buFontTx/>
              <a:buNone/>
              <a:tabLst/>
              <a:defRPr/>
            </a:pPr>
            <a:endParaRPr kumimoji="0" lang="ja-JP" altLang="en-US" sz="8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9" name="円/楕円 6"/>
          <p:cNvSpPr/>
          <p:nvPr/>
        </p:nvSpPr>
        <p:spPr>
          <a:xfrm>
            <a:off x="2864573" y="1169299"/>
            <a:ext cx="2259765" cy="1602223"/>
          </a:xfrm>
          <a:prstGeom prst="ellipse">
            <a:avLst/>
          </a:prstGeom>
          <a:solidFill>
            <a:schemeClr val="accent2">
              <a:lumMod val="75000"/>
            </a:schemeClr>
          </a:solidFill>
          <a:ln w="25400" cap="flat" cmpd="sng" algn="ctr">
            <a:solidFill>
              <a:schemeClr val="accent2">
                <a:lumMod val="75000"/>
              </a:schemeClr>
            </a:solidFill>
            <a:prstDash val="solid"/>
          </a:ln>
          <a:effectLst/>
        </p:spPr>
        <p:txBody>
          <a:bodyPr rtlCol="0" anchor="ctr"/>
          <a:lstStyle/>
          <a:p>
            <a:pPr marL="0" marR="0" lvl="0" indent="0" algn="ctr" defTabSz="914400" eaLnBrk="1" fontAlgn="base" latinLnBrk="0" hangingPunct="1">
              <a:lnSpc>
                <a:spcPct val="11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4" name="テキスト ボックス 19"/>
          <p:cNvSpPr txBox="1">
            <a:spLocks noChangeArrowheads="1"/>
          </p:cNvSpPr>
          <p:nvPr/>
        </p:nvSpPr>
        <p:spPr bwMode="auto">
          <a:xfrm>
            <a:off x="3208370" y="2181133"/>
            <a:ext cx="1679219" cy="390231"/>
          </a:xfrm>
          <a:prstGeom prst="rect">
            <a:avLst/>
          </a:prstGeom>
          <a:noFill/>
          <a:ln w="19050">
            <a:noFill/>
            <a:miter lim="800000"/>
            <a:headEnd/>
            <a:tailEnd/>
          </a:ln>
        </p:spPr>
        <p:txBody>
          <a:bodyPr wrap="square" lIns="72000" tIns="36000" rIns="72000" bIns="0" anchor="ctr" anchorCtr="1">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auto" latinLnBrk="0" hangingPunct="1">
              <a:lnSpc>
                <a:spcPct val="11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ライバル企業</a:t>
            </a:r>
            <a:endParaRPr kumimoji="1"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1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模倣品メーカー</a:t>
            </a:r>
          </a:p>
        </p:txBody>
      </p:sp>
      <p:pic>
        <p:nvPicPr>
          <p:cNvPr id="97" name="図 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5827" y="1315921"/>
            <a:ext cx="655222" cy="914076"/>
          </a:xfrm>
          <a:prstGeom prst="rect">
            <a:avLst/>
          </a:prstGeom>
        </p:spPr>
      </p:pic>
      <p:pic>
        <p:nvPicPr>
          <p:cNvPr id="98" name="図 97"/>
          <p:cNvPicPr>
            <a:picLocks noChangeAspect="1"/>
          </p:cNvPicPr>
          <p:nvPr/>
        </p:nvPicPr>
        <p:blipFill>
          <a:blip r:embed="rId6"/>
          <a:stretch>
            <a:fillRect/>
          </a:stretch>
        </p:blipFill>
        <p:spPr>
          <a:xfrm>
            <a:off x="4936143" y="5066448"/>
            <a:ext cx="311543" cy="440665"/>
          </a:xfrm>
          <a:prstGeom prst="rect">
            <a:avLst/>
          </a:prstGeom>
        </p:spPr>
      </p:pic>
      <p:grpSp>
        <p:nvGrpSpPr>
          <p:cNvPr id="110" name="グループ化 109"/>
          <p:cNvGrpSpPr/>
          <p:nvPr/>
        </p:nvGrpSpPr>
        <p:grpSpPr>
          <a:xfrm>
            <a:off x="7424442" y="4046019"/>
            <a:ext cx="2253631" cy="1347325"/>
            <a:chOff x="7460857" y="3876085"/>
            <a:chExt cx="2253631" cy="1347325"/>
          </a:xfrm>
        </p:grpSpPr>
        <p:sp>
          <p:nvSpPr>
            <p:cNvPr id="29" name="円/楕円 11"/>
            <p:cNvSpPr/>
            <p:nvPr/>
          </p:nvSpPr>
          <p:spPr>
            <a:xfrm>
              <a:off x="7460857" y="3876085"/>
              <a:ext cx="2253631" cy="1347325"/>
            </a:xfrm>
            <a:prstGeom prst="ellipse">
              <a:avLst/>
            </a:prstGeom>
            <a:solidFill>
              <a:srgbClr val="4E8542"/>
            </a:solidFill>
            <a:ln w="25400" cap="flat" cmpd="sng" algn="ctr">
              <a:solidFill>
                <a:srgbClr val="4E8542"/>
              </a:solidFill>
              <a:prstDash val="solid"/>
            </a:ln>
            <a:effectLst/>
          </p:spPr>
          <p:txBody>
            <a:bodyPr rtlCol="0" anchor="ctr"/>
            <a:lstStyle/>
            <a:p>
              <a:pPr marL="0" marR="0" lvl="0" indent="0" algn="ctr" defTabSz="914400" eaLnBrk="1" fontAlgn="base" latinLnBrk="0" hangingPunct="1">
                <a:lnSpc>
                  <a:spcPct val="11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9" name="テキスト ボックス 67"/>
            <p:cNvSpPr txBox="1">
              <a:spLocks noChangeArrowheads="1"/>
            </p:cNvSpPr>
            <p:nvPr/>
          </p:nvSpPr>
          <p:spPr bwMode="auto">
            <a:xfrm>
              <a:off x="7885630" y="4834961"/>
              <a:ext cx="1450251" cy="204026"/>
            </a:xfrm>
            <a:prstGeom prst="rect">
              <a:avLst/>
            </a:prstGeom>
            <a:noFill/>
            <a:ln w="19050">
              <a:noFill/>
              <a:miter lim="800000"/>
              <a:headEnd/>
              <a:tailEnd/>
            </a:ln>
          </p:spPr>
          <p:txBody>
            <a:bodyPr wrap="none" lIns="72000" tIns="36000" rIns="72000" bIns="0" anchor="ctr" anchorCtr="1">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auto" latinLnBrk="0" hangingPunct="1">
                <a:lnSpc>
                  <a:spcPct val="11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協力企業、投資家など</a:t>
              </a:r>
              <a:endParaRPr kumimoji="1"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100" name="図 9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9328" y="3972807"/>
              <a:ext cx="655222" cy="914076"/>
            </a:xfrm>
            <a:prstGeom prst="rect">
              <a:avLst/>
            </a:prstGeom>
          </p:spPr>
        </p:pic>
      </p:grpSp>
      <p:sp>
        <p:nvSpPr>
          <p:cNvPr id="27" name="円/楕円 9"/>
          <p:cNvSpPr/>
          <p:nvPr/>
        </p:nvSpPr>
        <p:spPr>
          <a:xfrm>
            <a:off x="5313936" y="1380058"/>
            <a:ext cx="2171196" cy="1492102"/>
          </a:xfrm>
          <a:prstGeom prst="ellipse">
            <a:avLst/>
          </a:prstGeom>
          <a:solidFill>
            <a:srgbClr val="4E8542"/>
          </a:solidFill>
          <a:ln w="25400" cap="flat" cmpd="sng" algn="ctr">
            <a:solidFill>
              <a:srgbClr val="4E8542"/>
            </a:solidFill>
            <a:prstDash val="solid"/>
          </a:ln>
          <a:effectLst/>
        </p:spPr>
        <p:txBody>
          <a:bodyPr rtlCol="0" anchor="ctr"/>
          <a:lstStyle/>
          <a:p>
            <a:pPr marL="0" marR="0" lvl="0" indent="0" algn="ctr" defTabSz="914400" eaLnBrk="1" fontAlgn="base" latinLnBrk="0" hangingPunct="1">
              <a:lnSpc>
                <a:spcPct val="11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7" name="テキスト ボックス 34"/>
          <p:cNvSpPr txBox="1">
            <a:spLocks noChangeArrowheads="1"/>
          </p:cNvSpPr>
          <p:nvPr/>
        </p:nvSpPr>
        <p:spPr bwMode="auto">
          <a:xfrm>
            <a:off x="5968946" y="2449343"/>
            <a:ext cx="850728" cy="204026"/>
          </a:xfrm>
          <a:prstGeom prst="rect">
            <a:avLst/>
          </a:prstGeom>
          <a:noFill/>
          <a:ln w="19050">
            <a:noFill/>
            <a:miter lim="800000"/>
            <a:headEnd/>
            <a:tailEnd/>
          </a:ln>
        </p:spPr>
        <p:txBody>
          <a:bodyPr wrap="none" lIns="72000" tIns="36000" rIns="72000" bIns="0" anchor="ctr" anchorCtr="1">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auto" latinLnBrk="0" hangingPunct="1">
              <a:lnSpc>
                <a:spcPct val="11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取引先企業</a:t>
            </a:r>
            <a:endParaRPr kumimoji="1"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101" name="図 1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853" y="1568124"/>
            <a:ext cx="655222" cy="914076"/>
          </a:xfrm>
          <a:prstGeom prst="rect">
            <a:avLst/>
          </a:prstGeom>
        </p:spPr>
      </p:pic>
      <p:sp>
        <p:nvSpPr>
          <p:cNvPr id="102" name="上矢印 80"/>
          <p:cNvSpPr>
            <a:spLocks noChangeArrowheads="1"/>
          </p:cNvSpPr>
          <p:nvPr/>
        </p:nvSpPr>
        <p:spPr bwMode="auto">
          <a:xfrm rot="831796" flipH="1">
            <a:off x="5226291" y="2842413"/>
            <a:ext cx="691993" cy="988629"/>
          </a:xfrm>
          <a:prstGeom prst="upArrow">
            <a:avLst>
              <a:gd name="adj1" fmla="val 50000"/>
              <a:gd name="adj2" fmla="val 49996"/>
            </a:avLst>
          </a:prstGeom>
          <a:solidFill>
            <a:srgbClr val="7EB870">
              <a:alpha val="50000"/>
            </a:srgbClr>
          </a:solidFill>
          <a:ln>
            <a:noFill/>
          </a:ln>
        </p:spPr>
        <p:txBody>
          <a:bodyPr wrap="square">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base" latinLnBrk="0" hangingPunct="1">
              <a:lnSpc>
                <a:spcPct val="110000"/>
              </a:lnSpc>
              <a:spcBef>
                <a:spcPct val="50000"/>
              </a:spcBef>
              <a:spcAft>
                <a:spcPct val="0"/>
              </a:spcAft>
              <a:buClrTx/>
              <a:buSzTx/>
              <a:buFontTx/>
              <a:buNone/>
              <a:tabLst/>
              <a:defRPr/>
            </a:pPr>
            <a:endParaRPr kumimoji="0" lang="ja-JP" altLang="en-US" sz="8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grpSp>
        <p:nvGrpSpPr>
          <p:cNvPr id="112" name="グループ化 111"/>
          <p:cNvGrpSpPr/>
          <p:nvPr/>
        </p:nvGrpSpPr>
        <p:grpSpPr>
          <a:xfrm>
            <a:off x="7347568" y="1491695"/>
            <a:ext cx="2375012" cy="1696567"/>
            <a:chOff x="7125038" y="1920573"/>
            <a:chExt cx="2375012" cy="1696567"/>
          </a:xfrm>
        </p:grpSpPr>
        <p:sp>
          <p:nvSpPr>
            <p:cNvPr id="28" name="円/楕円 10"/>
            <p:cNvSpPr/>
            <p:nvPr/>
          </p:nvSpPr>
          <p:spPr>
            <a:xfrm>
              <a:off x="7125038" y="1920573"/>
              <a:ext cx="2375012" cy="1696567"/>
            </a:xfrm>
            <a:prstGeom prst="ellipse">
              <a:avLst/>
            </a:prstGeom>
            <a:solidFill>
              <a:srgbClr val="4E8542"/>
            </a:solidFill>
            <a:ln w="25400" cap="flat" cmpd="sng" algn="ctr">
              <a:solidFill>
                <a:srgbClr val="4E8542"/>
              </a:solidFill>
              <a:prstDash val="solid"/>
            </a:ln>
            <a:effectLst/>
          </p:spPr>
          <p:txBody>
            <a:bodyPr rtlCol="0" anchor="ctr"/>
            <a:lstStyle/>
            <a:p>
              <a:pPr marL="0" marR="0" lvl="0" indent="0" algn="ctr" defTabSz="914400" eaLnBrk="1" fontAlgn="base" latinLnBrk="0" hangingPunct="1">
                <a:lnSpc>
                  <a:spcPct val="11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8" name="テキスト ボックス 59"/>
            <p:cNvSpPr txBox="1">
              <a:spLocks noChangeArrowheads="1"/>
            </p:cNvSpPr>
            <p:nvPr/>
          </p:nvSpPr>
          <p:spPr bwMode="auto">
            <a:xfrm>
              <a:off x="7566149" y="2943608"/>
              <a:ext cx="1536813" cy="390231"/>
            </a:xfrm>
            <a:prstGeom prst="rect">
              <a:avLst/>
            </a:prstGeom>
            <a:noFill/>
            <a:ln w="19050">
              <a:noFill/>
              <a:miter lim="800000"/>
              <a:headEnd/>
              <a:tailEnd/>
            </a:ln>
          </p:spPr>
          <p:txBody>
            <a:bodyPr wrap="none" lIns="72000" tIns="36000" rIns="72000" bIns="0" anchor="ctr" anchorCtr="1">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eaLnBrk="1" fontAlgn="auto" latinLnBrk="0" hangingPunct="1">
                <a:lnSpc>
                  <a:spcPct val="11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建築物・内装のユーザー</a:t>
              </a:r>
              <a:endParaRPr kumimoji="1"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1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（顧客、消費者）</a:t>
              </a:r>
              <a:endParaRPr kumimoji="1" lang="en-US" altLang="ja-JP"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107" name="図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804" y="2150672"/>
              <a:ext cx="772628" cy="783825"/>
            </a:xfrm>
            <a:prstGeom prst="rect">
              <a:avLst/>
            </a:prstGeom>
          </p:spPr>
        </p:pic>
      </p:grpSp>
      <p:grpSp>
        <p:nvGrpSpPr>
          <p:cNvPr id="111" name="グループ化 110"/>
          <p:cNvGrpSpPr/>
          <p:nvPr/>
        </p:nvGrpSpPr>
        <p:grpSpPr>
          <a:xfrm>
            <a:off x="5968670" y="2968773"/>
            <a:ext cx="2188100" cy="625697"/>
            <a:chOff x="5863473" y="3049693"/>
            <a:chExt cx="2188100" cy="625697"/>
          </a:xfrm>
        </p:grpSpPr>
        <p:sp>
          <p:nvSpPr>
            <p:cNvPr id="39" name="テキスト ボックス 62"/>
            <p:cNvSpPr txBox="1">
              <a:spLocks noChangeArrowheads="1"/>
            </p:cNvSpPr>
            <p:nvPr/>
          </p:nvSpPr>
          <p:spPr bwMode="auto">
            <a:xfrm>
              <a:off x="5893933" y="3500149"/>
              <a:ext cx="1335302" cy="175241"/>
            </a:xfrm>
            <a:prstGeom prst="rect">
              <a:avLst/>
            </a:prstGeom>
            <a:noFill/>
            <a:ln>
              <a:noFill/>
            </a:ln>
          </p:spPr>
          <p:txBody>
            <a:bodyPr wrap="none" lIns="0" tIns="0" rIns="0" bIns="0">
              <a:spAutoFit/>
            </a:bodyPr>
            <a:lstStyle>
              <a:lvl1pPr eaLnBrk="0" hangingPunct="0">
                <a:defRPr kumimoji="1" sz="800">
                  <a:solidFill>
                    <a:schemeClr val="tx1"/>
                  </a:solidFill>
                  <a:latin typeface="Times New Roman" pitchFamily="18" charset="0"/>
                  <a:ea typeface="ＭＳ Ｐゴシック" charset="-128"/>
                </a:defRPr>
              </a:lvl1pPr>
              <a:lvl2pPr marL="742950" indent="-285750" eaLnBrk="0" hangingPunct="0">
                <a:defRPr kumimoji="1" sz="800">
                  <a:solidFill>
                    <a:schemeClr val="tx1"/>
                  </a:solidFill>
                  <a:latin typeface="Times New Roman" pitchFamily="18" charset="0"/>
                  <a:ea typeface="ＭＳ Ｐゴシック" charset="-128"/>
                </a:defRPr>
              </a:lvl2pPr>
              <a:lvl3pPr marL="1143000" indent="-228600" eaLnBrk="0" hangingPunct="0">
                <a:defRPr kumimoji="1" sz="800">
                  <a:solidFill>
                    <a:schemeClr val="tx1"/>
                  </a:solidFill>
                  <a:latin typeface="Times New Roman" pitchFamily="18" charset="0"/>
                  <a:ea typeface="ＭＳ Ｐゴシック" charset="-128"/>
                </a:defRPr>
              </a:lvl3pPr>
              <a:lvl4pPr marL="1600200" indent="-228600" eaLnBrk="0" hangingPunct="0">
                <a:defRPr kumimoji="1" sz="800">
                  <a:solidFill>
                    <a:schemeClr val="tx1"/>
                  </a:solidFill>
                  <a:latin typeface="Times New Roman" pitchFamily="18" charset="0"/>
                  <a:ea typeface="ＭＳ Ｐゴシック" charset="-128"/>
                </a:defRPr>
              </a:lvl4pPr>
              <a:lvl5pPr marL="2057400" indent="-228600" eaLnBrk="0" hangingPunct="0">
                <a:defRPr kumimoji="1" sz="8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8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8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8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800">
                  <a:solidFill>
                    <a:schemeClr val="tx1"/>
                  </a:solidFill>
                  <a:latin typeface="Times New Roman" pitchFamily="18" charset="0"/>
                  <a:ea typeface="ＭＳ Ｐゴシック" charset="-128"/>
                </a:defRPr>
              </a:lvl9pPr>
            </a:lstStyle>
            <a:p>
              <a:pPr algn="ctr" eaLnBrk="1" fontAlgn="base" hangingPunct="1">
                <a:lnSpc>
                  <a:spcPct val="110000"/>
                </a:lnSpc>
                <a:spcBef>
                  <a:spcPct val="0"/>
                </a:spcBef>
                <a:spcAft>
                  <a:spcPct val="0"/>
                </a:spcAft>
                <a:defRPr/>
              </a:pP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rPr>
                <a:t>●</a:t>
              </a: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cs typeface="メイリオ" pitchFamily="50" charset="-128"/>
                </a:rPr>
                <a:t>デザイン力のアピール</a:t>
              </a:r>
            </a:p>
          </p:txBody>
        </p:sp>
        <p:sp>
          <p:nvSpPr>
            <p:cNvPr id="106" name="テキスト ボックス 62"/>
            <p:cNvSpPr txBox="1">
              <a:spLocks noChangeArrowheads="1"/>
            </p:cNvSpPr>
            <p:nvPr/>
          </p:nvSpPr>
          <p:spPr bwMode="auto">
            <a:xfrm>
              <a:off x="5893933" y="3049693"/>
              <a:ext cx="884858" cy="194669"/>
            </a:xfrm>
            <a:prstGeom prst="rect">
              <a:avLst/>
            </a:prstGeom>
            <a:noFill/>
            <a:ln>
              <a:noFill/>
            </a:ln>
          </p:spPr>
          <p:txBody>
            <a:bodyPr wrap="none" lIns="0" tIns="0" rIns="0" bIns="0">
              <a:spAutoFit/>
            </a:bodyPr>
            <a:lstStyle>
              <a:lvl1pPr eaLnBrk="0" hangingPunct="0">
                <a:defRPr kumimoji="1" sz="800">
                  <a:solidFill>
                    <a:schemeClr val="tx1"/>
                  </a:solidFill>
                  <a:latin typeface="Times New Roman" pitchFamily="18" charset="0"/>
                  <a:ea typeface="ＭＳ Ｐゴシック" charset="-128"/>
                </a:defRPr>
              </a:lvl1pPr>
              <a:lvl2pPr marL="742950" indent="-285750" eaLnBrk="0" hangingPunct="0">
                <a:defRPr kumimoji="1" sz="800">
                  <a:solidFill>
                    <a:schemeClr val="tx1"/>
                  </a:solidFill>
                  <a:latin typeface="Times New Roman" pitchFamily="18" charset="0"/>
                  <a:ea typeface="ＭＳ Ｐゴシック" charset="-128"/>
                </a:defRPr>
              </a:lvl2pPr>
              <a:lvl3pPr marL="1143000" indent="-228600" eaLnBrk="0" hangingPunct="0">
                <a:defRPr kumimoji="1" sz="800">
                  <a:solidFill>
                    <a:schemeClr val="tx1"/>
                  </a:solidFill>
                  <a:latin typeface="Times New Roman" pitchFamily="18" charset="0"/>
                  <a:ea typeface="ＭＳ Ｐゴシック" charset="-128"/>
                </a:defRPr>
              </a:lvl3pPr>
              <a:lvl4pPr marL="1600200" indent="-228600" eaLnBrk="0" hangingPunct="0">
                <a:defRPr kumimoji="1" sz="800">
                  <a:solidFill>
                    <a:schemeClr val="tx1"/>
                  </a:solidFill>
                  <a:latin typeface="Times New Roman" pitchFamily="18" charset="0"/>
                  <a:ea typeface="ＭＳ Ｐゴシック" charset="-128"/>
                </a:defRPr>
              </a:lvl4pPr>
              <a:lvl5pPr marL="2057400" indent="-228600" eaLnBrk="0" hangingPunct="0">
                <a:defRPr kumimoji="1" sz="8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8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8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8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800">
                  <a:solidFill>
                    <a:schemeClr val="tx1"/>
                  </a:solidFill>
                  <a:latin typeface="Times New Roman" pitchFamily="18" charset="0"/>
                  <a:ea typeface="ＭＳ Ｐゴシック" charset="-128"/>
                </a:defRPr>
              </a:lvl9pPr>
            </a:lstStyle>
            <a:p>
              <a:pPr algn="ctr" eaLnBrk="1" fontAlgn="base" hangingPunct="1">
                <a:lnSpc>
                  <a:spcPct val="110000"/>
                </a:lnSpc>
                <a:spcBef>
                  <a:spcPct val="0"/>
                </a:spcBef>
                <a:spcAft>
                  <a:spcPct val="0"/>
                </a:spcAft>
                <a:defRPr/>
              </a:pP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rPr>
                <a:t>●</a:t>
              </a: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cs typeface="メイリオ" pitchFamily="50" charset="-128"/>
                </a:rPr>
                <a:t>信頼性向上</a:t>
              </a:r>
            </a:p>
          </p:txBody>
        </p:sp>
        <p:sp>
          <p:nvSpPr>
            <p:cNvPr id="108" name="テキスト ボックス 62"/>
            <p:cNvSpPr txBox="1">
              <a:spLocks noChangeArrowheads="1"/>
            </p:cNvSpPr>
            <p:nvPr/>
          </p:nvSpPr>
          <p:spPr bwMode="auto">
            <a:xfrm>
              <a:off x="5863473" y="3272497"/>
              <a:ext cx="2188100" cy="194669"/>
            </a:xfrm>
            <a:prstGeom prst="rect">
              <a:avLst/>
            </a:prstGeom>
            <a:noFill/>
            <a:ln>
              <a:noFill/>
            </a:ln>
          </p:spPr>
          <p:txBody>
            <a:bodyPr wrap="none" lIns="0" tIns="0" rIns="0" bIns="0">
              <a:spAutoFit/>
            </a:bodyPr>
            <a:lstStyle>
              <a:lvl1pPr eaLnBrk="0" hangingPunct="0">
                <a:defRPr kumimoji="1" sz="800">
                  <a:solidFill>
                    <a:schemeClr val="tx1"/>
                  </a:solidFill>
                  <a:latin typeface="Times New Roman" pitchFamily="18" charset="0"/>
                  <a:ea typeface="ＭＳ Ｐゴシック" charset="-128"/>
                </a:defRPr>
              </a:lvl1pPr>
              <a:lvl2pPr marL="742950" indent="-285750" eaLnBrk="0" hangingPunct="0">
                <a:defRPr kumimoji="1" sz="800">
                  <a:solidFill>
                    <a:schemeClr val="tx1"/>
                  </a:solidFill>
                  <a:latin typeface="Times New Roman" pitchFamily="18" charset="0"/>
                  <a:ea typeface="ＭＳ Ｐゴシック" charset="-128"/>
                </a:defRPr>
              </a:lvl2pPr>
              <a:lvl3pPr marL="1143000" indent="-228600" eaLnBrk="0" hangingPunct="0">
                <a:defRPr kumimoji="1" sz="800">
                  <a:solidFill>
                    <a:schemeClr val="tx1"/>
                  </a:solidFill>
                  <a:latin typeface="Times New Roman" pitchFamily="18" charset="0"/>
                  <a:ea typeface="ＭＳ Ｐゴシック" charset="-128"/>
                </a:defRPr>
              </a:lvl3pPr>
              <a:lvl4pPr marL="1600200" indent="-228600" eaLnBrk="0" hangingPunct="0">
                <a:defRPr kumimoji="1" sz="800">
                  <a:solidFill>
                    <a:schemeClr val="tx1"/>
                  </a:solidFill>
                  <a:latin typeface="Times New Roman" pitchFamily="18" charset="0"/>
                  <a:ea typeface="ＭＳ Ｐゴシック" charset="-128"/>
                </a:defRPr>
              </a:lvl4pPr>
              <a:lvl5pPr marL="2057400" indent="-228600" eaLnBrk="0" hangingPunct="0">
                <a:defRPr kumimoji="1" sz="8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kumimoji="1" sz="8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kumimoji="1" sz="8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kumimoji="1" sz="8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kumimoji="1" sz="800">
                  <a:solidFill>
                    <a:schemeClr val="tx1"/>
                  </a:solidFill>
                  <a:latin typeface="Times New Roman" pitchFamily="18" charset="0"/>
                  <a:ea typeface="ＭＳ Ｐゴシック" charset="-128"/>
                </a:defRPr>
              </a:lvl9pPr>
            </a:lstStyle>
            <a:p>
              <a:pPr algn="ctr" eaLnBrk="1" fontAlgn="base" hangingPunct="1">
                <a:lnSpc>
                  <a:spcPct val="110000"/>
                </a:lnSpc>
                <a:spcBef>
                  <a:spcPct val="0"/>
                </a:spcBef>
                <a:spcAft>
                  <a:spcPct val="0"/>
                </a:spcAft>
                <a:defRPr/>
              </a:pP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rPr>
                <a:t>●</a:t>
              </a:r>
              <a:r>
                <a:rPr lang="ja-JP" altLang="en-US" sz="1150" dirty="0">
                  <a:solidFill>
                    <a:prstClr val="black">
                      <a:lumMod val="85000"/>
                      <a:lumOff val="15000"/>
                    </a:prstClr>
                  </a:solidFill>
                  <a:latin typeface="Meiryo UI" panose="020B0604030504040204" pitchFamily="50" charset="-128"/>
                  <a:ea typeface="Meiryo UI" panose="020B0604030504040204" pitchFamily="50" charset="-128"/>
                  <a:cs typeface="メイリオ" pitchFamily="50" charset="-128"/>
                </a:rPr>
                <a:t>オリジナリティの証明（コンペなど）</a:t>
              </a:r>
              <a:endParaRPr lang="en-US" altLang="ja-JP" sz="1150" dirty="0">
                <a:solidFill>
                  <a:prstClr val="black">
                    <a:lumMod val="85000"/>
                    <a:lumOff val="15000"/>
                  </a:prstClr>
                </a:solidFill>
                <a:latin typeface="Meiryo UI" panose="020B0604030504040204" pitchFamily="50" charset="-128"/>
                <a:ea typeface="Meiryo UI" panose="020B0604030504040204" pitchFamily="50" charset="-128"/>
                <a:cs typeface="メイリオ" pitchFamily="50" charset="-128"/>
              </a:endParaRPr>
            </a:p>
          </p:txBody>
        </p:sp>
      </p:grpSp>
      <p:sp>
        <p:nvSpPr>
          <p:cNvPr id="81" name="テキスト ボックス 80"/>
          <p:cNvSpPr txBox="1"/>
          <p:nvPr/>
        </p:nvSpPr>
        <p:spPr>
          <a:xfrm>
            <a:off x="1546490" y="5252758"/>
            <a:ext cx="2406177" cy="274306"/>
          </a:xfrm>
          <a:prstGeom prst="rect">
            <a:avLst/>
          </a:prstGeom>
          <a:noFill/>
        </p:spPr>
        <p:txBody>
          <a:bodyPr wrap="square" lIns="0" tIns="0" rIns="0" bIns="0">
            <a:spAutoFit/>
          </a:bodyPr>
          <a:lstStyle/>
          <a:p>
            <a:pPr algn="ctr" fontAlgn="base">
              <a:lnSpc>
                <a:spcPct val="110000"/>
              </a:lnSpc>
              <a:spcBef>
                <a:spcPct val="0"/>
              </a:spcBef>
              <a:spcAft>
                <a:spcPct val="0"/>
              </a:spcAft>
              <a:defRPr/>
            </a:pPr>
            <a:r>
              <a:rPr lang="ja-JP" altLang="en-US" b="1" dirty="0">
                <a:latin typeface="Meiryo UI" panose="020B0604030504040204" pitchFamily="50" charset="-128"/>
                <a:ea typeface="Meiryo UI" panose="020B0604030504040204" pitchFamily="50" charset="-128"/>
                <a:cs typeface="メイリオ" panose="020B0604030504040204" pitchFamily="50" charset="-128"/>
              </a:rPr>
              <a:t>刑事告訴</a:t>
            </a:r>
          </a:p>
        </p:txBody>
      </p:sp>
      <p:grpSp>
        <p:nvGrpSpPr>
          <p:cNvPr id="7" name="グループ化 6"/>
          <p:cNvGrpSpPr/>
          <p:nvPr/>
        </p:nvGrpSpPr>
        <p:grpSpPr>
          <a:xfrm>
            <a:off x="1546490" y="4232889"/>
            <a:ext cx="2406177" cy="394786"/>
            <a:chOff x="1648667" y="3789546"/>
            <a:chExt cx="2406177" cy="394786"/>
          </a:xfrm>
        </p:grpSpPr>
        <p:sp>
          <p:nvSpPr>
            <p:cNvPr id="79" name="テキスト ボックス 78"/>
            <p:cNvSpPr txBox="1"/>
            <p:nvPr/>
          </p:nvSpPr>
          <p:spPr>
            <a:xfrm>
              <a:off x="1648667" y="3789546"/>
              <a:ext cx="2406177" cy="274306"/>
            </a:xfrm>
            <a:prstGeom prst="rect">
              <a:avLst/>
            </a:prstGeom>
            <a:noFill/>
          </p:spPr>
          <p:txBody>
            <a:bodyPr wrap="square" lIns="0" tIns="0" rIns="0" bIns="0">
              <a:spAutoFit/>
            </a:bodyPr>
            <a:lstStyle/>
            <a:p>
              <a:pPr algn="ctr" fontAlgn="base">
                <a:lnSpc>
                  <a:spcPct val="110000"/>
                </a:lnSpc>
                <a:spcBef>
                  <a:spcPct val="0"/>
                </a:spcBef>
                <a:spcAft>
                  <a:spcPct val="0"/>
                </a:spcAft>
                <a:defRPr/>
              </a:pPr>
              <a:r>
                <a:rPr lang="ja-JP" altLang="en-US" b="1" dirty="0">
                  <a:latin typeface="Meiryo UI" panose="020B0604030504040204" pitchFamily="50" charset="-128"/>
                  <a:ea typeface="Meiryo UI" panose="020B0604030504040204" pitchFamily="50" charset="-128"/>
                  <a:cs typeface="メイリオ" panose="020B0604030504040204" pitchFamily="50" charset="-128"/>
                </a:rPr>
                <a:t>侵害品の差止請求</a:t>
              </a:r>
            </a:p>
          </p:txBody>
        </p:sp>
        <p:sp>
          <p:nvSpPr>
            <p:cNvPr id="87" name="テキスト ボックス 46"/>
            <p:cNvSpPr txBox="1">
              <a:spLocks noChangeArrowheads="1"/>
            </p:cNvSpPr>
            <p:nvPr/>
          </p:nvSpPr>
          <p:spPr bwMode="auto">
            <a:xfrm>
              <a:off x="2534361" y="4082766"/>
              <a:ext cx="634789" cy="101566"/>
            </a:xfrm>
            <a:prstGeom prst="rect">
              <a:avLst/>
            </a:prstGeom>
            <a:noFill/>
            <a:ln>
              <a:noFill/>
            </a:ln>
          </p:spPr>
          <p:txBody>
            <a:bodyPr wrap="none" lIns="0" tIns="0" rIns="0" bIns="0">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algn="ctr" fontAlgn="base">
                <a:lnSpc>
                  <a:spcPct val="110000"/>
                </a:lnSpc>
                <a:spcBef>
                  <a:spcPct val="0"/>
                </a:spcBef>
                <a:spcAft>
                  <a:spcPct val="0"/>
                </a:spcAft>
              </a:pPr>
              <a:r>
                <a:rPr lang="ja-JP" altLang="en-US" sz="600" dirty="0">
                  <a:solidFill>
                    <a:prstClr val="black">
                      <a:lumMod val="85000"/>
                      <a:lumOff val="15000"/>
                    </a:prstClr>
                  </a:solidFill>
                  <a:latin typeface="Meiryo UI" panose="020B0604030504040204" pitchFamily="50" charset="-128"/>
                  <a:ea typeface="Meiryo UI" panose="020B0604030504040204" pitchFamily="50" charset="-128"/>
                </a:rPr>
                <a:t>（意匠法第</a:t>
              </a:r>
              <a:r>
                <a:rPr lang="en-US" altLang="ja-JP" sz="600" dirty="0">
                  <a:solidFill>
                    <a:prstClr val="black">
                      <a:lumMod val="85000"/>
                      <a:lumOff val="15000"/>
                    </a:prstClr>
                  </a:solidFill>
                  <a:latin typeface="Meiryo UI" panose="020B0604030504040204" pitchFamily="50" charset="-128"/>
                  <a:ea typeface="Meiryo UI" panose="020B0604030504040204" pitchFamily="50" charset="-128"/>
                </a:rPr>
                <a:t>37</a:t>
              </a:r>
              <a:r>
                <a:rPr lang="ja-JP" altLang="en-US" sz="600" dirty="0">
                  <a:solidFill>
                    <a:prstClr val="black">
                      <a:lumMod val="85000"/>
                      <a:lumOff val="15000"/>
                    </a:prstClr>
                  </a:solidFill>
                  <a:latin typeface="Meiryo UI" panose="020B0604030504040204" pitchFamily="50" charset="-128"/>
                  <a:ea typeface="Meiryo UI" panose="020B0604030504040204" pitchFamily="50" charset="-128"/>
                </a:rPr>
                <a:t>条）</a:t>
              </a:r>
            </a:p>
          </p:txBody>
        </p:sp>
      </p:grpSp>
      <p:grpSp>
        <p:nvGrpSpPr>
          <p:cNvPr id="9" name="グループ化 8"/>
          <p:cNvGrpSpPr/>
          <p:nvPr/>
        </p:nvGrpSpPr>
        <p:grpSpPr>
          <a:xfrm>
            <a:off x="1546490" y="4747726"/>
            <a:ext cx="2406177" cy="384981"/>
            <a:chOff x="1589383" y="4495745"/>
            <a:chExt cx="2406177" cy="384981"/>
          </a:xfrm>
        </p:grpSpPr>
        <p:sp>
          <p:nvSpPr>
            <p:cNvPr id="80" name="テキスト ボックス 79"/>
            <p:cNvSpPr txBox="1"/>
            <p:nvPr/>
          </p:nvSpPr>
          <p:spPr>
            <a:xfrm>
              <a:off x="1589383" y="4495745"/>
              <a:ext cx="2406177" cy="274306"/>
            </a:xfrm>
            <a:prstGeom prst="rect">
              <a:avLst/>
            </a:prstGeom>
            <a:noFill/>
          </p:spPr>
          <p:txBody>
            <a:bodyPr wrap="square" lIns="0" tIns="0" rIns="0" bIns="0">
              <a:spAutoFit/>
            </a:bodyPr>
            <a:lstStyle/>
            <a:p>
              <a:pPr algn="ctr" fontAlgn="base">
                <a:lnSpc>
                  <a:spcPct val="110000"/>
                </a:lnSpc>
                <a:spcBef>
                  <a:spcPct val="0"/>
                </a:spcBef>
                <a:spcAft>
                  <a:spcPct val="0"/>
                </a:spcAft>
                <a:defRPr/>
              </a:pPr>
              <a:r>
                <a:rPr lang="ja-JP" altLang="en-US" b="1" dirty="0">
                  <a:latin typeface="Meiryo UI" panose="020B0604030504040204" pitchFamily="50" charset="-128"/>
                  <a:ea typeface="Meiryo UI" panose="020B0604030504040204" pitchFamily="50" charset="-128"/>
                  <a:cs typeface="メイリオ" panose="020B0604030504040204" pitchFamily="50" charset="-128"/>
                </a:rPr>
                <a:t>損害賠償請求</a:t>
              </a:r>
            </a:p>
          </p:txBody>
        </p:sp>
        <p:sp>
          <p:nvSpPr>
            <p:cNvPr id="89" name="テキスト ボックス 46"/>
            <p:cNvSpPr txBox="1">
              <a:spLocks noChangeArrowheads="1"/>
            </p:cNvSpPr>
            <p:nvPr/>
          </p:nvSpPr>
          <p:spPr bwMode="auto">
            <a:xfrm>
              <a:off x="2489504" y="4779160"/>
              <a:ext cx="605935" cy="101566"/>
            </a:xfrm>
            <a:prstGeom prst="rect">
              <a:avLst/>
            </a:prstGeom>
            <a:noFill/>
            <a:ln>
              <a:noFill/>
            </a:ln>
          </p:spPr>
          <p:txBody>
            <a:bodyPr wrap="none" lIns="0" tIns="0" rIns="0" bIns="0">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algn="ctr" fontAlgn="base">
                <a:lnSpc>
                  <a:spcPct val="110000"/>
                </a:lnSpc>
                <a:spcBef>
                  <a:spcPct val="0"/>
                </a:spcBef>
                <a:spcAft>
                  <a:spcPct val="0"/>
                </a:spcAft>
              </a:pPr>
              <a:r>
                <a:rPr lang="ja-JP" altLang="en-US" sz="600" dirty="0">
                  <a:solidFill>
                    <a:prstClr val="black">
                      <a:lumMod val="85000"/>
                      <a:lumOff val="15000"/>
                    </a:prstClr>
                  </a:solidFill>
                  <a:latin typeface="Meiryo UI" panose="020B0604030504040204" pitchFamily="50" charset="-128"/>
                  <a:ea typeface="Meiryo UI" panose="020B0604030504040204" pitchFamily="50" charset="-128"/>
                </a:rPr>
                <a:t>（民法第</a:t>
              </a:r>
              <a:r>
                <a:rPr lang="en-US" altLang="ja-JP" sz="600" dirty="0">
                  <a:solidFill>
                    <a:prstClr val="black">
                      <a:lumMod val="85000"/>
                      <a:lumOff val="15000"/>
                    </a:prstClr>
                  </a:solidFill>
                  <a:latin typeface="Meiryo UI" panose="020B0604030504040204" pitchFamily="50" charset="-128"/>
                  <a:ea typeface="Meiryo UI" panose="020B0604030504040204" pitchFamily="50" charset="-128"/>
                </a:rPr>
                <a:t>709</a:t>
              </a:r>
              <a:r>
                <a:rPr lang="ja-JP" altLang="en-US" sz="600" dirty="0">
                  <a:solidFill>
                    <a:prstClr val="black">
                      <a:lumMod val="85000"/>
                      <a:lumOff val="15000"/>
                    </a:prstClr>
                  </a:solidFill>
                  <a:latin typeface="Meiryo UI" panose="020B0604030504040204" pitchFamily="50" charset="-128"/>
                  <a:ea typeface="Meiryo UI" panose="020B0604030504040204" pitchFamily="50" charset="-128"/>
                </a:rPr>
                <a:t>条）</a:t>
              </a:r>
            </a:p>
          </p:txBody>
        </p:sp>
      </p:grpSp>
      <p:sp>
        <p:nvSpPr>
          <p:cNvPr id="90" name="テキスト ボックス 89"/>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 name="グループ化 11"/>
          <p:cNvGrpSpPr/>
          <p:nvPr/>
        </p:nvGrpSpPr>
        <p:grpSpPr>
          <a:xfrm>
            <a:off x="1546490" y="5647116"/>
            <a:ext cx="2406177" cy="390464"/>
            <a:chOff x="1544933" y="5610170"/>
            <a:chExt cx="2406177" cy="390464"/>
          </a:xfrm>
        </p:grpSpPr>
        <p:sp>
          <p:nvSpPr>
            <p:cNvPr id="116" name="テキスト ボックス 115"/>
            <p:cNvSpPr txBox="1"/>
            <p:nvPr/>
          </p:nvSpPr>
          <p:spPr>
            <a:xfrm>
              <a:off x="1544933" y="5610170"/>
              <a:ext cx="2406177" cy="274306"/>
            </a:xfrm>
            <a:prstGeom prst="rect">
              <a:avLst/>
            </a:prstGeom>
            <a:noFill/>
          </p:spPr>
          <p:txBody>
            <a:bodyPr wrap="square" lIns="0" tIns="0" rIns="0" bIns="0">
              <a:spAutoFit/>
            </a:bodyPr>
            <a:lstStyle/>
            <a:p>
              <a:pPr algn="ctr" fontAlgn="base">
                <a:lnSpc>
                  <a:spcPct val="110000"/>
                </a:lnSpc>
                <a:spcBef>
                  <a:spcPct val="0"/>
                </a:spcBef>
                <a:spcAft>
                  <a:spcPct val="0"/>
                </a:spcAft>
                <a:defRPr/>
              </a:pPr>
              <a:r>
                <a:rPr lang="ja-JP" altLang="en-US" b="1" dirty="0">
                  <a:latin typeface="Meiryo UI" panose="020B0604030504040204" pitchFamily="50" charset="-128"/>
                  <a:ea typeface="Meiryo UI" panose="020B0604030504040204" pitchFamily="50" charset="-128"/>
                  <a:cs typeface="メイリオ" panose="020B0604030504040204" pitchFamily="50" charset="-128"/>
                </a:rPr>
                <a:t>信用回復措置請求</a:t>
              </a:r>
            </a:p>
          </p:txBody>
        </p:sp>
        <p:sp>
          <p:nvSpPr>
            <p:cNvPr id="117" name="テキスト ボックス 46"/>
            <p:cNvSpPr txBox="1">
              <a:spLocks noChangeArrowheads="1"/>
            </p:cNvSpPr>
            <p:nvPr/>
          </p:nvSpPr>
          <p:spPr bwMode="auto">
            <a:xfrm>
              <a:off x="2430627" y="5899068"/>
              <a:ext cx="634789" cy="101566"/>
            </a:xfrm>
            <a:prstGeom prst="rect">
              <a:avLst/>
            </a:prstGeom>
            <a:noFill/>
            <a:ln>
              <a:noFill/>
            </a:ln>
          </p:spPr>
          <p:txBody>
            <a:bodyPr wrap="none" lIns="0" tIns="0" rIns="0" bIns="0">
              <a:spAutoFit/>
            </a:bodyPr>
            <a:lstStyle>
              <a:lvl1pPr>
                <a:defRPr kumimoji="1" sz="8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8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8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8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8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Times New Roman" panose="02020603050405020304" pitchFamily="18" charset="0"/>
                  <a:ea typeface="ＭＳ Ｐゴシック" panose="020B0600070205080204" pitchFamily="50" charset="-128"/>
                </a:defRPr>
              </a:lvl9pPr>
            </a:lstStyle>
            <a:p>
              <a:pPr algn="ctr" fontAlgn="base">
                <a:lnSpc>
                  <a:spcPct val="110000"/>
                </a:lnSpc>
                <a:spcBef>
                  <a:spcPct val="0"/>
                </a:spcBef>
                <a:spcAft>
                  <a:spcPct val="0"/>
                </a:spcAft>
              </a:pPr>
              <a:r>
                <a:rPr lang="ja-JP" altLang="en-US" sz="600" dirty="0">
                  <a:solidFill>
                    <a:prstClr val="black">
                      <a:lumMod val="85000"/>
                      <a:lumOff val="15000"/>
                    </a:prstClr>
                  </a:solidFill>
                  <a:latin typeface="Meiryo UI" panose="020B0604030504040204" pitchFamily="50" charset="-128"/>
                  <a:ea typeface="Meiryo UI" panose="020B0604030504040204" pitchFamily="50" charset="-128"/>
                </a:rPr>
                <a:t>（意匠法第</a:t>
              </a:r>
              <a:r>
                <a:rPr lang="en-US" altLang="ja-JP" sz="600" dirty="0">
                  <a:solidFill>
                    <a:prstClr val="black">
                      <a:lumMod val="85000"/>
                      <a:lumOff val="15000"/>
                    </a:prstClr>
                  </a:solidFill>
                  <a:latin typeface="Meiryo UI" panose="020B0604030504040204" pitchFamily="50" charset="-128"/>
                  <a:ea typeface="Meiryo UI" panose="020B0604030504040204" pitchFamily="50" charset="-128"/>
                </a:rPr>
                <a:t>41</a:t>
              </a:r>
              <a:r>
                <a:rPr lang="ja-JP" altLang="en-US" sz="600" dirty="0">
                  <a:solidFill>
                    <a:prstClr val="black">
                      <a:lumMod val="85000"/>
                      <a:lumOff val="15000"/>
                    </a:prstClr>
                  </a:solidFill>
                  <a:latin typeface="Meiryo UI" panose="020B0604030504040204" pitchFamily="50" charset="-128"/>
                  <a:ea typeface="Meiryo UI" panose="020B0604030504040204" pitchFamily="50" charset="-128"/>
                </a:rPr>
                <a:t>条）</a:t>
              </a:r>
            </a:p>
          </p:txBody>
        </p:sp>
      </p:grpSp>
    </p:spTree>
    <p:extLst>
      <p:ext uri="{BB962C8B-B14F-4D97-AF65-F5344CB8AC3E}">
        <p14:creationId xmlns:p14="http://schemas.microsoft.com/office/powerpoint/2010/main" val="156500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 name="正方形/長方形 12"/>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裁判例（高額な賠償額の事例）</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79622" y="6610604"/>
            <a:ext cx="1116011"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02</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意匠権の効果</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bwMode="auto">
          <a:xfrm>
            <a:off x="488504" y="890124"/>
            <a:ext cx="8918487" cy="5526862"/>
          </a:xfrm>
          <a:prstGeom prst="rect">
            <a:avLst/>
          </a:prstGeom>
          <a:solidFill>
            <a:schemeClr val="bg1"/>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11" name="図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335" y="1841472"/>
            <a:ext cx="2904493" cy="152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2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1068" y="3944873"/>
            <a:ext cx="2943914" cy="162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a:off x="579585" y="5952512"/>
            <a:ext cx="2915530" cy="276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95" tIns="45395" rIns="90795" bIns="45395" anchor="ctr">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kumimoji="0" lang="ja-JP" altLang="en-US" sz="1200" dirty="0">
                <a:solidFill>
                  <a:srgbClr val="4A452A"/>
                </a:solidFill>
                <a:latin typeface="Meiryo UI" panose="020B0604030504040204" pitchFamily="50" charset="-128"/>
                <a:ea typeface="Meiryo UI" panose="020B0604030504040204" pitchFamily="50" charset="-128"/>
              </a:rPr>
              <a:t>損害賠償額 </a:t>
            </a:r>
            <a:r>
              <a:rPr kumimoji="0" lang="ja-JP" altLang="en-US" sz="1200" b="1" dirty="0">
                <a:solidFill>
                  <a:srgbClr val="C00000"/>
                </a:solidFill>
                <a:latin typeface="Meiryo UI" panose="020B0604030504040204" pitchFamily="50" charset="-128"/>
                <a:ea typeface="Meiryo UI" panose="020B0604030504040204" pitchFamily="50" charset="-128"/>
              </a:rPr>
              <a:t>約７億６千万円</a:t>
            </a:r>
            <a:r>
              <a:rPr kumimoji="0" lang="ja-JP" altLang="en-US" sz="1200" dirty="0">
                <a:solidFill>
                  <a:srgbClr val="4A452A"/>
                </a:solidFill>
                <a:latin typeface="Meiryo UI" panose="020B0604030504040204" pitchFamily="50" charset="-128"/>
                <a:ea typeface="Meiryo UI" panose="020B0604030504040204" pitchFamily="50" charset="-128"/>
              </a:rPr>
              <a:t>を認定</a:t>
            </a:r>
          </a:p>
        </p:txBody>
      </p:sp>
      <p:sp>
        <p:nvSpPr>
          <p:cNvPr id="15" name="Text Box 6"/>
          <p:cNvSpPr txBox="1">
            <a:spLocks noChangeArrowheads="1"/>
          </p:cNvSpPr>
          <p:nvPr/>
        </p:nvSpPr>
        <p:spPr bwMode="auto">
          <a:xfrm>
            <a:off x="1182608" y="3364675"/>
            <a:ext cx="1773945" cy="32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801" tIns="32401" rIns="64801" bIns="32401">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defRPr/>
            </a:pPr>
            <a:r>
              <a:rPr kumimoji="0" lang="ja-JP" altLang="en-US" sz="1000" dirty="0">
                <a:solidFill>
                  <a:srgbClr val="4A452A"/>
                </a:solidFill>
                <a:latin typeface="Meiryo UI" panose="020B0604030504040204" pitchFamily="50" charset="-128"/>
                <a:ea typeface="Meiryo UI" panose="020B0604030504040204" pitchFamily="50" charset="-128"/>
              </a:rPr>
              <a:t>原告（意匠権者）の登録意匠</a:t>
            </a:r>
            <a:endParaRPr kumimoji="0" lang="en-US" altLang="ja-JP" sz="1000" dirty="0">
              <a:solidFill>
                <a:srgbClr val="4A452A"/>
              </a:solidFill>
              <a:latin typeface="Meiryo UI" panose="020B0604030504040204" pitchFamily="50" charset="-128"/>
              <a:ea typeface="Meiryo UI" panose="020B0604030504040204" pitchFamily="50" charset="-128"/>
            </a:endParaRPr>
          </a:p>
          <a:p>
            <a:pPr algn="ctr" fontAlgn="base">
              <a:spcBef>
                <a:spcPct val="0"/>
              </a:spcBef>
              <a:spcAft>
                <a:spcPct val="0"/>
              </a:spcAft>
              <a:defRPr/>
            </a:pPr>
            <a:r>
              <a:rPr kumimoji="0" lang="zh-CN" altLang="en-US" sz="700" dirty="0">
                <a:solidFill>
                  <a:srgbClr val="4A452A"/>
                </a:solidFill>
                <a:latin typeface="Meiryo UI" panose="020B0604030504040204" pitchFamily="50" charset="-128"/>
                <a:ea typeface="Meiryo UI" panose="020B0604030504040204" pitchFamily="50" charset="-128"/>
              </a:rPr>
              <a:t>（意匠登録第</a:t>
            </a:r>
            <a:r>
              <a:rPr kumimoji="0" lang="en-US" altLang="ja-JP" sz="700" dirty="0">
                <a:solidFill>
                  <a:srgbClr val="4A452A"/>
                </a:solidFill>
                <a:latin typeface="Meiryo UI" panose="020B0604030504040204" pitchFamily="50" charset="-128"/>
                <a:ea typeface="Meiryo UI" panose="020B0604030504040204" pitchFamily="50" charset="-128"/>
              </a:rPr>
              <a:t>146113</a:t>
            </a:r>
            <a:r>
              <a:rPr kumimoji="0" lang="zh-CN" altLang="en-US" sz="700" dirty="0">
                <a:solidFill>
                  <a:srgbClr val="4A452A"/>
                </a:solidFill>
                <a:latin typeface="Meiryo UI" panose="020B0604030504040204" pitchFamily="50" charset="-128"/>
                <a:ea typeface="Meiryo UI" panose="020B0604030504040204" pitchFamily="50" charset="-128"/>
              </a:rPr>
              <a:t>号）</a:t>
            </a:r>
          </a:p>
        </p:txBody>
      </p:sp>
      <p:sp>
        <p:nvSpPr>
          <p:cNvPr id="17" name="Text Box 7"/>
          <p:cNvSpPr txBox="1">
            <a:spLocks noChangeArrowheads="1"/>
          </p:cNvSpPr>
          <p:nvPr/>
        </p:nvSpPr>
        <p:spPr bwMode="auto">
          <a:xfrm>
            <a:off x="1469176" y="5586069"/>
            <a:ext cx="1148775" cy="2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801" tIns="32401" rIns="64801" bIns="32401">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defRPr/>
            </a:pPr>
            <a:r>
              <a:rPr kumimoji="0" lang="ja-JP" altLang="en-US" sz="1000" dirty="0">
                <a:solidFill>
                  <a:srgbClr val="4A452A"/>
                </a:solidFill>
                <a:latin typeface="Meiryo UI" panose="020B0604030504040204" pitchFamily="50" charset="-128"/>
                <a:ea typeface="Meiryo UI" panose="020B0604030504040204" pitchFamily="50" charset="-128"/>
              </a:rPr>
              <a:t>被告製品のデザイン</a:t>
            </a:r>
            <a:endParaRPr kumimoji="0" lang="en-US" altLang="ja-JP" sz="1000" dirty="0">
              <a:solidFill>
                <a:srgbClr val="4A452A"/>
              </a:solidFill>
              <a:latin typeface="Meiryo UI" panose="020B0604030504040204" pitchFamily="50" charset="-128"/>
              <a:ea typeface="Meiryo UI" panose="020B0604030504040204" pitchFamily="50" charset="-128"/>
            </a:endParaRPr>
          </a:p>
        </p:txBody>
      </p:sp>
      <p:sp>
        <p:nvSpPr>
          <p:cNvPr id="19" name="Rectangle 4"/>
          <p:cNvSpPr>
            <a:spLocks noChangeArrowheads="1"/>
          </p:cNvSpPr>
          <p:nvPr/>
        </p:nvSpPr>
        <p:spPr bwMode="auto">
          <a:xfrm>
            <a:off x="617335" y="1078946"/>
            <a:ext cx="2904493" cy="4994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95" tIns="45395" rIns="90795" bIns="45395" anchor="ctr">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kumimoji="0" lang="ja-JP" altLang="en-US" b="1" dirty="0">
                <a:solidFill>
                  <a:srgbClr val="4A452A"/>
                </a:solidFill>
                <a:latin typeface="Meiryo UI" panose="020B0604030504040204" pitchFamily="50" charset="-128"/>
                <a:ea typeface="Meiryo UI" panose="020B0604030504040204" pitchFamily="50" charset="-128"/>
              </a:rPr>
              <a:t>「自動二輪車事件」</a:t>
            </a:r>
            <a:endParaRPr kumimoji="0" lang="en-US" altLang="ja-JP" b="1" dirty="0">
              <a:solidFill>
                <a:srgbClr val="4A452A"/>
              </a:solidFill>
              <a:latin typeface="Meiryo UI" panose="020B0604030504040204" pitchFamily="50" charset="-128"/>
              <a:ea typeface="Meiryo UI" panose="020B0604030504040204" pitchFamily="50" charset="-128"/>
            </a:endParaRPr>
          </a:p>
          <a:p>
            <a:pPr algn="ctr" fontAlgn="base">
              <a:spcBef>
                <a:spcPct val="0"/>
              </a:spcBef>
              <a:spcAft>
                <a:spcPct val="0"/>
              </a:spcAft>
            </a:pPr>
            <a:r>
              <a:rPr kumimoji="0" lang="ja-JP" altLang="en-US" sz="1050" dirty="0">
                <a:solidFill>
                  <a:srgbClr val="4A452A"/>
                </a:solidFill>
                <a:latin typeface="Meiryo UI" panose="020B0604030504040204" pitchFamily="50" charset="-128"/>
                <a:ea typeface="Meiryo UI" panose="020B0604030504040204" pitchFamily="50" charset="-128"/>
              </a:rPr>
              <a:t>（昭和</a:t>
            </a:r>
            <a:r>
              <a:rPr kumimoji="0" lang="en-US" altLang="ja-JP" sz="1050" dirty="0">
                <a:solidFill>
                  <a:srgbClr val="4A452A"/>
                </a:solidFill>
                <a:latin typeface="Meiryo UI" panose="020B0604030504040204" pitchFamily="50" charset="-128"/>
                <a:ea typeface="Meiryo UI" panose="020B0604030504040204" pitchFamily="50" charset="-128"/>
              </a:rPr>
              <a:t>48</a:t>
            </a:r>
            <a:r>
              <a:rPr kumimoji="0" lang="ja-JP" altLang="en-US" sz="1050" dirty="0">
                <a:solidFill>
                  <a:srgbClr val="4A452A"/>
                </a:solidFill>
                <a:latin typeface="Meiryo UI" panose="020B0604030504040204" pitchFamily="50" charset="-128"/>
                <a:ea typeface="Meiryo UI" panose="020B0604030504040204" pitchFamily="50" charset="-128"/>
              </a:rPr>
              <a:t>年／東京地裁）</a:t>
            </a:r>
          </a:p>
        </p:txBody>
      </p:sp>
      <p:sp>
        <p:nvSpPr>
          <p:cNvPr id="20" name="テキスト ボックス 72"/>
          <p:cNvSpPr txBox="1">
            <a:spLocks noChangeArrowheads="1"/>
          </p:cNvSpPr>
          <p:nvPr/>
        </p:nvSpPr>
        <p:spPr bwMode="auto">
          <a:xfrm>
            <a:off x="1206610" y="6161651"/>
            <a:ext cx="16898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当時の大卒初任給は３万円程度</a:t>
            </a:r>
          </a:p>
        </p:txBody>
      </p:sp>
      <p:pic>
        <p:nvPicPr>
          <p:cNvPr id="21" name="Picture 10"/>
          <p:cNvPicPr>
            <a:picLocks noChangeAspect="1" noChangeArrowheads="1"/>
          </p:cNvPicPr>
          <p:nvPr/>
        </p:nvPicPr>
        <p:blipFill>
          <a:blip r:embed="rId5" cstate="screen">
            <a:clrChange>
              <a:clrFrom>
                <a:srgbClr val="FFFF80"/>
              </a:clrFrom>
              <a:clrTo>
                <a:srgbClr val="FFFF80">
                  <a:alpha val="0"/>
                </a:srgbClr>
              </a:clrTo>
            </a:clrChange>
            <a:extLst>
              <a:ext uri="{28A0092B-C50C-407E-A947-70E740481C1C}">
                <a14:useLocalDpi xmlns:a14="http://schemas.microsoft.com/office/drawing/2010/main"/>
              </a:ext>
            </a:extLst>
          </a:blip>
          <a:srcRect/>
          <a:stretch>
            <a:fillRect/>
          </a:stretch>
        </p:blipFill>
        <p:spPr bwMode="auto">
          <a:xfrm>
            <a:off x="3591304" y="1704288"/>
            <a:ext cx="2724736" cy="174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6" cstate="screen">
            <a:clrChange>
              <a:clrFrom>
                <a:srgbClr val="FFFF80"/>
              </a:clrFrom>
              <a:clrTo>
                <a:srgbClr val="FFFF80">
                  <a:alpha val="0"/>
                </a:srgbClr>
              </a:clrTo>
            </a:clrChange>
            <a:extLst>
              <a:ext uri="{28A0092B-C50C-407E-A947-70E740481C1C}">
                <a14:useLocalDpi xmlns:a14="http://schemas.microsoft.com/office/drawing/2010/main"/>
              </a:ext>
            </a:extLst>
          </a:blip>
          <a:srcRect/>
          <a:stretch>
            <a:fillRect/>
          </a:stretch>
        </p:blipFill>
        <p:spPr bwMode="auto">
          <a:xfrm>
            <a:off x="3725334" y="3951180"/>
            <a:ext cx="2645895" cy="166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7"/>
          <p:cNvSpPr txBox="1">
            <a:spLocks noChangeArrowheads="1"/>
          </p:cNvSpPr>
          <p:nvPr/>
        </p:nvSpPr>
        <p:spPr bwMode="auto">
          <a:xfrm>
            <a:off x="4504642" y="5586069"/>
            <a:ext cx="1148775" cy="2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801" tIns="32401" rIns="64801" bIns="32401">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defRPr/>
            </a:pPr>
            <a:r>
              <a:rPr kumimoji="0" lang="ja-JP" altLang="en-US" sz="1000" dirty="0">
                <a:solidFill>
                  <a:srgbClr val="4A452A"/>
                </a:solidFill>
                <a:latin typeface="Meiryo UI" panose="020B0604030504040204" pitchFamily="50" charset="-128"/>
                <a:ea typeface="Meiryo UI" panose="020B0604030504040204" pitchFamily="50" charset="-128"/>
              </a:rPr>
              <a:t>被告製品のデザイン</a:t>
            </a:r>
            <a:endParaRPr kumimoji="0" lang="en-US" altLang="ja-JP" sz="1000" dirty="0">
              <a:solidFill>
                <a:srgbClr val="4A452A"/>
              </a:solidFill>
              <a:latin typeface="Meiryo UI" panose="020B0604030504040204" pitchFamily="50" charset="-128"/>
              <a:ea typeface="Meiryo UI" panose="020B0604030504040204" pitchFamily="50" charset="-128"/>
            </a:endParaRPr>
          </a:p>
        </p:txBody>
      </p:sp>
      <p:sp>
        <p:nvSpPr>
          <p:cNvPr id="24" name="Rectangle 4"/>
          <p:cNvSpPr>
            <a:spLocks noChangeArrowheads="1"/>
          </p:cNvSpPr>
          <p:nvPr/>
        </p:nvSpPr>
        <p:spPr bwMode="auto">
          <a:xfrm>
            <a:off x="3627571" y="1078158"/>
            <a:ext cx="2904493" cy="4994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95" tIns="45395" rIns="90795" bIns="45395" anchor="ctr">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kumimoji="0" lang="ja-JP" altLang="en-US" b="1" dirty="0">
                <a:solidFill>
                  <a:srgbClr val="4A452A"/>
                </a:solidFill>
                <a:latin typeface="Meiryo UI" panose="020B0604030504040204" pitchFamily="50" charset="-128"/>
                <a:ea typeface="Meiryo UI" panose="020B0604030504040204" pitchFamily="50" charset="-128"/>
              </a:rPr>
              <a:t>「自走式クレーン事件」</a:t>
            </a:r>
            <a:endParaRPr kumimoji="0" lang="en-US" altLang="ja-JP" b="1" dirty="0">
              <a:solidFill>
                <a:srgbClr val="4A452A"/>
              </a:solidFill>
              <a:latin typeface="Meiryo UI" panose="020B0604030504040204" pitchFamily="50" charset="-128"/>
              <a:ea typeface="Meiryo UI" panose="020B0604030504040204" pitchFamily="50" charset="-128"/>
            </a:endParaRPr>
          </a:p>
          <a:p>
            <a:pPr algn="ctr" fontAlgn="base">
              <a:spcBef>
                <a:spcPct val="0"/>
              </a:spcBef>
              <a:spcAft>
                <a:spcPct val="0"/>
              </a:spcAft>
            </a:pPr>
            <a:r>
              <a:rPr kumimoji="0" lang="ja-JP" altLang="en-US" sz="1050" dirty="0">
                <a:solidFill>
                  <a:srgbClr val="4A452A"/>
                </a:solidFill>
                <a:latin typeface="Meiryo UI" panose="020B0604030504040204" pitchFamily="50" charset="-128"/>
                <a:ea typeface="Meiryo UI" panose="020B0604030504040204" pitchFamily="50" charset="-128"/>
              </a:rPr>
              <a:t>（平成</a:t>
            </a:r>
            <a:r>
              <a:rPr kumimoji="0" lang="en-US" altLang="ja-JP" sz="1050" dirty="0">
                <a:solidFill>
                  <a:srgbClr val="4A452A"/>
                </a:solidFill>
                <a:latin typeface="Meiryo UI" panose="020B0604030504040204" pitchFamily="50" charset="-128"/>
                <a:ea typeface="Meiryo UI" panose="020B0604030504040204" pitchFamily="50" charset="-128"/>
              </a:rPr>
              <a:t>12</a:t>
            </a:r>
            <a:r>
              <a:rPr kumimoji="0" lang="ja-JP" altLang="en-US" sz="1050" dirty="0">
                <a:solidFill>
                  <a:srgbClr val="4A452A"/>
                </a:solidFill>
                <a:latin typeface="Meiryo UI" panose="020B0604030504040204" pitchFamily="50" charset="-128"/>
                <a:ea typeface="Meiryo UI" panose="020B0604030504040204" pitchFamily="50" charset="-128"/>
              </a:rPr>
              <a:t>年／最高裁）</a:t>
            </a:r>
          </a:p>
        </p:txBody>
      </p:sp>
      <p:sp>
        <p:nvSpPr>
          <p:cNvPr id="25" name="Text Box 6"/>
          <p:cNvSpPr txBox="1">
            <a:spLocks noChangeArrowheads="1"/>
          </p:cNvSpPr>
          <p:nvPr/>
        </p:nvSpPr>
        <p:spPr bwMode="auto">
          <a:xfrm>
            <a:off x="4192844" y="3383597"/>
            <a:ext cx="1773945" cy="32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801" tIns="32401" rIns="64801" bIns="32401">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defRPr/>
            </a:pPr>
            <a:r>
              <a:rPr kumimoji="0" lang="ja-JP" altLang="en-US" sz="1000" dirty="0">
                <a:solidFill>
                  <a:srgbClr val="4A452A"/>
                </a:solidFill>
                <a:latin typeface="Meiryo UI" panose="020B0604030504040204" pitchFamily="50" charset="-128"/>
                <a:ea typeface="Meiryo UI" panose="020B0604030504040204" pitchFamily="50" charset="-128"/>
              </a:rPr>
              <a:t>原告（意匠権者）の登録意匠</a:t>
            </a:r>
            <a:endParaRPr kumimoji="0" lang="en-US" altLang="ja-JP" sz="1000" dirty="0">
              <a:solidFill>
                <a:srgbClr val="4A452A"/>
              </a:solidFill>
              <a:latin typeface="Meiryo UI" panose="020B0604030504040204" pitchFamily="50" charset="-128"/>
              <a:ea typeface="Meiryo UI" panose="020B0604030504040204" pitchFamily="50" charset="-128"/>
            </a:endParaRPr>
          </a:p>
          <a:p>
            <a:pPr algn="ctr" fontAlgn="base">
              <a:spcBef>
                <a:spcPct val="0"/>
              </a:spcBef>
              <a:spcAft>
                <a:spcPct val="0"/>
              </a:spcAft>
              <a:defRPr/>
            </a:pPr>
            <a:r>
              <a:rPr kumimoji="0" lang="zh-CN" altLang="en-US" sz="700" dirty="0">
                <a:solidFill>
                  <a:srgbClr val="4A452A"/>
                </a:solidFill>
                <a:latin typeface="Meiryo UI" panose="020B0604030504040204" pitchFamily="50" charset="-128"/>
                <a:ea typeface="Meiryo UI" panose="020B0604030504040204" pitchFamily="50" charset="-128"/>
              </a:rPr>
              <a:t>（意匠登録第</a:t>
            </a:r>
            <a:r>
              <a:rPr kumimoji="0" lang="en-US" altLang="ja-JP" sz="700" dirty="0">
                <a:solidFill>
                  <a:srgbClr val="4A452A"/>
                </a:solidFill>
                <a:latin typeface="Meiryo UI" panose="020B0604030504040204" pitchFamily="50" charset="-128"/>
                <a:ea typeface="Meiryo UI" panose="020B0604030504040204" pitchFamily="50" charset="-128"/>
              </a:rPr>
              <a:t>766928</a:t>
            </a:r>
            <a:r>
              <a:rPr kumimoji="0" lang="zh-CN" altLang="en-US" sz="700" dirty="0">
                <a:solidFill>
                  <a:srgbClr val="4A452A"/>
                </a:solidFill>
                <a:latin typeface="Meiryo UI" panose="020B0604030504040204" pitchFamily="50" charset="-128"/>
                <a:ea typeface="Meiryo UI" panose="020B0604030504040204" pitchFamily="50" charset="-128"/>
              </a:rPr>
              <a:t>号）</a:t>
            </a:r>
          </a:p>
        </p:txBody>
      </p:sp>
      <p:sp>
        <p:nvSpPr>
          <p:cNvPr id="26" name="Rectangle 4"/>
          <p:cNvSpPr>
            <a:spLocks noChangeArrowheads="1"/>
          </p:cNvSpPr>
          <p:nvPr/>
        </p:nvSpPr>
        <p:spPr bwMode="auto">
          <a:xfrm>
            <a:off x="3632394" y="5952512"/>
            <a:ext cx="2915531" cy="276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95" tIns="45395" rIns="90795" bIns="45395" anchor="ctr">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kumimoji="0" lang="ja-JP" altLang="en-US" sz="1200" dirty="0">
                <a:solidFill>
                  <a:srgbClr val="4A452A"/>
                </a:solidFill>
                <a:latin typeface="Meiryo UI" panose="020B0604030504040204" pitchFamily="50" charset="-128"/>
                <a:ea typeface="Meiryo UI" panose="020B0604030504040204" pitchFamily="50" charset="-128"/>
              </a:rPr>
              <a:t>損害賠償額 </a:t>
            </a:r>
            <a:r>
              <a:rPr kumimoji="0" lang="ja-JP" altLang="en-US" sz="1200" b="1" dirty="0">
                <a:solidFill>
                  <a:srgbClr val="C00000"/>
                </a:solidFill>
                <a:latin typeface="Meiryo UI" panose="020B0604030504040204" pitchFamily="50" charset="-128"/>
                <a:ea typeface="Meiryo UI" panose="020B0604030504040204" pitchFamily="50" charset="-128"/>
              </a:rPr>
              <a:t>約４億５千万円</a:t>
            </a:r>
            <a:r>
              <a:rPr kumimoji="0" lang="ja-JP" altLang="en-US" sz="1200" dirty="0">
                <a:solidFill>
                  <a:srgbClr val="4A452A"/>
                </a:solidFill>
                <a:latin typeface="Meiryo UI" panose="020B0604030504040204" pitchFamily="50" charset="-128"/>
                <a:ea typeface="Meiryo UI" panose="020B0604030504040204" pitchFamily="50" charset="-128"/>
              </a:rPr>
              <a:t>を認定</a:t>
            </a:r>
          </a:p>
        </p:txBody>
      </p:sp>
      <p:sp>
        <p:nvSpPr>
          <p:cNvPr id="27" name="Text Box 7"/>
          <p:cNvSpPr txBox="1">
            <a:spLocks noChangeArrowheads="1"/>
          </p:cNvSpPr>
          <p:nvPr/>
        </p:nvSpPr>
        <p:spPr bwMode="auto">
          <a:xfrm>
            <a:off x="7394194" y="5586069"/>
            <a:ext cx="1148775" cy="2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801" tIns="32401" rIns="64801" bIns="32401">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defRPr/>
            </a:pPr>
            <a:r>
              <a:rPr kumimoji="0" lang="ja-JP" altLang="en-US" sz="1000" dirty="0">
                <a:solidFill>
                  <a:srgbClr val="4A452A"/>
                </a:solidFill>
                <a:latin typeface="Meiryo UI" panose="020B0604030504040204" pitchFamily="50" charset="-128"/>
                <a:ea typeface="Meiryo UI" panose="020B0604030504040204" pitchFamily="50" charset="-128"/>
              </a:rPr>
              <a:t>被告製品のデザイン</a:t>
            </a:r>
            <a:endParaRPr kumimoji="0" lang="en-US" altLang="ja-JP" sz="1000" dirty="0">
              <a:solidFill>
                <a:srgbClr val="4A452A"/>
              </a:solidFill>
              <a:latin typeface="Meiryo UI" panose="020B0604030504040204" pitchFamily="50" charset="-128"/>
              <a:ea typeface="Meiryo UI" panose="020B0604030504040204" pitchFamily="50" charset="-128"/>
            </a:endParaRPr>
          </a:p>
        </p:txBody>
      </p:sp>
      <p:sp>
        <p:nvSpPr>
          <p:cNvPr id="28" name="Rectangle 4"/>
          <p:cNvSpPr>
            <a:spLocks noChangeArrowheads="1"/>
          </p:cNvSpPr>
          <p:nvPr/>
        </p:nvSpPr>
        <p:spPr bwMode="auto">
          <a:xfrm>
            <a:off x="6276922" y="1078946"/>
            <a:ext cx="3189896" cy="4994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95" tIns="45395" rIns="90795" bIns="45395" anchor="ctr">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kumimoji="0" lang="ja-JP" altLang="en-US" b="1" dirty="0">
                <a:solidFill>
                  <a:srgbClr val="4A452A"/>
                </a:solidFill>
                <a:latin typeface="Meiryo UI" panose="020B0604030504040204" pitchFamily="50" charset="-128"/>
                <a:ea typeface="Meiryo UI" panose="020B0604030504040204" pitchFamily="50" charset="-128"/>
              </a:rPr>
              <a:t>「体組成測定器事件」</a:t>
            </a:r>
            <a:endParaRPr kumimoji="0" lang="en-US" altLang="ja-JP" b="1" dirty="0">
              <a:solidFill>
                <a:srgbClr val="4A452A"/>
              </a:solidFill>
              <a:latin typeface="Meiryo UI" panose="020B0604030504040204" pitchFamily="50" charset="-128"/>
              <a:ea typeface="Meiryo UI" panose="020B0604030504040204" pitchFamily="50" charset="-128"/>
            </a:endParaRPr>
          </a:p>
          <a:p>
            <a:pPr algn="ctr" fontAlgn="base">
              <a:spcBef>
                <a:spcPct val="0"/>
              </a:spcBef>
              <a:spcAft>
                <a:spcPct val="0"/>
              </a:spcAft>
            </a:pPr>
            <a:r>
              <a:rPr kumimoji="0" lang="ja-JP" altLang="en-US" sz="1050" dirty="0">
                <a:solidFill>
                  <a:srgbClr val="4A452A"/>
                </a:solidFill>
                <a:latin typeface="Meiryo UI" panose="020B0604030504040204" pitchFamily="50" charset="-128"/>
                <a:ea typeface="Meiryo UI" panose="020B0604030504040204" pitchFamily="50" charset="-128"/>
              </a:rPr>
              <a:t>（平成</a:t>
            </a:r>
            <a:r>
              <a:rPr kumimoji="0" lang="en-US" altLang="ja-JP" sz="1050" dirty="0">
                <a:solidFill>
                  <a:srgbClr val="4A452A"/>
                </a:solidFill>
                <a:latin typeface="Meiryo UI" panose="020B0604030504040204" pitchFamily="50" charset="-128"/>
                <a:ea typeface="Meiryo UI" panose="020B0604030504040204" pitchFamily="50" charset="-128"/>
              </a:rPr>
              <a:t>27</a:t>
            </a:r>
            <a:r>
              <a:rPr kumimoji="0" lang="ja-JP" altLang="en-US" sz="1050" dirty="0">
                <a:solidFill>
                  <a:srgbClr val="4A452A"/>
                </a:solidFill>
                <a:latin typeface="Meiryo UI" panose="020B0604030504040204" pitchFamily="50" charset="-128"/>
                <a:ea typeface="Meiryo UI" panose="020B0604030504040204" pitchFamily="50" charset="-128"/>
              </a:rPr>
              <a:t>年／東京地裁）</a:t>
            </a:r>
          </a:p>
        </p:txBody>
      </p:sp>
      <p:sp>
        <p:nvSpPr>
          <p:cNvPr id="29" name="Text Box 6"/>
          <p:cNvSpPr txBox="1">
            <a:spLocks noChangeArrowheads="1"/>
          </p:cNvSpPr>
          <p:nvPr/>
        </p:nvSpPr>
        <p:spPr bwMode="auto">
          <a:xfrm>
            <a:off x="7080819" y="3383597"/>
            <a:ext cx="1773945" cy="32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801" tIns="32401" rIns="64801" bIns="32401">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defRPr/>
            </a:pPr>
            <a:r>
              <a:rPr kumimoji="0" lang="ja-JP" altLang="en-US" sz="1000" dirty="0">
                <a:solidFill>
                  <a:srgbClr val="4A452A"/>
                </a:solidFill>
                <a:latin typeface="Meiryo UI" panose="020B0604030504040204" pitchFamily="50" charset="-128"/>
                <a:ea typeface="Meiryo UI" panose="020B0604030504040204" pitchFamily="50" charset="-128"/>
              </a:rPr>
              <a:t>原告（意匠権者）の登録意匠</a:t>
            </a:r>
            <a:endParaRPr kumimoji="0" lang="en-US" altLang="ja-JP" sz="1000" dirty="0">
              <a:solidFill>
                <a:srgbClr val="4A452A"/>
              </a:solidFill>
              <a:latin typeface="Meiryo UI" panose="020B0604030504040204" pitchFamily="50" charset="-128"/>
              <a:ea typeface="Meiryo UI" panose="020B0604030504040204" pitchFamily="50" charset="-128"/>
            </a:endParaRPr>
          </a:p>
          <a:p>
            <a:pPr algn="ctr" fontAlgn="base">
              <a:spcBef>
                <a:spcPct val="0"/>
              </a:spcBef>
              <a:spcAft>
                <a:spcPct val="0"/>
              </a:spcAft>
              <a:defRPr/>
            </a:pPr>
            <a:r>
              <a:rPr kumimoji="0" lang="zh-CN" altLang="en-US" sz="700" dirty="0">
                <a:solidFill>
                  <a:srgbClr val="4A452A"/>
                </a:solidFill>
                <a:latin typeface="Meiryo UI" panose="020B0604030504040204" pitchFamily="50" charset="-128"/>
                <a:ea typeface="Meiryo UI" panose="020B0604030504040204" pitchFamily="50" charset="-128"/>
              </a:rPr>
              <a:t>（意匠登録第</a:t>
            </a:r>
            <a:r>
              <a:rPr kumimoji="0" lang="en-US" altLang="zh-CN" sz="700" dirty="0">
                <a:solidFill>
                  <a:srgbClr val="4A452A"/>
                </a:solidFill>
                <a:latin typeface="Meiryo UI" panose="020B0604030504040204" pitchFamily="50" charset="-128"/>
                <a:ea typeface="Meiryo UI" panose="020B0604030504040204" pitchFamily="50" charset="-128"/>
              </a:rPr>
              <a:t>1425945</a:t>
            </a:r>
            <a:r>
              <a:rPr kumimoji="0" lang="zh-CN" altLang="en-US" sz="700" dirty="0">
                <a:solidFill>
                  <a:srgbClr val="4A452A"/>
                </a:solidFill>
                <a:latin typeface="Meiryo UI" panose="020B0604030504040204" pitchFamily="50" charset="-128"/>
                <a:ea typeface="Meiryo UI" panose="020B0604030504040204" pitchFamily="50" charset="-128"/>
              </a:rPr>
              <a:t>号）</a:t>
            </a:r>
          </a:p>
        </p:txBody>
      </p:sp>
      <p:sp>
        <p:nvSpPr>
          <p:cNvPr id="30" name="Rectangle 4"/>
          <p:cNvSpPr>
            <a:spLocks noChangeArrowheads="1"/>
          </p:cNvSpPr>
          <p:nvPr/>
        </p:nvSpPr>
        <p:spPr bwMode="auto">
          <a:xfrm>
            <a:off x="6441530" y="5952512"/>
            <a:ext cx="2915530" cy="276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95" tIns="45395" rIns="90795" bIns="45395" anchor="ctr">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kumimoji="0" lang="ja-JP" altLang="en-US" sz="1200" dirty="0">
                <a:solidFill>
                  <a:srgbClr val="4A452A"/>
                </a:solidFill>
                <a:latin typeface="Meiryo UI" panose="020B0604030504040204" pitchFamily="50" charset="-128"/>
                <a:ea typeface="Meiryo UI" panose="020B0604030504040204" pitchFamily="50" charset="-128"/>
              </a:rPr>
              <a:t>損害賠償額 </a:t>
            </a:r>
            <a:r>
              <a:rPr kumimoji="0" lang="ja-JP" altLang="en-US" sz="1200" b="1" dirty="0">
                <a:solidFill>
                  <a:srgbClr val="C00000"/>
                </a:solidFill>
                <a:latin typeface="Meiryo UI" panose="020B0604030504040204" pitchFamily="50" charset="-128"/>
                <a:ea typeface="Meiryo UI" panose="020B0604030504040204" pitchFamily="50" charset="-128"/>
              </a:rPr>
              <a:t>約１億３千万円</a:t>
            </a:r>
            <a:r>
              <a:rPr kumimoji="0" lang="ja-JP" altLang="en-US" sz="1200" dirty="0">
                <a:solidFill>
                  <a:srgbClr val="4A452A"/>
                </a:solidFill>
                <a:latin typeface="Meiryo UI" panose="020B0604030504040204" pitchFamily="50" charset="-128"/>
                <a:ea typeface="Meiryo UI" panose="020B0604030504040204" pitchFamily="50" charset="-128"/>
              </a:rPr>
              <a:t>を認定</a:t>
            </a:r>
          </a:p>
        </p:txBody>
      </p:sp>
      <p:pic>
        <p:nvPicPr>
          <p:cNvPr id="31" name="図 30"/>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41511" y="3944331"/>
            <a:ext cx="2531294" cy="1638486"/>
          </a:xfrm>
          <a:prstGeom prst="rect">
            <a:avLst/>
          </a:prstGeom>
        </p:spPr>
      </p:pic>
      <p:pic>
        <p:nvPicPr>
          <p:cNvPr id="32" name="図 31"/>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25868" y="1615363"/>
            <a:ext cx="2562578" cy="1914189"/>
          </a:xfrm>
          <a:prstGeom prst="rect">
            <a:avLst/>
          </a:prstGeom>
        </p:spPr>
      </p:pic>
      <p:sp>
        <p:nvSpPr>
          <p:cNvPr id="34" name="テキスト ボックス 33"/>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12</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61380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488503" y="1066419"/>
            <a:ext cx="9106071" cy="523220"/>
          </a:xfrm>
          <a:prstGeom prst="rect">
            <a:avLst/>
          </a:prstGeom>
        </p:spPr>
        <p:txBody>
          <a:bodyPr wrap="square" anchor="ctr">
            <a:spAutoFit/>
          </a:bodyPr>
          <a:lstStyle/>
          <a:p>
            <a:pPr marL="273050" lvl="0" indent="-273050">
              <a:tabLst>
                <a:tab pos="355600" algn="l"/>
              </a:tabLst>
              <a:defRPr/>
            </a:pPr>
            <a:r>
              <a:rPr kumimoji="1" lang="ja-JP" altLang="en-US"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日本の意匠権は、日本国内でのみ有効です。</a:t>
            </a:r>
            <a:endParaRPr kumimoji="1" lang="en-US" altLang="ja-JP"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79622" y="6610604"/>
            <a:ext cx="1116011"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02</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意匠権の効果</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88503" y="1723555"/>
            <a:ext cx="9106071" cy="1089529"/>
          </a:xfrm>
          <a:prstGeom prst="rect">
            <a:avLst/>
          </a:prstGeom>
        </p:spPr>
        <p:txBody>
          <a:bodyPr wrap="square" anchor="ctr">
            <a:spAutoFit/>
          </a:bodyPr>
          <a:lstStyle/>
          <a:p>
            <a:pPr marL="273050" lvl="0" indent="-273050">
              <a:lnSpc>
                <a:spcPct val="120000"/>
              </a:lnSpc>
              <a:tabLst>
                <a:tab pos="355600" algn="l"/>
              </a:tabLst>
              <a:defRPr/>
            </a:pP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例えば、日本の意匠権しか持っていない場合、</a:t>
            </a:r>
            <a:endPar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海外で模倣品が出回ったとしても、権利を行使することができません。</a:t>
            </a:r>
            <a:endParaRPr lang="en-US" altLang="ja-JP" b="1"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kumimoji="1" lang="ja-JP" altLang="en-US"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外国でも権利を活用したい場合は、対象国の意匠権を取得する必要があります。</a:t>
            </a:r>
            <a:endParaRPr kumimoji="1" lang="en-US" altLang="ja-JP"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
        <p:nvSpPr>
          <p:cNvPr id="18" name="正方形/長方形 17"/>
          <p:cNvSpPr/>
          <p:nvPr/>
        </p:nvSpPr>
        <p:spPr bwMode="auto">
          <a:xfrm>
            <a:off x="488504" y="2999509"/>
            <a:ext cx="8928992" cy="3376550"/>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 name="正方形/長方形 18"/>
          <p:cNvSpPr/>
          <p:nvPr/>
        </p:nvSpPr>
        <p:spPr>
          <a:xfrm>
            <a:off x="560512" y="3086882"/>
            <a:ext cx="8964487" cy="1372683"/>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■主要各国の意匠制度（建築物・内装）</a:t>
            </a:r>
            <a:endParaRPr lang="en-US" altLang="ja-JP" sz="16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意匠制度は国や地域によって異なります。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建築物や内装のデザインについて、海外での意匠権取得を検討する場合、</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そもそも保護対象になっていない国もありますので、注意が必要です。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995364876"/>
              </p:ext>
            </p:extLst>
          </p:nvPr>
        </p:nvGraphicFramePr>
        <p:xfrm>
          <a:off x="669307" y="4840194"/>
          <a:ext cx="6424218" cy="1217146"/>
        </p:xfrm>
        <a:graphic>
          <a:graphicData uri="http://schemas.openxmlformats.org/drawingml/2006/table">
            <a:tbl>
              <a:tblPr firstRow="1" bandRow="1">
                <a:tableStyleId>{7DF18680-E054-41AD-8BC1-D1AEF772440D}</a:tableStyleId>
              </a:tblPr>
              <a:tblGrid>
                <a:gridCol w="1070703">
                  <a:extLst>
                    <a:ext uri="{9D8B030D-6E8A-4147-A177-3AD203B41FA5}">
                      <a16:colId xmlns:a16="http://schemas.microsoft.com/office/drawing/2014/main" val="651126107"/>
                    </a:ext>
                  </a:extLst>
                </a:gridCol>
                <a:gridCol w="1070703">
                  <a:extLst>
                    <a:ext uri="{9D8B030D-6E8A-4147-A177-3AD203B41FA5}">
                      <a16:colId xmlns:a16="http://schemas.microsoft.com/office/drawing/2014/main" val="702598779"/>
                    </a:ext>
                  </a:extLst>
                </a:gridCol>
                <a:gridCol w="1070703">
                  <a:extLst>
                    <a:ext uri="{9D8B030D-6E8A-4147-A177-3AD203B41FA5}">
                      <a16:colId xmlns:a16="http://schemas.microsoft.com/office/drawing/2014/main" val="1141158309"/>
                    </a:ext>
                  </a:extLst>
                </a:gridCol>
                <a:gridCol w="1070703">
                  <a:extLst>
                    <a:ext uri="{9D8B030D-6E8A-4147-A177-3AD203B41FA5}">
                      <a16:colId xmlns:a16="http://schemas.microsoft.com/office/drawing/2014/main" val="4179944948"/>
                    </a:ext>
                  </a:extLst>
                </a:gridCol>
                <a:gridCol w="1070703">
                  <a:extLst>
                    <a:ext uri="{9D8B030D-6E8A-4147-A177-3AD203B41FA5}">
                      <a16:colId xmlns:a16="http://schemas.microsoft.com/office/drawing/2014/main" val="1263454972"/>
                    </a:ext>
                  </a:extLst>
                </a:gridCol>
                <a:gridCol w="1070703">
                  <a:extLst>
                    <a:ext uri="{9D8B030D-6E8A-4147-A177-3AD203B41FA5}">
                      <a16:colId xmlns:a16="http://schemas.microsoft.com/office/drawing/2014/main" val="1711860655"/>
                    </a:ext>
                  </a:extLst>
                </a:gridCol>
              </a:tblGrid>
              <a:tr h="424666">
                <a:tc>
                  <a:txBody>
                    <a:bodyPr/>
                    <a:lstStyle/>
                    <a:p>
                      <a:pPr algn="ctr"/>
                      <a:endParaRPr kumimoji="1" lang="ja-JP" altLang="en-US" sz="2000" dirty="0">
                        <a:latin typeface="Meiryo UI" panose="020B0604030504040204" pitchFamily="50" charset="-128"/>
                        <a:ea typeface="Meiryo UI" panose="020B0604030504040204" pitchFamily="50" charset="-128"/>
                      </a:endParaRPr>
                    </a:p>
                  </a:txBody>
                  <a:tcPr>
                    <a:solidFill>
                      <a:srgbClr val="254061"/>
                    </a:solidFill>
                  </a:tcPr>
                </a:tc>
                <a:tc>
                  <a:txBody>
                    <a:bodyPr/>
                    <a:lstStyle/>
                    <a:p>
                      <a:pPr algn="ctr"/>
                      <a:r>
                        <a:rPr kumimoji="1" lang="ja-JP" altLang="en-US" sz="2000" dirty="0">
                          <a:latin typeface="Meiryo UI" panose="020B0604030504040204" pitchFamily="50" charset="-128"/>
                          <a:ea typeface="Meiryo UI" panose="020B0604030504040204" pitchFamily="50" charset="-128"/>
                        </a:rPr>
                        <a:t>日本</a:t>
                      </a:r>
                    </a:p>
                  </a:txBody>
                  <a:tcPr>
                    <a:solidFill>
                      <a:srgbClr val="254061"/>
                    </a:solidFill>
                  </a:tcPr>
                </a:tc>
                <a:tc>
                  <a:txBody>
                    <a:bodyPr/>
                    <a:lstStyle/>
                    <a:p>
                      <a:pPr algn="ctr"/>
                      <a:r>
                        <a:rPr kumimoji="1" lang="ja-JP" altLang="en-US" sz="2000" dirty="0">
                          <a:latin typeface="Meiryo UI" panose="020B0604030504040204" pitchFamily="50" charset="-128"/>
                          <a:ea typeface="Meiryo UI" panose="020B0604030504040204" pitchFamily="50" charset="-128"/>
                        </a:rPr>
                        <a:t>米国</a:t>
                      </a:r>
                    </a:p>
                  </a:txBody>
                  <a:tcPr>
                    <a:solidFill>
                      <a:srgbClr val="254061"/>
                    </a:solidFill>
                  </a:tcPr>
                </a:tc>
                <a:tc>
                  <a:txBody>
                    <a:bodyPr/>
                    <a:lstStyle/>
                    <a:p>
                      <a:pPr algn="ctr"/>
                      <a:r>
                        <a:rPr kumimoji="1" lang="ja-JP" altLang="en-US" sz="2000" dirty="0">
                          <a:latin typeface="Meiryo UI" panose="020B0604030504040204" pitchFamily="50" charset="-128"/>
                          <a:ea typeface="Meiryo UI" panose="020B0604030504040204" pitchFamily="50" charset="-128"/>
                        </a:rPr>
                        <a:t>欧州</a:t>
                      </a:r>
                    </a:p>
                  </a:txBody>
                  <a:tcPr>
                    <a:solidFill>
                      <a:srgbClr val="254061"/>
                    </a:solidFill>
                  </a:tcPr>
                </a:tc>
                <a:tc>
                  <a:txBody>
                    <a:bodyPr/>
                    <a:lstStyle/>
                    <a:p>
                      <a:pPr algn="ctr"/>
                      <a:r>
                        <a:rPr kumimoji="1" lang="ja-JP" altLang="en-US" sz="2000" dirty="0">
                          <a:latin typeface="Meiryo UI" panose="020B0604030504040204" pitchFamily="50" charset="-128"/>
                          <a:ea typeface="Meiryo UI" panose="020B0604030504040204" pitchFamily="50" charset="-128"/>
                        </a:rPr>
                        <a:t>中国</a:t>
                      </a:r>
                    </a:p>
                  </a:txBody>
                  <a:tcPr>
                    <a:solidFill>
                      <a:srgbClr val="254061"/>
                    </a:solidFill>
                  </a:tcPr>
                </a:tc>
                <a:tc>
                  <a:txBody>
                    <a:bodyPr/>
                    <a:lstStyle/>
                    <a:p>
                      <a:pPr algn="ctr"/>
                      <a:r>
                        <a:rPr kumimoji="1" lang="ja-JP" altLang="en-US" sz="2000" dirty="0">
                          <a:latin typeface="Meiryo UI" panose="020B0604030504040204" pitchFamily="50" charset="-128"/>
                          <a:ea typeface="Meiryo UI" panose="020B0604030504040204" pitchFamily="50" charset="-128"/>
                        </a:rPr>
                        <a:t>韓国</a:t>
                      </a:r>
                    </a:p>
                  </a:txBody>
                  <a:tcPr>
                    <a:solidFill>
                      <a:srgbClr val="254061"/>
                    </a:solidFill>
                  </a:tcPr>
                </a:tc>
                <a:extLst>
                  <a:ext uri="{0D108BD9-81ED-4DB2-BD59-A6C34878D82A}">
                    <a16:rowId xmlns:a16="http://schemas.microsoft.com/office/drawing/2014/main" val="2669230475"/>
                  </a:ext>
                </a:extLst>
              </a:tr>
              <a:tr h="390570">
                <a:tc>
                  <a:txBody>
                    <a:bodyPr/>
                    <a:lstStyle/>
                    <a:p>
                      <a:pPr algn="ctr"/>
                      <a:r>
                        <a:rPr kumimoji="1" lang="ja-JP" altLang="en-US" sz="2000" b="0" dirty="0">
                          <a:latin typeface="Meiryo UI" panose="020B0604030504040204" pitchFamily="50" charset="-128"/>
                          <a:ea typeface="Meiryo UI" panose="020B0604030504040204" pitchFamily="50" charset="-128"/>
                        </a:rPr>
                        <a:t>外観</a:t>
                      </a:r>
                    </a:p>
                  </a:txBody>
                  <a:tcPr/>
                </a:tc>
                <a:tc>
                  <a:txBody>
                    <a:bodyPr/>
                    <a:lstStyle/>
                    <a:p>
                      <a:pPr algn="ctr"/>
                      <a:r>
                        <a:rPr kumimoji="1" lang="ja-JP" altLang="en-US" sz="2000" b="1" dirty="0">
                          <a:latin typeface="Meiryo UI" panose="020B0604030504040204" pitchFamily="50" charset="-128"/>
                          <a:ea typeface="Meiryo UI" panose="020B0604030504040204" pitchFamily="50" charset="-128"/>
                        </a:rPr>
                        <a:t>○</a:t>
                      </a:r>
                    </a:p>
                  </a:txBody>
                  <a:tcPr/>
                </a:tc>
                <a:tc>
                  <a:txBody>
                    <a:bodyPr/>
                    <a:lstStyle/>
                    <a:p>
                      <a:pPr algn="ctr"/>
                      <a:r>
                        <a:rPr kumimoji="1" lang="ja-JP" altLang="en-US" sz="2000" b="1" dirty="0">
                          <a:latin typeface="Meiryo UI" panose="020B0604030504040204" pitchFamily="50" charset="-128"/>
                          <a:ea typeface="Meiryo UI" panose="020B0604030504040204" pitchFamily="50" charset="-128"/>
                        </a:rPr>
                        <a:t>○</a:t>
                      </a:r>
                    </a:p>
                  </a:txBody>
                  <a:tcPr/>
                </a:tc>
                <a:tc>
                  <a:txBody>
                    <a:bodyPr/>
                    <a:lstStyle/>
                    <a:p>
                      <a:pPr algn="ctr"/>
                      <a:r>
                        <a:rPr kumimoji="1" lang="ja-JP" altLang="en-US" sz="2000" b="1" dirty="0">
                          <a:latin typeface="Meiryo UI" panose="020B0604030504040204" pitchFamily="50" charset="-128"/>
                          <a:ea typeface="Meiryo UI" panose="020B0604030504040204" pitchFamily="50" charset="-128"/>
                        </a:rPr>
                        <a:t>○</a:t>
                      </a:r>
                    </a:p>
                  </a:txBody>
                  <a:tcPr/>
                </a:tc>
                <a:tc>
                  <a:txBody>
                    <a:bodyPr/>
                    <a:lstStyle/>
                    <a:p>
                      <a:pPr algn="ctr"/>
                      <a:r>
                        <a:rPr kumimoji="1" lang="ja-JP" altLang="en-US" sz="2000" b="1" dirty="0">
                          <a:latin typeface="Meiryo UI" panose="020B0604030504040204" pitchFamily="50" charset="-128"/>
                          <a:ea typeface="Meiryo UI" panose="020B0604030504040204" pitchFamily="50" charset="-128"/>
                        </a:rPr>
                        <a:t>○</a:t>
                      </a:r>
                    </a:p>
                  </a:txBody>
                  <a:tcPr/>
                </a:tc>
                <a:tc>
                  <a:txBody>
                    <a:bodyPr/>
                    <a:lstStyle/>
                    <a:p>
                      <a:pPr algn="ctr"/>
                      <a:r>
                        <a:rPr kumimoji="1" lang="en-US" altLang="ja-JP" sz="2000" b="1" dirty="0">
                          <a:solidFill>
                            <a:srgbClr val="C00000"/>
                          </a:solidFill>
                          <a:latin typeface="Meiryo UI" panose="020B0604030504040204" pitchFamily="50" charset="-128"/>
                          <a:ea typeface="Meiryo UI" panose="020B0604030504040204" pitchFamily="50" charset="-128"/>
                        </a:rPr>
                        <a:t>×</a:t>
                      </a:r>
                      <a:endParaRPr kumimoji="1" lang="ja-JP" altLang="en-US" sz="2000" b="1" dirty="0">
                        <a:solidFill>
                          <a:srgbClr val="C0000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566182725"/>
                  </a:ext>
                </a:extLst>
              </a:tr>
              <a:tr h="390570">
                <a:tc>
                  <a:txBody>
                    <a:bodyPr/>
                    <a:lstStyle/>
                    <a:p>
                      <a:pPr algn="ctr"/>
                      <a:r>
                        <a:rPr kumimoji="1" lang="ja-JP" altLang="en-US" sz="2000" b="0" dirty="0">
                          <a:latin typeface="Meiryo UI" panose="020B0604030504040204" pitchFamily="50" charset="-128"/>
                          <a:ea typeface="Meiryo UI" panose="020B0604030504040204" pitchFamily="50" charset="-128"/>
                        </a:rPr>
                        <a:t>内装</a:t>
                      </a:r>
                    </a:p>
                  </a:txBody>
                  <a:tcPr/>
                </a:tc>
                <a:tc>
                  <a:txBody>
                    <a:bodyPr/>
                    <a:lstStyle/>
                    <a:p>
                      <a:pPr algn="ctr"/>
                      <a:r>
                        <a:rPr kumimoji="1" lang="ja-JP" altLang="en-US" sz="2000" b="1" dirty="0">
                          <a:latin typeface="Meiryo UI" panose="020B0604030504040204" pitchFamily="50" charset="-128"/>
                          <a:ea typeface="Meiryo UI" panose="020B0604030504040204" pitchFamily="50" charset="-128"/>
                        </a:rPr>
                        <a:t>○</a:t>
                      </a:r>
                    </a:p>
                  </a:txBody>
                  <a:tcPr/>
                </a:tc>
                <a:tc>
                  <a:txBody>
                    <a:bodyPr/>
                    <a:lstStyle/>
                    <a:p>
                      <a:pPr algn="ctr"/>
                      <a:r>
                        <a:rPr kumimoji="1" lang="ja-JP" altLang="en-US" sz="2000" b="1" dirty="0">
                          <a:latin typeface="Meiryo UI" panose="020B0604030504040204" pitchFamily="50" charset="-128"/>
                          <a:ea typeface="Meiryo UI" panose="020B0604030504040204" pitchFamily="50" charset="-128"/>
                        </a:rPr>
                        <a:t>○</a:t>
                      </a:r>
                    </a:p>
                  </a:txBody>
                  <a:tcPr/>
                </a:tc>
                <a:tc>
                  <a:txBody>
                    <a:bodyPr/>
                    <a:lstStyle/>
                    <a:p>
                      <a:pPr algn="ctr"/>
                      <a:r>
                        <a:rPr kumimoji="1" lang="ja-JP" altLang="en-US" sz="2000" b="1" dirty="0">
                          <a:latin typeface="Meiryo UI" panose="020B0604030504040204" pitchFamily="50" charset="-128"/>
                          <a:ea typeface="Meiryo UI" panose="020B0604030504040204" pitchFamily="50" charset="-128"/>
                        </a:rPr>
                        <a:t>○</a:t>
                      </a:r>
                    </a:p>
                  </a:txBody>
                  <a:tcPr/>
                </a:tc>
                <a:tc>
                  <a:txBody>
                    <a:bodyPr/>
                    <a:lstStyle/>
                    <a:p>
                      <a:pPr algn="ctr"/>
                      <a:r>
                        <a:rPr kumimoji="1" lang="en-US" altLang="ja-JP" sz="2000" b="1" dirty="0">
                          <a:solidFill>
                            <a:srgbClr val="C00000"/>
                          </a:solidFill>
                          <a:latin typeface="Meiryo UI" panose="020B0604030504040204" pitchFamily="50" charset="-128"/>
                          <a:ea typeface="Meiryo UI" panose="020B0604030504040204" pitchFamily="50" charset="-128"/>
                        </a:rPr>
                        <a:t>×</a:t>
                      </a:r>
                      <a:endParaRPr kumimoji="1" lang="ja-JP" altLang="en-US" sz="2000" b="1" dirty="0">
                        <a:solidFill>
                          <a:srgbClr val="C00000"/>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2000" b="1" dirty="0">
                          <a:solidFill>
                            <a:srgbClr val="C00000"/>
                          </a:solidFill>
                          <a:latin typeface="Meiryo UI" panose="020B0604030504040204" pitchFamily="50" charset="-128"/>
                          <a:ea typeface="Meiryo UI" panose="020B0604030504040204" pitchFamily="50" charset="-128"/>
                        </a:rPr>
                        <a:t>×</a:t>
                      </a:r>
                      <a:endParaRPr kumimoji="1" lang="ja-JP" altLang="en-US" sz="2000" b="1" dirty="0">
                        <a:solidFill>
                          <a:srgbClr val="C0000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939389299"/>
                  </a:ext>
                </a:extLst>
              </a:tr>
            </a:tbl>
          </a:graphicData>
        </a:graphic>
      </p:graphicFrame>
      <p:sp>
        <p:nvSpPr>
          <p:cNvPr id="34" name="正方形/長方形 33"/>
          <p:cNvSpPr/>
          <p:nvPr/>
        </p:nvSpPr>
        <p:spPr>
          <a:xfrm>
            <a:off x="577932" y="4531508"/>
            <a:ext cx="3391094" cy="292388"/>
          </a:xfrm>
          <a:prstGeom prst="rect">
            <a:avLst/>
          </a:prstGeom>
        </p:spPr>
        <p:txBody>
          <a:bodyPr wrap="square" anchor="ctr">
            <a:spAutoFit/>
          </a:bodyPr>
          <a:lstStyle/>
          <a:p>
            <a:pPr marL="273050" lvl="0" indent="-273050">
              <a:lnSpc>
                <a:spcPct val="130000"/>
              </a:lnSpc>
              <a:tabLst>
                <a:tab pos="355600" algn="l"/>
              </a:tabLst>
              <a:defRPr/>
            </a:pPr>
            <a:r>
              <a:rPr lang="ja-JP" altLang="en-US" sz="1000" b="1" dirty="0">
                <a:solidFill>
                  <a:schemeClr val="bg2">
                    <a:lumMod val="25000"/>
                  </a:schemeClr>
                </a:solidFill>
                <a:latin typeface="Meiryo UI" panose="020B0604030504040204" pitchFamily="50" charset="-128"/>
                <a:ea typeface="Meiryo UI" panose="020B0604030504040204" pitchFamily="50" charset="-128"/>
              </a:rPr>
              <a:t>主要各国（地域）における建築物の外観・内装意匠の保護</a:t>
            </a:r>
          </a:p>
        </p:txBody>
      </p:sp>
      <p:sp>
        <p:nvSpPr>
          <p:cNvPr id="35" name="正方形/長方形 34"/>
          <p:cNvSpPr/>
          <p:nvPr/>
        </p:nvSpPr>
        <p:spPr>
          <a:xfrm>
            <a:off x="2410691" y="4856854"/>
            <a:ext cx="385948" cy="250261"/>
          </a:xfrm>
          <a:prstGeom prst="rect">
            <a:avLst/>
          </a:prstGeom>
        </p:spPr>
        <p:txBody>
          <a:bodyPr wrap="square" anchor="ctr">
            <a:spAutoFit/>
          </a:bodyPr>
          <a:lstStyle/>
          <a:p>
            <a:pPr marL="273050" lvl="0" indent="-273050" algn="ctr">
              <a:lnSpc>
                <a:spcPct val="130000"/>
              </a:lnSpc>
              <a:tabLst>
                <a:tab pos="355600" algn="l"/>
              </a:tabLst>
              <a:defRPr/>
            </a:pPr>
            <a:r>
              <a:rPr lang="en-US" altLang="ja-JP" sz="900" b="1" dirty="0">
                <a:solidFill>
                  <a:schemeClr val="bg1"/>
                </a:solidFill>
                <a:latin typeface="Meiryo UI" panose="020B0604030504040204" pitchFamily="50" charset="-128"/>
                <a:ea typeface="Meiryo UI" panose="020B0604030504040204" pitchFamily="50" charset="-128"/>
              </a:rPr>
              <a:t>※</a:t>
            </a:r>
            <a:endParaRPr lang="ja-JP" altLang="en-US" sz="9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797424" y="6074710"/>
            <a:ext cx="934871" cy="184666"/>
          </a:xfrm>
          <a:prstGeom prst="rect">
            <a:avLst/>
          </a:prstGeom>
          <a:noFill/>
        </p:spPr>
        <p:txBody>
          <a:bodyPr wrap="none" rtlCol="0">
            <a:spAutoFit/>
          </a:bodyPr>
          <a:lstStyle/>
          <a:p>
            <a:r>
              <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日以降</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43644" y="941124"/>
            <a:ext cx="862737"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（属地主義の原則）</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権利の効果が及ぶ範囲</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9563978" y="6610392"/>
            <a:ext cx="341760" cy="230832"/>
          </a:xfrm>
          <a:prstGeom prst="rect">
            <a:avLst/>
          </a:prstGeom>
          <a:solidFill>
            <a:srgbClr val="254061"/>
          </a:solidFill>
        </p:spPr>
        <p:txBody>
          <a:bodyPr wrap="none" rtlCol="0">
            <a:spAutoFit/>
          </a:bodyPr>
          <a:lstStyle/>
          <a:p>
            <a:r>
              <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13</a:t>
            </a:r>
          </a:p>
        </p:txBody>
      </p:sp>
      <p:cxnSp>
        <p:nvCxnSpPr>
          <p:cNvPr id="20" name="直線コネクタ 19"/>
          <p:cNvCxnSpPr/>
          <p:nvPr/>
        </p:nvCxnSpPr>
        <p:spPr>
          <a:xfrm>
            <a:off x="557049" y="1550040"/>
            <a:ext cx="6600356" cy="0"/>
          </a:xfrm>
          <a:prstGeom prst="line">
            <a:avLst/>
          </a:prstGeom>
          <a:ln w="508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2336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bwMode="auto">
          <a:xfrm>
            <a:off x="0" y="2924944"/>
            <a:ext cx="9906000" cy="792088"/>
          </a:xfrm>
          <a:prstGeom prst="rect">
            <a:avLst/>
          </a:prstGeom>
          <a:solidFill>
            <a:schemeClr val="accent1">
              <a:lumMod val="50000"/>
            </a:schemeClr>
          </a:solidFill>
          <a:ln w="9525">
            <a:solidFill>
              <a:schemeClr val="accent1">
                <a:lumMod val="50000"/>
              </a:schemeClr>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88504" y="2936268"/>
            <a:ext cx="7007046" cy="769441"/>
          </a:xfrm>
          <a:prstGeom prst="rect">
            <a:avLst/>
          </a:prstGeom>
          <a:solidFill>
            <a:srgbClr val="254061"/>
          </a:solidFill>
        </p:spPr>
        <p:txBody>
          <a:bodyPr wrap="none" rtlCol="0">
            <a:spAutoFit/>
          </a:bodyPr>
          <a:lstStyle/>
          <a:p>
            <a:r>
              <a:rPr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出願から登録までの流れ</a:t>
            </a:r>
            <a:endParaRPr kumimoji="1"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8112" y="130629"/>
            <a:ext cx="1403222" cy="527612"/>
          </a:xfrm>
          <a:prstGeom prst="rect">
            <a:avLst/>
          </a:prstGeom>
        </p:spPr>
      </p:pic>
    </p:spTree>
    <p:extLst>
      <p:ext uri="{BB962C8B-B14F-4D97-AF65-F5344CB8AC3E}">
        <p14:creationId xmlns:p14="http://schemas.microsoft.com/office/powerpoint/2010/main" val="3075394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88503" y="1699430"/>
            <a:ext cx="9106071" cy="1089529"/>
          </a:xfrm>
          <a:prstGeom prst="rect">
            <a:avLst/>
          </a:prstGeom>
        </p:spPr>
        <p:txBody>
          <a:bodyPr wrap="square" anchor="ctr">
            <a:spAutoFit/>
          </a:bodyPr>
          <a:lstStyle/>
          <a:p>
            <a:pPr marL="273050" lvl="0" indent="-273050">
              <a:lnSpc>
                <a:spcPct val="120000"/>
              </a:lnSpc>
              <a:tabLst>
                <a:tab pos="355600" algn="l"/>
              </a:tabLst>
              <a:defRPr/>
            </a:pPr>
            <a:r>
              <a:rPr lang="ja-JP" altLang="en-US" b="1" noProof="0" dirty="0">
                <a:solidFill>
                  <a:srgbClr val="C00000"/>
                </a:solidFill>
                <a:latin typeface="Meiryo UI" panose="020B0604030504040204" pitchFamily="50" charset="-128"/>
                <a:ea typeface="Meiryo UI" panose="020B0604030504040204" pitchFamily="50" charset="-128"/>
              </a:rPr>
              <a:t>創作と同時に自然発生する権利ではありません</a:t>
            </a:r>
            <a:r>
              <a:rPr lang="ja-JP" altLang="en-US" sz="1200" b="1" noProof="0" dirty="0">
                <a:solidFill>
                  <a:srgbClr val="C00000"/>
                </a:solidFill>
                <a:latin typeface="Meiryo UI" panose="020B0604030504040204" pitchFamily="50" charset="-128"/>
                <a:ea typeface="Meiryo UI" panose="020B0604030504040204" pitchFamily="50" charset="-128"/>
              </a:rPr>
              <a:t>（著作権とは異なります）</a:t>
            </a:r>
            <a:r>
              <a:rPr lang="ja-JP" altLang="en-US" b="1" noProof="0" dirty="0">
                <a:solidFill>
                  <a:srgbClr val="C00000"/>
                </a:solidFill>
                <a:latin typeface="Meiryo UI" panose="020B0604030504040204" pitchFamily="50" charset="-128"/>
                <a:ea typeface="Meiryo UI" panose="020B0604030504040204" pitchFamily="50" charset="-128"/>
              </a:rPr>
              <a:t>。</a:t>
            </a:r>
            <a:endParaRPr lang="en-US" altLang="ja-JP" b="1" noProof="0"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kumimoji="1" lang="ja-JP" altLang="en-US" b="1" i="0" strike="noStrike" kern="1200" cap="none" spc="0" normalizeH="0" baseline="0" dirty="0">
                <a:ln>
                  <a:noFill/>
                </a:ln>
                <a:solidFill>
                  <a:srgbClr val="254061"/>
                </a:solidFill>
                <a:effectLst/>
                <a:uLnTx/>
                <a:uFillTx/>
                <a:latin typeface="Meiryo UI" panose="020B0604030504040204" pitchFamily="50" charset="-128"/>
                <a:ea typeface="Meiryo UI" panose="020B0604030504040204" pitchFamily="50" charset="-128"/>
              </a:rPr>
              <a:t>登録になった意匠は、意匠公報として世の中に公開されます。</a:t>
            </a:r>
            <a:endParaRPr kumimoji="1" lang="en-US" altLang="ja-JP" b="1" i="0" strike="noStrike" kern="1200" cap="none" spc="0" normalizeH="0" baseline="0" dirty="0">
              <a:ln>
                <a:noFill/>
              </a:ln>
              <a:solidFill>
                <a:srgbClr val="254061"/>
              </a:solidFill>
              <a:effectLst/>
              <a:uLnTx/>
              <a:uFillTx/>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b="1" noProof="0" dirty="0">
                <a:solidFill>
                  <a:srgbClr val="254061"/>
                </a:solidFill>
                <a:latin typeface="Meiryo UI" panose="020B0604030504040204" pitchFamily="50" charset="-128"/>
                <a:ea typeface="Meiryo UI" panose="020B0604030504040204" pitchFamily="50" charset="-128"/>
              </a:rPr>
              <a:t>意匠公報情報は、下記ウェブサイトから無料で検索・閲覧できます。</a:t>
            </a:r>
            <a:endPar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9" name="正方形/長方形 8"/>
          <p:cNvSpPr/>
          <p:nvPr/>
        </p:nvSpPr>
        <p:spPr>
          <a:xfrm>
            <a:off x="488503" y="1066419"/>
            <a:ext cx="9106071" cy="523220"/>
          </a:xfrm>
          <a:prstGeom prst="rect">
            <a:avLst/>
          </a:prstGeom>
        </p:spPr>
        <p:txBody>
          <a:bodyPr wrap="square" anchor="ctr">
            <a:spAutoFit/>
          </a:bodyPr>
          <a:lstStyle/>
          <a:p>
            <a:pPr marL="273050" lvl="0" indent="-273050">
              <a:tabLst>
                <a:tab pos="355600" algn="l"/>
              </a:tabLst>
              <a:defRPr/>
            </a:pPr>
            <a:r>
              <a:rPr lang="ja-JP" altLang="en-US" sz="2800" b="1" dirty="0">
                <a:solidFill>
                  <a:srgbClr val="254061"/>
                </a:solidFill>
                <a:latin typeface="Meiryo UI" panose="020B0604030504040204" pitchFamily="50" charset="-128"/>
                <a:ea typeface="Meiryo UI" panose="020B0604030504040204" pitchFamily="50" charset="-128"/>
              </a:rPr>
              <a:t>特許庁に出願をして、審査に通れば、意匠権を取得できます。</a:t>
            </a:r>
            <a:endParaRPr kumimoji="1" lang="en-US" altLang="ja-JP"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43644" y="941124"/>
            <a:ext cx="962123"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出願から登録までの流れ</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479622" y="6610604"/>
            <a:ext cx="153599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出願から登録までの流れ</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bwMode="auto">
          <a:xfrm>
            <a:off x="488504" y="2900995"/>
            <a:ext cx="8928992" cy="3544312"/>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5" name="正方形/長方形 14"/>
          <p:cNvSpPr/>
          <p:nvPr/>
        </p:nvSpPr>
        <p:spPr>
          <a:xfrm>
            <a:off x="560512" y="2998767"/>
            <a:ext cx="8964487" cy="1532727"/>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■特許情報プラットフォーム（</a:t>
            </a:r>
            <a:r>
              <a:rPr lang="en-US" altLang="ja-JP" sz="1600" b="1" dirty="0">
                <a:solidFill>
                  <a:schemeClr val="bg2">
                    <a:lumMod val="25000"/>
                  </a:schemeClr>
                </a:solidFill>
                <a:latin typeface="Meiryo UI" panose="020B0604030504040204" pitchFamily="50" charset="-128"/>
                <a:ea typeface="Meiryo UI" panose="020B0604030504040204" pitchFamily="50" charset="-128"/>
              </a:rPr>
              <a:t>J-</a:t>
            </a:r>
            <a:r>
              <a:rPr lang="en-US" altLang="ja-JP" sz="1600" b="1" dirty="0" err="1">
                <a:solidFill>
                  <a:schemeClr val="bg2">
                    <a:lumMod val="25000"/>
                  </a:schemeClr>
                </a:solidFill>
                <a:latin typeface="Meiryo UI" panose="020B0604030504040204" pitchFamily="50" charset="-128"/>
                <a:ea typeface="Meiryo UI" panose="020B0604030504040204" pitchFamily="50" charset="-128"/>
              </a:rPr>
              <a:t>PlatPat</a:t>
            </a:r>
            <a:r>
              <a:rPr lang="ja-JP" altLang="en-US" sz="1600" b="1" dirty="0">
                <a:solidFill>
                  <a:schemeClr val="bg2">
                    <a:lumMod val="25000"/>
                  </a:schemeClr>
                </a:solidFill>
                <a:latin typeface="Meiryo UI" panose="020B0604030504040204" pitchFamily="50" charset="-128"/>
                <a:ea typeface="Meiryo UI" panose="020B0604030504040204" pitchFamily="50" charset="-128"/>
              </a:rPr>
              <a:t>）</a:t>
            </a:r>
            <a:r>
              <a:rPr lang="en-US" altLang="ja-JP" sz="900" dirty="0">
                <a:solidFill>
                  <a:schemeClr val="bg2">
                    <a:lumMod val="25000"/>
                  </a:schemeClr>
                </a:solidFill>
                <a:latin typeface="Meiryo UI" panose="020B0604030504040204" pitchFamily="50" charset="-128"/>
                <a:ea typeface="Meiryo UI" panose="020B0604030504040204" pitchFamily="50" charset="-128"/>
              </a:rPr>
              <a:t>※</a:t>
            </a:r>
            <a:r>
              <a:rPr lang="ja-JP" altLang="en-US" sz="900" dirty="0">
                <a:solidFill>
                  <a:schemeClr val="bg2">
                    <a:lumMod val="25000"/>
                  </a:schemeClr>
                </a:solidFill>
                <a:latin typeface="Meiryo UI" panose="020B0604030504040204" pitchFamily="50" charset="-128"/>
                <a:ea typeface="Meiryo UI" panose="020B0604030504040204" pitchFamily="50" charset="-128"/>
              </a:rPr>
              <a:t>工業所有権情報・研修館（</a:t>
            </a:r>
            <a:r>
              <a:rPr lang="en-US" altLang="ja-JP" sz="900" dirty="0">
                <a:solidFill>
                  <a:schemeClr val="bg2">
                    <a:lumMod val="25000"/>
                  </a:schemeClr>
                </a:solidFill>
                <a:latin typeface="Meiryo UI" panose="020B0604030504040204" pitchFamily="50" charset="-128"/>
                <a:ea typeface="Meiryo UI" panose="020B0604030504040204" pitchFamily="50" charset="-128"/>
              </a:rPr>
              <a:t>INPIT</a:t>
            </a:r>
            <a:r>
              <a:rPr lang="ja-JP" altLang="en-US" sz="900" dirty="0">
                <a:solidFill>
                  <a:schemeClr val="bg2">
                    <a:lumMod val="25000"/>
                  </a:schemeClr>
                </a:solidFill>
                <a:latin typeface="Meiryo UI" panose="020B0604030504040204" pitchFamily="50" charset="-128"/>
                <a:ea typeface="Meiryo UI" panose="020B0604030504040204" pitchFamily="50" charset="-128"/>
              </a:rPr>
              <a:t>）提供</a:t>
            </a:r>
            <a:endParaRPr lang="en-US" altLang="ja-JP" sz="9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各国の特許庁が発行する特許・実用新案・意匠・商標に関する「公報情報」や、</a:t>
            </a:r>
            <a:endParaRPr lang="en-US" altLang="ja-JP" sz="14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出願時、審査・審判時、登録後の状況などの経過が分かる「経過情報」等を照会できるサービスが無料で利用できます。</a:t>
            </a:r>
            <a:endParaRPr lang="en-US" altLang="ja-JP" sz="14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en-US" altLang="ja-JP" sz="1400" dirty="0">
                <a:solidFill>
                  <a:schemeClr val="bg2">
                    <a:lumMod val="25000"/>
                  </a:schemeClr>
                </a:solidFill>
                <a:latin typeface="Meiryo UI" panose="020B0604030504040204" pitchFamily="50" charset="-128"/>
                <a:ea typeface="Meiryo UI" panose="020B0604030504040204" pitchFamily="50" charset="-128"/>
                <a:hlinkClick r:id="rId3"/>
              </a:rPr>
              <a:t>https://www.j-platpat.inpit.go.jp/</a:t>
            </a:r>
            <a:endParaRPr lang="en-US" altLang="ja-JP" sz="14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endParaRPr lang="en-US" altLang="ja-JP" sz="1400" dirty="0">
              <a:solidFill>
                <a:schemeClr val="bg2">
                  <a:lumMod val="25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056" y="4271810"/>
            <a:ext cx="4522847" cy="2052599"/>
          </a:xfrm>
          <a:prstGeom prst="rect">
            <a:avLst/>
          </a:prstGeom>
        </p:spPr>
      </p:pic>
      <p:sp>
        <p:nvSpPr>
          <p:cNvPr id="17" name="テキスト ボックス 16"/>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15</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557049" y="2051744"/>
            <a:ext cx="6191709" cy="0"/>
          </a:xfrm>
          <a:prstGeom prst="line">
            <a:avLst/>
          </a:prstGeom>
          <a:ln w="381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19" name="右中かっこ 18"/>
          <p:cNvSpPr/>
          <p:nvPr/>
        </p:nvSpPr>
        <p:spPr>
          <a:xfrm>
            <a:off x="6854196" y="2116067"/>
            <a:ext cx="234669" cy="558352"/>
          </a:xfrm>
          <a:prstGeom prst="rightBrace">
            <a:avLst/>
          </a:prstGeom>
          <a:ln>
            <a:solidFill>
              <a:srgbClr val="2540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p:cNvSpPr txBox="1"/>
          <p:nvPr/>
        </p:nvSpPr>
        <p:spPr>
          <a:xfrm>
            <a:off x="7196904" y="2244676"/>
            <a:ext cx="1673535" cy="307777"/>
          </a:xfrm>
          <a:prstGeom prst="rect">
            <a:avLst/>
          </a:prstGeom>
          <a:noFill/>
        </p:spPr>
        <p:txBody>
          <a:bodyPr wrap="none" lIns="0" tIns="0" rIns="0" bIns="0" rtlCol="0">
            <a:spAutoFit/>
          </a:bodyPr>
          <a:lstStyle/>
          <a:p>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意匠公報の例については、</a:t>
            </a:r>
            <a:endParaRPr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次頁以降（</a:t>
            </a: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P.16</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P19</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）参照</a:t>
            </a:r>
            <a:endParaRPr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15238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7" name="正方形/長方形 26"/>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意匠公報の例</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4" name="正方形/長方形 3"/>
          <p:cNvSpPr/>
          <p:nvPr/>
        </p:nvSpPr>
        <p:spPr bwMode="auto">
          <a:xfrm>
            <a:off x="595745" y="840509"/>
            <a:ext cx="8612909" cy="6017491"/>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88108" y="907005"/>
            <a:ext cx="8528720" cy="6409190"/>
          </a:xfrm>
          <a:prstGeom prst="rect">
            <a:avLst/>
          </a:prstGeom>
          <a:noFill/>
        </p:spPr>
        <p:txBody>
          <a:bodyPr wrap="square" rtlCol="0">
            <a:spAutoFit/>
          </a:bodyPr>
          <a:lstStyle/>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（１９）</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発行国</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日本国特許庁（ＪＰ） </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（４５）</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発行日</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平成３０年６月１０日（２０１８．６．１０）</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（１２）</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公報種別</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意匠公報（Ｓ）</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（１１）</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登録番号</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意匠登録第９９９９９９９号（Ｄ９９９９９９９）</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（２４）</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登録日</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平成３０年５月５日（２０１８．５．５）</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（５４）</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意匠に係る物品</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置時計 </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関連意匠の意匠登録番号</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意匠登録第８８８８８８８号（Ｄ８８８８８８８）</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（５２）</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意匠分類</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Ｊ２－４００</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（５１）</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国際意匠分類</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Ｌｏｃ（１０）Ｃｌ．１０－０１</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Ｄターム</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Ｊ２－４００ＡＡ</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（２１）</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出願番号</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意願２０１６－１２３４５６（Ｄ２０１６－１２３４５６）</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（２２）</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出願日</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平成２９年１０月５日（２０１７．１０．５）</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（７２）</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創作者</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氏名</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意匠 太郎 </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住所又は居所</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東京都港区虎ノ門１－２－３</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（７３）</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意匠権者</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識別番号</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９８７６５４３２１</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氏名又は名称</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デザイン経営 株式会社 </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（７４）</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代理人</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識別番号</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１００９９９９９９ </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弁理士</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氏名又は名称</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代理 太郎</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新規性喪失の例外の表示</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意匠法第４条第２項の適用申請が有りました。</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 </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21" name="テキスト ボックス 20"/>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16</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3" name="グループ化 62"/>
          <p:cNvGrpSpPr/>
          <p:nvPr/>
        </p:nvGrpSpPr>
        <p:grpSpPr>
          <a:xfrm>
            <a:off x="6989548" y="1097280"/>
            <a:ext cx="2796865" cy="625642"/>
            <a:chOff x="6968692" y="1097280"/>
            <a:chExt cx="2796865" cy="625642"/>
          </a:xfrm>
        </p:grpSpPr>
        <p:sp>
          <p:nvSpPr>
            <p:cNvPr id="7" name="正方形/長方形 6"/>
            <p:cNvSpPr/>
            <p:nvPr/>
          </p:nvSpPr>
          <p:spPr bwMode="auto">
            <a:xfrm>
              <a:off x="8008218" y="1097280"/>
              <a:ext cx="1757339" cy="295127"/>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７桁の登録番号がつきます。</a:t>
              </a:r>
              <a:endParaRPr kumimoji="0" lang="en-US" altLang="ja-JP" sz="1050" dirty="0">
                <a:latin typeface="Meiryo UI" panose="020B0604030504040204" pitchFamily="50" charset="-128"/>
                <a:ea typeface="Meiryo UI" panose="020B0604030504040204" pitchFamily="50" charset="-128"/>
              </a:endParaRPr>
            </a:p>
          </p:txBody>
        </p:sp>
        <p:cxnSp>
          <p:nvCxnSpPr>
            <p:cNvPr id="8" name="直線コネクタ 7"/>
            <p:cNvCxnSpPr>
              <a:stCxn id="7" idx="1"/>
            </p:cNvCxnSpPr>
            <p:nvPr/>
          </p:nvCxnSpPr>
          <p:spPr>
            <a:xfrm flipH="1">
              <a:off x="6968692" y="1244844"/>
              <a:ext cx="1039526" cy="478078"/>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grpSp>
      <p:grpSp>
        <p:nvGrpSpPr>
          <p:cNvPr id="61" name="グループ化 60"/>
          <p:cNvGrpSpPr/>
          <p:nvPr/>
        </p:nvGrpSpPr>
        <p:grpSpPr>
          <a:xfrm>
            <a:off x="3943880" y="2143178"/>
            <a:ext cx="5842533" cy="402656"/>
            <a:chOff x="3936734" y="2143178"/>
            <a:chExt cx="5842533" cy="402656"/>
          </a:xfrm>
        </p:grpSpPr>
        <p:sp>
          <p:nvSpPr>
            <p:cNvPr id="15" name="正方形/長方形 14"/>
            <p:cNvSpPr/>
            <p:nvPr/>
          </p:nvSpPr>
          <p:spPr bwMode="auto">
            <a:xfrm>
              <a:off x="7680960" y="2143178"/>
              <a:ext cx="2098307" cy="402656"/>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どのような物品、建築物、</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内装かが記載されます</a:t>
              </a:r>
              <a:endParaRPr kumimoji="0" lang="en-US" altLang="ja-JP" sz="1050" dirty="0">
                <a:latin typeface="Meiryo UI" panose="020B0604030504040204" pitchFamily="50" charset="-128"/>
                <a:ea typeface="Meiryo UI" panose="020B0604030504040204" pitchFamily="50" charset="-128"/>
              </a:endParaRPr>
            </a:p>
          </p:txBody>
        </p:sp>
        <p:cxnSp>
          <p:nvCxnSpPr>
            <p:cNvPr id="17" name="直線コネクタ 16"/>
            <p:cNvCxnSpPr>
              <a:stCxn id="15" idx="1"/>
            </p:cNvCxnSpPr>
            <p:nvPr/>
          </p:nvCxnSpPr>
          <p:spPr>
            <a:xfrm flipH="1" flipV="1">
              <a:off x="3936734" y="2319688"/>
              <a:ext cx="3744226" cy="24818"/>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grpSp>
      <p:grpSp>
        <p:nvGrpSpPr>
          <p:cNvPr id="64" name="グループ化 63"/>
          <p:cNvGrpSpPr/>
          <p:nvPr/>
        </p:nvGrpSpPr>
        <p:grpSpPr>
          <a:xfrm>
            <a:off x="6481012" y="673768"/>
            <a:ext cx="3305401" cy="625643"/>
            <a:chOff x="6458552" y="673768"/>
            <a:chExt cx="3305401" cy="625643"/>
          </a:xfrm>
        </p:grpSpPr>
        <p:sp>
          <p:nvSpPr>
            <p:cNvPr id="22" name="正方形/長方形 21"/>
            <p:cNvSpPr/>
            <p:nvPr/>
          </p:nvSpPr>
          <p:spPr bwMode="auto">
            <a:xfrm>
              <a:off x="8006614" y="673768"/>
              <a:ext cx="1757339" cy="322398"/>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公開された日付です。</a:t>
              </a:r>
              <a:endParaRPr kumimoji="0" lang="en-US" altLang="ja-JP" sz="1050" dirty="0">
                <a:latin typeface="Meiryo UI" panose="020B0604030504040204" pitchFamily="50" charset="-128"/>
                <a:ea typeface="Meiryo UI" panose="020B0604030504040204" pitchFamily="50" charset="-128"/>
              </a:endParaRPr>
            </a:p>
          </p:txBody>
        </p:sp>
        <p:cxnSp>
          <p:nvCxnSpPr>
            <p:cNvPr id="23" name="直線コネクタ 22"/>
            <p:cNvCxnSpPr>
              <a:stCxn id="22" idx="1"/>
            </p:cNvCxnSpPr>
            <p:nvPr/>
          </p:nvCxnSpPr>
          <p:spPr>
            <a:xfrm flipH="1">
              <a:off x="6458552" y="834967"/>
              <a:ext cx="1548062" cy="464444"/>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grpSp>
      <p:grpSp>
        <p:nvGrpSpPr>
          <p:cNvPr id="60" name="グループ化 59"/>
          <p:cNvGrpSpPr/>
          <p:nvPr/>
        </p:nvGrpSpPr>
        <p:grpSpPr>
          <a:xfrm>
            <a:off x="3968817" y="2684669"/>
            <a:ext cx="5817596" cy="366539"/>
            <a:chOff x="3965608" y="2684669"/>
            <a:chExt cx="5817596" cy="366539"/>
          </a:xfrm>
        </p:grpSpPr>
        <p:sp>
          <p:nvSpPr>
            <p:cNvPr id="26" name="正方形/長方形 25"/>
            <p:cNvSpPr/>
            <p:nvPr/>
          </p:nvSpPr>
          <p:spPr bwMode="auto">
            <a:xfrm>
              <a:off x="7873465" y="2684669"/>
              <a:ext cx="1909739" cy="366539"/>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分野ごとに分類が付与されます。</a:t>
              </a:r>
              <a:endParaRPr kumimoji="0" lang="en-US" altLang="ja-JP" sz="1050" dirty="0">
                <a:latin typeface="Meiryo UI" panose="020B0604030504040204" pitchFamily="50" charset="-128"/>
                <a:ea typeface="Meiryo UI" panose="020B0604030504040204" pitchFamily="50" charset="-128"/>
              </a:endParaRPr>
            </a:p>
          </p:txBody>
        </p:sp>
        <p:cxnSp>
          <p:nvCxnSpPr>
            <p:cNvPr id="28" name="直線コネクタ 27"/>
            <p:cNvCxnSpPr>
              <a:stCxn id="26" idx="1"/>
            </p:cNvCxnSpPr>
            <p:nvPr/>
          </p:nvCxnSpPr>
          <p:spPr>
            <a:xfrm flipH="1" flipV="1">
              <a:off x="3965608" y="2810577"/>
              <a:ext cx="3907857" cy="57362"/>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grpSp>
      <p:grpSp>
        <p:nvGrpSpPr>
          <p:cNvPr id="59" name="グループ化 58"/>
          <p:cNvGrpSpPr/>
          <p:nvPr/>
        </p:nvGrpSpPr>
        <p:grpSpPr>
          <a:xfrm>
            <a:off x="6068730" y="3578216"/>
            <a:ext cx="3717683" cy="329642"/>
            <a:chOff x="6035042" y="3578216"/>
            <a:chExt cx="3717683" cy="329642"/>
          </a:xfrm>
        </p:grpSpPr>
        <p:sp>
          <p:nvSpPr>
            <p:cNvPr id="30" name="正方形/長方形 29"/>
            <p:cNvSpPr/>
            <p:nvPr/>
          </p:nvSpPr>
          <p:spPr bwMode="auto">
            <a:xfrm>
              <a:off x="7842986" y="3578216"/>
              <a:ext cx="1909739" cy="329642"/>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出願した日付です。</a:t>
              </a:r>
              <a:endParaRPr kumimoji="0" lang="en-US" altLang="ja-JP" sz="1050" dirty="0">
                <a:latin typeface="Meiryo UI" panose="020B0604030504040204" pitchFamily="50" charset="-128"/>
                <a:ea typeface="Meiryo UI" panose="020B0604030504040204" pitchFamily="50" charset="-128"/>
              </a:endParaRPr>
            </a:p>
          </p:txBody>
        </p:sp>
        <p:cxnSp>
          <p:nvCxnSpPr>
            <p:cNvPr id="31" name="直線コネクタ 30"/>
            <p:cNvCxnSpPr>
              <a:stCxn id="30" idx="1"/>
            </p:cNvCxnSpPr>
            <p:nvPr/>
          </p:nvCxnSpPr>
          <p:spPr>
            <a:xfrm flipH="1">
              <a:off x="6035042" y="3743037"/>
              <a:ext cx="1807944" cy="97444"/>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p:cNvGrpSpPr/>
          <p:nvPr/>
        </p:nvGrpSpPr>
        <p:grpSpPr>
          <a:xfrm>
            <a:off x="6153752" y="1557688"/>
            <a:ext cx="3632661" cy="502118"/>
            <a:chOff x="6150543" y="1557688"/>
            <a:chExt cx="3632661" cy="502118"/>
          </a:xfrm>
        </p:grpSpPr>
        <p:sp>
          <p:nvSpPr>
            <p:cNvPr id="38" name="正方形/長方形 37"/>
            <p:cNvSpPr/>
            <p:nvPr/>
          </p:nvSpPr>
          <p:spPr bwMode="auto">
            <a:xfrm>
              <a:off x="8025865" y="1557688"/>
              <a:ext cx="1757339" cy="295127"/>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登録された日付です。</a:t>
              </a:r>
              <a:endParaRPr kumimoji="0" lang="en-US" altLang="ja-JP" sz="1050" dirty="0">
                <a:latin typeface="Meiryo UI" panose="020B0604030504040204" pitchFamily="50" charset="-128"/>
                <a:ea typeface="Meiryo UI" panose="020B0604030504040204" pitchFamily="50" charset="-128"/>
              </a:endParaRPr>
            </a:p>
          </p:txBody>
        </p:sp>
        <p:cxnSp>
          <p:nvCxnSpPr>
            <p:cNvPr id="39" name="直線コネクタ 38"/>
            <p:cNvCxnSpPr>
              <a:stCxn id="38" idx="1"/>
            </p:cNvCxnSpPr>
            <p:nvPr/>
          </p:nvCxnSpPr>
          <p:spPr>
            <a:xfrm flipH="1">
              <a:off x="6150543" y="1705252"/>
              <a:ext cx="1875322" cy="354554"/>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grpSp>
      <p:grpSp>
        <p:nvGrpSpPr>
          <p:cNvPr id="58" name="グループ化 57"/>
          <p:cNvGrpSpPr/>
          <p:nvPr/>
        </p:nvGrpSpPr>
        <p:grpSpPr>
          <a:xfrm>
            <a:off x="2460859" y="4077125"/>
            <a:ext cx="7325554" cy="329642"/>
            <a:chOff x="2454442" y="4077125"/>
            <a:chExt cx="7325554" cy="329642"/>
          </a:xfrm>
        </p:grpSpPr>
        <p:sp>
          <p:nvSpPr>
            <p:cNvPr id="46" name="正方形/長方形 45"/>
            <p:cNvSpPr/>
            <p:nvPr/>
          </p:nvSpPr>
          <p:spPr bwMode="auto">
            <a:xfrm>
              <a:off x="7870257" y="4077125"/>
              <a:ext cx="1909739" cy="329642"/>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意匠を創作した方の名前です。</a:t>
              </a:r>
              <a:endParaRPr kumimoji="0" lang="en-US" altLang="ja-JP" sz="1050" dirty="0">
                <a:latin typeface="Meiryo UI" panose="020B0604030504040204" pitchFamily="50" charset="-128"/>
                <a:ea typeface="Meiryo UI" panose="020B0604030504040204" pitchFamily="50" charset="-128"/>
              </a:endParaRPr>
            </a:p>
          </p:txBody>
        </p:sp>
        <p:cxnSp>
          <p:nvCxnSpPr>
            <p:cNvPr id="47" name="直線コネクタ 46"/>
            <p:cNvCxnSpPr>
              <a:stCxn id="46" idx="1"/>
            </p:cNvCxnSpPr>
            <p:nvPr/>
          </p:nvCxnSpPr>
          <p:spPr>
            <a:xfrm flipH="1" flipV="1">
              <a:off x="2454442" y="4090737"/>
              <a:ext cx="5415815" cy="151209"/>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p:cNvGrpSpPr/>
          <p:nvPr/>
        </p:nvGrpSpPr>
        <p:grpSpPr>
          <a:xfrm>
            <a:off x="2674219" y="4576034"/>
            <a:ext cx="7112194" cy="329642"/>
            <a:chOff x="2666198" y="4576034"/>
            <a:chExt cx="7112194" cy="329642"/>
          </a:xfrm>
        </p:grpSpPr>
        <p:sp>
          <p:nvSpPr>
            <p:cNvPr id="50" name="正方形/長方形 49"/>
            <p:cNvSpPr/>
            <p:nvPr/>
          </p:nvSpPr>
          <p:spPr bwMode="auto">
            <a:xfrm>
              <a:off x="7868653" y="4576034"/>
              <a:ext cx="1909739" cy="329642"/>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権利者です。</a:t>
              </a:r>
              <a:endParaRPr kumimoji="0" lang="en-US" altLang="ja-JP" sz="1050" dirty="0">
                <a:latin typeface="Meiryo UI" panose="020B0604030504040204" pitchFamily="50" charset="-128"/>
                <a:ea typeface="Meiryo UI" panose="020B0604030504040204" pitchFamily="50" charset="-128"/>
              </a:endParaRPr>
            </a:p>
          </p:txBody>
        </p:sp>
        <p:cxnSp>
          <p:nvCxnSpPr>
            <p:cNvPr id="51" name="直線コネクタ 50"/>
            <p:cNvCxnSpPr>
              <a:stCxn id="50" idx="1"/>
            </p:cNvCxnSpPr>
            <p:nvPr/>
          </p:nvCxnSpPr>
          <p:spPr>
            <a:xfrm flipH="1">
              <a:off x="2666198" y="4740855"/>
              <a:ext cx="5202455" cy="91027"/>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grpSp>
      <p:grpSp>
        <p:nvGrpSpPr>
          <p:cNvPr id="57" name="グループ化 56"/>
          <p:cNvGrpSpPr/>
          <p:nvPr/>
        </p:nvGrpSpPr>
        <p:grpSpPr>
          <a:xfrm>
            <a:off x="2444817" y="5113444"/>
            <a:ext cx="7341596" cy="488459"/>
            <a:chOff x="2444817" y="5113444"/>
            <a:chExt cx="7341596" cy="488459"/>
          </a:xfrm>
        </p:grpSpPr>
        <p:sp>
          <p:nvSpPr>
            <p:cNvPr id="53" name="正方形/長方形 52"/>
            <p:cNvSpPr/>
            <p:nvPr/>
          </p:nvSpPr>
          <p:spPr bwMode="auto">
            <a:xfrm>
              <a:off x="7876674" y="5113444"/>
              <a:ext cx="1909739" cy="329642"/>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代理人がいる場合に記載されます。</a:t>
              </a:r>
              <a:endParaRPr kumimoji="0" lang="en-US" altLang="ja-JP" sz="1050" dirty="0">
                <a:latin typeface="Meiryo UI" panose="020B0604030504040204" pitchFamily="50" charset="-128"/>
                <a:ea typeface="Meiryo UI" panose="020B0604030504040204" pitchFamily="50" charset="-128"/>
              </a:endParaRPr>
            </a:p>
          </p:txBody>
        </p:sp>
        <p:cxnSp>
          <p:nvCxnSpPr>
            <p:cNvPr id="54" name="直線コネクタ 53"/>
            <p:cNvCxnSpPr>
              <a:stCxn id="53" idx="1"/>
            </p:cNvCxnSpPr>
            <p:nvPr/>
          </p:nvCxnSpPr>
          <p:spPr>
            <a:xfrm flipH="1">
              <a:off x="2444817" y="5278265"/>
              <a:ext cx="5431857" cy="323638"/>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495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595745" y="1"/>
            <a:ext cx="8612909" cy="6858000"/>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88108" y="141532"/>
            <a:ext cx="8528720" cy="600164"/>
          </a:xfrm>
          <a:prstGeom prst="rect">
            <a:avLst/>
          </a:prstGeom>
          <a:noFill/>
        </p:spPr>
        <p:txBody>
          <a:bodyPr wrap="square" rtlCol="0">
            <a:spAutoFit/>
          </a:bodyPr>
          <a:lstStyle/>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（５５）</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意匠に係る物品の説明</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この意匠は、家庭用の置時計である。</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（５５）</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意匠の説明</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右側面図は、左側面図と対称にあらわれるため省略する。</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8" name="テキスト ボックス 7"/>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17</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688108" y="1131056"/>
            <a:ext cx="8528720" cy="5509200"/>
          </a:xfrm>
          <a:prstGeom prst="rect">
            <a:avLst/>
          </a:prstGeom>
          <a:noFill/>
        </p:spPr>
        <p:txBody>
          <a:bodyPr wrap="square" rtlCol="0">
            <a:spAutoFit/>
          </a:bodyPr>
          <a:lstStyle/>
          <a:p>
            <a:pPr>
              <a:lnSpc>
                <a:spcPct val="110000"/>
              </a:lnSpc>
            </a:pP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図面</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正面図</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背面図</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pic>
        <p:nvPicPr>
          <p:cNvPr id="7" name="図 6"/>
          <p:cNvPicPr>
            <a:picLocks noChangeAspect="1"/>
          </p:cNvPicPr>
          <p:nvPr/>
        </p:nvPicPr>
        <p:blipFill rotWithShape="1">
          <a:blip r:embed="rId3"/>
          <a:srcRect t="8418" b="13356"/>
          <a:stretch/>
        </p:blipFill>
        <p:spPr>
          <a:xfrm>
            <a:off x="1233788" y="1681394"/>
            <a:ext cx="2448952" cy="1994686"/>
          </a:xfrm>
          <a:prstGeom prst="rect">
            <a:avLst/>
          </a:prstGeom>
        </p:spPr>
      </p:pic>
      <p:pic>
        <p:nvPicPr>
          <p:cNvPr id="9" name="図 8"/>
          <p:cNvPicPr>
            <a:picLocks noChangeAspect="1"/>
          </p:cNvPicPr>
          <p:nvPr/>
        </p:nvPicPr>
        <p:blipFill rotWithShape="1">
          <a:blip r:embed="rId4"/>
          <a:srcRect t="10110" b="14850"/>
          <a:stretch/>
        </p:blipFill>
        <p:spPr>
          <a:xfrm>
            <a:off x="1210489" y="4323461"/>
            <a:ext cx="2495551" cy="1921859"/>
          </a:xfrm>
          <a:prstGeom prst="rect">
            <a:avLst/>
          </a:prstGeom>
        </p:spPr>
      </p:pic>
      <p:grpSp>
        <p:nvGrpSpPr>
          <p:cNvPr id="15" name="グループ化 14"/>
          <p:cNvGrpSpPr/>
          <p:nvPr/>
        </p:nvGrpSpPr>
        <p:grpSpPr>
          <a:xfrm>
            <a:off x="6543315" y="798376"/>
            <a:ext cx="3249254" cy="818148"/>
            <a:chOff x="6643037" y="4987491"/>
            <a:chExt cx="3249254" cy="498909"/>
          </a:xfrm>
        </p:grpSpPr>
        <p:sp>
          <p:nvSpPr>
            <p:cNvPr id="16" name="正方形/長方形 15"/>
            <p:cNvSpPr/>
            <p:nvPr/>
          </p:nvSpPr>
          <p:spPr bwMode="auto">
            <a:xfrm>
              <a:off x="7982552" y="5074942"/>
              <a:ext cx="1909739" cy="411458"/>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使用用途や、</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図面に関する記載です。</a:t>
              </a:r>
              <a:endParaRPr kumimoji="0" lang="en-US" altLang="ja-JP" sz="1050" dirty="0">
                <a:latin typeface="Meiryo UI" panose="020B0604030504040204" pitchFamily="50" charset="-128"/>
                <a:ea typeface="Meiryo UI" panose="020B0604030504040204" pitchFamily="50" charset="-128"/>
              </a:endParaRPr>
            </a:p>
          </p:txBody>
        </p:sp>
        <p:cxnSp>
          <p:nvCxnSpPr>
            <p:cNvPr id="17" name="直線コネクタ 16"/>
            <p:cNvCxnSpPr/>
            <p:nvPr/>
          </p:nvCxnSpPr>
          <p:spPr>
            <a:xfrm flipH="1" flipV="1">
              <a:off x="6643037" y="4987491"/>
              <a:ext cx="1310640" cy="293180"/>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p:cNvGrpSpPr/>
          <p:nvPr/>
        </p:nvGrpSpPr>
        <p:grpSpPr>
          <a:xfrm>
            <a:off x="3628724" y="1861845"/>
            <a:ext cx="6173730" cy="445335"/>
            <a:chOff x="3718561" y="5074943"/>
            <a:chExt cx="6173730" cy="271567"/>
          </a:xfrm>
        </p:grpSpPr>
        <p:sp>
          <p:nvSpPr>
            <p:cNvPr id="20" name="正方形/長方形 19"/>
            <p:cNvSpPr/>
            <p:nvPr/>
          </p:nvSpPr>
          <p:spPr bwMode="auto">
            <a:xfrm>
              <a:off x="7982552" y="5074943"/>
              <a:ext cx="1909739" cy="171789"/>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以降、図が順々に掲載されます。</a:t>
              </a:r>
              <a:endParaRPr kumimoji="0" lang="en-US" altLang="ja-JP" sz="1050" dirty="0">
                <a:latin typeface="Meiryo UI" panose="020B0604030504040204" pitchFamily="50" charset="-128"/>
                <a:ea typeface="Meiryo UI" panose="020B0604030504040204" pitchFamily="50" charset="-128"/>
              </a:endParaRPr>
            </a:p>
          </p:txBody>
        </p:sp>
        <p:cxnSp>
          <p:nvCxnSpPr>
            <p:cNvPr id="21" name="直線コネクタ 20"/>
            <p:cNvCxnSpPr>
              <a:stCxn id="20" idx="1"/>
            </p:cNvCxnSpPr>
            <p:nvPr/>
          </p:nvCxnSpPr>
          <p:spPr>
            <a:xfrm flipH="1">
              <a:off x="3718561" y="5160838"/>
              <a:ext cx="4263991" cy="185672"/>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136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595745" y="0"/>
            <a:ext cx="8612909" cy="6440341"/>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88108" y="44428"/>
            <a:ext cx="8528720" cy="4967514"/>
          </a:xfrm>
          <a:prstGeom prst="rect">
            <a:avLst/>
          </a:prstGeom>
          <a:noFill/>
        </p:spPr>
        <p:txBody>
          <a:bodyPr wrap="square" rtlCol="0">
            <a:spAutoFit/>
          </a:bodyPr>
          <a:lstStyle/>
          <a:p>
            <a:pPr>
              <a:lnSpc>
                <a:spcPct val="110000"/>
              </a:lnSpc>
            </a:pP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平面図</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右側面図</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底面図</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endPar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pic>
        <p:nvPicPr>
          <p:cNvPr id="6" name="図 5"/>
          <p:cNvPicPr>
            <a:picLocks noChangeAspect="1"/>
          </p:cNvPicPr>
          <p:nvPr/>
        </p:nvPicPr>
        <p:blipFill rotWithShape="1">
          <a:blip r:embed="rId3"/>
          <a:srcRect t="24782" b="27974"/>
          <a:stretch/>
        </p:blipFill>
        <p:spPr>
          <a:xfrm>
            <a:off x="1094961" y="550118"/>
            <a:ext cx="2437715" cy="813249"/>
          </a:xfrm>
          <a:prstGeom prst="rect">
            <a:avLst/>
          </a:prstGeom>
        </p:spPr>
      </p:pic>
      <p:pic>
        <p:nvPicPr>
          <p:cNvPr id="9" name="図 8"/>
          <p:cNvPicPr>
            <a:picLocks noChangeAspect="1"/>
          </p:cNvPicPr>
          <p:nvPr/>
        </p:nvPicPr>
        <p:blipFill rotWithShape="1">
          <a:blip r:embed="rId4"/>
          <a:srcRect t="7610" b="9366"/>
          <a:stretch/>
        </p:blipFill>
        <p:spPr>
          <a:xfrm>
            <a:off x="1152538" y="2102017"/>
            <a:ext cx="2460097" cy="2096156"/>
          </a:xfrm>
          <a:prstGeom prst="rect">
            <a:avLst/>
          </a:prstGeom>
        </p:spPr>
      </p:pic>
      <p:pic>
        <p:nvPicPr>
          <p:cNvPr id="10" name="図 9"/>
          <p:cNvPicPr>
            <a:picLocks noChangeAspect="1"/>
          </p:cNvPicPr>
          <p:nvPr/>
        </p:nvPicPr>
        <p:blipFill rotWithShape="1">
          <a:blip r:embed="rId5"/>
          <a:srcRect t="24687" b="30176"/>
          <a:stretch/>
        </p:blipFill>
        <p:spPr>
          <a:xfrm>
            <a:off x="1178298" y="4781501"/>
            <a:ext cx="2413455" cy="805158"/>
          </a:xfrm>
          <a:prstGeom prst="rect">
            <a:avLst/>
          </a:prstGeom>
        </p:spPr>
      </p:pic>
      <p:sp>
        <p:nvSpPr>
          <p:cNvPr id="12" name="正方形/長方形 11"/>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79622" y="6610604"/>
            <a:ext cx="153599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出願から登録までの流れ</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18</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721883" y="5987926"/>
            <a:ext cx="8528720" cy="315214"/>
          </a:xfrm>
          <a:prstGeom prst="rect">
            <a:avLst/>
          </a:prstGeom>
          <a:noFill/>
        </p:spPr>
        <p:txBody>
          <a:bodyPr wrap="square" rtlCol="0">
            <a:spAutoFit/>
          </a:bodyPr>
          <a:lstStyle/>
          <a:p>
            <a:pPr>
              <a:lnSpc>
                <a:spcPct val="110000"/>
              </a:lnSpc>
            </a:pP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（５６）</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参考文献</a:t>
            </a:r>
            <a:r>
              <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500" dirty="0">
                <a:latin typeface="ＭＳ ゴシック" panose="020B0609070205080204" pitchFamily="49" charset="-128"/>
                <a:ea typeface="ＭＳ ゴシック" panose="020B0609070205080204" pitchFamily="49" charset="-128"/>
                <a:cs typeface="Meiryo UI" panose="020B0604030504040204" pitchFamily="50" charset="-128"/>
              </a:rPr>
              <a:t>意登 １２３４５６７ 意登 ２４６８１０</a:t>
            </a:r>
            <a:endParaRPr lang="en-US" altLang="ja-JP" sz="1500"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grpSp>
        <p:nvGrpSpPr>
          <p:cNvPr id="16" name="グループ化 15"/>
          <p:cNvGrpSpPr/>
          <p:nvPr/>
        </p:nvGrpSpPr>
        <p:grpSpPr>
          <a:xfrm>
            <a:off x="4646141" y="4923018"/>
            <a:ext cx="5021785" cy="1027996"/>
            <a:chOff x="6470867" y="5074942"/>
            <a:chExt cx="5021785" cy="1027996"/>
          </a:xfrm>
        </p:grpSpPr>
        <p:sp>
          <p:nvSpPr>
            <p:cNvPr id="17" name="正方形/長方形 16"/>
            <p:cNvSpPr/>
            <p:nvPr/>
          </p:nvSpPr>
          <p:spPr bwMode="auto">
            <a:xfrm>
              <a:off x="7982552" y="5074942"/>
              <a:ext cx="3510100" cy="411458"/>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最後に、審査官が審査で特に参考とした文献が掲載されます。</a:t>
              </a:r>
              <a:endParaRPr kumimoji="0" lang="en-US" altLang="ja-JP" sz="1050" dirty="0">
                <a:latin typeface="Meiryo UI" panose="020B0604030504040204" pitchFamily="50" charset="-128"/>
                <a:ea typeface="Meiryo UI" panose="020B0604030504040204" pitchFamily="50" charset="-128"/>
              </a:endParaRPr>
            </a:p>
          </p:txBody>
        </p:sp>
        <p:cxnSp>
          <p:nvCxnSpPr>
            <p:cNvPr id="18" name="直線コネクタ 17"/>
            <p:cNvCxnSpPr/>
            <p:nvPr/>
          </p:nvCxnSpPr>
          <p:spPr>
            <a:xfrm flipH="1">
              <a:off x="6470867" y="5280671"/>
              <a:ext cx="1482810" cy="822267"/>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04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45422" y="1913459"/>
            <a:ext cx="10013288" cy="1068434"/>
          </a:xfrm>
          <a:prstGeom prst="rect">
            <a:avLst/>
          </a:prstGeom>
        </p:spPr>
        <p:txBody>
          <a:bodyPr wrap="square" anchor="ctr">
            <a:spAutoFit/>
          </a:bodyPr>
          <a:lstStyle/>
          <a:p>
            <a:pPr marL="273050" lvl="0" indent="-273050" algn="ctr">
              <a:lnSpc>
                <a:spcPct val="120000"/>
              </a:lnSpc>
              <a:tabLst>
                <a:tab pos="355600" algn="l"/>
              </a:tabLst>
              <a:defRPr/>
            </a:pPr>
            <a:r>
              <a:rPr kumimoji="1" lang="ja-JP" altLang="en-US"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令和</a:t>
            </a:r>
            <a:r>
              <a:rPr kumimoji="1" lang="en-US" altLang="ja-JP"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2</a:t>
            </a:r>
            <a:r>
              <a:rPr kumimoji="1" lang="ja-JP" altLang="en-US"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年（</a:t>
            </a:r>
            <a:r>
              <a:rPr kumimoji="1" lang="en-US" altLang="ja-JP"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2020</a:t>
            </a:r>
            <a:r>
              <a:rPr kumimoji="1" lang="ja-JP" altLang="en-US"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年）</a:t>
            </a:r>
            <a:r>
              <a:rPr kumimoji="1" lang="en-US" altLang="ja-JP"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4</a:t>
            </a:r>
            <a:r>
              <a:rPr kumimoji="1" lang="ja-JP" altLang="en-US"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月</a:t>
            </a:r>
            <a:r>
              <a:rPr lang="en-US" altLang="ja-JP" sz="2800" b="1" dirty="0">
                <a:solidFill>
                  <a:srgbClr val="C00000"/>
                </a:solidFill>
                <a:latin typeface="Meiryo UI" panose="020B0604030504040204" pitchFamily="50" charset="-128"/>
                <a:ea typeface="Meiryo UI" panose="020B0604030504040204" pitchFamily="50" charset="-128"/>
              </a:rPr>
              <a:t>1</a:t>
            </a:r>
            <a:r>
              <a:rPr kumimoji="1" lang="ja-JP" altLang="en-US"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日以降、</a:t>
            </a:r>
            <a:endParaRPr kumimoji="1" lang="en-US" altLang="ja-JP"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a:p>
            <a:pPr marL="273050" lvl="0" indent="-273050" algn="ctr">
              <a:lnSpc>
                <a:spcPct val="120000"/>
              </a:lnSpc>
              <a:tabLst>
                <a:tab pos="355600" algn="l"/>
              </a:tabLst>
              <a:defRPr/>
            </a:pPr>
            <a:r>
              <a:rPr kumimoji="1" lang="ja-JP" altLang="en-US"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建築物・内装の意匠登録出願が可能になりました。</a:t>
            </a:r>
            <a:endParaRPr lang="en-US" altLang="ja-JP" sz="2800" b="1" dirty="0">
              <a:solidFill>
                <a:srgbClr val="C00000"/>
              </a:solidFill>
              <a:latin typeface="Meiryo UI" panose="020B0604030504040204" pitchFamily="50" charset="-128"/>
              <a:ea typeface="Meiryo UI" panose="020B0604030504040204" pitchFamily="50" charset="-128"/>
            </a:endParaRPr>
          </a:p>
        </p:txBody>
      </p:sp>
      <p:cxnSp>
        <p:nvCxnSpPr>
          <p:cNvPr id="36" name="直線コネクタ 35"/>
          <p:cNvCxnSpPr>
            <a:cxnSpLocks/>
          </p:cNvCxnSpPr>
          <p:nvPr/>
        </p:nvCxnSpPr>
        <p:spPr>
          <a:xfrm>
            <a:off x="1280160" y="2908207"/>
            <a:ext cx="7303770" cy="0"/>
          </a:xfrm>
          <a:prstGeom prst="line">
            <a:avLst/>
          </a:prstGeom>
          <a:ln w="508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2143088" y="2387563"/>
            <a:ext cx="5519667" cy="0"/>
          </a:xfrm>
          <a:prstGeom prst="line">
            <a:avLst/>
          </a:prstGeom>
          <a:ln w="508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63384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22643" y="1212443"/>
            <a:ext cx="9277158" cy="461665"/>
          </a:xfrm>
          <a:prstGeom prst="rect">
            <a:avLst/>
          </a:prstGeom>
        </p:spPr>
        <p:txBody>
          <a:bodyPr wrap="square" anchor="ctr">
            <a:spAutoFit/>
          </a:bodyPr>
          <a:lstStyle/>
          <a:p>
            <a:pPr marL="273050" lvl="0" indent="-273050" algn="ctr">
              <a:lnSpc>
                <a:spcPct val="120000"/>
              </a:lnSpc>
              <a:tabLst>
                <a:tab pos="355600" algn="l"/>
              </a:tabLst>
              <a:defRPr/>
            </a:pPr>
            <a:r>
              <a:rPr kumimoji="1" lang="ja-JP" altLang="en-US" sz="20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令和元年、意匠法が改正</a:t>
            </a:r>
            <a:r>
              <a:rPr lang="ja-JP" altLang="en-US" sz="2000" b="1" dirty="0">
                <a:solidFill>
                  <a:srgbClr val="254061"/>
                </a:solidFill>
                <a:latin typeface="Meiryo UI" panose="020B0604030504040204" pitchFamily="50" charset="-128"/>
                <a:ea typeface="Meiryo UI" panose="020B0604030504040204" pitchFamily="50" charset="-128"/>
              </a:rPr>
              <a:t>され</a:t>
            </a:r>
            <a:r>
              <a:rPr kumimoji="1" lang="ja-JP" altLang="en-US" sz="2000" b="1" i="0" strike="noStrike" kern="1200" cap="none" spc="0" normalizeH="0" baseline="0" noProof="0" dirty="0" err="1">
                <a:ln>
                  <a:noFill/>
                </a:ln>
                <a:solidFill>
                  <a:srgbClr val="254061"/>
                </a:solidFill>
                <a:effectLst/>
                <a:uLnTx/>
                <a:uFillTx/>
                <a:latin typeface="Meiryo UI" panose="020B0604030504040204" pitchFamily="50" charset="-128"/>
                <a:ea typeface="Meiryo UI" panose="020B0604030504040204" pitchFamily="50" charset="-128"/>
              </a:rPr>
              <a:t>、</a:t>
            </a:r>
            <a:r>
              <a:rPr kumimoji="1" lang="ja-JP" altLang="en-US" sz="20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建築物・内装の意匠が保護対象に加わりました。</a:t>
            </a:r>
            <a:endParaRPr kumimoji="1" lang="en-US" altLang="ja-JP" sz="20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9" name="正方形/長方形 18"/>
          <p:cNvSpPr/>
          <p:nvPr/>
        </p:nvSpPr>
        <p:spPr>
          <a:xfrm>
            <a:off x="322643" y="483270"/>
            <a:ext cx="9277158" cy="485774"/>
          </a:xfrm>
          <a:prstGeom prst="rect">
            <a:avLst/>
          </a:prstGeom>
        </p:spPr>
        <p:txBody>
          <a:bodyPr wrap="square" anchor="ctr">
            <a:spAutoFit/>
          </a:bodyPr>
          <a:lstStyle/>
          <a:p>
            <a:pPr marL="273050" lvl="0" indent="-273050" algn="ctr">
              <a:lnSpc>
                <a:spcPct val="120000"/>
              </a:lnSpc>
              <a:tabLst>
                <a:tab pos="355600" algn="l"/>
              </a:tabLst>
              <a:defRPr/>
            </a:pPr>
            <a:r>
              <a:rPr kumimoji="1" lang="ja-JP" altLang="en-US" sz="24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 ～ はじめに ～ </a:t>
            </a:r>
            <a:endParaRPr kumimoji="1" lang="en-US" altLang="ja-JP" sz="24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20" name="正方形/長方形 19"/>
          <p:cNvSpPr/>
          <p:nvPr/>
        </p:nvSpPr>
        <p:spPr>
          <a:xfrm>
            <a:off x="322643" y="4965488"/>
            <a:ext cx="9277158" cy="461665"/>
          </a:xfrm>
          <a:prstGeom prst="rect">
            <a:avLst/>
          </a:prstGeom>
        </p:spPr>
        <p:txBody>
          <a:bodyPr wrap="square" anchor="ctr">
            <a:spAutoFit/>
          </a:bodyPr>
          <a:lstStyle/>
          <a:p>
            <a:pPr marL="273050" lvl="0" indent="-273050" algn="ctr">
              <a:lnSpc>
                <a:spcPct val="120000"/>
              </a:lnSpc>
              <a:tabLst>
                <a:tab pos="355600" algn="l"/>
              </a:tabLst>
              <a:defRPr/>
            </a:pPr>
            <a:r>
              <a:rPr kumimoji="1" lang="ja-JP" altLang="en-US" sz="20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この資料は、その建築物や内装のデザインに携わる皆様に向けて作成しました。</a:t>
            </a:r>
            <a:endParaRPr lang="en-US" altLang="ja-JP" sz="2000" b="1" dirty="0">
              <a:solidFill>
                <a:srgbClr val="254061"/>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322643" y="5507448"/>
            <a:ext cx="9277158" cy="830997"/>
          </a:xfrm>
          <a:prstGeom prst="rect">
            <a:avLst/>
          </a:prstGeom>
        </p:spPr>
        <p:txBody>
          <a:bodyPr wrap="square" anchor="ctr">
            <a:spAutoFit/>
          </a:bodyPr>
          <a:lstStyle/>
          <a:p>
            <a:pPr marL="273050" lvl="0" indent="-273050" algn="ctr">
              <a:lnSpc>
                <a:spcPct val="120000"/>
              </a:lnSpc>
              <a:tabLst>
                <a:tab pos="355600" algn="l"/>
              </a:tabLst>
              <a:defRPr/>
            </a:pPr>
            <a:r>
              <a:rPr lang="ja-JP" altLang="en-US" sz="2000" b="1" dirty="0">
                <a:solidFill>
                  <a:srgbClr val="254061"/>
                </a:solidFill>
                <a:latin typeface="Meiryo UI" panose="020B0604030504040204" pitchFamily="50" charset="-128"/>
                <a:ea typeface="Meiryo UI" panose="020B0604030504040204" pitchFamily="50" charset="-128"/>
              </a:rPr>
              <a:t>「意匠法って何？」「どんな審査？」「どのように出願すればいいの？」</a:t>
            </a:r>
            <a:endParaRPr lang="en-US" altLang="ja-JP" sz="2000" b="1" dirty="0">
              <a:solidFill>
                <a:srgbClr val="254061"/>
              </a:solidFill>
              <a:latin typeface="Meiryo UI" panose="020B0604030504040204" pitchFamily="50" charset="-128"/>
              <a:ea typeface="Meiryo UI" panose="020B0604030504040204" pitchFamily="50" charset="-128"/>
            </a:endParaRPr>
          </a:p>
          <a:p>
            <a:pPr marL="273050" lvl="0" indent="-273050" algn="ctr">
              <a:lnSpc>
                <a:spcPct val="120000"/>
              </a:lnSpc>
              <a:tabLst>
                <a:tab pos="355600" algn="l"/>
              </a:tabLst>
              <a:defRPr/>
            </a:pPr>
            <a:r>
              <a:rPr lang="ja-JP" altLang="en-US" sz="2000" b="1" dirty="0">
                <a:solidFill>
                  <a:srgbClr val="254061"/>
                </a:solidFill>
                <a:latin typeface="Meiryo UI" panose="020B0604030504040204" pitchFamily="50" charset="-128"/>
                <a:ea typeface="Meiryo UI" panose="020B0604030504040204" pitchFamily="50" charset="-128"/>
              </a:rPr>
              <a:t>意匠登録出願の基本をご紹介します。</a:t>
            </a:r>
            <a:endParaRPr lang="en-US" altLang="ja-JP" sz="2000" b="1" dirty="0">
              <a:solidFill>
                <a:srgbClr val="254061"/>
              </a:solidFill>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8112" y="130629"/>
            <a:ext cx="1403222" cy="527612"/>
          </a:xfrm>
          <a:prstGeom prst="rect">
            <a:avLst/>
          </a:prstGeom>
        </p:spPr>
      </p:pic>
      <p:sp>
        <p:nvSpPr>
          <p:cNvPr id="13" name="テキスト ボックス 12"/>
          <p:cNvSpPr txBox="1"/>
          <p:nvPr/>
        </p:nvSpPr>
        <p:spPr>
          <a:xfrm>
            <a:off x="9584948" y="6610392"/>
            <a:ext cx="300082" cy="230832"/>
          </a:xfrm>
          <a:prstGeom prst="rect">
            <a:avLst/>
          </a:prstGeom>
          <a:solidFill>
            <a:srgbClr val="254061"/>
          </a:solidFill>
        </p:spPr>
        <p:txBody>
          <a:bodyPr wrap="none" rtlCol="0">
            <a:spAutoFit/>
          </a:bodyPr>
          <a:lstStyle/>
          <a:p>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a:stretch>
            <a:fillRect/>
          </a:stretch>
        </p:blipFill>
        <p:spPr>
          <a:xfrm>
            <a:off x="3701284" y="3597020"/>
            <a:ext cx="2172571" cy="932020"/>
          </a:xfrm>
          <a:prstGeom prst="rect">
            <a:avLst/>
          </a:prstGeom>
        </p:spPr>
      </p:pic>
      <p:grpSp>
        <p:nvGrpSpPr>
          <p:cNvPr id="24" name="グループ化 23"/>
          <p:cNvGrpSpPr/>
          <p:nvPr/>
        </p:nvGrpSpPr>
        <p:grpSpPr>
          <a:xfrm>
            <a:off x="5872121" y="3415927"/>
            <a:ext cx="1824866" cy="1241011"/>
            <a:chOff x="2067382" y="3605344"/>
            <a:chExt cx="3231693" cy="2197733"/>
          </a:xfrm>
        </p:grpSpPr>
        <p:sp>
          <p:nvSpPr>
            <p:cNvPr id="23" name="フリーフォーム 22"/>
            <p:cNvSpPr/>
            <p:nvPr/>
          </p:nvSpPr>
          <p:spPr bwMode="auto">
            <a:xfrm>
              <a:off x="2219326" y="4143375"/>
              <a:ext cx="2851150" cy="1616075"/>
            </a:xfrm>
            <a:custGeom>
              <a:avLst/>
              <a:gdLst>
                <a:gd name="connsiteX0" fmla="*/ 0 w 2822575"/>
                <a:gd name="connsiteY0" fmla="*/ 552450 h 1609725"/>
                <a:gd name="connsiteX1" fmla="*/ 600075 w 2822575"/>
                <a:gd name="connsiteY1" fmla="*/ 1609725 h 1609725"/>
                <a:gd name="connsiteX2" fmla="*/ 2822575 w 2822575"/>
                <a:gd name="connsiteY2" fmla="*/ 444500 h 1609725"/>
                <a:gd name="connsiteX3" fmla="*/ 2000250 w 2822575"/>
                <a:gd name="connsiteY3" fmla="*/ 0 h 1609725"/>
                <a:gd name="connsiteX4" fmla="*/ 0 w 2822575"/>
                <a:gd name="connsiteY4" fmla="*/ 552450 h 1609725"/>
                <a:gd name="connsiteX0" fmla="*/ 0 w 2822575"/>
                <a:gd name="connsiteY0" fmla="*/ 552450 h 1616075"/>
                <a:gd name="connsiteX1" fmla="*/ 584359 w 2822575"/>
                <a:gd name="connsiteY1" fmla="*/ 1616075 h 1616075"/>
                <a:gd name="connsiteX2" fmla="*/ 2822575 w 2822575"/>
                <a:gd name="connsiteY2" fmla="*/ 444500 h 1616075"/>
                <a:gd name="connsiteX3" fmla="*/ 2000250 w 2822575"/>
                <a:gd name="connsiteY3" fmla="*/ 0 h 1616075"/>
                <a:gd name="connsiteX4" fmla="*/ 0 w 2822575"/>
                <a:gd name="connsiteY4" fmla="*/ 552450 h 161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75" h="1616075">
                  <a:moveTo>
                    <a:pt x="0" y="552450"/>
                  </a:moveTo>
                  <a:lnTo>
                    <a:pt x="584359" y="1616075"/>
                  </a:lnTo>
                  <a:lnTo>
                    <a:pt x="2822575" y="444500"/>
                  </a:lnTo>
                  <a:lnTo>
                    <a:pt x="2000250" y="0"/>
                  </a:lnTo>
                  <a:lnTo>
                    <a:pt x="0" y="552450"/>
                  </a:lnTo>
                  <a:close/>
                </a:path>
              </a:pathLst>
            </a:custGeom>
            <a:solidFill>
              <a:srgbClr val="F3F3F3"/>
            </a:solidFill>
            <a:ln w="9525">
              <a:solidFill>
                <a:srgbClr val="202020"/>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67382" y="3605344"/>
              <a:ext cx="3231693" cy="2197733"/>
            </a:xfrm>
            <a:prstGeom prst="rect">
              <a:avLst/>
            </a:prstGeom>
          </p:spPr>
        </p:pic>
      </p:grpSp>
      <p:pic>
        <p:nvPicPr>
          <p:cNvPr id="26" name="図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73365" y="3318196"/>
            <a:ext cx="1211893" cy="1232923"/>
          </a:xfrm>
          <a:prstGeom prst="rect">
            <a:avLst/>
          </a:prstGeom>
        </p:spPr>
      </p:pic>
      <p:pic>
        <p:nvPicPr>
          <p:cNvPr id="29" name="図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2053" y="3213815"/>
            <a:ext cx="1749426" cy="1526137"/>
          </a:xfrm>
          <a:prstGeom prst="rect">
            <a:avLst/>
          </a:prstGeom>
        </p:spPr>
      </p:pic>
      <p:pic>
        <p:nvPicPr>
          <p:cNvPr id="31" name="図 3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68879" y="3205272"/>
            <a:ext cx="1904028" cy="1561197"/>
          </a:xfrm>
          <a:prstGeom prst="rect">
            <a:avLst/>
          </a:prstGeom>
        </p:spPr>
      </p:pic>
    </p:spTree>
    <p:extLst>
      <p:ext uri="{BB962C8B-B14F-4D97-AF65-F5344CB8AC3E}">
        <p14:creationId xmlns:p14="http://schemas.microsoft.com/office/powerpoint/2010/main" val="2911027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 name="正方形/長方形 12"/>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出願から登録までの流れ</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79622" y="6610604"/>
            <a:ext cx="153599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出願から登録までの流れ</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19</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531" y="771594"/>
            <a:ext cx="9286629" cy="5716547"/>
          </a:xfrm>
          <a:prstGeom prst="rect">
            <a:avLst/>
          </a:prstGeom>
        </p:spPr>
      </p:pic>
    </p:spTree>
    <p:extLst>
      <p:ext uri="{BB962C8B-B14F-4D97-AF65-F5344CB8AC3E}">
        <p14:creationId xmlns:p14="http://schemas.microsoft.com/office/powerpoint/2010/main" val="2590442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5205093" y="689449"/>
            <a:ext cx="4700907" cy="2210572"/>
            <a:chOff x="5205093" y="689449"/>
            <a:chExt cx="4700907" cy="2210572"/>
          </a:xfrm>
        </p:grpSpPr>
        <p:pic>
          <p:nvPicPr>
            <p:cNvPr id="10" name="図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45284" y="689449"/>
              <a:ext cx="3460716" cy="2210572"/>
            </a:xfrm>
            <a:prstGeom prst="rect">
              <a:avLst/>
            </a:prstGeom>
          </p:spPr>
        </p:pic>
        <p:sp>
          <p:nvSpPr>
            <p:cNvPr id="53" name="正方形/長方形 52"/>
            <p:cNvSpPr/>
            <p:nvPr/>
          </p:nvSpPr>
          <p:spPr>
            <a:xfrm>
              <a:off x="5205093" y="858798"/>
              <a:ext cx="986017" cy="272703"/>
            </a:xfrm>
            <a:prstGeom prst="rect">
              <a:avLst/>
            </a:prstGeom>
          </p:spPr>
          <p:txBody>
            <a:bodyPr wrap="square" anchor="ctr">
              <a:spAutoFit/>
            </a:bodyPr>
            <a:lstStyle/>
            <a:p>
              <a:pPr marL="273050" lvl="0" indent="-273050" algn="ctr">
                <a:lnSpc>
                  <a:spcPct val="120000"/>
                </a:lnSpc>
                <a:tabLst>
                  <a:tab pos="355600" algn="l"/>
                </a:tabLst>
                <a:defRPr/>
              </a:pPr>
              <a:r>
                <a:rPr lang="ja-JP" altLang="en-US" sz="1100" b="1" dirty="0">
                  <a:solidFill>
                    <a:srgbClr val="C00000"/>
                  </a:solidFill>
                  <a:latin typeface="Meiryo UI" panose="020B0604030504040204" pitchFamily="50" charset="-128"/>
                  <a:ea typeface="Meiryo UI" panose="020B0604030504040204" pitchFamily="50" charset="-128"/>
                </a:rPr>
                <a:t>いまココ</a:t>
              </a:r>
              <a:endParaRPr lang="en-US" altLang="ja-JP" sz="1100" b="1" dirty="0">
                <a:solidFill>
                  <a:srgbClr val="C00000"/>
                </a:solidFill>
                <a:latin typeface="Meiryo UI" panose="020B0604030504040204" pitchFamily="50" charset="-128"/>
                <a:ea typeface="Meiryo UI" panose="020B0604030504040204" pitchFamily="50" charset="-128"/>
              </a:endParaRPr>
            </a:p>
          </p:txBody>
        </p:sp>
        <p:sp>
          <p:nvSpPr>
            <p:cNvPr id="57" name="円弧 56"/>
            <p:cNvSpPr/>
            <p:nvPr/>
          </p:nvSpPr>
          <p:spPr>
            <a:xfrm>
              <a:off x="5519186" y="1018443"/>
              <a:ext cx="1060862" cy="475013"/>
            </a:xfrm>
            <a:prstGeom prst="arc">
              <a:avLst>
                <a:gd name="adj1" fmla="val 16234210"/>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8" name="円弧 57"/>
            <p:cNvSpPr/>
            <p:nvPr/>
          </p:nvSpPr>
          <p:spPr>
            <a:xfrm>
              <a:off x="5259388" y="1018442"/>
              <a:ext cx="1596892" cy="488096"/>
            </a:xfrm>
            <a:prstGeom prst="arc">
              <a:avLst>
                <a:gd name="adj1" fmla="val 16234210"/>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9" name="正方形/長方形 8"/>
          <p:cNvSpPr/>
          <p:nvPr/>
        </p:nvSpPr>
        <p:spPr>
          <a:xfrm>
            <a:off x="488503" y="1117361"/>
            <a:ext cx="9106071" cy="954107"/>
          </a:xfrm>
          <a:prstGeom prst="rect">
            <a:avLst/>
          </a:prstGeom>
        </p:spPr>
        <p:txBody>
          <a:bodyPr wrap="square" anchor="ctr">
            <a:spAutoFit/>
          </a:bodyPr>
          <a:lstStyle/>
          <a:p>
            <a:pPr marL="273050" lvl="0" indent="-273050">
              <a:tabLst>
                <a:tab pos="355600" algn="l"/>
              </a:tabLst>
              <a:defRPr/>
            </a:pPr>
            <a:r>
              <a:rPr lang="ja-JP" altLang="en-US" sz="2800" b="1" dirty="0">
                <a:solidFill>
                  <a:srgbClr val="254061"/>
                </a:solidFill>
                <a:latin typeface="Meiryo UI" panose="020B0604030504040204" pitchFamily="50" charset="-128"/>
                <a:ea typeface="Meiryo UI" panose="020B0604030504040204" pitchFamily="50" charset="-128"/>
              </a:rPr>
              <a:t>「意匠の創作をした人」に</a:t>
            </a:r>
            <a:endParaRPr lang="en-US" altLang="ja-JP" sz="2800" b="1" dirty="0">
              <a:solidFill>
                <a:srgbClr val="254061"/>
              </a:solidFill>
              <a:latin typeface="Meiryo UI" panose="020B0604030504040204" pitchFamily="50" charset="-128"/>
              <a:ea typeface="Meiryo UI" panose="020B0604030504040204" pitchFamily="50" charset="-128"/>
            </a:endParaRPr>
          </a:p>
          <a:p>
            <a:pPr marL="273050" lvl="0" indent="-273050">
              <a:tabLst>
                <a:tab pos="355600" algn="l"/>
              </a:tabLst>
              <a:defRPr/>
            </a:pPr>
            <a:r>
              <a:rPr lang="ja-JP" altLang="en-US" sz="2800" b="1" dirty="0">
                <a:solidFill>
                  <a:srgbClr val="254061"/>
                </a:solidFill>
                <a:latin typeface="Meiryo UI" panose="020B0604030504040204" pitchFamily="50" charset="-128"/>
                <a:ea typeface="Meiryo UI" panose="020B0604030504040204" pitchFamily="50" charset="-128"/>
              </a:rPr>
              <a:t>意匠登録を受ける権利があります。</a:t>
            </a:r>
            <a:endParaRPr lang="en-US" altLang="ja-JP" sz="2800" b="1" dirty="0">
              <a:solidFill>
                <a:srgbClr val="254061"/>
              </a:solidFill>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 name="正方形/長方形 10"/>
          <p:cNvSpPr/>
          <p:nvPr/>
        </p:nvSpPr>
        <p:spPr>
          <a:xfrm>
            <a:off x="488503" y="2112299"/>
            <a:ext cx="9106071" cy="757130"/>
          </a:xfrm>
          <a:prstGeom prst="rect">
            <a:avLst/>
          </a:prstGeom>
        </p:spPr>
        <p:txBody>
          <a:bodyPr wrap="square" anchor="ctr">
            <a:spAutoFit/>
          </a:bodyPr>
          <a:lstStyle/>
          <a:p>
            <a:pPr marL="273050" lvl="0" indent="-273050">
              <a:lnSpc>
                <a:spcPct val="120000"/>
              </a:lnSpc>
              <a:tabLst>
                <a:tab pos="355600" algn="l"/>
              </a:tabLst>
              <a:defRPr/>
            </a:pPr>
            <a:r>
              <a:rPr lang="ja-JP" altLang="en-US" b="1" dirty="0">
                <a:solidFill>
                  <a:srgbClr val="254061"/>
                </a:solidFill>
                <a:latin typeface="Meiryo UI" panose="020B0604030504040204" pitchFamily="50" charset="-128"/>
                <a:ea typeface="Meiryo UI" panose="020B0604030504040204" pitchFamily="50" charset="-128"/>
              </a:rPr>
              <a:t>例：意匠設計者、インテリアデザイナーなど</a:t>
            </a:r>
            <a:endParaRPr lang="en-US" altLang="ja-JP" b="1"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b="1" dirty="0">
                <a:solidFill>
                  <a:srgbClr val="C00000"/>
                </a:solidFill>
                <a:latin typeface="Meiryo UI" panose="020B0604030504040204" pitchFamily="50" charset="-128"/>
                <a:ea typeface="Meiryo UI" panose="020B0604030504040204" pitchFamily="50" charset="-128"/>
              </a:rPr>
              <a:t>意匠登録を受ける権利は、他者に譲渡することもできます。</a:t>
            </a:r>
            <a:endParaRPr lang="en-US" altLang="ja-JP" b="1" dirty="0">
              <a:solidFill>
                <a:srgbClr val="C00000"/>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131525" y="928541"/>
            <a:ext cx="2145139"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項で準用する特許法第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 name="正方形/長方形 17"/>
          <p:cNvSpPr/>
          <p:nvPr/>
        </p:nvSpPr>
        <p:spPr bwMode="auto">
          <a:xfrm>
            <a:off x="492725" y="3014283"/>
            <a:ext cx="8928992" cy="3520036"/>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 name="正方形/長方形 18"/>
          <p:cNvSpPr/>
          <p:nvPr/>
        </p:nvSpPr>
        <p:spPr>
          <a:xfrm>
            <a:off x="560512" y="3102626"/>
            <a:ext cx="8964487" cy="1372683"/>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★実際の建築・施工の有無に関わらず出願できます★</a:t>
            </a:r>
            <a:endParaRPr lang="en-US" altLang="ja-JP" sz="16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意匠の創作をした時点で、意匠登録を受ける権利が発生します。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その意匠が実際に建築・施工されなかったとしても、出願は可能です。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例えば、まだ採択されるかわからないコンペ応募案など、意匠創作をした時点から出願できます。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p:txBody>
      </p:sp>
      <p:grpSp>
        <p:nvGrpSpPr>
          <p:cNvPr id="42" name="グループ化 41"/>
          <p:cNvGrpSpPr/>
          <p:nvPr/>
        </p:nvGrpSpPr>
        <p:grpSpPr>
          <a:xfrm>
            <a:off x="575740" y="836587"/>
            <a:ext cx="646331" cy="276999"/>
            <a:chOff x="4287869" y="836589"/>
            <a:chExt cx="646331" cy="276999"/>
          </a:xfrm>
        </p:grpSpPr>
        <p:sp>
          <p:nvSpPr>
            <p:cNvPr id="51" name="角丸四角形 50"/>
            <p:cNvSpPr/>
            <p:nvPr/>
          </p:nvSpPr>
          <p:spPr bwMode="auto">
            <a:xfrm>
              <a:off x="4313704" y="864066"/>
              <a:ext cx="577077" cy="218114"/>
            </a:xfrm>
            <a:prstGeom prst="roundRect">
              <a:avLst/>
            </a:prstGeom>
            <a:solidFill>
              <a:srgbClr val="829D4C"/>
            </a:solidFill>
            <a:ln w="9525">
              <a:solidFill>
                <a:srgbClr val="829D4C"/>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4287869" y="836589"/>
              <a:ext cx="646331" cy="276999"/>
            </a:xfrm>
            <a:prstGeom prst="rect">
              <a:avLst/>
            </a:prstGeom>
            <a:noFill/>
          </p:spPr>
          <p:txBody>
            <a:bodyPr wrap="none" rtlCol="0">
              <a:spAutoFit/>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出願人</a:t>
              </a:r>
            </a:p>
          </p:txBody>
        </p:sp>
      </p:grpSp>
      <p:sp>
        <p:nvSpPr>
          <p:cNvPr id="54" name="正方形/長方形 53"/>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意匠登録を受けられる人</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479622" y="6610604"/>
            <a:ext cx="153599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出願から登録までの流れ</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1" name="図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0993" y="4616582"/>
            <a:ext cx="1919106" cy="1650700"/>
          </a:xfrm>
          <a:prstGeom prst="rect">
            <a:avLst/>
          </a:prstGeom>
        </p:spPr>
      </p:pic>
      <p:sp>
        <p:nvSpPr>
          <p:cNvPr id="66" name="テキスト ボックス 65"/>
          <p:cNvSpPr txBox="1"/>
          <p:nvPr/>
        </p:nvSpPr>
        <p:spPr>
          <a:xfrm>
            <a:off x="7177381" y="6032521"/>
            <a:ext cx="646331" cy="276999"/>
          </a:xfrm>
          <a:prstGeom prst="rect">
            <a:avLst/>
          </a:prstGeom>
          <a:noFill/>
        </p:spPr>
        <p:txBody>
          <a:bodyPr wrap="none" rtlCol="0">
            <a:spAutoFit/>
          </a:bodyPr>
          <a:lstStyle/>
          <a:p>
            <a:pPr algn="ct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特許庁</a:t>
            </a:r>
            <a:endParaRPr kumimoji="1" lang="en-US" altLang="ja-JP"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0" name="グループ化 19"/>
          <p:cNvGrpSpPr/>
          <p:nvPr/>
        </p:nvGrpSpPr>
        <p:grpSpPr>
          <a:xfrm>
            <a:off x="1088473" y="4582663"/>
            <a:ext cx="1939661" cy="1811720"/>
            <a:chOff x="1048013" y="4481513"/>
            <a:chExt cx="1939661" cy="1811720"/>
          </a:xfrm>
        </p:grpSpPr>
        <p:pic>
          <p:nvPicPr>
            <p:cNvPr id="59" name="図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0981" y="4826555"/>
              <a:ext cx="973977" cy="988093"/>
            </a:xfrm>
            <a:prstGeom prst="rect">
              <a:avLst/>
            </a:prstGeom>
          </p:spPr>
        </p:pic>
        <p:sp>
          <p:nvSpPr>
            <p:cNvPr id="65" name="テキスト ボックス 64"/>
            <p:cNvSpPr txBox="1"/>
            <p:nvPr/>
          </p:nvSpPr>
          <p:spPr>
            <a:xfrm>
              <a:off x="1048013" y="5831568"/>
              <a:ext cx="1717137" cy="461665"/>
            </a:xfrm>
            <a:prstGeom prst="rect">
              <a:avLst/>
            </a:prstGeom>
            <a:noFill/>
          </p:spPr>
          <p:txBody>
            <a:bodyPr wrap="none" rtlCol="0">
              <a:spAutoFit/>
            </a:bodyPr>
            <a:lstStyle/>
            <a:p>
              <a:pPr algn="ct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意匠設計担当</a:t>
              </a:r>
              <a:endParaRPr kumimoji="1" lang="en-US" altLang="ja-JP"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インテリアデザイナーなど</a:t>
              </a:r>
              <a:endParaRPr kumimoji="1" lang="en-US" altLang="ja-JP"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5" name="グループ化 14"/>
            <p:cNvGrpSpPr/>
            <p:nvPr/>
          </p:nvGrpSpPr>
          <p:grpSpPr>
            <a:xfrm>
              <a:off x="2203451" y="4481513"/>
              <a:ext cx="784223" cy="631822"/>
              <a:chOff x="2203451" y="4481513"/>
              <a:chExt cx="784223" cy="631822"/>
            </a:xfrm>
          </p:grpSpPr>
          <p:pic>
            <p:nvPicPr>
              <p:cNvPr id="60" name="図 59"/>
              <p:cNvPicPr>
                <a:picLocks noChangeAspect="1"/>
              </p:cNvPicPr>
              <p:nvPr/>
            </p:nvPicPr>
            <p:blipFill>
              <a:blip r:embed="rId6"/>
              <a:stretch>
                <a:fillRect/>
              </a:stretch>
            </p:blipFill>
            <p:spPr>
              <a:xfrm>
                <a:off x="2543142" y="4549997"/>
                <a:ext cx="321754" cy="456365"/>
              </a:xfrm>
              <a:prstGeom prst="rect">
                <a:avLst/>
              </a:prstGeom>
            </p:spPr>
          </p:pic>
          <p:sp>
            <p:nvSpPr>
              <p:cNvPr id="13" name="楕円 12"/>
              <p:cNvSpPr/>
              <p:nvPr/>
            </p:nvSpPr>
            <p:spPr bwMode="auto">
              <a:xfrm rot="20512179">
                <a:off x="2203451" y="5018085"/>
                <a:ext cx="69850" cy="95250"/>
              </a:xfrm>
              <a:prstGeom prst="ellipse">
                <a:avLst/>
              </a:prstGeom>
              <a:noFill/>
              <a:ln w="12700">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67" name="楕円 66"/>
              <p:cNvSpPr/>
              <p:nvPr/>
            </p:nvSpPr>
            <p:spPr bwMode="auto">
              <a:xfrm rot="20512179">
                <a:off x="2312989" y="4933227"/>
                <a:ext cx="93662" cy="127721"/>
              </a:xfrm>
              <a:prstGeom prst="ellipse">
                <a:avLst/>
              </a:prstGeom>
              <a:noFill/>
              <a:ln w="12700">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68" name="楕円 67"/>
              <p:cNvSpPr/>
              <p:nvPr/>
            </p:nvSpPr>
            <p:spPr bwMode="auto">
              <a:xfrm>
                <a:off x="2411413" y="4481513"/>
                <a:ext cx="576261" cy="600075"/>
              </a:xfrm>
              <a:prstGeom prst="ellipse">
                <a:avLst/>
              </a:prstGeom>
              <a:noFill/>
              <a:ln w="12700">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grpSp>
      <p:sp>
        <p:nvSpPr>
          <p:cNvPr id="69" name="テキスト ボックス 68"/>
          <p:cNvSpPr txBox="1"/>
          <p:nvPr/>
        </p:nvSpPr>
        <p:spPr>
          <a:xfrm>
            <a:off x="2547276" y="5176113"/>
            <a:ext cx="1016625" cy="276999"/>
          </a:xfrm>
          <a:prstGeom prst="rect">
            <a:avLst/>
          </a:prstGeom>
          <a:noFill/>
        </p:spPr>
        <p:txBody>
          <a:bodyPr wrap="none" rtlCol="0">
            <a:spAutoFit/>
          </a:bodyPr>
          <a:lstStyle/>
          <a:p>
            <a:pPr algn="ctr"/>
            <a:r>
              <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思いついた！</a:t>
            </a:r>
            <a:endParaRPr kumimoji="1"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0" name="直線矢印コネクタ 69"/>
          <p:cNvCxnSpPr/>
          <p:nvPr/>
        </p:nvCxnSpPr>
        <p:spPr>
          <a:xfrm flipV="1">
            <a:off x="3011677" y="4890100"/>
            <a:ext cx="890928" cy="6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図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15893" y="4569018"/>
            <a:ext cx="681534" cy="617887"/>
          </a:xfrm>
          <a:prstGeom prst="rect">
            <a:avLst/>
          </a:prstGeom>
        </p:spPr>
      </p:pic>
      <p:sp>
        <p:nvSpPr>
          <p:cNvPr id="71" name="テキスト ボックス 70"/>
          <p:cNvSpPr txBox="1"/>
          <p:nvPr/>
        </p:nvSpPr>
        <p:spPr>
          <a:xfrm>
            <a:off x="4737381" y="4640690"/>
            <a:ext cx="1885453" cy="461665"/>
          </a:xfrm>
          <a:prstGeom prst="rect">
            <a:avLst/>
          </a:prstGeom>
          <a:noFill/>
        </p:spPr>
        <p:txBody>
          <a:bodyPr wrap="none" rtlCol="0">
            <a:spAutoFit/>
          </a:bodyPr>
          <a:lstStyle/>
          <a:p>
            <a:r>
              <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施工？</a:t>
            </a:r>
          </a:p>
          <a:p>
            <a:r>
              <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されるかも、されないかも</a:t>
            </a:r>
            <a:r>
              <a:rPr kumimoji="1"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err="1">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2880763" y="5339922"/>
            <a:ext cx="3811350" cy="1037031"/>
            <a:chOff x="2880763" y="5432980"/>
            <a:chExt cx="3811350" cy="1037031"/>
          </a:xfrm>
        </p:grpSpPr>
        <p:grpSp>
          <p:nvGrpSpPr>
            <p:cNvPr id="5" name="グループ化 4"/>
            <p:cNvGrpSpPr/>
            <p:nvPr/>
          </p:nvGrpSpPr>
          <p:grpSpPr>
            <a:xfrm>
              <a:off x="4290149" y="5432980"/>
              <a:ext cx="992579" cy="712798"/>
              <a:chOff x="586133" y="4587364"/>
              <a:chExt cx="992579" cy="712798"/>
            </a:xfrm>
          </p:grpSpPr>
          <p:sp>
            <p:nvSpPr>
              <p:cNvPr id="63" name="テキスト ボックス 62"/>
              <p:cNvSpPr txBox="1"/>
              <p:nvPr/>
            </p:nvSpPr>
            <p:spPr>
              <a:xfrm>
                <a:off x="586133" y="5046246"/>
                <a:ext cx="992579" cy="253916"/>
              </a:xfrm>
              <a:prstGeom prst="rect">
                <a:avLst/>
              </a:prstGeom>
              <a:noFill/>
            </p:spPr>
            <p:txBody>
              <a:bodyPr wrap="none" rtlCol="0">
                <a:spAutoFit/>
              </a:bodyPr>
              <a:lstStyle/>
              <a:p>
                <a:pPr algn="ctr"/>
                <a:r>
                  <a:rPr kumimoji="1" lang="ja-JP" altLang="en-US"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意匠登録出願</a:t>
                </a:r>
                <a:endParaRPr kumimoji="1" lang="en-US" altLang="ja-JP"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4" name="図 63"/>
              <p:cNvPicPr>
                <a:picLocks noChangeAspect="1"/>
              </p:cNvPicPr>
              <p:nvPr/>
            </p:nvPicPr>
            <p:blipFill>
              <a:blip r:embed="rId8"/>
              <a:stretch>
                <a:fillRect/>
              </a:stretch>
            </p:blipFill>
            <p:spPr>
              <a:xfrm>
                <a:off x="722061" y="4587364"/>
                <a:ext cx="717131" cy="453097"/>
              </a:xfrm>
              <a:prstGeom prst="rect">
                <a:avLst/>
              </a:prstGeom>
            </p:spPr>
          </p:pic>
        </p:grpSp>
        <p:sp>
          <p:nvSpPr>
            <p:cNvPr id="4" name="右矢印 3"/>
            <p:cNvSpPr/>
            <p:nvPr/>
          </p:nvSpPr>
          <p:spPr bwMode="auto">
            <a:xfrm>
              <a:off x="2880763" y="6093304"/>
              <a:ext cx="3811350" cy="165887"/>
            </a:xfrm>
            <a:prstGeom prst="rightArrow">
              <a:avLst/>
            </a:prstGeom>
            <a:solidFill>
              <a:srgbClr val="4A452A"/>
            </a:solidFill>
            <a:ln w="9525">
              <a:solidFill>
                <a:srgbClr val="4A452A"/>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72" name="ドーナツ 71"/>
            <p:cNvSpPr/>
            <p:nvPr/>
          </p:nvSpPr>
          <p:spPr bwMode="auto">
            <a:xfrm>
              <a:off x="4106709" y="5858633"/>
              <a:ext cx="237211" cy="230623"/>
            </a:xfrm>
            <a:prstGeom prst="donut">
              <a:avLst>
                <a:gd name="adj" fmla="val 10517"/>
              </a:avLst>
            </a:prstGeom>
            <a:solidFill>
              <a:srgbClr val="C00000"/>
            </a:solidFill>
            <a:ln w="9525">
              <a:solidFill>
                <a:srgbClr val="C00000"/>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3197703" y="6193012"/>
              <a:ext cx="3177473" cy="276999"/>
            </a:xfrm>
            <a:prstGeom prst="rect">
              <a:avLst/>
            </a:prstGeom>
            <a:noFill/>
          </p:spPr>
          <p:txBody>
            <a:bodyPr wrap="none" rtlCol="0">
              <a:spAutoFit/>
            </a:bodyPr>
            <a:lstStyle/>
            <a:p>
              <a:pPr algn="ctr"/>
              <a:r>
                <a:rPr kumimoji="1" lang="ja-JP" altLang="en-US" sz="12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実際に建築・施工されるか否かは関係なく出願可</a:t>
              </a:r>
            </a:p>
          </p:txBody>
        </p:sp>
      </p:grpSp>
      <p:cxnSp>
        <p:nvCxnSpPr>
          <p:cNvPr id="74" name="直線コネクタ 73"/>
          <p:cNvCxnSpPr/>
          <p:nvPr/>
        </p:nvCxnSpPr>
        <p:spPr>
          <a:xfrm>
            <a:off x="565141" y="2784073"/>
            <a:ext cx="5431057" cy="0"/>
          </a:xfrm>
          <a:prstGeom prst="line">
            <a:avLst/>
          </a:prstGeom>
          <a:ln w="381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75805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3959226" y="692599"/>
            <a:ext cx="5946773" cy="2554757"/>
            <a:chOff x="3959226" y="692599"/>
            <a:chExt cx="5946773" cy="2554757"/>
          </a:xfrm>
        </p:grpSpPr>
        <p:pic>
          <p:nvPicPr>
            <p:cNvPr id="2" name="図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03854" y="692599"/>
              <a:ext cx="4002145" cy="2554757"/>
            </a:xfrm>
            <a:prstGeom prst="rect">
              <a:avLst/>
            </a:prstGeom>
          </p:spPr>
        </p:pic>
        <p:sp>
          <p:nvSpPr>
            <p:cNvPr id="36" name="正方形/長方形 35"/>
            <p:cNvSpPr/>
            <p:nvPr/>
          </p:nvSpPr>
          <p:spPr>
            <a:xfrm>
              <a:off x="4694269" y="777847"/>
              <a:ext cx="986017" cy="272703"/>
            </a:xfrm>
            <a:prstGeom prst="rect">
              <a:avLst/>
            </a:prstGeom>
          </p:spPr>
          <p:txBody>
            <a:bodyPr wrap="square" anchor="ctr">
              <a:spAutoFit/>
            </a:bodyPr>
            <a:lstStyle/>
            <a:p>
              <a:pPr marL="273050" lvl="0" indent="-273050" algn="ctr">
                <a:lnSpc>
                  <a:spcPct val="120000"/>
                </a:lnSpc>
                <a:tabLst>
                  <a:tab pos="355600" algn="l"/>
                </a:tabLst>
                <a:defRPr/>
              </a:pPr>
              <a:r>
                <a:rPr lang="ja-JP" altLang="en-US" sz="1100" b="1" dirty="0">
                  <a:solidFill>
                    <a:srgbClr val="C00000"/>
                  </a:solidFill>
                  <a:latin typeface="Meiryo UI" panose="020B0604030504040204" pitchFamily="50" charset="-128"/>
                  <a:ea typeface="Meiryo UI" panose="020B0604030504040204" pitchFamily="50" charset="-128"/>
                </a:rPr>
                <a:t>いまココ</a:t>
              </a:r>
              <a:endParaRPr lang="en-US" altLang="ja-JP" sz="1100" b="1" dirty="0">
                <a:solidFill>
                  <a:srgbClr val="C00000"/>
                </a:solidFill>
                <a:latin typeface="Meiryo UI" panose="020B0604030504040204" pitchFamily="50" charset="-128"/>
                <a:ea typeface="Meiryo UI" panose="020B0604030504040204" pitchFamily="50" charset="-128"/>
              </a:endParaRPr>
            </a:p>
          </p:txBody>
        </p:sp>
        <p:sp>
          <p:nvSpPr>
            <p:cNvPr id="40" name="円弧 39"/>
            <p:cNvSpPr/>
            <p:nvPr/>
          </p:nvSpPr>
          <p:spPr>
            <a:xfrm>
              <a:off x="4275138" y="923776"/>
              <a:ext cx="2405771" cy="781825"/>
            </a:xfrm>
            <a:prstGeom prst="arc">
              <a:avLst>
                <a:gd name="adj1" fmla="val 16234210"/>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円弧 42"/>
            <p:cNvSpPr/>
            <p:nvPr/>
          </p:nvSpPr>
          <p:spPr>
            <a:xfrm>
              <a:off x="3959226" y="923771"/>
              <a:ext cx="3039184" cy="819306"/>
            </a:xfrm>
            <a:prstGeom prst="arc">
              <a:avLst>
                <a:gd name="adj1" fmla="val 16234210"/>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9" name="正方形/長方形 8"/>
          <p:cNvSpPr/>
          <p:nvPr/>
        </p:nvSpPr>
        <p:spPr>
          <a:xfrm>
            <a:off x="486283" y="1347164"/>
            <a:ext cx="9106071" cy="754053"/>
          </a:xfrm>
          <a:prstGeom prst="rect">
            <a:avLst/>
          </a:prstGeom>
        </p:spPr>
        <p:txBody>
          <a:bodyPr wrap="square" anchor="ctr">
            <a:spAutoFit/>
          </a:bodyPr>
          <a:lstStyle/>
          <a:p>
            <a:pPr marL="273050" lvl="0" indent="-273050">
              <a:tabLst>
                <a:tab pos="355600" algn="l"/>
              </a:tabLst>
              <a:defRPr/>
            </a:pPr>
            <a:r>
              <a:rPr lang="ja-JP" altLang="en-US" sz="2700" b="1" noProof="0" dirty="0">
                <a:solidFill>
                  <a:srgbClr val="254061"/>
                </a:solidFill>
                <a:latin typeface="Meiryo UI" panose="020B0604030504040204" pitchFamily="50" charset="-128"/>
                <a:ea typeface="Meiryo UI" panose="020B0604030504040204" pitchFamily="50" charset="-128"/>
              </a:rPr>
              <a:t>まず、書類の形式的な審査をします。</a:t>
            </a:r>
            <a:endParaRPr lang="en-US" altLang="ja-JP" sz="2700" b="1" dirty="0">
              <a:solidFill>
                <a:srgbClr val="254061"/>
              </a:solidFill>
              <a:latin typeface="Meiryo UI" panose="020B0604030504040204" pitchFamily="50" charset="-128"/>
              <a:ea typeface="Meiryo UI" panose="020B0604030504040204" pitchFamily="50" charset="-128"/>
            </a:endParaRPr>
          </a:p>
          <a:p>
            <a:pPr marL="273050" lvl="0" indent="-273050">
              <a:tabLst>
                <a:tab pos="355600" algn="l"/>
              </a:tabLst>
              <a:defRPr/>
            </a:pPr>
            <a:r>
              <a:rPr lang="ja-JP" altLang="en-US" sz="1600" b="1" noProof="0" dirty="0">
                <a:solidFill>
                  <a:srgbClr val="254061"/>
                </a:solidFill>
                <a:latin typeface="Meiryo UI" panose="020B0604030504040204" pitchFamily="50" charset="-128"/>
                <a:ea typeface="Meiryo UI" panose="020B0604030504040204" pitchFamily="50" charset="-128"/>
              </a:rPr>
              <a:t>（書類の体裁、料金の納付など）</a:t>
            </a:r>
            <a:endParaRPr lang="en-US" altLang="ja-JP" sz="1600" b="1" noProof="0" dirty="0">
              <a:solidFill>
                <a:srgbClr val="254061"/>
              </a:solidFill>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1" name="正方形/長方形 20"/>
          <p:cNvSpPr/>
          <p:nvPr/>
        </p:nvSpPr>
        <p:spPr bwMode="auto">
          <a:xfrm>
            <a:off x="480587" y="3969142"/>
            <a:ext cx="8928992" cy="2136297"/>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2" name="正方形/長方形 21"/>
          <p:cNvSpPr/>
          <p:nvPr/>
        </p:nvSpPr>
        <p:spPr>
          <a:xfrm>
            <a:off x="560512" y="4205743"/>
            <a:ext cx="8964487" cy="1612749"/>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■意匠審査基準</a:t>
            </a:r>
            <a:endParaRPr lang="en-US" altLang="ja-JP" sz="16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審査をする際に、意匠審査官が参照するもので、</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どのような観点から建築物、内装の意匠の審査をするのか、詳細に記載されています。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内容はすべて特許庁ＨＰで公開しています。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indent="-273050">
              <a:lnSpc>
                <a:spcPct val="130000"/>
              </a:lnSpc>
              <a:tabLst>
                <a:tab pos="355600" algn="l"/>
              </a:tabLst>
              <a:defRPr/>
            </a:pPr>
            <a:r>
              <a:rPr lang="en-US" altLang="ja-JP" sz="1200" dirty="0">
                <a:solidFill>
                  <a:schemeClr val="bg2">
                    <a:lumMod val="25000"/>
                  </a:schemeClr>
                </a:solidFill>
                <a:latin typeface="Meiryo UI" panose="020B0604030504040204" pitchFamily="50" charset="-128"/>
                <a:ea typeface="Meiryo UI" panose="020B0604030504040204" pitchFamily="50" charset="-128"/>
                <a:hlinkClick r:id="rId4"/>
              </a:rPr>
              <a:t>https://www.jpo.go.jp/system/laws/rule/guideline/design/shinsa_kijun/index.html</a:t>
            </a:r>
            <a:endParaRPr lang="en-US" altLang="ja-JP" sz="1200" dirty="0">
              <a:solidFill>
                <a:schemeClr val="bg2">
                  <a:lumMod val="25000"/>
                </a:schemeClr>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1152506" y="973315"/>
            <a:ext cx="958917"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7" name="グループ化 36"/>
          <p:cNvGrpSpPr/>
          <p:nvPr/>
        </p:nvGrpSpPr>
        <p:grpSpPr>
          <a:xfrm>
            <a:off x="575740" y="878527"/>
            <a:ext cx="646331" cy="276999"/>
            <a:chOff x="5040083" y="1500717"/>
            <a:chExt cx="646331" cy="276999"/>
          </a:xfrm>
        </p:grpSpPr>
        <p:sp>
          <p:nvSpPr>
            <p:cNvPr id="38" name="角丸四角形 37"/>
            <p:cNvSpPr/>
            <p:nvPr/>
          </p:nvSpPr>
          <p:spPr bwMode="auto">
            <a:xfrm>
              <a:off x="5066322" y="1532389"/>
              <a:ext cx="577077" cy="218114"/>
            </a:xfrm>
            <a:prstGeom prst="roundRect">
              <a:avLst/>
            </a:prstGeom>
            <a:solidFill>
              <a:srgbClr val="254061"/>
            </a:solidFill>
            <a:ln w="9525">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5040083" y="1500717"/>
              <a:ext cx="646331" cy="276999"/>
            </a:xfrm>
            <a:prstGeom prst="rect">
              <a:avLst/>
            </a:prstGeom>
            <a:noFill/>
          </p:spPr>
          <p:txBody>
            <a:bodyPr wrap="none" rtlCol="0">
              <a:spAutoFit/>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特許庁</a:t>
              </a:r>
            </a:p>
          </p:txBody>
        </p:sp>
      </p:grpSp>
      <p:sp>
        <p:nvSpPr>
          <p:cNvPr id="41" name="正方形/長方形 40"/>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出願を受け付けたら</a:t>
            </a:r>
            <a:r>
              <a:rPr lang="en-US" altLang="ja-JP" sz="2800" b="1" dirty="0">
                <a:solidFill>
                  <a:schemeClr val="bg1"/>
                </a:solidFill>
                <a:latin typeface="Meiryo UI" panose="020B0604030504040204" pitchFamily="50" charset="-128"/>
                <a:ea typeface="Meiryo UI" panose="020B0604030504040204" pitchFamily="50" charset="-128"/>
              </a:rPr>
              <a:t>…</a:t>
            </a:r>
          </a:p>
        </p:txBody>
      </p:sp>
      <p:sp>
        <p:nvSpPr>
          <p:cNvPr id="42" name="テキスト ボックス 41"/>
          <p:cNvSpPr txBox="1"/>
          <p:nvPr/>
        </p:nvSpPr>
        <p:spPr>
          <a:xfrm>
            <a:off x="479622" y="6610604"/>
            <a:ext cx="153599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出願から登録までの流れ</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21</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86283" y="2313000"/>
            <a:ext cx="9106071" cy="1231106"/>
          </a:xfrm>
          <a:prstGeom prst="rect">
            <a:avLst/>
          </a:prstGeom>
        </p:spPr>
        <p:txBody>
          <a:bodyPr wrap="square" anchor="ctr">
            <a:spAutoFit/>
          </a:bodyPr>
          <a:lstStyle/>
          <a:p>
            <a:pPr marL="273050" lvl="0" indent="-273050">
              <a:tabLst>
                <a:tab pos="355600" algn="l"/>
              </a:tabLst>
              <a:defRPr/>
            </a:pPr>
            <a:r>
              <a:rPr lang="ja-JP" altLang="en-US" sz="2800" b="1" dirty="0">
                <a:solidFill>
                  <a:srgbClr val="254061"/>
                </a:solidFill>
                <a:latin typeface="Meiryo UI" panose="020B0604030504040204" pitchFamily="50" charset="-128"/>
                <a:ea typeface="Meiryo UI" panose="020B0604030504040204" pitchFamily="50" charset="-128"/>
              </a:rPr>
              <a:t>問題がなければ、</a:t>
            </a:r>
            <a:endParaRPr lang="en-US" altLang="ja-JP" sz="2800" b="1" noProof="0" dirty="0">
              <a:solidFill>
                <a:srgbClr val="254061"/>
              </a:solidFill>
              <a:latin typeface="Meiryo UI" panose="020B0604030504040204" pitchFamily="50" charset="-128"/>
              <a:ea typeface="Meiryo UI" panose="020B0604030504040204" pitchFamily="50" charset="-128"/>
            </a:endParaRPr>
          </a:p>
          <a:p>
            <a:pPr marL="273050" lvl="0" indent="-273050">
              <a:tabLst>
                <a:tab pos="355600" algn="l"/>
              </a:tabLst>
              <a:defRPr/>
            </a:pPr>
            <a:r>
              <a:rPr lang="ja-JP" altLang="en-US" sz="2800" b="1" noProof="0" dirty="0">
                <a:solidFill>
                  <a:srgbClr val="254061"/>
                </a:solidFill>
                <a:latin typeface="Meiryo UI" panose="020B0604030504040204" pitchFamily="50" charset="-128"/>
                <a:ea typeface="Meiryo UI" panose="020B0604030504040204" pitchFamily="50" charset="-128"/>
              </a:rPr>
              <a:t>出願された</a:t>
            </a:r>
            <a:r>
              <a:rPr lang="ja-JP" altLang="en-US" sz="2800" b="1" dirty="0">
                <a:solidFill>
                  <a:srgbClr val="254061"/>
                </a:solidFill>
                <a:latin typeface="Meiryo UI" panose="020B0604030504040204" pitchFamily="50" charset="-128"/>
                <a:ea typeface="Meiryo UI" panose="020B0604030504040204" pitchFamily="50" charset="-128"/>
              </a:rPr>
              <a:t>意匠の</a:t>
            </a:r>
            <a:r>
              <a:rPr lang="ja-JP" altLang="en-US" sz="2800" b="1" noProof="0" dirty="0">
                <a:solidFill>
                  <a:srgbClr val="254061"/>
                </a:solidFill>
                <a:latin typeface="Meiryo UI" panose="020B0604030504040204" pitchFamily="50" charset="-128"/>
                <a:ea typeface="Meiryo UI" panose="020B0604030504040204" pitchFamily="50" charset="-128"/>
              </a:rPr>
              <a:t>審査を始めます。</a:t>
            </a:r>
            <a:endParaRPr lang="en-US" altLang="ja-JP" sz="2800" b="1" dirty="0">
              <a:solidFill>
                <a:srgbClr val="254061"/>
              </a:solidFill>
              <a:latin typeface="Meiryo UI" panose="020B0604030504040204" pitchFamily="50" charset="-128"/>
              <a:ea typeface="Meiryo UI" panose="020B0604030504040204" pitchFamily="50" charset="-128"/>
            </a:endParaRPr>
          </a:p>
          <a:p>
            <a:pPr marL="273050" lvl="0" indent="-273050">
              <a:tabLst>
                <a:tab pos="355600" algn="l"/>
              </a:tabLst>
              <a:defRPr/>
            </a:pPr>
            <a:r>
              <a:rPr lang="ja-JP" altLang="en-US" sz="1600" b="1" noProof="0" dirty="0">
                <a:solidFill>
                  <a:srgbClr val="254061"/>
                </a:solidFill>
                <a:latin typeface="Meiryo UI" panose="020B0604030504040204" pitchFamily="50" charset="-128"/>
                <a:ea typeface="Meiryo UI" panose="020B0604030504040204" pitchFamily="50" charset="-128"/>
              </a:rPr>
              <a:t>（新規性、創作非容易性など）</a:t>
            </a:r>
            <a:endParaRPr lang="en-US" altLang="ja-JP" sz="1600" b="1" noProof="0" dirty="0">
              <a:solidFill>
                <a:srgbClr val="254061"/>
              </a:solidFill>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532773" y="3200399"/>
            <a:ext cx="3444463" cy="1039827"/>
            <a:chOff x="532773" y="2981915"/>
            <a:chExt cx="3444463" cy="1039827"/>
          </a:xfrm>
        </p:grpSpPr>
        <p:cxnSp>
          <p:nvCxnSpPr>
            <p:cNvPr id="27" name="直線コネクタ 26"/>
            <p:cNvCxnSpPr/>
            <p:nvPr/>
          </p:nvCxnSpPr>
          <p:spPr>
            <a:xfrm>
              <a:off x="532773" y="2986374"/>
              <a:ext cx="3444463" cy="0"/>
            </a:xfrm>
            <a:prstGeom prst="line">
              <a:avLst/>
            </a:prstGeom>
            <a:ln w="12700" cap="rnd"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538120" y="2981915"/>
              <a:ext cx="339866" cy="1039827"/>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テキスト ボックス 27"/>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28560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459145" y="1200180"/>
            <a:ext cx="9106071" cy="523220"/>
          </a:xfrm>
          <a:prstGeom prst="rect">
            <a:avLst/>
          </a:prstGeom>
        </p:spPr>
        <p:txBody>
          <a:bodyPr wrap="square" anchor="ctr">
            <a:spAutoFit/>
          </a:bodyPr>
          <a:lstStyle/>
          <a:p>
            <a:pPr marL="273050" lvl="0" indent="-273050">
              <a:tabLst>
                <a:tab pos="355600" algn="l"/>
              </a:tabLst>
              <a:defRPr/>
            </a:pPr>
            <a:r>
              <a:rPr kumimoji="1" lang="ja-JP" altLang="en-US"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各出願に日本意匠分類をつけます。</a:t>
            </a:r>
            <a:endParaRPr kumimoji="1" lang="en-US" altLang="ja-JP"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 name="正方形/長方形 10"/>
          <p:cNvSpPr/>
          <p:nvPr/>
        </p:nvSpPr>
        <p:spPr>
          <a:xfrm>
            <a:off x="496901" y="1720918"/>
            <a:ext cx="9106071" cy="1172629"/>
          </a:xfrm>
          <a:prstGeom prst="rect">
            <a:avLst/>
          </a:prstGeom>
        </p:spPr>
        <p:txBody>
          <a:bodyPr wrap="square" anchor="ctr">
            <a:spAutoFit/>
          </a:bodyPr>
          <a:lstStyle/>
          <a:p>
            <a:pPr marL="273050" lvl="0" indent="-273050">
              <a:lnSpc>
                <a:spcPct val="130000"/>
              </a:lnSpc>
              <a:tabLst>
                <a:tab pos="355600" algn="l"/>
              </a:tabLst>
              <a:defRPr/>
            </a:pPr>
            <a:r>
              <a:rPr lang="ja-JP" altLang="en-US" b="1" dirty="0">
                <a:solidFill>
                  <a:srgbClr val="254061"/>
                </a:solidFill>
                <a:latin typeface="Meiryo UI" panose="020B0604030504040204" pitchFamily="50" charset="-128"/>
                <a:ea typeface="Meiryo UI" panose="020B0604030504040204" pitchFamily="50" charset="-128"/>
              </a:rPr>
              <a:t>出願内容をみて、審査官が判断・付与します。</a:t>
            </a:r>
            <a:endParaRPr lang="en-US" altLang="ja-JP" b="1" dirty="0">
              <a:solidFill>
                <a:srgbClr val="254061"/>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b="1" dirty="0">
                <a:solidFill>
                  <a:srgbClr val="C00000"/>
                </a:solidFill>
                <a:latin typeface="Meiryo UI" panose="020B0604030504040204" pitchFamily="50" charset="-128"/>
                <a:ea typeface="Meiryo UI" panose="020B0604030504040204" pitchFamily="50" charset="-128"/>
              </a:rPr>
              <a:t>建築物</a:t>
            </a:r>
            <a:r>
              <a:rPr lang="ja-JP" altLang="en-US" sz="1600" b="1" dirty="0">
                <a:solidFill>
                  <a:srgbClr val="C00000"/>
                </a:solidFill>
                <a:latin typeface="Meiryo UI" panose="020B0604030504040204" pitchFamily="50" charset="-128"/>
                <a:ea typeface="Meiryo UI" panose="020B0604030504040204" pitchFamily="50" charset="-128"/>
              </a:rPr>
              <a:t>（土木構造物含む）</a:t>
            </a:r>
            <a:r>
              <a:rPr lang="ja-JP" altLang="en-US" b="1" dirty="0">
                <a:solidFill>
                  <a:srgbClr val="C00000"/>
                </a:solidFill>
                <a:latin typeface="Meiryo UI" panose="020B0604030504040204" pitchFamily="50" charset="-128"/>
                <a:ea typeface="Meiryo UI" panose="020B0604030504040204" pitchFamily="50" charset="-128"/>
              </a:rPr>
              <a:t>・内装の意匠の多くは、</a:t>
            </a:r>
            <a:endParaRPr lang="en-US" altLang="ja-JP" b="1" dirty="0">
              <a:solidFill>
                <a:srgbClr val="C00000"/>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b="1" dirty="0">
                <a:solidFill>
                  <a:srgbClr val="C00000"/>
                </a:solidFill>
                <a:latin typeface="Meiryo UI" panose="020B0604030504040204" pitchFamily="50" charset="-128"/>
                <a:ea typeface="Meiryo UI" panose="020B0604030504040204" pitchFamily="50" charset="-128"/>
              </a:rPr>
              <a:t>Ｌ２・Ｌ３という分類です。</a:t>
            </a:r>
            <a:endParaRPr lang="en-US" altLang="ja-JP" b="1" dirty="0">
              <a:solidFill>
                <a:srgbClr val="C00000"/>
              </a:solidFill>
              <a:latin typeface="Meiryo UI" panose="020B0604030504040204" pitchFamily="50" charset="-128"/>
              <a:ea typeface="Meiryo UI" panose="020B0604030504040204" pitchFamily="50" charset="-128"/>
            </a:endParaRPr>
          </a:p>
        </p:txBody>
      </p:sp>
      <p:sp>
        <p:nvSpPr>
          <p:cNvPr id="21" name="正方形/長方形 20"/>
          <p:cNvSpPr/>
          <p:nvPr/>
        </p:nvSpPr>
        <p:spPr bwMode="auto">
          <a:xfrm>
            <a:off x="480586" y="3070927"/>
            <a:ext cx="8972831" cy="3420518"/>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 name="正方形/長方形 17"/>
          <p:cNvSpPr/>
          <p:nvPr/>
        </p:nvSpPr>
        <p:spPr>
          <a:xfrm>
            <a:off x="560512" y="3107711"/>
            <a:ext cx="8964487" cy="1612749"/>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■日本意匠分類</a:t>
            </a:r>
            <a:endParaRPr lang="en-US" altLang="ja-JP" sz="16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先行意匠調査の効率化のため、すべての出願と、特許庁の審査用データベース資料に付与しています。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分野ごとにＡグループからＮグループ（画像はＷ）があり、それぞれについて、さらに細分化されています。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en-US" altLang="ja-JP" sz="1200" dirty="0">
                <a:solidFill>
                  <a:schemeClr val="bg2">
                    <a:lumMod val="25000"/>
                  </a:schemeClr>
                </a:solidFill>
                <a:latin typeface="Meiryo UI" panose="020B0604030504040204" pitchFamily="50" charset="-128"/>
                <a:ea typeface="Meiryo UI" panose="020B0604030504040204" pitchFamily="50" charset="-128"/>
                <a:hlinkClick r:id="rId3"/>
              </a:rPr>
              <a:t>https://www.jpo.go.jp/system/design/gaiyo/bunrui/isyou_bunrui/index.html</a:t>
            </a:r>
            <a:endParaRPr lang="en-US" altLang="ja-JP" sz="12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p:txBody>
      </p:sp>
      <p:grpSp>
        <p:nvGrpSpPr>
          <p:cNvPr id="22" name="グループ化 21"/>
          <p:cNvGrpSpPr/>
          <p:nvPr/>
        </p:nvGrpSpPr>
        <p:grpSpPr>
          <a:xfrm>
            <a:off x="575740" y="907885"/>
            <a:ext cx="646331" cy="276999"/>
            <a:chOff x="5040083" y="1500717"/>
            <a:chExt cx="646331" cy="276999"/>
          </a:xfrm>
        </p:grpSpPr>
        <p:sp>
          <p:nvSpPr>
            <p:cNvPr id="23" name="角丸四角形 22"/>
            <p:cNvSpPr/>
            <p:nvPr/>
          </p:nvSpPr>
          <p:spPr bwMode="auto">
            <a:xfrm>
              <a:off x="5066322" y="1532389"/>
              <a:ext cx="577077" cy="218114"/>
            </a:xfrm>
            <a:prstGeom prst="roundRect">
              <a:avLst/>
            </a:prstGeom>
            <a:solidFill>
              <a:srgbClr val="254061"/>
            </a:solidFill>
            <a:ln w="9525">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5040083" y="1500717"/>
              <a:ext cx="646331" cy="276999"/>
            </a:xfrm>
            <a:prstGeom prst="rect">
              <a:avLst/>
            </a:prstGeom>
            <a:noFill/>
          </p:spPr>
          <p:txBody>
            <a:bodyPr wrap="none" rtlCol="0">
              <a:spAutoFit/>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特許庁</a:t>
              </a:r>
            </a:p>
          </p:txBody>
        </p:sp>
      </p:grpSp>
      <p:sp>
        <p:nvSpPr>
          <p:cNvPr id="30" name="正方形/長方形 29"/>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日本意匠分類</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479622" y="6610604"/>
            <a:ext cx="153599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出願から登録までの流れ</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22</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2497151520"/>
              </p:ext>
            </p:extLst>
          </p:nvPr>
        </p:nvGraphicFramePr>
        <p:xfrm>
          <a:off x="5137706" y="4493546"/>
          <a:ext cx="4144843" cy="1854200"/>
        </p:xfrm>
        <a:graphic>
          <a:graphicData uri="http://schemas.openxmlformats.org/drawingml/2006/table">
            <a:tbl>
              <a:tblPr firstRow="1" bandRow="1">
                <a:tableStyleId>{5C22544A-7EE6-4342-B048-85BDC9FD1C3A}</a:tableStyleId>
              </a:tblPr>
              <a:tblGrid>
                <a:gridCol w="1214513">
                  <a:extLst>
                    <a:ext uri="{9D8B030D-6E8A-4147-A177-3AD203B41FA5}">
                      <a16:colId xmlns:a16="http://schemas.microsoft.com/office/drawing/2014/main" val="571920691"/>
                    </a:ext>
                  </a:extLst>
                </a:gridCol>
                <a:gridCol w="2930330">
                  <a:extLst>
                    <a:ext uri="{9D8B030D-6E8A-4147-A177-3AD203B41FA5}">
                      <a16:colId xmlns:a16="http://schemas.microsoft.com/office/drawing/2014/main" val="3630888683"/>
                    </a:ext>
                  </a:extLst>
                </a:gridCol>
              </a:tblGrid>
              <a:tr h="370840">
                <a:tc>
                  <a:txBody>
                    <a:bodyPr/>
                    <a:lstStyle/>
                    <a:p>
                      <a:r>
                        <a:rPr kumimoji="1" lang="en-US" altLang="ja-JP" b="1" dirty="0">
                          <a:solidFill>
                            <a:schemeClr val="bg1"/>
                          </a:solidFill>
                          <a:latin typeface="Meiryo UI" panose="020B0604030504040204" pitchFamily="50" charset="-128"/>
                          <a:ea typeface="Meiryo UI" panose="020B0604030504040204" pitchFamily="50" charset="-128"/>
                        </a:rPr>
                        <a:t>L3-2000</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406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cs typeface="+mn-cs"/>
                        </a:rPr>
                        <a:t>高層ビル </a:t>
                      </a:r>
                      <a:r>
                        <a:rPr kumimoji="1" lang="ja-JP" altLang="en-US" sz="1200" b="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cs typeface="+mn-cs"/>
                        </a:rPr>
                        <a:t>など</a:t>
                      </a:r>
                      <a:endParaRPr kumimoji="1" lang="ja-JP" altLang="en-US" sz="1800" b="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2758968"/>
                  </a:ext>
                </a:extLst>
              </a:tr>
              <a:tr h="370840">
                <a:tc>
                  <a:txBody>
                    <a:bodyPr/>
                    <a:lstStyle/>
                    <a:p>
                      <a:r>
                        <a:rPr kumimoji="1" lang="en-US" altLang="ja-JP" b="1" dirty="0">
                          <a:solidFill>
                            <a:schemeClr val="bg1"/>
                          </a:solidFill>
                          <a:latin typeface="Meiryo UI" panose="020B0604030504040204" pitchFamily="50" charset="-128"/>
                          <a:ea typeface="Meiryo UI" panose="020B0604030504040204" pitchFamily="50" charset="-128"/>
                        </a:rPr>
                        <a:t>L3-21</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406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4A452A"/>
                          </a:solidFill>
                          <a:latin typeface="Meiryo UI" panose="020B0604030504040204" pitchFamily="50" charset="-128"/>
                          <a:ea typeface="Meiryo UI" panose="020B0604030504040204" pitchFamily="50" charset="-128"/>
                        </a:rPr>
                        <a:t>戸建住宅　</a:t>
                      </a:r>
                      <a:r>
                        <a:rPr kumimoji="1" lang="ja-JP" altLang="en-US" sz="1200" b="0" dirty="0">
                          <a:solidFill>
                            <a:srgbClr val="4A452A"/>
                          </a:solidFill>
                          <a:latin typeface="Meiryo UI" panose="020B0604030504040204" pitchFamily="50" charset="-128"/>
                          <a:ea typeface="Meiryo UI" panose="020B0604030504040204" pitchFamily="50" charset="-128"/>
                        </a:rPr>
                        <a:t>など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8783486"/>
                  </a:ext>
                </a:extLst>
              </a:tr>
              <a:tr h="370840">
                <a:tc>
                  <a:txBody>
                    <a:bodyPr/>
                    <a:lstStyle/>
                    <a:p>
                      <a:r>
                        <a:rPr kumimoji="1" lang="en-US" altLang="ja-JP" b="1" dirty="0">
                          <a:solidFill>
                            <a:schemeClr val="bg1"/>
                          </a:solidFill>
                          <a:latin typeface="Meiryo UI" panose="020B0604030504040204" pitchFamily="50" charset="-128"/>
                          <a:ea typeface="Meiryo UI" panose="020B0604030504040204" pitchFamily="50" charset="-128"/>
                        </a:rPr>
                        <a:t>L3-24</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406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cs typeface="+mn-cs"/>
                        </a:rPr>
                        <a:t>ロードサイド店舗 </a:t>
                      </a:r>
                      <a:r>
                        <a:rPr kumimoji="1" lang="ja-JP" altLang="en-US" sz="1200" b="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cs typeface="+mn-cs"/>
                        </a:rPr>
                        <a:t>など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6598922"/>
                  </a:ext>
                </a:extLst>
              </a:tr>
              <a:tr h="370840">
                <a:tc>
                  <a:txBody>
                    <a:bodyPr/>
                    <a:lstStyle/>
                    <a:p>
                      <a:r>
                        <a:rPr kumimoji="1" lang="en-US" altLang="ja-JP" b="1" dirty="0">
                          <a:solidFill>
                            <a:schemeClr val="bg1"/>
                          </a:solidFill>
                          <a:latin typeface="Meiryo UI" panose="020B0604030504040204" pitchFamily="50" charset="-128"/>
                          <a:ea typeface="Meiryo UI" panose="020B0604030504040204" pitchFamily="50" charset="-128"/>
                        </a:rPr>
                        <a:t>L3-70</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4061"/>
                    </a:solidFill>
                  </a:tcPr>
                </a:tc>
                <a:tc>
                  <a:txBody>
                    <a:bodyPr/>
                    <a:lstStyle/>
                    <a:p>
                      <a:r>
                        <a:rPr kumimoji="1" lang="ja-JP" altLang="en-US" sz="1800" b="0" dirty="0">
                          <a:solidFill>
                            <a:srgbClr val="4A452A"/>
                          </a:solidFill>
                          <a:latin typeface="Meiryo UI" panose="020B0604030504040204" pitchFamily="50" charset="-128"/>
                          <a:ea typeface="Meiryo UI" panose="020B0604030504040204" pitchFamily="50" charset="-128"/>
                        </a:rPr>
                        <a:t>病院の内装 </a:t>
                      </a:r>
                      <a:r>
                        <a:rPr kumimoji="1" lang="ja-JP" altLang="en-US" sz="1200" b="0" dirty="0">
                          <a:solidFill>
                            <a:srgbClr val="4A452A"/>
                          </a:solidFill>
                          <a:latin typeface="Meiryo UI" panose="020B0604030504040204" pitchFamily="50" charset="-128"/>
                          <a:ea typeface="Meiryo UI" panose="020B0604030504040204" pitchFamily="50" charset="-128"/>
                        </a:rPr>
                        <a:t>など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1137464"/>
                  </a:ext>
                </a:extLst>
              </a:tr>
              <a:tr h="370840">
                <a:tc>
                  <a:txBody>
                    <a:bodyPr/>
                    <a:lstStyle/>
                    <a:p>
                      <a:r>
                        <a:rPr kumimoji="1" lang="en-US" altLang="ja-JP" b="1" dirty="0">
                          <a:solidFill>
                            <a:schemeClr val="bg1"/>
                          </a:solidFill>
                          <a:latin typeface="Meiryo UI" panose="020B0604030504040204" pitchFamily="50" charset="-128"/>
                          <a:ea typeface="Meiryo UI" panose="020B0604030504040204" pitchFamily="50" charset="-128"/>
                        </a:rPr>
                        <a:t>L3-71</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4061"/>
                    </a:solidFill>
                  </a:tcPr>
                </a:tc>
                <a:tc>
                  <a:txBody>
                    <a:bodyPr/>
                    <a:lstStyle/>
                    <a:p>
                      <a:r>
                        <a:rPr kumimoji="1" lang="ja-JP" altLang="en-US" sz="1800" b="0" dirty="0">
                          <a:solidFill>
                            <a:srgbClr val="4A452A"/>
                          </a:solidFill>
                          <a:latin typeface="Meiryo UI" panose="020B0604030504040204" pitchFamily="50" charset="-128"/>
                          <a:ea typeface="Meiryo UI" panose="020B0604030504040204" pitchFamily="50" charset="-128"/>
                        </a:rPr>
                        <a:t>オフィスの執務室の内装 </a:t>
                      </a:r>
                      <a:r>
                        <a:rPr kumimoji="1" lang="ja-JP" altLang="en-US" sz="1200" b="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cs typeface="+mn-cs"/>
                        </a:rPr>
                        <a:t>など</a:t>
                      </a:r>
                      <a:endParaRPr kumimoji="1" lang="ja-JP" altLang="en-US" sz="1800" b="0" dirty="0">
                        <a:solidFill>
                          <a:srgbClr val="4A452A"/>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6932312"/>
                  </a:ext>
                </a:extLst>
              </a:tr>
            </a:tbl>
          </a:graphicData>
        </a:graphic>
      </p:graphicFrame>
      <p:sp>
        <p:nvSpPr>
          <p:cNvPr id="29" name="正方形/長方形 28"/>
          <p:cNvSpPr/>
          <p:nvPr/>
        </p:nvSpPr>
        <p:spPr>
          <a:xfrm>
            <a:off x="6562457" y="4189611"/>
            <a:ext cx="2890960" cy="320472"/>
          </a:xfrm>
          <a:prstGeom prst="rect">
            <a:avLst/>
          </a:prstGeom>
        </p:spPr>
        <p:txBody>
          <a:bodyPr wrap="square" anchor="ctr">
            <a:spAutoFit/>
          </a:bodyPr>
          <a:lstStyle/>
          <a:p>
            <a:pPr marL="273050" lvl="0" indent="-273050">
              <a:lnSpc>
                <a:spcPct val="130000"/>
              </a:lnSpc>
              <a:tabLst>
                <a:tab pos="355600" algn="l"/>
              </a:tabLst>
              <a:defRPr/>
            </a:pPr>
            <a:r>
              <a:rPr lang="ja-JP" altLang="en-US" sz="1300" b="1" dirty="0">
                <a:solidFill>
                  <a:srgbClr val="C00000"/>
                </a:solidFill>
                <a:latin typeface="Meiryo UI" panose="020B0604030504040204" pitchFamily="50" charset="-128"/>
                <a:ea typeface="Meiryo UI" panose="020B0604030504040204" pitchFamily="50" charset="-128"/>
              </a:rPr>
              <a:t>建築物・内装の意匠に関する分類の例</a:t>
            </a:r>
            <a:endParaRPr lang="en-US" altLang="ja-JP" sz="1300" b="1" dirty="0">
              <a:solidFill>
                <a:srgbClr val="C00000"/>
              </a:solidFill>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4739746" y="691978"/>
            <a:ext cx="5166253" cy="2303791"/>
            <a:chOff x="4739746" y="691978"/>
            <a:chExt cx="5166253" cy="2303791"/>
          </a:xfrm>
        </p:grpSpPr>
        <p:pic>
          <p:nvPicPr>
            <p:cNvPr id="2" name="図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97002" y="691978"/>
              <a:ext cx="3608997" cy="2303791"/>
            </a:xfrm>
            <a:prstGeom prst="rect">
              <a:avLst/>
            </a:prstGeom>
          </p:spPr>
        </p:pic>
        <p:sp>
          <p:nvSpPr>
            <p:cNvPr id="38" name="円弧 37"/>
            <p:cNvSpPr/>
            <p:nvPr/>
          </p:nvSpPr>
          <p:spPr>
            <a:xfrm>
              <a:off x="4739746" y="933415"/>
              <a:ext cx="2538578" cy="749336"/>
            </a:xfrm>
            <a:prstGeom prst="arc">
              <a:avLst>
                <a:gd name="adj1" fmla="val 16234210"/>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正方形/長方形 38"/>
            <p:cNvSpPr/>
            <p:nvPr/>
          </p:nvSpPr>
          <p:spPr>
            <a:xfrm>
              <a:off x="5251347" y="795980"/>
              <a:ext cx="986017" cy="272703"/>
            </a:xfrm>
            <a:prstGeom prst="rect">
              <a:avLst/>
            </a:prstGeom>
          </p:spPr>
          <p:txBody>
            <a:bodyPr wrap="square" anchor="ctr">
              <a:spAutoFit/>
            </a:bodyPr>
            <a:lstStyle/>
            <a:p>
              <a:pPr marL="273050" lvl="0" indent="-273050" algn="ctr">
                <a:lnSpc>
                  <a:spcPct val="120000"/>
                </a:lnSpc>
                <a:tabLst>
                  <a:tab pos="355600" algn="l"/>
                </a:tabLst>
                <a:defRPr/>
              </a:pPr>
              <a:r>
                <a:rPr lang="ja-JP" altLang="en-US" sz="1100" b="1" dirty="0">
                  <a:solidFill>
                    <a:srgbClr val="C00000"/>
                  </a:solidFill>
                  <a:latin typeface="Meiryo UI" panose="020B0604030504040204" pitchFamily="50" charset="-128"/>
                  <a:ea typeface="Meiryo UI" panose="020B0604030504040204" pitchFamily="50" charset="-128"/>
                </a:rPr>
                <a:t>いまココ</a:t>
              </a:r>
              <a:endParaRPr lang="en-US" altLang="ja-JP" sz="1100" b="1" dirty="0">
                <a:solidFill>
                  <a:srgbClr val="C00000"/>
                </a:solidFill>
                <a:latin typeface="Meiryo UI" panose="020B0604030504040204" pitchFamily="50" charset="-128"/>
                <a:ea typeface="Meiryo UI" panose="020B0604030504040204" pitchFamily="50" charset="-128"/>
              </a:endParaRPr>
            </a:p>
          </p:txBody>
        </p:sp>
      </p:grpSp>
      <p:graphicFrame>
        <p:nvGraphicFramePr>
          <p:cNvPr id="27" name="表 26">
            <a:extLst>
              <a:ext uri="{FF2B5EF4-FFF2-40B4-BE49-F238E27FC236}">
                <a16:creationId xmlns:a16="http://schemas.microsoft.com/office/drawing/2014/main" id="{1056F9EB-68D7-4E5B-B86D-84D38DD1E4D8}"/>
              </a:ext>
            </a:extLst>
          </p:cNvPr>
          <p:cNvGraphicFramePr>
            <a:graphicFrameLocks noGrp="1"/>
          </p:cNvGraphicFramePr>
          <p:nvPr>
            <p:extLst>
              <p:ext uri="{D42A27DB-BD31-4B8C-83A1-F6EECF244321}">
                <p14:modId xmlns:p14="http://schemas.microsoft.com/office/powerpoint/2010/main" val="2303931854"/>
              </p:ext>
            </p:extLst>
          </p:nvPr>
        </p:nvGraphicFramePr>
        <p:xfrm>
          <a:off x="665293" y="4493546"/>
          <a:ext cx="4287707" cy="1854200"/>
        </p:xfrm>
        <a:graphic>
          <a:graphicData uri="http://schemas.openxmlformats.org/drawingml/2006/table">
            <a:tbl>
              <a:tblPr firstRow="1" bandRow="1">
                <a:tableStyleId>{5C22544A-7EE6-4342-B048-85BDC9FD1C3A}</a:tableStyleId>
              </a:tblPr>
              <a:tblGrid>
                <a:gridCol w="1256375">
                  <a:extLst>
                    <a:ext uri="{9D8B030D-6E8A-4147-A177-3AD203B41FA5}">
                      <a16:colId xmlns:a16="http://schemas.microsoft.com/office/drawing/2014/main" val="571920691"/>
                    </a:ext>
                  </a:extLst>
                </a:gridCol>
                <a:gridCol w="3031332">
                  <a:extLst>
                    <a:ext uri="{9D8B030D-6E8A-4147-A177-3AD203B41FA5}">
                      <a16:colId xmlns:a16="http://schemas.microsoft.com/office/drawing/2014/main" val="3630888683"/>
                    </a:ext>
                  </a:extLst>
                </a:gridCol>
              </a:tblGrid>
              <a:tr h="370840">
                <a:tc>
                  <a:txBody>
                    <a:bodyPr/>
                    <a:lstStyle/>
                    <a:p>
                      <a:r>
                        <a:rPr kumimoji="1" lang="en-US" altLang="ja-JP" b="1" dirty="0">
                          <a:solidFill>
                            <a:schemeClr val="bg1"/>
                          </a:solidFill>
                          <a:latin typeface="Meiryo UI" panose="020B0604030504040204" pitchFamily="50" charset="-128"/>
                          <a:ea typeface="Meiryo UI" panose="020B0604030504040204" pitchFamily="50" charset="-128"/>
                        </a:rPr>
                        <a:t>L2-5010</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406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cs typeface="+mn-cs"/>
                        </a:rPr>
                        <a:t>橋りょう </a:t>
                      </a:r>
                      <a:r>
                        <a:rPr kumimoji="1" lang="ja-JP" altLang="en-US" sz="1200" b="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cs typeface="+mn-cs"/>
                        </a:rPr>
                        <a:t>など</a:t>
                      </a:r>
                      <a:endParaRPr kumimoji="1" lang="ja-JP" altLang="en-US" sz="1800" b="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2758968"/>
                  </a:ext>
                </a:extLst>
              </a:tr>
              <a:tr h="370840">
                <a:tc>
                  <a:txBody>
                    <a:bodyPr/>
                    <a:lstStyle/>
                    <a:p>
                      <a:r>
                        <a:rPr kumimoji="1" lang="en-US" altLang="ja-JP" b="1" dirty="0">
                          <a:solidFill>
                            <a:schemeClr val="bg1"/>
                          </a:solidFill>
                          <a:latin typeface="Meiryo UI" panose="020B0604030504040204" pitchFamily="50" charset="-128"/>
                          <a:ea typeface="Meiryo UI" panose="020B0604030504040204" pitchFamily="50" charset="-128"/>
                        </a:rPr>
                        <a:t>L2-600</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406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4A452A"/>
                          </a:solidFill>
                          <a:latin typeface="Meiryo UI" panose="020B0604030504040204" pitchFamily="50" charset="-128"/>
                          <a:ea typeface="Meiryo UI" panose="020B0604030504040204" pitchFamily="50" charset="-128"/>
                        </a:rPr>
                        <a:t>防波堤、ダム　</a:t>
                      </a:r>
                      <a:r>
                        <a:rPr kumimoji="1" lang="ja-JP" altLang="en-US" sz="1200" b="0" dirty="0">
                          <a:solidFill>
                            <a:srgbClr val="4A452A"/>
                          </a:solidFill>
                          <a:latin typeface="Meiryo UI" panose="020B0604030504040204" pitchFamily="50" charset="-128"/>
                          <a:ea typeface="Meiryo UI" panose="020B0604030504040204" pitchFamily="50" charset="-128"/>
                        </a:rPr>
                        <a:t>など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8783486"/>
                  </a:ext>
                </a:extLst>
              </a:tr>
              <a:tr h="370840">
                <a:tc>
                  <a:txBody>
                    <a:bodyPr/>
                    <a:lstStyle/>
                    <a:p>
                      <a:r>
                        <a:rPr kumimoji="1" lang="en-US" altLang="ja-JP" b="1" dirty="0">
                          <a:solidFill>
                            <a:schemeClr val="bg1"/>
                          </a:solidFill>
                          <a:latin typeface="Meiryo UI" panose="020B0604030504040204" pitchFamily="50" charset="-128"/>
                          <a:ea typeface="Meiryo UI" panose="020B0604030504040204" pitchFamily="50" charset="-128"/>
                        </a:rPr>
                        <a:t>L3-100</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406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cs typeface="+mn-cs"/>
                        </a:rPr>
                        <a:t>ガスタンク、煙突、灯台 </a:t>
                      </a:r>
                      <a:r>
                        <a:rPr kumimoji="1" lang="ja-JP" altLang="en-US" sz="1200" b="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cs typeface="+mn-cs"/>
                        </a:rPr>
                        <a:t>など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6598922"/>
                  </a:ext>
                </a:extLst>
              </a:tr>
              <a:tr h="370840">
                <a:tc>
                  <a:txBody>
                    <a:bodyPr/>
                    <a:lstStyle/>
                    <a:p>
                      <a:r>
                        <a:rPr kumimoji="1" lang="en-US" altLang="ja-JP" b="1" dirty="0">
                          <a:solidFill>
                            <a:schemeClr val="bg1"/>
                          </a:solidFill>
                          <a:latin typeface="Meiryo UI" panose="020B0604030504040204" pitchFamily="50" charset="-128"/>
                          <a:ea typeface="Meiryo UI" panose="020B0604030504040204" pitchFamily="50" charset="-128"/>
                        </a:rPr>
                        <a:t>L3-130</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4061"/>
                    </a:solidFill>
                  </a:tcPr>
                </a:tc>
                <a:tc>
                  <a:txBody>
                    <a:bodyPr/>
                    <a:lstStyle/>
                    <a:p>
                      <a:r>
                        <a:rPr kumimoji="1" lang="ja-JP" altLang="en-US" sz="1800" b="0" dirty="0">
                          <a:solidFill>
                            <a:srgbClr val="4A452A"/>
                          </a:solidFill>
                          <a:latin typeface="Meiryo UI" panose="020B0604030504040204" pitchFamily="50" charset="-128"/>
                          <a:ea typeface="Meiryo UI" panose="020B0604030504040204" pitchFamily="50" charset="-128"/>
                        </a:rPr>
                        <a:t>駅舎、空港ターミナル </a:t>
                      </a:r>
                      <a:r>
                        <a:rPr kumimoji="1" lang="ja-JP" altLang="en-US" sz="1200" b="0" dirty="0">
                          <a:solidFill>
                            <a:srgbClr val="4A452A"/>
                          </a:solidFill>
                          <a:latin typeface="Meiryo UI" panose="020B0604030504040204" pitchFamily="50" charset="-128"/>
                          <a:ea typeface="Meiryo UI" panose="020B0604030504040204" pitchFamily="50" charset="-128"/>
                        </a:rPr>
                        <a:t>など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1137464"/>
                  </a:ext>
                </a:extLst>
              </a:tr>
              <a:tr h="370840">
                <a:tc>
                  <a:txBody>
                    <a:bodyPr/>
                    <a:lstStyle/>
                    <a:p>
                      <a:r>
                        <a:rPr kumimoji="1" lang="en-US" altLang="ja-JP" b="1" dirty="0">
                          <a:solidFill>
                            <a:schemeClr val="bg1"/>
                          </a:solidFill>
                          <a:latin typeface="Meiryo UI" panose="020B0604030504040204" pitchFamily="50" charset="-128"/>
                          <a:ea typeface="Meiryo UI" panose="020B0604030504040204" pitchFamily="50" charset="-128"/>
                        </a:rPr>
                        <a:t>L3-140</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4061"/>
                    </a:solidFill>
                  </a:tcPr>
                </a:tc>
                <a:tc>
                  <a:txBody>
                    <a:bodyPr/>
                    <a:lstStyle/>
                    <a:p>
                      <a:r>
                        <a:rPr kumimoji="1" lang="ja-JP" altLang="en-US" sz="1800" b="0" dirty="0">
                          <a:solidFill>
                            <a:srgbClr val="4A452A"/>
                          </a:solidFill>
                          <a:latin typeface="Meiryo UI" panose="020B0604030504040204" pitchFamily="50" charset="-128"/>
                          <a:ea typeface="Meiryo UI" panose="020B0604030504040204" pitchFamily="50" charset="-128"/>
                        </a:rPr>
                        <a:t>鉄塔、電柱 </a:t>
                      </a:r>
                      <a:r>
                        <a:rPr kumimoji="1" lang="ja-JP" altLang="en-US" sz="1200" b="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cs typeface="+mn-cs"/>
                        </a:rPr>
                        <a:t>など</a:t>
                      </a:r>
                      <a:endParaRPr kumimoji="1" lang="ja-JP" altLang="en-US" sz="1800" b="0" dirty="0">
                        <a:solidFill>
                          <a:srgbClr val="4A452A"/>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6932312"/>
                  </a:ext>
                </a:extLst>
              </a:tr>
            </a:tbl>
          </a:graphicData>
        </a:graphic>
      </p:graphicFrame>
    </p:spTree>
    <p:extLst>
      <p:ext uri="{BB962C8B-B14F-4D97-AF65-F5344CB8AC3E}">
        <p14:creationId xmlns:p14="http://schemas.microsoft.com/office/powerpoint/2010/main" val="3569730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グループ化 56"/>
          <p:cNvGrpSpPr/>
          <p:nvPr/>
        </p:nvGrpSpPr>
        <p:grpSpPr>
          <a:xfrm>
            <a:off x="4739746" y="691978"/>
            <a:ext cx="5166253" cy="2303791"/>
            <a:chOff x="4739746" y="691978"/>
            <a:chExt cx="5166253" cy="2303791"/>
          </a:xfrm>
        </p:grpSpPr>
        <p:pic>
          <p:nvPicPr>
            <p:cNvPr id="58" name="図 5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7002" y="691978"/>
              <a:ext cx="3608997" cy="2303791"/>
            </a:xfrm>
            <a:prstGeom prst="rect">
              <a:avLst/>
            </a:prstGeom>
          </p:spPr>
        </p:pic>
        <p:sp>
          <p:nvSpPr>
            <p:cNvPr id="59" name="円弧 58"/>
            <p:cNvSpPr/>
            <p:nvPr/>
          </p:nvSpPr>
          <p:spPr>
            <a:xfrm>
              <a:off x="4739746" y="933415"/>
              <a:ext cx="2538578" cy="749336"/>
            </a:xfrm>
            <a:prstGeom prst="arc">
              <a:avLst>
                <a:gd name="adj1" fmla="val 16234210"/>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0" name="正方形/長方形 59"/>
            <p:cNvSpPr/>
            <p:nvPr/>
          </p:nvSpPr>
          <p:spPr>
            <a:xfrm>
              <a:off x="5251347" y="795980"/>
              <a:ext cx="986017" cy="272703"/>
            </a:xfrm>
            <a:prstGeom prst="rect">
              <a:avLst/>
            </a:prstGeom>
          </p:spPr>
          <p:txBody>
            <a:bodyPr wrap="square" anchor="ctr">
              <a:spAutoFit/>
            </a:bodyPr>
            <a:lstStyle/>
            <a:p>
              <a:pPr marL="273050" lvl="0" indent="-273050" algn="ctr">
                <a:lnSpc>
                  <a:spcPct val="120000"/>
                </a:lnSpc>
                <a:tabLst>
                  <a:tab pos="355600" algn="l"/>
                </a:tabLst>
                <a:defRPr/>
              </a:pPr>
              <a:r>
                <a:rPr lang="ja-JP" altLang="en-US" sz="1100" b="1" dirty="0">
                  <a:solidFill>
                    <a:srgbClr val="C00000"/>
                  </a:solidFill>
                  <a:latin typeface="Meiryo UI" panose="020B0604030504040204" pitchFamily="50" charset="-128"/>
                  <a:ea typeface="Meiryo UI" panose="020B0604030504040204" pitchFamily="50" charset="-128"/>
                </a:rPr>
                <a:t>いまココ</a:t>
              </a:r>
              <a:endParaRPr lang="en-US" altLang="ja-JP" sz="1100" b="1" dirty="0">
                <a:solidFill>
                  <a:srgbClr val="C00000"/>
                </a:solidFill>
                <a:latin typeface="Meiryo UI" panose="020B0604030504040204" pitchFamily="50" charset="-128"/>
                <a:ea typeface="Meiryo UI" panose="020B0604030504040204" pitchFamily="50" charset="-128"/>
              </a:endParaRPr>
            </a:p>
          </p:txBody>
        </p:sp>
      </p:grpSp>
      <p:sp>
        <p:nvSpPr>
          <p:cNvPr id="9" name="正方形/長方形 8"/>
          <p:cNvSpPr/>
          <p:nvPr/>
        </p:nvSpPr>
        <p:spPr>
          <a:xfrm>
            <a:off x="480115" y="1231219"/>
            <a:ext cx="9106071" cy="523220"/>
          </a:xfrm>
          <a:prstGeom prst="rect">
            <a:avLst/>
          </a:prstGeom>
        </p:spPr>
        <p:txBody>
          <a:bodyPr wrap="square" anchor="ctr">
            <a:spAutoFit/>
          </a:bodyPr>
          <a:lstStyle/>
          <a:p>
            <a:pPr marL="273050" lvl="0" indent="-273050">
              <a:tabLst>
                <a:tab pos="355600" algn="l"/>
              </a:tabLst>
              <a:defRPr/>
            </a:pPr>
            <a:r>
              <a:rPr kumimoji="1" lang="ja-JP" altLang="en-US"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出願された意匠の内容を把握します。</a:t>
            </a:r>
            <a:endParaRPr kumimoji="1" lang="en-US" altLang="ja-JP"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1" name="正方形/長方形 20"/>
          <p:cNvSpPr/>
          <p:nvPr/>
        </p:nvSpPr>
        <p:spPr bwMode="auto">
          <a:xfrm>
            <a:off x="480587" y="3062835"/>
            <a:ext cx="8928992" cy="3444794"/>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 name="正方形/長方形 17"/>
          <p:cNvSpPr/>
          <p:nvPr/>
        </p:nvSpPr>
        <p:spPr>
          <a:xfrm>
            <a:off x="496901" y="1763320"/>
            <a:ext cx="9106071" cy="1092607"/>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どのような用途・機能なのか、どのような形態なのか、など</a:t>
            </a:r>
            <a:endParaRPr lang="en-US" altLang="ja-JP" sz="1600" b="1" dirty="0">
              <a:solidFill>
                <a:srgbClr val="254061"/>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審査官は提出された願書・図面の記載から把握します。</a:t>
            </a:r>
            <a:endParaRPr lang="en-US" altLang="ja-JP" sz="1600" b="1" dirty="0">
              <a:solidFill>
                <a:srgbClr val="254061"/>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これを「意匠の認定」といいます。</a:t>
            </a:r>
            <a:endParaRPr lang="en-US" altLang="ja-JP" sz="1600" b="1" dirty="0">
              <a:solidFill>
                <a:srgbClr val="25406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560512" y="3122973"/>
            <a:ext cx="8964487" cy="412421"/>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■登録できないもの（例）</a:t>
            </a:r>
            <a:endParaRPr lang="en-US" altLang="ja-JP" sz="1600" b="1" dirty="0">
              <a:solidFill>
                <a:schemeClr val="bg2">
                  <a:lumMod val="25000"/>
                </a:schemeClr>
              </a:solidFill>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554770" y="874333"/>
            <a:ext cx="646331" cy="276999"/>
            <a:chOff x="5040083" y="1500717"/>
            <a:chExt cx="646331" cy="276999"/>
          </a:xfrm>
        </p:grpSpPr>
        <p:sp>
          <p:nvSpPr>
            <p:cNvPr id="22" name="角丸四角形 21"/>
            <p:cNvSpPr/>
            <p:nvPr/>
          </p:nvSpPr>
          <p:spPr bwMode="auto">
            <a:xfrm>
              <a:off x="5066322" y="1532389"/>
              <a:ext cx="577077" cy="218114"/>
            </a:xfrm>
            <a:prstGeom prst="roundRect">
              <a:avLst/>
            </a:prstGeom>
            <a:solidFill>
              <a:srgbClr val="254061"/>
            </a:solidFill>
            <a:ln w="9525">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5040083" y="1500717"/>
              <a:ext cx="646331" cy="276999"/>
            </a:xfrm>
            <a:prstGeom prst="rect">
              <a:avLst/>
            </a:prstGeom>
            <a:noFill/>
          </p:spPr>
          <p:txBody>
            <a:bodyPr wrap="none" rtlCol="0">
              <a:spAutoFit/>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特許庁</a:t>
              </a:r>
            </a:p>
          </p:txBody>
        </p:sp>
      </p:grpSp>
      <p:sp>
        <p:nvSpPr>
          <p:cNvPr id="27" name="正方形/長方形 26"/>
          <p:cNvSpPr/>
          <p:nvPr/>
        </p:nvSpPr>
        <p:spPr>
          <a:xfrm>
            <a:off x="636246" y="4212970"/>
            <a:ext cx="8964487" cy="972574"/>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② 形態を特定できない（図面が整合しない・図面が足りない）</a:t>
            </a:r>
            <a:endParaRPr lang="en-US" altLang="ja-JP" sz="16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例）図面に矛盾があり、一つの形態を導き出せない。</a:t>
            </a:r>
            <a:endParaRPr lang="en-US" altLang="ja-JP" sz="14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例）図面が不足しており、形態を特定できない箇所がある。</a:t>
            </a:r>
            <a:endParaRPr lang="en-US" altLang="ja-JP" sz="1400" dirty="0">
              <a:solidFill>
                <a:schemeClr val="bg2">
                  <a:lumMod val="25000"/>
                </a:schemeClr>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636246" y="3511279"/>
            <a:ext cx="8964487" cy="692497"/>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① 用途がわからない</a:t>
            </a:r>
            <a:endParaRPr lang="en-US" altLang="ja-JP" sz="16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例）願書に「建物」とだけ記載されており、どのような用途の建築物なのか不明。</a:t>
            </a:r>
            <a:endParaRPr lang="en-US" altLang="ja-JP" sz="1400" dirty="0">
              <a:solidFill>
                <a:schemeClr val="bg2">
                  <a:lumMod val="25000"/>
                </a:schemeClr>
              </a:solidFill>
              <a:latin typeface="Meiryo UI" panose="020B0604030504040204" pitchFamily="50" charset="-128"/>
              <a:ea typeface="Meiryo UI" panose="020B0604030504040204" pitchFamily="50" charset="-128"/>
            </a:endParaRPr>
          </a:p>
        </p:txBody>
      </p:sp>
      <p:grpSp>
        <p:nvGrpSpPr>
          <p:cNvPr id="30" name="グループ化 29"/>
          <p:cNvGrpSpPr/>
          <p:nvPr/>
        </p:nvGrpSpPr>
        <p:grpSpPr>
          <a:xfrm>
            <a:off x="2185886" y="5373360"/>
            <a:ext cx="1323617" cy="850897"/>
            <a:chOff x="2792760" y="3068960"/>
            <a:chExt cx="1728192" cy="1110981"/>
          </a:xfrm>
        </p:grpSpPr>
        <p:sp>
          <p:nvSpPr>
            <p:cNvPr id="32" name="正方形/長方形 31"/>
            <p:cNvSpPr/>
            <p:nvPr/>
          </p:nvSpPr>
          <p:spPr bwMode="auto">
            <a:xfrm>
              <a:off x="2792760" y="3068960"/>
              <a:ext cx="1728192" cy="1110981"/>
            </a:xfrm>
            <a:prstGeom prst="rect">
              <a:avLst/>
            </a:prstGeom>
            <a:solidFill>
              <a:schemeClr val="bg1"/>
            </a:solidFill>
            <a:ln w="19050">
              <a:solidFill>
                <a:schemeClr val="tx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3" name="正方形/長方形 32"/>
            <p:cNvSpPr/>
            <p:nvPr/>
          </p:nvSpPr>
          <p:spPr bwMode="auto">
            <a:xfrm>
              <a:off x="3296816" y="3747893"/>
              <a:ext cx="720080" cy="432048"/>
            </a:xfrm>
            <a:prstGeom prst="rect">
              <a:avLst/>
            </a:prstGeom>
            <a:solidFill>
              <a:schemeClr val="bg1"/>
            </a:solidFill>
            <a:ln w="19050">
              <a:solidFill>
                <a:schemeClr val="tx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cxnSp>
          <p:nvCxnSpPr>
            <p:cNvPr id="34" name="直線コネクタ 33"/>
            <p:cNvCxnSpPr>
              <a:stCxn id="33" idx="0"/>
              <a:endCxn id="33" idx="2"/>
            </p:cNvCxnSpPr>
            <p:nvPr/>
          </p:nvCxnSpPr>
          <p:spPr>
            <a:xfrm>
              <a:off x="3656856" y="3747893"/>
              <a:ext cx="0" cy="432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正方形/長方形 52"/>
          <p:cNvSpPr/>
          <p:nvPr/>
        </p:nvSpPr>
        <p:spPr bwMode="auto">
          <a:xfrm>
            <a:off x="3971585" y="5372503"/>
            <a:ext cx="992712" cy="851754"/>
          </a:xfrm>
          <a:custGeom>
            <a:avLst/>
            <a:gdLst>
              <a:gd name="connsiteX0" fmla="*/ 0 w 1296144"/>
              <a:gd name="connsiteY0" fmla="*/ 0 h 1112101"/>
              <a:gd name="connsiteX1" fmla="*/ 1296144 w 1296144"/>
              <a:gd name="connsiteY1" fmla="*/ 0 h 1112101"/>
              <a:gd name="connsiteX2" fmla="*/ 1296144 w 1296144"/>
              <a:gd name="connsiteY2" fmla="*/ 1112101 h 1112101"/>
              <a:gd name="connsiteX3" fmla="*/ 0 w 1296144"/>
              <a:gd name="connsiteY3" fmla="*/ 1112101 h 1112101"/>
              <a:gd name="connsiteX4" fmla="*/ 0 w 1296144"/>
              <a:gd name="connsiteY4" fmla="*/ 0 h 1112101"/>
              <a:gd name="connsiteX0" fmla="*/ 0 w 1296144"/>
              <a:gd name="connsiteY0" fmla="*/ 0 h 1112101"/>
              <a:gd name="connsiteX1" fmla="*/ 1289517 w 1296144"/>
              <a:gd name="connsiteY1" fmla="*/ 371061 h 1112101"/>
              <a:gd name="connsiteX2" fmla="*/ 1296144 w 1296144"/>
              <a:gd name="connsiteY2" fmla="*/ 1112101 h 1112101"/>
              <a:gd name="connsiteX3" fmla="*/ 0 w 1296144"/>
              <a:gd name="connsiteY3" fmla="*/ 1112101 h 1112101"/>
              <a:gd name="connsiteX4" fmla="*/ 0 w 1296144"/>
              <a:gd name="connsiteY4" fmla="*/ 0 h 1112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144" h="1112101">
                <a:moveTo>
                  <a:pt x="0" y="0"/>
                </a:moveTo>
                <a:lnTo>
                  <a:pt x="1289517" y="371061"/>
                </a:lnTo>
                <a:lnTo>
                  <a:pt x="1296144" y="1112101"/>
                </a:lnTo>
                <a:lnTo>
                  <a:pt x="0" y="1112101"/>
                </a:lnTo>
                <a:lnTo>
                  <a:pt x="0" y="0"/>
                </a:lnTo>
                <a:close/>
              </a:path>
            </a:pathLst>
          </a:custGeom>
          <a:solidFill>
            <a:schemeClr val="bg1"/>
          </a:solidFill>
          <a:ln w="19050">
            <a:solidFill>
              <a:schemeClr val="tx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6" name="正方形/長方形 52"/>
          <p:cNvSpPr/>
          <p:nvPr/>
        </p:nvSpPr>
        <p:spPr bwMode="auto">
          <a:xfrm flipH="1">
            <a:off x="731092" y="5372503"/>
            <a:ext cx="992712" cy="851754"/>
          </a:xfrm>
          <a:custGeom>
            <a:avLst/>
            <a:gdLst>
              <a:gd name="connsiteX0" fmla="*/ 0 w 1296144"/>
              <a:gd name="connsiteY0" fmla="*/ 0 h 1112101"/>
              <a:gd name="connsiteX1" fmla="*/ 1296144 w 1296144"/>
              <a:gd name="connsiteY1" fmla="*/ 0 h 1112101"/>
              <a:gd name="connsiteX2" fmla="*/ 1296144 w 1296144"/>
              <a:gd name="connsiteY2" fmla="*/ 1112101 h 1112101"/>
              <a:gd name="connsiteX3" fmla="*/ 0 w 1296144"/>
              <a:gd name="connsiteY3" fmla="*/ 1112101 h 1112101"/>
              <a:gd name="connsiteX4" fmla="*/ 0 w 1296144"/>
              <a:gd name="connsiteY4" fmla="*/ 0 h 1112101"/>
              <a:gd name="connsiteX0" fmla="*/ 0 w 1296144"/>
              <a:gd name="connsiteY0" fmla="*/ 0 h 1112101"/>
              <a:gd name="connsiteX1" fmla="*/ 1289517 w 1296144"/>
              <a:gd name="connsiteY1" fmla="*/ 371061 h 1112101"/>
              <a:gd name="connsiteX2" fmla="*/ 1296144 w 1296144"/>
              <a:gd name="connsiteY2" fmla="*/ 1112101 h 1112101"/>
              <a:gd name="connsiteX3" fmla="*/ 0 w 1296144"/>
              <a:gd name="connsiteY3" fmla="*/ 1112101 h 1112101"/>
              <a:gd name="connsiteX4" fmla="*/ 0 w 1296144"/>
              <a:gd name="connsiteY4" fmla="*/ 0 h 1112101"/>
              <a:gd name="connsiteX0" fmla="*/ 0 w 1296144"/>
              <a:gd name="connsiteY0" fmla="*/ 0 h 1112101"/>
              <a:gd name="connsiteX1" fmla="*/ 1266409 w 1296144"/>
              <a:gd name="connsiteY1" fmla="*/ 1338 h 1112101"/>
              <a:gd name="connsiteX2" fmla="*/ 1296144 w 1296144"/>
              <a:gd name="connsiteY2" fmla="*/ 1112101 h 1112101"/>
              <a:gd name="connsiteX3" fmla="*/ 0 w 1296144"/>
              <a:gd name="connsiteY3" fmla="*/ 1112101 h 1112101"/>
              <a:gd name="connsiteX4" fmla="*/ 0 w 1296144"/>
              <a:gd name="connsiteY4" fmla="*/ 0 h 1112101"/>
              <a:gd name="connsiteX0" fmla="*/ 0 w 1296144"/>
              <a:gd name="connsiteY0" fmla="*/ 0 h 1112101"/>
              <a:gd name="connsiteX1" fmla="*/ 1289516 w 1296144"/>
              <a:gd name="connsiteY1" fmla="*/ 139985 h 1112101"/>
              <a:gd name="connsiteX2" fmla="*/ 1296144 w 1296144"/>
              <a:gd name="connsiteY2" fmla="*/ 1112101 h 1112101"/>
              <a:gd name="connsiteX3" fmla="*/ 0 w 1296144"/>
              <a:gd name="connsiteY3" fmla="*/ 1112101 h 1112101"/>
              <a:gd name="connsiteX4" fmla="*/ 0 w 1296144"/>
              <a:gd name="connsiteY4" fmla="*/ 0 h 1112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144" h="1112101">
                <a:moveTo>
                  <a:pt x="0" y="0"/>
                </a:moveTo>
                <a:lnTo>
                  <a:pt x="1289516" y="139985"/>
                </a:lnTo>
                <a:cubicBezTo>
                  <a:pt x="1291725" y="464024"/>
                  <a:pt x="1293935" y="788062"/>
                  <a:pt x="1296144" y="1112101"/>
                </a:cubicBezTo>
                <a:lnTo>
                  <a:pt x="0" y="1112101"/>
                </a:lnTo>
                <a:lnTo>
                  <a:pt x="0" y="0"/>
                </a:lnTo>
                <a:close/>
              </a:path>
            </a:pathLst>
          </a:custGeom>
          <a:solidFill>
            <a:schemeClr val="bg1"/>
          </a:solidFill>
          <a:ln w="19050">
            <a:solidFill>
              <a:schemeClr val="tx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7" name="正方形/長方形 36"/>
          <p:cNvSpPr/>
          <p:nvPr/>
        </p:nvSpPr>
        <p:spPr bwMode="auto">
          <a:xfrm>
            <a:off x="5426379" y="5381823"/>
            <a:ext cx="1319474" cy="842434"/>
          </a:xfrm>
          <a:custGeom>
            <a:avLst/>
            <a:gdLst>
              <a:gd name="connsiteX0" fmla="*/ 0 w 1319474"/>
              <a:gd name="connsiteY0" fmla="*/ 0 h 842434"/>
              <a:gd name="connsiteX1" fmla="*/ 1319474 w 1319474"/>
              <a:gd name="connsiteY1" fmla="*/ 0 h 842434"/>
              <a:gd name="connsiteX2" fmla="*/ 1319474 w 1319474"/>
              <a:gd name="connsiteY2" fmla="*/ 842434 h 842434"/>
              <a:gd name="connsiteX3" fmla="*/ 0 w 1319474"/>
              <a:gd name="connsiteY3" fmla="*/ 842434 h 842434"/>
              <a:gd name="connsiteX4" fmla="*/ 0 w 1319474"/>
              <a:gd name="connsiteY4" fmla="*/ 0 h 842434"/>
              <a:gd name="connsiteX0" fmla="*/ 0 w 1327863"/>
              <a:gd name="connsiteY0" fmla="*/ 268448 h 842434"/>
              <a:gd name="connsiteX1" fmla="*/ 1327863 w 1327863"/>
              <a:gd name="connsiteY1" fmla="*/ 0 h 842434"/>
              <a:gd name="connsiteX2" fmla="*/ 1327863 w 1327863"/>
              <a:gd name="connsiteY2" fmla="*/ 842434 h 842434"/>
              <a:gd name="connsiteX3" fmla="*/ 8389 w 1327863"/>
              <a:gd name="connsiteY3" fmla="*/ 842434 h 842434"/>
              <a:gd name="connsiteX4" fmla="*/ 0 w 1327863"/>
              <a:gd name="connsiteY4" fmla="*/ 268448 h 842434"/>
              <a:gd name="connsiteX0" fmla="*/ 0 w 1319474"/>
              <a:gd name="connsiteY0" fmla="*/ 268448 h 842434"/>
              <a:gd name="connsiteX1" fmla="*/ 1319474 w 1319474"/>
              <a:gd name="connsiteY1" fmla="*/ 0 h 842434"/>
              <a:gd name="connsiteX2" fmla="*/ 1319474 w 1319474"/>
              <a:gd name="connsiteY2" fmla="*/ 842434 h 842434"/>
              <a:gd name="connsiteX3" fmla="*/ 0 w 1319474"/>
              <a:gd name="connsiteY3" fmla="*/ 842434 h 842434"/>
              <a:gd name="connsiteX4" fmla="*/ 0 w 1319474"/>
              <a:gd name="connsiteY4" fmla="*/ 268448 h 842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474" h="842434">
                <a:moveTo>
                  <a:pt x="0" y="268448"/>
                </a:moveTo>
                <a:lnTo>
                  <a:pt x="1319474" y="0"/>
                </a:lnTo>
                <a:lnTo>
                  <a:pt x="1319474" y="842434"/>
                </a:lnTo>
                <a:lnTo>
                  <a:pt x="0" y="842434"/>
                </a:lnTo>
                <a:lnTo>
                  <a:pt x="0" y="268448"/>
                </a:lnTo>
                <a:close/>
              </a:path>
            </a:pathLst>
          </a:custGeom>
          <a:solidFill>
            <a:schemeClr val="bg1"/>
          </a:solidFill>
          <a:ln w="19050">
            <a:solidFill>
              <a:schemeClr val="tx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8" name="正方形/長方形 37"/>
          <p:cNvSpPr/>
          <p:nvPr/>
        </p:nvSpPr>
        <p:spPr bwMode="auto">
          <a:xfrm>
            <a:off x="7207936" y="5234651"/>
            <a:ext cx="1319474" cy="989606"/>
          </a:xfrm>
          <a:prstGeom prst="rect">
            <a:avLst/>
          </a:prstGeom>
          <a:solidFill>
            <a:schemeClr val="bg1"/>
          </a:solidFill>
          <a:ln w="19050">
            <a:solidFill>
              <a:schemeClr val="tx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2478947" y="6214015"/>
            <a:ext cx="748923" cy="261610"/>
          </a:xfrm>
          <a:prstGeom prst="rect">
            <a:avLst/>
          </a:prstGeom>
          <a:noFill/>
        </p:spPr>
        <p:txBody>
          <a:bodyPr wrap="none" rtlCol="0">
            <a:spAutoFit/>
          </a:bodyPr>
          <a:lstStyle/>
          <a:p>
            <a:pPr algn="ct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正面図</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806770" y="6221709"/>
            <a:ext cx="857927" cy="253916"/>
          </a:xfrm>
          <a:prstGeom prst="rect">
            <a:avLst/>
          </a:prstGeom>
          <a:noFill/>
        </p:spPr>
        <p:txBody>
          <a:bodyPr wrap="none" rtlCol="0">
            <a:spAutoFit/>
          </a:bodyPr>
          <a:lstStyle/>
          <a:p>
            <a:pPr algn="ct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左側面図</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4033735" y="6221709"/>
            <a:ext cx="857927" cy="253916"/>
          </a:xfrm>
          <a:prstGeom prst="rect">
            <a:avLst/>
          </a:prstGeom>
          <a:noFill/>
        </p:spPr>
        <p:txBody>
          <a:bodyPr wrap="none" rtlCol="0">
            <a:spAutoFit/>
          </a:bodyPr>
          <a:lstStyle/>
          <a:p>
            <a:pPr algn="ct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右側面図</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5736912" y="6221709"/>
            <a:ext cx="723275" cy="253916"/>
          </a:xfrm>
          <a:prstGeom prst="rect">
            <a:avLst/>
          </a:prstGeom>
          <a:noFill/>
        </p:spPr>
        <p:txBody>
          <a:bodyPr wrap="none" rtlCol="0">
            <a:spAutoFit/>
          </a:bodyPr>
          <a:lstStyle/>
          <a:p>
            <a:pPr algn="ct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背面図</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7525169" y="6221709"/>
            <a:ext cx="723275" cy="253916"/>
          </a:xfrm>
          <a:prstGeom prst="rect">
            <a:avLst/>
          </a:prstGeom>
          <a:noFill/>
        </p:spPr>
        <p:txBody>
          <a:bodyPr wrap="none" rtlCol="0">
            <a:spAutoFit/>
          </a:bodyPr>
          <a:lstStyle/>
          <a:p>
            <a:pPr algn="ct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平面図</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5911832" y="4609849"/>
            <a:ext cx="1922297" cy="295466"/>
          </a:xfrm>
          <a:prstGeom prst="rect">
            <a:avLst/>
          </a:prstGeom>
        </p:spPr>
        <p:txBody>
          <a:bodyPr wrap="square" anchor="ctr">
            <a:spAutoFit/>
          </a:bodyPr>
          <a:lstStyle/>
          <a:p>
            <a:pPr marL="273050" lvl="0" indent="-273050" algn="ctr">
              <a:lnSpc>
                <a:spcPct val="120000"/>
              </a:lnSpc>
              <a:tabLst>
                <a:tab pos="355600" algn="l"/>
              </a:tabLst>
              <a:defRPr/>
            </a:pPr>
            <a:r>
              <a:rPr lang="ja-JP" altLang="en-US" sz="1100" b="1" dirty="0">
                <a:solidFill>
                  <a:srgbClr val="C00000"/>
                </a:solidFill>
                <a:latin typeface="Meiryo UI" panose="020B0604030504040204" pitchFamily="50" charset="-128"/>
                <a:ea typeface="Meiryo UI" panose="020B0604030504040204" pitchFamily="50" charset="-128"/>
              </a:rPr>
              <a:t>図面が整合しない</a:t>
            </a:r>
            <a:endParaRPr lang="en-US" altLang="ja-JP" sz="1100" b="1" dirty="0">
              <a:solidFill>
                <a:srgbClr val="C00000"/>
              </a:solidFill>
              <a:latin typeface="Meiryo UI" panose="020B0604030504040204" pitchFamily="50" charset="-128"/>
              <a:ea typeface="Meiryo UI" panose="020B0604030504040204" pitchFamily="50" charset="-128"/>
            </a:endParaRPr>
          </a:p>
        </p:txBody>
      </p:sp>
      <p:sp>
        <p:nvSpPr>
          <p:cNvPr id="44" name="円弧 43"/>
          <p:cNvSpPr/>
          <p:nvPr/>
        </p:nvSpPr>
        <p:spPr>
          <a:xfrm flipH="1">
            <a:off x="6065237" y="4778954"/>
            <a:ext cx="451119" cy="1648982"/>
          </a:xfrm>
          <a:prstGeom prst="arc">
            <a:avLst>
              <a:gd name="adj1" fmla="val 16234210"/>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正方形/長方形 50"/>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意匠の認定</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479622" y="6610604"/>
            <a:ext cx="153599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出願から登録までの流れ</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23</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円弧 47"/>
          <p:cNvSpPr/>
          <p:nvPr/>
        </p:nvSpPr>
        <p:spPr>
          <a:xfrm rot="15712994">
            <a:off x="6084131" y="1544339"/>
            <a:ext cx="451119" cy="6926250"/>
          </a:xfrm>
          <a:prstGeom prst="arc">
            <a:avLst>
              <a:gd name="adj1" fmla="val 16234210"/>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円弧 48"/>
          <p:cNvSpPr/>
          <p:nvPr/>
        </p:nvSpPr>
        <p:spPr>
          <a:xfrm rot="3528270" flipH="1">
            <a:off x="4325769" y="3823216"/>
            <a:ext cx="451119" cy="4053218"/>
          </a:xfrm>
          <a:prstGeom prst="arc">
            <a:avLst>
              <a:gd name="adj1" fmla="val 16234210"/>
              <a:gd name="adj2" fmla="val 0"/>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円弧 49"/>
          <p:cNvSpPr/>
          <p:nvPr/>
        </p:nvSpPr>
        <p:spPr>
          <a:xfrm rot="15829318">
            <a:off x="6054444" y="-177395"/>
            <a:ext cx="451119" cy="10367641"/>
          </a:xfrm>
          <a:prstGeom prst="arc">
            <a:avLst>
              <a:gd name="adj1" fmla="val 16234210"/>
              <a:gd name="adj2" fmla="val 0"/>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147264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p:cNvGrpSpPr/>
          <p:nvPr/>
        </p:nvGrpSpPr>
        <p:grpSpPr>
          <a:xfrm>
            <a:off x="4739746" y="691978"/>
            <a:ext cx="5166253" cy="2303791"/>
            <a:chOff x="4739746" y="691978"/>
            <a:chExt cx="5166253" cy="2303791"/>
          </a:xfrm>
        </p:grpSpPr>
        <p:pic>
          <p:nvPicPr>
            <p:cNvPr id="39" name="図 3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7002" y="691978"/>
              <a:ext cx="3608997" cy="2303791"/>
            </a:xfrm>
            <a:prstGeom prst="rect">
              <a:avLst/>
            </a:prstGeom>
          </p:spPr>
        </p:pic>
        <p:sp>
          <p:nvSpPr>
            <p:cNvPr id="40" name="円弧 39"/>
            <p:cNvSpPr/>
            <p:nvPr/>
          </p:nvSpPr>
          <p:spPr>
            <a:xfrm>
              <a:off x="4739746" y="933415"/>
              <a:ext cx="2538578" cy="749336"/>
            </a:xfrm>
            <a:prstGeom prst="arc">
              <a:avLst>
                <a:gd name="adj1" fmla="val 16234210"/>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正方形/長方形 40"/>
            <p:cNvSpPr/>
            <p:nvPr/>
          </p:nvSpPr>
          <p:spPr>
            <a:xfrm>
              <a:off x="5251347" y="795980"/>
              <a:ext cx="986017" cy="272703"/>
            </a:xfrm>
            <a:prstGeom prst="rect">
              <a:avLst/>
            </a:prstGeom>
          </p:spPr>
          <p:txBody>
            <a:bodyPr wrap="square" anchor="ctr">
              <a:spAutoFit/>
            </a:bodyPr>
            <a:lstStyle/>
            <a:p>
              <a:pPr marL="273050" lvl="0" indent="-273050" algn="ctr">
                <a:lnSpc>
                  <a:spcPct val="120000"/>
                </a:lnSpc>
                <a:tabLst>
                  <a:tab pos="355600" algn="l"/>
                </a:tabLst>
                <a:defRPr/>
              </a:pPr>
              <a:r>
                <a:rPr lang="ja-JP" altLang="en-US" sz="1100" b="1" dirty="0">
                  <a:solidFill>
                    <a:srgbClr val="C00000"/>
                  </a:solidFill>
                  <a:latin typeface="Meiryo UI" panose="020B0604030504040204" pitchFamily="50" charset="-128"/>
                  <a:ea typeface="Meiryo UI" panose="020B0604030504040204" pitchFamily="50" charset="-128"/>
                </a:rPr>
                <a:t>いまココ</a:t>
              </a:r>
              <a:endParaRPr lang="en-US" altLang="ja-JP" sz="1100" b="1" dirty="0">
                <a:solidFill>
                  <a:srgbClr val="C00000"/>
                </a:solidFill>
                <a:latin typeface="Meiryo UI" panose="020B0604030504040204" pitchFamily="50" charset="-128"/>
                <a:ea typeface="Meiryo UI" panose="020B0604030504040204" pitchFamily="50" charset="-128"/>
              </a:endParaRPr>
            </a:p>
          </p:txBody>
        </p:sp>
      </p:grpSp>
      <p:sp>
        <p:nvSpPr>
          <p:cNvPr id="9" name="正方形/長方形 8"/>
          <p:cNvSpPr/>
          <p:nvPr/>
        </p:nvSpPr>
        <p:spPr>
          <a:xfrm>
            <a:off x="484307" y="1305528"/>
            <a:ext cx="9106071" cy="523220"/>
          </a:xfrm>
          <a:prstGeom prst="rect">
            <a:avLst/>
          </a:prstGeom>
        </p:spPr>
        <p:txBody>
          <a:bodyPr wrap="square" anchor="ctr">
            <a:spAutoFit/>
          </a:bodyPr>
          <a:lstStyle/>
          <a:p>
            <a:pPr marL="273050" lvl="0" indent="-273050">
              <a:tabLst>
                <a:tab pos="355600" algn="l"/>
              </a:tabLst>
              <a:defRPr/>
            </a:pPr>
            <a:r>
              <a:rPr kumimoji="1" lang="ja-JP" altLang="en-US"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先行意匠を調査します。</a:t>
            </a:r>
            <a:endParaRPr kumimoji="1" lang="en-US" altLang="ja-JP"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1" name="正方形/長方形 20"/>
          <p:cNvSpPr/>
          <p:nvPr/>
        </p:nvSpPr>
        <p:spPr bwMode="auto">
          <a:xfrm>
            <a:off x="488976" y="3046651"/>
            <a:ext cx="8928992" cy="3475530"/>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nvGrpSpPr>
          <p:cNvPr id="14" name="グループ化 13"/>
          <p:cNvGrpSpPr/>
          <p:nvPr/>
        </p:nvGrpSpPr>
        <p:grpSpPr>
          <a:xfrm>
            <a:off x="554770" y="895303"/>
            <a:ext cx="646331" cy="276999"/>
            <a:chOff x="5040083" y="1500717"/>
            <a:chExt cx="646331" cy="276999"/>
          </a:xfrm>
        </p:grpSpPr>
        <p:sp>
          <p:nvSpPr>
            <p:cNvPr id="15" name="角丸四角形 14"/>
            <p:cNvSpPr/>
            <p:nvPr/>
          </p:nvSpPr>
          <p:spPr bwMode="auto">
            <a:xfrm>
              <a:off x="5066322" y="1532389"/>
              <a:ext cx="577077" cy="218114"/>
            </a:xfrm>
            <a:prstGeom prst="roundRect">
              <a:avLst/>
            </a:prstGeom>
            <a:solidFill>
              <a:srgbClr val="254061"/>
            </a:solidFill>
            <a:ln w="9525">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5040083" y="1500717"/>
              <a:ext cx="646331" cy="276999"/>
            </a:xfrm>
            <a:prstGeom prst="rect">
              <a:avLst/>
            </a:prstGeom>
            <a:noFill/>
          </p:spPr>
          <p:txBody>
            <a:bodyPr wrap="none" rtlCol="0">
              <a:spAutoFit/>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特許庁</a:t>
              </a:r>
            </a:p>
          </p:txBody>
        </p:sp>
      </p:grpSp>
      <p:sp>
        <p:nvSpPr>
          <p:cNvPr id="22" name="正方形/長方形 21"/>
          <p:cNvSpPr/>
          <p:nvPr/>
        </p:nvSpPr>
        <p:spPr>
          <a:xfrm>
            <a:off x="496901" y="1885398"/>
            <a:ext cx="9106071" cy="812530"/>
          </a:xfrm>
          <a:prstGeom prst="rect">
            <a:avLst/>
          </a:prstGeom>
        </p:spPr>
        <p:txBody>
          <a:bodyPr wrap="square" anchor="ctr">
            <a:spAutoFit/>
          </a:bodyPr>
          <a:lstStyle/>
          <a:p>
            <a:pPr marL="273050" lvl="0" indent="-273050">
              <a:lnSpc>
                <a:spcPct val="130000"/>
              </a:lnSpc>
              <a:tabLst>
                <a:tab pos="355600" algn="l"/>
              </a:tabLst>
              <a:defRPr/>
            </a:pPr>
            <a:r>
              <a:rPr lang="ja-JP" altLang="en-US" b="1" dirty="0">
                <a:solidFill>
                  <a:srgbClr val="254061"/>
                </a:solidFill>
                <a:latin typeface="Meiryo UI" panose="020B0604030504040204" pitchFamily="50" charset="-128"/>
                <a:ea typeface="Meiryo UI" panose="020B0604030504040204" pitchFamily="50" charset="-128"/>
              </a:rPr>
              <a:t>審査官は、特許庁のデータベースを基本に、</a:t>
            </a:r>
            <a:endParaRPr lang="en-US" altLang="ja-JP" b="1" dirty="0">
              <a:solidFill>
                <a:srgbClr val="254061"/>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b="1" dirty="0">
                <a:solidFill>
                  <a:srgbClr val="254061"/>
                </a:solidFill>
                <a:latin typeface="Meiryo UI" panose="020B0604030504040204" pitchFamily="50" charset="-128"/>
                <a:ea typeface="Meiryo UI" panose="020B0604030504040204" pitchFamily="50" charset="-128"/>
              </a:rPr>
              <a:t>出願意匠に似たものがないか等、先行意匠を調査します。</a:t>
            </a:r>
            <a:endParaRPr lang="en-US" altLang="ja-JP" b="1" dirty="0">
              <a:solidFill>
                <a:srgbClr val="25406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560512" y="3111074"/>
            <a:ext cx="8964487" cy="1692771"/>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■特許庁のデータベース</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日本や海外の特許庁で発行している意匠公報のほか、雑誌やカタログ、インターネットなどに掲載されている</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様々な意匠を、審査資料として日々蓄積しています。</a:t>
            </a:r>
            <a:r>
              <a:rPr lang="ja-JP" altLang="en-US" sz="800" dirty="0">
                <a:solidFill>
                  <a:schemeClr val="bg2">
                    <a:lumMod val="25000"/>
                  </a:schemeClr>
                </a:solidFill>
                <a:latin typeface="Meiryo UI" panose="020B0604030504040204" pitchFamily="50" charset="-128"/>
                <a:ea typeface="Meiryo UI" panose="020B0604030504040204" pitchFamily="50" charset="-128"/>
              </a:rPr>
              <a:t>（約</a:t>
            </a:r>
            <a:r>
              <a:rPr lang="en-US" altLang="ja-JP" sz="800" dirty="0">
                <a:solidFill>
                  <a:schemeClr val="bg2">
                    <a:lumMod val="25000"/>
                  </a:schemeClr>
                </a:solidFill>
                <a:latin typeface="Meiryo UI" panose="020B0604030504040204" pitchFamily="50" charset="-128"/>
                <a:ea typeface="Meiryo UI" panose="020B0604030504040204" pitchFamily="50" charset="-128"/>
              </a:rPr>
              <a:t>1,100</a:t>
            </a:r>
            <a:r>
              <a:rPr lang="ja-JP" altLang="en-US" sz="800" dirty="0">
                <a:solidFill>
                  <a:schemeClr val="bg2">
                    <a:lumMod val="25000"/>
                  </a:schemeClr>
                </a:solidFill>
                <a:latin typeface="Meiryo UI" panose="020B0604030504040204" pitchFamily="50" charset="-128"/>
                <a:ea typeface="Meiryo UI" panose="020B0604030504040204" pitchFamily="50" charset="-128"/>
              </a:rPr>
              <a:t>万件　</a:t>
            </a:r>
            <a:r>
              <a:rPr lang="en-US" altLang="ja-JP" sz="800" dirty="0">
                <a:solidFill>
                  <a:schemeClr val="bg2">
                    <a:lumMod val="25000"/>
                  </a:schemeClr>
                </a:solidFill>
                <a:latin typeface="Meiryo UI" panose="020B0604030504040204" pitchFamily="50" charset="-128"/>
                <a:ea typeface="Meiryo UI" panose="020B0604030504040204" pitchFamily="50" charset="-128"/>
              </a:rPr>
              <a:t>※2018</a:t>
            </a:r>
            <a:r>
              <a:rPr lang="ja-JP" altLang="en-US" sz="800" dirty="0">
                <a:solidFill>
                  <a:schemeClr val="bg2">
                    <a:lumMod val="25000"/>
                  </a:schemeClr>
                </a:solidFill>
                <a:latin typeface="Meiryo UI" panose="020B0604030504040204" pitchFamily="50" charset="-128"/>
                <a:ea typeface="Meiryo UI" panose="020B0604030504040204" pitchFamily="50" charset="-128"/>
              </a:rPr>
              <a:t>年度末時点　全分野合計）</a:t>
            </a:r>
            <a:endParaRPr lang="en-US" altLang="ja-JP" sz="8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建築やインテリア関係の資料も拡充しており、すべての資料は、審査官が自席の端末から見ることができます。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このほか、データベースに登録されていない資料についても、審査官は必要に応じてサーチを行います。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先行意匠調査</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79622" y="6610604"/>
            <a:ext cx="153599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出願から登録までの流れ</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4516163" y="4996927"/>
            <a:ext cx="4565164" cy="1212640"/>
          </a:xfrm>
          <a:prstGeom prst="rect">
            <a:avLst/>
          </a:prstGeom>
        </p:spPr>
        <p:txBody>
          <a:bodyPr wrap="square" anchor="ctr">
            <a:spAutoFit/>
          </a:bodyPr>
          <a:lstStyle/>
          <a:p>
            <a:pPr marL="273050" lvl="0" indent="-273050">
              <a:lnSpc>
                <a:spcPct val="13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●出願意匠</a:t>
            </a:r>
            <a:endParaRPr lang="en-US" altLang="ja-JP" sz="14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●特許、実用新案公報</a:t>
            </a:r>
            <a:endParaRPr lang="en-US" altLang="ja-JP" sz="14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●外国公報</a:t>
            </a:r>
            <a:endParaRPr lang="en-US" altLang="ja-JP" sz="14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●雑誌、カタログ、インターネットなどの公知意匠</a:t>
            </a:r>
            <a:endParaRPr lang="en-US" altLang="ja-JP" sz="1400" dirty="0">
              <a:solidFill>
                <a:schemeClr val="bg2">
                  <a:lumMod val="25000"/>
                </a:schemeClr>
              </a:solidFill>
              <a:latin typeface="Meiryo UI" panose="020B0604030504040204" pitchFamily="50" charset="-128"/>
              <a:ea typeface="Meiryo UI" panose="020B0604030504040204" pitchFamily="50" charset="-128"/>
            </a:endParaRPr>
          </a:p>
        </p:txBody>
      </p:sp>
      <p:sp>
        <p:nvSpPr>
          <p:cNvPr id="7" name="左中かっこ 6"/>
          <p:cNvSpPr/>
          <p:nvPr/>
        </p:nvSpPr>
        <p:spPr>
          <a:xfrm>
            <a:off x="4339993" y="5075079"/>
            <a:ext cx="176170" cy="1057012"/>
          </a:xfrm>
          <a:prstGeom prst="leftBrace">
            <a:avLst/>
          </a:prstGeom>
          <a:ln w="12700">
            <a:solidFill>
              <a:srgbClr val="4A452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7" name="Picture 31" descr="C:\Users\5620\AppData\Local\Temp\43CD1352\写真-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22" y="4852771"/>
            <a:ext cx="2080071" cy="15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トライプ矢印 7"/>
          <p:cNvSpPr/>
          <p:nvPr/>
        </p:nvSpPr>
        <p:spPr bwMode="auto">
          <a:xfrm flipH="1">
            <a:off x="2981437" y="5494528"/>
            <a:ext cx="1079789" cy="177067"/>
          </a:xfrm>
          <a:prstGeom prst="stripedRightArrow">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24</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18585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4739746" y="691978"/>
            <a:ext cx="5166253" cy="2303791"/>
            <a:chOff x="4739746" y="691978"/>
            <a:chExt cx="5166253" cy="2303791"/>
          </a:xfrm>
        </p:grpSpPr>
        <p:pic>
          <p:nvPicPr>
            <p:cNvPr id="20" name="図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7002" y="691978"/>
              <a:ext cx="3608997" cy="2303791"/>
            </a:xfrm>
            <a:prstGeom prst="rect">
              <a:avLst/>
            </a:prstGeom>
          </p:spPr>
        </p:pic>
        <p:sp>
          <p:nvSpPr>
            <p:cNvPr id="24" name="円弧 23"/>
            <p:cNvSpPr/>
            <p:nvPr/>
          </p:nvSpPr>
          <p:spPr>
            <a:xfrm>
              <a:off x="4739746" y="933415"/>
              <a:ext cx="2538578" cy="749336"/>
            </a:xfrm>
            <a:prstGeom prst="arc">
              <a:avLst>
                <a:gd name="adj1" fmla="val 16234210"/>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正方形/長方形 27"/>
            <p:cNvSpPr/>
            <p:nvPr/>
          </p:nvSpPr>
          <p:spPr>
            <a:xfrm>
              <a:off x="5251347" y="795980"/>
              <a:ext cx="986017" cy="272703"/>
            </a:xfrm>
            <a:prstGeom prst="rect">
              <a:avLst/>
            </a:prstGeom>
          </p:spPr>
          <p:txBody>
            <a:bodyPr wrap="square" anchor="ctr">
              <a:spAutoFit/>
            </a:bodyPr>
            <a:lstStyle/>
            <a:p>
              <a:pPr marL="273050" lvl="0" indent="-273050" algn="ctr">
                <a:lnSpc>
                  <a:spcPct val="120000"/>
                </a:lnSpc>
                <a:tabLst>
                  <a:tab pos="355600" algn="l"/>
                </a:tabLst>
                <a:defRPr/>
              </a:pPr>
              <a:r>
                <a:rPr lang="ja-JP" altLang="en-US" sz="1100" b="1" dirty="0">
                  <a:solidFill>
                    <a:srgbClr val="C00000"/>
                  </a:solidFill>
                  <a:latin typeface="Meiryo UI" panose="020B0604030504040204" pitchFamily="50" charset="-128"/>
                  <a:ea typeface="Meiryo UI" panose="020B0604030504040204" pitchFamily="50" charset="-128"/>
                </a:rPr>
                <a:t>いまココ</a:t>
              </a:r>
              <a:endParaRPr lang="en-US" altLang="ja-JP" sz="1100" b="1" dirty="0">
                <a:solidFill>
                  <a:srgbClr val="C00000"/>
                </a:solidFill>
                <a:latin typeface="Meiryo UI" panose="020B0604030504040204" pitchFamily="50" charset="-128"/>
                <a:ea typeface="Meiryo UI" panose="020B0604030504040204" pitchFamily="50" charset="-128"/>
              </a:endParaRPr>
            </a:p>
          </p:txBody>
        </p:sp>
      </p:grpSp>
      <p:sp>
        <p:nvSpPr>
          <p:cNvPr id="17" name="正方形/長方形 16"/>
          <p:cNvSpPr/>
          <p:nvPr/>
        </p:nvSpPr>
        <p:spPr bwMode="auto">
          <a:xfrm>
            <a:off x="488976" y="3038559"/>
            <a:ext cx="8928992" cy="3479576"/>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100" dirty="0">
              <a:latin typeface="Meiryo UI" panose="020B0604030504040204" pitchFamily="50" charset="-128"/>
              <a:ea typeface="Meiryo UI" panose="020B0604030504040204" pitchFamily="50" charset="-128"/>
            </a:endParaRPr>
          </a:p>
        </p:txBody>
      </p:sp>
      <p:sp>
        <p:nvSpPr>
          <p:cNvPr id="22" name="正方形/長方形 21"/>
          <p:cNvSpPr/>
          <p:nvPr/>
        </p:nvSpPr>
        <p:spPr>
          <a:xfrm>
            <a:off x="560512" y="3139685"/>
            <a:ext cx="8964487" cy="3305520"/>
          </a:xfrm>
          <a:prstGeom prst="rect">
            <a:avLst/>
          </a:prstGeom>
        </p:spPr>
        <p:txBody>
          <a:bodyPr wrap="square" anchor="ctr">
            <a:spAutoFit/>
          </a:bodyPr>
          <a:lstStyle/>
          <a:p>
            <a:pPr marL="273050" lvl="0" indent="-273050">
              <a:lnSpc>
                <a:spcPct val="120000"/>
              </a:lnSpc>
              <a:tabLst>
                <a:tab pos="355600" algn="l"/>
              </a:tabLst>
              <a:defRPr/>
            </a:pPr>
            <a:r>
              <a:rPr lang="ja-JP" altLang="en-US" sz="1500" dirty="0">
                <a:solidFill>
                  <a:schemeClr val="bg2">
                    <a:lumMod val="25000"/>
                  </a:schemeClr>
                </a:solidFill>
                <a:latin typeface="Meiryo UI" panose="020B0604030504040204" pitchFamily="50" charset="-128"/>
                <a:ea typeface="Meiryo UI" panose="020B0604030504040204" pitchFamily="50" charset="-128"/>
              </a:rPr>
              <a:t>■</a:t>
            </a:r>
            <a:r>
              <a:rPr lang="ja-JP" altLang="en-US" sz="1500" b="1" dirty="0">
                <a:solidFill>
                  <a:schemeClr val="bg2">
                    <a:lumMod val="25000"/>
                  </a:schemeClr>
                </a:solidFill>
                <a:latin typeface="Meiryo UI" panose="020B0604030504040204" pitchFamily="50" charset="-128"/>
                <a:ea typeface="Meiryo UI" panose="020B0604030504040204" pitchFamily="50" charset="-128"/>
              </a:rPr>
              <a:t>意匠ごとに出願されていること</a:t>
            </a:r>
            <a:r>
              <a:rPr lang="ja-JP" altLang="en-US" sz="1050" b="1" dirty="0">
                <a:solidFill>
                  <a:schemeClr val="bg2">
                    <a:lumMod val="25000"/>
                  </a:schemeClr>
                </a:solidFill>
                <a:latin typeface="Meiryo UI" panose="020B0604030504040204" pitchFamily="50" charset="-128"/>
                <a:ea typeface="Meiryo UI" panose="020B0604030504040204" pitchFamily="50" charset="-128"/>
              </a:rPr>
              <a:t>（</a:t>
            </a:r>
            <a:r>
              <a:rPr lang="en-US" altLang="ja-JP" sz="1050" b="1" dirty="0">
                <a:solidFill>
                  <a:schemeClr val="bg2">
                    <a:lumMod val="25000"/>
                  </a:schemeClr>
                </a:solidFill>
                <a:latin typeface="Meiryo UI" panose="020B0604030504040204" pitchFamily="50" charset="-128"/>
                <a:ea typeface="Meiryo UI" panose="020B0604030504040204" pitchFamily="50" charset="-128"/>
              </a:rPr>
              <a:t>P.29</a:t>
            </a:r>
            <a:r>
              <a:rPr lang="ja-JP" altLang="en-US" sz="1050" b="1" dirty="0">
                <a:solidFill>
                  <a:schemeClr val="bg2">
                    <a:lumMod val="25000"/>
                  </a:schemeClr>
                </a:solidFill>
                <a:latin typeface="Meiryo UI" panose="020B0604030504040204" pitchFamily="50" charset="-128"/>
                <a:ea typeface="Meiryo UI" panose="020B0604030504040204" pitchFamily="50" charset="-128"/>
              </a:rPr>
              <a:t>）</a:t>
            </a:r>
          </a:p>
          <a:p>
            <a:pPr marL="273050" lvl="0" indent="-273050">
              <a:lnSpc>
                <a:spcPct val="12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　　</a:t>
            </a:r>
            <a:r>
              <a:rPr lang="ja-JP" altLang="en-US" sz="1200" dirty="0">
                <a:solidFill>
                  <a:schemeClr val="bg2">
                    <a:lumMod val="25000"/>
                  </a:schemeClr>
                </a:solidFill>
                <a:latin typeface="Meiryo UI" panose="020B0604030504040204" pitchFamily="50" charset="-128"/>
                <a:ea typeface="Meiryo UI" panose="020B0604030504040204" pitchFamily="50" charset="-128"/>
              </a:rPr>
              <a:t>一意匠一出願</a:t>
            </a:r>
            <a:endParaRPr lang="ja-JP" altLang="en-US" sz="14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500" dirty="0">
                <a:solidFill>
                  <a:schemeClr val="bg2">
                    <a:lumMod val="25000"/>
                  </a:schemeClr>
                </a:solidFill>
                <a:latin typeface="Meiryo UI" panose="020B0604030504040204" pitchFamily="50" charset="-128"/>
                <a:ea typeface="Meiryo UI" panose="020B0604030504040204" pitchFamily="50" charset="-128"/>
              </a:rPr>
              <a:t>■</a:t>
            </a:r>
            <a:r>
              <a:rPr lang="ja-JP" altLang="en-US" sz="1500" b="1" dirty="0">
                <a:solidFill>
                  <a:schemeClr val="bg2">
                    <a:lumMod val="25000"/>
                  </a:schemeClr>
                </a:solidFill>
                <a:latin typeface="Meiryo UI" panose="020B0604030504040204" pitchFamily="50" charset="-128"/>
                <a:ea typeface="Meiryo UI" panose="020B0604030504040204" pitchFamily="50" charset="-128"/>
              </a:rPr>
              <a:t>工業上利用できる意匠であること</a:t>
            </a:r>
            <a:r>
              <a:rPr lang="ja-JP" altLang="en-US" sz="1050" b="1" dirty="0">
                <a:solidFill>
                  <a:schemeClr val="bg2">
                    <a:lumMod val="25000"/>
                  </a:schemeClr>
                </a:solidFill>
                <a:latin typeface="Meiryo UI" panose="020B0604030504040204" pitchFamily="50" charset="-128"/>
                <a:ea typeface="Meiryo UI" panose="020B0604030504040204" pitchFamily="50" charset="-128"/>
              </a:rPr>
              <a:t>（</a:t>
            </a:r>
            <a:r>
              <a:rPr lang="en-US" altLang="ja-JP" sz="1050" b="1" dirty="0">
                <a:solidFill>
                  <a:schemeClr val="bg2">
                    <a:lumMod val="25000"/>
                  </a:schemeClr>
                </a:solidFill>
                <a:latin typeface="Meiryo UI" panose="020B0604030504040204" pitchFamily="50" charset="-128"/>
                <a:ea typeface="Meiryo UI" panose="020B0604030504040204" pitchFamily="50" charset="-128"/>
              </a:rPr>
              <a:t>P.31</a:t>
            </a:r>
            <a:r>
              <a:rPr lang="ja-JP" altLang="en-US" sz="1050" b="1" dirty="0">
                <a:solidFill>
                  <a:schemeClr val="bg2">
                    <a:lumMod val="25000"/>
                  </a:schemeClr>
                </a:solidFill>
                <a:latin typeface="Meiryo UI" panose="020B0604030504040204" pitchFamily="50" charset="-128"/>
                <a:ea typeface="Meiryo UI" panose="020B0604030504040204" pitchFamily="50" charset="-128"/>
              </a:rPr>
              <a:t>）</a:t>
            </a:r>
          </a:p>
          <a:p>
            <a:pPr marL="273050" lvl="0" indent="-273050">
              <a:lnSpc>
                <a:spcPct val="12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　　</a:t>
            </a:r>
            <a:r>
              <a:rPr lang="ja-JP" altLang="en-US" sz="1200" dirty="0">
                <a:solidFill>
                  <a:schemeClr val="bg2">
                    <a:lumMod val="25000"/>
                  </a:schemeClr>
                </a:solidFill>
                <a:latin typeface="Meiryo UI" panose="020B0604030504040204" pitchFamily="50" charset="-128"/>
                <a:ea typeface="Meiryo UI" panose="020B0604030504040204" pitchFamily="50" charset="-128"/>
              </a:rPr>
              <a:t>意匠を構成するものであること／意匠が具体的なものであること／工業上利用することができるものであること</a:t>
            </a:r>
          </a:p>
          <a:p>
            <a:pPr marL="273050" lvl="0" indent="-273050">
              <a:lnSpc>
                <a:spcPct val="120000"/>
              </a:lnSpc>
              <a:tabLst>
                <a:tab pos="355600" algn="l"/>
              </a:tabLst>
              <a:defRPr/>
            </a:pPr>
            <a:r>
              <a:rPr lang="ja-JP" altLang="en-US" sz="1500" dirty="0">
                <a:solidFill>
                  <a:schemeClr val="bg2">
                    <a:lumMod val="25000"/>
                  </a:schemeClr>
                </a:solidFill>
                <a:latin typeface="Meiryo UI" panose="020B0604030504040204" pitchFamily="50" charset="-128"/>
                <a:ea typeface="Meiryo UI" panose="020B0604030504040204" pitchFamily="50" charset="-128"/>
              </a:rPr>
              <a:t>■</a:t>
            </a:r>
            <a:r>
              <a:rPr lang="ja-JP" altLang="en-US" sz="1500" b="1" dirty="0">
                <a:solidFill>
                  <a:schemeClr val="bg2">
                    <a:lumMod val="25000"/>
                  </a:schemeClr>
                </a:solidFill>
                <a:latin typeface="Meiryo UI" panose="020B0604030504040204" pitchFamily="50" charset="-128"/>
                <a:ea typeface="Meiryo UI" panose="020B0604030504040204" pitchFamily="50" charset="-128"/>
              </a:rPr>
              <a:t>新規性</a:t>
            </a:r>
            <a:r>
              <a:rPr lang="ja-JP" altLang="en-US" sz="1050" b="1" dirty="0">
                <a:solidFill>
                  <a:schemeClr val="bg2">
                    <a:lumMod val="25000"/>
                  </a:schemeClr>
                </a:solidFill>
                <a:latin typeface="Meiryo UI" panose="020B0604030504040204" pitchFamily="50" charset="-128"/>
                <a:ea typeface="Meiryo UI" panose="020B0604030504040204" pitchFamily="50" charset="-128"/>
              </a:rPr>
              <a:t>（</a:t>
            </a:r>
            <a:r>
              <a:rPr lang="en-US" altLang="ja-JP" sz="1050" b="1" dirty="0">
                <a:solidFill>
                  <a:schemeClr val="bg2">
                    <a:lumMod val="25000"/>
                  </a:schemeClr>
                </a:solidFill>
                <a:latin typeface="Meiryo UI" panose="020B0604030504040204" pitchFamily="50" charset="-128"/>
                <a:ea typeface="Meiryo UI" panose="020B0604030504040204" pitchFamily="50" charset="-128"/>
              </a:rPr>
              <a:t>P.32</a:t>
            </a:r>
            <a:r>
              <a:rPr lang="ja-JP" altLang="en-US" sz="1050" b="1" dirty="0">
                <a:solidFill>
                  <a:schemeClr val="bg2">
                    <a:lumMod val="25000"/>
                  </a:schemeClr>
                </a:solidFill>
                <a:latin typeface="Meiryo UI" panose="020B0604030504040204" pitchFamily="50" charset="-128"/>
                <a:ea typeface="Meiryo UI" panose="020B0604030504040204" pitchFamily="50" charset="-128"/>
              </a:rPr>
              <a:t>）</a:t>
            </a:r>
          </a:p>
          <a:p>
            <a:pPr marL="273050" lvl="0" indent="-273050">
              <a:lnSpc>
                <a:spcPct val="12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　　</a:t>
            </a:r>
            <a:r>
              <a:rPr lang="ja-JP" altLang="en-US" sz="1200" dirty="0">
                <a:solidFill>
                  <a:schemeClr val="bg2">
                    <a:lumMod val="25000"/>
                  </a:schemeClr>
                </a:solidFill>
                <a:latin typeface="Meiryo UI" panose="020B0604030504040204" pitchFamily="50" charset="-128"/>
                <a:ea typeface="Meiryo UI" panose="020B0604030504040204" pitchFamily="50" charset="-128"/>
              </a:rPr>
              <a:t>公知の意匠と同一・類似の意匠でないこと</a:t>
            </a:r>
          </a:p>
          <a:p>
            <a:pPr marL="273050" lvl="0" indent="-273050">
              <a:lnSpc>
                <a:spcPct val="120000"/>
              </a:lnSpc>
              <a:tabLst>
                <a:tab pos="355600" algn="l"/>
              </a:tabLst>
              <a:defRPr/>
            </a:pPr>
            <a:r>
              <a:rPr lang="ja-JP" altLang="en-US" sz="1500" dirty="0">
                <a:solidFill>
                  <a:schemeClr val="bg2">
                    <a:lumMod val="25000"/>
                  </a:schemeClr>
                </a:solidFill>
                <a:latin typeface="Meiryo UI" panose="020B0604030504040204" pitchFamily="50" charset="-128"/>
                <a:ea typeface="Meiryo UI" panose="020B0604030504040204" pitchFamily="50" charset="-128"/>
              </a:rPr>
              <a:t>■</a:t>
            </a:r>
            <a:r>
              <a:rPr lang="ja-JP" altLang="en-US" sz="1500" b="1" dirty="0">
                <a:solidFill>
                  <a:schemeClr val="bg2">
                    <a:lumMod val="25000"/>
                  </a:schemeClr>
                </a:solidFill>
                <a:latin typeface="Meiryo UI" panose="020B0604030504040204" pitchFamily="50" charset="-128"/>
                <a:ea typeface="Meiryo UI" panose="020B0604030504040204" pitchFamily="50" charset="-128"/>
              </a:rPr>
              <a:t>創作非容易性</a:t>
            </a:r>
            <a:r>
              <a:rPr lang="ja-JP" altLang="en-US" sz="1050" b="1" dirty="0">
                <a:solidFill>
                  <a:schemeClr val="bg2">
                    <a:lumMod val="25000"/>
                  </a:schemeClr>
                </a:solidFill>
                <a:latin typeface="Meiryo UI" panose="020B0604030504040204" pitchFamily="50" charset="-128"/>
                <a:ea typeface="Meiryo UI" panose="020B0604030504040204" pitchFamily="50" charset="-128"/>
              </a:rPr>
              <a:t>（</a:t>
            </a:r>
            <a:r>
              <a:rPr lang="en-US" altLang="ja-JP" sz="1050" b="1" dirty="0">
                <a:solidFill>
                  <a:schemeClr val="bg2">
                    <a:lumMod val="25000"/>
                  </a:schemeClr>
                </a:solidFill>
                <a:latin typeface="Meiryo UI" panose="020B0604030504040204" pitchFamily="50" charset="-128"/>
                <a:ea typeface="Meiryo UI" panose="020B0604030504040204" pitchFamily="50" charset="-128"/>
              </a:rPr>
              <a:t>P.34</a:t>
            </a:r>
            <a:r>
              <a:rPr lang="ja-JP" altLang="en-US" sz="1050" b="1" dirty="0">
                <a:solidFill>
                  <a:schemeClr val="bg2">
                    <a:lumMod val="25000"/>
                  </a:schemeClr>
                </a:solidFill>
                <a:latin typeface="Meiryo UI" panose="020B0604030504040204" pitchFamily="50" charset="-128"/>
                <a:ea typeface="Meiryo UI" panose="020B0604030504040204" pitchFamily="50" charset="-128"/>
              </a:rPr>
              <a:t>）</a:t>
            </a:r>
          </a:p>
          <a:p>
            <a:pPr marL="273050" lvl="0" indent="-273050">
              <a:lnSpc>
                <a:spcPct val="12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　　</a:t>
            </a:r>
            <a:r>
              <a:rPr lang="ja-JP" altLang="en-US" sz="1200" dirty="0">
                <a:solidFill>
                  <a:schemeClr val="bg2">
                    <a:lumMod val="25000"/>
                  </a:schemeClr>
                </a:solidFill>
                <a:latin typeface="Meiryo UI" panose="020B0604030504040204" pitchFamily="50" charset="-128"/>
                <a:ea typeface="Meiryo UI" panose="020B0604030504040204" pitchFamily="50" charset="-128"/>
              </a:rPr>
              <a:t>公知の意匠から容易に創作できた意匠でないこと</a:t>
            </a:r>
          </a:p>
          <a:p>
            <a:pPr marL="273050" lvl="0" indent="-273050">
              <a:lnSpc>
                <a:spcPct val="120000"/>
              </a:lnSpc>
              <a:tabLst>
                <a:tab pos="355600" algn="l"/>
              </a:tabLst>
              <a:defRPr/>
            </a:pPr>
            <a:r>
              <a:rPr lang="ja-JP" altLang="en-US" sz="1500" dirty="0">
                <a:solidFill>
                  <a:schemeClr val="bg2">
                    <a:lumMod val="25000"/>
                  </a:schemeClr>
                </a:solidFill>
                <a:latin typeface="Meiryo UI" panose="020B0604030504040204" pitchFamily="50" charset="-128"/>
                <a:ea typeface="Meiryo UI" panose="020B0604030504040204" pitchFamily="50" charset="-128"/>
              </a:rPr>
              <a:t>■</a:t>
            </a:r>
            <a:r>
              <a:rPr lang="ja-JP" altLang="en-US" sz="1500" b="1" dirty="0">
                <a:solidFill>
                  <a:schemeClr val="bg2">
                    <a:lumMod val="25000"/>
                  </a:schemeClr>
                </a:solidFill>
                <a:latin typeface="Meiryo UI" panose="020B0604030504040204" pitchFamily="50" charset="-128"/>
                <a:ea typeface="Meiryo UI" panose="020B0604030504040204" pitchFamily="50" charset="-128"/>
              </a:rPr>
              <a:t>先願</a:t>
            </a:r>
            <a:r>
              <a:rPr lang="ja-JP" altLang="en-US" sz="1050" b="1" dirty="0">
                <a:solidFill>
                  <a:schemeClr val="bg2">
                    <a:lumMod val="25000"/>
                  </a:schemeClr>
                </a:solidFill>
                <a:latin typeface="Meiryo UI" panose="020B0604030504040204" pitchFamily="50" charset="-128"/>
                <a:ea typeface="Meiryo UI" panose="020B0604030504040204" pitchFamily="50" charset="-128"/>
              </a:rPr>
              <a:t>（</a:t>
            </a:r>
            <a:r>
              <a:rPr lang="en-US" altLang="ja-JP" sz="1050" b="1" dirty="0">
                <a:solidFill>
                  <a:schemeClr val="bg2">
                    <a:lumMod val="25000"/>
                  </a:schemeClr>
                </a:solidFill>
                <a:latin typeface="Meiryo UI" panose="020B0604030504040204" pitchFamily="50" charset="-128"/>
                <a:ea typeface="Meiryo UI" panose="020B0604030504040204" pitchFamily="50" charset="-128"/>
              </a:rPr>
              <a:t>P.36</a:t>
            </a:r>
            <a:r>
              <a:rPr lang="ja-JP" altLang="en-US" sz="1050" b="1" dirty="0">
                <a:solidFill>
                  <a:schemeClr val="bg2">
                    <a:lumMod val="25000"/>
                  </a:schemeClr>
                </a:solidFill>
                <a:latin typeface="Meiryo UI" panose="020B0604030504040204" pitchFamily="50" charset="-128"/>
                <a:ea typeface="Meiryo UI" panose="020B0604030504040204" pitchFamily="50" charset="-128"/>
              </a:rPr>
              <a:t>）</a:t>
            </a:r>
          </a:p>
          <a:p>
            <a:pPr marL="273050" lvl="0" indent="-273050">
              <a:lnSpc>
                <a:spcPct val="12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　　</a:t>
            </a:r>
            <a:r>
              <a:rPr lang="ja-JP" altLang="en-US" sz="1200" dirty="0">
                <a:solidFill>
                  <a:schemeClr val="bg2">
                    <a:lumMod val="25000"/>
                  </a:schemeClr>
                </a:solidFill>
                <a:latin typeface="Meiryo UI" panose="020B0604030504040204" pitchFamily="50" charset="-128"/>
                <a:ea typeface="Meiryo UI" panose="020B0604030504040204" pitchFamily="50" charset="-128"/>
              </a:rPr>
              <a:t>同一・類似の意匠について最先の出願であること</a:t>
            </a:r>
            <a:endParaRPr lang="ja-JP" altLang="en-US" sz="14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500" dirty="0">
                <a:solidFill>
                  <a:schemeClr val="bg2">
                    <a:lumMod val="25000"/>
                  </a:schemeClr>
                </a:solidFill>
                <a:latin typeface="Meiryo UI" panose="020B0604030504040204" pitchFamily="50" charset="-128"/>
                <a:ea typeface="Meiryo UI" panose="020B0604030504040204" pitchFamily="50" charset="-128"/>
              </a:rPr>
              <a:t>■</a:t>
            </a:r>
            <a:r>
              <a:rPr lang="ja-JP" altLang="en-US" sz="1500" b="1" dirty="0">
                <a:solidFill>
                  <a:schemeClr val="bg2">
                    <a:lumMod val="25000"/>
                  </a:schemeClr>
                </a:solidFill>
                <a:latin typeface="Meiryo UI" panose="020B0604030504040204" pitchFamily="50" charset="-128"/>
                <a:ea typeface="Meiryo UI" panose="020B0604030504040204" pitchFamily="50" charset="-128"/>
              </a:rPr>
              <a:t>不登録事由</a:t>
            </a:r>
            <a:r>
              <a:rPr lang="ja-JP" altLang="en-US" sz="1050" b="1" dirty="0">
                <a:solidFill>
                  <a:schemeClr val="bg2">
                    <a:lumMod val="25000"/>
                  </a:schemeClr>
                </a:solidFill>
                <a:latin typeface="Meiryo UI" panose="020B0604030504040204" pitchFamily="50" charset="-128"/>
                <a:ea typeface="Meiryo UI" panose="020B0604030504040204" pitchFamily="50" charset="-128"/>
              </a:rPr>
              <a:t>（意匠法第５条）</a:t>
            </a:r>
          </a:p>
          <a:p>
            <a:pPr marL="273050" lvl="0" indent="-273050">
              <a:lnSpc>
                <a:spcPct val="120000"/>
              </a:lnSpc>
              <a:tabLst>
                <a:tab pos="355600" algn="l"/>
              </a:tabLst>
              <a:defRPr/>
            </a:pPr>
            <a:r>
              <a:rPr lang="ja-JP" altLang="en-US" sz="1400" dirty="0">
                <a:solidFill>
                  <a:schemeClr val="bg2">
                    <a:lumMod val="25000"/>
                  </a:schemeClr>
                </a:solidFill>
                <a:latin typeface="Meiryo UI" panose="020B0604030504040204" pitchFamily="50" charset="-128"/>
                <a:ea typeface="Meiryo UI" panose="020B0604030504040204" pitchFamily="50" charset="-128"/>
              </a:rPr>
              <a:t>　　</a:t>
            </a:r>
            <a:r>
              <a:rPr lang="ja-JP" altLang="en-US" sz="1200" dirty="0">
                <a:solidFill>
                  <a:schemeClr val="bg2">
                    <a:lumMod val="25000"/>
                  </a:schemeClr>
                </a:solidFill>
                <a:latin typeface="Meiryo UI" panose="020B0604030504040204" pitchFamily="50" charset="-128"/>
                <a:ea typeface="Meiryo UI" panose="020B0604030504040204" pitchFamily="50" charset="-128"/>
              </a:rPr>
              <a:t>公序良俗に反する意匠でないこと、必然的形状の意匠でないこと、等</a:t>
            </a:r>
            <a:endParaRPr lang="en-US" altLang="ja-JP" sz="1200" dirty="0">
              <a:solidFill>
                <a:schemeClr val="bg2">
                  <a:lumMod val="25000"/>
                </a:schemeClr>
              </a:solidFill>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3" name="正方形/長方形 22"/>
          <p:cNvSpPr/>
          <p:nvPr/>
        </p:nvSpPr>
        <p:spPr>
          <a:xfrm>
            <a:off x="484307" y="1276021"/>
            <a:ext cx="9106071" cy="523220"/>
          </a:xfrm>
          <a:prstGeom prst="rect">
            <a:avLst/>
          </a:prstGeom>
        </p:spPr>
        <p:txBody>
          <a:bodyPr wrap="square" anchor="ctr">
            <a:spAutoFit/>
          </a:bodyPr>
          <a:lstStyle/>
          <a:p>
            <a:pPr marL="273050" lvl="0" indent="-273050">
              <a:tabLst>
                <a:tab pos="355600" algn="l"/>
              </a:tabLst>
              <a:defRPr/>
            </a:pPr>
            <a:r>
              <a:rPr kumimoji="1" lang="ja-JP" altLang="en-US"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登録</a:t>
            </a:r>
            <a:r>
              <a:rPr lang="ja-JP" altLang="en-US" sz="2800" b="1" noProof="0" dirty="0">
                <a:solidFill>
                  <a:srgbClr val="254061"/>
                </a:solidFill>
                <a:latin typeface="Meiryo UI" panose="020B0604030504040204" pitchFamily="50" charset="-128"/>
                <a:ea typeface="Meiryo UI" panose="020B0604030504040204" pitchFamily="50" charset="-128"/>
              </a:rPr>
              <a:t>できるか</a:t>
            </a:r>
            <a:r>
              <a:rPr kumimoji="1" lang="ja-JP" altLang="en-US"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否か検討・判断します。</a:t>
            </a:r>
            <a:endParaRPr kumimoji="1" lang="en-US" altLang="ja-JP"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grpSp>
        <p:nvGrpSpPr>
          <p:cNvPr id="30" name="グループ化 29"/>
          <p:cNvGrpSpPr/>
          <p:nvPr/>
        </p:nvGrpSpPr>
        <p:grpSpPr>
          <a:xfrm>
            <a:off x="554770" y="903691"/>
            <a:ext cx="646331" cy="276999"/>
            <a:chOff x="5040083" y="1500717"/>
            <a:chExt cx="646331" cy="276999"/>
          </a:xfrm>
        </p:grpSpPr>
        <p:sp>
          <p:nvSpPr>
            <p:cNvPr id="32" name="角丸四角形 31"/>
            <p:cNvSpPr/>
            <p:nvPr/>
          </p:nvSpPr>
          <p:spPr bwMode="auto">
            <a:xfrm>
              <a:off x="5066322" y="1532389"/>
              <a:ext cx="577077" cy="218114"/>
            </a:xfrm>
            <a:prstGeom prst="roundRect">
              <a:avLst/>
            </a:prstGeom>
            <a:solidFill>
              <a:srgbClr val="254061"/>
            </a:solidFill>
            <a:ln w="9525">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5040083" y="1500717"/>
              <a:ext cx="646331" cy="276999"/>
            </a:xfrm>
            <a:prstGeom prst="rect">
              <a:avLst/>
            </a:prstGeom>
            <a:noFill/>
          </p:spPr>
          <p:txBody>
            <a:bodyPr wrap="none" rtlCol="0">
              <a:spAutoFit/>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特許庁</a:t>
              </a:r>
            </a:p>
          </p:txBody>
        </p:sp>
      </p:grpSp>
      <p:sp>
        <p:nvSpPr>
          <p:cNvPr id="38" name="正方形/長方形 37"/>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登録要件の判断</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479622" y="6610604"/>
            <a:ext cx="153599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出願から登録までの流れ</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83816" y="1852845"/>
            <a:ext cx="4892686" cy="978729"/>
          </a:xfrm>
          <a:prstGeom prst="rect">
            <a:avLst/>
          </a:prstGeom>
        </p:spPr>
        <p:txBody>
          <a:bodyPr wrap="none">
            <a:spAutoFit/>
          </a:bodyPr>
          <a:lstStyle/>
          <a:p>
            <a:pPr marL="273050" lvl="0" indent="-273050">
              <a:lnSpc>
                <a:spcPct val="120000"/>
              </a:lnSpc>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審査官は、先行意匠調査の結果を考慮して判断します。</a:t>
            </a:r>
            <a:endParaRPr lang="en-US" altLang="ja-JP" sz="1600" b="1"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主な登録要件は以下のとおりです。</a:t>
            </a:r>
            <a:endParaRPr lang="en-US" altLang="ja-JP" sz="1600" b="1"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b="1" dirty="0">
                <a:solidFill>
                  <a:srgbClr val="C00000"/>
                </a:solidFill>
                <a:latin typeface="Meiryo UI" panose="020B0604030504040204" pitchFamily="50" charset="-128"/>
                <a:ea typeface="Meiryo UI" panose="020B0604030504040204" pitchFamily="50" charset="-128"/>
              </a:rPr>
              <a:t>登録にはすべての要件を満たす必要があります。</a:t>
            </a:r>
            <a:endParaRPr lang="en-US" altLang="ja-JP" sz="1600" b="1" dirty="0">
              <a:solidFill>
                <a:srgbClr val="C00000"/>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9563978" y="6610392"/>
            <a:ext cx="341760" cy="230832"/>
          </a:xfrm>
          <a:prstGeom prst="rect">
            <a:avLst/>
          </a:prstGeom>
          <a:solidFill>
            <a:srgbClr val="254061"/>
          </a:solidFill>
        </p:spPr>
        <p:txBody>
          <a:bodyPr wrap="none" rtlCol="0">
            <a:spAutoFit/>
          </a:bodyPr>
          <a:lstStyle/>
          <a:p>
            <a:r>
              <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25</a:t>
            </a:r>
          </a:p>
        </p:txBody>
      </p:sp>
      <p:sp>
        <p:nvSpPr>
          <p:cNvPr id="19" name="テキスト ボックス 18"/>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45214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5626" y="693309"/>
            <a:ext cx="3900374" cy="2489791"/>
          </a:xfrm>
          <a:prstGeom prst="rect">
            <a:avLst/>
          </a:prstGeom>
        </p:spPr>
      </p:pic>
      <p:sp>
        <p:nvSpPr>
          <p:cNvPr id="15" name="正方形/長方形 14"/>
          <p:cNvSpPr/>
          <p:nvPr/>
        </p:nvSpPr>
        <p:spPr>
          <a:xfrm>
            <a:off x="475921" y="1174850"/>
            <a:ext cx="9106071" cy="954107"/>
          </a:xfrm>
          <a:prstGeom prst="rect">
            <a:avLst/>
          </a:prstGeom>
        </p:spPr>
        <p:txBody>
          <a:bodyPr wrap="square" anchor="ctr">
            <a:spAutoFit/>
          </a:bodyPr>
          <a:lstStyle/>
          <a:p>
            <a:pPr marL="273050" lvl="0" indent="-273050">
              <a:tabLst>
                <a:tab pos="355600" algn="l"/>
              </a:tabLst>
              <a:defRPr/>
            </a:pPr>
            <a:r>
              <a:rPr lang="ja-JP" altLang="en-US" sz="2800" b="1" dirty="0">
                <a:solidFill>
                  <a:srgbClr val="254061"/>
                </a:solidFill>
                <a:latin typeface="Meiryo UI" panose="020B0604030504040204" pitchFamily="50" charset="-128"/>
                <a:ea typeface="Meiryo UI" panose="020B0604030504040204" pitchFamily="50" charset="-128"/>
              </a:rPr>
              <a:t>登録できないと判断した場合、</a:t>
            </a:r>
            <a:endParaRPr lang="en-US" altLang="ja-JP" sz="2800" b="1" dirty="0">
              <a:solidFill>
                <a:srgbClr val="254061"/>
              </a:solidFill>
              <a:latin typeface="Meiryo UI" panose="020B0604030504040204" pitchFamily="50" charset="-128"/>
              <a:ea typeface="Meiryo UI" panose="020B0604030504040204" pitchFamily="50" charset="-128"/>
            </a:endParaRPr>
          </a:p>
          <a:p>
            <a:pPr marL="273050" lvl="0" indent="-273050">
              <a:tabLst>
                <a:tab pos="355600" algn="l"/>
              </a:tabLst>
              <a:defRPr/>
            </a:pPr>
            <a:r>
              <a:rPr lang="ja-JP" altLang="en-US" sz="2800" b="1" dirty="0">
                <a:solidFill>
                  <a:srgbClr val="254061"/>
                </a:solidFill>
                <a:latin typeface="Meiryo UI" panose="020B0604030504040204" pitchFamily="50" charset="-128"/>
                <a:ea typeface="Meiryo UI" panose="020B0604030504040204" pitchFamily="50" charset="-128"/>
              </a:rPr>
              <a:t>審査官はその理由を通知します。</a:t>
            </a:r>
            <a:endParaRPr kumimoji="1" lang="en-US" altLang="ja-JP"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089597" y="964940"/>
            <a:ext cx="1641796"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条で準用する特許法第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bwMode="auto">
          <a:xfrm>
            <a:off x="481960" y="3265136"/>
            <a:ext cx="8928992" cy="3173115"/>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4" name="正方形/長方形 33"/>
          <p:cNvSpPr/>
          <p:nvPr/>
        </p:nvSpPr>
        <p:spPr>
          <a:xfrm>
            <a:off x="637386" y="3367197"/>
            <a:ext cx="8964487" cy="1372683"/>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rgbClr val="C00000"/>
                </a:solidFill>
                <a:latin typeface="Meiryo UI" panose="020B0604030504040204" pitchFamily="50" charset="-128"/>
                <a:ea typeface="Meiryo UI" panose="020B0604030504040204" pitchFamily="50" charset="-128"/>
              </a:rPr>
              <a:t>★審査官と面接できます★</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拒絶理由の通知書には、担当審査官の連絡先が記載されています。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審査官と意思疎通を図りたい場合、電話や</a:t>
            </a:r>
            <a:r>
              <a:rPr lang="en-US" altLang="ja-JP" sz="1600" dirty="0">
                <a:solidFill>
                  <a:schemeClr val="bg2">
                    <a:lumMod val="25000"/>
                  </a:schemeClr>
                </a:solidFill>
                <a:latin typeface="Meiryo UI" panose="020B0604030504040204" pitchFamily="50" charset="-128"/>
                <a:ea typeface="Meiryo UI" panose="020B0604030504040204" pitchFamily="50" charset="-128"/>
              </a:rPr>
              <a:t>FAX</a:t>
            </a:r>
            <a:r>
              <a:rPr lang="ja-JP" altLang="en-US" sz="1600" dirty="0">
                <a:solidFill>
                  <a:schemeClr val="bg2">
                    <a:lumMod val="25000"/>
                  </a:schemeClr>
                </a:solidFill>
                <a:latin typeface="Meiryo UI" panose="020B0604030504040204" pitchFamily="50" charset="-128"/>
                <a:ea typeface="Meiryo UI" panose="020B0604030504040204" pitchFamily="50" charset="-128"/>
              </a:rPr>
              <a:t>でやり取りができるほか、実際に対面して、面接形式での</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やり取りも可能です。どうぞお気軽にお問い合わせください</a:t>
            </a:r>
            <a:r>
              <a:rPr lang="ja-JP" altLang="en-US" sz="1200" dirty="0">
                <a:solidFill>
                  <a:schemeClr val="bg2">
                    <a:lumMod val="25000"/>
                  </a:schemeClr>
                </a:solidFill>
                <a:latin typeface="Meiryo UI" panose="020B0604030504040204" pitchFamily="50" charset="-128"/>
                <a:ea typeface="Meiryo UI" panose="020B0604030504040204" pitchFamily="50" charset="-128"/>
              </a:rPr>
              <a:t>（以下の３種類あります）</a:t>
            </a:r>
            <a:r>
              <a:rPr lang="ja-JP" altLang="en-US" sz="1600" dirty="0">
                <a:solidFill>
                  <a:schemeClr val="bg2">
                    <a:lumMod val="25000"/>
                  </a:schemeClr>
                </a:solidFill>
                <a:latin typeface="Meiryo UI" panose="020B0604030504040204" pitchFamily="50" charset="-128"/>
                <a:ea typeface="Meiryo UI" panose="020B0604030504040204" pitchFamily="50" charset="-128"/>
              </a:rPr>
              <a:t> 。</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488503" y="2439215"/>
            <a:ext cx="9106071" cy="646331"/>
          </a:xfrm>
          <a:prstGeom prst="rect">
            <a:avLst/>
          </a:prstGeom>
        </p:spPr>
        <p:txBody>
          <a:bodyPr wrap="square" anchor="ctr">
            <a:spAutoFit/>
          </a:bodyPr>
          <a:lstStyle/>
          <a:p>
            <a:pPr marL="273050" lvl="0" indent="-273050">
              <a:lnSpc>
                <a:spcPct val="120000"/>
              </a:lnSpc>
              <a:tabLst>
                <a:tab pos="355600" algn="l"/>
              </a:tabLst>
              <a:defRPr/>
            </a:pPr>
            <a:r>
              <a:rPr lang="ja-JP" altLang="en-US" sz="1500" b="1" dirty="0">
                <a:solidFill>
                  <a:srgbClr val="254061"/>
                </a:solidFill>
                <a:latin typeface="Meiryo UI" panose="020B0604030504040204" pitchFamily="50" charset="-128"/>
                <a:ea typeface="Meiryo UI" panose="020B0604030504040204" pitchFamily="50" charset="-128"/>
              </a:rPr>
              <a:t>　　　　　これに皆様から“返信”することもできます（意見書）。</a:t>
            </a:r>
            <a:endParaRPr lang="en-US" altLang="ja-JP" sz="1500" b="1"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500" b="1" noProof="0" dirty="0">
                <a:solidFill>
                  <a:srgbClr val="C00000"/>
                </a:solidFill>
                <a:latin typeface="Meiryo UI" panose="020B0604030504040204" pitchFamily="50" charset="-128"/>
                <a:ea typeface="Meiryo UI" panose="020B0604030504040204" pitchFamily="50" charset="-128"/>
              </a:rPr>
              <a:t>★このやり取りを経て、登録できない理由が解消する場合があります。</a:t>
            </a:r>
            <a:endParaRPr kumimoji="1" lang="en-US" altLang="ja-JP" sz="15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
        <p:nvSpPr>
          <p:cNvPr id="22" name="正方形/長方形 21"/>
          <p:cNvSpPr/>
          <p:nvPr/>
        </p:nvSpPr>
        <p:spPr>
          <a:xfrm>
            <a:off x="637386" y="5718778"/>
            <a:ext cx="9300747" cy="792525"/>
          </a:xfrm>
          <a:prstGeom prst="rect">
            <a:avLst/>
          </a:prstGeom>
        </p:spPr>
        <p:txBody>
          <a:bodyPr wrap="square" anchor="ctr">
            <a:spAutoFit/>
          </a:bodyPr>
          <a:lstStyle/>
          <a:p>
            <a:pPr marL="273050" lvl="0" indent="-273050">
              <a:lnSpc>
                <a:spcPct val="130000"/>
              </a:lnSpc>
              <a:tabLst>
                <a:tab pos="355600" algn="l"/>
              </a:tabLst>
              <a:defRPr/>
            </a:pPr>
            <a:r>
              <a:rPr lang="ja-JP" altLang="en-US" sz="1200" b="1" dirty="0">
                <a:solidFill>
                  <a:schemeClr val="bg2">
                    <a:lumMod val="25000"/>
                  </a:schemeClr>
                </a:solidFill>
                <a:latin typeface="Meiryo UI" panose="020B0604030504040204" pitchFamily="50" charset="-128"/>
                <a:ea typeface="Meiryo UI" panose="020B0604030504040204" pitchFamily="50" charset="-128"/>
              </a:rPr>
              <a:t>面接ガイドライン</a:t>
            </a:r>
            <a:r>
              <a:rPr lang="en-US" altLang="ja-JP" sz="1200" b="1" dirty="0">
                <a:solidFill>
                  <a:schemeClr val="bg2">
                    <a:lumMod val="25000"/>
                  </a:schemeClr>
                </a:solidFill>
                <a:latin typeface="Meiryo UI" panose="020B0604030504040204" pitchFamily="50" charset="-128"/>
                <a:ea typeface="Meiryo UI" panose="020B0604030504040204" pitchFamily="50" charset="-128"/>
              </a:rPr>
              <a:t>【</a:t>
            </a:r>
            <a:r>
              <a:rPr lang="ja-JP" altLang="en-US" sz="1200" b="1" dirty="0">
                <a:solidFill>
                  <a:schemeClr val="bg2">
                    <a:lumMod val="25000"/>
                  </a:schemeClr>
                </a:solidFill>
                <a:latin typeface="Meiryo UI" panose="020B0604030504040204" pitchFamily="50" charset="-128"/>
                <a:ea typeface="Meiryo UI" panose="020B0604030504040204" pitchFamily="50" charset="-128"/>
              </a:rPr>
              <a:t>意匠審査編</a:t>
            </a:r>
            <a:r>
              <a:rPr lang="en-US" altLang="ja-JP" sz="1200" b="1" dirty="0">
                <a:solidFill>
                  <a:schemeClr val="bg2">
                    <a:lumMod val="25000"/>
                  </a:schemeClr>
                </a:solidFill>
                <a:latin typeface="Meiryo UI" panose="020B0604030504040204" pitchFamily="50" charset="-128"/>
                <a:ea typeface="Meiryo UI" panose="020B0604030504040204" pitchFamily="50" charset="-128"/>
              </a:rPr>
              <a:t>】</a:t>
            </a:r>
            <a:r>
              <a:rPr lang="ja-JP" altLang="en-US" sz="1200" b="1" dirty="0">
                <a:solidFill>
                  <a:schemeClr val="bg2">
                    <a:lumMod val="25000"/>
                  </a:schemeClr>
                </a:solidFill>
                <a:latin typeface="Meiryo UI" panose="020B0604030504040204" pitchFamily="50" charset="-128"/>
                <a:ea typeface="Meiryo UI" panose="020B0604030504040204" pitchFamily="50" charset="-128"/>
              </a:rPr>
              <a:t>（特許庁</a:t>
            </a:r>
            <a:r>
              <a:rPr lang="en-US" altLang="ja-JP" sz="1200" b="1" dirty="0">
                <a:solidFill>
                  <a:schemeClr val="bg2">
                    <a:lumMod val="25000"/>
                  </a:schemeClr>
                </a:solidFill>
                <a:latin typeface="Meiryo UI" panose="020B0604030504040204" pitchFamily="50" charset="-128"/>
                <a:ea typeface="Meiryo UI" panose="020B0604030504040204" pitchFamily="50" charset="-128"/>
              </a:rPr>
              <a:t>HP</a:t>
            </a:r>
            <a:r>
              <a:rPr lang="ja-JP" altLang="en-US" sz="1200" b="1" dirty="0">
                <a:solidFill>
                  <a:schemeClr val="bg2">
                    <a:lumMod val="25000"/>
                  </a:schemeClr>
                </a:solidFill>
                <a:latin typeface="Meiryo UI" panose="020B0604030504040204" pitchFamily="50" charset="-128"/>
                <a:ea typeface="Meiryo UI" panose="020B0604030504040204" pitchFamily="50" charset="-128"/>
              </a:rPr>
              <a:t>）</a:t>
            </a:r>
            <a:endParaRPr lang="en-US" altLang="ja-JP" sz="12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en-US" altLang="ja-JP" sz="1100" dirty="0">
                <a:solidFill>
                  <a:schemeClr val="bg2">
                    <a:lumMod val="25000"/>
                  </a:schemeClr>
                </a:solidFill>
                <a:latin typeface="Meiryo UI" panose="020B0604030504040204" pitchFamily="50" charset="-128"/>
                <a:ea typeface="Meiryo UI" panose="020B0604030504040204" pitchFamily="50" charset="-128"/>
                <a:hlinkClick r:id="rId4"/>
              </a:rPr>
              <a:t>https://www.jpo.go.jp/system/laws/rule/guideline/design/mensetu_guide_isyou.html</a:t>
            </a:r>
            <a:endParaRPr lang="en-US" altLang="ja-JP" sz="11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endParaRPr lang="en-US" altLang="ja-JP" sz="1200" dirty="0">
              <a:solidFill>
                <a:schemeClr val="bg2">
                  <a:lumMod val="25000"/>
                </a:schemeClr>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726450" y="4747201"/>
            <a:ext cx="8964487" cy="867930"/>
          </a:xfrm>
          <a:prstGeom prst="rect">
            <a:avLst/>
          </a:prstGeom>
        </p:spPr>
        <p:txBody>
          <a:bodyPr wrap="square" anchor="ctr">
            <a:spAutoFit/>
          </a:bodyPr>
          <a:lstStyle/>
          <a:p>
            <a:pPr marL="273050" lvl="0" indent="-273050">
              <a:lnSpc>
                <a:spcPct val="120000"/>
              </a:lnSpc>
              <a:tabLst>
                <a:tab pos="355600" algn="l"/>
              </a:tabLst>
              <a:defRPr/>
            </a:pPr>
            <a:r>
              <a:rPr lang="ja-JP" altLang="en-US" sz="1400" noProof="0" dirty="0">
                <a:solidFill>
                  <a:schemeClr val="bg2">
                    <a:lumMod val="25000"/>
                  </a:schemeClr>
                </a:solidFill>
                <a:latin typeface="Meiryo UI" panose="020B0604030504040204" pitchFamily="50" charset="-128"/>
                <a:ea typeface="Meiryo UI" panose="020B0604030504040204" pitchFamily="50" charset="-128"/>
              </a:rPr>
              <a:t>① 特許庁庁舎（東京）での面接</a:t>
            </a:r>
            <a:endParaRPr lang="en-US" altLang="ja-JP" sz="1400" noProof="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noProof="0" dirty="0">
                <a:solidFill>
                  <a:schemeClr val="bg2">
                    <a:lumMod val="25000"/>
                  </a:schemeClr>
                </a:solidFill>
                <a:latin typeface="Meiryo UI" panose="020B0604030504040204" pitchFamily="50" charset="-128"/>
                <a:ea typeface="Meiryo UI" panose="020B0604030504040204" pitchFamily="50" charset="-128"/>
              </a:rPr>
              <a:t>② インターネット経由のテレビ面接</a:t>
            </a:r>
            <a:endParaRPr lang="en-US" altLang="ja-JP" sz="1400" noProof="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noProof="0" dirty="0">
                <a:solidFill>
                  <a:schemeClr val="bg2">
                    <a:lumMod val="25000"/>
                  </a:schemeClr>
                </a:solidFill>
                <a:latin typeface="Meiryo UI" panose="020B0604030504040204" pitchFamily="50" charset="-128"/>
                <a:ea typeface="Meiryo UI" panose="020B0604030504040204" pitchFamily="50" charset="-128"/>
              </a:rPr>
              <a:t>③ 審査官が皆様のお近くに出向いての出張面接</a:t>
            </a:r>
            <a:endParaRPr lang="en-US" altLang="ja-JP" sz="1400" noProof="0" dirty="0">
              <a:solidFill>
                <a:schemeClr val="bg2">
                  <a:lumMod val="25000"/>
                </a:schemeClr>
              </a:solidFill>
              <a:latin typeface="Meiryo UI" panose="020B0604030504040204" pitchFamily="50" charset="-128"/>
              <a:ea typeface="Meiryo UI" panose="020B0604030504040204" pitchFamily="50" charset="-128"/>
            </a:endParaRPr>
          </a:p>
        </p:txBody>
      </p:sp>
      <p:sp>
        <p:nvSpPr>
          <p:cNvPr id="38" name="正方形/長方形 37"/>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登録できない理由の通知（拒絶理由通知書）</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479622" y="6610604"/>
            <a:ext cx="153599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出願から登録までの流れ</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5" name="グループ化 44"/>
          <p:cNvGrpSpPr/>
          <p:nvPr/>
        </p:nvGrpSpPr>
        <p:grpSpPr>
          <a:xfrm>
            <a:off x="554770" y="865942"/>
            <a:ext cx="646331" cy="276999"/>
            <a:chOff x="5040083" y="1500717"/>
            <a:chExt cx="646331" cy="276999"/>
          </a:xfrm>
        </p:grpSpPr>
        <p:sp>
          <p:nvSpPr>
            <p:cNvPr id="46" name="角丸四角形 45"/>
            <p:cNvSpPr/>
            <p:nvPr/>
          </p:nvSpPr>
          <p:spPr bwMode="auto">
            <a:xfrm>
              <a:off x="5066322" y="1532389"/>
              <a:ext cx="577077" cy="218114"/>
            </a:xfrm>
            <a:prstGeom prst="roundRect">
              <a:avLst/>
            </a:prstGeom>
            <a:solidFill>
              <a:srgbClr val="254061"/>
            </a:solidFill>
            <a:ln w="9525">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5040083" y="1500717"/>
              <a:ext cx="646331" cy="276999"/>
            </a:xfrm>
            <a:prstGeom prst="rect">
              <a:avLst/>
            </a:prstGeom>
            <a:noFill/>
          </p:spPr>
          <p:txBody>
            <a:bodyPr wrap="none" rtlCol="0">
              <a:spAutoFit/>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特許庁</a:t>
              </a:r>
            </a:p>
          </p:txBody>
        </p:sp>
      </p:grpSp>
      <p:sp>
        <p:nvSpPr>
          <p:cNvPr id="24" name="テキスト ボックス 23"/>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26</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7" name="直線コネクタ 26"/>
          <p:cNvCxnSpPr/>
          <p:nvPr/>
        </p:nvCxnSpPr>
        <p:spPr>
          <a:xfrm>
            <a:off x="581325" y="3022788"/>
            <a:ext cx="5351124" cy="0"/>
          </a:xfrm>
          <a:prstGeom prst="line">
            <a:avLst/>
          </a:prstGeom>
          <a:ln w="381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4843761" y="1076363"/>
            <a:ext cx="986017" cy="272703"/>
          </a:xfrm>
          <a:prstGeom prst="rect">
            <a:avLst/>
          </a:prstGeom>
        </p:spPr>
        <p:txBody>
          <a:bodyPr wrap="square" anchor="ctr">
            <a:spAutoFit/>
          </a:bodyPr>
          <a:lstStyle/>
          <a:p>
            <a:pPr marL="273050" lvl="0" indent="-273050" algn="ctr">
              <a:lnSpc>
                <a:spcPct val="120000"/>
              </a:lnSpc>
              <a:tabLst>
                <a:tab pos="355600" algn="l"/>
              </a:tabLst>
              <a:defRPr/>
            </a:pPr>
            <a:r>
              <a:rPr lang="ja-JP" altLang="en-US" sz="1100" b="1" dirty="0">
                <a:solidFill>
                  <a:srgbClr val="C00000"/>
                </a:solidFill>
                <a:latin typeface="Meiryo UI" panose="020B0604030504040204" pitchFamily="50" charset="-128"/>
                <a:ea typeface="Meiryo UI" panose="020B0604030504040204" pitchFamily="50" charset="-128"/>
              </a:rPr>
              <a:t>いまココ</a:t>
            </a:r>
            <a:endParaRPr lang="en-US" altLang="ja-JP" sz="1100" b="1" dirty="0">
              <a:solidFill>
                <a:srgbClr val="C00000"/>
              </a:solidFill>
              <a:latin typeface="Meiryo UI" panose="020B0604030504040204" pitchFamily="50" charset="-128"/>
              <a:ea typeface="Meiryo UI" panose="020B0604030504040204" pitchFamily="50" charset="-128"/>
            </a:endParaRPr>
          </a:p>
        </p:txBody>
      </p:sp>
      <p:sp>
        <p:nvSpPr>
          <p:cNvPr id="33" name="円弧 32"/>
          <p:cNvSpPr/>
          <p:nvPr/>
        </p:nvSpPr>
        <p:spPr>
          <a:xfrm>
            <a:off x="4164013" y="1218833"/>
            <a:ext cx="2898854" cy="2434751"/>
          </a:xfrm>
          <a:prstGeom prst="arc">
            <a:avLst>
              <a:gd name="adj1" fmla="val 16234210"/>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35" name="円弧 34"/>
          <p:cNvSpPr/>
          <p:nvPr/>
        </p:nvSpPr>
        <p:spPr>
          <a:xfrm rot="766629" flipV="1">
            <a:off x="4303397" y="2202225"/>
            <a:ext cx="3113784" cy="844666"/>
          </a:xfrm>
          <a:prstGeom prst="arc">
            <a:avLst>
              <a:gd name="adj1" fmla="val 16234210"/>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36" name="グループ化 35"/>
          <p:cNvGrpSpPr/>
          <p:nvPr/>
        </p:nvGrpSpPr>
        <p:grpSpPr>
          <a:xfrm>
            <a:off x="554770" y="2477564"/>
            <a:ext cx="646331" cy="276999"/>
            <a:chOff x="4287869" y="836589"/>
            <a:chExt cx="646331" cy="276999"/>
          </a:xfrm>
        </p:grpSpPr>
        <p:sp>
          <p:nvSpPr>
            <p:cNvPr id="37" name="角丸四角形 36"/>
            <p:cNvSpPr/>
            <p:nvPr/>
          </p:nvSpPr>
          <p:spPr bwMode="auto">
            <a:xfrm>
              <a:off x="4313704" y="864066"/>
              <a:ext cx="577077" cy="218114"/>
            </a:xfrm>
            <a:prstGeom prst="roundRect">
              <a:avLst/>
            </a:prstGeom>
            <a:solidFill>
              <a:srgbClr val="829D4C"/>
            </a:solidFill>
            <a:ln w="9525">
              <a:solidFill>
                <a:srgbClr val="829D4C"/>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4287869" y="836589"/>
              <a:ext cx="646331" cy="276999"/>
            </a:xfrm>
            <a:prstGeom prst="rect">
              <a:avLst/>
            </a:prstGeom>
            <a:noFill/>
          </p:spPr>
          <p:txBody>
            <a:bodyPr wrap="none" rtlCol="0">
              <a:spAutoFit/>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出願人</a:t>
              </a:r>
            </a:p>
          </p:txBody>
        </p:sp>
      </p:grpSp>
      <p:sp>
        <p:nvSpPr>
          <p:cNvPr id="42" name="正方形/長方形 41"/>
          <p:cNvSpPr/>
          <p:nvPr/>
        </p:nvSpPr>
        <p:spPr>
          <a:xfrm>
            <a:off x="507449" y="2106346"/>
            <a:ext cx="4168348" cy="321883"/>
          </a:xfrm>
          <a:prstGeom prst="rect">
            <a:avLst/>
          </a:prstGeom>
        </p:spPr>
        <p:txBody>
          <a:bodyPr wrap="square" anchor="ctr">
            <a:spAutoFit/>
          </a:bodyPr>
          <a:lstStyle/>
          <a:p>
            <a:pPr marL="273050" lvl="0" indent="-273050">
              <a:lnSpc>
                <a:spcPct val="120000"/>
              </a:lnSpc>
              <a:tabLst>
                <a:tab pos="355600" algn="l"/>
              </a:tabLst>
              <a:defRPr/>
            </a:pPr>
            <a:r>
              <a:rPr lang="ja-JP" altLang="en-US" sz="1200" b="1" dirty="0">
                <a:solidFill>
                  <a:srgbClr val="254061"/>
                </a:solidFill>
                <a:latin typeface="Meiryo UI" panose="020B0604030504040204" pitchFamily="50" charset="-128"/>
                <a:ea typeface="Meiryo UI" panose="020B0604030504040204" pitchFamily="50" charset="-128"/>
              </a:rPr>
              <a:t>→ この通知を「拒絶理由通知書」といいます。</a:t>
            </a:r>
            <a:endParaRPr kumimoji="1" lang="en-US" altLang="ja-JP" sz="12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91251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919394" y="682011"/>
            <a:ext cx="4986605" cy="3183183"/>
          </a:xfrm>
          <a:prstGeom prst="rect">
            <a:avLst/>
          </a:prstGeom>
        </p:spPr>
      </p:pic>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4" name="正方形/長方形 33"/>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登録査定</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479622" y="6610604"/>
            <a:ext cx="153599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出願から登録までの流れ</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88504" y="1412627"/>
            <a:ext cx="4651908" cy="954107"/>
          </a:xfrm>
          <a:prstGeom prst="rect">
            <a:avLst/>
          </a:prstGeom>
        </p:spPr>
        <p:txBody>
          <a:bodyPr wrap="square" anchor="ctr">
            <a:spAutoFit/>
          </a:bodyPr>
          <a:lstStyle/>
          <a:p>
            <a:pPr marL="273050" lvl="0" indent="-273050">
              <a:tabLst>
                <a:tab pos="355600" algn="l"/>
              </a:tabLst>
              <a:defRPr/>
            </a:pPr>
            <a:r>
              <a:rPr lang="ja-JP" altLang="en-US" sz="2800" b="1" dirty="0">
                <a:solidFill>
                  <a:srgbClr val="254061"/>
                </a:solidFill>
                <a:latin typeface="Meiryo UI" panose="020B0604030504040204" pitchFamily="50" charset="-128"/>
                <a:ea typeface="Meiryo UI" panose="020B0604030504040204" pitchFamily="50" charset="-128"/>
              </a:rPr>
              <a:t>登録できると判断した場合</a:t>
            </a:r>
            <a:endParaRPr lang="en-US" altLang="ja-JP" sz="2800" b="1" dirty="0">
              <a:solidFill>
                <a:srgbClr val="254061"/>
              </a:solidFill>
              <a:latin typeface="Meiryo UI" panose="020B0604030504040204" pitchFamily="50" charset="-128"/>
              <a:ea typeface="Meiryo UI" panose="020B0604030504040204" pitchFamily="50" charset="-128"/>
            </a:endParaRPr>
          </a:p>
          <a:p>
            <a:pPr marL="273050" lvl="0" indent="-273050">
              <a:tabLst>
                <a:tab pos="355600" algn="l"/>
              </a:tabLst>
              <a:defRPr/>
            </a:pPr>
            <a:r>
              <a:rPr lang="ja-JP" altLang="en-US" sz="2800" b="1" dirty="0">
                <a:solidFill>
                  <a:srgbClr val="254061"/>
                </a:solidFill>
                <a:latin typeface="Meiryo UI" panose="020B0604030504040204" pitchFamily="50" charset="-128"/>
                <a:ea typeface="Meiryo UI" panose="020B0604030504040204" pitchFamily="50" charset="-128"/>
              </a:rPr>
              <a:t>審査官は「登録査定」します。</a:t>
            </a:r>
            <a:endParaRPr kumimoji="1" lang="en-US" altLang="ja-JP"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097985" y="1103042"/>
            <a:ext cx="819455"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8" name="グループ化 37"/>
          <p:cNvGrpSpPr/>
          <p:nvPr/>
        </p:nvGrpSpPr>
        <p:grpSpPr>
          <a:xfrm>
            <a:off x="554770" y="999863"/>
            <a:ext cx="646331" cy="276999"/>
            <a:chOff x="5040083" y="1500717"/>
            <a:chExt cx="646331" cy="276999"/>
          </a:xfrm>
        </p:grpSpPr>
        <p:sp>
          <p:nvSpPr>
            <p:cNvPr id="39" name="角丸四角形 38"/>
            <p:cNvSpPr/>
            <p:nvPr/>
          </p:nvSpPr>
          <p:spPr bwMode="auto">
            <a:xfrm>
              <a:off x="5066322" y="1532389"/>
              <a:ext cx="577077" cy="218114"/>
            </a:xfrm>
            <a:prstGeom prst="roundRect">
              <a:avLst/>
            </a:prstGeom>
            <a:solidFill>
              <a:srgbClr val="254061"/>
            </a:solidFill>
            <a:ln w="9525">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5040083" y="1500717"/>
              <a:ext cx="646331" cy="276999"/>
            </a:xfrm>
            <a:prstGeom prst="rect">
              <a:avLst/>
            </a:prstGeom>
            <a:noFill/>
          </p:spPr>
          <p:txBody>
            <a:bodyPr wrap="none" rtlCol="0">
              <a:spAutoFit/>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特許庁</a:t>
              </a:r>
            </a:p>
          </p:txBody>
        </p:sp>
      </p:grpSp>
      <p:sp>
        <p:nvSpPr>
          <p:cNvPr id="29" name="テキスト ボックス 28"/>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27</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3398795" y="1044033"/>
            <a:ext cx="986017" cy="272703"/>
          </a:xfrm>
          <a:prstGeom prst="rect">
            <a:avLst/>
          </a:prstGeom>
        </p:spPr>
        <p:txBody>
          <a:bodyPr wrap="square" anchor="ctr">
            <a:spAutoFit/>
          </a:bodyPr>
          <a:lstStyle/>
          <a:p>
            <a:pPr marL="273050" lvl="0" indent="-273050" algn="ctr">
              <a:lnSpc>
                <a:spcPct val="120000"/>
              </a:lnSpc>
              <a:tabLst>
                <a:tab pos="355600" algn="l"/>
              </a:tabLst>
              <a:defRPr/>
            </a:pPr>
            <a:r>
              <a:rPr lang="ja-JP" altLang="en-US" sz="1100" b="1" dirty="0">
                <a:solidFill>
                  <a:srgbClr val="C00000"/>
                </a:solidFill>
                <a:latin typeface="Meiryo UI" panose="020B0604030504040204" pitchFamily="50" charset="-128"/>
                <a:ea typeface="Meiryo UI" panose="020B0604030504040204" pitchFamily="50" charset="-128"/>
              </a:rPr>
              <a:t>いまココ</a:t>
            </a:r>
            <a:endParaRPr lang="en-US" altLang="ja-JP" sz="1100" b="1" dirty="0">
              <a:solidFill>
                <a:srgbClr val="C00000"/>
              </a:solidFill>
              <a:latin typeface="Meiryo UI" panose="020B0604030504040204" pitchFamily="50" charset="-128"/>
              <a:ea typeface="Meiryo UI" panose="020B0604030504040204" pitchFamily="50" charset="-128"/>
            </a:endParaRPr>
          </a:p>
        </p:txBody>
      </p:sp>
      <p:sp>
        <p:nvSpPr>
          <p:cNvPr id="30" name="円弧 29"/>
          <p:cNvSpPr/>
          <p:nvPr/>
        </p:nvSpPr>
        <p:spPr>
          <a:xfrm>
            <a:off x="1303914" y="1179689"/>
            <a:ext cx="5751078" cy="1084070"/>
          </a:xfrm>
          <a:prstGeom prst="arc">
            <a:avLst>
              <a:gd name="adj1" fmla="val 16234210"/>
              <a:gd name="adj2" fmla="val 3"/>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31" name="グループ化 30"/>
          <p:cNvGrpSpPr/>
          <p:nvPr/>
        </p:nvGrpSpPr>
        <p:grpSpPr>
          <a:xfrm>
            <a:off x="584426" y="3733021"/>
            <a:ext cx="646331" cy="276999"/>
            <a:chOff x="4287869" y="836589"/>
            <a:chExt cx="646331" cy="276999"/>
          </a:xfrm>
        </p:grpSpPr>
        <p:sp>
          <p:nvSpPr>
            <p:cNvPr id="33" name="角丸四角形 32"/>
            <p:cNvSpPr/>
            <p:nvPr/>
          </p:nvSpPr>
          <p:spPr bwMode="auto">
            <a:xfrm>
              <a:off x="4313704" y="864066"/>
              <a:ext cx="577077" cy="218114"/>
            </a:xfrm>
            <a:prstGeom prst="roundRect">
              <a:avLst/>
            </a:prstGeom>
            <a:solidFill>
              <a:srgbClr val="829D4C"/>
            </a:solidFill>
            <a:ln w="9525">
              <a:solidFill>
                <a:srgbClr val="829D4C"/>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287869" y="836589"/>
              <a:ext cx="646331" cy="276999"/>
            </a:xfrm>
            <a:prstGeom prst="rect">
              <a:avLst/>
            </a:prstGeom>
            <a:noFill/>
          </p:spPr>
          <p:txBody>
            <a:bodyPr wrap="none" rtlCol="0">
              <a:spAutoFit/>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出願人</a:t>
              </a:r>
            </a:p>
          </p:txBody>
        </p:sp>
      </p:grpSp>
      <p:sp>
        <p:nvSpPr>
          <p:cNvPr id="6" name="下矢印 5"/>
          <p:cNvSpPr/>
          <p:nvPr/>
        </p:nvSpPr>
        <p:spPr bwMode="auto">
          <a:xfrm>
            <a:off x="1290046" y="2614690"/>
            <a:ext cx="2164904" cy="998424"/>
          </a:xfrm>
          <a:prstGeom prst="downArrow">
            <a:avLst/>
          </a:prstGeom>
          <a:solidFill>
            <a:srgbClr val="254061">
              <a:alpha val="20000"/>
            </a:srgbClr>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42" name="正方形/長方形 41"/>
          <p:cNvSpPr/>
          <p:nvPr/>
        </p:nvSpPr>
        <p:spPr>
          <a:xfrm>
            <a:off x="488504" y="3992958"/>
            <a:ext cx="8964487" cy="1643527"/>
          </a:xfrm>
          <a:prstGeom prst="rect">
            <a:avLst/>
          </a:prstGeom>
        </p:spPr>
        <p:txBody>
          <a:bodyPr wrap="square" anchor="ctr">
            <a:spAutoFit/>
          </a:bodyPr>
          <a:lstStyle/>
          <a:p>
            <a:pPr marL="273050" lvl="0" indent="-273050">
              <a:lnSpc>
                <a:spcPct val="120000"/>
              </a:lnSpc>
              <a:tabLst>
                <a:tab pos="355600" algn="l"/>
              </a:tabLst>
              <a:defRPr/>
            </a:pPr>
            <a:r>
              <a:rPr lang="ja-JP" altLang="en-US" sz="2400" b="1" dirty="0">
                <a:solidFill>
                  <a:srgbClr val="C00000"/>
                </a:solidFill>
                <a:latin typeface="Meiryo UI" panose="020B0604030504040204" pitchFamily="50" charset="-128"/>
                <a:ea typeface="Meiryo UI" panose="020B0604030504040204" pitchFamily="50" charset="-128"/>
              </a:rPr>
              <a:t>登録査定が届いたら、</a:t>
            </a:r>
            <a:r>
              <a:rPr lang="en-US" altLang="ja-JP" sz="2400" b="1" dirty="0">
                <a:solidFill>
                  <a:srgbClr val="C00000"/>
                </a:solidFill>
                <a:latin typeface="Meiryo UI" panose="020B0604030504040204" pitchFamily="50" charset="-128"/>
                <a:ea typeface="Meiryo UI" panose="020B0604030504040204" pitchFamily="50" charset="-128"/>
              </a:rPr>
              <a:t>30</a:t>
            </a:r>
            <a:r>
              <a:rPr lang="ja-JP" altLang="en-US" sz="2400" b="1" dirty="0">
                <a:solidFill>
                  <a:srgbClr val="C00000"/>
                </a:solidFill>
                <a:latin typeface="Meiryo UI" panose="020B0604030504040204" pitchFamily="50" charset="-128"/>
                <a:ea typeface="Meiryo UI" panose="020B0604030504040204" pitchFamily="50" charset="-128"/>
              </a:rPr>
              <a:t>日以内に登録料を忘れずに納付してください。</a:t>
            </a:r>
            <a:endParaRPr lang="en-US" altLang="ja-JP" sz="24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b="1" dirty="0">
                <a:solidFill>
                  <a:srgbClr val="254061"/>
                </a:solidFill>
                <a:latin typeface="Meiryo UI" panose="020B0604030504040204" pitchFamily="50" charset="-128"/>
                <a:ea typeface="Meiryo UI" panose="020B0604030504040204" pitchFamily="50" charset="-128"/>
              </a:rPr>
              <a:t>この登録料の支払いがないと、権利になりませんのでご注意ください。</a:t>
            </a:r>
            <a:endParaRPr lang="en-US" altLang="ja-JP" b="1"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b="1" dirty="0">
                <a:solidFill>
                  <a:srgbClr val="254061"/>
                </a:solidFill>
                <a:latin typeface="Meiryo UI" panose="020B0604030504040204" pitchFamily="50" charset="-128"/>
                <a:ea typeface="Meiryo UI" panose="020B0604030504040204" pitchFamily="50" charset="-128"/>
              </a:rPr>
              <a:t>手続の詳細は以下のページをご参照ください。</a:t>
            </a:r>
          </a:p>
          <a:p>
            <a:pPr marL="273050" lvl="0" indent="-273050">
              <a:lnSpc>
                <a:spcPct val="120000"/>
              </a:lnSpc>
              <a:tabLst>
                <a:tab pos="355600" algn="l"/>
              </a:tabLst>
              <a:defRPr/>
            </a:pPr>
            <a:endParaRPr lang="en-US" altLang="ja-JP" sz="2400" b="1" dirty="0">
              <a:solidFill>
                <a:srgbClr val="254061"/>
              </a:solidFill>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5871" y="4507744"/>
            <a:ext cx="1400080" cy="1980361"/>
          </a:xfrm>
          <a:prstGeom prst="rect">
            <a:avLst/>
          </a:prstGeom>
        </p:spPr>
      </p:pic>
      <p:sp>
        <p:nvSpPr>
          <p:cNvPr id="44" name="円弧 43"/>
          <p:cNvSpPr/>
          <p:nvPr/>
        </p:nvSpPr>
        <p:spPr>
          <a:xfrm rot="19263999">
            <a:off x="-465626" y="3544611"/>
            <a:ext cx="8886478" cy="1777026"/>
          </a:xfrm>
          <a:prstGeom prst="arc">
            <a:avLst>
              <a:gd name="adj1" fmla="val 16234210"/>
              <a:gd name="adj2" fmla="val 3"/>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47" name="正方形/長方形 46"/>
          <p:cNvSpPr/>
          <p:nvPr/>
        </p:nvSpPr>
        <p:spPr>
          <a:xfrm>
            <a:off x="2775191" y="3732043"/>
            <a:ext cx="986017" cy="272703"/>
          </a:xfrm>
          <a:prstGeom prst="rect">
            <a:avLst/>
          </a:prstGeom>
        </p:spPr>
        <p:txBody>
          <a:bodyPr wrap="square" anchor="ctr">
            <a:spAutoFit/>
          </a:bodyPr>
          <a:lstStyle/>
          <a:p>
            <a:pPr marL="273050" lvl="0" indent="-273050" algn="ctr">
              <a:lnSpc>
                <a:spcPct val="120000"/>
              </a:lnSpc>
              <a:tabLst>
                <a:tab pos="355600" algn="l"/>
              </a:tabLst>
              <a:defRPr/>
            </a:pPr>
            <a:r>
              <a:rPr lang="ja-JP" altLang="en-US" sz="1100" b="1" dirty="0">
                <a:solidFill>
                  <a:srgbClr val="C00000"/>
                </a:solidFill>
                <a:latin typeface="Meiryo UI" panose="020B0604030504040204" pitchFamily="50" charset="-128"/>
                <a:ea typeface="Meiryo UI" panose="020B0604030504040204" pitchFamily="50" charset="-128"/>
              </a:rPr>
              <a:t>いまココ</a:t>
            </a:r>
            <a:endParaRPr lang="en-US" altLang="ja-JP" sz="1100" b="1" dirty="0">
              <a:solidFill>
                <a:srgbClr val="C00000"/>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526331" y="5427284"/>
            <a:ext cx="5711360" cy="1012585"/>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■設定登録の手続（特許庁</a:t>
            </a:r>
            <a:r>
              <a:rPr lang="en-US" altLang="ja-JP" sz="1600" b="1" dirty="0">
                <a:solidFill>
                  <a:schemeClr val="bg2">
                    <a:lumMod val="25000"/>
                  </a:schemeClr>
                </a:solidFill>
                <a:latin typeface="Meiryo UI" panose="020B0604030504040204" pitchFamily="50" charset="-128"/>
                <a:ea typeface="Meiryo UI" panose="020B0604030504040204" pitchFamily="50" charset="-128"/>
              </a:rPr>
              <a:t>HP</a:t>
            </a:r>
            <a:r>
              <a:rPr lang="ja-JP" altLang="en-US" sz="1600" b="1" dirty="0">
                <a:solidFill>
                  <a:schemeClr val="bg2">
                    <a:lumMod val="25000"/>
                  </a:schemeClr>
                </a:solidFill>
                <a:latin typeface="Meiryo UI" panose="020B0604030504040204" pitchFamily="50" charset="-128"/>
                <a:ea typeface="Meiryo UI" panose="020B0604030504040204" pitchFamily="50" charset="-128"/>
              </a:rPr>
              <a:t>）</a:t>
            </a:r>
            <a:endParaRPr lang="en-US" altLang="ja-JP" sz="16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en-US" altLang="ja-JP" sz="1200" dirty="0">
                <a:solidFill>
                  <a:schemeClr val="bg2">
                    <a:lumMod val="25000"/>
                  </a:schemeClr>
                </a:solidFill>
                <a:latin typeface="Meiryo UI" panose="020B0604030504040204" pitchFamily="50" charset="-128"/>
                <a:ea typeface="Meiryo UI" panose="020B0604030504040204" pitchFamily="50" charset="-128"/>
                <a:hlinkClick r:id="rId5"/>
              </a:rPr>
              <a:t>https://www.jpo.go.jp/system/process/toroku/settei_touroku.html</a:t>
            </a:r>
            <a:endParaRPr lang="en-US" altLang="ja-JP" sz="12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endParaRPr lang="en-US" altLang="ja-JP" dirty="0">
              <a:solidFill>
                <a:schemeClr val="bg2">
                  <a:lumMod val="25000"/>
                </a:schemeClr>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5049995" y="6274420"/>
            <a:ext cx="3392140" cy="252377"/>
          </a:xfrm>
          <a:prstGeom prst="rect">
            <a:avLst/>
          </a:prstGeom>
        </p:spPr>
        <p:txBody>
          <a:bodyPr wrap="square" anchor="ctr">
            <a:spAutoFit/>
          </a:bodyPr>
          <a:lstStyle/>
          <a:p>
            <a:pPr marL="273050" lvl="0" indent="-273050">
              <a:lnSpc>
                <a:spcPct val="130000"/>
              </a:lnSpc>
              <a:tabLst>
                <a:tab pos="355600" algn="l"/>
              </a:tabLst>
              <a:defRPr/>
            </a:pPr>
            <a:r>
              <a:rPr lang="ja-JP" altLang="en-US" sz="800" b="1" dirty="0">
                <a:solidFill>
                  <a:schemeClr val="bg2">
                    <a:lumMod val="25000"/>
                  </a:schemeClr>
                </a:solidFill>
                <a:latin typeface="Meiryo UI" panose="020B0604030504040204" pitchFamily="50" charset="-128"/>
                <a:ea typeface="Meiryo UI" panose="020B0604030504040204" pitchFamily="50" charset="-128"/>
              </a:rPr>
              <a:t>手続が完了次第、皆様のお手元に「意匠登録証」が届きます→</a:t>
            </a:r>
            <a:endParaRPr lang="en-US" altLang="ja-JP" sz="800" b="1" dirty="0">
              <a:solidFill>
                <a:schemeClr val="bg2">
                  <a:lumMod val="2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1799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bwMode="auto">
          <a:xfrm>
            <a:off x="0" y="2924944"/>
            <a:ext cx="9906000" cy="792088"/>
          </a:xfrm>
          <a:prstGeom prst="rect">
            <a:avLst/>
          </a:prstGeom>
          <a:solidFill>
            <a:schemeClr val="accent1">
              <a:lumMod val="50000"/>
            </a:schemeClr>
          </a:solidFill>
          <a:ln w="9525">
            <a:solidFill>
              <a:schemeClr val="accent1">
                <a:lumMod val="50000"/>
              </a:schemeClr>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88504" y="2936268"/>
            <a:ext cx="4652236" cy="769441"/>
          </a:xfrm>
          <a:prstGeom prst="rect">
            <a:avLst/>
          </a:prstGeom>
          <a:solidFill>
            <a:srgbClr val="254061"/>
          </a:solidFill>
        </p:spPr>
        <p:txBody>
          <a:bodyPr wrap="none" rtlCol="0">
            <a:spAutoFit/>
          </a:bodyPr>
          <a:lstStyle/>
          <a:p>
            <a:r>
              <a:rPr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04</a:t>
            </a:r>
            <a:r>
              <a:rPr lang="ja-JP" altLang="en-US"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主な登録要件</a:t>
            </a:r>
            <a:endParaRPr kumimoji="1"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8112" y="130629"/>
            <a:ext cx="1403222" cy="527612"/>
          </a:xfrm>
          <a:prstGeom prst="rect">
            <a:avLst/>
          </a:prstGeom>
        </p:spPr>
      </p:pic>
    </p:spTree>
    <p:extLst>
      <p:ext uri="{BB962C8B-B14F-4D97-AF65-F5344CB8AC3E}">
        <p14:creationId xmlns:p14="http://schemas.microsoft.com/office/powerpoint/2010/main" val="1426676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 name="正方形/長方形 12"/>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目次</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488504" y="1230289"/>
            <a:ext cx="4752528" cy="369332"/>
          </a:xfrm>
          <a:prstGeom prst="rect">
            <a:avLst/>
          </a:prstGeom>
        </p:spPr>
        <p:txBody>
          <a:bodyPr wrap="square" anchor="ctr">
            <a:spAutoFit/>
          </a:bodyPr>
          <a:lstStyle/>
          <a:p>
            <a:pPr marL="273050" lvl="0" indent="-273050">
              <a:tabLst>
                <a:tab pos="355600" algn="l"/>
              </a:tabLst>
              <a:defRPr/>
            </a:pPr>
            <a:r>
              <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01</a:t>
            </a: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　意匠法とは</a:t>
            </a:r>
            <a:endPar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30" name="正方形/長方形 29"/>
          <p:cNvSpPr/>
          <p:nvPr/>
        </p:nvSpPr>
        <p:spPr>
          <a:xfrm>
            <a:off x="2533924" y="1245678"/>
            <a:ext cx="4752528" cy="338554"/>
          </a:xfrm>
          <a:prstGeom prst="rect">
            <a:avLst/>
          </a:prstGeom>
        </p:spPr>
        <p:txBody>
          <a:bodyPr wrap="square" anchor="ctr">
            <a:spAutoFit/>
          </a:bodyPr>
          <a:lstStyle/>
          <a:p>
            <a:pPr marL="273050" lvl="0" indent="-273050">
              <a:tabLst>
                <a:tab pos="355600" algn="l"/>
              </a:tabLst>
              <a:defRPr/>
            </a:pPr>
            <a:r>
              <a:rPr kumimoji="1" lang="ja-JP" altLang="en-US" sz="16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a:t>
            </a:r>
            <a:r>
              <a:rPr lang="ja-JP" altLang="en-US" sz="1600" dirty="0">
                <a:solidFill>
                  <a:srgbClr val="4A452A"/>
                </a:solidFill>
                <a:latin typeface="Meiryo UI" panose="020B0604030504040204" pitchFamily="50" charset="-128"/>
                <a:ea typeface="Meiryo UI" panose="020B0604030504040204" pitchFamily="50" charset="-128"/>
              </a:rPr>
              <a:t>　</a:t>
            </a:r>
            <a:r>
              <a:rPr lang="en-US" altLang="ja-JP" sz="1600" b="1" dirty="0">
                <a:solidFill>
                  <a:srgbClr val="4A452A"/>
                </a:solidFill>
                <a:latin typeface="Meiryo UI" panose="020B0604030504040204" pitchFamily="50" charset="-128"/>
                <a:ea typeface="Meiryo UI" panose="020B0604030504040204" pitchFamily="50" charset="-128"/>
              </a:rPr>
              <a:t>03</a:t>
            </a:r>
            <a:endParaRPr kumimoji="1" lang="en-US" altLang="ja-JP" sz="1600" b="1"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15" name="正方形/長方形 14"/>
          <p:cNvSpPr/>
          <p:nvPr/>
        </p:nvSpPr>
        <p:spPr>
          <a:xfrm>
            <a:off x="488504" y="1956680"/>
            <a:ext cx="4752528" cy="369332"/>
          </a:xfrm>
          <a:prstGeom prst="rect">
            <a:avLst/>
          </a:prstGeom>
        </p:spPr>
        <p:txBody>
          <a:bodyPr wrap="square" anchor="ctr">
            <a:spAutoFit/>
          </a:bodyPr>
          <a:lstStyle/>
          <a:p>
            <a:pPr marL="273050" lvl="0" indent="-273050">
              <a:tabLst>
                <a:tab pos="355600" algn="l"/>
              </a:tabLst>
              <a:defRPr/>
            </a:pPr>
            <a:r>
              <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02</a:t>
            </a: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　意匠権の効果　</a:t>
            </a:r>
            <a:endPar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33" name="正方形/長方形 32"/>
          <p:cNvSpPr/>
          <p:nvPr/>
        </p:nvSpPr>
        <p:spPr>
          <a:xfrm>
            <a:off x="2533924" y="1972069"/>
            <a:ext cx="4752528" cy="338554"/>
          </a:xfrm>
          <a:prstGeom prst="rect">
            <a:avLst/>
          </a:prstGeom>
        </p:spPr>
        <p:txBody>
          <a:bodyPr wrap="square" anchor="ctr">
            <a:spAutoFit/>
          </a:bodyPr>
          <a:lstStyle/>
          <a:p>
            <a:pPr marL="273050" lvl="0" indent="-273050">
              <a:tabLst>
                <a:tab pos="355600" algn="l"/>
              </a:tabLst>
              <a:defRPr/>
            </a:pPr>
            <a:r>
              <a:rPr kumimoji="1" lang="ja-JP" altLang="en-US" sz="16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a:t>
            </a:r>
            <a:r>
              <a:rPr lang="ja-JP" altLang="en-US" sz="1600" dirty="0">
                <a:solidFill>
                  <a:srgbClr val="4A452A"/>
                </a:solidFill>
                <a:latin typeface="Meiryo UI" panose="020B0604030504040204" pitchFamily="50" charset="-128"/>
                <a:ea typeface="Meiryo UI" panose="020B0604030504040204" pitchFamily="50" charset="-128"/>
              </a:rPr>
              <a:t>　</a:t>
            </a:r>
            <a:r>
              <a:rPr lang="en-US" altLang="ja-JP" sz="1600" b="1" dirty="0">
                <a:solidFill>
                  <a:srgbClr val="4A452A"/>
                </a:solidFill>
                <a:latin typeface="Meiryo UI" panose="020B0604030504040204" pitchFamily="50" charset="-128"/>
                <a:ea typeface="Meiryo UI" panose="020B0604030504040204" pitchFamily="50" charset="-128"/>
              </a:rPr>
              <a:t>10</a:t>
            </a:r>
            <a:endParaRPr kumimoji="1" lang="en-US" altLang="ja-JP" sz="1600" b="1"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18" name="正方形/長方形 17"/>
          <p:cNvSpPr/>
          <p:nvPr/>
        </p:nvSpPr>
        <p:spPr>
          <a:xfrm>
            <a:off x="488504" y="2683071"/>
            <a:ext cx="4752528" cy="369332"/>
          </a:xfrm>
          <a:prstGeom prst="rect">
            <a:avLst/>
          </a:prstGeom>
        </p:spPr>
        <p:txBody>
          <a:bodyPr wrap="square" anchor="ctr">
            <a:spAutoFit/>
          </a:bodyPr>
          <a:lstStyle/>
          <a:p>
            <a:pPr marL="273050" lvl="0" indent="-273050">
              <a:tabLst>
                <a:tab pos="355600" algn="l"/>
              </a:tabLst>
              <a:defRPr/>
            </a:pPr>
            <a:r>
              <a:rPr lang="en-US" altLang="ja-JP" b="1" dirty="0">
                <a:solidFill>
                  <a:srgbClr val="254061"/>
                </a:solidFill>
                <a:latin typeface="Meiryo UI" panose="020B0604030504040204" pitchFamily="50" charset="-128"/>
                <a:ea typeface="Meiryo UI" panose="020B0604030504040204" pitchFamily="50" charset="-128"/>
              </a:rPr>
              <a:t>03</a:t>
            </a:r>
            <a:r>
              <a:rPr lang="ja-JP" altLang="en-US" b="1" dirty="0">
                <a:solidFill>
                  <a:srgbClr val="254061"/>
                </a:solidFill>
                <a:latin typeface="Meiryo UI" panose="020B0604030504040204" pitchFamily="50" charset="-128"/>
                <a:ea typeface="Meiryo UI" panose="020B0604030504040204" pitchFamily="50" charset="-128"/>
              </a:rPr>
              <a:t>　</a:t>
            </a: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出願</a:t>
            </a:r>
            <a:r>
              <a:rPr lang="ja-JP" altLang="en-US" b="1" dirty="0">
                <a:solidFill>
                  <a:srgbClr val="254061"/>
                </a:solidFill>
                <a:latin typeface="Meiryo UI" panose="020B0604030504040204" pitchFamily="50" charset="-128"/>
                <a:ea typeface="Meiryo UI" panose="020B0604030504040204" pitchFamily="50" charset="-128"/>
              </a:rPr>
              <a:t>から</a:t>
            </a: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登録までの流れ</a:t>
            </a:r>
            <a:endPar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34" name="正方形/長方形 33"/>
          <p:cNvSpPr/>
          <p:nvPr/>
        </p:nvSpPr>
        <p:spPr>
          <a:xfrm>
            <a:off x="3448320" y="2698354"/>
            <a:ext cx="4752528" cy="338554"/>
          </a:xfrm>
          <a:prstGeom prst="rect">
            <a:avLst/>
          </a:prstGeom>
        </p:spPr>
        <p:txBody>
          <a:bodyPr wrap="square" anchor="ctr">
            <a:spAutoFit/>
          </a:bodyPr>
          <a:lstStyle/>
          <a:p>
            <a:pPr marL="273050" lvl="0" indent="-273050">
              <a:tabLst>
                <a:tab pos="355600" algn="l"/>
              </a:tabLst>
              <a:defRPr/>
            </a:pPr>
            <a:r>
              <a:rPr kumimoji="1" lang="ja-JP" altLang="en-US" sz="16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a:t>
            </a:r>
            <a:r>
              <a:rPr lang="ja-JP" altLang="en-US" sz="1600" dirty="0">
                <a:solidFill>
                  <a:srgbClr val="4A452A"/>
                </a:solidFill>
                <a:latin typeface="Meiryo UI" panose="020B0604030504040204" pitchFamily="50" charset="-128"/>
                <a:ea typeface="Meiryo UI" panose="020B0604030504040204" pitchFamily="50" charset="-128"/>
              </a:rPr>
              <a:t>　</a:t>
            </a:r>
            <a:r>
              <a:rPr lang="en-US" altLang="ja-JP" sz="1600" b="1" dirty="0">
                <a:solidFill>
                  <a:srgbClr val="4A452A"/>
                </a:solidFill>
                <a:latin typeface="Meiryo UI" panose="020B0604030504040204" pitchFamily="50" charset="-128"/>
                <a:ea typeface="Meiryo UI" panose="020B0604030504040204" pitchFamily="50" charset="-128"/>
              </a:rPr>
              <a:t>14</a:t>
            </a:r>
            <a:endParaRPr kumimoji="1" lang="en-US" altLang="ja-JP" sz="1600" b="1"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26" name="正方形/長方形 25"/>
          <p:cNvSpPr/>
          <p:nvPr/>
        </p:nvSpPr>
        <p:spPr>
          <a:xfrm>
            <a:off x="488504" y="3409462"/>
            <a:ext cx="4752528" cy="369332"/>
          </a:xfrm>
          <a:prstGeom prst="rect">
            <a:avLst/>
          </a:prstGeom>
        </p:spPr>
        <p:txBody>
          <a:bodyPr wrap="square" anchor="ctr">
            <a:spAutoFit/>
          </a:bodyPr>
          <a:lstStyle/>
          <a:p>
            <a:pPr marL="273050" lvl="0" indent="-273050">
              <a:tabLst>
                <a:tab pos="355600" algn="l"/>
              </a:tabLst>
              <a:defRPr/>
            </a:pPr>
            <a:r>
              <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04</a:t>
            </a: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　</a:t>
            </a:r>
            <a:r>
              <a:rPr lang="ja-JP" altLang="en-US" b="1" dirty="0">
                <a:solidFill>
                  <a:srgbClr val="254061"/>
                </a:solidFill>
                <a:latin typeface="Meiryo UI" panose="020B0604030504040204" pitchFamily="50" charset="-128"/>
                <a:ea typeface="Meiryo UI" panose="020B0604030504040204" pitchFamily="50" charset="-128"/>
              </a:rPr>
              <a:t>主な登録</a:t>
            </a: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要件</a:t>
            </a:r>
            <a:endPar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35" name="正方形/長方形 34"/>
          <p:cNvSpPr/>
          <p:nvPr/>
        </p:nvSpPr>
        <p:spPr>
          <a:xfrm>
            <a:off x="2539156" y="3418013"/>
            <a:ext cx="4752528" cy="338554"/>
          </a:xfrm>
          <a:prstGeom prst="rect">
            <a:avLst/>
          </a:prstGeom>
        </p:spPr>
        <p:txBody>
          <a:bodyPr wrap="square" anchor="ctr">
            <a:spAutoFit/>
          </a:bodyPr>
          <a:lstStyle/>
          <a:p>
            <a:pPr marL="273050" lvl="0" indent="-273050">
              <a:tabLst>
                <a:tab pos="355600" algn="l"/>
              </a:tabLst>
              <a:defRPr/>
            </a:pPr>
            <a:r>
              <a:rPr kumimoji="1" lang="ja-JP" altLang="en-US" sz="16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a:t>
            </a:r>
            <a:r>
              <a:rPr lang="ja-JP" altLang="en-US" sz="1600" dirty="0">
                <a:solidFill>
                  <a:srgbClr val="4A452A"/>
                </a:solidFill>
                <a:latin typeface="Meiryo UI" panose="020B0604030504040204" pitchFamily="50" charset="-128"/>
                <a:ea typeface="Meiryo UI" panose="020B0604030504040204" pitchFamily="50" charset="-128"/>
              </a:rPr>
              <a:t>　</a:t>
            </a:r>
            <a:r>
              <a:rPr lang="en-US" altLang="ja-JP" sz="1600" b="1" dirty="0">
                <a:solidFill>
                  <a:srgbClr val="4A452A"/>
                </a:solidFill>
                <a:latin typeface="Meiryo UI" panose="020B0604030504040204" pitchFamily="50" charset="-128"/>
                <a:ea typeface="Meiryo UI" panose="020B0604030504040204" pitchFamily="50" charset="-128"/>
              </a:rPr>
              <a:t>28</a:t>
            </a:r>
            <a:endParaRPr kumimoji="1" lang="en-US" altLang="ja-JP" sz="1600" b="1"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20" name="正方形/長方形 19"/>
          <p:cNvSpPr/>
          <p:nvPr/>
        </p:nvSpPr>
        <p:spPr>
          <a:xfrm>
            <a:off x="488504" y="4140660"/>
            <a:ext cx="4752528" cy="369332"/>
          </a:xfrm>
          <a:prstGeom prst="rect">
            <a:avLst/>
          </a:prstGeom>
        </p:spPr>
        <p:txBody>
          <a:bodyPr wrap="square" anchor="ctr">
            <a:spAutoFit/>
          </a:bodyPr>
          <a:lstStyle/>
          <a:p>
            <a:pPr marL="273050" lvl="0" indent="-273050">
              <a:tabLst>
                <a:tab pos="355600" algn="l"/>
              </a:tabLst>
              <a:defRPr/>
            </a:pPr>
            <a:r>
              <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05</a:t>
            </a: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　様々な出願制度</a:t>
            </a:r>
            <a:endPar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36" name="正方形/長方形 35"/>
          <p:cNvSpPr/>
          <p:nvPr/>
        </p:nvSpPr>
        <p:spPr>
          <a:xfrm>
            <a:off x="2759210" y="4135853"/>
            <a:ext cx="4752528" cy="338554"/>
          </a:xfrm>
          <a:prstGeom prst="rect">
            <a:avLst/>
          </a:prstGeom>
        </p:spPr>
        <p:txBody>
          <a:bodyPr wrap="square" anchor="ctr">
            <a:spAutoFit/>
          </a:bodyPr>
          <a:lstStyle/>
          <a:p>
            <a:pPr marL="273050" lvl="0" indent="-273050">
              <a:tabLst>
                <a:tab pos="355600" algn="l"/>
              </a:tabLst>
              <a:defRPr/>
            </a:pPr>
            <a:r>
              <a:rPr kumimoji="1" lang="ja-JP" altLang="en-US" sz="16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a:t>
            </a:r>
            <a:r>
              <a:rPr lang="ja-JP" altLang="en-US" sz="1600" dirty="0">
                <a:solidFill>
                  <a:srgbClr val="4A452A"/>
                </a:solidFill>
                <a:latin typeface="Meiryo UI" panose="020B0604030504040204" pitchFamily="50" charset="-128"/>
                <a:ea typeface="Meiryo UI" panose="020B0604030504040204" pitchFamily="50" charset="-128"/>
              </a:rPr>
              <a:t>　</a:t>
            </a:r>
            <a:r>
              <a:rPr lang="en-US" altLang="ja-JP" sz="1600" b="1" dirty="0">
                <a:solidFill>
                  <a:srgbClr val="4A452A"/>
                </a:solidFill>
                <a:latin typeface="Meiryo UI" panose="020B0604030504040204" pitchFamily="50" charset="-128"/>
                <a:ea typeface="Meiryo UI" panose="020B0604030504040204" pitchFamily="50" charset="-128"/>
              </a:rPr>
              <a:t>37</a:t>
            </a:r>
            <a:endParaRPr kumimoji="1" lang="en-US" altLang="ja-JP" sz="1600" b="1"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28" name="正方形/長方形 27"/>
          <p:cNvSpPr/>
          <p:nvPr/>
        </p:nvSpPr>
        <p:spPr>
          <a:xfrm>
            <a:off x="500378" y="5593440"/>
            <a:ext cx="4752528" cy="369332"/>
          </a:xfrm>
          <a:prstGeom prst="rect">
            <a:avLst/>
          </a:prstGeom>
        </p:spPr>
        <p:txBody>
          <a:bodyPr wrap="square" anchor="ctr">
            <a:spAutoFit/>
          </a:bodyPr>
          <a:lstStyle/>
          <a:p>
            <a:pPr marL="273050" lvl="0" indent="-273050">
              <a:tabLst>
                <a:tab pos="355600" algn="l"/>
              </a:tabLst>
              <a:defRPr/>
            </a:pPr>
            <a:r>
              <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0</a:t>
            </a:r>
            <a:r>
              <a:rPr lang="en-US" altLang="ja-JP" b="1" noProof="0" dirty="0">
                <a:solidFill>
                  <a:srgbClr val="254061"/>
                </a:solidFill>
                <a:latin typeface="Meiryo UI" panose="020B0604030504040204" pitchFamily="50" charset="-128"/>
                <a:ea typeface="Meiryo UI" panose="020B0604030504040204" pitchFamily="50" charset="-128"/>
              </a:rPr>
              <a:t>7</a:t>
            </a: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　</a:t>
            </a:r>
            <a:r>
              <a:rPr lang="ja-JP" altLang="en-US" b="1" dirty="0">
                <a:solidFill>
                  <a:srgbClr val="254061"/>
                </a:solidFill>
                <a:latin typeface="Meiryo UI" panose="020B0604030504040204" pitchFamily="50" charset="-128"/>
                <a:ea typeface="Meiryo UI" panose="020B0604030504040204" pitchFamily="50" charset="-128"/>
              </a:rPr>
              <a:t>参考情報</a:t>
            </a:r>
            <a:endPar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39" name="正方形/長方形 38"/>
          <p:cNvSpPr/>
          <p:nvPr/>
        </p:nvSpPr>
        <p:spPr>
          <a:xfrm>
            <a:off x="2171836" y="5594939"/>
            <a:ext cx="4752528" cy="338554"/>
          </a:xfrm>
          <a:prstGeom prst="rect">
            <a:avLst/>
          </a:prstGeom>
        </p:spPr>
        <p:txBody>
          <a:bodyPr wrap="square" anchor="ctr">
            <a:spAutoFit/>
          </a:bodyPr>
          <a:lstStyle/>
          <a:p>
            <a:pPr marL="273050" lvl="0" indent="-273050">
              <a:tabLst>
                <a:tab pos="355600" algn="l"/>
              </a:tabLst>
              <a:defRPr/>
            </a:pPr>
            <a:r>
              <a:rPr kumimoji="1" lang="ja-JP" altLang="en-US" sz="1600" i="0" strike="noStrike" kern="1200" cap="none" spc="0" normalizeH="0" baseline="0" noProof="0" dirty="0">
                <a:ln>
                  <a:noFill/>
                </a:ln>
                <a:solidFill>
                  <a:schemeClr val="tx1">
                    <a:lumMod val="50000"/>
                    <a:lumOff val="50000"/>
                  </a:schemeClr>
                </a:solidFill>
                <a:effectLst/>
                <a:uLnTx/>
                <a:uFillTx/>
                <a:latin typeface="Meiryo UI" panose="020B0604030504040204" pitchFamily="50" charset="-128"/>
                <a:ea typeface="Meiryo UI" panose="020B0604030504040204" pitchFamily="50" charset="-128"/>
              </a:rPr>
              <a:t>・・・・・・・・・・・・・・・・・・・・・・・・・・・</a:t>
            </a:r>
            <a:r>
              <a:rPr lang="ja-JP" altLang="en-US" sz="1600" dirty="0">
                <a:solidFill>
                  <a:schemeClr val="tx1">
                    <a:lumMod val="50000"/>
                    <a:lumOff val="50000"/>
                  </a:schemeClr>
                </a:solidFill>
                <a:latin typeface="Meiryo UI" panose="020B0604030504040204" pitchFamily="50" charset="-128"/>
                <a:ea typeface="Meiryo UI" panose="020B0604030504040204" pitchFamily="50" charset="-128"/>
              </a:rPr>
              <a:t>　</a:t>
            </a:r>
            <a:r>
              <a:rPr lang="en-US" altLang="ja-JP" sz="1600" b="1" dirty="0">
                <a:solidFill>
                  <a:srgbClr val="4A452A"/>
                </a:solidFill>
                <a:latin typeface="Meiryo UI" panose="020B0604030504040204" pitchFamily="50" charset="-128"/>
                <a:ea typeface="Meiryo UI" panose="020B0604030504040204" pitchFamily="50" charset="-128"/>
              </a:rPr>
              <a:t>79</a:t>
            </a:r>
            <a:endParaRPr kumimoji="1" lang="en-US" altLang="ja-JP" sz="1600" b="1"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37" name="正方形/長方形 36"/>
          <p:cNvSpPr/>
          <p:nvPr/>
        </p:nvSpPr>
        <p:spPr>
          <a:xfrm>
            <a:off x="2871919" y="4891786"/>
            <a:ext cx="4752528" cy="338554"/>
          </a:xfrm>
          <a:prstGeom prst="rect">
            <a:avLst/>
          </a:prstGeom>
        </p:spPr>
        <p:txBody>
          <a:bodyPr wrap="square" anchor="ctr">
            <a:spAutoFit/>
          </a:bodyPr>
          <a:lstStyle/>
          <a:p>
            <a:pPr marL="273050" lvl="0" indent="-273050">
              <a:tabLst>
                <a:tab pos="355600" algn="l"/>
              </a:tabLst>
              <a:defRPr/>
            </a:pPr>
            <a:r>
              <a:rPr kumimoji="1" lang="ja-JP" altLang="en-US" sz="1600" i="0" strike="noStrike" kern="1200" cap="none" spc="0" normalizeH="0" baseline="0" noProof="0" dirty="0">
                <a:ln>
                  <a:noFill/>
                </a:ln>
                <a:solidFill>
                  <a:schemeClr val="tx1">
                    <a:lumMod val="50000"/>
                    <a:lumOff val="50000"/>
                  </a:schemeClr>
                </a:solidFill>
                <a:effectLst/>
                <a:uLnTx/>
                <a:uFillTx/>
                <a:latin typeface="Meiryo UI" panose="020B0604030504040204" pitchFamily="50" charset="-128"/>
                <a:ea typeface="Meiryo UI" panose="020B0604030504040204" pitchFamily="50" charset="-128"/>
              </a:rPr>
              <a:t>・・・・・・・・・・・・・・・・・・・・</a:t>
            </a:r>
            <a:r>
              <a:rPr lang="ja-JP" altLang="en-US" sz="1600" dirty="0">
                <a:solidFill>
                  <a:schemeClr val="tx1">
                    <a:lumMod val="50000"/>
                    <a:lumOff val="50000"/>
                  </a:schemeClr>
                </a:solidFill>
                <a:latin typeface="Meiryo UI" panose="020B0604030504040204" pitchFamily="50" charset="-128"/>
                <a:ea typeface="Meiryo UI" panose="020B0604030504040204" pitchFamily="50" charset="-128"/>
              </a:rPr>
              <a:t>　</a:t>
            </a:r>
            <a:r>
              <a:rPr lang="en-US" altLang="ja-JP" sz="1600" b="1" dirty="0">
                <a:solidFill>
                  <a:srgbClr val="4A452A"/>
                </a:solidFill>
                <a:latin typeface="Meiryo UI" panose="020B0604030504040204" pitchFamily="50" charset="-128"/>
                <a:ea typeface="Meiryo UI" panose="020B0604030504040204" pitchFamily="50" charset="-128"/>
              </a:rPr>
              <a:t>42</a:t>
            </a:r>
            <a:endParaRPr kumimoji="1" lang="en-US" altLang="ja-JP" sz="1600" b="1"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27" name="正方形/長方形 26"/>
          <p:cNvSpPr/>
          <p:nvPr/>
        </p:nvSpPr>
        <p:spPr>
          <a:xfrm>
            <a:off x="488504" y="4867051"/>
            <a:ext cx="4752528" cy="369332"/>
          </a:xfrm>
          <a:prstGeom prst="rect">
            <a:avLst/>
          </a:prstGeom>
        </p:spPr>
        <p:txBody>
          <a:bodyPr wrap="square" anchor="ctr">
            <a:spAutoFit/>
          </a:bodyPr>
          <a:lstStyle/>
          <a:p>
            <a:pPr marL="273050" lvl="0" indent="-273050">
              <a:tabLst>
                <a:tab pos="355600" algn="l"/>
              </a:tabLst>
              <a:defRPr/>
            </a:pPr>
            <a:r>
              <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06</a:t>
            </a: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　願書・図面の記載</a:t>
            </a:r>
            <a:endPar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9584948" y="6610392"/>
            <a:ext cx="300082" cy="230832"/>
          </a:xfrm>
          <a:prstGeom prst="rect">
            <a:avLst/>
          </a:prstGeom>
          <a:solidFill>
            <a:srgbClr val="254061"/>
          </a:solidFill>
        </p:spPr>
        <p:txBody>
          <a:bodyPr wrap="none" rtlCol="0">
            <a:spAutoFit/>
          </a:bodyPr>
          <a:lstStyle/>
          <a:p>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15242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bwMode="auto">
          <a:xfrm>
            <a:off x="448219" y="2160573"/>
            <a:ext cx="8987094" cy="4697427"/>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9" name="正方形/長方形 78"/>
          <p:cNvSpPr/>
          <p:nvPr/>
        </p:nvSpPr>
        <p:spPr bwMode="auto">
          <a:xfrm>
            <a:off x="5180252" y="5779062"/>
            <a:ext cx="2466721" cy="966998"/>
          </a:xfrm>
          <a:prstGeom prst="rect">
            <a:avLst/>
          </a:prstGeom>
          <a:solidFill>
            <a:schemeClr val="bg1"/>
          </a:solidFill>
          <a:ln w="9525">
            <a:solidFill>
              <a:srgbClr val="4A452A"/>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68" name="正方形/長方形 67"/>
          <p:cNvSpPr/>
          <p:nvPr/>
        </p:nvSpPr>
        <p:spPr bwMode="auto">
          <a:xfrm>
            <a:off x="1649427" y="5772319"/>
            <a:ext cx="2797146" cy="966998"/>
          </a:xfrm>
          <a:prstGeom prst="rect">
            <a:avLst/>
          </a:prstGeom>
          <a:solidFill>
            <a:schemeClr val="bg1"/>
          </a:solidFill>
          <a:ln w="9525">
            <a:solidFill>
              <a:srgbClr val="4A452A"/>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60" name="正方形/長方形 59"/>
          <p:cNvSpPr/>
          <p:nvPr/>
        </p:nvSpPr>
        <p:spPr bwMode="auto">
          <a:xfrm>
            <a:off x="3660294" y="4635389"/>
            <a:ext cx="2222613" cy="966998"/>
          </a:xfrm>
          <a:prstGeom prst="rect">
            <a:avLst/>
          </a:prstGeom>
          <a:solidFill>
            <a:schemeClr val="bg1"/>
          </a:solidFill>
          <a:ln w="9525">
            <a:solidFill>
              <a:srgbClr val="4A452A"/>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6" name="正方形/長方形 5"/>
          <p:cNvSpPr/>
          <p:nvPr/>
        </p:nvSpPr>
        <p:spPr bwMode="auto">
          <a:xfrm>
            <a:off x="1646729" y="4636737"/>
            <a:ext cx="1424198" cy="966998"/>
          </a:xfrm>
          <a:prstGeom prst="rect">
            <a:avLst/>
          </a:prstGeom>
          <a:solidFill>
            <a:schemeClr val="bg1"/>
          </a:solidFill>
          <a:ln w="9525">
            <a:solidFill>
              <a:srgbClr val="4A452A"/>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意匠ごとに出願されていること</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508733" y="1631274"/>
            <a:ext cx="9106071" cy="424732"/>
          </a:xfrm>
          <a:prstGeom prst="rect">
            <a:avLst/>
          </a:prstGeom>
        </p:spPr>
        <p:txBody>
          <a:bodyPr wrap="square" anchor="ctr">
            <a:spAutoFit/>
          </a:bodyPr>
          <a:lstStyle/>
          <a:p>
            <a:pPr marL="273050" lvl="0" indent="-273050">
              <a:lnSpc>
                <a:spcPct val="120000"/>
              </a:lnSpc>
              <a:tabLst>
                <a:tab pos="355600" algn="l"/>
              </a:tabLst>
              <a:defRPr/>
            </a:pPr>
            <a:r>
              <a:rPr lang="ja-JP" altLang="en-US" b="1" dirty="0">
                <a:solidFill>
                  <a:srgbClr val="254061"/>
                </a:solidFill>
                <a:latin typeface="Meiryo UI" panose="020B0604030504040204" pitchFamily="50" charset="-128"/>
                <a:ea typeface="Meiryo UI" panose="020B0604030504040204" pitchFamily="50" charset="-128"/>
              </a:rPr>
              <a:t>建築物・内装の意匠における、</a:t>
            </a:r>
            <a:r>
              <a:rPr lang="ja-JP" altLang="en-US" b="1" noProof="0" dirty="0">
                <a:solidFill>
                  <a:srgbClr val="254061"/>
                </a:solidFill>
                <a:latin typeface="Meiryo UI" panose="020B0604030504040204" pitchFamily="50" charset="-128"/>
                <a:ea typeface="Meiryo UI" panose="020B0604030504040204" pitchFamily="50" charset="-128"/>
              </a:rPr>
              <a:t>「一の意匠」の主な考え方は、以下のとおりです。</a:t>
            </a:r>
            <a:endParaRPr lang="en-US" altLang="ja-JP" b="1" noProof="0" dirty="0">
              <a:solidFill>
                <a:srgbClr val="25406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488503" y="1066419"/>
            <a:ext cx="9106071" cy="523220"/>
          </a:xfrm>
          <a:prstGeom prst="rect">
            <a:avLst/>
          </a:prstGeom>
        </p:spPr>
        <p:txBody>
          <a:bodyPr wrap="square" anchor="ctr">
            <a:spAutoFit/>
          </a:bodyPr>
          <a:lstStyle/>
          <a:p>
            <a:pPr marL="273050" lvl="0" indent="-273050">
              <a:tabLst>
                <a:tab pos="355600" algn="l"/>
              </a:tabLst>
              <a:defRPr/>
            </a:pPr>
            <a:r>
              <a:rPr kumimoji="1" lang="ja-JP" altLang="en-US"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複数の意匠を、一つの出願に</a:t>
            </a:r>
            <a:r>
              <a:rPr lang="ja-JP" altLang="en-US" sz="2800" b="1" dirty="0">
                <a:solidFill>
                  <a:srgbClr val="254061"/>
                </a:solidFill>
                <a:latin typeface="Meiryo UI" panose="020B0604030504040204" pitchFamily="50" charset="-128"/>
                <a:ea typeface="Meiryo UI" panose="020B0604030504040204" pitchFamily="50" charset="-128"/>
              </a:rPr>
              <a:t>含めることはできません。</a:t>
            </a:r>
            <a:endParaRPr kumimoji="1" lang="en-US" altLang="ja-JP"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443644" y="941124"/>
            <a:ext cx="914033"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（意匠法第７条など）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01742" y="2283827"/>
            <a:ext cx="9127780" cy="408189"/>
          </a:xfrm>
          <a:prstGeom prst="rect">
            <a:avLst/>
          </a:prstGeom>
        </p:spPr>
        <p:txBody>
          <a:bodyPr wrap="square" anchor="ctr">
            <a:spAutoFit/>
          </a:bodyPr>
          <a:lstStyle/>
          <a:p>
            <a:pPr marL="273050" marR="0" lvl="0" indent="-273050" algn="l" defTabSz="914400" rtl="0" eaLnBrk="1" fontAlgn="auto" latinLnBrk="0" hangingPunct="1">
              <a:lnSpc>
                <a:spcPct val="130000"/>
              </a:lnSpc>
              <a:spcBef>
                <a:spcPts val="0"/>
              </a:spcBef>
              <a:spcAft>
                <a:spcPts val="0"/>
              </a:spcAft>
              <a:buClrTx/>
              <a:buSzTx/>
              <a:buFontTx/>
              <a:buNone/>
              <a:tabLst>
                <a:tab pos="355600" algn="l"/>
              </a:tabLst>
              <a:defRPr/>
            </a:pPr>
            <a:r>
              <a:rPr kumimoji="1" lang="ja-JP" altLang="en-US"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①願書に、２以上の用途を併記</a:t>
            </a:r>
            <a:r>
              <a:rPr lang="ja-JP" altLang="en-US" b="1" dirty="0">
                <a:solidFill>
                  <a:srgbClr val="C00000"/>
                </a:solidFill>
                <a:latin typeface="Meiryo UI" panose="020B0604030504040204" pitchFamily="50" charset="-128"/>
                <a:ea typeface="Meiryo UI" panose="020B0604030504040204" pitchFamily="50" charset="-128"/>
              </a:rPr>
              <a:t>することはできません</a:t>
            </a:r>
            <a:r>
              <a:rPr kumimoji="1" lang="ja-JP" altLang="en-US" sz="1050"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（願書の</a:t>
            </a:r>
            <a:r>
              <a:rPr kumimoji="1" lang="en-US" altLang="ja-JP" sz="1050"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a:t>
            </a:r>
            <a:r>
              <a:rPr kumimoji="1" lang="ja-JP" altLang="en-US" sz="1050"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意匠に係る物品</a:t>
            </a:r>
            <a:r>
              <a:rPr kumimoji="1" lang="en-US" altLang="ja-JP" sz="1050"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a:t>
            </a:r>
            <a:r>
              <a:rPr kumimoji="1" lang="ja-JP" altLang="en-US" sz="1050"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については</a:t>
            </a:r>
            <a:r>
              <a:rPr kumimoji="1" lang="ja-JP" altLang="en-US" sz="1050" i="0" u="none" strike="noStrike" kern="1200" cap="none" spc="0" normalizeH="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 </a:t>
            </a:r>
            <a:r>
              <a:rPr kumimoji="1" lang="en-US" altLang="ja-JP" sz="1050"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p.51,52</a:t>
            </a:r>
            <a:r>
              <a:rPr kumimoji="1" lang="ja-JP" altLang="en-US" sz="1050"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参照）</a:t>
            </a:r>
            <a:endParaRPr kumimoji="1" lang="en-US" altLang="ja-JP" sz="105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sp>
        <p:nvSpPr>
          <p:cNvPr id="24" name="角丸四角形 23"/>
          <p:cNvSpPr/>
          <p:nvPr/>
        </p:nvSpPr>
        <p:spPr bwMode="auto">
          <a:xfrm>
            <a:off x="651738" y="2772356"/>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26" name="正方形/長方形 25"/>
          <p:cNvSpPr/>
          <p:nvPr/>
        </p:nvSpPr>
        <p:spPr>
          <a:xfrm>
            <a:off x="1232239" y="2992377"/>
            <a:ext cx="6309537" cy="312393"/>
          </a:xfrm>
          <a:prstGeom prst="rect">
            <a:avLst/>
          </a:prstGeom>
          <a:ln>
            <a:noFill/>
          </a:ln>
        </p:spPr>
        <p:txBody>
          <a:bodyPr wrap="square" anchor="ctr">
            <a:spAutoFit/>
          </a:bodyPr>
          <a:lstStyle/>
          <a:p>
            <a:pPr marL="273050" lvl="0" indent="-273050">
              <a:lnSpc>
                <a:spcPct val="130000"/>
              </a:lnSpc>
              <a:tabLst>
                <a:tab pos="355600" algn="l"/>
              </a:tabLst>
              <a:defRPr/>
            </a:pPr>
            <a:r>
              <a:rPr lang="en-US" altLang="ja-JP" sz="1100" dirty="0">
                <a:solidFill>
                  <a:srgbClr val="EEECE1">
                    <a:lumMod val="25000"/>
                  </a:srgbClr>
                </a:solidFill>
                <a:latin typeface="Meiryo UI" panose="020B0604030504040204" pitchFamily="50" charset="-128"/>
                <a:ea typeface="Meiryo UI" panose="020B0604030504040204" pitchFamily="50" charset="-128"/>
              </a:rPr>
              <a:t>※</a:t>
            </a:r>
            <a:r>
              <a:rPr lang="ja-JP" altLang="en-US" sz="1100" dirty="0">
                <a:solidFill>
                  <a:srgbClr val="EEECE1">
                    <a:lumMod val="25000"/>
                  </a:srgbClr>
                </a:solidFill>
                <a:latin typeface="Meiryo UI" panose="020B0604030504040204" pitchFamily="50" charset="-128"/>
                <a:ea typeface="Meiryo UI" panose="020B0604030504040204" pitchFamily="50" charset="-128"/>
              </a:rPr>
              <a:t>オフィスや店舗、ホテル機能を兼ね備えたビルなど、複合的な用途をもつ建築物の場合の記載は、</a:t>
            </a:r>
            <a:r>
              <a:rPr lang="en-US" altLang="ja-JP" sz="1100" dirty="0">
                <a:solidFill>
                  <a:srgbClr val="EEECE1">
                    <a:lumMod val="25000"/>
                  </a:srgbClr>
                </a:solidFill>
                <a:latin typeface="Meiryo UI" panose="020B0604030504040204" pitchFamily="50" charset="-128"/>
                <a:ea typeface="Meiryo UI" panose="020B0604030504040204" pitchFamily="50" charset="-128"/>
              </a:rPr>
              <a:t>p.51</a:t>
            </a:r>
            <a:r>
              <a:rPr lang="ja-JP" altLang="en-US" sz="1100" dirty="0">
                <a:solidFill>
                  <a:srgbClr val="EEECE1">
                    <a:lumMod val="25000"/>
                  </a:srgbClr>
                </a:solidFill>
                <a:latin typeface="Meiryo UI" panose="020B0604030504040204" pitchFamily="50" charset="-128"/>
                <a:ea typeface="Meiryo UI" panose="020B0604030504040204" pitchFamily="50" charset="-128"/>
              </a:rPr>
              <a:t>参照。</a:t>
            </a:r>
          </a:p>
        </p:txBody>
      </p:sp>
      <p:sp>
        <p:nvSpPr>
          <p:cNvPr id="28" name="テキスト ボックス 27"/>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29</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bwMode="auto">
          <a:xfrm>
            <a:off x="651738" y="3484455"/>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sp>
        <p:nvSpPr>
          <p:cNvPr id="30" name="正方形/長方形 29"/>
          <p:cNvSpPr/>
          <p:nvPr/>
        </p:nvSpPr>
        <p:spPr>
          <a:xfrm>
            <a:off x="1438207" y="2721825"/>
            <a:ext cx="2111120" cy="332399"/>
          </a:xfrm>
          <a:prstGeom prst="rect">
            <a:avLst/>
          </a:prstGeom>
          <a:ln>
            <a:noFill/>
          </a:ln>
        </p:spPr>
        <p:txBody>
          <a:bodyPr wrap="square" anchor="ctr">
            <a:spAutoFit/>
          </a:bodyPr>
          <a:lstStyle/>
          <a:p>
            <a:pPr marL="273050" lvl="0" indent="-273050">
              <a:lnSpc>
                <a:spcPct val="130000"/>
              </a:lnSpc>
              <a:tabLst>
                <a:tab pos="355600" algn="l"/>
              </a:tabLst>
              <a:defRPr/>
            </a:pPr>
            <a:r>
              <a:rPr lang="en-US" altLang="ja-JP" sz="1200" b="1" dirty="0">
                <a:solidFill>
                  <a:srgbClr val="EEECE1">
                    <a:lumMod val="25000"/>
                  </a:srgbClr>
                </a:solidFill>
                <a:latin typeface="Meiryo UI" panose="020B0604030504040204" pitchFamily="50" charset="-128"/>
                <a:ea typeface="Meiryo UI" panose="020B0604030504040204" pitchFamily="50" charset="-128"/>
              </a:rPr>
              <a:t>【</a:t>
            </a:r>
            <a:r>
              <a:rPr lang="ja-JP" altLang="en-US" sz="1200" b="1" dirty="0">
                <a:solidFill>
                  <a:srgbClr val="EEECE1">
                    <a:lumMod val="25000"/>
                  </a:srgbClr>
                </a:solidFill>
                <a:latin typeface="Meiryo UI" panose="020B0604030504040204" pitchFamily="50" charset="-128"/>
                <a:ea typeface="Meiryo UI" panose="020B0604030504040204" pitchFamily="50" charset="-128"/>
              </a:rPr>
              <a:t>意匠に係る物品</a:t>
            </a:r>
            <a:r>
              <a:rPr lang="en-US" altLang="ja-JP" sz="1200" b="1" dirty="0">
                <a:solidFill>
                  <a:srgbClr val="EEECE1">
                    <a:lumMod val="25000"/>
                  </a:srgbClr>
                </a:solidFill>
                <a:latin typeface="Meiryo UI" panose="020B0604030504040204" pitchFamily="50" charset="-128"/>
                <a:ea typeface="Meiryo UI" panose="020B0604030504040204" pitchFamily="50" charset="-128"/>
              </a:rPr>
              <a:t>】</a:t>
            </a:r>
            <a:r>
              <a:rPr lang="ja-JP" altLang="en-US" sz="1200" b="1" dirty="0">
                <a:solidFill>
                  <a:srgbClr val="EEECE1">
                    <a:lumMod val="25000"/>
                  </a:srgbClr>
                </a:solidFill>
                <a:latin typeface="Meiryo UI" panose="020B0604030504040204" pitchFamily="50" charset="-128"/>
                <a:ea typeface="Meiryo UI" panose="020B0604030504040204" pitchFamily="50" charset="-128"/>
              </a:rPr>
              <a:t>住宅、工場</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1238081" y="2640737"/>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3884698" y="2721825"/>
            <a:ext cx="2747693" cy="332399"/>
          </a:xfrm>
          <a:prstGeom prst="rect">
            <a:avLst/>
          </a:prstGeom>
          <a:ln>
            <a:noFill/>
          </a:ln>
        </p:spPr>
        <p:txBody>
          <a:bodyPr wrap="square" anchor="ctr">
            <a:spAutoFit/>
          </a:bodyPr>
          <a:lstStyle/>
          <a:p>
            <a:pPr marL="273050" lvl="0" indent="-273050">
              <a:lnSpc>
                <a:spcPct val="130000"/>
              </a:lnSpc>
              <a:tabLst>
                <a:tab pos="355600" algn="l"/>
              </a:tabLst>
              <a:defRPr/>
            </a:pPr>
            <a:r>
              <a:rPr lang="en-US" altLang="ja-JP" sz="1200" b="1" dirty="0">
                <a:solidFill>
                  <a:srgbClr val="EEECE1">
                    <a:lumMod val="25000"/>
                  </a:srgbClr>
                </a:solidFill>
                <a:latin typeface="Meiryo UI" panose="020B0604030504040204" pitchFamily="50" charset="-128"/>
                <a:ea typeface="Meiryo UI" panose="020B0604030504040204" pitchFamily="50" charset="-128"/>
              </a:rPr>
              <a:t>【</a:t>
            </a:r>
            <a:r>
              <a:rPr lang="ja-JP" altLang="en-US" sz="1200" b="1" dirty="0">
                <a:solidFill>
                  <a:srgbClr val="EEECE1">
                    <a:lumMod val="25000"/>
                  </a:srgbClr>
                </a:solidFill>
                <a:latin typeface="Meiryo UI" panose="020B0604030504040204" pitchFamily="50" charset="-128"/>
                <a:ea typeface="Meiryo UI" panose="020B0604030504040204" pitchFamily="50" charset="-128"/>
              </a:rPr>
              <a:t>意匠に係る物品</a:t>
            </a:r>
            <a:r>
              <a:rPr lang="en-US" altLang="ja-JP" sz="1200" b="1" dirty="0">
                <a:solidFill>
                  <a:srgbClr val="EEECE1">
                    <a:lumMod val="25000"/>
                  </a:srgbClr>
                </a:solidFill>
                <a:latin typeface="Meiryo UI" panose="020B0604030504040204" pitchFamily="50" charset="-128"/>
                <a:ea typeface="Meiryo UI" panose="020B0604030504040204" pitchFamily="50" charset="-128"/>
              </a:rPr>
              <a:t>】</a:t>
            </a:r>
            <a:r>
              <a:rPr lang="ja-JP" altLang="en-US" sz="1200" b="1" dirty="0">
                <a:solidFill>
                  <a:srgbClr val="EEECE1">
                    <a:lumMod val="25000"/>
                  </a:srgbClr>
                </a:solidFill>
                <a:latin typeface="Meiryo UI" panose="020B0604030504040204" pitchFamily="50" charset="-128"/>
                <a:ea typeface="Meiryo UI" panose="020B0604030504040204" pitchFamily="50" charset="-128"/>
              </a:rPr>
              <a:t>ホテル及び病院</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3656252" y="2640737"/>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1441079" y="3420613"/>
            <a:ext cx="4204259" cy="332399"/>
          </a:xfrm>
          <a:prstGeom prst="rect">
            <a:avLst/>
          </a:prstGeom>
          <a:ln>
            <a:noFill/>
          </a:ln>
        </p:spPr>
        <p:txBody>
          <a:bodyPr wrap="square" anchor="ctr">
            <a:spAutoFit/>
          </a:bodyPr>
          <a:lstStyle/>
          <a:p>
            <a:pPr marL="273050" lvl="0" indent="-273050">
              <a:lnSpc>
                <a:spcPct val="130000"/>
              </a:lnSpc>
              <a:tabLst>
                <a:tab pos="355600" algn="l"/>
              </a:tabLst>
              <a:defRPr/>
            </a:pPr>
            <a:r>
              <a:rPr lang="en-US" altLang="ja-JP" sz="1200" b="1" dirty="0">
                <a:solidFill>
                  <a:srgbClr val="EEECE1">
                    <a:lumMod val="25000"/>
                  </a:srgbClr>
                </a:solidFill>
                <a:latin typeface="Meiryo UI" panose="020B0604030504040204" pitchFamily="50" charset="-128"/>
                <a:ea typeface="Meiryo UI" panose="020B0604030504040204" pitchFamily="50" charset="-128"/>
              </a:rPr>
              <a:t>【</a:t>
            </a:r>
            <a:r>
              <a:rPr lang="ja-JP" altLang="en-US" sz="1200" b="1" dirty="0">
                <a:solidFill>
                  <a:srgbClr val="EEECE1">
                    <a:lumMod val="25000"/>
                  </a:srgbClr>
                </a:solidFill>
                <a:latin typeface="Meiryo UI" panose="020B0604030504040204" pitchFamily="50" charset="-128"/>
                <a:ea typeface="Meiryo UI" panose="020B0604030504040204" pitchFamily="50" charset="-128"/>
              </a:rPr>
              <a:t>意匠に係る物品</a:t>
            </a:r>
            <a:r>
              <a:rPr lang="en-US" altLang="ja-JP" sz="1200" b="1" dirty="0">
                <a:solidFill>
                  <a:srgbClr val="EEECE1">
                    <a:lumMod val="25000"/>
                  </a:srgbClr>
                </a:solidFill>
                <a:latin typeface="Meiryo UI" panose="020B0604030504040204" pitchFamily="50" charset="-128"/>
                <a:ea typeface="Meiryo UI" panose="020B0604030504040204" pitchFamily="50" charset="-128"/>
              </a:rPr>
              <a:t>】</a:t>
            </a:r>
            <a:r>
              <a:rPr lang="ja-JP" altLang="en-US" sz="1200" b="1" dirty="0">
                <a:solidFill>
                  <a:srgbClr val="EEECE1">
                    <a:lumMod val="25000"/>
                  </a:srgbClr>
                </a:solidFill>
                <a:latin typeface="Meiryo UI" panose="020B0604030504040204" pitchFamily="50" charset="-128"/>
                <a:ea typeface="Meiryo UI" panose="020B0604030504040204" pitchFamily="50" charset="-128"/>
              </a:rPr>
              <a:t>オフィスの執務室の内装、学校用教室の内装</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1248870" y="3347441"/>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5797282" y="3420613"/>
            <a:ext cx="3695819" cy="332399"/>
          </a:xfrm>
          <a:prstGeom prst="rect">
            <a:avLst/>
          </a:prstGeom>
          <a:ln>
            <a:noFill/>
          </a:ln>
        </p:spPr>
        <p:txBody>
          <a:bodyPr wrap="square" anchor="ctr">
            <a:spAutoFit/>
          </a:bodyPr>
          <a:lstStyle/>
          <a:p>
            <a:pPr marL="273050" lvl="0" indent="-273050">
              <a:lnSpc>
                <a:spcPct val="130000"/>
              </a:lnSpc>
              <a:tabLst>
                <a:tab pos="355600" algn="l"/>
              </a:tabLst>
              <a:defRPr/>
            </a:pPr>
            <a:r>
              <a:rPr lang="en-US" altLang="ja-JP" sz="1200" b="1" dirty="0">
                <a:solidFill>
                  <a:srgbClr val="EEECE1">
                    <a:lumMod val="25000"/>
                  </a:srgbClr>
                </a:solidFill>
                <a:latin typeface="Meiryo UI" panose="020B0604030504040204" pitchFamily="50" charset="-128"/>
                <a:ea typeface="Meiryo UI" panose="020B0604030504040204" pitchFamily="50" charset="-128"/>
              </a:rPr>
              <a:t>【</a:t>
            </a:r>
            <a:r>
              <a:rPr lang="ja-JP" altLang="en-US" sz="1200" b="1" dirty="0">
                <a:solidFill>
                  <a:srgbClr val="EEECE1">
                    <a:lumMod val="25000"/>
                  </a:srgbClr>
                </a:solidFill>
                <a:latin typeface="Meiryo UI" panose="020B0604030504040204" pitchFamily="50" charset="-128"/>
                <a:ea typeface="Meiryo UI" panose="020B0604030504040204" pitchFamily="50" charset="-128"/>
              </a:rPr>
              <a:t>意匠に係る物品</a:t>
            </a:r>
            <a:r>
              <a:rPr lang="en-US" altLang="ja-JP" sz="1200" b="1" dirty="0">
                <a:solidFill>
                  <a:srgbClr val="EEECE1">
                    <a:lumMod val="25000"/>
                  </a:srgbClr>
                </a:solidFill>
                <a:latin typeface="Meiryo UI" panose="020B0604030504040204" pitchFamily="50" charset="-128"/>
                <a:ea typeface="Meiryo UI" panose="020B0604030504040204" pitchFamily="50" charset="-128"/>
              </a:rPr>
              <a:t>】</a:t>
            </a:r>
            <a:r>
              <a:rPr lang="ja-JP" altLang="en-US" sz="1200" b="1" dirty="0">
                <a:solidFill>
                  <a:srgbClr val="EEECE1">
                    <a:lumMod val="25000"/>
                  </a:srgbClr>
                </a:solidFill>
                <a:latin typeface="Meiryo UI" panose="020B0604030504040204" pitchFamily="50" charset="-128"/>
                <a:ea typeface="Meiryo UI" panose="020B0604030504040204" pitchFamily="50" charset="-128"/>
              </a:rPr>
              <a:t>ホテル客室の内装、兼、病室の内装</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5576753" y="3347441"/>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501742" y="4149848"/>
            <a:ext cx="8613935" cy="452432"/>
          </a:xfrm>
          <a:prstGeom prst="rect">
            <a:avLst/>
          </a:prstGeom>
        </p:spPr>
        <p:txBody>
          <a:bodyPr wrap="square" anchor="ctr">
            <a:spAutoFit/>
          </a:bodyPr>
          <a:lstStyle/>
          <a:p>
            <a:pPr marL="273050" marR="0" lvl="0" indent="-273050" algn="l" defTabSz="914400" rtl="0" eaLnBrk="1" fontAlgn="auto" latinLnBrk="0" hangingPunct="1">
              <a:lnSpc>
                <a:spcPct val="130000"/>
              </a:lnSpc>
              <a:spcBef>
                <a:spcPts val="0"/>
              </a:spcBef>
              <a:spcAft>
                <a:spcPts val="0"/>
              </a:spcAft>
              <a:buClrTx/>
              <a:buSzTx/>
              <a:buFontTx/>
              <a:buNone/>
              <a:tabLst>
                <a:tab pos="355600" algn="l"/>
              </a:tabLst>
              <a:defRPr/>
            </a:pPr>
            <a:r>
              <a:rPr lang="ja-JP" altLang="en-US" b="1" noProof="0" dirty="0">
                <a:solidFill>
                  <a:srgbClr val="C00000"/>
                </a:solidFill>
                <a:latin typeface="Meiryo UI" panose="020B0604030504040204" pitchFamily="50" charset="-128"/>
                <a:ea typeface="Meiryo UI" panose="020B0604030504040204" pitchFamily="50" charset="-128"/>
              </a:rPr>
              <a:t>②図面</a:t>
            </a:r>
            <a:r>
              <a:rPr kumimoji="1" lang="ja-JP" altLang="en-US"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に、関係がない複数の建物や内装を記載することは</a:t>
            </a:r>
            <a:r>
              <a:rPr lang="ja-JP" altLang="en-US" b="1" dirty="0">
                <a:solidFill>
                  <a:srgbClr val="C00000"/>
                </a:solidFill>
                <a:latin typeface="Meiryo UI" panose="020B0604030504040204" pitchFamily="50" charset="-128"/>
                <a:ea typeface="Meiryo UI" panose="020B0604030504040204" pitchFamily="50" charset="-128"/>
              </a:rPr>
              <a:t>できません</a:t>
            </a:r>
            <a:r>
              <a:rPr kumimoji="1" lang="ja-JP" altLang="en-US" sz="1050"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（図面については、</a:t>
            </a:r>
            <a:r>
              <a:rPr kumimoji="1" lang="en-US" altLang="ja-JP" sz="1050"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p.42</a:t>
            </a:r>
            <a:r>
              <a:rPr kumimoji="1" lang="ja-JP" altLang="en-US" sz="1050"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以降参照）</a:t>
            </a:r>
            <a:endParaRPr kumimoji="1" lang="en-US" altLang="ja-JP" sz="12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cxnSp>
        <p:nvCxnSpPr>
          <p:cNvPr id="4" name="直線コネクタ 3"/>
          <p:cNvCxnSpPr/>
          <p:nvPr/>
        </p:nvCxnSpPr>
        <p:spPr>
          <a:xfrm>
            <a:off x="497660" y="4102661"/>
            <a:ext cx="8860779" cy="0"/>
          </a:xfrm>
          <a:prstGeom prst="line">
            <a:avLst/>
          </a:prstGeom>
          <a:ln>
            <a:solidFill>
              <a:srgbClr val="4A452A"/>
            </a:solidFill>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1232240" y="3727403"/>
            <a:ext cx="6042499" cy="312393"/>
          </a:xfrm>
          <a:prstGeom prst="rect">
            <a:avLst/>
          </a:prstGeom>
          <a:ln>
            <a:noFill/>
          </a:ln>
        </p:spPr>
        <p:txBody>
          <a:bodyPr wrap="square" anchor="ctr">
            <a:spAutoFit/>
          </a:bodyPr>
          <a:lstStyle/>
          <a:p>
            <a:pPr marL="273050" lvl="0" indent="-273050">
              <a:lnSpc>
                <a:spcPct val="130000"/>
              </a:lnSpc>
              <a:tabLst>
                <a:tab pos="355600" algn="l"/>
              </a:tabLst>
              <a:defRPr/>
            </a:pPr>
            <a:r>
              <a:rPr lang="en-US" altLang="ja-JP" sz="1100" dirty="0">
                <a:solidFill>
                  <a:srgbClr val="EEECE1">
                    <a:lumMod val="25000"/>
                  </a:srgbClr>
                </a:solidFill>
                <a:latin typeface="Meiryo UI" panose="020B0604030504040204" pitchFamily="50" charset="-128"/>
                <a:ea typeface="Meiryo UI" panose="020B0604030504040204" pitchFamily="50" charset="-128"/>
              </a:rPr>
              <a:t>※</a:t>
            </a:r>
            <a:r>
              <a:rPr lang="ja-JP" altLang="en-US" sz="1100" dirty="0">
                <a:solidFill>
                  <a:srgbClr val="EEECE1">
                    <a:lumMod val="25000"/>
                  </a:srgbClr>
                </a:solidFill>
                <a:latin typeface="Meiryo UI" panose="020B0604030504040204" pitchFamily="50" charset="-128"/>
                <a:ea typeface="Meiryo UI" panose="020B0604030504040204" pitchFamily="50" charset="-128"/>
              </a:rPr>
              <a:t>オフィスの執務室と同じ空間に併設したカフェなど、複合的な用途をもつ内装の場合の記載は、</a:t>
            </a:r>
            <a:r>
              <a:rPr lang="en-US" altLang="ja-JP" sz="1100" dirty="0">
                <a:solidFill>
                  <a:srgbClr val="EEECE1">
                    <a:lumMod val="25000"/>
                  </a:srgbClr>
                </a:solidFill>
                <a:latin typeface="Meiryo UI" panose="020B0604030504040204" pitchFamily="50" charset="-128"/>
                <a:ea typeface="Meiryo UI" panose="020B0604030504040204" pitchFamily="50" charset="-128"/>
              </a:rPr>
              <a:t>p.52</a:t>
            </a:r>
            <a:r>
              <a:rPr lang="ja-JP" altLang="en-US" sz="1100" dirty="0">
                <a:solidFill>
                  <a:srgbClr val="EEECE1">
                    <a:lumMod val="25000"/>
                  </a:srgbClr>
                </a:solidFill>
                <a:latin typeface="Meiryo UI" panose="020B0604030504040204" pitchFamily="50" charset="-128"/>
                <a:ea typeface="Meiryo UI" panose="020B0604030504040204" pitchFamily="50" charset="-128"/>
              </a:rPr>
              <a:t>参照。</a:t>
            </a:r>
          </a:p>
        </p:txBody>
      </p:sp>
      <p:sp>
        <p:nvSpPr>
          <p:cNvPr id="48" name="角丸四角形 47"/>
          <p:cNvSpPr/>
          <p:nvPr/>
        </p:nvSpPr>
        <p:spPr bwMode="auto">
          <a:xfrm>
            <a:off x="651738" y="4636222"/>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50" name="正方形/長方形 49"/>
          <p:cNvSpPr/>
          <p:nvPr/>
        </p:nvSpPr>
        <p:spPr>
          <a:xfrm>
            <a:off x="1269101" y="4500557"/>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pic>
        <p:nvPicPr>
          <p:cNvPr id="51" name="図 5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1455" y="4903155"/>
            <a:ext cx="144332" cy="655876"/>
          </a:xfrm>
          <a:prstGeom prst="rect">
            <a:avLst/>
          </a:prstGeom>
        </p:spPr>
      </p:pic>
      <p:pic>
        <p:nvPicPr>
          <p:cNvPr id="52" name="図 5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5783" y="4926833"/>
            <a:ext cx="694086" cy="629266"/>
          </a:xfrm>
          <a:prstGeom prst="rect">
            <a:avLst/>
          </a:prstGeom>
        </p:spPr>
      </p:pic>
      <p:sp>
        <p:nvSpPr>
          <p:cNvPr id="53" name="正方形/長方形 52"/>
          <p:cNvSpPr/>
          <p:nvPr/>
        </p:nvSpPr>
        <p:spPr>
          <a:xfrm>
            <a:off x="1671005" y="4618059"/>
            <a:ext cx="751212" cy="332399"/>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住宅</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54" name="正方形/長方形 53"/>
          <p:cNvSpPr/>
          <p:nvPr/>
        </p:nvSpPr>
        <p:spPr>
          <a:xfrm>
            <a:off x="2373664" y="4618059"/>
            <a:ext cx="751212" cy="302903"/>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煙突</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66" name="正方形/長方形 65"/>
          <p:cNvSpPr/>
          <p:nvPr/>
        </p:nvSpPr>
        <p:spPr>
          <a:xfrm>
            <a:off x="1548276" y="5753641"/>
            <a:ext cx="1445777" cy="332399"/>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美術館の内装</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58" name="正方形/長方形 57"/>
          <p:cNvSpPr/>
          <p:nvPr/>
        </p:nvSpPr>
        <p:spPr>
          <a:xfrm>
            <a:off x="3684571" y="4631460"/>
            <a:ext cx="751212" cy="302903"/>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三重塔</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pic>
        <p:nvPicPr>
          <p:cNvPr id="62" name="図 6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63946" y="4887491"/>
            <a:ext cx="392464" cy="672993"/>
          </a:xfrm>
          <a:prstGeom prst="rect">
            <a:avLst/>
          </a:prstGeom>
        </p:spPr>
      </p:pic>
      <p:pic>
        <p:nvPicPr>
          <p:cNvPr id="69" name="図 6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15212" y="4895682"/>
            <a:ext cx="1044622" cy="684544"/>
          </a:xfrm>
          <a:prstGeom prst="rect">
            <a:avLst/>
          </a:prstGeom>
        </p:spPr>
      </p:pic>
      <p:sp>
        <p:nvSpPr>
          <p:cNvPr id="70" name="正方形/長方形 69"/>
          <p:cNvSpPr/>
          <p:nvPr/>
        </p:nvSpPr>
        <p:spPr>
          <a:xfrm>
            <a:off x="4694725" y="4631460"/>
            <a:ext cx="929237" cy="332399"/>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オフィスビル</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72" name="正方形/長方形 71"/>
          <p:cNvSpPr/>
          <p:nvPr/>
        </p:nvSpPr>
        <p:spPr>
          <a:xfrm>
            <a:off x="3274578" y="4500557"/>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73" name="角丸四角形 72"/>
          <p:cNvSpPr/>
          <p:nvPr/>
        </p:nvSpPr>
        <p:spPr bwMode="auto">
          <a:xfrm>
            <a:off x="651738" y="5781963"/>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pic>
        <p:nvPicPr>
          <p:cNvPr id="74" name="図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99287" y="6021273"/>
            <a:ext cx="943755" cy="698585"/>
          </a:xfrm>
          <a:prstGeom prst="rect">
            <a:avLst/>
          </a:prstGeom>
        </p:spPr>
      </p:pic>
      <p:pic>
        <p:nvPicPr>
          <p:cNvPr id="75" name="図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48258" y="6018366"/>
            <a:ext cx="1208152" cy="693243"/>
          </a:xfrm>
          <a:prstGeom prst="rect">
            <a:avLst/>
          </a:prstGeom>
        </p:spPr>
      </p:pic>
      <p:sp>
        <p:nvSpPr>
          <p:cNvPr id="76" name="正方形/長方形 75"/>
          <p:cNvSpPr/>
          <p:nvPr/>
        </p:nvSpPr>
        <p:spPr>
          <a:xfrm>
            <a:off x="2950895" y="5753641"/>
            <a:ext cx="1445777" cy="332399"/>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オフィスの内装</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1269101" y="5652323"/>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5079101" y="5760384"/>
            <a:ext cx="1445777" cy="332399"/>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バーの内装</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82" name="正方形/長方形 81"/>
          <p:cNvSpPr/>
          <p:nvPr/>
        </p:nvSpPr>
        <p:spPr>
          <a:xfrm>
            <a:off x="6178270" y="5760384"/>
            <a:ext cx="1445777" cy="332399"/>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住宅の内装</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83" name="正方形/長方形 82"/>
          <p:cNvSpPr/>
          <p:nvPr/>
        </p:nvSpPr>
        <p:spPr>
          <a:xfrm>
            <a:off x="4793476" y="5652323"/>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pic>
        <p:nvPicPr>
          <p:cNvPr id="84" name="図 8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83993" y="6018796"/>
            <a:ext cx="742827" cy="717823"/>
          </a:xfrm>
          <a:prstGeom prst="rect">
            <a:avLst/>
          </a:prstGeom>
        </p:spPr>
      </p:pic>
      <p:pic>
        <p:nvPicPr>
          <p:cNvPr id="85" name="図 8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493195" y="6012383"/>
            <a:ext cx="850259" cy="724960"/>
          </a:xfrm>
          <a:prstGeom prst="rect">
            <a:avLst/>
          </a:prstGeom>
        </p:spPr>
      </p:pic>
    </p:spTree>
    <p:extLst>
      <p:ext uri="{BB962C8B-B14F-4D97-AF65-F5344CB8AC3E}">
        <p14:creationId xmlns:p14="http://schemas.microsoft.com/office/powerpoint/2010/main" val="957884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bwMode="auto">
          <a:xfrm>
            <a:off x="448219" y="0"/>
            <a:ext cx="8987094" cy="6514087"/>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1258312" y="88895"/>
            <a:ext cx="8035391" cy="355547"/>
          </a:xfrm>
          <a:prstGeom prst="rect">
            <a:avLst/>
          </a:prstGeom>
        </p:spPr>
        <p:txBody>
          <a:bodyPr wrap="square" anchor="ctr">
            <a:spAutoFit/>
          </a:bodyPr>
          <a:lstStyle/>
          <a:p>
            <a:pPr marL="273050" marR="0" lvl="0" indent="-273050" algn="l" defTabSz="914400" rtl="0" eaLnBrk="1" fontAlgn="auto" latinLnBrk="0" hangingPunct="1">
              <a:lnSpc>
                <a:spcPct val="130000"/>
              </a:lnSpc>
              <a:spcBef>
                <a:spcPts val="0"/>
              </a:spcBef>
              <a:spcAft>
                <a:spcPts val="0"/>
              </a:spcAft>
              <a:buClrTx/>
              <a:buSzTx/>
              <a:buFontTx/>
              <a:buNone/>
              <a:tabLst>
                <a:tab pos="355600" algn="l"/>
              </a:tabLst>
              <a:defRPr/>
            </a:pPr>
            <a:r>
              <a:rPr kumimoji="1" lang="ja-JP" altLang="en-US" sz="15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図面中に、物理的に離れた構成物が複数あっても、以下に該当する場合は、「一の意匠」と扱います。</a:t>
            </a:r>
            <a:endParaRPr kumimoji="1" lang="en-US" altLang="ja-JP" sz="15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p:txBody>
      </p:sp>
      <p:sp>
        <p:nvSpPr>
          <p:cNvPr id="24" name="角丸四角形 23"/>
          <p:cNvSpPr/>
          <p:nvPr/>
        </p:nvSpPr>
        <p:spPr bwMode="auto">
          <a:xfrm>
            <a:off x="651738" y="162686"/>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30" name="正方形/長方形 29"/>
          <p:cNvSpPr/>
          <p:nvPr/>
        </p:nvSpPr>
        <p:spPr>
          <a:xfrm>
            <a:off x="1210636" y="966162"/>
            <a:ext cx="2111120" cy="302903"/>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中央で分離している可動橋</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934603" y="898649"/>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2000" b="1" dirty="0">
                <a:solidFill>
                  <a:srgbClr val="C00000"/>
                </a:solidFill>
                <a:latin typeface="Meiryo UI" panose="020B0604030504040204" pitchFamily="50" charset="-128"/>
                <a:ea typeface="Meiryo UI" panose="020B0604030504040204" pitchFamily="50" charset="-128"/>
              </a:rPr>
              <a:t>〇</a:t>
            </a:r>
            <a:endParaRPr lang="ja-JP" altLang="en-US" sz="1200" b="1" dirty="0">
              <a:solidFill>
                <a:srgbClr val="C00000"/>
              </a:solidFill>
              <a:latin typeface="Meiryo UI" panose="020B0604030504040204" pitchFamily="50" charset="-128"/>
              <a:ea typeface="Meiryo UI" panose="020B0604030504040204" pitchFamily="50" charset="-128"/>
            </a:endParaRPr>
          </a:p>
        </p:txBody>
      </p:sp>
      <p:sp>
        <p:nvSpPr>
          <p:cNvPr id="55" name="正方形/長方形 54"/>
          <p:cNvSpPr/>
          <p:nvPr/>
        </p:nvSpPr>
        <p:spPr>
          <a:xfrm>
            <a:off x="563300" y="446089"/>
            <a:ext cx="7468047" cy="320472"/>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300" dirty="0">
                <a:solidFill>
                  <a:srgbClr val="EEECE1">
                    <a:lumMod val="25000"/>
                  </a:srgbClr>
                </a:solidFill>
                <a:latin typeface="Meiryo UI" panose="020B0604030504040204" pitchFamily="50" charset="-128"/>
                <a:ea typeface="Meiryo UI" panose="020B0604030504040204" pitchFamily="50" charset="-128"/>
              </a:rPr>
              <a:t>①社会通念上、全ての構成物が、一の特定の用途・機能を果たすために必須の場合</a:t>
            </a:r>
          </a:p>
        </p:txBody>
      </p:sp>
      <p:sp>
        <p:nvSpPr>
          <p:cNvPr id="56" name="正方形/長方形 55"/>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479622" y="6610604"/>
            <a:ext cx="108234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04</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主な登録要件</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9563978" y="6610392"/>
            <a:ext cx="341760" cy="230832"/>
          </a:xfrm>
          <a:prstGeom prst="rect">
            <a:avLst/>
          </a:prstGeom>
          <a:solidFill>
            <a:srgbClr val="254061"/>
          </a:solidFill>
        </p:spPr>
        <p:txBody>
          <a:bodyPr wrap="none" rtlCol="0">
            <a:spAutoFit/>
          </a:bodyPr>
          <a:lstStyle/>
          <a:p>
            <a:pPr algn="ctr"/>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62"/>
          <p:cNvSpPr/>
          <p:nvPr/>
        </p:nvSpPr>
        <p:spPr>
          <a:xfrm>
            <a:off x="563300" y="2992502"/>
            <a:ext cx="7468047" cy="498598"/>
          </a:xfrm>
          <a:prstGeom prst="rect">
            <a:avLst/>
          </a:prstGeom>
          <a:ln>
            <a:noFill/>
          </a:ln>
        </p:spPr>
        <p:txBody>
          <a:bodyPr wrap="square" anchor="ctr">
            <a:spAutoFit/>
          </a:bodyPr>
          <a:lstStyle/>
          <a:p>
            <a:pPr marL="273050" lvl="0" indent="-273050">
              <a:lnSpc>
                <a:spcPct val="11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（ア）近接して建設することを考慮して形状の関連性を持たせるなど、</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1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　　　  一体的に創作がなされている場合</a:t>
            </a:r>
          </a:p>
        </p:txBody>
      </p:sp>
      <p:sp>
        <p:nvSpPr>
          <p:cNvPr id="65" name="正方形/長方形 64"/>
          <p:cNvSpPr/>
          <p:nvPr/>
        </p:nvSpPr>
        <p:spPr>
          <a:xfrm>
            <a:off x="563300" y="3500241"/>
            <a:ext cx="7468047" cy="302903"/>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（イ）社会通念上一体的に実施がなされうる得るものである場合</a:t>
            </a:r>
          </a:p>
        </p:txBody>
      </p:sp>
      <p:sp>
        <p:nvSpPr>
          <p:cNvPr id="80" name="正方形/長方形 79"/>
          <p:cNvSpPr/>
          <p:nvPr/>
        </p:nvSpPr>
        <p:spPr>
          <a:xfrm>
            <a:off x="6322484" y="1593647"/>
            <a:ext cx="2699139" cy="332399"/>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同一敷地内に建設された学校の校舎</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81" name="正方形/長方形 80"/>
          <p:cNvSpPr/>
          <p:nvPr/>
        </p:nvSpPr>
        <p:spPr>
          <a:xfrm>
            <a:off x="6046452" y="1527501"/>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2000" b="1" dirty="0">
                <a:solidFill>
                  <a:srgbClr val="C00000"/>
                </a:solidFill>
                <a:latin typeface="Meiryo UI" panose="020B0604030504040204" pitchFamily="50" charset="-128"/>
                <a:ea typeface="Meiryo UI" panose="020B0604030504040204" pitchFamily="50" charset="-128"/>
              </a:rPr>
              <a:t>〇</a:t>
            </a:r>
            <a:endParaRPr lang="ja-JP" altLang="en-US" sz="1200" b="1" dirty="0">
              <a:solidFill>
                <a:srgbClr val="C00000"/>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4234" y="1941126"/>
            <a:ext cx="4380199" cy="2636107"/>
          </a:xfrm>
          <a:prstGeom prst="rect">
            <a:avLst/>
          </a:prstGeom>
        </p:spPr>
      </p:pic>
      <p:sp>
        <p:nvSpPr>
          <p:cNvPr id="86" name="角丸四角形 85"/>
          <p:cNvSpPr/>
          <p:nvPr/>
        </p:nvSpPr>
        <p:spPr bwMode="auto">
          <a:xfrm>
            <a:off x="651738" y="4673353"/>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sp>
        <p:nvSpPr>
          <p:cNvPr id="87" name="正方形/長方形 86"/>
          <p:cNvSpPr/>
          <p:nvPr/>
        </p:nvSpPr>
        <p:spPr>
          <a:xfrm>
            <a:off x="1261009" y="4606947"/>
            <a:ext cx="8170258" cy="355547"/>
          </a:xfrm>
          <a:prstGeom prst="rect">
            <a:avLst/>
          </a:prstGeom>
        </p:spPr>
        <p:txBody>
          <a:bodyPr wrap="square" anchor="ctr">
            <a:spAutoFit/>
          </a:bodyPr>
          <a:lstStyle/>
          <a:p>
            <a:pPr marL="273050" lvl="0" indent="-273050">
              <a:lnSpc>
                <a:spcPct val="130000"/>
              </a:lnSpc>
              <a:tabLst>
                <a:tab pos="355600" algn="l"/>
              </a:tabLst>
              <a:defRPr/>
            </a:pPr>
            <a:r>
              <a:rPr kumimoji="1" lang="ja-JP" altLang="en-US" sz="15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空間を仕切る壁などで分断されることのない、物理的に一続きの空間を「一の意匠」と扱います。</a:t>
            </a:r>
            <a:endParaRPr kumimoji="1" lang="en-US" altLang="ja-JP" sz="15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p:txBody>
      </p:sp>
      <p:sp>
        <p:nvSpPr>
          <p:cNvPr id="89" name="正方形/長方形 88"/>
          <p:cNvSpPr/>
          <p:nvPr/>
        </p:nvSpPr>
        <p:spPr>
          <a:xfrm>
            <a:off x="1570755" y="4999733"/>
            <a:ext cx="4599420" cy="332399"/>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別個の空間となっている「ホテルロビーの内装」と、「ホテル客室の内装」</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90" name="正方形/長方形 89"/>
          <p:cNvSpPr/>
          <p:nvPr/>
        </p:nvSpPr>
        <p:spPr>
          <a:xfrm>
            <a:off x="1322080" y="4934389"/>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91" name="正方形/長方形 90"/>
          <p:cNvSpPr/>
          <p:nvPr/>
        </p:nvSpPr>
        <p:spPr>
          <a:xfrm>
            <a:off x="1577498" y="5370618"/>
            <a:ext cx="4599420" cy="332399"/>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「駅舎の内装」と、「鉄道車両の内装」</a:t>
            </a:r>
            <a:endParaRPr lang="ja-JP" altLang="en-US"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92" name="正方形/長方形 91"/>
          <p:cNvSpPr/>
          <p:nvPr/>
        </p:nvSpPr>
        <p:spPr>
          <a:xfrm>
            <a:off x="1328823" y="5305274"/>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93" name="正方形/長方形 92"/>
          <p:cNvSpPr/>
          <p:nvPr/>
        </p:nvSpPr>
        <p:spPr>
          <a:xfrm>
            <a:off x="604205" y="5727802"/>
            <a:ext cx="8170258" cy="692497"/>
          </a:xfrm>
          <a:prstGeom prst="rect">
            <a:avLst/>
          </a:prstGeom>
        </p:spPr>
        <p:txBody>
          <a:bodyPr wrap="square" anchor="ctr">
            <a:spAutoFit/>
          </a:bodyPr>
          <a:lstStyle/>
          <a:p>
            <a:pPr marL="273050" lvl="0" indent="-273050">
              <a:lnSpc>
                <a:spcPct val="130000"/>
              </a:lnSpc>
              <a:tabLst>
                <a:tab pos="355600" algn="l"/>
              </a:tabLst>
              <a:defRPr/>
            </a:pPr>
            <a:r>
              <a:rPr kumimoji="1" lang="en-US" altLang="ja-JP" sz="15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a:t>
            </a:r>
            <a:r>
              <a:rPr lang="ja-JP" altLang="en-US" sz="1500" b="1" noProof="0" dirty="0">
                <a:solidFill>
                  <a:srgbClr val="EEECE1">
                    <a:lumMod val="25000"/>
                  </a:srgbClr>
                </a:solidFill>
                <a:latin typeface="Meiryo UI" panose="020B0604030504040204" pitchFamily="50" charset="-128"/>
                <a:ea typeface="Meiryo UI" panose="020B0604030504040204" pitchFamily="50" charset="-128"/>
              </a:rPr>
              <a:t>ただし、空間を仕切る壁が透明となっている場合など、</a:t>
            </a:r>
            <a:endParaRPr lang="en-US" altLang="ja-JP" sz="1500" b="1" noProof="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500" b="1" dirty="0">
                <a:solidFill>
                  <a:srgbClr val="EEECE1">
                    <a:lumMod val="25000"/>
                  </a:srgbClr>
                </a:solidFill>
                <a:latin typeface="Meiryo UI" panose="020B0604030504040204" pitchFamily="50" charset="-128"/>
                <a:ea typeface="Meiryo UI" panose="020B0604030504040204" pitchFamily="50" charset="-128"/>
              </a:rPr>
              <a:t>　 </a:t>
            </a:r>
            <a:r>
              <a:rPr lang="ja-JP" altLang="en-US" sz="1500" b="1" noProof="0" dirty="0">
                <a:solidFill>
                  <a:srgbClr val="EEECE1">
                    <a:lumMod val="25000"/>
                  </a:srgbClr>
                </a:solidFill>
                <a:latin typeface="Meiryo UI" panose="020B0604030504040204" pitchFamily="50" charset="-128"/>
                <a:ea typeface="Meiryo UI" panose="020B0604030504040204" pitchFamily="50" charset="-128"/>
              </a:rPr>
              <a:t>物理的には区切られていても、視覚的に一続きの空間と認められる場合は、「一の意匠」と扱います。</a:t>
            </a:r>
            <a:endParaRPr kumimoji="1" lang="en-US" altLang="ja-JP" sz="15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cxnSp>
        <p:nvCxnSpPr>
          <p:cNvPr id="25" name="直線コネクタ 24"/>
          <p:cNvCxnSpPr/>
          <p:nvPr/>
        </p:nvCxnSpPr>
        <p:spPr>
          <a:xfrm>
            <a:off x="1320398" y="407713"/>
            <a:ext cx="7795280" cy="0"/>
          </a:xfrm>
          <a:prstGeom prst="line">
            <a:avLst/>
          </a:prstGeom>
          <a:ln w="381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1302866" y="4921721"/>
            <a:ext cx="7363704" cy="0"/>
          </a:xfrm>
          <a:prstGeom prst="line">
            <a:avLst/>
          </a:prstGeom>
          <a:ln w="381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7774" y="786263"/>
            <a:ext cx="2255000" cy="1573335"/>
          </a:xfrm>
          <a:prstGeom prst="rect">
            <a:avLst/>
          </a:prstGeom>
        </p:spPr>
      </p:pic>
      <p:sp>
        <p:nvSpPr>
          <p:cNvPr id="27" name="テキスト ボックス 26"/>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563300" y="2470505"/>
            <a:ext cx="8879553" cy="510524"/>
          </a:xfrm>
          <a:prstGeom prst="rect">
            <a:avLst/>
          </a:prstGeom>
          <a:ln>
            <a:noFill/>
          </a:ln>
        </p:spPr>
        <p:txBody>
          <a:bodyPr wrap="square" anchor="ctr">
            <a:spAutoFit/>
          </a:bodyPr>
          <a:lstStyle/>
          <a:p>
            <a:pPr marL="273050" lvl="0" indent="-273050">
              <a:lnSpc>
                <a:spcPct val="110000"/>
              </a:lnSpc>
              <a:tabLst>
                <a:tab pos="355600" algn="l"/>
              </a:tabLst>
              <a:defRPr/>
            </a:pPr>
            <a:r>
              <a:rPr lang="ja-JP" altLang="en-US" sz="1300" dirty="0">
                <a:solidFill>
                  <a:srgbClr val="EEECE1">
                    <a:lumMod val="25000"/>
                  </a:srgbClr>
                </a:solidFill>
                <a:latin typeface="Meiryo UI" panose="020B0604030504040204" pitchFamily="50" charset="-128"/>
                <a:ea typeface="Meiryo UI" panose="020B0604030504040204" pitchFamily="50" charset="-128"/>
              </a:rPr>
              <a:t>②社会通念上、全ての構成物が、一の特定の用途・機能を果たすために</a:t>
            </a:r>
            <a:endParaRPr lang="en-US" altLang="ja-JP" sz="130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10000"/>
              </a:lnSpc>
              <a:tabLst>
                <a:tab pos="355600" algn="l"/>
              </a:tabLst>
              <a:defRPr/>
            </a:pPr>
            <a:r>
              <a:rPr lang="en-US" altLang="ja-JP" sz="1300" dirty="0">
                <a:solidFill>
                  <a:srgbClr val="EEECE1">
                    <a:lumMod val="25000"/>
                  </a:srgbClr>
                </a:solidFill>
                <a:latin typeface="Meiryo UI" panose="020B0604030504040204" pitchFamily="50" charset="-128"/>
                <a:ea typeface="Meiryo UI" panose="020B0604030504040204" pitchFamily="50" charset="-128"/>
              </a:rPr>
              <a:t> </a:t>
            </a:r>
            <a:r>
              <a:rPr lang="ja-JP" altLang="en-US" sz="1300" dirty="0">
                <a:solidFill>
                  <a:srgbClr val="EEECE1">
                    <a:lumMod val="25000"/>
                  </a:srgbClr>
                </a:solidFill>
                <a:latin typeface="Meiryo UI" panose="020B0604030504040204" pitchFamily="50" charset="-128"/>
                <a:ea typeface="Meiryo UI" panose="020B0604030504040204" pitchFamily="50" charset="-128"/>
              </a:rPr>
              <a:t>　何らかの結びつきがある場合であって、以下に該当する場合</a:t>
            </a:r>
          </a:p>
        </p:txBody>
      </p:sp>
    </p:spTree>
    <p:extLst>
      <p:ext uri="{BB962C8B-B14F-4D97-AF65-F5344CB8AC3E}">
        <p14:creationId xmlns:p14="http://schemas.microsoft.com/office/powerpoint/2010/main" val="1867162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bwMode="auto">
          <a:xfrm>
            <a:off x="454962" y="4981998"/>
            <a:ext cx="8987094" cy="401903"/>
          </a:xfrm>
          <a:prstGeom prst="rect">
            <a:avLst/>
          </a:prstGeom>
          <a:solidFill>
            <a:schemeClr val="bg1"/>
          </a:solidFill>
          <a:ln w="9525">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p:cNvSpPr/>
          <p:nvPr/>
        </p:nvSpPr>
        <p:spPr bwMode="auto">
          <a:xfrm>
            <a:off x="448219" y="1383739"/>
            <a:ext cx="8987094" cy="1161207"/>
          </a:xfrm>
          <a:prstGeom prst="rect">
            <a:avLst/>
          </a:prstGeom>
          <a:solidFill>
            <a:schemeClr val="bg1"/>
          </a:solidFill>
          <a:ln w="9525">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工業上利用できる意匠であること</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79622" y="6610604"/>
            <a:ext cx="108234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04</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主な登録要件</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31</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53636" y="923219"/>
            <a:ext cx="9106071" cy="461665"/>
          </a:xfrm>
          <a:prstGeom prst="rect">
            <a:avLst/>
          </a:prstGeom>
        </p:spPr>
        <p:txBody>
          <a:bodyPr wrap="square" anchor="ctr">
            <a:spAutoFit/>
          </a:bodyPr>
          <a:lstStyle/>
          <a:p>
            <a:pPr marL="273050" lvl="0" indent="-273050">
              <a:tabLst>
                <a:tab pos="355600" algn="l"/>
              </a:tabLst>
              <a:defRPr/>
            </a:pPr>
            <a:r>
              <a:rPr lang="ja-JP" altLang="en-US" sz="2400" b="1" dirty="0">
                <a:solidFill>
                  <a:srgbClr val="254061"/>
                </a:solidFill>
                <a:latin typeface="Meiryo UI" panose="020B0604030504040204" pitchFamily="50" charset="-128"/>
                <a:ea typeface="Meiryo UI" panose="020B0604030504040204" pitchFamily="50" charset="-128"/>
              </a:rPr>
              <a:t>意匠法上の建築物・内装の意匠に該当すること</a:t>
            </a:r>
            <a:r>
              <a:rPr lang="ja-JP" altLang="en-US" sz="1400" dirty="0">
                <a:solidFill>
                  <a:srgbClr val="254061"/>
                </a:solidFill>
                <a:latin typeface="Meiryo UI" panose="020B0604030504040204" pitchFamily="50" charset="-128"/>
                <a:ea typeface="Meiryo UI" panose="020B0604030504040204" pitchFamily="50" charset="-128"/>
              </a:rPr>
              <a:t>（</a:t>
            </a:r>
            <a:r>
              <a:rPr lang="en-US" altLang="ja-JP" sz="1400" dirty="0">
                <a:solidFill>
                  <a:srgbClr val="254061"/>
                </a:solidFill>
                <a:latin typeface="Meiryo UI" panose="020B0604030504040204" pitchFamily="50" charset="-128"/>
                <a:ea typeface="Meiryo UI" panose="020B0604030504040204" pitchFamily="50" charset="-128"/>
              </a:rPr>
              <a:t>P5,P6</a:t>
            </a:r>
            <a:r>
              <a:rPr lang="ja-JP" altLang="en-US" sz="1400" dirty="0">
                <a:solidFill>
                  <a:srgbClr val="254061"/>
                </a:solidFill>
                <a:latin typeface="Meiryo UI" panose="020B0604030504040204" pitchFamily="50" charset="-128"/>
                <a:ea typeface="Meiryo UI" panose="020B0604030504040204" pitchFamily="50" charset="-128"/>
              </a:rPr>
              <a:t>参照）</a:t>
            </a:r>
            <a:endParaRPr kumimoji="1" lang="en-US" altLang="ja-JP" sz="2000"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43644" y="811652"/>
            <a:ext cx="1617751"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（意匠法第２条、第３条、第８条の２など）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bwMode="auto">
          <a:xfrm>
            <a:off x="615324" y="1522142"/>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19" name="正方形/長方形 18"/>
          <p:cNvSpPr/>
          <p:nvPr/>
        </p:nvSpPr>
        <p:spPr>
          <a:xfrm>
            <a:off x="1445943" y="1491579"/>
            <a:ext cx="3818538" cy="332399"/>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自然の岩、自然の樹木など（人工構造物ではない）</a:t>
            </a:r>
            <a:endParaRPr lang="en-US" altLang="ja-JP" sz="1200" b="1" dirty="0">
              <a:solidFill>
                <a:srgbClr val="EEECE1">
                  <a:lumMod val="25000"/>
                </a:srgbClr>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1197709" y="1422189"/>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1452686" y="1809865"/>
            <a:ext cx="7210450" cy="332399"/>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スキーゲレンデ、ゴルフコースなど（人の手が加えられているものの、自然物を意匠の主たる要素としている）</a:t>
            </a:r>
            <a:endParaRPr lang="en-US" altLang="ja-JP" sz="1200" b="1" dirty="0">
              <a:solidFill>
                <a:srgbClr val="EEECE1">
                  <a:lumMod val="25000"/>
                </a:srgbClr>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1204452" y="1740475"/>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27" name="角丸四角形 26"/>
          <p:cNvSpPr/>
          <p:nvPr/>
        </p:nvSpPr>
        <p:spPr bwMode="auto">
          <a:xfrm>
            <a:off x="615324" y="2153321"/>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sp>
        <p:nvSpPr>
          <p:cNvPr id="28" name="正方形/長方形 27"/>
          <p:cNvSpPr/>
          <p:nvPr/>
        </p:nvSpPr>
        <p:spPr>
          <a:xfrm>
            <a:off x="1460778" y="2133546"/>
            <a:ext cx="8136988" cy="332399"/>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天井裏や床下、壁裏、パイプスペースなど（施設利用者が通常視認することのないもの）</a:t>
            </a:r>
            <a:endParaRPr lang="en-US" altLang="ja-JP" sz="1200" b="1" dirty="0">
              <a:solidFill>
                <a:srgbClr val="EEECE1">
                  <a:lumMod val="25000"/>
                </a:srgbClr>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1212544" y="2064157"/>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41" name="正方形/長方形 40"/>
          <p:cNvSpPr/>
          <p:nvPr/>
        </p:nvSpPr>
        <p:spPr bwMode="auto">
          <a:xfrm>
            <a:off x="448219" y="3089811"/>
            <a:ext cx="8987094" cy="401903"/>
          </a:xfrm>
          <a:prstGeom prst="rect">
            <a:avLst/>
          </a:prstGeom>
          <a:solidFill>
            <a:schemeClr val="bg1"/>
          </a:solidFill>
          <a:ln w="9525">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353636" y="2629290"/>
            <a:ext cx="9106071" cy="461665"/>
          </a:xfrm>
          <a:prstGeom prst="rect">
            <a:avLst/>
          </a:prstGeom>
        </p:spPr>
        <p:txBody>
          <a:bodyPr wrap="square" anchor="ctr">
            <a:spAutoFit/>
          </a:bodyPr>
          <a:lstStyle/>
          <a:p>
            <a:pPr marL="273050" lvl="0" indent="-273050">
              <a:tabLst>
                <a:tab pos="355600" algn="l"/>
              </a:tabLst>
              <a:defRPr/>
            </a:pPr>
            <a:r>
              <a:rPr lang="ja-JP" altLang="en-US" sz="2400" b="1" noProof="0" dirty="0">
                <a:solidFill>
                  <a:srgbClr val="254061"/>
                </a:solidFill>
                <a:latin typeface="Meiryo UI" panose="020B0604030504040204" pitchFamily="50" charset="-128"/>
                <a:ea typeface="Meiryo UI" panose="020B0604030504040204" pitchFamily="50" charset="-128"/>
              </a:rPr>
              <a:t>使用目的や使用状態、用途がわかること</a:t>
            </a:r>
            <a:endParaRPr kumimoji="1" lang="en-US" altLang="ja-JP" sz="2400"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32" name="正方形/長方形 31"/>
          <p:cNvSpPr/>
          <p:nvPr/>
        </p:nvSpPr>
        <p:spPr>
          <a:xfrm>
            <a:off x="560601" y="3131826"/>
            <a:ext cx="8136988" cy="332399"/>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どのような用途で使用する建築物（</a:t>
            </a:r>
            <a:r>
              <a:rPr lang="en-US" altLang="ja-JP" sz="1200" b="1" dirty="0">
                <a:solidFill>
                  <a:srgbClr val="EEECE1">
                    <a:lumMod val="25000"/>
                  </a:srgbClr>
                </a:solidFill>
                <a:latin typeface="Meiryo UI" panose="020B0604030504040204" pitchFamily="50" charset="-128"/>
                <a:ea typeface="Meiryo UI" panose="020B0604030504040204" pitchFamily="50" charset="-128"/>
              </a:rPr>
              <a:t>or </a:t>
            </a:r>
            <a:r>
              <a:rPr lang="ja-JP" altLang="en-US" sz="1200" b="1" dirty="0">
                <a:solidFill>
                  <a:srgbClr val="EEECE1">
                    <a:lumMod val="25000"/>
                  </a:srgbClr>
                </a:solidFill>
                <a:latin typeface="Meiryo UI" panose="020B0604030504040204" pitchFamily="50" charset="-128"/>
                <a:ea typeface="Meiryo UI" panose="020B0604030504040204" pitchFamily="50" charset="-128"/>
              </a:rPr>
              <a:t>内装）か、どのように使用するのか、など</a:t>
            </a:r>
            <a:endParaRPr lang="en-US" altLang="ja-JP" sz="1200" b="1" dirty="0">
              <a:solidFill>
                <a:srgbClr val="EEECE1">
                  <a:lumMod val="25000"/>
                </a:srgbClr>
              </a:solidFill>
              <a:latin typeface="Meiryo UI" panose="020B0604030504040204" pitchFamily="50" charset="-128"/>
              <a:ea typeface="Meiryo UI" panose="020B0604030504040204" pitchFamily="50" charset="-128"/>
            </a:endParaRPr>
          </a:p>
        </p:txBody>
      </p:sp>
      <p:sp>
        <p:nvSpPr>
          <p:cNvPr id="42" name="正方形/長方形 41"/>
          <p:cNvSpPr/>
          <p:nvPr/>
        </p:nvSpPr>
        <p:spPr bwMode="auto">
          <a:xfrm>
            <a:off x="459008" y="4039276"/>
            <a:ext cx="8987094" cy="401903"/>
          </a:xfrm>
          <a:prstGeom prst="rect">
            <a:avLst/>
          </a:prstGeom>
          <a:solidFill>
            <a:schemeClr val="bg1"/>
          </a:solidFill>
          <a:ln w="9525">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353636" y="3586846"/>
            <a:ext cx="9106071" cy="461665"/>
          </a:xfrm>
          <a:prstGeom prst="rect">
            <a:avLst/>
          </a:prstGeom>
        </p:spPr>
        <p:txBody>
          <a:bodyPr wrap="square" anchor="ctr">
            <a:spAutoFit/>
          </a:bodyPr>
          <a:lstStyle/>
          <a:p>
            <a:pPr marL="273050" lvl="0" indent="-273050">
              <a:tabLst>
                <a:tab pos="355600" algn="l"/>
              </a:tabLst>
              <a:defRPr/>
            </a:pPr>
            <a:r>
              <a:rPr lang="ja-JP" altLang="en-US" sz="2400" b="1" dirty="0">
                <a:solidFill>
                  <a:srgbClr val="254061"/>
                </a:solidFill>
                <a:latin typeface="Meiryo UI" panose="020B0604030504040204" pitchFamily="50" charset="-128"/>
                <a:ea typeface="Meiryo UI" panose="020B0604030504040204" pitchFamily="50" charset="-128"/>
              </a:rPr>
              <a:t>形状を特定できること</a:t>
            </a:r>
            <a:endParaRPr kumimoji="1" lang="en-US" altLang="ja-JP" sz="2400"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33" name="正方形/長方形 32"/>
          <p:cNvSpPr/>
          <p:nvPr/>
        </p:nvSpPr>
        <p:spPr>
          <a:xfrm>
            <a:off x="560601" y="4081291"/>
            <a:ext cx="8136988" cy="332399"/>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図面に意匠が十分開示されているか、図面は整合しているか、など</a:t>
            </a:r>
            <a:endParaRPr lang="en-US" altLang="ja-JP" sz="1200" b="1" dirty="0">
              <a:solidFill>
                <a:srgbClr val="EEECE1">
                  <a:lumMod val="25000"/>
                </a:srgbClr>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353636" y="4532265"/>
            <a:ext cx="9106071" cy="461665"/>
          </a:xfrm>
          <a:prstGeom prst="rect">
            <a:avLst/>
          </a:prstGeom>
        </p:spPr>
        <p:txBody>
          <a:bodyPr wrap="square" anchor="ctr">
            <a:spAutoFit/>
          </a:bodyPr>
          <a:lstStyle/>
          <a:p>
            <a:pPr marL="273050" lvl="0" indent="-273050">
              <a:tabLst>
                <a:tab pos="355600" algn="l"/>
              </a:tabLst>
              <a:defRPr/>
            </a:pPr>
            <a:r>
              <a:rPr lang="ja-JP" altLang="en-US" sz="2400" b="1" noProof="0" dirty="0">
                <a:solidFill>
                  <a:srgbClr val="254061"/>
                </a:solidFill>
                <a:latin typeface="Meiryo UI" panose="020B0604030504040204" pitchFamily="50" charset="-128"/>
                <a:ea typeface="Meiryo UI" panose="020B0604030504040204" pitchFamily="50" charset="-128"/>
              </a:rPr>
              <a:t>視覚に訴えるものであること</a:t>
            </a:r>
            <a:endParaRPr kumimoji="1" lang="en-US" altLang="ja-JP" sz="2400"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35" name="正方形/長方形 34"/>
          <p:cNvSpPr/>
          <p:nvPr/>
        </p:nvSpPr>
        <p:spPr>
          <a:xfrm>
            <a:off x="555206" y="5030756"/>
            <a:ext cx="8136988" cy="332399"/>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通常見えないような部分ではないか、肉眼で視認できないような微細なものではないか、など</a:t>
            </a:r>
            <a:endParaRPr lang="en-US" altLang="ja-JP" sz="1200" b="1" dirty="0">
              <a:solidFill>
                <a:srgbClr val="EEECE1">
                  <a:lumMod val="25000"/>
                </a:srgbClr>
              </a:solidFill>
              <a:latin typeface="Meiryo UI" panose="020B0604030504040204" pitchFamily="50" charset="-128"/>
              <a:ea typeface="Meiryo UI" panose="020B0604030504040204" pitchFamily="50" charset="-128"/>
            </a:endParaRPr>
          </a:p>
        </p:txBody>
      </p:sp>
      <p:sp>
        <p:nvSpPr>
          <p:cNvPr id="44" name="正方形/長方形 43"/>
          <p:cNvSpPr/>
          <p:nvPr/>
        </p:nvSpPr>
        <p:spPr bwMode="auto">
          <a:xfrm>
            <a:off x="461705" y="5975969"/>
            <a:ext cx="8987094" cy="401903"/>
          </a:xfrm>
          <a:prstGeom prst="rect">
            <a:avLst/>
          </a:prstGeom>
          <a:solidFill>
            <a:schemeClr val="bg1"/>
          </a:solidFill>
          <a:ln w="9525">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正方形/長方形 35"/>
          <p:cNvSpPr/>
          <p:nvPr/>
        </p:nvSpPr>
        <p:spPr>
          <a:xfrm>
            <a:off x="353636" y="5510051"/>
            <a:ext cx="9106071" cy="461665"/>
          </a:xfrm>
          <a:prstGeom prst="rect">
            <a:avLst/>
          </a:prstGeom>
        </p:spPr>
        <p:txBody>
          <a:bodyPr wrap="square" anchor="ctr">
            <a:spAutoFit/>
          </a:bodyPr>
          <a:lstStyle/>
          <a:p>
            <a:pPr marL="273050" lvl="0" indent="-273050">
              <a:tabLst>
                <a:tab pos="355600" algn="l"/>
              </a:tabLst>
              <a:defRPr/>
            </a:pPr>
            <a:r>
              <a:rPr lang="ja-JP" altLang="en-US" sz="2400" b="1" dirty="0">
                <a:solidFill>
                  <a:srgbClr val="254061"/>
                </a:solidFill>
                <a:latin typeface="Meiryo UI" panose="020B0604030504040204" pitchFamily="50" charset="-128"/>
                <a:ea typeface="Meiryo UI" panose="020B0604030504040204" pitchFamily="50" charset="-128"/>
              </a:rPr>
              <a:t>工業上利用できるものであること</a:t>
            </a:r>
            <a:endParaRPr kumimoji="1" lang="en-US" altLang="ja-JP" sz="2400"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39" name="正方形/長方形 38"/>
          <p:cNvSpPr/>
          <p:nvPr/>
        </p:nvSpPr>
        <p:spPr>
          <a:xfrm>
            <a:off x="565996" y="6039475"/>
            <a:ext cx="8136988" cy="302903"/>
          </a:xfrm>
          <a:prstGeom prst="rect">
            <a:avLst/>
          </a:prstGeom>
          <a:ln>
            <a:no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同一のものを複数量産しうるか、など</a:t>
            </a:r>
            <a:endParaRPr lang="en-US" altLang="ja-JP" sz="1200" b="1" dirty="0">
              <a:solidFill>
                <a:srgbClr val="EEECE1">
                  <a:lumMod val="25000"/>
                </a:srgbClr>
              </a:solidFill>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2021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新規性</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608534" y="1055873"/>
            <a:ext cx="9106071" cy="584775"/>
          </a:xfrm>
          <a:prstGeom prst="rect">
            <a:avLst/>
          </a:prstGeom>
        </p:spPr>
        <p:txBody>
          <a:bodyPr wrap="square" anchor="ctr">
            <a:spAutoFit/>
          </a:bodyPr>
          <a:lstStyle/>
          <a:p>
            <a:pPr marL="273050" lvl="0" indent="-273050">
              <a:tabLst>
                <a:tab pos="355600" algn="l"/>
              </a:tabLst>
              <a:defRPr/>
            </a:pPr>
            <a:r>
              <a:rPr kumimoji="1" lang="ja-JP" altLang="en-US"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出願前に公開されたデザインでないこと</a:t>
            </a:r>
            <a:endParaRPr kumimoji="1" lang="en-US" altLang="ja-JP"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85254" y="892572"/>
            <a:ext cx="1107996"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（意匠法第３条１項各号）</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593698" y="1756074"/>
            <a:ext cx="9286676" cy="1089529"/>
          </a:xfrm>
          <a:prstGeom prst="rect">
            <a:avLst/>
          </a:prstGeom>
        </p:spPr>
        <p:txBody>
          <a:bodyPr wrap="square" anchor="ctr">
            <a:spAutoFit/>
          </a:bodyPr>
          <a:lstStyle/>
          <a:p>
            <a:pPr marL="273050" lvl="0" indent="-273050">
              <a:lnSpc>
                <a:spcPct val="120000"/>
              </a:lnSpc>
              <a:tabLst>
                <a:tab pos="355600" algn="l"/>
              </a:tabLst>
              <a:defRPr/>
            </a:pPr>
            <a:r>
              <a:rPr lang="ja-JP" altLang="en-US" b="1" noProof="0" dirty="0">
                <a:solidFill>
                  <a:srgbClr val="254061"/>
                </a:solidFill>
                <a:latin typeface="Meiryo UI" panose="020B0604030504040204" pitchFamily="50" charset="-128"/>
                <a:ea typeface="Meiryo UI" panose="020B0604030504040204" pitchFamily="50" charset="-128"/>
              </a:rPr>
              <a:t>出願する前に、雑誌やカタログ、インターネットなどに公開されたもの、それに類似するものは、</a:t>
            </a:r>
            <a:endParaRPr lang="en-US" altLang="ja-JP" b="1" noProof="0"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b="1" noProof="0" dirty="0">
                <a:solidFill>
                  <a:srgbClr val="254061"/>
                </a:solidFill>
                <a:latin typeface="Meiryo UI" panose="020B0604030504040204" pitchFamily="50" charset="-128"/>
                <a:ea typeface="Meiryo UI" panose="020B0604030504040204" pitchFamily="50" charset="-128"/>
              </a:rPr>
              <a:t>皆に知られたデザイン（＝新規性がない意匠）として、登録することができません。</a:t>
            </a:r>
            <a:endParaRPr lang="en-US" altLang="ja-JP" b="1" noProof="0"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b="1" noProof="0" dirty="0">
                <a:solidFill>
                  <a:srgbClr val="C00000"/>
                </a:solidFill>
                <a:latin typeface="Meiryo UI" panose="020B0604030504040204" pitchFamily="50" charset="-128"/>
                <a:ea typeface="Meiryo UI" panose="020B0604030504040204" pitchFamily="50" charset="-128"/>
              </a:rPr>
              <a:t>★出願前に、創作した意匠を公開すると、新規性を失うことになりますのでご注意ください。</a:t>
            </a:r>
            <a:endParaRPr lang="en-US" altLang="ja-JP" b="1" noProof="0" dirty="0">
              <a:solidFill>
                <a:srgbClr val="C00000"/>
              </a:solidFill>
              <a:latin typeface="Meiryo UI" panose="020B0604030504040204" pitchFamily="50" charset="-128"/>
              <a:ea typeface="Meiryo UI" panose="020B0604030504040204" pitchFamily="50" charset="-128"/>
            </a:endParaRPr>
          </a:p>
        </p:txBody>
      </p:sp>
      <p:sp>
        <p:nvSpPr>
          <p:cNvPr id="46" name="正方形/長方形 45"/>
          <p:cNvSpPr/>
          <p:nvPr/>
        </p:nvSpPr>
        <p:spPr bwMode="auto">
          <a:xfrm>
            <a:off x="481960" y="3573780"/>
            <a:ext cx="8928992" cy="2807937"/>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47" name="正方形/長方形 46"/>
          <p:cNvSpPr/>
          <p:nvPr/>
        </p:nvSpPr>
        <p:spPr>
          <a:xfrm>
            <a:off x="592880" y="3803062"/>
            <a:ext cx="8964487" cy="1692771"/>
          </a:xfrm>
          <a:prstGeom prst="rect">
            <a:avLst/>
          </a:prstGeom>
        </p:spPr>
        <p:txBody>
          <a:bodyPr wrap="square" anchor="ctr">
            <a:spAutoFit/>
          </a:bodyPr>
          <a:lstStyle/>
          <a:p>
            <a:pPr marL="273050" lvl="0" indent="-273050">
              <a:lnSpc>
                <a:spcPct val="130000"/>
              </a:lnSpc>
              <a:tabLst>
                <a:tab pos="355600" algn="l"/>
              </a:tabLst>
              <a:defRPr/>
            </a:pPr>
            <a:r>
              <a:rPr lang="en-US" altLang="ja-JP" sz="1600" b="1" dirty="0">
                <a:solidFill>
                  <a:schemeClr val="bg2">
                    <a:lumMod val="25000"/>
                  </a:schemeClr>
                </a:solidFill>
                <a:latin typeface="Meiryo UI" panose="020B0604030504040204" pitchFamily="50" charset="-128"/>
                <a:ea typeface="Meiryo UI" panose="020B0604030504040204" pitchFamily="50" charset="-128"/>
              </a:rPr>
              <a:t>※</a:t>
            </a:r>
            <a:r>
              <a:rPr lang="ja-JP" altLang="en-US" sz="1600" b="1" dirty="0">
                <a:solidFill>
                  <a:schemeClr val="bg2">
                    <a:lumMod val="25000"/>
                  </a:schemeClr>
                </a:solidFill>
                <a:latin typeface="Meiryo UI" panose="020B0604030504040204" pitchFamily="50" charset="-128"/>
                <a:ea typeface="Meiryo UI" panose="020B0604030504040204" pitchFamily="50" charset="-128"/>
              </a:rPr>
              <a:t>やむを得ず意匠を公開し、その後に出願したい場合</a:t>
            </a:r>
            <a:r>
              <a:rPr lang="ja-JP" altLang="en-US" sz="1200" dirty="0">
                <a:solidFill>
                  <a:schemeClr val="bg2">
                    <a:lumMod val="25000"/>
                  </a:schemeClr>
                </a:solidFill>
                <a:latin typeface="Meiryo UI" panose="020B0604030504040204" pitchFamily="50" charset="-128"/>
                <a:ea typeface="Meiryo UI" panose="020B0604030504040204" pitchFamily="50" charset="-128"/>
              </a:rPr>
              <a:t>（意匠法第４条）</a:t>
            </a:r>
            <a:endParaRPr lang="en-US" altLang="ja-JP" sz="12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例えば、公開コンペに応募した案など、意匠が公開された後に実施が決まり、その後に意匠登録出願をしたい</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場合など、そのまま出願すると、新規性がない意匠として審査で拒絶されます。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このような場合は、公開から１年以内に限り、所定の手続を行って出願すれば、そのコンペで公開した意匠に</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限り、新規性を失ったとはしない規定があります。詳細は以下を参照ください。</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592880" y="5714443"/>
            <a:ext cx="9300747" cy="763029"/>
          </a:xfrm>
          <a:prstGeom prst="rect">
            <a:avLst/>
          </a:prstGeom>
        </p:spPr>
        <p:txBody>
          <a:bodyPr wrap="square" anchor="ctr">
            <a:spAutoFit/>
          </a:bodyPr>
          <a:lstStyle/>
          <a:p>
            <a:pPr marL="273050" lvl="0" indent="-273050">
              <a:lnSpc>
                <a:spcPct val="130000"/>
              </a:lnSpc>
              <a:tabLst>
                <a:tab pos="355600" algn="l"/>
              </a:tabLst>
              <a:defRPr/>
            </a:pPr>
            <a:r>
              <a:rPr lang="ja-JP" altLang="en-US" sz="1200" b="1" dirty="0">
                <a:solidFill>
                  <a:schemeClr val="bg2">
                    <a:lumMod val="25000"/>
                  </a:schemeClr>
                </a:solidFill>
                <a:latin typeface="Meiryo UI" panose="020B0604030504040204" pitchFamily="50" charset="-128"/>
                <a:ea typeface="Meiryo UI" panose="020B0604030504040204" pitchFamily="50" charset="-128"/>
              </a:rPr>
              <a:t>意匠の新規性喪失の例外規定の適用を受けるための手続について（特許庁</a:t>
            </a:r>
            <a:r>
              <a:rPr lang="en-US" altLang="ja-JP" sz="1200" b="1" dirty="0">
                <a:solidFill>
                  <a:schemeClr val="bg2">
                    <a:lumMod val="25000"/>
                  </a:schemeClr>
                </a:solidFill>
                <a:latin typeface="Meiryo UI" panose="020B0604030504040204" pitchFamily="50" charset="-128"/>
                <a:ea typeface="Meiryo UI" panose="020B0604030504040204" pitchFamily="50" charset="-128"/>
              </a:rPr>
              <a:t>HP</a:t>
            </a:r>
            <a:r>
              <a:rPr lang="ja-JP" altLang="en-US" sz="1200" b="1" dirty="0">
                <a:solidFill>
                  <a:schemeClr val="bg2">
                    <a:lumMod val="25000"/>
                  </a:schemeClr>
                </a:solidFill>
                <a:latin typeface="Meiryo UI" panose="020B0604030504040204" pitchFamily="50" charset="-128"/>
                <a:ea typeface="Meiryo UI" panose="020B0604030504040204" pitchFamily="50" charset="-128"/>
              </a:rPr>
              <a:t>）</a:t>
            </a:r>
            <a:endParaRPr lang="en-US" altLang="ja-JP" sz="11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en-US" altLang="ja-JP" sz="1100" dirty="0">
                <a:solidFill>
                  <a:schemeClr val="bg2">
                    <a:lumMod val="25000"/>
                  </a:schemeClr>
                </a:solidFill>
                <a:latin typeface="Meiryo UI" panose="020B0604030504040204" pitchFamily="50" charset="-128"/>
                <a:ea typeface="Meiryo UI" panose="020B0604030504040204" pitchFamily="50" charset="-128"/>
                <a:hlinkClick r:id="rId3"/>
              </a:rPr>
              <a:t>https://www.jpo.go.jp/system/design/shutugan/tetuzuki/ishou-reigai-tetsuduki/index.html</a:t>
            </a:r>
            <a:endParaRPr lang="en-US" altLang="ja-JP" sz="11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endParaRPr lang="en-US" altLang="ja-JP" sz="1200" dirty="0">
              <a:solidFill>
                <a:schemeClr val="bg2">
                  <a:lumMod val="25000"/>
                </a:schemeClr>
              </a:solidFill>
              <a:latin typeface="Meiryo UI" panose="020B0604030504040204" pitchFamily="50" charset="-128"/>
              <a:ea typeface="Meiryo UI" panose="020B0604030504040204" pitchFamily="50" charset="-128"/>
            </a:endParaRPr>
          </a:p>
        </p:txBody>
      </p:sp>
      <p:cxnSp>
        <p:nvCxnSpPr>
          <p:cNvPr id="50" name="直線コネクタ 49"/>
          <p:cNvCxnSpPr/>
          <p:nvPr/>
        </p:nvCxnSpPr>
        <p:spPr>
          <a:xfrm>
            <a:off x="723664" y="2775981"/>
            <a:ext cx="8198663" cy="0"/>
          </a:xfrm>
          <a:prstGeom prst="line">
            <a:avLst/>
          </a:prstGeom>
          <a:ln w="381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2141738" y="5094145"/>
            <a:ext cx="7137016" cy="0"/>
          </a:xfrm>
          <a:prstGeom prst="line">
            <a:avLst/>
          </a:prstGeom>
          <a:ln w="381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673768" y="5416478"/>
            <a:ext cx="2945331" cy="0"/>
          </a:xfrm>
          <a:prstGeom prst="line">
            <a:avLst/>
          </a:prstGeom>
          <a:ln w="381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54" name="円弧 53"/>
          <p:cNvSpPr/>
          <p:nvPr/>
        </p:nvSpPr>
        <p:spPr>
          <a:xfrm rot="6270025" flipH="1" flipV="1">
            <a:off x="539742" y="3476134"/>
            <a:ext cx="1911009" cy="475013"/>
          </a:xfrm>
          <a:prstGeom prst="arc">
            <a:avLst>
              <a:gd name="adj1" fmla="val 16234210"/>
              <a:gd name="adj2" fmla="val 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二等辺三角形 17"/>
          <p:cNvSpPr/>
          <p:nvPr/>
        </p:nvSpPr>
        <p:spPr bwMode="auto">
          <a:xfrm rot="11505360">
            <a:off x="1142789" y="3639042"/>
            <a:ext cx="198909" cy="171473"/>
          </a:xfrm>
          <a:prstGeom prst="triangle">
            <a:avLst/>
          </a:prstGeom>
          <a:solidFill>
            <a:srgbClr val="C00000"/>
          </a:solidFill>
          <a:ln w="9525">
            <a:solidFill>
              <a:srgbClr val="C00000"/>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5" name="正方形/長方形 54"/>
          <p:cNvSpPr/>
          <p:nvPr/>
        </p:nvSpPr>
        <p:spPr>
          <a:xfrm>
            <a:off x="1420964" y="3140588"/>
            <a:ext cx="1637825" cy="338041"/>
          </a:xfrm>
          <a:prstGeom prst="rect">
            <a:avLst/>
          </a:prstGeom>
        </p:spPr>
        <p:txBody>
          <a:bodyPr wrap="square" anchor="ctr">
            <a:spAutoFit/>
          </a:bodyPr>
          <a:lstStyle/>
          <a:p>
            <a:pPr marL="273050" lvl="0" indent="-273050">
              <a:lnSpc>
                <a:spcPct val="130000"/>
              </a:lnSpc>
              <a:tabLst>
                <a:tab pos="355600" algn="l"/>
              </a:tabLst>
              <a:defRPr/>
            </a:pPr>
            <a:r>
              <a:rPr lang="ja-JP" altLang="en-US" sz="1400" b="1" dirty="0">
                <a:solidFill>
                  <a:srgbClr val="C00000"/>
                </a:solidFill>
                <a:latin typeface="Meiryo UI" panose="020B0604030504040204" pitchFamily="50" charset="-128"/>
                <a:ea typeface="Meiryo UI" panose="020B0604030504040204" pitchFamily="50" charset="-128"/>
              </a:rPr>
              <a:t>この例外として</a:t>
            </a:r>
            <a:r>
              <a:rPr lang="en-US" altLang="ja-JP" sz="1400" b="1" dirty="0">
                <a:solidFill>
                  <a:srgbClr val="C00000"/>
                </a:solidFill>
                <a:latin typeface="Meiryo UI" panose="020B0604030504040204" pitchFamily="50" charset="-128"/>
                <a:ea typeface="Meiryo UI" panose="020B0604030504040204" pitchFamily="50" charset="-128"/>
              </a:rPr>
              <a:t>…</a:t>
            </a:r>
          </a:p>
        </p:txBody>
      </p:sp>
      <p:sp>
        <p:nvSpPr>
          <p:cNvPr id="21" name="テキスト ボックス 20"/>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32</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61024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79622" y="6610604"/>
            <a:ext cx="108234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04</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主な登録要件</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33</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89068" y="143773"/>
            <a:ext cx="9106071" cy="1126462"/>
          </a:xfrm>
          <a:prstGeom prst="rect">
            <a:avLst/>
          </a:prstGeom>
        </p:spPr>
        <p:txBody>
          <a:bodyPr wrap="square" anchor="ctr">
            <a:spAutoFit/>
          </a:bodyPr>
          <a:lstStyle/>
          <a:p>
            <a:pPr marL="273050" lvl="0" indent="-273050">
              <a:lnSpc>
                <a:spcPct val="120000"/>
              </a:lnSpc>
              <a:tabLst>
                <a:tab pos="355600" algn="l"/>
              </a:tabLst>
              <a:defRPr/>
            </a:pPr>
            <a:r>
              <a:rPr kumimoji="1" lang="ja-JP" altLang="en-US" sz="1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（出願前に公開されたデザインのみならず</a:t>
            </a:r>
            <a:r>
              <a:rPr kumimoji="1" lang="en-US" altLang="ja-JP" sz="1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a:t>
            </a:r>
            <a:r>
              <a:rPr kumimoji="1" lang="ja-JP" altLang="en-US" sz="1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a:t>
            </a:r>
            <a:endParaRPr kumimoji="1" lang="en-US" altLang="ja-JP" sz="1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kumimoji="1" lang="ja-JP" altLang="en-US" sz="22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出願前に公開されたデザインと“類似する意匠”についても、</a:t>
            </a:r>
            <a:endParaRPr lang="en-US" altLang="ja-JP" sz="22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kumimoji="1" lang="ja-JP" altLang="en-US" sz="22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新規性がないとして、登録することができません。</a:t>
            </a:r>
            <a:endParaRPr kumimoji="1" lang="en-US" altLang="ja-JP" sz="22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
        <p:nvSpPr>
          <p:cNvPr id="20" name="角丸四角形 19"/>
          <p:cNvSpPr/>
          <p:nvPr/>
        </p:nvSpPr>
        <p:spPr bwMode="auto">
          <a:xfrm>
            <a:off x="243092" y="1462119"/>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21" name="角丸四角形 20"/>
          <p:cNvSpPr/>
          <p:nvPr/>
        </p:nvSpPr>
        <p:spPr bwMode="auto">
          <a:xfrm>
            <a:off x="243092" y="3561329"/>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pic>
        <p:nvPicPr>
          <p:cNvPr id="22" name="図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278" y="1614088"/>
            <a:ext cx="2297077" cy="1517270"/>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6991" y="1699928"/>
            <a:ext cx="1719535" cy="1399762"/>
          </a:xfrm>
          <a:prstGeom prst="rect">
            <a:avLst/>
          </a:prstGeom>
        </p:spPr>
      </p:pic>
      <p:pic>
        <p:nvPicPr>
          <p:cNvPr id="24" name="図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91067" y="255540"/>
            <a:ext cx="1402682" cy="2473821"/>
          </a:xfrm>
          <a:prstGeom prst="rect">
            <a:avLst/>
          </a:prstGeom>
        </p:spPr>
      </p:pic>
      <p:pic>
        <p:nvPicPr>
          <p:cNvPr id="25" name="図 2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49274" y="1060219"/>
            <a:ext cx="1102889" cy="1637478"/>
          </a:xfrm>
          <a:prstGeom prst="rect">
            <a:avLst/>
          </a:prstGeom>
        </p:spPr>
      </p:pic>
      <p:pic>
        <p:nvPicPr>
          <p:cNvPr id="26" name="図 2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43325" y="4948053"/>
            <a:ext cx="2738709" cy="1628422"/>
          </a:xfrm>
          <a:prstGeom prst="rect">
            <a:avLst/>
          </a:prstGeom>
        </p:spPr>
      </p:pic>
      <p:pic>
        <p:nvPicPr>
          <p:cNvPr id="27" name="図 2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3855" y="3733515"/>
            <a:ext cx="2689205" cy="1606421"/>
          </a:xfrm>
          <a:prstGeom prst="rect">
            <a:avLst/>
          </a:prstGeom>
        </p:spPr>
      </p:pic>
      <p:pic>
        <p:nvPicPr>
          <p:cNvPr id="28" name="図 2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96467" y="3329271"/>
            <a:ext cx="2538023" cy="2057417"/>
          </a:xfrm>
          <a:prstGeom prst="rect">
            <a:avLst/>
          </a:prstGeom>
        </p:spPr>
      </p:pic>
      <p:pic>
        <p:nvPicPr>
          <p:cNvPr id="29" name="図 2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81431" y="4445554"/>
            <a:ext cx="2619670" cy="2123604"/>
          </a:xfrm>
          <a:prstGeom prst="rect">
            <a:avLst/>
          </a:prstGeom>
        </p:spPr>
      </p:pic>
      <p:sp>
        <p:nvSpPr>
          <p:cNvPr id="30" name="正方形/長方形 29"/>
          <p:cNvSpPr/>
          <p:nvPr/>
        </p:nvSpPr>
        <p:spPr>
          <a:xfrm>
            <a:off x="7581704" y="3821187"/>
            <a:ext cx="2111120" cy="302903"/>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公知意匠「オフィス」</a:t>
            </a:r>
          </a:p>
        </p:txBody>
      </p:sp>
      <p:sp>
        <p:nvSpPr>
          <p:cNvPr id="32" name="正方形/長方形 31"/>
          <p:cNvSpPr/>
          <p:nvPr/>
        </p:nvSpPr>
        <p:spPr>
          <a:xfrm>
            <a:off x="5746966" y="6022781"/>
            <a:ext cx="2530135" cy="542969"/>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出願意匠</a:t>
            </a:r>
            <a:endParaRPr lang="en-US" altLang="ja-JP" sz="1200" b="1"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「オフィスの執務室の内装」</a:t>
            </a:r>
          </a:p>
        </p:txBody>
      </p:sp>
      <p:sp>
        <p:nvSpPr>
          <p:cNvPr id="33" name="正方形/長方形 32"/>
          <p:cNvSpPr/>
          <p:nvPr/>
        </p:nvSpPr>
        <p:spPr>
          <a:xfrm>
            <a:off x="-293617" y="5168844"/>
            <a:ext cx="2111120" cy="572464"/>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公知意匠</a:t>
            </a:r>
            <a:endParaRPr lang="en-US" altLang="ja-JP" sz="1200" b="1"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a:t>
            </a:r>
            <a:r>
              <a:rPr lang="en-US" altLang="ja-JP" sz="1200" b="1" dirty="0">
                <a:solidFill>
                  <a:srgbClr val="EEECE1">
                    <a:lumMod val="25000"/>
                  </a:srgbClr>
                </a:solidFill>
                <a:latin typeface="Meiryo UI" panose="020B0604030504040204" pitchFamily="50" charset="-128"/>
                <a:ea typeface="Meiryo UI" panose="020B0604030504040204" pitchFamily="50" charset="-128"/>
              </a:rPr>
              <a:t>Y</a:t>
            </a:r>
            <a:r>
              <a:rPr lang="ja-JP" altLang="en-US" sz="1200" b="1" dirty="0">
                <a:solidFill>
                  <a:srgbClr val="EEECE1">
                    <a:lumMod val="25000"/>
                  </a:srgbClr>
                </a:solidFill>
                <a:latin typeface="Meiryo UI" panose="020B0604030504040204" pitchFamily="50" charset="-128"/>
                <a:ea typeface="Meiryo UI" panose="020B0604030504040204" pitchFamily="50" charset="-128"/>
              </a:rPr>
              <a:t>邸のインテリア」</a:t>
            </a:r>
          </a:p>
        </p:txBody>
      </p:sp>
      <p:sp>
        <p:nvSpPr>
          <p:cNvPr id="34" name="正方形/長方形 33"/>
          <p:cNvSpPr/>
          <p:nvPr/>
        </p:nvSpPr>
        <p:spPr>
          <a:xfrm>
            <a:off x="1414451" y="6017930"/>
            <a:ext cx="2111120" cy="572464"/>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出願意匠</a:t>
            </a:r>
            <a:endParaRPr lang="en-US" altLang="ja-JP" sz="1200" b="1"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「病院用待合室の内装」</a:t>
            </a:r>
          </a:p>
        </p:txBody>
      </p:sp>
      <p:sp>
        <p:nvSpPr>
          <p:cNvPr id="35" name="正方形/長方形 34"/>
          <p:cNvSpPr/>
          <p:nvPr/>
        </p:nvSpPr>
        <p:spPr>
          <a:xfrm>
            <a:off x="507042" y="3072149"/>
            <a:ext cx="2111120" cy="302903"/>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公知意匠「住宅」</a:t>
            </a:r>
          </a:p>
        </p:txBody>
      </p:sp>
      <p:sp>
        <p:nvSpPr>
          <p:cNvPr id="36" name="正方形/長方形 35"/>
          <p:cNvSpPr/>
          <p:nvPr/>
        </p:nvSpPr>
        <p:spPr>
          <a:xfrm>
            <a:off x="2852419" y="3072149"/>
            <a:ext cx="2111120" cy="332399"/>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出願意匠「住宅」</a:t>
            </a:r>
          </a:p>
        </p:txBody>
      </p:sp>
      <p:sp>
        <p:nvSpPr>
          <p:cNvPr id="39" name="正方形/長方形 38"/>
          <p:cNvSpPr/>
          <p:nvPr/>
        </p:nvSpPr>
        <p:spPr>
          <a:xfrm>
            <a:off x="5761188" y="2699853"/>
            <a:ext cx="2111120" cy="332399"/>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公知意匠「ホテル」</a:t>
            </a:r>
          </a:p>
        </p:txBody>
      </p:sp>
      <p:sp>
        <p:nvSpPr>
          <p:cNvPr id="40" name="正方形/長方形 39"/>
          <p:cNvSpPr/>
          <p:nvPr/>
        </p:nvSpPr>
        <p:spPr>
          <a:xfrm>
            <a:off x="7722594" y="2699853"/>
            <a:ext cx="2111120" cy="332399"/>
          </a:xfrm>
          <a:prstGeom prst="rect">
            <a:avLst/>
          </a:prstGeom>
          <a:ln>
            <a:noFill/>
          </a:ln>
        </p:spPr>
        <p:txBody>
          <a:bodyPr wrap="square" anchor="ctr">
            <a:spAutoFit/>
          </a:bodyPr>
          <a:lstStyle/>
          <a:p>
            <a:pPr marL="273050" lvl="0" indent="-273050" algn="ctr">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出願意匠「ホテル」</a:t>
            </a:r>
          </a:p>
        </p:txBody>
      </p:sp>
      <p:grpSp>
        <p:nvGrpSpPr>
          <p:cNvPr id="7" name="グループ化 6"/>
          <p:cNvGrpSpPr/>
          <p:nvPr/>
        </p:nvGrpSpPr>
        <p:grpSpPr>
          <a:xfrm>
            <a:off x="754506" y="5720840"/>
            <a:ext cx="1389399" cy="585336"/>
            <a:chOff x="754506" y="5720840"/>
            <a:chExt cx="1389399" cy="585336"/>
          </a:xfrm>
        </p:grpSpPr>
        <p:sp>
          <p:nvSpPr>
            <p:cNvPr id="41" name="円弧 40"/>
            <p:cNvSpPr/>
            <p:nvPr/>
          </p:nvSpPr>
          <p:spPr>
            <a:xfrm rot="809334" flipH="1" flipV="1">
              <a:off x="754506" y="5720840"/>
              <a:ext cx="1389399" cy="475013"/>
            </a:xfrm>
            <a:prstGeom prst="arc">
              <a:avLst>
                <a:gd name="adj1" fmla="val 16234210"/>
                <a:gd name="adj2" fmla="val 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二等辺三角形 41"/>
            <p:cNvSpPr/>
            <p:nvPr/>
          </p:nvSpPr>
          <p:spPr bwMode="auto">
            <a:xfrm rot="6106315">
              <a:off x="1336752" y="6120985"/>
              <a:ext cx="198909" cy="171473"/>
            </a:xfrm>
            <a:prstGeom prst="triangle">
              <a:avLst/>
            </a:prstGeom>
            <a:solidFill>
              <a:srgbClr val="C00000"/>
            </a:solidFill>
            <a:ln w="12700">
              <a:solidFill>
                <a:srgbClr val="C00000"/>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sp>
        <p:nvSpPr>
          <p:cNvPr id="43" name="正方形/長方形 42"/>
          <p:cNvSpPr/>
          <p:nvPr/>
        </p:nvSpPr>
        <p:spPr>
          <a:xfrm>
            <a:off x="823356" y="5805567"/>
            <a:ext cx="838104" cy="312393"/>
          </a:xfrm>
          <a:prstGeom prst="rect">
            <a:avLst/>
          </a:prstGeom>
        </p:spPr>
        <p:txBody>
          <a:bodyPr wrap="square" anchor="ctr">
            <a:spAutoFit/>
          </a:bodyPr>
          <a:lstStyle/>
          <a:p>
            <a:pPr marL="273050" lvl="0" indent="-273050" algn="ctr">
              <a:lnSpc>
                <a:spcPct val="130000"/>
              </a:lnSpc>
              <a:tabLst>
                <a:tab pos="355600" algn="l"/>
              </a:tabLst>
              <a:defRPr/>
            </a:pPr>
            <a:r>
              <a:rPr lang="ja-JP" altLang="en-US" sz="1050" b="1" dirty="0">
                <a:solidFill>
                  <a:srgbClr val="C00000"/>
                </a:solidFill>
                <a:latin typeface="Meiryo UI" panose="020B0604030504040204" pitchFamily="50" charset="-128"/>
                <a:ea typeface="Meiryo UI" panose="020B0604030504040204" pitchFamily="50" charset="-128"/>
              </a:rPr>
              <a:t>類似</a:t>
            </a:r>
            <a:endParaRPr lang="en-US" altLang="ja-JP" sz="1050" b="1" dirty="0">
              <a:solidFill>
                <a:srgbClr val="C00000"/>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3003494" y="1407419"/>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7907317" y="54890"/>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53" name="正方形/長方形 52"/>
          <p:cNvSpPr/>
          <p:nvPr/>
        </p:nvSpPr>
        <p:spPr>
          <a:xfrm>
            <a:off x="2460135" y="5625138"/>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sp>
        <p:nvSpPr>
          <p:cNvPr id="56" name="正方形/長方形 55"/>
          <p:cNvSpPr/>
          <p:nvPr/>
        </p:nvSpPr>
        <p:spPr>
          <a:xfrm>
            <a:off x="9407200" y="4548443"/>
            <a:ext cx="384576" cy="44332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000" b="1" dirty="0">
                <a:solidFill>
                  <a:srgbClr val="C00000"/>
                </a:solidFill>
                <a:latin typeface="Meiryo UI" panose="020B0604030504040204" pitchFamily="50" charset="-128"/>
                <a:ea typeface="Meiryo UI" panose="020B0604030504040204" pitchFamily="50" charset="-128"/>
              </a:rPr>
              <a:t>×</a:t>
            </a:r>
            <a:endParaRPr lang="ja-JP" altLang="en-US" sz="1050" dirty="0">
              <a:solidFill>
                <a:srgbClr val="C00000"/>
              </a:solidFill>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2255385" y="3135769"/>
            <a:ext cx="942479" cy="217034"/>
            <a:chOff x="2664031" y="3135769"/>
            <a:chExt cx="942479" cy="217034"/>
          </a:xfrm>
        </p:grpSpPr>
        <p:cxnSp>
          <p:nvCxnSpPr>
            <p:cNvPr id="4" name="直線矢印コネクタ 3"/>
            <p:cNvCxnSpPr/>
            <p:nvPr/>
          </p:nvCxnSpPr>
          <p:spPr>
            <a:xfrm>
              <a:off x="2664031" y="3245923"/>
              <a:ext cx="866899"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二等辺三角形 4"/>
            <p:cNvSpPr/>
            <p:nvPr/>
          </p:nvSpPr>
          <p:spPr bwMode="auto">
            <a:xfrm rot="5400000">
              <a:off x="3404444" y="3150736"/>
              <a:ext cx="217034" cy="187099"/>
            </a:xfrm>
            <a:prstGeom prst="triangle">
              <a:avLst/>
            </a:prstGeom>
            <a:solidFill>
              <a:srgbClr val="C00000"/>
            </a:solidFill>
            <a:ln w="12700">
              <a:solidFill>
                <a:srgbClr val="C00000"/>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sp>
        <p:nvSpPr>
          <p:cNvPr id="57" name="正方形/長方形 56"/>
          <p:cNvSpPr/>
          <p:nvPr/>
        </p:nvSpPr>
        <p:spPr>
          <a:xfrm>
            <a:off x="2225697" y="3238518"/>
            <a:ext cx="838104" cy="312393"/>
          </a:xfrm>
          <a:prstGeom prst="rect">
            <a:avLst/>
          </a:prstGeom>
        </p:spPr>
        <p:txBody>
          <a:bodyPr wrap="square" anchor="ctr">
            <a:spAutoFit/>
          </a:bodyPr>
          <a:lstStyle/>
          <a:p>
            <a:pPr marL="273050" lvl="0" indent="-273050" algn="ctr">
              <a:lnSpc>
                <a:spcPct val="130000"/>
              </a:lnSpc>
              <a:tabLst>
                <a:tab pos="355600" algn="l"/>
              </a:tabLst>
              <a:defRPr/>
            </a:pPr>
            <a:r>
              <a:rPr lang="ja-JP" altLang="en-US" sz="1050" b="1" dirty="0">
                <a:solidFill>
                  <a:srgbClr val="C00000"/>
                </a:solidFill>
                <a:latin typeface="Meiryo UI" panose="020B0604030504040204" pitchFamily="50" charset="-128"/>
                <a:ea typeface="Meiryo UI" panose="020B0604030504040204" pitchFamily="50" charset="-128"/>
              </a:rPr>
              <a:t>類似</a:t>
            </a:r>
            <a:endParaRPr lang="en-US" altLang="ja-JP" sz="1050" b="1" dirty="0">
              <a:solidFill>
                <a:srgbClr val="C00000"/>
              </a:solidFill>
              <a:latin typeface="Meiryo UI" panose="020B0604030504040204" pitchFamily="50" charset="-128"/>
              <a:ea typeface="Meiryo UI" panose="020B0604030504040204" pitchFamily="50" charset="-128"/>
            </a:endParaRPr>
          </a:p>
        </p:txBody>
      </p:sp>
      <p:grpSp>
        <p:nvGrpSpPr>
          <p:cNvPr id="58" name="グループ化 57"/>
          <p:cNvGrpSpPr/>
          <p:nvPr/>
        </p:nvGrpSpPr>
        <p:grpSpPr>
          <a:xfrm>
            <a:off x="7471926" y="2767424"/>
            <a:ext cx="631371" cy="217034"/>
            <a:chOff x="2664031" y="3135769"/>
            <a:chExt cx="942479" cy="217034"/>
          </a:xfrm>
        </p:grpSpPr>
        <p:cxnSp>
          <p:nvCxnSpPr>
            <p:cNvPr id="59" name="直線矢印コネクタ 58"/>
            <p:cNvCxnSpPr/>
            <p:nvPr/>
          </p:nvCxnSpPr>
          <p:spPr>
            <a:xfrm>
              <a:off x="2664031" y="3245923"/>
              <a:ext cx="866899"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0" name="二等辺三角形 59"/>
            <p:cNvSpPr/>
            <p:nvPr/>
          </p:nvSpPr>
          <p:spPr bwMode="auto">
            <a:xfrm rot="5400000">
              <a:off x="3404444" y="3150736"/>
              <a:ext cx="217034" cy="187099"/>
            </a:xfrm>
            <a:prstGeom prst="triangle">
              <a:avLst/>
            </a:prstGeom>
            <a:solidFill>
              <a:srgbClr val="C00000"/>
            </a:solidFill>
            <a:ln w="12700">
              <a:solidFill>
                <a:srgbClr val="C00000"/>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sp>
        <p:nvSpPr>
          <p:cNvPr id="61" name="正方形/長方形 60"/>
          <p:cNvSpPr/>
          <p:nvPr/>
        </p:nvSpPr>
        <p:spPr>
          <a:xfrm>
            <a:off x="7319526" y="2874132"/>
            <a:ext cx="838104" cy="312393"/>
          </a:xfrm>
          <a:prstGeom prst="rect">
            <a:avLst/>
          </a:prstGeom>
        </p:spPr>
        <p:txBody>
          <a:bodyPr wrap="square" anchor="ctr">
            <a:spAutoFit/>
          </a:bodyPr>
          <a:lstStyle/>
          <a:p>
            <a:pPr marL="273050" lvl="0" indent="-273050" algn="ctr">
              <a:lnSpc>
                <a:spcPct val="130000"/>
              </a:lnSpc>
              <a:tabLst>
                <a:tab pos="355600" algn="l"/>
              </a:tabLst>
              <a:defRPr/>
            </a:pPr>
            <a:r>
              <a:rPr lang="ja-JP" altLang="en-US" sz="1050" b="1" dirty="0">
                <a:solidFill>
                  <a:srgbClr val="C00000"/>
                </a:solidFill>
                <a:latin typeface="Meiryo UI" panose="020B0604030504040204" pitchFamily="50" charset="-128"/>
                <a:ea typeface="Meiryo UI" panose="020B0604030504040204" pitchFamily="50" charset="-128"/>
              </a:rPr>
              <a:t>類似</a:t>
            </a:r>
            <a:endParaRPr lang="en-US" altLang="ja-JP" sz="1050" b="1" dirty="0">
              <a:solidFill>
                <a:srgbClr val="C00000"/>
              </a:solidFill>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6449738" y="5102353"/>
            <a:ext cx="475013" cy="1343499"/>
            <a:chOff x="6449738" y="5102353"/>
            <a:chExt cx="475013" cy="1343499"/>
          </a:xfrm>
        </p:grpSpPr>
        <p:sp>
          <p:nvSpPr>
            <p:cNvPr id="62" name="円弧 61"/>
            <p:cNvSpPr/>
            <p:nvPr/>
          </p:nvSpPr>
          <p:spPr>
            <a:xfrm rot="2738054" flipH="1" flipV="1">
              <a:off x="6015495" y="5536596"/>
              <a:ext cx="1343499" cy="475013"/>
            </a:xfrm>
            <a:prstGeom prst="arc">
              <a:avLst>
                <a:gd name="adj1" fmla="val 16234210"/>
                <a:gd name="adj2" fmla="val 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3" name="二等辺三角形 62"/>
            <p:cNvSpPr/>
            <p:nvPr/>
          </p:nvSpPr>
          <p:spPr bwMode="auto">
            <a:xfrm rot="7625114">
              <a:off x="6441162" y="5869625"/>
              <a:ext cx="198909" cy="171473"/>
            </a:xfrm>
            <a:prstGeom prst="triangle">
              <a:avLst/>
            </a:prstGeom>
            <a:solidFill>
              <a:srgbClr val="C00000"/>
            </a:solidFill>
            <a:ln w="12700">
              <a:solidFill>
                <a:srgbClr val="C00000"/>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sp>
        <p:nvSpPr>
          <p:cNvPr id="64" name="正方形/長方形 63"/>
          <p:cNvSpPr/>
          <p:nvPr/>
        </p:nvSpPr>
        <p:spPr>
          <a:xfrm>
            <a:off x="6105896" y="5443370"/>
            <a:ext cx="838104" cy="312393"/>
          </a:xfrm>
          <a:prstGeom prst="rect">
            <a:avLst/>
          </a:prstGeom>
        </p:spPr>
        <p:txBody>
          <a:bodyPr wrap="square" anchor="ctr">
            <a:spAutoFit/>
          </a:bodyPr>
          <a:lstStyle/>
          <a:p>
            <a:pPr marL="273050" lvl="0" indent="-273050" algn="ctr">
              <a:lnSpc>
                <a:spcPct val="130000"/>
              </a:lnSpc>
              <a:tabLst>
                <a:tab pos="355600" algn="l"/>
              </a:tabLst>
              <a:defRPr/>
            </a:pPr>
            <a:r>
              <a:rPr lang="ja-JP" altLang="en-US" sz="1050" b="1" dirty="0">
                <a:solidFill>
                  <a:srgbClr val="C00000"/>
                </a:solidFill>
                <a:latin typeface="Meiryo UI" panose="020B0604030504040204" pitchFamily="50" charset="-128"/>
                <a:ea typeface="Meiryo UI" panose="020B0604030504040204" pitchFamily="50" charset="-128"/>
              </a:rPr>
              <a:t>類似</a:t>
            </a:r>
            <a:endParaRPr lang="en-US" altLang="ja-JP" sz="1050" b="1" dirty="0">
              <a:solidFill>
                <a:srgbClr val="C00000"/>
              </a:solidFill>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角丸四角形 45"/>
          <p:cNvSpPr/>
          <p:nvPr/>
        </p:nvSpPr>
        <p:spPr bwMode="auto">
          <a:xfrm>
            <a:off x="5514987" y="2397571"/>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47" name="角丸四角形 46"/>
          <p:cNvSpPr/>
          <p:nvPr/>
        </p:nvSpPr>
        <p:spPr bwMode="auto">
          <a:xfrm>
            <a:off x="7722830" y="3531658"/>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spTree>
    <p:extLst>
      <p:ext uri="{BB962C8B-B14F-4D97-AF65-F5344CB8AC3E}">
        <p14:creationId xmlns:p14="http://schemas.microsoft.com/office/powerpoint/2010/main" val="2504265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創作非容易性</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594095" y="1055873"/>
            <a:ext cx="9106071" cy="584775"/>
          </a:xfrm>
          <a:prstGeom prst="rect">
            <a:avLst/>
          </a:prstGeom>
        </p:spPr>
        <p:txBody>
          <a:bodyPr wrap="square" anchor="ctr">
            <a:spAutoFit/>
          </a:bodyPr>
          <a:lstStyle/>
          <a:p>
            <a:pPr marL="273050" lvl="0" indent="-273050">
              <a:tabLst>
                <a:tab pos="355600" algn="l"/>
              </a:tabLst>
              <a:defRPr/>
            </a:pPr>
            <a:r>
              <a:rPr kumimoji="1" lang="ja-JP" altLang="en-US"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当業者が容易に創作できるものでないこと</a:t>
            </a:r>
            <a:endParaRPr kumimoji="1" lang="en-US" altLang="ja-JP"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85254" y="892572"/>
            <a:ext cx="954107"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（意匠法第３条２項）</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593698" y="1691651"/>
            <a:ext cx="9286676" cy="757130"/>
          </a:xfrm>
          <a:prstGeom prst="rect">
            <a:avLst/>
          </a:prstGeom>
        </p:spPr>
        <p:txBody>
          <a:bodyPr wrap="square" anchor="ctr">
            <a:spAutoFit/>
          </a:bodyPr>
          <a:lstStyle/>
          <a:p>
            <a:pPr marL="273050" lvl="0" indent="-273050">
              <a:lnSpc>
                <a:spcPct val="120000"/>
              </a:lnSpc>
              <a:tabLst>
                <a:tab pos="355600" algn="l"/>
              </a:tabLst>
              <a:defRPr/>
            </a:pPr>
            <a:r>
              <a:rPr lang="ja-JP" altLang="en-US" b="1" noProof="0" dirty="0">
                <a:solidFill>
                  <a:srgbClr val="C00000"/>
                </a:solidFill>
                <a:latin typeface="Meiryo UI" panose="020B0604030504040204" pitchFamily="50" charset="-128"/>
                <a:ea typeface="Meiryo UI" panose="020B0604030504040204" pitchFamily="50" charset="-128"/>
              </a:rPr>
              <a:t>産業の発展を阻害するおそれがあるため</a:t>
            </a:r>
            <a:r>
              <a:rPr lang="ja-JP" altLang="en-US" b="1" dirty="0" err="1">
                <a:solidFill>
                  <a:srgbClr val="C00000"/>
                </a:solidFill>
                <a:latin typeface="Meiryo UI" panose="020B0604030504040204" pitchFamily="50" charset="-128"/>
                <a:ea typeface="Meiryo UI" panose="020B0604030504040204" pitchFamily="50" charset="-128"/>
              </a:rPr>
              <a:t>、</a:t>
            </a:r>
            <a:endParaRPr lang="en-US" altLang="ja-JP"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b="1" dirty="0">
                <a:solidFill>
                  <a:srgbClr val="C00000"/>
                </a:solidFill>
                <a:latin typeface="Meiryo UI" panose="020B0604030504040204" pitchFamily="50" charset="-128"/>
                <a:ea typeface="Meiryo UI" panose="020B0604030504040204" pitchFamily="50" charset="-128"/>
              </a:rPr>
              <a:t>当業者（意匠設計者やインテリアデザイナーなど）が容易に思いつく意匠は</a:t>
            </a:r>
            <a:r>
              <a:rPr lang="ja-JP" altLang="en-US" b="1" noProof="0" dirty="0">
                <a:solidFill>
                  <a:srgbClr val="C00000"/>
                </a:solidFill>
                <a:latin typeface="Meiryo UI" panose="020B0604030504040204" pitchFamily="50" charset="-128"/>
                <a:ea typeface="Meiryo UI" panose="020B0604030504040204" pitchFamily="50" charset="-128"/>
              </a:rPr>
              <a:t>登録できません。</a:t>
            </a:r>
            <a:endParaRPr lang="en-US" altLang="ja-JP" b="1" noProof="0" dirty="0">
              <a:solidFill>
                <a:srgbClr val="C00000"/>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80742" y="2770514"/>
            <a:ext cx="8964487" cy="373115"/>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■創作容易な意匠の例</a:t>
            </a:r>
            <a:r>
              <a:rPr lang="ja-JP" altLang="en-US" sz="1200" dirty="0">
                <a:solidFill>
                  <a:schemeClr val="bg2">
                    <a:lumMod val="25000"/>
                  </a:schemeClr>
                </a:solidFill>
                <a:latin typeface="Meiryo UI" panose="020B0604030504040204" pitchFamily="50" charset="-128"/>
                <a:ea typeface="Meiryo UI" panose="020B0604030504040204" pitchFamily="50" charset="-128"/>
              </a:rPr>
              <a:t>（意匠審査基準 第</a:t>
            </a:r>
            <a:r>
              <a:rPr lang="en-US" altLang="ja-JP" sz="1200" dirty="0">
                <a:solidFill>
                  <a:schemeClr val="bg2">
                    <a:lumMod val="25000"/>
                  </a:schemeClr>
                </a:solidFill>
                <a:latin typeface="Meiryo UI" panose="020B0604030504040204" pitchFamily="50" charset="-128"/>
                <a:ea typeface="Meiryo UI" panose="020B0604030504040204" pitchFamily="50" charset="-128"/>
              </a:rPr>
              <a:t>Ⅳ</a:t>
            </a:r>
            <a:r>
              <a:rPr lang="ja-JP" altLang="en-US" sz="1200" dirty="0">
                <a:solidFill>
                  <a:schemeClr val="bg2">
                    <a:lumMod val="25000"/>
                  </a:schemeClr>
                </a:solidFill>
                <a:latin typeface="Meiryo UI" panose="020B0604030504040204" pitchFamily="50" charset="-128"/>
                <a:ea typeface="Meiryo UI" panose="020B0604030504040204" pitchFamily="50" charset="-128"/>
              </a:rPr>
              <a:t>部 第２章 建築物の意匠、第４章 内装の意匠）</a:t>
            </a:r>
            <a:endParaRPr lang="en-US" altLang="ja-JP" sz="1200" dirty="0">
              <a:solidFill>
                <a:schemeClr val="bg2">
                  <a:lumMod val="25000"/>
                </a:schemeClr>
              </a:solidFill>
              <a:latin typeface="Meiryo UI" panose="020B0604030504040204" pitchFamily="50" charset="-128"/>
              <a:ea typeface="Meiryo UI" panose="020B0604030504040204" pitchFamily="50" charset="-128"/>
            </a:endParaRPr>
          </a:p>
        </p:txBody>
      </p:sp>
      <p:cxnSp>
        <p:nvCxnSpPr>
          <p:cNvPr id="4" name="直線コネクタ 3"/>
          <p:cNvCxnSpPr/>
          <p:nvPr/>
        </p:nvCxnSpPr>
        <p:spPr>
          <a:xfrm>
            <a:off x="4567954" y="3382470"/>
            <a:ext cx="0" cy="32287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3"/>
          <a:stretch>
            <a:fillRect/>
          </a:stretch>
        </p:blipFill>
        <p:spPr>
          <a:xfrm>
            <a:off x="576173" y="4227147"/>
            <a:ext cx="3983690" cy="2064619"/>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81244" y="4012405"/>
            <a:ext cx="4644830" cy="2559095"/>
          </a:xfrm>
          <a:prstGeom prst="rect">
            <a:avLst/>
          </a:prstGeom>
        </p:spPr>
      </p:pic>
      <p:sp>
        <p:nvSpPr>
          <p:cNvPr id="30" name="正方形/長方形 29"/>
          <p:cNvSpPr/>
          <p:nvPr/>
        </p:nvSpPr>
        <p:spPr>
          <a:xfrm>
            <a:off x="1064919" y="3564924"/>
            <a:ext cx="1217038" cy="302903"/>
          </a:xfrm>
          <a:prstGeom prst="rect">
            <a:avLst/>
          </a:prstGeom>
        </p:spPr>
        <p:txBody>
          <a:bodyPr wrap="square" anchor="ctr">
            <a:spAutoFit/>
          </a:bodyPr>
          <a:lstStyle/>
          <a:p>
            <a:pPr marL="273050" lvl="0" indent="-273050" algn="ctr">
              <a:lnSpc>
                <a:spcPct val="130000"/>
              </a:lnSpc>
              <a:tabLst>
                <a:tab pos="355600" algn="l"/>
              </a:tabLst>
              <a:defRPr/>
            </a:pPr>
            <a:r>
              <a:rPr lang="ja-JP" altLang="en-US" sz="1200" b="1" dirty="0">
                <a:solidFill>
                  <a:schemeClr val="bg2">
                    <a:lumMod val="25000"/>
                  </a:schemeClr>
                </a:solidFill>
                <a:latin typeface="Meiryo UI" panose="020B0604030504040204" pitchFamily="50" charset="-128"/>
                <a:ea typeface="Meiryo UI" panose="020B0604030504040204" pitchFamily="50" charset="-128"/>
              </a:rPr>
              <a:t>置き換え</a:t>
            </a:r>
            <a:endParaRPr lang="en-US" altLang="ja-JP" sz="12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31" name="角丸四角形 30"/>
          <p:cNvSpPr/>
          <p:nvPr/>
        </p:nvSpPr>
        <p:spPr bwMode="auto">
          <a:xfrm>
            <a:off x="700290" y="3605836"/>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32" name="角丸四角形 31"/>
          <p:cNvSpPr/>
          <p:nvPr/>
        </p:nvSpPr>
        <p:spPr bwMode="auto">
          <a:xfrm>
            <a:off x="4815090" y="3605836"/>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sp>
        <p:nvSpPr>
          <p:cNvPr id="33" name="正方形/長方形 32"/>
          <p:cNvSpPr/>
          <p:nvPr/>
        </p:nvSpPr>
        <p:spPr>
          <a:xfrm>
            <a:off x="5218831" y="3564924"/>
            <a:ext cx="1217038" cy="302903"/>
          </a:xfrm>
          <a:prstGeom prst="rect">
            <a:avLst/>
          </a:prstGeom>
        </p:spPr>
        <p:txBody>
          <a:bodyPr wrap="square" anchor="ctr">
            <a:spAutoFit/>
          </a:bodyPr>
          <a:lstStyle/>
          <a:p>
            <a:pPr marL="273050" lvl="0" indent="-273050" algn="ctr">
              <a:lnSpc>
                <a:spcPct val="130000"/>
              </a:lnSpc>
              <a:tabLst>
                <a:tab pos="355600" algn="l"/>
              </a:tabLst>
              <a:defRPr/>
            </a:pPr>
            <a:r>
              <a:rPr lang="ja-JP" altLang="en-US" sz="1200" b="1" dirty="0">
                <a:solidFill>
                  <a:schemeClr val="bg2">
                    <a:lumMod val="25000"/>
                  </a:schemeClr>
                </a:solidFill>
                <a:latin typeface="Meiryo UI" panose="020B0604030504040204" pitchFamily="50" charset="-128"/>
                <a:ea typeface="Meiryo UI" panose="020B0604030504040204" pitchFamily="50" charset="-128"/>
              </a:rPr>
              <a:t>置き換え</a:t>
            </a:r>
            <a:endParaRPr lang="en-US" altLang="ja-JP" sz="12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34</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1471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4541511" y="242761"/>
            <a:ext cx="0" cy="286053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1139627" y="178422"/>
            <a:ext cx="1217038" cy="302903"/>
          </a:xfrm>
          <a:prstGeom prst="rect">
            <a:avLst/>
          </a:prstGeom>
        </p:spPr>
        <p:txBody>
          <a:bodyPr wrap="square" anchor="ctr">
            <a:spAutoFit/>
          </a:bodyPr>
          <a:lstStyle/>
          <a:p>
            <a:pPr marL="273050" lvl="0" indent="-273050" algn="ctr">
              <a:lnSpc>
                <a:spcPct val="130000"/>
              </a:lnSpc>
              <a:tabLst>
                <a:tab pos="355600" algn="l"/>
              </a:tabLst>
              <a:defRPr/>
            </a:pPr>
            <a:r>
              <a:rPr lang="ja-JP" altLang="en-US" sz="1200" b="1" dirty="0">
                <a:solidFill>
                  <a:schemeClr val="bg2">
                    <a:lumMod val="25000"/>
                  </a:schemeClr>
                </a:solidFill>
                <a:latin typeface="Meiryo UI" panose="020B0604030504040204" pitchFamily="50" charset="-128"/>
                <a:ea typeface="Meiryo UI" panose="020B0604030504040204" pitchFamily="50" charset="-128"/>
              </a:rPr>
              <a:t>寄せ集め</a:t>
            </a:r>
            <a:endParaRPr lang="en-US" altLang="ja-JP" sz="12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31" name="角丸四角形 30"/>
          <p:cNvSpPr/>
          <p:nvPr/>
        </p:nvSpPr>
        <p:spPr bwMode="auto">
          <a:xfrm>
            <a:off x="762859" y="215288"/>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32" name="角丸四角形 31"/>
          <p:cNvSpPr/>
          <p:nvPr/>
        </p:nvSpPr>
        <p:spPr bwMode="auto">
          <a:xfrm>
            <a:off x="4630853" y="215288"/>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grpSp>
        <p:nvGrpSpPr>
          <p:cNvPr id="2" name="グループ化 1"/>
          <p:cNvGrpSpPr/>
          <p:nvPr/>
        </p:nvGrpSpPr>
        <p:grpSpPr>
          <a:xfrm>
            <a:off x="697799" y="675036"/>
            <a:ext cx="3860329" cy="2335235"/>
            <a:chOff x="1646734" y="561747"/>
            <a:chExt cx="3860329" cy="2335235"/>
          </a:xfrm>
        </p:grpSpPr>
        <p:pic>
          <p:nvPicPr>
            <p:cNvPr id="15" name="図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46734" y="561747"/>
              <a:ext cx="1234031" cy="2304215"/>
            </a:xfrm>
            <a:prstGeom prst="rect">
              <a:avLst/>
            </a:prstGeom>
          </p:spPr>
        </p:pic>
        <p:pic>
          <p:nvPicPr>
            <p:cNvPr id="17" name="図 1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92902" y="592767"/>
              <a:ext cx="2614161" cy="2304215"/>
            </a:xfrm>
            <a:prstGeom prst="rect">
              <a:avLst/>
            </a:prstGeom>
          </p:spPr>
        </p:pic>
      </p:grpSp>
      <p:pic>
        <p:nvPicPr>
          <p:cNvPr id="3" name="図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56717" y="527789"/>
            <a:ext cx="4799555" cy="2704979"/>
          </a:xfrm>
          <a:prstGeom prst="rect">
            <a:avLst/>
          </a:prstGeom>
        </p:spPr>
      </p:pic>
      <p:sp>
        <p:nvSpPr>
          <p:cNvPr id="19" name="正方形/長方形 18"/>
          <p:cNvSpPr/>
          <p:nvPr/>
        </p:nvSpPr>
        <p:spPr>
          <a:xfrm>
            <a:off x="1101862" y="3447693"/>
            <a:ext cx="1497560" cy="332399"/>
          </a:xfrm>
          <a:prstGeom prst="rect">
            <a:avLst/>
          </a:prstGeom>
        </p:spPr>
        <p:txBody>
          <a:bodyPr wrap="square" anchor="ctr">
            <a:spAutoFit/>
          </a:bodyPr>
          <a:lstStyle/>
          <a:p>
            <a:pPr marL="273050" lvl="0" indent="-273050" algn="ctr">
              <a:lnSpc>
                <a:spcPct val="130000"/>
              </a:lnSpc>
              <a:tabLst>
                <a:tab pos="355600" algn="l"/>
              </a:tabLst>
              <a:defRPr/>
            </a:pPr>
            <a:r>
              <a:rPr lang="ja-JP" altLang="en-US" sz="1200" b="1" dirty="0">
                <a:solidFill>
                  <a:schemeClr val="bg2">
                    <a:lumMod val="25000"/>
                  </a:schemeClr>
                </a:solidFill>
                <a:latin typeface="Meiryo UI" panose="020B0604030504040204" pitchFamily="50" charset="-128"/>
                <a:ea typeface="Meiryo UI" panose="020B0604030504040204" pitchFamily="50" charset="-128"/>
              </a:rPr>
              <a:t>配置の変更</a:t>
            </a:r>
            <a:endParaRPr lang="en-US" altLang="ja-JP" sz="12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20" name="角丸四角形 19"/>
          <p:cNvSpPr/>
          <p:nvPr/>
        </p:nvSpPr>
        <p:spPr bwMode="auto">
          <a:xfrm>
            <a:off x="793878" y="3491214"/>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21" name="角丸四角形 20"/>
          <p:cNvSpPr/>
          <p:nvPr/>
        </p:nvSpPr>
        <p:spPr bwMode="auto">
          <a:xfrm>
            <a:off x="4661872" y="3491214"/>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pic>
        <p:nvPicPr>
          <p:cNvPr id="7" name="図 6"/>
          <p:cNvPicPr>
            <a:picLocks noChangeAspect="1"/>
          </p:cNvPicPr>
          <p:nvPr/>
        </p:nvPicPr>
        <p:blipFill>
          <a:blip r:embed="rId6"/>
          <a:stretch>
            <a:fillRect/>
          </a:stretch>
        </p:blipFill>
        <p:spPr>
          <a:xfrm>
            <a:off x="646834" y="3966434"/>
            <a:ext cx="3809710" cy="1293390"/>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07200" y="3805143"/>
            <a:ext cx="4801670" cy="2641218"/>
          </a:xfrm>
          <a:prstGeom prst="rect">
            <a:avLst/>
          </a:prstGeom>
        </p:spPr>
      </p:pic>
      <p:cxnSp>
        <p:nvCxnSpPr>
          <p:cNvPr id="25" name="直線コネクタ 24"/>
          <p:cNvCxnSpPr/>
          <p:nvPr/>
        </p:nvCxnSpPr>
        <p:spPr>
          <a:xfrm flipH="1">
            <a:off x="635756" y="3271881"/>
            <a:ext cx="872861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4544209" y="3441813"/>
            <a:ext cx="0" cy="286053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5034593" y="189211"/>
            <a:ext cx="1217038" cy="302903"/>
          </a:xfrm>
          <a:prstGeom prst="rect">
            <a:avLst/>
          </a:prstGeom>
        </p:spPr>
        <p:txBody>
          <a:bodyPr wrap="square" anchor="ctr">
            <a:spAutoFit/>
          </a:bodyPr>
          <a:lstStyle/>
          <a:p>
            <a:pPr marL="273050" lvl="0" indent="-273050" algn="ctr">
              <a:lnSpc>
                <a:spcPct val="130000"/>
              </a:lnSpc>
              <a:tabLst>
                <a:tab pos="355600" algn="l"/>
              </a:tabLst>
              <a:defRPr/>
            </a:pPr>
            <a:r>
              <a:rPr lang="ja-JP" altLang="en-US" sz="1200" b="1" dirty="0">
                <a:solidFill>
                  <a:schemeClr val="bg2">
                    <a:lumMod val="25000"/>
                  </a:schemeClr>
                </a:solidFill>
                <a:latin typeface="Meiryo UI" panose="020B0604030504040204" pitchFamily="50" charset="-128"/>
                <a:ea typeface="Meiryo UI" panose="020B0604030504040204" pitchFamily="50" charset="-128"/>
              </a:rPr>
              <a:t>寄せ集め</a:t>
            </a:r>
            <a:endParaRPr lang="en-US" altLang="ja-JP" sz="12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5008966" y="3446345"/>
            <a:ext cx="1497560" cy="332399"/>
          </a:xfrm>
          <a:prstGeom prst="rect">
            <a:avLst/>
          </a:prstGeom>
        </p:spPr>
        <p:txBody>
          <a:bodyPr wrap="square" anchor="ctr">
            <a:spAutoFit/>
          </a:bodyPr>
          <a:lstStyle/>
          <a:p>
            <a:pPr marL="273050" lvl="0" indent="-273050" algn="ctr">
              <a:lnSpc>
                <a:spcPct val="130000"/>
              </a:lnSpc>
              <a:tabLst>
                <a:tab pos="355600" algn="l"/>
              </a:tabLst>
              <a:defRPr/>
            </a:pPr>
            <a:r>
              <a:rPr lang="ja-JP" altLang="en-US" sz="1200" b="1" dirty="0">
                <a:solidFill>
                  <a:schemeClr val="bg2">
                    <a:lumMod val="25000"/>
                  </a:schemeClr>
                </a:solidFill>
                <a:latin typeface="Meiryo UI" panose="020B0604030504040204" pitchFamily="50" charset="-128"/>
                <a:ea typeface="Meiryo UI" panose="020B0604030504040204" pitchFamily="50" charset="-128"/>
              </a:rPr>
              <a:t>配置の変更</a:t>
            </a:r>
            <a:endParaRPr lang="en-US" altLang="ja-JP" sz="12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35" name="正方形/長方形 34"/>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79622" y="6610604"/>
            <a:ext cx="108234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04</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主な登録要件</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35</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21492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先願</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79622" y="6610604"/>
            <a:ext cx="1082348"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04</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主な登録要件</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36</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576166" y="938539"/>
            <a:ext cx="9106071" cy="584775"/>
          </a:xfrm>
          <a:prstGeom prst="rect">
            <a:avLst/>
          </a:prstGeom>
        </p:spPr>
        <p:txBody>
          <a:bodyPr wrap="square" anchor="ctr">
            <a:spAutoFit/>
          </a:bodyPr>
          <a:lstStyle/>
          <a:p>
            <a:pPr marL="273050" lvl="0" indent="-273050">
              <a:tabLst>
                <a:tab pos="355600" algn="l"/>
              </a:tabLst>
              <a:defRPr/>
            </a:pPr>
            <a:r>
              <a:rPr kumimoji="1" lang="ja-JP" altLang="en-US"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一番早い出願であること</a:t>
            </a:r>
            <a:endParaRPr kumimoji="1" lang="en-US" altLang="ja-JP"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46" name="正方形/長方形 45"/>
          <p:cNvSpPr/>
          <p:nvPr/>
        </p:nvSpPr>
        <p:spPr>
          <a:xfrm>
            <a:off x="561330" y="1558133"/>
            <a:ext cx="9286676" cy="757130"/>
          </a:xfrm>
          <a:prstGeom prst="rect">
            <a:avLst/>
          </a:prstGeom>
        </p:spPr>
        <p:txBody>
          <a:bodyPr wrap="square" anchor="ctr">
            <a:spAutoFit/>
          </a:bodyPr>
          <a:lstStyle/>
          <a:p>
            <a:pPr marL="273050" lvl="0" indent="-273050">
              <a:lnSpc>
                <a:spcPct val="120000"/>
              </a:lnSpc>
              <a:tabLst>
                <a:tab pos="355600" algn="l"/>
              </a:tabLst>
              <a:defRPr/>
            </a:pPr>
            <a:r>
              <a:rPr lang="ja-JP" altLang="en-US" b="1" noProof="0" dirty="0">
                <a:solidFill>
                  <a:srgbClr val="C00000"/>
                </a:solidFill>
                <a:latin typeface="Meiryo UI" panose="020B0604030504040204" pitchFamily="50" charset="-128"/>
                <a:ea typeface="Meiryo UI" panose="020B0604030504040204" pitchFamily="50" charset="-128"/>
              </a:rPr>
              <a:t>類似の出願が同時期にあった場合、</a:t>
            </a:r>
            <a:endParaRPr lang="en-US" altLang="ja-JP" b="1" noProof="0"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b="1" noProof="0" dirty="0">
                <a:solidFill>
                  <a:srgbClr val="C00000"/>
                </a:solidFill>
                <a:latin typeface="Meiryo UI" panose="020B0604030504040204" pitchFamily="50" charset="-128"/>
                <a:ea typeface="Meiryo UI" panose="020B0604030504040204" pitchFamily="50" charset="-128"/>
              </a:rPr>
              <a:t>審査では “特許庁に出願をした順”で登録を判断します。</a:t>
            </a:r>
            <a:endParaRPr lang="en-US" altLang="ja-JP" b="1" noProof="0" dirty="0">
              <a:solidFill>
                <a:srgbClr val="C00000"/>
              </a:solidFill>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532656" y="799514"/>
            <a:ext cx="800219"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（意匠法第９条）</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4" name="グループ化 63"/>
          <p:cNvGrpSpPr/>
          <p:nvPr/>
        </p:nvGrpSpPr>
        <p:grpSpPr>
          <a:xfrm>
            <a:off x="590098" y="2960210"/>
            <a:ext cx="1616693" cy="1627054"/>
            <a:chOff x="1370981" y="4481513"/>
            <a:chExt cx="1616693" cy="1627054"/>
          </a:xfrm>
        </p:grpSpPr>
        <p:pic>
          <p:nvPicPr>
            <p:cNvPr id="65" name="図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981" y="4826555"/>
              <a:ext cx="973977" cy="988093"/>
            </a:xfrm>
            <a:prstGeom prst="rect">
              <a:avLst/>
            </a:prstGeom>
          </p:spPr>
        </p:pic>
        <p:sp>
          <p:nvSpPr>
            <p:cNvPr id="66" name="テキスト ボックス 65"/>
            <p:cNvSpPr txBox="1"/>
            <p:nvPr/>
          </p:nvSpPr>
          <p:spPr>
            <a:xfrm>
              <a:off x="1372621" y="5831568"/>
              <a:ext cx="1067921" cy="276999"/>
            </a:xfrm>
            <a:prstGeom prst="rect">
              <a:avLst/>
            </a:prstGeom>
            <a:noFill/>
          </p:spPr>
          <p:txBody>
            <a:bodyPr wrap="none" rtlCol="0">
              <a:spAutoFit/>
            </a:bodyPr>
            <a:lstStyle/>
            <a:p>
              <a:pPr algn="ct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意匠設計者</a:t>
              </a:r>
              <a:r>
                <a:rPr kumimoji="1" lang="en-US" altLang="ja-JP"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a:t>
              </a:r>
            </a:p>
          </p:txBody>
        </p:sp>
        <p:grpSp>
          <p:nvGrpSpPr>
            <p:cNvPr id="67" name="グループ化 66"/>
            <p:cNvGrpSpPr/>
            <p:nvPr/>
          </p:nvGrpSpPr>
          <p:grpSpPr>
            <a:xfrm>
              <a:off x="2203451" y="4481513"/>
              <a:ext cx="784223" cy="631822"/>
              <a:chOff x="2203451" y="4481513"/>
              <a:chExt cx="784223" cy="631822"/>
            </a:xfrm>
          </p:grpSpPr>
          <p:pic>
            <p:nvPicPr>
              <p:cNvPr id="68" name="図 67"/>
              <p:cNvPicPr>
                <a:picLocks noChangeAspect="1"/>
              </p:cNvPicPr>
              <p:nvPr/>
            </p:nvPicPr>
            <p:blipFill>
              <a:blip r:embed="rId4"/>
              <a:stretch>
                <a:fillRect/>
              </a:stretch>
            </p:blipFill>
            <p:spPr>
              <a:xfrm>
                <a:off x="2543142" y="4549997"/>
                <a:ext cx="321754" cy="456365"/>
              </a:xfrm>
              <a:prstGeom prst="rect">
                <a:avLst/>
              </a:prstGeom>
            </p:spPr>
          </p:pic>
          <p:sp>
            <p:nvSpPr>
              <p:cNvPr id="69" name="楕円 68"/>
              <p:cNvSpPr/>
              <p:nvPr/>
            </p:nvSpPr>
            <p:spPr bwMode="auto">
              <a:xfrm rot="20512179">
                <a:off x="2203451" y="5018085"/>
                <a:ext cx="69850" cy="95250"/>
              </a:xfrm>
              <a:prstGeom prst="ellipse">
                <a:avLst/>
              </a:prstGeom>
              <a:noFill/>
              <a:ln w="12700">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70" name="楕円 69"/>
              <p:cNvSpPr/>
              <p:nvPr/>
            </p:nvSpPr>
            <p:spPr bwMode="auto">
              <a:xfrm rot="20512179">
                <a:off x="2312989" y="4933227"/>
                <a:ext cx="93662" cy="127721"/>
              </a:xfrm>
              <a:prstGeom prst="ellipse">
                <a:avLst/>
              </a:prstGeom>
              <a:noFill/>
              <a:ln w="12700">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71" name="楕円 70"/>
              <p:cNvSpPr/>
              <p:nvPr/>
            </p:nvSpPr>
            <p:spPr bwMode="auto">
              <a:xfrm>
                <a:off x="2411413" y="4481513"/>
                <a:ext cx="576261" cy="600075"/>
              </a:xfrm>
              <a:prstGeom prst="ellipse">
                <a:avLst/>
              </a:prstGeom>
              <a:noFill/>
              <a:ln w="12700">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grpSp>
      <p:sp>
        <p:nvSpPr>
          <p:cNvPr id="72" name="テキスト ボックス 71"/>
          <p:cNvSpPr txBox="1"/>
          <p:nvPr/>
        </p:nvSpPr>
        <p:spPr>
          <a:xfrm>
            <a:off x="1582335" y="3557705"/>
            <a:ext cx="1781257" cy="461665"/>
          </a:xfrm>
          <a:prstGeom prst="rect">
            <a:avLst/>
          </a:prstGeom>
          <a:noFill/>
        </p:spPr>
        <p:txBody>
          <a:bodyPr wrap="none" rtlCol="0">
            <a:spAutoFit/>
          </a:bodyPr>
          <a:lstStyle/>
          <a:p>
            <a:pPr algn="ctr"/>
            <a:r>
              <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思いついた！</a:t>
            </a:r>
            <a:endParaRPr kumimoji="1"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だけど、出願はまだいいか。</a:t>
            </a:r>
            <a:endParaRPr kumimoji="1"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2" name="図 81"/>
          <p:cNvPicPr>
            <a:picLocks noChangeAspect="1"/>
          </p:cNvPicPr>
          <p:nvPr/>
        </p:nvPicPr>
        <p:blipFill>
          <a:blip r:embed="rId5"/>
          <a:stretch>
            <a:fillRect/>
          </a:stretch>
        </p:blipFill>
        <p:spPr>
          <a:xfrm>
            <a:off x="5676297" y="3753883"/>
            <a:ext cx="717131" cy="453097"/>
          </a:xfrm>
          <a:prstGeom prst="rect">
            <a:avLst/>
          </a:prstGeom>
        </p:spPr>
      </p:pic>
      <p:sp>
        <p:nvSpPr>
          <p:cNvPr id="80" name="テキスト ボックス 79"/>
          <p:cNvSpPr txBox="1"/>
          <p:nvPr/>
        </p:nvSpPr>
        <p:spPr>
          <a:xfrm>
            <a:off x="5722639" y="5323119"/>
            <a:ext cx="1202573" cy="276999"/>
          </a:xfrm>
          <a:prstGeom prst="rect">
            <a:avLst/>
          </a:prstGeom>
          <a:noFill/>
        </p:spPr>
        <p:txBody>
          <a:bodyPr wrap="none" rtlCol="0">
            <a:spAutoFit/>
          </a:bodyPr>
          <a:lstStyle/>
          <a:p>
            <a:pPr algn="ct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審査を経て登録</a:t>
            </a:r>
          </a:p>
        </p:txBody>
      </p:sp>
      <p:grpSp>
        <p:nvGrpSpPr>
          <p:cNvPr id="84" name="グループ化 83"/>
          <p:cNvGrpSpPr/>
          <p:nvPr/>
        </p:nvGrpSpPr>
        <p:grpSpPr>
          <a:xfrm>
            <a:off x="1717589" y="4860490"/>
            <a:ext cx="1616693" cy="1627054"/>
            <a:chOff x="1370981" y="4481513"/>
            <a:chExt cx="1616693" cy="1627054"/>
          </a:xfrm>
        </p:grpSpPr>
        <p:pic>
          <p:nvPicPr>
            <p:cNvPr id="85" name="図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981" y="4826555"/>
              <a:ext cx="973977" cy="988093"/>
            </a:xfrm>
            <a:prstGeom prst="rect">
              <a:avLst/>
            </a:prstGeom>
          </p:spPr>
        </p:pic>
        <p:sp>
          <p:nvSpPr>
            <p:cNvPr id="86" name="テキスト ボックス 85"/>
            <p:cNvSpPr txBox="1"/>
            <p:nvPr/>
          </p:nvSpPr>
          <p:spPr>
            <a:xfrm>
              <a:off x="1373423" y="5831568"/>
              <a:ext cx="1066318" cy="276999"/>
            </a:xfrm>
            <a:prstGeom prst="rect">
              <a:avLst/>
            </a:prstGeom>
            <a:noFill/>
          </p:spPr>
          <p:txBody>
            <a:bodyPr wrap="none" rtlCol="0">
              <a:spAutoFit/>
            </a:bodyPr>
            <a:lstStyle/>
            <a:p>
              <a:pPr algn="ct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意匠設計者</a:t>
              </a:r>
              <a:r>
                <a:rPr kumimoji="1" lang="en-US" altLang="ja-JP"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a:t>
              </a:r>
            </a:p>
          </p:txBody>
        </p:sp>
        <p:grpSp>
          <p:nvGrpSpPr>
            <p:cNvPr id="87" name="グループ化 86"/>
            <p:cNvGrpSpPr/>
            <p:nvPr/>
          </p:nvGrpSpPr>
          <p:grpSpPr>
            <a:xfrm>
              <a:off x="2203451" y="4481513"/>
              <a:ext cx="784223" cy="631822"/>
              <a:chOff x="2203451" y="4481513"/>
              <a:chExt cx="784223" cy="631822"/>
            </a:xfrm>
          </p:grpSpPr>
          <p:pic>
            <p:nvPicPr>
              <p:cNvPr id="88" name="図 87"/>
              <p:cNvPicPr>
                <a:picLocks noChangeAspect="1"/>
              </p:cNvPicPr>
              <p:nvPr/>
            </p:nvPicPr>
            <p:blipFill>
              <a:blip r:embed="rId4"/>
              <a:stretch>
                <a:fillRect/>
              </a:stretch>
            </p:blipFill>
            <p:spPr>
              <a:xfrm>
                <a:off x="2543142" y="4549997"/>
                <a:ext cx="321754" cy="456365"/>
              </a:xfrm>
              <a:prstGeom prst="rect">
                <a:avLst/>
              </a:prstGeom>
            </p:spPr>
          </p:pic>
          <p:sp>
            <p:nvSpPr>
              <p:cNvPr id="89" name="楕円 88"/>
              <p:cNvSpPr/>
              <p:nvPr/>
            </p:nvSpPr>
            <p:spPr bwMode="auto">
              <a:xfrm rot="20512179">
                <a:off x="2203451" y="5018085"/>
                <a:ext cx="69850" cy="95250"/>
              </a:xfrm>
              <a:prstGeom prst="ellipse">
                <a:avLst/>
              </a:prstGeom>
              <a:noFill/>
              <a:ln w="12700">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0" name="楕円 89"/>
              <p:cNvSpPr/>
              <p:nvPr/>
            </p:nvSpPr>
            <p:spPr bwMode="auto">
              <a:xfrm rot="20512179">
                <a:off x="2312989" y="4933227"/>
                <a:ext cx="93662" cy="127721"/>
              </a:xfrm>
              <a:prstGeom prst="ellipse">
                <a:avLst/>
              </a:prstGeom>
              <a:noFill/>
              <a:ln w="12700">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1" name="楕円 90"/>
              <p:cNvSpPr/>
              <p:nvPr/>
            </p:nvSpPr>
            <p:spPr bwMode="auto">
              <a:xfrm>
                <a:off x="2411413" y="4481513"/>
                <a:ext cx="576261" cy="600075"/>
              </a:xfrm>
              <a:prstGeom prst="ellipse">
                <a:avLst/>
              </a:prstGeom>
              <a:noFill/>
              <a:ln w="12700">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grpSp>
      <p:sp>
        <p:nvSpPr>
          <p:cNvPr id="92" name="テキスト ボックス 91"/>
          <p:cNvSpPr txBox="1"/>
          <p:nvPr/>
        </p:nvSpPr>
        <p:spPr>
          <a:xfrm>
            <a:off x="2789307" y="5474169"/>
            <a:ext cx="1144865" cy="461665"/>
          </a:xfrm>
          <a:prstGeom prst="rect">
            <a:avLst/>
          </a:prstGeom>
          <a:noFill/>
        </p:spPr>
        <p:txBody>
          <a:bodyPr wrap="none" rtlCol="0">
            <a:spAutoFit/>
          </a:bodyPr>
          <a:lstStyle/>
          <a:p>
            <a:pPr algn="ctr"/>
            <a:r>
              <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思いついた！</a:t>
            </a:r>
            <a:endParaRPr kumimoji="1"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すぐ出願しよう。</a:t>
            </a:r>
            <a:endParaRPr kumimoji="1"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円弧 92"/>
          <p:cNvSpPr/>
          <p:nvPr/>
        </p:nvSpPr>
        <p:spPr>
          <a:xfrm rot="5400000">
            <a:off x="2755182" y="4476664"/>
            <a:ext cx="1060862" cy="475013"/>
          </a:xfrm>
          <a:prstGeom prst="arc">
            <a:avLst>
              <a:gd name="adj1" fmla="val 16234210"/>
              <a:gd name="adj2" fmla="val 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4" name="二等辺三角形 93"/>
          <p:cNvSpPr/>
          <p:nvPr/>
        </p:nvSpPr>
        <p:spPr bwMode="auto">
          <a:xfrm>
            <a:off x="3420697" y="4693906"/>
            <a:ext cx="198909" cy="171473"/>
          </a:xfrm>
          <a:prstGeom prst="triangle">
            <a:avLst/>
          </a:prstGeom>
          <a:solidFill>
            <a:srgbClr val="C00000"/>
          </a:solidFill>
          <a:ln w="9525">
            <a:solidFill>
              <a:srgbClr val="C00000"/>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683777" y="4484631"/>
            <a:ext cx="8601832" cy="321474"/>
            <a:chOff x="683777" y="4391573"/>
            <a:chExt cx="8601832" cy="321474"/>
          </a:xfrm>
          <a:solidFill>
            <a:srgbClr val="4A452A"/>
          </a:solidFill>
        </p:grpSpPr>
        <p:cxnSp>
          <p:nvCxnSpPr>
            <p:cNvPr id="4" name="直線矢印コネクタ 3"/>
            <p:cNvCxnSpPr/>
            <p:nvPr/>
          </p:nvCxnSpPr>
          <p:spPr>
            <a:xfrm>
              <a:off x="683777" y="4551770"/>
              <a:ext cx="8504729" cy="0"/>
            </a:xfrm>
            <a:prstGeom prst="straightConnector1">
              <a:avLst/>
            </a:prstGeom>
            <a:grpFill/>
            <a:ln w="381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
          <p:nvSpPr>
            <p:cNvPr id="95" name="二等辺三角形 94"/>
            <p:cNvSpPr/>
            <p:nvPr/>
          </p:nvSpPr>
          <p:spPr bwMode="auto">
            <a:xfrm rot="5400000">
              <a:off x="8986306" y="4413744"/>
              <a:ext cx="321474" cy="277132"/>
            </a:xfrm>
            <a:prstGeom prst="triangle">
              <a:avLst/>
            </a:prstGeom>
            <a:grpFill/>
            <a:ln w="9525">
              <a:solidFill>
                <a:srgbClr val="4A452A"/>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sp>
        <p:nvSpPr>
          <p:cNvPr id="96" name="テキスト ボックス 95"/>
          <p:cNvSpPr txBox="1"/>
          <p:nvPr/>
        </p:nvSpPr>
        <p:spPr>
          <a:xfrm>
            <a:off x="3462127" y="4971114"/>
            <a:ext cx="492443" cy="276999"/>
          </a:xfrm>
          <a:prstGeom prst="rect">
            <a:avLst/>
          </a:prstGeom>
          <a:noFill/>
        </p:spPr>
        <p:txBody>
          <a:bodyPr wrap="none" rtlCol="0">
            <a:spAutoFit/>
          </a:bodyPr>
          <a:lstStyle/>
          <a:p>
            <a:pPr algn="ctr"/>
            <a:r>
              <a:rPr kumimoji="1" lang="ja-JP" altLang="en-US" sz="12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出願</a:t>
            </a:r>
            <a:endParaRPr kumimoji="1" lang="en-US" altLang="ja-JP" sz="12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円弧 96"/>
          <p:cNvSpPr/>
          <p:nvPr/>
        </p:nvSpPr>
        <p:spPr>
          <a:xfrm rot="16200000" flipV="1">
            <a:off x="798018" y="890257"/>
            <a:ext cx="2725743" cy="7264028"/>
          </a:xfrm>
          <a:prstGeom prst="arc">
            <a:avLst>
              <a:gd name="adj1" fmla="val 16234210"/>
              <a:gd name="adj2" fmla="val 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二等辺三角形 97"/>
          <p:cNvSpPr/>
          <p:nvPr/>
        </p:nvSpPr>
        <p:spPr bwMode="auto">
          <a:xfrm rot="3552344">
            <a:off x="5713441" y="4401243"/>
            <a:ext cx="198909" cy="171473"/>
          </a:xfrm>
          <a:prstGeom prst="triangle">
            <a:avLst/>
          </a:prstGeom>
          <a:solidFill>
            <a:srgbClr val="C00000"/>
          </a:solidFill>
          <a:ln w="9525">
            <a:solidFill>
              <a:srgbClr val="C00000"/>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5783193" y="4192930"/>
            <a:ext cx="492443" cy="276999"/>
          </a:xfrm>
          <a:prstGeom prst="rect">
            <a:avLst/>
          </a:prstGeom>
          <a:noFill/>
        </p:spPr>
        <p:txBody>
          <a:bodyPr wrap="none" rtlCol="0">
            <a:spAutoFit/>
          </a:bodyPr>
          <a:lstStyle/>
          <a:p>
            <a:pPr algn="ctr"/>
            <a:r>
              <a:rPr kumimoji="1" lang="ja-JP" altLang="en-US" sz="12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出願</a:t>
            </a:r>
            <a:endParaRPr kumimoji="1" lang="en-US" altLang="ja-JP" sz="12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矢印コネクタ 11"/>
          <p:cNvCxnSpPr/>
          <p:nvPr/>
        </p:nvCxnSpPr>
        <p:spPr>
          <a:xfrm>
            <a:off x="4766209" y="5316467"/>
            <a:ext cx="319230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0" name="図 9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4486" y="5017061"/>
            <a:ext cx="840976" cy="1189530"/>
          </a:xfrm>
          <a:prstGeom prst="rect">
            <a:avLst/>
          </a:prstGeom>
        </p:spPr>
      </p:pic>
      <p:pic>
        <p:nvPicPr>
          <p:cNvPr id="101" name="図 100"/>
          <p:cNvPicPr>
            <a:picLocks noChangeAspect="1"/>
          </p:cNvPicPr>
          <p:nvPr/>
        </p:nvPicPr>
        <p:blipFill>
          <a:blip r:embed="rId5"/>
          <a:stretch>
            <a:fillRect/>
          </a:stretch>
        </p:blipFill>
        <p:spPr>
          <a:xfrm>
            <a:off x="3906838" y="5039169"/>
            <a:ext cx="717131" cy="453097"/>
          </a:xfrm>
          <a:prstGeom prst="rect">
            <a:avLst/>
          </a:prstGeom>
        </p:spPr>
      </p:pic>
      <p:sp>
        <p:nvSpPr>
          <p:cNvPr id="79" name="ドーナツ 78"/>
          <p:cNvSpPr/>
          <p:nvPr/>
        </p:nvSpPr>
        <p:spPr bwMode="auto">
          <a:xfrm>
            <a:off x="7958516" y="4944233"/>
            <a:ext cx="237211" cy="230623"/>
          </a:xfrm>
          <a:prstGeom prst="donut">
            <a:avLst>
              <a:gd name="adj" fmla="val 10517"/>
            </a:avLst>
          </a:prstGeom>
          <a:solidFill>
            <a:srgbClr val="C00000"/>
          </a:solidFill>
          <a:ln w="9525">
            <a:solidFill>
              <a:srgbClr val="C00000"/>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cxnSp>
        <p:nvCxnSpPr>
          <p:cNvPr id="102" name="直線矢印コネクタ 101"/>
          <p:cNvCxnSpPr/>
          <p:nvPr/>
        </p:nvCxnSpPr>
        <p:spPr>
          <a:xfrm>
            <a:off x="6496555" y="4012300"/>
            <a:ext cx="184633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テキスト ボックス 102"/>
          <p:cNvSpPr txBox="1"/>
          <p:nvPr/>
        </p:nvSpPr>
        <p:spPr>
          <a:xfrm>
            <a:off x="6757072" y="3731685"/>
            <a:ext cx="1202573" cy="276999"/>
          </a:xfrm>
          <a:prstGeom prst="rect">
            <a:avLst/>
          </a:prstGeom>
          <a:noFill/>
        </p:spPr>
        <p:txBody>
          <a:bodyPr wrap="none" rtlCol="0">
            <a:spAutoFit/>
          </a:bodyPr>
          <a:lstStyle/>
          <a:p>
            <a:pPr algn="ct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審査を経て拒絶</a:t>
            </a:r>
          </a:p>
        </p:txBody>
      </p:sp>
      <p:sp>
        <p:nvSpPr>
          <p:cNvPr id="104" name="正方形/長方形 103"/>
          <p:cNvSpPr/>
          <p:nvPr/>
        </p:nvSpPr>
        <p:spPr>
          <a:xfrm>
            <a:off x="8350981" y="3660950"/>
            <a:ext cx="384576" cy="652486"/>
          </a:xfrm>
          <a:prstGeom prst="rect">
            <a:avLst/>
          </a:prstGeom>
          <a:ln>
            <a:noFill/>
          </a:ln>
        </p:spPr>
        <p:txBody>
          <a:bodyPr wrap="square" anchor="ctr">
            <a:spAutoFit/>
          </a:bodyPr>
          <a:lstStyle/>
          <a:p>
            <a:pPr marL="273050" lvl="0" indent="-273050" algn="ctr">
              <a:lnSpc>
                <a:spcPct val="130000"/>
              </a:lnSpc>
              <a:tabLst>
                <a:tab pos="355600" algn="l"/>
              </a:tabLst>
              <a:defRPr/>
            </a:pPr>
            <a:r>
              <a:rPr lang="en-US" altLang="ja-JP" sz="2800" b="1" dirty="0">
                <a:solidFill>
                  <a:srgbClr val="C00000"/>
                </a:solidFill>
                <a:latin typeface="Meiryo UI" panose="020B0604030504040204" pitchFamily="50" charset="-128"/>
                <a:ea typeface="Meiryo UI" panose="020B0604030504040204" pitchFamily="50" charset="-128"/>
              </a:rPr>
              <a:t>×</a:t>
            </a:r>
            <a:endParaRPr lang="ja-JP" altLang="en-US" sz="1200" dirty="0">
              <a:solidFill>
                <a:srgbClr val="C00000"/>
              </a:solidFill>
              <a:latin typeface="Meiryo UI" panose="020B0604030504040204" pitchFamily="50" charset="-128"/>
              <a:ea typeface="Meiryo UI" panose="020B0604030504040204" pitchFamily="50" charset="-128"/>
            </a:endParaRPr>
          </a:p>
        </p:txBody>
      </p:sp>
      <p:cxnSp>
        <p:nvCxnSpPr>
          <p:cNvPr id="105" name="直線矢印コネクタ 104"/>
          <p:cNvCxnSpPr/>
          <p:nvPr/>
        </p:nvCxnSpPr>
        <p:spPr>
          <a:xfrm flipH="1">
            <a:off x="4762163" y="4054110"/>
            <a:ext cx="2569222" cy="120571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6661730" y="4260364"/>
            <a:ext cx="1681872" cy="276999"/>
          </a:xfrm>
          <a:prstGeom prst="rect">
            <a:avLst/>
          </a:prstGeom>
          <a:noFill/>
        </p:spPr>
        <p:txBody>
          <a:bodyPr wrap="none" rtlCol="0">
            <a:spAutoFit/>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（先願の意匠に類似）</a:t>
            </a:r>
          </a:p>
        </p:txBody>
      </p:sp>
      <p:sp>
        <p:nvSpPr>
          <p:cNvPr id="107" name="正方形/長方形 106"/>
          <p:cNvSpPr/>
          <p:nvPr/>
        </p:nvSpPr>
        <p:spPr>
          <a:xfrm>
            <a:off x="528144" y="2457110"/>
            <a:ext cx="8964487" cy="369332"/>
          </a:xfrm>
          <a:prstGeom prst="rect">
            <a:avLst/>
          </a:prstGeom>
        </p:spPr>
        <p:txBody>
          <a:bodyPr wrap="square" anchor="ctr">
            <a:spAutoFit/>
          </a:bodyPr>
          <a:lstStyle/>
          <a:p>
            <a:pPr marL="273050" lvl="0" indent="-273050">
              <a:lnSpc>
                <a:spcPct val="120000"/>
              </a:lnSpc>
              <a:tabLst>
                <a:tab pos="355600" algn="l"/>
              </a:tabLst>
              <a:defRPr/>
            </a:pPr>
            <a:r>
              <a:rPr lang="ja-JP" altLang="en-US" sz="1500" b="1" dirty="0">
                <a:solidFill>
                  <a:schemeClr val="bg2">
                    <a:lumMod val="25000"/>
                  </a:schemeClr>
                </a:solidFill>
                <a:latin typeface="Meiryo UI" panose="020B0604030504040204" pitchFamily="50" charset="-128"/>
                <a:ea typeface="Meiryo UI" panose="020B0604030504040204" pitchFamily="50" charset="-128"/>
              </a:rPr>
              <a:t>■異なる人が類似のデザインをし、出願のタイミングが違う場合の例</a:t>
            </a:r>
            <a:endParaRPr lang="en-US" altLang="ja-JP" sz="15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13" name="角丸四角形 12"/>
          <p:cNvSpPr/>
          <p:nvPr/>
        </p:nvSpPr>
        <p:spPr bwMode="auto">
          <a:xfrm>
            <a:off x="3084512" y="5021262"/>
            <a:ext cx="45719" cy="134937"/>
          </a:xfrm>
          <a:prstGeom prst="roundRect">
            <a:avLst/>
          </a:prstGeom>
          <a:solidFill>
            <a:srgbClr val="829D4C"/>
          </a:solidFill>
          <a:ln w="9525">
            <a:solidFill>
              <a:srgbClr val="829D4C"/>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7" name="角丸四角形 56"/>
          <p:cNvSpPr/>
          <p:nvPr/>
        </p:nvSpPr>
        <p:spPr bwMode="auto">
          <a:xfrm>
            <a:off x="4503737" y="5124450"/>
            <a:ext cx="45719" cy="134937"/>
          </a:xfrm>
          <a:prstGeom prst="roundRect">
            <a:avLst/>
          </a:prstGeom>
          <a:solidFill>
            <a:srgbClr val="829D4C"/>
          </a:solidFill>
          <a:ln w="9525">
            <a:solidFill>
              <a:srgbClr val="829D4C"/>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80815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bwMode="auto">
          <a:xfrm>
            <a:off x="0" y="2924944"/>
            <a:ext cx="9906000" cy="792088"/>
          </a:xfrm>
          <a:prstGeom prst="rect">
            <a:avLst/>
          </a:prstGeom>
          <a:solidFill>
            <a:schemeClr val="accent1">
              <a:lumMod val="50000"/>
            </a:schemeClr>
          </a:solidFill>
          <a:ln w="9525">
            <a:solidFill>
              <a:schemeClr val="accent1">
                <a:lumMod val="50000"/>
              </a:schemeClr>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88504" y="2936268"/>
            <a:ext cx="5216493" cy="769441"/>
          </a:xfrm>
          <a:prstGeom prst="rect">
            <a:avLst/>
          </a:prstGeom>
          <a:solidFill>
            <a:srgbClr val="254061"/>
          </a:solidFill>
        </p:spPr>
        <p:txBody>
          <a:bodyPr wrap="none" rtlCol="0">
            <a:spAutoFit/>
          </a:bodyPr>
          <a:lstStyle/>
          <a:p>
            <a:r>
              <a:rPr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05</a:t>
            </a:r>
            <a:r>
              <a:rPr lang="ja-JP" altLang="en-US"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様々な出願制度</a:t>
            </a:r>
            <a:endParaRPr kumimoji="1"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8112" y="130629"/>
            <a:ext cx="1403222" cy="527612"/>
          </a:xfrm>
          <a:prstGeom prst="rect">
            <a:avLst/>
          </a:prstGeom>
        </p:spPr>
      </p:pic>
    </p:spTree>
    <p:extLst>
      <p:ext uri="{BB962C8B-B14F-4D97-AF65-F5344CB8AC3E}">
        <p14:creationId xmlns:p14="http://schemas.microsoft.com/office/powerpoint/2010/main" val="902109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建築物や内装の一部分も出願できます</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79622" y="6610604"/>
            <a:ext cx="1197764"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05</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様々な出願制度</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38</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76166" y="1047781"/>
            <a:ext cx="9106071" cy="584775"/>
          </a:xfrm>
          <a:prstGeom prst="rect">
            <a:avLst/>
          </a:prstGeom>
        </p:spPr>
        <p:txBody>
          <a:bodyPr wrap="square" anchor="ctr">
            <a:spAutoFit/>
          </a:bodyPr>
          <a:lstStyle/>
          <a:p>
            <a:pPr marL="273050" lvl="0" indent="-273050">
              <a:tabLst>
                <a:tab pos="355600" algn="l"/>
              </a:tabLst>
              <a:defRPr/>
            </a:pPr>
            <a:r>
              <a:rPr kumimoji="1" lang="ja-JP" altLang="en-US"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独創的で特徴ある創作部分を出願・登録できます。</a:t>
            </a:r>
            <a:endParaRPr kumimoji="1" lang="en-US" altLang="ja-JP"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4" name="正方形/長方形 13"/>
          <p:cNvSpPr/>
          <p:nvPr/>
        </p:nvSpPr>
        <p:spPr>
          <a:xfrm>
            <a:off x="561330" y="1646556"/>
            <a:ext cx="9286676" cy="978729"/>
          </a:xfrm>
          <a:prstGeom prst="rect">
            <a:avLst/>
          </a:prstGeom>
        </p:spPr>
        <p:txBody>
          <a:bodyPr wrap="square" anchor="ctr">
            <a:spAutoFit/>
          </a:bodyPr>
          <a:lstStyle/>
          <a:p>
            <a:pPr marL="273050" lvl="0" indent="-273050">
              <a:lnSpc>
                <a:spcPct val="120000"/>
              </a:lnSpc>
              <a:tabLst>
                <a:tab pos="355600" algn="l"/>
              </a:tabLst>
              <a:defRPr/>
            </a:pPr>
            <a:r>
              <a:rPr lang="ja-JP" altLang="en-US" sz="1600" b="1" noProof="0" dirty="0">
                <a:solidFill>
                  <a:srgbClr val="254061"/>
                </a:solidFill>
                <a:latin typeface="Meiryo UI" panose="020B0604030504040204" pitchFamily="50" charset="-128"/>
                <a:ea typeface="Meiryo UI" panose="020B0604030504040204" pitchFamily="50" charset="-128"/>
              </a:rPr>
              <a:t>建築物の外観の一部や、内装の一部に特徴的な創作をした場合、</a:t>
            </a:r>
            <a:endParaRPr lang="en-US" altLang="ja-JP" sz="1600" b="1" noProof="0"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b="1" noProof="0" dirty="0">
                <a:solidFill>
                  <a:srgbClr val="254061"/>
                </a:solidFill>
                <a:latin typeface="Meiryo UI" panose="020B0604030504040204" pitchFamily="50" charset="-128"/>
                <a:ea typeface="Meiryo UI" panose="020B0604030504040204" pitchFamily="50" charset="-128"/>
              </a:rPr>
              <a:t>その部分について、意匠登録を受けることができます。</a:t>
            </a:r>
            <a:endParaRPr lang="en-US" altLang="ja-JP" sz="1600" b="1" noProof="0"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b="1" noProof="0" dirty="0">
                <a:solidFill>
                  <a:srgbClr val="C00000"/>
                </a:solidFill>
                <a:latin typeface="Meiryo UI" panose="020B0604030504040204" pitchFamily="50" charset="-128"/>
                <a:ea typeface="Meiryo UI" panose="020B0604030504040204" pitchFamily="50" charset="-128"/>
              </a:rPr>
              <a:t>意匠登録を受けたい部分を実線で、その他の部分を破線等で描き分けます</a:t>
            </a:r>
            <a:r>
              <a:rPr lang="ja-JP" altLang="en-US" sz="1100" noProof="0" dirty="0">
                <a:solidFill>
                  <a:srgbClr val="C00000"/>
                </a:solidFill>
                <a:latin typeface="Meiryo UI" panose="020B0604030504040204" pitchFamily="50" charset="-128"/>
                <a:ea typeface="Meiryo UI" panose="020B0604030504040204" pitchFamily="50" charset="-128"/>
              </a:rPr>
              <a:t>（詳細は</a:t>
            </a:r>
            <a:r>
              <a:rPr lang="en-US" altLang="ja-JP" sz="1100" noProof="0" dirty="0">
                <a:solidFill>
                  <a:srgbClr val="C00000"/>
                </a:solidFill>
                <a:latin typeface="Meiryo UI" panose="020B0604030504040204" pitchFamily="50" charset="-128"/>
                <a:ea typeface="Meiryo UI" panose="020B0604030504040204" pitchFamily="50" charset="-128"/>
              </a:rPr>
              <a:t>P.74</a:t>
            </a:r>
            <a:r>
              <a:rPr lang="ja-JP" altLang="en-US" sz="1100" noProof="0" dirty="0">
                <a:solidFill>
                  <a:srgbClr val="C00000"/>
                </a:solidFill>
                <a:latin typeface="Meiryo UI" panose="020B0604030504040204" pitchFamily="50" charset="-128"/>
                <a:ea typeface="Meiryo UI" panose="020B0604030504040204" pitchFamily="50" charset="-128"/>
              </a:rPr>
              <a:t>）</a:t>
            </a:r>
            <a:endParaRPr lang="en-US" altLang="ja-JP" sz="1600" noProof="0" dirty="0">
              <a:solidFill>
                <a:srgbClr val="C00000"/>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532656" y="856158"/>
            <a:ext cx="800219"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（意匠法第２条）</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520227" y="2741526"/>
            <a:ext cx="8964487" cy="369332"/>
          </a:xfrm>
          <a:prstGeom prst="rect">
            <a:avLst/>
          </a:prstGeom>
        </p:spPr>
        <p:txBody>
          <a:bodyPr wrap="square" anchor="ctr">
            <a:spAutoFit/>
          </a:bodyPr>
          <a:lstStyle/>
          <a:p>
            <a:pPr marL="273050" lvl="0" indent="-273050">
              <a:lnSpc>
                <a:spcPct val="120000"/>
              </a:lnSpc>
              <a:tabLst>
                <a:tab pos="355600" algn="l"/>
              </a:tabLst>
              <a:defRPr/>
            </a:pPr>
            <a:r>
              <a:rPr lang="ja-JP" altLang="en-US" sz="1500" b="1" dirty="0">
                <a:solidFill>
                  <a:schemeClr val="bg2">
                    <a:lumMod val="25000"/>
                  </a:schemeClr>
                </a:solidFill>
                <a:latin typeface="Meiryo UI" panose="020B0604030504040204" pitchFamily="50" charset="-128"/>
                <a:ea typeface="Meiryo UI" panose="020B0604030504040204" pitchFamily="50" charset="-128"/>
              </a:rPr>
              <a:t>■飲食店の例（外観）</a:t>
            </a:r>
            <a:endParaRPr lang="en-US" altLang="ja-JP" sz="1500" b="1" dirty="0">
              <a:solidFill>
                <a:schemeClr val="bg2">
                  <a:lumMod val="25000"/>
                </a:schemeClr>
              </a:solidFill>
              <a:latin typeface="Meiryo UI" panose="020B0604030504040204" pitchFamily="50" charset="-128"/>
              <a:ea typeface="Meiryo UI" panose="020B0604030504040204" pitchFamily="50" charset="-128"/>
            </a:endParaRPr>
          </a:p>
        </p:txBody>
      </p:sp>
      <p:grpSp>
        <p:nvGrpSpPr>
          <p:cNvPr id="10" name="グループ化 9"/>
          <p:cNvGrpSpPr/>
          <p:nvPr/>
        </p:nvGrpSpPr>
        <p:grpSpPr>
          <a:xfrm>
            <a:off x="802698" y="3272909"/>
            <a:ext cx="3449562" cy="2927401"/>
            <a:chOff x="1186667" y="3312495"/>
            <a:chExt cx="3449562" cy="2927401"/>
          </a:xfrm>
        </p:grpSpPr>
        <p:sp>
          <p:nvSpPr>
            <p:cNvPr id="8" name="正方形/長方形 7"/>
            <p:cNvSpPr/>
            <p:nvPr/>
          </p:nvSpPr>
          <p:spPr bwMode="auto">
            <a:xfrm>
              <a:off x="1187532" y="3313216"/>
              <a:ext cx="3443845" cy="2921329"/>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1186667" y="3312495"/>
              <a:ext cx="3449562" cy="2927401"/>
              <a:chOff x="2255446" y="3474791"/>
              <a:chExt cx="3449562" cy="2927401"/>
            </a:xfrm>
          </p:grpSpPr>
          <p:sp>
            <p:nvSpPr>
              <p:cNvPr id="90" name="正方形/長方形 89"/>
              <p:cNvSpPr/>
              <p:nvPr/>
            </p:nvSpPr>
            <p:spPr bwMode="auto">
              <a:xfrm>
                <a:off x="2256550" y="3701866"/>
                <a:ext cx="3448458" cy="2700326"/>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1" name="正方形/長方形 90"/>
              <p:cNvSpPr/>
              <p:nvPr/>
            </p:nvSpPr>
            <p:spPr bwMode="auto">
              <a:xfrm>
                <a:off x="2256550" y="6345935"/>
                <a:ext cx="3448458" cy="56257"/>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2" name="フリーフォーム 91"/>
              <p:cNvSpPr/>
              <p:nvPr/>
            </p:nvSpPr>
            <p:spPr bwMode="auto">
              <a:xfrm rot="10800000">
                <a:off x="2256562" y="5057723"/>
                <a:ext cx="3448446" cy="42193"/>
              </a:xfrm>
              <a:custGeom>
                <a:avLst/>
                <a:gdLst>
                  <a:gd name="connsiteX0" fmla="*/ 2379567 w 4413967"/>
                  <a:gd name="connsiteY0" fmla="*/ 54006 h 54006"/>
                  <a:gd name="connsiteX1" fmla="*/ 2361567 w 4413967"/>
                  <a:gd name="connsiteY1" fmla="*/ 36006 h 54006"/>
                  <a:gd name="connsiteX2" fmla="*/ 2361567 w 4413967"/>
                  <a:gd name="connsiteY2" fmla="*/ 36005 h 54006"/>
                  <a:gd name="connsiteX3" fmla="*/ 2361565 w 4413967"/>
                  <a:gd name="connsiteY3" fmla="*/ 36005 h 54006"/>
                  <a:gd name="connsiteX4" fmla="*/ 2325567 w 4413967"/>
                  <a:gd name="connsiteY4" fmla="*/ 18003 h 54006"/>
                  <a:gd name="connsiteX5" fmla="*/ 2289569 w 4413967"/>
                  <a:gd name="connsiteY5" fmla="*/ 36005 h 54006"/>
                  <a:gd name="connsiteX6" fmla="*/ 2289566 w 4413967"/>
                  <a:gd name="connsiteY6" fmla="*/ 36005 h 54006"/>
                  <a:gd name="connsiteX7" fmla="*/ 2289567 w 4413967"/>
                  <a:gd name="connsiteY7" fmla="*/ 36006 h 54006"/>
                  <a:gd name="connsiteX8" fmla="*/ 2271567 w 4413967"/>
                  <a:gd name="connsiteY8" fmla="*/ 54006 h 54006"/>
                  <a:gd name="connsiteX9" fmla="*/ 2253567 w 4413967"/>
                  <a:gd name="connsiteY9" fmla="*/ 36006 h 54006"/>
                  <a:gd name="connsiteX10" fmla="*/ 2253567 w 4413967"/>
                  <a:gd name="connsiteY10" fmla="*/ 36005 h 54006"/>
                  <a:gd name="connsiteX11" fmla="*/ 2253565 w 4413967"/>
                  <a:gd name="connsiteY11" fmla="*/ 36005 h 54006"/>
                  <a:gd name="connsiteX12" fmla="*/ 2217567 w 4413967"/>
                  <a:gd name="connsiteY12" fmla="*/ 18003 h 54006"/>
                  <a:gd name="connsiteX13" fmla="*/ 2181569 w 4413967"/>
                  <a:gd name="connsiteY13" fmla="*/ 36005 h 54006"/>
                  <a:gd name="connsiteX14" fmla="*/ 2181566 w 4413967"/>
                  <a:gd name="connsiteY14" fmla="*/ 36005 h 54006"/>
                  <a:gd name="connsiteX15" fmla="*/ 2181567 w 4413967"/>
                  <a:gd name="connsiteY15" fmla="*/ 36006 h 54006"/>
                  <a:gd name="connsiteX16" fmla="*/ 2163567 w 4413967"/>
                  <a:gd name="connsiteY16" fmla="*/ 54006 h 54006"/>
                  <a:gd name="connsiteX17" fmla="*/ 2145567 w 4413967"/>
                  <a:gd name="connsiteY17" fmla="*/ 36006 h 54006"/>
                  <a:gd name="connsiteX18" fmla="*/ 2145567 w 4413967"/>
                  <a:gd name="connsiteY18" fmla="*/ 36005 h 54006"/>
                  <a:gd name="connsiteX19" fmla="*/ 2142398 w 4413967"/>
                  <a:gd name="connsiteY19" fmla="*/ 36005 h 54006"/>
                  <a:gd name="connsiteX20" fmla="*/ 2106400 w 4413967"/>
                  <a:gd name="connsiteY20" fmla="*/ 18003 h 54006"/>
                  <a:gd name="connsiteX21" fmla="*/ 2070402 w 4413967"/>
                  <a:gd name="connsiteY21" fmla="*/ 36005 h 54006"/>
                  <a:gd name="connsiteX22" fmla="*/ 2070399 w 4413967"/>
                  <a:gd name="connsiteY22" fmla="*/ 36005 h 54006"/>
                  <a:gd name="connsiteX23" fmla="*/ 2070400 w 4413967"/>
                  <a:gd name="connsiteY23" fmla="*/ 36006 h 54006"/>
                  <a:gd name="connsiteX24" fmla="*/ 2052400 w 4413967"/>
                  <a:gd name="connsiteY24" fmla="*/ 54006 h 54006"/>
                  <a:gd name="connsiteX25" fmla="*/ 2034400 w 4413967"/>
                  <a:gd name="connsiteY25" fmla="*/ 36006 h 54006"/>
                  <a:gd name="connsiteX26" fmla="*/ 2034400 w 4413967"/>
                  <a:gd name="connsiteY26" fmla="*/ 36005 h 54006"/>
                  <a:gd name="connsiteX27" fmla="*/ 2034398 w 4413967"/>
                  <a:gd name="connsiteY27" fmla="*/ 36005 h 54006"/>
                  <a:gd name="connsiteX28" fmla="*/ 1998400 w 4413967"/>
                  <a:gd name="connsiteY28" fmla="*/ 18003 h 54006"/>
                  <a:gd name="connsiteX29" fmla="*/ 1962402 w 4413967"/>
                  <a:gd name="connsiteY29" fmla="*/ 36005 h 54006"/>
                  <a:gd name="connsiteX30" fmla="*/ 1962399 w 4413967"/>
                  <a:gd name="connsiteY30" fmla="*/ 36005 h 54006"/>
                  <a:gd name="connsiteX31" fmla="*/ 1962400 w 4413967"/>
                  <a:gd name="connsiteY31" fmla="*/ 36006 h 54006"/>
                  <a:gd name="connsiteX32" fmla="*/ 1944400 w 4413967"/>
                  <a:gd name="connsiteY32" fmla="*/ 54006 h 54006"/>
                  <a:gd name="connsiteX33" fmla="*/ 1926400 w 4413967"/>
                  <a:gd name="connsiteY33" fmla="*/ 36006 h 54006"/>
                  <a:gd name="connsiteX34" fmla="*/ 1926400 w 4413967"/>
                  <a:gd name="connsiteY34" fmla="*/ 36005 h 54006"/>
                  <a:gd name="connsiteX35" fmla="*/ 1926398 w 4413967"/>
                  <a:gd name="connsiteY35" fmla="*/ 36005 h 54006"/>
                  <a:gd name="connsiteX36" fmla="*/ 1890400 w 4413967"/>
                  <a:gd name="connsiteY36" fmla="*/ 18003 h 54006"/>
                  <a:gd name="connsiteX37" fmla="*/ 1854402 w 4413967"/>
                  <a:gd name="connsiteY37" fmla="*/ 36005 h 54006"/>
                  <a:gd name="connsiteX38" fmla="*/ 1854399 w 4413967"/>
                  <a:gd name="connsiteY38" fmla="*/ 36005 h 54006"/>
                  <a:gd name="connsiteX39" fmla="*/ 1854400 w 4413967"/>
                  <a:gd name="connsiteY39" fmla="*/ 36006 h 54006"/>
                  <a:gd name="connsiteX40" fmla="*/ 1836400 w 4413967"/>
                  <a:gd name="connsiteY40" fmla="*/ 54006 h 54006"/>
                  <a:gd name="connsiteX41" fmla="*/ 1818400 w 4413967"/>
                  <a:gd name="connsiteY41" fmla="*/ 36006 h 54006"/>
                  <a:gd name="connsiteX42" fmla="*/ 1820712 w 4413967"/>
                  <a:gd name="connsiteY42" fmla="*/ 30425 h 54006"/>
                  <a:gd name="connsiteX43" fmla="*/ 1814790 w 4413967"/>
                  <a:gd name="connsiteY43" fmla="*/ 23276 h 54006"/>
                  <a:gd name="connsiteX44" fmla="*/ 1789336 w 4413967"/>
                  <a:gd name="connsiteY44" fmla="*/ 18003 h 54006"/>
                  <a:gd name="connsiteX45" fmla="*/ 1753338 w 4413967"/>
                  <a:gd name="connsiteY45" fmla="*/ 36005 h 54006"/>
                  <a:gd name="connsiteX46" fmla="*/ 1753335 w 4413967"/>
                  <a:gd name="connsiteY46" fmla="*/ 36005 h 54006"/>
                  <a:gd name="connsiteX47" fmla="*/ 1753336 w 4413967"/>
                  <a:gd name="connsiteY47" fmla="*/ 36006 h 54006"/>
                  <a:gd name="connsiteX48" fmla="*/ 1735336 w 4413967"/>
                  <a:gd name="connsiteY48" fmla="*/ 54006 h 54006"/>
                  <a:gd name="connsiteX49" fmla="*/ 1717336 w 4413967"/>
                  <a:gd name="connsiteY49" fmla="*/ 36006 h 54006"/>
                  <a:gd name="connsiteX50" fmla="*/ 1717336 w 4413967"/>
                  <a:gd name="connsiteY50" fmla="*/ 36005 h 54006"/>
                  <a:gd name="connsiteX51" fmla="*/ 1717334 w 4413967"/>
                  <a:gd name="connsiteY51" fmla="*/ 36005 h 54006"/>
                  <a:gd name="connsiteX52" fmla="*/ 1681336 w 4413967"/>
                  <a:gd name="connsiteY52" fmla="*/ 18003 h 54006"/>
                  <a:gd name="connsiteX53" fmla="*/ 1645338 w 4413967"/>
                  <a:gd name="connsiteY53" fmla="*/ 36005 h 54006"/>
                  <a:gd name="connsiteX54" fmla="*/ 1645335 w 4413967"/>
                  <a:gd name="connsiteY54" fmla="*/ 36005 h 54006"/>
                  <a:gd name="connsiteX55" fmla="*/ 1645336 w 4413967"/>
                  <a:gd name="connsiteY55" fmla="*/ 36006 h 54006"/>
                  <a:gd name="connsiteX56" fmla="*/ 1627336 w 4413967"/>
                  <a:gd name="connsiteY56" fmla="*/ 54006 h 54006"/>
                  <a:gd name="connsiteX57" fmla="*/ 1609336 w 4413967"/>
                  <a:gd name="connsiteY57" fmla="*/ 36006 h 54006"/>
                  <a:gd name="connsiteX58" fmla="*/ 1609336 w 4413967"/>
                  <a:gd name="connsiteY58" fmla="*/ 36005 h 54006"/>
                  <a:gd name="connsiteX59" fmla="*/ 1609334 w 4413967"/>
                  <a:gd name="connsiteY59" fmla="*/ 36005 h 54006"/>
                  <a:gd name="connsiteX60" fmla="*/ 1573336 w 4413967"/>
                  <a:gd name="connsiteY60" fmla="*/ 18003 h 54006"/>
                  <a:gd name="connsiteX61" fmla="*/ 1537338 w 4413967"/>
                  <a:gd name="connsiteY61" fmla="*/ 36005 h 54006"/>
                  <a:gd name="connsiteX62" fmla="*/ 1537335 w 4413967"/>
                  <a:gd name="connsiteY62" fmla="*/ 36005 h 54006"/>
                  <a:gd name="connsiteX63" fmla="*/ 1537336 w 4413967"/>
                  <a:gd name="connsiteY63" fmla="*/ 36006 h 54006"/>
                  <a:gd name="connsiteX64" fmla="*/ 1519336 w 4413967"/>
                  <a:gd name="connsiteY64" fmla="*/ 54006 h 54006"/>
                  <a:gd name="connsiteX65" fmla="*/ 1501336 w 4413967"/>
                  <a:gd name="connsiteY65" fmla="*/ 36006 h 54006"/>
                  <a:gd name="connsiteX66" fmla="*/ 1503947 w 4413967"/>
                  <a:gd name="connsiteY66" fmla="*/ 29702 h 54006"/>
                  <a:gd name="connsiteX67" fmla="*/ 1498624 w 4413967"/>
                  <a:gd name="connsiteY67" fmla="*/ 23276 h 54006"/>
                  <a:gd name="connsiteX68" fmla="*/ 1473170 w 4413967"/>
                  <a:gd name="connsiteY68" fmla="*/ 18003 h 54006"/>
                  <a:gd name="connsiteX69" fmla="*/ 1437172 w 4413967"/>
                  <a:gd name="connsiteY69" fmla="*/ 36005 h 54006"/>
                  <a:gd name="connsiteX70" fmla="*/ 1437169 w 4413967"/>
                  <a:gd name="connsiteY70" fmla="*/ 36005 h 54006"/>
                  <a:gd name="connsiteX71" fmla="*/ 1437170 w 4413967"/>
                  <a:gd name="connsiteY71" fmla="*/ 36006 h 54006"/>
                  <a:gd name="connsiteX72" fmla="*/ 1419170 w 4413967"/>
                  <a:gd name="connsiteY72" fmla="*/ 54006 h 54006"/>
                  <a:gd name="connsiteX73" fmla="*/ 1401170 w 4413967"/>
                  <a:gd name="connsiteY73" fmla="*/ 36006 h 54006"/>
                  <a:gd name="connsiteX74" fmla="*/ 1401170 w 4413967"/>
                  <a:gd name="connsiteY74" fmla="*/ 36005 h 54006"/>
                  <a:gd name="connsiteX75" fmla="*/ 1401168 w 4413967"/>
                  <a:gd name="connsiteY75" fmla="*/ 36005 h 54006"/>
                  <a:gd name="connsiteX76" fmla="*/ 1365170 w 4413967"/>
                  <a:gd name="connsiteY76" fmla="*/ 18003 h 54006"/>
                  <a:gd name="connsiteX77" fmla="*/ 1329172 w 4413967"/>
                  <a:gd name="connsiteY77" fmla="*/ 36005 h 54006"/>
                  <a:gd name="connsiteX78" fmla="*/ 1329169 w 4413967"/>
                  <a:gd name="connsiteY78" fmla="*/ 36005 h 54006"/>
                  <a:gd name="connsiteX79" fmla="*/ 1329170 w 4413967"/>
                  <a:gd name="connsiteY79" fmla="*/ 36006 h 54006"/>
                  <a:gd name="connsiteX80" fmla="*/ 1311170 w 4413967"/>
                  <a:gd name="connsiteY80" fmla="*/ 54006 h 54006"/>
                  <a:gd name="connsiteX81" fmla="*/ 1293170 w 4413967"/>
                  <a:gd name="connsiteY81" fmla="*/ 36006 h 54006"/>
                  <a:gd name="connsiteX82" fmla="*/ 1293170 w 4413967"/>
                  <a:gd name="connsiteY82" fmla="*/ 36005 h 54006"/>
                  <a:gd name="connsiteX83" fmla="*/ 1293168 w 4413967"/>
                  <a:gd name="connsiteY83" fmla="*/ 36005 h 54006"/>
                  <a:gd name="connsiteX84" fmla="*/ 1257170 w 4413967"/>
                  <a:gd name="connsiteY84" fmla="*/ 18003 h 54006"/>
                  <a:gd name="connsiteX85" fmla="*/ 1221172 w 4413967"/>
                  <a:gd name="connsiteY85" fmla="*/ 36005 h 54006"/>
                  <a:gd name="connsiteX86" fmla="*/ 1221169 w 4413967"/>
                  <a:gd name="connsiteY86" fmla="*/ 36005 h 54006"/>
                  <a:gd name="connsiteX87" fmla="*/ 1221170 w 4413967"/>
                  <a:gd name="connsiteY87" fmla="*/ 36006 h 54006"/>
                  <a:gd name="connsiteX88" fmla="*/ 1203170 w 4413967"/>
                  <a:gd name="connsiteY88" fmla="*/ 54006 h 54006"/>
                  <a:gd name="connsiteX89" fmla="*/ 1185170 w 4413967"/>
                  <a:gd name="connsiteY89" fmla="*/ 36006 h 54006"/>
                  <a:gd name="connsiteX90" fmla="*/ 1185170 w 4413967"/>
                  <a:gd name="connsiteY90" fmla="*/ 36005 h 54006"/>
                  <a:gd name="connsiteX91" fmla="*/ 1182001 w 4413967"/>
                  <a:gd name="connsiteY91" fmla="*/ 36005 h 54006"/>
                  <a:gd name="connsiteX92" fmla="*/ 1146003 w 4413967"/>
                  <a:gd name="connsiteY92" fmla="*/ 18003 h 54006"/>
                  <a:gd name="connsiteX93" fmla="*/ 1110005 w 4413967"/>
                  <a:gd name="connsiteY93" fmla="*/ 36005 h 54006"/>
                  <a:gd name="connsiteX94" fmla="*/ 1110002 w 4413967"/>
                  <a:gd name="connsiteY94" fmla="*/ 36005 h 54006"/>
                  <a:gd name="connsiteX95" fmla="*/ 1110003 w 4413967"/>
                  <a:gd name="connsiteY95" fmla="*/ 36006 h 54006"/>
                  <a:gd name="connsiteX96" fmla="*/ 1092003 w 4413967"/>
                  <a:gd name="connsiteY96" fmla="*/ 54006 h 54006"/>
                  <a:gd name="connsiteX97" fmla="*/ 1074003 w 4413967"/>
                  <a:gd name="connsiteY97" fmla="*/ 36006 h 54006"/>
                  <a:gd name="connsiteX98" fmla="*/ 1074003 w 4413967"/>
                  <a:gd name="connsiteY98" fmla="*/ 36005 h 54006"/>
                  <a:gd name="connsiteX99" fmla="*/ 1074001 w 4413967"/>
                  <a:gd name="connsiteY99" fmla="*/ 36005 h 54006"/>
                  <a:gd name="connsiteX100" fmla="*/ 1038003 w 4413967"/>
                  <a:gd name="connsiteY100" fmla="*/ 18003 h 54006"/>
                  <a:gd name="connsiteX101" fmla="*/ 1002005 w 4413967"/>
                  <a:gd name="connsiteY101" fmla="*/ 36005 h 54006"/>
                  <a:gd name="connsiteX102" fmla="*/ 1002002 w 4413967"/>
                  <a:gd name="connsiteY102" fmla="*/ 36005 h 54006"/>
                  <a:gd name="connsiteX103" fmla="*/ 1002003 w 4413967"/>
                  <a:gd name="connsiteY103" fmla="*/ 36006 h 54006"/>
                  <a:gd name="connsiteX104" fmla="*/ 984003 w 4413967"/>
                  <a:gd name="connsiteY104" fmla="*/ 54006 h 54006"/>
                  <a:gd name="connsiteX105" fmla="*/ 966003 w 4413967"/>
                  <a:gd name="connsiteY105" fmla="*/ 36006 h 54006"/>
                  <a:gd name="connsiteX106" fmla="*/ 966003 w 4413967"/>
                  <a:gd name="connsiteY106" fmla="*/ 36005 h 54006"/>
                  <a:gd name="connsiteX107" fmla="*/ 966001 w 4413967"/>
                  <a:gd name="connsiteY107" fmla="*/ 36005 h 54006"/>
                  <a:gd name="connsiteX108" fmla="*/ 930003 w 4413967"/>
                  <a:gd name="connsiteY108" fmla="*/ 18003 h 54006"/>
                  <a:gd name="connsiteX109" fmla="*/ 894005 w 4413967"/>
                  <a:gd name="connsiteY109" fmla="*/ 36005 h 54006"/>
                  <a:gd name="connsiteX110" fmla="*/ 894002 w 4413967"/>
                  <a:gd name="connsiteY110" fmla="*/ 36005 h 54006"/>
                  <a:gd name="connsiteX111" fmla="*/ 894003 w 4413967"/>
                  <a:gd name="connsiteY111" fmla="*/ 36006 h 54006"/>
                  <a:gd name="connsiteX112" fmla="*/ 876003 w 4413967"/>
                  <a:gd name="connsiteY112" fmla="*/ 54006 h 54006"/>
                  <a:gd name="connsiteX113" fmla="*/ 858003 w 4413967"/>
                  <a:gd name="connsiteY113" fmla="*/ 36006 h 54006"/>
                  <a:gd name="connsiteX114" fmla="*/ 860315 w 4413967"/>
                  <a:gd name="connsiteY114" fmla="*/ 30425 h 54006"/>
                  <a:gd name="connsiteX115" fmla="*/ 854393 w 4413967"/>
                  <a:gd name="connsiteY115" fmla="*/ 23276 h 54006"/>
                  <a:gd name="connsiteX116" fmla="*/ 828939 w 4413967"/>
                  <a:gd name="connsiteY116" fmla="*/ 18003 h 54006"/>
                  <a:gd name="connsiteX117" fmla="*/ 792941 w 4413967"/>
                  <a:gd name="connsiteY117" fmla="*/ 36005 h 54006"/>
                  <a:gd name="connsiteX118" fmla="*/ 792938 w 4413967"/>
                  <a:gd name="connsiteY118" fmla="*/ 36005 h 54006"/>
                  <a:gd name="connsiteX119" fmla="*/ 792939 w 4413967"/>
                  <a:gd name="connsiteY119" fmla="*/ 36006 h 54006"/>
                  <a:gd name="connsiteX120" fmla="*/ 774939 w 4413967"/>
                  <a:gd name="connsiteY120" fmla="*/ 54006 h 54006"/>
                  <a:gd name="connsiteX121" fmla="*/ 756939 w 4413967"/>
                  <a:gd name="connsiteY121" fmla="*/ 36006 h 54006"/>
                  <a:gd name="connsiteX122" fmla="*/ 756939 w 4413967"/>
                  <a:gd name="connsiteY122" fmla="*/ 36005 h 54006"/>
                  <a:gd name="connsiteX123" fmla="*/ 756937 w 4413967"/>
                  <a:gd name="connsiteY123" fmla="*/ 36005 h 54006"/>
                  <a:gd name="connsiteX124" fmla="*/ 720939 w 4413967"/>
                  <a:gd name="connsiteY124" fmla="*/ 18003 h 54006"/>
                  <a:gd name="connsiteX125" fmla="*/ 684941 w 4413967"/>
                  <a:gd name="connsiteY125" fmla="*/ 36005 h 54006"/>
                  <a:gd name="connsiteX126" fmla="*/ 684938 w 4413967"/>
                  <a:gd name="connsiteY126" fmla="*/ 36005 h 54006"/>
                  <a:gd name="connsiteX127" fmla="*/ 684939 w 4413967"/>
                  <a:gd name="connsiteY127" fmla="*/ 36006 h 54006"/>
                  <a:gd name="connsiteX128" fmla="*/ 666939 w 4413967"/>
                  <a:gd name="connsiteY128" fmla="*/ 54006 h 54006"/>
                  <a:gd name="connsiteX129" fmla="*/ 648939 w 4413967"/>
                  <a:gd name="connsiteY129" fmla="*/ 36006 h 54006"/>
                  <a:gd name="connsiteX130" fmla="*/ 648939 w 4413967"/>
                  <a:gd name="connsiteY130" fmla="*/ 36005 h 54006"/>
                  <a:gd name="connsiteX131" fmla="*/ 648937 w 4413967"/>
                  <a:gd name="connsiteY131" fmla="*/ 36005 h 54006"/>
                  <a:gd name="connsiteX132" fmla="*/ 612939 w 4413967"/>
                  <a:gd name="connsiteY132" fmla="*/ 18003 h 54006"/>
                  <a:gd name="connsiteX133" fmla="*/ 576941 w 4413967"/>
                  <a:gd name="connsiteY133" fmla="*/ 36005 h 54006"/>
                  <a:gd name="connsiteX134" fmla="*/ 576938 w 4413967"/>
                  <a:gd name="connsiteY134" fmla="*/ 36005 h 54006"/>
                  <a:gd name="connsiteX135" fmla="*/ 576939 w 4413967"/>
                  <a:gd name="connsiteY135" fmla="*/ 36006 h 54006"/>
                  <a:gd name="connsiteX136" fmla="*/ 558939 w 4413967"/>
                  <a:gd name="connsiteY136" fmla="*/ 54006 h 54006"/>
                  <a:gd name="connsiteX137" fmla="*/ 540939 w 4413967"/>
                  <a:gd name="connsiteY137" fmla="*/ 36006 h 54006"/>
                  <a:gd name="connsiteX138" fmla="*/ 541681 w 4413967"/>
                  <a:gd name="connsiteY138" fmla="*/ 34214 h 54006"/>
                  <a:gd name="connsiteX139" fmla="*/ 532621 w 4413967"/>
                  <a:gd name="connsiteY139" fmla="*/ 23276 h 54006"/>
                  <a:gd name="connsiteX140" fmla="*/ 507167 w 4413967"/>
                  <a:gd name="connsiteY140" fmla="*/ 18003 h 54006"/>
                  <a:gd name="connsiteX141" fmla="*/ 471169 w 4413967"/>
                  <a:gd name="connsiteY141" fmla="*/ 36005 h 54006"/>
                  <a:gd name="connsiteX142" fmla="*/ 471166 w 4413967"/>
                  <a:gd name="connsiteY142" fmla="*/ 36005 h 54006"/>
                  <a:gd name="connsiteX143" fmla="*/ 471167 w 4413967"/>
                  <a:gd name="connsiteY143" fmla="*/ 36006 h 54006"/>
                  <a:gd name="connsiteX144" fmla="*/ 453167 w 4413967"/>
                  <a:gd name="connsiteY144" fmla="*/ 54006 h 54006"/>
                  <a:gd name="connsiteX145" fmla="*/ 435167 w 4413967"/>
                  <a:gd name="connsiteY145" fmla="*/ 36006 h 54006"/>
                  <a:gd name="connsiteX146" fmla="*/ 435167 w 4413967"/>
                  <a:gd name="connsiteY146" fmla="*/ 36005 h 54006"/>
                  <a:gd name="connsiteX147" fmla="*/ 435165 w 4413967"/>
                  <a:gd name="connsiteY147" fmla="*/ 36005 h 54006"/>
                  <a:gd name="connsiteX148" fmla="*/ 399167 w 4413967"/>
                  <a:gd name="connsiteY148" fmla="*/ 18003 h 54006"/>
                  <a:gd name="connsiteX149" fmla="*/ 363169 w 4413967"/>
                  <a:gd name="connsiteY149" fmla="*/ 36005 h 54006"/>
                  <a:gd name="connsiteX150" fmla="*/ 363166 w 4413967"/>
                  <a:gd name="connsiteY150" fmla="*/ 36005 h 54006"/>
                  <a:gd name="connsiteX151" fmla="*/ 363167 w 4413967"/>
                  <a:gd name="connsiteY151" fmla="*/ 36006 h 54006"/>
                  <a:gd name="connsiteX152" fmla="*/ 345167 w 4413967"/>
                  <a:gd name="connsiteY152" fmla="*/ 54006 h 54006"/>
                  <a:gd name="connsiteX153" fmla="*/ 327167 w 4413967"/>
                  <a:gd name="connsiteY153" fmla="*/ 36006 h 54006"/>
                  <a:gd name="connsiteX154" fmla="*/ 327167 w 4413967"/>
                  <a:gd name="connsiteY154" fmla="*/ 36005 h 54006"/>
                  <a:gd name="connsiteX155" fmla="*/ 327165 w 4413967"/>
                  <a:gd name="connsiteY155" fmla="*/ 36005 h 54006"/>
                  <a:gd name="connsiteX156" fmla="*/ 291167 w 4413967"/>
                  <a:gd name="connsiteY156" fmla="*/ 18003 h 54006"/>
                  <a:gd name="connsiteX157" fmla="*/ 255169 w 4413967"/>
                  <a:gd name="connsiteY157" fmla="*/ 36005 h 54006"/>
                  <a:gd name="connsiteX158" fmla="*/ 255166 w 4413967"/>
                  <a:gd name="connsiteY158" fmla="*/ 36005 h 54006"/>
                  <a:gd name="connsiteX159" fmla="*/ 255167 w 4413967"/>
                  <a:gd name="connsiteY159" fmla="*/ 36006 h 54006"/>
                  <a:gd name="connsiteX160" fmla="*/ 237167 w 4413967"/>
                  <a:gd name="connsiteY160" fmla="*/ 54006 h 54006"/>
                  <a:gd name="connsiteX161" fmla="*/ 219167 w 4413967"/>
                  <a:gd name="connsiteY161" fmla="*/ 36006 h 54006"/>
                  <a:gd name="connsiteX162" fmla="*/ 219167 w 4413967"/>
                  <a:gd name="connsiteY162" fmla="*/ 36005 h 54006"/>
                  <a:gd name="connsiteX163" fmla="*/ 215998 w 4413967"/>
                  <a:gd name="connsiteY163" fmla="*/ 36005 h 54006"/>
                  <a:gd name="connsiteX164" fmla="*/ 180000 w 4413967"/>
                  <a:gd name="connsiteY164" fmla="*/ 18003 h 54006"/>
                  <a:gd name="connsiteX165" fmla="*/ 144002 w 4413967"/>
                  <a:gd name="connsiteY165" fmla="*/ 36005 h 54006"/>
                  <a:gd name="connsiteX166" fmla="*/ 143999 w 4413967"/>
                  <a:gd name="connsiteY166" fmla="*/ 36005 h 54006"/>
                  <a:gd name="connsiteX167" fmla="*/ 144000 w 4413967"/>
                  <a:gd name="connsiteY167" fmla="*/ 36006 h 54006"/>
                  <a:gd name="connsiteX168" fmla="*/ 126000 w 4413967"/>
                  <a:gd name="connsiteY168" fmla="*/ 54006 h 54006"/>
                  <a:gd name="connsiteX169" fmla="*/ 108000 w 4413967"/>
                  <a:gd name="connsiteY169" fmla="*/ 36006 h 54006"/>
                  <a:gd name="connsiteX170" fmla="*/ 108000 w 4413967"/>
                  <a:gd name="connsiteY170" fmla="*/ 36005 h 54006"/>
                  <a:gd name="connsiteX171" fmla="*/ 107998 w 4413967"/>
                  <a:gd name="connsiteY171" fmla="*/ 36005 h 54006"/>
                  <a:gd name="connsiteX172" fmla="*/ 72000 w 4413967"/>
                  <a:gd name="connsiteY172" fmla="*/ 18003 h 54006"/>
                  <a:gd name="connsiteX173" fmla="*/ 36002 w 4413967"/>
                  <a:gd name="connsiteY173" fmla="*/ 36005 h 54006"/>
                  <a:gd name="connsiteX174" fmla="*/ 35999 w 4413967"/>
                  <a:gd name="connsiteY174" fmla="*/ 36005 h 54006"/>
                  <a:gd name="connsiteX175" fmla="*/ 36000 w 4413967"/>
                  <a:gd name="connsiteY175" fmla="*/ 36006 h 54006"/>
                  <a:gd name="connsiteX176" fmla="*/ 18000 w 4413967"/>
                  <a:gd name="connsiteY176" fmla="*/ 54006 h 54006"/>
                  <a:gd name="connsiteX177" fmla="*/ 0 w 4413967"/>
                  <a:gd name="connsiteY177" fmla="*/ 36006 h 54006"/>
                  <a:gd name="connsiteX178" fmla="*/ 18000 w 4413967"/>
                  <a:gd name="connsiteY178" fmla="*/ 18006 h 54006"/>
                  <a:gd name="connsiteX179" fmla="*/ 26893 w 4413967"/>
                  <a:gd name="connsiteY179" fmla="*/ 21690 h 54006"/>
                  <a:gd name="connsiteX180" fmla="*/ 33816 w 4413967"/>
                  <a:gd name="connsiteY180" fmla="*/ 10546 h 54006"/>
                  <a:gd name="connsiteX181" fmla="*/ 72000 w 4413967"/>
                  <a:gd name="connsiteY181" fmla="*/ 1 h 54006"/>
                  <a:gd name="connsiteX182" fmla="*/ 110183 w 4413967"/>
                  <a:gd name="connsiteY182" fmla="*/ 10546 h 54006"/>
                  <a:gd name="connsiteX183" fmla="*/ 117106 w 4413967"/>
                  <a:gd name="connsiteY183" fmla="*/ 21690 h 54006"/>
                  <a:gd name="connsiteX184" fmla="*/ 126000 w 4413967"/>
                  <a:gd name="connsiteY184" fmla="*/ 18006 h 54006"/>
                  <a:gd name="connsiteX185" fmla="*/ 134893 w 4413967"/>
                  <a:gd name="connsiteY185" fmla="*/ 21690 h 54006"/>
                  <a:gd name="connsiteX186" fmla="*/ 141816 w 4413967"/>
                  <a:gd name="connsiteY186" fmla="*/ 10546 h 54006"/>
                  <a:gd name="connsiteX187" fmla="*/ 180000 w 4413967"/>
                  <a:gd name="connsiteY187" fmla="*/ 1 h 54006"/>
                  <a:gd name="connsiteX188" fmla="*/ 218183 w 4413967"/>
                  <a:gd name="connsiteY188" fmla="*/ 10546 h 54006"/>
                  <a:gd name="connsiteX189" fmla="*/ 225754 w 4413967"/>
                  <a:gd name="connsiteY189" fmla="*/ 22733 h 54006"/>
                  <a:gd name="connsiteX190" fmla="*/ 237167 w 4413967"/>
                  <a:gd name="connsiteY190" fmla="*/ 18006 h 54006"/>
                  <a:gd name="connsiteX191" fmla="*/ 246060 w 4413967"/>
                  <a:gd name="connsiteY191" fmla="*/ 21690 h 54006"/>
                  <a:gd name="connsiteX192" fmla="*/ 252983 w 4413967"/>
                  <a:gd name="connsiteY192" fmla="*/ 10546 h 54006"/>
                  <a:gd name="connsiteX193" fmla="*/ 291167 w 4413967"/>
                  <a:gd name="connsiteY193" fmla="*/ 1 h 54006"/>
                  <a:gd name="connsiteX194" fmla="*/ 329350 w 4413967"/>
                  <a:gd name="connsiteY194" fmla="*/ 10546 h 54006"/>
                  <a:gd name="connsiteX195" fmla="*/ 336273 w 4413967"/>
                  <a:gd name="connsiteY195" fmla="*/ 21690 h 54006"/>
                  <a:gd name="connsiteX196" fmla="*/ 345167 w 4413967"/>
                  <a:gd name="connsiteY196" fmla="*/ 18006 h 54006"/>
                  <a:gd name="connsiteX197" fmla="*/ 354060 w 4413967"/>
                  <a:gd name="connsiteY197" fmla="*/ 21690 h 54006"/>
                  <a:gd name="connsiteX198" fmla="*/ 360983 w 4413967"/>
                  <a:gd name="connsiteY198" fmla="*/ 10546 h 54006"/>
                  <a:gd name="connsiteX199" fmla="*/ 399167 w 4413967"/>
                  <a:gd name="connsiteY199" fmla="*/ 1 h 54006"/>
                  <a:gd name="connsiteX200" fmla="*/ 437350 w 4413967"/>
                  <a:gd name="connsiteY200" fmla="*/ 10546 h 54006"/>
                  <a:gd name="connsiteX201" fmla="*/ 444273 w 4413967"/>
                  <a:gd name="connsiteY201" fmla="*/ 21690 h 54006"/>
                  <a:gd name="connsiteX202" fmla="*/ 453167 w 4413967"/>
                  <a:gd name="connsiteY202" fmla="*/ 18006 h 54006"/>
                  <a:gd name="connsiteX203" fmla="*/ 462060 w 4413967"/>
                  <a:gd name="connsiteY203" fmla="*/ 21690 h 54006"/>
                  <a:gd name="connsiteX204" fmla="*/ 468983 w 4413967"/>
                  <a:gd name="connsiteY204" fmla="*/ 10546 h 54006"/>
                  <a:gd name="connsiteX205" fmla="*/ 507167 w 4413967"/>
                  <a:gd name="connsiteY205" fmla="*/ 1 h 54006"/>
                  <a:gd name="connsiteX206" fmla="*/ 545350 w 4413967"/>
                  <a:gd name="connsiteY206" fmla="*/ 10546 h 54006"/>
                  <a:gd name="connsiteX207" fmla="*/ 551817 w 4413967"/>
                  <a:gd name="connsiteY207" fmla="*/ 20956 h 54006"/>
                  <a:gd name="connsiteX208" fmla="*/ 558939 w 4413967"/>
                  <a:gd name="connsiteY208" fmla="*/ 18006 h 54006"/>
                  <a:gd name="connsiteX209" fmla="*/ 567832 w 4413967"/>
                  <a:gd name="connsiteY209" fmla="*/ 21690 h 54006"/>
                  <a:gd name="connsiteX210" fmla="*/ 574755 w 4413967"/>
                  <a:gd name="connsiteY210" fmla="*/ 10546 h 54006"/>
                  <a:gd name="connsiteX211" fmla="*/ 612939 w 4413967"/>
                  <a:gd name="connsiteY211" fmla="*/ 1 h 54006"/>
                  <a:gd name="connsiteX212" fmla="*/ 651122 w 4413967"/>
                  <a:gd name="connsiteY212" fmla="*/ 10546 h 54006"/>
                  <a:gd name="connsiteX213" fmla="*/ 658045 w 4413967"/>
                  <a:gd name="connsiteY213" fmla="*/ 21690 h 54006"/>
                  <a:gd name="connsiteX214" fmla="*/ 666939 w 4413967"/>
                  <a:gd name="connsiteY214" fmla="*/ 18006 h 54006"/>
                  <a:gd name="connsiteX215" fmla="*/ 675832 w 4413967"/>
                  <a:gd name="connsiteY215" fmla="*/ 21690 h 54006"/>
                  <a:gd name="connsiteX216" fmla="*/ 682755 w 4413967"/>
                  <a:gd name="connsiteY216" fmla="*/ 10546 h 54006"/>
                  <a:gd name="connsiteX217" fmla="*/ 720939 w 4413967"/>
                  <a:gd name="connsiteY217" fmla="*/ 1 h 54006"/>
                  <a:gd name="connsiteX218" fmla="*/ 759122 w 4413967"/>
                  <a:gd name="connsiteY218" fmla="*/ 10546 h 54006"/>
                  <a:gd name="connsiteX219" fmla="*/ 766045 w 4413967"/>
                  <a:gd name="connsiteY219" fmla="*/ 21690 h 54006"/>
                  <a:gd name="connsiteX220" fmla="*/ 774939 w 4413967"/>
                  <a:gd name="connsiteY220" fmla="*/ 18006 h 54006"/>
                  <a:gd name="connsiteX221" fmla="*/ 783832 w 4413967"/>
                  <a:gd name="connsiteY221" fmla="*/ 21690 h 54006"/>
                  <a:gd name="connsiteX222" fmla="*/ 790755 w 4413967"/>
                  <a:gd name="connsiteY222" fmla="*/ 10546 h 54006"/>
                  <a:gd name="connsiteX223" fmla="*/ 828939 w 4413967"/>
                  <a:gd name="connsiteY223" fmla="*/ 1 h 54006"/>
                  <a:gd name="connsiteX224" fmla="*/ 867122 w 4413967"/>
                  <a:gd name="connsiteY224" fmla="*/ 10546 h 54006"/>
                  <a:gd name="connsiteX225" fmla="*/ 872626 w 4413967"/>
                  <a:gd name="connsiteY225" fmla="*/ 19405 h 54006"/>
                  <a:gd name="connsiteX226" fmla="*/ 876003 w 4413967"/>
                  <a:gd name="connsiteY226" fmla="*/ 18006 h 54006"/>
                  <a:gd name="connsiteX227" fmla="*/ 884896 w 4413967"/>
                  <a:gd name="connsiteY227" fmla="*/ 21690 h 54006"/>
                  <a:gd name="connsiteX228" fmla="*/ 891819 w 4413967"/>
                  <a:gd name="connsiteY228" fmla="*/ 10546 h 54006"/>
                  <a:gd name="connsiteX229" fmla="*/ 930003 w 4413967"/>
                  <a:gd name="connsiteY229" fmla="*/ 1 h 54006"/>
                  <a:gd name="connsiteX230" fmla="*/ 968186 w 4413967"/>
                  <a:gd name="connsiteY230" fmla="*/ 10546 h 54006"/>
                  <a:gd name="connsiteX231" fmla="*/ 975109 w 4413967"/>
                  <a:gd name="connsiteY231" fmla="*/ 21690 h 54006"/>
                  <a:gd name="connsiteX232" fmla="*/ 984003 w 4413967"/>
                  <a:gd name="connsiteY232" fmla="*/ 18006 h 54006"/>
                  <a:gd name="connsiteX233" fmla="*/ 992896 w 4413967"/>
                  <a:gd name="connsiteY233" fmla="*/ 21690 h 54006"/>
                  <a:gd name="connsiteX234" fmla="*/ 999819 w 4413967"/>
                  <a:gd name="connsiteY234" fmla="*/ 10546 h 54006"/>
                  <a:gd name="connsiteX235" fmla="*/ 1038003 w 4413967"/>
                  <a:gd name="connsiteY235" fmla="*/ 1 h 54006"/>
                  <a:gd name="connsiteX236" fmla="*/ 1076186 w 4413967"/>
                  <a:gd name="connsiteY236" fmla="*/ 10546 h 54006"/>
                  <a:gd name="connsiteX237" fmla="*/ 1083109 w 4413967"/>
                  <a:gd name="connsiteY237" fmla="*/ 21690 h 54006"/>
                  <a:gd name="connsiteX238" fmla="*/ 1092003 w 4413967"/>
                  <a:gd name="connsiteY238" fmla="*/ 18006 h 54006"/>
                  <a:gd name="connsiteX239" fmla="*/ 1100896 w 4413967"/>
                  <a:gd name="connsiteY239" fmla="*/ 21690 h 54006"/>
                  <a:gd name="connsiteX240" fmla="*/ 1107819 w 4413967"/>
                  <a:gd name="connsiteY240" fmla="*/ 10546 h 54006"/>
                  <a:gd name="connsiteX241" fmla="*/ 1146003 w 4413967"/>
                  <a:gd name="connsiteY241" fmla="*/ 1 h 54006"/>
                  <a:gd name="connsiteX242" fmla="*/ 1184186 w 4413967"/>
                  <a:gd name="connsiteY242" fmla="*/ 10546 h 54006"/>
                  <a:gd name="connsiteX243" fmla="*/ 1191757 w 4413967"/>
                  <a:gd name="connsiteY243" fmla="*/ 22733 h 54006"/>
                  <a:gd name="connsiteX244" fmla="*/ 1203170 w 4413967"/>
                  <a:gd name="connsiteY244" fmla="*/ 18006 h 54006"/>
                  <a:gd name="connsiteX245" fmla="*/ 1212063 w 4413967"/>
                  <a:gd name="connsiteY245" fmla="*/ 21690 h 54006"/>
                  <a:gd name="connsiteX246" fmla="*/ 1218986 w 4413967"/>
                  <a:gd name="connsiteY246" fmla="*/ 10546 h 54006"/>
                  <a:gd name="connsiteX247" fmla="*/ 1257170 w 4413967"/>
                  <a:gd name="connsiteY247" fmla="*/ 1 h 54006"/>
                  <a:gd name="connsiteX248" fmla="*/ 1295353 w 4413967"/>
                  <a:gd name="connsiteY248" fmla="*/ 10546 h 54006"/>
                  <a:gd name="connsiteX249" fmla="*/ 1302276 w 4413967"/>
                  <a:gd name="connsiteY249" fmla="*/ 21690 h 54006"/>
                  <a:gd name="connsiteX250" fmla="*/ 1311170 w 4413967"/>
                  <a:gd name="connsiteY250" fmla="*/ 18006 h 54006"/>
                  <a:gd name="connsiteX251" fmla="*/ 1320063 w 4413967"/>
                  <a:gd name="connsiteY251" fmla="*/ 21690 h 54006"/>
                  <a:gd name="connsiteX252" fmla="*/ 1326986 w 4413967"/>
                  <a:gd name="connsiteY252" fmla="*/ 10546 h 54006"/>
                  <a:gd name="connsiteX253" fmla="*/ 1365170 w 4413967"/>
                  <a:gd name="connsiteY253" fmla="*/ 1 h 54006"/>
                  <a:gd name="connsiteX254" fmla="*/ 1403353 w 4413967"/>
                  <a:gd name="connsiteY254" fmla="*/ 10546 h 54006"/>
                  <a:gd name="connsiteX255" fmla="*/ 1410276 w 4413967"/>
                  <a:gd name="connsiteY255" fmla="*/ 21690 h 54006"/>
                  <a:gd name="connsiteX256" fmla="*/ 1419170 w 4413967"/>
                  <a:gd name="connsiteY256" fmla="*/ 18006 h 54006"/>
                  <a:gd name="connsiteX257" fmla="*/ 1428063 w 4413967"/>
                  <a:gd name="connsiteY257" fmla="*/ 21690 h 54006"/>
                  <a:gd name="connsiteX258" fmla="*/ 1434986 w 4413967"/>
                  <a:gd name="connsiteY258" fmla="*/ 10546 h 54006"/>
                  <a:gd name="connsiteX259" fmla="*/ 1473170 w 4413967"/>
                  <a:gd name="connsiteY259" fmla="*/ 1 h 54006"/>
                  <a:gd name="connsiteX260" fmla="*/ 1511353 w 4413967"/>
                  <a:gd name="connsiteY260" fmla="*/ 10546 h 54006"/>
                  <a:gd name="connsiteX261" fmla="*/ 1516673 w 4413967"/>
                  <a:gd name="connsiteY261" fmla="*/ 19109 h 54006"/>
                  <a:gd name="connsiteX262" fmla="*/ 1519336 w 4413967"/>
                  <a:gd name="connsiteY262" fmla="*/ 18006 h 54006"/>
                  <a:gd name="connsiteX263" fmla="*/ 1528229 w 4413967"/>
                  <a:gd name="connsiteY263" fmla="*/ 21690 h 54006"/>
                  <a:gd name="connsiteX264" fmla="*/ 1535152 w 4413967"/>
                  <a:gd name="connsiteY264" fmla="*/ 10546 h 54006"/>
                  <a:gd name="connsiteX265" fmla="*/ 1573336 w 4413967"/>
                  <a:gd name="connsiteY265" fmla="*/ 1 h 54006"/>
                  <a:gd name="connsiteX266" fmla="*/ 1611519 w 4413967"/>
                  <a:gd name="connsiteY266" fmla="*/ 10546 h 54006"/>
                  <a:gd name="connsiteX267" fmla="*/ 1618442 w 4413967"/>
                  <a:gd name="connsiteY267" fmla="*/ 21690 h 54006"/>
                  <a:gd name="connsiteX268" fmla="*/ 1627336 w 4413967"/>
                  <a:gd name="connsiteY268" fmla="*/ 18006 h 54006"/>
                  <a:gd name="connsiteX269" fmla="*/ 1636229 w 4413967"/>
                  <a:gd name="connsiteY269" fmla="*/ 21690 h 54006"/>
                  <a:gd name="connsiteX270" fmla="*/ 1643152 w 4413967"/>
                  <a:gd name="connsiteY270" fmla="*/ 10546 h 54006"/>
                  <a:gd name="connsiteX271" fmla="*/ 1681336 w 4413967"/>
                  <a:gd name="connsiteY271" fmla="*/ 1 h 54006"/>
                  <a:gd name="connsiteX272" fmla="*/ 1719519 w 4413967"/>
                  <a:gd name="connsiteY272" fmla="*/ 10546 h 54006"/>
                  <a:gd name="connsiteX273" fmla="*/ 1726442 w 4413967"/>
                  <a:gd name="connsiteY273" fmla="*/ 21690 h 54006"/>
                  <a:gd name="connsiteX274" fmla="*/ 1735336 w 4413967"/>
                  <a:gd name="connsiteY274" fmla="*/ 18006 h 54006"/>
                  <a:gd name="connsiteX275" fmla="*/ 1744229 w 4413967"/>
                  <a:gd name="connsiteY275" fmla="*/ 21690 h 54006"/>
                  <a:gd name="connsiteX276" fmla="*/ 1751152 w 4413967"/>
                  <a:gd name="connsiteY276" fmla="*/ 10546 h 54006"/>
                  <a:gd name="connsiteX277" fmla="*/ 1789336 w 4413967"/>
                  <a:gd name="connsiteY277" fmla="*/ 1 h 54006"/>
                  <a:gd name="connsiteX278" fmla="*/ 1827519 w 4413967"/>
                  <a:gd name="connsiteY278" fmla="*/ 10546 h 54006"/>
                  <a:gd name="connsiteX279" fmla="*/ 1833023 w 4413967"/>
                  <a:gd name="connsiteY279" fmla="*/ 19405 h 54006"/>
                  <a:gd name="connsiteX280" fmla="*/ 1836400 w 4413967"/>
                  <a:gd name="connsiteY280" fmla="*/ 18006 h 54006"/>
                  <a:gd name="connsiteX281" fmla="*/ 1845293 w 4413967"/>
                  <a:gd name="connsiteY281" fmla="*/ 21690 h 54006"/>
                  <a:gd name="connsiteX282" fmla="*/ 1852216 w 4413967"/>
                  <a:gd name="connsiteY282" fmla="*/ 10546 h 54006"/>
                  <a:gd name="connsiteX283" fmla="*/ 1890400 w 4413967"/>
                  <a:gd name="connsiteY283" fmla="*/ 1 h 54006"/>
                  <a:gd name="connsiteX284" fmla="*/ 1928583 w 4413967"/>
                  <a:gd name="connsiteY284" fmla="*/ 10546 h 54006"/>
                  <a:gd name="connsiteX285" fmla="*/ 1935506 w 4413967"/>
                  <a:gd name="connsiteY285" fmla="*/ 21690 h 54006"/>
                  <a:gd name="connsiteX286" fmla="*/ 1944400 w 4413967"/>
                  <a:gd name="connsiteY286" fmla="*/ 18006 h 54006"/>
                  <a:gd name="connsiteX287" fmla="*/ 1953293 w 4413967"/>
                  <a:gd name="connsiteY287" fmla="*/ 21690 h 54006"/>
                  <a:gd name="connsiteX288" fmla="*/ 1960216 w 4413967"/>
                  <a:gd name="connsiteY288" fmla="*/ 10546 h 54006"/>
                  <a:gd name="connsiteX289" fmla="*/ 1998400 w 4413967"/>
                  <a:gd name="connsiteY289" fmla="*/ 1 h 54006"/>
                  <a:gd name="connsiteX290" fmla="*/ 2036583 w 4413967"/>
                  <a:gd name="connsiteY290" fmla="*/ 10546 h 54006"/>
                  <a:gd name="connsiteX291" fmla="*/ 2043506 w 4413967"/>
                  <a:gd name="connsiteY291" fmla="*/ 21690 h 54006"/>
                  <a:gd name="connsiteX292" fmla="*/ 2052400 w 4413967"/>
                  <a:gd name="connsiteY292" fmla="*/ 18006 h 54006"/>
                  <a:gd name="connsiteX293" fmla="*/ 2061293 w 4413967"/>
                  <a:gd name="connsiteY293" fmla="*/ 21690 h 54006"/>
                  <a:gd name="connsiteX294" fmla="*/ 2068216 w 4413967"/>
                  <a:gd name="connsiteY294" fmla="*/ 10546 h 54006"/>
                  <a:gd name="connsiteX295" fmla="*/ 2106400 w 4413967"/>
                  <a:gd name="connsiteY295" fmla="*/ 1 h 54006"/>
                  <a:gd name="connsiteX296" fmla="*/ 2144583 w 4413967"/>
                  <a:gd name="connsiteY296" fmla="*/ 10546 h 54006"/>
                  <a:gd name="connsiteX297" fmla="*/ 2152154 w 4413967"/>
                  <a:gd name="connsiteY297" fmla="*/ 22733 h 54006"/>
                  <a:gd name="connsiteX298" fmla="*/ 2163567 w 4413967"/>
                  <a:gd name="connsiteY298" fmla="*/ 18006 h 54006"/>
                  <a:gd name="connsiteX299" fmla="*/ 2172460 w 4413967"/>
                  <a:gd name="connsiteY299" fmla="*/ 21690 h 54006"/>
                  <a:gd name="connsiteX300" fmla="*/ 2179383 w 4413967"/>
                  <a:gd name="connsiteY300" fmla="*/ 10546 h 54006"/>
                  <a:gd name="connsiteX301" fmla="*/ 2217567 w 4413967"/>
                  <a:gd name="connsiteY301" fmla="*/ 1 h 54006"/>
                  <a:gd name="connsiteX302" fmla="*/ 2255750 w 4413967"/>
                  <a:gd name="connsiteY302" fmla="*/ 10546 h 54006"/>
                  <a:gd name="connsiteX303" fmla="*/ 2262673 w 4413967"/>
                  <a:gd name="connsiteY303" fmla="*/ 21690 h 54006"/>
                  <a:gd name="connsiteX304" fmla="*/ 2271567 w 4413967"/>
                  <a:gd name="connsiteY304" fmla="*/ 18006 h 54006"/>
                  <a:gd name="connsiteX305" fmla="*/ 2280460 w 4413967"/>
                  <a:gd name="connsiteY305" fmla="*/ 21690 h 54006"/>
                  <a:gd name="connsiteX306" fmla="*/ 2287383 w 4413967"/>
                  <a:gd name="connsiteY306" fmla="*/ 10546 h 54006"/>
                  <a:gd name="connsiteX307" fmla="*/ 2325567 w 4413967"/>
                  <a:gd name="connsiteY307" fmla="*/ 1 h 54006"/>
                  <a:gd name="connsiteX308" fmla="*/ 2363750 w 4413967"/>
                  <a:gd name="connsiteY308" fmla="*/ 10546 h 54006"/>
                  <a:gd name="connsiteX309" fmla="*/ 2370673 w 4413967"/>
                  <a:gd name="connsiteY309" fmla="*/ 21690 h 54006"/>
                  <a:gd name="connsiteX310" fmla="*/ 2379567 w 4413967"/>
                  <a:gd name="connsiteY310" fmla="*/ 18006 h 54006"/>
                  <a:gd name="connsiteX311" fmla="*/ 2388460 w 4413967"/>
                  <a:gd name="connsiteY311" fmla="*/ 21690 h 54006"/>
                  <a:gd name="connsiteX312" fmla="*/ 2395383 w 4413967"/>
                  <a:gd name="connsiteY312" fmla="*/ 10546 h 54006"/>
                  <a:gd name="connsiteX313" fmla="*/ 2433567 w 4413967"/>
                  <a:gd name="connsiteY313" fmla="*/ 1 h 54006"/>
                  <a:gd name="connsiteX314" fmla="*/ 2471750 w 4413967"/>
                  <a:gd name="connsiteY314" fmla="*/ 10546 h 54006"/>
                  <a:gd name="connsiteX315" fmla="*/ 2478217 w 4413967"/>
                  <a:gd name="connsiteY315" fmla="*/ 20955 h 54006"/>
                  <a:gd name="connsiteX316" fmla="*/ 2485339 w 4413967"/>
                  <a:gd name="connsiteY316" fmla="*/ 18005 h 54006"/>
                  <a:gd name="connsiteX317" fmla="*/ 2494232 w 4413967"/>
                  <a:gd name="connsiteY317" fmla="*/ 21689 h 54006"/>
                  <a:gd name="connsiteX318" fmla="*/ 2501155 w 4413967"/>
                  <a:gd name="connsiteY318" fmla="*/ 10545 h 54006"/>
                  <a:gd name="connsiteX319" fmla="*/ 2539339 w 4413967"/>
                  <a:gd name="connsiteY319" fmla="*/ 0 h 54006"/>
                  <a:gd name="connsiteX320" fmla="*/ 2577522 w 4413967"/>
                  <a:gd name="connsiteY320" fmla="*/ 10545 h 54006"/>
                  <a:gd name="connsiteX321" fmla="*/ 2584445 w 4413967"/>
                  <a:gd name="connsiteY321" fmla="*/ 21689 h 54006"/>
                  <a:gd name="connsiteX322" fmla="*/ 2593339 w 4413967"/>
                  <a:gd name="connsiteY322" fmla="*/ 18005 h 54006"/>
                  <a:gd name="connsiteX323" fmla="*/ 2602232 w 4413967"/>
                  <a:gd name="connsiteY323" fmla="*/ 21689 h 54006"/>
                  <a:gd name="connsiteX324" fmla="*/ 2609155 w 4413967"/>
                  <a:gd name="connsiteY324" fmla="*/ 10545 h 54006"/>
                  <a:gd name="connsiteX325" fmla="*/ 2647339 w 4413967"/>
                  <a:gd name="connsiteY325" fmla="*/ 0 h 54006"/>
                  <a:gd name="connsiteX326" fmla="*/ 2685522 w 4413967"/>
                  <a:gd name="connsiteY326" fmla="*/ 10545 h 54006"/>
                  <a:gd name="connsiteX327" fmla="*/ 2692445 w 4413967"/>
                  <a:gd name="connsiteY327" fmla="*/ 21689 h 54006"/>
                  <a:gd name="connsiteX328" fmla="*/ 2701339 w 4413967"/>
                  <a:gd name="connsiteY328" fmla="*/ 18005 h 54006"/>
                  <a:gd name="connsiteX329" fmla="*/ 2710232 w 4413967"/>
                  <a:gd name="connsiteY329" fmla="*/ 21689 h 54006"/>
                  <a:gd name="connsiteX330" fmla="*/ 2717155 w 4413967"/>
                  <a:gd name="connsiteY330" fmla="*/ 10545 h 54006"/>
                  <a:gd name="connsiteX331" fmla="*/ 2755339 w 4413967"/>
                  <a:gd name="connsiteY331" fmla="*/ 0 h 54006"/>
                  <a:gd name="connsiteX332" fmla="*/ 2793522 w 4413967"/>
                  <a:gd name="connsiteY332" fmla="*/ 10545 h 54006"/>
                  <a:gd name="connsiteX333" fmla="*/ 2799026 w 4413967"/>
                  <a:gd name="connsiteY333" fmla="*/ 19404 h 54006"/>
                  <a:gd name="connsiteX334" fmla="*/ 2802403 w 4413967"/>
                  <a:gd name="connsiteY334" fmla="*/ 18005 h 54006"/>
                  <a:gd name="connsiteX335" fmla="*/ 2811296 w 4413967"/>
                  <a:gd name="connsiteY335" fmla="*/ 21689 h 54006"/>
                  <a:gd name="connsiteX336" fmla="*/ 2818219 w 4413967"/>
                  <a:gd name="connsiteY336" fmla="*/ 10545 h 54006"/>
                  <a:gd name="connsiteX337" fmla="*/ 2856403 w 4413967"/>
                  <a:gd name="connsiteY337" fmla="*/ 0 h 54006"/>
                  <a:gd name="connsiteX338" fmla="*/ 2894586 w 4413967"/>
                  <a:gd name="connsiteY338" fmla="*/ 10545 h 54006"/>
                  <a:gd name="connsiteX339" fmla="*/ 2901509 w 4413967"/>
                  <a:gd name="connsiteY339" fmla="*/ 21689 h 54006"/>
                  <a:gd name="connsiteX340" fmla="*/ 2910403 w 4413967"/>
                  <a:gd name="connsiteY340" fmla="*/ 18005 h 54006"/>
                  <a:gd name="connsiteX341" fmla="*/ 2919296 w 4413967"/>
                  <a:gd name="connsiteY341" fmla="*/ 21689 h 54006"/>
                  <a:gd name="connsiteX342" fmla="*/ 2926219 w 4413967"/>
                  <a:gd name="connsiteY342" fmla="*/ 10545 h 54006"/>
                  <a:gd name="connsiteX343" fmla="*/ 2964403 w 4413967"/>
                  <a:gd name="connsiteY343" fmla="*/ 0 h 54006"/>
                  <a:gd name="connsiteX344" fmla="*/ 3002587 w 4413967"/>
                  <a:gd name="connsiteY344" fmla="*/ 10545 h 54006"/>
                  <a:gd name="connsiteX345" fmla="*/ 3009509 w 4413967"/>
                  <a:gd name="connsiteY345" fmla="*/ 21689 h 54006"/>
                  <a:gd name="connsiteX346" fmla="*/ 3018403 w 4413967"/>
                  <a:gd name="connsiteY346" fmla="*/ 18005 h 54006"/>
                  <a:gd name="connsiteX347" fmla="*/ 3027296 w 4413967"/>
                  <a:gd name="connsiteY347" fmla="*/ 21689 h 54006"/>
                  <a:gd name="connsiteX348" fmla="*/ 3034219 w 4413967"/>
                  <a:gd name="connsiteY348" fmla="*/ 10545 h 54006"/>
                  <a:gd name="connsiteX349" fmla="*/ 3072403 w 4413967"/>
                  <a:gd name="connsiteY349" fmla="*/ 0 h 54006"/>
                  <a:gd name="connsiteX350" fmla="*/ 3110587 w 4413967"/>
                  <a:gd name="connsiteY350" fmla="*/ 10545 h 54006"/>
                  <a:gd name="connsiteX351" fmla="*/ 3118158 w 4413967"/>
                  <a:gd name="connsiteY351" fmla="*/ 22732 h 54006"/>
                  <a:gd name="connsiteX352" fmla="*/ 3129570 w 4413967"/>
                  <a:gd name="connsiteY352" fmla="*/ 18005 h 54006"/>
                  <a:gd name="connsiteX353" fmla="*/ 3138463 w 4413967"/>
                  <a:gd name="connsiteY353" fmla="*/ 21689 h 54006"/>
                  <a:gd name="connsiteX354" fmla="*/ 3145386 w 4413967"/>
                  <a:gd name="connsiteY354" fmla="*/ 10545 h 54006"/>
                  <a:gd name="connsiteX355" fmla="*/ 3183570 w 4413967"/>
                  <a:gd name="connsiteY355" fmla="*/ 0 h 54006"/>
                  <a:gd name="connsiteX356" fmla="*/ 3221753 w 4413967"/>
                  <a:gd name="connsiteY356" fmla="*/ 10545 h 54006"/>
                  <a:gd name="connsiteX357" fmla="*/ 3228676 w 4413967"/>
                  <a:gd name="connsiteY357" fmla="*/ 21689 h 54006"/>
                  <a:gd name="connsiteX358" fmla="*/ 3237570 w 4413967"/>
                  <a:gd name="connsiteY358" fmla="*/ 18005 h 54006"/>
                  <a:gd name="connsiteX359" fmla="*/ 3246463 w 4413967"/>
                  <a:gd name="connsiteY359" fmla="*/ 21689 h 54006"/>
                  <a:gd name="connsiteX360" fmla="*/ 3253386 w 4413967"/>
                  <a:gd name="connsiteY360" fmla="*/ 10545 h 54006"/>
                  <a:gd name="connsiteX361" fmla="*/ 3291570 w 4413967"/>
                  <a:gd name="connsiteY361" fmla="*/ 0 h 54006"/>
                  <a:gd name="connsiteX362" fmla="*/ 3329753 w 4413967"/>
                  <a:gd name="connsiteY362" fmla="*/ 10545 h 54006"/>
                  <a:gd name="connsiteX363" fmla="*/ 3336676 w 4413967"/>
                  <a:gd name="connsiteY363" fmla="*/ 21689 h 54006"/>
                  <a:gd name="connsiteX364" fmla="*/ 3345570 w 4413967"/>
                  <a:gd name="connsiteY364" fmla="*/ 18005 h 54006"/>
                  <a:gd name="connsiteX365" fmla="*/ 3354463 w 4413967"/>
                  <a:gd name="connsiteY365" fmla="*/ 21689 h 54006"/>
                  <a:gd name="connsiteX366" fmla="*/ 3361386 w 4413967"/>
                  <a:gd name="connsiteY366" fmla="*/ 10545 h 54006"/>
                  <a:gd name="connsiteX367" fmla="*/ 3399570 w 4413967"/>
                  <a:gd name="connsiteY367" fmla="*/ 0 h 54006"/>
                  <a:gd name="connsiteX368" fmla="*/ 3437754 w 4413967"/>
                  <a:gd name="connsiteY368" fmla="*/ 10545 h 54006"/>
                  <a:gd name="connsiteX369" fmla="*/ 3443073 w 4413967"/>
                  <a:gd name="connsiteY369" fmla="*/ 19108 h 54006"/>
                  <a:gd name="connsiteX370" fmla="*/ 3445736 w 4413967"/>
                  <a:gd name="connsiteY370" fmla="*/ 18005 h 54006"/>
                  <a:gd name="connsiteX371" fmla="*/ 3454629 w 4413967"/>
                  <a:gd name="connsiteY371" fmla="*/ 21689 h 54006"/>
                  <a:gd name="connsiteX372" fmla="*/ 3461552 w 4413967"/>
                  <a:gd name="connsiteY372" fmla="*/ 10545 h 54006"/>
                  <a:gd name="connsiteX373" fmla="*/ 3499736 w 4413967"/>
                  <a:gd name="connsiteY373" fmla="*/ 0 h 54006"/>
                  <a:gd name="connsiteX374" fmla="*/ 3537919 w 4413967"/>
                  <a:gd name="connsiteY374" fmla="*/ 10545 h 54006"/>
                  <a:gd name="connsiteX375" fmla="*/ 3544842 w 4413967"/>
                  <a:gd name="connsiteY375" fmla="*/ 21689 h 54006"/>
                  <a:gd name="connsiteX376" fmla="*/ 3553736 w 4413967"/>
                  <a:gd name="connsiteY376" fmla="*/ 18005 h 54006"/>
                  <a:gd name="connsiteX377" fmla="*/ 3562629 w 4413967"/>
                  <a:gd name="connsiteY377" fmla="*/ 21689 h 54006"/>
                  <a:gd name="connsiteX378" fmla="*/ 3569552 w 4413967"/>
                  <a:gd name="connsiteY378" fmla="*/ 10545 h 54006"/>
                  <a:gd name="connsiteX379" fmla="*/ 3607736 w 4413967"/>
                  <a:gd name="connsiteY379" fmla="*/ 0 h 54006"/>
                  <a:gd name="connsiteX380" fmla="*/ 3645920 w 4413967"/>
                  <a:gd name="connsiteY380" fmla="*/ 10545 h 54006"/>
                  <a:gd name="connsiteX381" fmla="*/ 3652842 w 4413967"/>
                  <a:gd name="connsiteY381" fmla="*/ 21689 h 54006"/>
                  <a:gd name="connsiteX382" fmla="*/ 3661736 w 4413967"/>
                  <a:gd name="connsiteY382" fmla="*/ 18005 h 54006"/>
                  <a:gd name="connsiteX383" fmla="*/ 3670629 w 4413967"/>
                  <a:gd name="connsiteY383" fmla="*/ 21689 h 54006"/>
                  <a:gd name="connsiteX384" fmla="*/ 3677552 w 4413967"/>
                  <a:gd name="connsiteY384" fmla="*/ 10545 h 54006"/>
                  <a:gd name="connsiteX385" fmla="*/ 3715736 w 4413967"/>
                  <a:gd name="connsiteY385" fmla="*/ 0 h 54006"/>
                  <a:gd name="connsiteX386" fmla="*/ 3753920 w 4413967"/>
                  <a:gd name="connsiteY386" fmla="*/ 10545 h 54006"/>
                  <a:gd name="connsiteX387" fmla="*/ 3759423 w 4413967"/>
                  <a:gd name="connsiteY387" fmla="*/ 19404 h 54006"/>
                  <a:gd name="connsiteX388" fmla="*/ 3762800 w 4413967"/>
                  <a:gd name="connsiteY388" fmla="*/ 18005 h 54006"/>
                  <a:gd name="connsiteX389" fmla="*/ 3771693 w 4413967"/>
                  <a:gd name="connsiteY389" fmla="*/ 21689 h 54006"/>
                  <a:gd name="connsiteX390" fmla="*/ 3778616 w 4413967"/>
                  <a:gd name="connsiteY390" fmla="*/ 10545 h 54006"/>
                  <a:gd name="connsiteX391" fmla="*/ 3816800 w 4413967"/>
                  <a:gd name="connsiteY391" fmla="*/ 0 h 54006"/>
                  <a:gd name="connsiteX392" fmla="*/ 3854983 w 4413967"/>
                  <a:gd name="connsiteY392" fmla="*/ 10545 h 54006"/>
                  <a:gd name="connsiteX393" fmla="*/ 3861906 w 4413967"/>
                  <a:gd name="connsiteY393" fmla="*/ 21689 h 54006"/>
                  <a:gd name="connsiteX394" fmla="*/ 3870800 w 4413967"/>
                  <a:gd name="connsiteY394" fmla="*/ 18005 h 54006"/>
                  <a:gd name="connsiteX395" fmla="*/ 3879693 w 4413967"/>
                  <a:gd name="connsiteY395" fmla="*/ 21689 h 54006"/>
                  <a:gd name="connsiteX396" fmla="*/ 3886616 w 4413967"/>
                  <a:gd name="connsiteY396" fmla="*/ 10545 h 54006"/>
                  <a:gd name="connsiteX397" fmla="*/ 3924800 w 4413967"/>
                  <a:gd name="connsiteY397" fmla="*/ 0 h 54006"/>
                  <a:gd name="connsiteX398" fmla="*/ 3962984 w 4413967"/>
                  <a:gd name="connsiteY398" fmla="*/ 10545 h 54006"/>
                  <a:gd name="connsiteX399" fmla="*/ 3969906 w 4413967"/>
                  <a:gd name="connsiteY399" fmla="*/ 21689 h 54006"/>
                  <a:gd name="connsiteX400" fmla="*/ 3978800 w 4413967"/>
                  <a:gd name="connsiteY400" fmla="*/ 18005 h 54006"/>
                  <a:gd name="connsiteX401" fmla="*/ 3987693 w 4413967"/>
                  <a:gd name="connsiteY401" fmla="*/ 21689 h 54006"/>
                  <a:gd name="connsiteX402" fmla="*/ 3994616 w 4413967"/>
                  <a:gd name="connsiteY402" fmla="*/ 10545 h 54006"/>
                  <a:gd name="connsiteX403" fmla="*/ 4032800 w 4413967"/>
                  <a:gd name="connsiteY403" fmla="*/ 0 h 54006"/>
                  <a:gd name="connsiteX404" fmla="*/ 4070983 w 4413967"/>
                  <a:gd name="connsiteY404" fmla="*/ 10546 h 54006"/>
                  <a:gd name="connsiteX405" fmla="*/ 4078555 w 4413967"/>
                  <a:gd name="connsiteY405" fmla="*/ 22732 h 54006"/>
                  <a:gd name="connsiteX406" fmla="*/ 4089967 w 4413967"/>
                  <a:gd name="connsiteY406" fmla="*/ 18005 h 54006"/>
                  <a:gd name="connsiteX407" fmla="*/ 4098860 w 4413967"/>
                  <a:gd name="connsiteY407" fmla="*/ 21689 h 54006"/>
                  <a:gd name="connsiteX408" fmla="*/ 4105783 w 4413967"/>
                  <a:gd name="connsiteY408" fmla="*/ 10546 h 54006"/>
                  <a:gd name="connsiteX409" fmla="*/ 4143967 w 4413967"/>
                  <a:gd name="connsiteY409" fmla="*/ 0 h 54006"/>
                  <a:gd name="connsiteX410" fmla="*/ 4182151 w 4413967"/>
                  <a:gd name="connsiteY410" fmla="*/ 10546 h 54006"/>
                  <a:gd name="connsiteX411" fmla="*/ 4189073 w 4413967"/>
                  <a:gd name="connsiteY411" fmla="*/ 21689 h 54006"/>
                  <a:gd name="connsiteX412" fmla="*/ 4197967 w 4413967"/>
                  <a:gd name="connsiteY412" fmla="*/ 18005 h 54006"/>
                  <a:gd name="connsiteX413" fmla="*/ 4206860 w 4413967"/>
                  <a:gd name="connsiteY413" fmla="*/ 21689 h 54006"/>
                  <a:gd name="connsiteX414" fmla="*/ 4213783 w 4413967"/>
                  <a:gd name="connsiteY414" fmla="*/ 10546 h 54006"/>
                  <a:gd name="connsiteX415" fmla="*/ 4251967 w 4413967"/>
                  <a:gd name="connsiteY415" fmla="*/ 0 h 54006"/>
                  <a:gd name="connsiteX416" fmla="*/ 4290151 w 4413967"/>
                  <a:gd name="connsiteY416" fmla="*/ 10546 h 54006"/>
                  <a:gd name="connsiteX417" fmla="*/ 4297073 w 4413967"/>
                  <a:gd name="connsiteY417" fmla="*/ 21689 h 54006"/>
                  <a:gd name="connsiteX418" fmla="*/ 4305967 w 4413967"/>
                  <a:gd name="connsiteY418" fmla="*/ 18005 h 54006"/>
                  <a:gd name="connsiteX419" fmla="*/ 4314861 w 4413967"/>
                  <a:gd name="connsiteY419" fmla="*/ 21689 h 54006"/>
                  <a:gd name="connsiteX420" fmla="*/ 4321783 w 4413967"/>
                  <a:gd name="connsiteY420" fmla="*/ 10546 h 54006"/>
                  <a:gd name="connsiteX421" fmla="*/ 4359967 w 4413967"/>
                  <a:gd name="connsiteY421" fmla="*/ 0 h 54006"/>
                  <a:gd name="connsiteX422" fmla="*/ 4413967 w 4413967"/>
                  <a:gd name="connsiteY422" fmla="*/ 36004 h 54006"/>
                  <a:gd name="connsiteX423" fmla="*/ 4395965 w 4413967"/>
                  <a:gd name="connsiteY423" fmla="*/ 36004 h 54006"/>
                  <a:gd name="connsiteX424" fmla="*/ 4359967 w 4413967"/>
                  <a:gd name="connsiteY424" fmla="*/ 18002 h 54006"/>
                  <a:gd name="connsiteX425" fmla="*/ 4323969 w 4413967"/>
                  <a:gd name="connsiteY425" fmla="*/ 36004 h 54006"/>
                  <a:gd name="connsiteX426" fmla="*/ 4323967 w 4413967"/>
                  <a:gd name="connsiteY426" fmla="*/ 36004 h 54006"/>
                  <a:gd name="connsiteX427" fmla="*/ 4323967 w 4413967"/>
                  <a:gd name="connsiteY427" fmla="*/ 36005 h 54006"/>
                  <a:gd name="connsiteX428" fmla="*/ 4305967 w 4413967"/>
                  <a:gd name="connsiteY428" fmla="*/ 54005 h 54006"/>
                  <a:gd name="connsiteX429" fmla="*/ 4287967 w 4413967"/>
                  <a:gd name="connsiteY429" fmla="*/ 36005 h 54006"/>
                  <a:gd name="connsiteX430" fmla="*/ 4287967 w 4413967"/>
                  <a:gd name="connsiteY430" fmla="*/ 36004 h 54006"/>
                  <a:gd name="connsiteX431" fmla="*/ 4287965 w 4413967"/>
                  <a:gd name="connsiteY431" fmla="*/ 36004 h 54006"/>
                  <a:gd name="connsiteX432" fmla="*/ 4251967 w 4413967"/>
                  <a:gd name="connsiteY432" fmla="*/ 18002 h 54006"/>
                  <a:gd name="connsiteX433" fmla="*/ 4215969 w 4413967"/>
                  <a:gd name="connsiteY433" fmla="*/ 36004 h 54006"/>
                  <a:gd name="connsiteX434" fmla="*/ 4215966 w 4413967"/>
                  <a:gd name="connsiteY434" fmla="*/ 36004 h 54006"/>
                  <a:gd name="connsiteX435" fmla="*/ 4215967 w 4413967"/>
                  <a:gd name="connsiteY435" fmla="*/ 36005 h 54006"/>
                  <a:gd name="connsiteX436" fmla="*/ 4197967 w 4413967"/>
                  <a:gd name="connsiteY436" fmla="*/ 54005 h 54006"/>
                  <a:gd name="connsiteX437" fmla="*/ 4179967 w 4413967"/>
                  <a:gd name="connsiteY437" fmla="*/ 36005 h 54006"/>
                  <a:gd name="connsiteX438" fmla="*/ 4179967 w 4413967"/>
                  <a:gd name="connsiteY438" fmla="*/ 36004 h 54006"/>
                  <a:gd name="connsiteX439" fmla="*/ 4179965 w 4413967"/>
                  <a:gd name="connsiteY439" fmla="*/ 36004 h 54006"/>
                  <a:gd name="connsiteX440" fmla="*/ 4143967 w 4413967"/>
                  <a:gd name="connsiteY440" fmla="*/ 18002 h 54006"/>
                  <a:gd name="connsiteX441" fmla="*/ 4107969 w 4413967"/>
                  <a:gd name="connsiteY441" fmla="*/ 36004 h 54006"/>
                  <a:gd name="connsiteX442" fmla="*/ 4107966 w 4413967"/>
                  <a:gd name="connsiteY442" fmla="*/ 36004 h 54006"/>
                  <a:gd name="connsiteX443" fmla="*/ 4107967 w 4413967"/>
                  <a:gd name="connsiteY443" fmla="*/ 36005 h 54006"/>
                  <a:gd name="connsiteX444" fmla="*/ 4089967 w 4413967"/>
                  <a:gd name="connsiteY444" fmla="*/ 54005 h 54006"/>
                  <a:gd name="connsiteX445" fmla="*/ 4071967 w 4413967"/>
                  <a:gd name="connsiteY445" fmla="*/ 36005 h 54006"/>
                  <a:gd name="connsiteX446" fmla="*/ 4071967 w 4413967"/>
                  <a:gd name="connsiteY446" fmla="*/ 36004 h 54006"/>
                  <a:gd name="connsiteX447" fmla="*/ 4068798 w 4413967"/>
                  <a:gd name="connsiteY447" fmla="*/ 36004 h 54006"/>
                  <a:gd name="connsiteX448" fmla="*/ 4032800 w 4413967"/>
                  <a:gd name="connsiteY448" fmla="*/ 18002 h 54006"/>
                  <a:gd name="connsiteX449" fmla="*/ 3996802 w 4413967"/>
                  <a:gd name="connsiteY449" fmla="*/ 36004 h 54006"/>
                  <a:gd name="connsiteX450" fmla="*/ 3996799 w 4413967"/>
                  <a:gd name="connsiteY450" fmla="*/ 36004 h 54006"/>
                  <a:gd name="connsiteX451" fmla="*/ 3996800 w 4413967"/>
                  <a:gd name="connsiteY451" fmla="*/ 36005 h 54006"/>
                  <a:gd name="connsiteX452" fmla="*/ 3978800 w 4413967"/>
                  <a:gd name="connsiteY452" fmla="*/ 54005 h 54006"/>
                  <a:gd name="connsiteX453" fmla="*/ 3960800 w 4413967"/>
                  <a:gd name="connsiteY453" fmla="*/ 36005 h 54006"/>
                  <a:gd name="connsiteX454" fmla="*/ 3960800 w 4413967"/>
                  <a:gd name="connsiteY454" fmla="*/ 36004 h 54006"/>
                  <a:gd name="connsiteX455" fmla="*/ 3960798 w 4413967"/>
                  <a:gd name="connsiteY455" fmla="*/ 36004 h 54006"/>
                  <a:gd name="connsiteX456" fmla="*/ 3924800 w 4413967"/>
                  <a:gd name="connsiteY456" fmla="*/ 18002 h 54006"/>
                  <a:gd name="connsiteX457" fmla="*/ 3888802 w 4413967"/>
                  <a:gd name="connsiteY457" fmla="*/ 36004 h 54006"/>
                  <a:gd name="connsiteX458" fmla="*/ 3888799 w 4413967"/>
                  <a:gd name="connsiteY458" fmla="*/ 36004 h 54006"/>
                  <a:gd name="connsiteX459" fmla="*/ 3888800 w 4413967"/>
                  <a:gd name="connsiteY459" fmla="*/ 36005 h 54006"/>
                  <a:gd name="connsiteX460" fmla="*/ 3870800 w 4413967"/>
                  <a:gd name="connsiteY460" fmla="*/ 54005 h 54006"/>
                  <a:gd name="connsiteX461" fmla="*/ 3852800 w 4413967"/>
                  <a:gd name="connsiteY461" fmla="*/ 36005 h 54006"/>
                  <a:gd name="connsiteX462" fmla="*/ 3852800 w 4413967"/>
                  <a:gd name="connsiteY462" fmla="*/ 36004 h 54006"/>
                  <a:gd name="connsiteX463" fmla="*/ 3852798 w 4413967"/>
                  <a:gd name="connsiteY463" fmla="*/ 36004 h 54006"/>
                  <a:gd name="connsiteX464" fmla="*/ 3816800 w 4413967"/>
                  <a:gd name="connsiteY464" fmla="*/ 18002 h 54006"/>
                  <a:gd name="connsiteX465" fmla="*/ 3780802 w 4413967"/>
                  <a:gd name="connsiteY465" fmla="*/ 36004 h 54006"/>
                  <a:gd name="connsiteX466" fmla="*/ 3780799 w 4413967"/>
                  <a:gd name="connsiteY466" fmla="*/ 36004 h 54006"/>
                  <a:gd name="connsiteX467" fmla="*/ 3780800 w 4413967"/>
                  <a:gd name="connsiteY467" fmla="*/ 36005 h 54006"/>
                  <a:gd name="connsiteX468" fmla="*/ 3762800 w 4413967"/>
                  <a:gd name="connsiteY468" fmla="*/ 54005 h 54006"/>
                  <a:gd name="connsiteX469" fmla="*/ 3744800 w 4413967"/>
                  <a:gd name="connsiteY469" fmla="*/ 36005 h 54006"/>
                  <a:gd name="connsiteX470" fmla="*/ 3747112 w 4413967"/>
                  <a:gd name="connsiteY470" fmla="*/ 30424 h 54006"/>
                  <a:gd name="connsiteX471" fmla="*/ 3741190 w 4413967"/>
                  <a:gd name="connsiteY471" fmla="*/ 23275 h 54006"/>
                  <a:gd name="connsiteX472" fmla="*/ 3715736 w 4413967"/>
                  <a:gd name="connsiteY472" fmla="*/ 18002 h 54006"/>
                  <a:gd name="connsiteX473" fmla="*/ 3679738 w 4413967"/>
                  <a:gd name="connsiteY473" fmla="*/ 36004 h 54006"/>
                  <a:gd name="connsiteX474" fmla="*/ 3679735 w 4413967"/>
                  <a:gd name="connsiteY474" fmla="*/ 36004 h 54006"/>
                  <a:gd name="connsiteX475" fmla="*/ 3679736 w 4413967"/>
                  <a:gd name="connsiteY475" fmla="*/ 36005 h 54006"/>
                  <a:gd name="connsiteX476" fmla="*/ 3661736 w 4413967"/>
                  <a:gd name="connsiteY476" fmla="*/ 54005 h 54006"/>
                  <a:gd name="connsiteX477" fmla="*/ 3643736 w 4413967"/>
                  <a:gd name="connsiteY477" fmla="*/ 36005 h 54006"/>
                  <a:gd name="connsiteX478" fmla="*/ 3643736 w 4413967"/>
                  <a:gd name="connsiteY478" fmla="*/ 36004 h 54006"/>
                  <a:gd name="connsiteX479" fmla="*/ 3643734 w 4413967"/>
                  <a:gd name="connsiteY479" fmla="*/ 36004 h 54006"/>
                  <a:gd name="connsiteX480" fmla="*/ 3607736 w 4413967"/>
                  <a:gd name="connsiteY480" fmla="*/ 18002 h 54006"/>
                  <a:gd name="connsiteX481" fmla="*/ 3571738 w 4413967"/>
                  <a:gd name="connsiteY481" fmla="*/ 36004 h 54006"/>
                  <a:gd name="connsiteX482" fmla="*/ 3571735 w 4413967"/>
                  <a:gd name="connsiteY482" fmla="*/ 36004 h 54006"/>
                  <a:gd name="connsiteX483" fmla="*/ 3571736 w 4413967"/>
                  <a:gd name="connsiteY483" fmla="*/ 36005 h 54006"/>
                  <a:gd name="connsiteX484" fmla="*/ 3553736 w 4413967"/>
                  <a:gd name="connsiteY484" fmla="*/ 54005 h 54006"/>
                  <a:gd name="connsiteX485" fmla="*/ 3535736 w 4413967"/>
                  <a:gd name="connsiteY485" fmla="*/ 36005 h 54006"/>
                  <a:gd name="connsiteX486" fmla="*/ 3535736 w 4413967"/>
                  <a:gd name="connsiteY486" fmla="*/ 36004 h 54006"/>
                  <a:gd name="connsiteX487" fmla="*/ 3535734 w 4413967"/>
                  <a:gd name="connsiteY487" fmla="*/ 36004 h 54006"/>
                  <a:gd name="connsiteX488" fmla="*/ 3499736 w 4413967"/>
                  <a:gd name="connsiteY488" fmla="*/ 18002 h 54006"/>
                  <a:gd name="connsiteX489" fmla="*/ 3463738 w 4413967"/>
                  <a:gd name="connsiteY489" fmla="*/ 36004 h 54006"/>
                  <a:gd name="connsiteX490" fmla="*/ 3463735 w 4413967"/>
                  <a:gd name="connsiteY490" fmla="*/ 36004 h 54006"/>
                  <a:gd name="connsiteX491" fmla="*/ 3463736 w 4413967"/>
                  <a:gd name="connsiteY491" fmla="*/ 36005 h 54006"/>
                  <a:gd name="connsiteX492" fmla="*/ 3445736 w 4413967"/>
                  <a:gd name="connsiteY492" fmla="*/ 54005 h 54006"/>
                  <a:gd name="connsiteX493" fmla="*/ 3427736 w 4413967"/>
                  <a:gd name="connsiteY493" fmla="*/ 36005 h 54006"/>
                  <a:gd name="connsiteX494" fmla="*/ 3430347 w 4413967"/>
                  <a:gd name="connsiteY494" fmla="*/ 29701 h 54006"/>
                  <a:gd name="connsiteX495" fmla="*/ 3425024 w 4413967"/>
                  <a:gd name="connsiteY495" fmla="*/ 23275 h 54006"/>
                  <a:gd name="connsiteX496" fmla="*/ 3399570 w 4413967"/>
                  <a:gd name="connsiteY496" fmla="*/ 18002 h 54006"/>
                  <a:gd name="connsiteX497" fmla="*/ 3363572 w 4413967"/>
                  <a:gd name="connsiteY497" fmla="*/ 36004 h 54006"/>
                  <a:gd name="connsiteX498" fmla="*/ 3363569 w 4413967"/>
                  <a:gd name="connsiteY498" fmla="*/ 36004 h 54006"/>
                  <a:gd name="connsiteX499" fmla="*/ 3363570 w 4413967"/>
                  <a:gd name="connsiteY499" fmla="*/ 36005 h 54006"/>
                  <a:gd name="connsiteX500" fmla="*/ 3345570 w 4413967"/>
                  <a:gd name="connsiteY500" fmla="*/ 54005 h 54006"/>
                  <a:gd name="connsiteX501" fmla="*/ 3327570 w 4413967"/>
                  <a:gd name="connsiteY501" fmla="*/ 36005 h 54006"/>
                  <a:gd name="connsiteX502" fmla="*/ 3327570 w 4413967"/>
                  <a:gd name="connsiteY502" fmla="*/ 36004 h 54006"/>
                  <a:gd name="connsiteX503" fmla="*/ 3327568 w 4413967"/>
                  <a:gd name="connsiteY503" fmla="*/ 36004 h 54006"/>
                  <a:gd name="connsiteX504" fmla="*/ 3291570 w 4413967"/>
                  <a:gd name="connsiteY504" fmla="*/ 18002 h 54006"/>
                  <a:gd name="connsiteX505" fmla="*/ 3255572 w 4413967"/>
                  <a:gd name="connsiteY505" fmla="*/ 36004 h 54006"/>
                  <a:gd name="connsiteX506" fmla="*/ 3255569 w 4413967"/>
                  <a:gd name="connsiteY506" fmla="*/ 36004 h 54006"/>
                  <a:gd name="connsiteX507" fmla="*/ 3255570 w 4413967"/>
                  <a:gd name="connsiteY507" fmla="*/ 36005 h 54006"/>
                  <a:gd name="connsiteX508" fmla="*/ 3237570 w 4413967"/>
                  <a:gd name="connsiteY508" fmla="*/ 54005 h 54006"/>
                  <a:gd name="connsiteX509" fmla="*/ 3219570 w 4413967"/>
                  <a:gd name="connsiteY509" fmla="*/ 36005 h 54006"/>
                  <a:gd name="connsiteX510" fmla="*/ 3219570 w 4413967"/>
                  <a:gd name="connsiteY510" fmla="*/ 36004 h 54006"/>
                  <a:gd name="connsiteX511" fmla="*/ 3219568 w 4413967"/>
                  <a:gd name="connsiteY511" fmla="*/ 36004 h 54006"/>
                  <a:gd name="connsiteX512" fmla="*/ 3183570 w 4413967"/>
                  <a:gd name="connsiteY512" fmla="*/ 18002 h 54006"/>
                  <a:gd name="connsiteX513" fmla="*/ 3147572 w 4413967"/>
                  <a:gd name="connsiteY513" fmla="*/ 36004 h 54006"/>
                  <a:gd name="connsiteX514" fmla="*/ 3147569 w 4413967"/>
                  <a:gd name="connsiteY514" fmla="*/ 36004 h 54006"/>
                  <a:gd name="connsiteX515" fmla="*/ 3147570 w 4413967"/>
                  <a:gd name="connsiteY515" fmla="*/ 36005 h 54006"/>
                  <a:gd name="connsiteX516" fmla="*/ 3129570 w 4413967"/>
                  <a:gd name="connsiteY516" fmla="*/ 54005 h 54006"/>
                  <a:gd name="connsiteX517" fmla="*/ 3111570 w 4413967"/>
                  <a:gd name="connsiteY517" fmla="*/ 36005 h 54006"/>
                  <a:gd name="connsiteX518" fmla="*/ 3111570 w 4413967"/>
                  <a:gd name="connsiteY518" fmla="*/ 36004 h 54006"/>
                  <a:gd name="connsiteX519" fmla="*/ 3108401 w 4413967"/>
                  <a:gd name="connsiteY519" fmla="*/ 36004 h 54006"/>
                  <a:gd name="connsiteX520" fmla="*/ 3072403 w 4413967"/>
                  <a:gd name="connsiteY520" fmla="*/ 18002 h 54006"/>
                  <a:gd name="connsiteX521" fmla="*/ 3036405 w 4413967"/>
                  <a:gd name="connsiteY521" fmla="*/ 36004 h 54006"/>
                  <a:gd name="connsiteX522" fmla="*/ 3036402 w 4413967"/>
                  <a:gd name="connsiteY522" fmla="*/ 36004 h 54006"/>
                  <a:gd name="connsiteX523" fmla="*/ 3036403 w 4413967"/>
                  <a:gd name="connsiteY523" fmla="*/ 36005 h 54006"/>
                  <a:gd name="connsiteX524" fmla="*/ 3018403 w 4413967"/>
                  <a:gd name="connsiteY524" fmla="*/ 54005 h 54006"/>
                  <a:gd name="connsiteX525" fmla="*/ 3000403 w 4413967"/>
                  <a:gd name="connsiteY525" fmla="*/ 36005 h 54006"/>
                  <a:gd name="connsiteX526" fmla="*/ 3000403 w 4413967"/>
                  <a:gd name="connsiteY526" fmla="*/ 36004 h 54006"/>
                  <a:gd name="connsiteX527" fmla="*/ 3000401 w 4413967"/>
                  <a:gd name="connsiteY527" fmla="*/ 36004 h 54006"/>
                  <a:gd name="connsiteX528" fmla="*/ 2964403 w 4413967"/>
                  <a:gd name="connsiteY528" fmla="*/ 18002 h 54006"/>
                  <a:gd name="connsiteX529" fmla="*/ 2928405 w 4413967"/>
                  <a:gd name="connsiteY529" fmla="*/ 36004 h 54006"/>
                  <a:gd name="connsiteX530" fmla="*/ 2928402 w 4413967"/>
                  <a:gd name="connsiteY530" fmla="*/ 36004 h 54006"/>
                  <a:gd name="connsiteX531" fmla="*/ 2928403 w 4413967"/>
                  <a:gd name="connsiteY531" fmla="*/ 36005 h 54006"/>
                  <a:gd name="connsiteX532" fmla="*/ 2910403 w 4413967"/>
                  <a:gd name="connsiteY532" fmla="*/ 54005 h 54006"/>
                  <a:gd name="connsiteX533" fmla="*/ 2892403 w 4413967"/>
                  <a:gd name="connsiteY533" fmla="*/ 36005 h 54006"/>
                  <a:gd name="connsiteX534" fmla="*/ 2892403 w 4413967"/>
                  <a:gd name="connsiteY534" fmla="*/ 36004 h 54006"/>
                  <a:gd name="connsiteX535" fmla="*/ 2892401 w 4413967"/>
                  <a:gd name="connsiteY535" fmla="*/ 36004 h 54006"/>
                  <a:gd name="connsiteX536" fmla="*/ 2856403 w 4413967"/>
                  <a:gd name="connsiteY536" fmla="*/ 18002 h 54006"/>
                  <a:gd name="connsiteX537" fmla="*/ 2820405 w 4413967"/>
                  <a:gd name="connsiteY537" fmla="*/ 36004 h 54006"/>
                  <a:gd name="connsiteX538" fmla="*/ 2820402 w 4413967"/>
                  <a:gd name="connsiteY538" fmla="*/ 36004 h 54006"/>
                  <a:gd name="connsiteX539" fmla="*/ 2820403 w 4413967"/>
                  <a:gd name="connsiteY539" fmla="*/ 36005 h 54006"/>
                  <a:gd name="connsiteX540" fmla="*/ 2802403 w 4413967"/>
                  <a:gd name="connsiteY540" fmla="*/ 54005 h 54006"/>
                  <a:gd name="connsiteX541" fmla="*/ 2784403 w 4413967"/>
                  <a:gd name="connsiteY541" fmla="*/ 36005 h 54006"/>
                  <a:gd name="connsiteX542" fmla="*/ 2786715 w 4413967"/>
                  <a:gd name="connsiteY542" fmla="*/ 30424 h 54006"/>
                  <a:gd name="connsiteX543" fmla="*/ 2780793 w 4413967"/>
                  <a:gd name="connsiteY543" fmla="*/ 23275 h 54006"/>
                  <a:gd name="connsiteX544" fmla="*/ 2755339 w 4413967"/>
                  <a:gd name="connsiteY544" fmla="*/ 18002 h 54006"/>
                  <a:gd name="connsiteX545" fmla="*/ 2719341 w 4413967"/>
                  <a:gd name="connsiteY545" fmla="*/ 36004 h 54006"/>
                  <a:gd name="connsiteX546" fmla="*/ 2719338 w 4413967"/>
                  <a:gd name="connsiteY546" fmla="*/ 36004 h 54006"/>
                  <a:gd name="connsiteX547" fmla="*/ 2719339 w 4413967"/>
                  <a:gd name="connsiteY547" fmla="*/ 36005 h 54006"/>
                  <a:gd name="connsiteX548" fmla="*/ 2701339 w 4413967"/>
                  <a:gd name="connsiteY548" fmla="*/ 54005 h 54006"/>
                  <a:gd name="connsiteX549" fmla="*/ 2683339 w 4413967"/>
                  <a:gd name="connsiteY549" fmla="*/ 36005 h 54006"/>
                  <a:gd name="connsiteX550" fmla="*/ 2683339 w 4413967"/>
                  <a:gd name="connsiteY550" fmla="*/ 36004 h 54006"/>
                  <a:gd name="connsiteX551" fmla="*/ 2683337 w 4413967"/>
                  <a:gd name="connsiteY551" fmla="*/ 36004 h 54006"/>
                  <a:gd name="connsiteX552" fmla="*/ 2647339 w 4413967"/>
                  <a:gd name="connsiteY552" fmla="*/ 18002 h 54006"/>
                  <a:gd name="connsiteX553" fmla="*/ 2611341 w 4413967"/>
                  <a:gd name="connsiteY553" fmla="*/ 36004 h 54006"/>
                  <a:gd name="connsiteX554" fmla="*/ 2611338 w 4413967"/>
                  <a:gd name="connsiteY554" fmla="*/ 36004 h 54006"/>
                  <a:gd name="connsiteX555" fmla="*/ 2611339 w 4413967"/>
                  <a:gd name="connsiteY555" fmla="*/ 36005 h 54006"/>
                  <a:gd name="connsiteX556" fmla="*/ 2593339 w 4413967"/>
                  <a:gd name="connsiteY556" fmla="*/ 54005 h 54006"/>
                  <a:gd name="connsiteX557" fmla="*/ 2575339 w 4413967"/>
                  <a:gd name="connsiteY557" fmla="*/ 36005 h 54006"/>
                  <a:gd name="connsiteX558" fmla="*/ 2575339 w 4413967"/>
                  <a:gd name="connsiteY558" fmla="*/ 36004 h 54006"/>
                  <a:gd name="connsiteX559" fmla="*/ 2575337 w 4413967"/>
                  <a:gd name="connsiteY559" fmla="*/ 36004 h 54006"/>
                  <a:gd name="connsiteX560" fmla="*/ 2539339 w 4413967"/>
                  <a:gd name="connsiteY560" fmla="*/ 18002 h 54006"/>
                  <a:gd name="connsiteX561" fmla="*/ 2503341 w 4413967"/>
                  <a:gd name="connsiteY561" fmla="*/ 36004 h 54006"/>
                  <a:gd name="connsiteX562" fmla="*/ 2503338 w 4413967"/>
                  <a:gd name="connsiteY562" fmla="*/ 36004 h 54006"/>
                  <a:gd name="connsiteX563" fmla="*/ 2503339 w 4413967"/>
                  <a:gd name="connsiteY563" fmla="*/ 36005 h 54006"/>
                  <a:gd name="connsiteX564" fmla="*/ 2485339 w 4413967"/>
                  <a:gd name="connsiteY564" fmla="*/ 54005 h 54006"/>
                  <a:gd name="connsiteX565" fmla="*/ 2467339 w 4413967"/>
                  <a:gd name="connsiteY565" fmla="*/ 36005 h 54006"/>
                  <a:gd name="connsiteX566" fmla="*/ 2468081 w 4413967"/>
                  <a:gd name="connsiteY566" fmla="*/ 34213 h 54006"/>
                  <a:gd name="connsiteX567" fmla="*/ 2459021 w 4413967"/>
                  <a:gd name="connsiteY567" fmla="*/ 23276 h 54006"/>
                  <a:gd name="connsiteX568" fmla="*/ 2433567 w 4413967"/>
                  <a:gd name="connsiteY568" fmla="*/ 18003 h 54006"/>
                  <a:gd name="connsiteX569" fmla="*/ 2397569 w 4413967"/>
                  <a:gd name="connsiteY569" fmla="*/ 36005 h 54006"/>
                  <a:gd name="connsiteX570" fmla="*/ 2397566 w 4413967"/>
                  <a:gd name="connsiteY570" fmla="*/ 36005 h 54006"/>
                  <a:gd name="connsiteX571" fmla="*/ 2397567 w 4413967"/>
                  <a:gd name="connsiteY571" fmla="*/ 36006 h 54006"/>
                  <a:gd name="connsiteX572" fmla="*/ 2379567 w 4413967"/>
                  <a:gd name="connsiteY572" fmla="*/ 54006 h 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413967" h="54006">
                    <a:moveTo>
                      <a:pt x="2379567" y="54006"/>
                    </a:moveTo>
                    <a:cubicBezTo>
                      <a:pt x="2369626" y="54006"/>
                      <a:pt x="2361567" y="45947"/>
                      <a:pt x="2361567" y="36006"/>
                    </a:cubicBezTo>
                    <a:lnTo>
                      <a:pt x="2361567" y="36005"/>
                    </a:lnTo>
                    <a:lnTo>
                      <a:pt x="2361565" y="36005"/>
                    </a:lnTo>
                    <a:cubicBezTo>
                      <a:pt x="2361565" y="26063"/>
                      <a:pt x="2345448" y="18003"/>
                      <a:pt x="2325567" y="18003"/>
                    </a:cubicBezTo>
                    <a:cubicBezTo>
                      <a:pt x="2305686" y="18003"/>
                      <a:pt x="2289569" y="26063"/>
                      <a:pt x="2289569" y="36005"/>
                    </a:cubicBezTo>
                    <a:lnTo>
                      <a:pt x="2289566" y="36005"/>
                    </a:lnTo>
                    <a:lnTo>
                      <a:pt x="2289567" y="36006"/>
                    </a:lnTo>
                    <a:cubicBezTo>
                      <a:pt x="2289567" y="45947"/>
                      <a:pt x="2281508" y="54006"/>
                      <a:pt x="2271567" y="54006"/>
                    </a:cubicBezTo>
                    <a:cubicBezTo>
                      <a:pt x="2261626" y="54006"/>
                      <a:pt x="2253567" y="45947"/>
                      <a:pt x="2253567" y="36006"/>
                    </a:cubicBezTo>
                    <a:lnTo>
                      <a:pt x="2253567" y="36005"/>
                    </a:lnTo>
                    <a:lnTo>
                      <a:pt x="2253565" y="36005"/>
                    </a:lnTo>
                    <a:cubicBezTo>
                      <a:pt x="2253565" y="26063"/>
                      <a:pt x="2237448" y="18003"/>
                      <a:pt x="2217567" y="18003"/>
                    </a:cubicBezTo>
                    <a:cubicBezTo>
                      <a:pt x="2197686" y="18003"/>
                      <a:pt x="2181569" y="26063"/>
                      <a:pt x="2181569" y="36005"/>
                    </a:cubicBezTo>
                    <a:lnTo>
                      <a:pt x="2181566" y="36005"/>
                    </a:lnTo>
                    <a:lnTo>
                      <a:pt x="2181567" y="36006"/>
                    </a:lnTo>
                    <a:cubicBezTo>
                      <a:pt x="2181567" y="45947"/>
                      <a:pt x="2173508" y="54006"/>
                      <a:pt x="2163567" y="54006"/>
                    </a:cubicBezTo>
                    <a:cubicBezTo>
                      <a:pt x="2153626" y="54006"/>
                      <a:pt x="2145567" y="45947"/>
                      <a:pt x="2145567" y="36006"/>
                    </a:cubicBezTo>
                    <a:lnTo>
                      <a:pt x="2145567" y="36005"/>
                    </a:lnTo>
                    <a:lnTo>
                      <a:pt x="2142398" y="36005"/>
                    </a:lnTo>
                    <a:cubicBezTo>
                      <a:pt x="2142398" y="26063"/>
                      <a:pt x="2126281" y="18003"/>
                      <a:pt x="2106400" y="18003"/>
                    </a:cubicBezTo>
                    <a:cubicBezTo>
                      <a:pt x="2086519" y="18003"/>
                      <a:pt x="2070402" y="26063"/>
                      <a:pt x="2070402" y="36005"/>
                    </a:cubicBezTo>
                    <a:lnTo>
                      <a:pt x="2070399" y="36005"/>
                    </a:lnTo>
                    <a:lnTo>
                      <a:pt x="2070400" y="36006"/>
                    </a:lnTo>
                    <a:cubicBezTo>
                      <a:pt x="2070400" y="45947"/>
                      <a:pt x="2062341" y="54006"/>
                      <a:pt x="2052400" y="54006"/>
                    </a:cubicBezTo>
                    <a:cubicBezTo>
                      <a:pt x="2042459" y="54006"/>
                      <a:pt x="2034400" y="45947"/>
                      <a:pt x="2034400" y="36006"/>
                    </a:cubicBezTo>
                    <a:lnTo>
                      <a:pt x="2034400" y="36005"/>
                    </a:lnTo>
                    <a:lnTo>
                      <a:pt x="2034398" y="36005"/>
                    </a:lnTo>
                    <a:cubicBezTo>
                      <a:pt x="2034398" y="26063"/>
                      <a:pt x="2018281" y="18003"/>
                      <a:pt x="1998400" y="18003"/>
                    </a:cubicBezTo>
                    <a:cubicBezTo>
                      <a:pt x="1978519" y="18003"/>
                      <a:pt x="1962402" y="26063"/>
                      <a:pt x="1962402" y="36005"/>
                    </a:cubicBezTo>
                    <a:lnTo>
                      <a:pt x="1962399" y="36005"/>
                    </a:lnTo>
                    <a:lnTo>
                      <a:pt x="1962400" y="36006"/>
                    </a:lnTo>
                    <a:cubicBezTo>
                      <a:pt x="1962400" y="45947"/>
                      <a:pt x="1954341" y="54006"/>
                      <a:pt x="1944400" y="54006"/>
                    </a:cubicBezTo>
                    <a:cubicBezTo>
                      <a:pt x="1934459" y="54006"/>
                      <a:pt x="1926400" y="45947"/>
                      <a:pt x="1926400" y="36006"/>
                    </a:cubicBezTo>
                    <a:lnTo>
                      <a:pt x="1926400" y="36005"/>
                    </a:lnTo>
                    <a:lnTo>
                      <a:pt x="1926398" y="36005"/>
                    </a:lnTo>
                    <a:cubicBezTo>
                      <a:pt x="1926398" y="26063"/>
                      <a:pt x="1910281" y="18003"/>
                      <a:pt x="1890400" y="18003"/>
                    </a:cubicBezTo>
                    <a:cubicBezTo>
                      <a:pt x="1870519" y="18003"/>
                      <a:pt x="1854402" y="26063"/>
                      <a:pt x="1854402" y="36005"/>
                    </a:cubicBezTo>
                    <a:lnTo>
                      <a:pt x="1854399" y="36005"/>
                    </a:lnTo>
                    <a:lnTo>
                      <a:pt x="1854400" y="36006"/>
                    </a:lnTo>
                    <a:cubicBezTo>
                      <a:pt x="1854400" y="45947"/>
                      <a:pt x="1846341" y="54006"/>
                      <a:pt x="1836400" y="54006"/>
                    </a:cubicBezTo>
                    <a:cubicBezTo>
                      <a:pt x="1826459" y="54006"/>
                      <a:pt x="1818400" y="45947"/>
                      <a:pt x="1818400" y="36006"/>
                    </a:cubicBezTo>
                    <a:lnTo>
                      <a:pt x="1820712" y="30425"/>
                    </a:lnTo>
                    <a:lnTo>
                      <a:pt x="1814790" y="23276"/>
                    </a:lnTo>
                    <a:cubicBezTo>
                      <a:pt x="1808276" y="20018"/>
                      <a:pt x="1799276" y="18003"/>
                      <a:pt x="1789336" y="18003"/>
                    </a:cubicBezTo>
                    <a:cubicBezTo>
                      <a:pt x="1769455" y="18003"/>
                      <a:pt x="1753338" y="26063"/>
                      <a:pt x="1753338" y="36005"/>
                    </a:cubicBezTo>
                    <a:lnTo>
                      <a:pt x="1753335" y="36005"/>
                    </a:lnTo>
                    <a:lnTo>
                      <a:pt x="1753336" y="36006"/>
                    </a:lnTo>
                    <a:cubicBezTo>
                      <a:pt x="1753336" y="45947"/>
                      <a:pt x="1745277" y="54006"/>
                      <a:pt x="1735336" y="54006"/>
                    </a:cubicBezTo>
                    <a:cubicBezTo>
                      <a:pt x="1725395" y="54006"/>
                      <a:pt x="1717336" y="45947"/>
                      <a:pt x="1717336" y="36006"/>
                    </a:cubicBezTo>
                    <a:lnTo>
                      <a:pt x="1717336" y="36005"/>
                    </a:lnTo>
                    <a:lnTo>
                      <a:pt x="1717334" y="36005"/>
                    </a:lnTo>
                    <a:cubicBezTo>
                      <a:pt x="1717334" y="26063"/>
                      <a:pt x="1701217" y="18003"/>
                      <a:pt x="1681336" y="18003"/>
                    </a:cubicBezTo>
                    <a:cubicBezTo>
                      <a:pt x="1661455" y="18003"/>
                      <a:pt x="1645338" y="26063"/>
                      <a:pt x="1645338" y="36005"/>
                    </a:cubicBezTo>
                    <a:lnTo>
                      <a:pt x="1645335" y="36005"/>
                    </a:lnTo>
                    <a:lnTo>
                      <a:pt x="1645336" y="36006"/>
                    </a:lnTo>
                    <a:cubicBezTo>
                      <a:pt x="1645336" y="45947"/>
                      <a:pt x="1637277" y="54006"/>
                      <a:pt x="1627336" y="54006"/>
                    </a:cubicBezTo>
                    <a:cubicBezTo>
                      <a:pt x="1617395" y="54006"/>
                      <a:pt x="1609336" y="45947"/>
                      <a:pt x="1609336" y="36006"/>
                    </a:cubicBezTo>
                    <a:lnTo>
                      <a:pt x="1609336" y="36005"/>
                    </a:lnTo>
                    <a:lnTo>
                      <a:pt x="1609334" y="36005"/>
                    </a:lnTo>
                    <a:cubicBezTo>
                      <a:pt x="1609334" y="26063"/>
                      <a:pt x="1593217" y="18003"/>
                      <a:pt x="1573336" y="18003"/>
                    </a:cubicBezTo>
                    <a:cubicBezTo>
                      <a:pt x="1553455" y="18003"/>
                      <a:pt x="1537338" y="26063"/>
                      <a:pt x="1537338" y="36005"/>
                    </a:cubicBezTo>
                    <a:lnTo>
                      <a:pt x="1537335" y="36005"/>
                    </a:lnTo>
                    <a:lnTo>
                      <a:pt x="1537336" y="36006"/>
                    </a:lnTo>
                    <a:cubicBezTo>
                      <a:pt x="1537336" y="45947"/>
                      <a:pt x="1529277" y="54006"/>
                      <a:pt x="1519336" y="54006"/>
                    </a:cubicBezTo>
                    <a:cubicBezTo>
                      <a:pt x="1509395" y="54006"/>
                      <a:pt x="1501336" y="45947"/>
                      <a:pt x="1501336" y="36006"/>
                    </a:cubicBezTo>
                    <a:lnTo>
                      <a:pt x="1503947" y="29702"/>
                    </a:lnTo>
                    <a:lnTo>
                      <a:pt x="1498624" y="23276"/>
                    </a:lnTo>
                    <a:cubicBezTo>
                      <a:pt x="1492110" y="20018"/>
                      <a:pt x="1483110" y="18003"/>
                      <a:pt x="1473170" y="18003"/>
                    </a:cubicBezTo>
                    <a:cubicBezTo>
                      <a:pt x="1453289" y="18003"/>
                      <a:pt x="1437172" y="26063"/>
                      <a:pt x="1437172" y="36005"/>
                    </a:cubicBezTo>
                    <a:lnTo>
                      <a:pt x="1437169" y="36005"/>
                    </a:lnTo>
                    <a:lnTo>
                      <a:pt x="1437170" y="36006"/>
                    </a:lnTo>
                    <a:cubicBezTo>
                      <a:pt x="1437170" y="45947"/>
                      <a:pt x="1429111" y="54006"/>
                      <a:pt x="1419170" y="54006"/>
                    </a:cubicBezTo>
                    <a:cubicBezTo>
                      <a:pt x="1409229" y="54006"/>
                      <a:pt x="1401170" y="45947"/>
                      <a:pt x="1401170" y="36006"/>
                    </a:cubicBezTo>
                    <a:lnTo>
                      <a:pt x="1401170" y="36005"/>
                    </a:lnTo>
                    <a:lnTo>
                      <a:pt x="1401168" y="36005"/>
                    </a:lnTo>
                    <a:cubicBezTo>
                      <a:pt x="1401168" y="26063"/>
                      <a:pt x="1385051" y="18003"/>
                      <a:pt x="1365170" y="18003"/>
                    </a:cubicBezTo>
                    <a:cubicBezTo>
                      <a:pt x="1345289" y="18003"/>
                      <a:pt x="1329172" y="26063"/>
                      <a:pt x="1329172" y="36005"/>
                    </a:cubicBezTo>
                    <a:lnTo>
                      <a:pt x="1329169" y="36005"/>
                    </a:lnTo>
                    <a:lnTo>
                      <a:pt x="1329170" y="36006"/>
                    </a:lnTo>
                    <a:cubicBezTo>
                      <a:pt x="1329170" y="45947"/>
                      <a:pt x="1321111" y="54006"/>
                      <a:pt x="1311170" y="54006"/>
                    </a:cubicBezTo>
                    <a:cubicBezTo>
                      <a:pt x="1301229" y="54006"/>
                      <a:pt x="1293170" y="45947"/>
                      <a:pt x="1293170" y="36006"/>
                    </a:cubicBezTo>
                    <a:lnTo>
                      <a:pt x="1293170" y="36005"/>
                    </a:lnTo>
                    <a:lnTo>
                      <a:pt x="1293168" y="36005"/>
                    </a:lnTo>
                    <a:cubicBezTo>
                      <a:pt x="1293168" y="26063"/>
                      <a:pt x="1277051" y="18003"/>
                      <a:pt x="1257170" y="18003"/>
                    </a:cubicBezTo>
                    <a:cubicBezTo>
                      <a:pt x="1237289" y="18003"/>
                      <a:pt x="1221172" y="26063"/>
                      <a:pt x="1221172" y="36005"/>
                    </a:cubicBezTo>
                    <a:lnTo>
                      <a:pt x="1221169" y="36005"/>
                    </a:lnTo>
                    <a:lnTo>
                      <a:pt x="1221170" y="36006"/>
                    </a:lnTo>
                    <a:cubicBezTo>
                      <a:pt x="1221170" y="45947"/>
                      <a:pt x="1213111" y="54006"/>
                      <a:pt x="1203170" y="54006"/>
                    </a:cubicBezTo>
                    <a:cubicBezTo>
                      <a:pt x="1193229" y="54006"/>
                      <a:pt x="1185170" y="45947"/>
                      <a:pt x="1185170" y="36006"/>
                    </a:cubicBezTo>
                    <a:lnTo>
                      <a:pt x="1185170" y="36005"/>
                    </a:lnTo>
                    <a:lnTo>
                      <a:pt x="1182001" y="36005"/>
                    </a:lnTo>
                    <a:cubicBezTo>
                      <a:pt x="1182001" y="26063"/>
                      <a:pt x="1165884" y="18003"/>
                      <a:pt x="1146003" y="18003"/>
                    </a:cubicBezTo>
                    <a:cubicBezTo>
                      <a:pt x="1126122" y="18003"/>
                      <a:pt x="1110005" y="26063"/>
                      <a:pt x="1110005" y="36005"/>
                    </a:cubicBezTo>
                    <a:lnTo>
                      <a:pt x="1110002" y="36005"/>
                    </a:lnTo>
                    <a:lnTo>
                      <a:pt x="1110003" y="36006"/>
                    </a:lnTo>
                    <a:cubicBezTo>
                      <a:pt x="1110003" y="45947"/>
                      <a:pt x="1101944" y="54006"/>
                      <a:pt x="1092003" y="54006"/>
                    </a:cubicBezTo>
                    <a:cubicBezTo>
                      <a:pt x="1082062" y="54006"/>
                      <a:pt x="1074003" y="45947"/>
                      <a:pt x="1074003" y="36006"/>
                    </a:cubicBezTo>
                    <a:lnTo>
                      <a:pt x="1074003" y="36005"/>
                    </a:lnTo>
                    <a:lnTo>
                      <a:pt x="1074001" y="36005"/>
                    </a:lnTo>
                    <a:cubicBezTo>
                      <a:pt x="1074001" y="26063"/>
                      <a:pt x="1057884" y="18003"/>
                      <a:pt x="1038003" y="18003"/>
                    </a:cubicBezTo>
                    <a:cubicBezTo>
                      <a:pt x="1018122" y="18003"/>
                      <a:pt x="1002005" y="26063"/>
                      <a:pt x="1002005" y="36005"/>
                    </a:cubicBezTo>
                    <a:lnTo>
                      <a:pt x="1002002" y="36005"/>
                    </a:lnTo>
                    <a:lnTo>
                      <a:pt x="1002003" y="36006"/>
                    </a:lnTo>
                    <a:cubicBezTo>
                      <a:pt x="1002003" y="45947"/>
                      <a:pt x="993944" y="54006"/>
                      <a:pt x="984003" y="54006"/>
                    </a:cubicBezTo>
                    <a:cubicBezTo>
                      <a:pt x="974062" y="54006"/>
                      <a:pt x="966003" y="45947"/>
                      <a:pt x="966003" y="36006"/>
                    </a:cubicBezTo>
                    <a:lnTo>
                      <a:pt x="966003" y="36005"/>
                    </a:lnTo>
                    <a:lnTo>
                      <a:pt x="966001" y="36005"/>
                    </a:lnTo>
                    <a:cubicBezTo>
                      <a:pt x="966001" y="26063"/>
                      <a:pt x="949884" y="18003"/>
                      <a:pt x="930003" y="18003"/>
                    </a:cubicBezTo>
                    <a:cubicBezTo>
                      <a:pt x="910122" y="18003"/>
                      <a:pt x="894005" y="26063"/>
                      <a:pt x="894005" y="36005"/>
                    </a:cubicBezTo>
                    <a:lnTo>
                      <a:pt x="894002" y="36005"/>
                    </a:lnTo>
                    <a:lnTo>
                      <a:pt x="894003" y="36006"/>
                    </a:lnTo>
                    <a:cubicBezTo>
                      <a:pt x="894003" y="45947"/>
                      <a:pt x="885944" y="54006"/>
                      <a:pt x="876003" y="54006"/>
                    </a:cubicBezTo>
                    <a:cubicBezTo>
                      <a:pt x="866062" y="54006"/>
                      <a:pt x="858003" y="45947"/>
                      <a:pt x="858003" y="36006"/>
                    </a:cubicBezTo>
                    <a:lnTo>
                      <a:pt x="860315" y="30425"/>
                    </a:lnTo>
                    <a:lnTo>
                      <a:pt x="854393" y="23276"/>
                    </a:lnTo>
                    <a:cubicBezTo>
                      <a:pt x="847879" y="20018"/>
                      <a:pt x="838879" y="18003"/>
                      <a:pt x="828939" y="18003"/>
                    </a:cubicBezTo>
                    <a:cubicBezTo>
                      <a:pt x="809058" y="18003"/>
                      <a:pt x="792941" y="26063"/>
                      <a:pt x="792941" y="36005"/>
                    </a:cubicBezTo>
                    <a:lnTo>
                      <a:pt x="792938" y="36005"/>
                    </a:lnTo>
                    <a:lnTo>
                      <a:pt x="792939" y="36006"/>
                    </a:lnTo>
                    <a:cubicBezTo>
                      <a:pt x="792939" y="45947"/>
                      <a:pt x="784880" y="54006"/>
                      <a:pt x="774939" y="54006"/>
                    </a:cubicBezTo>
                    <a:cubicBezTo>
                      <a:pt x="764998" y="54006"/>
                      <a:pt x="756939" y="45947"/>
                      <a:pt x="756939" y="36006"/>
                    </a:cubicBezTo>
                    <a:lnTo>
                      <a:pt x="756939" y="36005"/>
                    </a:lnTo>
                    <a:lnTo>
                      <a:pt x="756937" y="36005"/>
                    </a:lnTo>
                    <a:cubicBezTo>
                      <a:pt x="756937" y="26063"/>
                      <a:pt x="740820" y="18003"/>
                      <a:pt x="720939" y="18003"/>
                    </a:cubicBezTo>
                    <a:cubicBezTo>
                      <a:pt x="701058" y="18003"/>
                      <a:pt x="684941" y="26063"/>
                      <a:pt x="684941" y="36005"/>
                    </a:cubicBezTo>
                    <a:lnTo>
                      <a:pt x="684938" y="36005"/>
                    </a:lnTo>
                    <a:lnTo>
                      <a:pt x="684939" y="36006"/>
                    </a:lnTo>
                    <a:cubicBezTo>
                      <a:pt x="684939" y="45947"/>
                      <a:pt x="676880" y="54006"/>
                      <a:pt x="666939" y="54006"/>
                    </a:cubicBezTo>
                    <a:cubicBezTo>
                      <a:pt x="656998" y="54006"/>
                      <a:pt x="648939" y="45947"/>
                      <a:pt x="648939" y="36006"/>
                    </a:cubicBezTo>
                    <a:lnTo>
                      <a:pt x="648939" y="36005"/>
                    </a:lnTo>
                    <a:lnTo>
                      <a:pt x="648937" y="36005"/>
                    </a:lnTo>
                    <a:cubicBezTo>
                      <a:pt x="648937" y="26063"/>
                      <a:pt x="632820" y="18003"/>
                      <a:pt x="612939" y="18003"/>
                    </a:cubicBezTo>
                    <a:cubicBezTo>
                      <a:pt x="593058" y="18003"/>
                      <a:pt x="576941" y="26063"/>
                      <a:pt x="576941" y="36005"/>
                    </a:cubicBezTo>
                    <a:lnTo>
                      <a:pt x="576938" y="36005"/>
                    </a:lnTo>
                    <a:lnTo>
                      <a:pt x="576939" y="36006"/>
                    </a:lnTo>
                    <a:cubicBezTo>
                      <a:pt x="576939" y="45947"/>
                      <a:pt x="568880" y="54006"/>
                      <a:pt x="558939" y="54006"/>
                    </a:cubicBezTo>
                    <a:cubicBezTo>
                      <a:pt x="548998" y="54006"/>
                      <a:pt x="540939" y="45947"/>
                      <a:pt x="540939" y="36006"/>
                    </a:cubicBezTo>
                    <a:lnTo>
                      <a:pt x="541681" y="34214"/>
                    </a:lnTo>
                    <a:lnTo>
                      <a:pt x="532621" y="23276"/>
                    </a:lnTo>
                    <a:cubicBezTo>
                      <a:pt x="526107" y="20018"/>
                      <a:pt x="517107" y="18003"/>
                      <a:pt x="507167" y="18003"/>
                    </a:cubicBezTo>
                    <a:cubicBezTo>
                      <a:pt x="487286" y="18003"/>
                      <a:pt x="471169" y="26063"/>
                      <a:pt x="471169" y="36005"/>
                    </a:cubicBezTo>
                    <a:lnTo>
                      <a:pt x="471166" y="36005"/>
                    </a:lnTo>
                    <a:lnTo>
                      <a:pt x="471167" y="36006"/>
                    </a:lnTo>
                    <a:cubicBezTo>
                      <a:pt x="471167" y="45947"/>
                      <a:pt x="463108" y="54006"/>
                      <a:pt x="453167" y="54006"/>
                    </a:cubicBezTo>
                    <a:cubicBezTo>
                      <a:pt x="443226" y="54006"/>
                      <a:pt x="435167" y="45947"/>
                      <a:pt x="435167" y="36006"/>
                    </a:cubicBezTo>
                    <a:lnTo>
                      <a:pt x="435167" y="36005"/>
                    </a:lnTo>
                    <a:lnTo>
                      <a:pt x="435165" y="36005"/>
                    </a:lnTo>
                    <a:cubicBezTo>
                      <a:pt x="435165" y="26063"/>
                      <a:pt x="419048" y="18003"/>
                      <a:pt x="399167" y="18003"/>
                    </a:cubicBezTo>
                    <a:cubicBezTo>
                      <a:pt x="379286" y="18003"/>
                      <a:pt x="363169" y="26063"/>
                      <a:pt x="363169" y="36005"/>
                    </a:cubicBezTo>
                    <a:lnTo>
                      <a:pt x="363166" y="36005"/>
                    </a:lnTo>
                    <a:lnTo>
                      <a:pt x="363167" y="36006"/>
                    </a:lnTo>
                    <a:cubicBezTo>
                      <a:pt x="363167" y="45947"/>
                      <a:pt x="355108" y="54006"/>
                      <a:pt x="345167" y="54006"/>
                    </a:cubicBezTo>
                    <a:cubicBezTo>
                      <a:pt x="335226" y="54006"/>
                      <a:pt x="327167" y="45947"/>
                      <a:pt x="327167" y="36006"/>
                    </a:cubicBezTo>
                    <a:lnTo>
                      <a:pt x="327167" y="36005"/>
                    </a:lnTo>
                    <a:lnTo>
                      <a:pt x="327165" y="36005"/>
                    </a:lnTo>
                    <a:cubicBezTo>
                      <a:pt x="327165" y="26063"/>
                      <a:pt x="311048" y="18003"/>
                      <a:pt x="291167" y="18003"/>
                    </a:cubicBezTo>
                    <a:cubicBezTo>
                      <a:pt x="271286" y="18003"/>
                      <a:pt x="255169" y="26063"/>
                      <a:pt x="255169" y="36005"/>
                    </a:cubicBezTo>
                    <a:lnTo>
                      <a:pt x="255166" y="36005"/>
                    </a:lnTo>
                    <a:lnTo>
                      <a:pt x="255167" y="36006"/>
                    </a:lnTo>
                    <a:cubicBezTo>
                      <a:pt x="255167" y="45947"/>
                      <a:pt x="247108" y="54006"/>
                      <a:pt x="237167" y="54006"/>
                    </a:cubicBezTo>
                    <a:cubicBezTo>
                      <a:pt x="227226" y="54006"/>
                      <a:pt x="219167" y="45947"/>
                      <a:pt x="219167" y="36006"/>
                    </a:cubicBezTo>
                    <a:lnTo>
                      <a:pt x="219167" y="36005"/>
                    </a:lnTo>
                    <a:lnTo>
                      <a:pt x="215998" y="36005"/>
                    </a:lnTo>
                    <a:cubicBezTo>
                      <a:pt x="215998" y="26063"/>
                      <a:pt x="199881" y="18003"/>
                      <a:pt x="180000" y="18003"/>
                    </a:cubicBezTo>
                    <a:cubicBezTo>
                      <a:pt x="160119" y="18003"/>
                      <a:pt x="144002" y="26063"/>
                      <a:pt x="144002" y="36005"/>
                    </a:cubicBezTo>
                    <a:lnTo>
                      <a:pt x="143999" y="36005"/>
                    </a:lnTo>
                    <a:lnTo>
                      <a:pt x="144000" y="36006"/>
                    </a:lnTo>
                    <a:cubicBezTo>
                      <a:pt x="144000" y="45947"/>
                      <a:pt x="135941" y="54006"/>
                      <a:pt x="126000" y="54006"/>
                    </a:cubicBezTo>
                    <a:cubicBezTo>
                      <a:pt x="116059" y="54006"/>
                      <a:pt x="108000" y="45947"/>
                      <a:pt x="108000" y="36006"/>
                    </a:cubicBezTo>
                    <a:lnTo>
                      <a:pt x="108000" y="36005"/>
                    </a:lnTo>
                    <a:lnTo>
                      <a:pt x="107998" y="36005"/>
                    </a:lnTo>
                    <a:cubicBezTo>
                      <a:pt x="107998" y="26063"/>
                      <a:pt x="91881" y="18003"/>
                      <a:pt x="72000" y="18003"/>
                    </a:cubicBezTo>
                    <a:cubicBezTo>
                      <a:pt x="52119" y="18003"/>
                      <a:pt x="36002" y="26063"/>
                      <a:pt x="36002" y="36005"/>
                    </a:cubicBezTo>
                    <a:lnTo>
                      <a:pt x="35999" y="36005"/>
                    </a:lnTo>
                    <a:lnTo>
                      <a:pt x="36000" y="36006"/>
                    </a:lnTo>
                    <a:cubicBezTo>
                      <a:pt x="36000" y="45947"/>
                      <a:pt x="27941" y="54006"/>
                      <a:pt x="18000" y="54006"/>
                    </a:cubicBezTo>
                    <a:cubicBezTo>
                      <a:pt x="8059" y="54006"/>
                      <a:pt x="0" y="45947"/>
                      <a:pt x="0" y="36006"/>
                    </a:cubicBezTo>
                    <a:cubicBezTo>
                      <a:pt x="0" y="26065"/>
                      <a:pt x="8059" y="18006"/>
                      <a:pt x="18000" y="18006"/>
                    </a:cubicBezTo>
                    <a:lnTo>
                      <a:pt x="26893" y="21690"/>
                    </a:lnTo>
                    <a:lnTo>
                      <a:pt x="33816" y="10546"/>
                    </a:lnTo>
                    <a:cubicBezTo>
                      <a:pt x="43588" y="4031"/>
                      <a:pt x="57088" y="1"/>
                      <a:pt x="72000" y="1"/>
                    </a:cubicBezTo>
                    <a:cubicBezTo>
                      <a:pt x="86911" y="1"/>
                      <a:pt x="100411" y="4031"/>
                      <a:pt x="110183" y="10546"/>
                    </a:cubicBezTo>
                    <a:lnTo>
                      <a:pt x="117106" y="21690"/>
                    </a:lnTo>
                    <a:lnTo>
                      <a:pt x="126000" y="18006"/>
                    </a:lnTo>
                    <a:lnTo>
                      <a:pt x="134893" y="21690"/>
                    </a:lnTo>
                    <a:lnTo>
                      <a:pt x="141816" y="10546"/>
                    </a:lnTo>
                    <a:cubicBezTo>
                      <a:pt x="151588" y="4031"/>
                      <a:pt x="165088" y="1"/>
                      <a:pt x="180000" y="1"/>
                    </a:cubicBezTo>
                    <a:cubicBezTo>
                      <a:pt x="194911" y="1"/>
                      <a:pt x="208411" y="4031"/>
                      <a:pt x="218183" y="10546"/>
                    </a:cubicBezTo>
                    <a:lnTo>
                      <a:pt x="225754" y="22733"/>
                    </a:lnTo>
                    <a:lnTo>
                      <a:pt x="237167" y="18006"/>
                    </a:lnTo>
                    <a:lnTo>
                      <a:pt x="246060" y="21690"/>
                    </a:lnTo>
                    <a:lnTo>
                      <a:pt x="252983" y="10546"/>
                    </a:lnTo>
                    <a:cubicBezTo>
                      <a:pt x="262755" y="4031"/>
                      <a:pt x="276255" y="1"/>
                      <a:pt x="291167" y="1"/>
                    </a:cubicBezTo>
                    <a:cubicBezTo>
                      <a:pt x="306078" y="1"/>
                      <a:pt x="319578" y="4031"/>
                      <a:pt x="329350" y="10546"/>
                    </a:cubicBezTo>
                    <a:lnTo>
                      <a:pt x="336273" y="21690"/>
                    </a:lnTo>
                    <a:lnTo>
                      <a:pt x="345167" y="18006"/>
                    </a:lnTo>
                    <a:lnTo>
                      <a:pt x="354060" y="21690"/>
                    </a:lnTo>
                    <a:lnTo>
                      <a:pt x="360983" y="10546"/>
                    </a:lnTo>
                    <a:cubicBezTo>
                      <a:pt x="370755" y="4031"/>
                      <a:pt x="384255" y="1"/>
                      <a:pt x="399167" y="1"/>
                    </a:cubicBezTo>
                    <a:cubicBezTo>
                      <a:pt x="414078" y="1"/>
                      <a:pt x="427578" y="4031"/>
                      <a:pt x="437350" y="10546"/>
                    </a:cubicBezTo>
                    <a:lnTo>
                      <a:pt x="444273" y="21690"/>
                    </a:lnTo>
                    <a:lnTo>
                      <a:pt x="453167" y="18006"/>
                    </a:lnTo>
                    <a:lnTo>
                      <a:pt x="462060" y="21690"/>
                    </a:lnTo>
                    <a:lnTo>
                      <a:pt x="468983" y="10546"/>
                    </a:lnTo>
                    <a:cubicBezTo>
                      <a:pt x="478755" y="4031"/>
                      <a:pt x="492255" y="1"/>
                      <a:pt x="507167" y="1"/>
                    </a:cubicBezTo>
                    <a:cubicBezTo>
                      <a:pt x="522078" y="1"/>
                      <a:pt x="535578" y="4031"/>
                      <a:pt x="545350" y="10546"/>
                    </a:cubicBezTo>
                    <a:lnTo>
                      <a:pt x="551817" y="20956"/>
                    </a:lnTo>
                    <a:lnTo>
                      <a:pt x="558939" y="18006"/>
                    </a:lnTo>
                    <a:lnTo>
                      <a:pt x="567832" y="21690"/>
                    </a:lnTo>
                    <a:lnTo>
                      <a:pt x="574755" y="10546"/>
                    </a:lnTo>
                    <a:cubicBezTo>
                      <a:pt x="584527" y="4031"/>
                      <a:pt x="598027" y="1"/>
                      <a:pt x="612939" y="1"/>
                    </a:cubicBezTo>
                    <a:cubicBezTo>
                      <a:pt x="627850" y="1"/>
                      <a:pt x="641350" y="4031"/>
                      <a:pt x="651122" y="10546"/>
                    </a:cubicBezTo>
                    <a:lnTo>
                      <a:pt x="658045" y="21690"/>
                    </a:lnTo>
                    <a:lnTo>
                      <a:pt x="666939" y="18006"/>
                    </a:lnTo>
                    <a:lnTo>
                      <a:pt x="675832" y="21690"/>
                    </a:lnTo>
                    <a:lnTo>
                      <a:pt x="682755" y="10546"/>
                    </a:lnTo>
                    <a:cubicBezTo>
                      <a:pt x="692527" y="4031"/>
                      <a:pt x="706027" y="1"/>
                      <a:pt x="720939" y="1"/>
                    </a:cubicBezTo>
                    <a:cubicBezTo>
                      <a:pt x="735850" y="1"/>
                      <a:pt x="749350" y="4031"/>
                      <a:pt x="759122" y="10546"/>
                    </a:cubicBezTo>
                    <a:lnTo>
                      <a:pt x="766045" y="21690"/>
                    </a:lnTo>
                    <a:lnTo>
                      <a:pt x="774939" y="18006"/>
                    </a:lnTo>
                    <a:lnTo>
                      <a:pt x="783832" y="21690"/>
                    </a:lnTo>
                    <a:lnTo>
                      <a:pt x="790755" y="10546"/>
                    </a:lnTo>
                    <a:cubicBezTo>
                      <a:pt x="800527" y="4031"/>
                      <a:pt x="814027" y="1"/>
                      <a:pt x="828939" y="1"/>
                    </a:cubicBezTo>
                    <a:cubicBezTo>
                      <a:pt x="843850" y="1"/>
                      <a:pt x="857350" y="4031"/>
                      <a:pt x="867122" y="10546"/>
                    </a:cubicBezTo>
                    <a:lnTo>
                      <a:pt x="872626" y="19405"/>
                    </a:lnTo>
                    <a:lnTo>
                      <a:pt x="876003" y="18006"/>
                    </a:lnTo>
                    <a:lnTo>
                      <a:pt x="884896" y="21690"/>
                    </a:lnTo>
                    <a:lnTo>
                      <a:pt x="891819" y="10546"/>
                    </a:lnTo>
                    <a:cubicBezTo>
                      <a:pt x="901591" y="4031"/>
                      <a:pt x="915091" y="1"/>
                      <a:pt x="930003" y="1"/>
                    </a:cubicBezTo>
                    <a:cubicBezTo>
                      <a:pt x="944914" y="1"/>
                      <a:pt x="958414" y="4031"/>
                      <a:pt x="968186" y="10546"/>
                    </a:cubicBezTo>
                    <a:lnTo>
                      <a:pt x="975109" y="21690"/>
                    </a:lnTo>
                    <a:lnTo>
                      <a:pt x="984003" y="18006"/>
                    </a:lnTo>
                    <a:lnTo>
                      <a:pt x="992896" y="21690"/>
                    </a:lnTo>
                    <a:lnTo>
                      <a:pt x="999819" y="10546"/>
                    </a:lnTo>
                    <a:cubicBezTo>
                      <a:pt x="1009591" y="4031"/>
                      <a:pt x="1023091" y="1"/>
                      <a:pt x="1038003" y="1"/>
                    </a:cubicBezTo>
                    <a:cubicBezTo>
                      <a:pt x="1052914" y="1"/>
                      <a:pt x="1066414" y="4031"/>
                      <a:pt x="1076186" y="10546"/>
                    </a:cubicBezTo>
                    <a:lnTo>
                      <a:pt x="1083109" y="21690"/>
                    </a:lnTo>
                    <a:lnTo>
                      <a:pt x="1092003" y="18006"/>
                    </a:lnTo>
                    <a:lnTo>
                      <a:pt x="1100896" y="21690"/>
                    </a:lnTo>
                    <a:lnTo>
                      <a:pt x="1107819" y="10546"/>
                    </a:lnTo>
                    <a:cubicBezTo>
                      <a:pt x="1117591" y="4031"/>
                      <a:pt x="1131091" y="1"/>
                      <a:pt x="1146003" y="1"/>
                    </a:cubicBezTo>
                    <a:cubicBezTo>
                      <a:pt x="1160914" y="1"/>
                      <a:pt x="1174414" y="4031"/>
                      <a:pt x="1184186" y="10546"/>
                    </a:cubicBezTo>
                    <a:lnTo>
                      <a:pt x="1191757" y="22733"/>
                    </a:lnTo>
                    <a:lnTo>
                      <a:pt x="1203170" y="18006"/>
                    </a:lnTo>
                    <a:lnTo>
                      <a:pt x="1212063" y="21690"/>
                    </a:lnTo>
                    <a:lnTo>
                      <a:pt x="1218986" y="10546"/>
                    </a:lnTo>
                    <a:cubicBezTo>
                      <a:pt x="1228758" y="4031"/>
                      <a:pt x="1242258" y="1"/>
                      <a:pt x="1257170" y="1"/>
                    </a:cubicBezTo>
                    <a:cubicBezTo>
                      <a:pt x="1272081" y="1"/>
                      <a:pt x="1285581" y="4031"/>
                      <a:pt x="1295353" y="10546"/>
                    </a:cubicBezTo>
                    <a:lnTo>
                      <a:pt x="1302276" y="21690"/>
                    </a:lnTo>
                    <a:lnTo>
                      <a:pt x="1311170" y="18006"/>
                    </a:lnTo>
                    <a:lnTo>
                      <a:pt x="1320063" y="21690"/>
                    </a:lnTo>
                    <a:lnTo>
                      <a:pt x="1326986" y="10546"/>
                    </a:lnTo>
                    <a:cubicBezTo>
                      <a:pt x="1336758" y="4031"/>
                      <a:pt x="1350258" y="1"/>
                      <a:pt x="1365170" y="1"/>
                    </a:cubicBezTo>
                    <a:cubicBezTo>
                      <a:pt x="1380081" y="1"/>
                      <a:pt x="1393581" y="4031"/>
                      <a:pt x="1403353" y="10546"/>
                    </a:cubicBezTo>
                    <a:lnTo>
                      <a:pt x="1410276" y="21690"/>
                    </a:lnTo>
                    <a:lnTo>
                      <a:pt x="1419170" y="18006"/>
                    </a:lnTo>
                    <a:lnTo>
                      <a:pt x="1428063" y="21690"/>
                    </a:lnTo>
                    <a:lnTo>
                      <a:pt x="1434986" y="10546"/>
                    </a:lnTo>
                    <a:cubicBezTo>
                      <a:pt x="1444758" y="4031"/>
                      <a:pt x="1458258" y="1"/>
                      <a:pt x="1473170" y="1"/>
                    </a:cubicBezTo>
                    <a:cubicBezTo>
                      <a:pt x="1488081" y="1"/>
                      <a:pt x="1501581" y="4031"/>
                      <a:pt x="1511353" y="10546"/>
                    </a:cubicBezTo>
                    <a:lnTo>
                      <a:pt x="1516673" y="19109"/>
                    </a:lnTo>
                    <a:lnTo>
                      <a:pt x="1519336" y="18006"/>
                    </a:lnTo>
                    <a:lnTo>
                      <a:pt x="1528229" y="21690"/>
                    </a:lnTo>
                    <a:lnTo>
                      <a:pt x="1535152" y="10546"/>
                    </a:lnTo>
                    <a:cubicBezTo>
                      <a:pt x="1544924" y="4031"/>
                      <a:pt x="1558424" y="1"/>
                      <a:pt x="1573336" y="1"/>
                    </a:cubicBezTo>
                    <a:cubicBezTo>
                      <a:pt x="1588247" y="1"/>
                      <a:pt x="1601747" y="4031"/>
                      <a:pt x="1611519" y="10546"/>
                    </a:cubicBezTo>
                    <a:lnTo>
                      <a:pt x="1618442" y="21690"/>
                    </a:lnTo>
                    <a:lnTo>
                      <a:pt x="1627336" y="18006"/>
                    </a:lnTo>
                    <a:lnTo>
                      <a:pt x="1636229" y="21690"/>
                    </a:lnTo>
                    <a:lnTo>
                      <a:pt x="1643152" y="10546"/>
                    </a:lnTo>
                    <a:cubicBezTo>
                      <a:pt x="1652924" y="4031"/>
                      <a:pt x="1666424" y="1"/>
                      <a:pt x="1681336" y="1"/>
                    </a:cubicBezTo>
                    <a:cubicBezTo>
                      <a:pt x="1696247" y="1"/>
                      <a:pt x="1709747" y="4031"/>
                      <a:pt x="1719519" y="10546"/>
                    </a:cubicBezTo>
                    <a:lnTo>
                      <a:pt x="1726442" y="21690"/>
                    </a:lnTo>
                    <a:lnTo>
                      <a:pt x="1735336" y="18006"/>
                    </a:lnTo>
                    <a:lnTo>
                      <a:pt x="1744229" y="21690"/>
                    </a:lnTo>
                    <a:lnTo>
                      <a:pt x="1751152" y="10546"/>
                    </a:lnTo>
                    <a:cubicBezTo>
                      <a:pt x="1760924" y="4031"/>
                      <a:pt x="1774424" y="1"/>
                      <a:pt x="1789336" y="1"/>
                    </a:cubicBezTo>
                    <a:cubicBezTo>
                      <a:pt x="1804247" y="1"/>
                      <a:pt x="1817747" y="4031"/>
                      <a:pt x="1827519" y="10546"/>
                    </a:cubicBezTo>
                    <a:lnTo>
                      <a:pt x="1833023" y="19405"/>
                    </a:lnTo>
                    <a:lnTo>
                      <a:pt x="1836400" y="18006"/>
                    </a:lnTo>
                    <a:lnTo>
                      <a:pt x="1845293" y="21690"/>
                    </a:lnTo>
                    <a:lnTo>
                      <a:pt x="1852216" y="10546"/>
                    </a:lnTo>
                    <a:cubicBezTo>
                      <a:pt x="1861988" y="4031"/>
                      <a:pt x="1875488" y="1"/>
                      <a:pt x="1890400" y="1"/>
                    </a:cubicBezTo>
                    <a:cubicBezTo>
                      <a:pt x="1905311" y="1"/>
                      <a:pt x="1918811" y="4031"/>
                      <a:pt x="1928583" y="10546"/>
                    </a:cubicBezTo>
                    <a:lnTo>
                      <a:pt x="1935506" y="21690"/>
                    </a:lnTo>
                    <a:lnTo>
                      <a:pt x="1944400" y="18006"/>
                    </a:lnTo>
                    <a:lnTo>
                      <a:pt x="1953293" y="21690"/>
                    </a:lnTo>
                    <a:lnTo>
                      <a:pt x="1960216" y="10546"/>
                    </a:lnTo>
                    <a:cubicBezTo>
                      <a:pt x="1969988" y="4031"/>
                      <a:pt x="1983488" y="1"/>
                      <a:pt x="1998400" y="1"/>
                    </a:cubicBezTo>
                    <a:cubicBezTo>
                      <a:pt x="2013311" y="1"/>
                      <a:pt x="2026811" y="4031"/>
                      <a:pt x="2036583" y="10546"/>
                    </a:cubicBezTo>
                    <a:lnTo>
                      <a:pt x="2043506" y="21690"/>
                    </a:lnTo>
                    <a:lnTo>
                      <a:pt x="2052400" y="18006"/>
                    </a:lnTo>
                    <a:lnTo>
                      <a:pt x="2061293" y="21690"/>
                    </a:lnTo>
                    <a:lnTo>
                      <a:pt x="2068216" y="10546"/>
                    </a:lnTo>
                    <a:cubicBezTo>
                      <a:pt x="2077988" y="4031"/>
                      <a:pt x="2091488" y="1"/>
                      <a:pt x="2106400" y="1"/>
                    </a:cubicBezTo>
                    <a:cubicBezTo>
                      <a:pt x="2121311" y="1"/>
                      <a:pt x="2134811" y="4031"/>
                      <a:pt x="2144583" y="10546"/>
                    </a:cubicBezTo>
                    <a:lnTo>
                      <a:pt x="2152154" y="22733"/>
                    </a:lnTo>
                    <a:lnTo>
                      <a:pt x="2163567" y="18006"/>
                    </a:lnTo>
                    <a:lnTo>
                      <a:pt x="2172460" y="21690"/>
                    </a:lnTo>
                    <a:lnTo>
                      <a:pt x="2179383" y="10546"/>
                    </a:lnTo>
                    <a:cubicBezTo>
                      <a:pt x="2189155" y="4031"/>
                      <a:pt x="2202655" y="1"/>
                      <a:pt x="2217567" y="1"/>
                    </a:cubicBezTo>
                    <a:cubicBezTo>
                      <a:pt x="2232478" y="1"/>
                      <a:pt x="2245978" y="4031"/>
                      <a:pt x="2255750" y="10546"/>
                    </a:cubicBezTo>
                    <a:lnTo>
                      <a:pt x="2262673" y="21690"/>
                    </a:lnTo>
                    <a:lnTo>
                      <a:pt x="2271567" y="18006"/>
                    </a:lnTo>
                    <a:lnTo>
                      <a:pt x="2280460" y="21690"/>
                    </a:lnTo>
                    <a:lnTo>
                      <a:pt x="2287383" y="10546"/>
                    </a:lnTo>
                    <a:cubicBezTo>
                      <a:pt x="2297155" y="4031"/>
                      <a:pt x="2310655" y="1"/>
                      <a:pt x="2325567" y="1"/>
                    </a:cubicBezTo>
                    <a:cubicBezTo>
                      <a:pt x="2340478" y="1"/>
                      <a:pt x="2353978" y="4031"/>
                      <a:pt x="2363750" y="10546"/>
                    </a:cubicBezTo>
                    <a:lnTo>
                      <a:pt x="2370673" y="21690"/>
                    </a:lnTo>
                    <a:lnTo>
                      <a:pt x="2379567" y="18006"/>
                    </a:lnTo>
                    <a:lnTo>
                      <a:pt x="2388460" y="21690"/>
                    </a:lnTo>
                    <a:lnTo>
                      <a:pt x="2395383" y="10546"/>
                    </a:lnTo>
                    <a:cubicBezTo>
                      <a:pt x="2405155" y="4031"/>
                      <a:pt x="2418655" y="1"/>
                      <a:pt x="2433567" y="1"/>
                    </a:cubicBezTo>
                    <a:cubicBezTo>
                      <a:pt x="2448478" y="1"/>
                      <a:pt x="2461978" y="4031"/>
                      <a:pt x="2471750" y="10546"/>
                    </a:cubicBezTo>
                    <a:lnTo>
                      <a:pt x="2478217" y="20955"/>
                    </a:lnTo>
                    <a:lnTo>
                      <a:pt x="2485339" y="18005"/>
                    </a:lnTo>
                    <a:lnTo>
                      <a:pt x="2494232" y="21689"/>
                    </a:lnTo>
                    <a:lnTo>
                      <a:pt x="2501155" y="10545"/>
                    </a:lnTo>
                    <a:cubicBezTo>
                      <a:pt x="2510927" y="4030"/>
                      <a:pt x="2524427" y="0"/>
                      <a:pt x="2539339" y="0"/>
                    </a:cubicBezTo>
                    <a:cubicBezTo>
                      <a:pt x="2554250" y="0"/>
                      <a:pt x="2567750" y="4030"/>
                      <a:pt x="2577522" y="10545"/>
                    </a:cubicBezTo>
                    <a:lnTo>
                      <a:pt x="2584445" y="21689"/>
                    </a:lnTo>
                    <a:lnTo>
                      <a:pt x="2593339" y="18005"/>
                    </a:lnTo>
                    <a:lnTo>
                      <a:pt x="2602232" y="21689"/>
                    </a:lnTo>
                    <a:lnTo>
                      <a:pt x="2609155" y="10545"/>
                    </a:lnTo>
                    <a:cubicBezTo>
                      <a:pt x="2618927" y="4030"/>
                      <a:pt x="2632427" y="0"/>
                      <a:pt x="2647339" y="0"/>
                    </a:cubicBezTo>
                    <a:cubicBezTo>
                      <a:pt x="2662250" y="0"/>
                      <a:pt x="2675750" y="4030"/>
                      <a:pt x="2685522" y="10545"/>
                    </a:cubicBezTo>
                    <a:lnTo>
                      <a:pt x="2692445" y="21689"/>
                    </a:lnTo>
                    <a:lnTo>
                      <a:pt x="2701339" y="18005"/>
                    </a:lnTo>
                    <a:lnTo>
                      <a:pt x="2710232" y="21689"/>
                    </a:lnTo>
                    <a:lnTo>
                      <a:pt x="2717155" y="10545"/>
                    </a:lnTo>
                    <a:cubicBezTo>
                      <a:pt x="2726927" y="4030"/>
                      <a:pt x="2740427" y="0"/>
                      <a:pt x="2755339" y="0"/>
                    </a:cubicBezTo>
                    <a:cubicBezTo>
                      <a:pt x="2770250" y="0"/>
                      <a:pt x="2783750" y="4030"/>
                      <a:pt x="2793522" y="10545"/>
                    </a:cubicBezTo>
                    <a:lnTo>
                      <a:pt x="2799026" y="19404"/>
                    </a:lnTo>
                    <a:lnTo>
                      <a:pt x="2802403" y="18005"/>
                    </a:lnTo>
                    <a:lnTo>
                      <a:pt x="2811296" y="21689"/>
                    </a:lnTo>
                    <a:lnTo>
                      <a:pt x="2818219" y="10545"/>
                    </a:lnTo>
                    <a:cubicBezTo>
                      <a:pt x="2827991" y="4030"/>
                      <a:pt x="2841491" y="0"/>
                      <a:pt x="2856403" y="0"/>
                    </a:cubicBezTo>
                    <a:cubicBezTo>
                      <a:pt x="2871314" y="0"/>
                      <a:pt x="2884814" y="4030"/>
                      <a:pt x="2894586" y="10545"/>
                    </a:cubicBezTo>
                    <a:lnTo>
                      <a:pt x="2901509" y="21689"/>
                    </a:lnTo>
                    <a:lnTo>
                      <a:pt x="2910403" y="18005"/>
                    </a:lnTo>
                    <a:lnTo>
                      <a:pt x="2919296" y="21689"/>
                    </a:lnTo>
                    <a:lnTo>
                      <a:pt x="2926219" y="10545"/>
                    </a:lnTo>
                    <a:cubicBezTo>
                      <a:pt x="2935991" y="4030"/>
                      <a:pt x="2949491" y="0"/>
                      <a:pt x="2964403" y="0"/>
                    </a:cubicBezTo>
                    <a:cubicBezTo>
                      <a:pt x="2979314" y="0"/>
                      <a:pt x="2992814" y="4030"/>
                      <a:pt x="3002587" y="10545"/>
                    </a:cubicBezTo>
                    <a:lnTo>
                      <a:pt x="3009509" y="21689"/>
                    </a:lnTo>
                    <a:lnTo>
                      <a:pt x="3018403" y="18005"/>
                    </a:lnTo>
                    <a:lnTo>
                      <a:pt x="3027296" y="21689"/>
                    </a:lnTo>
                    <a:lnTo>
                      <a:pt x="3034219" y="10545"/>
                    </a:lnTo>
                    <a:cubicBezTo>
                      <a:pt x="3043991" y="4030"/>
                      <a:pt x="3057491" y="0"/>
                      <a:pt x="3072403" y="0"/>
                    </a:cubicBezTo>
                    <a:cubicBezTo>
                      <a:pt x="3087314" y="0"/>
                      <a:pt x="3100814" y="4030"/>
                      <a:pt x="3110587" y="10545"/>
                    </a:cubicBezTo>
                    <a:lnTo>
                      <a:pt x="3118158" y="22732"/>
                    </a:lnTo>
                    <a:lnTo>
                      <a:pt x="3129570" y="18005"/>
                    </a:lnTo>
                    <a:lnTo>
                      <a:pt x="3138463" y="21689"/>
                    </a:lnTo>
                    <a:lnTo>
                      <a:pt x="3145386" y="10545"/>
                    </a:lnTo>
                    <a:cubicBezTo>
                      <a:pt x="3155158" y="4030"/>
                      <a:pt x="3168658" y="0"/>
                      <a:pt x="3183570" y="0"/>
                    </a:cubicBezTo>
                    <a:cubicBezTo>
                      <a:pt x="3198481" y="0"/>
                      <a:pt x="3211981" y="4030"/>
                      <a:pt x="3221753" y="10545"/>
                    </a:cubicBezTo>
                    <a:lnTo>
                      <a:pt x="3228676" y="21689"/>
                    </a:lnTo>
                    <a:lnTo>
                      <a:pt x="3237570" y="18005"/>
                    </a:lnTo>
                    <a:lnTo>
                      <a:pt x="3246463" y="21689"/>
                    </a:lnTo>
                    <a:lnTo>
                      <a:pt x="3253386" y="10545"/>
                    </a:lnTo>
                    <a:cubicBezTo>
                      <a:pt x="3263158" y="4030"/>
                      <a:pt x="3276658" y="0"/>
                      <a:pt x="3291570" y="0"/>
                    </a:cubicBezTo>
                    <a:cubicBezTo>
                      <a:pt x="3306481" y="0"/>
                      <a:pt x="3319981" y="4030"/>
                      <a:pt x="3329753" y="10545"/>
                    </a:cubicBezTo>
                    <a:lnTo>
                      <a:pt x="3336676" y="21689"/>
                    </a:lnTo>
                    <a:lnTo>
                      <a:pt x="3345570" y="18005"/>
                    </a:lnTo>
                    <a:lnTo>
                      <a:pt x="3354463" y="21689"/>
                    </a:lnTo>
                    <a:lnTo>
                      <a:pt x="3361386" y="10545"/>
                    </a:lnTo>
                    <a:cubicBezTo>
                      <a:pt x="3371158" y="4030"/>
                      <a:pt x="3384658" y="0"/>
                      <a:pt x="3399570" y="0"/>
                    </a:cubicBezTo>
                    <a:cubicBezTo>
                      <a:pt x="3414481" y="0"/>
                      <a:pt x="3427981" y="4030"/>
                      <a:pt x="3437754" y="10545"/>
                    </a:cubicBezTo>
                    <a:lnTo>
                      <a:pt x="3443073" y="19108"/>
                    </a:lnTo>
                    <a:lnTo>
                      <a:pt x="3445736" y="18005"/>
                    </a:lnTo>
                    <a:lnTo>
                      <a:pt x="3454629" y="21689"/>
                    </a:lnTo>
                    <a:lnTo>
                      <a:pt x="3461552" y="10545"/>
                    </a:lnTo>
                    <a:cubicBezTo>
                      <a:pt x="3471324" y="4030"/>
                      <a:pt x="3484824" y="0"/>
                      <a:pt x="3499736" y="0"/>
                    </a:cubicBezTo>
                    <a:cubicBezTo>
                      <a:pt x="3514647" y="0"/>
                      <a:pt x="3528147" y="4030"/>
                      <a:pt x="3537919" y="10545"/>
                    </a:cubicBezTo>
                    <a:lnTo>
                      <a:pt x="3544842" y="21689"/>
                    </a:lnTo>
                    <a:lnTo>
                      <a:pt x="3553736" y="18005"/>
                    </a:lnTo>
                    <a:lnTo>
                      <a:pt x="3562629" y="21689"/>
                    </a:lnTo>
                    <a:lnTo>
                      <a:pt x="3569552" y="10545"/>
                    </a:lnTo>
                    <a:cubicBezTo>
                      <a:pt x="3579324" y="4030"/>
                      <a:pt x="3592824" y="0"/>
                      <a:pt x="3607736" y="0"/>
                    </a:cubicBezTo>
                    <a:cubicBezTo>
                      <a:pt x="3622647" y="0"/>
                      <a:pt x="3636147" y="4030"/>
                      <a:pt x="3645920" y="10545"/>
                    </a:cubicBezTo>
                    <a:lnTo>
                      <a:pt x="3652842" y="21689"/>
                    </a:lnTo>
                    <a:lnTo>
                      <a:pt x="3661736" y="18005"/>
                    </a:lnTo>
                    <a:lnTo>
                      <a:pt x="3670629" y="21689"/>
                    </a:lnTo>
                    <a:lnTo>
                      <a:pt x="3677552" y="10545"/>
                    </a:lnTo>
                    <a:cubicBezTo>
                      <a:pt x="3687324" y="4030"/>
                      <a:pt x="3700824" y="0"/>
                      <a:pt x="3715736" y="0"/>
                    </a:cubicBezTo>
                    <a:cubicBezTo>
                      <a:pt x="3730647" y="0"/>
                      <a:pt x="3744147" y="4030"/>
                      <a:pt x="3753920" y="10545"/>
                    </a:cubicBezTo>
                    <a:lnTo>
                      <a:pt x="3759423" y="19404"/>
                    </a:lnTo>
                    <a:lnTo>
                      <a:pt x="3762800" y="18005"/>
                    </a:lnTo>
                    <a:lnTo>
                      <a:pt x="3771693" y="21689"/>
                    </a:lnTo>
                    <a:lnTo>
                      <a:pt x="3778616" y="10545"/>
                    </a:lnTo>
                    <a:cubicBezTo>
                      <a:pt x="3788388" y="4030"/>
                      <a:pt x="3801888" y="0"/>
                      <a:pt x="3816800" y="0"/>
                    </a:cubicBezTo>
                    <a:cubicBezTo>
                      <a:pt x="3831711" y="0"/>
                      <a:pt x="3845211" y="4030"/>
                      <a:pt x="3854983" y="10545"/>
                    </a:cubicBezTo>
                    <a:lnTo>
                      <a:pt x="3861906" y="21689"/>
                    </a:lnTo>
                    <a:lnTo>
                      <a:pt x="3870800" y="18005"/>
                    </a:lnTo>
                    <a:lnTo>
                      <a:pt x="3879693" y="21689"/>
                    </a:lnTo>
                    <a:lnTo>
                      <a:pt x="3886616" y="10545"/>
                    </a:lnTo>
                    <a:cubicBezTo>
                      <a:pt x="3896388" y="4030"/>
                      <a:pt x="3909888" y="0"/>
                      <a:pt x="3924800" y="0"/>
                    </a:cubicBezTo>
                    <a:cubicBezTo>
                      <a:pt x="3939711" y="0"/>
                      <a:pt x="3953211" y="4030"/>
                      <a:pt x="3962984" y="10545"/>
                    </a:cubicBezTo>
                    <a:lnTo>
                      <a:pt x="3969906" y="21689"/>
                    </a:lnTo>
                    <a:lnTo>
                      <a:pt x="3978800" y="18005"/>
                    </a:lnTo>
                    <a:lnTo>
                      <a:pt x="3987693" y="21689"/>
                    </a:lnTo>
                    <a:lnTo>
                      <a:pt x="3994616" y="10545"/>
                    </a:lnTo>
                    <a:cubicBezTo>
                      <a:pt x="4004388" y="4030"/>
                      <a:pt x="4017888" y="0"/>
                      <a:pt x="4032800" y="0"/>
                    </a:cubicBezTo>
                    <a:cubicBezTo>
                      <a:pt x="4047711" y="0"/>
                      <a:pt x="4061211" y="4030"/>
                      <a:pt x="4070983" y="10546"/>
                    </a:cubicBezTo>
                    <a:lnTo>
                      <a:pt x="4078555" y="22732"/>
                    </a:lnTo>
                    <a:lnTo>
                      <a:pt x="4089967" y="18005"/>
                    </a:lnTo>
                    <a:lnTo>
                      <a:pt x="4098860" y="21689"/>
                    </a:lnTo>
                    <a:lnTo>
                      <a:pt x="4105783" y="10546"/>
                    </a:lnTo>
                    <a:cubicBezTo>
                      <a:pt x="4115555" y="4030"/>
                      <a:pt x="4129055" y="0"/>
                      <a:pt x="4143967" y="0"/>
                    </a:cubicBezTo>
                    <a:cubicBezTo>
                      <a:pt x="4158878" y="0"/>
                      <a:pt x="4172378" y="4030"/>
                      <a:pt x="4182151" y="10546"/>
                    </a:cubicBezTo>
                    <a:lnTo>
                      <a:pt x="4189073" y="21689"/>
                    </a:lnTo>
                    <a:lnTo>
                      <a:pt x="4197967" y="18005"/>
                    </a:lnTo>
                    <a:lnTo>
                      <a:pt x="4206860" y="21689"/>
                    </a:lnTo>
                    <a:lnTo>
                      <a:pt x="4213783" y="10546"/>
                    </a:lnTo>
                    <a:cubicBezTo>
                      <a:pt x="4223555" y="4030"/>
                      <a:pt x="4237055" y="0"/>
                      <a:pt x="4251967" y="0"/>
                    </a:cubicBezTo>
                    <a:cubicBezTo>
                      <a:pt x="4266878" y="0"/>
                      <a:pt x="4280378" y="4030"/>
                      <a:pt x="4290151" y="10546"/>
                    </a:cubicBezTo>
                    <a:lnTo>
                      <a:pt x="4297073" y="21689"/>
                    </a:lnTo>
                    <a:lnTo>
                      <a:pt x="4305967" y="18005"/>
                    </a:lnTo>
                    <a:lnTo>
                      <a:pt x="4314861" y="21689"/>
                    </a:lnTo>
                    <a:lnTo>
                      <a:pt x="4321783" y="10546"/>
                    </a:lnTo>
                    <a:cubicBezTo>
                      <a:pt x="4331556" y="4030"/>
                      <a:pt x="4345056" y="0"/>
                      <a:pt x="4359967" y="0"/>
                    </a:cubicBezTo>
                    <a:cubicBezTo>
                      <a:pt x="4389790" y="0"/>
                      <a:pt x="4413967" y="16120"/>
                      <a:pt x="4413967" y="36004"/>
                    </a:cubicBezTo>
                    <a:lnTo>
                      <a:pt x="4395965" y="36004"/>
                    </a:lnTo>
                    <a:cubicBezTo>
                      <a:pt x="4395965" y="26062"/>
                      <a:pt x="4379848" y="18002"/>
                      <a:pt x="4359967" y="18002"/>
                    </a:cubicBezTo>
                    <a:cubicBezTo>
                      <a:pt x="4340086" y="18002"/>
                      <a:pt x="4323969" y="26062"/>
                      <a:pt x="4323969" y="36004"/>
                    </a:cubicBezTo>
                    <a:lnTo>
                      <a:pt x="4323967" y="36004"/>
                    </a:lnTo>
                    <a:lnTo>
                      <a:pt x="4323967" y="36005"/>
                    </a:lnTo>
                    <a:cubicBezTo>
                      <a:pt x="4323967" y="45946"/>
                      <a:pt x="4315908" y="54005"/>
                      <a:pt x="4305967" y="54005"/>
                    </a:cubicBezTo>
                    <a:cubicBezTo>
                      <a:pt x="4296026" y="54005"/>
                      <a:pt x="4287967" y="45946"/>
                      <a:pt x="4287967" y="36005"/>
                    </a:cubicBezTo>
                    <a:lnTo>
                      <a:pt x="4287967" y="36004"/>
                    </a:lnTo>
                    <a:lnTo>
                      <a:pt x="4287965" y="36004"/>
                    </a:lnTo>
                    <a:cubicBezTo>
                      <a:pt x="4287965" y="26062"/>
                      <a:pt x="4271848" y="18002"/>
                      <a:pt x="4251967" y="18002"/>
                    </a:cubicBezTo>
                    <a:cubicBezTo>
                      <a:pt x="4232086" y="18002"/>
                      <a:pt x="4215969" y="26062"/>
                      <a:pt x="4215969" y="36004"/>
                    </a:cubicBezTo>
                    <a:lnTo>
                      <a:pt x="4215966" y="36004"/>
                    </a:lnTo>
                    <a:lnTo>
                      <a:pt x="4215967" y="36005"/>
                    </a:lnTo>
                    <a:cubicBezTo>
                      <a:pt x="4215967" y="45946"/>
                      <a:pt x="4207908" y="54005"/>
                      <a:pt x="4197967" y="54005"/>
                    </a:cubicBezTo>
                    <a:cubicBezTo>
                      <a:pt x="4188026" y="54005"/>
                      <a:pt x="4179967" y="45946"/>
                      <a:pt x="4179967" y="36005"/>
                    </a:cubicBezTo>
                    <a:lnTo>
                      <a:pt x="4179967" y="36004"/>
                    </a:lnTo>
                    <a:lnTo>
                      <a:pt x="4179965" y="36004"/>
                    </a:lnTo>
                    <a:cubicBezTo>
                      <a:pt x="4179965" y="26062"/>
                      <a:pt x="4163848" y="18002"/>
                      <a:pt x="4143967" y="18002"/>
                    </a:cubicBezTo>
                    <a:cubicBezTo>
                      <a:pt x="4124086" y="18002"/>
                      <a:pt x="4107969" y="26062"/>
                      <a:pt x="4107969" y="36004"/>
                    </a:cubicBezTo>
                    <a:lnTo>
                      <a:pt x="4107966" y="36004"/>
                    </a:lnTo>
                    <a:lnTo>
                      <a:pt x="4107967" y="36005"/>
                    </a:lnTo>
                    <a:cubicBezTo>
                      <a:pt x="4107967" y="45946"/>
                      <a:pt x="4099908" y="54005"/>
                      <a:pt x="4089967" y="54005"/>
                    </a:cubicBezTo>
                    <a:cubicBezTo>
                      <a:pt x="4080026" y="54005"/>
                      <a:pt x="4071967" y="45946"/>
                      <a:pt x="4071967" y="36005"/>
                    </a:cubicBezTo>
                    <a:lnTo>
                      <a:pt x="4071967" y="36004"/>
                    </a:lnTo>
                    <a:lnTo>
                      <a:pt x="4068798" y="36004"/>
                    </a:lnTo>
                    <a:cubicBezTo>
                      <a:pt x="4068798" y="26062"/>
                      <a:pt x="4052681" y="18002"/>
                      <a:pt x="4032800" y="18002"/>
                    </a:cubicBezTo>
                    <a:cubicBezTo>
                      <a:pt x="4012919" y="18002"/>
                      <a:pt x="3996802" y="26062"/>
                      <a:pt x="3996802" y="36004"/>
                    </a:cubicBezTo>
                    <a:lnTo>
                      <a:pt x="3996799" y="36004"/>
                    </a:lnTo>
                    <a:lnTo>
                      <a:pt x="3996800" y="36005"/>
                    </a:lnTo>
                    <a:cubicBezTo>
                      <a:pt x="3996800" y="45946"/>
                      <a:pt x="3988741" y="54005"/>
                      <a:pt x="3978800" y="54005"/>
                    </a:cubicBezTo>
                    <a:cubicBezTo>
                      <a:pt x="3968859" y="54005"/>
                      <a:pt x="3960800" y="45946"/>
                      <a:pt x="3960800" y="36005"/>
                    </a:cubicBezTo>
                    <a:lnTo>
                      <a:pt x="3960800" y="36004"/>
                    </a:lnTo>
                    <a:lnTo>
                      <a:pt x="3960798" y="36004"/>
                    </a:lnTo>
                    <a:cubicBezTo>
                      <a:pt x="3960798" y="26062"/>
                      <a:pt x="3944681" y="18002"/>
                      <a:pt x="3924800" y="18002"/>
                    </a:cubicBezTo>
                    <a:cubicBezTo>
                      <a:pt x="3904919" y="18002"/>
                      <a:pt x="3888802" y="26062"/>
                      <a:pt x="3888802" y="36004"/>
                    </a:cubicBezTo>
                    <a:lnTo>
                      <a:pt x="3888799" y="36004"/>
                    </a:lnTo>
                    <a:lnTo>
                      <a:pt x="3888800" y="36005"/>
                    </a:lnTo>
                    <a:cubicBezTo>
                      <a:pt x="3888800" y="45946"/>
                      <a:pt x="3880741" y="54005"/>
                      <a:pt x="3870800" y="54005"/>
                    </a:cubicBezTo>
                    <a:cubicBezTo>
                      <a:pt x="3860859" y="54005"/>
                      <a:pt x="3852800" y="45946"/>
                      <a:pt x="3852800" y="36005"/>
                    </a:cubicBezTo>
                    <a:lnTo>
                      <a:pt x="3852800" y="36004"/>
                    </a:lnTo>
                    <a:lnTo>
                      <a:pt x="3852798" y="36004"/>
                    </a:lnTo>
                    <a:cubicBezTo>
                      <a:pt x="3852798" y="26062"/>
                      <a:pt x="3836681" y="18002"/>
                      <a:pt x="3816800" y="18002"/>
                    </a:cubicBezTo>
                    <a:cubicBezTo>
                      <a:pt x="3796919" y="18002"/>
                      <a:pt x="3780802" y="26062"/>
                      <a:pt x="3780802" y="36004"/>
                    </a:cubicBezTo>
                    <a:lnTo>
                      <a:pt x="3780799" y="36004"/>
                    </a:lnTo>
                    <a:lnTo>
                      <a:pt x="3780800" y="36005"/>
                    </a:lnTo>
                    <a:cubicBezTo>
                      <a:pt x="3780800" y="45946"/>
                      <a:pt x="3772741" y="54005"/>
                      <a:pt x="3762800" y="54005"/>
                    </a:cubicBezTo>
                    <a:cubicBezTo>
                      <a:pt x="3752859" y="54005"/>
                      <a:pt x="3744800" y="45946"/>
                      <a:pt x="3744800" y="36005"/>
                    </a:cubicBezTo>
                    <a:lnTo>
                      <a:pt x="3747112" y="30424"/>
                    </a:lnTo>
                    <a:lnTo>
                      <a:pt x="3741190" y="23275"/>
                    </a:lnTo>
                    <a:cubicBezTo>
                      <a:pt x="3734676" y="20017"/>
                      <a:pt x="3725676" y="18002"/>
                      <a:pt x="3715736" y="18002"/>
                    </a:cubicBezTo>
                    <a:cubicBezTo>
                      <a:pt x="3695855" y="18002"/>
                      <a:pt x="3679738" y="26062"/>
                      <a:pt x="3679738" y="36004"/>
                    </a:cubicBezTo>
                    <a:lnTo>
                      <a:pt x="3679735" y="36004"/>
                    </a:lnTo>
                    <a:lnTo>
                      <a:pt x="3679736" y="36005"/>
                    </a:lnTo>
                    <a:cubicBezTo>
                      <a:pt x="3679736" y="45946"/>
                      <a:pt x="3671677" y="54005"/>
                      <a:pt x="3661736" y="54005"/>
                    </a:cubicBezTo>
                    <a:cubicBezTo>
                      <a:pt x="3651795" y="54005"/>
                      <a:pt x="3643736" y="45946"/>
                      <a:pt x="3643736" y="36005"/>
                    </a:cubicBezTo>
                    <a:lnTo>
                      <a:pt x="3643736" y="36004"/>
                    </a:lnTo>
                    <a:lnTo>
                      <a:pt x="3643734" y="36004"/>
                    </a:lnTo>
                    <a:cubicBezTo>
                      <a:pt x="3643734" y="26062"/>
                      <a:pt x="3627617" y="18002"/>
                      <a:pt x="3607736" y="18002"/>
                    </a:cubicBezTo>
                    <a:cubicBezTo>
                      <a:pt x="3587855" y="18002"/>
                      <a:pt x="3571738" y="26062"/>
                      <a:pt x="3571738" y="36004"/>
                    </a:cubicBezTo>
                    <a:lnTo>
                      <a:pt x="3571735" y="36004"/>
                    </a:lnTo>
                    <a:lnTo>
                      <a:pt x="3571736" y="36005"/>
                    </a:lnTo>
                    <a:cubicBezTo>
                      <a:pt x="3571736" y="45946"/>
                      <a:pt x="3563677" y="54005"/>
                      <a:pt x="3553736" y="54005"/>
                    </a:cubicBezTo>
                    <a:cubicBezTo>
                      <a:pt x="3543795" y="54005"/>
                      <a:pt x="3535736" y="45946"/>
                      <a:pt x="3535736" y="36005"/>
                    </a:cubicBezTo>
                    <a:lnTo>
                      <a:pt x="3535736" y="36004"/>
                    </a:lnTo>
                    <a:lnTo>
                      <a:pt x="3535734" y="36004"/>
                    </a:lnTo>
                    <a:cubicBezTo>
                      <a:pt x="3535734" y="26062"/>
                      <a:pt x="3519617" y="18002"/>
                      <a:pt x="3499736" y="18002"/>
                    </a:cubicBezTo>
                    <a:cubicBezTo>
                      <a:pt x="3479855" y="18002"/>
                      <a:pt x="3463738" y="26062"/>
                      <a:pt x="3463738" y="36004"/>
                    </a:cubicBezTo>
                    <a:lnTo>
                      <a:pt x="3463735" y="36004"/>
                    </a:lnTo>
                    <a:lnTo>
                      <a:pt x="3463736" y="36005"/>
                    </a:lnTo>
                    <a:cubicBezTo>
                      <a:pt x="3463736" y="45946"/>
                      <a:pt x="3455677" y="54005"/>
                      <a:pt x="3445736" y="54005"/>
                    </a:cubicBezTo>
                    <a:cubicBezTo>
                      <a:pt x="3435795" y="54005"/>
                      <a:pt x="3427736" y="45946"/>
                      <a:pt x="3427736" y="36005"/>
                    </a:cubicBezTo>
                    <a:lnTo>
                      <a:pt x="3430347" y="29701"/>
                    </a:lnTo>
                    <a:lnTo>
                      <a:pt x="3425024" y="23275"/>
                    </a:lnTo>
                    <a:cubicBezTo>
                      <a:pt x="3418510" y="20017"/>
                      <a:pt x="3409510" y="18002"/>
                      <a:pt x="3399570" y="18002"/>
                    </a:cubicBezTo>
                    <a:cubicBezTo>
                      <a:pt x="3379689" y="18002"/>
                      <a:pt x="3363572" y="26062"/>
                      <a:pt x="3363572" y="36004"/>
                    </a:cubicBezTo>
                    <a:lnTo>
                      <a:pt x="3363569" y="36004"/>
                    </a:lnTo>
                    <a:lnTo>
                      <a:pt x="3363570" y="36005"/>
                    </a:lnTo>
                    <a:cubicBezTo>
                      <a:pt x="3363570" y="45946"/>
                      <a:pt x="3355511" y="54005"/>
                      <a:pt x="3345570" y="54005"/>
                    </a:cubicBezTo>
                    <a:cubicBezTo>
                      <a:pt x="3335629" y="54005"/>
                      <a:pt x="3327570" y="45946"/>
                      <a:pt x="3327570" y="36005"/>
                    </a:cubicBezTo>
                    <a:lnTo>
                      <a:pt x="3327570" y="36004"/>
                    </a:lnTo>
                    <a:lnTo>
                      <a:pt x="3327568" y="36004"/>
                    </a:lnTo>
                    <a:cubicBezTo>
                      <a:pt x="3327568" y="26062"/>
                      <a:pt x="3311451" y="18002"/>
                      <a:pt x="3291570" y="18002"/>
                    </a:cubicBezTo>
                    <a:cubicBezTo>
                      <a:pt x="3271689" y="18002"/>
                      <a:pt x="3255572" y="26062"/>
                      <a:pt x="3255572" y="36004"/>
                    </a:cubicBezTo>
                    <a:lnTo>
                      <a:pt x="3255569" y="36004"/>
                    </a:lnTo>
                    <a:lnTo>
                      <a:pt x="3255570" y="36005"/>
                    </a:lnTo>
                    <a:cubicBezTo>
                      <a:pt x="3255570" y="45946"/>
                      <a:pt x="3247511" y="54005"/>
                      <a:pt x="3237570" y="54005"/>
                    </a:cubicBezTo>
                    <a:cubicBezTo>
                      <a:pt x="3227629" y="54005"/>
                      <a:pt x="3219570" y="45946"/>
                      <a:pt x="3219570" y="36005"/>
                    </a:cubicBezTo>
                    <a:lnTo>
                      <a:pt x="3219570" y="36004"/>
                    </a:lnTo>
                    <a:lnTo>
                      <a:pt x="3219568" y="36004"/>
                    </a:lnTo>
                    <a:cubicBezTo>
                      <a:pt x="3219568" y="26062"/>
                      <a:pt x="3203451" y="18002"/>
                      <a:pt x="3183570" y="18002"/>
                    </a:cubicBezTo>
                    <a:cubicBezTo>
                      <a:pt x="3163689" y="18002"/>
                      <a:pt x="3147572" y="26062"/>
                      <a:pt x="3147572" y="36004"/>
                    </a:cubicBezTo>
                    <a:lnTo>
                      <a:pt x="3147569" y="36004"/>
                    </a:lnTo>
                    <a:lnTo>
                      <a:pt x="3147570" y="36005"/>
                    </a:lnTo>
                    <a:cubicBezTo>
                      <a:pt x="3147570" y="45946"/>
                      <a:pt x="3139511" y="54005"/>
                      <a:pt x="3129570" y="54005"/>
                    </a:cubicBezTo>
                    <a:cubicBezTo>
                      <a:pt x="3119629" y="54005"/>
                      <a:pt x="3111570" y="45946"/>
                      <a:pt x="3111570" y="36005"/>
                    </a:cubicBezTo>
                    <a:lnTo>
                      <a:pt x="3111570" y="36004"/>
                    </a:lnTo>
                    <a:lnTo>
                      <a:pt x="3108401" y="36004"/>
                    </a:lnTo>
                    <a:cubicBezTo>
                      <a:pt x="3108401" y="26062"/>
                      <a:pt x="3092284" y="18002"/>
                      <a:pt x="3072403" y="18002"/>
                    </a:cubicBezTo>
                    <a:cubicBezTo>
                      <a:pt x="3052522" y="18002"/>
                      <a:pt x="3036405" y="26062"/>
                      <a:pt x="3036405" y="36004"/>
                    </a:cubicBezTo>
                    <a:lnTo>
                      <a:pt x="3036402" y="36004"/>
                    </a:lnTo>
                    <a:lnTo>
                      <a:pt x="3036403" y="36005"/>
                    </a:lnTo>
                    <a:cubicBezTo>
                      <a:pt x="3036403" y="45946"/>
                      <a:pt x="3028344" y="54005"/>
                      <a:pt x="3018403" y="54005"/>
                    </a:cubicBezTo>
                    <a:cubicBezTo>
                      <a:pt x="3008462" y="54005"/>
                      <a:pt x="3000403" y="45946"/>
                      <a:pt x="3000403" y="36005"/>
                    </a:cubicBezTo>
                    <a:lnTo>
                      <a:pt x="3000403" y="36004"/>
                    </a:lnTo>
                    <a:lnTo>
                      <a:pt x="3000401" y="36004"/>
                    </a:lnTo>
                    <a:cubicBezTo>
                      <a:pt x="3000401" y="26062"/>
                      <a:pt x="2984284" y="18002"/>
                      <a:pt x="2964403" y="18002"/>
                    </a:cubicBezTo>
                    <a:cubicBezTo>
                      <a:pt x="2944522" y="18002"/>
                      <a:pt x="2928405" y="26062"/>
                      <a:pt x="2928405" y="36004"/>
                    </a:cubicBezTo>
                    <a:lnTo>
                      <a:pt x="2928402" y="36004"/>
                    </a:lnTo>
                    <a:lnTo>
                      <a:pt x="2928403" y="36005"/>
                    </a:lnTo>
                    <a:cubicBezTo>
                      <a:pt x="2928403" y="45946"/>
                      <a:pt x="2920344" y="54005"/>
                      <a:pt x="2910403" y="54005"/>
                    </a:cubicBezTo>
                    <a:cubicBezTo>
                      <a:pt x="2900462" y="54005"/>
                      <a:pt x="2892403" y="45946"/>
                      <a:pt x="2892403" y="36005"/>
                    </a:cubicBezTo>
                    <a:lnTo>
                      <a:pt x="2892403" y="36004"/>
                    </a:lnTo>
                    <a:lnTo>
                      <a:pt x="2892401" y="36004"/>
                    </a:lnTo>
                    <a:cubicBezTo>
                      <a:pt x="2892401" y="26062"/>
                      <a:pt x="2876284" y="18002"/>
                      <a:pt x="2856403" y="18002"/>
                    </a:cubicBezTo>
                    <a:cubicBezTo>
                      <a:pt x="2836522" y="18002"/>
                      <a:pt x="2820405" y="26062"/>
                      <a:pt x="2820405" y="36004"/>
                    </a:cubicBezTo>
                    <a:lnTo>
                      <a:pt x="2820402" y="36004"/>
                    </a:lnTo>
                    <a:lnTo>
                      <a:pt x="2820403" y="36005"/>
                    </a:lnTo>
                    <a:cubicBezTo>
                      <a:pt x="2820403" y="45946"/>
                      <a:pt x="2812344" y="54005"/>
                      <a:pt x="2802403" y="54005"/>
                    </a:cubicBezTo>
                    <a:cubicBezTo>
                      <a:pt x="2792462" y="54005"/>
                      <a:pt x="2784403" y="45946"/>
                      <a:pt x="2784403" y="36005"/>
                    </a:cubicBezTo>
                    <a:lnTo>
                      <a:pt x="2786715" y="30424"/>
                    </a:lnTo>
                    <a:lnTo>
                      <a:pt x="2780793" y="23275"/>
                    </a:lnTo>
                    <a:cubicBezTo>
                      <a:pt x="2774279" y="20017"/>
                      <a:pt x="2765279" y="18002"/>
                      <a:pt x="2755339" y="18002"/>
                    </a:cubicBezTo>
                    <a:cubicBezTo>
                      <a:pt x="2735458" y="18002"/>
                      <a:pt x="2719341" y="26062"/>
                      <a:pt x="2719341" y="36004"/>
                    </a:cubicBezTo>
                    <a:lnTo>
                      <a:pt x="2719338" y="36004"/>
                    </a:lnTo>
                    <a:lnTo>
                      <a:pt x="2719339" y="36005"/>
                    </a:lnTo>
                    <a:cubicBezTo>
                      <a:pt x="2719339" y="45946"/>
                      <a:pt x="2711280" y="54005"/>
                      <a:pt x="2701339" y="54005"/>
                    </a:cubicBezTo>
                    <a:cubicBezTo>
                      <a:pt x="2691398" y="54005"/>
                      <a:pt x="2683339" y="45946"/>
                      <a:pt x="2683339" y="36005"/>
                    </a:cubicBezTo>
                    <a:lnTo>
                      <a:pt x="2683339" y="36004"/>
                    </a:lnTo>
                    <a:lnTo>
                      <a:pt x="2683337" y="36004"/>
                    </a:lnTo>
                    <a:cubicBezTo>
                      <a:pt x="2683337" y="26062"/>
                      <a:pt x="2667220" y="18002"/>
                      <a:pt x="2647339" y="18002"/>
                    </a:cubicBezTo>
                    <a:cubicBezTo>
                      <a:pt x="2627458" y="18002"/>
                      <a:pt x="2611341" y="26062"/>
                      <a:pt x="2611341" y="36004"/>
                    </a:cubicBezTo>
                    <a:lnTo>
                      <a:pt x="2611338" y="36004"/>
                    </a:lnTo>
                    <a:lnTo>
                      <a:pt x="2611339" y="36005"/>
                    </a:lnTo>
                    <a:cubicBezTo>
                      <a:pt x="2611339" y="45946"/>
                      <a:pt x="2603280" y="54005"/>
                      <a:pt x="2593339" y="54005"/>
                    </a:cubicBezTo>
                    <a:cubicBezTo>
                      <a:pt x="2583398" y="54005"/>
                      <a:pt x="2575339" y="45946"/>
                      <a:pt x="2575339" y="36005"/>
                    </a:cubicBezTo>
                    <a:lnTo>
                      <a:pt x="2575339" y="36004"/>
                    </a:lnTo>
                    <a:lnTo>
                      <a:pt x="2575337" y="36004"/>
                    </a:lnTo>
                    <a:cubicBezTo>
                      <a:pt x="2575337" y="26062"/>
                      <a:pt x="2559220" y="18002"/>
                      <a:pt x="2539339" y="18002"/>
                    </a:cubicBezTo>
                    <a:cubicBezTo>
                      <a:pt x="2519458" y="18002"/>
                      <a:pt x="2503341" y="26062"/>
                      <a:pt x="2503341" y="36004"/>
                    </a:cubicBezTo>
                    <a:lnTo>
                      <a:pt x="2503338" y="36004"/>
                    </a:lnTo>
                    <a:lnTo>
                      <a:pt x="2503339" y="36005"/>
                    </a:lnTo>
                    <a:cubicBezTo>
                      <a:pt x="2503339" y="45946"/>
                      <a:pt x="2495280" y="54005"/>
                      <a:pt x="2485339" y="54005"/>
                    </a:cubicBezTo>
                    <a:cubicBezTo>
                      <a:pt x="2475398" y="54005"/>
                      <a:pt x="2467339" y="45946"/>
                      <a:pt x="2467339" y="36005"/>
                    </a:cubicBezTo>
                    <a:lnTo>
                      <a:pt x="2468081" y="34213"/>
                    </a:lnTo>
                    <a:lnTo>
                      <a:pt x="2459021" y="23276"/>
                    </a:lnTo>
                    <a:cubicBezTo>
                      <a:pt x="2452507" y="20018"/>
                      <a:pt x="2443507" y="18003"/>
                      <a:pt x="2433567" y="18003"/>
                    </a:cubicBezTo>
                    <a:cubicBezTo>
                      <a:pt x="2413686" y="18003"/>
                      <a:pt x="2397569" y="26063"/>
                      <a:pt x="2397569" y="36005"/>
                    </a:cubicBezTo>
                    <a:lnTo>
                      <a:pt x="2397566" y="36005"/>
                    </a:lnTo>
                    <a:lnTo>
                      <a:pt x="2397567" y="36006"/>
                    </a:lnTo>
                    <a:cubicBezTo>
                      <a:pt x="2397567" y="45947"/>
                      <a:pt x="2389508" y="54006"/>
                      <a:pt x="2379567" y="54006"/>
                    </a:cubicBezTo>
                    <a:close/>
                  </a:path>
                </a:pathLst>
              </a:custGeom>
              <a:noFill/>
              <a:ln w="6350">
                <a:solidFill>
                  <a:schemeClr val="tx1"/>
                </a:solidFill>
                <a:prstDash val="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3" name="フリーフォーム 92"/>
              <p:cNvSpPr/>
              <p:nvPr/>
            </p:nvSpPr>
            <p:spPr bwMode="auto">
              <a:xfrm rot="10800000">
                <a:off x="2258880" y="5026467"/>
                <a:ext cx="3434383" cy="28129"/>
              </a:xfrm>
              <a:custGeom>
                <a:avLst/>
                <a:gdLst>
                  <a:gd name="connsiteX0" fmla="*/ 2683339 w 4395967"/>
                  <a:gd name="connsiteY0" fmla="*/ 36004 h 36005"/>
                  <a:gd name="connsiteX1" fmla="*/ 2675113 w 4395967"/>
                  <a:gd name="connsiteY1" fmla="*/ 36004 h 36005"/>
                  <a:gd name="connsiteX2" fmla="*/ 2667522 w 4395967"/>
                  <a:gd name="connsiteY2" fmla="*/ 23786 h 36005"/>
                  <a:gd name="connsiteX3" fmla="*/ 2629338 w 4395967"/>
                  <a:gd name="connsiteY3" fmla="*/ 13240 h 36005"/>
                  <a:gd name="connsiteX4" fmla="*/ 2591154 w 4395967"/>
                  <a:gd name="connsiteY4" fmla="*/ 23785 h 36005"/>
                  <a:gd name="connsiteX5" fmla="*/ 2583563 w 4395967"/>
                  <a:gd name="connsiteY5" fmla="*/ 36004 h 36005"/>
                  <a:gd name="connsiteX6" fmla="*/ 2575339 w 4395967"/>
                  <a:gd name="connsiteY6" fmla="*/ 36004 h 36005"/>
                  <a:gd name="connsiteX7" fmla="*/ 2629339 w 4395967"/>
                  <a:gd name="connsiteY7" fmla="*/ 0 h 36005"/>
                  <a:gd name="connsiteX8" fmla="*/ 2683339 w 4395967"/>
                  <a:gd name="connsiteY8" fmla="*/ 36004 h 36005"/>
                  <a:gd name="connsiteX9" fmla="*/ 2892403 w 4395967"/>
                  <a:gd name="connsiteY9" fmla="*/ 36004 h 36005"/>
                  <a:gd name="connsiteX10" fmla="*/ 2891112 w 4395967"/>
                  <a:gd name="connsiteY10" fmla="*/ 36004 h 36005"/>
                  <a:gd name="connsiteX11" fmla="*/ 2883521 w 4395967"/>
                  <a:gd name="connsiteY11" fmla="*/ 23785 h 36005"/>
                  <a:gd name="connsiteX12" fmla="*/ 2845338 w 4395967"/>
                  <a:gd name="connsiteY12" fmla="*/ 13240 h 36005"/>
                  <a:gd name="connsiteX13" fmla="*/ 2807155 w 4395967"/>
                  <a:gd name="connsiteY13" fmla="*/ 23786 h 36005"/>
                  <a:gd name="connsiteX14" fmla="*/ 2799564 w 4395967"/>
                  <a:gd name="connsiteY14" fmla="*/ 36004 h 36005"/>
                  <a:gd name="connsiteX15" fmla="*/ 2791339 w 4395967"/>
                  <a:gd name="connsiteY15" fmla="*/ 36004 h 36005"/>
                  <a:gd name="connsiteX16" fmla="*/ 2784403 w 4395967"/>
                  <a:gd name="connsiteY16" fmla="*/ 36004 h 36005"/>
                  <a:gd name="connsiteX17" fmla="*/ 2783113 w 4395967"/>
                  <a:gd name="connsiteY17" fmla="*/ 36004 h 36005"/>
                  <a:gd name="connsiteX18" fmla="*/ 2775522 w 4395967"/>
                  <a:gd name="connsiteY18" fmla="*/ 23786 h 36005"/>
                  <a:gd name="connsiteX19" fmla="*/ 2737338 w 4395967"/>
                  <a:gd name="connsiteY19" fmla="*/ 13240 h 36005"/>
                  <a:gd name="connsiteX20" fmla="*/ 2699155 w 4395967"/>
                  <a:gd name="connsiteY20" fmla="*/ 23786 h 36005"/>
                  <a:gd name="connsiteX21" fmla="*/ 2691564 w 4395967"/>
                  <a:gd name="connsiteY21" fmla="*/ 36004 h 36005"/>
                  <a:gd name="connsiteX22" fmla="*/ 2683339 w 4395967"/>
                  <a:gd name="connsiteY22" fmla="*/ 36004 h 36005"/>
                  <a:gd name="connsiteX23" fmla="*/ 2737339 w 4395967"/>
                  <a:gd name="connsiteY23" fmla="*/ 0 h 36005"/>
                  <a:gd name="connsiteX24" fmla="*/ 2775522 w 4395967"/>
                  <a:gd name="connsiteY24" fmla="*/ 10545 h 36005"/>
                  <a:gd name="connsiteX25" fmla="*/ 2787871 w 4395967"/>
                  <a:gd name="connsiteY25" fmla="*/ 30422 h 36005"/>
                  <a:gd name="connsiteX26" fmla="*/ 2800219 w 4395967"/>
                  <a:gd name="connsiteY26" fmla="*/ 10545 h 36005"/>
                  <a:gd name="connsiteX27" fmla="*/ 2838403 w 4395967"/>
                  <a:gd name="connsiteY27" fmla="*/ 0 h 36005"/>
                  <a:gd name="connsiteX28" fmla="*/ 2892403 w 4395967"/>
                  <a:gd name="connsiteY28" fmla="*/ 36004 h 36005"/>
                  <a:gd name="connsiteX29" fmla="*/ 3000403 w 4395967"/>
                  <a:gd name="connsiteY29" fmla="*/ 36004 h 36005"/>
                  <a:gd name="connsiteX30" fmla="*/ 2992177 w 4395967"/>
                  <a:gd name="connsiteY30" fmla="*/ 36004 h 36005"/>
                  <a:gd name="connsiteX31" fmla="*/ 2984586 w 4395967"/>
                  <a:gd name="connsiteY31" fmla="*/ 23786 h 36005"/>
                  <a:gd name="connsiteX32" fmla="*/ 2946402 w 4395967"/>
                  <a:gd name="connsiteY32" fmla="*/ 13240 h 36005"/>
                  <a:gd name="connsiteX33" fmla="*/ 2908218 w 4395967"/>
                  <a:gd name="connsiteY33" fmla="*/ 23785 h 36005"/>
                  <a:gd name="connsiteX34" fmla="*/ 2900627 w 4395967"/>
                  <a:gd name="connsiteY34" fmla="*/ 36004 h 36005"/>
                  <a:gd name="connsiteX35" fmla="*/ 2892403 w 4395967"/>
                  <a:gd name="connsiteY35" fmla="*/ 36004 h 36005"/>
                  <a:gd name="connsiteX36" fmla="*/ 2946403 w 4395967"/>
                  <a:gd name="connsiteY36" fmla="*/ 0 h 36005"/>
                  <a:gd name="connsiteX37" fmla="*/ 3000403 w 4395967"/>
                  <a:gd name="connsiteY37" fmla="*/ 36004 h 36005"/>
                  <a:gd name="connsiteX38" fmla="*/ 3108403 w 4395967"/>
                  <a:gd name="connsiteY38" fmla="*/ 36004 h 36005"/>
                  <a:gd name="connsiteX39" fmla="*/ 3100177 w 4395967"/>
                  <a:gd name="connsiteY39" fmla="*/ 36004 h 36005"/>
                  <a:gd name="connsiteX40" fmla="*/ 3092586 w 4395967"/>
                  <a:gd name="connsiteY40" fmla="*/ 23786 h 36005"/>
                  <a:gd name="connsiteX41" fmla="*/ 3054402 w 4395967"/>
                  <a:gd name="connsiteY41" fmla="*/ 13240 h 36005"/>
                  <a:gd name="connsiteX42" fmla="*/ 3016218 w 4395967"/>
                  <a:gd name="connsiteY42" fmla="*/ 23786 h 36005"/>
                  <a:gd name="connsiteX43" fmla="*/ 3008628 w 4395967"/>
                  <a:gd name="connsiteY43" fmla="*/ 36004 h 36005"/>
                  <a:gd name="connsiteX44" fmla="*/ 3000403 w 4395967"/>
                  <a:gd name="connsiteY44" fmla="*/ 36004 h 36005"/>
                  <a:gd name="connsiteX45" fmla="*/ 3054403 w 4395967"/>
                  <a:gd name="connsiteY45" fmla="*/ 0 h 36005"/>
                  <a:gd name="connsiteX46" fmla="*/ 3108403 w 4395967"/>
                  <a:gd name="connsiteY46" fmla="*/ 36004 h 36005"/>
                  <a:gd name="connsiteX47" fmla="*/ 3219570 w 4395967"/>
                  <a:gd name="connsiteY47" fmla="*/ 36004 h 36005"/>
                  <a:gd name="connsiteX48" fmla="*/ 3208177 w 4395967"/>
                  <a:gd name="connsiteY48" fmla="*/ 36004 h 36005"/>
                  <a:gd name="connsiteX49" fmla="*/ 3200586 w 4395967"/>
                  <a:gd name="connsiteY49" fmla="*/ 23786 h 36005"/>
                  <a:gd name="connsiteX50" fmla="*/ 3162402 w 4395967"/>
                  <a:gd name="connsiteY50" fmla="*/ 13240 h 36005"/>
                  <a:gd name="connsiteX51" fmla="*/ 3124218 w 4395967"/>
                  <a:gd name="connsiteY51" fmla="*/ 23786 h 36005"/>
                  <a:gd name="connsiteX52" fmla="*/ 3116628 w 4395967"/>
                  <a:gd name="connsiteY52" fmla="*/ 36004 h 36005"/>
                  <a:gd name="connsiteX53" fmla="*/ 3111570 w 4395967"/>
                  <a:gd name="connsiteY53" fmla="*/ 36004 h 36005"/>
                  <a:gd name="connsiteX54" fmla="*/ 3165570 w 4395967"/>
                  <a:gd name="connsiteY54" fmla="*/ 0 h 36005"/>
                  <a:gd name="connsiteX55" fmla="*/ 3219570 w 4395967"/>
                  <a:gd name="connsiteY55" fmla="*/ 36004 h 36005"/>
                  <a:gd name="connsiteX56" fmla="*/ 3327570 w 4395967"/>
                  <a:gd name="connsiteY56" fmla="*/ 36004 h 36005"/>
                  <a:gd name="connsiteX57" fmla="*/ 3319344 w 4395967"/>
                  <a:gd name="connsiteY57" fmla="*/ 36004 h 36005"/>
                  <a:gd name="connsiteX58" fmla="*/ 3311753 w 4395967"/>
                  <a:gd name="connsiteY58" fmla="*/ 23786 h 36005"/>
                  <a:gd name="connsiteX59" fmla="*/ 3273569 w 4395967"/>
                  <a:gd name="connsiteY59" fmla="*/ 13240 h 36005"/>
                  <a:gd name="connsiteX60" fmla="*/ 3235385 w 4395967"/>
                  <a:gd name="connsiteY60" fmla="*/ 23786 h 36005"/>
                  <a:gd name="connsiteX61" fmla="*/ 3227795 w 4395967"/>
                  <a:gd name="connsiteY61" fmla="*/ 36004 h 36005"/>
                  <a:gd name="connsiteX62" fmla="*/ 3219570 w 4395967"/>
                  <a:gd name="connsiteY62" fmla="*/ 36004 h 36005"/>
                  <a:gd name="connsiteX63" fmla="*/ 3273570 w 4395967"/>
                  <a:gd name="connsiteY63" fmla="*/ 0 h 36005"/>
                  <a:gd name="connsiteX64" fmla="*/ 3327570 w 4395967"/>
                  <a:gd name="connsiteY64" fmla="*/ 36004 h 36005"/>
                  <a:gd name="connsiteX65" fmla="*/ 3535736 w 4395967"/>
                  <a:gd name="connsiteY65" fmla="*/ 36004 h 36005"/>
                  <a:gd name="connsiteX66" fmla="*/ 3535344 w 4395967"/>
                  <a:gd name="connsiteY66" fmla="*/ 36004 h 36005"/>
                  <a:gd name="connsiteX67" fmla="*/ 3527753 w 4395967"/>
                  <a:gd name="connsiteY67" fmla="*/ 23785 h 36005"/>
                  <a:gd name="connsiteX68" fmla="*/ 3489569 w 4395967"/>
                  <a:gd name="connsiteY68" fmla="*/ 13240 h 36005"/>
                  <a:gd name="connsiteX69" fmla="*/ 3451385 w 4395967"/>
                  <a:gd name="connsiteY69" fmla="*/ 23786 h 36005"/>
                  <a:gd name="connsiteX70" fmla="*/ 3443795 w 4395967"/>
                  <a:gd name="connsiteY70" fmla="*/ 36004 h 36005"/>
                  <a:gd name="connsiteX71" fmla="*/ 3435570 w 4395967"/>
                  <a:gd name="connsiteY71" fmla="*/ 36004 h 36005"/>
                  <a:gd name="connsiteX72" fmla="*/ 3427736 w 4395967"/>
                  <a:gd name="connsiteY72" fmla="*/ 36004 h 36005"/>
                  <a:gd name="connsiteX73" fmla="*/ 3427344 w 4395967"/>
                  <a:gd name="connsiteY73" fmla="*/ 36004 h 36005"/>
                  <a:gd name="connsiteX74" fmla="*/ 3419753 w 4395967"/>
                  <a:gd name="connsiteY74" fmla="*/ 23786 h 36005"/>
                  <a:gd name="connsiteX75" fmla="*/ 3381569 w 4395967"/>
                  <a:gd name="connsiteY75" fmla="*/ 13240 h 36005"/>
                  <a:gd name="connsiteX76" fmla="*/ 3343385 w 4395967"/>
                  <a:gd name="connsiteY76" fmla="*/ 23786 h 36005"/>
                  <a:gd name="connsiteX77" fmla="*/ 3335795 w 4395967"/>
                  <a:gd name="connsiteY77" fmla="*/ 36004 h 36005"/>
                  <a:gd name="connsiteX78" fmla="*/ 3327570 w 4395967"/>
                  <a:gd name="connsiteY78" fmla="*/ 36004 h 36005"/>
                  <a:gd name="connsiteX79" fmla="*/ 3381570 w 4395967"/>
                  <a:gd name="connsiteY79" fmla="*/ 0 h 36005"/>
                  <a:gd name="connsiteX80" fmla="*/ 3419754 w 4395967"/>
                  <a:gd name="connsiteY80" fmla="*/ 10545 h 36005"/>
                  <a:gd name="connsiteX81" fmla="*/ 3431653 w 4395967"/>
                  <a:gd name="connsiteY81" fmla="*/ 29699 h 36005"/>
                  <a:gd name="connsiteX82" fmla="*/ 3443552 w 4395967"/>
                  <a:gd name="connsiteY82" fmla="*/ 10545 h 36005"/>
                  <a:gd name="connsiteX83" fmla="*/ 3481736 w 4395967"/>
                  <a:gd name="connsiteY83" fmla="*/ 0 h 36005"/>
                  <a:gd name="connsiteX84" fmla="*/ 3535736 w 4395967"/>
                  <a:gd name="connsiteY84" fmla="*/ 36004 h 36005"/>
                  <a:gd name="connsiteX85" fmla="*/ 3643736 w 4395967"/>
                  <a:gd name="connsiteY85" fmla="*/ 36004 h 36005"/>
                  <a:gd name="connsiteX86" fmla="*/ 3635510 w 4395967"/>
                  <a:gd name="connsiteY86" fmla="*/ 36004 h 36005"/>
                  <a:gd name="connsiteX87" fmla="*/ 3627919 w 4395967"/>
                  <a:gd name="connsiteY87" fmla="*/ 23786 h 36005"/>
                  <a:gd name="connsiteX88" fmla="*/ 3589735 w 4395967"/>
                  <a:gd name="connsiteY88" fmla="*/ 13240 h 36005"/>
                  <a:gd name="connsiteX89" fmla="*/ 3551551 w 4395967"/>
                  <a:gd name="connsiteY89" fmla="*/ 23785 h 36005"/>
                  <a:gd name="connsiteX90" fmla="*/ 3543960 w 4395967"/>
                  <a:gd name="connsiteY90" fmla="*/ 36004 h 36005"/>
                  <a:gd name="connsiteX91" fmla="*/ 3535736 w 4395967"/>
                  <a:gd name="connsiteY91" fmla="*/ 36004 h 36005"/>
                  <a:gd name="connsiteX92" fmla="*/ 3589736 w 4395967"/>
                  <a:gd name="connsiteY92" fmla="*/ 0 h 36005"/>
                  <a:gd name="connsiteX93" fmla="*/ 3643736 w 4395967"/>
                  <a:gd name="connsiteY93" fmla="*/ 36004 h 36005"/>
                  <a:gd name="connsiteX94" fmla="*/ 3852800 w 4395967"/>
                  <a:gd name="connsiteY94" fmla="*/ 36004 h 36005"/>
                  <a:gd name="connsiteX95" fmla="*/ 3851510 w 4395967"/>
                  <a:gd name="connsiteY95" fmla="*/ 36004 h 36005"/>
                  <a:gd name="connsiteX96" fmla="*/ 3843919 w 4395967"/>
                  <a:gd name="connsiteY96" fmla="*/ 23785 h 36005"/>
                  <a:gd name="connsiteX97" fmla="*/ 3805735 w 4395967"/>
                  <a:gd name="connsiteY97" fmla="*/ 13240 h 36005"/>
                  <a:gd name="connsiteX98" fmla="*/ 3767551 w 4395967"/>
                  <a:gd name="connsiteY98" fmla="*/ 23786 h 36005"/>
                  <a:gd name="connsiteX99" fmla="*/ 3759961 w 4395967"/>
                  <a:gd name="connsiteY99" fmla="*/ 36004 h 36005"/>
                  <a:gd name="connsiteX100" fmla="*/ 3751736 w 4395967"/>
                  <a:gd name="connsiteY100" fmla="*/ 36004 h 36005"/>
                  <a:gd name="connsiteX101" fmla="*/ 3744800 w 4395967"/>
                  <a:gd name="connsiteY101" fmla="*/ 36004 h 36005"/>
                  <a:gd name="connsiteX102" fmla="*/ 3743510 w 4395967"/>
                  <a:gd name="connsiteY102" fmla="*/ 36004 h 36005"/>
                  <a:gd name="connsiteX103" fmla="*/ 3735919 w 4395967"/>
                  <a:gd name="connsiteY103" fmla="*/ 23786 h 36005"/>
                  <a:gd name="connsiteX104" fmla="*/ 3697735 w 4395967"/>
                  <a:gd name="connsiteY104" fmla="*/ 13240 h 36005"/>
                  <a:gd name="connsiteX105" fmla="*/ 3659551 w 4395967"/>
                  <a:gd name="connsiteY105" fmla="*/ 23786 h 36005"/>
                  <a:gd name="connsiteX106" fmla="*/ 3651961 w 4395967"/>
                  <a:gd name="connsiteY106" fmla="*/ 36004 h 36005"/>
                  <a:gd name="connsiteX107" fmla="*/ 3643736 w 4395967"/>
                  <a:gd name="connsiteY107" fmla="*/ 36004 h 36005"/>
                  <a:gd name="connsiteX108" fmla="*/ 3697736 w 4395967"/>
                  <a:gd name="connsiteY108" fmla="*/ 0 h 36005"/>
                  <a:gd name="connsiteX109" fmla="*/ 3735920 w 4395967"/>
                  <a:gd name="connsiteY109" fmla="*/ 10545 h 36005"/>
                  <a:gd name="connsiteX110" fmla="*/ 3748268 w 4395967"/>
                  <a:gd name="connsiteY110" fmla="*/ 30422 h 36005"/>
                  <a:gd name="connsiteX111" fmla="*/ 3760616 w 4395967"/>
                  <a:gd name="connsiteY111" fmla="*/ 10545 h 36005"/>
                  <a:gd name="connsiteX112" fmla="*/ 3798800 w 4395967"/>
                  <a:gd name="connsiteY112" fmla="*/ 0 h 36005"/>
                  <a:gd name="connsiteX113" fmla="*/ 3852800 w 4395967"/>
                  <a:gd name="connsiteY113" fmla="*/ 36004 h 36005"/>
                  <a:gd name="connsiteX114" fmla="*/ 3960800 w 4395967"/>
                  <a:gd name="connsiteY114" fmla="*/ 36004 h 36005"/>
                  <a:gd name="connsiteX115" fmla="*/ 3952574 w 4395967"/>
                  <a:gd name="connsiteY115" fmla="*/ 36004 h 36005"/>
                  <a:gd name="connsiteX116" fmla="*/ 3944983 w 4395967"/>
                  <a:gd name="connsiteY116" fmla="*/ 23786 h 36005"/>
                  <a:gd name="connsiteX117" fmla="*/ 3906799 w 4395967"/>
                  <a:gd name="connsiteY117" fmla="*/ 13240 h 36005"/>
                  <a:gd name="connsiteX118" fmla="*/ 3868615 w 4395967"/>
                  <a:gd name="connsiteY118" fmla="*/ 23785 h 36005"/>
                  <a:gd name="connsiteX119" fmla="*/ 3861024 w 4395967"/>
                  <a:gd name="connsiteY119" fmla="*/ 36004 h 36005"/>
                  <a:gd name="connsiteX120" fmla="*/ 3852800 w 4395967"/>
                  <a:gd name="connsiteY120" fmla="*/ 36004 h 36005"/>
                  <a:gd name="connsiteX121" fmla="*/ 3906800 w 4395967"/>
                  <a:gd name="connsiteY121" fmla="*/ 0 h 36005"/>
                  <a:gd name="connsiteX122" fmla="*/ 3960800 w 4395967"/>
                  <a:gd name="connsiteY122" fmla="*/ 36004 h 36005"/>
                  <a:gd name="connsiteX123" fmla="*/ 4068800 w 4395967"/>
                  <a:gd name="connsiteY123" fmla="*/ 36004 h 36005"/>
                  <a:gd name="connsiteX124" fmla="*/ 4060574 w 4395967"/>
                  <a:gd name="connsiteY124" fmla="*/ 36004 h 36005"/>
                  <a:gd name="connsiteX125" fmla="*/ 4052983 w 4395967"/>
                  <a:gd name="connsiteY125" fmla="*/ 23786 h 36005"/>
                  <a:gd name="connsiteX126" fmla="*/ 4014799 w 4395967"/>
                  <a:gd name="connsiteY126" fmla="*/ 13240 h 36005"/>
                  <a:gd name="connsiteX127" fmla="*/ 3976615 w 4395967"/>
                  <a:gd name="connsiteY127" fmla="*/ 23786 h 36005"/>
                  <a:gd name="connsiteX128" fmla="*/ 3969025 w 4395967"/>
                  <a:gd name="connsiteY128" fmla="*/ 36004 h 36005"/>
                  <a:gd name="connsiteX129" fmla="*/ 3960800 w 4395967"/>
                  <a:gd name="connsiteY129" fmla="*/ 36004 h 36005"/>
                  <a:gd name="connsiteX130" fmla="*/ 4014800 w 4395967"/>
                  <a:gd name="connsiteY130" fmla="*/ 0 h 36005"/>
                  <a:gd name="connsiteX131" fmla="*/ 4068800 w 4395967"/>
                  <a:gd name="connsiteY131" fmla="*/ 36004 h 36005"/>
                  <a:gd name="connsiteX132" fmla="*/ 4179967 w 4395967"/>
                  <a:gd name="connsiteY132" fmla="*/ 36004 h 36005"/>
                  <a:gd name="connsiteX133" fmla="*/ 4168574 w 4395967"/>
                  <a:gd name="connsiteY133" fmla="*/ 36004 h 36005"/>
                  <a:gd name="connsiteX134" fmla="*/ 4160983 w 4395967"/>
                  <a:gd name="connsiteY134" fmla="*/ 23786 h 36005"/>
                  <a:gd name="connsiteX135" fmla="*/ 4122799 w 4395967"/>
                  <a:gd name="connsiteY135" fmla="*/ 13240 h 36005"/>
                  <a:gd name="connsiteX136" fmla="*/ 4084615 w 4395967"/>
                  <a:gd name="connsiteY136" fmla="*/ 23786 h 36005"/>
                  <a:gd name="connsiteX137" fmla="*/ 4077025 w 4395967"/>
                  <a:gd name="connsiteY137" fmla="*/ 36004 h 36005"/>
                  <a:gd name="connsiteX138" fmla="*/ 4071967 w 4395967"/>
                  <a:gd name="connsiteY138" fmla="*/ 36004 h 36005"/>
                  <a:gd name="connsiteX139" fmla="*/ 4125967 w 4395967"/>
                  <a:gd name="connsiteY139" fmla="*/ 0 h 36005"/>
                  <a:gd name="connsiteX140" fmla="*/ 4179967 w 4395967"/>
                  <a:gd name="connsiteY140" fmla="*/ 36004 h 36005"/>
                  <a:gd name="connsiteX141" fmla="*/ 4287967 w 4395967"/>
                  <a:gd name="connsiteY141" fmla="*/ 36004 h 36005"/>
                  <a:gd name="connsiteX142" fmla="*/ 4279741 w 4395967"/>
                  <a:gd name="connsiteY142" fmla="*/ 36004 h 36005"/>
                  <a:gd name="connsiteX143" fmla="*/ 4272150 w 4395967"/>
                  <a:gd name="connsiteY143" fmla="*/ 23786 h 36005"/>
                  <a:gd name="connsiteX144" fmla="*/ 4233966 w 4395967"/>
                  <a:gd name="connsiteY144" fmla="*/ 13240 h 36005"/>
                  <a:gd name="connsiteX145" fmla="*/ 4195782 w 4395967"/>
                  <a:gd name="connsiteY145" fmla="*/ 23786 h 36005"/>
                  <a:gd name="connsiteX146" fmla="*/ 4188192 w 4395967"/>
                  <a:gd name="connsiteY146" fmla="*/ 36004 h 36005"/>
                  <a:gd name="connsiteX147" fmla="*/ 4179967 w 4395967"/>
                  <a:gd name="connsiteY147" fmla="*/ 36004 h 36005"/>
                  <a:gd name="connsiteX148" fmla="*/ 4233967 w 4395967"/>
                  <a:gd name="connsiteY148" fmla="*/ 0 h 36005"/>
                  <a:gd name="connsiteX149" fmla="*/ 4287967 w 4395967"/>
                  <a:gd name="connsiteY149" fmla="*/ 36004 h 36005"/>
                  <a:gd name="connsiteX150" fmla="*/ 4395967 w 4395967"/>
                  <a:gd name="connsiteY150" fmla="*/ 36004 h 36005"/>
                  <a:gd name="connsiteX151" fmla="*/ 4387741 w 4395967"/>
                  <a:gd name="connsiteY151" fmla="*/ 36004 h 36005"/>
                  <a:gd name="connsiteX152" fmla="*/ 4380150 w 4395967"/>
                  <a:gd name="connsiteY152" fmla="*/ 23786 h 36005"/>
                  <a:gd name="connsiteX153" fmla="*/ 4341966 w 4395967"/>
                  <a:gd name="connsiteY153" fmla="*/ 13240 h 36005"/>
                  <a:gd name="connsiteX154" fmla="*/ 4303782 w 4395967"/>
                  <a:gd name="connsiteY154" fmla="*/ 23786 h 36005"/>
                  <a:gd name="connsiteX155" fmla="*/ 4296192 w 4395967"/>
                  <a:gd name="connsiteY155" fmla="*/ 36004 h 36005"/>
                  <a:gd name="connsiteX156" fmla="*/ 4287967 w 4395967"/>
                  <a:gd name="connsiteY156" fmla="*/ 36004 h 36005"/>
                  <a:gd name="connsiteX157" fmla="*/ 4341967 w 4395967"/>
                  <a:gd name="connsiteY157" fmla="*/ 0 h 36005"/>
                  <a:gd name="connsiteX158" fmla="*/ 4395967 w 4395967"/>
                  <a:gd name="connsiteY158" fmla="*/ 36004 h 36005"/>
                  <a:gd name="connsiteX159" fmla="*/ 108000 w 4395967"/>
                  <a:gd name="connsiteY159" fmla="*/ 36005 h 36005"/>
                  <a:gd name="connsiteX160" fmla="*/ 89998 w 4395967"/>
                  <a:gd name="connsiteY160" fmla="*/ 36005 h 36005"/>
                  <a:gd name="connsiteX161" fmla="*/ 54000 w 4395967"/>
                  <a:gd name="connsiteY161" fmla="*/ 18003 h 36005"/>
                  <a:gd name="connsiteX162" fmla="*/ 18002 w 4395967"/>
                  <a:gd name="connsiteY162" fmla="*/ 36005 h 36005"/>
                  <a:gd name="connsiteX163" fmla="*/ 0 w 4395967"/>
                  <a:gd name="connsiteY163" fmla="*/ 36005 h 36005"/>
                  <a:gd name="connsiteX164" fmla="*/ 54000 w 4395967"/>
                  <a:gd name="connsiteY164" fmla="*/ 1 h 36005"/>
                  <a:gd name="connsiteX165" fmla="*/ 108000 w 4395967"/>
                  <a:gd name="connsiteY165" fmla="*/ 36005 h 36005"/>
                  <a:gd name="connsiteX166" fmla="*/ 216000 w 4395967"/>
                  <a:gd name="connsiteY166" fmla="*/ 36005 h 36005"/>
                  <a:gd name="connsiteX167" fmla="*/ 207774 w 4395967"/>
                  <a:gd name="connsiteY167" fmla="*/ 36005 h 36005"/>
                  <a:gd name="connsiteX168" fmla="*/ 200183 w 4395967"/>
                  <a:gd name="connsiteY168" fmla="*/ 23786 h 36005"/>
                  <a:gd name="connsiteX169" fmla="*/ 161999 w 4395967"/>
                  <a:gd name="connsiteY169" fmla="*/ 13241 h 36005"/>
                  <a:gd name="connsiteX170" fmla="*/ 123816 w 4395967"/>
                  <a:gd name="connsiteY170" fmla="*/ 23786 h 36005"/>
                  <a:gd name="connsiteX171" fmla="*/ 116225 w 4395967"/>
                  <a:gd name="connsiteY171" fmla="*/ 36005 h 36005"/>
                  <a:gd name="connsiteX172" fmla="*/ 108000 w 4395967"/>
                  <a:gd name="connsiteY172" fmla="*/ 36005 h 36005"/>
                  <a:gd name="connsiteX173" fmla="*/ 162000 w 4395967"/>
                  <a:gd name="connsiteY173" fmla="*/ 1 h 36005"/>
                  <a:gd name="connsiteX174" fmla="*/ 216000 w 4395967"/>
                  <a:gd name="connsiteY174" fmla="*/ 36005 h 36005"/>
                  <a:gd name="connsiteX175" fmla="*/ 327167 w 4395967"/>
                  <a:gd name="connsiteY175" fmla="*/ 36005 h 36005"/>
                  <a:gd name="connsiteX176" fmla="*/ 315774 w 4395967"/>
                  <a:gd name="connsiteY176" fmla="*/ 36005 h 36005"/>
                  <a:gd name="connsiteX177" fmla="*/ 308183 w 4395967"/>
                  <a:gd name="connsiteY177" fmla="*/ 23786 h 36005"/>
                  <a:gd name="connsiteX178" fmla="*/ 269999 w 4395967"/>
                  <a:gd name="connsiteY178" fmla="*/ 13241 h 36005"/>
                  <a:gd name="connsiteX179" fmla="*/ 231816 w 4395967"/>
                  <a:gd name="connsiteY179" fmla="*/ 23786 h 36005"/>
                  <a:gd name="connsiteX180" fmla="*/ 224225 w 4395967"/>
                  <a:gd name="connsiteY180" fmla="*/ 36005 h 36005"/>
                  <a:gd name="connsiteX181" fmla="*/ 219167 w 4395967"/>
                  <a:gd name="connsiteY181" fmla="*/ 36005 h 36005"/>
                  <a:gd name="connsiteX182" fmla="*/ 273167 w 4395967"/>
                  <a:gd name="connsiteY182" fmla="*/ 1 h 36005"/>
                  <a:gd name="connsiteX183" fmla="*/ 327167 w 4395967"/>
                  <a:gd name="connsiteY183" fmla="*/ 36005 h 36005"/>
                  <a:gd name="connsiteX184" fmla="*/ 435167 w 4395967"/>
                  <a:gd name="connsiteY184" fmla="*/ 36005 h 36005"/>
                  <a:gd name="connsiteX185" fmla="*/ 426941 w 4395967"/>
                  <a:gd name="connsiteY185" fmla="*/ 36005 h 36005"/>
                  <a:gd name="connsiteX186" fmla="*/ 419350 w 4395967"/>
                  <a:gd name="connsiteY186" fmla="*/ 23786 h 36005"/>
                  <a:gd name="connsiteX187" fmla="*/ 381166 w 4395967"/>
                  <a:gd name="connsiteY187" fmla="*/ 13241 h 36005"/>
                  <a:gd name="connsiteX188" fmla="*/ 342983 w 4395967"/>
                  <a:gd name="connsiteY188" fmla="*/ 23786 h 36005"/>
                  <a:gd name="connsiteX189" fmla="*/ 335392 w 4395967"/>
                  <a:gd name="connsiteY189" fmla="*/ 36005 h 36005"/>
                  <a:gd name="connsiteX190" fmla="*/ 327167 w 4395967"/>
                  <a:gd name="connsiteY190" fmla="*/ 36005 h 36005"/>
                  <a:gd name="connsiteX191" fmla="*/ 381167 w 4395967"/>
                  <a:gd name="connsiteY191" fmla="*/ 1 h 36005"/>
                  <a:gd name="connsiteX192" fmla="*/ 435167 w 4395967"/>
                  <a:gd name="connsiteY192" fmla="*/ 36005 h 36005"/>
                  <a:gd name="connsiteX193" fmla="*/ 648939 w 4395967"/>
                  <a:gd name="connsiteY193" fmla="*/ 36005 h 36005"/>
                  <a:gd name="connsiteX194" fmla="*/ 642941 w 4395967"/>
                  <a:gd name="connsiteY194" fmla="*/ 36005 h 36005"/>
                  <a:gd name="connsiteX195" fmla="*/ 635349 w 4395967"/>
                  <a:gd name="connsiteY195" fmla="*/ 23786 h 36005"/>
                  <a:gd name="connsiteX196" fmla="*/ 597166 w 4395967"/>
                  <a:gd name="connsiteY196" fmla="*/ 13241 h 36005"/>
                  <a:gd name="connsiteX197" fmla="*/ 558983 w 4395967"/>
                  <a:gd name="connsiteY197" fmla="*/ 23787 h 36005"/>
                  <a:gd name="connsiteX198" fmla="*/ 551392 w 4395967"/>
                  <a:gd name="connsiteY198" fmla="*/ 36005 h 36005"/>
                  <a:gd name="connsiteX199" fmla="*/ 543167 w 4395967"/>
                  <a:gd name="connsiteY199" fmla="*/ 36005 h 36005"/>
                  <a:gd name="connsiteX200" fmla="*/ 540939 w 4395967"/>
                  <a:gd name="connsiteY200" fmla="*/ 36005 h 36005"/>
                  <a:gd name="connsiteX201" fmla="*/ 534941 w 4395967"/>
                  <a:gd name="connsiteY201" fmla="*/ 36005 h 36005"/>
                  <a:gd name="connsiteX202" fmla="*/ 527350 w 4395967"/>
                  <a:gd name="connsiteY202" fmla="*/ 23786 h 36005"/>
                  <a:gd name="connsiteX203" fmla="*/ 489166 w 4395967"/>
                  <a:gd name="connsiteY203" fmla="*/ 13241 h 36005"/>
                  <a:gd name="connsiteX204" fmla="*/ 450983 w 4395967"/>
                  <a:gd name="connsiteY204" fmla="*/ 23786 h 36005"/>
                  <a:gd name="connsiteX205" fmla="*/ 443392 w 4395967"/>
                  <a:gd name="connsiteY205" fmla="*/ 36005 h 36005"/>
                  <a:gd name="connsiteX206" fmla="*/ 435167 w 4395967"/>
                  <a:gd name="connsiteY206" fmla="*/ 36005 h 36005"/>
                  <a:gd name="connsiteX207" fmla="*/ 489167 w 4395967"/>
                  <a:gd name="connsiteY207" fmla="*/ 1 h 36005"/>
                  <a:gd name="connsiteX208" fmla="*/ 527350 w 4395967"/>
                  <a:gd name="connsiteY208" fmla="*/ 10546 h 36005"/>
                  <a:gd name="connsiteX209" fmla="*/ 542053 w 4395967"/>
                  <a:gd name="connsiteY209" fmla="*/ 34212 h 36005"/>
                  <a:gd name="connsiteX210" fmla="*/ 556755 w 4395967"/>
                  <a:gd name="connsiteY210" fmla="*/ 10546 h 36005"/>
                  <a:gd name="connsiteX211" fmla="*/ 594939 w 4395967"/>
                  <a:gd name="connsiteY211" fmla="*/ 1 h 36005"/>
                  <a:gd name="connsiteX212" fmla="*/ 648939 w 4395967"/>
                  <a:gd name="connsiteY212" fmla="*/ 36005 h 36005"/>
                  <a:gd name="connsiteX213" fmla="*/ 756939 w 4395967"/>
                  <a:gd name="connsiteY213" fmla="*/ 36005 h 36005"/>
                  <a:gd name="connsiteX214" fmla="*/ 748713 w 4395967"/>
                  <a:gd name="connsiteY214" fmla="*/ 36005 h 36005"/>
                  <a:gd name="connsiteX215" fmla="*/ 741122 w 4395967"/>
                  <a:gd name="connsiteY215" fmla="*/ 23787 h 36005"/>
                  <a:gd name="connsiteX216" fmla="*/ 702938 w 4395967"/>
                  <a:gd name="connsiteY216" fmla="*/ 13241 h 36005"/>
                  <a:gd name="connsiteX217" fmla="*/ 664754 w 4395967"/>
                  <a:gd name="connsiteY217" fmla="*/ 23786 h 36005"/>
                  <a:gd name="connsiteX218" fmla="*/ 657163 w 4395967"/>
                  <a:gd name="connsiteY218" fmla="*/ 36005 h 36005"/>
                  <a:gd name="connsiteX219" fmla="*/ 648939 w 4395967"/>
                  <a:gd name="connsiteY219" fmla="*/ 36005 h 36005"/>
                  <a:gd name="connsiteX220" fmla="*/ 702939 w 4395967"/>
                  <a:gd name="connsiteY220" fmla="*/ 1 h 36005"/>
                  <a:gd name="connsiteX221" fmla="*/ 756939 w 4395967"/>
                  <a:gd name="connsiteY221" fmla="*/ 36005 h 36005"/>
                  <a:gd name="connsiteX222" fmla="*/ 966003 w 4395967"/>
                  <a:gd name="connsiteY222" fmla="*/ 36005 h 36005"/>
                  <a:gd name="connsiteX223" fmla="*/ 964713 w 4395967"/>
                  <a:gd name="connsiteY223" fmla="*/ 36005 h 36005"/>
                  <a:gd name="connsiteX224" fmla="*/ 957121 w 4395967"/>
                  <a:gd name="connsiteY224" fmla="*/ 23786 h 36005"/>
                  <a:gd name="connsiteX225" fmla="*/ 918938 w 4395967"/>
                  <a:gd name="connsiteY225" fmla="*/ 13241 h 36005"/>
                  <a:gd name="connsiteX226" fmla="*/ 880755 w 4395967"/>
                  <a:gd name="connsiteY226" fmla="*/ 23787 h 36005"/>
                  <a:gd name="connsiteX227" fmla="*/ 873164 w 4395967"/>
                  <a:gd name="connsiteY227" fmla="*/ 36005 h 36005"/>
                  <a:gd name="connsiteX228" fmla="*/ 864939 w 4395967"/>
                  <a:gd name="connsiteY228" fmla="*/ 36005 h 36005"/>
                  <a:gd name="connsiteX229" fmla="*/ 858003 w 4395967"/>
                  <a:gd name="connsiteY229" fmla="*/ 36005 h 36005"/>
                  <a:gd name="connsiteX230" fmla="*/ 856713 w 4395967"/>
                  <a:gd name="connsiteY230" fmla="*/ 36005 h 36005"/>
                  <a:gd name="connsiteX231" fmla="*/ 849122 w 4395967"/>
                  <a:gd name="connsiteY231" fmla="*/ 23787 h 36005"/>
                  <a:gd name="connsiteX232" fmla="*/ 810938 w 4395967"/>
                  <a:gd name="connsiteY232" fmla="*/ 13241 h 36005"/>
                  <a:gd name="connsiteX233" fmla="*/ 772755 w 4395967"/>
                  <a:gd name="connsiteY233" fmla="*/ 23787 h 36005"/>
                  <a:gd name="connsiteX234" fmla="*/ 765164 w 4395967"/>
                  <a:gd name="connsiteY234" fmla="*/ 36005 h 36005"/>
                  <a:gd name="connsiteX235" fmla="*/ 756939 w 4395967"/>
                  <a:gd name="connsiteY235" fmla="*/ 36005 h 36005"/>
                  <a:gd name="connsiteX236" fmla="*/ 810939 w 4395967"/>
                  <a:gd name="connsiteY236" fmla="*/ 1 h 36005"/>
                  <a:gd name="connsiteX237" fmla="*/ 849122 w 4395967"/>
                  <a:gd name="connsiteY237" fmla="*/ 10546 h 36005"/>
                  <a:gd name="connsiteX238" fmla="*/ 861471 w 4395967"/>
                  <a:gd name="connsiteY238" fmla="*/ 30423 h 36005"/>
                  <a:gd name="connsiteX239" fmla="*/ 873819 w 4395967"/>
                  <a:gd name="connsiteY239" fmla="*/ 10546 h 36005"/>
                  <a:gd name="connsiteX240" fmla="*/ 912003 w 4395967"/>
                  <a:gd name="connsiteY240" fmla="*/ 1 h 36005"/>
                  <a:gd name="connsiteX241" fmla="*/ 966003 w 4395967"/>
                  <a:gd name="connsiteY241" fmla="*/ 36005 h 36005"/>
                  <a:gd name="connsiteX242" fmla="*/ 1074003 w 4395967"/>
                  <a:gd name="connsiteY242" fmla="*/ 36005 h 36005"/>
                  <a:gd name="connsiteX243" fmla="*/ 1065777 w 4395967"/>
                  <a:gd name="connsiteY243" fmla="*/ 36005 h 36005"/>
                  <a:gd name="connsiteX244" fmla="*/ 1058186 w 4395967"/>
                  <a:gd name="connsiteY244" fmla="*/ 23787 h 36005"/>
                  <a:gd name="connsiteX245" fmla="*/ 1020002 w 4395967"/>
                  <a:gd name="connsiteY245" fmla="*/ 13241 h 36005"/>
                  <a:gd name="connsiteX246" fmla="*/ 981818 w 4395967"/>
                  <a:gd name="connsiteY246" fmla="*/ 23786 h 36005"/>
                  <a:gd name="connsiteX247" fmla="*/ 974228 w 4395967"/>
                  <a:gd name="connsiteY247" fmla="*/ 36005 h 36005"/>
                  <a:gd name="connsiteX248" fmla="*/ 966003 w 4395967"/>
                  <a:gd name="connsiteY248" fmla="*/ 36005 h 36005"/>
                  <a:gd name="connsiteX249" fmla="*/ 1020003 w 4395967"/>
                  <a:gd name="connsiteY249" fmla="*/ 1 h 36005"/>
                  <a:gd name="connsiteX250" fmla="*/ 1074003 w 4395967"/>
                  <a:gd name="connsiteY250" fmla="*/ 36005 h 36005"/>
                  <a:gd name="connsiteX251" fmla="*/ 1182003 w 4395967"/>
                  <a:gd name="connsiteY251" fmla="*/ 36005 h 36005"/>
                  <a:gd name="connsiteX252" fmla="*/ 1173777 w 4395967"/>
                  <a:gd name="connsiteY252" fmla="*/ 36005 h 36005"/>
                  <a:gd name="connsiteX253" fmla="*/ 1166186 w 4395967"/>
                  <a:gd name="connsiteY253" fmla="*/ 23787 h 36005"/>
                  <a:gd name="connsiteX254" fmla="*/ 1128002 w 4395967"/>
                  <a:gd name="connsiteY254" fmla="*/ 13241 h 36005"/>
                  <a:gd name="connsiteX255" fmla="*/ 1089819 w 4395967"/>
                  <a:gd name="connsiteY255" fmla="*/ 23787 h 36005"/>
                  <a:gd name="connsiteX256" fmla="*/ 1082228 w 4395967"/>
                  <a:gd name="connsiteY256" fmla="*/ 36005 h 36005"/>
                  <a:gd name="connsiteX257" fmla="*/ 1074003 w 4395967"/>
                  <a:gd name="connsiteY257" fmla="*/ 36005 h 36005"/>
                  <a:gd name="connsiteX258" fmla="*/ 1128003 w 4395967"/>
                  <a:gd name="connsiteY258" fmla="*/ 1 h 36005"/>
                  <a:gd name="connsiteX259" fmla="*/ 1182003 w 4395967"/>
                  <a:gd name="connsiteY259" fmla="*/ 36005 h 36005"/>
                  <a:gd name="connsiteX260" fmla="*/ 1293170 w 4395967"/>
                  <a:gd name="connsiteY260" fmla="*/ 36005 h 36005"/>
                  <a:gd name="connsiteX261" fmla="*/ 1281777 w 4395967"/>
                  <a:gd name="connsiteY261" fmla="*/ 36005 h 36005"/>
                  <a:gd name="connsiteX262" fmla="*/ 1274186 w 4395967"/>
                  <a:gd name="connsiteY262" fmla="*/ 23787 h 36005"/>
                  <a:gd name="connsiteX263" fmla="*/ 1236002 w 4395967"/>
                  <a:gd name="connsiteY263" fmla="*/ 13241 h 36005"/>
                  <a:gd name="connsiteX264" fmla="*/ 1197819 w 4395967"/>
                  <a:gd name="connsiteY264" fmla="*/ 23787 h 36005"/>
                  <a:gd name="connsiteX265" fmla="*/ 1190228 w 4395967"/>
                  <a:gd name="connsiteY265" fmla="*/ 36005 h 36005"/>
                  <a:gd name="connsiteX266" fmla="*/ 1185170 w 4395967"/>
                  <a:gd name="connsiteY266" fmla="*/ 36005 h 36005"/>
                  <a:gd name="connsiteX267" fmla="*/ 1239170 w 4395967"/>
                  <a:gd name="connsiteY267" fmla="*/ 1 h 36005"/>
                  <a:gd name="connsiteX268" fmla="*/ 1293170 w 4395967"/>
                  <a:gd name="connsiteY268" fmla="*/ 36005 h 36005"/>
                  <a:gd name="connsiteX269" fmla="*/ 1401170 w 4395967"/>
                  <a:gd name="connsiteY269" fmla="*/ 36005 h 36005"/>
                  <a:gd name="connsiteX270" fmla="*/ 1392944 w 4395967"/>
                  <a:gd name="connsiteY270" fmla="*/ 36005 h 36005"/>
                  <a:gd name="connsiteX271" fmla="*/ 1385353 w 4395967"/>
                  <a:gd name="connsiteY271" fmla="*/ 23787 h 36005"/>
                  <a:gd name="connsiteX272" fmla="*/ 1347169 w 4395967"/>
                  <a:gd name="connsiteY272" fmla="*/ 13241 h 36005"/>
                  <a:gd name="connsiteX273" fmla="*/ 1308986 w 4395967"/>
                  <a:gd name="connsiteY273" fmla="*/ 23787 h 36005"/>
                  <a:gd name="connsiteX274" fmla="*/ 1301395 w 4395967"/>
                  <a:gd name="connsiteY274" fmla="*/ 36005 h 36005"/>
                  <a:gd name="connsiteX275" fmla="*/ 1293170 w 4395967"/>
                  <a:gd name="connsiteY275" fmla="*/ 36005 h 36005"/>
                  <a:gd name="connsiteX276" fmla="*/ 1347170 w 4395967"/>
                  <a:gd name="connsiteY276" fmla="*/ 1 h 36005"/>
                  <a:gd name="connsiteX277" fmla="*/ 1401170 w 4395967"/>
                  <a:gd name="connsiteY277" fmla="*/ 36005 h 36005"/>
                  <a:gd name="connsiteX278" fmla="*/ 1609336 w 4395967"/>
                  <a:gd name="connsiteY278" fmla="*/ 36005 h 36005"/>
                  <a:gd name="connsiteX279" fmla="*/ 1608944 w 4395967"/>
                  <a:gd name="connsiteY279" fmla="*/ 36005 h 36005"/>
                  <a:gd name="connsiteX280" fmla="*/ 1601352 w 4395967"/>
                  <a:gd name="connsiteY280" fmla="*/ 23786 h 36005"/>
                  <a:gd name="connsiteX281" fmla="*/ 1563169 w 4395967"/>
                  <a:gd name="connsiteY281" fmla="*/ 13241 h 36005"/>
                  <a:gd name="connsiteX282" fmla="*/ 1524986 w 4395967"/>
                  <a:gd name="connsiteY282" fmla="*/ 23787 h 36005"/>
                  <a:gd name="connsiteX283" fmla="*/ 1517395 w 4395967"/>
                  <a:gd name="connsiteY283" fmla="*/ 36005 h 36005"/>
                  <a:gd name="connsiteX284" fmla="*/ 1509170 w 4395967"/>
                  <a:gd name="connsiteY284" fmla="*/ 36005 h 36005"/>
                  <a:gd name="connsiteX285" fmla="*/ 1501336 w 4395967"/>
                  <a:gd name="connsiteY285" fmla="*/ 36005 h 36005"/>
                  <a:gd name="connsiteX286" fmla="*/ 1500944 w 4395967"/>
                  <a:gd name="connsiteY286" fmla="*/ 36005 h 36005"/>
                  <a:gd name="connsiteX287" fmla="*/ 1493353 w 4395967"/>
                  <a:gd name="connsiteY287" fmla="*/ 23787 h 36005"/>
                  <a:gd name="connsiteX288" fmla="*/ 1455169 w 4395967"/>
                  <a:gd name="connsiteY288" fmla="*/ 13241 h 36005"/>
                  <a:gd name="connsiteX289" fmla="*/ 1416986 w 4395967"/>
                  <a:gd name="connsiteY289" fmla="*/ 23787 h 36005"/>
                  <a:gd name="connsiteX290" fmla="*/ 1409395 w 4395967"/>
                  <a:gd name="connsiteY290" fmla="*/ 36005 h 36005"/>
                  <a:gd name="connsiteX291" fmla="*/ 1401170 w 4395967"/>
                  <a:gd name="connsiteY291" fmla="*/ 36005 h 36005"/>
                  <a:gd name="connsiteX292" fmla="*/ 1455170 w 4395967"/>
                  <a:gd name="connsiteY292" fmla="*/ 1 h 36005"/>
                  <a:gd name="connsiteX293" fmla="*/ 1493353 w 4395967"/>
                  <a:gd name="connsiteY293" fmla="*/ 10546 h 36005"/>
                  <a:gd name="connsiteX294" fmla="*/ 1505253 w 4395967"/>
                  <a:gd name="connsiteY294" fmla="*/ 29700 h 36005"/>
                  <a:gd name="connsiteX295" fmla="*/ 1517152 w 4395967"/>
                  <a:gd name="connsiteY295" fmla="*/ 10546 h 36005"/>
                  <a:gd name="connsiteX296" fmla="*/ 1555336 w 4395967"/>
                  <a:gd name="connsiteY296" fmla="*/ 1 h 36005"/>
                  <a:gd name="connsiteX297" fmla="*/ 1609336 w 4395967"/>
                  <a:gd name="connsiteY297" fmla="*/ 36005 h 36005"/>
                  <a:gd name="connsiteX298" fmla="*/ 1717336 w 4395967"/>
                  <a:gd name="connsiteY298" fmla="*/ 36005 h 36005"/>
                  <a:gd name="connsiteX299" fmla="*/ 1709110 w 4395967"/>
                  <a:gd name="connsiteY299" fmla="*/ 36005 h 36005"/>
                  <a:gd name="connsiteX300" fmla="*/ 1701519 w 4395967"/>
                  <a:gd name="connsiteY300" fmla="*/ 23787 h 36005"/>
                  <a:gd name="connsiteX301" fmla="*/ 1663335 w 4395967"/>
                  <a:gd name="connsiteY301" fmla="*/ 13241 h 36005"/>
                  <a:gd name="connsiteX302" fmla="*/ 1625151 w 4395967"/>
                  <a:gd name="connsiteY302" fmla="*/ 23786 h 36005"/>
                  <a:gd name="connsiteX303" fmla="*/ 1617560 w 4395967"/>
                  <a:gd name="connsiteY303" fmla="*/ 36005 h 36005"/>
                  <a:gd name="connsiteX304" fmla="*/ 1609336 w 4395967"/>
                  <a:gd name="connsiteY304" fmla="*/ 36005 h 36005"/>
                  <a:gd name="connsiteX305" fmla="*/ 1663336 w 4395967"/>
                  <a:gd name="connsiteY305" fmla="*/ 1 h 36005"/>
                  <a:gd name="connsiteX306" fmla="*/ 1717336 w 4395967"/>
                  <a:gd name="connsiteY306" fmla="*/ 36005 h 36005"/>
                  <a:gd name="connsiteX307" fmla="*/ 1926400 w 4395967"/>
                  <a:gd name="connsiteY307" fmla="*/ 36005 h 36005"/>
                  <a:gd name="connsiteX308" fmla="*/ 1925110 w 4395967"/>
                  <a:gd name="connsiteY308" fmla="*/ 36005 h 36005"/>
                  <a:gd name="connsiteX309" fmla="*/ 1917518 w 4395967"/>
                  <a:gd name="connsiteY309" fmla="*/ 23786 h 36005"/>
                  <a:gd name="connsiteX310" fmla="*/ 1879335 w 4395967"/>
                  <a:gd name="connsiteY310" fmla="*/ 13241 h 36005"/>
                  <a:gd name="connsiteX311" fmla="*/ 1841152 w 4395967"/>
                  <a:gd name="connsiteY311" fmla="*/ 23787 h 36005"/>
                  <a:gd name="connsiteX312" fmla="*/ 1833561 w 4395967"/>
                  <a:gd name="connsiteY312" fmla="*/ 36005 h 36005"/>
                  <a:gd name="connsiteX313" fmla="*/ 1825336 w 4395967"/>
                  <a:gd name="connsiteY313" fmla="*/ 36005 h 36005"/>
                  <a:gd name="connsiteX314" fmla="*/ 1818400 w 4395967"/>
                  <a:gd name="connsiteY314" fmla="*/ 36005 h 36005"/>
                  <a:gd name="connsiteX315" fmla="*/ 1817110 w 4395967"/>
                  <a:gd name="connsiteY315" fmla="*/ 36005 h 36005"/>
                  <a:gd name="connsiteX316" fmla="*/ 1809519 w 4395967"/>
                  <a:gd name="connsiteY316" fmla="*/ 23787 h 36005"/>
                  <a:gd name="connsiteX317" fmla="*/ 1771335 w 4395967"/>
                  <a:gd name="connsiteY317" fmla="*/ 13241 h 36005"/>
                  <a:gd name="connsiteX318" fmla="*/ 1733152 w 4395967"/>
                  <a:gd name="connsiteY318" fmla="*/ 23787 h 36005"/>
                  <a:gd name="connsiteX319" fmla="*/ 1725561 w 4395967"/>
                  <a:gd name="connsiteY319" fmla="*/ 36005 h 36005"/>
                  <a:gd name="connsiteX320" fmla="*/ 1717336 w 4395967"/>
                  <a:gd name="connsiteY320" fmla="*/ 36005 h 36005"/>
                  <a:gd name="connsiteX321" fmla="*/ 1771336 w 4395967"/>
                  <a:gd name="connsiteY321" fmla="*/ 1 h 36005"/>
                  <a:gd name="connsiteX322" fmla="*/ 1809519 w 4395967"/>
                  <a:gd name="connsiteY322" fmla="*/ 10546 h 36005"/>
                  <a:gd name="connsiteX323" fmla="*/ 1821868 w 4395967"/>
                  <a:gd name="connsiteY323" fmla="*/ 30423 h 36005"/>
                  <a:gd name="connsiteX324" fmla="*/ 1834216 w 4395967"/>
                  <a:gd name="connsiteY324" fmla="*/ 10546 h 36005"/>
                  <a:gd name="connsiteX325" fmla="*/ 1872400 w 4395967"/>
                  <a:gd name="connsiteY325" fmla="*/ 1 h 36005"/>
                  <a:gd name="connsiteX326" fmla="*/ 1926400 w 4395967"/>
                  <a:gd name="connsiteY326" fmla="*/ 36005 h 36005"/>
                  <a:gd name="connsiteX327" fmla="*/ 2034400 w 4395967"/>
                  <a:gd name="connsiteY327" fmla="*/ 36005 h 36005"/>
                  <a:gd name="connsiteX328" fmla="*/ 2026174 w 4395967"/>
                  <a:gd name="connsiteY328" fmla="*/ 36005 h 36005"/>
                  <a:gd name="connsiteX329" fmla="*/ 2018583 w 4395967"/>
                  <a:gd name="connsiteY329" fmla="*/ 23787 h 36005"/>
                  <a:gd name="connsiteX330" fmla="*/ 1980399 w 4395967"/>
                  <a:gd name="connsiteY330" fmla="*/ 13241 h 36005"/>
                  <a:gd name="connsiteX331" fmla="*/ 1942215 w 4395967"/>
                  <a:gd name="connsiteY331" fmla="*/ 23786 h 36005"/>
                  <a:gd name="connsiteX332" fmla="*/ 1934625 w 4395967"/>
                  <a:gd name="connsiteY332" fmla="*/ 36005 h 36005"/>
                  <a:gd name="connsiteX333" fmla="*/ 1926400 w 4395967"/>
                  <a:gd name="connsiteY333" fmla="*/ 36005 h 36005"/>
                  <a:gd name="connsiteX334" fmla="*/ 1980400 w 4395967"/>
                  <a:gd name="connsiteY334" fmla="*/ 1 h 36005"/>
                  <a:gd name="connsiteX335" fmla="*/ 2034400 w 4395967"/>
                  <a:gd name="connsiteY335" fmla="*/ 36005 h 36005"/>
                  <a:gd name="connsiteX336" fmla="*/ 2142400 w 4395967"/>
                  <a:gd name="connsiteY336" fmla="*/ 36005 h 36005"/>
                  <a:gd name="connsiteX337" fmla="*/ 2134174 w 4395967"/>
                  <a:gd name="connsiteY337" fmla="*/ 36005 h 36005"/>
                  <a:gd name="connsiteX338" fmla="*/ 2126583 w 4395967"/>
                  <a:gd name="connsiteY338" fmla="*/ 23787 h 36005"/>
                  <a:gd name="connsiteX339" fmla="*/ 2088399 w 4395967"/>
                  <a:gd name="connsiteY339" fmla="*/ 13241 h 36005"/>
                  <a:gd name="connsiteX340" fmla="*/ 2050216 w 4395967"/>
                  <a:gd name="connsiteY340" fmla="*/ 23787 h 36005"/>
                  <a:gd name="connsiteX341" fmla="*/ 2042625 w 4395967"/>
                  <a:gd name="connsiteY341" fmla="*/ 36005 h 36005"/>
                  <a:gd name="connsiteX342" fmla="*/ 2034400 w 4395967"/>
                  <a:gd name="connsiteY342" fmla="*/ 36005 h 36005"/>
                  <a:gd name="connsiteX343" fmla="*/ 2088400 w 4395967"/>
                  <a:gd name="connsiteY343" fmla="*/ 1 h 36005"/>
                  <a:gd name="connsiteX344" fmla="*/ 2142400 w 4395967"/>
                  <a:gd name="connsiteY344" fmla="*/ 36005 h 36005"/>
                  <a:gd name="connsiteX345" fmla="*/ 2253567 w 4395967"/>
                  <a:gd name="connsiteY345" fmla="*/ 36005 h 36005"/>
                  <a:gd name="connsiteX346" fmla="*/ 2242174 w 4395967"/>
                  <a:gd name="connsiteY346" fmla="*/ 36005 h 36005"/>
                  <a:gd name="connsiteX347" fmla="*/ 2234583 w 4395967"/>
                  <a:gd name="connsiteY347" fmla="*/ 23787 h 36005"/>
                  <a:gd name="connsiteX348" fmla="*/ 2196399 w 4395967"/>
                  <a:gd name="connsiteY348" fmla="*/ 13241 h 36005"/>
                  <a:gd name="connsiteX349" fmla="*/ 2158216 w 4395967"/>
                  <a:gd name="connsiteY349" fmla="*/ 23787 h 36005"/>
                  <a:gd name="connsiteX350" fmla="*/ 2150625 w 4395967"/>
                  <a:gd name="connsiteY350" fmla="*/ 36005 h 36005"/>
                  <a:gd name="connsiteX351" fmla="*/ 2145567 w 4395967"/>
                  <a:gd name="connsiteY351" fmla="*/ 36005 h 36005"/>
                  <a:gd name="connsiteX352" fmla="*/ 2199567 w 4395967"/>
                  <a:gd name="connsiteY352" fmla="*/ 1 h 36005"/>
                  <a:gd name="connsiteX353" fmla="*/ 2253567 w 4395967"/>
                  <a:gd name="connsiteY353" fmla="*/ 36005 h 36005"/>
                  <a:gd name="connsiteX354" fmla="*/ 2361567 w 4395967"/>
                  <a:gd name="connsiteY354" fmla="*/ 36005 h 36005"/>
                  <a:gd name="connsiteX355" fmla="*/ 2353341 w 4395967"/>
                  <a:gd name="connsiteY355" fmla="*/ 36005 h 36005"/>
                  <a:gd name="connsiteX356" fmla="*/ 2345750 w 4395967"/>
                  <a:gd name="connsiteY356" fmla="*/ 23787 h 36005"/>
                  <a:gd name="connsiteX357" fmla="*/ 2307566 w 4395967"/>
                  <a:gd name="connsiteY357" fmla="*/ 13241 h 36005"/>
                  <a:gd name="connsiteX358" fmla="*/ 2269383 w 4395967"/>
                  <a:gd name="connsiteY358" fmla="*/ 23787 h 36005"/>
                  <a:gd name="connsiteX359" fmla="*/ 2261792 w 4395967"/>
                  <a:gd name="connsiteY359" fmla="*/ 36005 h 36005"/>
                  <a:gd name="connsiteX360" fmla="*/ 2253567 w 4395967"/>
                  <a:gd name="connsiteY360" fmla="*/ 36005 h 36005"/>
                  <a:gd name="connsiteX361" fmla="*/ 2307567 w 4395967"/>
                  <a:gd name="connsiteY361" fmla="*/ 1 h 36005"/>
                  <a:gd name="connsiteX362" fmla="*/ 2361567 w 4395967"/>
                  <a:gd name="connsiteY362" fmla="*/ 36005 h 36005"/>
                  <a:gd name="connsiteX363" fmla="*/ 2469567 w 4395967"/>
                  <a:gd name="connsiteY363" fmla="*/ 36005 h 36005"/>
                  <a:gd name="connsiteX364" fmla="*/ 2461341 w 4395967"/>
                  <a:gd name="connsiteY364" fmla="*/ 36005 h 36005"/>
                  <a:gd name="connsiteX365" fmla="*/ 2453750 w 4395967"/>
                  <a:gd name="connsiteY365" fmla="*/ 23787 h 36005"/>
                  <a:gd name="connsiteX366" fmla="*/ 2415566 w 4395967"/>
                  <a:gd name="connsiteY366" fmla="*/ 13241 h 36005"/>
                  <a:gd name="connsiteX367" fmla="*/ 2377383 w 4395967"/>
                  <a:gd name="connsiteY367" fmla="*/ 23787 h 36005"/>
                  <a:gd name="connsiteX368" fmla="*/ 2369792 w 4395967"/>
                  <a:gd name="connsiteY368" fmla="*/ 36005 h 36005"/>
                  <a:gd name="connsiteX369" fmla="*/ 2361567 w 4395967"/>
                  <a:gd name="connsiteY369" fmla="*/ 36005 h 36005"/>
                  <a:gd name="connsiteX370" fmla="*/ 2415567 w 4395967"/>
                  <a:gd name="connsiteY370" fmla="*/ 1 h 36005"/>
                  <a:gd name="connsiteX371" fmla="*/ 2453750 w 4395967"/>
                  <a:gd name="connsiteY371" fmla="*/ 10546 h 36005"/>
                  <a:gd name="connsiteX372" fmla="*/ 2468452 w 4395967"/>
                  <a:gd name="connsiteY372" fmla="*/ 34211 h 36005"/>
                  <a:gd name="connsiteX373" fmla="*/ 2483155 w 4395967"/>
                  <a:gd name="connsiteY373" fmla="*/ 10545 h 36005"/>
                  <a:gd name="connsiteX374" fmla="*/ 2521339 w 4395967"/>
                  <a:gd name="connsiteY374" fmla="*/ 0 h 36005"/>
                  <a:gd name="connsiteX375" fmla="*/ 2575339 w 4395967"/>
                  <a:gd name="connsiteY375" fmla="*/ 36004 h 36005"/>
                  <a:gd name="connsiteX376" fmla="*/ 2569340 w 4395967"/>
                  <a:gd name="connsiteY376" fmla="*/ 36004 h 36005"/>
                  <a:gd name="connsiteX377" fmla="*/ 2561749 w 4395967"/>
                  <a:gd name="connsiteY377" fmla="*/ 23786 h 36005"/>
                  <a:gd name="connsiteX378" fmla="*/ 2523566 w 4395967"/>
                  <a:gd name="connsiteY378" fmla="*/ 13241 h 36005"/>
                  <a:gd name="connsiteX379" fmla="*/ 2485383 w 4395967"/>
                  <a:gd name="connsiteY379" fmla="*/ 23787 h 36005"/>
                  <a:gd name="connsiteX380" fmla="*/ 2477792 w 4395967"/>
                  <a:gd name="connsiteY380" fmla="*/ 36004 h 36005"/>
                  <a:gd name="connsiteX381" fmla="*/ 2469566 w 4395967"/>
                  <a:gd name="connsiteY381" fmla="*/ 36004 h 3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4395967" h="36005">
                    <a:moveTo>
                      <a:pt x="2683339" y="36004"/>
                    </a:moveTo>
                    <a:lnTo>
                      <a:pt x="2675113" y="36004"/>
                    </a:lnTo>
                    <a:lnTo>
                      <a:pt x="2667522" y="23786"/>
                    </a:lnTo>
                    <a:cubicBezTo>
                      <a:pt x="2657750" y="17270"/>
                      <a:pt x="2644250" y="13240"/>
                      <a:pt x="2629338" y="13240"/>
                    </a:cubicBezTo>
                    <a:cubicBezTo>
                      <a:pt x="2614426" y="13240"/>
                      <a:pt x="2600926" y="17270"/>
                      <a:pt x="2591154" y="23785"/>
                    </a:cubicBezTo>
                    <a:lnTo>
                      <a:pt x="2583563" y="36004"/>
                    </a:lnTo>
                    <a:lnTo>
                      <a:pt x="2575339" y="36004"/>
                    </a:lnTo>
                    <a:cubicBezTo>
                      <a:pt x="2575339" y="16120"/>
                      <a:pt x="2599516" y="0"/>
                      <a:pt x="2629339" y="0"/>
                    </a:cubicBezTo>
                    <a:cubicBezTo>
                      <a:pt x="2659162" y="0"/>
                      <a:pt x="2683339" y="16120"/>
                      <a:pt x="2683339" y="36004"/>
                    </a:cubicBezTo>
                    <a:close/>
                    <a:moveTo>
                      <a:pt x="2892403" y="36004"/>
                    </a:moveTo>
                    <a:lnTo>
                      <a:pt x="2891112" y="36004"/>
                    </a:lnTo>
                    <a:lnTo>
                      <a:pt x="2883521" y="23785"/>
                    </a:lnTo>
                    <a:cubicBezTo>
                      <a:pt x="2873749" y="17270"/>
                      <a:pt x="2860249" y="13240"/>
                      <a:pt x="2845338" y="13240"/>
                    </a:cubicBezTo>
                    <a:cubicBezTo>
                      <a:pt x="2830427" y="13240"/>
                      <a:pt x="2816927" y="17270"/>
                      <a:pt x="2807155" y="23786"/>
                    </a:cubicBezTo>
                    <a:lnTo>
                      <a:pt x="2799564" y="36004"/>
                    </a:lnTo>
                    <a:lnTo>
                      <a:pt x="2791339" y="36004"/>
                    </a:lnTo>
                    <a:lnTo>
                      <a:pt x="2784403" y="36004"/>
                    </a:lnTo>
                    <a:lnTo>
                      <a:pt x="2783113" y="36004"/>
                    </a:lnTo>
                    <a:lnTo>
                      <a:pt x="2775522" y="23786"/>
                    </a:lnTo>
                    <a:cubicBezTo>
                      <a:pt x="2765750" y="17270"/>
                      <a:pt x="2752250" y="13240"/>
                      <a:pt x="2737338" y="13240"/>
                    </a:cubicBezTo>
                    <a:cubicBezTo>
                      <a:pt x="2722427" y="13240"/>
                      <a:pt x="2708927" y="17270"/>
                      <a:pt x="2699155" y="23786"/>
                    </a:cubicBezTo>
                    <a:lnTo>
                      <a:pt x="2691564" y="36004"/>
                    </a:lnTo>
                    <a:lnTo>
                      <a:pt x="2683339" y="36004"/>
                    </a:lnTo>
                    <a:cubicBezTo>
                      <a:pt x="2683339" y="16120"/>
                      <a:pt x="2707516" y="0"/>
                      <a:pt x="2737339" y="0"/>
                    </a:cubicBezTo>
                    <a:cubicBezTo>
                      <a:pt x="2752250" y="0"/>
                      <a:pt x="2765750" y="4030"/>
                      <a:pt x="2775522" y="10545"/>
                    </a:cubicBezTo>
                    <a:lnTo>
                      <a:pt x="2787871" y="30422"/>
                    </a:lnTo>
                    <a:lnTo>
                      <a:pt x="2800219" y="10545"/>
                    </a:lnTo>
                    <a:cubicBezTo>
                      <a:pt x="2809991" y="4030"/>
                      <a:pt x="2823491" y="0"/>
                      <a:pt x="2838403" y="0"/>
                    </a:cubicBezTo>
                    <a:cubicBezTo>
                      <a:pt x="2868226" y="0"/>
                      <a:pt x="2892403" y="16120"/>
                      <a:pt x="2892403" y="36004"/>
                    </a:cubicBezTo>
                    <a:close/>
                    <a:moveTo>
                      <a:pt x="3000403" y="36004"/>
                    </a:moveTo>
                    <a:lnTo>
                      <a:pt x="2992177" y="36004"/>
                    </a:lnTo>
                    <a:lnTo>
                      <a:pt x="2984586" y="23786"/>
                    </a:lnTo>
                    <a:cubicBezTo>
                      <a:pt x="2974814" y="17270"/>
                      <a:pt x="2961314" y="13240"/>
                      <a:pt x="2946402" y="13240"/>
                    </a:cubicBezTo>
                    <a:cubicBezTo>
                      <a:pt x="2931490" y="13240"/>
                      <a:pt x="2917990" y="17270"/>
                      <a:pt x="2908218" y="23785"/>
                    </a:cubicBezTo>
                    <a:lnTo>
                      <a:pt x="2900627" y="36004"/>
                    </a:lnTo>
                    <a:lnTo>
                      <a:pt x="2892403" y="36004"/>
                    </a:lnTo>
                    <a:cubicBezTo>
                      <a:pt x="2892403" y="16120"/>
                      <a:pt x="2916580" y="0"/>
                      <a:pt x="2946403" y="0"/>
                    </a:cubicBezTo>
                    <a:cubicBezTo>
                      <a:pt x="2976226" y="0"/>
                      <a:pt x="3000403" y="16120"/>
                      <a:pt x="3000403" y="36004"/>
                    </a:cubicBezTo>
                    <a:close/>
                    <a:moveTo>
                      <a:pt x="3108403" y="36004"/>
                    </a:moveTo>
                    <a:lnTo>
                      <a:pt x="3100177" y="36004"/>
                    </a:lnTo>
                    <a:lnTo>
                      <a:pt x="3092586" y="23786"/>
                    </a:lnTo>
                    <a:cubicBezTo>
                      <a:pt x="3082814" y="17270"/>
                      <a:pt x="3069314" y="13240"/>
                      <a:pt x="3054402" y="13240"/>
                    </a:cubicBezTo>
                    <a:cubicBezTo>
                      <a:pt x="3039491" y="13240"/>
                      <a:pt x="3025991" y="17270"/>
                      <a:pt x="3016218" y="23786"/>
                    </a:cubicBezTo>
                    <a:lnTo>
                      <a:pt x="3008628" y="36004"/>
                    </a:lnTo>
                    <a:lnTo>
                      <a:pt x="3000403" y="36004"/>
                    </a:lnTo>
                    <a:cubicBezTo>
                      <a:pt x="3000403" y="16120"/>
                      <a:pt x="3024580" y="0"/>
                      <a:pt x="3054403" y="0"/>
                    </a:cubicBezTo>
                    <a:cubicBezTo>
                      <a:pt x="3084226" y="0"/>
                      <a:pt x="3108403" y="16120"/>
                      <a:pt x="3108403" y="36004"/>
                    </a:cubicBezTo>
                    <a:close/>
                    <a:moveTo>
                      <a:pt x="3219570" y="36004"/>
                    </a:moveTo>
                    <a:lnTo>
                      <a:pt x="3208177" y="36004"/>
                    </a:lnTo>
                    <a:lnTo>
                      <a:pt x="3200586" y="23786"/>
                    </a:lnTo>
                    <a:cubicBezTo>
                      <a:pt x="3190814" y="17270"/>
                      <a:pt x="3177314" y="13240"/>
                      <a:pt x="3162402" y="13240"/>
                    </a:cubicBezTo>
                    <a:cubicBezTo>
                      <a:pt x="3147491" y="13240"/>
                      <a:pt x="3133991" y="17270"/>
                      <a:pt x="3124218" y="23786"/>
                    </a:cubicBezTo>
                    <a:lnTo>
                      <a:pt x="3116628" y="36004"/>
                    </a:lnTo>
                    <a:lnTo>
                      <a:pt x="3111570" y="36004"/>
                    </a:lnTo>
                    <a:cubicBezTo>
                      <a:pt x="3111570" y="16120"/>
                      <a:pt x="3135747" y="0"/>
                      <a:pt x="3165570" y="0"/>
                    </a:cubicBezTo>
                    <a:cubicBezTo>
                      <a:pt x="3195393" y="0"/>
                      <a:pt x="3219570" y="16120"/>
                      <a:pt x="3219570" y="36004"/>
                    </a:cubicBezTo>
                    <a:close/>
                    <a:moveTo>
                      <a:pt x="3327570" y="36004"/>
                    </a:moveTo>
                    <a:lnTo>
                      <a:pt x="3319344" y="36004"/>
                    </a:lnTo>
                    <a:lnTo>
                      <a:pt x="3311753" y="23786"/>
                    </a:lnTo>
                    <a:cubicBezTo>
                      <a:pt x="3301981" y="17270"/>
                      <a:pt x="3288481" y="13240"/>
                      <a:pt x="3273569" y="13240"/>
                    </a:cubicBezTo>
                    <a:cubicBezTo>
                      <a:pt x="3258658" y="13240"/>
                      <a:pt x="3245158" y="17270"/>
                      <a:pt x="3235385" y="23786"/>
                    </a:cubicBezTo>
                    <a:lnTo>
                      <a:pt x="3227795" y="36004"/>
                    </a:lnTo>
                    <a:lnTo>
                      <a:pt x="3219570" y="36004"/>
                    </a:lnTo>
                    <a:cubicBezTo>
                      <a:pt x="3219570" y="16120"/>
                      <a:pt x="3243747" y="0"/>
                      <a:pt x="3273570" y="0"/>
                    </a:cubicBezTo>
                    <a:cubicBezTo>
                      <a:pt x="3303393" y="0"/>
                      <a:pt x="3327570" y="16120"/>
                      <a:pt x="3327570" y="36004"/>
                    </a:cubicBezTo>
                    <a:close/>
                    <a:moveTo>
                      <a:pt x="3535736" y="36004"/>
                    </a:moveTo>
                    <a:lnTo>
                      <a:pt x="3535344" y="36004"/>
                    </a:lnTo>
                    <a:lnTo>
                      <a:pt x="3527753" y="23785"/>
                    </a:lnTo>
                    <a:cubicBezTo>
                      <a:pt x="3517980" y="17270"/>
                      <a:pt x="3504480" y="13240"/>
                      <a:pt x="3489569" y="13240"/>
                    </a:cubicBezTo>
                    <a:cubicBezTo>
                      <a:pt x="3474658" y="13240"/>
                      <a:pt x="3461158" y="17270"/>
                      <a:pt x="3451385" y="23786"/>
                    </a:cubicBezTo>
                    <a:lnTo>
                      <a:pt x="3443795" y="36004"/>
                    </a:lnTo>
                    <a:lnTo>
                      <a:pt x="3435570" y="36004"/>
                    </a:lnTo>
                    <a:lnTo>
                      <a:pt x="3427736" y="36004"/>
                    </a:lnTo>
                    <a:lnTo>
                      <a:pt x="3427344" y="36004"/>
                    </a:lnTo>
                    <a:lnTo>
                      <a:pt x="3419753" y="23786"/>
                    </a:lnTo>
                    <a:cubicBezTo>
                      <a:pt x="3409981" y="17270"/>
                      <a:pt x="3396481" y="13240"/>
                      <a:pt x="3381569" y="13240"/>
                    </a:cubicBezTo>
                    <a:cubicBezTo>
                      <a:pt x="3366658" y="13240"/>
                      <a:pt x="3353158" y="17270"/>
                      <a:pt x="3343385" y="23786"/>
                    </a:cubicBezTo>
                    <a:lnTo>
                      <a:pt x="3335795" y="36004"/>
                    </a:lnTo>
                    <a:lnTo>
                      <a:pt x="3327570" y="36004"/>
                    </a:lnTo>
                    <a:cubicBezTo>
                      <a:pt x="3327570" y="16120"/>
                      <a:pt x="3351747" y="0"/>
                      <a:pt x="3381570" y="0"/>
                    </a:cubicBezTo>
                    <a:cubicBezTo>
                      <a:pt x="3396481" y="0"/>
                      <a:pt x="3409981" y="4030"/>
                      <a:pt x="3419754" y="10545"/>
                    </a:cubicBezTo>
                    <a:lnTo>
                      <a:pt x="3431653" y="29699"/>
                    </a:lnTo>
                    <a:lnTo>
                      <a:pt x="3443552" y="10545"/>
                    </a:lnTo>
                    <a:cubicBezTo>
                      <a:pt x="3453324" y="4030"/>
                      <a:pt x="3466824" y="0"/>
                      <a:pt x="3481736" y="0"/>
                    </a:cubicBezTo>
                    <a:cubicBezTo>
                      <a:pt x="3511559" y="0"/>
                      <a:pt x="3535736" y="16120"/>
                      <a:pt x="3535736" y="36004"/>
                    </a:cubicBezTo>
                    <a:close/>
                    <a:moveTo>
                      <a:pt x="3643736" y="36004"/>
                    </a:moveTo>
                    <a:lnTo>
                      <a:pt x="3635510" y="36004"/>
                    </a:lnTo>
                    <a:lnTo>
                      <a:pt x="3627919" y="23786"/>
                    </a:lnTo>
                    <a:cubicBezTo>
                      <a:pt x="3618147" y="17270"/>
                      <a:pt x="3604647" y="13240"/>
                      <a:pt x="3589735" y="13240"/>
                    </a:cubicBezTo>
                    <a:cubicBezTo>
                      <a:pt x="3574823" y="13240"/>
                      <a:pt x="3561323" y="17270"/>
                      <a:pt x="3551551" y="23785"/>
                    </a:cubicBezTo>
                    <a:lnTo>
                      <a:pt x="3543960" y="36004"/>
                    </a:lnTo>
                    <a:lnTo>
                      <a:pt x="3535736" y="36004"/>
                    </a:lnTo>
                    <a:cubicBezTo>
                      <a:pt x="3535736" y="16120"/>
                      <a:pt x="3559913" y="0"/>
                      <a:pt x="3589736" y="0"/>
                    </a:cubicBezTo>
                    <a:cubicBezTo>
                      <a:pt x="3619559" y="0"/>
                      <a:pt x="3643736" y="16120"/>
                      <a:pt x="3643736" y="36004"/>
                    </a:cubicBezTo>
                    <a:close/>
                    <a:moveTo>
                      <a:pt x="3852800" y="36004"/>
                    </a:moveTo>
                    <a:lnTo>
                      <a:pt x="3851510" y="36004"/>
                    </a:lnTo>
                    <a:lnTo>
                      <a:pt x="3843919" y="23785"/>
                    </a:lnTo>
                    <a:cubicBezTo>
                      <a:pt x="3834146" y="17270"/>
                      <a:pt x="3820646" y="13240"/>
                      <a:pt x="3805735" y="13240"/>
                    </a:cubicBezTo>
                    <a:cubicBezTo>
                      <a:pt x="3790824" y="13240"/>
                      <a:pt x="3777324" y="17270"/>
                      <a:pt x="3767551" y="23786"/>
                    </a:cubicBezTo>
                    <a:lnTo>
                      <a:pt x="3759961" y="36004"/>
                    </a:lnTo>
                    <a:lnTo>
                      <a:pt x="3751736" y="36004"/>
                    </a:lnTo>
                    <a:lnTo>
                      <a:pt x="3744800" y="36004"/>
                    </a:lnTo>
                    <a:lnTo>
                      <a:pt x="3743510" y="36004"/>
                    </a:lnTo>
                    <a:lnTo>
                      <a:pt x="3735919" y="23786"/>
                    </a:lnTo>
                    <a:cubicBezTo>
                      <a:pt x="3726147" y="17270"/>
                      <a:pt x="3712647" y="13240"/>
                      <a:pt x="3697735" y="13240"/>
                    </a:cubicBezTo>
                    <a:cubicBezTo>
                      <a:pt x="3682824" y="13240"/>
                      <a:pt x="3669324" y="17270"/>
                      <a:pt x="3659551" y="23786"/>
                    </a:cubicBezTo>
                    <a:lnTo>
                      <a:pt x="3651961" y="36004"/>
                    </a:lnTo>
                    <a:lnTo>
                      <a:pt x="3643736" y="36004"/>
                    </a:lnTo>
                    <a:cubicBezTo>
                      <a:pt x="3643736" y="16120"/>
                      <a:pt x="3667913" y="0"/>
                      <a:pt x="3697736" y="0"/>
                    </a:cubicBezTo>
                    <a:cubicBezTo>
                      <a:pt x="3712647" y="0"/>
                      <a:pt x="3726147" y="4030"/>
                      <a:pt x="3735920" y="10545"/>
                    </a:cubicBezTo>
                    <a:lnTo>
                      <a:pt x="3748268" y="30422"/>
                    </a:lnTo>
                    <a:lnTo>
                      <a:pt x="3760616" y="10545"/>
                    </a:lnTo>
                    <a:cubicBezTo>
                      <a:pt x="3770388" y="4030"/>
                      <a:pt x="3783888" y="0"/>
                      <a:pt x="3798800" y="0"/>
                    </a:cubicBezTo>
                    <a:cubicBezTo>
                      <a:pt x="3828623" y="0"/>
                      <a:pt x="3852800" y="16120"/>
                      <a:pt x="3852800" y="36004"/>
                    </a:cubicBezTo>
                    <a:close/>
                    <a:moveTo>
                      <a:pt x="3960800" y="36004"/>
                    </a:moveTo>
                    <a:lnTo>
                      <a:pt x="3952574" y="36004"/>
                    </a:lnTo>
                    <a:lnTo>
                      <a:pt x="3944983" y="23786"/>
                    </a:lnTo>
                    <a:cubicBezTo>
                      <a:pt x="3935211" y="17270"/>
                      <a:pt x="3921711" y="13240"/>
                      <a:pt x="3906799" y="13240"/>
                    </a:cubicBezTo>
                    <a:cubicBezTo>
                      <a:pt x="3891887" y="13240"/>
                      <a:pt x="3878387" y="17270"/>
                      <a:pt x="3868615" y="23785"/>
                    </a:cubicBezTo>
                    <a:lnTo>
                      <a:pt x="3861024" y="36004"/>
                    </a:lnTo>
                    <a:lnTo>
                      <a:pt x="3852800" y="36004"/>
                    </a:lnTo>
                    <a:cubicBezTo>
                      <a:pt x="3852800" y="16120"/>
                      <a:pt x="3876977" y="0"/>
                      <a:pt x="3906800" y="0"/>
                    </a:cubicBezTo>
                    <a:cubicBezTo>
                      <a:pt x="3936623" y="0"/>
                      <a:pt x="3960800" y="16120"/>
                      <a:pt x="3960800" y="36004"/>
                    </a:cubicBezTo>
                    <a:close/>
                    <a:moveTo>
                      <a:pt x="4068800" y="36004"/>
                    </a:moveTo>
                    <a:lnTo>
                      <a:pt x="4060574" y="36004"/>
                    </a:lnTo>
                    <a:lnTo>
                      <a:pt x="4052983" y="23786"/>
                    </a:lnTo>
                    <a:cubicBezTo>
                      <a:pt x="4043211" y="17270"/>
                      <a:pt x="4029711" y="13240"/>
                      <a:pt x="4014799" y="13240"/>
                    </a:cubicBezTo>
                    <a:cubicBezTo>
                      <a:pt x="3999888" y="13240"/>
                      <a:pt x="3986388" y="17270"/>
                      <a:pt x="3976615" y="23786"/>
                    </a:cubicBezTo>
                    <a:lnTo>
                      <a:pt x="3969025" y="36004"/>
                    </a:lnTo>
                    <a:lnTo>
                      <a:pt x="3960800" y="36004"/>
                    </a:lnTo>
                    <a:cubicBezTo>
                      <a:pt x="3960800" y="16120"/>
                      <a:pt x="3984977" y="0"/>
                      <a:pt x="4014800" y="0"/>
                    </a:cubicBezTo>
                    <a:cubicBezTo>
                      <a:pt x="4044623" y="0"/>
                      <a:pt x="4068800" y="16120"/>
                      <a:pt x="4068800" y="36004"/>
                    </a:cubicBezTo>
                    <a:close/>
                    <a:moveTo>
                      <a:pt x="4179967" y="36004"/>
                    </a:moveTo>
                    <a:lnTo>
                      <a:pt x="4168574" y="36004"/>
                    </a:lnTo>
                    <a:lnTo>
                      <a:pt x="4160983" y="23786"/>
                    </a:lnTo>
                    <a:cubicBezTo>
                      <a:pt x="4151211" y="17270"/>
                      <a:pt x="4137711" y="13240"/>
                      <a:pt x="4122799" y="13240"/>
                    </a:cubicBezTo>
                    <a:cubicBezTo>
                      <a:pt x="4107888" y="13240"/>
                      <a:pt x="4094388" y="17270"/>
                      <a:pt x="4084615" y="23786"/>
                    </a:cubicBezTo>
                    <a:lnTo>
                      <a:pt x="4077025" y="36004"/>
                    </a:lnTo>
                    <a:lnTo>
                      <a:pt x="4071967" y="36004"/>
                    </a:lnTo>
                    <a:cubicBezTo>
                      <a:pt x="4071967" y="16120"/>
                      <a:pt x="4096144" y="0"/>
                      <a:pt x="4125967" y="0"/>
                    </a:cubicBezTo>
                    <a:cubicBezTo>
                      <a:pt x="4155790" y="0"/>
                      <a:pt x="4179967" y="16120"/>
                      <a:pt x="4179967" y="36004"/>
                    </a:cubicBezTo>
                    <a:close/>
                    <a:moveTo>
                      <a:pt x="4287967" y="36004"/>
                    </a:moveTo>
                    <a:lnTo>
                      <a:pt x="4279741" y="36004"/>
                    </a:lnTo>
                    <a:lnTo>
                      <a:pt x="4272150" y="23786"/>
                    </a:lnTo>
                    <a:cubicBezTo>
                      <a:pt x="4262378" y="17270"/>
                      <a:pt x="4248878" y="13240"/>
                      <a:pt x="4233966" y="13240"/>
                    </a:cubicBezTo>
                    <a:cubicBezTo>
                      <a:pt x="4219055" y="13240"/>
                      <a:pt x="4205555" y="17270"/>
                      <a:pt x="4195782" y="23786"/>
                    </a:cubicBezTo>
                    <a:lnTo>
                      <a:pt x="4188192" y="36004"/>
                    </a:lnTo>
                    <a:lnTo>
                      <a:pt x="4179967" y="36004"/>
                    </a:lnTo>
                    <a:cubicBezTo>
                      <a:pt x="4179967" y="16120"/>
                      <a:pt x="4204144" y="0"/>
                      <a:pt x="4233967" y="0"/>
                    </a:cubicBezTo>
                    <a:cubicBezTo>
                      <a:pt x="4263790" y="0"/>
                      <a:pt x="4287967" y="16120"/>
                      <a:pt x="4287967" y="36004"/>
                    </a:cubicBezTo>
                    <a:close/>
                    <a:moveTo>
                      <a:pt x="4395967" y="36004"/>
                    </a:moveTo>
                    <a:lnTo>
                      <a:pt x="4387741" y="36004"/>
                    </a:lnTo>
                    <a:lnTo>
                      <a:pt x="4380150" y="23786"/>
                    </a:lnTo>
                    <a:cubicBezTo>
                      <a:pt x="4370378" y="17270"/>
                      <a:pt x="4356878" y="13240"/>
                      <a:pt x="4341966" y="13240"/>
                    </a:cubicBezTo>
                    <a:cubicBezTo>
                      <a:pt x="4327055" y="13240"/>
                      <a:pt x="4313555" y="17270"/>
                      <a:pt x="4303782" y="23786"/>
                    </a:cubicBezTo>
                    <a:lnTo>
                      <a:pt x="4296192" y="36004"/>
                    </a:lnTo>
                    <a:lnTo>
                      <a:pt x="4287967" y="36004"/>
                    </a:lnTo>
                    <a:cubicBezTo>
                      <a:pt x="4287967" y="16120"/>
                      <a:pt x="4312144" y="0"/>
                      <a:pt x="4341967" y="0"/>
                    </a:cubicBezTo>
                    <a:cubicBezTo>
                      <a:pt x="4371790" y="0"/>
                      <a:pt x="4395967" y="16120"/>
                      <a:pt x="4395967" y="36004"/>
                    </a:cubicBezTo>
                    <a:close/>
                    <a:moveTo>
                      <a:pt x="108000" y="36005"/>
                    </a:moveTo>
                    <a:lnTo>
                      <a:pt x="89998" y="36005"/>
                    </a:lnTo>
                    <a:cubicBezTo>
                      <a:pt x="89998" y="26063"/>
                      <a:pt x="73881" y="18003"/>
                      <a:pt x="54000" y="18003"/>
                    </a:cubicBezTo>
                    <a:cubicBezTo>
                      <a:pt x="34119" y="18003"/>
                      <a:pt x="18002" y="26063"/>
                      <a:pt x="18002" y="36005"/>
                    </a:cubicBezTo>
                    <a:lnTo>
                      <a:pt x="0" y="36005"/>
                    </a:lnTo>
                    <a:cubicBezTo>
                      <a:pt x="0" y="16121"/>
                      <a:pt x="24177" y="1"/>
                      <a:pt x="54000" y="1"/>
                    </a:cubicBezTo>
                    <a:cubicBezTo>
                      <a:pt x="83823" y="1"/>
                      <a:pt x="108000" y="16121"/>
                      <a:pt x="108000" y="36005"/>
                    </a:cubicBezTo>
                    <a:close/>
                    <a:moveTo>
                      <a:pt x="216000" y="36005"/>
                    </a:moveTo>
                    <a:lnTo>
                      <a:pt x="207774" y="36005"/>
                    </a:lnTo>
                    <a:lnTo>
                      <a:pt x="200183" y="23786"/>
                    </a:lnTo>
                    <a:cubicBezTo>
                      <a:pt x="190411" y="17271"/>
                      <a:pt x="176911" y="13241"/>
                      <a:pt x="161999" y="13241"/>
                    </a:cubicBezTo>
                    <a:cubicBezTo>
                      <a:pt x="147088" y="13241"/>
                      <a:pt x="133588" y="17271"/>
                      <a:pt x="123816" y="23786"/>
                    </a:cubicBezTo>
                    <a:lnTo>
                      <a:pt x="116225" y="36005"/>
                    </a:lnTo>
                    <a:lnTo>
                      <a:pt x="108000" y="36005"/>
                    </a:lnTo>
                    <a:cubicBezTo>
                      <a:pt x="108000" y="16121"/>
                      <a:pt x="132177" y="1"/>
                      <a:pt x="162000" y="1"/>
                    </a:cubicBezTo>
                    <a:cubicBezTo>
                      <a:pt x="191823" y="1"/>
                      <a:pt x="216000" y="16121"/>
                      <a:pt x="216000" y="36005"/>
                    </a:cubicBezTo>
                    <a:close/>
                    <a:moveTo>
                      <a:pt x="327167" y="36005"/>
                    </a:moveTo>
                    <a:lnTo>
                      <a:pt x="315774" y="36005"/>
                    </a:lnTo>
                    <a:lnTo>
                      <a:pt x="308183" y="23786"/>
                    </a:lnTo>
                    <a:cubicBezTo>
                      <a:pt x="298411" y="17271"/>
                      <a:pt x="284911" y="13241"/>
                      <a:pt x="269999" y="13241"/>
                    </a:cubicBezTo>
                    <a:cubicBezTo>
                      <a:pt x="255088" y="13241"/>
                      <a:pt x="241588" y="17271"/>
                      <a:pt x="231816" y="23786"/>
                    </a:cubicBezTo>
                    <a:lnTo>
                      <a:pt x="224225" y="36005"/>
                    </a:lnTo>
                    <a:lnTo>
                      <a:pt x="219167" y="36005"/>
                    </a:lnTo>
                    <a:cubicBezTo>
                      <a:pt x="219167" y="16121"/>
                      <a:pt x="243344" y="1"/>
                      <a:pt x="273167" y="1"/>
                    </a:cubicBezTo>
                    <a:cubicBezTo>
                      <a:pt x="302990" y="1"/>
                      <a:pt x="327167" y="16121"/>
                      <a:pt x="327167" y="36005"/>
                    </a:cubicBezTo>
                    <a:close/>
                    <a:moveTo>
                      <a:pt x="435167" y="36005"/>
                    </a:moveTo>
                    <a:lnTo>
                      <a:pt x="426941" y="36005"/>
                    </a:lnTo>
                    <a:lnTo>
                      <a:pt x="419350" y="23786"/>
                    </a:lnTo>
                    <a:cubicBezTo>
                      <a:pt x="409578" y="17271"/>
                      <a:pt x="396078" y="13241"/>
                      <a:pt x="381166" y="13241"/>
                    </a:cubicBezTo>
                    <a:cubicBezTo>
                      <a:pt x="366255" y="13241"/>
                      <a:pt x="352755" y="17271"/>
                      <a:pt x="342983" y="23786"/>
                    </a:cubicBezTo>
                    <a:lnTo>
                      <a:pt x="335392" y="36005"/>
                    </a:lnTo>
                    <a:lnTo>
                      <a:pt x="327167" y="36005"/>
                    </a:lnTo>
                    <a:cubicBezTo>
                      <a:pt x="327167" y="16121"/>
                      <a:pt x="351344" y="1"/>
                      <a:pt x="381167" y="1"/>
                    </a:cubicBezTo>
                    <a:cubicBezTo>
                      <a:pt x="410990" y="1"/>
                      <a:pt x="435167" y="16121"/>
                      <a:pt x="435167" y="36005"/>
                    </a:cubicBezTo>
                    <a:close/>
                    <a:moveTo>
                      <a:pt x="648939" y="36005"/>
                    </a:moveTo>
                    <a:lnTo>
                      <a:pt x="642941" y="36005"/>
                    </a:lnTo>
                    <a:lnTo>
                      <a:pt x="635349" y="23786"/>
                    </a:lnTo>
                    <a:cubicBezTo>
                      <a:pt x="625577" y="17271"/>
                      <a:pt x="612077" y="13241"/>
                      <a:pt x="597166" y="13241"/>
                    </a:cubicBezTo>
                    <a:cubicBezTo>
                      <a:pt x="582255" y="13241"/>
                      <a:pt x="568755" y="17271"/>
                      <a:pt x="558983" y="23787"/>
                    </a:cubicBezTo>
                    <a:lnTo>
                      <a:pt x="551392" y="36005"/>
                    </a:lnTo>
                    <a:lnTo>
                      <a:pt x="543167" y="36005"/>
                    </a:lnTo>
                    <a:lnTo>
                      <a:pt x="540939" y="36005"/>
                    </a:lnTo>
                    <a:lnTo>
                      <a:pt x="534941" y="36005"/>
                    </a:lnTo>
                    <a:lnTo>
                      <a:pt x="527350" y="23786"/>
                    </a:lnTo>
                    <a:cubicBezTo>
                      <a:pt x="517578" y="17271"/>
                      <a:pt x="504078" y="13241"/>
                      <a:pt x="489166" y="13241"/>
                    </a:cubicBezTo>
                    <a:cubicBezTo>
                      <a:pt x="474255" y="13241"/>
                      <a:pt x="460755" y="17271"/>
                      <a:pt x="450983" y="23786"/>
                    </a:cubicBezTo>
                    <a:lnTo>
                      <a:pt x="443392" y="36005"/>
                    </a:lnTo>
                    <a:lnTo>
                      <a:pt x="435167" y="36005"/>
                    </a:lnTo>
                    <a:cubicBezTo>
                      <a:pt x="435167" y="16121"/>
                      <a:pt x="459344" y="1"/>
                      <a:pt x="489167" y="1"/>
                    </a:cubicBezTo>
                    <a:cubicBezTo>
                      <a:pt x="504078" y="1"/>
                      <a:pt x="517578" y="4031"/>
                      <a:pt x="527350" y="10546"/>
                    </a:cubicBezTo>
                    <a:lnTo>
                      <a:pt x="542053" y="34212"/>
                    </a:lnTo>
                    <a:lnTo>
                      <a:pt x="556755" y="10546"/>
                    </a:lnTo>
                    <a:cubicBezTo>
                      <a:pt x="566527" y="4031"/>
                      <a:pt x="580027" y="1"/>
                      <a:pt x="594939" y="1"/>
                    </a:cubicBezTo>
                    <a:cubicBezTo>
                      <a:pt x="624762" y="1"/>
                      <a:pt x="648939" y="16121"/>
                      <a:pt x="648939" y="36005"/>
                    </a:cubicBezTo>
                    <a:close/>
                    <a:moveTo>
                      <a:pt x="756939" y="36005"/>
                    </a:moveTo>
                    <a:lnTo>
                      <a:pt x="748713" y="36005"/>
                    </a:lnTo>
                    <a:lnTo>
                      <a:pt x="741122" y="23787"/>
                    </a:lnTo>
                    <a:cubicBezTo>
                      <a:pt x="731350" y="17271"/>
                      <a:pt x="717850" y="13241"/>
                      <a:pt x="702938" y="13241"/>
                    </a:cubicBezTo>
                    <a:cubicBezTo>
                      <a:pt x="688026" y="13241"/>
                      <a:pt x="674526" y="17271"/>
                      <a:pt x="664754" y="23786"/>
                    </a:cubicBezTo>
                    <a:lnTo>
                      <a:pt x="657163" y="36005"/>
                    </a:lnTo>
                    <a:lnTo>
                      <a:pt x="648939" y="36005"/>
                    </a:lnTo>
                    <a:cubicBezTo>
                      <a:pt x="648939" y="16121"/>
                      <a:pt x="673116" y="1"/>
                      <a:pt x="702939" y="1"/>
                    </a:cubicBezTo>
                    <a:cubicBezTo>
                      <a:pt x="732762" y="1"/>
                      <a:pt x="756939" y="16121"/>
                      <a:pt x="756939" y="36005"/>
                    </a:cubicBezTo>
                    <a:close/>
                    <a:moveTo>
                      <a:pt x="966003" y="36005"/>
                    </a:moveTo>
                    <a:lnTo>
                      <a:pt x="964713" y="36005"/>
                    </a:lnTo>
                    <a:lnTo>
                      <a:pt x="957121" y="23786"/>
                    </a:lnTo>
                    <a:cubicBezTo>
                      <a:pt x="947349" y="17271"/>
                      <a:pt x="933849" y="13241"/>
                      <a:pt x="918938" y="13241"/>
                    </a:cubicBezTo>
                    <a:cubicBezTo>
                      <a:pt x="904027" y="13241"/>
                      <a:pt x="890527" y="17271"/>
                      <a:pt x="880755" y="23787"/>
                    </a:cubicBezTo>
                    <a:lnTo>
                      <a:pt x="873164" y="36005"/>
                    </a:lnTo>
                    <a:lnTo>
                      <a:pt x="864939" y="36005"/>
                    </a:lnTo>
                    <a:lnTo>
                      <a:pt x="858003" y="36005"/>
                    </a:lnTo>
                    <a:lnTo>
                      <a:pt x="856713" y="36005"/>
                    </a:lnTo>
                    <a:lnTo>
                      <a:pt x="849122" y="23787"/>
                    </a:lnTo>
                    <a:cubicBezTo>
                      <a:pt x="839350" y="17271"/>
                      <a:pt x="825850" y="13241"/>
                      <a:pt x="810938" y="13241"/>
                    </a:cubicBezTo>
                    <a:cubicBezTo>
                      <a:pt x="796027" y="13241"/>
                      <a:pt x="782527" y="17271"/>
                      <a:pt x="772755" y="23787"/>
                    </a:cubicBezTo>
                    <a:lnTo>
                      <a:pt x="765164" y="36005"/>
                    </a:lnTo>
                    <a:lnTo>
                      <a:pt x="756939" y="36005"/>
                    </a:lnTo>
                    <a:cubicBezTo>
                      <a:pt x="756939" y="16121"/>
                      <a:pt x="781116" y="1"/>
                      <a:pt x="810939" y="1"/>
                    </a:cubicBezTo>
                    <a:cubicBezTo>
                      <a:pt x="825850" y="1"/>
                      <a:pt x="839350" y="4031"/>
                      <a:pt x="849122" y="10546"/>
                    </a:cubicBezTo>
                    <a:lnTo>
                      <a:pt x="861471" y="30423"/>
                    </a:lnTo>
                    <a:lnTo>
                      <a:pt x="873819" y="10546"/>
                    </a:lnTo>
                    <a:cubicBezTo>
                      <a:pt x="883591" y="4031"/>
                      <a:pt x="897091" y="1"/>
                      <a:pt x="912003" y="1"/>
                    </a:cubicBezTo>
                    <a:cubicBezTo>
                      <a:pt x="941826" y="1"/>
                      <a:pt x="966003" y="16121"/>
                      <a:pt x="966003" y="36005"/>
                    </a:cubicBezTo>
                    <a:close/>
                    <a:moveTo>
                      <a:pt x="1074003" y="36005"/>
                    </a:moveTo>
                    <a:lnTo>
                      <a:pt x="1065777" y="36005"/>
                    </a:lnTo>
                    <a:lnTo>
                      <a:pt x="1058186" y="23787"/>
                    </a:lnTo>
                    <a:cubicBezTo>
                      <a:pt x="1048414" y="17271"/>
                      <a:pt x="1034914" y="13241"/>
                      <a:pt x="1020002" y="13241"/>
                    </a:cubicBezTo>
                    <a:cubicBezTo>
                      <a:pt x="1005090" y="13241"/>
                      <a:pt x="991590" y="17271"/>
                      <a:pt x="981818" y="23786"/>
                    </a:cubicBezTo>
                    <a:lnTo>
                      <a:pt x="974228" y="36005"/>
                    </a:lnTo>
                    <a:lnTo>
                      <a:pt x="966003" y="36005"/>
                    </a:lnTo>
                    <a:cubicBezTo>
                      <a:pt x="966003" y="16121"/>
                      <a:pt x="990180" y="1"/>
                      <a:pt x="1020003" y="1"/>
                    </a:cubicBezTo>
                    <a:cubicBezTo>
                      <a:pt x="1049826" y="1"/>
                      <a:pt x="1074003" y="16121"/>
                      <a:pt x="1074003" y="36005"/>
                    </a:cubicBezTo>
                    <a:close/>
                    <a:moveTo>
                      <a:pt x="1182003" y="36005"/>
                    </a:moveTo>
                    <a:lnTo>
                      <a:pt x="1173777" y="36005"/>
                    </a:lnTo>
                    <a:lnTo>
                      <a:pt x="1166186" y="23787"/>
                    </a:lnTo>
                    <a:cubicBezTo>
                      <a:pt x="1156414" y="17271"/>
                      <a:pt x="1142914" y="13241"/>
                      <a:pt x="1128002" y="13241"/>
                    </a:cubicBezTo>
                    <a:cubicBezTo>
                      <a:pt x="1113091" y="13241"/>
                      <a:pt x="1099591" y="17271"/>
                      <a:pt x="1089819" y="23787"/>
                    </a:cubicBezTo>
                    <a:lnTo>
                      <a:pt x="1082228" y="36005"/>
                    </a:lnTo>
                    <a:lnTo>
                      <a:pt x="1074003" y="36005"/>
                    </a:lnTo>
                    <a:cubicBezTo>
                      <a:pt x="1074003" y="16121"/>
                      <a:pt x="1098180" y="1"/>
                      <a:pt x="1128003" y="1"/>
                    </a:cubicBezTo>
                    <a:cubicBezTo>
                      <a:pt x="1157826" y="1"/>
                      <a:pt x="1182003" y="16121"/>
                      <a:pt x="1182003" y="36005"/>
                    </a:cubicBezTo>
                    <a:close/>
                    <a:moveTo>
                      <a:pt x="1293170" y="36005"/>
                    </a:moveTo>
                    <a:lnTo>
                      <a:pt x="1281777" y="36005"/>
                    </a:lnTo>
                    <a:lnTo>
                      <a:pt x="1274186" y="23787"/>
                    </a:lnTo>
                    <a:cubicBezTo>
                      <a:pt x="1264414" y="17271"/>
                      <a:pt x="1250914" y="13241"/>
                      <a:pt x="1236002" y="13241"/>
                    </a:cubicBezTo>
                    <a:cubicBezTo>
                      <a:pt x="1221091" y="13241"/>
                      <a:pt x="1207591" y="17271"/>
                      <a:pt x="1197819" y="23787"/>
                    </a:cubicBezTo>
                    <a:lnTo>
                      <a:pt x="1190228" y="36005"/>
                    </a:lnTo>
                    <a:lnTo>
                      <a:pt x="1185170" y="36005"/>
                    </a:lnTo>
                    <a:cubicBezTo>
                      <a:pt x="1185170" y="16121"/>
                      <a:pt x="1209347" y="1"/>
                      <a:pt x="1239170" y="1"/>
                    </a:cubicBezTo>
                    <a:cubicBezTo>
                      <a:pt x="1268993" y="1"/>
                      <a:pt x="1293170" y="16121"/>
                      <a:pt x="1293170" y="36005"/>
                    </a:cubicBezTo>
                    <a:close/>
                    <a:moveTo>
                      <a:pt x="1401170" y="36005"/>
                    </a:moveTo>
                    <a:lnTo>
                      <a:pt x="1392944" y="36005"/>
                    </a:lnTo>
                    <a:lnTo>
                      <a:pt x="1385353" y="23787"/>
                    </a:lnTo>
                    <a:cubicBezTo>
                      <a:pt x="1375581" y="17271"/>
                      <a:pt x="1362081" y="13241"/>
                      <a:pt x="1347169" y="13241"/>
                    </a:cubicBezTo>
                    <a:cubicBezTo>
                      <a:pt x="1332258" y="13241"/>
                      <a:pt x="1318758" y="17271"/>
                      <a:pt x="1308986" y="23787"/>
                    </a:cubicBezTo>
                    <a:lnTo>
                      <a:pt x="1301395" y="36005"/>
                    </a:lnTo>
                    <a:lnTo>
                      <a:pt x="1293170" y="36005"/>
                    </a:lnTo>
                    <a:cubicBezTo>
                      <a:pt x="1293170" y="16121"/>
                      <a:pt x="1317347" y="1"/>
                      <a:pt x="1347170" y="1"/>
                    </a:cubicBezTo>
                    <a:cubicBezTo>
                      <a:pt x="1376993" y="1"/>
                      <a:pt x="1401170" y="16121"/>
                      <a:pt x="1401170" y="36005"/>
                    </a:cubicBezTo>
                    <a:close/>
                    <a:moveTo>
                      <a:pt x="1609336" y="36005"/>
                    </a:moveTo>
                    <a:lnTo>
                      <a:pt x="1608944" y="36005"/>
                    </a:lnTo>
                    <a:lnTo>
                      <a:pt x="1601352" y="23786"/>
                    </a:lnTo>
                    <a:cubicBezTo>
                      <a:pt x="1591580" y="17271"/>
                      <a:pt x="1578080" y="13241"/>
                      <a:pt x="1563169" y="13241"/>
                    </a:cubicBezTo>
                    <a:cubicBezTo>
                      <a:pt x="1548258" y="13241"/>
                      <a:pt x="1534758" y="17271"/>
                      <a:pt x="1524986" y="23787"/>
                    </a:cubicBezTo>
                    <a:lnTo>
                      <a:pt x="1517395" y="36005"/>
                    </a:lnTo>
                    <a:lnTo>
                      <a:pt x="1509170" y="36005"/>
                    </a:lnTo>
                    <a:lnTo>
                      <a:pt x="1501336" y="36005"/>
                    </a:lnTo>
                    <a:lnTo>
                      <a:pt x="1500944" y="36005"/>
                    </a:lnTo>
                    <a:lnTo>
                      <a:pt x="1493353" y="23787"/>
                    </a:lnTo>
                    <a:cubicBezTo>
                      <a:pt x="1483581" y="17271"/>
                      <a:pt x="1470081" y="13241"/>
                      <a:pt x="1455169" y="13241"/>
                    </a:cubicBezTo>
                    <a:cubicBezTo>
                      <a:pt x="1440258" y="13241"/>
                      <a:pt x="1426758" y="17271"/>
                      <a:pt x="1416986" y="23787"/>
                    </a:cubicBezTo>
                    <a:lnTo>
                      <a:pt x="1409395" y="36005"/>
                    </a:lnTo>
                    <a:lnTo>
                      <a:pt x="1401170" y="36005"/>
                    </a:lnTo>
                    <a:cubicBezTo>
                      <a:pt x="1401170" y="16121"/>
                      <a:pt x="1425347" y="1"/>
                      <a:pt x="1455170" y="1"/>
                    </a:cubicBezTo>
                    <a:cubicBezTo>
                      <a:pt x="1470081" y="1"/>
                      <a:pt x="1483581" y="4031"/>
                      <a:pt x="1493353" y="10546"/>
                    </a:cubicBezTo>
                    <a:lnTo>
                      <a:pt x="1505253" y="29700"/>
                    </a:lnTo>
                    <a:lnTo>
                      <a:pt x="1517152" y="10546"/>
                    </a:lnTo>
                    <a:cubicBezTo>
                      <a:pt x="1526924" y="4031"/>
                      <a:pt x="1540424" y="1"/>
                      <a:pt x="1555336" y="1"/>
                    </a:cubicBezTo>
                    <a:cubicBezTo>
                      <a:pt x="1585159" y="1"/>
                      <a:pt x="1609336" y="16121"/>
                      <a:pt x="1609336" y="36005"/>
                    </a:cubicBezTo>
                    <a:close/>
                    <a:moveTo>
                      <a:pt x="1717336" y="36005"/>
                    </a:moveTo>
                    <a:lnTo>
                      <a:pt x="1709110" y="36005"/>
                    </a:lnTo>
                    <a:lnTo>
                      <a:pt x="1701519" y="23787"/>
                    </a:lnTo>
                    <a:cubicBezTo>
                      <a:pt x="1691747" y="17271"/>
                      <a:pt x="1678247" y="13241"/>
                      <a:pt x="1663335" y="13241"/>
                    </a:cubicBezTo>
                    <a:cubicBezTo>
                      <a:pt x="1648423" y="13241"/>
                      <a:pt x="1634923" y="17271"/>
                      <a:pt x="1625151" y="23786"/>
                    </a:cubicBezTo>
                    <a:lnTo>
                      <a:pt x="1617560" y="36005"/>
                    </a:lnTo>
                    <a:lnTo>
                      <a:pt x="1609336" y="36005"/>
                    </a:lnTo>
                    <a:cubicBezTo>
                      <a:pt x="1609336" y="16121"/>
                      <a:pt x="1633513" y="1"/>
                      <a:pt x="1663336" y="1"/>
                    </a:cubicBezTo>
                    <a:cubicBezTo>
                      <a:pt x="1693159" y="1"/>
                      <a:pt x="1717336" y="16121"/>
                      <a:pt x="1717336" y="36005"/>
                    </a:cubicBezTo>
                    <a:close/>
                    <a:moveTo>
                      <a:pt x="1926400" y="36005"/>
                    </a:moveTo>
                    <a:lnTo>
                      <a:pt x="1925110" y="36005"/>
                    </a:lnTo>
                    <a:lnTo>
                      <a:pt x="1917518" y="23786"/>
                    </a:lnTo>
                    <a:cubicBezTo>
                      <a:pt x="1907746" y="17271"/>
                      <a:pt x="1894246" y="13241"/>
                      <a:pt x="1879335" y="13241"/>
                    </a:cubicBezTo>
                    <a:cubicBezTo>
                      <a:pt x="1864424" y="13241"/>
                      <a:pt x="1850924" y="17271"/>
                      <a:pt x="1841152" y="23787"/>
                    </a:cubicBezTo>
                    <a:lnTo>
                      <a:pt x="1833561" y="36005"/>
                    </a:lnTo>
                    <a:lnTo>
                      <a:pt x="1825336" y="36005"/>
                    </a:lnTo>
                    <a:lnTo>
                      <a:pt x="1818400" y="36005"/>
                    </a:lnTo>
                    <a:lnTo>
                      <a:pt x="1817110" y="36005"/>
                    </a:lnTo>
                    <a:lnTo>
                      <a:pt x="1809519" y="23787"/>
                    </a:lnTo>
                    <a:cubicBezTo>
                      <a:pt x="1799747" y="17271"/>
                      <a:pt x="1786247" y="13241"/>
                      <a:pt x="1771335" y="13241"/>
                    </a:cubicBezTo>
                    <a:cubicBezTo>
                      <a:pt x="1756424" y="13241"/>
                      <a:pt x="1742924" y="17271"/>
                      <a:pt x="1733152" y="23787"/>
                    </a:cubicBezTo>
                    <a:lnTo>
                      <a:pt x="1725561" y="36005"/>
                    </a:lnTo>
                    <a:lnTo>
                      <a:pt x="1717336" y="36005"/>
                    </a:lnTo>
                    <a:cubicBezTo>
                      <a:pt x="1717336" y="16121"/>
                      <a:pt x="1741513" y="1"/>
                      <a:pt x="1771336" y="1"/>
                    </a:cubicBezTo>
                    <a:cubicBezTo>
                      <a:pt x="1786247" y="1"/>
                      <a:pt x="1799747" y="4031"/>
                      <a:pt x="1809519" y="10546"/>
                    </a:cubicBezTo>
                    <a:lnTo>
                      <a:pt x="1821868" y="30423"/>
                    </a:lnTo>
                    <a:lnTo>
                      <a:pt x="1834216" y="10546"/>
                    </a:lnTo>
                    <a:cubicBezTo>
                      <a:pt x="1843988" y="4031"/>
                      <a:pt x="1857488" y="1"/>
                      <a:pt x="1872400" y="1"/>
                    </a:cubicBezTo>
                    <a:cubicBezTo>
                      <a:pt x="1902223" y="1"/>
                      <a:pt x="1926400" y="16121"/>
                      <a:pt x="1926400" y="36005"/>
                    </a:cubicBezTo>
                    <a:close/>
                    <a:moveTo>
                      <a:pt x="2034400" y="36005"/>
                    </a:moveTo>
                    <a:lnTo>
                      <a:pt x="2026174" y="36005"/>
                    </a:lnTo>
                    <a:lnTo>
                      <a:pt x="2018583" y="23787"/>
                    </a:lnTo>
                    <a:cubicBezTo>
                      <a:pt x="2008811" y="17271"/>
                      <a:pt x="1995311" y="13241"/>
                      <a:pt x="1980399" y="13241"/>
                    </a:cubicBezTo>
                    <a:cubicBezTo>
                      <a:pt x="1965487" y="13241"/>
                      <a:pt x="1951987" y="17271"/>
                      <a:pt x="1942215" y="23786"/>
                    </a:cubicBezTo>
                    <a:lnTo>
                      <a:pt x="1934625" y="36005"/>
                    </a:lnTo>
                    <a:lnTo>
                      <a:pt x="1926400" y="36005"/>
                    </a:lnTo>
                    <a:cubicBezTo>
                      <a:pt x="1926400" y="16121"/>
                      <a:pt x="1950577" y="1"/>
                      <a:pt x="1980400" y="1"/>
                    </a:cubicBezTo>
                    <a:cubicBezTo>
                      <a:pt x="2010223" y="1"/>
                      <a:pt x="2034400" y="16121"/>
                      <a:pt x="2034400" y="36005"/>
                    </a:cubicBezTo>
                    <a:close/>
                    <a:moveTo>
                      <a:pt x="2142400" y="36005"/>
                    </a:moveTo>
                    <a:lnTo>
                      <a:pt x="2134174" y="36005"/>
                    </a:lnTo>
                    <a:lnTo>
                      <a:pt x="2126583" y="23787"/>
                    </a:lnTo>
                    <a:cubicBezTo>
                      <a:pt x="2116811" y="17271"/>
                      <a:pt x="2103311" y="13241"/>
                      <a:pt x="2088399" y="13241"/>
                    </a:cubicBezTo>
                    <a:cubicBezTo>
                      <a:pt x="2073488" y="13241"/>
                      <a:pt x="2059988" y="17271"/>
                      <a:pt x="2050216" y="23787"/>
                    </a:cubicBezTo>
                    <a:lnTo>
                      <a:pt x="2042625" y="36005"/>
                    </a:lnTo>
                    <a:lnTo>
                      <a:pt x="2034400" y="36005"/>
                    </a:lnTo>
                    <a:cubicBezTo>
                      <a:pt x="2034400" y="16121"/>
                      <a:pt x="2058577" y="1"/>
                      <a:pt x="2088400" y="1"/>
                    </a:cubicBezTo>
                    <a:cubicBezTo>
                      <a:pt x="2118223" y="1"/>
                      <a:pt x="2142400" y="16121"/>
                      <a:pt x="2142400" y="36005"/>
                    </a:cubicBezTo>
                    <a:close/>
                    <a:moveTo>
                      <a:pt x="2253567" y="36005"/>
                    </a:moveTo>
                    <a:lnTo>
                      <a:pt x="2242174" y="36005"/>
                    </a:lnTo>
                    <a:lnTo>
                      <a:pt x="2234583" y="23787"/>
                    </a:lnTo>
                    <a:cubicBezTo>
                      <a:pt x="2224811" y="17271"/>
                      <a:pt x="2211311" y="13241"/>
                      <a:pt x="2196399" y="13241"/>
                    </a:cubicBezTo>
                    <a:cubicBezTo>
                      <a:pt x="2181488" y="13241"/>
                      <a:pt x="2167988" y="17271"/>
                      <a:pt x="2158216" y="23787"/>
                    </a:cubicBezTo>
                    <a:lnTo>
                      <a:pt x="2150625" y="36005"/>
                    </a:lnTo>
                    <a:lnTo>
                      <a:pt x="2145567" y="36005"/>
                    </a:lnTo>
                    <a:cubicBezTo>
                      <a:pt x="2145567" y="16121"/>
                      <a:pt x="2169744" y="1"/>
                      <a:pt x="2199567" y="1"/>
                    </a:cubicBezTo>
                    <a:cubicBezTo>
                      <a:pt x="2229390" y="1"/>
                      <a:pt x="2253567" y="16121"/>
                      <a:pt x="2253567" y="36005"/>
                    </a:cubicBezTo>
                    <a:close/>
                    <a:moveTo>
                      <a:pt x="2361567" y="36005"/>
                    </a:moveTo>
                    <a:lnTo>
                      <a:pt x="2353341" y="36005"/>
                    </a:lnTo>
                    <a:lnTo>
                      <a:pt x="2345750" y="23787"/>
                    </a:lnTo>
                    <a:cubicBezTo>
                      <a:pt x="2335978" y="17271"/>
                      <a:pt x="2322478" y="13241"/>
                      <a:pt x="2307566" y="13241"/>
                    </a:cubicBezTo>
                    <a:cubicBezTo>
                      <a:pt x="2292655" y="13241"/>
                      <a:pt x="2279155" y="17271"/>
                      <a:pt x="2269383" y="23787"/>
                    </a:cubicBezTo>
                    <a:lnTo>
                      <a:pt x="2261792" y="36005"/>
                    </a:lnTo>
                    <a:lnTo>
                      <a:pt x="2253567" y="36005"/>
                    </a:lnTo>
                    <a:cubicBezTo>
                      <a:pt x="2253567" y="16121"/>
                      <a:pt x="2277744" y="1"/>
                      <a:pt x="2307567" y="1"/>
                    </a:cubicBezTo>
                    <a:cubicBezTo>
                      <a:pt x="2337390" y="1"/>
                      <a:pt x="2361567" y="16121"/>
                      <a:pt x="2361567" y="36005"/>
                    </a:cubicBezTo>
                    <a:close/>
                    <a:moveTo>
                      <a:pt x="2469567" y="36005"/>
                    </a:moveTo>
                    <a:lnTo>
                      <a:pt x="2461341" y="36005"/>
                    </a:lnTo>
                    <a:lnTo>
                      <a:pt x="2453750" y="23787"/>
                    </a:lnTo>
                    <a:cubicBezTo>
                      <a:pt x="2443978" y="17271"/>
                      <a:pt x="2430478" y="13241"/>
                      <a:pt x="2415566" y="13241"/>
                    </a:cubicBezTo>
                    <a:cubicBezTo>
                      <a:pt x="2400655" y="13241"/>
                      <a:pt x="2387155" y="17271"/>
                      <a:pt x="2377383" y="23787"/>
                    </a:cubicBezTo>
                    <a:lnTo>
                      <a:pt x="2369792" y="36005"/>
                    </a:lnTo>
                    <a:lnTo>
                      <a:pt x="2361567" y="36005"/>
                    </a:lnTo>
                    <a:cubicBezTo>
                      <a:pt x="2361567" y="16121"/>
                      <a:pt x="2385744" y="1"/>
                      <a:pt x="2415567" y="1"/>
                    </a:cubicBezTo>
                    <a:cubicBezTo>
                      <a:pt x="2430478" y="1"/>
                      <a:pt x="2443978" y="4031"/>
                      <a:pt x="2453750" y="10546"/>
                    </a:cubicBezTo>
                    <a:lnTo>
                      <a:pt x="2468452" y="34211"/>
                    </a:lnTo>
                    <a:lnTo>
                      <a:pt x="2483155" y="10545"/>
                    </a:lnTo>
                    <a:cubicBezTo>
                      <a:pt x="2492927" y="4030"/>
                      <a:pt x="2506427" y="0"/>
                      <a:pt x="2521339" y="0"/>
                    </a:cubicBezTo>
                    <a:cubicBezTo>
                      <a:pt x="2551162" y="0"/>
                      <a:pt x="2575339" y="16120"/>
                      <a:pt x="2575339" y="36004"/>
                    </a:cubicBezTo>
                    <a:lnTo>
                      <a:pt x="2569340" y="36004"/>
                    </a:lnTo>
                    <a:lnTo>
                      <a:pt x="2561749" y="23786"/>
                    </a:lnTo>
                    <a:cubicBezTo>
                      <a:pt x="2551977" y="17271"/>
                      <a:pt x="2538477" y="13241"/>
                      <a:pt x="2523566" y="13241"/>
                    </a:cubicBezTo>
                    <a:cubicBezTo>
                      <a:pt x="2508655" y="13241"/>
                      <a:pt x="2495155" y="17271"/>
                      <a:pt x="2485383" y="23787"/>
                    </a:cubicBezTo>
                    <a:lnTo>
                      <a:pt x="2477792" y="36004"/>
                    </a:lnTo>
                    <a:lnTo>
                      <a:pt x="2469566" y="36004"/>
                    </a:lnTo>
                    <a:close/>
                  </a:path>
                </a:pathLst>
              </a:custGeom>
              <a:noFill/>
              <a:ln w="6350">
                <a:solidFill>
                  <a:schemeClr val="tx1"/>
                </a:solidFill>
                <a:prstDash val="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4" name="フリーフォーム 93"/>
              <p:cNvSpPr/>
              <p:nvPr/>
            </p:nvSpPr>
            <p:spPr bwMode="auto">
              <a:xfrm rot="10800000">
                <a:off x="2260930" y="4987697"/>
                <a:ext cx="3434383" cy="28129"/>
              </a:xfrm>
              <a:custGeom>
                <a:avLst/>
                <a:gdLst>
                  <a:gd name="connsiteX0" fmla="*/ 2683339 w 4395967"/>
                  <a:gd name="connsiteY0" fmla="*/ 36004 h 36005"/>
                  <a:gd name="connsiteX1" fmla="*/ 2675113 w 4395967"/>
                  <a:gd name="connsiteY1" fmla="*/ 36004 h 36005"/>
                  <a:gd name="connsiteX2" fmla="*/ 2667522 w 4395967"/>
                  <a:gd name="connsiteY2" fmla="*/ 23786 h 36005"/>
                  <a:gd name="connsiteX3" fmla="*/ 2629338 w 4395967"/>
                  <a:gd name="connsiteY3" fmla="*/ 13240 h 36005"/>
                  <a:gd name="connsiteX4" fmla="*/ 2591154 w 4395967"/>
                  <a:gd name="connsiteY4" fmla="*/ 23785 h 36005"/>
                  <a:gd name="connsiteX5" fmla="*/ 2583563 w 4395967"/>
                  <a:gd name="connsiteY5" fmla="*/ 36004 h 36005"/>
                  <a:gd name="connsiteX6" fmla="*/ 2575339 w 4395967"/>
                  <a:gd name="connsiteY6" fmla="*/ 36004 h 36005"/>
                  <a:gd name="connsiteX7" fmla="*/ 2629339 w 4395967"/>
                  <a:gd name="connsiteY7" fmla="*/ 0 h 36005"/>
                  <a:gd name="connsiteX8" fmla="*/ 2683339 w 4395967"/>
                  <a:gd name="connsiteY8" fmla="*/ 36004 h 36005"/>
                  <a:gd name="connsiteX9" fmla="*/ 2892403 w 4395967"/>
                  <a:gd name="connsiteY9" fmla="*/ 36004 h 36005"/>
                  <a:gd name="connsiteX10" fmla="*/ 2891112 w 4395967"/>
                  <a:gd name="connsiteY10" fmla="*/ 36004 h 36005"/>
                  <a:gd name="connsiteX11" fmla="*/ 2883521 w 4395967"/>
                  <a:gd name="connsiteY11" fmla="*/ 23785 h 36005"/>
                  <a:gd name="connsiteX12" fmla="*/ 2845338 w 4395967"/>
                  <a:gd name="connsiteY12" fmla="*/ 13240 h 36005"/>
                  <a:gd name="connsiteX13" fmla="*/ 2807155 w 4395967"/>
                  <a:gd name="connsiteY13" fmla="*/ 23786 h 36005"/>
                  <a:gd name="connsiteX14" fmla="*/ 2799564 w 4395967"/>
                  <a:gd name="connsiteY14" fmla="*/ 36004 h 36005"/>
                  <a:gd name="connsiteX15" fmla="*/ 2791339 w 4395967"/>
                  <a:gd name="connsiteY15" fmla="*/ 36004 h 36005"/>
                  <a:gd name="connsiteX16" fmla="*/ 2784403 w 4395967"/>
                  <a:gd name="connsiteY16" fmla="*/ 36004 h 36005"/>
                  <a:gd name="connsiteX17" fmla="*/ 2783113 w 4395967"/>
                  <a:gd name="connsiteY17" fmla="*/ 36004 h 36005"/>
                  <a:gd name="connsiteX18" fmla="*/ 2775522 w 4395967"/>
                  <a:gd name="connsiteY18" fmla="*/ 23786 h 36005"/>
                  <a:gd name="connsiteX19" fmla="*/ 2737338 w 4395967"/>
                  <a:gd name="connsiteY19" fmla="*/ 13240 h 36005"/>
                  <a:gd name="connsiteX20" fmla="*/ 2699155 w 4395967"/>
                  <a:gd name="connsiteY20" fmla="*/ 23786 h 36005"/>
                  <a:gd name="connsiteX21" fmla="*/ 2691564 w 4395967"/>
                  <a:gd name="connsiteY21" fmla="*/ 36004 h 36005"/>
                  <a:gd name="connsiteX22" fmla="*/ 2683339 w 4395967"/>
                  <a:gd name="connsiteY22" fmla="*/ 36004 h 36005"/>
                  <a:gd name="connsiteX23" fmla="*/ 2737339 w 4395967"/>
                  <a:gd name="connsiteY23" fmla="*/ 0 h 36005"/>
                  <a:gd name="connsiteX24" fmla="*/ 2775522 w 4395967"/>
                  <a:gd name="connsiteY24" fmla="*/ 10545 h 36005"/>
                  <a:gd name="connsiteX25" fmla="*/ 2787871 w 4395967"/>
                  <a:gd name="connsiteY25" fmla="*/ 30422 h 36005"/>
                  <a:gd name="connsiteX26" fmla="*/ 2800219 w 4395967"/>
                  <a:gd name="connsiteY26" fmla="*/ 10545 h 36005"/>
                  <a:gd name="connsiteX27" fmla="*/ 2838403 w 4395967"/>
                  <a:gd name="connsiteY27" fmla="*/ 0 h 36005"/>
                  <a:gd name="connsiteX28" fmla="*/ 2892403 w 4395967"/>
                  <a:gd name="connsiteY28" fmla="*/ 36004 h 36005"/>
                  <a:gd name="connsiteX29" fmla="*/ 3000403 w 4395967"/>
                  <a:gd name="connsiteY29" fmla="*/ 36004 h 36005"/>
                  <a:gd name="connsiteX30" fmla="*/ 2992177 w 4395967"/>
                  <a:gd name="connsiteY30" fmla="*/ 36004 h 36005"/>
                  <a:gd name="connsiteX31" fmla="*/ 2984586 w 4395967"/>
                  <a:gd name="connsiteY31" fmla="*/ 23786 h 36005"/>
                  <a:gd name="connsiteX32" fmla="*/ 2946402 w 4395967"/>
                  <a:gd name="connsiteY32" fmla="*/ 13240 h 36005"/>
                  <a:gd name="connsiteX33" fmla="*/ 2908218 w 4395967"/>
                  <a:gd name="connsiteY33" fmla="*/ 23785 h 36005"/>
                  <a:gd name="connsiteX34" fmla="*/ 2900627 w 4395967"/>
                  <a:gd name="connsiteY34" fmla="*/ 36004 h 36005"/>
                  <a:gd name="connsiteX35" fmla="*/ 2892403 w 4395967"/>
                  <a:gd name="connsiteY35" fmla="*/ 36004 h 36005"/>
                  <a:gd name="connsiteX36" fmla="*/ 2946403 w 4395967"/>
                  <a:gd name="connsiteY36" fmla="*/ 0 h 36005"/>
                  <a:gd name="connsiteX37" fmla="*/ 3000403 w 4395967"/>
                  <a:gd name="connsiteY37" fmla="*/ 36004 h 36005"/>
                  <a:gd name="connsiteX38" fmla="*/ 3108403 w 4395967"/>
                  <a:gd name="connsiteY38" fmla="*/ 36004 h 36005"/>
                  <a:gd name="connsiteX39" fmla="*/ 3100177 w 4395967"/>
                  <a:gd name="connsiteY39" fmla="*/ 36004 h 36005"/>
                  <a:gd name="connsiteX40" fmla="*/ 3092586 w 4395967"/>
                  <a:gd name="connsiteY40" fmla="*/ 23786 h 36005"/>
                  <a:gd name="connsiteX41" fmla="*/ 3054402 w 4395967"/>
                  <a:gd name="connsiteY41" fmla="*/ 13240 h 36005"/>
                  <a:gd name="connsiteX42" fmla="*/ 3016218 w 4395967"/>
                  <a:gd name="connsiteY42" fmla="*/ 23786 h 36005"/>
                  <a:gd name="connsiteX43" fmla="*/ 3008628 w 4395967"/>
                  <a:gd name="connsiteY43" fmla="*/ 36004 h 36005"/>
                  <a:gd name="connsiteX44" fmla="*/ 3000403 w 4395967"/>
                  <a:gd name="connsiteY44" fmla="*/ 36004 h 36005"/>
                  <a:gd name="connsiteX45" fmla="*/ 3054403 w 4395967"/>
                  <a:gd name="connsiteY45" fmla="*/ 0 h 36005"/>
                  <a:gd name="connsiteX46" fmla="*/ 3108403 w 4395967"/>
                  <a:gd name="connsiteY46" fmla="*/ 36004 h 36005"/>
                  <a:gd name="connsiteX47" fmla="*/ 3219570 w 4395967"/>
                  <a:gd name="connsiteY47" fmla="*/ 36004 h 36005"/>
                  <a:gd name="connsiteX48" fmla="*/ 3208177 w 4395967"/>
                  <a:gd name="connsiteY48" fmla="*/ 36004 h 36005"/>
                  <a:gd name="connsiteX49" fmla="*/ 3200586 w 4395967"/>
                  <a:gd name="connsiteY49" fmla="*/ 23786 h 36005"/>
                  <a:gd name="connsiteX50" fmla="*/ 3162402 w 4395967"/>
                  <a:gd name="connsiteY50" fmla="*/ 13240 h 36005"/>
                  <a:gd name="connsiteX51" fmla="*/ 3124218 w 4395967"/>
                  <a:gd name="connsiteY51" fmla="*/ 23786 h 36005"/>
                  <a:gd name="connsiteX52" fmla="*/ 3116628 w 4395967"/>
                  <a:gd name="connsiteY52" fmla="*/ 36004 h 36005"/>
                  <a:gd name="connsiteX53" fmla="*/ 3111570 w 4395967"/>
                  <a:gd name="connsiteY53" fmla="*/ 36004 h 36005"/>
                  <a:gd name="connsiteX54" fmla="*/ 3165570 w 4395967"/>
                  <a:gd name="connsiteY54" fmla="*/ 0 h 36005"/>
                  <a:gd name="connsiteX55" fmla="*/ 3219570 w 4395967"/>
                  <a:gd name="connsiteY55" fmla="*/ 36004 h 36005"/>
                  <a:gd name="connsiteX56" fmla="*/ 3327570 w 4395967"/>
                  <a:gd name="connsiteY56" fmla="*/ 36004 h 36005"/>
                  <a:gd name="connsiteX57" fmla="*/ 3319344 w 4395967"/>
                  <a:gd name="connsiteY57" fmla="*/ 36004 h 36005"/>
                  <a:gd name="connsiteX58" fmla="*/ 3311753 w 4395967"/>
                  <a:gd name="connsiteY58" fmla="*/ 23786 h 36005"/>
                  <a:gd name="connsiteX59" fmla="*/ 3273569 w 4395967"/>
                  <a:gd name="connsiteY59" fmla="*/ 13240 h 36005"/>
                  <a:gd name="connsiteX60" fmla="*/ 3235385 w 4395967"/>
                  <a:gd name="connsiteY60" fmla="*/ 23786 h 36005"/>
                  <a:gd name="connsiteX61" fmla="*/ 3227795 w 4395967"/>
                  <a:gd name="connsiteY61" fmla="*/ 36004 h 36005"/>
                  <a:gd name="connsiteX62" fmla="*/ 3219570 w 4395967"/>
                  <a:gd name="connsiteY62" fmla="*/ 36004 h 36005"/>
                  <a:gd name="connsiteX63" fmla="*/ 3273570 w 4395967"/>
                  <a:gd name="connsiteY63" fmla="*/ 0 h 36005"/>
                  <a:gd name="connsiteX64" fmla="*/ 3327570 w 4395967"/>
                  <a:gd name="connsiteY64" fmla="*/ 36004 h 36005"/>
                  <a:gd name="connsiteX65" fmla="*/ 3535736 w 4395967"/>
                  <a:gd name="connsiteY65" fmla="*/ 36004 h 36005"/>
                  <a:gd name="connsiteX66" fmla="*/ 3535344 w 4395967"/>
                  <a:gd name="connsiteY66" fmla="*/ 36004 h 36005"/>
                  <a:gd name="connsiteX67" fmla="*/ 3527753 w 4395967"/>
                  <a:gd name="connsiteY67" fmla="*/ 23785 h 36005"/>
                  <a:gd name="connsiteX68" fmla="*/ 3489569 w 4395967"/>
                  <a:gd name="connsiteY68" fmla="*/ 13240 h 36005"/>
                  <a:gd name="connsiteX69" fmla="*/ 3451385 w 4395967"/>
                  <a:gd name="connsiteY69" fmla="*/ 23786 h 36005"/>
                  <a:gd name="connsiteX70" fmla="*/ 3443795 w 4395967"/>
                  <a:gd name="connsiteY70" fmla="*/ 36004 h 36005"/>
                  <a:gd name="connsiteX71" fmla="*/ 3435570 w 4395967"/>
                  <a:gd name="connsiteY71" fmla="*/ 36004 h 36005"/>
                  <a:gd name="connsiteX72" fmla="*/ 3427736 w 4395967"/>
                  <a:gd name="connsiteY72" fmla="*/ 36004 h 36005"/>
                  <a:gd name="connsiteX73" fmla="*/ 3427344 w 4395967"/>
                  <a:gd name="connsiteY73" fmla="*/ 36004 h 36005"/>
                  <a:gd name="connsiteX74" fmla="*/ 3419753 w 4395967"/>
                  <a:gd name="connsiteY74" fmla="*/ 23786 h 36005"/>
                  <a:gd name="connsiteX75" fmla="*/ 3381569 w 4395967"/>
                  <a:gd name="connsiteY75" fmla="*/ 13240 h 36005"/>
                  <a:gd name="connsiteX76" fmla="*/ 3343385 w 4395967"/>
                  <a:gd name="connsiteY76" fmla="*/ 23786 h 36005"/>
                  <a:gd name="connsiteX77" fmla="*/ 3335795 w 4395967"/>
                  <a:gd name="connsiteY77" fmla="*/ 36004 h 36005"/>
                  <a:gd name="connsiteX78" fmla="*/ 3327570 w 4395967"/>
                  <a:gd name="connsiteY78" fmla="*/ 36004 h 36005"/>
                  <a:gd name="connsiteX79" fmla="*/ 3381570 w 4395967"/>
                  <a:gd name="connsiteY79" fmla="*/ 0 h 36005"/>
                  <a:gd name="connsiteX80" fmla="*/ 3419754 w 4395967"/>
                  <a:gd name="connsiteY80" fmla="*/ 10545 h 36005"/>
                  <a:gd name="connsiteX81" fmla="*/ 3431653 w 4395967"/>
                  <a:gd name="connsiteY81" fmla="*/ 29699 h 36005"/>
                  <a:gd name="connsiteX82" fmla="*/ 3443552 w 4395967"/>
                  <a:gd name="connsiteY82" fmla="*/ 10545 h 36005"/>
                  <a:gd name="connsiteX83" fmla="*/ 3481736 w 4395967"/>
                  <a:gd name="connsiteY83" fmla="*/ 0 h 36005"/>
                  <a:gd name="connsiteX84" fmla="*/ 3535736 w 4395967"/>
                  <a:gd name="connsiteY84" fmla="*/ 36004 h 36005"/>
                  <a:gd name="connsiteX85" fmla="*/ 3643736 w 4395967"/>
                  <a:gd name="connsiteY85" fmla="*/ 36004 h 36005"/>
                  <a:gd name="connsiteX86" fmla="*/ 3635510 w 4395967"/>
                  <a:gd name="connsiteY86" fmla="*/ 36004 h 36005"/>
                  <a:gd name="connsiteX87" fmla="*/ 3627919 w 4395967"/>
                  <a:gd name="connsiteY87" fmla="*/ 23786 h 36005"/>
                  <a:gd name="connsiteX88" fmla="*/ 3589735 w 4395967"/>
                  <a:gd name="connsiteY88" fmla="*/ 13240 h 36005"/>
                  <a:gd name="connsiteX89" fmla="*/ 3551551 w 4395967"/>
                  <a:gd name="connsiteY89" fmla="*/ 23785 h 36005"/>
                  <a:gd name="connsiteX90" fmla="*/ 3543960 w 4395967"/>
                  <a:gd name="connsiteY90" fmla="*/ 36004 h 36005"/>
                  <a:gd name="connsiteX91" fmla="*/ 3535736 w 4395967"/>
                  <a:gd name="connsiteY91" fmla="*/ 36004 h 36005"/>
                  <a:gd name="connsiteX92" fmla="*/ 3589736 w 4395967"/>
                  <a:gd name="connsiteY92" fmla="*/ 0 h 36005"/>
                  <a:gd name="connsiteX93" fmla="*/ 3643736 w 4395967"/>
                  <a:gd name="connsiteY93" fmla="*/ 36004 h 36005"/>
                  <a:gd name="connsiteX94" fmla="*/ 3852800 w 4395967"/>
                  <a:gd name="connsiteY94" fmla="*/ 36004 h 36005"/>
                  <a:gd name="connsiteX95" fmla="*/ 3851510 w 4395967"/>
                  <a:gd name="connsiteY95" fmla="*/ 36004 h 36005"/>
                  <a:gd name="connsiteX96" fmla="*/ 3843919 w 4395967"/>
                  <a:gd name="connsiteY96" fmla="*/ 23785 h 36005"/>
                  <a:gd name="connsiteX97" fmla="*/ 3805735 w 4395967"/>
                  <a:gd name="connsiteY97" fmla="*/ 13240 h 36005"/>
                  <a:gd name="connsiteX98" fmla="*/ 3767551 w 4395967"/>
                  <a:gd name="connsiteY98" fmla="*/ 23786 h 36005"/>
                  <a:gd name="connsiteX99" fmla="*/ 3759961 w 4395967"/>
                  <a:gd name="connsiteY99" fmla="*/ 36004 h 36005"/>
                  <a:gd name="connsiteX100" fmla="*/ 3751736 w 4395967"/>
                  <a:gd name="connsiteY100" fmla="*/ 36004 h 36005"/>
                  <a:gd name="connsiteX101" fmla="*/ 3744800 w 4395967"/>
                  <a:gd name="connsiteY101" fmla="*/ 36004 h 36005"/>
                  <a:gd name="connsiteX102" fmla="*/ 3743510 w 4395967"/>
                  <a:gd name="connsiteY102" fmla="*/ 36004 h 36005"/>
                  <a:gd name="connsiteX103" fmla="*/ 3735919 w 4395967"/>
                  <a:gd name="connsiteY103" fmla="*/ 23786 h 36005"/>
                  <a:gd name="connsiteX104" fmla="*/ 3697735 w 4395967"/>
                  <a:gd name="connsiteY104" fmla="*/ 13240 h 36005"/>
                  <a:gd name="connsiteX105" fmla="*/ 3659551 w 4395967"/>
                  <a:gd name="connsiteY105" fmla="*/ 23786 h 36005"/>
                  <a:gd name="connsiteX106" fmla="*/ 3651961 w 4395967"/>
                  <a:gd name="connsiteY106" fmla="*/ 36004 h 36005"/>
                  <a:gd name="connsiteX107" fmla="*/ 3643736 w 4395967"/>
                  <a:gd name="connsiteY107" fmla="*/ 36004 h 36005"/>
                  <a:gd name="connsiteX108" fmla="*/ 3697736 w 4395967"/>
                  <a:gd name="connsiteY108" fmla="*/ 0 h 36005"/>
                  <a:gd name="connsiteX109" fmla="*/ 3735920 w 4395967"/>
                  <a:gd name="connsiteY109" fmla="*/ 10545 h 36005"/>
                  <a:gd name="connsiteX110" fmla="*/ 3748268 w 4395967"/>
                  <a:gd name="connsiteY110" fmla="*/ 30422 h 36005"/>
                  <a:gd name="connsiteX111" fmla="*/ 3760616 w 4395967"/>
                  <a:gd name="connsiteY111" fmla="*/ 10545 h 36005"/>
                  <a:gd name="connsiteX112" fmla="*/ 3798800 w 4395967"/>
                  <a:gd name="connsiteY112" fmla="*/ 0 h 36005"/>
                  <a:gd name="connsiteX113" fmla="*/ 3852800 w 4395967"/>
                  <a:gd name="connsiteY113" fmla="*/ 36004 h 36005"/>
                  <a:gd name="connsiteX114" fmla="*/ 3960800 w 4395967"/>
                  <a:gd name="connsiteY114" fmla="*/ 36004 h 36005"/>
                  <a:gd name="connsiteX115" fmla="*/ 3952574 w 4395967"/>
                  <a:gd name="connsiteY115" fmla="*/ 36004 h 36005"/>
                  <a:gd name="connsiteX116" fmla="*/ 3944983 w 4395967"/>
                  <a:gd name="connsiteY116" fmla="*/ 23786 h 36005"/>
                  <a:gd name="connsiteX117" fmla="*/ 3906799 w 4395967"/>
                  <a:gd name="connsiteY117" fmla="*/ 13240 h 36005"/>
                  <a:gd name="connsiteX118" fmla="*/ 3868615 w 4395967"/>
                  <a:gd name="connsiteY118" fmla="*/ 23785 h 36005"/>
                  <a:gd name="connsiteX119" fmla="*/ 3861024 w 4395967"/>
                  <a:gd name="connsiteY119" fmla="*/ 36004 h 36005"/>
                  <a:gd name="connsiteX120" fmla="*/ 3852800 w 4395967"/>
                  <a:gd name="connsiteY120" fmla="*/ 36004 h 36005"/>
                  <a:gd name="connsiteX121" fmla="*/ 3906800 w 4395967"/>
                  <a:gd name="connsiteY121" fmla="*/ 0 h 36005"/>
                  <a:gd name="connsiteX122" fmla="*/ 3960800 w 4395967"/>
                  <a:gd name="connsiteY122" fmla="*/ 36004 h 36005"/>
                  <a:gd name="connsiteX123" fmla="*/ 4068800 w 4395967"/>
                  <a:gd name="connsiteY123" fmla="*/ 36004 h 36005"/>
                  <a:gd name="connsiteX124" fmla="*/ 4060574 w 4395967"/>
                  <a:gd name="connsiteY124" fmla="*/ 36004 h 36005"/>
                  <a:gd name="connsiteX125" fmla="*/ 4052983 w 4395967"/>
                  <a:gd name="connsiteY125" fmla="*/ 23786 h 36005"/>
                  <a:gd name="connsiteX126" fmla="*/ 4014799 w 4395967"/>
                  <a:gd name="connsiteY126" fmla="*/ 13240 h 36005"/>
                  <a:gd name="connsiteX127" fmla="*/ 3976615 w 4395967"/>
                  <a:gd name="connsiteY127" fmla="*/ 23786 h 36005"/>
                  <a:gd name="connsiteX128" fmla="*/ 3969025 w 4395967"/>
                  <a:gd name="connsiteY128" fmla="*/ 36004 h 36005"/>
                  <a:gd name="connsiteX129" fmla="*/ 3960800 w 4395967"/>
                  <a:gd name="connsiteY129" fmla="*/ 36004 h 36005"/>
                  <a:gd name="connsiteX130" fmla="*/ 4014800 w 4395967"/>
                  <a:gd name="connsiteY130" fmla="*/ 0 h 36005"/>
                  <a:gd name="connsiteX131" fmla="*/ 4068800 w 4395967"/>
                  <a:gd name="connsiteY131" fmla="*/ 36004 h 36005"/>
                  <a:gd name="connsiteX132" fmla="*/ 4179967 w 4395967"/>
                  <a:gd name="connsiteY132" fmla="*/ 36004 h 36005"/>
                  <a:gd name="connsiteX133" fmla="*/ 4168574 w 4395967"/>
                  <a:gd name="connsiteY133" fmla="*/ 36004 h 36005"/>
                  <a:gd name="connsiteX134" fmla="*/ 4160983 w 4395967"/>
                  <a:gd name="connsiteY134" fmla="*/ 23786 h 36005"/>
                  <a:gd name="connsiteX135" fmla="*/ 4122799 w 4395967"/>
                  <a:gd name="connsiteY135" fmla="*/ 13240 h 36005"/>
                  <a:gd name="connsiteX136" fmla="*/ 4084615 w 4395967"/>
                  <a:gd name="connsiteY136" fmla="*/ 23786 h 36005"/>
                  <a:gd name="connsiteX137" fmla="*/ 4077025 w 4395967"/>
                  <a:gd name="connsiteY137" fmla="*/ 36004 h 36005"/>
                  <a:gd name="connsiteX138" fmla="*/ 4071967 w 4395967"/>
                  <a:gd name="connsiteY138" fmla="*/ 36004 h 36005"/>
                  <a:gd name="connsiteX139" fmla="*/ 4125967 w 4395967"/>
                  <a:gd name="connsiteY139" fmla="*/ 0 h 36005"/>
                  <a:gd name="connsiteX140" fmla="*/ 4179967 w 4395967"/>
                  <a:gd name="connsiteY140" fmla="*/ 36004 h 36005"/>
                  <a:gd name="connsiteX141" fmla="*/ 4287967 w 4395967"/>
                  <a:gd name="connsiteY141" fmla="*/ 36004 h 36005"/>
                  <a:gd name="connsiteX142" fmla="*/ 4279741 w 4395967"/>
                  <a:gd name="connsiteY142" fmla="*/ 36004 h 36005"/>
                  <a:gd name="connsiteX143" fmla="*/ 4272150 w 4395967"/>
                  <a:gd name="connsiteY143" fmla="*/ 23786 h 36005"/>
                  <a:gd name="connsiteX144" fmla="*/ 4233966 w 4395967"/>
                  <a:gd name="connsiteY144" fmla="*/ 13240 h 36005"/>
                  <a:gd name="connsiteX145" fmla="*/ 4195782 w 4395967"/>
                  <a:gd name="connsiteY145" fmla="*/ 23786 h 36005"/>
                  <a:gd name="connsiteX146" fmla="*/ 4188192 w 4395967"/>
                  <a:gd name="connsiteY146" fmla="*/ 36004 h 36005"/>
                  <a:gd name="connsiteX147" fmla="*/ 4179967 w 4395967"/>
                  <a:gd name="connsiteY147" fmla="*/ 36004 h 36005"/>
                  <a:gd name="connsiteX148" fmla="*/ 4233967 w 4395967"/>
                  <a:gd name="connsiteY148" fmla="*/ 0 h 36005"/>
                  <a:gd name="connsiteX149" fmla="*/ 4287967 w 4395967"/>
                  <a:gd name="connsiteY149" fmla="*/ 36004 h 36005"/>
                  <a:gd name="connsiteX150" fmla="*/ 4395967 w 4395967"/>
                  <a:gd name="connsiteY150" fmla="*/ 36004 h 36005"/>
                  <a:gd name="connsiteX151" fmla="*/ 4387741 w 4395967"/>
                  <a:gd name="connsiteY151" fmla="*/ 36004 h 36005"/>
                  <a:gd name="connsiteX152" fmla="*/ 4380150 w 4395967"/>
                  <a:gd name="connsiteY152" fmla="*/ 23786 h 36005"/>
                  <a:gd name="connsiteX153" fmla="*/ 4341966 w 4395967"/>
                  <a:gd name="connsiteY153" fmla="*/ 13240 h 36005"/>
                  <a:gd name="connsiteX154" fmla="*/ 4303782 w 4395967"/>
                  <a:gd name="connsiteY154" fmla="*/ 23786 h 36005"/>
                  <a:gd name="connsiteX155" fmla="*/ 4296192 w 4395967"/>
                  <a:gd name="connsiteY155" fmla="*/ 36004 h 36005"/>
                  <a:gd name="connsiteX156" fmla="*/ 4287967 w 4395967"/>
                  <a:gd name="connsiteY156" fmla="*/ 36004 h 36005"/>
                  <a:gd name="connsiteX157" fmla="*/ 4341967 w 4395967"/>
                  <a:gd name="connsiteY157" fmla="*/ 0 h 36005"/>
                  <a:gd name="connsiteX158" fmla="*/ 4395967 w 4395967"/>
                  <a:gd name="connsiteY158" fmla="*/ 36004 h 36005"/>
                  <a:gd name="connsiteX159" fmla="*/ 108000 w 4395967"/>
                  <a:gd name="connsiteY159" fmla="*/ 36005 h 36005"/>
                  <a:gd name="connsiteX160" fmla="*/ 89998 w 4395967"/>
                  <a:gd name="connsiteY160" fmla="*/ 36005 h 36005"/>
                  <a:gd name="connsiteX161" fmla="*/ 54000 w 4395967"/>
                  <a:gd name="connsiteY161" fmla="*/ 18003 h 36005"/>
                  <a:gd name="connsiteX162" fmla="*/ 18002 w 4395967"/>
                  <a:gd name="connsiteY162" fmla="*/ 36005 h 36005"/>
                  <a:gd name="connsiteX163" fmla="*/ 0 w 4395967"/>
                  <a:gd name="connsiteY163" fmla="*/ 36005 h 36005"/>
                  <a:gd name="connsiteX164" fmla="*/ 54000 w 4395967"/>
                  <a:gd name="connsiteY164" fmla="*/ 1 h 36005"/>
                  <a:gd name="connsiteX165" fmla="*/ 108000 w 4395967"/>
                  <a:gd name="connsiteY165" fmla="*/ 36005 h 36005"/>
                  <a:gd name="connsiteX166" fmla="*/ 216000 w 4395967"/>
                  <a:gd name="connsiteY166" fmla="*/ 36005 h 36005"/>
                  <a:gd name="connsiteX167" fmla="*/ 207774 w 4395967"/>
                  <a:gd name="connsiteY167" fmla="*/ 36005 h 36005"/>
                  <a:gd name="connsiteX168" fmla="*/ 200183 w 4395967"/>
                  <a:gd name="connsiteY168" fmla="*/ 23786 h 36005"/>
                  <a:gd name="connsiteX169" fmla="*/ 161999 w 4395967"/>
                  <a:gd name="connsiteY169" fmla="*/ 13241 h 36005"/>
                  <a:gd name="connsiteX170" fmla="*/ 123816 w 4395967"/>
                  <a:gd name="connsiteY170" fmla="*/ 23786 h 36005"/>
                  <a:gd name="connsiteX171" fmla="*/ 116225 w 4395967"/>
                  <a:gd name="connsiteY171" fmla="*/ 36005 h 36005"/>
                  <a:gd name="connsiteX172" fmla="*/ 108000 w 4395967"/>
                  <a:gd name="connsiteY172" fmla="*/ 36005 h 36005"/>
                  <a:gd name="connsiteX173" fmla="*/ 162000 w 4395967"/>
                  <a:gd name="connsiteY173" fmla="*/ 1 h 36005"/>
                  <a:gd name="connsiteX174" fmla="*/ 216000 w 4395967"/>
                  <a:gd name="connsiteY174" fmla="*/ 36005 h 36005"/>
                  <a:gd name="connsiteX175" fmla="*/ 327167 w 4395967"/>
                  <a:gd name="connsiteY175" fmla="*/ 36005 h 36005"/>
                  <a:gd name="connsiteX176" fmla="*/ 315774 w 4395967"/>
                  <a:gd name="connsiteY176" fmla="*/ 36005 h 36005"/>
                  <a:gd name="connsiteX177" fmla="*/ 308183 w 4395967"/>
                  <a:gd name="connsiteY177" fmla="*/ 23786 h 36005"/>
                  <a:gd name="connsiteX178" fmla="*/ 269999 w 4395967"/>
                  <a:gd name="connsiteY178" fmla="*/ 13241 h 36005"/>
                  <a:gd name="connsiteX179" fmla="*/ 231816 w 4395967"/>
                  <a:gd name="connsiteY179" fmla="*/ 23786 h 36005"/>
                  <a:gd name="connsiteX180" fmla="*/ 224225 w 4395967"/>
                  <a:gd name="connsiteY180" fmla="*/ 36005 h 36005"/>
                  <a:gd name="connsiteX181" fmla="*/ 219167 w 4395967"/>
                  <a:gd name="connsiteY181" fmla="*/ 36005 h 36005"/>
                  <a:gd name="connsiteX182" fmla="*/ 273167 w 4395967"/>
                  <a:gd name="connsiteY182" fmla="*/ 1 h 36005"/>
                  <a:gd name="connsiteX183" fmla="*/ 327167 w 4395967"/>
                  <a:gd name="connsiteY183" fmla="*/ 36005 h 36005"/>
                  <a:gd name="connsiteX184" fmla="*/ 435167 w 4395967"/>
                  <a:gd name="connsiteY184" fmla="*/ 36005 h 36005"/>
                  <a:gd name="connsiteX185" fmla="*/ 426941 w 4395967"/>
                  <a:gd name="connsiteY185" fmla="*/ 36005 h 36005"/>
                  <a:gd name="connsiteX186" fmla="*/ 419350 w 4395967"/>
                  <a:gd name="connsiteY186" fmla="*/ 23786 h 36005"/>
                  <a:gd name="connsiteX187" fmla="*/ 381166 w 4395967"/>
                  <a:gd name="connsiteY187" fmla="*/ 13241 h 36005"/>
                  <a:gd name="connsiteX188" fmla="*/ 342983 w 4395967"/>
                  <a:gd name="connsiteY188" fmla="*/ 23786 h 36005"/>
                  <a:gd name="connsiteX189" fmla="*/ 335392 w 4395967"/>
                  <a:gd name="connsiteY189" fmla="*/ 36005 h 36005"/>
                  <a:gd name="connsiteX190" fmla="*/ 327167 w 4395967"/>
                  <a:gd name="connsiteY190" fmla="*/ 36005 h 36005"/>
                  <a:gd name="connsiteX191" fmla="*/ 381167 w 4395967"/>
                  <a:gd name="connsiteY191" fmla="*/ 1 h 36005"/>
                  <a:gd name="connsiteX192" fmla="*/ 435167 w 4395967"/>
                  <a:gd name="connsiteY192" fmla="*/ 36005 h 36005"/>
                  <a:gd name="connsiteX193" fmla="*/ 648939 w 4395967"/>
                  <a:gd name="connsiteY193" fmla="*/ 36005 h 36005"/>
                  <a:gd name="connsiteX194" fmla="*/ 642941 w 4395967"/>
                  <a:gd name="connsiteY194" fmla="*/ 36005 h 36005"/>
                  <a:gd name="connsiteX195" fmla="*/ 635349 w 4395967"/>
                  <a:gd name="connsiteY195" fmla="*/ 23786 h 36005"/>
                  <a:gd name="connsiteX196" fmla="*/ 597166 w 4395967"/>
                  <a:gd name="connsiteY196" fmla="*/ 13241 h 36005"/>
                  <a:gd name="connsiteX197" fmla="*/ 558983 w 4395967"/>
                  <a:gd name="connsiteY197" fmla="*/ 23787 h 36005"/>
                  <a:gd name="connsiteX198" fmla="*/ 551392 w 4395967"/>
                  <a:gd name="connsiteY198" fmla="*/ 36005 h 36005"/>
                  <a:gd name="connsiteX199" fmla="*/ 543167 w 4395967"/>
                  <a:gd name="connsiteY199" fmla="*/ 36005 h 36005"/>
                  <a:gd name="connsiteX200" fmla="*/ 540939 w 4395967"/>
                  <a:gd name="connsiteY200" fmla="*/ 36005 h 36005"/>
                  <a:gd name="connsiteX201" fmla="*/ 534941 w 4395967"/>
                  <a:gd name="connsiteY201" fmla="*/ 36005 h 36005"/>
                  <a:gd name="connsiteX202" fmla="*/ 527350 w 4395967"/>
                  <a:gd name="connsiteY202" fmla="*/ 23786 h 36005"/>
                  <a:gd name="connsiteX203" fmla="*/ 489166 w 4395967"/>
                  <a:gd name="connsiteY203" fmla="*/ 13241 h 36005"/>
                  <a:gd name="connsiteX204" fmla="*/ 450983 w 4395967"/>
                  <a:gd name="connsiteY204" fmla="*/ 23786 h 36005"/>
                  <a:gd name="connsiteX205" fmla="*/ 443392 w 4395967"/>
                  <a:gd name="connsiteY205" fmla="*/ 36005 h 36005"/>
                  <a:gd name="connsiteX206" fmla="*/ 435167 w 4395967"/>
                  <a:gd name="connsiteY206" fmla="*/ 36005 h 36005"/>
                  <a:gd name="connsiteX207" fmla="*/ 489167 w 4395967"/>
                  <a:gd name="connsiteY207" fmla="*/ 1 h 36005"/>
                  <a:gd name="connsiteX208" fmla="*/ 527350 w 4395967"/>
                  <a:gd name="connsiteY208" fmla="*/ 10546 h 36005"/>
                  <a:gd name="connsiteX209" fmla="*/ 542053 w 4395967"/>
                  <a:gd name="connsiteY209" fmla="*/ 34212 h 36005"/>
                  <a:gd name="connsiteX210" fmla="*/ 556755 w 4395967"/>
                  <a:gd name="connsiteY210" fmla="*/ 10546 h 36005"/>
                  <a:gd name="connsiteX211" fmla="*/ 594939 w 4395967"/>
                  <a:gd name="connsiteY211" fmla="*/ 1 h 36005"/>
                  <a:gd name="connsiteX212" fmla="*/ 648939 w 4395967"/>
                  <a:gd name="connsiteY212" fmla="*/ 36005 h 36005"/>
                  <a:gd name="connsiteX213" fmla="*/ 756939 w 4395967"/>
                  <a:gd name="connsiteY213" fmla="*/ 36005 h 36005"/>
                  <a:gd name="connsiteX214" fmla="*/ 748713 w 4395967"/>
                  <a:gd name="connsiteY214" fmla="*/ 36005 h 36005"/>
                  <a:gd name="connsiteX215" fmla="*/ 741122 w 4395967"/>
                  <a:gd name="connsiteY215" fmla="*/ 23787 h 36005"/>
                  <a:gd name="connsiteX216" fmla="*/ 702938 w 4395967"/>
                  <a:gd name="connsiteY216" fmla="*/ 13241 h 36005"/>
                  <a:gd name="connsiteX217" fmla="*/ 664754 w 4395967"/>
                  <a:gd name="connsiteY217" fmla="*/ 23786 h 36005"/>
                  <a:gd name="connsiteX218" fmla="*/ 657163 w 4395967"/>
                  <a:gd name="connsiteY218" fmla="*/ 36005 h 36005"/>
                  <a:gd name="connsiteX219" fmla="*/ 648939 w 4395967"/>
                  <a:gd name="connsiteY219" fmla="*/ 36005 h 36005"/>
                  <a:gd name="connsiteX220" fmla="*/ 702939 w 4395967"/>
                  <a:gd name="connsiteY220" fmla="*/ 1 h 36005"/>
                  <a:gd name="connsiteX221" fmla="*/ 756939 w 4395967"/>
                  <a:gd name="connsiteY221" fmla="*/ 36005 h 36005"/>
                  <a:gd name="connsiteX222" fmla="*/ 966003 w 4395967"/>
                  <a:gd name="connsiteY222" fmla="*/ 36005 h 36005"/>
                  <a:gd name="connsiteX223" fmla="*/ 964713 w 4395967"/>
                  <a:gd name="connsiteY223" fmla="*/ 36005 h 36005"/>
                  <a:gd name="connsiteX224" fmla="*/ 957121 w 4395967"/>
                  <a:gd name="connsiteY224" fmla="*/ 23786 h 36005"/>
                  <a:gd name="connsiteX225" fmla="*/ 918938 w 4395967"/>
                  <a:gd name="connsiteY225" fmla="*/ 13241 h 36005"/>
                  <a:gd name="connsiteX226" fmla="*/ 880755 w 4395967"/>
                  <a:gd name="connsiteY226" fmla="*/ 23787 h 36005"/>
                  <a:gd name="connsiteX227" fmla="*/ 873164 w 4395967"/>
                  <a:gd name="connsiteY227" fmla="*/ 36005 h 36005"/>
                  <a:gd name="connsiteX228" fmla="*/ 864939 w 4395967"/>
                  <a:gd name="connsiteY228" fmla="*/ 36005 h 36005"/>
                  <a:gd name="connsiteX229" fmla="*/ 858003 w 4395967"/>
                  <a:gd name="connsiteY229" fmla="*/ 36005 h 36005"/>
                  <a:gd name="connsiteX230" fmla="*/ 856713 w 4395967"/>
                  <a:gd name="connsiteY230" fmla="*/ 36005 h 36005"/>
                  <a:gd name="connsiteX231" fmla="*/ 849122 w 4395967"/>
                  <a:gd name="connsiteY231" fmla="*/ 23787 h 36005"/>
                  <a:gd name="connsiteX232" fmla="*/ 810938 w 4395967"/>
                  <a:gd name="connsiteY232" fmla="*/ 13241 h 36005"/>
                  <a:gd name="connsiteX233" fmla="*/ 772755 w 4395967"/>
                  <a:gd name="connsiteY233" fmla="*/ 23787 h 36005"/>
                  <a:gd name="connsiteX234" fmla="*/ 765164 w 4395967"/>
                  <a:gd name="connsiteY234" fmla="*/ 36005 h 36005"/>
                  <a:gd name="connsiteX235" fmla="*/ 756939 w 4395967"/>
                  <a:gd name="connsiteY235" fmla="*/ 36005 h 36005"/>
                  <a:gd name="connsiteX236" fmla="*/ 810939 w 4395967"/>
                  <a:gd name="connsiteY236" fmla="*/ 1 h 36005"/>
                  <a:gd name="connsiteX237" fmla="*/ 849122 w 4395967"/>
                  <a:gd name="connsiteY237" fmla="*/ 10546 h 36005"/>
                  <a:gd name="connsiteX238" fmla="*/ 861471 w 4395967"/>
                  <a:gd name="connsiteY238" fmla="*/ 30423 h 36005"/>
                  <a:gd name="connsiteX239" fmla="*/ 873819 w 4395967"/>
                  <a:gd name="connsiteY239" fmla="*/ 10546 h 36005"/>
                  <a:gd name="connsiteX240" fmla="*/ 912003 w 4395967"/>
                  <a:gd name="connsiteY240" fmla="*/ 1 h 36005"/>
                  <a:gd name="connsiteX241" fmla="*/ 966003 w 4395967"/>
                  <a:gd name="connsiteY241" fmla="*/ 36005 h 36005"/>
                  <a:gd name="connsiteX242" fmla="*/ 1074003 w 4395967"/>
                  <a:gd name="connsiteY242" fmla="*/ 36005 h 36005"/>
                  <a:gd name="connsiteX243" fmla="*/ 1065777 w 4395967"/>
                  <a:gd name="connsiteY243" fmla="*/ 36005 h 36005"/>
                  <a:gd name="connsiteX244" fmla="*/ 1058186 w 4395967"/>
                  <a:gd name="connsiteY244" fmla="*/ 23787 h 36005"/>
                  <a:gd name="connsiteX245" fmla="*/ 1020002 w 4395967"/>
                  <a:gd name="connsiteY245" fmla="*/ 13241 h 36005"/>
                  <a:gd name="connsiteX246" fmla="*/ 981818 w 4395967"/>
                  <a:gd name="connsiteY246" fmla="*/ 23786 h 36005"/>
                  <a:gd name="connsiteX247" fmla="*/ 974228 w 4395967"/>
                  <a:gd name="connsiteY247" fmla="*/ 36005 h 36005"/>
                  <a:gd name="connsiteX248" fmla="*/ 966003 w 4395967"/>
                  <a:gd name="connsiteY248" fmla="*/ 36005 h 36005"/>
                  <a:gd name="connsiteX249" fmla="*/ 1020003 w 4395967"/>
                  <a:gd name="connsiteY249" fmla="*/ 1 h 36005"/>
                  <a:gd name="connsiteX250" fmla="*/ 1074003 w 4395967"/>
                  <a:gd name="connsiteY250" fmla="*/ 36005 h 36005"/>
                  <a:gd name="connsiteX251" fmla="*/ 1182003 w 4395967"/>
                  <a:gd name="connsiteY251" fmla="*/ 36005 h 36005"/>
                  <a:gd name="connsiteX252" fmla="*/ 1173777 w 4395967"/>
                  <a:gd name="connsiteY252" fmla="*/ 36005 h 36005"/>
                  <a:gd name="connsiteX253" fmla="*/ 1166186 w 4395967"/>
                  <a:gd name="connsiteY253" fmla="*/ 23787 h 36005"/>
                  <a:gd name="connsiteX254" fmla="*/ 1128002 w 4395967"/>
                  <a:gd name="connsiteY254" fmla="*/ 13241 h 36005"/>
                  <a:gd name="connsiteX255" fmla="*/ 1089819 w 4395967"/>
                  <a:gd name="connsiteY255" fmla="*/ 23787 h 36005"/>
                  <a:gd name="connsiteX256" fmla="*/ 1082228 w 4395967"/>
                  <a:gd name="connsiteY256" fmla="*/ 36005 h 36005"/>
                  <a:gd name="connsiteX257" fmla="*/ 1074003 w 4395967"/>
                  <a:gd name="connsiteY257" fmla="*/ 36005 h 36005"/>
                  <a:gd name="connsiteX258" fmla="*/ 1128003 w 4395967"/>
                  <a:gd name="connsiteY258" fmla="*/ 1 h 36005"/>
                  <a:gd name="connsiteX259" fmla="*/ 1182003 w 4395967"/>
                  <a:gd name="connsiteY259" fmla="*/ 36005 h 36005"/>
                  <a:gd name="connsiteX260" fmla="*/ 1293170 w 4395967"/>
                  <a:gd name="connsiteY260" fmla="*/ 36005 h 36005"/>
                  <a:gd name="connsiteX261" fmla="*/ 1281777 w 4395967"/>
                  <a:gd name="connsiteY261" fmla="*/ 36005 h 36005"/>
                  <a:gd name="connsiteX262" fmla="*/ 1274186 w 4395967"/>
                  <a:gd name="connsiteY262" fmla="*/ 23787 h 36005"/>
                  <a:gd name="connsiteX263" fmla="*/ 1236002 w 4395967"/>
                  <a:gd name="connsiteY263" fmla="*/ 13241 h 36005"/>
                  <a:gd name="connsiteX264" fmla="*/ 1197819 w 4395967"/>
                  <a:gd name="connsiteY264" fmla="*/ 23787 h 36005"/>
                  <a:gd name="connsiteX265" fmla="*/ 1190228 w 4395967"/>
                  <a:gd name="connsiteY265" fmla="*/ 36005 h 36005"/>
                  <a:gd name="connsiteX266" fmla="*/ 1185170 w 4395967"/>
                  <a:gd name="connsiteY266" fmla="*/ 36005 h 36005"/>
                  <a:gd name="connsiteX267" fmla="*/ 1239170 w 4395967"/>
                  <a:gd name="connsiteY267" fmla="*/ 1 h 36005"/>
                  <a:gd name="connsiteX268" fmla="*/ 1293170 w 4395967"/>
                  <a:gd name="connsiteY268" fmla="*/ 36005 h 36005"/>
                  <a:gd name="connsiteX269" fmla="*/ 1401170 w 4395967"/>
                  <a:gd name="connsiteY269" fmla="*/ 36005 h 36005"/>
                  <a:gd name="connsiteX270" fmla="*/ 1392944 w 4395967"/>
                  <a:gd name="connsiteY270" fmla="*/ 36005 h 36005"/>
                  <a:gd name="connsiteX271" fmla="*/ 1385353 w 4395967"/>
                  <a:gd name="connsiteY271" fmla="*/ 23787 h 36005"/>
                  <a:gd name="connsiteX272" fmla="*/ 1347169 w 4395967"/>
                  <a:gd name="connsiteY272" fmla="*/ 13241 h 36005"/>
                  <a:gd name="connsiteX273" fmla="*/ 1308986 w 4395967"/>
                  <a:gd name="connsiteY273" fmla="*/ 23787 h 36005"/>
                  <a:gd name="connsiteX274" fmla="*/ 1301395 w 4395967"/>
                  <a:gd name="connsiteY274" fmla="*/ 36005 h 36005"/>
                  <a:gd name="connsiteX275" fmla="*/ 1293170 w 4395967"/>
                  <a:gd name="connsiteY275" fmla="*/ 36005 h 36005"/>
                  <a:gd name="connsiteX276" fmla="*/ 1347170 w 4395967"/>
                  <a:gd name="connsiteY276" fmla="*/ 1 h 36005"/>
                  <a:gd name="connsiteX277" fmla="*/ 1401170 w 4395967"/>
                  <a:gd name="connsiteY277" fmla="*/ 36005 h 36005"/>
                  <a:gd name="connsiteX278" fmla="*/ 1609336 w 4395967"/>
                  <a:gd name="connsiteY278" fmla="*/ 36005 h 36005"/>
                  <a:gd name="connsiteX279" fmla="*/ 1608944 w 4395967"/>
                  <a:gd name="connsiteY279" fmla="*/ 36005 h 36005"/>
                  <a:gd name="connsiteX280" fmla="*/ 1601352 w 4395967"/>
                  <a:gd name="connsiteY280" fmla="*/ 23786 h 36005"/>
                  <a:gd name="connsiteX281" fmla="*/ 1563169 w 4395967"/>
                  <a:gd name="connsiteY281" fmla="*/ 13241 h 36005"/>
                  <a:gd name="connsiteX282" fmla="*/ 1524986 w 4395967"/>
                  <a:gd name="connsiteY282" fmla="*/ 23787 h 36005"/>
                  <a:gd name="connsiteX283" fmla="*/ 1517395 w 4395967"/>
                  <a:gd name="connsiteY283" fmla="*/ 36005 h 36005"/>
                  <a:gd name="connsiteX284" fmla="*/ 1509170 w 4395967"/>
                  <a:gd name="connsiteY284" fmla="*/ 36005 h 36005"/>
                  <a:gd name="connsiteX285" fmla="*/ 1501336 w 4395967"/>
                  <a:gd name="connsiteY285" fmla="*/ 36005 h 36005"/>
                  <a:gd name="connsiteX286" fmla="*/ 1500944 w 4395967"/>
                  <a:gd name="connsiteY286" fmla="*/ 36005 h 36005"/>
                  <a:gd name="connsiteX287" fmla="*/ 1493353 w 4395967"/>
                  <a:gd name="connsiteY287" fmla="*/ 23787 h 36005"/>
                  <a:gd name="connsiteX288" fmla="*/ 1455169 w 4395967"/>
                  <a:gd name="connsiteY288" fmla="*/ 13241 h 36005"/>
                  <a:gd name="connsiteX289" fmla="*/ 1416986 w 4395967"/>
                  <a:gd name="connsiteY289" fmla="*/ 23787 h 36005"/>
                  <a:gd name="connsiteX290" fmla="*/ 1409395 w 4395967"/>
                  <a:gd name="connsiteY290" fmla="*/ 36005 h 36005"/>
                  <a:gd name="connsiteX291" fmla="*/ 1401170 w 4395967"/>
                  <a:gd name="connsiteY291" fmla="*/ 36005 h 36005"/>
                  <a:gd name="connsiteX292" fmla="*/ 1455170 w 4395967"/>
                  <a:gd name="connsiteY292" fmla="*/ 1 h 36005"/>
                  <a:gd name="connsiteX293" fmla="*/ 1493353 w 4395967"/>
                  <a:gd name="connsiteY293" fmla="*/ 10546 h 36005"/>
                  <a:gd name="connsiteX294" fmla="*/ 1505253 w 4395967"/>
                  <a:gd name="connsiteY294" fmla="*/ 29700 h 36005"/>
                  <a:gd name="connsiteX295" fmla="*/ 1517152 w 4395967"/>
                  <a:gd name="connsiteY295" fmla="*/ 10546 h 36005"/>
                  <a:gd name="connsiteX296" fmla="*/ 1555336 w 4395967"/>
                  <a:gd name="connsiteY296" fmla="*/ 1 h 36005"/>
                  <a:gd name="connsiteX297" fmla="*/ 1609336 w 4395967"/>
                  <a:gd name="connsiteY297" fmla="*/ 36005 h 36005"/>
                  <a:gd name="connsiteX298" fmla="*/ 1717336 w 4395967"/>
                  <a:gd name="connsiteY298" fmla="*/ 36005 h 36005"/>
                  <a:gd name="connsiteX299" fmla="*/ 1709110 w 4395967"/>
                  <a:gd name="connsiteY299" fmla="*/ 36005 h 36005"/>
                  <a:gd name="connsiteX300" fmla="*/ 1701519 w 4395967"/>
                  <a:gd name="connsiteY300" fmla="*/ 23787 h 36005"/>
                  <a:gd name="connsiteX301" fmla="*/ 1663335 w 4395967"/>
                  <a:gd name="connsiteY301" fmla="*/ 13241 h 36005"/>
                  <a:gd name="connsiteX302" fmla="*/ 1625151 w 4395967"/>
                  <a:gd name="connsiteY302" fmla="*/ 23786 h 36005"/>
                  <a:gd name="connsiteX303" fmla="*/ 1617560 w 4395967"/>
                  <a:gd name="connsiteY303" fmla="*/ 36005 h 36005"/>
                  <a:gd name="connsiteX304" fmla="*/ 1609336 w 4395967"/>
                  <a:gd name="connsiteY304" fmla="*/ 36005 h 36005"/>
                  <a:gd name="connsiteX305" fmla="*/ 1663336 w 4395967"/>
                  <a:gd name="connsiteY305" fmla="*/ 1 h 36005"/>
                  <a:gd name="connsiteX306" fmla="*/ 1717336 w 4395967"/>
                  <a:gd name="connsiteY306" fmla="*/ 36005 h 36005"/>
                  <a:gd name="connsiteX307" fmla="*/ 1926400 w 4395967"/>
                  <a:gd name="connsiteY307" fmla="*/ 36005 h 36005"/>
                  <a:gd name="connsiteX308" fmla="*/ 1925110 w 4395967"/>
                  <a:gd name="connsiteY308" fmla="*/ 36005 h 36005"/>
                  <a:gd name="connsiteX309" fmla="*/ 1917518 w 4395967"/>
                  <a:gd name="connsiteY309" fmla="*/ 23786 h 36005"/>
                  <a:gd name="connsiteX310" fmla="*/ 1879335 w 4395967"/>
                  <a:gd name="connsiteY310" fmla="*/ 13241 h 36005"/>
                  <a:gd name="connsiteX311" fmla="*/ 1841152 w 4395967"/>
                  <a:gd name="connsiteY311" fmla="*/ 23787 h 36005"/>
                  <a:gd name="connsiteX312" fmla="*/ 1833561 w 4395967"/>
                  <a:gd name="connsiteY312" fmla="*/ 36005 h 36005"/>
                  <a:gd name="connsiteX313" fmla="*/ 1825336 w 4395967"/>
                  <a:gd name="connsiteY313" fmla="*/ 36005 h 36005"/>
                  <a:gd name="connsiteX314" fmla="*/ 1818400 w 4395967"/>
                  <a:gd name="connsiteY314" fmla="*/ 36005 h 36005"/>
                  <a:gd name="connsiteX315" fmla="*/ 1817110 w 4395967"/>
                  <a:gd name="connsiteY315" fmla="*/ 36005 h 36005"/>
                  <a:gd name="connsiteX316" fmla="*/ 1809519 w 4395967"/>
                  <a:gd name="connsiteY316" fmla="*/ 23787 h 36005"/>
                  <a:gd name="connsiteX317" fmla="*/ 1771335 w 4395967"/>
                  <a:gd name="connsiteY317" fmla="*/ 13241 h 36005"/>
                  <a:gd name="connsiteX318" fmla="*/ 1733152 w 4395967"/>
                  <a:gd name="connsiteY318" fmla="*/ 23787 h 36005"/>
                  <a:gd name="connsiteX319" fmla="*/ 1725561 w 4395967"/>
                  <a:gd name="connsiteY319" fmla="*/ 36005 h 36005"/>
                  <a:gd name="connsiteX320" fmla="*/ 1717336 w 4395967"/>
                  <a:gd name="connsiteY320" fmla="*/ 36005 h 36005"/>
                  <a:gd name="connsiteX321" fmla="*/ 1771336 w 4395967"/>
                  <a:gd name="connsiteY321" fmla="*/ 1 h 36005"/>
                  <a:gd name="connsiteX322" fmla="*/ 1809519 w 4395967"/>
                  <a:gd name="connsiteY322" fmla="*/ 10546 h 36005"/>
                  <a:gd name="connsiteX323" fmla="*/ 1821868 w 4395967"/>
                  <a:gd name="connsiteY323" fmla="*/ 30423 h 36005"/>
                  <a:gd name="connsiteX324" fmla="*/ 1834216 w 4395967"/>
                  <a:gd name="connsiteY324" fmla="*/ 10546 h 36005"/>
                  <a:gd name="connsiteX325" fmla="*/ 1872400 w 4395967"/>
                  <a:gd name="connsiteY325" fmla="*/ 1 h 36005"/>
                  <a:gd name="connsiteX326" fmla="*/ 1926400 w 4395967"/>
                  <a:gd name="connsiteY326" fmla="*/ 36005 h 36005"/>
                  <a:gd name="connsiteX327" fmla="*/ 2034400 w 4395967"/>
                  <a:gd name="connsiteY327" fmla="*/ 36005 h 36005"/>
                  <a:gd name="connsiteX328" fmla="*/ 2026174 w 4395967"/>
                  <a:gd name="connsiteY328" fmla="*/ 36005 h 36005"/>
                  <a:gd name="connsiteX329" fmla="*/ 2018583 w 4395967"/>
                  <a:gd name="connsiteY329" fmla="*/ 23787 h 36005"/>
                  <a:gd name="connsiteX330" fmla="*/ 1980399 w 4395967"/>
                  <a:gd name="connsiteY330" fmla="*/ 13241 h 36005"/>
                  <a:gd name="connsiteX331" fmla="*/ 1942215 w 4395967"/>
                  <a:gd name="connsiteY331" fmla="*/ 23786 h 36005"/>
                  <a:gd name="connsiteX332" fmla="*/ 1934625 w 4395967"/>
                  <a:gd name="connsiteY332" fmla="*/ 36005 h 36005"/>
                  <a:gd name="connsiteX333" fmla="*/ 1926400 w 4395967"/>
                  <a:gd name="connsiteY333" fmla="*/ 36005 h 36005"/>
                  <a:gd name="connsiteX334" fmla="*/ 1980400 w 4395967"/>
                  <a:gd name="connsiteY334" fmla="*/ 1 h 36005"/>
                  <a:gd name="connsiteX335" fmla="*/ 2034400 w 4395967"/>
                  <a:gd name="connsiteY335" fmla="*/ 36005 h 36005"/>
                  <a:gd name="connsiteX336" fmla="*/ 2142400 w 4395967"/>
                  <a:gd name="connsiteY336" fmla="*/ 36005 h 36005"/>
                  <a:gd name="connsiteX337" fmla="*/ 2134174 w 4395967"/>
                  <a:gd name="connsiteY337" fmla="*/ 36005 h 36005"/>
                  <a:gd name="connsiteX338" fmla="*/ 2126583 w 4395967"/>
                  <a:gd name="connsiteY338" fmla="*/ 23787 h 36005"/>
                  <a:gd name="connsiteX339" fmla="*/ 2088399 w 4395967"/>
                  <a:gd name="connsiteY339" fmla="*/ 13241 h 36005"/>
                  <a:gd name="connsiteX340" fmla="*/ 2050216 w 4395967"/>
                  <a:gd name="connsiteY340" fmla="*/ 23787 h 36005"/>
                  <a:gd name="connsiteX341" fmla="*/ 2042625 w 4395967"/>
                  <a:gd name="connsiteY341" fmla="*/ 36005 h 36005"/>
                  <a:gd name="connsiteX342" fmla="*/ 2034400 w 4395967"/>
                  <a:gd name="connsiteY342" fmla="*/ 36005 h 36005"/>
                  <a:gd name="connsiteX343" fmla="*/ 2088400 w 4395967"/>
                  <a:gd name="connsiteY343" fmla="*/ 1 h 36005"/>
                  <a:gd name="connsiteX344" fmla="*/ 2142400 w 4395967"/>
                  <a:gd name="connsiteY344" fmla="*/ 36005 h 36005"/>
                  <a:gd name="connsiteX345" fmla="*/ 2253567 w 4395967"/>
                  <a:gd name="connsiteY345" fmla="*/ 36005 h 36005"/>
                  <a:gd name="connsiteX346" fmla="*/ 2242174 w 4395967"/>
                  <a:gd name="connsiteY346" fmla="*/ 36005 h 36005"/>
                  <a:gd name="connsiteX347" fmla="*/ 2234583 w 4395967"/>
                  <a:gd name="connsiteY347" fmla="*/ 23787 h 36005"/>
                  <a:gd name="connsiteX348" fmla="*/ 2196399 w 4395967"/>
                  <a:gd name="connsiteY348" fmla="*/ 13241 h 36005"/>
                  <a:gd name="connsiteX349" fmla="*/ 2158216 w 4395967"/>
                  <a:gd name="connsiteY349" fmla="*/ 23787 h 36005"/>
                  <a:gd name="connsiteX350" fmla="*/ 2150625 w 4395967"/>
                  <a:gd name="connsiteY350" fmla="*/ 36005 h 36005"/>
                  <a:gd name="connsiteX351" fmla="*/ 2145567 w 4395967"/>
                  <a:gd name="connsiteY351" fmla="*/ 36005 h 36005"/>
                  <a:gd name="connsiteX352" fmla="*/ 2199567 w 4395967"/>
                  <a:gd name="connsiteY352" fmla="*/ 1 h 36005"/>
                  <a:gd name="connsiteX353" fmla="*/ 2253567 w 4395967"/>
                  <a:gd name="connsiteY353" fmla="*/ 36005 h 36005"/>
                  <a:gd name="connsiteX354" fmla="*/ 2361567 w 4395967"/>
                  <a:gd name="connsiteY354" fmla="*/ 36005 h 36005"/>
                  <a:gd name="connsiteX355" fmla="*/ 2353341 w 4395967"/>
                  <a:gd name="connsiteY355" fmla="*/ 36005 h 36005"/>
                  <a:gd name="connsiteX356" fmla="*/ 2345750 w 4395967"/>
                  <a:gd name="connsiteY356" fmla="*/ 23787 h 36005"/>
                  <a:gd name="connsiteX357" fmla="*/ 2307566 w 4395967"/>
                  <a:gd name="connsiteY357" fmla="*/ 13241 h 36005"/>
                  <a:gd name="connsiteX358" fmla="*/ 2269383 w 4395967"/>
                  <a:gd name="connsiteY358" fmla="*/ 23787 h 36005"/>
                  <a:gd name="connsiteX359" fmla="*/ 2261792 w 4395967"/>
                  <a:gd name="connsiteY359" fmla="*/ 36005 h 36005"/>
                  <a:gd name="connsiteX360" fmla="*/ 2253567 w 4395967"/>
                  <a:gd name="connsiteY360" fmla="*/ 36005 h 36005"/>
                  <a:gd name="connsiteX361" fmla="*/ 2307567 w 4395967"/>
                  <a:gd name="connsiteY361" fmla="*/ 1 h 36005"/>
                  <a:gd name="connsiteX362" fmla="*/ 2361567 w 4395967"/>
                  <a:gd name="connsiteY362" fmla="*/ 36005 h 36005"/>
                  <a:gd name="connsiteX363" fmla="*/ 2469567 w 4395967"/>
                  <a:gd name="connsiteY363" fmla="*/ 36005 h 36005"/>
                  <a:gd name="connsiteX364" fmla="*/ 2461341 w 4395967"/>
                  <a:gd name="connsiteY364" fmla="*/ 36005 h 36005"/>
                  <a:gd name="connsiteX365" fmla="*/ 2453750 w 4395967"/>
                  <a:gd name="connsiteY365" fmla="*/ 23787 h 36005"/>
                  <a:gd name="connsiteX366" fmla="*/ 2415566 w 4395967"/>
                  <a:gd name="connsiteY366" fmla="*/ 13241 h 36005"/>
                  <a:gd name="connsiteX367" fmla="*/ 2377383 w 4395967"/>
                  <a:gd name="connsiteY367" fmla="*/ 23787 h 36005"/>
                  <a:gd name="connsiteX368" fmla="*/ 2369792 w 4395967"/>
                  <a:gd name="connsiteY368" fmla="*/ 36005 h 36005"/>
                  <a:gd name="connsiteX369" fmla="*/ 2361567 w 4395967"/>
                  <a:gd name="connsiteY369" fmla="*/ 36005 h 36005"/>
                  <a:gd name="connsiteX370" fmla="*/ 2415567 w 4395967"/>
                  <a:gd name="connsiteY370" fmla="*/ 1 h 36005"/>
                  <a:gd name="connsiteX371" fmla="*/ 2453750 w 4395967"/>
                  <a:gd name="connsiteY371" fmla="*/ 10546 h 36005"/>
                  <a:gd name="connsiteX372" fmla="*/ 2468452 w 4395967"/>
                  <a:gd name="connsiteY372" fmla="*/ 34211 h 36005"/>
                  <a:gd name="connsiteX373" fmla="*/ 2483155 w 4395967"/>
                  <a:gd name="connsiteY373" fmla="*/ 10545 h 36005"/>
                  <a:gd name="connsiteX374" fmla="*/ 2521339 w 4395967"/>
                  <a:gd name="connsiteY374" fmla="*/ 0 h 36005"/>
                  <a:gd name="connsiteX375" fmla="*/ 2575339 w 4395967"/>
                  <a:gd name="connsiteY375" fmla="*/ 36004 h 36005"/>
                  <a:gd name="connsiteX376" fmla="*/ 2569340 w 4395967"/>
                  <a:gd name="connsiteY376" fmla="*/ 36004 h 36005"/>
                  <a:gd name="connsiteX377" fmla="*/ 2561749 w 4395967"/>
                  <a:gd name="connsiteY377" fmla="*/ 23786 h 36005"/>
                  <a:gd name="connsiteX378" fmla="*/ 2523566 w 4395967"/>
                  <a:gd name="connsiteY378" fmla="*/ 13241 h 36005"/>
                  <a:gd name="connsiteX379" fmla="*/ 2485383 w 4395967"/>
                  <a:gd name="connsiteY379" fmla="*/ 23787 h 36005"/>
                  <a:gd name="connsiteX380" fmla="*/ 2477792 w 4395967"/>
                  <a:gd name="connsiteY380" fmla="*/ 36004 h 36005"/>
                  <a:gd name="connsiteX381" fmla="*/ 2469566 w 4395967"/>
                  <a:gd name="connsiteY381" fmla="*/ 36004 h 3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4395967" h="36005">
                    <a:moveTo>
                      <a:pt x="2683339" y="36004"/>
                    </a:moveTo>
                    <a:lnTo>
                      <a:pt x="2675113" y="36004"/>
                    </a:lnTo>
                    <a:lnTo>
                      <a:pt x="2667522" y="23786"/>
                    </a:lnTo>
                    <a:cubicBezTo>
                      <a:pt x="2657750" y="17270"/>
                      <a:pt x="2644250" y="13240"/>
                      <a:pt x="2629338" y="13240"/>
                    </a:cubicBezTo>
                    <a:cubicBezTo>
                      <a:pt x="2614426" y="13240"/>
                      <a:pt x="2600926" y="17270"/>
                      <a:pt x="2591154" y="23785"/>
                    </a:cubicBezTo>
                    <a:lnTo>
                      <a:pt x="2583563" y="36004"/>
                    </a:lnTo>
                    <a:lnTo>
                      <a:pt x="2575339" y="36004"/>
                    </a:lnTo>
                    <a:cubicBezTo>
                      <a:pt x="2575339" y="16120"/>
                      <a:pt x="2599516" y="0"/>
                      <a:pt x="2629339" y="0"/>
                    </a:cubicBezTo>
                    <a:cubicBezTo>
                      <a:pt x="2659162" y="0"/>
                      <a:pt x="2683339" y="16120"/>
                      <a:pt x="2683339" y="36004"/>
                    </a:cubicBezTo>
                    <a:close/>
                    <a:moveTo>
                      <a:pt x="2892403" y="36004"/>
                    </a:moveTo>
                    <a:lnTo>
                      <a:pt x="2891112" y="36004"/>
                    </a:lnTo>
                    <a:lnTo>
                      <a:pt x="2883521" y="23785"/>
                    </a:lnTo>
                    <a:cubicBezTo>
                      <a:pt x="2873749" y="17270"/>
                      <a:pt x="2860249" y="13240"/>
                      <a:pt x="2845338" y="13240"/>
                    </a:cubicBezTo>
                    <a:cubicBezTo>
                      <a:pt x="2830427" y="13240"/>
                      <a:pt x="2816927" y="17270"/>
                      <a:pt x="2807155" y="23786"/>
                    </a:cubicBezTo>
                    <a:lnTo>
                      <a:pt x="2799564" y="36004"/>
                    </a:lnTo>
                    <a:lnTo>
                      <a:pt x="2791339" y="36004"/>
                    </a:lnTo>
                    <a:lnTo>
                      <a:pt x="2784403" y="36004"/>
                    </a:lnTo>
                    <a:lnTo>
                      <a:pt x="2783113" y="36004"/>
                    </a:lnTo>
                    <a:lnTo>
                      <a:pt x="2775522" y="23786"/>
                    </a:lnTo>
                    <a:cubicBezTo>
                      <a:pt x="2765750" y="17270"/>
                      <a:pt x="2752250" y="13240"/>
                      <a:pt x="2737338" y="13240"/>
                    </a:cubicBezTo>
                    <a:cubicBezTo>
                      <a:pt x="2722427" y="13240"/>
                      <a:pt x="2708927" y="17270"/>
                      <a:pt x="2699155" y="23786"/>
                    </a:cubicBezTo>
                    <a:lnTo>
                      <a:pt x="2691564" y="36004"/>
                    </a:lnTo>
                    <a:lnTo>
                      <a:pt x="2683339" y="36004"/>
                    </a:lnTo>
                    <a:cubicBezTo>
                      <a:pt x="2683339" y="16120"/>
                      <a:pt x="2707516" y="0"/>
                      <a:pt x="2737339" y="0"/>
                    </a:cubicBezTo>
                    <a:cubicBezTo>
                      <a:pt x="2752250" y="0"/>
                      <a:pt x="2765750" y="4030"/>
                      <a:pt x="2775522" y="10545"/>
                    </a:cubicBezTo>
                    <a:lnTo>
                      <a:pt x="2787871" y="30422"/>
                    </a:lnTo>
                    <a:lnTo>
                      <a:pt x="2800219" y="10545"/>
                    </a:lnTo>
                    <a:cubicBezTo>
                      <a:pt x="2809991" y="4030"/>
                      <a:pt x="2823491" y="0"/>
                      <a:pt x="2838403" y="0"/>
                    </a:cubicBezTo>
                    <a:cubicBezTo>
                      <a:pt x="2868226" y="0"/>
                      <a:pt x="2892403" y="16120"/>
                      <a:pt x="2892403" y="36004"/>
                    </a:cubicBezTo>
                    <a:close/>
                    <a:moveTo>
                      <a:pt x="3000403" y="36004"/>
                    </a:moveTo>
                    <a:lnTo>
                      <a:pt x="2992177" y="36004"/>
                    </a:lnTo>
                    <a:lnTo>
                      <a:pt x="2984586" y="23786"/>
                    </a:lnTo>
                    <a:cubicBezTo>
                      <a:pt x="2974814" y="17270"/>
                      <a:pt x="2961314" y="13240"/>
                      <a:pt x="2946402" y="13240"/>
                    </a:cubicBezTo>
                    <a:cubicBezTo>
                      <a:pt x="2931490" y="13240"/>
                      <a:pt x="2917990" y="17270"/>
                      <a:pt x="2908218" y="23785"/>
                    </a:cubicBezTo>
                    <a:lnTo>
                      <a:pt x="2900627" y="36004"/>
                    </a:lnTo>
                    <a:lnTo>
                      <a:pt x="2892403" y="36004"/>
                    </a:lnTo>
                    <a:cubicBezTo>
                      <a:pt x="2892403" y="16120"/>
                      <a:pt x="2916580" y="0"/>
                      <a:pt x="2946403" y="0"/>
                    </a:cubicBezTo>
                    <a:cubicBezTo>
                      <a:pt x="2976226" y="0"/>
                      <a:pt x="3000403" y="16120"/>
                      <a:pt x="3000403" y="36004"/>
                    </a:cubicBezTo>
                    <a:close/>
                    <a:moveTo>
                      <a:pt x="3108403" y="36004"/>
                    </a:moveTo>
                    <a:lnTo>
                      <a:pt x="3100177" y="36004"/>
                    </a:lnTo>
                    <a:lnTo>
                      <a:pt x="3092586" y="23786"/>
                    </a:lnTo>
                    <a:cubicBezTo>
                      <a:pt x="3082814" y="17270"/>
                      <a:pt x="3069314" y="13240"/>
                      <a:pt x="3054402" y="13240"/>
                    </a:cubicBezTo>
                    <a:cubicBezTo>
                      <a:pt x="3039491" y="13240"/>
                      <a:pt x="3025991" y="17270"/>
                      <a:pt x="3016218" y="23786"/>
                    </a:cubicBezTo>
                    <a:lnTo>
                      <a:pt x="3008628" y="36004"/>
                    </a:lnTo>
                    <a:lnTo>
                      <a:pt x="3000403" y="36004"/>
                    </a:lnTo>
                    <a:cubicBezTo>
                      <a:pt x="3000403" y="16120"/>
                      <a:pt x="3024580" y="0"/>
                      <a:pt x="3054403" y="0"/>
                    </a:cubicBezTo>
                    <a:cubicBezTo>
                      <a:pt x="3084226" y="0"/>
                      <a:pt x="3108403" y="16120"/>
                      <a:pt x="3108403" y="36004"/>
                    </a:cubicBezTo>
                    <a:close/>
                    <a:moveTo>
                      <a:pt x="3219570" y="36004"/>
                    </a:moveTo>
                    <a:lnTo>
                      <a:pt x="3208177" y="36004"/>
                    </a:lnTo>
                    <a:lnTo>
                      <a:pt x="3200586" y="23786"/>
                    </a:lnTo>
                    <a:cubicBezTo>
                      <a:pt x="3190814" y="17270"/>
                      <a:pt x="3177314" y="13240"/>
                      <a:pt x="3162402" y="13240"/>
                    </a:cubicBezTo>
                    <a:cubicBezTo>
                      <a:pt x="3147491" y="13240"/>
                      <a:pt x="3133991" y="17270"/>
                      <a:pt x="3124218" y="23786"/>
                    </a:cubicBezTo>
                    <a:lnTo>
                      <a:pt x="3116628" y="36004"/>
                    </a:lnTo>
                    <a:lnTo>
                      <a:pt x="3111570" y="36004"/>
                    </a:lnTo>
                    <a:cubicBezTo>
                      <a:pt x="3111570" y="16120"/>
                      <a:pt x="3135747" y="0"/>
                      <a:pt x="3165570" y="0"/>
                    </a:cubicBezTo>
                    <a:cubicBezTo>
                      <a:pt x="3195393" y="0"/>
                      <a:pt x="3219570" y="16120"/>
                      <a:pt x="3219570" y="36004"/>
                    </a:cubicBezTo>
                    <a:close/>
                    <a:moveTo>
                      <a:pt x="3327570" y="36004"/>
                    </a:moveTo>
                    <a:lnTo>
                      <a:pt x="3319344" y="36004"/>
                    </a:lnTo>
                    <a:lnTo>
                      <a:pt x="3311753" y="23786"/>
                    </a:lnTo>
                    <a:cubicBezTo>
                      <a:pt x="3301981" y="17270"/>
                      <a:pt x="3288481" y="13240"/>
                      <a:pt x="3273569" y="13240"/>
                    </a:cubicBezTo>
                    <a:cubicBezTo>
                      <a:pt x="3258658" y="13240"/>
                      <a:pt x="3245158" y="17270"/>
                      <a:pt x="3235385" y="23786"/>
                    </a:cubicBezTo>
                    <a:lnTo>
                      <a:pt x="3227795" y="36004"/>
                    </a:lnTo>
                    <a:lnTo>
                      <a:pt x="3219570" y="36004"/>
                    </a:lnTo>
                    <a:cubicBezTo>
                      <a:pt x="3219570" y="16120"/>
                      <a:pt x="3243747" y="0"/>
                      <a:pt x="3273570" y="0"/>
                    </a:cubicBezTo>
                    <a:cubicBezTo>
                      <a:pt x="3303393" y="0"/>
                      <a:pt x="3327570" y="16120"/>
                      <a:pt x="3327570" y="36004"/>
                    </a:cubicBezTo>
                    <a:close/>
                    <a:moveTo>
                      <a:pt x="3535736" y="36004"/>
                    </a:moveTo>
                    <a:lnTo>
                      <a:pt x="3535344" y="36004"/>
                    </a:lnTo>
                    <a:lnTo>
                      <a:pt x="3527753" y="23785"/>
                    </a:lnTo>
                    <a:cubicBezTo>
                      <a:pt x="3517980" y="17270"/>
                      <a:pt x="3504480" y="13240"/>
                      <a:pt x="3489569" y="13240"/>
                    </a:cubicBezTo>
                    <a:cubicBezTo>
                      <a:pt x="3474658" y="13240"/>
                      <a:pt x="3461158" y="17270"/>
                      <a:pt x="3451385" y="23786"/>
                    </a:cubicBezTo>
                    <a:lnTo>
                      <a:pt x="3443795" y="36004"/>
                    </a:lnTo>
                    <a:lnTo>
                      <a:pt x="3435570" y="36004"/>
                    </a:lnTo>
                    <a:lnTo>
                      <a:pt x="3427736" y="36004"/>
                    </a:lnTo>
                    <a:lnTo>
                      <a:pt x="3427344" y="36004"/>
                    </a:lnTo>
                    <a:lnTo>
                      <a:pt x="3419753" y="23786"/>
                    </a:lnTo>
                    <a:cubicBezTo>
                      <a:pt x="3409981" y="17270"/>
                      <a:pt x="3396481" y="13240"/>
                      <a:pt x="3381569" y="13240"/>
                    </a:cubicBezTo>
                    <a:cubicBezTo>
                      <a:pt x="3366658" y="13240"/>
                      <a:pt x="3353158" y="17270"/>
                      <a:pt x="3343385" y="23786"/>
                    </a:cubicBezTo>
                    <a:lnTo>
                      <a:pt x="3335795" y="36004"/>
                    </a:lnTo>
                    <a:lnTo>
                      <a:pt x="3327570" y="36004"/>
                    </a:lnTo>
                    <a:cubicBezTo>
                      <a:pt x="3327570" y="16120"/>
                      <a:pt x="3351747" y="0"/>
                      <a:pt x="3381570" y="0"/>
                    </a:cubicBezTo>
                    <a:cubicBezTo>
                      <a:pt x="3396481" y="0"/>
                      <a:pt x="3409981" y="4030"/>
                      <a:pt x="3419754" y="10545"/>
                    </a:cubicBezTo>
                    <a:lnTo>
                      <a:pt x="3431653" y="29699"/>
                    </a:lnTo>
                    <a:lnTo>
                      <a:pt x="3443552" y="10545"/>
                    </a:lnTo>
                    <a:cubicBezTo>
                      <a:pt x="3453324" y="4030"/>
                      <a:pt x="3466824" y="0"/>
                      <a:pt x="3481736" y="0"/>
                    </a:cubicBezTo>
                    <a:cubicBezTo>
                      <a:pt x="3511559" y="0"/>
                      <a:pt x="3535736" y="16120"/>
                      <a:pt x="3535736" y="36004"/>
                    </a:cubicBezTo>
                    <a:close/>
                    <a:moveTo>
                      <a:pt x="3643736" y="36004"/>
                    </a:moveTo>
                    <a:lnTo>
                      <a:pt x="3635510" y="36004"/>
                    </a:lnTo>
                    <a:lnTo>
                      <a:pt x="3627919" y="23786"/>
                    </a:lnTo>
                    <a:cubicBezTo>
                      <a:pt x="3618147" y="17270"/>
                      <a:pt x="3604647" y="13240"/>
                      <a:pt x="3589735" y="13240"/>
                    </a:cubicBezTo>
                    <a:cubicBezTo>
                      <a:pt x="3574823" y="13240"/>
                      <a:pt x="3561323" y="17270"/>
                      <a:pt x="3551551" y="23785"/>
                    </a:cubicBezTo>
                    <a:lnTo>
                      <a:pt x="3543960" y="36004"/>
                    </a:lnTo>
                    <a:lnTo>
                      <a:pt x="3535736" y="36004"/>
                    </a:lnTo>
                    <a:cubicBezTo>
                      <a:pt x="3535736" y="16120"/>
                      <a:pt x="3559913" y="0"/>
                      <a:pt x="3589736" y="0"/>
                    </a:cubicBezTo>
                    <a:cubicBezTo>
                      <a:pt x="3619559" y="0"/>
                      <a:pt x="3643736" y="16120"/>
                      <a:pt x="3643736" y="36004"/>
                    </a:cubicBezTo>
                    <a:close/>
                    <a:moveTo>
                      <a:pt x="3852800" y="36004"/>
                    </a:moveTo>
                    <a:lnTo>
                      <a:pt x="3851510" y="36004"/>
                    </a:lnTo>
                    <a:lnTo>
                      <a:pt x="3843919" y="23785"/>
                    </a:lnTo>
                    <a:cubicBezTo>
                      <a:pt x="3834146" y="17270"/>
                      <a:pt x="3820646" y="13240"/>
                      <a:pt x="3805735" y="13240"/>
                    </a:cubicBezTo>
                    <a:cubicBezTo>
                      <a:pt x="3790824" y="13240"/>
                      <a:pt x="3777324" y="17270"/>
                      <a:pt x="3767551" y="23786"/>
                    </a:cubicBezTo>
                    <a:lnTo>
                      <a:pt x="3759961" y="36004"/>
                    </a:lnTo>
                    <a:lnTo>
                      <a:pt x="3751736" y="36004"/>
                    </a:lnTo>
                    <a:lnTo>
                      <a:pt x="3744800" y="36004"/>
                    </a:lnTo>
                    <a:lnTo>
                      <a:pt x="3743510" y="36004"/>
                    </a:lnTo>
                    <a:lnTo>
                      <a:pt x="3735919" y="23786"/>
                    </a:lnTo>
                    <a:cubicBezTo>
                      <a:pt x="3726147" y="17270"/>
                      <a:pt x="3712647" y="13240"/>
                      <a:pt x="3697735" y="13240"/>
                    </a:cubicBezTo>
                    <a:cubicBezTo>
                      <a:pt x="3682824" y="13240"/>
                      <a:pt x="3669324" y="17270"/>
                      <a:pt x="3659551" y="23786"/>
                    </a:cubicBezTo>
                    <a:lnTo>
                      <a:pt x="3651961" y="36004"/>
                    </a:lnTo>
                    <a:lnTo>
                      <a:pt x="3643736" y="36004"/>
                    </a:lnTo>
                    <a:cubicBezTo>
                      <a:pt x="3643736" y="16120"/>
                      <a:pt x="3667913" y="0"/>
                      <a:pt x="3697736" y="0"/>
                    </a:cubicBezTo>
                    <a:cubicBezTo>
                      <a:pt x="3712647" y="0"/>
                      <a:pt x="3726147" y="4030"/>
                      <a:pt x="3735920" y="10545"/>
                    </a:cubicBezTo>
                    <a:lnTo>
                      <a:pt x="3748268" y="30422"/>
                    </a:lnTo>
                    <a:lnTo>
                      <a:pt x="3760616" y="10545"/>
                    </a:lnTo>
                    <a:cubicBezTo>
                      <a:pt x="3770388" y="4030"/>
                      <a:pt x="3783888" y="0"/>
                      <a:pt x="3798800" y="0"/>
                    </a:cubicBezTo>
                    <a:cubicBezTo>
                      <a:pt x="3828623" y="0"/>
                      <a:pt x="3852800" y="16120"/>
                      <a:pt x="3852800" y="36004"/>
                    </a:cubicBezTo>
                    <a:close/>
                    <a:moveTo>
                      <a:pt x="3960800" y="36004"/>
                    </a:moveTo>
                    <a:lnTo>
                      <a:pt x="3952574" y="36004"/>
                    </a:lnTo>
                    <a:lnTo>
                      <a:pt x="3944983" y="23786"/>
                    </a:lnTo>
                    <a:cubicBezTo>
                      <a:pt x="3935211" y="17270"/>
                      <a:pt x="3921711" y="13240"/>
                      <a:pt x="3906799" y="13240"/>
                    </a:cubicBezTo>
                    <a:cubicBezTo>
                      <a:pt x="3891887" y="13240"/>
                      <a:pt x="3878387" y="17270"/>
                      <a:pt x="3868615" y="23785"/>
                    </a:cubicBezTo>
                    <a:lnTo>
                      <a:pt x="3861024" y="36004"/>
                    </a:lnTo>
                    <a:lnTo>
                      <a:pt x="3852800" y="36004"/>
                    </a:lnTo>
                    <a:cubicBezTo>
                      <a:pt x="3852800" y="16120"/>
                      <a:pt x="3876977" y="0"/>
                      <a:pt x="3906800" y="0"/>
                    </a:cubicBezTo>
                    <a:cubicBezTo>
                      <a:pt x="3936623" y="0"/>
                      <a:pt x="3960800" y="16120"/>
                      <a:pt x="3960800" y="36004"/>
                    </a:cubicBezTo>
                    <a:close/>
                    <a:moveTo>
                      <a:pt x="4068800" y="36004"/>
                    </a:moveTo>
                    <a:lnTo>
                      <a:pt x="4060574" y="36004"/>
                    </a:lnTo>
                    <a:lnTo>
                      <a:pt x="4052983" y="23786"/>
                    </a:lnTo>
                    <a:cubicBezTo>
                      <a:pt x="4043211" y="17270"/>
                      <a:pt x="4029711" y="13240"/>
                      <a:pt x="4014799" y="13240"/>
                    </a:cubicBezTo>
                    <a:cubicBezTo>
                      <a:pt x="3999888" y="13240"/>
                      <a:pt x="3986388" y="17270"/>
                      <a:pt x="3976615" y="23786"/>
                    </a:cubicBezTo>
                    <a:lnTo>
                      <a:pt x="3969025" y="36004"/>
                    </a:lnTo>
                    <a:lnTo>
                      <a:pt x="3960800" y="36004"/>
                    </a:lnTo>
                    <a:cubicBezTo>
                      <a:pt x="3960800" y="16120"/>
                      <a:pt x="3984977" y="0"/>
                      <a:pt x="4014800" y="0"/>
                    </a:cubicBezTo>
                    <a:cubicBezTo>
                      <a:pt x="4044623" y="0"/>
                      <a:pt x="4068800" y="16120"/>
                      <a:pt x="4068800" y="36004"/>
                    </a:cubicBezTo>
                    <a:close/>
                    <a:moveTo>
                      <a:pt x="4179967" y="36004"/>
                    </a:moveTo>
                    <a:lnTo>
                      <a:pt x="4168574" y="36004"/>
                    </a:lnTo>
                    <a:lnTo>
                      <a:pt x="4160983" y="23786"/>
                    </a:lnTo>
                    <a:cubicBezTo>
                      <a:pt x="4151211" y="17270"/>
                      <a:pt x="4137711" y="13240"/>
                      <a:pt x="4122799" y="13240"/>
                    </a:cubicBezTo>
                    <a:cubicBezTo>
                      <a:pt x="4107888" y="13240"/>
                      <a:pt x="4094388" y="17270"/>
                      <a:pt x="4084615" y="23786"/>
                    </a:cubicBezTo>
                    <a:lnTo>
                      <a:pt x="4077025" y="36004"/>
                    </a:lnTo>
                    <a:lnTo>
                      <a:pt x="4071967" y="36004"/>
                    </a:lnTo>
                    <a:cubicBezTo>
                      <a:pt x="4071967" y="16120"/>
                      <a:pt x="4096144" y="0"/>
                      <a:pt x="4125967" y="0"/>
                    </a:cubicBezTo>
                    <a:cubicBezTo>
                      <a:pt x="4155790" y="0"/>
                      <a:pt x="4179967" y="16120"/>
                      <a:pt x="4179967" y="36004"/>
                    </a:cubicBezTo>
                    <a:close/>
                    <a:moveTo>
                      <a:pt x="4287967" y="36004"/>
                    </a:moveTo>
                    <a:lnTo>
                      <a:pt x="4279741" y="36004"/>
                    </a:lnTo>
                    <a:lnTo>
                      <a:pt x="4272150" y="23786"/>
                    </a:lnTo>
                    <a:cubicBezTo>
                      <a:pt x="4262378" y="17270"/>
                      <a:pt x="4248878" y="13240"/>
                      <a:pt x="4233966" y="13240"/>
                    </a:cubicBezTo>
                    <a:cubicBezTo>
                      <a:pt x="4219055" y="13240"/>
                      <a:pt x="4205555" y="17270"/>
                      <a:pt x="4195782" y="23786"/>
                    </a:cubicBezTo>
                    <a:lnTo>
                      <a:pt x="4188192" y="36004"/>
                    </a:lnTo>
                    <a:lnTo>
                      <a:pt x="4179967" y="36004"/>
                    </a:lnTo>
                    <a:cubicBezTo>
                      <a:pt x="4179967" y="16120"/>
                      <a:pt x="4204144" y="0"/>
                      <a:pt x="4233967" y="0"/>
                    </a:cubicBezTo>
                    <a:cubicBezTo>
                      <a:pt x="4263790" y="0"/>
                      <a:pt x="4287967" y="16120"/>
                      <a:pt x="4287967" y="36004"/>
                    </a:cubicBezTo>
                    <a:close/>
                    <a:moveTo>
                      <a:pt x="4395967" y="36004"/>
                    </a:moveTo>
                    <a:lnTo>
                      <a:pt x="4387741" y="36004"/>
                    </a:lnTo>
                    <a:lnTo>
                      <a:pt x="4380150" y="23786"/>
                    </a:lnTo>
                    <a:cubicBezTo>
                      <a:pt x="4370378" y="17270"/>
                      <a:pt x="4356878" y="13240"/>
                      <a:pt x="4341966" y="13240"/>
                    </a:cubicBezTo>
                    <a:cubicBezTo>
                      <a:pt x="4327055" y="13240"/>
                      <a:pt x="4313555" y="17270"/>
                      <a:pt x="4303782" y="23786"/>
                    </a:cubicBezTo>
                    <a:lnTo>
                      <a:pt x="4296192" y="36004"/>
                    </a:lnTo>
                    <a:lnTo>
                      <a:pt x="4287967" y="36004"/>
                    </a:lnTo>
                    <a:cubicBezTo>
                      <a:pt x="4287967" y="16120"/>
                      <a:pt x="4312144" y="0"/>
                      <a:pt x="4341967" y="0"/>
                    </a:cubicBezTo>
                    <a:cubicBezTo>
                      <a:pt x="4371790" y="0"/>
                      <a:pt x="4395967" y="16120"/>
                      <a:pt x="4395967" y="36004"/>
                    </a:cubicBezTo>
                    <a:close/>
                    <a:moveTo>
                      <a:pt x="108000" y="36005"/>
                    </a:moveTo>
                    <a:lnTo>
                      <a:pt x="89998" y="36005"/>
                    </a:lnTo>
                    <a:cubicBezTo>
                      <a:pt x="89998" y="26063"/>
                      <a:pt x="73881" y="18003"/>
                      <a:pt x="54000" y="18003"/>
                    </a:cubicBezTo>
                    <a:cubicBezTo>
                      <a:pt x="34119" y="18003"/>
                      <a:pt x="18002" y="26063"/>
                      <a:pt x="18002" y="36005"/>
                    </a:cubicBezTo>
                    <a:lnTo>
                      <a:pt x="0" y="36005"/>
                    </a:lnTo>
                    <a:cubicBezTo>
                      <a:pt x="0" y="16121"/>
                      <a:pt x="24177" y="1"/>
                      <a:pt x="54000" y="1"/>
                    </a:cubicBezTo>
                    <a:cubicBezTo>
                      <a:pt x="83823" y="1"/>
                      <a:pt x="108000" y="16121"/>
                      <a:pt x="108000" y="36005"/>
                    </a:cubicBezTo>
                    <a:close/>
                    <a:moveTo>
                      <a:pt x="216000" y="36005"/>
                    </a:moveTo>
                    <a:lnTo>
                      <a:pt x="207774" y="36005"/>
                    </a:lnTo>
                    <a:lnTo>
                      <a:pt x="200183" y="23786"/>
                    </a:lnTo>
                    <a:cubicBezTo>
                      <a:pt x="190411" y="17271"/>
                      <a:pt x="176911" y="13241"/>
                      <a:pt x="161999" y="13241"/>
                    </a:cubicBezTo>
                    <a:cubicBezTo>
                      <a:pt x="147088" y="13241"/>
                      <a:pt x="133588" y="17271"/>
                      <a:pt x="123816" y="23786"/>
                    </a:cubicBezTo>
                    <a:lnTo>
                      <a:pt x="116225" y="36005"/>
                    </a:lnTo>
                    <a:lnTo>
                      <a:pt x="108000" y="36005"/>
                    </a:lnTo>
                    <a:cubicBezTo>
                      <a:pt x="108000" y="16121"/>
                      <a:pt x="132177" y="1"/>
                      <a:pt x="162000" y="1"/>
                    </a:cubicBezTo>
                    <a:cubicBezTo>
                      <a:pt x="191823" y="1"/>
                      <a:pt x="216000" y="16121"/>
                      <a:pt x="216000" y="36005"/>
                    </a:cubicBezTo>
                    <a:close/>
                    <a:moveTo>
                      <a:pt x="327167" y="36005"/>
                    </a:moveTo>
                    <a:lnTo>
                      <a:pt x="315774" y="36005"/>
                    </a:lnTo>
                    <a:lnTo>
                      <a:pt x="308183" y="23786"/>
                    </a:lnTo>
                    <a:cubicBezTo>
                      <a:pt x="298411" y="17271"/>
                      <a:pt x="284911" y="13241"/>
                      <a:pt x="269999" y="13241"/>
                    </a:cubicBezTo>
                    <a:cubicBezTo>
                      <a:pt x="255088" y="13241"/>
                      <a:pt x="241588" y="17271"/>
                      <a:pt x="231816" y="23786"/>
                    </a:cubicBezTo>
                    <a:lnTo>
                      <a:pt x="224225" y="36005"/>
                    </a:lnTo>
                    <a:lnTo>
                      <a:pt x="219167" y="36005"/>
                    </a:lnTo>
                    <a:cubicBezTo>
                      <a:pt x="219167" y="16121"/>
                      <a:pt x="243344" y="1"/>
                      <a:pt x="273167" y="1"/>
                    </a:cubicBezTo>
                    <a:cubicBezTo>
                      <a:pt x="302990" y="1"/>
                      <a:pt x="327167" y="16121"/>
                      <a:pt x="327167" y="36005"/>
                    </a:cubicBezTo>
                    <a:close/>
                    <a:moveTo>
                      <a:pt x="435167" y="36005"/>
                    </a:moveTo>
                    <a:lnTo>
                      <a:pt x="426941" y="36005"/>
                    </a:lnTo>
                    <a:lnTo>
                      <a:pt x="419350" y="23786"/>
                    </a:lnTo>
                    <a:cubicBezTo>
                      <a:pt x="409578" y="17271"/>
                      <a:pt x="396078" y="13241"/>
                      <a:pt x="381166" y="13241"/>
                    </a:cubicBezTo>
                    <a:cubicBezTo>
                      <a:pt x="366255" y="13241"/>
                      <a:pt x="352755" y="17271"/>
                      <a:pt x="342983" y="23786"/>
                    </a:cubicBezTo>
                    <a:lnTo>
                      <a:pt x="335392" y="36005"/>
                    </a:lnTo>
                    <a:lnTo>
                      <a:pt x="327167" y="36005"/>
                    </a:lnTo>
                    <a:cubicBezTo>
                      <a:pt x="327167" y="16121"/>
                      <a:pt x="351344" y="1"/>
                      <a:pt x="381167" y="1"/>
                    </a:cubicBezTo>
                    <a:cubicBezTo>
                      <a:pt x="410990" y="1"/>
                      <a:pt x="435167" y="16121"/>
                      <a:pt x="435167" y="36005"/>
                    </a:cubicBezTo>
                    <a:close/>
                    <a:moveTo>
                      <a:pt x="648939" y="36005"/>
                    </a:moveTo>
                    <a:lnTo>
                      <a:pt x="642941" y="36005"/>
                    </a:lnTo>
                    <a:lnTo>
                      <a:pt x="635349" y="23786"/>
                    </a:lnTo>
                    <a:cubicBezTo>
                      <a:pt x="625577" y="17271"/>
                      <a:pt x="612077" y="13241"/>
                      <a:pt x="597166" y="13241"/>
                    </a:cubicBezTo>
                    <a:cubicBezTo>
                      <a:pt x="582255" y="13241"/>
                      <a:pt x="568755" y="17271"/>
                      <a:pt x="558983" y="23787"/>
                    </a:cubicBezTo>
                    <a:lnTo>
                      <a:pt x="551392" y="36005"/>
                    </a:lnTo>
                    <a:lnTo>
                      <a:pt x="543167" y="36005"/>
                    </a:lnTo>
                    <a:lnTo>
                      <a:pt x="540939" y="36005"/>
                    </a:lnTo>
                    <a:lnTo>
                      <a:pt x="534941" y="36005"/>
                    </a:lnTo>
                    <a:lnTo>
                      <a:pt x="527350" y="23786"/>
                    </a:lnTo>
                    <a:cubicBezTo>
                      <a:pt x="517578" y="17271"/>
                      <a:pt x="504078" y="13241"/>
                      <a:pt x="489166" y="13241"/>
                    </a:cubicBezTo>
                    <a:cubicBezTo>
                      <a:pt x="474255" y="13241"/>
                      <a:pt x="460755" y="17271"/>
                      <a:pt x="450983" y="23786"/>
                    </a:cubicBezTo>
                    <a:lnTo>
                      <a:pt x="443392" y="36005"/>
                    </a:lnTo>
                    <a:lnTo>
                      <a:pt x="435167" y="36005"/>
                    </a:lnTo>
                    <a:cubicBezTo>
                      <a:pt x="435167" y="16121"/>
                      <a:pt x="459344" y="1"/>
                      <a:pt x="489167" y="1"/>
                    </a:cubicBezTo>
                    <a:cubicBezTo>
                      <a:pt x="504078" y="1"/>
                      <a:pt x="517578" y="4031"/>
                      <a:pt x="527350" y="10546"/>
                    </a:cubicBezTo>
                    <a:lnTo>
                      <a:pt x="542053" y="34212"/>
                    </a:lnTo>
                    <a:lnTo>
                      <a:pt x="556755" y="10546"/>
                    </a:lnTo>
                    <a:cubicBezTo>
                      <a:pt x="566527" y="4031"/>
                      <a:pt x="580027" y="1"/>
                      <a:pt x="594939" y="1"/>
                    </a:cubicBezTo>
                    <a:cubicBezTo>
                      <a:pt x="624762" y="1"/>
                      <a:pt x="648939" y="16121"/>
                      <a:pt x="648939" y="36005"/>
                    </a:cubicBezTo>
                    <a:close/>
                    <a:moveTo>
                      <a:pt x="756939" y="36005"/>
                    </a:moveTo>
                    <a:lnTo>
                      <a:pt x="748713" y="36005"/>
                    </a:lnTo>
                    <a:lnTo>
                      <a:pt x="741122" y="23787"/>
                    </a:lnTo>
                    <a:cubicBezTo>
                      <a:pt x="731350" y="17271"/>
                      <a:pt x="717850" y="13241"/>
                      <a:pt x="702938" y="13241"/>
                    </a:cubicBezTo>
                    <a:cubicBezTo>
                      <a:pt x="688026" y="13241"/>
                      <a:pt x="674526" y="17271"/>
                      <a:pt x="664754" y="23786"/>
                    </a:cubicBezTo>
                    <a:lnTo>
                      <a:pt x="657163" y="36005"/>
                    </a:lnTo>
                    <a:lnTo>
                      <a:pt x="648939" y="36005"/>
                    </a:lnTo>
                    <a:cubicBezTo>
                      <a:pt x="648939" y="16121"/>
                      <a:pt x="673116" y="1"/>
                      <a:pt x="702939" y="1"/>
                    </a:cubicBezTo>
                    <a:cubicBezTo>
                      <a:pt x="732762" y="1"/>
                      <a:pt x="756939" y="16121"/>
                      <a:pt x="756939" y="36005"/>
                    </a:cubicBezTo>
                    <a:close/>
                    <a:moveTo>
                      <a:pt x="966003" y="36005"/>
                    </a:moveTo>
                    <a:lnTo>
                      <a:pt x="964713" y="36005"/>
                    </a:lnTo>
                    <a:lnTo>
                      <a:pt x="957121" y="23786"/>
                    </a:lnTo>
                    <a:cubicBezTo>
                      <a:pt x="947349" y="17271"/>
                      <a:pt x="933849" y="13241"/>
                      <a:pt x="918938" y="13241"/>
                    </a:cubicBezTo>
                    <a:cubicBezTo>
                      <a:pt x="904027" y="13241"/>
                      <a:pt x="890527" y="17271"/>
                      <a:pt x="880755" y="23787"/>
                    </a:cubicBezTo>
                    <a:lnTo>
                      <a:pt x="873164" y="36005"/>
                    </a:lnTo>
                    <a:lnTo>
                      <a:pt x="864939" y="36005"/>
                    </a:lnTo>
                    <a:lnTo>
                      <a:pt x="858003" y="36005"/>
                    </a:lnTo>
                    <a:lnTo>
                      <a:pt x="856713" y="36005"/>
                    </a:lnTo>
                    <a:lnTo>
                      <a:pt x="849122" y="23787"/>
                    </a:lnTo>
                    <a:cubicBezTo>
                      <a:pt x="839350" y="17271"/>
                      <a:pt x="825850" y="13241"/>
                      <a:pt x="810938" y="13241"/>
                    </a:cubicBezTo>
                    <a:cubicBezTo>
                      <a:pt x="796027" y="13241"/>
                      <a:pt x="782527" y="17271"/>
                      <a:pt x="772755" y="23787"/>
                    </a:cubicBezTo>
                    <a:lnTo>
                      <a:pt x="765164" y="36005"/>
                    </a:lnTo>
                    <a:lnTo>
                      <a:pt x="756939" y="36005"/>
                    </a:lnTo>
                    <a:cubicBezTo>
                      <a:pt x="756939" y="16121"/>
                      <a:pt x="781116" y="1"/>
                      <a:pt x="810939" y="1"/>
                    </a:cubicBezTo>
                    <a:cubicBezTo>
                      <a:pt x="825850" y="1"/>
                      <a:pt x="839350" y="4031"/>
                      <a:pt x="849122" y="10546"/>
                    </a:cubicBezTo>
                    <a:lnTo>
                      <a:pt x="861471" y="30423"/>
                    </a:lnTo>
                    <a:lnTo>
                      <a:pt x="873819" y="10546"/>
                    </a:lnTo>
                    <a:cubicBezTo>
                      <a:pt x="883591" y="4031"/>
                      <a:pt x="897091" y="1"/>
                      <a:pt x="912003" y="1"/>
                    </a:cubicBezTo>
                    <a:cubicBezTo>
                      <a:pt x="941826" y="1"/>
                      <a:pt x="966003" y="16121"/>
                      <a:pt x="966003" y="36005"/>
                    </a:cubicBezTo>
                    <a:close/>
                    <a:moveTo>
                      <a:pt x="1074003" y="36005"/>
                    </a:moveTo>
                    <a:lnTo>
                      <a:pt x="1065777" y="36005"/>
                    </a:lnTo>
                    <a:lnTo>
                      <a:pt x="1058186" y="23787"/>
                    </a:lnTo>
                    <a:cubicBezTo>
                      <a:pt x="1048414" y="17271"/>
                      <a:pt x="1034914" y="13241"/>
                      <a:pt x="1020002" y="13241"/>
                    </a:cubicBezTo>
                    <a:cubicBezTo>
                      <a:pt x="1005090" y="13241"/>
                      <a:pt x="991590" y="17271"/>
                      <a:pt x="981818" y="23786"/>
                    </a:cubicBezTo>
                    <a:lnTo>
                      <a:pt x="974228" y="36005"/>
                    </a:lnTo>
                    <a:lnTo>
                      <a:pt x="966003" y="36005"/>
                    </a:lnTo>
                    <a:cubicBezTo>
                      <a:pt x="966003" y="16121"/>
                      <a:pt x="990180" y="1"/>
                      <a:pt x="1020003" y="1"/>
                    </a:cubicBezTo>
                    <a:cubicBezTo>
                      <a:pt x="1049826" y="1"/>
                      <a:pt x="1074003" y="16121"/>
                      <a:pt x="1074003" y="36005"/>
                    </a:cubicBezTo>
                    <a:close/>
                    <a:moveTo>
                      <a:pt x="1182003" y="36005"/>
                    </a:moveTo>
                    <a:lnTo>
                      <a:pt x="1173777" y="36005"/>
                    </a:lnTo>
                    <a:lnTo>
                      <a:pt x="1166186" y="23787"/>
                    </a:lnTo>
                    <a:cubicBezTo>
                      <a:pt x="1156414" y="17271"/>
                      <a:pt x="1142914" y="13241"/>
                      <a:pt x="1128002" y="13241"/>
                    </a:cubicBezTo>
                    <a:cubicBezTo>
                      <a:pt x="1113091" y="13241"/>
                      <a:pt x="1099591" y="17271"/>
                      <a:pt x="1089819" y="23787"/>
                    </a:cubicBezTo>
                    <a:lnTo>
                      <a:pt x="1082228" y="36005"/>
                    </a:lnTo>
                    <a:lnTo>
                      <a:pt x="1074003" y="36005"/>
                    </a:lnTo>
                    <a:cubicBezTo>
                      <a:pt x="1074003" y="16121"/>
                      <a:pt x="1098180" y="1"/>
                      <a:pt x="1128003" y="1"/>
                    </a:cubicBezTo>
                    <a:cubicBezTo>
                      <a:pt x="1157826" y="1"/>
                      <a:pt x="1182003" y="16121"/>
                      <a:pt x="1182003" y="36005"/>
                    </a:cubicBezTo>
                    <a:close/>
                    <a:moveTo>
                      <a:pt x="1293170" y="36005"/>
                    </a:moveTo>
                    <a:lnTo>
                      <a:pt x="1281777" y="36005"/>
                    </a:lnTo>
                    <a:lnTo>
                      <a:pt x="1274186" y="23787"/>
                    </a:lnTo>
                    <a:cubicBezTo>
                      <a:pt x="1264414" y="17271"/>
                      <a:pt x="1250914" y="13241"/>
                      <a:pt x="1236002" y="13241"/>
                    </a:cubicBezTo>
                    <a:cubicBezTo>
                      <a:pt x="1221091" y="13241"/>
                      <a:pt x="1207591" y="17271"/>
                      <a:pt x="1197819" y="23787"/>
                    </a:cubicBezTo>
                    <a:lnTo>
                      <a:pt x="1190228" y="36005"/>
                    </a:lnTo>
                    <a:lnTo>
                      <a:pt x="1185170" y="36005"/>
                    </a:lnTo>
                    <a:cubicBezTo>
                      <a:pt x="1185170" y="16121"/>
                      <a:pt x="1209347" y="1"/>
                      <a:pt x="1239170" y="1"/>
                    </a:cubicBezTo>
                    <a:cubicBezTo>
                      <a:pt x="1268993" y="1"/>
                      <a:pt x="1293170" y="16121"/>
                      <a:pt x="1293170" y="36005"/>
                    </a:cubicBezTo>
                    <a:close/>
                    <a:moveTo>
                      <a:pt x="1401170" y="36005"/>
                    </a:moveTo>
                    <a:lnTo>
                      <a:pt x="1392944" y="36005"/>
                    </a:lnTo>
                    <a:lnTo>
                      <a:pt x="1385353" y="23787"/>
                    </a:lnTo>
                    <a:cubicBezTo>
                      <a:pt x="1375581" y="17271"/>
                      <a:pt x="1362081" y="13241"/>
                      <a:pt x="1347169" y="13241"/>
                    </a:cubicBezTo>
                    <a:cubicBezTo>
                      <a:pt x="1332258" y="13241"/>
                      <a:pt x="1318758" y="17271"/>
                      <a:pt x="1308986" y="23787"/>
                    </a:cubicBezTo>
                    <a:lnTo>
                      <a:pt x="1301395" y="36005"/>
                    </a:lnTo>
                    <a:lnTo>
                      <a:pt x="1293170" y="36005"/>
                    </a:lnTo>
                    <a:cubicBezTo>
                      <a:pt x="1293170" y="16121"/>
                      <a:pt x="1317347" y="1"/>
                      <a:pt x="1347170" y="1"/>
                    </a:cubicBezTo>
                    <a:cubicBezTo>
                      <a:pt x="1376993" y="1"/>
                      <a:pt x="1401170" y="16121"/>
                      <a:pt x="1401170" y="36005"/>
                    </a:cubicBezTo>
                    <a:close/>
                    <a:moveTo>
                      <a:pt x="1609336" y="36005"/>
                    </a:moveTo>
                    <a:lnTo>
                      <a:pt x="1608944" y="36005"/>
                    </a:lnTo>
                    <a:lnTo>
                      <a:pt x="1601352" y="23786"/>
                    </a:lnTo>
                    <a:cubicBezTo>
                      <a:pt x="1591580" y="17271"/>
                      <a:pt x="1578080" y="13241"/>
                      <a:pt x="1563169" y="13241"/>
                    </a:cubicBezTo>
                    <a:cubicBezTo>
                      <a:pt x="1548258" y="13241"/>
                      <a:pt x="1534758" y="17271"/>
                      <a:pt x="1524986" y="23787"/>
                    </a:cubicBezTo>
                    <a:lnTo>
                      <a:pt x="1517395" y="36005"/>
                    </a:lnTo>
                    <a:lnTo>
                      <a:pt x="1509170" y="36005"/>
                    </a:lnTo>
                    <a:lnTo>
                      <a:pt x="1501336" y="36005"/>
                    </a:lnTo>
                    <a:lnTo>
                      <a:pt x="1500944" y="36005"/>
                    </a:lnTo>
                    <a:lnTo>
                      <a:pt x="1493353" y="23787"/>
                    </a:lnTo>
                    <a:cubicBezTo>
                      <a:pt x="1483581" y="17271"/>
                      <a:pt x="1470081" y="13241"/>
                      <a:pt x="1455169" y="13241"/>
                    </a:cubicBezTo>
                    <a:cubicBezTo>
                      <a:pt x="1440258" y="13241"/>
                      <a:pt x="1426758" y="17271"/>
                      <a:pt x="1416986" y="23787"/>
                    </a:cubicBezTo>
                    <a:lnTo>
                      <a:pt x="1409395" y="36005"/>
                    </a:lnTo>
                    <a:lnTo>
                      <a:pt x="1401170" y="36005"/>
                    </a:lnTo>
                    <a:cubicBezTo>
                      <a:pt x="1401170" y="16121"/>
                      <a:pt x="1425347" y="1"/>
                      <a:pt x="1455170" y="1"/>
                    </a:cubicBezTo>
                    <a:cubicBezTo>
                      <a:pt x="1470081" y="1"/>
                      <a:pt x="1483581" y="4031"/>
                      <a:pt x="1493353" y="10546"/>
                    </a:cubicBezTo>
                    <a:lnTo>
                      <a:pt x="1505253" y="29700"/>
                    </a:lnTo>
                    <a:lnTo>
                      <a:pt x="1517152" y="10546"/>
                    </a:lnTo>
                    <a:cubicBezTo>
                      <a:pt x="1526924" y="4031"/>
                      <a:pt x="1540424" y="1"/>
                      <a:pt x="1555336" y="1"/>
                    </a:cubicBezTo>
                    <a:cubicBezTo>
                      <a:pt x="1585159" y="1"/>
                      <a:pt x="1609336" y="16121"/>
                      <a:pt x="1609336" y="36005"/>
                    </a:cubicBezTo>
                    <a:close/>
                    <a:moveTo>
                      <a:pt x="1717336" y="36005"/>
                    </a:moveTo>
                    <a:lnTo>
                      <a:pt x="1709110" y="36005"/>
                    </a:lnTo>
                    <a:lnTo>
                      <a:pt x="1701519" y="23787"/>
                    </a:lnTo>
                    <a:cubicBezTo>
                      <a:pt x="1691747" y="17271"/>
                      <a:pt x="1678247" y="13241"/>
                      <a:pt x="1663335" y="13241"/>
                    </a:cubicBezTo>
                    <a:cubicBezTo>
                      <a:pt x="1648423" y="13241"/>
                      <a:pt x="1634923" y="17271"/>
                      <a:pt x="1625151" y="23786"/>
                    </a:cubicBezTo>
                    <a:lnTo>
                      <a:pt x="1617560" y="36005"/>
                    </a:lnTo>
                    <a:lnTo>
                      <a:pt x="1609336" y="36005"/>
                    </a:lnTo>
                    <a:cubicBezTo>
                      <a:pt x="1609336" y="16121"/>
                      <a:pt x="1633513" y="1"/>
                      <a:pt x="1663336" y="1"/>
                    </a:cubicBezTo>
                    <a:cubicBezTo>
                      <a:pt x="1693159" y="1"/>
                      <a:pt x="1717336" y="16121"/>
                      <a:pt x="1717336" y="36005"/>
                    </a:cubicBezTo>
                    <a:close/>
                    <a:moveTo>
                      <a:pt x="1926400" y="36005"/>
                    </a:moveTo>
                    <a:lnTo>
                      <a:pt x="1925110" y="36005"/>
                    </a:lnTo>
                    <a:lnTo>
                      <a:pt x="1917518" y="23786"/>
                    </a:lnTo>
                    <a:cubicBezTo>
                      <a:pt x="1907746" y="17271"/>
                      <a:pt x="1894246" y="13241"/>
                      <a:pt x="1879335" y="13241"/>
                    </a:cubicBezTo>
                    <a:cubicBezTo>
                      <a:pt x="1864424" y="13241"/>
                      <a:pt x="1850924" y="17271"/>
                      <a:pt x="1841152" y="23787"/>
                    </a:cubicBezTo>
                    <a:lnTo>
                      <a:pt x="1833561" y="36005"/>
                    </a:lnTo>
                    <a:lnTo>
                      <a:pt x="1825336" y="36005"/>
                    </a:lnTo>
                    <a:lnTo>
                      <a:pt x="1818400" y="36005"/>
                    </a:lnTo>
                    <a:lnTo>
                      <a:pt x="1817110" y="36005"/>
                    </a:lnTo>
                    <a:lnTo>
                      <a:pt x="1809519" y="23787"/>
                    </a:lnTo>
                    <a:cubicBezTo>
                      <a:pt x="1799747" y="17271"/>
                      <a:pt x="1786247" y="13241"/>
                      <a:pt x="1771335" y="13241"/>
                    </a:cubicBezTo>
                    <a:cubicBezTo>
                      <a:pt x="1756424" y="13241"/>
                      <a:pt x="1742924" y="17271"/>
                      <a:pt x="1733152" y="23787"/>
                    </a:cubicBezTo>
                    <a:lnTo>
                      <a:pt x="1725561" y="36005"/>
                    </a:lnTo>
                    <a:lnTo>
                      <a:pt x="1717336" y="36005"/>
                    </a:lnTo>
                    <a:cubicBezTo>
                      <a:pt x="1717336" y="16121"/>
                      <a:pt x="1741513" y="1"/>
                      <a:pt x="1771336" y="1"/>
                    </a:cubicBezTo>
                    <a:cubicBezTo>
                      <a:pt x="1786247" y="1"/>
                      <a:pt x="1799747" y="4031"/>
                      <a:pt x="1809519" y="10546"/>
                    </a:cubicBezTo>
                    <a:lnTo>
                      <a:pt x="1821868" y="30423"/>
                    </a:lnTo>
                    <a:lnTo>
                      <a:pt x="1834216" y="10546"/>
                    </a:lnTo>
                    <a:cubicBezTo>
                      <a:pt x="1843988" y="4031"/>
                      <a:pt x="1857488" y="1"/>
                      <a:pt x="1872400" y="1"/>
                    </a:cubicBezTo>
                    <a:cubicBezTo>
                      <a:pt x="1902223" y="1"/>
                      <a:pt x="1926400" y="16121"/>
                      <a:pt x="1926400" y="36005"/>
                    </a:cubicBezTo>
                    <a:close/>
                    <a:moveTo>
                      <a:pt x="2034400" y="36005"/>
                    </a:moveTo>
                    <a:lnTo>
                      <a:pt x="2026174" y="36005"/>
                    </a:lnTo>
                    <a:lnTo>
                      <a:pt x="2018583" y="23787"/>
                    </a:lnTo>
                    <a:cubicBezTo>
                      <a:pt x="2008811" y="17271"/>
                      <a:pt x="1995311" y="13241"/>
                      <a:pt x="1980399" y="13241"/>
                    </a:cubicBezTo>
                    <a:cubicBezTo>
                      <a:pt x="1965487" y="13241"/>
                      <a:pt x="1951987" y="17271"/>
                      <a:pt x="1942215" y="23786"/>
                    </a:cubicBezTo>
                    <a:lnTo>
                      <a:pt x="1934625" y="36005"/>
                    </a:lnTo>
                    <a:lnTo>
                      <a:pt x="1926400" y="36005"/>
                    </a:lnTo>
                    <a:cubicBezTo>
                      <a:pt x="1926400" y="16121"/>
                      <a:pt x="1950577" y="1"/>
                      <a:pt x="1980400" y="1"/>
                    </a:cubicBezTo>
                    <a:cubicBezTo>
                      <a:pt x="2010223" y="1"/>
                      <a:pt x="2034400" y="16121"/>
                      <a:pt x="2034400" y="36005"/>
                    </a:cubicBezTo>
                    <a:close/>
                    <a:moveTo>
                      <a:pt x="2142400" y="36005"/>
                    </a:moveTo>
                    <a:lnTo>
                      <a:pt x="2134174" y="36005"/>
                    </a:lnTo>
                    <a:lnTo>
                      <a:pt x="2126583" y="23787"/>
                    </a:lnTo>
                    <a:cubicBezTo>
                      <a:pt x="2116811" y="17271"/>
                      <a:pt x="2103311" y="13241"/>
                      <a:pt x="2088399" y="13241"/>
                    </a:cubicBezTo>
                    <a:cubicBezTo>
                      <a:pt x="2073488" y="13241"/>
                      <a:pt x="2059988" y="17271"/>
                      <a:pt x="2050216" y="23787"/>
                    </a:cubicBezTo>
                    <a:lnTo>
                      <a:pt x="2042625" y="36005"/>
                    </a:lnTo>
                    <a:lnTo>
                      <a:pt x="2034400" y="36005"/>
                    </a:lnTo>
                    <a:cubicBezTo>
                      <a:pt x="2034400" y="16121"/>
                      <a:pt x="2058577" y="1"/>
                      <a:pt x="2088400" y="1"/>
                    </a:cubicBezTo>
                    <a:cubicBezTo>
                      <a:pt x="2118223" y="1"/>
                      <a:pt x="2142400" y="16121"/>
                      <a:pt x="2142400" y="36005"/>
                    </a:cubicBezTo>
                    <a:close/>
                    <a:moveTo>
                      <a:pt x="2253567" y="36005"/>
                    </a:moveTo>
                    <a:lnTo>
                      <a:pt x="2242174" y="36005"/>
                    </a:lnTo>
                    <a:lnTo>
                      <a:pt x="2234583" y="23787"/>
                    </a:lnTo>
                    <a:cubicBezTo>
                      <a:pt x="2224811" y="17271"/>
                      <a:pt x="2211311" y="13241"/>
                      <a:pt x="2196399" y="13241"/>
                    </a:cubicBezTo>
                    <a:cubicBezTo>
                      <a:pt x="2181488" y="13241"/>
                      <a:pt x="2167988" y="17271"/>
                      <a:pt x="2158216" y="23787"/>
                    </a:cubicBezTo>
                    <a:lnTo>
                      <a:pt x="2150625" y="36005"/>
                    </a:lnTo>
                    <a:lnTo>
                      <a:pt x="2145567" y="36005"/>
                    </a:lnTo>
                    <a:cubicBezTo>
                      <a:pt x="2145567" y="16121"/>
                      <a:pt x="2169744" y="1"/>
                      <a:pt x="2199567" y="1"/>
                    </a:cubicBezTo>
                    <a:cubicBezTo>
                      <a:pt x="2229390" y="1"/>
                      <a:pt x="2253567" y="16121"/>
                      <a:pt x="2253567" y="36005"/>
                    </a:cubicBezTo>
                    <a:close/>
                    <a:moveTo>
                      <a:pt x="2361567" y="36005"/>
                    </a:moveTo>
                    <a:lnTo>
                      <a:pt x="2353341" y="36005"/>
                    </a:lnTo>
                    <a:lnTo>
                      <a:pt x="2345750" y="23787"/>
                    </a:lnTo>
                    <a:cubicBezTo>
                      <a:pt x="2335978" y="17271"/>
                      <a:pt x="2322478" y="13241"/>
                      <a:pt x="2307566" y="13241"/>
                    </a:cubicBezTo>
                    <a:cubicBezTo>
                      <a:pt x="2292655" y="13241"/>
                      <a:pt x="2279155" y="17271"/>
                      <a:pt x="2269383" y="23787"/>
                    </a:cubicBezTo>
                    <a:lnTo>
                      <a:pt x="2261792" y="36005"/>
                    </a:lnTo>
                    <a:lnTo>
                      <a:pt x="2253567" y="36005"/>
                    </a:lnTo>
                    <a:cubicBezTo>
                      <a:pt x="2253567" y="16121"/>
                      <a:pt x="2277744" y="1"/>
                      <a:pt x="2307567" y="1"/>
                    </a:cubicBezTo>
                    <a:cubicBezTo>
                      <a:pt x="2337390" y="1"/>
                      <a:pt x="2361567" y="16121"/>
                      <a:pt x="2361567" y="36005"/>
                    </a:cubicBezTo>
                    <a:close/>
                    <a:moveTo>
                      <a:pt x="2469567" y="36005"/>
                    </a:moveTo>
                    <a:lnTo>
                      <a:pt x="2461341" y="36005"/>
                    </a:lnTo>
                    <a:lnTo>
                      <a:pt x="2453750" y="23787"/>
                    </a:lnTo>
                    <a:cubicBezTo>
                      <a:pt x="2443978" y="17271"/>
                      <a:pt x="2430478" y="13241"/>
                      <a:pt x="2415566" y="13241"/>
                    </a:cubicBezTo>
                    <a:cubicBezTo>
                      <a:pt x="2400655" y="13241"/>
                      <a:pt x="2387155" y="17271"/>
                      <a:pt x="2377383" y="23787"/>
                    </a:cubicBezTo>
                    <a:lnTo>
                      <a:pt x="2369792" y="36005"/>
                    </a:lnTo>
                    <a:lnTo>
                      <a:pt x="2361567" y="36005"/>
                    </a:lnTo>
                    <a:cubicBezTo>
                      <a:pt x="2361567" y="16121"/>
                      <a:pt x="2385744" y="1"/>
                      <a:pt x="2415567" y="1"/>
                    </a:cubicBezTo>
                    <a:cubicBezTo>
                      <a:pt x="2430478" y="1"/>
                      <a:pt x="2443978" y="4031"/>
                      <a:pt x="2453750" y="10546"/>
                    </a:cubicBezTo>
                    <a:lnTo>
                      <a:pt x="2468452" y="34211"/>
                    </a:lnTo>
                    <a:lnTo>
                      <a:pt x="2483155" y="10545"/>
                    </a:lnTo>
                    <a:cubicBezTo>
                      <a:pt x="2492927" y="4030"/>
                      <a:pt x="2506427" y="0"/>
                      <a:pt x="2521339" y="0"/>
                    </a:cubicBezTo>
                    <a:cubicBezTo>
                      <a:pt x="2551162" y="0"/>
                      <a:pt x="2575339" y="16120"/>
                      <a:pt x="2575339" y="36004"/>
                    </a:cubicBezTo>
                    <a:lnTo>
                      <a:pt x="2569340" y="36004"/>
                    </a:lnTo>
                    <a:lnTo>
                      <a:pt x="2561749" y="23786"/>
                    </a:lnTo>
                    <a:cubicBezTo>
                      <a:pt x="2551977" y="17271"/>
                      <a:pt x="2538477" y="13241"/>
                      <a:pt x="2523566" y="13241"/>
                    </a:cubicBezTo>
                    <a:cubicBezTo>
                      <a:pt x="2508655" y="13241"/>
                      <a:pt x="2495155" y="17271"/>
                      <a:pt x="2485383" y="23787"/>
                    </a:cubicBezTo>
                    <a:lnTo>
                      <a:pt x="2477792" y="36004"/>
                    </a:lnTo>
                    <a:lnTo>
                      <a:pt x="2469566" y="36004"/>
                    </a:lnTo>
                    <a:close/>
                  </a:path>
                </a:pathLst>
              </a:custGeom>
              <a:noFill/>
              <a:ln w="6350">
                <a:solidFill>
                  <a:schemeClr val="tx1"/>
                </a:solidFill>
                <a:prstDash val="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5" name="フリーフォーム 94"/>
              <p:cNvSpPr/>
              <p:nvPr/>
            </p:nvSpPr>
            <p:spPr bwMode="auto">
              <a:xfrm rot="10800000">
                <a:off x="2260930" y="4952648"/>
                <a:ext cx="3434383" cy="28129"/>
              </a:xfrm>
              <a:custGeom>
                <a:avLst/>
                <a:gdLst>
                  <a:gd name="connsiteX0" fmla="*/ 2683339 w 4395967"/>
                  <a:gd name="connsiteY0" fmla="*/ 36004 h 36005"/>
                  <a:gd name="connsiteX1" fmla="*/ 2675113 w 4395967"/>
                  <a:gd name="connsiteY1" fmla="*/ 36004 h 36005"/>
                  <a:gd name="connsiteX2" fmla="*/ 2667522 w 4395967"/>
                  <a:gd name="connsiteY2" fmla="*/ 23786 h 36005"/>
                  <a:gd name="connsiteX3" fmla="*/ 2629338 w 4395967"/>
                  <a:gd name="connsiteY3" fmla="*/ 13240 h 36005"/>
                  <a:gd name="connsiteX4" fmla="*/ 2591154 w 4395967"/>
                  <a:gd name="connsiteY4" fmla="*/ 23785 h 36005"/>
                  <a:gd name="connsiteX5" fmla="*/ 2583563 w 4395967"/>
                  <a:gd name="connsiteY5" fmla="*/ 36004 h 36005"/>
                  <a:gd name="connsiteX6" fmla="*/ 2575339 w 4395967"/>
                  <a:gd name="connsiteY6" fmla="*/ 36004 h 36005"/>
                  <a:gd name="connsiteX7" fmla="*/ 2629339 w 4395967"/>
                  <a:gd name="connsiteY7" fmla="*/ 0 h 36005"/>
                  <a:gd name="connsiteX8" fmla="*/ 2683339 w 4395967"/>
                  <a:gd name="connsiteY8" fmla="*/ 36004 h 36005"/>
                  <a:gd name="connsiteX9" fmla="*/ 2892403 w 4395967"/>
                  <a:gd name="connsiteY9" fmla="*/ 36004 h 36005"/>
                  <a:gd name="connsiteX10" fmla="*/ 2891112 w 4395967"/>
                  <a:gd name="connsiteY10" fmla="*/ 36004 h 36005"/>
                  <a:gd name="connsiteX11" fmla="*/ 2883521 w 4395967"/>
                  <a:gd name="connsiteY11" fmla="*/ 23785 h 36005"/>
                  <a:gd name="connsiteX12" fmla="*/ 2845338 w 4395967"/>
                  <a:gd name="connsiteY12" fmla="*/ 13240 h 36005"/>
                  <a:gd name="connsiteX13" fmla="*/ 2807155 w 4395967"/>
                  <a:gd name="connsiteY13" fmla="*/ 23786 h 36005"/>
                  <a:gd name="connsiteX14" fmla="*/ 2799564 w 4395967"/>
                  <a:gd name="connsiteY14" fmla="*/ 36004 h 36005"/>
                  <a:gd name="connsiteX15" fmla="*/ 2791339 w 4395967"/>
                  <a:gd name="connsiteY15" fmla="*/ 36004 h 36005"/>
                  <a:gd name="connsiteX16" fmla="*/ 2784403 w 4395967"/>
                  <a:gd name="connsiteY16" fmla="*/ 36004 h 36005"/>
                  <a:gd name="connsiteX17" fmla="*/ 2783113 w 4395967"/>
                  <a:gd name="connsiteY17" fmla="*/ 36004 h 36005"/>
                  <a:gd name="connsiteX18" fmla="*/ 2775522 w 4395967"/>
                  <a:gd name="connsiteY18" fmla="*/ 23786 h 36005"/>
                  <a:gd name="connsiteX19" fmla="*/ 2737338 w 4395967"/>
                  <a:gd name="connsiteY19" fmla="*/ 13240 h 36005"/>
                  <a:gd name="connsiteX20" fmla="*/ 2699155 w 4395967"/>
                  <a:gd name="connsiteY20" fmla="*/ 23786 h 36005"/>
                  <a:gd name="connsiteX21" fmla="*/ 2691564 w 4395967"/>
                  <a:gd name="connsiteY21" fmla="*/ 36004 h 36005"/>
                  <a:gd name="connsiteX22" fmla="*/ 2683339 w 4395967"/>
                  <a:gd name="connsiteY22" fmla="*/ 36004 h 36005"/>
                  <a:gd name="connsiteX23" fmla="*/ 2737339 w 4395967"/>
                  <a:gd name="connsiteY23" fmla="*/ 0 h 36005"/>
                  <a:gd name="connsiteX24" fmla="*/ 2775522 w 4395967"/>
                  <a:gd name="connsiteY24" fmla="*/ 10545 h 36005"/>
                  <a:gd name="connsiteX25" fmla="*/ 2787871 w 4395967"/>
                  <a:gd name="connsiteY25" fmla="*/ 30422 h 36005"/>
                  <a:gd name="connsiteX26" fmla="*/ 2800219 w 4395967"/>
                  <a:gd name="connsiteY26" fmla="*/ 10545 h 36005"/>
                  <a:gd name="connsiteX27" fmla="*/ 2838403 w 4395967"/>
                  <a:gd name="connsiteY27" fmla="*/ 0 h 36005"/>
                  <a:gd name="connsiteX28" fmla="*/ 2892403 w 4395967"/>
                  <a:gd name="connsiteY28" fmla="*/ 36004 h 36005"/>
                  <a:gd name="connsiteX29" fmla="*/ 3000403 w 4395967"/>
                  <a:gd name="connsiteY29" fmla="*/ 36004 h 36005"/>
                  <a:gd name="connsiteX30" fmla="*/ 2992177 w 4395967"/>
                  <a:gd name="connsiteY30" fmla="*/ 36004 h 36005"/>
                  <a:gd name="connsiteX31" fmla="*/ 2984586 w 4395967"/>
                  <a:gd name="connsiteY31" fmla="*/ 23786 h 36005"/>
                  <a:gd name="connsiteX32" fmla="*/ 2946402 w 4395967"/>
                  <a:gd name="connsiteY32" fmla="*/ 13240 h 36005"/>
                  <a:gd name="connsiteX33" fmla="*/ 2908218 w 4395967"/>
                  <a:gd name="connsiteY33" fmla="*/ 23785 h 36005"/>
                  <a:gd name="connsiteX34" fmla="*/ 2900627 w 4395967"/>
                  <a:gd name="connsiteY34" fmla="*/ 36004 h 36005"/>
                  <a:gd name="connsiteX35" fmla="*/ 2892403 w 4395967"/>
                  <a:gd name="connsiteY35" fmla="*/ 36004 h 36005"/>
                  <a:gd name="connsiteX36" fmla="*/ 2946403 w 4395967"/>
                  <a:gd name="connsiteY36" fmla="*/ 0 h 36005"/>
                  <a:gd name="connsiteX37" fmla="*/ 3000403 w 4395967"/>
                  <a:gd name="connsiteY37" fmla="*/ 36004 h 36005"/>
                  <a:gd name="connsiteX38" fmla="*/ 3108403 w 4395967"/>
                  <a:gd name="connsiteY38" fmla="*/ 36004 h 36005"/>
                  <a:gd name="connsiteX39" fmla="*/ 3100177 w 4395967"/>
                  <a:gd name="connsiteY39" fmla="*/ 36004 h 36005"/>
                  <a:gd name="connsiteX40" fmla="*/ 3092586 w 4395967"/>
                  <a:gd name="connsiteY40" fmla="*/ 23786 h 36005"/>
                  <a:gd name="connsiteX41" fmla="*/ 3054402 w 4395967"/>
                  <a:gd name="connsiteY41" fmla="*/ 13240 h 36005"/>
                  <a:gd name="connsiteX42" fmla="*/ 3016218 w 4395967"/>
                  <a:gd name="connsiteY42" fmla="*/ 23786 h 36005"/>
                  <a:gd name="connsiteX43" fmla="*/ 3008628 w 4395967"/>
                  <a:gd name="connsiteY43" fmla="*/ 36004 h 36005"/>
                  <a:gd name="connsiteX44" fmla="*/ 3000403 w 4395967"/>
                  <a:gd name="connsiteY44" fmla="*/ 36004 h 36005"/>
                  <a:gd name="connsiteX45" fmla="*/ 3054403 w 4395967"/>
                  <a:gd name="connsiteY45" fmla="*/ 0 h 36005"/>
                  <a:gd name="connsiteX46" fmla="*/ 3108403 w 4395967"/>
                  <a:gd name="connsiteY46" fmla="*/ 36004 h 36005"/>
                  <a:gd name="connsiteX47" fmla="*/ 3219570 w 4395967"/>
                  <a:gd name="connsiteY47" fmla="*/ 36004 h 36005"/>
                  <a:gd name="connsiteX48" fmla="*/ 3208177 w 4395967"/>
                  <a:gd name="connsiteY48" fmla="*/ 36004 h 36005"/>
                  <a:gd name="connsiteX49" fmla="*/ 3200586 w 4395967"/>
                  <a:gd name="connsiteY49" fmla="*/ 23786 h 36005"/>
                  <a:gd name="connsiteX50" fmla="*/ 3162402 w 4395967"/>
                  <a:gd name="connsiteY50" fmla="*/ 13240 h 36005"/>
                  <a:gd name="connsiteX51" fmla="*/ 3124218 w 4395967"/>
                  <a:gd name="connsiteY51" fmla="*/ 23786 h 36005"/>
                  <a:gd name="connsiteX52" fmla="*/ 3116628 w 4395967"/>
                  <a:gd name="connsiteY52" fmla="*/ 36004 h 36005"/>
                  <a:gd name="connsiteX53" fmla="*/ 3111570 w 4395967"/>
                  <a:gd name="connsiteY53" fmla="*/ 36004 h 36005"/>
                  <a:gd name="connsiteX54" fmla="*/ 3165570 w 4395967"/>
                  <a:gd name="connsiteY54" fmla="*/ 0 h 36005"/>
                  <a:gd name="connsiteX55" fmla="*/ 3219570 w 4395967"/>
                  <a:gd name="connsiteY55" fmla="*/ 36004 h 36005"/>
                  <a:gd name="connsiteX56" fmla="*/ 3327570 w 4395967"/>
                  <a:gd name="connsiteY56" fmla="*/ 36004 h 36005"/>
                  <a:gd name="connsiteX57" fmla="*/ 3319344 w 4395967"/>
                  <a:gd name="connsiteY57" fmla="*/ 36004 h 36005"/>
                  <a:gd name="connsiteX58" fmla="*/ 3311753 w 4395967"/>
                  <a:gd name="connsiteY58" fmla="*/ 23786 h 36005"/>
                  <a:gd name="connsiteX59" fmla="*/ 3273569 w 4395967"/>
                  <a:gd name="connsiteY59" fmla="*/ 13240 h 36005"/>
                  <a:gd name="connsiteX60" fmla="*/ 3235385 w 4395967"/>
                  <a:gd name="connsiteY60" fmla="*/ 23786 h 36005"/>
                  <a:gd name="connsiteX61" fmla="*/ 3227795 w 4395967"/>
                  <a:gd name="connsiteY61" fmla="*/ 36004 h 36005"/>
                  <a:gd name="connsiteX62" fmla="*/ 3219570 w 4395967"/>
                  <a:gd name="connsiteY62" fmla="*/ 36004 h 36005"/>
                  <a:gd name="connsiteX63" fmla="*/ 3273570 w 4395967"/>
                  <a:gd name="connsiteY63" fmla="*/ 0 h 36005"/>
                  <a:gd name="connsiteX64" fmla="*/ 3327570 w 4395967"/>
                  <a:gd name="connsiteY64" fmla="*/ 36004 h 36005"/>
                  <a:gd name="connsiteX65" fmla="*/ 3535736 w 4395967"/>
                  <a:gd name="connsiteY65" fmla="*/ 36004 h 36005"/>
                  <a:gd name="connsiteX66" fmla="*/ 3535344 w 4395967"/>
                  <a:gd name="connsiteY66" fmla="*/ 36004 h 36005"/>
                  <a:gd name="connsiteX67" fmla="*/ 3527753 w 4395967"/>
                  <a:gd name="connsiteY67" fmla="*/ 23785 h 36005"/>
                  <a:gd name="connsiteX68" fmla="*/ 3489569 w 4395967"/>
                  <a:gd name="connsiteY68" fmla="*/ 13240 h 36005"/>
                  <a:gd name="connsiteX69" fmla="*/ 3451385 w 4395967"/>
                  <a:gd name="connsiteY69" fmla="*/ 23786 h 36005"/>
                  <a:gd name="connsiteX70" fmla="*/ 3443795 w 4395967"/>
                  <a:gd name="connsiteY70" fmla="*/ 36004 h 36005"/>
                  <a:gd name="connsiteX71" fmla="*/ 3435570 w 4395967"/>
                  <a:gd name="connsiteY71" fmla="*/ 36004 h 36005"/>
                  <a:gd name="connsiteX72" fmla="*/ 3427736 w 4395967"/>
                  <a:gd name="connsiteY72" fmla="*/ 36004 h 36005"/>
                  <a:gd name="connsiteX73" fmla="*/ 3427344 w 4395967"/>
                  <a:gd name="connsiteY73" fmla="*/ 36004 h 36005"/>
                  <a:gd name="connsiteX74" fmla="*/ 3419753 w 4395967"/>
                  <a:gd name="connsiteY74" fmla="*/ 23786 h 36005"/>
                  <a:gd name="connsiteX75" fmla="*/ 3381569 w 4395967"/>
                  <a:gd name="connsiteY75" fmla="*/ 13240 h 36005"/>
                  <a:gd name="connsiteX76" fmla="*/ 3343385 w 4395967"/>
                  <a:gd name="connsiteY76" fmla="*/ 23786 h 36005"/>
                  <a:gd name="connsiteX77" fmla="*/ 3335795 w 4395967"/>
                  <a:gd name="connsiteY77" fmla="*/ 36004 h 36005"/>
                  <a:gd name="connsiteX78" fmla="*/ 3327570 w 4395967"/>
                  <a:gd name="connsiteY78" fmla="*/ 36004 h 36005"/>
                  <a:gd name="connsiteX79" fmla="*/ 3381570 w 4395967"/>
                  <a:gd name="connsiteY79" fmla="*/ 0 h 36005"/>
                  <a:gd name="connsiteX80" fmla="*/ 3419754 w 4395967"/>
                  <a:gd name="connsiteY80" fmla="*/ 10545 h 36005"/>
                  <a:gd name="connsiteX81" fmla="*/ 3431653 w 4395967"/>
                  <a:gd name="connsiteY81" fmla="*/ 29699 h 36005"/>
                  <a:gd name="connsiteX82" fmla="*/ 3443552 w 4395967"/>
                  <a:gd name="connsiteY82" fmla="*/ 10545 h 36005"/>
                  <a:gd name="connsiteX83" fmla="*/ 3481736 w 4395967"/>
                  <a:gd name="connsiteY83" fmla="*/ 0 h 36005"/>
                  <a:gd name="connsiteX84" fmla="*/ 3535736 w 4395967"/>
                  <a:gd name="connsiteY84" fmla="*/ 36004 h 36005"/>
                  <a:gd name="connsiteX85" fmla="*/ 3643736 w 4395967"/>
                  <a:gd name="connsiteY85" fmla="*/ 36004 h 36005"/>
                  <a:gd name="connsiteX86" fmla="*/ 3635510 w 4395967"/>
                  <a:gd name="connsiteY86" fmla="*/ 36004 h 36005"/>
                  <a:gd name="connsiteX87" fmla="*/ 3627919 w 4395967"/>
                  <a:gd name="connsiteY87" fmla="*/ 23786 h 36005"/>
                  <a:gd name="connsiteX88" fmla="*/ 3589735 w 4395967"/>
                  <a:gd name="connsiteY88" fmla="*/ 13240 h 36005"/>
                  <a:gd name="connsiteX89" fmla="*/ 3551551 w 4395967"/>
                  <a:gd name="connsiteY89" fmla="*/ 23785 h 36005"/>
                  <a:gd name="connsiteX90" fmla="*/ 3543960 w 4395967"/>
                  <a:gd name="connsiteY90" fmla="*/ 36004 h 36005"/>
                  <a:gd name="connsiteX91" fmla="*/ 3535736 w 4395967"/>
                  <a:gd name="connsiteY91" fmla="*/ 36004 h 36005"/>
                  <a:gd name="connsiteX92" fmla="*/ 3589736 w 4395967"/>
                  <a:gd name="connsiteY92" fmla="*/ 0 h 36005"/>
                  <a:gd name="connsiteX93" fmla="*/ 3643736 w 4395967"/>
                  <a:gd name="connsiteY93" fmla="*/ 36004 h 36005"/>
                  <a:gd name="connsiteX94" fmla="*/ 3852800 w 4395967"/>
                  <a:gd name="connsiteY94" fmla="*/ 36004 h 36005"/>
                  <a:gd name="connsiteX95" fmla="*/ 3851510 w 4395967"/>
                  <a:gd name="connsiteY95" fmla="*/ 36004 h 36005"/>
                  <a:gd name="connsiteX96" fmla="*/ 3843919 w 4395967"/>
                  <a:gd name="connsiteY96" fmla="*/ 23785 h 36005"/>
                  <a:gd name="connsiteX97" fmla="*/ 3805735 w 4395967"/>
                  <a:gd name="connsiteY97" fmla="*/ 13240 h 36005"/>
                  <a:gd name="connsiteX98" fmla="*/ 3767551 w 4395967"/>
                  <a:gd name="connsiteY98" fmla="*/ 23786 h 36005"/>
                  <a:gd name="connsiteX99" fmla="*/ 3759961 w 4395967"/>
                  <a:gd name="connsiteY99" fmla="*/ 36004 h 36005"/>
                  <a:gd name="connsiteX100" fmla="*/ 3751736 w 4395967"/>
                  <a:gd name="connsiteY100" fmla="*/ 36004 h 36005"/>
                  <a:gd name="connsiteX101" fmla="*/ 3744800 w 4395967"/>
                  <a:gd name="connsiteY101" fmla="*/ 36004 h 36005"/>
                  <a:gd name="connsiteX102" fmla="*/ 3743510 w 4395967"/>
                  <a:gd name="connsiteY102" fmla="*/ 36004 h 36005"/>
                  <a:gd name="connsiteX103" fmla="*/ 3735919 w 4395967"/>
                  <a:gd name="connsiteY103" fmla="*/ 23786 h 36005"/>
                  <a:gd name="connsiteX104" fmla="*/ 3697735 w 4395967"/>
                  <a:gd name="connsiteY104" fmla="*/ 13240 h 36005"/>
                  <a:gd name="connsiteX105" fmla="*/ 3659551 w 4395967"/>
                  <a:gd name="connsiteY105" fmla="*/ 23786 h 36005"/>
                  <a:gd name="connsiteX106" fmla="*/ 3651961 w 4395967"/>
                  <a:gd name="connsiteY106" fmla="*/ 36004 h 36005"/>
                  <a:gd name="connsiteX107" fmla="*/ 3643736 w 4395967"/>
                  <a:gd name="connsiteY107" fmla="*/ 36004 h 36005"/>
                  <a:gd name="connsiteX108" fmla="*/ 3697736 w 4395967"/>
                  <a:gd name="connsiteY108" fmla="*/ 0 h 36005"/>
                  <a:gd name="connsiteX109" fmla="*/ 3735920 w 4395967"/>
                  <a:gd name="connsiteY109" fmla="*/ 10545 h 36005"/>
                  <a:gd name="connsiteX110" fmla="*/ 3748268 w 4395967"/>
                  <a:gd name="connsiteY110" fmla="*/ 30422 h 36005"/>
                  <a:gd name="connsiteX111" fmla="*/ 3760616 w 4395967"/>
                  <a:gd name="connsiteY111" fmla="*/ 10545 h 36005"/>
                  <a:gd name="connsiteX112" fmla="*/ 3798800 w 4395967"/>
                  <a:gd name="connsiteY112" fmla="*/ 0 h 36005"/>
                  <a:gd name="connsiteX113" fmla="*/ 3852800 w 4395967"/>
                  <a:gd name="connsiteY113" fmla="*/ 36004 h 36005"/>
                  <a:gd name="connsiteX114" fmla="*/ 3960800 w 4395967"/>
                  <a:gd name="connsiteY114" fmla="*/ 36004 h 36005"/>
                  <a:gd name="connsiteX115" fmla="*/ 3952574 w 4395967"/>
                  <a:gd name="connsiteY115" fmla="*/ 36004 h 36005"/>
                  <a:gd name="connsiteX116" fmla="*/ 3944983 w 4395967"/>
                  <a:gd name="connsiteY116" fmla="*/ 23786 h 36005"/>
                  <a:gd name="connsiteX117" fmla="*/ 3906799 w 4395967"/>
                  <a:gd name="connsiteY117" fmla="*/ 13240 h 36005"/>
                  <a:gd name="connsiteX118" fmla="*/ 3868615 w 4395967"/>
                  <a:gd name="connsiteY118" fmla="*/ 23785 h 36005"/>
                  <a:gd name="connsiteX119" fmla="*/ 3861024 w 4395967"/>
                  <a:gd name="connsiteY119" fmla="*/ 36004 h 36005"/>
                  <a:gd name="connsiteX120" fmla="*/ 3852800 w 4395967"/>
                  <a:gd name="connsiteY120" fmla="*/ 36004 h 36005"/>
                  <a:gd name="connsiteX121" fmla="*/ 3906800 w 4395967"/>
                  <a:gd name="connsiteY121" fmla="*/ 0 h 36005"/>
                  <a:gd name="connsiteX122" fmla="*/ 3960800 w 4395967"/>
                  <a:gd name="connsiteY122" fmla="*/ 36004 h 36005"/>
                  <a:gd name="connsiteX123" fmla="*/ 4068800 w 4395967"/>
                  <a:gd name="connsiteY123" fmla="*/ 36004 h 36005"/>
                  <a:gd name="connsiteX124" fmla="*/ 4060574 w 4395967"/>
                  <a:gd name="connsiteY124" fmla="*/ 36004 h 36005"/>
                  <a:gd name="connsiteX125" fmla="*/ 4052983 w 4395967"/>
                  <a:gd name="connsiteY125" fmla="*/ 23786 h 36005"/>
                  <a:gd name="connsiteX126" fmla="*/ 4014799 w 4395967"/>
                  <a:gd name="connsiteY126" fmla="*/ 13240 h 36005"/>
                  <a:gd name="connsiteX127" fmla="*/ 3976615 w 4395967"/>
                  <a:gd name="connsiteY127" fmla="*/ 23786 h 36005"/>
                  <a:gd name="connsiteX128" fmla="*/ 3969025 w 4395967"/>
                  <a:gd name="connsiteY128" fmla="*/ 36004 h 36005"/>
                  <a:gd name="connsiteX129" fmla="*/ 3960800 w 4395967"/>
                  <a:gd name="connsiteY129" fmla="*/ 36004 h 36005"/>
                  <a:gd name="connsiteX130" fmla="*/ 4014800 w 4395967"/>
                  <a:gd name="connsiteY130" fmla="*/ 0 h 36005"/>
                  <a:gd name="connsiteX131" fmla="*/ 4068800 w 4395967"/>
                  <a:gd name="connsiteY131" fmla="*/ 36004 h 36005"/>
                  <a:gd name="connsiteX132" fmla="*/ 4179967 w 4395967"/>
                  <a:gd name="connsiteY132" fmla="*/ 36004 h 36005"/>
                  <a:gd name="connsiteX133" fmla="*/ 4168574 w 4395967"/>
                  <a:gd name="connsiteY133" fmla="*/ 36004 h 36005"/>
                  <a:gd name="connsiteX134" fmla="*/ 4160983 w 4395967"/>
                  <a:gd name="connsiteY134" fmla="*/ 23786 h 36005"/>
                  <a:gd name="connsiteX135" fmla="*/ 4122799 w 4395967"/>
                  <a:gd name="connsiteY135" fmla="*/ 13240 h 36005"/>
                  <a:gd name="connsiteX136" fmla="*/ 4084615 w 4395967"/>
                  <a:gd name="connsiteY136" fmla="*/ 23786 h 36005"/>
                  <a:gd name="connsiteX137" fmla="*/ 4077025 w 4395967"/>
                  <a:gd name="connsiteY137" fmla="*/ 36004 h 36005"/>
                  <a:gd name="connsiteX138" fmla="*/ 4071967 w 4395967"/>
                  <a:gd name="connsiteY138" fmla="*/ 36004 h 36005"/>
                  <a:gd name="connsiteX139" fmla="*/ 4125967 w 4395967"/>
                  <a:gd name="connsiteY139" fmla="*/ 0 h 36005"/>
                  <a:gd name="connsiteX140" fmla="*/ 4179967 w 4395967"/>
                  <a:gd name="connsiteY140" fmla="*/ 36004 h 36005"/>
                  <a:gd name="connsiteX141" fmla="*/ 4287967 w 4395967"/>
                  <a:gd name="connsiteY141" fmla="*/ 36004 h 36005"/>
                  <a:gd name="connsiteX142" fmla="*/ 4279741 w 4395967"/>
                  <a:gd name="connsiteY142" fmla="*/ 36004 h 36005"/>
                  <a:gd name="connsiteX143" fmla="*/ 4272150 w 4395967"/>
                  <a:gd name="connsiteY143" fmla="*/ 23786 h 36005"/>
                  <a:gd name="connsiteX144" fmla="*/ 4233966 w 4395967"/>
                  <a:gd name="connsiteY144" fmla="*/ 13240 h 36005"/>
                  <a:gd name="connsiteX145" fmla="*/ 4195782 w 4395967"/>
                  <a:gd name="connsiteY145" fmla="*/ 23786 h 36005"/>
                  <a:gd name="connsiteX146" fmla="*/ 4188192 w 4395967"/>
                  <a:gd name="connsiteY146" fmla="*/ 36004 h 36005"/>
                  <a:gd name="connsiteX147" fmla="*/ 4179967 w 4395967"/>
                  <a:gd name="connsiteY147" fmla="*/ 36004 h 36005"/>
                  <a:gd name="connsiteX148" fmla="*/ 4233967 w 4395967"/>
                  <a:gd name="connsiteY148" fmla="*/ 0 h 36005"/>
                  <a:gd name="connsiteX149" fmla="*/ 4287967 w 4395967"/>
                  <a:gd name="connsiteY149" fmla="*/ 36004 h 36005"/>
                  <a:gd name="connsiteX150" fmla="*/ 4395967 w 4395967"/>
                  <a:gd name="connsiteY150" fmla="*/ 36004 h 36005"/>
                  <a:gd name="connsiteX151" fmla="*/ 4387741 w 4395967"/>
                  <a:gd name="connsiteY151" fmla="*/ 36004 h 36005"/>
                  <a:gd name="connsiteX152" fmla="*/ 4380150 w 4395967"/>
                  <a:gd name="connsiteY152" fmla="*/ 23786 h 36005"/>
                  <a:gd name="connsiteX153" fmla="*/ 4341966 w 4395967"/>
                  <a:gd name="connsiteY153" fmla="*/ 13240 h 36005"/>
                  <a:gd name="connsiteX154" fmla="*/ 4303782 w 4395967"/>
                  <a:gd name="connsiteY154" fmla="*/ 23786 h 36005"/>
                  <a:gd name="connsiteX155" fmla="*/ 4296192 w 4395967"/>
                  <a:gd name="connsiteY155" fmla="*/ 36004 h 36005"/>
                  <a:gd name="connsiteX156" fmla="*/ 4287967 w 4395967"/>
                  <a:gd name="connsiteY156" fmla="*/ 36004 h 36005"/>
                  <a:gd name="connsiteX157" fmla="*/ 4341967 w 4395967"/>
                  <a:gd name="connsiteY157" fmla="*/ 0 h 36005"/>
                  <a:gd name="connsiteX158" fmla="*/ 4395967 w 4395967"/>
                  <a:gd name="connsiteY158" fmla="*/ 36004 h 36005"/>
                  <a:gd name="connsiteX159" fmla="*/ 108000 w 4395967"/>
                  <a:gd name="connsiteY159" fmla="*/ 36005 h 36005"/>
                  <a:gd name="connsiteX160" fmla="*/ 89998 w 4395967"/>
                  <a:gd name="connsiteY160" fmla="*/ 36005 h 36005"/>
                  <a:gd name="connsiteX161" fmla="*/ 54000 w 4395967"/>
                  <a:gd name="connsiteY161" fmla="*/ 18003 h 36005"/>
                  <a:gd name="connsiteX162" fmla="*/ 18002 w 4395967"/>
                  <a:gd name="connsiteY162" fmla="*/ 36005 h 36005"/>
                  <a:gd name="connsiteX163" fmla="*/ 0 w 4395967"/>
                  <a:gd name="connsiteY163" fmla="*/ 36005 h 36005"/>
                  <a:gd name="connsiteX164" fmla="*/ 54000 w 4395967"/>
                  <a:gd name="connsiteY164" fmla="*/ 1 h 36005"/>
                  <a:gd name="connsiteX165" fmla="*/ 108000 w 4395967"/>
                  <a:gd name="connsiteY165" fmla="*/ 36005 h 36005"/>
                  <a:gd name="connsiteX166" fmla="*/ 216000 w 4395967"/>
                  <a:gd name="connsiteY166" fmla="*/ 36005 h 36005"/>
                  <a:gd name="connsiteX167" fmla="*/ 207774 w 4395967"/>
                  <a:gd name="connsiteY167" fmla="*/ 36005 h 36005"/>
                  <a:gd name="connsiteX168" fmla="*/ 200183 w 4395967"/>
                  <a:gd name="connsiteY168" fmla="*/ 23786 h 36005"/>
                  <a:gd name="connsiteX169" fmla="*/ 161999 w 4395967"/>
                  <a:gd name="connsiteY169" fmla="*/ 13241 h 36005"/>
                  <a:gd name="connsiteX170" fmla="*/ 123816 w 4395967"/>
                  <a:gd name="connsiteY170" fmla="*/ 23786 h 36005"/>
                  <a:gd name="connsiteX171" fmla="*/ 116225 w 4395967"/>
                  <a:gd name="connsiteY171" fmla="*/ 36005 h 36005"/>
                  <a:gd name="connsiteX172" fmla="*/ 108000 w 4395967"/>
                  <a:gd name="connsiteY172" fmla="*/ 36005 h 36005"/>
                  <a:gd name="connsiteX173" fmla="*/ 162000 w 4395967"/>
                  <a:gd name="connsiteY173" fmla="*/ 1 h 36005"/>
                  <a:gd name="connsiteX174" fmla="*/ 216000 w 4395967"/>
                  <a:gd name="connsiteY174" fmla="*/ 36005 h 36005"/>
                  <a:gd name="connsiteX175" fmla="*/ 327167 w 4395967"/>
                  <a:gd name="connsiteY175" fmla="*/ 36005 h 36005"/>
                  <a:gd name="connsiteX176" fmla="*/ 315774 w 4395967"/>
                  <a:gd name="connsiteY176" fmla="*/ 36005 h 36005"/>
                  <a:gd name="connsiteX177" fmla="*/ 308183 w 4395967"/>
                  <a:gd name="connsiteY177" fmla="*/ 23786 h 36005"/>
                  <a:gd name="connsiteX178" fmla="*/ 269999 w 4395967"/>
                  <a:gd name="connsiteY178" fmla="*/ 13241 h 36005"/>
                  <a:gd name="connsiteX179" fmla="*/ 231816 w 4395967"/>
                  <a:gd name="connsiteY179" fmla="*/ 23786 h 36005"/>
                  <a:gd name="connsiteX180" fmla="*/ 224225 w 4395967"/>
                  <a:gd name="connsiteY180" fmla="*/ 36005 h 36005"/>
                  <a:gd name="connsiteX181" fmla="*/ 219167 w 4395967"/>
                  <a:gd name="connsiteY181" fmla="*/ 36005 h 36005"/>
                  <a:gd name="connsiteX182" fmla="*/ 273167 w 4395967"/>
                  <a:gd name="connsiteY182" fmla="*/ 1 h 36005"/>
                  <a:gd name="connsiteX183" fmla="*/ 327167 w 4395967"/>
                  <a:gd name="connsiteY183" fmla="*/ 36005 h 36005"/>
                  <a:gd name="connsiteX184" fmla="*/ 435167 w 4395967"/>
                  <a:gd name="connsiteY184" fmla="*/ 36005 h 36005"/>
                  <a:gd name="connsiteX185" fmla="*/ 426941 w 4395967"/>
                  <a:gd name="connsiteY185" fmla="*/ 36005 h 36005"/>
                  <a:gd name="connsiteX186" fmla="*/ 419350 w 4395967"/>
                  <a:gd name="connsiteY186" fmla="*/ 23786 h 36005"/>
                  <a:gd name="connsiteX187" fmla="*/ 381166 w 4395967"/>
                  <a:gd name="connsiteY187" fmla="*/ 13241 h 36005"/>
                  <a:gd name="connsiteX188" fmla="*/ 342983 w 4395967"/>
                  <a:gd name="connsiteY188" fmla="*/ 23786 h 36005"/>
                  <a:gd name="connsiteX189" fmla="*/ 335392 w 4395967"/>
                  <a:gd name="connsiteY189" fmla="*/ 36005 h 36005"/>
                  <a:gd name="connsiteX190" fmla="*/ 327167 w 4395967"/>
                  <a:gd name="connsiteY190" fmla="*/ 36005 h 36005"/>
                  <a:gd name="connsiteX191" fmla="*/ 381167 w 4395967"/>
                  <a:gd name="connsiteY191" fmla="*/ 1 h 36005"/>
                  <a:gd name="connsiteX192" fmla="*/ 435167 w 4395967"/>
                  <a:gd name="connsiteY192" fmla="*/ 36005 h 36005"/>
                  <a:gd name="connsiteX193" fmla="*/ 648939 w 4395967"/>
                  <a:gd name="connsiteY193" fmla="*/ 36005 h 36005"/>
                  <a:gd name="connsiteX194" fmla="*/ 642941 w 4395967"/>
                  <a:gd name="connsiteY194" fmla="*/ 36005 h 36005"/>
                  <a:gd name="connsiteX195" fmla="*/ 635349 w 4395967"/>
                  <a:gd name="connsiteY195" fmla="*/ 23786 h 36005"/>
                  <a:gd name="connsiteX196" fmla="*/ 597166 w 4395967"/>
                  <a:gd name="connsiteY196" fmla="*/ 13241 h 36005"/>
                  <a:gd name="connsiteX197" fmla="*/ 558983 w 4395967"/>
                  <a:gd name="connsiteY197" fmla="*/ 23787 h 36005"/>
                  <a:gd name="connsiteX198" fmla="*/ 551392 w 4395967"/>
                  <a:gd name="connsiteY198" fmla="*/ 36005 h 36005"/>
                  <a:gd name="connsiteX199" fmla="*/ 543167 w 4395967"/>
                  <a:gd name="connsiteY199" fmla="*/ 36005 h 36005"/>
                  <a:gd name="connsiteX200" fmla="*/ 540939 w 4395967"/>
                  <a:gd name="connsiteY200" fmla="*/ 36005 h 36005"/>
                  <a:gd name="connsiteX201" fmla="*/ 534941 w 4395967"/>
                  <a:gd name="connsiteY201" fmla="*/ 36005 h 36005"/>
                  <a:gd name="connsiteX202" fmla="*/ 527350 w 4395967"/>
                  <a:gd name="connsiteY202" fmla="*/ 23786 h 36005"/>
                  <a:gd name="connsiteX203" fmla="*/ 489166 w 4395967"/>
                  <a:gd name="connsiteY203" fmla="*/ 13241 h 36005"/>
                  <a:gd name="connsiteX204" fmla="*/ 450983 w 4395967"/>
                  <a:gd name="connsiteY204" fmla="*/ 23786 h 36005"/>
                  <a:gd name="connsiteX205" fmla="*/ 443392 w 4395967"/>
                  <a:gd name="connsiteY205" fmla="*/ 36005 h 36005"/>
                  <a:gd name="connsiteX206" fmla="*/ 435167 w 4395967"/>
                  <a:gd name="connsiteY206" fmla="*/ 36005 h 36005"/>
                  <a:gd name="connsiteX207" fmla="*/ 489167 w 4395967"/>
                  <a:gd name="connsiteY207" fmla="*/ 1 h 36005"/>
                  <a:gd name="connsiteX208" fmla="*/ 527350 w 4395967"/>
                  <a:gd name="connsiteY208" fmla="*/ 10546 h 36005"/>
                  <a:gd name="connsiteX209" fmla="*/ 542053 w 4395967"/>
                  <a:gd name="connsiteY209" fmla="*/ 34212 h 36005"/>
                  <a:gd name="connsiteX210" fmla="*/ 556755 w 4395967"/>
                  <a:gd name="connsiteY210" fmla="*/ 10546 h 36005"/>
                  <a:gd name="connsiteX211" fmla="*/ 594939 w 4395967"/>
                  <a:gd name="connsiteY211" fmla="*/ 1 h 36005"/>
                  <a:gd name="connsiteX212" fmla="*/ 648939 w 4395967"/>
                  <a:gd name="connsiteY212" fmla="*/ 36005 h 36005"/>
                  <a:gd name="connsiteX213" fmla="*/ 756939 w 4395967"/>
                  <a:gd name="connsiteY213" fmla="*/ 36005 h 36005"/>
                  <a:gd name="connsiteX214" fmla="*/ 748713 w 4395967"/>
                  <a:gd name="connsiteY214" fmla="*/ 36005 h 36005"/>
                  <a:gd name="connsiteX215" fmla="*/ 741122 w 4395967"/>
                  <a:gd name="connsiteY215" fmla="*/ 23787 h 36005"/>
                  <a:gd name="connsiteX216" fmla="*/ 702938 w 4395967"/>
                  <a:gd name="connsiteY216" fmla="*/ 13241 h 36005"/>
                  <a:gd name="connsiteX217" fmla="*/ 664754 w 4395967"/>
                  <a:gd name="connsiteY217" fmla="*/ 23786 h 36005"/>
                  <a:gd name="connsiteX218" fmla="*/ 657163 w 4395967"/>
                  <a:gd name="connsiteY218" fmla="*/ 36005 h 36005"/>
                  <a:gd name="connsiteX219" fmla="*/ 648939 w 4395967"/>
                  <a:gd name="connsiteY219" fmla="*/ 36005 h 36005"/>
                  <a:gd name="connsiteX220" fmla="*/ 702939 w 4395967"/>
                  <a:gd name="connsiteY220" fmla="*/ 1 h 36005"/>
                  <a:gd name="connsiteX221" fmla="*/ 756939 w 4395967"/>
                  <a:gd name="connsiteY221" fmla="*/ 36005 h 36005"/>
                  <a:gd name="connsiteX222" fmla="*/ 966003 w 4395967"/>
                  <a:gd name="connsiteY222" fmla="*/ 36005 h 36005"/>
                  <a:gd name="connsiteX223" fmla="*/ 964713 w 4395967"/>
                  <a:gd name="connsiteY223" fmla="*/ 36005 h 36005"/>
                  <a:gd name="connsiteX224" fmla="*/ 957121 w 4395967"/>
                  <a:gd name="connsiteY224" fmla="*/ 23786 h 36005"/>
                  <a:gd name="connsiteX225" fmla="*/ 918938 w 4395967"/>
                  <a:gd name="connsiteY225" fmla="*/ 13241 h 36005"/>
                  <a:gd name="connsiteX226" fmla="*/ 880755 w 4395967"/>
                  <a:gd name="connsiteY226" fmla="*/ 23787 h 36005"/>
                  <a:gd name="connsiteX227" fmla="*/ 873164 w 4395967"/>
                  <a:gd name="connsiteY227" fmla="*/ 36005 h 36005"/>
                  <a:gd name="connsiteX228" fmla="*/ 864939 w 4395967"/>
                  <a:gd name="connsiteY228" fmla="*/ 36005 h 36005"/>
                  <a:gd name="connsiteX229" fmla="*/ 858003 w 4395967"/>
                  <a:gd name="connsiteY229" fmla="*/ 36005 h 36005"/>
                  <a:gd name="connsiteX230" fmla="*/ 856713 w 4395967"/>
                  <a:gd name="connsiteY230" fmla="*/ 36005 h 36005"/>
                  <a:gd name="connsiteX231" fmla="*/ 849122 w 4395967"/>
                  <a:gd name="connsiteY231" fmla="*/ 23787 h 36005"/>
                  <a:gd name="connsiteX232" fmla="*/ 810938 w 4395967"/>
                  <a:gd name="connsiteY232" fmla="*/ 13241 h 36005"/>
                  <a:gd name="connsiteX233" fmla="*/ 772755 w 4395967"/>
                  <a:gd name="connsiteY233" fmla="*/ 23787 h 36005"/>
                  <a:gd name="connsiteX234" fmla="*/ 765164 w 4395967"/>
                  <a:gd name="connsiteY234" fmla="*/ 36005 h 36005"/>
                  <a:gd name="connsiteX235" fmla="*/ 756939 w 4395967"/>
                  <a:gd name="connsiteY235" fmla="*/ 36005 h 36005"/>
                  <a:gd name="connsiteX236" fmla="*/ 810939 w 4395967"/>
                  <a:gd name="connsiteY236" fmla="*/ 1 h 36005"/>
                  <a:gd name="connsiteX237" fmla="*/ 849122 w 4395967"/>
                  <a:gd name="connsiteY237" fmla="*/ 10546 h 36005"/>
                  <a:gd name="connsiteX238" fmla="*/ 861471 w 4395967"/>
                  <a:gd name="connsiteY238" fmla="*/ 30423 h 36005"/>
                  <a:gd name="connsiteX239" fmla="*/ 873819 w 4395967"/>
                  <a:gd name="connsiteY239" fmla="*/ 10546 h 36005"/>
                  <a:gd name="connsiteX240" fmla="*/ 912003 w 4395967"/>
                  <a:gd name="connsiteY240" fmla="*/ 1 h 36005"/>
                  <a:gd name="connsiteX241" fmla="*/ 966003 w 4395967"/>
                  <a:gd name="connsiteY241" fmla="*/ 36005 h 36005"/>
                  <a:gd name="connsiteX242" fmla="*/ 1074003 w 4395967"/>
                  <a:gd name="connsiteY242" fmla="*/ 36005 h 36005"/>
                  <a:gd name="connsiteX243" fmla="*/ 1065777 w 4395967"/>
                  <a:gd name="connsiteY243" fmla="*/ 36005 h 36005"/>
                  <a:gd name="connsiteX244" fmla="*/ 1058186 w 4395967"/>
                  <a:gd name="connsiteY244" fmla="*/ 23787 h 36005"/>
                  <a:gd name="connsiteX245" fmla="*/ 1020002 w 4395967"/>
                  <a:gd name="connsiteY245" fmla="*/ 13241 h 36005"/>
                  <a:gd name="connsiteX246" fmla="*/ 981818 w 4395967"/>
                  <a:gd name="connsiteY246" fmla="*/ 23786 h 36005"/>
                  <a:gd name="connsiteX247" fmla="*/ 974228 w 4395967"/>
                  <a:gd name="connsiteY247" fmla="*/ 36005 h 36005"/>
                  <a:gd name="connsiteX248" fmla="*/ 966003 w 4395967"/>
                  <a:gd name="connsiteY248" fmla="*/ 36005 h 36005"/>
                  <a:gd name="connsiteX249" fmla="*/ 1020003 w 4395967"/>
                  <a:gd name="connsiteY249" fmla="*/ 1 h 36005"/>
                  <a:gd name="connsiteX250" fmla="*/ 1074003 w 4395967"/>
                  <a:gd name="connsiteY250" fmla="*/ 36005 h 36005"/>
                  <a:gd name="connsiteX251" fmla="*/ 1182003 w 4395967"/>
                  <a:gd name="connsiteY251" fmla="*/ 36005 h 36005"/>
                  <a:gd name="connsiteX252" fmla="*/ 1173777 w 4395967"/>
                  <a:gd name="connsiteY252" fmla="*/ 36005 h 36005"/>
                  <a:gd name="connsiteX253" fmla="*/ 1166186 w 4395967"/>
                  <a:gd name="connsiteY253" fmla="*/ 23787 h 36005"/>
                  <a:gd name="connsiteX254" fmla="*/ 1128002 w 4395967"/>
                  <a:gd name="connsiteY254" fmla="*/ 13241 h 36005"/>
                  <a:gd name="connsiteX255" fmla="*/ 1089819 w 4395967"/>
                  <a:gd name="connsiteY255" fmla="*/ 23787 h 36005"/>
                  <a:gd name="connsiteX256" fmla="*/ 1082228 w 4395967"/>
                  <a:gd name="connsiteY256" fmla="*/ 36005 h 36005"/>
                  <a:gd name="connsiteX257" fmla="*/ 1074003 w 4395967"/>
                  <a:gd name="connsiteY257" fmla="*/ 36005 h 36005"/>
                  <a:gd name="connsiteX258" fmla="*/ 1128003 w 4395967"/>
                  <a:gd name="connsiteY258" fmla="*/ 1 h 36005"/>
                  <a:gd name="connsiteX259" fmla="*/ 1182003 w 4395967"/>
                  <a:gd name="connsiteY259" fmla="*/ 36005 h 36005"/>
                  <a:gd name="connsiteX260" fmla="*/ 1293170 w 4395967"/>
                  <a:gd name="connsiteY260" fmla="*/ 36005 h 36005"/>
                  <a:gd name="connsiteX261" fmla="*/ 1281777 w 4395967"/>
                  <a:gd name="connsiteY261" fmla="*/ 36005 h 36005"/>
                  <a:gd name="connsiteX262" fmla="*/ 1274186 w 4395967"/>
                  <a:gd name="connsiteY262" fmla="*/ 23787 h 36005"/>
                  <a:gd name="connsiteX263" fmla="*/ 1236002 w 4395967"/>
                  <a:gd name="connsiteY263" fmla="*/ 13241 h 36005"/>
                  <a:gd name="connsiteX264" fmla="*/ 1197819 w 4395967"/>
                  <a:gd name="connsiteY264" fmla="*/ 23787 h 36005"/>
                  <a:gd name="connsiteX265" fmla="*/ 1190228 w 4395967"/>
                  <a:gd name="connsiteY265" fmla="*/ 36005 h 36005"/>
                  <a:gd name="connsiteX266" fmla="*/ 1185170 w 4395967"/>
                  <a:gd name="connsiteY266" fmla="*/ 36005 h 36005"/>
                  <a:gd name="connsiteX267" fmla="*/ 1239170 w 4395967"/>
                  <a:gd name="connsiteY267" fmla="*/ 1 h 36005"/>
                  <a:gd name="connsiteX268" fmla="*/ 1293170 w 4395967"/>
                  <a:gd name="connsiteY268" fmla="*/ 36005 h 36005"/>
                  <a:gd name="connsiteX269" fmla="*/ 1401170 w 4395967"/>
                  <a:gd name="connsiteY269" fmla="*/ 36005 h 36005"/>
                  <a:gd name="connsiteX270" fmla="*/ 1392944 w 4395967"/>
                  <a:gd name="connsiteY270" fmla="*/ 36005 h 36005"/>
                  <a:gd name="connsiteX271" fmla="*/ 1385353 w 4395967"/>
                  <a:gd name="connsiteY271" fmla="*/ 23787 h 36005"/>
                  <a:gd name="connsiteX272" fmla="*/ 1347169 w 4395967"/>
                  <a:gd name="connsiteY272" fmla="*/ 13241 h 36005"/>
                  <a:gd name="connsiteX273" fmla="*/ 1308986 w 4395967"/>
                  <a:gd name="connsiteY273" fmla="*/ 23787 h 36005"/>
                  <a:gd name="connsiteX274" fmla="*/ 1301395 w 4395967"/>
                  <a:gd name="connsiteY274" fmla="*/ 36005 h 36005"/>
                  <a:gd name="connsiteX275" fmla="*/ 1293170 w 4395967"/>
                  <a:gd name="connsiteY275" fmla="*/ 36005 h 36005"/>
                  <a:gd name="connsiteX276" fmla="*/ 1347170 w 4395967"/>
                  <a:gd name="connsiteY276" fmla="*/ 1 h 36005"/>
                  <a:gd name="connsiteX277" fmla="*/ 1401170 w 4395967"/>
                  <a:gd name="connsiteY277" fmla="*/ 36005 h 36005"/>
                  <a:gd name="connsiteX278" fmla="*/ 1609336 w 4395967"/>
                  <a:gd name="connsiteY278" fmla="*/ 36005 h 36005"/>
                  <a:gd name="connsiteX279" fmla="*/ 1608944 w 4395967"/>
                  <a:gd name="connsiteY279" fmla="*/ 36005 h 36005"/>
                  <a:gd name="connsiteX280" fmla="*/ 1601352 w 4395967"/>
                  <a:gd name="connsiteY280" fmla="*/ 23786 h 36005"/>
                  <a:gd name="connsiteX281" fmla="*/ 1563169 w 4395967"/>
                  <a:gd name="connsiteY281" fmla="*/ 13241 h 36005"/>
                  <a:gd name="connsiteX282" fmla="*/ 1524986 w 4395967"/>
                  <a:gd name="connsiteY282" fmla="*/ 23787 h 36005"/>
                  <a:gd name="connsiteX283" fmla="*/ 1517395 w 4395967"/>
                  <a:gd name="connsiteY283" fmla="*/ 36005 h 36005"/>
                  <a:gd name="connsiteX284" fmla="*/ 1509170 w 4395967"/>
                  <a:gd name="connsiteY284" fmla="*/ 36005 h 36005"/>
                  <a:gd name="connsiteX285" fmla="*/ 1501336 w 4395967"/>
                  <a:gd name="connsiteY285" fmla="*/ 36005 h 36005"/>
                  <a:gd name="connsiteX286" fmla="*/ 1500944 w 4395967"/>
                  <a:gd name="connsiteY286" fmla="*/ 36005 h 36005"/>
                  <a:gd name="connsiteX287" fmla="*/ 1493353 w 4395967"/>
                  <a:gd name="connsiteY287" fmla="*/ 23787 h 36005"/>
                  <a:gd name="connsiteX288" fmla="*/ 1455169 w 4395967"/>
                  <a:gd name="connsiteY288" fmla="*/ 13241 h 36005"/>
                  <a:gd name="connsiteX289" fmla="*/ 1416986 w 4395967"/>
                  <a:gd name="connsiteY289" fmla="*/ 23787 h 36005"/>
                  <a:gd name="connsiteX290" fmla="*/ 1409395 w 4395967"/>
                  <a:gd name="connsiteY290" fmla="*/ 36005 h 36005"/>
                  <a:gd name="connsiteX291" fmla="*/ 1401170 w 4395967"/>
                  <a:gd name="connsiteY291" fmla="*/ 36005 h 36005"/>
                  <a:gd name="connsiteX292" fmla="*/ 1455170 w 4395967"/>
                  <a:gd name="connsiteY292" fmla="*/ 1 h 36005"/>
                  <a:gd name="connsiteX293" fmla="*/ 1493353 w 4395967"/>
                  <a:gd name="connsiteY293" fmla="*/ 10546 h 36005"/>
                  <a:gd name="connsiteX294" fmla="*/ 1505253 w 4395967"/>
                  <a:gd name="connsiteY294" fmla="*/ 29700 h 36005"/>
                  <a:gd name="connsiteX295" fmla="*/ 1517152 w 4395967"/>
                  <a:gd name="connsiteY295" fmla="*/ 10546 h 36005"/>
                  <a:gd name="connsiteX296" fmla="*/ 1555336 w 4395967"/>
                  <a:gd name="connsiteY296" fmla="*/ 1 h 36005"/>
                  <a:gd name="connsiteX297" fmla="*/ 1609336 w 4395967"/>
                  <a:gd name="connsiteY297" fmla="*/ 36005 h 36005"/>
                  <a:gd name="connsiteX298" fmla="*/ 1717336 w 4395967"/>
                  <a:gd name="connsiteY298" fmla="*/ 36005 h 36005"/>
                  <a:gd name="connsiteX299" fmla="*/ 1709110 w 4395967"/>
                  <a:gd name="connsiteY299" fmla="*/ 36005 h 36005"/>
                  <a:gd name="connsiteX300" fmla="*/ 1701519 w 4395967"/>
                  <a:gd name="connsiteY300" fmla="*/ 23787 h 36005"/>
                  <a:gd name="connsiteX301" fmla="*/ 1663335 w 4395967"/>
                  <a:gd name="connsiteY301" fmla="*/ 13241 h 36005"/>
                  <a:gd name="connsiteX302" fmla="*/ 1625151 w 4395967"/>
                  <a:gd name="connsiteY302" fmla="*/ 23786 h 36005"/>
                  <a:gd name="connsiteX303" fmla="*/ 1617560 w 4395967"/>
                  <a:gd name="connsiteY303" fmla="*/ 36005 h 36005"/>
                  <a:gd name="connsiteX304" fmla="*/ 1609336 w 4395967"/>
                  <a:gd name="connsiteY304" fmla="*/ 36005 h 36005"/>
                  <a:gd name="connsiteX305" fmla="*/ 1663336 w 4395967"/>
                  <a:gd name="connsiteY305" fmla="*/ 1 h 36005"/>
                  <a:gd name="connsiteX306" fmla="*/ 1717336 w 4395967"/>
                  <a:gd name="connsiteY306" fmla="*/ 36005 h 36005"/>
                  <a:gd name="connsiteX307" fmla="*/ 1926400 w 4395967"/>
                  <a:gd name="connsiteY307" fmla="*/ 36005 h 36005"/>
                  <a:gd name="connsiteX308" fmla="*/ 1925110 w 4395967"/>
                  <a:gd name="connsiteY308" fmla="*/ 36005 h 36005"/>
                  <a:gd name="connsiteX309" fmla="*/ 1917518 w 4395967"/>
                  <a:gd name="connsiteY309" fmla="*/ 23786 h 36005"/>
                  <a:gd name="connsiteX310" fmla="*/ 1879335 w 4395967"/>
                  <a:gd name="connsiteY310" fmla="*/ 13241 h 36005"/>
                  <a:gd name="connsiteX311" fmla="*/ 1841152 w 4395967"/>
                  <a:gd name="connsiteY311" fmla="*/ 23787 h 36005"/>
                  <a:gd name="connsiteX312" fmla="*/ 1833561 w 4395967"/>
                  <a:gd name="connsiteY312" fmla="*/ 36005 h 36005"/>
                  <a:gd name="connsiteX313" fmla="*/ 1825336 w 4395967"/>
                  <a:gd name="connsiteY313" fmla="*/ 36005 h 36005"/>
                  <a:gd name="connsiteX314" fmla="*/ 1818400 w 4395967"/>
                  <a:gd name="connsiteY314" fmla="*/ 36005 h 36005"/>
                  <a:gd name="connsiteX315" fmla="*/ 1817110 w 4395967"/>
                  <a:gd name="connsiteY315" fmla="*/ 36005 h 36005"/>
                  <a:gd name="connsiteX316" fmla="*/ 1809519 w 4395967"/>
                  <a:gd name="connsiteY316" fmla="*/ 23787 h 36005"/>
                  <a:gd name="connsiteX317" fmla="*/ 1771335 w 4395967"/>
                  <a:gd name="connsiteY317" fmla="*/ 13241 h 36005"/>
                  <a:gd name="connsiteX318" fmla="*/ 1733152 w 4395967"/>
                  <a:gd name="connsiteY318" fmla="*/ 23787 h 36005"/>
                  <a:gd name="connsiteX319" fmla="*/ 1725561 w 4395967"/>
                  <a:gd name="connsiteY319" fmla="*/ 36005 h 36005"/>
                  <a:gd name="connsiteX320" fmla="*/ 1717336 w 4395967"/>
                  <a:gd name="connsiteY320" fmla="*/ 36005 h 36005"/>
                  <a:gd name="connsiteX321" fmla="*/ 1771336 w 4395967"/>
                  <a:gd name="connsiteY321" fmla="*/ 1 h 36005"/>
                  <a:gd name="connsiteX322" fmla="*/ 1809519 w 4395967"/>
                  <a:gd name="connsiteY322" fmla="*/ 10546 h 36005"/>
                  <a:gd name="connsiteX323" fmla="*/ 1821868 w 4395967"/>
                  <a:gd name="connsiteY323" fmla="*/ 30423 h 36005"/>
                  <a:gd name="connsiteX324" fmla="*/ 1834216 w 4395967"/>
                  <a:gd name="connsiteY324" fmla="*/ 10546 h 36005"/>
                  <a:gd name="connsiteX325" fmla="*/ 1872400 w 4395967"/>
                  <a:gd name="connsiteY325" fmla="*/ 1 h 36005"/>
                  <a:gd name="connsiteX326" fmla="*/ 1926400 w 4395967"/>
                  <a:gd name="connsiteY326" fmla="*/ 36005 h 36005"/>
                  <a:gd name="connsiteX327" fmla="*/ 2034400 w 4395967"/>
                  <a:gd name="connsiteY327" fmla="*/ 36005 h 36005"/>
                  <a:gd name="connsiteX328" fmla="*/ 2026174 w 4395967"/>
                  <a:gd name="connsiteY328" fmla="*/ 36005 h 36005"/>
                  <a:gd name="connsiteX329" fmla="*/ 2018583 w 4395967"/>
                  <a:gd name="connsiteY329" fmla="*/ 23787 h 36005"/>
                  <a:gd name="connsiteX330" fmla="*/ 1980399 w 4395967"/>
                  <a:gd name="connsiteY330" fmla="*/ 13241 h 36005"/>
                  <a:gd name="connsiteX331" fmla="*/ 1942215 w 4395967"/>
                  <a:gd name="connsiteY331" fmla="*/ 23786 h 36005"/>
                  <a:gd name="connsiteX332" fmla="*/ 1934625 w 4395967"/>
                  <a:gd name="connsiteY332" fmla="*/ 36005 h 36005"/>
                  <a:gd name="connsiteX333" fmla="*/ 1926400 w 4395967"/>
                  <a:gd name="connsiteY333" fmla="*/ 36005 h 36005"/>
                  <a:gd name="connsiteX334" fmla="*/ 1980400 w 4395967"/>
                  <a:gd name="connsiteY334" fmla="*/ 1 h 36005"/>
                  <a:gd name="connsiteX335" fmla="*/ 2034400 w 4395967"/>
                  <a:gd name="connsiteY335" fmla="*/ 36005 h 36005"/>
                  <a:gd name="connsiteX336" fmla="*/ 2142400 w 4395967"/>
                  <a:gd name="connsiteY336" fmla="*/ 36005 h 36005"/>
                  <a:gd name="connsiteX337" fmla="*/ 2134174 w 4395967"/>
                  <a:gd name="connsiteY337" fmla="*/ 36005 h 36005"/>
                  <a:gd name="connsiteX338" fmla="*/ 2126583 w 4395967"/>
                  <a:gd name="connsiteY338" fmla="*/ 23787 h 36005"/>
                  <a:gd name="connsiteX339" fmla="*/ 2088399 w 4395967"/>
                  <a:gd name="connsiteY339" fmla="*/ 13241 h 36005"/>
                  <a:gd name="connsiteX340" fmla="*/ 2050216 w 4395967"/>
                  <a:gd name="connsiteY340" fmla="*/ 23787 h 36005"/>
                  <a:gd name="connsiteX341" fmla="*/ 2042625 w 4395967"/>
                  <a:gd name="connsiteY341" fmla="*/ 36005 h 36005"/>
                  <a:gd name="connsiteX342" fmla="*/ 2034400 w 4395967"/>
                  <a:gd name="connsiteY342" fmla="*/ 36005 h 36005"/>
                  <a:gd name="connsiteX343" fmla="*/ 2088400 w 4395967"/>
                  <a:gd name="connsiteY343" fmla="*/ 1 h 36005"/>
                  <a:gd name="connsiteX344" fmla="*/ 2142400 w 4395967"/>
                  <a:gd name="connsiteY344" fmla="*/ 36005 h 36005"/>
                  <a:gd name="connsiteX345" fmla="*/ 2253567 w 4395967"/>
                  <a:gd name="connsiteY345" fmla="*/ 36005 h 36005"/>
                  <a:gd name="connsiteX346" fmla="*/ 2242174 w 4395967"/>
                  <a:gd name="connsiteY346" fmla="*/ 36005 h 36005"/>
                  <a:gd name="connsiteX347" fmla="*/ 2234583 w 4395967"/>
                  <a:gd name="connsiteY347" fmla="*/ 23787 h 36005"/>
                  <a:gd name="connsiteX348" fmla="*/ 2196399 w 4395967"/>
                  <a:gd name="connsiteY348" fmla="*/ 13241 h 36005"/>
                  <a:gd name="connsiteX349" fmla="*/ 2158216 w 4395967"/>
                  <a:gd name="connsiteY349" fmla="*/ 23787 h 36005"/>
                  <a:gd name="connsiteX350" fmla="*/ 2150625 w 4395967"/>
                  <a:gd name="connsiteY350" fmla="*/ 36005 h 36005"/>
                  <a:gd name="connsiteX351" fmla="*/ 2145567 w 4395967"/>
                  <a:gd name="connsiteY351" fmla="*/ 36005 h 36005"/>
                  <a:gd name="connsiteX352" fmla="*/ 2199567 w 4395967"/>
                  <a:gd name="connsiteY352" fmla="*/ 1 h 36005"/>
                  <a:gd name="connsiteX353" fmla="*/ 2253567 w 4395967"/>
                  <a:gd name="connsiteY353" fmla="*/ 36005 h 36005"/>
                  <a:gd name="connsiteX354" fmla="*/ 2361567 w 4395967"/>
                  <a:gd name="connsiteY354" fmla="*/ 36005 h 36005"/>
                  <a:gd name="connsiteX355" fmla="*/ 2353341 w 4395967"/>
                  <a:gd name="connsiteY355" fmla="*/ 36005 h 36005"/>
                  <a:gd name="connsiteX356" fmla="*/ 2345750 w 4395967"/>
                  <a:gd name="connsiteY356" fmla="*/ 23787 h 36005"/>
                  <a:gd name="connsiteX357" fmla="*/ 2307566 w 4395967"/>
                  <a:gd name="connsiteY357" fmla="*/ 13241 h 36005"/>
                  <a:gd name="connsiteX358" fmla="*/ 2269383 w 4395967"/>
                  <a:gd name="connsiteY358" fmla="*/ 23787 h 36005"/>
                  <a:gd name="connsiteX359" fmla="*/ 2261792 w 4395967"/>
                  <a:gd name="connsiteY359" fmla="*/ 36005 h 36005"/>
                  <a:gd name="connsiteX360" fmla="*/ 2253567 w 4395967"/>
                  <a:gd name="connsiteY360" fmla="*/ 36005 h 36005"/>
                  <a:gd name="connsiteX361" fmla="*/ 2307567 w 4395967"/>
                  <a:gd name="connsiteY361" fmla="*/ 1 h 36005"/>
                  <a:gd name="connsiteX362" fmla="*/ 2361567 w 4395967"/>
                  <a:gd name="connsiteY362" fmla="*/ 36005 h 36005"/>
                  <a:gd name="connsiteX363" fmla="*/ 2469567 w 4395967"/>
                  <a:gd name="connsiteY363" fmla="*/ 36005 h 36005"/>
                  <a:gd name="connsiteX364" fmla="*/ 2461341 w 4395967"/>
                  <a:gd name="connsiteY364" fmla="*/ 36005 h 36005"/>
                  <a:gd name="connsiteX365" fmla="*/ 2453750 w 4395967"/>
                  <a:gd name="connsiteY365" fmla="*/ 23787 h 36005"/>
                  <a:gd name="connsiteX366" fmla="*/ 2415566 w 4395967"/>
                  <a:gd name="connsiteY366" fmla="*/ 13241 h 36005"/>
                  <a:gd name="connsiteX367" fmla="*/ 2377383 w 4395967"/>
                  <a:gd name="connsiteY367" fmla="*/ 23787 h 36005"/>
                  <a:gd name="connsiteX368" fmla="*/ 2369792 w 4395967"/>
                  <a:gd name="connsiteY368" fmla="*/ 36005 h 36005"/>
                  <a:gd name="connsiteX369" fmla="*/ 2361567 w 4395967"/>
                  <a:gd name="connsiteY369" fmla="*/ 36005 h 36005"/>
                  <a:gd name="connsiteX370" fmla="*/ 2415567 w 4395967"/>
                  <a:gd name="connsiteY370" fmla="*/ 1 h 36005"/>
                  <a:gd name="connsiteX371" fmla="*/ 2453750 w 4395967"/>
                  <a:gd name="connsiteY371" fmla="*/ 10546 h 36005"/>
                  <a:gd name="connsiteX372" fmla="*/ 2468452 w 4395967"/>
                  <a:gd name="connsiteY372" fmla="*/ 34211 h 36005"/>
                  <a:gd name="connsiteX373" fmla="*/ 2483155 w 4395967"/>
                  <a:gd name="connsiteY373" fmla="*/ 10545 h 36005"/>
                  <a:gd name="connsiteX374" fmla="*/ 2521339 w 4395967"/>
                  <a:gd name="connsiteY374" fmla="*/ 0 h 36005"/>
                  <a:gd name="connsiteX375" fmla="*/ 2575339 w 4395967"/>
                  <a:gd name="connsiteY375" fmla="*/ 36004 h 36005"/>
                  <a:gd name="connsiteX376" fmla="*/ 2569340 w 4395967"/>
                  <a:gd name="connsiteY376" fmla="*/ 36004 h 36005"/>
                  <a:gd name="connsiteX377" fmla="*/ 2561749 w 4395967"/>
                  <a:gd name="connsiteY377" fmla="*/ 23786 h 36005"/>
                  <a:gd name="connsiteX378" fmla="*/ 2523566 w 4395967"/>
                  <a:gd name="connsiteY378" fmla="*/ 13241 h 36005"/>
                  <a:gd name="connsiteX379" fmla="*/ 2485383 w 4395967"/>
                  <a:gd name="connsiteY379" fmla="*/ 23787 h 36005"/>
                  <a:gd name="connsiteX380" fmla="*/ 2477792 w 4395967"/>
                  <a:gd name="connsiteY380" fmla="*/ 36004 h 36005"/>
                  <a:gd name="connsiteX381" fmla="*/ 2469566 w 4395967"/>
                  <a:gd name="connsiteY381" fmla="*/ 36004 h 3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4395967" h="36005">
                    <a:moveTo>
                      <a:pt x="2683339" y="36004"/>
                    </a:moveTo>
                    <a:lnTo>
                      <a:pt x="2675113" y="36004"/>
                    </a:lnTo>
                    <a:lnTo>
                      <a:pt x="2667522" y="23786"/>
                    </a:lnTo>
                    <a:cubicBezTo>
                      <a:pt x="2657750" y="17270"/>
                      <a:pt x="2644250" y="13240"/>
                      <a:pt x="2629338" y="13240"/>
                    </a:cubicBezTo>
                    <a:cubicBezTo>
                      <a:pt x="2614426" y="13240"/>
                      <a:pt x="2600926" y="17270"/>
                      <a:pt x="2591154" y="23785"/>
                    </a:cubicBezTo>
                    <a:lnTo>
                      <a:pt x="2583563" y="36004"/>
                    </a:lnTo>
                    <a:lnTo>
                      <a:pt x="2575339" y="36004"/>
                    </a:lnTo>
                    <a:cubicBezTo>
                      <a:pt x="2575339" y="16120"/>
                      <a:pt x="2599516" y="0"/>
                      <a:pt x="2629339" y="0"/>
                    </a:cubicBezTo>
                    <a:cubicBezTo>
                      <a:pt x="2659162" y="0"/>
                      <a:pt x="2683339" y="16120"/>
                      <a:pt x="2683339" y="36004"/>
                    </a:cubicBezTo>
                    <a:close/>
                    <a:moveTo>
                      <a:pt x="2892403" y="36004"/>
                    </a:moveTo>
                    <a:lnTo>
                      <a:pt x="2891112" y="36004"/>
                    </a:lnTo>
                    <a:lnTo>
                      <a:pt x="2883521" y="23785"/>
                    </a:lnTo>
                    <a:cubicBezTo>
                      <a:pt x="2873749" y="17270"/>
                      <a:pt x="2860249" y="13240"/>
                      <a:pt x="2845338" y="13240"/>
                    </a:cubicBezTo>
                    <a:cubicBezTo>
                      <a:pt x="2830427" y="13240"/>
                      <a:pt x="2816927" y="17270"/>
                      <a:pt x="2807155" y="23786"/>
                    </a:cubicBezTo>
                    <a:lnTo>
                      <a:pt x="2799564" y="36004"/>
                    </a:lnTo>
                    <a:lnTo>
                      <a:pt x="2791339" y="36004"/>
                    </a:lnTo>
                    <a:lnTo>
                      <a:pt x="2784403" y="36004"/>
                    </a:lnTo>
                    <a:lnTo>
                      <a:pt x="2783113" y="36004"/>
                    </a:lnTo>
                    <a:lnTo>
                      <a:pt x="2775522" y="23786"/>
                    </a:lnTo>
                    <a:cubicBezTo>
                      <a:pt x="2765750" y="17270"/>
                      <a:pt x="2752250" y="13240"/>
                      <a:pt x="2737338" y="13240"/>
                    </a:cubicBezTo>
                    <a:cubicBezTo>
                      <a:pt x="2722427" y="13240"/>
                      <a:pt x="2708927" y="17270"/>
                      <a:pt x="2699155" y="23786"/>
                    </a:cubicBezTo>
                    <a:lnTo>
                      <a:pt x="2691564" y="36004"/>
                    </a:lnTo>
                    <a:lnTo>
                      <a:pt x="2683339" y="36004"/>
                    </a:lnTo>
                    <a:cubicBezTo>
                      <a:pt x="2683339" y="16120"/>
                      <a:pt x="2707516" y="0"/>
                      <a:pt x="2737339" y="0"/>
                    </a:cubicBezTo>
                    <a:cubicBezTo>
                      <a:pt x="2752250" y="0"/>
                      <a:pt x="2765750" y="4030"/>
                      <a:pt x="2775522" y="10545"/>
                    </a:cubicBezTo>
                    <a:lnTo>
                      <a:pt x="2787871" y="30422"/>
                    </a:lnTo>
                    <a:lnTo>
                      <a:pt x="2800219" y="10545"/>
                    </a:lnTo>
                    <a:cubicBezTo>
                      <a:pt x="2809991" y="4030"/>
                      <a:pt x="2823491" y="0"/>
                      <a:pt x="2838403" y="0"/>
                    </a:cubicBezTo>
                    <a:cubicBezTo>
                      <a:pt x="2868226" y="0"/>
                      <a:pt x="2892403" y="16120"/>
                      <a:pt x="2892403" y="36004"/>
                    </a:cubicBezTo>
                    <a:close/>
                    <a:moveTo>
                      <a:pt x="3000403" y="36004"/>
                    </a:moveTo>
                    <a:lnTo>
                      <a:pt x="2992177" y="36004"/>
                    </a:lnTo>
                    <a:lnTo>
                      <a:pt x="2984586" y="23786"/>
                    </a:lnTo>
                    <a:cubicBezTo>
                      <a:pt x="2974814" y="17270"/>
                      <a:pt x="2961314" y="13240"/>
                      <a:pt x="2946402" y="13240"/>
                    </a:cubicBezTo>
                    <a:cubicBezTo>
                      <a:pt x="2931490" y="13240"/>
                      <a:pt x="2917990" y="17270"/>
                      <a:pt x="2908218" y="23785"/>
                    </a:cubicBezTo>
                    <a:lnTo>
                      <a:pt x="2900627" y="36004"/>
                    </a:lnTo>
                    <a:lnTo>
                      <a:pt x="2892403" y="36004"/>
                    </a:lnTo>
                    <a:cubicBezTo>
                      <a:pt x="2892403" y="16120"/>
                      <a:pt x="2916580" y="0"/>
                      <a:pt x="2946403" y="0"/>
                    </a:cubicBezTo>
                    <a:cubicBezTo>
                      <a:pt x="2976226" y="0"/>
                      <a:pt x="3000403" y="16120"/>
                      <a:pt x="3000403" y="36004"/>
                    </a:cubicBezTo>
                    <a:close/>
                    <a:moveTo>
                      <a:pt x="3108403" y="36004"/>
                    </a:moveTo>
                    <a:lnTo>
                      <a:pt x="3100177" y="36004"/>
                    </a:lnTo>
                    <a:lnTo>
                      <a:pt x="3092586" y="23786"/>
                    </a:lnTo>
                    <a:cubicBezTo>
                      <a:pt x="3082814" y="17270"/>
                      <a:pt x="3069314" y="13240"/>
                      <a:pt x="3054402" y="13240"/>
                    </a:cubicBezTo>
                    <a:cubicBezTo>
                      <a:pt x="3039491" y="13240"/>
                      <a:pt x="3025991" y="17270"/>
                      <a:pt x="3016218" y="23786"/>
                    </a:cubicBezTo>
                    <a:lnTo>
                      <a:pt x="3008628" y="36004"/>
                    </a:lnTo>
                    <a:lnTo>
                      <a:pt x="3000403" y="36004"/>
                    </a:lnTo>
                    <a:cubicBezTo>
                      <a:pt x="3000403" y="16120"/>
                      <a:pt x="3024580" y="0"/>
                      <a:pt x="3054403" y="0"/>
                    </a:cubicBezTo>
                    <a:cubicBezTo>
                      <a:pt x="3084226" y="0"/>
                      <a:pt x="3108403" y="16120"/>
                      <a:pt x="3108403" y="36004"/>
                    </a:cubicBezTo>
                    <a:close/>
                    <a:moveTo>
                      <a:pt x="3219570" y="36004"/>
                    </a:moveTo>
                    <a:lnTo>
                      <a:pt x="3208177" y="36004"/>
                    </a:lnTo>
                    <a:lnTo>
                      <a:pt x="3200586" y="23786"/>
                    </a:lnTo>
                    <a:cubicBezTo>
                      <a:pt x="3190814" y="17270"/>
                      <a:pt x="3177314" y="13240"/>
                      <a:pt x="3162402" y="13240"/>
                    </a:cubicBezTo>
                    <a:cubicBezTo>
                      <a:pt x="3147491" y="13240"/>
                      <a:pt x="3133991" y="17270"/>
                      <a:pt x="3124218" y="23786"/>
                    </a:cubicBezTo>
                    <a:lnTo>
                      <a:pt x="3116628" y="36004"/>
                    </a:lnTo>
                    <a:lnTo>
                      <a:pt x="3111570" y="36004"/>
                    </a:lnTo>
                    <a:cubicBezTo>
                      <a:pt x="3111570" y="16120"/>
                      <a:pt x="3135747" y="0"/>
                      <a:pt x="3165570" y="0"/>
                    </a:cubicBezTo>
                    <a:cubicBezTo>
                      <a:pt x="3195393" y="0"/>
                      <a:pt x="3219570" y="16120"/>
                      <a:pt x="3219570" y="36004"/>
                    </a:cubicBezTo>
                    <a:close/>
                    <a:moveTo>
                      <a:pt x="3327570" y="36004"/>
                    </a:moveTo>
                    <a:lnTo>
                      <a:pt x="3319344" y="36004"/>
                    </a:lnTo>
                    <a:lnTo>
                      <a:pt x="3311753" y="23786"/>
                    </a:lnTo>
                    <a:cubicBezTo>
                      <a:pt x="3301981" y="17270"/>
                      <a:pt x="3288481" y="13240"/>
                      <a:pt x="3273569" y="13240"/>
                    </a:cubicBezTo>
                    <a:cubicBezTo>
                      <a:pt x="3258658" y="13240"/>
                      <a:pt x="3245158" y="17270"/>
                      <a:pt x="3235385" y="23786"/>
                    </a:cubicBezTo>
                    <a:lnTo>
                      <a:pt x="3227795" y="36004"/>
                    </a:lnTo>
                    <a:lnTo>
                      <a:pt x="3219570" y="36004"/>
                    </a:lnTo>
                    <a:cubicBezTo>
                      <a:pt x="3219570" y="16120"/>
                      <a:pt x="3243747" y="0"/>
                      <a:pt x="3273570" y="0"/>
                    </a:cubicBezTo>
                    <a:cubicBezTo>
                      <a:pt x="3303393" y="0"/>
                      <a:pt x="3327570" y="16120"/>
                      <a:pt x="3327570" y="36004"/>
                    </a:cubicBezTo>
                    <a:close/>
                    <a:moveTo>
                      <a:pt x="3535736" y="36004"/>
                    </a:moveTo>
                    <a:lnTo>
                      <a:pt x="3535344" y="36004"/>
                    </a:lnTo>
                    <a:lnTo>
                      <a:pt x="3527753" y="23785"/>
                    </a:lnTo>
                    <a:cubicBezTo>
                      <a:pt x="3517980" y="17270"/>
                      <a:pt x="3504480" y="13240"/>
                      <a:pt x="3489569" y="13240"/>
                    </a:cubicBezTo>
                    <a:cubicBezTo>
                      <a:pt x="3474658" y="13240"/>
                      <a:pt x="3461158" y="17270"/>
                      <a:pt x="3451385" y="23786"/>
                    </a:cubicBezTo>
                    <a:lnTo>
                      <a:pt x="3443795" y="36004"/>
                    </a:lnTo>
                    <a:lnTo>
                      <a:pt x="3435570" y="36004"/>
                    </a:lnTo>
                    <a:lnTo>
                      <a:pt x="3427736" y="36004"/>
                    </a:lnTo>
                    <a:lnTo>
                      <a:pt x="3427344" y="36004"/>
                    </a:lnTo>
                    <a:lnTo>
                      <a:pt x="3419753" y="23786"/>
                    </a:lnTo>
                    <a:cubicBezTo>
                      <a:pt x="3409981" y="17270"/>
                      <a:pt x="3396481" y="13240"/>
                      <a:pt x="3381569" y="13240"/>
                    </a:cubicBezTo>
                    <a:cubicBezTo>
                      <a:pt x="3366658" y="13240"/>
                      <a:pt x="3353158" y="17270"/>
                      <a:pt x="3343385" y="23786"/>
                    </a:cubicBezTo>
                    <a:lnTo>
                      <a:pt x="3335795" y="36004"/>
                    </a:lnTo>
                    <a:lnTo>
                      <a:pt x="3327570" y="36004"/>
                    </a:lnTo>
                    <a:cubicBezTo>
                      <a:pt x="3327570" y="16120"/>
                      <a:pt x="3351747" y="0"/>
                      <a:pt x="3381570" y="0"/>
                    </a:cubicBezTo>
                    <a:cubicBezTo>
                      <a:pt x="3396481" y="0"/>
                      <a:pt x="3409981" y="4030"/>
                      <a:pt x="3419754" y="10545"/>
                    </a:cubicBezTo>
                    <a:lnTo>
                      <a:pt x="3431653" y="29699"/>
                    </a:lnTo>
                    <a:lnTo>
                      <a:pt x="3443552" y="10545"/>
                    </a:lnTo>
                    <a:cubicBezTo>
                      <a:pt x="3453324" y="4030"/>
                      <a:pt x="3466824" y="0"/>
                      <a:pt x="3481736" y="0"/>
                    </a:cubicBezTo>
                    <a:cubicBezTo>
                      <a:pt x="3511559" y="0"/>
                      <a:pt x="3535736" y="16120"/>
                      <a:pt x="3535736" y="36004"/>
                    </a:cubicBezTo>
                    <a:close/>
                    <a:moveTo>
                      <a:pt x="3643736" y="36004"/>
                    </a:moveTo>
                    <a:lnTo>
                      <a:pt x="3635510" y="36004"/>
                    </a:lnTo>
                    <a:lnTo>
                      <a:pt x="3627919" y="23786"/>
                    </a:lnTo>
                    <a:cubicBezTo>
                      <a:pt x="3618147" y="17270"/>
                      <a:pt x="3604647" y="13240"/>
                      <a:pt x="3589735" y="13240"/>
                    </a:cubicBezTo>
                    <a:cubicBezTo>
                      <a:pt x="3574823" y="13240"/>
                      <a:pt x="3561323" y="17270"/>
                      <a:pt x="3551551" y="23785"/>
                    </a:cubicBezTo>
                    <a:lnTo>
                      <a:pt x="3543960" y="36004"/>
                    </a:lnTo>
                    <a:lnTo>
                      <a:pt x="3535736" y="36004"/>
                    </a:lnTo>
                    <a:cubicBezTo>
                      <a:pt x="3535736" y="16120"/>
                      <a:pt x="3559913" y="0"/>
                      <a:pt x="3589736" y="0"/>
                    </a:cubicBezTo>
                    <a:cubicBezTo>
                      <a:pt x="3619559" y="0"/>
                      <a:pt x="3643736" y="16120"/>
                      <a:pt x="3643736" y="36004"/>
                    </a:cubicBezTo>
                    <a:close/>
                    <a:moveTo>
                      <a:pt x="3852800" y="36004"/>
                    </a:moveTo>
                    <a:lnTo>
                      <a:pt x="3851510" y="36004"/>
                    </a:lnTo>
                    <a:lnTo>
                      <a:pt x="3843919" y="23785"/>
                    </a:lnTo>
                    <a:cubicBezTo>
                      <a:pt x="3834146" y="17270"/>
                      <a:pt x="3820646" y="13240"/>
                      <a:pt x="3805735" y="13240"/>
                    </a:cubicBezTo>
                    <a:cubicBezTo>
                      <a:pt x="3790824" y="13240"/>
                      <a:pt x="3777324" y="17270"/>
                      <a:pt x="3767551" y="23786"/>
                    </a:cubicBezTo>
                    <a:lnTo>
                      <a:pt x="3759961" y="36004"/>
                    </a:lnTo>
                    <a:lnTo>
                      <a:pt x="3751736" y="36004"/>
                    </a:lnTo>
                    <a:lnTo>
                      <a:pt x="3744800" y="36004"/>
                    </a:lnTo>
                    <a:lnTo>
                      <a:pt x="3743510" y="36004"/>
                    </a:lnTo>
                    <a:lnTo>
                      <a:pt x="3735919" y="23786"/>
                    </a:lnTo>
                    <a:cubicBezTo>
                      <a:pt x="3726147" y="17270"/>
                      <a:pt x="3712647" y="13240"/>
                      <a:pt x="3697735" y="13240"/>
                    </a:cubicBezTo>
                    <a:cubicBezTo>
                      <a:pt x="3682824" y="13240"/>
                      <a:pt x="3669324" y="17270"/>
                      <a:pt x="3659551" y="23786"/>
                    </a:cubicBezTo>
                    <a:lnTo>
                      <a:pt x="3651961" y="36004"/>
                    </a:lnTo>
                    <a:lnTo>
                      <a:pt x="3643736" y="36004"/>
                    </a:lnTo>
                    <a:cubicBezTo>
                      <a:pt x="3643736" y="16120"/>
                      <a:pt x="3667913" y="0"/>
                      <a:pt x="3697736" y="0"/>
                    </a:cubicBezTo>
                    <a:cubicBezTo>
                      <a:pt x="3712647" y="0"/>
                      <a:pt x="3726147" y="4030"/>
                      <a:pt x="3735920" y="10545"/>
                    </a:cubicBezTo>
                    <a:lnTo>
                      <a:pt x="3748268" y="30422"/>
                    </a:lnTo>
                    <a:lnTo>
                      <a:pt x="3760616" y="10545"/>
                    </a:lnTo>
                    <a:cubicBezTo>
                      <a:pt x="3770388" y="4030"/>
                      <a:pt x="3783888" y="0"/>
                      <a:pt x="3798800" y="0"/>
                    </a:cubicBezTo>
                    <a:cubicBezTo>
                      <a:pt x="3828623" y="0"/>
                      <a:pt x="3852800" y="16120"/>
                      <a:pt x="3852800" y="36004"/>
                    </a:cubicBezTo>
                    <a:close/>
                    <a:moveTo>
                      <a:pt x="3960800" y="36004"/>
                    </a:moveTo>
                    <a:lnTo>
                      <a:pt x="3952574" y="36004"/>
                    </a:lnTo>
                    <a:lnTo>
                      <a:pt x="3944983" y="23786"/>
                    </a:lnTo>
                    <a:cubicBezTo>
                      <a:pt x="3935211" y="17270"/>
                      <a:pt x="3921711" y="13240"/>
                      <a:pt x="3906799" y="13240"/>
                    </a:cubicBezTo>
                    <a:cubicBezTo>
                      <a:pt x="3891887" y="13240"/>
                      <a:pt x="3878387" y="17270"/>
                      <a:pt x="3868615" y="23785"/>
                    </a:cubicBezTo>
                    <a:lnTo>
                      <a:pt x="3861024" y="36004"/>
                    </a:lnTo>
                    <a:lnTo>
                      <a:pt x="3852800" y="36004"/>
                    </a:lnTo>
                    <a:cubicBezTo>
                      <a:pt x="3852800" y="16120"/>
                      <a:pt x="3876977" y="0"/>
                      <a:pt x="3906800" y="0"/>
                    </a:cubicBezTo>
                    <a:cubicBezTo>
                      <a:pt x="3936623" y="0"/>
                      <a:pt x="3960800" y="16120"/>
                      <a:pt x="3960800" y="36004"/>
                    </a:cubicBezTo>
                    <a:close/>
                    <a:moveTo>
                      <a:pt x="4068800" y="36004"/>
                    </a:moveTo>
                    <a:lnTo>
                      <a:pt x="4060574" y="36004"/>
                    </a:lnTo>
                    <a:lnTo>
                      <a:pt x="4052983" y="23786"/>
                    </a:lnTo>
                    <a:cubicBezTo>
                      <a:pt x="4043211" y="17270"/>
                      <a:pt x="4029711" y="13240"/>
                      <a:pt x="4014799" y="13240"/>
                    </a:cubicBezTo>
                    <a:cubicBezTo>
                      <a:pt x="3999888" y="13240"/>
                      <a:pt x="3986388" y="17270"/>
                      <a:pt x="3976615" y="23786"/>
                    </a:cubicBezTo>
                    <a:lnTo>
                      <a:pt x="3969025" y="36004"/>
                    </a:lnTo>
                    <a:lnTo>
                      <a:pt x="3960800" y="36004"/>
                    </a:lnTo>
                    <a:cubicBezTo>
                      <a:pt x="3960800" y="16120"/>
                      <a:pt x="3984977" y="0"/>
                      <a:pt x="4014800" y="0"/>
                    </a:cubicBezTo>
                    <a:cubicBezTo>
                      <a:pt x="4044623" y="0"/>
                      <a:pt x="4068800" y="16120"/>
                      <a:pt x="4068800" y="36004"/>
                    </a:cubicBezTo>
                    <a:close/>
                    <a:moveTo>
                      <a:pt x="4179967" y="36004"/>
                    </a:moveTo>
                    <a:lnTo>
                      <a:pt x="4168574" y="36004"/>
                    </a:lnTo>
                    <a:lnTo>
                      <a:pt x="4160983" y="23786"/>
                    </a:lnTo>
                    <a:cubicBezTo>
                      <a:pt x="4151211" y="17270"/>
                      <a:pt x="4137711" y="13240"/>
                      <a:pt x="4122799" y="13240"/>
                    </a:cubicBezTo>
                    <a:cubicBezTo>
                      <a:pt x="4107888" y="13240"/>
                      <a:pt x="4094388" y="17270"/>
                      <a:pt x="4084615" y="23786"/>
                    </a:cubicBezTo>
                    <a:lnTo>
                      <a:pt x="4077025" y="36004"/>
                    </a:lnTo>
                    <a:lnTo>
                      <a:pt x="4071967" y="36004"/>
                    </a:lnTo>
                    <a:cubicBezTo>
                      <a:pt x="4071967" y="16120"/>
                      <a:pt x="4096144" y="0"/>
                      <a:pt x="4125967" y="0"/>
                    </a:cubicBezTo>
                    <a:cubicBezTo>
                      <a:pt x="4155790" y="0"/>
                      <a:pt x="4179967" y="16120"/>
                      <a:pt x="4179967" y="36004"/>
                    </a:cubicBezTo>
                    <a:close/>
                    <a:moveTo>
                      <a:pt x="4287967" y="36004"/>
                    </a:moveTo>
                    <a:lnTo>
                      <a:pt x="4279741" y="36004"/>
                    </a:lnTo>
                    <a:lnTo>
                      <a:pt x="4272150" y="23786"/>
                    </a:lnTo>
                    <a:cubicBezTo>
                      <a:pt x="4262378" y="17270"/>
                      <a:pt x="4248878" y="13240"/>
                      <a:pt x="4233966" y="13240"/>
                    </a:cubicBezTo>
                    <a:cubicBezTo>
                      <a:pt x="4219055" y="13240"/>
                      <a:pt x="4205555" y="17270"/>
                      <a:pt x="4195782" y="23786"/>
                    </a:cubicBezTo>
                    <a:lnTo>
                      <a:pt x="4188192" y="36004"/>
                    </a:lnTo>
                    <a:lnTo>
                      <a:pt x="4179967" y="36004"/>
                    </a:lnTo>
                    <a:cubicBezTo>
                      <a:pt x="4179967" y="16120"/>
                      <a:pt x="4204144" y="0"/>
                      <a:pt x="4233967" y="0"/>
                    </a:cubicBezTo>
                    <a:cubicBezTo>
                      <a:pt x="4263790" y="0"/>
                      <a:pt x="4287967" y="16120"/>
                      <a:pt x="4287967" y="36004"/>
                    </a:cubicBezTo>
                    <a:close/>
                    <a:moveTo>
                      <a:pt x="4395967" y="36004"/>
                    </a:moveTo>
                    <a:lnTo>
                      <a:pt x="4387741" y="36004"/>
                    </a:lnTo>
                    <a:lnTo>
                      <a:pt x="4380150" y="23786"/>
                    </a:lnTo>
                    <a:cubicBezTo>
                      <a:pt x="4370378" y="17270"/>
                      <a:pt x="4356878" y="13240"/>
                      <a:pt x="4341966" y="13240"/>
                    </a:cubicBezTo>
                    <a:cubicBezTo>
                      <a:pt x="4327055" y="13240"/>
                      <a:pt x="4313555" y="17270"/>
                      <a:pt x="4303782" y="23786"/>
                    </a:cubicBezTo>
                    <a:lnTo>
                      <a:pt x="4296192" y="36004"/>
                    </a:lnTo>
                    <a:lnTo>
                      <a:pt x="4287967" y="36004"/>
                    </a:lnTo>
                    <a:cubicBezTo>
                      <a:pt x="4287967" y="16120"/>
                      <a:pt x="4312144" y="0"/>
                      <a:pt x="4341967" y="0"/>
                    </a:cubicBezTo>
                    <a:cubicBezTo>
                      <a:pt x="4371790" y="0"/>
                      <a:pt x="4395967" y="16120"/>
                      <a:pt x="4395967" y="36004"/>
                    </a:cubicBezTo>
                    <a:close/>
                    <a:moveTo>
                      <a:pt x="108000" y="36005"/>
                    </a:moveTo>
                    <a:lnTo>
                      <a:pt x="89998" y="36005"/>
                    </a:lnTo>
                    <a:cubicBezTo>
                      <a:pt x="89998" y="26063"/>
                      <a:pt x="73881" y="18003"/>
                      <a:pt x="54000" y="18003"/>
                    </a:cubicBezTo>
                    <a:cubicBezTo>
                      <a:pt x="34119" y="18003"/>
                      <a:pt x="18002" y="26063"/>
                      <a:pt x="18002" y="36005"/>
                    </a:cubicBezTo>
                    <a:lnTo>
                      <a:pt x="0" y="36005"/>
                    </a:lnTo>
                    <a:cubicBezTo>
                      <a:pt x="0" y="16121"/>
                      <a:pt x="24177" y="1"/>
                      <a:pt x="54000" y="1"/>
                    </a:cubicBezTo>
                    <a:cubicBezTo>
                      <a:pt x="83823" y="1"/>
                      <a:pt x="108000" y="16121"/>
                      <a:pt x="108000" y="36005"/>
                    </a:cubicBezTo>
                    <a:close/>
                    <a:moveTo>
                      <a:pt x="216000" y="36005"/>
                    </a:moveTo>
                    <a:lnTo>
                      <a:pt x="207774" y="36005"/>
                    </a:lnTo>
                    <a:lnTo>
                      <a:pt x="200183" y="23786"/>
                    </a:lnTo>
                    <a:cubicBezTo>
                      <a:pt x="190411" y="17271"/>
                      <a:pt x="176911" y="13241"/>
                      <a:pt x="161999" y="13241"/>
                    </a:cubicBezTo>
                    <a:cubicBezTo>
                      <a:pt x="147088" y="13241"/>
                      <a:pt x="133588" y="17271"/>
                      <a:pt x="123816" y="23786"/>
                    </a:cubicBezTo>
                    <a:lnTo>
                      <a:pt x="116225" y="36005"/>
                    </a:lnTo>
                    <a:lnTo>
                      <a:pt x="108000" y="36005"/>
                    </a:lnTo>
                    <a:cubicBezTo>
                      <a:pt x="108000" y="16121"/>
                      <a:pt x="132177" y="1"/>
                      <a:pt x="162000" y="1"/>
                    </a:cubicBezTo>
                    <a:cubicBezTo>
                      <a:pt x="191823" y="1"/>
                      <a:pt x="216000" y="16121"/>
                      <a:pt x="216000" y="36005"/>
                    </a:cubicBezTo>
                    <a:close/>
                    <a:moveTo>
                      <a:pt x="327167" y="36005"/>
                    </a:moveTo>
                    <a:lnTo>
                      <a:pt x="315774" y="36005"/>
                    </a:lnTo>
                    <a:lnTo>
                      <a:pt x="308183" y="23786"/>
                    </a:lnTo>
                    <a:cubicBezTo>
                      <a:pt x="298411" y="17271"/>
                      <a:pt x="284911" y="13241"/>
                      <a:pt x="269999" y="13241"/>
                    </a:cubicBezTo>
                    <a:cubicBezTo>
                      <a:pt x="255088" y="13241"/>
                      <a:pt x="241588" y="17271"/>
                      <a:pt x="231816" y="23786"/>
                    </a:cubicBezTo>
                    <a:lnTo>
                      <a:pt x="224225" y="36005"/>
                    </a:lnTo>
                    <a:lnTo>
                      <a:pt x="219167" y="36005"/>
                    </a:lnTo>
                    <a:cubicBezTo>
                      <a:pt x="219167" y="16121"/>
                      <a:pt x="243344" y="1"/>
                      <a:pt x="273167" y="1"/>
                    </a:cubicBezTo>
                    <a:cubicBezTo>
                      <a:pt x="302990" y="1"/>
                      <a:pt x="327167" y="16121"/>
                      <a:pt x="327167" y="36005"/>
                    </a:cubicBezTo>
                    <a:close/>
                    <a:moveTo>
                      <a:pt x="435167" y="36005"/>
                    </a:moveTo>
                    <a:lnTo>
                      <a:pt x="426941" y="36005"/>
                    </a:lnTo>
                    <a:lnTo>
                      <a:pt x="419350" y="23786"/>
                    </a:lnTo>
                    <a:cubicBezTo>
                      <a:pt x="409578" y="17271"/>
                      <a:pt x="396078" y="13241"/>
                      <a:pt x="381166" y="13241"/>
                    </a:cubicBezTo>
                    <a:cubicBezTo>
                      <a:pt x="366255" y="13241"/>
                      <a:pt x="352755" y="17271"/>
                      <a:pt x="342983" y="23786"/>
                    </a:cubicBezTo>
                    <a:lnTo>
                      <a:pt x="335392" y="36005"/>
                    </a:lnTo>
                    <a:lnTo>
                      <a:pt x="327167" y="36005"/>
                    </a:lnTo>
                    <a:cubicBezTo>
                      <a:pt x="327167" y="16121"/>
                      <a:pt x="351344" y="1"/>
                      <a:pt x="381167" y="1"/>
                    </a:cubicBezTo>
                    <a:cubicBezTo>
                      <a:pt x="410990" y="1"/>
                      <a:pt x="435167" y="16121"/>
                      <a:pt x="435167" y="36005"/>
                    </a:cubicBezTo>
                    <a:close/>
                    <a:moveTo>
                      <a:pt x="648939" y="36005"/>
                    </a:moveTo>
                    <a:lnTo>
                      <a:pt x="642941" y="36005"/>
                    </a:lnTo>
                    <a:lnTo>
                      <a:pt x="635349" y="23786"/>
                    </a:lnTo>
                    <a:cubicBezTo>
                      <a:pt x="625577" y="17271"/>
                      <a:pt x="612077" y="13241"/>
                      <a:pt x="597166" y="13241"/>
                    </a:cubicBezTo>
                    <a:cubicBezTo>
                      <a:pt x="582255" y="13241"/>
                      <a:pt x="568755" y="17271"/>
                      <a:pt x="558983" y="23787"/>
                    </a:cubicBezTo>
                    <a:lnTo>
                      <a:pt x="551392" y="36005"/>
                    </a:lnTo>
                    <a:lnTo>
                      <a:pt x="543167" y="36005"/>
                    </a:lnTo>
                    <a:lnTo>
                      <a:pt x="540939" y="36005"/>
                    </a:lnTo>
                    <a:lnTo>
                      <a:pt x="534941" y="36005"/>
                    </a:lnTo>
                    <a:lnTo>
                      <a:pt x="527350" y="23786"/>
                    </a:lnTo>
                    <a:cubicBezTo>
                      <a:pt x="517578" y="17271"/>
                      <a:pt x="504078" y="13241"/>
                      <a:pt x="489166" y="13241"/>
                    </a:cubicBezTo>
                    <a:cubicBezTo>
                      <a:pt x="474255" y="13241"/>
                      <a:pt x="460755" y="17271"/>
                      <a:pt x="450983" y="23786"/>
                    </a:cubicBezTo>
                    <a:lnTo>
                      <a:pt x="443392" y="36005"/>
                    </a:lnTo>
                    <a:lnTo>
                      <a:pt x="435167" y="36005"/>
                    </a:lnTo>
                    <a:cubicBezTo>
                      <a:pt x="435167" y="16121"/>
                      <a:pt x="459344" y="1"/>
                      <a:pt x="489167" y="1"/>
                    </a:cubicBezTo>
                    <a:cubicBezTo>
                      <a:pt x="504078" y="1"/>
                      <a:pt x="517578" y="4031"/>
                      <a:pt x="527350" y="10546"/>
                    </a:cubicBezTo>
                    <a:lnTo>
                      <a:pt x="542053" y="34212"/>
                    </a:lnTo>
                    <a:lnTo>
                      <a:pt x="556755" y="10546"/>
                    </a:lnTo>
                    <a:cubicBezTo>
                      <a:pt x="566527" y="4031"/>
                      <a:pt x="580027" y="1"/>
                      <a:pt x="594939" y="1"/>
                    </a:cubicBezTo>
                    <a:cubicBezTo>
                      <a:pt x="624762" y="1"/>
                      <a:pt x="648939" y="16121"/>
                      <a:pt x="648939" y="36005"/>
                    </a:cubicBezTo>
                    <a:close/>
                    <a:moveTo>
                      <a:pt x="756939" y="36005"/>
                    </a:moveTo>
                    <a:lnTo>
                      <a:pt x="748713" y="36005"/>
                    </a:lnTo>
                    <a:lnTo>
                      <a:pt x="741122" y="23787"/>
                    </a:lnTo>
                    <a:cubicBezTo>
                      <a:pt x="731350" y="17271"/>
                      <a:pt x="717850" y="13241"/>
                      <a:pt x="702938" y="13241"/>
                    </a:cubicBezTo>
                    <a:cubicBezTo>
                      <a:pt x="688026" y="13241"/>
                      <a:pt x="674526" y="17271"/>
                      <a:pt x="664754" y="23786"/>
                    </a:cubicBezTo>
                    <a:lnTo>
                      <a:pt x="657163" y="36005"/>
                    </a:lnTo>
                    <a:lnTo>
                      <a:pt x="648939" y="36005"/>
                    </a:lnTo>
                    <a:cubicBezTo>
                      <a:pt x="648939" y="16121"/>
                      <a:pt x="673116" y="1"/>
                      <a:pt x="702939" y="1"/>
                    </a:cubicBezTo>
                    <a:cubicBezTo>
                      <a:pt x="732762" y="1"/>
                      <a:pt x="756939" y="16121"/>
                      <a:pt x="756939" y="36005"/>
                    </a:cubicBezTo>
                    <a:close/>
                    <a:moveTo>
                      <a:pt x="966003" y="36005"/>
                    </a:moveTo>
                    <a:lnTo>
                      <a:pt x="964713" y="36005"/>
                    </a:lnTo>
                    <a:lnTo>
                      <a:pt x="957121" y="23786"/>
                    </a:lnTo>
                    <a:cubicBezTo>
                      <a:pt x="947349" y="17271"/>
                      <a:pt x="933849" y="13241"/>
                      <a:pt x="918938" y="13241"/>
                    </a:cubicBezTo>
                    <a:cubicBezTo>
                      <a:pt x="904027" y="13241"/>
                      <a:pt x="890527" y="17271"/>
                      <a:pt x="880755" y="23787"/>
                    </a:cubicBezTo>
                    <a:lnTo>
                      <a:pt x="873164" y="36005"/>
                    </a:lnTo>
                    <a:lnTo>
                      <a:pt x="864939" y="36005"/>
                    </a:lnTo>
                    <a:lnTo>
                      <a:pt x="858003" y="36005"/>
                    </a:lnTo>
                    <a:lnTo>
                      <a:pt x="856713" y="36005"/>
                    </a:lnTo>
                    <a:lnTo>
                      <a:pt x="849122" y="23787"/>
                    </a:lnTo>
                    <a:cubicBezTo>
                      <a:pt x="839350" y="17271"/>
                      <a:pt x="825850" y="13241"/>
                      <a:pt x="810938" y="13241"/>
                    </a:cubicBezTo>
                    <a:cubicBezTo>
                      <a:pt x="796027" y="13241"/>
                      <a:pt x="782527" y="17271"/>
                      <a:pt x="772755" y="23787"/>
                    </a:cubicBezTo>
                    <a:lnTo>
                      <a:pt x="765164" y="36005"/>
                    </a:lnTo>
                    <a:lnTo>
                      <a:pt x="756939" y="36005"/>
                    </a:lnTo>
                    <a:cubicBezTo>
                      <a:pt x="756939" y="16121"/>
                      <a:pt x="781116" y="1"/>
                      <a:pt x="810939" y="1"/>
                    </a:cubicBezTo>
                    <a:cubicBezTo>
                      <a:pt x="825850" y="1"/>
                      <a:pt x="839350" y="4031"/>
                      <a:pt x="849122" y="10546"/>
                    </a:cubicBezTo>
                    <a:lnTo>
                      <a:pt x="861471" y="30423"/>
                    </a:lnTo>
                    <a:lnTo>
                      <a:pt x="873819" y="10546"/>
                    </a:lnTo>
                    <a:cubicBezTo>
                      <a:pt x="883591" y="4031"/>
                      <a:pt x="897091" y="1"/>
                      <a:pt x="912003" y="1"/>
                    </a:cubicBezTo>
                    <a:cubicBezTo>
                      <a:pt x="941826" y="1"/>
                      <a:pt x="966003" y="16121"/>
                      <a:pt x="966003" y="36005"/>
                    </a:cubicBezTo>
                    <a:close/>
                    <a:moveTo>
                      <a:pt x="1074003" y="36005"/>
                    </a:moveTo>
                    <a:lnTo>
                      <a:pt x="1065777" y="36005"/>
                    </a:lnTo>
                    <a:lnTo>
                      <a:pt x="1058186" y="23787"/>
                    </a:lnTo>
                    <a:cubicBezTo>
                      <a:pt x="1048414" y="17271"/>
                      <a:pt x="1034914" y="13241"/>
                      <a:pt x="1020002" y="13241"/>
                    </a:cubicBezTo>
                    <a:cubicBezTo>
                      <a:pt x="1005090" y="13241"/>
                      <a:pt x="991590" y="17271"/>
                      <a:pt x="981818" y="23786"/>
                    </a:cubicBezTo>
                    <a:lnTo>
                      <a:pt x="974228" y="36005"/>
                    </a:lnTo>
                    <a:lnTo>
                      <a:pt x="966003" y="36005"/>
                    </a:lnTo>
                    <a:cubicBezTo>
                      <a:pt x="966003" y="16121"/>
                      <a:pt x="990180" y="1"/>
                      <a:pt x="1020003" y="1"/>
                    </a:cubicBezTo>
                    <a:cubicBezTo>
                      <a:pt x="1049826" y="1"/>
                      <a:pt x="1074003" y="16121"/>
                      <a:pt x="1074003" y="36005"/>
                    </a:cubicBezTo>
                    <a:close/>
                    <a:moveTo>
                      <a:pt x="1182003" y="36005"/>
                    </a:moveTo>
                    <a:lnTo>
                      <a:pt x="1173777" y="36005"/>
                    </a:lnTo>
                    <a:lnTo>
                      <a:pt x="1166186" y="23787"/>
                    </a:lnTo>
                    <a:cubicBezTo>
                      <a:pt x="1156414" y="17271"/>
                      <a:pt x="1142914" y="13241"/>
                      <a:pt x="1128002" y="13241"/>
                    </a:cubicBezTo>
                    <a:cubicBezTo>
                      <a:pt x="1113091" y="13241"/>
                      <a:pt x="1099591" y="17271"/>
                      <a:pt x="1089819" y="23787"/>
                    </a:cubicBezTo>
                    <a:lnTo>
                      <a:pt x="1082228" y="36005"/>
                    </a:lnTo>
                    <a:lnTo>
                      <a:pt x="1074003" y="36005"/>
                    </a:lnTo>
                    <a:cubicBezTo>
                      <a:pt x="1074003" y="16121"/>
                      <a:pt x="1098180" y="1"/>
                      <a:pt x="1128003" y="1"/>
                    </a:cubicBezTo>
                    <a:cubicBezTo>
                      <a:pt x="1157826" y="1"/>
                      <a:pt x="1182003" y="16121"/>
                      <a:pt x="1182003" y="36005"/>
                    </a:cubicBezTo>
                    <a:close/>
                    <a:moveTo>
                      <a:pt x="1293170" y="36005"/>
                    </a:moveTo>
                    <a:lnTo>
                      <a:pt x="1281777" y="36005"/>
                    </a:lnTo>
                    <a:lnTo>
                      <a:pt x="1274186" y="23787"/>
                    </a:lnTo>
                    <a:cubicBezTo>
                      <a:pt x="1264414" y="17271"/>
                      <a:pt x="1250914" y="13241"/>
                      <a:pt x="1236002" y="13241"/>
                    </a:cubicBezTo>
                    <a:cubicBezTo>
                      <a:pt x="1221091" y="13241"/>
                      <a:pt x="1207591" y="17271"/>
                      <a:pt x="1197819" y="23787"/>
                    </a:cubicBezTo>
                    <a:lnTo>
                      <a:pt x="1190228" y="36005"/>
                    </a:lnTo>
                    <a:lnTo>
                      <a:pt x="1185170" y="36005"/>
                    </a:lnTo>
                    <a:cubicBezTo>
                      <a:pt x="1185170" y="16121"/>
                      <a:pt x="1209347" y="1"/>
                      <a:pt x="1239170" y="1"/>
                    </a:cubicBezTo>
                    <a:cubicBezTo>
                      <a:pt x="1268993" y="1"/>
                      <a:pt x="1293170" y="16121"/>
                      <a:pt x="1293170" y="36005"/>
                    </a:cubicBezTo>
                    <a:close/>
                    <a:moveTo>
                      <a:pt x="1401170" y="36005"/>
                    </a:moveTo>
                    <a:lnTo>
                      <a:pt x="1392944" y="36005"/>
                    </a:lnTo>
                    <a:lnTo>
                      <a:pt x="1385353" y="23787"/>
                    </a:lnTo>
                    <a:cubicBezTo>
                      <a:pt x="1375581" y="17271"/>
                      <a:pt x="1362081" y="13241"/>
                      <a:pt x="1347169" y="13241"/>
                    </a:cubicBezTo>
                    <a:cubicBezTo>
                      <a:pt x="1332258" y="13241"/>
                      <a:pt x="1318758" y="17271"/>
                      <a:pt x="1308986" y="23787"/>
                    </a:cubicBezTo>
                    <a:lnTo>
                      <a:pt x="1301395" y="36005"/>
                    </a:lnTo>
                    <a:lnTo>
                      <a:pt x="1293170" y="36005"/>
                    </a:lnTo>
                    <a:cubicBezTo>
                      <a:pt x="1293170" y="16121"/>
                      <a:pt x="1317347" y="1"/>
                      <a:pt x="1347170" y="1"/>
                    </a:cubicBezTo>
                    <a:cubicBezTo>
                      <a:pt x="1376993" y="1"/>
                      <a:pt x="1401170" y="16121"/>
                      <a:pt x="1401170" y="36005"/>
                    </a:cubicBezTo>
                    <a:close/>
                    <a:moveTo>
                      <a:pt x="1609336" y="36005"/>
                    </a:moveTo>
                    <a:lnTo>
                      <a:pt x="1608944" y="36005"/>
                    </a:lnTo>
                    <a:lnTo>
                      <a:pt x="1601352" y="23786"/>
                    </a:lnTo>
                    <a:cubicBezTo>
                      <a:pt x="1591580" y="17271"/>
                      <a:pt x="1578080" y="13241"/>
                      <a:pt x="1563169" y="13241"/>
                    </a:cubicBezTo>
                    <a:cubicBezTo>
                      <a:pt x="1548258" y="13241"/>
                      <a:pt x="1534758" y="17271"/>
                      <a:pt x="1524986" y="23787"/>
                    </a:cubicBezTo>
                    <a:lnTo>
                      <a:pt x="1517395" y="36005"/>
                    </a:lnTo>
                    <a:lnTo>
                      <a:pt x="1509170" y="36005"/>
                    </a:lnTo>
                    <a:lnTo>
                      <a:pt x="1501336" y="36005"/>
                    </a:lnTo>
                    <a:lnTo>
                      <a:pt x="1500944" y="36005"/>
                    </a:lnTo>
                    <a:lnTo>
                      <a:pt x="1493353" y="23787"/>
                    </a:lnTo>
                    <a:cubicBezTo>
                      <a:pt x="1483581" y="17271"/>
                      <a:pt x="1470081" y="13241"/>
                      <a:pt x="1455169" y="13241"/>
                    </a:cubicBezTo>
                    <a:cubicBezTo>
                      <a:pt x="1440258" y="13241"/>
                      <a:pt x="1426758" y="17271"/>
                      <a:pt x="1416986" y="23787"/>
                    </a:cubicBezTo>
                    <a:lnTo>
                      <a:pt x="1409395" y="36005"/>
                    </a:lnTo>
                    <a:lnTo>
                      <a:pt x="1401170" y="36005"/>
                    </a:lnTo>
                    <a:cubicBezTo>
                      <a:pt x="1401170" y="16121"/>
                      <a:pt x="1425347" y="1"/>
                      <a:pt x="1455170" y="1"/>
                    </a:cubicBezTo>
                    <a:cubicBezTo>
                      <a:pt x="1470081" y="1"/>
                      <a:pt x="1483581" y="4031"/>
                      <a:pt x="1493353" y="10546"/>
                    </a:cubicBezTo>
                    <a:lnTo>
                      <a:pt x="1505253" y="29700"/>
                    </a:lnTo>
                    <a:lnTo>
                      <a:pt x="1517152" y="10546"/>
                    </a:lnTo>
                    <a:cubicBezTo>
                      <a:pt x="1526924" y="4031"/>
                      <a:pt x="1540424" y="1"/>
                      <a:pt x="1555336" y="1"/>
                    </a:cubicBezTo>
                    <a:cubicBezTo>
                      <a:pt x="1585159" y="1"/>
                      <a:pt x="1609336" y="16121"/>
                      <a:pt x="1609336" y="36005"/>
                    </a:cubicBezTo>
                    <a:close/>
                    <a:moveTo>
                      <a:pt x="1717336" y="36005"/>
                    </a:moveTo>
                    <a:lnTo>
                      <a:pt x="1709110" y="36005"/>
                    </a:lnTo>
                    <a:lnTo>
                      <a:pt x="1701519" y="23787"/>
                    </a:lnTo>
                    <a:cubicBezTo>
                      <a:pt x="1691747" y="17271"/>
                      <a:pt x="1678247" y="13241"/>
                      <a:pt x="1663335" y="13241"/>
                    </a:cubicBezTo>
                    <a:cubicBezTo>
                      <a:pt x="1648423" y="13241"/>
                      <a:pt x="1634923" y="17271"/>
                      <a:pt x="1625151" y="23786"/>
                    </a:cubicBezTo>
                    <a:lnTo>
                      <a:pt x="1617560" y="36005"/>
                    </a:lnTo>
                    <a:lnTo>
                      <a:pt x="1609336" y="36005"/>
                    </a:lnTo>
                    <a:cubicBezTo>
                      <a:pt x="1609336" y="16121"/>
                      <a:pt x="1633513" y="1"/>
                      <a:pt x="1663336" y="1"/>
                    </a:cubicBezTo>
                    <a:cubicBezTo>
                      <a:pt x="1693159" y="1"/>
                      <a:pt x="1717336" y="16121"/>
                      <a:pt x="1717336" y="36005"/>
                    </a:cubicBezTo>
                    <a:close/>
                    <a:moveTo>
                      <a:pt x="1926400" y="36005"/>
                    </a:moveTo>
                    <a:lnTo>
                      <a:pt x="1925110" y="36005"/>
                    </a:lnTo>
                    <a:lnTo>
                      <a:pt x="1917518" y="23786"/>
                    </a:lnTo>
                    <a:cubicBezTo>
                      <a:pt x="1907746" y="17271"/>
                      <a:pt x="1894246" y="13241"/>
                      <a:pt x="1879335" y="13241"/>
                    </a:cubicBezTo>
                    <a:cubicBezTo>
                      <a:pt x="1864424" y="13241"/>
                      <a:pt x="1850924" y="17271"/>
                      <a:pt x="1841152" y="23787"/>
                    </a:cubicBezTo>
                    <a:lnTo>
                      <a:pt x="1833561" y="36005"/>
                    </a:lnTo>
                    <a:lnTo>
                      <a:pt x="1825336" y="36005"/>
                    </a:lnTo>
                    <a:lnTo>
                      <a:pt x="1818400" y="36005"/>
                    </a:lnTo>
                    <a:lnTo>
                      <a:pt x="1817110" y="36005"/>
                    </a:lnTo>
                    <a:lnTo>
                      <a:pt x="1809519" y="23787"/>
                    </a:lnTo>
                    <a:cubicBezTo>
                      <a:pt x="1799747" y="17271"/>
                      <a:pt x="1786247" y="13241"/>
                      <a:pt x="1771335" y="13241"/>
                    </a:cubicBezTo>
                    <a:cubicBezTo>
                      <a:pt x="1756424" y="13241"/>
                      <a:pt x="1742924" y="17271"/>
                      <a:pt x="1733152" y="23787"/>
                    </a:cubicBezTo>
                    <a:lnTo>
                      <a:pt x="1725561" y="36005"/>
                    </a:lnTo>
                    <a:lnTo>
                      <a:pt x="1717336" y="36005"/>
                    </a:lnTo>
                    <a:cubicBezTo>
                      <a:pt x="1717336" y="16121"/>
                      <a:pt x="1741513" y="1"/>
                      <a:pt x="1771336" y="1"/>
                    </a:cubicBezTo>
                    <a:cubicBezTo>
                      <a:pt x="1786247" y="1"/>
                      <a:pt x="1799747" y="4031"/>
                      <a:pt x="1809519" y="10546"/>
                    </a:cubicBezTo>
                    <a:lnTo>
                      <a:pt x="1821868" y="30423"/>
                    </a:lnTo>
                    <a:lnTo>
                      <a:pt x="1834216" y="10546"/>
                    </a:lnTo>
                    <a:cubicBezTo>
                      <a:pt x="1843988" y="4031"/>
                      <a:pt x="1857488" y="1"/>
                      <a:pt x="1872400" y="1"/>
                    </a:cubicBezTo>
                    <a:cubicBezTo>
                      <a:pt x="1902223" y="1"/>
                      <a:pt x="1926400" y="16121"/>
                      <a:pt x="1926400" y="36005"/>
                    </a:cubicBezTo>
                    <a:close/>
                    <a:moveTo>
                      <a:pt x="2034400" y="36005"/>
                    </a:moveTo>
                    <a:lnTo>
                      <a:pt x="2026174" y="36005"/>
                    </a:lnTo>
                    <a:lnTo>
                      <a:pt x="2018583" y="23787"/>
                    </a:lnTo>
                    <a:cubicBezTo>
                      <a:pt x="2008811" y="17271"/>
                      <a:pt x="1995311" y="13241"/>
                      <a:pt x="1980399" y="13241"/>
                    </a:cubicBezTo>
                    <a:cubicBezTo>
                      <a:pt x="1965487" y="13241"/>
                      <a:pt x="1951987" y="17271"/>
                      <a:pt x="1942215" y="23786"/>
                    </a:cubicBezTo>
                    <a:lnTo>
                      <a:pt x="1934625" y="36005"/>
                    </a:lnTo>
                    <a:lnTo>
                      <a:pt x="1926400" y="36005"/>
                    </a:lnTo>
                    <a:cubicBezTo>
                      <a:pt x="1926400" y="16121"/>
                      <a:pt x="1950577" y="1"/>
                      <a:pt x="1980400" y="1"/>
                    </a:cubicBezTo>
                    <a:cubicBezTo>
                      <a:pt x="2010223" y="1"/>
                      <a:pt x="2034400" y="16121"/>
                      <a:pt x="2034400" y="36005"/>
                    </a:cubicBezTo>
                    <a:close/>
                    <a:moveTo>
                      <a:pt x="2142400" y="36005"/>
                    </a:moveTo>
                    <a:lnTo>
                      <a:pt x="2134174" y="36005"/>
                    </a:lnTo>
                    <a:lnTo>
                      <a:pt x="2126583" y="23787"/>
                    </a:lnTo>
                    <a:cubicBezTo>
                      <a:pt x="2116811" y="17271"/>
                      <a:pt x="2103311" y="13241"/>
                      <a:pt x="2088399" y="13241"/>
                    </a:cubicBezTo>
                    <a:cubicBezTo>
                      <a:pt x="2073488" y="13241"/>
                      <a:pt x="2059988" y="17271"/>
                      <a:pt x="2050216" y="23787"/>
                    </a:cubicBezTo>
                    <a:lnTo>
                      <a:pt x="2042625" y="36005"/>
                    </a:lnTo>
                    <a:lnTo>
                      <a:pt x="2034400" y="36005"/>
                    </a:lnTo>
                    <a:cubicBezTo>
                      <a:pt x="2034400" y="16121"/>
                      <a:pt x="2058577" y="1"/>
                      <a:pt x="2088400" y="1"/>
                    </a:cubicBezTo>
                    <a:cubicBezTo>
                      <a:pt x="2118223" y="1"/>
                      <a:pt x="2142400" y="16121"/>
                      <a:pt x="2142400" y="36005"/>
                    </a:cubicBezTo>
                    <a:close/>
                    <a:moveTo>
                      <a:pt x="2253567" y="36005"/>
                    </a:moveTo>
                    <a:lnTo>
                      <a:pt x="2242174" y="36005"/>
                    </a:lnTo>
                    <a:lnTo>
                      <a:pt x="2234583" y="23787"/>
                    </a:lnTo>
                    <a:cubicBezTo>
                      <a:pt x="2224811" y="17271"/>
                      <a:pt x="2211311" y="13241"/>
                      <a:pt x="2196399" y="13241"/>
                    </a:cubicBezTo>
                    <a:cubicBezTo>
                      <a:pt x="2181488" y="13241"/>
                      <a:pt x="2167988" y="17271"/>
                      <a:pt x="2158216" y="23787"/>
                    </a:cubicBezTo>
                    <a:lnTo>
                      <a:pt x="2150625" y="36005"/>
                    </a:lnTo>
                    <a:lnTo>
                      <a:pt x="2145567" y="36005"/>
                    </a:lnTo>
                    <a:cubicBezTo>
                      <a:pt x="2145567" y="16121"/>
                      <a:pt x="2169744" y="1"/>
                      <a:pt x="2199567" y="1"/>
                    </a:cubicBezTo>
                    <a:cubicBezTo>
                      <a:pt x="2229390" y="1"/>
                      <a:pt x="2253567" y="16121"/>
                      <a:pt x="2253567" y="36005"/>
                    </a:cubicBezTo>
                    <a:close/>
                    <a:moveTo>
                      <a:pt x="2361567" y="36005"/>
                    </a:moveTo>
                    <a:lnTo>
                      <a:pt x="2353341" y="36005"/>
                    </a:lnTo>
                    <a:lnTo>
                      <a:pt x="2345750" y="23787"/>
                    </a:lnTo>
                    <a:cubicBezTo>
                      <a:pt x="2335978" y="17271"/>
                      <a:pt x="2322478" y="13241"/>
                      <a:pt x="2307566" y="13241"/>
                    </a:cubicBezTo>
                    <a:cubicBezTo>
                      <a:pt x="2292655" y="13241"/>
                      <a:pt x="2279155" y="17271"/>
                      <a:pt x="2269383" y="23787"/>
                    </a:cubicBezTo>
                    <a:lnTo>
                      <a:pt x="2261792" y="36005"/>
                    </a:lnTo>
                    <a:lnTo>
                      <a:pt x="2253567" y="36005"/>
                    </a:lnTo>
                    <a:cubicBezTo>
                      <a:pt x="2253567" y="16121"/>
                      <a:pt x="2277744" y="1"/>
                      <a:pt x="2307567" y="1"/>
                    </a:cubicBezTo>
                    <a:cubicBezTo>
                      <a:pt x="2337390" y="1"/>
                      <a:pt x="2361567" y="16121"/>
                      <a:pt x="2361567" y="36005"/>
                    </a:cubicBezTo>
                    <a:close/>
                    <a:moveTo>
                      <a:pt x="2469567" y="36005"/>
                    </a:moveTo>
                    <a:lnTo>
                      <a:pt x="2461341" y="36005"/>
                    </a:lnTo>
                    <a:lnTo>
                      <a:pt x="2453750" y="23787"/>
                    </a:lnTo>
                    <a:cubicBezTo>
                      <a:pt x="2443978" y="17271"/>
                      <a:pt x="2430478" y="13241"/>
                      <a:pt x="2415566" y="13241"/>
                    </a:cubicBezTo>
                    <a:cubicBezTo>
                      <a:pt x="2400655" y="13241"/>
                      <a:pt x="2387155" y="17271"/>
                      <a:pt x="2377383" y="23787"/>
                    </a:cubicBezTo>
                    <a:lnTo>
                      <a:pt x="2369792" y="36005"/>
                    </a:lnTo>
                    <a:lnTo>
                      <a:pt x="2361567" y="36005"/>
                    </a:lnTo>
                    <a:cubicBezTo>
                      <a:pt x="2361567" y="16121"/>
                      <a:pt x="2385744" y="1"/>
                      <a:pt x="2415567" y="1"/>
                    </a:cubicBezTo>
                    <a:cubicBezTo>
                      <a:pt x="2430478" y="1"/>
                      <a:pt x="2443978" y="4031"/>
                      <a:pt x="2453750" y="10546"/>
                    </a:cubicBezTo>
                    <a:lnTo>
                      <a:pt x="2468452" y="34211"/>
                    </a:lnTo>
                    <a:lnTo>
                      <a:pt x="2483155" y="10545"/>
                    </a:lnTo>
                    <a:cubicBezTo>
                      <a:pt x="2492927" y="4030"/>
                      <a:pt x="2506427" y="0"/>
                      <a:pt x="2521339" y="0"/>
                    </a:cubicBezTo>
                    <a:cubicBezTo>
                      <a:pt x="2551162" y="0"/>
                      <a:pt x="2575339" y="16120"/>
                      <a:pt x="2575339" y="36004"/>
                    </a:cubicBezTo>
                    <a:lnTo>
                      <a:pt x="2569340" y="36004"/>
                    </a:lnTo>
                    <a:lnTo>
                      <a:pt x="2561749" y="23786"/>
                    </a:lnTo>
                    <a:cubicBezTo>
                      <a:pt x="2551977" y="17271"/>
                      <a:pt x="2538477" y="13241"/>
                      <a:pt x="2523566" y="13241"/>
                    </a:cubicBezTo>
                    <a:cubicBezTo>
                      <a:pt x="2508655" y="13241"/>
                      <a:pt x="2495155" y="17271"/>
                      <a:pt x="2485383" y="23787"/>
                    </a:cubicBezTo>
                    <a:lnTo>
                      <a:pt x="2477792" y="36004"/>
                    </a:lnTo>
                    <a:lnTo>
                      <a:pt x="2469566" y="36004"/>
                    </a:lnTo>
                    <a:close/>
                  </a:path>
                </a:pathLst>
              </a:custGeom>
              <a:noFill/>
              <a:ln w="6350">
                <a:solidFill>
                  <a:schemeClr val="tx1"/>
                </a:solidFill>
                <a:prstDash val="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6" name="正方形/長方形 95"/>
              <p:cNvSpPr/>
              <p:nvPr/>
            </p:nvSpPr>
            <p:spPr bwMode="auto">
              <a:xfrm flipV="1">
                <a:off x="2256209" y="5108178"/>
                <a:ext cx="3448458" cy="28125"/>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7" name="片側の 2 つの角を丸めた四角形 96"/>
              <p:cNvSpPr/>
              <p:nvPr/>
            </p:nvSpPr>
            <p:spPr bwMode="auto">
              <a:xfrm>
                <a:off x="2256550" y="6310216"/>
                <a:ext cx="98451"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8" name="片側の 2 つの角を丸めた四角形 97"/>
              <p:cNvSpPr/>
              <p:nvPr/>
            </p:nvSpPr>
            <p:spPr bwMode="auto">
              <a:xfrm>
                <a:off x="2355001" y="6310216"/>
                <a:ext cx="70319"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9" name="片側の 2 つの角を丸めた四角形 98"/>
              <p:cNvSpPr/>
              <p:nvPr/>
            </p:nvSpPr>
            <p:spPr bwMode="auto">
              <a:xfrm>
                <a:off x="2425320" y="6310404"/>
                <a:ext cx="70319"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00" name="片側の 2 つの角を丸めた四角形 99"/>
              <p:cNvSpPr/>
              <p:nvPr/>
            </p:nvSpPr>
            <p:spPr bwMode="auto">
              <a:xfrm>
                <a:off x="2495640" y="6309270"/>
                <a:ext cx="98451"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01" name="1 つの角を切り取り 1 つの角を丸めた四角形 100"/>
              <p:cNvSpPr/>
              <p:nvPr/>
            </p:nvSpPr>
            <p:spPr bwMode="auto">
              <a:xfrm>
                <a:off x="2594091" y="6309270"/>
                <a:ext cx="114950" cy="36665"/>
              </a:xfrm>
              <a:prstGeom prst="snipRound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02" name="片側の 2 つの角を切り取った四角形 101"/>
              <p:cNvSpPr/>
              <p:nvPr/>
            </p:nvSpPr>
            <p:spPr bwMode="auto">
              <a:xfrm>
                <a:off x="2709041" y="6309270"/>
                <a:ext cx="110077" cy="36665"/>
              </a:xfrm>
              <a:prstGeom prst="snip2Same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03" name="片側の 2 つの角を丸めた四角形 102"/>
              <p:cNvSpPr/>
              <p:nvPr/>
            </p:nvSpPr>
            <p:spPr bwMode="auto">
              <a:xfrm>
                <a:off x="2819118" y="6310403"/>
                <a:ext cx="98451"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04" name="1 つの角を切り取り 1 つの角を丸めた四角形 103"/>
              <p:cNvSpPr/>
              <p:nvPr/>
            </p:nvSpPr>
            <p:spPr bwMode="auto">
              <a:xfrm>
                <a:off x="2918574" y="6309456"/>
                <a:ext cx="114950" cy="36665"/>
              </a:xfrm>
              <a:prstGeom prst="snipRound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05" name="片側の 2 つの角を丸めた四角形 104"/>
              <p:cNvSpPr/>
              <p:nvPr/>
            </p:nvSpPr>
            <p:spPr bwMode="auto">
              <a:xfrm>
                <a:off x="3034379" y="6310403"/>
                <a:ext cx="70319"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06" name="片側の 2 つの角を丸めた四角形 105"/>
              <p:cNvSpPr/>
              <p:nvPr/>
            </p:nvSpPr>
            <p:spPr bwMode="auto">
              <a:xfrm>
                <a:off x="3104737" y="6310403"/>
                <a:ext cx="91888"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07" name="片側の 2 つの角を切り取った四角形 106"/>
              <p:cNvSpPr/>
              <p:nvPr/>
            </p:nvSpPr>
            <p:spPr bwMode="auto">
              <a:xfrm>
                <a:off x="3195770" y="6309885"/>
                <a:ext cx="110077" cy="36665"/>
              </a:xfrm>
              <a:prstGeom prst="snip2Same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08" name="片側の 2 つの角を丸めた四角形 107"/>
              <p:cNvSpPr/>
              <p:nvPr/>
            </p:nvSpPr>
            <p:spPr bwMode="auto">
              <a:xfrm>
                <a:off x="3305847" y="6310907"/>
                <a:ext cx="98451"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09" name="1 つの角を切り取り 1 つの角を丸めた四角形 108"/>
              <p:cNvSpPr/>
              <p:nvPr/>
            </p:nvSpPr>
            <p:spPr bwMode="auto">
              <a:xfrm>
                <a:off x="3404298" y="6309455"/>
                <a:ext cx="114950" cy="36665"/>
              </a:xfrm>
              <a:prstGeom prst="snipRound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0" name="片側の 2 つの角を丸めた四角形 109"/>
              <p:cNvSpPr/>
              <p:nvPr/>
            </p:nvSpPr>
            <p:spPr bwMode="auto">
              <a:xfrm>
                <a:off x="3519248" y="6310400"/>
                <a:ext cx="98451"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1" name="片側の 2 つの角を丸めた四角形 110"/>
              <p:cNvSpPr/>
              <p:nvPr/>
            </p:nvSpPr>
            <p:spPr bwMode="auto">
              <a:xfrm>
                <a:off x="3617699" y="6310400"/>
                <a:ext cx="70319"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2" name="片側の 2 つの角を丸めた四角形 111"/>
              <p:cNvSpPr/>
              <p:nvPr/>
            </p:nvSpPr>
            <p:spPr bwMode="auto">
              <a:xfrm>
                <a:off x="3688019" y="6310588"/>
                <a:ext cx="70319"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3" name="片側の 2 つの角を丸めた四角形 112"/>
              <p:cNvSpPr/>
              <p:nvPr/>
            </p:nvSpPr>
            <p:spPr bwMode="auto">
              <a:xfrm>
                <a:off x="3758338" y="6309454"/>
                <a:ext cx="98451"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4" name="1 つの角を切り取り 1 つの角を丸めた四角形 113"/>
              <p:cNvSpPr/>
              <p:nvPr/>
            </p:nvSpPr>
            <p:spPr bwMode="auto">
              <a:xfrm>
                <a:off x="3856789" y="6309454"/>
                <a:ext cx="114950" cy="36665"/>
              </a:xfrm>
              <a:prstGeom prst="snipRound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5" name="片側の 2 つの角を切り取った四角形 114"/>
              <p:cNvSpPr/>
              <p:nvPr/>
            </p:nvSpPr>
            <p:spPr bwMode="auto">
              <a:xfrm>
                <a:off x="3971739" y="6309454"/>
                <a:ext cx="110077" cy="36665"/>
              </a:xfrm>
              <a:prstGeom prst="snip2Same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6" name="片側の 2 つの角を丸めた四角形 115"/>
              <p:cNvSpPr/>
              <p:nvPr/>
            </p:nvSpPr>
            <p:spPr bwMode="auto">
              <a:xfrm>
                <a:off x="4081816" y="6310587"/>
                <a:ext cx="98451"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7" name="1 つの角を切り取り 1 つの角を丸めた四角形 116"/>
              <p:cNvSpPr/>
              <p:nvPr/>
            </p:nvSpPr>
            <p:spPr bwMode="auto">
              <a:xfrm>
                <a:off x="4181273" y="6309640"/>
                <a:ext cx="114950" cy="36665"/>
              </a:xfrm>
              <a:prstGeom prst="snipRound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8" name="片側の 2 つの角を丸めた四角形 117"/>
              <p:cNvSpPr/>
              <p:nvPr/>
            </p:nvSpPr>
            <p:spPr bwMode="auto">
              <a:xfrm>
                <a:off x="4297078" y="6310587"/>
                <a:ext cx="70319"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9" name="片側の 2 つの角を丸めた四角形 118"/>
              <p:cNvSpPr/>
              <p:nvPr/>
            </p:nvSpPr>
            <p:spPr bwMode="auto">
              <a:xfrm>
                <a:off x="4367436" y="6310587"/>
                <a:ext cx="91888"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20" name="片側の 2 つの角を切り取った四角形 119"/>
              <p:cNvSpPr/>
              <p:nvPr/>
            </p:nvSpPr>
            <p:spPr bwMode="auto">
              <a:xfrm>
                <a:off x="4458468" y="6310069"/>
                <a:ext cx="110077" cy="36665"/>
              </a:xfrm>
              <a:prstGeom prst="snip2Same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21" name="片側の 2 つの角を丸めた四角形 120"/>
              <p:cNvSpPr/>
              <p:nvPr/>
            </p:nvSpPr>
            <p:spPr bwMode="auto">
              <a:xfrm>
                <a:off x="4568545" y="6309231"/>
                <a:ext cx="98451"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22" name="1 つの角を切り取り 1 つの角を丸めた四角形 121"/>
              <p:cNvSpPr/>
              <p:nvPr/>
            </p:nvSpPr>
            <p:spPr bwMode="auto">
              <a:xfrm>
                <a:off x="4666996" y="6309640"/>
                <a:ext cx="114950" cy="36665"/>
              </a:xfrm>
              <a:prstGeom prst="snipRound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23" name="片側の 2 つの角を丸めた四角形 122"/>
              <p:cNvSpPr/>
              <p:nvPr/>
            </p:nvSpPr>
            <p:spPr bwMode="auto">
              <a:xfrm>
                <a:off x="4781947" y="6309713"/>
                <a:ext cx="98451"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24" name="片側の 2 つの角を丸めた四角形 123"/>
              <p:cNvSpPr/>
              <p:nvPr/>
            </p:nvSpPr>
            <p:spPr bwMode="auto">
              <a:xfrm>
                <a:off x="4880398" y="6309713"/>
                <a:ext cx="70319"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25" name="片側の 2 つの角を丸めた四角形 124"/>
              <p:cNvSpPr/>
              <p:nvPr/>
            </p:nvSpPr>
            <p:spPr bwMode="auto">
              <a:xfrm>
                <a:off x="4950717" y="6309900"/>
                <a:ext cx="70319"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26" name="片側の 2 つの角を丸めた四角形 125"/>
              <p:cNvSpPr/>
              <p:nvPr/>
            </p:nvSpPr>
            <p:spPr bwMode="auto">
              <a:xfrm>
                <a:off x="5021037" y="6310627"/>
                <a:ext cx="98451"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27" name="1 つの角を切り取り 1 つの角を丸めた四角形 126"/>
              <p:cNvSpPr/>
              <p:nvPr/>
            </p:nvSpPr>
            <p:spPr bwMode="auto">
              <a:xfrm>
                <a:off x="5119488" y="6308767"/>
                <a:ext cx="114950" cy="36665"/>
              </a:xfrm>
              <a:prstGeom prst="snipRound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28" name="片側の 2 つの角を切り取った四角形 127"/>
              <p:cNvSpPr/>
              <p:nvPr/>
            </p:nvSpPr>
            <p:spPr bwMode="auto">
              <a:xfrm>
                <a:off x="5234438" y="6308767"/>
                <a:ext cx="110077" cy="36665"/>
              </a:xfrm>
              <a:prstGeom prst="snip2Same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29" name="片側の 2 つの角を丸めた四角形 128"/>
              <p:cNvSpPr/>
              <p:nvPr/>
            </p:nvSpPr>
            <p:spPr bwMode="auto">
              <a:xfrm>
                <a:off x="5344515" y="6309900"/>
                <a:ext cx="98451"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0" name="1 つの角を切り取り 1 つの角を丸めた四角形 129"/>
              <p:cNvSpPr/>
              <p:nvPr/>
            </p:nvSpPr>
            <p:spPr bwMode="auto">
              <a:xfrm>
                <a:off x="5443971" y="6308953"/>
                <a:ext cx="114950" cy="36665"/>
              </a:xfrm>
              <a:prstGeom prst="snipRound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1" name="片側の 2 つの角を丸めた四角形 130"/>
              <p:cNvSpPr/>
              <p:nvPr/>
            </p:nvSpPr>
            <p:spPr bwMode="auto">
              <a:xfrm>
                <a:off x="5559776" y="6309900"/>
                <a:ext cx="70319"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2" name="片側の 2 つの角を丸めた四角形 131"/>
              <p:cNvSpPr/>
              <p:nvPr/>
            </p:nvSpPr>
            <p:spPr bwMode="auto">
              <a:xfrm>
                <a:off x="5630134" y="6309900"/>
                <a:ext cx="74534" cy="35718"/>
              </a:xfrm>
              <a:prstGeom prst="round2SameRect">
                <a:avLst>
                  <a:gd name="adj1" fmla="val 50000"/>
                  <a:gd name="adj2" fmla="val 0"/>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3" name="正方形/長方形 132"/>
              <p:cNvSpPr/>
              <p:nvPr/>
            </p:nvSpPr>
            <p:spPr bwMode="auto">
              <a:xfrm>
                <a:off x="2298771" y="5484616"/>
                <a:ext cx="930616" cy="523779"/>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4" name="正方形/長方形 133"/>
              <p:cNvSpPr/>
              <p:nvPr/>
            </p:nvSpPr>
            <p:spPr bwMode="auto">
              <a:xfrm>
                <a:off x="3279019" y="5484616"/>
                <a:ext cx="930616" cy="523779"/>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5" name="正方形/長方形 134"/>
              <p:cNvSpPr/>
              <p:nvPr/>
            </p:nvSpPr>
            <p:spPr bwMode="auto">
              <a:xfrm>
                <a:off x="4259256" y="5484616"/>
                <a:ext cx="519829" cy="523779"/>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6" name="正方形/長方形 135"/>
              <p:cNvSpPr/>
              <p:nvPr/>
            </p:nvSpPr>
            <p:spPr bwMode="auto">
              <a:xfrm>
                <a:off x="5289147" y="5484616"/>
                <a:ext cx="307637" cy="778586"/>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7" name="片側の 2 つの角を切り取った四角形 136"/>
              <p:cNvSpPr/>
              <p:nvPr/>
            </p:nvSpPr>
            <p:spPr bwMode="auto">
              <a:xfrm>
                <a:off x="4820794" y="6265565"/>
                <a:ext cx="883873" cy="44017"/>
              </a:xfrm>
              <a:prstGeom prst="snip2Same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8" name="正方形/長方形 137"/>
              <p:cNvSpPr/>
              <p:nvPr/>
            </p:nvSpPr>
            <p:spPr bwMode="auto">
              <a:xfrm>
                <a:off x="4932883" y="5444454"/>
                <a:ext cx="701813" cy="818747"/>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9" name="正方形/長方形 138"/>
              <p:cNvSpPr/>
              <p:nvPr/>
            </p:nvSpPr>
            <p:spPr bwMode="auto">
              <a:xfrm>
                <a:off x="4259256" y="5176860"/>
                <a:ext cx="519829" cy="268201"/>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0" name="正方形/長方形 139"/>
              <p:cNvSpPr/>
              <p:nvPr/>
            </p:nvSpPr>
            <p:spPr bwMode="auto">
              <a:xfrm>
                <a:off x="3279019" y="5170892"/>
                <a:ext cx="930616" cy="273561"/>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1" name="正方形/長方形 140"/>
              <p:cNvSpPr/>
              <p:nvPr/>
            </p:nvSpPr>
            <p:spPr bwMode="auto">
              <a:xfrm>
                <a:off x="2298771" y="5170892"/>
                <a:ext cx="930616" cy="273562"/>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2" name="正方形/長方形 141"/>
              <p:cNvSpPr/>
              <p:nvPr/>
            </p:nvSpPr>
            <p:spPr bwMode="auto">
              <a:xfrm>
                <a:off x="2255837" y="5134506"/>
                <a:ext cx="2564957" cy="1128695"/>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3" name="正方形/長方形 142"/>
              <p:cNvSpPr/>
              <p:nvPr/>
            </p:nvSpPr>
            <p:spPr bwMode="auto">
              <a:xfrm>
                <a:off x="2255837" y="6052585"/>
                <a:ext cx="2564957" cy="3571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4" name="正方形/長方形 143"/>
              <p:cNvSpPr/>
              <p:nvPr/>
            </p:nvSpPr>
            <p:spPr bwMode="auto">
              <a:xfrm>
                <a:off x="3275925" y="4023696"/>
                <a:ext cx="741957" cy="639550"/>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5" name="正方形/長方形 144"/>
              <p:cNvSpPr/>
              <p:nvPr/>
            </p:nvSpPr>
            <p:spPr bwMode="auto">
              <a:xfrm>
                <a:off x="2460827" y="3983327"/>
                <a:ext cx="1589391" cy="71496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6" name="正方形/長方形 145"/>
              <p:cNvSpPr/>
              <p:nvPr/>
            </p:nvSpPr>
            <p:spPr bwMode="auto">
              <a:xfrm>
                <a:off x="3307189"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7" name="正方形/長方形 146"/>
              <p:cNvSpPr/>
              <p:nvPr/>
            </p:nvSpPr>
            <p:spPr bwMode="auto">
              <a:xfrm>
                <a:off x="3378573"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8" name="正方形/長方形 147"/>
              <p:cNvSpPr/>
              <p:nvPr/>
            </p:nvSpPr>
            <p:spPr bwMode="auto">
              <a:xfrm>
                <a:off x="3449318"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9" name="正方形/長方形 148"/>
              <p:cNvSpPr/>
              <p:nvPr/>
            </p:nvSpPr>
            <p:spPr bwMode="auto">
              <a:xfrm>
                <a:off x="3520062"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50" name="正方形/長方形 149"/>
              <p:cNvSpPr/>
              <p:nvPr/>
            </p:nvSpPr>
            <p:spPr bwMode="auto">
              <a:xfrm>
                <a:off x="3594361"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51" name="正方形/長方形 150"/>
              <p:cNvSpPr/>
              <p:nvPr/>
            </p:nvSpPr>
            <p:spPr bwMode="auto">
              <a:xfrm>
                <a:off x="3668421"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52" name="正方形/長方形 151"/>
              <p:cNvSpPr/>
              <p:nvPr/>
            </p:nvSpPr>
            <p:spPr bwMode="auto">
              <a:xfrm>
                <a:off x="3739805"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53" name="正方形/長方形 152"/>
              <p:cNvSpPr/>
              <p:nvPr/>
            </p:nvSpPr>
            <p:spPr bwMode="auto">
              <a:xfrm>
                <a:off x="3810550"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54" name="正方形/長方形 153"/>
              <p:cNvSpPr/>
              <p:nvPr/>
            </p:nvSpPr>
            <p:spPr bwMode="auto">
              <a:xfrm>
                <a:off x="3881294"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55" name="正方形/長方形 154"/>
              <p:cNvSpPr/>
              <p:nvPr/>
            </p:nvSpPr>
            <p:spPr bwMode="auto">
              <a:xfrm>
                <a:off x="3955592"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56" name="正方形/長方形 155"/>
              <p:cNvSpPr/>
              <p:nvPr/>
            </p:nvSpPr>
            <p:spPr bwMode="auto">
              <a:xfrm>
                <a:off x="3307189"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57" name="正方形/長方形 156"/>
              <p:cNvSpPr/>
              <p:nvPr/>
            </p:nvSpPr>
            <p:spPr bwMode="auto">
              <a:xfrm>
                <a:off x="3378573"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58" name="正方形/長方形 157"/>
              <p:cNvSpPr/>
              <p:nvPr/>
            </p:nvSpPr>
            <p:spPr bwMode="auto">
              <a:xfrm>
                <a:off x="3449318"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59" name="正方形/長方形 158"/>
              <p:cNvSpPr/>
              <p:nvPr/>
            </p:nvSpPr>
            <p:spPr bwMode="auto">
              <a:xfrm>
                <a:off x="3520062"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60" name="正方形/長方形 159"/>
              <p:cNvSpPr/>
              <p:nvPr/>
            </p:nvSpPr>
            <p:spPr bwMode="auto">
              <a:xfrm>
                <a:off x="3594361"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61" name="正方形/長方形 160"/>
              <p:cNvSpPr/>
              <p:nvPr/>
            </p:nvSpPr>
            <p:spPr bwMode="auto">
              <a:xfrm>
                <a:off x="3668421"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62" name="正方形/長方形 161"/>
              <p:cNvSpPr/>
              <p:nvPr/>
            </p:nvSpPr>
            <p:spPr bwMode="auto">
              <a:xfrm>
                <a:off x="3739805"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63" name="正方形/長方形 162"/>
              <p:cNvSpPr/>
              <p:nvPr/>
            </p:nvSpPr>
            <p:spPr bwMode="auto">
              <a:xfrm>
                <a:off x="3810550"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64" name="正方形/長方形 163"/>
              <p:cNvSpPr/>
              <p:nvPr/>
            </p:nvSpPr>
            <p:spPr bwMode="auto">
              <a:xfrm>
                <a:off x="3881294"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65" name="正方形/長方形 164"/>
              <p:cNvSpPr/>
              <p:nvPr/>
            </p:nvSpPr>
            <p:spPr bwMode="auto">
              <a:xfrm>
                <a:off x="3955592"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66" name="正方形/長方形 165"/>
              <p:cNvSpPr/>
              <p:nvPr/>
            </p:nvSpPr>
            <p:spPr bwMode="auto">
              <a:xfrm>
                <a:off x="2497383" y="4023696"/>
                <a:ext cx="741957" cy="639550"/>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67" name="正方形/長方形 166"/>
              <p:cNvSpPr/>
              <p:nvPr/>
            </p:nvSpPr>
            <p:spPr bwMode="auto">
              <a:xfrm>
                <a:off x="2528647"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68" name="正方形/長方形 167"/>
              <p:cNvSpPr/>
              <p:nvPr/>
            </p:nvSpPr>
            <p:spPr bwMode="auto">
              <a:xfrm>
                <a:off x="2600031"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69" name="正方形/長方形 168"/>
              <p:cNvSpPr/>
              <p:nvPr/>
            </p:nvSpPr>
            <p:spPr bwMode="auto">
              <a:xfrm>
                <a:off x="2670776"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0" name="正方形/長方形 169"/>
              <p:cNvSpPr/>
              <p:nvPr/>
            </p:nvSpPr>
            <p:spPr bwMode="auto">
              <a:xfrm>
                <a:off x="2741520"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1" name="正方形/長方形 170"/>
              <p:cNvSpPr/>
              <p:nvPr/>
            </p:nvSpPr>
            <p:spPr bwMode="auto">
              <a:xfrm>
                <a:off x="2815819"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2" name="正方形/長方形 171"/>
              <p:cNvSpPr/>
              <p:nvPr/>
            </p:nvSpPr>
            <p:spPr bwMode="auto">
              <a:xfrm>
                <a:off x="2889879"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3" name="正方形/長方形 172"/>
              <p:cNvSpPr/>
              <p:nvPr/>
            </p:nvSpPr>
            <p:spPr bwMode="auto">
              <a:xfrm>
                <a:off x="2961263"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4" name="正方形/長方形 173"/>
              <p:cNvSpPr/>
              <p:nvPr/>
            </p:nvSpPr>
            <p:spPr bwMode="auto">
              <a:xfrm>
                <a:off x="3032008"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5" name="正方形/長方形 174"/>
              <p:cNvSpPr/>
              <p:nvPr/>
            </p:nvSpPr>
            <p:spPr bwMode="auto">
              <a:xfrm>
                <a:off x="3102752"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6" name="正方形/長方形 175"/>
              <p:cNvSpPr/>
              <p:nvPr/>
            </p:nvSpPr>
            <p:spPr bwMode="auto">
              <a:xfrm>
                <a:off x="3177050" y="4023186"/>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7" name="正方形/長方形 176"/>
              <p:cNvSpPr/>
              <p:nvPr/>
            </p:nvSpPr>
            <p:spPr bwMode="auto">
              <a:xfrm>
                <a:off x="2528647"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8" name="正方形/長方形 177"/>
              <p:cNvSpPr/>
              <p:nvPr/>
            </p:nvSpPr>
            <p:spPr bwMode="auto">
              <a:xfrm>
                <a:off x="2600031"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9" name="正方形/長方形 178"/>
              <p:cNvSpPr/>
              <p:nvPr/>
            </p:nvSpPr>
            <p:spPr bwMode="auto">
              <a:xfrm>
                <a:off x="2670776"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0" name="正方形/長方形 179"/>
              <p:cNvSpPr/>
              <p:nvPr/>
            </p:nvSpPr>
            <p:spPr bwMode="auto">
              <a:xfrm>
                <a:off x="2741520"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1" name="正方形/長方形 180"/>
              <p:cNvSpPr/>
              <p:nvPr/>
            </p:nvSpPr>
            <p:spPr bwMode="auto">
              <a:xfrm>
                <a:off x="2815819"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2" name="正方形/長方形 181"/>
              <p:cNvSpPr/>
              <p:nvPr/>
            </p:nvSpPr>
            <p:spPr bwMode="auto">
              <a:xfrm>
                <a:off x="2889879"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3" name="正方形/長方形 182"/>
              <p:cNvSpPr/>
              <p:nvPr/>
            </p:nvSpPr>
            <p:spPr bwMode="auto">
              <a:xfrm>
                <a:off x="2961263"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4" name="正方形/長方形 183"/>
              <p:cNvSpPr/>
              <p:nvPr/>
            </p:nvSpPr>
            <p:spPr bwMode="auto">
              <a:xfrm>
                <a:off x="3032008"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5" name="正方形/長方形 184"/>
              <p:cNvSpPr/>
              <p:nvPr/>
            </p:nvSpPr>
            <p:spPr bwMode="auto">
              <a:xfrm>
                <a:off x="3102752"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6" name="正方形/長方形 185"/>
              <p:cNvSpPr/>
              <p:nvPr/>
            </p:nvSpPr>
            <p:spPr bwMode="auto">
              <a:xfrm>
                <a:off x="3177050" y="4349835"/>
                <a:ext cx="35718" cy="311658"/>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7" name="正方形/長方形 186"/>
              <p:cNvSpPr/>
              <p:nvPr/>
            </p:nvSpPr>
            <p:spPr bwMode="auto">
              <a:xfrm>
                <a:off x="5541564" y="5886891"/>
                <a:ext cx="28125" cy="56251"/>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8" name="正方形/長方形 187"/>
              <p:cNvSpPr/>
              <p:nvPr/>
            </p:nvSpPr>
            <p:spPr bwMode="auto">
              <a:xfrm>
                <a:off x="4382280" y="3817569"/>
                <a:ext cx="1012510" cy="1012510"/>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9" name="フリーフォーム 188"/>
              <p:cNvSpPr/>
              <p:nvPr/>
            </p:nvSpPr>
            <p:spPr bwMode="auto">
              <a:xfrm rot="13804357">
                <a:off x="4807292" y="4037863"/>
                <a:ext cx="462430" cy="928134"/>
              </a:xfrm>
              <a:custGeom>
                <a:avLst/>
                <a:gdLst>
                  <a:gd name="connsiteX0" fmla="*/ 591904 w 591904"/>
                  <a:gd name="connsiteY0" fmla="*/ 1188000 h 1188000"/>
                  <a:gd name="connsiteX1" fmla="*/ 0 w 591904"/>
                  <a:gd name="connsiteY1" fmla="*/ 594000 h 1188000"/>
                  <a:gd name="connsiteX2" fmla="*/ 591904 w 591904"/>
                  <a:gd name="connsiteY2" fmla="*/ 0 h 1188000"/>
                  <a:gd name="connsiteX3" fmla="*/ 525697 w 591904"/>
                  <a:gd name="connsiteY3" fmla="*/ 56197 h 1188000"/>
                  <a:gd name="connsiteX4" fmla="*/ 502302 w 591904"/>
                  <a:gd name="connsiteY4" fmla="*/ 81298 h 1188000"/>
                  <a:gd name="connsiteX5" fmla="*/ 477413 w 591904"/>
                  <a:gd name="connsiteY5" fmla="*/ 74111 h 1188000"/>
                  <a:gd name="connsiteX6" fmla="*/ 430979 w 591904"/>
                  <a:gd name="connsiteY6" fmla="*/ 76983 h 1188000"/>
                  <a:gd name="connsiteX7" fmla="*/ 414772 w 591904"/>
                  <a:gd name="connsiteY7" fmla="*/ 80795 h 1188000"/>
                  <a:gd name="connsiteX8" fmla="*/ 413709 w 591904"/>
                  <a:gd name="connsiteY8" fmla="*/ 81144 h 1188000"/>
                  <a:gd name="connsiteX9" fmla="*/ 413282 w 591904"/>
                  <a:gd name="connsiteY9" fmla="*/ 81211 h 1188000"/>
                  <a:gd name="connsiteX10" fmla="*/ 339018 w 591904"/>
                  <a:gd name="connsiteY10" fmla="*/ 117435 h 1188000"/>
                  <a:gd name="connsiteX11" fmla="*/ 333843 w 591904"/>
                  <a:gd name="connsiteY11" fmla="*/ 121260 h 1188000"/>
                  <a:gd name="connsiteX12" fmla="*/ 329808 w 591904"/>
                  <a:gd name="connsiteY12" fmla="*/ 95800 h 1188000"/>
                  <a:gd name="connsiteX13" fmla="*/ 322373 w 591904"/>
                  <a:gd name="connsiteY13" fmla="*/ 99435 h 1188000"/>
                  <a:gd name="connsiteX14" fmla="*/ 314562 w 591904"/>
                  <a:gd name="connsiteY14" fmla="*/ 129469 h 1188000"/>
                  <a:gd name="connsiteX15" fmla="*/ 316036 w 591904"/>
                  <a:gd name="connsiteY15" fmla="*/ 134419 h 1188000"/>
                  <a:gd name="connsiteX16" fmla="*/ 308058 w 591904"/>
                  <a:gd name="connsiteY16" fmla="*/ 140315 h 1188000"/>
                  <a:gd name="connsiteX17" fmla="*/ 270377 w 591904"/>
                  <a:gd name="connsiteY17" fmla="*/ 192635 h 1188000"/>
                  <a:gd name="connsiteX18" fmla="*/ 333224 w 591904"/>
                  <a:gd name="connsiteY18" fmla="*/ 178230 h 1188000"/>
                  <a:gd name="connsiteX19" fmla="*/ 346504 w 591904"/>
                  <a:gd name="connsiteY19" fmla="*/ 170349 h 1188000"/>
                  <a:gd name="connsiteX20" fmla="*/ 355396 w 591904"/>
                  <a:gd name="connsiteY20" fmla="*/ 177185 h 1188000"/>
                  <a:gd name="connsiteX21" fmla="*/ 389119 w 591904"/>
                  <a:gd name="connsiteY21" fmla="*/ 168592 h 1188000"/>
                  <a:gd name="connsiteX22" fmla="*/ 365107 w 591904"/>
                  <a:gd name="connsiteY22" fmla="*/ 159311 h 1188000"/>
                  <a:gd name="connsiteX23" fmla="*/ 366331 w 591904"/>
                  <a:gd name="connsiteY23" fmla="*/ 158584 h 1188000"/>
                  <a:gd name="connsiteX24" fmla="*/ 424866 w 591904"/>
                  <a:gd name="connsiteY24" fmla="*/ 108946 h 1188000"/>
                  <a:gd name="connsiteX25" fmla="*/ 426020 w 591904"/>
                  <a:gd name="connsiteY25" fmla="*/ 107236 h 1188000"/>
                  <a:gd name="connsiteX26" fmla="*/ 440211 w 591904"/>
                  <a:gd name="connsiteY26" fmla="*/ 100539 h 1188000"/>
                  <a:gd name="connsiteX27" fmla="*/ 476313 w 591904"/>
                  <a:gd name="connsiteY27" fmla="*/ 92559 h 1188000"/>
                  <a:gd name="connsiteX28" fmla="*/ 478831 w 591904"/>
                  <a:gd name="connsiteY28" fmla="*/ 92627 h 1188000"/>
                  <a:gd name="connsiteX29" fmla="*/ 488442 w 591904"/>
                  <a:gd name="connsiteY29" fmla="*/ 96168 h 1188000"/>
                  <a:gd name="connsiteX30" fmla="*/ 467063 w 591904"/>
                  <a:gd name="connsiteY30" fmla="*/ 119105 h 1188000"/>
                  <a:gd name="connsiteX31" fmla="*/ 295952 w 591904"/>
                  <a:gd name="connsiteY31" fmla="*/ 594000 h 1188000"/>
                  <a:gd name="connsiteX32" fmla="*/ 297370 w 591904"/>
                  <a:gd name="connsiteY32" fmla="*/ 613425 h 1188000"/>
                  <a:gd name="connsiteX33" fmla="*/ 295911 w 591904"/>
                  <a:gd name="connsiteY33" fmla="*/ 613575 h 1188000"/>
                  <a:gd name="connsiteX34" fmla="*/ 297544 w 591904"/>
                  <a:gd name="connsiteY34" fmla="*/ 615816 h 1188000"/>
                  <a:gd name="connsiteX35" fmla="*/ 298696 w 591904"/>
                  <a:gd name="connsiteY35" fmla="*/ 631592 h 1188000"/>
                  <a:gd name="connsiteX36" fmla="*/ 271558 w 591904"/>
                  <a:gd name="connsiteY36" fmla="*/ 633510 h 1188000"/>
                  <a:gd name="connsiteX37" fmla="*/ 243636 w 591904"/>
                  <a:gd name="connsiteY37" fmla="*/ 639388 h 1188000"/>
                  <a:gd name="connsiteX38" fmla="*/ 242046 w 591904"/>
                  <a:gd name="connsiteY38" fmla="*/ 640069 h 1188000"/>
                  <a:gd name="connsiteX39" fmla="*/ 229003 w 591904"/>
                  <a:gd name="connsiteY39" fmla="*/ 638346 h 1188000"/>
                  <a:gd name="connsiteX40" fmla="*/ 199933 w 591904"/>
                  <a:gd name="connsiteY40" fmla="*/ 627581 h 1188000"/>
                  <a:gd name="connsiteX41" fmla="*/ 198190 w 591904"/>
                  <a:gd name="connsiteY41" fmla="*/ 626390 h 1188000"/>
                  <a:gd name="connsiteX42" fmla="*/ 192584 w 591904"/>
                  <a:gd name="connsiteY42" fmla="*/ 618949 h 1188000"/>
                  <a:gd name="connsiteX43" fmla="*/ 190970 w 591904"/>
                  <a:gd name="connsiteY43" fmla="*/ 614405 h 1188000"/>
                  <a:gd name="connsiteX44" fmla="*/ 190713 w 591904"/>
                  <a:gd name="connsiteY44" fmla="*/ 611086 h 1188000"/>
                  <a:gd name="connsiteX45" fmla="*/ 188401 w 591904"/>
                  <a:gd name="connsiteY45" fmla="*/ 600378 h 1188000"/>
                  <a:gd name="connsiteX46" fmla="*/ 182897 w 591904"/>
                  <a:gd name="connsiteY46" fmla="*/ 584251 h 1188000"/>
                  <a:gd name="connsiteX47" fmla="*/ 184047 w 591904"/>
                  <a:gd name="connsiteY47" fmla="*/ 594107 h 1188000"/>
                  <a:gd name="connsiteX48" fmla="*/ 173895 w 591904"/>
                  <a:gd name="connsiteY48" fmla="*/ 608739 h 1188000"/>
                  <a:gd name="connsiteX49" fmla="*/ 173423 w 591904"/>
                  <a:gd name="connsiteY49" fmla="*/ 608421 h 1188000"/>
                  <a:gd name="connsiteX50" fmla="*/ 171465 w 591904"/>
                  <a:gd name="connsiteY50" fmla="*/ 606415 h 1188000"/>
                  <a:gd name="connsiteX51" fmla="*/ 171371 w 591904"/>
                  <a:gd name="connsiteY51" fmla="*/ 607045 h 1188000"/>
                  <a:gd name="connsiteX52" fmla="*/ 169560 w 591904"/>
                  <a:gd name="connsiteY52" fmla="*/ 605830 h 1188000"/>
                  <a:gd name="connsiteX53" fmla="*/ 159324 w 591904"/>
                  <a:gd name="connsiteY53" fmla="*/ 593874 h 1188000"/>
                  <a:gd name="connsiteX54" fmla="*/ 165718 w 591904"/>
                  <a:gd name="connsiteY54" fmla="*/ 607494 h 1188000"/>
                  <a:gd name="connsiteX55" fmla="*/ 171953 w 591904"/>
                  <a:gd name="connsiteY55" fmla="*/ 617591 h 1188000"/>
                  <a:gd name="connsiteX56" fmla="*/ 172294 w 591904"/>
                  <a:gd name="connsiteY56" fmla="*/ 618897 h 1188000"/>
                  <a:gd name="connsiteX57" fmla="*/ 224816 w 591904"/>
                  <a:gd name="connsiteY57" fmla="*/ 659142 h 1188000"/>
                  <a:gd name="connsiteX58" fmla="*/ 237970 w 591904"/>
                  <a:gd name="connsiteY58" fmla="*/ 663813 h 1188000"/>
                  <a:gd name="connsiteX59" fmla="*/ 238878 w 591904"/>
                  <a:gd name="connsiteY59" fmla="*/ 664049 h 1188000"/>
                  <a:gd name="connsiteX60" fmla="*/ 239209 w 591904"/>
                  <a:gd name="connsiteY60" fmla="*/ 664196 h 1188000"/>
                  <a:gd name="connsiteX61" fmla="*/ 268495 w 591904"/>
                  <a:gd name="connsiteY61" fmla="*/ 670423 h 1188000"/>
                  <a:gd name="connsiteX62" fmla="*/ 301650 w 591904"/>
                  <a:gd name="connsiteY62" fmla="*/ 672064 h 1188000"/>
                  <a:gd name="connsiteX63" fmla="*/ 303857 w 591904"/>
                  <a:gd name="connsiteY63" fmla="*/ 702298 h 1188000"/>
                  <a:gd name="connsiteX64" fmla="*/ 416390 w 591904"/>
                  <a:gd name="connsiteY64" fmla="*/ 1000055 h 1188000"/>
                  <a:gd name="connsiteX65" fmla="*/ 458417 w 591904"/>
                  <a:gd name="connsiteY65" fmla="*/ 1057149 h 1188000"/>
                  <a:gd name="connsiteX66" fmla="*/ 434138 w 591904"/>
                  <a:gd name="connsiteY66" fmla="*/ 1058865 h 1188000"/>
                  <a:gd name="connsiteX67" fmla="*/ 400835 w 591904"/>
                  <a:gd name="connsiteY67" fmla="*/ 1065875 h 1188000"/>
                  <a:gd name="connsiteX68" fmla="*/ 398938 w 591904"/>
                  <a:gd name="connsiteY68" fmla="*/ 1066687 h 1188000"/>
                  <a:gd name="connsiteX69" fmla="*/ 383382 w 591904"/>
                  <a:gd name="connsiteY69" fmla="*/ 1064633 h 1188000"/>
                  <a:gd name="connsiteX70" fmla="*/ 348709 w 591904"/>
                  <a:gd name="connsiteY70" fmla="*/ 1051793 h 1188000"/>
                  <a:gd name="connsiteX71" fmla="*/ 346630 w 591904"/>
                  <a:gd name="connsiteY71" fmla="*/ 1050372 h 1188000"/>
                  <a:gd name="connsiteX72" fmla="*/ 339944 w 591904"/>
                  <a:gd name="connsiteY72" fmla="*/ 1041497 h 1188000"/>
                  <a:gd name="connsiteX73" fmla="*/ 338019 w 591904"/>
                  <a:gd name="connsiteY73" fmla="*/ 1036078 h 1188000"/>
                  <a:gd name="connsiteX74" fmla="*/ 337712 w 591904"/>
                  <a:gd name="connsiteY74" fmla="*/ 1032119 h 1188000"/>
                  <a:gd name="connsiteX75" fmla="*/ 334954 w 591904"/>
                  <a:gd name="connsiteY75" fmla="*/ 1019347 h 1188000"/>
                  <a:gd name="connsiteX76" fmla="*/ 328390 w 591904"/>
                  <a:gd name="connsiteY76" fmla="*/ 1000112 h 1188000"/>
                  <a:gd name="connsiteX77" fmla="*/ 329762 w 591904"/>
                  <a:gd name="connsiteY77" fmla="*/ 1011868 h 1188000"/>
                  <a:gd name="connsiteX78" fmla="*/ 317654 w 591904"/>
                  <a:gd name="connsiteY78" fmla="*/ 1029320 h 1188000"/>
                  <a:gd name="connsiteX79" fmla="*/ 317089 w 591904"/>
                  <a:gd name="connsiteY79" fmla="*/ 1028941 h 1188000"/>
                  <a:gd name="connsiteX80" fmla="*/ 314754 w 591904"/>
                  <a:gd name="connsiteY80" fmla="*/ 1026547 h 1188000"/>
                  <a:gd name="connsiteX81" fmla="*/ 314643 w 591904"/>
                  <a:gd name="connsiteY81" fmla="*/ 1027300 h 1188000"/>
                  <a:gd name="connsiteX82" fmla="*/ 312482 w 591904"/>
                  <a:gd name="connsiteY82" fmla="*/ 1025850 h 1188000"/>
                  <a:gd name="connsiteX83" fmla="*/ 300273 w 591904"/>
                  <a:gd name="connsiteY83" fmla="*/ 1011591 h 1188000"/>
                  <a:gd name="connsiteX84" fmla="*/ 307900 w 591904"/>
                  <a:gd name="connsiteY84" fmla="*/ 1027835 h 1188000"/>
                  <a:gd name="connsiteX85" fmla="*/ 315337 w 591904"/>
                  <a:gd name="connsiteY85" fmla="*/ 1039878 h 1188000"/>
                  <a:gd name="connsiteX86" fmla="*/ 315743 w 591904"/>
                  <a:gd name="connsiteY86" fmla="*/ 1041435 h 1188000"/>
                  <a:gd name="connsiteX87" fmla="*/ 378388 w 591904"/>
                  <a:gd name="connsiteY87" fmla="*/ 1089436 h 1188000"/>
                  <a:gd name="connsiteX88" fmla="*/ 394077 w 591904"/>
                  <a:gd name="connsiteY88" fmla="*/ 1095008 h 1188000"/>
                  <a:gd name="connsiteX89" fmla="*/ 395160 w 591904"/>
                  <a:gd name="connsiteY89" fmla="*/ 1095290 h 1188000"/>
                  <a:gd name="connsiteX90" fmla="*/ 395555 w 591904"/>
                  <a:gd name="connsiteY90" fmla="*/ 1095465 h 1188000"/>
                  <a:gd name="connsiteX91" fmla="*/ 477604 w 591904"/>
                  <a:gd name="connsiteY91" fmla="*/ 1105224 h 1188000"/>
                  <a:gd name="connsiteX92" fmla="*/ 484026 w 591904"/>
                  <a:gd name="connsiteY92" fmla="*/ 1104811 h 1188000"/>
                  <a:gd name="connsiteX93" fmla="*/ 473632 w 591904"/>
                  <a:gd name="connsiteY93" fmla="*/ 1128400 h 1188000"/>
                  <a:gd name="connsiteX94" fmla="*/ 481851 w 591904"/>
                  <a:gd name="connsiteY94" fmla="*/ 1129371 h 1188000"/>
                  <a:gd name="connsiteX95" fmla="*/ 494545 w 591904"/>
                  <a:gd name="connsiteY95" fmla="*/ 1122743 h 1188000"/>
                  <a:gd name="connsiteX96" fmla="*/ 504318 w 591904"/>
                  <a:gd name="connsiteY96" fmla="*/ 1108865 h 1188000"/>
                  <a:gd name="connsiteX97" fmla="*/ 525697 w 591904"/>
                  <a:gd name="connsiteY97" fmla="*/ 1131803 h 1188000"/>
                  <a:gd name="connsiteX98" fmla="*/ 591904 w 591904"/>
                  <a:gd name="connsiteY98" fmla="*/ 1188000 h 11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91904" h="1188000">
                    <a:moveTo>
                      <a:pt x="591904" y="1188000"/>
                    </a:moveTo>
                    <a:cubicBezTo>
                      <a:pt x="265004" y="1188000"/>
                      <a:pt x="0" y="922057"/>
                      <a:pt x="0" y="594000"/>
                    </a:cubicBezTo>
                    <a:cubicBezTo>
                      <a:pt x="0" y="265943"/>
                      <a:pt x="265004" y="0"/>
                      <a:pt x="591904" y="0"/>
                    </a:cubicBezTo>
                    <a:cubicBezTo>
                      <a:pt x="568615" y="17528"/>
                      <a:pt x="546525" y="36304"/>
                      <a:pt x="525697" y="56197"/>
                    </a:cubicBezTo>
                    <a:lnTo>
                      <a:pt x="502302" y="81298"/>
                    </a:lnTo>
                    <a:lnTo>
                      <a:pt x="477413" y="74111"/>
                    </a:lnTo>
                    <a:cubicBezTo>
                      <a:pt x="463776" y="72928"/>
                      <a:pt x="447769" y="73774"/>
                      <a:pt x="430979" y="76983"/>
                    </a:cubicBezTo>
                    <a:cubicBezTo>
                      <a:pt x="425382" y="78053"/>
                      <a:pt x="419963" y="79334"/>
                      <a:pt x="414772" y="80795"/>
                    </a:cubicBezTo>
                    <a:lnTo>
                      <a:pt x="413709" y="81144"/>
                    </a:lnTo>
                    <a:lnTo>
                      <a:pt x="413282" y="81211"/>
                    </a:lnTo>
                    <a:cubicBezTo>
                      <a:pt x="394860" y="85554"/>
                      <a:pt x="367426" y="98580"/>
                      <a:pt x="339018" y="117435"/>
                    </a:cubicBezTo>
                    <a:lnTo>
                      <a:pt x="333843" y="121260"/>
                    </a:lnTo>
                    <a:lnTo>
                      <a:pt x="329808" y="95800"/>
                    </a:lnTo>
                    <a:cubicBezTo>
                      <a:pt x="327036" y="96240"/>
                      <a:pt x="324531" y="97511"/>
                      <a:pt x="322373" y="99435"/>
                    </a:cubicBezTo>
                    <a:cubicBezTo>
                      <a:pt x="315900" y="105205"/>
                      <a:pt x="312561" y="116841"/>
                      <a:pt x="314562" y="129469"/>
                    </a:cubicBezTo>
                    <a:lnTo>
                      <a:pt x="316036" y="134419"/>
                    </a:lnTo>
                    <a:lnTo>
                      <a:pt x="308058" y="140315"/>
                    </a:lnTo>
                    <a:cubicBezTo>
                      <a:pt x="280593" y="163044"/>
                      <a:pt x="264720" y="184113"/>
                      <a:pt x="270377" y="192635"/>
                    </a:cubicBezTo>
                    <a:cubicBezTo>
                      <a:pt x="276033" y="201157"/>
                      <a:pt x="301612" y="194712"/>
                      <a:pt x="333224" y="178230"/>
                    </a:cubicBezTo>
                    <a:lnTo>
                      <a:pt x="346504" y="170349"/>
                    </a:lnTo>
                    <a:lnTo>
                      <a:pt x="355396" y="177185"/>
                    </a:lnTo>
                    <a:cubicBezTo>
                      <a:pt x="370004" y="182831"/>
                      <a:pt x="385102" y="178984"/>
                      <a:pt x="389119" y="168592"/>
                    </a:cubicBezTo>
                    <a:lnTo>
                      <a:pt x="365107" y="159311"/>
                    </a:lnTo>
                    <a:lnTo>
                      <a:pt x="366331" y="158584"/>
                    </a:lnTo>
                    <a:cubicBezTo>
                      <a:pt x="391897" y="141614"/>
                      <a:pt x="412807" y="123537"/>
                      <a:pt x="424866" y="108946"/>
                    </a:cubicBezTo>
                    <a:lnTo>
                      <a:pt x="426020" y="107236"/>
                    </a:lnTo>
                    <a:lnTo>
                      <a:pt x="440211" y="100539"/>
                    </a:lnTo>
                    <a:cubicBezTo>
                      <a:pt x="452224" y="95928"/>
                      <a:pt x="464576" y="93249"/>
                      <a:pt x="476313" y="92559"/>
                    </a:cubicBezTo>
                    <a:lnTo>
                      <a:pt x="478831" y="92627"/>
                    </a:lnTo>
                    <a:lnTo>
                      <a:pt x="488442" y="96168"/>
                    </a:lnTo>
                    <a:lnTo>
                      <a:pt x="467063" y="119105"/>
                    </a:lnTo>
                    <a:cubicBezTo>
                      <a:pt x="357628" y="251111"/>
                      <a:pt x="295952" y="418720"/>
                      <a:pt x="295952" y="594000"/>
                    </a:cubicBezTo>
                    <a:lnTo>
                      <a:pt x="297370" y="613425"/>
                    </a:lnTo>
                    <a:lnTo>
                      <a:pt x="295911" y="613575"/>
                    </a:lnTo>
                    <a:lnTo>
                      <a:pt x="297544" y="615816"/>
                    </a:lnTo>
                    <a:lnTo>
                      <a:pt x="298696" y="631592"/>
                    </a:lnTo>
                    <a:lnTo>
                      <a:pt x="271558" y="633510"/>
                    </a:lnTo>
                    <a:cubicBezTo>
                      <a:pt x="260715" y="634968"/>
                      <a:pt x="251198" y="636983"/>
                      <a:pt x="243636" y="639388"/>
                    </a:cubicBezTo>
                    <a:lnTo>
                      <a:pt x="242046" y="640069"/>
                    </a:lnTo>
                    <a:lnTo>
                      <a:pt x="229003" y="638346"/>
                    </a:lnTo>
                    <a:cubicBezTo>
                      <a:pt x="218442" y="636143"/>
                      <a:pt x="208520" y="632424"/>
                      <a:pt x="199933" y="627581"/>
                    </a:cubicBezTo>
                    <a:lnTo>
                      <a:pt x="198190" y="626390"/>
                    </a:lnTo>
                    <a:lnTo>
                      <a:pt x="192584" y="618949"/>
                    </a:lnTo>
                    <a:lnTo>
                      <a:pt x="190970" y="614405"/>
                    </a:lnTo>
                    <a:lnTo>
                      <a:pt x="190713" y="611086"/>
                    </a:lnTo>
                    <a:cubicBezTo>
                      <a:pt x="190210" y="607795"/>
                      <a:pt x="189435" y="604191"/>
                      <a:pt x="188401" y="600378"/>
                    </a:cubicBezTo>
                    <a:lnTo>
                      <a:pt x="182897" y="584251"/>
                    </a:lnTo>
                    <a:lnTo>
                      <a:pt x="184047" y="594107"/>
                    </a:lnTo>
                    <a:cubicBezTo>
                      <a:pt x="184636" y="606774"/>
                      <a:pt x="180610" y="611914"/>
                      <a:pt x="173895" y="608739"/>
                    </a:cubicBezTo>
                    <a:lnTo>
                      <a:pt x="173423" y="608421"/>
                    </a:lnTo>
                    <a:lnTo>
                      <a:pt x="171465" y="606415"/>
                    </a:lnTo>
                    <a:lnTo>
                      <a:pt x="171371" y="607045"/>
                    </a:lnTo>
                    <a:lnTo>
                      <a:pt x="169560" y="605830"/>
                    </a:lnTo>
                    <a:cubicBezTo>
                      <a:pt x="166475" y="603217"/>
                      <a:pt x="163021" y="599249"/>
                      <a:pt x="159324" y="593874"/>
                    </a:cubicBezTo>
                    <a:cubicBezTo>
                      <a:pt x="161319" y="598762"/>
                      <a:pt x="163484" y="603346"/>
                      <a:pt x="165718" y="607494"/>
                    </a:cubicBezTo>
                    <a:lnTo>
                      <a:pt x="171953" y="617591"/>
                    </a:lnTo>
                    <a:lnTo>
                      <a:pt x="172294" y="618897"/>
                    </a:lnTo>
                    <a:cubicBezTo>
                      <a:pt x="178151" y="632460"/>
                      <a:pt x="198233" y="648420"/>
                      <a:pt x="224816" y="659142"/>
                    </a:cubicBezTo>
                    <a:cubicBezTo>
                      <a:pt x="229247" y="660929"/>
                      <a:pt x="233648" y="662486"/>
                      <a:pt x="237970" y="663813"/>
                    </a:cubicBezTo>
                    <a:lnTo>
                      <a:pt x="238878" y="664049"/>
                    </a:lnTo>
                    <a:lnTo>
                      <a:pt x="239209" y="664196"/>
                    </a:lnTo>
                    <a:cubicBezTo>
                      <a:pt x="246688" y="666847"/>
                      <a:pt x="256740" y="668991"/>
                      <a:pt x="268495" y="670423"/>
                    </a:cubicBezTo>
                    <a:lnTo>
                      <a:pt x="301650" y="672064"/>
                    </a:lnTo>
                    <a:lnTo>
                      <a:pt x="303857" y="702298"/>
                    </a:lnTo>
                    <a:cubicBezTo>
                      <a:pt x="319541" y="809093"/>
                      <a:pt x="358185" y="910618"/>
                      <a:pt x="416390" y="1000055"/>
                    </a:cubicBezTo>
                    <a:lnTo>
                      <a:pt x="458417" y="1057149"/>
                    </a:lnTo>
                    <a:lnTo>
                      <a:pt x="434138" y="1058865"/>
                    </a:lnTo>
                    <a:cubicBezTo>
                      <a:pt x="421206" y="1060604"/>
                      <a:pt x="409855" y="1063006"/>
                      <a:pt x="400835" y="1065875"/>
                    </a:cubicBezTo>
                    <a:lnTo>
                      <a:pt x="398938" y="1066687"/>
                    </a:lnTo>
                    <a:lnTo>
                      <a:pt x="383382" y="1064633"/>
                    </a:lnTo>
                    <a:cubicBezTo>
                      <a:pt x="370786" y="1062005"/>
                      <a:pt x="358951" y="1057569"/>
                      <a:pt x="348709" y="1051793"/>
                    </a:cubicBezTo>
                    <a:lnTo>
                      <a:pt x="346630" y="1050372"/>
                    </a:lnTo>
                    <a:lnTo>
                      <a:pt x="339944" y="1041497"/>
                    </a:lnTo>
                    <a:lnTo>
                      <a:pt x="338019" y="1036078"/>
                    </a:lnTo>
                    <a:lnTo>
                      <a:pt x="337712" y="1032119"/>
                    </a:lnTo>
                    <a:cubicBezTo>
                      <a:pt x="337112" y="1028193"/>
                      <a:pt x="336189" y="1023895"/>
                      <a:pt x="334954" y="1019347"/>
                    </a:cubicBezTo>
                    <a:lnTo>
                      <a:pt x="328390" y="1000112"/>
                    </a:lnTo>
                    <a:lnTo>
                      <a:pt x="329762" y="1011868"/>
                    </a:lnTo>
                    <a:cubicBezTo>
                      <a:pt x="330464" y="1026976"/>
                      <a:pt x="325662" y="1033106"/>
                      <a:pt x="317654" y="1029320"/>
                    </a:cubicBezTo>
                    <a:lnTo>
                      <a:pt x="317089" y="1028941"/>
                    </a:lnTo>
                    <a:lnTo>
                      <a:pt x="314754" y="1026547"/>
                    </a:lnTo>
                    <a:lnTo>
                      <a:pt x="314643" y="1027300"/>
                    </a:lnTo>
                    <a:lnTo>
                      <a:pt x="312482" y="1025850"/>
                    </a:lnTo>
                    <a:cubicBezTo>
                      <a:pt x="308803" y="1022734"/>
                      <a:pt x="304684" y="1018001"/>
                      <a:pt x="300273" y="1011591"/>
                    </a:cubicBezTo>
                    <a:cubicBezTo>
                      <a:pt x="302654" y="1017421"/>
                      <a:pt x="305236" y="1022887"/>
                      <a:pt x="307900" y="1027835"/>
                    </a:cubicBezTo>
                    <a:lnTo>
                      <a:pt x="315337" y="1039878"/>
                    </a:lnTo>
                    <a:lnTo>
                      <a:pt x="315743" y="1041435"/>
                    </a:lnTo>
                    <a:cubicBezTo>
                      <a:pt x="322729" y="1057613"/>
                      <a:pt x="346682" y="1076648"/>
                      <a:pt x="378388" y="1089436"/>
                    </a:cubicBezTo>
                    <a:cubicBezTo>
                      <a:pt x="383672" y="1091568"/>
                      <a:pt x="388922" y="1093425"/>
                      <a:pt x="394077" y="1095008"/>
                    </a:cubicBezTo>
                    <a:lnTo>
                      <a:pt x="395160" y="1095290"/>
                    </a:lnTo>
                    <a:lnTo>
                      <a:pt x="395555" y="1095465"/>
                    </a:lnTo>
                    <a:cubicBezTo>
                      <a:pt x="413395" y="1101789"/>
                      <a:pt x="443512" y="1105693"/>
                      <a:pt x="477604" y="1105224"/>
                    </a:cubicBezTo>
                    <a:lnTo>
                      <a:pt x="484026" y="1104811"/>
                    </a:lnTo>
                    <a:lnTo>
                      <a:pt x="473632" y="1128400"/>
                    </a:lnTo>
                    <a:cubicBezTo>
                      <a:pt x="476200" y="1129532"/>
                      <a:pt x="478995" y="1129819"/>
                      <a:pt x="481851" y="1129371"/>
                    </a:cubicBezTo>
                    <a:cubicBezTo>
                      <a:pt x="486134" y="1128698"/>
                      <a:pt x="490552" y="1126368"/>
                      <a:pt x="494545" y="1122743"/>
                    </a:cubicBezTo>
                    <a:lnTo>
                      <a:pt x="504318" y="1108865"/>
                    </a:lnTo>
                    <a:lnTo>
                      <a:pt x="525697" y="1131803"/>
                    </a:lnTo>
                    <a:cubicBezTo>
                      <a:pt x="546525" y="1151696"/>
                      <a:pt x="568616" y="1170472"/>
                      <a:pt x="591904" y="1188000"/>
                    </a:cubicBezTo>
                    <a:close/>
                  </a:path>
                </a:pathLst>
              </a:custGeom>
              <a:noFill/>
              <a:ln w="9525">
                <a:solidFill>
                  <a:schemeClr val="tx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0" name="フリーフォーム 189"/>
              <p:cNvSpPr>
                <a:spLocks noChangeAspect="1"/>
              </p:cNvSpPr>
              <p:nvPr/>
            </p:nvSpPr>
            <p:spPr bwMode="auto">
              <a:xfrm rot="8541739">
                <a:off x="5070725" y="4571039"/>
                <a:ext cx="191157" cy="61976"/>
              </a:xfrm>
              <a:custGeom>
                <a:avLst/>
                <a:gdLst>
                  <a:gd name="connsiteX0" fmla="*/ 275974 w 1368899"/>
                  <a:gd name="connsiteY0" fmla="*/ 31866 h 443821"/>
                  <a:gd name="connsiteX1" fmla="*/ 410458 w 1368899"/>
                  <a:gd name="connsiteY1" fmla="*/ 15346 h 443821"/>
                  <a:gd name="connsiteX2" fmla="*/ 345571 w 1368899"/>
                  <a:gd name="connsiteY2" fmla="*/ 105545 h 443821"/>
                  <a:gd name="connsiteX3" fmla="*/ 352859 w 1368899"/>
                  <a:gd name="connsiteY3" fmla="*/ 102832 h 443821"/>
                  <a:gd name="connsiteX4" fmla="*/ 730599 w 1368899"/>
                  <a:gd name="connsiteY4" fmla="*/ 57575 h 443821"/>
                  <a:gd name="connsiteX5" fmla="*/ 747107 w 1368899"/>
                  <a:gd name="connsiteY5" fmla="*/ 65309 h 443821"/>
                  <a:gd name="connsiteX6" fmla="*/ 764787 w 1368899"/>
                  <a:gd name="connsiteY6" fmla="*/ 64989 h 443821"/>
                  <a:gd name="connsiteX7" fmla="*/ 868834 w 1368899"/>
                  <a:gd name="connsiteY7" fmla="*/ 88754 h 443821"/>
                  <a:gd name="connsiteX8" fmla="*/ 932377 w 1368899"/>
                  <a:gd name="connsiteY8" fmla="*/ 128708 h 443821"/>
                  <a:gd name="connsiteX9" fmla="*/ 986803 w 1368899"/>
                  <a:gd name="connsiteY9" fmla="*/ 143178 h 443821"/>
                  <a:gd name="connsiteX10" fmla="*/ 1106803 w 1368899"/>
                  <a:gd name="connsiteY10" fmla="*/ 165048 h 443821"/>
                  <a:gd name="connsiteX11" fmla="*/ 1211812 w 1368899"/>
                  <a:gd name="connsiteY11" fmla="*/ 176241 h 443821"/>
                  <a:gd name="connsiteX12" fmla="*/ 1217718 w 1368899"/>
                  <a:gd name="connsiteY12" fmla="*/ 176122 h 443821"/>
                  <a:gd name="connsiteX13" fmla="*/ 1213450 w 1368899"/>
                  <a:gd name="connsiteY13" fmla="*/ 176416 h 443821"/>
                  <a:gd name="connsiteX14" fmla="*/ 1234666 w 1368899"/>
                  <a:gd name="connsiteY14" fmla="*/ 178677 h 443821"/>
                  <a:gd name="connsiteX15" fmla="*/ 1368899 w 1368899"/>
                  <a:gd name="connsiteY15" fmla="*/ 183374 h 443821"/>
                  <a:gd name="connsiteX16" fmla="*/ 1112436 w 1368899"/>
                  <a:gd name="connsiteY16" fmla="*/ 183374 h 443821"/>
                  <a:gd name="connsiteX17" fmla="*/ 1011623 w 1368899"/>
                  <a:gd name="connsiteY17" fmla="*/ 190318 h 443821"/>
                  <a:gd name="connsiteX18" fmla="*/ 990132 w 1368899"/>
                  <a:gd name="connsiteY18" fmla="*/ 193213 h 443821"/>
                  <a:gd name="connsiteX19" fmla="*/ 993223 w 1368899"/>
                  <a:gd name="connsiteY19" fmla="*/ 197426 h 443821"/>
                  <a:gd name="connsiteX20" fmla="*/ 1028881 w 1368899"/>
                  <a:gd name="connsiteY20" fmla="*/ 230457 h 443821"/>
                  <a:gd name="connsiteX21" fmla="*/ 1070991 w 1368899"/>
                  <a:gd name="connsiteY21" fmla="*/ 404771 h 443821"/>
                  <a:gd name="connsiteX22" fmla="*/ 1007061 w 1368899"/>
                  <a:gd name="connsiteY22" fmla="*/ 298575 h 443821"/>
                  <a:gd name="connsiteX23" fmla="*/ 966350 w 1368899"/>
                  <a:gd name="connsiteY23" fmla="*/ 260617 h 443821"/>
                  <a:gd name="connsiteX24" fmla="*/ 964530 w 1368899"/>
                  <a:gd name="connsiteY24" fmla="*/ 259308 h 443821"/>
                  <a:gd name="connsiteX25" fmla="*/ 900357 w 1368899"/>
                  <a:gd name="connsiteY25" fmla="*/ 228025 h 443821"/>
                  <a:gd name="connsiteX26" fmla="*/ 848428 w 1368899"/>
                  <a:gd name="connsiteY26" fmla="*/ 212293 h 443821"/>
                  <a:gd name="connsiteX27" fmla="*/ 809575 w 1368899"/>
                  <a:gd name="connsiteY27" fmla="*/ 217524 h 443821"/>
                  <a:gd name="connsiteX28" fmla="*/ 417624 w 1368899"/>
                  <a:gd name="connsiteY28" fmla="*/ 310956 h 443821"/>
                  <a:gd name="connsiteX29" fmla="*/ 408537 w 1368899"/>
                  <a:gd name="connsiteY29" fmla="*/ 313248 h 443821"/>
                  <a:gd name="connsiteX30" fmla="*/ 399084 w 1368899"/>
                  <a:gd name="connsiteY30" fmla="*/ 323060 h 443821"/>
                  <a:gd name="connsiteX31" fmla="*/ 502136 w 1368899"/>
                  <a:gd name="connsiteY31" fmla="*/ 422324 h 443821"/>
                  <a:gd name="connsiteX32" fmla="*/ 332854 w 1368899"/>
                  <a:gd name="connsiteY32" fmla="*/ 391816 h 443821"/>
                  <a:gd name="connsiteX33" fmla="*/ 297947 w 1368899"/>
                  <a:gd name="connsiteY33" fmla="*/ 347775 h 443821"/>
                  <a:gd name="connsiteX34" fmla="*/ 295528 w 1368899"/>
                  <a:gd name="connsiteY34" fmla="*/ 341744 h 443821"/>
                  <a:gd name="connsiteX35" fmla="*/ 265666 w 1368899"/>
                  <a:gd name="connsiteY35" fmla="*/ 349274 h 443821"/>
                  <a:gd name="connsiteX36" fmla="*/ 1386 w 1368899"/>
                  <a:gd name="connsiteY36" fmla="*/ 326342 h 443821"/>
                  <a:gd name="connsiteX37" fmla="*/ 1385 w 1368899"/>
                  <a:gd name="connsiteY37" fmla="*/ 326343 h 443821"/>
                  <a:gd name="connsiteX38" fmla="*/ 90917 w 1368899"/>
                  <a:gd name="connsiteY38" fmla="*/ 217774 h 443821"/>
                  <a:gd name="connsiteX39" fmla="*/ 201820 w 1368899"/>
                  <a:gd name="connsiteY39" fmla="*/ 159688 h 443821"/>
                  <a:gd name="connsiteX40" fmla="*/ 207533 w 1368899"/>
                  <a:gd name="connsiteY40" fmla="*/ 127005 h 443821"/>
                  <a:gd name="connsiteX41" fmla="*/ 234863 w 1368899"/>
                  <a:gd name="connsiteY41" fmla="*/ 74479 h 443821"/>
                  <a:gd name="connsiteX42" fmla="*/ 275974 w 1368899"/>
                  <a:gd name="connsiteY42" fmla="*/ 31866 h 44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8899" h="443821">
                    <a:moveTo>
                      <a:pt x="275974" y="31866"/>
                    </a:moveTo>
                    <a:cubicBezTo>
                      <a:pt x="320838" y="-2421"/>
                      <a:pt x="374140" y="-10781"/>
                      <a:pt x="410458" y="15346"/>
                    </a:cubicBezTo>
                    <a:lnTo>
                      <a:pt x="345571" y="105545"/>
                    </a:lnTo>
                    <a:lnTo>
                      <a:pt x="352859" y="102832"/>
                    </a:lnTo>
                    <a:cubicBezTo>
                      <a:pt x="515170" y="52324"/>
                      <a:pt x="662451" y="36449"/>
                      <a:pt x="730599" y="57575"/>
                    </a:cubicBezTo>
                    <a:lnTo>
                      <a:pt x="747107" y="65309"/>
                    </a:lnTo>
                    <a:lnTo>
                      <a:pt x="764787" y="64989"/>
                    </a:lnTo>
                    <a:cubicBezTo>
                      <a:pt x="802078" y="67344"/>
                      <a:pt x="837218" y="75685"/>
                      <a:pt x="868834" y="88754"/>
                    </a:cubicBezTo>
                    <a:lnTo>
                      <a:pt x="932377" y="128708"/>
                    </a:lnTo>
                    <a:lnTo>
                      <a:pt x="986803" y="143178"/>
                    </a:lnTo>
                    <a:cubicBezTo>
                      <a:pt x="1025327" y="151765"/>
                      <a:pt x="1065410" y="159093"/>
                      <a:pt x="1106803" y="165048"/>
                    </a:cubicBezTo>
                    <a:lnTo>
                      <a:pt x="1211812" y="176241"/>
                    </a:lnTo>
                    <a:lnTo>
                      <a:pt x="1217718" y="176122"/>
                    </a:lnTo>
                    <a:lnTo>
                      <a:pt x="1213450" y="176416"/>
                    </a:lnTo>
                    <a:lnTo>
                      <a:pt x="1234666" y="178677"/>
                    </a:lnTo>
                    <a:cubicBezTo>
                      <a:pt x="1278432" y="181770"/>
                      <a:pt x="1323259" y="183374"/>
                      <a:pt x="1368899" y="183374"/>
                    </a:cubicBezTo>
                    <a:lnTo>
                      <a:pt x="1112436" y="183374"/>
                    </a:lnTo>
                    <a:lnTo>
                      <a:pt x="1011623" y="190318"/>
                    </a:lnTo>
                    <a:lnTo>
                      <a:pt x="990132" y="193213"/>
                    </a:lnTo>
                    <a:lnTo>
                      <a:pt x="993223" y="197426"/>
                    </a:lnTo>
                    <a:lnTo>
                      <a:pt x="1028881" y="230457"/>
                    </a:lnTo>
                    <a:cubicBezTo>
                      <a:pt x="1073387" y="287338"/>
                      <a:pt x="1090939" y="349937"/>
                      <a:pt x="1070991" y="404771"/>
                    </a:cubicBezTo>
                    <a:cubicBezTo>
                      <a:pt x="1059475" y="368093"/>
                      <a:pt x="1037365" y="331986"/>
                      <a:pt x="1007061" y="298575"/>
                    </a:cubicBezTo>
                    <a:lnTo>
                      <a:pt x="966350" y="260617"/>
                    </a:lnTo>
                    <a:lnTo>
                      <a:pt x="964530" y="259308"/>
                    </a:lnTo>
                    <a:cubicBezTo>
                      <a:pt x="944303" y="247277"/>
                      <a:pt x="922812" y="236810"/>
                      <a:pt x="900357" y="228025"/>
                    </a:cubicBezTo>
                    <a:lnTo>
                      <a:pt x="848428" y="212293"/>
                    </a:lnTo>
                    <a:lnTo>
                      <a:pt x="809575" y="217524"/>
                    </a:lnTo>
                    <a:cubicBezTo>
                      <a:pt x="676226" y="239996"/>
                      <a:pt x="545576" y="271140"/>
                      <a:pt x="417624" y="310956"/>
                    </a:cubicBezTo>
                    <a:lnTo>
                      <a:pt x="408537" y="313248"/>
                    </a:lnTo>
                    <a:lnTo>
                      <a:pt x="399084" y="323060"/>
                    </a:lnTo>
                    <a:lnTo>
                      <a:pt x="502136" y="422324"/>
                    </a:lnTo>
                    <a:cubicBezTo>
                      <a:pt x="465559" y="460297"/>
                      <a:pt x="389769" y="446638"/>
                      <a:pt x="332854" y="391816"/>
                    </a:cubicBezTo>
                    <a:cubicBezTo>
                      <a:pt x="318627" y="378111"/>
                      <a:pt x="306925" y="363130"/>
                      <a:pt x="297947" y="347775"/>
                    </a:cubicBezTo>
                    <a:lnTo>
                      <a:pt x="295528" y="341744"/>
                    </a:lnTo>
                    <a:lnTo>
                      <a:pt x="265666" y="349274"/>
                    </a:lnTo>
                    <a:cubicBezTo>
                      <a:pt x="122978" y="376347"/>
                      <a:pt x="14799" y="369447"/>
                      <a:pt x="1386" y="326342"/>
                    </a:cubicBezTo>
                    <a:lnTo>
                      <a:pt x="1385" y="326343"/>
                    </a:lnTo>
                    <a:cubicBezTo>
                      <a:pt x="-7557" y="297607"/>
                      <a:pt x="27312" y="258221"/>
                      <a:pt x="90917" y="217774"/>
                    </a:cubicBezTo>
                    <a:lnTo>
                      <a:pt x="201820" y="159688"/>
                    </a:lnTo>
                    <a:lnTo>
                      <a:pt x="207533" y="127005"/>
                    </a:lnTo>
                    <a:cubicBezTo>
                      <a:pt x="213614" y="109192"/>
                      <a:pt x="222725" y="91352"/>
                      <a:pt x="234863" y="74479"/>
                    </a:cubicBezTo>
                    <a:cubicBezTo>
                      <a:pt x="247001" y="57605"/>
                      <a:pt x="261018" y="43296"/>
                      <a:pt x="275974" y="31866"/>
                    </a:cubicBezTo>
                    <a:close/>
                  </a:path>
                </a:pathLst>
              </a:custGeom>
              <a:noFill/>
              <a:ln w="9525">
                <a:solidFill>
                  <a:schemeClr val="tx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1" name="フリーフォーム 190"/>
              <p:cNvSpPr>
                <a:spLocks noChangeAspect="1"/>
              </p:cNvSpPr>
              <p:nvPr/>
            </p:nvSpPr>
            <p:spPr bwMode="auto">
              <a:xfrm rot="12856225">
                <a:off x="5137885" y="4376083"/>
                <a:ext cx="80258" cy="119097"/>
              </a:xfrm>
              <a:custGeom>
                <a:avLst/>
                <a:gdLst>
                  <a:gd name="connsiteX0" fmla="*/ 239009 w 958029"/>
                  <a:gd name="connsiteY0" fmla="*/ 67155 h 1421653"/>
                  <a:gd name="connsiteX1" fmla="*/ 239012 w 958029"/>
                  <a:gd name="connsiteY1" fmla="*/ 67151 h 1421653"/>
                  <a:gd name="connsiteX2" fmla="*/ 239012 w 958029"/>
                  <a:gd name="connsiteY2" fmla="*/ 67151 h 1421653"/>
                  <a:gd name="connsiteX3" fmla="*/ 349221 w 958029"/>
                  <a:gd name="connsiteY3" fmla="*/ 1232105 h 1421653"/>
                  <a:gd name="connsiteX4" fmla="*/ 318994 w 958029"/>
                  <a:gd name="connsiteY4" fmla="*/ 1194477 h 1421653"/>
                  <a:gd name="connsiteX5" fmla="*/ 458643 w 958029"/>
                  <a:gd name="connsiteY5" fmla="*/ 1138816 h 1421653"/>
                  <a:gd name="connsiteX6" fmla="*/ 430236 w 958029"/>
                  <a:gd name="connsiteY6" fmla="*/ 1114288 h 1421653"/>
                  <a:gd name="connsiteX7" fmla="*/ 128755 w 958029"/>
                  <a:gd name="connsiteY7" fmla="*/ 738363 h 1421653"/>
                  <a:gd name="connsiteX8" fmla="*/ 127827 w 958029"/>
                  <a:gd name="connsiteY8" fmla="*/ 736016 h 1421653"/>
                  <a:gd name="connsiteX9" fmla="*/ 124473 w 958029"/>
                  <a:gd name="connsiteY9" fmla="*/ 730421 h 1421653"/>
                  <a:gd name="connsiteX10" fmla="*/ 81969 w 958029"/>
                  <a:gd name="connsiteY10" fmla="*/ 643121 h 1421653"/>
                  <a:gd name="connsiteX11" fmla="*/ 17511 w 958029"/>
                  <a:gd name="connsiteY11" fmla="*/ 187392 h 1421653"/>
                  <a:gd name="connsiteX12" fmla="*/ 22186 w 958029"/>
                  <a:gd name="connsiteY12" fmla="*/ 179255 h 1421653"/>
                  <a:gd name="connsiteX13" fmla="*/ 40462 w 958029"/>
                  <a:gd name="connsiteY13" fmla="*/ 98758 h 1421653"/>
                  <a:gd name="connsiteX14" fmla="*/ 75118 w 958029"/>
                  <a:gd name="connsiteY14" fmla="*/ 0 h 1421653"/>
                  <a:gd name="connsiteX15" fmla="*/ 67637 w 958029"/>
                  <a:gd name="connsiteY15" fmla="*/ 109223 h 1421653"/>
                  <a:gd name="connsiteX16" fmla="*/ 70702 w 958029"/>
                  <a:gd name="connsiteY16" fmla="*/ 124085 h 1421653"/>
                  <a:gd name="connsiteX17" fmla="*/ 74240 w 958029"/>
                  <a:gd name="connsiteY17" fmla="*/ 121410 h 1421653"/>
                  <a:gd name="connsiteX18" fmla="*/ 74173 w 958029"/>
                  <a:gd name="connsiteY18" fmla="*/ 140913 h 1421653"/>
                  <a:gd name="connsiteX19" fmla="*/ 74972 w 958029"/>
                  <a:gd name="connsiteY19" fmla="*/ 144793 h 1421653"/>
                  <a:gd name="connsiteX20" fmla="*/ 196674 w 958029"/>
                  <a:gd name="connsiteY20" fmla="*/ 121669 h 1421653"/>
                  <a:gd name="connsiteX21" fmla="*/ 239009 w 958029"/>
                  <a:gd name="connsiteY21" fmla="*/ 67155 h 1421653"/>
                  <a:gd name="connsiteX22" fmla="*/ 187708 w 958029"/>
                  <a:gd name="connsiteY22" fmla="*/ 174007 h 1421653"/>
                  <a:gd name="connsiteX23" fmla="*/ 146985 w 958029"/>
                  <a:gd name="connsiteY23" fmla="*/ 238418 h 1421653"/>
                  <a:gd name="connsiteX24" fmla="*/ 132084 w 958029"/>
                  <a:gd name="connsiteY24" fmla="*/ 256142 h 1421653"/>
                  <a:gd name="connsiteX25" fmla="*/ 117941 w 958029"/>
                  <a:gd name="connsiteY25" fmla="*/ 286555 h 1421653"/>
                  <a:gd name="connsiteX26" fmla="*/ 109489 w 958029"/>
                  <a:gd name="connsiteY26" fmla="*/ 350805 h 1421653"/>
                  <a:gd name="connsiteX27" fmla="*/ 112334 w 958029"/>
                  <a:gd name="connsiteY27" fmla="*/ 365215 h 1421653"/>
                  <a:gd name="connsiteX28" fmla="*/ 204114 w 958029"/>
                  <a:gd name="connsiteY28" fmla="*/ 560336 h 1421653"/>
                  <a:gd name="connsiteX29" fmla="*/ 260442 w 958029"/>
                  <a:gd name="connsiteY29" fmla="*/ 632460 h 1421653"/>
                  <a:gd name="connsiteX30" fmla="*/ 271650 w 958029"/>
                  <a:gd name="connsiteY30" fmla="*/ 636830 h 1421653"/>
                  <a:gd name="connsiteX31" fmla="*/ 629232 w 958029"/>
                  <a:gd name="connsiteY31" fmla="*/ 906049 h 1421653"/>
                  <a:gd name="connsiteX32" fmla="*/ 634935 w 958029"/>
                  <a:gd name="connsiteY32" fmla="*/ 912078 h 1421653"/>
                  <a:gd name="connsiteX33" fmla="*/ 656883 w 958029"/>
                  <a:gd name="connsiteY33" fmla="*/ 763555 h 1421653"/>
                  <a:gd name="connsiteX34" fmla="*/ 749094 w 958029"/>
                  <a:gd name="connsiteY34" fmla="*/ 944356 h 1421653"/>
                  <a:gd name="connsiteX35" fmla="*/ 721631 w 958029"/>
                  <a:gd name="connsiteY35" fmla="*/ 1003722 h 1421653"/>
                  <a:gd name="connsiteX36" fmla="*/ 783525 w 958029"/>
                  <a:gd name="connsiteY36" fmla="*/ 1069147 h 1421653"/>
                  <a:gd name="connsiteX37" fmla="*/ 946211 w 958029"/>
                  <a:gd name="connsiteY37" fmla="*/ 1408159 h 1421653"/>
                  <a:gd name="connsiteX38" fmla="*/ 600168 w 958029"/>
                  <a:gd name="connsiteY38" fmla="*/ 1261021 h 1421653"/>
                  <a:gd name="connsiteX39" fmla="*/ 556378 w 958029"/>
                  <a:gd name="connsiteY39" fmla="*/ 1223210 h 1421653"/>
                  <a:gd name="connsiteX40" fmla="*/ 530113 w 958029"/>
                  <a:gd name="connsiteY40" fmla="*/ 1237952 h 1421653"/>
                  <a:gd name="connsiteX41" fmla="*/ 349221 w 958029"/>
                  <a:gd name="connsiteY41" fmla="*/ 1232105 h 14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8029" h="1421653">
                    <a:moveTo>
                      <a:pt x="239009" y="67155"/>
                    </a:moveTo>
                    <a:lnTo>
                      <a:pt x="239012" y="67151"/>
                    </a:lnTo>
                    <a:lnTo>
                      <a:pt x="239012" y="67151"/>
                    </a:lnTo>
                    <a:close/>
                    <a:moveTo>
                      <a:pt x="349221" y="1232105"/>
                    </a:moveTo>
                    <a:cubicBezTo>
                      <a:pt x="335506" y="1222302"/>
                      <a:pt x="325054" y="1209683"/>
                      <a:pt x="318994" y="1194477"/>
                    </a:cubicBezTo>
                    <a:lnTo>
                      <a:pt x="458643" y="1138816"/>
                    </a:lnTo>
                    <a:lnTo>
                      <a:pt x="430236" y="1114288"/>
                    </a:lnTo>
                    <a:cubicBezTo>
                      <a:pt x="286478" y="976911"/>
                      <a:pt x="177132" y="837581"/>
                      <a:pt x="128755" y="738363"/>
                    </a:cubicBezTo>
                    <a:lnTo>
                      <a:pt x="127827" y="736016"/>
                    </a:lnTo>
                    <a:lnTo>
                      <a:pt x="124473" y="730421"/>
                    </a:lnTo>
                    <a:cubicBezTo>
                      <a:pt x="109496" y="702766"/>
                      <a:pt x="95244" y="673585"/>
                      <a:pt x="81969" y="643121"/>
                    </a:cubicBezTo>
                    <a:cubicBezTo>
                      <a:pt x="2320" y="460334"/>
                      <a:pt x="-19540" y="283249"/>
                      <a:pt x="17511" y="187392"/>
                    </a:cubicBezTo>
                    <a:lnTo>
                      <a:pt x="22186" y="179255"/>
                    </a:lnTo>
                    <a:lnTo>
                      <a:pt x="40462" y="98758"/>
                    </a:lnTo>
                    <a:cubicBezTo>
                      <a:pt x="49602" y="67281"/>
                      <a:pt x="61195" y="33985"/>
                      <a:pt x="75118" y="0"/>
                    </a:cubicBezTo>
                    <a:cubicBezTo>
                      <a:pt x="67273" y="44695"/>
                      <a:pt x="65066" y="81221"/>
                      <a:pt x="67637" y="109223"/>
                    </a:cubicBezTo>
                    <a:lnTo>
                      <a:pt x="70702" y="124085"/>
                    </a:lnTo>
                    <a:lnTo>
                      <a:pt x="74240" y="121410"/>
                    </a:lnTo>
                    <a:lnTo>
                      <a:pt x="74173" y="140913"/>
                    </a:lnTo>
                    <a:lnTo>
                      <a:pt x="74972" y="144793"/>
                    </a:lnTo>
                    <a:cubicBezTo>
                      <a:pt x="92815" y="193276"/>
                      <a:pt x="137849" y="187398"/>
                      <a:pt x="196674" y="121669"/>
                    </a:cubicBezTo>
                    <a:lnTo>
                      <a:pt x="239009" y="67155"/>
                    </a:lnTo>
                    <a:lnTo>
                      <a:pt x="187708" y="174007"/>
                    </a:lnTo>
                    <a:cubicBezTo>
                      <a:pt x="174257" y="197974"/>
                      <a:pt x="160534" y="219631"/>
                      <a:pt x="146985" y="238418"/>
                    </a:cubicBezTo>
                    <a:lnTo>
                      <a:pt x="132084" y="256142"/>
                    </a:lnTo>
                    <a:lnTo>
                      <a:pt x="117941" y="286555"/>
                    </a:lnTo>
                    <a:lnTo>
                      <a:pt x="109489" y="350805"/>
                    </a:lnTo>
                    <a:lnTo>
                      <a:pt x="112334" y="365215"/>
                    </a:lnTo>
                    <a:cubicBezTo>
                      <a:pt x="131338" y="431100"/>
                      <a:pt x="162447" y="497925"/>
                      <a:pt x="204114" y="560336"/>
                    </a:cubicBezTo>
                    <a:lnTo>
                      <a:pt x="260442" y="632460"/>
                    </a:lnTo>
                    <a:lnTo>
                      <a:pt x="271650" y="636830"/>
                    </a:lnTo>
                    <a:cubicBezTo>
                      <a:pt x="370150" y="686687"/>
                      <a:pt x="499848" y="782410"/>
                      <a:pt x="629232" y="906049"/>
                    </a:cubicBezTo>
                    <a:lnTo>
                      <a:pt x="634935" y="912078"/>
                    </a:lnTo>
                    <a:lnTo>
                      <a:pt x="656883" y="763555"/>
                    </a:lnTo>
                    <a:cubicBezTo>
                      <a:pt x="721162" y="773054"/>
                      <a:pt x="762446" y="854001"/>
                      <a:pt x="749094" y="944356"/>
                    </a:cubicBezTo>
                    <a:lnTo>
                      <a:pt x="721631" y="1003722"/>
                    </a:lnTo>
                    <a:lnTo>
                      <a:pt x="783525" y="1069147"/>
                    </a:lnTo>
                    <a:cubicBezTo>
                      <a:pt x="917900" y="1227798"/>
                      <a:pt x="987425" y="1365031"/>
                      <a:pt x="946211" y="1408159"/>
                    </a:cubicBezTo>
                    <a:cubicBezTo>
                      <a:pt x="904998" y="1451286"/>
                      <a:pt x="764752" y="1388060"/>
                      <a:pt x="600168" y="1261021"/>
                    </a:cubicBezTo>
                    <a:lnTo>
                      <a:pt x="556378" y="1223210"/>
                    </a:lnTo>
                    <a:lnTo>
                      <a:pt x="530113" y="1237952"/>
                    </a:lnTo>
                    <a:cubicBezTo>
                      <a:pt x="460846" y="1265560"/>
                      <a:pt x="390361" y="1261513"/>
                      <a:pt x="349221" y="1232105"/>
                    </a:cubicBezTo>
                    <a:close/>
                  </a:path>
                </a:pathLst>
              </a:custGeom>
              <a:noFill/>
              <a:ln w="9525">
                <a:solidFill>
                  <a:schemeClr val="tx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2" name="フリーフォーム 191"/>
              <p:cNvSpPr>
                <a:spLocks noChangeAspect="1"/>
              </p:cNvSpPr>
              <p:nvPr/>
            </p:nvSpPr>
            <p:spPr bwMode="auto">
              <a:xfrm rot="2804472" flipV="1">
                <a:off x="4932888" y="4570001"/>
                <a:ext cx="125859" cy="155913"/>
              </a:xfrm>
              <a:custGeom>
                <a:avLst/>
                <a:gdLst>
                  <a:gd name="connsiteX0" fmla="*/ 466350 w 939630"/>
                  <a:gd name="connsiteY0" fmla="*/ 1163673 h 1164012"/>
                  <a:gd name="connsiteX1" fmla="*/ 507450 w 939630"/>
                  <a:gd name="connsiteY1" fmla="*/ 1149044 h 1164012"/>
                  <a:gd name="connsiteX2" fmla="*/ 425272 w 939630"/>
                  <a:gd name="connsiteY2" fmla="*/ 1032827 h 1164012"/>
                  <a:gd name="connsiteX3" fmla="*/ 546223 w 939630"/>
                  <a:gd name="connsiteY3" fmla="*/ 996210 h 1164012"/>
                  <a:gd name="connsiteX4" fmla="*/ 665734 w 939630"/>
                  <a:gd name="connsiteY4" fmla="*/ 929669 h 1164012"/>
                  <a:gd name="connsiteX5" fmla="*/ 858863 w 939630"/>
                  <a:gd name="connsiteY5" fmla="*/ 544754 h 1164012"/>
                  <a:gd name="connsiteX6" fmla="*/ 843868 w 939630"/>
                  <a:gd name="connsiteY6" fmla="*/ 505728 h 1164012"/>
                  <a:gd name="connsiteX7" fmla="*/ 845522 w 939630"/>
                  <a:gd name="connsiteY7" fmla="*/ 506236 h 1164012"/>
                  <a:gd name="connsiteX8" fmla="*/ 839394 w 939630"/>
                  <a:gd name="connsiteY8" fmla="*/ 494085 h 1164012"/>
                  <a:gd name="connsiteX9" fmla="*/ 835859 w 939630"/>
                  <a:gd name="connsiteY9" fmla="*/ 484885 h 1164012"/>
                  <a:gd name="connsiteX10" fmla="*/ 832517 w 939630"/>
                  <a:gd name="connsiteY10" fmla="*/ 480451 h 1164012"/>
                  <a:gd name="connsiteX11" fmla="*/ 822228 w 939630"/>
                  <a:gd name="connsiteY11" fmla="*/ 460049 h 1164012"/>
                  <a:gd name="connsiteX12" fmla="*/ 814986 w 939630"/>
                  <a:gd name="connsiteY12" fmla="*/ 290075 h 1164012"/>
                  <a:gd name="connsiteX13" fmla="*/ 939630 w 939630"/>
                  <a:gd name="connsiteY13" fmla="*/ 99618 h 1164012"/>
                  <a:gd name="connsiteX14" fmla="*/ 767906 w 939630"/>
                  <a:gd name="connsiteY14" fmla="*/ 200105 h 1164012"/>
                  <a:gd name="connsiteX15" fmla="*/ 752745 w 939630"/>
                  <a:gd name="connsiteY15" fmla="*/ 238428 h 1164012"/>
                  <a:gd name="connsiteX16" fmla="*/ 727295 w 939630"/>
                  <a:gd name="connsiteY16" fmla="*/ 216452 h 1164012"/>
                  <a:gd name="connsiteX17" fmla="*/ 570523 w 939630"/>
                  <a:gd name="connsiteY17" fmla="*/ 0 h 1164012"/>
                  <a:gd name="connsiteX18" fmla="*/ 713903 w 939630"/>
                  <a:gd name="connsiteY18" fmla="*/ 306499 h 1164012"/>
                  <a:gd name="connsiteX19" fmla="*/ 743709 w 939630"/>
                  <a:gd name="connsiteY19" fmla="*/ 406031 h 1164012"/>
                  <a:gd name="connsiteX20" fmla="*/ 749575 w 939630"/>
                  <a:gd name="connsiteY20" fmla="*/ 428513 h 1164012"/>
                  <a:gd name="connsiteX21" fmla="*/ 751007 w 939630"/>
                  <a:gd name="connsiteY21" fmla="*/ 430401 h 1164012"/>
                  <a:gd name="connsiteX22" fmla="*/ 760294 w 939630"/>
                  <a:gd name="connsiteY22" fmla="*/ 461413 h 1164012"/>
                  <a:gd name="connsiteX23" fmla="*/ 773148 w 939630"/>
                  <a:gd name="connsiteY23" fmla="*/ 529344 h 1164012"/>
                  <a:gd name="connsiteX24" fmla="*/ 772090 w 939630"/>
                  <a:gd name="connsiteY24" fmla="*/ 533934 h 1164012"/>
                  <a:gd name="connsiteX25" fmla="*/ 547623 w 939630"/>
                  <a:gd name="connsiteY25" fmla="*/ 810522 h 1164012"/>
                  <a:gd name="connsiteX26" fmla="*/ 451235 w 939630"/>
                  <a:gd name="connsiteY26" fmla="*/ 867269 h 1164012"/>
                  <a:gd name="connsiteX27" fmla="*/ 409680 w 939630"/>
                  <a:gd name="connsiteY27" fmla="*/ 867269 h 1164012"/>
                  <a:gd name="connsiteX28" fmla="*/ 405257 w 939630"/>
                  <a:gd name="connsiteY28" fmla="*/ 863796 h 1164012"/>
                  <a:gd name="connsiteX29" fmla="*/ 483112 w 939630"/>
                  <a:gd name="connsiteY29" fmla="*/ 764620 h 1164012"/>
                  <a:gd name="connsiteX30" fmla="*/ 311957 w 939630"/>
                  <a:gd name="connsiteY30" fmla="*/ 790555 h 1164012"/>
                  <a:gd name="connsiteX31" fmla="*/ 288984 w 939630"/>
                  <a:gd name="connsiteY31" fmla="*/ 834915 h 1164012"/>
                  <a:gd name="connsiteX32" fmla="*/ 285728 w 939630"/>
                  <a:gd name="connsiteY32" fmla="*/ 867269 h 1164012"/>
                  <a:gd name="connsiteX33" fmla="*/ 267259 w 939630"/>
                  <a:gd name="connsiteY33" fmla="*/ 867269 h 1164012"/>
                  <a:gd name="connsiteX34" fmla="*/ 0 w 939630"/>
                  <a:gd name="connsiteY34" fmla="*/ 959170 h 1164012"/>
                  <a:gd name="connsiteX35" fmla="*/ 267259 w 939630"/>
                  <a:gd name="connsiteY35" fmla="*/ 1051071 h 1164012"/>
                  <a:gd name="connsiteX36" fmla="*/ 311906 w 939630"/>
                  <a:gd name="connsiteY36" fmla="*/ 1047971 h 1164012"/>
                  <a:gd name="connsiteX37" fmla="*/ 332762 w 939630"/>
                  <a:gd name="connsiteY37" fmla="*/ 1088906 h 1164012"/>
                  <a:gd name="connsiteX38" fmla="*/ 466350 w 939630"/>
                  <a:gd name="connsiteY38" fmla="*/ 1163673 h 116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39630" h="1164012">
                    <a:moveTo>
                      <a:pt x="466350" y="1163673"/>
                    </a:moveTo>
                    <a:cubicBezTo>
                      <a:pt x="481273" y="1162415"/>
                      <a:pt x="495285" y="1157646"/>
                      <a:pt x="507450" y="1149044"/>
                    </a:cubicBezTo>
                    <a:lnTo>
                      <a:pt x="425272" y="1032827"/>
                    </a:lnTo>
                    <a:lnTo>
                      <a:pt x="546223" y="996210"/>
                    </a:lnTo>
                    <a:cubicBezTo>
                      <a:pt x="587524" y="978768"/>
                      <a:pt x="627815" y="956571"/>
                      <a:pt x="665734" y="929669"/>
                    </a:cubicBezTo>
                    <a:cubicBezTo>
                      <a:pt x="817410" y="822060"/>
                      <a:pt x="888058" y="669720"/>
                      <a:pt x="858863" y="544754"/>
                    </a:cubicBezTo>
                    <a:lnTo>
                      <a:pt x="843868" y="505728"/>
                    </a:lnTo>
                    <a:lnTo>
                      <a:pt x="845522" y="506236"/>
                    </a:lnTo>
                    <a:lnTo>
                      <a:pt x="839394" y="494085"/>
                    </a:lnTo>
                    <a:lnTo>
                      <a:pt x="835859" y="484885"/>
                    </a:lnTo>
                    <a:lnTo>
                      <a:pt x="832517" y="480451"/>
                    </a:lnTo>
                    <a:lnTo>
                      <a:pt x="822228" y="460049"/>
                    </a:lnTo>
                    <a:cubicBezTo>
                      <a:pt x="803993" y="410114"/>
                      <a:pt x="801101" y="350069"/>
                      <a:pt x="814986" y="290075"/>
                    </a:cubicBezTo>
                    <a:cubicBezTo>
                      <a:pt x="833500" y="210084"/>
                      <a:pt x="879678" y="139522"/>
                      <a:pt x="939630" y="99618"/>
                    </a:cubicBezTo>
                    <a:cubicBezTo>
                      <a:pt x="875352" y="88971"/>
                      <a:pt x="808353" y="131037"/>
                      <a:pt x="767906" y="200105"/>
                    </a:cubicBezTo>
                    <a:lnTo>
                      <a:pt x="752745" y="238428"/>
                    </a:lnTo>
                    <a:lnTo>
                      <a:pt x="727295" y="216452"/>
                    </a:lnTo>
                    <a:cubicBezTo>
                      <a:pt x="678128" y="167238"/>
                      <a:pt x="625871" y="95087"/>
                      <a:pt x="570523" y="0"/>
                    </a:cubicBezTo>
                    <a:cubicBezTo>
                      <a:pt x="629560" y="101426"/>
                      <a:pt x="677353" y="203592"/>
                      <a:pt x="713903" y="306499"/>
                    </a:cubicBezTo>
                    <a:lnTo>
                      <a:pt x="743709" y="406031"/>
                    </a:lnTo>
                    <a:lnTo>
                      <a:pt x="749575" y="428513"/>
                    </a:lnTo>
                    <a:lnTo>
                      <a:pt x="751007" y="430401"/>
                    </a:lnTo>
                    <a:lnTo>
                      <a:pt x="760294" y="461413"/>
                    </a:lnTo>
                    <a:lnTo>
                      <a:pt x="773148" y="529344"/>
                    </a:lnTo>
                    <a:lnTo>
                      <a:pt x="772090" y="533934"/>
                    </a:lnTo>
                    <a:cubicBezTo>
                      <a:pt x="734387" y="635725"/>
                      <a:pt x="655677" y="733861"/>
                      <a:pt x="547623" y="810522"/>
                    </a:cubicBezTo>
                    <a:lnTo>
                      <a:pt x="451235" y="867269"/>
                    </a:lnTo>
                    <a:lnTo>
                      <a:pt x="409680" y="867269"/>
                    </a:lnTo>
                    <a:lnTo>
                      <a:pt x="405257" y="863796"/>
                    </a:lnTo>
                    <a:lnTo>
                      <a:pt x="483112" y="764620"/>
                    </a:lnTo>
                    <a:cubicBezTo>
                      <a:pt x="431584" y="724169"/>
                      <a:pt x="354955" y="735782"/>
                      <a:pt x="311957" y="790555"/>
                    </a:cubicBezTo>
                    <a:cubicBezTo>
                      <a:pt x="301207" y="804249"/>
                      <a:pt x="293577" y="819343"/>
                      <a:pt x="288984" y="834915"/>
                    </a:cubicBezTo>
                    <a:lnTo>
                      <a:pt x="285728" y="867269"/>
                    </a:lnTo>
                    <a:lnTo>
                      <a:pt x="267259" y="867269"/>
                    </a:lnTo>
                    <a:cubicBezTo>
                      <a:pt x="119656" y="867269"/>
                      <a:pt x="0" y="908414"/>
                      <a:pt x="0" y="959170"/>
                    </a:cubicBezTo>
                    <a:cubicBezTo>
                      <a:pt x="0" y="1009925"/>
                      <a:pt x="119656" y="1051071"/>
                      <a:pt x="267259" y="1051071"/>
                    </a:cubicBezTo>
                    <a:lnTo>
                      <a:pt x="311906" y="1047971"/>
                    </a:lnTo>
                    <a:lnTo>
                      <a:pt x="332762" y="1088906"/>
                    </a:lnTo>
                    <a:cubicBezTo>
                      <a:pt x="368625" y="1139623"/>
                      <a:pt x="421584" y="1167447"/>
                      <a:pt x="466350" y="1163673"/>
                    </a:cubicBezTo>
                    <a:close/>
                  </a:path>
                </a:pathLst>
              </a:custGeom>
              <a:noFill/>
              <a:ln w="9525">
                <a:solidFill>
                  <a:schemeClr val="tx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3" name="フリーフォーム 192"/>
              <p:cNvSpPr>
                <a:spLocks noChangeAspect="1"/>
              </p:cNvSpPr>
              <p:nvPr/>
            </p:nvSpPr>
            <p:spPr bwMode="auto">
              <a:xfrm rot="16727142">
                <a:off x="4848406" y="4587659"/>
                <a:ext cx="80258" cy="119097"/>
              </a:xfrm>
              <a:custGeom>
                <a:avLst/>
                <a:gdLst>
                  <a:gd name="connsiteX0" fmla="*/ 239009 w 958029"/>
                  <a:gd name="connsiteY0" fmla="*/ 67155 h 1421653"/>
                  <a:gd name="connsiteX1" fmla="*/ 239012 w 958029"/>
                  <a:gd name="connsiteY1" fmla="*/ 67151 h 1421653"/>
                  <a:gd name="connsiteX2" fmla="*/ 239012 w 958029"/>
                  <a:gd name="connsiteY2" fmla="*/ 67151 h 1421653"/>
                  <a:gd name="connsiteX3" fmla="*/ 349221 w 958029"/>
                  <a:gd name="connsiteY3" fmla="*/ 1232105 h 1421653"/>
                  <a:gd name="connsiteX4" fmla="*/ 318994 w 958029"/>
                  <a:gd name="connsiteY4" fmla="*/ 1194477 h 1421653"/>
                  <a:gd name="connsiteX5" fmla="*/ 458643 w 958029"/>
                  <a:gd name="connsiteY5" fmla="*/ 1138816 h 1421653"/>
                  <a:gd name="connsiteX6" fmla="*/ 430236 w 958029"/>
                  <a:gd name="connsiteY6" fmla="*/ 1114288 h 1421653"/>
                  <a:gd name="connsiteX7" fmla="*/ 128755 w 958029"/>
                  <a:gd name="connsiteY7" fmla="*/ 738363 h 1421653"/>
                  <a:gd name="connsiteX8" fmla="*/ 127827 w 958029"/>
                  <a:gd name="connsiteY8" fmla="*/ 736016 h 1421653"/>
                  <a:gd name="connsiteX9" fmla="*/ 124473 w 958029"/>
                  <a:gd name="connsiteY9" fmla="*/ 730421 h 1421653"/>
                  <a:gd name="connsiteX10" fmla="*/ 81969 w 958029"/>
                  <a:gd name="connsiteY10" fmla="*/ 643121 h 1421653"/>
                  <a:gd name="connsiteX11" fmla="*/ 17511 w 958029"/>
                  <a:gd name="connsiteY11" fmla="*/ 187392 h 1421653"/>
                  <a:gd name="connsiteX12" fmla="*/ 22186 w 958029"/>
                  <a:gd name="connsiteY12" fmla="*/ 179255 h 1421653"/>
                  <a:gd name="connsiteX13" fmla="*/ 40462 w 958029"/>
                  <a:gd name="connsiteY13" fmla="*/ 98758 h 1421653"/>
                  <a:gd name="connsiteX14" fmla="*/ 75118 w 958029"/>
                  <a:gd name="connsiteY14" fmla="*/ 0 h 1421653"/>
                  <a:gd name="connsiteX15" fmla="*/ 67637 w 958029"/>
                  <a:gd name="connsiteY15" fmla="*/ 109223 h 1421653"/>
                  <a:gd name="connsiteX16" fmla="*/ 70702 w 958029"/>
                  <a:gd name="connsiteY16" fmla="*/ 124085 h 1421653"/>
                  <a:gd name="connsiteX17" fmla="*/ 74240 w 958029"/>
                  <a:gd name="connsiteY17" fmla="*/ 121410 h 1421653"/>
                  <a:gd name="connsiteX18" fmla="*/ 74173 w 958029"/>
                  <a:gd name="connsiteY18" fmla="*/ 140913 h 1421653"/>
                  <a:gd name="connsiteX19" fmla="*/ 74972 w 958029"/>
                  <a:gd name="connsiteY19" fmla="*/ 144793 h 1421653"/>
                  <a:gd name="connsiteX20" fmla="*/ 196674 w 958029"/>
                  <a:gd name="connsiteY20" fmla="*/ 121669 h 1421653"/>
                  <a:gd name="connsiteX21" fmla="*/ 239009 w 958029"/>
                  <a:gd name="connsiteY21" fmla="*/ 67155 h 1421653"/>
                  <a:gd name="connsiteX22" fmla="*/ 187708 w 958029"/>
                  <a:gd name="connsiteY22" fmla="*/ 174007 h 1421653"/>
                  <a:gd name="connsiteX23" fmla="*/ 146985 w 958029"/>
                  <a:gd name="connsiteY23" fmla="*/ 238418 h 1421653"/>
                  <a:gd name="connsiteX24" fmla="*/ 132084 w 958029"/>
                  <a:gd name="connsiteY24" fmla="*/ 256142 h 1421653"/>
                  <a:gd name="connsiteX25" fmla="*/ 117941 w 958029"/>
                  <a:gd name="connsiteY25" fmla="*/ 286555 h 1421653"/>
                  <a:gd name="connsiteX26" fmla="*/ 109489 w 958029"/>
                  <a:gd name="connsiteY26" fmla="*/ 350805 h 1421653"/>
                  <a:gd name="connsiteX27" fmla="*/ 112334 w 958029"/>
                  <a:gd name="connsiteY27" fmla="*/ 365215 h 1421653"/>
                  <a:gd name="connsiteX28" fmla="*/ 204114 w 958029"/>
                  <a:gd name="connsiteY28" fmla="*/ 560336 h 1421653"/>
                  <a:gd name="connsiteX29" fmla="*/ 260442 w 958029"/>
                  <a:gd name="connsiteY29" fmla="*/ 632460 h 1421653"/>
                  <a:gd name="connsiteX30" fmla="*/ 271650 w 958029"/>
                  <a:gd name="connsiteY30" fmla="*/ 636830 h 1421653"/>
                  <a:gd name="connsiteX31" fmla="*/ 629232 w 958029"/>
                  <a:gd name="connsiteY31" fmla="*/ 906049 h 1421653"/>
                  <a:gd name="connsiteX32" fmla="*/ 634935 w 958029"/>
                  <a:gd name="connsiteY32" fmla="*/ 912078 h 1421653"/>
                  <a:gd name="connsiteX33" fmla="*/ 656883 w 958029"/>
                  <a:gd name="connsiteY33" fmla="*/ 763555 h 1421653"/>
                  <a:gd name="connsiteX34" fmla="*/ 749094 w 958029"/>
                  <a:gd name="connsiteY34" fmla="*/ 944356 h 1421653"/>
                  <a:gd name="connsiteX35" fmla="*/ 721631 w 958029"/>
                  <a:gd name="connsiteY35" fmla="*/ 1003722 h 1421653"/>
                  <a:gd name="connsiteX36" fmla="*/ 783525 w 958029"/>
                  <a:gd name="connsiteY36" fmla="*/ 1069147 h 1421653"/>
                  <a:gd name="connsiteX37" fmla="*/ 946211 w 958029"/>
                  <a:gd name="connsiteY37" fmla="*/ 1408159 h 1421653"/>
                  <a:gd name="connsiteX38" fmla="*/ 600168 w 958029"/>
                  <a:gd name="connsiteY38" fmla="*/ 1261021 h 1421653"/>
                  <a:gd name="connsiteX39" fmla="*/ 556378 w 958029"/>
                  <a:gd name="connsiteY39" fmla="*/ 1223210 h 1421653"/>
                  <a:gd name="connsiteX40" fmla="*/ 530113 w 958029"/>
                  <a:gd name="connsiteY40" fmla="*/ 1237952 h 1421653"/>
                  <a:gd name="connsiteX41" fmla="*/ 349221 w 958029"/>
                  <a:gd name="connsiteY41" fmla="*/ 1232105 h 14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8029" h="1421653">
                    <a:moveTo>
                      <a:pt x="239009" y="67155"/>
                    </a:moveTo>
                    <a:lnTo>
                      <a:pt x="239012" y="67151"/>
                    </a:lnTo>
                    <a:lnTo>
                      <a:pt x="239012" y="67151"/>
                    </a:lnTo>
                    <a:close/>
                    <a:moveTo>
                      <a:pt x="349221" y="1232105"/>
                    </a:moveTo>
                    <a:cubicBezTo>
                      <a:pt x="335506" y="1222302"/>
                      <a:pt x="325054" y="1209683"/>
                      <a:pt x="318994" y="1194477"/>
                    </a:cubicBezTo>
                    <a:lnTo>
                      <a:pt x="458643" y="1138816"/>
                    </a:lnTo>
                    <a:lnTo>
                      <a:pt x="430236" y="1114288"/>
                    </a:lnTo>
                    <a:cubicBezTo>
                      <a:pt x="286478" y="976911"/>
                      <a:pt x="177132" y="837581"/>
                      <a:pt x="128755" y="738363"/>
                    </a:cubicBezTo>
                    <a:lnTo>
                      <a:pt x="127827" y="736016"/>
                    </a:lnTo>
                    <a:lnTo>
                      <a:pt x="124473" y="730421"/>
                    </a:lnTo>
                    <a:cubicBezTo>
                      <a:pt x="109496" y="702766"/>
                      <a:pt x="95244" y="673585"/>
                      <a:pt x="81969" y="643121"/>
                    </a:cubicBezTo>
                    <a:cubicBezTo>
                      <a:pt x="2320" y="460334"/>
                      <a:pt x="-19540" y="283249"/>
                      <a:pt x="17511" y="187392"/>
                    </a:cubicBezTo>
                    <a:lnTo>
                      <a:pt x="22186" y="179255"/>
                    </a:lnTo>
                    <a:lnTo>
                      <a:pt x="40462" y="98758"/>
                    </a:lnTo>
                    <a:cubicBezTo>
                      <a:pt x="49602" y="67281"/>
                      <a:pt x="61195" y="33985"/>
                      <a:pt x="75118" y="0"/>
                    </a:cubicBezTo>
                    <a:cubicBezTo>
                      <a:pt x="67273" y="44695"/>
                      <a:pt x="65066" y="81221"/>
                      <a:pt x="67637" y="109223"/>
                    </a:cubicBezTo>
                    <a:lnTo>
                      <a:pt x="70702" y="124085"/>
                    </a:lnTo>
                    <a:lnTo>
                      <a:pt x="74240" y="121410"/>
                    </a:lnTo>
                    <a:lnTo>
                      <a:pt x="74173" y="140913"/>
                    </a:lnTo>
                    <a:lnTo>
                      <a:pt x="74972" y="144793"/>
                    </a:lnTo>
                    <a:cubicBezTo>
                      <a:pt x="92815" y="193276"/>
                      <a:pt x="137849" y="187398"/>
                      <a:pt x="196674" y="121669"/>
                    </a:cubicBezTo>
                    <a:lnTo>
                      <a:pt x="239009" y="67155"/>
                    </a:lnTo>
                    <a:lnTo>
                      <a:pt x="187708" y="174007"/>
                    </a:lnTo>
                    <a:cubicBezTo>
                      <a:pt x="174257" y="197974"/>
                      <a:pt x="160534" y="219631"/>
                      <a:pt x="146985" y="238418"/>
                    </a:cubicBezTo>
                    <a:lnTo>
                      <a:pt x="132084" y="256142"/>
                    </a:lnTo>
                    <a:lnTo>
                      <a:pt x="117941" y="286555"/>
                    </a:lnTo>
                    <a:lnTo>
                      <a:pt x="109489" y="350805"/>
                    </a:lnTo>
                    <a:lnTo>
                      <a:pt x="112334" y="365215"/>
                    </a:lnTo>
                    <a:cubicBezTo>
                      <a:pt x="131338" y="431100"/>
                      <a:pt x="162447" y="497925"/>
                      <a:pt x="204114" y="560336"/>
                    </a:cubicBezTo>
                    <a:lnTo>
                      <a:pt x="260442" y="632460"/>
                    </a:lnTo>
                    <a:lnTo>
                      <a:pt x="271650" y="636830"/>
                    </a:lnTo>
                    <a:cubicBezTo>
                      <a:pt x="370150" y="686687"/>
                      <a:pt x="499848" y="782410"/>
                      <a:pt x="629232" y="906049"/>
                    </a:cubicBezTo>
                    <a:lnTo>
                      <a:pt x="634935" y="912078"/>
                    </a:lnTo>
                    <a:lnTo>
                      <a:pt x="656883" y="763555"/>
                    </a:lnTo>
                    <a:cubicBezTo>
                      <a:pt x="721162" y="773054"/>
                      <a:pt x="762446" y="854001"/>
                      <a:pt x="749094" y="944356"/>
                    </a:cubicBezTo>
                    <a:lnTo>
                      <a:pt x="721631" y="1003722"/>
                    </a:lnTo>
                    <a:lnTo>
                      <a:pt x="783525" y="1069147"/>
                    </a:lnTo>
                    <a:cubicBezTo>
                      <a:pt x="917900" y="1227798"/>
                      <a:pt x="987425" y="1365031"/>
                      <a:pt x="946211" y="1408159"/>
                    </a:cubicBezTo>
                    <a:cubicBezTo>
                      <a:pt x="904998" y="1451286"/>
                      <a:pt x="764752" y="1388060"/>
                      <a:pt x="600168" y="1261021"/>
                    </a:cubicBezTo>
                    <a:lnTo>
                      <a:pt x="556378" y="1223210"/>
                    </a:lnTo>
                    <a:lnTo>
                      <a:pt x="530113" y="1237952"/>
                    </a:lnTo>
                    <a:cubicBezTo>
                      <a:pt x="460846" y="1265560"/>
                      <a:pt x="390361" y="1261513"/>
                      <a:pt x="349221" y="1232105"/>
                    </a:cubicBezTo>
                    <a:close/>
                  </a:path>
                </a:pathLst>
              </a:custGeom>
              <a:noFill/>
              <a:ln w="9525">
                <a:solidFill>
                  <a:schemeClr val="tx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4" name="フリーフォーム 193"/>
              <p:cNvSpPr>
                <a:spLocks noChangeAspect="1"/>
              </p:cNvSpPr>
              <p:nvPr/>
            </p:nvSpPr>
            <p:spPr bwMode="auto">
              <a:xfrm rot="5400000">
                <a:off x="5178404" y="4383531"/>
                <a:ext cx="191157" cy="61976"/>
              </a:xfrm>
              <a:custGeom>
                <a:avLst/>
                <a:gdLst>
                  <a:gd name="connsiteX0" fmla="*/ 275974 w 1368899"/>
                  <a:gd name="connsiteY0" fmla="*/ 31866 h 443821"/>
                  <a:gd name="connsiteX1" fmla="*/ 410458 w 1368899"/>
                  <a:gd name="connsiteY1" fmla="*/ 15346 h 443821"/>
                  <a:gd name="connsiteX2" fmla="*/ 345571 w 1368899"/>
                  <a:gd name="connsiteY2" fmla="*/ 105545 h 443821"/>
                  <a:gd name="connsiteX3" fmla="*/ 352859 w 1368899"/>
                  <a:gd name="connsiteY3" fmla="*/ 102832 h 443821"/>
                  <a:gd name="connsiteX4" fmla="*/ 730599 w 1368899"/>
                  <a:gd name="connsiteY4" fmla="*/ 57575 h 443821"/>
                  <a:gd name="connsiteX5" fmla="*/ 747107 w 1368899"/>
                  <a:gd name="connsiteY5" fmla="*/ 65309 h 443821"/>
                  <a:gd name="connsiteX6" fmla="*/ 764787 w 1368899"/>
                  <a:gd name="connsiteY6" fmla="*/ 64989 h 443821"/>
                  <a:gd name="connsiteX7" fmla="*/ 868834 w 1368899"/>
                  <a:gd name="connsiteY7" fmla="*/ 88754 h 443821"/>
                  <a:gd name="connsiteX8" fmla="*/ 932377 w 1368899"/>
                  <a:gd name="connsiteY8" fmla="*/ 128708 h 443821"/>
                  <a:gd name="connsiteX9" fmla="*/ 986803 w 1368899"/>
                  <a:gd name="connsiteY9" fmla="*/ 143178 h 443821"/>
                  <a:gd name="connsiteX10" fmla="*/ 1106803 w 1368899"/>
                  <a:gd name="connsiteY10" fmla="*/ 165048 h 443821"/>
                  <a:gd name="connsiteX11" fmla="*/ 1211812 w 1368899"/>
                  <a:gd name="connsiteY11" fmla="*/ 176241 h 443821"/>
                  <a:gd name="connsiteX12" fmla="*/ 1217718 w 1368899"/>
                  <a:gd name="connsiteY12" fmla="*/ 176122 h 443821"/>
                  <a:gd name="connsiteX13" fmla="*/ 1213450 w 1368899"/>
                  <a:gd name="connsiteY13" fmla="*/ 176416 h 443821"/>
                  <a:gd name="connsiteX14" fmla="*/ 1234666 w 1368899"/>
                  <a:gd name="connsiteY14" fmla="*/ 178677 h 443821"/>
                  <a:gd name="connsiteX15" fmla="*/ 1368899 w 1368899"/>
                  <a:gd name="connsiteY15" fmla="*/ 183374 h 443821"/>
                  <a:gd name="connsiteX16" fmla="*/ 1112436 w 1368899"/>
                  <a:gd name="connsiteY16" fmla="*/ 183374 h 443821"/>
                  <a:gd name="connsiteX17" fmla="*/ 1011623 w 1368899"/>
                  <a:gd name="connsiteY17" fmla="*/ 190318 h 443821"/>
                  <a:gd name="connsiteX18" fmla="*/ 990132 w 1368899"/>
                  <a:gd name="connsiteY18" fmla="*/ 193213 h 443821"/>
                  <a:gd name="connsiteX19" fmla="*/ 993223 w 1368899"/>
                  <a:gd name="connsiteY19" fmla="*/ 197426 h 443821"/>
                  <a:gd name="connsiteX20" fmla="*/ 1028881 w 1368899"/>
                  <a:gd name="connsiteY20" fmla="*/ 230457 h 443821"/>
                  <a:gd name="connsiteX21" fmla="*/ 1070991 w 1368899"/>
                  <a:gd name="connsiteY21" fmla="*/ 404771 h 443821"/>
                  <a:gd name="connsiteX22" fmla="*/ 1007061 w 1368899"/>
                  <a:gd name="connsiteY22" fmla="*/ 298575 h 443821"/>
                  <a:gd name="connsiteX23" fmla="*/ 966350 w 1368899"/>
                  <a:gd name="connsiteY23" fmla="*/ 260617 h 443821"/>
                  <a:gd name="connsiteX24" fmla="*/ 964530 w 1368899"/>
                  <a:gd name="connsiteY24" fmla="*/ 259308 h 443821"/>
                  <a:gd name="connsiteX25" fmla="*/ 900357 w 1368899"/>
                  <a:gd name="connsiteY25" fmla="*/ 228025 h 443821"/>
                  <a:gd name="connsiteX26" fmla="*/ 848428 w 1368899"/>
                  <a:gd name="connsiteY26" fmla="*/ 212293 h 443821"/>
                  <a:gd name="connsiteX27" fmla="*/ 809575 w 1368899"/>
                  <a:gd name="connsiteY27" fmla="*/ 217524 h 443821"/>
                  <a:gd name="connsiteX28" fmla="*/ 417624 w 1368899"/>
                  <a:gd name="connsiteY28" fmla="*/ 310956 h 443821"/>
                  <a:gd name="connsiteX29" fmla="*/ 408537 w 1368899"/>
                  <a:gd name="connsiteY29" fmla="*/ 313248 h 443821"/>
                  <a:gd name="connsiteX30" fmla="*/ 399084 w 1368899"/>
                  <a:gd name="connsiteY30" fmla="*/ 323060 h 443821"/>
                  <a:gd name="connsiteX31" fmla="*/ 502136 w 1368899"/>
                  <a:gd name="connsiteY31" fmla="*/ 422324 h 443821"/>
                  <a:gd name="connsiteX32" fmla="*/ 332854 w 1368899"/>
                  <a:gd name="connsiteY32" fmla="*/ 391816 h 443821"/>
                  <a:gd name="connsiteX33" fmla="*/ 297947 w 1368899"/>
                  <a:gd name="connsiteY33" fmla="*/ 347775 h 443821"/>
                  <a:gd name="connsiteX34" fmla="*/ 295528 w 1368899"/>
                  <a:gd name="connsiteY34" fmla="*/ 341744 h 443821"/>
                  <a:gd name="connsiteX35" fmla="*/ 265666 w 1368899"/>
                  <a:gd name="connsiteY35" fmla="*/ 349274 h 443821"/>
                  <a:gd name="connsiteX36" fmla="*/ 1386 w 1368899"/>
                  <a:gd name="connsiteY36" fmla="*/ 326342 h 443821"/>
                  <a:gd name="connsiteX37" fmla="*/ 1385 w 1368899"/>
                  <a:gd name="connsiteY37" fmla="*/ 326343 h 443821"/>
                  <a:gd name="connsiteX38" fmla="*/ 90917 w 1368899"/>
                  <a:gd name="connsiteY38" fmla="*/ 217774 h 443821"/>
                  <a:gd name="connsiteX39" fmla="*/ 201820 w 1368899"/>
                  <a:gd name="connsiteY39" fmla="*/ 159688 h 443821"/>
                  <a:gd name="connsiteX40" fmla="*/ 207533 w 1368899"/>
                  <a:gd name="connsiteY40" fmla="*/ 127005 h 443821"/>
                  <a:gd name="connsiteX41" fmla="*/ 234863 w 1368899"/>
                  <a:gd name="connsiteY41" fmla="*/ 74479 h 443821"/>
                  <a:gd name="connsiteX42" fmla="*/ 275974 w 1368899"/>
                  <a:gd name="connsiteY42" fmla="*/ 31866 h 44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8899" h="443821">
                    <a:moveTo>
                      <a:pt x="275974" y="31866"/>
                    </a:moveTo>
                    <a:cubicBezTo>
                      <a:pt x="320838" y="-2421"/>
                      <a:pt x="374140" y="-10781"/>
                      <a:pt x="410458" y="15346"/>
                    </a:cubicBezTo>
                    <a:lnTo>
                      <a:pt x="345571" y="105545"/>
                    </a:lnTo>
                    <a:lnTo>
                      <a:pt x="352859" y="102832"/>
                    </a:lnTo>
                    <a:cubicBezTo>
                      <a:pt x="515170" y="52324"/>
                      <a:pt x="662451" y="36449"/>
                      <a:pt x="730599" y="57575"/>
                    </a:cubicBezTo>
                    <a:lnTo>
                      <a:pt x="747107" y="65309"/>
                    </a:lnTo>
                    <a:lnTo>
                      <a:pt x="764787" y="64989"/>
                    </a:lnTo>
                    <a:cubicBezTo>
                      <a:pt x="802078" y="67344"/>
                      <a:pt x="837218" y="75685"/>
                      <a:pt x="868834" y="88754"/>
                    </a:cubicBezTo>
                    <a:lnTo>
                      <a:pt x="932377" y="128708"/>
                    </a:lnTo>
                    <a:lnTo>
                      <a:pt x="986803" y="143178"/>
                    </a:lnTo>
                    <a:cubicBezTo>
                      <a:pt x="1025327" y="151765"/>
                      <a:pt x="1065410" y="159093"/>
                      <a:pt x="1106803" y="165048"/>
                    </a:cubicBezTo>
                    <a:lnTo>
                      <a:pt x="1211812" y="176241"/>
                    </a:lnTo>
                    <a:lnTo>
                      <a:pt x="1217718" y="176122"/>
                    </a:lnTo>
                    <a:lnTo>
                      <a:pt x="1213450" y="176416"/>
                    </a:lnTo>
                    <a:lnTo>
                      <a:pt x="1234666" y="178677"/>
                    </a:lnTo>
                    <a:cubicBezTo>
                      <a:pt x="1278432" y="181770"/>
                      <a:pt x="1323259" y="183374"/>
                      <a:pt x="1368899" y="183374"/>
                    </a:cubicBezTo>
                    <a:lnTo>
                      <a:pt x="1112436" y="183374"/>
                    </a:lnTo>
                    <a:lnTo>
                      <a:pt x="1011623" y="190318"/>
                    </a:lnTo>
                    <a:lnTo>
                      <a:pt x="990132" y="193213"/>
                    </a:lnTo>
                    <a:lnTo>
                      <a:pt x="993223" y="197426"/>
                    </a:lnTo>
                    <a:lnTo>
                      <a:pt x="1028881" y="230457"/>
                    </a:lnTo>
                    <a:cubicBezTo>
                      <a:pt x="1073387" y="287338"/>
                      <a:pt x="1090939" y="349937"/>
                      <a:pt x="1070991" y="404771"/>
                    </a:cubicBezTo>
                    <a:cubicBezTo>
                      <a:pt x="1059475" y="368093"/>
                      <a:pt x="1037365" y="331986"/>
                      <a:pt x="1007061" y="298575"/>
                    </a:cubicBezTo>
                    <a:lnTo>
                      <a:pt x="966350" y="260617"/>
                    </a:lnTo>
                    <a:lnTo>
                      <a:pt x="964530" y="259308"/>
                    </a:lnTo>
                    <a:cubicBezTo>
                      <a:pt x="944303" y="247277"/>
                      <a:pt x="922812" y="236810"/>
                      <a:pt x="900357" y="228025"/>
                    </a:cubicBezTo>
                    <a:lnTo>
                      <a:pt x="848428" y="212293"/>
                    </a:lnTo>
                    <a:lnTo>
                      <a:pt x="809575" y="217524"/>
                    </a:lnTo>
                    <a:cubicBezTo>
                      <a:pt x="676226" y="239996"/>
                      <a:pt x="545576" y="271140"/>
                      <a:pt x="417624" y="310956"/>
                    </a:cubicBezTo>
                    <a:lnTo>
                      <a:pt x="408537" y="313248"/>
                    </a:lnTo>
                    <a:lnTo>
                      <a:pt x="399084" y="323060"/>
                    </a:lnTo>
                    <a:lnTo>
                      <a:pt x="502136" y="422324"/>
                    </a:lnTo>
                    <a:cubicBezTo>
                      <a:pt x="465559" y="460297"/>
                      <a:pt x="389769" y="446638"/>
                      <a:pt x="332854" y="391816"/>
                    </a:cubicBezTo>
                    <a:cubicBezTo>
                      <a:pt x="318627" y="378111"/>
                      <a:pt x="306925" y="363130"/>
                      <a:pt x="297947" y="347775"/>
                    </a:cubicBezTo>
                    <a:lnTo>
                      <a:pt x="295528" y="341744"/>
                    </a:lnTo>
                    <a:lnTo>
                      <a:pt x="265666" y="349274"/>
                    </a:lnTo>
                    <a:cubicBezTo>
                      <a:pt x="122978" y="376347"/>
                      <a:pt x="14799" y="369447"/>
                      <a:pt x="1386" y="326342"/>
                    </a:cubicBezTo>
                    <a:lnTo>
                      <a:pt x="1385" y="326343"/>
                    </a:lnTo>
                    <a:cubicBezTo>
                      <a:pt x="-7557" y="297607"/>
                      <a:pt x="27312" y="258221"/>
                      <a:pt x="90917" y="217774"/>
                    </a:cubicBezTo>
                    <a:lnTo>
                      <a:pt x="201820" y="159688"/>
                    </a:lnTo>
                    <a:lnTo>
                      <a:pt x="207533" y="127005"/>
                    </a:lnTo>
                    <a:cubicBezTo>
                      <a:pt x="213614" y="109192"/>
                      <a:pt x="222725" y="91352"/>
                      <a:pt x="234863" y="74479"/>
                    </a:cubicBezTo>
                    <a:cubicBezTo>
                      <a:pt x="247001" y="57605"/>
                      <a:pt x="261018" y="43296"/>
                      <a:pt x="275974" y="31866"/>
                    </a:cubicBezTo>
                    <a:close/>
                  </a:path>
                </a:pathLst>
              </a:custGeom>
              <a:noFill/>
              <a:ln w="9525">
                <a:solidFill>
                  <a:schemeClr val="tx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5" name="フリーフォーム 194"/>
              <p:cNvSpPr/>
              <p:nvPr/>
            </p:nvSpPr>
            <p:spPr bwMode="auto">
              <a:xfrm rot="10800000">
                <a:off x="2256562" y="3621763"/>
                <a:ext cx="3448446" cy="42193"/>
              </a:xfrm>
              <a:custGeom>
                <a:avLst/>
                <a:gdLst>
                  <a:gd name="connsiteX0" fmla="*/ 2379567 w 4413967"/>
                  <a:gd name="connsiteY0" fmla="*/ 54006 h 54006"/>
                  <a:gd name="connsiteX1" fmla="*/ 2361567 w 4413967"/>
                  <a:gd name="connsiteY1" fmla="*/ 36006 h 54006"/>
                  <a:gd name="connsiteX2" fmla="*/ 2361567 w 4413967"/>
                  <a:gd name="connsiteY2" fmla="*/ 36005 h 54006"/>
                  <a:gd name="connsiteX3" fmla="*/ 2361565 w 4413967"/>
                  <a:gd name="connsiteY3" fmla="*/ 36005 h 54006"/>
                  <a:gd name="connsiteX4" fmla="*/ 2325567 w 4413967"/>
                  <a:gd name="connsiteY4" fmla="*/ 18003 h 54006"/>
                  <a:gd name="connsiteX5" fmla="*/ 2289569 w 4413967"/>
                  <a:gd name="connsiteY5" fmla="*/ 36005 h 54006"/>
                  <a:gd name="connsiteX6" fmla="*/ 2289566 w 4413967"/>
                  <a:gd name="connsiteY6" fmla="*/ 36005 h 54006"/>
                  <a:gd name="connsiteX7" fmla="*/ 2289567 w 4413967"/>
                  <a:gd name="connsiteY7" fmla="*/ 36006 h 54006"/>
                  <a:gd name="connsiteX8" fmla="*/ 2271567 w 4413967"/>
                  <a:gd name="connsiteY8" fmla="*/ 54006 h 54006"/>
                  <a:gd name="connsiteX9" fmla="*/ 2253567 w 4413967"/>
                  <a:gd name="connsiteY9" fmla="*/ 36006 h 54006"/>
                  <a:gd name="connsiteX10" fmla="*/ 2253567 w 4413967"/>
                  <a:gd name="connsiteY10" fmla="*/ 36005 h 54006"/>
                  <a:gd name="connsiteX11" fmla="*/ 2253565 w 4413967"/>
                  <a:gd name="connsiteY11" fmla="*/ 36005 h 54006"/>
                  <a:gd name="connsiteX12" fmla="*/ 2217567 w 4413967"/>
                  <a:gd name="connsiteY12" fmla="*/ 18003 h 54006"/>
                  <a:gd name="connsiteX13" fmla="*/ 2181569 w 4413967"/>
                  <a:gd name="connsiteY13" fmla="*/ 36005 h 54006"/>
                  <a:gd name="connsiteX14" fmla="*/ 2181566 w 4413967"/>
                  <a:gd name="connsiteY14" fmla="*/ 36005 h 54006"/>
                  <a:gd name="connsiteX15" fmla="*/ 2181567 w 4413967"/>
                  <a:gd name="connsiteY15" fmla="*/ 36006 h 54006"/>
                  <a:gd name="connsiteX16" fmla="*/ 2163567 w 4413967"/>
                  <a:gd name="connsiteY16" fmla="*/ 54006 h 54006"/>
                  <a:gd name="connsiteX17" fmla="*/ 2145567 w 4413967"/>
                  <a:gd name="connsiteY17" fmla="*/ 36006 h 54006"/>
                  <a:gd name="connsiteX18" fmla="*/ 2145567 w 4413967"/>
                  <a:gd name="connsiteY18" fmla="*/ 36005 h 54006"/>
                  <a:gd name="connsiteX19" fmla="*/ 2142398 w 4413967"/>
                  <a:gd name="connsiteY19" fmla="*/ 36005 h 54006"/>
                  <a:gd name="connsiteX20" fmla="*/ 2106400 w 4413967"/>
                  <a:gd name="connsiteY20" fmla="*/ 18003 h 54006"/>
                  <a:gd name="connsiteX21" fmla="*/ 2070402 w 4413967"/>
                  <a:gd name="connsiteY21" fmla="*/ 36005 h 54006"/>
                  <a:gd name="connsiteX22" fmla="*/ 2070399 w 4413967"/>
                  <a:gd name="connsiteY22" fmla="*/ 36005 h 54006"/>
                  <a:gd name="connsiteX23" fmla="*/ 2070400 w 4413967"/>
                  <a:gd name="connsiteY23" fmla="*/ 36006 h 54006"/>
                  <a:gd name="connsiteX24" fmla="*/ 2052400 w 4413967"/>
                  <a:gd name="connsiteY24" fmla="*/ 54006 h 54006"/>
                  <a:gd name="connsiteX25" fmla="*/ 2034400 w 4413967"/>
                  <a:gd name="connsiteY25" fmla="*/ 36006 h 54006"/>
                  <a:gd name="connsiteX26" fmla="*/ 2034400 w 4413967"/>
                  <a:gd name="connsiteY26" fmla="*/ 36005 h 54006"/>
                  <a:gd name="connsiteX27" fmla="*/ 2034398 w 4413967"/>
                  <a:gd name="connsiteY27" fmla="*/ 36005 h 54006"/>
                  <a:gd name="connsiteX28" fmla="*/ 1998400 w 4413967"/>
                  <a:gd name="connsiteY28" fmla="*/ 18003 h 54006"/>
                  <a:gd name="connsiteX29" fmla="*/ 1962402 w 4413967"/>
                  <a:gd name="connsiteY29" fmla="*/ 36005 h 54006"/>
                  <a:gd name="connsiteX30" fmla="*/ 1962399 w 4413967"/>
                  <a:gd name="connsiteY30" fmla="*/ 36005 h 54006"/>
                  <a:gd name="connsiteX31" fmla="*/ 1962400 w 4413967"/>
                  <a:gd name="connsiteY31" fmla="*/ 36006 h 54006"/>
                  <a:gd name="connsiteX32" fmla="*/ 1944400 w 4413967"/>
                  <a:gd name="connsiteY32" fmla="*/ 54006 h 54006"/>
                  <a:gd name="connsiteX33" fmla="*/ 1926400 w 4413967"/>
                  <a:gd name="connsiteY33" fmla="*/ 36006 h 54006"/>
                  <a:gd name="connsiteX34" fmla="*/ 1926400 w 4413967"/>
                  <a:gd name="connsiteY34" fmla="*/ 36005 h 54006"/>
                  <a:gd name="connsiteX35" fmla="*/ 1926398 w 4413967"/>
                  <a:gd name="connsiteY35" fmla="*/ 36005 h 54006"/>
                  <a:gd name="connsiteX36" fmla="*/ 1890400 w 4413967"/>
                  <a:gd name="connsiteY36" fmla="*/ 18003 h 54006"/>
                  <a:gd name="connsiteX37" fmla="*/ 1854402 w 4413967"/>
                  <a:gd name="connsiteY37" fmla="*/ 36005 h 54006"/>
                  <a:gd name="connsiteX38" fmla="*/ 1854399 w 4413967"/>
                  <a:gd name="connsiteY38" fmla="*/ 36005 h 54006"/>
                  <a:gd name="connsiteX39" fmla="*/ 1854400 w 4413967"/>
                  <a:gd name="connsiteY39" fmla="*/ 36006 h 54006"/>
                  <a:gd name="connsiteX40" fmla="*/ 1836400 w 4413967"/>
                  <a:gd name="connsiteY40" fmla="*/ 54006 h 54006"/>
                  <a:gd name="connsiteX41" fmla="*/ 1818400 w 4413967"/>
                  <a:gd name="connsiteY41" fmla="*/ 36006 h 54006"/>
                  <a:gd name="connsiteX42" fmla="*/ 1820712 w 4413967"/>
                  <a:gd name="connsiteY42" fmla="*/ 30425 h 54006"/>
                  <a:gd name="connsiteX43" fmla="*/ 1814790 w 4413967"/>
                  <a:gd name="connsiteY43" fmla="*/ 23276 h 54006"/>
                  <a:gd name="connsiteX44" fmla="*/ 1789336 w 4413967"/>
                  <a:gd name="connsiteY44" fmla="*/ 18003 h 54006"/>
                  <a:gd name="connsiteX45" fmla="*/ 1753338 w 4413967"/>
                  <a:gd name="connsiteY45" fmla="*/ 36005 h 54006"/>
                  <a:gd name="connsiteX46" fmla="*/ 1753335 w 4413967"/>
                  <a:gd name="connsiteY46" fmla="*/ 36005 h 54006"/>
                  <a:gd name="connsiteX47" fmla="*/ 1753336 w 4413967"/>
                  <a:gd name="connsiteY47" fmla="*/ 36006 h 54006"/>
                  <a:gd name="connsiteX48" fmla="*/ 1735336 w 4413967"/>
                  <a:gd name="connsiteY48" fmla="*/ 54006 h 54006"/>
                  <a:gd name="connsiteX49" fmla="*/ 1717336 w 4413967"/>
                  <a:gd name="connsiteY49" fmla="*/ 36006 h 54006"/>
                  <a:gd name="connsiteX50" fmla="*/ 1717336 w 4413967"/>
                  <a:gd name="connsiteY50" fmla="*/ 36005 h 54006"/>
                  <a:gd name="connsiteX51" fmla="*/ 1717334 w 4413967"/>
                  <a:gd name="connsiteY51" fmla="*/ 36005 h 54006"/>
                  <a:gd name="connsiteX52" fmla="*/ 1681336 w 4413967"/>
                  <a:gd name="connsiteY52" fmla="*/ 18003 h 54006"/>
                  <a:gd name="connsiteX53" fmla="*/ 1645338 w 4413967"/>
                  <a:gd name="connsiteY53" fmla="*/ 36005 h 54006"/>
                  <a:gd name="connsiteX54" fmla="*/ 1645335 w 4413967"/>
                  <a:gd name="connsiteY54" fmla="*/ 36005 h 54006"/>
                  <a:gd name="connsiteX55" fmla="*/ 1645336 w 4413967"/>
                  <a:gd name="connsiteY55" fmla="*/ 36006 h 54006"/>
                  <a:gd name="connsiteX56" fmla="*/ 1627336 w 4413967"/>
                  <a:gd name="connsiteY56" fmla="*/ 54006 h 54006"/>
                  <a:gd name="connsiteX57" fmla="*/ 1609336 w 4413967"/>
                  <a:gd name="connsiteY57" fmla="*/ 36006 h 54006"/>
                  <a:gd name="connsiteX58" fmla="*/ 1609336 w 4413967"/>
                  <a:gd name="connsiteY58" fmla="*/ 36005 h 54006"/>
                  <a:gd name="connsiteX59" fmla="*/ 1609334 w 4413967"/>
                  <a:gd name="connsiteY59" fmla="*/ 36005 h 54006"/>
                  <a:gd name="connsiteX60" fmla="*/ 1573336 w 4413967"/>
                  <a:gd name="connsiteY60" fmla="*/ 18003 h 54006"/>
                  <a:gd name="connsiteX61" fmla="*/ 1537338 w 4413967"/>
                  <a:gd name="connsiteY61" fmla="*/ 36005 h 54006"/>
                  <a:gd name="connsiteX62" fmla="*/ 1537335 w 4413967"/>
                  <a:gd name="connsiteY62" fmla="*/ 36005 h 54006"/>
                  <a:gd name="connsiteX63" fmla="*/ 1537336 w 4413967"/>
                  <a:gd name="connsiteY63" fmla="*/ 36006 h 54006"/>
                  <a:gd name="connsiteX64" fmla="*/ 1519336 w 4413967"/>
                  <a:gd name="connsiteY64" fmla="*/ 54006 h 54006"/>
                  <a:gd name="connsiteX65" fmla="*/ 1501336 w 4413967"/>
                  <a:gd name="connsiteY65" fmla="*/ 36006 h 54006"/>
                  <a:gd name="connsiteX66" fmla="*/ 1503947 w 4413967"/>
                  <a:gd name="connsiteY66" fmla="*/ 29702 h 54006"/>
                  <a:gd name="connsiteX67" fmla="*/ 1498624 w 4413967"/>
                  <a:gd name="connsiteY67" fmla="*/ 23276 h 54006"/>
                  <a:gd name="connsiteX68" fmla="*/ 1473170 w 4413967"/>
                  <a:gd name="connsiteY68" fmla="*/ 18003 h 54006"/>
                  <a:gd name="connsiteX69" fmla="*/ 1437172 w 4413967"/>
                  <a:gd name="connsiteY69" fmla="*/ 36005 h 54006"/>
                  <a:gd name="connsiteX70" fmla="*/ 1437169 w 4413967"/>
                  <a:gd name="connsiteY70" fmla="*/ 36005 h 54006"/>
                  <a:gd name="connsiteX71" fmla="*/ 1437170 w 4413967"/>
                  <a:gd name="connsiteY71" fmla="*/ 36006 h 54006"/>
                  <a:gd name="connsiteX72" fmla="*/ 1419170 w 4413967"/>
                  <a:gd name="connsiteY72" fmla="*/ 54006 h 54006"/>
                  <a:gd name="connsiteX73" fmla="*/ 1401170 w 4413967"/>
                  <a:gd name="connsiteY73" fmla="*/ 36006 h 54006"/>
                  <a:gd name="connsiteX74" fmla="*/ 1401170 w 4413967"/>
                  <a:gd name="connsiteY74" fmla="*/ 36005 h 54006"/>
                  <a:gd name="connsiteX75" fmla="*/ 1401168 w 4413967"/>
                  <a:gd name="connsiteY75" fmla="*/ 36005 h 54006"/>
                  <a:gd name="connsiteX76" fmla="*/ 1365170 w 4413967"/>
                  <a:gd name="connsiteY76" fmla="*/ 18003 h 54006"/>
                  <a:gd name="connsiteX77" fmla="*/ 1329172 w 4413967"/>
                  <a:gd name="connsiteY77" fmla="*/ 36005 h 54006"/>
                  <a:gd name="connsiteX78" fmla="*/ 1329169 w 4413967"/>
                  <a:gd name="connsiteY78" fmla="*/ 36005 h 54006"/>
                  <a:gd name="connsiteX79" fmla="*/ 1329170 w 4413967"/>
                  <a:gd name="connsiteY79" fmla="*/ 36006 h 54006"/>
                  <a:gd name="connsiteX80" fmla="*/ 1311170 w 4413967"/>
                  <a:gd name="connsiteY80" fmla="*/ 54006 h 54006"/>
                  <a:gd name="connsiteX81" fmla="*/ 1293170 w 4413967"/>
                  <a:gd name="connsiteY81" fmla="*/ 36006 h 54006"/>
                  <a:gd name="connsiteX82" fmla="*/ 1293170 w 4413967"/>
                  <a:gd name="connsiteY82" fmla="*/ 36005 h 54006"/>
                  <a:gd name="connsiteX83" fmla="*/ 1293168 w 4413967"/>
                  <a:gd name="connsiteY83" fmla="*/ 36005 h 54006"/>
                  <a:gd name="connsiteX84" fmla="*/ 1257170 w 4413967"/>
                  <a:gd name="connsiteY84" fmla="*/ 18003 h 54006"/>
                  <a:gd name="connsiteX85" fmla="*/ 1221172 w 4413967"/>
                  <a:gd name="connsiteY85" fmla="*/ 36005 h 54006"/>
                  <a:gd name="connsiteX86" fmla="*/ 1221169 w 4413967"/>
                  <a:gd name="connsiteY86" fmla="*/ 36005 h 54006"/>
                  <a:gd name="connsiteX87" fmla="*/ 1221170 w 4413967"/>
                  <a:gd name="connsiteY87" fmla="*/ 36006 h 54006"/>
                  <a:gd name="connsiteX88" fmla="*/ 1203170 w 4413967"/>
                  <a:gd name="connsiteY88" fmla="*/ 54006 h 54006"/>
                  <a:gd name="connsiteX89" fmla="*/ 1185170 w 4413967"/>
                  <a:gd name="connsiteY89" fmla="*/ 36006 h 54006"/>
                  <a:gd name="connsiteX90" fmla="*/ 1185170 w 4413967"/>
                  <a:gd name="connsiteY90" fmla="*/ 36005 h 54006"/>
                  <a:gd name="connsiteX91" fmla="*/ 1182001 w 4413967"/>
                  <a:gd name="connsiteY91" fmla="*/ 36005 h 54006"/>
                  <a:gd name="connsiteX92" fmla="*/ 1146003 w 4413967"/>
                  <a:gd name="connsiteY92" fmla="*/ 18003 h 54006"/>
                  <a:gd name="connsiteX93" fmla="*/ 1110005 w 4413967"/>
                  <a:gd name="connsiteY93" fmla="*/ 36005 h 54006"/>
                  <a:gd name="connsiteX94" fmla="*/ 1110002 w 4413967"/>
                  <a:gd name="connsiteY94" fmla="*/ 36005 h 54006"/>
                  <a:gd name="connsiteX95" fmla="*/ 1110003 w 4413967"/>
                  <a:gd name="connsiteY95" fmla="*/ 36006 h 54006"/>
                  <a:gd name="connsiteX96" fmla="*/ 1092003 w 4413967"/>
                  <a:gd name="connsiteY96" fmla="*/ 54006 h 54006"/>
                  <a:gd name="connsiteX97" fmla="*/ 1074003 w 4413967"/>
                  <a:gd name="connsiteY97" fmla="*/ 36006 h 54006"/>
                  <a:gd name="connsiteX98" fmla="*/ 1074003 w 4413967"/>
                  <a:gd name="connsiteY98" fmla="*/ 36005 h 54006"/>
                  <a:gd name="connsiteX99" fmla="*/ 1074001 w 4413967"/>
                  <a:gd name="connsiteY99" fmla="*/ 36005 h 54006"/>
                  <a:gd name="connsiteX100" fmla="*/ 1038003 w 4413967"/>
                  <a:gd name="connsiteY100" fmla="*/ 18003 h 54006"/>
                  <a:gd name="connsiteX101" fmla="*/ 1002005 w 4413967"/>
                  <a:gd name="connsiteY101" fmla="*/ 36005 h 54006"/>
                  <a:gd name="connsiteX102" fmla="*/ 1002002 w 4413967"/>
                  <a:gd name="connsiteY102" fmla="*/ 36005 h 54006"/>
                  <a:gd name="connsiteX103" fmla="*/ 1002003 w 4413967"/>
                  <a:gd name="connsiteY103" fmla="*/ 36006 h 54006"/>
                  <a:gd name="connsiteX104" fmla="*/ 984003 w 4413967"/>
                  <a:gd name="connsiteY104" fmla="*/ 54006 h 54006"/>
                  <a:gd name="connsiteX105" fmla="*/ 966003 w 4413967"/>
                  <a:gd name="connsiteY105" fmla="*/ 36006 h 54006"/>
                  <a:gd name="connsiteX106" fmla="*/ 966003 w 4413967"/>
                  <a:gd name="connsiteY106" fmla="*/ 36005 h 54006"/>
                  <a:gd name="connsiteX107" fmla="*/ 966001 w 4413967"/>
                  <a:gd name="connsiteY107" fmla="*/ 36005 h 54006"/>
                  <a:gd name="connsiteX108" fmla="*/ 930003 w 4413967"/>
                  <a:gd name="connsiteY108" fmla="*/ 18003 h 54006"/>
                  <a:gd name="connsiteX109" fmla="*/ 894005 w 4413967"/>
                  <a:gd name="connsiteY109" fmla="*/ 36005 h 54006"/>
                  <a:gd name="connsiteX110" fmla="*/ 894002 w 4413967"/>
                  <a:gd name="connsiteY110" fmla="*/ 36005 h 54006"/>
                  <a:gd name="connsiteX111" fmla="*/ 894003 w 4413967"/>
                  <a:gd name="connsiteY111" fmla="*/ 36006 h 54006"/>
                  <a:gd name="connsiteX112" fmla="*/ 876003 w 4413967"/>
                  <a:gd name="connsiteY112" fmla="*/ 54006 h 54006"/>
                  <a:gd name="connsiteX113" fmla="*/ 858003 w 4413967"/>
                  <a:gd name="connsiteY113" fmla="*/ 36006 h 54006"/>
                  <a:gd name="connsiteX114" fmla="*/ 860315 w 4413967"/>
                  <a:gd name="connsiteY114" fmla="*/ 30425 h 54006"/>
                  <a:gd name="connsiteX115" fmla="*/ 854393 w 4413967"/>
                  <a:gd name="connsiteY115" fmla="*/ 23276 h 54006"/>
                  <a:gd name="connsiteX116" fmla="*/ 828939 w 4413967"/>
                  <a:gd name="connsiteY116" fmla="*/ 18003 h 54006"/>
                  <a:gd name="connsiteX117" fmla="*/ 792941 w 4413967"/>
                  <a:gd name="connsiteY117" fmla="*/ 36005 h 54006"/>
                  <a:gd name="connsiteX118" fmla="*/ 792938 w 4413967"/>
                  <a:gd name="connsiteY118" fmla="*/ 36005 h 54006"/>
                  <a:gd name="connsiteX119" fmla="*/ 792939 w 4413967"/>
                  <a:gd name="connsiteY119" fmla="*/ 36006 h 54006"/>
                  <a:gd name="connsiteX120" fmla="*/ 774939 w 4413967"/>
                  <a:gd name="connsiteY120" fmla="*/ 54006 h 54006"/>
                  <a:gd name="connsiteX121" fmla="*/ 756939 w 4413967"/>
                  <a:gd name="connsiteY121" fmla="*/ 36006 h 54006"/>
                  <a:gd name="connsiteX122" fmla="*/ 756939 w 4413967"/>
                  <a:gd name="connsiteY122" fmla="*/ 36005 h 54006"/>
                  <a:gd name="connsiteX123" fmla="*/ 756937 w 4413967"/>
                  <a:gd name="connsiteY123" fmla="*/ 36005 h 54006"/>
                  <a:gd name="connsiteX124" fmla="*/ 720939 w 4413967"/>
                  <a:gd name="connsiteY124" fmla="*/ 18003 h 54006"/>
                  <a:gd name="connsiteX125" fmla="*/ 684941 w 4413967"/>
                  <a:gd name="connsiteY125" fmla="*/ 36005 h 54006"/>
                  <a:gd name="connsiteX126" fmla="*/ 684938 w 4413967"/>
                  <a:gd name="connsiteY126" fmla="*/ 36005 h 54006"/>
                  <a:gd name="connsiteX127" fmla="*/ 684939 w 4413967"/>
                  <a:gd name="connsiteY127" fmla="*/ 36006 h 54006"/>
                  <a:gd name="connsiteX128" fmla="*/ 666939 w 4413967"/>
                  <a:gd name="connsiteY128" fmla="*/ 54006 h 54006"/>
                  <a:gd name="connsiteX129" fmla="*/ 648939 w 4413967"/>
                  <a:gd name="connsiteY129" fmla="*/ 36006 h 54006"/>
                  <a:gd name="connsiteX130" fmla="*/ 648939 w 4413967"/>
                  <a:gd name="connsiteY130" fmla="*/ 36005 h 54006"/>
                  <a:gd name="connsiteX131" fmla="*/ 648937 w 4413967"/>
                  <a:gd name="connsiteY131" fmla="*/ 36005 h 54006"/>
                  <a:gd name="connsiteX132" fmla="*/ 612939 w 4413967"/>
                  <a:gd name="connsiteY132" fmla="*/ 18003 h 54006"/>
                  <a:gd name="connsiteX133" fmla="*/ 576941 w 4413967"/>
                  <a:gd name="connsiteY133" fmla="*/ 36005 h 54006"/>
                  <a:gd name="connsiteX134" fmla="*/ 576938 w 4413967"/>
                  <a:gd name="connsiteY134" fmla="*/ 36005 h 54006"/>
                  <a:gd name="connsiteX135" fmla="*/ 576939 w 4413967"/>
                  <a:gd name="connsiteY135" fmla="*/ 36006 h 54006"/>
                  <a:gd name="connsiteX136" fmla="*/ 558939 w 4413967"/>
                  <a:gd name="connsiteY136" fmla="*/ 54006 h 54006"/>
                  <a:gd name="connsiteX137" fmla="*/ 540939 w 4413967"/>
                  <a:gd name="connsiteY137" fmla="*/ 36006 h 54006"/>
                  <a:gd name="connsiteX138" fmla="*/ 541681 w 4413967"/>
                  <a:gd name="connsiteY138" fmla="*/ 34214 h 54006"/>
                  <a:gd name="connsiteX139" fmla="*/ 532621 w 4413967"/>
                  <a:gd name="connsiteY139" fmla="*/ 23276 h 54006"/>
                  <a:gd name="connsiteX140" fmla="*/ 507167 w 4413967"/>
                  <a:gd name="connsiteY140" fmla="*/ 18003 h 54006"/>
                  <a:gd name="connsiteX141" fmla="*/ 471169 w 4413967"/>
                  <a:gd name="connsiteY141" fmla="*/ 36005 h 54006"/>
                  <a:gd name="connsiteX142" fmla="*/ 471166 w 4413967"/>
                  <a:gd name="connsiteY142" fmla="*/ 36005 h 54006"/>
                  <a:gd name="connsiteX143" fmla="*/ 471167 w 4413967"/>
                  <a:gd name="connsiteY143" fmla="*/ 36006 h 54006"/>
                  <a:gd name="connsiteX144" fmla="*/ 453167 w 4413967"/>
                  <a:gd name="connsiteY144" fmla="*/ 54006 h 54006"/>
                  <a:gd name="connsiteX145" fmla="*/ 435167 w 4413967"/>
                  <a:gd name="connsiteY145" fmla="*/ 36006 h 54006"/>
                  <a:gd name="connsiteX146" fmla="*/ 435167 w 4413967"/>
                  <a:gd name="connsiteY146" fmla="*/ 36005 h 54006"/>
                  <a:gd name="connsiteX147" fmla="*/ 435165 w 4413967"/>
                  <a:gd name="connsiteY147" fmla="*/ 36005 h 54006"/>
                  <a:gd name="connsiteX148" fmla="*/ 399167 w 4413967"/>
                  <a:gd name="connsiteY148" fmla="*/ 18003 h 54006"/>
                  <a:gd name="connsiteX149" fmla="*/ 363169 w 4413967"/>
                  <a:gd name="connsiteY149" fmla="*/ 36005 h 54006"/>
                  <a:gd name="connsiteX150" fmla="*/ 363166 w 4413967"/>
                  <a:gd name="connsiteY150" fmla="*/ 36005 h 54006"/>
                  <a:gd name="connsiteX151" fmla="*/ 363167 w 4413967"/>
                  <a:gd name="connsiteY151" fmla="*/ 36006 h 54006"/>
                  <a:gd name="connsiteX152" fmla="*/ 345167 w 4413967"/>
                  <a:gd name="connsiteY152" fmla="*/ 54006 h 54006"/>
                  <a:gd name="connsiteX153" fmla="*/ 327167 w 4413967"/>
                  <a:gd name="connsiteY153" fmla="*/ 36006 h 54006"/>
                  <a:gd name="connsiteX154" fmla="*/ 327167 w 4413967"/>
                  <a:gd name="connsiteY154" fmla="*/ 36005 h 54006"/>
                  <a:gd name="connsiteX155" fmla="*/ 327165 w 4413967"/>
                  <a:gd name="connsiteY155" fmla="*/ 36005 h 54006"/>
                  <a:gd name="connsiteX156" fmla="*/ 291167 w 4413967"/>
                  <a:gd name="connsiteY156" fmla="*/ 18003 h 54006"/>
                  <a:gd name="connsiteX157" fmla="*/ 255169 w 4413967"/>
                  <a:gd name="connsiteY157" fmla="*/ 36005 h 54006"/>
                  <a:gd name="connsiteX158" fmla="*/ 255166 w 4413967"/>
                  <a:gd name="connsiteY158" fmla="*/ 36005 h 54006"/>
                  <a:gd name="connsiteX159" fmla="*/ 255167 w 4413967"/>
                  <a:gd name="connsiteY159" fmla="*/ 36006 h 54006"/>
                  <a:gd name="connsiteX160" fmla="*/ 237167 w 4413967"/>
                  <a:gd name="connsiteY160" fmla="*/ 54006 h 54006"/>
                  <a:gd name="connsiteX161" fmla="*/ 219167 w 4413967"/>
                  <a:gd name="connsiteY161" fmla="*/ 36006 h 54006"/>
                  <a:gd name="connsiteX162" fmla="*/ 219167 w 4413967"/>
                  <a:gd name="connsiteY162" fmla="*/ 36005 h 54006"/>
                  <a:gd name="connsiteX163" fmla="*/ 215998 w 4413967"/>
                  <a:gd name="connsiteY163" fmla="*/ 36005 h 54006"/>
                  <a:gd name="connsiteX164" fmla="*/ 180000 w 4413967"/>
                  <a:gd name="connsiteY164" fmla="*/ 18003 h 54006"/>
                  <a:gd name="connsiteX165" fmla="*/ 144002 w 4413967"/>
                  <a:gd name="connsiteY165" fmla="*/ 36005 h 54006"/>
                  <a:gd name="connsiteX166" fmla="*/ 143999 w 4413967"/>
                  <a:gd name="connsiteY166" fmla="*/ 36005 h 54006"/>
                  <a:gd name="connsiteX167" fmla="*/ 144000 w 4413967"/>
                  <a:gd name="connsiteY167" fmla="*/ 36006 h 54006"/>
                  <a:gd name="connsiteX168" fmla="*/ 126000 w 4413967"/>
                  <a:gd name="connsiteY168" fmla="*/ 54006 h 54006"/>
                  <a:gd name="connsiteX169" fmla="*/ 108000 w 4413967"/>
                  <a:gd name="connsiteY169" fmla="*/ 36006 h 54006"/>
                  <a:gd name="connsiteX170" fmla="*/ 108000 w 4413967"/>
                  <a:gd name="connsiteY170" fmla="*/ 36005 h 54006"/>
                  <a:gd name="connsiteX171" fmla="*/ 107998 w 4413967"/>
                  <a:gd name="connsiteY171" fmla="*/ 36005 h 54006"/>
                  <a:gd name="connsiteX172" fmla="*/ 72000 w 4413967"/>
                  <a:gd name="connsiteY172" fmla="*/ 18003 h 54006"/>
                  <a:gd name="connsiteX173" fmla="*/ 36002 w 4413967"/>
                  <a:gd name="connsiteY173" fmla="*/ 36005 h 54006"/>
                  <a:gd name="connsiteX174" fmla="*/ 35999 w 4413967"/>
                  <a:gd name="connsiteY174" fmla="*/ 36005 h 54006"/>
                  <a:gd name="connsiteX175" fmla="*/ 36000 w 4413967"/>
                  <a:gd name="connsiteY175" fmla="*/ 36006 h 54006"/>
                  <a:gd name="connsiteX176" fmla="*/ 18000 w 4413967"/>
                  <a:gd name="connsiteY176" fmla="*/ 54006 h 54006"/>
                  <a:gd name="connsiteX177" fmla="*/ 0 w 4413967"/>
                  <a:gd name="connsiteY177" fmla="*/ 36006 h 54006"/>
                  <a:gd name="connsiteX178" fmla="*/ 18000 w 4413967"/>
                  <a:gd name="connsiteY178" fmla="*/ 18006 h 54006"/>
                  <a:gd name="connsiteX179" fmla="*/ 26893 w 4413967"/>
                  <a:gd name="connsiteY179" fmla="*/ 21690 h 54006"/>
                  <a:gd name="connsiteX180" fmla="*/ 33816 w 4413967"/>
                  <a:gd name="connsiteY180" fmla="*/ 10546 h 54006"/>
                  <a:gd name="connsiteX181" fmla="*/ 72000 w 4413967"/>
                  <a:gd name="connsiteY181" fmla="*/ 1 h 54006"/>
                  <a:gd name="connsiteX182" fmla="*/ 110183 w 4413967"/>
                  <a:gd name="connsiteY182" fmla="*/ 10546 h 54006"/>
                  <a:gd name="connsiteX183" fmla="*/ 117106 w 4413967"/>
                  <a:gd name="connsiteY183" fmla="*/ 21690 h 54006"/>
                  <a:gd name="connsiteX184" fmla="*/ 126000 w 4413967"/>
                  <a:gd name="connsiteY184" fmla="*/ 18006 h 54006"/>
                  <a:gd name="connsiteX185" fmla="*/ 134893 w 4413967"/>
                  <a:gd name="connsiteY185" fmla="*/ 21690 h 54006"/>
                  <a:gd name="connsiteX186" fmla="*/ 141816 w 4413967"/>
                  <a:gd name="connsiteY186" fmla="*/ 10546 h 54006"/>
                  <a:gd name="connsiteX187" fmla="*/ 180000 w 4413967"/>
                  <a:gd name="connsiteY187" fmla="*/ 1 h 54006"/>
                  <a:gd name="connsiteX188" fmla="*/ 218183 w 4413967"/>
                  <a:gd name="connsiteY188" fmla="*/ 10546 h 54006"/>
                  <a:gd name="connsiteX189" fmla="*/ 225754 w 4413967"/>
                  <a:gd name="connsiteY189" fmla="*/ 22733 h 54006"/>
                  <a:gd name="connsiteX190" fmla="*/ 237167 w 4413967"/>
                  <a:gd name="connsiteY190" fmla="*/ 18006 h 54006"/>
                  <a:gd name="connsiteX191" fmla="*/ 246060 w 4413967"/>
                  <a:gd name="connsiteY191" fmla="*/ 21690 h 54006"/>
                  <a:gd name="connsiteX192" fmla="*/ 252983 w 4413967"/>
                  <a:gd name="connsiteY192" fmla="*/ 10546 h 54006"/>
                  <a:gd name="connsiteX193" fmla="*/ 291167 w 4413967"/>
                  <a:gd name="connsiteY193" fmla="*/ 1 h 54006"/>
                  <a:gd name="connsiteX194" fmla="*/ 329350 w 4413967"/>
                  <a:gd name="connsiteY194" fmla="*/ 10546 h 54006"/>
                  <a:gd name="connsiteX195" fmla="*/ 336273 w 4413967"/>
                  <a:gd name="connsiteY195" fmla="*/ 21690 h 54006"/>
                  <a:gd name="connsiteX196" fmla="*/ 345167 w 4413967"/>
                  <a:gd name="connsiteY196" fmla="*/ 18006 h 54006"/>
                  <a:gd name="connsiteX197" fmla="*/ 354060 w 4413967"/>
                  <a:gd name="connsiteY197" fmla="*/ 21690 h 54006"/>
                  <a:gd name="connsiteX198" fmla="*/ 360983 w 4413967"/>
                  <a:gd name="connsiteY198" fmla="*/ 10546 h 54006"/>
                  <a:gd name="connsiteX199" fmla="*/ 399167 w 4413967"/>
                  <a:gd name="connsiteY199" fmla="*/ 1 h 54006"/>
                  <a:gd name="connsiteX200" fmla="*/ 437350 w 4413967"/>
                  <a:gd name="connsiteY200" fmla="*/ 10546 h 54006"/>
                  <a:gd name="connsiteX201" fmla="*/ 444273 w 4413967"/>
                  <a:gd name="connsiteY201" fmla="*/ 21690 h 54006"/>
                  <a:gd name="connsiteX202" fmla="*/ 453167 w 4413967"/>
                  <a:gd name="connsiteY202" fmla="*/ 18006 h 54006"/>
                  <a:gd name="connsiteX203" fmla="*/ 462060 w 4413967"/>
                  <a:gd name="connsiteY203" fmla="*/ 21690 h 54006"/>
                  <a:gd name="connsiteX204" fmla="*/ 468983 w 4413967"/>
                  <a:gd name="connsiteY204" fmla="*/ 10546 h 54006"/>
                  <a:gd name="connsiteX205" fmla="*/ 507167 w 4413967"/>
                  <a:gd name="connsiteY205" fmla="*/ 1 h 54006"/>
                  <a:gd name="connsiteX206" fmla="*/ 545350 w 4413967"/>
                  <a:gd name="connsiteY206" fmla="*/ 10546 h 54006"/>
                  <a:gd name="connsiteX207" fmla="*/ 551817 w 4413967"/>
                  <a:gd name="connsiteY207" fmla="*/ 20956 h 54006"/>
                  <a:gd name="connsiteX208" fmla="*/ 558939 w 4413967"/>
                  <a:gd name="connsiteY208" fmla="*/ 18006 h 54006"/>
                  <a:gd name="connsiteX209" fmla="*/ 567832 w 4413967"/>
                  <a:gd name="connsiteY209" fmla="*/ 21690 h 54006"/>
                  <a:gd name="connsiteX210" fmla="*/ 574755 w 4413967"/>
                  <a:gd name="connsiteY210" fmla="*/ 10546 h 54006"/>
                  <a:gd name="connsiteX211" fmla="*/ 612939 w 4413967"/>
                  <a:gd name="connsiteY211" fmla="*/ 1 h 54006"/>
                  <a:gd name="connsiteX212" fmla="*/ 651122 w 4413967"/>
                  <a:gd name="connsiteY212" fmla="*/ 10546 h 54006"/>
                  <a:gd name="connsiteX213" fmla="*/ 658045 w 4413967"/>
                  <a:gd name="connsiteY213" fmla="*/ 21690 h 54006"/>
                  <a:gd name="connsiteX214" fmla="*/ 666939 w 4413967"/>
                  <a:gd name="connsiteY214" fmla="*/ 18006 h 54006"/>
                  <a:gd name="connsiteX215" fmla="*/ 675832 w 4413967"/>
                  <a:gd name="connsiteY215" fmla="*/ 21690 h 54006"/>
                  <a:gd name="connsiteX216" fmla="*/ 682755 w 4413967"/>
                  <a:gd name="connsiteY216" fmla="*/ 10546 h 54006"/>
                  <a:gd name="connsiteX217" fmla="*/ 720939 w 4413967"/>
                  <a:gd name="connsiteY217" fmla="*/ 1 h 54006"/>
                  <a:gd name="connsiteX218" fmla="*/ 759122 w 4413967"/>
                  <a:gd name="connsiteY218" fmla="*/ 10546 h 54006"/>
                  <a:gd name="connsiteX219" fmla="*/ 766045 w 4413967"/>
                  <a:gd name="connsiteY219" fmla="*/ 21690 h 54006"/>
                  <a:gd name="connsiteX220" fmla="*/ 774939 w 4413967"/>
                  <a:gd name="connsiteY220" fmla="*/ 18006 h 54006"/>
                  <a:gd name="connsiteX221" fmla="*/ 783832 w 4413967"/>
                  <a:gd name="connsiteY221" fmla="*/ 21690 h 54006"/>
                  <a:gd name="connsiteX222" fmla="*/ 790755 w 4413967"/>
                  <a:gd name="connsiteY222" fmla="*/ 10546 h 54006"/>
                  <a:gd name="connsiteX223" fmla="*/ 828939 w 4413967"/>
                  <a:gd name="connsiteY223" fmla="*/ 1 h 54006"/>
                  <a:gd name="connsiteX224" fmla="*/ 867122 w 4413967"/>
                  <a:gd name="connsiteY224" fmla="*/ 10546 h 54006"/>
                  <a:gd name="connsiteX225" fmla="*/ 872626 w 4413967"/>
                  <a:gd name="connsiteY225" fmla="*/ 19405 h 54006"/>
                  <a:gd name="connsiteX226" fmla="*/ 876003 w 4413967"/>
                  <a:gd name="connsiteY226" fmla="*/ 18006 h 54006"/>
                  <a:gd name="connsiteX227" fmla="*/ 884896 w 4413967"/>
                  <a:gd name="connsiteY227" fmla="*/ 21690 h 54006"/>
                  <a:gd name="connsiteX228" fmla="*/ 891819 w 4413967"/>
                  <a:gd name="connsiteY228" fmla="*/ 10546 h 54006"/>
                  <a:gd name="connsiteX229" fmla="*/ 930003 w 4413967"/>
                  <a:gd name="connsiteY229" fmla="*/ 1 h 54006"/>
                  <a:gd name="connsiteX230" fmla="*/ 968186 w 4413967"/>
                  <a:gd name="connsiteY230" fmla="*/ 10546 h 54006"/>
                  <a:gd name="connsiteX231" fmla="*/ 975109 w 4413967"/>
                  <a:gd name="connsiteY231" fmla="*/ 21690 h 54006"/>
                  <a:gd name="connsiteX232" fmla="*/ 984003 w 4413967"/>
                  <a:gd name="connsiteY232" fmla="*/ 18006 h 54006"/>
                  <a:gd name="connsiteX233" fmla="*/ 992896 w 4413967"/>
                  <a:gd name="connsiteY233" fmla="*/ 21690 h 54006"/>
                  <a:gd name="connsiteX234" fmla="*/ 999819 w 4413967"/>
                  <a:gd name="connsiteY234" fmla="*/ 10546 h 54006"/>
                  <a:gd name="connsiteX235" fmla="*/ 1038003 w 4413967"/>
                  <a:gd name="connsiteY235" fmla="*/ 1 h 54006"/>
                  <a:gd name="connsiteX236" fmla="*/ 1076186 w 4413967"/>
                  <a:gd name="connsiteY236" fmla="*/ 10546 h 54006"/>
                  <a:gd name="connsiteX237" fmla="*/ 1083109 w 4413967"/>
                  <a:gd name="connsiteY237" fmla="*/ 21690 h 54006"/>
                  <a:gd name="connsiteX238" fmla="*/ 1092003 w 4413967"/>
                  <a:gd name="connsiteY238" fmla="*/ 18006 h 54006"/>
                  <a:gd name="connsiteX239" fmla="*/ 1100896 w 4413967"/>
                  <a:gd name="connsiteY239" fmla="*/ 21690 h 54006"/>
                  <a:gd name="connsiteX240" fmla="*/ 1107819 w 4413967"/>
                  <a:gd name="connsiteY240" fmla="*/ 10546 h 54006"/>
                  <a:gd name="connsiteX241" fmla="*/ 1146003 w 4413967"/>
                  <a:gd name="connsiteY241" fmla="*/ 1 h 54006"/>
                  <a:gd name="connsiteX242" fmla="*/ 1184186 w 4413967"/>
                  <a:gd name="connsiteY242" fmla="*/ 10546 h 54006"/>
                  <a:gd name="connsiteX243" fmla="*/ 1191757 w 4413967"/>
                  <a:gd name="connsiteY243" fmla="*/ 22733 h 54006"/>
                  <a:gd name="connsiteX244" fmla="*/ 1203170 w 4413967"/>
                  <a:gd name="connsiteY244" fmla="*/ 18006 h 54006"/>
                  <a:gd name="connsiteX245" fmla="*/ 1212063 w 4413967"/>
                  <a:gd name="connsiteY245" fmla="*/ 21690 h 54006"/>
                  <a:gd name="connsiteX246" fmla="*/ 1218986 w 4413967"/>
                  <a:gd name="connsiteY246" fmla="*/ 10546 h 54006"/>
                  <a:gd name="connsiteX247" fmla="*/ 1257170 w 4413967"/>
                  <a:gd name="connsiteY247" fmla="*/ 1 h 54006"/>
                  <a:gd name="connsiteX248" fmla="*/ 1295353 w 4413967"/>
                  <a:gd name="connsiteY248" fmla="*/ 10546 h 54006"/>
                  <a:gd name="connsiteX249" fmla="*/ 1302276 w 4413967"/>
                  <a:gd name="connsiteY249" fmla="*/ 21690 h 54006"/>
                  <a:gd name="connsiteX250" fmla="*/ 1311170 w 4413967"/>
                  <a:gd name="connsiteY250" fmla="*/ 18006 h 54006"/>
                  <a:gd name="connsiteX251" fmla="*/ 1320063 w 4413967"/>
                  <a:gd name="connsiteY251" fmla="*/ 21690 h 54006"/>
                  <a:gd name="connsiteX252" fmla="*/ 1326986 w 4413967"/>
                  <a:gd name="connsiteY252" fmla="*/ 10546 h 54006"/>
                  <a:gd name="connsiteX253" fmla="*/ 1365170 w 4413967"/>
                  <a:gd name="connsiteY253" fmla="*/ 1 h 54006"/>
                  <a:gd name="connsiteX254" fmla="*/ 1403353 w 4413967"/>
                  <a:gd name="connsiteY254" fmla="*/ 10546 h 54006"/>
                  <a:gd name="connsiteX255" fmla="*/ 1410276 w 4413967"/>
                  <a:gd name="connsiteY255" fmla="*/ 21690 h 54006"/>
                  <a:gd name="connsiteX256" fmla="*/ 1419170 w 4413967"/>
                  <a:gd name="connsiteY256" fmla="*/ 18006 h 54006"/>
                  <a:gd name="connsiteX257" fmla="*/ 1428063 w 4413967"/>
                  <a:gd name="connsiteY257" fmla="*/ 21690 h 54006"/>
                  <a:gd name="connsiteX258" fmla="*/ 1434986 w 4413967"/>
                  <a:gd name="connsiteY258" fmla="*/ 10546 h 54006"/>
                  <a:gd name="connsiteX259" fmla="*/ 1473170 w 4413967"/>
                  <a:gd name="connsiteY259" fmla="*/ 1 h 54006"/>
                  <a:gd name="connsiteX260" fmla="*/ 1511353 w 4413967"/>
                  <a:gd name="connsiteY260" fmla="*/ 10546 h 54006"/>
                  <a:gd name="connsiteX261" fmla="*/ 1516673 w 4413967"/>
                  <a:gd name="connsiteY261" fmla="*/ 19109 h 54006"/>
                  <a:gd name="connsiteX262" fmla="*/ 1519336 w 4413967"/>
                  <a:gd name="connsiteY262" fmla="*/ 18006 h 54006"/>
                  <a:gd name="connsiteX263" fmla="*/ 1528229 w 4413967"/>
                  <a:gd name="connsiteY263" fmla="*/ 21690 h 54006"/>
                  <a:gd name="connsiteX264" fmla="*/ 1535152 w 4413967"/>
                  <a:gd name="connsiteY264" fmla="*/ 10546 h 54006"/>
                  <a:gd name="connsiteX265" fmla="*/ 1573336 w 4413967"/>
                  <a:gd name="connsiteY265" fmla="*/ 1 h 54006"/>
                  <a:gd name="connsiteX266" fmla="*/ 1611519 w 4413967"/>
                  <a:gd name="connsiteY266" fmla="*/ 10546 h 54006"/>
                  <a:gd name="connsiteX267" fmla="*/ 1618442 w 4413967"/>
                  <a:gd name="connsiteY267" fmla="*/ 21690 h 54006"/>
                  <a:gd name="connsiteX268" fmla="*/ 1627336 w 4413967"/>
                  <a:gd name="connsiteY268" fmla="*/ 18006 h 54006"/>
                  <a:gd name="connsiteX269" fmla="*/ 1636229 w 4413967"/>
                  <a:gd name="connsiteY269" fmla="*/ 21690 h 54006"/>
                  <a:gd name="connsiteX270" fmla="*/ 1643152 w 4413967"/>
                  <a:gd name="connsiteY270" fmla="*/ 10546 h 54006"/>
                  <a:gd name="connsiteX271" fmla="*/ 1681336 w 4413967"/>
                  <a:gd name="connsiteY271" fmla="*/ 1 h 54006"/>
                  <a:gd name="connsiteX272" fmla="*/ 1719519 w 4413967"/>
                  <a:gd name="connsiteY272" fmla="*/ 10546 h 54006"/>
                  <a:gd name="connsiteX273" fmla="*/ 1726442 w 4413967"/>
                  <a:gd name="connsiteY273" fmla="*/ 21690 h 54006"/>
                  <a:gd name="connsiteX274" fmla="*/ 1735336 w 4413967"/>
                  <a:gd name="connsiteY274" fmla="*/ 18006 h 54006"/>
                  <a:gd name="connsiteX275" fmla="*/ 1744229 w 4413967"/>
                  <a:gd name="connsiteY275" fmla="*/ 21690 h 54006"/>
                  <a:gd name="connsiteX276" fmla="*/ 1751152 w 4413967"/>
                  <a:gd name="connsiteY276" fmla="*/ 10546 h 54006"/>
                  <a:gd name="connsiteX277" fmla="*/ 1789336 w 4413967"/>
                  <a:gd name="connsiteY277" fmla="*/ 1 h 54006"/>
                  <a:gd name="connsiteX278" fmla="*/ 1827519 w 4413967"/>
                  <a:gd name="connsiteY278" fmla="*/ 10546 h 54006"/>
                  <a:gd name="connsiteX279" fmla="*/ 1833023 w 4413967"/>
                  <a:gd name="connsiteY279" fmla="*/ 19405 h 54006"/>
                  <a:gd name="connsiteX280" fmla="*/ 1836400 w 4413967"/>
                  <a:gd name="connsiteY280" fmla="*/ 18006 h 54006"/>
                  <a:gd name="connsiteX281" fmla="*/ 1845293 w 4413967"/>
                  <a:gd name="connsiteY281" fmla="*/ 21690 h 54006"/>
                  <a:gd name="connsiteX282" fmla="*/ 1852216 w 4413967"/>
                  <a:gd name="connsiteY282" fmla="*/ 10546 h 54006"/>
                  <a:gd name="connsiteX283" fmla="*/ 1890400 w 4413967"/>
                  <a:gd name="connsiteY283" fmla="*/ 1 h 54006"/>
                  <a:gd name="connsiteX284" fmla="*/ 1928583 w 4413967"/>
                  <a:gd name="connsiteY284" fmla="*/ 10546 h 54006"/>
                  <a:gd name="connsiteX285" fmla="*/ 1935506 w 4413967"/>
                  <a:gd name="connsiteY285" fmla="*/ 21690 h 54006"/>
                  <a:gd name="connsiteX286" fmla="*/ 1944400 w 4413967"/>
                  <a:gd name="connsiteY286" fmla="*/ 18006 h 54006"/>
                  <a:gd name="connsiteX287" fmla="*/ 1953293 w 4413967"/>
                  <a:gd name="connsiteY287" fmla="*/ 21690 h 54006"/>
                  <a:gd name="connsiteX288" fmla="*/ 1960216 w 4413967"/>
                  <a:gd name="connsiteY288" fmla="*/ 10546 h 54006"/>
                  <a:gd name="connsiteX289" fmla="*/ 1998400 w 4413967"/>
                  <a:gd name="connsiteY289" fmla="*/ 1 h 54006"/>
                  <a:gd name="connsiteX290" fmla="*/ 2036583 w 4413967"/>
                  <a:gd name="connsiteY290" fmla="*/ 10546 h 54006"/>
                  <a:gd name="connsiteX291" fmla="*/ 2043506 w 4413967"/>
                  <a:gd name="connsiteY291" fmla="*/ 21690 h 54006"/>
                  <a:gd name="connsiteX292" fmla="*/ 2052400 w 4413967"/>
                  <a:gd name="connsiteY292" fmla="*/ 18006 h 54006"/>
                  <a:gd name="connsiteX293" fmla="*/ 2061293 w 4413967"/>
                  <a:gd name="connsiteY293" fmla="*/ 21690 h 54006"/>
                  <a:gd name="connsiteX294" fmla="*/ 2068216 w 4413967"/>
                  <a:gd name="connsiteY294" fmla="*/ 10546 h 54006"/>
                  <a:gd name="connsiteX295" fmla="*/ 2106400 w 4413967"/>
                  <a:gd name="connsiteY295" fmla="*/ 1 h 54006"/>
                  <a:gd name="connsiteX296" fmla="*/ 2144583 w 4413967"/>
                  <a:gd name="connsiteY296" fmla="*/ 10546 h 54006"/>
                  <a:gd name="connsiteX297" fmla="*/ 2152154 w 4413967"/>
                  <a:gd name="connsiteY297" fmla="*/ 22733 h 54006"/>
                  <a:gd name="connsiteX298" fmla="*/ 2163567 w 4413967"/>
                  <a:gd name="connsiteY298" fmla="*/ 18006 h 54006"/>
                  <a:gd name="connsiteX299" fmla="*/ 2172460 w 4413967"/>
                  <a:gd name="connsiteY299" fmla="*/ 21690 h 54006"/>
                  <a:gd name="connsiteX300" fmla="*/ 2179383 w 4413967"/>
                  <a:gd name="connsiteY300" fmla="*/ 10546 h 54006"/>
                  <a:gd name="connsiteX301" fmla="*/ 2217567 w 4413967"/>
                  <a:gd name="connsiteY301" fmla="*/ 1 h 54006"/>
                  <a:gd name="connsiteX302" fmla="*/ 2255750 w 4413967"/>
                  <a:gd name="connsiteY302" fmla="*/ 10546 h 54006"/>
                  <a:gd name="connsiteX303" fmla="*/ 2262673 w 4413967"/>
                  <a:gd name="connsiteY303" fmla="*/ 21690 h 54006"/>
                  <a:gd name="connsiteX304" fmla="*/ 2271567 w 4413967"/>
                  <a:gd name="connsiteY304" fmla="*/ 18006 h 54006"/>
                  <a:gd name="connsiteX305" fmla="*/ 2280460 w 4413967"/>
                  <a:gd name="connsiteY305" fmla="*/ 21690 h 54006"/>
                  <a:gd name="connsiteX306" fmla="*/ 2287383 w 4413967"/>
                  <a:gd name="connsiteY306" fmla="*/ 10546 h 54006"/>
                  <a:gd name="connsiteX307" fmla="*/ 2325567 w 4413967"/>
                  <a:gd name="connsiteY307" fmla="*/ 1 h 54006"/>
                  <a:gd name="connsiteX308" fmla="*/ 2363750 w 4413967"/>
                  <a:gd name="connsiteY308" fmla="*/ 10546 h 54006"/>
                  <a:gd name="connsiteX309" fmla="*/ 2370673 w 4413967"/>
                  <a:gd name="connsiteY309" fmla="*/ 21690 h 54006"/>
                  <a:gd name="connsiteX310" fmla="*/ 2379567 w 4413967"/>
                  <a:gd name="connsiteY310" fmla="*/ 18006 h 54006"/>
                  <a:gd name="connsiteX311" fmla="*/ 2388460 w 4413967"/>
                  <a:gd name="connsiteY311" fmla="*/ 21690 h 54006"/>
                  <a:gd name="connsiteX312" fmla="*/ 2395383 w 4413967"/>
                  <a:gd name="connsiteY312" fmla="*/ 10546 h 54006"/>
                  <a:gd name="connsiteX313" fmla="*/ 2433567 w 4413967"/>
                  <a:gd name="connsiteY313" fmla="*/ 1 h 54006"/>
                  <a:gd name="connsiteX314" fmla="*/ 2471750 w 4413967"/>
                  <a:gd name="connsiteY314" fmla="*/ 10546 h 54006"/>
                  <a:gd name="connsiteX315" fmla="*/ 2478217 w 4413967"/>
                  <a:gd name="connsiteY315" fmla="*/ 20955 h 54006"/>
                  <a:gd name="connsiteX316" fmla="*/ 2485339 w 4413967"/>
                  <a:gd name="connsiteY316" fmla="*/ 18005 h 54006"/>
                  <a:gd name="connsiteX317" fmla="*/ 2494232 w 4413967"/>
                  <a:gd name="connsiteY317" fmla="*/ 21689 h 54006"/>
                  <a:gd name="connsiteX318" fmla="*/ 2501155 w 4413967"/>
                  <a:gd name="connsiteY318" fmla="*/ 10545 h 54006"/>
                  <a:gd name="connsiteX319" fmla="*/ 2539339 w 4413967"/>
                  <a:gd name="connsiteY319" fmla="*/ 0 h 54006"/>
                  <a:gd name="connsiteX320" fmla="*/ 2577522 w 4413967"/>
                  <a:gd name="connsiteY320" fmla="*/ 10545 h 54006"/>
                  <a:gd name="connsiteX321" fmla="*/ 2584445 w 4413967"/>
                  <a:gd name="connsiteY321" fmla="*/ 21689 h 54006"/>
                  <a:gd name="connsiteX322" fmla="*/ 2593339 w 4413967"/>
                  <a:gd name="connsiteY322" fmla="*/ 18005 h 54006"/>
                  <a:gd name="connsiteX323" fmla="*/ 2602232 w 4413967"/>
                  <a:gd name="connsiteY323" fmla="*/ 21689 h 54006"/>
                  <a:gd name="connsiteX324" fmla="*/ 2609155 w 4413967"/>
                  <a:gd name="connsiteY324" fmla="*/ 10545 h 54006"/>
                  <a:gd name="connsiteX325" fmla="*/ 2647339 w 4413967"/>
                  <a:gd name="connsiteY325" fmla="*/ 0 h 54006"/>
                  <a:gd name="connsiteX326" fmla="*/ 2685522 w 4413967"/>
                  <a:gd name="connsiteY326" fmla="*/ 10545 h 54006"/>
                  <a:gd name="connsiteX327" fmla="*/ 2692445 w 4413967"/>
                  <a:gd name="connsiteY327" fmla="*/ 21689 h 54006"/>
                  <a:gd name="connsiteX328" fmla="*/ 2701339 w 4413967"/>
                  <a:gd name="connsiteY328" fmla="*/ 18005 h 54006"/>
                  <a:gd name="connsiteX329" fmla="*/ 2710232 w 4413967"/>
                  <a:gd name="connsiteY329" fmla="*/ 21689 h 54006"/>
                  <a:gd name="connsiteX330" fmla="*/ 2717155 w 4413967"/>
                  <a:gd name="connsiteY330" fmla="*/ 10545 h 54006"/>
                  <a:gd name="connsiteX331" fmla="*/ 2755339 w 4413967"/>
                  <a:gd name="connsiteY331" fmla="*/ 0 h 54006"/>
                  <a:gd name="connsiteX332" fmla="*/ 2793522 w 4413967"/>
                  <a:gd name="connsiteY332" fmla="*/ 10545 h 54006"/>
                  <a:gd name="connsiteX333" fmla="*/ 2799026 w 4413967"/>
                  <a:gd name="connsiteY333" fmla="*/ 19404 h 54006"/>
                  <a:gd name="connsiteX334" fmla="*/ 2802403 w 4413967"/>
                  <a:gd name="connsiteY334" fmla="*/ 18005 h 54006"/>
                  <a:gd name="connsiteX335" fmla="*/ 2811296 w 4413967"/>
                  <a:gd name="connsiteY335" fmla="*/ 21689 h 54006"/>
                  <a:gd name="connsiteX336" fmla="*/ 2818219 w 4413967"/>
                  <a:gd name="connsiteY336" fmla="*/ 10545 h 54006"/>
                  <a:gd name="connsiteX337" fmla="*/ 2856403 w 4413967"/>
                  <a:gd name="connsiteY337" fmla="*/ 0 h 54006"/>
                  <a:gd name="connsiteX338" fmla="*/ 2894586 w 4413967"/>
                  <a:gd name="connsiteY338" fmla="*/ 10545 h 54006"/>
                  <a:gd name="connsiteX339" fmla="*/ 2901509 w 4413967"/>
                  <a:gd name="connsiteY339" fmla="*/ 21689 h 54006"/>
                  <a:gd name="connsiteX340" fmla="*/ 2910403 w 4413967"/>
                  <a:gd name="connsiteY340" fmla="*/ 18005 h 54006"/>
                  <a:gd name="connsiteX341" fmla="*/ 2919296 w 4413967"/>
                  <a:gd name="connsiteY341" fmla="*/ 21689 h 54006"/>
                  <a:gd name="connsiteX342" fmla="*/ 2926219 w 4413967"/>
                  <a:gd name="connsiteY342" fmla="*/ 10545 h 54006"/>
                  <a:gd name="connsiteX343" fmla="*/ 2964403 w 4413967"/>
                  <a:gd name="connsiteY343" fmla="*/ 0 h 54006"/>
                  <a:gd name="connsiteX344" fmla="*/ 3002587 w 4413967"/>
                  <a:gd name="connsiteY344" fmla="*/ 10545 h 54006"/>
                  <a:gd name="connsiteX345" fmla="*/ 3009509 w 4413967"/>
                  <a:gd name="connsiteY345" fmla="*/ 21689 h 54006"/>
                  <a:gd name="connsiteX346" fmla="*/ 3018403 w 4413967"/>
                  <a:gd name="connsiteY346" fmla="*/ 18005 h 54006"/>
                  <a:gd name="connsiteX347" fmla="*/ 3027296 w 4413967"/>
                  <a:gd name="connsiteY347" fmla="*/ 21689 h 54006"/>
                  <a:gd name="connsiteX348" fmla="*/ 3034219 w 4413967"/>
                  <a:gd name="connsiteY348" fmla="*/ 10545 h 54006"/>
                  <a:gd name="connsiteX349" fmla="*/ 3072403 w 4413967"/>
                  <a:gd name="connsiteY349" fmla="*/ 0 h 54006"/>
                  <a:gd name="connsiteX350" fmla="*/ 3110587 w 4413967"/>
                  <a:gd name="connsiteY350" fmla="*/ 10545 h 54006"/>
                  <a:gd name="connsiteX351" fmla="*/ 3118158 w 4413967"/>
                  <a:gd name="connsiteY351" fmla="*/ 22732 h 54006"/>
                  <a:gd name="connsiteX352" fmla="*/ 3129570 w 4413967"/>
                  <a:gd name="connsiteY352" fmla="*/ 18005 h 54006"/>
                  <a:gd name="connsiteX353" fmla="*/ 3138463 w 4413967"/>
                  <a:gd name="connsiteY353" fmla="*/ 21689 h 54006"/>
                  <a:gd name="connsiteX354" fmla="*/ 3145386 w 4413967"/>
                  <a:gd name="connsiteY354" fmla="*/ 10545 h 54006"/>
                  <a:gd name="connsiteX355" fmla="*/ 3183570 w 4413967"/>
                  <a:gd name="connsiteY355" fmla="*/ 0 h 54006"/>
                  <a:gd name="connsiteX356" fmla="*/ 3221753 w 4413967"/>
                  <a:gd name="connsiteY356" fmla="*/ 10545 h 54006"/>
                  <a:gd name="connsiteX357" fmla="*/ 3228676 w 4413967"/>
                  <a:gd name="connsiteY357" fmla="*/ 21689 h 54006"/>
                  <a:gd name="connsiteX358" fmla="*/ 3237570 w 4413967"/>
                  <a:gd name="connsiteY358" fmla="*/ 18005 h 54006"/>
                  <a:gd name="connsiteX359" fmla="*/ 3246463 w 4413967"/>
                  <a:gd name="connsiteY359" fmla="*/ 21689 h 54006"/>
                  <a:gd name="connsiteX360" fmla="*/ 3253386 w 4413967"/>
                  <a:gd name="connsiteY360" fmla="*/ 10545 h 54006"/>
                  <a:gd name="connsiteX361" fmla="*/ 3291570 w 4413967"/>
                  <a:gd name="connsiteY361" fmla="*/ 0 h 54006"/>
                  <a:gd name="connsiteX362" fmla="*/ 3329753 w 4413967"/>
                  <a:gd name="connsiteY362" fmla="*/ 10545 h 54006"/>
                  <a:gd name="connsiteX363" fmla="*/ 3336676 w 4413967"/>
                  <a:gd name="connsiteY363" fmla="*/ 21689 h 54006"/>
                  <a:gd name="connsiteX364" fmla="*/ 3345570 w 4413967"/>
                  <a:gd name="connsiteY364" fmla="*/ 18005 h 54006"/>
                  <a:gd name="connsiteX365" fmla="*/ 3354463 w 4413967"/>
                  <a:gd name="connsiteY365" fmla="*/ 21689 h 54006"/>
                  <a:gd name="connsiteX366" fmla="*/ 3361386 w 4413967"/>
                  <a:gd name="connsiteY366" fmla="*/ 10545 h 54006"/>
                  <a:gd name="connsiteX367" fmla="*/ 3399570 w 4413967"/>
                  <a:gd name="connsiteY367" fmla="*/ 0 h 54006"/>
                  <a:gd name="connsiteX368" fmla="*/ 3437754 w 4413967"/>
                  <a:gd name="connsiteY368" fmla="*/ 10545 h 54006"/>
                  <a:gd name="connsiteX369" fmla="*/ 3443073 w 4413967"/>
                  <a:gd name="connsiteY369" fmla="*/ 19108 h 54006"/>
                  <a:gd name="connsiteX370" fmla="*/ 3445736 w 4413967"/>
                  <a:gd name="connsiteY370" fmla="*/ 18005 h 54006"/>
                  <a:gd name="connsiteX371" fmla="*/ 3454629 w 4413967"/>
                  <a:gd name="connsiteY371" fmla="*/ 21689 h 54006"/>
                  <a:gd name="connsiteX372" fmla="*/ 3461552 w 4413967"/>
                  <a:gd name="connsiteY372" fmla="*/ 10545 h 54006"/>
                  <a:gd name="connsiteX373" fmla="*/ 3499736 w 4413967"/>
                  <a:gd name="connsiteY373" fmla="*/ 0 h 54006"/>
                  <a:gd name="connsiteX374" fmla="*/ 3537919 w 4413967"/>
                  <a:gd name="connsiteY374" fmla="*/ 10545 h 54006"/>
                  <a:gd name="connsiteX375" fmla="*/ 3544842 w 4413967"/>
                  <a:gd name="connsiteY375" fmla="*/ 21689 h 54006"/>
                  <a:gd name="connsiteX376" fmla="*/ 3553736 w 4413967"/>
                  <a:gd name="connsiteY376" fmla="*/ 18005 h 54006"/>
                  <a:gd name="connsiteX377" fmla="*/ 3562629 w 4413967"/>
                  <a:gd name="connsiteY377" fmla="*/ 21689 h 54006"/>
                  <a:gd name="connsiteX378" fmla="*/ 3569552 w 4413967"/>
                  <a:gd name="connsiteY378" fmla="*/ 10545 h 54006"/>
                  <a:gd name="connsiteX379" fmla="*/ 3607736 w 4413967"/>
                  <a:gd name="connsiteY379" fmla="*/ 0 h 54006"/>
                  <a:gd name="connsiteX380" fmla="*/ 3645920 w 4413967"/>
                  <a:gd name="connsiteY380" fmla="*/ 10545 h 54006"/>
                  <a:gd name="connsiteX381" fmla="*/ 3652842 w 4413967"/>
                  <a:gd name="connsiteY381" fmla="*/ 21689 h 54006"/>
                  <a:gd name="connsiteX382" fmla="*/ 3661736 w 4413967"/>
                  <a:gd name="connsiteY382" fmla="*/ 18005 h 54006"/>
                  <a:gd name="connsiteX383" fmla="*/ 3670629 w 4413967"/>
                  <a:gd name="connsiteY383" fmla="*/ 21689 h 54006"/>
                  <a:gd name="connsiteX384" fmla="*/ 3677552 w 4413967"/>
                  <a:gd name="connsiteY384" fmla="*/ 10545 h 54006"/>
                  <a:gd name="connsiteX385" fmla="*/ 3715736 w 4413967"/>
                  <a:gd name="connsiteY385" fmla="*/ 0 h 54006"/>
                  <a:gd name="connsiteX386" fmla="*/ 3753920 w 4413967"/>
                  <a:gd name="connsiteY386" fmla="*/ 10545 h 54006"/>
                  <a:gd name="connsiteX387" fmla="*/ 3759423 w 4413967"/>
                  <a:gd name="connsiteY387" fmla="*/ 19404 h 54006"/>
                  <a:gd name="connsiteX388" fmla="*/ 3762800 w 4413967"/>
                  <a:gd name="connsiteY388" fmla="*/ 18005 h 54006"/>
                  <a:gd name="connsiteX389" fmla="*/ 3771693 w 4413967"/>
                  <a:gd name="connsiteY389" fmla="*/ 21689 h 54006"/>
                  <a:gd name="connsiteX390" fmla="*/ 3778616 w 4413967"/>
                  <a:gd name="connsiteY390" fmla="*/ 10545 h 54006"/>
                  <a:gd name="connsiteX391" fmla="*/ 3816800 w 4413967"/>
                  <a:gd name="connsiteY391" fmla="*/ 0 h 54006"/>
                  <a:gd name="connsiteX392" fmla="*/ 3854983 w 4413967"/>
                  <a:gd name="connsiteY392" fmla="*/ 10545 h 54006"/>
                  <a:gd name="connsiteX393" fmla="*/ 3861906 w 4413967"/>
                  <a:gd name="connsiteY393" fmla="*/ 21689 h 54006"/>
                  <a:gd name="connsiteX394" fmla="*/ 3870800 w 4413967"/>
                  <a:gd name="connsiteY394" fmla="*/ 18005 h 54006"/>
                  <a:gd name="connsiteX395" fmla="*/ 3879693 w 4413967"/>
                  <a:gd name="connsiteY395" fmla="*/ 21689 h 54006"/>
                  <a:gd name="connsiteX396" fmla="*/ 3886616 w 4413967"/>
                  <a:gd name="connsiteY396" fmla="*/ 10545 h 54006"/>
                  <a:gd name="connsiteX397" fmla="*/ 3924800 w 4413967"/>
                  <a:gd name="connsiteY397" fmla="*/ 0 h 54006"/>
                  <a:gd name="connsiteX398" fmla="*/ 3962984 w 4413967"/>
                  <a:gd name="connsiteY398" fmla="*/ 10545 h 54006"/>
                  <a:gd name="connsiteX399" fmla="*/ 3969906 w 4413967"/>
                  <a:gd name="connsiteY399" fmla="*/ 21689 h 54006"/>
                  <a:gd name="connsiteX400" fmla="*/ 3978800 w 4413967"/>
                  <a:gd name="connsiteY400" fmla="*/ 18005 h 54006"/>
                  <a:gd name="connsiteX401" fmla="*/ 3987693 w 4413967"/>
                  <a:gd name="connsiteY401" fmla="*/ 21689 h 54006"/>
                  <a:gd name="connsiteX402" fmla="*/ 3994616 w 4413967"/>
                  <a:gd name="connsiteY402" fmla="*/ 10545 h 54006"/>
                  <a:gd name="connsiteX403" fmla="*/ 4032800 w 4413967"/>
                  <a:gd name="connsiteY403" fmla="*/ 0 h 54006"/>
                  <a:gd name="connsiteX404" fmla="*/ 4070983 w 4413967"/>
                  <a:gd name="connsiteY404" fmla="*/ 10546 h 54006"/>
                  <a:gd name="connsiteX405" fmla="*/ 4078555 w 4413967"/>
                  <a:gd name="connsiteY405" fmla="*/ 22732 h 54006"/>
                  <a:gd name="connsiteX406" fmla="*/ 4089967 w 4413967"/>
                  <a:gd name="connsiteY406" fmla="*/ 18005 h 54006"/>
                  <a:gd name="connsiteX407" fmla="*/ 4098860 w 4413967"/>
                  <a:gd name="connsiteY407" fmla="*/ 21689 h 54006"/>
                  <a:gd name="connsiteX408" fmla="*/ 4105783 w 4413967"/>
                  <a:gd name="connsiteY408" fmla="*/ 10546 h 54006"/>
                  <a:gd name="connsiteX409" fmla="*/ 4143967 w 4413967"/>
                  <a:gd name="connsiteY409" fmla="*/ 0 h 54006"/>
                  <a:gd name="connsiteX410" fmla="*/ 4182151 w 4413967"/>
                  <a:gd name="connsiteY410" fmla="*/ 10546 h 54006"/>
                  <a:gd name="connsiteX411" fmla="*/ 4189073 w 4413967"/>
                  <a:gd name="connsiteY411" fmla="*/ 21689 h 54006"/>
                  <a:gd name="connsiteX412" fmla="*/ 4197967 w 4413967"/>
                  <a:gd name="connsiteY412" fmla="*/ 18005 h 54006"/>
                  <a:gd name="connsiteX413" fmla="*/ 4206860 w 4413967"/>
                  <a:gd name="connsiteY413" fmla="*/ 21689 h 54006"/>
                  <a:gd name="connsiteX414" fmla="*/ 4213783 w 4413967"/>
                  <a:gd name="connsiteY414" fmla="*/ 10546 h 54006"/>
                  <a:gd name="connsiteX415" fmla="*/ 4251967 w 4413967"/>
                  <a:gd name="connsiteY415" fmla="*/ 0 h 54006"/>
                  <a:gd name="connsiteX416" fmla="*/ 4290151 w 4413967"/>
                  <a:gd name="connsiteY416" fmla="*/ 10546 h 54006"/>
                  <a:gd name="connsiteX417" fmla="*/ 4297073 w 4413967"/>
                  <a:gd name="connsiteY417" fmla="*/ 21689 h 54006"/>
                  <a:gd name="connsiteX418" fmla="*/ 4305967 w 4413967"/>
                  <a:gd name="connsiteY418" fmla="*/ 18005 h 54006"/>
                  <a:gd name="connsiteX419" fmla="*/ 4314861 w 4413967"/>
                  <a:gd name="connsiteY419" fmla="*/ 21689 h 54006"/>
                  <a:gd name="connsiteX420" fmla="*/ 4321783 w 4413967"/>
                  <a:gd name="connsiteY420" fmla="*/ 10546 h 54006"/>
                  <a:gd name="connsiteX421" fmla="*/ 4359967 w 4413967"/>
                  <a:gd name="connsiteY421" fmla="*/ 0 h 54006"/>
                  <a:gd name="connsiteX422" fmla="*/ 4413967 w 4413967"/>
                  <a:gd name="connsiteY422" fmla="*/ 36004 h 54006"/>
                  <a:gd name="connsiteX423" fmla="*/ 4395965 w 4413967"/>
                  <a:gd name="connsiteY423" fmla="*/ 36004 h 54006"/>
                  <a:gd name="connsiteX424" fmla="*/ 4359967 w 4413967"/>
                  <a:gd name="connsiteY424" fmla="*/ 18002 h 54006"/>
                  <a:gd name="connsiteX425" fmla="*/ 4323969 w 4413967"/>
                  <a:gd name="connsiteY425" fmla="*/ 36004 h 54006"/>
                  <a:gd name="connsiteX426" fmla="*/ 4323967 w 4413967"/>
                  <a:gd name="connsiteY426" fmla="*/ 36004 h 54006"/>
                  <a:gd name="connsiteX427" fmla="*/ 4323967 w 4413967"/>
                  <a:gd name="connsiteY427" fmla="*/ 36005 h 54006"/>
                  <a:gd name="connsiteX428" fmla="*/ 4305967 w 4413967"/>
                  <a:gd name="connsiteY428" fmla="*/ 54005 h 54006"/>
                  <a:gd name="connsiteX429" fmla="*/ 4287967 w 4413967"/>
                  <a:gd name="connsiteY429" fmla="*/ 36005 h 54006"/>
                  <a:gd name="connsiteX430" fmla="*/ 4287967 w 4413967"/>
                  <a:gd name="connsiteY430" fmla="*/ 36004 h 54006"/>
                  <a:gd name="connsiteX431" fmla="*/ 4287965 w 4413967"/>
                  <a:gd name="connsiteY431" fmla="*/ 36004 h 54006"/>
                  <a:gd name="connsiteX432" fmla="*/ 4251967 w 4413967"/>
                  <a:gd name="connsiteY432" fmla="*/ 18002 h 54006"/>
                  <a:gd name="connsiteX433" fmla="*/ 4215969 w 4413967"/>
                  <a:gd name="connsiteY433" fmla="*/ 36004 h 54006"/>
                  <a:gd name="connsiteX434" fmla="*/ 4215966 w 4413967"/>
                  <a:gd name="connsiteY434" fmla="*/ 36004 h 54006"/>
                  <a:gd name="connsiteX435" fmla="*/ 4215967 w 4413967"/>
                  <a:gd name="connsiteY435" fmla="*/ 36005 h 54006"/>
                  <a:gd name="connsiteX436" fmla="*/ 4197967 w 4413967"/>
                  <a:gd name="connsiteY436" fmla="*/ 54005 h 54006"/>
                  <a:gd name="connsiteX437" fmla="*/ 4179967 w 4413967"/>
                  <a:gd name="connsiteY437" fmla="*/ 36005 h 54006"/>
                  <a:gd name="connsiteX438" fmla="*/ 4179967 w 4413967"/>
                  <a:gd name="connsiteY438" fmla="*/ 36004 h 54006"/>
                  <a:gd name="connsiteX439" fmla="*/ 4179965 w 4413967"/>
                  <a:gd name="connsiteY439" fmla="*/ 36004 h 54006"/>
                  <a:gd name="connsiteX440" fmla="*/ 4143967 w 4413967"/>
                  <a:gd name="connsiteY440" fmla="*/ 18002 h 54006"/>
                  <a:gd name="connsiteX441" fmla="*/ 4107969 w 4413967"/>
                  <a:gd name="connsiteY441" fmla="*/ 36004 h 54006"/>
                  <a:gd name="connsiteX442" fmla="*/ 4107966 w 4413967"/>
                  <a:gd name="connsiteY442" fmla="*/ 36004 h 54006"/>
                  <a:gd name="connsiteX443" fmla="*/ 4107967 w 4413967"/>
                  <a:gd name="connsiteY443" fmla="*/ 36005 h 54006"/>
                  <a:gd name="connsiteX444" fmla="*/ 4089967 w 4413967"/>
                  <a:gd name="connsiteY444" fmla="*/ 54005 h 54006"/>
                  <a:gd name="connsiteX445" fmla="*/ 4071967 w 4413967"/>
                  <a:gd name="connsiteY445" fmla="*/ 36005 h 54006"/>
                  <a:gd name="connsiteX446" fmla="*/ 4071967 w 4413967"/>
                  <a:gd name="connsiteY446" fmla="*/ 36004 h 54006"/>
                  <a:gd name="connsiteX447" fmla="*/ 4068798 w 4413967"/>
                  <a:gd name="connsiteY447" fmla="*/ 36004 h 54006"/>
                  <a:gd name="connsiteX448" fmla="*/ 4032800 w 4413967"/>
                  <a:gd name="connsiteY448" fmla="*/ 18002 h 54006"/>
                  <a:gd name="connsiteX449" fmla="*/ 3996802 w 4413967"/>
                  <a:gd name="connsiteY449" fmla="*/ 36004 h 54006"/>
                  <a:gd name="connsiteX450" fmla="*/ 3996799 w 4413967"/>
                  <a:gd name="connsiteY450" fmla="*/ 36004 h 54006"/>
                  <a:gd name="connsiteX451" fmla="*/ 3996800 w 4413967"/>
                  <a:gd name="connsiteY451" fmla="*/ 36005 h 54006"/>
                  <a:gd name="connsiteX452" fmla="*/ 3978800 w 4413967"/>
                  <a:gd name="connsiteY452" fmla="*/ 54005 h 54006"/>
                  <a:gd name="connsiteX453" fmla="*/ 3960800 w 4413967"/>
                  <a:gd name="connsiteY453" fmla="*/ 36005 h 54006"/>
                  <a:gd name="connsiteX454" fmla="*/ 3960800 w 4413967"/>
                  <a:gd name="connsiteY454" fmla="*/ 36004 h 54006"/>
                  <a:gd name="connsiteX455" fmla="*/ 3960798 w 4413967"/>
                  <a:gd name="connsiteY455" fmla="*/ 36004 h 54006"/>
                  <a:gd name="connsiteX456" fmla="*/ 3924800 w 4413967"/>
                  <a:gd name="connsiteY456" fmla="*/ 18002 h 54006"/>
                  <a:gd name="connsiteX457" fmla="*/ 3888802 w 4413967"/>
                  <a:gd name="connsiteY457" fmla="*/ 36004 h 54006"/>
                  <a:gd name="connsiteX458" fmla="*/ 3888799 w 4413967"/>
                  <a:gd name="connsiteY458" fmla="*/ 36004 h 54006"/>
                  <a:gd name="connsiteX459" fmla="*/ 3888800 w 4413967"/>
                  <a:gd name="connsiteY459" fmla="*/ 36005 h 54006"/>
                  <a:gd name="connsiteX460" fmla="*/ 3870800 w 4413967"/>
                  <a:gd name="connsiteY460" fmla="*/ 54005 h 54006"/>
                  <a:gd name="connsiteX461" fmla="*/ 3852800 w 4413967"/>
                  <a:gd name="connsiteY461" fmla="*/ 36005 h 54006"/>
                  <a:gd name="connsiteX462" fmla="*/ 3852800 w 4413967"/>
                  <a:gd name="connsiteY462" fmla="*/ 36004 h 54006"/>
                  <a:gd name="connsiteX463" fmla="*/ 3852798 w 4413967"/>
                  <a:gd name="connsiteY463" fmla="*/ 36004 h 54006"/>
                  <a:gd name="connsiteX464" fmla="*/ 3816800 w 4413967"/>
                  <a:gd name="connsiteY464" fmla="*/ 18002 h 54006"/>
                  <a:gd name="connsiteX465" fmla="*/ 3780802 w 4413967"/>
                  <a:gd name="connsiteY465" fmla="*/ 36004 h 54006"/>
                  <a:gd name="connsiteX466" fmla="*/ 3780799 w 4413967"/>
                  <a:gd name="connsiteY466" fmla="*/ 36004 h 54006"/>
                  <a:gd name="connsiteX467" fmla="*/ 3780800 w 4413967"/>
                  <a:gd name="connsiteY467" fmla="*/ 36005 h 54006"/>
                  <a:gd name="connsiteX468" fmla="*/ 3762800 w 4413967"/>
                  <a:gd name="connsiteY468" fmla="*/ 54005 h 54006"/>
                  <a:gd name="connsiteX469" fmla="*/ 3744800 w 4413967"/>
                  <a:gd name="connsiteY469" fmla="*/ 36005 h 54006"/>
                  <a:gd name="connsiteX470" fmla="*/ 3747112 w 4413967"/>
                  <a:gd name="connsiteY470" fmla="*/ 30424 h 54006"/>
                  <a:gd name="connsiteX471" fmla="*/ 3741190 w 4413967"/>
                  <a:gd name="connsiteY471" fmla="*/ 23275 h 54006"/>
                  <a:gd name="connsiteX472" fmla="*/ 3715736 w 4413967"/>
                  <a:gd name="connsiteY472" fmla="*/ 18002 h 54006"/>
                  <a:gd name="connsiteX473" fmla="*/ 3679738 w 4413967"/>
                  <a:gd name="connsiteY473" fmla="*/ 36004 h 54006"/>
                  <a:gd name="connsiteX474" fmla="*/ 3679735 w 4413967"/>
                  <a:gd name="connsiteY474" fmla="*/ 36004 h 54006"/>
                  <a:gd name="connsiteX475" fmla="*/ 3679736 w 4413967"/>
                  <a:gd name="connsiteY475" fmla="*/ 36005 h 54006"/>
                  <a:gd name="connsiteX476" fmla="*/ 3661736 w 4413967"/>
                  <a:gd name="connsiteY476" fmla="*/ 54005 h 54006"/>
                  <a:gd name="connsiteX477" fmla="*/ 3643736 w 4413967"/>
                  <a:gd name="connsiteY477" fmla="*/ 36005 h 54006"/>
                  <a:gd name="connsiteX478" fmla="*/ 3643736 w 4413967"/>
                  <a:gd name="connsiteY478" fmla="*/ 36004 h 54006"/>
                  <a:gd name="connsiteX479" fmla="*/ 3643734 w 4413967"/>
                  <a:gd name="connsiteY479" fmla="*/ 36004 h 54006"/>
                  <a:gd name="connsiteX480" fmla="*/ 3607736 w 4413967"/>
                  <a:gd name="connsiteY480" fmla="*/ 18002 h 54006"/>
                  <a:gd name="connsiteX481" fmla="*/ 3571738 w 4413967"/>
                  <a:gd name="connsiteY481" fmla="*/ 36004 h 54006"/>
                  <a:gd name="connsiteX482" fmla="*/ 3571735 w 4413967"/>
                  <a:gd name="connsiteY482" fmla="*/ 36004 h 54006"/>
                  <a:gd name="connsiteX483" fmla="*/ 3571736 w 4413967"/>
                  <a:gd name="connsiteY483" fmla="*/ 36005 h 54006"/>
                  <a:gd name="connsiteX484" fmla="*/ 3553736 w 4413967"/>
                  <a:gd name="connsiteY484" fmla="*/ 54005 h 54006"/>
                  <a:gd name="connsiteX485" fmla="*/ 3535736 w 4413967"/>
                  <a:gd name="connsiteY485" fmla="*/ 36005 h 54006"/>
                  <a:gd name="connsiteX486" fmla="*/ 3535736 w 4413967"/>
                  <a:gd name="connsiteY486" fmla="*/ 36004 h 54006"/>
                  <a:gd name="connsiteX487" fmla="*/ 3535734 w 4413967"/>
                  <a:gd name="connsiteY487" fmla="*/ 36004 h 54006"/>
                  <a:gd name="connsiteX488" fmla="*/ 3499736 w 4413967"/>
                  <a:gd name="connsiteY488" fmla="*/ 18002 h 54006"/>
                  <a:gd name="connsiteX489" fmla="*/ 3463738 w 4413967"/>
                  <a:gd name="connsiteY489" fmla="*/ 36004 h 54006"/>
                  <a:gd name="connsiteX490" fmla="*/ 3463735 w 4413967"/>
                  <a:gd name="connsiteY490" fmla="*/ 36004 h 54006"/>
                  <a:gd name="connsiteX491" fmla="*/ 3463736 w 4413967"/>
                  <a:gd name="connsiteY491" fmla="*/ 36005 h 54006"/>
                  <a:gd name="connsiteX492" fmla="*/ 3445736 w 4413967"/>
                  <a:gd name="connsiteY492" fmla="*/ 54005 h 54006"/>
                  <a:gd name="connsiteX493" fmla="*/ 3427736 w 4413967"/>
                  <a:gd name="connsiteY493" fmla="*/ 36005 h 54006"/>
                  <a:gd name="connsiteX494" fmla="*/ 3430347 w 4413967"/>
                  <a:gd name="connsiteY494" fmla="*/ 29701 h 54006"/>
                  <a:gd name="connsiteX495" fmla="*/ 3425024 w 4413967"/>
                  <a:gd name="connsiteY495" fmla="*/ 23275 h 54006"/>
                  <a:gd name="connsiteX496" fmla="*/ 3399570 w 4413967"/>
                  <a:gd name="connsiteY496" fmla="*/ 18002 h 54006"/>
                  <a:gd name="connsiteX497" fmla="*/ 3363572 w 4413967"/>
                  <a:gd name="connsiteY497" fmla="*/ 36004 h 54006"/>
                  <a:gd name="connsiteX498" fmla="*/ 3363569 w 4413967"/>
                  <a:gd name="connsiteY498" fmla="*/ 36004 h 54006"/>
                  <a:gd name="connsiteX499" fmla="*/ 3363570 w 4413967"/>
                  <a:gd name="connsiteY499" fmla="*/ 36005 h 54006"/>
                  <a:gd name="connsiteX500" fmla="*/ 3345570 w 4413967"/>
                  <a:gd name="connsiteY500" fmla="*/ 54005 h 54006"/>
                  <a:gd name="connsiteX501" fmla="*/ 3327570 w 4413967"/>
                  <a:gd name="connsiteY501" fmla="*/ 36005 h 54006"/>
                  <a:gd name="connsiteX502" fmla="*/ 3327570 w 4413967"/>
                  <a:gd name="connsiteY502" fmla="*/ 36004 h 54006"/>
                  <a:gd name="connsiteX503" fmla="*/ 3327568 w 4413967"/>
                  <a:gd name="connsiteY503" fmla="*/ 36004 h 54006"/>
                  <a:gd name="connsiteX504" fmla="*/ 3291570 w 4413967"/>
                  <a:gd name="connsiteY504" fmla="*/ 18002 h 54006"/>
                  <a:gd name="connsiteX505" fmla="*/ 3255572 w 4413967"/>
                  <a:gd name="connsiteY505" fmla="*/ 36004 h 54006"/>
                  <a:gd name="connsiteX506" fmla="*/ 3255569 w 4413967"/>
                  <a:gd name="connsiteY506" fmla="*/ 36004 h 54006"/>
                  <a:gd name="connsiteX507" fmla="*/ 3255570 w 4413967"/>
                  <a:gd name="connsiteY507" fmla="*/ 36005 h 54006"/>
                  <a:gd name="connsiteX508" fmla="*/ 3237570 w 4413967"/>
                  <a:gd name="connsiteY508" fmla="*/ 54005 h 54006"/>
                  <a:gd name="connsiteX509" fmla="*/ 3219570 w 4413967"/>
                  <a:gd name="connsiteY509" fmla="*/ 36005 h 54006"/>
                  <a:gd name="connsiteX510" fmla="*/ 3219570 w 4413967"/>
                  <a:gd name="connsiteY510" fmla="*/ 36004 h 54006"/>
                  <a:gd name="connsiteX511" fmla="*/ 3219568 w 4413967"/>
                  <a:gd name="connsiteY511" fmla="*/ 36004 h 54006"/>
                  <a:gd name="connsiteX512" fmla="*/ 3183570 w 4413967"/>
                  <a:gd name="connsiteY512" fmla="*/ 18002 h 54006"/>
                  <a:gd name="connsiteX513" fmla="*/ 3147572 w 4413967"/>
                  <a:gd name="connsiteY513" fmla="*/ 36004 h 54006"/>
                  <a:gd name="connsiteX514" fmla="*/ 3147569 w 4413967"/>
                  <a:gd name="connsiteY514" fmla="*/ 36004 h 54006"/>
                  <a:gd name="connsiteX515" fmla="*/ 3147570 w 4413967"/>
                  <a:gd name="connsiteY515" fmla="*/ 36005 h 54006"/>
                  <a:gd name="connsiteX516" fmla="*/ 3129570 w 4413967"/>
                  <a:gd name="connsiteY516" fmla="*/ 54005 h 54006"/>
                  <a:gd name="connsiteX517" fmla="*/ 3111570 w 4413967"/>
                  <a:gd name="connsiteY517" fmla="*/ 36005 h 54006"/>
                  <a:gd name="connsiteX518" fmla="*/ 3111570 w 4413967"/>
                  <a:gd name="connsiteY518" fmla="*/ 36004 h 54006"/>
                  <a:gd name="connsiteX519" fmla="*/ 3108401 w 4413967"/>
                  <a:gd name="connsiteY519" fmla="*/ 36004 h 54006"/>
                  <a:gd name="connsiteX520" fmla="*/ 3072403 w 4413967"/>
                  <a:gd name="connsiteY520" fmla="*/ 18002 h 54006"/>
                  <a:gd name="connsiteX521" fmla="*/ 3036405 w 4413967"/>
                  <a:gd name="connsiteY521" fmla="*/ 36004 h 54006"/>
                  <a:gd name="connsiteX522" fmla="*/ 3036402 w 4413967"/>
                  <a:gd name="connsiteY522" fmla="*/ 36004 h 54006"/>
                  <a:gd name="connsiteX523" fmla="*/ 3036403 w 4413967"/>
                  <a:gd name="connsiteY523" fmla="*/ 36005 h 54006"/>
                  <a:gd name="connsiteX524" fmla="*/ 3018403 w 4413967"/>
                  <a:gd name="connsiteY524" fmla="*/ 54005 h 54006"/>
                  <a:gd name="connsiteX525" fmla="*/ 3000403 w 4413967"/>
                  <a:gd name="connsiteY525" fmla="*/ 36005 h 54006"/>
                  <a:gd name="connsiteX526" fmla="*/ 3000403 w 4413967"/>
                  <a:gd name="connsiteY526" fmla="*/ 36004 h 54006"/>
                  <a:gd name="connsiteX527" fmla="*/ 3000401 w 4413967"/>
                  <a:gd name="connsiteY527" fmla="*/ 36004 h 54006"/>
                  <a:gd name="connsiteX528" fmla="*/ 2964403 w 4413967"/>
                  <a:gd name="connsiteY528" fmla="*/ 18002 h 54006"/>
                  <a:gd name="connsiteX529" fmla="*/ 2928405 w 4413967"/>
                  <a:gd name="connsiteY529" fmla="*/ 36004 h 54006"/>
                  <a:gd name="connsiteX530" fmla="*/ 2928402 w 4413967"/>
                  <a:gd name="connsiteY530" fmla="*/ 36004 h 54006"/>
                  <a:gd name="connsiteX531" fmla="*/ 2928403 w 4413967"/>
                  <a:gd name="connsiteY531" fmla="*/ 36005 h 54006"/>
                  <a:gd name="connsiteX532" fmla="*/ 2910403 w 4413967"/>
                  <a:gd name="connsiteY532" fmla="*/ 54005 h 54006"/>
                  <a:gd name="connsiteX533" fmla="*/ 2892403 w 4413967"/>
                  <a:gd name="connsiteY533" fmla="*/ 36005 h 54006"/>
                  <a:gd name="connsiteX534" fmla="*/ 2892403 w 4413967"/>
                  <a:gd name="connsiteY534" fmla="*/ 36004 h 54006"/>
                  <a:gd name="connsiteX535" fmla="*/ 2892401 w 4413967"/>
                  <a:gd name="connsiteY535" fmla="*/ 36004 h 54006"/>
                  <a:gd name="connsiteX536" fmla="*/ 2856403 w 4413967"/>
                  <a:gd name="connsiteY536" fmla="*/ 18002 h 54006"/>
                  <a:gd name="connsiteX537" fmla="*/ 2820405 w 4413967"/>
                  <a:gd name="connsiteY537" fmla="*/ 36004 h 54006"/>
                  <a:gd name="connsiteX538" fmla="*/ 2820402 w 4413967"/>
                  <a:gd name="connsiteY538" fmla="*/ 36004 h 54006"/>
                  <a:gd name="connsiteX539" fmla="*/ 2820403 w 4413967"/>
                  <a:gd name="connsiteY539" fmla="*/ 36005 h 54006"/>
                  <a:gd name="connsiteX540" fmla="*/ 2802403 w 4413967"/>
                  <a:gd name="connsiteY540" fmla="*/ 54005 h 54006"/>
                  <a:gd name="connsiteX541" fmla="*/ 2784403 w 4413967"/>
                  <a:gd name="connsiteY541" fmla="*/ 36005 h 54006"/>
                  <a:gd name="connsiteX542" fmla="*/ 2786715 w 4413967"/>
                  <a:gd name="connsiteY542" fmla="*/ 30424 h 54006"/>
                  <a:gd name="connsiteX543" fmla="*/ 2780793 w 4413967"/>
                  <a:gd name="connsiteY543" fmla="*/ 23275 h 54006"/>
                  <a:gd name="connsiteX544" fmla="*/ 2755339 w 4413967"/>
                  <a:gd name="connsiteY544" fmla="*/ 18002 h 54006"/>
                  <a:gd name="connsiteX545" fmla="*/ 2719341 w 4413967"/>
                  <a:gd name="connsiteY545" fmla="*/ 36004 h 54006"/>
                  <a:gd name="connsiteX546" fmla="*/ 2719338 w 4413967"/>
                  <a:gd name="connsiteY546" fmla="*/ 36004 h 54006"/>
                  <a:gd name="connsiteX547" fmla="*/ 2719339 w 4413967"/>
                  <a:gd name="connsiteY547" fmla="*/ 36005 h 54006"/>
                  <a:gd name="connsiteX548" fmla="*/ 2701339 w 4413967"/>
                  <a:gd name="connsiteY548" fmla="*/ 54005 h 54006"/>
                  <a:gd name="connsiteX549" fmla="*/ 2683339 w 4413967"/>
                  <a:gd name="connsiteY549" fmla="*/ 36005 h 54006"/>
                  <a:gd name="connsiteX550" fmla="*/ 2683339 w 4413967"/>
                  <a:gd name="connsiteY550" fmla="*/ 36004 h 54006"/>
                  <a:gd name="connsiteX551" fmla="*/ 2683337 w 4413967"/>
                  <a:gd name="connsiteY551" fmla="*/ 36004 h 54006"/>
                  <a:gd name="connsiteX552" fmla="*/ 2647339 w 4413967"/>
                  <a:gd name="connsiteY552" fmla="*/ 18002 h 54006"/>
                  <a:gd name="connsiteX553" fmla="*/ 2611341 w 4413967"/>
                  <a:gd name="connsiteY553" fmla="*/ 36004 h 54006"/>
                  <a:gd name="connsiteX554" fmla="*/ 2611338 w 4413967"/>
                  <a:gd name="connsiteY554" fmla="*/ 36004 h 54006"/>
                  <a:gd name="connsiteX555" fmla="*/ 2611339 w 4413967"/>
                  <a:gd name="connsiteY555" fmla="*/ 36005 h 54006"/>
                  <a:gd name="connsiteX556" fmla="*/ 2593339 w 4413967"/>
                  <a:gd name="connsiteY556" fmla="*/ 54005 h 54006"/>
                  <a:gd name="connsiteX557" fmla="*/ 2575339 w 4413967"/>
                  <a:gd name="connsiteY557" fmla="*/ 36005 h 54006"/>
                  <a:gd name="connsiteX558" fmla="*/ 2575339 w 4413967"/>
                  <a:gd name="connsiteY558" fmla="*/ 36004 h 54006"/>
                  <a:gd name="connsiteX559" fmla="*/ 2575337 w 4413967"/>
                  <a:gd name="connsiteY559" fmla="*/ 36004 h 54006"/>
                  <a:gd name="connsiteX560" fmla="*/ 2539339 w 4413967"/>
                  <a:gd name="connsiteY560" fmla="*/ 18002 h 54006"/>
                  <a:gd name="connsiteX561" fmla="*/ 2503341 w 4413967"/>
                  <a:gd name="connsiteY561" fmla="*/ 36004 h 54006"/>
                  <a:gd name="connsiteX562" fmla="*/ 2503338 w 4413967"/>
                  <a:gd name="connsiteY562" fmla="*/ 36004 h 54006"/>
                  <a:gd name="connsiteX563" fmla="*/ 2503339 w 4413967"/>
                  <a:gd name="connsiteY563" fmla="*/ 36005 h 54006"/>
                  <a:gd name="connsiteX564" fmla="*/ 2485339 w 4413967"/>
                  <a:gd name="connsiteY564" fmla="*/ 54005 h 54006"/>
                  <a:gd name="connsiteX565" fmla="*/ 2467339 w 4413967"/>
                  <a:gd name="connsiteY565" fmla="*/ 36005 h 54006"/>
                  <a:gd name="connsiteX566" fmla="*/ 2468081 w 4413967"/>
                  <a:gd name="connsiteY566" fmla="*/ 34213 h 54006"/>
                  <a:gd name="connsiteX567" fmla="*/ 2459021 w 4413967"/>
                  <a:gd name="connsiteY567" fmla="*/ 23276 h 54006"/>
                  <a:gd name="connsiteX568" fmla="*/ 2433567 w 4413967"/>
                  <a:gd name="connsiteY568" fmla="*/ 18003 h 54006"/>
                  <a:gd name="connsiteX569" fmla="*/ 2397569 w 4413967"/>
                  <a:gd name="connsiteY569" fmla="*/ 36005 h 54006"/>
                  <a:gd name="connsiteX570" fmla="*/ 2397566 w 4413967"/>
                  <a:gd name="connsiteY570" fmla="*/ 36005 h 54006"/>
                  <a:gd name="connsiteX571" fmla="*/ 2397567 w 4413967"/>
                  <a:gd name="connsiteY571" fmla="*/ 36006 h 54006"/>
                  <a:gd name="connsiteX572" fmla="*/ 2379567 w 4413967"/>
                  <a:gd name="connsiteY572" fmla="*/ 54006 h 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413967" h="54006">
                    <a:moveTo>
                      <a:pt x="2379567" y="54006"/>
                    </a:moveTo>
                    <a:cubicBezTo>
                      <a:pt x="2369626" y="54006"/>
                      <a:pt x="2361567" y="45947"/>
                      <a:pt x="2361567" y="36006"/>
                    </a:cubicBezTo>
                    <a:lnTo>
                      <a:pt x="2361567" y="36005"/>
                    </a:lnTo>
                    <a:lnTo>
                      <a:pt x="2361565" y="36005"/>
                    </a:lnTo>
                    <a:cubicBezTo>
                      <a:pt x="2361565" y="26063"/>
                      <a:pt x="2345448" y="18003"/>
                      <a:pt x="2325567" y="18003"/>
                    </a:cubicBezTo>
                    <a:cubicBezTo>
                      <a:pt x="2305686" y="18003"/>
                      <a:pt x="2289569" y="26063"/>
                      <a:pt x="2289569" y="36005"/>
                    </a:cubicBezTo>
                    <a:lnTo>
                      <a:pt x="2289566" y="36005"/>
                    </a:lnTo>
                    <a:lnTo>
                      <a:pt x="2289567" y="36006"/>
                    </a:lnTo>
                    <a:cubicBezTo>
                      <a:pt x="2289567" y="45947"/>
                      <a:pt x="2281508" y="54006"/>
                      <a:pt x="2271567" y="54006"/>
                    </a:cubicBezTo>
                    <a:cubicBezTo>
                      <a:pt x="2261626" y="54006"/>
                      <a:pt x="2253567" y="45947"/>
                      <a:pt x="2253567" y="36006"/>
                    </a:cubicBezTo>
                    <a:lnTo>
                      <a:pt x="2253567" y="36005"/>
                    </a:lnTo>
                    <a:lnTo>
                      <a:pt x="2253565" y="36005"/>
                    </a:lnTo>
                    <a:cubicBezTo>
                      <a:pt x="2253565" y="26063"/>
                      <a:pt x="2237448" y="18003"/>
                      <a:pt x="2217567" y="18003"/>
                    </a:cubicBezTo>
                    <a:cubicBezTo>
                      <a:pt x="2197686" y="18003"/>
                      <a:pt x="2181569" y="26063"/>
                      <a:pt x="2181569" y="36005"/>
                    </a:cubicBezTo>
                    <a:lnTo>
                      <a:pt x="2181566" y="36005"/>
                    </a:lnTo>
                    <a:lnTo>
                      <a:pt x="2181567" y="36006"/>
                    </a:lnTo>
                    <a:cubicBezTo>
                      <a:pt x="2181567" y="45947"/>
                      <a:pt x="2173508" y="54006"/>
                      <a:pt x="2163567" y="54006"/>
                    </a:cubicBezTo>
                    <a:cubicBezTo>
                      <a:pt x="2153626" y="54006"/>
                      <a:pt x="2145567" y="45947"/>
                      <a:pt x="2145567" y="36006"/>
                    </a:cubicBezTo>
                    <a:lnTo>
                      <a:pt x="2145567" y="36005"/>
                    </a:lnTo>
                    <a:lnTo>
                      <a:pt x="2142398" y="36005"/>
                    </a:lnTo>
                    <a:cubicBezTo>
                      <a:pt x="2142398" y="26063"/>
                      <a:pt x="2126281" y="18003"/>
                      <a:pt x="2106400" y="18003"/>
                    </a:cubicBezTo>
                    <a:cubicBezTo>
                      <a:pt x="2086519" y="18003"/>
                      <a:pt x="2070402" y="26063"/>
                      <a:pt x="2070402" y="36005"/>
                    </a:cubicBezTo>
                    <a:lnTo>
                      <a:pt x="2070399" y="36005"/>
                    </a:lnTo>
                    <a:lnTo>
                      <a:pt x="2070400" y="36006"/>
                    </a:lnTo>
                    <a:cubicBezTo>
                      <a:pt x="2070400" y="45947"/>
                      <a:pt x="2062341" y="54006"/>
                      <a:pt x="2052400" y="54006"/>
                    </a:cubicBezTo>
                    <a:cubicBezTo>
                      <a:pt x="2042459" y="54006"/>
                      <a:pt x="2034400" y="45947"/>
                      <a:pt x="2034400" y="36006"/>
                    </a:cubicBezTo>
                    <a:lnTo>
                      <a:pt x="2034400" y="36005"/>
                    </a:lnTo>
                    <a:lnTo>
                      <a:pt x="2034398" y="36005"/>
                    </a:lnTo>
                    <a:cubicBezTo>
                      <a:pt x="2034398" y="26063"/>
                      <a:pt x="2018281" y="18003"/>
                      <a:pt x="1998400" y="18003"/>
                    </a:cubicBezTo>
                    <a:cubicBezTo>
                      <a:pt x="1978519" y="18003"/>
                      <a:pt x="1962402" y="26063"/>
                      <a:pt x="1962402" y="36005"/>
                    </a:cubicBezTo>
                    <a:lnTo>
                      <a:pt x="1962399" y="36005"/>
                    </a:lnTo>
                    <a:lnTo>
                      <a:pt x="1962400" y="36006"/>
                    </a:lnTo>
                    <a:cubicBezTo>
                      <a:pt x="1962400" y="45947"/>
                      <a:pt x="1954341" y="54006"/>
                      <a:pt x="1944400" y="54006"/>
                    </a:cubicBezTo>
                    <a:cubicBezTo>
                      <a:pt x="1934459" y="54006"/>
                      <a:pt x="1926400" y="45947"/>
                      <a:pt x="1926400" y="36006"/>
                    </a:cubicBezTo>
                    <a:lnTo>
                      <a:pt x="1926400" y="36005"/>
                    </a:lnTo>
                    <a:lnTo>
                      <a:pt x="1926398" y="36005"/>
                    </a:lnTo>
                    <a:cubicBezTo>
                      <a:pt x="1926398" y="26063"/>
                      <a:pt x="1910281" y="18003"/>
                      <a:pt x="1890400" y="18003"/>
                    </a:cubicBezTo>
                    <a:cubicBezTo>
                      <a:pt x="1870519" y="18003"/>
                      <a:pt x="1854402" y="26063"/>
                      <a:pt x="1854402" y="36005"/>
                    </a:cubicBezTo>
                    <a:lnTo>
                      <a:pt x="1854399" y="36005"/>
                    </a:lnTo>
                    <a:lnTo>
                      <a:pt x="1854400" y="36006"/>
                    </a:lnTo>
                    <a:cubicBezTo>
                      <a:pt x="1854400" y="45947"/>
                      <a:pt x="1846341" y="54006"/>
                      <a:pt x="1836400" y="54006"/>
                    </a:cubicBezTo>
                    <a:cubicBezTo>
                      <a:pt x="1826459" y="54006"/>
                      <a:pt x="1818400" y="45947"/>
                      <a:pt x="1818400" y="36006"/>
                    </a:cubicBezTo>
                    <a:lnTo>
                      <a:pt x="1820712" y="30425"/>
                    </a:lnTo>
                    <a:lnTo>
                      <a:pt x="1814790" y="23276"/>
                    </a:lnTo>
                    <a:cubicBezTo>
                      <a:pt x="1808276" y="20018"/>
                      <a:pt x="1799276" y="18003"/>
                      <a:pt x="1789336" y="18003"/>
                    </a:cubicBezTo>
                    <a:cubicBezTo>
                      <a:pt x="1769455" y="18003"/>
                      <a:pt x="1753338" y="26063"/>
                      <a:pt x="1753338" y="36005"/>
                    </a:cubicBezTo>
                    <a:lnTo>
                      <a:pt x="1753335" y="36005"/>
                    </a:lnTo>
                    <a:lnTo>
                      <a:pt x="1753336" y="36006"/>
                    </a:lnTo>
                    <a:cubicBezTo>
                      <a:pt x="1753336" y="45947"/>
                      <a:pt x="1745277" y="54006"/>
                      <a:pt x="1735336" y="54006"/>
                    </a:cubicBezTo>
                    <a:cubicBezTo>
                      <a:pt x="1725395" y="54006"/>
                      <a:pt x="1717336" y="45947"/>
                      <a:pt x="1717336" y="36006"/>
                    </a:cubicBezTo>
                    <a:lnTo>
                      <a:pt x="1717336" y="36005"/>
                    </a:lnTo>
                    <a:lnTo>
                      <a:pt x="1717334" y="36005"/>
                    </a:lnTo>
                    <a:cubicBezTo>
                      <a:pt x="1717334" y="26063"/>
                      <a:pt x="1701217" y="18003"/>
                      <a:pt x="1681336" y="18003"/>
                    </a:cubicBezTo>
                    <a:cubicBezTo>
                      <a:pt x="1661455" y="18003"/>
                      <a:pt x="1645338" y="26063"/>
                      <a:pt x="1645338" y="36005"/>
                    </a:cubicBezTo>
                    <a:lnTo>
                      <a:pt x="1645335" y="36005"/>
                    </a:lnTo>
                    <a:lnTo>
                      <a:pt x="1645336" y="36006"/>
                    </a:lnTo>
                    <a:cubicBezTo>
                      <a:pt x="1645336" y="45947"/>
                      <a:pt x="1637277" y="54006"/>
                      <a:pt x="1627336" y="54006"/>
                    </a:cubicBezTo>
                    <a:cubicBezTo>
                      <a:pt x="1617395" y="54006"/>
                      <a:pt x="1609336" y="45947"/>
                      <a:pt x="1609336" y="36006"/>
                    </a:cubicBezTo>
                    <a:lnTo>
                      <a:pt x="1609336" y="36005"/>
                    </a:lnTo>
                    <a:lnTo>
                      <a:pt x="1609334" y="36005"/>
                    </a:lnTo>
                    <a:cubicBezTo>
                      <a:pt x="1609334" y="26063"/>
                      <a:pt x="1593217" y="18003"/>
                      <a:pt x="1573336" y="18003"/>
                    </a:cubicBezTo>
                    <a:cubicBezTo>
                      <a:pt x="1553455" y="18003"/>
                      <a:pt x="1537338" y="26063"/>
                      <a:pt x="1537338" y="36005"/>
                    </a:cubicBezTo>
                    <a:lnTo>
                      <a:pt x="1537335" y="36005"/>
                    </a:lnTo>
                    <a:lnTo>
                      <a:pt x="1537336" y="36006"/>
                    </a:lnTo>
                    <a:cubicBezTo>
                      <a:pt x="1537336" y="45947"/>
                      <a:pt x="1529277" y="54006"/>
                      <a:pt x="1519336" y="54006"/>
                    </a:cubicBezTo>
                    <a:cubicBezTo>
                      <a:pt x="1509395" y="54006"/>
                      <a:pt x="1501336" y="45947"/>
                      <a:pt x="1501336" y="36006"/>
                    </a:cubicBezTo>
                    <a:lnTo>
                      <a:pt x="1503947" y="29702"/>
                    </a:lnTo>
                    <a:lnTo>
                      <a:pt x="1498624" y="23276"/>
                    </a:lnTo>
                    <a:cubicBezTo>
                      <a:pt x="1492110" y="20018"/>
                      <a:pt x="1483110" y="18003"/>
                      <a:pt x="1473170" y="18003"/>
                    </a:cubicBezTo>
                    <a:cubicBezTo>
                      <a:pt x="1453289" y="18003"/>
                      <a:pt x="1437172" y="26063"/>
                      <a:pt x="1437172" y="36005"/>
                    </a:cubicBezTo>
                    <a:lnTo>
                      <a:pt x="1437169" y="36005"/>
                    </a:lnTo>
                    <a:lnTo>
                      <a:pt x="1437170" y="36006"/>
                    </a:lnTo>
                    <a:cubicBezTo>
                      <a:pt x="1437170" y="45947"/>
                      <a:pt x="1429111" y="54006"/>
                      <a:pt x="1419170" y="54006"/>
                    </a:cubicBezTo>
                    <a:cubicBezTo>
                      <a:pt x="1409229" y="54006"/>
                      <a:pt x="1401170" y="45947"/>
                      <a:pt x="1401170" y="36006"/>
                    </a:cubicBezTo>
                    <a:lnTo>
                      <a:pt x="1401170" y="36005"/>
                    </a:lnTo>
                    <a:lnTo>
                      <a:pt x="1401168" y="36005"/>
                    </a:lnTo>
                    <a:cubicBezTo>
                      <a:pt x="1401168" y="26063"/>
                      <a:pt x="1385051" y="18003"/>
                      <a:pt x="1365170" y="18003"/>
                    </a:cubicBezTo>
                    <a:cubicBezTo>
                      <a:pt x="1345289" y="18003"/>
                      <a:pt x="1329172" y="26063"/>
                      <a:pt x="1329172" y="36005"/>
                    </a:cubicBezTo>
                    <a:lnTo>
                      <a:pt x="1329169" y="36005"/>
                    </a:lnTo>
                    <a:lnTo>
                      <a:pt x="1329170" y="36006"/>
                    </a:lnTo>
                    <a:cubicBezTo>
                      <a:pt x="1329170" y="45947"/>
                      <a:pt x="1321111" y="54006"/>
                      <a:pt x="1311170" y="54006"/>
                    </a:cubicBezTo>
                    <a:cubicBezTo>
                      <a:pt x="1301229" y="54006"/>
                      <a:pt x="1293170" y="45947"/>
                      <a:pt x="1293170" y="36006"/>
                    </a:cubicBezTo>
                    <a:lnTo>
                      <a:pt x="1293170" y="36005"/>
                    </a:lnTo>
                    <a:lnTo>
                      <a:pt x="1293168" y="36005"/>
                    </a:lnTo>
                    <a:cubicBezTo>
                      <a:pt x="1293168" y="26063"/>
                      <a:pt x="1277051" y="18003"/>
                      <a:pt x="1257170" y="18003"/>
                    </a:cubicBezTo>
                    <a:cubicBezTo>
                      <a:pt x="1237289" y="18003"/>
                      <a:pt x="1221172" y="26063"/>
                      <a:pt x="1221172" y="36005"/>
                    </a:cubicBezTo>
                    <a:lnTo>
                      <a:pt x="1221169" y="36005"/>
                    </a:lnTo>
                    <a:lnTo>
                      <a:pt x="1221170" y="36006"/>
                    </a:lnTo>
                    <a:cubicBezTo>
                      <a:pt x="1221170" y="45947"/>
                      <a:pt x="1213111" y="54006"/>
                      <a:pt x="1203170" y="54006"/>
                    </a:cubicBezTo>
                    <a:cubicBezTo>
                      <a:pt x="1193229" y="54006"/>
                      <a:pt x="1185170" y="45947"/>
                      <a:pt x="1185170" y="36006"/>
                    </a:cubicBezTo>
                    <a:lnTo>
                      <a:pt x="1185170" y="36005"/>
                    </a:lnTo>
                    <a:lnTo>
                      <a:pt x="1182001" y="36005"/>
                    </a:lnTo>
                    <a:cubicBezTo>
                      <a:pt x="1182001" y="26063"/>
                      <a:pt x="1165884" y="18003"/>
                      <a:pt x="1146003" y="18003"/>
                    </a:cubicBezTo>
                    <a:cubicBezTo>
                      <a:pt x="1126122" y="18003"/>
                      <a:pt x="1110005" y="26063"/>
                      <a:pt x="1110005" y="36005"/>
                    </a:cubicBezTo>
                    <a:lnTo>
                      <a:pt x="1110002" y="36005"/>
                    </a:lnTo>
                    <a:lnTo>
                      <a:pt x="1110003" y="36006"/>
                    </a:lnTo>
                    <a:cubicBezTo>
                      <a:pt x="1110003" y="45947"/>
                      <a:pt x="1101944" y="54006"/>
                      <a:pt x="1092003" y="54006"/>
                    </a:cubicBezTo>
                    <a:cubicBezTo>
                      <a:pt x="1082062" y="54006"/>
                      <a:pt x="1074003" y="45947"/>
                      <a:pt x="1074003" y="36006"/>
                    </a:cubicBezTo>
                    <a:lnTo>
                      <a:pt x="1074003" y="36005"/>
                    </a:lnTo>
                    <a:lnTo>
                      <a:pt x="1074001" y="36005"/>
                    </a:lnTo>
                    <a:cubicBezTo>
                      <a:pt x="1074001" y="26063"/>
                      <a:pt x="1057884" y="18003"/>
                      <a:pt x="1038003" y="18003"/>
                    </a:cubicBezTo>
                    <a:cubicBezTo>
                      <a:pt x="1018122" y="18003"/>
                      <a:pt x="1002005" y="26063"/>
                      <a:pt x="1002005" y="36005"/>
                    </a:cubicBezTo>
                    <a:lnTo>
                      <a:pt x="1002002" y="36005"/>
                    </a:lnTo>
                    <a:lnTo>
                      <a:pt x="1002003" y="36006"/>
                    </a:lnTo>
                    <a:cubicBezTo>
                      <a:pt x="1002003" y="45947"/>
                      <a:pt x="993944" y="54006"/>
                      <a:pt x="984003" y="54006"/>
                    </a:cubicBezTo>
                    <a:cubicBezTo>
                      <a:pt x="974062" y="54006"/>
                      <a:pt x="966003" y="45947"/>
                      <a:pt x="966003" y="36006"/>
                    </a:cubicBezTo>
                    <a:lnTo>
                      <a:pt x="966003" y="36005"/>
                    </a:lnTo>
                    <a:lnTo>
                      <a:pt x="966001" y="36005"/>
                    </a:lnTo>
                    <a:cubicBezTo>
                      <a:pt x="966001" y="26063"/>
                      <a:pt x="949884" y="18003"/>
                      <a:pt x="930003" y="18003"/>
                    </a:cubicBezTo>
                    <a:cubicBezTo>
                      <a:pt x="910122" y="18003"/>
                      <a:pt x="894005" y="26063"/>
                      <a:pt x="894005" y="36005"/>
                    </a:cubicBezTo>
                    <a:lnTo>
                      <a:pt x="894002" y="36005"/>
                    </a:lnTo>
                    <a:lnTo>
                      <a:pt x="894003" y="36006"/>
                    </a:lnTo>
                    <a:cubicBezTo>
                      <a:pt x="894003" y="45947"/>
                      <a:pt x="885944" y="54006"/>
                      <a:pt x="876003" y="54006"/>
                    </a:cubicBezTo>
                    <a:cubicBezTo>
                      <a:pt x="866062" y="54006"/>
                      <a:pt x="858003" y="45947"/>
                      <a:pt x="858003" y="36006"/>
                    </a:cubicBezTo>
                    <a:lnTo>
                      <a:pt x="860315" y="30425"/>
                    </a:lnTo>
                    <a:lnTo>
                      <a:pt x="854393" y="23276"/>
                    </a:lnTo>
                    <a:cubicBezTo>
                      <a:pt x="847879" y="20018"/>
                      <a:pt x="838879" y="18003"/>
                      <a:pt x="828939" y="18003"/>
                    </a:cubicBezTo>
                    <a:cubicBezTo>
                      <a:pt x="809058" y="18003"/>
                      <a:pt x="792941" y="26063"/>
                      <a:pt x="792941" y="36005"/>
                    </a:cubicBezTo>
                    <a:lnTo>
                      <a:pt x="792938" y="36005"/>
                    </a:lnTo>
                    <a:lnTo>
                      <a:pt x="792939" y="36006"/>
                    </a:lnTo>
                    <a:cubicBezTo>
                      <a:pt x="792939" y="45947"/>
                      <a:pt x="784880" y="54006"/>
                      <a:pt x="774939" y="54006"/>
                    </a:cubicBezTo>
                    <a:cubicBezTo>
                      <a:pt x="764998" y="54006"/>
                      <a:pt x="756939" y="45947"/>
                      <a:pt x="756939" y="36006"/>
                    </a:cubicBezTo>
                    <a:lnTo>
                      <a:pt x="756939" y="36005"/>
                    </a:lnTo>
                    <a:lnTo>
                      <a:pt x="756937" y="36005"/>
                    </a:lnTo>
                    <a:cubicBezTo>
                      <a:pt x="756937" y="26063"/>
                      <a:pt x="740820" y="18003"/>
                      <a:pt x="720939" y="18003"/>
                    </a:cubicBezTo>
                    <a:cubicBezTo>
                      <a:pt x="701058" y="18003"/>
                      <a:pt x="684941" y="26063"/>
                      <a:pt x="684941" y="36005"/>
                    </a:cubicBezTo>
                    <a:lnTo>
                      <a:pt x="684938" y="36005"/>
                    </a:lnTo>
                    <a:lnTo>
                      <a:pt x="684939" y="36006"/>
                    </a:lnTo>
                    <a:cubicBezTo>
                      <a:pt x="684939" y="45947"/>
                      <a:pt x="676880" y="54006"/>
                      <a:pt x="666939" y="54006"/>
                    </a:cubicBezTo>
                    <a:cubicBezTo>
                      <a:pt x="656998" y="54006"/>
                      <a:pt x="648939" y="45947"/>
                      <a:pt x="648939" y="36006"/>
                    </a:cubicBezTo>
                    <a:lnTo>
                      <a:pt x="648939" y="36005"/>
                    </a:lnTo>
                    <a:lnTo>
                      <a:pt x="648937" y="36005"/>
                    </a:lnTo>
                    <a:cubicBezTo>
                      <a:pt x="648937" y="26063"/>
                      <a:pt x="632820" y="18003"/>
                      <a:pt x="612939" y="18003"/>
                    </a:cubicBezTo>
                    <a:cubicBezTo>
                      <a:pt x="593058" y="18003"/>
                      <a:pt x="576941" y="26063"/>
                      <a:pt x="576941" y="36005"/>
                    </a:cubicBezTo>
                    <a:lnTo>
                      <a:pt x="576938" y="36005"/>
                    </a:lnTo>
                    <a:lnTo>
                      <a:pt x="576939" y="36006"/>
                    </a:lnTo>
                    <a:cubicBezTo>
                      <a:pt x="576939" y="45947"/>
                      <a:pt x="568880" y="54006"/>
                      <a:pt x="558939" y="54006"/>
                    </a:cubicBezTo>
                    <a:cubicBezTo>
                      <a:pt x="548998" y="54006"/>
                      <a:pt x="540939" y="45947"/>
                      <a:pt x="540939" y="36006"/>
                    </a:cubicBezTo>
                    <a:lnTo>
                      <a:pt x="541681" y="34214"/>
                    </a:lnTo>
                    <a:lnTo>
                      <a:pt x="532621" y="23276"/>
                    </a:lnTo>
                    <a:cubicBezTo>
                      <a:pt x="526107" y="20018"/>
                      <a:pt x="517107" y="18003"/>
                      <a:pt x="507167" y="18003"/>
                    </a:cubicBezTo>
                    <a:cubicBezTo>
                      <a:pt x="487286" y="18003"/>
                      <a:pt x="471169" y="26063"/>
                      <a:pt x="471169" y="36005"/>
                    </a:cubicBezTo>
                    <a:lnTo>
                      <a:pt x="471166" y="36005"/>
                    </a:lnTo>
                    <a:lnTo>
                      <a:pt x="471167" y="36006"/>
                    </a:lnTo>
                    <a:cubicBezTo>
                      <a:pt x="471167" y="45947"/>
                      <a:pt x="463108" y="54006"/>
                      <a:pt x="453167" y="54006"/>
                    </a:cubicBezTo>
                    <a:cubicBezTo>
                      <a:pt x="443226" y="54006"/>
                      <a:pt x="435167" y="45947"/>
                      <a:pt x="435167" y="36006"/>
                    </a:cubicBezTo>
                    <a:lnTo>
                      <a:pt x="435167" y="36005"/>
                    </a:lnTo>
                    <a:lnTo>
                      <a:pt x="435165" y="36005"/>
                    </a:lnTo>
                    <a:cubicBezTo>
                      <a:pt x="435165" y="26063"/>
                      <a:pt x="419048" y="18003"/>
                      <a:pt x="399167" y="18003"/>
                    </a:cubicBezTo>
                    <a:cubicBezTo>
                      <a:pt x="379286" y="18003"/>
                      <a:pt x="363169" y="26063"/>
                      <a:pt x="363169" y="36005"/>
                    </a:cubicBezTo>
                    <a:lnTo>
                      <a:pt x="363166" y="36005"/>
                    </a:lnTo>
                    <a:lnTo>
                      <a:pt x="363167" y="36006"/>
                    </a:lnTo>
                    <a:cubicBezTo>
                      <a:pt x="363167" y="45947"/>
                      <a:pt x="355108" y="54006"/>
                      <a:pt x="345167" y="54006"/>
                    </a:cubicBezTo>
                    <a:cubicBezTo>
                      <a:pt x="335226" y="54006"/>
                      <a:pt x="327167" y="45947"/>
                      <a:pt x="327167" y="36006"/>
                    </a:cubicBezTo>
                    <a:lnTo>
                      <a:pt x="327167" y="36005"/>
                    </a:lnTo>
                    <a:lnTo>
                      <a:pt x="327165" y="36005"/>
                    </a:lnTo>
                    <a:cubicBezTo>
                      <a:pt x="327165" y="26063"/>
                      <a:pt x="311048" y="18003"/>
                      <a:pt x="291167" y="18003"/>
                    </a:cubicBezTo>
                    <a:cubicBezTo>
                      <a:pt x="271286" y="18003"/>
                      <a:pt x="255169" y="26063"/>
                      <a:pt x="255169" y="36005"/>
                    </a:cubicBezTo>
                    <a:lnTo>
                      <a:pt x="255166" y="36005"/>
                    </a:lnTo>
                    <a:lnTo>
                      <a:pt x="255167" y="36006"/>
                    </a:lnTo>
                    <a:cubicBezTo>
                      <a:pt x="255167" y="45947"/>
                      <a:pt x="247108" y="54006"/>
                      <a:pt x="237167" y="54006"/>
                    </a:cubicBezTo>
                    <a:cubicBezTo>
                      <a:pt x="227226" y="54006"/>
                      <a:pt x="219167" y="45947"/>
                      <a:pt x="219167" y="36006"/>
                    </a:cubicBezTo>
                    <a:lnTo>
                      <a:pt x="219167" y="36005"/>
                    </a:lnTo>
                    <a:lnTo>
                      <a:pt x="215998" y="36005"/>
                    </a:lnTo>
                    <a:cubicBezTo>
                      <a:pt x="215998" y="26063"/>
                      <a:pt x="199881" y="18003"/>
                      <a:pt x="180000" y="18003"/>
                    </a:cubicBezTo>
                    <a:cubicBezTo>
                      <a:pt x="160119" y="18003"/>
                      <a:pt x="144002" y="26063"/>
                      <a:pt x="144002" y="36005"/>
                    </a:cubicBezTo>
                    <a:lnTo>
                      <a:pt x="143999" y="36005"/>
                    </a:lnTo>
                    <a:lnTo>
                      <a:pt x="144000" y="36006"/>
                    </a:lnTo>
                    <a:cubicBezTo>
                      <a:pt x="144000" y="45947"/>
                      <a:pt x="135941" y="54006"/>
                      <a:pt x="126000" y="54006"/>
                    </a:cubicBezTo>
                    <a:cubicBezTo>
                      <a:pt x="116059" y="54006"/>
                      <a:pt x="108000" y="45947"/>
                      <a:pt x="108000" y="36006"/>
                    </a:cubicBezTo>
                    <a:lnTo>
                      <a:pt x="108000" y="36005"/>
                    </a:lnTo>
                    <a:lnTo>
                      <a:pt x="107998" y="36005"/>
                    </a:lnTo>
                    <a:cubicBezTo>
                      <a:pt x="107998" y="26063"/>
                      <a:pt x="91881" y="18003"/>
                      <a:pt x="72000" y="18003"/>
                    </a:cubicBezTo>
                    <a:cubicBezTo>
                      <a:pt x="52119" y="18003"/>
                      <a:pt x="36002" y="26063"/>
                      <a:pt x="36002" y="36005"/>
                    </a:cubicBezTo>
                    <a:lnTo>
                      <a:pt x="35999" y="36005"/>
                    </a:lnTo>
                    <a:lnTo>
                      <a:pt x="36000" y="36006"/>
                    </a:lnTo>
                    <a:cubicBezTo>
                      <a:pt x="36000" y="45947"/>
                      <a:pt x="27941" y="54006"/>
                      <a:pt x="18000" y="54006"/>
                    </a:cubicBezTo>
                    <a:cubicBezTo>
                      <a:pt x="8059" y="54006"/>
                      <a:pt x="0" y="45947"/>
                      <a:pt x="0" y="36006"/>
                    </a:cubicBezTo>
                    <a:cubicBezTo>
                      <a:pt x="0" y="26065"/>
                      <a:pt x="8059" y="18006"/>
                      <a:pt x="18000" y="18006"/>
                    </a:cubicBezTo>
                    <a:lnTo>
                      <a:pt x="26893" y="21690"/>
                    </a:lnTo>
                    <a:lnTo>
                      <a:pt x="33816" y="10546"/>
                    </a:lnTo>
                    <a:cubicBezTo>
                      <a:pt x="43588" y="4031"/>
                      <a:pt x="57088" y="1"/>
                      <a:pt x="72000" y="1"/>
                    </a:cubicBezTo>
                    <a:cubicBezTo>
                      <a:pt x="86911" y="1"/>
                      <a:pt x="100411" y="4031"/>
                      <a:pt x="110183" y="10546"/>
                    </a:cubicBezTo>
                    <a:lnTo>
                      <a:pt x="117106" y="21690"/>
                    </a:lnTo>
                    <a:lnTo>
                      <a:pt x="126000" y="18006"/>
                    </a:lnTo>
                    <a:lnTo>
                      <a:pt x="134893" y="21690"/>
                    </a:lnTo>
                    <a:lnTo>
                      <a:pt x="141816" y="10546"/>
                    </a:lnTo>
                    <a:cubicBezTo>
                      <a:pt x="151588" y="4031"/>
                      <a:pt x="165088" y="1"/>
                      <a:pt x="180000" y="1"/>
                    </a:cubicBezTo>
                    <a:cubicBezTo>
                      <a:pt x="194911" y="1"/>
                      <a:pt x="208411" y="4031"/>
                      <a:pt x="218183" y="10546"/>
                    </a:cubicBezTo>
                    <a:lnTo>
                      <a:pt x="225754" y="22733"/>
                    </a:lnTo>
                    <a:lnTo>
                      <a:pt x="237167" y="18006"/>
                    </a:lnTo>
                    <a:lnTo>
                      <a:pt x="246060" y="21690"/>
                    </a:lnTo>
                    <a:lnTo>
                      <a:pt x="252983" y="10546"/>
                    </a:lnTo>
                    <a:cubicBezTo>
                      <a:pt x="262755" y="4031"/>
                      <a:pt x="276255" y="1"/>
                      <a:pt x="291167" y="1"/>
                    </a:cubicBezTo>
                    <a:cubicBezTo>
                      <a:pt x="306078" y="1"/>
                      <a:pt x="319578" y="4031"/>
                      <a:pt x="329350" y="10546"/>
                    </a:cubicBezTo>
                    <a:lnTo>
                      <a:pt x="336273" y="21690"/>
                    </a:lnTo>
                    <a:lnTo>
                      <a:pt x="345167" y="18006"/>
                    </a:lnTo>
                    <a:lnTo>
                      <a:pt x="354060" y="21690"/>
                    </a:lnTo>
                    <a:lnTo>
                      <a:pt x="360983" y="10546"/>
                    </a:lnTo>
                    <a:cubicBezTo>
                      <a:pt x="370755" y="4031"/>
                      <a:pt x="384255" y="1"/>
                      <a:pt x="399167" y="1"/>
                    </a:cubicBezTo>
                    <a:cubicBezTo>
                      <a:pt x="414078" y="1"/>
                      <a:pt x="427578" y="4031"/>
                      <a:pt x="437350" y="10546"/>
                    </a:cubicBezTo>
                    <a:lnTo>
                      <a:pt x="444273" y="21690"/>
                    </a:lnTo>
                    <a:lnTo>
                      <a:pt x="453167" y="18006"/>
                    </a:lnTo>
                    <a:lnTo>
                      <a:pt x="462060" y="21690"/>
                    </a:lnTo>
                    <a:lnTo>
                      <a:pt x="468983" y="10546"/>
                    </a:lnTo>
                    <a:cubicBezTo>
                      <a:pt x="478755" y="4031"/>
                      <a:pt x="492255" y="1"/>
                      <a:pt x="507167" y="1"/>
                    </a:cubicBezTo>
                    <a:cubicBezTo>
                      <a:pt x="522078" y="1"/>
                      <a:pt x="535578" y="4031"/>
                      <a:pt x="545350" y="10546"/>
                    </a:cubicBezTo>
                    <a:lnTo>
                      <a:pt x="551817" y="20956"/>
                    </a:lnTo>
                    <a:lnTo>
                      <a:pt x="558939" y="18006"/>
                    </a:lnTo>
                    <a:lnTo>
                      <a:pt x="567832" y="21690"/>
                    </a:lnTo>
                    <a:lnTo>
                      <a:pt x="574755" y="10546"/>
                    </a:lnTo>
                    <a:cubicBezTo>
                      <a:pt x="584527" y="4031"/>
                      <a:pt x="598027" y="1"/>
                      <a:pt x="612939" y="1"/>
                    </a:cubicBezTo>
                    <a:cubicBezTo>
                      <a:pt x="627850" y="1"/>
                      <a:pt x="641350" y="4031"/>
                      <a:pt x="651122" y="10546"/>
                    </a:cubicBezTo>
                    <a:lnTo>
                      <a:pt x="658045" y="21690"/>
                    </a:lnTo>
                    <a:lnTo>
                      <a:pt x="666939" y="18006"/>
                    </a:lnTo>
                    <a:lnTo>
                      <a:pt x="675832" y="21690"/>
                    </a:lnTo>
                    <a:lnTo>
                      <a:pt x="682755" y="10546"/>
                    </a:lnTo>
                    <a:cubicBezTo>
                      <a:pt x="692527" y="4031"/>
                      <a:pt x="706027" y="1"/>
                      <a:pt x="720939" y="1"/>
                    </a:cubicBezTo>
                    <a:cubicBezTo>
                      <a:pt x="735850" y="1"/>
                      <a:pt x="749350" y="4031"/>
                      <a:pt x="759122" y="10546"/>
                    </a:cubicBezTo>
                    <a:lnTo>
                      <a:pt x="766045" y="21690"/>
                    </a:lnTo>
                    <a:lnTo>
                      <a:pt x="774939" y="18006"/>
                    </a:lnTo>
                    <a:lnTo>
                      <a:pt x="783832" y="21690"/>
                    </a:lnTo>
                    <a:lnTo>
                      <a:pt x="790755" y="10546"/>
                    </a:lnTo>
                    <a:cubicBezTo>
                      <a:pt x="800527" y="4031"/>
                      <a:pt x="814027" y="1"/>
                      <a:pt x="828939" y="1"/>
                    </a:cubicBezTo>
                    <a:cubicBezTo>
                      <a:pt x="843850" y="1"/>
                      <a:pt x="857350" y="4031"/>
                      <a:pt x="867122" y="10546"/>
                    </a:cubicBezTo>
                    <a:lnTo>
                      <a:pt x="872626" y="19405"/>
                    </a:lnTo>
                    <a:lnTo>
                      <a:pt x="876003" y="18006"/>
                    </a:lnTo>
                    <a:lnTo>
                      <a:pt x="884896" y="21690"/>
                    </a:lnTo>
                    <a:lnTo>
                      <a:pt x="891819" y="10546"/>
                    </a:lnTo>
                    <a:cubicBezTo>
                      <a:pt x="901591" y="4031"/>
                      <a:pt x="915091" y="1"/>
                      <a:pt x="930003" y="1"/>
                    </a:cubicBezTo>
                    <a:cubicBezTo>
                      <a:pt x="944914" y="1"/>
                      <a:pt x="958414" y="4031"/>
                      <a:pt x="968186" y="10546"/>
                    </a:cubicBezTo>
                    <a:lnTo>
                      <a:pt x="975109" y="21690"/>
                    </a:lnTo>
                    <a:lnTo>
                      <a:pt x="984003" y="18006"/>
                    </a:lnTo>
                    <a:lnTo>
                      <a:pt x="992896" y="21690"/>
                    </a:lnTo>
                    <a:lnTo>
                      <a:pt x="999819" y="10546"/>
                    </a:lnTo>
                    <a:cubicBezTo>
                      <a:pt x="1009591" y="4031"/>
                      <a:pt x="1023091" y="1"/>
                      <a:pt x="1038003" y="1"/>
                    </a:cubicBezTo>
                    <a:cubicBezTo>
                      <a:pt x="1052914" y="1"/>
                      <a:pt x="1066414" y="4031"/>
                      <a:pt x="1076186" y="10546"/>
                    </a:cubicBezTo>
                    <a:lnTo>
                      <a:pt x="1083109" y="21690"/>
                    </a:lnTo>
                    <a:lnTo>
                      <a:pt x="1092003" y="18006"/>
                    </a:lnTo>
                    <a:lnTo>
                      <a:pt x="1100896" y="21690"/>
                    </a:lnTo>
                    <a:lnTo>
                      <a:pt x="1107819" y="10546"/>
                    </a:lnTo>
                    <a:cubicBezTo>
                      <a:pt x="1117591" y="4031"/>
                      <a:pt x="1131091" y="1"/>
                      <a:pt x="1146003" y="1"/>
                    </a:cubicBezTo>
                    <a:cubicBezTo>
                      <a:pt x="1160914" y="1"/>
                      <a:pt x="1174414" y="4031"/>
                      <a:pt x="1184186" y="10546"/>
                    </a:cubicBezTo>
                    <a:lnTo>
                      <a:pt x="1191757" y="22733"/>
                    </a:lnTo>
                    <a:lnTo>
                      <a:pt x="1203170" y="18006"/>
                    </a:lnTo>
                    <a:lnTo>
                      <a:pt x="1212063" y="21690"/>
                    </a:lnTo>
                    <a:lnTo>
                      <a:pt x="1218986" y="10546"/>
                    </a:lnTo>
                    <a:cubicBezTo>
                      <a:pt x="1228758" y="4031"/>
                      <a:pt x="1242258" y="1"/>
                      <a:pt x="1257170" y="1"/>
                    </a:cubicBezTo>
                    <a:cubicBezTo>
                      <a:pt x="1272081" y="1"/>
                      <a:pt x="1285581" y="4031"/>
                      <a:pt x="1295353" y="10546"/>
                    </a:cubicBezTo>
                    <a:lnTo>
                      <a:pt x="1302276" y="21690"/>
                    </a:lnTo>
                    <a:lnTo>
                      <a:pt x="1311170" y="18006"/>
                    </a:lnTo>
                    <a:lnTo>
                      <a:pt x="1320063" y="21690"/>
                    </a:lnTo>
                    <a:lnTo>
                      <a:pt x="1326986" y="10546"/>
                    </a:lnTo>
                    <a:cubicBezTo>
                      <a:pt x="1336758" y="4031"/>
                      <a:pt x="1350258" y="1"/>
                      <a:pt x="1365170" y="1"/>
                    </a:cubicBezTo>
                    <a:cubicBezTo>
                      <a:pt x="1380081" y="1"/>
                      <a:pt x="1393581" y="4031"/>
                      <a:pt x="1403353" y="10546"/>
                    </a:cubicBezTo>
                    <a:lnTo>
                      <a:pt x="1410276" y="21690"/>
                    </a:lnTo>
                    <a:lnTo>
                      <a:pt x="1419170" y="18006"/>
                    </a:lnTo>
                    <a:lnTo>
                      <a:pt x="1428063" y="21690"/>
                    </a:lnTo>
                    <a:lnTo>
                      <a:pt x="1434986" y="10546"/>
                    </a:lnTo>
                    <a:cubicBezTo>
                      <a:pt x="1444758" y="4031"/>
                      <a:pt x="1458258" y="1"/>
                      <a:pt x="1473170" y="1"/>
                    </a:cubicBezTo>
                    <a:cubicBezTo>
                      <a:pt x="1488081" y="1"/>
                      <a:pt x="1501581" y="4031"/>
                      <a:pt x="1511353" y="10546"/>
                    </a:cubicBezTo>
                    <a:lnTo>
                      <a:pt x="1516673" y="19109"/>
                    </a:lnTo>
                    <a:lnTo>
                      <a:pt x="1519336" y="18006"/>
                    </a:lnTo>
                    <a:lnTo>
                      <a:pt x="1528229" y="21690"/>
                    </a:lnTo>
                    <a:lnTo>
                      <a:pt x="1535152" y="10546"/>
                    </a:lnTo>
                    <a:cubicBezTo>
                      <a:pt x="1544924" y="4031"/>
                      <a:pt x="1558424" y="1"/>
                      <a:pt x="1573336" y="1"/>
                    </a:cubicBezTo>
                    <a:cubicBezTo>
                      <a:pt x="1588247" y="1"/>
                      <a:pt x="1601747" y="4031"/>
                      <a:pt x="1611519" y="10546"/>
                    </a:cubicBezTo>
                    <a:lnTo>
                      <a:pt x="1618442" y="21690"/>
                    </a:lnTo>
                    <a:lnTo>
                      <a:pt x="1627336" y="18006"/>
                    </a:lnTo>
                    <a:lnTo>
                      <a:pt x="1636229" y="21690"/>
                    </a:lnTo>
                    <a:lnTo>
                      <a:pt x="1643152" y="10546"/>
                    </a:lnTo>
                    <a:cubicBezTo>
                      <a:pt x="1652924" y="4031"/>
                      <a:pt x="1666424" y="1"/>
                      <a:pt x="1681336" y="1"/>
                    </a:cubicBezTo>
                    <a:cubicBezTo>
                      <a:pt x="1696247" y="1"/>
                      <a:pt x="1709747" y="4031"/>
                      <a:pt x="1719519" y="10546"/>
                    </a:cubicBezTo>
                    <a:lnTo>
                      <a:pt x="1726442" y="21690"/>
                    </a:lnTo>
                    <a:lnTo>
                      <a:pt x="1735336" y="18006"/>
                    </a:lnTo>
                    <a:lnTo>
                      <a:pt x="1744229" y="21690"/>
                    </a:lnTo>
                    <a:lnTo>
                      <a:pt x="1751152" y="10546"/>
                    </a:lnTo>
                    <a:cubicBezTo>
                      <a:pt x="1760924" y="4031"/>
                      <a:pt x="1774424" y="1"/>
                      <a:pt x="1789336" y="1"/>
                    </a:cubicBezTo>
                    <a:cubicBezTo>
                      <a:pt x="1804247" y="1"/>
                      <a:pt x="1817747" y="4031"/>
                      <a:pt x="1827519" y="10546"/>
                    </a:cubicBezTo>
                    <a:lnTo>
                      <a:pt x="1833023" y="19405"/>
                    </a:lnTo>
                    <a:lnTo>
                      <a:pt x="1836400" y="18006"/>
                    </a:lnTo>
                    <a:lnTo>
                      <a:pt x="1845293" y="21690"/>
                    </a:lnTo>
                    <a:lnTo>
                      <a:pt x="1852216" y="10546"/>
                    </a:lnTo>
                    <a:cubicBezTo>
                      <a:pt x="1861988" y="4031"/>
                      <a:pt x="1875488" y="1"/>
                      <a:pt x="1890400" y="1"/>
                    </a:cubicBezTo>
                    <a:cubicBezTo>
                      <a:pt x="1905311" y="1"/>
                      <a:pt x="1918811" y="4031"/>
                      <a:pt x="1928583" y="10546"/>
                    </a:cubicBezTo>
                    <a:lnTo>
                      <a:pt x="1935506" y="21690"/>
                    </a:lnTo>
                    <a:lnTo>
                      <a:pt x="1944400" y="18006"/>
                    </a:lnTo>
                    <a:lnTo>
                      <a:pt x="1953293" y="21690"/>
                    </a:lnTo>
                    <a:lnTo>
                      <a:pt x="1960216" y="10546"/>
                    </a:lnTo>
                    <a:cubicBezTo>
                      <a:pt x="1969988" y="4031"/>
                      <a:pt x="1983488" y="1"/>
                      <a:pt x="1998400" y="1"/>
                    </a:cubicBezTo>
                    <a:cubicBezTo>
                      <a:pt x="2013311" y="1"/>
                      <a:pt x="2026811" y="4031"/>
                      <a:pt x="2036583" y="10546"/>
                    </a:cubicBezTo>
                    <a:lnTo>
                      <a:pt x="2043506" y="21690"/>
                    </a:lnTo>
                    <a:lnTo>
                      <a:pt x="2052400" y="18006"/>
                    </a:lnTo>
                    <a:lnTo>
                      <a:pt x="2061293" y="21690"/>
                    </a:lnTo>
                    <a:lnTo>
                      <a:pt x="2068216" y="10546"/>
                    </a:lnTo>
                    <a:cubicBezTo>
                      <a:pt x="2077988" y="4031"/>
                      <a:pt x="2091488" y="1"/>
                      <a:pt x="2106400" y="1"/>
                    </a:cubicBezTo>
                    <a:cubicBezTo>
                      <a:pt x="2121311" y="1"/>
                      <a:pt x="2134811" y="4031"/>
                      <a:pt x="2144583" y="10546"/>
                    </a:cubicBezTo>
                    <a:lnTo>
                      <a:pt x="2152154" y="22733"/>
                    </a:lnTo>
                    <a:lnTo>
                      <a:pt x="2163567" y="18006"/>
                    </a:lnTo>
                    <a:lnTo>
                      <a:pt x="2172460" y="21690"/>
                    </a:lnTo>
                    <a:lnTo>
                      <a:pt x="2179383" y="10546"/>
                    </a:lnTo>
                    <a:cubicBezTo>
                      <a:pt x="2189155" y="4031"/>
                      <a:pt x="2202655" y="1"/>
                      <a:pt x="2217567" y="1"/>
                    </a:cubicBezTo>
                    <a:cubicBezTo>
                      <a:pt x="2232478" y="1"/>
                      <a:pt x="2245978" y="4031"/>
                      <a:pt x="2255750" y="10546"/>
                    </a:cubicBezTo>
                    <a:lnTo>
                      <a:pt x="2262673" y="21690"/>
                    </a:lnTo>
                    <a:lnTo>
                      <a:pt x="2271567" y="18006"/>
                    </a:lnTo>
                    <a:lnTo>
                      <a:pt x="2280460" y="21690"/>
                    </a:lnTo>
                    <a:lnTo>
                      <a:pt x="2287383" y="10546"/>
                    </a:lnTo>
                    <a:cubicBezTo>
                      <a:pt x="2297155" y="4031"/>
                      <a:pt x="2310655" y="1"/>
                      <a:pt x="2325567" y="1"/>
                    </a:cubicBezTo>
                    <a:cubicBezTo>
                      <a:pt x="2340478" y="1"/>
                      <a:pt x="2353978" y="4031"/>
                      <a:pt x="2363750" y="10546"/>
                    </a:cubicBezTo>
                    <a:lnTo>
                      <a:pt x="2370673" y="21690"/>
                    </a:lnTo>
                    <a:lnTo>
                      <a:pt x="2379567" y="18006"/>
                    </a:lnTo>
                    <a:lnTo>
                      <a:pt x="2388460" y="21690"/>
                    </a:lnTo>
                    <a:lnTo>
                      <a:pt x="2395383" y="10546"/>
                    </a:lnTo>
                    <a:cubicBezTo>
                      <a:pt x="2405155" y="4031"/>
                      <a:pt x="2418655" y="1"/>
                      <a:pt x="2433567" y="1"/>
                    </a:cubicBezTo>
                    <a:cubicBezTo>
                      <a:pt x="2448478" y="1"/>
                      <a:pt x="2461978" y="4031"/>
                      <a:pt x="2471750" y="10546"/>
                    </a:cubicBezTo>
                    <a:lnTo>
                      <a:pt x="2478217" y="20955"/>
                    </a:lnTo>
                    <a:lnTo>
                      <a:pt x="2485339" y="18005"/>
                    </a:lnTo>
                    <a:lnTo>
                      <a:pt x="2494232" y="21689"/>
                    </a:lnTo>
                    <a:lnTo>
                      <a:pt x="2501155" y="10545"/>
                    </a:lnTo>
                    <a:cubicBezTo>
                      <a:pt x="2510927" y="4030"/>
                      <a:pt x="2524427" y="0"/>
                      <a:pt x="2539339" y="0"/>
                    </a:cubicBezTo>
                    <a:cubicBezTo>
                      <a:pt x="2554250" y="0"/>
                      <a:pt x="2567750" y="4030"/>
                      <a:pt x="2577522" y="10545"/>
                    </a:cubicBezTo>
                    <a:lnTo>
                      <a:pt x="2584445" y="21689"/>
                    </a:lnTo>
                    <a:lnTo>
                      <a:pt x="2593339" y="18005"/>
                    </a:lnTo>
                    <a:lnTo>
                      <a:pt x="2602232" y="21689"/>
                    </a:lnTo>
                    <a:lnTo>
                      <a:pt x="2609155" y="10545"/>
                    </a:lnTo>
                    <a:cubicBezTo>
                      <a:pt x="2618927" y="4030"/>
                      <a:pt x="2632427" y="0"/>
                      <a:pt x="2647339" y="0"/>
                    </a:cubicBezTo>
                    <a:cubicBezTo>
                      <a:pt x="2662250" y="0"/>
                      <a:pt x="2675750" y="4030"/>
                      <a:pt x="2685522" y="10545"/>
                    </a:cubicBezTo>
                    <a:lnTo>
                      <a:pt x="2692445" y="21689"/>
                    </a:lnTo>
                    <a:lnTo>
                      <a:pt x="2701339" y="18005"/>
                    </a:lnTo>
                    <a:lnTo>
                      <a:pt x="2710232" y="21689"/>
                    </a:lnTo>
                    <a:lnTo>
                      <a:pt x="2717155" y="10545"/>
                    </a:lnTo>
                    <a:cubicBezTo>
                      <a:pt x="2726927" y="4030"/>
                      <a:pt x="2740427" y="0"/>
                      <a:pt x="2755339" y="0"/>
                    </a:cubicBezTo>
                    <a:cubicBezTo>
                      <a:pt x="2770250" y="0"/>
                      <a:pt x="2783750" y="4030"/>
                      <a:pt x="2793522" y="10545"/>
                    </a:cubicBezTo>
                    <a:lnTo>
                      <a:pt x="2799026" y="19404"/>
                    </a:lnTo>
                    <a:lnTo>
                      <a:pt x="2802403" y="18005"/>
                    </a:lnTo>
                    <a:lnTo>
                      <a:pt x="2811296" y="21689"/>
                    </a:lnTo>
                    <a:lnTo>
                      <a:pt x="2818219" y="10545"/>
                    </a:lnTo>
                    <a:cubicBezTo>
                      <a:pt x="2827991" y="4030"/>
                      <a:pt x="2841491" y="0"/>
                      <a:pt x="2856403" y="0"/>
                    </a:cubicBezTo>
                    <a:cubicBezTo>
                      <a:pt x="2871314" y="0"/>
                      <a:pt x="2884814" y="4030"/>
                      <a:pt x="2894586" y="10545"/>
                    </a:cubicBezTo>
                    <a:lnTo>
                      <a:pt x="2901509" y="21689"/>
                    </a:lnTo>
                    <a:lnTo>
                      <a:pt x="2910403" y="18005"/>
                    </a:lnTo>
                    <a:lnTo>
                      <a:pt x="2919296" y="21689"/>
                    </a:lnTo>
                    <a:lnTo>
                      <a:pt x="2926219" y="10545"/>
                    </a:lnTo>
                    <a:cubicBezTo>
                      <a:pt x="2935991" y="4030"/>
                      <a:pt x="2949491" y="0"/>
                      <a:pt x="2964403" y="0"/>
                    </a:cubicBezTo>
                    <a:cubicBezTo>
                      <a:pt x="2979314" y="0"/>
                      <a:pt x="2992814" y="4030"/>
                      <a:pt x="3002587" y="10545"/>
                    </a:cubicBezTo>
                    <a:lnTo>
                      <a:pt x="3009509" y="21689"/>
                    </a:lnTo>
                    <a:lnTo>
                      <a:pt x="3018403" y="18005"/>
                    </a:lnTo>
                    <a:lnTo>
                      <a:pt x="3027296" y="21689"/>
                    </a:lnTo>
                    <a:lnTo>
                      <a:pt x="3034219" y="10545"/>
                    </a:lnTo>
                    <a:cubicBezTo>
                      <a:pt x="3043991" y="4030"/>
                      <a:pt x="3057491" y="0"/>
                      <a:pt x="3072403" y="0"/>
                    </a:cubicBezTo>
                    <a:cubicBezTo>
                      <a:pt x="3087314" y="0"/>
                      <a:pt x="3100814" y="4030"/>
                      <a:pt x="3110587" y="10545"/>
                    </a:cubicBezTo>
                    <a:lnTo>
                      <a:pt x="3118158" y="22732"/>
                    </a:lnTo>
                    <a:lnTo>
                      <a:pt x="3129570" y="18005"/>
                    </a:lnTo>
                    <a:lnTo>
                      <a:pt x="3138463" y="21689"/>
                    </a:lnTo>
                    <a:lnTo>
                      <a:pt x="3145386" y="10545"/>
                    </a:lnTo>
                    <a:cubicBezTo>
                      <a:pt x="3155158" y="4030"/>
                      <a:pt x="3168658" y="0"/>
                      <a:pt x="3183570" y="0"/>
                    </a:cubicBezTo>
                    <a:cubicBezTo>
                      <a:pt x="3198481" y="0"/>
                      <a:pt x="3211981" y="4030"/>
                      <a:pt x="3221753" y="10545"/>
                    </a:cubicBezTo>
                    <a:lnTo>
                      <a:pt x="3228676" y="21689"/>
                    </a:lnTo>
                    <a:lnTo>
                      <a:pt x="3237570" y="18005"/>
                    </a:lnTo>
                    <a:lnTo>
                      <a:pt x="3246463" y="21689"/>
                    </a:lnTo>
                    <a:lnTo>
                      <a:pt x="3253386" y="10545"/>
                    </a:lnTo>
                    <a:cubicBezTo>
                      <a:pt x="3263158" y="4030"/>
                      <a:pt x="3276658" y="0"/>
                      <a:pt x="3291570" y="0"/>
                    </a:cubicBezTo>
                    <a:cubicBezTo>
                      <a:pt x="3306481" y="0"/>
                      <a:pt x="3319981" y="4030"/>
                      <a:pt x="3329753" y="10545"/>
                    </a:cubicBezTo>
                    <a:lnTo>
                      <a:pt x="3336676" y="21689"/>
                    </a:lnTo>
                    <a:lnTo>
                      <a:pt x="3345570" y="18005"/>
                    </a:lnTo>
                    <a:lnTo>
                      <a:pt x="3354463" y="21689"/>
                    </a:lnTo>
                    <a:lnTo>
                      <a:pt x="3361386" y="10545"/>
                    </a:lnTo>
                    <a:cubicBezTo>
                      <a:pt x="3371158" y="4030"/>
                      <a:pt x="3384658" y="0"/>
                      <a:pt x="3399570" y="0"/>
                    </a:cubicBezTo>
                    <a:cubicBezTo>
                      <a:pt x="3414481" y="0"/>
                      <a:pt x="3427981" y="4030"/>
                      <a:pt x="3437754" y="10545"/>
                    </a:cubicBezTo>
                    <a:lnTo>
                      <a:pt x="3443073" y="19108"/>
                    </a:lnTo>
                    <a:lnTo>
                      <a:pt x="3445736" y="18005"/>
                    </a:lnTo>
                    <a:lnTo>
                      <a:pt x="3454629" y="21689"/>
                    </a:lnTo>
                    <a:lnTo>
                      <a:pt x="3461552" y="10545"/>
                    </a:lnTo>
                    <a:cubicBezTo>
                      <a:pt x="3471324" y="4030"/>
                      <a:pt x="3484824" y="0"/>
                      <a:pt x="3499736" y="0"/>
                    </a:cubicBezTo>
                    <a:cubicBezTo>
                      <a:pt x="3514647" y="0"/>
                      <a:pt x="3528147" y="4030"/>
                      <a:pt x="3537919" y="10545"/>
                    </a:cubicBezTo>
                    <a:lnTo>
                      <a:pt x="3544842" y="21689"/>
                    </a:lnTo>
                    <a:lnTo>
                      <a:pt x="3553736" y="18005"/>
                    </a:lnTo>
                    <a:lnTo>
                      <a:pt x="3562629" y="21689"/>
                    </a:lnTo>
                    <a:lnTo>
                      <a:pt x="3569552" y="10545"/>
                    </a:lnTo>
                    <a:cubicBezTo>
                      <a:pt x="3579324" y="4030"/>
                      <a:pt x="3592824" y="0"/>
                      <a:pt x="3607736" y="0"/>
                    </a:cubicBezTo>
                    <a:cubicBezTo>
                      <a:pt x="3622647" y="0"/>
                      <a:pt x="3636147" y="4030"/>
                      <a:pt x="3645920" y="10545"/>
                    </a:cubicBezTo>
                    <a:lnTo>
                      <a:pt x="3652842" y="21689"/>
                    </a:lnTo>
                    <a:lnTo>
                      <a:pt x="3661736" y="18005"/>
                    </a:lnTo>
                    <a:lnTo>
                      <a:pt x="3670629" y="21689"/>
                    </a:lnTo>
                    <a:lnTo>
                      <a:pt x="3677552" y="10545"/>
                    </a:lnTo>
                    <a:cubicBezTo>
                      <a:pt x="3687324" y="4030"/>
                      <a:pt x="3700824" y="0"/>
                      <a:pt x="3715736" y="0"/>
                    </a:cubicBezTo>
                    <a:cubicBezTo>
                      <a:pt x="3730647" y="0"/>
                      <a:pt x="3744147" y="4030"/>
                      <a:pt x="3753920" y="10545"/>
                    </a:cubicBezTo>
                    <a:lnTo>
                      <a:pt x="3759423" y="19404"/>
                    </a:lnTo>
                    <a:lnTo>
                      <a:pt x="3762800" y="18005"/>
                    </a:lnTo>
                    <a:lnTo>
                      <a:pt x="3771693" y="21689"/>
                    </a:lnTo>
                    <a:lnTo>
                      <a:pt x="3778616" y="10545"/>
                    </a:lnTo>
                    <a:cubicBezTo>
                      <a:pt x="3788388" y="4030"/>
                      <a:pt x="3801888" y="0"/>
                      <a:pt x="3816800" y="0"/>
                    </a:cubicBezTo>
                    <a:cubicBezTo>
                      <a:pt x="3831711" y="0"/>
                      <a:pt x="3845211" y="4030"/>
                      <a:pt x="3854983" y="10545"/>
                    </a:cubicBezTo>
                    <a:lnTo>
                      <a:pt x="3861906" y="21689"/>
                    </a:lnTo>
                    <a:lnTo>
                      <a:pt x="3870800" y="18005"/>
                    </a:lnTo>
                    <a:lnTo>
                      <a:pt x="3879693" y="21689"/>
                    </a:lnTo>
                    <a:lnTo>
                      <a:pt x="3886616" y="10545"/>
                    </a:lnTo>
                    <a:cubicBezTo>
                      <a:pt x="3896388" y="4030"/>
                      <a:pt x="3909888" y="0"/>
                      <a:pt x="3924800" y="0"/>
                    </a:cubicBezTo>
                    <a:cubicBezTo>
                      <a:pt x="3939711" y="0"/>
                      <a:pt x="3953211" y="4030"/>
                      <a:pt x="3962984" y="10545"/>
                    </a:cubicBezTo>
                    <a:lnTo>
                      <a:pt x="3969906" y="21689"/>
                    </a:lnTo>
                    <a:lnTo>
                      <a:pt x="3978800" y="18005"/>
                    </a:lnTo>
                    <a:lnTo>
                      <a:pt x="3987693" y="21689"/>
                    </a:lnTo>
                    <a:lnTo>
                      <a:pt x="3994616" y="10545"/>
                    </a:lnTo>
                    <a:cubicBezTo>
                      <a:pt x="4004388" y="4030"/>
                      <a:pt x="4017888" y="0"/>
                      <a:pt x="4032800" y="0"/>
                    </a:cubicBezTo>
                    <a:cubicBezTo>
                      <a:pt x="4047711" y="0"/>
                      <a:pt x="4061211" y="4030"/>
                      <a:pt x="4070983" y="10546"/>
                    </a:cubicBezTo>
                    <a:lnTo>
                      <a:pt x="4078555" y="22732"/>
                    </a:lnTo>
                    <a:lnTo>
                      <a:pt x="4089967" y="18005"/>
                    </a:lnTo>
                    <a:lnTo>
                      <a:pt x="4098860" y="21689"/>
                    </a:lnTo>
                    <a:lnTo>
                      <a:pt x="4105783" y="10546"/>
                    </a:lnTo>
                    <a:cubicBezTo>
                      <a:pt x="4115555" y="4030"/>
                      <a:pt x="4129055" y="0"/>
                      <a:pt x="4143967" y="0"/>
                    </a:cubicBezTo>
                    <a:cubicBezTo>
                      <a:pt x="4158878" y="0"/>
                      <a:pt x="4172378" y="4030"/>
                      <a:pt x="4182151" y="10546"/>
                    </a:cubicBezTo>
                    <a:lnTo>
                      <a:pt x="4189073" y="21689"/>
                    </a:lnTo>
                    <a:lnTo>
                      <a:pt x="4197967" y="18005"/>
                    </a:lnTo>
                    <a:lnTo>
                      <a:pt x="4206860" y="21689"/>
                    </a:lnTo>
                    <a:lnTo>
                      <a:pt x="4213783" y="10546"/>
                    </a:lnTo>
                    <a:cubicBezTo>
                      <a:pt x="4223555" y="4030"/>
                      <a:pt x="4237055" y="0"/>
                      <a:pt x="4251967" y="0"/>
                    </a:cubicBezTo>
                    <a:cubicBezTo>
                      <a:pt x="4266878" y="0"/>
                      <a:pt x="4280378" y="4030"/>
                      <a:pt x="4290151" y="10546"/>
                    </a:cubicBezTo>
                    <a:lnTo>
                      <a:pt x="4297073" y="21689"/>
                    </a:lnTo>
                    <a:lnTo>
                      <a:pt x="4305967" y="18005"/>
                    </a:lnTo>
                    <a:lnTo>
                      <a:pt x="4314861" y="21689"/>
                    </a:lnTo>
                    <a:lnTo>
                      <a:pt x="4321783" y="10546"/>
                    </a:lnTo>
                    <a:cubicBezTo>
                      <a:pt x="4331556" y="4030"/>
                      <a:pt x="4345056" y="0"/>
                      <a:pt x="4359967" y="0"/>
                    </a:cubicBezTo>
                    <a:cubicBezTo>
                      <a:pt x="4389790" y="0"/>
                      <a:pt x="4413967" y="16120"/>
                      <a:pt x="4413967" y="36004"/>
                    </a:cubicBezTo>
                    <a:lnTo>
                      <a:pt x="4395965" y="36004"/>
                    </a:lnTo>
                    <a:cubicBezTo>
                      <a:pt x="4395965" y="26062"/>
                      <a:pt x="4379848" y="18002"/>
                      <a:pt x="4359967" y="18002"/>
                    </a:cubicBezTo>
                    <a:cubicBezTo>
                      <a:pt x="4340086" y="18002"/>
                      <a:pt x="4323969" y="26062"/>
                      <a:pt x="4323969" y="36004"/>
                    </a:cubicBezTo>
                    <a:lnTo>
                      <a:pt x="4323967" y="36004"/>
                    </a:lnTo>
                    <a:lnTo>
                      <a:pt x="4323967" y="36005"/>
                    </a:lnTo>
                    <a:cubicBezTo>
                      <a:pt x="4323967" y="45946"/>
                      <a:pt x="4315908" y="54005"/>
                      <a:pt x="4305967" y="54005"/>
                    </a:cubicBezTo>
                    <a:cubicBezTo>
                      <a:pt x="4296026" y="54005"/>
                      <a:pt x="4287967" y="45946"/>
                      <a:pt x="4287967" y="36005"/>
                    </a:cubicBezTo>
                    <a:lnTo>
                      <a:pt x="4287967" y="36004"/>
                    </a:lnTo>
                    <a:lnTo>
                      <a:pt x="4287965" y="36004"/>
                    </a:lnTo>
                    <a:cubicBezTo>
                      <a:pt x="4287965" y="26062"/>
                      <a:pt x="4271848" y="18002"/>
                      <a:pt x="4251967" y="18002"/>
                    </a:cubicBezTo>
                    <a:cubicBezTo>
                      <a:pt x="4232086" y="18002"/>
                      <a:pt x="4215969" y="26062"/>
                      <a:pt x="4215969" y="36004"/>
                    </a:cubicBezTo>
                    <a:lnTo>
                      <a:pt x="4215966" y="36004"/>
                    </a:lnTo>
                    <a:lnTo>
                      <a:pt x="4215967" y="36005"/>
                    </a:lnTo>
                    <a:cubicBezTo>
                      <a:pt x="4215967" y="45946"/>
                      <a:pt x="4207908" y="54005"/>
                      <a:pt x="4197967" y="54005"/>
                    </a:cubicBezTo>
                    <a:cubicBezTo>
                      <a:pt x="4188026" y="54005"/>
                      <a:pt x="4179967" y="45946"/>
                      <a:pt x="4179967" y="36005"/>
                    </a:cubicBezTo>
                    <a:lnTo>
                      <a:pt x="4179967" y="36004"/>
                    </a:lnTo>
                    <a:lnTo>
                      <a:pt x="4179965" y="36004"/>
                    </a:lnTo>
                    <a:cubicBezTo>
                      <a:pt x="4179965" y="26062"/>
                      <a:pt x="4163848" y="18002"/>
                      <a:pt x="4143967" y="18002"/>
                    </a:cubicBezTo>
                    <a:cubicBezTo>
                      <a:pt x="4124086" y="18002"/>
                      <a:pt x="4107969" y="26062"/>
                      <a:pt x="4107969" y="36004"/>
                    </a:cubicBezTo>
                    <a:lnTo>
                      <a:pt x="4107966" y="36004"/>
                    </a:lnTo>
                    <a:lnTo>
                      <a:pt x="4107967" y="36005"/>
                    </a:lnTo>
                    <a:cubicBezTo>
                      <a:pt x="4107967" y="45946"/>
                      <a:pt x="4099908" y="54005"/>
                      <a:pt x="4089967" y="54005"/>
                    </a:cubicBezTo>
                    <a:cubicBezTo>
                      <a:pt x="4080026" y="54005"/>
                      <a:pt x="4071967" y="45946"/>
                      <a:pt x="4071967" y="36005"/>
                    </a:cubicBezTo>
                    <a:lnTo>
                      <a:pt x="4071967" y="36004"/>
                    </a:lnTo>
                    <a:lnTo>
                      <a:pt x="4068798" y="36004"/>
                    </a:lnTo>
                    <a:cubicBezTo>
                      <a:pt x="4068798" y="26062"/>
                      <a:pt x="4052681" y="18002"/>
                      <a:pt x="4032800" y="18002"/>
                    </a:cubicBezTo>
                    <a:cubicBezTo>
                      <a:pt x="4012919" y="18002"/>
                      <a:pt x="3996802" y="26062"/>
                      <a:pt x="3996802" y="36004"/>
                    </a:cubicBezTo>
                    <a:lnTo>
                      <a:pt x="3996799" y="36004"/>
                    </a:lnTo>
                    <a:lnTo>
                      <a:pt x="3996800" y="36005"/>
                    </a:lnTo>
                    <a:cubicBezTo>
                      <a:pt x="3996800" y="45946"/>
                      <a:pt x="3988741" y="54005"/>
                      <a:pt x="3978800" y="54005"/>
                    </a:cubicBezTo>
                    <a:cubicBezTo>
                      <a:pt x="3968859" y="54005"/>
                      <a:pt x="3960800" y="45946"/>
                      <a:pt x="3960800" y="36005"/>
                    </a:cubicBezTo>
                    <a:lnTo>
                      <a:pt x="3960800" y="36004"/>
                    </a:lnTo>
                    <a:lnTo>
                      <a:pt x="3960798" y="36004"/>
                    </a:lnTo>
                    <a:cubicBezTo>
                      <a:pt x="3960798" y="26062"/>
                      <a:pt x="3944681" y="18002"/>
                      <a:pt x="3924800" y="18002"/>
                    </a:cubicBezTo>
                    <a:cubicBezTo>
                      <a:pt x="3904919" y="18002"/>
                      <a:pt x="3888802" y="26062"/>
                      <a:pt x="3888802" y="36004"/>
                    </a:cubicBezTo>
                    <a:lnTo>
                      <a:pt x="3888799" y="36004"/>
                    </a:lnTo>
                    <a:lnTo>
                      <a:pt x="3888800" y="36005"/>
                    </a:lnTo>
                    <a:cubicBezTo>
                      <a:pt x="3888800" y="45946"/>
                      <a:pt x="3880741" y="54005"/>
                      <a:pt x="3870800" y="54005"/>
                    </a:cubicBezTo>
                    <a:cubicBezTo>
                      <a:pt x="3860859" y="54005"/>
                      <a:pt x="3852800" y="45946"/>
                      <a:pt x="3852800" y="36005"/>
                    </a:cubicBezTo>
                    <a:lnTo>
                      <a:pt x="3852800" y="36004"/>
                    </a:lnTo>
                    <a:lnTo>
                      <a:pt x="3852798" y="36004"/>
                    </a:lnTo>
                    <a:cubicBezTo>
                      <a:pt x="3852798" y="26062"/>
                      <a:pt x="3836681" y="18002"/>
                      <a:pt x="3816800" y="18002"/>
                    </a:cubicBezTo>
                    <a:cubicBezTo>
                      <a:pt x="3796919" y="18002"/>
                      <a:pt x="3780802" y="26062"/>
                      <a:pt x="3780802" y="36004"/>
                    </a:cubicBezTo>
                    <a:lnTo>
                      <a:pt x="3780799" y="36004"/>
                    </a:lnTo>
                    <a:lnTo>
                      <a:pt x="3780800" y="36005"/>
                    </a:lnTo>
                    <a:cubicBezTo>
                      <a:pt x="3780800" y="45946"/>
                      <a:pt x="3772741" y="54005"/>
                      <a:pt x="3762800" y="54005"/>
                    </a:cubicBezTo>
                    <a:cubicBezTo>
                      <a:pt x="3752859" y="54005"/>
                      <a:pt x="3744800" y="45946"/>
                      <a:pt x="3744800" y="36005"/>
                    </a:cubicBezTo>
                    <a:lnTo>
                      <a:pt x="3747112" y="30424"/>
                    </a:lnTo>
                    <a:lnTo>
                      <a:pt x="3741190" y="23275"/>
                    </a:lnTo>
                    <a:cubicBezTo>
                      <a:pt x="3734676" y="20017"/>
                      <a:pt x="3725676" y="18002"/>
                      <a:pt x="3715736" y="18002"/>
                    </a:cubicBezTo>
                    <a:cubicBezTo>
                      <a:pt x="3695855" y="18002"/>
                      <a:pt x="3679738" y="26062"/>
                      <a:pt x="3679738" y="36004"/>
                    </a:cubicBezTo>
                    <a:lnTo>
                      <a:pt x="3679735" y="36004"/>
                    </a:lnTo>
                    <a:lnTo>
                      <a:pt x="3679736" y="36005"/>
                    </a:lnTo>
                    <a:cubicBezTo>
                      <a:pt x="3679736" y="45946"/>
                      <a:pt x="3671677" y="54005"/>
                      <a:pt x="3661736" y="54005"/>
                    </a:cubicBezTo>
                    <a:cubicBezTo>
                      <a:pt x="3651795" y="54005"/>
                      <a:pt x="3643736" y="45946"/>
                      <a:pt x="3643736" y="36005"/>
                    </a:cubicBezTo>
                    <a:lnTo>
                      <a:pt x="3643736" y="36004"/>
                    </a:lnTo>
                    <a:lnTo>
                      <a:pt x="3643734" y="36004"/>
                    </a:lnTo>
                    <a:cubicBezTo>
                      <a:pt x="3643734" y="26062"/>
                      <a:pt x="3627617" y="18002"/>
                      <a:pt x="3607736" y="18002"/>
                    </a:cubicBezTo>
                    <a:cubicBezTo>
                      <a:pt x="3587855" y="18002"/>
                      <a:pt x="3571738" y="26062"/>
                      <a:pt x="3571738" y="36004"/>
                    </a:cubicBezTo>
                    <a:lnTo>
                      <a:pt x="3571735" y="36004"/>
                    </a:lnTo>
                    <a:lnTo>
                      <a:pt x="3571736" y="36005"/>
                    </a:lnTo>
                    <a:cubicBezTo>
                      <a:pt x="3571736" y="45946"/>
                      <a:pt x="3563677" y="54005"/>
                      <a:pt x="3553736" y="54005"/>
                    </a:cubicBezTo>
                    <a:cubicBezTo>
                      <a:pt x="3543795" y="54005"/>
                      <a:pt x="3535736" y="45946"/>
                      <a:pt x="3535736" y="36005"/>
                    </a:cubicBezTo>
                    <a:lnTo>
                      <a:pt x="3535736" y="36004"/>
                    </a:lnTo>
                    <a:lnTo>
                      <a:pt x="3535734" y="36004"/>
                    </a:lnTo>
                    <a:cubicBezTo>
                      <a:pt x="3535734" y="26062"/>
                      <a:pt x="3519617" y="18002"/>
                      <a:pt x="3499736" y="18002"/>
                    </a:cubicBezTo>
                    <a:cubicBezTo>
                      <a:pt x="3479855" y="18002"/>
                      <a:pt x="3463738" y="26062"/>
                      <a:pt x="3463738" y="36004"/>
                    </a:cubicBezTo>
                    <a:lnTo>
                      <a:pt x="3463735" y="36004"/>
                    </a:lnTo>
                    <a:lnTo>
                      <a:pt x="3463736" y="36005"/>
                    </a:lnTo>
                    <a:cubicBezTo>
                      <a:pt x="3463736" y="45946"/>
                      <a:pt x="3455677" y="54005"/>
                      <a:pt x="3445736" y="54005"/>
                    </a:cubicBezTo>
                    <a:cubicBezTo>
                      <a:pt x="3435795" y="54005"/>
                      <a:pt x="3427736" y="45946"/>
                      <a:pt x="3427736" y="36005"/>
                    </a:cubicBezTo>
                    <a:lnTo>
                      <a:pt x="3430347" y="29701"/>
                    </a:lnTo>
                    <a:lnTo>
                      <a:pt x="3425024" y="23275"/>
                    </a:lnTo>
                    <a:cubicBezTo>
                      <a:pt x="3418510" y="20017"/>
                      <a:pt x="3409510" y="18002"/>
                      <a:pt x="3399570" y="18002"/>
                    </a:cubicBezTo>
                    <a:cubicBezTo>
                      <a:pt x="3379689" y="18002"/>
                      <a:pt x="3363572" y="26062"/>
                      <a:pt x="3363572" y="36004"/>
                    </a:cubicBezTo>
                    <a:lnTo>
                      <a:pt x="3363569" y="36004"/>
                    </a:lnTo>
                    <a:lnTo>
                      <a:pt x="3363570" y="36005"/>
                    </a:lnTo>
                    <a:cubicBezTo>
                      <a:pt x="3363570" y="45946"/>
                      <a:pt x="3355511" y="54005"/>
                      <a:pt x="3345570" y="54005"/>
                    </a:cubicBezTo>
                    <a:cubicBezTo>
                      <a:pt x="3335629" y="54005"/>
                      <a:pt x="3327570" y="45946"/>
                      <a:pt x="3327570" y="36005"/>
                    </a:cubicBezTo>
                    <a:lnTo>
                      <a:pt x="3327570" y="36004"/>
                    </a:lnTo>
                    <a:lnTo>
                      <a:pt x="3327568" y="36004"/>
                    </a:lnTo>
                    <a:cubicBezTo>
                      <a:pt x="3327568" y="26062"/>
                      <a:pt x="3311451" y="18002"/>
                      <a:pt x="3291570" y="18002"/>
                    </a:cubicBezTo>
                    <a:cubicBezTo>
                      <a:pt x="3271689" y="18002"/>
                      <a:pt x="3255572" y="26062"/>
                      <a:pt x="3255572" y="36004"/>
                    </a:cubicBezTo>
                    <a:lnTo>
                      <a:pt x="3255569" y="36004"/>
                    </a:lnTo>
                    <a:lnTo>
                      <a:pt x="3255570" y="36005"/>
                    </a:lnTo>
                    <a:cubicBezTo>
                      <a:pt x="3255570" y="45946"/>
                      <a:pt x="3247511" y="54005"/>
                      <a:pt x="3237570" y="54005"/>
                    </a:cubicBezTo>
                    <a:cubicBezTo>
                      <a:pt x="3227629" y="54005"/>
                      <a:pt x="3219570" y="45946"/>
                      <a:pt x="3219570" y="36005"/>
                    </a:cubicBezTo>
                    <a:lnTo>
                      <a:pt x="3219570" y="36004"/>
                    </a:lnTo>
                    <a:lnTo>
                      <a:pt x="3219568" y="36004"/>
                    </a:lnTo>
                    <a:cubicBezTo>
                      <a:pt x="3219568" y="26062"/>
                      <a:pt x="3203451" y="18002"/>
                      <a:pt x="3183570" y="18002"/>
                    </a:cubicBezTo>
                    <a:cubicBezTo>
                      <a:pt x="3163689" y="18002"/>
                      <a:pt x="3147572" y="26062"/>
                      <a:pt x="3147572" y="36004"/>
                    </a:cubicBezTo>
                    <a:lnTo>
                      <a:pt x="3147569" y="36004"/>
                    </a:lnTo>
                    <a:lnTo>
                      <a:pt x="3147570" y="36005"/>
                    </a:lnTo>
                    <a:cubicBezTo>
                      <a:pt x="3147570" y="45946"/>
                      <a:pt x="3139511" y="54005"/>
                      <a:pt x="3129570" y="54005"/>
                    </a:cubicBezTo>
                    <a:cubicBezTo>
                      <a:pt x="3119629" y="54005"/>
                      <a:pt x="3111570" y="45946"/>
                      <a:pt x="3111570" y="36005"/>
                    </a:cubicBezTo>
                    <a:lnTo>
                      <a:pt x="3111570" y="36004"/>
                    </a:lnTo>
                    <a:lnTo>
                      <a:pt x="3108401" y="36004"/>
                    </a:lnTo>
                    <a:cubicBezTo>
                      <a:pt x="3108401" y="26062"/>
                      <a:pt x="3092284" y="18002"/>
                      <a:pt x="3072403" y="18002"/>
                    </a:cubicBezTo>
                    <a:cubicBezTo>
                      <a:pt x="3052522" y="18002"/>
                      <a:pt x="3036405" y="26062"/>
                      <a:pt x="3036405" y="36004"/>
                    </a:cubicBezTo>
                    <a:lnTo>
                      <a:pt x="3036402" y="36004"/>
                    </a:lnTo>
                    <a:lnTo>
                      <a:pt x="3036403" y="36005"/>
                    </a:lnTo>
                    <a:cubicBezTo>
                      <a:pt x="3036403" y="45946"/>
                      <a:pt x="3028344" y="54005"/>
                      <a:pt x="3018403" y="54005"/>
                    </a:cubicBezTo>
                    <a:cubicBezTo>
                      <a:pt x="3008462" y="54005"/>
                      <a:pt x="3000403" y="45946"/>
                      <a:pt x="3000403" y="36005"/>
                    </a:cubicBezTo>
                    <a:lnTo>
                      <a:pt x="3000403" y="36004"/>
                    </a:lnTo>
                    <a:lnTo>
                      <a:pt x="3000401" y="36004"/>
                    </a:lnTo>
                    <a:cubicBezTo>
                      <a:pt x="3000401" y="26062"/>
                      <a:pt x="2984284" y="18002"/>
                      <a:pt x="2964403" y="18002"/>
                    </a:cubicBezTo>
                    <a:cubicBezTo>
                      <a:pt x="2944522" y="18002"/>
                      <a:pt x="2928405" y="26062"/>
                      <a:pt x="2928405" y="36004"/>
                    </a:cubicBezTo>
                    <a:lnTo>
                      <a:pt x="2928402" y="36004"/>
                    </a:lnTo>
                    <a:lnTo>
                      <a:pt x="2928403" y="36005"/>
                    </a:lnTo>
                    <a:cubicBezTo>
                      <a:pt x="2928403" y="45946"/>
                      <a:pt x="2920344" y="54005"/>
                      <a:pt x="2910403" y="54005"/>
                    </a:cubicBezTo>
                    <a:cubicBezTo>
                      <a:pt x="2900462" y="54005"/>
                      <a:pt x="2892403" y="45946"/>
                      <a:pt x="2892403" y="36005"/>
                    </a:cubicBezTo>
                    <a:lnTo>
                      <a:pt x="2892403" y="36004"/>
                    </a:lnTo>
                    <a:lnTo>
                      <a:pt x="2892401" y="36004"/>
                    </a:lnTo>
                    <a:cubicBezTo>
                      <a:pt x="2892401" y="26062"/>
                      <a:pt x="2876284" y="18002"/>
                      <a:pt x="2856403" y="18002"/>
                    </a:cubicBezTo>
                    <a:cubicBezTo>
                      <a:pt x="2836522" y="18002"/>
                      <a:pt x="2820405" y="26062"/>
                      <a:pt x="2820405" y="36004"/>
                    </a:cubicBezTo>
                    <a:lnTo>
                      <a:pt x="2820402" y="36004"/>
                    </a:lnTo>
                    <a:lnTo>
                      <a:pt x="2820403" y="36005"/>
                    </a:lnTo>
                    <a:cubicBezTo>
                      <a:pt x="2820403" y="45946"/>
                      <a:pt x="2812344" y="54005"/>
                      <a:pt x="2802403" y="54005"/>
                    </a:cubicBezTo>
                    <a:cubicBezTo>
                      <a:pt x="2792462" y="54005"/>
                      <a:pt x="2784403" y="45946"/>
                      <a:pt x="2784403" y="36005"/>
                    </a:cubicBezTo>
                    <a:lnTo>
                      <a:pt x="2786715" y="30424"/>
                    </a:lnTo>
                    <a:lnTo>
                      <a:pt x="2780793" y="23275"/>
                    </a:lnTo>
                    <a:cubicBezTo>
                      <a:pt x="2774279" y="20017"/>
                      <a:pt x="2765279" y="18002"/>
                      <a:pt x="2755339" y="18002"/>
                    </a:cubicBezTo>
                    <a:cubicBezTo>
                      <a:pt x="2735458" y="18002"/>
                      <a:pt x="2719341" y="26062"/>
                      <a:pt x="2719341" y="36004"/>
                    </a:cubicBezTo>
                    <a:lnTo>
                      <a:pt x="2719338" y="36004"/>
                    </a:lnTo>
                    <a:lnTo>
                      <a:pt x="2719339" y="36005"/>
                    </a:lnTo>
                    <a:cubicBezTo>
                      <a:pt x="2719339" y="45946"/>
                      <a:pt x="2711280" y="54005"/>
                      <a:pt x="2701339" y="54005"/>
                    </a:cubicBezTo>
                    <a:cubicBezTo>
                      <a:pt x="2691398" y="54005"/>
                      <a:pt x="2683339" y="45946"/>
                      <a:pt x="2683339" y="36005"/>
                    </a:cubicBezTo>
                    <a:lnTo>
                      <a:pt x="2683339" y="36004"/>
                    </a:lnTo>
                    <a:lnTo>
                      <a:pt x="2683337" y="36004"/>
                    </a:lnTo>
                    <a:cubicBezTo>
                      <a:pt x="2683337" y="26062"/>
                      <a:pt x="2667220" y="18002"/>
                      <a:pt x="2647339" y="18002"/>
                    </a:cubicBezTo>
                    <a:cubicBezTo>
                      <a:pt x="2627458" y="18002"/>
                      <a:pt x="2611341" y="26062"/>
                      <a:pt x="2611341" y="36004"/>
                    </a:cubicBezTo>
                    <a:lnTo>
                      <a:pt x="2611338" y="36004"/>
                    </a:lnTo>
                    <a:lnTo>
                      <a:pt x="2611339" y="36005"/>
                    </a:lnTo>
                    <a:cubicBezTo>
                      <a:pt x="2611339" y="45946"/>
                      <a:pt x="2603280" y="54005"/>
                      <a:pt x="2593339" y="54005"/>
                    </a:cubicBezTo>
                    <a:cubicBezTo>
                      <a:pt x="2583398" y="54005"/>
                      <a:pt x="2575339" y="45946"/>
                      <a:pt x="2575339" y="36005"/>
                    </a:cubicBezTo>
                    <a:lnTo>
                      <a:pt x="2575339" y="36004"/>
                    </a:lnTo>
                    <a:lnTo>
                      <a:pt x="2575337" y="36004"/>
                    </a:lnTo>
                    <a:cubicBezTo>
                      <a:pt x="2575337" y="26062"/>
                      <a:pt x="2559220" y="18002"/>
                      <a:pt x="2539339" y="18002"/>
                    </a:cubicBezTo>
                    <a:cubicBezTo>
                      <a:pt x="2519458" y="18002"/>
                      <a:pt x="2503341" y="26062"/>
                      <a:pt x="2503341" y="36004"/>
                    </a:cubicBezTo>
                    <a:lnTo>
                      <a:pt x="2503338" y="36004"/>
                    </a:lnTo>
                    <a:lnTo>
                      <a:pt x="2503339" y="36005"/>
                    </a:lnTo>
                    <a:cubicBezTo>
                      <a:pt x="2503339" y="45946"/>
                      <a:pt x="2495280" y="54005"/>
                      <a:pt x="2485339" y="54005"/>
                    </a:cubicBezTo>
                    <a:cubicBezTo>
                      <a:pt x="2475398" y="54005"/>
                      <a:pt x="2467339" y="45946"/>
                      <a:pt x="2467339" y="36005"/>
                    </a:cubicBezTo>
                    <a:lnTo>
                      <a:pt x="2468081" y="34213"/>
                    </a:lnTo>
                    <a:lnTo>
                      <a:pt x="2459021" y="23276"/>
                    </a:lnTo>
                    <a:cubicBezTo>
                      <a:pt x="2452507" y="20018"/>
                      <a:pt x="2443507" y="18003"/>
                      <a:pt x="2433567" y="18003"/>
                    </a:cubicBezTo>
                    <a:cubicBezTo>
                      <a:pt x="2413686" y="18003"/>
                      <a:pt x="2397569" y="26063"/>
                      <a:pt x="2397569" y="36005"/>
                    </a:cubicBezTo>
                    <a:lnTo>
                      <a:pt x="2397566" y="36005"/>
                    </a:lnTo>
                    <a:lnTo>
                      <a:pt x="2397567" y="36006"/>
                    </a:lnTo>
                    <a:cubicBezTo>
                      <a:pt x="2397567" y="45947"/>
                      <a:pt x="2389508" y="54006"/>
                      <a:pt x="2379567" y="54006"/>
                    </a:cubicBezTo>
                    <a:close/>
                  </a:path>
                </a:pathLst>
              </a:custGeom>
              <a:noFill/>
              <a:ln w="6350">
                <a:solidFill>
                  <a:schemeClr val="tx1"/>
                </a:solidFill>
                <a:prstDash val="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6" name="フリーフォーム 195"/>
              <p:cNvSpPr/>
              <p:nvPr/>
            </p:nvSpPr>
            <p:spPr bwMode="auto">
              <a:xfrm rot="10800000">
                <a:off x="2258880" y="3590507"/>
                <a:ext cx="3434383" cy="28129"/>
              </a:xfrm>
              <a:custGeom>
                <a:avLst/>
                <a:gdLst>
                  <a:gd name="connsiteX0" fmla="*/ 2683339 w 4395967"/>
                  <a:gd name="connsiteY0" fmla="*/ 36004 h 36005"/>
                  <a:gd name="connsiteX1" fmla="*/ 2675113 w 4395967"/>
                  <a:gd name="connsiteY1" fmla="*/ 36004 h 36005"/>
                  <a:gd name="connsiteX2" fmla="*/ 2667522 w 4395967"/>
                  <a:gd name="connsiteY2" fmla="*/ 23786 h 36005"/>
                  <a:gd name="connsiteX3" fmla="*/ 2629338 w 4395967"/>
                  <a:gd name="connsiteY3" fmla="*/ 13240 h 36005"/>
                  <a:gd name="connsiteX4" fmla="*/ 2591154 w 4395967"/>
                  <a:gd name="connsiteY4" fmla="*/ 23785 h 36005"/>
                  <a:gd name="connsiteX5" fmla="*/ 2583563 w 4395967"/>
                  <a:gd name="connsiteY5" fmla="*/ 36004 h 36005"/>
                  <a:gd name="connsiteX6" fmla="*/ 2575339 w 4395967"/>
                  <a:gd name="connsiteY6" fmla="*/ 36004 h 36005"/>
                  <a:gd name="connsiteX7" fmla="*/ 2629339 w 4395967"/>
                  <a:gd name="connsiteY7" fmla="*/ 0 h 36005"/>
                  <a:gd name="connsiteX8" fmla="*/ 2683339 w 4395967"/>
                  <a:gd name="connsiteY8" fmla="*/ 36004 h 36005"/>
                  <a:gd name="connsiteX9" fmla="*/ 2892403 w 4395967"/>
                  <a:gd name="connsiteY9" fmla="*/ 36004 h 36005"/>
                  <a:gd name="connsiteX10" fmla="*/ 2891112 w 4395967"/>
                  <a:gd name="connsiteY10" fmla="*/ 36004 h 36005"/>
                  <a:gd name="connsiteX11" fmla="*/ 2883521 w 4395967"/>
                  <a:gd name="connsiteY11" fmla="*/ 23785 h 36005"/>
                  <a:gd name="connsiteX12" fmla="*/ 2845338 w 4395967"/>
                  <a:gd name="connsiteY12" fmla="*/ 13240 h 36005"/>
                  <a:gd name="connsiteX13" fmla="*/ 2807155 w 4395967"/>
                  <a:gd name="connsiteY13" fmla="*/ 23786 h 36005"/>
                  <a:gd name="connsiteX14" fmla="*/ 2799564 w 4395967"/>
                  <a:gd name="connsiteY14" fmla="*/ 36004 h 36005"/>
                  <a:gd name="connsiteX15" fmla="*/ 2791339 w 4395967"/>
                  <a:gd name="connsiteY15" fmla="*/ 36004 h 36005"/>
                  <a:gd name="connsiteX16" fmla="*/ 2784403 w 4395967"/>
                  <a:gd name="connsiteY16" fmla="*/ 36004 h 36005"/>
                  <a:gd name="connsiteX17" fmla="*/ 2783113 w 4395967"/>
                  <a:gd name="connsiteY17" fmla="*/ 36004 h 36005"/>
                  <a:gd name="connsiteX18" fmla="*/ 2775522 w 4395967"/>
                  <a:gd name="connsiteY18" fmla="*/ 23786 h 36005"/>
                  <a:gd name="connsiteX19" fmla="*/ 2737338 w 4395967"/>
                  <a:gd name="connsiteY19" fmla="*/ 13240 h 36005"/>
                  <a:gd name="connsiteX20" fmla="*/ 2699155 w 4395967"/>
                  <a:gd name="connsiteY20" fmla="*/ 23786 h 36005"/>
                  <a:gd name="connsiteX21" fmla="*/ 2691564 w 4395967"/>
                  <a:gd name="connsiteY21" fmla="*/ 36004 h 36005"/>
                  <a:gd name="connsiteX22" fmla="*/ 2683339 w 4395967"/>
                  <a:gd name="connsiteY22" fmla="*/ 36004 h 36005"/>
                  <a:gd name="connsiteX23" fmla="*/ 2737339 w 4395967"/>
                  <a:gd name="connsiteY23" fmla="*/ 0 h 36005"/>
                  <a:gd name="connsiteX24" fmla="*/ 2775522 w 4395967"/>
                  <a:gd name="connsiteY24" fmla="*/ 10545 h 36005"/>
                  <a:gd name="connsiteX25" fmla="*/ 2787871 w 4395967"/>
                  <a:gd name="connsiteY25" fmla="*/ 30422 h 36005"/>
                  <a:gd name="connsiteX26" fmla="*/ 2800219 w 4395967"/>
                  <a:gd name="connsiteY26" fmla="*/ 10545 h 36005"/>
                  <a:gd name="connsiteX27" fmla="*/ 2838403 w 4395967"/>
                  <a:gd name="connsiteY27" fmla="*/ 0 h 36005"/>
                  <a:gd name="connsiteX28" fmla="*/ 2892403 w 4395967"/>
                  <a:gd name="connsiteY28" fmla="*/ 36004 h 36005"/>
                  <a:gd name="connsiteX29" fmla="*/ 3000403 w 4395967"/>
                  <a:gd name="connsiteY29" fmla="*/ 36004 h 36005"/>
                  <a:gd name="connsiteX30" fmla="*/ 2992177 w 4395967"/>
                  <a:gd name="connsiteY30" fmla="*/ 36004 h 36005"/>
                  <a:gd name="connsiteX31" fmla="*/ 2984586 w 4395967"/>
                  <a:gd name="connsiteY31" fmla="*/ 23786 h 36005"/>
                  <a:gd name="connsiteX32" fmla="*/ 2946402 w 4395967"/>
                  <a:gd name="connsiteY32" fmla="*/ 13240 h 36005"/>
                  <a:gd name="connsiteX33" fmla="*/ 2908218 w 4395967"/>
                  <a:gd name="connsiteY33" fmla="*/ 23785 h 36005"/>
                  <a:gd name="connsiteX34" fmla="*/ 2900627 w 4395967"/>
                  <a:gd name="connsiteY34" fmla="*/ 36004 h 36005"/>
                  <a:gd name="connsiteX35" fmla="*/ 2892403 w 4395967"/>
                  <a:gd name="connsiteY35" fmla="*/ 36004 h 36005"/>
                  <a:gd name="connsiteX36" fmla="*/ 2946403 w 4395967"/>
                  <a:gd name="connsiteY36" fmla="*/ 0 h 36005"/>
                  <a:gd name="connsiteX37" fmla="*/ 3000403 w 4395967"/>
                  <a:gd name="connsiteY37" fmla="*/ 36004 h 36005"/>
                  <a:gd name="connsiteX38" fmla="*/ 3108403 w 4395967"/>
                  <a:gd name="connsiteY38" fmla="*/ 36004 h 36005"/>
                  <a:gd name="connsiteX39" fmla="*/ 3100177 w 4395967"/>
                  <a:gd name="connsiteY39" fmla="*/ 36004 h 36005"/>
                  <a:gd name="connsiteX40" fmla="*/ 3092586 w 4395967"/>
                  <a:gd name="connsiteY40" fmla="*/ 23786 h 36005"/>
                  <a:gd name="connsiteX41" fmla="*/ 3054402 w 4395967"/>
                  <a:gd name="connsiteY41" fmla="*/ 13240 h 36005"/>
                  <a:gd name="connsiteX42" fmla="*/ 3016218 w 4395967"/>
                  <a:gd name="connsiteY42" fmla="*/ 23786 h 36005"/>
                  <a:gd name="connsiteX43" fmla="*/ 3008628 w 4395967"/>
                  <a:gd name="connsiteY43" fmla="*/ 36004 h 36005"/>
                  <a:gd name="connsiteX44" fmla="*/ 3000403 w 4395967"/>
                  <a:gd name="connsiteY44" fmla="*/ 36004 h 36005"/>
                  <a:gd name="connsiteX45" fmla="*/ 3054403 w 4395967"/>
                  <a:gd name="connsiteY45" fmla="*/ 0 h 36005"/>
                  <a:gd name="connsiteX46" fmla="*/ 3108403 w 4395967"/>
                  <a:gd name="connsiteY46" fmla="*/ 36004 h 36005"/>
                  <a:gd name="connsiteX47" fmla="*/ 3219570 w 4395967"/>
                  <a:gd name="connsiteY47" fmla="*/ 36004 h 36005"/>
                  <a:gd name="connsiteX48" fmla="*/ 3208177 w 4395967"/>
                  <a:gd name="connsiteY48" fmla="*/ 36004 h 36005"/>
                  <a:gd name="connsiteX49" fmla="*/ 3200586 w 4395967"/>
                  <a:gd name="connsiteY49" fmla="*/ 23786 h 36005"/>
                  <a:gd name="connsiteX50" fmla="*/ 3162402 w 4395967"/>
                  <a:gd name="connsiteY50" fmla="*/ 13240 h 36005"/>
                  <a:gd name="connsiteX51" fmla="*/ 3124218 w 4395967"/>
                  <a:gd name="connsiteY51" fmla="*/ 23786 h 36005"/>
                  <a:gd name="connsiteX52" fmla="*/ 3116628 w 4395967"/>
                  <a:gd name="connsiteY52" fmla="*/ 36004 h 36005"/>
                  <a:gd name="connsiteX53" fmla="*/ 3111570 w 4395967"/>
                  <a:gd name="connsiteY53" fmla="*/ 36004 h 36005"/>
                  <a:gd name="connsiteX54" fmla="*/ 3165570 w 4395967"/>
                  <a:gd name="connsiteY54" fmla="*/ 0 h 36005"/>
                  <a:gd name="connsiteX55" fmla="*/ 3219570 w 4395967"/>
                  <a:gd name="connsiteY55" fmla="*/ 36004 h 36005"/>
                  <a:gd name="connsiteX56" fmla="*/ 3327570 w 4395967"/>
                  <a:gd name="connsiteY56" fmla="*/ 36004 h 36005"/>
                  <a:gd name="connsiteX57" fmla="*/ 3319344 w 4395967"/>
                  <a:gd name="connsiteY57" fmla="*/ 36004 h 36005"/>
                  <a:gd name="connsiteX58" fmla="*/ 3311753 w 4395967"/>
                  <a:gd name="connsiteY58" fmla="*/ 23786 h 36005"/>
                  <a:gd name="connsiteX59" fmla="*/ 3273569 w 4395967"/>
                  <a:gd name="connsiteY59" fmla="*/ 13240 h 36005"/>
                  <a:gd name="connsiteX60" fmla="*/ 3235385 w 4395967"/>
                  <a:gd name="connsiteY60" fmla="*/ 23786 h 36005"/>
                  <a:gd name="connsiteX61" fmla="*/ 3227795 w 4395967"/>
                  <a:gd name="connsiteY61" fmla="*/ 36004 h 36005"/>
                  <a:gd name="connsiteX62" fmla="*/ 3219570 w 4395967"/>
                  <a:gd name="connsiteY62" fmla="*/ 36004 h 36005"/>
                  <a:gd name="connsiteX63" fmla="*/ 3273570 w 4395967"/>
                  <a:gd name="connsiteY63" fmla="*/ 0 h 36005"/>
                  <a:gd name="connsiteX64" fmla="*/ 3327570 w 4395967"/>
                  <a:gd name="connsiteY64" fmla="*/ 36004 h 36005"/>
                  <a:gd name="connsiteX65" fmla="*/ 3535736 w 4395967"/>
                  <a:gd name="connsiteY65" fmla="*/ 36004 h 36005"/>
                  <a:gd name="connsiteX66" fmla="*/ 3535344 w 4395967"/>
                  <a:gd name="connsiteY66" fmla="*/ 36004 h 36005"/>
                  <a:gd name="connsiteX67" fmla="*/ 3527753 w 4395967"/>
                  <a:gd name="connsiteY67" fmla="*/ 23785 h 36005"/>
                  <a:gd name="connsiteX68" fmla="*/ 3489569 w 4395967"/>
                  <a:gd name="connsiteY68" fmla="*/ 13240 h 36005"/>
                  <a:gd name="connsiteX69" fmla="*/ 3451385 w 4395967"/>
                  <a:gd name="connsiteY69" fmla="*/ 23786 h 36005"/>
                  <a:gd name="connsiteX70" fmla="*/ 3443795 w 4395967"/>
                  <a:gd name="connsiteY70" fmla="*/ 36004 h 36005"/>
                  <a:gd name="connsiteX71" fmla="*/ 3435570 w 4395967"/>
                  <a:gd name="connsiteY71" fmla="*/ 36004 h 36005"/>
                  <a:gd name="connsiteX72" fmla="*/ 3427736 w 4395967"/>
                  <a:gd name="connsiteY72" fmla="*/ 36004 h 36005"/>
                  <a:gd name="connsiteX73" fmla="*/ 3427344 w 4395967"/>
                  <a:gd name="connsiteY73" fmla="*/ 36004 h 36005"/>
                  <a:gd name="connsiteX74" fmla="*/ 3419753 w 4395967"/>
                  <a:gd name="connsiteY74" fmla="*/ 23786 h 36005"/>
                  <a:gd name="connsiteX75" fmla="*/ 3381569 w 4395967"/>
                  <a:gd name="connsiteY75" fmla="*/ 13240 h 36005"/>
                  <a:gd name="connsiteX76" fmla="*/ 3343385 w 4395967"/>
                  <a:gd name="connsiteY76" fmla="*/ 23786 h 36005"/>
                  <a:gd name="connsiteX77" fmla="*/ 3335795 w 4395967"/>
                  <a:gd name="connsiteY77" fmla="*/ 36004 h 36005"/>
                  <a:gd name="connsiteX78" fmla="*/ 3327570 w 4395967"/>
                  <a:gd name="connsiteY78" fmla="*/ 36004 h 36005"/>
                  <a:gd name="connsiteX79" fmla="*/ 3381570 w 4395967"/>
                  <a:gd name="connsiteY79" fmla="*/ 0 h 36005"/>
                  <a:gd name="connsiteX80" fmla="*/ 3419754 w 4395967"/>
                  <a:gd name="connsiteY80" fmla="*/ 10545 h 36005"/>
                  <a:gd name="connsiteX81" fmla="*/ 3431653 w 4395967"/>
                  <a:gd name="connsiteY81" fmla="*/ 29699 h 36005"/>
                  <a:gd name="connsiteX82" fmla="*/ 3443552 w 4395967"/>
                  <a:gd name="connsiteY82" fmla="*/ 10545 h 36005"/>
                  <a:gd name="connsiteX83" fmla="*/ 3481736 w 4395967"/>
                  <a:gd name="connsiteY83" fmla="*/ 0 h 36005"/>
                  <a:gd name="connsiteX84" fmla="*/ 3535736 w 4395967"/>
                  <a:gd name="connsiteY84" fmla="*/ 36004 h 36005"/>
                  <a:gd name="connsiteX85" fmla="*/ 3643736 w 4395967"/>
                  <a:gd name="connsiteY85" fmla="*/ 36004 h 36005"/>
                  <a:gd name="connsiteX86" fmla="*/ 3635510 w 4395967"/>
                  <a:gd name="connsiteY86" fmla="*/ 36004 h 36005"/>
                  <a:gd name="connsiteX87" fmla="*/ 3627919 w 4395967"/>
                  <a:gd name="connsiteY87" fmla="*/ 23786 h 36005"/>
                  <a:gd name="connsiteX88" fmla="*/ 3589735 w 4395967"/>
                  <a:gd name="connsiteY88" fmla="*/ 13240 h 36005"/>
                  <a:gd name="connsiteX89" fmla="*/ 3551551 w 4395967"/>
                  <a:gd name="connsiteY89" fmla="*/ 23785 h 36005"/>
                  <a:gd name="connsiteX90" fmla="*/ 3543960 w 4395967"/>
                  <a:gd name="connsiteY90" fmla="*/ 36004 h 36005"/>
                  <a:gd name="connsiteX91" fmla="*/ 3535736 w 4395967"/>
                  <a:gd name="connsiteY91" fmla="*/ 36004 h 36005"/>
                  <a:gd name="connsiteX92" fmla="*/ 3589736 w 4395967"/>
                  <a:gd name="connsiteY92" fmla="*/ 0 h 36005"/>
                  <a:gd name="connsiteX93" fmla="*/ 3643736 w 4395967"/>
                  <a:gd name="connsiteY93" fmla="*/ 36004 h 36005"/>
                  <a:gd name="connsiteX94" fmla="*/ 3852800 w 4395967"/>
                  <a:gd name="connsiteY94" fmla="*/ 36004 h 36005"/>
                  <a:gd name="connsiteX95" fmla="*/ 3851510 w 4395967"/>
                  <a:gd name="connsiteY95" fmla="*/ 36004 h 36005"/>
                  <a:gd name="connsiteX96" fmla="*/ 3843919 w 4395967"/>
                  <a:gd name="connsiteY96" fmla="*/ 23785 h 36005"/>
                  <a:gd name="connsiteX97" fmla="*/ 3805735 w 4395967"/>
                  <a:gd name="connsiteY97" fmla="*/ 13240 h 36005"/>
                  <a:gd name="connsiteX98" fmla="*/ 3767551 w 4395967"/>
                  <a:gd name="connsiteY98" fmla="*/ 23786 h 36005"/>
                  <a:gd name="connsiteX99" fmla="*/ 3759961 w 4395967"/>
                  <a:gd name="connsiteY99" fmla="*/ 36004 h 36005"/>
                  <a:gd name="connsiteX100" fmla="*/ 3751736 w 4395967"/>
                  <a:gd name="connsiteY100" fmla="*/ 36004 h 36005"/>
                  <a:gd name="connsiteX101" fmla="*/ 3744800 w 4395967"/>
                  <a:gd name="connsiteY101" fmla="*/ 36004 h 36005"/>
                  <a:gd name="connsiteX102" fmla="*/ 3743510 w 4395967"/>
                  <a:gd name="connsiteY102" fmla="*/ 36004 h 36005"/>
                  <a:gd name="connsiteX103" fmla="*/ 3735919 w 4395967"/>
                  <a:gd name="connsiteY103" fmla="*/ 23786 h 36005"/>
                  <a:gd name="connsiteX104" fmla="*/ 3697735 w 4395967"/>
                  <a:gd name="connsiteY104" fmla="*/ 13240 h 36005"/>
                  <a:gd name="connsiteX105" fmla="*/ 3659551 w 4395967"/>
                  <a:gd name="connsiteY105" fmla="*/ 23786 h 36005"/>
                  <a:gd name="connsiteX106" fmla="*/ 3651961 w 4395967"/>
                  <a:gd name="connsiteY106" fmla="*/ 36004 h 36005"/>
                  <a:gd name="connsiteX107" fmla="*/ 3643736 w 4395967"/>
                  <a:gd name="connsiteY107" fmla="*/ 36004 h 36005"/>
                  <a:gd name="connsiteX108" fmla="*/ 3697736 w 4395967"/>
                  <a:gd name="connsiteY108" fmla="*/ 0 h 36005"/>
                  <a:gd name="connsiteX109" fmla="*/ 3735920 w 4395967"/>
                  <a:gd name="connsiteY109" fmla="*/ 10545 h 36005"/>
                  <a:gd name="connsiteX110" fmla="*/ 3748268 w 4395967"/>
                  <a:gd name="connsiteY110" fmla="*/ 30422 h 36005"/>
                  <a:gd name="connsiteX111" fmla="*/ 3760616 w 4395967"/>
                  <a:gd name="connsiteY111" fmla="*/ 10545 h 36005"/>
                  <a:gd name="connsiteX112" fmla="*/ 3798800 w 4395967"/>
                  <a:gd name="connsiteY112" fmla="*/ 0 h 36005"/>
                  <a:gd name="connsiteX113" fmla="*/ 3852800 w 4395967"/>
                  <a:gd name="connsiteY113" fmla="*/ 36004 h 36005"/>
                  <a:gd name="connsiteX114" fmla="*/ 3960800 w 4395967"/>
                  <a:gd name="connsiteY114" fmla="*/ 36004 h 36005"/>
                  <a:gd name="connsiteX115" fmla="*/ 3952574 w 4395967"/>
                  <a:gd name="connsiteY115" fmla="*/ 36004 h 36005"/>
                  <a:gd name="connsiteX116" fmla="*/ 3944983 w 4395967"/>
                  <a:gd name="connsiteY116" fmla="*/ 23786 h 36005"/>
                  <a:gd name="connsiteX117" fmla="*/ 3906799 w 4395967"/>
                  <a:gd name="connsiteY117" fmla="*/ 13240 h 36005"/>
                  <a:gd name="connsiteX118" fmla="*/ 3868615 w 4395967"/>
                  <a:gd name="connsiteY118" fmla="*/ 23785 h 36005"/>
                  <a:gd name="connsiteX119" fmla="*/ 3861024 w 4395967"/>
                  <a:gd name="connsiteY119" fmla="*/ 36004 h 36005"/>
                  <a:gd name="connsiteX120" fmla="*/ 3852800 w 4395967"/>
                  <a:gd name="connsiteY120" fmla="*/ 36004 h 36005"/>
                  <a:gd name="connsiteX121" fmla="*/ 3906800 w 4395967"/>
                  <a:gd name="connsiteY121" fmla="*/ 0 h 36005"/>
                  <a:gd name="connsiteX122" fmla="*/ 3960800 w 4395967"/>
                  <a:gd name="connsiteY122" fmla="*/ 36004 h 36005"/>
                  <a:gd name="connsiteX123" fmla="*/ 4068800 w 4395967"/>
                  <a:gd name="connsiteY123" fmla="*/ 36004 h 36005"/>
                  <a:gd name="connsiteX124" fmla="*/ 4060574 w 4395967"/>
                  <a:gd name="connsiteY124" fmla="*/ 36004 h 36005"/>
                  <a:gd name="connsiteX125" fmla="*/ 4052983 w 4395967"/>
                  <a:gd name="connsiteY125" fmla="*/ 23786 h 36005"/>
                  <a:gd name="connsiteX126" fmla="*/ 4014799 w 4395967"/>
                  <a:gd name="connsiteY126" fmla="*/ 13240 h 36005"/>
                  <a:gd name="connsiteX127" fmla="*/ 3976615 w 4395967"/>
                  <a:gd name="connsiteY127" fmla="*/ 23786 h 36005"/>
                  <a:gd name="connsiteX128" fmla="*/ 3969025 w 4395967"/>
                  <a:gd name="connsiteY128" fmla="*/ 36004 h 36005"/>
                  <a:gd name="connsiteX129" fmla="*/ 3960800 w 4395967"/>
                  <a:gd name="connsiteY129" fmla="*/ 36004 h 36005"/>
                  <a:gd name="connsiteX130" fmla="*/ 4014800 w 4395967"/>
                  <a:gd name="connsiteY130" fmla="*/ 0 h 36005"/>
                  <a:gd name="connsiteX131" fmla="*/ 4068800 w 4395967"/>
                  <a:gd name="connsiteY131" fmla="*/ 36004 h 36005"/>
                  <a:gd name="connsiteX132" fmla="*/ 4179967 w 4395967"/>
                  <a:gd name="connsiteY132" fmla="*/ 36004 h 36005"/>
                  <a:gd name="connsiteX133" fmla="*/ 4168574 w 4395967"/>
                  <a:gd name="connsiteY133" fmla="*/ 36004 h 36005"/>
                  <a:gd name="connsiteX134" fmla="*/ 4160983 w 4395967"/>
                  <a:gd name="connsiteY134" fmla="*/ 23786 h 36005"/>
                  <a:gd name="connsiteX135" fmla="*/ 4122799 w 4395967"/>
                  <a:gd name="connsiteY135" fmla="*/ 13240 h 36005"/>
                  <a:gd name="connsiteX136" fmla="*/ 4084615 w 4395967"/>
                  <a:gd name="connsiteY136" fmla="*/ 23786 h 36005"/>
                  <a:gd name="connsiteX137" fmla="*/ 4077025 w 4395967"/>
                  <a:gd name="connsiteY137" fmla="*/ 36004 h 36005"/>
                  <a:gd name="connsiteX138" fmla="*/ 4071967 w 4395967"/>
                  <a:gd name="connsiteY138" fmla="*/ 36004 h 36005"/>
                  <a:gd name="connsiteX139" fmla="*/ 4125967 w 4395967"/>
                  <a:gd name="connsiteY139" fmla="*/ 0 h 36005"/>
                  <a:gd name="connsiteX140" fmla="*/ 4179967 w 4395967"/>
                  <a:gd name="connsiteY140" fmla="*/ 36004 h 36005"/>
                  <a:gd name="connsiteX141" fmla="*/ 4287967 w 4395967"/>
                  <a:gd name="connsiteY141" fmla="*/ 36004 h 36005"/>
                  <a:gd name="connsiteX142" fmla="*/ 4279741 w 4395967"/>
                  <a:gd name="connsiteY142" fmla="*/ 36004 h 36005"/>
                  <a:gd name="connsiteX143" fmla="*/ 4272150 w 4395967"/>
                  <a:gd name="connsiteY143" fmla="*/ 23786 h 36005"/>
                  <a:gd name="connsiteX144" fmla="*/ 4233966 w 4395967"/>
                  <a:gd name="connsiteY144" fmla="*/ 13240 h 36005"/>
                  <a:gd name="connsiteX145" fmla="*/ 4195782 w 4395967"/>
                  <a:gd name="connsiteY145" fmla="*/ 23786 h 36005"/>
                  <a:gd name="connsiteX146" fmla="*/ 4188192 w 4395967"/>
                  <a:gd name="connsiteY146" fmla="*/ 36004 h 36005"/>
                  <a:gd name="connsiteX147" fmla="*/ 4179967 w 4395967"/>
                  <a:gd name="connsiteY147" fmla="*/ 36004 h 36005"/>
                  <a:gd name="connsiteX148" fmla="*/ 4233967 w 4395967"/>
                  <a:gd name="connsiteY148" fmla="*/ 0 h 36005"/>
                  <a:gd name="connsiteX149" fmla="*/ 4287967 w 4395967"/>
                  <a:gd name="connsiteY149" fmla="*/ 36004 h 36005"/>
                  <a:gd name="connsiteX150" fmla="*/ 4395967 w 4395967"/>
                  <a:gd name="connsiteY150" fmla="*/ 36004 h 36005"/>
                  <a:gd name="connsiteX151" fmla="*/ 4387741 w 4395967"/>
                  <a:gd name="connsiteY151" fmla="*/ 36004 h 36005"/>
                  <a:gd name="connsiteX152" fmla="*/ 4380150 w 4395967"/>
                  <a:gd name="connsiteY152" fmla="*/ 23786 h 36005"/>
                  <a:gd name="connsiteX153" fmla="*/ 4341966 w 4395967"/>
                  <a:gd name="connsiteY153" fmla="*/ 13240 h 36005"/>
                  <a:gd name="connsiteX154" fmla="*/ 4303782 w 4395967"/>
                  <a:gd name="connsiteY154" fmla="*/ 23786 h 36005"/>
                  <a:gd name="connsiteX155" fmla="*/ 4296192 w 4395967"/>
                  <a:gd name="connsiteY155" fmla="*/ 36004 h 36005"/>
                  <a:gd name="connsiteX156" fmla="*/ 4287967 w 4395967"/>
                  <a:gd name="connsiteY156" fmla="*/ 36004 h 36005"/>
                  <a:gd name="connsiteX157" fmla="*/ 4341967 w 4395967"/>
                  <a:gd name="connsiteY157" fmla="*/ 0 h 36005"/>
                  <a:gd name="connsiteX158" fmla="*/ 4395967 w 4395967"/>
                  <a:gd name="connsiteY158" fmla="*/ 36004 h 36005"/>
                  <a:gd name="connsiteX159" fmla="*/ 108000 w 4395967"/>
                  <a:gd name="connsiteY159" fmla="*/ 36005 h 36005"/>
                  <a:gd name="connsiteX160" fmla="*/ 89998 w 4395967"/>
                  <a:gd name="connsiteY160" fmla="*/ 36005 h 36005"/>
                  <a:gd name="connsiteX161" fmla="*/ 54000 w 4395967"/>
                  <a:gd name="connsiteY161" fmla="*/ 18003 h 36005"/>
                  <a:gd name="connsiteX162" fmla="*/ 18002 w 4395967"/>
                  <a:gd name="connsiteY162" fmla="*/ 36005 h 36005"/>
                  <a:gd name="connsiteX163" fmla="*/ 0 w 4395967"/>
                  <a:gd name="connsiteY163" fmla="*/ 36005 h 36005"/>
                  <a:gd name="connsiteX164" fmla="*/ 54000 w 4395967"/>
                  <a:gd name="connsiteY164" fmla="*/ 1 h 36005"/>
                  <a:gd name="connsiteX165" fmla="*/ 108000 w 4395967"/>
                  <a:gd name="connsiteY165" fmla="*/ 36005 h 36005"/>
                  <a:gd name="connsiteX166" fmla="*/ 216000 w 4395967"/>
                  <a:gd name="connsiteY166" fmla="*/ 36005 h 36005"/>
                  <a:gd name="connsiteX167" fmla="*/ 207774 w 4395967"/>
                  <a:gd name="connsiteY167" fmla="*/ 36005 h 36005"/>
                  <a:gd name="connsiteX168" fmla="*/ 200183 w 4395967"/>
                  <a:gd name="connsiteY168" fmla="*/ 23786 h 36005"/>
                  <a:gd name="connsiteX169" fmla="*/ 161999 w 4395967"/>
                  <a:gd name="connsiteY169" fmla="*/ 13241 h 36005"/>
                  <a:gd name="connsiteX170" fmla="*/ 123816 w 4395967"/>
                  <a:gd name="connsiteY170" fmla="*/ 23786 h 36005"/>
                  <a:gd name="connsiteX171" fmla="*/ 116225 w 4395967"/>
                  <a:gd name="connsiteY171" fmla="*/ 36005 h 36005"/>
                  <a:gd name="connsiteX172" fmla="*/ 108000 w 4395967"/>
                  <a:gd name="connsiteY172" fmla="*/ 36005 h 36005"/>
                  <a:gd name="connsiteX173" fmla="*/ 162000 w 4395967"/>
                  <a:gd name="connsiteY173" fmla="*/ 1 h 36005"/>
                  <a:gd name="connsiteX174" fmla="*/ 216000 w 4395967"/>
                  <a:gd name="connsiteY174" fmla="*/ 36005 h 36005"/>
                  <a:gd name="connsiteX175" fmla="*/ 327167 w 4395967"/>
                  <a:gd name="connsiteY175" fmla="*/ 36005 h 36005"/>
                  <a:gd name="connsiteX176" fmla="*/ 315774 w 4395967"/>
                  <a:gd name="connsiteY176" fmla="*/ 36005 h 36005"/>
                  <a:gd name="connsiteX177" fmla="*/ 308183 w 4395967"/>
                  <a:gd name="connsiteY177" fmla="*/ 23786 h 36005"/>
                  <a:gd name="connsiteX178" fmla="*/ 269999 w 4395967"/>
                  <a:gd name="connsiteY178" fmla="*/ 13241 h 36005"/>
                  <a:gd name="connsiteX179" fmla="*/ 231816 w 4395967"/>
                  <a:gd name="connsiteY179" fmla="*/ 23786 h 36005"/>
                  <a:gd name="connsiteX180" fmla="*/ 224225 w 4395967"/>
                  <a:gd name="connsiteY180" fmla="*/ 36005 h 36005"/>
                  <a:gd name="connsiteX181" fmla="*/ 219167 w 4395967"/>
                  <a:gd name="connsiteY181" fmla="*/ 36005 h 36005"/>
                  <a:gd name="connsiteX182" fmla="*/ 273167 w 4395967"/>
                  <a:gd name="connsiteY182" fmla="*/ 1 h 36005"/>
                  <a:gd name="connsiteX183" fmla="*/ 327167 w 4395967"/>
                  <a:gd name="connsiteY183" fmla="*/ 36005 h 36005"/>
                  <a:gd name="connsiteX184" fmla="*/ 435167 w 4395967"/>
                  <a:gd name="connsiteY184" fmla="*/ 36005 h 36005"/>
                  <a:gd name="connsiteX185" fmla="*/ 426941 w 4395967"/>
                  <a:gd name="connsiteY185" fmla="*/ 36005 h 36005"/>
                  <a:gd name="connsiteX186" fmla="*/ 419350 w 4395967"/>
                  <a:gd name="connsiteY186" fmla="*/ 23786 h 36005"/>
                  <a:gd name="connsiteX187" fmla="*/ 381166 w 4395967"/>
                  <a:gd name="connsiteY187" fmla="*/ 13241 h 36005"/>
                  <a:gd name="connsiteX188" fmla="*/ 342983 w 4395967"/>
                  <a:gd name="connsiteY188" fmla="*/ 23786 h 36005"/>
                  <a:gd name="connsiteX189" fmla="*/ 335392 w 4395967"/>
                  <a:gd name="connsiteY189" fmla="*/ 36005 h 36005"/>
                  <a:gd name="connsiteX190" fmla="*/ 327167 w 4395967"/>
                  <a:gd name="connsiteY190" fmla="*/ 36005 h 36005"/>
                  <a:gd name="connsiteX191" fmla="*/ 381167 w 4395967"/>
                  <a:gd name="connsiteY191" fmla="*/ 1 h 36005"/>
                  <a:gd name="connsiteX192" fmla="*/ 435167 w 4395967"/>
                  <a:gd name="connsiteY192" fmla="*/ 36005 h 36005"/>
                  <a:gd name="connsiteX193" fmla="*/ 648939 w 4395967"/>
                  <a:gd name="connsiteY193" fmla="*/ 36005 h 36005"/>
                  <a:gd name="connsiteX194" fmla="*/ 642941 w 4395967"/>
                  <a:gd name="connsiteY194" fmla="*/ 36005 h 36005"/>
                  <a:gd name="connsiteX195" fmla="*/ 635349 w 4395967"/>
                  <a:gd name="connsiteY195" fmla="*/ 23786 h 36005"/>
                  <a:gd name="connsiteX196" fmla="*/ 597166 w 4395967"/>
                  <a:gd name="connsiteY196" fmla="*/ 13241 h 36005"/>
                  <a:gd name="connsiteX197" fmla="*/ 558983 w 4395967"/>
                  <a:gd name="connsiteY197" fmla="*/ 23787 h 36005"/>
                  <a:gd name="connsiteX198" fmla="*/ 551392 w 4395967"/>
                  <a:gd name="connsiteY198" fmla="*/ 36005 h 36005"/>
                  <a:gd name="connsiteX199" fmla="*/ 543167 w 4395967"/>
                  <a:gd name="connsiteY199" fmla="*/ 36005 h 36005"/>
                  <a:gd name="connsiteX200" fmla="*/ 540939 w 4395967"/>
                  <a:gd name="connsiteY200" fmla="*/ 36005 h 36005"/>
                  <a:gd name="connsiteX201" fmla="*/ 534941 w 4395967"/>
                  <a:gd name="connsiteY201" fmla="*/ 36005 h 36005"/>
                  <a:gd name="connsiteX202" fmla="*/ 527350 w 4395967"/>
                  <a:gd name="connsiteY202" fmla="*/ 23786 h 36005"/>
                  <a:gd name="connsiteX203" fmla="*/ 489166 w 4395967"/>
                  <a:gd name="connsiteY203" fmla="*/ 13241 h 36005"/>
                  <a:gd name="connsiteX204" fmla="*/ 450983 w 4395967"/>
                  <a:gd name="connsiteY204" fmla="*/ 23786 h 36005"/>
                  <a:gd name="connsiteX205" fmla="*/ 443392 w 4395967"/>
                  <a:gd name="connsiteY205" fmla="*/ 36005 h 36005"/>
                  <a:gd name="connsiteX206" fmla="*/ 435167 w 4395967"/>
                  <a:gd name="connsiteY206" fmla="*/ 36005 h 36005"/>
                  <a:gd name="connsiteX207" fmla="*/ 489167 w 4395967"/>
                  <a:gd name="connsiteY207" fmla="*/ 1 h 36005"/>
                  <a:gd name="connsiteX208" fmla="*/ 527350 w 4395967"/>
                  <a:gd name="connsiteY208" fmla="*/ 10546 h 36005"/>
                  <a:gd name="connsiteX209" fmla="*/ 542053 w 4395967"/>
                  <a:gd name="connsiteY209" fmla="*/ 34212 h 36005"/>
                  <a:gd name="connsiteX210" fmla="*/ 556755 w 4395967"/>
                  <a:gd name="connsiteY210" fmla="*/ 10546 h 36005"/>
                  <a:gd name="connsiteX211" fmla="*/ 594939 w 4395967"/>
                  <a:gd name="connsiteY211" fmla="*/ 1 h 36005"/>
                  <a:gd name="connsiteX212" fmla="*/ 648939 w 4395967"/>
                  <a:gd name="connsiteY212" fmla="*/ 36005 h 36005"/>
                  <a:gd name="connsiteX213" fmla="*/ 756939 w 4395967"/>
                  <a:gd name="connsiteY213" fmla="*/ 36005 h 36005"/>
                  <a:gd name="connsiteX214" fmla="*/ 748713 w 4395967"/>
                  <a:gd name="connsiteY214" fmla="*/ 36005 h 36005"/>
                  <a:gd name="connsiteX215" fmla="*/ 741122 w 4395967"/>
                  <a:gd name="connsiteY215" fmla="*/ 23787 h 36005"/>
                  <a:gd name="connsiteX216" fmla="*/ 702938 w 4395967"/>
                  <a:gd name="connsiteY216" fmla="*/ 13241 h 36005"/>
                  <a:gd name="connsiteX217" fmla="*/ 664754 w 4395967"/>
                  <a:gd name="connsiteY217" fmla="*/ 23786 h 36005"/>
                  <a:gd name="connsiteX218" fmla="*/ 657163 w 4395967"/>
                  <a:gd name="connsiteY218" fmla="*/ 36005 h 36005"/>
                  <a:gd name="connsiteX219" fmla="*/ 648939 w 4395967"/>
                  <a:gd name="connsiteY219" fmla="*/ 36005 h 36005"/>
                  <a:gd name="connsiteX220" fmla="*/ 702939 w 4395967"/>
                  <a:gd name="connsiteY220" fmla="*/ 1 h 36005"/>
                  <a:gd name="connsiteX221" fmla="*/ 756939 w 4395967"/>
                  <a:gd name="connsiteY221" fmla="*/ 36005 h 36005"/>
                  <a:gd name="connsiteX222" fmla="*/ 966003 w 4395967"/>
                  <a:gd name="connsiteY222" fmla="*/ 36005 h 36005"/>
                  <a:gd name="connsiteX223" fmla="*/ 964713 w 4395967"/>
                  <a:gd name="connsiteY223" fmla="*/ 36005 h 36005"/>
                  <a:gd name="connsiteX224" fmla="*/ 957121 w 4395967"/>
                  <a:gd name="connsiteY224" fmla="*/ 23786 h 36005"/>
                  <a:gd name="connsiteX225" fmla="*/ 918938 w 4395967"/>
                  <a:gd name="connsiteY225" fmla="*/ 13241 h 36005"/>
                  <a:gd name="connsiteX226" fmla="*/ 880755 w 4395967"/>
                  <a:gd name="connsiteY226" fmla="*/ 23787 h 36005"/>
                  <a:gd name="connsiteX227" fmla="*/ 873164 w 4395967"/>
                  <a:gd name="connsiteY227" fmla="*/ 36005 h 36005"/>
                  <a:gd name="connsiteX228" fmla="*/ 864939 w 4395967"/>
                  <a:gd name="connsiteY228" fmla="*/ 36005 h 36005"/>
                  <a:gd name="connsiteX229" fmla="*/ 858003 w 4395967"/>
                  <a:gd name="connsiteY229" fmla="*/ 36005 h 36005"/>
                  <a:gd name="connsiteX230" fmla="*/ 856713 w 4395967"/>
                  <a:gd name="connsiteY230" fmla="*/ 36005 h 36005"/>
                  <a:gd name="connsiteX231" fmla="*/ 849122 w 4395967"/>
                  <a:gd name="connsiteY231" fmla="*/ 23787 h 36005"/>
                  <a:gd name="connsiteX232" fmla="*/ 810938 w 4395967"/>
                  <a:gd name="connsiteY232" fmla="*/ 13241 h 36005"/>
                  <a:gd name="connsiteX233" fmla="*/ 772755 w 4395967"/>
                  <a:gd name="connsiteY233" fmla="*/ 23787 h 36005"/>
                  <a:gd name="connsiteX234" fmla="*/ 765164 w 4395967"/>
                  <a:gd name="connsiteY234" fmla="*/ 36005 h 36005"/>
                  <a:gd name="connsiteX235" fmla="*/ 756939 w 4395967"/>
                  <a:gd name="connsiteY235" fmla="*/ 36005 h 36005"/>
                  <a:gd name="connsiteX236" fmla="*/ 810939 w 4395967"/>
                  <a:gd name="connsiteY236" fmla="*/ 1 h 36005"/>
                  <a:gd name="connsiteX237" fmla="*/ 849122 w 4395967"/>
                  <a:gd name="connsiteY237" fmla="*/ 10546 h 36005"/>
                  <a:gd name="connsiteX238" fmla="*/ 861471 w 4395967"/>
                  <a:gd name="connsiteY238" fmla="*/ 30423 h 36005"/>
                  <a:gd name="connsiteX239" fmla="*/ 873819 w 4395967"/>
                  <a:gd name="connsiteY239" fmla="*/ 10546 h 36005"/>
                  <a:gd name="connsiteX240" fmla="*/ 912003 w 4395967"/>
                  <a:gd name="connsiteY240" fmla="*/ 1 h 36005"/>
                  <a:gd name="connsiteX241" fmla="*/ 966003 w 4395967"/>
                  <a:gd name="connsiteY241" fmla="*/ 36005 h 36005"/>
                  <a:gd name="connsiteX242" fmla="*/ 1074003 w 4395967"/>
                  <a:gd name="connsiteY242" fmla="*/ 36005 h 36005"/>
                  <a:gd name="connsiteX243" fmla="*/ 1065777 w 4395967"/>
                  <a:gd name="connsiteY243" fmla="*/ 36005 h 36005"/>
                  <a:gd name="connsiteX244" fmla="*/ 1058186 w 4395967"/>
                  <a:gd name="connsiteY244" fmla="*/ 23787 h 36005"/>
                  <a:gd name="connsiteX245" fmla="*/ 1020002 w 4395967"/>
                  <a:gd name="connsiteY245" fmla="*/ 13241 h 36005"/>
                  <a:gd name="connsiteX246" fmla="*/ 981818 w 4395967"/>
                  <a:gd name="connsiteY246" fmla="*/ 23786 h 36005"/>
                  <a:gd name="connsiteX247" fmla="*/ 974228 w 4395967"/>
                  <a:gd name="connsiteY247" fmla="*/ 36005 h 36005"/>
                  <a:gd name="connsiteX248" fmla="*/ 966003 w 4395967"/>
                  <a:gd name="connsiteY248" fmla="*/ 36005 h 36005"/>
                  <a:gd name="connsiteX249" fmla="*/ 1020003 w 4395967"/>
                  <a:gd name="connsiteY249" fmla="*/ 1 h 36005"/>
                  <a:gd name="connsiteX250" fmla="*/ 1074003 w 4395967"/>
                  <a:gd name="connsiteY250" fmla="*/ 36005 h 36005"/>
                  <a:gd name="connsiteX251" fmla="*/ 1182003 w 4395967"/>
                  <a:gd name="connsiteY251" fmla="*/ 36005 h 36005"/>
                  <a:gd name="connsiteX252" fmla="*/ 1173777 w 4395967"/>
                  <a:gd name="connsiteY252" fmla="*/ 36005 h 36005"/>
                  <a:gd name="connsiteX253" fmla="*/ 1166186 w 4395967"/>
                  <a:gd name="connsiteY253" fmla="*/ 23787 h 36005"/>
                  <a:gd name="connsiteX254" fmla="*/ 1128002 w 4395967"/>
                  <a:gd name="connsiteY254" fmla="*/ 13241 h 36005"/>
                  <a:gd name="connsiteX255" fmla="*/ 1089819 w 4395967"/>
                  <a:gd name="connsiteY255" fmla="*/ 23787 h 36005"/>
                  <a:gd name="connsiteX256" fmla="*/ 1082228 w 4395967"/>
                  <a:gd name="connsiteY256" fmla="*/ 36005 h 36005"/>
                  <a:gd name="connsiteX257" fmla="*/ 1074003 w 4395967"/>
                  <a:gd name="connsiteY257" fmla="*/ 36005 h 36005"/>
                  <a:gd name="connsiteX258" fmla="*/ 1128003 w 4395967"/>
                  <a:gd name="connsiteY258" fmla="*/ 1 h 36005"/>
                  <a:gd name="connsiteX259" fmla="*/ 1182003 w 4395967"/>
                  <a:gd name="connsiteY259" fmla="*/ 36005 h 36005"/>
                  <a:gd name="connsiteX260" fmla="*/ 1293170 w 4395967"/>
                  <a:gd name="connsiteY260" fmla="*/ 36005 h 36005"/>
                  <a:gd name="connsiteX261" fmla="*/ 1281777 w 4395967"/>
                  <a:gd name="connsiteY261" fmla="*/ 36005 h 36005"/>
                  <a:gd name="connsiteX262" fmla="*/ 1274186 w 4395967"/>
                  <a:gd name="connsiteY262" fmla="*/ 23787 h 36005"/>
                  <a:gd name="connsiteX263" fmla="*/ 1236002 w 4395967"/>
                  <a:gd name="connsiteY263" fmla="*/ 13241 h 36005"/>
                  <a:gd name="connsiteX264" fmla="*/ 1197819 w 4395967"/>
                  <a:gd name="connsiteY264" fmla="*/ 23787 h 36005"/>
                  <a:gd name="connsiteX265" fmla="*/ 1190228 w 4395967"/>
                  <a:gd name="connsiteY265" fmla="*/ 36005 h 36005"/>
                  <a:gd name="connsiteX266" fmla="*/ 1185170 w 4395967"/>
                  <a:gd name="connsiteY266" fmla="*/ 36005 h 36005"/>
                  <a:gd name="connsiteX267" fmla="*/ 1239170 w 4395967"/>
                  <a:gd name="connsiteY267" fmla="*/ 1 h 36005"/>
                  <a:gd name="connsiteX268" fmla="*/ 1293170 w 4395967"/>
                  <a:gd name="connsiteY268" fmla="*/ 36005 h 36005"/>
                  <a:gd name="connsiteX269" fmla="*/ 1401170 w 4395967"/>
                  <a:gd name="connsiteY269" fmla="*/ 36005 h 36005"/>
                  <a:gd name="connsiteX270" fmla="*/ 1392944 w 4395967"/>
                  <a:gd name="connsiteY270" fmla="*/ 36005 h 36005"/>
                  <a:gd name="connsiteX271" fmla="*/ 1385353 w 4395967"/>
                  <a:gd name="connsiteY271" fmla="*/ 23787 h 36005"/>
                  <a:gd name="connsiteX272" fmla="*/ 1347169 w 4395967"/>
                  <a:gd name="connsiteY272" fmla="*/ 13241 h 36005"/>
                  <a:gd name="connsiteX273" fmla="*/ 1308986 w 4395967"/>
                  <a:gd name="connsiteY273" fmla="*/ 23787 h 36005"/>
                  <a:gd name="connsiteX274" fmla="*/ 1301395 w 4395967"/>
                  <a:gd name="connsiteY274" fmla="*/ 36005 h 36005"/>
                  <a:gd name="connsiteX275" fmla="*/ 1293170 w 4395967"/>
                  <a:gd name="connsiteY275" fmla="*/ 36005 h 36005"/>
                  <a:gd name="connsiteX276" fmla="*/ 1347170 w 4395967"/>
                  <a:gd name="connsiteY276" fmla="*/ 1 h 36005"/>
                  <a:gd name="connsiteX277" fmla="*/ 1401170 w 4395967"/>
                  <a:gd name="connsiteY277" fmla="*/ 36005 h 36005"/>
                  <a:gd name="connsiteX278" fmla="*/ 1609336 w 4395967"/>
                  <a:gd name="connsiteY278" fmla="*/ 36005 h 36005"/>
                  <a:gd name="connsiteX279" fmla="*/ 1608944 w 4395967"/>
                  <a:gd name="connsiteY279" fmla="*/ 36005 h 36005"/>
                  <a:gd name="connsiteX280" fmla="*/ 1601352 w 4395967"/>
                  <a:gd name="connsiteY280" fmla="*/ 23786 h 36005"/>
                  <a:gd name="connsiteX281" fmla="*/ 1563169 w 4395967"/>
                  <a:gd name="connsiteY281" fmla="*/ 13241 h 36005"/>
                  <a:gd name="connsiteX282" fmla="*/ 1524986 w 4395967"/>
                  <a:gd name="connsiteY282" fmla="*/ 23787 h 36005"/>
                  <a:gd name="connsiteX283" fmla="*/ 1517395 w 4395967"/>
                  <a:gd name="connsiteY283" fmla="*/ 36005 h 36005"/>
                  <a:gd name="connsiteX284" fmla="*/ 1509170 w 4395967"/>
                  <a:gd name="connsiteY284" fmla="*/ 36005 h 36005"/>
                  <a:gd name="connsiteX285" fmla="*/ 1501336 w 4395967"/>
                  <a:gd name="connsiteY285" fmla="*/ 36005 h 36005"/>
                  <a:gd name="connsiteX286" fmla="*/ 1500944 w 4395967"/>
                  <a:gd name="connsiteY286" fmla="*/ 36005 h 36005"/>
                  <a:gd name="connsiteX287" fmla="*/ 1493353 w 4395967"/>
                  <a:gd name="connsiteY287" fmla="*/ 23787 h 36005"/>
                  <a:gd name="connsiteX288" fmla="*/ 1455169 w 4395967"/>
                  <a:gd name="connsiteY288" fmla="*/ 13241 h 36005"/>
                  <a:gd name="connsiteX289" fmla="*/ 1416986 w 4395967"/>
                  <a:gd name="connsiteY289" fmla="*/ 23787 h 36005"/>
                  <a:gd name="connsiteX290" fmla="*/ 1409395 w 4395967"/>
                  <a:gd name="connsiteY290" fmla="*/ 36005 h 36005"/>
                  <a:gd name="connsiteX291" fmla="*/ 1401170 w 4395967"/>
                  <a:gd name="connsiteY291" fmla="*/ 36005 h 36005"/>
                  <a:gd name="connsiteX292" fmla="*/ 1455170 w 4395967"/>
                  <a:gd name="connsiteY292" fmla="*/ 1 h 36005"/>
                  <a:gd name="connsiteX293" fmla="*/ 1493353 w 4395967"/>
                  <a:gd name="connsiteY293" fmla="*/ 10546 h 36005"/>
                  <a:gd name="connsiteX294" fmla="*/ 1505253 w 4395967"/>
                  <a:gd name="connsiteY294" fmla="*/ 29700 h 36005"/>
                  <a:gd name="connsiteX295" fmla="*/ 1517152 w 4395967"/>
                  <a:gd name="connsiteY295" fmla="*/ 10546 h 36005"/>
                  <a:gd name="connsiteX296" fmla="*/ 1555336 w 4395967"/>
                  <a:gd name="connsiteY296" fmla="*/ 1 h 36005"/>
                  <a:gd name="connsiteX297" fmla="*/ 1609336 w 4395967"/>
                  <a:gd name="connsiteY297" fmla="*/ 36005 h 36005"/>
                  <a:gd name="connsiteX298" fmla="*/ 1717336 w 4395967"/>
                  <a:gd name="connsiteY298" fmla="*/ 36005 h 36005"/>
                  <a:gd name="connsiteX299" fmla="*/ 1709110 w 4395967"/>
                  <a:gd name="connsiteY299" fmla="*/ 36005 h 36005"/>
                  <a:gd name="connsiteX300" fmla="*/ 1701519 w 4395967"/>
                  <a:gd name="connsiteY300" fmla="*/ 23787 h 36005"/>
                  <a:gd name="connsiteX301" fmla="*/ 1663335 w 4395967"/>
                  <a:gd name="connsiteY301" fmla="*/ 13241 h 36005"/>
                  <a:gd name="connsiteX302" fmla="*/ 1625151 w 4395967"/>
                  <a:gd name="connsiteY302" fmla="*/ 23786 h 36005"/>
                  <a:gd name="connsiteX303" fmla="*/ 1617560 w 4395967"/>
                  <a:gd name="connsiteY303" fmla="*/ 36005 h 36005"/>
                  <a:gd name="connsiteX304" fmla="*/ 1609336 w 4395967"/>
                  <a:gd name="connsiteY304" fmla="*/ 36005 h 36005"/>
                  <a:gd name="connsiteX305" fmla="*/ 1663336 w 4395967"/>
                  <a:gd name="connsiteY305" fmla="*/ 1 h 36005"/>
                  <a:gd name="connsiteX306" fmla="*/ 1717336 w 4395967"/>
                  <a:gd name="connsiteY306" fmla="*/ 36005 h 36005"/>
                  <a:gd name="connsiteX307" fmla="*/ 1926400 w 4395967"/>
                  <a:gd name="connsiteY307" fmla="*/ 36005 h 36005"/>
                  <a:gd name="connsiteX308" fmla="*/ 1925110 w 4395967"/>
                  <a:gd name="connsiteY308" fmla="*/ 36005 h 36005"/>
                  <a:gd name="connsiteX309" fmla="*/ 1917518 w 4395967"/>
                  <a:gd name="connsiteY309" fmla="*/ 23786 h 36005"/>
                  <a:gd name="connsiteX310" fmla="*/ 1879335 w 4395967"/>
                  <a:gd name="connsiteY310" fmla="*/ 13241 h 36005"/>
                  <a:gd name="connsiteX311" fmla="*/ 1841152 w 4395967"/>
                  <a:gd name="connsiteY311" fmla="*/ 23787 h 36005"/>
                  <a:gd name="connsiteX312" fmla="*/ 1833561 w 4395967"/>
                  <a:gd name="connsiteY312" fmla="*/ 36005 h 36005"/>
                  <a:gd name="connsiteX313" fmla="*/ 1825336 w 4395967"/>
                  <a:gd name="connsiteY313" fmla="*/ 36005 h 36005"/>
                  <a:gd name="connsiteX314" fmla="*/ 1818400 w 4395967"/>
                  <a:gd name="connsiteY314" fmla="*/ 36005 h 36005"/>
                  <a:gd name="connsiteX315" fmla="*/ 1817110 w 4395967"/>
                  <a:gd name="connsiteY315" fmla="*/ 36005 h 36005"/>
                  <a:gd name="connsiteX316" fmla="*/ 1809519 w 4395967"/>
                  <a:gd name="connsiteY316" fmla="*/ 23787 h 36005"/>
                  <a:gd name="connsiteX317" fmla="*/ 1771335 w 4395967"/>
                  <a:gd name="connsiteY317" fmla="*/ 13241 h 36005"/>
                  <a:gd name="connsiteX318" fmla="*/ 1733152 w 4395967"/>
                  <a:gd name="connsiteY318" fmla="*/ 23787 h 36005"/>
                  <a:gd name="connsiteX319" fmla="*/ 1725561 w 4395967"/>
                  <a:gd name="connsiteY319" fmla="*/ 36005 h 36005"/>
                  <a:gd name="connsiteX320" fmla="*/ 1717336 w 4395967"/>
                  <a:gd name="connsiteY320" fmla="*/ 36005 h 36005"/>
                  <a:gd name="connsiteX321" fmla="*/ 1771336 w 4395967"/>
                  <a:gd name="connsiteY321" fmla="*/ 1 h 36005"/>
                  <a:gd name="connsiteX322" fmla="*/ 1809519 w 4395967"/>
                  <a:gd name="connsiteY322" fmla="*/ 10546 h 36005"/>
                  <a:gd name="connsiteX323" fmla="*/ 1821868 w 4395967"/>
                  <a:gd name="connsiteY323" fmla="*/ 30423 h 36005"/>
                  <a:gd name="connsiteX324" fmla="*/ 1834216 w 4395967"/>
                  <a:gd name="connsiteY324" fmla="*/ 10546 h 36005"/>
                  <a:gd name="connsiteX325" fmla="*/ 1872400 w 4395967"/>
                  <a:gd name="connsiteY325" fmla="*/ 1 h 36005"/>
                  <a:gd name="connsiteX326" fmla="*/ 1926400 w 4395967"/>
                  <a:gd name="connsiteY326" fmla="*/ 36005 h 36005"/>
                  <a:gd name="connsiteX327" fmla="*/ 2034400 w 4395967"/>
                  <a:gd name="connsiteY327" fmla="*/ 36005 h 36005"/>
                  <a:gd name="connsiteX328" fmla="*/ 2026174 w 4395967"/>
                  <a:gd name="connsiteY328" fmla="*/ 36005 h 36005"/>
                  <a:gd name="connsiteX329" fmla="*/ 2018583 w 4395967"/>
                  <a:gd name="connsiteY329" fmla="*/ 23787 h 36005"/>
                  <a:gd name="connsiteX330" fmla="*/ 1980399 w 4395967"/>
                  <a:gd name="connsiteY330" fmla="*/ 13241 h 36005"/>
                  <a:gd name="connsiteX331" fmla="*/ 1942215 w 4395967"/>
                  <a:gd name="connsiteY331" fmla="*/ 23786 h 36005"/>
                  <a:gd name="connsiteX332" fmla="*/ 1934625 w 4395967"/>
                  <a:gd name="connsiteY332" fmla="*/ 36005 h 36005"/>
                  <a:gd name="connsiteX333" fmla="*/ 1926400 w 4395967"/>
                  <a:gd name="connsiteY333" fmla="*/ 36005 h 36005"/>
                  <a:gd name="connsiteX334" fmla="*/ 1980400 w 4395967"/>
                  <a:gd name="connsiteY334" fmla="*/ 1 h 36005"/>
                  <a:gd name="connsiteX335" fmla="*/ 2034400 w 4395967"/>
                  <a:gd name="connsiteY335" fmla="*/ 36005 h 36005"/>
                  <a:gd name="connsiteX336" fmla="*/ 2142400 w 4395967"/>
                  <a:gd name="connsiteY336" fmla="*/ 36005 h 36005"/>
                  <a:gd name="connsiteX337" fmla="*/ 2134174 w 4395967"/>
                  <a:gd name="connsiteY337" fmla="*/ 36005 h 36005"/>
                  <a:gd name="connsiteX338" fmla="*/ 2126583 w 4395967"/>
                  <a:gd name="connsiteY338" fmla="*/ 23787 h 36005"/>
                  <a:gd name="connsiteX339" fmla="*/ 2088399 w 4395967"/>
                  <a:gd name="connsiteY339" fmla="*/ 13241 h 36005"/>
                  <a:gd name="connsiteX340" fmla="*/ 2050216 w 4395967"/>
                  <a:gd name="connsiteY340" fmla="*/ 23787 h 36005"/>
                  <a:gd name="connsiteX341" fmla="*/ 2042625 w 4395967"/>
                  <a:gd name="connsiteY341" fmla="*/ 36005 h 36005"/>
                  <a:gd name="connsiteX342" fmla="*/ 2034400 w 4395967"/>
                  <a:gd name="connsiteY342" fmla="*/ 36005 h 36005"/>
                  <a:gd name="connsiteX343" fmla="*/ 2088400 w 4395967"/>
                  <a:gd name="connsiteY343" fmla="*/ 1 h 36005"/>
                  <a:gd name="connsiteX344" fmla="*/ 2142400 w 4395967"/>
                  <a:gd name="connsiteY344" fmla="*/ 36005 h 36005"/>
                  <a:gd name="connsiteX345" fmla="*/ 2253567 w 4395967"/>
                  <a:gd name="connsiteY345" fmla="*/ 36005 h 36005"/>
                  <a:gd name="connsiteX346" fmla="*/ 2242174 w 4395967"/>
                  <a:gd name="connsiteY346" fmla="*/ 36005 h 36005"/>
                  <a:gd name="connsiteX347" fmla="*/ 2234583 w 4395967"/>
                  <a:gd name="connsiteY347" fmla="*/ 23787 h 36005"/>
                  <a:gd name="connsiteX348" fmla="*/ 2196399 w 4395967"/>
                  <a:gd name="connsiteY348" fmla="*/ 13241 h 36005"/>
                  <a:gd name="connsiteX349" fmla="*/ 2158216 w 4395967"/>
                  <a:gd name="connsiteY349" fmla="*/ 23787 h 36005"/>
                  <a:gd name="connsiteX350" fmla="*/ 2150625 w 4395967"/>
                  <a:gd name="connsiteY350" fmla="*/ 36005 h 36005"/>
                  <a:gd name="connsiteX351" fmla="*/ 2145567 w 4395967"/>
                  <a:gd name="connsiteY351" fmla="*/ 36005 h 36005"/>
                  <a:gd name="connsiteX352" fmla="*/ 2199567 w 4395967"/>
                  <a:gd name="connsiteY352" fmla="*/ 1 h 36005"/>
                  <a:gd name="connsiteX353" fmla="*/ 2253567 w 4395967"/>
                  <a:gd name="connsiteY353" fmla="*/ 36005 h 36005"/>
                  <a:gd name="connsiteX354" fmla="*/ 2361567 w 4395967"/>
                  <a:gd name="connsiteY354" fmla="*/ 36005 h 36005"/>
                  <a:gd name="connsiteX355" fmla="*/ 2353341 w 4395967"/>
                  <a:gd name="connsiteY355" fmla="*/ 36005 h 36005"/>
                  <a:gd name="connsiteX356" fmla="*/ 2345750 w 4395967"/>
                  <a:gd name="connsiteY356" fmla="*/ 23787 h 36005"/>
                  <a:gd name="connsiteX357" fmla="*/ 2307566 w 4395967"/>
                  <a:gd name="connsiteY357" fmla="*/ 13241 h 36005"/>
                  <a:gd name="connsiteX358" fmla="*/ 2269383 w 4395967"/>
                  <a:gd name="connsiteY358" fmla="*/ 23787 h 36005"/>
                  <a:gd name="connsiteX359" fmla="*/ 2261792 w 4395967"/>
                  <a:gd name="connsiteY359" fmla="*/ 36005 h 36005"/>
                  <a:gd name="connsiteX360" fmla="*/ 2253567 w 4395967"/>
                  <a:gd name="connsiteY360" fmla="*/ 36005 h 36005"/>
                  <a:gd name="connsiteX361" fmla="*/ 2307567 w 4395967"/>
                  <a:gd name="connsiteY361" fmla="*/ 1 h 36005"/>
                  <a:gd name="connsiteX362" fmla="*/ 2361567 w 4395967"/>
                  <a:gd name="connsiteY362" fmla="*/ 36005 h 36005"/>
                  <a:gd name="connsiteX363" fmla="*/ 2469567 w 4395967"/>
                  <a:gd name="connsiteY363" fmla="*/ 36005 h 36005"/>
                  <a:gd name="connsiteX364" fmla="*/ 2461341 w 4395967"/>
                  <a:gd name="connsiteY364" fmla="*/ 36005 h 36005"/>
                  <a:gd name="connsiteX365" fmla="*/ 2453750 w 4395967"/>
                  <a:gd name="connsiteY365" fmla="*/ 23787 h 36005"/>
                  <a:gd name="connsiteX366" fmla="*/ 2415566 w 4395967"/>
                  <a:gd name="connsiteY366" fmla="*/ 13241 h 36005"/>
                  <a:gd name="connsiteX367" fmla="*/ 2377383 w 4395967"/>
                  <a:gd name="connsiteY367" fmla="*/ 23787 h 36005"/>
                  <a:gd name="connsiteX368" fmla="*/ 2369792 w 4395967"/>
                  <a:gd name="connsiteY368" fmla="*/ 36005 h 36005"/>
                  <a:gd name="connsiteX369" fmla="*/ 2361567 w 4395967"/>
                  <a:gd name="connsiteY369" fmla="*/ 36005 h 36005"/>
                  <a:gd name="connsiteX370" fmla="*/ 2415567 w 4395967"/>
                  <a:gd name="connsiteY370" fmla="*/ 1 h 36005"/>
                  <a:gd name="connsiteX371" fmla="*/ 2453750 w 4395967"/>
                  <a:gd name="connsiteY371" fmla="*/ 10546 h 36005"/>
                  <a:gd name="connsiteX372" fmla="*/ 2468452 w 4395967"/>
                  <a:gd name="connsiteY372" fmla="*/ 34211 h 36005"/>
                  <a:gd name="connsiteX373" fmla="*/ 2483155 w 4395967"/>
                  <a:gd name="connsiteY373" fmla="*/ 10545 h 36005"/>
                  <a:gd name="connsiteX374" fmla="*/ 2521339 w 4395967"/>
                  <a:gd name="connsiteY374" fmla="*/ 0 h 36005"/>
                  <a:gd name="connsiteX375" fmla="*/ 2575339 w 4395967"/>
                  <a:gd name="connsiteY375" fmla="*/ 36004 h 36005"/>
                  <a:gd name="connsiteX376" fmla="*/ 2569340 w 4395967"/>
                  <a:gd name="connsiteY376" fmla="*/ 36004 h 36005"/>
                  <a:gd name="connsiteX377" fmla="*/ 2561749 w 4395967"/>
                  <a:gd name="connsiteY377" fmla="*/ 23786 h 36005"/>
                  <a:gd name="connsiteX378" fmla="*/ 2523566 w 4395967"/>
                  <a:gd name="connsiteY378" fmla="*/ 13241 h 36005"/>
                  <a:gd name="connsiteX379" fmla="*/ 2485383 w 4395967"/>
                  <a:gd name="connsiteY379" fmla="*/ 23787 h 36005"/>
                  <a:gd name="connsiteX380" fmla="*/ 2477792 w 4395967"/>
                  <a:gd name="connsiteY380" fmla="*/ 36004 h 36005"/>
                  <a:gd name="connsiteX381" fmla="*/ 2469566 w 4395967"/>
                  <a:gd name="connsiteY381" fmla="*/ 36004 h 3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4395967" h="36005">
                    <a:moveTo>
                      <a:pt x="2683339" y="36004"/>
                    </a:moveTo>
                    <a:lnTo>
                      <a:pt x="2675113" y="36004"/>
                    </a:lnTo>
                    <a:lnTo>
                      <a:pt x="2667522" y="23786"/>
                    </a:lnTo>
                    <a:cubicBezTo>
                      <a:pt x="2657750" y="17270"/>
                      <a:pt x="2644250" y="13240"/>
                      <a:pt x="2629338" y="13240"/>
                    </a:cubicBezTo>
                    <a:cubicBezTo>
                      <a:pt x="2614426" y="13240"/>
                      <a:pt x="2600926" y="17270"/>
                      <a:pt x="2591154" y="23785"/>
                    </a:cubicBezTo>
                    <a:lnTo>
                      <a:pt x="2583563" y="36004"/>
                    </a:lnTo>
                    <a:lnTo>
                      <a:pt x="2575339" y="36004"/>
                    </a:lnTo>
                    <a:cubicBezTo>
                      <a:pt x="2575339" y="16120"/>
                      <a:pt x="2599516" y="0"/>
                      <a:pt x="2629339" y="0"/>
                    </a:cubicBezTo>
                    <a:cubicBezTo>
                      <a:pt x="2659162" y="0"/>
                      <a:pt x="2683339" y="16120"/>
                      <a:pt x="2683339" y="36004"/>
                    </a:cubicBezTo>
                    <a:close/>
                    <a:moveTo>
                      <a:pt x="2892403" y="36004"/>
                    </a:moveTo>
                    <a:lnTo>
                      <a:pt x="2891112" y="36004"/>
                    </a:lnTo>
                    <a:lnTo>
                      <a:pt x="2883521" y="23785"/>
                    </a:lnTo>
                    <a:cubicBezTo>
                      <a:pt x="2873749" y="17270"/>
                      <a:pt x="2860249" y="13240"/>
                      <a:pt x="2845338" y="13240"/>
                    </a:cubicBezTo>
                    <a:cubicBezTo>
                      <a:pt x="2830427" y="13240"/>
                      <a:pt x="2816927" y="17270"/>
                      <a:pt x="2807155" y="23786"/>
                    </a:cubicBezTo>
                    <a:lnTo>
                      <a:pt x="2799564" y="36004"/>
                    </a:lnTo>
                    <a:lnTo>
                      <a:pt x="2791339" y="36004"/>
                    </a:lnTo>
                    <a:lnTo>
                      <a:pt x="2784403" y="36004"/>
                    </a:lnTo>
                    <a:lnTo>
                      <a:pt x="2783113" y="36004"/>
                    </a:lnTo>
                    <a:lnTo>
                      <a:pt x="2775522" y="23786"/>
                    </a:lnTo>
                    <a:cubicBezTo>
                      <a:pt x="2765750" y="17270"/>
                      <a:pt x="2752250" y="13240"/>
                      <a:pt x="2737338" y="13240"/>
                    </a:cubicBezTo>
                    <a:cubicBezTo>
                      <a:pt x="2722427" y="13240"/>
                      <a:pt x="2708927" y="17270"/>
                      <a:pt x="2699155" y="23786"/>
                    </a:cubicBezTo>
                    <a:lnTo>
                      <a:pt x="2691564" y="36004"/>
                    </a:lnTo>
                    <a:lnTo>
                      <a:pt x="2683339" y="36004"/>
                    </a:lnTo>
                    <a:cubicBezTo>
                      <a:pt x="2683339" y="16120"/>
                      <a:pt x="2707516" y="0"/>
                      <a:pt x="2737339" y="0"/>
                    </a:cubicBezTo>
                    <a:cubicBezTo>
                      <a:pt x="2752250" y="0"/>
                      <a:pt x="2765750" y="4030"/>
                      <a:pt x="2775522" y="10545"/>
                    </a:cubicBezTo>
                    <a:lnTo>
                      <a:pt x="2787871" y="30422"/>
                    </a:lnTo>
                    <a:lnTo>
                      <a:pt x="2800219" y="10545"/>
                    </a:lnTo>
                    <a:cubicBezTo>
                      <a:pt x="2809991" y="4030"/>
                      <a:pt x="2823491" y="0"/>
                      <a:pt x="2838403" y="0"/>
                    </a:cubicBezTo>
                    <a:cubicBezTo>
                      <a:pt x="2868226" y="0"/>
                      <a:pt x="2892403" y="16120"/>
                      <a:pt x="2892403" y="36004"/>
                    </a:cubicBezTo>
                    <a:close/>
                    <a:moveTo>
                      <a:pt x="3000403" y="36004"/>
                    </a:moveTo>
                    <a:lnTo>
                      <a:pt x="2992177" y="36004"/>
                    </a:lnTo>
                    <a:lnTo>
                      <a:pt x="2984586" y="23786"/>
                    </a:lnTo>
                    <a:cubicBezTo>
                      <a:pt x="2974814" y="17270"/>
                      <a:pt x="2961314" y="13240"/>
                      <a:pt x="2946402" y="13240"/>
                    </a:cubicBezTo>
                    <a:cubicBezTo>
                      <a:pt x="2931490" y="13240"/>
                      <a:pt x="2917990" y="17270"/>
                      <a:pt x="2908218" y="23785"/>
                    </a:cubicBezTo>
                    <a:lnTo>
                      <a:pt x="2900627" y="36004"/>
                    </a:lnTo>
                    <a:lnTo>
                      <a:pt x="2892403" y="36004"/>
                    </a:lnTo>
                    <a:cubicBezTo>
                      <a:pt x="2892403" y="16120"/>
                      <a:pt x="2916580" y="0"/>
                      <a:pt x="2946403" y="0"/>
                    </a:cubicBezTo>
                    <a:cubicBezTo>
                      <a:pt x="2976226" y="0"/>
                      <a:pt x="3000403" y="16120"/>
                      <a:pt x="3000403" y="36004"/>
                    </a:cubicBezTo>
                    <a:close/>
                    <a:moveTo>
                      <a:pt x="3108403" y="36004"/>
                    </a:moveTo>
                    <a:lnTo>
                      <a:pt x="3100177" y="36004"/>
                    </a:lnTo>
                    <a:lnTo>
                      <a:pt x="3092586" y="23786"/>
                    </a:lnTo>
                    <a:cubicBezTo>
                      <a:pt x="3082814" y="17270"/>
                      <a:pt x="3069314" y="13240"/>
                      <a:pt x="3054402" y="13240"/>
                    </a:cubicBezTo>
                    <a:cubicBezTo>
                      <a:pt x="3039491" y="13240"/>
                      <a:pt x="3025991" y="17270"/>
                      <a:pt x="3016218" y="23786"/>
                    </a:cubicBezTo>
                    <a:lnTo>
                      <a:pt x="3008628" y="36004"/>
                    </a:lnTo>
                    <a:lnTo>
                      <a:pt x="3000403" y="36004"/>
                    </a:lnTo>
                    <a:cubicBezTo>
                      <a:pt x="3000403" y="16120"/>
                      <a:pt x="3024580" y="0"/>
                      <a:pt x="3054403" y="0"/>
                    </a:cubicBezTo>
                    <a:cubicBezTo>
                      <a:pt x="3084226" y="0"/>
                      <a:pt x="3108403" y="16120"/>
                      <a:pt x="3108403" y="36004"/>
                    </a:cubicBezTo>
                    <a:close/>
                    <a:moveTo>
                      <a:pt x="3219570" y="36004"/>
                    </a:moveTo>
                    <a:lnTo>
                      <a:pt x="3208177" y="36004"/>
                    </a:lnTo>
                    <a:lnTo>
                      <a:pt x="3200586" y="23786"/>
                    </a:lnTo>
                    <a:cubicBezTo>
                      <a:pt x="3190814" y="17270"/>
                      <a:pt x="3177314" y="13240"/>
                      <a:pt x="3162402" y="13240"/>
                    </a:cubicBezTo>
                    <a:cubicBezTo>
                      <a:pt x="3147491" y="13240"/>
                      <a:pt x="3133991" y="17270"/>
                      <a:pt x="3124218" y="23786"/>
                    </a:cubicBezTo>
                    <a:lnTo>
                      <a:pt x="3116628" y="36004"/>
                    </a:lnTo>
                    <a:lnTo>
                      <a:pt x="3111570" y="36004"/>
                    </a:lnTo>
                    <a:cubicBezTo>
                      <a:pt x="3111570" y="16120"/>
                      <a:pt x="3135747" y="0"/>
                      <a:pt x="3165570" y="0"/>
                    </a:cubicBezTo>
                    <a:cubicBezTo>
                      <a:pt x="3195393" y="0"/>
                      <a:pt x="3219570" y="16120"/>
                      <a:pt x="3219570" y="36004"/>
                    </a:cubicBezTo>
                    <a:close/>
                    <a:moveTo>
                      <a:pt x="3327570" y="36004"/>
                    </a:moveTo>
                    <a:lnTo>
                      <a:pt x="3319344" y="36004"/>
                    </a:lnTo>
                    <a:lnTo>
                      <a:pt x="3311753" y="23786"/>
                    </a:lnTo>
                    <a:cubicBezTo>
                      <a:pt x="3301981" y="17270"/>
                      <a:pt x="3288481" y="13240"/>
                      <a:pt x="3273569" y="13240"/>
                    </a:cubicBezTo>
                    <a:cubicBezTo>
                      <a:pt x="3258658" y="13240"/>
                      <a:pt x="3245158" y="17270"/>
                      <a:pt x="3235385" y="23786"/>
                    </a:cubicBezTo>
                    <a:lnTo>
                      <a:pt x="3227795" y="36004"/>
                    </a:lnTo>
                    <a:lnTo>
                      <a:pt x="3219570" y="36004"/>
                    </a:lnTo>
                    <a:cubicBezTo>
                      <a:pt x="3219570" y="16120"/>
                      <a:pt x="3243747" y="0"/>
                      <a:pt x="3273570" y="0"/>
                    </a:cubicBezTo>
                    <a:cubicBezTo>
                      <a:pt x="3303393" y="0"/>
                      <a:pt x="3327570" y="16120"/>
                      <a:pt x="3327570" y="36004"/>
                    </a:cubicBezTo>
                    <a:close/>
                    <a:moveTo>
                      <a:pt x="3535736" y="36004"/>
                    </a:moveTo>
                    <a:lnTo>
                      <a:pt x="3535344" y="36004"/>
                    </a:lnTo>
                    <a:lnTo>
                      <a:pt x="3527753" y="23785"/>
                    </a:lnTo>
                    <a:cubicBezTo>
                      <a:pt x="3517980" y="17270"/>
                      <a:pt x="3504480" y="13240"/>
                      <a:pt x="3489569" y="13240"/>
                    </a:cubicBezTo>
                    <a:cubicBezTo>
                      <a:pt x="3474658" y="13240"/>
                      <a:pt x="3461158" y="17270"/>
                      <a:pt x="3451385" y="23786"/>
                    </a:cubicBezTo>
                    <a:lnTo>
                      <a:pt x="3443795" y="36004"/>
                    </a:lnTo>
                    <a:lnTo>
                      <a:pt x="3435570" y="36004"/>
                    </a:lnTo>
                    <a:lnTo>
                      <a:pt x="3427736" y="36004"/>
                    </a:lnTo>
                    <a:lnTo>
                      <a:pt x="3427344" y="36004"/>
                    </a:lnTo>
                    <a:lnTo>
                      <a:pt x="3419753" y="23786"/>
                    </a:lnTo>
                    <a:cubicBezTo>
                      <a:pt x="3409981" y="17270"/>
                      <a:pt x="3396481" y="13240"/>
                      <a:pt x="3381569" y="13240"/>
                    </a:cubicBezTo>
                    <a:cubicBezTo>
                      <a:pt x="3366658" y="13240"/>
                      <a:pt x="3353158" y="17270"/>
                      <a:pt x="3343385" y="23786"/>
                    </a:cubicBezTo>
                    <a:lnTo>
                      <a:pt x="3335795" y="36004"/>
                    </a:lnTo>
                    <a:lnTo>
                      <a:pt x="3327570" y="36004"/>
                    </a:lnTo>
                    <a:cubicBezTo>
                      <a:pt x="3327570" y="16120"/>
                      <a:pt x="3351747" y="0"/>
                      <a:pt x="3381570" y="0"/>
                    </a:cubicBezTo>
                    <a:cubicBezTo>
                      <a:pt x="3396481" y="0"/>
                      <a:pt x="3409981" y="4030"/>
                      <a:pt x="3419754" y="10545"/>
                    </a:cubicBezTo>
                    <a:lnTo>
                      <a:pt x="3431653" y="29699"/>
                    </a:lnTo>
                    <a:lnTo>
                      <a:pt x="3443552" y="10545"/>
                    </a:lnTo>
                    <a:cubicBezTo>
                      <a:pt x="3453324" y="4030"/>
                      <a:pt x="3466824" y="0"/>
                      <a:pt x="3481736" y="0"/>
                    </a:cubicBezTo>
                    <a:cubicBezTo>
                      <a:pt x="3511559" y="0"/>
                      <a:pt x="3535736" y="16120"/>
                      <a:pt x="3535736" y="36004"/>
                    </a:cubicBezTo>
                    <a:close/>
                    <a:moveTo>
                      <a:pt x="3643736" y="36004"/>
                    </a:moveTo>
                    <a:lnTo>
                      <a:pt x="3635510" y="36004"/>
                    </a:lnTo>
                    <a:lnTo>
                      <a:pt x="3627919" y="23786"/>
                    </a:lnTo>
                    <a:cubicBezTo>
                      <a:pt x="3618147" y="17270"/>
                      <a:pt x="3604647" y="13240"/>
                      <a:pt x="3589735" y="13240"/>
                    </a:cubicBezTo>
                    <a:cubicBezTo>
                      <a:pt x="3574823" y="13240"/>
                      <a:pt x="3561323" y="17270"/>
                      <a:pt x="3551551" y="23785"/>
                    </a:cubicBezTo>
                    <a:lnTo>
                      <a:pt x="3543960" y="36004"/>
                    </a:lnTo>
                    <a:lnTo>
                      <a:pt x="3535736" y="36004"/>
                    </a:lnTo>
                    <a:cubicBezTo>
                      <a:pt x="3535736" y="16120"/>
                      <a:pt x="3559913" y="0"/>
                      <a:pt x="3589736" y="0"/>
                    </a:cubicBezTo>
                    <a:cubicBezTo>
                      <a:pt x="3619559" y="0"/>
                      <a:pt x="3643736" y="16120"/>
                      <a:pt x="3643736" y="36004"/>
                    </a:cubicBezTo>
                    <a:close/>
                    <a:moveTo>
                      <a:pt x="3852800" y="36004"/>
                    </a:moveTo>
                    <a:lnTo>
                      <a:pt x="3851510" y="36004"/>
                    </a:lnTo>
                    <a:lnTo>
                      <a:pt x="3843919" y="23785"/>
                    </a:lnTo>
                    <a:cubicBezTo>
                      <a:pt x="3834146" y="17270"/>
                      <a:pt x="3820646" y="13240"/>
                      <a:pt x="3805735" y="13240"/>
                    </a:cubicBezTo>
                    <a:cubicBezTo>
                      <a:pt x="3790824" y="13240"/>
                      <a:pt x="3777324" y="17270"/>
                      <a:pt x="3767551" y="23786"/>
                    </a:cubicBezTo>
                    <a:lnTo>
                      <a:pt x="3759961" y="36004"/>
                    </a:lnTo>
                    <a:lnTo>
                      <a:pt x="3751736" y="36004"/>
                    </a:lnTo>
                    <a:lnTo>
                      <a:pt x="3744800" y="36004"/>
                    </a:lnTo>
                    <a:lnTo>
                      <a:pt x="3743510" y="36004"/>
                    </a:lnTo>
                    <a:lnTo>
                      <a:pt x="3735919" y="23786"/>
                    </a:lnTo>
                    <a:cubicBezTo>
                      <a:pt x="3726147" y="17270"/>
                      <a:pt x="3712647" y="13240"/>
                      <a:pt x="3697735" y="13240"/>
                    </a:cubicBezTo>
                    <a:cubicBezTo>
                      <a:pt x="3682824" y="13240"/>
                      <a:pt x="3669324" y="17270"/>
                      <a:pt x="3659551" y="23786"/>
                    </a:cubicBezTo>
                    <a:lnTo>
                      <a:pt x="3651961" y="36004"/>
                    </a:lnTo>
                    <a:lnTo>
                      <a:pt x="3643736" y="36004"/>
                    </a:lnTo>
                    <a:cubicBezTo>
                      <a:pt x="3643736" y="16120"/>
                      <a:pt x="3667913" y="0"/>
                      <a:pt x="3697736" y="0"/>
                    </a:cubicBezTo>
                    <a:cubicBezTo>
                      <a:pt x="3712647" y="0"/>
                      <a:pt x="3726147" y="4030"/>
                      <a:pt x="3735920" y="10545"/>
                    </a:cubicBezTo>
                    <a:lnTo>
                      <a:pt x="3748268" y="30422"/>
                    </a:lnTo>
                    <a:lnTo>
                      <a:pt x="3760616" y="10545"/>
                    </a:lnTo>
                    <a:cubicBezTo>
                      <a:pt x="3770388" y="4030"/>
                      <a:pt x="3783888" y="0"/>
                      <a:pt x="3798800" y="0"/>
                    </a:cubicBezTo>
                    <a:cubicBezTo>
                      <a:pt x="3828623" y="0"/>
                      <a:pt x="3852800" y="16120"/>
                      <a:pt x="3852800" y="36004"/>
                    </a:cubicBezTo>
                    <a:close/>
                    <a:moveTo>
                      <a:pt x="3960800" y="36004"/>
                    </a:moveTo>
                    <a:lnTo>
                      <a:pt x="3952574" y="36004"/>
                    </a:lnTo>
                    <a:lnTo>
                      <a:pt x="3944983" y="23786"/>
                    </a:lnTo>
                    <a:cubicBezTo>
                      <a:pt x="3935211" y="17270"/>
                      <a:pt x="3921711" y="13240"/>
                      <a:pt x="3906799" y="13240"/>
                    </a:cubicBezTo>
                    <a:cubicBezTo>
                      <a:pt x="3891887" y="13240"/>
                      <a:pt x="3878387" y="17270"/>
                      <a:pt x="3868615" y="23785"/>
                    </a:cubicBezTo>
                    <a:lnTo>
                      <a:pt x="3861024" y="36004"/>
                    </a:lnTo>
                    <a:lnTo>
                      <a:pt x="3852800" y="36004"/>
                    </a:lnTo>
                    <a:cubicBezTo>
                      <a:pt x="3852800" y="16120"/>
                      <a:pt x="3876977" y="0"/>
                      <a:pt x="3906800" y="0"/>
                    </a:cubicBezTo>
                    <a:cubicBezTo>
                      <a:pt x="3936623" y="0"/>
                      <a:pt x="3960800" y="16120"/>
                      <a:pt x="3960800" y="36004"/>
                    </a:cubicBezTo>
                    <a:close/>
                    <a:moveTo>
                      <a:pt x="4068800" y="36004"/>
                    </a:moveTo>
                    <a:lnTo>
                      <a:pt x="4060574" y="36004"/>
                    </a:lnTo>
                    <a:lnTo>
                      <a:pt x="4052983" y="23786"/>
                    </a:lnTo>
                    <a:cubicBezTo>
                      <a:pt x="4043211" y="17270"/>
                      <a:pt x="4029711" y="13240"/>
                      <a:pt x="4014799" y="13240"/>
                    </a:cubicBezTo>
                    <a:cubicBezTo>
                      <a:pt x="3999888" y="13240"/>
                      <a:pt x="3986388" y="17270"/>
                      <a:pt x="3976615" y="23786"/>
                    </a:cubicBezTo>
                    <a:lnTo>
                      <a:pt x="3969025" y="36004"/>
                    </a:lnTo>
                    <a:lnTo>
                      <a:pt x="3960800" y="36004"/>
                    </a:lnTo>
                    <a:cubicBezTo>
                      <a:pt x="3960800" y="16120"/>
                      <a:pt x="3984977" y="0"/>
                      <a:pt x="4014800" y="0"/>
                    </a:cubicBezTo>
                    <a:cubicBezTo>
                      <a:pt x="4044623" y="0"/>
                      <a:pt x="4068800" y="16120"/>
                      <a:pt x="4068800" y="36004"/>
                    </a:cubicBezTo>
                    <a:close/>
                    <a:moveTo>
                      <a:pt x="4179967" y="36004"/>
                    </a:moveTo>
                    <a:lnTo>
                      <a:pt x="4168574" y="36004"/>
                    </a:lnTo>
                    <a:lnTo>
                      <a:pt x="4160983" y="23786"/>
                    </a:lnTo>
                    <a:cubicBezTo>
                      <a:pt x="4151211" y="17270"/>
                      <a:pt x="4137711" y="13240"/>
                      <a:pt x="4122799" y="13240"/>
                    </a:cubicBezTo>
                    <a:cubicBezTo>
                      <a:pt x="4107888" y="13240"/>
                      <a:pt x="4094388" y="17270"/>
                      <a:pt x="4084615" y="23786"/>
                    </a:cubicBezTo>
                    <a:lnTo>
                      <a:pt x="4077025" y="36004"/>
                    </a:lnTo>
                    <a:lnTo>
                      <a:pt x="4071967" y="36004"/>
                    </a:lnTo>
                    <a:cubicBezTo>
                      <a:pt x="4071967" y="16120"/>
                      <a:pt x="4096144" y="0"/>
                      <a:pt x="4125967" y="0"/>
                    </a:cubicBezTo>
                    <a:cubicBezTo>
                      <a:pt x="4155790" y="0"/>
                      <a:pt x="4179967" y="16120"/>
                      <a:pt x="4179967" y="36004"/>
                    </a:cubicBezTo>
                    <a:close/>
                    <a:moveTo>
                      <a:pt x="4287967" y="36004"/>
                    </a:moveTo>
                    <a:lnTo>
                      <a:pt x="4279741" y="36004"/>
                    </a:lnTo>
                    <a:lnTo>
                      <a:pt x="4272150" y="23786"/>
                    </a:lnTo>
                    <a:cubicBezTo>
                      <a:pt x="4262378" y="17270"/>
                      <a:pt x="4248878" y="13240"/>
                      <a:pt x="4233966" y="13240"/>
                    </a:cubicBezTo>
                    <a:cubicBezTo>
                      <a:pt x="4219055" y="13240"/>
                      <a:pt x="4205555" y="17270"/>
                      <a:pt x="4195782" y="23786"/>
                    </a:cubicBezTo>
                    <a:lnTo>
                      <a:pt x="4188192" y="36004"/>
                    </a:lnTo>
                    <a:lnTo>
                      <a:pt x="4179967" y="36004"/>
                    </a:lnTo>
                    <a:cubicBezTo>
                      <a:pt x="4179967" y="16120"/>
                      <a:pt x="4204144" y="0"/>
                      <a:pt x="4233967" y="0"/>
                    </a:cubicBezTo>
                    <a:cubicBezTo>
                      <a:pt x="4263790" y="0"/>
                      <a:pt x="4287967" y="16120"/>
                      <a:pt x="4287967" y="36004"/>
                    </a:cubicBezTo>
                    <a:close/>
                    <a:moveTo>
                      <a:pt x="4395967" y="36004"/>
                    </a:moveTo>
                    <a:lnTo>
                      <a:pt x="4387741" y="36004"/>
                    </a:lnTo>
                    <a:lnTo>
                      <a:pt x="4380150" y="23786"/>
                    </a:lnTo>
                    <a:cubicBezTo>
                      <a:pt x="4370378" y="17270"/>
                      <a:pt x="4356878" y="13240"/>
                      <a:pt x="4341966" y="13240"/>
                    </a:cubicBezTo>
                    <a:cubicBezTo>
                      <a:pt x="4327055" y="13240"/>
                      <a:pt x="4313555" y="17270"/>
                      <a:pt x="4303782" y="23786"/>
                    </a:cubicBezTo>
                    <a:lnTo>
                      <a:pt x="4296192" y="36004"/>
                    </a:lnTo>
                    <a:lnTo>
                      <a:pt x="4287967" y="36004"/>
                    </a:lnTo>
                    <a:cubicBezTo>
                      <a:pt x="4287967" y="16120"/>
                      <a:pt x="4312144" y="0"/>
                      <a:pt x="4341967" y="0"/>
                    </a:cubicBezTo>
                    <a:cubicBezTo>
                      <a:pt x="4371790" y="0"/>
                      <a:pt x="4395967" y="16120"/>
                      <a:pt x="4395967" y="36004"/>
                    </a:cubicBezTo>
                    <a:close/>
                    <a:moveTo>
                      <a:pt x="108000" y="36005"/>
                    </a:moveTo>
                    <a:lnTo>
                      <a:pt x="89998" y="36005"/>
                    </a:lnTo>
                    <a:cubicBezTo>
                      <a:pt x="89998" y="26063"/>
                      <a:pt x="73881" y="18003"/>
                      <a:pt x="54000" y="18003"/>
                    </a:cubicBezTo>
                    <a:cubicBezTo>
                      <a:pt x="34119" y="18003"/>
                      <a:pt x="18002" y="26063"/>
                      <a:pt x="18002" y="36005"/>
                    </a:cubicBezTo>
                    <a:lnTo>
                      <a:pt x="0" y="36005"/>
                    </a:lnTo>
                    <a:cubicBezTo>
                      <a:pt x="0" y="16121"/>
                      <a:pt x="24177" y="1"/>
                      <a:pt x="54000" y="1"/>
                    </a:cubicBezTo>
                    <a:cubicBezTo>
                      <a:pt x="83823" y="1"/>
                      <a:pt x="108000" y="16121"/>
                      <a:pt x="108000" y="36005"/>
                    </a:cubicBezTo>
                    <a:close/>
                    <a:moveTo>
                      <a:pt x="216000" y="36005"/>
                    </a:moveTo>
                    <a:lnTo>
                      <a:pt x="207774" y="36005"/>
                    </a:lnTo>
                    <a:lnTo>
                      <a:pt x="200183" y="23786"/>
                    </a:lnTo>
                    <a:cubicBezTo>
                      <a:pt x="190411" y="17271"/>
                      <a:pt x="176911" y="13241"/>
                      <a:pt x="161999" y="13241"/>
                    </a:cubicBezTo>
                    <a:cubicBezTo>
                      <a:pt x="147088" y="13241"/>
                      <a:pt x="133588" y="17271"/>
                      <a:pt x="123816" y="23786"/>
                    </a:cubicBezTo>
                    <a:lnTo>
                      <a:pt x="116225" y="36005"/>
                    </a:lnTo>
                    <a:lnTo>
                      <a:pt x="108000" y="36005"/>
                    </a:lnTo>
                    <a:cubicBezTo>
                      <a:pt x="108000" y="16121"/>
                      <a:pt x="132177" y="1"/>
                      <a:pt x="162000" y="1"/>
                    </a:cubicBezTo>
                    <a:cubicBezTo>
                      <a:pt x="191823" y="1"/>
                      <a:pt x="216000" y="16121"/>
                      <a:pt x="216000" y="36005"/>
                    </a:cubicBezTo>
                    <a:close/>
                    <a:moveTo>
                      <a:pt x="327167" y="36005"/>
                    </a:moveTo>
                    <a:lnTo>
                      <a:pt x="315774" y="36005"/>
                    </a:lnTo>
                    <a:lnTo>
                      <a:pt x="308183" y="23786"/>
                    </a:lnTo>
                    <a:cubicBezTo>
                      <a:pt x="298411" y="17271"/>
                      <a:pt x="284911" y="13241"/>
                      <a:pt x="269999" y="13241"/>
                    </a:cubicBezTo>
                    <a:cubicBezTo>
                      <a:pt x="255088" y="13241"/>
                      <a:pt x="241588" y="17271"/>
                      <a:pt x="231816" y="23786"/>
                    </a:cubicBezTo>
                    <a:lnTo>
                      <a:pt x="224225" y="36005"/>
                    </a:lnTo>
                    <a:lnTo>
                      <a:pt x="219167" y="36005"/>
                    </a:lnTo>
                    <a:cubicBezTo>
                      <a:pt x="219167" y="16121"/>
                      <a:pt x="243344" y="1"/>
                      <a:pt x="273167" y="1"/>
                    </a:cubicBezTo>
                    <a:cubicBezTo>
                      <a:pt x="302990" y="1"/>
                      <a:pt x="327167" y="16121"/>
                      <a:pt x="327167" y="36005"/>
                    </a:cubicBezTo>
                    <a:close/>
                    <a:moveTo>
                      <a:pt x="435167" y="36005"/>
                    </a:moveTo>
                    <a:lnTo>
                      <a:pt x="426941" y="36005"/>
                    </a:lnTo>
                    <a:lnTo>
                      <a:pt x="419350" y="23786"/>
                    </a:lnTo>
                    <a:cubicBezTo>
                      <a:pt x="409578" y="17271"/>
                      <a:pt x="396078" y="13241"/>
                      <a:pt x="381166" y="13241"/>
                    </a:cubicBezTo>
                    <a:cubicBezTo>
                      <a:pt x="366255" y="13241"/>
                      <a:pt x="352755" y="17271"/>
                      <a:pt x="342983" y="23786"/>
                    </a:cubicBezTo>
                    <a:lnTo>
                      <a:pt x="335392" y="36005"/>
                    </a:lnTo>
                    <a:lnTo>
                      <a:pt x="327167" y="36005"/>
                    </a:lnTo>
                    <a:cubicBezTo>
                      <a:pt x="327167" y="16121"/>
                      <a:pt x="351344" y="1"/>
                      <a:pt x="381167" y="1"/>
                    </a:cubicBezTo>
                    <a:cubicBezTo>
                      <a:pt x="410990" y="1"/>
                      <a:pt x="435167" y="16121"/>
                      <a:pt x="435167" y="36005"/>
                    </a:cubicBezTo>
                    <a:close/>
                    <a:moveTo>
                      <a:pt x="648939" y="36005"/>
                    </a:moveTo>
                    <a:lnTo>
                      <a:pt x="642941" y="36005"/>
                    </a:lnTo>
                    <a:lnTo>
                      <a:pt x="635349" y="23786"/>
                    </a:lnTo>
                    <a:cubicBezTo>
                      <a:pt x="625577" y="17271"/>
                      <a:pt x="612077" y="13241"/>
                      <a:pt x="597166" y="13241"/>
                    </a:cubicBezTo>
                    <a:cubicBezTo>
                      <a:pt x="582255" y="13241"/>
                      <a:pt x="568755" y="17271"/>
                      <a:pt x="558983" y="23787"/>
                    </a:cubicBezTo>
                    <a:lnTo>
                      <a:pt x="551392" y="36005"/>
                    </a:lnTo>
                    <a:lnTo>
                      <a:pt x="543167" y="36005"/>
                    </a:lnTo>
                    <a:lnTo>
                      <a:pt x="540939" y="36005"/>
                    </a:lnTo>
                    <a:lnTo>
                      <a:pt x="534941" y="36005"/>
                    </a:lnTo>
                    <a:lnTo>
                      <a:pt x="527350" y="23786"/>
                    </a:lnTo>
                    <a:cubicBezTo>
                      <a:pt x="517578" y="17271"/>
                      <a:pt x="504078" y="13241"/>
                      <a:pt x="489166" y="13241"/>
                    </a:cubicBezTo>
                    <a:cubicBezTo>
                      <a:pt x="474255" y="13241"/>
                      <a:pt x="460755" y="17271"/>
                      <a:pt x="450983" y="23786"/>
                    </a:cubicBezTo>
                    <a:lnTo>
                      <a:pt x="443392" y="36005"/>
                    </a:lnTo>
                    <a:lnTo>
                      <a:pt x="435167" y="36005"/>
                    </a:lnTo>
                    <a:cubicBezTo>
                      <a:pt x="435167" y="16121"/>
                      <a:pt x="459344" y="1"/>
                      <a:pt x="489167" y="1"/>
                    </a:cubicBezTo>
                    <a:cubicBezTo>
                      <a:pt x="504078" y="1"/>
                      <a:pt x="517578" y="4031"/>
                      <a:pt x="527350" y="10546"/>
                    </a:cubicBezTo>
                    <a:lnTo>
                      <a:pt x="542053" y="34212"/>
                    </a:lnTo>
                    <a:lnTo>
                      <a:pt x="556755" y="10546"/>
                    </a:lnTo>
                    <a:cubicBezTo>
                      <a:pt x="566527" y="4031"/>
                      <a:pt x="580027" y="1"/>
                      <a:pt x="594939" y="1"/>
                    </a:cubicBezTo>
                    <a:cubicBezTo>
                      <a:pt x="624762" y="1"/>
                      <a:pt x="648939" y="16121"/>
                      <a:pt x="648939" y="36005"/>
                    </a:cubicBezTo>
                    <a:close/>
                    <a:moveTo>
                      <a:pt x="756939" y="36005"/>
                    </a:moveTo>
                    <a:lnTo>
                      <a:pt x="748713" y="36005"/>
                    </a:lnTo>
                    <a:lnTo>
                      <a:pt x="741122" y="23787"/>
                    </a:lnTo>
                    <a:cubicBezTo>
                      <a:pt x="731350" y="17271"/>
                      <a:pt x="717850" y="13241"/>
                      <a:pt x="702938" y="13241"/>
                    </a:cubicBezTo>
                    <a:cubicBezTo>
                      <a:pt x="688026" y="13241"/>
                      <a:pt x="674526" y="17271"/>
                      <a:pt x="664754" y="23786"/>
                    </a:cubicBezTo>
                    <a:lnTo>
                      <a:pt x="657163" y="36005"/>
                    </a:lnTo>
                    <a:lnTo>
                      <a:pt x="648939" y="36005"/>
                    </a:lnTo>
                    <a:cubicBezTo>
                      <a:pt x="648939" y="16121"/>
                      <a:pt x="673116" y="1"/>
                      <a:pt x="702939" y="1"/>
                    </a:cubicBezTo>
                    <a:cubicBezTo>
                      <a:pt x="732762" y="1"/>
                      <a:pt x="756939" y="16121"/>
                      <a:pt x="756939" y="36005"/>
                    </a:cubicBezTo>
                    <a:close/>
                    <a:moveTo>
                      <a:pt x="966003" y="36005"/>
                    </a:moveTo>
                    <a:lnTo>
                      <a:pt x="964713" y="36005"/>
                    </a:lnTo>
                    <a:lnTo>
                      <a:pt x="957121" y="23786"/>
                    </a:lnTo>
                    <a:cubicBezTo>
                      <a:pt x="947349" y="17271"/>
                      <a:pt x="933849" y="13241"/>
                      <a:pt x="918938" y="13241"/>
                    </a:cubicBezTo>
                    <a:cubicBezTo>
                      <a:pt x="904027" y="13241"/>
                      <a:pt x="890527" y="17271"/>
                      <a:pt x="880755" y="23787"/>
                    </a:cubicBezTo>
                    <a:lnTo>
                      <a:pt x="873164" y="36005"/>
                    </a:lnTo>
                    <a:lnTo>
                      <a:pt x="864939" y="36005"/>
                    </a:lnTo>
                    <a:lnTo>
                      <a:pt x="858003" y="36005"/>
                    </a:lnTo>
                    <a:lnTo>
                      <a:pt x="856713" y="36005"/>
                    </a:lnTo>
                    <a:lnTo>
                      <a:pt x="849122" y="23787"/>
                    </a:lnTo>
                    <a:cubicBezTo>
                      <a:pt x="839350" y="17271"/>
                      <a:pt x="825850" y="13241"/>
                      <a:pt x="810938" y="13241"/>
                    </a:cubicBezTo>
                    <a:cubicBezTo>
                      <a:pt x="796027" y="13241"/>
                      <a:pt x="782527" y="17271"/>
                      <a:pt x="772755" y="23787"/>
                    </a:cubicBezTo>
                    <a:lnTo>
                      <a:pt x="765164" y="36005"/>
                    </a:lnTo>
                    <a:lnTo>
                      <a:pt x="756939" y="36005"/>
                    </a:lnTo>
                    <a:cubicBezTo>
                      <a:pt x="756939" y="16121"/>
                      <a:pt x="781116" y="1"/>
                      <a:pt x="810939" y="1"/>
                    </a:cubicBezTo>
                    <a:cubicBezTo>
                      <a:pt x="825850" y="1"/>
                      <a:pt x="839350" y="4031"/>
                      <a:pt x="849122" y="10546"/>
                    </a:cubicBezTo>
                    <a:lnTo>
                      <a:pt x="861471" y="30423"/>
                    </a:lnTo>
                    <a:lnTo>
                      <a:pt x="873819" y="10546"/>
                    </a:lnTo>
                    <a:cubicBezTo>
                      <a:pt x="883591" y="4031"/>
                      <a:pt x="897091" y="1"/>
                      <a:pt x="912003" y="1"/>
                    </a:cubicBezTo>
                    <a:cubicBezTo>
                      <a:pt x="941826" y="1"/>
                      <a:pt x="966003" y="16121"/>
                      <a:pt x="966003" y="36005"/>
                    </a:cubicBezTo>
                    <a:close/>
                    <a:moveTo>
                      <a:pt x="1074003" y="36005"/>
                    </a:moveTo>
                    <a:lnTo>
                      <a:pt x="1065777" y="36005"/>
                    </a:lnTo>
                    <a:lnTo>
                      <a:pt x="1058186" y="23787"/>
                    </a:lnTo>
                    <a:cubicBezTo>
                      <a:pt x="1048414" y="17271"/>
                      <a:pt x="1034914" y="13241"/>
                      <a:pt x="1020002" y="13241"/>
                    </a:cubicBezTo>
                    <a:cubicBezTo>
                      <a:pt x="1005090" y="13241"/>
                      <a:pt x="991590" y="17271"/>
                      <a:pt x="981818" y="23786"/>
                    </a:cubicBezTo>
                    <a:lnTo>
                      <a:pt x="974228" y="36005"/>
                    </a:lnTo>
                    <a:lnTo>
                      <a:pt x="966003" y="36005"/>
                    </a:lnTo>
                    <a:cubicBezTo>
                      <a:pt x="966003" y="16121"/>
                      <a:pt x="990180" y="1"/>
                      <a:pt x="1020003" y="1"/>
                    </a:cubicBezTo>
                    <a:cubicBezTo>
                      <a:pt x="1049826" y="1"/>
                      <a:pt x="1074003" y="16121"/>
                      <a:pt x="1074003" y="36005"/>
                    </a:cubicBezTo>
                    <a:close/>
                    <a:moveTo>
                      <a:pt x="1182003" y="36005"/>
                    </a:moveTo>
                    <a:lnTo>
                      <a:pt x="1173777" y="36005"/>
                    </a:lnTo>
                    <a:lnTo>
                      <a:pt x="1166186" y="23787"/>
                    </a:lnTo>
                    <a:cubicBezTo>
                      <a:pt x="1156414" y="17271"/>
                      <a:pt x="1142914" y="13241"/>
                      <a:pt x="1128002" y="13241"/>
                    </a:cubicBezTo>
                    <a:cubicBezTo>
                      <a:pt x="1113091" y="13241"/>
                      <a:pt x="1099591" y="17271"/>
                      <a:pt x="1089819" y="23787"/>
                    </a:cubicBezTo>
                    <a:lnTo>
                      <a:pt x="1082228" y="36005"/>
                    </a:lnTo>
                    <a:lnTo>
                      <a:pt x="1074003" y="36005"/>
                    </a:lnTo>
                    <a:cubicBezTo>
                      <a:pt x="1074003" y="16121"/>
                      <a:pt x="1098180" y="1"/>
                      <a:pt x="1128003" y="1"/>
                    </a:cubicBezTo>
                    <a:cubicBezTo>
                      <a:pt x="1157826" y="1"/>
                      <a:pt x="1182003" y="16121"/>
                      <a:pt x="1182003" y="36005"/>
                    </a:cubicBezTo>
                    <a:close/>
                    <a:moveTo>
                      <a:pt x="1293170" y="36005"/>
                    </a:moveTo>
                    <a:lnTo>
                      <a:pt x="1281777" y="36005"/>
                    </a:lnTo>
                    <a:lnTo>
                      <a:pt x="1274186" y="23787"/>
                    </a:lnTo>
                    <a:cubicBezTo>
                      <a:pt x="1264414" y="17271"/>
                      <a:pt x="1250914" y="13241"/>
                      <a:pt x="1236002" y="13241"/>
                    </a:cubicBezTo>
                    <a:cubicBezTo>
                      <a:pt x="1221091" y="13241"/>
                      <a:pt x="1207591" y="17271"/>
                      <a:pt x="1197819" y="23787"/>
                    </a:cubicBezTo>
                    <a:lnTo>
                      <a:pt x="1190228" y="36005"/>
                    </a:lnTo>
                    <a:lnTo>
                      <a:pt x="1185170" y="36005"/>
                    </a:lnTo>
                    <a:cubicBezTo>
                      <a:pt x="1185170" y="16121"/>
                      <a:pt x="1209347" y="1"/>
                      <a:pt x="1239170" y="1"/>
                    </a:cubicBezTo>
                    <a:cubicBezTo>
                      <a:pt x="1268993" y="1"/>
                      <a:pt x="1293170" y="16121"/>
                      <a:pt x="1293170" y="36005"/>
                    </a:cubicBezTo>
                    <a:close/>
                    <a:moveTo>
                      <a:pt x="1401170" y="36005"/>
                    </a:moveTo>
                    <a:lnTo>
                      <a:pt x="1392944" y="36005"/>
                    </a:lnTo>
                    <a:lnTo>
                      <a:pt x="1385353" y="23787"/>
                    </a:lnTo>
                    <a:cubicBezTo>
                      <a:pt x="1375581" y="17271"/>
                      <a:pt x="1362081" y="13241"/>
                      <a:pt x="1347169" y="13241"/>
                    </a:cubicBezTo>
                    <a:cubicBezTo>
                      <a:pt x="1332258" y="13241"/>
                      <a:pt x="1318758" y="17271"/>
                      <a:pt x="1308986" y="23787"/>
                    </a:cubicBezTo>
                    <a:lnTo>
                      <a:pt x="1301395" y="36005"/>
                    </a:lnTo>
                    <a:lnTo>
                      <a:pt x="1293170" y="36005"/>
                    </a:lnTo>
                    <a:cubicBezTo>
                      <a:pt x="1293170" y="16121"/>
                      <a:pt x="1317347" y="1"/>
                      <a:pt x="1347170" y="1"/>
                    </a:cubicBezTo>
                    <a:cubicBezTo>
                      <a:pt x="1376993" y="1"/>
                      <a:pt x="1401170" y="16121"/>
                      <a:pt x="1401170" y="36005"/>
                    </a:cubicBezTo>
                    <a:close/>
                    <a:moveTo>
                      <a:pt x="1609336" y="36005"/>
                    </a:moveTo>
                    <a:lnTo>
                      <a:pt x="1608944" y="36005"/>
                    </a:lnTo>
                    <a:lnTo>
                      <a:pt x="1601352" y="23786"/>
                    </a:lnTo>
                    <a:cubicBezTo>
                      <a:pt x="1591580" y="17271"/>
                      <a:pt x="1578080" y="13241"/>
                      <a:pt x="1563169" y="13241"/>
                    </a:cubicBezTo>
                    <a:cubicBezTo>
                      <a:pt x="1548258" y="13241"/>
                      <a:pt x="1534758" y="17271"/>
                      <a:pt x="1524986" y="23787"/>
                    </a:cubicBezTo>
                    <a:lnTo>
                      <a:pt x="1517395" y="36005"/>
                    </a:lnTo>
                    <a:lnTo>
                      <a:pt x="1509170" y="36005"/>
                    </a:lnTo>
                    <a:lnTo>
                      <a:pt x="1501336" y="36005"/>
                    </a:lnTo>
                    <a:lnTo>
                      <a:pt x="1500944" y="36005"/>
                    </a:lnTo>
                    <a:lnTo>
                      <a:pt x="1493353" y="23787"/>
                    </a:lnTo>
                    <a:cubicBezTo>
                      <a:pt x="1483581" y="17271"/>
                      <a:pt x="1470081" y="13241"/>
                      <a:pt x="1455169" y="13241"/>
                    </a:cubicBezTo>
                    <a:cubicBezTo>
                      <a:pt x="1440258" y="13241"/>
                      <a:pt x="1426758" y="17271"/>
                      <a:pt x="1416986" y="23787"/>
                    </a:cubicBezTo>
                    <a:lnTo>
                      <a:pt x="1409395" y="36005"/>
                    </a:lnTo>
                    <a:lnTo>
                      <a:pt x="1401170" y="36005"/>
                    </a:lnTo>
                    <a:cubicBezTo>
                      <a:pt x="1401170" y="16121"/>
                      <a:pt x="1425347" y="1"/>
                      <a:pt x="1455170" y="1"/>
                    </a:cubicBezTo>
                    <a:cubicBezTo>
                      <a:pt x="1470081" y="1"/>
                      <a:pt x="1483581" y="4031"/>
                      <a:pt x="1493353" y="10546"/>
                    </a:cubicBezTo>
                    <a:lnTo>
                      <a:pt x="1505253" y="29700"/>
                    </a:lnTo>
                    <a:lnTo>
                      <a:pt x="1517152" y="10546"/>
                    </a:lnTo>
                    <a:cubicBezTo>
                      <a:pt x="1526924" y="4031"/>
                      <a:pt x="1540424" y="1"/>
                      <a:pt x="1555336" y="1"/>
                    </a:cubicBezTo>
                    <a:cubicBezTo>
                      <a:pt x="1585159" y="1"/>
                      <a:pt x="1609336" y="16121"/>
                      <a:pt x="1609336" y="36005"/>
                    </a:cubicBezTo>
                    <a:close/>
                    <a:moveTo>
                      <a:pt x="1717336" y="36005"/>
                    </a:moveTo>
                    <a:lnTo>
                      <a:pt x="1709110" y="36005"/>
                    </a:lnTo>
                    <a:lnTo>
                      <a:pt x="1701519" y="23787"/>
                    </a:lnTo>
                    <a:cubicBezTo>
                      <a:pt x="1691747" y="17271"/>
                      <a:pt x="1678247" y="13241"/>
                      <a:pt x="1663335" y="13241"/>
                    </a:cubicBezTo>
                    <a:cubicBezTo>
                      <a:pt x="1648423" y="13241"/>
                      <a:pt x="1634923" y="17271"/>
                      <a:pt x="1625151" y="23786"/>
                    </a:cubicBezTo>
                    <a:lnTo>
                      <a:pt x="1617560" y="36005"/>
                    </a:lnTo>
                    <a:lnTo>
                      <a:pt x="1609336" y="36005"/>
                    </a:lnTo>
                    <a:cubicBezTo>
                      <a:pt x="1609336" y="16121"/>
                      <a:pt x="1633513" y="1"/>
                      <a:pt x="1663336" y="1"/>
                    </a:cubicBezTo>
                    <a:cubicBezTo>
                      <a:pt x="1693159" y="1"/>
                      <a:pt x="1717336" y="16121"/>
                      <a:pt x="1717336" y="36005"/>
                    </a:cubicBezTo>
                    <a:close/>
                    <a:moveTo>
                      <a:pt x="1926400" y="36005"/>
                    </a:moveTo>
                    <a:lnTo>
                      <a:pt x="1925110" y="36005"/>
                    </a:lnTo>
                    <a:lnTo>
                      <a:pt x="1917518" y="23786"/>
                    </a:lnTo>
                    <a:cubicBezTo>
                      <a:pt x="1907746" y="17271"/>
                      <a:pt x="1894246" y="13241"/>
                      <a:pt x="1879335" y="13241"/>
                    </a:cubicBezTo>
                    <a:cubicBezTo>
                      <a:pt x="1864424" y="13241"/>
                      <a:pt x="1850924" y="17271"/>
                      <a:pt x="1841152" y="23787"/>
                    </a:cubicBezTo>
                    <a:lnTo>
                      <a:pt x="1833561" y="36005"/>
                    </a:lnTo>
                    <a:lnTo>
                      <a:pt x="1825336" y="36005"/>
                    </a:lnTo>
                    <a:lnTo>
                      <a:pt x="1818400" y="36005"/>
                    </a:lnTo>
                    <a:lnTo>
                      <a:pt x="1817110" y="36005"/>
                    </a:lnTo>
                    <a:lnTo>
                      <a:pt x="1809519" y="23787"/>
                    </a:lnTo>
                    <a:cubicBezTo>
                      <a:pt x="1799747" y="17271"/>
                      <a:pt x="1786247" y="13241"/>
                      <a:pt x="1771335" y="13241"/>
                    </a:cubicBezTo>
                    <a:cubicBezTo>
                      <a:pt x="1756424" y="13241"/>
                      <a:pt x="1742924" y="17271"/>
                      <a:pt x="1733152" y="23787"/>
                    </a:cubicBezTo>
                    <a:lnTo>
                      <a:pt x="1725561" y="36005"/>
                    </a:lnTo>
                    <a:lnTo>
                      <a:pt x="1717336" y="36005"/>
                    </a:lnTo>
                    <a:cubicBezTo>
                      <a:pt x="1717336" y="16121"/>
                      <a:pt x="1741513" y="1"/>
                      <a:pt x="1771336" y="1"/>
                    </a:cubicBezTo>
                    <a:cubicBezTo>
                      <a:pt x="1786247" y="1"/>
                      <a:pt x="1799747" y="4031"/>
                      <a:pt x="1809519" y="10546"/>
                    </a:cubicBezTo>
                    <a:lnTo>
                      <a:pt x="1821868" y="30423"/>
                    </a:lnTo>
                    <a:lnTo>
                      <a:pt x="1834216" y="10546"/>
                    </a:lnTo>
                    <a:cubicBezTo>
                      <a:pt x="1843988" y="4031"/>
                      <a:pt x="1857488" y="1"/>
                      <a:pt x="1872400" y="1"/>
                    </a:cubicBezTo>
                    <a:cubicBezTo>
                      <a:pt x="1902223" y="1"/>
                      <a:pt x="1926400" y="16121"/>
                      <a:pt x="1926400" y="36005"/>
                    </a:cubicBezTo>
                    <a:close/>
                    <a:moveTo>
                      <a:pt x="2034400" y="36005"/>
                    </a:moveTo>
                    <a:lnTo>
                      <a:pt x="2026174" y="36005"/>
                    </a:lnTo>
                    <a:lnTo>
                      <a:pt x="2018583" y="23787"/>
                    </a:lnTo>
                    <a:cubicBezTo>
                      <a:pt x="2008811" y="17271"/>
                      <a:pt x="1995311" y="13241"/>
                      <a:pt x="1980399" y="13241"/>
                    </a:cubicBezTo>
                    <a:cubicBezTo>
                      <a:pt x="1965487" y="13241"/>
                      <a:pt x="1951987" y="17271"/>
                      <a:pt x="1942215" y="23786"/>
                    </a:cubicBezTo>
                    <a:lnTo>
                      <a:pt x="1934625" y="36005"/>
                    </a:lnTo>
                    <a:lnTo>
                      <a:pt x="1926400" y="36005"/>
                    </a:lnTo>
                    <a:cubicBezTo>
                      <a:pt x="1926400" y="16121"/>
                      <a:pt x="1950577" y="1"/>
                      <a:pt x="1980400" y="1"/>
                    </a:cubicBezTo>
                    <a:cubicBezTo>
                      <a:pt x="2010223" y="1"/>
                      <a:pt x="2034400" y="16121"/>
                      <a:pt x="2034400" y="36005"/>
                    </a:cubicBezTo>
                    <a:close/>
                    <a:moveTo>
                      <a:pt x="2142400" y="36005"/>
                    </a:moveTo>
                    <a:lnTo>
                      <a:pt x="2134174" y="36005"/>
                    </a:lnTo>
                    <a:lnTo>
                      <a:pt x="2126583" y="23787"/>
                    </a:lnTo>
                    <a:cubicBezTo>
                      <a:pt x="2116811" y="17271"/>
                      <a:pt x="2103311" y="13241"/>
                      <a:pt x="2088399" y="13241"/>
                    </a:cubicBezTo>
                    <a:cubicBezTo>
                      <a:pt x="2073488" y="13241"/>
                      <a:pt x="2059988" y="17271"/>
                      <a:pt x="2050216" y="23787"/>
                    </a:cubicBezTo>
                    <a:lnTo>
                      <a:pt x="2042625" y="36005"/>
                    </a:lnTo>
                    <a:lnTo>
                      <a:pt x="2034400" y="36005"/>
                    </a:lnTo>
                    <a:cubicBezTo>
                      <a:pt x="2034400" y="16121"/>
                      <a:pt x="2058577" y="1"/>
                      <a:pt x="2088400" y="1"/>
                    </a:cubicBezTo>
                    <a:cubicBezTo>
                      <a:pt x="2118223" y="1"/>
                      <a:pt x="2142400" y="16121"/>
                      <a:pt x="2142400" y="36005"/>
                    </a:cubicBezTo>
                    <a:close/>
                    <a:moveTo>
                      <a:pt x="2253567" y="36005"/>
                    </a:moveTo>
                    <a:lnTo>
                      <a:pt x="2242174" y="36005"/>
                    </a:lnTo>
                    <a:lnTo>
                      <a:pt x="2234583" y="23787"/>
                    </a:lnTo>
                    <a:cubicBezTo>
                      <a:pt x="2224811" y="17271"/>
                      <a:pt x="2211311" y="13241"/>
                      <a:pt x="2196399" y="13241"/>
                    </a:cubicBezTo>
                    <a:cubicBezTo>
                      <a:pt x="2181488" y="13241"/>
                      <a:pt x="2167988" y="17271"/>
                      <a:pt x="2158216" y="23787"/>
                    </a:cubicBezTo>
                    <a:lnTo>
                      <a:pt x="2150625" y="36005"/>
                    </a:lnTo>
                    <a:lnTo>
                      <a:pt x="2145567" y="36005"/>
                    </a:lnTo>
                    <a:cubicBezTo>
                      <a:pt x="2145567" y="16121"/>
                      <a:pt x="2169744" y="1"/>
                      <a:pt x="2199567" y="1"/>
                    </a:cubicBezTo>
                    <a:cubicBezTo>
                      <a:pt x="2229390" y="1"/>
                      <a:pt x="2253567" y="16121"/>
                      <a:pt x="2253567" y="36005"/>
                    </a:cubicBezTo>
                    <a:close/>
                    <a:moveTo>
                      <a:pt x="2361567" y="36005"/>
                    </a:moveTo>
                    <a:lnTo>
                      <a:pt x="2353341" y="36005"/>
                    </a:lnTo>
                    <a:lnTo>
                      <a:pt x="2345750" y="23787"/>
                    </a:lnTo>
                    <a:cubicBezTo>
                      <a:pt x="2335978" y="17271"/>
                      <a:pt x="2322478" y="13241"/>
                      <a:pt x="2307566" y="13241"/>
                    </a:cubicBezTo>
                    <a:cubicBezTo>
                      <a:pt x="2292655" y="13241"/>
                      <a:pt x="2279155" y="17271"/>
                      <a:pt x="2269383" y="23787"/>
                    </a:cubicBezTo>
                    <a:lnTo>
                      <a:pt x="2261792" y="36005"/>
                    </a:lnTo>
                    <a:lnTo>
                      <a:pt x="2253567" y="36005"/>
                    </a:lnTo>
                    <a:cubicBezTo>
                      <a:pt x="2253567" y="16121"/>
                      <a:pt x="2277744" y="1"/>
                      <a:pt x="2307567" y="1"/>
                    </a:cubicBezTo>
                    <a:cubicBezTo>
                      <a:pt x="2337390" y="1"/>
                      <a:pt x="2361567" y="16121"/>
                      <a:pt x="2361567" y="36005"/>
                    </a:cubicBezTo>
                    <a:close/>
                    <a:moveTo>
                      <a:pt x="2469567" y="36005"/>
                    </a:moveTo>
                    <a:lnTo>
                      <a:pt x="2461341" y="36005"/>
                    </a:lnTo>
                    <a:lnTo>
                      <a:pt x="2453750" y="23787"/>
                    </a:lnTo>
                    <a:cubicBezTo>
                      <a:pt x="2443978" y="17271"/>
                      <a:pt x="2430478" y="13241"/>
                      <a:pt x="2415566" y="13241"/>
                    </a:cubicBezTo>
                    <a:cubicBezTo>
                      <a:pt x="2400655" y="13241"/>
                      <a:pt x="2387155" y="17271"/>
                      <a:pt x="2377383" y="23787"/>
                    </a:cubicBezTo>
                    <a:lnTo>
                      <a:pt x="2369792" y="36005"/>
                    </a:lnTo>
                    <a:lnTo>
                      <a:pt x="2361567" y="36005"/>
                    </a:lnTo>
                    <a:cubicBezTo>
                      <a:pt x="2361567" y="16121"/>
                      <a:pt x="2385744" y="1"/>
                      <a:pt x="2415567" y="1"/>
                    </a:cubicBezTo>
                    <a:cubicBezTo>
                      <a:pt x="2430478" y="1"/>
                      <a:pt x="2443978" y="4031"/>
                      <a:pt x="2453750" y="10546"/>
                    </a:cubicBezTo>
                    <a:lnTo>
                      <a:pt x="2468452" y="34211"/>
                    </a:lnTo>
                    <a:lnTo>
                      <a:pt x="2483155" y="10545"/>
                    </a:lnTo>
                    <a:cubicBezTo>
                      <a:pt x="2492927" y="4030"/>
                      <a:pt x="2506427" y="0"/>
                      <a:pt x="2521339" y="0"/>
                    </a:cubicBezTo>
                    <a:cubicBezTo>
                      <a:pt x="2551162" y="0"/>
                      <a:pt x="2575339" y="16120"/>
                      <a:pt x="2575339" y="36004"/>
                    </a:cubicBezTo>
                    <a:lnTo>
                      <a:pt x="2569340" y="36004"/>
                    </a:lnTo>
                    <a:lnTo>
                      <a:pt x="2561749" y="23786"/>
                    </a:lnTo>
                    <a:cubicBezTo>
                      <a:pt x="2551977" y="17271"/>
                      <a:pt x="2538477" y="13241"/>
                      <a:pt x="2523566" y="13241"/>
                    </a:cubicBezTo>
                    <a:cubicBezTo>
                      <a:pt x="2508655" y="13241"/>
                      <a:pt x="2495155" y="17271"/>
                      <a:pt x="2485383" y="23787"/>
                    </a:cubicBezTo>
                    <a:lnTo>
                      <a:pt x="2477792" y="36004"/>
                    </a:lnTo>
                    <a:lnTo>
                      <a:pt x="2469566" y="36004"/>
                    </a:lnTo>
                    <a:close/>
                  </a:path>
                </a:pathLst>
              </a:custGeom>
              <a:noFill/>
              <a:ln w="6350">
                <a:solidFill>
                  <a:schemeClr val="tx1"/>
                </a:solidFill>
                <a:prstDash val="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7" name="フリーフォーム 196"/>
              <p:cNvSpPr/>
              <p:nvPr/>
            </p:nvSpPr>
            <p:spPr bwMode="auto">
              <a:xfrm rot="10800000">
                <a:off x="2260930" y="3551737"/>
                <a:ext cx="3434383" cy="28129"/>
              </a:xfrm>
              <a:custGeom>
                <a:avLst/>
                <a:gdLst>
                  <a:gd name="connsiteX0" fmla="*/ 2683339 w 4395967"/>
                  <a:gd name="connsiteY0" fmla="*/ 36004 h 36005"/>
                  <a:gd name="connsiteX1" fmla="*/ 2675113 w 4395967"/>
                  <a:gd name="connsiteY1" fmla="*/ 36004 h 36005"/>
                  <a:gd name="connsiteX2" fmla="*/ 2667522 w 4395967"/>
                  <a:gd name="connsiteY2" fmla="*/ 23786 h 36005"/>
                  <a:gd name="connsiteX3" fmla="*/ 2629338 w 4395967"/>
                  <a:gd name="connsiteY3" fmla="*/ 13240 h 36005"/>
                  <a:gd name="connsiteX4" fmla="*/ 2591154 w 4395967"/>
                  <a:gd name="connsiteY4" fmla="*/ 23785 h 36005"/>
                  <a:gd name="connsiteX5" fmla="*/ 2583563 w 4395967"/>
                  <a:gd name="connsiteY5" fmla="*/ 36004 h 36005"/>
                  <a:gd name="connsiteX6" fmla="*/ 2575339 w 4395967"/>
                  <a:gd name="connsiteY6" fmla="*/ 36004 h 36005"/>
                  <a:gd name="connsiteX7" fmla="*/ 2629339 w 4395967"/>
                  <a:gd name="connsiteY7" fmla="*/ 0 h 36005"/>
                  <a:gd name="connsiteX8" fmla="*/ 2683339 w 4395967"/>
                  <a:gd name="connsiteY8" fmla="*/ 36004 h 36005"/>
                  <a:gd name="connsiteX9" fmla="*/ 2892403 w 4395967"/>
                  <a:gd name="connsiteY9" fmla="*/ 36004 h 36005"/>
                  <a:gd name="connsiteX10" fmla="*/ 2891112 w 4395967"/>
                  <a:gd name="connsiteY10" fmla="*/ 36004 h 36005"/>
                  <a:gd name="connsiteX11" fmla="*/ 2883521 w 4395967"/>
                  <a:gd name="connsiteY11" fmla="*/ 23785 h 36005"/>
                  <a:gd name="connsiteX12" fmla="*/ 2845338 w 4395967"/>
                  <a:gd name="connsiteY12" fmla="*/ 13240 h 36005"/>
                  <a:gd name="connsiteX13" fmla="*/ 2807155 w 4395967"/>
                  <a:gd name="connsiteY13" fmla="*/ 23786 h 36005"/>
                  <a:gd name="connsiteX14" fmla="*/ 2799564 w 4395967"/>
                  <a:gd name="connsiteY14" fmla="*/ 36004 h 36005"/>
                  <a:gd name="connsiteX15" fmla="*/ 2791339 w 4395967"/>
                  <a:gd name="connsiteY15" fmla="*/ 36004 h 36005"/>
                  <a:gd name="connsiteX16" fmla="*/ 2784403 w 4395967"/>
                  <a:gd name="connsiteY16" fmla="*/ 36004 h 36005"/>
                  <a:gd name="connsiteX17" fmla="*/ 2783113 w 4395967"/>
                  <a:gd name="connsiteY17" fmla="*/ 36004 h 36005"/>
                  <a:gd name="connsiteX18" fmla="*/ 2775522 w 4395967"/>
                  <a:gd name="connsiteY18" fmla="*/ 23786 h 36005"/>
                  <a:gd name="connsiteX19" fmla="*/ 2737338 w 4395967"/>
                  <a:gd name="connsiteY19" fmla="*/ 13240 h 36005"/>
                  <a:gd name="connsiteX20" fmla="*/ 2699155 w 4395967"/>
                  <a:gd name="connsiteY20" fmla="*/ 23786 h 36005"/>
                  <a:gd name="connsiteX21" fmla="*/ 2691564 w 4395967"/>
                  <a:gd name="connsiteY21" fmla="*/ 36004 h 36005"/>
                  <a:gd name="connsiteX22" fmla="*/ 2683339 w 4395967"/>
                  <a:gd name="connsiteY22" fmla="*/ 36004 h 36005"/>
                  <a:gd name="connsiteX23" fmla="*/ 2737339 w 4395967"/>
                  <a:gd name="connsiteY23" fmla="*/ 0 h 36005"/>
                  <a:gd name="connsiteX24" fmla="*/ 2775522 w 4395967"/>
                  <a:gd name="connsiteY24" fmla="*/ 10545 h 36005"/>
                  <a:gd name="connsiteX25" fmla="*/ 2787871 w 4395967"/>
                  <a:gd name="connsiteY25" fmla="*/ 30422 h 36005"/>
                  <a:gd name="connsiteX26" fmla="*/ 2800219 w 4395967"/>
                  <a:gd name="connsiteY26" fmla="*/ 10545 h 36005"/>
                  <a:gd name="connsiteX27" fmla="*/ 2838403 w 4395967"/>
                  <a:gd name="connsiteY27" fmla="*/ 0 h 36005"/>
                  <a:gd name="connsiteX28" fmla="*/ 2892403 w 4395967"/>
                  <a:gd name="connsiteY28" fmla="*/ 36004 h 36005"/>
                  <a:gd name="connsiteX29" fmla="*/ 3000403 w 4395967"/>
                  <a:gd name="connsiteY29" fmla="*/ 36004 h 36005"/>
                  <a:gd name="connsiteX30" fmla="*/ 2992177 w 4395967"/>
                  <a:gd name="connsiteY30" fmla="*/ 36004 h 36005"/>
                  <a:gd name="connsiteX31" fmla="*/ 2984586 w 4395967"/>
                  <a:gd name="connsiteY31" fmla="*/ 23786 h 36005"/>
                  <a:gd name="connsiteX32" fmla="*/ 2946402 w 4395967"/>
                  <a:gd name="connsiteY32" fmla="*/ 13240 h 36005"/>
                  <a:gd name="connsiteX33" fmla="*/ 2908218 w 4395967"/>
                  <a:gd name="connsiteY33" fmla="*/ 23785 h 36005"/>
                  <a:gd name="connsiteX34" fmla="*/ 2900627 w 4395967"/>
                  <a:gd name="connsiteY34" fmla="*/ 36004 h 36005"/>
                  <a:gd name="connsiteX35" fmla="*/ 2892403 w 4395967"/>
                  <a:gd name="connsiteY35" fmla="*/ 36004 h 36005"/>
                  <a:gd name="connsiteX36" fmla="*/ 2946403 w 4395967"/>
                  <a:gd name="connsiteY36" fmla="*/ 0 h 36005"/>
                  <a:gd name="connsiteX37" fmla="*/ 3000403 w 4395967"/>
                  <a:gd name="connsiteY37" fmla="*/ 36004 h 36005"/>
                  <a:gd name="connsiteX38" fmla="*/ 3108403 w 4395967"/>
                  <a:gd name="connsiteY38" fmla="*/ 36004 h 36005"/>
                  <a:gd name="connsiteX39" fmla="*/ 3100177 w 4395967"/>
                  <a:gd name="connsiteY39" fmla="*/ 36004 h 36005"/>
                  <a:gd name="connsiteX40" fmla="*/ 3092586 w 4395967"/>
                  <a:gd name="connsiteY40" fmla="*/ 23786 h 36005"/>
                  <a:gd name="connsiteX41" fmla="*/ 3054402 w 4395967"/>
                  <a:gd name="connsiteY41" fmla="*/ 13240 h 36005"/>
                  <a:gd name="connsiteX42" fmla="*/ 3016218 w 4395967"/>
                  <a:gd name="connsiteY42" fmla="*/ 23786 h 36005"/>
                  <a:gd name="connsiteX43" fmla="*/ 3008628 w 4395967"/>
                  <a:gd name="connsiteY43" fmla="*/ 36004 h 36005"/>
                  <a:gd name="connsiteX44" fmla="*/ 3000403 w 4395967"/>
                  <a:gd name="connsiteY44" fmla="*/ 36004 h 36005"/>
                  <a:gd name="connsiteX45" fmla="*/ 3054403 w 4395967"/>
                  <a:gd name="connsiteY45" fmla="*/ 0 h 36005"/>
                  <a:gd name="connsiteX46" fmla="*/ 3108403 w 4395967"/>
                  <a:gd name="connsiteY46" fmla="*/ 36004 h 36005"/>
                  <a:gd name="connsiteX47" fmla="*/ 3219570 w 4395967"/>
                  <a:gd name="connsiteY47" fmla="*/ 36004 h 36005"/>
                  <a:gd name="connsiteX48" fmla="*/ 3208177 w 4395967"/>
                  <a:gd name="connsiteY48" fmla="*/ 36004 h 36005"/>
                  <a:gd name="connsiteX49" fmla="*/ 3200586 w 4395967"/>
                  <a:gd name="connsiteY49" fmla="*/ 23786 h 36005"/>
                  <a:gd name="connsiteX50" fmla="*/ 3162402 w 4395967"/>
                  <a:gd name="connsiteY50" fmla="*/ 13240 h 36005"/>
                  <a:gd name="connsiteX51" fmla="*/ 3124218 w 4395967"/>
                  <a:gd name="connsiteY51" fmla="*/ 23786 h 36005"/>
                  <a:gd name="connsiteX52" fmla="*/ 3116628 w 4395967"/>
                  <a:gd name="connsiteY52" fmla="*/ 36004 h 36005"/>
                  <a:gd name="connsiteX53" fmla="*/ 3111570 w 4395967"/>
                  <a:gd name="connsiteY53" fmla="*/ 36004 h 36005"/>
                  <a:gd name="connsiteX54" fmla="*/ 3165570 w 4395967"/>
                  <a:gd name="connsiteY54" fmla="*/ 0 h 36005"/>
                  <a:gd name="connsiteX55" fmla="*/ 3219570 w 4395967"/>
                  <a:gd name="connsiteY55" fmla="*/ 36004 h 36005"/>
                  <a:gd name="connsiteX56" fmla="*/ 3327570 w 4395967"/>
                  <a:gd name="connsiteY56" fmla="*/ 36004 h 36005"/>
                  <a:gd name="connsiteX57" fmla="*/ 3319344 w 4395967"/>
                  <a:gd name="connsiteY57" fmla="*/ 36004 h 36005"/>
                  <a:gd name="connsiteX58" fmla="*/ 3311753 w 4395967"/>
                  <a:gd name="connsiteY58" fmla="*/ 23786 h 36005"/>
                  <a:gd name="connsiteX59" fmla="*/ 3273569 w 4395967"/>
                  <a:gd name="connsiteY59" fmla="*/ 13240 h 36005"/>
                  <a:gd name="connsiteX60" fmla="*/ 3235385 w 4395967"/>
                  <a:gd name="connsiteY60" fmla="*/ 23786 h 36005"/>
                  <a:gd name="connsiteX61" fmla="*/ 3227795 w 4395967"/>
                  <a:gd name="connsiteY61" fmla="*/ 36004 h 36005"/>
                  <a:gd name="connsiteX62" fmla="*/ 3219570 w 4395967"/>
                  <a:gd name="connsiteY62" fmla="*/ 36004 h 36005"/>
                  <a:gd name="connsiteX63" fmla="*/ 3273570 w 4395967"/>
                  <a:gd name="connsiteY63" fmla="*/ 0 h 36005"/>
                  <a:gd name="connsiteX64" fmla="*/ 3327570 w 4395967"/>
                  <a:gd name="connsiteY64" fmla="*/ 36004 h 36005"/>
                  <a:gd name="connsiteX65" fmla="*/ 3535736 w 4395967"/>
                  <a:gd name="connsiteY65" fmla="*/ 36004 h 36005"/>
                  <a:gd name="connsiteX66" fmla="*/ 3535344 w 4395967"/>
                  <a:gd name="connsiteY66" fmla="*/ 36004 h 36005"/>
                  <a:gd name="connsiteX67" fmla="*/ 3527753 w 4395967"/>
                  <a:gd name="connsiteY67" fmla="*/ 23785 h 36005"/>
                  <a:gd name="connsiteX68" fmla="*/ 3489569 w 4395967"/>
                  <a:gd name="connsiteY68" fmla="*/ 13240 h 36005"/>
                  <a:gd name="connsiteX69" fmla="*/ 3451385 w 4395967"/>
                  <a:gd name="connsiteY69" fmla="*/ 23786 h 36005"/>
                  <a:gd name="connsiteX70" fmla="*/ 3443795 w 4395967"/>
                  <a:gd name="connsiteY70" fmla="*/ 36004 h 36005"/>
                  <a:gd name="connsiteX71" fmla="*/ 3435570 w 4395967"/>
                  <a:gd name="connsiteY71" fmla="*/ 36004 h 36005"/>
                  <a:gd name="connsiteX72" fmla="*/ 3427736 w 4395967"/>
                  <a:gd name="connsiteY72" fmla="*/ 36004 h 36005"/>
                  <a:gd name="connsiteX73" fmla="*/ 3427344 w 4395967"/>
                  <a:gd name="connsiteY73" fmla="*/ 36004 h 36005"/>
                  <a:gd name="connsiteX74" fmla="*/ 3419753 w 4395967"/>
                  <a:gd name="connsiteY74" fmla="*/ 23786 h 36005"/>
                  <a:gd name="connsiteX75" fmla="*/ 3381569 w 4395967"/>
                  <a:gd name="connsiteY75" fmla="*/ 13240 h 36005"/>
                  <a:gd name="connsiteX76" fmla="*/ 3343385 w 4395967"/>
                  <a:gd name="connsiteY76" fmla="*/ 23786 h 36005"/>
                  <a:gd name="connsiteX77" fmla="*/ 3335795 w 4395967"/>
                  <a:gd name="connsiteY77" fmla="*/ 36004 h 36005"/>
                  <a:gd name="connsiteX78" fmla="*/ 3327570 w 4395967"/>
                  <a:gd name="connsiteY78" fmla="*/ 36004 h 36005"/>
                  <a:gd name="connsiteX79" fmla="*/ 3381570 w 4395967"/>
                  <a:gd name="connsiteY79" fmla="*/ 0 h 36005"/>
                  <a:gd name="connsiteX80" fmla="*/ 3419754 w 4395967"/>
                  <a:gd name="connsiteY80" fmla="*/ 10545 h 36005"/>
                  <a:gd name="connsiteX81" fmla="*/ 3431653 w 4395967"/>
                  <a:gd name="connsiteY81" fmla="*/ 29699 h 36005"/>
                  <a:gd name="connsiteX82" fmla="*/ 3443552 w 4395967"/>
                  <a:gd name="connsiteY82" fmla="*/ 10545 h 36005"/>
                  <a:gd name="connsiteX83" fmla="*/ 3481736 w 4395967"/>
                  <a:gd name="connsiteY83" fmla="*/ 0 h 36005"/>
                  <a:gd name="connsiteX84" fmla="*/ 3535736 w 4395967"/>
                  <a:gd name="connsiteY84" fmla="*/ 36004 h 36005"/>
                  <a:gd name="connsiteX85" fmla="*/ 3643736 w 4395967"/>
                  <a:gd name="connsiteY85" fmla="*/ 36004 h 36005"/>
                  <a:gd name="connsiteX86" fmla="*/ 3635510 w 4395967"/>
                  <a:gd name="connsiteY86" fmla="*/ 36004 h 36005"/>
                  <a:gd name="connsiteX87" fmla="*/ 3627919 w 4395967"/>
                  <a:gd name="connsiteY87" fmla="*/ 23786 h 36005"/>
                  <a:gd name="connsiteX88" fmla="*/ 3589735 w 4395967"/>
                  <a:gd name="connsiteY88" fmla="*/ 13240 h 36005"/>
                  <a:gd name="connsiteX89" fmla="*/ 3551551 w 4395967"/>
                  <a:gd name="connsiteY89" fmla="*/ 23785 h 36005"/>
                  <a:gd name="connsiteX90" fmla="*/ 3543960 w 4395967"/>
                  <a:gd name="connsiteY90" fmla="*/ 36004 h 36005"/>
                  <a:gd name="connsiteX91" fmla="*/ 3535736 w 4395967"/>
                  <a:gd name="connsiteY91" fmla="*/ 36004 h 36005"/>
                  <a:gd name="connsiteX92" fmla="*/ 3589736 w 4395967"/>
                  <a:gd name="connsiteY92" fmla="*/ 0 h 36005"/>
                  <a:gd name="connsiteX93" fmla="*/ 3643736 w 4395967"/>
                  <a:gd name="connsiteY93" fmla="*/ 36004 h 36005"/>
                  <a:gd name="connsiteX94" fmla="*/ 3852800 w 4395967"/>
                  <a:gd name="connsiteY94" fmla="*/ 36004 h 36005"/>
                  <a:gd name="connsiteX95" fmla="*/ 3851510 w 4395967"/>
                  <a:gd name="connsiteY95" fmla="*/ 36004 h 36005"/>
                  <a:gd name="connsiteX96" fmla="*/ 3843919 w 4395967"/>
                  <a:gd name="connsiteY96" fmla="*/ 23785 h 36005"/>
                  <a:gd name="connsiteX97" fmla="*/ 3805735 w 4395967"/>
                  <a:gd name="connsiteY97" fmla="*/ 13240 h 36005"/>
                  <a:gd name="connsiteX98" fmla="*/ 3767551 w 4395967"/>
                  <a:gd name="connsiteY98" fmla="*/ 23786 h 36005"/>
                  <a:gd name="connsiteX99" fmla="*/ 3759961 w 4395967"/>
                  <a:gd name="connsiteY99" fmla="*/ 36004 h 36005"/>
                  <a:gd name="connsiteX100" fmla="*/ 3751736 w 4395967"/>
                  <a:gd name="connsiteY100" fmla="*/ 36004 h 36005"/>
                  <a:gd name="connsiteX101" fmla="*/ 3744800 w 4395967"/>
                  <a:gd name="connsiteY101" fmla="*/ 36004 h 36005"/>
                  <a:gd name="connsiteX102" fmla="*/ 3743510 w 4395967"/>
                  <a:gd name="connsiteY102" fmla="*/ 36004 h 36005"/>
                  <a:gd name="connsiteX103" fmla="*/ 3735919 w 4395967"/>
                  <a:gd name="connsiteY103" fmla="*/ 23786 h 36005"/>
                  <a:gd name="connsiteX104" fmla="*/ 3697735 w 4395967"/>
                  <a:gd name="connsiteY104" fmla="*/ 13240 h 36005"/>
                  <a:gd name="connsiteX105" fmla="*/ 3659551 w 4395967"/>
                  <a:gd name="connsiteY105" fmla="*/ 23786 h 36005"/>
                  <a:gd name="connsiteX106" fmla="*/ 3651961 w 4395967"/>
                  <a:gd name="connsiteY106" fmla="*/ 36004 h 36005"/>
                  <a:gd name="connsiteX107" fmla="*/ 3643736 w 4395967"/>
                  <a:gd name="connsiteY107" fmla="*/ 36004 h 36005"/>
                  <a:gd name="connsiteX108" fmla="*/ 3697736 w 4395967"/>
                  <a:gd name="connsiteY108" fmla="*/ 0 h 36005"/>
                  <a:gd name="connsiteX109" fmla="*/ 3735920 w 4395967"/>
                  <a:gd name="connsiteY109" fmla="*/ 10545 h 36005"/>
                  <a:gd name="connsiteX110" fmla="*/ 3748268 w 4395967"/>
                  <a:gd name="connsiteY110" fmla="*/ 30422 h 36005"/>
                  <a:gd name="connsiteX111" fmla="*/ 3760616 w 4395967"/>
                  <a:gd name="connsiteY111" fmla="*/ 10545 h 36005"/>
                  <a:gd name="connsiteX112" fmla="*/ 3798800 w 4395967"/>
                  <a:gd name="connsiteY112" fmla="*/ 0 h 36005"/>
                  <a:gd name="connsiteX113" fmla="*/ 3852800 w 4395967"/>
                  <a:gd name="connsiteY113" fmla="*/ 36004 h 36005"/>
                  <a:gd name="connsiteX114" fmla="*/ 3960800 w 4395967"/>
                  <a:gd name="connsiteY114" fmla="*/ 36004 h 36005"/>
                  <a:gd name="connsiteX115" fmla="*/ 3952574 w 4395967"/>
                  <a:gd name="connsiteY115" fmla="*/ 36004 h 36005"/>
                  <a:gd name="connsiteX116" fmla="*/ 3944983 w 4395967"/>
                  <a:gd name="connsiteY116" fmla="*/ 23786 h 36005"/>
                  <a:gd name="connsiteX117" fmla="*/ 3906799 w 4395967"/>
                  <a:gd name="connsiteY117" fmla="*/ 13240 h 36005"/>
                  <a:gd name="connsiteX118" fmla="*/ 3868615 w 4395967"/>
                  <a:gd name="connsiteY118" fmla="*/ 23785 h 36005"/>
                  <a:gd name="connsiteX119" fmla="*/ 3861024 w 4395967"/>
                  <a:gd name="connsiteY119" fmla="*/ 36004 h 36005"/>
                  <a:gd name="connsiteX120" fmla="*/ 3852800 w 4395967"/>
                  <a:gd name="connsiteY120" fmla="*/ 36004 h 36005"/>
                  <a:gd name="connsiteX121" fmla="*/ 3906800 w 4395967"/>
                  <a:gd name="connsiteY121" fmla="*/ 0 h 36005"/>
                  <a:gd name="connsiteX122" fmla="*/ 3960800 w 4395967"/>
                  <a:gd name="connsiteY122" fmla="*/ 36004 h 36005"/>
                  <a:gd name="connsiteX123" fmla="*/ 4068800 w 4395967"/>
                  <a:gd name="connsiteY123" fmla="*/ 36004 h 36005"/>
                  <a:gd name="connsiteX124" fmla="*/ 4060574 w 4395967"/>
                  <a:gd name="connsiteY124" fmla="*/ 36004 h 36005"/>
                  <a:gd name="connsiteX125" fmla="*/ 4052983 w 4395967"/>
                  <a:gd name="connsiteY125" fmla="*/ 23786 h 36005"/>
                  <a:gd name="connsiteX126" fmla="*/ 4014799 w 4395967"/>
                  <a:gd name="connsiteY126" fmla="*/ 13240 h 36005"/>
                  <a:gd name="connsiteX127" fmla="*/ 3976615 w 4395967"/>
                  <a:gd name="connsiteY127" fmla="*/ 23786 h 36005"/>
                  <a:gd name="connsiteX128" fmla="*/ 3969025 w 4395967"/>
                  <a:gd name="connsiteY128" fmla="*/ 36004 h 36005"/>
                  <a:gd name="connsiteX129" fmla="*/ 3960800 w 4395967"/>
                  <a:gd name="connsiteY129" fmla="*/ 36004 h 36005"/>
                  <a:gd name="connsiteX130" fmla="*/ 4014800 w 4395967"/>
                  <a:gd name="connsiteY130" fmla="*/ 0 h 36005"/>
                  <a:gd name="connsiteX131" fmla="*/ 4068800 w 4395967"/>
                  <a:gd name="connsiteY131" fmla="*/ 36004 h 36005"/>
                  <a:gd name="connsiteX132" fmla="*/ 4179967 w 4395967"/>
                  <a:gd name="connsiteY132" fmla="*/ 36004 h 36005"/>
                  <a:gd name="connsiteX133" fmla="*/ 4168574 w 4395967"/>
                  <a:gd name="connsiteY133" fmla="*/ 36004 h 36005"/>
                  <a:gd name="connsiteX134" fmla="*/ 4160983 w 4395967"/>
                  <a:gd name="connsiteY134" fmla="*/ 23786 h 36005"/>
                  <a:gd name="connsiteX135" fmla="*/ 4122799 w 4395967"/>
                  <a:gd name="connsiteY135" fmla="*/ 13240 h 36005"/>
                  <a:gd name="connsiteX136" fmla="*/ 4084615 w 4395967"/>
                  <a:gd name="connsiteY136" fmla="*/ 23786 h 36005"/>
                  <a:gd name="connsiteX137" fmla="*/ 4077025 w 4395967"/>
                  <a:gd name="connsiteY137" fmla="*/ 36004 h 36005"/>
                  <a:gd name="connsiteX138" fmla="*/ 4071967 w 4395967"/>
                  <a:gd name="connsiteY138" fmla="*/ 36004 h 36005"/>
                  <a:gd name="connsiteX139" fmla="*/ 4125967 w 4395967"/>
                  <a:gd name="connsiteY139" fmla="*/ 0 h 36005"/>
                  <a:gd name="connsiteX140" fmla="*/ 4179967 w 4395967"/>
                  <a:gd name="connsiteY140" fmla="*/ 36004 h 36005"/>
                  <a:gd name="connsiteX141" fmla="*/ 4287967 w 4395967"/>
                  <a:gd name="connsiteY141" fmla="*/ 36004 h 36005"/>
                  <a:gd name="connsiteX142" fmla="*/ 4279741 w 4395967"/>
                  <a:gd name="connsiteY142" fmla="*/ 36004 h 36005"/>
                  <a:gd name="connsiteX143" fmla="*/ 4272150 w 4395967"/>
                  <a:gd name="connsiteY143" fmla="*/ 23786 h 36005"/>
                  <a:gd name="connsiteX144" fmla="*/ 4233966 w 4395967"/>
                  <a:gd name="connsiteY144" fmla="*/ 13240 h 36005"/>
                  <a:gd name="connsiteX145" fmla="*/ 4195782 w 4395967"/>
                  <a:gd name="connsiteY145" fmla="*/ 23786 h 36005"/>
                  <a:gd name="connsiteX146" fmla="*/ 4188192 w 4395967"/>
                  <a:gd name="connsiteY146" fmla="*/ 36004 h 36005"/>
                  <a:gd name="connsiteX147" fmla="*/ 4179967 w 4395967"/>
                  <a:gd name="connsiteY147" fmla="*/ 36004 h 36005"/>
                  <a:gd name="connsiteX148" fmla="*/ 4233967 w 4395967"/>
                  <a:gd name="connsiteY148" fmla="*/ 0 h 36005"/>
                  <a:gd name="connsiteX149" fmla="*/ 4287967 w 4395967"/>
                  <a:gd name="connsiteY149" fmla="*/ 36004 h 36005"/>
                  <a:gd name="connsiteX150" fmla="*/ 4395967 w 4395967"/>
                  <a:gd name="connsiteY150" fmla="*/ 36004 h 36005"/>
                  <a:gd name="connsiteX151" fmla="*/ 4387741 w 4395967"/>
                  <a:gd name="connsiteY151" fmla="*/ 36004 h 36005"/>
                  <a:gd name="connsiteX152" fmla="*/ 4380150 w 4395967"/>
                  <a:gd name="connsiteY152" fmla="*/ 23786 h 36005"/>
                  <a:gd name="connsiteX153" fmla="*/ 4341966 w 4395967"/>
                  <a:gd name="connsiteY153" fmla="*/ 13240 h 36005"/>
                  <a:gd name="connsiteX154" fmla="*/ 4303782 w 4395967"/>
                  <a:gd name="connsiteY154" fmla="*/ 23786 h 36005"/>
                  <a:gd name="connsiteX155" fmla="*/ 4296192 w 4395967"/>
                  <a:gd name="connsiteY155" fmla="*/ 36004 h 36005"/>
                  <a:gd name="connsiteX156" fmla="*/ 4287967 w 4395967"/>
                  <a:gd name="connsiteY156" fmla="*/ 36004 h 36005"/>
                  <a:gd name="connsiteX157" fmla="*/ 4341967 w 4395967"/>
                  <a:gd name="connsiteY157" fmla="*/ 0 h 36005"/>
                  <a:gd name="connsiteX158" fmla="*/ 4395967 w 4395967"/>
                  <a:gd name="connsiteY158" fmla="*/ 36004 h 36005"/>
                  <a:gd name="connsiteX159" fmla="*/ 108000 w 4395967"/>
                  <a:gd name="connsiteY159" fmla="*/ 36005 h 36005"/>
                  <a:gd name="connsiteX160" fmla="*/ 89998 w 4395967"/>
                  <a:gd name="connsiteY160" fmla="*/ 36005 h 36005"/>
                  <a:gd name="connsiteX161" fmla="*/ 54000 w 4395967"/>
                  <a:gd name="connsiteY161" fmla="*/ 18003 h 36005"/>
                  <a:gd name="connsiteX162" fmla="*/ 18002 w 4395967"/>
                  <a:gd name="connsiteY162" fmla="*/ 36005 h 36005"/>
                  <a:gd name="connsiteX163" fmla="*/ 0 w 4395967"/>
                  <a:gd name="connsiteY163" fmla="*/ 36005 h 36005"/>
                  <a:gd name="connsiteX164" fmla="*/ 54000 w 4395967"/>
                  <a:gd name="connsiteY164" fmla="*/ 1 h 36005"/>
                  <a:gd name="connsiteX165" fmla="*/ 108000 w 4395967"/>
                  <a:gd name="connsiteY165" fmla="*/ 36005 h 36005"/>
                  <a:gd name="connsiteX166" fmla="*/ 216000 w 4395967"/>
                  <a:gd name="connsiteY166" fmla="*/ 36005 h 36005"/>
                  <a:gd name="connsiteX167" fmla="*/ 207774 w 4395967"/>
                  <a:gd name="connsiteY167" fmla="*/ 36005 h 36005"/>
                  <a:gd name="connsiteX168" fmla="*/ 200183 w 4395967"/>
                  <a:gd name="connsiteY168" fmla="*/ 23786 h 36005"/>
                  <a:gd name="connsiteX169" fmla="*/ 161999 w 4395967"/>
                  <a:gd name="connsiteY169" fmla="*/ 13241 h 36005"/>
                  <a:gd name="connsiteX170" fmla="*/ 123816 w 4395967"/>
                  <a:gd name="connsiteY170" fmla="*/ 23786 h 36005"/>
                  <a:gd name="connsiteX171" fmla="*/ 116225 w 4395967"/>
                  <a:gd name="connsiteY171" fmla="*/ 36005 h 36005"/>
                  <a:gd name="connsiteX172" fmla="*/ 108000 w 4395967"/>
                  <a:gd name="connsiteY172" fmla="*/ 36005 h 36005"/>
                  <a:gd name="connsiteX173" fmla="*/ 162000 w 4395967"/>
                  <a:gd name="connsiteY173" fmla="*/ 1 h 36005"/>
                  <a:gd name="connsiteX174" fmla="*/ 216000 w 4395967"/>
                  <a:gd name="connsiteY174" fmla="*/ 36005 h 36005"/>
                  <a:gd name="connsiteX175" fmla="*/ 327167 w 4395967"/>
                  <a:gd name="connsiteY175" fmla="*/ 36005 h 36005"/>
                  <a:gd name="connsiteX176" fmla="*/ 315774 w 4395967"/>
                  <a:gd name="connsiteY176" fmla="*/ 36005 h 36005"/>
                  <a:gd name="connsiteX177" fmla="*/ 308183 w 4395967"/>
                  <a:gd name="connsiteY177" fmla="*/ 23786 h 36005"/>
                  <a:gd name="connsiteX178" fmla="*/ 269999 w 4395967"/>
                  <a:gd name="connsiteY178" fmla="*/ 13241 h 36005"/>
                  <a:gd name="connsiteX179" fmla="*/ 231816 w 4395967"/>
                  <a:gd name="connsiteY179" fmla="*/ 23786 h 36005"/>
                  <a:gd name="connsiteX180" fmla="*/ 224225 w 4395967"/>
                  <a:gd name="connsiteY180" fmla="*/ 36005 h 36005"/>
                  <a:gd name="connsiteX181" fmla="*/ 219167 w 4395967"/>
                  <a:gd name="connsiteY181" fmla="*/ 36005 h 36005"/>
                  <a:gd name="connsiteX182" fmla="*/ 273167 w 4395967"/>
                  <a:gd name="connsiteY182" fmla="*/ 1 h 36005"/>
                  <a:gd name="connsiteX183" fmla="*/ 327167 w 4395967"/>
                  <a:gd name="connsiteY183" fmla="*/ 36005 h 36005"/>
                  <a:gd name="connsiteX184" fmla="*/ 435167 w 4395967"/>
                  <a:gd name="connsiteY184" fmla="*/ 36005 h 36005"/>
                  <a:gd name="connsiteX185" fmla="*/ 426941 w 4395967"/>
                  <a:gd name="connsiteY185" fmla="*/ 36005 h 36005"/>
                  <a:gd name="connsiteX186" fmla="*/ 419350 w 4395967"/>
                  <a:gd name="connsiteY186" fmla="*/ 23786 h 36005"/>
                  <a:gd name="connsiteX187" fmla="*/ 381166 w 4395967"/>
                  <a:gd name="connsiteY187" fmla="*/ 13241 h 36005"/>
                  <a:gd name="connsiteX188" fmla="*/ 342983 w 4395967"/>
                  <a:gd name="connsiteY188" fmla="*/ 23786 h 36005"/>
                  <a:gd name="connsiteX189" fmla="*/ 335392 w 4395967"/>
                  <a:gd name="connsiteY189" fmla="*/ 36005 h 36005"/>
                  <a:gd name="connsiteX190" fmla="*/ 327167 w 4395967"/>
                  <a:gd name="connsiteY190" fmla="*/ 36005 h 36005"/>
                  <a:gd name="connsiteX191" fmla="*/ 381167 w 4395967"/>
                  <a:gd name="connsiteY191" fmla="*/ 1 h 36005"/>
                  <a:gd name="connsiteX192" fmla="*/ 435167 w 4395967"/>
                  <a:gd name="connsiteY192" fmla="*/ 36005 h 36005"/>
                  <a:gd name="connsiteX193" fmla="*/ 648939 w 4395967"/>
                  <a:gd name="connsiteY193" fmla="*/ 36005 h 36005"/>
                  <a:gd name="connsiteX194" fmla="*/ 642941 w 4395967"/>
                  <a:gd name="connsiteY194" fmla="*/ 36005 h 36005"/>
                  <a:gd name="connsiteX195" fmla="*/ 635349 w 4395967"/>
                  <a:gd name="connsiteY195" fmla="*/ 23786 h 36005"/>
                  <a:gd name="connsiteX196" fmla="*/ 597166 w 4395967"/>
                  <a:gd name="connsiteY196" fmla="*/ 13241 h 36005"/>
                  <a:gd name="connsiteX197" fmla="*/ 558983 w 4395967"/>
                  <a:gd name="connsiteY197" fmla="*/ 23787 h 36005"/>
                  <a:gd name="connsiteX198" fmla="*/ 551392 w 4395967"/>
                  <a:gd name="connsiteY198" fmla="*/ 36005 h 36005"/>
                  <a:gd name="connsiteX199" fmla="*/ 543167 w 4395967"/>
                  <a:gd name="connsiteY199" fmla="*/ 36005 h 36005"/>
                  <a:gd name="connsiteX200" fmla="*/ 540939 w 4395967"/>
                  <a:gd name="connsiteY200" fmla="*/ 36005 h 36005"/>
                  <a:gd name="connsiteX201" fmla="*/ 534941 w 4395967"/>
                  <a:gd name="connsiteY201" fmla="*/ 36005 h 36005"/>
                  <a:gd name="connsiteX202" fmla="*/ 527350 w 4395967"/>
                  <a:gd name="connsiteY202" fmla="*/ 23786 h 36005"/>
                  <a:gd name="connsiteX203" fmla="*/ 489166 w 4395967"/>
                  <a:gd name="connsiteY203" fmla="*/ 13241 h 36005"/>
                  <a:gd name="connsiteX204" fmla="*/ 450983 w 4395967"/>
                  <a:gd name="connsiteY204" fmla="*/ 23786 h 36005"/>
                  <a:gd name="connsiteX205" fmla="*/ 443392 w 4395967"/>
                  <a:gd name="connsiteY205" fmla="*/ 36005 h 36005"/>
                  <a:gd name="connsiteX206" fmla="*/ 435167 w 4395967"/>
                  <a:gd name="connsiteY206" fmla="*/ 36005 h 36005"/>
                  <a:gd name="connsiteX207" fmla="*/ 489167 w 4395967"/>
                  <a:gd name="connsiteY207" fmla="*/ 1 h 36005"/>
                  <a:gd name="connsiteX208" fmla="*/ 527350 w 4395967"/>
                  <a:gd name="connsiteY208" fmla="*/ 10546 h 36005"/>
                  <a:gd name="connsiteX209" fmla="*/ 542053 w 4395967"/>
                  <a:gd name="connsiteY209" fmla="*/ 34212 h 36005"/>
                  <a:gd name="connsiteX210" fmla="*/ 556755 w 4395967"/>
                  <a:gd name="connsiteY210" fmla="*/ 10546 h 36005"/>
                  <a:gd name="connsiteX211" fmla="*/ 594939 w 4395967"/>
                  <a:gd name="connsiteY211" fmla="*/ 1 h 36005"/>
                  <a:gd name="connsiteX212" fmla="*/ 648939 w 4395967"/>
                  <a:gd name="connsiteY212" fmla="*/ 36005 h 36005"/>
                  <a:gd name="connsiteX213" fmla="*/ 756939 w 4395967"/>
                  <a:gd name="connsiteY213" fmla="*/ 36005 h 36005"/>
                  <a:gd name="connsiteX214" fmla="*/ 748713 w 4395967"/>
                  <a:gd name="connsiteY214" fmla="*/ 36005 h 36005"/>
                  <a:gd name="connsiteX215" fmla="*/ 741122 w 4395967"/>
                  <a:gd name="connsiteY215" fmla="*/ 23787 h 36005"/>
                  <a:gd name="connsiteX216" fmla="*/ 702938 w 4395967"/>
                  <a:gd name="connsiteY216" fmla="*/ 13241 h 36005"/>
                  <a:gd name="connsiteX217" fmla="*/ 664754 w 4395967"/>
                  <a:gd name="connsiteY217" fmla="*/ 23786 h 36005"/>
                  <a:gd name="connsiteX218" fmla="*/ 657163 w 4395967"/>
                  <a:gd name="connsiteY218" fmla="*/ 36005 h 36005"/>
                  <a:gd name="connsiteX219" fmla="*/ 648939 w 4395967"/>
                  <a:gd name="connsiteY219" fmla="*/ 36005 h 36005"/>
                  <a:gd name="connsiteX220" fmla="*/ 702939 w 4395967"/>
                  <a:gd name="connsiteY220" fmla="*/ 1 h 36005"/>
                  <a:gd name="connsiteX221" fmla="*/ 756939 w 4395967"/>
                  <a:gd name="connsiteY221" fmla="*/ 36005 h 36005"/>
                  <a:gd name="connsiteX222" fmla="*/ 966003 w 4395967"/>
                  <a:gd name="connsiteY222" fmla="*/ 36005 h 36005"/>
                  <a:gd name="connsiteX223" fmla="*/ 964713 w 4395967"/>
                  <a:gd name="connsiteY223" fmla="*/ 36005 h 36005"/>
                  <a:gd name="connsiteX224" fmla="*/ 957121 w 4395967"/>
                  <a:gd name="connsiteY224" fmla="*/ 23786 h 36005"/>
                  <a:gd name="connsiteX225" fmla="*/ 918938 w 4395967"/>
                  <a:gd name="connsiteY225" fmla="*/ 13241 h 36005"/>
                  <a:gd name="connsiteX226" fmla="*/ 880755 w 4395967"/>
                  <a:gd name="connsiteY226" fmla="*/ 23787 h 36005"/>
                  <a:gd name="connsiteX227" fmla="*/ 873164 w 4395967"/>
                  <a:gd name="connsiteY227" fmla="*/ 36005 h 36005"/>
                  <a:gd name="connsiteX228" fmla="*/ 864939 w 4395967"/>
                  <a:gd name="connsiteY228" fmla="*/ 36005 h 36005"/>
                  <a:gd name="connsiteX229" fmla="*/ 858003 w 4395967"/>
                  <a:gd name="connsiteY229" fmla="*/ 36005 h 36005"/>
                  <a:gd name="connsiteX230" fmla="*/ 856713 w 4395967"/>
                  <a:gd name="connsiteY230" fmla="*/ 36005 h 36005"/>
                  <a:gd name="connsiteX231" fmla="*/ 849122 w 4395967"/>
                  <a:gd name="connsiteY231" fmla="*/ 23787 h 36005"/>
                  <a:gd name="connsiteX232" fmla="*/ 810938 w 4395967"/>
                  <a:gd name="connsiteY232" fmla="*/ 13241 h 36005"/>
                  <a:gd name="connsiteX233" fmla="*/ 772755 w 4395967"/>
                  <a:gd name="connsiteY233" fmla="*/ 23787 h 36005"/>
                  <a:gd name="connsiteX234" fmla="*/ 765164 w 4395967"/>
                  <a:gd name="connsiteY234" fmla="*/ 36005 h 36005"/>
                  <a:gd name="connsiteX235" fmla="*/ 756939 w 4395967"/>
                  <a:gd name="connsiteY235" fmla="*/ 36005 h 36005"/>
                  <a:gd name="connsiteX236" fmla="*/ 810939 w 4395967"/>
                  <a:gd name="connsiteY236" fmla="*/ 1 h 36005"/>
                  <a:gd name="connsiteX237" fmla="*/ 849122 w 4395967"/>
                  <a:gd name="connsiteY237" fmla="*/ 10546 h 36005"/>
                  <a:gd name="connsiteX238" fmla="*/ 861471 w 4395967"/>
                  <a:gd name="connsiteY238" fmla="*/ 30423 h 36005"/>
                  <a:gd name="connsiteX239" fmla="*/ 873819 w 4395967"/>
                  <a:gd name="connsiteY239" fmla="*/ 10546 h 36005"/>
                  <a:gd name="connsiteX240" fmla="*/ 912003 w 4395967"/>
                  <a:gd name="connsiteY240" fmla="*/ 1 h 36005"/>
                  <a:gd name="connsiteX241" fmla="*/ 966003 w 4395967"/>
                  <a:gd name="connsiteY241" fmla="*/ 36005 h 36005"/>
                  <a:gd name="connsiteX242" fmla="*/ 1074003 w 4395967"/>
                  <a:gd name="connsiteY242" fmla="*/ 36005 h 36005"/>
                  <a:gd name="connsiteX243" fmla="*/ 1065777 w 4395967"/>
                  <a:gd name="connsiteY243" fmla="*/ 36005 h 36005"/>
                  <a:gd name="connsiteX244" fmla="*/ 1058186 w 4395967"/>
                  <a:gd name="connsiteY244" fmla="*/ 23787 h 36005"/>
                  <a:gd name="connsiteX245" fmla="*/ 1020002 w 4395967"/>
                  <a:gd name="connsiteY245" fmla="*/ 13241 h 36005"/>
                  <a:gd name="connsiteX246" fmla="*/ 981818 w 4395967"/>
                  <a:gd name="connsiteY246" fmla="*/ 23786 h 36005"/>
                  <a:gd name="connsiteX247" fmla="*/ 974228 w 4395967"/>
                  <a:gd name="connsiteY247" fmla="*/ 36005 h 36005"/>
                  <a:gd name="connsiteX248" fmla="*/ 966003 w 4395967"/>
                  <a:gd name="connsiteY248" fmla="*/ 36005 h 36005"/>
                  <a:gd name="connsiteX249" fmla="*/ 1020003 w 4395967"/>
                  <a:gd name="connsiteY249" fmla="*/ 1 h 36005"/>
                  <a:gd name="connsiteX250" fmla="*/ 1074003 w 4395967"/>
                  <a:gd name="connsiteY250" fmla="*/ 36005 h 36005"/>
                  <a:gd name="connsiteX251" fmla="*/ 1182003 w 4395967"/>
                  <a:gd name="connsiteY251" fmla="*/ 36005 h 36005"/>
                  <a:gd name="connsiteX252" fmla="*/ 1173777 w 4395967"/>
                  <a:gd name="connsiteY252" fmla="*/ 36005 h 36005"/>
                  <a:gd name="connsiteX253" fmla="*/ 1166186 w 4395967"/>
                  <a:gd name="connsiteY253" fmla="*/ 23787 h 36005"/>
                  <a:gd name="connsiteX254" fmla="*/ 1128002 w 4395967"/>
                  <a:gd name="connsiteY254" fmla="*/ 13241 h 36005"/>
                  <a:gd name="connsiteX255" fmla="*/ 1089819 w 4395967"/>
                  <a:gd name="connsiteY255" fmla="*/ 23787 h 36005"/>
                  <a:gd name="connsiteX256" fmla="*/ 1082228 w 4395967"/>
                  <a:gd name="connsiteY256" fmla="*/ 36005 h 36005"/>
                  <a:gd name="connsiteX257" fmla="*/ 1074003 w 4395967"/>
                  <a:gd name="connsiteY257" fmla="*/ 36005 h 36005"/>
                  <a:gd name="connsiteX258" fmla="*/ 1128003 w 4395967"/>
                  <a:gd name="connsiteY258" fmla="*/ 1 h 36005"/>
                  <a:gd name="connsiteX259" fmla="*/ 1182003 w 4395967"/>
                  <a:gd name="connsiteY259" fmla="*/ 36005 h 36005"/>
                  <a:gd name="connsiteX260" fmla="*/ 1293170 w 4395967"/>
                  <a:gd name="connsiteY260" fmla="*/ 36005 h 36005"/>
                  <a:gd name="connsiteX261" fmla="*/ 1281777 w 4395967"/>
                  <a:gd name="connsiteY261" fmla="*/ 36005 h 36005"/>
                  <a:gd name="connsiteX262" fmla="*/ 1274186 w 4395967"/>
                  <a:gd name="connsiteY262" fmla="*/ 23787 h 36005"/>
                  <a:gd name="connsiteX263" fmla="*/ 1236002 w 4395967"/>
                  <a:gd name="connsiteY263" fmla="*/ 13241 h 36005"/>
                  <a:gd name="connsiteX264" fmla="*/ 1197819 w 4395967"/>
                  <a:gd name="connsiteY264" fmla="*/ 23787 h 36005"/>
                  <a:gd name="connsiteX265" fmla="*/ 1190228 w 4395967"/>
                  <a:gd name="connsiteY265" fmla="*/ 36005 h 36005"/>
                  <a:gd name="connsiteX266" fmla="*/ 1185170 w 4395967"/>
                  <a:gd name="connsiteY266" fmla="*/ 36005 h 36005"/>
                  <a:gd name="connsiteX267" fmla="*/ 1239170 w 4395967"/>
                  <a:gd name="connsiteY267" fmla="*/ 1 h 36005"/>
                  <a:gd name="connsiteX268" fmla="*/ 1293170 w 4395967"/>
                  <a:gd name="connsiteY268" fmla="*/ 36005 h 36005"/>
                  <a:gd name="connsiteX269" fmla="*/ 1401170 w 4395967"/>
                  <a:gd name="connsiteY269" fmla="*/ 36005 h 36005"/>
                  <a:gd name="connsiteX270" fmla="*/ 1392944 w 4395967"/>
                  <a:gd name="connsiteY270" fmla="*/ 36005 h 36005"/>
                  <a:gd name="connsiteX271" fmla="*/ 1385353 w 4395967"/>
                  <a:gd name="connsiteY271" fmla="*/ 23787 h 36005"/>
                  <a:gd name="connsiteX272" fmla="*/ 1347169 w 4395967"/>
                  <a:gd name="connsiteY272" fmla="*/ 13241 h 36005"/>
                  <a:gd name="connsiteX273" fmla="*/ 1308986 w 4395967"/>
                  <a:gd name="connsiteY273" fmla="*/ 23787 h 36005"/>
                  <a:gd name="connsiteX274" fmla="*/ 1301395 w 4395967"/>
                  <a:gd name="connsiteY274" fmla="*/ 36005 h 36005"/>
                  <a:gd name="connsiteX275" fmla="*/ 1293170 w 4395967"/>
                  <a:gd name="connsiteY275" fmla="*/ 36005 h 36005"/>
                  <a:gd name="connsiteX276" fmla="*/ 1347170 w 4395967"/>
                  <a:gd name="connsiteY276" fmla="*/ 1 h 36005"/>
                  <a:gd name="connsiteX277" fmla="*/ 1401170 w 4395967"/>
                  <a:gd name="connsiteY277" fmla="*/ 36005 h 36005"/>
                  <a:gd name="connsiteX278" fmla="*/ 1609336 w 4395967"/>
                  <a:gd name="connsiteY278" fmla="*/ 36005 h 36005"/>
                  <a:gd name="connsiteX279" fmla="*/ 1608944 w 4395967"/>
                  <a:gd name="connsiteY279" fmla="*/ 36005 h 36005"/>
                  <a:gd name="connsiteX280" fmla="*/ 1601352 w 4395967"/>
                  <a:gd name="connsiteY280" fmla="*/ 23786 h 36005"/>
                  <a:gd name="connsiteX281" fmla="*/ 1563169 w 4395967"/>
                  <a:gd name="connsiteY281" fmla="*/ 13241 h 36005"/>
                  <a:gd name="connsiteX282" fmla="*/ 1524986 w 4395967"/>
                  <a:gd name="connsiteY282" fmla="*/ 23787 h 36005"/>
                  <a:gd name="connsiteX283" fmla="*/ 1517395 w 4395967"/>
                  <a:gd name="connsiteY283" fmla="*/ 36005 h 36005"/>
                  <a:gd name="connsiteX284" fmla="*/ 1509170 w 4395967"/>
                  <a:gd name="connsiteY284" fmla="*/ 36005 h 36005"/>
                  <a:gd name="connsiteX285" fmla="*/ 1501336 w 4395967"/>
                  <a:gd name="connsiteY285" fmla="*/ 36005 h 36005"/>
                  <a:gd name="connsiteX286" fmla="*/ 1500944 w 4395967"/>
                  <a:gd name="connsiteY286" fmla="*/ 36005 h 36005"/>
                  <a:gd name="connsiteX287" fmla="*/ 1493353 w 4395967"/>
                  <a:gd name="connsiteY287" fmla="*/ 23787 h 36005"/>
                  <a:gd name="connsiteX288" fmla="*/ 1455169 w 4395967"/>
                  <a:gd name="connsiteY288" fmla="*/ 13241 h 36005"/>
                  <a:gd name="connsiteX289" fmla="*/ 1416986 w 4395967"/>
                  <a:gd name="connsiteY289" fmla="*/ 23787 h 36005"/>
                  <a:gd name="connsiteX290" fmla="*/ 1409395 w 4395967"/>
                  <a:gd name="connsiteY290" fmla="*/ 36005 h 36005"/>
                  <a:gd name="connsiteX291" fmla="*/ 1401170 w 4395967"/>
                  <a:gd name="connsiteY291" fmla="*/ 36005 h 36005"/>
                  <a:gd name="connsiteX292" fmla="*/ 1455170 w 4395967"/>
                  <a:gd name="connsiteY292" fmla="*/ 1 h 36005"/>
                  <a:gd name="connsiteX293" fmla="*/ 1493353 w 4395967"/>
                  <a:gd name="connsiteY293" fmla="*/ 10546 h 36005"/>
                  <a:gd name="connsiteX294" fmla="*/ 1505253 w 4395967"/>
                  <a:gd name="connsiteY294" fmla="*/ 29700 h 36005"/>
                  <a:gd name="connsiteX295" fmla="*/ 1517152 w 4395967"/>
                  <a:gd name="connsiteY295" fmla="*/ 10546 h 36005"/>
                  <a:gd name="connsiteX296" fmla="*/ 1555336 w 4395967"/>
                  <a:gd name="connsiteY296" fmla="*/ 1 h 36005"/>
                  <a:gd name="connsiteX297" fmla="*/ 1609336 w 4395967"/>
                  <a:gd name="connsiteY297" fmla="*/ 36005 h 36005"/>
                  <a:gd name="connsiteX298" fmla="*/ 1717336 w 4395967"/>
                  <a:gd name="connsiteY298" fmla="*/ 36005 h 36005"/>
                  <a:gd name="connsiteX299" fmla="*/ 1709110 w 4395967"/>
                  <a:gd name="connsiteY299" fmla="*/ 36005 h 36005"/>
                  <a:gd name="connsiteX300" fmla="*/ 1701519 w 4395967"/>
                  <a:gd name="connsiteY300" fmla="*/ 23787 h 36005"/>
                  <a:gd name="connsiteX301" fmla="*/ 1663335 w 4395967"/>
                  <a:gd name="connsiteY301" fmla="*/ 13241 h 36005"/>
                  <a:gd name="connsiteX302" fmla="*/ 1625151 w 4395967"/>
                  <a:gd name="connsiteY302" fmla="*/ 23786 h 36005"/>
                  <a:gd name="connsiteX303" fmla="*/ 1617560 w 4395967"/>
                  <a:gd name="connsiteY303" fmla="*/ 36005 h 36005"/>
                  <a:gd name="connsiteX304" fmla="*/ 1609336 w 4395967"/>
                  <a:gd name="connsiteY304" fmla="*/ 36005 h 36005"/>
                  <a:gd name="connsiteX305" fmla="*/ 1663336 w 4395967"/>
                  <a:gd name="connsiteY305" fmla="*/ 1 h 36005"/>
                  <a:gd name="connsiteX306" fmla="*/ 1717336 w 4395967"/>
                  <a:gd name="connsiteY306" fmla="*/ 36005 h 36005"/>
                  <a:gd name="connsiteX307" fmla="*/ 1926400 w 4395967"/>
                  <a:gd name="connsiteY307" fmla="*/ 36005 h 36005"/>
                  <a:gd name="connsiteX308" fmla="*/ 1925110 w 4395967"/>
                  <a:gd name="connsiteY308" fmla="*/ 36005 h 36005"/>
                  <a:gd name="connsiteX309" fmla="*/ 1917518 w 4395967"/>
                  <a:gd name="connsiteY309" fmla="*/ 23786 h 36005"/>
                  <a:gd name="connsiteX310" fmla="*/ 1879335 w 4395967"/>
                  <a:gd name="connsiteY310" fmla="*/ 13241 h 36005"/>
                  <a:gd name="connsiteX311" fmla="*/ 1841152 w 4395967"/>
                  <a:gd name="connsiteY311" fmla="*/ 23787 h 36005"/>
                  <a:gd name="connsiteX312" fmla="*/ 1833561 w 4395967"/>
                  <a:gd name="connsiteY312" fmla="*/ 36005 h 36005"/>
                  <a:gd name="connsiteX313" fmla="*/ 1825336 w 4395967"/>
                  <a:gd name="connsiteY313" fmla="*/ 36005 h 36005"/>
                  <a:gd name="connsiteX314" fmla="*/ 1818400 w 4395967"/>
                  <a:gd name="connsiteY314" fmla="*/ 36005 h 36005"/>
                  <a:gd name="connsiteX315" fmla="*/ 1817110 w 4395967"/>
                  <a:gd name="connsiteY315" fmla="*/ 36005 h 36005"/>
                  <a:gd name="connsiteX316" fmla="*/ 1809519 w 4395967"/>
                  <a:gd name="connsiteY316" fmla="*/ 23787 h 36005"/>
                  <a:gd name="connsiteX317" fmla="*/ 1771335 w 4395967"/>
                  <a:gd name="connsiteY317" fmla="*/ 13241 h 36005"/>
                  <a:gd name="connsiteX318" fmla="*/ 1733152 w 4395967"/>
                  <a:gd name="connsiteY318" fmla="*/ 23787 h 36005"/>
                  <a:gd name="connsiteX319" fmla="*/ 1725561 w 4395967"/>
                  <a:gd name="connsiteY319" fmla="*/ 36005 h 36005"/>
                  <a:gd name="connsiteX320" fmla="*/ 1717336 w 4395967"/>
                  <a:gd name="connsiteY320" fmla="*/ 36005 h 36005"/>
                  <a:gd name="connsiteX321" fmla="*/ 1771336 w 4395967"/>
                  <a:gd name="connsiteY321" fmla="*/ 1 h 36005"/>
                  <a:gd name="connsiteX322" fmla="*/ 1809519 w 4395967"/>
                  <a:gd name="connsiteY322" fmla="*/ 10546 h 36005"/>
                  <a:gd name="connsiteX323" fmla="*/ 1821868 w 4395967"/>
                  <a:gd name="connsiteY323" fmla="*/ 30423 h 36005"/>
                  <a:gd name="connsiteX324" fmla="*/ 1834216 w 4395967"/>
                  <a:gd name="connsiteY324" fmla="*/ 10546 h 36005"/>
                  <a:gd name="connsiteX325" fmla="*/ 1872400 w 4395967"/>
                  <a:gd name="connsiteY325" fmla="*/ 1 h 36005"/>
                  <a:gd name="connsiteX326" fmla="*/ 1926400 w 4395967"/>
                  <a:gd name="connsiteY326" fmla="*/ 36005 h 36005"/>
                  <a:gd name="connsiteX327" fmla="*/ 2034400 w 4395967"/>
                  <a:gd name="connsiteY327" fmla="*/ 36005 h 36005"/>
                  <a:gd name="connsiteX328" fmla="*/ 2026174 w 4395967"/>
                  <a:gd name="connsiteY328" fmla="*/ 36005 h 36005"/>
                  <a:gd name="connsiteX329" fmla="*/ 2018583 w 4395967"/>
                  <a:gd name="connsiteY329" fmla="*/ 23787 h 36005"/>
                  <a:gd name="connsiteX330" fmla="*/ 1980399 w 4395967"/>
                  <a:gd name="connsiteY330" fmla="*/ 13241 h 36005"/>
                  <a:gd name="connsiteX331" fmla="*/ 1942215 w 4395967"/>
                  <a:gd name="connsiteY331" fmla="*/ 23786 h 36005"/>
                  <a:gd name="connsiteX332" fmla="*/ 1934625 w 4395967"/>
                  <a:gd name="connsiteY332" fmla="*/ 36005 h 36005"/>
                  <a:gd name="connsiteX333" fmla="*/ 1926400 w 4395967"/>
                  <a:gd name="connsiteY333" fmla="*/ 36005 h 36005"/>
                  <a:gd name="connsiteX334" fmla="*/ 1980400 w 4395967"/>
                  <a:gd name="connsiteY334" fmla="*/ 1 h 36005"/>
                  <a:gd name="connsiteX335" fmla="*/ 2034400 w 4395967"/>
                  <a:gd name="connsiteY335" fmla="*/ 36005 h 36005"/>
                  <a:gd name="connsiteX336" fmla="*/ 2142400 w 4395967"/>
                  <a:gd name="connsiteY336" fmla="*/ 36005 h 36005"/>
                  <a:gd name="connsiteX337" fmla="*/ 2134174 w 4395967"/>
                  <a:gd name="connsiteY337" fmla="*/ 36005 h 36005"/>
                  <a:gd name="connsiteX338" fmla="*/ 2126583 w 4395967"/>
                  <a:gd name="connsiteY338" fmla="*/ 23787 h 36005"/>
                  <a:gd name="connsiteX339" fmla="*/ 2088399 w 4395967"/>
                  <a:gd name="connsiteY339" fmla="*/ 13241 h 36005"/>
                  <a:gd name="connsiteX340" fmla="*/ 2050216 w 4395967"/>
                  <a:gd name="connsiteY340" fmla="*/ 23787 h 36005"/>
                  <a:gd name="connsiteX341" fmla="*/ 2042625 w 4395967"/>
                  <a:gd name="connsiteY341" fmla="*/ 36005 h 36005"/>
                  <a:gd name="connsiteX342" fmla="*/ 2034400 w 4395967"/>
                  <a:gd name="connsiteY342" fmla="*/ 36005 h 36005"/>
                  <a:gd name="connsiteX343" fmla="*/ 2088400 w 4395967"/>
                  <a:gd name="connsiteY343" fmla="*/ 1 h 36005"/>
                  <a:gd name="connsiteX344" fmla="*/ 2142400 w 4395967"/>
                  <a:gd name="connsiteY344" fmla="*/ 36005 h 36005"/>
                  <a:gd name="connsiteX345" fmla="*/ 2253567 w 4395967"/>
                  <a:gd name="connsiteY345" fmla="*/ 36005 h 36005"/>
                  <a:gd name="connsiteX346" fmla="*/ 2242174 w 4395967"/>
                  <a:gd name="connsiteY346" fmla="*/ 36005 h 36005"/>
                  <a:gd name="connsiteX347" fmla="*/ 2234583 w 4395967"/>
                  <a:gd name="connsiteY347" fmla="*/ 23787 h 36005"/>
                  <a:gd name="connsiteX348" fmla="*/ 2196399 w 4395967"/>
                  <a:gd name="connsiteY348" fmla="*/ 13241 h 36005"/>
                  <a:gd name="connsiteX349" fmla="*/ 2158216 w 4395967"/>
                  <a:gd name="connsiteY349" fmla="*/ 23787 h 36005"/>
                  <a:gd name="connsiteX350" fmla="*/ 2150625 w 4395967"/>
                  <a:gd name="connsiteY350" fmla="*/ 36005 h 36005"/>
                  <a:gd name="connsiteX351" fmla="*/ 2145567 w 4395967"/>
                  <a:gd name="connsiteY351" fmla="*/ 36005 h 36005"/>
                  <a:gd name="connsiteX352" fmla="*/ 2199567 w 4395967"/>
                  <a:gd name="connsiteY352" fmla="*/ 1 h 36005"/>
                  <a:gd name="connsiteX353" fmla="*/ 2253567 w 4395967"/>
                  <a:gd name="connsiteY353" fmla="*/ 36005 h 36005"/>
                  <a:gd name="connsiteX354" fmla="*/ 2361567 w 4395967"/>
                  <a:gd name="connsiteY354" fmla="*/ 36005 h 36005"/>
                  <a:gd name="connsiteX355" fmla="*/ 2353341 w 4395967"/>
                  <a:gd name="connsiteY355" fmla="*/ 36005 h 36005"/>
                  <a:gd name="connsiteX356" fmla="*/ 2345750 w 4395967"/>
                  <a:gd name="connsiteY356" fmla="*/ 23787 h 36005"/>
                  <a:gd name="connsiteX357" fmla="*/ 2307566 w 4395967"/>
                  <a:gd name="connsiteY357" fmla="*/ 13241 h 36005"/>
                  <a:gd name="connsiteX358" fmla="*/ 2269383 w 4395967"/>
                  <a:gd name="connsiteY358" fmla="*/ 23787 h 36005"/>
                  <a:gd name="connsiteX359" fmla="*/ 2261792 w 4395967"/>
                  <a:gd name="connsiteY359" fmla="*/ 36005 h 36005"/>
                  <a:gd name="connsiteX360" fmla="*/ 2253567 w 4395967"/>
                  <a:gd name="connsiteY360" fmla="*/ 36005 h 36005"/>
                  <a:gd name="connsiteX361" fmla="*/ 2307567 w 4395967"/>
                  <a:gd name="connsiteY361" fmla="*/ 1 h 36005"/>
                  <a:gd name="connsiteX362" fmla="*/ 2361567 w 4395967"/>
                  <a:gd name="connsiteY362" fmla="*/ 36005 h 36005"/>
                  <a:gd name="connsiteX363" fmla="*/ 2469567 w 4395967"/>
                  <a:gd name="connsiteY363" fmla="*/ 36005 h 36005"/>
                  <a:gd name="connsiteX364" fmla="*/ 2461341 w 4395967"/>
                  <a:gd name="connsiteY364" fmla="*/ 36005 h 36005"/>
                  <a:gd name="connsiteX365" fmla="*/ 2453750 w 4395967"/>
                  <a:gd name="connsiteY365" fmla="*/ 23787 h 36005"/>
                  <a:gd name="connsiteX366" fmla="*/ 2415566 w 4395967"/>
                  <a:gd name="connsiteY366" fmla="*/ 13241 h 36005"/>
                  <a:gd name="connsiteX367" fmla="*/ 2377383 w 4395967"/>
                  <a:gd name="connsiteY367" fmla="*/ 23787 h 36005"/>
                  <a:gd name="connsiteX368" fmla="*/ 2369792 w 4395967"/>
                  <a:gd name="connsiteY368" fmla="*/ 36005 h 36005"/>
                  <a:gd name="connsiteX369" fmla="*/ 2361567 w 4395967"/>
                  <a:gd name="connsiteY369" fmla="*/ 36005 h 36005"/>
                  <a:gd name="connsiteX370" fmla="*/ 2415567 w 4395967"/>
                  <a:gd name="connsiteY370" fmla="*/ 1 h 36005"/>
                  <a:gd name="connsiteX371" fmla="*/ 2453750 w 4395967"/>
                  <a:gd name="connsiteY371" fmla="*/ 10546 h 36005"/>
                  <a:gd name="connsiteX372" fmla="*/ 2468452 w 4395967"/>
                  <a:gd name="connsiteY372" fmla="*/ 34211 h 36005"/>
                  <a:gd name="connsiteX373" fmla="*/ 2483155 w 4395967"/>
                  <a:gd name="connsiteY373" fmla="*/ 10545 h 36005"/>
                  <a:gd name="connsiteX374" fmla="*/ 2521339 w 4395967"/>
                  <a:gd name="connsiteY374" fmla="*/ 0 h 36005"/>
                  <a:gd name="connsiteX375" fmla="*/ 2575339 w 4395967"/>
                  <a:gd name="connsiteY375" fmla="*/ 36004 h 36005"/>
                  <a:gd name="connsiteX376" fmla="*/ 2569340 w 4395967"/>
                  <a:gd name="connsiteY376" fmla="*/ 36004 h 36005"/>
                  <a:gd name="connsiteX377" fmla="*/ 2561749 w 4395967"/>
                  <a:gd name="connsiteY377" fmla="*/ 23786 h 36005"/>
                  <a:gd name="connsiteX378" fmla="*/ 2523566 w 4395967"/>
                  <a:gd name="connsiteY378" fmla="*/ 13241 h 36005"/>
                  <a:gd name="connsiteX379" fmla="*/ 2485383 w 4395967"/>
                  <a:gd name="connsiteY379" fmla="*/ 23787 h 36005"/>
                  <a:gd name="connsiteX380" fmla="*/ 2477792 w 4395967"/>
                  <a:gd name="connsiteY380" fmla="*/ 36004 h 36005"/>
                  <a:gd name="connsiteX381" fmla="*/ 2469566 w 4395967"/>
                  <a:gd name="connsiteY381" fmla="*/ 36004 h 3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4395967" h="36005">
                    <a:moveTo>
                      <a:pt x="2683339" y="36004"/>
                    </a:moveTo>
                    <a:lnTo>
                      <a:pt x="2675113" y="36004"/>
                    </a:lnTo>
                    <a:lnTo>
                      <a:pt x="2667522" y="23786"/>
                    </a:lnTo>
                    <a:cubicBezTo>
                      <a:pt x="2657750" y="17270"/>
                      <a:pt x="2644250" y="13240"/>
                      <a:pt x="2629338" y="13240"/>
                    </a:cubicBezTo>
                    <a:cubicBezTo>
                      <a:pt x="2614426" y="13240"/>
                      <a:pt x="2600926" y="17270"/>
                      <a:pt x="2591154" y="23785"/>
                    </a:cubicBezTo>
                    <a:lnTo>
                      <a:pt x="2583563" y="36004"/>
                    </a:lnTo>
                    <a:lnTo>
                      <a:pt x="2575339" y="36004"/>
                    </a:lnTo>
                    <a:cubicBezTo>
                      <a:pt x="2575339" y="16120"/>
                      <a:pt x="2599516" y="0"/>
                      <a:pt x="2629339" y="0"/>
                    </a:cubicBezTo>
                    <a:cubicBezTo>
                      <a:pt x="2659162" y="0"/>
                      <a:pt x="2683339" y="16120"/>
                      <a:pt x="2683339" y="36004"/>
                    </a:cubicBezTo>
                    <a:close/>
                    <a:moveTo>
                      <a:pt x="2892403" y="36004"/>
                    </a:moveTo>
                    <a:lnTo>
                      <a:pt x="2891112" y="36004"/>
                    </a:lnTo>
                    <a:lnTo>
                      <a:pt x="2883521" y="23785"/>
                    </a:lnTo>
                    <a:cubicBezTo>
                      <a:pt x="2873749" y="17270"/>
                      <a:pt x="2860249" y="13240"/>
                      <a:pt x="2845338" y="13240"/>
                    </a:cubicBezTo>
                    <a:cubicBezTo>
                      <a:pt x="2830427" y="13240"/>
                      <a:pt x="2816927" y="17270"/>
                      <a:pt x="2807155" y="23786"/>
                    </a:cubicBezTo>
                    <a:lnTo>
                      <a:pt x="2799564" y="36004"/>
                    </a:lnTo>
                    <a:lnTo>
                      <a:pt x="2791339" y="36004"/>
                    </a:lnTo>
                    <a:lnTo>
                      <a:pt x="2784403" y="36004"/>
                    </a:lnTo>
                    <a:lnTo>
                      <a:pt x="2783113" y="36004"/>
                    </a:lnTo>
                    <a:lnTo>
                      <a:pt x="2775522" y="23786"/>
                    </a:lnTo>
                    <a:cubicBezTo>
                      <a:pt x="2765750" y="17270"/>
                      <a:pt x="2752250" y="13240"/>
                      <a:pt x="2737338" y="13240"/>
                    </a:cubicBezTo>
                    <a:cubicBezTo>
                      <a:pt x="2722427" y="13240"/>
                      <a:pt x="2708927" y="17270"/>
                      <a:pt x="2699155" y="23786"/>
                    </a:cubicBezTo>
                    <a:lnTo>
                      <a:pt x="2691564" y="36004"/>
                    </a:lnTo>
                    <a:lnTo>
                      <a:pt x="2683339" y="36004"/>
                    </a:lnTo>
                    <a:cubicBezTo>
                      <a:pt x="2683339" y="16120"/>
                      <a:pt x="2707516" y="0"/>
                      <a:pt x="2737339" y="0"/>
                    </a:cubicBezTo>
                    <a:cubicBezTo>
                      <a:pt x="2752250" y="0"/>
                      <a:pt x="2765750" y="4030"/>
                      <a:pt x="2775522" y="10545"/>
                    </a:cubicBezTo>
                    <a:lnTo>
                      <a:pt x="2787871" y="30422"/>
                    </a:lnTo>
                    <a:lnTo>
                      <a:pt x="2800219" y="10545"/>
                    </a:lnTo>
                    <a:cubicBezTo>
                      <a:pt x="2809991" y="4030"/>
                      <a:pt x="2823491" y="0"/>
                      <a:pt x="2838403" y="0"/>
                    </a:cubicBezTo>
                    <a:cubicBezTo>
                      <a:pt x="2868226" y="0"/>
                      <a:pt x="2892403" y="16120"/>
                      <a:pt x="2892403" y="36004"/>
                    </a:cubicBezTo>
                    <a:close/>
                    <a:moveTo>
                      <a:pt x="3000403" y="36004"/>
                    </a:moveTo>
                    <a:lnTo>
                      <a:pt x="2992177" y="36004"/>
                    </a:lnTo>
                    <a:lnTo>
                      <a:pt x="2984586" y="23786"/>
                    </a:lnTo>
                    <a:cubicBezTo>
                      <a:pt x="2974814" y="17270"/>
                      <a:pt x="2961314" y="13240"/>
                      <a:pt x="2946402" y="13240"/>
                    </a:cubicBezTo>
                    <a:cubicBezTo>
                      <a:pt x="2931490" y="13240"/>
                      <a:pt x="2917990" y="17270"/>
                      <a:pt x="2908218" y="23785"/>
                    </a:cubicBezTo>
                    <a:lnTo>
                      <a:pt x="2900627" y="36004"/>
                    </a:lnTo>
                    <a:lnTo>
                      <a:pt x="2892403" y="36004"/>
                    </a:lnTo>
                    <a:cubicBezTo>
                      <a:pt x="2892403" y="16120"/>
                      <a:pt x="2916580" y="0"/>
                      <a:pt x="2946403" y="0"/>
                    </a:cubicBezTo>
                    <a:cubicBezTo>
                      <a:pt x="2976226" y="0"/>
                      <a:pt x="3000403" y="16120"/>
                      <a:pt x="3000403" y="36004"/>
                    </a:cubicBezTo>
                    <a:close/>
                    <a:moveTo>
                      <a:pt x="3108403" y="36004"/>
                    </a:moveTo>
                    <a:lnTo>
                      <a:pt x="3100177" y="36004"/>
                    </a:lnTo>
                    <a:lnTo>
                      <a:pt x="3092586" y="23786"/>
                    </a:lnTo>
                    <a:cubicBezTo>
                      <a:pt x="3082814" y="17270"/>
                      <a:pt x="3069314" y="13240"/>
                      <a:pt x="3054402" y="13240"/>
                    </a:cubicBezTo>
                    <a:cubicBezTo>
                      <a:pt x="3039491" y="13240"/>
                      <a:pt x="3025991" y="17270"/>
                      <a:pt x="3016218" y="23786"/>
                    </a:cubicBezTo>
                    <a:lnTo>
                      <a:pt x="3008628" y="36004"/>
                    </a:lnTo>
                    <a:lnTo>
                      <a:pt x="3000403" y="36004"/>
                    </a:lnTo>
                    <a:cubicBezTo>
                      <a:pt x="3000403" y="16120"/>
                      <a:pt x="3024580" y="0"/>
                      <a:pt x="3054403" y="0"/>
                    </a:cubicBezTo>
                    <a:cubicBezTo>
                      <a:pt x="3084226" y="0"/>
                      <a:pt x="3108403" y="16120"/>
                      <a:pt x="3108403" y="36004"/>
                    </a:cubicBezTo>
                    <a:close/>
                    <a:moveTo>
                      <a:pt x="3219570" y="36004"/>
                    </a:moveTo>
                    <a:lnTo>
                      <a:pt x="3208177" y="36004"/>
                    </a:lnTo>
                    <a:lnTo>
                      <a:pt x="3200586" y="23786"/>
                    </a:lnTo>
                    <a:cubicBezTo>
                      <a:pt x="3190814" y="17270"/>
                      <a:pt x="3177314" y="13240"/>
                      <a:pt x="3162402" y="13240"/>
                    </a:cubicBezTo>
                    <a:cubicBezTo>
                      <a:pt x="3147491" y="13240"/>
                      <a:pt x="3133991" y="17270"/>
                      <a:pt x="3124218" y="23786"/>
                    </a:cubicBezTo>
                    <a:lnTo>
                      <a:pt x="3116628" y="36004"/>
                    </a:lnTo>
                    <a:lnTo>
                      <a:pt x="3111570" y="36004"/>
                    </a:lnTo>
                    <a:cubicBezTo>
                      <a:pt x="3111570" y="16120"/>
                      <a:pt x="3135747" y="0"/>
                      <a:pt x="3165570" y="0"/>
                    </a:cubicBezTo>
                    <a:cubicBezTo>
                      <a:pt x="3195393" y="0"/>
                      <a:pt x="3219570" y="16120"/>
                      <a:pt x="3219570" y="36004"/>
                    </a:cubicBezTo>
                    <a:close/>
                    <a:moveTo>
                      <a:pt x="3327570" y="36004"/>
                    </a:moveTo>
                    <a:lnTo>
                      <a:pt x="3319344" y="36004"/>
                    </a:lnTo>
                    <a:lnTo>
                      <a:pt x="3311753" y="23786"/>
                    </a:lnTo>
                    <a:cubicBezTo>
                      <a:pt x="3301981" y="17270"/>
                      <a:pt x="3288481" y="13240"/>
                      <a:pt x="3273569" y="13240"/>
                    </a:cubicBezTo>
                    <a:cubicBezTo>
                      <a:pt x="3258658" y="13240"/>
                      <a:pt x="3245158" y="17270"/>
                      <a:pt x="3235385" y="23786"/>
                    </a:cubicBezTo>
                    <a:lnTo>
                      <a:pt x="3227795" y="36004"/>
                    </a:lnTo>
                    <a:lnTo>
                      <a:pt x="3219570" y="36004"/>
                    </a:lnTo>
                    <a:cubicBezTo>
                      <a:pt x="3219570" y="16120"/>
                      <a:pt x="3243747" y="0"/>
                      <a:pt x="3273570" y="0"/>
                    </a:cubicBezTo>
                    <a:cubicBezTo>
                      <a:pt x="3303393" y="0"/>
                      <a:pt x="3327570" y="16120"/>
                      <a:pt x="3327570" y="36004"/>
                    </a:cubicBezTo>
                    <a:close/>
                    <a:moveTo>
                      <a:pt x="3535736" y="36004"/>
                    </a:moveTo>
                    <a:lnTo>
                      <a:pt x="3535344" y="36004"/>
                    </a:lnTo>
                    <a:lnTo>
                      <a:pt x="3527753" y="23785"/>
                    </a:lnTo>
                    <a:cubicBezTo>
                      <a:pt x="3517980" y="17270"/>
                      <a:pt x="3504480" y="13240"/>
                      <a:pt x="3489569" y="13240"/>
                    </a:cubicBezTo>
                    <a:cubicBezTo>
                      <a:pt x="3474658" y="13240"/>
                      <a:pt x="3461158" y="17270"/>
                      <a:pt x="3451385" y="23786"/>
                    </a:cubicBezTo>
                    <a:lnTo>
                      <a:pt x="3443795" y="36004"/>
                    </a:lnTo>
                    <a:lnTo>
                      <a:pt x="3435570" y="36004"/>
                    </a:lnTo>
                    <a:lnTo>
                      <a:pt x="3427736" y="36004"/>
                    </a:lnTo>
                    <a:lnTo>
                      <a:pt x="3427344" y="36004"/>
                    </a:lnTo>
                    <a:lnTo>
                      <a:pt x="3419753" y="23786"/>
                    </a:lnTo>
                    <a:cubicBezTo>
                      <a:pt x="3409981" y="17270"/>
                      <a:pt x="3396481" y="13240"/>
                      <a:pt x="3381569" y="13240"/>
                    </a:cubicBezTo>
                    <a:cubicBezTo>
                      <a:pt x="3366658" y="13240"/>
                      <a:pt x="3353158" y="17270"/>
                      <a:pt x="3343385" y="23786"/>
                    </a:cubicBezTo>
                    <a:lnTo>
                      <a:pt x="3335795" y="36004"/>
                    </a:lnTo>
                    <a:lnTo>
                      <a:pt x="3327570" y="36004"/>
                    </a:lnTo>
                    <a:cubicBezTo>
                      <a:pt x="3327570" y="16120"/>
                      <a:pt x="3351747" y="0"/>
                      <a:pt x="3381570" y="0"/>
                    </a:cubicBezTo>
                    <a:cubicBezTo>
                      <a:pt x="3396481" y="0"/>
                      <a:pt x="3409981" y="4030"/>
                      <a:pt x="3419754" y="10545"/>
                    </a:cubicBezTo>
                    <a:lnTo>
                      <a:pt x="3431653" y="29699"/>
                    </a:lnTo>
                    <a:lnTo>
                      <a:pt x="3443552" y="10545"/>
                    </a:lnTo>
                    <a:cubicBezTo>
                      <a:pt x="3453324" y="4030"/>
                      <a:pt x="3466824" y="0"/>
                      <a:pt x="3481736" y="0"/>
                    </a:cubicBezTo>
                    <a:cubicBezTo>
                      <a:pt x="3511559" y="0"/>
                      <a:pt x="3535736" y="16120"/>
                      <a:pt x="3535736" y="36004"/>
                    </a:cubicBezTo>
                    <a:close/>
                    <a:moveTo>
                      <a:pt x="3643736" y="36004"/>
                    </a:moveTo>
                    <a:lnTo>
                      <a:pt x="3635510" y="36004"/>
                    </a:lnTo>
                    <a:lnTo>
                      <a:pt x="3627919" y="23786"/>
                    </a:lnTo>
                    <a:cubicBezTo>
                      <a:pt x="3618147" y="17270"/>
                      <a:pt x="3604647" y="13240"/>
                      <a:pt x="3589735" y="13240"/>
                    </a:cubicBezTo>
                    <a:cubicBezTo>
                      <a:pt x="3574823" y="13240"/>
                      <a:pt x="3561323" y="17270"/>
                      <a:pt x="3551551" y="23785"/>
                    </a:cubicBezTo>
                    <a:lnTo>
                      <a:pt x="3543960" y="36004"/>
                    </a:lnTo>
                    <a:lnTo>
                      <a:pt x="3535736" y="36004"/>
                    </a:lnTo>
                    <a:cubicBezTo>
                      <a:pt x="3535736" y="16120"/>
                      <a:pt x="3559913" y="0"/>
                      <a:pt x="3589736" y="0"/>
                    </a:cubicBezTo>
                    <a:cubicBezTo>
                      <a:pt x="3619559" y="0"/>
                      <a:pt x="3643736" y="16120"/>
                      <a:pt x="3643736" y="36004"/>
                    </a:cubicBezTo>
                    <a:close/>
                    <a:moveTo>
                      <a:pt x="3852800" y="36004"/>
                    </a:moveTo>
                    <a:lnTo>
                      <a:pt x="3851510" y="36004"/>
                    </a:lnTo>
                    <a:lnTo>
                      <a:pt x="3843919" y="23785"/>
                    </a:lnTo>
                    <a:cubicBezTo>
                      <a:pt x="3834146" y="17270"/>
                      <a:pt x="3820646" y="13240"/>
                      <a:pt x="3805735" y="13240"/>
                    </a:cubicBezTo>
                    <a:cubicBezTo>
                      <a:pt x="3790824" y="13240"/>
                      <a:pt x="3777324" y="17270"/>
                      <a:pt x="3767551" y="23786"/>
                    </a:cubicBezTo>
                    <a:lnTo>
                      <a:pt x="3759961" y="36004"/>
                    </a:lnTo>
                    <a:lnTo>
                      <a:pt x="3751736" y="36004"/>
                    </a:lnTo>
                    <a:lnTo>
                      <a:pt x="3744800" y="36004"/>
                    </a:lnTo>
                    <a:lnTo>
                      <a:pt x="3743510" y="36004"/>
                    </a:lnTo>
                    <a:lnTo>
                      <a:pt x="3735919" y="23786"/>
                    </a:lnTo>
                    <a:cubicBezTo>
                      <a:pt x="3726147" y="17270"/>
                      <a:pt x="3712647" y="13240"/>
                      <a:pt x="3697735" y="13240"/>
                    </a:cubicBezTo>
                    <a:cubicBezTo>
                      <a:pt x="3682824" y="13240"/>
                      <a:pt x="3669324" y="17270"/>
                      <a:pt x="3659551" y="23786"/>
                    </a:cubicBezTo>
                    <a:lnTo>
                      <a:pt x="3651961" y="36004"/>
                    </a:lnTo>
                    <a:lnTo>
                      <a:pt x="3643736" y="36004"/>
                    </a:lnTo>
                    <a:cubicBezTo>
                      <a:pt x="3643736" y="16120"/>
                      <a:pt x="3667913" y="0"/>
                      <a:pt x="3697736" y="0"/>
                    </a:cubicBezTo>
                    <a:cubicBezTo>
                      <a:pt x="3712647" y="0"/>
                      <a:pt x="3726147" y="4030"/>
                      <a:pt x="3735920" y="10545"/>
                    </a:cubicBezTo>
                    <a:lnTo>
                      <a:pt x="3748268" y="30422"/>
                    </a:lnTo>
                    <a:lnTo>
                      <a:pt x="3760616" y="10545"/>
                    </a:lnTo>
                    <a:cubicBezTo>
                      <a:pt x="3770388" y="4030"/>
                      <a:pt x="3783888" y="0"/>
                      <a:pt x="3798800" y="0"/>
                    </a:cubicBezTo>
                    <a:cubicBezTo>
                      <a:pt x="3828623" y="0"/>
                      <a:pt x="3852800" y="16120"/>
                      <a:pt x="3852800" y="36004"/>
                    </a:cubicBezTo>
                    <a:close/>
                    <a:moveTo>
                      <a:pt x="3960800" y="36004"/>
                    </a:moveTo>
                    <a:lnTo>
                      <a:pt x="3952574" y="36004"/>
                    </a:lnTo>
                    <a:lnTo>
                      <a:pt x="3944983" y="23786"/>
                    </a:lnTo>
                    <a:cubicBezTo>
                      <a:pt x="3935211" y="17270"/>
                      <a:pt x="3921711" y="13240"/>
                      <a:pt x="3906799" y="13240"/>
                    </a:cubicBezTo>
                    <a:cubicBezTo>
                      <a:pt x="3891887" y="13240"/>
                      <a:pt x="3878387" y="17270"/>
                      <a:pt x="3868615" y="23785"/>
                    </a:cubicBezTo>
                    <a:lnTo>
                      <a:pt x="3861024" y="36004"/>
                    </a:lnTo>
                    <a:lnTo>
                      <a:pt x="3852800" y="36004"/>
                    </a:lnTo>
                    <a:cubicBezTo>
                      <a:pt x="3852800" y="16120"/>
                      <a:pt x="3876977" y="0"/>
                      <a:pt x="3906800" y="0"/>
                    </a:cubicBezTo>
                    <a:cubicBezTo>
                      <a:pt x="3936623" y="0"/>
                      <a:pt x="3960800" y="16120"/>
                      <a:pt x="3960800" y="36004"/>
                    </a:cubicBezTo>
                    <a:close/>
                    <a:moveTo>
                      <a:pt x="4068800" y="36004"/>
                    </a:moveTo>
                    <a:lnTo>
                      <a:pt x="4060574" y="36004"/>
                    </a:lnTo>
                    <a:lnTo>
                      <a:pt x="4052983" y="23786"/>
                    </a:lnTo>
                    <a:cubicBezTo>
                      <a:pt x="4043211" y="17270"/>
                      <a:pt x="4029711" y="13240"/>
                      <a:pt x="4014799" y="13240"/>
                    </a:cubicBezTo>
                    <a:cubicBezTo>
                      <a:pt x="3999888" y="13240"/>
                      <a:pt x="3986388" y="17270"/>
                      <a:pt x="3976615" y="23786"/>
                    </a:cubicBezTo>
                    <a:lnTo>
                      <a:pt x="3969025" y="36004"/>
                    </a:lnTo>
                    <a:lnTo>
                      <a:pt x="3960800" y="36004"/>
                    </a:lnTo>
                    <a:cubicBezTo>
                      <a:pt x="3960800" y="16120"/>
                      <a:pt x="3984977" y="0"/>
                      <a:pt x="4014800" y="0"/>
                    </a:cubicBezTo>
                    <a:cubicBezTo>
                      <a:pt x="4044623" y="0"/>
                      <a:pt x="4068800" y="16120"/>
                      <a:pt x="4068800" y="36004"/>
                    </a:cubicBezTo>
                    <a:close/>
                    <a:moveTo>
                      <a:pt x="4179967" y="36004"/>
                    </a:moveTo>
                    <a:lnTo>
                      <a:pt x="4168574" y="36004"/>
                    </a:lnTo>
                    <a:lnTo>
                      <a:pt x="4160983" y="23786"/>
                    </a:lnTo>
                    <a:cubicBezTo>
                      <a:pt x="4151211" y="17270"/>
                      <a:pt x="4137711" y="13240"/>
                      <a:pt x="4122799" y="13240"/>
                    </a:cubicBezTo>
                    <a:cubicBezTo>
                      <a:pt x="4107888" y="13240"/>
                      <a:pt x="4094388" y="17270"/>
                      <a:pt x="4084615" y="23786"/>
                    </a:cubicBezTo>
                    <a:lnTo>
                      <a:pt x="4077025" y="36004"/>
                    </a:lnTo>
                    <a:lnTo>
                      <a:pt x="4071967" y="36004"/>
                    </a:lnTo>
                    <a:cubicBezTo>
                      <a:pt x="4071967" y="16120"/>
                      <a:pt x="4096144" y="0"/>
                      <a:pt x="4125967" y="0"/>
                    </a:cubicBezTo>
                    <a:cubicBezTo>
                      <a:pt x="4155790" y="0"/>
                      <a:pt x="4179967" y="16120"/>
                      <a:pt x="4179967" y="36004"/>
                    </a:cubicBezTo>
                    <a:close/>
                    <a:moveTo>
                      <a:pt x="4287967" y="36004"/>
                    </a:moveTo>
                    <a:lnTo>
                      <a:pt x="4279741" y="36004"/>
                    </a:lnTo>
                    <a:lnTo>
                      <a:pt x="4272150" y="23786"/>
                    </a:lnTo>
                    <a:cubicBezTo>
                      <a:pt x="4262378" y="17270"/>
                      <a:pt x="4248878" y="13240"/>
                      <a:pt x="4233966" y="13240"/>
                    </a:cubicBezTo>
                    <a:cubicBezTo>
                      <a:pt x="4219055" y="13240"/>
                      <a:pt x="4205555" y="17270"/>
                      <a:pt x="4195782" y="23786"/>
                    </a:cubicBezTo>
                    <a:lnTo>
                      <a:pt x="4188192" y="36004"/>
                    </a:lnTo>
                    <a:lnTo>
                      <a:pt x="4179967" y="36004"/>
                    </a:lnTo>
                    <a:cubicBezTo>
                      <a:pt x="4179967" y="16120"/>
                      <a:pt x="4204144" y="0"/>
                      <a:pt x="4233967" y="0"/>
                    </a:cubicBezTo>
                    <a:cubicBezTo>
                      <a:pt x="4263790" y="0"/>
                      <a:pt x="4287967" y="16120"/>
                      <a:pt x="4287967" y="36004"/>
                    </a:cubicBezTo>
                    <a:close/>
                    <a:moveTo>
                      <a:pt x="4395967" y="36004"/>
                    </a:moveTo>
                    <a:lnTo>
                      <a:pt x="4387741" y="36004"/>
                    </a:lnTo>
                    <a:lnTo>
                      <a:pt x="4380150" y="23786"/>
                    </a:lnTo>
                    <a:cubicBezTo>
                      <a:pt x="4370378" y="17270"/>
                      <a:pt x="4356878" y="13240"/>
                      <a:pt x="4341966" y="13240"/>
                    </a:cubicBezTo>
                    <a:cubicBezTo>
                      <a:pt x="4327055" y="13240"/>
                      <a:pt x="4313555" y="17270"/>
                      <a:pt x="4303782" y="23786"/>
                    </a:cubicBezTo>
                    <a:lnTo>
                      <a:pt x="4296192" y="36004"/>
                    </a:lnTo>
                    <a:lnTo>
                      <a:pt x="4287967" y="36004"/>
                    </a:lnTo>
                    <a:cubicBezTo>
                      <a:pt x="4287967" y="16120"/>
                      <a:pt x="4312144" y="0"/>
                      <a:pt x="4341967" y="0"/>
                    </a:cubicBezTo>
                    <a:cubicBezTo>
                      <a:pt x="4371790" y="0"/>
                      <a:pt x="4395967" y="16120"/>
                      <a:pt x="4395967" y="36004"/>
                    </a:cubicBezTo>
                    <a:close/>
                    <a:moveTo>
                      <a:pt x="108000" y="36005"/>
                    </a:moveTo>
                    <a:lnTo>
                      <a:pt x="89998" y="36005"/>
                    </a:lnTo>
                    <a:cubicBezTo>
                      <a:pt x="89998" y="26063"/>
                      <a:pt x="73881" y="18003"/>
                      <a:pt x="54000" y="18003"/>
                    </a:cubicBezTo>
                    <a:cubicBezTo>
                      <a:pt x="34119" y="18003"/>
                      <a:pt x="18002" y="26063"/>
                      <a:pt x="18002" y="36005"/>
                    </a:cubicBezTo>
                    <a:lnTo>
                      <a:pt x="0" y="36005"/>
                    </a:lnTo>
                    <a:cubicBezTo>
                      <a:pt x="0" y="16121"/>
                      <a:pt x="24177" y="1"/>
                      <a:pt x="54000" y="1"/>
                    </a:cubicBezTo>
                    <a:cubicBezTo>
                      <a:pt x="83823" y="1"/>
                      <a:pt x="108000" y="16121"/>
                      <a:pt x="108000" y="36005"/>
                    </a:cubicBezTo>
                    <a:close/>
                    <a:moveTo>
                      <a:pt x="216000" y="36005"/>
                    </a:moveTo>
                    <a:lnTo>
                      <a:pt x="207774" y="36005"/>
                    </a:lnTo>
                    <a:lnTo>
                      <a:pt x="200183" y="23786"/>
                    </a:lnTo>
                    <a:cubicBezTo>
                      <a:pt x="190411" y="17271"/>
                      <a:pt x="176911" y="13241"/>
                      <a:pt x="161999" y="13241"/>
                    </a:cubicBezTo>
                    <a:cubicBezTo>
                      <a:pt x="147088" y="13241"/>
                      <a:pt x="133588" y="17271"/>
                      <a:pt x="123816" y="23786"/>
                    </a:cubicBezTo>
                    <a:lnTo>
                      <a:pt x="116225" y="36005"/>
                    </a:lnTo>
                    <a:lnTo>
                      <a:pt x="108000" y="36005"/>
                    </a:lnTo>
                    <a:cubicBezTo>
                      <a:pt x="108000" y="16121"/>
                      <a:pt x="132177" y="1"/>
                      <a:pt x="162000" y="1"/>
                    </a:cubicBezTo>
                    <a:cubicBezTo>
                      <a:pt x="191823" y="1"/>
                      <a:pt x="216000" y="16121"/>
                      <a:pt x="216000" y="36005"/>
                    </a:cubicBezTo>
                    <a:close/>
                    <a:moveTo>
                      <a:pt x="327167" y="36005"/>
                    </a:moveTo>
                    <a:lnTo>
                      <a:pt x="315774" y="36005"/>
                    </a:lnTo>
                    <a:lnTo>
                      <a:pt x="308183" y="23786"/>
                    </a:lnTo>
                    <a:cubicBezTo>
                      <a:pt x="298411" y="17271"/>
                      <a:pt x="284911" y="13241"/>
                      <a:pt x="269999" y="13241"/>
                    </a:cubicBezTo>
                    <a:cubicBezTo>
                      <a:pt x="255088" y="13241"/>
                      <a:pt x="241588" y="17271"/>
                      <a:pt x="231816" y="23786"/>
                    </a:cubicBezTo>
                    <a:lnTo>
                      <a:pt x="224225" y="36005"/>
                    </a:lnTo>
                    <a:lnTo>
                      <a:pt x="219167" y="36005"/>
                    </a:lnTo>
                    <a:cubicBezTo>
                      <a:pt x="219167" y="16121"/>
                      <a:pt x="243344" y="1"/>
                      <a:pt x="273167" y="1"/>
                    </a:cubicBezTo>
                    <a:cubicBezTo>
                      <a:pt x="302990" y="1"/>
                      <a:pt x="327167" y="16121"/>
                      <a:pt x="327167" y="36005"/>
                    </a:cubicBezTo>
                    <a:close/>
                    <a:moveTo>
                      <a:pt x="435167" y="36005"/>
                    </a:moveTo>
                    <a:lnTo>
                      <a:pt x="426941" y="36005"/>
                    </a:lnTo>
                    <a:lnTo>
                      <a:pt x="419350" y="23786"/>
                    </a:lnTo>
                    <a:cubicBezTo>
                      <a:pt x="409578" y="17271"/>
                      <a:pt x="396078" y="13241"/>
                      <a:pt x="381166" y="13241"/>
                    </a:cubicBezTo>
                    <a:cubicBezTo>
                      <a:pt x="366255" y="13241"/>
                      <a:pt x="352755" y="17271"/>
                      <a:pt x="342983" y="23786"/>
                    </a:cubicBezTo>
                    <a:lnTo>
                      <a:pt x="335392" y="36005"/>
                    </a:lnTo>
                    <a:lnTo>
                      <a:pt x="327167" y="36005"/>
                    </a:lnTo>
                    <a:cubicBezTo>
                      <a:pt x="327167" y="16121"/>
                      <a:pt x="351344" y="1"/>
                      <a:pt x="381167" y="1"/>
                    </a:cubicBezTo>
                    <a:cubicBezTo>
                      <a:pt x="410990" y="1"/>
                      <a:pt x="435167" y="16121"/>
                      <a:pt x="435167" y="36005"/>
                    </a:cubicBezTo>
                    <a:close/>
                    <a:moveTo>
                      <a:pt x="648939" y="36005"/>
                    </a:moveTo>
                    <a:lnTo>
                      <a:pt x="642941" y="36005"/>
                    </a:lnTo>
                    <a:lnTo>
                      <a:pt x="635349" y="23786"/>
                    </a:lnTo>
                    <a:cubicBezTo>
                      <a:pt x="625577" y="17271"/>
                      <a:pt x="612077" y="13241"/>
                      <a:pt x="597166" y="13241"/>
                    </a:cubicBezTo>
                    <a:cubicBezTo>
                      <a:pt x="582255" y="13241"/>
                      <a:pt x="568755" y="17271"/>
                      <a:pt x="558983" y="23787"/>
                    </a:cubicBezTo>
                    <a:lnTo>
                      <a:pt x="551392" y="36005"/>
                    </a:lnTo>
                    <a:lnTo>
                      <a:pt x="543167" y="36005"/>
                    </a:lnTo>
                    <a:lnTo>
                      <a:pt x="540939" y="36005"/>
                    </a:lnTo>
                    <a:lnTo>
                      <a:pt x="534941" y="36005"/>
                    </a:lnTo>
                    <a:lnTo>
                      <a:pt x="527350" y="23786"/>
                    </a:lnTo>
                    <a:cubicBezTo>
                      <a:pt x="517578" y="17271"/>
                      <a:pt x="504078" y="13241"/>
                      <a:pt x="489166" y="13241"/>
                    </a:cubicBezTo>
                    <a:cubicBezTo>
                      <a:pt x="474255" y="13241"/>
                      <a:pt x="460755" y="17271"/>
                      <a:pt x="450983" y="23786"/>
                    </a:cubicBezTo>
                    <a:lnTo>
                      <a:pt x="443392" y="36005"/>
                    </a:lnTo>
                    <a:lnTo>
                      <a:pt x="435167" y="36005"/>
                    </a:lnTo>
                    <a:cubicBezTo>
                      <a:pt x="435167" y="16121"/>
                      <a:pt x="459344" y="1"/>
                      <a:pt x="489167" y="1"/>
                    </a:cubicBezTo>
                    <a:cubicBezTo>
                      <a:pt x="504078" y="1"/>
                      <a:pt x="517578" y="4031"/>
                      <a:pt x="527350" y="10546"/>
                    </a:cubicBezTo>
                    <a:lnTo>
                      <a:pt x="542053" y="34212"/>
                    </a:lnTo>
                    <a:lnTo>
                      <a:pt x="556755" y="10546"/>
                    </a:lnTo>
                    <a:cubicBezTo>
                      <a:pt x="566527" y="4031"/>
                      <a:pt x="580027" y="1"/>
                      <a:pt x="594939" y="1"/>
                    </a:cubicBezTo>
                    <a:cubicBezTo>
                      <a:pt x="624762" y="1"/>
                      <a:pt x="648939" y="16121"/>
                      <a:pt x="648939" y="36005"/>
                    </a:cubicBezTo>
                    <a:close/>
                    <a:moveTo>
                      <a:pt x="756939" y="36005"/>
                    </a:moveTo>
                    <a:lnTo>
                      <a:pt x="748713" y="36005"/>
                    </a:lnTo>
                    <a:lnTo>
                      <a:pt x="741122" y="23787"/>
                    </a:lnTo>
                    <a:cubicBezTo>
                      <a:pt x="731350" y="17271"/>
                      <a:pt x="717850" y="13241"/>
                      <a:pt x="702938" y="13241"/>
                    </a:cubicBezTo>
                    <a:cubicBezTo>
                      <a:pt x="688026" y="13241"/>
                      <a:pt x="674526" y="17271"/>
                      <a:pt x="664754" y="23786"/>
                    </a:cubicBezTo>
                    <a:lnTo>
                      <a:pt x="657163" y="36005"/>
                    </a:lnTo>
                    <a:lnTo>
                      <a:pt x="648939" y="36005"/>
                    </a:lnTo>
                    <a:cubicBezTo>
                      <a:pt x="648939" y="16121"/>
                      <a:pt x="673116" y="1"/>
                      <a:pt x="702939" y="1"/>
                    </a:cubicBezTo>
                    <a:cubicBezTo>
                      <a:pt x="732762" y="1"/>
                      <a:pt x="756939" y="16121"/>
                      <a:pt x="756939" y="36005"/>
                    </a:cubicBezTo>
                    <a:close/>
                    <a:moveTo>
                      <a:pt x="966003" y="36005"/>
                    </a:moveTo>
                    <a:lnTo>
                      <a:pt x="964713" y="36005"/>
                    </a:lnTo>
                    <a:lnTo>
                      <a:pt x="957121" y="23786"/>
                    </a:lnTo>
                    <a:cubicBezTo>
                      <a:pt x="947349" y="17271"/>
                      <a:pt x="933849" y="13241"/>
                      <a:pt x="918938" y="13241"/>
                    </a:cubicBezTo>
                    <a:cubicBezTo>
                      <a:pt x="904027" y="13241"/>
                      <a:pt x="890527" y="17271"/>
                      <a:pt x="880755" y="23787"/>
                    </a:cubicBezTo>
                    <a:lnTo>
                      <a:pt x="873164" y="36005"/>
                    </a:lnTo>
                    <a:lnTo>
                      <a:pt x="864939" y="36005"/>
                    </a:lnTo>
                    <a:lnTo>
                      <a:pt x="858003" y="36005"/>
                    </a:lnTo>
                    <a:lnTo>
                      <a:pt x="856713" y="36005"/>
                    </a:lnTo>
                    <a:lnTo>
                      <a:pt x="849122" y="23787"/>
                    </a:lnTo>
                    <a:cubicBezTo>
                      <a:pt x="839350" y="17271"/>
                      <a:pt x="825850" y="13241"/>
                      <a:pt x="810938" y="13241"/>
                    </a:cubicBezTo>
                    <a:cubicBezTo>
                      <a:pt x="796027" y="13241"/>
                      <a:pt x="782527" y="17271"/>
                      <a:pt x="772755" y="23787"/>
                    </a:cubicBezTo>
                    <a:lnTo>
                      <a:pt x="765164" y="36005"/>
                    </a:lnTo>
                    <a:lnTo>
                      <a:pt x="756939" y="36005"/>
                    </a:lnTo>
                    <a:cubicBezTo>
                      <a:pt x="756939" y="16121"/>
                      <a:pt x="781116" y="1"/>
                      <a:pt x="810939" y="1"/>
                    </a:cubicBezTo>
                    <a:cubicBezTo>
                      <a:pt x="825850" y="1"/>
                      <a:pt x="839350" y="4031"/>
                      <a:pt x="849122" y="10546"/>
                    </a:cubicBezTo>
                    <a:lnTo>
                      <a:pt x="861471" y="30423"/>
                    </a:lnTo>
                    <a:lnTo>
                      <a:pt x="873819" y="10546"/>
                    </a:lnTo>
                    <a:cubicBezTo>
                      <a:pt x="883591" y="4031"/>
                      <a:pt x="897091" y="1"/>
                      <a:pt x="912003" y="1"/>
                    </a:cubicBezTo>
                    <a:cubicBezTo>
                      <a:pt x="941826" y="1"/>
                      <a:pt x="966003" y="16121"/>
                      <a:pt x="966003" y="36005"/>
                    </a:cubicBezTo>
                    <a:close/>
                    <a:moveTo>
                      <a:pt x="1074003" y="36005"/>
                    </a:moveTo>
                    <a:lnTo>
                      <a:pt x="1065777" y="36005"/>
                    </a:lnTo>
                    <a:lnTo>
                      <a:pt x="1058186" y="23787"/>
                    </a:lnTo>
                    <a:cubicBezTo>
                      <a:pt x="1048414" y="17271"/>
                      <a:pt x="1034914" y="13241"/>
                      <a:pt x="1020002" y="13241"/>
                    </a:cubicBezTo>
                    <a:cubicBezTo>
                      <a:pt x="1005090" y="13241"/>
                      <a:pt x="991590" y="17271"/>
                      <a:pt x="981818" y="23786"/>
                    </a:cubicBezTo>
                    <a:lnTo>
                      <a:pt x="974228" y="36005"/>
                    </a:lnTo>
                    <a:lnTo>
                      <a:pt x="966003" y="36005"/>
                    </a:lnTo>
                    <a:cubicBezTo>
                      <a:pt x="966003" y="16121"/>
                      <a:pt x="990180" y="1"/>
                      <a:pt x="1020003" y="1"/>
                    </a:cubicBezTo>
                    <a:cubicBezTo>
                      <a:pt x="1049826" y="1"/>
                      <a:pt x="1074003" y="16121"/>
                      <a:pt x="1074003" y="36005"/>
                    </a:cubicBezTo>
                    <a:close/>
                    <a:moveTo>
                      <a:pt x="1182003" y="36005"/>
                    </a:moveTo>
                    <a:lnTo>
                      <a:pt x="1173777" y="36005"/>
                    </a:lnTo>
                    <a:lnTo>
                      <a:pt x="1166186" y="23787"/>
                    </a:lnTo>
                    <a:cubicBezTo>
                      <a:pt x="1156414" y="17271"/>
                      <a:pt x="1142914" y="13241"/>
                      <a:pt x="1128002" y="13241"/>
                    </a:cubicBezTo>
                    <a:cubicBezTo>
                      <a:pt x="1113091" y="13241"/>
                      <a:pt x="1099591" y="17271"/>
                      <a:pt x="1089819" y="23787"/>
                    </a:cubicBezTo>
                    <a:lnTo>
                      <a:pt x="1082228" y="36005"/>
                    </a:lnTo>
                    <a:lnTo>
                      <a:pt x="1074003" y="36005"/>
                    </a:lnTo>
                    <a:cubicBezTo>
                      <a:pt x="1074003" y="16121"/>
                      <a:pt x="1098180" y="1"/>
                      <a:pt x="1128003" y="1"/>
                    </a:cubicBezTo>
                    <a:cubicBezTo>
                      <a:pt x="1157826" y="1"/>
                      <a:pt x="1182003" y="16121"/>
                      <a:pt x="1182003" y="36005"/>
                    </a:cubicBezTo>
                    <a:close/>
                    <a:moveTo>
                      <a:pt x="1293170" y="36005"/>
                    </a:moveTo>
                    <a:lnTo>
                      <a:pt x="1281777" y="36005"/>
                    </a:lnTo>
                    <a:lnTo>
                      <a:pt x="1274186" y="23787"/>
                    </a:lnTo>
                    <a:cubicBezTo>
                      <a:pt x="1264414" y="17271"/>
                      <a:pt x="1250914" y="13241"/>
                      <a:pt x="1236002" y="13241"/>
                    </a:cubicBezTo>
                    <a:cubicBezTo>
                      <a:pt x="1221091" y="13241"/>
                      <a:pt x="1207591" y="17271"/>
                      <a:pt x="1197819" y="23787"/>
                    </a:cubicBezTo>
                    <a:lnTo>
                      <a:pt x="1190228" y="36005"/>
                    </a:lnTo>
                    <a:lnTo>
                      <a:pt x="1185170" y="36005"/>
                    </a:lnTo>
                    <a:cubicBezTo>
                      <a:pt x="1185170" y="16121"/>
                      <a:pt x="1209347" y="1"/>
                      <a:pt x="1239170" y="1"/>
                    </a:cubicBezTo>
                    <a:cubicBezTo>
                      <a:pt x="1268993" y="1"/>
                      <a:pt x="1293170" y="16121"/>
                      <a:pt x="1293170" y="36005"/>
                    </a:cubicBezTo>
                    <a:close/>
                    <a:moveTo>
                      <a:pt x="1401170" y="36005"/>
                    </a:moveTo>
                    <a:lnTo>
                      <a:pt x="1392944" y="36005"/>
                    </a:lnTo>
                    <a:lnTo>
                      <a:pt x="1385353" y="23787"/>
                    </a:lnTo>
                    <a:cubicBezTo>
                      <a:pt x="1375581" y="17271"/>
                      <a:pt x="1362081" y="13241"/>
                      <a:pt x="1347169" y="13241"/>
                    </a:cubicBezTo>
                    <a:cubicBezTo>
                      <a:pt x="1332258" y="13241"/>
                      <a:pt x="1318758" y="17271"/>
                      <a:pt x="1308986" y="23787"/>
                    </a:cubicBezTo>
                    <a:lnTo>
                      <a:pt x="1301395" y="36005"/>
                    </a:lnTo>
                    <a:lnTo>
                      <a:pt x="1293170" y="36005"/>
                    </a:lnTo>
                    <a:cubicBezTo>
                      <a:pt x="1293170" y="16121"/>
                      <a:pt x="1317347" y="1"/>
                      <a:pt x="1347170" y="1"/>
                    </a:cubicBezTo>
                    <a:cubicBezTo>
                      <a:pt x="1376993" y="1"/>
                      <a:pt x="1401170" y="16121"/>
                      <a:pt x="1401170" y="36005"/>
                    </a:cubicBezTo>
                    <a:close/>
                    <a:moveTo>
                      <a:pt x="1609336" y="36005"/>
                    </a:moveTo>
                    <a:lnTo>
                      <a:pt x="1608944" y="36005"/>
                    </a:lnTo>
                    <a:lnTo>
                      <a:pt x="1601352" y="23786"/>
                    </a:lnTo>
                    <a:cubicBezTo>
                      <a:pt x="1591580" y="17271"/>
                      <a:pt x="1578080" y="13241"/>
                      <a:pt x="1563169" y="13241"/>
                    </a:cubicBezTo>
                    <a:cubicBezTo>
                      <a:pt x="1548258" y="13241"/>
                      <a:pt x="1534758" y="17271"/>
                      <a:pt x="1524986" y="23787"/>
                    </a:cubicBezTo>
                    <a:lnTo>
                      <a:pt x="1517395" y="36005"/>
                    </a:lnTo>
                    <a:lnTo>
                      <a:pt x="1509170" y="36005"/>
                    </a:lnTo>
                    <a:lnTo>
                      <a:pt x="1501336" y="36005"/>
                    </a:lnTo>
                    <a:lnTo>
                      <a:pt x="1500944" y="36005"/>
                    </a:lnTo>
                    <a:lnTo>
                      <a:pt x="1493353" y="23787"/>
                    </a:lnTo>
                    <a:cubicBezTo>
                      <a:pt x="1483581" y="17271"/>
                      <a:pt x="1470081" y="13241"/>
                      <a:pt x="1455169" y="13241"/>
                    </a:cubicBezTo>
                    <a:cubicBezTo>
                      <a:pt x="1440258" y="13241"/>
                      <a:pt x="1426758" y="17271"/>
                      <a:pt x="1416986" y="23787"/>
                    </a:cubicBezTo>
                    <a:lnTo>
                      <a:pt x="1409395" y="36005"/>
                    </a:lnTo>
                    <a:lnTo>
                      <a:pt x="1401170" y="36005"/>
                    </a:lnTo>
                    <a:cubicBezTo>
                      <a:pt x="1401170" y="16121"/>
                      <a:pt x="1425347" y="1"/>
                      <a:pt x="1455170" y="1"/>
                    </a:cubicBezTo>
                    <a:cubicBezTo>
                      <a:pt x="1470081" y="1"/>
                      <a:pt x="1483581" y="4031"/>
                      <a:pt x="1493353" y="10546"/>
                    </a:cubicBezTo>
                    <a:lnTo>
                      <a:pt x="1505253" y="29700"/>
                    </a:lnTo>
                    <a:lnTo>
                      <a:pt x="1517152" y="10546"/>
                    </a:lnTo>
                    <a:cubicBezTo>
                      <a:pt x="1526924" y="4031"/>
                      <a:pt x="1540424" y="1"/>
                      <a:pt x="1555336" y="1"/>
                    </a:cubicBezTo>
                    <a:cubicBezTo>
                      <a:pt x="1585159" y="1"/>
                      <a:pt x="1609336" y="16121"/>
                      <a:pt x="1609336" y="36005"/>
                    </a:cubicBezTo>
                    <a:close/>
                    <a:moveTo>
                      <a:pt x="1717336" y="36005"/>
                    </a:moveTo>
                    <a:lnTo>
                      <a:pt x="1709110" y="36005"/>
                    </a:lnTo>
                    <a:lnTo>
                      <a:pt x="1701519" y="23787"/>
                    </a:lnTo>
                    <a:cubicBezTo>
                      <a:pt x="1691747" y="17271"/>
                      <a:pt x="1678247" y="13241"/>
                      <a:pt x="1663335" y="13241"/>
                    </a:cubicBezTo>
                    <a:cubicBezTo>
                      <a:pt x="1648423" y="13241"/>
                      <a:pt x="1634923" y="17271"/>
                      <a:pt x="1625151" y="23786"/>
                    </a:cubicBezTo>
                    <a:lnTo>
                      <a:pt x="1617560" y="36005"/>
                    </a:lnTo>
                    <a:lnTo>
                      <a:pt x="1609336" y="36005"/>
                    </a:lnTo>
                    <a:cubicBezTo>
                      <a:pt x="1609336" y="16121"/>
                      <a:pt x="1633513" y="1"/>
                      <a:pt x="1663336" y="1"/>
                    </a:cubicBezTo>
                    <a:cubicBezTo>
                      <a:pt x="1693159" y="1"/>
                      <a:pt x="1717336" y="16121"/>
                      <a:pt x="1717336" y="36005"/>
                    </a:cubicBezTo>
                    <a:close/>
                    <a:moveTo>
                      <a:pt x="1926400" y="36005"/>
                    </a:moveTo>
                    <a:lnTo>
                      <a:pt x="1925110" y="36005"/>
                    </a:lnTo>
                    <a:lnTo>
                      <a:pt x="1917518" y="23786"/>
                    </a:lnTo>
                    <a:cubicBezTo>
                      <a:pt x="1907746" y="17271"/>
                      <a:pt x="1894246" y="13241"/>
                      <a:pt x="1879335" y="13241"/>
                    </a:cubicBezTo>
                    <a:cubicBezTo>
                      <a:pt x="1864424" y="13241"/>
                      <a:pt x="1850924" y="17271"/>
                      <a:pt x="1841152" y="23787"/>
                    </a:cubicBezTo>
                    <a:lnTo>
                      <a:pt x="1833561" y="36005"/>
                    </a:lnTo>
                    <a:lnTo>
                      <a:pt x="1825336" y="36005"/>
                    </a:lnTo>
                    <a:lnTo>
                      <a:pt x="1818400" y="36005"/>
                    </a:lnTo>
                    <a:lnTo>
                      <a:pt x="1817110" y="36005"/>
                    </a:lnTo>
                    <a:lnTo>
                      <a:pt x="1809519" y="23787"/>
                    </a:lnTo>
                    <a:cubicBezTo>
                      <a:pt x="1799747" y="17271"/>
                      <a:pt x="1786247" y="13241"/>
                      <a:pt x="1771335" y="13241"/>
                    </a:cubicBezTo>
                    <a:cubicBezTo>
                      <a:pt x="1756424" y="13241"/>
                      <a:pt x="1742924" y="17271"/>
                      <a:pt x="1733152" y="23787"/>
                    </a:cubicBezTo>
                    <a:lnTo>
                      <a:pt x="1725561" y="36005"/>
                    </a:lnTo>
                    <a:lnTo>
                      <a:pt x="1717336" y="36005"/>
                    </a:lnTo>
                    <a:cubicBezTo>
                      <a:pt x="1717336" y="16121"/>
                      <a:pt x="1741513" y="1"/>
                      <a:pt x="1771336" y="1"/>
                    </a:cubicBezTo>
                    <a:cubicBezTo>
                      <a:pt x="1786247" y="1"/>
                      <a:pt x="1799747" y="4031"/>
                      <a:pt x="1809519" y="10546"/>
                    </a:cubicBezTo>
                    <a:lnTo>
                      <a:pt x="1821868" y="30423"/>
                    </a:lnTo>
                    <a:lnTo>
                      <a:pt x="1834216" y="10546"/>
                    </a:lnTo>
                    <a:cubicBezTo>
                      <a:pt x="1843988" y="4031"/>
                      <a:pt x="1857488" y="1"/>
                      <a:pt x="1872400" y="1"/>
                    </a:cubicBezTo>
                    <a:cubicBezTo>
                      <a:pt x="1902223" y="1"/>
                      <a:pt x="1926400" y="16121"/>
                      <a:pt x="1926400" y="36005"/>
                    </a:cubicBezTo>
                    <a:close/>
                    <a:moveTo>
                      <a:pt x="2034400" y="36005"/>
                    </a:moveTo>
                    <a:lnTo>
                      <a:pt x="2026174" y="36005"/>
                    </a:lnTo>
                    <a:lnTo>
                      <a:pt x="2018583" y="23787"/>
                    </a:lnTo>
                    <a:cubicBezTo>
                      <a:pt x="2008811" y="17271"/>
                      <a:pt x="1995311" y="13241"/>
                      <a:pt x="1980399" y="13241"/>
                    </a:cubicBezTo>
                    <a:cubicBezTo>
                      <a:pt x="1965487" y="13241"/>
                      <a:pt x="1951987" y="17271"/>
                      <a:pt x="1942215" y="23786"/>
                    </a:cubicBezTo>
                    <a:lnTo>
                      <a:pt x="1934625" y="36005"/>
                    </a:lnTo>
                    <a:lnTo>
                      <a:pt x="1926400" y="36005"/>
                    </a:lnTo>
                    <a:cubicBezTo>
                      <a:pt x="1926400" y="16121"/>
                      <a:pt x="1950577" y="1"/>
                      <a:pt x="1980400" y="1"/>
                    </a:cubicBezTo>
                    <a:cubicBezTo>
                      <a:pt x="2010223" y="1"/>
                      <a:pt x="2034400" y="16121"/>
                      <a:pt x="2034400" y="36005"/>
                    </a:cubicBezTo>
                    <a:close/>
                    <a:moveTo>
                      <a:pt x="2142400" y="36005"/>
                    </a:moveTo>
                    <a:lnTo>
                      <a:pt x="2134174" y="36005"/>
                    </a:lnTo>
                    <a:lnTo>
                      <a:pt x="2126583" y="23787"/>
                    </a:lnTo>
                    <a:cubicBezTo>
                      <a:pt x="2116811" y="17271"/>
                      <a:pt x="2103311" y="13241"/>
                      <a:pt x="2088399" y="13241"/>
                    </a:cubicBezTo>
                    <a:cubicBezTo>
                      <a:pt x="2073488" y="13241"/>
                      <a:pt x="2059988" y="17271"/>
                      <a:pt x="2050216" y="23787"/>
                    </a:cubicBezTo>
                    <a:lnTo>
                      <a:pt x="2042625" y="36005"/>
                    </a:lnTo>
                    <a:lnTo>
                      <a:pt x="2034400" y="36005"/>
                    </a:lnTo>
                    <a:cubicBezTo>
                      <a:pt x="2034400" y="16121"/>
                      <a:pt x="2058577" y="1"/>
                      <a:pt x="2088400" y="1"/>
                    </a:cubicBezTo>
                    <a:cubicBezTo>
                      <a:pt x="2118223" y="1"/>
                      <a:pt x="2142400" y="16121"/>
                      <a:pt x="2142400" y="36005"/>
                    </a:cubicBezTo>
                    <a:close/>
                    <a:moveTo>
                      <a:pt x="2253567" y="36005"/>
                    </a:moveTo>
                    <a:lnTo>
                      <a:pt x="2242174" y="36005"/>
                    </a:lnTo>
                    <a:lnTo>
                      <a:pt x="2234583" y="23787"/>
                    </a:lnTo>
                    <a:cubicBezTo>
                      <a:pt x="2224811" y="17271"/>
                      <a:pt x="2211311" y="13241"/>
                      <a:pt x="2196399" y="13241"/>
                    </a:cubicBezTo>
                    <a:cubicBezTo>
                      <a:pt x="2181488" y="13241"/>
                      <a:pt x="2167988" y="17271"/>
                      <a:pt x="2158216" y="23787"/>
                    </a:cubicBezTo>
                    <a:lnTo>
                      <a:pt x="2150625" y="36005"/>
                    </a:lnTo>
                    <a:lnTo>
                      <a:pt x="2145567" y="36005"/>
                    </a:lnTo>
                    <a:cubicBezTo>
                      <a:pt x="2145567" y="16121"/>
                      <a:pt x="2169744" y="1"/>
                      <a:pt x="2199567" y="1"/>
                    </a:cubicBezTo>
                    <a:cubicBezTo>
                      <a:pt x="2229390" y="1"/>
                      <a:pt x="2253567" y="16121"/>
                      <a:pt x="2253567" y="36005"/>
                    </a:cubicBezTo>
                    <a:close/>
                    <a:moveTo>
                      <a:pt x="2361567" y="36005"/>
                    </a:moveTo>
                    <a:lnTo>
                      <a:pt x="2353341" y="36005"/>
                    </a:lnTo>
                    <a:lnTo>
                      <a:pt x="2345750" y="23787"/>
                    </a:lnTo>
                    <a:cubicBezTo>
                      <a:pt x="2335978" y="17271"/>
                      <a:pt x="2322478" y="13241"/>
                      <a:pt x="2307566" y="13241"/>
                    </a:cubicBezTo>
                    <a:cubicBezTo>
                      <a:pt x="2292655" y="13241"/>
                      <a:pt x="2279155" y="17271"/>
                      <a:pt x="2269383" y="23787"/>
                    </a:cubicBezTo>
                    <a:lnTo>
                      <a:pt x="2261792" y="36005"/>
                    </a:lnTo>
                    <a:lnTo>
                      <a:pt x="2253567" y="36005"/>
                    </a:lnTo>
                    <a:cubicBezTo>
                      <a:pt x="2253567" y="16121"/>
                      <a:pt x="2277744" y="1"/>
                      <a:pt x="2307567" y="1"/>
                    </a:cubicBezTo>
                    <a:cubicBezTo>
                      <a:pt x="2337390" y="1"/>
                      <a:pt x="2361567" y="16121"/>
                      <a:pt x="2361567" y="36005"/>
                    </a:cubicBezTo>
                    <a:close/>
                    <a:moveTo>
                      <a:pt x="2469567" y="36005"/>
                    </a:moveTo>
                    <a:lnTo>
                      <a:pt x="2461341" y="36005"/>
                    </a:lnTo>
                    <a:lnTo>
                      <a:pt x="2453750" y="23787"/>
                    </a:lnTo>
                    <a:cubicBezTo>
                      <a:pt x="2443978" y="17271"/>
                      <a:pt x="2430478" y="13241"/>
                      <a:pt x="2415566" y="13241"/>
                    </a:cubicBezTo>
                    <a:cubicBezTo>
                      <a:pt x="2400655" y="13241"/>
                      <a:pt x="2387155" y="17271"/>
                      <a:pt x="2377383" y="23787"/>
                    </a:cubicBezTo>
                    <a:lnTo>
                      <a:pt x="2369792" y="36005"/>
                    </a:lnTo>
                    <a:lnTo>
                      <a:pt x="2361567" y="36005"/>
                    </a:lnTo>
                    <a:cubicBezTo>
                      <a:pt x="2361567" y="16121"/>
                      <a:pt x="2385744" y="1"/>
                      <a:pt x="2415567" y="1"/>
                    </a:cubicBezTo>
                    <a:cubicBezTo>
                      <a:pt x="2430478" y="1"/>
                      <a:pt x="2443978" y="4031"/>
                      <a:pt x="2453750" y="10546"/>
                    </a:cubicBezTo>
                    <a:lnTo>
                      <a:pt x="2468452" y="34211"/>
                    </a:lnTo>
                    <a:lnTo>
                      <a:pt x="2483155" y="10545"/>
                    </a:lnTo>
                    <a:cubicBezTo>
                      <a:pt x="2492927" y="4030"/>
                      <a:pt x="2506427" y="0"/>
                      <a:pt x="2521339" y="0"/>
                    </a:cubicBezTo>
                    <a:cubicBezTo>
                      <a:pt x="2551162" y="0"/>
                      <a:pt x="2575339" y="16120"/>
                      <a:pt x="2575339" y="36004"/>
                    </a:cubicBezTo>
                    <a:lnTo>
                      <a:pt x="2569340" y="36004"/>
                    </a:lnTo>
                    <a:lnTo>
                      <a:pt x="2561749" y="23786"/>
                    </a:lnTo>
                    <a:cubicBezTo>
                      <a:pt x="2551977" y="17271"/>
                      <a:pt x="2538477" y="13241"/>
                      <a:pt x="2523566" y="13241"/>
                    </a:cubicBezTo>
                    <a:cubicBezTo>
                      <a:pt x="2508655" y="13241"/>
                      <a:pt x="2495155" y="17271"/>
                      <a:pt x="2485383" y="23787"/>
                    </a:cubicBezTo>
                    <a:lnTo>
                      <a:pt x="2477792" y="36004"/>
                    </a:lnTo>
                    <a:lnTo>
                      <a:pt x="2469566" y="36004"/>
                    </a:lnTo>
                    <a:close/>
                  </a:path>
                </a:pathLst>
              </a:custGeom>
              <a:noFill/>
              <a:ln w="6350">
                <a:solidFill>
                  <a:schemeClr val="tx1"/>
                </a:solidFill>
                <a:prstDash val="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8" name="フリーフォーム 197"/>
              <p:cNvSpPr/>
              <p:nvPr/>
            </p:nvSpPr>
            <p:spPr bwMode="auto">
              <a:xfrm rot="10800000">
                <a:off x="2260930" y="3516689"/>
                <a:ext cx="3434383" cy="28129"/>
              </a:xfrm>
              <a:custGeom>
                <a:avLst/>
                <a:gdLst>
                  <a:gd name="connsiteX0" fmla="*/ 2683339 w 4395967"/>
                  <a:gd name="connsiteY0" fmla="*/ 36004 h 36005"/>
                  <a:gd name="connsiteX1" fmla="*/ 2675113 w 4395967"/>
                  <a:gd name="connsiteY1" fmla="*/ 36004 h 36005"/>
                  <a:gd name="connsiteX2" fmla="*/ 2667522 w 4395967"/>
                  <a:gd name="connsiteY2" fmla="*/ 23786 h 36005"/>
                  <a:gd name="connsiteX3" fmla="*/ 2629338 w 4395967"/>
                  <a:gd name="connsiteY3" fmla="*/ 13240 h 36005"/>
                  <a:gd name="connsiteX4" fmla="*/ 2591154 w 4395967"/>
                  <a:gd name="connsiteY4" fmla="*/ 23785 h 36005"/>
                  <a:gd name="connsiteX5" fmla="*/ 2583563 w 4395967"/>
                  <a:gd name="connsiteY5" fmla="*/ 36004 h 36005"/>
                  <a:gd name="connsiteX6" fmla="*/ 2575339 w 4395967"/>
                  <a:gd name="connsiteY6" fmla="*/ 36004 h 36005"/>
                  <a:gd name="connsiteX7" fmla="*/ 2629339 w 4395967"/>
                  <a:gd name="connsiteY7" fmla="*/ 0 h 36005"/>
                  <a:gd name="connsiteX8" fmla="*/ 2683339 w 4395967"/>
                  <a:gd name="connsiteY8" fmla="*/ 36004 h 36005"/>
                  <a:gd name="connsiteX9" fmla="*/ 2892403 w 4395967"/>
                  <a:gd name="connsiteY9" fmla="*/ 36004 h 36005"/>
                  <a:gd name="connsiteX10" fmla="*/ 2891112 w 4395967"/>
                  <a:gd name="connsiteY10" fmla="*/ 36004 h 36005"/>
                  <a:gd name="connsiteX11" fmla="*/ 2883521 w 4395967"/>
                  <a:gd name="connsiteY11" fmla="*/ 23785 h 36005"/>
                  <a:gd name="connsiteX12" fmla="*/ 2845338 w 4395967"/>
                  <a:gd name="connsiteY12" fmla="*/ 13240 h 36005"/>
                  <a:gd name="connsiteX13" fmla="*/ 2807155 w 4395967"/>
                  <a:gd name="connsiteY13" fmla="*/ 23786 h 36005"/>
                  <a:gd name="connsiteX14" fmla="*/ 2799564 w 4395967"/>
                  <a:gd name="connsiteY14" fmla="*/ 36004 h 36005"/>
                  <a:gd name="connsiteX15" fmla="*/ 2791339 w 4395967"/>
                  <a:gd name="connsiteY15" fmla="*/ 36004 h 36005"/>
                  <a:gd name="connsiteX16" fmla="*/ 2784403 w 4395967"/>
                  <a:gd name="connsiteY16" fmla="*/ 36004 h 36005"/>
                  <a:gd name="connsiteX17" fmla="*/ 2783113 w 4395967"/>
                  <a:gd name="connsiteY17" fmla="*/ 36004 h 36005"/>
                  <a:gd name="connsiteX18" fmla="*/ 2775522 w 4395967"/>
                  <a:gd name="connsiteY18" fmla="*/ 23786 h 36005"/>
                  <a:gd name="connsiteX19" fmla="*/ 2737338 w 4395967"/>
                  <a:gd name="connsiteY19" fmla="*/ 13240 h 36005"/>
                  <a:gd name="connsiteX20" fmla="*/ 2699155 w 4395967"/>
                  <a:gd name="connsiteY20" fmla="*/ 23786 h 36005"/>
                  <a:gd name="connsiteX21" fmla="*/ 2691564 w 4395967"/>
                  <a:gd name="connsiteY21" fmla="*/ 36004 h 36005"/>
                  <a:gd name="connsiteX22" fmla="*/ 2683339 w 4395967"/>
                  <a:gd name="connsiteY22" fmla="*/ 36004 h 36005"/>
                  <a:gd name="connsiteX23" fmla="*/ 2737339 w 4395967"/>
                  <a:gd name="connsiteY23" fmla="*/ 0 h 36005"/>
                  <a:gd name="connsiteX24" fmla="*/ 2775522 w 4395967"/>
                  <a:gd name="connsiteY24" fmla="*/ 10545 h 36005"/>
                  <a:gd name="connsiteX25" fmla="*/ 2787871 w 4395967"/>
                  <a:gd name="connsiteY25" fmla="*/ 30422 h 36005"/>
                  <a:gd name="connsiteX26" fmla="*/ 2800219 w 4395967"/>
                  <a:gd name="connsiteY26" fmla="*/ 10545 h 36005"/>
                  <a:gd name="connsiteX27" fmla="*/ 2838403 w 4395967"/>
                  <a:gd name="connsiteY27" fmla="*/ 0 h 36005"/>
                  <a:gd name="connsiteX28" fmla="*/ 2892403 w 4395967"/>
                  <a:gd name="connsiteY28" fmla="*/ 36004 h 36005"/>
                  <a:gd name="connsiteX29" fmla="*/ 3000403 w 4395967"/>
                  <a:gd name="connsiteY29" fmla="*/ 36004 h 36005"/>
                  <a:gd name="connsiteX30" fmla="*/ 2992177 w 4395967"/>
                  <a:gd name="connsiteY30" fmla="*/ 36004 h 36005"/>
                  <a:gd name="connsiteX31" fmla="*/ 2984586 w 4395967"/>
                  <a:gd name="connsiteY31" fmla="*/ 23786 h 36005"/>
                  <a:gd name="connsiteX32" fmla="*/ 2946402 w 4395967"/>
                  <a:gd name="connsiteY32" fmla="*/ 13240 h 36005"/>
                  <a:gd name="connsiteX33" fmla="*/ 2908218 w 4395967"/>
                  <a:gd name="connsiteY33" fmla="*/ 23785 h 36005"/>
                  <a:gd name="connsiteX34" fmla="*/ 2900627 w 4395967"/>
                  <a:gd name="connsiteY34" fmla="*/ 36004 h 36005"/>
                  <a:gd name="connsiteX35" fmla="*/ 2892403 w 4395967"/>
                  <a:gd name="connsiteY35" fmla="*/ 36004 h 36005"/>
                  <a:gd name="connsiteX36" fmla="*/ 2946403 w 4395967"/>
                  <a:gd name="connsiteY36" fmla="*/ 0 h 36005"/>
                  <a:gd name="connsiteX37" fmla="*/ 3000403 w 4395967"/>
                  <a:gd name="connsiteY37" fmla="*/ 36004 h 36005"/>
                  <a:gd name="connsiteX38" fmla="*/ 3108403 w 4395967"/>
                  <a:gd name="connsiteY38" fmla="*/ 36004 h 36005"/>
                  <a:gd name="connsiteX39" fmla="*/ 3100177 w 4395967"/>
                  <a:gd name="connsiteY39" fmla="*/ 36004 h 36005"/>
                  <a:gd name="connsiteX40" fmla="*/ 3092586 w 4395967"/>
                  <a:gd name="connsiteY40" fmla="*/ 23786 h 36005"/>
                  <a:gd name="connsiteX41" fmla="*/ 3054402 w 4395967"/>
                  <a:gd name="connsiteY41" fmla="*/ 13240 h 36005"/>
                  <a:gd name="connsiteX42" fmla="*/ 3016218 w 4395967"/>
                  <a:gd name="connsiteY42" fmla="*/ 23786 h 36005"/>
                  <a:gd name="connsiteX43" fmla="*/ 3008628 w 4395967"/>
                  <a:gd name="connsiteY43" fmla="*/ 36004 h 36005"/>
                  <a:gd name="connsiteX44" fmla="*/ 3000403 w 4395967"/>
                  <a:gd name="connsiteY44" fmla="*/ 36004 h 36005"/>
                  <a:gd name="connsiteX45" fmla="*/ 3054403 w 4395967"/>
                  <a:gd name="connsiteY45" fmla="*/ 0 h 36005"/>
                  <a:gd name="connsiteX46" fmla="*/ 3108403 w 4395967"/>
                  <a:gd name="connsiteY46" fmla="*/ 36004 h 36005"/>
                  <a:gd name="connsiteX47" fmla="*/ 3219570 w 4395967"/>
                  <a:gd name="connsiteY47" fmla="*/ 36004 h 36005"/>
                  <a:gd name="connsiteX48" fmla="*/ 3208177 w 4395967"/>
                  <a:gd name="connsiteY48" fmla="*/ 36004 h 36005"/>
                  <a:gd name="connsiteX49" fmla="*/ 3200586 w 4395967"/>
                  <a:gd name="connsiteY49" fmla="*/ 23786 h 36005"/>
                  <a:gd name="connsiteX50" fmla="*/ 3162402 w 4395967"/>
                  <a:gd name="connsiteY50" fmla="*/ 13240 h 36005"/>
                  <a:gd name="connsiteX51" fmla="*/ 3124218 w 4395967"/>
                  <a:gd name="connsiteY51" fmla="*/ 23786 h 36005"/>
                  <a:gd name="connsiteX52" fmla="*/ 3116628 w 4395967"/>
                  <a:gd name="connsiteY52" fmla="*/ 36004 h 36005"/>
                  <a:gd name="connsiteX53" fmla="*/ 3111570 w 4395967"/>
                  <a:gd name="connsiteY53" fmla="*/ 36004 h 36005"/>
                  <a:gd name="connsiteX54" fmla="*/ 3165570 w 4395967"/>
                  <a:gd name="connsiteY54" fmla="*/ 0 h 36005"/>
                  <a:gd name="connsiteX55" fmla="*/ 3219570 w 4395967"/>
                  <a:gd name="connsiteY55" fmla="*/ 36004 h 36005"/>
                  <a:gd name="connsiteX56" fmla="*/ 3327570 w 4395967"/>
                  <a:gd name="connsiteY56" fmla="*/ 36004 h 36005"/>
                  <a:gd name="connsiteX57" fmla="*/ 3319344 w 4395967"/>
                  <a:gd name="connsiteY57" fmla="*/ 36004 h 36005"/>
                  <a:gd name="connsiteX58" fmla="*/ 3311753 w 4395967"/>
                  <a:gd name="connsiteY58" fmla="*/ 23786 h 36005"/>
                  <a:gd name="connsiteX59" fmla="*/ 3273569 w 4395967"/>
                  <a:gd name="connsiteY59" fmla="*/ 13240 h 36005"/>
                  <a:gd name="connsiteX60" fmla="*/ 3235385 w 4395967"/>
                  <a:gd name="connsiteY60" fmla="*/ 23786 h 36005"/>
                  <a:gd name="connsiteX61" fmla="*/ 3227795 w 4395967"/>
                  <a:gd name="connsiteY61" fmla="*/ 36004 h 36005"/>
                  <a:gd name="connsiteX62" fmla="*/ 3219570 w 4395967"/>
                  <a:gd name="connsiteY62" fmla="*/ 36004 h 36005"/>
                  <a:gd name="connsiteX63" fmla="*/ 3273570 w 4395967"/>
                  <a:gd name="connsiteY63" fmla="*/ 0 h 36005"/>
                  <a:gd name="connsiteX64" fmla="*/ 3327570 w 4395967"/>
                  <a:gd name="connsiteY64" fmla="*/ 36004 h 36005"/>
                  <a:gd name="connsiteX65" fmla="*/ 3535736 w 4395967"/>
                  <a:gd name="connsiteY65" fmla="*/ 36004 h 36005"/>
                  <a:gd name="connsiteX66" fmla="*/ 3535344 w 4395967"/>
                  <a:gd name="connsiteY66" fmla="*/ 36004 h 36005"/>
                  <a:gd name="connsiteX67" fmla="*/ 3527753 w 4395967"/>
                  <a:gd name="connsiteY67" fmla="*/ 23785 h 36005"/>
                  <a:gd name="connsiteX68" fmla="*/ 3489569 w 4395967"/>
                  <a:gd name="connsiteY68" fmla="*/ 13240 h 36005"/>
                  <a:gd name="connsiteX69" fmla="*/ 3451385 w 4395967"/>
                  <a:gd name="connsiteY69" fmla="*/ 23786 h 36005"/>
                  <a:gd name="connsiteX70" fmla="*/ 3443795 w 4395967"/>
                  <a:gd name="connsiteY70" fmla="*/ 36004 h 36005"/>
                  <a:gd name="connsiteX71" fmla="*/ 3435570 w 4395967"/>
                  <a:gd name="connsiteY71" fmla="*/ 36004 h 36005"/>
                  <a:gd name="connsiteX72" fmla="*/ 3427736 w 4395967"/>
                  <a:gd name="connsiteY72" fmla="*/ 36004 h 36005"/>
                  <a:gd name="connsiteX73" fmla="*/ 3427344 w 4395967"/>
                  <a:gd name="connsiteY73" fmla="*/ 36004 h 36005"/>
                  <a:gd name="connsiteX74" fmla="*/ 3419753 w 4395967"/>
                  <a:gd name="connsiteY74" fmla="*/ 23786 h 36005"/>
                  <a:gd name="connsiteX75" fmla="*/ 3381569 w 4395967"/>
                  <a:gd name="connsiteY75" fmla="*/ 13240 h 36005"/>
                  <a:gd name="connsiteX76" fmla="*/ 3343385 w 4395967"/>
                  <a:gd name="connsiteY76" fmla="*/ 23786 h 36005"/>
                  <a:gd name="connsiteX77" fmla="*/ 3335795 w 4395967"/>
                  <a:gd name="connsiteY77" fmla="*/ 36004 h 36005"/>
                  <a:gd name="connsiteX78" fmla="*/ 3327570 w 4395967"/>
                  <a:gd name="connsiteY78" fmla="*/ 36004 h 36005"/>
                  <a:gd name="connsiteX79" fmla="*/ 3381570 w 4395967"/>
                  <a:gd name="connsiteY79" fmla="*/ 0 h 36005"/>
                  <a:gd name="connsiteX80" fmla="*/ 3419754 w 4395967"/>
                  <a:gd name="connsiteY80" fmla="*/ 10545 h 36005"/>
                  <a:gd name="connsiteX81" fmla="*/ 3431653 w 4395967"/>
                  <a:gd name="connsiteY81" fmla="*/ 29699 h 36005"/>
                  <a:gd name="connsiteX82" fmla="*/ 3443552 w 4395967"/>
                  <a:gd name="connsiteY82" fmla="*/ 10545 h 36005"/>
                  <a:gd name="connsiteX83" fmla="*/ 3481736 w 4395967"/>
                  <a:gd name="connsiteY83" fmla="*/ 0 h 36005"/>
                  <a:gd name="connsiteX84" fmla="*/ 3535736 w 4395967"/>
                  <a:gd name="connsiteY84" fmla="*/ 36004 h 36005"/>
                  <a:gd name="connsiteX85" fmla="*/ 3643736 w 4395967"/>
                  <a:gd name="connsiteY85" fmla="*/ 36004 h 36005"/>
                  <a:gd name="connsiteX86" fmla="*/ 3635510 w 4395967"/>
                  <a:gd name="connsiteY86" fmla="*/ 36004 h 36005"/>
                  <a:gd name="connsiteX87" fmla="*/ 3627919 w 4395967"/>
                  <a:gd name="connsiteY87" fmla="*/ 23786 h 36005"/>
                  <a:gd name="connsiteX88" fmla="*/ 3589735 w 4395967"/>
                  <a:gd name="connsiteY88" fmla="*/ 13240 h 36005"/>
                  <a:gd name="connsiteX89" fmla="*/ 3551551 w 4395967"/>
                  <a:gd name="connsiteY89" fmla="*/ 23785 h 36005"/>
                  <a:gd name="connsiteX90" fmla="*/ 3543960 w 4395967"/>
                  <a:gd name="connsiteY90" fmla="*/ 36004 h 36005"/>
                  <a:gd name="connsiteX91" fmla="*/ 3535736 w 4395967"/>
                  <a:gd name="connsiteY91" fmla="*/ 36004 h 36005"/>
                  <a:gd name="connsiteX92" fmla="*/ 3589736 w 4395967"/>
                  <a:gd name="connsiteY92" fmla="*/ 0 h 36005"/>
                  <a:gd name="connsiteX93" fmla="*/ 3643736 w 4395967"/>
                  <a:gd name="connsiteY93" fmla="*/ 36004 h 36005"/>
                  <a:gd name="connsiteX94" fmla="*/ 3852800 w 4395967"/>
                  <a:gd name="connsiteY94" fmla="*/ 36004 h 36005"/>
                  <a:gd name="connsiteX95" fmla="*/ 3851510 w 4395967"/>
                  <a:gd name="connsiteY95" fmla="*/ 36004 h 36005"/>
                  <a:gd name="connsiteX96" fmla="*/ 3843919 w 4395967"/>
                  <a:gd name="connsiteY96" fmla="*/ 23785 h 36005"/>
                  <a:gd name="connsiteX97" fmla="*/ 3805735 w 4395967"/>
                  <a:gd name="connsiteY97" fmla="*/ 13240 h 36005"/>
                  <a:gd name="connsiteX98" fmla="*/ 3767551 w 4395967"/>
                  <a:gd name="connsiteY98" fmla="*/ 23786 h 36005"/>
                  <a:gd name="connsiteX99" fmla="*/ 3759961 w 4395967"/>
                  <a:gd name="connsiteY99" fmla="*/ 36004 h 36005"/>
                  <a:gd name="connsiteX100" fmla="*/ 3751736 w 4395967"/>
                  <a:gd name="connsiteY100" fmla="*/ 36004 h 36005"/>
                  <a:gd name="connsiteX101" fmla="*/ 3744800 w 4395967"/>
                  <a:gd name="connsiteY101" fmla="*/ 36004 h 36005"/>
                  <a:gd name="connsiteX102" fmla="*/ 3743510 w 4395967"/>
                  <a:gd name="connsiteY102" fmla="*/ 36004 h 36005"/>
                  <a:gd name="connsiteX103" fmla="*/ 3735919 w 4395967"/>
                  <a:gd name="connsiteY103" fmla="*/ 23786 h 36005"/>
                  <a:gd name="connsiteX104" fmla="*/ 3697735 w 4395967"/>
                  <a:gd name="connsiteY104" fmla="*/ 13240 h 36005"/>
                  <a:gd name="connsiteX105" fmla="*/ 3659551 w 4395967"/>
                  <a:gd name="connsiteY105" fmla="*/ 23786 h 36005"/>
                  <a:gd name="connsiteX106" fmla="*/ 3651961 w 4395967"/>
                  <a:gd name="connsiteY106" fmla="*/ 36004 h 36005"/>
                  <a:gd name="connsiteX107" fmla="*/ 3643736 w 4395967"/>
                  <a:gd name="connsiteY107" fmla="*/ 36004 h 36005"/>
                  <a:gd name="connsiteX108" fmla="*/ 3697736 w 4395967"/>
                  <a:gd name="connsiteY108" fmla="*/ 0 h 36005"/>
                  <a:gd name="connsiteX109" fmla="*/ 3735920 w 4395967"/>
                  <a:gd name="connsiteY109" fmla="*/ 10545 h 36005"/>
                  <a:gd name="connsiteX110" fmla="*/ 3748268 w 4395967"/>
                  <a:gd name="connsiteY110" fmla="*/ 30422 h 36005"/>
                  <a:gd name="connsiteX111" fmla="*/ 3760616 w 4395967"/>
                  <a:gd name="connsiteY111" fmla="*/ 10545 h 36005"/>
                  <a:gd name="connsiteX112" fmla="*/ 3798800 w 4395967"/>
                  <a:gd name="connsiteY112" fmla="*/ 0 h 36005"/>
                  <a:gd name="connsiteX113" fmla="*/ 3852800 w 4395967"/>
                  <a:gd name="connsiteY113" fmla="*/ 36004 h 36005"/>
                  <a:gd name="connsiteX114" fmla="*/ 3960800 w 4395967"/>
                  <a:gd name="connsiteY114" fmla="*/ 36004 h 36005"/>
                  <a:gd name="connsiteX115" fmla="*/ 3952574 w 4395967"/>
                  <a:gd name="connsiteY115" fmla="*/ 36004 h 36005"/>
                  <a:gd name="connsiteX116" fmla="*/ 3944983 w 4395967"/>
                  <a:gd name="connsiteY116" fmla="*/ 23786 h 36005"/>
                  <a:gd name="connsiteX117" fmla="*/ 3906799 w 4395967"/>
                  <a:gd name="connsiteY117" fmla="*/ 13240 h 36005"/>
                  <a:gd name="connsiteX118" fmla="*/ 3868615 w 4395967"/>
                  <a:gd name="connsiteY118" fmla="*/ 23785 h 36005"/>
                  <a:gd name="connsiteX119" fmla="*/ 3861024 w 4395967"/>
                  <a:gd name="connsiteY119" fmla="*/ 36004 h 36005"/>
                  <a:gd name="connsiteX120" fmla="*/ 3852800 w 4395967"/>
                  <a:gd name="connsiteY120" fmla="*/ 36004 h 36005"/>
                  <a:gd name="connsiteX121" fmla="*/ 3906800 w 4395967"/>
                  <a:gd name="connsiteY121" fmla="*/ 0 h 36005"/>
                  <a:gd name="connsiteX122" fmla="*/ 3960800 w 4395967"/>
                  <a:gd name="connsiteY122" fmla="*/ 36004 h 36005"/>
                  <a:gd name="connsiteX123" fmla="*/ 4068800 w 4395967"/>
                  <a:gd name="connsiteY123" fmla="*/ 36004 h 36005"/>
                  <a:gd name="connsiteX124" fmla="*/ 4060574 w 4395967"/>
                  <a:gd name="connsiteY124" fmla="*/ 36004 h 36005"/>
                  <a:gd name="connsiteX125" fmla="*/ 4052983 w 4395967"/>
                  <a:gd name="connsiteY125" fmla="*/ 23786 h 36005"/>
                  <a:gd name="connsiteX126" fmla="*/ 4014799 w 4395967"/>
                  <a:gd name="connsiteY126" fmla="*/ 13240 h 36005"/>
                  <a:gd name="connsiteX127" fmla="*/ 3976615 w 4395967"/>
                  <a:gd name="connsiteY127" fmla="*/ 23786 h 36005"/>
                  <a:gd name="connsiteX128" fmla="*/ 3969025 w 4395967"/>
                  <a:gd name="connsiteY128" fmla="*/ 36004 h 36005"/>
                  <a:gd name="connsiteX129" fmla="*/ 3960800 w 4395967"/>
                  <a:gd name="connsiteY129" fmla="*/ 36004 h 36005"/>
                  <a:gd name="connsiteX130" fmla="*/ 4014800 w 4395967"/>
                  <a:gd name="connsiteY130" fmla="*/ 0 h 36005"/>
                  <a:gd name="connsiteX131" fmla="*/ 4068800 w 4395967"/>
                  <a:gd name="connsiteY131" fmla="*/ 36004 h 36005"/>
                  <a:gd name="connsiteX132" fmla="*/ 4179967 w 4395967"/>
                  <a:gd name="connsiteY132" fmla="*/ 36004 h 36005"/>
                  <a:gd name="connsiteX133" fmla="*/ 4168574 w 4395967"/>
                  <a:gd name="connsiteY133" fmla="*/ 36004 h 36005"/>
                  <a:gd name="connsiteX134" fmla="*/ 4160983 w 4395967"/>
                  <a:gd name="connsiteY134" fmla="*/ 23786 h 36005"/>
                  <a:gd name="connsiteX135" fmla="*/ 4122799 w 4395967"/>
                  <a:gd name="connsiteY135" fmla="*/ 13240 h 36005"/>
                  <a:gd name="connsiteX136" fmla="*/ 4084615 w 4395967"/>
                  <a:gd name="connsiteY136" fmla="*/ 23786 h 36005"/>
                  <a:gd name="connsiteX137" fmla="*/ 4077025 w 4395967"/>
                  <a:gd name="connsiteY137" fmla="*/ 36004 h 36005"/>
                  <a:gd name="connsiteX138" fmla="*/ 4071967 w 4395967"/>
                  <a:gd name="connsiteY138" fmla="*/ 36004 h 36005"/>
                  <a:gd name="connsiteX139" fmla="*/ 4125967 w 4395967"/>
                  <a:gd name="connsiteY139" fmla="*/ 0 h 36005"/>
                  <a:gd name="connsiteX140" fmla="*/ 4179967 w 4395967"/>
                  <a:gd name="connsiteY140" fmla="*/ 36004 h 36005"/>
                  <a:gd name="connsiteX141" fmla="*/ 4287967 w 4395967"/>
                  <a:gd name="connsiteY141" fmla="*/ 36004 h 36005"/>
                  <a:gd name="connsiteX142" fmla="*/ 4279741 w 4395967"/>
                  <a:gd name="connsiteY142" fmla="*/ 36004 h 36005"/>
                  <a:gd name="connsiteX143" fmla="*/ 4272150 w 4395967"/>
                  <a:gd name="connsiteY143" fmla="*/ 23786 h 36005"/>
                  <a:gd name="connsiteX144" fmla="*/ 4233966 w 4395967"/>
                  <a:gd name="connsiteY144" fmla="*/ 13240 h 36005"/>
                  <a:gd name="connsiteX145" fmla="*/ 4195782 w 4395967"/>
                  <a:gd name="connsiteY145" fmla="*/ 23786 h 36005"/>
                  <a:gd name="connsiteX146" fmla="*/ 4188192 w 4395967"/>
                  <a:gd name="connsiteY146" fmla="*/ 36004 h 36005"/>
                  <a:gd name="connsiteX147" fmla="*/ 4179967 w 4395967"/>
                  <a:gd name="connsiteY147" fmla="*/ 36004 h 36005"/>
                  <a:gd name="connsiteX148" fmla="*/ 4233967 w 4395967"/>
                  <a:gd name="connsiteY148" fmla="*/ 0 h 36005"/>
                  <a:gd name="connsiteX149" fmla="*/ 4287967 w 4395967"/>
                  <a:gd name="connsiteY149" fmla="*/ 36004 h 36005"/>
                  <a:gd name="connsiteX150" fmla="*/ 4395967 w 4395967"/>
                  <a:gd name="connsiteY150" fmla="*/ 36004 h 36005"/>
                  <a:gd name="connsiteX151" fmla="*/ 4387741 w 4395967"/>
                  <a:gd name="connsiteY151" fmla="*/ 36004 h 36005"/>
                  <a:gd name="connsiteX152" fmla="*/ 4380150 w 4395967"/>
                  <a:gd name="connsiteY152" fmla="*/ 23786 h 36005"/>
                  <a:gd name="connsiteX153" fmla="*/ 4341966 w 4395967"/>
                  <a:gd name="connsiteY153" fmla="*/ 13240 h 36005"/>
                  <a:gd name="connsiteX154" fmla="*/ 4303782 w 4395967"/>
                  <a:gd name="connsiteY154" fmla="*/ 23786 h 36005"/>
                  <a:gd name="connsiteX155" fmla="*/ 4296192 w 4395967"/>
                  <a:gd name="connsiteY155" fmla="*/ 36004 h 36005"/>
                  <a:gd name="connsiteX156" fmla="*/ 4287967 w 4395967"/>
                  <a:gd name="connsiteY156" fmla="*/ 36004 h 36005"/>
                  <a:gd name="connsiteX157" fmla="*/ 4341967 w 4395967"/>
                  <a:gd name="connsiteY157" fmla="*/ 0 h 36005"/>
                  <a:gd name="connsiteX158" fmla="*/ 4395967 w 4395967"/>
                  <a:gd name="connsiteY158" fmla="*/ 36004 h 36005"/>
                  <a:gd name="connsiteX159" fmla="*/ 108000 w 4395967"/>
                  <a:gd name="connsiteY159" fmla="*/ 36005 h 36005"/>
                  <a:gd name="connsiteX160" fmla="*/ 89998 w 4395967"/>
                  <a:gd name="connsiteY160" fmla="*/ 36005 h 36005"/>
                  <a:gd name="connsiteX161" fmla="*/ 54000 w 4395967"/>
                  <a:gd name="connsiteY161" fmla="*/ 18003 h 36005"/>
                  <a:gd name="connsiteX162" fmla="*/ 18002 w 4395967"/>
                  <a:gd name="connsiteY162" fmla="*/ 36005 h 36005"/>
                  <a:gd name="connsiteX163" fmla="*/ 0 w 4395967"/>
                  <a:gd name="connsiteY163" fmla="*/ 36005 h 36005"/>
                  <a:gd name="connsiteX164" fmla="*/ 54000 w 4395967"/>
                  <a:gd name="connsiteY164" fmla="*/ 1 h 36005"/>
                  <a:gd name="connsiteX165" fmla="*/ 108000 w 4395967"/>
                  <a:gd name="connsiteY165" fmla="*/ 36005 h 36005"/>
                  <a:gd name="connsiteX166" fmla="*/ 216000 w 4395967"/>
                  <a:gd name="connsiteY166" fmla="*/ 36005 h 36005"/>
                  <a:gd name="connsiteX167" fmla="*/ 207774 w 4395967"/>
                  <a:gd name="connsiteY167" fmla="*/ 36005 h 36005"/>
                  <a:gd name="connsiteX168" fmla="*/ 200183 w 4395967"/>
                  <a:gd name="connsiteY168" fmla="*/ 23786 h 36005"/>
                  <a:gd name="connsiteX169" fmla="*/ 161999 w 4395967"/>
                  <a:gd name="connsiteY169" fmla="*/ 13241 h 36005"/>
                  <a:gd name="connsiteX170" fmla="*/ 123816 w 4395967"/>
                  <a:gd name="connsiteY170" fmla="*/ 23786 h 36005"/>
                  <a:gd name="connsiteX171" fmla="*/ 116225 w 4395967"/>
                  <a:gd name="connsiteY171" fmla="*/ 36005 h 36005"/>
                  <a:gd name="connsiteX172" fmla="*/ 108000 w 4395967"/>
                  <a:gd name="connsiteY172" fmla="*/ 36005 h 36005"/>
                  <a:gd name="connsiteX173" fmla="*/ 162000 w 4395967"/>
                  <a:gd name="connsiteY173" fmla="*/ 1 h 36005"/>
                  <a:gd name="connsiteX174" fmla="*/ 216000 w 4395967"/>
                  <a:gd name="connsiteY174" fmla="*/ 36005 h 36005"/>
                  <a:gd name="connsiteX175" fmla="*/ 327167 w 4395967"/>
                  <a:gd name="connsiteY175" fmla="*/ 36005 h 36005"/>
                  <a:gd name="connsiteX176" fmla="*/ 315774 w 4395967"/>
                  <a:gd name="connsiteY176" fmla="*/ 36005 h 36005"/>
                  <a:gd name="connsiteX177" fmla="*/ 308183 w 4395967"/>
                  <a:gd name="connsiteY177" fmla="*/ 23786 h 36005"/>
                  <a:gd name="connsiteX178" fmla="*/ 269999 w 4395967"/>
                  <a:gd name="connsiteY178" fmla="*/ 13241 h 36005"/>
                  <a:gd name="connsiteX179" fmla="*/ 231816 w 4395967"/>
                  <a:gd name="connsiteY179" fmla="*/ 23786 h 36005"/>
                  <a:gd name="connsiteX180" fmla="*/ 224225 w 4395967"/>
                  <a:gd name="connsiteY180" fmla="*/ 36005 h 36005"/>
                  <a:gd name="connsiteX181" fmla="*/ 219167 w 4395967"/>
                  <a:gd name="connsiteY181" fmla="*/ 36005 h 36005"/>
                  <a:gd name="connsiteX182" fmla="*/ 273167 w 4395967"/>
                  <a:gd name="connsiteY182" fmla="*/ 1 h 36005"/>
                  <a:gd name="connsiteX183" fmla="*/ 327167 w 4395967"/>
                  <a:gd name="connsiteY183" fmla="*/ 36005 h 36005"/>
                  <a:gd name="connsiteX184" fmla="*/ 435167 w 4395967"/>
                  <a:gd name="connsiteY184" fmla="*/ 36005 h 36005"/>
                  <a:gd name="connsiteX185" fmla="*/ 426941 w 4395967"/>
                  <a:gd name="connsiteY185" fmla="*/ 36005 h 36005"/>
                  <a:gd name="connsiteX186" fmla="*/ 419350 w 4395967"/>
                  <a:gd name="connsiteY186" fmla="*/ 23786 h 36005"/>
                  <a:gd name="connsiteX187" fmla="*/ 381166 w 4395967"/>
                  <a:gd name="connsiteY187" fmla="*/ 13241 h 36005"/>
                  <a:gd name="connsiteX188" fmla="*/ 342983 w 4395967"/>
                  <a:gd name="connsiteY188" fmla="*/ 23786 h 36005"/>
                  <a:gd name="connsiteX189" fmla="*/ 335392 w 4395967"/>
                  <a:gd name="connsiteY189" fmla="*/ 36005 h 36005"/>
                  <a:gd name="connsiteX190" fmla="*/ 327167 w 4395967"/>
                  <a:gd name="connsiteY190" fmla="*/ 36005 h 36005"/>
                  <a:gd name="connsiteX191" fmla="*/ 381167 w 4395967"/>
                  <a:gd name="connsiteY191" fmla="*/ 1 h 36005"/>
                  <a:gd name="connsiteX192" fmla="*/ 435167 w 4395967"/>
                  <a:gd name="connsiteY192" fmla="*/ 36005 h 36005"/>
                  <a:gd name="connsiteX193" fmla="*/ 648939 w 4395967"/>
                  <a:gd name="connsiteY193" fmla="*/ 36005 h 36005"/>
                  <a:gd name="connsiteX194" fmla="*/ 642941 w 4395967"/>
                  <a:gd name="connsiteY194" fmla="*/ 36005 h 36005"/>
                  <a:gd name="connsiteX195" fmla="*/ 635349 w 4395967"/>
                  <a:gd name="connsiteY195" fmla="*/ 23786 h 36005"/>
                  <a:gd name="connsiteX196" fmla="*/ 597166 w 4395967"/>
                  <a:gd name="connsiteY196" fmla="*/ 13241 h 36005"/>
                  <a:gd name="connsiteX197" fmla="*/ 558983 w 4395967"/>
                  <a:gd name="connsiteY197" fmla="*/ 23787 h 36005"/>
                  <a:gd name="connsiteX198" fmla="*/ 551392 w 4395967"/>
                  <a:gd name="connsiteY198" fmla="*/ 36005 h 36005"/>
                  <a:gd name="connsiteX199" fmla="*/ 543167 w 4395967"/>
                  <a:gd name="connsiteY199" fmla="*/ 36005 h 36005"/>
                  <a:gd name="connsiteX200" fmla="*/ 540939 w 4395967"/>
                  <a:gd name="connsiteY200" fmla="*/ 36005 h 36005"/>
                  <a:gd name="connsiteX201" fmla="*/ 534941 w 4395967"/>
                  <a:gd name="connsiteY201" fmla="*/ 36005 h 36005"/>
                  <a:gd name="connsiteX202" fmla="*/ 527350 w 4395967"/>
                  <a:gd name="connsiteY202" fmla="*/ 23786 h 36005"/>
                  <a:gd name="connsiteX203" fmla="*/ 489166 w 4395967"/>
                  <a:gd name="connsiteY203" fmla="*/ 13241 h 36005"/>
                  <a:gd name="connsiteX204" fmla="*/ 450983 w 4395967"/>
                  <a:gd name="connsiteY204" fmla="*/ 23786 h 36005"/>
                  <a:gd name="connsiteX205" fmla="*/ 443392 w 4395967"/>
                  <a:gd name="connsiteY205" fmla="*/ 36005 h 36005"/>
                  <a:gd name="connsiteX206" fmla="*/ 435167 w 4395967"/>
                  <a:gd name="connsiteY206" fmla="*/ 36005 h 36005"/>
                  <a:gd name="connsiteX207" fmla="*/ 489167 w 4395967"/>
                  <a:gd name="connsiteY207" fmla="*/ 1 h 36005"/>
                  <a:gd name="connsiteX208" fmla="*/ 527350 w 4395967"/>
                  <a:gd name="connsiteY208" fmla="*/ 10546 h 36005"/>
                  <a:gd name="connsiteX209" fmla="*/ 542053 w 4395967"/>
                  <a:gd name="connsiteY209" fmla="*/ 34212 h 36005"/>
                  <a:gd name="connsiteX210" fmla="*/ 556755 w 4395967"/>
                  <a:gd name="connsiteY210" fmla="*/ 10546 h 36005"/>
                  <a:gd name="connsiteX211" fmla="*/ 594939 w 4395967"/>
                  <a:gd name="connsiteY211" fmla="*/ 1 h 36005"/>
                  <a:gd name="connsiteX212" fmla="*/ 648939 w 4395967"/>
                  <a:gd name="connsiteY212" fmla="*/ 36005 h 36005"/>
                  <a:gd name="connsiteX213" fmla="*/ 756939 w 4395967"/>
                  <a:gd name="connsiteY213" fmla="*/ 36005 h 36005"/>
                  <a:gd name="connsiteX214" fmla="*/ 748713 w 4395967"/>
                  <a:gd name="connsiteY214" fmla="*/ 36005 h 36005"/>
                  <a:gd name="connsiteX215" fmla="*/ 741122 w 4395967"/>
                  <a:gd name="connsiteY215" fmla="*/ 23787 h 36005"/>
                  <a:gd name="connsiteX216" fmla="*/ 702938 w 4395967"/>
                  <a:gd name="connsiteY216" fmla="*/ 13241 h 36005"/>
                  <a:gd name="connsiteX217" fmla="*/ 664754 w 4395967"/>
                  <a:gd name="connsiteY217" fmla="*/ 23786 h 36005"/>
                  <a:gd name="connsiteX218" fmla="*/ 657163 w 4395967"/>
                  <a:gd name="connsiteY218" fmla="*/ 36005 h 36005"/>
                  <a:gd name="connsiteX219" fmla="*/ 648939 w 4395967"/>
                  <a:gd name="connsiteY219" fmla="*/ 36005 h 36005"/>
                  <a:gd name="connsiteX220" fmla="*/ 702939 w 4395967"/>
                  <a:gd name="connsiteY220" fmla="*/ 1 h 36005"/>
                  <a:gd name="connsiteX221" fmla="*/ 756939 w 4395967"/>
                  <a:gd name="connsiteY221" fmla="*/ 36005 h 36005"/>
                  <a:gd name="connsiteX222" fmla="*/ 966003 w 4395967"/>
                  <a:gd name="connsiteY222" fmla="*/ 36005 h 36005"/>
                  <a:gd name="connsiteX223" fmla="*/ 964713 w 4395967"/>
                  <a:gd name="connsiteY223" fmla="*/ 36005 h 36005"/>
                  <a:gd name="connsiteX224" fmla="*/ 957121 w 4395967"/>
                  <a:gd name="connsiteY224" fmla="*/ 23786 h 36005"/>
                  <a:gd name="connsiteX225" fmla="*/ 918938 w 4395967"/>
                  <a:gd name="connsiteY225" fmla="*/ 13241 h 36005"/>
                  <a:gd name="connsiteX226" fmla="*/ 880755 w 4395967"/>
                  <a:gd name="connsiteY226" fmla="*/ 23787 h 36005"/>
                  <a:gd name="connsiteX227" fmla="*/ 873164 w 4395967"/>
                  <a:gd name="connsiteY227" fmla="*/ 36005 h 36005"/>
                  <a:gd name="connsiteX228" fmla="*/ 864939 w 4395967"/>
                  <a:gd name="connsiteY228" fmla="*/ 36005 h 36005"/>
                  <a:gd name="connsiteX229" fmla="*/ 858003 w 4395967"/>
                  <a:gd name="connsiteY229" fmla="*/ 36005 h 36005"/>
                  <a:gd name="connsiteX230" fmla="*/ 856713 w 4395967"/>
                  <a:gd name="connsiteY230" fmla="*/ 36005 h 36005"/>
                  <a:gd name="connsiteX231" fmla="*/ 849122 w 4395967"/>
                  <a:gd name="connsiteY231" fmla="*/ 23787 h 36005"/>
                  <a:gd name="connsiteX232" fmla="*/ 810938 w 4395967"/>
                  <a:gd name="connsiteY232" fmla="*/ 13241 h 36005"/>
                  <a:gd name="connsiteX233" fmla="*/ 772755 w 4395967"/>
                  <a:gd name="connsiteY233" fmla="*/ 23787 h 36005"/>
                  <a:gd name="connsiteX234" fmla="*/ 765164 w 4395967"/>
                  <a:gd name="connsiteY234" fmla="*/ 36005 h 36005"/>
                  <a:gd name="connsiteX235" fmla="*/ 756939 w 4395967"/>
                  <a:gd name="connsiteY235" fmla="*/ 36005 h 36005"/>
                  <a:gd name="connsiteX236" fmla="*/ 810939 w 4395967"/>
                  <a:gd name="connsiteY236" fmla="*/ 1 h 36005"/>
                  <a:gd name="connsiteX237" fmla="*/ 849122 w 4395967"/>
                  <a:gd name="connsiteY237" fmla="*/ 10546 h 36005"/>
                  <a:gd name="connsiteX238" fmla="*/ 861471 w 4395967"/>
                  <a:gd name="connsiteY238" fmla="*/ 30423 h 36005"/>
                  <a:gd name="connsiteX239" fmla="*/ 873819 w 4395967"/>
                  <a:gd name="connsiteY239" fmla="*/ 10546 h 36005"/>
                  <a:gd name="connsiteX240" fmla="*/ 912003 w 4395967"/>
                  <a:gd name="connsiteY240" fmla="*/ 1 h 36005"/>
                  <a:gd name="connsiteX241" fmla="*/ 966003 w 4395967"/>
                  <a:gd name="connsiteY241" fmla="*/ 36005 h 36005"/>
                  <a:gd name="connsiteX242" fmla="*/ 1074003 w 4395967"/>
                  <a:gd name="connsiteY242" fmla="*/ 36005 h 36005"/>
                  <a:gd name="connsiteX243" fmla="*/ 1065777 w 4395967"/>
                  <a:gd name="connsiteY243" fmla="*/ 36005 h 36005"/>
                  <a:gd name="connsiteX244" fmla="*/ 1058186 w 4395967"/>
                  <a:gd name="connsiteY244" fmla="*/ 23787 h 36005"/>
                  <a:gd name="connsiteX245" fmla="*/ 1020002 w 4395967"/>
                  <a:gd name="connsiteY245" fmla="*/ 13241 h 36005"/>
                  <a:gd name="connsiteX246" fmla="*/ 981818 w 4395967"/>
                  <a:gd name="connsiteY246" fmla="*/ 23786 h 36005"/>
                  <a:gd name="connsiteX247" fmla="*/ 974228 w 4395967"/>
                  <a:gd name="connsiteY247" fmla="*/ 36005 h 36005"/>
                  <a:gd name="connsiteX248" fmla="*/ 966003 w 4395967"/>
                  <a:gd name="connsiteY248" fmla="*/ 36005 h 36005"/>
                  <a:gd name="connsiteX249" fmla="*/ 1020003 w 4395967"/>
                  <a:gd name="connsiteY249" fmla="*/ 1 h 36005"/>
                  <a:gd name="connsiteX250" fmla="*/ 1074003 w 4395967"/>
                  <a:gd name="connsiteY250" fmla="*/ 36005 h 36005"/>
                  <a:gd name="connsiteX251" fmla="*/ 1182003 w 4395967"/>
                  <a:gd name="connsiteY251" fmla="*/ 36005 h 36005"/>
                  <a:gd name="connsiteX252" fmla="*/ 1173777 w 4395967"/>
                  <a:gd name="connsiteY252" fmla="*/ 36005 h 36005"/>
                  <a:gd name="connsiteX253" fmla="*/ 1166186 w 4395967"/>
                  <a:gd name="connsiteY253" fmla="*/ 23787 h 36005"/>
                  <a:gd name="connsiteX254" fmla="*/ 1128002 w 4395967"/>
                  <a:gd name="connsiteY254" fmla="*/ 13241 h 36005"/>
                  <a:gd name="connsiteX255" fmla="*/ 1089819 w 4395967"/>
                  <a:gd name="connsiteY255" fmla="*/ 23787 h 36005"/>
                  <a:gd name="connsiteX256" fmla="*/ 1082228 w 4395967"/>
                  <a:gd name="connsiteY256" fmla="*/ 36005 h 36005"/>
                  <a:gd name="connsiteX257" fmla="*/ 1074003 w 4395967"/>
                  <a:gd name="connsiteY257" fmla="*/ 36005 h 36005"/>
                  <a:gd name="connsiteX258" fmla="*/ 1128003 w 4395967"/>
                  <a:gd name="connsiteY258" fmla="*/ 1 h 36005"/>
                  <a:gd name="connsiteX259" fmla="*/ 1182003 w 4395967"/>
                  <a:gd name="connsiteY259" fmla="*/ 36005 h 36005"/>
                  <a:gd name="connsiteX260" fmla="*/ 1293170 w 4395967"/>
                  <a:gd name="connsiteY260" fmla="*/ 36005 h 36005"/>
                  <a:gd name="connsiteX261" fmla="*/ 1281777 w 4395967"/>
                  <a:gd name="connsiteY261" fmla="*/ 36005 h 36005"/>
                  <a:gd name="connsiteX262" fmla="*/ 1274186 w 4395967"/>
                  <a:gd name="connsiteY262" fmla="*/ 23787 h 36005"/>
                  <a:gd name="connsiteX263" fmla="*/ 1236002 w 4395967"/>
                  <a:gd name="connsiteY263" fmla="*/ 13241 h 36005"/>
                  <a:gd name="connsiteX264" fmla="*/ 1197819 w 4395967"/>
                  <a:gd name="connsiteY264" fmla="*/ 23787 h 36005"/>
                  <a:gd name="connsiteX265" fmla="*/ 1190228 w 4395967"/>
                  <a:gd name="connsiteY265" fmla="*/ 36005 h 36005"/>
                  <a:gd name="connsiteX266" fmla="*/ 1185170 w 4395967"/>
                  <a:gd name="connsiteY266" fmla="*/ 36005 h 36005"/>
                  <a:gd name="connsiteX267" fmla="*/ 1239170 w 4395967"/>
                  <a:gd name="connsiteY267" fmla="*/ 1 h 36005"/>
                  <a:gd name="connsiteX268" fmla="*/ 1293170 w 4395967"/>
                  <a:gd name="connsiteY268" fmla="*/ 36005 h 36005"/>
                  <a:gd name="connsiteX269" fmla="*/ 1401170 w 4395967"/>
                  <a:gd name="connsiteY269" fmla="*/ 36005 h 36005"/>
                  <a:gd name="connsiteX270" fmla="*/ 1392944 w 4395967"/>
                  <a:gd name="connsiteY270" fmla="*/ 36005 h 36005"/>
                  <a:gd name="connsiteX271" fmla="*/ 1385353 w 4395967"/>
                  <a:gd name="connsiteY271" fmla="*/ 23787 h 36005"/>
                  <a:gd name="connsiteX272" fmla="*/ 1347169 w 4395967"/>
                  <a:gd name="connsiteY272" fmla="*/ 13241 h 36005"/>
                  <a:gd name="connsiteX273" fmla="*/ 1308986 w 4395967"/>
                  <a:gd name="connsiteY273" fmla="*/ 23787 h 36005"/>
                  <a:gd name="connsiteX274" fmla="*/ 1301395 w 4395967"/>
                  <a:gd name="connsiteY274" fmla="*/ 36005 h 36005"/>
                  <a:gd name="connsiteX275" fmla="*/ 1293170 w 4395967"/>
                  <a:gd name="connsiteY275" fmla="*/ 36005 h 36005"/>
                  <a:gd name="connsiteX276" fmla="*/ 1347170 w 4395967"/>
                  <a:gd name="connsiteY276" fmla="*/ 1 h 36005"/>
                  <a:gd name="connsiteX277" fmla="*/ 1401170 w 4395967"/>
                  <a:gd name="connsiteY277" fmla="*/ 36005 h 36005"/>
                  <a:gd name="connsiteX278" fmla="*/ 1609336 w 4395967"/>
                  <a:gd name="connsiteY278" fmla="*/ 36005 h 36005"/>
                  <a:gd name="connsiteX279" fmla="*/ 1608944 w 4395967"/>
                  <a:gd name="connsiteY279" fmla="*/ 36005 h 36005"/>
                  <a:gd name="connsiteX280" fmla="*/ 1601352 w 4395967"/>
                  <a:gd name="connsiteY280" fmla="*/ 23786 h 36005"/>
                  <a:gd name="connsiteX281" fmla="*/ 1563169 w 4395967"/>
                  <a:gd name="connsiteY281" fmla="*/ 13241 h 36005"/>
                  <a:gd name="connsiteX282" fmla="*/ 1524986 w 4395967"/>
                  <a:gd name="connsiteY282" fmla="*/ 23787 h 36005"/>
                  <a:gd name="connsiteX283" fmla="*/ 1517395 w 4395967"/>
                  <a:gd name="connsiteY283" fmla="*/ 36005 h 36005"/>
                  <a:gd name="connsiteX284" fmla="*/ 1509170 w 4395967"/>
                  <a:gd name="connsiteY284" fmla="*/ 36005 h 36005"/>
                  <a:gd name="connsiteX285" fmla="*/ 1501336 w 4395967"/>
                  <a:gd name="connsiteY285" fmla="*/ 36005 h 36005"/>
                  <a:gd name="connsiteX286" fmla="*/ 1500944 w 4395967"/>
                  <a:gd name="connsiteY286" fmla="*/ 36005 h 36005"/>
                  <a:gd name="connsiteX287" fmla="*/ 1493353 w 4395967"/>
                  <a:gd name="connsiteY287" fmla="*/ 23787 h 36005"/>
                  <a:gd name="connsiteX288" fmla="*/ 1455169 w 4395967"/>
                  <a:gd name="connsiteY288" fmla="*/ 13241 h 36005"/>
                  <a:gd name="connsiteX289" fmla="*/ 1416986 w 4395967"/>
                  <a:gd name="connsiteY289" fmla="*/ 23787 h 36005"/>
                  <a:gd name="connsiteX290" fmla="*/ 1409395 w 4395967"/>
                  <a:gd name="connsiteY290" fmla="*/ 36005 h 36005"/>
                  <a:gd name="connsiteX291" fmla="*/ 1401170 w 4395967"/>
                  <a:gd name="connsiteY291" fmla="*/ 36005 h 36005"/>
                  <a:gd name="connsiteX292" fmla="*/ 1455170 w 4395967"/>
                  <a:gd name="connsiteY292" fmla="*/ 1 h 36005"/>
                  <a:gd name="connsiteX293" fmla="*/ 1493353 w 4395967"/>
                  <a:gd name="connsiteY293" fmla="*/ 10546 h 36005"/>
                  <a:gd name="connsiteX294" fmla="*/ 1505253 w 4395967"/>
                  <a:gd name="connsiteY294" fmla="*/ 29700 h 36005"/>
                  <a:gd name="connsiteX295" fmla="*/ 1517152 w 4395967"/>
                  <a:gd name="connsiteY295" fmla="*/ 10546 h 36005"/>
                  <a:gd name="connsiteX296" fmla="*/ 1555336 w 4395967"/>
                  <a:gd name="connsiteY296" fmla="*/ 1 h 36005"/>
                  <a:gd name="connsiteX297" fmla="*/ 1609336 w 4395967"/>
                  <a:gd name="connsiteY297" fmla="*/ 36005 h 36005"/>
                  <a:gd name="connsiteX298" fmla="*/ 1717336 w 4395967"/>
                  <a:gd name="connsiteY298" fmla="*/ 36005 h 36005"/>
                  <a:gd name="connsiteX299" fmla="*/ 1709110 w 4395967"/>
                  <a:gd name="connsiteY299" fmla="*/ 36005 h 36005"/>
                  <a:gd name="connsiteX300" fmla="*/ 1701519 w 4395967"/>
                  <a:gd name="connsiteY300" fmla="*/ 23787 h 36005"/>
                  <a:gd name="connsiteX301" fmla="*/ 1663335 w 4395967"/>
                  <a:gd name="connsiteY301" fmla="*/ 13241 h 36005"/>
                  <a:gd name="connsiteX302" fmla="*/ 1625151 w 4395967"/>
                  <a:gd name="connsiteY302" fmla="*/ 23786 h 36005"/>
                  <a:gd name="connsiteX303" fmla="*/ 1617560 w 4395967"/>
                  <a:gd name="connsiteY303" fmla="*/ 36005 h 36005"/>
                  <a:gd name="connsiteX304" fmla="*/ 1609336 w 4395967"/>
                  <a:gd name="connsiteY304" fmla="*/ 36005 h 36005"/>
                  <a:gd name="connsiteX305" fmla="*/ 1663336 w 4395967"/>
                  <a:gd name="connsiteY305" fmla="*/ 1 h 36005"/>
                  <a:gd name="connsiteX306" fmla="*/ 1717336 w 4395967"/>
                  <a:gd name="connsiteY306" fmla="*/ 36005 h 36005"/>
                  <a:gd name="connsiteX307" fmla="*/ 1926400 w 4395967"/>
                  <a:gd name="connsiteY307" fmla="*/ 36005 h 36005"/>
                  <a:gd name="connsiteX308" fmla="*/ 1925110 w 4395967"/>
                  <a:gd name="connsiteY308" fmla="*/ 36005 h 36005"/>
                  <a:gd name="connsiteX309" fmla="*/ 1917518 w 4395967"/>
                  <a:gd name="connsiteY309" fmla="*/ 23786 h 36005"/>
                  <a:gd name="connsiteX310" fmla="*/ 1879335 w 4395967"/>
                  <a:gd name="connsiteY310" fmla="*/ 13241 h 36005"/>
                  <a:gd name="connsiteX311" fmla="*/ 1841152 w 4395967"/>
                  <a:gd name="connsiteY311" fmla="*/ 23787 h 36005"/>
                  <a:gd name="connsiteX312" fmla="*/ 1833561 w 4395967"/>
                  <a:gd name="connsiteY312" fmla="*/ 36005 h 36005"/>
                  <a:gd name="connsiteX313" fmla="*/ 1825336 w 4395967"/>
                  <a:gd name="connsiteY313" fmla="*/ 36005 h 36005"/>
                  <a:gd name="connsiteX314" fmla="*/ 1818400 w 4395967"/>
                  <a:gd name="connsiteY314" fmla="*/ 36005 h 36005"/>
                  <a:gd name="connsiteX315" fmla="*/ 1817110 w 4395967"/>
                  <a:gd name="connsiteY315" fmla="*/ 36005 h 36005"/>
                  <a:gd name="connsiteX316" fmla="*/ 1809519 w 4395967"/>
                  <a:gd name="connsiteY316" fmla="*/ 23787 h 36005"/>
                  <a:gd name="connsiteX317" fmla="*/ 1771335 w 4395967"/>
                  <a:gd name="connsiteY317" fmla="*/ 13241 h 36005"/>
                  <a:gd name="connsiteX318" fmla="*/ 1733152 w 4395967"/>
                  <a:gd name="connsiteY318" fmla="*/ 23787 h 36005"/>
                  <a:gd name="connsiteX319" fmla="*/ 1725561 w 4395967"/>
                  <a:gd name="connsiteY319" fmla="*/ 36005 h 36005"/>
                  <a:gd name="connsiteX320" fmla="*/ 1717336 w 4395967"/>
                  <a:gd name="connsiteY320" fmla="*/ 36005 h 36005"/>
                  <a:gd name="connsiteX321" fmla="*/ 1771336 w 4395967"/>
                  <a:gd name="connsiteY321" fmla="*/ 1 h 36005"/>
                  <a:gd name="connsiteX322" fmla="*/ 1809519 w 4395967"/>
                  <a:gd name="connsiteY322" fmla="*/ 10546 h 36005"/>
                  <a:gd name="connsiteX323" fmla="*/ 1821868 w 4395967"/>
                  <a:gd name="connsiteY323" fmla="*/ 30423 h 36005"/>
                  <a:gd name="connsiteX324" fmla="*/ 1834216 w 4395967"/>
                  <a:gd name="connsiteY324" fmla="*/ 10546 h 36005"/>
                  <a:gd name="connsiteX325" fmla="*/ 1872400 w 4395967"/>
                  <a:gd name="connsiteY325" fmla="*/ 1 h 36005"/>
                  <a:gd name="connsiteX326" fmla="*/ 1926400 w 4395967"/>
                  <a:gd name="connsiteY326" fmla="*/ 36005 h 36005"/>
                  <a:gd name="connsiteX327" fmla="*/ 2034400 w 4395967"/>
                  <a:gd name="connsiteY327" fmla="*/ 36005 h 36005"/>
                  <a:gd name="connsiteX328" fmla="*/ 2026174 w 4395967"/>
                  <a:gd name="connsiteY328" fmla="*/ 36005 h 36005"/>
                  <a:gd name="connsiteX329" fmla="*/ 2018583 w 4395967"/>
                  <a:gd name="connsiteY329" fmla="*/ 23787 h 36005"/>
                  <a:gd name="connsiteX330" fmla="*/ 1980399 w 4395967"/>
                  <a:gd name="connsiteY330" fmla="*/ 13241 h 36005"/>
                  <a:gd name="connsiteX331" fmla="*/ 1942215 w 4395967"/>
                  <a:gd name="connsiteY331" fmla="*/ 23786 h 36005"/>
                  <a:gd name="connsiteX332" fmla="*/ 1934625 w 4395967"/>
                  <a:gd name="connsiteY332" fmla="*/ 36005 h 36005"/>
                  <a:gd name="connsiteX333" fmla="*/ 1926400 w 4395967"/>
                  <a:gd name="connsiteY333" fmla="*/ 36005 h 36005"/>
                  <a:gd name="connsiteX334" fmla="*/ 1980400 w 4395967"/>
                  <a:gd name="connsiteY334" fmla="*/ 1 h 36005"/>
                  <a:gd name="connsiteX335" fmla="*/ 2034400 w 4395967"/>
                  <a:gd name="connsiteY335" fmla="*/ 36005 h 36005"/>
                  <a:gd name="connsiteX336" fmla="*/ 2142400 w 4395967"/>
                  <a:gd name="connsiteY336" fmla="*/ 36005 h 36005"/>
                  <a:gd name="connsiteX337" fmla="*/ 2134174 w 4395967"/>
                  <a:gd name="connsiteY337" fmla="*/ 36005 h 36005"/>
                  <a:gd name="connsiteX338" fmla="*/ 2126583 w 4395967"/>
                  <a:gd name="connsiteY338" fmla="*/ 23787 h 36005"/>
                  <a:gd name="connsiteX339" fmla="*/ 2088399 w 4395967"/>
                  <a:gd name="connsiteY339" fmla="*/ 13241 h 36005"/>
                  <a:gd name="connsiteX340" fmla="*/ 2050216 w 4395967"/>
                  <a:gd name="connsiteY340" fmla="*/ 23787 h 36005"/>
                  <a:gd name="connsiteX341" fmla="*/ 2042625 w 4395967"/>
                  <a:gd name="connsiteY341" fmla="*/ 36005 h 36005"/>
                  <a:gd name="connsiteX342" fmla="*/ 2034400 w 4395967"/>
                  <a:gd name="connsiteY342" fmla="*/ 36005 h 36005"/>
                  <a:gd name="connsiteX343" fmla="*/ 2088400 w 4395967"/>
                  <a:gd name="connsiteY343" fmla="*/ 1 h 36005"/>
                  <a:gd name="connsiteX344" fmla="*/ 2142400 w 4395967"/>
                  <a:gd name="connsiteY344" fmla="*/ 36005 h 36005"/>
                  <a:gd name="connsiteX345" fmla="*/ 2253567 w 4395967"/>
                  <a:gd name="connsiteY345" fmla="*/ 36005 h 36005"/>
                  <a:gd name="connsiteX346" fmla="*/ 2242174 w 4395967"/>
                  <a:gd name="connsiteY346" fmla="*/ 36005 h 36005"/>
                  <a:gd name="connsiteX347" fmla="*/ 2234583 w 4395967"/>
                  <a:gd name="connsiteY347" fmla="*/ 23787 h 36005"/>
                  <a:gd name="connsiteX348" fmla="*/ 2196399 w 4395967"/>
                  <a:gd name="connsiteY348" fmla="*/ 13241 h 36005"/>
                  <a:gd name="connsiteX349" fmla="*/ 2158216 w 4395967"/>
                  <a:gd name="connsiteY349" fmla="*/ 23787 h 36005"/>
                  <a:gd name="connsiteX350" fmla="*/ 2150625 w 4395967"/>
                  <a:gd name="connsiteY350" fmla="*/ 36005 h 36005"/>
                  <a:gd name="connsiteX351" fmla="*/ 2145567 w 4395967"/>
                  <a:gd name="connsiteY351" fmla="*/ 36005 h 36005"/>
                  <a:gd name="connsiteX352" fmla="*/ 2199567 w 4395967"/>
                  <a:gd name="connsiteY352" fmla="*/ 1 h 36005"/>
                  <a:gd name="connsiteX353" fmla="*/ 2253567 w 4395967"/>
                  <a:gd name="connsiteY353" fmla="*/ 36005 h 36005"/>
                  <a:gd name="connsiteX354" fmla="*/ 2361567 w 4395967"/>
                  <a:gd name="connsiteY354" fmla="*/ 36005 h 36005"/>
                  <a:gd name="connsiteX355" fmla="*/ 2353341 w 4395967"/>
                  <a:gd name="connsiteY355" fmla="*/ 36005 h 36005"/>
                  <a:gd name="connsiteX356" fmla="*/ 2345750 w 4395967"/>
                  <a:gd name="connsiteY356" fmla="*/ 23787 h 36005"/>
                  <a:gd name="connsiteX357" fmla="*/ 2307566 w 4395967"/>
                  <a:gd name="connsiteY357" fmla="*/ 13241 h 36005"/>
                  <a:gd name="connsiteX358" fmla="*/ 2269383 w 4395967"/>
                  <a:gd name="connsiteY358" fmla="*/ 23787 h 36005"/>
                  <a:gd name="connsiteX359" fmla="*/ 2261792 w 4395967"/>
                  <a:gd name="connsiteY359" fmla="*/ 36005 h 36005"/>
                  <a:gd name="connsiteX360" fmla="*/ 2253567 w 4395967"/>
                  <a:gd name="connsiteY360" fmla="*/ 36005 h 36005"/>
                  <a:gd name="connsiteX361" fmla="*/ 2307567 w 4395967"/>
                  <a:gd name="connsiteY361" fmla="*/ 1 h 36005"/>
                  <a:gd name="connsiteX362" fmla="*/ 2361567 w 4395967"/>
                  <a:gd name="connsiteY362" fmla="*/ 36005 h 36005"/>
                  <a:gd name="connsiteX363" fmla="*/ 2469567 w 4395967"/>
                  <a:gd name="connsiteY363" fmla="*/ 36005 h 36005"/>
                  <a:gd name="connsiteX364" fmla="*/ 2461341 w 4395967"/>
                  <a:gd name="connsiteY364" fmla="*/ 36005 h 36005"/>
                  <a:gd name="connsiteX365" fmla="*/ 2453750 w 4395967"/>
                  <a:gd name="connsiteY365" fmla="*/ 23787 h 36005"/>
                  <a:gd name="connsiteX366" fmla="*/ 2415566 w 4395967"/>
                  <a:gd name="connsiteY366" fmla="*/ 13241 h 36005"/>
                  <a:gd name="connsiteX367" fmla="*/ 2377383 w 4395967"/>
                  <a:gd name="connsiteY367" fmla="*/ 23787 h 36005"/>
                  <a:gd name="connsiteX368" fmla="*/ 2369792 w 4395967"/>
                  <a:gd name="connsiteY368" fmla="*/ 36005 h 36005"/>
                  <a:gd name="connsiteX369" fmla="*/ 2361567 w 4395967"/>
                  <a:gd name="connsiteY369" fmla="*/ 36005 h 36005"/>
                  <a:gd name="connsiteX370" fmla="*/ 2415567 w 4395967"/>
                  <a:gd name="connsiteY370" fmla="*/ 1 h 36005"/>
                  <a:gd name="connsiteX371" fmla="*/ 2453750 w 4395967"/>
                  <a:gd name="connsiteY371" fmla="*/ 10546 h 36005"/>
                  <a:gd name="connsiteX372" fmla="*/ 2468452 w 4395967"/>
                  <a:gd name="connsiteY372" fmla="*/ 34211 h 36005"/>
                  <a:gd name="connsiteX373" fmla="*/ 2483155 w 4395967"/>
                  <a:gd name="connsiteY373" fmla="*/ 10545 h 36005"/>
                  <a:gd name="connsiteX374" fmla="*/ 2521339 w 4395967"/>
                  <a:gd name="connsiteY374" fmla="*/ 0 h 36005"/>
                  <a:gd name="connsiteX375" fmla="*/ 2575339 w 4395967"/>
                  <a:gd name="connsiteY375" fmla="*/ 36004 h 36005"/>
                  <a:gd name="connsiteX376" fmla="*/ 2569340 w 4395967"/>
                  <a:gd name="connsiteY376" fmla="*/ 36004 h 36005"/>
                  <a:gd name="connsiteX377" fmla="*/ 2561749 w 4395967"/>
                  <a:gd name="connsiteY377" fmla="*/ 23786 h 36005"/>
                  <a:gd name="connsiteX378" fmla="*/ 2523566 w 4395967"/>
                  <a:gd name="connsiteY378" fmla="*/ 13241 h 36005"/>
                  <a:gd name="connsiteX379" fmla="*/ 2485383 w 4395967"/>
                  <a:gd name="connsiteY379" fmla="*/ 23787 h 36005"/>
                  <a:gd name="connsiteX380" fmla="*/ 2477792 w 4395967"/>
                  <a:gd name="connsiteY380" fmla="*/ 36004 h 36005"/>
                  <a:gd name="connsiteX381" fmla="*/ 2469566 w 4395967"/>
                  <a:gd name="connsiteY381" fmla="*/ 36004 h 3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4395967" h="36005">
                    <a:moveTo>
                      <a:pt x="2683339" y="36004"/>
                    </a:moveTo>
                    <a:lnTo>
                      <a:pt x="2675113" y="36004"/>
                    </a:lnTo>
                    <a:lnTo>
                      <a:pt x="2667522" y="23786"/>
                    </a:lnTo>
                    <a:cubicBezTo>
                      <a:pt x="2657750" y="17270"/>
                      <a:pt x="2644250" y="13240"/>
                      <a:pt x="2629338" y="13240"/>
                    </a:cubicBezTo>
                    <a:cubicBezTo>
                      <a:pt x="2614426" y="13240"/>
                      <a:pt x="2600926" y="17270"/>
                      <a:pt x="2591154" y="23785"/>
                    </a:cubicBezTo>
                    <a:lnTo>
                      <a:pt x="2583563" y="36004"/>
                    </a:lnTo>
                    <a:lnTo>
                      <a:pt x="2575339" y="36004"/>
                    </a:lnTo>
                    <a:cubicBezTo>
                      <a:pt x="2575339" y="16120"/>
                      <a:pt x="2599516" y="0"/>
                      <a:pt x="2629339" y="0"/>
                    </a:cubicBezTo>
                    <a:cubicBezTo>
                      <a:pt x="2659162" y="0"/>
                      <a:pt x="2683339" y="16120"/>
                      <a:pt x="2683339" y="36004"/>
                    </a:cubicBezTo>
                    <a:close/>
                    <a:moveTo>
                      <a:pt x="2892403" y="36004"/>
                    </a:moveTo>
                    <a:lnTo>
                      <a:pt x="2891112" y="36004"/>
                    </a:lnTo>
                    <a:lnTo>
                      <a:pt x="2883521" y="23785"/>
                    </a:lnTo>
                    <a:cubicBezTo>
                      <a:pt x="2873749" y="17270"/>
                      <a:pt x="2860249" y="13240"/>
                      <a:pt x="2845338" y="13240"/>
                    </a:cubicBezTo>
                    <a:cubicBezTo>
                      <a:pt x="2830427" y="13240"/>
                      <a:pt x="2816927" y="17270"/>
                      <a:pt x="2807155" y="23786"/>
                    </a:cubicBezTo>
                    <a:lnTo>
                      <a:pt x="2799564" y="36004"/>
                    </a:lnTo>
                    <a:lnTo>
                      <a:pt x="2791339" y="36004"/>
                    </a:lnTo>
                    <a:lnTo>
                      <a:pt x="2784403" y="36004"/>
                    </a:lnTo>
                    <a:lnTo>
                      <a:pt x="2783113" y="36004"/>
                    </a:lnTo>
                    <a:lnTo>
                      <a:pt x="2775522" y="23786"/>
                    </a:lnTo>
                    <a:cubicBezTo>
                      <a:pt x="2765750" y="17270"/>
                      <a:pt x="2752250" y="13240"/>
                      <a:pt x="2737338" y="13240"/>
                    </a:cubicBezTo>
                    <a:cubicBezTo>
                      <a:pt x="2722427" y="13240"/>
                      <a:pt x="2708927" y="17270"/>
                      <a:pt x="2699155" y="23786"/>
                    </a:cubicBezTo>
                    <a:lnTo>
                      <a:pt x="2691564" y="36004"/>
                    </a:lnTo>
                    <a:lnTo>
                      <a:pt x="2683339" y="36004"/>
                    </a:lnTo>
                    <a:cubicBezTo>
                      <a:pt x="2683339" y="16120"/>
                      <a:pt x="2707516" y="0"/>
                      <a:pt x="2737339" y="0"/>
                    </a:cubicBezTo>
                    <a:cubicBezTo>
                      <a:pt x="2752250" y="0"/>
                      <a:pt x="2765750" y="4030"/>
                      <a:pt x="2775522" y="10545"/>
                    </a:cubicBezTo>
                    <a:lnTo>
                      <a:pt x="2787871" y="30422"/>
                    </a:lnTo>
                    <a:lnTo>
                      <a:pt x="2800219" y="10545"/>
                    </a:lnTo>
                    <a:cubicBezTo>
                      <a:pt x="2809991" y="4030"/>
                      <a:pt x="2823491" y="0"/>
                      <a:pt x="2838403" y="0"/>
                    </a:cubicBezTo>
                    <a:cubicBezTo>
                      <a:pt x="2868226" y="0"/>
                      <a:pt x="2892403" y="16120"/>
                      <a:pt x="2892403" y="36004"/>
                    </a:cubicBezTo>
                    <a:close/>
                    <a:moveTo>
                      <a:pt x="3000403" y="36004"/>
                    </a:moveTo>
                    <a:lnTo>
                      <a:pt x="2992177" y="36004"/>
                    </a:lnTo>
                    <a:lnTo>
                      <a:pt x="2984586" y="23786"/>
                    </a:lnTo>
                    <a:cubicBezTo>
                      <a:pt x="2974814" y="17270"/>
                      <a:pt x="2961314" y="13240"/>
                      <a:pt x="2946402" y="13240"/>
                    </a:cubicBezTo>
                    <a:cubicBezTo>
                      <a:pt x="2931490" y="13240"/>
                      <a:pt x="2917990" y="17270"/>
                      <a:pt x="2908218" y="23785"/>
                    </a:cubicBezTo>
                    <a:lnTo>
                      <a:pt x="2900627" y="36004"/>
                    </a:lnTo>
                    <a:lnTo>
                      <a:pt x="2892403" y="36004"/>
                    </a:lnTo>
                    <a:cubicBezTo>
                      <a:pt x="2892403" y="16120"/>
                      <a:pt x="2916580" y="0"/>
                      <a:pt x="2946403" y="0"/>
                    </a:cubicBezTo>
                    <a:cubicBezTo>
                      <a:pt x="2976226" y="0"/>
                      <a:pt x="3000403" y="16120"/>
                      <a:pt x="3000403" y="36004"/>
                    </a:cubicBezTo>
                    <a:close/>
                    <a:moveTo>
                      <a:pt x="3108403" y="36004"/>
                    </a:moveTo>
                    <a:lnTo>
                      <a:pt x="3100177" y="36004"/>
                    </a:lnTo>
                    <a:lnTo>
                      <a:pt x="3092586" y="23786"/>
                    </a:lnTo>
                    <a:cubicBezTo>
                      <a:pt x="3082814" y="17270"/>
                      <a:pt x="3069314" y="13240"/>
                      <a:pt x="3054402" y="13240"/>
                    </a:cubicBezTo>
                    <a:cubicBezTo>
                      <a:pt x="3039491" y="13240"/>
                      <a:pt x="3025991" y="17270"/>
                      <a:pt x="3016218" y="23786"/>
                    </a:cubicBezTo>
                    <a:lnTo>
                      <a:pt x="3008628" y="36004"/>
                    </a:lnTo>
                    <a:lnTo>
                      <a:pt x="3000403" y="36004"/>
                    </a:lnTo>
                    <a:cubicBezTo>
                      <a:pt x="3000403" y="16120"/>
                      <a:pt x="3024580" y="0"/>
                      <a:pt x="3054403" y="0"/>
                    </a:cubicBezTo>
                    <a:cubicBezTo>
                      <a:pt x="3084226" y="0"/>
                      <a:pt x="3108403" y="16120"/>
                      <a:pt x="3108403" y="36004"/>
                    </a:cubicBezTo>
                    <a:close/>
                    <a:moveTo>
                      <a:pt x="3219570" y="36004"/>
                    </a:moveTo>
                    <a:lnTo>
                      <a:pt x="3208177" y="36004"/>
                    </a:lnTo>
                    <a:lnTo>
                      <a:pt x="3200586" y="23786"/>
                    </a:lnTo>
                    <a:cubicBezTo>
                      <a:pt x="3190814" y="17270"/>
                      <a:pt x="3177314" y="13240"/>
                      <a:pt x="3162402" y="13240"/>
                    </a:cubicBezTo>
                    <a:cubicBezTo>
                      <a:pt x="3147491" y="13240"/>
                      <a:pt x="3133991" y="17270"/>
                      <a:pt x="3124218" y="23786"/>
                    </a:cubicBezTo>
                    <a:lnTo>
                      <a:pt x="3116628" y="36004"/>
                    </a:lnTo>
                    <a:lnTo>
                      <a:pt x="3111570" y="36004"/>
                    </a:lnTo>
                    <a:cubicBezTo>
                      <a:pt x="3111570" y="16120"/>
                      <a:pt x="3135747" y="0"/>
                      <a:pt x="3165570" y="0"/>
                    </a:cubicBezTo>
                    <a:cubicBezTo>
                      <a:pt x="3195393" y="0"/>
                      <a:pt x="3219570" y="16120"/>
                      <a:pt x="3219570" y="36004"/>
                    </a:cubicBezTo>
                    <a:close/>
                    <a:moveTo>
                      <a:pt x="3327570" y="36004"/>
                    </a:moveTo>
                    <a:lnTo>
                      <a:pt x="3319344" y="36004"/>
                    </a:lnTo>
                    <a:lnTo>
                      <a:pt x="3311753" y="23786"/>
                    </a:lnTo>
                    <a:cubicBezTo>
                      <a:pt x="3301981" y="17270"/>
                      <a:pt x="3288481" y="13240"/>
                      <a:pt x="3273569" y="13240"/>
                    </a:cubicBezTo>
                    <a:cubicBezTo>
                      <a:pt x="3258658" y="13240"/>
                      <a:pt x="3245158" y="17270"/>
                      <a:pt x="3235385" y="23786"/>
                    </a:cubicBezTo>
                    <a:lnTo>
                      <a:pt x="3227795" y="36004"/>
                    </a:lnTo>
                    <a:lnTo>
                      <a:pt x="3219570" y="36004"/>
                    </a:lnTo>
                    <a:cubicBezTo>
                      <a:pt x="3219570" y="16120"/>
                      <a:pt x="3243747" y="0"/>
                      <a:pt x="3273570" y="0"/>
                    </a:cubicBezTo>
                    <a:cubicBezTo>
                      <a:pt x="3303393" y="0"/>
                      <a:pt x="3327570" y="16120"/>
                      <a:pt x="3327570" y="36004"/>
                    </a:cubicBezTo>
                    <a:close/>
                    <a:moveTo>
                      <a:pt x="3535736" y="36004"/>
                    </a:moveTo>
                    <a:lnTo>
                      <a:pt x="3535344" y="36004"/>
                    </a:lnTo>
                    <a:lnTo>
                      <a:pt x="3527753" y="23785"/>
                    </a:lnTo>
                    <a:cubicBezTo>
                      <a:pt x="3517980" y="17270"/>
                      <a:pt x="3504480" y="13240"/>
                      <a:pt x="3489569" y="13240"/>
                    </a:cubicBezTo>
                    <a:cubicBezTo>
                      <a:pt x="3474658" y="13240"/>
                      <a:pt x="3461158" y="17270"/>
                      <a:pt x="3451385" y="23786"/>
                    </a:cubicBezTo>
                    <a:lnTo>
                      <a:pt x="3443795" y="36004"/>
                    </a:lnTo>
                    <a:lnTo>
                      <a:pt x="3435570" y="36004"/>
                    </a:lnTo>
                    <a:lnTo>
                      <a:pt x="3427736" y="36004"/>
                    </a:lnTo>
                    <a:lnTo>
                      <a:pt x="3427344" y="36004"/>
                    </a:lnTo>
                    <a:lnTo>
                      <a:pt x="3419753" y="23786"/>
                    </a:lnTo>
                    <a:cubicBezTo>
                      <a:pt x="3409981" y="17270"/>
                      <a:pt x="3396481" y="13240"/>
                      <a:pt x="3381569" y="13240"/>
                    </a:cubicBezTo>
                    <a:cubicBezTo>
                      <a:pt x="3366658" y="13240"/>
                      <a:pt x="3353158" y="17270"/>
                      <a:pt x="3343385" y="23786"/>
                    </a:cubicBezTo>
                    <a:lnTo>
                      <a:pt x="3335795" y="36004"/>
                    </a:lnTo>
                    <a:lnTo>
                      <a:pt x="3327570" y="36004"/>
                    </a:lnTo>
                    <a:cubicBezTo>
                      <a:pt x="3327570" y="16120"/>
                      <a:pt x="3351747" y="0"/>
                      <a:pt x="3381570" y="0"/>
                    </a:cubicBezTo>
                    <a:cubicBezTo>
                      <a:pt x="3396481" y="0"/>
                      <a:pt x="3409981" y="4030"/>
                      <a:pt x="3419754" y="10545"/>
                    </a:cubicBezTo>
                    <a:lnTo>
                      <a:pt x="3431653" y="29699"/>
                    </a:lnTo>
                    <a:lnTo>
                      <a:pt x="3443552" y="10545"/>
                    </a:lnTo>
                    <a:cubicBezTo>
                      <a:pt x="3453324" y="4030"/>
                      <a:pt x="3466824" y="0"/>
                      <a:pt x="3481736" y="0"/>
                    </a:cubicBezTo>
                    <a:cubicBezTo>
                      <a:pt x="3511559" y="0"/>
                      <a:pt x="3535736" y="16120"/>
                      <a:pt x="3535736" y="36004"/>
                    </a:cubicBezTo>
                    <a:close/>
                    <a:moveTo>
                      <a:pt x="3643736" y="36004"/>
                    </a:moveTo>
                    <a:lnTo>
                      <a:pt x="3635510" y="36004"/>
                    </a:lnTo>
                    <a:lnTo>
                      <a:pt x="3627919" y="23786"/>
                    </a:lnTo>
                    <a:cubicBezTo>
                      <a:pt x="3618147" y="17270"/>
                      <a:pt x="3604647" y="13240"/>
                      <a:pt x="3589735" y="13240"/>
                    </a:cubicBezTo>
                    <a:cubicBezTo>
                      <a:pt x="3574823" y="13240"/>
                      <a:pt x="3561323" y="17270"/>
                      <a:pt x="3551551" y="23785"/>
                    </a:cubicBezTo>
                    <a:lnTo>
                      <a:pt x="3543960" y="36004"/>
                    </a:lnTo>
                    <a:lnTo>
                      <a:pt x="3535736" y="36004"/>
                    </a:lnTo>
                    <a:cubicBezTo>
                      <a:pt x="3535736" y="16120"/>
                      <a:pt x="3559913" y="0"/>
                      <a:pt x="3589736" y="0"/>
                    </a:cubicBezTo>
                    <a:cubicBezTo>
                      <a:pt x="3619559" y="0"/>
                      <a:pt x="3643736" y="16120"/>
                      <a:pt x="3643736" y="36004"/>
                    </a:cubicBezTo>
                    <a:close/>
                    <a:moveTo>
                      <a:pt x="3852800" y="36004"/>
                    </a:moveTo>
                    <a:lnTo>
                      <a:pt x="3851510" y="36004"/>
                    </a:lnTo>
                    <a:lnTo>
                      <a:pt x="3843919" y="23785"/>
                    </a:lnTo>
                    <a:cubicBezTo>
                      <a:pt x="3834146" y="17270"/>
                      <a:pt x="3820646" y="13240"/>
                      <a:pt x="3805735" y="13240"/>
                    </a:cubicBezTo>
                    <a:cubicBezTo>
                      <a:pt x="3790824" y="13240"/>
                      <a:pt x="3777324" y="17270"/>
                      <a:pt x="3767551" y="23786"/>
                    </a:cubicBezTo>
                    <a:lnTo>
                      <a:pt x="3759961" y="36004"/>
                    </a:lnTo>
                    <a:lnTo>
                      <a:pt x="3751736" y="36004"/>
                    </a:lnTo>
                    <a:lnTo>
                      <a:pt x="3744800" y="36004"/>
                    </a:lnTo>
                    <a:lnTo>
                      <a:pt x="3743510" y="36004"/>
                    </a:lnTo>
                    <a:lnTo>
                      <a:pt x="3735919" y="23786"/>
                    </a:lnTo>
                    <a:cubicBezTo>
                      <a:pt x="3726147" y="17270"/>
                      <a:pt x="3712647" y="13240"/>
                      <a:pt x="3697735" y="13240"/>
                    </a:cubicBezTo>
                    <a:cubicBezTo>
                      <a:pt x="3682824" y="13240"/>
                      <a:pt x="3669324" y="17270"/>
                      <a:pt x="3659551" y="23786"/>
                    </a:cubicBezTo>
                    <a:lnTo>
                      <a:pt x="3651961" y="36004"/>
                    </a:lnTo>
                    <a:lnTo>
                      <a:pt x="3643736" y="36004"/>
                    </a:lnTo>
                    <a:cubicBezTo>
                      <a:pt x="3643736" y="16120"/>
                      <a:pt x="3667913" y="0"/>
                      <a:pt x="3697736" y="0"/>
                    </a:cubicBezTo>
                    <a:cubicBezTo>
                      <a:pt x="3712647" y="0"/>
                      <a:pt x="3726147" y="4030"/>
                      <a:pt x="3735920" y="10545"/>
                    </a:cubicBezTo>
                    <a:lnTo>
                      <a:pt x="3748268" y="30422"/>
                    </a:lnTo>
                    <a:lnTo>
                      <a:pt x="3760616" y="10545"/>
                    </a:lnTo>
                    <a:cubicBezTo>
                      <a:pt x="3770388" y="4030"/>
                      <a:pt x="3783888" y="0"/>
                      <a:pt x="3798800" y="0"/>
                    </a:cubicBezTo>
                    <a:cubicBezTo>
                      <a:pt x="3828623" y="0"/>
                      <a:pt x="3852800" y="16120"/>
                      <a:pt x="3852800" y="36004"/>
                    </a:cubicBezTo>
                    <a:close/>
                    <a:moveTo>
                      <a:pt x="3960800" y="36004"/>
                    </a:moveTo>
                    <a:lnTo>
                      <a:pt x="3952574" y="36004"/>
                    </a:lnTo>
                    <a:lnTo>
                      <a:pt x="3944983" y="23786"/>
                    </a:lnTo>
                    <a:cubicBezTo>
                      <a:pt x="3935211" y="17270"/>
                      <a:pt x="3921711" y="13240"/>
                      <a:pt x="3906799" y="13240"/>
                    </a:cubicBezTo>
                    <a:cubicBezTo>
                      <a:pt x="3891887" y="13240"/>
                      <a:pt x="3878387" y="17270"/>
                      <a:pt x="3868615" y="23785"/>
                    </a:cubicBezTo>
                    <a:lnTo>
                      <a:pt x="3861024" y="36004"/>
                    </a:lnTo>
                    <a:lnTo>
                      <a:pt x="3852800" y="36004"/>
                    </a:lnTo>
                    <a:cubicBezTo>
                      <a:pt x="3852800" y="16120"/>
                      <a:pt x="3876977" y="0"/>
                      <a:pt x="3906800" y="0"/>
                    </a:cubicBezTo>
                    <a:cubicBezTo>
                      <a:pt x="3936623" y="0"/>
                      <a:pt x="3960800" y="16120"/>
                      <a:pt x="3960800" y="36004"/>
                    </a:cubicBezTo>
                    <a:close/>
                    <a:moveTo>
                      <a:pt x="4068800" y="36004"/>
                    </a:moveTo>
                    <a:lnTo>
                      <a:pt x="4060574" y="36004"/>
                    </a:lnTo>
                    <a:lnTo>
                      <a:pt x="4052983" y="23786"/>
                    </a:lnTo>
                    <a:cubicBezTo>
                      <a:pt x="4043211" y="17270"/>
                      <a:pt x="4029711" y="13240"/>
                      <a:pt x="4014799" y="13240"/>
                    </a:cubicBezTo>
                    <a:cubicBezTo>
                      <a:pt x="3999888" y="13240"/>
                      <a:pt x="3986388" y="17270"/>
                      <a:pt x="3976615" y="23786"/>
                    </a:cubicBezTo>
                    <a:lnTo>
                      <a:pt x="3969025" y="36004"/>
                    </a:lnTo>
                    <a:lnTo>
                      <a:pt x="3960800" y="36004"/>
                    </a:lnTo>
                    <a:cubicBezTo>
                      <a:pt x="3960800" y="16120"/>
                      <a:pt x="3984977" y="0"/>
                      <a:pt x="4014800" y="0"/>
                    </a:cubicBezTo>
                    <a:cubicBezTo>
                      <a:pt x="4044623" y="0"/>
                      <a:pt x="4068800" y="16120"/>
                      <a:pt x="4068800" y="36004"/>
                    </a:cubicBezTo>
                    <a:close/>
                    <a:moveTo>
                      <a:pt x="4179967" y="36004"/>
                    </a:moveTo>
                    <a:lnTo>
                      <a:pt x="4168574" y="36004"/>
                    </a:lnTo>
                    <a:lnTo>
                      <a:pt x="4160983" y="23786"/>
                    </a:lnTo>
                    <a:cubicBezTo>
                      <a:pt x="4151211" y="17270"/>
                      <a:pt x="4137711" y="13240"/>
                      <a:pt x="4122799" y="13240"/>
                    </a:cubicBezTo>
                    <a:cubicBezTo>
                      <a:pt x="4107888" y="13240"/>
                      <a:pt x="4094388" y="17270"/>
                      <a:pt x="4084615" y="23786"/>
                    </a:cubicBezTo>
                    <a:lnTo>
                      <a:pt x="4077025" y="36004"/>
                    </a:lnTo>
                    <a:lnTo>
                      <a:pt x="4071967" y="36004"/>
                    </a:lnTo>
                    <a:cubicBezTo>
                      <a:pt x="4071967" y="16120"/>
                      <a:pt x="4096144" y="0"/>
                      <a:pt x="4125967" y="0"/>
                    </a:cubicBezTo>
                    <a:cubicBezTo>
                      <a:pt x="4155790" y="0"/>
                      <a:pt x="4179967" y="16120"/>
                      <a:pt x="4179967" y="36004"/>
                    </a:cubicBezTo>
                    <a:close/>
                    <a:moveTo>
                      <a:pt x="4287967" y="36004"/>
                    </a:moveTo>
                    <a:lnTo>
                      <a:pt x="4279741" y="36004"/>
                    </a:lnTo>
                    <a:lnTo>
                      <a:pt x="4272150" y="23786"/>
                    </a:lnTo>
                    <a:cubicBezTo>
                      <a:pt x="4262378" y="17270"/>
                      <a:pt x="4248878" y="13240"/>
                      <a:pt x="4233966" y="13240"/>
                    </a:cubicBezTo>
                    <a:cubicBezTo>
                      <a:pt x="4219055" y="13240"/>
                      <a:pt x="4205555" y="17270"/>
                      <a:pt x="4195782" y="23786"/>
                    </a:cubicBezTo>
                    <a:lnTo>
                      <a:pt x="4188192" y="36004"/>
                    </a:lnTo>
                    <a:lnTo>
                      <a:pt x="4179967" y="36004"/>
                    </a:lnTo>
                    <a:cubicBezTo>
                      <a:pt x="4179967" y="16120"/>
                      <a:pt x="4204144" y="0"/>
                      <a:pt x="4233967" y="0"/>
                    </a:cubicBezTo>
                    <a:cubicBezTo>
                      <a:pt x="4263790" y="0"/>
                      <a:pt x="4287967" y="16120"/>
                      <a:pt x="4287967" y="36004"/>
                    </a:cubicBezTo>
                    <a:close/>
                    <a:moveTo>
                      <a:pt x="4395967" y="36004"/>
                    </a:moveTo>
                    <a:lnTo>
                      <a:pt x="4387741" y="36004"/>
                    </a:lnTo>
                    <a:lnTo>
                      <a:pt x="4380150" y="23786"/>
                    </a:lnTo>
                    <a:cubicBezTo>
                      <a:pt x="4370378" y="17270"/>
                      <a:pt x="4356878" y="13240"/>
                      <a:pt x="4341966" y="13240"/>
                    </a:cubicBezTo>
                    <a:cubicBezTo>
                      <a:pt x="4327055" y="13240"/>
                      <a:pt x="4313555" y="17270"/>
                      <a:pt x="4303782" y="23786"/>
                    </a:cubicBezTo>
                    <a:lnTo>
                      <a:pt x="4296192" y="36004"/>
                    </a:lnTo>
                    <a:lnTo>
                      <a:pt x="4287967" y="36004"/>
                    </a:lnTo>
                    <a:cubicBezTo>
                      <a:pt x="4287967" y="16120"/>
                      <a:pt x="4312144" y="0"/>
                      <a:pt x="4341967" y="0"/>
                    </a:cubicBezTo>
                    <a:cubicBezTo>
                      <a:pt x="4371790" y="0"/>
                      <a:pt x="4395967" y="16120"/>
                      <a:pt x="4395967" y="36004"/>
                    </a:cubicBezTo>
                    <a:close/>
                    <a:moveTo>
                      <a:pt x="108000" y="36005"/>
                    </a:moveTo>
                    <a:lnTo>
                      <a:pt x="89998" y="36005"/>
                    </a:lnTo>
                    <a:cubicBezTo>
                      <a:pt x="89998" y="26063"/>
                      <a:pt x="73881" y="18003"/>
                      <a:pt x="54000" y="18003"/>
                    </a:cubicBezTo>
                    <a:cubicBezTo>
                      <a:pt x="34119" y="18003"/>
                      <a:pt x="18002" y="26063"/>
                      <a:pt x="18002" y="36005"/>
                    </a:cubicBezTo>
                    <a:lnTo>
                      <a:pt x="0" y="36005"/>
                    </a:lnTo>
                    <a:cubicBezTo>
                      <a:pt x="0" y="16121"/>
                      <a:pt x="24177" y="1"/>
                      <a:pt x="54000" y="1"/>
                    </a:cubicBezTo>
                    <a:cubicBezTo>
                      <a:pt x="83823" y="1"/>
                      <a:pt x="108000" y="16121"/>
                      <a:pt x="108000" y="36005"/>
                    </a:cubicBezTo>
                    <a:close/>
                    <a:moveTo>
                      <a:pt x="216000" y="36005"/>
                    </a:moveTo>
                    <a:lnTo>
                      <a:pt x="207774" y="36005"/>
                    </a:lnTo>
                    <a:lnTo>
                      <a:pt x="200183" y="23786"/>
                    </a:lnTo>
                    <a:cubicBezTo>
                      <a:pt x="190411" y="17271"/>
                      <a:pt x="176911" y="13241"/>
                      <a:pt x="161999" y="13241"/>
                    </a:cubicBezTo>
                    <a:cubicBezTo>
                      <a:pt x="147088" y="13241"/>
                      <a:pt x="133588" y="17271"/>
                      <a:pt x="123816" y="23786"/>
                    </a:cubicBezTo>
                    <a:lnTo>
                      <a:pt x="116225" y="36005"/>
                    </a:lnTo>
                    <a:lnTo>
                      <a:pt x="108000" y="36005"/>
                    </a:lnTo>
                    <a:cubicBezTo>
                      <a:pt x="108000" y="16121"/>
                      <a:pt x="132177" y="1"/>
                      <a:pt x="162000" y="1"/>
                    </a:cubicBezTo>
                    <a:cubicBezTo>
                      <a:pt x="191823" y="1"/>
                      <a:pt x="216000" y="16121"/>
                      <a:pt x="216000" y="36005"/>
                    </a:cubicBezTo>
                    <a:close/>
                    <a:moveTo>
                      <a:pt x="327167" y="36005"/>
                    </a:moveTo>
                    <a:lnTo>
                      <a:pt x="315774" y="36005"/>
                    </a:lnTo>
                    <a:lnTo>
                      <a:pt x="308183" y="23786"/>
                    </a:lnTo>
                    <a:cubicBezTo>
                      <a:pt x="298411" y="17271"/>
                      <a:pt x="284911" y="13241"/>
                      <a:pt x="269999" y="13241"/>
                    </a:cubicBezTo>
                    <a:cubicBezTo>
                      <a:pt x="255088" y="13241"/>
                      <a:pt x="241588" y="17271"/>
                      <a:pt x="231816" y="23786"/>
                    </a:cubicBezTo>
                    <a:lnTo>
                      <a:pt x="224225" y="36005"/>
                    </a:lnTo>
                    <a:lnTo>
                      <a:pt x="219167" y="36005"/>
                    </a:lnTo>
                    <a:cubicBezTo>
                      <a:pt x="219167" y="16121"/>
                      <a:pt x="243344" y="1"/>
                      <a:pt x="273167" y="1"/>
                    </a:cubicBezTo>
                    <a:cubicBezTo>
                      <a:pt x="302990" y="1"/>
                      <a:pt x="327167" y="16121"/>
                      <a:pt x="327167" y="36005"/>
                    </a:cubicBezTo>
                    <a:close/>
                    <a:moveTo>
                      <a:pt x="435167" y="36005"/>
                    </a:moveTo>
                    <a:lnTo>
                      <a:pt x="426941" y="36005"/>
                    </a:lnTo>
                    <a:lnTo>
                      <a:pt x="419350" y="23786"/>
                    </a:lnTo>
                    <a:cubicBezTo>
                      <a:pt x="409578" y="17271"/>
                      <a:pt x="396078" y="13241"/>
                      <a:pt x="381166" y="13241"/>
                    </a:cubicBezTo>
                    <a:cubicBezTo>
                      <a:pt x="366255" y="13241"/>
                      <a:pt x="352755" y="17271"/>
                      <a:pt x="342983" y="23786"/>
                    </a:cubicBezTo>
                    <a:lnTo>
                      <a:pt x="335392" y="36005"/>
                    </a:lnTo>
                    <a:lnTo>
                      <a:pt x="327167" y="36005"/>
                    </a:lnTo>
                    <a:cubicBezTo>
                      <a:pt x="327167" y="16121"/>
                      <a:pt x="351344" y="1"/>
                      <a:pt x="381167" y="1"/>
                    </a:cubicBezTo>
                    <a:cubicBezTo>
                      <a:pt x="410990" y="1"/>
                      <a:pt x="435167" y="16121"/>
                      <a:pt x="435167" y="36005"/>
                    </a:cubicBezTo>
                    <a:close/>
                    <a:moveTo>
                      <a:pt x="648939" y="36005"/>
                    </a:moveTo>
                    <a:lnTo>
                      <a:pt x="642941" y="36005"/>
                    </a:lnTo>
                    <a:lnTo>
                      <a:pt x="635349" y="23786"/>
                    </a:lnTo>
                    <a:cubicBezTo>
                      <a:pt x="625577" y="17271"/>
                      <a:pt x="612077" y="13241"/>
                      <a:pt x="597166" y="13241"/>
                    </a:cubicBezTo>
                    <a:cubicBezTo>
                      <a:pt x="582255" y="13241"/>
                      <a:pt x="568755" y="17271"/>
                      <a:pt x="558983" y="23787"/>
                    </a:cubicBezTo>
                    <a:lnTo>
                      <a:pt x="551392" y="36005"/>
                    </a:lnTo>
                    <a:lnTo>
                      <a:pt x="543167" y="36005"/>
                    </a:lnTo>
                    <a:lnTo>
                      <a:pt x="540939" y="36005"/>
                    </a:lnTo>
                    <a:lnTo>
                      <a:pt x="534941" y="36005"/>
                    </a:lnTo>
                    <a:lnTo>
                      <a:pt x="527350" y="23786"/>
                    </a:lnTo>
                    <a:cubicBezTo>
                      <a:pt x="517578" y="17271"/>
                      <a:pt x="504078" y="13241"/>
                      <a:pt x="489166" y="13241"/>
                    </a:cubicBezTo>
                    <a:cubicBezTo>
                      <a:pt x="474255" y="13241"/>
                      <a:pt x="460755" y="17271"/>
                      <a:pt x="450983" y="23786"/>
                    </a:cubicBezTo>
                    <a:lnTo>
                      <a:pt x="443392" y="36005"/>
                    </a:lnTo>
                    <a:lnTo>
                      <a:pt x="435167" y="36005"/>
                    </a:lnTo>
                    <a:cubicBezTo>
                      <a:pt x="435167" y="16121"/>
                      <a:pt x="459344" y="1"/>
                      <a:pt x="489167" y="1"/>
                    </a:cubicBezTo>
                    <a:cubicBezTo>
                      <a:pt x="504078" y="1"/>
                      <a:pt x="517578" y="4031"/>
                      <a:pt x="527350" y="10546"/>
                    </a:cubicBezTo>
                    <a:lnTo>
                      <a:pt x="542053" y="34212"/>
                    </a:lnTo>
                    <a:lnTo>
                      <a:pt x="556755" y="10546"/>
                    </a:lnTo>
                    <a:cubicBezTo>
                      <a:pt x="566527" y="4031"/>
                      <a:pt x="580027" y="1"/>
                      <a:pt x="594939" y="1"/>
                    </a:cubicBezTo>
                    <a:cubicBezTo>
                      <a:pt x="624762" y="1"/>
                      <a:pt x="648939" y="16121"/>
                      <a:pt x="648939" y="36005"/>
                    </a:cubicBezTo>
                    <a:close/>
                    <a:moveTo>
                      <a:pt x="756939" y="36005"/>
                    </a:moveTo>
                    <a:lnTo>
                      <a:pt x="748713" y="36005"/>
                    </a:lnTo>
                    <a:lnTo>
                      <a:pt x="741122" y="23787"/>
                    </a:lnTo>
                    <a:cubicBezTo>
                      <a:pt x="731350" y="17271"/>
                      <a:pt x="717850" y="13241"/>
                      <a:pt x="702938" y="13241"/>
                    </a:cubicBezTo>
                    <a:cubicBezTo>
                      <a:pt x="688026" y="13241"/>
                      <a:pt x="674526" y="17271"/>
                      <a:pt x="664754" y="23786"/>
                    </a:cubicBezTo>
                    <a:lnTo>
                      <a:pt x="657163" y="36005"/>
                    </a:lnTo>
                    <a:lnTo>
                      <a:pt x="648939" y="36005"/>
                    </a:lnTo>
                    <a:cubicBezTo>
                      <a:pt x="648939" y="16121"/>
                      <a:pt x="673116" y="1"/>
                      <a:pt x="702939" y="1"/>
                    </a:cubicBezTo>
                    <a:cubicBezTo>
                      <a:pt x="732762" y="1"/>
                      <a:pt x="756939" y="16121"/>
                      <a:pt x="756939" y="36005"/>
                    </a:cubicBezTo>
                    <a:close/>
                    <a:moveTo>
                      <a:pt x="966003" y="36005"/>
                    </a:moveTo>
                    <a:lnTo>
                      <a:pt x="964713" y="36005"/>
                    </a:lnTo>
                    <a:lnTo>
                      <a:pt x="957121" y="23786"/>
                    </a:lnTo>
                    <a:cubicBezTo>
                      <a:pt x="947349" y="17271"/>
                      <a:pt x="933849" y="13241"/>
                      <a:pt x="918938" y="13241"/>
                    </a:cubicBezTo>
                    <a:cubicBezTo>
                      <a:pt x="904027" y="13241"/>
                      <a:pt x="890527" y="17271"/>
                      <a:pt x="880755" y="23787"/>
                    </a:cubicBezTo>
                    <a:lnTo>
                      <a:pt x="873164" y="36005"/>
                    </a:lnTo>
                    <a:lnTo>
                      <a:pt x="864939" y="36005"/>
                    </a:lnTo>
                    <a:lnTo>
                      <a:pt x="858003" y="36005"/>
                    </a:lnTo>
                    <a:lnTo>
                      <a:pt x="856713" y="36005"/>
                    </a:lnTo>
                    <a:lnTo>
                      <a:pt x="849122" y="23787"/>
                    </a:lnTo>
                    <a:cubicBezTo>
                      <a:pt x="839350" y="17271"/>
                      <a:pt x="825850" y="13241"/>
                      <a:pt x="810938" y="13241"/>
                    </a:cubicBezTo>
                    <a:cubicBezTo>
                      <a:pt x="796027" y="13241"/>
                      <a:pt x="782527" y="17271"/>
                      <a:pt x="772755" y="23787"/>
                    </a:cubicBezTo>
                    <a:lnTo>
                      <a:pt x="765164" y="36005"/>
                    </a:lnTo>
                    <a:lnTo>
                      <a:pt x="756939" y="36005"/>
                    </a:lnTo>
                    <a:cubicBezTo>
                      <a:pt x="756939" y="16121"/>
                      <a:pt x="781116" y="1"/>
                      <a:pt x="810939" y="1"/>
                    </a:cubicBezTo>
                    <a:cubicBezTo>
                      <a:pt x="825850" y="1"/>
                      <a:pt x="839350" y="4031"/>
                      <a:pt x="849122" y="10546"/>
                    </a:cubicBezTo>
                    <a:lnTo>
                      <a:pt x="861471" y="30423"/>
                    </a:lnTo>
                    <a:lnTo>
                      <a:pt x="873819" y="10546"/>
                    </a:lnTo>
                    <a:cubicBezTo>
                      <a:pt x="883591" y="4031"/>
                      <a:pt x="897091" y="1"/>
                      <a:pt x="912003" y="1"/>
                    </a:cubicBezTo>
                    <a:cubicBezTo>
                      <a:pt x="941826" y="1"/>
                      <a:pt x="966003" y="16121"/>
                      <a:pt x="966003" y="36005"/>
                    </a:cubicBezTo>
                    <a:close/>
                    <a:moveTo>
                      <a:pt x="1074003" y="36005"/>
                    </a:moveTo>
                    <a:lnTo>
                      <a:pt x="1065777" y="36005"/>
                    </a:lnTo>
                    <a:lnTo>
                      <a:pt x="1058186" y="23787"/>
                    </a:lnTo>
                    <a:cubicBezTo>
                      <a:pt x="1048414" y="17271"/>
                      <a:pt x="1034914" y="13241"/>
                      <a:pt x="1020002" y="13241"/>
                    </a:cubicBezTo>
                    <a:cubicBezTo>
                      <a:pt x="1005090" y="13241"/>
                      <a:pt x="991590" y="17271"/>
                      <a:pt x="981818" y="23786"/>
                    </a:cubicBezTo>
                    <a:lnTo>
                      <a:pt x="974228" y="36005"/>
                    </a:lnTo>
                    <a:lnTo>
                      <a:pt x="966003" y="36005"/>
                    </a:lnTo>
                    <a:cubicBezTo>
                      <a:pt x="966003" y="16121"/>
                      <a:pt x="990180" y="1"/>
                      <a:pt x="1020003" y="1"/>
                    </a:cubicBezTo>
                    <a:cubicBezTo>
                      <a:pt x="1049826" y="1"/>
                      <a:pt x="1074003" y="16121"/>
                      <a:pt x="1074003" y="36005"/>
                    </a:cubicBezTo>
                    <a:close/>
                    <a:moveTo>
                      <a:pt x="1182003" y="36005"/>
                    </a:moveTo>
                    <a:lnTo>
                      <a:pt x="1173777" y="36005"/>
                    </a:lnTo>
                    <a:lnTo>
                      <a:pt x="1166186" y="23787"/>
                    </a:lnTo>
                    <a:cubicBezTo>
                      <a:pt x="1156414" y="17271"/>
                      <a:pt x="1142914" y="13241"/>
                      <a:pt x="1128002" y="13241"/>
                    </a:cubicBezTo>
                    <a:cubicBezTo>
                      <a:pt x="1113091" y="13241"/>
                      <a:pt x="1099591" y="17271"/>
                      <a:pt x="1089819" y="23787"/>
                    </a:cubicBezTo>
                    <a:lnTo>
                      <a:pt x="1082228" y="36005"/>
                    </a:lnTo>
                    <a:lnTo>
                      <a:pt x="1074003" y="36005"/>
                    </a:lnTo>
                    <a:cubicBezTo>
                      <a:pt x="1074003" y="16121"/>
                      <a:pt x="1098180" y="1"/>
                      <a:pt x="1128003" y="1"/>
                    </a:cubicBezTo>
                    <a:cubicBezTo>
                      <a:pt x="1157826" y="1"/>
                      <a:pt x="1182003" y="16121"/>
                      <a:pt x="1182003" y="36005"/>
                    </a:cubicBezTo>
                    <a:close/>
                    <a:moveTo>
                      <a:pt x="1293170" y="36005"/>
                    </a:moveTo>
                    <a:lnTo>
                      <a:pt x="1281777" y="36005"/>
                    </a:lnTo>
                    <a:lnTo>
                      <a:pt x="1274186" y="23787"/>
                    </a:lnTo>
                    <a:cubicBezTo>
                      <a:pt x="1264414" y="17271"/>
                      <a:pt x="1250914" y="13241"/>
                      <a:pt x="1236002" y="13241"/>
                    </a:cubicBezTo>
                    <a:cubicBezTo>
                      <a:pt x="1221091" y="13241"/>
                      <a:pt x="1207591" y="17271"/>
                      <a:pt x="1197819" y="23787"/>
                    </a:cubicBezTo>
                    <a:lnTo>
                      <a:pt x="1190228" y="36005"/>
                    </a:lnTo>
                    <a:lnTo>
                      <a:pt x="1185170" y="36005"/>
                    </a:lnTo>
                    <a:cubicBezTo>
                      <a:pt x="1185170" y="16121"/>
                      <a:pt x="1209347" y="1"/>
                      <a:pt x="1239170" y="1"/>
                    </a:cubicBezTo>
                    <a:cubicBezTo>
                      <a:pt x="1268993" y="1"/>
                      <a:pt x="1293170" y="16121"/>
                      <a:pt x="1293170" y="36005"/>
                    </a:cubicBezTo>
                    <a:close/>
                    <a:moveTo>
                      <a:pt x="1401170" y="36005"/>
                    </a:moveTo>
                    <a:lnTo>
                      <a:pt x="1392944" y="36005"/>
                    </a:lnTo>
                    <a:lnTo>
                      <a:pt x="1385353" y="23787"/>
                    </a:lnTo>
                    <a:cubicBezTo>
                      <a:pt x="1375581" y="17271"/>
                      <a:pt x="1362081" y="13241"/>
                      <a:pt x="1347169" y="13241"/>
                    </a:cubicBezTo>
                    <a:cubicBezTo>
                      <a:pt x="1332258" y="13241"/>
                      <a:pt x="1318758" y="17271"/>
                      <a:pt x="1308986" y="23787"/>
                    </a:cubicBezTo>
                    <a:lnTo>
                      <a:pt x="1301395" y="36005"/>
                    </a:lnTo>
                    <a:lnTo>
                      <a:pt x="1293170" y="36005"/>
                    </a:lnTo>
                    <a:cubicBezTo>
                      <a:pt x="1293170" y="16121"/>
                      <a:pt x="1317347" y="1"/>
                      <a:pt x="1347170" y="1"/>
                    </a:cubicBezTo>
                    <a:cubicBezTo>
                      <a:pt x="1376993" y="1"/>
                      <a:pt x="1401170" y="16121"/>
                      <a:pt x="1401170" y="36005"/>
                    </a:cubicBezTo>
                    <a:close/>
                    <a:moveTo>
                      <a:pt x="1609336" y="36005"/>
                    </a:moveTo>
                    <a:lnTo>
                      <a:pt x="1608944" y="36005"/>
                    </a:lnTo>
                    <a:lnTo>
                      <a:pt x="1601352" y="23786"/>
                    </a:lnTo>
                    <a:cubicBezTo>
                      <a:pt x="1591580" y="17271"/>
                      <a:pt x="1578080" y="13241"/>
                      <a:pt x="1563169" y="13241"/>
                    </a:cubicBezTo>
                    <a:cubicBezTo>
                      <a:pt x="1548258" y="13241"/>
                      <a:pt x="1534758" y="17271"/>
                      <a:pt x="1524986" y="23787"/>
                    </a:cubicBezTo>
                    <a:lnTo>
                      <a:pt x="1517395" y="36005"/>
                    </a:lnTo>
                    <a:lnTo>
                      <a:pt x="1509170" y="36005"/>
                    </a:lnTo>
                    <a:lnTo>
                      <a:pt x="1501336" y="36005"/>
                    </a:lnTo>
                    <a:lnTo>
                      <a:pt x="1500944" y="36005"/>
                    </a:lnTo>
                    <a:lnTo>
                      <a:pt x="1493353" y="23787"/>
                    </a:lnTo>
                    <a:cubicBezTo>
                      <a:pt x="1483581" y="17271"/>
                      <a:pt x="1470081" y="13241"/>
                      <a:pt x="1455169" y="13241"/>
                    </a:cubicBezTo>
                    <a:cubicBezTo>
                      <a:pt x="1440258" y="13241"/>
                      <a:pt x="1426758" y="17271"/>
                      <a:pt x="1416986" y="23787"/>
                    </a:cubicBezTo>
                    <a:lnTo>
                      <a:pt x="1409395" y="36005"/>
                    </a:lnTo>
                    <a:lnTo>
                      <a:pt x="1401170" y="36005"/>
                    </a:lnTo>
                    <a:cubicBezTo>
                      <a:pt x="1401170" y="16121"/>
                      <a:pt x="1425347" y="1"/>
                      <a:pt x="1455170" y="1"/>
                    </a:cubicBezTo>
                    <a:cubicBezTo>
                      <a:pt x="1470081" y="1"/>
                      <a:pt x="1483581" y="4031"/>
                      <a:pt x="1493353" y="10546"/>
                    </a:cubicBezTo>
                    <a:lnTo>
                      <a:pt x="1505253" y="29700"/>
                    </a:lnTo>
                    <a:lnTo>
                      <a:pt x="1517152" y="10546"/>
                    </a:lnTo>
                    <a:cubicBezTo>
                      <a:pt x="1526924" y="4031"/>
                      <a:pt x="1540424" y="1"/>
                      <a:pt x="1555336" y="1"/>
                    </a:cubicBezTo>
                    <a:cubicBezTo>
                      <a:pt x="1585159" y="1"/>
                      <a:pt x="1609336" y="16121"/>
                      <a:pt x="1609336" y="36005"/>
                    </a:cubicBezTo>
                    <a:close/>
                    <a:moveTo>
                      <a:pt x="1717336" y="36005"/>
                    </a:moveTo>
                    <a:lnTo>
                      <a:pt x="1709110" y="36005"/>
                    </a:lnTo>
                    <a:lnTo>
                      <a:pt x="1701519" y="23787"/>
                    </a:lnTo>
                    <a:cubicBezTo>
                      <a:pt x="1691747" y="17271"/>
                      <a:pt x="1678247" y="13241"/>
                      <a:pt x="1663335" y="13241"/>
                    </a:cubicBezTo>
                    <a:cubicBezTo>
                      <a:pt x="1648423" y="13241"/>
                      <a:pt x="1634923" y="17271"/>
                      <a:pt x="1625151" y="23786"/>
                    </a:cubicBezTo>
                    <a:lnTo>
                      <a:pt x="1617560" y="36005"/>
                    </a:lnTo>
                    <a:lnTo>
                      <a:pt x="1609336" y="36005"/>
                    </a:lnTo>
                    <a:cubicBezTo>
                      <a:pt x="1609336" y="16121"/>
                      <a:pt x="1633513" y="1"/>
                      <a:pt x="1663336" y="1"/>
                    </a:cubicBezTo>
                    <a:cubicBezTo>
                      <a:pt x="1693159" y="1"/>
                      <a:pt x="1717336" y="16121"/>
                      <a:pt x="1717336" y="36005"/>
                    </a:cubicBezTo>
                    <a:close/>
                    <a:moveTo>
                      <a:pt x="1926400" y="36005"/>
                    </a:moveTo>
                    <a:lnTo>
                      <a:pt x="1925110" y="36005"/>
                    </a:lnTo>
                    <a:lnTo>
                      <a:pt x="1917518" y="23786"/>
                    </a:lnTo>
                    <a:cubicBezTo>
                      <a:pt x="1907746" y="17271"/>
                      <a:pt x="1894246" y="13241"/>
                      <a:pt x="1879335" y="13241"/>
                    </a:cubicBezTo>
                    <a:cubicBezTo>
                      <a:pt x="1864424" y="13241"/>
                      <a:pt x="1850924" y="17271"/>
                      <a:pt x="1841152" y="23787"/>
                    </a:cubicBezTo>
                    <a:lnTo>
                      <a:pt x="1833561" y="36005"/>
                    </a:lnTo>
                    <a:lnTo>
                      <a:pt x="1825336" y="36005"/>
                    </a:lnTo>
                    <a:lnTo>
                      <a:pt x="1818400" y="36005"/>
                    </a:lnTo>
                    <a:lnTo>
                      <a:pt x="1817110" y="36005"/>
                    </a:lnTo>
                    <a:lnTo>
                      <a:pt x="1809519" y="23787"/>
                    </a:lnTo>
                    <a:cubicBezTo>
                      <a:pt x="1799747" y="17271"/>
                      <a:pt x="1786247" y="13241"/>
                      <a:pt x="1771335" y="13241"/>
                    </a:cubicBezTo>
                    <a:cubicBezTo>
                      <a:pt x="1756424" y="13241"/>
                      <a:pt x="1742924" y="17271"/>
                      <a:pt x="1733152" y="23787"/>
                    </a:cubicBezTo>
                    <a:lnTo>
                      <a:pt x="1725561" y="36005"/>
                    </a:lnTo>
                    <a:lnTo>
                      <a:pt x="1717336" y="36005"/>
                    </a:lnTo>
                    <a:cubicBezTo>
                      <a:pt x="1717336" y="16121"/>
                      <a:pt x="1741513" y="1"/>
                      <a:pt x="1771336" y="1"/>
                    </a:cubicBezTo>
                    <a:cubicBezTo>
                      <a:pt x="1786247" y="1"/>
                      <a:pt x="1799747" y="4031"/>
                      <a:pt x="1809519" y="10546"/>
                    </a:cubicBezTo>
                    <a:lnTo>
                      <a:pt x="1821868" y="30423"/>
                    </a:lnTo>
                    <a:lnTo>
                      <a:pt x="1834216" y="10546"/>
                    </a:lnTo>
                    <a:cubicBezTo>
                      <a:pt x="1843988" y="4031"/>
                      <a:pt x="1857488" y="1"/>
                      <a:pt x="1872400" y="1"/>
                    </a:cubicBezTo>
                    <a:cubicBezTo>
                      <a:pt x="1902223" y="1"/>
                      <a:pt x="1926400" y="16121"/>
                      <a:pt x="1926400" y="36005"/>
                    </a:cubicBezTo>
                    <a:close/>
                    <a:moveTo>
                      <a:pt x="2034400" y="36005"/>
                    </a:moveTo>
                    <a:lnTo>
                      <a:pt x="2026174" y="36005"/>
                    </a:lnTo>
                    <a:lnTo>
                      <a:pt x="2018583" y="23787"/>
                    </a:lnTo>
                    <a:cubicBezTo>
                      <a:pt x="2008811" y="17271"/>
                      <a:pt x="1995311" y="13241"/>
                      <a:pt x="1980399" y="13241"/>
                    </a:cubicBezTo>
                    <a:cubicBezTo>
                      <a:pt x="1965487" y="13241"/>
                      <a:pt x="1951987" y="17271"/>
                      <a:pt x="1942215" y="23786"/>
                    </a:cubicBezTo>
                    <a:lnTo>
                      <a:pt x="1934625" y="36005"/>
                    </a:lnTo>
                    <a:lnTo>
                      <a:pt x="1926400" y="36005"/>
                    </a:lnTo>
                    <a:cubicBezTo>
                      <a:pt x="1926400" y="16121"/>
                      <a:pt x="1950577" y="1"/>
                      <a:pt x="1980400" y="1"/>
                    </a:cubicBezTo>
                    <a:cubicBezTo>
                      <a:pt x="2010223" y="1"/>
                      <a:pt x="2034400" y="16121"/>
                      <a:pt x="2034400" y="36005"/>
                    </a:cubicBezTo>
                    <a:close/>
                    <a:moveTo>
                      <a:pt x="2142400" y="36005"/>
                    </a:moveTo>
                    <a:lnTo>
                      <a:pt x="2134174" y="36005"/>
                    </a:lnTo>
                    <a:lnTo>
                      <a:pt x="2126583" y="23787"/>
                    </a:lnTo>
                    <a:cubicBezTo>
                      <a:pt x="2116811" y="17271"/>
                      <a:pt x="2103311" y="13241"/>
                      <a:pt x="2088399" y="13241"/>
                    </a:cubicBezTo>
                    <a:cubicBezTo>
                      <a:pt x="2073488" y="13241"/>
                      <a:pt x="2059988" y="17271"/>
                      <a:pt x="2050216" y="23787"/>
                    </a:cubicBezTo>
                    <a:lnTo>
                      <a:pt x="2042625" y="36005"/>
                    </a:lnTo>
                    <a:lnTo>
                      <a:pt x="2034400" y="36005"/>
                    </a:lnTo>
                    <a:cubicBezTo>
                      <a:pt x="2034400" y="16121"/>
                      <a:pt x="2058577" y="1"/>
                      <a:pt x="2088400" y="1"/>
                    </a:cubicBezTo>
                    <a:cubicBezTo>
                      <a:pt x="2118223" y="1"/>
                      <a:pt x="2142400" y="16121"/>
                      <a:pt x="2142400" y="36005"/>
                    </a:cubicBezTo>
                    <a:close/>
                    <a:moveTo>
                      <a:pt x="2253567" y="36005"/>
                    </a:moveTo>
                    <a:lnTo>
                      <a:pt x="2242174" y="36005"/>
                    </a:lnTo>
                    <a:lnTo>
                      <a:pt x="2234583" y="23787"/>
                    </a:lnTo>
                    <a:cubicBezTo>
                      <a:pt x="2224811" y="17271"/>
                      <a:pt x="2211311" y="13241"/>
                      <a:pt x="2196399" y="13241"/>
                    </a:cubicBezTo>
                    <a:cubicBezTo>
                      <a:pt x="2181488" y="13241"/>
                      <a:pt x="2167988" y="17271"/>
                      <a:pt x="2158216" y="23787"/>
                    </a:cubicBezTo>
                    <a:lnTo>
                      <a:pt x="2150625" y="36005"/>
                    </a:lnTo>
                    <a:lnTo>
                      <a:pt x="2145567" y="36005"/>
                    </a:lnTo>
                    <a:cubicBezTo>
                      <a:pt x="2145567" y="16121"/>
                      <a:pt x="2169744" y="1"/>
                      <a:pt x="2199567" y="1"/>
                    </a:cubicBezTo>
                    <a:cubicBezTo>
                      <a:pt x="2229390" y="1"/>
                      <a:pt x="2253567" y="16121"/>
                      <a:pt x="2253567" y="36005"/>
                    </a:cubicBezTo>
                    <a:close/>
                    <a:moveTo>
                      <a:pt x="2361567" y="36005"/>
                    </a:moveTo>
                    <a:lnTo>
                      <a:pt x="2353341" y="36005"/>
                    </a:lnTo>
                    <a:lnTo>
                      <a:pt x="2345750" y="23787"/>
                    </a:lnTo>
                    <a:cubicBezTo>
                      <a:pt x="2335978" y="17271"/>
                      <a:pt x="2322478" y="13241"/>
                      <a:pt x="2307566" y="13241"/>
                    </a:cubicBezTo>
                    <a:cubicBezTo>
                      <a:pt x="2292655" y="13241"/>
                      <a:pt x="2279155" y="17271"/>
                      <a:pt x="2269383" y="23787"/>
                    </a:cubicBezTo>
                    <a:lnTo>
                      <a:pt x="2261792" y="36005"/>
                    </a:lnTo>
                    <a:lnTo>
                      <a:pt x="2253567" y="36005"/>
                    </a:lnTo>
                    <a:cubicBezTo>
                      <a:pt x="2253567" y="16121"/>
                      <a:pt x="2277744" y="1"/>
                      <a:pt x="2307567" y="1"/>
                    </a:cubicBezTo>
                    <a:cubicBezTo>
                      <a:pt x="2337390" y="1"/>
                      <a:pt x="2361567" y="16121"/>
                      <a:pt x="2361567" y="36005"/>
                    </a:cubicBezTo>
                    <a:close/>
                    <a:moveTo>
                      <a:pt x="2469567" y="36005"/>
                    </a:moveTo>
                    <a:lnTo>
                      <a:pt x="2461341" y="36005"/>
                    </a:lnTo>
                    <a:lnTo>
                      <a:pt x="2453750" y="23787"/>
                    </a:lnTo>
                    <a:cubicBezTo>
                      <a:pt x="2443978" y="17271"/>
                      <a:pt x="2430478" y="13241"/>
                      <a:pt x="2415566" y="13241"/>
                    </a:cubicBezTo>
                    <a:cubicBezTo>
                      <a:pt x="2400655" y="13241"/>
                      <a:pt x="2387155" y="17271"/>
                      <a:pt x="2377383" y="23787"/>
                    </a:cubicBezTo>
                    <a:lnTo>
                      <a:pt x="2369792" y="36005"/>
                    </a:lnTo>
                    <a:lnTo>
                      <a:pt x="2361567" y="36005"/>
                    </a:lnTo>
                    <a:cubicBezTo>
                      <a:pt x="2361567" y="16121"/>
                      <a:pt x="2385744" y="1"/>
                      <a:pt x="2415567" y="1"/>
                    </a:cubicBezTo>
                    <a:cubicBezTo>
                      <a:pt x="2430478" y="1"/>
                      <a:pt x="2443978" y="4031"/>
                      <a:pt x="2453750" y="10546"/>
                    </a:cubicBezTo>
                    <a:lnTo>
                      <a:pt x="2468452" y="34211"/>
                    </a:lnTo>
                    <a:lnTo>
                      <a:pt x="2483155" y="10545"/>
                    </a:lnTo>
                    <a:cubicBezTo>
                      <a:pt x="2492927" y="4030"/>
                      <a:pt x="2506427" y="0"/>
                      <a:pt x="2521339" y="0"/>
                    </a:cubicBezTo>
                    <a:cubicBezTo>
                      <a:pt x="2551162" y="0"/>
                      <a:pt x="2575339" y="16120"/>
                      <a:pt x="2575339" y="36004"/>
                    </a:cubicBezTo>
                    <a:lnTo>
                      <a:pt x="2569340" y="36004"/>
                    </a:lnTo>
                    <a:lnTo>
                      <a:pt x="2561749" y="23786"/>
                    </a:lnTo>
                    <a:cubicBezTo>
                      <a:pt x="2551977" y="17271"/>
                      <a:pt x="2538477" y="13241"/>
                      <a:pt x="2523566" y="13241"/>
                    </a:cubicBezTo>
                    <a:cubicBezTo>
                      <a:pt x="2508655" y="13241"/>
                      <a:pt x="2495155" y="17271"/>
                      <a:pt x="2485383" y="23787"/>
                    </a:cubicBezTo>
                    <a:lnTo>
                      <a:pt x="2477792" y="36004"/>
                    </a:lnTo>
                    <a:lnTo>
                      <a:pt x="2469566" y="36004"/>
                    </a:lnTo>
                    <a:close/>
                  </a:path>
                </a:pathLst>
              </a:custGeom>
              <a:noFill/>
              <a:ln w="6350">
                <a:solidFill>
                  <a:schemeClr val="tx1"/>
                </a:solidFill>
                <a:prstDash val="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9" name="正方形/長方形 198"/>
              <p:cNvSpPr/>
              <p:nvPr/>
            </p:nvSpPr>
            <p:spPr bwMode="auto">
              <a:xfrm flipV="1">
                <a:off x="2256209" y="3672218"/>
                <a:ext cx="3448458" cy="28125"/>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00" name="正方形/長方形 199"/>
              <p:cNvSpPr/>
              <p:nvPr/>
            </p:nvSpPr>
            <p:spPr bwMode="auto">
              <a:xfrm flipV="1">
                <a:off x="2255838" y="3516125"/>
                <a:ext cx="3448829" cy="155526"/>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01" name="正方形/長方形 200"/>
              <p:cNvSpPr/>
              <p:nvPr/>
            </p:nvSpPr>
            <p:spPr bwMode="auto">
              <a:xfrm flipV="1">
                <a:off x="2255446" y="3474791"/>
                <a:ext cx="3449221" cy="44173"/>
              </a:xfrm>
              <a:prstGeom prst="rect">
                <a:avLst/>
              </a:prstGeom>
              <a:noFill/>
              <a:ln w="6350">
                <a:solidFill>
                  <a:schemeClr val="tx1"/>
                </a:solidFill>
                <a:prstDash val="dash"/>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grpSp>
      <p:sp>
        <p:nvSpPr>
          <p:cNvPr id="212" name="正方形/長方形 211"/>
          <p:cNvSpPr/>
          <p:nvPr/>
        </p:nvSpPr>
        <p:spPr>
          <a:xfrm>
            <a:off x="1683198" y="6243725"/>
            <a:ext cx="1688563" cy="264496"/>
          </a:xfrm>
          <a:prstGeom prst="rect">
            <a:avLst/>
          </a:prstGeom>
        </p:spPr>
        <p:txBody>
          <a:bodyPr wrap="square" anchor="ctr">
            <a:spAutoFit/>
          </a:bodyPr>
          <a:lstStyle/>
          <a:p>
            <a:pPr marL="273050" lvl="0" indent="-273050" algn="ctr">
              <a:lnSpc>
                <a:spcPct val="120000"/>
              </a:lnSpc>
              <a:tabLst>
                <a:tab pos="355600" algn="l"/>
              </a:tabLst>
              <a:defRPr/>
            </a:pPr>
            <a:r>
              <a:rPr lang="en-US" altLang="ja-JP" sz="1050" b="1" dirty="0">
                <a:solidFill>
                  <a:schemeClr val="bg2">
                    <a:lumMod val="25000"/>
                  </a:schemeClr>
                </a:solidFill>
                <a:latin typeface="Meiryo UI" panose="020B0604030504040204" pitchFamily="50" charset="-128"/>
                <a:ea typeface="Meiryo UI" panose="020B0604030504040204" pitchFamily="50" charset="-128"/>
              </a:rPr>
              <a:t>【</a:t>
            </a:r>
            <a:r>
              <a:rPr lang="ja-JP" altLang="en-US" sz="1050" b="1" dirty="0">
                <a:solidFill>
                  <a:schemeClr val="bg2">
                    <a:lumMod val="25000"/>
                  </a:schemeClr>
                </a:solidFill>
                <a:latin typeface="Meiryo UI" panose="020B0604030504040204" pitchFamily="50" charset="-128"/>
                <a:ea typeface="Meiryo UI" panose="020B0604030504040204" pitchFamily="50" charset="-128"/>
              </a:rPr>
              <a:t>正面図</a:t>
            </a:r>
            <a:r>
              <a:rPr lang="en-US" altLang="ja-JP" sz="1050" b="1" dirty="0">
                <a:solidFill>
                  <a:schemeClr val="bg2">
                    <a:lumMod val="25000"/>
                  </a:schemeClr>
                </a:solidFill>
                <a:latin typeface="Meiryo UI" panose="020B0604030504040204" pitchFamily="50" charset="-128"/>
                <a:ea typeface="Meiryo UI" panose="020B0604030504040204" pitchFamily="50" charset="-128"/>
              </a:rPr>
              <a:t>】</a:t>
            </a:r>
          </a:p>
        </p:txBody>
      </p:sp>
      <p:cxnSp>
        <p:nvCxnSpPr>
          <p:cNvPr id="17" name="直線矢印コネクタ 16"/>
          <p:cNvCxnSpPr/>
          <p:nvPr/>
        </p:nvCxnSpPr>
        <p:spPr>
          <a:xfrm>
            <a:off x="2608614" y="2905494"/>
            <a:ext cx="858981" cy="125878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18" name="グループ化 217"/>
          <p:cNvGrpSpPr/>
          <p:nvPr/>
        </p:nvGrpSpPr>
        <p:grpSpPr>
          <a:xfrm>
            <a:off x="5304612" y="2901701"/>
            <a:ext cx="4171896" cy="3460485"/>
            <a:chOff x="5304612" y="2901701"/>
            <a:chExt cx="4171896" cy="3460485"/>
          </a:xfrm>
        </p:grpSpPr>
        <p:sp>
          <p:nvSpPr>
            <p:cNvPr id="217" name="フリーフォーム 216"/>
            <p:cNvSpPr/>
            <p:nvPr/>
          </p:nvSpPr>
          <p:spPr bwMode="auto">
            <a:xfrm>
              <a:off x="5318125" y="2914650"/>
              <a:ext cx="4152900" cy="2479675"/>
            </a:xfrm>
            <a:custGeom>
              <a:avLst/>
              <a:gdLst>
                <a:gd name="connsiteX0" fmla="*/ 0 w 4152900"/>
                <a:gd name="connsiteY0" fmla="*/ 1422400 h 2479675"/>
                <a:gd name="connsiteX1" fmla="*/ 6350 w 4152900"/>
                <a:gd name="connsiteY1" fmla="*/ 2479675 h 2479675"/>
                <a:gd name="connsiteX2" fmla="*/ 2492375 w 4152900"/>
                <a:gd name="connsiteY2" fmla="*/ 1047750 h 2479675"/>
                <a:gd name="connsiteX3" fmla="*/ 4152900 w 4152900"/>
                <a:gd name="connsiteY3" fmla="*/ 2006600 h 2479675"/>
                <a:gd name="connsiteX4" fmla="*/ 4152900 w 4152900"/>
                <a:gd name="connsiteY4" fmla="*/ 955675 h 2479675"/>
                <a:gd name="connsiteX5" fmla="*/ 2482850 w 4152900"/>
                <a:gd name="connsiteY5" fmla="*/ 0 h 2479675"/>
                <a:gd name="connsiteX6" fmla="*/ 0 w 4152900"/>
                <a:gd name="connsiteY6" fmla="*/ 1422400 h 247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2900" h="2479675">
                  <a:moveTo>
                    <a:pt x="0" y="1422400"/>
                  </a:moveTo>
                  <a:cubicBezTo>
                    <a:pt x="2117" y="1774825"/>
                    <a:pt x="4233" y="2127250"/>
                    <a:pt x="6350" y="2479675"/>
                  </a:cubicBezTo>
                  <a:lnTo>
                    <a:pt x="2492375" y="1047750"/>
                  </a:lnTo>
                  <a:lnTo>
                    <a:pt x="4152900" y="2006600"/>
                  </a:lnTo>
                  <a:lnTo>
                    <a:pt x="4152900" y="955675"/>
                  </a:lnTo>
                  <a:lnTo>
                    <a:pt x="2482850" y="0"/>
                  </a:lnTo>
                  <a:lnTo>
                    <a:pt x="0" y="1422400"/>
                  </a:lnTo>
                  <a:close/>
                </a:path>
              </a:pathLst>
            </a:cu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215" name="図 2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4612" y="2901701"/>
              <a:ext cx="4171896" cy="3460485"/>
            </a:xfrm>
            <a:prstGeom prst="rect">
              <a:avLst/>
            </a:prstGeom>
          </p:spPr>
        </p:pic>
        <p:sp>
          <p:nvSpPr>
            <p:cNvPr id="216" name="フリーフォーム 215"/>
            <p:cNvSpPr/>
            <p:nvPr/>
          </p:nvSpPr>
          <p:spPr bwMode="auto">
            <a:xfrm>
              <a:off x="5318125" y="538480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DDDDDD"/>
            </a:solidFill>
            <a:ln w="9525">
              <a:solidFill>
                <a:srgbClr val="B2B2B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sp>
        <p:nvSpPr>
          <p:cNvPr id="219" name="正方形/長方形 218"/>
          <p:cNvSpPr/>
          <p:nvPr/>
        </p:nvSpPr>
        <p:spPr>
          <a:xfrm>
            <a:off x="4931910" y="2757075"/>
            <a:ext cx="3028985" cy="338234"/>
          </a:xfrm>
          <a:prstGeom prst="rect">
            <a:avLst/>
          </a:prstGeom>
        </p:spPr>
        <p:txBody>
          <a:bodyPr wrap="square" anchor="ctr">
            <a:spAutoFit/>
          </a:bodyPr>
          <a:lstStyle/>
          <a:p>
            <a:pPr marL="273050" lvl="0" indent="-273050">
              <a:lnSpc>
                <a:spcPct val="120000"/>
              </a:lnSpc>
              <a:tabLst>
                <a:tab pos="355600" algn="l"/>
              </a:tabLst>
              <a:defRPr/>
            </a:pPr>
            <a:r>
              <a:rPr lang="ja-JP" altLang="en-US" sz="1500" b="1" dirty="0">
                <a:solidFill>
                  <a:schemeClr val="bg2">
                    <a:lumMod val="25000"/>
                  </a:schemeClr>
                </a:solidFill>
                <a:latin typeface="Meiryo UI" panose="020B0604030504040204" pitchFamily="50" charset="-128"/>
                <a:ea typeface="Meiryo UI" panose="020B0604030504040204" pitchFamily="50" charset="-128"/>
              </a:rPr>
              <a:t>（内装）</a:t>
            </a:r>
            <a:endParaRPr lang="en-US" altLang="ja-JP" sz="15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220" name="正方形/長方形 219"/>
          <p:cNvSpPr/>
          <p:nvPr/>
        </p:nvSpPr>
        <p:spPr>
          <a:xfrm>
            <a:off x="7155743" y="6232857"/>
            <a:ext cx="1688563" cy="286232"/>
          </a:xfrm>
          <a:prstGeom prst="rect">
            <a:avLst/>
          </a:prstGeom>
        </p:spPr>
        <p:txBody>
          <a:bodyPr wrap="square" anchor="ctr">
            <a:spAutoFit/>
          </a:bodyPr>
          <a:lstStyle/>
          <a:p>
            <a:pPr marL="273050" lvl="0" indent="-273050" algn="ctr">
              <a:lnSpc>
                <a:spcPct val="120000"/>
              </a:lnSpc>
              <a:tabLst>
                <a:tab pos="355600" algn="l"/>
              </a:tabLst>
              <a:defRPr/>
            </a:pPr>
            <a:r>
              <a:rPr lang="en-US" altLang="ja-JP" sz="1050" b="1" dirty="0">
                <a:solidFill>
                  <a:schemeClr val="bg2">
                    <a:lumMod val="25000"/>
                  </a:schemeClr>
                </a:solidFill>
                <a:latin typeface="Meiryo UI" panose="020B0604030504040204" pitchFamily="50" charset="-128"/>
                <a:ea typeface="Meiryo UI" panose="020B0604030504040204" pitchFamily="50" charset="-128"/>
              </a:rPr>
              <a:t>【</a:t>
            </a:r>
            <a:r>
              <a:rPr lang="ja-JP" altLang="en-US" sz="1050" b="1" dirty="0">
                <a:solidFill>
                  <a:schemeClr val="bg2">
                    <a:lumMod val="25000"/>
                  </a:schemeClr>
                </a:solidFill>
                <a:latin typeface="Meiryo UI" panose="020B0604030504040204" pitchFamily="50" charset="-128"/>
                <a:ea typeface="Meiryo UI" panose="020B0604030504040204" pitchFamily="50" charset="-128"/>
              </a:rPr>
              <a:t>斜視図</a:t>
            </a:r>
            <a:r>
              <a:rPr lang="en-US" altLang="ja-JP" sz="1050" b="1" dirty="0">
                <a:solidFill>
                  <a:schemeClr val="bg2">
                    <a:lumMod val="25000"/>
                  </a:schemeClr>
                </a:solidFill>
                <a:latin typeface="Meiryo UI" panose="020B0604030504040204" pitchFamily="50" charset="-128"/>
                <a:ea typeface="Meiryo UI" panose="020B0604030504040204" pitchFamily="50" charset="-128"/>
              </a:rPr>
              <a:t>】</a:t>
            </a:r>
          </a:p>
        </p:txBody>
      </p:sp>
      <p:cxnSp>
        <p:nvCxnSpPr>
          <p:cNvPr id="221" name="直線矢印コネクタ 220"/>
          <p:cNvCxnSpPr/>
          <p:nvPr/>
        </p:nvCxnSpPr>
        <p:spPr>
          <a:xfrm flipH="1">
            <a:off x="7912924" y="2673925"/>
            <a:ext cx="892630" cy="154577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直線矢印コネクタ 222"/>
          <p:cNvCxnSpPr/>
          <p:nvPr/>
        </p:nvCxnSpPr>
        <p:spPr>
          <a:xfrm>
            <a:off x="6377049" y="2968831"/>
            <a:ext cx="734290" cy="16605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直線矢印コネクタ 224"/>
          <p:cNvCxnSpPr/>
          <p:nvPr/>
        </p:nvCxnSpPr>
        <p:spPr>
          <a:xfrm flipV="1">
            <a:off x="5260769" y="5757553"/>
            <a:ext cx="1743693" cy="56012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3" name="テキスト ボックス 202"/>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26920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bwMode="auto">
          <a:xfrm>
            <a:off x="0" y="2924944"/>
            <a:ext cx="9906000" cy="792088"/>
          </a:xfrm>
          <a:prstGeom prst="rect">
            <a:avLst/>
          </a:prstGeom>
          <a:solidFill>
            <a:schemeClr val="accent1">
              <a:lumMod val="50000"/>
            </a:schemeClr>
          </a:solidFill>
          <a:ln w="9525">
            <a:solidFill>
              <a:schemeClr val="accent1">
                <a:lumMod val="50000"/>
              </a:schemeClr>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88504" y="2936268"/>
            <a:ext cx="3919663" cy="769441"/>
          </a:xfrm>
          <a:prstGeom prst="rect">
            <a:avLst/>
          </a:prstGeom>
          <a:solidFill>
            <a:srgbClr val="254061"/>
          </a:solidFill>
        </p:spPr>
        <p:txBody>
          <a:bodyPr wrap="none" rtlCol="0">
            <a:spAutoFit/>
          </a:bodyPr>
          <a:lstStyle/>
          <a:p>
            <a:r>
              <a:rPr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意匠法とは</a:t>
            </a:r>
            <a:endParaRPr kumimoji="1"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8112" y="130629"/>
            <a:ext cx="1403222" cy="527612"/>
          </a:xfrm>
          <a:prstGeom prst="rect">
            <a:avLst/>
          </a:prstGeom>
        </p:spPr>
      </p:pic>
    </p:spTree>
    <p:extLst>
      <p:ext uri="{BB962C8B-B14F-4D97-AF65-F5344CB8AC3E}">
        <p14:creationId xmlns:p14="http://schemas.microsoft.com/office/powerpoint/2010/main" val="3087435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関連意匠</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79622" y="6610604"/>
            <a:ext cx="1197764"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05</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様々な出願制度</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39</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76166" y="1047781"/>
            <a:ext cx="9106071" cy="584775"/>
          </a:xfrm>
          <a:prstGeom prst="rect">
            <a:avLst/>
          </a:prstGeom>
        </p:spPr>
        <p:txBody>
          <a:bodyPr wrap="square" anchor="ctr">
            <a:spAutoFit/>
          </a:bodyPr>
          <a:lstStyle/>
          <a:p>
            <a:pPr marL="273050" lvl="0" indent="-273050">
              <a:tabLst>
                <a:tab pos="355600" algn="l"/>
              </a:tabLst>
              <a:defRPr/>
            </a:pPr>
            <a:r>
              <a:rPr kumimoji="1" lang="ja-JP" altLang="en-US"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バリエーションの意匠を登録できる制度です。</a:t>
            </a:r>
            <a:endParaRPr kumimoji="1" lang="en-US" altLang="ja-JP"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4" name="正方形/長方形 13"/>
          <p:cNvSpPr/>
          <p:nvPr/>
        </p:nvSpPr>
        <p:spPr>
          <a:xfrm>
            <a:off x="561330" y="1667629"/>
            <a:ext cx="9286676" cy="683264"/>
          </a:xfrm>
          <a:prstGeom prst="rect">
            <a:avLst/>
          </a:prstGeom>
        </p:spPr>
        <p:txBody>
          <a:bodyPr wrap="square" anchor="ctr">
            <a:spAutoFit/>
          </a:bodyPr>
          <a:lstStyle/>
          <a:p>
            <a:pPr marL="273050" lvl="0" indent="-273050">
              <a:lnSpc>
                <a:spcPct val="120000"/>
              </a:lnSpc>
              <a:tabLst>
                <a:tab pos="355600" algn="l"/>
              </a:tabLst>
              <a:defRPr/>
            </a:pPr>
            <a:r>
              <a:rPr lang="ja-JP" altLang="en-US" b="1" noProof="0" dirty="0">
                <a:solidFill>
                  <a:srgbClr val="254061"/>
                </a:solidFill>
                <a:latin typeface="Meiryo UI" panose="020B0604030504040204" pitchFamily="50" charset="-128"/>
                <a:ea typeface="Meiryo UI" panose="020B0604030504040204" pitchFamily="50" charset="-128"/>
              </a:rPr>
              <a:t>１つのデザインコンセプトから生まれた“類似する意匠”を複数登録できます。</a:t>
            </a:r>
            <a:endParaRPr lang="en-US" altLang="ja-JP" b="1" noProof="0"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400" b="1" noProof="0" dirty="0">
                <a:solidFill>
                  <a:srgbClr val="C00000"/>
                </a:solidFill>
                <a:latin typeface="Meiryo UI" panose="020B0604030504040204" pitchFamily="50" charset="-128"/>
                <a:ea typeface="Meiryo UI" panose="020B0604030504040204" pitchFamily="50" charset="-128"/>
              </a:rPr>
              <a:t>※</a:t>
            </a:r>
            <a:r>
              <a:rPr lang="ja-JP" altLang="en-US" sz="1400" b="1" noProof="0" dirty="0">
                <a:solidFill>
                  <a:srgbClr val="C00000"/>
                </a:solidFill>
                <a:latin typeface="Meiryo UI" panose="020B0604030504040204" pitchFamily="50" charset="-128"/>
                <a:ea typeface="Meiryo UI" panose="020B0604030504040204" pitchFamily="50" charset="-128"/>
              </a:rPr>
              <a:t>登録できる期間に制限がありますのでご注意ください（最初の意匠の出願から</a:t>
            </a:r>
            <a:r>
              <a:rPr lang="en-US" altLang="ja-JP" sz="1400" b="1" noProof="0" dirty="0">
                <a:solidFill>
                  <a:srgbClr val="C00000"/>
                </a:solidFill>
                <a:latin typeface="Meiryo UI" panose="020B0604030504040204" pitchFamily="50" charset="-128"/>
                <a:ea typeface="Meiryo UI" panose="020B0604030504040204" pitchFamily="50" charset="-128"/>
              </a:rPr>
              <a:t>10</a:t>
            </a:r>
            <a:r>
              <a:rPr lang="ja-JP" altLang="en-US" sz="1400" b="1" noProof="0" dirty="0">
                <a:solidFill>
                  <a:srgbClr val="C00000"/>
                </a:solidFill>
                <a:latin typeface="Meiryo UI" panose="020B0604030504040204" pitchFamily="50" charset="-128"/>
                <a:ea typeface="Meiryo UI" panose="020B0604030504040204" pitchFamily="50" charset="-128"/>
              </a:rPr>
              <a:t>年）</a:t>
            </a:r>
            <a:endParaRPr lang="en-US" altLang="ja-JP" sz="1400" b="1" noProof="0" dirty="0">
              <a:solidFill>
                <a:srgbClr val="C00000"/>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532656" y="856158"/>
            <a:ext cx="819455"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474" y="3637818"/>
            <a:ext cx="1050444" cy="1828756"/>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6122" y="3334080"/>
            <a:ext cx="1109441" cy="2124577"/>
          </a:xfrm>
          <a:prstGeom prst="rect">
            <a:avLst/>
          </a:prstGeom>
        </p:spPr>
      </p:pic>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5164" y="3227568"/>
            <a:ext cx="1168939" cy="2250881"/>
          </a:xfrm>
          <a:prstGeom prst="rect">
            <a:avLst/>
          </a:prstGeom>
        </p:spPr>
      </p:pic>
      <p:sp>
        <p:nvSpPr>
          <p:cNvPr id="21" name="正方形/長方形 20"/>
          <p:cNvSpPr/>
          <p:nvPr/>
        </p:nvSpPr>
        <p:spPr>
          <a:xfrm>
            <a:off x="520227" y="2658118"/>
            <a:ext cx="8964487" cy="338234"/>
          </a:xfrm>
          <a:prstGeom prst="rect">
            <a:avLst/>
          </a:prstGeom>
        </p:spPr>
        <p:txBody>
          <a:bodyPr wrap="square" anchor="ctr">
            <a:spAutoFit/>
          </a:bodyPr>
          <a:lstStyle/>
          <a:p>
            <a:pPr marL="273050" lvl="0" indent="-273050">
              <a:lnSpc>
                <a:spcPct val="120000"/>
              </a:lnSpc>
              <a:tabLst>
                <a:tab pos="355600" algn="l"/>
              </a:tabLst>
              <a:defRPr/>
            </a:pPr>
            <a:r>
              <a:rPr lang="ja-JP" altLang="en-US" sz="1500" b="1" dirty="0">
                <a:solidFill>
                  <a:schemeClr val="bg2">
                    <a:lumMod val="25000"/>
                  </a:schemeClr>
                </a:solidFill>
                <a:latin typeface="Meiryo UI" panose="020B0604030504040204" pitchFamily="50" charset="-128"/>
                <a:ea typeface="Meiryo UI" panose="020B0604030504040204" pitchFamily="50" charset="-128"/>
              </a:rPr>
              <a:t>■空気清浄機の例</a:t>
            </a:r>
            <a:endParaRPr lang="en-US" altLang="ja-JP" sz="15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1064826" y="5506227"/>
            <a:ext cx="2135867" cy="338234"/>
          </a:xfrm>
          <a:prstGeom prst="rect">
            <a:avLst/>
          </a:prstGeom>
        </p:spPr>
        <p:txBody>
          <a:bodyPr wrap="square" anchor="ctr">
            <a:spAutoFit/>
          </a:bodyPr>
          <a:lstStyle/>
          <a:p>
            <a:pPr marL="273050" lvl="0" indent="-273050" algn="ctr">
              <a:lnSpc>
                <a:spcPct val="120000"/>
              </a:lnSpc>
              <a:tabLst>
                <a:tab pos="355600" algn="l"/>
              </a:tabLst>
              <a:defRPr/>
            </a:pPr>
            <a:r>
              <a:rPr lang="ja-JP" altLang="en-US" sz="1500" b="1" dirty="0">
                <a:solidFill>
                  <a:schemeClr val="bg2">
                    <a:lumMod val="25000"/>
                  </a:schemeClr>
                </a:solidFill>
                <a:latin typeface="Meiryo UI" panose="020B0604030504040204" pitchFamily="50" charset="-128"/>
                <a:ea typeface="Meiryo UI" panose="020B0604030504040204" pitchFamily="50" charset="-128"/>
              </a:rPr>
              <a:t>基礎意匠</a:t>
            </a:r>
            <a:endParaRPr lang="en-US" altLang="ja-JP" sz="15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3754587" y="5506227"/>
            <a:ext cx="2135867" cy="338234"/>
          </a:xfrm>
          <a:prstGeom prst="rect">
            <a:avLst/>
          </a:prstGeom>
        </p:spPr>
        <p:txBody>
          <a:bodyPr wrap="square" anchor="ctr">
            <a:spAutoFit/>
          </a:bodyPr>
          <a:lstStyle/>
          <a:p>
            <a:pPr marL="273050" lvl="0" indent="-273050" algn="ctr">
              <a:lnSpc>
                <a:spcPct val="120000"/>
              </a:lnSpc>
              <a:tabLst>
                <a:tab pos="355600" algn="l"/>
              </a:tabLst>
              <a:defRPr/>
            </a:pPr>
            <a:r>
              <a:rPr lang="ja-JP" altLang="en-US" sz="1500" b="1" dirty="0">
                <a:solidFill>
                  <a:schemeClr val="bg2">
                    <a:lumMod val="25000"/>
                  </a:schemeClr>
                </a:solidFill>
                <a:latin typeface="Meiryo UI" panose="020B0604030504040204" pitchFamily="50" charset="-128"/>
                <a:ea typeface="Meiryo UI" panose="020B0604030504040204" pitchFamily="50" charset="-128"/>
              </a:rPr>
              <a:t>関連意匠</a:t>
            </a:r>
            <a:r>
              <a:rPr lang="en-US" altLang="ja-JP" sz="1500" b="1" dirty="0">
                <a:solidFill>
                  <a:schemeClr val="bg2">
                    <a:lumMod val="25000"/>
                  </a:schemeClr>
                </a:solidFill>
                <a:latin typeface="Meiryo UI" panose="020B0604030504040204" pitchFamily="50" charset="-128"/>
                <a:ea typeface="Meiryo UI" panose="020B0604030504040204" pitchFamily="50" charset="-128"/>
              </a:rPr>
              <a:t>A</a:t>
            </a:r>
          </a:p>
        </p:txBody>
      </p:sp>
      <p:sp>
        <p:nvSpPr>
          <p:cNvPr id="25" name="正方形/長方形 24"/>
          <p:cNvSpPr/>
          <p:nvPr/>
        </p:nvSpPr>
        <p:spPr>
          <a:xfrm>
            <a:off x="6444348" y="5506227"/>
            <a:ext cx="2135867" cy="338234"/>
          </a:xfrm>
          <a:prstGeom prst="rect">
            <a:avLst/>
          </a:prstGeom>
        </p:spPr>
        <p:txBody>
          <a:bodyPr wrap="square" anchor="ctr">
            <a:spAutoFit/>
          </a:bodyPr>
          <a:lstStyle/>
          <a:p>
            <a:pPr marL="273050" lvl="0" indent="-273050" algn="ctr">
              <a:lnSpc>
                <a:spcPct val="120000"/>
              </a:lnSpc>
              <a:tabLst>
                <a:tab pos="355600" algn="l"/>
              </a:tabLst>
              <a:defRPr/>
            </a:pPr>
            <a:r>
              <a:rPr lang="ja-JP" altLang="en-US" sz="1500" b="1" dirty="0">
                <a:solidFill>
                  <a:schemeClr val="bg2">
                    <a:lumMod val="25000"/>
                  </a:schemeClr>
                </a:solidFill>
                <a:latin typeface="Meiryo UI" panose="020B0604030504040204" pitchFamily="50" charset="-128"/>
                <a:ea typeface="Meiryo UI" panose="020B0604030504040204" pitchFamily="50" charset="-128"/>
              </a:rPr>
              <a:t>関連意匠</a:t>
            </a:r>
            <a:r>
              <a:rPr lang="en-US" altLang="ja-JP" sz="1500" b="1" dirty="0">
                <a:solidFill>
                  <a:schemeClr val="bg2">
                    <a:lumMod val="25000"/>
                  </a:schemeClr>
                </a:solidFill>
                <a:latin typeface="Meiryo UI" panose="020B0604030504040204" pitchFamily="50" charset="-128"/>
                <a:ea typeface="Meiryo UI" panose="020B0604030504040204" pitchFamily="50" charset="-128"/>
              </a:rPr>
              <a:t>B</a:t>
            </a:r>
          </a:p>
        </p:txBody>
      </p:sp>
      <p:cxnSp>
        <p:nvCxnSpPr>
          <p:cNvPr id="5" name="直線矢印コネクタ 4"/>
          <p:cNvCxnSpPr/>
          <p:nvPr/>
        </p:nvCxnSpPr>
        <p:spPr>
          <a:xfrm>
            <a:off x="2893620" y="4449299"/>
            <a:ext cx="1167741" cy="0"/>
          </a:xfrm>
          <a:prstGeom prst="straightConnector1">
            <a:avLst/>
          </a:prstGeom>
          <a:ln>
            <a:solidFill>
              <a:srgbClr val="25406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5571505" y="4449299"/>
            <a:ext cx="1167741" cy="0"/>
          </a:xfrm>
          <a:prstGeom prst="straightConnector1">
            <a:avLst/>
          </a:prstGeom>
          <a:ln>
            <a:solidFill>
              <a:srgbClr val="254061"/>
            </a:solidFill>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2375070" y="4146779"/>
            <a:ext cx="2135867" cy="313932"/>
          </a:xfrm>
          <a:prstGeom prst="rect">
            <a:avLst/>
          </a:prstGeom>
        </p:spPr>
        <p:txBody>
          <a:bodyPr wrap="square" anchor="ctr">
            <a:spAutoFit/>
          </a:bodyPr>
          <a:lstStyle/>
          <a:p>
            <a:pPr marL="273050" lvl="0" indent="-273050" algn="ctr">
              <a:lnSpc>
                <a:spcPct val="120000"/>
              </a:lnSpc>
              <a:tabLst>
                <a:tab pos="355600" algn="l"/>
              </a:tabLst>
              <a:defRPr/>
            </a:pPr>
            <a:r>
              <a:rPr lang="ja-JP" altLang="en-US" sz="1200" dirty="0">
                <a:solidFill>
                  <a:srgbClr val="254061"/>
                </a:solidFill>
                <a:latin typeface="Meiryo UI" panose="020B0604030504040204" pitchFamily="50" charset="-128"/>
                <a:ea typeface="Meiryo UI" panose="020B0604030504040204" pitchFamily="50" charset="-128"/>
              </a:rPr>
              <a:t>類似</a:t>
            </a:r>
            <a:endParaRPr lang="en-US" altLang="ja-JP" sz="1200" dirty="0">
              <a:solidFill>
                <a:srgbClr val="254061"/>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5048997" y="4146779"/>
            <a:ext cx="2135867" cy="313932"/>
          </a:xfrm>
          <a:prstGeom prst="rect">
            <a:avLst/>
          </a:prstGeom>
        </p:spPr>
        <p:txBody>
          <a:bodyPr wrap="square" anchor="ctr">
            <a:spAutoFit/>
          </a:bodyPr>
          <a:lstStyle/>
          <a:p>
            <a:pPr marL="273050" lvl="0" indent="-273050" algn="ctr">
              <a:lnSpc>
                <a:spcPct val="120000"/>
              </a:lnSpc>
              <a:tabLst>
                <a:tab pos="355600" algn="l"/>
              </a:tabLst>
              <a:defRPr/>
            </a:pPr>
            <a:r>
              <a:rPr lang="ja-JP" altLang="en-US" sz="1200" dirty="0">
                <a:solidFill>
                  <a:srgbClr val="254061"/>
                </a:solidFill>
                <a:latin typeface="Meiryo UI" panose="020B0604030504040204" pitchFamily="50" charset="-128"/>
                <a:ea typeface="Meiryo UI" panose="020B0604030504040204" pitchFamily="50" charset="-128"/>
              </a:rPr>
              <a:t>類似</a:t>
            </a:r>
            <a:endParaRPr lang="en-US" altLang="ja-JP" sz="1200" dirty="0">
              <a:solidFill>
                <a:srgbClr val="254061"/>
              </a:solidFill>
              <a:latin typeface="Meiryo UI" panose="020B0604030504040204" pitchFamily="50" charset="-128"/>
              <a:ea typeface="Meiryo UI" panose="020B0604030504040204" pitchFamily="50" charset="-128"/>
            </a:endParaRPr>
          </a:p>
        </p:txBody>
      </p:sp>
      <p:sp>
        <p:nvSpPr>
          <p:cNvPr id="6" name="右矢印 5"/>
          <p:cNvSpPr/>
          <p:nvPr/>
        </p:nvSpPr>
        <p:spPr bwMode="auto">
          <a:xfrm>
            <a:off x="2101933" y="5913912"/>
            <a:ext cx="5454732" cy="451262"/>
          </a:xfrm>
          <a:prstGeom prst="rightArrow">
            <a:avLst/>
          </a:prstGeom>
          <a:solidFill>
            <a:srgbClr val="C00000"/>
          </a:solidFill>
          <a:ln w="9525">
            <a:solidFill>
              <a:srgbClr val="C00000"/>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9" name="正方形/長方形 28"/>
          <p:cNvSpPr/>
          <p:nvPr/>
        </p:nvSpPr>
        <p:spPr>
          <a:xfrm>
            <a:off x="2499759" y="5993954"/>
            <a:ext cx="4670956" cy="289053"/>
          </a:xfrm>
          <a:prstGeom prst="rect">
            <a:avLst/>
          </a:prstGeom>
        </p:spPr>
        <p:txBody>
          <a:bodyPr wrap="square" anchor="ctr">
            <a:spAutoFit/>
          </a:bodyPr>
          <a:lstStyle/>
          <a:p>
            <a:pPr marL="273050" lvl="0" indent="-273050" algn="ctr">
              <a:lnSpc>
                <a:spcPct val="120000"/>
              </a:lnSpc>
              <a:tabLst>
                <a:tab pos="355600" algn="l"/>
              </a:tabLst>
              <a:defRPr/>
            </a:pPr>
            <a:r>
              <a:rPr lang="ja-JP" altLang="en-US" sz="1200" dirty="0">
                <a:solidFill>
                  <a:schemeClr val="bg1"/>
                </a:solidFill>
                <a:latin typeface="Meiryo UI" panose="020B0604030504040204" pitchFamily="50" charset="-128"/>
                <a:ea typeface="Meiryo UI" panose="020B0604030504040204" pitchFamily="50" charset="-128"/>
              </a:rPr>
              <a:t>最初の意匠（基礎意匠）の出願から</a:t>
            </a:r>
            <a:r>
              <a:rPr lang="en-US" altLang="ja-JP" sz="1200" dirty="0">
                <a:solidFill>
                  <a:schemeClr val="bg1"/>
                </a:solidFill>
                <a:latin typeface="Meiryo UI" panose="020B0604030504040204" pitchFamily="50" charset="-128"/>
                <a:ea typeface="Meiryo UI" panose="020B0604030504040204" pitchFamily="50" charset="-128"/>
              </a:rPr>
              <a:t>10</a:t>
            </a:r>
            <a:r>
              <a:rPr lang="ja-JP" altLang="en-US" sz="1200" dirty="0">
                <a:solidFill>
                  <a:schemeClr val="bg1"/>
                </a:solidFill>
                <a:latin typeface="Meiryo UI" panose="020B0604030504040204" pitchFamily="50" charset="-128"/>
                <a:ea typeface="Meiryo UI" panose="020B0604030504040204" pitchFamily="50" charset="-128"/>
              </a:rPr>
              <a:t>年を経過する日前まで</a:t>
            </a:r>
            <a:endParaRPr lang="en-US" altLang="ja-JP" sz="1200" dirty="0">
              <a:solidFill>
                <a:schemeClr val="bg1"/>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37417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322" y="2748145"/>
            <a:ext cx="5618009" cy="3458264"/>
          </a:xfrm>
          <a:prstGeom prst="rect">
            <a:avLst/>
          </a:prstGeom>
        </p:spPr>
      </p:pic>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秘密意匠</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79622" y="6610604"/>
            <a:ext cx="1197764"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05</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様々な出願制度</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9563978" y="6610392"/>
            <a:ext cx="341760" cy="230832"/>
          </a:xfrm>
          <a:prstGeom prst="rect">
            <a:avLst/>
          </a:prstGeom>
          <a:solidFill>
            <a:srgbClr val="254061"/>
          </a:solidFill>
        </p:spPr>
        <p:txBody>
          <a:bodyPr wrap="none" rtlCol="0">
            <a:spAutoFit/>
          </a:bodyPr>
          <a:lstStyle/>
          <a:p>
            <a:r>
              <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40</a:t>
            </a:r>
          </a:p>
        </p:txBody>
      </p:sp>
      <p:sp>
        <p:nvSpPr>
          <p:cNvPr id="13" name="正方形/長方形 12"/>
          <p:cNvSpPr/>
          <p:nvPr/>
        </p:nvSpPr>
        <p:spPr>
          <a:xfrm>
            <a:off x="576166" y="1119041"/>
            <a:ext cx="9106071" cy="584775"/>
          </a:xfrm>
          <a:prstGeom prst="rect">
            <a:avLst/>
          </a:prstGeom>
        </p:spPr>
        <p:txBody>
          <a:bodyPr wrap="square" anchor="ctr">
            <a:spAutoFit/>
          </a:bodyPr>
          <a:lstStyle/>
          <a:p>
            <a:pPr marL="273050" lvl="0" indent="-273050">
              <a:tabLst>
                <a:tab pos="355600" algn="l"/>
              </a:tabLst>
              <a:defRPr/>
            </a:pPr>
            <a:r>
              <a:rPr kumimoji="1" lang="ja-JP" altLang="en-US"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一定期間、図面を公開せず秘密にできる制度です。</a:t>
            </a:r>
            <a:endParaRPr kumimoji="1" lang="en-US" altLang="ja-JP"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4" name="正方形/長方形 13"/>
          <p:cNvSpPr/>
          <p:nvPr/>
        </p:nvSpPr>
        <p:spPr>
          <a:xfrm>
            <a:off x="561330" y="1799577"/>
            <a:ext cx="9286676" cy="720197"/>
          </a:xfrm>
          <a:prstGeom prst="rect">
            <a:avLst/>
          </a:prstGeom>
        </p:spPr>
        <p:txBody>
          <a:bodyPr wrap="square" anchor="ctr">
            <a:spAutoFit/>
          </a:bodyPr>
          <a:lstStyle/>
          <a:p>
            <a:pPr marL="273050" lvl="0" indent="-273050">
              <a:lnSpc>
                <a:spcPct val="120000"/>
              </a:lnSpc>
              <a:tabLst>
                <a:tab pos="355600" algn="l"/>
              </a:tabLst>
              <a:defRPr/>
            </a:pPr>
            <a:r>
              <a:rPr lang="ja-JP" altLang="en-US" sz="1700" b="1" noProof="0" dirty="0">
                <a:solidFill>
                  <a:srgbClr val="254061"/>
                </a:solidFill>
                <a:latin typeface="Meiryo UI" panose="020B0604030504040204" pitchFamily="50" charset="-128"/>
                <a:ea typeface="Meiryo UI" panose="020B0604030504040204" pitchFamily="50" charset="-128"/>
              </a:rPr>
              <a:t>設定登録の日から最長３年間、登録した意匠の内容を秘密にしておくことができます。</a:t>
            </a:r>
            <a:endParaRPr lang="en-US" altLang="ja-JP" sz="1700" b="1" noProof="0"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700" b="1" noProof="0" dirty="0">
                <a:solidFill>
                  <a:srgbClr val="254061"/>
                </a:solidFill>
                <a:latin typeface="Meiryo UI" panose="020B0604030504040204" pitchFamily="50" charset="-128"/>
                <a:ea typeface="Meiryo UI" panose="020B0604030504040204" pitchFamily="50" charset="-128"/>
              </a:rPr>
              <a:t>例えば、プレスリリース前に意匠登録され、意匠公報が発行される場合などに有効です。</a:t>
            </a:r>
            <a:endParaRPr lang="en-US" altLang="ja-JP" sz="1700" b="1" noProof="0" dirty="0">
              <a:solidFill>
                <a:srgbClr val="254061"/>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532656" y="943250"/>
            <a:ext cx="819455"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1" name="直線矢印コネクタ 40"/>
          <p:cNvCxnSpPr/>
          <p:nvPr/>
        </p:nvCxnSpPr>
        <p:spPr>
          <a:xfrm>
            <a:off x="4905376" y="4585791"/>
            <a:ext cx="1884218" cy="550222"/>
          </a:xfrm>
          <a:prstGeom prst="straightConnector1">
            <a:avLst/>
          </a:prstGeom>
          <a:ln w="19050">
            <a:solidFill>
              <a:srgbClr val="254061"/>
            </a:solidFill>
            <a:tailEnd type="triangle"/>
          </a:ln>
        </p:spPr>
        <p:style>
          <a:lnRef idx="1">
            <a:schemeClr val="accent1"/>
          </a:lnRef>
          <a:fillRef idx="0">
            <a:schemeClr val="accent1"/>
          </a:fillRef>
          <a:effectRef idx="0">
            <a:schemeClr val="accent1"/>
          </a:effectRef>
          <a:fontRef idx="minor">
            <a:schemeClr val="tx1"/>
          </a:fontRef>
        </p:style>
      </p:cxnSp>
      <p:sp>
        <p:nvSpPr>
          <p:cNvPr id="42" name="メモ 41"/>
          <p:cNvSpPr/>
          <p:nvPr/>
        </p:nvSpPr>
        <p:spPr>
          <a:xfrm>
            <a:off x="7011501" y="4632406"/>
            <a:ext cx="986530" cy="1303277"/>
          </a:xfrm>
          <a:prstGeom prst="foldedCorner">
            <a:avLst/>
          </a:prstGeom>
          <a:solidFill>
            <a:schemeClr val="bg1"/>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endParaRPr kumimoji="1" lang="en-US" altLang="ja-JP" sz="400" dirty="0">
              <a:solidFill>
                <a:schemeClr val="accent2">
                  <a:lumMod val="75000"/>
                </a:schemeClr>
              </a:solidFill>
              <a:latin typeface="Meiryo UI" panose="020B0604030504040204" pitchFamily="50" charset="-128"/>
              <a:ea typeface="Meiryo UI" panose="020B0604030504040204" pitchFamily="50" charset="-128"/>
            </a:endParaRPr>
          </a:p>
          <a:p>
            <a:pPr algn="ctr">
              <a:lnSpc>
                <a:spcPct val="110000"/>
              </a:lnSpc>
            </a:pPr>
            <a:r>
              <a:rPr kumimoji="1" lang="ja-JP" altLang="en-US" sz="400" dirty="0">
                <a:solidFill>
                  <a:schemeClr val="accent3">
                    <a:lumMod val="75000"/>
                  </a:schemeClr>
                </a:solidFill>
                <a:latin typeface="Meiryo UI" panose="020B0604030504040204" pitchFamily="50" charset="-128"/>
                <a:ea typeface="Meiryo UI" panose="020B0604030504040204" pitchFamily="50" charset="-128"/>
              </a:rPr>
              <a:t>■■■■</a:t>
            </a:r>
            <a:r>
              <a:rPr lang="ja-JP" altLang="en-US" sz="400" dirty="0">
                <a:solidFill>
                  <a:schemeClr val="accent3">
                    <a:lumMod val="75000"/>
                  </a:schemeClr>
                </a:solidFill>
                <a:latin typeface="Meiryo UI" panose="020B0604030504040204" pitchFamily="50" charset="-128"/>
                <a:ea typeface="Meiryo UI" panose="020B0604030504040204" pitchFamily="50" charset="-128"/>
              </a:rPr>
              <a:t>■■■■■</a:t>
            </a:r>
            <a:endParaRPr kumimoji="1" lang="en-US" altLang="ja-JP" sz="400" dirty="0">
              <a:solidFill>
                <a:schemeClr val="accent3">
                  <a:lumMod val="75000"/>
                </a:schemeClr>
              </a:solidFill>
              <a:latin typeface="Meiryo UI" panose="020B0604030504040204" pitchFamily="50" charset="-128"/>
              <a:ea typeface="Meiryo UI" panose="020B0604030504040204" pitchFamily="50" charset="-128"/>
            </a:endParaRPr>
          </a:p>
          <a:p>
            <a:pPr algn="ctr">
              <a:lnSpc>
                <a:spcPct val="110000"/>
              </a:lnSpc>
            </a:pPr>
            <a:r>
              <a:rPr lang="ja-JP" altLang="en-US" sz="400" dirty="0">
                <a:solidFill>
                  <a:schemeClr val="accent3">
                    <a:lumMod val="75000"/>
                  </a:schemeClr>
                </a:solidFill>
                <a:latin typeface="Meiryo UI" panose="020B0604030504040204" pitchFamily="50" charset="-128"/>
                <a:ea typeface="Meiryo UI" panose="020B0604030504040204" pitchFamily="50" charset="-128"/>
              </a:rPr>
              <a:t>■■■■■■■■■</a:t>
            </a:r>
            <a:endParaRPr lang="en-US" altLang="ja-JP" sz="400" dirty="0">
              <a:solidFill>
                <a:schemeClr val="accent3">
                  <a:lumMod val="75000"/>
                </a:schemeClr>
              </a:solidFill>
              <a:latin typeface="Meiryo UI" panose="020B0604030504040204" pitchFamily="50" charset="-128"/>
              <a:ea typeface="Meiryo UI" panose="020B0604030504040204" pitchFamily="50" charset="-128"/>
            </a:endParaRPr>
          </a:p>
          <a:p>
            <a:pPr algn="ctr">
              <a:lnSpc>
                <a:spcPct val="110000"/>
              </a:lnSpc>
            </a:pPr>
            <a:r>
              <a:rPr lang="ja-JP" altLang="en-US" sz="400" dirty="0">
                <a:solidFill>
                  <a:schemeClr val="accent3">
                    <a:lumMod val="75000"/>
                  </a:schemeClr>
                </a:solidFill>
                <a:latin typeface="Meiryo UI" panose="020B0604030504040204" pitchFamily="50" charset="-128"/>
                <a:ea typeface="Meiryo UI" panose="020B0604030504040204" pitchFamily="50" charset="-128"/>
              </a:rPr>
              <a:t>■■■■■■■■■</a:t>
            </a:r>
            <a:endParaRPr lang="en-US" altLang="ja-JP" sz="400" dirty="0">
              <a:solidFill>
                <a:schemeClr val="accent3">
                  <a:lumMod val="75000"/>
                </a:schemeClr>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5529175" y="3525441"/>
            <a:ext cx="4285780" cy="609398"/>
          </a:xfrm>
          <a:prstGeom prst="rect">
            <a:avLst/>
          </a:prstGeom>
        </p:spPr>
        <p:txBody>
          <a:bodyPr wrap="square" anchor="ctr">
            <a:spAutoFit/>
          </a:bodyPr>
          <a:lstStyle/>
          <a:p>
            <a:pPr marL="273050" lvl="0" indent="-273050">
              <a:lnSpc>
                <a:spcPct val="120000"/>
              </a:lnSpc>
              <a:tabLst>
                <a:tab pos="355600" algn="l"/>
              </a:tabLst>
              <a:defRPr/>
            </a:pPr>
            <a:r>
              <a:rPr lang="ja-JP" altLang="en-US" sz="1400" b="1" noProof="0" dirty="0">
                <a:solidFill>
                  <a:srgbClr val="C00000"/>
                </a:solidFill>
                <a:latin typeface="Meiryo UI" panose="020B0604030504040204" pitchFamily="50" charset="-128"/>
                <a:ea typeface="Meiryo UI" panose="020B0604030504040204" pitchFamily="50" charset="-128"/>
              </a:rPr>
              <a:t>秘密意匠を請求した場合、図面をはじめ、</a:t>
            </a:r>
            <a:endParaRPr lang="en-US" altLang="ja-JP" sz="1400" b="1" noProof="0"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b="1" noProof="0" dirty="0">
                <a:solidFill>
                  <a:srgbClr val="C00000"/>
                </a:solidFill>
                <a:latin typeface="Meiryo UI" panose="020B0604030504040204" pitchFamily="50" charset="-128"/>
                <a:ea typeface="Meiryo UI" panose="020B0604030504040204" pitchFamily="50" charset="-128"/>
              </a:rPr>
              <a:t>具体的な内容が伏せられた状態で公報が発行されます。</a:t>
            </a:r>
            <a:endParaRPr lang="en-US" altLang="ja-JP" sz="1400" b="1" noProof="0" dirty="0">
              <a:solidFill>
                <a:srgbClr val="C00000"/>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5527196" y="4123423"/>
            <a:ext cx="4285780" cy="264496"/>
          </a:xfrm>
          <a:prstGeom prst="rect">
            <a:avLst/>
          </a:prstGeom>
        </p:spPr>
        <p:txBody>
          <a:bodyPr wrap="square" anchor="ctr">
            <a:spAutoFit/>
          </a:bodyPr>
          <a:lstStyle/>
          <a:p>
            <a:pPr marL="273050" lvl="0" indent="-273050">
              <a:lnSpc>
                <a:spcPct val="120000"/>
              </a:lnSpc>
              <a:tabLst>
                <a:tab pos="355600" algn="l"/>
              </a:tabLst>
              <a:defRPr/>
            </a:pPr>
            <a:r>
              <a:rPr lang="en-US" altLang="ja-JP" sz="1050" noProof="0" dirty="0">
                <a:solidFill>
                  <a:srgbClr val="254061"/>
                </a:solidFill>
                <a:latin typeface="Meiryo UI" panose="020B0604030504040204" pitchFamily="50" charset="-128"/>
                <a:ea typeface="Meiryo UI" panose="020B0604030504040204" pitchFamily="50" charset="-128"/>
              </a:rPr>
              <a:t>※</a:t>
            </a:r>
            <a:r>
              <a:rPr lang="ja-JP" altLang="en-US" sz="1050" noProof="0" dirty="0">
                <a:solidFill>
                  <a:srgbClr val="254061"/>
                </a:solidFill>
                <a:latin typeface="Meiryo UI" panose="020B0604030504040204" pitchFamily="50" charset="-128"/>
                <a:ea typeface="Meiryo UI" panose="020B0604030504040204" pitchFamily="50" charset="-128"/>
              </a:rPr>
              <a:t>秘密期間が終了した後、図面を含めたすべての内容が公開されます。</a:t>
            </a:r>
            <a:endParaRPr lang="en-US" altLang="ja-JP" sz="1050" noProof="0" dirty="0">
              <a:solidFill>
                <a:srgbClr val="254061"/>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7263433" y="4937218"/>
            <a:ext cx="508967" cy="830997"/>
          </a:xfrm>
          <a:prstGeom prst="rect">
            <a:avLst/>
          </a:prstGeom>
        </p:spPr>
        <p:txBody>
          <a:bodyPr wrap="square" anchor="ctr">
            <a:spAutoFit/>
          </a:bodyPr>
          <a:lstStyle/>
          <a:p>
            <a:pPr marL="273050" lvl="0" indent="-273050" algn="ctr">
              <a:lnSpc>
                <a:spcPct val="120000"/>
              </a:lnSpc>
              <a:tabLst>
                <a:tab pos="355600" algn="l"/>
              </a:tabLst>
              <a:defRPr/>
            </a:pPr>
            <a:r>
              <a:rPr lang="ja-JP" altLang="en-US" sz="4000" b="1" dirty="0">
                <a:solidFill>
                  <a:schemeClr val="bg2">
                    <a:lumMod val="25000"/>
                  </a:schemeClr>
                </a:solidFill>
                <a:latin typeface="Meiryo UI" panose="020B0604030504040204" pitchFamily="50" charset="-128"/>
                <a:ea typeface="Meiryo UI" panose="020B0604030504040204" pitchFamily="50" charset="-128"/>
              </a:rPr>
              <a:t>？</a:t>
            </a:r>
            <a:endParaRPr lang="en-US" altLang="ja-JP" sz="40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83158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組物の意匠</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79622" y="6610604"/>
            <a:ext cx="1197764"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05</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様々な出願制度</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9563978" y="6610392"/>
            <a:ext cx="341760" cy="230832"/>
          </a:xfrm>
          <a:prstGeom prst="rect">
            <a:avLst/>
          </a:prstGeom>
          <a:solidFill>
            <a:srgbClr val="254061"/>
          </a:solidFill>
        </p:spPr>
        <p:txBody>
          <a:bodyPr wrap="none" rtlCol="0">
            <a:spAutoFit/>
          </a:bodyPr>
          <a:lstStyle/>
          <a:p>
            <a:r>
              <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41</a:t>
            </a:r>
          </a:p>
        </p:txBody>
      </p:sp>
      <p:sp>
        <p:nvSpPr>
          <p:cNvPr id="13" name="正方形/長方形 12"/>
          <p:cNvSpPr/>
          <p:nvPr/>
        </p:nvSpPr>
        <p:spPr>
          <a:xfrm>
            <a:off x="576166" y="1085676"/>
            <a:ext cx="9106071" cy="1015663"/>
          </a:xfrm>
          <a:prstGeom prst="rect">
            <a:avLst/>
          </a:prstGeom>
        </p:spPr>
        <p:txBody>
          <a:bodyPr wrap="square" anchor="ctr">
            <a:spAutoFit/>
          </a:bodyPr>
          <a:lstStyle/>
          <a:p>
            <a:pPr marL="273050" lvl="0" indent="-273050">
              <a:tabLst>
                <a:tab pos="355600" algn="l"/>
              </a:tabLst>
              <a:defRPr/>
            </a:pPr>
            <a:r>
              <a:rPr kumimoji="1" lang="ja-JP" altLang="en-US" sz="30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同時に使用される二以上のものを、</a:t>
            </a:r>
            <a:endParaRPr kumimoji="1" lang="en-US" altLang="ja-JP" sz="30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a:p>
            <a:pPr marL="273050" lvl="0" indent="-273050">
              <a:tabLst>
                <a:tab pos="355600" algn="l"/>
              </a:tabLst>
              <a:defRPr/>
            </a:pPr>
            <a:r>
              <a:rPr kumimoji="1" lang="ja-JP" altLang="en-US" sz="30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１つの意匠として登録できる制度です。</a:t>
            </a:r>
            <a:endParaRPr kumimoji="1" lang="en-US" altLang="ja-JP" sz="30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4" name="正方形/長方形 13"/>
          <p:cNvSpPr/>
          <p:nvPr/>
        </p:nvSpPr>
        <p:spPr>
          <a:xfrm>
            <a:off x="561330" y="2174469"/>
            <a:ext cx="9286676" cy="646331"/>
          </a:xfrm>
          <a:prstGeom prst="rect">
            <a:avLst/>
          </a:prstGeom>
        </p:spPr>
        <p:txBody>
          <a:bodyPr wrap="square" anchor="ctr">
            <a:spAutoFit/>
          </a:bodyPr>
          <a:lstStyle/>
          <a:p>
            <a:pPr marL="273050" lvl="0" indent="-273050">
              <a:lnSpc>
                <a:spcPct val="120000"/>
              </a:lnSpc>
              <a:tabLst>
                <a:tab pos="355600" algn="l"/>
              </a:tabLst>
              <a:defRPr/>
            </a:pPr>
            <a:r>
              <a:rPr lang="ja-JP" altLang="en-US" sz="1500" b="1" noProof="0" dirty="0">
                <a:solidFill>
                  <a:srgbClr val="254061"/>
                </a:solidFill>
                <a:latin typeface="Meiryo UI" panose="020B0604030504040204" pitchFamily="50" charset="-128"/>
                <a:ea typeface="Meiryo UI" panose="020B0604030504040204" pitchFamily="50" charset="-128"/>
              </a:rPr>
              <a:t>一意匠一出願</a:t>
            </a:r>
            <a:r>
              <a:rPr lang="ja-JP" altLang="en-US" sz="1200" noProof="0" dirty="0">
                <a:solidFill>
                  <a:srgbClr val="254061"/>
                </a:solidFill>
                <a:latin typeface="Meiryo UI" panose="020B0604030504040204" pitchFamily="50" charset="-128"/>
                <a:ea typeface="Meiryo UI" panose="020B0604030504040204" pitchFamily="50" charset="-128"/>
              </a:rPr>
              <a:t>（</a:t>
            </a:r>
            <a:r>
              <a:rPr lang="en-US" altLang="ja-JP" sz="1200" noProof="0" dirty="0">
                <a:solidFill>
                  <a:srgbClr val="254061"/>
                </a:solidFill>
                <a:latin typeface="Meiryo UI" panose="020B0604030504040204" pitchFamily="50" charset="-128"/>
                <a:ea typeface="Meiryo UI" panose="020B0604030504040204" pitchFamily="50" charset="-128"/>
              </a:rPr>
              <a:t>P.29,30</a:t>
            </a:r>
            <a:r>
              <a:rPr lang="ja-JP" altLang="en-US" sz="1200" noProof="0" dirty="0">
                <a:solidFill>
                  <a:srgbClr val="254061"/>
                </a:solidFill>
                <a:latin typeface="Meiryo UI" panose="020B0604030504040204" pitchFamily="50" charset="-128"/>
                <a:ea typeface="Meiryo UI" panose="020B0604030504040204" pitchFamily="50" charset="-128"/>
              </a:rPr>
              <a:t>）</a:t>
            </a:r>
            <a:r>
              <a:rPr lang="ja-JP" altLang="en-US" sz="1500" b="1" noProof="0" dirty="0">
                <a:solidFill>
                  <a:srgbClr val="254061"/>
                </a:solidFill>
                <a:latin typeface="Meiryo UI" panose="020B0604030504040204" pitchFamily="50" charset="-128"/>
                <a:ea typeface="Meiryo UI" panose="020B0604030504040204" pitchFamily="50" charset="-128"/>
              </a:rPr>
              <a:t>の例外としての制度です。</a:t>
            </a:r>
            <a:endParaRPr lang="en-US" altLang="ja-JP" sz="1500" b="1" noProof="0"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500" b="1" noProof="0" dirty="0">
                <a:solidFill>
                  <a:srgbClr val="254061"/>
                </a:solidFill>
                <a:latin typeface="Meiryo UI" panose="020B0604030504040204" pitchFamily="50" charset="-128"/>
                <a:ea typeface="Meiryo UI" panose="020B0604030504040204" pitchFamily="50" charset="-128"/>
              </a:rPr>
              <a:t>出願できるもののリストは</a:t>
            </a:r>
            <a:r>
              <a:rPr lang="en-US" altLang="ja-JP" sz="1500" b="1" noProof="0" dirty="0">
                <a:solidFill>
                  <a:srgbClr val="254061"/>
                </a:solidFill>
                <a:latin typeface="Meiryo UI" panose="020B0604030504040204" pitchFamily="50" charset="-128"/>
                <a:ea typeface="Meiryo UI" panose="020B0604030504040204" pitchFamily="50" charset="-128"/>
              </a:rPr>
              <a:t>P.77</a:t>
            </a:r>
            <a:r>
              <a:rPr lang="ja-JP" altLang="en-US" sz="1500" b="1" noProof="0" dirty="0" err="1">
                <a:solidFill>
                  <a:srgbClr val="254061"/>
                </a:solidFill>
                <a:latin typeface="Meiryo UI" panose="020B0604030504040204" pitchFamily="50" charset="-128"/>
                <a:ea typeface="Meiryo UI" panose="020B0604030504040204" pitchFamily="50" charset="-128"/>
              </a:rPr>
              <a:t>、</a:t>
            </a:r>
            <a:r>
              <a:rPr lang="ja-JP" altLang="en-US" sz="1500" b="1" noProof="0" dirty="0">
                <a:solidFill>
                  <a:srgbClr val="254061"/>
                </a:solidFill>
                <a:latin typeface="Meiryo UI" panose="020B0604030504040204" pitchFamily="50" charset="-128"/>
                <a:ea typeface="Meiryo UI" panose="020B0604030504040204" pitchFamily="50" charset="-128"/>
              </a:rPr>
              <a:t>図面の表し方は</a:t>
            </a:r>
            <a:r>
              <a:rPr lang="en-US" altLang="ja-JP" sz="1500" b="1" noProof="0" dirty="0">
                <a:solidFill>
                  <a:srgbClr val="254061"/>
                </a:solidFill>
                <a:latin typeface="Meiryo UI" panose="020B0604030504040204" pitchFamily="50" charset="-128"/>
                <a:ea typeface="Meiryo UI" panose="020B0604030504040204" pitchFamily="50" charset="-128"/>
              </a:rPr>
              <a:t>P.78</a:t>
            </a:r>
            <a:r>
              <a:rPr lang="ja-JP" altLang="en-US" sz="1500" b="1" noProof="0" dirty="0">
                <a:solidFill>
                  <a:srgbClr val="254061"/>
                </a:solidFill>
                <a:latin typeface="Meiryo UI" panose="020B0604030504040204" pitchFamily="50" charset="-128"/>
                <a:ea typeface="Meiryo UI" panose="020B0604030504040204" pitchFamily="50" charset="-128"/>
              </a:rPr>
              <a:t>を参照ください。</a:t>
            </a:r>
            <a:endParaRPr lang="en-US" altLang="ja-JP" sz="1500" b="1" noProof="0" dirty="0">
              <a:solidFill>
                <a:srgbClr val="254061"/>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532656" y="891783"/>
            <a:ext cx="800219"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（意匠法第８条）</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520228" y="3024554"/>
            <a:ext cx="3323420" cy="369332"/>
          </a:xfrm>
          <a:prstGeom prst="rect">
            <a:avLst/>
          </a:prstGeom>
        </p:spPr>
        <p:txBody>
          <a:bodyPr wrap="square" anchor="ctr">
            <a:spAutoFit/>
          </a:bodyPr>
          <a:lstStyle/>
          <a:p>
            <a:pPr marL="273050" lvl="0" indent="-273050">
              <a:lnSpc>
                <a:spcPct val="120000"/>
              </a:lnSpc>
              <a:tabLst>
                <a:tab pos="355600" algn="l"/>
              </a:tabLst>
              <a:defRPr/>
            </a:pPr>
            <a:r>
              <a:rPr lang="ja-JP" altLang="en-US" sz="1500" b="1" dirty="0">
                <a:solidFill>
                  <a:schemeClr val="bg2">
                    <a:lumMod val="25000"/>
                  </a:schemeClr>
                </a:solidFill>
                <a:latin typeface="Meiryo UI" panose="020B0604030504040204" pitchFamily="50" charset="-128"/>
                <a:ea typeface="Meiryo UI" panose="020B0604030504040204" pitchFamily="50" charset="-128"/>
              </a:rPr>
              <a:t>■一組の飲食用容器セットの例</a:t>
            </a:r>
            <a:endParaRPr lang="en-US" altLang="ja-JP" sz="1500" b="1" dirty="0">
              <a:solidFill>
                <a:schemeClr val="bg2">
                  <a:lumMod val="25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3704" y="3614210"/>
            <a:ext cx="4187678" cy="2740941"/>
          </a:xfrm>
          <a:prstGeom prst="rect">
            <a:avLst/>
          </a:prstGeom>
        </p:spPr>
      </p:pic>
      <p:pic>
        <p:nvPicPr>
          <p:cNvPr id="5" name="図 4"/>
          <p:cNvPicPr>
            <a:picLocks noChangeAspect="1"/>
          </p:cNvPicPr>
          <p:nvPr/>
        </p:nvPicPr>
        <p:blipFill>
          <a:blip r:embed="rId4"/>
          <a:stretch>
            <a:fillRect/>
          </a:stretch>
        </p:blipFill>
        <p:spPr>
          <a:xfrm>
            <a:off x="5233057" y="3887190"/>
            <a:ext cx="4135905" cy="2047875"/>
          </a:xfrm>
          <a:prstGeom prst="rect">
            <a:avLst/>
          </a:prstGeom>
        </p:spPr>
      </p:pic>
      <p:sp>
        <p:nvSpPr>
          <p:cNvPr id="210" name="正方形/長方形 209"/>
          <p:cNvSpPr/>
          <p:nvPr/>
        </p:nvSpPr>
        <p:spPr>
          <a:xfrm>
            <a:off x="4876486" y="3024554"/>
            <a:ext cx="3323420" cy="369332"/>
          </a:xfrm>
          <a:prstGeom prst="rect">
            <a:avLst/>
          </a:prstGeom>
        </p:spPr>
        <p:txBody>
          <a:bodyPr wrap="square" anchor="ctr">
            <a:spAutoFit/>
          </a:bodyPr>
          <a:lstStyle/>
          <a:p>
            <a:pPr marL="273050" lvl="0" indent="-273050">
              <a:lnSpc>
                <a:spcPct val="120000"/>
              </a:lnSpc>
              <a:tabLst>
                <a:tab pos="355600" algn="l"/>
              </a:tabLst>
              <a:defRPr/>
            </a:pPr>
            <a:r>
              <a:rPr lang="ja-JP" altLang="en-US" sz="1500" b="1" dirty="0">
                <a:solidFill>
                  <a:schemeClr val="bg2">
                    <a:lumMod val="25000"/>
                  </a:schemeClr>
                </a:solidFill>
                <a:latin typeface="Meiryo UI" panose="020B0604030504040204" pitchFamily="50" charset="-128"/>
                <a:ea typeface="Meiryo UI" panose="020B0604030504040204" pitchFamily="50" charset="-128"/>
              </a:rPr>
              <a:t>■一組の飲食用具セットの例</a:t>
            </a:r>
            <a:endParaRPr lang="en-US" altLang="ja-JP" sz="15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24365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bwMode="auto">
          <a:xfrm>
            <a:off x="0" y="2924944"/>
            <a:ext cx="9906000" cy="792088"/>
          </a:xfrm>
          <a:prstGeom prst="rect">
            <a:avLst/>
          </a:prstGeom>
          <a:solidFill>
            <a:schemeClr val="accent1">
              <a:lumMod val="50000"/>
            </a:schemeClr>
          </a:solidFill>
          <a:ln w="9525">
            <a:solidFill>
              <a:schemeClr val="accent1">
                <a:lumMod val="50000"/>
              </a:schemeClr>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88504" y="2936268"/>
            <a:ext cx="5519460" cy="769441"/>
          </a:xfrm>
          <a:prstGeom prst="rect">
            <a:avLst/>
          </a:prstGeom>
          <a:solidFill>
            <a:srgbClr val="254061"/>
          </a:solidFill>
        </p:spPr>
        <p:txBody>
          <a:bodyPr wrap="none" rtlCol="0">
            <a:spAutoFit/>
          </a:bodyPr>
          <a:lstStyle/>
          <a:p>
            <a:r>
              <a:rPr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願書・図面の記載</a:t>
            </a:r>
            <a:endParaRPr kumimoji="1"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8112" y="130629"/>
            <a:ext cx="1403222" cy="527612"/>
          </a:xfrm>
          <a:prstGeom prst="rect">
            <a:avLst/>
          </a:prstGeom>
        </p:spPr>
      </p:pic>
    </p:spTree>
    <p:extLst>
      <p:ext uri="{BB962C8B-B14F-4D97-AF65-F5344CB8AC3E}">
        <p14:creationId xmlns:p14="http://schemas.microsoft.com/office/powerpoint/2010/main" val="49710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488503" y="1049450"/>
            <a:ext cx="9106071" cy="584775"/>
          </a:xfrm>
          <a:prstGeom prst="rect">
            <a:avLst/>
          </a:prstGeom>
        </p:spPr>
        <p:txBody>
          <a:bodyPr wrap="square" anchor="ctr">
            <a:spAutoFit/>
          </a:bodyPr>
          <a:lstStyle/>
          <a:p>
            <a:pPr marL="273050" lvl="0" indent="-273050">
              <a:tabLst>
                <a:tab pos="355600" algn="l"/>
              </a:tabLst>
              <a:defRPr/>
            </a:pPr>
            <a:r>
              <a:rPr lang="ja-JP" altLang="en-US" sz="3200" b="1" noProof="0" dirty="0">
                <a:solidFill>
                  <a:srgbClr val="254061"/>
                </a:solidFill>
                <a:latin typeface="Meiryo UI" panose="020B0604030504040204" pitchFamily="50" charset="-128"/>
                <a:ea typeface="Meiryo UI" panose="020B0604030504040204" pitchFamily="50" charset="-128"/>
              </a:rPr>
              <a:t>インターネットで出願できます。</a:t>
            </a:r>
            <a:endParaRPr kumimoji="1" lang="en-US" altLang="ja-JP"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 name="正方形/長方形 10"/>
          <p:cNvSpPr/>
          <p:nvPr/>
        </p:nvSpPr>
        <p:spPr>
          <a:xfrm>
            <a:off x="488503" y="1802194"/>
            <a:ext cx="9106071" cy="719812"/>
          </a:xfrm>
          <a:prstGeom prst="rect">
            <a:avLst/>
          </a:prstGeom>
        </p:spPr>
        <p:txBody>
          <a:bodyPr wrap="square" anchor="ctr">
            <a:spAutoFit/>
          </a:bodyPr>
          <a:lstStyle/>
          <a:p>
            <a:pPr marL="273050" lvl="0" indent="-273050">
              <a:lnSpc>
                <a:spcPct val="120000"/>
              </a:lnSpc>
              <a:tabLst>
                <a:tab pos="355600" algn="l"/>
              </a:tabLst>
              <a:defRPr/>
            </a:pPr>
            <a:r>
              <a:rPr lang="ja-JP" altLang="en-US" b="1" dirty="0">
                <a:solidFill>
                  <a:srgbClr val="254061"/>
                </a:solidFill>
                <a:latin typeface="Meiryo UI" panose="020B0604030504040204" pitchFamily="50" charset="-128"/>
                <a:ea typeface="Meiryo UI" panose="020B0604030504040204" pitchFamily="50" charset="-128"/>
              </a:rPr>
              <a:t>紙面で出願もできますが</a:t>
            </a:r>
            <a:r>
              <a:rPr lang="ja-JP" altLang="en-US" sz="1400" b="1" dirty="0">
                <a:solidFill>
                  <a:srgbClr val="254061"/>
                </a:solidFill>
                <a:latin typeface="Meiryo UI" panose="020B0604030504040204" pitchFamily="50" charset="-128"/>
                <a:ea typeface="Meiryo UI" panose="020B0604030504040204" pitchFamily="50" charset="-128"/>
              </a:rPr>
              <a:t>（特許庁窓口に直接提出 </a:t>
            </a:r>
            <a:r>
              <a:rPr lang="en-US" altLang="ja-JP" sz="1400" b="1" dirty="0">
                <a:solidFill>
                  <a:srgbClr val="254061"/>
                </a:solidFill>
                <a:latin typeface="Meiryo UI" panose="020B0604030504040204" pitchFamily="50" charset="-128"/>
                <a:ea typeface="Meiryo UI" panose="020B0604030504040204" pitchFamily="50" charset="-128"/>
              </a:rPr>
              <a:t>or </a:t>
            </a:r>
            <a:r>
              <a:rPr lang="ja-JP" altLang="en-US" sz="1400" b="1" dirty="0">
                <a:solidFill>
                  <a:srgbClr val="254061"/>
                </a:solidFill>
                <a:latin typeface="Meiryo UI" panose="020B0604030504040204" pitchFamily="50" charset="-128"/>
                <a:ea typeface="Meiryo UI" panose="020B0604030504040204" pitchFamily="50" charset="-128"/>
              </a:rPr>
              <a:t>郵送）</a:t>
            </a:r>
            <a:endParaRPr lang="en-US" altLang="ja-JP" b="1"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b="1" dirty="0">
                <a:solidFill>
                  <a:srgbClr val="254061"/>
                </a:solidFill>
                <a:latin typeface="Meiryo UI" panose="020B0604030504040204" pitchFamily="50" charset="-128"/>
                <a:ea typeface="Meiryo UI" panose="020B0604030504040204" pitchFamily="50" charset="-128"/>
              </a:rPr>
              <a:t>書類を電子データ化する手数料が別途必要です</a:t>
            </a:r>
            <a:r>
              <a:rPr lang="ja-JP" altLang="en-US" sz="1400" b="1" dirty="0">
                <a:solidFill>
                  <a:srgbClr val="254061"/>
                </a:solidFill>
                <a:latin typeface="Meiryo UI" panose="020B0604030504040204" pitchFamily="50" charset="-128"/>
                <a:ea typeface="Meiryo UI" panose="020B0604030504040204" pitchFamily="50" charset="-128"/>
              </a:rPr>
              <a:t>（基本料金</a:t>
            </a:r>
            <a:r>
              <a:rPr lang="en-US" altLang="ja-JP" sz="1400" b="1" dirty="0">
                <a:solidFill>
                  <a:srgbClr val="254061"/>
                </a:solidFill>
                <a:latin typeface="Meiryo UI" panose="020B0604030504040204" pitchFamily="50" charset="-128"/>
                <a:ea typeface="Meiryo UI" panose="020B0604030504040204" pitchFamily="50" charset="-128"/>
              </a:rPr>
              <a:t>2,400</a:t>
            </a:r>
            <a:r>
              <a:rPr lang="ja-JP" altLang="en-US" sz="1400" b="1" dirty="0">
                <a:solidFill>
                  <a:srgbClr val="254061"/>
                </a:solidFill>
                <a:latin typeface="Meiryo UI" panose="020B0604030504040204" pitchFamily="50" charset="-128"/>
                <a:ea typeface="Meiryo UI" panose="020B0604030504040204" pitchFamily="50" charset="-128"/>
              </a:rPr>
              <a:t>円＋書面</a:t>
            </a:r>
            <a:r>
              <a:rPr lang="en-US" altLang="ja-JP" sz="1400" b="1" dirty="0">
                <a:solidFill>
                  <a:srgbClr val="254061"/>
                </a:solidFill>
                <a:latin typeface="Meiryo UI" panose="020B0604030504040204" pitchFamily="50" charset="-128"/>
                <a:ea typeface="Meiryo UI" panose="020B0604030504040204" pitchFamily="50" charset="-128"/>
              </a:rPr>
              <a:t>1</a:t>
            </a:r>
            <a:r>
              <a:rPr lang="ja-JP" altLang="en-US" sz="1400" b="1" dirty="0">
                <a:solidFill>
                  <a:srgbClr val="254061"/>
                </a:solidFill>
                <a:latin typeface="Meiryo UI" panose="020B0604030504040204" pitchFamily="50" charset="-128"/>
                <a:ea typeface="Meiryo UI" panose="020B0604030504040204" pitchFamily="50" charset="-128"/>
              </a:rPr>
              <a:t>枚あたり</a:t>
            </a:r>
            <a:r>
              <a:rPr lang="en-US" altLang="ja-JP" sz="1400" b="1">
                <a:solidFill>
                  <a:srgbClr val="254061"/>
                </a:solidFill>
                <a:latin typeface="Meiryo UI" panose="020B0604030504040204" pitchFamily="50" charset="-128"/>
                <a:ea typeface="Meiryo UI" panose="020B0604030504040204" pitchFamily="50" charset="-128"/>
              </a:rPr>
              <a:t>800</a:t>
            </a:r>
            <a:r>
              <a:rPr lang="ja-JP" altLang="en-US" sz="1400" b="1" dirty="0">
                <a:solidFill>
                  <a:srgbClr val="254061"/>
                </a:solidFill>
                <a:latin typeface="Meiryo UI" panose="020B0604030504040204" pitchFamily="50" charset="-128"/>
                <a:ea typeface="Meiryo UI" panose="020B0604030504040204" pitchFamily="50" charset="-128"/>
              </a:rPr>
              <a:t>円）</a:t>
            </a:r>
            <a:endParaRPr lang="en-US" altLang="ja-JP" sz="1400" b="1" dirty="0">
              <a:solidFill>
                <a:srgbClr val="254061"/>
              </a:solidFill>
              <a:latin typeface="Meiryo UI" panose="020B0604030504040204" pitchFamily="50" charset="-128"/>
              <a:ea typeface="Meiryo UI" panose="020B0604030504040204" pitchFamily="50" charset="-128"/>
            </a:endParaRPr>
          </a:p>
        </p:txBody>
      </p:sp>
      <p:sp>
        <p:nvSpPr>
          <p:cNvPr id="17" name="正方形/長方形 16"/>
          <p:cNvSpPr/>
          <p:nvPr/>
        </p:nvSpPr>
        <p:spPr bwMode="auto">
          <a:xfrm>
            <a:off x="480587" y="2743200"/>
            <a:ext cx="8928992" cy="3643745"/>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8" name="正方形/長方形 17"/>
          <p:cNvSpPr/>
          <p:nvPr/>
        </p:nvSpPr>
        <p:spPr>
          <a:xfrm>
            <a:off x="560512" y="2854739"/>
            <a:ext cx="8964487" cy="1292662"/>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■初心者のための電子出願ガイド（特許庁</a:t>
            </a:r>
            <a:r>
              <a:rPr lang="en-US" altLang="ja-JP" sz="1600" b="1" dirty="0">
                <a:solidFill>
                  <a:schemeClr val="bg2">
                    <a:lumMod val="25000"/>
                  </a:schemeClr>
                </a:solidFill>
                <a:latin typeface="Meiryo UI" panose="020B0604030504040204" pitchFamily="50" charset="-128"/>
                <a:ea typeface="Meiryo UI" panose="020B0604030504040204" pitchFamily="50" charset="-128"/>
              </a:rPr>
              <a:t>HP</a:t>
            </a:r>
            <a:r>
              <a:rPr lang="ja-JP" altLang="en-US" sz="1600" b="1" dirty="0">
                <a:solidFill>
                  <a:schemeClr val="bg2">
                    <a:lumMod val="25000"/>
                  </a:schemeClr>
                </a:solidFill>
                <a:latin typeface="Meiryo UI" panose="020B0604030504040204" pitchFamily="50" charset="-128"/>
                <a:ea typeface="Meiryo UI" panose="020B0604030504040204" pitchFamily="50" charset="-128"/>
              </a:rPr>
              <a:t>）</a:t>
            </a:r>
            <a:r>
              <a:rPr lang="en-US" altLang="ja-JP" sz="1050" dirty="0">
                <a:solidFill>
                  <a:schemeClr val="bg2">
                    <a:lumMod val="25000"/>
                  </a:schemeClr>
                </a:solidFill>
                <a:latin typeface="Meiryo UI" panose="020B0604030504040204" pitchFamily="50" charset="-128"/>
                <a:ea typeface="Meiryo UI" panose="020B0604030504040204" pitchFamily="50" charset="-128"/>
              </a:rPr>
              <a:t>※Windows</a:t>
            </a:r>
            <a:r>
              <a:rPr lang="ja-JP" altLang="en-US" sz="1050" dirty="0">
                <a:solidFill>
                  <a:schemeClr val="bg2">
                    <a:lumMod val="25000"/>
                  </a:schemeClr>
                </a:solidFill>
                <a:latin typeface="Meiryo UI" panose="020B0604030504040204" pitchFamily="50" charset="-128"/>
                <a:ea typeface="Meiryo UI" panose="020B0604030504040204" pitchFamily="50" charset="-128"/>
              </a:rPr>
              <a:t>のみ対応</a:t>
            </a:r>
            <a:endParaRPr lang="en-US" altLang="ja-JP" sz="105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願書の作成から出願まで、画面の指示に従って操作するだけで簡単に行うことができます。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indent="-273050">
              <a:lnSpc>
                <a:spcPct val="130000"/>
              </a:lnSpc>
              <a:tabLst>
                <a:tab pos="355600" algn="l"/>
              </a:tabLst>
              <a:defRPr/>
            </a:pPr>
            <a:r>
              <a:rPr lang="en-US" altLang="ja-JP" sz="1200" dirty="0">
                <a:solidFill>
                  <a:schemeClr val="bg2">
                    <a:lumMod val="25000"/>
                  </a:schemeClr>
                </a:solidFill>
                <a:latin typeface="Meiryo UI" panose="020B0604030504040204" pitchFamily="50" charset="-128"/>
                <a:ea typeface="Meiryo UI" panose="020B0604030504040204" pitchFamily="50" charset="-128"/>
                <a:hlinkClick r:id="rId3"/>
              </a:rPr>
              <a:t>https://www.jpo.go.jp/system/process/shutugan/pcinfo/hajimete/index.html</a:t>
            </a:r>
            <a:endParaRPr lang="en-US" altLang="ja-JP" sz="12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p:txBody>
      </p:sp>
      <p:pic>
        <p:nvPicPr>
          <p:cNvPr id="23" name="図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4128" y="4058909"/>
            <a:ext cx="4970690" cy="2006628"/>
          </a:xfrm>
          <a:prstGeom prst="rect">
            <a:avLst/>
          </a:prstGeom>
        </p:spPr>
      </p:pic>
      <p:sp>
        <p:nvSpPr>
          <p:cNvPr id="27" name="正方形/長方形 26"/>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出願方法</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79622" y="6610604"/>
            <a:ext cx="125066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願書・図面の記載</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bwMode="auto">
          <a:xfrm>
            <a:off x="641757" y="4043789"/>
            <a:ext cx="4995644" cy="2038525"/>
          </a:xfrm>
          <a:prstGeom prst="rect">
            <a:avLst/>
          </a:prstGeom>
          <a:noFill/>
          <a:ln w="9525">
            <a:solidFill>
              <a:schemeClr val="tx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43</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41287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488503" y="1118771"/>
            <a:ext cx="9106071" cy="584775"/>
          </a:xfrm>
          <a:prstGeom prst="rect">
            <a:avLst/>
          </a:prstGeom>
        </p:spPr>
        <p:txBody>
          <a:bodyPr wrap="square" anchor="ctr">
            <a:spAutoFit/>
          </a:bodyPr>
          <a:lstStyle/>
          <a:p>
            <a:pPr marL="273050" lvl="0" indent="-273050">
              <a:tabLst>
                <a:tab pos="355600" algn="l"/>
              </a:tabLst>
              <a:defRPr/>
            </a:pPr>
            <a:r>
              <a:rPr lang="ja-JP" altLang="en-US" sz="3200" b="1" dirty="0">
                <a:solidFill>
                  <a:srgbClr val="254061"/>
                </a:solidFill>
                <a:latin typeface="Meiryo UI" panose="020B0604030504040204" pitchFamily="50" charset="-128"/>
                <a:ea typeface="Meiryo UI" panose="020B0604030504040204" pitchFamily="50" charset="-128"/>
              </a:rPr>
              <a:t>出願の基本書類は、「願書」と「図面」の２つです</a:t>
            </a:r>
            <a:r>
              <a:rPr lang="ja-JP" altLang="en-US" sz="3200" b="1" noProof="0" dirty="0" err="1">
                <a:solidFill>
                  <a:srgbClr val="254061"/>
                </a:solidFill>
                <a:latin typeface="Meiryo UI" panose="020B0604030504040204" pitchFamily="50" charset="-128"/>
                <a:ea typeface="Meiryo UI" panose="020B0604030504040204" pitchFamily="50" charset="-128"/>
              </a:rPr>
              <a:t>。</a:t>
            </a:r>
            <a:endParaRPr kumimoji="1" lang="en-US" altLang="ja-JP"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61069" y="975909"/>
            <a:ext cx="2188420"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条、意匠法施行規則様式第２、様式第６など）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479622" y="6610604"/>
            <a:ext cx="125066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願書・図面の記載</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基本の書類（願書・図面）</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563978" y="6610392"/>
            <a:ext cx="341760" cy="230832"/>
          </a:xfrm>
          <a:prstGeom prst="rect">
            <a:avLst/>
          </a:prstGeom>
          <a:solidFill>
            <a:srgbClr val="254061"/>
          </a:solidFill>
        </p:spPr>
        <p:txBody>
          <a:bodyPr wrap="none" rtlCol="0">
            <a:spAutoFit/>
          </a:bodyPr>
          <a:lstStyle/>
          <a:p>
            <a:r>
              <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44</a:t>
            </a:r>
          </a:p>
        </p:txBody>
      </p:sp>
      <p:sp>
        <p:nvSpPr>
          <p:cNvPr id="19" name="テキスト ボックス 18"/>
          <p:cNvSpPr txBox="1"/>
          <p:nvPr/>
        </p:nvSpPr>
        <p:spPr>
          <a:xfrm>
            <a:off x="1191228" y="3070000"/>
            <a:ext cx="796693" cy="161583"/>
          </a:xfrm>
          <a:prstGeom prst="rect">
            <a:avLst/>
          </a:prstGeom>
          <a:noFill/>
        </p:spPr>
        <p:txBody>
          <a:bodyPr wrap="none" lIns="0" tIns="0" rIns="0" bIns="0" rtlCol="0">
            <a:spAutoFit/>
          </a:bodyPr>
          <a:lstStyle/>
          <a:p>
            <a:pPr algn="ctr"/>
            <a:r>
              <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rPr>
              <a:t>＜願書の例＞</a:t>
            </a:r>
            <a:endParaRPr lang="en-US" altLang="ja-JP" sz="105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6203804" y="3070000"/>
            <a:ext cx="796693" cy="161583"/>
          </a:xfrm>
          <a:prstGeom prst="rect">
            <a:avLst/>
          </a:prstGeom>
          <a:noFill/>
        </p:spPr>
        <p:txBody>
          <a:bodyPr wrap="none" lIns="0" tIns="0" rIns="0" bIns="0" rtlCol="0">
            <a:spAutoFit/>
          </a:bodyPr>
          <a:lstStyle/>
          <a:p>
            <a:pPr algn="ctr"/>
            <a:r>
              <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rPr>
              <a:t>＜図面の例＞</a:t>
            </a:r>
            <a:endParaRPr lang="en-US" altLang="ja-JP" sz="1050" b="1"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a:blip r:embed="rId3"/>
          <a:stretch>
            <a:fillRect/>
          </a:stretch>
        </p:blipFill>
        <p:spPr>
          <a:xfrm>
            <a:off x="3188906" y="3526422"/>
            <a:ext cx="2406554" cy="2922570"/>
          </a:xfrm>
          <a:prstGeom prst="rect">
            <a:avLst/>
          </a:prstGeom>
          <a:effectLst>
            <a:outerShdw blurRad="50800" dist="38100" dir="8100000" algn="tr" rotWithShape="0">
              <a:prstClr val="black">
                <a:alpha val="40000"/>
              </a:prstClr>
            </a:outerShdw>
          </a:effectLst>
        </p:spPr>
      </p:pic>
      <p:pic>
        <p:nvPicPr>
          <p:cNvPr id="22" name="図 21"/>
          <p:cNvPicPr>
            <a:picLocks noChangeAspect="1"/>
          </p:cNvPicPr>
          <p:nvPr/>
        </p:nvPicPr>
        <p:blipFill>
          <a:blip r:embed="rId4"/>
          <a:stretch>
            <a:fillRect/>
          </a:stretch>
        </p:blipFill>
        <p:spPr>
          <a:xfrm>
            <a:off x="5312718" y="3279344"/>
            <a:ext cx="2406554" cy="2927137"/>
          </a:xfrm>
          <a:prstGeom prst="rect">
            <a:avLst/>
          </a:prstGeom>
          <a:effectLst>
            <a:outerShdw blurRad="50800" dist="38100" dir="8100000" algn="tr" rotWithShape="0">
              <a:prstClr val="black">
                <a:alpha val="40000"/>
              </a:prstClr>
            </a:outerShdw>
          </a:effectLst>
        </p:spPr>
      </p:pic>
      <p:pic>
        <p:nvPicPr>
          <p:cNvPr id="23" name="図 22"/>
          <p:cNvPicPr>
            <a:picLocks noChangeAspect="1"/>
          </p:cNvPicPr>
          <p:nvPr/>
        </p:nvPicPr>
        <p:blipFill>
          <a:blip r:embed="rId5"/>
          <a:stretch>
            <a:fillRect/>
          </a:stretch>
        </p:blipFill>
        <p:spPr>
          <a:xfrm>
            <a:off x="7210731" y="3592136"/>
            <a:ext cx="2406554" cy="2922570"/>
          </a:xfrm>
          <a:prstGeom prst="rect">
            <a:avLst/>
          </a:prstGeom>
          <a:effectLst>
            <a:outerShdw blurRad="50800" dist="38100" dir="8100000" algn="tr" rotWithShape="0">
              <a:prstClr val="black">
                <a:alpha val="40000"/>
              </a:prstClr>
            </a:outerShdw>
          </a:effectLst>
        </p:spPr>
      </p:pic>
      <p:pic>
        <p:nvPicPr>
          <p:cNvPr id="2" name="図 1"/>
          <p:cNvPicPr>
            <a:picLocks noChangeAspect="1"/>
          </p:cNvPicPr>
          <p:nvPr/>
        </p:nvPicPr>
        <p:blipFill>
          <a:blip r:embed="rId6"/>
          <a:stretch>
            <a:fillRect/>
          </a:stretch>
        </p:blipFill>
        <p:spPr>
          <a:xfrm>
            <a:off x="366650" y="3352800"/>
            <a:ext cx="2364043" cy="2902973"/>
          </a:xfrm>
          <a:prstGeom prst="rect">
            <a:avLst/>
          </a:prstGeom>
          <a:effectLst>
            <a:outerShdw blurRad="50800" dist="38100" dir="2700000" algn="tl" rotWithShape="0">
              <a:prstClr val="black">
                <a:alpha val="40000"/>
              </a:prstClr>
            </a:outerShdw>
          </a:effectLst>
        </p:spPr>
      </p:pic>
      <p:sp>
        <p:nvSpPr>
          <p:cNvPr id="24" name="正方形/長方形 23"/>
          <p:cNvSpPr/>
          <p:nvPr/>
        </p:nvSpPr>
        <p:spPr>
          <a:xfrm>
            <a:off x="5977317" y="1946870"/>
            <a:ext cx="3729080" cy="757130"/>
          </a:xfrm>
          <a:prstGeom prst="rect">
            <a:avLst/>
          </a:prstGeom>
        </p:spPr>
        <p:txBody>
          <a:bodyPr wrap="square" anchor="ctr">
            <a:spAutoFit/>
          </a:bodyPr>
          <a:lstStyle/>
          <a:p>
            <a:pPr marL="273050" lvl="0" indent="-273050" algn="ctr">
              <a:lnSpc>
                <a:spcPct val="120000"/>
              </a:lnSpc>
              <a:tabLst>
                <a:tab pos="355600" algn="l"/>
              </a:tabLst>
              <a:defRPr/>
            </a:pPr>
            <a:r>
              <a:rPr kumimoji="1" lang="ja-JP" altLang="en-US"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出願意匠そのものの形態を表す</a:t>
            </a:r>
            <a:endParaRPr kumimoji="1" lang="en-US" altLang="ja-JP"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a:p>
            <a:pPr marL="273050" lvl="0" indent="-273050" algn="ctr">
              <a:lnSpc>
                <a:spcPct val="120000"/>
              </a:lnSpc>
              <a:tabLst>
                <a:tab pos="355600" algn="l"/>
              </a:tabLst>
              <a:defRPr/>
            </a:pPr>
            <a:r>
              <a:rPr kumimoji="1" lang="ja-JP" altLang="en-US"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（線図のほか、</a:t>
            </a:r>
            <a:r>
              <a:rPr kumimoji="1" lang="en-US" altLang="ja-JP"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CG</a:t>
            </a:r>
            <a:r>
              <a:rPr kumimoji="1" lang="ja-JP" altLang="en-US" b="1" i="0" strike="noStrike" kern="1200" cap="none" spc="0" normalizeH="0" baseline="0" noProof="0" dirty="0" err="1">
                <a:ln>
                  <a:noFill/>
                </a:ln>
                <a:solidFill>
                  <a:srgbClr val="C00000"/>
                </a:solidFill>
                <a:effectLst/>
                <a:uLnTx/>
                <a:uFillTx/>
                <a:latin typeface="Meiryo UI" panose="020B0604030504040204" pitchFamily="50" charset="-128"/>
                <a:ea typeface="Meiryo UI" panose="020B0604030504040204" pitchFamily="50" charset="-128"/>
              </a:rPr>
              <a:t>、</a:t>
            </a:r>
            <a:r>
              <a:rPr kumimoji="1" lang="ja-JP" altLang="en-US"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写真も可）</a:t>
            </a:r>
            <a:endParaRPr kumimoji="1" lang="en-US" altLang="ja-JP"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
        <p:nvSpPr>
          <p:cNvPr id="27" name="円弧 26"/>
          <p:cNvSpPr/>
          <p:nvPr/>
        </p:nvSpPr>
        <p:spPr>
          <a:xfrm rot="9700162" flipH="1">
            <a:off x="-653200" y="1991754"/>
            <a:ext cx="5371890" cy="1155139"/>
          </a:xfrm>
          <a:prstGeom prst="arc">
            <a:avLst>
              <a:gd name="adj1" fmla="val 16234210"/>
              <a:gd name="adj2" fmla="val 0"/>
            </a:avLst>
          </a:prstGeom>
          <a:ln w="19050">
            <a:solidFill>
              <a:srgbClr val="4A452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二等辺三角形 30"/>
          <p:cNvSpPr/>
          <p:nvPr/>
        </p:nvSpPr>
        <p:spPr bwMode="auto">
          <a:xfrm rot="15011250">
            <a:off x="2108940" y="3030998"/>
            <a:ext cx="198909" cy="171473"/>
          </a:xfrm>
          <a:prstGeom prst="triangle">
            <a:avLst/>
          </a:prstGeom>
          <a:solidFill>
            <a:srgbClr val="4A452A"/>
          </a:solidFill>
          <a:ln w="9525">
            <a:solidFill>
              <a:srgbClr val="4A452A"/>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 name="正方形/長方形 16"/>
          <p:cNvSpPr/>
          <p:nvPr/>
        </p:nvSpPr>
        <p:spPr>
          <a:xfrm>
            <a:off x="121379" y="2116891"/>
            <a:ext cx="5050371" cy="387414"/>
          </a:xfrm>
          <a:prstGeom prst="rect">
            <a:avLst/>
          </a:prstGeom>
        </p:spPr>
        <p:txBody>
          <a:bodyPr wrap="square" anchor="ctr">
            <a:spAutoFit/>
          </a:bodyPr>
          <a:lstStyle/>
          <a:p>
            <a:pPr marL="273050" lvl="0" indent="-273050">
              <a:lnSpc>
                <a:spcPct val="120000"/>
              </a:lnSpc>
              <a:tabLst>
                <a:tab pos="355600" algn="l"/>
              </a:tabLst>
              <a:defRPr/>
            </a:pPr>
            <a:r>
              <a:rPr kumimoji="1" lang="ja-JP" altLang="en-US"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氏名・住所、出願意匠の説明などを記載</a:t>
            </a:r>
            <a:endParaRPr kumimoji="1" lang="en-US" altLang="ja-JP"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
        <p:nvSpPr>
          <p:cNvPr id="32" name="円弧 31"/>
          <p:cNvSpPr/>
          <p:nvPr/>
        </p:nvSpPr>
        <p:spPr>
          <a:xfrm rot="14699358">
            <a:off x="5359903" y="2703296"/>
            <a:ext cx="2413175" cy="278313"/>
          </a:xfrm>
          <a:prstGeom prst="arc">
            <a:avLst>
              <a:gd name="adj1" fmla="val 16234210"/>
              <a:gd name="adj2" fmla="val 0"/>
            </a:avLst>
          </a:prstGeom>
          <a:ln w="19050">
            <a:solidFill>
              <a:srgbClr val="4A452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二等辺三角形 33"/>
          <p:cNvSpPr/>
          <p:nvPr/>
        </p:nvSpPr>
        <p:spPr bwMode="auto">
          <a:xfrm rot="9164059">
            <a:off x="6347822" y="2823300"/>
            <a:ext cx="198909" cy="171473"/>
          </a:xfrm>
          <a:prstGeom prst="triangle">
            <a:avLst/>
          </a:prstGeom>
          <a:solidFill>
            <a:srgbClr val="4A452A"/>
          </a:solidFill>
          <a:ln w="9525">
            <a:solidFill>
              <a:srgbClr val="4A452A"/>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8" name="楕円 7"/>
          <p:cNvSpPr/>
          <p:nvPr/>
        </p:nvSpPr>
        <p:spPr bwMode="auto">
          <a:xfrm>
            <a:off x="3973188" y="971044"/>
            <a:ext cx="1319003" cy="914400"/>
          </a:xfrm>
          <a:prstGeom prst="ellipse">
            <a:avLst/>
          </a:prstGeom>
          <a:noFill/>
          <a:ln w="12700">
            <a:solidFill>
              <a:srgbClr val="4A452A"/>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5" name="楕円 34"/>
          <p:cNvSpPr/>
          <p:nvPr/>
        </p:nvSpPr>
        <p:spPr bwMode="auto">
          <a:xfrm>
            <a:off x="5460774" y="961603"/>
            <a:ext cx="1319003" cy="914400"/>
          </a:xfrm>
          <a:prstGeom prst="ellipse">
            <a:avLst/>
          </a:prstGeom>
          <a:noFill/>
          <a:ln w="12700">
            <a:solidFill>
              <a:srgbClr val="4A452A"/>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cxnSp>
        <p:nvCxnSpPr>
          <p:cNvPr id="36" name="直線コネクタ 35"/>
          <p:cNvCxnSpPr/>
          <p:nvPr/>
        </p:nvCxnSpPr>
        <p:spPr>
          <a:xfrm>
            <a:off x="557049" y="1671420"/>
            <a:ext cx="8268296" cy="0"/>
          </a:xfrm>
          <a:prstGeom prst="line">
            <a:avLst/>
          </a:prstGeom>
          <a:ln w="508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85191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7" name="正方形/長方形 26"/>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願書の記載例（オンライン出願）</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4" name="正方形/長方形 3"/>
          <p:cNvSpPr/>
          <p:nvPr/>
        </p:nvSpPr>
        <p:spPr bwMode="auto">
          <a:xfrm>
            <a:off x="595745" y="840509"/>
            <a:ext cx="8612909" cy="6017491"/>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88108" y="979054"/>
            <a:ext cx="8506692" cy="5881610"/>
          </a:xfrm>
          <a:prstGeom prst="rect">
            <a:avLst/>
          </a:prstGeom>
          <a:noFill/>
        </p:spPr>
        <p:txBody>
          <a:bodyPr wrap="square" rtlCol="0">
            <a:spAutoFit/>
          </a:bodyPr>
          <a:lstStyle/>
          <a:p>
            <a:pPr>
              <a:lnSpc>
                <a:spcPct val="110000"/>
              </a:lnSpc>
            </a:pP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書類名</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意匠登録願</a:t>
            </a:r>
            <a:endPar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整理番号</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ＤＥＳＩＧＮ１</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提出日</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令和〇〇年</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〇〇</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月</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〇〇</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日</a:t>
            </a:r>
            <a:endPar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あて先</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特許庁長官</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意匠に係る物品</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住宅</a:t>
            </a:r>
            <a:endPar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意匠の創作をした者</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住所又は居所</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東京都千代田区霞が関３－４－３</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氏名又は名称</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意匠　太郎</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意匠登録出願人</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識別番号</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０１２３４５６７８</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住所又は居所</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東京都千代田区霞が関３－４－３</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氏名又は名称</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デザイン経営株式会社</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代表者</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経営　匠</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代理人</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識別番号</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８７６５４３２１０</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住所又は居所</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東京都港区六本木３－２－１</a:t>
            </a:r>
            <a:endPar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弁理士</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氏名又は名称</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代理　次郎</a:t>
            </a:r>
            <a:endPar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電話番号</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０３－１２３４－５６７８</a:t>
            </a:r>
            <a:endPar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30" name="正方形/長方形 29"/>
          <p:cNvSpPr/>
          <p:nvPr/>
        </p:nvSpPr>
        <p:spPr bwMode="auto">
          <a:xfrm>
            <a:off x="6091381" y="780472"/>
            <a:ext cx="3606800" cy="554183"/>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出願人自身の案件管理のため、出願人が任意に記載します。</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同時に２以上の出願をする時には必ず記載してください。</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ローマ字（大文字）、アラビア数字、「</a:t>
            </a:r>
            <a:r>
              <a:rPr kumimoji="0" lang="ja-JP" altLang="en-US" sz="1050" dirty="0" err="1">
                <a:latin typeface="Meiryo UI" panose="020B0604030504040204" pitchFamily="50" charset="-128"/>
                <a:ea typeface="Meiryo UI" panose="020B0604030504040204" pitchFamily="50" charset="-128"/>
              </a:rPr>
              <a:t>ー</a:t>
            </a:r>
            <a:r>
              <a:rPr kumimoji="0" lang="ja-JP" altLang="en-US" sz="1050" dirty="0">
                <a:latin typeface="Meiryo UI" panose="020B0604030504040204" pitchFamily="50" charset="-128"/>
                <a:ea typeface="Meiryo UI" panose="020B0604030504040204" pitchFamily="50" charset="-128"/>
              </a:rPr>
              <a:t>」のみ使用可。</a:t>
            </a:r>
          </a:p>
        </p:txBody>
      </p:sp>
      <p:cxnSp>
        <p:nvCxnSpPr>
          <p:cNvPr id="10" name="直線コネクタ 9"/>
          <p:cNvCxnSpPr>
            <a:stCxn id="30" idx="1"/>
          </p:cNvCxnSpPr>
          <p:nvPr/>
        </p:nvCxnSpPr>
        <p:spPr>
          <a:xfrm flipH="1">
            <a:off x="5176982" y="1057564"/>
            <a:ext cx="914399" cy="420254"/>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bwMode="auto">
          <a:xfrm>
            <a:off x="6340762" y="1436256"/>
            <a:ext cx="3357419" cy="577273"/>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建築物または内装の用途及び機能がわかるように記載します。</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（詳細は</a:t>
            </a:r>
            <a:r>
              <a:rPr kumimoji="0" lang="en-US" altLang="ja-JP" sz="1050" dirty="0">
                <a:latin typeface="Meiryo UI" panose="020B0604030504040204" pitchFamily="50" charset="-128"/>
                <a:ea typeface="Meiryo UI" panose="020B0604030504040204" pitchFamily="50" charset="-128"/>
              </a:rPr>
              <a:t>P.51</a:t>
            </a:r>
            <a:r>
              <a:rPr kumimoji="0" lang="ja-JP" altLang="en-US" sz="1050" dirty="0">
                <a:latin typeface="Meiryo UI" panose="020B0604030504040204" pitchFamily="50" charset="-128"/>
                <a:ea typeface="Meiryo UI" panose="020B0604030504040204" pitchFamily="50" charset="-128"/>
              </a:rPr>
              <a:t>）</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漢字、ひらがな、カタカナ以外は使用不可。</a:t>
            </a:r>
          </a:p>
        </p:txBody>
      </p:sp>
      <p:cxnSp>
        <p:nvCxnSpPr>
          <p:cNvPr id="33" name="直線コネクタ 32"/>
          <p:cNvCxnSpPr>
            <a:stCxn id="32" idx="1"/>
          </p:cNvCxnSpPr>
          <p:nvPr/>
        </p:nvCxnSpPr>
        <p:spPr>
          <a:xfrm flipH="1">
            <a:off x="4077855" y="1724893"/>
            <a:ext cx="2262907" cy="653471"/>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bwMode="auto">
          <a:xfrm>
            <a:off x="7259781" y="2119749"/>
            <a:ext cx="2438400" cy="1209965"/>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複数人いる場合は、欄を繰り返し設けます。</a:t>
            </a:r>
            <a:endParaRPr kumimoji="0" lang="en-US" altLang="ja-JP" sz="1050" dirty="0">
              <a:latin typeface="Meiryo UI" panose="020B0604030504040204" pitchFamily="50" charset="-128"/>
              <a:ea typeface="Meiryo UI" panose="020B0604030504040204" pitchFamily="50" charset="-128"/>
            </a:endParaRPr>
          </a:p>
          <a:p>
            <a:pPr algn="l"/>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意匠の創作をした者</a:t>
            </a:r>
            <a:r>
              <a:rPr kumimoji="0" lang="en-US" altLang="ja-JP" sz="1050" dirty="0">
                <a:latin typeface="Meiryo UI" panose="020B0604030504040204" pitchFamily="50" charset="-128"/>
                <a:ea typeface="Meiryo UI" panose="020B0604030504040204" pitchFamily="50" charset="-128"/>
              </a:rPr>
              <a:t>】</a:t>
            </a:r>
          </a:p>
          <a:p>
            <a:pPr algn="l"/>
            <a:r>
              <a:rPr kumimoji="0" lang="ja-JP" altLang="en-US" sz="1050" dirty="0">
                <a:latin typeface="Meiryo UI" panose="020B0604030504040204" pitchFamily="50" charset="-128"/>
                <a:ea typeface="Meiryo UI" panose="020B0604030504040204" pitchFamily="50" charset="-128"/>
              </a:rPr>
              <a:t>　</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住所又は居所</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　～</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　</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氏名又は名称</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　～</a:t>
            </a:r>
            <a:endParaRPr kumimoji="0" lang="en-US" altLang="ja-JP" sz="1050" dirty="0">
              <a:latin typeface="Meiryo UI" panose="020B0604030504040204" pitchFamily="50" charset="-128"/>
              <a:ea typeface="Meiryo UI" panose="020B0604030504040204" pitchFamily="50" charset="-128"/>
            </a:endParaRPr>
          </a:p>
          <a:p>
            <a:pPr algn="l"/>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意匠の創作をした者</a:t>
            </a:r>
            <a:r>
              <a:rPr kumimoji="0" lang="en-US" altLang="ja-JP" sz="1050" dirty="0">
                <a:latin typeface="Meiryo UI" panose="020B0604030504040204" pitchFamily="50" charset="-128"/>
                <a:ea typeface="Meiryo UI" panose="020B0604030504040204" pitchFamily="50" charset="-128"/>
              </a:rPr>
              <a:t>】</a:t>
            </a:r>
          </a:p>
          <a:p>
            <a:pPr algn="l"/>
            <a:r>
              <a:rPr kumimoji="0" lang="ja-JP" altLang="en-US" sz="1050" dirty="0">
                <a:latin typeface="Meiryo UI" panose="020B0604030504040204" pitchFamily="50" charset="-128"/>
                <a:ea typeface="Meiryo UI" panose="020B0604030504040204" pitchFamily="50" charset="-128"/>
              </a:rPr>
              <a:t>　</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住所又は居所</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　～</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　</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氏名又は名称</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　～</a:t>
            </a:r>
            <a:endParaRPr kumimoji="0" lang="en-US" altLang="ja-JP" sz="1050" dirty="0">
              <a:latin typeface="Meiryo UI" panose="020B0604030504040204" pitchFamily="50" charset="-128"/>
              <a:ea typeface="Meiryo UI" panose="020B0604030504040204" pitchFamily="50" charset="-128"/>
            </a:endParaRPr>
          </a:p>
        </p:txBody>
      </p:sp>
      <p:cxnSp>
        <p:nvCxnSpPr>
          <p:cNvPr id="36" name="直線コネクタ 35"/>
          <p:cNvCxnSpPr>
            <a:stCxn id="35" idx="1"/>
          </p:cNvCxnSpPr>
          <p:nvPr/>
        </p:nvCxnSpPr>
        <p:spPr>
          <a:xfrm flipH="1" flipV="1">
            <a:off x="3260436" y="2683164"/>
            <a:ext cx="3999345" cy="41568"/>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bwMode="auto">
          <a:xfrm>
            <a:off x="6354617" y="4373420"/>
            <a:ext cx="3343564" cy="577273"/>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識別番号を取得している際に記載します。</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（取得していない場合は記載不要）</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識別番号を記載した場合は</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住所又は居所</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の欄を省略可</a:t>
            </a:r>
            <a:endParaRPr kumimoji="0" lang="en-US" altLang="ja-JP" sz="1050" dirty="0">
              <a:latin typeface="Meiryo UI" panose="020B0604030504040204" pitchFamily="50" charset="-128"/>
              <a:ea typeface="Meiryo UI" panose="020B0604030504040204" pitchFamily="50" charset="-128"/>
            </a:endParaRPr>
          </a:p>
        </p:txBody>
      </p:sp>
      <p:cxnSp>
        <p:nvCxnSpPr>
          <p:cNvPr id="46" name="直線コネクタ 45"/>
          <p:cNvCxnSpPr>
            <a:stCxn id="45" idx="1"/>
          </p:cNvCxnSpPr>
          <p:nvPr/>
        </p:nvCxnSpPr>
        <p:spPr>
          <a:xfrm flipH="1" flipV="1">
            <a:off x="5583382" y="3906982"/>
            <a:ext cx="771235" cy="755075"/>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
        <p:nvSpPr>
          <p:cNvPr id="79" name="正方形/長方形 78"/>
          <p:cNvSpPr/>
          <p:nvPr/>
        </p:nvSpPr>
        <p:spPr bwMode="auto">
          <a:xfrm>
            <a:off x="7065818" y="5143041"/>
            <a:ext cx="2636982" cy="713080"/>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r>
              <a:rPr kumimoji="0" lang="ja-JP" altLang="en-US" sz="1050" dirty="0">
                <a:latin typeface="Meiryo UI" panose="020B0604030504040204" pitchFamily="50" charset="-128"/>
                <a:ea typeface="Meiryo UI" panose="020B0604030504040204" pitchFamily="50" charset="-128"/>
              </a:rPr>
              <a:t>出願人が法人の場合</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氏名又は名称</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の下に</a:t>
            </a:r>
            <a:endParaRPr kumimoji="0" lang="en-US" altLang="ja-JP" sz="1050" dirty="0">
              <a:latin typeface="Meiryo UI" panose="020B0604030504040204" pitchFamily="50" charset="-128"/>
              <a:ea typeface="Meiryo UI" panose="020B0604030504040204" pitchFamily="50" charset="-128"/>
            </a:endParaRPr>
          </a:p>
          <a:p>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代表者</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の欄を設けます。</a:t>
            </a:r>
            <a:endParaRPr kumimoji="0" lang="en-US" altLang="ja-JP" sz="1050" dirty="0">
              <a:latin typeface="Meiryo UI" panose="020B0604030504040204" pitchFamily="50" charset="-128"/>
              <a:ea typeface="Meiryo UI" panose="020B0604030504040204" pitchFamily="50" charset="-128"/>
            </a:endParaRPr>
          </a:p>
          <a:p>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代理人</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の記載がある時は省略可</a:t>
            </a:r>
            <a:endParaRPr kumimoji="0" lang="en-US" altLang="ja-JP" sz="1050" dirty="0">
              <a:latin typeface="Meiryo UI" panose="020B0604030504040204" pitchFamily="50" charset="-128"/>
              <a:ea typeface="Meiryo UI" panose="020B0604030504040204" pitchFamily="50" charset="-128"/>
            </a:endParaRPr>
          </a:p>
        </p:txBody>
      </p:sp>
      <p:cxnSp>
        <p:nvCxnSpPr>
          <p:cNvPr id="80" name="直線コネクタ 79"/>
          <p:cNvCxnSpPr>
            <a:stCxn id="79" idx="1"/>
          </p:cNvCxnSpPr>
          <p:nvPr/>
        </p:nvCxnSpPr>
        <p:spPr>
          <a:xfrm flipH="1" flipV="1">
            <a:off x="4502727" y="4800600"/>
            <a:ext cx="2563091" cy="698981"/>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45</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bwMode="auto">
          <a:xfrm>
            <a:off x="7716982" y="5987864"/>
            <a:ext cx="1978708" cy="524266"/>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r>
              <a:rPr kumimoji="0" lang="ja-JP" altLang="en-US" sz="1050" dirty="0">
                <a:latin typeface="Meiryo UI" panose="020B0604030504040204" pitchFamily="50" charset="-128"/>
                <a:ea typeface="Meiryo UI" panose="020B0604030504040204" pitchFamily="50" charset="-128"/>
              </a:rPr>
              <a:t>代理人がいる場合に記載します。</a:t>
            </a:r>
            <a:endParaRPr kumimoji="0" lang="en-US" altLang="ja-JP" sz="1050" dirty="0">
              <a:latin typeface="Meiryo UI" panose="020B0604030504040204" pitchFamily="50" charset="-128"/>
              <a:ea typeface="Meiryo UI" panose="020B0604030504040204" pitchFamily="50" charset="-128"/>
            </a:endParaRPr>
          </a:p>
          <a:p>
            <a:r>
              <a:rPr kumimoji="0" lang="ja-JP" altLang="en-US" sz="1050" dirty="0">
                <a:latin typeface="Meiryo UI" panose="020B0604030504040204" pitchFamily="50" charset="-128"/>
                <a:ea typeface="Meiryo UI" panose="020B0604030504040204" pitchFamily="50" charset="-128"/>
              </a:rPr>
              <a:t>（いない場合は記載不要）</a:t>
            </a:r>
            <a:endParaRPr kumimoji="0" lang="en-US" altLang="ja-JP" sz="1050" dirty="0">
              <a:latin typeface="Meiryo UI" panose="020B0604030504040204" pitchFamily="50" charset="-128"/>
              <a:ea typeface="Meiryo UI" panose="020B0604030504040204" pitchFamily="50" charset="-128"/>
            </a:endParaRPr>
          </a:p>
        </p:txBody>
      </p:sp>
      <p:cxnSp>
        <p:nvCxnSpPr>
          <p:cNvPr id="22" name="直線コネクタ 21"/>
          <p:cNvCxnSpPr>
            <a:stCxn id="21" idx="1"/>
          </p:cNvCxnSpPr>
          <p:nvPr/>
        </p:nvCxnSpPr>
        <p:spPr>
          <a:xfrm flipH="1" flipV="1">
            <a:off x="1918855" y="5091545"/>
            <a:ext cx="5798127" cy="1158452"/>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bwMode="auto">
          <a:xfrm>
            <a:off x="6726382" y="3424386"/>
            <a:ext cx="2978726" cy="577273"/>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審査を経て登録された場合、</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意匠権者</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になります。</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a:t>
            </a:r>
            <a:r>
              <a:rPr kumimoji="0" lang="en-US" altLang="ja-JP" sz="1050" dirty="0">
                <a:latin typeface="Meiryo UI" panose="020B0604030504040204" pitchFamily="50" charset="-128"/>
                <a:ea typeface="Meiryo UI" panose="020B0604030504040204" pitchFamily="50" charset="-128"/>
              </a:rPr>
              <a:t>P.16</a:t>
            </a:r>
            <a:r>
              <a:rPr kumimoji="0" lang="ja-JP" altLang="en-US" sz="1050" dirty="0">
                <a:latin typeface="Meiryo UI" panose="020B0604030504040204" pitchFamily="50" charset="-128"/>
                <a:ea typeface="Meiryo UI" panose="020B0604030504040204" pitchFamily="50" charset="-128"/>
              </a:rPr>
              <a:t>参照）</a:t>
            </a:r>
            <a:endParaRPr kumimoji="0" lang="en-US" altLang="ja-JP" sz="1050" dirty="0">
              <a:latin typeface="Meiryo UI" panose="020B0604030504040204" pitchFamily="50" charset="-128"/>
              <a:ea typeface="Meiryo UI" panose="020B0604030504040204" pitchFamily="50" charset="-128"/>
            </a:endParaRPr>
          </a:p>
        </p:txBody>
      </p:sp>
      <p:cxnSp>
        <p:nvCxnSpPr>
          <p:cNvPr id="24" name="直線コネクタ 23"/>
          <p:cNvCxnSpPr>
            <a:stCxn id="23" idx="1"/>
          </p:cNvCxnSpPr>
          <p:nvPr/>
        </p:nvCxnSpPr>
        <p:spPr>
          <a:xfrm flipH="1" flipV="1">
            <a:off x="2826328" y="3567546"/>
            <a:ext cx="3900054" cy="145477"/>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536537" y="2161294"/>
            <a:ext cx="409393" cy="424732"/>
          </a:xfrm>
          <a:prstGeom prst="rect">
            <a:avLst/>
          </a:prstGeom>
        </p:spPr>
        <p:txBody>
          <a:bodyPr wrap="square" anchor="ctr">
            <a:spAutoFit/>
          </a:bodyPr>
          <a:lstStyle/>
          <a:p>
            <a:pPr marL="273050" lvl="0" indent="-273050" algn="ctr">
              <a:lnSpc>
                <a:spcPct val="120000"/>
              </a:lnSpc>
              <a:tabLst>
                <a:tab pos="355600" algn="l"/>
              </a:tabLst>
              <a:defRPr/>
            </a:pPr>
            <a:r>
              <a:rPr kumimoji="1" lang="ja-JP" altLang="en-US"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a:t>
            </a:r>
            <a:endParaRPr kumimoji="1" lang="en-US" altLang="ja-JP"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59725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595745" y="0"/>
            <a:ext cx="8612909" cy="5021107"/>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88108" y="78513"/>
            <a:ext cx="8506692" cy="3748719"/>
          </a:xfrm>
          <a:prstGeom prst="rect">
            <a:avLst/>
          </a:prstGeom>
          <a:noFill/>
        </p:spPr>
        <p:txBody>
          <a:bodyPr wrap="square" rtlCol="0">
            <a:spAutoFit/>
          </a:bodyPr>
          <a:lstStyle/>
          <a:p>
            <a:pPr>
              <a:lnSpc>
                <a:spcPct val="110000"/>
              </a:lnSpc>
            </a:pP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手数料の表示</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endPar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予納台帳番号</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０１２３４５</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納付金額</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１６０００</a:t>
            </a:r>
            <a:endPar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提出物件の目録</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物件名</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図面　１</a:t>
            </a:r>
            <a:endPar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意匠に係る物品の説明</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この住宅は、平日は都会で勤務及び居住し、休日は地方で暮らすといった</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二地域居住をする人や、別荘での利用を主に想定した平屋建住宅である。</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意匠の説明</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p>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正面図、背面図、左側面図、右側面図に表された窓はいずれも透明である。</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右側面図に表された玄関ドアの縦長矩形部は透光性を有する。</a:t>
            </a: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ct val="110000"/>
              </a:lnSpc>
            </a:pPr>
            <a:endParaRPr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40" name="正方形/長方形 39"/>
          <p:cNvSpPr/>
          <p:nvPr/>
        </p:nvSpPr>
        <p:spPr bwMode="auto">
          <a:xfrm>
            <a:off x="6096000" y="92368"/>
            <a:ext cx="3606800" cy="946723"/>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写真のみで表す場合は</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写真　１</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と記載します。</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図面と写真の両方を用いる場合は、以下のように記載します。</a:t>
            </a:r>
            <a:endParaRPr kumimoji="0" lang="en-US" altLang="ja-JP" sz="1050" dirty="0">
              <a:latin typeface="Meiryo UI" panose="020B0604030504040204" pitchFamily="50" charset="-128"/>
              <a:ea typeface="Meiryo UI" panose="020B0604030504040204" pitchFamily="50" charset="-128"/>
            </a:endParaRPr>
          </a:p>
          <a:p>
            <a:pPr algn="l"/>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提出物件の目録</a:t>
            </a:r>
            <a:r>
              <a:rPr kumimoji="0" lang="en-US" altLang="ja-JP" sz="1050" dirty="0">
                <a:latin typeface="Meiryo UI" panose="020B0604030504040204" pitchFamily="50" charset="-128"/>
                <a:ea typeface="Meiryo UI" panose="020B0604030504040204" pitchFamily="50" charset="-128"/>
              </a:rPr>
              <a:t>】</a:t>
            </a:r>
          </a:p>
          <a:p>
            <a:pPr algn="l"/>
            <a:r>
              <a:rPr kumimoji="0" lang="ja-JP" altLang="en-US" sz="1050" dirty="0">
                <a:latin typeface="Meiryo UI" panose="020B0604030504040204" pitchFamily="50" charset="-128"/>
                <a:ea typeface="Meiryo UI" panose="020B0604030504040204" pitchFamily="50" charset="-128"/>
              </a:rPr>
              <a:t>　</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物件名</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　図面　１</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　</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物件名</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　写真　１</a:t>
            </a:r>
          </a:p>
        </p:txBody>
      </p:sp>
      <p:cxnSp>
        <p:nvCxnSpPr>
          <p:cNvPr id="41" name="直線コネクタ 40"/>
          <p:cNvCxnSpPr>
            <a:stCxn id="40" idx="1"/>
          </p:cNvCxnSpPr>
          <p:nvPr/>
        </p:nvCxnSpPr>
        <p:spPr>
          <a:xfrm flipH="1">
            <a:off x="4530438" y="565730"/>
            <a:ext cx="1565562" cy="828961"/>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bwMode="auto">
          <a:xfrm>
            <a:off x="6105237" y="1094514"/>
            <a:ext cx="3606800" cy="720432"/>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意匠に係る物品</a:t>
            </a:r>
            <a:r>
              <a:rPr kumimoji="0" lang="en-US" altLang="ja-JP" sz="1050" dirty="0">
                <a:latin typeface="Meiryo UI" panose="020B0604030504040204" pitchFamily="50" charset="-128"/>
                <a:ea typeface="Meiryo UI" panose="020B0604030504040204" pitchFamily="50" charset="-128"/>
              </a:rPr>
              <a:t>】</a:t>
            </a:r>
            <a:r>
              <a:rPr kumimoji="0" lang="ja-JP" altLang="en-US" sz="1050" dirty="0">
                <a:latin typeface="Meiryo UI" panose="020B0604030504040204" pitchFamily="50" charset="-128"/>
                <a:ea typeface="Meiryo UI" panose="020B0604030504040204" pitchFamily="50" charset="-128"/>
              </a:rPr>
              <a:t>の記載（</a:t>
            </a:r>
            <a:r>
              <a:rPr kumimoji="0" lang="en-US" altLang="ja-JP" sz="1050" dirty="0">
                <a:latin typeface="Meiryo UI" panose="020B0604030504040204" pitchFamily="50" charset="-128"/>
                <a:ea typeface="Meiryo UI" panose="020B0604030504040204" pitchFamily="50" charset="-128"/>
              </a:rPr>
              <a:t>P.45</a:t>
            </a:r>
            <a:r>
              <a:rPr kumimoji="0" lang="ja-JP" altLang="en-US" sz="1050" dirty="0">
                <a:latin typeface="Meiryo UI" panose="020B0604030504040204" pitchFamily="50" charset="-128"/>
                <a:ea typeface="Meiryo UI" panose="020B0604030504040204" pitchFamily="50" charset="-128"/>
              </a:rPr>
              <a:t>）だけでは、その建築物や内装</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を十分に理解できない場合など、建築物又は内装の使用の目的、</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使用の状態等、理解を助ける記載をします（詳細は</a:t>
            </a:r>
            <a:r>
              <a:rPr kumimoji="0" lang="en-US" altLang="ja-JP" sz="1050" dirty="0">
                <a:latin typeface="Meiryo UI" panose="020B0604030504040204" pitchFamily="50" charset="-128"/>
                <a:ea typeface="Meiryo UI" panose="020B0604030504040204" pitchFamily="50" charset="-128"/>
              </a:rPr>
              <a:t>P.53</a:t>
            </a:r>
            <a:r>
              <a:rPr kumimoji="0" lang="ja-JP" altLang="en-US" sz="1050" dirty="0">
                <a:latin typeface="Meiryo UI" panose="020B0604030504040204" pitchFamily="50" charset="-128"/>
                <a:ea typeface="Meiryo UI" panose="020B0604030504040204" pitchFamily="50" charset="-128"/>
              </a:rPr>
              <a:t>）。</a:t>
            </a:r>
            <a:endParaRPr kumimoji="0" lang="en-US" altLang="ja-JP" sz="1050" dirty="0">
              <a:latin typeface="Meiryo UI" panose="020B0604030504040204" pitchFamily="50" charset="-128"/>
              <a:ea typeface="Meiryo UI" panose="020B0604030504040204" pitchFamily="50" charset="-128"/>
            </a:endParaRPr>
          </a:p>
        </p:txBody>
      </p:sp>
      <p:cxnSp>
        <p:nvCxnSpPr>
          <p:cNvPr id="46" name="直線コネクタ 45"/>
          <p:cNvCxnSpPr>
            <a:stCxn id="45" idx="1"/>
          </p:cNvCxnSpPr>
          <p:nvPr/>
        </p:nvCxnSpPr>
        <p:spPr>
          <a:xfrm flipH="1">
            <a:off x="3528291" y="1454730"/>
            <a:ext cx="2576946" cy="337125"/>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bwMode="auto">
          <a:xfrm>
            <a:off x="6105237" y="3614262"/>
            <a:ext cx="3606800" cy="489522"/>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050" dirty="0">
                <a:latin typeface="Meiryo UI" panose="020B0604030504040204" pitchFamily="50" charset="-128"/>
                <a:ea typeface="Meiryo UI" panose="020B0604030504040204" pitchFamily="50" charset="-128"/>
              </a:rPr>
              <a:t>図面に補足する形で形態に関する記載をします。</a:t>
            </a:r>
            <a:endParaRPr kumimoji="0" lang="en-US" altLang="ja-JP" sz="1050" dirty="0">
              <a:latin typeface="Meiryo UI" panose="020B0604030504040204" pitchFamily="50" charset="-128"/>
              <a:ea typeface="Meiryo UI" panose="020B0604030504040204" pitchFamily="50" charset="-128"/>
            </a:endParaRPr>
          </a:p>
          <a:p>
            <a:pPr algn="l"/>
            <a:r>
              <a:rPr kumimoji="0" lang="ja-JP" altLang="en-US" sz="1050" dirty="0">
                <a:latin typeface="Meiryo UI" panose="020B0604030504040204" pitchFamily="50" charset="-128"/>
                <a:ea typeface="Meiryo UI" panose="020B0604030504040204" pitchFamily="50" charset="-128"/>
              </a:rPr>
              <a:t>（詳細は</a:t>
            </a:r>
            <a:r>
              <a:rPr kumimoji="0" lang="en-US" altLang="ja-JP" sz="1050" dirty="0">
                <a:latin typeface="Meiryo UI" panose="020B0604030504040204" pitchFamily="50" charset="-128"/>
                <a:ea typeface="Meiryo UI" panose="020B0604030504040204" pitchFamily="50" charset="-128"/>
              </a:rPr>
              <a:t>P.54</a:t>
            </a:r>
            <a:r>
              <a:rPr kumimoji="0" lang="ja-JP" altLang="en-US" sz="1050" dirty="0">
                <a:latin typeface="Meiryo UI" panose="020B0604030504040204" pitchFamily="50" charset="-128"/>
                <a:ea typeface="Meiryo UI" panose="020B0604030504040204" pitchFamily="50" charset="-128"/>
              </a:rPr>
              <a:t>）。</a:t>
            </a:r>
            <a:endParaRPr kumimoji="0" lang="en-US" altLang="ja-JP" sz="1050" dirty="0">
              <a:latin typeface="Meiryo UI" panose="020B0604030504040204" pitchFamily="50" charset="-128"/>
              <a:ea typeface="Meiryo UI" panose="020B0604030504040204" pitchFamily="50" charset="-128"/>
            </a:endParaRPr>
          </a:p>
        </p:txBody>
      </p:sp>
      <p:cxnSp>
        <p:nvCxnSpPr>
          <p:cNvPr id="51" name="直線コネクタ 50"/>
          <p:cNvCxnSpPr>
            <a:stCxn id="50" idx="1"/>
          </p:cNvCxnSpPr>
          <p:nvPr/>
        </p:nvCxnSpPr>
        <p:spPr>
          <a:xfrm flipH="1" flipV="1">
            <a:off x="2319556" y="2713839"/>
            <a:ext cx="3785681" cy="1145184"/>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79622" y="6610604"/>
            <a:ext cx="125066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願書・図面の記載</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9563978" y="6610392"/>
            <a:ext cx="341760" cy="230832"/>
          </a:xfrm>
          <a:prstGeom prst="rect">
            <a:avLst/>
          </a:prstGeom>
          <a:solidFill>
            <a:srgbClr val="254061"/>
          </a:solidFill>
        </p:spPr>
        <p:txBody>
          <a:bodyPr wrap="none" rtlCol="0">
            <a:spAutoFit/>
          </a:bodyPr>
          <a:lstStyle/>
          <a:p>
            <a:r>
              <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46</a:t>
            </a:r>
          </a:p>
        </p:txBody>
      </p:sp>
      <p:sp>
        <p:nvSpPr>
          <p:cNvPr id="7" name="下矢印 6"/>
          <p:cNvSpPr/>
          <p:nvPr/>
        </p:nvSpPr>
        <p:spPr bwMode="auto">
          <a:xfrm>
            <a:off x="4179537" y="4669104"/>
            <a:ext cx="1440382" cy="978408"/>
          </a:xfrm>
          <a:prstGeom prst="downArrow">
            <a:avLst/>
          </a:prstGeom>
          <a:solidFill>
            <a:srgbClr val="254061"/>
          </a:solidFill>
          <a:ln w="9525">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3" name="正方形/長方形 22"/>
          <p:cNvSpPr/>
          <p:nvPr/>
        </p:nvSpPr>
        <p:spPr>
          <a:xfrm>
            <a:off x="334755" y="5779245"/>
            <a:ext cx="9106071" cy="584775"/>
          </a:xfrm>
          <a:prstGeom prst="rect">
            <a:avLst/>
          </a:prstGeom>
        </p:spPr>
        <p:txBody>
          <a:bodyPr wrap="square" anchor="ctr">
            <a:spAutoFit/>
          </a:bodyPr>
          <a:lstStyle/>
          <a:p>
            <a:pPr marL="273050" lvl="0" indent="-273050" algn="ctr">
              <a:tabLst>
                <a:tab pos="355600" algn="l"/>
              </a:tabLst>
              <a:defRPr/>
            </a:pPr>
            <a:r>
              <a:rPr kumimoji="1" lang="ja-JP" altLang="en-US"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以下、図面が続きます。</a:t>
            </a:r>
            <a:endParaRPr kumimoji="1" lang="en-US" altLang="ja-JP" sz="32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531282" y="1556949"/>
            <a:ext cx="409393" cy="424732"/>
          </a:xfrm>
          <a:prstGeom prst="rect">
            <a:avLst/>
          </a:prstGeom>
        </p:spPr>
        <p:txBody>
          <a:bodyPr wrap="square" anchor="ctr">
            <a:spAutoFit/>
          </a:bodyPr>
          <a:lstStyle/>
          <a:p>
            <a:pPr marL="273050" lvl="0" indent="-273050" algn="ctr">
              <a:lnSpc>
                <a:spcPct val="120000"/>
              </a:lnSpc>
              <a:tabLst>
                <a:tab pos="355600" algn="l"/>
              </a:tabLst>
              <a:defRPr/>
            </a:pPr>
            <a:r>
              <a:rPr kumimoji="1" lang="ja-JP" altLang="en-US"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a:t>
            </a:r>
            <a:endParaRPr kumimoji="1" lang="en-US" altLang="ja-JP"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
        <p:nvSpPr>
          <p:cNvPr id="22" name="正方形/長方形 21"/>
          <p:cNvSpPr/>
          <p:nvPr/>
        </p:nvSpPr>
        <p:spPr>
          <a:xfrm>
            <a:off x="536537" y="2455583"/>
            <a:ext cx="409393" cy="424732"/>
          </a:xfrm>
          <a:prstGeom prst="rect">
            <a:avLst/>
          </a:prstGeom>
        </p:spPr>
        <p:txBody>
          <a:bodyPr wrap="square" anchor="ctr">
            <a:spAutoFit/>
          </a:bodyPr>
          <a:lstStyle/>
          <a:p>
            <a:pPr marL="273050" lvl="0" indent="-273050" algn="ctr">
              <a:lnSpc>
                <a:spcPct val="120000"/>
              </a:lnSpc>
              <a:tabLst>
                <a:tab pos="355600" algn="l"/>
              </a:tabLst>
              <a:defRPr/>
            </a:pPr>
            <a:r>
              <a:rPr kumimoji="1" lang="ja-JP" altLang="en-US"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a:t>
            </a:r>
            <a:endParaRPr kumimoji="1" lang="en-US" altLang="ja-JP"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8422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595745" y="840509"/>
            <a:ext cx="8612909" cy="6017491"/>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1864879" y="1738165"/>
            <a:ext cx="5636430" cy="1999628"/>
            <a:chOff x="2079625" y="1738165"/>
            <a:chExt cx="5636430" cy="1999628"/>
          </a:xfrm>
        </p:grpSpPr>
        <p:pic>
          <p:nvPicPr>
            <p:cNvPr id="19" name="図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9913" y="1738165"/>
              <a:ext cx="5528162" cy="1999628"/>
            </a:xfrm>
            <a:prstGeom prst="rect">
              <a:avLst/>
            </a:prstGeom>
          </p:spPr>
        </p:pic>
        <p:sp>
          <p:nvSpPr>
            <p:cNvPr id="8" name="テキスト ボックス 7"/>
            <p:cNvSpPr txBox="1"/>
            <p:nvPr/>
          </p:nvSpPr>
          <p:spPr>
            <a:xfrm>
              <a:off x="2079625" y="3143250"/>
              <a:ext cx="338554" cy="276999"/>
            </a:xfrm>
            <a:prstGeom prst="rect">
              <a:avLst/>
            </a:prstGeom>
            <a:solidFill>
              <a:schemeClr val="bg1"/>
            </a:solid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Ａ</a:t>
              </a:r>
            </a:p>
          </p:txBody>
        </p:sp>
        <p:sp>
          <p:nvSpPr>
            <p:cNvPr id="24" name="テキスト ボックス 23"/>
            <p:cNvSpPr txBox="1"/>
            <p:nvPr/>
          </p:nvSpPr>
          <p:spPr>
            <a:xfrm>
              <a:off x="7337425" y="3155950"/>
              <a:ext cx="378630" cy="276999"/>
            </a:xfrm>
            <a:prstGeom prst="rect">
              <a:avLst/>
            </a:prstGeom>
            <a:solidFill>
              <a:schemeClr val="bg1"/>
            </a:solid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Ａ</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7" name="正方形/長方形 26"/>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図面の記載例（オンライン出願）</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88108" y="979054"/>
            <a:ext cx="8506692" cy="359778"/>
          </a:xfrm>
          <a:prstGeom prst="rect">
            <a:avLst/>
          </a:prstGeom>
          <a:noFill/>
        </p:spPr>
        <p:txBody>
          <a:bodyPr wrap="square" rtlCol="0">
            <a:spAutoFit/>
          </a:bodyPr>
          <a:lstStyle/>
          <a:p>
            <a:pPr>
              <a:lnSpc>
                <a:spcPct val="110000"/>
              </a:lnSpc>
            </a:pP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書類名</a:t>
            </a:r>
            <a:r>
              <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kumimoji="1"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図面</a:t>
            </a:r>
            <a:endParaRPr kumimoji="1" lang="en-US" altLang="ja-JP"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18" name="テキスト ボックス 17"/>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47</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688108" y="3889845"/>
            <a:ext cx="8506692" cy="359778"/>
          </a:xfrm>
          <a:prstGeom prst="rect">
            <a:avLst/>
          </a:prstGeom>
          <a:noFill/>
        </p:spPr>
        <p:txBody>
          <a:bodyPr wrap="square" rtlCol="0">
            <a:spAutoFit/>
          </a:bodyPr>
          <a:lstStyle/>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背面図</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p>
        </p:txBody>
      </p:sp>
      <p:pic>
        <p:nvPicPr>
          <p:cNvPr id="21" name="図 20"/>
          <p:cNvPicPr>
            <a:picLocks noChangeAspect="1"/>
          </p:cNvPicPr>
          <p:nvPr/>
        </p:nvPicPr>
        <p:blipFill>
          <a:blip r:embed="rId4"/>
          <a:stretch>
            <a:fillRect/>
          </a:stretch>
        </p:blipFill>
        <p:spPr>
          <a:xfrm>
            <a:off x="2105298" y="4579525"/>
            <a:ext cx="5108891" cy="2005758"/>
          </a:xfrm>
          <a:prstGeom prst="rect">
            <a:avLst/>
          </a:prstGeom>
        </p:spPr>
      </p:pic>
      <p:sp>
        <p:nvSpPr>
          <p:cNvPr id="22" name="テキスト ボックス 21"/>
          <p:cNvSpPr txBox="1"/>
          <p:nvPr/>
        </p:nvSpPr>
        <p:spPr>
          <a:xfrm>
            <a:off x="688108" y="1448750"/>
            <a:ext cx="8506692" cy="397032"/>
          </a:xfrm>
          <a:prstGeom prst="rect">
            <a:avLst/>
          </a:prstGeom>
          <a:noFill/>
        </p:spPr>
        <p:txBody>
          <a:bodyPr wrap="square" rtlCol="0">
            <a:spAutoFit/>
          </a:bodyPr>
          <a:lstStyle/>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正面図</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p>
        </p:txBody>
      </p:sp>
      <p:sp>
        <p:nvSpPr>
          <p:cNvPr id="11" name="正方形/長方形 10"/>
          <p:cNvSpPr/>
          <p:nvPr/>
        </p:nvSpPr>
        <p:spPr bwMode="auto">
          <a:xfrm>
            <a:off x="5377870" y="122385"/>
            <a:ext cx="4396512" cy="909782"/>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r>
              <a:rPr kumimoji="0" lang="ja-JP" altLang="en-US" sz="1100" b="1" dirty="0">
                <a:solidFill>
                  <a:srgbClr val="C00000"/>
                </a:solidFill>
                <a:latin typeface="Meiryo UI" panose="020B0604030504040204" pitchFamily="50" charset="-128"/>
                <a:ea typeface="Meiryo UI" panose="020B0604030504040204" pitchFamily="50" charset="-128"/>
              </a:rPr>
              <a:t>図面は、線図のほか、</a:t>
            </a:r>
            <a:r>
              <a:rPr kumimoji="0" lang="en-US" altLang="ja-JP" sz="1100" b="1" dirty="0">
                <a:solidFill>
                  <a:srgbClr val="C00000"/>
                </a:solidFill>
                <a:latin typeface="Meiryo UI" panose="020B0604030504040204" pitchFamily="50" charset="-128"/>
                <a:ea typeface="Meiryo UI" panose="020B0604030504040204" pitchFamily="50" charset="-128"/>
              </a:rPr>
              <a:t>CG</a:t>
            </a:r>
            <a:r>
              <a:rPr kumimoji="0" lang="ja-JP" altLang="en-US" sz="1100" b="1" dirty="0">
                <a:solidFill>
                  <a:srgbClr val="C00000"/>
                </a:solidFill>
                <a:latin typeface="Meiryo UI" panose="020B0604030504040204" pitchFamily="50" charset="-128"/>
                <a:ea typeface="Meiryo UI" panose="020B0604030504040204" pitchFamily="50" charset="-128"/>
              </a:rPr>
              <a:t>や写真での表現も可能です。</a:t>
            </a:r>
            <a:endParaRPr kumimoji="0" lang="en-US" altLang="ja-JP" sz="1100" b="1" dirty="0">
              <a:solidFill>
                <a:srgbClr val="C00000"/>
              </a:solidFill>
              <a:latin typeface="Meiryo UI" panose="020B0604030504040204" pitchFamily="50" charset="-128"/>
              <a:ea typeface="Meiryo UI" panose="020B0604030504040204" pitchFamily="50" charset="-128"/>
            </a:endParaRPr>
          </a:p>
          <a:p>
            <a:pPr algn="l"/>
            <a:r>
              <a:rPr kumimoji="0" lang="ja-JP" altLang="en-US" sz="1100" b="1" dirty="0">
                <a:solidFill>
                  <a:srgbClr val="C00000"/>
                </a:solidFill>
                <a:latin typeface="Meiryo UI" panose="020B0604030504040204" pitchFamily="50" charset="-128"/>
                <a:ea typeface="Meiryo UI" panose="020B0604030504040204" pitchFamily="50" charset="-128"/>
              </a:rPr>
              <a:t>必ずしも５面図（正面、背面、左側面、右側面、平面）で表す必要はなく、</a:t>
            </a:r>
            <a:endParaRPr kumimoji="0" lang="en-US" altLang="ja-JP" sz="1100" b="1" dirty="0">
              <a:solidFill>
                <a:srgbClr val="C00000"/>
              </a:solidFill>
              <a:latin typeface="Meiryo UI" panose="020B0604030504040204" pitchFamily="50" charset="-128"/>
              <a:ea typeface="Meiryo UI" panose="020B0604030504040204" pitchFamily="50" charset="-128"/>
            </a:endParaRPr>
          </a:p>
          <a:p>
            <a:pPr algn="l"/>
            <a:r>
              <a:rPr kumimoji="0" lang="ja-JP" altLang="en-US" sz="1100" b="1" dirty="0">
                <a:solidFill>
                  <a:srgbClr val="C00000"/>
                </a:solidFill>
                <a:latin typeface="Meiryo UI" panose="020B0604030504040204" pitchFamily="50" charset="-128"/>
                <a:ea typeface="Meiryo UI" panose="020B0604030504040204" pitchFamily="50" charset="-128"/>
              </a:rPr>
              <a:t>斜視図（パース）などの表現も許容します。</a:t>
            </a:r>
            <a:endParaRPr kumimoji="0" lang="en-US" altLang="ja-JP" sz="1100" b="1" dirty="0">
              <a:solidFill>
                <a:srgbClr val="C00000"/>
              </a:solidFill>
              <a:latin typeface="Meiryo UI" panose="020B0604030504040204" pitchFamily="50" charset="-128"/>
              <a:ea typeface="Meiryo UI" panose="020B0604030504040204" pitchFamily="50" charset="-128"/>
            </a:endParaRPr>
          </a:p>
          <a:p>
            <a:pPr algn="l"/>
            <a:r>
              <a:rPr kumimoji="0" lang="ja-JP" altLang="en-US" sz="1100" b="1" dirty="0">
                <a:solidFill>
                  <a:srgbClr val="C00000"/>
                </a:solidFill>
                <a:latin typeface="Meiryo UI" panose="020B0604030504040204" pitchFamily="50" charset="-128"/>
                <a:ea typeface="Meiryo UI" panose="020B0604030504040204" pitchFamily="50" charset="-128"/>
              </a:rPr>
              <a:t>ここでは住宅の外観を例に、線図で５面を表した例を紹介します。</a:t>
            </a:r>
            <a:endParaRPr kumimoji="0" lang="en-US" altLang="ja-JP" sz="1100" b="1" dirty="0">
              <a:solidFill>
                <a:srgbClr val="C00000"/>
              </a:solidFill>
              <a:latin typeface="Meiryo UI" panose="020B0604030504040204" pitchFamily="50" charset="-128"/>
              <a:ea typeface="Meiryo UI" panose="020B0604030504040204" pitchFamily="50" charset="-128"/>
            </a:endParaRPr>
          </a:p>
        </p:txBody>
      </p:sp>
      <p:sp>
        <p:nvSpPr>
          <p:cNvPr id="14" name="正方形/長方形 13"/>
          <p:cNvSpPr/>
          <p:nvPr/>
        </p:nvSpPr>
        <p:spPr bwMode="auto">
          <a:xfrm>
            <a:off x="85434" y="1854207"/>
            <a:ext cx="2152075" cy="424869"/>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ctr"/>
            <a:r>
              <a:rPr kumimoji="0" lang="ja-JP" altLang="en-US" sz="1100" dirty="0">
                <a:latin typeface="Meiryo UI" panose="020B0604030504040204" pitchFamily="50" charset="-128"/>
                <a:ea typeface="Meiryo UI" panose="020B0604030504040204" pitchFamily="50" charset="-128"/>
              </a:rPr>
              <a:t>各図の大きさは、</a:t>
            </a:r>
            <a:endParaRPr kumimoji="0" lang="en-US" altLang="ja-JP" sz="1100" dirty="0">
              <a:latin typeface="Meiryo UI" panose="020B0604030504040204" pitchFamily="50" charset="-128"/>
              <a:ea typeface="Meiryo UI" panose="020B0604030504040204" pitchFamily="50" charset="-128"/>
            </a:endParaRPr>
          </a:p>
          <a:p>
            <a:pPr algn="ctr"/>
            <a:r>
              <a:rPr kumimoji="0" lang="ja-JP" altLang="en-US" sz="1100" dirty="0">
                <a:latin typeface="Meiryo UI" panose="020B0604030504040204" pitchFamily="50" charset="-128"/>
                <a:ea typeface="Meiryo UI" panose="020B0604030504040204" pitchFamily="50" charset="-128"/>
              </a:rPr>
              <a:t>最大 横</a:t>
            </a:r>
            <a:r>
              <a:rPr kumimoji="0" lang="en-US" altLang="ja-JP" sz="1100" dirty="0">
                <a:latin typeface="Meiryo UI" panose="020B0604030504040204" pitchFamily="50" charset="-128"/>
                <a:ea typeface="Meiryo UI" panose="020B0604030504040204" pitchFamily="50" charset="-128"/>
              </a:rPr>
              <a:t>150mm</a:t>
            </a:r>
            <a:r>
              <a:rPr kumimoji="0" lang="ja-JP" altLang="en-US" sz="1100" dirty="0" err="1">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縦</a:t>
            </a:r>
            <a:r>
              <a:rPr kumimoji="0" lang="en-US" altLang="ja-JP" sz="1100" dirty="0">
                <a:latin typeface="Meiryo UI" panose="020B0604030504040204" pitchFamily="50" charset="-128"/>
                <a:ea typeface="Meiryo UI" panose="020B0604030504040204" pitchFamily="50" charset="-128"/>
              </a:rPr>
              <a:t>113mm</a:t>
            </a:r>
            <a:r>
              <a:rPr kumimoji="0" lang="ja-JP" altLang="en-US" sz="1100" dirty="0">
                <a:latin typeface="Meiryo UI" panose="020B0604030504040204" pitchFamily="50" charset="-128"/>
                <a:ea typeface="Meiryo UI" panose="020B0604030504040204" pitchFamily="50" charset="-128"/>
              </a:rPr>
              <a:t>です。</a:t>
            </a:r>
            <a:endParaRPr kumimoji="0" lang="en-US" altLang="ja-JP" sz="1100" dirty="0">
              <a:latin typeface="Meiryo UI" panose="020B0604030504040204" pitchFamily="50" charset="-128"/>
              <a:ea typeface="Meiryo UI" panose="020B0604030504040204" pitchFamily="50" charset="-128"/>
            </a:endParaRPr>
          </a:p>
        </p:txBody>
      </p:sp>
      <p:sp>
        <p:nvSpPr>
          <p:cNvPr id="23" name="正方形/長方形 22"/>
          <p:cNvSpPr/>
          <p:nvPr/>
        </p:nvSpPr>
        <p:spPr bwMode="auto">
          <a:xfrm>
            <a:off x="83127" y="2401462"/>
            <a:ext cx="1697180" cy="424869"/>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ctr"/>
            <a:r>
              <a:rPr kumimoji="0" lang="ja-JP" altLang="en-US" sz="1100" dirty="0">
                <a:latin typeface="Meiryo UI" panose="020B0604030504040204" pitchFamily="50" charset="-128"/>
                <a:ea typeface="Meiryo UI" panose="020B0604030504040204" pitchFamily="50" charset="-128"/>
              </a:rPr>
              <a:t>図面の記載順は自由です。</a:t>
            </a:r>
            <a:endParaRPr kumimoji="0" lang="en-US" altLang="ja-JP" sz="1100" dirty="0">
              <a:latin typeface="Meiryo UI" panose="020B0604030504040204" pitchFamily="50" charset="-128"/>
              <a:ea typeface="Meiryo UI" panose="020B0604030504040204" pitchFamily="50" charset="-128"/>
            </a:endParaRPr>
          </a:p>
        </p:txBody>
      </p:sp>
      <p:sp>
        <p:nvSpPr>
          <p:cNvPr id="25" name="正方形/長方形 24"/>
          <p:cNvSpPr/>
          <p:nvPr/>
        </p:nvSpPr>
        <p:spPr bwMode="auto">
          <a:xfrm>
            <a:off x="3851564" y="1161476"/>
            <a:ext cx="5929743" cy="424869"/>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ctr"/>
            <a:r>
              <a:rPr kumimoji="0" lang="ja-JP" altLang="en-US" sz="1100" b="1" dirty="0">
                <a:solidFill>
                  <a:srgbClr val="C00000"/>
                </a:solidFill>
                <a:latin typeface="Meiryo UI" panose="020B0604030504040204" pitchFamily="50" charset="-128"/>
                <a:ea typeface="Meiryo UI" panose="020B0604030504040204" pitchFamily="50" charset="-128"/>
              </a:rPr>
              <a:t>意匠登録を受けようとする意匠のみ、見えるままを表します。</a:t>
            </a:r>
            <a:endParaRPr kumimoji="0" lang="en-US" altLang="ja-JP" sz="1100" b="1" dirty="0">
              <a:solidFill>
                <a:srgbClr val="C00000"/>
              </a:solidFill>
              <a:latin typeface="Meiryo UI" panose="020B0604030504040204" pitchFamily="50" charset="-128"/>
              <a:ea typeface="Meiryo UI" panose="020B0604030504040204" pitchFamily="50" charset="-128"/>
            </a:endParaRPr>
          </a:p>
          <a:p>
            <a:pPr algn="ctr"/>
            <a:r>
              <a:rPr kumimoji="0" lang="ja-JP" altLang="en-US" sz="1100" b="1" dirty="0">
                <a:solidFill>
                  <a:srgbClr val="C00000"/>
                </a:solidFill>
                <a:latin typeface="Meiryo UI" panose="020B0604030504040204" pitchFamily="50" charset="-128"/>
                <a:ea typeface="Meiryo UI" panose="020B0604030504040204" pitchFamily="50" charset="-128"/>
              </a:rPr>
              <a:t>寸法、方位、図面記号、仕上げ、室名などを表すことはできませんのでご注意ください。</a:t>
            </a:r>
            <a:endParaRPr kumimoji="0" lang="en-US" altLang="ja-JP" sz="1100" b="1" dirty="0">
              <a:solidFill>
                <a:srgbClr val="C00000"/>
              </a:solidFill>
              <a:latin typeface="Meiryo UI" panose="020B0604030504040204" pitchFamily="50" charset="-128"/>
              <a:ea typeface="Meiryo UI" panose="020B0604030504040204" pitchFamily="50" charset="-128"/>
            </a:endParaRPr>
          </a:p>
        </p:txBody>
      </p:sp>
      <p:sp>
        <p:nvSpPr>
          <p:cNvPr id="26" name="正方形/長方形 25"/>
          <p:cNvSpPr/>
          <p:nvPr/>
        </p:nvSpPr>
        <p:spPr bwMode="auto">
          <a:xfrm>
            <a:off x="7211291" y="1729521"/>
            <a:ext cx="2570015" cy="764300"/>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ctr"/>
            <a:r>
              <a:rPr kumimoji="0" lang="ja-JP" altLang="en-US" sz="1100" dirty="0">
                <a:latin typeface="Meiryo UI" panose="020B0604030504040204" pitchFamily="50" charset="-128"/>
                <a:ea typeface="Meiryo UI" panose="020B0604030504040204" pitchFamily="50" charset="-128"/>
              </a:rPr>
              <a:t>線の太さ</a:t>
            </a:r>
            <a:endParaRPr kumimoji="0" lang="en-US" altLang="ja-JP" sz="1100" dirty="0">
              <a:latin typeface="Meiryo UI" panose="020B0604030504040204" pitchFamily="50" charset="-128"/>
              <a:ea typeface="Meiryo UI" panose="020B0604030504040204" pitchFamily="50" charset="-128"/>
            </a:endParaRPr>
          </a:p>
          <a:p>
            <a:pPr algn="ctr"/>
            <a:r>
              <a:rPr kumimoji="0" lang="ja-JP" altLang="en-US" sz="1100" dirty="0">
                <a:latin typeface="Meiryo UI" panose="020B0604030504040204" pitchFamily="50" charset="-128"/>
                <a:ea typeface="Meiryo UI" panose="020B0604030504040204" pitchFamily="50" charset="-128"/>
              </a:rPr>
              <a:t>実線と破線：約</a:t>
            </a:r>
            <a:r>
              <a:rPr kumimoji="0" lang="en-US" altLang="ja-JP" sz="1100" dirty="0">
                <a:latin typeface="Meiryo UI" panose="020B0604030504040204" pitchFamily="50" charset="-128"/>
                <a:ea typeface="Meiryo UI" panose="020B0604030504040204" pitchFamily="50" charset="-128"/>
              </a:rPr>
              <a:t>0.4mm</a:t>
            </a:r>
          </a:p>
          <a:p>
            <a:pPr algn="ctr"/>
            <a:r>
              <a:rPr kumimoji="0" lang="ja-JP" altLang="en-US" sz="1100" dirty="0">
                <a:latin typeface="Meiryo UI" panose="020B0604030504040204" pitchFamily="50" charset="-128"/>
                <a:ea typeface="Meiryo UI" panose="020B0604030504040204" pitchFamily="50" charset="-128"/>
              </a:rPr>
              <a:t>切断面を表す平行斜線・鎖線：約</a:t>
            </a:r>
            <a:r>
              <a:rPr kumimoji="0" lang="en-US" altLang="ja-JP" sz="1100" dirty="0">
                <a:latin typeface="Meiryo UI" panose="020B0604030504040204" pitchFamily="50" charset="-128"/>
                <a:ea typeface="Meiryo UI" panose="020B0604030504040204" pitchFamily="50" charset="-128"/>
              </a:rPr>
              <a:t>0.2mm</a:t>
            </a:r>
          </a:p>
        </p:txBody>
      </p:sp>
      <p:sp>
        <p:nvSpPr>
          <p:cNvPr id="28" name="正方形/長方形 27"/>
          <p:cNvSpPr/>
          <p:nvPr/>
        </p:nvSpPr>
        <p:spPr bwMode="auto">
          <a:xfrm>
            <a:off x="7495308" y="4015517"/>
            <a:ext cx="2292925" cy="424869"/>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ctr"/>
            <a:r>
              <a:rPr kumimoji="0" lang="ja-JP" altLang="en-US" sz="1100" dirty="0">
                <a:latin typeface="Meiryo UI" panose="020B0604030504040204" pitchFamily="50" charset="-128"/>
                <a:ea typeface="Meiryo UI" panose="020B0604030504040204" pitchFamily="50" charset="-128"/>
              </a:rPr>
              <a:t>各図の縮尺が整合するように表します。</a:t>
            </a:r>
            <a:endParaRPr kumimoji="0" lang="en-US" altLang="ja-JP" sz="1100" dirty="0">
              <a:latin typeface="Meiryo UI" panose="020B0604030504040204" pitchFamily="50" charset="-128"/>
              <a:ea typeface="Meiryo UI" panose="020B0604030504040204" pitchFamily="50" charset="-128"/>
            </a:endParaRPr>
          </a:p>
        </p:txBody>
      </p:sp>
      <p:grpSp>
        <p:nvGrpSpPr>
          <p:cNvPr id="36" name="グループ化 35"/>
          <p:cNvGrpSpPr/>
          <p:nvPr/>
        </p:nvGrpSpPr>
        <p:grpSpPr>
          <a:xfrm>
            <a:off x="2105891" y="3997036"/>
            <a:ext cx="5098473" cy="471053"/>
            <a:chOff x="2105891" y="4080164"/>
            <a:chExt cx="5098473" cy="471053"/>
          </a:xfrm>
        </p:grpSpPr>
        <p:cxnSp>
          <p:nvCxnSpPr>
            <p:cNvPr id="29" name="直線コネクタ 28"/>
            <p:cNvCxnSpPr/>
            <p:nvPr/>
          </p:nvCxnSpPr>
          <p:spPr>
            <a:xfrm>
              <a:off x="2105891" y="4080164"/>
              <a:ext cx="0" cy="450272"/>
            </a:xfrm>
            <a:prstGeom prst="line">
              <a:avLst/>
            </a:prstGeom>
            <a:ln>
              <a:solidFill>
                <a:srgbClr val="254061"/>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7204364" y="4100945"/>
              <a:ext cx="0" cy="450272"/>
            </a:xfrm>
            <a:prstGeom prst="line">
              <a:avLst/>
            </a:prstGeom>
            <a:ln>
              <a:solidFill>
                <a:srgbClr val="254061"/>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2105891" y="4329545"/>
              <a:ext cx="5098473" cy="0"/>
            </a:xfrm>
            <a:prstGeom prst="line">
              <a:avLst/>
            </a:prstGeom>
            <a:ln>
              <a:solidFill>
                <a:srgbClr val="254061"/>
              </a:solidFill>
              <a:prstDash val="dash"/>
            </a:ln>
          </p:spPr>
          <p:style>
            <a:lnRef idx="1">
              <a:schemeClr val="accent1"/>
            </a:lnRef>
            <a:fillRef idx="0">
              <a:schemeClr val="accent1"/>
            </a:fillRef>
            <a:effectRef idx="0">
              <a:schemeClr val="accent1"/>
            </a:effectRef>
            <a:fontRef idx="minor">
              <a:schemeClr val="tx1"/>
            </a:fontRef>
          </p:style>
        </p:cxnSp>
      </p:grpSp>
      <p:sp>
        <p:nvSpPr>
          <p:cNvPr id="37" name="正方形/長方形 36"/>
          <p:cNvSpPr/>
          <p:nvPr/>
        </p:nvSpPr>
        <p:spPr bwMode="auto">
          <a:xfrm>
            <a:off x="83127" y="4535065"/>
            <a:ext cx="2216728" cy="667318"/>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ctr"/>
            <a:r>
              <a:rPr kumimoji="0" lang="ja-JP" altLang="en-US" sz="1100" dirty="0">
                <a:latin typeface="Meiryo UI" panose="020B0604030504040204" pitchFamily="50" charset="-128"/>
                <a:ea typeface="Meiryo UI" panose="020B0604030504040204" pitchFamily="50" charset="-128"/>
              </a:rPr>
              <a:t>本事例では、正面図、背面図、</a:t>
            </a:r>
            <a:endParaRPr kumimoji="0" lang="en-US" altLang="ja-JP" sz="1100" dirty="0">
              <a:latin typeface="Meiryo UI" panose="020B0604030504040204" pitchFamily="50" charset="-128"/>
              <a:ea typeface="Meiryo UI" panose="020B0604030504040204" pitchFamily="50" charset="-128"/>
            </a:endParaRPr>
          </a:p>
          <a:p>
            <a:pPr algn="ctr"/>
            <a:r>
              <a:rPr kumimoji="0" lang="ja-JP" altLang="en-US" sz="1100" dirty="0">
                <a:latin typeface="Meiryo UI" panose="020B0604030504040204" pitchFamily="50" charset="-128"/>
                <a:ea typeface="Meiryo UI" panose="020B0604030504040204" pitchFamily="50" charset="-128"/>
              </a:rPr>
              <a:t>左右側面図と記載していますが、</a:t>
            </a:r>
            <a:endParaRPr kumimoji="0" lang="en-US" altLang="ja-JP" sz="1100" dirty="0">
              <a:latin typeface="Meiryo UI" panose="020B0604030504040204" pitchFamily="50" charset="-128"/>
              <a:ea typeface="Meiryo UI" panose="020B0604030504040204" pitchFamily="50" charset="-128"/>
            </a:endParaRPr>
          </a:p>
          <a:p>
            <a:pPr algn="ctr"/>
            <a:r>
              <a:rPr kumimoji="0" lang="ja-JP" altLang="en-US" sz="1100" dirty="0">
                <a:latin typeface="Meiryo UI" panose="020B0604030504040204" pitchFamily="50" charset="-128"/>
                <a:ea typeface="Meiryo UI" panose="020B0604030504040204" pitchFamily="50" charset="-128"/>
              </a:rPr>
              <a:t>“立面図”等の表現も許容します。</a:t>
            </a:r>
            <a:endParaRPr kumimoji="0" lang="en-US" altLang="ja-JP" sz="1100" dirty="0">
              <a:latin typeface="Meiryo UI" panose="020B0604030504040204" pitchFamily="50" charset="-128"/>
              <a:ea typeface="Meiryo UI" panose="020B0604030504040204" pitchFamily="50" charset="-128"/>
            </a:endParaRPr>
          </a:p>
        </p:txBody>
      </p:sp>
      <p:cxnSp>
        <p:nvCxnSpPr>
          <p:cNvPr id="38" name="直線コネクタ 37"/>
          <p:cNvCxnSpPr>
            <a:endCxn id="37" idx="0"/>
          </p:cNvCxnSpPr>
          <p:nvPr/>
        </p:nvCxnSpPr>
        <p:spPr>
          <a:xfrm flipH="1">
            <a:off x="1191491" y="4253346"/>
            <a:ext cx="270164" cy="281719"/>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28" idx="1"/>
          </p:cNvCxnSpPr>
          <p:nvPr/>
        </p:nvCxnSpPr>
        <p:spPr>
          <a:xfrm flipH="1">
            <a:off x="7204364" y="4227952"/>
            <a:ext cx="290944" cy="11539"/>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255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595745" y="1"/>
            <a:ext cx="8612909" cy="6858000"/>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88108" y="78513"/>
            <a:ext cx="8506692" cy="397032"/>
          </a:xfrm>
          <a:prstGeom prst="rect">
            <a:avLst/>
          </a:prstGeom>
          <a:noFill/>
        </p:spPr>
        <p:txBody>
          <a:bodyPr wrap="square" rtlCol="0">
            <a:spAutoFit/>
          </a:bodyPr>
          <a:lstStyle/>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左側面図</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p>
        </p:txBody>
      </p:sp>
      <p:sp>
        <p:nvSpPr>
          <p:cNvPr id="8" name="テキスト ボックス 7"/>
          <p:cNvSpPr txBox="1"/>
          <p:nvPr/>
        </p:nvSpPr>
        <p:spPr>
          <a:xfrm>
            <a:off x="688108" y="3579096"/>
            <a:ext cx="8506692" cy="397032"/>
          </a:xfrm>
          <a:prstGeom prst="rect">
            <a:avLst/>
          </a:prstGeom>
          <a:noFill/>
        </p:spPr>
        <p:txBody>
          <a:bodyPr wrap="square" rtlCol="0">
            <a:spAutoFit/>
          </a:bodyPr>
          <a:lstStyle/>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右側面図</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p>
        </p:txBody>
      </p:sp>
      <p:pic>
        <p:nvPicPr>
          <p:cNvPr id="10" name="図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6283" y="780235"/>
            <a:ext cx="3566226" cy="1983737"/>
          </a:xfrm>
          <a:prstGeom prst="rect">
            <a:avLst/>
          </a:prstGeom>
        </p:spPr>
      </p:pic>
      <p:sp>
        <p:nvSpPr>
          <p:cNvPr id="7" name="テキスト ボックス 6"/>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48</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25518" y="4323459"/>
            <a:ext cx="3552372" cy="1976030"/>
          </a:xfrm>
          <a:prstGeom prst="rect">
            <a:avLst/>
          </a:prstGeom>
        </p:spPr>
      </p:pic>
    </p:spTree>
    <p:extLst>
      <p:ext uri="{BB962C8B-B14F-4D97-AF65-F5344CB8AC3E}">
        <p14:creationId xmlns:p14="http://schemas.microsoft.com/office/powerpoint/2010/main" val="3691978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6"/>
          <p:cNvSpPr/>
          <p:nvPr/>
        </p:nvSpPr>
        <p:spPr bwMode="auto">
          <a:xfrm rot="10800000">
            <a:off x="6630596" y="629854"/>
            <a:ext cx="3275403" cy="1373075"/>
          </a:xfrm>
          <a:custGeom>
            <a:avLst/>
            <a:gdLst>
              <a:gd name="connsiteX0" fmla="*/ 0 w 2418826"/>
              <a:gd name="connsiteY0" fmla="*/ 0 h 1612551"/>
              <a:gd name="connsiteX1" fmla="*/ 2418826 w 2418826"/>
              <a:gd name="connsiteY1" fmla="*/ 0 h 1612551"/>
              <a:gd name="connsiteX2" fmla="*/ 2418826 w 2418826"/>
              <a:gd name="connsiteY2" fmla="*/ 1612551 h 1612551"/>
              <a:gd name="connsiteX3" fmla="*/ 0 w 2418826"/>
              <a:gd name="connsiteY3" fmla="*/ 1612551 h 1612551"/>
              <a:gd name="connsiteX4" fmla="*/ 0 w 2418826"/>
              <a:gd name="connsiteY4" fmla="*/ 0 h 1612551"/>
              <a:gd name="connsiteX0" fmla="*/ 0 w 2418826"/>
              <a:gd name="connsiteY0" fmla="*/ 1 h 1612552"/>
              <a:gd name="connsiteX1" fmla="*/ 226502 w 2418826"/>
              <a:gd name="connsiteY1" fmla="*/ 0 h 1612552"/>
              <a:gd name="connsiteX2" fmla="*/ 2418826 w 2418826"/>
              <a:gd name="connsiteY2" fmla="*/ 1 h 1612552"/>
              <a:gd name="connsiteX3" fmla="*/ 2418826 w 2418826"/>
              <a:gd name="connsiteY3" fmla="*/ 1612552 h 1612552"/>
              <a:gd name="connsiteX4" fmla="*/ 0 w 2418826"/>
              <a:gd name="connsiteY4" fmla="*/ 1612552 h 1612552"/>
              <a:gd name="connsiteX5" fmla="*/ 0 w 2418826"/>
              <a:gd name="connsiteY5" fmla="*/ 1 h 1612552"/>
              <a:gd name="connsiteX0" fmla="*/ 1 w 2418827"/>
              <a:gd name="connsiteY0" fmla="*/ 1 h 1612552"/>
              <a:gd name="connsiteX1" fmla="*/ 226503 w 2418827"/>
              <a:gd name="connsiteY1" fmla="*/ 0 h 1612552"/>
              <a:gd name="connsiteX2" fmla="*/ 2418827 w 2418827"/>
              <a:gd name="connsiteY2" fmla="*/ 1 h 1612552"/>
              <a:gd name="connsiteX3" fmla="*/ 2418827 w 2418827"/>
              <a:gd name="connsiteY3" fmla="*/ 1612552 h 1612552"/>
              <a:gd name="connsiteX4" fmla="*/ 1 w 2418827"/>
              <a:gd name="connsiteY4" fmla="*/ 1612552 h 1612552"/>
              <a:gd name="connsiteX5" fmla="*/ 0 w 2418827"/>
              <a:gd name="connsiteY5" fmla="*/ 188752 h 1612552"/>
              <a:gd name="connsiteX6" fmla="*/ 1 w 2418827"/>
              <a:gd name="connsiteY6" fmla="*/ 1 h 1612552"/>
              <a:gd name="connsiteX0" fmla="*/ 23807 w 2442634"/>
              <a:gd name="connsiteY0" fmla="*/ 188752 h 1612552"/>
              <a:gd name="connsiteX1" fmla="*/ 250310 w 2442634"/>
              <a:gd name="connsiteY1" fmla="*/ 0 h 1612552"/>
              <a:gd name="connsiteX2" fmla="*/ 2442634 w 2442634"/>
              <a:gd name="connsiteY2" fmla="*/ 1 h 1612552"/>
              <a:gd name="connsiteX3" fmla="*/ 2442634 w 2442634"/>
              <a:gd name="connsiteY3" fmla="*/ 1612552 h 1612552"/>
              <a:gd name="connsiteX4" fmla="*/ 23808 w 2442634"/>
              <a:gd name="connsiteY4" fmla="*/ 1612552 h 1612552"/>
              <a:gd name="connsiteX5" fmla="*/ 23807 w 2442634"/>
              <a:gd name="connsiteY5" fmla="*/ 188752 h 1612552"/>
              <a:gd name="connsiteX0" fmla="*/ 23807 w 2442634"/>
              <a:gd name="connsiteY0" fmla="*/ 188752 h 1612552"/>
              <a:gd name="connsiteX1" fmla="*/ 250310 w 2442634"/>
              <a:gd name="connsiteY1" fmla="*/ 0 h 1612552"/>
              <a:gd name="connsiteX2" fmla="*/ 2442634 w 2442634"/>
              <a:gd name="connsiteY2" fmla="*/ 1 h 1612552"/>
              <a:gd name="connsiteX3" fmla="*/ 2442634 w 2442634"/>
              <a:gd name="connsiteY3" fmla="*/ 1612552 h 1612552"/>
              <a:gd name="connsiteX4" fmla="*/ 23808 w 2442634"/>
              <a:gd name="connsiteY4" fmla="*/ 1612552 h 1612552"/>
              <a:gd name="connsiteX5" fmla="*/ 23807 w 2442634"/>
              <a:gd name="connsiteY5" fmla="*/ 188752 h 1612552"/>
              <a:gd name="connsiteX0" fmla="*/ 23807 w 2442634"/>
              <a:gd name="connsiteY0" fmla="*/ 188752 h 1612552"/>
              <a:gd name="connsiteX1" fmla="*/ 250310 w 2442634"/>
              <a:gd name="connsiteY1" fmla="*/ 0 h 1612552"/>
              <a:gd name="connsiteX2" fmla="*/ 2442634 w 2442634"/>
              <a:gd name="connsiteY2" fmla="*/ 1 h 1612552"/>
              <a:gd name="connsiteX3" fmla="*/ 2442634 w 2442634"/>
              <a:gd name="connsiteY3" fmla="*/ 1612552 h 1612552"/>
              <a:gd name="connsiteX4" fmla="*/ 23808 w 2442634"/>
              <a:gd name="connsiteY4" fmla="*/ 1612552 h 1612552"/>
              <a:gd name="connsiteX5" fmla="*/ 23807 w 2442634"/>
              <a:gd name="connsiteY5" fmla="*/ 188752 h 1612552"/>
              <a:gd name="connsiteX0" fmla="*/ 0 w 2418827"/>
              <a:gd name="connsiteY0" fmla="*/ 188752 h 1612552"/>
              <a:gd name="connsiteX1" fmla="*/ 226503 w 2418827"/>
              <a:gd name="connsiteY1" fmla="*/ 0 h 1612552"/>
              <a:gd name="connsiteX2" fmla="*/ 2418827 w 2418827"/>
              <a:gd name="connsiteY2" fmla="*/ 1 h 1612552"/>
              <a:gd name="connsiteX3" fmla="*/ 2418827 w 2418827"/>
              <a:gd name="connsiteY3" fmla="*/ 1612552 h 1612552"/>
              <a:gd name="connsiteX4" fmla="*/ 1 w 2418827"/>
              <a:gd name="connsiteY4" fmla="*/ 1612552 h 1612552"/>
              <a:gd name="connsiteX5" fmla="*/ 0 w 2418827"/>
              <a:gd name="connsiteY5" fmla="*/ 188752 h 1612552"/>
              <a:gd name="connsiteX0" fmla="*/ 0 w 2418827"/>
              <a:gd name="connsiteY0" fmla="*/ 188752 h 1612552"/>
              <a:gd name="connsiteX1" fmla="*/ 226503 w 2418827"/>
              <a:gd name="connsiteY1" fmla="*/ 0 h 1612552"/>
              <a:gd name="connsiteX2" fmla="*/ 2418827 w 2418827"/>
              <a:gd name="connsiteY2" fmla="*/ 1 h 1612552"/>
              <a:gd name="connsiteX3" fmla="*/ 2418827 w 2418827"/>
              <a:gd name="connsiteY3" fmla="*/ 1612552 h 1612552"/>
              <a:gd name="connsiteX4" fmla="*/ 1 w 2418827"/>
              <a:gd name="connsiteY4" fmla="*/ 1612552 h 1612552"/>
              <a:gd name="connsiteX5" fmla="*/ 0 w 2418827"/>
              <a:gd name="connsiteY5" fmla="*/ 188752 h 161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8827" h="1612552">
                <a:moveTo>
                  <a:pt x="0" y="188752"/>
                </a:moveTo>
                <a:cubicBezTo>
                  <a:pt x="230696" y="8078"/>
                  <a:pt x="7923" y="182460"/>
                  <a:pt x="226503" y="0"/>
                </a:cubicBezTo>
                <a:lnTo>
                  <a:pt x="2418827" y="1"/>
                </a:lnTo>
                <a:lnTo>
                  <a:pt x="2418827" y="1612552"/>
                </a:lnTo>
                <a:lnTo>
                  <a:pt x="1" y="1612552"/>
                </a:lnTo>
                <a:cubicBezTo>
                  <a:pt x="1" y="1137952"/>
                  <a:pt x="0" y="900652"/>
                  <a:pt x="0" y="188752"/>
                </a:cubicBezTo>
                <a:close/>
              </a:path>
            </a:pathLst>
          </a:custGeom>
          <a:solidFill>
            <a:srgbClr val="D9EA9A"/>
          </a:solidFill>
          <a:ln w="9525">
            <a:noFill/>
            <a:miter lim="800000"/>
            <a:headEnd/>
            <a:tailEnd/>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二等辺三角形 47"/>
          <p:cNvSpPr/>
          <p:nvPr/>
        </p:nvSpPr>
        <p:spPr bwMode="auto">
          <a:xfrm rot="16740000" flipV="1">
            <a:off x="9638911" y="1769641"/>
            <a:ext cx="198836" cy="301833"/>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752728"/>
              <a:gd name="connsiteY0" fmla="*/ 188912 h 914400"/>
              <a:gd name="connsiteX1" fmla="*/ 222376 w 752728"/>
              <a:gd name="connsiteY1" fmla="*/ 0 h 914400"/>
              <a:gd name="connsiteX2" fmla="*/ 752728 w 752728"/>
              <a:gd name="connsiteY2" fmla="*/ 914400 h 914400"/>
              <a:gd name="connsiteX3" fmla="*/ 0 w 752728"/>
              <a:gd name="connsiteY3" fmla="*/ 188912 h 914400"/>
              <a:gd name="connsiteX0" fmla="*/ 0 w 752728"/>
              <a:gd name="connsiteY0" fmla="*/ 193675 h 919163"/>
              <a:gd name="connsiteX1" fmla="*/ 222376 w 752728"/>
              <a:gd name="connsiteY1" fmla="*/ 0 h 919163"/>
              <a:gd name="connsiteX2" fmla="*/ 752728 w 752728"/>
              <a:gd name="connsiteY2" fmla="*/ 919163 h 919163"/>
              <a:gd name="connsiteX3" fmla="*/ 0 w 752728"/>
              <a:gd name="connsiteY3" fmla="*/ 193675 h 919163"/>
              <a:gd name="connsiteX0" fmla="*/ 0 w 224091"/>
              <a:gd name="connsiteY0" fmla="*/ 193675 h 193675"/>
              <a:gd name="connsiteX1" fmla="*/ 222376 w 224091"/>
              <a:gd name="connsiteY1" fmla="*/ 0 h 193675"/>
              <a:gd name="connsiteX2" fmla="*/ 224091 w 224091"/>
              <a:gd name="connsiteY2" fmla="*/ 193675 h 193675"/>
              <a:gd name="connsiteX3" fmla="*/ 0 w 224091"/>
              <a:gd name="connsiteY3" fmla="*/ 193675 h 193675"/>
              <a:gd name="connsiteX0" fmla="*/ 0 w 222557"/>
              <a:gd name="connsiteY0" fmla="*/ 193675 h 196850"/>
              <a:gd name="connsiteX1" fmla="*/ 222376 w 222557"/>
              <a:gd name="connsiteY1" fmla="*/ 0 h 196850"/>
              <a:gd name="connsiteX2" fmla="*/ 222503 w 222557"/>
              <a:gd name="connsiteY2" fmla="*/ 196850 h 196850"/>
              <a:gd name="connsiteX3" fmla="*/ 0 w 222557"/>
              <a:gd name="connsiteY3" fmla="*/ 193675 h 196850"/>
              <a:gd name="connsiteX0" fmla="*/ 0 w 229677"/>
              <a:gd name="connsiteY0" fmla="*/ 199372 h 202547"/>
              <a:gd name="connsiteX1" fmla="*/ 229650 w 229677"/>
              <a:gd name="connsiteY1" fmla="*/ 0 h 202547"/>
              <a:gd name="connsiteX2" fmla="*/ 222503 w 229677"/>
              <a:gd name="connsiteY2" fmla="*/ 202547 h 202547"/>
              <a:gd name="connsiteX3" fmla="*/ 0 w 229677"/>
              <a:gd name="connsiteY3" fmla="*/ 199372 h 202547"/>
              <a:gd name="connsiteX0" fmla="*/ 0 w 240909"/>
              <a:gd name="connsiteY0" fmla="*/ 185690 h 202547"/>
              <a:gd name="connsiteX1" fmla="*/ 240881 w 240909"/>
              <a:gd name="connsiteY1" fmla="*/ 0 h 202547"/>
              <a:gd name="connsiteX2" fmla="*/ 233734 w 240909"/>
              <a:gd name="connsiteY2" fmla="*/ 202547 h 202547"/>
              <a:gd name="connsiteX3" fmla="*/ 0 w 240909"/>
              <a:gd name="connsiteY3" fmla="*/ 185690 h 202547"/>
              <a:gd name="connsiteX0" fmla="*/ 0 w 240893"/>
              <a:gd name="connsiteY0" fmla="*/ 185690 h 201567"/>
              <a:gd name="connsiteX1" fmla="*/ 240881 w 240893"/>
              <a:gd name="connsiteY1" fmla="*/ 0 h 201567"/>
              <a:gd name="connsiteX2" fmla="*/ 222685 w 240893"/>
              <a:gd name="connsiteY2" fmla="*/ 201567 h 201567"/>
              <a:gd name="connsiteX3" fmla="*/ 0 w 240893"/>
              <a:gd name="connsiteY3" fmla="*/ 185690 h 201567"/>
              <a:gd name="connsiteX0" fmla="*/ 0 w 240889"/>
              <a:gd name="connsiteY0" fmla="*/ 185690 h 198524"/>
              <a:gd name="connsiteX1" fmla="*/ 240881 w 240889"/>
              <a:gd name="connsiteY1" fmla="*/ 0 h 198524"/>
              <a:gd name="connsiteX2" fmla="*/ 212220 w 240889"/>
              <a:gd name="connsiteY2" fmla="*/ 198524 h 198524"/>
              <a:gd name="connsiteX3" fmla="*/ 0 w 240889"/>
              <a:gd name="connsiteY3" fmla="*/ 185690 h 198524"/>
              <a:gd name="connsiteX0" fmla="*/ 0 w 240889"/>
              <a:gd name="connsiteY0" fmla="*/ 185690 h 198524"/>
              <a:gd name="connsiteX1" fmla="*/ 240881 w 240889"/>
              <a:gd name="connsiteY1" fmla="*/ 0 h 198524"/>
              <a:gd name="connsiteX2" fmla="*/ 212220 w 240889"/>
              <a:gd name="connsiteY2" fmla="*/ 198524 h 198524"/>
              <a:gd name="connsiteX3" fmla="*/ 0 w 240889"/>
              <a:gd name="connsiteY3" fmla="*/ 185690 h 198524"/>
              <a:gd name="connsiteX0" fmla="*/ 0 w 240893"/>
              <a:gd name="connsiteY0" fmla="*/ 185690 h 198524"/>
              <a:gd name="connsiteX1" fmla="*/ 240881 w 240893"/>
              <a:gd name="connsiteY1" fmla="*/ 0 h 198524"/>
              <a:gd name="connsiteX2" fmla="*/ 212220 w 240893"/>
              <a:gd name="connsiteY2" fmla="*/ 198524 h 198524"/>
              <a:gd name="connsiteX3" fmla="*/ 0 w 240893"/>
              <a:gd name="connsiteY3" fmla="*/ 185690 h 198524"/>
              <a:gd name="connsiteX0" fmla="*/ 0 w 240881"/>
              <a:gd name="connsiteY0" fmla="*/ 185690 h 198524"/>
              <a:gd name="connsiteX1" fmla="*/ 240881 w 240881"/>
              <a:gd name="connsiteY1" fmla="*/ 0 h 198524"/>
              <a:gd name="connsiteX2" fmla="*/ 212220 w 240881"/>
              <a:gd name="connsiteY2" fmla="*/ 198524 h 198524"/>
              <a:gd name="connsiteX3" fmla="*/ 0 w 240881"/>
              <a:gd name="connsiteY3" fmla="*/ 185690 h 198524"/>
              <a:gd name="connsiteX0" fmla="*/ 0 w 233515"/>
              <a:gd name="connsiteY0" fmla="*/ 186343 h 198524"/>
              <a:gd name="connsiteX1" fmla="*/ 233515 w 233515"/>
              <a:gd name="connsiteY1" fmla="*/ 0 h 198524"/>
              <a:gd name="connsiteX2" fmla="*/ 204854 w 233515"/>
              <a:gd name="connsiteY2" fmla="*/ 198524 h 198524"/>
              <a:gd name="connsiteX3" fmla="*/ 0 w 233515"/>
              <a:gd name="connsiteY3" fmla="*/ 186343 h 198524"/>
              <a:gd name="connsiteX0" fmla="*/ 0 w 233515"/>
              <a:gd name="connsiteY0" fmla="*/ 186343 h 198524"/>
              <a:gd name="connsiteX1" fmla="*/ 233515 w 233515"/>
              <a:gd name="connsiteY1" fmla="*/ 0 h 198524"/>
              <a:gd name="connsiteX2" fmla="*/ 204854 w 233515"/>
              <a:gd name="connsiteY2" fmla="*/ 198524 h 198524"/>
              <a:gd name="connsiteX3" fmla="*/ 0 w 233515"/>
              <a:gd name="connsiteY3" fmla="*/ 186343 h 198524"/>
              <a:gd name="connsiteX0" fmla="*/ 0 w 233515"/>
              <a:gd name="connsiteY0" fmla="*/ 186343 h 198524"/>
              <a:gd name="connsiteX1" fmla="*/ 233515 w 233515"/>
              <a:gd name="connsiteY1" fmla="*/ 0 h 198524"/>
              <a:gd name="connsiteX2" fmla="*/ 204854 w 233515"/>
              <a:gd name="connsiteY2" fmla="*/ 198524 h 198524"/>
              <a:gd name="connsiteX3" fmla="*/ 0 w 233515"/>
              <a:gd name="connsiteY3" fmla="*/ 186343 h 198524"/>
            </a:gdLst>
            <a:ahLst/>
            <a:cxnLst>
              <a:cxn ang="0">
                <a:pos x="connsiteX0" y="connsiteY0"/>
              </a:cxn>
              <a:cxn ang="0">
                <a:pos x="connsiteX1" y="connsiteY1"/>
              </a:cxn>
              <a:cxn ang="0">
                <a:pos x="connsiteX2" y="connsiteY2"/>
              </a:cxn>
              <a:cxn ang="0">
                <a:pos x="connsiteX3" y="connsiteY3"/>
              </a:cxn>
            </a:cxnLst>
            <a:rect l="l" t="t" r="r" b="b"/>
            <a:pathLst>
              <a:path w="233515" h="198524">
                <a:moveTo>
                  <a:pt x="0" y="186343"/>
                </a:moveTo>
                <a:lnTo>
                  <a:pt x="233515" y="0"/>
                </a:lnTo>
                <a:cubicBezTo>
                  <a:pt x="218646" y="99131"/>
                  <a:pt x="215331" y="134946"/>
                  <a:pt x="204854" y="198524"/>
                </a:cubicBezTo>
                <a:lnTo>
                  <a:pt x="0" y="186343"/>
                </a:lnTo>
                <a:close/>
              </a:path>
            </a:pathLst>
          </a:custGeom>
          <a:solidFill>
            <a:srgbClr val="BCDA4E"/>
          </a:solidFill>
          <a:ln w="9525">
            <a:solidFill>
              <a:srgbClr val="BCDA4E"/>
            </a:solidFill>
            <a:miter lim="800000"/>
            <a:headEnd/>
            <a:tailEnd/>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bwMode="auto">
          <a:xfrm>
            <a:off x="488504" y="2729345"/>
            <a:ext cx="8928992" cy="3595256"/>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9" name="正方形/長方形 8"/>
          <p:cNvSpPr/>
          <p:nvPr/>
        </p:nvSpPr>
        <p:spPr>
          <a:xfrm>
            <a:off x="483716" y="1092234"/>
            <a:ext cx="9106071" cy="538609"/>
          </a:xfrm>
          <a:prstGeom prst="rect">
            <a:avLst/>
          </a:prstGeom>
        </p:spPr>
        <p:txBody>
          <a:bodyPr wrap="square" anchor="ctr">
            <a:spAutoFit/>
          </a:bodyPr>
          <a:lstStyle/>
          <a:p>
            <a:pPr marL="273050" lvl="0" indent="-273050">
              <a:tabLst>
                <a:tab pos="355600" algn="l"/>
              </a:tabLst>
              <a:defRPr/>
            </a:pPr>
            <a:r>
              <a:rPr lang="ja-JP" altLang="en-US" sz="2900" b="1" dirty="0">
                <a:solidFill>
                  <a:srgbClr val="254061"/>
                </a:solidFill>
                <a:latin typeface="Meiryo UI" panose="020B0604030504040204" pitchFamily="50" charset="-128"/>
                <a:ea typeface="Meiryo UI" panose="020B0604030504040204" pitchFamily="50" charset="-128"/>
              </a:rPr>
              <a:t>創作した意匠を保護する法律です。</a:t>
            </a:r>
            <a:endParaRPr kumimoji="1" lang="en-US" altLang="ja-JP" sz="29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5" name="正方形/長方形 14"/>
          <p:cNvSpPr/>
          <p:nvPr/>
        </p:nvSpPr>
        <p:spPr>
          <a:xfrm>
            <a:off x="488503" y="1666565"/>
            <a:ext cx="9106071" cy="424732"/>
          </a:xfrm>
          <a:prstGeom prst="rect">
            <a:avLst/>
          </a:prstGeom>
        </p:spPr>
        <p:txBody>
          <a:bodyPr wrap="square" anchor="ctr">
            <a:spAutoFit/>
          </a:bodyPr>
          <a:lstStyle/>
          <a:p>
            <a:pPr marL="273050" lvl="0" indent="-273050">
              <a:lnSpc>
                <a:spcPct val="120000"/>
              </a:lnSpc>
              <a:tabLst>
                <a:tab pos="355600" algn="l"/>
              </a:tabLst>
              <a:defRPr/>
            </a:pPr>
            <a:r>
              <a:rPr lang="ja-JP" altLang="en-US" b="1" noProof="0" dirty="0">
                <a:solidFill>
                  <a:srgbClr val="254061"/>
                </a:solidFill>
                <a:latin typeface="Meiryo UI" panose="020B0604030504040204" pitchFamily="50" charset="-128"/>
                <a:ea typeface="Meiryo UI" panose="020B0604030504040204" pitchFamily="50" charset="-128"/>
              </a:rPr>
              <a:t>これまでは「物品」のデザインが主な保護対象でした。</a:t>
            </a:r>
            <a:endParaRPr lang="en-US" altLang="ja-JP" b="1" noProof="0" dirty="0">
              <a:solidFill>
                <a:srgbClr val="254061"/>
              </a:solidFill>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 name="正方形/長方形 12"/>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意匠法とは</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79622" y="6610604"/>
            <a:ext cx="923651"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意匠法とは</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560512" y="2796897"/>
            <a:ext cx="8964487" cy="412421"/>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■意匠法の歴史</a:t>
            </a:r>
            <a:endParaRPr lang="en-US" altLang="ja-JP" sz="1600" b="1" dirty="0">
              <a:solidFill>
                <a:schemeClr val="bg2">
                  <a:lumMod val="25000"/>
                </a:schemeClr>
              </a:solidFill>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738" y="4787389"/>
            <a:ext cx="942328" cy="1104943"/>
          </a:xfrm>
          <a:prstGeom prst="rect">
            <a:avLst/>
          </a:prstGeom>
        </p:spPr>
      </p:pic>
      <p:sp>
        <p:nvSpPr>
          <p:cNvPr id="49" name="テキスト ボックス 48"/>
          <p:cNvSpPr txBox="1"/>
          <p:nvPr/>
        </p:nvSpPr>
        <p:spPr>
          <a:xfrm>
            <a:off x="816025" y="5924270"/>
            <a:ext cx="509755" cy="276999"/>
          </a:xfrm>
          <a:prstGeom prst="rect">
            <a:avLst/>
          </a:prstGeom>
          <a:noFill/>
        </p:spPr>
        <p:txBody>
          <a:bodyPr wrap="none" lIns="0" tIns="0" rIns="0" bIns="0" rtlCol="0">
            <a:spAutoFit/>
          </a:bodyPr>
          <a:lstStyle/>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織物縞</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意匠登録第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号</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（明治</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22</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年）</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0" name="図 4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15162" y="4823663"/>
            <a:ext cx="1193274" cy="1047002"/>
          </a:xfrm>
          <a:prstGeom prst="rect">
            <a:avLst/>
          </a:prstGeom>
        </p:spPr>
      </p:pic>
      <p:sp>
        <p:nvSpPr>
          <p:cNvPr id="51" name="テキスト ボックス 50"/>
          <p:cNvSpPr txBox="1"/>
          <p:nvPr/>
        </p:nvSpPr>
        <p:spPr>
          <a:xfrm>
            <a:off x="1836697" y="5924270"/>
            <a:ext cx="750205" cy="276999"/>
          </a:xfrm>
          <a:prstGeom prst="rect">
            <a:avLst/>
          </a:prstGeom>
          <a:noFill/>
        </p:spPr>
        <p:txBody>
          <a:bodyPr wrap="none" lIns="0" tIns="0" rIns="0" bIns="0" rtlCol="0">
            <a:spAutoFit/>
          </a:bodyPr>
          <a:lstStyle/>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腰掛</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意匠登録第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123839</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号</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（昭和</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31</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年）</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2" name="図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4541" y="5295702"/>
            <a:ext cx="1423381" cy="577520"/>
          </a:xfrm>
          <a:prstGeom prst="rect">
            <a:avLst/>
          </a:prstGeom>
        </p:spPr>
      </p:pic>
      <p:sp>
        <p:nvSpPr>
          <p:cNvPr id="53" name="テキスト ボックス 52"/>
          <p:cNvSpPr txBox="1"/>
          <p:nvPr/>
        </p:nvSpPr>
        <p:spPr>
          <a:xfrm>
            <a:off x="3221129" y="5924270"/>
            <a:ext cx="750205" cy="276999"/>
          </a:xfrm>
          <a:prstGeom prst="rect">
            <a:avLst/>
          </a:prstGeom>
          <a:noFill/>
        </p:spPr>
        <p:txBody>
          <a:bodyPr wrap="none" lIns="0" tIns="0" rIns="0" bIns="0" rtlCol="0">
            <a:spAutoFit/>
          </a:bodyPr>
          <a:lstStyle/>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運動</a:t>
            </a:r>
            <a:r>
              <a:rPr lang="ja-JP" altLang="en-US" sz="600" dirty="0" err="1">
                <a:solidFill>
                  <a:schemeClr val="tx1">
                    <a:lumMod val="75000"/>
                    <a:lumOff val="25000"/>
                  </a:schemeClr>
                </a:solidFill>
                <a:latin typeface="Meiryo UI" panose="020B0604030504040204" pitchFamily="50" charset="-128"/>
                <a:ea typeface="Meiryo UI" panose="020B0604030504040204" pitchFamily="50" charset="-128"/>
              </a:rPr>
              <a:t>ぐつ</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意匠登録第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281879</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号</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（昭和</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44</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年）</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4" name="図 53"/>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88132" y="4788132"/>
            <a:ext cx="387437" cy="1100485"/>
          </a:xfrm>
          <a:prstGeom prst="rect">
            <a:avLst/>
          </a:prstGeom>
        </p:spPr>
      </p:pic>
      <p:sp>
        <p:nvSpPr>
          <p:cNvPr id="55" name="テキスト ボックス 54"/>
          <p:cNvSpPr txBox="1"/>
          <p:nvPr/>
        </p:nvSpPr>
        <p:spPr>
          <a:xfrm>
            <a:off x="4206748" y="5924270"/>
            <a:ext cx="750205" cy="276999"/>
          </a:xfrm>
          <a:prstGeom prst="rect">
            <a:avLst/>
          </a:prstGeom>
          <a:noFill/>
        </p:spPr>
        <p:txBody>
          <a:bodyPr wrap="none" lIns="0" tIns="0" rIns="0" bIns="0" rtlCol="0">
            <a:spAutoFit/>
          </a:bodyPr>
          <a:lstStyle/>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包装容器</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意匠登録第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500401</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号</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（昭和</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54</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年）</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6" name="図 5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57694" y="4792422"/>
            <a:ext cx="697090" cy="1124752"/>
          </a:xfrm>
          <a:prstGeom prst="rect">
            <a:avLst/>
          </a:prstGeom>
        </p:spPr>
      </p:pic>
      <p:sp>
        <p:nvSpPr>
          <p:cNvPr id="57" name="テキスト ボックス 56"/>
          <p:cNvSpPr txBox="1"/>
          <p:nvPr/>
        </p:nvSpPr>
        <p:spPr>
          <a:xfrm>
            <a:off x="5034518" y="5924270"/>
            <a:ext cx="750205" cy="276999"/>
          </a:xfrm>
          <a:prstGeom prst="rect">
            <a:avLst/>
          </a:prstGeom>
          <a:noFill/>
        </p:spPr>
        <p:txBody>
          <a:bodyPr wrap="none" lIns="0" tIns="0" rIns="0" bIns="0" rtlCol="0">
            <a:spAutoFit/>
          </a:bodyPr>
          <a:lstStyle/>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テーププレーヤー</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意匠登録第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628435</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号</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（昭和</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59</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年）</a:t>
            </a:r>
          </a:p>
        </p:txBody>
      </p:sp>
      <p:pic>
        <p:nvPicPr>
          <p:cNvPr id="58" name="図 5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07992" y="4793802"/>
            <a:ext cx="1041823" cy="1111499"/>
          </a:xfrm>
          <a:prstGeom prst="rect">
            <a:avLst/>
          </a:prstGeom>
          <a:solidFill>
            <a:schemeClr val="accent1">
              <a:lumMod val="75000"/>
            </a:schemeClr>
          </a:solidFill>
        </p:spPr>
      </p:pic>
      <p:sp>
        <p:nvSpPr>
          <p:cNvPr id="59" name="テキスト ボックス 58"/>
          <p:cNvSpPr txBox="1"/>
          <p:nvPr/>
        </p:nvSpPr>
        <p:spPr>
          <a:xfrm>
            <a:off x="6029756" y="5924270"/>
            <a:ext cx="798295" cy="276999"/>
          </a:xfrm>
          <a:prstGeom prst="rect">
            <a:avLst/>
          </a:prstGeom>
          <a:noFill/>
        </p:spPr>
        <p:txBody>
          <a:bodyPr wrap="none" lIns="0" tIns="0" rIns="0" bIns="0" rtlCol="0">
            <a:spAutoFit/>
          </a:bodyPr>
          <a:lstStyle/>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自立歩行ロボットおもちゃ</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意匠登録第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1076843</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号</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（平成</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11</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年）</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07029" y="4801039"/>
            <a:ext cx="617564" cy="1094772"/>
          </a:xfrm>
          <a:prstGeom prst="rect">
            <a:avLst/>
          </a:prstGeom>
        </p:spPr>
      </p:pic>
      <p:sp>
        <p:nvSpPr>
          <p:cNvPr id="61" name="テキスト ボックス 60"/>
          <p:cNvSpPr txBox="1"/>
          <p:nvPr/>
        </p:nvSpPr>
        <p:spPr>
          <a:xfrm>
            <a:off x="8516664" y="5924270"/>
            <a:ext cx="798295" cy="276999"/>
          </a:xfrm>
          <a:prstGeom prst="rect">
            <a:avLst/>
          </a:prstGeom>
          <a:noFill/>
        </p:spPr>
        <p:txBody>
          <a:bodyPr wrap="none" lIns="0" tIns="0" rIns="0" bIns="0" rtlCol="0">
            <a:spAutoFit/>
          </a:bodyPr>
          <a:lstStyle/>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携帯情報端末</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意匠登録第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1356982</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号</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（平成</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21</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年）</a:t>
            </a:r>
          </a:p>
        </p:txBody>
      </p:sp>
      <p:pic>
        <p:nvPicPr>
          <p:cNvPr id="62" name="図 61"/>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0939" y="5240284"/>
            <a:ext cx="1517514" cy="634925"/>
          </a:xfrm>
          <a:prstGeom prst="rect">
            <a:avLst/>
          </a:prstGeom>
        </p:spPr>
      </p:pic>
      <p:sp>
        <p:nvSpPr>
          <p:cNvPr id="63" name="テキスト ボックス 62"/>
          <p:cNvSpPr txBox="1"/>
          <p:nvPr/>
        </p:nvSpPr>
        <p:spPr>
          <a:xfrm>
            <a:off x="7380549" y="5924270"/>
            <a:ext cx="798295" cy="276999"/>
          </a:xfrm>
          <a:prstGeom prst="rect">
            <a:avLst/>
          </a:prstGeom>
          <a:noFill/>
        </p:spPr>
        <p:txBody>
          <a:bodyPr wrap="none" lIns="0" tIns="0" rIns="0" bIns="0" rtlCol="0">
            <a:spAutoFit/>
          </a:bodyPr>
          <a:lstStyle/>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乗用自動車</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意匠登録第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1192409</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号</a:t>
            </a:r>
            <a:endParaRPr lang="en-US" altLang="ja-JP" sz="6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（平成</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rPr>
              <a:t>14</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rPr>
              <a:t>年）</a:t>
            </a:r>
          </a:p>
        </p:txBody>
      </p:sp>
      <p:sp>
        <p:nvSpPr>
          <p:cNvPr id="64" name="テキスト ボックス 63"/>
          <p:cNvSpPr txBox="1"/>
          <p:nvPr/>
        </p:nvSpPr>
        <p:spPr>
          <a:xfrm>
            <a:off x="558434" y="6385959"/>
            <a:ext cx="4889480" cy="184666"/>
          </a:xfrm>
          <a:prstGeom prst="rect">
            <a:avLst/>
          </a:prstGeom>
          <a:noFill/>
        </p:spPr>
        <p:txBody>
          <a:bodyPr wrap="none" rtlCol="0">
            <a:spAutoFit/>
          </a:bodyPr>
          <a:lstStyle/>
          <a:p>
            <a:r>
              <a:rPr kumimoji="1"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参考：特許庁意匠課 「意匠制度</a:t>
            </a:r>
            <a:r>
              <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120</a:t>
            </a:r>
            <a:r>
              <a:rPr kumimoji="1"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年の歩み」  </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https://www.jpo.go.jp/system/design/gaiyo/seidogaiyo/isyou_seido_ayumi.html</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443644" y="902826"/>
            <a:ext cx="1079142"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 第１条、第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584788" y="3103663"/>
            <a:ext cx="8964487" cy="646331"/>
          </a:xfrm>
          <a:prstGeom prst="rect">
            <a:avLst/>
          </a:prstGeom>
        </p:spPr>
        <p:txBody>
          <a:bodyPr wrap="square" anchor="ctr">
            <a:spAutoFit/>
          </a:bodyPr>
          <a:lstStyle/>
          <a:p>
            <a:pPr marL="273050" lvl="0" indent="-273050">
              <a:lnSpc>
                <a:spcPct val="120000"/>
              </a:lnSpc>
              <a:tabLst>
                <a:tab pos="355600" algn="l"/>
              </a:tabLst>
              <a:defRPr/>
            </a:pPr>
            <a:r>
              <a:rPr lang="ja-JP" altLang="en-US" sz="1500" noProof="0" dirty="0">
                <a:solidFill>
                  <a:schemeClr val="bg2">
                    <a:lumMod val="25000"/>
                  </a:schemeClr>
                </a:solidFill>
                <a:latin typeface="Meiryo UI" panose="020B0604030504040204" pitchFamily="50" charset="-128"/>
                <a:ea typeface="Meiryo UI" panose="020B0604030504040204" pitchFamily="50" charset="-128"/>
              </a:rPr>
              <a:t>明治</a:t>
            </a:r>
            <a:r>
              <a:rPr lang="en-US" altLang="ja-JP" sz="1500" noProof="0" dirty="0">
                <a:solidFill>
                  <a:schemeClr val="bg2">
                    <a:lumMod val="25000"/>
                  </a:schemeClr>
                </a:solidFill>
                <a:latin typeface="Meiryo UI" panose="020B0604030504040204" pitchFamily="50" charset="-128"/>
                <a:ea typeface="Meiryo UI" panose="020B0604030504040204" pitchFamily="50" charset="-128"/>
              </a:rPr>
              <a:t>21</a:t>
            </a:r>
            <a:r>
              <a:rPr lang="ja-JP" altLang="en-US" sz="1500" noProof="0" dirty="0">
                <a:solidFill>
                  <a:schemeClr val="bg2">
                    <a:lumMod val="25000"/>
                  </a:schemeClr>
                </a:solidFill>
                <a:latin typeface="Meiryo UI" panose="020B0604030504040204" pitchFamily="50" charset="-128"/>
                <a:ea typeface="Meiryo UI" panose="020B0604030504040204" pitchFamily="50" charset="-128"/>
              </a:rPr>
              <a:t>年（</a:t>
            </a:r>
            <a:r>
              <a:rPr lang="en-US" altLang="ja-JP" sz="1500" noProof="0" dirty="0">
                <a:solidFill>
                  <a:schemeClr val="bg2">
                    <a:lumMod val="25000"/>
                  </a:schemeClr>
                </a:solidFill>
                <a:latin typeface="Meiryo UI" panose="020B0604030504040204" pitchFamily="50" charset="-128"/>
                <a:ea typeface="Meiryo UI" panose="020B0604030504040204" pitchFamily="50" charset="-128"/>
              </a:rPr>
              <a:t>1888</a:t>
            </a:r>
            <a:r>
              <a:rPr lang="ja-JP" altLang="en-US" sz="1500" noProof="0" dirty="0">
                <a:solidFill>
                  <a:schemeClr val="bg2">
                    <a:lumMod val="25000"/>
                  </a:schemeClr>
                </a:solidFill>
                <a:latin typeface="Meiryo UI" panose="020B0604030504040204" pitchFamily="50" charset="-128"/>
                <a:ea typeface="Meiryo UI" panose="020B0604030504040204" pitchFamily="50" charset="-128"/>
              </a:rPr>
              <a:t>年）現在の意匠法の前身となる「意匠条例」が制定されました。</a:t>
            </a:r>
            <a:endParaRPr lang="en-US" altLang="ja-JP" sz="15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500" dirty="0">
                <a:solidFill>
                  <a:schemeClr val="bg2">
                    <a:lumMod val="25000"/>
                  </a:schemeClr>
                </a:solidFill>
                <a:latin typeface="Meiryo UI" panose="020B0604030504040204" pitchFamily="50" charset="-128"/>
                <a:ea typeface="Meiryo UI" panose="020B0604030504040204" pitchFamily="50" charset="-128"/>
              </a:rPr>
              <a:t>以来、約</a:t>
            </a:r>
            <a:r>
              <a:rPr lang="en-US" altLang="ja-JP" sz="1500" dirty="0">
                <a:solidFill>
                  <a:schemeClr val="bg2">
                    <a:lumMod val="25000"/>
                  </a:schemeClr>
                </a:solidFill>
                <a:latin typeface="Meiryo UI" panose="020B0604030504040204" pitchFamily="50" charset="-128"/>
                <a:ea typeface="Meiryo UI" panose="020B0604030504040204" pitchFamily="50" charset="-128"/>
              </a:rPr>
              <a:t>130</a:t>
            </a:r>
            <a:r>
              <a:rPr lang="ja-JP" altLang="en-US" sz="1500" dirty="0">
                <a:solidFill>
                  <a:schemeClr val="bg2">
                    <a:lumMod val="25000"/>
                  </a:schemeClr>
                </a:solidFill>
                <a:latin typeface="Meiryo UI" panose="020B0604030504040204" pitchFamily="50" charset="-128"/>
                <a:ea typeface="Meiryo UI" panose="020B0604030504040204" pitchFamily="50" charset="-128"/>
              </a:rPr>
              <a:t>年にわたり、日本のデザインの発展を支えています。</a:t>
            </a:r>
            <a:endParaRPr lang="en-US" altLang="ja-JP" sz="1500" noProof="0" dirty="0">
              <a:solidFill>
                <a:schemeClr val="bg2">
                  <a:lumMod val="25000"/>
                </a:schemeClr>
              </a:solidFill>
              <a:latin typeface="Meiryo UI" panose="020B0604030504040204" pitchFamily="50" charset="-128"/>
              <a:ea typeface="Meiryo UI" panose="020B0604030504040204" pitchFamily="50" charset="-128"/>
            </a:endParaRPr>
          </a:p>
        </p:txBody>
      </p:sp>
      <p:sp>
        <p:nvSpPr>
          <p:cNvPr id="66" name="正方形/長方形 65"/>
          <p:cNvSpPr/>
          <p:nvPr/>
        </p:nvSpPr>
        <p:spPr>
          <a:xfrm>
            <a:off x="497965" y="3704186"/>
            <a:ext cx="8654739" cy="701731"/>
          </a:xfrm>
          <a:prstGeom prst="rect">
            <a:avLst/>
          </a:prstGeom>
        </p:spPr>
        <p:txBody>
          <a:bodyPr wrap="square" anchor="ctr">
            <a:spAutoFit/>
          </a:bodyPr>
          <a:lstStyle/>
          <a:p>
            <a:pPr marL="273050" lvl="0" indent="-273050">
              <a:lnSpc>
                <a:spcPct val="120000"/>
              </a:lnSpc>
              <a:tabLst>
                <a:tab pos="355600" algn="l"/>
              </a:tabLst>
              <a:defRPr/>
            </a:pPr>
            <a:r>
              <a:rPr lang="ja-JP" altLang="en-US" sz="1100" noProof="0" dirty="0">
                <a:solidFill>
                  <a:schemeClr val="bg2">
                    <a:lumMod val="25000"/>
                  </a:schemeClr>
                </a:solidFill>
                <a:latin typeface="Meiryo UI" panose="020B0604030504040204" pitchFamily="50" charset="-128"/>
                <a:ea typeface="Meiryo UI" panose="020B0604030504040204" pitchFamily="50" charset="-128"/>
              </a:rPr>
              <a:t>（意匠条例が制定された主な理由）</a:t>
            </a:r>
            <a:endParaRPr lang="en-US" altLang="ja-JP" sz="1100" noProof="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noProof="0" dirty="0">
                <a:solidFill>
                  <a:schemeClr val="bg2">
                    <a:lumMod val="25000"/>
                  </a:schemeClr>
                </a:solidFill>
                <a:latin typeface="Meiryo UI" panose="020B0604030504040204" pitchFamily="50" charset="-128"/>
                <a:ea typeface="Meiryo UI" panose="020B0604030504040204" pitchFamily="50" charset="-128"/>
              </a:rPr>
              <a:t>　・創作者の権利を認めて保護すること</a:t>
            </a:r>
            <a:r>
              <a:rPr lang="ja-JP" altLang="en-US" sz="1100" dirty="0">
                <a:solidFill>
                  <a:schemeClr val="bg2">
                    <a:lumMod val="25000"/>
                  </a:schemeClr>
                </a:solidFill>
                <a:latin typeface="Meiryo UI" panose="020B0604030504040204" pitchFamily="50" charset="-128"/>
                <a:ea typeface="Meiryo UI" panose="020B0604030504040204" pitchFamily="50" charset="-128"/>
              </a:rPr>
              <a:t>は、日本の産業発展のために必要</a:t>
            </a:r>
            <a:endParaRPr lang="en-US" altLang="ja-JP" sz="11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noProof="0" dirty="0">
                <a:solidFill>
                  <a:schemeClr val="bg2">
                    <a:lumMod val="25000"/>
                  </a:schemeClr>
                </a:solidFill>
                <a:latin typeface="Meiryo UI" panose="020B0604030504040204" pitchFamily="50" charset="-128"/>
                <a:ea typeface="Meiryo UI" panose="020B0604030504040204" pitchFamily="50" charset="-128"/>
              </a:rPr>
              <a:t>　・新しいデザインを生み出すには多くの労力が必要 ⇒ そのデザインが簡単に模倣されてしまっては、デザインをした人が報われない。</a:t>
            </a:r>
            <a:endParaRPr lang="en-US" altLang="ja-JP" sz="1100" noProof="0" dirty="0">
              <a:solidFill>
                <a:schemeClr val="bg2">
                  <a:lumMod val="25000"/>
                </a:schemeClr>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9584948" y="6610392"/>
            <a:ext cx="300082" cy="230832"/>
          </a:xfrm>
          <a:prstGeom prst="rect">
            <a:avLst/>
          </a:prstGeom>
          <a:solidFill>
            <a:srgbClr val="254061"/>
          </a:solidFill>
        </p:spPr>
        <p:txBody>
          <a:bodyPr wrap="none" rtlCol="0">
            <a:spAutoFit/>
          </a:bodyPr>
          <a:lstStyle/>
          <a:p>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674877" y="4514908"/>
            <a:ext cx="886461" cy="153888"/>
          </a:xfrm>
          <a:prstGeom prst="rect">
            <a:avLst/>
          </a:prstGeom>
          <a:noFill/>
        </p:spPr>
        <p:txBody>
          <a:bodyPr wrap="none" lIns="0" tIns="0" rIns="0" bIns="0" rtlCol="0">
            <a:spAutoFit/>
          </a:bodyPr>
          <a:lstStyle/>
          <a:p>
            <a:pPr algn="ct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rPr>
              <a:t>意匠登録の例</a:t>
            </a:r>
            <a:endParaRPr lang="en-US" altLang="ja-JP" sz="10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156464" y="2128422"/>
            <a:ext cx="9456706" cy="412036"/>
          </a:xfrm>
          <a:prstGeom prst="rect">
            <a:avLst/>
          </a:prstGeom>
        </p:spPr>
        <p:txBody>
          <a:bodyPr wrap="square" anchor="ctr">
            <a:spAutoFit/>
          </a:bodyPr>
          <a:lstStyle/>
          <a:p>
            <a:pPr marL="273050" lvl="0" indent="-273050">
              <a:lnSpc>
                <a:spcPct val="120000"/>
              </a:lnSpc>
              <a:tabLst>
                <a:tab pos="355600" algn="l"/>
              </a:tabLst>
              <a:defRPr/>
            </a:pPr>
            <a:r>
              <a:rPr lang="ja-JP" altLang="en-US" sz="1950" b="1" noProof="0" dirty="0">
                <a:solidFill>
                  <a:srgbClr val="C00000"/>
                </a:solidFill>
                <a:latin typeface="Meiryo UI" panose="020B0604030504040204" pitchFamily="50" charset="-128"/>
                <a:ea typeface="Meiryo UI" panose="020B0604030504040204" pitchFamily="50" charset="-128"/>
              </a:rPr>
              <a:t>⇒ 令和元年、意匠法が改正され、「</a:t>
            </a:r>
            <a:r>
              <a:rPr kumimoji="1" lang="ja-JP" altLang="en-US" sz="1950" b="1" i="0" strike="noStrike" kern="1200" cap="none" spc="0" normalizeH="0" baseline="0" dirty="0">
                <a:ln>
                  <a:noFill/>
                </a:ln>
                <a:solidFill>
                  <a:srgbClr val="C00000"/>
                </a:solidFill>
                <a:effectLst/>
                <a:uLnTx/>
                <a:uFillTx/>
                <a:latin typeface="Meiryo UI" panose="020B0604030504040204" pitchFamily="50" charset="-128"/>
                <a:ea typeface="Meiryo UI" panose="020B0604030504040204" pitchFamily="50" charset="-128"/>
              </a:rPr>
              <a:t>建築物」や「内装」のデザインも保護対象になりました。</a:t>
            </a:r>
            <a:endParaRPr kumimoji="1" lang="en-US" altLang="ja-JP" sz="195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cxnSp>
        <p:nvCxnSpPr>
          <p:cNvPr id="36" name="直線コネクタ 35"/>
          <p:cNvCxnSpPr/>
          <p:nvPr/>
        </p:nvCxnSpPr>
        <p:spPr>
          <a:xfrm>
            <a:off x="553003" y="2494642"/>
            <a:ext cx="8792069" cy="0"/>
          </a:xfrm>
          <a:prstGeom prst="line">
            <a:avLst/>
          </a:prstGeom>
          <a:ln w="381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6758545" y="1238179"/>
            <a:ext cx="3235181" cy="724173"/>
          </a:xfrm>
          <a:prstGeom prst="rect">
            <a:avLst/>
          </a:prstGeom>
          <a:noFill/>
        </p:spPr>
        <p:txBody>
          <a:bodyPr wrap="none" rtlCol="0">
            <a:spAutoFit/>
          </a:bodyPr>
          <a:lstStyle/>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意匠法 第二条</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この法律で「意匠」とは、物品（物品の部分を含む。以下同じ。）の</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形状、模様若しくは色彩若しくはこれらの結合（以下「形状等」という。）、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建築物（建築物の部分を含む。以下同じ。）の形状等又は画像（中略）であつて、</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視覚を通じて美感を起こさせるものをいう。</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6758545" y="739489"/>
            <a:ext cx="2815194" cy="480131"/>
          </a:xfrm>
          <a:prstGeom prst="rect">
            <a:avLst/>
          </a:prstGeom>
          <a:noFill/>
        </p:spPr>
        <p:txBody>
          <a:bodyPr wrap="none" rtlCol="0">
            <a:spAutoFit/>
          </a:bodyPr>
          <a:lstStyle/>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意匠法 第一条</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この法律は、意匠の保護及び利用を図ることにより、意匠の創作を奨励し、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もって産業の発達に寄与することを目的とする。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10006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595745" y="1"/>
            <a:ext cx="8612909" cy="6858000"/>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88108" y="867483"/>
            <a:ext cx="8506692" cy="397032"/>
          </a:xfrm>
          <a:prstGeom prst="rect">
            <a:avLst/>
          </a:prstGeom>
          <a:noFill/>
        </p:spPr>
        <p:txBody>
          <a:bodyPr wrap="square" rtlCol="0">
            <a:spAutoFit/>
          </a:bodyPr>
          <a:lstStyle/>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平面図</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p>
        </p:txBody>
      </p:sp>
      <p:sp>
        <p:nvSpPr>
          <p:cNvPr id="7" name="テキスト ボックス 6"/>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49</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1683327" y="1625925"/>
            <a:ext cx="6428510" cy="3569856"/>
            <a:chOff x="1683327" y="1625925"/>
            <a:chExt cx="6428510" cy="3569856"/>
          </a:xfrm>
        </p:grpSpPr>
        <p:pic>
          <p:nvPicPr>
            <p:cNvPr id="12" name="図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6770" y="1625925"/>
              <a:ext cx="5978478" cy="3569856"/>
            </a:xfrm>
            <a:prstGeom prst="rect">
              <a:avLst/>
            </a:prstGeom>
          </p:spPr>
        </p:pic>
        <p:sp>
          <p:nvSpPr>
            <p:cNvPr id="2" name="正方形/長方形 1"/>
            <p:cNvSpPr/>
            <p:nvPr/>
          </p:nvSpPr>
          <p:spPr bwMode="auto">
            <a:xfrm>
              <a:off x="1683327" y="2237509"/>
              <a:ext cx="623455" cy="422564"/>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8" name="正方形/長方形 7"/>
            <p:cNvSpPr/>
            <p:nvPr/>
          </p:nvSpPr>
          <p:spPr bwMode="auto">
            <a:xfrm>
              <a:off x="7488382" y="2272145"/>
              <a:ext cx="623455" cy="422564"/>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pSp>
      <p:sp>
        <p:nvSpPr>
          <p:cNvPr id="9" name="正方形/長方形 8"/>
          <p:cNvSpPr/>
          <p:nvPr/>
        </p:nvSpPr>
        <p:spPr bwMode="auto">
          <a:xfrm>
            <a:off x="99289" y="1771081"/>
            <a:ext cx="2152075" cy="424869"/>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ctr"/>
            <a:r>
              <a:rPr kumimoji="0" lang="ja-JP" altLang="en-US" sz="1100" dirty="0">
                <a:latin typeface="Meiryo UI" panose="020B0604030504040204" pitchFamily="50" charset="-128"/>
                <a:ea typeface="Meiryo UI" panose="020B0604030504040204" pitchFamily="50" charset="-128"/>
              </a:rPr>
              <a:t>屋根伏図等の記載も認めます。</a:t>
            </a:r>
            <a:endParaRPr kumimoji="0" lang="en-US" altLang="ja-JP" sz="1100" dirty="0">
              <a:latin typeface="Meiryo UI" panose="020B0604030504040204" pitchFamily="50" charset="-128"/>
              <a:ea typeface="Meiryo UI" panose="020B0604030504040204" pitchFamily="50" charset="-128"/>
            </a:endParaRPr>
          </a:p>
        </p:txBody>
      </p:sp>
      <p:cxnSp>
        <p:nvCxnSpPr>
          <p:cNvPr id="10" name="直線コネクタ 9"/>
          <p:cNvCxnSpPr>
            <a:endCxn id="9" idx="0"/>
          </p:cNvCxnSpPr>
          <p:nvPr/>
        </p:nvCxnSpPr>
        <p:spPr>
          <a:xfrm flipH="1">
            <a:off x="1175327" y="1239982"/>
            <a:ext cx="334818" cy="531099"/>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122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611316" y="0"/>
            <a:ext cx="8612909" cy="5785805"/>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88108" y="1065188"/>
            <a:ext cx="8506692" cy="397032"/>
          </a:xfrm>
          <a:prstGeom prst="rect">
            <a:avLst/>
          </a:prstGeom>
          <a:noFill/>
        </p:spPr>
        <p:txBody>
          <a:bodyPr wrap="square" rtlCol="0">
            <a:spAutoFit/>
          </a:bodyPr>
          <a:lstStyle/>
          <a:p>
            <a:pPr>
              <a:lnSpc>
                <a:spcPct val="110000"/>
              </a:lnSpc>
            </a:pP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内部構造を省略したＡ－Ａ</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dirty="0">
                <a:latin typeface="ＭＳ ゴシック" panose="020B0609070205080204" pitchFamily="49" charset="-128"/>
                <a:ea typeface="ＭＳ ゴシック" panose="020B0609070205080204" pitchFamily="49" charset="-128"/>
                <a:cs typeface="Meiryo UI" panose="020B0604030504040204" pitchFamily="50" charset="-128"/>
              </a:rPr>
              <a:t>線断面図</a:t>
            </a:r>
            <a:r>
              <a:rPr lang="en-US" altLang="ja-JP" dirty="0">
                <a:latin typeface="ＭＳ ゴシック" panose="020B0609070205080204" pitchFamily="49" charset="-128"/>
                <a:ea typeface="ＭＳ ゴシック" panose="020B0609070205080204" pitchFamily="49" charset="-128"/>
                <a:cs typeface="Meiryo UI" panose="020B0604030504040204" pitchFamily="50" charset="-128"/>
              </a:rPr>
              <a:t>】</a:t>
            </a:r>
          </a:p>
        </p:txBody>
      </p:sp>
      <p:pic>
        <p:nvPicPr>
          <p:cNvPr id="10" name="図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54311" y="1591652"/>
            <a:ext cx="4898872" cy="3575462"/>
          </a:xfrm>
          <a:prstGeom prst="rect">
            <a:avLst/>
          </a:prstGeom>
        </p:spPr>
      </p:pic>
      <p:sp>
        <p:nvSpPr>
          <p:cNvPr id="6" name="正方形/長方形 5"/>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79622" y="6610604"/>
            <a:ext cx="125066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願書・図面の記載</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63978" y="6610392"/>
            <a:ext cx="341760" cy="230832"/>
          </a:xfrm>
          <a:prstGeom prst="rect">
            <a:avLst/>
          </a:prstGeom>
          <a:noFill/>
        </p:spPr>
        <p:txBody>
          <a:bodyPr wrap="none" rtlCol="0">
            <a:spAutoFit/>
          </a:bodyPr>
          <a:lstStyle/>
          <a:p>
            <a:r>
              <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50</a:t>
            </a:r>
          </a:p>
        </p:txBody>
      </p:sp>
      <p:sp>
        <p:nvSpPr>
          <p:cNvPr id="11" name="正方形/長方形 10"/>
          <p:cNvSpPr/>
          <p:nvPr/>
        </p:nvSpPr>
        <p:spPr bwMode="auto">
          <a:xfrm>
            <a:off x="99289" y="2013536"/>
            <a:ext cx="2152075" cy="424869"/>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ctr"/>
            <a:r>
              <a:rPr kumimoji="0" lang="ja-JP" altLang="en-US" sz="1100" dirty="0">
                <a:latin typeface="Meiryo UI" panose="020B0604030504040204" pitchFamily="50" charset="-128"/>
                <a:ea typeface="Meiryo UI" panose="020B0604030504040204" pitchFamily="50" charset="-128"/>
              </a:rPr>
              <a:t>内部構造は省略可能です。</a:t>
            </a:r>
            <a:endParaRPr kumimoji="0" lang="en-US" altLang="ja-JP" sz="1100" dirty="0">
              <a:latin typeface="Meiryo UI" panose="020B0604030504040204" pitchFamily="50" charset="-128"/>
              <a:ea typeface="Meiryo UI" panose="020B0604030504040204" pitchFamily="50" charset="-128"/>
            </a:endParaRPr>
          </a:p>
          <a:p>
            <a:pPr algn="ctr"/>
            <a:r>
              <a:rPr kumimoji="0" lang="ja-JP" altLang="en-US" sz="1100" dirty="0">
                <a:latin typeface="Meiryo UI" panose="020B0604030504040204" pitchFamily="50" charset="-128"/>
                <a:ea typeface="Meiryo UI" panose="020B0604030504040204" pitchFamily="50" charset="-128"/>
              </a:rPr>
              <a:t>その旨を示した図面名称にします。</a:t>
            </a:r>
            <a:endParaRPr kumimoji="0" lang="en-US" altLang="ja-JP" sz="1100" dirty="0">
              <a:latin typeface="Meiryo UI" panose="020B0604030504040204" pitchFamily="50" charset="-128"/>
              <a:ea typeface="Meiryo UI" panose="020B0604030504040204" pitchFamily="50" charset="-128"/>
            </a:endParaRPr>
          </a:p>
        </p:txBody>
      </p:sp>
      <p:cxnSp>
        <p:nvCxnSpPr>
          <p:cNvPr id="12" name="直線コネクタ 11"/>
          <p:cNvCxnSpPr>
            <a:endCxn id="11" idx="0"/>
          </p:cNvCxnSpPr>
          <p:nvPr/>
        </p:nvCxnSpPr>
        <p:spPr>
          <a:xfrm flipH="1">
            <a:off x="1175327" y="1482437"/>
            <a:ext cx="334818" cy="531099"/>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1149928" y="4746172"/>
            <a:ext cx="1240971" cy="49777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bwMode="auto">
          <a:xfrm>
            <a:off x="113144" y="151996"/>
            <a:ext cx="8040256" cy="632697"/>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ctr"/>
            <a:r>
              <a:rPr kumimoji="0" lang="ja-JP" altLang="en-US" sz="1100" dirty="0">
                <a:latin typeface="Meiryo UI" panose="020B0604030504040204" pitchFamily="50" charset="-128"/>
                <a:ea typeface="Meiryo UI" panose="020B0604030504040204" pitchFamily="50" charset="-128"/>
              </a:rPr>
              <a:t>手前の面に隠れるなどして</a:t>
            </a:r>
            <a:r>
              <a:rPr kumimoji="0" lang="zh-TW" altLang="en-US" sz="1100" dirty="0">
                <a:latin typeface="Meiryo UI" panose="020B0604030504040204" pitchFamily="50" charset="-128"/>
                <a:ea typeface="Meiryo UI" panose="020B0604030504040204" pitchFamily="50" charset="-128"/>
              </a:rPr>
              <a:t>５面図（正面、背面、左側面、右側面、平面）</a:t>
            </a:r>
            <a:r>
              <a:rPr kumimoji="0" lang="ja-JP" altLang="en-US" sz="1100" dirty="0">
                <a:latin typeface="Meiryo UI" panose="020B0604030504040204" pitchFamily="50" charset="-128"/>
                <a:ea typeface="Meiryo UI" panose="020B0604030504040204" pitchFamily="50" charset="-128"/>
              </a:rPr>
              <a:t>で表しきれない部分は、断面図等を追加して表します。</a:t>
            </a:r>
            <a:endParaRPr kumimoji="0" lang="en-US" altLang="ja-JP" sz="1100" dirty="0">
              <a:latin typeface="Meiryo UI" panose="020B0604030504040204" pitchFamily="50" charset="-128"/>
              <a:ea typeface="Meiryo UI" panose="020B0604030504040204" pitchFamily="50" charset="-128"/>
            </a:endParaRPr>
          </a:p>
          <a:p>
            <a:pPr algn="ctr"/>
            <a:r>
              <a:rPr kumimoji="0" lang="ja-JP" altLang="en-US" sz="1100" dirty="0">
                <a:latin typeface="Meiryo UI" panose="020B0604030504040204" pitchFamily="50" charset="-128"/>
                <a:ea typeface="Meiryo UI" panose="020B0604030504040204" pitchFamily="50" charset="-128"/>
              </a:rPr>
              <a:t>この事例では、縁側の上面や、玄関前のステップ上面（赤矢印で示した部分）を表現しています。</a:t>
            </a:r>
            <a:endParaRPr kumimoji="0" lang="en-US" altLang="ja-JP" sz="1100" dirty="0">
              <a:latin typeface="Meiryo UI" panose="020B0604030504040204" pitchFamily="50" charset="-128"/>
              <a:ea typeface="Meiryo UI" panose="020B0604030504040204" pitchFamily="50" charset="-128"/>
            </a:endParaRPr>
          </a:p>
          <a:p>
            <a:pPr algn="ctr"/>
            <a:r>
              <a:rPr kumimoji="0" lang="ja-JP" altLang="en-US" sz="1100" dirty="0">
                <a:latin typeface="Meiryo UI" panose="020B0604030504040204" pitchFamily="50" charset="-128"/>
                <a:ea typeface="Meiryo UI" panose="020B0604030504040204" pitchFamily="50" charset="-128"/>
              </a:rPr>
              <a:t>どの部分を切断したかの引出線を正面図に記載しています（</a:t>
            </a:r>
            <a:r>
              <a:rPr kumimoji="0" lang="en-US" altLang="ja-JP" sz="1100" dirty="0">
                <a:latin typeface="Meiryo UI" panose="020B0604030504040204" pitchFamily="50" charset="-128"/>
                <a:ea typeface="Meiryo UI" panose="020B0604030504040204" pitchFamily="50" charset="-128"/>
              </a:rPr>
              <a:t>P.47</a:t>
            </a:r>
            <a:r>
              <a:rPr kumimoji="0" lang="ja-JP" altLang="en-US" sz="1100" dirty="0">
                <a:latin typeface="Meiryo UI" panose="020B0604030504040204" pitchFamily="50" charset="-128"/>
                <a:ea typeface="Meiryo UI" panose="020B0604030504040204" pitchFamily="50" charset="-128"/>
              </a:rPr>
              <a:t>）</a:t>
            </a:r>
            <a:endParaRPr kumimoji="0" lang="en-US" altLang="ja-JP" sz="1100" dirty="0">
              <a:latin typeface="Meiryo UI" panose="020B0604030504040204" pitchFamily="50" charset="-128"/>
              <a:ea typeface="Meiryo UI" panose="020B0604030504040204" pitchFamily="50" charset="-128"/>
            </a:endParaRPr>
          </a:p>
        </p:txBody>
      </p:sp>
      <p:cxnSp>
        <p:nvCxnSpPr>
          <p:cNvPr id="16" name="直線コネクタ 15"/>
          <p:cNvCxnSpPr>
            <a:stCxn id="15" idx="2"/>
          </p:cNvCxnSpPr>
          <p:nvPr/>
        </p:nvCxnSpPr>
        <p:spPr>
          <a:xfrm flipH="1">
            <a:off x="2937164" y="784693"/>
            <a:ext cx="1196108" cy="332509"/>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flipV="1">
            <a:off x="7399316" y="4829299"/>
            <a:ext cx="857992" cy="44235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bwMode="auto">
          <a:xfrm>
            <a:off x="2556164" y="5691919"/>
            <a:ext cx="4440379" cy="424869"/>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ctr"/>
            <a:r>
              <a:rPr kumimoji="0" lang="ja-JP" altLang="en-US" sz="1100" dirty="0">
                <a:latin typeface="Meiryo UI" panose="020B0604030504040204" pitchFamily="50" charset="-128"/>
                <a:ea typeface="Meiryo UI" panose="020B0604030504040204" pitchFamily="50" charset="-128"/>
              </a:rPr>
              <a:t>本事例では、住宅の外観について意匠登録を受けようとするもので、</a:t>
            </a:r>
            <a:endParaRPr kumimoji="0" lang="en-US" altLang="ja-JP" sz="1100" dirty="0">
              <a:latin typeface="Meiryo UI" panose="020B0604030504040204" pitchFamily="50" charset="-128"/>
              <a:ea typeface="Meiryo UI" panose="020B0604030504040204" pitchFamily="50" charset="-128"/>
            </a:endParaRPr>
          </a:p>
          <a:p>
            <a:pPr algn="ctr"/>
            <a:r>
              <a:rPr kumimoji="0" lang="ja-JP" altLang="en-US" sz="1100" dirty="0">
                <a:latin typeface="Meiryo UI" panose="020B0604030504040204" pitchFamily="50" charset="-128"/>
                <a:ea typeface="Meiryo UI" panose="020B0604030504040204" pitchFamily="50" charset="-128"/>
              </a:rPr>
              <a:t>内部空間は意匠登録を受けない部分のため、実線ではなく破線で表します。</a:t>
            </a:r>
            <a:endParaRPr kumimoji="0" lang="en-US" altLang="ja-JP" sz="1100" dirty="0">
              <a:latin typeface="Meiryo UI" panose="020B0604030504040204" pitchFamily="50" charset="-128"/>
              <a:ea typeface="Meiryo UI" panose="020B0604030504040204" pitchFamily="50" charset="-128"/>
            </a:endParaRPr>
          </a:p>
        </p:txBody>
      </p:sp>
      <p:cxnSp>
        <p:nvCxnSpPr>
          <p:cNvPr id="18" name="直線コネクタ 17"/>
          <p:cNvCxnSpPr>
            <a:stCxn id="17" idx="0"/>
          </p:cNvCxnSpPr>
          <p:nvPr/>
        </p:nvCxnSpPr>
        <p:spPr>
          <a:xfrm flipV="1">
            <a:off x="4776354" y="5126183"/>
            <a:ext cx="460664" cy="565736"/>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17" idx="0"/>
          </p:cNvCxnSpPr>
          <p:nvPr/>
        </p:nvCxnSpPr>
        <p:spPr>
          <a:xfrm flipV="1">
            <a:off x="4776354" y="3498273"/>
            <a:ext cx="148937" cy="2193646"/>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stCxn id="17" idx="0"/>
          </p:cNvCxnSpPr>
          <p:nvPr/>
        </p:nvCxnSpPr>
        <p:spPr>
          <a:xfrm flipH="1" flipV="1">
            <a:off x="2840184" y="4620491"/>
            <a:ext cx="1936170" cy="1071428"/>
          </a:xfrm>
          <a:prstGeom prst="line">
            <a:avLst/>
          </a:prstGeom>
          <a:ln w="6350">
            <a:solidFill>
              <a:srgbClr val="25406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96881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bwMode="auto">
          <a:xfrm>
            <a:off x="480587" y="2826327"/>
            <a:ext cx="8928992" cy="4031673"/>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484307" y="1058866"/>
            <a:ext cx="9106071" cy="954107"/>
          </a:xfrm>
          <a:prstGeom prst="rect">
            <a:avLst/>
          </a:prstGeom>
        </p:spPr>
        <p:txBody>
          <a:bodyPr wrap="square" anchor="ctr">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tab pos="355600" algn="l"/>
              </a:tabLst>
              <a:defRPr/>
            </a:pPr>
            <a:r>
              <a:rPr lang="ja-JP" altLang="en-US" sz="2800" b="1" dirty="0">
                <a:solidFill>
                  <a:srgbClr val="254061"/>
                </a:solidFill>
                <a:latin typeface="Meiryo UI" panose="020B0604030504040204" pitchFamily="50" charset="-128"/>
                <a:ea typeface="Meiryo UI" panose="020B0604030504040204" pitchFamily="50" charset="-128"/>
              </a:rPr>
              <a:t>建築物</a:t>
            </a:r>
            <a:r>
              <a:rPr lang="ja-JP" altLang="en-US" sz="2000" b="1" dirty="0">
                <a:solidFill>
                  <a:srgbClr val="254061"/>
                </a:solidFill>
                <a:latin typeface="Meiryo UI" panose="020B0604030504040204" pitchFamily="50" charset="-128"/>
                <a:ea typeface="Meiryo UI" panose="020B0604030504040204" pitchFamily="50" charset="-128"/>
              </a:rPr>
              <a:t>または</a:t>
            </a:r>
            <a:r>
              <a:rPr lang="ja-JP" altLang="en-US" sz="2800" b="1" dirty="0">
                <a:solidFill>
                  <a:srgbClr val="254061"/>
                </a:solidFill>
                <a:latin typeface="Meiryo UI" panose="020B0604030504040204" pitchFamily="50" charset="-128"/>
                <a:ea typeface="Meiryo UI" panose="020B0604030504040204" pitchFamily="50" charset="-128"/>
              </a:rPr>
              <a:t>内装の、</a:t>
            </a:r>
            <a:endParaRPr lang="en-US" altLang="ja-JP" sz="2800" b="1" dirty="0">
              <a:solidFill>
                <a:srgbClr val="254061"/>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00000"/>
              </a:lnSpc>
              <a:spcBef>
                <a:spcPts val="0"/>
              </a:spcBef>
              <a:spcAft>
                <a:spcPts val="0"/>
              </a:spcAft>
              <a:buClrTx/>
              <a:buSzTx/>
              <a:buFontTx/>
              <a:buNone/>
              <a:tabLst>
                <a:tab pos="355600" algn="l"/>
              </a:tabLst>
              <a:defRPr/>
            </a:pPr>
            <a:r>
              <a:rPr lang="ja-JP" altLang="en-US" sz="2800" b="1" dirty="0">
                <a:solidFill>
                  <a:srgbClr val="C00000"/>
                </a:solidFill>
                <a:latin typeface="Meiryo UI" panose="020B0604030504040204" pitchFamily="50" charset="-128"/>
                <a:ea typeface="Meiryo UI" panose="020B0604030504040204" pitchFamily="50" charset="-128"/>
              </a:rPr>
              <a:t>「具体的な用途」がわかるように記載します。</a:t>
            </a:r>
            <a:endParaRPr kumimoji="1" lang="en-US" altLang="ja-JP" sz="28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
        <p:nvSpPr>
          <p:cNvPr id="14" name="正方形/長方形 13"/>
          <p:cNvSpPr/>
          <p:nvPr/>
        </p:nvSpPr>
        <p:spPr>
          <a:xfrm>
            <a:off x="496901" y="2044793"/>
            <a:ext cx="9106071" cy="683264"/>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単に「建築物」や「内装」と記載した場合、</a:t>
            </a:r>
            <a:endParaRPr lang="en-US" altLang="ja-JP" sz="1600" b="1" dirty="0">
              <a:solidFill>
                <a:srgbClr val="254061"/>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その具体的な用途が不明なため、登録できない可能性があります。</a:t>
            </a:r>
            <a:endParaRPr kumimoji="1" lang="en-US" altLang="ja-JP" sz="1600" b="1"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1339273" y="2916933"/>
            <a:ext cx="8185726" cy="412421"/>
          </a:xfrm>
          <a:prstGeom prst="rect">
            <a:avLst/>
          </a:prstGeom>
        </p:spPr>
        <p:txBody>
          <a:bodyPr wrap="square" anchor="ctr">
            <a:spAutoFit/>
          </a:bodyPr>
          <a:lstStyle/>
          <a:p>
            <a:pPr marL="273050" marR="0" lvl="0" indent="-273050" algn="l" defTabSz="914400" rtl="0" eaLnBrk="1" fontAlgn="auto" latinLnBrk="0" hangingPunct="1">
              <a:lnSpc>
                <a:spcPct val="130000"/>
              </a:lnSpc>
              <a:spcBef>
                <a:spcPts val="0"/>
              </a:spcBef>
              <a:spcAft>
                <a:spcPts val="0"/>
              </a:spcAft>
              <a:buClrTx/>
              <a:buSzTx/>
              <a:buFontTx/>
              <a:buNone/>
              <a:tabLst>
                <a:tab pos="355600" algn="l"/>
              </a:tabLst>
              <a:defRPr/>
            </a:pPr>
            <a:r>
              <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意匠に係る物品</a:t>
            </a:r>
            <a:r>
              <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記載例</a:t>
            </a:r>
            <a:endPar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sp>
        <p:nvSpPr>
          <p:cNvPr id="44" name="正方形/長方形 43"/>
          <p:cNvSpPr/>
          <p:nvPr/>
        </p:nvSpPr>
        <p:spPr>
          <a:xfrm>
            <a:off x="702211" y="3335470"/>
            <a:ext cx="8432553" cy="572464"/>
          </a:xfrm>
          <a:prstGeom prst="rect">
            <a:avLst/>
          </a:prstGeom>
          <a:ln>
            <a:solidFill>
              <a:schemeClr val="tx1"/>
            </a:solid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＜単一の棟（構成物）の場合＞</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住宅、校舎、体育館、オフィス、ホテル、百貨店、病院、博物館、橋りょう、ガスタンク　など</a:t>
            </a:r>
          </a:p>
        </p:txBody>
      </p:sp>
      <p:sp>
        <p:nvSpPr>
          <p:cNvPr id="2" name="角丸四角形 1"/>
          <p:cNvSpPr/>
          <p:nvPr/>
        </p:nvSpPr>
        <p:spPr bwMode="auto">
          <a:xfrm>
            <a:off x="696244" y="3007022"/>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32" name="正方形/長方形 31"/>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en-US" altLang="ja-JP" sz="2800" b="1" dirty="0">
                <a:solidFill>
                  <a:schemeClr val="bg1"/>
                </a:solidFill>
                <a:latin typeface="Meiryo UI" panose="020B0604030504040204" pitchFamily="50" charset="-128"/>
                <a:ea typeface="Meiryo UI" panose="020B0604030504040204" pitchFamily="50" charset="-128"/>
              </a:rPr>
              <a:t>【</a:t>
            </a:r>
            <a:r>
              <a:rPr lang="ja-JP" altLang="en-US" sz="2800" b="1" dirty="0">
                <a:solidFill>
                  <a:schemeClr val="bg1"/>
                </a:solidFill>
                <a:latin typeface="Meiryo UI" panose="020B0604030504040204" pitchFamily="50" charset="-128"/>
                <a:ea typeface="Meiryo UI" panose="020B0604030504040204" pitchFamily="50" charset="-128"/>
              </a:rPr>
              <a:t>意匠に係る物品</a:t>
            </a:r>
            <a:r>
              <a:rPr lang="en-US" altLang="ja-JP" sz="2800" b="1" dirty="0">
                <a:solidFill>
                  <a:schemeClr val="bg1"/>
                </a:solidFill>
                <a:latin typeface="Meiryo UI" panose="020B0604030504040204" pitchFamily="50" charset="-128"/>
                <a:ea typeface="Meiryo UI" panose="020B0604030504040204" pitchFamily="50" charset="-128"/>
              </a:rPr>
              <a:t>】</a:t>
            </a:r>
            <a:r>
              <a:rPr lang="ja-JP" altLang="en-US" sz="1200" dirty="0">
                <a:solidFill>
                  <a:schemeClr val="bg1"/>
                </a:solidFill>
                <a:latin typeface="Meiryo UI" panose="020B0604030504040204" pitchFamily="50" charset="-128"/>
                <a:ea typeface="Meiryo UI" panose="020B0604030504040204" pitchFamily="50" charset="-128"/>
              </a:rPr>
              <a:t>（記載例：</a:t>
            </a:r>
            <a:r>
              <a:rPr lang="en-US" altLang="ja-JP" sz="1200" dirty="0">
                <a:solidFill>
                  <a:schemeClr val="bg1"/>
                </a:solidFill>
                <a:latin typeface="Meiryo UI" panose="020B0604030504040204" pitchFamily="50" charset="-128"/>
                <a:ea typeface="Meiryo UI" panose="020B0604030504040204" pitchFamily="50" charset="-128"/>
              </a:rPr>
              <a:t>P.45</a:t>
            </a:r>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57</a:t>
            </a:r>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59</a:t>
            </a:r>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60</a:t>
            </a:r>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62</a:t>
            </a:r>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67</a:t>
            </a:r>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69</a:t>
            </a:r>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71</a:t>
            </a:r>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72</a:t>
            </a:r>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73</a:t>
            </a:r>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75</a:t>
            </a:r>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76</a:t>
            </a:r>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78</a:t>
            </a:r>
            <a:r>
              <a:rPr lang="ja-JP" altLang="en-US" sz="1200" dirty="0">
                <a:solidFill>
                  <a:schemeClr val="bg1"/>
                </a:solidFill>
                <a:latin typeface="Meiryo UI" panose="020B0604030504040204" pitchFamily="50" charset="-128"/>
                <a:ea typeface="Meiryo UI" panose="020B0604030504040204" pitchFamily="50" charset="-128"/>
              </a:rPr>
              <a:t>）</a:t>
            </a:r>
            <a:endParaRPr lang="en-US" altLang="ja-JP" sz="1400"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461069" y="870915"/>
            <a:ext cx="2188420"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条、意匠法施行規則様式第２、様式第６など）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702211" y="3972782"/>
            <a:ext cx="8432553" cy="572464"/>
          </a:xfrm>
          <a:prstGeom prst="rect">
            <a:avLst/>
          </a:prstGeom>
          <a:ln>
            <a:solidFill>
              <a:schemeClr val="tx1"/>
            </a:solid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＜複数の棟（構成物）の場合＞</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学校、商業用建築物　など</a:t>
            </a:r>
          </a:p>
        </p:txBody>
      </p:sp>
      <p:sp>
        <p:nvSpPr>
          <p:cNvPr id="36" name="正方形/長方形 35"/>
          <p:cNvSpPr/>
          <p:nvPr/>
        </p:nvSpPr>
        <p:spPr>
          <a:xfrm>
            <a:off x="702211" y="4610209"/>
            <a:ext cx="8432553" cy="1292662"/>
          </a:xfrm>
          <a:prstGeom prst="rect">
            <a:avLst/>
          </a:prstGeom>
          <a:ln>
            <a:solidFill>
              <a:schemeClr val="tx1"/>
            </a:solid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＜複合的な用途をもつ建築物の場合＞</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様々な業種のテナントが入る大規模施設など、複合的な用途を持つ建築物については、「意匠に係る物品」の欄に「複合建築物」と記載し、</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具体的な用途については、「意匠に係る物品の説明」の欄において説明します。</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例：</a:t>
            </a:r>
            <a:r>
              <a:rPr lang="en-US" altLang="ja-JP"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dirty="0">
                <a:solidFill>
                  <a:srgbClr val="EEECE1">
                    <a:lumMod val="25000"/>
                  </a:srgbClr>
                </a:solidFill>
                <a:latin typeface="Meiryo UI" panose="020B0604030504040204" pitchFamily="50" charset="-128"/>
                <a:ea typeface="Meiryo UI" panose="020B0604030504040204" pitchFamily="50" charset="-128"/>
              </a:rPr>
              <a:t>意匠に係る物品</a:t>
            </a:r>
            <a:r>
              <a:rPr lang="en-US" altLang="ja-JP"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dirty="0">
                <a:solidFill>
                  <a:srgbClr val="EEECE1">
                    <a:lumMod val="25000"/>
                  </a:srgbClr>
                </a:solidFill>
                <a:latin typeface="Meiryo UI" panose="020B0604030504040204" pitchFamily="50" charset="-128"/>
                <a:ea typeface="Meiryo UI" panose="020B0604030504040204" pitchFamily="50" charset="-128"/>
              </a:rPr>
              <a:t>　複合建築物</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　　　</a:t>
            </a:r>
            <a:r>
              <a:rPr lang="en-US" altLang="ja-JP"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dirty="0">
                <a:solidFill>
                  <a:srgbClr val="EEECE1">
                    <a:lumMod val="25000"/>
                  </a:srgbClr>
                </a:solidFill>
                <a:latin typeface="Meiryo UI" panose="020B0604030504040204" pitchFamily="50" charset="-128"/>
                <a:ea typeface="Meiryo UI" panose="020B0604030504040204" pitchFamily="50" charset="-128"/>
              </a:rPr>
              <a:t>意匠に係る物品の説明</a:t>
            </a:r>
            <a:r>
              <a:rPr lang="en-US" altLang="ja-JP"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dirty="0">
                <a:solidFill>
                  <a:srgbClr val="EEECE1">
                    <a:lumMod val="25000"/>
                  </a:srgbClr>
                </a:solidFill>
                <a:latin typeface="Meiryo UI" panose="020B0604030504040204" pitchFamily="50" charset="-128"/>
                <a:ea typeface="Meiryo UI" panose="020B0604030504040204" pitchFamily="50" charset="-128"/>
              </a:rPr>
              <a:t>　この建築物は、低層階を店舗、上層階を宿泊施設として用いるものである。</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55" name="正方形/長方形 54"/>
          <p:cNvSpPr/>
          <p:nvPr/>
        </p:nvSpPr>
        <p:spPr>
          <a:xfrm>
            <a:off x="702211" y="5972490"/>
            <a:ext cx="8432553" cy="812530"/>
          </a:xfrm>
          <a:prstGeom prst="rect">
            <a:avLst/>
          </a:prstGeom>
          <a:ln>
            <a:solidFill>
              <a:schemeClr val="tx1"/>
            </a:solid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＜建築物の一部について意匠登録を受けようとする場合＞</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意匠登録を受けようとする部分の用途ではなく、建築物自体の用途を記載します。</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例えば、住宅の浴室について意匠登録を受けたい場合は、浴室ではなく「住宅」と記載します。</a:t>
            </a:r>
          </a:p>
        </p:txBody>
      </p:sp>
      <p:sp>
        <p:nvSpPr>
          <p:cNvPr id="18" name="テキスト ボックス 17"/>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51</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 name="直線コネクタ 18"/>
          <p:cNvCxnSpPr/>
          <p:nvPr/>
        </p:nvCxnSpPr>
        <p:spPr>
          <a:xfrm>
            <a:off x="550122" y="1969294"/>
            <a:ext cx="6391005" cy="0"/>
          </a:xfrm>
          <a:prstGeom prst="line">
            <a:avLst/>
          </a:prstGeom>
          <a:ln w="508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322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bwMode="auto">
          <a:xfrm>
            <a:off x="480587" y="0"/>
            <a:ext cx="8928992" cy="6490855"/>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角丸四角形 24"/>
          <p:cNvSpPr/>
          <p:nvPr/>
        </p:nvSpPr>
        <p:spPr bwMode="auto">
          <a:xfrm>
            <a:off x="705482" y="147500"/>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sp>
        <p:nvSpPr>
          <p:cNvPr id="34" name="正方形/長方形 33"/>
          <p:cNvSpPr/>
          <p:nvPr/>
        </p:nvSpPr>
        <p:spPr>
          <a:xfrm>
            <a:off x="1339273" y="49036"/>
            <a:ext cx="8185726" cy="412421"/>
          </a:xfrm>
          <a:prstGeom prst="rect">
            <a:avLst/>
          </a:prstGeom>
        </p:spPr>
        <p:txBody>
          <a:bodyPr wrap="square" anchor="ctr">
            <a:spAutoFit/>
          </a:bodyPr>
          <a:lstStyle/>
          <a:p>
            <a:pPr marL="273050" marR="0" lvl="0" indent="-273050" algn="l" defTabSz="914400" rtl="0" eaLnBrk="1" fontAlgn="auto" latinLnBrk="0" hangingPunct="1">
              <a:lnSpc>
                <a:spcPct val="130000"/>
              </a:lnSpc>
              <a:spcBef>
                <a:spcPts val="0"/>
              </a:spcBef>
              <a:spcAft>
                <a:spcPts val="0"/>
              </a:spcAft>
              <a:buClrTx/>
              <a:buSzTx/>
              <a:buFontTx/>
              <a:buNone/>
              <a:tabLst>
                <a:tab pos="355600" algn="l"/>
              </a:tabLst>
              <a:defRPr/>
            </a:pPr>
            <a:r>
              <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意匠に係る物品</a:t>
            </a:r>
            <a:r>
              <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記載例</a:t>
            </a:r>
            <a:endPar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sp>
        <p:nvSpPr>
          <p:cNvPr id="35" name="正方形/長方形 34"/>
          <p:cNvSpPr/>
          <p:nvPr/>
        </p:nvSpPr>
        <p:spPr>
          <a:xfrm>
            <a:off x="702211" y="453874"/>
            <a:ext cx="8432553" cy="1532727"/>
          </a:xfrm>
          <a:prstGeom prst="rect">
            <a:avLst/>
          </a:prstGeom>
          <a:ln>
            <a:solidFill>
              <a:schemeClr val="tx1"/>
            </a:solidFill>
          </a:ln>
        </p:spPr>
        <p:txBody>
          <a:bodyPr wrap="square" anchor="ctr">
            <a:spAutoFit/>
          </a:bodyPr>
          <a:lstStyle/>
          <a:p>
            <a:pPr marL="273050" lvl="0" indent="-273050">
              <a:lnSpc>
                <a:spcPct val="130000"/>
              </a:lnSpc>
              <a:tabLst>
                <a:tab pos="355600" algn="l"/>
              </a:tabLst>
              <a:defRPr/>
            </a:pPr>
            <a:r>
              <a:rPr lang="ja-JP" altLang="en-US" sz="1200" b="1" dirty="0">
                <a:solidFill>
                  <a:srgbClr val="C00000"/>
                </a:solidFill>
                <a:latin typeface="Meiryo UI" panose="020B0604030504040204" pitchFamily="50" charset="-128"/>
                <a:ea typeface="Meiryo UI" panose="020B0604030504040204" pitchFamily="50" charset="-128"/>
              </a:rPr>
              <a:t>★「〇〇の内装」または「〇〇用内装」と記載します。</a:t>
            </a:r>
            <a:endParaRPr lang="en-US" altLang="ja-JP" sz="1200" b="1" dirty="0">
              <a:solidFill>
                <a:srgbClr val="C00000"/>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200" b="1" dirty="0">
                <a:solidFill>
                  <a:srgbClr val="C00000"/>
                </a:solidFill>
                <a:latin typeface="Meiryo UI" panose="020B0604030504040204" pitchFamily="50" charset="-128"/>
                <a:ea typeface="Meiryo UI" panose="020B0604030504040204" pitchFamily="50" charset="-128"/>
              </a:rPr>
              <a:t>★どのような施設における、どのような用途の内装であるか記載します。</a:t>
            </a:r>
            <a:endParaRPr lang="en-US" altLang="ja-JP" sz="1200" dirty="0">
              <a:solidFill>
                <a:srgbClr val="C00000"/>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施設の多くは様々な空間から構成されるため、施設のみならず、添付図面に表された内装空間そのものの用途がわかるよう記載します。</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例えば、「ホテルの内装」と記載した場合、一般的にホテルは様々な複数の空間から構成されることから、この記載のみでは、ホテルのロビーの</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内装なのか、客室の内装なのか等を特定することができません。</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よって、「ホテル客室の内装」のように、具体的にどのような用途の内装であるのかが明確となるものを記載します。</a:t>
            </a:r>
            <a:endParaRPr lang="en-US" altLang="ja-JP" sz="1200" b="1" dirty="0">
              <a:solidFill>
                <a:srgbClr val="EEECE1">
                  <a:lumMod val="25000"/>
                </a:srgbClr>
              </a:solidFill>
              <a:latin typeface="Meiryo UI" panose="020B0604030504040204" pitchFamily="50" charset="-128"/>
              <a:ea typeface="Meiryo UI" panose="020B0604030504040204" pitchFamily="50" charset="-128"/>
            </a:endParaRPr>
          </a:p>
        </p:txBody>
      </p:sp>
      <p:sp>
        <p:nvSpPr>
          <p:cNvPr id="6" name="正方形/長方形 5"/>
          <p:cNvSpPr/>
          <p:nvPr/>
        </p:nvSpPr>
        <p:spPr>
          <a:xfrm>
            <a:off x="702211" y="2028689"/>
            <a:ext cx="8432553" cy="1532727"/>
          </a:xfrm>
          <a:prstGeom prst="rect">
            <a:avLst/>
          </a:prstGeom>
          <a:ln>
            <a:solidFill>
              <a:schemeClr val="tx1"/>
            </a:solid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＜複合的な用途をもつ内装の場合＞</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一の空間内において複合的な用途を持つ内装の場合、「意匠に係る物品」の欄に主たる内装の用途を記載し（各用途に主従関係がない</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場合は当該施設自体の用途を記載）、当該内装の各具体的な用途については、「意匠に係る物品の説明」の欄において説明します。</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例：</a:t>
            </a:r>
            <a:r>
              <a:rPr lang="en-US" altLang="ja-JP"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dirty="0">
                <a:solidFill>
                  <a:srgbClr val="EEECE1">
                    <a:lumMod val="25000"/>
                  </a:srgbClr>
                </a:solidFill>
                <a:latin typeface="Meiryo UI" panose="020B0604030504040204" pitchFamily="50" charset="-128"/>
                <a:ea typeface="Meiryo UI" panose="020B0604030504040204" pitchFamily="50" charset="-128"/>
              </a:rPr>
              <a:t>意匠に係る物品</a:t>
            </a:r>
            <a:r>
              <a:rPr lang="en-US" altLang="ja-JP"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dirty="0">
                <a:solidFill>
                  <a:srgbClr val="EEECE1">
                    <a:lumMod val="25000"/>
                  </a:srgbClr>
                </a:solidFill>
                <a:latin typeface="Meiryo UI" panose="020B0604030504040204" pitchFamily="50" charset="-128"/>
                <a:ea typeface="Meiryo UI" panose="020B0604030504040204" pitchFamily="50" charset="-128"/>
              </a:rPr>
              <a:t>　オフィスの執務室の内装</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　　　</a:t>
            </a:r>
            <a:r>
              <a:rPr lang="en-US" altLang="ja-JP"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dirty="0">
                <a:solidFill>
                  <a:srgbClr val="EEECE1">
                    <a:lumMod val="25000"/>
                  </a:srgbClr>
                </a:solidFill>
                <a:latin typeface="Meiryo UI" panose="020B0604030504040204" pitchFamily="50" charset="-128"/>
                <a:ea typeface="Meiryo UI" panose="020B0604030504040204" pitchFamily="50" charset="-128"/>
              </a:rPr>
              <a:t>意匠に係る物品の説明</a:t>
            </a:r>
            <a:r>
              <a:rPr lang="en-US" altLang="ja-JP"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dirty="0">
                <a:solidFill>
                  <a:srgbClr val="EEECE1">
                    <a:lumMod val="25000"/>
                  </a:srgbClr>
                </a:solidFill>
                <a:latin typeface="Meiryo UI" panose="020B0604030504040204" pitchFamily="50" charset="-128"/>
                <a:ea typeface="Meiryo UI" panose="020B0604030504040204" pitchFamily="50" charset="-128"/>
              </a:rPr>
              <a:t>この内装はオフィスの執務スペースに加えて、同一空間内にカフェが併設するもので、</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　　　　　　　　　　　　　　　　　　 従業者の休憩や打合せ等に使用される。</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p:txBody>
      </p:sp>
      <p:sp>
        <p:nvSpPr>
          <p:cNvPr id="7" name="正方形/長方形 6"/>
          <p:cNvSpPr/>
          <p:nvPr/>
        </p:nvSpPr>
        <p:spPr>
          <a:xfrm>
            <a:off x="702211" y="3615245"/>
            <a:ext cx="8432553" cy="2733056"/>
          </a:xfrm>
          <a:prstGeom prst="rect">
            <a:avLst/>
          </a:prstGeom>
          <a:ln>
            <a:solidFill>
              <a:schemeClr val="tx1"/>
            </a:solidFill>
          </a:ln>
        </p:spPr>
        <p:txBody>
          <a:bodyPr wrap="square" anchor="ctr">
            <a:spAutoFit/>
          </a:bodyPr>
          <a:lstStyle/>
          <a:p>
            <a:pPr marL="273050" lvl="0" indent="-273050">
              <a:lnSpc>
                <a:spcPct val="130000"/>
              </a:lnSpc>
              <a:tabLst>
                <a:tab pos="355600" algn="l"/>
              </a:tabLst>
              <a:defRPr/>
            </a:pPr>
            <a:r>
              <a:rPr lang="ja-JP" altLang="en-US" sz="1200" b="1" dirty="0">
                <a:solidFill>
                  <a:srgbClr val="EEECE1">
                    <a:lumMod val="25000"/>
                  </a:srgbClr>
                </a:solidFill>
                <a:latin typeface="Meiryo UI" panose="020B0604030504040204" pitchFamily="50" charset="-128"/>
                <a:ea typeface="Meiryo UI" panose="020B0604030504040204" pitchFamily="50" charset="-128"/>
              </a:rPr>
              <a:t>＜適切な記載例＞</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b="1" dirty="0">
                <a:solidFill>
                  <a:srgbClr val="EEECE1">
                    <a:lumMod val="25000"/>
                  </a:srgbClr>
                </a:solidFill>
                <a:latin typeface="Meiryo UI" panose="020B0604030504040204" pitchFamily="50" charset="-128"/>
                <a:ea typeface="Meiryo UI" panose="020B0604030504040204" pitchFamily="50" charset="-128"/>
              </a:rPr>
              <a:t>商業・オフィス空間に関するものの例</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レストランの内装、カフェの内装、オフィスの執務室の内装、食料品店の内装、ドラッグストアの内装、ホームセンターの内装、衣料品店の内</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装、靴屋の内装、宝飾品店の内装、楽器店の内装、書店の内装、自動車ショールームの内装、理美容室の内装、クリーニング店用内装、</a:t>
            </a:r>
            <a:endParaRPr lang="en-US" altLang="ja-JP" sz="1200" dirty="0">
              <a:solidFill>
                <a:srgbClr val="EEECE1">
                  <a:lumMod val="25000"/>
                </a:srgb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映画館の客席用内装、ゲームセンターの内装、ボーリング場の内装、スポーツジムのトレーニングルーム用内装、ホテルの客室の内装など</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b="1" dirty="0">
                <a:solidFill>
                  <a:srgbClr val="EEECE1">
                    <a:lumMod val="25000"/>
                  </a:srgbClr>
                </a:solidFill>
                <a:latin typeface="Meiryo UI" panose="020B0604030504040204" pitchFamily="50" charset="-128"/>
                <a:ea typeface="Meiryo UI" panose="020B0604030504040204" pitchFamily="50" charset="-128"/>
              </a:rPr>
              <a:t>住空間に関するものの例</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住宅用リビングの内装、住宅用キッチンの内装、住宅用寝室の内装、住宅用バスルームの内装、住宅用トイレの内装</a:t>
            </a:r>
            <a:r>
              <a:rPr lang="en-US" altLang="ja-JP"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dirty="0">
                <a:solidFill>
                  <a:srgbClr val="EEECE1">
                    <a:lumMod val="25000"/>
                  </a:srgbClr>
                </a:solidFill>
                <a:latin typeface="Meiryo UI" panose="020B0604030504040204" pitchFamily="50" charset="-128"/>
                <a:ea typeface="Meiryo UI" panose="020B0604030504040204" pitchFamily="50" charset="-128"/>
              </a:rPr>
              <a:t>など</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b="1" dirty="0">
                <a:solidFill>
                  <a:srgbClr val="EEECE1">
                    <a:lumMod val="25000"/>
                  </a:srgbClr>
                </a:solidFill>
                <a:latin typeface="Meiryo UI" panose="020B0604030504040204" pitchFamily="50" charset="-128"/>
                <a:ea typeface="Meiryo UI" panose="020B0604030504040204" pitchFamily="50" charset="-128"/>
              </a:rPr>
              <a:t>教育・医療空間に関するものの例</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学校用教室の内装、学習塾用自習室の内装、診療室の内装、手術室の内装、病室の内装</a:t>
            </a:r>
            <a:r>
              <a:rPr lang="en-US" altLang="ja-JP"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dirty="0">
                <a:solidFill>
                  <a:srgbClr val="EEECE1">
                    <a:lumMod val="25000"/>
                  </a:srgbClr>
                </a:solidFill>
                <a:latin typeface="Meiryo UI" panose="020B0604030504040204" pitchFamily="50" charset="-128"/>
                <a:ea typeface="Meiryo UI" panose="020B0604030504040204" pitchFamily="50" charset="-128"/>
              </a:rPr>
              <a:t>など</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b="1" dirty="0">
                <a:solidFill>
                  <a:srgbClr val="EEECE1">
                    <a:lumMod val="25000"/>
                  </a:srgbClr>
                </a:solidFill>
                <a:latin typeface="Meiryo UI" panose="020B0604030504040204" pitchFamily="50" charset="-128"/>
                <a:ea typeface="Meiryo UI" panose="020B0604030504040204" pitchFamily="50" charset="-128"/>
              </a:rPr>
              <a:t>交通関係空間に関するものの例</a:t>
            </a:r>
          </a:p>
          <a:p>
            <a:pPr marL="273050" lvl="0" indent="-273050">
              <a:lnSpc>
                <a:spcPct val="130000"/>
              </a:lnSpc>
              <a:tabLst>
                <a:tab pos="355600" algn="l"/>
              </a:tabLst>
              <a:defRPr/>
            </a:pPr>
            <a:r>
              <a:rPr lang="ja-JP" altLang="en-US" sz="1200" dirty="0">
                <a:solidFill>
                  <a:srgbClr val="EEECE1">
                    <a:lumMod val="25000"/>
                  </a:srgbClr>
                </a:solidFill>
                <a:latin typeface="Meiryo UI" panose="020B0604030504040204" pitchFamily="50" charset="-128"/>
                <a:ea typeface="Meiryo UI" panose="020B0604030504040204" pitchFamily="50" charset="-128"/>
              </a:rPr>
              <a:t>空港ターミナルロビーの内装、観光列車用の内装、客船用客室の内装、</a:t>
            </a:r>
            <a:r>
              <a:rPr lang="en-US" altLang="ja-JP" sz="1200" dirty="0">
                <a:solidFill>
                  <a:srgbClr val="EEECE1">
                    <a:lumMod val="25000"/>
                  </a:srgbClr>
                </a:solidFill>
                <a:latin typeface="Meiryo UI" panose="020B0604030504040204" pitchFamily="50" charset="-128"/>
                <a:ea typeface="Meiryo UI" panose="020B0604030504040204" pitchFamily="50" charset="-128"/>
              </a:rPr>
              <a:t>…</a:t>
            </a:r>
            <a:r>
              <a:rPr lang="ja-JP" altLang="en-US" sz="1200" dirty="0">
                <a:solidFill>
                  <a:srgbClr val="EEECE1">
                    <a:lumMod val="25000"/>
                  </a:srgbClr>
                </a:solidFill>
                <a:latin typeface="Meiryo UI" panose="020B0604030504040204" pitchFamily="50" charset="-128"/>
                <a:ea typeface="Meiryo UI" panose="020B0604030504040204" pitchFamily="50" charset="-128"/>
              </a:rPr>
              <a:t>など</a:t>
            </a:r>
          </a:p>
        </p:txBody>
      </p:sp>
      <p:sp>
        <p:nvSpPr>
          <p:cNvPr id="9" name="正方形/長方形 8"/>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79622" y="6610604"/>
            <a:ext cx="125066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願書・図面の記載</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9563978" y="6610392"/>
            <a:ext cx="341760" cy="230832"/>
          </a:xfrm>
          <a:prstGeom prst="rect">
            <a:avLst/>
          </a:prstGeom>
          <a:noFill/>
        </p:spPr>
        <p:txBody>
          <a:bodyPr wrap="none" rtlCol="0">
            <a:spAutoFit/>
          </a:bodyPr>
          <a:lstStyle/>
          <a:p>
            <a:r>
              <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52</a:t>
            </a:r>
          </a:p>
        </p:txBody>
      </p:sp>
      <p:sp>
        <p:nvSpPr>
          <p:cNvPr id="13" name="テキスト ボックス 12"/>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09953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bwMode="auto">
          <a:xfrm>
            <a:off x="480587" y="2886361"/>
            <a:ext cx="8928992" cy="3482109"/>
          </a:xfrm>
          <a:prstGeom prst="rect">
            <a:avLst/>
          </a:prstGeom>
          <a:solidFill>
            <a:srgbClr val="E6EDF6"/>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角丸四角形 28"/>
          <p:cNvSpPr/>
          <p:nvPr/>
        </p:nvSpPr>
        <p:spPr bwMode="auto">
          <a:xfrm>
            <a:off x="696244" y="3067056"/>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7" name="正方形/長方形 26"/>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en-US" altLang="ja-JP" sz="2800" b="1" dirty="0">
                <a:solidFill>
                  <a:schemeClr val="bg1"/>
                </a:solidFill>
                <a:latin typeface="Meiryo UI" panose="020B0604030504040204" pitchFamily="50" charset="-128"/>
                <a:ea typeface="Meiryo UI" panose="020B0604030504040204" pitchFamily="50" charset="-128"/>
              </a:rPr>
              <a:t>【</a:t>
            </a:r>
            <a:r>
              <a:rPr lang="ja-JP" altLang="en-US" sz="2800" b="1" dirty="0">
                <a:solidFill>
                  <a:schemeClr val="bg1"/>
                </a:solidFill>
                <a:latin typeface="Meiryo UI" panose="020B0604030504040204" pitchFamily="50" charset="-128"/>
                <a:ea typeface="Meiryo UI" panose="020B0604030504040204" pitchFamily="50" charset="-128"/>
              </a:rPr>
              <a:t>意匠に係る物品の説明</a:t>
            </a:r>
            <a:r>
              <a:rPr lang="en-US" altLang="ja-JP" sz="2800" b="1" dirty="0">
                <a:solidFill>
                  <a:schemeClr val="bg1"/>
                </a:solidFill>
                <a:latin typeface="Meiryo UI" panose="020B0604030504040204" pitchFamily="50" charset="-128"/>
                <a:ea typeface="Meiryo UI" panose="020B0604030504040204" pitchFamily="50" charset="-128"/>
              </a:rPr>
              <a:t>】</a:t>
            </a:r>
            <a:r>
              <a:rPr lang="ja-JP" altLang="en-US" sz="1050" dirty="0">
                <a:solidFill>
                  <a:prstClr val="white"/>
                </a:solidFill>
                <a:latin typeface="Meiryo UI" panose="020B0604030504040204" pitchFamily="50" charset="-128"/>
                <a:ea typeface="Meiryo UI" panose="020B0604030504040204" pitchFamily="50" charset="-128"/>
              </a:rPr>
              <a:t>（記載例：</a:t>
            </a:r>
            <a:r>
              <a:rPr lang="en-US" altLang="ja-JP" sz="1050" dirty="0">
                <a:solidFill>
                  <a:prstClr val="white"/>
                </a:solidFill>
                <a:latin typeface="Meiryo UI" panose="020B0604030504040204" pitchFamily="50" charset="-128"/>
                <a:ea typeface="Meiryo UI" panose="020B0604030504040204" pitchFamily="50" charset="-128"/>
              </a:rPr>
              <a:t>P.46</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57</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59</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60</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63</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64</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67</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69</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70</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71</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72</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73</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75</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76</a:t>
            </a:r>
            <a:r>
              <a:rPr lang="ja-JP" altLang="en-US" sz="1050" dirty="0">
                <a:solidFill>
                  <a:prstClr val="white"/>
                </a:solidFill>
                <a:latin typeface="Meiryo UI" panose="020B0604030504040204" pitchFamily="50" charset="-128"/>
                <a:ea typeface="Meiryo UI" panose="020B0604030504040204" pitchFamily="50" charset="-128"/>
              </a:rPr>
              <a:t>／</a:t>
            </a:r>
            <a:r>
              <a:rPr lang="en-US" altLang="ja-JP" sz="1050" dirty="0">
                <a:solidFill>
                  <a:prstClr val="white"/>
                </a:solidFill>
                <a:latin typeface="Meiryo UI" panose="020B0604030504040204" pitchFamily="50" charset="-128"/>
                <a:ea typeface="Meiryo UI" panose="020B0604030504040204" pitchFamily="50" charset="-128"/>
              </a:rPr>
              <a:t>78</a:t>
            </a:r>
            <a:r>
              <a:rPr lang="ja-JP" altLang="en-US" sz="1050" dirty="0">
                <a:solidFill>
                  <a:prstClr val="white"/>
                </a:solidFill>
                <a:latin typeface="Meiryo UI" panose="020B0604030504040204" pitchFamily="50" charset="-128"/>
                <a:ea typeface="Meiryo UI" panose="020B0604030504040204" pitchFamily="50" charset="-128"/>
              </a:rPr>
              <a:t>）</a:t>
            </a:r>
            <a:endParaRPr lang="en-US" altLang="ja-JP" sz="1400" dirty="0">
              <a:solidFill>
                <a:prstClr val="white"/>
              </a:solidFill>
              <a:latin typeface="Meiryo UI" panose="020B0604030504040204" pitchFamily="50" charset="-128"/>
              <a:ea typeface="Meiryo UI" panose="020B0604030504040204" pitchFamily="50" charset="-128"/>
            </a:endParaRPr>
          </a:p>
        </p:txBody>
      </p:sp>
      <p:sp>
        <p:nvSpPr>
          <p:cNvPr id="9" name="正方形/長方形 8"/>
          <p:cNvSpPr/>
          <p:nvPr/>
        </p:nvSpPr>
        <p:spPr>
          <a:xfrm>
            <a:off x="484307" y="1058866"/>
            <a:ext cx="9106071" cy="954107"/>
          </a:xfrm>
          <a:prstGeom prst="rect">
            <a:avLst/>
          </a:prstGeom>
        </p:spPr>
        <p:txBody>
          <a:bodyPr wrap="square" anchor="ctr">
            <a:spAutoFit/>
          </a:bodyPr>
          <a:lstStyle/>
          <a:p>
            <a:pPr marL="273050" lvl="0" indent="-273050">
              <a:tabLst>
                <a:tab pos="355600" algn="l"/>
              </a:tabLst>
              <a:defRPr/>
            </a:pPr>
            <a:r>
              <a:rPr lang="ja-JP" altLang="en-US" sz="2800" b="1" dirty="0">
                <a:solidFill>
                  <a:srgbClr val="254061"/>
                </a:solidFill>
                <a:latin typeface="Meiryo UI" panose="020B0604030504040204" pitchFamily="50" charset="-128"/>
                <a:ea typeface="Meiryo UI" panose="020B0604030504040204" pitchFamily="50" charset="-128"/>
              </a:rPr>
              <a:t>建築物</a:t>
            </a:r>
            <a:r>
              <a:rPr lang="ja-JP" altLang="en-US" sz="2000" b="1" dirty="0">
                <a:solidFill>
                  <a:srgbClr val="254061"/>
                </a:solidFill>
                <a:latin typeface="Meiryo UI" panose="020B0604030504040204" pitchFamily="50" charset="-128"/>
                <a:ea typeface="Meiryo UI" panose="020B0604030504040204" pitchFamily="50" charset="-128"/>
              </a:rPr>
              <a:t>または</a:t>
            </a:r>
            <a:r>
              <a:rPr lang="ja-JP" altLang="en-US" sz="2800" b="1" dirty="0">
                <a:solidFill>
                  <a:srgbClr val="254061"/>
                </a:solidFill>
                <a:latin typeface="Meiryo UI" panose="020B0604030504040204" pitchFamily="50" charset="-128"/>
                <a:ea typeface="Meiryo UI" panose="020B0604030504040204" pitchFamily="50" charset="-128"/>
              </a:rPr>
              <a:t>内装の理解のため、</a:t>
            </a:r>
            <a:endParaRPr lang="en-US" altLang="ja-JP" sz="2800" b="1" dirty="0">
              <a:solidFill>
                <a:srgbClr val="254061"/>
              </a:solidFill>
              <a:latin typeface="Meiryo UI" panose="020B0604030504040204" pitchFamily="50" charset="-128"/>
              <a:ea typeface="Meiryo UI" panose="020B0604030504040204" pitchFamily="50" charset="-128"/>
            </a:endParaRPr>
          </a:p>
          <a:p>
            <a:pPr marL="273050" lvl="0" indent="-273050">
              <a:tabLst>
                <a:tab pos="355600" algn="l"/>
              </a:tabLst>
              <a:defRPr/>
            </a:pPr>
            <a:r>
              <a:rPr lang="ja-JP" altLang="en-US" sz="2800" b="1" dirty="0">
                <a:solidFill>
                  <a:srgbClr val="C00000"/>
                </a:solidFill>
                <a:latin typeface="Meiryo UI" panose="020B0604030504040204" pitchFamily="50" charset="-128"/>
                <a:ea typeface="Meiryo UI" panose="020B0604030504040204" pitchFamily="50" charset="-128"/>
              </a:rPr>
              <a:t>「使用目的」や「使用状態」などを記載します。</a:t>
            </a:r>
            <a:endParaRPr kumimoji="1" lang="en-US" altLang="ja-JP" sz="28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
        <p:nvSpPr>
          <p:cNvPr id="10" name="正方形/長方形 9"/>
          <p:cNvSpPr/>
          <p:nvPr/>
        </p:nvSpPr>
        <p:spPr>
          <a:xfrm>
            <a:off x="496901" y="2090973"/>
            <a:ext cx="9106071" cy="683264"/>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noProof="0" dirty="0">
                <a:solidFill>
                  <a:srgbClr val="254061"/>
                </a:solidFill>
                <a:latin typeface="Meiryo UI" panose="020B0604030504040204" pitchFamily="50" charset="-128"/>
                <a:ea typeface="Meiryo UI" panose="020B0604030504040204" pitchFamily="50" charset="-128"/>
              </a:rPr>
              <a:t>例えば、一般的にあまり知られていないジャンルの建築物や内装</a:t>
            </a:r>
            <a:r>
              <a:rPr lang="ja-JP" altLang="en-US" sz="1600" b="1" dirty="0">
                <a:solidFill>
                  <a:srgbClr val="254061"/>
                </a:solidFill>
                <a:latin typeface="Meiryo UI" panose="020B0604030504040204" pitchFamily="50" charset="-128"/>
                <a:ea typeface="Meiryo UI" panose="020B0604030504040204" pitchFamily="50" charset="-128"/>
              </a:rPr>
              <a:t>を出願する場合</a:t>
            </a:r>
            <a:r>
              <a:rPr lang="ja-JP" altLang="en-US" sz="1600" b="1" noProof="0" dirty="0">
                <a:solidFill>
                  <a:srgbClr val="254061"/>
                </a:solidFill>
                <a:latin typeface="Meiryo UI" panose="020B0604030504040204" pitchFamily="50" charset="-128"/>
                <a:ea typeface="Meiryo UI" panose="020B0604030504040204" pitchFamily="50" charset="-128"/>
              </a:rPr>
              <a:t>や、</a:t>
            </a:r>
            <a:endParaRPr lang="en-US" altLang="ja-JP" sz="1600" b="1" dirty="0">
              <a:solidFill>
                <a:srgbClr val="254061"/>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特殊な形態</a:t>
            </a:r>
            <a:r>
              <a:rPr lang="ja-JP" altLang="en-US" sz="1600" b="1" noProof="0" dirty="0">
                <a:solidFill>
                  <a:srgbClr val="254061"/>
                </a:solidFill>
                <a:latin typeface="Meiryo UI" panose="020B0604030504040204" pitchFamily="50" charset="-128"/>
                <a:ea typeface="Meiryo UI" panose="020B0604030504040204" pitchFamily="50" charset="-128"/>
              </a:rPr>
              <a:t>なものなど、使用目的や使用状態を把握する</a:t>
            </a:r>
            <a:r>
              <a:rPr lang="ja-JP" altLang="en-US" sz="1600" b="1" dirty="0" err="1">
                <a:solidFill>
                  <a:srgbClr val="254061"/>
                </a:solidFill>
                <a:latin typeface="Meiryo UI" panose="020B0604030504040204" pitchFamily="50" charset="-128"/>
                <a:ea typeface="Meiryo UI" panose="020B0604030504040204" pitchFamily="50" charset="-128"/>
              </a:rPr>
              <a:t>のが</a:t>
            </a:r>
            <a:r>
              <a:rPr lang="ja-JP" altLang="en-US" sz="1600" b="1" dirty="0">
                <a:solidFill>
                  <a:srgbClr val="254061"/>
                </a:solidFill>
                <a:latin typeface="Meiryo UI" panose="020B0604030504040204" pitchFamily="50" charset="-128"/>
                <a:ea typeface="Meiryo UI" panose="020B0604030504040204" pitchFamily="50" charset="-128"/>
              </a:rPr>
              <a:t>困難な場合に有効です。</a:t>
            </a:r>
            <a:endParaRPr lang="en-US" altLang="ja-JP" sz="1600" b="1" dirty="0">
              <a:solidFill>
                <a:srgbClr val="254061"/>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61069" y="902015"/>
            <a:ext cx="1829347"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条、意匠法施行規則様式第２など）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89974" y="3490236"/>
            <a:ext cx="9106071" cy="387798"/>
          </a:xfrm>
          <a:prstGeom prst="rect">
            <a:avLst/>
          </a:prstGeom>
        </p:spPr>
        <p:txBody>
          <a:bodyPr wrap="square" anchor="ctr">
            <a:spAutoFit/>
          </a:bodyPr>
          <a:lstStyle/>
          <a:p>
            <a:pPr marL="273050" indent="-273050">
              <a:lnSpc>
                <a:spcPct val="120000"/>
              </a:lnSpc>
              <a:tabLst>
                <a:tab pos="355600" algn="l"/>
              </a:tabLst>
              <a:defRPr/>
            </a:pPr>
            <a:r>
              <a:rPr lang="ja-JP" altLang="en-US" sz="1600" b="1" dirty="0">
                <a:solidFill>
                  <a:srgbClr val="C00000"/>
                </a:solidFill>
                <a:latin typeface="Meiryo UI" panose="020B0604030504040204" pitchFamily="50" charset="-128"/>
                <a:ea typeface="Meiryo UI" panose="020B0604030504040204" pitchFamily="50" charset="-128"/>
              </a:rPr>
              <a:t>■</a:t>
            </a:r>
            <a:r>
              <a:rPr lang="ja-JP" altLang="en-US" sz="1600" b="1" noProof="0" dirty="0">
                <a:solidFill>
                  <a:srgbClr val="C00000"/>
                </a:solidFill>
                <a:latin typeface="Meiryo UI" panose="020B0604030504040204" pitchFamily="50" charset="-128"/>
                <a:ea typeface="Meiryo UI" panose="020B0604030504040204" pitchFamily="50" charset="-128"/>
              </a:rPr>
              <a:t>使用目的や使用状態が明らかな場合は、記載は不要です。</a:t>
            </a:r>
            <a:endParaRPr kumimoji="1" lang="en-US" altLang="ja-JP" sz="16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p:cNvSpPr/>
          <p:nvPr/>
        </p:nvSpPr>
        <p:spPr>
          <a:xfrm>
            <a:off x="489974" y="3943277"/>
            <a:ext cx="9106071" cy="683264"/>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dirty="0">
                <a:solidFill>
                  <a:srgbClr val="4A452A"/>
                </a:solidFill>
                <a:latin typeface="Meiryo UI" panose="020B0604030504040204" pitchFamily="50" charset="-128"/>
                <a:ea typeface="Meiryo UI" panose="020B0604030504040204" pitchFamily="50" charset="-128"/>
              </a:rPr>
              <a:t>■</a:t>
            </a:r>
            <a:r>
              <a:rPr lang="ja-JP" altLang="en-US" sz="1600" noProof="0" dirty="0">
                <a:solidFill>
                  <a:srgbClr val="4A452A"/>
                </a:solidFill>
                <a:latin typeface="Meiryo UI" panose="020B0604030504040204" pitchFamily="50" charset="-128"/>
                <a:ea typeface="Meiryo UI" panose="020B0604030504040204" pitchFamily="50" charset="-128"/>
              </a:rPr>
              <a:t>記載がない、または不足していることにより、その建築物</a:t>
            </a:r>
            <a:r>
              <a:rPr lang="ja-JP" altLang="en-US" sz="1200" dirty="0">
                <a:solidFill>
                  <a:srgbClr val="4A452A"/>
                </a:solidFill>
                <a:latin typeface="Meiryo UI" panose="020B0604030504040204" pitchFamily="50" charset="-128"/>
                <a:ea typeface="Meiryo UI" panose="020B0604030504040204" pitchFamily="50" charset="-128"/>
              </a:rPr>
              <a:t>（</a:t>
            </a:r>
            <a:r>
              <a:rPr lang="en-US" altLang="ja-JP" sz="1200" dirty="0">
                <a:solidFill>
                  <a:srgbClr val="4A452A"/>
                </a:solidFill>
                <a:latin typeface="Meiryo UI" panose="020B0604030504040204" pitchFamily="50" charset="-128"/>
                <a:ea typeface="Meiryo UI" panose="020B0604030504040204" pitchFamily="50" charset="-128"/>
              </a:rPr>
              <a:t>or</a:t>
            </a:r>
            <a:r>
              <a:rPr lang="ja-JP" altLang="en-US" sz="1600" noProof="0" dirty="0">
                <a:solidFill>
                  <a:srgbClr val="4A452A"/>
                </a:solidFill>
                <a:latin typeface="Meiryo UI" panose="020B0604030504040204" pitchFamily="50" charset="-128"/>
                <a:ea typeface="Meiryo UI" panose="020B0604030504040204" pitchFamily="50" charset="-128"/>
              </a:rPr>
              <a:t>内装）の使用目的や使用状態が不明な場合、</a:t>
            </a:r>
            <a:endParaRPr lang="en-US" altLang="ja-JP" sz="1600" noProof="0" dirty="0">
              <a:solidFill>
                <a:srgbClr val="4A452A"/>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noProof="0" dirty="0">
                <a:solidFill>
                  <a:srgbClr val="4A452A"/>
                </a:solidFill>
                <a:latin typeface="Meiryo UI" panose="020B0604030504040204" pitchFamily="50" charset="-128"/>
                <a:ea typeface="Meiryo UI" panose="020B0604030504040204" pitchFamily="50" charset="-128"/>
              </a:rPr>
              <a:t>　 拒絶理由に該当する場合があります</a:t>
            </a:r>
            <a:r>
              <a:rPr lang="ja-JP" altLang="en-US" sz="1600" dirty="0" err="1">
                <a:solidFill>
                  <a:srgbClr val="4A452A"/>
                </a:solidFill>
                <a:latin typeface="Meiryo UI" panose="020B0604030504040204" pitchFamily="50" charset="-128"/>
                <a:ea typeface="Meiryo UI" panose="020B0604030504040204" pitchFamily="50" charset="-128"/>
              </a:rPr>
              <a:t>ので</a:t>
            </a:r>
            <a:r>
              <a:rPr lang="ja-JP" altLang="en-US" sz="1600" dirty="0">
                <a:solidFill>
                  <a:srgbClr val="4A452A"/>
                </a:solidFill>
                <a:latin typeface="Meiryo UI" panose="020B0604030504040204" pitchFamily="50" charset="-128"/>
                <a:ea typeface="Meiryo UI" panose="020B0604030504040204" pitchFamily="50" charset="-128"/>
              </a:rPr>
              <a:t>ご注意ください。</a:t>
            </a:r>
            <a:endParaRPr lang="en-US" altLang="ja-JP" sz="1600" noProof="0" dirty="0">
              <a:solidFill>
                <a:srgbClr val="4A452A"/>
              </a:solidFill>
              <a:latin typeface="Meiryo UI" panose="020B0604030504040204" pitchFamily="50" charset="-128"/>
              <a:ea typeface="Meiryo UI" panose="020B0604030504040204" pitchFamily="50" charset="-128"/>
            </a:endParaRPr>
          </a:p>
        </p:txBody>
      </p:sp>
      <p:sp>
        <p:nvSpPr>
          <p:cNvPr id="30" name="角丸四角形 29"/>
          <p:cNvSpPr/>
          <p:nvPr/>
        </p:nvSpPr>
        <p:spPr bwMode="auto">
          <a:xfrm>
            <a:off x="1412064" y="3067056"/>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sp>
        <p:nvSpPr>
          <p:cNvPr id="31" name="正方形/長方形 30"/>
          <p:cNvSpPr/>
          <p:nvPr/>
        </p:nvSpPr>
        <p:spPr>
          <a:xfrm>
            <a:off x="2068945" y="2976967"/>
            <a:ext cx="7456054" cy="412421"/>
          </a:xfrm>
          <a:prstGeom prst="rect">
            <a:avLst/>
          </a:prstGeom>
        </p:spPr>
        <p:txBody>
          <a:bodyPr wrap="square" anchor="ctr">
            <a:spAutoFit/>
          </a:bodyPr>
          <a:lstStyle/>
          <a:p>
            <a:pPr marL="273050" marR="0" lvl="0" indent="-273050" algn="l" defTabSz="914400" rtl="0" eaLnBrk="1" fontAlgn="auto" latinLnBrk="0" hangingPunct="1">
              <a:lnSpc>
                <a:spcPct val="130000"/>
              </a:lnSpc>
              <a:spcBef>
                <a:spcPts val="0"/>
              </a:spcBef>
              <a:spcAft>
                <a:spcPts val="0"/>
              </a:spcAft>
              <a:buClrTx/>
              <a:buSzTx/>
              <a:buFontTx/>
              <a:buNone/>
              <a:tabLst>
                <a:tab pos="355600" algn="l"/>
              </a:tabLst>
              <a:defRPr/>
            </a:pPr>
            <a:r>
              <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意匠に係る物品の説明</a:t>
            </a:r>
            <a:r>
              <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記載の留意事項</a:t>
            </a:r>
            <a:endPar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sp>
        <p:nvSpPr>
          <p:cNvPr id="32" name="正方形/長方形 31"/>
          <p:cNvSpPr/>
          <p:nvPr/>
        </p:nvSpPr>
        <p:spPr>
          <a:xfrm>
            <a:off x="489974" y="4675210"/>
            <a:ext cx="9106071" cy="683264"/>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dirty="0">
                <a:solidFill>
                  <a:srgbClr val="4A452A"/>
                </a:solidFill>
                <a:latin typeface="Meiryo UI" panose="020B0604030504040204" pitchFamily="50" charset="-128"/>
                <a:ea typeface="Meiryo UI" panose="020B0604030504040204" pitchFamily="50" charset="-128"/>
              </a:rPr>
              <a:t>■建築物や内装の「使用目的」、「使用状態」を理解できる</a:t>
            </a:r>
            <a:r>
              <a:rPr lang="ja-JP" altLang="en-US" sz="1600" b="1" dirty="0">
                <a:solidFill>
                  <a:srgbClr val="4A452A"/>
                </a:solidFill>
                <a:latin typeface="Meiryo UI" panose="020B0604030504040204" pitchFamily="50" charset="-128"/>
                <a:ea typeface="Meiryo UI" panose="020B0604030504040204" pitchFamily="50" charset="-128"/>
              </a:rPr>
              <a:t>簡潔な記載</a:t>
            </a:r>
            <a:r>
              <a:rPr lang="ja-JP" altLang="en-US" sz="1600" dirty="0">
                <a:solidFill>
                  <a:srgbClr val="4A452A"/>
                </a:solidFill>
                <a:latin typeface="Meiryo UI" panose="020B0604030504040204" pitchFamily="50" charset="-128"/>
                <a:ea typeface="Meiryo UI" panose="020B0604030504040204" pitchFamily="50" charset="-128"/>
              </a:rPr>
              <a:t>をお願いします。</a:t>
            </a:r>
            <a:endParaRPr lang="en-US" altLang="ja-JP" sz="1600" dirty="0">
              <a:solidFill>
                <a:srgbClr val="4A452A"/>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noProof="0" dirty="0">
                <a:solidFill>
                  <a:srgbClr val="4A452A"/>
                </a:solidFill>
                <a:latin typeface="Meiryo UI" panose="020B0604030504040204" pitchFamily="50" charset="-128"/>
                <a:ea typeface="Meiryo UI" panose="020B0604030504040204" pitchFamily="50" charset="-128"/>
              </a:rPr>
              <a:t>　（特許の明細書「発明の詳細な説明」のような長文にならないようお願いします。）</a:t>
            </a:r>
            <a:endParaRPr lang="en-US" altLang="ja-JP" sz="1600" noProof="0" dirty="0">
              <a:solidFill>
                <a:srgbClr val="4A452A"/>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489974" y="5390569"/>
            <a:ext cx="9106071" cy="387798"/>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dirty="0">
                <a:solidFill>
                  <a:srgbClr val="4A452A"/>
                </a:solidFill>
                <a:latin typeface="Meiryo UI" panose="020B0604030504040204" pitchFamily="50" charset="-128"/>
                <a:ea typeface="Meiryo UI" panose="020B0604030504040204" pitchFamily="50" charset="-128"/>
              </a:rPr>
              <a:t>■登録商標を説明中に用いることはできません。</a:t>
            </a:r>
            <a:endParaRPr lang="en-US" altLang="ja-JP" sz="1600" noProof="0" dirty="0">
              <a:solidFill>
                <a:srgbClr val="4A452A"/>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489974" y="5827035"/>
            <a:ext cx="9106071" cy="387798"/>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dirty="0">
                <a:solidFill>
                  <a:srgbClr val="4A452A"/>
                </a:solidFill>
                <a:latin typeface="Meiryo UI" panose="020B0604030504040204" pitchFamily="50" charset="-128"/>
                <a:ea typeface="Meiryo UI" panose="020B0604030504040204" pitchFamily="50" charset="-128"/>
              </a:rPr>
              <a:t>■文字のみ記載できます。図、表等の記載はできません。</a:t>
            </a:r>
            <a:endParaRPr lang="en-US" altLang="ja-JP" sz="1600" dirty="0">
              <a:solidFill>
                <a:srgbClr val="4A452A"/>
              </a:solidFill>
              <a:latin typeface="Meiryo UI" panose="020B0604030504040204" pitchFamily="50" charset="-128"/>
              <a:ea typeface="Meiryo UI" panose="020B0604030504040204" pitchFamily="50" charset="-128"/>
            </a:endParaRPr>
          </a:p>
        </p:txBody>
      </p:sp>
      <p:sp>
        <p:nvSpPr>
          <p:cNvPr id="35" name="正方形/長方形 34"/>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79622" y="6610604"/>
            <a:ext cx="96212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出願の手続</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9563978" y="6610392"/>
            <a:ext cx="341760" cy="230832"/>
          </a:xfrm>
          <a:prstGeom prst="rect">
            <a:avLst/>
          </a:prstGeom>
          <a:noFill/>
        </p:spPr>
        <p:txBody>
          <a:bodyPr wrap="none" rtlCol="0">
            <a:spAutoFit/>
          </a:bodyPr>
          <a:lstStyle/>
          <a:p>
            <a:r>
              <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53</a:t>
            </a:r>
          </a:p>
        </p:txBody>
      </p:sp>
      <p:cxnSp>
        <p:nvCxnSpPr>
          <p:cNvPr id="21" name="直線コネクタ 20"/>
          <p:cNvCxnSpPr/>
          <p:nvPr/>
        </p:nvCxnSpPr>
        <p:spPr>
          <a:xfrm>
            <a:off x="550122" y="1965248"/>
            <a:ext cx="6758151" cy="0"/>
          </a:xfrm>
          <a:prstGeom prst="line">
            <a:avLst/>
          </a:prstGeom>
          <a:ln w="508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15736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bwMode="auto">
          <a:xfrm>
            <a:off x="480587" y="2284727"/>
            <a:ext cx="8928992" cy="4132849"/>
          </a:xfrm>
          <a:prstGeom prst="rect">
            <a:avLst/>
          </a:prstGeom>
          <a:solidFill>
            <a:srgbClr val="E6EDF6"/>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角丸四角形 28"/>
          <p:cNvSpPr/>
          <p:nvPr/>
        </p:nvSpPr>
        <p:spPr bwMode="auto">
          <a:xfrm>
            <a:off x="696244" y="2465422"/>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7" name="正方形/長方形 26"/>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en-US" altLang="ja-JP" sz="2800" b="1" dirty="0">
                <a:solidFill>
                  <a:schemeClr val="bg1"/>
                </a:solidFill>
                <a:latin typeface="Meiryo UI" panose="020B0604030504040204" pitchFamily="50" charset="-128"/>
                <a:ea typeface="Meiryo UI" panose="020B0604030504040204" pitchFamily="50" charset="-128"/>
              </a:rPr>
              <a:t>【</a:t>
            </a:r>
            <a:r>
              <a:rPr lang="ja-JP" altLang="en-US" sz="2800" b="1" dirty="0">
                <a:solidFill>
                  <a:schemeClr val="bg1"/>
                </a:solidFill>
                <a:latin typeface="Meiryo UI" panose="020B0604030504040204" pitchFamily="50" charset="-128"/>
                <a:ea typeface="Meiryo UI" panose="020B0604030504040204" pitchFamily="50" charset="-128"/>
              </a:rPr>
              <a:t>意匠の説明</a:t>
            </a:r>
            <a:r>
              <a:rPr lang="en-US" altLang="ja-JP" sz="2800" b="1" dirty="0">
                <a:solidFill>
                  <a:schemeClr val="bg1"/>
                </a:solidFill>
                <a:latin typeface="Meiryo UI" panose="020B0604030504040204" pitchFamily="50" charset="-128"/>
                <a:ea typeface="Meiryo UI" panose="020B0604030504040204" pitchFamily="50" charset="-128"/>
              </a:rPr>
              <a:t>】</a:t>
            </a:r>
            <a:r>
              <a:rPr lang="ja-JP" altLang="en-US" sz="1200" dirty="0">
                <a:solidFill>
                  <a:prstClr val="white"/>
                </a:solidFill>
                <a:latin typeface="Meiryo UI" panose="020B0604030504040204" pitchFamily="50" charset="-128"/>
                <a:ea typeface="Meiryo UI" panose="020B0604030504040204" pitchFamily="50" charset="-128"/>
              </a:rPr>
              <a:t>（記載例：</a:t>
            </a:r>
            <a:r>
              <a:rPr lang="en-US" altLang="ja-JP" sz="1200" dirty="0">
                <a:solidFill>
                  <a:prstClr val="white"/>
                </a:solidFill>
                <a:latin typeface="Meiryo UI" panose="020B0604030504040204" pitchFamily="50" charset="-128"/>
                <a:ea typeface="Meiryo UI" panose="020B0604030504040204" pitchFamily="50" charset="-128"/>
              </a:rPr>
              <a:t>P.46</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57</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59</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62</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63</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64</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67</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69</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71</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72</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73</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75</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76</a:t>
            </a:r>
            <a:r>
              <a:rPr lang="ja-JP" altLang="en-US" sz="1200" dirty="0">
                <a:solidFill>
                  <a:prstClr val="white"/>
                </a:solidFill>
                <a:latin typeface="Meiryo UI" panose="020B0604030504040204" pitchFamily="50" charset="-128"/>
                <a:ea typeface="Meiryo UI" panose="020B0604030504040204" pitchFamily="50" charset="-128"/>
              </a:rPr>
              <a:t>／</a:t>
            </a:r>
            <a:r>
              <a:rPr lang="en-US" altLang="ja-JP" sz="1200" dirty="0">
                <a:solidFill>
                  <a:prstClr val="white"/>
                </a:solidFill>
                <a:latin typeface="Meiryo UI" panose="020B0604030504040204" pitchFamily="50" charset="-128"/>
                <a:ea typeface="Meiryo UI" panose="020B0604030504040204" pitchFamily="50" charset="-128"/>
              </a:rPr>
              <a:t>78</a:t>
            </a:r>
            <a:r>
              <a:rPr lang="ja-JP" altLang="en-US" sz="1200" dirty="0">
                <a:solidFill>
                  <a:prstClr val="white"/>
                </a:solidFill>
                <a:latin typeface="Meiryo UI" panose="020B0604030504040204" pitchFamily="50" charset="-128"/>
                <a:ea typeface="Meiryo UI" panose="020B0604030504040204" pitchFamily="50" charset="-128"/>
              </a:rPr>
              <a:t>）</a:t>
            </a:r>
            <a:endParaRPr lang="en-US" altLang="ja-JP" sz="1200" dirty="0">
              <a:solidFill>
                <a:prstClr val="white"/>
              </a:solidFill>
              <a:latin typeface="Meiryo UI" panose="020B0604030504040204" pitchFamily="50" charset="-128"/>
              <a:ea typeface="Meiryo UI" panose="020B0604030504040204" pitchFamily="50" charset="-128"/>
            </a:endParaRPr>
          </a:p>
        </p:txBody>
      </p:sp>
      <p:sp>
        <p:nvSpPr>
          <p:cNvPr id="9" name="正方形/長方形 8"/>
          <p:cNvSpPr/>
          <p:nvPr/>
        </p:nvSpPr>
        <p:spPr>
          <a:xfrm>
            <a:off x="484307" y="1015689"/>
            <a:ext cx="9106071" cy="523220"/>
          </a:xfrm>
          <a:prstGeom prst="rect">
            <a:avLst/>
          </a:prstGeom>
        </p:spPr>
        <p:txBody>
          <a:bodyPr wrap="square" anchor="ctr">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tab pos="355600" algn="l"/>
              </a:tabLst>
              <a:defRPr/>
            </a:pPr>
            <a:r>
              <a:rPr lang="ja-JP" altLang="en-US" sz="2800" b="1" dirty="0">
                <a:solidFill>
                  <a:srgbClr val="C00000"/>
                </a:solidFill>
                <a:latin typeface="Meiryo UI" panose="020B0604030504040204" pitchFamily="50" charset="-128"/>
                <a:ea typeface="Meiryo UI" panose="020B0604030504040204" pitchFamily="50" charset="-128"/>
              </a:rPr>
              <a:t>図面に補足する形で、形態に関する記載をします。</a:t>
            </a:r>
            <a:endParaRPr kumimoji="1" lang="en-US" altLang="ja-JP" sz="28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
        <p:nvSpPr>
          <p:cNvPr id="10" name="正方形/長方形 9"/>
          <p:cNvSpPr/>
          <p:nvPr/>
        </p:nvSpPr>
        <p:spPr>
          <a:xfrm>
            <a:off x="496901" y="1559887"/>
            <a:ext cx="9106071" cy="683264"/>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例えば、意匠の一部が透明の場合（窓など）や、図を省略した場合、形態が変化する場合など、</a:t>
            </a:r>
            <a:endParaRPr lang="en-US" altLang="ja-JP" sz="1600" b="1" dirty="0">
              <a:solidFill>
                <a:srgbClr val="254061"/>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図面に補足する形で記載します。</a:t>
            </a:r>
            <a:endParaRPr lang="en-US" altLang="ja-JP" sz="1600" b="1" dirty="0">
              <a:solidFill>
                <a:srgbClr val="254061"/>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61069" y="902015"/>
            <a:ext cx="2188420"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条、意匠法施行規則様式第２、様式第６など）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89974" y="2810723"/>
            <a:ext cx="9106071" cy="321883"/>
          </a:xfrm>
          <a:prstGeom prst="rect">
            <a:avLst/>
          </a:prstGeom>
        </p:spPr>
        <p:txBody>
          <a:bodyPr wrap="square" anchor="ctr">
            <a:spAutoFit/>
          </a:bodyPr>
          <a:lstStyle/>
          <a:p>
            <a:pPr marL="27305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■意匠を認識する上で、物品又は建築物の材質、大きさの理解を必要とする場合</a:t>
            </a:r>
            <a:r>
              <a:rPr lang="ja-JP" altLang="en-US" sz="1200" dirty="0">
                <a:solidFill>
                  <a:srgbClr val="4A452A"/>
                </a:solidFill>
                <a:latin typeface="Meiryo UI" panose="020B0604030504040204" pitchFamily="50" charset="-128"/>
                <a:ea typeface="Meiryo UI" panose="020B0604030504040204" pitchFamily="50" charset="-128"/>
              </a:rPr>
              <a:t>（</a:t>
            </a:r>
            <a:r>
              <a:rPr lang="en-US" altLang="ja-JP" sz="1200" dirty="0">
                <a:solidFill>
                  <a:srgbClr val="4A452A"/>
                </a:solidFill>
                <a:latin typeface="Meiryo UI" panose="020B0604030504040204" pitchFamily="50" charset="-128"/>
                <a:ea typeface="Meiryo UI" panose="020B0604030504040204" pitchFamily="50" charset="-128"/>
              </a:rPr>
              <a:t>P.72</a:t>
            </a:r>
            <a:r>
              <a:rPr lang="ja-JP" altLang="en-US" sz="1200" dirty="0">
                <a:solidFill>
                  <a:srgbClr val="4A452A"/>
                </a:solidFill>
                <a:latin typeface="Meiryo UI" panose="020B0604030504040204" pitchFamily="50" charset="-128"/>
                <a:ea typeface="Meiryo UI" panose="020B0604030504040204" pitchFamily="50" charset="-128"/>
              </a:rPr>
              <a:t>）</a:t>
            </a:r>
            <a:endParaRPr kumimoji="1" lang="en-US" altLang="ja-JP" sz="120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26" name="正方形/長方形 25"/>
          <p:cNvSpPr/>
          <p:nvPr/>
        </p:nvSpPr>
        <p:spPr>
          <a:xfrm>
            <a:off x="489974" y="3142441"/>
            <a:ext cx="9106071" cy="350865"/>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■形態が変化する意匠について、その変化の前後にわたる形態の意匠登録を受けようとする場合</a:t>
            </a:r>
            <a:r>
              <a:rPr lang="ja-JP" altLang="en-US" sz="1200" dirty="0">
                <a:solidFill>
                  <a:srgbClr val="4A452A"/>
                </a:solidFill>
                <a:latin typeface="Meiryo UI" panose="020B0604030504040204" pitchFamily="50" charset="-128"/>
                <a:ea typeface="Meiryo UI" panose="020B0604030504040204" pitchFamily="50" charset="-128"/>
              </a:rPr>
              <a:t>（</a:t>
            </a:r>
            <a:r>
              <a:rPr lang="en-US" altLang="ja-JP" sz="1200" dirty="0">
                <a:solidFill>
                  <a:srgbClr val="4A452A"/>
                </a:solidFill>
                <a:latin typeface="Meiryo UI" panose="020B0604030504040204" pitchFamily="50" charset="-128"/>
                <a:ea typeface="Meiryo UI" panose="020B0604030504040204" pitchFamily="50" charset="-128"/>
              </a:rPr>
              <a:t>P.72</a:t>
            </a:r>
            <a:r>
              <a:rPr lang="ja-JP" altLang="en-US" sz="1200" dirty="0">
                <a:solidFill>
                  <a:srgbClr val="4A452A"/>
                </a:solidFill>
                <a:latin typeface="Meiryo UI" panose="020B0604030504040204" pitchFamily="50" charset="-128"/>
                <a:ea typeface="Meiryo UI" panose="020B0604030504040204" pitchFamily="50" charset="-128"/>
              </a:rPr>
              <a:t>／</a:t>
            </a:r>
            <a:r>
              <a:rPr lang="en-US" altLang="ja-JP" sz="1200" dirty="0">
                <a:solidFill>
                  <a:srgbClr val="4A452A"/>
                </a:solidFill>
                <a:latin typeface="Meiryo UI" panose="020B0604030504040204" pitchFamily="50" charset="-128"/>
                <a:ea typeface="Meiryo UI" panose="020B0604030504040204" pitchFamily="50" charset="-128"/>
              </a:rPr>
              <a:t>73</a:t>
            </a:r>
            <a:r>
              <a:rPr lang="ja-JP" altLang="en-US" sz="1200" dirty="0">
                <a:solidFill>
                  <a:srgbClr val="4A452A"/>
                </a:solidFill>
                <a:latin typeface="Meiryo UI" panose="020B0604030504040204" pitchFamily="50" charset="-128"/>
                <a:ea typeface="Meiryo UI" panose="020B0604030504040204" pitchFamily="50" charset="-128"/>
              </a:rPr>
              <a:t>）</a:t>
            </a:r>
            <a:endParaRPr lang="en-US" altLang="ja-JP" sz="1200" noProof="0" dirty="0">
              <a:solidFill>
                <a:srgbClr val="4A452A"/>
              </a:solidFill>
              <a:latin typeface="Meiryo UI" panose="020B0604030504040204" pitchFamily="50" charset="-128"/>
              <a:ea typeface="Meiryo UI" panose="020B0604030504040204" pitchFamily="50" charset="-128"/>
            </a:endParaRPr>
          </a:p>
        </p:txBody>
      </p:sp>
      <p:sp>
        <p:nvSpPr>
          <p:cNvPr id="30" name="角丸四角形 29"/>
          <p:cNvSpPr/>
          <p:nvPr/>
        </p:nvSpPr>
        <p:spPr bwMode="auto">
          <a:xfrm>
            <a:off x="1412064" y="2465422"/>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sp>
        <p:nvSpPr>
          <p:cNvPr id="31" name="正方形/長方形 30"/>
          <p:cNvSpPr/>
          <p:nvPr/>
        </p:nvSpPr>
        <p:spPr>
          <a:xfrm>
            <a:off x="2068945" y="2375333"/>
            <a:ext cx="7456054" cy="412421"/>
          </a:xfrm>
          <a:prstGeom prst="rect">
            <a:avLst/>
          </a:prstGeom>
        </p:spPr>
        <p:txBody>
          <a:bodyPr wrap="square" anchor="ctr">
            <a:spAutoFit/>
          </a:bodyPr>
          <a:lstStyle/>
          <a:p>
            <a:pPr marL="273050" marR="0" lvl="0" indent="-273050" algn="l" defTabSz="914400" rtl="0" eaLnBrk="1" fontAlgn="auto" latinLnBrk="0" hangingPunct="1">
              <a:lnSpc>
                <a:spcPct val="130000"/>
              </a:lnSpc>
              <a:spcBef>
                <a:spcPts val="0"/>
              </a:spcBef>
              <a:spcAft>
                <a:spcPts val="0"/>
              </a:spcAft>
              <a:buClrTx/>
              <a:buSzTx/>
              <a:buFontTx/>
              <a:buNone/>
              <a:tabLst>
                <a:tab pos="355600" algn="l"/>
              </a:tabLst>
              <a:defRPr/>
            </a:pPr>
            <a:r>
              <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意匠の説明</a:t>
            </a:r>
            <a:r>
              <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記載を必要とする事項</a:t>
            </a:r>
            <a:endPar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sp>
        <p:nvSpPr>
          <p:cNvPr id="32" name="正方形/長方形 31"/>
          <p:cNvSpPr/>
          <p:nvPr/>
        </p:nvSpPr>
        <p:spPr>
          <a:xfrm>
            <a:off x="489974" y="3832967"/>
            <a:ext cx="9106071" cy="350865"/>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C00000"/>
                </a:solidFill>
                <a:latin typeface="Meiryo UI" panose="020B0604030504040204" pitchFamily="50" charset="-128"/>
                <a:ea typeface="Meiryo UI" panose="020B0604030504040204" pitchFamily="50" charset="-128"/>
              </a:rPr>
              <a:t>★形態の全部又は一部が透明である場合</a:t>
            </a:r>
            <a:r>
              <a:rPr lang="ja-JP" altLang="en-US" sz="1200" dirty="0">
                <a:solidFill>
                  <a:srgbClr val="C00000"/>
                </a:solidFill>
                <a:latin typeface="Meiryo UI" panose="020B0604030504040204" pitchFamily="50" charset="-128"/>
                <a:ea typeface="Meiryo UI" panose="020B0604030504040204" pitchFamily="50" charset="-128"/>
              </a:rPr>
              <a:t>（</a:t>
            </a:r>
            <a:r>
              <a:rPr lang="en-US" altLang="ja-JP" sz="1200" dirty="0">
                <a:solidFill>
                  <a:srgbClr val="C00000"/>
                </a:solidFill>
                <a:latin typeface="Meiryo UI" panose="020B0604030504040204" pitchFamily="50" charset="-128"/>
                <a:ea typeface="Meiryo UI" panose="020B0604030504040204" pitchFamily="50" charset="-128"/>
              </a:rPr>
              <a:t>P.46</a:t>
            </a:r>
            <a:r>
              <a:rPr lang="ja-JP" altLang="en-US" sz="1200" dirty="0">
                <a:solidFill>
                  <a:srgbClr val="C00000"/>
                </a:solidFill>
                <a:latin typeface="Meiryo UI" panose="020B0604030504040204" pitchFamily="50" charset="-128"/>
                <a:ea typeface="Meiryo UI" panose="020B0604030504040204" pitchFamily="50" charset="-128"/>
              </a:rPr>
              <a:t>／</a:t>
            </a:r>
            <a:r>
              <a:rPr lang="en-US" altLang="ja-JP" sz="1200" dirty="0">
                <a:solidFill>
                  <a:srgbClr val="C00000"/>
                </a:solidFill>
                <a:latin typeface="Meiryo UI" panose="020B0604030504040204" pitchFamily="50" charset="-128"/>
                <a:ea typeface="Meiryo UI" panose="020B0604030504040204" pitchFamily="50" charset="-128"/>
              </a:rPr>
              <a:t>57</a:t>
            </a:r>
            <a:r>
              <a:rPr lang="ja-JP" altLang="en-US" sz="1200" dirty="0">
                <a:solidFill>
                  <a:srgbClr val="C00000"/>
                </a:solidFill>
                <a:latin typeface="Meiryo UI" panose="020B0604030504040204" pitchFamily="50" charset="-128"/>
                <a:ea typeface="Meiryo UI" panose="020B0604030504040204" pitchFamily="50" charset="-128"/>
              </a:rPr>
              <a:t>／</a:t>
            </a:r>
            <a:r>
              <a:rPr lang="en-US" altLang="ja-JP" sz="1200" dirty="0">
                <a:solidFill>
                  <a:srgbClr val="C00000"/>
                </a:solidFill>
                <a:latin typeface="Meiryo UI" panose="020B0604030504040204" pitchFamily="50" charset="-128"/>
                <a:ea typeface="Meiryo UI" panose="020B0604030504040204" pitchFamily="50" charset="-128"/>
              </a:rPr>
              <a:t>59</a:t>
            </a:r>
            <a:r>
              <a:rPr lang="ja-JP" altLang="en-US" sz="1200" dirty="0">
                <a:solidFill>
                  <a:srgbClr val="C00000"/>
                </a:solidFill>
                <a:latin typeface="Meiryo UI" panose="020B0604030504040204" pitchFamily="50" charset="-128"/>
                <a:ea typeface="Meiryo UI" panose="020B0604030504040204" pitchFamily="50" charset="-128"/>
              </a:rPr>
              <a:t>／</a:t>
            </a:r>
            <a:r>
              <a:rPr lang="en-US" altLang="ja-JP" sz="1200" dirty="0">
                <a:solidFill>
                  <a:srgbClr val="C00000"/>
                </a:solidFill>
                <a:latin typeface="Meiryo UI" panose="020B0604030504040204" pitchFamily="50" charset="-128"/>
                <a:ea typeface="Meiryo UI" panose="020B0604030504040204" pitchFamily="50" charset="-128"/>
              </a:rPr>
              <a:t>62</a:t>
            </a:r>
            <a:r>
              <a:rPr lang="ja-JP" altLang="en-US" sz="1200" dirty="0">
                <a:solidFill>
                  <a:srgbClr val="C00000"/>
                </a:solidFill>
                <a:latin typeface="Meiryo UI" panose="020B0604030504040204" pitchFamily="50" charset="-128"/>
                <a:ea typeface="Meiryo UI" panose="020B0604030504040204" pitchFamily="50" charset="-128"/>
              </a:rPr>
              <a:t>／</a:t>
            </a:r>
            <a:r>
              <a:rPr lang="en-US" altLang="ja-JP" sz="1200" dirty="0">
                <a:solidFill>
                  <a:srgbClr val="C00000"/>
                </a:solidFill>
                <a:latin typeface="Meiryo UI" panose="020B0604030504040204" pitchFamily="50" charset="-128"/>
                <a:ea typeface="Meiryo UI" panose="020B0604030504040204" pitchFamily="50" charset="-128"/>
              </a:rPr>
              <a:t>67</a:t>
            </a:r>
            <a:r>
              <a:rPr lang="ja-JP" altLang="en-US" sz="1200" dirty="0">
                <a:solidFill>
                  <a:srgbClr val="C00000"/>
                </a:solidFill>
                <a:latin typeface="Meiryo UI" panose="020B0604030504040204" pitchFamily="50" charset="-128"/>
                <a:ea typeface="Meiryo UI" panose="020B0604030504040204" pitchFamily="50" charset="-128"/>
              </a:rPr>
              <a:t>／</a:t>
            </a:r>
            <a:r>
              <a:rPr lang="en-US" altLang="ja-JP" sz="1200" dirty="0">
                <a:solidFill>
                  <a:srgbClr val="C00000"/>
                </a:solidFill>
                <a:latin typeface="Meiryo UI" panose="020B0604030504040204" pitchFamily="50" charset="-128"/>
                <a:ea typeface="Meiryo UI" panose="020B0604030504040204" pitchFamily="50" charset="-128"/>
              </a:rPr>
              <a:t>69</a:t>
            </a:r>
            <a:r>
              <a:rPr lang="ja-JP" altLang="en-US" sz="1200" dirty="0">
                <a:solidFill>
                  <a:srgbClr val="C00000"/>
                </a:solidFill>
                <a:latin typeface="Meiryo UI" panose="020B0604030504040204" pitchFamily="50" charset="-128"/>
                <a:ea typeface="Meiryo UI" panose="020B0604030504040204" pitchFamily="50" charset="-128"/>
              </a:rPr>
              <a:t>／</a:t>
            </a:r>
            <a:r>
              <a:rPr lang="en-US" altLang="ja-JP" sz="1200" dirty="0">
                <a:solidFill>
                  <a:srgbClr val="C00000"/>
                </a:solidFill>
                <a:latin typeface="Meiryo UI" panose="020B0604030504040204" pitchFamily="50" charset="-128"/>
                <a:ea typeface="Meiryo UI" panose="020B0604030504040204" pitchFamily="50" charset="-128"/>
              </a:rPr>
              <a:t>71</a:t>
            </a:r>
            <a:r>
              <a:rPr lang="ja-JP" altLang="en-US" sz="1200" dirty="0">
                <a:solidFill>
                  <a:srgbClr val="C00000"/>
                </a:solidFill>
                <a:latin typeface="Meiryo UI" panose="020B0604030504040204" pitchFamily="50" charset="-128"/>
                <a:ea typeface="Meiryo UI" panose="020B0604030504040204" pitchFamily="50" charset="-128"/>
              </a:rPr>
              <a:t>／</a:t>
            </a:r>
            <a:r>
              <a:rPr lang="en-US" altLang="ja-JP" sz="1200" dirty="0">
                <a:solidFill>
                  <a:srgbClr val="C00000"/>
                </a:solidFill>
                <a:latin typeface="Meiryo UI" panose="020B0604030504040204" pitchFamily="50" charset="-128"/>
                <a:ea typeface="Meiryo UI" panose="020B0604030504040204" pitchFamily="50" charset="-128"/>
              </a:rPr>
              <a:t>75</a:t>
            </a:r>
            <a:r>
              <a:rPr lang="ja-JP" altLang="en-US" sz="1200" dirty="0">
                <a:solidFill>
                  <a:srgbClr val="C00000"/>
                </a:solidFill>
                <a:latin typeface="Meiryo UI" panose="020B0604030504040204" pitchFamily="50" charset="-128"/>
                <a:ea typeface="Meiryo UI" panose="020B0604030504040204" pitchFamily="50" charset="-128"/>
              </a:rPr>
              <a:t>／</a:t>
            </a:r>
            <a:r>
              <a:rPr lang="en-US" altLang="ja-JP" sz="1200" dirty="0">
                <a:solidFill>
                  <a:srgbClr val="C00000"/>
                </a:solidFill>
                <a:latin typeface="Meiryo UI" panose="020B0604030504040204" pitchFamily="50" charset="-128"/>
                <a:ea typeface="Meiryo UI" panose="020B0604030504040204" pitchFamily="50" charset="-128"/>
              </a:rPr>
              <a:t>76</a:t>
            </a:r>
            <a:r>
              <a:rPr lang="ja-JP" altLang="en-US" sz="1200" dirty="0">
                <a:solidFill>
                  <a:srgbClr val="C00000"/>
                </a:solidFill>
                <a:latin typeface="Meiryo UI" panose="020B0604030504040204" pitchFamily="50" charset="-128"/>
                <a:ea typeface="Meiryo UI" panose="020B0604030504040204" pitchFamily="50" charset="-128"/>
              </a:rPr>
              <a:t>／</a:t>
            </a:r>
            <a:r>
              <a:rPr lang="en-US" altLang="ja-JP" sz="1200" dirty="0">
                <a:solidFill>
                  <a:srgbClr val="C00000"/>
                </a:solidFill>
                <a:latin typeface="Meiryo UI" panose="020B0604030504040204" pitchFamily="50" charset="-128"/>
                <a:ea typeface="Meiryo UI" panose="020B0604030504040204" pitchFamily="50" charset="-128"/>
              </a:rPr>
              <a:t>78</a:t>
            </a:r>
            <a:r>
              <a:rPr lang="ja-JP" altLang="en-US" sz="1200" dirty="0">
                <a:solidFill>
                  <a:srgbClr val="C00000"/>
                </a:solidFill>
                <a:latin typeface="Meiryo UI" panose="020B0604030504040204" pitchFamily="50" charset="-128"/>
                <a:ea typeface="Meiryo UI" panose="020B0604030504040204" pitchFamily="50" charset="-128"/>
              </a:rPr>
              <a:t>）</a:t>
            </a:r>
            <a:endParaRPr lang="en-US" altLang="ja-JP" sz="1200" noProof="0" dirty="0">
              <a:solidFill>
                <a:srgbClr val="C00000"/>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489974" y="4570750"/>
            <a:ext cx="9106071" cy="321883"/>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■図を省略した場合</a:t>
            </a:r>
            <a:r>
              <a:rPr lang="ja-JP" altLang="en-US" sz="1200" dirty="0">
                <a:solidFill>
                  <a:srgbClr val="4A452A"/>
                </a:solidFill>
                <a:latin typeface="Meiryo UI" panose="020B0604030504040204" pitchFamily="50" charset="-128"/>
                <a:ea typeface="Meiryo UI" panose="020B0604030504040204" pitchFamily="50" charset="-128"/>
              </a:rPr>
              <a:t>（</a:t>
            </a:r>
            <a:r>
              <a:rPr lang="en-US" altLang="ja-JP" sz="1200" dirty="0">
                <a:solidFill>
                  <a:srgbClr val="4A452A"/>
                </a:solidFill>
                <a:latin typeface="Meiryo UI" panose="020B0604030504040204" pitchFamily="50" charset="-128"/>
                <a:ea typeface="Meiryo UI" panose="020B0604030504040204" pitchFamily="50" charset="-128"/>
              </a:rPr>
              <a:t>P.56</a:t>
            </a:r>
            <a:r>
              <a:rPr lang="ja-JP" altLang="en-US" sz="1200" dirty="0">
                <a:solidFill>
                  <a:srgbClr val="4A452A"/>
                </a:solidFill>
                <a:latin typeface="Meiryo UI" panose="020B0604030504040204" pitchFamily="50" charset="-128"/>
                <a:ea typeface="Meiryo UI" panose="020B0604030504040204" pitchFamily="50" charset="-128"/>
              </a:rPr>
              <a:t>下部）</a:t>
            </a:r>
            <a:endParaRPr lang="en-US" altLang="ja-JP" sz="1200" dirty="0">
              <a:solidFill>
                <a:srgbClr val="4A452A"/>
              </a:solidFill>
              <a:latin typeface="Meiryo UI" panose="020B0604030504040204" pitchFamily="50" charset="-128"/>
              <a:ea typeface="Meiryo UI" panose="020B0604030504040204" pitchFamily="50" charset="-128"/>
            </a:endParaRPr>
          </a:p>
        </p:txBody>
      </p:sp>
      <p:sp>
        <p:nvSpPr>
          <p:cNvPr id="35" name="正方形/長方形 34"/>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79622" y="6610604"/>
            <a:ext cx="96212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出願の手続</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89974" y="3503141"/>
            <a:ext cx="9106071" cy="321883"/>
          </a:xfrm>
          <a:prstGeom prst="rect">
            <a:avLst/>
          </a:prstGeom>
        </p:spPr>
        <p:txBody>
          <a:bodyPr wrap="square" anchor="ctr">
            <a:spAutoFit/>
          </a:bodyPr>
          <a:lstStyle/>
          <a:p>
            <a:pPr marL="27305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■白色又は黒色のいずれか一色を省略して図を記載した場合</a:t>
            </a:r>
            <a:endParaRPr kumimoji="1" lang="en-US" altLang="ja-JP" sz="140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25" name="正方形/長方形 24"/>
          <p:cNvSpPr/>
          <p:nvPr/>
        </p:nvSpPr>
        <p:spPr>
          <a:xfrm>
            <a:off x="489974" y="4191775"/>
            <a:ext cx="9106071" cy="354649"/>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■立体表面の形態を特定するための線、点、その他のもの（陰）を記載した場合</a:t>
            </a:r>
            <a:endParaRPr lang="en-US" altLang="ja-JP" sz="1400" dirty="0">
              <a:solidFill>
                <a:srgbClr val="4A452A"/>
              </a:solidFill>
              <a:latin typeface="Meiryo UI" panose="020B0604030504040204" pitchFamily="50" charset="-128"/>
              <a:ea typeface="Meiryo UI" panose="020B0604030504040204" pitchFamily="50" charset="-128"/>
            </a:endParaRPr>
          </a:p>
        </p:txBody>
      </p:sp>
      <p:sp>
        <p:nvSpPr>
          <p:cNvPr id="38" name="正方形/長方形 37"/>
          <p:cNvSpPr/>
          <p:nvPr/>
        </p:nvSpPr>
        <p:spPr>
          <a:xfrm>
            <a:off x="489974" y="4916959"/>
            <a:ext cx="9106071" cy="350865"/>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■図を等角投影図法や斜投影図法で作成した場合</a:t>
            </a:r>
            <a:endParaRPr lang="en-US" altLang="ja-JP" sz="1400" dirty="0">
              <a:solidFill>
                <a:srgbClr val="4A452A"/>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489974" y="5275767"/>
            <a:ext cx="9106071" cy="350865"/>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■図をキャビネット図やカバリエ図で作成した場合</a:t>
            </a:r>
            <a:endParaRPr lang="en-US" altLang="ja-JP" sz="1400" dirty="0">
              <a:solidFill>
                <a:srgbClr val="4A452A"/>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489974" y="5634575"/>
            <a:ext cx="9106071" cy="321883"/>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■形態が連続する意匠の連続状態を省略した場合</a:t>
            </a:r>
            <a:endParaRPr lang="en-US" altLang="ja-JP" sz="1400" dirty="0">
              <a:solidFill>
                <a:srgbClr val="4A452A"/>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489974" y="5964405"/>
            <a:ext cx="9106071" cy="321883"/>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■長尺物の中間省略など、図の一部を省略した場合</a:t>
            </a:r>
            <a:endParaRPr lang="en-US" altLang="ja-JP" sz="1400" dirty="0">
              <a:solidFill>
                <a:srgbClr val="4A452A"/>
              </a:solidFill>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9563978" y="6610392"/>
            <a:ext cx="341760" cy="230832"/>
          </a:xfrm>
          <a:prstGeom prst="rect">
            <a:avLst/>
          </a:prstGeom>
          <a:no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54</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2" name="直線コネクタ 41"/>
          <p:cNvCxnSpPr/>
          <p:nvPr/>
        </p:nvCxnSpPr>
        <p:spPr>
          <a:xfrm>
            <a:off x="550122" y="1498240"/>
            <a:ext cx="7198002" cy="0"/>
          </a:xfrm>
          <a:prstGeom prst="line">
            <a:avLst/>
          </a:prstGeom>
          <a:ln w="508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 name="グループ化 3"/>
          <p:cNvGrpSpPr/>
          <p:nvPr/>
        </p:nvGrpSpPr>
        <p:grpSpPr>
          <a:xfrm>
            <a:off x="6715490" y="4176402"/>
            <a:ext cx="2638004" cy="612648"/>
            <a:chOff x="6461490" y="3714583"/>
            <a:chExt cx="2638004" cy="612648"/>
          </a:xfrm>
        </p:grpSpPr>
        <p:sp>
          <p:nvSpPr>
            <p:cNvPr id="3" name="角丸四角形吹き出し 2"/>
            <p:cNvSpPr/>
            <p:nvPr/>
          </p:nvSpPr>
          <p:spPr bwMode="auto">
            <a:xfrm>
              <a:off x="6477674" y="3714583"/>
              <a:ext cx="2557083" cy="612648"/>
            </a:xfrm>
            <a:prstGeom prst="wedgeRoundRectCallout">
              <a:avLst>
                <a:gd name="adj1" fmla="val -60774"/>
                <a:gd name="adj2" fmla="val -46688"/>
                <a:gd name="adj3" fmla="val 16667"/>
              </a:avLst>
            </a:prstGeom>
            <a:solidFill>
              <a:schemeClr val="bg1"/>
            </a:solidFill>
            <a:ln w="9525">
              <a:solidFill>
                <a:srgbClr val="25406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6" name="正方形/長方形 35"/>
            <p:cNvSpPr/>
            <p:nvPr/>
          </p:nvSpPr>
          <p:spPr>
            <a:xfrm>
              <a:off x="6461490" y="3799925"/>
              <a:ext cx="2638004" cy="470898"/>
            </a:xfrm>
            <a:prstGeom prst="rect">
              <a:avLst/>
            </a:prstGeom>
          </p:spPr>
          <p:txBody>
            <a:bodyPr wrap="square" anchor="ctr">
              <a:spAutoFit/>
            </a:bodyPr>
            <a:lstStyle/>
            <a:p>
              <a:pPr marL="273050" marR="0" lvl="0" indent="-273050" algn="ctr" defTabSz="914400" rtl="0" eaLnBrk="1" fontAlgn="auto" latinLnBrk="0" hangingPunct="1">
                <a:lnSpc>
                  <a:spcPct val="120000"/>
                </a:lnSpc>
                <a:spcBef>
                  <a:spcPts val="0"/>
                </a:spcBef>
                <a:spcAft>
                  <a:spcPts val="0"/>
                </a:spcAft>
                <a:buClrTx/>
                <a:buSzTx/>
                <a:buFontTx/>
                <a:buNone/>
                <a:tabLst>
                  <a:tab pos="355600" algn="l"/>
                </a:tabLst>
                <a:defRPr/>
              </a:pPr>
              <a:r>
                <a:rPr lang="ja-JP" altLang="en-US" sz="1050" noProof="0" dirty="0">
                  <a:solidFill>
                    <a:srgbClr val="C00000"/>
                  </a:solidFill>
                  <a:latin typeface="Meiryo UI" panose="020B0604030504040204" pitchFamily="50" charset="-128"/>
                  <a:ea typeface="Meiryo UI" panose="020B0604030504040204" pitchFamily="50" charset="-128"/>
                </a:rPr>
                <a:t>ただし、当然に透明と認識できる場合は不要</a:t>
              </a:r>
              <a:endParaRPr lang="en-US" altLang="ja-JP" sz="1050" noProof="0" dirty="0">
                <a:solidFill>
                  <a:srgbClr val="C00000"/>
                </a:solidFill>
                <a:latin typeface="Meiryo UI" panose="020B0604030504040204" pitchFamily="50" charset="-128"/>
                <a:ea typeface="Meiryo UI" panose="020B0604030504040204" pitchFamily="50" charset="-128"/>
              </a:endParaRPr>
            </a:p>
            <a:p>
              <a:pPr marL="273050" indent="-273050" algn="ctr">
                <a:lnSpc>
                  <a:spcPct val="120000"/>
                </a:lnSpc>
                <a:tabLst>
                  <a:tab pos="355600" algn="l"/>
                </a:tabLst>
                <a:defRPr/>
              </a:pPr>
              <a:r>
                <a:rPr lang="ja-JP" altLang="en-US" sz="1000" dirty="0">
                  <a:solidFill>
                    <a:srgbClr val="C00000"/>
                  </a:solidFill>
                  <a:latin typeface="Meiryo UI" panose="020B0604030504040204" pitchFamily="50" charset="-128"/>
                  <a:ea typeface="Meiryo UI" panose="020B0604030504040204" pitchFamily="50" charset="-128"/>
                </a:rPr>
                <a:t>（例：眼鏡のレンズや時計のガラス面など）</a:t>
              </a:r>
              <a:endParaRPr lang="en-US" altLang="ja-JP" sz="1000" dirty="0">
                <a:solidFill>
                  <a:srgbClr val="C00000"/>
                </a:solidFill>
                <a:latin typeface="Meiryo UI" panose="020B0604030504040204" pitchFamily="50" charset="-128"/>
                <a:ea typeface="Meiryo UI" panose="020B0604030504040204" pitchFamily="50" charset="-128"/>
              </a:endParaRPr>
            </a:p>
          </p:txBody>
        </p:sp>
      </p:grpSp>
      <p:sp>
        <p:nvSpPr>
          <p:cNvPr id="44" name="正方形/長方形 43"/>
          <p:cNvSpPr/>
          <p:nvPr/>
        </p:nvSpPr>
        <p:spPr>
          <a:xfrm>
            <a:off x="4656160" y="5990478"/>
            <a:ext cx="4695659" cy="321883"/>
          </a:xfrm>
          <a:prstGeom prst="rect">
            <a:avLst/>
          </a:prstGeom>
        </p:spPr>
        <p:txBody>
          <a:bodyPr wrap="square" anchor="ctr">
            <a:spAutoFit/>
          </a:bodyPr>
          <a:lstStyle/>
          <a:p>
            <a:pPr marL="273050" marR="0" lvl="0" indent="-273050" algn="r"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b="1" noProof="0" dirty="0">
                <a:solidFill>
                  <a:srgbClr val="C00000"/>
                </a:solidFill>
                <a:latin typeface="Meiryo UI" panose="020B0604030504040204" pitchFamily="50" charset="-128"/>
                <a:ea typeface="Meiryo UI" panose="020B0604030504040204" pitchFamily="50" charset="-128"/>
              </a:rPr>
              <a:t>→ これらに該当しない場合、記載は不要です。</a:t>
            </a:r>
            <a:endParaRPr lang="en-US" altLang="ja-JP" sz="1400" b="1" noProof="0" dirty="0">
              <a:solidFill>
                <a:srgbClr val="C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86655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7" name="正方形/長方形 26"/>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図面の基本</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35" name="正方形/長方形 34"/>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79622" y="6610604"/>
            <a:ext cx="96212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出願の手続</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bwMode="auto">
          <a:xfrm>
            <a:off x="480587" y="2722228"/>
            <a:ext cx="8928992" cy="3670183"/>
          </a:xfrm>
          <a:prstGeom prst="rect">
            <a:avLst/>
          </a:prstGeom>
          <a:solidFill>
            <a:srgbClr val="E6EDF6"/>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角丸四角形 42"/>
          <p:cNvSpPr/>
          <p:nvPr/>
        </p:nvSpPr>
        <p:spPr bwMode="auto">
          <a:xfrm>
            <a:off x="696244" y="2880662"/>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44" name="正方形/長方形 43"/>
          <p:cNvSpPr/>
          <p:nvPr/>
        </p:nvSpPr>
        <p:spPr>
          <a:xfrm>
            <a:off x="484307" y="1015689"/>
            <a:ext cx="9106071" cy="523220"/>
          </a:xfrm>
          <a:prstGeom prst="rect">
            <a:avLst/>
          </a:prstGeom>
        </p:spPr>
        <p:txBody>
          <a:bodyPr wrap="square" anchor="ctr">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tab pos="355600" algn="l"/>
              </a:tabLst>
              <a:defRPr/>
            </a:pPr>
            <a:r>
              <a:rPr kumimoji="1" lang="ja-JP" altLang="en-US" sz="2800" b="1"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cs typeface="+mn-cs"/>
              </a:rPr>
              <a:t>意匠登録を受けようとする意匠を明確に表します。</a:t>
            </a:r>
            <a:endParaRPr kumimoji="1" lang="en-US" altLang="ja-JP" sz="2800" b="1"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cs typeface="+mn-cs"/>
            </a:endParaRPr>
          </a:p>
        </p:txBody>
      </p:sp>
      <p:sp>
        <p:nvSpPr>
          <p:cNvPr id="45" name="正方形/長方形 44"/>
          <p:cNvSpPr/>
          <p:nvPr/>
        </p:nvSpPr>
        <p:spPr>
          <a:xfrm>
            <a:off x="496901" y="1533784"/>
            <a:ext cx="9106071" cy="978729"/>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C00000"/>
                </a:solidFill>
                <a:latin typeface="Meiryo UI" panose="020B0604030504040204" pitchFamily="50" charset="-128"/>
                <a:ea typeface="Meiryo UI" panose="020B0604030504040204" pitchFamily="50" charset="-128"/>
              </a:rPr>
              <a:t>意匠権の客体は、実際に施工された現実の立体物ではなく、提出図面に表された立体です。</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第三者にも形態が明確に理解できるよう表すことが必要です。</a:t>
            </a:r>
            <a:endParaRPr lang="en-US" altLang="ja-JP" sz="1600" b="1" dirty="0">
              <a:solidFill>
                <a:srgbClr val="254061"/>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建築やインテリアデザインの現場で用いられる図面表現とは異なる点がありますのでご注意ください。</a:t>
            </a:r>
            <a:endParaRPr lang="en-US" altLang="ja-JP" sz="1600" b="1" dirty="0">
              <a:solidFill>
                <a:srgbClr val="254061"/>
              </a:solidFill>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61069" y="902015"/>
            <a:ext cx="2188420"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条、意匠法施行規則様式第２、様式第６など）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489974" y="3264074"/>
            <a:ext cx="9106071" cy="350865"/>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a:t>
            </a:r>
            <a:r>
              <a:rPr lang="ja-JP" altLang="en-US" sz="1400" b="1" dirty="0">
                <a:solidFill>
                  <a:srgbClr val="4A452A"/>
                </a:solidFill>
                <a:latin typeface="Meiryo UI" panose="020B0604030504040204" pitchFamily="50" charset="-128"/>
                <a:ea typeface="Meiryo UI" panose="020B0604030504040204" pitchFamily="50" charset="-128"/>
              </a:rPr>
              <a:t>線の太さ</a:t>
            </a:r>
            <a:r>
              <a:rPr lang="ja-JP" altLang="en-US" sz="1400" dirty="0">
                <a:solidFill>
                  <a:srgbClr val="4A452A"/>
                </a:solidFill>
                <a:latin typeface="Meiryo UI" panose="020B0604030504040204" pitchFamily="50" charset="-128"/>
                <a:ea typeface="Meiryo UI" panose="020B0604030504040204" pitchFamily="50" charset="-128"/>
              </a:rPr>
              <a:t>　実線及び破線：約</a:t>
            </a:r>
            <a:r>
              <a:rPr lang="en-US" altLang="ja-JP" sz="1400" dirty="0">
                <a:solidFill>
                  <a:srgbClr val="4A452A"/>
                </a:solidFill>
                <a:latin typeface="Meiryo UI" panose="020B0604030504040204" pitchFamily="50" charset="-128"/>
                <a:ea typeface="Meiryo UI" panose="020B0604030504040204" pitchFamily="50" charset="-128"/>
              </a:rPr>
              <a:t>0.4mm</a:t>
            </a:r>
            <a:r>
              <a:rPr lang="ja-JP" altLang="en-US" sz="1400" dirty="0">
                <a:solidFill>
                  <a:srgbClr val="4A452A"/>
                </a:solidFill>
                <a:latin typeface="Meiryo UI" panose="020B0604030504040204" pitchFamily="50" charset="-128"/>
                <a:ea typeface="Meiryo UI" panose="020B0604030504040204" pitchFamily="50" charset="-128"/>
              </a:rPr>
              <a:t>　切断面を表す並行斜線及び鎖線：約</a:t>
            </a:r>
            <a:r>
              <a:rPr lang="en-US" altLang="ja-JP" sz="1400" dirty="0">
                <a:solidFill>
                  <a:srgbClr val="4A452A"/>
                </a:solidFill>
                <a:latin typeface="Meiryo UI" panose="020B0604030504040204" pitchFamily="50" charset="-128"/>
                <a:ea typeface="Meiryo UI" panose="020B0604030504040204" pitchFamily="50" charset="-128"/>
              </a:rPr>
              <a:t>0.2mm</a:t>
            </a:r>
            <a:endParaRPr lang="en-US" altLang="ja-JP" sz="1400" noProof="0" dirty="0">
              <a:solidFill>
                <a:srgbClr val="4A452A"/>
              </a:solidFill>
              <a:latin typeface="Meiryo UI" panose="020B0604030504040204" pitchFamily="50" charset="-128"/>
              <a:ea typeface="Meiryo UI" panose="020B0604030504040204" pitchFamily="50" charset="-128"/>
            </a:endParaRPr>
          </a:p>
        </p:txBody>
      </p:sp>
      <p:sp>
        <p:nvSpPr>
          <p:cNvPr id="50" name="角丸四角形 49"/>
          <p:cNvSpPr/>
          <p:nvPr/>
        </p:nvSpPr>
        <p:spPr bwMode="auto">
          <a:xfrm>
            <a:off x="1412064" y="2880662"/>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sp>
        <p:nvSpPr>
          <p:cNvPr id="51" name="正方形/長方形 50"/>
          <p:cNvSpPr/>
          <p:nvPr/>
        </p:nvSpPr>
        <p:spPr>
          <a:xfrm>
            <a:off x="2068945" y="2810226"/>
            <a:ext cx="7456054" cy="373115"/>
          </a:xfrm>
          <a:prstGeom prst="rect">
            <a:avLst/>
          </a:prstGeom>
        </p:spPr>
        <p:txBody>
          <a:bodyPr wrap="square" anchor="ctr">
            <a:spAutoFit/>
          </a:bodyPr>
          <a:lstStyle/>
          <a:p>
            <a:pPr marL="273050" marR="0" lvl="0" indent="-273050" algn="l" defTabSz="914400" rtl="0" eaLnBrk="1" fontAlgn="auto" latinLnBrk="0" hangingPunct="1">
              <a:lnSpc>
                <a:spcPct val="130000"/>
              </a:lnSpc>
              <a:spcBef>
                <a:spcPts val="0"/>
              </a:spcBef>
              <a:spcAft>
                <a:spcPts val="0"/>
              </a:spcAft>
              <a:buClrTx/>
              <a:buSzTx/>
              <a:buFontTx/>
              <a:buNone/>
              <a:tabLst>
                <a:tab pos="355600" algn="l"/>
              </a:tabLst>
              <a:defRPr/>
            </a:pPr>
            <a:r>
              <a:rPr lang="ja-JP" altLang="en-US" sz="1600" b="1" dirty="0">
                <a:solidFill>
                  <a:srgbClr val="EEECE1">
                    <a:lumMod val="25000"/>
                  </a:srgbClr>
                </a:solidFill>
                <a:latin typeface="Meiryo UI" panose="020B0604030504040204" pitchFamily="50" charset="-128"/>
                <a:ea typeface="Meiryo UI" panose="020B0604030504040204" pitchFamily="50" charset="-128"/>
              </a:rPr>
              <a:t>図面作成における基本的な留意</a:t>
            </a:r>
            <a:r>
              <a:rPr kumimoji="1" lang="ja-JP" altLang="en-US"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事項</a:t>
            </a:r>
            <a:endPar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sp>
        <p:nvSpPr>
          <p:cNvPr id="52" name="正方形/長方形 51"/>
          <p:cNvSpPr/>
          <p:nvPr/>
        </p:nvSpPr>
        <p:spPr>
          <a:xfrm>
            <a:off x="489974" y="4635847"/>
            <a:ext cx="9106071" cy="1126462"/>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a:t>
            </a:r>
            <a:r>
              <a:rPr lang="ja-JP" altLang="en-US" sz="1400" b="1" dirty="0">
                <a:solidFill>
                  <a:srgbClr val="4A452A"/>
                </a:solidFill>
                <a:latin typeface="Meiryo UI" panose="020B0604030504040204" pitchFamily="50" charset="-128"/>
                <a:ea typeface="Meiryo UI" panose="020B0604030504040204" pitchFamily="50" charset="-128"/>
              </a:rPr>
              <a:t>図形の中に記入してはいけないもの</a:t>
            </a:r>
            <a:r>
              <a:rPr lang="ja-JP" altLang="en-US" sz="1100" dirty="0">
                <a:solidFill>
                  <a:srgbClr val="4A452A"/>
                </a:solidFill>
                <a:latin typeface="Meiryo UI" panose="020B0604030504040204" pitchFamily="50" charset="-128"/>
                <a:ea typeface="Meiryo UI" panose="020B0604030504040204" pitchFamily="50" charset="-128"/>
              </a:rPr>
              <a:t>（参考図を除く）</a:t>
            </a:r>
            <a:endParaRPr lang="en-US" altLang="ja-JP" sz="1100" dirty="0">
              <a:solidFill>
                <a:srgbClr val="4A452A"/>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noProof="0" dirty="0">
                <a:solidFill>
                  <a:srgbClr val="4A452A"/>
                </a:solidFill>
                <a:latin typeface="Meiryo UI" panose="020B0604030504040204" pitchFamily="50" charset="-128"/>
                <a:ea typeface="Meiryo UI" panose="020B0604030504040204" pitchFamily="50" charset="-128"/>
              </a:rPr>
              <a:t>　 中心線、基線、水平線、影を表すための細線又は濃淡、内容を説明するための指示線、符号又は文字、</a:t>
            </a:r>
            <a:endParaRPr lang="en-US" altLang="ja-JP" sz="1400" noProof="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　 外観に表れない内部や裏側形状を表す隠れ線、その他意匠を構成しない線</a:t>
            </a:r>
            <a:endParaRPr lang="en-US" altLang="ja-JP" sz="14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noProof="0" dirty="0">
                <a:solidFill>
                  <a:srgbClr val="4A452A"/>
                </a:solidFill>
                <a:latin typeface="Meiryo UI" panose="020B0604030504040204" pitchFamily="50" charset="-128"/>
                <a:ea typeface="Meiryo UI" panose="020B0604030504040204" pitchFamily="50" charset="-128"/>
              </a:rPr>
              <a:t>　</a:t>
            </a:r>
            <a:r>
              <a:rPr lang="ja-JP" altLang="en-US" sz="1400" dirty="0">
                <a:solidFill>
                  <a:srgbClr val="4A452A"/>
                </a:solidFill>
                <a:latin typeface="Meiryo UI" panose="020B0604030504040204" pitchFamily="50" charset="-128"/>
                <a:ea typeface="Meiryo UI" panose="020B0604030504040204" pitchFamily="50" charset="-128"/>
              </a:rPr>
              <a:t> </a:t>
            </a:r>
            <a:r>
              <a:rPr lang="en-US" altLang="ja-JP" sz="1400" b="1" dirty="0">
                <a:solidFill>
                  <a:srgbClr val="C00000"/>
                </a:solidFill>
                <a:latin typeface="Meiryo UI" panose="020B0604030504040204" pitchFamily="50" charset="-128"/>
                <a:ea typeface="Meiryo UI" panose="020B0604030504040204" pitchFamily="50" charset="-128"/>
              </a:rPr>
              <a:t>※</a:t>
            </a:r>
            <a:r>
              <a:rPr lang="ja-JP" altLang="en-US" sz="1400" b="1" dirty="0">
                <a:solidFill>
                  <a:srgbClr val="C00000"/>
                </a:solidFill>
                <a:latin typeface="Meiryo UI" panose="020B0604030504040204" pitchFamily="50" charset="-128"/>
                <a:ea typeface="Meiryo UI" panose="020B0604030504040204" pitchFamily="50" charset="-128"/>
              </a:rPr>
              <a:t>寸法、</a:t>
            </a:r>
            <a:r>
              <a:rPr lang="ja-JP" altLang="en-US" sz="1400" b="1" noProof="0" dirty="0">
                <a:solidFill>
                  <a:srgbClr val="C00000"/>
                </a:solidFill>
                <a:latin typeface="Meiryo UI" panose="020B0604030504040204" pitchFamily="50" charset="-128"/>
                <a:ea typeface="Meiryo UI" panose="020B0604030504040204" pitchFamily="50" charset="-128"/>
              </a:rPr>
              <a:t>東西南北を示す方位記号、インテリアエレメントを示す文字記号なども含まれます。</a:t>
            </a:r>
            <a:endParaRPr lang="en-US" altLang="ja-JP" sz="1400" b="1" noProof="0" dirty="0">
              <a:solidFill>
                <a:srgbClr val="C00000"/>
              </a:solidFill>
              <a:latin typeface="Meiryo UI" panose="020B0604030504040204" pitchFamily="50" charset="-128"/>
              <a:ea typeface="Meiryo UI" panose="020B0604030504040204" pitchFamily="50" charset="-128"/>
            </a:endParaRPr>
          </a:p>
        </p:txBody>
      </p:sp>
      <p:sp>
        <p:nvSpPr>
          <p:cNvPr id="54" name="正方形/長方形 53"/>
          <p:cNvSpPr/>
          <p:nvPr/>
        </p:nvSpPr>
        <p:spPr>
          <a:xfrm>
            <a:off x="489974" y="3721332"/>
            <a:ext cx="9106071" cy="350865"/>
          </a:xfrm>
          <a:prstGeom prst="rect">
            <a:avLst/>
          </a:prstGeom>
        </p:spPr>
        <p:txBody>
          <a:bodyPr wrap="square" anchor="ctr">
            <a:spAutoFit/>
          </a:bodyPr>
          <a:lstStyle/>
          <a:p>
            <a:pPr marL="27305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a:t>
            </a:r>
            <a:r>
              <a:rPr lang="ja-JP" altLang="en-US" sz="1400" b="1" dirty="0">
                <a:solidFill>
                  <a:srgbClr val="4A452A"/>
                </a:solidFill>
                <a:latin typeface="Meiryo UI" panose="020B0604030504040204" pitchFamily="50" charset="-128"/>
                <a:ea typeface="Meiryo UI" panose="020B0604030504040204" pitchFamily="50" charset="-128"/>
              </a:rPr>
              <a:t>各図面の大きさ</a:t>
            </a:r>
            <a:r>
              <a:rPr lang="ja-JP" altLang="en-US" sz="1400" dirty="0">
                <a:solidFill>
                  <a:srgbClr val="4A452A"/>
                </a:solidFill>
                <a:latin typeface="Meiryo UI" panose="020B0604030504040204" pitchFamily="50" charset="-128"/>
                <a:ea typeface="Meiryo UI" panose="020B0604030504040204" pitchFamily="50" charset="-128"/>
              </a:rPr>
              <a:t>　横</a:t>
            </a:r>
            <a:r>
              <a:rPr lang="en-US" altLang="ja-JP" sz="1400" dirty="0">
                <a:solidFill>
                  <a:srgbClr val="4A452A"/>
                </a:solidFill>
                <a:latin typeface="Meiryo UI" panose="020B0604030504040204" pitchFamily="50" charset="-128"/>
                <a:ea typeface="Meiryo UI" panose="020B0604030504040204" pitchFamily="50" charset="-128"/>
              </a:rPr>
              <a:t>150mm</a:t>
            </a:r>
            <a:r>
              <a:rPr lang="ja-JP" altLang="en-US" sz="1400" dirty="0" err="1">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縦</a:t>
            </a:r>
            <a:r>
              <a:rPr lang="en-US" altLang="ja-JP" sz="1400" dirty="0">
                <a:solidFill>
                  <a:srgbClr val="4A452A"/>
                </a:solidFill>
                <a:latin typeface="Meiryo UI" panose="020B0604030504040204" pitchFamily="50" charset="-128"/>
                <a:ea typeface="Meiryo UI" panose="020B0604030504040204" pitchFamily="50" charset="-128"/>
              </a:rPr>
              <a:t>113mm</a:t>
            </a:r>
            <a:r>
              <a:rPr lang="ja-JP" altLang="en-US" sz="1400" dirty="0">
                <a:solidFill>
                  <a:srgbClr val="4A452A"/>
                </a:solidFill>
                <a:latin typeface="Meiryo UI" panose="020B0604030504040204" pitchFamily="50" charset="-128"/>
                <a:ea typeface="Meiryo UI" panose="020B0604030504040204" pitchFamily="50" charset="-128"/>
              </a:rPr>
              <a:t>以内</a:t>
            </a:r>
            <a:endParaRPr kumimoji="1" lang="en-US" altLang="ja-JP" sz="140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61" name="正方形/長方形 60"/>
          <p:cNvSpPr/>
          <p:nvPr/>
        </p:nvSpPr>
        <p:spPr>
          <a:xfrm>
            <a:off x="489974" y="5868701"/>
            <a:ext cx="9106071" cy="350865"/>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a:t>
            </a:r>
            <a:r>
              <a:rPr lang="ja-JP" altLang="en-US" sz="1400" b="1" dirty="0">
                <a:solidFill>
                  <a:srgbClr val="4A452A"/>
                </a:solidFill>
                <a:latin typeface="Meiryo UI" panose="020B0604030504040204" pitchFamily="50" charset="-128"/>
                <a:ea typeface="Meiryo UI" panose="020B0604030504040204" pitchFamily="50" charset="-128"/>
              </a:rPr>
              <a:t>通常の使用状態において天地の方向性が決まっているものは、その方向性に従った図を描きます</a:t>
            </a:r>
            <a:endParaRPr lang="en-US" altLang="ja-JP" sz="1400" noProof="0" dirty="0">
              <a:solidFill>
                <a:srgbClr val="4A452A"/>
              </a:solidFill>
              <a:latin typeface="Meiryo UI" panose="020B0604030504040204" pitchFamily="50" charset="-128"/>
              <a:ea typeface="Meiryo UI" panose="020B0604030504040204" pitchFamily="50" charset="-128"/>
            </a:endParaRPr>
          </a:p>
        </p:txBody>
      </p:sp>
      <p:sp>
        <p:nvSpPr>
          <p:cNvPr id="64" name="正方形/長方形 63"/>
          <p:cNvSpPr/>
          <p:nvPr/>
        </p:nvSpPr>
        <p:spPr>
          <a:xfrm>
            <a:off x="489974" y="4193081"/>
            <a:ext cx="9106071" cy="321883"/>
          </a:xfrm>
          <a:prstGeom prst="rect">
            <a:avLst/>
          </a:prstGeom>
        </p:spPr>
        <p:txBody>
          <a:bodyPr wrap="square" anchor="ctr">
            <a:spAutoFit/>
          </a:bodyPr>
          <a:lstStyle/>
          <a:p>
            <a:pPr marL="27305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a:t>
            </a:r>
            <a:r>
              <a:rPr lang="ja-JP" altLang="en-US" sz="1400" b="1" dirty="0">
                <a:solidFill>
                  <a:srgbClr val="4A452A"/>
                </a:solidFill>
                <a:latin typeface="Meiryo UI" panose="020B0604030504040204" pitchFamily="50" charset="-128"/>
                <a:ea typeface="Meiryo UI" panose="020B0604030504040204" pitchFamily="50" charset="-128"/>
              </a:rPr>
              <a:t>縮尺</a:t>
            </a:r>
            <a:r>
              <a:rPr lang="ja-JP" altLang="en-US" sz="1400" dirty="0">
                <a:solidFill>
                  <a:srgbClr val="4A452A"/>
                </a:solidFill>
                <a:latin typeface="Meiryo UI" panose="020B0604030504040204" pitchFamily="50" charset="-128"/>
                <a:ea typeface="Meiryo UI" panose="020B0604030504040204" pitchFamily="50" charset="-128"/>
              </a:rPr>
              <a:t>　特段の定めはありませんが、各図面の大きさが共通するように表します。</a:t>
            </a:r>
            <a:endParaRPr kumimoji="1" lang="en-US" altLang="ja-JP" sz="1400" i="0" u="none"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9563978" y="6610392"/>
            <a:ext cx="341760" cy="230832"/>
          </a:xfrm>
          <a:prstGeom prst="rect">
            <a:avLst/>
          </a:prstGeom>
          <a:no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55</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p:cNvCxnSpPr/>
          <p:nvPr/>
        </p:nvCxnSpPr>
        <p:spPr>
          <a:xfrm>
            <a:off x="550122" y="1498240"/>
            <a:ext cx="7243060" cy="0"/>
          </a:xfrm>
          <a:prstGeom prst="line">
            <a:avLst/>
          </a:prstGeom>
          <a:ln w="508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72437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7" name="正方形/長方形 26"/>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様々な図法</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42" name="正方形/長方形 41"/>
          <p:cNvSpPr/>
          <p:nvPr/>
        </p:nvSpPr>
        <p:spPr bwMode="auto">
          <a:xfrm>
            <a:off x="480587" y="2101442"/>
            <a:ext cx="8928992" cy="4756558"/>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角丸四角形 42"/>
          <p:cNvSpPr/>
          <p:nvPr/>
        </p:nvSpPr>
        <p:spPr bwMode="auto">
          <a:xfrm>
            <a:off x="696244" y="2280863"/>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44" name="正方形/長方形 43"/>
          <p:cNvSpPr/>
          <p:nvPr/>
        </p:nvSpPr>
        <p:spPr>
          <a:xfrm>
            <a:off x="484307" y="1015689"/>
            <a:ext cx="9106071" cy="523220"/>
          </a:xfrm>
          <a:prstGeom prst="rect">
            <a:avLst/>
          </a:prstGeom>
        </p:spPr>
        <p:txBody>
          <a:bodyPr wrap="square" anchor="ctr">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tab pos="355600" algn="l"/>
              </a:tabLst>
              <a:defRPr/>
            </a:pPr>
            <a:r>
              <a:rPr lang="ja-JP" altLang="en-US" sz="2800" b="1" noProof="0" dirty="0">
                <a:solidFill>
                  <a:srgbClr val="254061"/>
                </a:solidFill>
                <a:latin typeface="Meiryo UI" panose="020B0604030504040204" pitchFamily="50" charset="-128"/>
                <a:ea typeface="Meiryo UI" panose="020B0604030504040204" pitchFamily="50" charset="-128"/>
              </a:rPr>
              <a:t>正投影図法をはじめ</a:t>
            </a:r>
            <a:r>
              <a:rPr lang="ja-JP" altLang="en-US" sz="2800" b="1" dirty="0" err="1">
                <a:solidFill>
                  <a:srgbClr val="254061"/>
                </a:solidFill>
                <a:latin typeface="Meiryo UI" panose="020B0604030504040204" pitchFamily="50" charset="-128"/>
                <a:ea typeface="Meiryo UI" panose="020B0604030504040204" pitchFamily="50" charset="-128"/>
              </a:rPr>
              <a:t>、</a:t>
            </a:r>
            <a:r>
              <a:rPr lang="ja-JP" altLang="en-US" sz="2800" b="1" dirty="0">
                <a:solidFill>
                  <a:srgbClr val="254061"/>
                </a:solidFill>
                <a:latin typeface="Meiryo UI" panose="020B0604030504040204" pitchFamily="50" charset="-128"/>
                <a:ea typeface="Meiryo UI" panose="020B0604030504040204" pitchFamily="50" charset="-128"/>
              </a:rPr>
              <a:t>様々な図法による表現を許容します。</a:t>
            </a:r>
            <a:endParaRPr kumimoji="1" lang="en-US" altLang="ja-JP" sz="2800" b="1"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cs typeface="+mn-cs"/>
            </a:endParaRPr>
          </a:p>
        </p:txBody>
      </p:sp>
      <p:sp>
        <p:nvSpPr>
          <p:cNvPr id="45" name="正方形/長方形 44"/>
          <p:cNvSpPr/>
          <p:nvPr/>
        </p:nvSpPr>
        <p:spPr>
          <a:xfrm>
            <a:off x="496901" y="1611139"/>
            <a:ext cx="9106071" cy="387798"/>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意匠登録出願の図面として提出される主な図法は以下のとおりです。</a:t>
            </a:r>
            <a:endParaRPr lang="en-US" altLang="ja-JP" sz="1600" b="1" dirty="0">
              <a:solidFill>
                <a:srgbClr val="254061"/>
              </a:solidFill>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61069" y="902015"/>
            <a:ext cx="2188420"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条、意匠法施行規則様式第２、様式第６など）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489974" y="2651509"/>
            <a:ext cx="9106071" cy="904863"/>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dirty="0">
                <a:solidFill>
                  <a:srgbClr val="C00000"/>
                </a:solidFill>
                <a:latin typeface="Meiryo UI" panose="020B0604030504040204" pitchFamily="50" charset="-128"/>
                <a:ea typeface="Meiryo UI" panose="020B0604030504040204" pitchFamily="50" charset="-128"/>
              </a:rPr>
              <a:t>■</a:t>
            </a:r>
            <a:r>
              <a:rPr lang="ja-JP" altLang="en-US" sz="1600" b="1" dirty="0">
                <a:solidFill>
                  <a:srgbClr val="C00000"/>
                </a:solidFill>
                <a:latin typeface="Meiryo UI" panose="020B0604030504040204" pitchFamily="50" charset="-128"/>
                <a:ea typeface="Meiryo UI" panose="020B0604030504040204" pitchFamily="50" charset="-128"/>
              </a:rPr>
              <a:t>正投影図法</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隣り合う面が相互に直角である６方向の面に投影したもの（隠れ線を描かない点を除き</a:t>
            </a:r>
            <a:r>
              <a:rPr lang="en-US" altLang="ja-JP" sz="1400" dirty="0">
                <a:solidFill>
                  <a:srgbClr val="4A452A"/>
                </a:solidFill>
                <a:latin typeface="Meiryo UI" panose="020B0604030504040204" pitchFamily="50" charset="-128"/>
                <a:ea typeface="Meiryo UI" panose="020B0604030504040204" pitchFamily="50" charset="-128"/>
              </a:rPr>
              <a:t>JIS</a:t>
            </a:r>
            <a:r>
              <a:rPr lang="ja-JP" altLang="en-US" sz="1400" dirty="0">
                <a:solidFill>
                  <a:srgbClr val="4A452A"/>
                </a:solidFill>
                <a:latin typeface="Meiryo UI" panose="020B0604030504040204" pitchFamily="50" charset="-128"/>
                <a:ea typeface="Meiryo UI" panose="020B0604030504040204" pitchFamily="50" charset="-128"/>
              </a:rPr>
              <a:t>「製図」と共通）　</a:t>
            </a:r>
            <a:endParaRPr lang="en-US" altLang="ja-JP" sz="1400" dirty="0">
              <a:solidFill>
                <a:srgbClr val="4A452A"/>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endParaRPr lang="en-US" altLang="ja-JP" sz="1400" noProof="0" dirty="0">
              <a:solidFill>
                <a:srgbClr val="4A452A"/>
              </a:solidFill>
              <a:latin typeface="Meiryo UI" panose="020B0604030504040204" pitchFamily="50" charset="-128"/>
              <a:ea typeface="Meiryo UI" panose="020B0604030504040204" pitchFamily="50" charset="-128"/>
            </a:endParaRPr>
          </a:p>
        </p:txBody>
      </p:sp>
      <p:sp>
        <p:nvSpPr>
          <p:cNvPr id="50" name="角丸四角形 49"/>
          <p:cNvSpPr/>
          <p:nvPr/>
        </p:nvSpPr>
        <p:spPr bwMode="auto">
          <a:xfrm>
            <a:off x="1412064" y="2280863"/>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sp>
        <p:nvSpPr>
          <p:cNvPr id="51" name="正方形/長方形 50"/>
          <p:cNvSpPr/>
          <p:nvPr/>
        </p:nvSpPr>
        <p:spPr>
          <a:xfrm>
            <a:off x="2068945" y="2210427"/>
            <a:ext cx="7456054" cy="373115"/>
          </a:xfrm>
          <a:prstGeom prst="rect">
            <a:avLst/>
          </a:prstGeom>
        </p:spPr>
        <p:txBody>
          <a:bodyPr wrap="square" anchor="ctr">
            <a:spAutoFit/>
          </a:bodyPr>
          <a:lstStyle/>
          <a:p>
            <a:pPr marL="273050" marR="0" lvl="0" indent="-273050" algn="l" defTabSz="914400" rtl="0" eaLnBrk="1" fontAlgn="auto" latinLnBrk="0" hangingPunct="1">
              <a:lnSpc>
                <a:spcPct val="130000"/>
              </a:lnSpc>
              <a:spcBef>
                <a:spcPts val="0"/>
              </a:spcBef>
              <a:spcAft>
                <a:spcPts val="0"/>
              </a:spcAft>
              <a:buClrTx/>
              <a:buSzTx/>
              <a:buFontTx/>
              <a:buNone/>
              <a:tabLst>
                <a:tab pos="355600" algn="l"/>
              </a:tabLst>
              <a:defRPr/>
            </a:pPr>
            <a:r>
              <a:rPr kumimoji="1" lang="ja-JP" altLang="en-US"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主な作図方法一覧</a:t>
            </a:r>
            <a:endPar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a:blip r:embed="rId3"/>
          <a:stretch>
            <a:fillRect/>
          </a:stretch>
        </p:blipFill>
        <p:spPr>
          <a:xfrm>
            <a:off x="581455" y="3301068"/>
            <a:ext cx="4441157" cy="2185332"/>
          </a:xfrm>
          <a:prstGeom prst="rect">
            <a:avLst/>
          </a:prstGeom>
        </p:spPr>
      </p:pic>
      <p:sp>
        <p:nvSpPr>
          <p:cNvPr id="23" name="正方形/長方形 22"/>
          <p:cNvSpPr/>
          <p:nvPr/>
        </p:nvSpPr>
        <p:spPr>
          <a:xfrm>
            <a:off x="489974" y="5646458"/>
            <a:ext cx="9106071" cy="272703"/>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en-US" altLang="ja-JP" sz="1100" b="1" noProof="0" dirty="0">
                <a:solidFill>
                  <a:srgbClr val="4A452A"/>
                </a:solidFill>
                <a:latin typeface="Meiryo UI" panose="020B0604030504040204" pitchFamily="50" charset="-128"/>
                <a:ea typeface="Meiryo UI" panose="020B0604030504040204" pitchFamily="50" charset="-128"/>
              </a:rPr>
              <a:t>※</a:t>
            </a:r>
            <a:r>
              <a:rPr lang="ja-JP" altLang="en-US" sz="1100" b="1" dirty="0">
                <a:solidFill>
                  <a:srgbClr val="4A452A"/>
                </a:solidFill>
                <a:latin typeface="Meiryo UI" panose="020B0604030504040204" pitchFamily="50" charset="-128"/>
                <a:ea typeface="Meiryo UI" panose="020B0604030504040204" pitchFamily="50" charset="-128"/>
              </a:rPr>
              <a:t>各図同一縮尺で表します。</a:t>
            </a:r>
            <a:endParaRPr lang="en-US" altLang="ja-JP" sz="1100" b="1" noProof="0" dirty="0">
              <a:solidFill>
                <a:srgbClr val="4A452A"/>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489974" y="5908266"/>
            <a:ext cx="9106071" cy="295466"/>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en-US" altLang="ja-JP" sz="1100" b="1" noProof="0" dirty="0">
                <a:solidFill>
                  <a:srgbClr val="4A452A"/>
                </a:solidFill>
                <a:latin typeface="Meiryo UI" panose="020B0604030504040204" pitchFamily="50" charset="-128"/>
                <a:ea typeface="Meiryo UI" panose="020B0604030504040204" pitchFamily="50" charset="-128"/>
              </a:rPr>
              <a:t>※</a:t>
            </a:r>
            <a:r>
              <a:rPr lang="ja-JP" altLang="en-US" sz="1100" b="1" dirty="0">
                <a:solidFill>
                  <a:srgbClr val="4A452A"/>
                </a:solidFill>
                <a:latin typeface="Meiryo UI" panose="020B0604030504040204" pitchFamily="50" charset="-128"/>
                <a:ea typeface="Meiryo UI" panose="020B0604030504040204" pitchFamily="50" charset="-128"/>
              </a:rPr>
              <a:t>他の図と同一または対称の場合に記載を省略可能です（</a:t>
            </a:r>
            <a:r>
              <a:rPr lang="en-US" altLang="ja-JP" sz="1100" b="1" dirty="0">
                <a:solidFill>
                  <a:srgbClr val="4A452A"/>
                </a:solidFill>
                <a:latin typeface="Meiryo UI" panose="020B0604030504040204" pitchFamily="50" charset="-128"/>
                <a:ea typeface="Meiryo UI" panose="020B0604030504040204" pitchFamily="50" charset="-128"/>
              </a:rPr>
              <a:t>【</a:t>
            </a:r>
            <a:r>
              <a:rPr lang="ja-JP" altLang="en-US" sz="1100" b="1" dirty="0">
                <a:solidFill>
                  <a:srgbClr val="4A452A"/>
                </a:solidFill>
                <a:latin typeface="Meiryo UI" panose="020B0604030504040204" pitchFamily="50" charset="-128"/>
                <a:ea typeface="Meiryo UI" panose="020B0604030504040204" pitchFamily="50" charset="-128"/>
              </a:rPr>
              <a:t>意匠の説明</a:t>
            </a:r>
            <a:r>
              <a:rPr lang="en-US" altLang="ja-JP" sz="1100" b="1" dirty="0">
                <a:solidFill>
                  <a:srgbClr val="4A452A"/>
                </a:solidFill>
                <a:latin typeface="Meiryo UI" panose="020B0604030504040204" pitchFamily="50" charset="-128"/>
                <a:ea typeface="Meiryo UI" panose="020B0604030504040204" pitchFamily="50" charset="-128"/>
              </a:rPr>
              <a:t>】</a:t>
            </a:r>
            <a:r>
              <a:rPr lang="ja-JP" altLang="en-US" sz="1100" b="1" dirty="0">
                <a:solidFill>
                  <a:srgbClr val="4A452A"/>
                </a:solidFill>
                <a:latin typeface="Meiryo UI" panose="020B0604030504040204" pitchFamily="50" charset="-128"/>
                <a:ea typeface="Meiryo UI" panose="020B0604030504040204" pitchFamily="50" charset="-128"/>
              </a:rPr>
              <a:t>にその旨を記載してください）</a:t>
            </a:r>
            <a:endParaRPr lang="en-US" altLang="ja-JP" sz="1100" b="1" noProof="0" dirty="0">
              <a:solidFill>
                <a:srgbClr val="4A452A"/>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633032" y="6189954"/>
            <a:ext cx="4244796" cy="295466"/>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100" noProof="0" dirty="0">
                <a:solidFill>
                  <a:srgbClr val="4A452A"/>
                </a:solidFill>
                <a:latin typeface="Meiryo UI" panose="020B0604030504040204" pitchFamily="50" charset="-128"/>
                <a:ea typeface="Meiryo UI" panose="020B0604030504040204" pitchFamily="50" charset="-128"/>
              </a:rPr>
              <a:t>記載例１：背面図は正面図と同一のため省略する。</a:t>
            </a:r>
            <a:endParaRPr lang="en-US" altLang="ja-JP" sz="1100" noProof="0" dirty="0">
              <a:solidFill>
                <a:srgbClr val="4A452A"/>
              </a:solidFill>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5074666" y="3294778"/>
            <a:ext cx="3258890" cy="2604780"/>
            <a:chOff x="6790215" y="2309071"/>
            <a:chExt cx="3258890" cy="2604780"/>
          </a:xfrm>
        </p:grpSpPr>
        <p:sp>
          <p:nvSpPr>
            <p:cNvPr id="5" name="正方形/長方形 4"/>
            <p:cNvSpPr/>
            <p:nvPr/>
          </p:nvSpPr>
          <p:spPr bwMode="auto">
            <a:xfrm>
              <a:off x="6808974" y="2321654"/>
              <a:ext cx="3221373" cy="2579615"/>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a:stretch>
              <a:fillRect/>
            </a:stretch>
          </p:blipFill>
          <p:spPr>
            <a:xfrm>
              <a:off x="6790215" y="2309071"/>
              <a:ext cx="3258890" cy="2604780"/>
            </a:xfrm>
            <a:prstGeom prst="rect">
              <a:avLst/>
            </a:prstGeom>
          </p:spPr>
        </p:pic>
      </p:grpSp>
      <p:sp>
        <p:nvSpPr>
          <p:cNvPr id="21" name="テキスト ボックス 20"/>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56</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p:cNvCxnSpPr/>
          <p:nvPr/>
        </p:nvCxnSpPr>
        <p:spPr>
          <a:xfrm>
            <a:off x="550122" y="1505167"/>
            <a:ext cx="8614660" cy="0"/>
          </a:xfrm>
          <a:prstGeom prst="line">
            <a:avLst/>
          </a:prstGeom>
          <a:ln w="508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635730" y="6439459"/>
            <a:ext cx="4244796" cy="295466"/>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100" noProof="0" dirty="0">
                <a:solidFill>
                  <a:srgbClr val="4A452A"/>
                </a:solidFill>
                <a:latin typeface="Meiryo UI" panose="020B0604030504040204" pitchFamily="50" charset="-128"/>
                <a:ea typeface="Meiryo UI" panose="020B0604030504040204" pitchFamily="50" charset="-128"/>
              </a:rPr>
              <a:t>記載例２：右側面図は左側面図と対称のため省略する。</a:t>
            </a:r>
            <a:endParaRPr lang="en-US" altLang="ja-JP" sz="1100" noProof="0" dirty="0">
              <a:solidFill>
                <a:srgbClr val="4A452A"/>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871386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52896" y="0"/>
            <a:ext cx="8928992" cy="6858000"/>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523801" y="101703"/>
            <a:ext cx="9106071" cy="1218795"/>
          </a:xfrm>
          <a:prstGeom prst="rect">
            <a:avLst/>
          </a:prstGeom>
        </p:spPr>
        <p:txBody>
          <a:bodyPr wrap="square" anchor="ctr">
            <a:spAutoFit/>
          </a:bodyPr>
          <a:lstStyle/>
          <a:p>
            <a:pPr marL="273050" lvl="0" indent="-273050">
              <a:lnSpc>
                <a:spcPct val="120000"/>
              </a:lnSpc>
              <a:tabLst>
                <a:tab pos="355600" algn="l"/>
              </a:tabLst>
              <a:defRPr/>
            </a:pPr>
            <a:r>
              <a:rPr lang="ja-JP" altLang="en-US" sz="1300" dirty="0">
                <a:solidFill>
                  <a:srgbClr val="C00000"/>
                </a:solidFill>
                <a:latin typeface="Meiryo UI" panose="020B0604030504040204" pitchFamily="50" charset="-128"/>
                <a:ea typeface="Meiryo UI" panose="020B0604030504040204" pitchFamily="50" charset="-128"/>
              </a:rPr>
              <a:t>■</a:t>
            </a:r>
            <a:r>
              <a:rPr lang="ja-JP" altLang="en-US" sz="1300" b="1" dirty="0">
                <a:solidFill>
                  <a:srgbClr val="C00000"/>
                </a:solidFill>
                <a:latin typeface="Meiryo UI" panose="020B0604030504040204" pitchFamily="50" charset="-128"/>
                <a:ea typeface="Meiryo UI" panose="020B0604030504040204" pitchFamily="50" charset="-128"/>
              </a:rPr>
              <a:t>正投影図法で表した例（建築物の外観について意匠登録を受ける例）</a:t>
            </a:r>
            <a:endParaRPr lang="en-US" altLang="ja-JP" sz="13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住宅</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意匠に係る物品の説明</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この住宅は、二地域居住をする人や、別荘での利用を主に想定した平屋建住宅である。</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意匠の説明</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正面図、背面図、左側面図、右側面図に表された窓はいずれも透明である。</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　　　　　　　　 右側面図に表された玄関ドアの縦長矩形部は透光性を有する。</a:t>
            </a:r>
          </a:p>
        </p:txBody>
      </p:sp>
      <p:pic>
        <p:nvPicPr>
          <p:cNvPr id="17" name="図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3264" y="3768682"/>
            <a:ext cx="3320149" cy="1200953"/>
          </a:xfrm>
          <a:prstGeom prst="rect">
            <a:avLst/>
          </a:prstGeom>
        </p:spPr>
      </p:pic>
      <p:pic>
        <p:nvPicPr>
          <p:cNvPr id="18" name="図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49169" y="5445031"/>
            <a:ext cx="3068339" cy="1204634"/>
          </a:xfrm>
          <a:prstGeom prst="rect">
            <a:avLst/>
          </a:prstGeom>
        </p:spPr>
      </p:pic>
      <p:pic>
        <p:nvPicPr>
          <p:cNvPr id="20" name="図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9005" y="3778226"/>
            <a:ext cx="2141833" cy="1191409"/>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35122" y="3782855"/>
            <a:ext cx="2133513" cy="1186780"/>
          </a:xfrm>
          <a:prstGeom prst="rect">
            <a:avLst/>
          </a:prstGeom>
        </p:spPr>
      </p:pic>
      <p:pic>
        <p:nvPicPr>
          <p:cNvPr id="23" name="図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88037" y="1375086"/>
            <a:ext cx="3590603" cy="2144013"/>
          </a:xfrm>
          <a:prstGeom prst="rect">
            <a:avLst/>
          </a:prstGeom>
        </p:spPr>
      </p:pic>
      <p:sp>
        <p:nvSpPr>
          <p:cNvPr id="24" name="正方形/長方形 23"/>
          <p:cNvSpPr/>
          <p:nvPr/>
        </p:nvSpPr>
        <p:spPr>
          <a:xfrm>
            <a:off x="2102414" y="2291910"/>
            <a:ext cx="1500668" cy="289053"/>
          </a:xfrm>
          <a:prstGeom prst="rect">
            <a:avLst/>
          </a:prstGeom>
        </p:spPr>
        <p:txBody>
          <a:bodyPr wrap="square" anchor="ctr">
            <a:spAutoFit/>
          </a:bodyPr>
          <a:lstStyle/>
          <a:p>
            <a:pPr marL="273050" lvl="0" indent="-273050" algn="ctr">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平面図</a:t>
            </a:r>
            <a:r>
              <a:rPr lang="en-US" altLang="ja-JP" sz="1200" dirty="0">
                <a:solidFill>
                  <a:srgbClr val="4A452A"/>
                </a:solidFill>
                <a:latin typeface="Meiryo UI" panose="020B0604030504040204" pitchFamily="50" charset="-128"/>
                <a:ea typeface="Meiryo UI" panose="020B0604030504040204" pitchFamily="50" charset="-128"/>
              </a:rPr>
              <a:t>】</a:t>
            </a:r>
            <a:endParaRPr lang="ja-JP" altLang="en-US" sz="1200" dirty="0">
              <a:solidFill>
                <a:srgbClr val="4A452A"/>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4059146" y="4973739"/>
            <a:ext cx="1500668" cy="313932"/>
          </a:xfrm>
          <a:prstGeom prst="rect">
            <a:avLst/>
          </a:prstGeom>
        </p:spPr>
        <p:txBody>
          <a:bodyPr wrap="square" anchor="ctr">
            <a:spAutoFit/>
          </a:bodyPr>
          <a:lstStyle/>
          <a:p>
            <a:pPr marL="273050" lvl="0" indent="-273050" algn="ctr">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正面図</a:t>
            </a:r>
            <a:r>
              <a:rPr lang="en-US" altLang="ja-JP" sz="1200" dirty="0">
                <a:solidFill>
                  <a:srgbClr val="4A452A"/>
                </a:solidFill>
                <a:latin typeface="Meiryo UI" panose="020B0604030504040204" pitchFamily="50" charset="-128"/>
                <a:ea typeface="Meiryo UI" panose="020B0604030504040204" pitchFamily="50" charset="-128"/>
              </a:rPr>
              <a:t>】</a:t>
            </a:r>
            <a:endParaRPr lang="ja-JP" altLang="en-US" sz="1200" dirty="0">
              <a:solidFill>
                <a:srgbClr val="4A452A"/>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969206" y="4973739"/>
            <a:ext cx="1500668" cy="313932"/>
          </a:xfrm>
          <a:prstGeom prst="rect">
            <a:avLst/>
          </a:prstGeom>
        </p:spPr>
        <p:txBody>
          <a:bodyPr wrap="square" anchor="ctr">
            <a:spAutoFit/>
          </a:bodyPr>
          <a:lstStyle/>
          <a:p>
            <a:pPr marL="273050" lvl="0" indent="-273050" algn="ctr">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左側面図</a:t>
            </a:r>
            <a:r>
              <a:rPr lang="en-US" altLang="ja-JP" sz="1200" dirty="0">
                <a:solidFill>
                  <a:srgbClr val="4A452A"/>
                </a:solidFill>
                <a:latin typeface="Meiryo UI" panose="020B0604030504040204" pitchFamily="50" charset="-128"/>
                <a:ea typeface="Meiryo UI" panose="020B0604030504040204" pitchFamily="50" charset="-128"/>
              </a:rPr>
              <a:t>】</a:t>
            </a:r>
            <a:endParaRPr lang="ja-JP" altLang="en-US" sz="1200" dirty="0">
              <a:solidFill>
                <a:srgbClr val="4A452A"/>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7182656" y="4973739"/>
            <a:ext cx="1500668" cy="313932"/>
          </a:xfrm>
          <a:prstGeom prst="rect">
            <a:avLst/>
          </a:prstGeom>
        </p:spPr>
        <p:txBody>
          <a:bodyPr wrap="square" anchor="ctr">
            <a:spAutoFit/>
          </a:bodyPr>
          <a:lstStyle/>
          <a:p>
            <a:pPr marL="273050" lvl="0" indent="-273050" algn="ctr">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右側面図</a:t>
            </a:r>
            <a:r>
              <a:rPr lang="en-US" altLang="ja-JP" sz="1200" dirty="0">
                <a:solidFill>
                  <a:srgbClr val="4A452A"/>
                </a:solidFill>
                <a:latin typeface="Meiryo UI" panose="020B0604030504040204" pitchFamily="50" charset="-128"/>
                <a:ea typeface="Meiryo UI" panose="020B0604030504040204" pitchFamily="50" charset="-128"/>
              </a:rPr>
              <a:t>】</a:t>
            </a:r>
            <a:endParaRPr lang="ja-JP" altLang="en-US" sz="1200" dirty="0">
              <a:solidFill>
                <a:srgbClr val="4A452A"/>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2102414" y="6124429"/>
            <a:ext cx="1500668" cy="313932"/>
          </a:xfrm>
          <a:prstGeom prst="rect">
            <a:avLst/>
          </a:prstGeom>
        </p:spPr>
        <p:txBody>
          <a:bodyPr wrap="square" anchor="ctr">
            <a:spAutoFit/>
          </a:bodyPr>
          <a:lstStyle/>
          <a:p>
            <a:pPr marL="273050" lvl="0" indent="-273050" algn="ctr">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背面図</a:t>
            </a:r>
            <a:r>
              <a:rPr lang="en-US" altLang="ja-JP" sz="1200" dirty="0">
                <a:solidFill>
                  <a:srgbClr val="4A452A"/>
                </a:solidFill>
                <a:latin typeface="Meiryo UI" panose="020B0604030504040204" pitchFamily="50" charset="-128"/>
                <a:ea typeface="Meiryo UI" panose="020B0604030504040204" pitchFamily="50" charset="-128"/>
              </a:rPr>
              <a:t>】</a:t>
            </a:r>
            <a:endParaRPr lang="ja-JP" altLang="en-US" sz="1200" dirty="0">
              <a:solidFill>
                <a:srgbClr val="4A452A"/>
              </a:solidFill>
              <a:latin typeface="Meiryo UI" panose="020B0604030504040204" pitchFamily="50" charset="-128"/>
              <a:ea typeface="Meiryo UI" panose="020B0604030504040204" pitchFamily="50" charset="-128"/>
            </a:endParaRPr>
          </a:p>
        </p:txBody>
      </p:sp>
      <p:sp>
        <p:nvSpPr>
          <p:cNvPr id="3" name="正方形/長方形 2"/>
          <p:cNvSpPr/>
          <p:nvPr/>
        </p:nvSpPr>
        <p:spPr bwMode="auto">
          <a:xfrm>
            <a:off x="2967178" y="1744910"/>
            <a:ext cx="255865" cy="255864"/>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4" name="正方形/長方形 33"/>
          <p:cNvSpPr/>
          <p:nvPr/>
        </p:nvSpPr>
        <p:spPr bwMode="auto">
          <a:xfrm>
            <a:off x="6349340" y="1723938"/>
            <a:ext cx="334162" cy="328568"/>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5" name="正方形/長方形 34"/>
          <p:cNvSpPr/>
          <p:nvPr/>
        </p:nvSpPr>
        <p:spPr bwMode="auto">
          <a:xfrm>
            <a:off x="3104199" y="4372063"/>
            <a:ext cx="334162" cy="328568"/>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6" name="正方形/長方形 35"/>
          <p:cNvSpPr/>
          <p:nvPr/>
        </p:nvSpPr>
        <p:spPr bwMode="auto">
          <a:xfrm>
            <a:off x="6157792" y="4451758"/>
            <a:ext cx="334162" cy="328568"/>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57</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bwMode="auto">
          <a:xfrm>
            <a:off x="5770418" y="66967"/>
            <a:ext cx="3484416" cy="424869"/>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ctr"/>
            <a:r>
              <a:rPr kumimoji="0" lang="ja-JP" altLang="en-US" sz="1100" b="1" dirty="0">
                <a:solidFill>
                  <a:srgbClr val="C00000"/>
                </a:solidFill>
                <a:latin typeface="Meiryo UI" panose="020B0604030504040204" pitchFamily="50" charset="-128"/>
                <a:ea typeface="Meiryo UI" panose="020B0604030504040204" pitchFamily="50" charset="-128"/>
              </a:rPr>
              <a:t>意匠登録を受けようとする意匠のみ、見えるままを表します。</a:t>
            </a:r>
            <a:endParaRPr kumimoji="0" lang="en-US" altLang="ja-JP" sz="1100" b="1" dirty="0">
              <a:solidFill>
                <a:srgbClr val="C00000"/>
              </a:solidFill>
              <a:latin typeface="Meiryo UI" panose="020B0604030504040204" pitchFamily="50" charset="-128"/>
              <a:ea typeface="Meiryo UI" panose="020B0604030504040204" pitchFamily="50" charset="-128"/>
            </a:endParaRPr>
          </a:p>
          <a:p>
            <a:pPr algn="ctr"/>
            <a:r>
              <a:rPr kumimoji="0" lang="ja-JP" altLang="en-US" sz="1100" b="1" dirty="0">
                <a:solidFill>
                  <a:srgbClr val="C00000"/>
                </a:solidFill>
                <a:latin typeface="Meiryo UI" panose="020B0604030504040204" pitchFamily="50" charset="-128"/>
                <a:ea typeface="Meiryo UI" panose="020B0604030504040204" pitchFamily="50" charset="-128"/>
              </a:rPr>
              <a:t>（寸法、方位、図面記号、仕上げなどは表しません）</a:t>
            </a:r>
            <a:endParaRPr kumimoji="0" lang="en-US" altLang="ja-JP" sz="1100" b="1" dirty="0">
              <a:solidFill>
                <a:srgbClr val="C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0087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69080" y="0"/>
            <a:ext cx="8928992" cy="6858000"/>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9" name="正方形/長方形 48"/>
          <p:cNvSpPr/>
          <p:nvPr/>
        </p:nvSpPr>
        <p:spPr>
          <a:xfrm>
            <a:off x="574940" y="113849"/>
            <a:ext cx="9106071" cy="904863"/>
          </a:xfrm>
          <a:prstGeom prst="rect">
            <a:avLst/>
          </a:prstGeom>
        </p:spPr>
        <p:txBody>
          <a:bodyPr wrap="square" anchor="ctr">
            <a:spAutoFit/>
          </a:bodyPr>
          <a:lstStyle/>
          <a:p>
            <a:pPr marL="273050" lvl="0" indent="-273050">
              <a:lnSpc>
                <a:spcPct val="120000"/>
              </a:lnSpc>
              <a:tabLst>
                <a:tab pos="355600" algn="l"/>
              </a:tabLst>
              <a:defRPr/>
            </a:pPr>
            <a:r>
              <a:rPr lang="ja-JP" altLang="en-US" sz="1600" dirty="0">
                <a:solidFill>
                  <a:srgbClr val="C00000"/>
                </a:solidFill>
                <a:latin typeface="Meiryo UI" panose="020B0604030504040204" pitchFamily="50" charset="-128"/>
                <a:ea typeface="Meiryo UI" panose="020B0604030504040204" pitchFamily="50" charset="-128"/>
              </a:rPr>
              <a:t>■</a:t>
            </a:r>
            <a:r>
              <a:rPr lang="ja-JP" altLang="en-US" sz="1600" b="1" dirty="0">
                <a:solidFill>
                  <a:srgbClr val="C00000"/>
                </a:solidFill>
                <a:latin typeface="Meiryo UI" panose="020B0604030504040204" pitchFamily="50" charset="-128"/>
                <a:ea typeface="Meiryo UI" panose="020B0604030504040204" pitchFamily="50" charset="-128"/>
              </a:rPr>
              <a:t>アイソメトリック図法（等角投影図法）</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３つの互いに直行する座標軸が互いに</a:t>
            </a:r>
            <a:r>
              <a:rPr lang="en-US" altLang="ja-JP" sz="1400" dirty="0">
                <a:solidFill>
                  <a:srgbClr val="4A452A"/>
                </a:solidFill>
                <a:latin typeface="Meiryo UI" panose="020B0604030504040204" pitchFamily="50" charset="-128"/>
                <a:ea typeface="Meiryo UI" panose="020B0604030504040204" pitchFamily="50" charset="-128"/>
              </a:rPr>
              <a:t>120</a:t>
            </a:r>
            <a:r>
              <a:rPr lang="ja-JP" altLang="en-US" sz="1400" dirty="0">
                <a:solidFill>
                  <a:srgbClr val="4A452A"/>
                </a:solidFill>
                <a:latin typeface="Meiryo UI" panose="020B0604030504040204" pitchFamily="50" charset="-128"/>
                <a:ea typeface="Meiryo UI" panose="020B0604030504040204" pitchFamily="50" charset="-128"/>
              </a:rPr>
              <a:t>度になるように表したもの</a:t>
            </a:r>
            <a:endParaRPr lang="en-US" altLang="ja-JP" sz="1400" dirty="0">
              <a:solidFill>
                <a:srgbClr val="4A452A"/>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endParaRPr lang="en-US" altLang="ja-JP" sz="1400" noProof="0" dirty="0">
              <a:solidFill>
                <a:srgbClr val="4A452A"/>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2195" y="759210"/>
            <a:ext cx="2629947" cy="1462909"/>
          </a:xfrm>
          <a:prstGeom prst="rect">
            <a:avLst/>
          </a:prstGeom>
        </p:spPr>
      </p:pic>
      <p:sp>
        <p:nvSpPr>
          <p:cNvPr id="19" name="正方形/長方形 18"/>
          <p:cNvSpPr/>
          <p:nvPr/>
        </p:nvSpPr>
        <p:spPr>
          <a:xfrm>
            <a:off x="574940" y="2368659"/>
            <a:ext cx="9106071" cy="646331"/>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dirty="0">
                <a:solidFill>
                  <a:srgbClr val="C00000"/>
                </a:solidFill>
                <a:latin typeface="Meiryo UI" panose="020B0604030504040204" pitchFamily="50" charset="-128"/>
                <a:ea typeface="Meiryo UI" panose="020B0604030504040204" pitchFamily="50" charset="-128"/>
              </a:rPr>
              <a:t>■</a:t>
            </a:r>
            <a:r>
              <a:rPr lang="ja-JP" altLang="en-US" sz="1600" b="1" dirty="0">
                <a:solidFill>
                  <a:srgbClr val="C00000"/>
                </a:solidFill>
                <a:latin typeface="Meiryo UI" panose="020B0604030504040204" pitchFamily="50" charset="-128"/>
                <a:ea typeface="Meiryo UI" panose="020B0604030504040204" pitchFamily="50" charset="-128"/>
              </a:rPr>
              <a:t>キャビネット図法</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幅：高さ：奥行　が　</a:t>
            </a:r>
            <a:r>
              <a:rPr lang="en-US" altLang="ja-JP" sz="1400" dirty="0">
                <a:solidFill>
                  <a:srgbClr val="4A452A"/>
                </a:solidFill>
                <a:latin typeface="Meiryo UI" panose="020B0604030504040204" pitchFamily="50" charset="-128"/>
                <a:ea typeface="Meiryo UI" panose="020B0604030504040204" pitchFamily="50" charset="-128"/>
              </a:rPr>
              <a:t>1:1:0.5</a:t>
            </a:r>
            <a:r>
              <a:rPr lang="ja-JP" altLang="en-US" sz="1400" dirty="0">
                <a:solidFill>
                  <a:srgbClr val="4A452A"/>
                </a:solidFill>
                <a:latin typeface="Meiryo UI" panose="020B0604030504040204" pitchFamily="50" charset="-128"/>
                <a:ea typeface="Meiryo UI" panose="020B0604030504040204" pitchFamily="50" charset="-128"/>
              </a:rPr>
              <a:t>　となるように表したもの（傾角は</a:t>
            </a:r>
            <a:r>
              <a:rPr lang="en-US" altLang="ja-JP" sz="1400" dirty="0">
                <a:solidFill>
                  <a:srgbClr val="4A452A"/>
                </a:solidFill>
                <a:latin typeface="Meiryo UI" panose="020B0604030504040204" pitchFamily="50" charset="-128"/>
                <a:ea typeface="Meiryo UI" panose="020B0604030504040204" pitchFamily="50" charset="-128"/>
              </a:rPr>
              <a:t>45</a:t>
            </a:r>
            <a:r>
              <a:rPr lang="ja-JP" altLang="en-US" sz="1400" dirty="0">
                <a:solidFill>
                  <a:srgbClr val="4A452A"/>
                </a:solidFill>
                <a:latin typeface="Meiryo UI" panose="020B0604030504040204" pitchFamily="50" charset="-128"/>
                <a:ea typeface="Meiryo UI" panose="020B0604030504040204" pitchFamily="50" charset="-128"/>
              </a:rPr>
              <a:t>度が一般的）</a:t>
            </a:r>
            <a:endParaRPr lang="en-US" altLang="ja-JP" sz="1400" noProof="0" dirty="0">
              <a:solidFill>
                <a:srgbClr val="4A452A"/>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8002" y="2986477"/>
            <a:ext cx="2470559" cy="1460902"/>
          </a:xfrm>
          <a:prstGeom prst="rect">
            <a:avLst/>
          </a:prstGeom>
        </p:spPr>
      </p:pic>
      <p:sp>
        <p:nvSpPr>
          <p:cNvPr id="21" name="正方形/長方形 20"/>
          <p:cNvSpPr/>
          <p:nvPr/>
        </p:nvSpPr>
        <p:spPr>
          <a:xfrm>
            <a:off x="574940" y="4583044"/>
            <a:ext cx="9106071" cy="646331"/>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dirty="0">
                <a:solidFill>
                  <a:srgbClr val="C00000"/>
                </a:solidFill>
                <a:latin typeface="Meiryo UI" panose="020B0604030504040204" pitchFamily="50" charset="-128"/>
                <a:ea typeface="Meiryo UI" panose="020B0604030504040204" pitchFamily="50" charset="-128"/>
              </a:rPr>
              <a:t>■</a:t>
            </a:r>
            <a:r>
              <a:rPr lang="ja-JP" altLang="en-US" sz="1600" b="1" dirty="0">
                <a:solidFill>
                  <a:srgbClr val="C00000"/>
                </a:solidFill>
                <a:latin typeface="Meiryo UI" panose="020B0604030504040204" pitchFamily="50" charset="-128"/>
                <a:ea typeface="Meiryo UI" panose="020B0604030504040204" pitchFamily="50" charset="-128"/>
              </a:rPr>
              <a:t>カバリエ図法</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幅：高さ：奥行　が　</a:t>
            </a:r>
            <a:r>
              <a:rPr lang="en-US" altLang="ja-JP" sz="1400" dirty="0">
                <a:solidFill>
                  <a:srgbClr val="4A452A"/>
                </a:solidFill>
                <a:latin typeface="Meiryo UI" panose="020B0604030504040204" pitchFamily="50" charset="-128"/>
                <a:ea typeface="Meiryo UI" panose="020B0604030504040204" pitchFamily="50" charset="-128"/>
              </a:rPr>
              <a:t>1:1:1</a:t>
            </a:r>
            <a:r>
              <a:rPr lang="ja-JP" altLang="en-US" sz="1400" dirty="0">
                <a:solidFill>
                  <a:srgbClr val="4A452A"/>
                </a:solidFill>
                <a:latin typeface="Meiryo UI" panose="020B0604030504040204" pitchFamily="50" charset="-128"/>
                <a:ea typeface="Meiryo UI" panose="020B0604030504040204" pitchFamily="50" charset="-128"/>
              </a:rPr>
              <a:t>　となるように表したもの（傾角は</a:t>
            </a:r>
            <a:r>
              <a:rPr lang="en-US" altLang="ja-JP" sz="1400" dirty="0">
                <a:solidFill>
                  <a:srgbClr val="4A452A"/>
                </a:solidFill>
                <a:latin typeface="Meiryo UI" panose="020B0604030504040204" pitchFamily="50" charset="-128"/>
                <a:ea typeface="Meiryo UI" panose="020B0604030504040204" pitchFamily="50" charset="-128"/>
              </a:rPr>
              <a:t>45</a:t>
            </a:r>
            <a:r>
              <a:rPr lang="ja-JP" altLang="en-US" sz="1400" dirty="0">
                <a:solidFill>
                  <a:srgbClr val="4A452A"/>
                </a:solidFill>
                <a:latin typeface="Meiryo UI" panose="020B0604030504040204" pitchFamily="50" charset="-128"/>
                <a:ea typeface="Meiryo UI" panose="020B0604030504040204" pitchFamily="50" charset="-128"/>
              </a:rPr>
              <a:t>度が一般的）</a:t>
            </a:r>
            <a:endParaRPr lang="en-US" altLang="ja-JP" sz="1400" noProof="0" dirty="0">
              <a:solidFill>
                <a:srgbClr val="4A452A"/>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4777" y="5254971"/>
            <a:ext cx="2093055" cy="1464676"/>
          </a:xfrm>
          <a:prstGeom prst="rect">
            <a:avLst/>
          </a:prstGeom>
        </p:spPr>
      </p:pic>
      <p:sp>
        <p:nvSpPr>
          <p:cNvPr id="28" name="正方形/長方形 27"/>
          <p:cNvSpPr/>
          <p:nvPr/>
        </p:nvSpPr>
        <p:spPr>
          <a:xfrm>
            <a:off x="3313364" y="3500838"/>
            <a:ext cx="4244796" cy="295466"/>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en-US" altLang="ja-JP" sz="1100" noProof="0" dirty="0">
                <a:solidFill>
                  <a:srgbClr val="4A452A"/>
                </a:solidFill>
                <a:latin typeface="Meiryo UI" panose="020B0604030504040204" pitchFamily="50" charset="-128"/>
                <a:ea typeface="Meiryo UI" panose="020B0604030504040204" pitchFamily="50" charset="-128"/>
              </a:rPr>
              <a:t>※</a:t>
            </a:r>
            <a:r>
              <a:rPr lang="ja-JP" altLang="en-US" sz="1100" noProof="0" dirty="0">
                <a:solidFill>
                  <a:srgbClr val="4A452A"/>
                </a:solidFill>
                <a:latin typeface="Meiryo UI" panose="020B0604030504040204" pitchFamily="50" charset="-128"/>
                <a:ea typeface="Meiryo UI" panose="020B0604030504040204" pitchFamily="50" charset="-128"/>
              </a:rPr>
              <a:t>キャビネット図法で表した旨と傾角を</a:t>
            </a:r>
            <a:r>
              <a:rPr lang="en-US" altLang="ja-JP" sz="1100" noProof="0" dirty="0">
                <a:solidFill>
                  <a:srgbClr val="4A452A"/>
                </a:solidFill>
                <a:latin typeface="Meiryo UI" panose="020B0604030504040204" pitchFamily="50" charset="-128"/>
                <a:ea typeface="Meiryo UI" panose="020B0604030504040204" pitchFamily="50" charset="-128"/>
              </a:rPr>
              <a:t>【</a:t>
            </a:r>
            <a:r>
              <a:rPr lang="ja-JP" altLang="en-US" sz="1100" noProof="0" dirty="0">
                <a:solidFill>
                  <a:srgbClr val="4A452A"/>
                </a:solidFill>
                <a:latin typeface="Meiryo UI" panose="020B0604030504040204" pitchFamily="50" charset="-128"/>
                <a:ea typeface="Meiryo UI" panose="020B0604030504040204" pitchFamily="50" charset="-128"/>
              </a:rPr>
              <a:t>意匠の説明</a:t>
            </a:r>
            <a:r>
              <a:rPr lang="en-US" altLang="ja-JP" sz="1100" noProof="0" dirty="0">
                <a:solidFill>
                  <a:srgbClr val="4A452A"/>
                </a:solidFill>
                <a:latin typeface="Meiryo UI" panose="020B0604030504040204" pitchFamily="50" charset="-128"/>
                <a:ea typeface="Meiryo UI" panose="020B0604030504040204" pitchFamily="50" charset="-128"/>
              </a:rPr>
              <a:t>】</a:t>
            </a:r>
            <a:r>
              <a:rPr lang="ja-JP" altLang="en-US" sz="1100" noProof="0" dirty="0">
                <a:solidFill>
                  <a:srgbClr val="4A452A"/>
                </a:solidFill>
                <a:latin typeface="Meiryo UI" panose="020B0604030504040204" pitchFamily="50" charset="-128"/>
                <a:ea typeface="Meiryo UI" panose="020B0604030504040204" pitchFamily="50" charset="-128"/>
              </a:rPr>
              <a:t>に記載します。</a:t>
            </a:r>
            <a:endParaRPr lang="en-US" altLang="ja-JP" sz="1100" noProof="0" dirty="0">
              <a:solidFill>
                <a:srgbClr val="4A452A"/>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3313364" y="5658207"/>
            <a:ext cx="4244796" cy="295466"/>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カバリエ</a:t>
            </a:r>
            <a:r>
              <a:rPr lang="ja-JP" altLang="en-US" sz="1100" noProof="0" dirty="0">
                <a:solidFill>
                  <a:srgbClr val="4A452A"/>
                </a:solidFill>
                <a:latin typeface="Meiryo UI" panose="020B0604030504040204" pitchFamily="50" charset="-128"/>
                <a:ea typeface="Meiryo UI" panose="020B0604030504040204" pitchFamily="50" charset="-128"/>
              </a:rPr>
              <a:t>図法で表した旨と傾角を</a:t>
            </a:r>
            <a:r>
              <a:rPr lang="en-US" altLang="ja-JP" sz="1100" noProof="0" dirty="0">
                <a:solidFill>
                  <a:srgbClr val="4A452A"/>
                </a:solidFill>
                <a:latin typeface="Meiryo UI" panose="020B0604030504040204" pitchFamily="50" charset="-128"/>
                <a:ea typeface="Meiryo UI" panose="020B0604030504040204" pitchFamily="50" charset="-128"/>
              </a:rPr>
              <a:t>【</a:t>
            </a:r>
            <a:r>
              <a:rPr lang="ja-JP" altLang="en-US" sz="1100" noProof="0" dirty="0">
                <a:solidFill>
                  <a:srgbClr val="4A452A"/>
                </a:solidFill>
                <a:latin typeface="Meiryo UI" panose="020B0604030504040204" pitchFamily="50" charset="-128"/>
                <a:ea typeface="Meiryo UI" panose="020B0604030504040204" pitchFamily="50" charset="-128"/>
              </a:rPr>
              <a:t>意匠の説明</a:t>
            </a:r>
            <a:r>
              <a:rPr lang="en-US" altLang="ja-JP" sz="1100" noProof="0" dirty="0">
                <a:solidFill>
                  <a:srgbClr val="4A452A"/>
                </a:solidFill>
                <a:latin typeface="Meiryo UI" panose="020B0604030504040204" pitchFamily="50" charset="-128"/>
                <a:ea typeface="Meiryo UI" panose="020B0604030504040204" pitchFamily="50" charset="-128"/>
              </a:rPr>
              <a:t>】</a:t>
            </a:r>
            <a:r>
              <a:rPr lang="ja-JP" altLang="en-US" sz="1100" noProof="0" dirty="0">
                <a:solidFill>
                  <a:srgbClr val="4A452A"/>
                </a:solidFill>
                <a:latin typeface="Meiryo UI" panose="020B0604030504040204" pitchFamily="50" charset="-128"/>
                <a:ea typeface="Meiryo UI" panose="020B0604030504040204" pitchFamily="50" charset="-128"/>
              </a:rPr>
              <a:t>に記載します。</a:t>
            </a:r>
            <a:endParaRPr lang="en-US" altLang="ja-JP" sz="1100" noProof="0" dirty="0">
              <a:solidFill>
                <a:srgbClr val="4A452A"/>
              </a:solidFill>
              <a:latin typeface="Meiryo UI" panose="020B0604030504040204" pitchFamily="50" charset="-128"/>
              <a:ea typeface="Meiryo UI" panose="020B0604030504040204" pitchFamily="50" charset="-128"/>
            </a:endParaRPr>
          </a:p>
        </p:txBody>
      </p:sp>
      <p:sp>
        <p:nvSpPr>
          <p:cNvPr id="30" name="正方形/長方形 29"/>
          <p:cNvSpPr/>
          <p:nvPr/>
        </p:nvSpPr>
        <p:spPr>
          <a:xfrm>
            <a:off x="3313364" y="3744629"/>
            <a:ext cx="5761804" cy="498598"/>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en-US" altLang="ja-JP" sz="1100" noProof="0" dirty="0">
                <a:solidFill>
                  <a:srgbClr val="4A452A"/>
                </a:solidFill>
                <a:latin typeface="Meiryo UI" panose="020B0604030504040204" pitchFamily="50" charset="-128"/>
                <a:ea typeface="Meiryo UI" panose="020B0604030504040204" pitchFamily="50" charset="-128"/>
              </a:rPr>
              <a:t>※</a:t>
            </a:r>
            <a:r>
              <a:rPr lang="ja-JP" altLang="en-US" sz="1100" noProof="0" dirty="0">
                <a:solidFill>
                  <a:srgbClr val="4A452A"/>
                </a:solidFill>
                <a:latin typeface="Meiryo UI" panose="020B0604030504040204" pitchFamily="50" charset="-128"/>
                <a:ea typeface="Meiryo UI" panose="020B0604030504040204" pitchFamily="50" charset="-128"/>
              </a:rPr>
              <a:t>正投影図法で表した場合に該当する図の表示を記載します。</a:t>
            </a:r>
            <a:endParaRPr lang="en-US" altLang="ja-JP" sz="1100" noProof="0" dirty="0">
              <a:solidFill>
                <a:srgbClr val="4A452A"/>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例えば、正面、平面、右側面に該当する図である時は、</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正面、平面、右側面を表す図</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とします。</a:t>
            </a:r>
            <a:endParaRPr lang="en-US" altLang="ja-JP" sz="1100" noProof="0" dirty="0">
              <a:solidFill>
                <a:srgbClr val="4A452A"/>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3313364" y="1229320"/>
            <a:ext cx="5915602" cy="498598"/>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en-US" altLang="ja-JP" sz="1100" noProof="0" dirty="0">
                <a:solidFill>
                  <a:srgbClr val="4A452A"/>
                </a:solidFill>
                <a:latin typeface="Meiryo UI" panose="020B0604030504040204" pitchFamily="50" charset="-128"/>
                <a:ea typeface="Meiryo UI" panose="020B0604030504040204" pitchFamily="50" charset="-128"/>
              </a:rPr>
              <a:t>※</a:t>
            </a:r>
            <a:r>
              <a:rPr lang="ja-JP" altLang="en-US" sz="1100" noProof="0" dirty="0">
                <a:solidFill>
                  <a:srgbClr val="4A452A"/>
                </a:solidFill>
                <a:latin typeface="Meiryo UI" panose="020B0604030504040204" pitchFamily="50" charset="-128"/>
                <a:ea typeface="Meiryo UI" panose="020B0604030504040204" pitchFamily="50" charset="-128"/>
              </a:rPr>
              <a:t>正投影図法で表した場合に該当する図の表示を記載します。</a:t>
            </a:r>
            <a:endParaRPr lang="en-US" altLang="ja-JP" sz="1100" noProof="0" dirty="0">
              <a:solidFill>
                <a:srgbClr val="4A452A"/>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例えば、正面、平面、右側面に該当する図である時は、</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正面、平面及び右側面を表す図</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とします。</a:t>
            </a:r>
            <a:endParaRPr lang="en-US" altLang="ja-JP" sz="1100" noProof="0" dirty="0">
              <a:solidFill>
                <a:srgbClr val="4A452A"/>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3313364" y="5914565"/>
            <a:ext cx="5761804" cy="498598"/>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en-US" altLang="ja-JP" sz="1100" noProof="0" dirty="0">
                <a:solidFill>
                  <a:srgbClr val="4A452A"/>
                </a:solidFill>
                <a:latin typeface="Meiryo UI" panose="020B0604030504040204" pitchFamily="50" charset="-128"/>
                <a:ea typeface="Meiryo UI" panose="020B0604030504040204" pitchFamily="50" charset="-128"/>
              </a:rPr>
              <a:t>※</a:t>
            </a:r>
            <a:r>
              <a:rPr lang="ja-JP" altLang="en-US" sz="1100" noProof="0" dirty="0">
                <a:solidFill>
                  <a:srgbClr val="4A452A"/>
                </a:solidFill>
                <a:latin typeface="Meiryo UI" panose="020B0604030504040204" pitchFamily="50" charset="-128"/>
                <a:ea typeface="Meiryo UI" panose="020B0604030504040204" pitchFamily="50" charset="-128"/>
              </a:rPr>
              <a:t>正投影図法で表した場合に該当する図の表示を記載します。</a:t>
            </a:r>
            <a:endParaRPr lang="en-US" altLang="ja-JP" sz="1100" noProof="0" dirty="0">
              <a:solidFill>
                <a:srgbClr val="4A452A"/>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例えば、正面、平面、右側面に該当する図である時は、</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正面、平面、右側面を表す図</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とします。</a:t>
            </a:r>
            <a:endParaRPr lang="en-US" altLang="ja-JP" sz="1100" noProof="0" dirty="0">
              <a:solidFill>
                <a:srgbClr val="4A452A"/>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58</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21696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3" name="正方形/長方形 12"/>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意匠法上の建築物</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79622" y="6610604"/>
            <a:ext cx="923651"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意匠法とは</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479592" y="2557049"/>
            <a:ext cx="8964487" cy="412421"/>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■意匠法上の建築物の例</a:t>
            </a:r>
            <a:endParaRPr lang="en-US" altLang="ja-JP" sz="16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443644" y="941124"/>
            <a:ext cx="1899879"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 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条）（意匠審査基準 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Ⅳ</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部第２章）</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9584948" y="6610392"/>
            <a:ext cx="263214"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488503" y="1082603"/>
            <a:ext cx="9106071" cy="523220"/>
          </a:xfrm>
          <a:prstGeom prst="rect">
            <a:avLst/>
          </a:prstGeom>
        </p:spPr>
        <p:txBody>
          <a:bodyPr wrap="square" anchor="ctr">
            <a:spAutoFit/>
          </a:bodyPr>
          <a:lstStyle/>
          <a:p>
            <a:pPr marL="273050" lvl="0" indent="-273050">
              <a:tabLst>
                <a:tab pos="355600" algn="l"/>
              </a:tabLst>
              <a:defRPr/>
            </a:pPr>
            <a:r>
              <a:rPr kumimoji="1" lang="ja-JP" altLang="en-US"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土地に定着した人工構造物</a:t>
            </a:r>
            <a:r>
              <a:rPr kumimoji="1" lang="ja-JP" altLang="en-US" sz="20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（土木構造物を含む</a:t>
            </a:r>
            <a:r>
              <a:rPr kumimoji="1" lang="en-US" altLang="ja-JP" sz="1400"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a:t>
            </a:r>
            <a:r>
              <a:rPr kumimoji="1" lang="ja-JP" altLang="en-US" sz="20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a:t>
            </a:r>
            <a:r>
              <a:rPr kumimoji="1" lang="ja-JP" altLang="en-US"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です。</a:t>
            </a:r>
            <a:endParaRPr kumimoji="1" lang="en-US" altLang="ja-JP"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
        <p:nvSpPr>
          <p:cNvPr id="38" name="正方形/長方形 37"/>
          <p:cNvSpPr/>
          <p:nvPr/>
        </p:nvSpPr>
        <p:spPr>
          <a:xfrm>
            <a:off x="499292" y="1673309"/>
            <a:ext cx="9106071" cy="424732"/>
          </a:xfrm>
          <a:prstGeom prst="rect">
            <a:avLst/>
          </a:prstGeom>
        </p:spPr>
        <p:txBody>
          <a:bodyPr wrap="square" anchor="ctr">
            <a:spAutoFit/>
          </a:bodyPr>
          <a:lstStyle/>
          <a:p>
            <a:pPr marL="273050" lvl="0" indent="-273050">
              <a:lnSpc>
                <a:spcPct val="120000"/>
              </a:lnSpc>
              <a:tabLst>
                <a:tab pos="355600" algn="l"/>
              </a:tabLst>
              <a:defRPr/>
            </a:pP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オフィスビルや住宅、ホテル、競技場、各種商業施設、駅舎、空港、橋りょう、電波塔など</a:t>
            </a:r>
            <a:r>
              <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a:t>
            </a:r>
          </a:p>
        </p:txBody>
      </p:sp>
      <p:sp>
        <p:nvSpPr>
          <p:cNvPr id="39" name="正方形/長方形 38"/>
          <p:cNvSpPr/>
          <p:nvPr/>
        </p:nvSpPr>
        <p:spPr>
          <a:xfrm>
            <a:off x="499292" y="2079235"/>
            <a:ext cx="9106071" cy="354649"/>
          </a:xfrm>
          <a:prstGeom prst="rect">
            <a:avLst/>
          </a:prstGeom>
        </p:spPr>
        <p:txBody>
          <a:bodyPr wrap="square" anchor="ctr">
            <a:spAutoFit/>
          </a:bodyPr>
          <a:lstStyle/>
          <a:p>
            <a:pPr marL="273050" lvl="0" indent="-273050">
              <a:lnSpc>
                <a:spcPct val="120000"/>
              </a:lnSpc>
              <a:tabLst>
                <a:tab pos="355600" algn="l"/>
              </a:tabLst>
              <a:defRPr/>
            </a:pPr>
            <a:r>
              <a:rPr kumimoji="1" lang="ja-JP" altLang="en-US" sz="16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意匠創作が行われる様々なもの</a:t>
            </a:r>
            <a:r>
              <a:rPr lang="ja-JP" altLang="en-US" sz="1600" b="1" noProof="0" dirty="0">
                <a:solidFill>
                  <a:srgbClr val="254061"/>
                </a:solidFill>
                <a:latin typeface="Meiryo UI" panose="020B0604030504040204" pitchFamily="50" charset="-128"/>
                <a:ea typeface="Meiryo UI" panose="020B0604030504040204" pitchFamily="50" charset="-128"/>
              </a:rPr>
              <a:t>が</a:t>
            </a:r>
            <a:r>
              <a:rPr kumimoji="1" lang="ja-JP" altLang="en-US" sz="16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対象となります。</a:t>
            </a:r>
            <a:endParaRPr kumimoji="1" lang="en-US" altLang="ja-JP" sz="16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cxnSp>
        <p:nvCxnSpPr>
          <p:cNvPr id="40" name="直線コネクタ 39"/>
          <p:cNvCxnSpPr/>
          <p:nvPr/>
        </p:nvCxnSpPr>
        <p:spPr>
          <a:xfrm>
            <a:off x="557049" y="1570270"/>
            <a:ext cx="7348870" cy="0"/>
          </a:xfrm>
          <a:prstGeom prst="line">
            <a:avLst/>
          </a:prstGeom>
          <a:ln w="508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pic>
        <p:nvPicPr>
          <p:cNvPr id="43" name="図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2772" y="3120244"/>
            <a:ext cx="1644318" cy="1490756"/>
          </a:xfrm>
          <a:prstGeom prst="rect">
            <a:avLst/>
          </a:prstGeom>
        </p:spPr>
      </p:pic>
      <p:pic>
        <p:nvPicPr>
          <p:cNvPr id="45" name="図 4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00677" y="4859638"/>
            <a:ext cx="2430006" cy="1306863"/>
          </a:xfrm>
          <a:prstGeom prst="rect">
            <a:avLst/>
          </a:prstGeom>
        </p:spPr>
      </p:pic>
      <p:pic>
        <p:nvPicPr>
          <p:cNvPr id="46" name="図 4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78450" y="3133051"/>
            <a:ext cx="1824086" cy="1135498"/>
          </a:xfrm>
          <a:prstGeom prst="rect">
            <a:avLst/>
          </a:prstGeom>
        </p:spPr>
      </p:pic>
      <p:pic>
        <p:nvPicPr>
          <p:cNvPr id="47" name="図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25473" y="2071562"/>
            <a:ext cx="2482151" cy="1205982"/>
          </a:xfrm>
          <a:prstGeom prst="rect">
            <a:avLst/>
          </a:prstGeom>
        </p:spPr>
      </p:pic>
      <p:pic>
        <p:nvPicPr>
          <p:cNvPr id="11" name="図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4526" y="4198584"/>
            <a:ext cx="1916589" cy="962631"/>
          </a:xfrm>
          <a:prstGeom prst="rect">
            <a:avLst/>
          </a:prstGeom>
        </p:spPr>
      </p:pic>
      <p:pic>
        <p:nvPicPr>
          <p:cNvPr id="14" name="図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34475" y="2613777"/>
            <a:ext cx="2306229" cy="1687196"/>
          </a:xfrm>
          <a:prstGeom prst="rect">
            <a:avLst/>
          </a:prstGeom>
        </p:spPr>
      </p:pic>
      <p:pic>
        <p:nvPicPr>
          <p:cNvPr id="18" name="図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830" y="3168670"/>
            <a:ext cx="1552215" cy="2739924"/>
          </a:xfrm>
          <a:prstGeom prst="rect">
            <a:avLst/>
          </a:prstGeom>
        </p:spPr>
      </p:pic>
      <p:pic>
        <p:nvPicPr>
          <p:cNvPr id="20" name="図 1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45991" y="4520664"/>
            <a:ext cx="2375039" cy="1768787"/>
          </a:xfrm>
          <a:prstGeom prst="rect">
            <a:avLst/>
          </a:prstGeom>
        </p:spPr>
      </p:pic>
      <p:pic>
        <p:nvPicPr>
          <p:cNvPr id="68" name="図 67"/>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85111" y="5344789"/>
            <a:ext cx="2324444" cy="1084331"/>
          </a:xfrm>
          <a:prstGeom prst="rect">
            <a:avLst/>
          </a:prstGeom>
        </p:spPr>
      </p:pic>
      <p:sp>
        <p:nvSpPr>
          <p:cNvPr id="70" name="正方形/長方形 69"/>
          <p:cNvSpPr/>
          <p:nvPr/>
        </p:nvSpPr>
        <p:spPr>
          <a:xfrm>
            <a:off x="6724480" y="2977085"/>
            <a:ext cx="808529" cy="267830"/>
          </a:xfrm>
          <a:prstGeom prst="rect">
            <a:avLst/>
          </a:prstGeom>
        </p:spPr>
        <p:txBody>
          <a:bodyPr wrap="square" anchor="ctr">
            <a:spAutoFit/>
          </a:bodyPr>
          <a:lstStyle/>
          <a:p>
            <a:pPr marL="273050" lvl="0" indent="-273050" algn="ctr">
              <a:lnSpc>
                <a:spcPct val="130000"/>
              </a:lnSpc>
              <a:tabLst>
                <a:tab pos="355600" algn="l"/>
              </a:tabLst>
              <a:defRPr/>
            </a:pPr>
            <a:r>
              <a:rPr lang="ja-JP" altLang="en-US" sz="1000" b="1" dirty="0">
                <a:solidFill>
                  <a:schemeClr val="bg2">
                    <a:lumMod val="25000"/>
                  </a:schemeClr>
                </a:solidFill>
                <a:latin typeface="Meiryo UI" panose="020B0604030504040204" pitchFamily="50" charset="-128"/>
                <a:ea typeface="Meiryo UI" panose="020B0604030504040204" pitchFamily="50" charset="-128"/>
              </a:rPr>
              <a:t>橋りょう</a:t>
            </a:r>
            <a:endParaRPr lang="en-US" altLang="ja-JP" sz="10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71" name="正方形/長方形 70"/>
          <p:cNvSpPr/>
          <p:nvPr/>
        </p:nvSpPr>
        <p:spPr>
          <a:xfrm>
            <a:off x="3131205" y="4295109"/>
            <a:ext cx="808529" cy="267830"/>
          </a:xfrm>
          <a:prstGeom prst="rect">
            <a:avLst/>
          </a:prstGeom>
        </p:spPr>
        <p:txBody>
          <a:bodyPr wrap="square" anchor="ctr">
            <a:spAutoFit/>
          </a:bodyPr>
          <a:lstStyle/>
          <a:p>
            <a:pPr marL="273050" lvl="0" indent="-273050" algn="ctr">
              <a:lnSpc>
                <a:spcPct val="130000"/>
              </a:lnSpc>
              <a:tabLst>
                <a:tab pos="355600" algn="l"/>
              </a:tabLst>
              <a:defRPr/>
            </a:pPr>
            <a:r>
              <a:rPr lang="ja-JP" altLang="en-US" sz="1000" b="1" dirty="0">
                <a:solidFill>
                  <a:schemeClr val="bg2">
                    <a:lumMod val="25000"/>
                  </a:schemeClr>
                </a:solidFill>
                <a:latin typeface="Meiryo UI" panose="020B0604030504040204" pitchFamily="50" charset="-128"/>
                <a:ea typeface="Meiryo UI" panose="020B0604030504040204" pitchFamily="50" charset="-128"/>
              </a:rPr>
              <a:t>住宅</a:t>
            </a:r>
            <a:endParaRPr lang="en-US" altLang="ja-JP" sz="10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72" name="正方形/長方形 71"/>
          <p:cNvSpPr/>
          <p:nvPr/>
        </p:nvSpPr>
        <p:spPr>
          <a:xfrm>
            <a:off x="4132331" y="3801182"/>
            <a:ext cx="808529" cy="267830"/>
          </a:xfrm>
          <a:prstGeom prst="rect">
            <a:avLst/>
          </a:prstGeom>
        </p:spPr>
        <p:txBody>
          <a:bodyPr wrap="square" anchor="ctr">
            <a:spAutoFit/>
          </a:bodyPr>
          <a:lstStyle/>
          <a:p>
            <a:pPr marL="273050" lvl="0" indent="-273050" algn="ctr">
              <a:lnSpc>
                <a:spcPct val="130000"/>
              </a:lnSpc>
              <a:tabLst>
                <a:tab pos="355600" algn="l"/>
              </a:tabLst>
              <a:defRPr/>
            </a:pPr>
            <a:r>
              <a:rPr lang="ja-JP" altLang="en-US" sz="1000" b="1" dirty="0">
                <a:solidFill>
                  <a:schemeClr val="bg2">
                    <a:lumMod val="25000"/>
                  </a:schemeClr>
                </a:solidFill>
                <a:latin typeface="Meiryo UI" panose="020B0604030504040204" pitchFamily="50" charset="-128"/>
                <a:ea typeface="Meiryo UI" panose="020B0604030504040204" pitchFamily="50" charset="-128"/>
              </a:rPr>
              <a:t>学校</a:t>
            </a:r>
            <a:endParaRPr lang="en-US" altLang="ja-JP" sz="10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73" name="正方形/長方形 72"/>
          <p:cNvSpPr/>
          <p:nvPr/>
        </p:nvSpPr>
        <p:spPr>
          <a:xfrm>
            <a:off x="2587690" y="6163021"/>
            <a:ext cx="808529" cy="267830"/>
          </a:xfrm>
          <a:prstGeom prst="rect">
            <a:avLst/>
          </a:prstGeom>
        </p:spPr>
        <p:txBody>
          <a:bodyPr wrap="square" anchor="ctr">
            <a:spAutoFit/>
          </a:bodyPr>
          <a:lstStyle/>
          <a:p>
            <a:pPr marL="273050" lvl="0" indent="-273050" algn="ctr">
              <a:lnSpc>
                <a:spcPct val="130000"/>
              </a:lnSpc>
              <a:tabLst>
                <a:tab pos="355600" algn="l"/>
              </a:tabLst>
              <a:defRPr/>
            </a:pPr>
            <a:r>
              <a:rPr lang="ja-JP" altLang="en-US" sz="1000" b="1" dirty="0">
                <a:solidFill>
                  <a:schemeClr val="bg2">
                    <a:lumMod val="25000"/>
                  </a:schemeClr>
                </a:solidFill>
                <a:latin typeface="Meiryo UI" panose="020B0604030504040204" pitchFamily="50" charset="-128"/>
                <a:ea typeface="Meiryo UI" panose="020B0604030504040204" pitchFamily="50" charset="-128"/>
              </a:rPr>
              <a:t>百貨店</a:t>
            </a:r>
            <a:endParaRPr lang="en-US" altLang="ja-JP" sz="10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74" name="正方形/長方形 73"/>
          <p:cNvSpPr/>
          <p:nvPr/>
        </p:nvSpPr>
        <p:spPr>
          <a:xfrm>
            <a:off x="555651" y="5925341"/>
            <a:ext cx="808529" cy="267830"/>
          </a:xfrm>
          <a:prstGeom prst="rect">
            <a:avLst/>
          </a:prstGeom>
        </p:spPr>
        <p:txBody>
          <a:bodyPr wrap="square" anchor="ctr">
            <a:spAutoFit/>
          </a:bodyPr>
          <a:lstStyle/>
          <a:p>
            <a:pPr marL="273050" lvl="0" indent="-273050" algn="ctr">
              <a:lnSpc>
                <a:spcPct val="130000"/>
              </a:lnSpc>
              <a:tabLst>
                <a:tab pos="355600" algn="l"/>
              </a:tabLst>
              <a:defRPr/>
            </a:pPr>
            <a:r>
              <a:rPr lang="ja-JP" altLang="en-US" sz="1000" b="1" dirty="0">
                <a:solidFill>
                  <a:schemeClr val="bg2">
                    <a:lumMod val="25000"/>
                  </a:schemeClr>
                </a:solidFill>
                <a:latin typeface="Meiryo UI" panose="020B0604030504040204" pitchFamily="50" charset="-128"/>
                <a:ea typeface="Meiryo UI" panose="020B0604030504040204" pitchFamily="50" charset="-128"/>
              </a:rPr>
              <a:t>オフィスビル</a:t>
            </a:r>
            <a:endParaRPr lang="en-US" altLang="ja-JP" sz="10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75" name="正方形/長方形 74"/>
          <p:cNvSpPr/>
          <p:nvPr/>
        </p:nvSpPr>
        <p:spPr>
          <a:xfrm>
            <a:off x="6655697" y="3931944"/>
            <a:ext cx="808529" cy="267830"/>
          </a:xfrm>
          <a:prstGeom prst="rect">
            <a:avLst/>
          </a:prstGeom>
        </p:spPr>
        <p:txBody>
          <a:bodyPr wrap="square" anchor="ctr">
            <a:spAutoFit/>
          </a:bodyPr>
          <a:lstStyle/>
          <a:p>
            <a:pPr marL="273050" lvl="0" indent="-273050" algn="ctr">
              <a:lnSpc>
                <a:spcPct val="130000"/>
              </a:lnSpc>
              <a:tabLst>
                <a:tab pos="355600" algn="l"/>
              </a:tabLst>
              <a:defRPr/>
            </a:pPr>
            <a:r>
              <a:rPr lang="ja-JP" altLang="en-US" sz="1000" b="1" dirty="0">
                <a:solidFill>
                  <a:schemeClr val="bg2">
                    <a:lumMod val="25000"/>
                  </a:schemeClr>
                </a:solidFill>
                <a:latin typeface="Meiryo UI" panose="020B0604030504040204" pitchFamily="50" charset="-128"/>
                <a:ea typeface="Meiryo UI" panose="020B0604030504040204" pitchFamily="50" charset="-128"/>
              </a:rPr>
              <a:t>競技場</a:t>
            </a:r>
            <a:endParaRPr lang="en-US" altLang="ja-JP" sz="10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76" name="正方形/長方形 75"/>
          <p:cNvSpPr/>
          <p:nvPr/>
        </p:nvSpPr>
        <p:spPr>
          <a:xfrm>
            <a:off x="8491240" y="4225955"/>
            <a:ext cx="808529" cy="267830"/>
          </a:xfrm>
          <a:prstGeom prst="rect">
            <a:avLst/>
          </a:prstGeom>
        </p:spPr>
        <p:txBody>
          <a:bodyPr wrap="square" anchor="ctr">
            <a:spAutoFit/>
          </a:bodyPr>
          <a:lstStyle/>
          <a:p>
            <a:pPr marL="273050" lvl="0" indent="-273050" algn="ctr">
              <a:lnSpc>
                <a:spcPct val="130000"/>
              </a:lnSpc>
              <a:tabLst>
                <a:tab pos="355600" algn="l"/>
              </a:tabLst>
              <a:defRPr/>
            </a:pPr>
            <a:r>
              <a:rPr lang="ja-JP" altLang="en-US" sz="1000" b="1" dirty="0">
                <a:solidFill>
                  <a:schemeClr val="bg2">
                    <a:lumMod val="25000"/>
                  </a:schemeClr>
                </a:solidFill>
                <a:latin typeface="Meiryo UI" panose="020B0604030504040204" pitchFamily="50" charset="-128"/>
                <a:ea typeface="Meiryo UI" panose="020B0604030504040204" pitchFamily="50" charset="-128"/>
              </a:rPr>
              <a:t>工場</a:t>
            </a:r>
            <a:endParaRPr lang="en-US" altLang="ja-JP" sz="10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5146533" y="6118201"/>
            <a:ext cx="808529" cy="267830"/>
          </a:xfrm>
          <a:prstGeom prst="rect">
            <a:avLst/>
          </a:prstGeom>
        </p:spPr>
        <p:txBody>
          <a:bodyPr wrap="square" anchor="ctr">
            <a:spAutoFit/>
          </a:bodyPr>
          <a:lstStyle/>
          <a:p>
            <a:pPr marL="273050" lvl="0" indent="-273050" algn="ctr">
              <a:lnSpc>
                <a:spcPct val="130000"/>
              </a:lnSpc>
              <a:tabLst>
                <a:tab pos="355600" algn="l"/>
              </a:tabLst>
              <a:defRPr/>
            </a:pPr>
            <a:r>
              <a:rPr lang="ja-JP" altLang="en-US" sz="1000" b="1" dirty="0">
                <a:solidFill>
                  <a:schemeClr val="bg2">
                    <a:lumMod val="25000"/>
                  </a:schemeClr>
                </a:solidFill>
                <a:latin typeface="Meiryo UI" panose="020B0604030504040204" pitchFamily="50" charset="-128"/>
                <a:ea typeface="Meiryo UI" panose="020B0604030504040204" pitchFamily="50" charset="-128"/>
              </a:rPr>
              <a:t>美術館</a:t>
            </a:r>
            <a:endParaRPr lang="en-US" altLang="ja-JP" sz="10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6665138" y="5895612"/>
            <a:ext cx="808529" cy="267830"/>
          </a:xfrm>
          <a:prstGeom prst="rect">
            <a:avLst/>
          </a:prstGeom>
        </p:spPr>
        <p:txBody>
          <a:bodyPr wrap="square" anchor="ctr">
            <a:spAutoFit/>
          </a:bodyPr>
          <a:lstStyle/>
          <a:p>
            <a:pPr marL="273050" lvl="0" indent="-273050" algn="ctr">
              <a:lnSpc>
                <a:spcPct val="130000"/>
              </a:lnSpc>
              <a:tabLst>
                <a:tab pos="355600" algn="l"/>
              </a:tabLst>
              <a:defRPr/>
            </a:pPr>
            <a:r>
              <a:rPr lang="ja-JP" altLang="en-US" sz="1000" b="1" dirty="0">
                <a:solidFill>
                  <a:schemeClr val="bg2">
                    <a:lumMod val="25000"/>
                  </a:schemeClr>
                </a:solidFill>
                <a:latin typeface="Meiryo UI" panose="020B0604030504040204" pitchFamily="50" charset="-128"/>
                <a:ea typeface="Meiryo UI" panose="020B0604030504040204" pitchFamily="50" charset="-128"/>
              </a:rPr>
              <a:t>事務所</a:t>
            </a:r>
            <a:endParaRPr lang="en-US" altLang="ja-JP" sz="1000" b="1" dirty="0">
              <a:solidFill>
                <a:schemeClr val="bg2">
                  <a:lumMod val="25000"/>
                </a:schemeClr>
              </a:solidFill>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472182" y="6362745"/>
            <a:ext cx="5921440" cy="252377"/>
          </a:xfrm>
          <a:prstGeom prst="rect">
            <a:avLst/>
          </a:prstGeom>
        </p:spPr>
        <p:txBody>
          <a:bodyPr wrap="square" anchor="ctr">
            <a:spAutoFit/>
          </a:bodyPr>
          <a:lstStyle/>
          <a:p>
            <a:pPr marL="273050" lvl="0" indent="-273050">
              <a:lnSpc>
                <a:spcPct val="130000"/>
              </a:lnSpc>
              <a:tabLst>
                <a:tab pos="355600" algn="l"/>
              </a:tabLst>
              <a:defRPr/>
            </a:pPr>
            <a:r>
              <a:rPr lang="en-US" altLang="ja-JP" sz="800" dirty="0">
                <a:solidFill>
                  <a:schemeClr val="bg2">
                    <a:lumMod val="25000"/>
                  </a:schemeClr>
                </a:solidFill>
                <a:latin typeface="Meiryo UI" panose="020B0604030504040204" pitchFamily="50" charset="-128"/>
                <a:ea typeface="Meiryo UI" panose="020B0604030504040204" pitchFamily="50" charset="-128"/>
              </a:rPr>
              <a:t>※</a:t>
            </a:r>
            <a:r>
              <a:rPr lang="ja-JP" altLang="en-US" sz="800" dirty="0">
                <a:solidFill>
                  <a:schemeClr val="bg2">
                    <a:lumMod val="25000"/>
                  </a:schemeClr>
                </a:solidFill>
                <a:latin typeface="Meiryo UI" panose="020B0604030504040204" pitchFamily="50" charset="-128"/>
                <a:ea typeface="Meiryo UI" panose="020B0604030504040204" pitchFamily="50" charset="-128"/>
              </a:rPr>
              <a:t>こうした取扱いは、意匠の創作の対象となるものは広く意匠法で保護されるべきとの意匠法の法目的に基づくものです。</a:t>
            </a:r>
            <a:endParaRPr lang="en-US" altLang="ja-JP" sz="800" dirty="0">
              <a:solidFill>
                <a:schemeClr val="bg2">
                  <a:lumMod val="2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11536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77172" y="0"/>
            <a:ext cx="8928992" cy="6858000"/>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548077" y="90021"/>
            <a:ext cx="9106071" cy="1015663"/>
          </a:xfrm>
          <a:prstGeom prst="rect">
            <a:avLst/>
          </a:prstGeom>
        </p:spPr>
        <p:txBody>
          <a:bodyPr wrap="square" anchor="ctr">
            <a:spAutoFit/>
          </a:bodyPr>
          <a:lstStyle/>
          <a:p>
            <a:pPr marL="273050" lvl="0" indent="-273050">
              <a:lnSpc>
                <a:spcPct val="120000"/>
              </a:lnSpc>
              <a:tabLst>
                <a:tab pos="355600" algn="l"/>
              </a:tabLst>
              <a:defRPr/>
            </a:pPr>
            <a:r>
              <a:rPr lang="ja-JP" altLang="en-US" sz="1400" dirty="0">
                <a:solidFill>
                  <a:srgbClr val="C00000"/>
                </a:solidFill>
                <a:latin typeface="Meiryo UI" panose="020B0604030504040204" pitchFamily="50" charset="-128"/>
                <a:ea typeface="Meiryo UI" panose="020B0604030504040204" pitchFamily="50" charset="-128"/>
              </a:rPr>
              <a:t>■</a:t>
            </a:r>
            <a:r>
              <a:rPr lang="ja-JP" altLang="en-US" sz="1400" b="1" dirty="0">
                <a:solidFill>
                  <a:srgbClr val="C00000"/>
                </a:solidFill>
                <a:latin typeface="Meiryo UI" panose="020B0604030504040204" pitchFamily="50" charset="-128"/>
                <a:ea typeface="Meiryo UI" panose="020B0604030504040204" pitchFamily="50" charset="-128"/>
              </a:rPr>
              <a:t>アイソメトリック図法（等角投影図法）で表した例</a:t>
            </a:r>
            <a:endParaRPr lang="en-US" altLang="ja-JP" sz="12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学校</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意匠に係る物品の説明</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本建築物は、参考斜視図に示すとおり、本館、学生会館、研究棟</a:t>
            </a:r>
            <a:r>
              <a:rPr lang="en-US" altLang="ja-JP" sz="1200" dirty="0">
                <a:solidFill>
                  <a:srgbClr val="4A452A"/>
                </a:solidFill>
                <a:latin typeface="Meiryo UI" panose="020B0604030504040204" pitchFamily="50" charset="-128"/>
                <a:ea typeface="Meiryo UI" panose="020B0604030504040204" pitchFamily="50" charset="-128"/>
              </a:rPr>
              <a:t>A</a:t>
            </a:r>
            <a:r>
              <a:rPr lang="ja-JP" altLang="en-US" sz="1200" dirty="0" err="1">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研究棟</a:t>
            </a:r>
            <a:r>
              <a:rPr lang="en-US" altLang="ja-JP" sz="1200" dirty="0">
                <a:solidFill>
                  <a:srgbClr val="4A452A"/>
                </a:solidFill>
                <a:latin typeface="Meiryo UI" panose="020B0604030504040204" pitchFamily="50" charset="-128"/>
                <a:ea typeface="Meiryo UI" panose="020B0604030504040204" pitchFamily="50" charset="-128"/>
              </a:rPr>
              <a:t>B</a:t>
            </a:r>
            <a:r>
              <a:rPr lang="ja-JP" altLang="en-US" sz="1200" dirty="0" err="1">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守衛所等からなる学校である。</a:t>
            </a: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意匠の説明</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各棟に表された矩形の窓はいずれも透明である。</a:t>
            </a:r>
            <a:endParaRPr lang="en-US" altLang="ja-JP" sz="1200" dirty="0">
              <a:solidFill>
                <a:srgbClr val="4A452A"/>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552580" y="1108328"/>
            <a:ext cx="4015370" cy="2416078"/>
          </a:xfrm>
          <a:prstGeom prst="rect">
            <a:avLst/>
          </a:prstGeom>
        </p:spPr>
      </p:pic>
      <p:pic>
        <p:nvPicPr>
          <p:cNvPr id="4" name="図 3"/>
          <p:cNvPicPr>
            <a:picLocks noChangeAspect="1"/>
          </p:cNvPicPr>
          <p:nvPr/>
        </p:nvPicPr>
        <p:blipFill>
          <a:blip r:embed="rId4"/>
          <a:stretch>
            <a:fillRect/>
          </a:stretch>
        </p:blipFill>
        <p:spPr>
          <a:xfrm>
            <a:off x="5307891" y="1069597"/>
            <a:ext cx="3906797" cy="2343982"/>
          </a:xfrm>
          <a:prstGeom prst="rect">
            <a:avLst/>
          </a:prstGeom>
        </p:spPr>
      </p:pic>
      <p:pic>
        <p:nvPicPr>
          <p:cNvPr id="5" name="図 4"/>
          <p:cNvPicPr>
            <a:picLocks noChangeAspect="1"/>
          </p:cNvPicPr>
          <p:nvPr/>
        </p:nvPicPr>
        <p:blipFill>
          <a:blip r:embed="rId5"/>
          <a:stretch>
            <a:fillRect/>
          </a:stretch>
        </p:blipFill>
        <p:spPr>
          <a:xfrm>
            <a:off x="595463" y="3677186"/>
            <a:ext cx="1803319" cy="1319276"/>
          </a:xfrm>
          <a:prstGeom prst="rect">
            <a:avLst/>
          </a:prstGeom>
        </p:spPr>
      </p:pic>
      <p:pic>
        <p:nvPicPr>
          <p:cNvPr id="6" name="図 5"/>
          <p:cNvPicPr>
            <a:picLocks noChangeAspect="1"/>
          </p:cNvPicPr>
          <p:nvPr/>
        </p:nvPicPr>
        <p:blipFill>
          <a:blip r:embed="rId6"/>
          <a:stretch>
            <a:fillRect/>
          </a:stretch>
        </p:blipFill>
        <p:spPr>
          <a:xfrm>
            <a:off x="578282" y="5165030"/>
            <a:ext cx="1801685" cy="1315465"/>
          </a:xfrm>
          <a:prstGeom prst="rect">
            <a:avLst/>
          </a:prstGeom>
        </p:spPr>
      </p:pic>
      <p:pic>
        <p:nvPicPr>
          <p:cNvPr id="7" name="図 6"/>
          <p:cNvPicPr>
            <a:picLocks noChangeAspect="1"/>
          </p:cNvPicPr>
          <p:nvPr/>
        </p:nvPicPr>
        <p:blipFill>
          <a:blip r:embed="rId7"/>
          <a:stretch>
            <a:fillRect/>
          </a:stretch>
        </p:blipFill>
        <p:spPr>
          <a:xfrm>
            <a:off x="2639310" y="3680077"/>
            <a:ext cx="1115587" cy="1267261"/>
          </a:xfrm>
          <a:prstGeom prst="rect">
            <a:avLst/>
          </a:prstGeom>
        </p:spPr>
      </p:pic>
      <p:pic>
        <p:nvPicPr>
          <p:cNvPr id="8" name="図 7"/>
          <p:cNvPicPr>
            <a:picLocks noChangeAspect="1"/>
          </p:cNvPicPr>
          <p:nvPr/>
        </p:nvPicPr>
        <p:blipFill>
          <a:blip r:embed="rId8"/>
          <a:stretch>
            <a:fillRect/>
          </a:stretch>
        </p:blipFill>
        <p:spPr>
          <a:xfrm>
            <a:off x="2639310" y="5196979"/>
            <a:ext cx="1116110" cy="1266738"/>
          </a:xfrm>
          <a:prstGeom prst="rect">
            <a:avLst/>
          </a:prstGeom>
        </p:spPr>
      </p:pic>
      <p:pic>
        <p:nvPicPr>
          <p:cNvPr id="9" name="図 8"/>
          <p:cNvPicPr>
            <a:picLocks noChangeAspect="1"/>
          </p:cNvPicPr>
          <p:nvPr/>
        </p:nvPicPr>
        <p:blipFill>
          <a:blip r:embed="rId9"/>
          <a:stretch>
            <a:fillRect/>
          </a:stretch>
        </p:blipFill>
        <p:spPr>
          <a:xfrm>
            <a:off x="4085058" y="4683098"/>
            <a:ext cx="990001" cy="912354"/>
          </a:xfrm>
          <a:prstGeom prst="rect">
            <a:avLst/>
          </a:prstGeom>
        </p:spPr>
      </p:pic>
      <p:pic>
        <p:nvPicPr>
          <p:cNvPr id="10" name="図 9"/>
          <p:cNvPicPr>
            <a:picLocks noChangeAspect="1"/>
          </p:cNvPicPr>
          <p:nvPr/>
        </p:nvPicPr>
        <p:blipFill>
          <a:blip r:embed="rId9"/>
          <a:stretch>
            <a:fillRect/>
          </a:stretch>
        </p:blipFill>
        <p:spPr>
          <a:xfrm>
            <a:off x="4005122" y="2531308"/>
            <a:ext cx="990001" cy="912354"/>
          </a:xfrm>
          <a:prstGeom prst="rect">
            <a:avLst/>
          </a:prstGeom>
        </p:spPr>
      </p:pic>
      <p:pic>
        <p:nvPicPr>
          <p:cNvPr id="11" name="図 10"/>
          <p:cNvPicPr>
            <a:picLocks noChangeAspect="1"/>
          </p:cNvPicPr>
          <p:nvPr/>
        </p:nvPicPr>
        <p:blipFill>
          <a:blip r:embed="rId10"/>
          <a:stretch>
            <a:fillRect/>
          </a:stretch>
        </p:blipFill>
        <p:spPr>
          <a:xfrm>
            <a:off x="4051348" y="3589943"/>
            <a:ext cx="962720" cy="912354"/>
          </a:xfrm>
          <a:prstGeom prst="rect">
            <a:avLst/>
          </a:prstGeom>
        </p:spPr>
      </p:pic>
      <p:pic>
        <p:nvPicPr>
          <p:cNvPr id="12" name="図 11"/>
          <p:cNvPicPr>
            <a:picLocks noChangeAspect="1"/>
          </p:cNvPicPr>
          <p:nvPr/>
        </p:nvPicPr>
        <p:blipFill>
          <a:blip r:embed="rId10"/>
          <a:stretch>
            <a:fillRect/>
          </a:stretch>
        </p:blipFill>
        <p:spPr>
          <a:xfrm>
            <a:off x="4080223" y="5756888"/>
            <a:ext cx="962720" cy="912354"/>
          </a:xfrm>
          <a:prstGeom prst="rect">
            <a:avLst/>
          </a:prstGeom>
        </p:spPr>
      </p:pic>
      <p:pic>
        <p:nvPicPr>
          <p:cNvPr id="13" name="図 12"/>
          <p:cNvPicPr>
            <a:picLocks noChangeAspect="1"/>
          </p:cNvPicPr>
          <p:nvPr/>
        </p:nvPicPr>
        <p:blipFill>
          <a:blip r:embed="rId11"/>
          <a:stretch>
            <a:fillRect/>
          </a:stretch>
        </p:blipFill>
        <p:spPr>
          <a:xfrm>
            <a:off x="5512346" y="3749807"/>
            <a:ext cx="483319" cy="446407"/>
          </a:xfrm>
          <a:prstGeom prst="rect">
            <a:avLst/>
          </a:prstGeom>
        </p:spPr>
      </p:pic>
      <p:pic>
        <p:nvPicPr>
          <p:cNvPr id="14" name="図 13"/>
          <p:cNvPicPr>
            <a:picLocks noChangeAspect="1"/>
          </p:cNvPicPr>
          <p:nvPr/>
        </p:nvPicPr>
        <p:blipFill>
          <a:blip r:embed="rId12"/>
          <a:stretch>
            <a:fillRect/>
          </a:stretch>
        </p:blipFill>
        <p:spPr>
          <a:xfrm>
            <a:off x="6363831" y="3705974"/>
            <a:ext cx="483320" cy="490240"/>
          </a:xfrm>
          <a:prstGeom prst="rect">
            <a:avLst/>
          </a:prstGeom>
        </p:spPr>
      </p:pic>
      <p:pic>
        <p:nvPicPr>
          <p:cNvPr id="19" name="図 18"/>
          <p:cNvPicPr>
            <a:picLocks noChangeAspect="1"/>
          </p:cNvPicPr>
          <p:nvPr/>
        </p:nvPicPr>
        <p:blipFill>
          <a:blip r:embed="rId13"/>
          <a:stretch>
            <a:fillRect/>
          </a:stretch>
        </p:blipFill>
        <p:spPr>
          <a:xfrm>
            <a:off x="7440074" y="3661794"/>
            <a:ext cx="664701" cy="534420"/>
          </a:xfrm>
          <a:prstGeom prst="rect">
            <a:avLst/>
          </a:prstGeom>
        </p:spPr>
      </p:pic>
      <p:pic>
        <p:nvPicPr>
          <p:cNvPr id="21" name="図 20"/>
          <p:cNvPicPr>
            <a:picLocks noChangeAspect="1"/>
          </p:cNvPicPr>
          <p:nvPr/>
        </p:nvPicPr>
        <p:blipFill>
          <a:blip r:embed="rId14"/>
          <a:stretch>
            <a:fillRect/>
          </a:stretch>
        </p:blipFill>
        <p:spPr>
          <a:xfrm>
            <a:off x="6956654" y="5327007"/>
            <a:ext cx="2306871" cy="1362658"/>
          </a:xfrm>
          <a:prstGeom prst="rect">
            <a:avLst/>
          </a:prstGeom>
        </p:spPr>
      </p:pic>
      <p:pic>
        <p:nvPicPr>
          <p:cNvPr id="363" name="図 362"/>
          <p:cNvPicPr>
            <a:picLocks noChangeAspect="1"/>
          </p:cNvPicPr>
          <p:nvPr/>
        </p:nvPicPr>
        <p:blipFill>
          <a:blip r:embed="rId15"/>
          <a:stretch>
            <a:fillRect/>
          </a:stretch>
        </p:blipFill>
        <p:spPr>
          <a:xfrm>
            <a:off x="5514945" y="4518924"/>
            <a:ext cx="2304587" cy="1361802"/>
          </a:xfrm>
          <a:prstGeom prst="rect">
            <a:avLst/>
          </a:prstGeom>
        </p:spPr>
      </p:pic>
      <p:pic>
        <p:nvPicPr>
          <p:cNvPr id="364" name="図 363"/>
          <p:cNvPicPr>
            <a:picLocks noChangeAspect="1"/>
          </p:cNvPicPr>
          <p:nvPr/>
        </p:nvPicPr>
        <p:blipFill>
          <a:blip r:embed="rId13"/>
          <a:stretch>
            <a:fillRect/>
          </a:stretch>
        </p:blipFill>
        <p:spPr>
          <a:xfrm>
            <a:off x="8425549" y="3661794"/>
            <a:ext cx="664701" cy="534420"/>
          </a:xfrm>
          <a:prstGeom prst="rect">
            <a:avLst/>
          </a:prstGeom>
        </p:spPr>
      </p:pic>
      <p:sp>
        <p:nvSpPr>
          <p:cNvPr id="365" name="正方形/長方形 364"/>
          <p:cNvSpPr/>
          <p:nvPr/>
        </p:nvSpPr>
        <p:spPr>
          <a:xfrm>
            <a:off x="650927" y="1399209"/>
            <a:ext cx="1106385" cy="223459"/>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66" name="正方形/長方形 365"/>
          <p:cNvSpPr/>
          <p:nvPr/>
        </p:nvSpPr>
        <p:spPr>
          <a:xfrm>
            <a:off x="5043959" y="1164318"/>
            <a:ext cx="1106385"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参考斜視図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67" name="正方形/長方形 366"/>
          <p:cNvSpPr/>
          <p:nvPr/>
        </p:nvSpPr>
        <p:spPr>
          <a:xfrm>
            <a:off x="488739" y="4689091"/>
            <a:ext cx="1106385" cy="223459"/>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本館の前方斜視図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68" name="正方形/長方形 367"/>
          <p:cNvSpPr/>
          <p:nvPr/>
        </p:nvSpPr>
        <p:spPr>
          <a:xfrm>
            <a:off x="488739" y="6267705"/>
            <a:ext cx="1106385"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本館の後方斜視図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69" name="正方形/長方形 368"/>
          <p:cNvSpPr/>
          <p:nvPr/>
        </p:nvSpPr>
        <p:spPr>
          <a:xfrm>
            <a:off x="2289575" y="4908689"/>
            <a:ext cx="18385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学生会館の前方斜視図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70" name="正方形/長方形 369"/>
          <p:cNvSpPr/>
          <p:nvPr/>
        </p:nvSpPr>
        <p:spPr>
          <a:xfrm>
            <a:off x="2299362" y="6432689"/>
            <a:ext cx="18385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学生会館の後方斜視図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71" name="正方形/長方形 370"/>
          <p:cNvSpPr/>
          <p:nvPr/>
        </p:nvSpPr>
        <p:spPr>
          <a:xfrm>
            <a:off x="3661177" y="3391685"/>
            <a:ext cx="18385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研究棟</a:t>
            </a:r>
            <a:r>
              <a:rPr lang="en-US" altLang="ja-JP" sz="800" dirty="0">
                <a:solidFill>
                  <a:srgbClr val="4A452A"/>
                </a:solidFill>
                <a:latin typeface="Meiryo UI" panose="020B0604030504040204" pitchFamily="50" charset="-128"/>
                <a:ea typeface="Meiryo UI" panose="020B0604030504040204" pitchFamily="50" charset="-128"/>
              </a:rPr>
              <a:t>A</a:t>
            </a:r>
            <a:r>
              <a:rPr lang="ja-JP" altLang="en-US" sz="800" dirty="0">
                <a:solidFill>
                  <a:srgbClr val="4A452A"/>
                </a:solidFill>
                <a:latin typeface="Meiryo UI" panose="020B0604030504040204" pitchFamily="50" charset="-128"/>
                <a:ea typeface="Meiryo UI" panose="020B0604030504040204" pitchFamily="50" charset="-128"/>
              </a:rPr>
              <a:t>の前方斜視図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72" name="正方形/長方形 371"/>
          <p:cNvSpPr/>
          <p:nvPr/>
        </p:nvSpPr>
        <p:spPr>
          <a:xfrm>
            <a:off x="3661177" y="4445904"/>
            <a:ext cx="18385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研究棟</a:t>
            </a:r>
            <a:r>
              <a:rPr lang="en-US" altLang="ja-JP" sz="800" dirty="0">
                <a:solidFill>
                  <a:srgbClr val="4A452A"/>
                </a:solidFill>
                <a:latin typeface="Meiryo UI" panose="020B0604030504040204" pitchFamily="50" charset="-128"/>
                <a:ea typeface="Meiryo UI" panose="020B0604030504040204" pitchFamily="50" charset="-128"/>
              </a:rPr>
              <a:t>A</a:t>
            </a:r>
            <a:r>
              <a:rPr lang="ja-JP" altLang="en-US" sz="800" dirty="0">
                <a:solidFill>
                  <a:srgbClr val="4A452A"/>
                </a:solidFill>
                <a:latin typeface="Meiryo UI" panose="020B0604030504040204" pitchFamily="50" charset="-128"/>
                <a:ea typeface="Meiryo UI" panose="020B0604030504040204" pitchFamily="50" charset="-128"/>
              </a:rPr>
              <a:t>の後方斜視図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73" name="正方形/長方形 372"/>
          <p:cNvSpPr/>
          <p:nvPr/>
        </p:nvSpPr>
        <p:spPr>
          <a:xfrm>
            <a:off x="3661177" y="5540663"/>
            <a:ext cx="18385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研究棟</a:t>
            </a:r>
            <a:r>
              <a:rPr lang="en-US" altLang="ja-JP" sz="800" dirty="0">
                <a:solidFill>
                  <a:srgbClr val="4A452A"/>
                </a:solidFill>
                <a:latin typeface="Meiryo UI" panose="020B0604030504040204" pitchFamily="50" charset="-128"/>
                <a:ea typeface="Meiryo UI" panose="020B0604030504040204" pitchFamily="50" charset="-128"/>
              </a:rPr>
              <a:t>B</a:t>
            </a:r>
            <a:r>
              <a:rPr lang="ja-JP" altLang="en-US" sz="800" dirty="0">
                <a:solidFill>
                  <a:srgbClr val="4A452A"/>
                </a:solidFill>
                <a:latin typeface="Meiryo UI" panose="020B0604030504040204" pitchFamily="50" charset="-128"/>
                <a:ea typeface="Meiryo UI" panose="020B0604030504040204" pitchFamily="50" charset="-128"/>
              </a:rPr>
              <a:t>の前方斜視図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74" name="正方形/長方形 373"/>
          <p:cNvSpPr/>
          <p:nvPr/>
        </p:nvSpPr>
        <p:spPr>
          <a:xfrm>
            <a:off x="3661177" y="6617934"/>
            <a:ext cx="18385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研究棟</a:t>
            </a:r>
            <a:r>
              <a:rPr lang="en-US" altLang="ja-JP" sz="800" dirty="0">
                <a:solidFill>
                  <a:srgbClr val="4A452A"/>
                </a:solidFill>
                <a:latin typeface="Meiryo UI" panose="020B0604030504040204" pitchFamily="50" charset="-128"/>
                <a:ea typeface="Meiryo UI" panose="020B0604030504040204" pitchFamily="50" charset="-128"/>
              </a:rPr>
              <a:t>B</a:t>
            </a:r>
            <a:r>
              <a:rPr lang="ja-JP" altLang="en-US" sz="800" dirty="0">
                <a:solidFill>
                  <a:srgbClr val="4A452A"/>
                </a:solidFill>
                <a:latin typeface="Meiryo UI" panose="020B0604030504040204" pitchFamily="50" charset="-128"/>
                <a:ea typeface="Meiryo UI" panose="020B0604030504040204" pitchFamily="50" charset="-128"/>
              </a:rPr>
              <a:t>の後方斜視図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75" name="正方形/長方形 374"/>
          <p:cNvSpPr/>
          <p:nvPr/>
        </p:nvSpPr>
        <p:spPr>
          <a:xfrm>
            <a:off x="4765724" y="4168982"/>
            <a:ext cx="1838587" cy="223459"/>
          </a:xfrm>
          <a:prstGeom prst="rect">
            <a:avLst/>
          </a:prstGeom>
        </p:spPr>
        <p:txBody>
          <a:bodyPr wrap="square" anchor="ctr">
            <a:spAutoFit/>
          </a:bodyPr>
          <a:lstStyle/>
          <a:p>
            <a:pPr marL="273050" lvl="0" indent="-273050">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守衛所の前方斜視図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76" name="正方形/長方形 375"/>
          <p:cNvSpPr/>
          <p:nvPr/>
        </p:nvSpPr>
        <p:spPr>
          <a:xfrm>
            <a:off x="5769607" y="4160679"/>
            <a:ext cx="18385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守衛所の後方斜視図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77" name="正方形/長方形 376"/>
          <p:cNvSpPr/>
          <p:nvPr/>
        </p:nvSpPr>
        <p:spPr>
          <a:xfrm>
            <a:off x="6881138" y="4160679"/>
            <a:ext cx="18385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ゲートの前方斜視図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78" name="正方形/長方形 377"/>
          <p:cNvSpPr/>
          <p:nvPr/>
        </p:nvSpPr>
        <p:spPr>
          <a:xfrm>
            <a:off x="7859864" y="4160679"/>
            <a:ext cx="18385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ゲートの後方斜視図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79" name="正方形/長方形 378"/>
          <p:cNvSpPr/>
          <p:nvPr/>
        </p:nvSpPr>
        <p:spPr>
          <a:xfrm>
            <a:off x="5896830" y="6448076"/>
            <a:ext cx="18385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フェンスの前方斜視図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80" name="正方形/長方形 379"/>
          <p:cNvSpPr/>
          <p:nvPr/>
        </p:nvSpPr>
        <p:spPr>
          <a:xfrm>
            <a:off x="7143994" y="4574535"/>
            <a:ext cx="18385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フェンスの後方斜視図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7" name="テキスト ボックス 36"/>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59</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77307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75776" y="-1"/>
            <a:ext cx="8928992" cy="6858001"/>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455019" y="27870"/>
            <a:ext cx="5848799" cy="843308"/>
          </a:xfrm>
          <a:prstGeom prst="rect">
            <a:avLst/>
          </a:prstGeom>
        </p:spPr>
        <p:txBody>
          <a:bodyPr wrap="square" anchor="ctr">
            <a:spAutoFit/>
          </a:bodyPr>
          <a:lstStyle/>
          <a:p>
            <a:pPr marL="273050" lvl="0" indent="-273050">
              <a:lnSpc>
                <a:spcPct val="120000"/>
              </a:lnSpc>
              <a:tabLst>
                <a:tab pos="355600" algn="l"/>
              </a:tabLst>
              <a:defRPr/>
            </a:pPr>
            <a:r>
              <a:rPr lang="ja-JP" altLang="en-US" sz="1400" b="1" dirty="0">
                <a:solidFill>
                  <a:srgbClr val="C00000"/>
                </a:solidFill>
                <a:latin typeface="Meiryo UI" panose="020B0604030504040204" pitchFamily="50" charset="-128"/>
                <a:ea typeface="Meiryo UI" panose="020B0604030504040204" pitchFamily="50" charset="-128"/>
              </a:rPr>
              <a:t>■正投影図法とアイソメトリック図法を組み合わせて表した例（内装の意匠）</a:t>
            </a:r>
            <a:endParaRPr lang="en-US" altLang="ja-JP" sz="1400" b="1" dirty="0">
              <a:solidFill>
                <a:srgbClr val="C00000"/>
              </a:solidFill>
              <a:latin typeface="Meiryo UI" panose="020B0604030504040204" pitchFamily="50" charset="-128"/>
              <a:ea typeface="Meiryo UI" panose="020B0604030504040204" pitchFamily="50" charset="-128"/>
            </a:endParaRPr>
          </a:p>
          <a:p>
            <a:pPr marL="273050" lvl="0" indent="-273050">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意匠に係る物品</a:t>
            </a:r>
            <a:r>
              <a:rPr lang="en-US" altLang="ja-JP" sz="800" dirty="0">
                <a:solidFill>
                  <a:srgbClr val="4A452A"/>
                </a:solidFill>
                <a:latin typeface="Meiryo UI" panose="020B0604030504040204" pitchFamily="50" charset="-128"/>
                <a:ea typeface="Meiryo UI" panose="020B0604030504040204" pitchFamily="50" charset="-128"/>
              </a:rPr>
              <a:t>】 </a:t>
            </a:r>
            <a:r>
              <a:rPr lang="ja-JP" altLang="en-US" sz="800" dirty="0">
                <a:solidFill>
                  <a:srgbClr val="4A452A"/>
                </a:solidFill>
                <a:latin typeface="Meiryo UI" panose="020B0604030504040204" pitchFamily="50" charset="-128"/>
                <a:ea typeface="Meiryo UI" panose="020B0604030504040204" pitchFamily="50" charset="-128"/>
              </a:rPr>
              <a:t>アウトドア用品店の内装</a:t>
            </a:r>
            <a:endParaRPr lang="en-US" altLang="ja-JP" sz="800" dirty="0">
              <a:solidFill>
                <a:srgbClr val="4A452A"/>
              </a:solidFill>
              <a:latin typeface="Meiryo UI" panose="020B0604030504040204" pitchFamily="50" charset="-128"/>
              <a:ea typeface="Meiryo UI" panose="020B0604030504040204" pitchFamily="50" charset="-128"/>
            </a:endParaRPr>
          </a:p>
          <a:p>
            <a:pPr marL="273050" lvl="0" indent="-273050">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意匠に係る物品の説明</a:t>
            </a:r>
            <a:r>
              <a:rPr lang="en-US" altLang="ja-JP" sz="800" dirty="0">
                <a:solidFill>
                  <a:srgbClr val="4A452A"/>
                </a:solidFill>
                <a:latin typeface="Meiryo UI" panose="020B0604030504040204" pitchFamily="50" charset="-128"/>
                <a:ea typeface="Meiryo UI" panose="020B0604030504040204" pitchFamily="50" charset="-128"/>
              </a:rPr>
              <a:t>】 </a:t>
            </a:r>
            <a:r>
              <a:rPr lang="ja-JP" altLang="en-US" sz="800" dirty="0">
                <a:solidFill>
                  <a:srgbClr val="4A452A"/>
                </a:solidFill>
                <a:latin typeface="Meiryo UI" panose="020B0604030504040204" pitchFamily="50" charset="-128"/>
                <a:ea typeface="Meiryo UI" panose="020B0604030504040204" pitchFamily="50" charset="-128"/>
              </a:rPr>
              <a:t>この内装は、登山やキャンプなどのアウトドア愛好家を対象とする、アウトドア関連商品を扱う店舗の内装である。</a:t>
            </a:r>
            <a:endParaRPr lang="en-US" altLang="ja-JP" sz="800" dirty="0">
              <a:solidFill>
                <a:srgbClr val="4A452A"/>
              </a:solidFill>
              <a:latin typeface="Meiryo UI" panose="020B0604030504040204" pitchFamily="50" charset="-128"/>
              <a:ea typeface="Meiryo UI" panose="020B0604030504040204" pitchFamily="50" charset="-128"/>
            </a:endParaRPr>
          </a:p>
          <a:p>
            <a:pPr marL="273050" lvl="0" indent="-6350">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A-A’</a:t>
            </a:r>
            <a:r>
              <a:rPr lang="ja-JP" altLang="en-US" sz="800" dirty="0">
                <a:solidFill>
                  <a:srgbClr val="4A452A"/>
                </a:solidFill>
                <a:latin typeface="Meiryo UI" panose="020B0604030504040204" pitchFamily="50" charset="-128"/>
                <a:ea typeface="Meiryo UI" panose="020B0604030504040204" pitchFamily="50" charset="-128"/>
              </a:rPr>
              <a:t>線平面図において左下に表した什器と右下角部に表した什器は商品陳列台である。左端の上から二つ目に表した什器は、</a:t>
            </a:r>
            <a:endParaRPr lang="en-US" altLang="ja-JP" sz="800" dirty="0">
              <a:solidFill>
                <a:srgbClr val="4A452A"/>
              </a:solidFill>
              <a:latin typeface="Meiryo UI" panose="020B0604030504040204" pitchFamily="50" charset="-128"/>
              <a:ea typeface="Meiryo UI" panose="020B0604030504040204" pitchFamily="50" charset="-128"/>
            </a:endParaRPr>
          </a:p>
          <a:p>
            <a:pPr marL="273050" lvl="0" indent="-6350">
              <a:tabLst>
                <a:tab pos="355600" algn="l"/>
              </a:tabLst>
              <a:defRPr/>
            </a:pPr>
            <a:r>
              <a:rPr lang="ja-JP" altLang="en-US" sz="800" dirty="0">
                <a:solidFill>
                  <a:srgbClr val="4A452A"/>
                </a:solidFill>
                <a:latin typeface="Meiryo UI" panose="020B0604030504040204" pitchFamily="50" charset="-128"/>
                <a:ea typeface="Meiryo UI" panose="020B0604030504040204" pitchFamily="50" charset="-128"/>
              </a:rPr>
              <a:t>販売・会計用のカウンターである。</a:t>
            </a:r>
          </a:p>
        </p:txBody>
      </p:sp>
      <p:pic>
        <p:nvPicPr>
          <p:cNvPr id="2" name="図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92586" y="5255826"/>
            <a:ext cx="3124931" cy="1583718"/>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0112" y="5567372"/>
            <a:ext cx="2252784" cy="1032723"/>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54395" y="5577307"/>
            <a:ext cx="2251210" cy="1032723"/>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72907" y="2822291"/>
            <a:ext cx="3164288" cy="2252784"/>
          </a:xfrm>
          <a:prstGeom prst="rect">
            <a:avLst/>
          </a:prstGeom>
        </p:spPr>
      </p:pic>
      <p:pic>
        <p:nvPicPr>
          <p:cNvPr id="7" name="図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88179" y="2949431"/>
            <a:ext cx="2569213" cy="2252784"/>
          </a:xfrm>
          <a:prstGeom prst="rect">
            <a:avLst/>
          </a:prstGeom>
        </p:spPr>
      </p:pic>
      <p:pic>
        <p:nvPicPr>
          <p:cNvPr id="8" name="図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1111" y="4286094"/>
            <a:ext cx="2570787" cy="1032723"/>
          </a:xfrm>
          <a:prstGeom prst="rect">
            <a:avLst/>
          </a:prstGeom>
        </p:spPr>
      </p:pic>
      <p:pic>
        <p:nvPicPr>
          <p:cNvPr id="9" name="図 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1898" y="2994386"/>
            <a:ext cx="2569213" cy="1031149"/>
          </a:xfrm>
          <a:prstGeom prst="rect">
            <a:avLst/>
          </a:prstGeom>
        </p:spPr>
      </p:pic>
      <p:pic>
        <p:nvPicPr>
          <p:cNvPr id="10" name="図 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736577" y="928844"/>
            <a:ext cx="2186793" cy="1793434"/>
          </a:xfrm>
          <a:prstGeom prst="rect">
            <a:avLst/>
          </a:prstGeom>
        </p:spPr>
      </p:pic>
      <p:pic>
        <p:nvPicPr>
          <p:cNvPr id="11" name="図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7305" y="899524"/>
            <a:ext cx="2459890" cy="2016973"/>
          </a:xfrm>
          <a:prstGeom prst="rect">
            <a:avLst/>
          </a:prstGeom>
        </p:spPr>
      </p:pic>
      <p:sp>
        <p:nvSpPr>
          <p:cNvPr id="57" name="正方形/長方形 56"/>
          <p:cNvSpPr/>
          <p:nvPr/>
        </p:nvSpPr>
        <p:spPr>
          <a:xfrm>
            <a:off x="4625083" y="6589934"/>
            <a:ext cx="65993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正面図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58" name="正方形/長方形 57"/>
          <p:cNvSpPr/>
          <p:nvPr/>
        </p:nvSpPr>
        <p:spPr>
          <a:xfrm>
            <a:off x="7264072" y="6644966"/>
            <a:ext cx="103185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【C-C”</a:t>
            </a:r>
            <a:r>
              <a:rPr lang="ja-JP" altLang="en-US" sz="800" dirty="0">
                <a:solidFill>
                  <a:srgbClr val="4A452A"/>
                </a:solidFill>
                <a:latin typeface="Meiryo UI" panose="020B0604030504040204" pitchFamily="50" charset="-128"/>
                <a:ea typeface="Meiryo UI" panose="020B0604030504040204" pitchFamily="50" charset="-128"/>
              </a:rPr>
              <a:t>線断面図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59" name="正方形/長方形 58"/>
          <p:cNvSpPr/>
          <p:nvPr/>
        </p:nvSpPr>
        <p:spPr>
          <a:xfrm>
            <a:off x="1440576" y="6644966"/>
            <a:ext cx="103185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【D-D”</a:t>
            </a:r>
            <a:r>
              <a:rPr lang="ja-JP" altLang="en-US" sz="800" dirty="0">
                <a:solidFill>
                  <a:srgbClr val="4A452A"/>
                </a:solidFill>
                <a:latin typeface="Meiryo UI" panose="020B0604030504040204" pitchFamily="50" charset="-128"/>
                <a:ea typeface="Meiryo UI" panose="020B0604030504040204" pitchFamily="50" charset="-128"/>
              </a:rPr>
              <a:t>線断面図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60" name="正方形/長方形 59"/>
          <p:cNvSpPr/>
          <p:nvPr/>
        </p:nvSpPr>
        <p:spPr>
          <a:xfrm>
            <a:off x="1440576" y="5284302"/>
            <a:ext cx="103185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【F-F”</a:t>
            </a:r>
            <a:r>
              <a:rPr lang="ja-JP" altLang="en-US" sz="800" dirty="0">
                <a:solidFill>
                  <a:srgbClr val="4A452A"/>
                </a:solidFill>
                <a:latin typeface="Meiryo UI" panose="020B0604030504040204" pitchFamily="50" charset="-128"/>
                <a:ea typeface="Meiryo UI" panose="020B0604030504040204" pitchFamily="50" charset="-128"/>
              </a:rPr>
              <a:t>線断面図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61" name="正方形/長方形 60"/>
          <p:cNvSpPr/>
          <p:nvPr/>
        </p:nvSpPr>
        <p:spPr>
          <a:xfrm>
            <a:off x="1440576" y="3981193"/>
            <a:ext cx="103185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【E-E”</a:t>
            </a:r>
            <a:r>
              <a:rPr lang="ja-JP" altLang="en-US" sz="800" dirty="0">
                <a:solidFill>
                  <a:srgbClr val="4A452A"/>
                </a:solidFill>
                <a:latin typeface="Meiryo UI" panose="020B0604030504040204" pitchFamily="50" charset="-128"/>
                <a:ea typeface="Meiryo UI" panose="020B0604030504040204" pitchFamily="50" charset="-128"/>
              </a:rPr>
              <a:t>線断面図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62" name="正方形/長方形 61"/>
          <p:cNvSpPr/>
          <p:nvPr/>
        </p:nvSpPr>
        <p:spPr>
          <a:xfrm>
            <a:off x="4398663" y="5040419"/>
            <a:ext cx="111277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【A-A’</a:t>
            </a:r>
            <a:r>
              <a:rPr lang="ja-JP" altLang="en-US" sz="800" dirty="0">
                <a:solidFill>
                  <a:srgbClr val="4A452A"/>
                </a:solidFill>
                <a:latin typeface="Meiryo UI" panose="020B0604030504040204" pitchFamily="50" charset="-128"/>
                <a:ea typeface="Meiryo UI" panose="020B0604030504040204" pitchFamily="50" charset="-128"/>
              </a:rPr>
              <a:t>線平面図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63" name="正方形/長方形 62"/>
          <p:cNvSpPr/>
          <p:nvPr/>
        </p:nvSpPr>
        <p:spPr>
          <a:xfrm>
            <a:off x="7316397" y="5158950"/>
            <a:ext cx="111277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【B-B’</a:t>
            </a:r>
            <a:r>
              <a:rPr lang="ja-JP" altLang="en-US" sz="800" dirty="0">
                <a:solidFill>
                  <a:srgbClr val="4A452A"/>
                </a:solidFill>
                <a:latin typeface="Meiryo UI" panose="020B0604030504040204" pitchFamily="50" charset="-128"/>
                <a:ea typeface="Meiryo UI" panose="020B0604030504040204" pitchFamily="50" charset="-128"/>
              </a:rPr>
              <a:t>線断面図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64" name="正方形/長方形 63"/>
          <p:cNvSpPr/>
          <p:nvPr/>
        </p:nvSpPr>
        <p:spPr>
          <a:xfrm>
            <a:off x="2054514" y="2463041"/>
            <a:ext cx="2379922"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右壁面と天井面を省略した斜視図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65" name="正方形/長方形 64"/>
          <p:cNvSpPr/>
          <p:nvPr/>
        </p:nvSpPr>
        <p:spPr>
          <a:xfrm>
            <a:off x="4097943" y="2547265"/>
            <a:ext cx="2379922"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29" name="テキスト ボックス 28"/>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60</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rotWithShape="1">
          <a:blip r:embed="rId12"/>
          <a:srcRect r="6502" b="8563"/>
          <a:stretch/>
        </p:blipFill>
        <p:spPr>
          <a:xfrm>
            <a:off x="6084570" y="80645"/>
            <a:ext cx="3191254" cy="2618714"/>
          </a:xfrm>
          <a:prstGeom prst="rect">
            <a:avLst/>
          </a:prstGeom>
        </p:spPr>
      </p:pic>
      <p:sp>
        <p:nvSpPr>
          <p:cNvPr id="66" name="正方形/長方形 65"/>
          <p:cNvSpPr/>
          <p:nvPr/>
        </p:nvSpPr>
        <p:spPr>
          <a:xfrm>
            <a:off x="7485618" y="2597772"/>
            <a:ext cx="2379922"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使用状態を示す参考斜視図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9481214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84782" y="0"/>
            <a:ext cx="8928992" cy="6858000"/>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9" name="正方形/長方形 48"/>
          <p:cNvSpPr/>
          <p:nvPr/>
        </p:nvSpPr>
        <p:spPr>
          <a:xfrm>
            <a:off x="489974" y="70384"/>
            <a:ext cx="9106071" cy="387798"/>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dirty="0">
                <a:solidFill>
                  <a:srgbClr val="C00000"/>
                </a:solidFill>
                <a:latin typeface="Meiryo UI" panose="020B0604030504040204" pitchFamily="50" charset="-128"/>
                <a:ea typeface="Meiryo UI" panose="020B0604030504040204" pitchFamily="50" charset="-128"/>
              </a:rPr>
              <a:t>■</a:t>
            </a:r>
            <a:r>
              <a:rPr lang="ja-JP" altLang="en-US" sz="1600" b="1" dirty="0">
                <a:solidFill>
                  <a:srgbClr val="C00000"/>
                </a:solidFill>
                <a:latin typeface="Meiryo UI" panose="020B0604030504040204" pitchFamily="50" charset="-128"/>
                <a:ea typeface="Meiryo UI" panose="020B0604030504040204" pitchFamily="50" charset="-128"/>
              </a:rPr>
              <a:t>透視図法（パース図法）</a:t>
            </a:r>
            <a:r>
              <a:rPr lang="ja-JP" altLang="en-US" sz="1400" dirty="0">
                <a:solidFill>
                  <a:srgbClr val="4A452A"/>
                </a:solidFill>
                <a:latin typeface="Meiryo UI" panose="020B0604030504040204" pitchFamily="50" charset="-128"/>
                <a:ea typeface="Meiryo UI" panose="020B0604030504040204" pitchFamily="50" charset="-128"/>
              </a:rPr>
              <a:t>消失点の数により３つの種類があります。</a:t>
            </a:r>
            <a:endParaRPr lang="en-US" altLang="ja-JP" sz="1400" dirty="0">
              <a:solidFill>
                <a:srgbClr val="4A452A"/>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1896660" y="457592"/>
            <a:ext cx="1117135" cy="313932"/>
          </a:xfrm>
          <a:prstGeom prst="rect">
            <a:avLst/>
          </a:prstGeom>
        </p:spPr>
        <p:txBody>
          <a:bodyPr wrap="square" anchor="ctr">
            <a:spAutoFit/>
          </a:bodyPr>
          <a:lstStyle/>
          <a:p>
            <a:pPr marL="273050" marR="0" lvl="0" indent="-273050" algn="ctr" defTabSz="914400" rtl="0" eaLnBrk="1" fontAlgn="auto" latinLnBrk="0" hangingPunct="1">
              <a:lnSpc>
                <a:spcPct val="120000"/>
              </a:lnSpc>
              <a:spcBef>
                <a:spcPts val="0"/>
              </a:spcBef>
              <a:spcAft>
                <a:spcPts val="0"/>
              </a:spcAft>
              <a:buClrTx/>
              <a:buSzTx/>
              <a:buFontTx/>
              <a:buNone/>
              <a:tabLst>
                <a:tab pos="355600" algn="l"/>
              </a:tabLst>
              <a:defRPr/>
            </a:pPr>
            <a:r>
              <a:rPr lang="ja-JP" altLang="en-US" sz="1200" b="1" dirty="0">
                <a:solidFill>
                  <a:srgbClr val="4A452A"/>
                </a:solidFill>
                <a:latin typeface="Meiryo UI" panose="020B0604030504040204" pitchFamily="50" charset="-128"/>
                <a:ea typeface="Meiryo UI" panose="020B0604030504040204" pitchFamily="50" charset="-128"/>
              </a:rPr>
              <a:t>一点透視</a:t>
            </a:r>
            <a:endParaRPr lang="en-US" altLang="ja-JP" sz="1200" b="1" noProof="0" dirty="0">
              <a:solidFill>
                <a:srgbClr val="4A452A"/>
              </a:solidFill>
              <a:latin typeface="Meiryo UI" panose="020B0604030504040204" pitchFamily="50" charset="-128"/>
              <a:ea typeface="Meiryo UI" panose="020B0604030504040204" pitchFamily="50" charset="-128"/>
            </a:endParaRPr>
          </a:p>
        </p:txBody>
      </p:sp>
      <p:grpSp>
        <p:nvGrpSpPr>
          <p:cNvPr id="12" name="グループ化 11"/>
          <p:cNvGrpSpPr/>
          <p:nvPr/>
        </p:nvGrpSpPr>
        <p:grpSpPr>
          <a:xfrm>
            <a:off x="1577115" y="801144"/>
            <a:ext cx="1756225" cy="2688672"/>
            <a:chOff x="604008" y="771787"/>
            <a:chExt cx="2101442" cy="3217178"/>
          </a:xfrm>
        </p:grpSpPr>
        <p:sp>
          <p:nvSpPr>
            <p:cNvPr id="11" name="正方形/長方形 10"/>
            <p:cNvSpPr/>
            <p:nvPr/>
          </p:nvSpPr>
          <p:spPr bwMode="auto">
            <a:xfrm>
              <a:off x="604008" y="771787"/>
              <a:ext cx="2101442" cy="3217178"/>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4505" y="1009512"/>
              <a:ext cx="1489574" cy="1246155"/>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578" y="2638338"/>
              <a:ext cx="1787176" cy="1148899"/>
            </a:xfrm>
            <a:prstGeom prst="rect">
              <a:avLst/>
            </a:prstGeom>
          </p:spPr>
        </p:pic>
      </p:grpSp>
      <p:grpSp>
        <p:nvGrpSpPr>
          <p:cNvPr id="13" name="グループ化 12"/>
          <p:cNvGrpSpPr/>
          <p:nvPr/>
        </p:nvGrpSpPr>
        <p:grpSpPr>
          <a:xfrm>
            <a:off x="3661085" y="801145"/>
            <a:ext cx="1756225" cy="2688672"/>
            <a:chOff x="2857850" y="777380"/>
            <a:chExt cx="2101442" cy="3217178"/>
          </a:xfrm>
        </p:grpSpPr>
        <p:sp>
          <p:nvSpPr>
            <p:cNvPr id="22" name="正方形/長方形 21"/>
            <p:cNvSpPr/>
            <p:nvPr/>
          </p:nvSpPr>
          <p:spPr bwMode="auto">
            <a:xfrm>
              <a:off x="2857850" y="777380"/>
              <a:ext cx="2101442" cy="3217178"/>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51825" y="1068017"/>
              <a:ext cx="1671348" cy="992849"/>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51122" y="2716087"/>
              <a:ext cx="1684464" cy="995092"/>
            </a:xfrm>
            <a:prstGeom prst="rect">
              <a:avLst/>
            </a:prstGeom>
          </p:spPr>
        </p:pic>
      </p:grpSp>
      <p:grpSp>
        <p:nvGrpSpPr>
          <p:cNvPr id="14" name="グループ化 13"/>
          <p:cNvGrpSpPr/>
          <p:nvPr/>
        </p:nvGrpSpPr>
        <p:grpSpPr>
          <a:xfrm>
            <a:off x="5757638" y="788561"/>
            <a:ext cx="1756225" cy="2688672"/>
            <a:chOff x="5191388" y="791361"/>
            <a:chExt cx="2101442" cy="3217178"/>
          </a:xfrm>
        </p:grpSpPr>
        <p:sp>
          <p:nvSpPr>
            <p:cNvPr id="23" name="正方形/長方形 22"/>
            <p:cNvSpPr/>
            <p:nvPr/>
          </p:nvSpPr>
          <p:spPr bwMode="auto">
            <a:xfrm>
              <a:off x="5191388" y="791361"/>
              <a:ext cx="2101442" cy="3217178"/>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04071" y="2571227"/>
              <a:ext cx="1272392" cy="1338043"/>
            </a:xfrm>
            <a:prstGeom prst="rect">
              <a:avLst/>
            </a:prstGeom>
          </p:spPr>
        </p:pic>
        <p:pic>
          <p:nvPicPr>
            <p:cNvPr id="9" name="図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75490" y="927035"/>
              <a:ext cx="1324710" cy="1388552"/>
            </a:xfrm>
            <a:prstGeom prst="rect">
              <a:avLst/>
            </a:prstGeom>
          </p:spPr>
        </p:pic>
      </p:grpSp>
      <p:cxnSp>
        <p:nvCxnSpPr>
          <p:cNvPr id="16" name="直線コネクタ 15"/>
          <p:cNvCxnSpPr/>
          <p:nvPr/>
        </p:nvCxnSpPr>
        <p:spPr>
          <a:xfrm flipV="1">
            <a:off x="624981" y="2164354"/>
            <a:ext cx="7482979" cy="1"/>
          </a:xfrm>
          <a:prstGeom prst="line">
            <a:avLst/>
          </a:prstGeom>
          <a:ln>
            <a:solidFill>
              <a:srgbClr val="4A452A"/>
            </a:solidFill>
            <a:prstDash val="dash"/>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968712" y="1249967"/>
            <a:ext cx="369332" cy="400110"/>
          </a:xfrm>
          <a:prstGeom prst="rect">
            <a:avLst/>
          </a:prstGeom>
          <a:noFill/>
        </p:spPr>
        <p:txBody>
          <a:bodyPr vert="eaVert" wrap="none" rtlCol="0">
            <a:spAutoFit/>
          </a:bodyPr>
          <a:lstStyle/>
          <a:p>
            <a:r>
              <a:rPr kumimoji="1" lang="ja-JP" altLang="en-US" sz="1200" b="1" dirty="0">
                <a:solidFill>
                  <a:srgbClr val="4A452A"/>
                </a:solidFill>
                <a:latin typeface="Meiryo UI" panose="020B0604030504040204" pitchFamily="50" charset="-128"/>
                <a:ea typeface="Meiryo UI" panose="020B0604030504040204" pitchFamily="50" charset="-128"/>
                <a:cs typeface="Meiryo UI" panose="020B0604030504040204" pitchFamily="50" charset="-128"/>
              </a:rPr>
              <a:t>外観</a:t>
            </a:r>
          </a:p>
        </p:txBody>
      </p:sp>
      <p:sp>
        <p:nvSpPr>
          <p:cNvPr id="33" name="テキスト ボックス 32"/>
          <p:cNvSpPr txBox="1"/>
          <p:nvPr/>
        </p:nvSpPr>
        <p:spPr>
          <a:xfrm>
            <a:off x="968712" y="2652329"/>
            <a:ext cx="369332" cy="400110"/>
          </a:xfrm>
          <a:prstGeom prst="rect">
            <a:avLst/>
          </a:prstGeom>
          <a:noFill/>
        </p:spPr>
        <p:txBody>
          <a:bodyPr vert="eaVert" wrap="none" rtlCol="0">
            <a:spAutoFit/>
          </a:bodyPr>
          <a:lstStyle/>
          <a:p>
            <a:r>
              <a:rPr lang="ja-JP" altLang="en-US" sz="1200" b="1" dirty="0">
                <a:solidFill>
                  <a:srgbClr val="4A452A"/>
                </a:solidFill>
                <a:latin typeface="Meiryo UI" panose="020B0604030504040204" pitchFamily="50" charset="-128"/>
                <a:ea typeface="Meiryo UI" panose="020B0604030504040204" pitchFamily="50" charset="-128"/>
                <a:cs typeface="Meiryo UI" panose="020B0604030504040204" pitchFamily="50" charset="-128"/>
              </a:rPr>
              <a:t>内装</a:t>
            </a:r>
            <a:endParaRPr kumimoji="1" lang="ja-JP" altLang="en-US" sz="1200" b="1" dirty="0">
              <a:solidFill>
                <a:srgbClr val="4A452A"/>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3980630" y="470176"/>
            <a:ext cx="1117135" cy="313932"/>
          </a:xfrm>
          <a:prstGeom prst="rect">
            <a:avLst/>
          </a:prstGeom>
        </p:spPr>
        <p:txBody>
          <a:bodyPr wrap="square" anchor="ctr">
            <a:spAutoFit/>
          </a:bodyPr>
          <a:lstStyle/>
          <a:p>
            <a:pPr marL="273050" marR="0" lvl="0" indent="-273050" algn="ctr" defTabSz="914400" rtl="0" eaLnBrk="1" fontAlgn="auto" latinLnBrk="0" hangingPunct="1">
              <a:lnSpc>
                <a:spcPct val="120000"/>
              </a:lnSpc>
              <a:spcBef>
                <a:spcPts val="0"/>
              </a:spcBef>
              <a:spcAft>
                <a:spcPts val="0"/>
              </a:spcAft>
              <a:buClrTx/>
              <a:buSzTx/>
              <a:buFontTx/>
              <a:buNone/>
              <a:tabLst>
                <a:tab pos="355600" algn="l"/>
              </a:tabLst>
              <a:defRPr/>
            </a:pPr>
            <a:r>
              <a:rPr lang="ja-JP" altLang="en-US" sz="1200" b="1" dirty="0">
                <a:solidFill>
                  <a:srgbClr val="4A452A"/>
                </a:solidFill>
                <a:latin typeface="Meiryo UI" panose="020B0604030504040204" pitchFamily="50" charset="-128"/>
                <a:ea typeface="Meiryo UI" panose="020B0604030504040204" pitchFamily="50" charset="-128"/>
              </a:rPr>
              <a:t>二点透視</a:t>
            </a:r>
            <a:endParaRPr lang="en-US" altLang="ja-JP" sz="1200" b="1" noProof="0" dirty="0">
              <a:solidFill>
                <a:srgbClr val="4A452A"/>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6077183" y="470031"/>
            <a:ext cx="1117135" cy="289053"/>
          </a:xfrm>
          <a:prstGeom prst="rect">
            <a:avLst/>
          </a:prstGeom>
        </p:spPr>
        <p:txBody>
          <a:bodyPr wrap="square" anchor="ctr">
            <a:spAutoFit/>
          </a:bodyPr>
          <a:lstStyle/>
          <a:p>
            <a:pPr marL="273050" marR="0" lvl="0" indent="-273050" algn="ctr" defTabSz="914400" rtl="0" eaLnBrk="1" fontAlgn="auto" latinLnBrk="0" hangingPunct="1">
              <a:lnSpc>
                <a:spcPct val="120000"/>
              </a:lnSpc>
              <a:spcBef>
                <a:spcPts val="0"/>
              </a:spcBef>
              <a:spcAft>
                <a:spcPts val="0"/>
              </a:spcAft>
              <a:buClrTx/>
              <a:buSzTx/>
              <a:buFontTx/>
              <a:buNone/>
              <a:tabLst>
                <a:tab pos="355600" algn="l"/>
              </a:tabLst>
              <a:defRPr/>
            </a:pPr>
            <a:r>
              <a:rPr lang="ja-JP" altLang="en-US" sz="1200" b="1" dirty="0">
                <a:solidFill>
                  <a:srgbClr val="4A452A"/>
                </a:solidFill>
                <a:latin typeface="Meiryo UI" panose="020B0604030504040204" pitchFamily="50" charset="-128"/>
                <a:ea typeface="Meiryo UI" panose="020B0604030504040204" pitchFamily="50" charset="-128"/>
              </a:rPr>
              <a:t>三点透視</a:t>
            </a:r>
            <a:endParaRPr lang="en-US" altLang="ja-JP" sz="1200" b="1" noProof="0" dirty="0">
              <a:solidFill>
                <a:srgbClr val="4A452A"/>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516448" y="3583680"/>
            <a:ext cx="8950527" cy="1052596"/>
          </a:xfrm>
          <a:prstGeom prst="rect">
            <a:avLst/>
          </a:prstGeom>
        </p:spPr>
        <p:txBody>
          <a:bodyPr wrap="square" anchor="ctr">
            <a:spAutoFit/>
          </a:bodyPr>
          <a:lstStyle/>
          <a:p>
            <a:pPr marL="273050" marR="0" lvl="0" indent="-273050"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C00000"/>
                </a:solidFill>
                <a:latin typeface="Meiryo UI" panose="020B0604030504040204" pitchFamily="50" charset="-128"/>
                <a:ea typeface="Meiryo UI" panose="020B0604030504040204" pitchFamily="50" charset="-128"/>
              </a:rPr>
              <a:t>★透視図法（パース）を用いる際の注意点</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marR="0" lvl="0" indent="-273050" defTabSz="914400" rtl="0" eaLnBrk="1" fontAlgn="auto" latinLnBrk="0" hangingPunct="1">
              <a:lnSpc>
                <a:spcPct val="120000"/>
              </a:lnSpc>
              <a:spcBef>
                <a:spcPts val="0"/>
              </a:spcBef>
              <a:spcAft>
                <a:spcPts val="0"/>
              </a:spcAft>
              <a:buClrTx/>
              <a:buSzTx/>
              <a:buFontTx/>
              <a:buNone/>
              <a:tabLst>
                <a:tab pos="355600" algn="l"/>
              </a:tabLst>
              <a:defRPr/>
            </a:pPr>
            <a:r>
              <a:rPr lang="ja-JP" altLang="en-US" sz="1200" noProof="0" dirty="0">
                <a:solidFill>
                  <a:srgbClr val="C00000"/>
                </a:solidFill>
                <a:latin typeface="Meiryo UI" panose="020B0604030504040204" pitchFamily="50" charset="-128"/>
                <a:ea typeface="Meiryo UI" panose="020B0604030504040204" pitchFamily="50" charset="-128"/>
              </a:rPr>
              <a:t>意匠登録出願用の図面には、形態が正確に理解できることが求められます。</a:t>
            </a:r>
            <a:endParaRPr lang="en-US" altLang="ja-JP" sz="1200" noProof="0" dirty="0">
              <a:solidFill>
                <a:srgbClr val="C00000"/>
              </a:solidFill>
              <a:latin typeface="Meiryo UI" panose="020B0604030504040204" pitchFamily="50" charset="-128"/>
              <a:ea typeface="Meiryo UI" panose="020B0604030504040204" pitchFamily="50" charset="-128"/>
            </a:endParaRPr>
          </a:p>
          <a:p>
            <a:pPr marL="273050" marR="0" lvl="0" indent="-273050" defTabSz="914400" rtl="0" eaLnBrk="1" fontAlgn="auto" latinLnBrk="0" hangingPunct="1">
              <a:lnSpc>
                <a:spcPct val="120000"/>
              </a:lnSpc>
              <a:spcBef>
                <a:spcPts val="0"/>
              </a:spcBef>
              <a:spcAft>
                <a:spcPts val="0"/>
              </a:spcAft>
              <a:buClrTx/>
              <a:buSzTx/>
              <a:buFontTx/>
              <a:buNone/>
              <a:tabLst>
                <a:tab pos="355600" algn="l"/>
              </a:tabLst>
              <a:defRPr/>
            </a:pPr>
            <a:r>
              <a:rPr lang="ja-JP" altLang="en-US" sz="1200" dirty="0">
                <a:solidFill>
                  <a:srgbClr val="C00000"/>
                </a:solidFill>
                <a:latin typeface="Meiryo UI" panose="020B0604030504040204" pitchFamily="50" charset="-128"/>
                <a:ea typeface="Meiryo UI" panose="020B0604030504040204" pitchFamily="50" charset="-128"/>
              </a:rPr>
              <a:t>パースがきつい等、透視図のみでは正確な形状やプロポーションが把握できない場合は、拒絶理由に該当する場合がありますのでご注意ください。</a:t>
            </a:r>
            <a:endParaRPr lang="en-US" altLang="ja-JP" sz="1200" dirty="0">
              <a:solidFill>
                <a:srgbClr val="C00000"/>
              </a:solidFill>
              <a:latin typeface="Meiryo UI" panose="020B0604030504040204" pitchFamily="50" charset="-128"/>
              <a:ea typeface="Meiryo UI" panose="020B0604030504040204" pitchFamily="50" charset="-128"/>
            </a:endParaRPr>
          </a:p>
          <a:p>
            <a:pPr marL="273050" marR="0" lvl="0" indent="-273050" defTabSz="914400" rtl="0" eaLnBrk="1" fontAlgn="auto" latinLnBrk="0" hangingPunct="1">
              <a:lnSpc>
                <a:spcPct val="120000"/>
              </a:lnSpc>
              <a:spcBef>
                <a:spcPts val="0"/>
              </a:spcBef>
              <a:spcAft>
                <a:spcPts val="0"/>
              </a:spcAft>
              <a:buClrTx/>
              <a:buSzTx/>
              <a:buFontTx/>
              <a:buNone/>
              <a:tabLst>
                <a:tab pos="355600" algn="l"/>
              </a:tabLst>
              <a:defRPr/>
            </a:pPr>
            <a:r>
              <a:rPr lang="ja-JP" altLang="en-US" sz="1200" noProof="0" dirty="0">
                <a:solidFill>
                  <a:srgbClr val="C00000"/>
                </a:solidFill>
                <a:latin typeface="Meiryo UI" panose="020B0604030504040204" pitchFamily="50" charset="-128"/>
                <a:ea typeface="Meiryo UI" panose="020B0604030504040204" pitchFamily="50" charset="-128"/>
              </a:rPr>
              <a:t>なおこのような透視図を用いる場合であっても、正投影図法等と組み合わせて提出することにより形態を特定できる場合は問題ありません。</a:t>
            </a:r>
            <a:endParaRPr lang="en-US" altLang="ja-JP" sz="1200" noProof="0" dirty="0">
              <a:solidFill>
                <a:srgbClr val="C00000"/>
              </a:solidFill>
              <a:latin typeface="Meiryo UI" panose="020B0604030504040204" pitchFamily="50" charset="-128"/>
              <a:ea typeface="Meiryo UI" panose="020B0604030504040204" pitchFamily="50" charset="-128"/>
            </a:endParaRPr>
          </a:p>
        </p:txBody>
      </p:sp>
      <p:pic>
        <p:nvPicPr>
          <p:cNvPr id="37" name="図 3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16630" y="4674904"/>
            <a:ext cx="1688157" cy="2115538"/>
          </a:xfrm>
          <a:prstGeom prst="rect">
            <a:avLst/>
          </a:prstGeom>
        </p:spPr>
      </p:pic>
      <p:sp>
        <p:nvSpPr>
          <p:cNvPr id="44" name="正方形/長方形 43"/>
          <p:cNvSpPr/>
          <p:nvPr/>
        </p:nvSpPr>
        <p:spPr>
          <a:xfrm>
            <a:off x="3792874" y="5329250"/>
            <a:ext cx="5437430" cy="701731"/>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a:t>
            </a:r>
            <a:r>
              <a:rPr lang="ja-JP" altLang="en-US" sz="1100" noProof="0" dirty="0">
                <a:solidFill>
                  <a:srgbClr val="4A452A"/>
                </a:solidFill>
                <a:latin typeface="Meiryo UI" panose="020B0604030504040204" pitchFamily="50" charset="-128"/>
                <a:ea typeface="Meiryo UI" panose="020B0604030504040204" pitchFamily="50" charset="-128"/>
              </a:rPr>
              <a:t>正確な形状やプロポーションが把握できないパースの例</a:t>
            </a:r>
            <a:endParaRPr lang="en-US" altLang="ja-JP" sz="1100" noProof="0" dirty="0">
              <a:solidFill>
                <a:srgbClr val="4A452A"/>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この図面“のみ”提出された場合は、正確な形状を特定できないとして登録することができません。</a:t>
            </a:r>
            <a:endParaRPr lang="en-US" altLang="ja-JP" sz="1100" dirty="0">
              <a:solidFill>
                <a:srgbClr val="4A452A"/>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100" noProof="0" dirty="0">
                <a:solidFill>
                  <a:srgbClr val="4A452A"/>
                </a:solidFill>
                <a:latin typeface="Meiryo UI" panose="020B0604030504040204" pitchFamily="50" charset="-128"/>
                <a:ea typeface="Meiryo UI" panose="020B0604030504040204" pitchFamily="50" charset="-128"/>
              </a:rPr>
              <a:t>（正投影図等と組み合わせて出願され形態を特定できる場合は除く。）</a:t>
            </a:r>
            <a:endParaRPr lang="en-US" altLang="ja-JP" sz="1100" noProof="0" dirty="0">
              <a:solidFill>
                <a:srgbClr val="4A452A"/>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51900" y="6398692"/>
            <a:ext cx="1547736" cy="276999"/>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en-US" altLang="ja-JP" sz="1000" noProof="0" dirty="0">
                <a:solidFill>
                  <a:srgbClr val="4A452A"/>
                </a:solidFill>
                <a:latin typeface="Meiryo UI" panose="020B0604030504040204" pitchFamily="50" charset="-128"/>
                <a:ea typeface="Meiryo UI" panose="020B0604030504040204" pitchFamily="50" charset="-128"/>
              </a:rPr>
              <a:t>【</a:t>
            </a:r>
            <a:r>
              <a:rPr lang="ja-JP" altLang="en-US" sz="1000" noProof="0" dirty="0">
                <a:solidFill>
                  <a:srgbClr val="4A452A"/>
                </a:solidFill>
                <a:latin typeface="Meiryo UI" panose="020B0604030504040204" pitchFamily="50" charset="-128"/>
                <a:ea typeface="Meiryo UI" panose="020B0604030504040204" pitchFamily="50" charset="-128"/>
              </a:rPr>
              <a:t>意匠に係る物品</a:t>
            </a:r>
            <a:r>
              <a:rPr lang="en-US" altLang="ja-JP" sz="1000" noProof="0" dirty="0">
                <a:solidFill>
                  <a:srgbClr val="4A452A"/>
                </a:solidFill>
                <a:latin typeface="Meiryo UI" panose="020B0604030504040204" pitchFamily="50" charset="-128"/>
                <a:ea typeface="Meiryo UI" panose="020B0604030504040204" pitchFamily="50" charset="-128"/>
              </a:rPr>
              <a:t>】</a:t>
            </a:r>
            <a:r>
              <a:rPr lang="ja-JP" altLang="en-US" sz="1000" noProof="0" dirty="0">
                <a:solidFill>
                  <a:srgbClr val="4A452A"/>
                </a:solidFill>
                <a:latin typeface="Meiryo UI" panose="020B0604030504040204" pitchFamily="50" charset="-128"/>
                <a:ea typeface="Meiryo UI" panose="020B0604030504040204" pitchFamily="50" charset="-128"/>
              </a:rPr>
              <a:t>店舗</a:t>
            </a:r>
            <a:endParaRPr lang="en-US" altLang="ja-JP" sz="1000" noProof="0" dirty="0">
              <a:solidFill>
                <a:srgbClr val="4A452A"/>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9563978" y="6610392"/>
            <a:ext cx="341760" cy="230832"/>
          </a:xfrm>
          <a:prstGeom prst="rect">
            <a:avLst/>
          </a:prstGeom>
          <a:noFill/>
        </p:spPr>
        <p:txBody>
          <a:bodyPr wrap="none" rtlCol="0">
            <a:spAutoFit/>
          </a:bodyPr>
          <a:lstStyle/>
          <a:p>
            <a:r>
              <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61</a:t>
            </a:r>
          </a:p>
        </p:txBody>
      </p:sp>
    </p:spTree>
    <p:extLst>
      <p:ext uri="{BB962C8B-B14F-4D97-AF65-F5344CB8AC3E}">
        <p14:creationId xmlns:p14="http://schemas.microsoft.com/office/powerpoint/2010/main" val="7418339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テキスト ボックス 102"/>
          <p:cNvSpPr txBox="1"/>
          <p:nvPr/>
        </p:nvSpPr>
        <p:spPr>
          <a:xfrm>
            <a:off x="9563978" y="6610392"/>
            <a:ext cx="184731" cy="230832"/>
          </a:xfrm>
          <a:prstGeom prst="rect">
            <a:avLst/>
          </a:prstGeom>
          <a:noFill/>
        </p:spPr>
        <p:txBody>
          <a:bodyPr wrap="none" rtlCol="0">
            <a:spAutoFit/>
          </a:bodyPr>
          <a:lstStyle/>
          <a:p>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テキスト ボックス 103"/>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62</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bwMode="auto">
          <a:xfrm>
            <a:off x="487914" y="0"/>
            <a:ext cx="8928992" cy="6858000"/>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正方形/長方形 46"/>
          <p:cNvSpPr/>
          <p:nvPr/>
        </p:nvSpPr>
        <p:spPr>
          <a:xfrm>
            <a:off x="455019" y="51440"/>
            <a:ext cx="9106071" cy="830997"/>
          </a:xfrm>
          <a:prstGeom prst="rect">
            <a:avLst/>
          </a:prstGeom>
        </p:spPr>
        <p:txBody>
          <a:bodyPr wrap="square" anchor="ctr">
            <a:spAutoFit/>
          </a:bodyPr>
          <a:lstStyle/>
          <a:p>
            <a:pPr marL="273050" lvl="0" indent="-273050">
              <a:lnSpc>
                <a:spcPct val="120000"/>
              </a:lnSpc>
              <a:tabLst>
                <a:tab pos="355600" algn="l"/>
              </a:tabLst>
              <a:defRPr/>
            </a:pPr>
            <a:r>
              <a:rPr lang="ja-JP" altLang="en-US" sz="1600" b="1" dirty="0">
                <a:solidFill>
                  <a:srgbClr val="C00000"/>
                </a:solidFill>
                <a:latin typeface="Meiryo UI" panose="020B0604030504040204" pitchFamily="50" charset="-128"/>
                <a:ea typeface="Meiryo UI" panose="020B0604030504040204" pitchFamily="50" charset="-128"/>
              </a:rPr>
              <a:t>■透視図法と正投影図法を組み合わせて表した例（内装の意匠）</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アパレル店の内装</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意匠の説明</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透明部分を示す参考図１及び透明部分を示す参考図２において、薄墨を施した部分は透明である。</a:t>
            </a:r>
          </a:p>
        </p:txBody>
      </p:sp>
      <p:pic>
        <p:nvPicPr>
          <p:cNvPr id="48" name="図 4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75957" y="3974474"/>
            <a:ext cx="2989741" cy="1512253"/>
          </a:xfrm>
          <a:prstGeom prst="rect">
            <a:avLst/>
          </a:prstGeom>
        </p:spPr>
      </p:pic>
      <p:pic>
        <p:nvPicPr>
          <p:cNvPr id="49" name="図 4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53630" y="5840645"/>
            <a:ext cx="1489904" cy="754885"/>
          </a:xfrm>
          <a:prstGeom prst="rect">
            <a:avLst/>
          </a:prstGeom>
        </p:spPr>
      </p:pic>
      <p:pic>
        <p:nvPicPr>
          <p:cNvPr id="50" name="図 4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78440" y="5844841"/>
            <a:ext cx="2984774" cy="754885"/>
          </a:xfrm>
          <a:prstGeom prst="rect">
            <a:avLst/>
          </a:prstGeom>
        </p:spPr>
      </p:pic>
      <p:pic>
        <p:nvPicPr>
          <p:cNvPr id="51" name="図 5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55127" y="5849035"/>
            <a:ext cx="1492387" cy="754885"/>
          </a:xfrm>
          <a:prstGeom prst="rect">
            <a:avLst/>
          </a:prstGeom>
        </p:spPr>
      </p:pic>
      <p:grpSp>
        <p:nvGrpSpPr>
          <p:cNvPr id="52" name="グループ化 51"/>
          <p:cNvGrpSpPr/>
          <p:nvPr/>
        </p:nvGrpSpPr>
        <p:grpSpPr>
          <a:xfrm>
            <a:off x="2912674" y="1998098"/>
            <a:ext cx="3106202" cy="1828800"/>
            <a:chOff x="4098022" y="1715550"/>
            <a:chExt cx="3106202" cy="1828800"/>
          </a:xfrm>
        </p:grpSpPr>
        <p:pic>
          <p:nvPicPr>
            <p:cNvPr id="53" name="図 5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098022" y="1715550"/>
              <a:ext cx="3095538" cy="1828800"/>
            </a:xfrm>
            <a:prstGeom prst="rect">
              <a:avLst/>
            </a:prstGeom>
          </p:spPr>
        </p:pic>
        <p:cxnSp>
          <p:nvCxnSpPr>
            <p:cNvPr id="54" name="直線コネクタ 53"/>
            <p:cNvCxnSpPr/>
            <p:nvPr/>
          </p:nvCxnSpPr>
          <p:spPr>
            <a:xfrm>
              <a:off x="4230138" y="2450673"/>
              <a:ext cx="2035343" cy="1066353"/>
            </a:xfrm>
            <a:prstGeom prst="line">
              <a:avLst/>
            </a:prstGeom>
            <a:noFill/>
            <a:ln w="9525" cap="flat" cmpd="sng" algn="ctr">
              <a:solidFill>
                <a:sysClr val="windowText" lastClr="000000"/>
              </a:solidFill>
              <a:prstDash val="solid"/>
              <a:miter lim="800000"/>
            </a:ln>
            <a:effectLst/>
          </p:spPr>
        </p:cxnSp>
        <p:cxnSp>
          <p:nvCxnSpPr>
            <p:cNvPr id="55" name="直線コネクタ 54"/>
            <p:cNvCxnSpPr/>
            <p:nvPr/>
          </p:nvCxnSpPr>
          <p:spPr>
            <a:xfrm flipV="1">
              <a:off x="6265481" y="2698548"/>
              <a:ext cx="743222" cy="818478"/>
            </a:xfrm>
            <a:prstGeom prst="line">
              <a:avLst/>
            </a:prstGeom>
            <a:noFill/>
            <a:ln w="9525" cap="flat" cmpd="sng" algn="ctr">
              <a:solidFill>
                <a:sysClr val="windowText" lastClr="000000"/>
              </a:solidFill>
              <a:prstDash val="solid"/>
              <a:miter lim="800000"/>
            </a:ln>
            <a:effectLst/>
          </p:spPr>
        </p:cxnSp>
        <p:cxnSp>
          <p:nvCxnSpPr>
            <p:cNvPr id="56" name="直線コネクタ 55"/>
            <p:cNvCxnSpPr/>
            <p:nvPr/>
          </p:nvCxnSpPr>
          <p:spPr>
            <a:xfrm flipV="1">
              <a:off x="6074186" y="2742713"/>
              <a:ext cx="19801" cy="455421"/>
            </a:xfrm>
            <a:prstGeom prst="line">
              <a:avLst/>
            </a:prstGeom>
            <a:noFill/>
            <a:ln w="9525" cap="flat" cmpd="sng" algn="ctr">
              <a:solidFill>
                <a:sysClr val="windowText" lastClr="000000"/>
              </a:solidFill>
              <a:prstDash val="solid"/>
              <a:miter lim="800000"/>
            </a:ln>
            <a:effectLst/>
          </p:spPr>
        </p:cxnSp>
        <p:cxnSp>
          <p:nvCxnSpPr>
            <p:cNvPr id="57" name="直線コネクタ 56"/>
            <p:cNvCxnSpPr/>
            <p:nvPr/>
          </p:nvCxnSpPr>
          <p:spPr>
            <a:xfrm flipV="1">
              <a:off x="6093987" y="2752178"/>
              <a:ext cx="19801" cy="455421"/>
            </a:xfrm>
            <a:prstGeom prst="line">
              <a:avLst/>
            </a:prstGeom>
            <a:noFill/>
            <a:ln w="9525" cap="flat" cmpd="sng" algn="ctr">
              <a:solidFill>
                <a:sysClr val="windowText" lastClr="000000"/>
              </a:solidFill>
              <a:prstDash val="solid"/>
              <a:miter lim="800000"/>
            </a:ln>
            <a:effectLst/>
          </p:spPr>
        </p:cxnSp>
        <p:cxnSp>
          <p:nvCxnSpPr>
            <p:cNvPr id="58" name="直線コネクタ 57"/>
            <p:cNvCxnSpPr/>
            <p:nvPr/>
          </p:nvCxnSpPr>
          <p:spPr>
            <a:xfrm flipH="1" flipV="1">
              <a:off x="5626684" y="2600146"/>
              <a:ext cx="5941" cy="394038"/>
            </a:xfrm>
            <a:prstGeom prst="line">
              <a:avLst/>
            </a:prstGeom>
            <a:noFill/>
            <a:ln w="9525" cap="flat" cmpd="sng" algn="ctr">
              <a:solidFill>
                <a:sysClr val="windowText" lastClr="000000"/>
              </a:solidFill>
              <a:prstDash val="solid"/>
              <a:miter lim="800000"/>
            </a:ln>
            <a:effectLst/>
          </p:spPr>
        </p:cxnSp>
        <p:cxnSp>
          <p:nvCxnSpPr>
            <p:cNvPr id="59" name="直線コネクタ 58"/>
            <p:cNvCxnSpPr/>
            <p:nvPr/>
          </p:nvCxnSpPr>
          <p:spPr>
            <a:xfrm flipH="1" flipV="1">
              <a:off x="5642524" y="2600146"/>
              <a:ext cx="7921" cy="394038"/>
            </a:xfrm>
            <a:prstGeom prst="line">
              <a:avLst/>
            </a:prstGeom>
            <a:noFill/>
            <a:ln w="9525" cap="flat" cmpd="sng" algn="ctr">
              <a:solidFill>
                <a:sysClr val="windowText" lastClr="000000"/>
              </a:solidFill>
              <a:prstDash val="solid"/>
              <a:miter lim="800000"/>
            </a:ln>
            <a:effectLst/>
          </p:spPr>
        </p:cxnSp>
        <p:cxnSp>
          <p:nvCxnSpPr>
            <p:cNvPr id="60" name="直線コネクタ 59"/>
            <p:cNvCxnSpPr/>
            <p:nvPr/>
          </p:nvCxnSpPr>
          <p:spPr>
            <a:xfrm flipH="1" flipV="1">
              <a:off x="5276207" y="2471440"/>
              <a:ext cx="23309" cy="368297"/>
            </a:xfrm>
            <a:prstGeom prst="line">
              <a:avLst/>
            </a:prstGeom>
            <a:noFill/>
            <a:ln w="9525" cap="flat" cmpd="sng" algn="ctr">
              <a:solidFill>
                <a:sysClr val="windowText" lastClr="000000"/>
              </a:solidFill>
              <a:prstDash val="solid"/>
              <a:miter lim="800000"/>
            </a:ln>
            <a:effectLst/>
          </p:spPr>
        </p:cxnSp>
        <p:cxnSp>
          <p:nvCxnSpPr>
            <p:cNvPr id="61" name="直線コネクタ 60"/>
            <p:cNvCxnSpPr/>
            <p:nvPr/>
          </p:nvCxnSpPr>
          <p:spPr>
            <a:xfrm flipH="1" flipV="1">
              <a:off x="5292812" y="2471440"/>
              <a:ext cx="18584" cy="367260"/>
            </a:xfrm>
            <a:prstGeom prst="line">
              <a:avLst/>
            </a:prstGeom>
            <a:noFill/>
            <a:ln w="9525" cap="flat" cmpd="sng" algn="ctr">
              <a:solidFill>
                <a:sysClr val="windowText" lastClr="000000"/>
              </a:solidFill>
              <a:prstDash val="solid"/>
              <a:miter lim="800000"/>
            </a:ln>
            <a:effectLst/>
          </p:spPr>
        </p:cxnSp>
        <p:cxnSp>
          <p:nvCxnSpPr>
            <p:cNvPr id="62" name="直線コネクタ 61"/>
            <p:cNvCxnSpPr/>
            <p:nvPr/>
          </p:nvCxnSpPr>
          <p:spPr>
            <a:xfrm flipH="1" flipV="1">
              <a:off x="5072258" y="2342734"/>
              <a:ext cx="5478" cy="97024"/>
            </a:xfrm>
            <a:prstGeom prst="line">
              <a:avLst/>
            </a:prstGeom>
            <a:noFill/>
            <a:ln w="9525" cap="flat" cmpd="sng" algn="ctr">
              <a:solidFill>
                <a:sysClr val="windowText" lastClr="000000"/>
              </a:solidFill>
              <a:prstDash val="solid"/>
              <a:miter lim="800000"/>
            </a:ln>
            <a:effectLst/>
          </p:spPr>
        </p:cxnSp>
        <p:cxnSp>
          <p:nvCxnSpPr>
            <p:cNvPr id="63" name="直線コネクタ 62"/>
            <p:cNvCxnSpPr/>
            <p:nvPr/>
          </p:nvCxnSpPr>
          <p:spPr>
            <a:xfrm flipV="1">
              <a:off x="5333169" y="2004137"/>
              <a:ext cx="91546" cy="19801"/>
            </a:xfrm>
            <a:prstGeom prst="line">
              <a:avLst/>
            </a:prstGeom>
            <a:noFill/>
            <a:ln w="9525" cap="flat" cmpd="sng" algn="ctr">
              <a:solidFill>
                <a:sysClr val="windowText" lastClr="000000"/>
              </a:solidFill>
              <a:prstDash val="solid"/>
              <a:miter lim="800000"/>
            </a:ln>
            <a:effectLst/>
          </p:spPr>
        </p:cxnSp>
        <p:cxnSp>
          <p:nvCxnSpPr>
            <p:cNvPr id="64" name="直線コネクタ 63"/>
            <p:cNvCxnSpPr/>
            <p:nvPr/>
          </p:nvCxnSpPr>
          <p:spPr>
            <a:xfrm flipV="1">
              <a:off x="4874248" y="2244742"/>
              <a:ext cx="154447" cy="39603"/>
            </a:xfrm>
            <a:prstGeom prst="line">
              <a:avLst/>
            </a:prstGeom>
            <a:noFill/>
            <a:ln w="9525" cap="flat" cmpd="sng" algn="ctr">
              <a:solidFill>
                <a:sysClr val="windowText" lastClr="000000"/>
              </a:solidFill>
              <a:prstDash val="solid"/>
              <a:miter lim="800000"/>
            </a:ln>
            <a:effectLst/>
          </p:spPr>
        </p:cxnSp>
        <p:cxnSp>
          <p:nvCxnSpPr>
            <p:cNvPr id="65" name="直線コネクタ 64"/>
            <p:cNvCxnSpPr/>
            <p:nvPr/>
          </p:nvCxnSpPr>
          <p:spPr>
            <a:xfrm flipH="1" flipV="1">
              <a:off x="5306829" y="2140764"/>
              <a:ext cx="21172" cy="329638"/>
            </a:xfrm>
            <a:prstGeom prst="line">
              <a:avLst/>
            </a:prstGeom>
            <a:noFill/>
            <a:ln w="9525" cap="flat" cmpd="sng" algn="ctr">
              <a:solidFill>
                <a:sysClr val="windowText" lastClr="000000"/>
              </a:solidFill>
              <a:prstDash val="solid"/>
              <a:miter lim="800000"/>
            </a:ln>
            <a:effectLst/>
          </p:spPr>
        </p:cxnSp>
        <p:cxnSp>
          <p:nvCxnSpPr>
            <p:cNvPr id="66" name="直線コネクタ 65"/>
            <p:cNvCxnSpPr/>
            <p:nvPr/>
          </p:nvCxnSpPr>
          <p:spPr>
            <a:xfrm flipH="1" flipV="1">
              <a:off x="5329065" y="2491240"/>
              <a:ext cx="15759" cy="253018"/>
            </a:xfrm>
            <a:prstGeom prst="line">
              <a:avLst/>
            </a:prstGeom>
            <a:noFill/>
            <a:ln w="9525" cap="flat" cmpd="sng" algn="ctr">
              <a:solidFill>
                <a:sysClr val="windowText" lastClr="000000"/>
              </a:solidFill>
              <a:prstDash val="solid"/>
              <a:miter lim="800000"/>
            </a:ln>
            <a:effectLst/>
          </p:spPr>
        </p:cxnSp>
        <p:sp>
          <p:nvSpPr>
            <p:cNvPr id="67" name="角丸四角形 66"/>
            <p:cNvSpPr/>
            <p:nvPr/>
          </p:nvSpPr>
          <p:spPr>
            <a:xfrm rot="21360000">
              <a:off x="5324564" y="2158320"/>
              <a:ext cx="19826" cy="312108"/>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8" name="角丸四角形 67"/>
            <p:cNvSpPr/>
            <p:nvPr/>
          </p:nvSpPr>
          <p:spPr>
            <a:xfrm rot="21360000">
              <a:off x="5343431" y="2499049"/>
              <a:ext cx="19826" cy="28438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9" name="円弧 68"/>
            <p:cNvSpPr/>
            <p:nvPr/>
          </p:nvSpPr>
          <p:spPr>
            <a:xfrm rot="15532358">
              <a:off x="5070280" y="2313033"/>
              <a:ext cx="61384" cy="57423"/>
            </a:xfrm>
            <a:prstGeom prst="arc">
              <a:avLst/>
            </a:prstGeom>
            <a:no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0" name="角丸四角形 69"/>
            <p:cNvSpPr/>
            <p:nvPr/>
          </p:nvSpPr>
          <p:spPr>
            <a:xfrm rot="16534461">
              <a:off x="6118763" y="774383"/>
              <a:ext cx="60175" cy="2110746"/>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 name="角丸四角形 70"/>
            <p:cNvSpPr/>
            <p:nvPr/>
          </p:nvSpPr>
          <p:spPr>
            <a:xfrm rot="600000">
              <a:off x="7076971" y="1915301"/>
              <a:ext cx="60175" cy="85581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pic>
        <p:nvPicPr>
          <p:cNvPr id="72" name="図 7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74645" y="952149"/>
            <a:ext cx="2835479" cy="1946247"/>
          </a:xfrm>
          <a:prstGeom prst="rect">
            <a:avLst/>
          </a:prstGeom>
        </p:spPr>
      </p:pic>
      <p:pic>
        <p:nvPicPr>
          <p:cNvPr id="92" name="図 91"/>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885709" y="4319798"/>
            <a:ext cx="2237170" cy="1196331"/>
          </a:xfrm>
          <a:prstGeom prst="rect">
            <a:avLst/>
          </a:prstGeom>
        </p:spPr>
      </p:pic>
      <p:pic>
        <p:nvPicPr>
          <p:cNvPr id="105" name="図 104"/>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17275" y="4131732"/>
            <a:ext cx="2646726" cy="1354995"/>
          </a:xfrm>
          <a:prstGeom prst="rect">
            <a:avLst/>
          </a:prstGeom>
        </p:spPr>
      </p:pic>
      <p:pic>
        <p:nvPicPr>
          <p:cNvPr id="106" name="図 105"/>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535025" y="2518317"/>
            <a:ext cx="2776756" cy="1671985"/>
          </a:xfrm>
          <a:prstGeom prst="rect">
            <a:avLst/>
          </a:prstGeom>
        </p:spPr>
      </p:pic>
      <p:pic>
        <p:nvPicPr>
          <p:cNvPr id="107" name="図 106"/>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738070" y="897671"/>
            <a:ext cx="2528368" cy="1723888"/>
          </a:xfrm>
          <a:prstGeom prst="rect">
            <a:avLst/>
          </a:prstGeom>
        </p:spPr>
      </p:pic>
      <p:sp>
        <p:nvSpPr>
          <p:cNvPr id="108" name="正方形/長方形 107"/>
          <p:cNvSpPr/>
          <p:nvPr/>
        </p:nvSpPr>
        <p:spPr>
          <a:xfrm>
            <a:off x="4540859" y="6599415"/>
            <a:ext cx="65993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正面図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109" name="正方形/長方形 108"/>
          <p:cNvSpPr/>
          <p:nvPr/>
        </p:nvSpPr>
        <p:spPr>
          <a:xfrm>
            <a:off x="7319019" y="6599415"/>
            <a:ext cx="83508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右側面図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110" name="正方形/長方形 109"/>
          <p:cNvSpPr/>
          <p:nvPr/>
        </p:nvSpPr>
        <p:spPr>
          <a:xfrm>
            <a:off x="1703977" y="6599415"/>
            <a:ext cx="83508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左側面図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111" name="正方形/長方形 110"/>
          <p:cNvSpPr/>
          <p:nvPr/>
        </p:nvSpPr>
        <p:spPr>
          <a:xfrm>
            <a:off x="4453284" y="5494865"/>
            <a:ext cx="83508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平面図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112" name="正方形/長方形 111"/>
          <p:cNvSpPr/>
          <p:nvPr/>
        </p:nvSpPr>
        <p:spPr>
          <a:xfrm>
            <a:off x="589639" y="2863518"/>
            <a:ext cx="144049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左斜め上方からの透視図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113" name="正方形/長方形 112"/>
          <p:cNvSpPr/>
          <p:nvPr/>
        </p:nvSpPr>
        <p:spPr>
          <a:xfrm>
            <a:off x="2495338" y="3171114"/>
            <a:ext cx="144049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右斜め上方からの透視図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114" name="正方形/長方形 113"/>
          <p:cNvSpPr/>
          <p:nvPr/>
        </p:nvSpPr>
        <p:spPr>
          <a:xfrm>
            <a:off x="1074805" y="5494865"/>
            <a:ext cx="144049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左側面側から見た透視図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115" name="正方形/長方形 114"/>
          <p:cNvSpPr/>
          <p:nvPr/>
        </p:nvSpPr>
        <p:spPr>
          <a:xfrm>
            <a:off x="7284046" y="5494865"/>
            <a:ext cx="144049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右側面側から見た透視図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116" name="正方形/長方形 115"/>
          <p:cNvSpPr/>
          <p:nvPr/>
        </p:nvSpPr>
        <p:spPr>
          <a:xfrm>
            <a:off x="7633595" y="1849848"/>
            <a:ext cx="144049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透明部分を示す参考図１</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117" name="正方形/長方形 116"/>
          <p:cNvSpPr/>
          <p:nvPr/>
        </p:nvSpPr>
        <p:spPr>
          <a:xfrm>
            <a:off x="5965584" y="3503877"/>
            <a:ext cx="144049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透明部分を示す参考図２</a:t>
            </a:r>
            <a:r>
              <a:rPr lang="en-US" altLang="ja-JP" sz="800" dirty="0">
                <a:solidFill>
                  <a:srgbClr val="4A452A"/>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87278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37114" y="-1"/>
            <a:ext cx="8928992" cy="6858001"/>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455019" y="58758"/>
            <a:ext cx="8904881" cy="1163395"/>
          </a:xfrm>
          <a:prstGeom prst="rect">
            <a:avLst/>
          </a:prstGeom>
        </p:spPr>
        <p:txBody>
          <a:bodyPr wrap="square" anchor="ctr">
            <a:spAutoFit/>
          </a:bodyPr>
          <a:lstStyle/>
          <a:p>
            <a:pPr marL="273050" lvl="0" indent="-273050">
              <a:lnSpc>
                <a:spcPct val="120000"/>
              </a:lnSpc>
              <a:tabLst>
                <a:tab pos="355600" algn="l"/>
              </a:tabLst>
              <a:defRPr/>
            </a:pPr>
            <a:r>
              <a:rPr lang="ja-JP" altLang="en-US" sz="1400" b="1" dirty="0">
                <a:solidFill>
                  <a:srgbClr val="C00000"/>
                </a:solidFill>
                <a:latin typeface="Meiryo UI" panose="020B0604030504040204" pitchFamily="50" charset="-128"/>
                <a:ea typeface="Meiryo UI" panose="020B0604030504040204" pitchFamily="50" charset="-128"/>
              </a:rPr>
              <a:t>■透視図法で表した例（内装の意匠）</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意匠に係る物品</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飲食店の内装</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意匠に係る物品の説明</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この飲食店は、飲食スペースと厨房からなり、その境には一部が開口した間仕切りが設けられている。</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意匠の説明</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参考平面図において表した各矢印は、始点の数字が斜視図１～９の番号にそれぞれ対応した、視点の位置と向きをあらわしたものである。</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平面図に表された緑色は、全体形状を明確にするための背景である。</a:t>
            </a:r>
          </a:p>
        </p:txBody>
      </p:sp>
      <p:pic>
        <p:nvPicPr>
          <p:cNvPr id="45" name="図 4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4556" y="1475483"/>
            <a:ext cx="1683302" cy="1005038"/>
          </a:xfrm>
          <a:prstGeom prst="rect">
            <a:avLst/>
          </a:prstGeom>
          <a:noFill/>
          <a:ln>
            <a:noFill/>
          </a:ln>
        </p:spPr>
      </p:pic>
      <p:pic>
        <p:nvPicPr>
          <p:cNvPr id="46" name="図 4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9548" y="1475483"/>
            <a:ext cx="1657399" cy="1002258"/>
          </a:xfrm>
          <a:prstGeom prst="rect">
            <a:avLst/>
          </a:prstGeom>
          <a:noFill/>
          <a:ln>
            <a:noFill/>
          </a:ln>
        </p:spPr>
      </p:pic>
      <p:pic>
        <p:nvPicPr>
          <p:cNvPr id="47" name="図 4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928" y="1475483"/>
            <a:ext cx="1684386" cy="1006882"/>
          </a:xfrm>
          <a:prstGeom prst="rect">
            <a:avLst/>
          </a:prstGeom>
          <a:noFill/>
          <a:ln>
            <a:noFill/>
          </a:ln>
        </p:spPr>
      </p:pic>
      <p:pic>
        <p:nvPicPr>
          <p:cNvPr id="48" name="図 4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140" y="3231941"/>
            <a:ext cx="1710193" cy="1026643"/>
          </a:xfrm>
          <a:prstGeom prst="rect">
            <a:avLst/>
          </a:prstGeom>
          <a:noFill/>
          <a:ln>
            <a:noFill/>
          </a:ln>
        </p:spPr>
      </p:pic>
      <p:pic>
        <p:nvPicPr>
          <p:cNvPr id="49" name="図 4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2725" y="3231941"/>
            <a:ext cx="1729300" cy="1038652"/>
          </a:xfrm>
          <a:prstGeom prst="rect">
            <a:avLst/>
          </a:prstGeom>
          <a:noFill/>
          <a:ln>
            <a:noFill/>
          </a:ln>
        </p:spPr>
      </p:pic>
      <p:pic>
        <p:nvPicPr>
          <p:cNvPr id="50" name="図 4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8590" y="1475483"/>
            <a:ext cx="1260226" cy="1007827"/>
          </a:xfrm>
          <a:prstGeom prst="rect">
            <a:avLst/>
          </a:prstGeom>
          <a:noFill/>
          <a:ln>
            <a:noFill/>
          </a:ln>
        </p:spPr>
      </p:pic>
      <p:pic>
        <p:nvPicPr>
          <p:cNvPr id="51" name="図 5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1140" y="1475483"/>
            <a:ext cx="1552684" cy="1008536"/>
          </a:xfrm>
          <a:prstGeom prst="rect">
            <a:avLst/>
          </a:prstGeom>
          <a:noFill/>
          <a:ln>
            <a:noFill/>
          </a:ln>
        </p:spPr>
      </p:pic>
      <p:pic>
        <p:nvPicPr>
          <p:cNvPr id="52" name="図 5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77422" y="3231941"/>
            <a:ext cx="1720756" cy="1032976"/>
          </a:xfrm>
          <a:prstGeom prst="rect">
            <a:avLst/>
          </a:prstGeom>
          <a:noFill/>
          <a:ln>
            <a:noFill/>
          </a:ln>
        </p:spPr>
      </p:pic>
      <p:pic>
        <p:nvPicPr>
          <p:cNvPr id="53" name="図 5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04267" y="3231941"/>
            <a:ext cx="1742369" cy="1041825"/>
          </a:xfrm>
          <a:prstGeom prst="rect">
            <a:avLst/>
          </a:prstGeom>
          <a:noFill/>
          <a:ln>
            <a:noFill/>
          </a:ln>
        </p:spPr>
      </p:pic>
      <p:sp>
        <p:nvSpPr>
          <p:cNvPr id="54" name="テキスト ボックス 53"/>
          <p:cNvSpPr txBox="1"/>
          <p:nvPr/>
        </p:nvSpPr>
        <p:spPr>
          <a:xfrm>
            <a:off x="1012046" y="2461437"/>
            <a:ext cx="697627"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斜視図１</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2793468" y="2461437"/>
            <a:ext cx="697627"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斜視図２</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4574890" y="2461437"/>
            <a:ext cx="697627"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斜視図３</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6356312" y="2461437"/>
            <a:ext cx="697627"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斜視図４</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8137735" y="2461437"/>
            <a:ext cx="697627"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斜視図５</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1012393" y="4245176"/>
            <a:ext cx="697627"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斜視図６</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2882028" y="4245176"/>
            <a:ext cx="697627"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斜視図７</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4751663" y="4245176"/>
            <a:ext cx="697627"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斜視図８</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6621299" y="4245176"/>
            <a:ext cx="697627"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斜視図９</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12"/>
          <a:stretch>
            <a:fillRect/>
          </a:stretch>
        </p:blipFill>
        <p:spPr>
          <a:xfrm>
            <a:off x="528575" y="4987312"/>
            <a:ext cx="4211888" cy="1203398"/>
          </a:xfrm>
          <a:prstGeom prst="rect">
            <a:avLst/>
          </a:prstGeom>
        </p:spPr>
      </p:pic>
      <p:pic>
        <p:nvPicPr>
          <p:cNvPr id="356" name="図 355"/>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893732" y="4875885"/>
            <a:ext cx="4301068" cy="1389435"/>
          </a:xfrm>
          <a:prstGeom prst="rect">
            <a:avLst/>
          </a:prstGeom>
        </p:spPr>
      </p:pic>
      <p:sp>
        <p:nvSpPr>
          <p:cNvPr id="365" name="テキスト ボックス 364"/>
          <p:cNvSpPr txBox="1"/>
          <p:nvPr/>
        </p:nvSpPr>
        <p:spPr>
          <a:xfrm>
            <a:off x="2234410" y="6203096"/>
            <a:ext cx="800219"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参考平面図</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366" name="テキスト ボックス 365"/>
          <p:cNvSpPr txBox="1"/>
          <p:nvPr/>
        </p:nvSpPr>
        <p:spPr>
          <a:xfrm>
            <a:off x="6746749" y="6317398"/>
            <a:ext cx="595035"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平面図</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367" name="テキスト ボックス 366"/>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63</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196840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37114" y="-1"/>
            <a:ext cx="8928992" cy="6565901"/>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57" name="図 356"/>
          <p:cNvPicPr>
            <a:picLocks noChangeAspect="1"/>
          </p:cNvPicPr>
          <p:nvPr/>
        </p:nvPicPr>
        <p:blipFill rotWithShape="1">
          <a:blip r:embed="rId3" cstate="screen">
            <a:extLst>
              <a:ext uri="{28A0092B-C50C-407E-A947-70E740481C1C}">
                <a14:useLocalDpi xmlns:a14="http://schemas.microsoft.com/office/drawing/2010/main"/>
              </a:ext>
            </a:extLst>
          </a:blip>
          <a:srcRect l="1023" r="1870"/>
          <a:stretch/>
        </p:blipFill>
        <p:spPr>
          <a:xfrm>
            <a:off x="2747414" y="4030581"/>
            <a:ext cx="3797088" cy="1048815"/>
          </a:xfrm>
          <a:prstGeom prst="rect">
            <a:avLst/>
          </a:prstGeom>
        </p:spPr>
      </p:pic>
      <p:sp>
        <p:nvSpPr>
          <p:cNvPr id="103" name="テキスト ボックス 102"/>
          <p:cNvSpPr txBox="1"/>
          <p:nvPr/>
        </p:nvSpPr>
        <p:spPr>
          <a:xfrm>
            <a:off x="9563978" y="6610392"/>
            <a:ext cx="184731" cy="230832"/>
          </a:xfrm>
          <a:prstGeom prst="rect">
            <a:avLst/>
          </a:prstGeom>
          <a:noFill/>
        </p:spPr>
        <p:txBody>
          <a:bodyPr wrap="none" rtlCol="0">
            <a:spAutoFit/>
          </a:bodyPr>
          <a:lstStyle/>
          <a:p>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図 5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775" y="5310023"/>
            <a:ext cx="1552684" cy="1008536"/>
          </a:xfrm>
          <a:prstGeom prst="rect">
            <a:avLst/>
          </a:prstGeom>
          <a:noFill/>
          <a:ln>
            <a:noFill/>
          </a:ln>
        </p:spPr>
      </p:pic>
      <p:pic>
        <p:nvPicPr>
          <p:cNvPr id="52" name="図 5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3894" y="5285583"/>
            <a:ext cx="1720756" cy="1032976"/>
          </a:xfrm>
          <a:prstGeom prst="rect">
            <a:avLst/>
          </a:prstGeom>
          <a:noFill/>
          <a:ln>
            <a:noFill/>
          </a:ln>
        </p:spPr>
      </p:pic>
      <p:pic>
        <p:nvPicPr>
          <p:cNvPr id="53" name="図 5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4168" y="5276734"/>
            <a:ext cx="1742369" cy="1041825"/>
          </a:xfrm>
          <a:prstGeom prst="rect">
            <a:avLst/>
          </a:prstGeom>
          <a:noFill/>
          <a:ln>
            <a:noFill/>
          </a:ln>
        </p:spPr>
      </p:pic>
      <p:pic>
        <p:nvPicPr>
          <p:cNvPr id="355" name="図 354"/>
          <p:cNvPicPr>
            <a:picLocks noChangeAspect="1"/>
          </p:cNvPicPr>
          <p:nvPr/>
        </p:nvPicPr>
        <p:blipFill rotWithShape="1">
          <a:blip r:embed="rId7" cstate="screen">
            <a:extLst>
              <a:ext uri="{28A0092B-C50C-407E-A947-70E740481C1C}">
                <a14:useLocalDpi xmlns:a14="http://schemas.microsoft.com/office/drawing/2010/main"/>
              </a:ext>
            </a:extLst>
          </a:blip>
          <a:srcRect l="2565" r="6503"/>
          <a:stretch/>
        </p:blipFill>
        <p:spPr>
          <a:xfrm>
            <a:off x="2738950" y="2781872"/>
            <a:ext cx="3806850" cy="1019392"/>
          </a:xfrm>
          <a:prstGeom prst="rect">
            <a:avLst/>
          </a:prstGeom>
        </p:spPr>
      </p:pic>
      <p:grpSp>
        <p:nvGrpSpPr>
          <p:cNvPr id="5" name="グループ化 4"/>
          <p:cNvGrpSpPr/>
          <p:nvPr/>
        </p:nvGrpSpPr>
        <p:grpSpPr>
          <a:xfrm>
            <a:off x="915421" y="2789774"/>
            <a:ext cx="1181100" cy="1029802"/>
            <a:chOff x="563033" y="2256366"/>
            <a:chExt cx="1024467" cy="893234"/>
          </a:xfrm>
        </p:grpSpPr>
        <p:sp>
          <p:nvSpPr>
            <p:cNvPr id="37" name="正方形/長方形 36"/>
            <p:cNvSpPr/>
            <p:nvPr/>
          </p:nvSpPr>
          <p:spPr bwMode="auto">
            <a:xfrm>
              <a:off x="563033" y="2256366"/>
              <a:ext cx="1024467" cy="893234"/>
            </a:xfrm>
            <a:prstGeom prst="rect">
              <a:avLst/>
            </a:prstGeom>
            <a:solidFill>
              <a:srgbClr val="289141"/>
            </a:solidFill>
            <a:ln w="9525">
              <a:solidFill>
                <a:srgbClr val="28914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358" name="図 35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0767" y="2351693"/>
              <a:ext cx="928431" cy="675480"/>
            </a:xfrm>
            <a:prstGeom prst="rect">
              <a:avLst/>
            </a:prstGeom>
          </p:spPr>
        </p:pic>
      </p:grpSp>
      <p:grpSp>
        <p:nvGrpSpPr>
          <p:cNvPr id="3" name="グループ化 2"/>
          <p:cNvGrpSpPr/>
          <p:nvPr/>
        </p:nvGrpSpPr>
        <p:grpSpPr>
          <a:xfrm>
            <a:off x="7163819" y="2764374"/>
            <a:ext cx="1181100" cy="1029802"/>
            <a:chOff x="4995333" y="2252133"/>
            <a:chExt cx="1024467" cy="893234"/>
          </a:xfrm>
        </p:grpSpPr>
        <p:sp>
          <p:nvSpPr>
            <p:cNvPr id="2" name="正方形/長方形 1"/>
            <p:cNvSpPr/>
            <p:nvPr/>
          </p:nvSpPr>
          <p:spPr bwMode="auto">
            <a:xfrm>
              <a:off x="4995333" y="2252133"/>
              <a:ext cx="1024467" cy="893234"/>
            </a:xfrm>
            <a:prstGeom prst="rect">
              <a:avLst/>
            </a:prstGeom>
            <a:solidFill>
              <a:srgbClr val="289141"/>
            </a:solidFill>
            <a:ln w="9525">
              <a:solidFill>
                <a:srgbClr val="28914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359" name="図 35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046136" y="2381383"/>
              <a:ext cx="908120" cy="658150"/>
            </a:xfrm>
            <a:prstGeom prst="rect">
              <a:avLst/>
            </a:prstGeom>
          </p:spPr>
        </p:pic>
      </p:grpSp>
      <p:pic>
        <p:nvPicPr>
          <p:cNvPr id="362" name="図 36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738945" y="1323059"/>
            <a:ext cx="3801971" cy="1228205"/>
          </a:xfrm>
          <a:prstGeom prst="rect">
            <a:avLst/>
          </a:prstGeom>
        </p:spPr>
      </p:pic>
      <p:pic>
        <p:nvPicPr>
          <p:cNvPr id="364" name="図 36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76977" y="5316301"/>
            <a:ext cx="1657399" cy="1002258"/>
          </a:xfrm>
          <a:prstGeom prst="rect">
            <a:avLst/>
          </a:prstGeom>
          <a:noFill/>
          <a:ln>
            <a:noFill/>
          </a:ln>
        </p:spPr>
      </p:pic>
      <p:sp>
        <p:nvSpPr>
          <p:cNvPr id="35" name="正方形/長方形 34"/>
          <p:cNvSpPr/>
          <p:nvPr/>
        </p:nvSpPr>
        <p:spPr>
          <a:xfrm>
            <a:off x="455019" y="101104"/>
            <a:ext cx="8904881" cy="1163395"/>
          </a:xfrm>
          <a:prstGeom prst="rect">
            <a:avLst/>
          </a:prstGeom>
        </p:spPr>
        <p:txBody>
          <a:bodyPr wrap="square" anchor="ctr">
            <a:spAutoFit/>
          </a:bodyPr>
          <a:lstStyle/>
          <a:p>
            <a:pPr marL="273050" lvl="0" indent="-273050">
              <a:lnSpc>
                <a:spcPct val="120000"/>
              </a:lnSpc>
              <a:tabLst>
                <a:tab pos="355600" algn="l"/>
              </a:tabLst>
              <a:defRPr/>
            </a:pPr>
            <a:r>
              <a:rPr lang="ja-JP" altLang="en-US" sz="1400" b="1" dirty="0">
                <a:solidFill>
                  <a:srgbClr val="C00000"/>
                </a:solidFill>
                <a:latin typeface="Meiryo UI" panose="020B0604030504040204" pitchFamily="50" charset="-128"/>
                <a:ea typeface="Meiryo UI" panose="020B0604030504040204" pitchFamily="50" charset="-128"/>
              </a:rPr>
              <a:t>■手前側の壁や天井を省略して表した例（内装の意匠）</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意匠に係る物品</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飲食店の内装</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意匠に係る物品の説明</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この飲食店は、飲食スペースと厨房からなり、その境には一部が開口した間仕切りが設けられている。</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意匠の説明</a:t>
            </a:r>
            <a:r>
              <a:rPr lang="en-US" altLang="ja-JP" sz="1100" dirty="0">
                <a:solidFill>
                  <a:srgbClr val="4A452A"/>
                </a:solidFill>
                <a:latin typeface="Meiryo UI" panose="020B0604030504040204" pitchFamily="50" charset="-128"/>
                <a:ea typeface="Meiryo UI" panose="020B0604030504040204" pitchFamily="50" charset="-128"/>
              </a:rPr>
              <a:t>】 </a:t>
            </a:r>
            <a:r>
              <a:rPr lang="ja-JP" altLang="en-US" sz="1100" dirty="0">
                <a:solidFill>
                  <a:srgbClr val="4A452A"/>
                </a:solidFill>
                <a:latin typeface="Meiryo UI" panose="020B0604030504040204" pitchFamily="50" charset="-128"/>
                <a:ea typeface="Meiryo UI" panose="020B0604030504040204" pitchFamily="50" charset="-128"/>
              </a:rPr>
              <a:t>天井を省略して表した平面図、手前側の壁を省略して表した正面図、背面図、右側面図、左側面図に表された緑色は、</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全体の空間形状を明確にするための背景である。</a:t>
            </a:r>
          </a:p>
        </p:txBody>
      </p:sp>
      <p:sp>
        <p:nvSpPr>
          <p:cNvPr id="40" name="正方形/長方形 39"/>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479622" y="6610604"/>
            <a:ext cx="96212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出願の手続</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9563978" y="6610392"/>
            <a:ext cx="341760" cy="230832"/>
          </a:xfrm>
          <a:prstGeom prst="rect">
            <a:avLst/>
          </a:prstGeom>
          <a:no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64</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3893572" y="2524950"/>
            <a:ext cx="1492716"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天井を省略して表した平面図</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3751747" y="3769547"/>
            <a:ext cx="1781257"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手前側の壁を省略して表した正面図</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3742506" y="5052247"/>
            <a:ext cx="1806905"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手前側の壁を省略して表した背面図</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564047" y="3769547"/>
            <a:ext cx="1883849"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手前側の壁を省略して表した左側面図</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6812445" y="3769547"/>
            <a:ext cx="1883849" cy="215444"/>
          </a:xfrm>
          <a:prstGeom prst="rect">
            <a:avLst/>
          </a:prstGeom>
          <a:noFill/>
        </p:spPr>
        <p:txBody>
          <a:bodyPr wrap="non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手前側の壁を省略して表した右側面図</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914834" y="6313774"/>
            <a:ext cx="1412566" cy="215444"/>
          </a:xfrm>
          <a:prstGeom prst="rect">
            <a:avLst/>
          </a:prstGeom>
          <a:noFill/>
        </p:spPr>
        <p:txBody>
          <a:bodyPr wrap="none" rtlCol="0">
            <a:spAutoFit/>
          </a:bodyPr>
          <a:lstStyle/>
          <a:p>
            <a:pPr algn="ct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飲食スペース側の斜視図１</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2999393" y="6313774"/>
            <a:ext cx="1412566" cy="215444"/>
          </a:xfrm>
          <a:prstGeom prst="rect">
            <a:avLst/>
          </a:prstGeom>
          <a:noFill/>
        </p:spPr>
        <p:txBody>
          <a:bodyPr wrap="none" rtlCol="0">
            <a:spAutoFit/>
          </a:bodyPr>
          <a:lstStyle/>
          <a:p>
            <a:pPr algn="ct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飲食スペース側の斜視図２</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5329892" y="6313774"/>
            <a:ext cx="1088760" cy="215444"/>
          </a:xfrm>
          <a:prstGeom prst="rect">
            <a:avLst/>
          </a:prstGeom>
          <a:noFill/>
        </p:spPr>
        <p:txBody>
          <a:bodyPr wrap="none" rtlCol="0">
            <a:spAutoFit/>
          </a:bodyPr>
          <a:lstStyle/>
          <a:p>
            <a:pPr algn="ct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厨房側の斜視図１</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7540972" y="6313774"/>
            <a:ext cx="1088760" cy="215444"/>
          </a:xfrm>
          <a:prstGeom prst="rect">
            <a:avLst/>
          </a:prstGeom>
          <a:noFill/>
        </p:spPr>
        <p:txBody>
          <a:bodyPr wrap="none" rtlCol="0">
            <a:spAutoFit/>
          </a:bodyPr>
          <a:lstStyle/>
          <a:p>
            <a:pPr algn="ct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厨房側の斜視図２</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99643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80587" y="2365695"/>
            <a:ext cx="8928992" cy="4492305"/>
          </a:xfrm>
          <a:prstGeom prst="rect">
            <a:avLst/>
          </a:prstGeom>
          <a:solidFill>
            <a:srgbClr val="E6EDF6"/>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7" name="正方形/長方形 26"/>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必要に応じて加える図（断面図、端面図、部分拡大図）</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484307" y="1046467"/>
            <a:ext cx="9106071" cy="461665"/>
          </a:xfrm>
          <a:prstGeom prst="rect">
            <a:avLst/>
          </a:prstGeom>
        </p:spPr>
        <p:txBody>
          <a:bodyPr wrap="square" anchor="ctr">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tab pos="355600" algn="l"/>
              </a:tabLst>
              <a:defRPr/>
            </a:pPr>
            <a:r>
              <a:rPr lang="ja-JP" altLang="en-US" sz="2400" b="1" dirty="0">
                <a:solidFill>
                  <a:srgbClr val="254061"/>
                </a:solidFill>
                <a:latin typeface="Meiryo UI" panose="020B0604030504040204" pitchFamily="50" charset="-128"/>
                <a:ea typeface="Meiryo UI" panose="020B0604030504040204" pitchFamily="50" charset="-128"/>
              </a:rPr>
              <a:t>必要に応じて断面図や拡大図等を加えます。</a:t>
            </a:r>
            <a:endParaRPr kumimoji="1" lang="en-US" altLang="ja-JP" sz="2400" b="1"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45" name="正方形/長方形 44"/>
          <p:cNvSpPr/>
          <p:nvPr/>
        </p:nvSpPr>
        <p:spPr>
          <a:xfrm>
            <a:off x="496901" y="1547286"/>
            <a:ext cx="9106071" cy="683264"/>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C00000"/>
                </a:solidFill>
                <a:latin typeface="Meiryo UI" panose="020B0604030504040204" pitchFamily="50" charset="-128"/>
                <a:ea typeface="Meiryo UI" panose="020B0604030504040204" pitchFamily="50" charset="-128"/>
              </a:rPr>
              <a:t>例えば、表面に凹凸がある場合 → 「断面図」・「端面図」</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C00000"/>
                </a:solidFill>
                <a:latin typeface="Meiryo UI" panose="020B0604030504040204" pitchFamily="50" charset="-128"/>
                <a:ea typeface="Meiryo UI" panose="020B0604030504040204" pitchFamily="50" charset="-128"/>
              </a:rPr>
              <a:t>細部を表現しきれない場合 → 「部分拡大図」 などを加えて意匠を表します。</a:t>
            </a:r>
            <a:endParaRPr lang="en-US" altLang="ja-JP" sz="1600" b="1" dirty="0">
              <a:solidFill>
                <a:srgbClr val="C00000"/>
              </a:solidFill>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61069" y="902015"/>
            <a:ext cx="2188420"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条、意匠法施行規則様式第２、様式第６など）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489974" y="2452658"/>
            <a:ext cx="9106071" cy="354649"/>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dirty="0">
                <a:solidFill>
                  <a:srgbClr val="4A452A"/>
                </a:solidFill>
                <a:latin typeface="Meiryo UI" panose="020B0604030504040204" pitchFamily="50" charset="-128"/>
                <a:ea typeface="Meiryo UI" panose="020B0604030504040204" pitchFamily="50" charset="-128"/>
              </a:rPr>
              <a:t>■</a:t>
            </a:r>
            <a:r>
              <a:rPr lang="ja-JP" altLang="en-US" sz="1500" b="1" dirty="0">
                <a:solidFill>
                  <a:srgbClr val="4A452A"/>
                </a:solidFill>
                <a:latin typeface="Meiryo UI" panose="020B0604030504040204" pitchFamily="50" charset="-128"/>
                <a:ea typeface="Meiryo UI" panose="020B0604030504040204" pitchFamily="50" charset="-128"/>
              </a:rPr>
              <a:t>図面が不足しており、一の形態を特定できない例</a:t>
            </a:r>
            <a:endParaRPr lang="en-US" altLang="ja-JP" sz="1500" b="1" dirty="0">
              <a:solidFill>
                <a:srgbClr val="4A452A"/>
              </a:solidFill>
              <a:latin typeface="Meiryo UI" panose="020B0604030504040204" pitchFamily="50" charset="-128"/>
              <a:ea typeface="Meiryo UI" panose="020B0604030504040204" pitchFamily="50" charset="-128"/>
            </a:endParaRPr>
          </a:p>
        </p:txBody>
      </p:sp>
      <p:sp>
        <p:nvSpPr>
          <p:cNvPr id="8" name="正方形/長方形 7"/>
          <p:cNvSpPr/>
          <p:nvPr/>
        </p:nvSpPr>
        <p:spPr bwMode="auto">
          <a:xfrm>
            <a:off x="604008" y="2864839"/>
            <a:ext cx="2663152" cy="1556159"/>
          </a:xfrm>
          <a:prstGeom prst="rect">
            <a:avLst/>
          </a:prstGeom>
          <a:solidFill>
            <a:schemeClr val="bg1"/>
          </a:solidFill>
          <a:ln w="9525">
            <a:solidFill>
              <a:srgbClr val="4A452A"/>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a:ext>
            </a:extLst>
          </a:blip>
          <a:srcRect l="12159" t="5594" r="19343" b="4110"/>
          <a:stretch/>
        </p:blipFill>
        <p:spPr>
          <a:xfrm>
            <a:off x="715488" y="2916845"/>
            <a:ext cx="2427804" cy="1460149"/>
          </a:xfrm>
          <a:prstGeom prst="rect">
            <a:avLst/>
          </a:prstGeom>
        </p:spPr>
      </p:pic>
      <p:grpSp>
        <p:nvGrpSpPr>
          <p:cNvPr id="4" name="グループ化 3"/>
          <p:cNvGrpSpPr/>
          <p:nvPr/>
        </p:nvGrpSpPr>
        <p:grpSpPr>
          <a:xfrm>
            <a:off x="2747394" y="4672664"/>
            <a:ext cx="6404995" cy="2084664"/>
            <a:chOff x="2747394" y="4639112"/>
            <a:chExt cx="6404995" cy="2084664"/>
          </a:xfrm>
        </p:grpSpPr>
        <p:sp>
          <p:nvSpPr>
            <p:cNvPr id="3" name="正方形/長方形 2"/>
            <p:cNvSpPr/>
            <p:nvPr/>
          </p:nvSpPr>
          <p:spPr bwMode="auto">
            <a:xfrm>
              <a:off x="2747394" y="4639112"/>
              <a:ext cx="6404995" cy="2084664"/>
            </a:xfrm>
            <a:prstGeom prst="rect">
              <a:avLst/>
            </a:prstGeom>
            <a:solidFill>
              <a:schemeClr val="bg1"/>
            </a:solidFill>
            <a:ln w="9525">
              <a:solidFill>
                <a:schemeClr val="tx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85144" y="4689449"/>
              <a:ext cx="6342076" cy="2013358"/>
            </a:xfrm>
            <a:prstGeom prst="rect">
              <a:avLst/>
            </a:prstGeom>
          </p:spPr>
        </p:pic>
      </p:grpSp>
      <p:sp>
        <p:nvSpPr>
          <p:cNvPr id="20" name="円弧 19"/>
          <p:cNvSpPr/>
          <p:nvPr/>
        </p:nvSpPr>
        <p:spPr>
          <a:xfrm rot="21388964">
            <a:off x="1312729" y="3618453"/>
            <a:ext cx="3940039" cy="1980341"/>
          </a:xfrm>
          <a:prstGeom prst="arc">
            <a:avLst>
              <a:gd name="adj1" fmla="val 16234210"/>
              <a:gd name="adj2" fmla="val 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3" name="二等辺三角形 12"/>
          <p:cNvSpPr/>
          <p:nvPr/>
        </p:nvSpPr>
        <p:spPr bwMode="auto">
          <a:xfrm rot="9761002">
            <a:off x="5071602" y="4298649"/>
            <a:ext cx="294753" cy="203996"/>
          </a:xfrm>
          <a:prstGeom prst="triangle">
            <a:avLst/>
          </a:prstGeom>
          <a:solidFill>
            <a:srgbClr val="C00000"/>
          </a:solidFill>
          <a:ln w="9525">
            <a:solidFill>
              <a:srgbClr val="C00000"/>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2" name="正方形/長方形 21"/>
          <p:cNvSpPr/>
          <p:nvPr/>
        </p:nvSpPr>
        <p:spPr>
          <a:xfrm>
            <a:off x="4639728" y="3215917"/>
            <a:ext cx="5032778" cy="609398"/>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C00000"/>
                </a:solidFill>
                <a:latin typeface="Meiryo UI" panose="020B0604030504040204" pitchFamily="50" charset="-128"/>
                <a:ea typeface="Meiryo UI" panose="020B0604030504040204" pitchFamily="50" charset="-128"/>
              </a:rPr>
              <a:t>左の六面図からは、以下のようなパターンの形態が考えられ、</a:t>
            </a:r>
            <a:endParaRPr lang="en-US" altLang="ja-JP" sz="1400" dirty="0">
              <a:solidFill>
                <a:srgbClr val="C00000"/>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C00000"/>
                </a:solidFill>
                <a:latin typeface="Meiryo UI" panose="020B0604030504040204" pitchFamily="50" charset="-128"/>
                <a:ea typeface="Meiryo UI" panose="020B0604030504040204" pitchFamily="50" charset="-128"/>
              </a:rPr>
              <a:t>一の形態を特定することができない</a:t>
            </a:r>
            <a:endParaRPr lang="en-US" altLang="ja-JP" sz="1400" b="1" dirty="0">
              <a:solidFill>
                <a:srgbClr val="C00000"/>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65</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860213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63809" y="0"/>
            <a:ext cx="8928992" cy="6858000"/>
          </a:xfrm>
          <a:prstGeom prst="rect">
            <a:avLst/>
          </a:prstGeom>
          <a:solidFill>
            <a:srgbClr val="E6EDF6"/>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489974" y="92118"/>
            <a:ext cx="9106071" cy="646331"/>
          </a:xfrm>
          <a:prstGeom prst="rect">
            <a:avLst/>
          </a:prstGeom>
        </p:spPr>
        <p:txBody>
          <a:bodyPr wrap="square" anchor="ctr">
            <a:spAutoFit/>
          </a:bodyPr>
          <a:lstStyle/>
          <a:p>
            <a:pPr marL="273050" lvl="0" indent="-273050">
              <a:lnSpc>
                <a:spcPct val="120000"/>
              </a:lnSpc>
              <a:tabLst>
                <a:tab pos="355600" algn="l"/>
              </a:tabLst>
              <a:defRPr/>
            </a:pPr>
            <a:r>
              <a:rPr lang="ja-JP" altLang="en-US" sz="1600" dirty="0">
                <a:solidFill>
                  <a:srgbClr val="C00000"/>
                </a:solidFill>
                <a:latin typeface="Meiryo UI" panose="020B0604030504040204" pitchFamily="50" charset="-128"/>
                <a:ea typeface="Meiryo UI" panose="020B0604030504040204" pitchFamily="50" charset="-128"/>
              </a:rPr>
              <a:t>■</a:t>
            </a:r>
            <a:r>
              <a:rPr lang="ja-JP" altLang="en-US" sz="1600" b="1" dirty="0">
                <a:solidFill>
                  <a:srgbClr val="C00000"/>
                </a:solidFill>
                <a:latin typeface="Meiryo UI" panose="020B0604030504040204" pitchFamily="50" charset="-128"/>
                <a:ea typeface="Meiryo UI" panose="020B0604030504040204" pitchFamily="50" charset="-128"/>
              </a:rPr>
              <a:t>断面図</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表面に凹凸がある場合など、六面図では隠れてしまう部分がある場合などに有効です。</a:t>
            </a:r>
            <a:endParaRPr lang="en-US" altLang="ja-JP" sz="1400" noProof="0" dirty="0">
              <a:solidFill>
                <a:srgbClr val="4A452A"/>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3329065" y="773025"/>
            <a:ext cx="5970131" cy="3139321"/>
          </a:xfrm>
          <a:prstGeom prst="rect">
            <a:avLst/>
          </a:prstGeom>
        </p:spPr>
        <p:txBody>
          <a:bodyPr wrap="square" anchor="ctr">
            <a:spAutoFit/>
          </a:bodyPr>
          <a:lstStyle/>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①１つの断面図から凹凸の形態全体を表現できないときは、縦断面、横断面、異なる位置の断面等、</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複数の断面図を表します。</a:t>
            </a:r>
          </a:p>
          <a:p>
            <a:pPr marL="273050" lvl="0" indent="-273050">
              <a:lnSpc>
                <a:spcPct val="120000"/>
              </a:lnSpc>
              <a:tabLst>
                <a:tab pos="355600" algn="l"/>
              </a:tabLst>
              <a:defRPr/>
            </a:pPr>
            <a:endParaRPr lang="ja-JP" altLang="en-US"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②どの部分の断面かを示すために、６面図中の１図に切断箇所を約</a:t>
            </a:r>
            <a:r>
              <a:rPr lang="en-US" altLang="ja-JP" sz="1100" dirty="0">
                <a:solidFill>
                  <a:srgbClr val="4A452A"/>
                </a:solidFill>
                <a:latin typeface="Meiryo UI" panose="020B0604030504040204" pitchFamily="50" charset="-128"/>
                <a:ea typeface="Meiryo UI" panose="020B0604030504040204" pitchFamily="50" charset="-128"/>
              </a:rPr>
              <a:t>0.2㎜</a:t>
            </a:r>
            <a:r>
              <a:rPr lang="ja-JP" altLang="en-US" sz="1100" dirty="0">
                <a:solidFill>
                  <a:srgbClr val="4A452A"/>
                </a:solidFill>
                <a:latin typeface="Meiryo UI" panose="020B0604030504040204" pitchFamily="50" charset="-128"/>
                <a:ea typeface="Meiryo UI" panose="020B0604030504040204" pitchFamily="50" charset="-128"/>
              </a:rPr>
              <a:t>の太さの鎖線で描き、</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その鎖線の両端には符号をつけて切断面を描いた方向を矢印で示します。</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このとき、鎖線等が図形に触れないようにします。</a:t>
            </a:r>
          </a:p>
          <a:p>
            <a:pPr marL="273050" lvl="0" indent="-273050">
              <a:lnSpc>
                <a:spcPct val="120000"/>
              </a:lnSpc>
              <a:tabLst>
                <a:tab pos="355600" algn="l"/>
              </a:tabLst>
              <a:defRPr/>
            </a:pPr>
            <a:endParaRPr lang="ja-JP" altLang="en-US"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③切断面（肉厚面等）には約</a:t>
            </a:r>
            <a:r>
              <a:rPr lang="en-US" altLang="ja-JP" sz="1100" dirty="0">
                <a:solidFill>
                  <a:srgbClr val="4A452A"/>
                </a:solidFill>
                <a:latin typeface="Meiryo UI" panose="020B0604030504040204" pitchFamily="50" charset="-128"/>
                <a:ea typeface="Meiryo UI" panose="020B0604030504040204" pitchFamily="50" charset="-128"/>
              </a:rPr>
              <a:t>0.2㎜</a:t>
            </a:r>
            <a:r>
              <a:rPr lang="ja-JP" altLang="en-US" sz="1100" dirty="0">
                <a:solidFill>
                  <a:srgbClr val="4A452A"/>
                </a:solidFill>
                <a:latin typeface="Meiryo UI" panose="020B0604030504040204" pitchFamily="50" charset="-128"/>
                <a:ea typeface="Meiryo UI" panose="020B0604030504040204" pitchFamily="50" charset="-128"/>
              </a:rPr>
              <a:t>の太さの平行斜線を引きます（“ハッチング”と言います。）</a:t>
            </a:r>
          </a:p>
          <a:p>
            <a:pPr marL="273050" lvl="0" indent="-273050">
              <a:lnSpc>
                <a:spcPct val="120000"/>
              </a:lnSpc>
              <a:tabLst>
                <a:tab pos="355600" algn="l"/>
              </a:tabLst>
              <a:defRPr/>
            </a:pPr>
            <a:endParaRPr lang="ja-JP" altLang="en-US"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④意匠は、物品等の外観形態のため、内部機構そのものを表す必要がない場合は省略できます。</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その場合、図の表示を</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内部機構を省略した（または「内部機構の概略を示す」）断面図</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とします。</a:t>
            </a:r>
          </a:p>
          <a:p>
            <a:pPr marL="273050" lvl="0" indent="-273050">
              <a:lnSpc>
                <a:spcPct val="120000"/>
              </a:lnSpc>
              <a:tabLst>
                <a:tab pos="355600" algn="l"/>
              </a:tabLst>
              <a:defRPr/>
            </a:pPr>
            <a:endParaRPr lang="ja-JP" altLang="en-US"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⑤断面図には、切断面を描いた方向に現れる外観も描きます。</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左の「スピーカーボックス」の断面図の例では、隅丸四角柱状の４つの稜部の輪郭線等が、</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切断面を描いた方向に現れる外観として描かれています。</a:t>
            </a:r>
            <a:endParaRPr lang="en-US" altLang="ja-JP" sz="1100" dirty="0">
              <a:solidFill>
                <a:srgbClr val="4A452A"/>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489974" y="4027953"/>
            <a:ext cx="9106071" cy="646331"/>
          </a:xfrm>
          <a:prstGeom prst="rect">
            <a:avLst/>
          </a:prstGeom>
        </p:spPr>
        <p:txBody>
          <a:bodyPr wrap="square" anchor="ctr">
            <a:spAutoFit/>
          </a:bodyPr>
          <a:lstStyle/>
          <a:p>
            <a:pPr marL="273050" lvl="0" indent="-273050">
              <a:lnSpc>
                <a:spcPct val="120000"/>
              </a:lnSpc>
              <a:tabLst>
                <a:tab pos="355600" algn="l"/>
              </a:tabLst>
              <a:defRPr/>
            </a:pPr>
            <a:r>
              <a:rPr lang="ja-JP" altLang="en-US" sz="1600" dirty="0">
                <a:solidFill>
                  <a:srgbClr val="C00000"/>
                </a:solidFill>
                <a:latin typeface="Meiryo UI" panose="020B0604030504040204" pitchFamily="50" charset="-128"/>
                <a:ea typeface="Meiryo UI" panose="020B0604030504040204" pitchFamily="50" charset="-128"/>
              </a:rPr>
              <a:t>■</a:t>
            </a:r>
            <a:r>
              <a:rPr lang="ja-JP" altLang="en-US" sz="1600" b="1" dirty="0">
                <a:solidFill>
                  <a:srgbClr val="C00000"/>
                </a:solidFill>
                <a:latin typeface="Meiryo UI" panose="020B0604030504040204" pitchFamily="50" charset="-128"/>
                <a:ea typeface="Meiryo UI" panose="020B0604030504040204" pitchFamily="50" charset="-128"/>
              </a:rPr>
              <a:t>端面図</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400" dirty="0">
                <a:solidFill>
                  <a:srgbClr val="C00000"/>
                </a:solidFill>
                <a:latin typeface="Meiryo UI" panose="020B0604030504040204" pitchFamily="50" charset="-128"/>
                <a:ea typeface="Meiryo UI" panose="020B0604030504040204" pitchFamily="50" charset="-128"/>
              </a:rPr>
              <a:t>切断面の形態のみを表す</a:t>
            </a:r>
            <a:r>
              <a:rPr lang="ja-JP" altLang="en-US" sz="1400" dirty="0">
                <a:solidFill>
                  <a:srgbClr val="4A452A"/>
                </a:solidFill>
                <a:latin typeface="Meiryo UI" panose="020B0604030504040204" pitchFamily="50" charset="-128"/>
                <a:ea typeface="Meiryo UI" panose="020B0604030504040204" pitchFamily="50" charset="-128"/>
              </a:rPr>
              <a:t>もので、断面図よりも作図の労力が少なくて済みます。</a:t>
            </a:r>
            <a:endParaRPr lang="en-US" altLang="ja-JP" sz="1400" noProof="0" dirty="0">
              <a:solidFill>
                <a:srgbClr val="4A452A"/>
              </a:solidFill>
              <a:latin typeface="Meiryo UI" panose="020B0604030504040204" pitchFamily="50" charset="-128"/>
              <a:ea typeface="Meiryo UI" panose="020B0604030504040204" pitchFamily="50" charset="-128"/>
            </a:endParaRPr>
          </a:p>
        </p:txBody>
      </p:sp>
      <p:sp>
        <p:nvSpPr>
          <p:cNvPr id="15" name="正方形/長方形 14"/>
          <p:cNvSpPr/>
          <p:nvPr/>
        </p:nvSpPr>
        <p:spPr bwMode="auto">
          <a:xfrm>
            <a:off x="608202" y="4645891"/>
            <a:ext cx="2629948" cy="2156691"/>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rotWithShape="1">
          <a:blip r:embed="rId3" cstate="screen">
            <a:extLst>
              <a:ext uri="{28A0092B-C50C-407E-A947-70E740481C1C}">
                <a14:useLocalDpi xmlns:a14="http://schemas.microsoft.com/office/drawing/2010/main"/>
              </a:ext>
            </a:extLst>
          </a:blip>
          <a:srcRect l="51256" t="39326"/>
          <a:stretch/>
        </p:blipFill>
        <p:spPr>
          <a:xfrm>
            <a:off x="2022764" y="5353620"/>
            <a:ext cx="1159163" cy="1459259"/>
          </a:xfrm>
          <a:prstGeom prst="rect">
            <a:avLst/>
          </a:prstGeom>
        </p:spPr>
      </p:pic>
      <p:sp>
        <p:nvSpPr>
          <p:cNvPr id="18" name="テキスト ボックス 17"/>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66</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bwMode="auto">
          <a:xfrm>
            <a:off x="608202" y="831273"/>
            <a:ext cx="2629948" cy="3020291"/>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rotWithShape="1">
          <a:blip r:embed="rId3" cstate="screen">
            <a:extLst>
              <a:ext uri="{28A0092B-C50C-407E-A947-70E740481C1C}">
                <a14:useLocalDpi xmlns:a14="http://schemas.microsoft.com/office/drawing/2010/main"/>
              </a:ext>
            </a:extLst>
          </a:blip>
          <a:srcRect r="45992"/>
          <a:stretch/>
        </p:blipFill>
        <p:spPr>
          <a:xfrm>
            <a:off x="591884" y="743780"/>
            <a:ext cx="1634073" cy="3059979"/>
          </a:xfrm>
          <a:prstGeom prst="rect">
            <a:avLst/>
          </a:prstGeom>
        </p:spPr>
      </p:pic>
      <p:pic>
        <p:nvPicPr>
          <p:cNvPr id="32" name="図 31"/>
          <p:cNvPicPr>
            <a:picLocks noChangeAspect="1"/>
          </p:cNvPicPr>
          <p:nvPr/>
        </p:nvPicPr>
        <p:blipFill>
          <a:blip r:embed="rId4"/>
          <a:stretch>
            <a:fillRect/>
          </a:stretch>
        </p:blipFill>
        <p:spPr>
          <a:xfrm>
            <a:off x="2076695" y="2221062"/>
            <a:ext cx="1086755" cy="1580085"/>
          </a:xfrm>
          <a:prstGeom prst="rect">
            <a:avLst/>
          </a:prstGeom>
        </p:spPr>
      </p:pic>
      <p:pic>
        <p:nvPicPr>
          <p:cNvPr id="22" name="図 21"/>
          <p:cNvPicPr>
            <a:picLocks noChangeAspect="1"/>
          </p:cNvPicPr>
          <p:nvPr/>
        </p:nvPicPr>
        <p:blipFill rotWithShape="1">
          <a:blip r:embed="rId3" cstate="screen">
            <a:extLst>
              <a:ext uri="{28A0092B-C50C-407E-A947-70E740481C1C}">
                <a14:useLocalDpi xmlns:a14="http://schemas.microsoft.com/office/drawing/2010/main"/>
              </a:ext>
            </a:extLst>
          </a:blip>
          <a:srcRect r="45992"/>
          <a:stretch/>
        </p:blipFill>
        <p:spPr>
          <a:xfrm>
            <a:off x="762757" y="4595090"/>
            <a:ext cx="1180431" cy="2210486"/>
          </a:xfrm>
          <a:prstGeom prst="rect">
            <a:avLst/>
          </a:prstGeom>
        </p:spPr>
      </p:pic>
      <p:cxnSp>
        <p:nvCxnSpPr>
          <p:cNvPr id="3" name="直線矢印コネクタ 2"/>
          <p:cNvCxnSpPr/>
          <p:nvPr/>
        </p:nvCxnSpPr>
        <p:spPr>
          <a:xfrm flipV="1">
            <a:off x="2290618" y="3477492"/>
            <a:ext cx="1182255" cy="9097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2142837" y="4040807"/>
            <a:ext cx="2234663" cy="223459"/>
          </a:xfrm>
          <a:prstGeom prst="rect">
            <a:avLst/>
          </a:prstGeom>
        </p:spPr>
        <p:txBody>
          <a:bodyPr wrap="square" anchor="ctr">
            <a:spAutoFit/>
          </a:bodyPr>
          <a:lstStyle/>
          <a:p>
            <a:pPr marL="273050" lvl="0" indent="-273050" algn="ctr">
              <a:lnSpc>
                <a:spcPct val="120000"/>
              </a:lnSpc>
              <a:tabLst>
                <a:tab pos="355600" algn="l"/>
              </a:tabLst>
              <a:defRPr/>
            </a:pPr>
            <a:r>
              <a:rPr lang="ja-JP" altLang="en-US" sz="800" dirty="0">
                <a:solidFill>
                  <a:srgbClr val="4A452A"/>
                </a:solidFill>
                <a:latin typeface="Meiryo UI" panose="020B0604030504040204" pitchFamily="50" charset="-128"/>
                <a:ea typeface="Meiryo UI" panose="020B0604030504040204" pitchFamily="50" charset="-128"/>
              </a:rPr>
              <a:t>断面図との違い</a:t>
            </a:r>
            <a:endParaRPr lang="en-US" altLang="ja-JP" sz="800" noProof="0" dirty="0">
              <a:solidFill>
                <a:srgbClr val="4A452A"/>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39144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85264" y="0"/>
            <a:ext cx="8928992" cy="6858000"/>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544031" y="-10515"/>
            <a:ext cx="9106071" cy="997196"/>
          </a:xfrm>
          <a:prstGeom prst="rect">
            <a:avLst/>
          </a:prstGeom>
        </p:spPr>
        <p:txBody>
          <a:bodyPr wrap="square" anchor="ctr">
            <a:spAutoFit/>
          </a:bodyPr>
          <a:lstStyle/>
          <a:p>
            <a:pPr marL="273050" lvl="0" indent="-273050">
              <a:lnSpc>
                <a:spcPct val="120000"/>
              </a:lnSpc>
              <a:tabLst>
                <a:tab pos="355600" algn="l"/>
              </a:tabLst>
              <a:defRPr/>
            </a:pPr>
            <a:r>
              <a:rPr lang="ja-JP" altLang="en-US" sz="1600" b="1" dirty="0">
                <a:solidFill>
                  <a:srgbClr val="C00000"/>
                </a:solidFill>
                <a:latin typeface="Meiryo UI" panose="020B0604030504040204" pitchFamily="50" charset="-128"/>
                <a:ea typeface="Meiryo UI" panose="020B0604030504040204" pitchFamily="50" charset="-128"/>
              </a:rPr>
              <a:t>■断面図を活用した例（正投影図法／建築物の内部空間について意匠登録を受ける例）</a:t>
            </a:r>
            <a:endParaRPr lang="en-US" altLang="ja-JP" sz="14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意匠に係る物品</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店舗</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意匠に係る物品の説明</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この店舗は、服飾用品や雑貨等を扱う路面店である。</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意匠の説明</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実線で表された部分が意匠登録を受けようとする部分である。透明部を示す参考正面図において薄墨を施した部分は透明である。</a:t>
            </a:r>
          </a:p>
        </p:txBody>
      </p:sp>
      <p:sp>
        <p:nvSpPr>
          <p:cNvPr id="30" name="正方形/長方形 29"/>
          <p:cNvSpPr/>
          <p:nvPr/>
        </p:nvSpPr>
        <p:spPr>
          <a:xfrm>
            <a:off x="3648921" y="6654348"/>
            <a:ext cx="67251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正面図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1" name="正方形/長方形 30"/>
          <p:cNvSpPr/>
          <p:nvPr/>
        </p:nvSpPr>
        <p:spPr>
          <a:xfrm>
            <a:off x="1355374" y="6500600"/>
            <a:ext cx="847291"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左側面図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2" name="正方形/長方形 31"/>
          <p:cNvSpPr/>
          <p:nvPr/>
        </p:nvSpPr>
        <p:spPr>
          <a:xfrm>
            <a:off x="5829978" y="6500600"/>
            <a:ext cx="847291"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右側面図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7" name="正方形/長方形 36"/>
          <p:cNvSpPr/>
          <p:nvPr/>
        </p:nvSpPr>
        <p:spPr>
          <a:xfrm>
            <a:off x="7991340" y="6512738"/>
            <a:ext cx="847291"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背面図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8" name="正方形/長方形 37"/>
          <p:cNvSpPr/>
          <p:nvPr/>
        </p:nvSpPr>
        <p:spPr>
          <a:xfrm>
            <a:off x="3640788" y="4841582"/>
            <a:ext cx="67251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平面図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9" name="正方形/長方形 38"/>
          <p:cNvSpPr/>
          <p:nvPr/>
        </p:nvSpPr>
        <p:spPr>
          <a:xfrm>
            <a:off x="871961" y="4841582"/>
            <a:ext cx="1936134"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内部構造を省略した</a:t>
            </a:r>
            <a:r>
              <a:rPr lang="en-US" altLang="ja-JP" sz="800" dirty="0">
                <a:solidFill>
                  <a:srgbClr val="4A452A"/>
                </a:solidFill>
                <a:latin typeface="Meiryo UI" panose="020B0604030504040204" pitchFamily="50" charset="-128"/>
                <a:ea typeface="Meiryo UI" panose="020B0604030504040204" pitchFamily="50" charset="-128"/>
              </a:rPr>
              <a:t>A-A’</a:t>
            </a:r>
            <a:r>
              <a:rPr lang="ja-JP" altLang="en-US" sz="800" dirty="0">
                <a:solidFill>
                  <a:srgbClr val="4A452A"/>
                </a:solidFill>
                <a:latin typeface="Meiryo UI" panose="020B0604030504040204" pitchFamily="50" charset="-128"/>
                <a:ea typeface="Meiryo UI" panose="020B0604030504040204" pitchFamily="50" charset="-128"/>
              </a:rPr>
              <a:t>線断面図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40" name="正方形/長方形 39"/>
          <p:cNvSpPr/>
          <p:nvPr/>
        </p:nvSpPr>
        <p:spPr>
          <a:xfrm>
            <a:off x="4902861" y="4841582"/>
            <a:ext cx="19757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内部構造を省略した</a:t>
            </a:r>
            <a:r>
              <a:rPr lang="en-US" altLang="ja-JP" sz="800" dirty="0">
                <a:solidFill>
                  <a:srgbClr val="4A452A"/>
                </a:solidFill>
                <a:latin typeface="Meiryo UI" panose="020B0604030504040204" pitchFamily="50" charset="-128"/>
                <a:ea typeface="Meiryo UI" panose="020B0604030504040204" pitchFamily="50" charset="-128"/>
              </a:rPr>
              <a:t>B-B’</a:t>
            </a:r>
            <a:r>
              <a:rPr lang="ja-JP" altLang="en-US" sz="800" dirty="0">
                <a:solidFill>
                  <a:srgbClr val="4A452A"/>
                </a:solidFill>
                <a:latin typeface="Meiryo UI" panose="020B0604030504040204" pitchFamily="50" charset="-128"/>
                <a:ea typeface="Meiryo UI" panose="020B0604030504040204" pitchFamily="50" charset="-128"/>
              </a:rPr>
              <a:t>線断面図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41" name="正方形/長方形 40"/>
          <p:cNvSpPr/>
          <p:nvPr/>
        </p:nvSpPr>
        <p:spPr>
          <a:xfrm>
            <a:off x="7156906" y="4841582"/>
            <a:ext cx="1904503"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内部構造を省略した</a:t>
            </a:r>
            <a:r>
              <a:rPr lang="en-US" altLang="ja-JP" sz="800" dirty="0">
                <a:solidFill>
                  <a:srgbClr val="4A452A"/>
                </a:solidFill>
                <a:latin typeface="Meiryo UI" panose="020B0604030504040204" pitchFamily="50" charset="-128"/>
                <a:ea typeface="Meiryo UI" panose="020B0604030504040204" pitchFamily="50" charset="-128"/>
              </a:rPr>
              <a:t>C-C’</a:t>
            </a:r>
            <a:r>
              <a:rPr lang="ja-JP" altLang="en-US" sz="800" dirty="0">
                <a:solidFill>
                  <a:srgbClr val="4A452A"/>
                </a:solidFill>
                <a:latin typeface="Meiryo UI" panose="020B0604030504040204" pitchFamily="50" charset="-128"/>
                <a:ea typeface="Meiryo UI" panose="020B0604030504040204" pitchFamily="50" charset="-128"/>
              </a:rPr>
              <a:t>線断面図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43" name="正方形/長方形 42"/>
          <p:cNvSpPr/>
          <p:nvPr/>
        </p:nvSpPr>
        <p:spPr>
          <a:xfrm>
            <a:off x="7033803" y="3291013"/>
            <a:ext cx="2063002"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内部構造を省略した</a:t>
            </a:r>
            <a:r>
              <a:rPr lang="en-US" altLang="ja-JP" sz="800" dirty="0">
                <a:solidFill>
                  <a:srgbClr val="4A452A"/>
                </a:solidFill>
                <a:latin typeface="Meiryo UI" panose="020B0604030504040204" pitchFamily="50" charset="-128"/>
                <a:ea typeface="Meiryo UI" panose="020B0604030504040204" pitchFamily="50" charset="-128"/>
              </a:rPr>
              <a:t>D-D’</a:t>
            </a:r>
            <a:r>
              <a:rPr lang="ja-JP" altLang="en-US" sz="800" dirty="0">
                <a:solidFill>
                  <a:srgbClr val="4A452A"/>
                </a:solidFill>
                <a:latin typeface="Meiryo UI" panose="020B0604030504040204" pitchFamily="50" charset="-128"/>
                <a:ea typeface="Meiryo UI" panose="020B0604030504040204" pitchFamily="50" charset="-128"/>
              </a:rPr>
              <a:t>線断面図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44" name="正方形/長方形 43"/>
          <p:cNvSpPr/>
          <p:nvPr/>
        </p:nvSpPr>
        <p:spPr>
          <a:xfrm>
            <a:off x="3055500" y="2253624"/>
            <a:ext cx="1852765"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内部構造を省略した</a:t>
            </a:r>
            <a:r>
              <a:rPr lang="en-US" altLang="ja-JP" sz="800" dirty="0">
                <a:solidFill>
                  <a:srgbClr val="4A452A"/>
                </a:solidFill>
                <a:latin typeface="Meiryo UI" panose="020B0604030504040204" pitchFamily="50" charset="-128"/>
                <a:ea typeface="Meiryo UI" panose="020B0604030504040204" pitchFamily="50" charset="-128"/>
              </a:rPr>
              <a:t>F-F’</a:t>
            </a:r>
            <a:r>
              <a:rPr lang="ja-JP" altLang="en-US" sz="800" dirty="0">
                <a:solidFill>
                  <a:srgbClr val="4A452A"/>
                </a:solidFill>
                <a:latin typeface="Meiryo UI" panose="020B0604030504040204" pitchFamily="50" charset="-128"/>
                <a:ea typeface="Meiryo UI" panose="020B0604030504040204" pitchFamily="50" charset="-128"/>
              </a:rPr>
              <a:t>線断面図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45" name="正方形/長方形 44"/>
          <p:cNvSpPr/>
          <p:nvPr/>
        </p:nvSpPr>
        <p:spPr>
          <a:xfrm>
            <a:off x="4884931" y="2261716"/>
            <a:ext cx="1928828"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内部構造を省略した</a:t>
            </a:r>
            <a:r>
              <a:rPr lang="en-US" altLang="ja-JP" sz="800" dirty="0">
                <a:solidFill>
                  <a:srgbClr val="4A452A"/>
                </a:solidFill>
                <a:latin typeface="Meiryo UI" panose="020B0604030504040204" pitchFamily="50" charset="-128"/>
                <a:ea typeface="Meiryo UI" panose="020B0604030504040204" pitchFamily="50" charset="-128"/>
              </a:rPr>
              <a:t>E-E’</a:t>
            </a:r>
            <a:r>
              <a:rPr lang="ja-JP" altLang="en-US" sz="800" dirty="0">
                <a:solidFill>
                  <a:srgbClr val="4A452A"/>
                </a:solidFill>
                <a:latin typeface="Meiryo UI" panose="020B0604030504040204" pitchFamily="50" charset="-128"/>
                <a:ea typeface="Meiryo UI" panose="020B0604030504040204" pitchFamily="50" charset="-128"/>
              </a:rPr>
              <a:t>線断面図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46" name="テキスト ボックス 45"/>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67</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2937408" y="5020253"/>
            <a:ext cx="2127911" cy="1725796"/>
          </a:xfrm>
          <a:prstGeom prst="rect">
            <a:avLst/>
          </a:prstGeom>
        </p:spPr>
      </p:pic>
      <p:pic>
        <p:nvPicPr>
          <p:cNvPr id="14" name="図 13"/>
          <p:cNvPicPr>
            <a:picLocks noChangeAspect="1"/>
          </p:cNvPicPr>
          <p:nvPr/>
        </p:nvPicPr>
        <p:blipFill>
          <a:blip r:embed="rId4"/>
          <a:stretch>
            <a:fillRect/>
          </a:stretch>
        </p:blipFill>
        <p:spPr>
          <a:xfrm>
            <a:off x="607447" y="5263583"/>
            <a:ext cx="2343144" cy="1214092"/>
          </a:xfrm>
          <a:prstGeom prst="rect">
            <a:avLst/>
          </a:prstGeom>
        </p:spPr>
      </p:pic>
      <p:pic>
        <p:nvPicPr>
          <p:cNvPr id="15" name="図 14"/>
          <p:cNvPicPr>
            <a:picLocks noChangeAspect="1"/>
          </p:cNvPicPr>
          <p:nvPr/>
        </p:nvPicPr>
        <p:blipFill>
          <a:blip r:embed="rId5"/>
          <a:stretch>
            <a:fillRect/>
          </a:stretch>
        </p:blipFill>
        <p:spPr>
          <a:xfrm>
            <a:off x="5091305" y="5265076"/>
            <a:ext cx="2324637" cy="1208551"/>
          </a:xfrm>
          <a:prstGeom prst="rect">
            <a:avLst/>
          </a:prstGeom>
        </p:spPr>
      </p:pic>
      <p:pic>
        <p:nvPicPr>
          <p:cNvPr id="17" name="図 16"/>
          <p:cNvPicPr>
            <a:picLocks noChangeAspect="1"/>
          </p:cNvPicPr>
          <p:nvPr/>
        </p:nvPicPr>
        <p:blipFill>
          <a:blip r:embed="rId6"/>
          <a:stretch>
            <a:fillRect/>
          </a:stretch>
        </p:blipFill>
        <p:spPr>
          <a:xfrm>
            <a:off x="7618622" y="5268604"/>
            <a:ext cx="1592726" cy="1203624"/>
          </a:xfrm>
          <a:prstGeom prst="rect">
            <a:avLst/>
          </a:prstGeom>
        </p:spPr>
      </p:pic>
      <p:pic>
        <p:nvPicPr>
          <p:cNvPr id="18" name="図 17"/>
          <p:cNvPicPr>
            <a:picLocks noChangeAspect="1"/>
          </p:cNvPicPr>
          <p:nvPr/>
        </p:nvPicPr>
        <p:blipFill>
          <a:blip r:embed="rId7"/>
          <a:stretch>
            <a:fillRect/>
          </a:stretch>
        </p:blipFill>
        <p:spPr>
          <a:xfrm>
            <a:off x="2916504" y="2536186"/>
            <a:ext cx="2121084" cy="2337145"/>
          </a:xfrm>
          <a:prstGeom prst="rect">
            <a:avLst/>
          </a:prstGeom>
        </p:spPr>
      </p:pic>
      <p:pic>
        <p:nvPicPr>
          <p:cNvPr id="19" name="図 18"/>
          <p:cNvPicPr>
            <a:picLocks noChangeAspect="1"/>
          </p:cNvPicPr>
          <p:nvPr/>
        </p:nvPicPr>
        <p:blipFill>
          <a:blip r:embed="rId8"/>
          <a:stretch>
            <a:fillRect/>
          </a:stretch>
        </p:blipFill>
        <p:spPr>
          <a:xfrm>
            <a:off x="1042362" y="2516191"/>
            <a:ext cx="1628837" cy="2347325"/>
          </a:xfrm>
          <a:prstGeom prst="rect">
            <a:avLst/>
          </a:prstGeom>
        </p:spPr>
      </p:pic>
      <p:pic>
        <p:nvPicPr>
          <p:cNvPr id="20" name="図 19"/>
          <p:cNvPicPr>
            <a:picLocks noChangeAspect="1"/>
          </p:cNvPicPr>
          <p:nvPr/>
        </p:nvPicPr>
        <p:blipFill>
          <a:blip r:embed="rId9"/>
          <a:stretch>
            <a:fillRect/>
          </a:stretch>
        </p:blipFill>
        <p:spPr>
          <a:xfrm>
            <a:off x="5096211" y="2532450"/>
            <a:ext cx="1618332" cy="2332186"/>
          </a:xfrm>
          <a:prstGeom prst="rect">
            <a:avLst/>
          </a:prstGeom>
        </p:spPr>
      </p:pic>
      <p:pic>
        <p:nvPicPr>
          <p:cNvPr id="21" name="図 20"/>
          <p:cNvPicPr>
            <a:picLocks noChangeAspect="1"/>
          </p:cNvPicPr>
          <p:nvPr/>
        </p:nvPicPr>
        <p:blipFill>
          <a:blip r:embed="rId10"/>
          <a:stretch>
            <a:fillRect/>
          </a:stretch>
        </p:blipFill>
        <p:spPr>
          <a:xfrm>
            <a:off x="6883323" y="3636003"/>
            <a:ext cx="2328025" cy="1217818"/>
          </a:xfrm>
          <a:prstGeom prst="rect">
            <a:avLst/>
          </a:prstGeom>
        </p:spPr>
      </p:pic>
      <p:pic>
        <p:nvPicPr>
          <p:cNvPr id="22" name="図 21"/>
          <p:cNvPicPr>
            <a:picLocks noChangeAspect="1"/>
          </p:cNvPicPr>
          <p:nvPr/>
        </p:nvPicPr>
        <p:blipFill>
          <a:blip r:embed="rId11"/>
          <a:stretch>
            <a:fillRect/>
          </a:stretch>
        </p:blipFill>
        <p:spPr>
          <a:xfrm>
            <a:off x="6884888" y="2087199"/>
            <a:ext cx="2326460" cy="1216998"/>
          </a:xfrm>
          <a:prstGeom prst="rect">
            <a:avLst/>
          </a:prstGeom>
        </p:spPr>
      </p:pic>
      <p:pic>
        <p:nvPicPr>
          <p:cNvPr id="23" name="図 22"/>
          <p:cNvPicPr>
            <a:picLocks noChangeAspect="1"/>
          </p:cNvPicPr>
          <p:nvPr/>
        </p:nvPicPr>
        <p:blipFill>
          <a:blip r:embed="rId12"/>
          <a:stretch>
            <a:fillRect/>
          </a:stretch>
        </p:blipFill>
        <p:spPr>
          <a:xfrm>
            <a:off x="3163955" y="1053557"/>
            <a:ext cx="1622939" cy="1219848"/>
          </a:xfrm>
          <a:prstGeom prst="rect">
            <a:avLst/>
          </a:prstGeom>
        </p:spPr>
      </p:pic>
      <p:pic>
        <p:nvPicPr>
          <p:cNvPr id="24" name="図 23"/>
          <p:cNvPicPr>
            <a:picLocks noChangeAspect="1"/>
          </p:cNvPicPr>
          <p:nvPr/>
        </p:nvPicPr>
        <p:blipFill>
          <a:blip r:embed="rId13"/>
          <a:stretch>
            <a:fillRect/>
          </a:stretch>
        </p:blipFill>
        <p:spPr>
          <a:xfrm>
            <a:off x="5032216" y="1046363"/>
            <a:ext cx="1639663" cy="1232086"/>
          </a:xfrm>
          <a:prstGeom prst="rect">
            <a:avLst/>
          </a:prstGeom>
        </p:spPr>
      </p:pic>
      <p:pic>
        <p:nvPicPr>
          <p:cNvPr id="26" name="図 25"/>
          <p:cNvPicPr>
            <a:picLocks noChangeAspect="1"/>
          </p:cNvPicPr>
          <p:nvPr/>
        </p:nvPicPr>
        <p:blipFill>
          <a:blip r:embed="rId14"/>
          <a:stretch>
            <a:fillRect/>
          </a:stretch>
        </p:blipFill>
        <p:spPr>
          <a:xfrm>
            <a:off x="1261332" y="1064102"/>
            <a:ext cx="1619433" cy="1216884"/>
          </a:xfrm>
          <a:prstGeom prst="rect">
            <a:avLst/>
          </a:prstGeom>
        </p:spPr>
      </p:pic>
      <p:sp>
        <p:nvSpPr>
          <p:cNvPr id="47" name="正方形/長方形 46"/>
          <p:cNvSpPr/>
          <p:nvPr/>
        </p:nvSpPr>
        <p:spPr>
          <a:xfrm>
            <a:off x="1172573" y="2253624"/>
            <a:ext cx="1844142"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透明部分を示す参考正面図</a:t>
            </a:r>
            <a:r>
              <a:rPr lang="en-US" altLang="ja-JP" sz="800" dirty="0">
                <a:solidFill>
                  <a:srgbClr val="4A452A"/>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4260081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63809" y="0"/>
            <a:ext cx="8928992" cy="6858000"/>
          </a:xfrm>
          <a:prstGeom prst="rect">
            <a:avLst/>
          </a:prstGeom>
          <a:solidFill>
            <a:srgbClr val="E6EDF6"/>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489974" y="155877"/>
            <a:ext cx="9106071" cy="627864"/>
          </a:xfrm>
          <a:prstGeom prst="rect">
            <a:avLst/>
          </a:prstGeom>
        </p:spPr>
        <p:txBody>
          <a:bodyPr wrap="square" anchor="ctr">
            <a:spAutoFit/>
          </a:bodyPr>
          <a:lstStyle/>
          <a:p>
            <a:pPr marL="273050" lvl="0" indent="-273050">
              <a:lnSpc>
                <a:spcPct val="120000"/>
              </a:lnSpc>
              <a:tabLst>
                <a:tab pos="355600" algn="l"/>
              </a:tabLst>
              <a:defRPr/>
            </a:pPr>
            <a:r>
              <a:rPr lang="ja-JP" altLang="en-US" sz="1600" dirty="0">
                <a:solidFill>
                  <a:srgbClr val="C00000"/>
                </a:solidFill>
                <a:latin typeface="Meiryo UI" panose="020B0604030504040204" pitchFamily="50" charset="-128"/>
                <a:ea typeface="Meiryo UI" panose="020B0604030504040204" pitchFamily="50" charset="-128"/>
              </a:rPr>
              <a:t>■</a:t>
            </a:r>
            <a:r>
              <a:rPr lang="ja-JP" altLang="en-US" sz="1600" b="1" dirty="0">
                <a:solidFill>
                  <a:srgbClr val="C00000"/>
                </a:solidFill>
                <a:latin typeface="Meiryo UI" panose="020B0604030504040204" pitchFamily="50" charset="-128"/>
                <a:ea typeface="Meiryo UI" panose="020B0604030504040204" pitchFamily="50" charset="-128"/>
              </a:rPr>
              <a:t>部分拡大図</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300" dirty="0">
                <a:solidFill>
                  <a:srgbClr val="4A452A"/>
                </a:solidFill>
                <a:latin typeface="Meiryo UI" panose="020B0604030504040204" pitchFamily="50" charset="-128"/>
                <a:ea typeface="Meiryo UI" panose="020B0604030504040204" pitchFamily="50" charset="-128"/>
              </a:rPr>
              <a:t>６面図等の縮尺では一部分の図形が小さすぎて、その部分の形態を明確に表すことができない場合に、その部分を拡大して表す図です。</a:t>
            </a:r>
            <a:endParaRPr lang="en-US" altLang="ja-JP" sz="1300" noProof="0" dirty="0">
              <a:solidFill>
                <a:srgbClr val="4A452A"/>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557231" y="4502790"/>
            <a:ext cx="9348769" cy="1920526"/>
          </a:xfrm>
          <a:prstGeom prst="rect">
            <a:avLst/>
          </a:prstGeom>
        </p:spPr>
        <p:txBody>
          <a:bodyPr wrap="square" anchor="ctr">
            <a:spAutoFit/>
          </a:bodyPr>
          <a:lstStyle/>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①部分拡大図がどこの箇所であるかを、その部分の元とした図（６面図中の任意の１図）に 拡大箇所を示します（約</a:t>
            </a:r>
            <a:r>
              <a:rPr lang="en-US" altLang="ja-JP" sz="1100" dirty="0">
                <a:solidFill>
                  <a:srgbClr val="4A452A"/>
                </a:solidFill>
                <a:latin typeface="Meiryo UI" panose="020B0604030504040204" pitchFamily="50" charset="-128"/>
                <a:ea typeface="Meiryo UI" panose="020B0604030504040204" pitchFamily="50" charset="-128"/>
              </a:rPr>
              <a:t>0.2㎜</a:t>
            </a:r>
            <a:r>
              <a:rPr lang="ja-JP" altLang="en-US" sz="1100" dirty="0">
                <a:solidFill>
                  <a:srgbClr val="4A452A"/>
                </a:solidFill>
                <a:latin typeface="Meiryo UI" panose="020B0604030504040204" pitchFamily="50" charset="-128"/>
                <a:ea typeface="Meiryo UI" panose="020B0604030504040204" pitchFamily="50" charset="-128"/>
              </a:rPr>
              <a:t>の一点鎖線の指示線）</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指示線は、図形の中に記入してはいけません。</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 </a:t>
            </a:r>
            <a:r>
              <a:rPr lang="ja-JP" altLang="en-US" sz="1100" dirty="0">
                <a:solidFill>
                  <a:srgbClr val="4A452A"/>
                </a:solidFill>
                <a:latin typeface="Meiryo UI" panose="020B0604030504040204" pitchFamily="50" charset="-128"/>
                <a:ea typeface="Meiryo UI" panose="020B0604030504040204" pitchFamily="50" charset="-128"/>
              </a:rPr>
              <a:t>　一点鎖線の端部に矢印を設け部分拡大図を描いた方向を示します。</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a:t>
            </a: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②元の図における縦横比（プロポーション）を変えないで、そのまま拡大して表現します。</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ただし、元の図が小さくて正確に描くことが困難な場合は、部分拡大図の形態と正確に一致させることができない訳ですから、</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部分拡大図の形態に相当する部分の元の図は、部分拡大図の形態と概略整合するよう描けば不一致とはされません。</a:t>
            </a:r>
          </a:p>
          <a:p>
            <a:pPr marL="273050" lvl="0" indent="-273050">
              <a:lnSpc>
                <a:spcPct val="120000"/>
              </a:lnSpc>
              <a:tabLst>
                <a:tab pos="355600" algn="l"/>
              </a:tabLst>
              <a:defRPr/>
            </a:pPr>
            <a:endParaRPr lang="ja-JP" altLang="en-US"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③指示線によって区切られた周縁は、実際に該部を切断した形態を表すように、実線で表します。</a:t>
            </a: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8328" y="1320301"/>
            <a:ext cx="5356836" cy="2947145"/>
          </a:xfrm>
          <a:prstGeom prst="rect">
            <a:avLst/>
          </a:prstGeom>
        </p:spPr>
      </p:pic>
      <p:sp>
        <p:nvSpPr>
          <p:cNvPr id="25" name="正方形/長方形 24"/>
          <p:cNvSpPr/>
          <p:nvPr/>
        </p:nvSpPr>
        <p:spPr>
          <a:xfrm>
            <a:off x="521518" y="1065540"/>
            <a:ext cx="4815281" cy="258532"/>
          </a:xfrm>
          <a:prstGeom prst="rect">
            <a:avLst/>
          </a:prstGeom>
        </p:spPr>
        <p:txBody>
          <a:bodyPr wrap="square" anchor="ctr">
            <a:spAutoFit/>
          </a:bodyPr>
          <a:lstStyle/>
          <a:p>
            <a:pPr marL="273050" lvl="0" indent="-273050">
              <a:lnSpc>
                <a:spcPct val="120000"/>
              </a:lnSpc>
              <a:tabLst>
                <a:tab pos="355600" algn="l"/>
              </a:tabLst>
              <a:defRPr/>
            </a:pPr>
            <a:r>
              <a:rPr lang="en-US" altLang="ja-JP" sz="900" dirty="0">
                <a:solidFill>
                  <a:srgbClr val="4A452A"/>
                </a:solidFill>
                <a:latin typeface="Meiryo UI" panose="020B0604030504040204" pitchFamily="50" charset="-128"/>
                <a:ea typeface="Meiryo UI" panose="020B0604030504040204" pitchFamily="50" charset="-128"/>
              </a:rPr>
              <a:t>【</a:t>
            </a:r>
            <a:r>
              <a:rPr lang="ja-JP" altLang="en-US" sz="900" dirty="0">
                <a:solidFill>
                  <a:srgbClr val="4A452A"/>
                </a:solidFill>
                <a:latin typeface="Meiryo UI" panose="020B0604030504040204" pitchFamily="50" charset="-128"/>
                <a:ea typeface="Meiryo UI" panose="020B0604030504040204" pitchFamily="50" charset="-128"/>
              </a:rPr>
              <a:t>部分拡大図</a:t>
            </a:r>
            <a:r>
              <a:rPr lang="en-US" altLang="ja-JP" sz="900" dirty="0">
                <a:solidFill>
                  <a:srgbClr val="4A452A"/>
                </a:solidFill>
                <a:latin typeface="Meiryo UI" panose="020B0604030504040204" pitchFamily="50" charset="-128"/>
                <a:ea typeface="Meiryo UI" panose="020B0604030504040204" pitchFamily="50" charset="-128"/>
              </a:rPr>
              <a:t>】</a:t>
            </a:r>
            <a:r>
              <a:rPr lang="ja-JP" altLang="en-US" sz="900" dirty="0">
                <a:solidFill>
                  <a:srgbClr val="4A452A"/>
                </a:solidFill>
                <a:latin typeface="Meiryo UI" panose="020B0604030504040204" pitchFamily="50" charset="-128"/>
                <a:ea typeface="Meiryo UI" panose="020B0604030504040204" pitchFamily="50" charset="-128"/>
              </a:rPr>
              <a:t>の記載における、部分の区切り方と指示線の記載例</a:t>
            </a:r>
          </a:p>
        </p:txBody>
      </p:sp>
      <p:sp>
        <p:nvSpPr>
          <p:cNvPr id="11" name="テキスト ボックス 10"/>
          <p:cNvSpPr txBox="1"/>
          <p:nvPr/>
        </p:nvSpPr>
        <p:spPr>
          <a:xfrm>
            <a:off x="9563978" y="6610392"/>
            <a:ext cx="341760" cy="230832"/>
          </a:xfrm>
          <a:prstGeom prst="rect">
            <a:avLst/>
          </a:prstGeom>
          <a:noFill/>
        </p:spPr>
        <p:txBody>
          <a:bodyPr wrap="none" rtlCol="0">
            <a:spAutoFit/>
          </a:bodyPr>
          <a:lstStyle/>
          <a:p>
            <a:r>
              <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68</a:t>
            </a:r>
          </a:p>
        </p:txBody>
      </p:sp>
    </p:spTree>
    <p:extLst>
      <p:ext uri="{BB962C8B-B14F-4D97-AF65-F5344CB8AC3E}">
        <p14:creationId xmlns:p14="http://schemas.microsoft.com/office/powerpoint/2010/main" val="1561238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047" y="3176730"/>
            <a:ext cx="2965091" cy="2406910"/>
          </a:xfrm>
          <a:prstGeom prst="rect">
            <a:avLst/>
          </a:prstGeom>
        </p:spPr>
      </p:pic>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479622" y="87290"/>
            <a:ext cx="9277158" cy="551369"/>
          </a:xfrm>
          <a:prstGeom prst="rect">
            <a:avLst/>
          </a:prstGeom>
          <a:solidFill>
            <a:srgbClr val="254061"/>
          </a:solidFill>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kumimoji="1" lang="ja-JP" altLang="en-US"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意匠法上の内装</a:t>
            </a:r>
            <a:endParaRPr kumimoji="1" lang="en-US" altLang="ja-JP"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p:cNvSpPr txBox="1"/>
          <p:nvPr/>
        </p:nvSpPr>
        <p:spPr>
          <a:xfrm>
            <a:off x="479622" y="6610604"/>
            <a:ext cx="923651" cy="230832"/>
          </a:xfrm>
          <a:prstGeom prst="rect">
            <a:avLst/>
          </a:prstGeom>
          <a:solidFill>
            <a:srgbClr val="25406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01</a:t>
            </a:r>
            <a:r>
              <a:rPr kumimoji="1"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意匠法とは</a:t>
            </a:r>
            <a:endParaRPr kumimoji="1" lang="en-US" altLang="ja-JP"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107360" y="2930418"/>
            <a:ext cx="2251470" cy="412421"/>
          </a:xfrm>
          <a:prstGeom prst="rect">
            <a:avLst/>
          </a:prstGeom>
        </p:spPr>
        <p:txBody>
          <a:bodyPr wrap="square" anchor="ctr">
            <a:spAutoFit/>
          </a:bodyPr>
          <a:lstStyle/>
          <a:p>
            <a:pPr marL="273050" marR="0" lvl="0" indent="-273050" algn="l" defTabSz="914400" rtl="0" eaLnBrk="1" fontAlgn="auto" latinLnBrk="0" hangingPunct="1">
              <a:lnSpc>
                <a:spcPct val="130000"/>
              </a:lnSpc>
              <a:spcBef>
                <a:spcPts val="0"/>
              </a:spcBef>
              <a:spcAft>
                <a:spcPts val="0"/>
              </a:spcAft>
              <a:buClrTx/>
              <a:buSzTx/>
              <a:buFontTx/>
              <a:buNone/>
              <a:tabLst>
                <a:tab pos="355600" algn="l"/>
              </a:tabLst>
              <a:defRPr/>
            </a:pPr>
            <a:r>
              <a:rPr kumimoji="1" lang="ja-JP" altLang="en-US"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■意匠法上の内装の例</a:t>
            </a:r>
            <a:endParaRPr kumimoji="1" lang="en-US" altLang="ja-JP" sz="16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sp>
        <p:nvSpPr>
          <p:cNvPr id="69" name="テキスト ボックス 68"/>
          <p:cNvSpPr txBox="1"/>
          <p:nvPr/>
        </p:nvSpPr>
        <p:spPr>
          <a:xfrm>
            <a:off x="443644" y="941124"/>
            <a:ext cx="2315057" cy="184666"/>
          </a:xfrm>
          <a:prstGeom prst="rect">
            <a:avLst/>
          </a:prstGeom>
          <a:noFill/>
        </p:spPr>
        <p:txBody>
          <a:bodyPr wrap="none" rtlCol="0">
            <a:spAutoFit/>
          </a:bodyPr>
          <a:lstStyle/>
          <a:p>
            <a:pPr lvl="0"/>
            <a:r>
              <a:rPr kumimoji="1" lang="ja-JP" altLang="en-US" sz="6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（意匠法 第</a:t>
            </a:r>
            <a:r>
              <a:rPr kumimoji="1" lang="en-US" altLang="ja-JP" sz="6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6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条、第</a:t>
            </a:r>
            <a:r>
              <a:rPr kumimoji="1" lang="en-US" altLang="ja-JP" sz="6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6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条の</a:t>
            </a:r>
            <a:r>
              <a:rPr kumimoji="1" lang="en-US" altLang="ja-JP" sz="6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6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）（意匠審査基準 第</a:t>
            </a:r>
            <a:r>
              <a:rPr kumimoji="1" lang="en-US" altLang="ja-JP" sz="6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Ⅳ</a:t>
            </a:r>
            <a:r>
              <a:rPr lang="ja-JP" altLang="en-US" sz="600"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部第４章）</a:t>
            </a:r>
            <a:endParaRPr kumimoji="1" lang="en-US" altLang="ja-JP" sz="6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9584948" y="6610392"/>
            <a:ext cx="263214" cy="230832"/>
          </a:xfrm>
          <a:prstGeom prst="rect">
            <a:avLst/>
          </a:prstGeom>
          <a:solidFill>
            <a:srgbClr val="25406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6</a:t>
            </a:r>
          </a:p>
        </p:txBody>
      </p:sp>
      <p:sp>
        <p:nvSpPr>
          <p:cNvPr id="37" name="正方形/長方形 36"/>
          <p:cNvSpPr/>
          <p:nvPr/>
        </p:nvSpPr>
        <p:spPr>
          <a:xfrm>
            <a:off x="488503" y="1082603"/>
            <a:ext cx="9106071" cy="523220"/>
          </a:xfrm>
          <a:prstGeom prst="rect">
            <a:avLst/>
          </a:prstGeom>
        </p:spPr>
        <p:txBody>
          <a:bodyPr wrap="square" anchor="ctr">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tab pos="355600" algn="l"/>
              </a:tabLst>
              <a:defRPr/>
            </a:pPr>
            <a:r>
              <a:rPr kumimoji="1" lang="ja-JP" altLang="en-US" sz="28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店舗や事務所など、様々な施設の内装が含まれます。</a:t>
            </a:r>
            <a:endParaRPr kumimoji="1" lang="en-US" altLang="ja-JP" sz="28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p:cNvSpPr/>
          <p:nvPr/>
        </p:nvSpPr>
        <p:spPr>
          <a:xfrm>
            <a:off x="442648" y="1675784"/>
            <a:ext cx="9106071" cy="387414"/>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kumimoji="1" lang="ja-JP" altLang="en-US" sz="18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★観光列車や客船など、動産の内装も対象です。</a:t>
            </a:r>
            <a:endParaRPr kumimoji="1" lang="en-US" altLang="ja-JP" sz="18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p:txBody>
      </p:sp>
      <p:cxnSp>
        <p:nvCxnSpPr>
          <p:cNvPr id="40" name="直線コネクタ 39"/>
          <p:cNvCxnSpPr/>
          <p:nvPr/>
        </p:nvCxnSpPr>
        <p:spPr>
          <a:xfrm>
            <a:off x="557049" y="1570270"/>
            <a:ext cx="7729195" cy="0"/>
          </a:xfrm>
          <a:prstGeom prst="line">
            <a:avLst/>
          </a:prstGeom>
          <a:ln w="508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74" name="正方形/長方形 73"/>
          <p:cNvSpPr/>
          <p:nvPr/>
        </p:nvSpPr>
        <p:spPr>
          <a:xfrm>
            <a:off x="5836279" y="5338336"/>
            <a:ext cx="1026343" cy="292388"/>
          </a:xfrm>
          <a:prstGeom prst="rect">
            <a:avLst/>
          </a:prstGeom>
        </p:spPr>
        <p:txBody>
          <a:bodyPr wrap="square" anchor="ctr">
            <a:spAutoFit/>
          </a:bodyPr>
          <a:lstStyle/>
          <a:p>
            <a:pPr marL="273050" marR="0" lvl="0" indent="-273050" algn="ctr" defTabSz="914400" rtl="0" eaLnBrk="1" fontAlgn="auto" latinLnBrk="0" hangingPunct="1">
              <a:lnSpc>
                <a:spcPct val="130000"/>
              </a:lnSpc>
              <a:spcBef>
                <a:spcPts val="0"/>
              </a:spcBef>
              <a:spcAft>
                <a:spcPts val="0"/>
              </a:spcAft>
              <a:buClrTx/>
              <a:buSzTx/>
              <a:buFontTx/>
              <a:buNone/>
              <a:tabLst>
                <a:tab pos="355600" algn="l"/>
              </a:tabLst>
              <a:defRPr/>
            </a:pPr>
            <a:r>
              <a:rPr kumimoji="1" lang="ja-JP" altLang="en-US" sz="10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幼稚園の教室</a:t>
            </a:r>
            <a:endParaRPr kumimoji="1" lang="en-US" altLang="ja-JP" sz="10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3610" y="1742061"/>
            <a:ext cx="3204189" cy="1905194"/>
          </a:xfrm>
          <a:prstGeom prst="rect">
            <a:avLst/>
          </a:prstGeom>
        </p:spPr>
      </p:pic>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0476" y="3345811"/>
            <a:ext cx="3305035" cy="1991461"/>
          </a:xfrm>
          <a:prstGeom prst="rect">
            <a:avLst/>
          </a:prstGeom>
        </p:spPr>
      </p:pic>
      <p:sp>
        <p:nvSpPr>
          <p:cNvPr id="42" name="正方形/長方形 41"/>
          <p:cNvSpPr/>
          <p:nvPr/>
        </p:nvSpPr>
        <p:spPr>
          <a:xfrm>
            <a:off x="132918" y="5346062"/>
            <a:ext cx="808529" cy="267830"/>
          </a:xfrm>
          <a:prstGeom prst="rect">
            <a:avLst/>
          </a:prstGeom>
        </p:spPr>
        <p:txBody>
          <a:bodyPr wrap="square" anchor="ctr">
            <a:spAutoFit/>
          </a:bodyPr>
          <a:lstStyle/>
          <a:p>
            <a:pPr marL="273050" marR="0" lvl="0" indent="-273050" algn="ctr" defTabSz="914400" rtl="0" eaLnBrk="1" fontAlgn="auto" latinLnBrk="0" hangingPunct="1">
              <a:lnSpc>
                <a:spcPct val="130000"/>
              </a:lnSpc>
              <a:spcBef>
                <a:spcPts val="0"/>
              </a:spcBef>
              <a:spcAft>
                <a:spcPts val="0"/>
              </a:spcAft>
              <a:buClrTx/>
              <a:buSzTx/>
              <a:buFontTx/>
              <a:buNone/>
              <a:tabLst>
                <a:tab pos="355600" algn="l"/>
              </a:tabLst>
              <a:defRPr/>
            </a:pPr>
            <a:r>
              <a:rPr kumimoji="1" lang="ja-JP" altLang="en-US" sz="10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喫茶店</a:t>
            </a:r>
            <a:endParaRPr kumimoji="1" lang="en-US" altLang="ja-JP" sz="10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sp>
        <p:nvSpPr>
          <p:cNvPr id="48" name="正方形/長方形 47"/>
          <p:cNvSpPr/>
          <p:nvPr/>
        </p:nvSpPr>
        <p:spPr>
          <a:xfrm>
            <a:off x="8340188" y="3726945"/>
            <a:ext cx="1127492" cy="267830"/>
          </a:xfrm>
          <a:prstGeom prst="rect">
            <a:avLst/>
          </a:prstGeom>
        </p:spPr>
        <p:txBody>
          <a:bodyPr wrap="square" anchor="ctr">
            <a:spAutoFit/>
          </a:bodyPr>
          <a:lstStyle/>
          <a:p>
            <a:pPr marL="273050" marR="0" lvl="0" indent="-273050" algn="ctr" defTabSz="914400" rtl="0" eaLnBrk="1" fontAlgn="auto" latinLnBrk="0" hangingPunct="1">
              <a:lnSpc>
                <a:spcPct val="130000"/>
              </a:lnSpc>
              <a:spcBef>
                <a:spcPts val="0"/>
              </a:spcBef>
              <a:spcAft>
                <a:spcPts val="0"/>
              </a:spcAft>
              <a:buClrTx/>
              <a:buSzTx/>
              <a:buFontTx/>
              <a:buNone/>
              <a:tabLst>
                <a:tab pos="355600" algn="l"/>
              </a:tabLst>
              <a:defRPr/>
            </a:pPr>
            <a:r>
              <a:rPr kumimoji="1" lang="ja-JP" altLang="en-US" sz="10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ホテルの客室</a:t>
            </a:r>
            <a:endParaRPr kumimoji="1" lang="en-US" altLang="ja-JP" sz="10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pic>
        <p:nvPicPr>
          <p:cNvPr id="9" name="図 8"/>
          <p:cNvPicPr>
            <a:picLocks noChangeAspect="1"/>
          </p:cNvPicPr>
          <p:nvPr/>
        </p:nvPicPr>
        <p:blipFill>
          <a:blip r:embed="rId6"/>
          <a:stretch>
            <a:fillRect/>
          </a:stretch>
        </p:blipFill>
        <p:spPr>
          <a:xfrm>
            <a:off x="2678829" y="2320570"/>
            <a:ext cx="924834" cy="431489"/>
          </a:xfrm>
          <a:prstGeom prst="rect">
            <a:avLst/>
          </a:prstGeom>
        </p:spPr>
      </p:pic>
      <p:pic>
        <p:nvPicPr>
          <p:cNvPr id="12" name="図 11"/>
          <p:cNvPicPr>
            <a:picLocks noChangeAspect="1"/>
          </p:cNvPicPr>
          <p:nvPr/>
        </p:nvPicPr>
        <p:blipFill>
          <a:blip r:embed="rId7"/>
          <a:stretch>
            <a:fillRect/>
          </a:stretch>
        </p:blipFill>
        <p:spPr>
          <a:xfrm>
            <a:off x="3943150" y="2191564"/>
            <a:ext cx="712835" cy="614161"/>
          </a:xfrm>
          <a:prstGeom prst="rect">
            <a:avLst/>
          </a:prstGeom>
        </p:spPr>
      </p:pic>
      <p:sp>
        <p:nvSpPr>
          <p:cNvPr id="49" name="正方形/長方形 48"/>
          <p:cNvSpPr/>
          <p:nvPr/>
        </p:nvSpPr>
        <p:spPr>
          <a:xfrm>
            <a:off x="2736982" y="2761156"/>
            <a:ext cx="808529" cy="292388"/>
          </a:xfrm>
          <a:prstGeom prst="rect">
            <a:avLst/>
          </a:prstGeom>
        </p:spPr>
        <p:txBody>
          <a:bodyPr wrap="square" anchor="ctr">
            <a:spAutoFit/>
          </a:bodyPr>
          <a:lstStyle/>
          <a:p>
            <a:pPr marL="273050" marR="0" lvl="0" indent="-273050" algn="ctr" defTabSz="914400" rtl="0" eaLnBrk="1" fontAlgn="auto" latinLnBrk="0" hangingPunct="1">
              <a:lnSpc>
                <a:spcPct val="130000"/>
              </a:lnSpc>
              <a:spcBef>
                <a:spcPts val="0"/>
              </a:spcBef>
              <a:spcAft>
                <a:spcPts val="0"/>
              </a:spcAft>
              <a:buClrTx/>
              <a:buSzTx/>
              <a:buFontTx/>
              <a:buNone/>
              <a:tabLst>
                <a:tab pos="355600" algn="l"/>
              </a:tabLst>
              <a:defRPr/>
            </a:pPr>
            <a:r>
              <a:rPr kumimoji="1" lang="ja-JP" altLang="en-US" sz="10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客船の内装</a:t>
            </a:r>
            <a:endParaRPr kumimoji="1" lang="en-US" altLang="ja-JP" sz="10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sp>
        <p:nvSpPr>
          <p:cNvPr id="50" name="正方形/長方形 49"/>
          <p:cNvSpPr/>
          <p:nvPr/>
        </p:nvSpPr>
        <p:spPr>
          <a:xfrm>
            <a:off x="3594210" y="2759807"/>
            <a:ext cx="1410714" cy="292388"/>
          </a:xfrm>
          <a:prstGeom prst="rect">
            <a:avLst/>
          </a:prstGeom>
        </p:spPr>
        <p:txBody>
          <a:bodyPr wrap="square" anchor="ctr">
            <a:spAutoFit/>
          </a:bodyPr>
          <a:lstStyle/>
          <a:p>
            <a:pPr marL="273050" marR="0" lvl="0" indent="-273050" algn="ctr" defTabSz="914400" rtl="0" eaLnBrk="1" fontAlgn="auto" latinLnBrk="0" hangingPunct="1">
              <a:lnSpc>
                <a:spcPct val="130000"/>
              </a:lnSpc>
              <a:spcBef>
                <a:spcPts val="0"/>
              </a:spcBef>
              <a:spcAft>
                <a:spcPts val="0"/>
              </a:spcAft>
              <a:buClrTx/>
              <a:buSzTx/>
              <a:buFontTx/>
              <a:buNone/>
              <a:tabLst>
                <a:tab pos="355600" algn="l"/>
              </a:tabLst>
              <a:defRPr/>
            </a:pPr>
            <a:r>
              <a:rPr kumimoji="1" lang="ja-JP" altLang="en-US" sz="10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キャンピングカーの内装</a:t>
            </a:r>
            <a:endParaRPr kumimoji="1" lang="en-US" altLang="ja-JP" sz="10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sp>
        <p:nvSpPr>
          <p:cNvPr id="6" name="角丸四角形 5"/>
          <p:cNvSpPr/>
          <p:nvPr/>
        </p:nvSpPr>
        <p:spPr bwMode="auto">
          <a:xfrm>
            <a:off x="2419519" y="2047285"/>
            <a:ext cx="2702740" cy="1064102"/>
          </a:xfrm>
          <a:prstGeom prst="roundRect">
            <a:avLst/>
          </a:prstGeom>
          <a:noFill/>
          <a:ln w="12700">
            <a:solidFill>
              <a:srgbClr val="EB6B80"/>
            </a:solidFill>
            <a:prstDash val="dash"/>
            <a:miter lim="800000"/>
            <a:headEnd/>
            <a:tailEnd/>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6" name="直線コネクタ 25"/>
          <p:cNvCxnSpPr/>
          <p:nvPr/>
        </p:nvCxnSpPr>
        <p:spPr>
          <a:xfrm>
            <a:off x="2589451" y="2046351"/>
            <a:ext cx="2358830" cy="0"/>
          </a:xfrm>
          <a:prstGeom prst="line">
            <a:avLst/>
          </a:prstGeom>
          <a:ln w="12700" cap="rnd" cmpd="sng">
            <a:solidFill>
              <a:srgbClr val="EB6B80">
                <a:alpha val="70000"/>
              </a:srgbClr>
            </a:solidFill>
            <a:prstDash val="dash"/>
          </a:ln>
        </p:spPr>
        <p:style>
          <a:lnRef idx="1">
            <a:schemeClr val="accent1"/>
          </a:lnRef>
          <a:fillRef idx="0">
            <a:schemeClr val="accent1"/>
          </a:fillRef>
          <a:effectRef idx="0">
            <a:schemeClr val="accent1"/>
          </a:effectRef>
          <a:fontRef idx="minor">
            <a:schemeClr val="tx1"/>
          </a:fontRef>
        </p:style>
      </p:cxnSp>
      <p:sp>
        <p:nvSpPr>
          <p:cNvPr id="24" name="ドーナツ 23"/>
          <p:cNvSpPr/>
          <p:nvPr/>
        </p:nvSpPr>
        <p:spPr bwMode="auto">
          <a:xfrm>
            <a:off x="2229356" y="2152481"/>
            <a:ext cx="291313" cy="283222"/>
          </a:xfrm>
          <a:prstGeom prst="donut">
            <a:avLst>
              <a:gd name="adj" fmla="val 10517"/>
            </a:avLst>
          </a:prstGeom>
          <a:solidFill>
            <a:srgbClr val="C00000"/>
          </a:solidFill>
          <a:ln w="9525">
            <a:solidFill>
              <a:srgbClr val="C00000"/>
            </a:solidFill>
            <a:miter lim="800000"/>
            <a:headEnd/>
            <a:tailEnd/>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p:cNvSpPr txBox="1"/>
          <p:nvPr/>
        </p:nvSpPr>
        <p:spPr>
          <a:xfrm>
            <a:off x="7552923" y="6610604"/>
            <a:ext cx="2068195" cy="230832"/>
          </a:xfrm>
          <a:prstGeom prst="rect">
            <a:avLst/>
          </a:prstGeom>
          <a:solidFill>
            <a:srgbClr val="25406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42648" y="5773270"/>
            <a:ext cx="7010069" cy="246221"/>
          </a:xfrm>
          <a:prstGeom prst="rect">
            <a:avLst/>
          </a:prstGeom>
        </p:spPr>
        <p:txBody>
          <a:bodyPr wrap="square" anchor="ctr">
            <a:spAutoFit/>
          </a:bodyPr>
          <a:lstStyle/>
          <a:p>
            <a:pPr marL="273050" marR="0" lvl="0" indent="-273050" algn="l" defTabSz="914400" rtl="0" eaLnBrk="1" fontAlgn="auto" latinLnBrk="0" hangingPunct="1">
              <a:lnSpc>
                <a:spcPts val="1200"/>
              </a:lnSpc>
              <a:spcBef>
                <a:spcPts val="0"/>
              </a:spcBef>
              <a:spcAft>
                <a:spcPts val="0"/>
              </a:spcAft>
              <a:buClrTx/>
              <a:buSzTx/>
              <a:buFontTx/>
              <a:buNone/>
              <a:tabLst>
                <a:tab pos="355600" algn="l"/>
              </a:tabLst>
              <a:defRPr/>
            </a:pPr>
            <a:r>
              <a:rPr kumimoji="1" lang="ja-JP" altLang="en-US" sz="1200" b="1"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cs typeface="+mn-cs"/>
              </a:rPr>
              <a:t>なお、内装の意匠として意匠登録を受けるためには、以下の要件を満たしている必要があります。</a:t>
            </a:r>
            <a:endParaRPr kumimoji="1" lang="en-US" altLang="ja-JP" sz="1200" b="1"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512948" y="5988836"/>
            <a:ext cx="7010069" cy="553998"/>
          </a:xfrm>
          <a:prstGeom prst="rect">
            <a:avLst/>
          </a:prstGeom>
        </p:spPr>
        <p:txBody>
          <a:bodyPr wrap="square" anchor="ctr">
            <a:spAutoFit/>
          </a:bodyPr>
          <a:lstStyle/>
          <a:p>
            <a:pPr marL="273050" marR="0" lvl="0" indent="-93663" algn="l" defTabSz="914400" rtl="0" eaLnBrk="1" fontAlgn="auto" latinLnBrk="0" hangingPunct="1">
              <a:lnSpc>
                <a:spcPts val="1200"/>
              </a:lnSpc>
              <a:spcBef>
                <a:spcPts val="0"/>
              </a:spcBef>
              <a:spcAft>
                <a:spcPts val="0"/>
              </a:spcAft>
              <a:buClrTx/>
              <a:buSzTx/>
              <a:buFontTx/>
              <a:buNone/>
              <a:tabLst>
                <a:tab pos="355600" algn="l"/>
              </a:tabLst>
              <a:defRPr/>
            </a:pPr>
            <a:r>
              <a:rPr kumimoji="1" lang="ja-JP" altLang="en-US" sz="1100" b="0"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cs typeface="+mn-cs"/>
              </a:rPr>
              <a:t>①店舗、事務所その他の施設の内部であること</a:t>
            </a:r>
            <a:endParaRPr kumimoji="1" lang="en-US" altLang="ja-JP" sz="1100" b="0"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cs typeface="+mn-cs"/>
            </a:endParaRPr>
          </a:p>
          <a:p>
            <a:pPr marL="273050" marR="0" lvl="0" indent="-93663" algn="l" defTabSz="914400" rtl="0" eaLnBrk="1" fontAlgn="auto" latinLnBrk="0" hangingPunct="1">
              <a:lnSpc>
                <a:spcPts val="1200"/>
              </a:lnSpc>
              <a:spcBef>
                <a:spcPts val="0"/>
              </a:spcBef>
              <a:spcAft>
                <a:spcPts val="0"/>
              </a:spcAft>
              <a:buClrTx/>
              <a:buSzTx/>
              <a:buFontTx/>
              <a:buNone/>
              <a:tabLst>
                <a:tab pos="355600" algn="l"/>
              </a:tabLst>
              <a:defRPr/>
            </a:pPr>
            <a:r>
              <a:rPr kumimoji="1" lang="ja-JP" altLang="en-US" sz="1100" b="0"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cs typeface="+mn-cs"/>
              </a:rPr>
              <a:t>②複数の意匠法上の物品、建築物又は画像により構成されるものであること</a:t>
            </a:r>
          </a:p>
          <a:p>
            <a:pPr marL="273050" marR="0" lvl="0" indent="-93663" algn="l" defTabSz="914400" rtl="0" eaLnBrk="1" fontAlgn="auto" latinLnBrk="0" hangingPunct="1">
              <a:lnSpc>
                <a:spcPts val="1200"/>
              </a:lnSpc>
              <a:spcBef>
                <a:spcPts val="0"/>
              </a:spcBef>
              <a:spcAft>
                <a:spcPts val="0"/>
              </a:spcAft>
              <a:buClrTx/>
              <a:buSzTx/>
              <a:buFontTx/>
              <a:buNone/>
              <a:tabLst>
                <a:tab pos="355600" algn="l"/>
              </a:tabLst>
              <a:defRPr/>
            </a:pPr>
            <a:r>
              <a:rPr kumimoji="1" lang="ja-JP" altLang="en-US" sz="1100" b="0"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cs typeface="+mn-cs"/>
              </a:rPr>
              <a:t>③内装全体として統一的な美感を起こさせるものであること</a:t>
            </a:r>
            <a:endParaRPr kumimoji="1" lang="en-US" altLang="ja-JP" sz="900" b="0"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p:txBody>
      </p:sp>
      <p:sp>
        <p:nvSpPr>
          <p:cNvPr id="31" name="右中かっこ 30"/>
          <p:cNvSpPr/>
          <p:nvPr/>
        </p:nvSpPr>
        <p:spPr>
          <a:xfrm>
            <a:off x="6465659" y="5786582"/>
            <a:ext cx="234669" cy="776301"/>
          </a:xfrm>
          <a:prstGeom prst="rightBrace">
            <a:avLst/>
          </a:prstGeom>
          <a:ln>
            <a:solidFill>
              <a:srgbClr val="2540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テキスト ボックス 31"/>
          <p:cNvSpPr txBox="1"/>
          <p:nvPr/>
        </p:nvSpPr>
        <p:spPr>
          <a:xfrm>
            <a:off x="6784786" y="5994112"/>
            <a:ext cx="2786019" cy="332399"/>
          </a:xfrm>
          <a:prstGeom prst="rect">
            <a:avLst/>
          </a:prstGeom>
          <a:noFill/>
        </p:spPr>
        <p:txBody>
          <a:bodyPr wrap="none" lIns="0" tIns="0" rIns="0" bIns="0" rtlCol="0">
            <a:spAutoFit/>
          </a:bodyPr>
          <a:lstStyle/>
          <a:p>
            <a:pPr algn="ctr">
              <a:lnSpc>
                <a:spcPct val="120000"/>
              </a:lnSpc>
            </a:pP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詳しくは意匠審査基準 第</a:t>
            </a:r>
            <a:r>
              <a:rPr lang="en-US" altLang="ja-JP" sz="900" dirty="0">
                <a:solidFill>
                  <a:schemeClr val="tx1">
                    <a:lumMod val="75000"/>
                    <a:lumOff val="25000"/>
                  </a:schemeClr>
                </a:solidFill>
                <a:latin typeface="Meiryo UI" panose="020B0604030504040204" pitchFamily="50" charset="-128"/>
                <a:ea typeface="Meiryo UI" panose="020B0604030504040204" pitchFamily="50" charset="-128"/>
              </a:rPr>
              <a:t>Ⅳ</a:t>
            </a: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部第４章　内装の意匠　</a:t>
            </a:r>
            <a:r>
              <a:rPr lang="en-US" altLang="ja-JP" sz="900" dirty="0">
                <a:solidFill>
                  <a:schemeClr val="tx1">
                    <a:lumMod val="75000"/>
                    <a:lumOff val="25000"/>
                  </a:schemeClr>
                </a:solidFill>
                <a:latin typeface="Meiryo UI" panose="020B0604030504040204" pitchFamily="50" charset="-128"/>
                <a:ea typeface="Meiryo UI" panose="020B0604030504040204" pitchFamily="50" charset="-128"/>
              </a:rPr>
              <a:t>6.1.1</a:t>
            </a:r>
          </a:p>
          <a:p>
            <a:pPr algn="ctr">
              <a:lnSpc>
                <a:spcPct val="120000"/>
              </a:lnSpc>
            </a:pP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　「意匠を構成するものであること」をご参照ください。</a:t>
            </a:r>
          </a:p>
        </p:txBody>
      </p:sp>
    </p:spTree>
    <p:extLst>
      <p:ext uri="{BB962C8B-B14F-4D97-AF65-F5344CB8AC3E}">
        <p14:creationId xmlns:p14="http://schemas.microsoft.com/office/powerpoint/2010/main" val="42734969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80396" y="0"/>
            <a:ext cx="8928992" cy="6384022"/>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530520" y="129385"/>
            <a:ext cx="9106071" cy="1052596"/>
          </a:xfrm>
          <a:prstGeom prst="rect">
            <a:avLst/>
          </a:prstGeom>
        </p:spPr>
        <p:txBody>
          <a:bodyPr wrap="square" anchor="ctr">
            <a:spAutoFit/>
          </a:bodyPr>
          <a:lstStyle/>
          <a:p>
            <a:pPr marL="273050" lvl="0" indent="-273050">
              <a:lnSpc>
                <a:spcPct val="120000"/>
              </a:lnSpc>
              <a:tabLst>
                <a:tab pos="355600" algn="l"/>
              </a:tabLst>
              <a:defRPr/>
            </a:pPr>
            <a:r>
              <a:rPr lang="ja-JP" altLang="en-US" sz="1600" b="1" dirty="0">
                <a:solidFill>
                  <a:srgbClr val="C00000"/>
                </a:solidFill>
                <a:latin typeface="Meiryo UI" panose="020B0604030504040204" pitchFamily="50" charset="-128"/>
                <a:ea typeface="Meiryo UI" panose="020B0604030504040204" pitchFamily="50" charset="-128"/>
              </a:rPr>
              <a:t>■部分拡大図の例（正投影図法＋パース図法）</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オフィスビル</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意匠に係る物品の説明</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このビルは８階建てのオフィスビルであって、各階前面に三角形の窓が設けられている。</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意匠の説明</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意匠登録を受けようとする部分は実線で表された部分である。透明部を示す参考斜視図において薄墨を施した部分は透明である。</a:t>
            </a:r>
            <a:endParaRPr lang="en-US" altLang="ja-JP" sz="1200" dirty="0">
              <a:solidFill>
                <a:srgbClr val="4A452A"/>
              </a:solidFill>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7911" y="1618407"/>
            <a:ext cx="2356189" cy="1035780"/>
          </a:xfrm>
          <a:prstGeom prst="rect">
            <a:avLst/>
          </a:prstGeom>
        </p:spPr>
      </p:pic>
      <p:sp>
        <p:nvSpPr>
          <p:cNvPr id="17" name="正方形/長方形 16"/>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79622" y="6610604"/>
            <a:ext cx="96212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出願の手続</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2137792" y="5859442"/>
            <a:ext cx="67251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正面図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22" name="正方形/長方形 21"/>
          <p:cNvSpPr/>
          <p:nvPr/>
        </p:nvSpPr>
        <p:spPr>
          <a:xfrm>
            <a:off x="817924" y="5859442"/>
            <a:ext cx="78017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左側面図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23" name="正方形/長方形 22"/>
          <p:cNvSpPr/>
          <p:nvPr/>
        </p:nvSpPr>
        <p:spPr>
          <a:xfrm>
            <a:off x="3452581" y="5859442"/>
            <a:ext cx="78017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右側面図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24" name="正方形/長方形 23"/>
          <p:cNvSpPr/>
          <p:nvPr/>
        </p:nvSpPr>
        <p:spPr>
          <a:xfrm>
            <a:off x="4720206" y="5859442"/>
            <a:ext cx="78017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背面図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25" name="正方形/長方形 24"/>
          <p:cNvSpPr/>
          <p:nvPr/>
        </p:nvSpPr>
        <p:spPr>
          <a:xfrm>
            <a:off x="2070682" y="1372544"/>
            <a:ext cx="78017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平面図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26" name="正方形/長方形 25"/>
          <p:cNvSpPr/>
          <p:nvPr/>
        </p:nvSpPr>
        <p:spPr>
          <a:xfrm>
            <a:off x="3789890" y="1372544"/>
            <a:ext cx="143451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【A-A’</a:t>
            </a:r>
            <a:r>
              <a:rPr lang="ja-JP" altLang="en-US" sz="800" dirty="0">
                <a:solidFill>
                  <a:srgbClr val="4A452A"/>
                </a:solidFill>
                <a:latin typeface="Meiryo UI" panose="020B0604030504040204" pitchFamily="50" charset="-128"/>
                <a:ea typeface="Meiryo UI" panose="020B0604030504040204" pitchFamily="50" charset="-128"/>
              </a:rPr>
              <a:t>線部分拡大図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27" name="正方形/長方形 26"/>
          <p:cNvSpPr/>
          <p:nvPr/>
        </p:nvSpPr>
        <p:spPr>
          <a:xfrm>
            <a:off x="6244205" y="5859442"/>
            <a:ext cx="780176"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28" name="正方形/長方形 27"/>
          <p:cNvSpPr/>
          <p:nvPr/>
        </p:nvSpPr>
        <p:spPr>
          <a:xfrm>
            <a:off x="7587840" y="5859442"/>
            <a:ext cx="1677798"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透明部を示す参考斜視図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29" name="テキスト ボックス 28"/>
          <p:cNvSpPr txBox="1"/>
          <p:nvPr/>
        </p:nvSpPr>
        <p:spPr>
          <a:xfrm>
            <a:off x="9563978" y="6610392"/>
            <a:ext cx="341760" cy="230832"/>
          </a:xfrm>
          <a:prstGeom prst="rect">
            <a:avLst/>
          </a:prstGeom>
          <a:no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69</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1118" y="2851840"/>
            <a:ext cx="1060631" cy="3013157"/>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85963" y="2686557"/>
            <a:ext cx="1403159" cy="3178506"/>
          </a:xfrm>
          <a:prstGeom prst="rect">
            <a:avLst/>
          </a:prstGeom>
        </p:spPr>
      </p:pic>
      <p:pic>
        <p:nvPicPr>
          <p:cNvPr id="12" name="図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99444" y="2858345"/>
            <a:ext cx="1054071" cy="2996285"/>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22839" y="2848396"/>
            <a:ext cx="1153847" cy="2997317"/>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05674" y="1618407"/>
            <a:ext cx="1129427" cy="1035781"/>
          </a:xfrm>
          <a:prstGeom prst="rect">
            <a:avLst/>
          </a:prstGeom>
        </p:spPr>
      </p:pic>
      <p:pic>
        <p:nvPicPr>
          <p:cNvPr id="15" name="図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44205" y="1458262"/>
            <a:ext cx="1539777" cy="4361855"/>
          </a:xfrm>
          <a:prstGeom prst="rect">
            <a:avLst/>
          </a:prstGeom>
        </p:spPr>
      </p:pic>
      <p:pic>
        <p:nvPicPr>
          <p:cNvPr id="31" name="図 3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97510" y="1389328"/>
            <a:ext cx="1570766" cy="4449642"/>
          </a:xfrm>
          <a:prstGeom prst="rect">
            <a:avLst/>
          </a:prstGeom>
        </p:spPr>
      </p:pic>
      <p:sp>
        <p:nvSpPr>
          <p:cNvPr id="30" name="テキスト ボックス 29"/>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321387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80587" y="2887579"/>
            <a:ext cx="8928992" cy="3970421"/>
          </a:xfrm>
          <a:prstGeom prst="rect">
            <a:avLst/>
          </a:prstGeom>
          <a:solidFill>
            <a:srgbClr val="E6EDF6"/>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7" name="正方形/長方形 26"/>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意匠の理解を助けるための参考図</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484307" y="1046467"/>
            <a:ext cx="9106071" cy="461665"/>
          </a:xfrm>
          <a:prstGeom prst="rect">
            <a:avLst/>
          </a:prstGeom>
        </p:spPr>
        <p:txBody>
          <a:bodyPr wrap="square" anchor="ctr">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tab pos="355600" algn="l"/>
              </a:tabLst>
              <a:defRPr/>
            </a:pPr>
            <a:r>
              <a:rPr lang="ja-JP" altLang="en-US" sz="2400" b="1" dirty="0">
                <a:solidFill>
                  <a:srgbClr val="254061"/>
                </a:solidFill>
                <a:latin typeface="Meiryo UI" panose="020B0604030504040204" pitchFamily="50" charset="-128"/>
                <a:ea typeface="Meiryo UI" panose="020B0604030504040204" pitchFamily="50" charset="-128"/>
              </a:rPr>
              <a:t>出願意匠の理解のため、必要に応じて「参考図」を加えます。</a:t>
            </a:r>
            <a:endParaRPr kumimoji="1" lang="en-US" altLang="ja-JP" sz="2400" b="1"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45" name="正方形/長方形 44"/>
          <p:cNvSpPr/>
          <p:nvPr/>
        </p:nvSpPr>
        <p:spPr>
          <a:xfrm>
            <a:off x="496901" y="1526005"/>
            <a:ext cx="9106071" cy="354649"/>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1600" b="1" dirty="0">
                <a:solidFill>
                  <a:srgbClr val="254061"/>
                </a:solidFill>
                <a:latin typeface="Meiryo UI" panose="020B0604030504040204" pitchFamily="50" charset="-128"/>
                <a:ea typeface="Meiryo UI" panose="020B0604030504040204" pitchFamily="50" charset="-128"/>
              </a:rPr>
              <a:t>窓などの透明部分</a:t>
            </a:r>
            <a:r>
              <a:rPr lang="ja-JP" altLang="en-US" sz="1200" b="1" dirty="0">
                <a:solidFill>
                  <a:srgbClr val="254061"/>
                </a:solidFill>
                <a:latin typeface="Meiryo UI" panose="020B0604030504040204" pitchFamily="50" charset="-128"/>
                <a:ea typeface="Meiryo UI" panose="020B0604030504040204" pitchFamily="50" charset="-128"/>
              </a:rPr>
              <a:t>（透光部分）</a:t>
            </a:r>
            <a:r>
              <a:rPr lang="ja-JP" altLang="en-US" sz="1600" b="1" dirty="0">
                <a:solidFill>
                  <a:srgbClr val="254061"/>
                </a:solidFill>
                <a:latin typeface="Meiryo UI" panose="020B0604030504040204" pitchFamily="50" charset="-128"/>
                <a:ea typeface="Meiryo UI" panose="020B0604030504040204" pitchFamily="50" charset="-128"/>
              </a:rPr>
              <a:t>を示す参考図や、建築物</a:t>
            </a:r>
            <a:r>
              <a:rPr lang="ja-JP" altLang="en-US" sz="1200" b="1" dirty="0">
                <a:solidFill>
                  <a:srgbClr val="254061"/>
                </a:solidFill>
                <a:latin typeface="Meiryo UI" panose="020B0604030504040204" pitchFamily="50" charset="-128"/>
                <a:ea typeface="Meiryo UI" panose="020B0604030504040204" pitchFamily="50" charset="-128"/>
              </a:rPr>
              <a:t>（</a:t>
            </a:r>
            <a:r>
              <a:rPr lang="en-US" altLang="ja-JP" sz="1200" b="1" dirty="0">
                <a:solidFill>
                  <a:srgbClr val="254061"/>
                </a:solidFill>
                <a:latin typeface="Meiryo UI" panose="020B0604030504040204" pitchFamily="50" charset="-128"/>
                <a:ea typeface="Meiryo UI" panose="020B0604030504040204" pitchFamily="50" charset="-128"/>
              </a:rPr>
              <a:t>or </a:t>
            </a:r>
            <a:r>
              <a:rPr lang="ja-JP" altLang="en-US" sz="1200" b="1" dirty="0">
                <a:solidFill>
                  <a:srgbClr val="254061"/>
                </a:solidFill>
                <a:latin typeface="Meiryo UI" panose="020B0604030504040204" pitchFamily="50" charset="-128"/>
                <a:ea typeface="Meiryo UI" panose="020B0604030504040204" pitchFamily="50" charset="-128"/>
              </a:rPr>
              <a:t>内装）</a:t>
            </a:r>
            <a:r>
              <a:rPr lang="ja-JP" altLang="en-US" sz="1600" b="1" dirty="0">
                <a:solidFill>
                  <a:srgbClr val="254061"/>
                </a:solidFill>
                <a:latin typeface="Meiryo UI" panose="020B0604030504040204" pitchFamily="50" charset="-128"/>
                <a:ea typeface="Meiryo UI" panose="020B0604030504040204" pitchFamily="50" charset="-128"/>
              </a:rPr>
              <a:t>の機能や用途を説明する参考図があります。</a:t>
            </a:r>
            <a:endParaRPr lang="en-US" altLang="ja-JP" sz="1600" b="1" dirty="0">
              <a:solidFill>
                <a:srgbClr val="254061"/>
              </a:solidFill>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61069" y="902015"/>
            <a:ext cx="2188420"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条、意匠法施行規則様式第２、様式第６など）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89974" y="2976338"/>
            <a:ext cx="9106071" cy="904863"/>
          </a:xfrm>
          <a:prstGeom prst="rect">
            <a:avLst/>
          </a:prstGeom>
        </p:spPr>
        <p:txBody>
          <a:bodyPr wrap="square" anchor="ctr">
            <a:spAutoFit/>
          </a:bodyPr>
          <a:lstStyle/>
          <a:p>
            <a:pPr marL="273050" lvl="0" indent="-273050">
              <a:lnSpc>
                <a:spcPct val="120000"/>
              </a:lnSpc>
              <a:tabLst>
                <a:tab pos="355600" algn="l"/>
              </a:tabLst>
              <a:defRPr/>
            </a:pPr>
            <a:r>
              <a:rPr lang="ja-JP" altLang="en-US" sz="1600" dirty="0">
                <a:solidFill>
                  <a:srgbClr val="C00000"/>
                </a:solidFill>
                <a:latin typeface="Meiryo UI" panose="020B0604030504040204" pitchFamily="50" charset="-128"/>
                <a:ea typeface="Meiryo UI" panose="020B0604030504040204" pitchFamily="50" charset="-128"/>
              </a:rPr>
              <a:t>■</a:t>
            </a:r>
            <a:r>
              <a:rPr lang="ja-JP" altLang="en-US" sz="1500" b="1" dirty="0">
                <a:solidFill>
                  <a:srgbClr val="C00000"/>
                </a:solidFill>
                <a:latin typeface="Meiryo UI" panose="020B0604030504040204" pitchFamily="50" charset="-128"/>
                <a:ea typeface="Meiryo UI" panose="020B0604030504040204" pitchFamily="50" charset="-128"/>
              </a:rPr>
              <a:t>各部の機能等を示す参考図</a:t>
            </a:r>
            <a:endParaRPr lang="en-US" altLang="ja-JP" sz="15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各部の機能や使用目的、使用方法等を表す図です。必要に応じて、</a:t>
            </a:r>
            <a:r>
              <a:rPr lang="en-US" altLang="ja-JP" sz="1400" dirty="0">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意匠に係る物品の説明</a:t>
            </a:r>
            <a:r>
              <a:rPr lang="en-US" altLang="ja-JP" sz="1400" dirty="0">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に記載を加えます。</a:t>
            </a:r>
            <a:endParaRPr lang="en-US" altLang="ja-JP" sz="14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dirty="0">
                <a:solidFill>
                  <a:srgbClr val="4C472D"/>
                </a:solidFill>
                <a:latin typeface="Meiryo UI" panose="020B0604030504040204" pitchFamily="50" charset="-128"/>
                <a:ea typeface="Meiryo UI" panose="020B0604030504040204" pitchFamily="50" charset="-128"/>
              </a:rPr>
              <a:t>参考図の場合には、図形の中に、指示線や文字などを記載することができます。</a:t>
            </a:r>
            <a:endParaRPr lang="en-US" altLang="ja-JP" sz="1400" dirty="0">
              <a:solidFill>
                <a:srgbClr val="4C472D"/>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9563978" y="6610392"/>
            <a:ext cx="341760" cy="230832"/>
          </a:xfrm>
          <a:prstGeom prst="rect">
            <a:avLst/>
          </a:prstGeom>
          <a:noFill/>
        </p:spPr>
        <p:txBody>
          <a:bodyPr wrap="none" rtlCol="0">
            <a:spAutoFit/>
          </a:bodyPr>
          <a:lstStyle/>
          <a:p>
            <a:r>
              <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70</a:t>
            </a:r>
          </a:p>
        </p:txBody>
      </p:sp>
      <p:sp>
        <p:nvSpPr>
          <p:cNvPr id="18" name="正方形/長方形 17"/>
          <p:cNvSpPr/>
          <p:nvPr/>
        </p:nvSpPr>
        <p:spPr>
          <a:xfrm>
            <a:off x="489974" y="1933939"/>
            <a:ext cx="9106071" cy="867930"/>
          </a:xfrm>
          <a:prstGeom prst="rect">
            <a:avLst/>
          </a:prstGeom>
        </p:spPr>
        <p:txBody>
          <a:bodyPr wrap="square" anchor="ctr">
            <a:spAutoFit/>
          </a:bodyPr>
          <a:lstStyle/>
          <a:p>
            <a:pPr marL="273050" lvl="0" indent="-273050">
              <a:lnSpc>
                <a:spcPct val="120000"/>
              </a:lnSpc>
              <a:tabLst>
                <a:tab pos="355600" algn="l"/>
              </a:tabLst>
              <a:defRPr/>
            </a:pPr>
            <a:r>
              <a:rPr lang="ja-JP" altLang="en-US" sz="1400" b="1" dirty="0">
                <a:solidFill>
                  <a:srgbClr val="C00000"/>
                </a:solidFill>
                <a:latin typeface="Meiryo UI" panose="020B0604030504040204" pitchFamily="50" charset="-128"/>
                <a:ea typeface="Meiryo UI" panose="020B0604030504040204" pitchFamily="50" charset="-128"/>
              </a:rPr>
              <a:t>★参考図は、意匠の使用の状態を表すなど、意匠の理解を助けるために用いる図です。</a:t>
            </a:r>
            <a:endParaRPr lang="en-US" altLang="ja-JP" sz="14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b="1" dirty="0">
                <a:solidFill>
                  <a:srgbClr val="C00000"/>
                </a:solidFill>
                <a:latin typeface="Meiryo UI" panose="020B0604030504040204" pitchFamily="50" charset="-128"/>
                <a:ea typeface="Meiryo UI" panose="020B0604030504040204" pitchFamily="50" charset="-128"/>
              </a:rPr>
              <a:t>そのため、図形の中に、意匠登録を受けようとする意匠以外のもの、例えば、内容を説明するための指示線、符号、</a:t>
            </a:r>
            <a:endParaRPr lang="en-US" altLang="ja-JP" sz="14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b="1" dirty="0">
                <a:solidFill>
                  <a:srgbClr val="C00000"/>
                </a:solidFill>
                <a:latin typeface="Meiryo UI" panose="020B0604030504040204" pitchFamily="50" charset="-128"/>
                <a:ea typeface="Meiryo UI" panose="020B0604030504040204" pitchFamily="50" charset="-128"/>
              </a:rPr>
              <a:t>使用シーンを示す人物等の添景も記載することができます。</a:t>
            </a:r>
            <a:endParaRPr lang="en-US" altLang="ja-JP" sz="1400" b="1" dirty="0">
              <a:solidFill>
                <a:srgbClr val="C00000"/>
              </a:solidFill>
              <a:latin typeface="Meiryo UI" panose="020B0604030504040204" pitchFamily="50" charset="-128"/>
              <a:ea typeface="Meiryo UI" panose="020B0604030504040204" pitchFamily="50" charset="-128"/>
            </a:endParaRPr>
          </a:p>
        </p:txBody>
      </p:sp>
      <p:sp>
        <p:nvSpPr>
          <p:cNvPr id="3" name="正方形/長方形 2"/>
          <p:cNvSpPr/>
          <p:nvPr/>
        </p:nvSpPr>
        <p:spPr bwMode="auto">
          <a:xfrm>
            <a:off x="591954" y="3922295"/>
            <a:ext cx="8677174" cy="2882766"/>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3"/>
          <a:stretch>
            <a:fillRect/>
          </a:stretch>
        </p:blipFill>
        <p:spPr>
          <a:xfrm>
            <a:off x="668959" y="3970421"/>
            <a:ext cx="4712088" cy="2827137"/>
          </a:xfrm>
          <a:prstGeom prst="rect">
            <a:avLst/>
          </a:prstGeom>
        </p:spPr>
      </p:pic>
      <p:sp>
        <p:nvSpPr>
          <p:cNvPr id="21" name="正方形/長方形 20"/>
          <p:cNvSpPr/>
          <p:nvPr/>
        </p:nvSpPr>
        <p:spPr>
          <a:xfrm>
            <a:off x="4417433" y="5941507"/>
            <a:ext cx="4755444" cy="757130"/>
          </a:xfrm>
          <a:prstGeom prst="rect">
            <a:avLst/>
          </a:prstGeom>
        </p:spPr>
        <p:txBody>
          <a:bodyPr wrap="square" anchor="ctr">
            <a:spAutoFit/>
          </a:bodyPr>
          <a:lstStyle/>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学校</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意匠に係る物品の説明</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本建築物は、参考斜視図に示すとおり、</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本館、学生会館、研究棟</a:t>
            </a:r>
            <a:r>
              <a:rPr lang="en-US" altLang="ja-JP" sz="1200" dirty="0">
                <a:solidFill>
                  <a:srgbClr val="4A452A"/>
                </a:solidFill>
                <a:latin typeface="Meiryo UI" panose="020B0604030504040204" pitchFamily="50" charset="-128"/>
                <a:ea typeface="Meiryo UI" panose="020B0604030504040204" pitchFamily="50" charset="-128"/>
              </a:rPr>
              <a:t>A</a:t>
            </a:r>
            <a:r>
              <a:rPr lang="ja-JP" altLang="en-US" sz="1200" dirty="0" err="1">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研究棟</a:t>
            </a:r>
            <a:r>
              <a:rPr lang="en-US" altLang="ja-JP" sz="1200" dirty="0">
                <a:solidFill>
                  <a:srgbClr val="4A452A"/>
                </a:solidFill>
                <a:latin typeface="Meiryo UI" panose="020B0604030504040204" pitchFamily="50" charset="-128"/>
                <a:ea typeface="Meiryo UI" panose="020B0604030504040204" pitchFamily="50" charset="-128"/>
              </a:rPr>
              <a:t>B</a:t>
            </a:r>
            <a:r>
              <a:rPr lang="ja-JP" altLang="en-US" sz="1200" dirty="0" err="1">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守衛所等からなる学校である。</a:t>
            </a:r>
          </a:p>
        </p:txBody>
      </p:sp>
      <p:sp>
        <p:nvSpPr>
          <p:cNvPr id="22" name="正方形/長方形 21"/>
          <p:cNvSpPr/>
          <p:nvPr/>
        </p:nvSpPr>
        <p:spPr>
          <a:xfrm>
            <a:off x="5120961" y="4273279"/>
            <a:ext cx="1106385"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参考斜視図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23" name="正方形/長方形 22"/>
          <p:cNvSpPr/>
          <p:nvPr/>
        </p:nvSpPr>
        <p:spPr>
          <a:xfrm>
            <a:off x="450220" y="3914002"/>
            <a:ext cx="2052348" cy="313932"/>
          </a:xfrm>
          <a:prstGeom prst="rect">
            <a:avLst/>
          </a:prstGeom>
        </p:spPr>
        <p:txBody>
          <a:bodyPr wrap="square" anchor="ctr">
            <a:spAutoFit/>
          </a:bodyPr>
          <a:lstStyle/>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a:t>
            </a:r>
            <a:r>
              <a:rPr lang="en-US" altLang="ja-JP" sz="1200" dirty="0">
                <a:solidFill>
                  <a:srgbClr val="4A452A"/>
                </a:solidFill>
                <a:latin typeface="Meiryo UI" panose="020B0604030504040204" pitchFamily="50" charset="-128"/>
                <a:ea typeface="Meiryo UI" panose="020B0604030504040204" pitchFamily="50" charset="-128"/>
              </a:rPr>
              <a:t>P.59</a:t>
            </a:r>
            <a:r>
              <a:rPr lang="ja-JP" altLang="en-US" sz="1200" dirty="0">
                <a:solidFill>
                  <a:srgbClr val="4A452A"/>
                </a:solidFill>
                <a:latin typeface="Meiryo UI" panose="020B0604030504040204" pitchFamily="50" charset="-128"/>
                <a:ea typeface="Meiryo UI" panose="020B0604030504040204" pitchFamily="50" charset="-128"/>
              </a:rPr>
              <a:t>の例）</a:t>
            </a:r>
          </a:p>
        </p:txBody>
      </p:sp>
    </p:spTree>
    <p:extLst>
      <p:ext uri="{BB962C8B-B14F-4D97-AF65-F5344CB8AC3E}">
        <p14:creationId xmlns:p14="http://schemas.microsoft.com/office/powerpoint/2010/main" val="27051171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63809" y="0"/>
            <a:ext cx="8928992" cy="6540366"/>
          </a:xfrm>
          <a:prstGeom prst="rect">
            <a:avLst/>
          </a:prstGeom>
          <a:solidFill>
            <a:srgbClr val="E6EDF6"/>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bwMode="auto">
          <a:xfrm>
            <a:off x="623454" y="3740964"/>
            <a:ext cx="8612909" cy="2692866"/>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2" name="正方形/長方形 21"/>
          <p:cNvSpPr/>
          <p:nvPr/>
        </p:nvSpPr>
        <p:spPr>
          <a:xfrm>
            <a:off x="674531" y="3964318"/>
            <a:ext cx="8344341" cy="2179058"/>
          </a:xfrm>
          <a:prstGeom prst="rect">
            <a:avLst/>
          </a:prstGeom>
        </p:spPr>
        <p:txBody>
          <a:bodyPr wrap="square" anchor="ctr">
            <a:spAutoFit/>
          </a:bodyPr>
          <a:lstStyle/>
          <a:p>
            <a:pPr marL="273050" lvl="0" indent="-273050">
              <a:lnSpc>
                <a:spcPct val="120000"/>
              </a:lnSpc>
              <a:tabLst>
                <a:tab pos="355600" algn="l"/>
              </a:tabLst>
              <a:defRPr/>
            </a:pPr>
            <a:r>
              <a:rPr lang="ja-JP" altLang="en-US" sz="1400" b="1" dirty="0">
                <a:solidFill>
                  <a:srgbClr val="4A452A"/>
                </a:solidFill>
                <a:latin typeface="Meiryo UI" panose="020B0604030504040204" pitchFamily="50" charset="-128"/>
                <a:ea typeface="Meiryo UI" panose="020B0604030504040204" pitchFamily="50" charset="-128"/>
              </a:rPr>
              <a:t>★「透明」と「透光性を有する」の違い</a:t>
            </a:r>
            <a:endParaRPr lang="en-US" altLang="ja-JP" sz="1400" b="1"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①「透明」とは、一般に、光が通過する物質の性質において、透過率が極めて高く、物質を通してその向こう側が透けて見える状態の性質を指します。</a:t>
            </a: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意匠法においては制定当初から、「透明」を意匠の構成要素として予定しており、　</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物品の全部または一部が透明である</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とき、その旨を願書の</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意匠の説明</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の欄に記載しなければならないと規定しています。（意</a:t>
            </a:r>
            <a:r>
              <a:rPr lang="en-US" altLang="ja-JP" sz="1100" dirty="0">
                <a:solidFill>
                  <a:srgbClr val="4A452A"/>
                </a:solidFill>
                <a:latin typeface="Meiryo UI" panose="020B0604030504040204" pitchFamily="50" charset="-128"/>
                <a:ea typeface="Meiryo UI" panose="020B0604030504040204" pitchFamily="50" charset="-128"/>
              </a:rPr>
              <a:t>6</a:t>
            </a:r>
            <a:r>
              <a:rPr lang="ja-JP" altLang="en-US" sz="1100" dirty="0">
                <a:solidFill>
                  <a:srgbClr val="4A452A"/>
                </a:solidFill>
                <a:latin typeface="Meiryo UI" panose="020B0604030504040204" pitchFamily="50" charset="-128"/>
                <a:ea typeface="Meiryo UI" panose="020B0604030504040204" pitchFamily="50" charset="-128"/>
              </a:rPr>
              <a:t>条</a:t>
            </a:r>
            <a:r>
              <a:rPr lang="en-US" altLang="ja-JP" sz="1100" dirty="0">
                <a:solidFill>
                  <a:srgbClr val="4A452A"/>
                </a:solidFill>
                <a:latin typeface="Meiryo UI" panose="020B0604030504040204" pitchFamily="50" charset="-128"/>
                <a:ea typeface="Meiryo UI" panose="020B0604030504040204" pitchFamily="50" charset="-128"/>
              </a:rPr>
              <a:t>7</a:t>
            </a:r>
            <a:r>
              <a:rPr lang="ja-JP" altLang="en-US" sz="1100" dirty="0">
                <a:solidFill>
                  <a:srgbClr val="4A452A"/>
                </a:solidFill>
                <a:latin typeface="Meiryo UI" panose="020B0604030504040204" pitchFamily="50" charset="-128"/>
                <a:ea typeface="Meiryo UI" panose="020B0604030504040204" pitchFamily="50" charset="-128"/>
              </a:rPr>
              <a:t>項）</a:t>
            </a:r>
          </a:p>
          <a:p>
            <a:pPr marL="273050" lvl="0" indent="-273050">
              <a:lnSpc>
                <a:spcPct val="120000"/>
              </a:lnSpc>
              <a:tabLst>
                <a:tab pos="355600" algn="l"/>
              </a:tabLst>
              <a:defRPr/>
            </a:pPr>
            <a:endParaRPr lang="ja-JP" altLang="en-US" sz="1100" dirty="0">
              <a:solidFill>
                <a:srgbClr val="4A452A"/>
              </a:solidFill>
              <a:latin typeface="Meiryo UI" panose="020B0604030504040204" pitchFamily="50" charset="-128"/>
              <a:ea typeface="Meiryo UI" panose="020B0604030504040204" pitchFamily="50" charset="-128"/>
            </a:endParaRPr>
          </a:p>
          <a:p>
            <a:pPr marL="95250" lvl="0" indent="-952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②意匠出願において「透光性を有する」とは、「透明」と同様に光が透過する性質を有していますが、透過する光が拡散されるため、又は透過率が低いため、 「透明」と違ってその材質を通して向こう側の形状等を明確に認識できない、又はまったく認識できない状態の性質を指します。</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　磨りガラスや乳白色プラスティック等の材質の場合がそれに当たります。</a:t>
            </a:r>
          </a:p>
          <a:p>
            <a:pPr marL="95250" lvl="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内部の光源などの光をその部分が透すことを説明しないと照明器具であることが理解できない等、材質の説明がないと物品が理解できない場合等には、「透光性を有する」旨を、願書の</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意匠の説明</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の欄に記載する必要があります。</a:t>
            </a:r>
          </a:p>
        </p:txBody>
      </p:sp>
      <p:sp>
        <p:nvSpPr>
          <p:cNvPr id="23" name="正方形/長方形 2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79622" y="6610604"/>
            <a:ext cx="96212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出願の手続</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9563978" y="6610392"/>
            <a:ext cx="341760" cy="230832"/>
          </a:xfrm>
          <a:prstGeom prst="rect">
            <a:avLst/>
          </a:prstGeom>
          <a:noFill/>
        </p:spPr>
        <p:txBody>
          <a:bodyPr wrap="none" rtlCol="0">
            <a:spAutoFit/>
          </a:bodyPr>
          <a:lstStyle/>
          <a:p>
            <a:r>
              <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71</a:t>
            </a:r>
          </a:p>
        </p:txBody>
      </p:sp>
      <p:sp>
        <p:nvSpPr>
          <p:cNvPr id="13" name="テキスト ボックス 12"/>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bwMode="auto">
          <a:xfrm>
            <a:off x="625642" y="105877"/>
            <a:ext cx="8595360" cy="3561348"/>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82026" y="133157"/>
            <a:ext cx="1236846" cy="3503720"/>
          </a:xfrm>
          <a:prstGeom prst="rect">
            <a:avLst/>
          </a:prstGeom>
        </p:spPr>
      </p:pic>
      <p:sp>
        <p:nvSpPr>
          <p:cNvPr id="15" name="正方形/長方形 14"/>
          <p:cNvSpPr/>
          <p:nvPr/>
        </p:nvSpPr>
        <p:spPr>
          <a:xfrm>
            <a:off x="6624825" y="203463"/>
            <a:ext cx="2052348" cy="313932"/>
          </a:xfrm>
          <a:prstGeom prst="rect">
            <a:avLst/>
          </a:prstGeom>
        </p:spPr>
        <p:txBody>
          <a:bodyPr wrap="square" anchor="ctr">
            <a:spAutoFit/>
          </a:bodyPr>
          <a:lstStyle/>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a:t>
            </a:r>
            <a:r>
              <a:rPr lang="en-US" altLang="ja-JP" sz="1200" dirty="0">
                <a:solidFill>
                  <a:srgbClr val="4A452A"/>
                </a:solidFill>
                <a:latin typeface="Meiryo UI" panose="020B0604030504040204" pitchFamily="50" charset="-128"/>
                <a:ea typeface="Meiryo UI" panose="020B0604030504040204" pitchFamily="50" charset="-128"/>
              </a:rPr>
              <a:t>P.69</a:t>
            </a:r>
            <a:r>
              <a:rPr lang="ja-JP" altLang="en-US" sz="1200" dirty="0">
                <a:solidFill>
                  <a:srgbClr val="4A452A"/>
                </a:solidFill>
                <a:latin typeface="Meiryo UI" panose="020B0604030504040204" pitchFamily="50" charset="-128"/>
                <a:ea typeface="Meiryo UI" panose="020B0604030504040204" pitchFamily="50" charset="-128"/>
              </a:rPr>
              <a:t>の例）</a:t>
            </a:r>
          </a:p>
        </p:txBody>
      </p:sp>
      <p:sp>
        <p:nvSpPr>
          <p:cNvPr id="16" name="正方形/長方形 15"/>
          <p:cNvSpPr/>
          <p:nvPr/>
        </p:nvSpPr>
        <p:spPr>
          <a:xfrm>
            <a:off x="3292971" y="2408895"/>
            <a:ext cx="4479430" cy="1200329"/>
          </a:xfrm>
          <a:prstGeom prst="rect">
            <a:avLst/>
          </a:prstGeom>
        </p:spPr>
        <p:txBody>
          <a:bodyPr wrap="square" anchor="ctr">
            <a:spAutoFit/>
          </a:bodyPr>
          <a:lstStyle/>
          <a:p>
            <a:pPr marL="273050" lvl="0" indent="-273050">
              <a:lnSpc>
                <a:spcPct val="120000"/>
              </a:lnSpc>
              <a:tabLst>
                <a:tab pos="355600" algn="l"/>
              </a:tabLst>
              <a:defRPr/>
            </a:pP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意匠に係る物品</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オフィスビル</a:t>
            </a:r>
            <a:endParaRPr lang="en-US" altLang="ja-JP" sz="10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意匠に係る物品の説明</a:t>
            </a:r>
            <a:r>
              <a:rPr lang="en-US" altLang="ja-JP" sz="1000" dirty="0">
                <a:solidFill>
                  <a:srgbClr val="4A452A"/>
                </a:solidFill>
                <a:latin typeface="Meiryo UI" panose="020B0604030504040204" pitchFamily="50" charset="-128"/>
                <a:ea typeface="Meiryo UI" panose="020B0604030504040204" pitchFamily="50" charset="-128"/>
              </a:rPr>
              <a:t>】</a:t>
            </a:r>
          </a:p>
          <a:p>
            <a:pPr marL="273050" lvl="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このビルは８階建てのオフィスビルであって、各階前面に三角形の窓が設けられている。</a:t>
            </a:r>
            <a:endParaRPr lang="en-US" altLang="ja-JP" sz="10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意匠の説明</a:t>
            </a:r>
            <a:r>
              <a:rPr lang="en-US" altLang="ja-JP" sz="1000" dirty="0">
                <a:solidFill>
                  <a:srgbClr val="4A452A"/>
                </a:solidFill>
                <a:latin typeface="Meiryo UI" panose="020B0604030504040204" pitchFamily="50" charset="-128"/>
                <a:ea typeface="Meiryo UI" panose="020B0604030504040204" pitchFamily="50" charset="-128"/>
              </a:rPr>
              <a:t>】</a:t>
            </a:r>
          </a:p>
          <a:p>
            <a:pPr marL="273050" lvl="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意匠登録を受けようとする部分は実線で表された部分である。</a:t>
            </a:r>
            <a:endParaRPr lang="en-US" altLang="ja-JP" sz="10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透明部を示す参考斜視図において薄墨を施した部分は透明である。</a:t>
            </a:r>
            <a:endParaRPr lang="en-US" altLang="ja-JP" sz="1000" dirty="0">
              <a:solidFill>
                <a:srgbClr val="4A452A"/>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658420" y="124712"/>
            <a:ext cx="9106071" cy="354649"/>
          </a:xfrm>
          <a:prstGeom prst="rect">
            <a:avLst/>
          </a:prstGeom>
        </p:spPr>
        <p:txBody>
          <a:bodyPr wrap="square" anchor="ctr">
            <a:spAutoFit/>
          </a:bodyPr>
          <a:lstStyle/>
          <a:p>
            <a:pPr marL="273050" lvl="0" indent="-273050">
              <a:lnSpc>
                <a:spcPct val="120000"/>
              </a:lnSpc>
              <a:tabLst>
                <a:tab pos="355600" algn="l"/>
              </a:tabLst>
              <a:defRPr/>
            </a:pPr>
            <a:r>
              <a:rPr lang="ja-JP" altLang="en-US" sz="1600" b="1" dirty="0">
                <a:solidFill>
                  <a:srgbClr val="C00000"/>
                </a:solidFill>
                <a:latin typeface="Meiryo UI" panose="020B0604030504040204" pitchFamily="50" charset="-128"/>
                <a:ea typeface="Meiryo UI" panose="020B0604030504040204" pitchFamily="50" charset="-128"/>
              </a:rPr>
              <a:t>■透明部分を示す参考図</a:t>
            </a:r>
            <a:endParaRPr lang="en-US" altLang="ja-JP" sz="1400" b="1" noProof="0" dirty="0">
              <a:solidFill>
                <a:srgbClr val="C00000"/>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736999" y="479966"/>
            <a:ext cx="5352176" cy="1717393"/>
          </a:xfrm>
          <a:prstGeom prst="rect">
            <a:avLst/>
          </a:prstGeom>
        </p:spPr>
        <p:txBody>
          <a:bodyPr wrap="square" anchor="ctr">
            <a:spAutoFit/>
          </a:bodyPr>
          <a:lstStyle/>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形態の一部が透明又は透光性を有するものを表す場合、</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意匠の説明</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の欄の記載だけでは、透明等の部分がどこであるか理解できないものについては、</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透明部を示す参考図</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等を６面図等に加えることによって、明示することができます。</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透けて見える部分をそのまま表す場合、図形が不透明体より複雑になり、</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形態を正確に理解することが困難になるので、</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100" dirty="0">
                <a:solidFill>
                  <a:srgbClr val="4A452A"/>
                </a:solidFill>
                <a:latin typeface="Meiryo UI" panose="020B0604030504040204" pitchFamily="50" charset="-128"/>
                <a:ea typeface="Meiryo UI" panose="020B0604030504040204" pitchFamily="50" charset="-128"/>
              </a:rPr>
              <a:t>透明等の部分が</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意匠の説明</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の記載によって分かるものでも、</a:t>
            </a:r>
            <a:endParaRPr lang="en-US" altLang="ja-JP" sz="11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透明部を示す参考図</a:t>
            </a:r>
            <a:r>
              <a:rPr lang="en-US" altLang="ja-JP" sz="1100" dirty="0">
                <a:solidFill>
                  <a:srgbClr val="4A452A"/>
                </a:solidFill>
                <a:latin typeface="Meiryo UI" panose="020B0604030504040204" pitchFamily="50" charset="-128"/>
                <a:ea typeface="Meiryo UI" panose="020B0604030504040204" pitchFamily="50" charset="-128"/>
              </a:rPr>
              <a:t>】</a:t>
            </a:r>
            <a:r>
              <a:rPr lang="ja-JP" altLang="en-US" sz="1100" dirty="0">
                <a:solidFill>
                  <a:srgbClr val="4A452A"/>
                </a:solidFill>
                <a:latin typeface="Meiryo UI" panose="020B0604030504040204" pitchFamily="50" charset="-128"/>
                <a:ea typeface="Meiryo UI" panose="020B0604030504040204" pitchFamily="50" charset="-128"/>
              </a:rPr>
              <a:t>等を加えることは有用です。</a:t>
            </a:r>
            <a:endParaRPr lang="en-US" altLang="ja-JP" sz="1100" dirty="0">
              <a:solidFill>
                <a:srgbClr val="4A452A"/>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6264366" y="502984"/>
            <a:ext cx="1677798"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透明部を示す参考斜視図</a:t>
            </a:r>
            <a:r>
              <a:rPr lang="en-US" altLang="ja-JP" sz="800" dirty="0">
                <a:solidFill>
                  <a:srgbClr val="4A452A"/>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7401400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7" name="正方形/長方形 26"/>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形態が変化する場合</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484307" y="1013936"/>
            <a:ext cx="9381146" cy="1372171"/>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2400" b="1" noProof="0" dirty="0">
                <a:solidFill>
                  <a:srgbClr val="C00000"/>
                </a:solidFill>
                <a:latin typeface="Meiryo UI" panose="020B0604030504040204" pitchFamily="50" charset="-128"/>
                <a:ea typeface="Meiryo UI" panose="020B0604030504040204" pitchFamily="50" charset="-128"/>
              </a:rPr>
              <a:t>①変化する前</a:t>
            </a:r>
            <a:r>
              <a:rPr lang="ja-JP" altLang="en-US" sz="2400" b="1" noProof="0" dirty="0">
                <a:solidFill>
                  <a:srgbClr val="254061"/>
                </a:solidFill>
                <a:latin typeface="Meiryo UI" panose="020B0604030504040204" pitchFamily="50" charset="-128"/>
                <a:ea typeface="Meiryo UI" panose="020B0604030504040204" pitchFamily="50" charset="-128"/>
              </a:rPr>
              <a:t>の状態</a:t>
            </a:r>
            <a:r>
              <a:rPr lang="ja-JP" altLang="en-US" sz="2400" b="1" dirty="0">
                <a:solidFill>
                  <a:srgbClr val="254061"/>
                </a:solidFill>
                <a:latin typeface="Meiryo UI" panose="020B0604030504040204" pitchFamily="50" charset="-128"/>
                <a:ea typeface="Meiryo UI" panose="020B0604030504040204" pitchFamily="50" charset="-128"/>
              </a:rPr>
              <a:t>の図面</a:t>
            </a:r>
            <a:endParaRPr lang="en-US" altLang="ja-JP" sz="2400" b="1" dirty="0">
              <a:solidFill>
                <a:srgbClr val="254061"/>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2400" b="1" dirty="0">
                <a:solidFill>
                  <a:srgbClr val="C00000"/>
                </a:solidFill>
                <a:latin typeface="Meiryo UI" panose="020B0604030504040204" pitchFamily="50" charset="-128"/>
                <a:ea typeface="Meiryo UI" panose="020B0604030504040204" pitchFamily="50" charset="-128"/>
              </a:rPr>
              <a:t>②変化した後</a:t>
            </a:r>
            <a:r>
              <a:rPr lang="ja-JP" altLang="en-US" sz="2400" b="1" dirty="0">
                <a:solidFill>
                  <a:srgbClr val="254061"/>
                </a:solidFill>
                <a:latin typeface="Meiryo UI" panose="020B0604030504040204" pitchFamily="50" charset="-128"/>
                <a:ea typeface="Meiryo UI" panose="020B0604030504040204" pitchFamily="50" charset="-128"/>
              </a:rPr>
              <a:t>の図面</a:t>
            </a:r>
            <a:endParaRPr lang="en-US" altLang="ja-JP" sz="2400" b="1" dirty="0">
              <a:solidFill>
                <a:srgbClr val="254061"/>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2400" b="1" dirty="0">
                <a:solidFill>
                  <a:srgbClr val="C00000"/>
                </a:solidFill>
                <a:latin typeface="Meiryo UI" panose="020B0604030504040204" pitchFamily="50" charset="-128"/>
                <a:ea typeface="Meiryo UI" panose="020B0604030504040204" pitchFamily="50" charset="-128"/>
              </a:rPr>
              <a:t>③変化する途中</a:t>
            </a:r>
            <a:r>
              <a:rPr lang="ja-JP" altLang="en-US" sz="2400" b="1" dirty="0">
                <a:solidFill>
                  <a:srgbClr val="254061"/>
                </a:solidFill>
                <a:latin typeface="Meiryo UI" panose="020B0604030504040204" pitchFamily="50" charset="-128"/>
                <a:ea typeface="Meiryo UI" panose="020B0604030504040204" pitchFamily="50" charset="-128"/>
              </a:rPr>
              <a:t>の状態の図面　を必要に応じて追加します。</a:t>
            </a:r>
            <a:endParaRPr lang="en-US" altLang="ja-JP" sz="2400" b="1" dirty="0">
              <a:solidFill>
                <a:srgbClr val="25406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61069" y="853531"/>
            <a:ext cx="2188420"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条、意匠法施行規則様式第２、様式第６など）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72</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右中かっこ 2"/>
          <p:cNvSpPr/>
          <p:nvPr/>
        </p:nvSpPr>
        <p:spPr>
          <a:xfrm>
            <a:off x="4172638" y="1102093"/>
            <a:ext cx="144293" cy="813334"/>
          </a:xfrm>
          <a:prstGeom prst="rightBrace">
            <a:avLst/>
          </a:prstGeom>
          <a:ln>
            <a:solidFill>
              <a:srgbClr val="2540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正方形/長方形 10"/>
          <p:cNvSpPr/>
          <p:nvPr/>
        </p:nvSpPr>
        <p:spPr>
          <a:xfrm>
            <a:off x="4334903" y="1266520"/>
            <a:ext cx="2358742" cy="485774"/>
          </a:xfrm>
          <a:prstGeom prst="rect">
            <a:avLst/>
          </a:prstGeom>
        </p:spPr>
        <p:txBody>
          <a:bodyPr wrap="square" anchor="ctr">
            <a:spAutoFit/>
          </a:bodyPr>
          <a:lstStyle/>
          <a:p>
            <a:pPr marL="273050" marR="0" lvl="0" indent="-273050" algn="l" defTabSz="914400" rtl="0" eaLnBrk="1" fontAlgn="auto" latinLnBrk="0" hangingPunct="1">
              <a:lnSpc>
                <a:spcPct val="120000"/>
              </a:lnSpc>
              <a:spcBef>
                <a:spcPts val="0"/>
              </a:spcBef>
              <a:spcAft>
                <a:spcPts val="0"/>
              </a:spcAft>
              <a:buClrTx/>
              <a:buSzTx/>
              <a:buFontTx/>
              <a:buNone/>
              <a:tabLst>
                <a:tab pos="355600" algn="l"/>
              </a:tabLst>
              <a:defRPr/>
            </a:pPr>
            <a:r>
              <a:rPr lang="ja-JP" altLang="en-US" sz="2400" b="1" dirty="0">
                <a:solidFill>
                  <a:srgbClr val="254061"/>
                </a:solidFill>
                <a:latin typeface="Meiryo UI" panose="020B0604030504040204" pitchFamily="50" charset="-128"/>
                <a:ea typeface="Meiryo UI" panose="020B0604030504040204" pitchFamily="50" charset="-128"/>
              </a:rPr>
              <a:t>これらを基本に、</a:t>
            </a:r>
            <a:endParaRPr lang="en-US" altLang="ja-JP" sz="2400" b="1" dirty="0">
              <a:solidFill>
                <a:srgbClr val="254061"/>
              </a:solidFill>
              <a:latin typeface="Meiryo UI" panose="020B0604030504040204" pitchFamily="50" charset="-128"/>
              <a:ea typeface="Meiryo UI" panose="020B0604030504040204" pitchFamily="50" charset="-128"/>
            </a:endParaRPr>
          </a:p>
        </p:txBody>
      </p:sp>
      <p:sp>
        <p:nvSpPr>
          <p:cNvPr id="12" name="正方形/長方形 11"/>
          <p:cNvSpPr/>
          <p:nvPr/>
        </p:nvSpPr>
        <p:spPr bwMode="auto">
          <a:xfrm>
            <a:off x="480587" y="2420755"/>
            <a:ext cx="8928992" cy="4437246"/>
          </a:xfrm>
          <a:prstGeom prst="rect">
            <a:avLst/>
          </a:prstGeom>
          <a:solidFill>
            <a:srgbClr val="E6EDF6"/>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 name="図 3"/>
          <p:cNvPicPr>
            <a:picLocks noChangeAspect="1"/>
          </p:cNvPicPr>
          <p:nvPr/>
        </p:nvPicPr>
        <p:blipFill>
          <a:blip r:embed="rId3"/>
          <a:stretch>
            <a:fillRect/>
          </a:stretch>
        </p:blipFill>
        <p:spPr>
          <a:xfrm>
            <a:off x="5104007" y="2458345"/>
            <a:ext cx="4154674" cy="1459136"/>
          </a:xfrm>
          <a:prstGeom prst="rect">
            <a:avLst/>
          </a:prstGeom>
        </p:spPr>
      </p:pic>
      <p:pic>
        <p:nvPicPr>
          <p:cNvPr id="5" name="図 4"/>
          <p:cNvPicPr>
            <a:picLocks noChangeAspect="1"/>
          </p:cNvPicPr>
          <p:nvPr/>
        </p:nvPicPr>
        <p:blipFill>
          <a:blip r:embed="rId4"/>
          <a:stretch>
            <a:fillRect/>
          </a:stretch>
        </p:blipFill>
        <p:spPr>
          <a:xfrm>
            <a:off x="5104007" y="5396700"/>
            <a:ext cx="4173291" cy="1446861"/>
          </a:xfrm>
          <a:prstGeom prst="rect">
            <a:avLst/>
          </a:prstGeom>
        </p:spPr>
      </p:pic>
      <p:pic>
        <p:nvPicPr>
          <p:cNvPr id="6" name="図 5"/>
          <p:cNvPicPr>
            <a:picLocks noChangeAspect="1"/>
          </p:cNvPicPr>
          <p:nvPr/>
        </p:nvPicPr>
        <p:blipFill>
          <a:blip r:embed="rId5"/>
          <a:stretch>
            <a:fillRect/>
          </a:stretch>
        </p:blipFill>
        <p:spPr>
          <a:xfrm>
            <a:off x="5104007" y="3933660"/>
            <a:ext cx="4150684" cy="1446861"/>
          </a:xfrm>
          <a:prstGeom prst="rect">
            <a:avLst/>
          </a:prstGeom>
        </p:spPr>
      </p:pic>
      <p:sp>
        <p:nvSpPr>
          <p:cNvPr id="45" name="正方形/長方形 44"/>
          <p:cNvSpPr/>
          <p:nvPr/>
        </p:nvSpPr>
        <p:spPr>
          <a:xfrm>
            <a:off x="2433423" y="3576176"/>
            <a:ext cx="2723009" cy="286232"/>
          </a:xfrm>
          <a:prstGeom prst="rect">
            <a:avLst/>
          </a:prstGeom>
        </p:spPr>
        <p:txBody>
          <a:bodyPr wrap="square" anchor="ctr">
            <a:spAutoFit/>
          </a:bodyPr>
          <a:lstStyle/>
          <a:p>
            <a:pPr marL="273050" lvl="0" indent="-273050" algn="r">
              <a:lnSpc>
                <a:spcPct val="120000"/>
              </a:lnSpc>
              <a:tabLst>
                <a:tab pos="355600" algn="l"/>
              </a:tabLst>
              <a:defRPr/>
            </a:pPr>
            <a:r>
              <a:rPr lang="ja-JP" altLang="en-US" sz="1050" b="1" dirty="0">
                <a:solidFill>
                  <a:srgbClr val="4A452A"/>
                </a:solidFill>
                <a:latin typeface="Meiryo UI" panose="020B0604030504040204" pitchFamily="50" charset="-128"/>
                <a:ea typeface="Meiryo UI" panose="020B0604030504040204" pitchFamily="50" charset="-128"/>
              </a:rPr>
              <a:t>変化する前の図→</a:t>
            </a:r>
          </a:p>
        </p:txBody>
      </p:sp>
      <p:sp>
        <p:nvSpPr>
          <p:cNvPr id="46" name="正方形/長方形 45"/>
          <p:cNvSpPr/>
          <p:nvPr/>
        </p:nvSpPr>
        <p:spPr>
          <a:xfrm>
            <a:off x="2433423" y="6498656"/>
            <a:ext cx="2723009" cy="286232"/>
          </a:xfrm>
          <a:prstGeom prst="rect">
            <a:avLst/>
          </a:prstGeom>
        </p:spPr>
        <p:txBody>
          <a:bodyPr wrap="square" anchor="ctr">
            <a:spAutoFit/>
          </a:bodyPr>
          <a:lstStyle/>
          <a:p>
            <a:pPr marL="273050" lvl="0" indent="-273050" algn="r">
              <a:lnSpc>
                <a:spcPct val="120000"/>
              </a:lnSpc>
              <a:tabLst>
                <a:tab pos="355600" algn="l"/>
              </a:tabLst>
              <a:defRPr/>
            </a:pPr>
            <a:r>
              <a:rPr lang="ja-JP" altLang="en-US" sz="1050" b="1" dirty="0">
                <a:solidFill>
                  <a:srgbClr val="4A452A"/>
                </a:solidFill>
                <a:latin typeface="Meiryo UI" panose="020B0604030504040204" pitchFamily="50" charset="-128"/>
                <a:ea typeface="Meiryo UI" panose="020B0604030504040204" pitchFamily="50" charset="-128"/>
              </a:rPr>
              <a:t>変化する途中の図→</a:t>
            </a:r>
          </a:p>
        </p:txBody>
      </p:sp>
      <p:sp>
        <p:nvSpPr>
          <p:cNvPr id="47" name="正方形/長方形 46"/>
          <p:cNvSpPr/>
          <p:nvPr/>
        </p:nvSpPr>
        <p:spPr>
          <a:xfrm>
            <a:off x="2433423" y="5056350"/>
            <a:ext cx="2723009" cy="286232"/>
          </a:xfrm>
          <a:prstGeom prst="rect">
            <a:avLst/>
          </a:prstGeom>
        </p:spPr>
        <p:txBody>
          <a:bodyPr wrap="square" anchor="ctr">
            <a:spAutoFit/>
          </a:bodyPr>
          <a:lstStyle/>
          <a:p>
            <a:pPr marL="273050" lvl="0" indent="-273050" algn="r">
              <a:lnSpc>
                <a:spcPct val="120000"/>
              </a:lnSpc>
              <a:tabLst>
                <a:tab pos="355600" algn="l"/>
              </a:tabLst>
              <a:defRPr/>
            </a:pPr>
            <a:r>
              <a:rPr lang="ja-JP" altLang="en-US" sz="1050" b="1" dirty="0">
                <a:solidFill>
                  <a:srgbClr val="4A452A"/>
                </a:solidFill>
                <a:latin typeface="Meiryo UI" panose="020B0604030504040204" pitchFamily="50" charset="-128"/>
                <a:ea typeface="Meiryo UI" panose="020B0604030504040204" pitchFamily="50" charset="-128"/>
              </a:rPr>
              <a:t>変化した後の図→</a:t>
            </a:r>
          </a:p>
        </p:txBody>
      </p:sp>
      <p:sp>
        <p:nvSpPr>
          <p:cNvPr id="48" name="正方形/長方形 47"/>
          <p:cNvSpPr/>
          <p:nvPr/>
        </p:nvSpPr>
        <p:spPr>
          <a:xfrm>
            <a:off x="546881" y="2611663"/>
            <a:ext cx="3213765" cy="3416320"/>
          </a:xfrm>
          <a:prstGeom prst="rect">
            <a:avLst/>
          </a:prstGeom>
        </p:spPr>
        <p:txBody>
          <a:bodyPr wrap="square" anchor="ctr">
            <a:spAutoFit/>
          </a:bodyPr>
          <a:lstStyle/>
          <a:p>
            <a:pPr marL="273050" lvl="0" indent="-273050">
              <a:lnSpc>
                <a:spcPct val="120000"/>
              </a:lnSpc>
              <a:tabLst>
                <a:tab pos="355600" algn="l"/>
              </a:tabLst>
              <a:defRPr/>
            </a:pPr>
            <a:r>
              <a:rPr lang="ja-JP" altLang="en-US" sz="1200" b="1" dirty="0">
                <a:solidFill>
                  <a:srgbClr val="4A452A"/>
                </a:solidFill>
                <a:latin typeface="Meiryo UI" panose="020B0604030504040204" pitchFamily="50" charset="-128"/>
                <a:ea typeface="Meiryo UI" panose="020B0604030504040204" pitchFamily="50" charset="-128"/>
              </a:rPr>
              <a:t>■形態が変化する例１（屋根が開閉する例）</a:t>
            </a:r>
            <a:endParaRPr lang="en-US" altLang="ja-JP" sz="1200" b="1"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競技場</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意匠に係る物品の説明</a:t>
            </a:r>
            <a:r>
              <a:rPr lang="en-US" altLang="ja-JP" sz="1200" dirty="0">
                <a:solidFill>
                  <a:srgbClr val="4A452A"/>
                </a:solidFill>
                <a:latin typeface="Meiryo UI" panose="020B0604030504040204" pitchFamily="50" charset="-128"/>
                <a:ea typeface="Meiryo UI" panose="020B0604030504040204" pitchFamily="50" charset="-128"/>
              </a:rPr>
              <a:t>】</a:t>
            </a:r>
          </a:p>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この建築物は、サッカーなどのスポーツイベントや、</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コンサートなどの音楽イベント等に用いる競技場</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であって、天候等に合わせて屋根が開閉する。</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意匠の説明</a:t>
            </a:r>
            <a:r>
              <a:rPr lang="en-US" altLang="ja-JP" sz="1200" dirty="0">
                <a:solidFill>
                  <a:srgbClr val="4A452A"/>
                </a:solidFill>
                <a:latin typeface="Meiryo UI" panose="020B0604030504040204" pitchFamily="50" charset="-128"/>
                <a:ea typeface="Meiryo UI" panose="020B0604030504040204" pitchFamily="50" charset="-128"/>
              </a:rPr>
              <a:t>】</a:t>
            </a:r>
          </a:p>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競技場の屋根は開閉式であり、基本の５面図は</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屋根が閉まった状態を表し、開閉途中の５面図は</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屋根が開閉している状態を表し、全開状態の５面</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図は屋根がすべて開ききった状態を表している。</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高さは約</a:t>
            </a:r>
            <a:r>
              <a:rPr lang="en-US" altLang="ja-JP" sz="1200" dirty="0">
                <a:solidFill>
                  <a:srgbClr val="4A452A"/>
                </a:solidFill>
                <a:latin typeface="Meiryo UI" panose="020B0604030504040204" pitchFamily="50" charset="-128"/>
                <a:ea typeface="Meiryo UI" panose="020B0604030504040204" pitchFamily="50" charset="-128"/>
              </a:rPr>
              <a:t>60</a:t>
            </a:r>
            <a:r>
              <a:rPr lang="ja-JP" altLang="en-US" sz="1200" dirty="0">
                <a:solidFill>
                  <a:srgbClr val="4A452A"/>
                </a:solidFill>
                <a:latin typeface="Meiryo UI" panose="020B0604030504040204" pitchFamily="50" charset="-128"/>
                <a:ea typeface="Meiryo UI" panose="020B0604030504040204" pitchFamily="50" charset="-128"/>
              </a:rPr>
              <a:t>メートル、長さは約</a:t>
            </a:r>
            <a:r>
              <a:rPr lang="en-US" altLang="ja-JP" sz="1200" dirty="0">
                <a:solidFill>
                  <a:srgbClr val="4A452A"/>
                </a:solidFill>
                <a:latin typeface="Meiryo UI" panose="020B0604030504040204" pitchFamily="50" charset="-128"/>
                <a:ea typeface="Meiryo UI" panose="020B0604030504040204" pitchFamily="50" charset="-128"/>
              </a:rPr>
              <a:t>350</a:t>
            </a:r>
            <a:r>
              <a:rPr lang="ja-JP" altLang="en-US" sz="1200" dirty="0">
                <a:solidFill>
                  <a:srgbClr val="4A452A"/>
                </a:solidFill>
                <a:latin typeface="Meiryo UI" panose="020B0604030504040204" pitchFamily="50" charset="-128"/>
                <a:ea typeface="Meiryo UI" panose="020B0604030504040204" pitchFamily="50" charset="-128"/>
              </a:rPr>
              <a:t>メートル、幅は</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約</a:t>
            </a:r>
            <a:r>
              <a:rPr lang="en-US" altLang="ja-JP" sz="1200" dirty="0">
                <a:solidFill>
                  <a:srgbClr val="4A452A"/>
                </a:solidFill>
                <a:latin typeface="Meiryo UI" panose="020B0604030504040204" pitchFamily="50" charset="-128"/>
                <a:ea typeface="Meiryo UI" panose="020B0604030504040204" pitchFamily="50" charset="-128"/>
              </a:rPr>
              <a:t>180</a:t>
            </a:r>
            <a:r>
              <a:rPr lang="ja-JP" altLang="en-US" sz="1200" dirty="0">
                <a:solidFill>
                  <a:srgbClr val="4A452A"/>
                </a:solidFill>
                <a:latin typeface="Meiryo UI" panose="020B0604030504040204" pitchFamily="50" charset="-128"/>
                <a:ea typeface="Meiryo UI" panose="020B0604030504040204" pitchFamily="50" charset="-128"/>
              </a:rPr>
              <a:t>メートルである。</a:t>
            </a:r>
            <a:endParaRPr lang="ja-JP" altLang="en-US" sz="1050" dirty="0">
              <a:solidFill>
                <a:srgbClr val="4A452A"/>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878703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339436" y="0"/>
            <a:ext cx="9206346" cy="6559617"/>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495479" y="-10032"/>
            <a:ext cx="9106071" cy="1421928"/>
          </a:xfrm>
          <a:prstGeom prst="rect">
            <a:avLst/>
          </a:prstGeom>
        </p:spPr>
        <p:txBody>
          <a:bodyPr wrap="square" anchor="ctr">
            <a:spAutoFit/>
          </a:bodyPr>
          <a:lstStyle/>
          <a:p>
            <a:pPr marL="273050" lvl="0" indent="-273050">
              <a:lnSpc>
                <a:spcPct val="120000"/>
              </a:lnSpc>
              <a:tabLst>
                <a:tab pos="355600" algn="l"/>
              </a:tabLst>
              <a:defRPr/>
            </a:pPr>
            <a:r>
              <a:rPr lang="ja-JP" altLang="en-US" sz="1200" b="1" dirty="0">
                <a:solidFill>
                  <a:srgbClr val="4A452A"/>
                </a:solidFill>
                <a:latin typeface="Meiryo UI" panose="020B0604030504040204" pitchFamily="50" charset="-128"/>
                <a:ea typeface="Meiryo UI" panose="020B0604030504040204" pitchFamily="50" charset="-128"/>
              </a:rPr>
              <a:t>■形態が変化する例２（照明が変化する例）</a:t>
            </a:r>
            <a:endParaRPr lang="en-US" altLang="ja-JP" sz="1200" b="1"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意匠に係る物品</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飲食店</a:t>
            </a:r>
            <a:endParaRPr lang="en-US" altLang="ja-JP" sz="10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意匠の説明</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実線で表された部分が、意匠登録を受けようとする部分である。</a:t>
            </a:r>
            <a:endParaRPr lang="en-US" altLang="ja-JP" sz="10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意匠登録を受けようとする部分は、店内からの照射光により外壁に表れる模様である。</a:t>
            </a:r>
            <a:endParaRPr lang="en-US" altLang="ja-JP" sz="10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店内の客席が混雑するに従い、正面図から変化した状態の正面図１、変化した状態の正面図２、 変化した状態の正面図３のように変化する。</a:t>
            </a:r>
            <a:endParaRPr lang="en-US" altLang="ja-JP" sz="10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変化した状態の正面図３は、満席の状態を示す。</a:t>
            </a:r>
            <a:endParaRPr lang="en-US" altLang="ja-JP" sz="10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意匠登録を受けようとする部分は平面状であり、光った状態を示す参考図のように、魚形状の部分は影となり、その周囲が光る。</a:t>
            </a:r>
            <a:endParaRPr lang="ja-JP" altLang="en-US" sz="1100" dirty="0">
              <a:solidFill>
                <a:srgbClr val="4A452A"/>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3509" y="1393636"/>
            <a:ext cx="2046109" cy="1743551"/>
          </a:xfrm>
          <a:prstGeom prst="rect">
            <a:avLst/>
          </a:prstGeom>
        </p:spPr>
      </p:pic>
      <p:pic>
        <p:nvPicPr>
          <p:cNvPr id="14" name="図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54009" y="1393636"/>
            <a:ext cx="2046109" cy="1743551"/>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89675" y="1393636"/>
            <a:ext cx="2046109" cy="1743551"/>
          </a:xfrm>
          <a:prstGeom prst="rect">
            <a:avLst/>
          </a:prstGeom>
        </p:spPr>
      </p:pic>
      <p:pic>
        <p:nvPicPr>
          <p:cNvPr id="18" name="図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41334" y="1393636"/>
            <a:ext cx="2046109" cy="1743551"/>
          </a:xfrm>
          <a:prstGeom prst="rect">
            <a:avLst/>
          </a:prstGeom>
        </p:spPr>
      </p:pic>
      <p:sp>
        <p:nvSpPr>
          <p:cNvPr id="33" name="正方形/長方形 32"/>
          <p:cNvSpPr/>
          <p:nvPr/>
        </p:nvSpPr>
        <p:spPr>
          <a:xfrm>
            <a:off x="1230305" y="3134090"/>
            <a:ext cx="67251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正面図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4" name="正方形/長方形 33"/>
          <p:cNvSpPr/>
          <p:nvPr/>
        </p:nvSpPr>
        <p:spPr>
          <a:xfrm>
            <a:off x="3075183" y="3134090"/>
            <a:ext cx="1403761"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変化した状態の正面図１</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5" name="正方形/長方形 34"/>
          <p:cNvSpPr/>
          <p:nvPr/>
        </p:nvSpPr>
        <p:spPr>
          <a:xfrm>
            <a:off x="5310849" y="3134090"/>
            <a:ext cx="1403761"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変化した状態の正面図２</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36" name="正方形/長方形 35"/>
          <p:cNvSpPr/>
          <p:nvPr/>
        </p:nvSpPr>
        <p:spPr>
          <a:xfrm>
            <a:off x="7462508" y="3134090"/>
            <a:ext cx="1403761"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変化した状態の正面図３</a:t>
            </a:r>
            <a:r>
              <a:rPr lang="en-US" altLang="ja-JP" sz="800" dirty="0">
                <a:solidFill>
                  <a:srgbClr val="4A452A"/>
                </a:solidFill>
                <a:latin typeface="Meiryo UI" panose="020B0604030504040204" pitchFamily="50" charset="-128"/>
                <a:ea typeface="Meiryo UI" panose="020B0604030504040204" pitchFamily="50" charset="-128"/>
              </a:rPr>
              <a:t>】</a:t>
            </a:r>
          </a:p>
        </p:txBody>
      </p:sp>
      <p:pic>
        <p:nvPicPr>
          <p:cNvPr id="19" name="図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1101" y="3611220"/>
            <a:ext cx="1194288" cy="1111032"/>
          </a:xfrm>
          <a:prstGeom prst="rect">
            <a:avLst/>
          </a:prstGeom>
        </p:spPr>
      </p:pic>
      <p:pic>
        <p:nvPicPr>
          <p:cNvPr id="20" name="図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91130" y="3608349"/>
            <a:ext cx="1197159" cy="1113903"/>
          </a:xfrm>
          <a:prstGeom prst="rect">
            <a:avLst/>
          </a:prstGeom>
        </p:spPr>
      </p:pic>
      <p:pic>
        <p:nvPicPr>
          <p:cNvPr id="21" name="図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51971" y="3591123"/>
            <a:ext cx="1197159" cy="1131129"/>
          </a:xfrm>
          <a:prstGeom prst="rect">
            <a:avLst/>
          </a:prstGeom>
        </p:spPr>
      </p:pic>
      <p:pic>
        <p:nvPicPr>
          <p:cNvPr id="22" name="図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96220" y="3375807"/>
            <a:ext cx="1346445" cy="1346445"/>
          </a:xfrm>
          <a:prstGeom prst="rect">
            <a:avLst/>
          </a:prstGeom>
        </p:spPr>
      </p:pic>
      <p:pic>
        <p:nvPicPr>
          <p:cNvPr id="24" name="図 2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7865" y="4940049"/>
            <a:ext cx="1480760" cy="1398051"/>
          </a:xfrm>
          <a:prstGeom prst="rect">
            <a:avLst/>
          </a:prstGeom>
        </p:spPr>
      </p:pic>
      <p:pic>
        <p:nvPicPr>
          <p:cNvPr id="25" name="図 2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954931" y="4940049"/>
            <a:ext cx="1480760" cy="1398051"/>
          </a:xfrm>
          <a:prstGeom prst="rect">
            <a:avLst/>
          </a:prstGeom>
        </p:spPr>
      </p:pic>
      <p:pic>
        <p:nvPicPr>
          <p:cNvPr id="26" name="図 2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91997" y="4940049"/>
            <a:ext cx="1480760" cy="1398051"/>
          </a:xfrm>
          <a:prstGeom prst="rect">
            <a:avLst/>
          </a:prstGeom>
        </p:spPr>
      </p:pic>
      <p:pic>
        <p:nvPicPr>
          <p:cNvPr id="27" name="図 2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9062" y="4940049"/>
            <a:ext cx="1480760" cy="1398051"/>
          </a:xfrm>
          <a:prstGeom prst="rect">
            <a:avLst/>
          </a:prstGeom>
        </p:spPr>
      </p:pic>
      <p:sp>
        <p:nvSpPr>
          <p:cNvPr id="46" name="正方形/長方形 45"/>
          <p:cNvSpPr/>
          <p:nvPr/>
        </p:nvSpPr>
        <p:spPr>
          <a:xfrm>
            <a:off x="816449" y="4696808"/>
            <a:ext cx="13002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【A-A’</a:t>
            </a:r>
            <a:r>
              <a:rPr lang="ja-JP" altLang="en-US" sz="800" dirty="0">
                <a:solidFill>
                  <a:srgbClr val="4A452A"/>
                </a:solidFill>
                <a:latin typeface="Meiryo UI" panose="020B0604030504040204" pitchFamily="50" charset="-128"/>
                <a:ea typeface="Meiryo UI" panose="020B0604030504040204" pitchFamily="50" charset="-128"/>
              </a:rPr>
              <a:t>部分拡大図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47" name="正方形/長方形 46"/>
          <p:cNvSpPr/>
          <p:nvPr/>
        </p:nvSpPr>
        <p:spPr>
          <a:xfrm>
            <a:off x="3049318" y="4696808"/>
            <a:ext cx="13002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【B-B’</a:t>
            </a:r>
            <a:r>
              <a:rPr lang="ja-JP" altLang="en-US" sz="800" dirty="0">
                <a:solidFill>
                  <a:srgbClr val="4A452A"/>
                </a:solidFill>
                <a:latin typeface="Meiryo UI" panose="020B0604030504040204" pitchFamily="50" charset="-128"/>
                <a:ea typeface="Meiryo UI" panose="020B0604030504040204" pitchFamily="50" charset="-128"/>
              </a:rPr>
              <a:t>部分拡大図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48" name="正方形/長方形 47"/>
          <p:cNvSpPr/>
          <p:nvPr/>
        </p:nvSpPr>
        <p:spPr>
          <a:xfrm>
            <a:off x="5273798" y="4696808"/>
            <a:ext cx="13002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【C-C’</a:t>
            </a:r>
            <a:r>
              <a:rPr lang="ja-JP" altLang="en-US" sz="800" dirty="0">
                <a:solidFill>
                  <a:srgbClr val="4A452A"/>
                </a:solidFill>
                <a:latin typeface="Meiryo UI" panose="020B0604030504040204" pitchFamily="50" charset="-128"/>
                <a:ea typeface="Meiryo UI" panose="020B0604030504040204" pitchFamily="50" charset="-128"/>
              </a:rPr>
              <a:t>部分拡大図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49" name="正方形/長方形 48"/>
          <p:cNvSpPr/>
          <p:nvPr/>
        </p:nvSpPr>
        <p:spPr>
          <a:xfrm>
            <a:off x="7527640" y="4696808"/>
            <a:ext cx="1300287"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【D-D’</a:t>
            </a:r>
            <a:r>
              <a:rPr lang="ja-JP" altLang="en-US" sz="800" dirty="0">
                <a:solidFill>
                  <a:srgbClr val="4A452A"/>
                </a:solidFill>
                <a:latin typeface="Meiryo UI" panose="020B0604030504040204" pitchFamily="50" charset="-128"/>
                <a:ea typeface="Meiryo UI" panose="020B0604030504040204" pitchFamily="50" charset="-128"/>
              </a:rPr>
              <a:t>部分拡大図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50" name="正方形/長方形 49"/>
          <p:cNvSpPr/>
          <p:nvPr/>
        </p:nvSpPr>
        <p:spPr>
          <a:xfrm>
            <a:off x="234812" y="6303678"/>
            <a:ext cx="2481735"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光った状態を示す</a:t>
            </a:r>
            <a:r>
              <a:rPr lang="en-US" altLang="ja-JP" sz="800" dirty="0">
                <a:solidFill>
                  <a:srgbClr val="4A452A"/>
                </a:solidFill>
                <a:latin typeface="Meiryo UI" panose="020B0604030504040204" pitchFamily="50" charset="-128"/>
                <a:ea typeface="Meiryo UI" panose="020B0604030504040204" pitchFamily="50" charset="-128"/>
              </a:rPr>
              <a:t>A-A’</a:t>
            </a:r>
            <a:r>
              <a:rPr lang="ja-JP" altLang="en-US" sz="800" dirty="0">
                <a:solidFill>
                  <a:srgbClr val="4A452A"/>
                </a:solidFill>
                <a:latin typeface="Meiryo UI" panose="020B0604030504040204" pitchFamily="50" charset="-128"/>
                <a:ea typeface="Meiryo UI" panose="020B0604030504040204" pitchFamily="50" charset="-128"/>
              </a:rPr>
              <a:t>部分拡大参考図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51" name="正方形/長方形 50"/>
          <p:cNvSpPr/>
          <p:nvPr/>
        </p:nvSpPr>
        <p:spPr>
          <a:xfrm>
            <a:off x="2450905" y="6303678"/>
            <a:ext cx="2481735"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光った状態を示す</a:t>
            </a:r>
            <a:r>
              <a:rPr lang="en-US" altLang="ja-JP" sz="800" dirty="0">
                <a:solidFill>
                  <a:srgbClr val="4A452A"/>
                </a:solidFill>
                <a:latin typeface="Meiryo UI" panose="020B0604030504040204" pitchFamily="50" charset="-128"/>
                <a:ea typeface="Meiryo UI" panose="020B0604030504040204" pitchFamily="50" charset="-128"/>
              </a:rPr>
              <a:t>B-B’</a:t>
            </a:r>
            <a:r>
              <a:rPr lang="ja-JP" altLang="en-US" sz="800" dirty="0">
                <a:solidFill>
                  <a:srgbClr val="4A452A"/>
                </a:solidFill>
                <a:latin typeface="Meiryo UI" panose="020B0604030504040204" pitchFamily="50" charset="-128"/>
                <a:ea typeface="Meiryo UI" panose="020B0604030504040204" pitchFamily="50" charset="-128"/>
              </a:rPr>
              <a:t>部分拡大参考図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52" name="正方形/長方形 51"/>
          <p:cNvSpPr/>
          <p:nvPr/>
        </p:nvSpPr>
        <p:spPr>
          <a:xfrm>
            <a:off x="4692159" y="6303678"/>
            <a:ext cx="2481735"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光った状態を示す</a:t>
            </a:r>
            <a:r>
              <a:rPr lang="en-US" altLang="ja-JP" sz="800" dirty="0">
                <a:solidFill>
                  <a:srgbClr val="4A452A"/>
                </a:solidFill>
                <a:latin typeface="Meiryo UI" panose="020B0604030504040204" pitchFamily="50" charset="-128"/>
                <a:ea typeface="Meiryo UI" panose="020B0604030504040204" pitchFamily="50" charset="-128"/>
              </a:rPr>
              <a:t>C-C’</a:t>
            </a:r>
            <a:r>
              <a:rPr lang="ja-JP" altLang="en-US" sz="800" dirty="0">
                <a:solidFill>
                  <a:srgbClr val="4A452A"/>
                </a:solidFill>
                <a:latin typeface="Meiryo UI" panose="020B0604030504040204" pitchFamily="50" charset="-128"/>
                <a:ea typeface="Meiryo UI" panose="020B0604030504040204" pitchFamily="50" charset="-128"/>
              </a:rPr>
              <a:t>部分拡大参考図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53" name="正方形/長方形 52"/>
          <p:cNvSpPr/>
          <p:nvPr/>
        </p:nvSpPr>
        <p:spPr>
          <a:xfrm>
            <a:off x="6927825" y="6303678"/>
            <a:ext cx="2481735" cy="240066"/>
          </a:xfrm>
          <a:prstGeom prst="rect">
            <a:avLst/>
          </a:prstGeom>
        </p:spPr>
        <p:txBody>
          <a:bodyPr wrap="square" anchor="ctr">
            <a:spAutoFit/>
          </a:bodyPr>
          <a:lstStyle/>
          <a:p>
            <a:pPr marL="273050" lvl="0" indent="-273050" algn="ctr">
              <a:lnSpc>
                <a:spcPct val="120000"/>
              </a:lnSpc>
              <a:tabLst>
                <a:tab pos="355600" algn="l"/>
              </a:tabLst>
              <a:defRPr/>
            </a:pPr>
            <a:r>
              <a:rPr lang="en-US" altLang="ja-JP" sz="800" dirty="0">
                <a:solidFill>
                  <a:srgbClr val="4A452A"/>
                </a:solidFill>
                <a:latin typeface="Meiryo UI" panose="020B0604030504040204" pitchFamily="50" charset="-128"/>
                <a:ea typeface="Meiryo UI" panose="020B0604030504040204" pitchFamily="50" charset="-128"/>
              </a:rPr>
              <a:t>【</a:t>
            </a:r>
            <a:r>
              <a:rPr lang="ja-JP" altLang="en-US" sz="800" dirty="0">
                <a:solidFill>
                  <a:srgbClr val="4A452A"/>
                </a:solidFill>
                <a:latin typeface="Meiryo UI" panose="020B0604030504040204" pitchFamily="50" charset="-128"/>
                <a:ea typeface="Meiryo UI" panose="020B0604030504040204" pitchFamily="50" charset="-128"/>
              </a:rPr>
              <a:t>光った状態を示す</a:t>
            </a:r>
            <a:r>
              <a:rPr lang="en-US" altLang="ja-JP" sz="800" dirty="0">
                <a:solidFill>
                  <a:srgbClr val="4A452A"/>
                </a:solidFill>
                <a:latin typeface="Meiryo UI" panose="020B0604030504040204" pitchFamily="50" charset="-128"/>
                <a:ea typeface="Meiryo UI" panose="020B0604030504040204" pitchFamily="50" charset="-128"/>
              </a:rPr>
              <a:t>D-D’</a:t>
            </a:r>
            <a:r>
              <a:rPr lang="ja-JP" altLang="en-US" sz="800" dirty="0">
                <a:solidFill>
                  <a:srgbClr val="4A452A"/>
                </a:solidFill>
                <a:latin typeface="Meiryo UI" panose="020B0604030504040204" pitchFamily="50" charset="-128"/>
                <a:ea typeface="Meiryo UI" panose="020B0604030504040204" pitchFamily="50" charset="-128"/>
              </a:rPr>
              <a:t>部分拡大参考図</a:t>
            </a:r>
            <a:r>
              <a:rPr lang="en-US" altLang="ja-JP" sz="800" dirty="0">
                <a:solidFill>
                  <a:srgbClr val="4A452A"/>
                </a:solidFill>
                <a:latin typeface="Meiryo UI" panose="020B0604030504040204" pitchFamily="50" charset="-128"/>
                <a:ea typeface="Meiryo UI" panose="020B0604030504040204" pitchFamily="50" charset="-128"/>
              </a:rPr>
              <a:t>】</a:t>
            </a:r>
          </a:p>
        </p:txBody>
      </p:sp>
      <p:sp>
        <p:nvSpPr>
          <p:cNvPr id="29" name="正方形/長方形 28"/>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479622" y="6610604"/>
            <a:ext cx="96212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出願の手続</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9563978" y="6610392"/>
            <a:ext cx="341760" cy="230832"/>
          </a:xfrm>
          <a:prstGeom prst="rect">
            <a:avLst/>
          </a:prstGeom>
          <a:no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73</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408408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7" name="正方形/長方形 26"/>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建築物や内装の一部分について出願する場合</a:t>
            </a:r>
            <a:endParaRPr lang="en-US" altLang="ja-JP" sz="3200" b="1" dirty="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484307" y="1100879"/>
            <a:ext cx="9106071" cy="830997"/>
          </a:xfrm>
          <a:prstGeom prst="rect">
            <a:avLst/>
          </a:prstGeom>
        </p:spPr>
        <p:txBody>
          <a:bodyPr wrap="square" anchor="ctr">
            <a:spAutoFit/>
          </a:bodyPr>
          <a:lstStyle/>
          <a:p>
            <a:pPr marL="273050" marR="0" lvl="0" indent="-273050" algn="l" defTabSz="914400" rtl="0" eaLnBrk="1" fontAlgn="auto" latinLnBrk="0" hangingPunct="1">
              <a:lnSpc>
                <a:spcPct val="100000"/>
              </a:lnSpc>
              <a:spcBef>
                <a:spcPts val="0"/>
              </a:spcBef>
              <a:spcAft>
                <a:spcPts val="0"/>
              </a:spcAft>
              <a:buClrTx/>
              <a:buSzTx/>
              <a:buFontTx/>
              <a:buNone/>
              <a:tabLst>
                <a:tab pos="355600" algn="l"/>
              </a:tabLst>
              <a:defRPr/>
            </a:pPr>
            <a:r>
              <a:rPr lang="ja-JP" altLang="en-US" sz="2400" b="1" noProof="0" dirty="0">
                <a:solidFill>
                  <a:srgbClr val="254061"/>
                </a:solidFill>
                <a:latin typeface="Meiryo UI" panose="020B0604030504040204" pitchFamily="50" charset="-128"/>
                <a:ea typeface="Meiryo UI" panose="020B0604030504040204" pitchFamily="50" charset="-128"/>
              </a:rPr>
              <a:t>建築物や内装のうち、具体的にどの部分について意匠登録を受けるのか、</a:t>
            </a:r>
            <a:endParaRPr lang="en-US" altLang="ja-JP" sz="2400" b="1" noProof="0" dirty="0">
              <a:solidFill>
                <a:srgbClr val="254061"/>
              </a:solidFill>
              <a:latin typeface="Meiryo UI" panose="020B0604030504040204" pitchFamily="50" charset="-128"/>
              <a:ea typeface="Meiryo UI" panose="020B0604030504040204" pitchFamily="50" charset="-128"/>
            </a:endParaRPr>
          </a:p>
          <a:p>
            <a:pPr marL="273050" marR="0" lvl="0" indent="-273050" algn="l" defTabSz="914400" rtl="0" eaLnBrk="1" fontAlgn="auto" latinLnBrk="0" hangingPunct="1">
              <a:lnSpc>
                <a:spcPct val="100000"/>
              </a:lnSpc>
              <a:spcBef>
                <a:spcPts val="0"/>
              </a:spcBef>
              <a:spcAft>
                <a:spcPts val="0"/>
              </a:spcAft>
              <a:buClrTx/>
              <a:buSzTx/>
              <a:buFontTx/>
              <a:buNone/>
              <a:tabLst>
                <a:tab pos="355600" algn="l"/>
              </a:tabLst>
              <a:defRPr/>
            </a:pPr>
            <a:r>
              <a:rPr kumimoji="1" lang="ja-JP" altLang="en-US" sz="2400" b="1" i="0" u="none" strike="noStrike" kern="1200" cap="none" spc="0" normalizeH="0" baseline="0" dirty="0">
                <a:ln>
                  <a:noFill/>
                </a:ln>
                <a:solidFill>
                  <a:srgbClr val="254061"/>
                </a:solidFill>
                <a:effectLst/>
                <a:uLnTx/>
                <a:uFillTx/>
                <a:latin typeface="Meiryo UI" panose="020B0604030504040204" pitchFamily="50" charset="-128"/>
                <a:ea typeface="Meiryo UI" panose="020B0604030504040204" pitchFamily="50" charset="-128"/>
              </a:rPr>
              <a:t>願書の説明や図面の描き分けで表します。</a:t>
            </a:r>
            <a:endParaRPr kumimoji="1" lang="en-US" altLang="ja-JP" sz="2400" b="1"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61069" y="943955"/>
            <a:ext cx="2188420"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条、意匠法施行規則様式第２、様式第６など）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bwMode="auto">
          <a:xfrm>
            <a:off x="468003" y="2139193"/>
            <a:ext cx="8928992" cy="4718807"/>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544503" y="2300352"/>
            <a:ext cx="9106071" cy="904863"/>
          </a:xfrm>
          <a:prstGeom prst="rect">
            <a:avLst/>
          </a:prstGeom>
        </p:spPr>
        <p:txBody>
          <a:bodyPr wrap="square" anchor="ctr">
            <a:spAutoFit/>
          </a:bodyPr>
          <a:lstStyle/>
          <a:p>
            <a:pPr marL="273050" lvl="0" indent="-273050">
              <a:lnSpc>
                <a:spcPct val="120000"/>
              </a:lnSpc>
              <a:tabLst>
                <a:tab pos="355600" algn="l"/>
              </a:tabLst>
              <a:defRPr/>
            </a:pPr>
            <a:r>
              <a:rPr lang="ja-JP" altLang="en-US" sz="1600" b="1" dirty="0">
                <a:solidFill>
                  <a:srgbClr val="4A452A"/>
                </a:solidFill>
                <a:latin typeface="Meiryo UI" panose="020B0604030504040204" pitchFamily="50" charset="-128"/>
                <a:ea typeface="Meiryo UI" panose="020B0604030504040204" pitchFamily="50" charset="-128"/>
              </a:rPr>
              <a:t>■</a:t>
            </a:r>
            <a:r>
              <a:rPr lang="en-US" altLang="ja-JP" sz="1600" b="1" dirty="0">
                <a:solidFill>
                  <a:srgbClr val="4A452A"/>
                </a:solidFill>
                <a:latin typeface="Meiryo UI" panose="020B0604030504040204" pitchFamily="50" charset="-128"/>
                <a:ea typeface="Meiryo UI" panose="020B0604030504040204" pitchFamily="50" charset="-128"/>
              </a:rPr>
              <a:t>【</a:t>
            </a:r>
            <a:r>
              <a:rPr lang="ja-JP" altLang="en-US" sz="1600" b="1" dirty="0">
                <a:solidFill>
                  <a:srgbClr val="4A452A"/>
                </a:solidFill>
                <a:latin typeface="Meiryo UI" panose="020B0604030504040204" pitchFamily="50" charset="-128"/>
                <a:ea typeface="Meiryo UI" panose="020B0604030504040204" pitchFamily="50" charset="-128"/>
              </a:rPr>
              <a:t>意匠に係る物品</a:t>
            </a:r>
            <a:r>
              <a:rPr lang="en-US" altLang="ja-JP" sz="1600" b="1" dirty="0">
                <a:solidFill>
                  <a:srgbClr val="4A452A"/>
                </a:solidFill>
                <a:latin typeface="Meiryo UI" panose="020B0604030504040204" pitchFamily="50" charset="-128"/>
                <a:ea typeface="Meiryo UI" panose="020B0604030504040204" pitchFamily="50" charset="-128"/>
              </a:rPr>
              <a:t>】</a:t>
            </a:r>
            <a:r>
              <a:rPr lang="ja-JP" altLang="en-US" sz="1600" b="1" dirty="0">
                <a:solidFill>
                  <a:srgbClr val="4A452A"/>
                </a:solidFill>
                <a:latin typeface="Meiryo UI" panose="020B0604030504040204" pitchFamily="50" charset="-128"/>
                <a:ea typeface="Meiryo UI" panose="020B0604030504040204" pitchFamily="50" charset="-128"/>
              </a:rPr>
              <a:t>（願書）</a:t>
            </a:r>
            <a:endParaRPr lang="en-US" altLang="ja-JP" sz="1600" b="1"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b="1" dirty="0">
                <a:solidFill>
                  <a:srgbClr val="C00000"/>
                </a:solidFill>
                <a:latin typeface="Meiryo UI" panose="020B0604030504040204" pitchFamily="50" charset="-128"/>
                <a:ea typeface="Meiryo UI" panose="020B0604030504040204" pitchFamily="50" charset="-128"/>
              </a:rPr>
              <a:t>建築物や内装“全体としての用途”を記載します。</a:t>
            </a:r>
            <a:endParaRPr lang="en-US" altLang="ja-JP" sz="16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（意匠登録を受けようとする部分の用途を記載するのではないのでご注意ください。）</a:t>
            </a:r>
            <a:endParaRPr lang="en-US" altLang="ja-JP" sz="1200" dirty="0">
              <a:solidFill>
                <a:srgbClr val="4A452A"/>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1250576" y="3286430"/>
            <a:ext cx="9106071" cy="350865"/>
          </a:xfrm>
          <a:prstGeom prst="rect">
            <a:avLst/>
          </a:prstGeom>
        </p:spPr>
        <p:txBody>
          <a:bodyPr wrap="square" anchor="ctr">
            <a:spAutoFit/>
          </a:bodyPr>
          <a:lstStyle/>
          <a:p>
            <a:pPr marL="273050" lvl="0" indent="-273050">
              <a:lnSpc>
                <a:spcPct val="120000"/>
              </a:lnSpc>
              <a:tabLst>
                <a:tab pos="355600" algn="l"/>
              </a:tabLst>
              <a:defRPr/>
            </a:pPr>
            <a:r>
              <a:rPr lang="ja-JP" altLang="en-US" sz="1400" b="1" dirty="0">
                <a:solidFill>
                  <a:srgbClr val="4A452A"/>
                </a:solidFill>
                <a:latin typeface="Meiryo UI" panose="020B0604030504040204" pitchFamily="50" charset="-128"/>
                <a:ea typeface="Meiryo UI" panose="020B0604030504040204" pitchFamily="50" charset="-128"/>
              </a:rPr>
              <a:t>住宅の玄関部について意匠登録を受けようとする場合</a:t>
            </a:r>
            <a:endParaRPr lang="en-US" altLang="ja-JP" sz="1400" b="1" dirty="0">
              <a:solidFill>
                <a:srgbClr val="4A452A"/>
              </a:solidFill>
              <a:latin typeface="Meiryo UI" panose="020B0604030504040204" pitchFamily="50" charset="-128"/>
              <a:ea typeface="Meiryo UI" panose="020B0604030504040204" pitchFamily="50" charset="-128"/>
            </a:endParaRPr>
          </a:p>
        </p:txBody>
      </p:sp>
      <p:sp>
        <p:nvSpPr>
          <p:cNvPr id="14" name="角丸四角形 13"/>
          <p:cNvSpPr/>
          <p:nvPr/>
        </p:nvSpPr>
        <p:spPr bwMode="auto">
          <a:xfrm>
            <a:off x="658493" y="3350438"/>
            <a:ext cx="620785" cy="230696"/>
          </a:xfrm>
          <a:prstGeom prst="roundRect">
            <a:avLst/>
          </a:prstGeom>
          <a:solidFill>
            <a:schemeClr val="accent2">
              <a:lumMod val="50000"/>
            </a:schemeClr>
          </a:solidFill>
          <a:ln w="9525">
            <a:solidFill>
              <a:schemeClr val="accent2">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建築物</a:t>
            </a:r>
          </a:p>
        </p:txBody>
      </p:sp>
      <p:sp>
        <p:nvSpPr>
          <p:cNvPr id="15" name="角丸四角形 14"/>
          <p:cNvSpPr/>
          <p:nvPr/>
        </p:nvSpPr>
        <p:spPr bwMode="auto">
          <a:xfrm>
            <a:off x="658493" y="4134806"/>
            <a:ext cx="620785" cy="230696"/>
          </a:xfrm>
          <a:prstGeom prst="roundRect">
            <a:avLst/>
          </a:prstGeom>
          <a:solidFill>
            <a:schemeClr val="accent3">
              <a:lumMod val="50000"/>
            </a:schemeClr>
          </a:solidFill>
          <a:ln w="9525">
            <a:solidFill>
              <a:schemeClr val="accent3">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内装</a:t>
            </a:r>
          </a:p>
        </p:txBody>
      </p:sp>
      <p:sp>
        <p:nvSpPr>
          <p:cNvPr id="17" name="楕円 16"/>
          <p:cNvSpPr/>
          <p:nvPr/>
        </p:nvSpPr>
        <p:spPr bwMode="auto">
          <a:xfrm>
            <a:off x="957142" y="3707532"/>
            <a:ext cx="204734" cy="210467"/>
          </a:xfrm>
          <a:prstGeom prst="ellipse">
            <a:avLst/>
          </a:prstGeom>
          <a:noFill/>
          <a:ln w="31750">
            <a:solidFill>
              <a:srgbClr val="0070C0"/>
            </a:solidFill>
            <a:miter lim="800000"/>
            <a:headEnd/>
            <a:tailEnd/>
          </a:ln>
          <a:effectLst>
            <a:outerShdw blurRad="50800" dist="38100" dir="2700000" algn="tl" rotWithShape="0">
              <a:prstClr val="black">
                <a:alpha val="40000"/>
              </a:prstClr>
            </a:outerShdw>
          </a:effectLst>
        </p:spPr>
        <p:txBody>
          <a:bodyPr wrap="none" rtlCol="0" anchor="ctr"/>
          <a:lstStyle/>
          <a:p>
            <a:pPr fontAlgn="base">
              <a:spcBef>
                <a:spcPct val="0"/>
              </a:spcBef>
              <a:spcAft>
                <a:spcPct val="0"/>
              </a:spcAft>
            </a:pPr>
            <a:endParaRPr kumimoji="0" lang="ja-JP" altLang="en-US" dirty="0">
              <a:solidFill>
                <a:srgbClr val="000000"/>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976045" y="3605926"/>
            <a:ext cx="441146" cy="400110"/>
          </a:xfrm>
          <a:prstGeom prst="rect">
            <a:avLst/>
          </a:prstGeom>
          <a:noFill/>
        </p:spPr>
        <p:txBody>
          <a:bodyPr wrap="none" rtlCol="0">
            <a:spAutoFit/>
          </a:bodyPr>
          <a:lstStyle/>
          <a:p>
            <a:pPr fontAlgn="base">
              <a:spcBef>
                <a:spcPct val="0"/>
              </a:spcBef>
              <a:spcAft>
                <a:spcPct val="0"/>
              </a:spcAft>
            </a:pPr>
            <a:r>
              <a:rPr lang="en-US" altLang="ja-JP" sz="2000" dirty="0">
                <a:solidFill>
                  <a:srgbClr val="C00000"/>
                </a:solidFill>
                <a:latin typeface="AR Pゴシック体S" panose="020B0A00000000000000" pitchFamily="50" charset="-128"/>
                <a:ea typeface="AR Pゴシック体S" panose="020B0A00000000000000" pitchFamily="50" charset="-128"/>
              </a:rPr>
              <a:t>×</a:t>
            </a:r>
            <a:endParaRPr lang="ja-JP" altLang="en-US" sz="1100" dirty="0">
              <a:solidFill>
                <a:srgbClr val="C00000"/>
              </a:solidFill>
              <a:latin typeface="AR Pゴシック体S" panose="020B0A00000000000000" pitchFamily="50" charset="-128"/>
              <a:ea typeface="AR Pゴシック体S" panose="020B0A00000000000000" pitchFamily="50" charset="-128"/>
            </a:endParaRPr>
          </a:p>
        </p:txBody>
      </p:sp>
      <p:sp>
        <p:nvSpPr>
          <p:cNvPr id="19" name="正方形/長方形 18"/>
          <p:cNvSpPr/>
          <p:nvPr/>
        </p:nvSpPr>
        <p:spPr>
          <a:xfrm>
            <a:off x="1147111" y="3654148"/>
            <a:ext cx="9106071" cy="321883"/>
          </a:xfrm>
          <a:prstGeom prst="rect">
            <a:avLst/>
          </a:prstGeom>
        </p:spPr>
        <p:txBody>
          <a:bodyPr wrap="square" anchor="ctr">
            <a:spAutoFit/>
          </a:bodyPr>
          <a:lstStyle/>
          <a:p>
            <a:pPr marL="273050" lvl="0" indent="-273050">
              <a:lnSpc>
                <a:spcPct val="120000"/>
              </a:lnSpc>
              <a:tabLst>
                <a:tab pos="355600" algn="l"/>
              </a:tabLst>
              <a:defRPr/>
            </a:pPr>
            <a:r>
              <a:rPr lang="en-US" altLang="ja-JP" sz="1400" dirty="0">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意匠に係る物品</a:t>
            </a:r>
            <a:r>
              <a:rPr lang="en-US" altLang="ja-JP" sz="1400" dirty="0">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住宅</a:t>
            </a:r>
            <a:endParaRPr lang="en-US" altLang="ja-JP" sz="1400" dirty="0">
              <a:solidFill>
                <a:srgbClr val="4A452A"/>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3254150" y="3654148"/>
            <a:ext cx="3150849" cy="350865"/>
          </a:xfrm>
          <a:prstGeom prst="rect">
            <a:avLst/>
          </a:prstGeom>
        </p:spPr>
        <p:txBody>
          <a:bodyPr wrap="square" anchor="ctr">
            <a:spAutoFit/>
          </a:bodyPr>
          <a:lstStyle/>
          <a:p>
            <a:pPr marL="273050" lvl="0" indent="-273050">
              <a:lnSpc>
                <a:spcPct val="120000"/>
              </a:lnSpc>
              <a:tabLst>
                <a:tab pos="355600" algn="l"/>
              </a:tabLst>
              <a:defRPr/>
            </a:pPr>
            <a:r>
              <a:rPr lang="en-US" altLang="ja-JP" sz="1400" dirty="0">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意匠に係る物品</a:t>
            </a:r>
            <a:r>
              <a:rPr lang="en-US" altLang="ja-JP" sz="1400" dirty="0">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玄関</a:t>
            </a:r>
            <a:endParaRPr lang="en-US" altLang="ja-JP" sz="1400" dirty="0">
              <a:solidFill>
                <a:srgbClr val="4A452A"/>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1250576" y="4088974"/>
            <a:ext cx="9106071" cy="350865"/>
          </a:xfrm>
          <a:prstGeom prst="rect">
            <a:avLst/>
          </a:prstGeom>
        </p:spPr>
        <p:txBody>
          <a:bodyPr wrap="square" anchor="ctr">
            <a:spAutoFit/>
          </a:bodyPr>
          <a:lstStyle/>
          <a:p>
            <a:pPr marL="273050" lvl="0" indent="-273050">
              <a:lnSpc>
                <a:spcPct val="120000"/>
              </a:lnSpc>
              <a:tabLst>
                <a:tab pos="355600" algn="l"/>
              </a:tabLst>
              <a:defRPr/>
            </a:pPr>
            <a:r>
              <a:rPr lang="ja-JP" altLang="en-US" sz="1400" b="1" dirty="0">
                <a:solidFill>
                  <a:srgbClr val="4A452A"/>
                </a:solidFill>
                <a:latin typeface="Meiryo UI" panose="020B0604030504040204" pitchFamily="50" charset="-128"/>
                <a:ea typeface="Meiryo UI" panose="020B0604030504040204" pitchFamily="50" charset="-128"/>
              </a:rPr>
              <a:t>書店内の本棚について意匠登録を受けようとする場合</a:t>
            </a:r>
            <a:endParaRPr lang="en-US" altLang="ja-JP" sz="1400" b="1" dirty="0">
              <a:solidFill>
                <a:srgbClr val="4A452A"/>
              </a:solidFill>
              <a:latin typeface="Meiryo UI" panose="020B0604030504040204" pitchFamily="50" charset="-128"/>
              <a:ea typeface="Meiryo UI" panose="020B0604030504040204" pitchFamily="50" charset="-128"/>
            </a:endParaRPr>
          </a:p>
        </p:txBody>
      </p:sp>
      <p:sp>
        <p:nvSpPr>
          <p:cNvPr id="22" name="楕円 21"/>
          <p:cNvSpPr/>
          <p:nvPr/>
        </p:nvSpPr>
        <p:spPr bwMode="auto">
          <a:xfrm>
            <a:off x="957142" y="4522662"/>
            <a:ext cx="204734" cy="210467"/>
          </a:xfrm>
          <a:prstGeom prst="ellipse">
            <a:avLst/>
          </a:prstGeom>
          <a:noFill/>
          <a:ln w="31750">
            <a:solidFill>
              <a:srgbClr val="0070C0"/>
            </a:solidFill>
            <a:miter lim="800000"/>
            <a:headEnd/>
            <a:tailEnd/>
          </a:ln>
          <a:effectLst>
            <a:outerShdw blurRad="50800" dist="38100" dir="2700000" algn="tl" rotWithShape="0">
              <a:prstClr val="black">
                <a:alpha val="40000"/>
              </a:prstClr>
            </a:outerShdw>
          </a:effectLst>
        </p:spPr>
        <p:txBody>
          <a:bodyPr wrap="none" rtlCol="0" anchor="ctr"/>
          <a:lstStyle/>
          <a:p>
            <a:pPr fontAlgn="base">
              <a:spcBef>
                <a:spcPct val="0"/>
              </a:spcBef>
              <a:spcAft>
                <a:spcPct val="0"/>
              </a:spcAft>
            </a:pPr>
            <a:endParaRPr kumimoji="0" lang="ja-JP" altLang="en-US" dirty="0">
              <a:solidFill>
                <a:srgbClr val="000000"/>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3505946" y="4421056"/>
            <a:ext cx="441146" cy="400110"/>
          </a:xfrm>
          <a:prstGeom prst="rect">
            <a:avLst/>
          </a:prstGeom>
          <a:noFill/>
        </p:spPr>
        <p:txBody>
          <a:bodyPr wrap="none" rtlCol="0">
            <a:spAutoFit/>
          </a:bodyPr>
          <a:lstStyle/>
          <a:p>
            <a:pPr fontAlgn="base">
              <a:spcBef>
                <a:spcPct val="0"/>
              </a:spcBef>
              <a:spcAft>
                <a:spcPct val="0"/>
              </a:spcAft>
            </a:pPr>
            <a:r>
              <a:rPr lang="en-US" altLang="ja-JP" sz="2000" dirty="0">
                <a:solidFill>
                  <a:srgbClr val="C00000"/>
                </a:solidFill>
                <a:latin typeface="AR Pゴシック体S" panose="020B0A00000000000000" pitchFamily="50" charset="-128"/>
                <a:ea typeface="AR Pゴシック体S" panose="020B0A00000000000000" pitchFamily="50" charset="-128"/>
              </a:rPr>
              <a:t>×</a:t>
            </a:r>
            <a:endParaRPr lang="ja-JP" altLang="en-US" sz="1100" dirty="0">
              <a:solidFill>
                <a:srgbClr val="C00000"/>
              </a:solidFill>
              <a:latin typeface="AR Pゴシック体S" panose="020B0A00000000000000" pitchFamily="50" charset="-128"/>
              <a:ea typeface="AR Pゴシック体S" panose="020B0A00000000000000" pitchFamily="50" charset="-128"/>
            </a:endParaRPr>
          </a:p>
        </p:txBody>
      </p:sp>
      <p:sp>
        <p:nvSpPr>
          <p:cNvPr id="24" name="正方形/長方形 23"/>
          <p:cNvSpPr/>
          <p:nvPr/>
        </p:nvSpPr>
        <p:spPr>
          <a:xfrm>
            <a:off x="1147111" y="4454787"/>
            <a:ext cx="9106071" cy="350865"/>
          </a:xfrm>
          <a:prstGeom prst="rect">
            <a:avLst/>
          </a:prstGeom>
        </p:spPr>
        <p:txBody>
          <a:bodyPr wrap="square" anchor="ctr">
            <a:spAutoFit/>
          </a:bodyPr>
          <a:lstStyle/>
          <a:p>
            <a:pPr marL="273050" lvl="0" indent="-273050">
              <a:lnSpc>
                <a:spcPct val="120000"/>
              </a:lnSpc>
              <a:tabLst>
                <a:tab pos="355600" algn="l"/>
              </a:tabLst>
              <a:defRPr/>
            </a:pPr>
            <a:r>
              <a:rPr lang="en-US" altLang="ja-JP" sz="1400" dirty="0">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意匠に係る物品</a:t>
            </a:r>
            <a:r>
              <a:rPr lang="en-US" altLang="ja-JP" sz="1400" dirty="0">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書店の内装</a:t>
            </a:r>
            <a:endParaRPr lang="en-US" altLang="ja-JP" sz="1400" dirty="0">
              <a:solidFill>
                <a:srgbClr val="4A452A"/>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3784051" y="4469278"/>
            <a:ext cx="3150849" cy="350865"/>
          </a:xfrm>
          <a:prstGeom prst="rect">
            <a:avLst/>
          </a:prstGeom>
        </p:spPr>
        <p:txBody>
          <a:bodyPr wrap="square" anchor="ctr">
            <a:spAutoFit/>
          </a:bodyPr>
          <a:lstStyle/>
          <a:p>
            <a:pPr marL="273050" lvl="0" indent="-273050">
              <a:lnSpc>
                <a:spcPct val="120000"/>
              </a:lnSpc>
              <a:tabLst>
                <a:tab pos="355600" algn="l"/>
              </a:tabLst>
              <a:defRPr/>
            </a:pPr>
            <a:r>
              <a:rPr lang="en-US" altLang="ja-JP" sz="1400" dirty="0">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意匠に係る物品</a:t>
            </a:r>
            <a:r>
              <a:rPr lang="en-US" altLang="ja-JP" sz="1400" dirty="0">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書店内の本棚</a:t>
            </a:r>
            <a:endParaRPr lang="en-US" altLang="ja-JP" sz="1400" dirty="0">
              <a:solidFill>
                <a:srgbClr val="4A452A"/>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544503" y="5046920"/>
            <a:ext cx="9106071" cy="1569660"/>
          </a:xfrm>
          <a:prstGeom prst="rect">
            <a:avLst/>
          </a:prstGeom>
        </p:spPr>
        <p:txBody>
          <a:bodyPr wrap="square" anchor="ctr">
            <a:spAutoFit/>
          </a:bodyPr>
          <a:lstStyle/>
          <a:p>
            <a:pPr marL="273050" lvl="0" indent="-273050">
              <a:lnSpc>
                <a:spcPct val="120000"/>
              </a:lnSpc>
              <a:tabLst>
                <a:tab pos="355600" algn="l"/>
              </a:tabLst>
              <a:defRPr/>
            </a:pPr>
            <a:r>
              <a:rPr lang="ja-JP" altLang="en-US" sz="1600" b="1" dirty="0">
                <a:solidFill>
                  <a:srgbClr val="4A452A"/>
                </a:solidFill>
                <a:latin typeface="Meiryo UI" panose="020B0604030504040204" pitchFamily="50" charset="-128"/>
                <a:ea typeface="Meiryo UI" panose="020B0604030504040204" pitchFamily="50" charset="-128"/>
              </a:rPr>
              <a:t>■</a:t>
            </a:r>
            <a:r>
              <a:rPr lang="en-US" altLang="ja-JP" sz="1600" b="1" dirty="0">
                <a:solidFill>
                  <a:srgbClr val="4A452A"/>
                </a:solidFill>
                <a:latin typeface="Meiryo UI" panose="020B0604030504040204" pitchFamily="50" charset="-128"/>
                <a:ea typeface="Meiryo UI" panose="020B0604030504040204" pitchFamily="50" charset="-128"/>
              </a:rPr>
              <a:t>【</a:t>
            </a:r>
            <a:r>
              <a:rPr lang="ja-JP" altLang="en-US" sz="1600" b="1" dirty="0">
                <a:solidFill>
                  <a:srgbClr val="4A452A"/>
                </a:solidFill>
                <a:latin typeface="Meiryo UI" panose="020B0604030504040204" pitchFamily="50" charset="-128"/>
                <a:ea typeface="Meiryo UI" panose="020B0604030504040204" pitchFamily="50" charset="-128"/>
              </a:rPr>
              <a:t>意匠に係る物品の説明</a:t>
            </a:r>
            <a:r>
              <a:rPr lang="en-US" altLang="ja-JP" sz="1600" b="1" dirty="0">
                <a:solidFill>
                  <a:srgbClr val="4A452A"/>
                </a:solidFill>
                <a:latin typeface="Meiryo UI" panose="020B0604030504040204" pitchFamily="50" charset="-128"/>
                <a:ea typeface="Meiryo UI" panose="020B0604030504040204" pitchFamily="50" charset="-128"/>
              </a:rPr>
              <a:t>】</a:t>
            </a:r>
            <a:r>
              <a:rPr lang="ja-JP" altLang="en-US" sz="1600" b="1" dirty="0">
                <a:solidFill>
                  <a:srgbClr val="4A452A"/>
                </a:solidFill>
                <a:latin typeface="Meiryo UI" panose="020B0604030504040204" pitchFamily="50" charset="-128"/>
                <a:ea typeface="Meiryo UI" panose="020B0604030504040204" pitchFamily="50" charset="-128"/>
              </a:rPr>
              <a:t>（願書）</a:t>
            </a:r>
            <a:endParaRPr lang="en-US" altLang="ja-JP" sz="1600" b="1"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dirty="0">
                <a:solidFill>
                  <a:srgbClr val="4A452A"/>
                </a:solidFill>
                <a:latin typeface="Meiryo UI" panose="020B0604030504040204" pitchFamily="50" charset="-128"/>
                <a:ea typeface="Meiryo UI" panose="020B0604030504040204" pitchFamily="50" charset="-128"/>
              </a:rPr>
              <a:t>「意匠登録を受けようとする部分」の用途及び機能も、重要な判断要素となります。</a:t>
            </a:r>
            <a:endParaRPr lang="en-US" altLang="ja-JP" sz="16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dirty="0">
                <a:solidFill>
                  <a:srgbClr val="4A452A"/>
                </a:solidFill>
                <a:latin typeface="Meiryo UI" panose="020B0604030504040204" pitchFamily="50" charset="-128"/>
                <a:ea typeface="Meiryo UI" panose="020B0604030504040204" pitchFamily="50" charset="-128"/>
              </a:rPr>
              <a:t>図面のみでは「意匠登録を受けようとする部分」の用途及び機能がわかりにくいと思われる場合は、</a:t>
            </a:r>
            <a:endParaRPr lang="en-US" altLang="ja-JP" sz="16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dirty="0">
                <a:solidFill>
                  <a:srgbClr val="4A452A"/>
                </a:solidFill>
                <a:latin typeface="Meiryo UI" panose="020B0604030504040204" pitchFamily="50" charset="-128"/>
                <a:ea typeface="Meiryo UI" panose="020B0604030504040204" pitchFamily="50" charset="-128"/>
              </a:rPr>
              <a:t>当該部分の用途及び機能の説明も記載します。</a:t>
            </a:r>
            <a:endParaRPr lang="en-US" altLang="ja-JP" sz="16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dirty="0">
                <a:solidFill>
                  <a:srgbClr val="4A452A"/>
                </a:solidFill>
                <a:latin typeface="Meiryo UI" panose="020B0604030504040204" pitchFamily="50" charset="-128"/>
                <a:ea typeface="Meiryo UI" panose="020B0604030504040204" pitchFamily="50" charset="-128"/>
              </a:rPr>
              <a:t>なお、その説明に代えて</a:t>
            </a:r>
            <a:r>
              <a:rPr lang="en-US" altLang="ja-JP" sz="1600" dirty="0">
                <a:solidFill>
                  <a:srgbClr val="4A452A"/>
                </a:solidFill>
                <a:latin typeface="Meiryo UI" panose="020B0604030504040204" pitchFamily="50" charset="-128"/>
                <a:ea typeface="Meiryo UI" panose="020B0604030504040204" pitchFamily="50" charset="-128"/>
              </a:rPr>
              <a:t>【</a:t>
            </a:r>
            <a:r>
              <a:rPr lang="ja-JP" altLang="en-US" sz="1600" dirty="0">
                <a:solidFill>
                  <a:srgbClr val="4A452A"/>
                </a:solidFill>
                <a:latin typeface="Meiryo UI" panose="020B0604030504040204" pitchFamily="50" charset="-128"/>
                <a:ea typeface="Meiryo UI" panose="020B0604030504040204" pitchFamily="50" charset="-128"/>
              </a:rPr>
              <a:t>参考図</a:t>
            </a:r>
            <a:r>
              <a:rPr lang="en-US" altLang="ja-JP" sz="1600" dirty="0">
                <a:solidFill>
                  <a:srgbClr val="4A452A"/>
                </a:solidFill>
                <a:latin typeface="Meiryo UI" panose="020B0604030504040204" pitchFamily="50" charset="-128"/>
                <a:ea typeface="Meiryo UI" panose="020B0604030504040204" pitchFamily="50" charset="-128"/>
              </a:rPr>
              <a:t>】</a:t>
            </a:r>
            <a:r>
              <a:rPr lang="ja-JP" altLang="en-US" sz="1600" dirty="0">
                <a:solidFill>
                  <a:srgbClr val="4A452A"/>
                </a:solidFill>
                <a:latin typeface="Meiryo UI" panose="020B0604030504040204" pitchFamily="50" charset="-128"/>
                <a:ea typeface="Meiryo UI" panose="020B0604030504040204" pitchFamily="50" charset="-128"/>
              </a:rPr>
              <a:t>で明らかにすることも可能です。</a:t>
            </a:r>
          </a:p>
        </p:txBody>
      </p:sp>
      <p:sp>
        <p:nvSpPr>
          <p:cNvPr id="29" name="テキスト ボックス 28"/>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74</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コネクタ 27"/>
          <p:cNvCxnSpPr/>
          <p:nvPr/>
        </p:nvCxnSpPr>
        <p:spPr>
          <a:xfrm>
            <a:off x="614422" y="2917592"/>
            <a:ext cx="3957578" cy="0"/>
          </a:xfrm>
          <a:prstGeom prst="line">
            <a:avLst/>
          </a:prstGeom>
          <a:ln w="381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0431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63809" y="0"/>
            <a:ext cx="8928992" cy="6858000"/>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489974" y="55309"/>
            <a:ext cx="9106071" cy="2973122"/>
          </a:xfrm>
          <a:prstGeom prst="rect">
            <a:avLst/>
          </a:prstGeom>
        </p:spPr>
        <p:txBody>
          <a:bodyPr wrap="square" anchor="ctr">
            <a:spAutoFit/>
          </a:bodyPr>
          <a:lstStyle/>
          <a:p>
            <a:pPr marL="273050" lvl="0" indent="-273050">
              <a:lnSpc>
                <a:spcPct val="120000"/>
              </a:lnSpc>
              <a:tabLst>
                <a:tab pos="355600" algn="l"/>
              </a:tabLst>
              <a:defRPr/>
            </a:pPr>
            <a:r>
              <a:rPr lang="ja-JP" altLang="en-US" sz="1600" b="1" dirty="0">
                <a:solidFill>
                  <a:srgbClr val="4A452A"/>
                </a:solidFill>
                <a:latin typeface="Meiryo UI" panose="020B0604030504040204" pitchFamily="50" charset="-128"/>
                <a:ea typeface="Meiryo UI" panose="020B0604030504040204" pitchFamily="50" charset="-128"/>
              </a:rPr>
              <a:t>■</a:t>
            </a:r>
            <a:r>
              <a:rPr lang="en-US" altLang="ja-JP" sz="1600" b="1" dirty="0">
                <a:solidFill>
                  <a:srgbClr val="4A452A"/>
                </a:solidFill>
                <a:latin typeface="Meiryo UI" panose="020B0604030504040204" pitchFamily="50" charset="-128"/>
                <a:ea typeface="Meiryo UI" panose="020B0604030504040204" pitchFamily="50" charset="-128"/>
              </a:rPr>
              <a:t>【</a:t>
            </a:r>
            <a:r>
              <a:rPr lang="ja-JP" altLang="en-US" sz="1600" b="1" dirty="0">
                <a:solidFill>
                  <a:srgbClr val="4A452A"/>
                </a:solidFill>
                <a:latin typeface="Meiryo UI" panose="020B0604030504040204" pitchFamily="50" charset="-128"/>
                <a:ea typeface="Meiryo UI" panose="020B0604030504040204" pitchFamily="50" charset="-128"/>
              </a:rPr>
              <a:t>意匠の説明</a:t>
            </a:r>
            <a:r>
              <a:rPr lang="en-US" altLang="ja-JP" sz="1600" b="1" dirty="0">
                <a:solidFill>
                  <a:srgbClr val="4A452A"/>
                </a:solidFill>
                <a:latin typeface="Meiryo UI" panose="020B0604030504040204" pitchFamily="50" charset="-128"/>
                <a:ea typeface="Meiryo UI" panose="020B0604030504040204" pitchFamily="50" charset="-128"/>
              </a:rPr>
              <a:t>】</a:t>
            </a:r>
            <a:r>
              <a:rPr lang="ja-JP" altLang="en-US" sz="1600" b="1" dirty="0">
                <a:solidFill>
                  <a:srgbClr val="4A452A"/>
                </a:solidFill>
                <a:latin typeface="Meiryo UI" panose="020B0604030504040204" pitchFamily="50" charset="-128"/>
                <a:ea typeface="Meiryo UI" panose="020B0604030504040204" pitchFamily="50" charset="-128"/>
              </a:rPr>
              <a:t>（願書）</a:t>
            </a:r>
            <a:endParaRPr lang="en-US" altLang="ja-JP" sz="1600" b="1"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　 「意匠登録を受けようとする部分」の特定方法を記載します。</a:t>
            </a:r>
          </a:p>
          <a:p>
            <a:pPr marL="273050" lvl="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　 （図面の記載のみで意匠登録を受けようとする部分を特定することができるときは省略できる場合があります。）</a:t>
            </a:r>
            <a:endParaRPr lang="en-US" altLang="ja-JP" sz="14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　 図面において、例えば、「意匠登録を受けようとする部分」を実線で描き、「その他の部分」を破線で描く場合、</a:t>
            </a:r>
            <a:endParaRPr lang="en-US" altLang="ja-JP" sz="14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400" dirty="0">
                <a:solidFill>
                  <a:srgbClr val="4A452A"/>
                </a:solidFill>
                <a:latin typeface="Meiryo UI" panose="020B0604030504040204" pitchFamily="50" charset="-128"/>
                <a:ea typeface="Meiryo UI" panose="020B0604030504040204" pitchFamily="50" charset="-128"/>
              </a:rPr>
              <a:t> </a:t>
            </a:r>
            <a:r>
              <a:rPr lang="ja-JP" altLang="en-US" sz="1400" dirty="0">
                <a:solidFill>
                  <a:srgbClr val="4A452A"/>
                </a:solidFill>
                <a:latin typeface="Meiryo UI" panose="020B0604030504040204" pitchFamily="50" charset="-128"/>
                <a:ea typeface="Meiryo UI" panose="020B0604030504040204" pitchFamily="50" charset="-128"/>
              </a:rPr>
              <a:t>　</a:t>
            </a:r>
            <a:r>
              <a:rPr lang="en-US" altLang="ja-JP" sz="1400" dirty="0">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意匠の説明</a:t>
            </a:r>
            <a:r>
              <a:rPr lang="en-US" altLang="ja-JP" sz="1400" dirty="0">
                <a:solidFill>
                  <a:srgbClr val="4A452A"/>
                </a:solidFill>
                <a:latin typeface="Meiryo UI" panose="020B0604030504040204" pitchFamily="50" charset="-128"/>
                <a:ea typeface="Meiryo UI" panose="020B0604030504040204" pitchFamily="50" charset="-128"/>
              </a:rPr>
              <a:t>】</a:t>
            </a:r>
            <a:r>
              <a:rPr lang="ja-JP" altLang="en-US" sz="1400" dirty="0">
                <a:solidFill>
                  <a:srgbClr val="4A452A"/>
                </a:solidFill>
                <a:latin typeface="Meiryo UI" panose="020B0604030504040204" pitchFamily="50" charset="-128"/>
                <a:ea typeface="Meiryo UI" panose="020B0604030504040204" pitchFamily="50" charset="-128"/>
              </a:rPr>
              <a:t>に「実線で表した部分が、意匠登録を受けようとする部分である。」と記載します。</a:t>
            </a:r>
            <a:endParaRPr lang="en-US" altLang="ja-JP" sz="14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endParaRPr lang="en-US" altLang="ja-JP" sz="14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 　「意匠登録を受けようとする部分」と「その他の部分」の境界を一点鎖線で描いた場合は、</a:t>
            </a:r>
            <a:endParaRPr lang="en-US" altLang="ja-JP" sz="14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　 「一点鎖線は意匠登録を受けようとする部分とその他の部分との境界のみを示す線である」のように記載します。</a:t>
            </a:r>
            <a:endParaRPr lang="en-US" altLang="ja-JP" sz="14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endParaRPr lang="en-US" altLang="ja-JP" sz="14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400" dirty="0">
                <a:solidFill>
                  <a:srgbClr val="4A452A"/>
                </a:solidFill>
                <a:latin typeface="Meiryo UI" panose="020B0604030504040204" pitchFamily="50" charset="-128"/>
                <a:ea typeface="Meiryo UI" panose="020B0604030504040204" pitchFamily="50" charset="-128"/>
              </a:rPr>
              <a:t> </a:t>
            </a:r>
            <a:r>
              <a:rPr lang="ja-JP" altLang="en-US" sz="1400" dirty="0">
                <a:solidFill>
                  <a:srgbClr val="4A452A"/>
                </a:solidFill>
                <a:latin typeface="Meiryo UI" panose="020B0604030504040204" pitchFamily="50" charset="-128"/>
                <a:ea typeface="Meiryo UI" panose="020B0604030504040204" pitchFamily="50" charset="-128"/>
              </a:rPr>
              <a:t>　「意匠登録を受けようとする部分」と「その他の部分」を彩色によって区別する場合等も、例えば、</a:t>
            </a:r>
            <a:endParaRPr lang="en-US" altLang="ja-JP" sz="14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　 「○○色で着色された部分以外の部分が、意匠登録を受けようとする部分である。」のように記載します。</a:t>
            </a:r>
          </a:p>
        </p:txBody>
      </p:sp>
      <p:sp>
        <p:nvSpPr>
          <p:cNvPr id="18" name="正方形/長方形 17"/>
          <p:cNvSpPr/>
          <p:nvPr/>
        </p:nvSpPr>
        <p:spPr>
          <a:xfrm>
            <a:off x="489974" y="3095520"/>
            <a:ext cx="9106071" cy="646331"/>
          </a:xfrm>
          <a:prstGeom prst="rect">
            <a:avLst/>
          </a:prstGeom>
        </p:spPr>
        <p:txBody>
          <a:bodyPr wrap="square" anchor="ctr">
            <a:spAutoFit/>
          </a:bodyPr>
          <a:lstStyle/>
          <a:p>
            <a:pPr marL="273050" lvl="0" indent="-273050">
              <a:lnSpc>
                <a:spcPct val="120000"/>
              </a:lnSpc>
              <a:tabLst>
                <a:tab pos="355600" algn="l"/>
              </a:tabLst>
              <a:defRPr/>
            </a:pPr>
            <a:r>
              <a:rPr lang="ja-JP" altLang="en-US" sz="1600" b="1" dirty="0">
                <a:solidFill>
                  <a:srgbClr val="4A452A"/>
                </a:solidFill>
                <a:latin typeface="Meiryo UI" panose="020B0604030504040204" pitchFamily="50" charset="-128"/>
                <a:ea typeface="Meiryo UI" panose="020B0604030504040204" pitchFamily="50" charset="-128"/>
              </a:rPr>
              <a:t>■図面</a:t>
            </a:r>
            <a:endParaRPr lang="en-US" altLang="ja-JP" sz="1400" b="1"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   「意匠登録を受けようとする部分」が建築物（内装）全体の中のどこの部分であるかが分かるよう表します。</a:t>
            </a:r>
            <a:endParaRPr lang="en-US" altLang="ja-JP" sz="1400" dirty="0">
              <a:solidFill>
                <a:srgbClr val="4A452A"/>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541706" y="3713635"/>
            <a:ext cx="9106071" cy="609398"/>
          </a:xfrm>
          <a:prstGeom prst="rect">
            <a:avLst/>
          </a:prstGeom>
        </p:spPr>
        <p:txBody>
          <a:bodyPr wrap="square" anchor="ctr">
            <a:spAutoFit/>
          </a:bodyPr>
          <a:lstStyle/>
          <a:p>
            <a:pPr marL="273050" lvl="0" indent="-273050">
              <a:lnSpc>
                <a:spcPct val="120000"/>
              </a:lnSpc>
              <a:tabLst>
                <a:tab pos="355600" algn="l"/>
              </a:tabLst>
              <a:defRPr/>
            </a:pPr>
            <a:r>
              <a:rPr lang="ja-JP" altLang="en-US" sz="1400" b="1" dirty="0">
                <a:solidFill>
                  <a:srgbClr val="C00000"/>
                </a:solidFill>
                <a:latin typeface="Meiryo UI" panose="020B0604030504040204" pitchFamily="50" charset="-128"/>
                <a:ea typeface="Meiryo UI" panose="020B0604030504040204" pitchFamily="50" charset="-128"/>
              </a:rPr>
              <a:t>（１）実線と破線で描き分け</a:t>
            </a:r>
            <a:endParaRPr lang="en-US" altLang="ja-JP" sz="14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　「意匠登録を受けようとする部分」を実線で描き、「その他の部分」を破線で描きます。</a:t>
            </a:r>
            <a:endParaRPr lang="ja-JP" altLang="en-US" sz="1200" dirty="0">
              <a:solidFill>
                <a:srgbClr val="4A452A"/>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75</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flipV="1">
            <a:off x="727711" y="3992691"/>
            <a:ext cx="2193514" cy="4459"/>
          </a:xfrm>
          <a:prstGeom prst="line">
            <a:avLst/>
          </a:prstGeom>
          <a:ln w="381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888" y="4478452"/>
            <a:ext cx="2242998" cy="2028499"/>
          </a:xfrm>
          <a:prstGeom prst="rect">
            <a:avLst/>
          </a:prstGeom>
        </p:spPr>
      </p:pic>
      <p:pic>
        <p:nvPicPr>
          <p:cNvPr id="10" name="図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5259" y="4464544"/>
            <a:ext cx="2241149" cy="2028499"/>
          </a:xfrm>
          <a:prstGeom prst="rect">
            <a:avLst/>
          </a:prstGeom>
        </p:spPr>
      </p:pic>
      <p:sp>
        <p:nvSpPr>
          <p:cNvPr id="11" name="正方形/長方形 10"/>
          <p:cNvSpPr/>
          <p:nvPr/>
        </p:nvSpPr>
        <p:spPr>
          <a:xfrm>
            <a:off x="498038" y="6544068"/>
            <a:ext cx="2591237" cy="313932"/>
          </a:xfrm>
          <a:prstGeom prst="rect">
            <a:avLst/>
          </a:prstGeom>
        </p:spPr>
        <p:txBody>
          <a:bodyPr wrap="square" anchor="ctr">
            <a:spAutoFit/>
          </a:bodyPr>
          <a:lstStyle/>
          <a:p>
            <a:pPr marL="273050" lvl="0" indent="-273050" algn="ctr">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正面、平面及び左側面を表す図</a:t>
            </a:r>
            <a:r>
              <a:rPr lang="en-US" altLang="ja-JP" sz="1200" dirty="0">
                <a:solidFill>
                  <a:srgbClr val="4A452A"/>
                </a:solidFill>
                <a:latin typeface="Meiryo UI" panose="020B0604030504040204" pitchFamily="50" charset="-128"/>
                <a:ea typeface="Meiryo UI" panose="020B0604030504040204" pitchFamily="50" charset="-128"/>
              </a:rPr>
              <a:t>】</a:t>
            </a:r>
            <a:endParaRPr lang="ja-JP" altLang="en-US" sz="1200" dirty="0">
              <a:solidFill>
                <a:srgbClr val="4A452A"/>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3005862" y="6544068"/>
            <a:ext cx="2591237" cy="313932"/>
          </a:xfrm>
          <a:prstGeom prst="rect">
            <a:avLst/>
          </a:prstGeom>
        </p:spPr>
        <p:txBody>
          <a:bodyPr wrap="square" anchor="ctr">
            <a:spAutoFit/>
          </a:bodyPr>
          <a:lstStyle/>
          <a:p>
            <a:pPr marL="273050" lvl="0" indent="-273050" algn="ctr">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背面、平面及び右側面を表す図</a:t>
            </a:r>
            <a:r>
              <a:rPr lang="en-US" altLang="ja-JP" sz="1200" dirty="0">
                <a:solidFill>
                  <a:srgbClr val="4A452A"/>
                </a:solidFill>
                <a:latin typeface="Meiryo UI" panose="020B0604030504040204" pitchFamily="50" charset="-128"/>
                <a:ea typeface="Meiryo UI" panose="020B0604030504040204" pitchFamily="50" charset="-128"/>
              </a:rPr>
              <a:t>】</a:t>
            </a:r>
            <a:endParaRPr lang="ja-JP" altLang="en-US" sz="1200" dirty="0">
              <a:solidFill>
                <a:srgbClr val="4A452A"/>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5732155" y="4709926"/>
            <a:ext cx="3594726" cy="1255728"/>
          </a:xfrm>
          <a:prstGeom prst="rect">
            <a:avLst/>
          </a:prstGeom>
        </p:spPr>
        <p:txBody>
          <a:bodyPr wrap="square" anchor="ctr">
            <a:spAutoFit/>
          </a:bodyPr>
          <a:lstStyle/>
          <a:p>
            <a:pPr marL="273050" lvl="0" indent="-273050">
              <a:lnSpc>
                <a:spcPct val="120000"/>
              </a:lnSpc>
              <a:tabLst>
                <a:tab pos="355600" algn="l"/>
              </a:tabLst>
              <a:defRPr/>
            </a:pPr>
            <a:r>
              <a:rPr lang="en-US" altLang="ja-JP" sz="1050" dirty="0">
                <a:solidFill>
                  <a:srgbClr val="4A452A"/>
                </a:solidFill>
                <a:latin typeface="Meiryo UI" panose="020B0604030504040204" pitchFamily="50" charset="-128"/>
                <a:ea typeface="Meiryo UI" panose="020B0604030504040204" pitchFamily="50" charset="-128"/>
              </a:rPr>
              <a:t>【</a:t>
            </a:r>
            <a:r>
              <a:rPr lang="ja-JP" altLang="en-US" sz="1050" dirty="0">
                <a:solidFill>
                  <a:srgbClr val="4A452A"/>
                </a:solidFill>
                <a:latin typeface="Meiryo UI" panose="020B0604030504040204" pitchFamily="50" charset="-128"/>
                <a:ea typeface="Meiryo UI" panose="020B0604030504040204" pitchFamily="50" charset="-128"/>
              </a:rPr>
              <a:t>意匠に係る物品</a:t>
            </a:r>
            <a:r>
              <a:rPr lang="en-US" altLang="ja-JP" sz="1050" dirty="0">
                <a:solidFill>
                  <a:srgbClr val="4A452A"/>
                </a:solidFill>
                <a:latin typeface="Meiryo UI" panose="020B0604030504040204" pitchFamily="50" charset="-128"/>
                <a:ea typeface="Meiryo UI" panose="020B0604030504040204" pitchFamily="50" charset="-128"/>
              </a:rPr>
              <a:t>】</a:t>
            </a:r>
            <a:r>
              <a:rPr lang="ja-JP" altLang="en-US" sz="1050" dirty="0">
                <a:solidFill>
                  <a:srgbClr val="4A452A"/>
                </a:solidFill>
                <a:latin typeface="Meiryo UI" panose="020B0604030504040204" pitchFamily="50" charset="-128"/>
                <a:ea typeface="Meiryo UI" panose="020B0604030504040204" pitchFamily="50" charset="-128"/>
              </a:rPr>
              <a:t>住宅</a:t>
            </a:r>
            <a:endParaRPr lang="en-US" altLang="ja-JP" sz="105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050" dirty="0">
                <a:solidFill>
                  <a:srgbClr val="4A452A"/>
                </a:solidFill>
                <a:latin typeface="Meiryo UI" panose="020B0604030504040204" pitchFamily="50" charset="-128"/>
                <a:ea typeface="Meiryo UI" panose="020B0604030504040204" pitchFamily="50" charset="-128"/>
              </a:rPr>
              <a:t>【</a:t>
            </a:r>
            <a:r>
              <a:rPr lang="ja-JP" altLang="en-US" sz="1050" dirty="0">
                <a:solidFill>
                  <a:srgbClr val="4A452A"/>
                </a:solidFill>
                <a:latin typeface="Meiryo UI" panose="020B0604030504040204" pitchFamily="50" charset="-128"/>
                <a:ea typeface="Meiryo UI" panose="020B0604030504040204" pitchFamily="50" charset="-128"/>
              </a:rPr>
              <a:t>意匠に係る物品の説明</a:t>
            </a:r>
            <a:r>
              <a:rPr lang="en-US" altLang="ja-JP" sz="1050" dirty="0">
                <a:solidFill>
                  <a:srgbClr val="4A452A"/>
                </a:solidFill>
                <a:latin typeface="Meiryo UI" panose="020B0604030504040204" pitchFamily="50" charset="-128"/>
                <a:ea typeface="Meiryo UI" panose="020B0604030504040204" pitchFamily="50" charset="-128"/>
              </a:rPr>
              <a:t>】</a:t>
            </a:r>
          </a:p>
          <a:p>
            <a:pPr marL="273050" lvl="0" indent="-273050">
              <a:lnSpc>
                <a:spcPct val="120000"/>
              </a:lnSpc>
              <a:tabLst>
                <a:tab pos="355600" algn="l"/>
              </a:tabLst>
              <a:defRPr/>
            </a:pPr>
            <a:r>
              <a:rPr lang="ja-JP" altLang="en-US" sz="1050" dirty="0">
                <a:solidFill>
                  <a:srgbClr val="4A452A"/>
                </a:solidFill>
                <a:latin typeface="Meiryo UI" panose="020B0604030504040204" pitchFamily="50" charset="-128"/>
                <a:ea typeface="Meiryo UI" panose="020B0604030504040204" pitchFamily="50" charset="-128"/>
              </a:rPr>
              <a:t>この建築物は、別荘等での使用を目的としたものである。</a:t>
            </a:r>
            <a:endParaRPr lang="en-US" altLang="ja-JP" sz="105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050" dirty="0">
                <a:solidFill>
                  <a:srgbClr val="4A452A"/>
                </a:solidFill>
                <a:latin typeface="Meiryo UI" panose="020B0604030504040204" pitchFamily="50" charset="-128"/>
                <a:ea typeface="Meiryo UI" panose="020B0604030504040204" pitchFamily="50" charset="-128"/>
              </a:rPr>
              <a:t>【</a:t>
            </a:r>
            <a:r>
              <a:rPr lang="ja-JP" altLang="en-US" sz="1050" dirty="0">
                <a:solidFill>
                  <a:srgbClr val="4A452A"/>
                </a:solidFill>
                <a:latin typeface="Meiryo UI" panose="020B0604030504040204" pitchFamily="50" charset="-128"/>
                <a:ea typeface="Meiryo UI" panose="020B0604030504040204" pitchFamily="50" charset="-128"/>
              </a:rPr>
              <a:t>意匠の説明</a:t>
            </a:r>
            <a:r>
              <a:rPr lang="en-US" altLang="ja-JP" sz="1050" dirty="0">
                <a:solidFill>
                  <a:srgbClr val="4A452A"/>
                </a:solidFill>
                <a:latin typeface="Meiryo UI" panose="020B0604030504040204" pitchFamily="50" charset="-128"/>
                <a:ea typeface="Meiryo UI" panose="020B0604030504040204" pitchFamily="50" charset="-128"/>
              </a:rPr>
              <a:t>】</a:t>
            </a:r>
          </a:p>
          <a:p>
            <a:pPr marL="273050" lvl="0" indent="-273050">
              <a:lnSpc>
                <a:spcPct val="120000"/>
              </a:lnSpc>
              <a:tabLst>
                <a:tab pos="355600" algn="l"/>
              </a:tabLst>
              <a:defRPr/>
            </a:pPr>
            <a:r>
              <a:rPr lang="ja-JP" altLang="en-US" sz="1050" dirty="0">
                <a:solidFill>
                  <a:srgbClr val="4A452A"/>
                </a:solidFill>
                <a:latin typeface="Meiryo UI" panose="020B0604030504040204" pitchFamily="50" charset="-128"/>
                <a:ea typeface="Meiryo UI" panose="020B0604030504040204" pitchFamily="50" charset="-128"/>
              </a:rPr>
              <a:t>実線で表した部分が意匠登録を受けようとする部分である。</a:t>
            </a:r>
            <a:endParaRPr lang="en-US" altLang="ja-JP" sz="105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050" dirty="0">
                <a:solidFill>
                  <a:srgbClr val="4A452A"/>
                </a:solidFill>
                <a:latin typeface="Meiryo UI" panose="020B0604030504040204" pitchFamily="50" charset="-128"/>
                <a:ea typeface="Meiryo UI" panose="020B0604030504040204" pitchFamily="50" charset="-128"/>
              </a:rPr>
              <a:t>当該窓部は透明である。</a:t>
            </a:r>
          </a:p>
        </p:txBody>
      </p:sp>
    </p:spTree>
    <p:extLst>
      <p:ext uri="{BB962C8B-B14F-4D97-AF65-F5344CB8AC3E}">
        <p14:creationId xmlns:p14="http://schemas.microsoft.com/office/powerpoint/2010/main" val="3991864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63809" y="0"/>
            <a:ext cx="8928992" cy="5349922"/>
          </a:xfrm>
          <a:prstGeom prst="rect">
            <a:avLst/>
          </a:prstGeom>
          <a:solidFill>
            <a:schemeClr val="bg1"/>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p:cNvSpPr/>
          <p:nvPr/>
        </p:nvSpPr>
        <p:spPr>
          <a:xfrm>
            <a:off x="515047" y="113475"/>
            <a:ext cx="8738135" cy="1384995"/>
          </a:xfrm>
          <a:prstGeom prst="rect">
            <a:avLst/>
          </a:prstGeom>
        </p:spPr>
        <p:txBody>
          <a:bodyPr wrap="square" anchor="t">
            <a:spAutoFit/>
          </a:bodyPr>
          <a:lstStyle/>
          <a:p>
            <a:pPr marL="273050" lvl="0" indent="-273050">
              <a:lnSpc>
                <a:spcPct val="120000"/>
              </a:lnSpc>
              <a:tabLst>
                <a:tab pos="355600" algn="l"/>
              </a:tabLst>
              <a:defRPr/>
            </a:pPr>
            <a:r>
              <a:rPr lang="ja-JP" altLang="en-US" sz="1400" b="1" dirty="0">
                <a:solidFill>
                  <a:srgbClr val="C00000"/>
                </a:solidFill>
                <a:latin typeface="Meiryo UI" panose="020B0604030504040204" pitchFamily="50" charset="-128"/>
                <a:ea typeface="Meiryo UI" panose="020B0604030504040204" pitchFamily="50" charset="-128"/>
              </a:rPr>
              <a:t>（２）彩色で描き分け</a:t>
            </a:r>
            <a:endParaRPr lang="en-US" altLang="ja-JP" sz="1400" b="1" dirty="0">
              <a:solidFill>
                <a:srgbClr val="C00000"/>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　「意匠登録を受けようとする部分」と「その他の部分」を彩色等によって区別して表します。</a:t>
            </a:r>
            <a:endParaRPr lang="en-US" altLang="ja-JP" sz="1400" dirty="0">
              <a:solidFill>
                <a:srgbClr val="4A452A"/>
              </a:solidFill>
              <a:latin typeface="Meiryo UI" panose="020B0604030504040204" pitchFamily="50" charset="-128"/>
              <a:ea typeface="Meiryo UI" panose="020B0604030504040204" pitchFamily="50" charset="-128"/>
            </a:endParaRPr>
          </a:p>
          <a:p>
            <a:pPr marL="95250" lvl="0">
              <a:lnSpc>
                <a:spcPct val="120000"/>
              </a:lnSpc>
              <a:tabLst>
                <a:tab pos="355600" algn="l"/>
              </a:tabLst>
              <a:defRPr/>
            </a:pPr>
            <a:r>
              <a:rPr lang="ja-JP" altLang="en-US" sz="1400" dirty="0">
                <a:solidFill>
                  <a:srgbClr val="4A452A"/>
                </a:solidFill>
                <a:latin typeface="Meiryo UI" panose="020B0604030504040204" pitchFamily="50" charset="-128"/>
                <a:ea typeface="Meiryo UI" panose="020B0604030504040204" pitchFamily="50" charset="-128"/>
              </a:rPr>
              <a:t>この際、「意匠登録を受けようとする部分」の方に、説明のための彩色をしてしまうと、その色彩が、意匠登録を受けようとする意匠に含まれるものなのか、説明のためのものであって意匠に含まれないものであるのかが不明となり、具体的な意匠が特定できないことがあります。そのため、彩色等によって区別する場合には、「その他の部分」の方に彩色します。</a:t>
            </a:r>
          </a:p>
        </p:txBody>
      </p:sp>
      <p:cxnSp>
        <p:nvCxnSpPr>
          <p:cNvPr id="15" name="直線コネクタ 14"/>
          <p:cNvCxnSpPr/>
          <p:nvPr/>
        </p:nvCxnSpPr>
        <p:spPr>
          <a:xfrm flipV="1">
            <a:off x="687251" y="378918"/>
            <a:ext cx="1691807" cy="1"/>
          </a:xfrm>
          <a:prstGeom prst="line">
            <a:avLst/>
          </a:prstGeom>
          <a:ln w="38100" cap="rnd" cmpd="sng">
            <a:solidFill>
              <a:srgbClr val="EB6B80">
                <a:alpha val="70000"/>
              </a:srgbClr>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bwMode="auto">
          <a:xfrm>
            <a:off x="746620" y="1709006"/>
            <a:ext cx="7491369" cy="3544348"/>
          </a:xfrm>
          <a:prstGeom prst="rect">
            <a:avLst/>
          </a:prstGeom>
          <a:solidFill>
            <a:schemeClr val="bg1"/>
          </a:solidFill>
          <a:ln w="9525">
            <a:solidFill>
              <a:schemeClr val="bg1"/>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7" name="正方形/長方形 16"/>
          <p:cNvSpPr/>
          <p:nvPr/>
        </p:nvSpPr>
        <p:spPr>
          <a:xfrm>
            <a:off x="694106" y="1743729"/>
            <a:ext cx="8424727" cy="757130"/>
          </a:xfrm>
          <a:prstGeom prst="rect">
            <a:avLst/>
          </a:prstGeom>
        </p:spPr>
        <p:txBody>
          <a:bodyPr wrap="square" anchor="ctr">
            <a:spAutoFit/>
          </a:bodyPr>
          <a:lstStyle/>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住宅</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意匠に係る物品の説明</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この建築物は、別荘等での使用を目的としたものである。</a:t>
            </a:r>
            <a:endParaRPr lang="en-US" altLang="ja-JP" sz="12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意匠の説明</a:t>
            </a: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薄墨を付した部分以外の部分が意匠登録を受けようとする部分である。当該窓部は透明である。</a:t>
            </a:r>
          </a:p>
        </p:txBody>
      </p:sp>
      <p:sp>
        <p:nvSpPr>
          <p:cNvPr id="18" name="正方形/長方形 17"/>
          <p:cNvSpPr/>
          <p:nvPr/>
        </p:nvSpPr>
        <p:spPr>
          <a:xfrm>
            <a:off x="922790" y="4897242"/>
            <a:ext cx="2591237" cy="313932"/>
          </a:xfrm>
          <a:prstGeom prst="rect">
            <a:avLst/>
          </a:prstGeom>
        </p:spPr>
        <p:txBody>
          <a:bodyPr wrap="square" anchor="ctr">
            <a:spAutoFit/>
          </a:bodyPr>
          <a:lstStyle/>
          <a:p>
            <a:pPr marL="273050" lvl="0" indent="-273050" algn="ctr">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正面、平面及び左側面を表す図</a:t>
            </a:r>
            <a:r>
              <a:rPr lang="en-US" altLang="ja-JP" sz="1200" dirty="0">
                <a:solidFill>
                  <a:srgbClr val="4A452A"/>
                </a:solidFill>
                <a:latin typeface="Meiryo UI" panose="020B0604030504040204" pitchFamily="50" charset="-128"/>
                <a:ea typeface="Meiryo UI" panose="020B0604030504040204" pitchFamily="50" charset="-128"/>
              </a:rPr>
              <a:t>】</a:t>
            </a:r>
            <a:endParaRPr lang="ja-JP" altLang="en-US" sz="1200" dirty="0">
              <a:solidFill>
                <a:srgbClr val="4A452A"/>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3843557" y="4897242"/>
            <a:ext cx="2591237" cy="313932"/>
          </a:xfrm>
          <a:prstGeom prst="rect">
            <a:avLst/>
          </a:prstGeom>
        </p:spPr>
        <p:txBody>
          <a:bodyPr wrap="square" anchor="ctr">
            <a:spAutoFit/>
          </a:bodyPr>
          <a:lstStyle/>
          <a:p>
            <a:pPr marL="273050" lvl="0" indent="-273050" algn="ctr">
              <a:lnSpc>
                <a:spcPct val="120000"/>
              </a:lnSpc>
              <a:tabLst>
                <a:tab pos="355600" algn="l"/>
              </a:tabLst>
              <a:defRPr/>
            </a:pPr>
            <a:r>
              <a:rPr lang="en-US" altLang="ja-JP" sz="1200" dirty="0">
                <a:solidFill>
                  <a:srgbClr val="4A452A"/>
                </a:solidFill>
                <a:latin typeface="Meiryo UI" panose="020B0604030504040204" pitchFamily="50" charset="-128"/>
                <a:ea typeface="Meiryo UI" panose="020B0604030504040204" pitchFamily="50" charset="-128"/>
              </a:rPr>
              <a:t>【</a:t>
            </a:r>
            <a:r>
              <a:rPr lang="ja-JP" altLang="en-US" sz="1200" dirty="0">
                <a:solidFill>
                  <a:srgbClr val="4A452A"/>
                </a:solidFill>
                <a:latin typeface="Meiryo UI" panose="020B0604030504040204" pitchFamily="50" charset="-128"/>
                <a:ea typeface="Meiryo UI" panose="020B0604030504040204" pitchFamily="50" charset="-128"/>
              </a:rPr>
              <a:t>背面、平面及び右側面を表す図</a:t>
            </a:r>
            <a:r>
              <a:rPr lang="en-US" altLang="ja-JP" sz="1200" dirty="0">
                <a:solidFill>
                  <a:srgbClr val="4A452A"/>
                </a:solidFill>
                <a:latin typeface="Meiryo UI" panose="020B0604030504040204" pitchFamily="50" charset="-128"/>
                <a:ea typeface="Meiryo UI" panose="020B0604030504040204" pitchFamily="50" charset="-128"/>
              </a:rPr>
              <a:t>】</a:t>
            </a:r>
            <a:endParaRPr lang="ja-JP" altLang="en-US" sz="1200" dirty="0">
              <a:solidFill>
                <a:srgbClr val="4A452A"/>
              </a:solidFill>
              <a:latin typeface="Meiryo UI" panose="020B0604030504040204" pitchFamily="50" charset="-128"/>
              <a:ea typeface="Meiryo UI" panose="020B0604030504040204" pitchFamily="50" charset="-128"/>
            </a:endParaRPr>
          </a:p>
        </p:txBody>
      </p:sp>
      <p:pic>
        <p:nvPicPr>
          <p:cNvPr id="20" name="図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792" y="2733823"/>
            <a:ext cx="2340069" cy="2119599"/>
          </a:xfrm>
          <a:prstGeom prst="rect">
            <a:avLst/>
          </a:prstGeom>
        </p:spPr>
      </p:pic>
      <p:pic>
        <p:nvPicPr>
          <p:cNvPr id="22" name="図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9329" y="2722638"/>
            <a:ext cx="2338135" cy="2119599"/>
          </a:xfrm>
          <a:prstGeom prst="rect">
            <a:avLst/>
          </a:prstGeom>
        </p:spPr>
      </p:pic>
      <p:sp>
        <p:nvSpPr>
          <p:cNvPr id="23" name="正方形/長方形 2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479622" y="6610604"/>
            <a:ext cx="96212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出願の手続</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9563978" y="6610392"/>
            <a:ext cx="341760" cy="230832"/>
          </a:xfrm>
          <a:prstGeom prst="rect">
            <a:avLst/>
          </a:prstGeom>
          <a:no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76</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560646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7" name="正方形/長方形 26"/>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組物の意匠</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360890" y="1106614"/>
            <a:ext cx="9381146" cy="400110"/>
          </a:xfrm>
          <a:prstGeom prst="rect">
            <a:avLst/>
          </a:prstGeom>
        </p:spPr>
        <p:txBody>
          <a:bodyPr wrap="square" anchor="ctr">
            <a:spAutoFit/>
          </a:bodyPr>
          <a:lstStyle/>
          <a:p>
            <a:pPr marL="273050" indent="-273050">
              <a:tabLst>
                <a:tab pos="355600" algn="l"/>
              </a:tabLst>
              <a:defRPr/>
            </a:pPr>
            <a:r>
              <a:rPr lang="en-US" altLang="ja-JP" sz="2000" b="1" dirty="0">
                <a:solidFill>
                  <a:srgbClr val="254061"/>
                </a:solidFill>
                <a:latin typeface="Meiryo UI" panose="020B0604030504040204" pitchFamily="50" charset="-128"/>
                <a:ea typeface="Meiryo UI" panose="020B0604030504040204" pitchFamily="50" charset="-128"/>
              </a:rPr>
              <a:t>【</a:t>
            </a:r>
            <a:r>
              <a:rPr lang="ja-JP" altLang="en-US" sz="2000" b="1" dirty="0">
                <a:solidFill>
                  <a:srgbClr val="254061"/>
                </a:solidFill>
                <a:latin typeface="Meiryo UI" panose="020B0604030504040204" pitchFamily="50" charset="-128"/>
                <a:ea typeface="Meiryo UI" panose="020B0604030504040204" pitchFamily="50" charset="-128"/>
              </a:rPr>
              <a:t>意匠に係る物品</a:t>
            </a:r>
            <a:r>
              <a:rPr lang="en-US" altLang="ja-JP" sz="2000" b="1" dirty="0">
                <a:solidFill>
                  <a:srgbClr val="254061"/>
                </a:solidFill>
                <a:latin typeface="Meiryo UI" panose="020B0604030504040204" pitchFamily="50" charset="-128"/>
                <a:ea typeface="Meiryo UI" panose="020B0604030504040204" pitchFamily="50" charset="-128"/>
              </a:rPr>
              <a:t>】</a:t>
            </a:r>
            <a:r>
              <a:rPr lang="ja-JP" altLang="en-US" sz="2000" b="1" dirty="0">
                <a:solidFill>
                  <a:srgbClr val="254061"/>
                </a:solidFill>
                <a:latin typeface="Meiryo UI" panose="020B0604030504040204" pitchFamily="50" charset="-128"/>
                <a:ea typeface="Meiryo UI" panose="020B0604030504040204" pitchFamily="50" charset="-128"/>
              </a:rPr>
              <a:t>には、以下の一覧を</a:t>
            </a:r>
            <a:r>
              <a:rPr kumimoji="1" lang="ja-JP" altLang="en-US" sz="2000" b="1"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参照</a:t>
            </a:r>
            <a:r>
              <a:rPr lang="ja-JP" altLang="en-US" sz="2000" b="1" dirty="0">
                <a:solidFill>
                  <a:srgbClr val="254061"/>
                </a:solidFill>
                <a:latin typeface="Meiryo UI" panose="020B0604030504040204" pitchFamily="50" charset="-128"/>
                <a:ea typeface="Meiryo UI" panose="020B0604030504040204" pitchFamily="50" charset="-128"/>
              </a:rPr>
              <a:t>して “一組の○○” と</a:t>
            </a:r>
            <a:r>
              <a:rPr kumimoji="1" lang="ja-JP" altLang="en-US" sz="2000" b="1"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記載します。</a:t>
            </a:r>
            <a:endParaRPr kumimoji="1" lang="en-US" altLang="ja-JP" sz="2000" b="1" i="0" u="none"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350234" y="918791"/>
            <a:ext cx="2576346"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（意匠法第８条、意匠法施行規則様式第２、様式第６、別表第二など）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1304284433"/>
              </p:ext>
            </p:extLst>
          </p:nvPr>
        </p:nvGraphicFramePr>
        <p:xfrm>
          <a:off x="441271" y="1580304"/>
          <a:ext cx="4299365" cy="5063724"/>
        </p:xfrm>
        <a:graphic>
          <a:graphicData uri="http://schemas.openxmlformats.org/drawingml/2006/table">
            <a:tbl>
              <a:tblPr>
                <a:tableStyleId>{5C22544A-7EE6-4342-B048-85BDC9FD1C3A}</a:tableStyleId>
              </a:tblPr>
              <a:tblGrid>
                <a:gridCol w="1976957">
                  <a:extLst>
                    <a:ext uri="{9D8B030D-6E8A-4147-A177-3AD203B41FA5}">
                      <a16:colId xmlns:a16="http://schemas.microsoft.com/office/drawing/2014/main" val="4139951405"/>
                    </a:ext>
                  </a:extLst>
                </a:gridCol>
                <a:gridCol w="2322408">
                  <a:extLst>
                    <a:ext uri="{9D8B030D-6E8A-4147-A177-3AD203B41FA5}">
                      <a16:colId xmlns:a16="http://schemas.microsoft.com/office/drawing/2014/main" val="3408070848"/>
                    </a:ext>
                  </a:extLst>
                </a:gridCol>
              </a:tblGrid>
              <a:tr h="266373">
                <a:tc>
                  <a:txBody>
                    <a:bodyPr/>
                    <a:lstStyle/>
                    <a:p>
                      <a:pPr algn="ctr">
                        <a:spcAft>
                          <a:spcPts val="0"/>
                        </a:spcAft>
                      </a:pPr>
                      <a:r>
                        <a:rPr lang="ja-JP" sz="1100" b="1" kern="100" dirty="0">
                          <a:solidFill>
                            <a:schemeClr val="bg1"/>
                          </a:solidFill>
                          <a:effectLst/>
                          <a:latin typeface="Meiryo UI" panose="020B0604030504040204" pitchFamily="50" charset="-128"/>
                          <a:ea typeface="Meiryo UI" panose="020B0604030504040204" pitchFamily="50" charset="-128"/>
                        </a:rPr>
                        <a:t>組物の意匠</a:t>
                      </a:r>
                      <a:endParaRPr lang="ja-JP" sz="11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rgbClr val="254061"/>
                    </a:solidFill>
                  </a:tcPr>
                </a:tc>
                <a:tc>
                  <a:txBody>
                    <a:bodyPr/>
                    <a:lstStyle/>
                    <a:p>
                      <a:pPr algn="ctr">
                        <a:spcAft>
                          <a:spcPts val="0"/>
                        </a:spcAft>
                      </a:pPr>
                      <a:r>
                        <a:rPr lang="ja-JP" sz="1100" b="1" kern="100" dirty="0">
                          <a:solidFill>
                            <a:schemeClr val="bg1"/>
                          </a:solidFill>
                          <a:effectLst/>
                          <a:latin typeface="Meiryo UI" panose="020B0604030504040204" pitchFamily="50" charset="-128"/>
                          <a:ea typeface="Meiryo UI" panose="020B0604030504040204" pitchFamily="50" charset="-128"/>
                        </a:rPr>
                        <a:t>構成物品等の例</a:t>
                      </a:r>
                      <a:endParaRPr lang="ja-JP" sz="11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rgbClr val="254061"/>
                    </a:solidFill>
                  </a:tcPr>
                </a:tc>
                <a:extLst>
                  <a:ext uri="{0D108BD9-81ED-4DB2-BD59-A6C34878D82A}">
                    <a16:rowId xmlns:a16="http://schemas.microsoft.com/office/drawing/2014/main" val="567502664"/>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一組の食品セット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marL="0" marR="0" lvl="0" indent="90805" algn="l" defTabSz="914400" rtl="0" eaLnBrk="1" fontAlgn="auto" latinLnBrk="0" hangingPunct="1">
                        <a:lnSpc>
                          <a:spcPct val="100000"/>
                        </a:lnSpc>
                        <a:spcBef>
                          <a:spcPts val="0"/>
                        </a:spcBef>
                        <a:spcAft>
                          <a:spcPts val="0"/>
                        </a:spcAft>
                        <a:buClrTx/>
                        <a:buSzTx/>
                        <a:buFontTx/>
                        <a:buNone/>
                        <a:tabLst/>
                        <a:defRPr/>
                      </a:pPr>
                      <a:r>
                        <a:rPr lang="ja-JP" sz="1000" kern="100" dirty="0">
                          <a:effectLst/>
                          <a:latin typeface="Meiryo UI" panose="020B0604030504040204" pitchFamily="50" charset="-128"/>
                          <a:ea typeface="Meiryo UI" panose="020B0604030504040204" pitchFamily="50" charset="-128"/>
                        </a:rPr>
                        <a:t>・チョコレート</a:t>
                      </a:r>
                      <a:r>
                        <a:rPr lang="ja-JP" altLang="ja-JP" sz="1000" kern="100" dirty="0">
                          <a:effectLst/>
                          <a:latin typeface="Meiryo UI" panose="020B0604030504040204" pitchFamily="50" charset="-128"/>
                          <a:ea typeface="Meiryo UI" panose="020B0604030504040204" pitchFamily="50" charset="-128"/>
                        </a:rPr>
                        <a:t>（二以上）</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3497613584"/>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一組の嗜好品セット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a:effectLst/>
                          <a:latin typeface="Meiryo UI" panose="020B0604030504040204" pitchFamily="50" charset="-128"/>
                          <a:ea typeface="Meiryo UI" panose="020B0604030504040204" pitchFamily="50" charset="-128"/>
                        </a:rPr>
                        <a:t>・たばこ、ライター、灰皿</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2429660070"/>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一組の衣服セット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・ジャケット、ベスト、スラックス</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165159772"/>
                  </a:ext>
                </a:extLst>
              </a:tr>
              <a:tr h="309327">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一組の身の回り品セット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・指輪、ネックレス、ブレスレット、イヤリング</a:t>
                      </a:r>
                      <a:endParaRPr lang="en-US" altLang="ja-JP" sz="1000" kern="100" dirty="0">
                        <a:effectLst/>
                        <a:latin typeface="Meiryo UI" panose="020B0604030504040204" pitchFamily="50" charset="-128"/>
                        <a:ea typeface="Meiryo UI" panose="020B0604030504040204" pitchFamily="50" charset="-128"/>
                      </a:endParaRPr>
                    </a:p>
                    <a:p>
                      <a:pPr indent="90805" algn="l">
                        <a:spcAft>
                          <a:spcPts val="0"/>
                        </a:spcAft>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・カフスボタン、ネクタイ止め</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590383426"/>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一組の美容用具セット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・化粧用ブラシ</a:t>
                      </a:r>
                      <a:r>
                        <a:rPr lang="ja-JP" altLang="en-US" sz="1000" kern="100" dirty="0">
                          <a:effectLst/>
                          <a:latin typeface="Meiryo UI" panose="020B0604030504040204" pitchFamily="50" charset="-128"/>
                          <a:ea typeface="Meiryo UI" panose="020B0604030504040204" pitchFamily="50" charset="-128"/>
                        </a:rPr>
                        <a:t>、（二以上）</a:t>
                      </a:r>
                      <a:endParaRPr lang="ja-JP" sz="1000" kern="100" dirty="0">
                        <a:effectLst/>
                        <a:latin typeface="Meiryo UI" panose="020B0604030504040204" pitchFamily="50" charset="-128"/>
                        <a:ea typeface="Meiryo UI" panose="020B0604030504040204" pitchFamily="50" charset="-128"/>
                      </a:endParaRPr>
                    </a:p>
                  </a:txBody>
                  <a:tcPr marL="370" marR="370" marT="370" marB="0" anchor="ctr">
                    <a:solidFill>
                      <a:schemeClr val="bg1">
                        <a:lumMod val="95000"/>
                      </a:schemeClr>
                    </a:solidFill>
                  </a:tcPr>
                </a:tc>
                <a:extLst>
                  <a:ext uri="{0D108BD9-81ED-4DB2-BD59-A6C34878D82A}">
                    <a16:rowId xmlns:a16="http://schemas.microsoft.com/office/drawing/2014/main" val="2466340120"/>
                  </a:ext>
                </a:extLst>
              </a:tr>
              <a:tr h="309327">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一組の家庭用繊維製品セット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・まくら、掛け布団、敷き布団</a:t>
                      </a:r>
                      <a:endParaRPr lang="en-US" altLang="ja-JP" sz="1000" kern="100" dirty="0">
                        <a:effectLst/>
                        <a:latin typeface="Meiryo UI" panose="020B0604030504040204" pitchFamily="50" charset="-128"/>
                        <a:ea typeface="Meiryo UI" panose="020B0604030504040204" pitchFamily="50" charset="-128"/>
                      </a:endParaRPr>
                    </a:p>
                    <a:p>
                      <a:pPr indent="90805" algn="l">
                        <a:spcAft>
                          <a:spcPts val="0"/>
                        </a:spcAft>
                      </a:pPr>
                      <a:r>
                        <a:rPr lang="ja-JP" altLang="en-US" sz="1000" kern="100" dirty="0">
                          <a:effectLst/>
                          <a:latin typeface="Meiryo UI" panose="020B0604030504040204" pitchFamily="50" charset="-128"/>
                          <a:ea typeface="Meiryo UI" panose="020B0604030504040204" pitchFamily="50" charset="-128"/>
                        </a:rPr>
                        <a:t>・クッション（二以上）</a:t>
                      </a:r>
                      <a:endParaRPr lang="ja-JP" sz="1000" kern="100" dirty="0">
                        <a:effectLst/>
                        <a:latin typeface="Meiryo UI" panose="020B0604030504040204" pitchFamily="50" charset="-128"/>
                        <a:ea typeface="Meiryo UI" panose="020B0604030504040204" pitchFamily="50" charset="-128"/>
                      </a:endParaRPr>
                    </a:p>
                  </a:txBody>
                  <a:tcPr marL="370" marR="370" marT="370" marB="0" anchor="ctr">
                    <a:solidFill>
                      <a:schemeClr val="bg1">
                        <a:lumMod val="95000"/>
                      </a:schemeClr>
                    </a:solidFill>
                  </a:tcPr>
                </a:tc>
                <a:extLst>
                  <a:ext uri="{0D108BD9-81ED-4DB2-BD59-A6C34878D82A}">
                    <a16:rowId xmlns:a16="http://schemas.microsoft.com/office/drawing/2014/main" val="1753386878"/>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一組の室内装飾品セット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・置物（二以上）</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3256636722"/>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一組の清掃用具セット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a:t>
                      </a:r>
                      <a:r>
                        <a:rPr lang="ja-JP" altLang="en-US" sz="1000" kern="100" dirty="0">
                          <a:effectLst/>
                          <a:latin typeface="Meiryo UI" panose="020B0604030504040204" pitchFamily="50" charset="-128"/>
                          <a:ea typeface="Meiryo UI" panose="020B0604030504040204" pitchFamily="50" charset="-128"/>
                        </a:rPr>
                        <a:t>ほうき、ちり取り</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1767574605"/>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一組の洗濯用具セット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marL="0" marR="0" lvl="0" indent="90805" algn="l" defTabSz="914400" rtl="0" eaLnBrk="1" fontAlgn="auto" latinLnBrk="0" hangingPunct="1">
                        <a:lnSpc>
                          <a:spcPct val="100000"/>
                        </a:lnSpc>
                        <a:spcBef>
                          <a:spcPts val="0"/>
                        </a:spcBef>
                        <a:spcAft>
                          <a:spcPts val="0"/>
                        </a:spcAft>
                        <a:buClrTx/>
                        <a:buSzTx/>
                        <a:buFontTx/>
                        <a:buNone/>
                        <a:tabLst/>
                        <a:defRPr/>
                      </a:pPr>
                      <a:r>
                        <a:rPr lang="ja-JP" sz="1000" kern="100" dirty="0">
                          <a:effectLst/>
                          <a:latin typeface="Meiryo UI" panose="020B0604030504040204" pitchFamily="50" charset="-128"/>
                          <a:ea typeface="Meiryo UI" panose="020B0604030504040204" pitchFamily="50" charset="-128"/>
                        </a:rPr>
                        <a:t>・</a:t>
                      </a:r>
                      <a:r>
                        <a:rPr lang="ja-JP" altLang="en-US" sz="1000" kern="100" dirty="0">
                          <a:effectLst/>
                          <a:latin typeface="Meiryo UI" panose="020B0604030504040204" pitchFamily="50" charset="-128"/>
                          <a:ea typeface="Meiryo UI" panose="020B0604030504040204" pitchFamily="50" charset="-128"/>
                        </a:rPr>
                        <a:t>電気洗濯機、衣服乾燥機</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162054993"/>
                  </a:ext>
                </a:extLst>
              </a:tr>
              <a:tr h="309327">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一組の家庭用保健衛生用品セット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a:t>
                      </a:r>
                      <a:r>
                        <a:rPr lang="ja-JP" altLang="en-US" sz="1000" kern="100" dirty="0">
                          <a:effectLst/>
                          <a:latin typeface="Meiryo UI" panose="020B0604030504040204" pitchFamily="50" charset="-128"/>
                          <a:ea typeface="Meiryo UI" panose="020B0604030504040204" pitchFamily="50" charset="-128"/>
                        </a:rPr>
                        <a:t>歯ブラシ立て、コップ</a:t>
                      </a:r>
                      <a:endParaRPr lang="en-US" altLang="ja-JP" sz="1000" kern="100" dirty="0">
                        <a:effectLst/>
                        <a:latin typeface="Meiryo UI" panose="020B0604030504040204" pitchFamily="50" charset="-128"/>
                        <a:ea typeface="Meiryo UI" panose="020B0604030504040204" pitchFamily="50" charset="-128"/>
                      </a:endParaRPr>
                    </a:p>
                    <a:p>
                      <a:pPr indent="90805" algn="l">
                        <a:spcAft>
                          <a:spcPts val="0"/>
                        </a:spcAft>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・電気歯ブラシ、電気歯ブラシホルダー</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2618257072"/>
                  </a:ext>
                </a:extLst>
              </a:tr>
              <a:tr h="309327">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一組の飲食用容器セット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・コップ</a:t>
                      </a:r>
                      <a:r>
                        <a:rPr lang="ja-JP" altLang="en-US" sz="1000" kern="100" dirty="0">
                          <a:effectLst/>
                          <a:latin typeface="Meiryo UI" panose="020B0604030504040204" pitchFamily="50" charset="-128"/>
                          <a:ea typeface="Meiryo UI" panose="020B0604030504040204" pitchFamily="50" charset="-128"/>
                        </a:rPr>
                        <a:t>（二以上）</a:t>
                      </a:r>
                      <a:endParaRPr lang="en-US" altLang="ja-JP" sz="1000" kern="100" dirty="0">
                        <a:effectLst/>
                        <a:latin typeface="Meiryo UI" panose="020B0604030504040204" pitchFamily="50" charset="-128"/>
                        <a:ea typeface="Meiryo UI" panose="020B0604030504040204" pitchFamily="50" charset="-128"/>
                      </a:endParaRPr>
                    </a:p>
                    <a:p>
                      <a:pPr indent="90805" algn="l">
                        <a:spcAft>
                          <a:spcPts val="0"/>
                        </a:spcAft>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・皿、ティーポット、ティーカップ</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3229523872"/>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一組の調理器具セット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・鍋、フライパン</a:t>
                      </a:r>
                      <a:endParaRPr lang="en-US" altLang="ja-JP" sz="1000" kern="100" dirty="0">
                        <a:effectLst/>
                        <a:latin typeface="Meiryo UI" panose="020B0604030504040204" pitchFamily="50" charset="-128"/>
                        <a:ea typeface="Meiryo UI" panose="020B0604030504040204" pitchFamily="50" charset="-128"/>
                      </a:endParaRPr>
                    </a:p>
                  </a:txBody>
                  <a:tcPr marL="370" marR="370" marT="370" marB="0" anchor="ctr">
                    <a:solidFill>
                      <a:schemeClr val="bg1">
                        <a:lumMod val="95000"/>
                      </a:schemeClr>
                    </a:solidFill>
                  </a:tcPr>
                </a:tc>
                <a:extLst>
                  <a:ext uri="{0D108BD9-81ED-4DB2-BD59-A6C34878D82A}">
                    <a16:rowId xmlns:a16="http://schemas.microsoft.com/office/drawing/2014/main" val="1645926540"/>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一組の飲食用具セット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・スプーン、フォーク、ナイフ</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2552360483"/>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一組の慶弔用品セット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a:t>
                      </a:r>
                      <a:r>
                        <a:rPr lang="ja-JP" altLang="en-US" sz="1000" kern="100" dirty="0">
                          <a:effectLst/>
                          <a:latin typeface="Meiryo UI" panose="020B0604030504040204" pitchFamily="50" charset="-128"/>
                          <a:ea typeface="Meiryo UI" panose="020B0604030504040204" pitchFamily="50" charset="-128"/>
                        </a:rPr>
                        <a:t>葬祭用花瓶、香炉</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3072308210"/>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一組の照明機器セット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・天井灯、壁灯</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899748763"/>
                  </a:ext>
                </a:extLst>
              </a:tr>
              <a:tr h="463805">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一組の空調機器セット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・エアーコンディショナー、扇風機</a:t>
                      </a:r>
                      <a:endParaRPr lang="en-US" altLang="ja-JP" sz="1000" kern="100" dirty="0">
                        <a:effectLst/>
                        <a:latin typeface="Meiryo UI" panose="020B0604030504040204" pitchFamily="50" charset="-128"/>
                        <a:ea typeface="Meiryo UI" panose="020B0604030504040204" pitchFamily="50" charset="-128"/>
                      </a:endParaRPr>
                    </a:p>
                    <a:p>
                      <a:pPr marL="180975" indent="-90488" algn="l">
                        <a:spcAft>
                          <a:spcPts val="0"/>
                        </a:spcAft>
                      </a:pP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・エアーコンディショナー、エアーコンディショナー用室外機</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4118375893"/>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一組の厨房設備用品セット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・こん</a:t>
                      </a:r>
                      <a:r>
                        <a:rPr lang="ja-JP" sz="1000" kern="100" dirty="0" err="1">
                          <a:effectLst/>
                          <a:latin typeface="Meiryo UI" panose="020B0604030504040204" pitchFamily="50" charset="-128"/>
                          <a:ea typeface="Meiryo UI" panose="020B0604030504040204" pitchFamily="50" charset="-128"/>
                        </a:rPr>
                        <a:t>ろ</a:t>
                      </a:r>
                      <a:r>
                        <a:rPr lang="ja-JP" sz="1000" kern="100" dirty="0">
                          <a:effectLst/>
                          <a:latin typeface="Meiryo UI" panose="020B0604030504040204" pitchFamily="50" charset="-128"/>
                          <a:ea typeface="Meiryo UI" panose="020B0604030504040204" pitchFamily="50" charset="-128"/>
                        </a:rPr>
                        <a:t>台、調理台、流し台、収納棚</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2591258782"/>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一組の衛生設備用品セット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・洗面化粧台、化粧鏡、収納棚</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2296858137"/>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一組の室内整理用品セット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・ハンガー、スカートハンガー</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2635739921"/>
                  </a:ext>
                </a:extLst>
              </a:tr>
              <a:tr h="309327">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一組の家具セット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・テーブル、いす、子ども用いす</a:t>
                      </a:r>
                      <a:endParaRPr lang="en-US" altLang="ja-JP" sz="1000" kern="100" dirty="0">
                        <a:effectLst/>
                        <a:latin typeface="Meiryo UI" panose="020B0604030504040204" pitchFamily="50" charset="-128"/>
                        <a:ea typeface="Meiryo UI" panose="020B0604030504040204" pitchFamily="50" charset="-128"/>
                      </a:endParaRPr>
                    </a:p>
                    <a:p>
                      <a:pPr indent="90805" algn="l">
                        <a:spcAft>
                          <a:spcPts val="0"/>
                        </a:spcAft>
                      </a:pPr>
                      <a:r>
                        <a:rPr lang="ja-JP" altLang="en-US" sz="1000" kern="100" dirty="0">
                          <a:effectLst/>
                          <a:latin typeface="Meiryo UI" panose="020B0604030504040204" pitchFamily="50" charset="-128"/>
                          <a:ea typeface="Meiryo UI" panose="020B0604030504040204" pitchFamily="50" charset="-128"/>
                        </a:rPr>
                        <a:t>・本棚（二以上）</a:t>
                      </a:r>
                      <a:endParaRPr lang="ja-JP" sz="1000" kern="100" dirty="0">
                        <a:effectLst/>
                        <a:latin typeface="Meiryo UI" panose="020B0604030504040204" pitchFamily="50" charset="-128"/>
                        <a:ea typeface="Meiryo UI" panose="020B0604030504040204" pitchFamily="50" charset="-128"/>
                      </a:endParaRPr>
                    </a:p>
                  </a:txBody>
                  <a:tcPr marL="370" marR="370" marT="370" marB="0" anchor="ctr">
                    <a:solidFill>
                      <a:schemeClr val="bg1">
                        <a:lumMod val="95000"/>
                      </a:schemeClr>
                    </a:solidFill>
                  </a:tcPr>
                </a:tc>
                <a:extLst>
                  <a:ext uri="{0D108BD9-81ED-4DB2-BD59-A6C34878D82A}">
                    <a16:rowId xmlns:a16="http://schemas.microsoft.com/office/drawing/2014/main" val="2875146079"/>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一組のペット用品セット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・ペット用服、</a:t>
                      </a:r>
                      <a:r>
                        <a:rPr lang="ja-JP" altLang="en-US" sz="1000" kern="100" dirty="0">
                          <a:effectLst/>
                          <a:latin typeface="Meiryo UI" panose="020B0604030504040204" pitchFamily="50" charset="-128"/>
                          <a:ea typeface="Meiryo UI" panose="020B0604030504040204" pitchFamily="50" charset="-128"/>
                        </a:rPr>
                        <a:t>ペット用首輪</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709169652"/>
                  </a:ext>
                </a:extLst>
              </a:tr>
              <a:tr h="154849">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一組の遊戯娯楽用品セット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a:t>
                      </a:r>
                      <a:r>
                        <a:rPr lang="ja-JP" altLang="en-US" sz="1000" kern="100" dirty="0">
                          <a:effectLst/>
                          <a:latin typeface="Meiryo UI" panose="020B0604030504040204" pitchFamily="50" charset="-128"/>
                          <a:ea typeface="Meiryo UI" panose="020B0604030504040204" pitchFamily="50" charset="-128"/>
                        </a:rPr>
                        <a:t>碁盤、将棋盤</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3402081126"/>
                  </a:ext>
                </a:extLst>
              </a:tr>
              <a:tr h="309327">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一組の運動競技用品セット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tc>
                  <a:txBody>
                    <a:bodyPr/>
                    <a:lstStyle/>
                    <a:p>
                      <a:pPr indent="90805" algn="l">
                        <a:spcAft>
                          <a:spcPts val="0"/>
                        </a:spcAft>
                      </a:pPr>
                      <a:r>
                        <a:rPr lang="ja-JP" altLang="en-US" sz="1000" kern="100" dirty="0">
                          <a:effectLst/>
                          <a:latin typeface="Meiryo UI" panose="020B0604030504040204" pitchFamily="50" charset="-128"/>
                          <a:ea typeface="Meiryo UI" panose="020B0604030504040204" pitchFamily="50" charset="-128"/>
                        </a:rPr>
                        <a:t>・ゴルフクラブ（二以上）</a:t>
                      </a:r>
                      <a:endParaRPr lang="en-US" altLang="ja-JP" sz="1000" kern="100" dirty="0">
                        <a:effectLst/>
                        <a:latin typeface="Meiryo UI" panose="020B0604030504040204" pitchFamily="50" charset="-128"/>
                        <a:ea typeface="Meiryo UI" panose="020B0604030504040204" pitchFamily="50" charset="-128"/>
                      </a:endParaRPr>
                    </a:p>
                    <a:p>
                      <a:pPr indent="90805" algn="l">
                        <a:spcAft>
                          <a:spcPts val="0"/>
                        </a:spcAft>
                      </a:pPr>
                      <a:r>
                        <a:rPr lang="ja-JP" sz="1000" kern="100" dirty="0">
                          <a:effectLst/>
                          <a:latin typeface="Meiryo UI" panose="020B0604030504040204" pitchFamily="50" charset="-128"/>
                          <a:ea typeface="Meiryo UI" panose="020B0604030504040204" pitchFamily="50" charset="-128"/>
                        </a:rPr>
                        <a:t>・野球用グローブ</a:t>
                      </a:r>
                      <a:r>
                        <a:rPr lang="ja-JP" altLang="en-US" sz="1000" kern="100" dirty="0">
                          <a:effectLst/>
                          <a:latin typeface="Meiryo UI" panose="020B0604030504040204" pitchFamily="50" charset="-128"/>
                          <a:ea typeface="Meiryo UI" panose="020B0604030504040204" pitchFamily="50" charset="-128"/>
                        </a:rPr>
                        <a:t>、野球用ミット</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70" marR="370" marT="370" marB="0" anchor="ctr">
                    <a:solidFill>
                      <a:schemeClr val="bg1">
                        <a:lumMod val="95000"/>
                      </a:schemeClr>
                    </a:solidFill>
                  </a:tcPr>
                </a:tc>
                <a:extLst>
                  <a:ext uri="{0D108BD9-81ED-4DB2-BD59-A6C34878D82A}">
                    <a16:rowId xmlns:a16="http://schemas.microsoft.com/office/drawing/2014/main" val="3662919533"/>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3211399226"/>
              </p:ext>
            </p:extLst>
          </p:nvPr>
        </p:nvGraphicFramePr>
        <p:xfrm>
          <a:off x="4906840" y="1585517"/>
          <a:ext cx="4505980" cy="5048113"/>
        </p:xfrm>
        <a:graphic>
          <a:graphicData uri="http://schemas.openxmlformats.org/drawingml/2006/table">
            <a:tbl>
              <a:tblPr>
                <a:tableStyleId>{5C22544A-7EE6-4342-B048-85BDC9FD1C3A}</a:tableStyleId>
              </a:tblPr>
              <a:tblGrid>
                <a:gridCol w="2133193">
                  <a:extLst>
                    <a:ext uri="{9D8B030D-6E8A-4147-A177-3AD203B41FA5}">
                      <a16:colId xmlns:a16="http://schemas.microsoft.com/office/drawing/2014/main" val="4139951405"/>
                    </a:ext>
                  </a:extLst>
                </a:gridCol>
                <a:gridCol w="2372787">
                  <a:extLst>
                    <a:ext uri="{9D8B030D-6E8A-4147-A177-3AD203B41FA5}">
                      <a16:colId xmlns:a16="http://schemas.microsoft.com/office/drawing/2014/main" val="3408070848"/>
                    </a:ext>
                  </a:extLst>
                </a:gridCol>
              </a:tblGrid>
              <a:tr h="277506">
                <a:tc>
                  <a:txBody>
                    <a:bodyPr/>
                    <a:lstStyle/>
                    <a:p>
                      <a:pPr marL="0" algn="ctr" defTabSz="914400" rtl="0" eaLnBrk="1" latinLnBrk="0" hangingPunct="1">
                        <a:spcAft>
                          <a:spcPts val="0"/>
                        </a:spcAft>
                      </a:pPr>
                      <a:r>
                        <a:rPr kumimoji="1" lang="ja-JP" sz="1100" b="1" kern="100" dirty="0">
                          <a:solidFill>
                            <a:schemeClr val="bg1"/>
                          </a:solidFill>
                          <a:effectLst/>
                          <a:latin typeface="Meiryo UI" panose="020B0604030504040204" pitchFamily="50" charset="-128"/>
                          <a:ea typeface="Meiryo UI" panose="020B0604030504040204" pitchFamily="50" charset="-128"/>
                          <a:cs typeface="+mn-cs"/>
                        </a:rPr>
                        <a:t>組物の意匠</a:t>
                      </a:r>
                    </a:p>
                  </a:txBody>
                  <a:tcPr marL="370" marR="370" marT="370" marB="0" anchor="ctr">
                    <a:solidFill>
                      <a:srgbClr val="254061"/>
                    </a:solidFill>
                  </a:tcPr>
                </a:tc>
                <a:tc>
                  <a:txBody>
                    <a:bodyPr/>
                    <a:lstStyle/>
                    <a:p>
                      <a:pPr marL="0" algn="ctr" defTabSz="914400" rtl="0" eaLnBrk="1" latinLnBrk="0" hangingPunct="1">
                        <a:spcAft>
                          <a:spcPts val="0"/>
                        </a:spcAft>
                      </a:pPr>
                      <a:r>
                        <a:rPr kumimoji="1" lang="ja-JP" sz="1100" b="1" kern="100" dirty="0">
                          <a:solidFill>
                            <a:schemeClr val="bg1"/>
                          </a:solidFill>
                          <a:effectLst/>
                          <a:latin typeface="Meiryo UI" panose="020B0604030504040204" pitchFamily="50" charset="-128"/>
                          <a:ea typeface="Meiryo UI" panose="020B0604030504040204" pitchFamily="50" charset="-128"/>
                          <a:cs typeface="+mn-cs"/>
                        </a:rPr>
                        <a:t>構成物品等の例</a:t>
                      </a:r>
                    </a:p>
                  </a:txBody>
                  <a:tcPr marL="370" marR="370" marT="370" marB="0" anchor="ctr">
                    <a:solidFill>
                      <a:srgbClr val="254061"/>
                    </a:solidFill>
                  </a:tcPr>
                </a:tc>
                <a:extLst>
                  <a:ext uri="{0D108BD9-81ED-4DB2-BD59-A6C34878D82A}">
                    <a16:rowId xmlns:a16="http://schemas.microsoft.com/office/drawing/2014/main" val="567502664"/>
                  </a:ext>
                </a:extLst>
              </a:tr>
              <a:tr h="328908">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一組の楽器セット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a:t>
                      </a:r>
                      <a:r>
                        <a:rPr lang="ja-JP" altLang="en-US" sz="1000" kern="100" dirty="0">
                          <a:effectLst/>
                          <a:latin typeface="Meiryo UI" panose="020B0604030504040204" pitchFamily="50" charset="-128"/>
                          <a:ea typeface="Meiryo UI" panose="020B0604030504040204" pitchFamily="50" charset="-128"/>
                        </a:rPr>
                        <a:t>ドラム、シンバル</a:t>
                      </a:r>
                      <a:endParaRPr lang="ja-JP" sz="1000" kern="100" dirty="0">
                        <a:effectLst/>
                        <a:latin typeface="Meiryo UI" panose="020B0604030504040204" pitchFamily="50" charset="-128"/>
                        <a:ea typeface="Meiryo UI" panose="020B0604030504040204" pitchFamily="50" charset="-128"/>
                      </a:endParaRPr>
                    </a:p>
                    <a:p>
                      <a:pPr indent="90805" algn="l">
                        <a:spcAft>
                          <a:spcPts val="0"/>
                        </a:spcAft>
                      </a:pPr>
                      <a:r>
                        <a:rPr lang="ja-JP" sz="1000" kern="100" dirty="0">
                          <a:effectLst/>
                          <a:latin typeface="Meiryo UI" panose="020B0604030504040204" pitchFamily="50" charset="-128"/>
                          <a:ea typeface="Meiryo UI" panose="020B0604030504040204" pitchFamily="50" charset="-128"/>
                        </a:rPr>
                        <a:t>・楽譜スタンド、椅子</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4268132629"/>
                  </a:ext>
                </a:extLst>
              </a:tr>
              <a:tr h="164585">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一組の教習具セット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a:effectLst/>
                          <a:latin typeface="Meiryo UI" panose="020B0604030504040204" pitchFamily="50" charset="-128"/>
                          <a:ea typeface="Meiryo UI" panose="020B0604030504040204" pitchFamily="50" charset="-128"/>
                        </a:rPr>
                        <a:t>・地球儀（二以上）</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579214016"/>
                  </a:ext>
                </a:extLst>
              </a:tr>
              <a:tr h="164585">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一組の事務用品セット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・シャープペンシル、ボールペン、万年筆、</a:t>
                      </a:r>
                    </a:p>
                  </a:txBody>
                  <a:tcPr marL="247" marR="247" marT="247" marB="0" anchor="ctr">
                    <a:solidFill>
                      <a:schemeClr val="bg1">
                        <a:lumMod val="95000"/>
                      </a:schemeClr>
                    </a:solidFill>
                  </a:tcPr>
                </a:tc>
                <a:extLst>
                  <a:ext uri="{0D108BD9-81ED-4DB2-BD59-A6C34878D82A}">
                    <a16:rowId xmlns:a16="http://schemas.microsoft.com/office/drawing/2014/main" val="2776812020"/>
                  </a:ext>
                </a:extLst>
              </a:tr>
              <a:tr h="164585">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一組の販売用品セット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a:effectLst/>
                          <a:latin typeface="Meiryo UI" panose="020B0604030504040204" pitchFamily="50" charset="-128"/>
                          <a:ea typeface="Meiryo UI" panose="020B0604030504040204" pitchFamily="50" charset="-128"/>
                        </a:rPr>
                        <a:t>・包装用容器（二以上）</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3805831828"/>
                  </a:ext>
                </a:extLst>
              </a:tr>
              <a:tr h="164585">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一組の運搬機器セット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a:effectLst/>
                          <a:latin typeface="Meiryo UI" panose="020B0604030504040204" pitchFamily="50" charset="-128"/>
                          <a:ea typeface="Meiryo UI" panose="020B0604030504040204" pitchFamily="50" charset="-128"/>
                        </a:rPr>
                        <a:t>・エレベーター、住宅用エレベーター</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3667104748"/>
                  </a:ext>
                </a:extLst>
              </a:tr>
              <a:tr h="493231">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一組の運輸機器セット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・乗用自動車</a:t>
                      </a:r>
                      <a:r>
                        <a:rPr lang="ja-JP" altLang="en-US" sz="1000" kern="100" dirty="0">
                          <a:effectLst/>
                          <a:latin typeface="Meiryo UI" panose="020B0604030504040204" pitchFamily="50" charset="-128"/>
                          <a:ea typeface="Meiryo UI" panose="020B0604030504040204" pitchFamily="50" charset="-128"/>
                        </a:rPr>
                        <a:t>、自動二輪車</a:t>
                      </a:r>
                      <a:endParaRPr lang="ja-JP" sz="1000" kern="100" dirty="0">
                        <a:effectLst/>
                        <a:latin typeface="Meiryo UI" panose="020B0604030504040204" pitchFamily="50" charset="-128"/>
                        <a:ea typeface="Meiryo UI" panose="020B0604030504040204" pitchFamily="50" charset="-128"/>
                      </a:endParaRPr>
                    </a:p>
                    <a:p>
                      <a:pPr marL="0" marR="0" lvl="0" indent="90805" algn="l" defTabSz="914400" rtl="0" eaLnBrk="1" fontAlgn="auto" latinLnBrk="0" hangingPunct="1">
                        <a:lnSpc>
                          <a:spcPct val="100000"/>
                        </a:lnSpc>
                        <a:spcBef>
                          <a:spcPts val="0"/>
                        </a:spcBef>
                        <a:spcAft>
                          <a:spcPts val="0"/>
                        </a:spcAft>
                        <a:buClrTx/>
                        <a:buSzTx/>
                        <a:buFontTx/>
                        <a:buNone/>
                        <a:tabLst/>
                        <a:defRPr/>
                      </a:pPr>
                      <a:r>
                        <a:rPr lang="ja-JP" sz="1000" kern="100" dirty="0">
                          <a:effectLst/>
                          <a:latin typeface="Meiryo UI" panose="020B0604030504040204" pitchFamily="50" charset="-128"/>
                          <a:ea typeface="Meiryo UI" panose="020B0604030504040204" pitchFamily="50" charset="-128"/>
                        </a:rPr>
                        <a:t>・インテリアパネル、フロントランプ</a:t>
                      </a:r>
                      <a:br>
                        <a:rPr lang="en-US" altLang="ja-JP" sz="1000" kern="100" dirty="0">
                          <a:effectLst/>
                          <a:latin typeface="Meiryo UI" panose="020B0604030504040204" pitchFamily="50" charset="-128"/>
                          <a:ea typeface="Meiryo UI" panose="020B0604030504040204" pitchFamily="50" charset="-128"/>
                        </a:rPr>
                      </a:br>
                      <a:r>
                        <a:rPr lang="ja-JP" altLang="en-US" sz="1000" kern="100" dirty="0">
                          <a:effectLst/>
                          <a:latin typeface="Meiryo UI" panose="020B0604030504040204" pitchFamily="50" charset="-128"/>
                          <a:ea typeface="Meiryo UI" panose="020B0604030504040204" pitchFamily="50" charset="-128"/>
                        </a:rPr>
                        <a:t>　</a:t>
                      </a:r>
                      <a:r>
                        <a:rPr lang="ja-JP" altLang="ja-JP" sz="1000" kern="100" dirty="0">
                          <a:effectLst/>
                          <a:latin typeface="Meiryo UI" panose="020B0604030504040204" pitchFamily="50" charset="-128"/>
                          <a:ea typeface="Meiryo UI" panose="020B0604030504040204" pitchFamily="50" charset="-128"/>
                        </a:rPr>
                        <a:t>・自動車用フロアマット（二以上）</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873885372"/>
                  </a:ext>
                </a:extLst>
              </a:tr>
              <a:tr h="328908">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一組の電気・電子</a:t>
                      </a:r>
                      <a:r>
                        <a:rPr lang="ja-JP" altLang="en-US" sz="1000" kern="100" dirty="0">
                          <a:solidFill>
                            <a:schemeClr val="tx1"/>
                          </a:solidFill>
                          <a:effectLst/>
                          <a:latin typeface="Meiryo UI" panose="020B0604030504040204" pitchFamily="50" charset="-128"/>
                          <a:ea typeface="Meiryo UI" panose="020B0604030504040204" pitchFamily="50" charset="-128"/>
                        </a:rPr>
                        <a:t>機器</a:t>
                      </a:r>
                      <a:r>
                        <a:rPr lang="ja-JP" sz="1000" kern="100" dirty="0">
                          <a:solidFill>
                            <a:schemeClr val="tx1"/>
                          </a:solidFill>
                          <a:effectLst/>
                          <a:latin typeface="Meiryo UI" panose="020B0604030504040204" pitchFamily="50" charset="-128"/>
                          <a:ea typeface="Meiryo UI" panose="020B0604030504040204" pitchFamily="50" charset="-128"/>
                        </a:rPr>
                        <a:t>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・電球</a:t>
                      </a:r>
                      <a:r>
                        <a:rPr lang="ja-JP" altLang="en-US" sz="1000" kern="100" dirty="0">
                          <a:effectLst/>
                          <a:latin typeface="Meiryo UI" panose="020B0604030504040204" pitchFamily="50" charset="-128"/>
                          <a:ea typeface="Meiryo UI" panose="020B0604030504040204" pitchFamily="50" charset="-128"/>
                        </a:rPr>
                        <a:t>（二以上）</a:t>
                      </a:r>
                      <a:endParaRPr lang="ja-JP" sz="1000" kern="100" dirty="0">
                        <a:effectLst/>
                        <a:latin typeface="Meiryo UI" panose="020B0604030504040204" pitchFamily="50" charset="-128"/>
                        <a:ea typeface="Meiryo UI" panose="020B0604030504040204" pitchFamily="50" charset="-128"/>
                      </a:endParaRPr>
                    </a:p>
                    <a:p>
                      <a:pPr indent="90805" algn="l">
                        <a:spcAft>
                          <a:spcPts val="0"/>
                        </a:spcAft>
                      </a:pPr>
                      <a:r>
                        <a:rPr lang="ja-JP" sz="1000" kern="100" dirty="0">
                          <a:effectLst/>
                          <a:latin typeface="Meiryo UI" panose="020B0604030504040204" pitchFamily="50" charset="-128"/>
                          <a:ea typeface="Meiryo UI" panose="020B0604030504040204" pitchFamily="50" charset="-128"/>
                        </a:rPr>
                        <a:t>・コネクタ</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2837987543"/>
                  </a:ext>
                </a:extLst>
              </a:tr>
              <a:tr h="328908">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一組の電子情報処理機器セット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a:effectLst/>
                          <a:latin typeface="Meiryo UI" panose="020B0604030504040204" pitchFamily="50" charset="-128"/>
                          <a:ea typeface="Meiryo UI" panose="020B0604030504040204" pitchFamily="50" charset="-128"/>
                        </a:rPr>
                        <a:t>・スマートフォン、スマートフォン用充電器</a:t>
                      </a:r>
                    </a:p>
                    <a:p>
                      <a:pPr indent="90805" algn="l">
                        <a:spcAft>
                          <a:spcPts val="0"/>
                        </a:spcAft>
                      </a:pPr>
                      <a:r>
                        <a:rPr lang="ja-JP" sz="1000" kern="100">
                          <a:effectLst/>
                          <a:latin typeface="Meiryo UI" panose="020B0604030504040204" pitchFamily="50" charset="-128"/>
                          <a:ea typeface="Meiryo UI" panose="020B0604030504040204" pitchFamily="50" charset="-128"/>
                        </a:rPr>
                        <a:t>・ワイヤレスイヤホン、キーボード、マウス</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1994561288"/>
                  </a:ext>
                </a:extLst>
              </a:tr>
              <a:tr h="164585">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一組の測定機器セット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a:t>
                      </a:r>
                      <a:r>
                        <a:rPr lang="ja-JP" altLang="en-US" sz="1000" kern="100" dirty="0">
                          <a:effectLst/>
                          <a:latin typeface="Meiryo UI" panose="020B0604030504040204" pitchFamily="50" charset="-128"/>
                          <a:ea typeface="Meiryo UI" panose="020B0604030504040204" pitchFamily="50" charset="-128"/>
                        </a:rPr>
                        <a:t>温度計、湿度計</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357160255"/>
                  </a:ext>
                </a:extLst>
              </a:tr>
              <a:tr h="164585">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一組の光学機器セット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・カメラ、カメラ用ケース</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312889995"/>
                  </a:ext>
                </a:extLst>
              </a:tr>
              <a:tr h="164585">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一組の事務用機器セット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・ファクシミリ、複写機、プリンター</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4012382717"/>
                  </a:ext>
                </a:extLst>
              </a:tr>
              <a:tr h="164585">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一組の販売用機器セット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・飲料自動販売機、たばこ自動販売機</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4034435873"/>
                  </a:ext>
                </a:extLst>
              </a:tr>
              <a:tr h="164585">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一組の保安機器セット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・消化器、消化器スタンド</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2265342465"/>
                  </a:ext>
                </a:extLst>
              </a:tr>
              <a:tr h="164585">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一組の医療用機器セット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・手術用メス（二以上）</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3390055358"/>
                  </a:ext>
                </a:extLst>
              </a:tr>
              <a:tr h="328908">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一組の利器、工具セット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altLang="en-US" sz="1000" kern="100" dirty="0">
                          <a:effectLst/>
                          <a:latin typeface="Meiryo UI" panose="020B0604030504040204" pitchFamily="50" charset="-128"/>
                          <a:ea typeface="Meiryo UI" panose="020B0604030504040204" pitchFamily="50" charset="-128"/>
                        </a:rPr>
                        <a:t>・ドライバー（二以上）</a:t>
                      </a:r>
                      <a:endParaRPr lang="en-US" altLang="ja-JP" sz="1000" kern="100" dirty="0">
                        <a:effectLst/>
                        <a:latin typeface="Meiryo UI" panose="020B0604030504040204" pitchFamily="50" charset="-128"/>
                        <a:ea typeface="Meiryo UI" panose="020B0604030504040204" pitchFamily="50" charset="-128"/>
                      </a:endParaRPr>
                    </a:p>
                    <a:p>
                      <a:pPr indent="90805" algn="l">
                        <a:spcAft>
                          <a:spcPts val="0"/>
                        </a:spcAft>
                      </a:pPr>
                      <a:r>
                        <a:rPr lang="ja-JP" sz="1000" kern="100" dirty="0">
                          <a:effectLst/>
                          <a:latin typeface="Meiryo UI" panose="020B0604030504040204" pitchFamily="50" charset="-128"/>
                          <a:ea typeface="Meiryo UI" panose="020B0604030504040204" pitchFamily="50" charset="-128"/>
                        </a:rPr>
                        <a:t>・理髪はさみ、理髪用梳きはさみ</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1765318842"/>
                  </a:ext>
                </a:extLst>
              </a:tr>
              <a:tr h="164585">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一組の産業用機械器具セット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altLang="en-US" sz="1000" kern="100" dirty="0">
                          <a:effectLst/>
                          <a:latin typeface="Meiryo UI" panose="020B0604030504040204" pitchFamily="50" charset="-128"/>
                          <a:ea typeface="Meiryo UI" panose="020B0604030504040204" pitchFamily="50" charset="-128"/>
                        </a:rPr>
                        <a:t>・工業用ロボット</a:t>
                      </a:r>
                      <a:r>
                        <a:rPr lang="ja-JP" sz="1000" kern="100" dirty="0">
                          <a:effectLst/>
                          <a:latin typeface="Meiryo UI" panose="020B0604030504040204" pitchFamily="50" charset="-128"/>
                          <a:ea typeface="Meiryo UI" panose="020B0604030504040204" pitchFamily="50" charset="-128"/>
                        </a:rPr>
                        <a:t>（二以上）</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3873914088"/>
                  </a:ext>
                </a:extLst>
              </a:tr>
              <a:tr h="328908">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一組の土木建築用品セット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・コンクリート型枠、外装材パネル</a:t>
                      </a:r>
                    </a:p>
                    <a:p>
                      <a:pPr indent="90805" algn="l">
                        <a:spcAft>
                          <a:spcPts val="0"/>
                        </a:spcAft>
                      </a:pPr>
                      <a:r>
                        <a:rPr lang="ja-JP" sz="1000" kern="100" dirty="0">
                          <a:effectLst/>
                          <a:latin typeface="Meiryo UI" panose="020B0604030504040204" pitchFamily="50" charset="-128"/>
                          <a:ea typeface="Meiryo UI" panose="020B0604030504040204" pitchFamily="50" charset="-128"/>
                        </a:rPr>
                        <a:t>・タイルカーペット、壁紙</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3173462764"/>
                  </a:ext>
                </a:extLst>
              </a:tr>
              <a:tr h="328908">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一組の基礎製品セット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・板材</a:t>
                      </a:r>
                      <a:r>
                        <a:rPr lang="ja-JP" altLang="en-US" sz="1000" kern="100" dirty="0">
                          <a:effectLst/>
                          <a:latin typeface="Meiryo UI" panose="020B0604030504040204" pitchFamily="50" charset="-128"/>
                          <a:ea typeface="Meiryo UI" panose="020B0604030504040204" pitchFamily="50" charset="-128"/>
                        </a:rPr>
                        <a:t>（二以上）</a:t>
                      </a:r>
                      <a:endParaRPr lang="ja-JP" sz="1000" kern="100" dirty="0">
                        <a:effectLst/>
                        <a:latin typeface="Meiryo UI" panose="020B0604030504040204" pitchFamily="50" charset="-128"/>
                        <a:ea typeface="Meiryo UI" panose="020B0604030504040204" pitchFamily="50" charset="-128"/>
                      </a:endParaRPr>
                    </a:p>
                    <a:p>
                      <a:pPr indent="90805" algn="l">
                        <a:spcAft>
                          <a:spcPts val="0"/>
                        </a:spcAft>
                      </a:pPr>
                      <a:r>
                        <a:rPr lang="ja-JP" sz="1000" kern="100" dirty="0">
                          <a:effectLst/>
                          <a:latin typeface="Meiryo UI" panose="020B0604030504040204" pitchFamily="50" charset="-128"/>
                          <a:ea typeface="Meiryo UI" panose="020B0604030504040204" pitchFamily="50" charset="-128"/>
                        </a:rPr>
                        <a:t>・バルブ、電磁弁</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3714153396"/>
                  </a:ext>
                </a:extLst>
              </a:tr>
              <a:tr h="164585">
                <a:tc>
                  <a:txBody>
                    <a:bodyPr/>
                    <a:lstStyle/>
                    <a:p>
                      <a:pPr marL="180975" indent="-1270" algn="l">
                        <a:spcAft>
                          <a:spcPts val="0"/>
                        </a:spcAft>
                      </a:pPr>
                      <a:r>
                        <a:rPr lang="ja-JP" sz="1000" b="0" kern="100" dirty="0">
                          <a:solidFill>
                            <a:schemeClr val="tx1"/>
                          </a:solidFill>
                          <a:effectLst/>
                          <a:latin typeface="Meiryo UI" panose="020B0604030504040204" pitchFamily="50" charset="-128"/>
                          <a:ea typeface="Meiryo UI" panose="020B0604030504040204" pitchFamily="50" charset="-128"/>
                        </a:rPr>
                        <a:t>一組の建築物</a:t>
                      </a:r>
                      <a:endParaRPr lang="ja-JP" sz="10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・幼稚園、小学校、中学校</a:t>
                      </a:r>
                      <a:r>
                        <a:rPr lang="ja-JP" altLang="en-US" sz="1000" kern="100" dirty="0">
                          <a:effectLst/>
                          <a:latin typeface="Meiryo UI" panose="020B0604030504040204" pitchFamily="50" charset="-128"/>
                          <a:ea typeface="Meiryo UI" panose="020B0604030504040204" pitchFamily="50" charset="-128"/>
                        </a:rPr>
                        <a:t>、高等学校</a:t>
                      </a:r>
                      <a:endParaRPr lang="ja-JP" sz="1000" kern="100" dirty="0">
                        <a:effectLst/>
                        <a:latin typeface="Meiryo UI" panose="020B0604030504040204" pitchFamily="50" charset="-128"/>
                        <a:ea typeface="Meiryo UI" panose="020B0604030504040204" pitchFamily="50" charset="-128"/>
                      </a:endParaRPr>
                    </a:p>
                  </a:txBody>
                  <a:tcPr marL="247" marR="247" marT="247" marB="0" anchor="ctr">
                    <a:solidFill>
                      <a:schemeClr val="bg1">
                        <a:lumMod val="95000"/>
                      </a:schemeClr>
                    </a:solidFill>
                  </a:tcPr>
                </a:tc>
                <a:extLst>
                  <a:ext uri="{0D108BD9-81ED-4DB2-BD59-A6C34878D82A}">
                    <a16:rowId xmlns:a16="http://schemas.microsoft.com/office/drawing/2014/main" val="2174558122"/>
                  </a:ext>
                </a:extLst>
              </a:tr>
              <a:tr h="328908">
                <a:tc>
                  <a:txBody>
                    <a:bodyPr/>
                    <a:lstStyle/>
                    <a:p>
                      <a:pPr marL="180975" indent="-1270" algn="l">
                        <a:spcAft>
                          <a:spcPts val="0"/>
                        </a:spcAft>
                      </a:pPr>
                      <a:r>
                        <a:rPr lang="ja-JP" sz="1000" kern="100" dirty="0">
                          <a:solidFill>
                            <a:schemeClr val="tx1"/>
                          </a:solidFill>
                          <a:effectLst/>
                          <a:latin typeface="Meiryo UI" panose="020B0604030504040204" pitchFamily="50" charset="-128"/>
                          <a:ea typeface="Meiryo UI" panose="020B0604030504040204" pitchFamily="50" charset="-128"/>
                        </a:rPr>
                        <a:t>一組の画像セット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tc>
                  <a:txBody>
                    <a:bodyPr/>
                    <a:lstStyle/>
                    <a:p>
                      <a:pPr indent="90805" algn="l">
                        <a:spcAft>
                          <a:spcPts val="0"/>
                        </a:spcAft>
                      </a:pPr>
                      <a:r>
                        <a:rPr lang="ja-JP" sz="1000" kern="100" dirty="0">
                          <a:effectLst/>
                          <a:latin typeface="Meiryo UI" panose="020B0604030504040204" pitchFamily="50" charset="-128"/>
                          <a:ea typeface="Meiryo UI" panose="020B0604030504040204" pitchFamily="50" charset="-128"/>
                        </a:rPr>
                        <a:t>・銀行振り込み用画像、</a:t>
                      </a:r>
                      <a:endParaRPr lang="en-US" altLang="ja-JP" sz="1000" kern="100" dirty="0">
                        <a:effectLst/>
                        <a:latin typeface="Meiryo UI" panose="020B0604030504040204" pitchFamily="50" charset="-128"/>
                        <a:ea typeface="Meiryo UI" panose="020B0604030504040204" pitchFamily="50" charset="-128"/>
                      </a:endParaRPr>
                    </a:p>
                    <a:p>
                      <a:pPr indent="90805" algn="l">
                        <a:spcAft>
                          <a:spcPts val="0"/>
                        </a:spcAft>
                      </a:pPr>
                      <a:r>
                        <a:rPr lang="en-US" altLang="ja-JP" sz="1000" kern="100" dirty="0">
                          <a:effectLst/>
                          <a:latin typeface="Meiryo UI" panose="020B0604030504040204" pitchFamily="50" charset="-128"/>
                          <a:ea typeface="Meiryo UI" panose="020B0604030504040204" pitchFamily="50" charset="-128"/>
                        </a:rPr>
                        <a:t> </a:t>
                      </a:r>
                      <a:r>
                        <a:rPr lang="ja-JP" sz="1000" kern="100" dirty="0">
                          <a:effectLst/>
                          <a:latin typeface="Meiryo UI" panose="020B0604030504040204" pitchFamily="50" charset="-128"/>
                          <a:ea typeface="Meiryo UI" panose="020B0604030504040204" pitchFamily="50" charset="-128"/>
                        </a:rPr>
                        <a:t>現金預け払い機操作用画像</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247" marR="247" marT="247" marB="0" anchor="ctr">
                    <a:solidFill>
                      <a:schemeClr val="bg1">
                        <a:lumMod val="95000"/>
                      </a:schemeClr>
                    </a:solidFill>
                  </a:tcPr>
                </a:tc>
                <a:extLst>
                  <a:ext uri="{0D108BD9-81ED-4DB2-BD59-A6C34878D82A}">
                    <a16:rowId xmlns:a16="http://schemas.microsoft.com/office/drawing/2014/main" val="4249182878"/>
                  </a:ext>
                </a:extLst>
              </a:tr>
            </a:tbl>
          </a:graphicData>
        </a:graphic>
      </p:graphicFrame>
      <p:sp>
        <p:nvSpPr>
          <p:cNvPr id="9" name="テキスト ボックス 8"/>
          <p:cNvSpPr txBox="1"/>
          <p:nvPr/>
        </p:nvSpPr>
        <p:spPr>
          <a:xfrm>
            <a:off x="9563978" y="6610392"/>
            <a:ext cx="341760" cy="230832"/>
          </a:xfrm>
          <a:prstGeom prst="rect">
            <a:avLst/>
          </a:prstGeom>
          <a:noFill/>
        </p:spPr>
        <p:txBody>
          <a:bodyPr wrap="none" rtlCol="0">
            <a:spAutoFit/>
          </a:bodyPr>
          <a:lstStyle/>
          <a:p>
            <a:r>
              <a:rPr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rPr>
              <a:t>77</a:t>
            </a:r>
            <a:endParaRPr kumimoji="1" lang="en-US" altLang="ja-JP" sz="900" b="1" dirty="0">
              <a:solidFill>
                <a:srgbClr val="25406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8625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auto">
          <a:xfrm>
            <a:off x="492687" y="0"/>
            <a:ext cx="8928992" cy="6559617"/>
          </a:xfrm>
          <a:prstGeom prst="rect">
            <a:avLst/>
          </a:prstGeom>
          <a:solidFill>
            <a:srgbClr val="E6EDF6"/>
          </a:solidFill>
          <a:ln w="19050">
            <a:solidFill>
              <a:srgbClr val="254061"/>
            </a:solidFill>
            <a:miter lim="800000"/>
            <a:headEnd/>
            <a:tailEnd/>
          </a:ln>
          <a:effectLst>
            <a:outerShdw blurRad="50800" dist="38100" algn="l" rotWithShape="0">
              <a:prstClr val="black">
                <a:alpha val="40000"/>
              </a:prstClr>
            </a:outerShdw>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489974" y="5800"/>
            <a:ext cx="9106071" cy="321883"/>
          </a:xfrm>
          <a:prstGeom prst="rect">
            <a:avLst/>
          </a:prstGeom>
        </p:spPr>
        <p:txBody>
          <a:bodyPr wrap="square" anchor="ctr">
            <a:spAutoFit/>
          </a:bodyPr>
          <a:lstStyle/>
          <a:p>
            <a:pPr marL="273050" lvl="0" indent="-273050">
              <a:lnSpc>
                <a:spcPct val="120000"/>
              </a:lnSpc>
              <a:tabLst>
                <a:tab pos="355600" algn="l"/>
              </a:tabLst>
              <a:defRPr/>
            </a:pPr>
            <a:r>
              <a:rPr lang="ja-JP" altLang="en-US" sz="1400" b="1" dirty="0">
                <a:solidFill>
                  <a:srgbClr val="C00000"/>
                </a:solidFill>
                <a:latin typeface="Meiryo UI" panose="020B0604030504040204" pitchFamily="50" charset="-128"/>
                <a:ea typeface="Meiryo UI" panose="020B0604030504040204" pitchFamily="50" charset="-128"/>
              </a:rPr>
              <a:t>■組物の意匠の図面</a:t>
            </a:r>
            <a:endParaRPr lang="en-US" altLang="ja-JP" sz="1400" b="1" dirty="0">
              <a:solidFill>
                <a:srgbClr val="C00000"/>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528067" y="243591"/>
            <a:ext cx="8846942" cy="1569660"/>
          </a:xfrm>
          <a:prstGeom prst="rect">
            <a:avLst/>
          </a:prstGeom>
        </p:spPr>
        <p:txBody>
          <a:bodyPr wrap="square" anchor="ctr">
            <a:spAutoFit/>
          </a:bodyPr>
          <a:lstStyle/>
          <a:p>
            <a:pPr marL="273050" lvl="0" indent="-273050">
              <a:lnSpc>
                <a:spcPct val="120000"/>
              </a:lnSpc>
              <a:tabLst>
                <a:tab pos="355600" algn="l"/>
              </a:tabLst>
              <a:defRPr/>
            </a:pPr>
            <a:r>
              <a:rPr lang="ja-JP" altLang="en-US" sz="1000" b="1" dirty="0">
                <a:solidFill>
                  <a:srgbClr val="4A452A"/>
                </a:solidFill>
                <a:latin typeface="Meiryo UI" panose="020B0604030504040204" pitchFamily="50" charset="-128"/>
                <a:ea typeface="Meiryo UI" panose="020B0604030504040204" pitchFamily="50" charset="-128"/>
              </a:rPr>
              <a:t>（１）図面の記載</a:t>
            </a:r>
          </a:p>
          <a:p>
            <a:pPr marL="273050" lvl="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①組物を構成する各物品の個々の形態を表せば、組物の意匠を十分表すことができる場合は、組物を構成する各物品について、それぞれ６面図等を記載します。</a:t>
            </a:r>
          </a:p>
          <a:p>
            <a:pPr marL="273050" lvl="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②「組物の意匠」が組み合わせた状態で統一感を有する場合は、全構成物品が組み合わされた状態の形態について、十分表現されるよう必要な図を記載します。</a:t>
            </a:r>
          </a:p>
          <a:p>
            <a:pPr marL="273050" lvl="0" indent="-273050">
              <a:lnSpc>
                <a:spcPct val="120000"/>
              </a:lnSpc>
              <a:tabLst>
                <a:tab pos="355600" algn="l"/>
              </a:tabLst>
              <a:defRPr/>
            </a:pPr>
            <a:r>
              <a:rPr lang="ja-JP" altLang="en-US" sz="1000" b="1" dirty="0">
                <a:solidFill>
                  <a:srgbClr val="4A452A"/>
                </a:solidFill>
                <a:latin typeface="Meiryo UI" panose="020B0604030504040204" pitchFamily="50" charset="-128"/>
                <a:ea typeface="Meiryo UI" panose="020B0604030504040204" pitchFamily="50" charset="-128"/>
              </a:rPr>
              <a:t>（２）図の表示</a:t>
            </a:r>
          </a:p>
          <a:p>
            <a:pPr marL="273050" lvl="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①個々の構成物品を表す図についての図の表示は、図示する構成物品の名称を付けた図名（</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の正面図</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の背面図</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等）を記載します。</a:t>
            </a:r>
          </a:p>
          <a:p>
            <a:pPr marL="273050" lvl="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②構成物品の「物品の区分」が同一の場合は、例えば</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いす１の正面図</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err="1">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 </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いす２の正面図</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等、図の表示が重複しないように記載します。</a:t>
            </a:r>
          </a:p>
          <a:p>
            <a:pPr marL="273050" lvl="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③組み合わせた状態で統一感を有する場合の図の表示は、組み合わせた状態の 「一組の６面図」を</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正面図</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err="1">
                <a:solidFill>
                  <a:srgbClr val="4A452A"/>
                </a:solidFill>
                <a:latin typeface="Meiryo UI" panose="020B0604030504040204" pitchFamily="50" charset="-128"/>
                <a:ea typeface="Meiryo UI" panose="020B0604030504040204" pitchFamily="50" charset="-128"/>
              </a:rPr>
              <a:t>、</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背面図</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等と記載し、</a:t>
            </a:r>
            <a:endParaRPr lang="en-US" altLang="ja-JP" sz="100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000" dirty="0">
                <a:solidFill>
                  <a:srgbClr val="4A452A"/>
                </a:solidFill>
                <a:latin typeface="Meiryo UI" panose="020B0604030504040204" pitchFamily="50" charset="-128"/>
                <a:ea typeface="Meiryo UI" panose="020B0604030504040204" pitchFamily="50" charset="-128"/>
              </a:rPr>
              <a:t>   </a:t>
            </a:r>
            <a:r>
              <a:rPr lang="ja-JP" altLang="en-US" sz="1000" dirty="0">
                <a:solidFill>
                  <a:srgbClr val="4A452A"/>
                </a:solidFill>
                <a:latin typeface="Meiryo UI" panose="020B0604030504040204" pitchFamily="50" charset="-128"/>
                <a:ea typeface="Meiryo UI" panose="020B0604030504040204" pitchFamily="50" charset="-128"/>
              </a:rPr>
              <a:t>各構成物品については、</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の正面図</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等と記載します。</a:t>
            </a:r>
          </a:p>
        </p:txBody>
      </p:sp>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8099" y="2209611"/>
            <a:ext cx="1905510" cy="2109243"/>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9972" y="4251032"/>
            <a:ext cx="1848652" cy="2043094"/>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78196" y="1790896"/>
            <a:ext cx="2522494" cy="2200533"/>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62621" y="2454043"/>
            <a:ext cx="2147873" cy="1975599"/>
          </a:xfrm>
          <a:prstGeom prst="rect">
            <a:avLst/>
          </a:prstGeom>
        </p:spPr>
      </p:pic>
      <p:pic>
        <p:nvPicPr>
          <p:cNvPr id="11" name="図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68281" y="4355416"/>
            <a:ext cx="2142317" cy="1975599"/>
          </a:xfrm>
          <a:prstGeom prst="rect">
            <a:avLst/>
          </a:prstGeom>
        </p:spPr>
      </p:pic>
      <p:pic>
        <p:nvPicPr>
          <p:cNvPr id="12" name="図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22832" y="4163317"/>
            <a:ext cx="2512012" cy="2191389"/>
          </a:xfrm>
          <a:prstGeom prst="rect">
            <a:avLst/>
          </a:prstGeom>
        </p:spPr>
      </p:pic>
      <p:sp>
        <p:nvSpPr>
          <p:cNvPr id="13" name="正方形/長方形 12"/>
          <p:cNvSpPr/>
          <p:nvPr/>
        </p:nvSpPr>
        <p:spPr>
          <a:xfrm>
            <a:off x="273261" y="4289617"/>
            <a:ext cx="3002642" cy="264496"/>
          </a:xfrm>
          <a:prstGeom prst="rect">
            <a:avLst/>
          </a:prstGeom>
        </p:spPr>
        <p:txBody>
          <a:bodyPr wrap="square" anchor="ctr">
            <a:spAutoFit/>
          </a:bodyPr>
          <a:lstStyle/>
          <a:p>
            <a:pPr marL="273050" lvl="0" indent="-273050" algn="ctr">
              <a:lnSpc>
                <a:spcPct val="120000"/>
              </a:lnSpc>
              <a:tabLst>
                <a:tab pos="355600" algn="l"/>
              </a:tabLst>
              <a:defRPr/>
            </a:pPr>
            <a:r>
              <a:rPr lang="en-US" altLang="ja-JP" sz="1050" b="1" dirty="0">
                <a:solidFill>
                  <a:srgbClr val="4A452A"/>
                </a:solidFill>
                <a:latin typeface="Meiryo UI" panose="020B0604030504040204" pitchFamily="50" charset="-128"/>
                <a:ea typeface="Meiryo UI" panose="020B0604030504040204" pitchFamily="50" charset="-128"/>
              </a:rPr>
              <a:t>【</a:t>
            </a:r>
            <a:r>
              <a:rPr lang="ja-JP" altLang="en-US" sz="1050" b="1" dirty="0">
                <a:solidFill>
                  <a:srgbClr val="4A452A"/>
                </a:solidFill>
                <a:latin typeface="Meiryo UI" panose="020B0604030504040204" pitchFamily="50" charset="-128"/>
                <a:ea typeface="Meiryo UI" panose="020B0604030504040204" pitchFamily="50" charset="-128"/>
              </a:rPr>
              <a:t>店舗１の正面、平面及び右側面を表す図</a:t>
            </a:r>
            <a:r>
              <a:rPr lang="en-US" altLang="ja-JP" sz="1050" b="1" dirty="0">
                <a:solidFill>
                  <a:srgbClr val="4A452A"/>
                </a:solidFill>
                <a:latin typeface="Meiryo UI" panose="020B0604030504040204" pitchFamily="50" charset="-128"/>
                <a:ea typeface="Meiryo UI" panose="020B0604030504040204" pitchFamily="50" charset="-128"/>
              </a:rPr>
              <a:t>】</a:t>
            </a:r>
            <a:endParaRPr lang="ja-JP" altLang="en-US" sz="900" dirty="0">
              <a:solidFill>
                <a:srgbClr val="4A452A"/>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3353383" y="4278749"/>
            <a:ext cx="2846042" cy="286232"/>
          </a:xfrm>
          <a:prstGeom prst="rect">
            <a:avLst/>
          </a:prstGeom>
        </p:spPr>
        <p:txBody>
          <a:bodyPr wrap="square" anchor="ctr">
            <a:spAutoFit/>
          </a:bodyPr>
          <a:lstStyle/>
          <a:p>
            <a:pPr marL="273050" lvl="0" indent="-273050" algn="ctr">
              <a:lnSpc>
                <a:spcPct val="120000"/>
              </a:lnSpc>
              <a:tabLst>
                <a:tab pos="355600" algn="l"/>
              </a:tabLst>
              <a:defRPr/>
            </a:pPr>
            <a:r>
              <a:rPr lang="en-US" altLang="ja-JP" sz="1050" b="1" dirty="0">
                <a:solidFill>
                  <a:srgbClr val="4A452A"/>
                </a:solidFill>
                <a:latin typeface="Meiryo UI" panose="020B0604030504040204" pitchFamily="50" charset="-128"/>
                <a:ea typeface="Meiryo UI" panose="020B0604030504040204" pitchFamily="50" charset="-128"/>
              </a:rPr>
              <a:t>【</a:t>
            </a:r>
            <a:r>
              <a:rPr lang="ja-JP" altLang="en-US" sz="1050" b="1" dirty="0">
                <a:solidFill>
                  <a:srgbClr val="4A452A"/>
                </a:solidFill>
                <a:latin typeface="Meiryo UI" panose="020B0604030504040204" pitchFamily="50" charset="-128"/>
                <a:ea typeface="Meiryo UI" panose="020B0604030504040204" pitchFamily="50" charset="-128"/>
              </a:rPr>
              <a:t>店舗２の正面、平面及び右側面を表す図</a:t>
            </a:r>
            <a:r>
              <a:rPr lang="en-US" altLang="ja-JP" sz="1050" b="1" dirty="0">
                <a:solidFill>
                  <a:srgbClr val="4A452A"/>
                </a:solidFill>
                <a:latin typeface="Meiryo UI" panose="020B0604030504040204" pitchFamily="50" charset="-128"/>
                <a:ea typeface="Meiryo UI" panose="020B0604030504040204" pitchFamily="50" charset="-128"/>
              </a:rPr>
              <a:t>】</a:t>
            </a:r>
            <a:endParaRPr lang="ja-JP" altLang="en-US" sz="900" dirty="0">
              <a:solidFill>
                <a:srgbClr val="4A452A"/>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312410" y="6271024"/>
            <a:ext cx="3002642" cy="286232"/>
          </a:xfrm>
          <a:prstGeom prst="rect">
            <a:avLst/>
          </a:prstGeom>
        </p:spPr>
        <p:txBody>
          <a:bodyPr wrap="square" anchor="ctr">
            <a:spAutoFit/>
          </a:bodyPr>
          <a:lstStyle/>
          <a:p>
            <a:pPr marL="273050" lvl="0" indent="-273050" algn="ctr">
              <a:lnSpc>
                <a:spcPct val="120000"/>
              </a:lnSpc>
              <a:tabLst>
                <a:tab pos="355600" algn="l"/>
              </a:tabLst>
              <a:defRPr/>
            </a:pPr>
            <a:r>
              <a:rPr lang="en-US" altLang="ja-JP" sz="1050" b="1" dirty="0">
                <a:solidFill>
                  <a:srgbClr val="4A452A"/>
                </a:solidFill>
                <a:latin typeface="Meiryo UI" panose="020B0604030504040204" pitchFamily="50" charset="-128"/>
                <a:ea typeface="Meiryo UI" panose="020B0604030504040204" pitchFamily="50" charset="-128"/>
              </a:rPr>
              <a:t>【</a:t>
            </a:r>
            <a:r>
              <a:rPr lang="ja-JP" altLang="en-US" sz="1050" b="1" dirty="0">
                <a:solidFill>
                  <a:srgbClr val="4A452A"/>
                </a:solidFill>
                <a:latin typeface="Meiryo UI" panose="020B0604030504040204" pitchFamily="50" charset="-128"/>
                <a:ea typeface="Meiryo UI" panose="020B0604030504040204" pitchFamily="50" charset="-128"/>
              </a:rPr>
              <a:t>店舗１の背面、平面及び左側面を表す図</a:t>
            </a:r>
            <a:r>
              <a:rPr lang="en-US" altLang="ja-JP" sz="1050" b="1" dirty="0">
                <a:solidFill>
                  <a:srgbClr val="4A452A"/>
                </a:solidFill>
                <a:latin typeface="Meiryo UI" panose="020B0604030504040204" pitchFamily="50" charset="-128"/>
                <a:ea typeface="Meiryo UI" panose="020B0604030504040204" pitchFamily="50" charset="-128"/>
              </a:rPr>
              <a:t>】</a:t>
            </a:r>
            <a:endParaRPr lang="ja-JP" altLang="en-US" sz="900" dirty="0">
              <a:solidFill>
                <a:srgbClr val="4A452A"/>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3392532" y="6271024"/>
            <a:ext cx="2846042" cy="286232"/>
          </a:xfrm>
          <a:prstGeom prst="rect">
            <a:avLst/>
          </a:prstGeom>
        </p:spPr>
        <p:txBody>
          <a:bodyPr wrap="square" anchor="ctr">
            <a:spAutoFit/>
          </a:bodyPr>
          <a:lstStyle/>
          <a:p>
            <a:pPr marL="273050" lvl="0" indent="-273050" algn="ctr">
              <a:lnSpc>
                <a:spcPct val="120000"/>
              </a:lnSpc>
              <a:tabLst>
                <a:tab pos="355600" algn="l"/>
              </a:tabLst>
              <a:defRPr/>
            </a:pPr>
            <a:r>
              <a:rPr lang="en-US" altLang="ja-JP" sz="1050" b="1" dirty="0">
                <a:solidFill>
                  <a:srgbClr val="4A452A"/>
                </a:solidFill>
                <a:latin typeface="Meiryo UI" panose="020B0604030504040204" pitchFamily="50" charset="-128"/>
                <a:ea typeface="Meiryo UI" panose="020B0604030504040204" pitchFamily="50" charset="-128"/>
              </a:rPr>
              <a:t>【</a:t>
            </a:r>
            <a:r>
              <a:rPr lang="ja-JP" altLang="en-US" sz="1050" b="1" dirty="0">
                <a:solidFill>
                  <a:srgbClr val="4A452A"/>
                </a:solidFill>
                <a:latin typeface="Meiryo UI" panose="020B0604030504040204" pitchFamily="50" charset="-128"/>
                <a:ea typeface="Meiryo UI" panose="020B0604030504040204" pitchFamily="50" charset="-128"/>
              </a:rPr>
              <a:t>店舗２の背面、平面及び左側面を表す図</a:t>
            </a:r>
            <a:r>
              <a:rPr lang="en-US" altLang="ja-JP" sz="1050" b="1" dirty="0">
                <a:solidFill>
                  <a:srgbClr val="4A452A"/>
                </a:solidFill>
                <a:latin typeface="Meiryo UI" panose="020B0604030504040204" pitchFamily="50" charset="-128"/>
                <a:ea typeface="Meiryo UI" panose="020B0604030504040204" pitchFamily="50" charset="-128"/>
              </a:rPr>
              <a:t>】</a:t>
            </a:r>
            <a:endParaRPr lang="ja-JP" altLang="en-US" sz="900" dirty="0">
              <a:solidFill>
                <a:srgbClr val="4A452A"/>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6471721" y="6271024"/>
            <a:ext cx="2846042" cy="286232"/>
          </a:xfrm>
          <a:prstGeom prst="rect">
            <a:avLst/>
          </a:prstGeom>
        </p:spPr>
        <p:txBody>
          <a:bodyPr wrap="square" anchor="ctr">
            <a:spAutoFit/>
          </a:bodyPr>
          <a:lstStyle/>
          <a:p>
            <a:pPr marL="273050" lvl="0" indent="-273050" algn="ctr">
              <a:lnSpc>
                <a:spcPct val="120000"/>
              </a:lnSpc>
              <a:tabLst>
                <a:tab pos="355600" algn="l"/>
              </a:tabLst>
              <a:defRPr/>
            </a:pPr>
            <a:r>
              <a:rPr lang="en-US" altLang="ja-JP" sz="1050" b="1" dirty="0">
                <a:solidFill>
                  <a:srgbClr val="4A452A"/>
                </a:solidFill>
                <a:latin typeface="Meiryo UI" panose="020B0604030504040204" pitchFamily="50" charset="-128"/>
                <a:ea typeface="Meiryo UI" panose="020B0604030504040204" pitchFamily="50" charset="-128"/>
              </a:rPr>
              <a:t>【</a:t>
            </a:r>
            <a:r>
              <a:rPr lang="ja-JP" altLang="en-US" sz="1050" b="1" dirty="0">
                <a:solidFill>
                  <a:srgbClr val="4A452A"/>
                </a:solidFill>
                <a:latin typeface="Meiryo UI" panose="020B0604030504040204" pitchFamily="50" charset="-128"/>
                <a:ea typeface="Meiryo UI" panose="020B0604030504040204" pitchFamily="50" charset="-128"/>
              </a:rPr>
              <a:t>店舗３の背面、平面及び左側面を表す図</a:t>
            </a:r>
            <a:r>
              <a:rPr lang="en-US" altLang="ja-JP" sz="1050" b="1" dirty="0">
                <a:solidFill>
                  <a:srgbClr val="4A452A"/>
                </a:solidFill>
                <a:latin typeface="Meiryo UI" panose="020B0604030504040204" pitchFamily="50" charset="-128"/>
                <a:ea typeface="Meiryo UI" panose="020B0604030504040204" pitchFamily="50" charset="-128"/>
              </a:rPr>
              <a:t>】</a:t>
            </a:r>
            <a:endParaRPr lang="ja-JP" altLang="en-US" sz="900" dirty="0">
              <a:solidFill>
                <a:srgbClr val="4A452A"/>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6471721" y="3943608"/>
            <a:ext cx="2846042" cy="286232"/>
          </a:xfrm>
          <a:prstGeom prst="rect">
            <a:avLst/>
          </a:prstGeom>
        </p:spPr>
        <p:txBody>
          <a:bodyPr wrap="square" anchor="ctr">
            <a:spAutoFit/>
          </a:bodyPr>
          <a:lstStyle/>
          <a:p>
            <a:pPr marL="273050" lvl="0" indent="-273050" algn="ctr">
              <a:lnSpc>
                <a:spcPct val="120000"/>
              </a:lnSpc>
              <a:tabLst>
                <a:tab pos="355600" algn="l"/>
              </a:tabLst>
              <a:defRPr/>
            </a:pPr>
            <a:r>
              <a:rPr lang="en-US" altLang="ja-JP" sz="1050" b="1" dirty="0">
                <a:solidFill>
                  <a:srgbClr val="4A452A"/>
                </a:solidFill>
                <a:latin typeface="Meiryo UI" panose="020B0604030504040204" pitchFamily="50" charset="-128"/>
                <a:ea typeface="Meiryo UI" panose="020B0604030504040204" pitchFamily="50" charset="-128"/>
              </a:rPr>
              <a:t>【</a:t>
            </a:r>
            <a:r>
              <a:rPr lang="ja-JP" altLang="en-US" sz="1050" b="1" dirty="0">
                <a:solidFill>
                  <a:srgbClr val="4A452A"/>
                </a:solidFill>
                <a:latin typeface="Meiryo UI" panose="020B0604030504040204" pitchFamily="50" charset="-128"/>
                <a:ea typeface="Meiryo UI" panose="020B0604030504040204" pitchFamily="50" charset="-128"/>
              </a:rPr>
              <a:t>店舗３の正面、平面及び右側面を表す図</a:t>
            </a:r>
            <a:r>
              <a:rPr lang="en-US" altLang="ja-JP" sz="1050" b="1" dirty="0">
                <a:solidFill>
                  <a:srgbClr val="4A452A"/>
                </a:solidFill>
                <a:latin typeface="Meiryo UI" panose="020B0604030504040204" pitchFamily="50" charset="-128"/>
                <a:ea typeface="Meiryo UI" panose="020B0604030504040204" pitchFamily="50" charset="-128"/>
              </a:rPr>
              <a:t>】</a:t>
            </a:r>
            <a:endParaRPr lang="ja-JP" altLang="en-US" sz="900" dirty="0">
              <a:solidFill>
                <a:srgbClr val="4A452A"/>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530681" y="1827611"/>
            <a:ext cx="6356194" cy="1071062"/>
          </a:xfrm>
          <a:prstGeom prst="rect">
            <a:avLst/>
          </a:prstGeom>
        </p:spPr>
        <p:txBody>
          <a:bodyPr wrap="square" anchor="ctr">
            <a:spAutoFit/>
          </a:bodyPr>
          <a:lstStyle/>
          <a:p>
            <a:pPr marL="273050" lvl="0" indent="-273050">
              <a:lnSpc>
                <a:spcPct val="120000"/>
              </a:lnSpc>
              <a:tabLst>
                <a:tab pos="355600" algn="l"/>
              </a:tabLst>
              <a:defRPr/>
            </a:pPr>
            <a:r>
              <a:rPr lang="ja-JP" altLang="en-US" sz="1200" dirty="0">
                <a:solidFill>
                  <a:srgbClr val="4A452A"/>
                </a:solidFill>
                <a:latin typeface="Meiryo UI" panose="020B0604030504040204" pitchFamily="50" charset="-128"/>
                <a:ea typeface="Meiryo UI" panose="020B0604030504040204" pitchFamily="50" charset="-128"/>
              </a:rPr>
              <a:t>■</a:t>
            </a:r>
            <a:r>
              <a:rPr lang="ja-JP" altLang="en-US" sz="1200" b="1" dirty="0">
                <a:solidFill>
                  <a:srgbClr val="4A452A"/>
                </a:solidFill>
                <a:latin typeface="Meiryo UI" panose="020B0604030504040204" pitchFamily="50" charset="-128"/>
                <a:ea typeface="Meiryo UI" panose="020B0604030504040204" pitchFamily="50" charset="-128"/>
              </a:rPr>
              <a:t>建築物の組物の例</a:t>
            </a:r>
            <a:r>
              <a:rPr lang="en-US" altLang="ja-JP" sz="1200" b="1" dirty="0">
                <a:solidFill>
                  <a:srgbClr val="4A452A"/>
                </a:solidFill>
                <a:latin typeface="Meiryo UI" panose="020B0604030504040204" pitchFamily="50" charset="-128"/>
                <a:ea typeface="Meiryo UI" panose="020B0604030504040204" pitchFamily="50" charset="-128"/>
              </a:rPr>
              <a:t>  </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意匠に係る物品</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一組の建築物</a:t>
            </a:r>
            <a:endParaRPr lang="en-US" altLang="ja-JP" sz="1000" dirty="0">
              <a:solidFill>
                <a:srgbClr val="4A452A"/>
              </a:solidFill>
              <a:latin typeface="Meiryo UI" panose="020B0604030504040204" pitchFamily="50" charset="-128"/>
              <a:ea typeface="Meiryo UI" panose="020B0604030504040204" pitchFamily="50" charset="-128"/>
            </a:endParaRPr>
          </a:p>
          <a:p>
            <a:pPr marL="273050" indent="-273050">
              <a:lnSpc>
                <a:spcPct val="120000"/>
              </a:lnSpc>
              <a:tabLst>
                <a:tab pos="355600" algn="l"/>
              </a:tabLst>
              <a:defRPr/>
            </a:pPr>
            <a:r>
              <a:rPr lang="ja-JP" altLang="en-US" sz="1000" dirty="0">
                <a:solidFill>
                  <a:srgbClr val="4A452A"/>
                </a:solidFill>
                <a:latin typeface="Meiryo UI" panose="020B0604030504040204" pitchFamily="50" charset="-128"/>
                <a:ea typeface="Meiryo UI" panose="020B0604030504040204" pitchFamily="50" charset="-128"/>
              </a:rPr>
              <a:t>　　　　　　　　　　　　　　　　　</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意匠に係る物品の説明</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この建築物は、アウトレットモールなどに用いられる店舗である。</a:t>
            </a:r>
            <a:endParaRPr lang="en-US" altLang="ja-JP" sz="1000" dirty="0">
              <a:solidFill>
                <a:srgbClr val="4A452A"/>
              </a:solidFill>
              <a:latin typeface="Meiryo UI" panose="020B0604030504040204" pitchFamily="50" charset="-128"/>
              <a:ea typeface="Meiryo UI" panose="020B0604030504040204" pitchFamily="50" charset="-128"/>
            </a:endParaRPr>
          </a:p>
          <a:p>
            <a:pPr marL="273050" indent="-273050">
              <a:lnSpc>
                <a:spcPct val="120000"/>
              </a:lnSpc>
              <a:tabLst>
                <a:tab pos="355600" algn="l"/>
              </a:tabLst>
              <a:defRPr/>
            </a:pPr>
            <a:r>
              <a:rPr lang="en-US" altLang="ja-JP" sz="1000" dirty="0">
                <a:solidFill>
                  <a:srgbClr val="4A452A"/>
                </a:solidFill>
                <a:latin typeface="Meiryo UI" panose="020B0604030504040204" pitchFamily="50" charset="-128"/>
                <a:ea typeface="Meiryo UI" panose="020B0604030504040204" pitchFamily="50" charset="-128"/>
              </a:rPr>
              <a:t>                                  【</a:t>
            </a:r>
            <a:r>
              <a:rPr lang="ja-JP" altLang="en-US" sz="1000" dirty="0">
                <a:solidFill>
                  <a:srgbClr val="4A452A"/>
                </a:solidFill>
                <a:latin typeface="Meiryo UI" panose="020B0604030504040204" pitchFamily="50" charset="-128"/>
                <a:ea typeface="Meiryo UI" panose="020B0604030504040204" pitchFamily="50" charset="-128"/>
              </a:rPr>
              <a:t>意匠の説明</a:t>
            </a:r>
            <a:r>
              <a:rPr lang="en-US" altLang="ja-JP" sz="1000" dirty="0">
                <a:solidFill>
                  <a:srgbClr val="4A452A"/>
                </a:solidFill>
                <a:latin typeface="Meiryo UI" panose="020B0604030504040204" pitchFamily="50" charset="-128"/>
                <a:ea typeface="Meiryo UI" panose="020B0604030504040204" pitchFamily="50" charset="-128"/>
              </a:rPr>
              <a:t>】</a:t>
            </a:r>
            <a:r>
              <a:rPr lang="ja-JP" altLang="en-US" sz="1000" dirty="0">
                <a:solidFill>
                  <a:srgbClr val="4A452A"/>
                </a:solidFill>
                <a:latin typeface="Meiryo UI" panose="020B0604030504040204" pitchFamily="50" charset="-128"/>
                <a:ea typeface="Meiryo UI" panose="020B0604030504040204" pitchFamily="50" charset="-128"/>
              </a:rPr>
              <a:t>各店舗の窓部はいずれも透明である。</a:t>
            </a:r>
          </a:p>
          <a:p>
            <a:pPr marL="273050" indent="-273050">
              <a:lnSpc>
                <a:spcPct val="120000"/>
              </a:lnSpc>
              <a:tabLst>
                <a:tab pos="355600" algn="l"/>
              </a:tabLst>
              <a:defRPr/>
            </a:pPr>
            <a:endParaRPr lang="ja-JP" altLang="en-US" sz="1050" dirty="0">
              <a:solidFill>
                <a:srgbClr val="4A452A"/>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endParaRPr lang="ja-JP" altLang="en-US" sz="1050" dirty="0">
              <a:solidFill>
                <a:srgbClr val="4A452A"/>
              </a:solidFill>
              <a:latin typeface="Meiryo UI" panose="020B0604030504040204" pitchFamily="50" charset="-128"/>
              <a:ea typeface="Meiryo UI" panose="020B0604030504040204" pitchFamily="50" charset="-128"/>
            </a:endParaRPr>
          </a:p>
        </p:txBody>
      </p:sp>
      <p:sp>
        <p:nvSpPr>
          <p:cNvPr id="24" name="正方形/長方形 23"/>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79622" y="6610604"/>
            <a:ext cx="962123"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出願の手続</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9563978" y="6610392"/>
            <a:ext cx="341760" cy="230832"/>
          </a:xfrm>
          <a:prstGeom prst="rect">
            <a:avLst/>
          </a:prstGeom>
          <a:no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78</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4593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bwMode="auto">
          <a:xfrm>
            <a:off x="575012" y="2413506"/>
            <a:ext cx="7883188" cy="3945729"/>
          </a:xfrm>
          <a:prstGeom prst="rect">
            <a:avLst/>
          </a:prstGeom>
          <a:solidFill>
            <a:schemeClr val="bg1"/>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graphicFrame>
        <p:nvGraphicFramePr>
          <p:cNvPr id="12" name="コンテンツ プレースホルダー 6"/>
          <p:cNvGraphicFramePr>
            <a:graphicFrameLocks/>
          </p:cNvGraphicFramePr>
          <p:nvPr>
            <p:extLst>
              <p:ext uri="{D42A27DB-BD31-4B8C-83A1-F6EECF244321}">
                <p14:modId xmlns:p14="http://schemas.microsoft.com/office/powerpoint/2010/main" val="3342426617"/>
              </p:ext>
            </p:extLst>
          </p:nvPr>
        </p:nvGraphicFramePr>
        <p:xfrm>
          <a:off x="612107" y="2444966"/>
          <a:ext cx="7827042" cy="3883426"/>
        </p:xfrm>
        <a:graphic>
          <a:graphicData uri="http://schemas.openxmlformats.org/drawingml/2006/table">
            <a:tbl>
              <a:tblPr/>
              <a:tblGrid>
                <a:gridCol w="233571">
                  <a:extLst>
                    <a:ext uri="{9D8B030D-6E8A-4147-A177-3AD203B41FA5}">
                      <a16:colId xmlns:a16="http://schemas.microsoft.com/office/drawing/2014/main" val="20000"/>
                    </a:ext>
                  </a:extLst>
                </a:gridCol>
                <a:gridCol w="1168226">
                  <a:extLst>
                    <a:ext uri="{9D8B030D-6E8A-4147-A177-3AD203B41FA5}">
                      <a16:colId xmlns:a16="http://schemas.microsoft.com/office/drawing/2014/main" val="20001"/>
                    </a:ext>
                  </a:extLst>
                </a:gridCol>
                <a:gridCol w="1051404">
                  <a:extLst>
                    <a:ext uri="{9D8B030D-6E8A-4147-A177-3AD203B41FA5}">
                      <a16:colId xmlns:a16="http://schemas.microsoft.com/office/drawing/2014/main" val="20002"/>
                    </a:ext>
                  </a:extLst>
                </a:gridCol>
                <a:gridCol w="934581">
                  <a:extLst>
                    <a:ext uri="{9D8B030D-6E8A-4147-A177-3AD203B41FA5}">
                      <a16:colId xmlns:a16="http://schemas.microsoft.com/office/drawing/2014/main" val="20003"/>
                    </a:ext>
                  </a:extLst>
                </a:gridCol>
                <a:gridCol w="934581">
                  <a:extLst>
                    <a:ext uri="{9D8B030D-6E8A-4147-A177-3AD203B41FA5}">
                      <a16:colId xmlns:a16="http://schemas.microsoft.com/office/drawing/2014/main" val="20004"/>
                    </a:ext>
                  </a:extLst>
                </a:gridCol>
                <a:gridCol w="934581">
                  <a:extLst>
                    <a:ext uri="{9D8B030D-6E8A-4147-A177-3AD203B41FA5}">
                      <a16:colId xmlns:a16="http://schemas.microsoft.com/office/drawing/2014/main" val="20005"/>
                    </a:ext>
                  </a:extLst>
                </a:gridCol>
                <a:gridCol w="934581">
                  <a:extLst>
                    <a:ext uri="{9D8B030D-6E8A-4147-A177-3AD203B41FA5}">
                      <a16:colId xmlns:a16="http://schemas.microsoft.com/office/drawing/2014/main" val="20006"/>
                    </a:ext>
                  </a:extLst>
                </a:gridCol>
                <a:gridCol w="1635517">
                  <a:extLst>
                    <a:ext uri="{9D8B030D-6E8A-4147-A177-3AD203B41FA5}">
                      <a16:colId xmlns:a16="http://schemas.microsoft.com/office/drawing/2014/main" val="20007"/>
                    </a:ext>
                  </a:extLst>
                </a:gridCol>
              </a:tblGrid>
              <a:tr h="525702">
                <a:tc gridSpan="2">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solidFill>
                            <a:schemeClr val="bg1"/>
                          </a:solidFill>
                          <a:latin typeface="Meiryo UI" panose="020B0604030504040204" pitchFamily="50" charset="-128"/>
                          <a:ea typeface="Meiryo UI" panose="020B0604030504040204" pitchFamily="50" charset="-128"/>
                        </a:rPr>
                        <a:t>法律と権利の</a:t>
                      </a:r>
                      <a:endParaRPr kumimoji="1" lang="en-US" altLang="ja-JP" sz="1200" b="1" dirty="0">
                        <a:solidFill>
                          <a:schemeClr val="bg1"/>
                        </a:solidFill>
                        <a:latin typeface="Meiryo UI" panose="020B0604030504040204" pitchFamily="50" charset="-128"/>
                        <a:ea typeface="Meiryo UI" panose="020B0604030504040204" pitchFamily="50" charset="-128"/>
                      </a:endParaRPr>
                    </a:p>
                    <a:p>
                      <a:pPr algn="ctr">
                        <a:lnSpc>
                          <a:spcPct val="110000"/>
                        </a:lnSpc>
                      </a:pPr>
                      <a:r>
                        <a:rPr kumimoji="1" lang="ja-JP" altLang="en-US" sz="1200" b="1" dirty="0">
                          <a:solidFill>
                            <a:schemeClr val="bg1"/>
                          </a:solidFill>
                          <a:latin typeface="Meiryo UI" panose="020B0604030504040204" pitchFamily="50" charset="-128"/>
                          <a:ea typeface="Meiryo UI" panose="020B0604030504040204" pitchFamily="50" charset="-128"/>
                        </a:rPr>
                        <a:t>名称</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54061"/>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solidFill>
                            <a:schemeClr val="bg1"/>
                          </a:solidFill>
                          <a:latin typeface="Meiryo UI" panose="020B0604030504040204" pitchFamily="50" charset="-128"/>
                          <a:ea typeface="Meiryo UI" panose="020B0604030504040204" pitchFamily="50" charset="-128"/>
                        </a:rPr>
                        <a:t>保護対象</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54061"/>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solidFill>
                            <a:schemeClr val="bg1"/>
                          </a:solidFill>
                          <a:latin typeface="Meiryo UI" panose="020B0604030504040204" pitchFamily="50" charset="-128"/>
                          <a:ea typeface="Meiryo UI" panose="020B0604030504040204" pitchFamily="50" charset="-128"/>
                        </a:rPr>
                        <a:t>保護の趣旨</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54061"/>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solidFill>
                            <a:schemeClr val="bg1"/>
                          </a:solidFill>
                          <a:latin typeface="Meiryo UI" panose="020B0604030504040204" pitchFamily="50" charset="-128"/>
                          <a:ea typeface="Meiryo UI" panose="020B0604030504040204" pitchFamily="50" charset="-128"/>
                        </a:rPr>
                        <a:t>目的</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54061"/>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solidFill>
                            <a:schemeClr val="bg1"/>
                          </a:solidFill>
                          <a:latin typeface="Meiryo UI" panose="020B0604030504040204" pitchFamily="50" charset="-128"/>
                          <a:ea typeface="Meiryo UI" panose="020B0604030504040204" pitchFamily="50" charset="-128"/>
                        </a:rPr>
                        <a:t>権利取得のための審査</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54061"/>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solidFill>
                            <a:schemeClr val="bg1"/>
                          </a:solidFill>
                          <a:latin typeface="Meiryo UI" panose="020B0604030504040204" pitchFamily="50" charset="-128"/>
                          <a:ea typeface="Meiryo UI" panose="020B0604030504040204" pitchFamily="50" charset="-128"/>
                        </a:rPr>
                        <a:t>権利期間</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54061"/>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solidFill>
                            <a:schemeClr val="bg1"/>
                          </a:solidFill>
                          <a:latin typeface="Meiryo UI" panose="020B0604030504040204" pitchFamily="50" charset="-128"/>
                          <a:ea typeface="Meiryo UI" panose="020B0604030504040204" pitchFamily="50" charset="-128"/>
                        </a:rPr>
                        <a:t>権利の性格</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54061"/>
                    </a:solidFill>
                  </a:tcPr>
                </a:tc>
                <a:extLst>
                  <a:ext uri="{0D108BD9-81ED-4DB2-BD59-A6C34878D82A}">
                    <a16:rowId xmlns:a16="http://schemas.microsoft.com/office/drawing/2014/main" val="10000"/>
                  </a:ext>
                </a:extLst>
              </a:tr>
              <a:tr h="525702">
                <a:tc rowSpan="4">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solidFill>
                            <a:schemeClr val="bg1"/>
                          </a:solidFill>
                          <a:latin typeface="Meiryo UI" panose="020B0604030504040204" pitchFamily="50" charset="-128"/>
                          <a:ea typeface="Meiryo UI" panose="020B0604030504040204" pitchFamily="50" charset="-128"/>
                        </a:rPr>
                        <a:t>産業財産権法</a:t>
                      </a:r>
                    </a:p>
                  </a:txBody>
                  <a:tcPr marL="74181" marR="74181" marT="37091" marB="37091" vert="eaVert"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1">
                        <a:lumMod val="75000"/>
                        <a:lumOff val="25000"/>
                      </a:scheme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latin typeface="Meiryo UI" panose="020B0604030504040204" pitchFamily="50" charset="-128"/>
                          <a:ea typeface="Meiryo UI" panose="020B0604030504040204" pitchFamily="50" charset="-128"/>
                        </a:rPr>
                        <a:t>特許法</a:t>
                      </a:r>
                      <a:endParaRPr kumimoji="1" lang="en-US" altLang="ja-JP" sz="1200" b="1" dirty="0">
                        <a:latin typeface="Meiryo UI" panose="020B0604030504040204" pitchFamily="50" charset="-128"/>
                        <a:ea typeface="Meiryo UI" panose="020B0604030504040204" pitchFamily="50" charset="-128"/>
                      </a:endParaRPr>
                    </a:p>
                    <a:p>
                      <a:pPr algn="ctr">
                        <a:lnSpc>
                          <a:spcPct val="110000"/>
                        </a:lnSpc>
                      </a:pPr>
                      <a:r>
                        <a:rPr kumimoji="1" lang="ja-JP" altLang="en-US" sz="1200" b="1" dirty="0">
                          <a:latin typeface="Meiryo UI" panose="020B0604030504040204" pitchFamily="50" charset="-128"/>
                          <a:ea typeface="Meiryo UI" panose="020B0604030504040204" pitchFamily="50" charset="-128"/>
                        </a:rPr>
                        <a:t>（特許権）</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2A8F0">
                        <a:lumMod val="40000"/>
                        <a:lumOff val="6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発明</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2A8F0">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発明の奨励</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2A8F0">
                        <a:lumMod val="20000"/>
                        <a:lumOff val="80000"/>
                      </a:srgbClr>
                    </a:solidFill>
                  </a:tcPr>
                </a:tc>
                <a:tc rowSpan="4">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産業の発達</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2A8F0">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あり</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2A8F0">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最長</a:t>
                      </a:r>
                      <a:r>
                        <a:rPr kumimoji="1" lang="en-US" altLang="ja-JP" sz="1200" dirty="0">
                          <a:latin typeface="Meiryo UI" panose="020B0604030504040204" pitchFamily="50" charset="-128"/>
                          <a:ea typeface="Meiryo UI" panose="020B0604030504040204" pitchFamily="50" charset="-128"/>
                        </a:rPr>
                        <a:t>20</a:t>
                      </a:r>
                      <a:r>
                        <a:rPr kumimoji="1" lang="ja-JP" altLang="en-US" sz="1200" dirty="0">
                          <a:latin typeface="Meiryo UI" panose="020B0604030504040204" pitchFamily="50" charset="-128"/>
                          <a:ea typeface="Meiryo UI" panose="020B0604030504040204" pitchFamily="50" charset="-128"/>
                        </a:rPr>
                        <a:t>年</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2A8F0">
                        <a:lumMod val="20000"/>
                        <a:lumOff val="80000"/>
                      </a:srgbClr>
                    </a:solidFill>
                  </a:tcPr>
                </a:tc>
                <a:tc rowSpan="4">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300" b="1" dirty="0">
                          <a:solidFill>
                            <a:schemeClr val="tx1"/>
                          </a:solidFill>
                          <a:latin typeface="Meiryo UI" panose="020B0604030504040204" pitchFamily="50" charset="-128"/>
                          <a:ea typeface="Meiryo UI" panose="020B0604030504040204" pitchFamily="50" charset="-128"/>
                        </a:rPr>
                        <a:t>絶対的独占権</a:t>
                      </a:r>
                      <a:br>
                        <a:rPr kumimoji="1" lang="en-US" altLang="ja-JP" sz="1300" b="1" dirty="0">
                          <a:solidFill>
                            <a:schemeClr val="tx1"/>
                          </a:solidFill>
                          <a:latin typeface="Meiryo UI" panose="020B0604030504040204" pitchFamily="50" charset="-128"/>
                          <a:ea typeface="Meiryo UI" panose="020B0604030504040204" pitchFamily="50" charset="-128"/>
                        </a:rPr>
                      </a:br>
                      <a:endParaRPr kumimoji="1" lang="en-US" altLang="ja-JP" sz="1300" b="1" dirty="0">
                        <a:solidFill>
                          <a:schemeClr val="tx1"/>
                        </a:solidFill>
                        <a:latin typeface="Meiryo UI" panose="020B0604030504040204" pitchFamily="50" charset="-128"/>
                        <a:ea typeface="Meiryo UI" panose="020B0604030504040204" pitchFamily="50" charset="-128"/>
                      </a:endParaRPr>
                    </a:p>
                    <a:p>
                      <a:pPr algn="ctr">
                        <a:lnSpc>
                          <a:spcPct val="110000"/>
                        </a:lnSpc>
                      </a:pP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権利者から見ると</a:t>
                      </a:r>
                      <a:r>
                        <a:rPr kumimoji="1" lang="en-US" altLang="ja-JP" sz="1200" b="0" dirty="0">
                          <a:solidFill>
                            <a:schemeClr val="tx1"/>
                          </a:solidFill>
                          <a:latin typeface="Meiryo UI" panose="020B0604030504040204" pitchFamily="50" charset="-128"/>
                          <a:ea typeface="Meiryo UI" panose="020B0604030504040204" pitchFamily="50" charset="-128"/>
                        </a:rPr>
                        <a:t>)</a:t>
                      </a:r>
                    </a:p>
                    <a:p>
                      <a:pPr algn="ctr">
                        <a:lnSpc>
                          <a:spcPct val="110000"/>
                        </a:lnSpc>
                      </a:pPr>
                      <a:r>
                        <a:rPr kumimoji="1" lang="ja-JP" altLang="en-US" sz="1200" b="0" dirty="0">
                          <a:solidFill>
                            <a:schemeClr val="tx1"/>
                          </a:solidFill>
                          <a:latin typeface="Meiryo UI" panose="020B0604030504040204" pitchFamily="50" charset="-128"/>
                          <a:ea typeface="Meiryo UI" panose="020B0604030504040204" pitchFamily="50" charset="-128"/>
                        </a:rPr>
                        <a:t>故意に真似したものでなくても権利行使可能</a:t>
                      </a:r>
                      <a:br>
                        <a:rPr kumimoji="1" lang="en-US" altLang="ja-JP" sz="1200" b="0" dirty="0">
                          <a:solidFill>
                            <a:schemeClr val="tx1"/>
                          </a:solidFill>
                          <a:latin typeface="Meiryo UI" panose="020B0604030504040204" pitchFamily="50" charset="-128"/>
                          <a:ea typeface="Meiryo UI" panose="020B0604030504040204" pitchFamily="50" charset="-128"/>
                        </a:rPr>
                      </a:br>
                      <a:endParaRPr kumimoji="1" lang="en-US" altLang="ja-JP" sz="1200" b="0" dirty="0">
                        <a:solidFill>
                          <a:schemeClr val="tx1"/>
                        </a:solidFill>
                        <a:latin typeface="Meiryo UI" panose="020B0604030504040204" pitchFamily="50" charset="-128"/>
                        <a:ea typeface="Meiryo UI" panose="020B0604030504040204" pitchFamily="50" charset="-128"/>
                      </a:endParaRPr>
                    </a:p>
                    <a:p>
                      <a:pPr algn="ctr">
                        <a:lnSpc>
                          <a:spcPct val="110000"/>
                        </a:lnSpc>
                      </a:pP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第三者から見ると</a:t>
                      </a:r>
                      <a:r>
                        <a:rPr kumimoji="1" lang="en-US" altLang="ja-JP" sz="1200" b="0" dirty="0">
                          <a:solidFill>
                            <a:schemeClr val="tx1"/>
                          </a:solidFill>
                          <a:latin typeface="Meiryo UI" panose="020B0604030504040204" pitchFamily="50" charset="-128"/>
                          <a:ea typeface="Meiryo UI" panose="020B0604030504040204" pitchFamily="50" charset="-128"/>
                        </a:rPr>
                        <a:t>)</a:t>
                      </a:r>
                    </a:p>
                    <a:p>
                      <a:pPr algn="ctr">
                        <a:lnSpc>
                          <a:spcPct val="110000"/>
                        </a:lnSpc>
                      </a:pPr>
                      <a:r>
                        <a:rPr kumimoji="1" lang="ja-JP" altLang="en-US" sz="1200" b="0" dirty="0">
                          <a:solidFill>
                            <a:schemeClr val="tx1"/>
                          </a:solidFill>
                          <a:latin typeface="Meiryo UI" panose="020B0604030504040204" pitchFamily="50" charset="-128"/>
                          <a:ea typeface="Meiryo UI" panose="020B0604030504040204" pitchFamily="50" charset="-128"/>
                        </a:rPr>
                        <a:t>知らなかったでは</a:t>
                      </a:r>
                      <a:endParaRPr kumimoji="1" lang="en-US" altLang="ja-JP" sz="1200" b="0" dirty="0">
                        <a:solidFill>
                          <a:schemeClr val="tx1"/>
                        </a:solidFill>
                        <a:latin typeface="Meiryo UI" panose="020B0604030504040204" pitchFamily="50" charset="-128"/>
                        <a:ea typeface="Meiryo UI" panose="020B0604030504040204" pitchFamily="50" charset="-128"/>
                      </a:endParaRPr>
                    </a:p>
                    <a:p>
                      <a:pPr algn="ctr">
                        <a:lnSpc>
                          <a:spcPct val="110000"/>
                        </a:lnSpc>
                      </a:pPr>
                      <a:r>
                        <a:rPr kumimoji="1" lang="ja-JP" altLang="en-US" sz="1200" b="0" dirty="0">
                          <a:solidFill>
                            <a:schemeClr val="tx1"/>
                          </a:solidFill>
                          <a:latin typeface="Meiryo UI" panose="020B0604030504040204" pitchFamily="50" charset="-128"/>
                          <a:ea typeface="Meiryo UI" panose="020B0604030504040204" pitchFamily="50" charset="-128"/>
                        </a:rPr>
                        <a:t>済まされない</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2A8F0">
                        <a:lumMod val="20000"/>
                        <a:lumOff val="80000"/>
                      </a:srgbClr>
                    </a:solidFill>
                  </a:tcPr>
                </a:tc>
                <a:extLst>
                  <a:ext uri="{0D108BD9-81ED-4DB2-BD59-A6C34878D82A}">
                    <a16:rowId xmlns:a16="http://schemas.microsoft.com/office/drawing/2014/main" val="10001"/>
                  </a:ext>
                </a:extLst>
              </a:tr>
              <a:tr h="669406">
                <a:tc vMerge="1">
                  <a:txBody>
                    <a:bodyPr/>
                    <a:lstStyle/>
                    <a:p>
                      <a:pPr algn="ctr">
                        <a:lnSpc>
                          <a:spcPct val="110000"/>
                        </a:lnSpc>
                      </a:pPr>
                      <a:endParaRPr kumimoji="1" lang="ja-JP" altLang="en-US" sz="1400" b="1" dirty="0"/>
                    </a:p>
                  </a:txBody>
                  <a:tcPr anchor="ctr">
                    <a:solidFill>
                      <a:schemeClr val="accent1">
                        <a:lumMod val="40000"/>
                        <a:lumOff val="60000"/>
                      </a:scheme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latin typeface="Meiryo UI" panose="020B0604030504040204" pitchFamily="50" charset="-128"/>
                          <a:ea typeface="Meiryo UI" panose="020B0604030504040204" pitchFamily="50" charset="-128"/>
                        </a:rPr>
                        <a:t>実用新案法</a:t>
                      </a:r>
                      <a:endParaRPr kumimoji="1" lang="en-US" altLang="ja-JP" sz="1200" b="1" dirty="0">
                        <a:latin typeface="Meiryo UI" panose="020B0604030504040204" pitchFamily="50" charset="-128"/>
                        <a:ea typeface="Meiryo UI" panose="020B0604030504040204" pitchFamily="50" charset="-128"/>
                      </a:endParaRPr>
                    </a:p>
                    <a:p>
                      <a:pPr algn="ctr">
                        <a:lnSpc>
                          <a:spcPct val="110000"/>
                        </a:lnSpc>
                      </a:pPr>
                      <a:r>
                        <a:rPr kumimoji="1" lang="ja-JP" altLang="en-US" sz="1100" b="1" dirty="0">
                          <a:latin typeface="Meiryo UI" panose="020B0604030504040204" pitchFamily="50" charset="-128"/>
                          <a:ea typeface="Meiryo UI" panose="020B0604030504040204" pitchFamily="50" charset="-128"/>
                        </a:rPr>
                        <a:t>（実用新案権）</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2A8F0">
                        <a:lumMod val="40000"/>
                        <a:lumOff val="6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物品の構造・形状の考案</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2A8F0">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考案の奨励</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2A8F0">
                        <a:lumMod val="20000"/>
                        <a:lumOff val="80000"/>
                      </a:srgbClr>
                    </a:solidFill>
                  </a:tcPr>
                </a:tc>
                <a:tc vMerge="1">
                  <a:txBody>
                    <a:bodyPr/>
                    <a:lstStyle/>
                    <a:p>
                      <a:pPr marL="0" marR="0" indent="0" algn="ctr" defTabSz="990570" rtl="0" eaLnBrk="1" fontAlgn="auto" latinLnBrk="0" hangingPunct="1">
                        <a:lnSpc>
                          <a:spcPct val="110000"/>
                        </a:lnSpc>
                        <a:spcBef>
                          <a:spcPts val="0"/>
                        </a:spcBef>
                        <a:spcAft>
                          <a:spcPts val="0"/>
                        </a:spcAft>
                        <a:buClrTx/>
                        <a:buSzTx/>
                        <a:buFontTx/>
                        <a:buNone/>
                        <a:tabLst/>
                        <a:defRPr/>
                      </a:pPr>
                      <a:endParaRPr kumimoji="1" lang="ja-JP" altLang="en-US" sz="1400" dirty="0"/>
                    </a:p>
                  </a:txBody>
                  <a:tcPr anchor="ctr">
                    <a:solidFill>
                      <a:schemeClr val="accent1">
                        <a:lumMod val="20000"/>
                        <a:lumOff val="80000"/>
                      </a:scheme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marL="0" marR="0" lvl="0" indent="0" algn="ctr" defTabSz="990570" rtl="0" eaLnBrk="1" fontAlgn="auto" latinLnBrk="0" hangingPunct="1">
                        <a:lnSpc>
                          <a:spcPct val="11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なし</a:t>
                      </a:r>
                      <a:endParaRPr kumimoji="1" lang="ja-JP" altLang="en-US" sz="1200" baseline="30000" dirty="0">
                        <a:latin typeface="Meiryo UI" panose="020B0604030504040204" pitchFamily="50" charset="-128"/>
                        <a:ea typeface="Meiryo UI" panose="020B0604030504040204" pitchFamily="50" charset="-128"/>
                      </a:endParaRP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2A8F0">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最長</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年</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2A8F0">
                        <a:lumMod val="20000"/>
                        <a:lumOff val="80000"/>
                      </a:srgbClr>
                    </a:solidFill>
                  </a:tcPr>
                </a:tc>
                <a:tc vMerge="1">
                  <a:txBody>
                    <a:bodyPr/>
                    <a:lstStyle/>
                    <a:p>
                      <a:pPr marL="0" marR="0" indent="0" algn="ctr" defTabSz="990570" rtl="0" eaLnBrk="1" fontAlgn="auto" latinLnBrk="0" hangingPunct="1">
                        <a:lnSpc>
                          <a:spcPct val="110000"/>
                        </a:lnSpc>
                        <a:spcBef>
                          <a:spcPts val="0"/>
                        </a:spcBef>
                        <a:spcAft>
                          <a:spcPts val="0"/>
                        </a:spcAft>
                        <a:buClrTx/>
                        <a:buSzTx/>
                        <a:buFontTx/>
                        <a:buNone/>
                        <a:tabLst/>
                        <a:defRPr/>
                      </a:pPr>
                      <a:endParaRPr kumimoji="1" lang="ja-JP" altLang="en-US" sz="1400" dirty="0"/>
                    </a:p>
                  </a:txBody>
                  <a:tcPr anchor="ctr">
                    <a:solidFill>
                      <a:schemeClr val="bg1">
                        <a:lumMod val="75000"/>
                      </a:schemeClr>
                    </a:solidFill>
                  </a:tcPr>
                </a:tc>
                <a:extLst>
                  <a:ext uri="{0D108BD9-81ED-4DB2-BD59-A6C34878D82A}">
                    <a16:rowId xmlns:a16="http://schemas.microsoft.com/office/drawing/2014/main" val="10002"/>
                  </a:ext>
                </a:extLst>
              </a:tr>
              <a:tr h="525702">
                <a:tc vMerge="1">
                  <a:txBody>
                    <a:bodyPr/>
                    <a:lstStyle/>
                    <a:p>
                      <a:pPr algn="ctr">
                        <a:lnSpc>
                          <a:spcPct val="110000"/>
                        </a:lnSpc>
                      </a:pPr>
                      <a:endParaRPr kumimoji="1" lang="ja-JP" altLang="en-US" sz="1400" b="1" dirty="0"/>
                    </a:p>
                  </a:txBody>
                  <a:tcPr anchor="ctr">
                    <a:solidFill>
                      <a:schemeClr val="accent3">
                        <a:lumMod val="40000"/>
                        <a:lumOff val="60000"/>
                      </a:scheme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latin typeface="Meiryo UI" panose="020B0604030504040204" pitchFamily="50" charset="-128"/>
                          <a:ea typeface="Meiryo UI" panose="020B0604030504040204" pitchFamily="50" charset="-128"/>
                        </a:rPr>
                        <a:t>意匠法</a:t>
                      </a:r>
                      <a:endParaRPr kumimoji="1" lang="en-US" altLang="ja-JP" sz="1200" b="1" dirty="0">
                        <a:latin typeface="Meiryo UI" panose="020B0604030504040204" pitchFamily="50" charset="-128"/>
                        <a:ea typeface="Meiryo UI" panose="020B0604030504040204" pitchFamily="50" charset="-128"/>
                      </a:endParaRPr>
                    </a:p>
                    <a:p>
                      <a:pPr algn="ctr">
                        <a:lnSpc>
                          <a:spcPct val="110000"/>
                        </a:lnSpc>
                      </a:pPr>
                      <a:r>
                        <a:rPr kumimoji="1" lang="ja-JP" altLang="en-US" sz="1200" b="1" dirty="0">
                          <a:latin typeface="Meiryo UI" panose="020B0604030504040204" pitchFamily="50" charset="-128"/>
                          <a:ea typeface="Meiryo UI" panose="020B0604030504040204" pitchFamily="50" charset="-128"/>
                        </a:rPr>
                        <a:t>（意匠権）</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C0E">
                        <a:lumMod val="40000"/>
                        <a:lumOff val="6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物品や建築物等のデザイン</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C0E">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marL="0" marR="0" lvl="0" indent="0" algn="ctr" defTabSz="990570" rtl="0" eaLnBrk="1" fontAlgn="auto" latinLnBrk="0" hangingPunct="1">
                        <a:lnSpc>
                          <a:spcPct val="11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創作の奨励</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4F9C1"/>
                    </a:solidFill>
                  </a:tcPr>
                </a:tc>
                <a:tc vMerge="1">
                  <a:txBody>
                    <a:bodyPr/>
                    <a:lstStyle/>
                    <a:p>
                      <a:pPr marL="0" marR="0" indent="0" algn="ctr" defTabSz="990570" rtl="0" eaLnBrk="1" fontAlgn="auto" latinLnBrk="0" hangingPunct="1">
                        <a:lnSpc>
                          <a:spcPct val="110000"/>
                        </a:lnSpc>
                        <a:spcBef>
                          <a:spcPts val="0"/>
                        </a:spcBef>
                        <a:spcAft>
                          <a:spcPts val="0"/>
                        </a:spcAft>
                        <a:buClrTx/>
                        <a:buSzTx/>
                        <a:buFontTx/>
                        <a:buNone/>
                        <a:tabLst/>
                        <a:defRPr/>
                      </a:pPr>
                      <a:endParaRPr kumimoji="1" lang="ja-JP" altLang="en-US" sz="1400" dirty="0"/>
                    </a:p>
                  </a:txBody>
                  <a:tcPr anchor="ctr">
                    <a:solidFill>
                      <a:schemeClr val="accent3">
                        <a:lumMod val="20000"/>
                        <a:lumOff val="80000"/>
                      </a:schemeClr>
                    </a:solidFill>
                  </a:tcPr>
                </a:tc>
                <a:tc rowSpan="2">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あり</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C0E">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最長</a:t>
                      </a:r>
                      <a:r>
                        <a:rPr kumimoji="1" lang="en-US" altLang="ja-JP" sz="1200" dirty="0">
                          <a:latin typeface="Meiryo UI" panose="020B0604030504040204" pitchFamily="50" charset="-128"/>
                          <a:ea typeface="Meiryo UI" panose="020B0604030504040204" pitchFamily="50" charset="-128"/>
                        </a:rPr>
                        <a:t>25</a:t>
                      </a:r>
                      <a:r>
                        <a:rPr kumimoji="1" lang="ja-JP" altLang="en-US" sz="1200" dirty="0">
                          <a:latin typeface="Meiryo UI" panose="020B0604030504040204" pitchFamily="50" charset="-128"/>
                          <a:ea typeface="Meiryo UI" panose="020B0604030504040204" pitchFamily="50" charset="-128"/>
                        </a:rPr>
                        <a:t>年</a:t>
                      </a:r>
                      <a:endParaRPr kumimoji="1" lang="ja-JP" altLang="en-US" sz="1200" dirty="0">
                        <a:solidFill>
                          <a:srgbClr val="FF0000"/>
                        </a:solidFill>
                        <a:latin typeface="Meiryo UI" panose="020B0604030504040204" pitchFamily="50" charset="-128"/>
                        <a:ea typeface="Meiryo UI" panose="020B0604030504040204" pitchFamily="50" charset="-128"/>
                      </a:endParaRP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69C0E">
                        <a:lumMod val="20000"/>
                        <a:lumOff val="80000"/>
                      </a:srgbClr>
                    </a:solidFill>
                  </a:tcPr>
                </a:tc>
                <a:tc vMerge="1">
                  <a:txBody>
                    <a:bodyPr/>
                    <a:lstStyle/>
                    <a:p>
                      <a:pPr marL="0" marR="0" indent="0" algn="ctr" defTabSz="990570" rtl="0" eaLnBrk="1" fontAlgn="auto" latinLnBrk="0" hangingPunct="1">
                        <a:lnSpc>
                          <a:spcPct val="110000"/>
                        </a:lnSpc>
                        <a:spcBef>
                          <a:spcPts val="0"/>
                        </a:spcBef>
                        <a:spcAft>
                          <a:spcPts val="0"/>
                        </a:spcAft>
                        <a:buClrTx/>
                        <a:buSzTx/>
                        <a:buFontTx/>
                        <a:buNone/>
                        <a:tabLst/>
                        <a:defRPr/>
                      </a:pPr>
                      <a:endParaRPr kumimoji="1" lang="ja-JP" altLang="en-US" sz="1400" dirty="0"/>
                    </a:p>
                  </a:txBody>
                  <a:tcPr anchor="ctr">
                    <a:solidFill>
                      <a:schemeClr val="bg1">
                        <a:lumMod val="75000"/>
                      </a:schemeClr>
                    </a:solidFill>
                  </a:tcPr>
                </a:tc>
                <a:extLst>
                  <a:ext uri="{0D108BD9-81ED-4DB2-BD59-A6C34878D82A}">
                    <a16:rowId xmlns:a16="http://schemas.microsoft.com/office/drawing/2014/main" val="10003"/>
                  </a:ext>
                </a:extLst>
              </a:tr>
              <a:tr h="700936">
                <a:tc vMerge="1">
                  <a:txBody>
                    <a:bodyPr/>
                    <a:lstStyle/>
                    <a:p>
                      <a:pPr algn="ctr">
                        <a:lnSpc>
                          <a:spcPct val="110000"/>
                        </a:lnSpc>
                      </a:pPr>
                      <a:endParaRPr kumimoji="1" lang="ja-JP" altLang="en-US" sz="1400" b="1" dirty="0"/>
                    </a:p>
                  </a:txBody>
                  <a:tcPr anchor="ctr">
                    <a:solidFill>
                      <a:schemeClr val="accent4">
                        <a:lumMod val="40000"/>
                        <a:lumOff val="60000"/>
                      </a:scheme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latin typeface="Meiryo UI" panose="020B0604030504040204" pitchFamily="50" charset="-128"/>
                          <a:ea typeface="Meiryo UI" panose="020B0604030504040204" pitchFamily="50" charset="-128"/>
                        </a:rPr>
                        <a:t>商標法</a:t>
                      </a:r>
                      <a:endParaRPr kumimoji="1" lang="en-US" altLang="ja-JP" sz="1200" b="1" dirty="0">
                        <a:latin typeface="Meiryo UI" panose="020B0604030504040204" pitchFamily="50" charset="-128"/>
                        <a:ea typeface="Meiryo UI" panose="020B0604030504040204" pitchFamily="50" charset="-128"/>
                      </a:endParaRPr>
                    </a:p>
                    <a:p>
                      <a:pPr algn="ctr">
                        <a:lnSpc>
                          <a:spcPct val="110000"/>
                        </a:lnSpc>
                      </a:pPr>
                      <a:r>
                        <a:rPr kumimoji="1" lang="ja-JP" altLang="en-US" sz="1200" b="1" dirty="0">
                          <a:latin typeface="Meiryo UI" panose="020B0604030504040204" pitchFamily="50" charset="-128"/>
                          <a:ea typeface="Meiryo UI" panose="020B0604030504040204" pitchFamily="50" charset="-128"/>
                        </a:rPr>
                        <a:t>（商標権）</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9406">
                        <a:lumMod val="40000"/>
                        <a:lumOff val="6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050" dirty="0">
                          <a:latin typeface="Meiryo UI" panose="020B0604030504040204" pitchFamily="50" charset="-128"/>
                          <a:ea typeface="Meiryo UI" panose="020B0604030504040204" pitchFamily="50" charset="-128"/>
                        </a:rPr>
                        <a:t>商品やサービスに使用するマークに化体した業務上の信用</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9406">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050" dirty="0">
                          <a:latin typeface="Meiryo UI" panose="020B0604030504040204" pitchFamily="50" charset="-128"/>
                          <a:ea typeface="Meiryo UI" panose="020B0604030504040204" pitchFamily="50" charset="-128"/>
                        </a:rPr>
                        <a:t>業務上の</a:t>
                      </a:r>
                      <a:endParaRPr kumimoji="1" lang="en-US" altLang="ja-JP" sz="1050" dirty="0">
                        <a:latin typeface="Meiryo UI" panose="020B0604030504040204" pitchFamily="50" charset="-128"/>
                        <a:ea typeface="Meiryo UI" panose="020B0604030504040204" pitchFamily="50" charset="-128"/>
                      </a:endParaRPr>
                    </a:p>
                    <a:p>
                      <a:pPr algn="ctr">
                        <a:lnSpc>
                          <a:spcPct val="110000"/>
                        </a:lnSpc>
                      </a:pPr>
                      <a:r>
                        <a:rPr kumimoji="1" lang="ja-JP" altLang="en-US" sz="1050" dirty="0">
                          <a:latin typeface="Meiryo UI" panose="020B0604030504040204" pitchFamily="50" charset="-128"/>
                          <a:ea typeface="Meiryo UI" panose="020B0604030504040204" pitchFamily="50" charset="-128"/>
                        </a:rPr>
                        <a:t>信用の維持</a:t>
                      </a:r>
                      <a:endParaRPr kumimoji="1" lang="en-US" altLang="ja-JP" sz="1050" dirty="0">
                        <a:latin typeface="Meiryo UI" panose="020B0604030504040204" pitchFamily="50" charset="-128"/>
                        <a:ea typeface="Meiryo UI" panose="020B0604030504040204" pitchFamily="50" charset="-128"/>
                      </a:endParaRPr>
                    </a:p>
                    <a:p>
                      <a:pPr algn="ctr">
                        <a:lnSpc>
                          <a:spcPct val="110000"/>
                        </a:lnSpc>
                      </a:pPr>
                      <a:r>
                        <a:rPr kumimoji="1" lang="ja-JP" altLang="en-US" sz="1050" dirty="0">
                          <a:latin typeface="Meiryo UI" panose="020B0604030504040204" pitchFamily="50" charset="-128"/>
                          <a:ea typeface="Meiryo UI" panose="020B0604030504040204" pitchFamily="50" charset="-128"/>
                        </a:rPr>
                        <a:t>需要者の利益の保護</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9406">
                        <a:lumMod val="20000"/>
                        <a:lumOff val="80000"/>
                      </a:srgbClr>
                    </a:solidFill>
                  </a:tcPr>
                </a:tc>
                <a:tc vMerge="1">
                  <a:txBody>
                    <a:bodyPr/>
                    <a:lstStyle/>
                    <a:p>
                      <a:pPr marL="0" marR="0" indent="0" algn="ctr" defTabSz="990570" rtl="0" eaLnBrk="1" fontAlgn="auto" latinLnBrk="0" hangingPunct="1">
                        <a:lnSpc>
                          <a:spcPct val="110000"/>
                        </a:lnSpc>
                        <a:spcBef>
                          <a:spcPts val="0"/>
                        </a:spcBef>
                        <a:spcAft>
                          <a:spcPts val="0"/>
                        </a:spcAft>
                        <a:buClrTx/>
                        <a:buSzTx/>
                        <a:buFontTx/>
                        <a:buNone/>
                        <a:tabLst/>
                        <a:defRPr/>
                      </a:pPr>
                      <a:endParaRPr kumimoji="1" lang="ja-JP" altLang="en-US" sz="1400" dirty="0"/>
                    </a:p>
                  </a:txBody>
                  <a:tcPr anchor="ctr">
                    <a:solidFill>
                      <a:schemeClr val="accent4">
                        <a:lumMod val="20000"/>
                        <a:lumOff val="80000"/>
                      </a:schemeClr>
                    </a:solidFill>
                  </a:tcPr>
                </a:tc>
                <a:tc vMerge="1">
                  <a:txBody>
                    <a:bodyPr/>
                    <a:lstStyle/>
                    <a:p>
                      <a:pPr algn="ctr">
                        <a:lnSpc>
                          <a:spcPct val="110000"/>
                        </a:lnSpc>
                      </a:pPr>
                      <a:endParaRPr kumimoji="1" lang="ja-JP" altLang="en-US" sz="1400" dirty="0"/>
                    </a:p>
                  </a:txBody>
                  <a:tcPr anchor="ctr">
                    <a:solidFill>
                      <a:schemeClr val="accent4">
                        <a:lumMod val="20000"/>
                        <a:lumOff val="80000"/>
                      </a:scheme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最長</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年</a:t>
                      </a:r>
                      <a:endParaRPr kumimoji="1" lang="en-US" altLang="ja-JP" sz="1200" dirty="0">
                        <a:latin typeface="Meiryo UI" panose="020B0604030504040204" pitchFamily="50" charset="-128"/>
                        <a:ea typeface="Meiryo UI" panose="020B0604030504040204" pitchFamily="50" charset="-128"/>
                      </a:endParaRPr>
                    </a:p>
                    <a:p>
                      <a:pPr algn="ctr">
                        <a:lnSpc>
                          <a:spcPct val="110000"/>
                        </a:lnSpc>
                      </a:pPr>
                      <a:r>
                        <a:rPr kumimoji="1" lang="ja-JP" altLang="en-US" sz="1200" dirty="0">
                          <a:latin typeface="Meiryo UI" panose="020B0604030504040204" pitchFamily="50" charset="-128"/>
                          <a:ea typeface="Meiryo UI" panose="020B0604030504040204" pitchFamily="50" charset="-128"/>
                        </a:rPr>
                        <a:t>（更新可）</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A9406">
                        <a:lumMod val="20000"/>
                        <a:lumOff val="80000"/>
                      </a:srgbClr>
                    </a:solidFill>
                  </a:tcPr>
                </a:tc>
                <a:tc vMerge="1">
                  <a:txBody>
                    <a:bodyPr/>
                    <a:lstStyle/>
                    <a:p>
                      <a:pPr marL="0" marR="0" indent="0" algn="ctr" defTabSz="990570" rtl="0" eaLnBrk="1" fontAlgn="auto" latinLnBrk="0" hangingPunct="1">
                        <a:lnSpc>
                          <a:spcPct val="110000"/>
                        </a:lnSpc>
                        <a:spcBef>
                          <a:spcPts val="0"/>
                        </a:spcBef>
                        <a:spcAft>
                          <a:spcPts val="0"/>
                        </a:spcAft>
                        <a:buClrTx/>
                        <a:buSzTx/>
                        <a:buFontTx/>
                        <a:buNone/>
                        <a:tabLst/>
                        <a:defRPr/>
                      </a:pPr>
                      <a:endParaRPr kumimoji="1" lang="ja-JP" altLang="en-US" sz="1400" dirty="0"/>
                    </a:p>
                  </a:txBody>
                  <a:tcPr anchor="ctr">
                    <a:solidFill>
                      <a:schemeClr val="bg1">
                        <a:lumMod val="75000"/>
                      </a:schemeClr>
                    </a:solidFill>
                  </a:tcPr>
                </a:tc>
                <a:extLst>
                  <a:ext uri="{0D108BD9-81ED-4DB2-BD59-A6C34878D82A}">
                    <a16:rowId xmlns:a16="http://schemas.microsoft.com/office/drawing/2014/main" val="10004"/>
                  </a:ext>
                </a:extLst>
              </a:tr>
              <a:tr h="876170">
                <a:tc gridSpan="2">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b="1" dirty="0">
                          <a:latin typeface="Meiryo UI" panose="020B0604030504040204" pitchFamily="50" charset="-128"/>
                          <a:ea typeface="Meiryo UI" panose="020B0604030504040204" pitchFamily="50" charset="-128"/>
                        </a:rPr>
                        <a:t>著作権法</a:t>
                      </a:r>
                      <a:endParaRPr kumimoji="1" lang="en-US" altLang="ja-JP" sz="1200" b="1" dirty="0">
                        <a:latin typeface="Meiryo UI" panose="020B0604030504040204" pitchFamily="50" charset="-128"/>
                        <a:ea typeface="Meiryo UI" panose="020B0604030504040204" pitchFamily="50" charset="-128"/>
                      </a:endParaRPr>
                    </a:p>
                    <a:p>
                      <a:pPr algn="ctr">
                        <a:lnSpc>
                          <a:spcPct val="110000"/>
                        </a:lnSpc>
                      </a:pPr>
                      <a:r>
                        <a:rPr kumimoji="1" lang="ja-JP" altLang="en-US" sz="1200" b="1" dirty="0">
                          <a:latin typeface="Meiryo UI" panose="020B0604030504040204" pitchFamily="50" charset="-128"/>
                          <a:ea typeface="Meiryo UI" panose="020B0604030504040204" pitchFamily="50" charset="-128"/>
                        </a:rPr>
                        <a:t>（著作権）</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91F37">
                        <a:lumMod val="40000"/>
                        <a:lumOff val="60000"/>
                      </a:srgbClr>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思想・感情の創作的な表現</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91F37">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創作の奨励</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91F37">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文化の発展</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91F37">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なし</a:t>
                      </a:r>
                      <a:endParaRPr kumimoji="1" lang="en-US" altLang="ja-JP" sz="1200" dirty="0">
                        <a:latin typeface="Meiryo UI" panose="020B0604030504040204" pitchFamily="50" charset="-128"/>
                        <a:ea typeface="Meiryo UI" panose="020B0604030504040204" pitchFamily="50" charset="-128"/>
                      </a:endParaRPr>
                    </a:p>
                    <a:p>
                      <a:pPr algn="ctr">
                        <a:lnSpc>
                          <a:spcPct val="110000"/>
                        </a:lnSpc>
                      </a:pPr>
                      <a:r>
                        <a:rPr kumimoji="1" lang="ja-JP" altLang="en-US" sz="1200" dirty="0">
                          <a:latin typeface="Meiryo UI" panose="020B0604030504040204" pitchFamily="50" charset="-128"/>
                          <a:ea typeface="Meiryo UI" panose="020B0604030504040204" pitchFamily="50" charset="-128"/>
                        </a:rPr>
                        <a:t>（自動的に発生）</a:t>
                      </a: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91F37">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200" dirty="0">
                          <a:latin typeface="Meiryo UI" panose="020B0604030504040204" pitchFamily="50" charset="-128"/>
                          <a:ea typeface="Meiryo UI" panose="020B0604030504040204" pitchFamily="50" charset="-128"/>
                        </a:rPr>
                        <a:t>創作から</a:t>
                      </a:r>
                      <a:endParaRPr kumimoji="1" lang="en-US" altLang="ja-JP" sz="1200" dirty="0">
                        <a:latin typeface="Meiryo UI" panose="020B0604030504040204" pitchFamily="50" charset="-128"/>
                        <a:ea typeface="Meiryo UI" panose="020B0604030504040204" pitchFamily="50" charset="-128"/>
                      </a:endParaRPr>
                    </a:p>
                    <a:p>
                      <a:pPr algn="ctr">
                        <a:lnSpc>
                          <a:spcPct val="110000"/>
                        </a:lnSpc>
                      </a:pPr>
                      <a:r>
                        <a:rPr kumimoji="1" lang="ja-JP" altLang="en-US" sz="1200" dirty="0">
                          <a:latin typeface="Meiryo UI" panose="020B0604030504040204" pitchFamily="50" charset="-128"/>
                          <a:ea typeface="Meiryo UI" panose="020B0604030504040204" pitchFamily="50" charset="-128"/>
                        </a:rPr>
                        <a:t>創作者の</a:t>
                      </a:r>
                      <a:endParaRPr kumimoji="1" lang="en-US" altLang="ja-JP" sz="1200" dirty="0">
                        <a:latin typeface="Meiryo UI" panose="020B0604030504040204" pitchFamily="50" charset="-128"/>
                        <a:ea typeface="Meiryo UI" panose="020B0604030504040204" pitchFamily="50" charset="-128"/>
                      </a:endParaRPr>
                    </a:p>
                    <a:p>
                      <a:pPr algn="ctr">
                        <a:lnSpc>
                          <a:spcPct val="110000"/>
                        </a:lnSpc>
                      </a:pPr>
                      <a:r>
                        <a:rPr kumimoji="1" lang="ja-JP" altLang="en-US" sz="1200" dirty="0">
                          <a:latin typeface="Meiryo UI" panose="020B0604030504040204" pitchFamily="50" charset="-128"/>
                          <a:ea typeface="Meiryo UI" panose="020B0604030504040204" pitchFamily="50" charset="-128"/>
                        </a:rPr>
                        <a:t>死後</a:t>
                      </a:r>
                      <a:r>
                        <a:rPr kumimoji="1" lang="en-US" altLang="ja-JP" sz="1200" dirty="0">
                          <a:latin typeface="Meiryo UI" panose="020B0604030504040204" pitchFamily="50" charset="-128"/>
                          <a:ea typeface="Meiryo UI" panose="020B0604030504040204" pitchFamily="50" charset="-128"/>
                        </a:rPr>
                        <a:t>70</a:t>
                      </a:r>
                      <a:r>
                        <a:rPr kumimoji="1" lang="ja-JP" altLang="en-US" sz="1200" dirty="0">
                          <a:latin typeface="Meiryo UI" panose="020B0604030504040204" pitchFamily="50" charset="-128"/>
                          <a:ea typeface="Meiryo UI" panose="020B0604030504040204" pitchFamily="50" charset="-128"/>
                        </a:rPr>
                        <a:t>年</a:t>
                      </a:r>
                      <a:endParaRPr kumimoji="1" lang="en-US" altLang="ja-JP" sz="1200" dirty="0">
                        <a:latin typeface="Meiryo UI" panose="020B0604030504040204" pitchFamily="50" charset="-128"/>
                        <a:ea typeface="Meiryo UI" panose="020B0604030504040204" pitchFamily="50" charset="-128"/>
                      </a:endParaRP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91F37">
                        <a:lumMod val="20000"/>
                        <a:lumOff val="80000"/>
                      </a:srgbClr>
                    </a:solidFill>
                  </a:tcPr>
                </a:tc>
                <a:tc>
                  <a:txBody>
                    <a:bodyPr/>
                    <a:lstStyle>
                      <a:lvl1pPr marL="0" algn="l" defTabSz="914400" rtl="0" eaLnBrk="1" latinLnBrk="0" hangingPunct="1">
                        <a:defRPr kumimoji="1" sz="1800" kern="1200">
                          <a:solidFill>
                            <a:schemeClr val="dk1"/>
                          </a:solidFill>
                          <a:latin typeface="Calibri"/>
                          <a:ea typeface="メイリオ"/>
                        </a:defRPr>
                      </a:lvl1pPr>
                      <a:lvl2pPr marL="457200" algn="l" defTabSz="914400" rtl="0" eaLnBrk="1" latinLnBrk="0" hangingPunct="1">
                        <a:defRPr kumimoji="1" sz="1800" kern="1200">
                          <a:solidFill>
                            <a:schemeClr val="dk1"/>
                          </a:solidFill>
                          <a:latin typeface="Calibri"/>
                          <a:ea typeface="メイリオ"/>
                        </a:defRPr>
                      </a:lvl2pPr>
                      <a:lvl3pPr marL="914400" algn="l" defTabSz="914400" rtl="0" eaLnBrk="1" latinLnBrk="0" hangingPunct="1">
                        <a:defRPr kumimoji="1" sz="1800" kern="1200">
                          <a:solidFill>
                            <a:schemeClr val="dk1"/>
                          </a:solidFill>
                          <a:latin typeface="Calibri"/>
                          <a:ea typeface="メイリオ"/>
                        </a:defRPr>
                      </a:lvl3pPr>
                      <a:lvl4pPr marL="1371600" algn="l" defTabSz="914400" rtl="0" eaLnBrk="1" latinLnBrk="0" hangingPunct="1">
                        <a:defRPr kumimoji="1" sz="1800" kern="1200">
                          <a:solidFill>
                            <a:schemeClr val="dk1"/>
                          </a:solidFill>
                          <a:latin typeface="Calibri"/>
                          <a:ea typeface="メイリオ"/>
                        </a:defRPr>
                      </a:lvl4pPr>
                      <a:lvl5pPr marL="1828800" algn="l" defTabSz="914400" rtl="0" eaLnBrk="1" latinLnBrk="0" hangingPunct="1">
                        <a:defRPr kumimoji="1" sz="1800" kern="1200">
                          <a:solidFill>
                            <a:schemeClr val="dk1"/>
                          </a:solidFill>
                          <a:latin typeface="Calibri"/>
                          <a:ea typeface="メイリオ"/>
                        </a:defRPr>
                      </a:lvl5pPr>
                      <a:lvl6pPr marL="2286000" algn="l" defTabSz="914400" rtl="0" eaLnBrk="1" latinLnBrk="0" hangingPunct="1">
                        <a:defRPr kumimoji="1" sz="1800" kern="1200">
                          <a:solidFill>
                            <a:schemeClr val="dk1"/>
                          </a:solidFill>
                          <a:latin typeface="Calibri"/>
                          <a:ea typeface="メイリオ"/>
                        </a:defRPr>
                      </a:lvl6pPr>
                      <a:lvl7pPr marL="2743200" algn="l" defTabSz="914400" rtl="0" eaLnBrk="1" latinLnBrk="0" hangingPunct="1">
                        <a:defRPr kumimoji="1" sz="1800" kern="1200">
                          <a:solidFill>
                            <a:schemeClr val="dk1"/>
                          </a:solidFill>
                          <a:latin typeface="Calibri"/>
                          <a:ea typeface="メイリオ"/>
                        </a:defRPr>
                      </a:lvl7pPr>
                      <a:lvl8pPr marL="3200400" algn="l" defTabSz="914400" rtl="0" eaLnBrk="1" latinLnBrk="0" hangingPunct="1">
                        <a:defRPr kumimoji="1" sz="1800" kern="1200">
                          <a:solidFill>
                            <a:schemeClr val="dk1"/>
                          </a:solidFill>
                          <a:latin typeface="Calibri"/>
                          <a:ea typeface="メイリオ"/>
                        </a:defRPr>
                      </a:lvl8pPr>
                      <a:lvl9pPr marL="3657600" algn="l" defTabSz="914400" rtl="0" eaLnBrk="1" latinLnBrk="0" hangingPunct="1">
                        <a:defRPr kumimoji="1" sz="1800" kern="1200">
                          <a:solidFill>
                            <a:schemeClr val="dk1"/>
                          </a:solidFill>
                          <a:latin typeface="Calibri"/>
                          <a:ea typeface="メイリオ"/>
                        </a:defRPr>
                      </a:lvl9pPr>
                    </a:lstStyle>
                    <a:p>
                      <a:pPr algn="ctr">
                        <a:lnSpc>
                          <a:spcPct val="110000"/>
                        </a:lnSpc>
                      </a:pPr>
                      <a:r>
                        <a:rPr kumimoji="1" lang="ja-JP" altLang="en-US" sz="1300" b="1" dirty="0">
                          <a:solidFill>
                            <a:schemeClr val="tx1"/>
                          </a:solidFill>
                          <a:latin typeface="Meiryo UI" panose="020B0604030504040204" pitchFamily="50" charset="-128"/>
                          <a:ea typeface="Meiryo UI" panose="020B0604030504040204" pitchFamily="50" charset="-128"/>
                        </a:rPr>
                        <a:t>相対的独占権</a:t>
                      </a:r>
                      <a:endParaRPr kumimoji="1" lang="en-US" altLang="ja-JP" sz="1300" b="1" dirty="0">
                        <a:solidFill>
                          <a:schemeClr val="tx1"/>
                        </a:solidFill>
                        <a:latin typeface="Meiryo UI" panose="020B0604030504040204" pitchFamily="50" charset="-128"/>
                        <a:ea typeface="Meiryo UI" panose="020B0604030504040204" pitchFamily="50" charset="-128"/>
                      </a:endParaRPr>
                    </a:p>
                    <a:p>
                      <a:pPr algn="ctr">
                        <a:lnSpc>
                          <a:spcPct val="110000"/>
                        </a:lnSpc>
                      </a:pPr>
                      <a:r>
                        <a:rPr kumimoji="1" lang="ja-JP" altLang="en-US" sz="1200" b="0" dirty="0">
                          <a:solidFill>
                            <a:schemeClr val="tx1"/>
                          </a:solidFill>
                          <a:latin typeface="Meiryo UI" panose="020B0604030504040204" pitchFamily="50" charset="-128"/>
                          <a:ea typeface="Meiryo UI" panose="020B0604030504040204" pitchFamily="50" charset="-128"/>
                        </a:rPr>
                        <a:t>独自の創作には権利が及ばない</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marL="74181" marR="74181" marT="37091" marB="37091"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91F37">
                        <a:lumMod val="20000"/>
                        <a:lumOff val="80000"/>
                      </a:srgbClr>
                    </a:solidFill>
                  </a:tcPr>
                </a:tc>
                <a:extLst>
                  <a:ext uri="{0D108BD9-81ED-4DB2-BD59-A6C34878D82A}">
                    <a16:rowId xmlns:a16="http://schemas.microsoft.com/office/drawing/2014/main" val="10005"/>
                  </a:ext>
                </a:extLst>
              </a:tr>
            </a:tbl>
          </a:graphicData>
        </a:graphic>
      </p:graphicFrame>
      <p:sp>
        <p:nvSpPr>
          <p:cNvPr id="9" name="正方形/長方形 8"/>
          <p:cNvSpPr/>
          <p:nvPr/>
        </p:nvSpPr>
        <p:spPr>
          <a:xfrm>
            <a:off x="488503" y="990219"/>
            <a:ext cx="9106071" cy="523220"/>
          </a:xfrm>
          <a:prstGeom prst="rect">
            <a:avLst/>
          </a:prstGeom>
        </p:spPr>
        <p:txBody>
          <a:bodyPr wrap="square" anchor="ctr">
            <a:spAutoFit/>
          </a:bodyPr>
          <a:lstStyle/>
          <a:p>
            <a:pPr marL="273050" lvl="0" indent="-273050">
              <a:tabLst>
                <a:tab pos="355600" algn="l"/>
              </a:tabLst>
              <a:defRPr/>
            </a:pPr>
            <a:r>
              <a:rPr kumimoji="1" lang="ja-JP" altLang="en-US"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様々な知的財産権法の一つです。</a:t>
            </a:r>
            <a:endParaRPr kumimoji="1" lang="en-US" altLang="ja-JP" sz="28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5" name="正方形/長方形 14"/>
          <p:cNvSpPr/>
          <p:nvPr/>
        </p:nvSpPr>
        <p:spPr>
          <a:xfrm>
            <a:off x="488503" y="1598818"/>
            <a:ext cx="9106071" cy="757130"/>
          </a:xfrm>
          <a:prstGeom prst="rect">
            <a:avLst/>
          </a:prstGeom>
        </p:spPr>
        <p:txBody>
          <a:bodyPr wrap="square" anchor="ctr">
            <a:spAutoFit/>
          </a:bodyPr>
          <a:lstStyle/>
          <a:p>
            <a:pPr marL="273050" lvl="0" indent="-273050">
              <a:lnSpc>
                <a:spcPct val="120000"/>
              </a:lnSpc>
              <a:tabLst>
                <a:tab pos="355600" algn="l"/>
              </a:tabLst>
              <a:defRPr/>
            </a:pPr>
            <a:r>
              <a:rPr lang="ja-JP" altLang="en-US" b="1" noProof="0" dirty="0">
                <a:solidFill>
                  <a:srgbClr val="254061"/>
                </a:solidFill>
                <a:latin typeface="Meiryo UI" panose="020B0604030504040204" pitchFamily="50" charset="-128"/>
                <a:ea typeface="Meiryo UI" panose="020B0604030504040204" pitchFamily="50" charset="-128"/>
              </a:rPr>
              <a:t>建築や内装のデザインの保護に関わるものは、「意匠法」のほかに、</a:t>
            </a:r>
            <a:endParaRPr lang="en-US" altLang="ja-JP" b="1" noProof="0"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kumimoji="1" lang="ja-JP" altLang="en-US"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「商標法」や「著作権法」、「不正競争防止法」などがあります。</a:t>
            </a:r>
            <a:endParaRPr kumimoji="1" lang="en-US" altLang="ja-JP"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5" name="正方形/長方形 24"/>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意匠法とは</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79622" y="6610604"/>
            <a:ext cx="923651"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意匠法とは</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537461" y="6368262"/>
            <a:ext cx="5453737" cy="184666"/>
          </a:xfrm>
          <a:prstGeom prst="rect">
            <a:avLst/>
          </a:prstGeom>
          <a:noFill/>
        </p:spPr>
        <p:txBody>
          <a:bodyPr wrap="none" rtlCol="0">
            <a:spAutoFit/>
          </a:bodyPr>
          <a:lstStyle/>
          <a:p>
            <a:r>
              <a:rPr kumimoji="1"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参考：特許庁意匠課 </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「「デザイナーが身につけておくべき知財の基本」　</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https://www.jpo.go.jp/resources/report/kyozai/chizai_kyozai-designer-kihon.html</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9584948" y="6610392"/>
            <a:ext cx="263214"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右中かっこ 1"/>
          <p:cNvSpPr/>
          <p:nvPr/>
        </p:nvSpPr>
        <p:spPr>
          <a:xfrm>
            <a:off x="8545189" y="2984202"/>
            <a:ext cx="234669" cy="2439749"/>
          </a:xfrm>
          <a:prstGeom prst="rightBrace">
            <a:avLst/>
          </a:prstGeom>
          <a:ln>
            <a:solidFill>
              <a:srgbClr val="2540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右中かっこ 16"/>
          <p:cNvSpPr/>
          <p:nvPr/>
        </p:nvSpPr>
        <p:spPr>
          <a:xfrm>
            <a:off x="8543840" y="5462448"/>
            <a:ext cx="234669" cy="883381"/>
          </a:xfrm>
          <a:prstGeom prst="rightBrace">
            <a:avLst/>
          </a:prstGeom>
          <a:ln>
            <a:solidFill>
              <a:srgbClr val="2540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テキスト ボックス 17"/>
          <p:cNvSpPr txBox="1"/>
          <p:nvPr/>
        </p:nvSpPr>
        <p:spPr>
          <a:xfrm>
            <a:off x="8849582" y="4120686"/>
            <a:ext cx="745397" cy="153888"/>
          </a:xfrm>
          <a:prstGeom prst="rect">
            <a:avLst/>
          </a:prstGeom>
          <a:noFill/>
        </p:spPr>
        <p:txBody>
          <a:bodyPr wrap="none" lIns="0" tIns="0" rIns="0" bIns="0" rtlCol="0">
            <a:spAutoFit/>
          </a:bodyPr>
          <a:lstStyle/>
          <a:p>
            <a:pPr algn="ct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特許庁が所管</a:t>
            </a:r>
            <a:endParaRPr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8844187" y="5814004"/>
            <a:ext cx="745396" cy="153888"/>
          </a:xfrm>
          <a:prstGeom prst="rect">
            <a:avLst/>
          </a:prstGeom>
          <a:noFill/>
        </p:spPr>
        <p:txBody>
          <a:bodyPr wrap="none" lIns="0" tIns="0" rIns="0" bIns="0" rtlCol="0">
            <a:spAutoFit/>
          </a:bodyPr>
          <a:lstStyle/>
          <a:p>
            <a:pPr algn="ct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rPr>
              <a:t>文化庁が所管</a:t>
            </a:r>
            <a:endParaRPr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039478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bwMode="auto">
          <a:xfrm>
            <a:off x="0" y="2924944"/>
            <a:ext cx="9906000" cy="792088"/>
          </a:xfrm>
          <a:prstGeom prst="rect">
            <a:avLst/>
          </a:prstGeom>
          <a:solidFill>
            <a:schemeClr val="accent1">
              <a:lumMod val="50000"/>
            </a:schemeClr>
          </a:solidFill>
          <a:ln w="9525">
            <a:solidFill>
              <a:schemeClr val="accent1">
                <a:lumMod val="50000"/>
              </a:schemeClr>
            </a:solid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88504" y="2936268"/>
            <a:ext cx="3579826" cy="769441"/>
          </a:xfrm>
          <a:prstGeom prst="rect">
            <a:avLst/>
          </a:prstGeom>
          <a:solidFill>
            <a:srgbClr val="254061"/>
          </a:solidFill>
        </p:spPr>
        <p:txBody>
          <a:bodyPr wrap="none" rtlCol="0">
            <a:spAutoFit/>
          </a:bodyPr>
          <a:lstStyle/>
          <a:p>
            <a:r>
              <a:rPr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07</a:t>
            </a:r>
            <a:r>
              <a:rPr lang="ja-JP" altLang="en-US"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参考情報</a:t>
            </a:r>
            <a:endParaRPr kumimoji="1" lang="en-US" altLang="ja-JP" sz="4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8112" y="130629"/>
            <a:ext cx="1403222" cy="527612"/>
          </a:xfrm>
          <a:prstGeom prst="rect">
            <a:avLst/>
          </a:prstGeom>
        </p:spPr>
      </p:pic>
    </p:spTree>
    <p:extLst>
      <p:ext uri="{BB962C8B-B14F-4D97-AF65-F5344CB8AC3E}">
        <p14:creationId xmlns:p14="http://schemas.microsoft.com/office/powerpoint/2010/main" val="32897254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79622" y="6610604"/>
            <a:ext cx="867545"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07</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参考情報</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456605" y="1226738"/>
            <a:ext cx="8964487" cy="1052596"/>
          </a:xfrm>
          <a:prstGeom prst="rect">
            <a:avLst/>
          </a:prstGeom>
        </p:spPr>
        <p:txBody>
          <a:bodyPr wrap="square" anchor="ctr">
            <a:spAutoFit/>
          </a:bodyPr>
          <a:lstStyle/>
          <a:p>
            <a:pPr marL="273050" lvl="0" indent="-273050">
              <a:lnSpc>
                <a:spcPct val="120000"/>
              </a:lnSpc>
              <a:tabLst>
                <a:tab pos="355600" algn="l"/>
              </a:tabLst>
              <a:defRPr/>
            </a:pPr>
            <a:r>
              <a:rPr lang="ja-JP" altLang="en-US" sz="2000" b="1" dirty="0">
                <a:solidFill>
                  <a:schemeClr val="bg2">
                    <a:lumMod val="25000"/>
                  </a:schemeClr>
                </a:solidFill>
                <a:latin typeface="Meiryo UI" panose="020B0604030504040204" pitchFamily="50" charset="-128"/>
                <a:ea typeface="Meiryo UI" panose="020B0604030504040204" pitchFamily="50" charset="-128"/>
              </a:rPr>
              <a:t>■意匠法改正について</a:t>
            </a:r>
            <a:r>
              <a:rPr lang="ja-JP" altLang="en-US" sz="1400" b="1" dirty="0">
                <a:solidFill>
                  <a:schemeClr val="bg2">
                    <a:lumMod val="25000"/>
                  </a:schemeClr>
                </a:solidFill>
                <a:latin typeface="Meiryo UI" panose="020B0604030504040204" pitchFamily="50" charset="-128"/>
                <a:ea typeface="Meiryo UI" panose="020B0604030504040204" pitchFamily="50" charset="-128"/>
              </a:rPr>
              <a:t>（広報誌「とっきょ」</a:t>
            </a:r>
            <a:r>
              <a:rPr lang="en-US" altLang="ja-JP" sz="1400" b="1" dirty="0">
                <a:solidFill>
                  <a:schemeClr val="bg2">
                    <a:lumMod val="25000"/>
                  </a:schemeClr>
                </a:solidFill>
                <a:latin typeface="Meiryo UI" panose="020B0604030504040204" pitchFamily="50" charset="-128"/>
                <a:ea typeface="Meiryo UI" panose="020B0604030504040204" pitchFamily="50" charset="-128"/>
              </a:rPr>
              <a:t>2019</a:t>
            </a:r>
            <a:r>
              <a:rPr lang="ja-JP" altLang="en-US" sz="1400" b="1" dirty="0">
                <a:solidFill>
                  <a:schemeClr val="bg2">
                    <a:lumMod val="25000"/>
                  </a:schemeClr>
                </a:solidFill>
                <a:latin typeface="Meiryo UI" panose="020B0604030504040204" pitchFamily="50" charset="-128"/>
                <a:ea typeface="Meiryo UI" panose="020B0604030504040204" pitchFamily="50" charset="-128"/>
              </a:rPr>
              <a:t>年</a:t>
            </a:r>
            <a:r>
              <a:rPr lang="en-US" altLang="ja-JP" sz="1400" b="1" dirty="0">
                <a:solidFill>
                  <a:schemeClr val="bg2">
                    <a:lumMod val="25000"/>
                  </a:schemeClr>
                </a:solidFill>
                <a:latin typeface="Meiryo UI" panose="020B0604030504040204" pitchFamily="50" charset="-128"/>
                <a:ea typeface="Meiryo UI" panose="020B0604030504040204" pitchFamily="50" charset="-128"/>
              </a:rPr>
              <a:t>12</a:t>
            </a:r>
            <a:r>
              <a:rPr lang="ja-JP" altLang="en-US" sz="1400" b="1" dirty="0">
                <a:solidFill>
                  <a:schemeClr val="bg2">
                    <a:lumMod val="25000"/>
                  </a:schemeClr>
                </a:solidFill>
                <a:latin typeface="Meiryo UI" panose="020B0604030504040204" pitchFamily="50" charset="-128"/>
                <a:ea typeface="Meiryo UI" panose="020B0604030504040204" pitchFamily="50" charset="-128"/>
              </a:rPr>
              <a:t>月</a:t>
            </a:r>
            <a:r>
              <a:rPr lang="en-US" altLang="ja-JP" sz="1400" b="1" dirty="0">
                <a:solidFill>
                  <a:schemeClr val="bg2">
                    <a:lumMod val="25000"/>
                  </a:schemeClr>
                </a:solidFill>
                <a:latin typeface="Meiryo UI" panose="020B0604030504040204" pitchFamily="50" charset="-128"/>
                <a:ea typeface="Meiryo UI" panose="020B0604030504040204" pitchFamily="50" charset="-128"/>
              </a:rPr>
              <a:t>9</a:t>
            </a:r>
            <a:r>
              <a:rPr lang="ja-JP" altLang="en-US" sz="1400" b="1" dirty="0">
                <a:solidFill>
                  <a:schemeClr val="bg2">
                    <a:lumMod val="25000"/>
                  </a:schemeClr>
                </a:solidFill>
                <a:latin typeface="Meiryo UI" panose="020B0604030504040204" pitchFamily="50" charset="-128"/>
                <a:ea typeface="Meiryo UI" panose="020B0604030504040204" pitchFamily="50" charset="-128"/>
              </a:rPr>
              <a:t>日発行号）</a:t>
            </a:r>
            <a:endParaRPr lang="en-US" altLang="ja-JP" sz="14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令和元年の意匠法改正についてご紹介しています。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600" dirty="0">
                <a:hlinkClick r:id="rId3"/>
              </a:rPr>
              <a:t>https://www.jpo.go.jp/news/koho/kohoshi/vol44/07_page1.html</a:t>
            </a:r>
            <a:endParaRPr lang="en-US" altLang="ja-JP" b="1" dirty="0">
              <a:solidFill>
                <a:schemeClr val="bg2">
                  <a:lumMod val="25000"/>
                </a:schemeClr>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参考情報（特許庁</a:t>
            </a:r>
            <a:r>
              <a:rPr lang="en-US" altLang="ja-JP" sz="2800" b="1" dirty="0">
                <a:solidFill>
                  <a:schemeClr val="bg1"/>
                </a:solidFill>
                <a:latin typeface="Meiryo UI" panose="020B0604030504040204" pitchFamily="50" charset="-128"/>
                <a:ea typeface="Meiryo UI" panose="020B0604030504040204" pitchFamily="50" charset="-128"/>
              </a:rPr>
              <a:t>HP</a:t>
            </a:r>
            <a:r>
              <a:rPr lang="ja-JP" altLang="en-US" sz="2800" b="1" dirty="0">
                <a:solidFill>
                  <a:schemeClr val="bg1"/>
                </a:solidFill>
                <a:latin typeface="Meiryo UI" panose="020B0604030504040204" pitchFamily="50" charset="-128"/>
                <a:ea typeface="Meiryo UI" panose="020B0604030504040204" pitchFamily="50" charset="-128"/>
              </a:rPr>
              <a:t>）</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80</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56605" y="2782810"/>
            <a:ext cx="8964487" cy="1348061"/>
          </a:xfrm>
          <a:prstGeom prst="rect">
            <a:avLst/>
          </a:prstGeom>
        </p:spPr>
        <p:txBody>
          <a:bodyPr wrap="square" anchor="ctr">
            <a:spAutoFit/>
          </a:bodyPr>
          <a:lstStyle/>
          <a:p>
            <a:pPr marL="273050" lvl="0" indent="-273050">
              <a:lnSpc>
                <a:spcPct val="120000"/>
              </a:lnSpc>
              <a:tabLst>
                <a:tab pos="355600" algn="l"/>
              </a:tabLst>
              <a:defRPr/>
            </a:pPr>
            <a:r>
              <a:rPr lang="ja-JP" altLang="en-US" sz="2000" b="1" dirty="0">
                <a:solidFill>
                  <a:schemeClr val="bg2">
                    <a:lumMod val="25000"/>
                  </a:schemeClr>
                </a:solidFill>
                <a:latin typeface="Meiryo UI" panose="020B0604030504040204" pitchFamily="50" charset="-128"/>
                <a:ea typeface="Meiryo UI" panose="020B0604030504040204" pitchFamily="50" charset="-128"/>
              </a:rPr>
              <a:t>■意匠審査基準</a:t>
            </a:r>
            <a:endParaRPr lang="en-US" altLang="ja-JP" sz="20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審査官が審査をする際に参照するもので、</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どのような観点から建築物、内装の意匠の審査をするのか、詳細に記載されています。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600" dirty="0">
                <a:hlinkClick r:id="rId4"/>
              </a:rPr>
              <a:t>https://www.jpo.go.jp/system/laws/rule/guideline/design/shinsa_kijun/index.html</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456605" y="4634347"/>
            <a:ext cx="8964487" cy="1348061"/>
          </a:xfrm>
          <a:prstGeom prst="rect">
            <a:avLst/>
          </a:prstGeom>
        </p:spPr>
        <p:txBody>
          <a:bodyPr wrap="square" anchor="ctr">
            <a:spAutoFit/>
          </a:bodyPr>
          <a:lstStyle/>
          <a:p>
            <a:pPr marL="273050" lvl="0" indent="-273050">
              <a:lnSpc>
                <a:spcPct val="120000"/>
              </a:lnSpc>
              <a:tabLst>
                <a:tab pos="355600" algn="l"/>
              </a:tabLst>
              <a:defRPr/>
            </a:pPr>
            <a:r>
              <a:rPr lang="ja-JP" altLang="en-US" sz="2000" b="1" dirty="0">
                <a:solidFill>
                  <a:schemeClr val="bg2">
                    <a:lumMod val="25000"/>
                  </a:schemeClr>
                </a:solidFill>
                <a:latin typeface="Meiryo UI" panose="020B0604030504040204" pitchFamily="50" charset="-128"/>
                <a:ea typeface="Meiryo UI" panose="020B0604030504040204" pitchFamily="50" charset="-128"/>
              </a:rPr>
              <a:t>■意匠登録出願等の手続のガイドライン</a:t>
            </a:r>
            <a:endParaRPr lang="en-US" altLang="ja-JP" sz="20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特徴記載書、意見書、手続補正書、協議の結果届、秘密意匠の請求など、</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indent="-273050">
              <a:lnSpc>
                <a:spcPct val="12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基本的な作成方法と手続について紹介しています。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600" dirty="0">
                <a:hlinkClick r:id="rId5"/>
              </a:rPr>
              <a:t>https://www.jpo.go.jp/system/laws/rule/guideline/design/isyou_guideline.html</a:t>
            </a:r>
            <a:endParaRPr lang="en-US" altLang="ja-JP" sz="1600" dirty="0"/>
          </a:p>
        </p:txBody>
      </p:sp>
      <p:sp>
        <p:nvSpPr>
          <p:cNvPr id="12" name="テキスト ボックス 11"/>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32051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79622" y="6610604"/>
            <a:ext cx="867545"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07</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参考情報</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449678" y="2922162"/>
            <a:ext cx="8964487" cy="1052596"/>
          </a:xfrm>
          <a:prstGeom prst="rect">
            <a:avLst/>
          </a:prstGeom>
        </p:spPr>
        <p:txBody>
          <a:bodyPr wrap="square" anchor="ctr">
            <a:spAutoFit/>
          </a:bodyPr>
          <a:lstStyle/>
          <a:p>
            <a:pPr marL="273050" lvl="0" indent="-273050">
              <a:lnSpc>
                <a:spcPct val="120000"/>
              </a:lnSpc>
              <a:tabLst>
                <a:tab pos="355600" algn="l"/>
              </a:tabLst>
              <a:defRPr/>
            </a:pPr>
            <a:r>
              <a:rPr lang="ja-JP" altLang="en-US" sz="2000" b="1" dirty="0">
                <a:solidFill>
                  <a:schemeClr val="bg2">
                    <a:lumMod val="25000"/>
                  </a:schemeClr>
                </a:solidFill>
                <a:latin typeface="Meiryo UI" panose="020B0604030504040204" pitchFamily="50" charset="-128"/>
                <a:ea typeface="Meiryo UI" panose="020B0604030504040204" pitchFamily="50" charset="-128"/>
              </a:rPr>
              <a:t>■事例から学ぶ　意匠制度活用ガイド</a:t>
            </a:r>
            <a:endParaRPr lang="en-US" altLang="ja-JP" sz="20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意匠権の実際の活用事例をご紹介しています。</a:t>
            </a:r>
            <a:endParaRPr lang="en-US" altLang="ja-JP" sz="1600" dirty="0">
              <a:solidFill>
                <a:schemeClr val="bg2">
                  <a:lumMod val="25000"/>
                </a:schemeClr>
              </a:solidFill>
              <a:ea typeface="Meiryo UI" panose="020B0604030504040204" pitchFamily="50" charset="-128"/>
            </a:endParaRPr>
          </a:p>
          <a:p>
            <a:pPr marL="273050" lvl="0" indent="-273050">
              <a:lnSpc>
                <a:spcPct val="120000"/>
              </a:lnSpc>
              <a:tabLst>
                <a:tab pos="355600" algn="l"/>
              </a:tabLst>
              <a:defRPr/>
            </a:pPr>
            <a:r>
              <a:rPr lang="en-US" altLang="ja-JP" sz="1600" dirty="0">
                <a:solidFill>
                  <a:schemeClr val="bg2">
                    <a:lumMod val="25000"/>
                  </a:schemeClr>
                </a:solidFill>
                <a:ea typeface="Meiryo UI" panose="020B0604030504040204" pitchFamily="50" charset="-128"/>
                <a:hlinkClick r:id="rId3"/>
              </a:rPr>
              <a:t>https://www.jpo.go.jp/system/design/gaiyo/info/2907_jirei_katsuyou.html</a:t>
            </a:r>
            <a:endParaRPr lang="en-US" altLang="ja-JP" sz="1600" dirty="0">
              <a:solidFill>
                <a:schemeClr val="bg2">
                  <a:lumMod val="25000"/>
                </a:schemeClr>
              </a:solidFill>
              <a:ea typeface="Meiryo UI" panose="020B0604030504040204" pitchFamily="50" charset="-128"/>
            </a:endParaRPr>
          </a:p>
        </p:txBody>
      </p:sp>
      <p:sp>
        <p:nvSpPr>
          <p:cNvPr id="13" name="正方形/長方形 12"/>
          <p:cNvSpPr/>
          <p:nvPr/>
        </p:nvSpPr>
        <p:spPr>
          <a:xfrm>
            <a:off x="479622" y="58276"/>
            <a:ext cx="9277158" cy="609398"/>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参考情報（特許庁</a:t>
            </a:r>
            <a:r>
              <a:rPr lang="en-US" altLang="ja-JP" sz="2800" b="1" dirty="0">
                <a:solidFill>
                  <a:schemeClr val="bg1"/>
                </a:solidFill>
                <a:latin typeface="Meiryo UI" panose="020B0604030504040204" pitchFamily="50" charset="-128"/>
                <a:ea typeface="Meiryo UI" panose="020B0604030504040204" pitchFamily="50" charset="-128"/>
              </a:rPr>
              <a:t>HP</a:t>
            </a:r>
            <a:r>
              <a:rPr lang="ja-JP" altLang="en-US" sz="2800" b="1" dirty="0">
                <a:solidFill>
                  <a:schemeClr val="bg1"/>
                </a:solidFill>
                <a:latin typeface="Meiryo UI" panose="020B0604030504040204" pitchFamily="50" charset="-128"/>
                <a:ea typeface="Meiryo UI" panose="020B0604030504040204" pitchFamily="50" charset="-128"/>
              </a:rPr>
              <a:t>ほか）</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563978" y="6610392"/>
            <a:ext cx="341760"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81</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49678" y="4663567"/>
            <a:ext cx="8964487" cy="1348061"/>
          </a:xfrm>
          <a:prstGeom prst="rect">
            <a:avLst/>
          </a:prstGeom>
        </p:spPr>
        <p:txBody>
          <a:bodyPr wrap="square" anchor="ctr">
            <a:spAutoFit/>
          </a:bodyPr>
          <a:lstStyle/>
          <a:p>
            <a:pPr marL="273050" lvl="0" indent="-273050">
              <a:lnSpc>
                <a:spcPct val="120000"/>
              </a:lnSpc>
              <a:tabLst>
                <a:tab pos="355600" algn="l"/>
              </a:tabLst>
              <a:defRPr/>
            </a:pPr>
            <a:r>
              <a:rPr lang="ja-JP" altLang="en-US" sz="2000" b="1" dirty="0">
                <a:solidFill>
                  <a:schemeClr val="bg2">
                    <a:lumMod val="25000"/>
                  </a:schemeClr>
                </a:solidFill>
                <a:latin typeface="Meiryo UI" panose="020B0604030504040204" pitchFamily="50" charset="-128"/>
                <a:ea typeface="Meiryo UI" panose="020B0604030504040204" pitchFamily="50" charset="-128"/>
              </a:rPr>
              <a:t>■知財総合支援窓口（</a:t>
            </a:r>
            <a:r>
              <a:rPr lang="en-US" altLang="ja-JP" sz="2000" b="1" dirty="0">
                <a:solidFill>
                  <a:schemeClr val="bg2">
                    <a:lumMod val="25000"/>
                  </a:schemeClr>
                </a:solidFill>
                <a:latin typeface="Meiryo UI" panose="020B0604030504040204" pitchFamily="50" charset="-128"/>
                <a:ea typeface="Meiryo UI" panose="020B0604030504040204" pitchFamily="50" charset="-128"/>
              </a:rPr>
              <a:t>INPIT</a:t>
            </a:r>
            <a:r>
              <a:rPr lang="ja-JP" altLang="en-US" sz="2000" b="1" dirty="0">
                <a:solidFill>
                  <a:schemeClr val="bg2">
                    <a:lumMod val="25000"/>
                  </a:schemeClr>
                </a:solidFill>
                <a:latin typeface="Meiryo UI" panose="020B0604030504040204" pitchFamily="50" charset="-128"/>
                <a:ea typeface="Meiryo UI" panose="020B0604030504040204" pitchFamily="50" charset="-128"/>
              </a:rPr>
              <a:t>）</a:t>
            </a:r>
            <a:endParaRPr lang="en-US" altLang="ja-JP" sz="20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知的財産に関する課題や相談を、ワンストップで受け付ける相談窓口です。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全国</a:t>
            </a:r>
            <a:r>
              <a:rPr lang="en-US" altLang="ja-JP" sz="1600" dirty="0">
                <a:solidFill>
                  <a:schemeClr val="bg2">
                    <a:lumMod val="25000"/>
                  </a:schemeClr>
                </a:solidFill>
                <a:latin typeface="Meiryo UI" panose="020B0604030504040204" pitchFamily="50" charset="-128"/>
                <a:ea typeface="Meiryo UI" panose="020B0604030504040204" pitchFamily="50" charset="-128"/>
              </a:rPr>
              <a:t>47</a:t>
            </a:r>
            <a:r>
              <a:rPr lang="ja-JP" altLang="en-US" sz="1600" dirty="0">
                <a:solidFill>
                  <a:schemeClr val="bg2">
                    <a:lumMod val="25000"/>
                  </a:schemeClr>
                </a:solidFill>
                <a:latin typeface="Meiryo UI" panose="020B0604030504040204" pitchFamily="50" charset="-128"/>
                <a:ea typeface="Meiryo UI" panose="020B0604030504040204" pitchFamily="50" charset="-128"/>
              </a:rPr>
              <a:t>都道府県に設置しています。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en-US" altLang="ja-JP" sz="1600" dirty="0">
                <a:hlinkClick r:id="rId4"/>
              </a:rPr>
              <a:t>https://chizai-portal.inpit.go.jp/</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449678" y="1217691"/>
            <a:ext cx="8964487" cy="1015663"/>
          </a:xfrm>
          <a:prstGeom prst="rect">
            <a:avLst/>
          </a:prstGeom>
        </p:spPr>
        <p:txBody>
          <a:bodyPr wrap="square" anchor="ctr">
            <a:spAutoFit/>
          </a:bodyPr>
          <a:lstStyle/>
          <a:p>
            <a:pPr marL="273050" lvl="0" indent="-273050">
              <a:lnSpc>
                <a:spcPct val="120000"/>
              </a:lnSpc>
              <a:tabLst>
                <a:tab pos="355600" algn="l"/>
              </a:tabLst>
              <a:defRPr/>
            </a:pPr>
            <a:r>
              <a:rPr lang="ja-JP" altLang="en-US" sz="2000" b="1" dirty="0">
                <a:solidFill>
                  <a:schemeClr val="bg2">
                    <a:lumMod val="25000"/>
                  </a:schemeClr>
                </a:solidFill>
                <a:latin typeface="Meiryo UI" panose="020B0604030504040204" pitchFamily="50" charset="-128"/>
                <a:ea typeface="Meiryo UI" panose="020B0604030504040204" pitchFamily="50" charset="-128"/>
              </a:rPr>
              <a:t>■意匠登録出願の願書及び図面等の記載の手引き</a:t>
            </a:r>
            <a:endParaRPr lang="en-US" altLang="ja-JP" sz="20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意匠登録出願の願書と図面について、それぞれ具体的な書き方を紹介しています。</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a:p>
            <a:pPr marL="273050" indent="-273050">
              <a:lnSpc>
                <a:spcPct val="120000"/>
              </a:lnSpc>
              <a:tabLst>
                <a:tab pos="355600" algn="l"/>
              </a:tabLst>
              <a:defRPr/>
            </a:pPr>
            <a:r>
              <a:rPr lang="en-US" altLang="ja-JP" sz="1400" dirty="0">
                <a:hlinkClick r:id="rId5"/>
              </a:rPr>
              <a:t>https://www.jpo.go.jp/system/laws/rule/guideline/design/h23_zumen_guideline.html</a:t>
            </a:r>
            <a:endParaRPr lang="en-US" altLang="ja-JP" sz="1400" dirty="0"/>
          </a:p>
        </p:txBody>
      </p:sp>
      <p:sp>
        <p:nvSpPr>
          <p:cNvPr id="19" name="テキスト ボックス 18"/>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396262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5652366" y="5835026"/>
            <a:ext cx="4062123" cy="600164"/>
          </a:xfrm>
          <a:prstGeom prst="rect">
            <a:avLst/>
          </a:prstGeom>
          <a:ln>
            <a:solidFill>
              <a:srgbClr val="254061"/>
            </a:solidFill>
          </a:ln>
        </p:spPr>
        <p:txBody>
          <a:bodyPr wrap="square" anchor="ctr">
            <a:spAutoFit/>
          </a:bodyPr>
          <a:lstStyle/>
          <a:p>
            <a:pPr marL="273050" lvl="0" indent="-273050">
              <a:tabLst>
                <a:tab pos="355600" algn="l"/>
              </a:tabLst>
              <a:defRPr/>
            </a:pPr>
            <a:r>
              <a:rPr kumimoji="1" lang="ja-JP" altLang="en-US" sz="11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特許庁 審査第一部 意匠課 意匠審査基準室</a:t>
            </a:r>
            <a:endParaRPr kumimoji="1" lang="en-US" altLang="ja-JP" sz="11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a:p>
            <a:pPr marL="273050" lvl="0" indent="-273050">
              <a:tabLst>
                <a:tab pos="355600" algn="l"/>
              </a:tabLst>
              <a:defRPr/>
            </a:pPr>
            <a:r>
              <a:rPr kumimoji="1" lang="ja-JP" altLang="en-US" sz="11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電話：</a:t>
            </a:r>
            <a:r>
              <a:rPr kumimoji="1" lang="en-US" altLang="ja-JP" sz="11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03-3581-1101</a:t>
            </a:r>
            <a:r>
              <a:rPr kumimoji="1" lang="ja-JP" altLang="en-US" sz="11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（内線</a:t>
            </a:r>
            <a:r>
              <a:rPr kumimoji="1" lang="en-US" altLang="ja-JP" sz="11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2910</a:t>
            </a:r>
            <a:r>
              <a:rPr kumimoji="1" lang="ja-JP" altLang="en-US" sz="11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a:t>
            </a:r>
            <a:endParaRPr kumimoji="1" lang="en-US" altLang="ja-JP" sz="11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a:p>
            <a:pPr marL="273050" lvl="0" indent="-273050">
              <a:tabLst>
                <a:tab pos="355600" algn="l"/>
              </a:tabLst>
              <a:defRPr/>
            </a:pPr>
            <a:r>
              <a:rPr kumimoji="1" lang="ja-JP" altLang="en-US" sz="11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メール：</a:t>
            </a:r>
            <a:r>
              <a:rPr lang="en-US" altLang="ja-JP" sz="1100" dirty="0">
                <a:solidFill>
                  <a:srgbClr val="4A452A"/>
                </a:solidFill>
                <a:latin typeface="Meiryo UI" panose="020B0604030504040204" pitchFamily="50" charset="-128"/>
                <a:ea typeface="Meiryo UI" panose="020B0604030504040204" pitchFamily="50" charset="-128"/>
              </a:rPr>
              <a:t>PA1D00@jpo.go.jp </a:t>
            </a:r>
            <a:endParaRPr kumimoji="1" lang="en-US" altLang="ja-JP" sz="11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15" name="正方形/長方形 14"/>
          <p:cNvSpPr/>
          <p:nvPr/>
        </p:nvSpPr>
        <p:spPr>
          <a:xfrm>
            <a:off x="5634834" y="5557893"/>
            <a:ext cx="4062123" cy="261610"/>
          </a:xfrm>
          <a:prstGeom prst="rect">
            <a:avLst/>
          </a:prstGeom>
          <a:ln>
            <a:noFill/>
          </a:ln>
        </p:spPr>
        <p:txBody>
          <a:bodyPr wrap="square" anchor="ctr">
            <a:spAutoFit/>
          </a:bodyPr>
          <a:lstStyle/>
          <a:p>
            <a:pPr marL="273050" lvl="0" indent="-273050">
              <a:tabLst>
                <a:tab pos="355600" algn="l"/>
              </a:tabLst>
              <a:defRPr/>
            </a:pPr>
            <a:r>
              <a:rPr kumimoji="1" lang="ja-JP" altLang="en-US" sz="1100" b="1"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本資料に関する問い合わせ先</a:t>
            </a:r>
            <a:endParaRPr kumimoji="1" lang="en-US" altLang="ja-JP" sz="1100" b="1"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16" name="正方形/長方形 15"/>
          <p:cNvSpPr/>
          <p:nvPr/>
        </p:nvSpPr>
        <p:spPr>
          <a:xfrm>
            <a:off x="7129082" y="6434390"/>
            <a:ext cx="2667676" cy="369332"/>
          </a:xfrm>
          <a:prstGeom prst="rect">
            <a:avLst/>
          </a:prstGeom>
          <a:ln>
            <a:noFill/>
          </a:ln>
        </p:spPr>
        <p:txBody>
          <a:bodyPr wrap="square" anchor="ctr">
            <a:spAutoFit/>
          </a:bodyPr>
          <a:lstStyle/>
          <a:p>
            <a:pPr marL="273050" lvl="0" indent="-273050" algn="r">
              <a:tabLst>
                <a:tab pos="355600" algn="l"/>
              </a:tabLst>
              <a:defRPr/>
            </a:pPr>
            <a:r>
              <a:rPr kumimoji="1" lang="ja-JP" altLang="en-US" sz="9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令和２年（</a:t>
            </a:r>
            <a:r>
              <a:rPr kumimoji="1" lang="en-US" altLang="ja-JP" sz="9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2020</a:t>
            </a:r>
            <a:r>
              <a:rPr kumimoji="1" lang="ja-JP" altLang="en-US" sz="9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年）３月作成</a:t>
            </a:r>
            <a:endParaRPr kumimoji="1" lang="en-US" altLang="ja-JP" sz="9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a:p>
            <a:pPr marL="273050" indent="-273050" algn="r">
              <a:tabLst>
                <a:tab pos="355600" algn="l"/>
              </a:tabLst>
              <a:defRPr/>
            </a:pPr>
            <a:r>
              <a:rPr kumimoji="1" lang="ja-JP" altLang="en-US" sz="9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令和４年（</a:t>
            </a:r>
            <a:r>
              <a:rPr kumimoji="1" lang="en-US" altLang="ja-JP" sz="9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2022</a:t>
            </a:r>
            <a:r>
              <a:rPr kumimoji="1" lang="ja-JP" altLang="en-US" sz="9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rPr>
              <a:t>年）４月更新</a:t>
            </a:r>
            <a:endParaRPr kumimoji="1" lang="en-US" altLang="ja-JP" sz="900" i="0" strike="noStrike" kern="1200" cap="none" spc="0" normalizeH="0" baseline="0" noProof="0" dirty="0">
              <a:ln>
                <a:noFill/>
              </a:ln>
              <a:solidFill>
                <a:srgbClr val="4A452A"/>
              </a:solidFill>
              <a:effectLst/>
              <a:uLnTx/>
              <a:uFillTx/>
              <a:latin typeface="Meiryo UI" panose="020B0604030504040204" pitchFamily="50" charset="-128"/>
              <a:ea typeface="Meiryo UI" panose="020B0604030504040204" pitchFamily="50" charset="-128"/>
            </a:endParaRPr>
          </a:p>
        </p:txBody>
      </p:sp>
      <p:sp>
        <p:nvSpPr>
          <p:cNvPr id="5" name="正方形/長方形 4"/>
          <p:cNvSpPr/>
          <p:nvPr/>
        </p:nvSpPr>
        <p:spPr>
          <a:xfrm>
            <a:off x="5543041" y="4833175"/>
            <a:ext cx="3431026" cy="387798"/>
          </a:xfrm>
          <a:prstGeom prst="rect">
            <a:avLst/>
          </a:prstGeom>
        </p:spPr>
        <p:txBody>
          <a:bodyPr wrap="square" anchor="ctr">
            <a:spAutoFit/>
          </a:bodyPr>
          <a:lstStyle/>
          <a:p>
            <a:pPr marL="273050" lvl="0" indent="-273050">
              <a:lnSpc>
                <a:spcPct val="12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最後までご覧頂きありがとうございました。</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293855" y="5395572"/>
            <a:ext cx="1413239" cy="338554"/>
          </a:xfrm>
          <a:prstGeom prst="rect">
            <a:avLst/>
          </a:prstGeom>
          <a:ln w="12700">
            <a:solidFill>
              <a:srgbClr val="C00000"/>
            </a:solidFill>
          </a:ln>
        </p:spPr>
        <p:txBody>
          <a:bodyPr wrap="square" anchor="ctr">
            <a:spAutoFit/>
          </a:bodyPr>
          <a:lstStyle/>
          <a:p>
            <a:pPr marL="273050" lvl="0" indent="-273050" algn="ctr">
              <a:tabLst>
                <a:tab pos="355600" algn="l"/>
              </a:tabLst>
              <a:defRPr/>
            </a:pPr>
            <a:r>
              <a:rPr kumimoji="1" lang="ja-JP" altLang="en-US" sz="16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rPr>
              <a:t>禁無断転載</a:t>
            </a:r>
            <a:endParaRPr kumimoji="1" lang="en-US" altLang="ja-JP" sz="16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35631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476627" y="1035104"/>
            <a:ext cx="9106071" cy="523220"/>
          </a:xfrm>
          <a:prstGeom prst="rect">
            <a:avLst/>
          </a:prstGeom>
        </p:spPr>
        <p:txBody>
          <a:bodyPr wrap="square" anchor="ctr">
            <a:spAutoFit/>
          </a:bodyPr>
          <a:lstStyle/>
          <a:p>
            <a:pPr marL="273050" lvl="0" indent="-273050">
              <a:tabLst>
                <a:tab pos="355600" algn="l"/>
              </a:tabLst>
              <a:defRPr/>
            </a:pPr>
            <a:r>
              <a:rPr lang="ja-JP" altLang="en-US" sz="2800" b="1" noProof="0" dirty="0">
                <a:solidFill>
                  <a:srgbClr val="C00000"/>
                </a:solidFill>
                <a:latin typeface="Meiryo UI" panose="020B0604030504040204" pitchFamily="50" charset="-128"/>
                <a:ea typeface="Meiryo UI" panose="020B0604030504040204" pitchFamily="50" charset="-128"/>
              </a:rPr>
              <a:t>最長</a:t>
            </a:r>
            <a:r>
              <a:rPr lang="en-US" altLang="ja-JP" sz="2800" b="1" noProof="0" dirty="0">
                <a:solidFill>
                  <a:srgbClr val="C00000"/>
                </a:solidFill>
                <a:latin typeface="Meiryo UI" panose="020B0604030504040204" pitchFamily="50" charset="-128"/>
                <a:ea typeface="Meiryo UI" panose="020B0604030504040204" pitchFamily="50" charset="-128"/>
              </a:rPr>
              <a:t>25</a:t>
            </a:r>
            <a:r>
              <a:rPr lang="ja-JP" altLang="en-US" sz="2800" b="1" noProof="0" dirty="0">
                <a:solidFill>
                  <a:srgbClr val="C00000"/>
                </a:solidFill>
                <a:latin typeface="Meiryo UI" panose="020B0604030504040204" pitchFamily="50" charset="-128"/>
                <a:ea typeface="Meiryo UI" panose="020B0604030504040204" pitchFamily="50" charset="-128"/>
              </a:rPr>
              <a:t>年です。</a:t>
            </a:r>
            <a:endParaRPr kumimoji="1" lang="en-US" altLang="ja-JP" sz="2800" b="1" i="0"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endParaRPr>
          </a:p>
        </p:txBody>
      </p:sp>
      <p:sp>
        <p:nvSpPr>
          <p:cNvPr id="22" name="正方形/長方形 21"/>
          <p:cNvSpPr/>
          <p:nvPr/>
        </p:nvSpPr>
        <p:spPr bwMode="auto">
          <a:xfrm>
            <a:off x="487795" y="2918564"/>
            <a:ext cx="8933041" cy="3492779"/>
          </a:xfrm>
          <a:prstGeom prst="rect">
            <a:avLst/>
          </a:prstGeom>
          <a:solidFill>
            <a:srgbClr val="E6EDF6"/>
          </a:solidFill>
          <a:ln w="19050">
            <a:solidFill>
              <a:srgbClr val="254061"/>
            </a:solidFill>
            <a:miter lim="800000"/>
            <a:headEnd/>
            <a:tailEnd/>
          </a:ln>
          <a:effectLst>
            <a:outerShdw blurRad="50800" dist="38100" dir="2700000" algn="tl" rotWithShape="0">
              <a:prstClr val="black">
                <a:alpha val="40000"/>
              </a:prstClr>
            </a:outerShdw>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14" name="正方形/長方形 13"/>
          <p:cNvSpPr/>
          <p:nvPr/>
        </p:nvSpPr>
        <p:spPr>
          <a:xfrm>
            <a:off x="480412" y="1605155"/>
            <a:ext cx="9064422" cy="1200329"/>
          </a:xfrm>
          <a:prstGeom prst="rect">
            <a:avLst/>
          </a:prstGeom>
        </p:spPr>
        <p:txBody>
          <a:bodyPr wrap="square" anchor="ctr">
            <a:spAutoFit/>
          </a:bodyPr>
          <a:lstStyle/>
          <a:p>
            <a:pPr marL="273050" lvl="0" indent="-273050">
              <a:lnSpc>
                <a:spcPct val="120000"/>
              </a:lnSpc>
              <a:tabLst>
                <a:tab pos="355600" algn="l"/>
              </a:tabLst>
              <a:defRPr/>
            </a:pPr>
            <a:r>
              <a:rPr lang="ja-JP" altLang="en-US" sz="2000" b="1" noProof="0" dirty="0">
                <a:solidFill>
                  <a:srgbClr val="254061"/>
                </a:solidFill>
                <a:latin typeface="Meiryo UI" panose="020B0604030504040204" pitchFamily="50" charset="-128"/>
                <a:ea typeface="Meiryo UI" panose="020B0604030504040204" pitchFamily="50" charset="-128"/>
              </a:rPr>
              <a:t>意匠権は、審査を経て登録査定となり、登録料納付の手続が完了次第、発生します。</a:t>
            </a:r>
            <a:endParaRPr lang="en-US" altLang="ja-JP" sz="2000" b="1" noProof="0"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2000" b="1" noProof="0" dirty="0">
                <a:solidFill>
                  <a:srgbClr val="254061"/>
                </a:solidFill>
                <a:latin typeface="Meiryo UI" panose="020B0604030504040204" pitchFamily="50" charset="-128"/>
                <a:ea typeface="Meiryo UI" panose="020B0604030504040204" pitchFamily="50" charset="-128"/>
              </a:rPr>
              <a:t>その存続期間の終わりが、令和元年の意匠法改正により、</a:t>
            </a:r>
            <a:endParaRPr lang="en-US" altLang="ja-JP" sz="2000" b="1" noProof="0" dirty="0">
              <a:solidFill>
                <a:srgbClr val="254061"/>
              </a:solidFill>
              <a:latin typeface="Meiryo UI" panose="020B0604030504040204" pitchFamily="50" charset="-128"/>
              <a:ea typeface="Meiryo UI" panose="020B0604030504040204" pitchFamily="50" charset="-128"/>
            </a:endParaRPr>
          </a:p>
          <a:p>
            <a:pPr marL="273050" lvl="0" indent="-273050">
              <a:lnSpc>
                <a:spcPct val="120000"/>
              </a:lnSpc>
              <a:tabLst>
                <a:tab pos="355600" algn="l"/>
              </a:tabLst>
              <a:defRPr/>
            </a:pPr>
            <a:r>
              <a:rPr lang="ja-JP" altLang="en-US" sz="2000" b="1" noProof="0" dirty="0">
                <a:solidFill>
                  <a:srgbClr val="254061"/>
                </a:solidFill>
                <a:latin typeface="Meiryo UI" panose="020B0604030504040204" pitchFamily="50" charset="-128"/>
                <a:ea typeface="Meiryo UI" panose="020B0604030504040204" pitchFamily="50" charset="-128"/>
              </a:rPr>
              <a:t>登録料納付の手続完了から</a:t>
            </a:r>
            <a:r>
              <a:rPr lang="en-US" altLang="ja-JP" sz="2000" b="1" noProof="0" dirty="0">
                <a:solidFill>
                  <a:srgbClr val="254061"/>
                </a:solidFill>
                <a:latin typeface="Meiryo UI" panose="020B0604030504040204" pitchFamily="50" charset="-128"/>
                <a:ea typeface="Meiryo UI" panose="020B0604030504040204" pitchFamily="50" charset="-128"/>
              </a:rPr>
              <a:t>20</a:t>
            </a:r>
            <a:r>
              <a:rPr lang="ja-JP" altLang="en-US" sz="2000" b="1" noProof="0" dirty="0">
                <a:solidFill>
                  <a:srgbClr val="254061"/>
                </a:solidFill>
                <a:latin typeface="Meiryo UI" panose="020B0604030504040204" pitchFamily="50" charset="-128"/>
                <a:ea typeface="Meiryo UI" panose="020B0604030504040204" pitchFamily="50" charset="-128"/>
              </a:rPr>
              <a:t>年 ⇒ 出願から</a:t>
            </a:r>
            <a:r>
              <a:rPr lang="en-US" altLang="ja-JP" sz="2000" b="1" noProof="0" dirty="0">
                <a:solidFill>
                  <a:srgbClr val="254061"/>
                </a:solidFill>
                <a:latin typeface="Meiryo UI" panose="020B0604030504040204" pitchFamily="50" charset="-128"/>
                <a:ea typeface="Meiryo UI" panose="020B0604030504040204" pitchFamily="50" charset="-128"/>
              </a:rPr>
              <a:t>25</a:t>
            </a:r>
            <a:r>
              <a:rPr lang="ja-JP" altLang="en-US" sz="2000" b="1" noProof="0" dirty="0">
                <a:solidFill>
                  <a:srgbClr val="254061"/>
                </a:solidFill>
                <a:latin typeface="Meiryo UI" panose="020B0604030504040204" pitchFamily="50" charset="-128"/>
                <a:ea typeface="Meiryo UI" panose="020B0604030504040204" pitchFamily="50" charset="-128"/>
              </a:rPr>
              <a:t>年に延長されました。</a:t>
            </a:r>
            <a:endParaRPr kumimoji="1" lang="en-US" altLang="ja-JP" sz="20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0" y="0"/>
            <a:ext cx="9906000" cy="69269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3" name="正方形/長方形 2"/>
          <p:cNvSpPr/>
          <p:nvPr/>
        </p:nvSpPr>
        <p:spPr bwMode="auto">
          <a:xfrm>
            <a:off x="0" y="6601814"/>
            <a:ext cx="9906000" cy="256186"/>
          </a:xfrm>
          <a:prstGeom prst="rect">
            <a:avLst/>
          </a:prstGeom>
          <a:solidFill>
            <a:srgbClr val="254061"/>
          </a:solidFill>
          <a:ln w="9525">
            <a:noFill/>
            <a:miter lim="800000"/>
            <a:headEnd/>
            <a:tailEnd/>
          </a:ln>
          <a:effectLst/>
        </p:spPr>
        <p:txBody>
          <a:bodyPr wrap="none" rtlCol="0" anchor="ctr"/>
          <a:lstStyle/>
          <a:p>
            <a:pPr algn="l"/>
            <a:endParaRPr kumimoji="0" lang="ja-JP" altLang="en-US" sz="18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43644" y="909809"/>
            <a:ext cx="962123" cy="184666"/>
          </a:xfrm>
          <a:prstGeom prst="rect">
            <a:avLst/>
          </a:prstGeom>
          <a:noFill/>
        </p:spPr>
        <p:txBody>
          <a:bodyPr wrap="none" rtlCol="0">
            <a:spAutoFit/>
          </a:bodyPr>
          <a:lstStyle/>
          <a:p>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（意匠法第</a:t>
            </a:r>
            <a:r>
              <a:rPr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条など）</a:t>
            </a:r>
            <a:endParaRPr kumimoji="1" lang="en-US" altLang="ja-JP" sz="6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479622" y="87290"/>
            <a:ext cx="9277158" cy="551369"/>
          </a:xfrm>
          <a:prstGeom prst="rect">
            <a:avLst/>
          </a:prstGeom>
          <a:solidFill>
            <a:srgbClr val="254061"/>
          </a:solidFill>
        </p:spPr>
        <p:txBody>
          <a:bodyPr wrap="square" anchor="ctr">
            <a:spAutoFit/>
          </a:bodyPr>
          <a:lstStyle/>
          <a:p>
            <a:pPr marL="273050" lvl="0" indent="-273050">
              <a:lnSpc>
                <a:spcPct val="120000"/>
              </a:lnSpc>
              <a:tabLst>
                <a:tab pos="355600" algn="l"/>
              </a:tabLst>
              <a:defRPr/>
            </a:pPr>
            <a:r>
              <a:rPr lang="ja-JP" altLang="en-US" sz="2800" b="1" dirty="0">
                <a:solidFill>
                  <a:schemeClr val="bg1"/>
                </a:solidFill>
                <a:latin typeface="Meiryo UI" panose="020B0604030504040204" pitchFamily="50" charset="-128"/>
                <a:ea typeface="Meiryo UI" panose="020B0604030504040204" pitchFamily="50" charset="-128"/>
              </a:rPr>
              <a:t>意匠権の権利期間</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79622" y="6610604"/>
            <a:ext cx="923651" cy="230832"/>
          </a:xfrm>
          <a:prstGeom prst="rect">
            <a:avLst/>
          </a:prstGeom>
          <a:solidFill>
            <a:srgbClr val="254061"/>
          </a:solidFill>
        </p:spPr>
        <p:txBody>
          <a:bodyPr wrap="none" rtlCol="0">
            <a:spAutoFit/>
          </a:bodyPr>
          <a:lstStyle/>
          <a:p>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意匠法とは</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663032" y="4185561"/>
            <a:ext cx="3095227" cy="732508"/>
          </a:xfrm>
          <a:prstGeom prst="rect">
            <a:avLst/>
          </a:prstGeom>
          <a:ln w="12700">
            <a:solidFill>
              <a:srgbClr val="4A452A"/>
            </a:solidFill>
          </a:ln>
        </p:spPr>
        <p:txBody>
          <a:bodyPr wrap="square" anchor="ctr">
            <a:spAutoFit/>
          </a:bodyPr>
          <a:lstStyle/>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・１年目～３年目　</a:t>
            </a:r>
            <a:r>
              <a:rPr lang="en-US" altLang="ja-JP" sz="1600" dirty="0">
                <a:solidFill>
                  <a:schemeClr val="bg2">
                    <a:lumMod val="25000"/>
                  </a:schemeClr>
                </a:solidFill>
                <a:latin typeface="Meiryo UI" panose="020B0604030504040204" pitchFamily="50" charset="-128"/>
                <a:ea typeface="Meiryo UI" panose="020B0604030504040204" pitchFamily="50" charset="-128"/>
              </a:rPr>
              <a:t>8,500</a:t>
            </a:r>
            <a:r>
              <a:rPr lang="ja-JP" altLang="en-US" sz="1600" dirty="0">
                <a:solidFill>
                  <a:schemeClr val="bg2">
                    <a:lumMod val="25000"/>
                  </a:schemeClr>
                </a:solidFill>
                <a:latin typeface="Meiryo UI" panose="020B0604030504040204" pitchFamily="50" charset="-128"/>
                <a:ea typeface="Meiryo UI" panose="020B0604030504040204" pitchFamily="50" charset="-128"/>
              </a:rPr>
              <a:t>円／年</a:t>
            </a: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・４年目以降　　　</a:t>
            </a:r>
            <a:r>
              <a:rPr lang="en-US" altLang="ja-JP" sz="1600" dirty="0">
                <a:solidFill>
                  <a:schemeClr val="bg2">
                    <a:lumMod val="25000"/>
                  </a:schemeClr>
                </a:solidFill>
                <a:latin typeface="Meiryo UI" panose="020B0604030504040204" pitchFamily="50" charset="-128"/>
                <a:ea typeface="Meiryo UI" panose="020B0604030504040204" pitchFamily="50" charset="-128"/>
              </a:rPr>
              <a:t>16,900</a:t>
            </a:r>
            <a:r>
              <a:rPr lang="ja-JP" altLang="en-US" sz="1600" dirty="0">
                <a:solidFill>
                  <a:schemeClr val="bg2">
                    <a:lumMod val="25000"/>
                  </a:schemeClr>
                </a:solidFill>
                <a:latin typeface="Meiryo UI" panose="020B0604030504040204" pitchFamily="50" charset="-128"/>
                <a:ea typeface="Meiryo UI" panose="020B0604030504040204" pitchFamily="50" charset="-128"/>
              </a:rPr>
              <a:t>円／年</a:t>
            </a:r>
            <a:endParaRPr lang="en-US" altLang="ja-JP" sz="1600" dirty="0">
              <a:solidFill>
                <a:schemeClr val="bg2">
                  <a:lumMod val="25000"/>
                </a:schemeClr>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564470" y="3033354"/>
            <a:ext cx="8964487" cy="1052596"/>
          </a:xfrm>
          <a:prstGeom prst="rect">
            <a:avLst/>
          </a:prstGeom>
        </p:spPr>
        <p:txBody>
          <a:bodyPr wrap="square" anchor="ctr">
            <a:spAutoFit/>
          </a:bodyPr>
          <a:lstStyle/>
          <a:p>
            <a:pPr marL="273050" lvl="0" indent="-273050">
              <a:lnSpc>
                <a:spcPct val="130000"/>
              </a:lnSpc>
              <a:tabLst>
                <a:tab pos="355600" algn="l"/>
              </a:tabLst>
              <a:defRPr/>
            </a:pPr>
            <a:r>
              <a:rPr lang="ja-JP" altLang="en-US" sz="1600" b="1" dirty="0">
                <a:solidFill>
                  <a:schemeClr val="bg2">
                    <a:lumMod val="25000"/>
                  </a:schemeClr>
                </a:solidFill>
                <a:latin typeface="Meiryo UI" panose="020B0604030504040204" pitchFamily="50" charset="-128"/>
                <a:ea typeface="Meiryo UI" panose="020B0604030504040204" pitchFamily="50" charset="-128"/>
              </a:rPr>
              <a:t>■意匠権に関する主な費用</a:t>
            </a:r>
            <a:endParaRPr lang="en-US" altLang="ja-JP" sz="1600" b="1"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noProof="0" dirty="0">
                <a:solidFill>
                  <a:schemeClr val="bg2">
                    <a:lumMod val="25000"/>
                  </a:schemeClr>
                </a:solidFill>
                <a:latin typeface="Meiryo UI" panose="020B0604030504040204" pitchFamily="50" charset="-128"/>
                <a:ea typeface="Meiryo UI" panose="020B0604030504040204" pitchFamily="50" charset="-128"/>
              </a:rPr>
              <a:t>意匠登録出願の料金は、出願１件につき、</a:t>
            </a:r>
            <a:r>
              <a:rPr lang="en-US" altLang="ja-JP" sz="1600" noProof="0" dirty="0">
                <a:solidFill>
                  <a:schemeClr val="bg2">
                    <a:lumMod val="25000"/>
                  </a:schemeClr>
                </a:solidFill>
                <a:latin typeface="Meiryo UI" panose="020B0604030504040204" pitchFamily="50" charset="-128"/>
                <a:ea typeface="Meiryo UI" panose="020B0604030504040204" pitchFamily="50" charset="-128"/>
              </a:rPr>
              <a:t>16,000</a:t>
            </a:r>
            <a:r>
              <a:rPr lang="ja-JP" altLang="en-US" sz="1600" noProof="0" dirty="0">
                <a:solidFill>
                  <a:schemeClr val="bg2">
                    <a:lumMod val="25000"/>
                  </a:schemeClr>
                </a:solidFill>
                <a:latin typeface="Meiryo UI" panose="020B0604030504040204" pitchFamily="50" charset="-128"/>
                <a:ea typeface="Meiryo UI" panose="020B0604030504040204" pitchFamily="50" charset="-128"/>
              </a:rPr>
              <a:t>円です。</a:t>
            </a:r>
            <a:endParaRPr lang="en-US" altLang="ja-JP" sz="1600" noProof="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dirty="0">
                <a:solidFill>
                  <a:schemeClr val="bg2">
                    <a:lumMod val="25000"/>
                  </a:schemeClr>
                </a:solidFill>
                <a:latin typeface="Meiryo UI" panose="020B0604030504040204" pitchFamily="50" charset="-128"/>
                <a:ea typeface="Meiryo UI" panose="020B0604030504040204" pitchFamily="50" charset="-128"/>
              </a:rPr>
              <a:t>審査を経て登録査定となり、その権利を登録・維持するためには、以下の登録料を納める必要があります。</a:t>
            </a:r>
            <a:endParaRPr lang="en-US" altLang="ja-JP" sz="1600" noProof="0" dirty="0">
              <a:solidFill>
                <a:schemeClr val="bg2">
                  <a:lumMod val="25000"/>
                </a:schemeClr>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564470" y="5069331"/>
            <a:ext cx="8964487" cy="1292662"/>
          </a:xfrm>
          <a:prstGeom prst="rect">
            <a:avLst/>
          </a:prstGeom>
        </p:spPr>
        <p:txBody>
          <a:bodyPr wrap="square" anchor="ctr">
            <a:spAutoFit/>
          </a:bodyPr>
          <a:lstStyle/>
          <a:p>
            <a:pPr marL="273050" lvl="0" indent="-273050">
              <a:lnSpc>
                <a:spcPct val="130000"/>
              </a:lnSpc>
              <a:tabLst>
                <a:tab pos="355600" algn="l"/>
              </a:tabLst>
              <a:defRPr/>
            </a:pPr>
            <a:r>
              <a:rPr lang="ja-JP" altLang="en-US" sz="1600" noProof="0" dirty="0">
                <a:solidFill>
                  <a:schemeClr val="bg2">
                    <a:lumMod val="25000"/>
                  </a:schemeClr>
                </a:solidFill>
                <a:latin typeface="Meiryo UI" panose="020B0604030504040204" pitchFamily="50" charset="-128"/>
                <a:ea typeface="Meiryo UI" panose="020B0604030504040204" pitchFamily="50" charset="-128"/>
              </a:rPr>
              <a:t>詳細は以下のページをご参照ください。</a:t>
            </a:r>
            <a:endParaRPr lang="en-US" altLang="ja-JP" sz="1600" noProof="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ja-JP" altLang="en-US" sz="1600" b="1" noProof="0" dirty="0">
                <a:solidFill>
                  <a:schemeClr val="bg2">
                    <a:lumMod val="25000"/>
                  </a:schemeClr>
                </a:solidFill>
                <a:latin typeface="Meiryo UI" panose="020B0604030504040204" pitchFamily="50" charset="-128"/>
                <a:ea typeface="Meiryo UI" panose="020B0604030504040204" pitchFamily="50" charset="-128"/>
              </a:rPr>
              <a:t>「産業財産権関係料金一覧」</a:t>
            </a:r>
            <a:r>
              <a:rPr lang="ja-JP" altLang="en-US" sz="1600" noProof="0" dirty="0">
                <a:solidFill>
                  <a:schemeClr val="bg2">
                    <a:lumMod val="25000"/>
                  </a:schemeClr>
                </a:solidFill>
                <a:latin typeface="Meiryo UI" panose="020B0604030504040204" pitchFamily="50" charset="-128"/>
                <a:ea typeface="Meiryo UI" panose="020B0604030504040204" pitchFamily="50" charset="-128"/>
              </a:rPr>
              <a:t>（特許庁</a:t>
            </a:r>
            <a:r>
              <a:rPr lang="en-US" altLang="ja-JP" sz="1600" noProof="0" dirty="0">
                <a:solidFill>
                  <a:schemeClr val="bg2">
                    <a:lumMod val="25000"/>
                  </a:schemeClr>
                </a:solidFill>
                <a:latin typeface="Meiryo UI" panose="020B0604030504040204" pitchFamily="50" charset="-128"/>
                <a:ea typeface="Meiryo UI" panose="020B0604030504040204" pitchFamily="50" charset="-128"/>
              </a:rPr>
              <a:t>HP</a:t>
            </a:r>
            <a:r>
              <a:rPr lang="ja-JP" altLang="en-US" sz="1600" noProof="0" dirty="0">
                <a:solidFill>
                  <a:schemeClr val="bg2">
                    <a:lumMod val="25000"/>
                  </a:schemeClr>
                </a:solidFill>
                <a:latin typeface="Meiryo UI" panose="020B0604030504040204" pitchFamily="50" charset="-128"/>
                <a:ea typeface="Meiryo UI" panose="020B0604030504040204" pitchFamily="50" charset="-128"/>
              </a:rPr>
              <a:t>）</a:t>
            </a:r>
            <a:endParaRPr lang="en-US" altLang="ja-JP" sz="1600" noProof="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r>
              <a:rPr lang="en-US" altLang="ja-JP" sz="1200" dirty="0">
                <a:solidFill>
                  <a:schemeClr val="bg2">
                    <a:lumMod val="25000"/>
                  </a:schemeClr>
                </a:solidFill>
                <a:latin typeface="Meiryo UI" panose="020B0604030504040204" pitchFamily="50" charset="-128"/>
                <a:ea typeface="Meiryo UI" panose="020B0604030504040204" pitchFamily="50" charset="-128"/>
                <a:hlinkClick r:id="rId3"/>
              </a:rPr>
              <a:t>https://www.jpo.go.jp/system/process/tesuryo/hyou.html</a:t>
            </a:r>
            <a:endParaRPr lang="en-US" altLang="ja-JP" sz="1200" dirty="0">
              <a:solidFill>
                <a:schemeClr val="bg2">
                  <a:lumMod val="25000"/>
                </a:schemeClr>
              </a:solidFill>
              <a:latin typeface="Meiryo UI" panose="020B0604030504040204" pitchFamily="50" charset="-128"/>
              <a:ea typeface="Meiryo UI" panose="020B0604030504040204" pitchFamily="50" charset="-128"/>
            </a:endParaRPr>
          </a:p>
          <a:p>
            <a:pPr marL="273050" lvl="0" indent="-273050">
              <a:lnSpc>
                <a:spcPct val="130000"/>
              </a:lnSpc>
              <a:tabLst>
                <a:tab pos="355600" algn="l"/>
              </a:tabLst>
              <a:defRPr/>
            </a:pPr>
            <a:endParaRPr lang="en-US" altLang="ja-JP" sz="1600" noProof="0" dirty="0">
              <a:solidFill>
                <a:schemeClr val="bg2">
                  <a:lumMod val="25000"/>
                </a:schemeClr>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547080" y="6036487"/>
            <a:ext cx="4795272" cy="302390"/>
          </a:xfrm>
          <a:prstGeom prst="rect">
            <a:avLst/>
          </a:prstGeom>
        </p:spPr>
        <p:txBody>
          <a:bodyPr wrap="square" anchor="ctr">
            <a:spAutoFit/>
          </a:bodyPr>
          <a:lstStyle/>
          <a:p>
            <a:pPr marL="273050" lvl="0" indent="-273050">
              <a:lnSpc>
                <a:spcPct val="130000"/>
              </a:lnSpc>
              <a:tabLst>
                <a:tab pos="355600" algn="l"/>
              </a:tabLst>
              <a:defRPr/>
            </a:pPr>
            <a:r>
              <a:rPr lang="en-US" altLang="ja-JP" sz="1050" noProof="0" dirty="0">
                <a:solidFill>
                  <a:schemeClr val="bg2">
                    <a:lumMod val="25000"/>
                  </a:schemeClr>
                </a:solidFill>
                <a:latin typeface="Meiryo UI" panose="020B0604030504040204" pitchFamily="50" charset="-128"/>
                <a:ea typeface="Meiryo UI" panose="020B0604030504040204" pitchFamily="50" charset="-128"/>
              </a:rPr>
              <a:t>※</a:t>
            </a:r>
            <a:r>
              <a:rPr lang="ja-JP" altLang="en-US" sz="1050" noProof="0" dirty="0">
                <a:solidFill>
                  <a:schemeClr val="bg2">
                    <a:lumMod val="25000"/>
                  </a:schemeClr>
                </a:solidFill>
                <a:latin typeface="Meiryo UI" panose="020B0604030504040204" pitchFamily="50" charset="-128"/>
                <a:ea typeface="Meiryo UI" panose="020B0604030504040204" pitchFamily="50" charset="-128"/>
              </a:rPr>
              <a:t>このほか、弁理士</a:t>
            </a:r>
            <a:r>
              <a:rPr lang="ja-JP" altLang="en-US" sz="1050" noProof="0">
                <a:solidFill>
                  <a:schemeClr val="bg2">
                    <a:lumMod val="25000"/>
                  </a:schemeClr>
                </a:solidFill>
                <a:latin typeface="Meiryo UI" panose="020B0604030504040204" pitchFamily="50" charset="-128"/>
                <a:ea typeface="Meiryo UI" panose="020B0604030504040204" pitchFamily="50" charset="-128"/>
              </a:rPr>
              <a:t>に出願等を</a:t>
            </a:r>
            <a:r>
              <a:rPr lang="ja-JP" altLang="en-US" sz="1050" noProof="0" dirty="0">
                <a:solidFill>
                  <a:schemeClr val="bg2">
                    <a:lumMod val="25000"/>
                  </a:schemeClr>
                </a:solidFill>
                <a:latin typeface="Meiryo UI" panose="020B0604030504040204" pitchFamily="50" charset="-128"/>
                <a:ea typeface="Meiryo UI" panose="020B0604030504040204" pitchFamily="50" charset="-128"/>
              </a:rPr>
              <a:t>依頼する場合は、別途弁理士費用がかかります。</a:t>
            </a:r>
            <a:endParaRPr lang="en-US" altLang="ja-JP" sz="1050" noProof="0" dirty="0">
              <a:solidFill>
                <a:schemeClr val="bg2">
                  <a:lumMod val="25000"/>
                </a:schemeClr>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9584948" y="6610392"/>
            <a:ext cx="263214" cy="230832"/>
          </a:xfrm>
          <a:prstGeom prst="rect">
            <a:avLst/>
          </a:prstGeom>
          <a:solidFill>
            <a:srgbClr val="254061"/>
          </a:solidFill>
        </p:spPr>
        <p:txBody>
          <a:bodyPr wrap="none" rtlCol="0">
            <a:spAutoFit/>
          </a:bodyPr>
          <a:lstStyle/>
          <a:p>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a:t>
            </a:r>
            <a:endParaRPr kumimoji="1"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552923" y="6610604"/>
            <a:ext cx="2068195" cy="230832"/>
          </a:xfrm>
          <a:prstGeom prst="rect">
            <a:avLst/>
          </a:prstGeom>
          <a:solidFill>
            <a:srgbClr val="254061"/>
          </a:solidFill>
        </p:spPr>
        <p:txBody>
          <a:bodyPr wrap="none" rtlCol="0">
            <a:spAutoFit/>
          </a:bodyPr>
          <a:lstStyle/>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意匠登録出願の基礎（建築物・内装）</a:t>
            </a:r>
            <a:endParaRPr kumimoji="1"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2906286" y="1180525"/>
            <a:ext cx="6638547" cy="387798"/>
          </a:xfrm>
          <a:prstGeom prst="rect">
            <a:avLst/>
          </a:prstGeom>
        </p:spPr>
        <p:txBody>
          <a:bodyPr wrap="square" anchor="ctr">
            <a:spAutoFit/>
          </a:bodyPr>
          <a:lstStyle/>
          <a:p>
            <a:pPr marL="273050" lvl="0" indent="-273050">
              <a:lnSpc>
                <a:spcPct val="120000"/>
              </a:lnSpc>
              <a:tabLst>
                <a:tab pos="355600" algn="l"/>
              </a:tabLst>
              <a:defRPr/>
            </a:pPr>
            <a:r>
              <a:rPr kumimoji="1" lang="en-US" altLang="ja-JP" sz="16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a:t>
            </a:r>
            <a:r>
              <a:rPr kumimoji="1" lang="ja-JP" altLang="en-US" sz="16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rPr>
              <a:t>何年間、権利を維持するかは、権利者が自由に決められます。</a:t>
            </a:r>
            <a:endParaRPr kumimoji="1" lang="en-US" altLang="ja-JP" sz="1600" b="1" i="0" strike="noStrike" kern="1200" cap="none" spc="0" normalizeH="0" baseline="0" noProof="0" dirty="0">
              <a:ln>
                <a:noFill/>
              </a:ln>
              <a:solidFill>
                <a:srgbClr val="254061"/>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89210051"/>
      </p:ext>
    </p:extLst>
  </p:cSld>
  <p:clrMapOvr>
    <a:masterClrMapping/>
  </p:clrMapOvr>
</p:sld>
</file>

<file path=ppt/theme/theme1.xml><?xml version="1.0" encoding="utf-8"?>
<a:theme xmlns:a="http://schemas.openxmlformats.org/drawingml/2006/main" name="【機○・記載例なし】">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DDDDD"/>
        </a:solidFill>
        <a:ln w="9525">
          <a:solidFill>
            <a:srgbClr val="B2B2B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wrap="none" rtlCol="0" anchor="ctr"/>
      <a:lstStyle>
        <a:defPPr algn="l">
          <a:defRPr kumimoji="0" sz="1800" dirty="0" smtClean="0">
            <a:latin typeface="Meiryo UI" panose="020B0604030504040204" pitchFamily="50" charset="-128"/>
            <a:ea typeface="Meiryo UI" panose="020B0604030504040204" pitchFamily="50" charset="-128"/>
          </a:defRPr>
        </a:defPPr>
      </a:lstStyle>
    </a:spDef>
    <a:txDef>
      <a:spPr>
        <a:noFill/>
      </a:spPr>
      <a:bodyPr wrap="square" rtlCol="0">
        <a:spAutoFit/>
      </a:bodyPr>
      <a:lstStyle>
        <a:defPPr>
          <a:defRPr kumimoji="1" dirty="0" smtClean="0">
            <a:latin typeface="Meiryo UI" panose="020B0604030504040204" pitchFamily="50" charset="-128"/>
            <a:ea typeface="Meiryo UI" panose="020B0604030504040204" pitchFamily="50" charset="-128"/>
            <a:cs typeface="Meiryo UI" panose="020B0604030504040204" pitchFamily="50" charset="-128"/>
          </a:defRPr>
        </a:defPPr>
      </a:lstStyle>
    </a:txDef>
  </a:objectDefaults>
  <a:extraClrSchemeLst/>
  <a:extLst>
    <a:ext uri="{05A4C25C-085E-4340-85A3-A5531E510DB2}">
      <thm15:themeFamily xmlns:thm15="http://schemas.microsoft.com/office/thememl/2012/main" name="プレゼンテーション1" id="{79E145B6-72D5-45AA-ABFC-B6AA7BD9A229}" vid="{975253B2-EEA5-4865-B18B-748E13490A93}"/>
    </a:ext>
  </a:extLst>
</a:theme>
</file>

<file path=ppt/theme/theme2.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説明会資料ベース">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alpha val="52000"/>
          </a:srgbClr>
        </a:solidFill>
        <a:ln w="952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82663" rtl="0" eaLnBrk="1" fontAlgn="base" latinLnBrk="0" hangingPunct="1">
          <a:lnSpc>
            <a:spcPct val="100000"/>
          </a:lnSpc>
          <a:spcBef>
            <a:spcPct val="0"/>
          </a:spcBef>
          <a:spcAft>
            <a:spcPct val="0"/>
          </a:spcAft>
          <a:buClrTx/>
          <a:buSzTx/>
          <a:buFontTx/>
          <a:buNone/>
          <a:tabLst/>
          <a:defRPr kumimoji="1" sz="22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rgbClr val="FFFFFF">
            <a:alpha val="52000"/>
          </a:srgbClr>
        </a:solidFill>
        <a:ln w="952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82663" rtl="0" eaLnBrk="1" fontAlgn="base" latinLnBrk="0" hangingPunct="1">
          <a:lnSpc>
            <a:spcPct val="100000"/>
          </a:lnSpc>
          <a:spcBef>
            <a:spcPct val="0"/>
          </a:spcBef>
          <a:spcAft>
            <a:spcPct val="0"/>
          </a:spcAft>
          <a:buClrTx/>
          <a:buSzTx/>
          <a:buFontTx/>
          <a:buNone/>
          <a:tabLst/>
          <a:defRPr kumimoji="1" lang="ja-JP" altLang="en-US" sz="22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23042</Words>
  <Application>Microsoft Office PowerPoint</Application>
  <PresentationFormat>A4 210 x 297 mm</PresentationFormat>
  <Paragraphs>2124</Paragraphs>
  <Slides>83</Slides>
  <Notes>83</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83</vt:i4>
      </vt:variant>
    </vt:vector>
  </HeadingPairs>
  <TitlesOfParts>
    <vt:vector size="94" baseType="lpstr">
      <vt:lpstr>AR Pゴシック体S</vt:lpstr>
      <vt:lpstr>Meiryo UI</vt:lpstr>
      <vt:lpstr>ＭＳ Ｐゴシック</vt:lpstr>
      <vt:lpstr>ＭＳ ゴシック</vt:lpstr>
      <vt:lpstr>游ゴシック</vt:lpstr>
      <vt:lpstr>Arial</vt:lpstr>
      <vt:lpstr>Calibri</vt:lpstr>
      <vt:lpstr>Times New Roman</vt:lpstr>
      <vt:lpstr>Wingdings</vt:lpstr>
      <vt:lpstr>【機○・記載例なし】</vt:lpstr>
      <vt:lpstr>Layers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2022-03-24T07:19:48Z</dcterms:created>
  <dcterms:modified xsi:type="dcterms:W3CDTF">2022-03-30T01:13:09Z</dcterms:modified>
  <cp:contentStatus/>
</cp:coreProperties>
</file>